
<file path=[Content_Types].xml><?xml version="1.0" encoding="utf-8"?>
<Types xmlns="http://schemas.openxmlformats.org/package/2006/content-types">
  <Default Extension="jpe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slides/slide173.xml" ContentType="application/vnd.openxmlformats-officedocument.presentationml.slide+xml"/>
  <Override PartName="/ppt/slides/slide174.xml" ContentType="application/vnd.openxmlformats-officedocument.presentationml.slide+xml"/>
  <Override PartName="/ppt/slides/slide175.xml" ContentType="application/vnd.openxmlformats-officedocument.presentationml.slide+xml"/>
  <Override PartName="/ppt/slides/slide176.xml" ContentType="application/vnd.openxmlformats-officedocument.presentationml.slide+xml"/>
  <Override PartName="/ppt/slides/slide177.xml" ContentType="application/vnd.openxmlformats-officedocument.presentationml.slide+xml"/>
  <Override PartName="/ppt/slides/slide178.xml" ContentType="application/vnd.openxmlformats-officedocument.presentationml.slide+xml"/>
  <Override PartName="/ppt/slides/slide179.xml" ContentType="application/vnd.openxmlformats-officedocument.presentationml.slide+xml"/>
  <Override PartName="/ppt/slides/slide180.xml" ContentType="application/vnd.openxmlformats-officedocument.presentationml.slide+xml"/>
  <Override PartName="/ppt/slides/slide181.xml" ContentType="application/vnd.openxmlformats-officedocument.presentationml.slide+xml"/>
  <Override PartName="/ppt/slides/slide182.xml" ContentType="application/vnd.openxmlformats-officedocument.presentationml.slide+xml"/>
  <Override PartName="/ppt/slides/slide183.xml" ContentType="application/vnd.openxmlformats-officedocument.presentationml.slide+xml"/>
  <Override PartName="/ppt/slides/slide184.xml" ContentType="application/vnd.openxmlformats-officedocument.presentationml.slide+xml"/>
  <Override PartName="/ppt/slides/slide185.xml" ContentType="application/vnd.openxmlformats-officedocument.presentationml.slide+xml"/>
  <Override PartName="/ppt/slides/slide186.xml" ContentType="application/vnd.openxmlformats-officedocument.presentationml.slide+xml"/>
  <Override PartName="/ppt/slides/slide187.xml" ContentType="application/vnd.openxmlformats-officedocument.presentationml.slide+xml"/>
  <Override PartName="/ppt/slides/slide188.xml" ContentType="application/vnd.openxmlformats-officedocument.presentationml.slide+xml"/>
  <Override PartName="/ppt/slides/slide189.xml" ContentType="application/vnd.openxmlformats-officedocument.presentationml.slide+xml"/>
  <Override PartName="/ppt/slides/slide190.xml" ContentType="application/vnd.openxmlformats-officedocument.presentationml.slide+xml"/>
  <Override PartName="/ppt/slides/slide191.xml" ContentType="application/vnd.openxmlformats-officedocument.presentationml.slide+xml"/>
  <Override PartName="/ppt/slides/slide192.xml" ContentType="application/vnd.openxmlformats-officedocument.presentationml.slide+xml"/>
  <Override PartName="/ppt/slides/slide193.xml" ContentType="application/vnd.openxmlformats-officedocument.presentationml.slide+xml"/>
  <Override PartName="/ppt/slides/slide194.xml" ContentType="application/vnd.openxmlformats-officedocument.presentationml.slide+xml"/>
  <Override PartName="/ppt/slides/slide195.xml" ContentType="application/vnd.openxmlformats-officedocument.presentationml.slide+xml"/>
  <Override PartName="/ppt/slides/slide196.xml" ContentType="application/vnd.openxmlformats-officedocument.presentationml.slide+xml"/>
  <Override PartName="/ppt/slides/slide197.xml" ContentType="application/vnd.openxmlformats-officedocument.presentationml.slide+xml"/>
  <Override PartName="/ppt/slides/slide198.xml" ContentType="application/vnd.openxmlformats-officedocument.presentationml.slide+xml"/>
  <Override PartName="/ppt/slides/slide199.xml" ContentType="application/vnd.openxmlformats-officedocument.presentationml.slide+xml"/>
  <Override PartName="/ppt/slides/slide200.xml" ContentType="application/vnd.openxmlformats-officedocument.presentationml.slide+xml"/>
  <Override PartName="/ppt/slides/slide201.xml" ContentType="application/vnd.openxmlformats-officedocument.presentationml.slide+xml"/>
  <Override PartName="/ppt/slides/slide202.xml" ContentType="application/vnd.openxmlformats-officedocument.presentationml.slide+xml"/>
  <Override PartName="/ppt/slides/slide203.xml" ContentType="application/vnd.openxmlformats-officedocument.presentationml.slide+xml"/>
  <Override PartName="/ppt/slides/slide204.xml" ContentType="application/vnd.openxmlformats-officedocument.presentationml.slide+xml"/>
  <Override PartName="/ppt/slides/slide205.xml" ContentType="application/vnd.openxmlformats-officedocument.presentationml.slide+xml"/>
  <Override PartName="/ppt/slides/slide206.xml" ContentType="application/vnd.openxmlformats-officedocument.presentationml.slide+xml"/>
  <Override PartName="/ppt/slides/slide207.xml" ContentType="application/vnd.openxmlformats-officedocument.presentationml.slide+xml"/>
  <Override PartName="/ppt/slides/slide208.xml" ContentType="application/vnd.openxmlformats-officedocument.presentationml.slide+xml"/>
  <Override PartName="/ppt/slides/slide209.xml" ContentType="application/vnd.openxmlformats-officedocument.presentationml.slide+xml"/>
  <Override PartName="/ppt/slides/slide210.xml" ContentType="application/vnd.openxmlformats-officedocument.presentationml.slide+xml"/>
  <Override PartName="/ppt/slides/slide211.xml" ContentType="application/vnd.openxmlformats-officedocument.presentationml.slide+xml"/>
  <Override PartName="/ppt/slides/slide212.xml" ContentType="application/vnd.openxmlformats-officedocument.presentationml.slide+xml"/>
  <Override PartName="/ppt/slides/slide213.xml" ContentType="application/vnd.openxmlformats-officedocument.presentationml.slide+xml"/>
  <Override PartName="/ppt/slides/slide214.xml" ContentType="application/vnd.openxmlformats-officedocument.presentationml.slide+xml"/>
  <Override PartName="/ppt/slides/slide215.xml" ContentType="application/vnd.openxmlformats-officedocument.presentationml.slide+xml"/>
  <Override PartName="/ppt/slides/slide216.xml" ContentType="application/vnd.openxmlformats-officedocument.presentationml.slide+xml"/>
  <Override PartName="/ppt/slides/slide217.xml" ContentType="application/vnd.openxmlformats-officedocument.presentationml.slide+xml"/>
  <Override PartName="/ppt/slides/slide218.xml" ContentType="application/vnd.openxmlformats-officedocument.presentationml.slide+xml"/>
  <Override PartName="/ppt/slides/slide219.xml" ContentType="application/vnd.openxmlformats-officedocument.presentationml.slide+xml"/>
  <Override PartName="/ppt/slides/slide220.xml" ContentType="application/vnd.openxmlformats-officedocument.presentationml.slide+xml"/>
  <Override PartName="/ppt/slides/slide221.xml" ContentType="application/vnd.openxmlformats-officedocument.presentationml.slide+xml"/>
  <Override PartName="/ppt/slides/slide222.xml" ContentType="application/vnd.openxmlformats-officedocument.presentationml.slide+xml"/>
  <Override PartName="/ppt/slides/slide223.xml" ContentType="application/vnd.openxmlformats-officedocument.presentationml.slide+xml"/>
  <Override PartName="/ppt/slides/slide224.xml" ContentType="application/vnd.openxmlformats-officedocument.presentationml.slide+xml"/>
  <Override PartName="/ppt/slides/slide225.xml" ContentType="application/vnd.openxmlformats-officedocument.presentationml.slide+xml"/>
  <Override PartName="/ppt/slides/slide226.xml" ContentType="application/vnd.openxmlformats-officedocument.presentationml.slide+xml"/>
  <Override PartName="/ppt/slides/slide227.xml" ContentType="application/vnd.openxmlformats-officedocument.presentationml.slide+xml"/>
  <Override PartName="/ppt/slides/slide228.xml" ContentType="application/vnd.openxmlformats-officedocument.presentationml.slide+xml"/>
  <Override PartName="/ppt/slides/slide229.xml" ContentType="application/vnd.openxmlformats-officedocument.presentationml.slide+xml"/>
  <Override PartName="/ppt/slides/slide230.xml" ContentType="application/vnd.openxmlformats-officedocument.presentationml.slide+xml"/>
  <Override PartName="/ppt/slides/slide231.xml" ContentType="application/vnd.openxmlformats-officedocument.presentationml.slide+xml"/>
  <Override PartName="/ppt/slides/slide232.xml" ContentType="application/vnd.openxmlformats-officedocument.presentationml.slide+xml"/>
  <Override PartName="/ppt/slides/slide233.xml" ContentType="application/vnd.openxmlformats-officedocument.presentationml.slide+xml"/>
  <Override PartName="/ppt/slides/slide234.xml" ContentType="application/vnd.openxmlformats-officedocument.presentationml.slide+xml"/>
  <Override PartName="/ppt/slides/slide235.xml" ContentType="application/vnd.openxmlformats-officedocument.presentationml.slide+xml"/>
  <Override PartName="/ppt/slides/slide236.xml" ContentType="application/vnd.openxmlformats-officedocument.presentationml.slide+xml"/>
  <Override PartName="/ppt/slides/slide237.xml" ContentType="application/vnd.openxmlformats-officedocument.presentationml.slide+xml"/>
  <Override PartName="/ppt/slides/slide238.xml" ContentType="application/vnd.openxmlformats-officedocument.presentationml.slide+xml"/>
  <Override PartName="/ppt/slides/slide239.xml" ContentType="application/vnd.openxmlformats-officedocument.presentationml.slide+xml"/>
  <Override PartName="/ppt/slides/slide240.xml" ContentType="application/vnd.openxmlformats-officedocument.presentationml.slide+xml"/>
  <Override PartName="/ppt/slides/slide241.xml" ContentType="application/vnd.openxmlformats-officedocument.presentationml.slide+xml"/>
  <Override PartName="/ppt/slides/slide242.xml" ContentType="application/vnd.openxmlformats-officedocument.presentationml.slide+xml"/>
  <Override PartName="/ppt/slides/slide243.xml" ContentType="application/vnd.openxmlformats-officedocument.presentationml.slide+xml"/>
  <Override PartName="/ppt/slides/slide244.xml" ContentType="application/vnd.openxmlformats-officedocument.presentationml.slide+xml"/>
  <Override PartName="/ppt/slides/slide245.xml" ContentType="application/vnd.openxmlformats-officedocument.presentationml.slide+xml"/>
  <Override PartName="/ppt/slides/slide246.xml" ContentType="application/vnd.openxmlformats-officedocument.presentationml.slide+xml"/>
  <Override PartName="/ppt/slides/slide247.xml" ContentType="application/vnd.openxmlformats-officedocument.presentationml.slide+xml"/>
  <Override PartName="/ppt/slides/slide248.xml" ContentType="application/vnd.openxmlformats-officedocument.presentationml.slide+xml"/>
  <Override PartName="/ppt/slides/slide249.xml" ContentType="application/vnd.openxmlformats-officedocument.presentationml.slide+xml"/>
  <Override PartName="/ppt/slides/slide250.xml" ContentType="application/vnd.openxmlformats-officedocument.presentationml.slide+xml"/>
  <Override PartName="/ppt/slides/slide251.xml" ContentType="application/vnd.openxmlformats-officedocument.presentationml.slide+xml"/>
  <Override PartName="/ppt/slides/slide252.xml" ContentType="application/vnd.openxmlformats-officedocument.presentationml.slide+xml"/>
  <Override PartName="/ppt/slides/slide253.xml" ContentType="application/vnd.openxmlformats-officedocument.presentationml.slide+xml"/>
  <Override PartName="/ppt/slides/slide254.xml" ContentType="application/vnd.openxmlformats-officedocument.presentationml.slide+xml"/>
  <Override PartName="/ppt/slides/slide255.xml" ContentType="application/vnd.openxmlformats-officedocument.presentationml.slide+xml"/>
  <Override PartName="/ppt/slides/slide256.xml" ContentType="application/vnd.openxmlformats-officedocument.presentationml.slide+xml"/>
  <Override PartName="/ppt/slides/slide257.xml" ContentType="application/vnd.openxmlformats-officedocument.presentationml.slide+xml"/>
  <Override PartName="/ppt/slides/slide258.xml" ContentType="application/vnd.openxmlformats-officedocument.presentationml.slide+xml"/>
  <Override PartName="/ppt/slides/slide259.xml" ContentType="application/vnd.openxmlformats-officedocument.presentationml.slide+xml"/>
  <Override PartName="/ppt/slides/slide260.xml" ContentType="application/vnd.openxmlformats-officedocument.presentationml.slide+xml"/>
  <Override PartName="/ppt/slides/slide261.xml" ContentType="application/vnd.openxmlformats-officedocument.presentationml.slide+xml"/>
  <Override PartName="/ppt/slides/slide262.xml" ContentType="application/vnd.openxmlformats-officedocument.presentationml.slide+xml"/>
  <Override PartName="/ppt/slides/slide263.xml" ContentType="application/vnd.openxmlformats-officedocument.presentationml.slide+xml"/>
  <Override PartName="/ppt/slides/slide264.xml" ContentType="application/vnd.openxmlformats-officedocument.presentationml.slide+xml"/>
  <Override PartName="/ppt/slides/slide265.xml" ContentType="application/vnd.openxmlformats-officedocument.presentationml.slide+xml"/>
  <Override PartName="/ppt/slides/slide266.xml" ContentType="application/vnd.openxmlformats-officedocument.presentationml.slide+xml"/>
  <Override PartName="/ppt/slides/slide267.xml" ContentType="application/vnd.openxmlformats-officedocument.presentationml.slide+xml"/>
  <Override PartName="/ppt/slides/slide268.xml" ContentType="application/vnd.openxmlformats-officedocument.presentationml.slide+xml"/>
  <Override PartName="/ppt/slides/slide269.xml" ContentType="application/vnd.openxmlformats-officedocument.presentationml.slide+xml"/>
  <Override PartName="/ppt/slides/slide270.xml" ContentType="application/vnd.openxmlformats-officedocument.presentationml.slide+xml"/>
  <Override PartName="/ppt/slides/slide271.xml" ContentType="application/vnd.openxmlformats-officedocument.presentationml.slide+xml"/>
  <Override PartName="/ppt/slides/slide272.xml" ContentType="application/vnd.openxmlformats-officedocument.presentationml.slide+xml"/>
  <Override PartName="/ppt/slides/slide273.xml" ContentType="application/vnd.openxmlformats-officedocument.presentationml.slide+xml"/>
  <Override PartName="/ppt/slides/slide274.xml" ContentType="application/vnd.openxmlformats-officedocument.presentationml.slide+xml"/>
  <Override PartName="/ppt/slides/slide275.xml" ContentType="application/vnd.openxmlformats-officedocument.presentationml.slide+xml"/>
  <Override PartName="/ppt/slides/slide276.xml" ContentType="application/vnd.openxmlformats-officedocument.presentationml.slide+xml"/>
  <Override PartName="/ppt/slides/slide277.xml" ContentType="application/vnd.openxmlformats-officedocument.presentationml.slide+xml"/>
  <Override PartName="/ppt/slides/slide278.xml" ContentType="application/vnd.openxmlformats-officedocument.presentationml.slide+xml"/>
  <Override PartName="/ppt/slides/slide279.xml" ContentType="application/vnd.openxmlformats-officedocument.presentationml.slide+xml"/>
  <Override PartName="/ppt/slides/slide280.xml" ContentType="application/vnd.openxmlformats-officedocument.presentationml.slide+xml"/>
  <Override PartName="/ppt/slides/slide281.xml" ContentType="application/vnd.openxmlformats-officedocument.presentationml.slide+xml"/>
  <Override PartName="/ppt/slides/slide282.xml" ContentType="application/vnd.openxmlformats-officedocument.presentationml.slide+xml"/>
  <Override PartName="/ppt/slides/slide283.xml" ContentType="application/vnd.openxmlformats-officedocument.presentationml.slide+xml"/>
  <Override PartName="/ppt/slides/slide284.xml" ContentType="application/vnd.openxmlformats-officedocument.presentationml.slide+xml"/>
  <Override PartName="/ppt/slides/slide285.xml" ContentType="application/vnd.openxmlformats-officedocument.presentationml.slide+xml"/>
  <Override PartName="/ppt/slides/slide286.xml" ContentType="application/vnd.openxmlformats-officedocument.presentationml.slide+xml"/>
  <Override PartName="/ppt/slides/slide287.xml" ContentType="application/vnd.openxmlformats-officedocument.presentationml.slide+xml"/>
  <Override PartName="/ppt/slides/slide288.xml" ContentType="application/vnd.openxmlformats-officedocument.presentationml.slide+xml"/>
  <Override PartName="/ppt/slides/slide289.xml" ContentType="application/vnd.openxmlformats-officedocument.presentationml.slide+xml"/>
  <Override PartName="/ppt/slides/slide290.xml" ContentType="application/vnd.openxmlformats-officedocument.presentationml.slide+xml"/>
  <Override PartName="/ppt/slides/slide291.xml" ContentType="application/vnd.openxmlformats-officedocument.presentationml.slide+xml"/>
  <Override PartName="/ppt/slides/slide292.xml" ContentType="application/vnd.openxmlformats-officedocument.presentationml.slide+xml"/>
  <Override PartName="/ppt/slides/slide293.xml" ContentType="application/vnd.openxmlformats-officedocument.presentationml.slide+xml"/>
  <Override PartName="/ppt/slides/slide294.xml" ContentType="application/vnd.openxmlformats-officedocument.presentationml.slide+xml"/>
  <Override PartName="/ppt/slides/slide295.xml" ContentType="application/vnd.openxmlformats-officedocument.presentationml.slide+xml"/>
  <Override PartName="/ppt/slides/slide296.xml" ContentType="application/vnd.openxmlformats-officedocument.presentationml.slide+xml"/>
  <Override PartName="/ppt/slides/slide297.xml" ContentType="application/vnd.openxmlformats-officedocument.presentationml.slide+xml"/>
  <Override PartName="/ppt/slides/slide298.xml" ContentType="application/vnd.openxmlformats-officedocument.presentationml.slide+xml"/>
  <Override PartName="/ppt/slides/slide299.xml" ContentType="application/vnd.openxmlformats-officedocument.presentationml.slide+xml"/>
  <Override PartName="/ppt/slides/slide300.xml" ContentType="application/vnd.openxmlformats-officedocument.presentationml.slide+xml"/>
  <Override PartName="/ppt/slides/slide301.xml" ContentType="application/vnd.openxmlformats-officedocument.presentationml.slide+xml"/>
  <Override PartName="/ppt/slides/slide302.xml" ContentType="application/vnd.openxmlformats-officedocument.presentationml.slide+xml"/>
  <Override PartName="/ppt/slides/slide303.xml" ContentType="application/vnd.openxmlformats-officedocument.presentationml.slide+xml"/>
  <Override PartName="/ppt/slides/slide304.xml" ContentType="application/vnd.openxmlformats-officedocument.presentationml.slide+xml"/>
  <Override PartName="/ppt/slides/slide305.xml" ContentType="application/vnd.openxmlformats-officedocument.presentationml.slide+xml"/>
  <Override PartName="/ppt/slides/slide306.xml" ContentType="application/vnd.openxmlformats-officedocument.presentationml.slide+xml"/>
  <Override PartName="/ppt/slides/slide307.xml" ContentType="application/vnd.openxmlformats-officedocument.presentationml.slide+xml"/>
  <Override PartName="/ppt/slides/slide308.xml" ContentType="application/vnd.openxmlformats-officedocument.presentationml.slide+xml"/>
  <Override PartName="/ppt/slides/slide309.xml" ContentType="application/vnd.openxmlformats-officedocument.presentationml.slide+xml"/>
  <Override PartName="/ppt/slides/slide310.xml" ContentType="application/vnd.openxmlformats-officedocument.presentationml.slide+xml"/>
  <Override PartName="/ppt/slides/slide311.xml" ContentType="application/vnd.openxmlformats-officedocument.presentationml.slide+xml"/>
  <Override PartName="/ppt/slides/slide312.xml" ContentType="application/vnd.openxmlformats-officedocument.presentationml.slide+xml"/>
  <Override PartName="/ppt/slides/slide313.xml" ContentType="application/vnd.openxmlformats-officedocument.presentationml.slide+xml"/>
  <Override PartName="/ppt/slides/slide314.xml" ContentType="application/vnd.openxmlformats-officedocument.presentationml.slide+xml"/>
  <Override PartName="/ppt/slides/slide315.xml" ContentType="application/vnd.openxmlformats-officedocument.presentationml.slide+xml"/>
  <Override PartName="/ppt/slides/slide316.xml" ContentType="application/vnd.openxmlformats-officedocument.presentationml.slide+xml"/>
  <Override PartName="/ppt/slides/slide317.xml" ContentType="application/vnd.openxmlformats-officedocument.presentationml.slide+xml"/>
  <Override PartName="/ppt/slides/slide318.xml" ContentType="application/vnd.openxmlformats-officedocument.presentationml.slide+xml"/>
  <Override PartName="/ppt/slides/slide319.xml" ContentType="application/vnd.openxmlformats-officedocument.presentationml.slide+xml"/>
  <Override PartName="/ppt/slides/slide320.xml" ContentType="application/vnd.openxmlformats-officedocument.presentationml.slide+xml"/>
  <Override PartName="/ppt/slides/slide321.xml" ContentType="application/vnd.openxmlformats-officedocument.presentationml.slide+xml"/>
  <Override PartName="/ppt/slides/slide322.xml" ContentType="application/vnd.openxmlformats-officedocument.presentationml.slide+xml"/>
  <Override PartName="/ppt/slides/slide323.xml" ContentType="application/vnd.openxmlformats-officedocument.presentationml.slide+xml"/>
  <Override PartName="/ppt/slides/slide324.xml" ContentType="application/vnd.openxmlformats-officedocument.presentationml.slide+xml"/>
  <Override PartName="/ppt/slides/slide325.xml" ContentType="application/vnd.openxmlformats-officedocument.presentationml.slide+xml"/>
  <Override PartName="/ppt/slides/slide326.xml" ContentType="application/vnd.openxmlformats-officedocument.presentationml.slide+xml"/>
  <Override PartName="/ppt/slides/slide327.xml" ContentType="application/vnd.openxmlformats-officedocument.presentationml.slide+xml"/>
  <Override PartName="/ppt/slides/slide328.xml" ContentType="application/vnd.openxmlformats-officedocument.presentationml.slide+xml"/>
  <Override PartName="/ppt/slides/slide329.xml" ContentType="application/vnd.openxmlformats-officedocument.presentationml.slide+xml"/>
  <Override PartName="/ppt/slides/slide330.xml" ContentType="application/vnd.openxmlformats-officedocument.presentationml.slide+xml"/>
  <Override PartName="/ppt/slides/slide331.xml" ContentType="application/vnd.openxmlformats-officedocument.presentationml.slide+xml"/>
  <Override PartName="/ppt/slides/slide332.xml" ContentType="application/vnd.openxmlformats-officedocument.presentationml.slide+xml"/>
  <Override PartName="/ppt/slides/slide333.xml" ContentType="application/vnd.openxmlformats-officedocument.presentationml.slide+xml"/>
  <Override PartName="/ppt/slides/slide334.xml" ContentType="application/vnd.openxmlformats-officedocument.presentationml.slide+xml"/>
  <Override PartName="/ppt/slides/slide335.xml" ContentType="application/vnd.openxmlformats-officedocument.presentationml.slide+xml"/>
  <Override PartName="/ppt/slides/slide336.xml" ContentType="application/vnd.openxmlformats-officedocument.presentationml.slide+xml"/>
  <Override PartName="/ppt/slides/slide337.xml" ContentType="application/vnd.openxmlformats-officedocument.presentationml.slide+xml"/>
  <Override PartName="/ppt/slides/slide338.xml" ContentType="application/vnd.openxmlformats-officedocument.presentationml.slide+xml"/>
  <Override PartName="/ppt/slides/slide339.xml" ContentType="application/vnd.openxmlformats-officedocument.presentationml.slide+xml"/>
  <Override PartName="/ppt/slides/slide340.xml" ContentType="application/vnd.openxmlformats-officedocument.presentationml.slide+xml"/>
  <Override PartName="/ppt/slides/slide341.xml" ContentType="application/vnd.openxmlformats-officedocument.presentationml.slide+xml"/>
  <Override PartName="/ppt/slides/slide342.xml" ContentType="application/vnd.openxmlformats-officedocument.presentationml.slide+xml"/>
  <Override PartName="/ppt/slides/slide343.xml" ContentType="application/vnd.openxmlformats-officedocument.presentationml.slide+xml"/>
  <Override PartName="/ppt/slides/slide344.xml" ContentType="application/vnd.openxmlformats-officedocument.presentationml.slide+xml"/>
  <Override PartName="/ppt/slides/slide345.xml" ContentType="application/vnd.openxmlformats-officedocument.presentationml.slide+xml"/>
  <Override PartName="/ppt/slides/slide346.xml" ContentType="application/vnd.openxmlformats-officedocument.presentationml.slide+xml"/>
  <Override PartName="/ppt/slides/slide347.xml" ContentType="application/vnd.openxmlformats-officedocument.presentationml.slide+xml"/>
  <Override PartName="/ppt/slides/slide348.xml" ContentType="application/vnd.openxmlformats-officedocument.presentationml.slide+xml"/>
  <Override PartName="/ppt/slides/slide349.xml" ContentType="application/vnd.openxmlformats-officedocument.presentationml.slide+xml"/>
  <Override PartName="/ppt/slides/slide350.xml" ContentType="application/vnd.openxmlformats-officedocument.presentationml.slide+xml"/>
  <Override PartName="/ppt/slides/slide351.xml" ContentType="application/vnd.openxmlformats-officedocument.presentationml.slide+xml"/>
  <Override PartName="/ppt/slides/slide352.xml" ContentType="application/vnd.openxmlformats-officedocument.presentationml.slide+xml"/>
  <Override PartName="/ppt/slides/slide353.xml" ContentType="application/vnd.openxmlformats-officedocument.presentationml.slide+xml"/>
  <Override PartName="/ppt/slides/slide354.xml" ContentType="application/vnd.openxmlformats-officedocument.presentationml.slide+xml"/>
  <Override PartName="/ppt/notesMasters/notesMaster1.xml" ContentType="application/vnd.openxmlformats-officedocument.presentationml.notesMaster+xml"/>
  <Override PartName="/ppt/tags/tag1.xml" ContentType="application/vnd.openxmlformats-officedocument.presentationml.tag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tags/tag2.xml" ContentType="application/vnd.openxmlformats-officedocument.presentationml.tags+xml"/>
  <Override PartName="/ppt/tags/tag3.xml" ContentType="application/vnd.openxmlformats-officedocument.presentationml.tags+xml"/>
  <Override PartName="/ppt/tags/tag4.xml" ContentType="application/vnd.openxmlformats-officedocument.presentationml.tags+xml"/>
  <Override PartName="/ppt/tags/tag5.xml" ContentType="application/vnd.openxmlformats-officedocument.presentationml.tags+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tags/tag6.xml" ContentType="application/vnd.openxmlformats-officedocument.presentationml.tags+xml"/>
  <Override PartName="/ppt/tags/tag7.xml" ContentType="application/vnd.openxmlformats-officedocument.presentationml.tags+xml"/>
  <Override PartName="/ppt/tags/tag8.xml" ContentType="application/vnd.openxmlformats-officedocument.presentationml.tags+xml"/>
  <Override PartName="/ppt/tags/tag9.xml" ContentType="application/vnd.openxmlformats-officedocument.presentationml.tags+xml"/>
  <Override PartName="/ppt/notesSlides/notesSlide23.xml" ContentType="application/vnd.openxmlformats-officedocument.presentationml.notesSlide+xml"/>
  <Override PartName="/ppt/tags/tag10.xml" ContentType="application/vnd.openxmlformats-officedocument.presentationml.tags+xml"/>
  <Override PartName="/ppt/tags/tag11.xml" ContentType="application/vnd.openxmlformats-officedocument.presentationml.tags+xml"/>
  <Override PartName="/ppt/tags/tag12.xml" ContentType="application/vnd.openxmlformats-officedocument.presentationml.tags+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tags/tag13.xml" ContentType="application/vnd.openxmlformats-officedocument.presentationml.tags+xml"/>
  <Override PartName="/ppt/tags/tag14.xml" ContentType="application/vnd.openxmlformats-officedocument.presentationml.tags+xml"/>
  <Override PartName="/ppt/tags/tag15.xml" ContentType="application/vnd.openxmlformats-officedocument.presentationml.tags+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tags/tag16.xml" ContentType="application/vnd.openxmlformats-officedocument.presentationml.tags+xml"/>
  <Override PartName="/ppt/tags/tag17.xml" ContentType="application/vnd.openxmlformats-officedocument.presentationml.tags+xml"/>
  <Override PartName="/ppt/tags/tag18.xml" ContentType="application/vnd.openxmlformats-officedocument.presentationml.tags+xml"/>
  <Override PartName="/ppt/tags/tag19.xml" ContentType="application/vnd.openxmlformats-officedocument.presentationml.tags+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notesSlides/notesSlide76.xml" ContentType="application/vnd.openxmlformats-officedocument.presentationml.notesSlide+xml"/>
  <Override PartName="/ppt/notesSlides/notesSlide77.xml" ContentType="application/vnd.openxmlformats-officedocument.presentationml.notesSlide+xml"/>
  <Override PartName="/ppt/notesSlides/notesSlide78.xml" ContentType="application/vnd.openxmlformats-officedocument.presentationml.notesSlide+xml"/>
  <Override PartName="/ppt/notesSlides/notesSlide79.xml" ContentType="application/vnd.openxmlformats-officedocument.presentationml.notesSlide+xml"/>
  <Override PartName="/ppt/notesSlides/notesSlide80.xml" ContentType="application/vnd.openxmlformats-officedocument.presentationml.notesSlide+xml"/>
  <Override PartName="/ppt/notesSlides/notesSlide81.xml" ContentType="application/vnd.openxmlformats-officedocument.presentationml.notesSlide+xml"/>
  <Override PartName="/ppt/notesSlides/notesSlide82.xml" ContentType="application/vnd.openxmlformats-officedocument.presentationml.notesSlide+xml"/>
  <Override PartName="/ppt/notesSlides/notesSlide83.xml" ContentType="application/vnd.openxmlformats-officedocument.presentationml.notesSlide+xml"/>
  <Override PartName="/ppt/notesSlides/notesSlide84.xml" ContentType="application/vnd.openxmlformats-officedocument.presentationml.notesSlide+xml"/>
  <Override PartName="/ppt/notesSlides/notesSlide85.xml" ContentType="application/vnd.openxmlformats-officedocument.presentationml.notesSlide+xml"/>
  <Override PartName="/ppt/notesSlides/notesSlide86.xml" ContentType="application/vnd.openxmlformats-officedocument.presentationml.notesSlide+xml"/>
  <Override PartName="/ppt/notesSlides/notesSlide87.xml" ContentType="application/vnd.openxmlformats-officedocument.presentationml.notesSlide+xml"/>
  <Override PartName="/ppt/notesSlides/notesSlide88.xml" ContentType="application/vnd.openxmlformats-officedocument.presentationml.notesSlide+xml"/>
  <Override PartName="/ppt/notesSlides/notesSlide89.xml" ContentType="application/vnd.openxmlformats-officedocument.presentationml.notesSlide+xml"/>
  <Override PartName="/ppt/notesSlides/notesSlide90.xml" ContentType="application/vnd.openxmlformats-officedocument.presentationml.notesSlide+xml"/>
  <Override PartName="/ppt/notesSlides/notesSlide91.xml" ContentType="application/vnd.openxmlformats-officedocument.presentationml.notesSlide+xml"/>
  <Override PartName="/ppt/notesSlides/notesSlide92.xml" ContentType="application/vnd.openxmlformats-officedocument.presentationml.notesSlide+xml"/>
  <Override PartName="/ppt/notesSlides/notesSlide93.xml" ContentType="application/vnd.openxmlformats-officedocument.presentationml.notesSlide+xml"/>
  <Override PartName="/ppt/notesSlides/notesSlide94.xml" ContentType="application/vnd.openxmlformats-officedocument.presentationml.notesSlide+xml"/>
  <Override PartName="/ppt/notesSlides/notesSlide95.xml" ContentType="application/vnd.openxmlformats-officedocument.presentationml.notesSlide+xml"/>
  <Override PartName="/ppt/notesSlides/notesSlide96.xml" ContentType="application/vnd.openxmlformats-officedocument.presentationml.notesSlide+xml"/>
  <Override PartName="/ppt/notesSlides/notesSlide97.xml" ContentType="application/vnd.openxmlformats-officedocument.presentationml.notesSlide+xml"/>
  <Override PartName="/ppt/notesSlides/notesSlide98.xml" ContentType="application/vnd.openxmlformats-officedocument.presentationml.notesSlide+xml"/>
  <Override PartName="/ppt/notesSlides/notesSlide99.xml" ContentType="application/vnd.openxmlformats-officedocument.presentationml.notesSlide+xml"/>
  <Override PartName="/ppt/notesSlides/notesSlide100.xml" ContentType="application/vnd.openxmlformats-officedocument.presentationml.notesSlide+xml"/>
  <Override PartName="/ppt/notesSlides/notesSlide101.xml" ContentType="application/vnd.openxmlformats-officedocument.presentationml.notesSlide+xml"/>
  <Override PartName="/ppt/notesSlides/notesSlide102.xml" ContentType="application/vnd.openxmlformats-officedocument.presentationml.notesSlide+xml"/>
  <Override PartName="/ppt/notesSlides/notesSlide103.xml" ContentType="application/vnd.openxmlformats-officedocument.presentationml.notesSlide+xml"/>
  <Override PartName="/ppt/notesSlides/notesSlide104.xml" ContentType="application/vnd.openxmlformats-officedocument.presentationml.notesSlide+xml"/>
  <Override PartName="/ppt/notesSlides/notesSlide105.xml" ContentType="application/vnd.openxmlformats-officedocument.presentationml.notesSlide+xml"/>
  <Override PartName="/ppt/notesSlides/notesSlide106.xml" ContentType="application/vnd.openxmlformats-officedocument.presentationml.notesSlide+xml"/>
  <Override PartName="/ppt/notesSlides/notesSlide107.xml" ContentType="application/vnd.openxmlformats-officedocument.presentationml.notesSlide+xml"/>
  <Override PartName="/ppt/notesSlides/notesSlide108.xml" ContentType="application/vnd.openxmlformats-officedocument.presentationml.notesSlide+xml"/>
  <Override PartName="/ppt/notesSlides/notesSlide109.xml" ContentType="application/vnd.openxmlformats-officedocument.presentationml.notesSlide+xml"/>
  <Override PartName="/ppt/notesSlides/notesSlide110.xml" ContentType="application/vnd.openxmlformats-officedocument.presentationml.notesSlide+xml"/>
  <Override PartName="/ppt/notesSlides/notesSlide111.xml" ContentType="application/vnd.openxmlformats-officedocument.presentationml.notesSlide+xml"/>
  <Override PartName="/ppt/notesSlides/notesSlide112.xml" ContentType="application/vnd.openxmlformats-officedocument.presentationml.notesSlide+xml"/>
  <Override PartName="/ppt/notesSlides/notesSlide113.xml" ContentType="application/vnd.openxmlformats-officedocument.presentationml.notesSlide+xml"/>
  <Override PartName="/ppt/notesSlides/notesSlide114.xml" ContentType="application/vnd.openxmlformats-officedocument.presentationml.notesSlide+xml"/>
  <Override PartName="/ppt/notesSlides/notesSlide115.xml" ContentType="application/vnd.openxmlformats-officedocument.presentationml.notesSlide+xml"/>
  <Override PartName="/ppt/notesSlides/notesSlide116.xml" ContentType="application/vnd.openxmlformats-officedocument.presentationml.notesSlide+xml"/>
  <Override PartName="/ppt/notesSlides/notesSlide117.xml" ContentType="application/vnd.openxmlformats-officedocument.presentationml.notesSlide+xml"/>
  <Override PartName="/ppt/notesSlides/notesSlide118.xml" ContentType="application/vnd.openxmlformats-officedocument.presentationml.notesSlide+xml"/>
  <Override PartName="/ppt/notesSlides/notesSlide119.xml" ContentType="application/vnd.openxmlformats-officedocument.presentationml.notesSlide+xml"/>
  <Override PartName="/ppt/notesSlides/notesSlide120.xml" ContentType="application/vnd.openxmlformats-officedocument.presentationml.notesSlide+xml"/>
  <Override PartName="/ppt/notesSlides/notesSlide121.xml" ContentType="application/vnd.openxmlformats-officedocument.presentationml.notesSlide+xml"/>
  <Override PartName="/ppt/notesSlides/notesSlide122.xml" ContentType="application/vnd.openxmlformats-officedocument.presentationml.notesSlide+xml"/>
  <Override PartName="/ppt/notesSlides/notesSlide123.xml" ContentType="application/vnd.openxmlformats-officedocument.presentationml.notesSlide+xml"/>
  <Override PartName="/ppt/notesSlides/notesSlide124.xml" ContentType="application/vnd.openxmlformats-officedocument.presentationml.notesSlide+xml"/>
  <Override PartName="/ppt/notesSlides/notesSlide125.xml" ContentType="application/vnd.openxmlformats-officedocument.presentationml.notesSlide+xml"/>
  <Override PartName="/ppt/notesSlides/notesSlide126.xml" ContentType="application/vnd.openxmlformats-officedocument.presentationml.notesSlide+xml"/>
  <Override PartName="/ppt/tags/tag20.xml" ContentType="application/vnd.openxmlformats-officedocument.presentationml.tags+xml"/>
  <Override PartName="/ppt/tags/tag21.xml" ContentType="application/vnd.openxmlformats-officedocument.presentationml.tags+xml"/>
  <Override PartName="/ppt/tags/tag22.xml" ContentType="application/vnd.openxmlformats-officedocument.presentationml.tags+xml"/>
  <Override PartName="/ppt/notesSlides/notesSlide127.xml" ContentType="application/vnd.openxmlformats-officedocument.presentationml.notesSlide+xml"/>
  <Override PartName="/ppt/notesSlides/notesSlide128.xml" ContentType="application/vnd.openxmlformats-officedocument.presentationml.notesSlide+xml"/>
  <Override PartName="/ppt/notesSlides/notesSlide129.xml" ContentType="application/vnd.openxmlformats-officedocument.presentationml.notesSlide+xml"/>
  <Override PartName="/ppt/notesSlides/notesSlide130.xml" ContentType="application/vnd.openxmlformats-officedocument.presentationml.notesSlide+xml"/>
  <Override PartName="/ppt/notesSlides/notesSlide131.xml" ContentType="application/vnd.openxmlformats-officedocument.presentationml.notesSlide+xml"/>
  <Override PartName="/ppt/notesSlides/notesSlide132.xml" ContentType="application/vnd.openxmlformats-officedocument.presentationml.notesSlide+xml"/>
  <Override PartName="/ppt/notesSlides/notesSlide133.xml" ContentType="application/vnd.openxmlformats-officedocument.presentationml.notesSlide+xml"/>
  <Override PartName="/ppt/notesSlides/notesSlide134.xml" ContentType="application/vnd.openxmlformats-officedocument.presentationml.notesSlide+xml"/>
  <Override PartName="/ppt/notesSlides/notesSlide135.xml" ContentType="application/vnd.openxmlformats-officedocument.presentationml.notesSlide+xml"/>
  <Override PartName="/ppt/notesSlides/notesSlide136.xml" ContentType="application/vnd.openxmlformats-officedocument.presentationml.notesSlide+xml"/>
  <Override PartName="/ppt/notesSlides/notesSlide137.xml" ContentType="application/vnd.openxmlformats-officedocument.presentationml.notesSlide+xml"/>
  <Override PartName="/ppt/notesSlides/notesSlide138.xml" ContentType="application/vnd.openxmlformats-officedocument.presentationml.notesSlide+xml"/>
  <Override PartName="/ppt/notesSlides/notesSlide139.xml" ContentType="application/vnd.openxmlformats-officedocument.presentationml.notesSlide+xml"/>
  <Override PartName="/ppt/notesSlides/notesSlide140.xml" ContentType="application/vnd.openxmlformats-officedocument.presentationml.notesSlide+xml"/>
  <Override PartName="/ppt/notesSlides/notesSlide141.xml" ContentType="application/vnd.openxmlformats-officedocument.presentationml.notesSlide+xml"/>
  <Override PartName="/ppt/notesSlides/notesSlide142.xml" ContentType="application/vnd.openxmlformats-officedocument.presentationml.notesSlide+xml"/>
  <Override PartName="/ppt/notesSlides/notesSlide143.xml" ContentType="application/vnd.openxmlformats-officedocument.presentationml.notesSlide+xml"/>
  <Override PartName="/ppt/notesSlides/notesSlide144.xml" ContentType="application/vnd.openxmlformats-officedocument.presentationml.notesSlide+xml"/>
  <Override PartName="/ppt/notesSlides/notesSlide145.xml" ContentType="application/vnd.openxmlformats-officedocument.presentationml.notesSlide+xml"/>
  <Override PartName="/ppt/notesSlides/notesSlide146.xml" ContentType="application/vnd.openxmlformats-officedocument.presentationml.notesSlide+xml"/>
  <Override PartName="/ppt/tags/tag23.xml" ContentType="application/vnd.openxmlformats-officedocument.presentationml.tags+xml"/>
  <Override PartName="/ppt/notesSlides/notesSlide147.xml" ContentType="application/vnd.openxmlformats-officedocument.presentationml.notesSlide+xml"/>
  <Override PartName="/ppt/notesSlides/notesSlide148.xml" ContentType="application/vnd.openxmlformats-officedocument.presentationml.notesSlide+xml"/>
  <Override PartName="/ppt/notesSlides/notesSlide149.xml" ContentType="application/vnd.openxmlformats-officedocument.presentationml.notesSlide+xml"/>
  <Override PartName="/ppt/notesSlides/notesSlide150.xml" ContentType="application/vnd.openxmlformats-officedocument.presentationml.notesSlide+xml"/>
  <Override PartName="/ppt/notesSlides/notesSlide151.xml" ContentType="application/vnd.openxmlformats-officedocument.presentationml.notesSlide+xml"/>
  <Override PartName="/ppt/notesSlides/notesSlide152.xml" ContentType="application/vnd.openxmlformats-officedocument.presentationml.notesSlide+xml"/>
  <Override PartName="/ppt/notesSlides/notesSlide153.xml" ContentType="application/vnd.openxmlformats-officedocument.presentationml.notesSlide+xml"/>
  <Override PartName="/ppt/notesSlides/notesSlide154.xml" ContentType="application/vnd.openxmlformats-officedocument.presentationml.notesSlide+xml"/>
  <Override PartName="/ppt/notesSlides/notesSlide155.xml" ContentType="application/vnd.openxmlformats-officedocument.presentationml.notesSlide+xml"/>
  <Override PartName="/ppt/notesSlides/notesSlide156.xml" ContentType="application/vnd.openxmlformats-officedocument.presentationml.notesSlide+xml"/>
  <Override PartName="/ppt/notesSlides/notesSlide157.xml" ContentType="application/vnd.openxmlformats-officedocument.presentationml.notesSlide+xml"/>
  <Override PartName="/ppt/notesSlides/notesSlide158.xml" ContentType="application/vnd.openxmlformats-officedocument.presentationml.notesSlide+xml"/>
  <Override PartName="/ppt/notesSlides/notesSlide159.xml" ContentType="application/vnd.openxmlformats-officedocument.presentationml.notesSlide+xml"/>
  <Override PartName="/ppt/notesSlides/notesSlide160.xml" ContentType="application/vnd.openxmlformats-officedocument.presentationml.notesSlide+xml"/>
  <Override PartName="/ppt/notesSlides/notesSlide161.xml" ContentType="application/vnd.openxmlformats-officedocument.presentationml.notesSlide+xml"/>
  <Override PartName="/ppt/notesSlides/notesSlide162.xml" ContentType="application/vnd.openxmlformats-officedocument.presentationml.notesSlide+xml"/>
  <Override PartName="/ppt/notesSlides/notesSlide163.xml" ContentType="application/vnd.openxmlformats-officedocument.presentationml.notesSlide+xml"/>
  <Override PartName="/ppt/notesSlides/notesSlide164.xml" ContentType="application/vnd.openxmlformats-officedocument.presentationml.notesSlide+xml"/>
  <Override PartName="/ppt/notesSlides/notesSlide165.xml" ContentType="application/vnd.openxmlformats-officedocument.presentationml.notesSlide+xml"/>
  <Override PartName="/ppt/notesSlides/notesSlide166.xml" ContentType="application/vnd.openxmlformats-officedocument.presentationml.notesSlide+xml"/>
  <Override PartName="/ppt/notesSlides/notesSlide167.xml" ContentType="application/vnd.openxmlformats-officedocument.presentationml.notesSlide+xml"/>
  <Override PartName="/ppt/notesSlides/notesSlide168.xml" ContentType="application/vnd.openxmlformats-officedocument.presentationml.notesSlide+xml"/>
  <Override PartName="/ppt/notesSlides/notesSlide169.xml" ContentType="application/vnd.openxmlformats-officedocument.presentationml.notesSlide+xml"/>
  <Override PartName="/ppt/notesSlides/notesSlide170.xml" ContentType="application/vnd.openxmlformats-officedocument.presentationml.notesSlide+xml"/>
  <Override PartName="/ppt/notesSlides/notesSlide171.xml" ContentType="application/vnd.openxmlformats-officedocument.presentationml.notesSlide+xml"/>
  <Override PartName="/ppt/notesSlides/notesSlide172.xml" ContentType="application/vnd.openxmlformats-officedocument.presentationml.notesSlide+xml"/>
  <Override PartName="/ppt/notesSlides/notesSlide173.xml" ContentType="application/vnd.openxmlformats-officedocument.presentationml.notesSlide+xml"/>
  <Override PartName="/ppt/notesSlides/notesSlide174.xml" ContentType="application/vnd.openxmlformats-officedocument.presentationml.notesSlide+xml"/>
  <Override PartName="/ppt/notesSlides/notesSlide175.xml" ContentType="application/vnd.openxmlformats-officedocument.presentationml.notesSlide+xml"/>
  <Override PartName="/ppt/notesSlides/notesSlide176.xml" ContentType="application/vnd.openxmlformats-officedocument.presentationml.notesSlide+xml"/>
  <Override PartName="/ppt/notesSlides/notesSlide177.xml" ContentType="application/vnd.openxmlformats-officedocument.presentationml.notesSlide+xml"/>
  <Override PartName="/ppt/notesSlides/notesSlide178.xml" ContentType="application/vnd.openxmlformats-officedocument.presentationml.notesSlide+xml"/>
  <Override PartName="/ppt/notesSlides/notesSlide179.xml" ContentType="application/vnd.openxmlformats-officedocument.presentationml.notesSlide+xml"/>
  <Override PartName="/ppt/notesSlides/notesSlide180.xml" ContentType="application/vnd.openxmlformats-officedocument.presentationml.notesSlide+xml"/>
  <Override PartName="/ppt/notesSlides/notesSlide181.xml" ContentType="application/vnd.openxmlformats-officedocument.presentationml.notesSlide+xml"/>
  <Override PartName="/ppt/notesSlides/notesSlide182.xml" ContentType="application/vnd.openxmlformats-officedocument.presentationml.notesSlide+xml"/>
  <Override PartName="/ppt/notesSlides/notesSlide183.xml" ContentType="application/vnd.openxmlformats-officedocument.presentationml.notesSlide+xml"/>
  <Override PartName="/ppt/notesSlides/notesSlide184.xml" ContentType="application/vnd.openxmlformats-officedocument.presentationml.notesSlide+xml"/>
  <Override PartName="/ppt/notesSlides/notesSlide185.xml" ContentType="application/vnd.openxmlformats-officedocument.presentationml.notesSlide+xml"/>
  <Override PartName="/ppt/notesSlides/notesSlide186.xml" ContentType="application/vnd.openxmlformats-officedocument.presentationml.notesSlide+xml"/>
  <Override PartName="/ppt/notesSlides/notesSlide187.xml" ContentType="application/vnd.openxmlformats-officedocument.presentationml.notesSlide+xml"/>
  <Override PartName="/ppt/notesSlides/notesSlide188.xml" ContentType="application/vnd.openxmlformats-officedocument.presentationml.notesSlide+xml"/>
  <Override PartName="/ppt/notesSlides/notesSlide189.xml" ContentType="application/vnd.openxmlformats-officedocument.presentationml.notesSlide+xml"/>
  <Override PartName="/ppt/notesSlides/notesSlide190.xml" ContentType="application/vnd.openxmlformats-officedocument.presentationml.notesSlide+xml"/>
  <Override PartName="/ppt/notesSlides/notesSlide191.xml" ContentType="application/vnd.openxmlformats-officedocument.presentationml.notesSlide+xml"/>
  <Override PartName="/ppt/notesSlides/notesSlide192.xml" ContentType="application/vnd.openxmlformats-officedocument.presentationml.notesSlide+xml"/>
  <Override PartName="/ppt/notesSlides/notesSlide193.xml" ContentType="application/vnd.openxmlformats-officedocument.presentationml.notesSlide+xml"/>
  <Override PartName="/ppt/notesSlides/notesSlide194.xml" ContentType="application/vnd.openxmlformats-officedocument.presentationml.notesSlide+xml"/>
  <Override PartName="/ppt/notesSlides/notesSlide195.xml" ContentType="application/vnd.openxmlformats-officedocument.presentationml.notesSlide+xml"/>
  <Override PartName="/ppt/notesSlides/notesSlide196.xml" ContentType="application/vnd.openxmlformats-officedocument.presentationml.notesSlide+xml"/>
  <Override PartName="/ppt/notesSlides/notesSlide197.xml" ContentType="application/vnd.openxmlformats-officedocument.presentationml.notesSlide+xml"/>
  <Override PartName="/ppt/notesSlides/notesSlide198.xml" ContentType="application/vnd.openxmlformats-officedocument.presentationml.notesSlide+xml"/>
  <Override PartName="/ppt/notesSlides/notesSlide199.xml" ContentType="application/vnd.openxmlformats-officedocument.presentationml.notesSlide+xml"/>
  <Override PartName="/ppt/notesSlides/notesSlide200.xml" ContentType="application/vnd.openxmlformats-officedocument.presentationml.notesSlide+xml"/>
  <Override PartName="/ppt/notesSlides/notesSlide201.xml" ContentType="application/vnd.openxmlformats-officedocument.presentationml.notesSlide+xml"/>
  <Override PartName="/ppt/notesSlides/notesSlide202.xml" ContentType="application/vnd.openxmlformats-officedocument.presentationml.notesSlide+xml"/>
  <Override PartName="/ppt/notesSlides/notesSlide203.xml" ContentType="application/vnd.openxmlformats-officedocument.presentationml.notesSlide+xml"/>
  <Override PartName="/ppt/notesSlides/notesSlide204.xml" ContentType="application/vnd.openxmlformats-officedocument.presentationml.notesSlide+xml"/>
  <Override PartName="/ppt/notesSlides/notesSlide205.xml" ContentType="application/vnd.openxmlformats-officedocument.presentationml.notesSlide+xml"/>
  <Override PartName="/ppt/notesSlides/notesSlide206.xml" ContentType="application/vnd.openxmlformats-officedocument.presentationml.notesSlide+xml"/>
  <Override PartName="/ppt/notesSlides/notesSlide207.xml" ContentType="application/vnd.openxmlformats-officedocument.presentationml.notesSlide+xml"/>
  <Override PartName="/ppt/notesSlides/notesSlide208.xml" ContentType="application/vnd.openxmlformats-officedocument.presentationml.notesSlide+xml"/>
  <Override PartName="/ppt/notesSlides/notesSlide209.xml" ContentType="application/vnd.openxmlformats-officedocument.presentationml.notesSlide+xml"/>
  <Override PartName="/ppt/notesSlides/notesSlide210.xml" ContentType="application/vnd.openxmlformats-officedocument.presentationml.notesSlide+xml"/>
  <Override PartName="/ppt/tags/tag24.xml" ContentType="application/vnd.openxmlformats-officedocument.presentationml.tags+xml"/>
  <Override PartName="/ppt/tags/tag25.xml" ContentType="application/vnd.openxmlformats-officedocument.presentationml.tags+xml"/>
  <Override PartName="/ppt/tags/tag26.xml" ContentType="application/vnd.openxmlformats-officedocument.presentationml.tags+xml"/>
  <Override PartName="/ppt/notesSlides/notesSlide211.xml" ContentType="application/vnd.openxmlformats-officedocument.presentationml.notesSlide+xml"/>
  <Override PartName="/ppt/notesSlides/notesSlide212.xml" ContentType="application/vnd.openxmlformats-officedocument.presentationml.notesSlide+xml"/>
  <Override PartName="/ppt/notesSlides/notesSlide213.xml" ContentType="application/vnd.openxmlformats-officedocument.presentationml.notesSlide+xml"/>
  <Override PartName="/ppt/notesSlides/notesSlide214.xml" ContentType="application/vnd.openxmlformats-officedocument.presentationml.notesSlide+xml"/>
  <Override PartName="/ppt/notesSlides/notesSlide215.xml" ContentType="application/vnd.openxmlformats-officedocument.presentationml.notesSlide+xml"/>
  <Override PartName="/ppt/notesSlides/notesSlide216.xml" ContentType="application/vnd.openxmlformats-officedocument.presentationml.notesSlide+xml"/>
  <Override PartName="/ppt/notesSlides/notesSlide217.xml" ContentType="application/vnd.openxmlformats-officedocument.presentationml.notesSlide+xml"/>
  <Override PartName="/ppt/notesSlides/notesSlide218.xml" ContentType="application/vnd.openxmlformats-officedocument.presentationml.notesSlide+xml"/>
  <Override PartName="/ppt/notesSlides/notesSlide219.xml" ContentType="application/vnd.openxmlformats-officedocument.presentationml.notesSlide+xml"/>
  <Override PartName="/ppt/notesSlides/notesSlide220.xml" ContentType="application/vnd.openxmlformats-officedocument.presentationml.notesSlide+xml"/>
  <Override PartName="/ppt/notesSlides/notesSlide221.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p:sldMasterIdLst>
    <p:sldMasterId id="2147483648" r:id="rId1"/>
  </p:sldMasterIdLst>
  <p:notesMasterIdLst>
    <p:notesMasterId r:id="rId356"/>
  </p:notesMasterIdLst>
  <p:sldIdLst>
    <p:sldId id="293" r:id="rId2"/>
    <p:sldId id="301" r:id="rId3"/>
    <p:sldId id="272" r:id="rId4"/>
    <p:sldId id="1081" r:id="rId5"/>
    <p:sldId id="257" r:id="rId6"/>
    <p:sldId id="302" r:id="rId7"/>
    <p:sldId id="303" r:id="rId8"/>
    <p:sldId id="304" r:id="rId9"/>
    <p:sldId id="259" r:id="rId10"/>
    <p:sldId id="270" r:id="rId11"/>
    <p:sldId id="306" r:id="rId12"/>
    <p:sldId id="307" r:id="rId13"/>
    <p:sldId id="305" r:id="rId14"/>
    <p:sldId id="338" r:id="rId15"/>
    <p:sldId id="339" r:id="rId16"/>
    <p:sldId id="337" r:id="rId17"/>
    <p:sldId id="352" r:id="rId18"/>
    <p:sldId id="342" r:id="rId19"/>
    <p:sldId id="343" r:id="rId20"/>
    <p:sldId id="344" r:id="rId21"/>
    <p:sldId id="345" r:id="rId22"/>
    <p:sldId id="346" r:id="rId23"/>
    <p:sldId id="347" r:id="rId24"/>
    <p:sldId id="348" r:id="rId25"/>
    <p:sldId id="349" r:id="rId26"/>
    <p:sldId id="292" r:id="rId27"/>
    <p:sldId id="1077" r:id="rId28"/>
    <p:sldId id="266" r:id="rId29"/>
    <p:sldId id="351" r:id="rId30"/>
    <p:sldId id="353" r:id="rId31"/>
    <p:sldId id="354" r:id="rId32"/>
    <p:sldId id="355" r:id="rId33"/>
    <p:sldId id="356" r:id="rId34"/>
    <p:sldId id="357" r:id="rId35"/>
    <p:sldId id="260" r:id="rId36"/>
    <p:sldId id="358" r:id="rId37"/>
    <p:sldId id="359" r:id="rId38"/>
    <p:sldId id="274" r:id="rId39"/>
    <p:sldId id="360" r:id="rId40"/>
    <p:sldId id="361" r:id="rId41"/>
    <p:sldId id="362" r:id="rId42"/>
    <p:sldId id="363" r:id="rId43"/>
    <p:sldId id="364" r:id="rId44"/>
    <p:sldId id="366" r:id="rId45"/>
    <p:sldId id="340" r:id="rId46"/>
    <p:sldId id="367" r:id="rId47"/>
    <p:sldId id="368" r:id="rId48"/>
    <p:sldId id="369" r:id="rId49"/>
    <p:sldId id="370" r:id="rId50"/>
    <p:sldId id="371" r:id="rId51"/>
    <p:sldId id="372" r:id="rId52"/>
    <p:sldId id="373" r:id="rId53"/>
    <p:sldId id="341" r:id="rId54"/>
    <p:sldId id="374" r:id="rId55"/>
    <p:sldId id="375" r:id="rId56"/>
    <p:sldId id="376" r:id="rId57"/>
    <p:sldId id="377" r:id="rId58"/>
    <p:sldId id="378" r:id="rId59"/>
    <p:sldId id="273" r:id="rId60"/>
    <p:sldId id="379" r:id="rId61"/>
    <p:sldId id="380" r:id="rId62"/>
    <p:sldId id="381" r:id="rId63"/>
    <p:sldId id="382" r:id="rId64"/>
    <p:sldId id="350" r:id="rId65"/>
    <p:sldId id="383" r:id="rId66"/>
    <p:sldId id="384" r:id="rId67"/>
    <p:sldId id="285" r:id="rId68"/>
    <p:sldId id="385" r:id="rId69"/>
    <p:sldId id="386" r:id="rId70"/>
    <p:sldId id="387" r:id="rId71"/>
    <p:sldId id="388" r:id="rId72"/>
    <p:sldId id="283" r:id="rId73"/>
    <p:sldId id="389" r:id="rId74"/>
    <p:sldId id="390" r:id="rId75"/>
    <p:sldId id="281" r:id="rId76"/>
    <p:sldId id="299" r:id="rId77"/>
    <p:sldId id="391" r:id="rId78"/>
    <p:sldId id="392" r:id="rId79"/>
    <p:sldId id="393" r:id="rId80"/>
    <p:sldId id="394" r:id="rId81"/>
    <p:sldId id="395" r:id="rId82"/>
    <p:sldId id="308" r:id="rId83"/>
    <p:sldId id="309" r:id="rId84"/>
    <p:sldId id="396" r:id="rId85"/>
    <p:sldId id="397" r:id="rId86"/>
    <p:sldId id="312" r:id="rId87"/>
    <p:sldId id="313" r:id="rId88"/>
    <p:sldId id="314" r:id="rId89"/>
    <p:sldId id="315" r:id="rId90"/>
    <p:sldId id="316" r:id="rId91"/>
    <p:sldId id="317" r:id="rId92"/>
    <p:sldId id="318" r:id="rId93"/>
    <p:sldId id="319" r:id="rId94"/>
    <p:sldId id="320" r:id="rId95"/>
    <p:sldId id="321" r:id="rId96"/>
    <p:sldId id="322" r:id="rId97"/>
    <p:sldId id="323" r:id="rId98"/>
    <p:sldId id="324" r:id="rId99"/>
    <p:sldId id="326" r:id="rId100"/>
    <p:sldId id="327" r:id="rId101"/>
    <p:sldId id="328" r:id="rId102"/>
    <p:sldId id="329" r:id="rId103"/>
    <p:sldId id="335" r:id="rId104"/>
    <p:sldId id="330" r:id="rId105"/>
    <p:sldId id="331" r:id="rId106"/>
    <p:sldId id="332" r:id="rId107"/>
    <p:sldId id="336" r:id="rId108"/>
    <p:sldId id="333" r:id="rId109"/>
    <p:sldId id="334" r:id="rId110"/>
    <p:sldId id="398" r:id="rId111"/>
    <p:sldId id="399" r:id="rId112"/>
    <p:sldId id="400" r:id="rId113"/>
    <p:sldId id="401" r:id="rId114"/>
    <p:sldId id="402" r:id="rId115"/>
    <p:sldId id="403" r:id="rId116"/>
    <p:sldId id="404" r:id="rId117"/>
    <p:sldId id="405" r:id="rId118"/>
    <p:sldId id="406" r:id="rId119"/>
    <p:sldId id="407" r:id="rId120"/>
    <p:sldId id="408" r:id="rId121"/>
    <p:sldId id="409" r:id="rId122"/>
    <p:sldId id="410" r:id="rId123"/>
    <p:sldId id="411" r:id="rId124"/>
    <p:sldId id="412" r:id="rId125"/>
    <p:sldId id="413" r:id="rId126"/>
    <p:sldId id="414" r:id="rId127"/>
    <p:sldId id="415" r:id="rId128"/>
    <p:sldId id="416" r:id="rId129"/>
    <p:sldId id="417" r:id="rId130"/>
    <p:sldId id="418" r:id="rId131"/>
    <p:sldId id="419" r:id="rId132"/>
    <p:sldId id="420" r:id="rId133"/>
    <p:sldId id="365" r:id="rId134"/>
    <p:sldId id="421" r:id="rId135"/>
    <p:sldId id="422" r:id="rId136"/>
    <p:sldId id="423" r:id="rId137"/>
    <p:sldId id="424" r:id="rId138"/>
    <p:sldId id="425" r:id="rId139"/>
    <p:sldId id="1080" r:id="rId140"/>
    <p:sldId id="426" r:id="rId141"/>
    <p:sldId id="427" r:id="rId142"/>
    <p:sldId id="428" r:id="rId143"/>
    <p:sldId id="429" r:id="rId144"/>
    <p:sldId id="872" r:id="rId145"/>
    <p:sldId id="873" r:id="rId146"/>
    <p:sldId id="874" r:id="rId147"/>
    <p:sldId id="916" r:id="rId148"/>
    <p:sldId id="908" r:id="rId149"/>
    <p:sldId id="876" r:id="rId150"/>
    <p:sldId id="877" r:id="rId151"/>
    <p:sldId id="878" r:id="rId152"/>
    <p:sldId id="879" r:id="rId153"/>
    <p:sldId id="880" r:id="rId154"/>
    <p:sldId id="881" r:id="rId155"/>
    <p:sldId id="882" r:id="rId156"/>
    <p:sldId id="883" r:id="rId157"/>
    <p:sldId id="884" r:id="rId158"/>
    <p:sldId id="885" r:id="rId159"/>
    <p:sldId id="888" r:id="rId160"/>
    <p:sldId id="886" r:id="rId161"/>
    <p:sldId id="889" r:id="rId162"/>
    <p:sldId id="891" r:id="rId163"/>
    <p:sldId id="892" r:id="rId164"/>
    <p:sldId id="893" r:id="rId165"/>
    <p:sldId id="894" r:id="rId166"/>
    <p:sldId id="897" r:id="rId167"/>
    <p:sldId id="898" r:id="rId168"/>
    <p:sldId id="899" r:id="rId169"/>
    <p:sldId id="900" r:id="rId170"/>
    <p:sldId id="901" r:id="rId171"/>
    <p:sldId id="917" r:id="rId172"/>
    <p:sldId id="902" r:id="rId173"/>
    <p:sldId id="903" r:id="rId174"/>
    <p:sldId id="904" r:id="rId175"/>
    <p:sldId id="905" r:id="rId176"/>
    <p:sldId id="906" r:id="rId177"/>
    <p:sldId id="907" r:id="rId178"/>
    <p:sldId id="909" r:id="rId179"/>
    <p:sldId id="910" r:id="rId180"/>
    <p:sldId id="911" r:id="rId181"/>
    <p:sldId id="912" r:id="rId182"/>
    <p:sldId id="918" r:id="rId183"/>
    <p:sldId id="919" r:id="rId184"/>
    <p:sldId id="920" r:id="rId185"/>
    <p:sldId id="921" r:id="rId186"/>
    <p:sldId id="922" r:id="rId187"/>
    <p:sldId id="923" r:id="rId188"/>
    <p:sldId id="924" r:id="rId189"/>
    <p:sldId id="925" r:id="rId190"/>
    <p:sldId id="310" r:id="rId191"/>
    <p:sldId id="311" r:id="rId192"/>
    <p:sldId id="926" r:id="rId193"/>
    <p:sldId id="927" r:id="rId194"/>
    <p:sldId id="928" r:id="rId195"/>
    <p:sldId id="929" r:id="rId196"/>
    <p:sldId id="930" r:id="rId197"/>
    <p:sldId id="931" r:id="rId198"/>
    <p:sldId id="932" r:id="rId199"/>
    <p:sldId id="933" r:id="rId200"/>
    <p:sldId id="298" r:id="rId201"/>
    <p:sldId id="275" r:id="rId202"/>
    <p:sldId id="934" r:id="rId203"/>
    <p:sldId id="935" r:id="rId204"/>
    <p:sldId id="278" r:id="rId205"/>
    <p:sldId id="271" r:id="rId206"/>
    <p:sldId id="936" r:id="rId207"/>
    <p:sldId id="258" r:id="rId208"/>
    <p:sldId id="937" r:id="rId209"/>
    <p:sldId id="938" r:id="rId210"/>
    <p:sldId id="279" r:id="rId211"/>
    <p:sldId id="939" r:id="rId212"/>
    <p:sldId id="288" r:id="rId213"/>
    <p:sldId id="940" r:id="rId214"/>
    <p:sldId id="941" r:id="rId215"/>
    <p:sldId id="942" r:id="rId216"/>
    <p:sldId id="943" r:id="rId217"/>
    <p:sldId id="944" r:id="rId218"/>
    <p:sldId id="945" r:id="rId219"/>
    <p:sldId id="946" r:id="rId220"/>
    <p:sldId id="947" r:id="rId221"/>
    <p:sldId id="948" r:id="rId222"/>
    <p:sldId id="949" r:id="rId223"/>
    <p:sldId id="950" r:id="rId224"/>
    <p:sldId id="951" r:id="rId225"/>
    <p:sldId id="952" r:id="rId226"/>
    <p:sldId id="953" r:id="rId227"/>
    <p:sldId id="954" r:id="rId228"/>
    <p:sldId id="955" r:id="rId229"/>
    <p:sldId id="956" r:id="rId230"/>
    <p:sldId id="957" r:id="rId231"/>
    <p:sldId id="958" r:id="rId232"/>
    <p:sldId id="959" r:id="rId233"/>
    <p:sldId id="960" r:id="rId234"/>
    <p:sldId id="961" r:id="rId235"/>
    <p:sldId id="962" r:id="rId236"/>
    <p:sldId id="963" r:id="rId237"/>
    <p:sldId id="964" r:id="rId238"/>
    <p:sldId id="965" r:id="rId239"/>
    <p:sldId id="966" r:id="rId240"/>
    <p:sldId id="967" r:id="rId241"/>
    <p:sldId id="968" r:id="rId242"/>
    <p:sldId id="969" r:id="rId243"/>
    <p:sldId id="970" r:id="rId244"/>
    <p:sldId id="971" r:id="rId245"/>
    <p:sldId id="972" r:id="rId246"/>
    <p:sldId id="1078" r:id="rId247"/>
    <p:sldId id="973" r:id="rId248"/>
    <p:sldId id="974" r:id="rId249"/>
    <p:sldId id="975" r:id="rId250"/>
    <p:sldId id="976" r:id="rId251"/>
    <p:sldId id="977" r:id="rId252"/>
    <p:sldId id="978" r:id="rId253"/>
    <p:sldId id="979" r:id="rId254"/>
    <p:sldId id="980" r:id="rId255"/>
    <p:sldId id="981" r:id="rId256"/>
    <p:sldId id="982" r:id="rId257"/>
    <p:sldId id="983" r:id="rId258"/>
    <p:sldId id="984" r:id="rId259"/>
    <p:sldId id="985" r:id="rId260"/>
    <p:sldId id="986" r:id="rId261"/>
    <p:sldId id="987" r:id="rId262"/>
    <p:sldId id="988" r:id="rId263"/>
    <p:sldId id="989" r:id="rId264"/>
    <p:sldId id="990" r:id="rId265"/>
    <p:sldId id="991" r:id="rId266"/>
    <p:sldId id="992" r:id="rId267"/>
    <p:sldId id="287" r:id="rId268"/>
    <p:sldId id="993" r:id="rId269"/>
    <p:sldId id="994" r:id="rId270"/>
    <p:sldId id="995" r:id="rId271"/>
    <p:sldId id="996" r:id="rId272"/>
    <p:sldId id="997" r:id="rId273"/>
    <p:sldId id="998" r:id="rId274"/>
    <p:sldId id="999" r:id="rId275"/>
    <p:sldId id="1000" r:id="rId276"/>
    <p:sldId id="1001" r:id="rId277"/>
    <p:sldId id="1002" r:id="rId278"/>
    <p:sldId id="1003" r:id="rId279"/>
    <p:sldId id="1004" r:id="rId280"/>
    <p:sldId id="1005" r:id="rId281"/>
    <p:sldId id="1006" r:id="rId282"/>
    <p:sldId id="1007" r:id="rId283"/>
    <p:sldId id="1008" r:id="rId284"/>
    <p:sldId id="1009" r:id="rId285"/>
    <p:sldId id="1010" r:id="rId286"/>
    <p:sldId id="1011" r:id="rId287"/>
    <p:sldId id="1012" r:id="rId288"/>
    <p:sldId id="1013" r:id="rId289"/>
    <p:sldId id="1014" r:id="rId290"/>
    <p:sldId id="1015" r:id="rId291"/>
    <p:sldId id="1016" r:id="rId292"/>
    <p:sldId id="803" r:id="rId293"/>
    <p:sldId id="1017" r:id="rId294"/>
    <p:sldId id="1018" r:id="rId295"/>
    <p:sldId id="1019" r:id="rId296"/>
    <p:sldId id="1020" r:id="rId297"/>
    <p:sldId id="1021" r:id="rId298"/>
    <p:sldId id="1022" r:id="rId299"/>
    <p:sldId id="1023" r:id="rId300"/>
    <p:sldId id="1024" r:id="rId301"/>
    <p:sldId id="1025" r:id="rId302"/>
    <p:sldId id="1026" r:id="rId303"/>
    <p:sldId id="1027" r:id="rId304"/>
    <p:sldId id="1028" r:id="rId305"/>
    <p:sldId id="1029" r:id="rId306"/>
    <p:sldId id="1030" r:id="rId307"/>
    <p:sldId id="1031" r:id="rId308"/>
    <p:sldId id="1032" r:id="rId309"/>
    <p:sldId id="1033" r:id="rId310"/>
    <p:sldId id="1034" r:id="rId311"/>
    <p:sldId id="1035" r:id="rId312"/>
    <p:sldId id="1036" r:id="rId313"/>
    <p:sldId id="1037" r:id="rId314"/>
    <p:sldId id="1038" r:id="rId315"/>
    <p:sldId id="709" r:id="rId316"/>
    <p:sldId id="1039" r:id="rId317"/>
    <p:sldId id="1040" r:id="rId318"/>
    <p:sldId id="1041" r:id="rId319"/>
    <p:sldId id="1042" r:id="rId320"/>
    <p:sldId id="1043" r:id="rId321"/>
    <p:sldId id="1044" r:id="rId322"/>
    <p:sldId id="1045" r:id="rId323"/>
    <p:sldId id="1046" r:id="rId324"/>
    <p:sldId id="1047" r:id="rId325"/>
    <p:sldId id="1048" r:id="rId326"/>
    <p:sldId id="1049" r:id="rId327"/>
    <p:sldId id="1050" r:id="rId328"/>
    <p:sldId id="1051" r:id="rId329"/>
    <p:sldId id="1052" r:id="rId330"/>
    <p:sldId id="1053" r:id="rId331"/>
    <p:sldId id="1054" r:id="rId332"/>
    <p:sldId id="1055" r:id="rId333"/>
    <p:sldId id="1056" r:id="rId334"/>
    <p:sldId id="1057" r:id="rId335"/>
    <p:sldId id="1058" r:id="rId336"/>
    <p:sldId id="1059" r:id="rId337"/>
    <p:sldId id="1060" r:id="rId338"/>
    <p:sldId id="1061" r:id="rId339"/>
    <p:sldId id="1062" r:id="rId340"/>
    <p:sldId id="1063" r:id="rId341"/>
    <p:sldId id="1064" r:id="rId342"/>
    <p:sldId id="1065" r:id="rId343"/>
    <p:sldId id="1066" r:id="rId344"/>
    <p:sldId id="1067" r:id="rId345"/>
    <p:sldId id="1068" r:id="rId346"/>
    <p:sldId id="1069" r:id="rId347"/>
    <p:sldId id="1070" r:id="rId348"/>
    <p:sldId id="1071" r:id="rId349"/>
    <p:sldId id="1072" r:id="rId350"/>
    <p:sldId id="1073" r:id="rId351"/>
    <p:sldId id="1074" r:id="rId352"/>
    <p:sldId id="1075" r:id="rId353"/>
    <p:sldId id="1076" r:id="rId354"/>
    <p:sldId id="1079" r:id="rId355"/>
  </p:sldIdLst>
  <p:sldSz cx="12192000" cy="6858000"/>
  <p:notesSz cx="6858000" cy="9144000"/>
  <p:custDataLst>
    <p:tags r:id="rId357"/>
  </p:custDataLst>
  <p:defaultTex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useTimings="0">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365B7C"/>
    <a:srgbClr val="F8AD94"/>
    <a:srgbClr val="F77983"/>
    <a:srgbClr val="FEFEFE"/>
    <a:srgbClr val="CA6B7F"/>
    <a:srgbClr val="D06F83"/>
    <a:srgbClr val="966481"/>
    <a:srgbClr val="F57882"/>
    <a:srgbClr val="91617D"/>
    <a:srgbClr val="F37781"/>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21969" autoAdjust="0"/>
    <p:restoredTop sz="92308" autoAdjust="0"/>
  </p:normalViewPr>
  <p:slideViewPr>
    <p:cSldViewPr snapToGrid="0">
      <p:cViewPr varScale="1">
        <p:scale>
          <a:sx n="80" d="100"/>
          <a:sy n="80" d="100"/>
        </p:scale>
        <p:origin x="60" y="96"/>
      </p:cViewPr>
      <p:guideLst/>
    </p:cSldViewPr>
  </p:slideViewPr>
  <p:notesTextViewPr>
    <p:cViewPr>
      <p:scale>
        <a:sx n="1" d="1"/>
        <a:sy n="1" d="1"/>
      </p:scale>
      <p:origin x="0" y="0"/>
    </p:cViewPr>
  </p:notesTextViewPr>
  <p:sorterViewPr>
    <p:cViewPr>
      <p:scale>
        <a:sx n="100" d="100"/>
        <a:sy n="100" d="100"/>
      </p:scale>
      <p:origin x="0" y="-8298"/>
    </p:cViewPr>
  </p:sorterViewPr>
  <p:gridSpacing cx="72008" cy="72008"/>
</p:viewPr>
</file>

<file path=ppt/_rels/presentation.xml.rels><?xml version="1.0" encoding="UTF-8" standalone="yes"?>
<Relationships xmlns="http://schemas.openxmlformats.org/package/2006/relationships"><Relationship Id="rId117" Type="http://schemas.openxmlformats.org/officeDocument/2006/relationships/slide" Target="slides/slide116.xml"/><Relationship Id="rId299" Type="http://schemas.openxmlformats.org/officeDocument/2006/relationships/slide" Target="slides/slide298.xml"/><Relationship Id="rId303" Type="http://schemas.openxmlformats.org/officeDocument/2006/relationships/slide" Target="slides/slide302.xml"/><Relationship Id="rId21" Type="http://schemas.openxmlformats.org/officeDocument/2006/relationships/slide" Target="slides/slide20.xml"/><Relationship Id="rId42" Type="http://schemas.openxmlformats.org/officeDocument/2006/relationships/slide" Target="slides/slide41.xml"/><Relationship Id="rId63" Type="http://schemas.openxmlformats.org/officeDocument/2006/relationships/slide" Target="slides/slide62.xml"/><Relationship Id="rId84" Type="http://schemas.openxmlformats.org/officeDocument/2006/relationships/slide" Target="slides/slide83.xml"/><Relationship Id="rId138" Type="http://schemas.openxmlformats.org/officeDocument/2006/relationships/slide" Target="slides/slide137.xml"/><Relationship Id="rId159" Type="http://schemas.openxmlformats.org/officeDocument/2006/relationships/slide" Target="slides/slide158.xml"/><Relationship Id="rId324" Type="http://schemas.openxmlformats.org/officeDocument/2006/relationships/slide" Target="slides/slide323.xml"/><Relationship Id="rId345" Type="http://schemas.openxmlformats.org/officeDocument/2006/relationships/slide" Target="slides/slide344.xml"/><Relationship Id="rId170" Type="http://schemas.openxmlformats.org/officeDocument/2006/relationships/slide" Target="slides/slide169.xml"/><Relationship Id="rId191" Type="http://schemas.openxmlformats.org/officeDocument/2006/relationships/slide" Target="slides/slide190.xml"/><Relationship Id="rId205" Type="http://schemas.openxmlformats.org/officeDocument/2006/relationships/slide" Target="slides/slide204.xml"/><Relationship Id="rId226" Type="http://schemas.openxmlformats.org/officeDocument/2006/relationships/slide" Target="slides/slide225.xml"/><Relationship Id="rId247" Type="http://schemas.openxmlformats.org/officeDocument/2006/relationships/slide" Target="slides/slide246.xml"/><Relationship Id="rId107" Type="http://schemas.openxmlformats.org/officeDocument/2006/relationships/slide" Target="slides/slide106.xml"/><Relationship Id="rId268" Type="http://schemas.openxmlformats.org/officeDocument/2006/relationships/slide" Target="slides/slide267.xml"/><Relationship Id="rId289" Type="http://schemas.openxmlformats.org/officeDocument/2006/relationships/slide" Target="slides/slide288.xml"/><Relationship Id="rId11" Type="http://schemas.openxmlformats.org/officeDocument/2006/relationships/slide" Target="slides/slide10.xml"/><Relationship Id="rId32" Type="http://schemas.openxmlformats.org/officeDocument/2006/relationships/slide" Target="slides/slide31.xml"/><Relationship Id="rId53" Type="http://schemas.openxmlformats.org/officeDocument/2006/relationships/slide" Target="slides/slide52.xml"/><Relationship Id="rId74" Type="http://schemas.openxmlformats.org/officeDocument/2006/relationships/slide" Target="slides/slide73.xml"/><Relationship Id="rId128" Type="http://schemas.openxmlformats.org/officeDocument/2006/relationships/slide" Target="slides/slide127.xml"/><Relationship Id="rId149" Type="http://schemas.openxmlformats.org/officeDocument/2006/relationships/slide" Target="slides/slide148.xml"/><Relationship Id="rId314" Type="http://schemas.openxmlformats.org/officeDocument/2006/relationships/slide" Target="slides/slide313.xml"/><Relationship Id="rId335" Type="http://schemas.openxmlformats.org/officeDocument/2006/relationships/slide" Target="slides/slide334.xml"/><Relationship Id="rId356" Type="http://schemas.openxmlformats.org/officeDocument/2006/relationships/notesMaster" Target="notesMasters/notesMaster1.xml"/><Relationship Id="rId5" Type="http://schemas.openxmlformats.org/officeDocument/2006/relationships/slide" Target="slides/slide4.xml"/><Relationship Id="rId95" Type="http://schemas.openxmlformats.org/officeDocument/2006/relationships/slide" Target="slides/slide94.xml"/><Relationship Id="rId160" Type="http://schemas.openxmlformats.org/officeDocument/2006/relationships/slide" Target="slides/slide159.xml"/><Relationship Id="rId181" Type="http://schemas.openxmlformats.org/officeDocument/2006/relationships/slide" Target="slides/slide180.xml"/><Relationship Id="rId216" Type="http://schemas.openxmlformats.org/officeDocument/2006/relationships/slide" Target="slides/slide215.xml"/><Relationship Id="rId237" Type="http://schemas.openxmlformats.org/officeDocument/2006/relationships/slide" Target="slides/slide236.xml"/><Relationship Id="rId258" Type="http://schemas.openxmlformats.org/officeDocument/2006/relationships/slide" Target="slides/slide257.xml"/><Relationship Id="rId279" Type="http://schemas.openxmlformats.org/officeDocument/2006/relationships/slide" Target="slides/slide278.xml"/><Relationship Id="rId22" Type="http://schemas.openxmlformats.org/officeDocument/2006/relationships/slide" Target="slides/slide21.xml"/><Relationship Id="rId43" Type="http://schemas.openxmlformats.org/officeDocument/2006/relationships/slide" Target="slides/slide42.xml"/><Relationship Id="rId64" Type="http://schemas.openxmlformats.org/officeDocument/2006/relationships/slide" Target="slides/slide63.xml"/><Relationship Id="rId118" Type="http://schemas.openxmlformats.org/officeDocument/2006/relationships/slide" Target="slides/slide117.xml"/><Relationship Id="rId139" Type="http://schemas.openxmlformats.org/officeDocument/2006/relationships/slide" Target="slides/slide138.xml"/><Relationship Id="rId290" Type="http://schemas.openxmlformats.org/officeDocument/2006/relationships/slide" Target="slides/slide289.xml"/><Relationship Id="rId304" Type="http://schemas.openxmlformats.org/officeDocument/2006/relationships/slide" Target="slides/slide303.xml"/><Relationship Id="rId325" Type="http://schemas.openxmlformats.org/officeDocument/2006/relationships/slide" Target="slides/slide324.xml"/><Relationship Id="rId346" Type="http://schemas.openxmlformats.org/officeDocument/2006/relationships/slide" Target="slides/slide345.xml"/><Relationship Id="rId85" Type="http://schemas.openxmlformats.org/officeDocument/2006/relationships/slide" Target="slides/slide84.xml"/><Relationship Id="rId150" Type="http://schemas.openxmlformats.org/officeDocument/2006/relationships/slide" Target="slides/slide149.xml"/><Relationship Id="rId171" Type="http://schemas.openxmlformats.org/officeDocument/2006/relationships/slide" Target="slides/slide170.xml"/><Relationship Id="rId192" Type="http://schemas.openxmlformats.org/officeDocument/2006/relationships/slide" Target="slides/slide191.xml"/><Relationship Id="rId206" Type="http://schemas.openxmlformats.org/officeDocument/2006/relationships/slide" Target="slides/slide205.xml"/><Relationship Id="rId227" Type="http://schemas.openxmlformats.org/officeDocument/2006/relationships/slide" Target="slides/slide226.xml"/><Relationship Id="rId248" Type="http://schemas.openxmlformats.org/officeDocument/2006/relationships/slide" Target="slides/slide247.xml"/><Relationship Id="rId269" Type="http://schemas.openxmlformats.org/officeDocument/2006/relationships/slide" Target="slides/slide268.xml"/><Relationship Id="rId12" Type="http://schemas.openxmlformats.org/officeDocument/2006/relationships/slide" Target="slides/slide11.xml"/><Relationship Id="rId33" Type="http://schemas.openxmlformats.org/officeDocument/2006/relationships/slide" Target="slides/slide32.xml"/><Relationship Id="rId108" Type="http://schemas.openxmlformats.org/officeDocument/2006/relationships/slide" Target="slides/slide107.xml"/><Relationship Id="rId129" Type="http://schemas.openxmlformats.org/officeDocument/2006/relationships/slide" Target="slides/slide128.xml"/><Relationship Id="rId280" Type="http://schemas.openxmlformats.org/officeDocument/2006/relationships/slide" Target="slides/slide279.xml"/><Relationship Id="rId315" Type="http://schemas.openxmlformats.org/officeDocument/2006/relationships/slide" Target="slides/slide314.xml"/><Relationship Id="rId336" Type="http://schemas.openxmlformats.org/officeDocument/2006/relationships/slide" Target="slides/slide335.xml"/><Relationship Id="rId357" Type="http://schemas.openxmlformats.org/officeDocument/2006/relationships/tags" Target="tags/tag1.xml"/><Relationship Id="rId54" Type="http://schemas.openxmlformats.org/officeDocument/2006/relationships/slide" Target="slides/slide53.xml"/><Relationship Id="rId75" Type="http://schemas.openxmlformats.org/officeDocument/2006/relationships/slide" Target="slides/slide74.xml"/><Relationship Id="rId96" Type="http://schemas.openxmlformats.org/officeDocument/2006/relationships/slide" Target="slides/slide95.xml"/><Relationship Id="rId140" Type="http://schemas.openxmlformats.org/officeDocument/2006/relationships/slide" Target="slides/slide139.xml"/><Relationship Id="rId161" Type="http://schemas.openxmlformats.org/officeDocument/2006/relationships/slide" Target="slides/slide160.xml"/><Relationship Id="rId182" Type="http://schemas.openxmlformats.org/officeDocument/2006/relationships/slide" Target="slides/slide181.xml"/><Relationship Id="rId217" Type="http://schemas.openxmlformats.org/officeDocument/2006/relationships/slide" Target="slides/slide216.xml"/><Relationship Id="rId6" Type="http://schemas.openxmlformats.org/officeDocument/2006/relationships/slide" Target="slides/slide5.xml"/><Relationship Id="rId238" Type="http://schemas.openxmlformats.org/officeDocument/2006/relationships/slide" Target="slides/slide237.xml"/><Relationship Id="rId259" Type="http://schemas.openxmlformats.org/officeDocument/2006/relationships/slide" Target="slides/slide258.xml"/><Relationship Id="rId23" Type="http://schemas.openxmlformats.org/officeDocument/2006/relationships/slide" Target="slides/slide22.xml"/><Relationship Id="rId119" Type="http://schemas.openxmlformats.org/officeDocument/2006/relationships/slide" Target="slides/slide118.xml"/><Relationship Id="rId270" Type="http://schemas.openxmlformats.org/officeDocument/2006/relationships/slide" Target="slides/slide269.xml"/><Relationship Id="rId291" Type="http://schemas.openxmlformats.org/officeDocument/2006/relationships/slide" Target="slides/slide290.xml"/><Relationship Id="rId305" Type="http://schemas.openxmlformats.org/officeDocument/2006/relationships/slide" Target="slides/slide304.xml"/><Relationship Id="rId326" Type="http://schemas.openxmlformats.org/officeDocument/2006/relationships/slide" Target="slides/slide325.xml"/><Relationship Id="rId347" Type="http://schemas.openxmlformats.org/officeDocument/2006/relationships/slide" Target="slides/slide346.xml"/><Relationship Id="rId44" Type="http://schemas.openxmlformats.org/officeDocument/2006/relationships/slide" Target="slides/slide43.xml"/><Relationship Id="rId65" Type="http://schemas.openxmlformats.org/officeDocument/2006/relationships/slide" Target="slides/slide64.xml"/><Relationship Id="rId86" Type="http://schemas.openxmlformats.org/officeDocument/2006/relationships/slide" Target="slides/slide85.xml"/><Relationship Id="rId130" Type="http://schemas.openxmlformats.org/officeDocument/2006/relationships/slide" Target="slides/slide129.xml"/><Relationship Id="rId151" Type="http://schemas.openxmlformats.org/officeDocument/2006/relationships/slide" Target="slides/slide150.xml"/><Relationship Id="rId172" Type="http://schemas.openxmlformats.org/officeDocument/2006/relationships/slide" Target="slides/slide171.xml"/><Relationship Id="rId193" Type="http://schemas.openxmlformats.org/officeDocument/2006/relationships/slide" Target="slides/slide192.xml"/><Relationship Id="rId207" Type="http://schemas.openxmlformats.org/officeDocument/2006/relationships/slide" Target="slides/slide206.xml"/><Relationship Id="rId228" Type="http://schemas.openxmlformats.org/officeDocument/2006/relationships/slide" Target="slides/slide227.xml"/><Relationship Id="rId249" Type="http://schemas.openxmlformats.org/officeDocument/2006/relationships/slide" Target="slides/slide248.xml"/><Relationship Id="rId13" Type="http://schemas.openxmlformats.org/officeDocument/2006/relationships/slide" Target="slides/slide12.xml"/><Relationship Id="rId109" Type="http://schemas.openxmlformats.org/officeDocument/2006/relationships/slide" Target="slides/slide108.xml"/><Relationship Id="rId260" Type="http://schemas.openxmlformats.org/officeDocument/2006/relationships/slide" Target="slides/slide259.xml"/><Relationship Id="rId281" Type="http://schemas.openxmlformats.org/officeDocument/2006/relationships/slide" Target="slides/slide280.xml"/><Relationship Id="rId316" Type="http://schemas.openxmlformats.org/officeDocument/2006/relationships/slide" Target="slides/slide315.xml"/><Relationship Id="rId337" Type="http://schemas.openxmlformats.org/officeDocument/2006/relationships/slide" Target="slides/slide336.xml"/><Relationship Id="rId34" Type="http://schemas.openxmlformats.org/officeDocument/2006/relationships/slide" Target="slides/slide33.xml"/><Relationship Id="rId55" Type="http://schemas.openxmlformats.org/officeDocument/2006/relationships/slide" Target="slides/slide54.xml"/><Relationship Id="rId76" Type="http://schemas.openxmlformats.org/officeDocument/2006/relationships/slide" Target="slides/slide75.xml"/><Relationship Id="rId97" Type="http://schemas.openxmlformats.org/officeDocument/2006/relationships/slide" Target="slides/slide96.xml"/><Relationship Id="rId120" Type="http://schemas.openxmlformats.org/officeDocument/2006/relationships/slide" Target="slides/slide119.xml"/><Relationship Id="rId141" Type="http://schemas.openxmlformats.org/officeDocument/2006/relationships/slide" Target="slides/slide140.xml"/><Relationship Id="rId358" Type="http://schemas.openxmlformats.org/officeDocument/2006/relationships/presProps" Target="presProps.xml"/><Relationship Id="rId7" Type="http://schemas.openxmlformats.org/officeDocument/2006/relationships/slide" Target="slides/slide6.xml"/><Relationship Id="rId162" Type="http://schemas.openxmlformats.org/officeDocument/2006/relationships/slide" Target="slides/slide161.xml"/><Relationship Id="rId183" Type="http://schemas.openxmlformats.org/officeDocument/2006/relationships/slide" Target="slides/slide182.xml"/><Relationship Id="rId218" Type="http://schemas.openxmlformats.org/officeDocument/2006/relationships/slide" Target="slides/slide217.xml"/><Relationship Id="rId239" Type="http://schemas.openxmlformats.org/officeDocument/2006/relationships/slide" Target="slides/slide238.xml"/><Relationship Id="rId250" Type="http://schemas.openxmlformats.org/officeDocument/2006/relationships/slide" Target="slides/slide249.xml"/><Relationship Id="rId271" Type="http://schemas.openxmlformats.org/officeDocument/2006/relationships/slide" Target="slides/slide270.xml"/><Relationship Id="rId292" Type="http://schemas.openxmlformats.org/officeDocument/2006/relationships/slide" Target="slides/slide291.xml"/><Relationship Id="rId306" Type="http://schemas.openxmlformats.org/officeDocument/2006/relationships/slide" Target="slides/slide305.xml"/><Relationship Id="rId24" Type="http://schemas.openxmlformats.org/officeDocument/2006/relationships/slide" Target="slides/slide23.xml"/><Relationship Id="rId45" Type="http://schemas.openxmlformats.org/officeDocument/2006/relationships/slide" Target="slides/slide44.xml"/><Relationship Id="rId66" Type="http://schemas.openxmlformats.org/officeDocument/2006/relationships/slide" Target="slides/slide65.xml"/><Relationship Id="rId87" Type="http://schemas.openxmlformats.org/officeDocument/2006/relationships/slide" Target="slides/slide86.xml"/><Relationship Id="rId110" Type="http://schemas.openxmlformats.org/officeDocument/2006/relationships/slide" Target="slides/slide109.xml"/><Relationship Id="rId131" Type="http://schemas.openxmlformats.org/officeDocument/2006/relationships/slide" Target="slides/slide130.xml"/><Relationship Id="rId327" Type="http://schemas.openxmlformats.org/officeDocument/2006/relationships/slide" Target="slides/slide326.xml"/><Relationship Id="rId348" Type="http://schemas.openxmlformats.org/officeDocument/2006/relationships/slide" Target="slides/slide347.xml"/><Relationship Id="rId152" Type="http://schemas.openxmlformats.org/officeDocument/2006/relationships/slide" Target="slides/slide151.xml"/><Relationship Id="rId173" Type="http://schemas.openxmlformats.org/officeDocument/2006/relationships/slide" Target="slides/slide172.xml"/><Relationship Id="rId194" Type="http://schemas.openxmlformats.org/officeDocument/2006/relationships/slide" Target="slides/slide193.xml"/><Relationship Id="rId208" Type="http://schemas.openxmlformats.org/officeDocument/2006/relationships/slide" Target="slides/slide207.xml"/><Relationship Id="rId229" Type="http://schemas.openxmlformats.org/officeDocument/2006/relationships/slide" Target="slides/slide228.xml"/><Relationship Id="rId240" Type="http://schemas.openxmlformats.org/officeDocument/2006/relationships/slide" Target="slides/slide239.xml"/><Relationship Id="rId261" Type="http://schemas.openxmlformats.org/officeDocument/2006/relationships/slide" Target="slides/slide260.xml"/><Relationship Id="rId14" Type="http://schemas.openxmlformats.org/officeDocument/2006/relationships/slide" Target="slides/slide13.xml"/><Relationship Id="rId35" Type="http://schemas.openxmlformats.org/officeDocument/2006/relationships/slide" Target="slides/slide34.xml"/><Relationship Id="rId56" Type="http://schemas.openxmlformats.org/officeDocument/2006/relationships/slide" Target="slides/slide55.xml"/><Relationship Id="rId77" Type="http://schemas.openxmlformats.org/officeDocument/2006/relationships/slide" Target="slides/slide76.xml"/><Relationship Id="rId100" Type="http://schemas.openxmlformats.org/officeDocument/2006/relationships/slide" Target="slides/slide99.xml"/><Relationship Id="rId282" Type="http://schemas.openxmlformats.org/officeDocument/2006/relationships/slide" Target="slides/slide281.xml"/><Relationship Id="rId317" Type="http://schemas.openxmlformats.org/officeDocument/2006/relationships/slide" Target="slides/slide316.xml"/><Relationship Id="rId338" Type="http://schemas.openxmlformats.org/officeDocument/2006/relationships/slide" Target="slides/slide337.xml"/><Relationship Id="rId359" Type="http://schemas.openxmlformats.org/officeDocument/2006/relationships/viewProps" Target="viewProps.xml"/><Relationship Id="rId8" Type="http://schemas.openxmlformats.org/officeDocument/2006/relationships/slide" Target="slides/slide7.xml"/><Relationship Id="rId98" Type="http://schemas.openxmlformats.org/officeDocument/2006/relationships/slide" Target="slides/slide97.xml"/><Relationship Id="rId121" Type="http://schemas.openxmlformats.org/officeDocument/2006/relationships/slide" Target="slides/slide120.xml"/><Relationship Id="rId142" Type="http://schemas.openxmlformats.org/officeDocument/2006/relationships/slide" Target="slides/slide141.xml"/><Relationship Id="rId163" Type="http://schemas.openxmlformats.org/officeDocument/2006/relationships/slide" Target="slides/slide162.xml"/><Relationship Id="rId184" Type="http://schemas.openxmlformats.org/officeDocument/2006/relationships/slide" Target="slides/slide183.xml"/><Relationship Id="rId219" Type="http://schemas.openxmlformats.org/officeDocument/2006/relationships/slide" Target="slides/slide218.xml"/><Relationship Id="rId230" Type="http://schemas.openxmlformats.org/officeDocument/2006/relationships/slide" Target="slides/slide229.xml"/><Relationship Id="rId251" Type="http://schemas.openxmlformats.org/officeDocument/2006/relationships/slide" Target="slides/slide250.xml"/><Relationship Id="rId25" Type="http://schemas.openxmlformats.org/officeDocument/2006/relationships/slide" Target="slides/slide24.xml"/><Relationship Id="rId46" Type="http://schemas.openxmlformats.org/officeDocument/2006/relationships/slide" Target="slides/slide45.xml"/><Relationship Id="rId67" Type="http://schemas.openxmlformats.org/officeDocument/2006/relationships/slide" Target="slides/slide66.xml"/><Relationship Id="rId272" Type="http://schemas.openxmlformats.org/officeDocument/2006/relationships/slide" Target="slides/slide271.xml"/><Relationship Id="rId293" Type="http://schemas.openxmlformats.org/officeDocument/2006/relationships/slide" Target="slides/slide292.xml"/><Relationship Id="rId307" Type="http://schemas.openxmlformats.org/officeDocument/2006/relationships/slide" Target="slides/slide306.xml"/><Relationship Id="rId328" Type="http://schemas.openxmlformats.org/officeDocument/2006/relationships/slide" Target="slides/slide327.xml"/><Relationship Id="rId349" Type="http://schemas.openxmlformats.org/officeDocument/2006/relationships/slide" Target="slides/slide348.xml"/><Relationship Id="rId88" Type="http://schemas.openxmlformats.org/officeDocument/2006/relationships/slide" Target="slides/slide87.xml"/><Relationship Id="rId111" Type="http://schemas.openxmlformats.org/officeDocument/2006/relationships/slide" Target="slides/slide110.xml"/><Relationship Id="rId132" Type="http://schemas.openxmlformats.org/officeDocument/2006/relationships/slide" Target="slides/slide131.xml"/><Relationship Id="rId153" Type="http://schemas.openxmlformats.org/officeDocument/2006/relationships/slide" Target="slides/slide152.xml"/><Relationship Id="rId174" Type="http://schemas.openxmlformats.org/officeDocument/2006/relationships/slide" Target="slides/slide173.xml"/><Relationship Id="rId195" Type="http://schemas.openxmlformats.org/officeDocument/2006/relationships/slide" Target="slides/slide194.xml"/><Relationship Id="rId209" Type="http://schemas.openxmlformats.org/officeDocument/2006/relationships/slide" Target="slides/slide208.xml"/><Relationship Id="rId360" Type="http://schemas.openxmlformats.org/officeDocument/2006/relationships/theme" Target="theme/theme1.xml"/><Relationship Id="rId220" Type="http://schemas.openxmlformats.org/officeDocument/2006/relationships/slide" Target="slides/slide219.xml"/><Relationship Id="rId241" Type="http://schemas.openxmlformats.org/officeDocument/2006/relationships/slide" Target="slides/slide240.xml"/><Relationship Id="rId15" Type="http://schemas.openxmlformats.org/officeDocument/2006/relationships/slide" Target="slides/slide14.xml"/><Relationship Id="rId36" Type="http://schemas.openxmlformats.org/officeDocument/2006/relationships/slide" Target="slides/slide35.xml"/><Relationship Id="rId57" Type="http://schemas.openxmlformats.org/officeDocument/2006/relationships/slide" Target="slides/slide56.xml"/><Relationship Id="rId106" Type="http://schemas.openxmlformats.org/officeDocument/2006/relationships/slide" Target="slides/slide105.xml"/><Relationship Id="rId127" Type="http://schemas.openxmlformats.org/officeDocument/2006/relationships/slide" Target="slides/slide126.xml"/><Relationship Id="rId262" Type="http://schemas.openxmlformats.org/officeDocument/2006/relationships/slide" Target="slides/slide261.xml"/><Relationship Id="rId283" Type="http://schemas.openxmlformats.org/officeDocument/2006/relationships/slide" Target="slides/slide282.xml"/><Relationship Id="rId313" Type="http://schemas.openxmlformats.org/officeDocument/2006/relationships/slide" Target="slides/slide312.xml"/><Relationship Id="rId318" Type="http://schemas.openxmlformats.org/officeDocument/2006/relationships/slide" Target="slides/slide317.xml"/><Relationship Id="rId339" Type="http://schemas.openxmlformats.org/officeDocument/2006/relationships/slide" Target="slides/slide338.xml"/><Relationship Id="rId10" Type="http://schemas.openxmlformats.org/officeDocument/2006/relationships/slide" Target="slides/slide9.xml"/><Relationship Id="rId31" Type="http://schemas.openxmlformats.org/officeDocument/2006/relationships/slide" Target="slides/slide30.xml"/><Relationship Id="rId52" Type="http://schemas.openxmlformats.org/officeDocument/2006/relationships/slide" Target="slides/slide51.xml"/><Relationship Id="rId73" Type="http://schemas.openxmlformats.org/officeDocument/2006/relationships/slide" Target="slides/slide72.xml"/><Relationship Id="rId78" Type="http://schemas.openxmlformats.org/officeDocument/2006/relationships/slide" Target="slides/slide77.xml"/><Relationship Id="rId94" Type="http://schemas.openxmlformats.org/officeDocument/2006/relationships/slide" Target="slides/slide93.xml"/><Relationship Id="rId99" Type="http://schemas.openxmlformats.org/officeDocument/2006/relationships/slide" Target="slides/slide98.xml"/><Relationship Id="rId101" Type="http://schemas.openxmlformats.org/officeDocument/2006/relationships/slide" Target="slides/slide100.xml"/><Relationship Id="rId122" Type="http://schemas.openxmlformats.org/officeDocument/2006/relationships/slide" Target="slides/slide121.xml"/><Relationship Id="rId143" Type="http://schemas.openxmlformats.org/officeDocument/2006/relationships/slide" Target="slides/slide142.xml"/><Relationship Id="rId148" Type="http://schemas.openxmlformats.org/officeDocument/2006/relationships/slide" Target="slides/slide147.xml"/><Relationship Id="rId164" Type="http://schemas.openxmlformats.org/officeDocument/2006/relationships/slide" Target="slides/slide163.xml"/><Relationship Id="rId169" Type="http://schemas.openxmlformats.org/officeDocument/2006/relationships/slide" Target="slides/slide168.xml"/><Relationship Id="rId185" Type="http://schemas.openxmlformats.org/officeDocument/2006/relationships/slide" Target="slides/slide184.xml"/><Relationship Id="rId334" Type="http://schemas.openxmlformats.org/officeDocument/2006/relationships/slide" Target="slides/slide333.xml"/><Relationship Id="rId350" Type="http://schemas.openxmlformats.org/officeDocument/2006/relationships/slide" Target="slides/slide349.xml"/><Relationship Id="rId355" Type="http://schemas.openxmlformats.org/officeDocument/2006/relationships/slide" Target="slides/slide354.xml"/><Relationship Id="rId4" Type="http://schemas.openxmlformats.org/officeDocument/2006/relationships/slide" Target="slides/slide3.xml"/><Relationship Id="rId9" Type="http://schemas.openxmlformats.org/officeDocument/2006/relationships/slide" Target="slides/slide8.xml"/><Relationship Id="rId180" Type="http://schemas.openxmlformats.org/officeDocument/2006/relationships/slide" Target="slides/slide179.xml"/><Relationship Id="rId210" Type="http://schemas.openxmlformats.org/officeDocument/2006/relationships/slide" Target="slides/slide209.xml"/><Relationship Id="rId215" Type="http://schemas.openxmlformats.org/officeDocument/2006/relationships/slide" Target="slides/slide214.xml"/><Relationship Id="rId236" Type="http://schemas.openxmlformats.org/officeDocument/2006/relationships/slide" Target="slides/slide235.xml"/><Relationship Id="rId257" Type="http://schemas.openxmlformats.org/officeDocument/2006/relationships/slide" Target="slides/slide256.xml"/><Relationship Id="rId278" Type="http://schemas.openxmlformats.org/officeDocument/2006/relationships/slide" Target="slides/slide277.xml"/><Relationship Id="rId26" Type="http://schemas.openxmlformats.org/officeDocument/2006/relationships/slide" Target="slides/slide25.xml"/><Relationship Id="rId231" Type="http://schemas.openxmlformats.org/officeDocument/2006/relationships/slide" Target="slides/slide230.xml"/><Relationship Id="rId252" Type="http://schemas.openxmlformats.org/officeDocument/2006/relationships/slide" Target="slides/slide251.xml"/><Relationship Id="rId273" Type="http://schemas.openxmlformats.org/officeDocument/2006/relationships/slide" Target="slides/slide272.xml"/><Relationship Id="rId294" Type="http://schemas.openxmlformats.org/officeDocument/2006/relationships/slide" Target="slides/slide293.xml"/><Relationship Id="rId308" Type="http://schemas.openxmlformats.org/officeDocument/2006/relationships/slide" Target="slides/slide307.xml"/><Relationship Id="rId329" Type="http://schemas.openxmlformats.org/officeDocument/2006/relationships/slide" Target="slides/slide328.xml"/><Relationship Id="rId47" Type="http://schemas.openxmlformats.org/officeDocument/2006/relationships/slide" Target="slides/slide46.xml"/><Relationship Id="rId68" Type="http://schemas.openxmlformats.org/officeDocument/2006/relationships/slide" Target="slides/slide67.xml"/><Relationship Id="rId89" Type="http://schemas.openxmlformats.org/officeDocument/2006/relationships/slide" Target="slides/slide88.xml"/><Relationship Id="rId112" Type="http://schemas.openxmlformats.org/officeDocument/2006/relationships/slide" Target="slides/slide111.xml"/><Relationship Id="rId133" Type="http://schemas.openxmlformats.org/officeDocument/2006/relationships/slide" Target="slides/slide132.xml"/><Relationship Id="rId154" Type="http://schemas.openxmlformats.org/officeDocument/2006/relationships/slide" Target="slides/slide153.xml"/><Relationship Id="rId175" Type="http://schemas.openxmlformats.org/officeDocument/2006/relationships/slide" Target="slides/slide174.xml"/><Relationship Id="rId340" Type="http://schemas.openxmlformats.org/officeDocument/2006/relationships/slide" Target="slides/slide339.xml"/><Relationship Id="rId361" Type="http://schemas.openxmlformats.org/officeDocument/2006/relationships/tableStyles" Target="tableStyles.xml"/><Relationship Id="rId196" Type="http://schemas.openxmlformats.org/officeDocument/2006/relationships/slide" Target="slides/slide195.xml"/><Relationship Id="rId200" Type="http://schemas.openxmlformats.org/officeDocument/2006/relationships/slide" Target="slides/slide199.xml"/><Relationship Id="rId16" Type="http://schemas.openxmlformats.org/officeDocument/2006/relationships/slide" Target="slides/slide15.xml"/><Relationship Id="rId221" Type="http://schemas.openxmlformats.org/officeDocument/2006/relationships/slide" Target="slides/slide220.xml"/><Relationship Id="rId242" Type="http://schemas.openxmlformats.org/officeDocument/2006/relationships/slide" Target="slides/slide241.xml"/><Relationship Id="rId263" Type="http://schemas.openxmlformats.org/officeDocument/2006/relationships/slide" Target="slides/slide262.xml"/><Relationship Id="rId284" Type="http://schemas.openxmlformats.org/officeDocument/2006/relationships/slide" Target="slides/slide283.xml"/><Relationship Id="rId319" Type="http://schemas.openxmlformats.org/officeDocument/2006/relationships/slide" Target="slides/slide318.xml"/><Relationship Id="rId37" Type="http://schemas.openxmlformats.org/officeDocument/2006/relationships/slide" Target="slides/slide36.xml"/><Relationship Id="rId58" Type="http://schemas.openxmlformats.org/officeDocument/2006/relationships/slide" Target="slides/slide57.xml"/><Relationship Id="rId79" Type="http://schemas.openxmlformats.org/officeDocument/2006/relationships/slide" Target="slides/slide78.xml"/><Relationship Id="rId102" Type="http://schemas.openxmlformats.org/officeDocument/2006/relationships/slide" Target="slides/slide101.xml"/><Relationship Id="rId123" Type="http://schemas.openxmlformats.org/officeDocument/2006/relationships/slide" Target="slides/slide122.xml"/><Relationship Id="rId144" Type="http://schemas.openxmlformats.org/officeDocument/2006/relationships/slide" Target="slides/slide143.xml"/><Relationship Id="rId330" Type="http://schemas.openxmlformats.org/officeDocument/2006/relationships/slide" Target="slides/slide329.xml"/><Relationship Id="rId90" Type="http://schemas.openxmlformats.org/officeDocument/2006/relationships/slide" Target="slides/slide89.xml"/><Relationship Id="rId165" Type="http://schemas.openxmlformats.org/officeDocument/2006/relationships/slide" Target="slides/slide164.xml"/><Relationship Id="rId186" Type="http://schemas.openxmlformats.org/officeDocument/2006/relationships/slide" Target="slides/slide185.xml"/><Relationship Id="rId351" Type="http://schemas.openxmlformats.org/officeDocument/2006/relationships/slide" Target="slides/slide350.xml"/><Relationship Id="rId211" Type="http://schemas.openxmlformats.org/officeDocument/2006/relationships/slide" Target="slides/slide210.xml"/><Relationship Id="rId232" Type="http://schemas.openxmlformats.org/officeDocument/2006/relationships/slide" Target="slides/slide231.xml"/><Relationship Id="rId253" Type="http://schemas.openxmlformats.org/officeDocument/2006/relationships/slide" Target="slides/slide252.xml"/><Relationship Id="rId274" Type="http://schemas.openxmlformats.org/officeDocument/2006/relationships/slide" Target="slides/slide273.xml"/><Relationship Id="rId295" Type="http://schemas.openxmlformats.org/officeDocument/2006/relationships/slide" Target="slides/slide294.xml"/><Relationship Id="rId309" Type="http://schemas.openxmlformats.org/officeDocument/2006/relationships/slide" Target="slides/slide308.xml"/><Relationship Id="rId27" Type="http://schemas.openxmlformats.org/officeDocument/2006/relationships/slide" Target="slides/slide26.xml"/><Relationship Id="rId48" Type="http://schemas.openxmlformats.org/officeDocument/2006/relationships/slide" Target="slides/slide47.xml"/><Relationship Id="rId69" Type="http://schemas.openxmlformats.org/officeDocument/2006/relationships/slide" Target="slides/slide68.xml"/><Relationship Id="rId113" Type="http://schemas.openxmlformats.org/officeDocument/2006/relationships/slide" Target="slides/slide112.xml"/><Relationship Id="rId134" Type="http://schemas.openxmlformats.org/officeDocument/2006/relationships/slide" Target="slides/slide133.xml"/><Relationship Id="rId320" Type="http://schemas.openxmlformats.org/officeDocument/2006/relationships/slide" Target="slides/slide319.xml"/><Relationship Id="rId80" Type="http://schemas.openxmlformats.org/officeDocument/2006/relationships/slide" Target="slides/slide79.xml"/><Relationship Id="rId155" Type="http://schemas.openxmlformats.org/officeDocument/2006/relationships/slide" Target="slides/slide154.xml"/><Relationship Id="rId176" Type="http://schemas.openxmlformats.org/officeDocument/2006/relationships/slide" Target="slides/slide175.xml"/><Relationship Id="rId197" Type="http://schemas.openxmlformats.org/officeDocument/2006/relationships/slide" Target="slides/slide196.xml"/><Relationship Id="rId341" Type="http://schemas.openxmlformats.org/officeDocument/2006/relationships/slide" Target="slides/slide340.xml"/><Relationship Id="rId201" Type="http://schemas.openxmlformats.org/officeDocument/2006/relationships/slide" Target="slides/slide200.xml"/><Relationship Id="rId222" Type="http://schemas.openxmlformats.org/officeDocument/2006/relationships/slide" Target="slides/slide221.xml"/><Relationship Id="rId243" Type="http://schemas.openxmlformats.org/officeDocument/2006/relationships/slide" Target="slides/slide242.xml"/><Relationship Id="rId264" Type="http://schemas.openxmlformats.org/officeDocument/2006/relationships/slide" Target="slides/slide263.xml"/><Relationship Id="rId285" Type="http://schemas.openxmlformats.org/officeDocument/2006/relationships/slide" Target="slides/slide284.xml"/><Relationship Id="rId17" Type="http://schemas.openxmlformats.org/officeDocument/2006/relationships/slide" Target="slides/slide16.xml"/><Relationship Id="rId38" Type="http://schemas.openxmlformats.org/officeDocument/2006/relationships/slide" Target="slides/slide37.xml"/><Relationship Id="rId59" Type="http://schemas.openxmlformats.org/officeDocument/2006/relationships/slide" Target="slides/slide58.xml"/><Relationship Id="rId103" Type="http://schemas.openxmlformats.org/officeDocument/2006/relationships/slide" Target="slides/slide102.xml"/><Relationship Id="rId124" Type="http://schemas.openxmlformats.org/officeDocument/2006/relationships/slide" Target="slides/slide123.xml"/><Relationship Id="rId310" Type="http://schemas.openxmlformats.org/officeDocument/2006/relationships/slide" Target="slides/slide309.xml"/><Relationship Id="rId70" Type="http://schemas.openxmlformats.org/officeDocument/2006/relationships/slide" Target="slides/slide69.xml"/><Relationship Id="rId91" Type="http://schemas.openxmlformats.org/officeDocument/2006/relationships/slide" Target="slides/slide90.xml"/><Relationship Id="rId145" Type="http://schemas.openxmlformats.org/officeDocument/2006/relationships/slide" Target="slides/slide144.xml"/><Relationship Id="rId166" Type="http://schemas.openxmlformats.org/officeDocument/2006/relationships/slide" Target="slides/slide165.xml"/><Relationship Id="rId187" Type="http://schemas.openxmlformats.org/officeDocument/2006/relationships/slide" Target="slides/slide186.xml"/><Relationship Id="rId331" Type="http://schemas.openxmlformats.org/officeDocument/2006/relationships/slide" Target="slides/slide330.xml"/><Relationship Id="rId352" Type="http://schemas.openxmlformats.org/officeDocument/2006/relationships/slide" Target="slides/slide351.xml"/><Relationship Id="rId1" Type="http://schemas.openxmlformats.org/officeDocument/2006/relationships/slideMaster" Target="slideMasters/slideMaster1.xml"/><Relationship Id="rId212" Type="http://schemas.openxmlformats.org/officeDocument/2006/relationships/slide" Target="slides/slide211.xml"/><Relationship Id="rId233" Type="http://schemas.openxmlformats.org/officeDocument/2006/relationships/slide" Target="slides/slide232.xml"/><Relationship Id="rId254" Type="http://schemas.openxmlformats.org/officeDocument/2006/relationships/slide" Target="slides/slide253.xml"/><Relationship Id="rId28" Type="http://schemas.openxmlformats.org/officeDocument/2006/relationships/slide" Target="slides/slide27.xml"/><Relationship Id="rId49" Type="http://schemas.openxmlformats.org/officeDocument/2006/relationships/slide" Target="slides/slide48.xml"/><Relationship Id="rId114" Type="http://schemas.openxmlformats.org/officeDocument/2006/relationships/slide" Target="slides/slide113.xml"/><Relationship Id="rId275" Type="http://schemas.openxmlformats.org/officeDocument/2006/relationships/slide" Target="slides/slide274.xml"/><Relationship Id="rId296" Type="http://schemas.openxmlformats.org/officeDocument/2006/relationships/slide" Target="slides/slide295.xml"/><Relationship Id="rId300" Type="http://schemas.openxmlformats.org/officeDocument/2006/relationships/slide" Target="slides/slide299.xml"/><Relationship Id="rId60" Type="http://schemas.openxmlformats.org/officeDocument/2006/relationships/slide" Target="slides/slide59.xml"/><Relationship Id="rId81" Type="http://schemas.openxmlformats.org/officeDocument/2006/relationships/slide" Target="slides/slide80.xml"/><Relationship Id="rId135" Type="http://schemas.openxmlformats.org/officeDocument/2006/relationships/slide" Target="slides/slide134.xml"/><Relationship Id="rId156" Type="http://schemas.openxmlformats.org/officeDocument/2006/relationships/slide" Target="slides/slide155.xml"/><Relationship Id="rId177" Type="http://schemas.openxmlformats.org/officeDocument/2006/relationships/slide" Target="slides/slide176.xml"/><Relationship Id="rId198" Type="http://schemas.openxmlformats.org/officeDocument/2006/relationships/slide" Target="slides/slide197.xml"/><Relationship Id="rId321" Type="http://schemas.openxmlformats.org/officeDocument/2006/relationships/slide" Target="slides/slide320.xml"/><Relationship Id="rId342" Type="http://schemas.openxmlformats.org/officeDocument/2006/relationships/slide" Target="slides/slide341.xml"/><Relationship Id="rId202" Type="http://schemas.openxmlformats.org/officeDocument/2006/relationships/slide" Target="slides/slide201.xml"/><Relationship Id="rId223" Type="http://schemas.openxmlformats.org/officeDocument/2006/relationships/slide" Target="slides/slide222.xml"/><Relationship Id="rId244" Type="http://schemas.openxmlformats.org/officeDocument/2006/relationships/slide" Target="slides/slide243.xml"/><Relationship Id="rId18" Type="http://schemas.openxmlformats.org/officeDocument/2006/relationships/slide" Target="slides/slide17.xml"/><Relationship Id="rId39" Type="http://schemas.openxmlformats.org/officeDocument/2006/relationships/slide" Target="slides/slide38.xml"/><Relationship Id="rId265" Type="http://schemas.openxmlformats.org/officeDocument/2006/relationships/slide" Target="slides/slide264.xml"/><Relationship Id="rId286" Type="http://schemas.openxmlformats.org/officeDocument/2006/relationships/slide" Target="slides/slide285.xml"/><Relationship Id="rId50" Type="http://schemas.openxmlformats.org/officeDocument/2006/relationships/slide" Target="slides/slide49.xml"/><Relationship Id="rId104" Type="http://schemas.openxmlformats.org/officeDocument/2006/relationships/slide" Target="slides/slide103.xml"/><Relationship Id="rId125" Type="http://schemas.openxmlformats.org/officeDocument/2006/relationships/slide" Target="slides/slide124.xml"/><Relationship Id="rId146" Type="http://schemas.openxmlformats.org/officeDocument/2006/relationships/slide" Target="slides/slide145.xml"/><Relationship Id="rId167" Type="http://schemas.openxmlformats.org/officeDocument/2006/relationships/slide" Target="slides/slide166.xml"/><Relationship Id="rId188" Type="http://schemas.openxmlformats.org/officeDocument/2006/relationships/slide" Target="slides/slide187.xml"/><Relationship Id="rId311" Type="http://schemas.openxmlformats.org/officeDocument/2006/relationships/slide" Target="slides/slide310.xml"/><Relationship Id="rId332" Type="http://schemas.openxmlformats.org/officeDocument/2006/relationships/slide" Target="slides/slide331.xml"/><Relationship Id="rId353" Type="http://schemas.openxmlformats.org/officeDocument/2006/relationships/slide" Target="slides/slide352.xml"/><Relationship Id="rId71" Type="http://schemas.openxmlformats.org/officeDocument/2006/relationships/slide" Target="slides/slide70.xml"/><Relationship Id="rId92" Type="http://schemas.openxmlformats.org/officeDocument/2006/relationships/slide" Target="slides/slide91.xml"/><Relationship Id="rId213" Type="http://schemas.openxmlformats.org/officeDocument/2006/relationships/slide" Target="slides/slide212.xml"/><Relationship Id="rId234" Type="http://schemas.openxmlformats.org/officeDocument/2006/relationships/slide" Target="slides/slide233.xml"/><Relationship Id="rId2" Type="http://schemas.openxmlformats.org/officeDocument/2006/relationships/slide" Target="slides/slide1.xml"/><Relationship Id="rId29" Type="http://schemas.openxmlformats.org/officeDocument/2006/relationships/slide" Target="slides/slide28.xml"/><Relationship Id="rId255" Type="http://schemas.openxmlformats.org/officeDocument/2006/relationships/slide" Target="slides/slide254.xml"/><Relationship Id="rId276" Type="http://schemas.openxmlformats.org/officeDocument/2006/relationships/slide" Target="slides/slide275.xml"/><Relationship Id="rId297" Type="http://schemas.openxmlformats.org/officeDocument/2006/relationships/slide" Target="slides/slide296.xml"/><Relationship Id="rId40" Type="http://schemas.openxmlformats.org/officeDocument/2006/relationships/slide" Target="slides/slide39.xml"/><Relationship Id="rId115" Type="http://schemas.openxmlformats.org/officeDocument/2006/relationships/slide" Target="slides/slide114.xml"/><Relationship Id="rId136" Type="http://schemas.openxmlformats.org/officeDocument/2006/relationships/slide" Target="slides/slide135.xml"/><Relationship Id="rId157" Type="http://schemas.openxmlformats.org/officeDocument/2006/relationships/slide" Target="slides/slide156.xml"/><Relationship Id="rId178" Type="http://schemas.openxmlformats.org/officeDocument/2006/relationships/slide" Target="slides/slide177.xml"/><Relationship Id="rId301" Type="http://schemas.openxmlformats.org/officeDocument/2006/relationships/slide" Target="slides/slide300.xml"/><Relationship Id="rId322" Type="http://schemas.openxmlformats.org/officeDocument/2006/relationships/slide" Target="slides/slide321.xml"/><Relationship Id="rId343" Type="http://schemas.openxmlformats.org/officeDocument/2006/relationships/slide" Target="slides/slide342.xml"/><Relationship Id="rId61" Type="http://schemas.openxmlformats.org/officeDocument/2006/relationships/slide" Target="slides/slide60.xml"/><Relationship Id="rId82" Type="http://schemas.openxmlformats.org/officeDocument/2006/relationships/slide" Target="slides/slide81.xml"/><Relationship Id="rId199" Type="http://schemas.openxmlformats.org/officeDocument/2006/relationships/slide" Target="slides/slide198.xml"/><Relationship Id="rId203" Type="http://schemas.openxmlformats.org/officeDocument/2006/relationships/slide" Target="slides/slide202.xml"/><Relationship Id="rId19" Type="http://schemas.openxmlformats.org/officeDocument/2006/relationships/slide" Target="slides/slide18.xml"/><Relationship Id="rId224" Type="http://schemas.openxmlformats.org/officeDocument/2006/relationships/slide" Target="slides/slide223.xml"/><Relationship Id="rId245" Type="http://schemas.openxmlformats.org/officeDocument/2006/relationships/slide" Target="slides/slide244.xml"/><Relationship Id="rId266" Type="http://schemas.openxmlformats.org/officeDocument/2006/relationships/slide" Target="slides/slide265.xml"/><Relationship Id="rId287" Type="http://schemas.openxmlformats.org/officeDocument/2006/relationships/slide" Target="slides/slide286.xml"/><Relationship Id="rId30" Type="http://schemas.openxmlformats.org/officeDocument/2006/relationships/slide" Target="slides/slide29.xml"/><Relationship Id="rId105" Type="http://schemas.openxmlformats.org/officeDocument/2006/relationships/slide" Target="slides/slide104.xml"/><Relationship Id="rId126" Type="http://schemas.openxmlformats.org/officeDocument/2006/relationships/slide" Target="slides/slide125.xml"/><Relationship Id="rId147" Type="http://schemas.openxmlformats.org/officeDocument/2006/relationships/slide" Target="slides/slide146.xml"/><Relationship Id="rId168" Type="http://schemas.openxmlformats.org/officeDocument/2006/relationships/slide" Target="slides/slide167.xml"/><Relationship Id="rId312" Type="http://schemas.openxmlformats.org/officeDocument/2006/relationships/slide" Target="slides/slide311.xml"/><Relationship Id="rId333" Type="http://schemas.openxmlformats.org/officeDocument/2006/relationships/slide" Target="slides/slide332.xml"/><Relationship Id="rId354" Type="http://schemas.openxmlformats.org/officeDocument/2006/relationships/slide" Target="slides/slide353.xml"/><Relationship Id="rId51" Type="http://schemas.openxmlformats.org/officeDocument/2006/relationships/slide" Target="slides/slide50.xml"/><Relationship Id="rId72" Type="http://schemas.openxmlformats.org/officeDocument/2006/relationships/slide" Target="slides/slide71.xml"/><Relationship Id="rId93" Type="http://schemas.openxmlformats.org/officeDocument/2006/relationships/slide" Target="slides/slide92.xml"/><Relationship Id="rId189" Type="http://schemas.openxmlformats.org/officeDocument/2006/relationships/slide" Target="slides/slide188.xml"/><Relationship Id="rId3" Type="http://schemas.openxmlformats.org/officeDocument/2006/relationships/slide" Target="slides/slide2.xml"/><Relationship Id="rId214" Type="http://schemas.openxmlformats.org/officeDocument/2006/relationships/slide" Target="slides/slide213.xml"/><Relationship Id="rId235" Type="http://schemas.openxmlformats.org/officeDocument/2006/relationships/slide" Target="slides/slide234.xml"/><Relationship Id="rId256" Type="http://schemas.openxmlformats.org/officeDocument/2006/relationships/slide" Target="slides/slide255.xml"/><Relationship Id="rId277" Type="http://schemas.openxmlformats.org/officeDocument/2006/relationships/slide" Target="slides/slide276.xml"/><Relationship Id="rId298" Type="http://schemas.openxmlformats.org/officeDocument/2006/relationships/slide" Target="slides/slide297.xml"/><Relationship Id="rId116" Type="http://schemas.openxmlformats.org/officeDocument/2006/relationships/slide" Target="slides/slide115.xml"/><Relationship Id="rId137" Type="http://schemas.openxmlformats.org/officeDocument/2006/relationships/slide" Target="slides/slide136.xml"/><Relationship Id="rId158" Type="http://schemas.openxmlformats.org/officeDocument/2006/relationships/slide" Target="slides/slide157.xml"/><Relationship Id="rId302" Type="http://schemas.openxmlformats.org/officeDocument/2006/relationships/slide" Target="slides/slide301.xml"/><Relationship Id="rId323" Type="http://schemas.openxmlformats.org/officeDocument/2006/relationships/slide" Target="slides/slide322.xml"/><Relationship Id="rId344" Type="http://schemas.openxmlformats.org/officeDocument/2006/relationships/slide" Target="slides/slide343.xml"/><Relationship Id="rId20" Type="http://schemas.openxmlformats.org/officeDocument/2006/relationships/slide" Target="slides/slide19.xml"/><Relationship Id="rId41" Type="http://schemas.openxmlformats.org/officeDocument/2006/relationships/slide" Target="slides/slide40.xml"/><Relationship Id="rId62" Type="http://schemas.openxmlformats.org/officeDocument/2006/relationships/slide" Target="slides/slide61.xml"/><Relationship Id="rId83" Type="http://schemas.openxmlformats.org/officeDocument/2006/relationships/slide" Target="slides/slide82.xml"/><Relationship Id="rId179" Type="http://schemas.openxmlformats.org/officeDocument/2006/relationships/slide" Target="slides/slide178.xml"/><Relationship Id="rId190" Type="http://schemas.openxmlformats.org/officeDocument/2006/relationships/slide" Target="slides/slide189.xml"/><Relationship Id="rId204" Type="http://schemas.openxmlformats.org/officeDocument/2006/relationships/slide" Target="slides/slide203.xml"/><Relationship Id="rId225" Type="http://schemas.openxmlformats.org/officeDocument/2006/relationships/slide" Target="slides/slide224.xml"/><Relationship Id="rId246" Type="http://schemas.openxmlformats.org/officeDocument/2006/relationships/slide" Target="slides/slide245.xml"/><Relationship Id="rId267" Type="http://schemas.openxmlformats.org/officeDocument/2006/relationships/slide" Target="slides/slide266.xml"/><Relationship Id="rId288" Type="http://schemas.openxmlformats.org/officeDocument/2006/relationships/slide" Target="slides/slide287.xml"/></Relationships>
</file>

<file path=ppt/diagrams/colors1.xml><?xml version="1.0" encoding="utf-8"?>
<dgm:colorsDef xmlns:dgm="http://schemas.openxmlformats.org/drawingml/2006/diagram" xmlns:a="http://schemas.openxmlformats.org/drawingml/2006/main" uniqueId="urn:microsoft.com/office/officeart/2005/8/colors/accent1_2#1">
  <dgm:title val=""/>
  <dgm:desc val=""/>
  <dgm:catLst>
    <dgm:cat type="accent1" pri="11200"/>
  </dgm:catLst>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colorsDef>
</file>

<file path=ppt/diagrams/data1.xml><?xml version="1.0" encoding="utf-8"?>
<dgm:dataModel xmlns:dgm="http://schemas.openxmlformats.org/drawingml/2006/diagram" xmlns:a="http://schemas.openxmlformats.org/drawingml/2006/main">
  <dgm:ptLst>
    <dgm:pt modelId="{501C80C4-3C37-4B06-AC2A-25F05322FDE0}" type="doc">
      <dgm:prSet loTypeId="urn:microsoft.com/office/officeart/2005/8/layout/list1#1" loCatId="list" qsTypeId="urn:microsoft.com/office/officeart/2005/8/quickstyle/simple3#1" qsCatId="simple" csTypeId="urn:microsoft.com/office/officeart/2005/8/colors/accent1_2#1" csCatId="accent1" phldr="0"/>
      <dgm:spPr/>
      <dgm:t>
        <a:bodyPr/>
        <a:lstStyle/>
        <a:p>
          <a:endParaRPr lang="zh-CN" altLang="en-US"/>
        </a:p>
      </dgm:t>
    </dgm:pt>
    <dgm:pt modelId="{79F64CC5-B0A0-473A-A647-A8DB6562D23B}">
      <dgm:prSet phldrT="[文本]" phldr="0" custT="1"/>
      <dgm:spPr/>
      <dgm:t>
        <a:bodyPr vert="horz" wrap="square"/>
        <a:lstStyle/>
        <a:p>
          <a:pPr>
            <a:lnSpc>
              <a:spcPct val="100000"/>
            </a:lnSpc>
            <a:spcBef>
              <a:spcPct val="0"/>
            </a:spcBef>
            <a:spcAft>
              <a:spcPct val="35000"/>
            </a:spcAft>
          </a:pPr>
          <a:r>
            <a:rPr lang="zh-CN" altLang="en-US" sz="2400" dirty="0">
              <a:uFillTx/>
              <a:latin typeface="KaiTi" panose="02010609060101010101" pitchFamily="49" charset="-122"/>
              <a:ea typeface="KaiTi" panose="02010609060101010101" pitchFamily="49" charset="-122"/>
              <a:sym typeface="+mn-ea"/>
            </a:rPr>
            <a:t>广告招聘</a:t>
          </a:r>
        </a:p>
      </dgm:t>
    </dgm:pt>
    <dgm:pt modelId="{702F6268-E14C-45D5-8115-297DAA4B759C}" type="parTrans" cxnId="{97C4128D-4E62-4795-B4D4-1C77759BEBDF}">
      <dgm:prSet/>
      <dgm:spPr/>
      <dgm:t>
        <a:bodyPr/>
        <a:lstStyle/>
        <a:p>
          <a:endParaRPr lang="zh-CN" altLang="en-US"/>
        </a:p>
      </dgm:t>
    </dgm:pt>
    <dgm:pt modelId="{981E424B-A63B-4DF7-BC97-1D5B2B7044B1}" type="sibTrans" cxnId="{97C4128D-4E62-4795-B4D4-1C77759BEBDF}">
      <dgm:prSet/>
      <dgm:spPr/>
      <dgm:t>
        <a:bodyPr/>
        <a:lstStyle/>
        <a:p>
          <a:endParaRPr lang="zh-CN" altLang="en-US"/>
        </a:p>
      </dgm:t>
    </dgm:pt>
    <dgm:pt modelId="{D4AB1542-9F74-4E45-B615-57F5DFDC43EE}">
      <dgm:prSet phldrT="[文本]" phldr="0" custT="1"/>
      <dgm:spPr/>
      <dgm:t>
        <a:bodyPr vert="horz" wrap="square"/>
        <a:lstStyle/>
        <a:p>
          <a:pPr>
            <a:lnSpc>
              <a:spcPct val="100000"/>
            </a:lnSpc>
            <a:spcBef>
              <a:spcPct val="0"/>
            </a:spcBef>
            <a:spcAft>
              <a:spcPct val="35000"/>
            </a:spcAft>
          </a:pPr>
          <a:r>
            <a:rPr lang="zh-CN" altLang="en-US" sz="2400" dirty="0">
              <a:latin typeface="KaiTi" panose="02010609060101010101" pitchFamily="49" charset="-122"/>
              <a:ea typeface="KaiTi" panose="02010609060101010101" pitchFamily="49" charset="-122"/>
              <a:sym typeface="+mn-ea"/>
            </a:rPr>
            <a:t>猎头</a:t>
          </a:r>
        </a:p>
      </dgm:t>
    </dgm:pt>
    <dgm:pt modelId="{DCA1BD93-FD98-4A06-8ECE-28E6935BECED}" type="parTrans" cxnId="{9F1EB14E-B8C9-4B4E-9D00-AF4B770A688C}">
      <dgm:prSet/>
      <dgm:spPr/>
      <dgm:t>
        <a:bodyPr/>
        <a:lstStyle/>
        <a:p>
          <a:endParaRPr lang="zh-CN" altLang="en-US"/>
        </a:p>
      </dgm:t>
    </dgm:pt>
    <dgm:pt modelId="{69748832-ECC5-4F63-A6AC-8504A7E906B9}" type="sibTrans" cxnId="{9F1EB14E-B8C9-4B4E-9D00-AF4B770A688C}">
      <dgm:prSet/>
      <dgm:spPr/>
      <dgm:t>
        <a:bodyPr/>
        <a:lstStyle/>
        <a:p>
          <a:endParaRPr lang="zh-CN" altLang="en-US"/>
        </a:p>
      </dgm:t>
    </dgm:pt>
    <dgm:pt modelId="{E484A0DB-ADE2-41BB-B1F9-A397557174FE}">
      <dgm:prSet phldrT="[文本]" phldr="0" custT="1"/>
      <dgm:spPr/>
      <dgm:t>
        <a:bodyPr vert="horz" wrap="square"/>
        <a:lstStyle/>
        <a:p>
          <a:pPr>
            <a:lnSpc>
              <a:spcPct val="100000"/>
            </a:lnSpc>
            <a:spcBef>
              <a:spcPct val="0"/>
            </a:spcBef>
            <a:spcAft>
              <a:spcPct val="35000"/>
            </a:spcAft>
          </a:pPr>
          <a:r>
            <a:rPr lang="zh-CN" altLang="en-US" sz="2400" dirty="0">
              <a:latin typeface="KaiTi" panose="02010609060101010101" pitchFamily="49" charset="-122"/>
              <a:ea typeface="KaiTi" panose="02010609060101010101" pitchFamily="49" charset="-122"/>
              <a:sym typeface="+mn-ea"/>
            </a:rPr>
            <a:t>网上招聘</a:t>
          </a:r>
        </a:p>
      </dgm:t>
    </dgm:pt>
    <dgm:pt modelId="{0D3844BD-A934-4ADF-8CEC-4B7101CACCC9}" type="parTrans" cxnId="{9DA15FF3-7BAF-4615-969B-D43CF8FC0E5E}">
      <dgm:prSet/>
      <dgm:spPr/>
      <dgm:t>
        <a:bodyPr/>
        <a:lstStyle/>
        <a:p>
          <a:endParaRPr lang="zh-CN" altLang="en-US"/>
        </a:p>
      </dgm:t>
    </dgm:pt>
    <dgm:pt modelId="{FC59B45A-A616-4E16-B98F-7EBC1D5DDF85}" type="sibTrans" cxnId="{9DA15FF3-7BAF-4615-969B-D43CF8FC0E5E}">
      <dgm:prSet/>
      <dgm:spPr/>
      <dgm:t>
        <a:bodyPr/>
        <a:lstStyle/>
        <a:p>
          <a:endParaRPr lang="zh-CN" altLang="en-US"/>
        </a:p>
      </dgm:t>
    </dgm:pt>
    <dgm:pt modelId="{64DE5469-00CE-4ADF-9C6C-358ADEF385D5}">
      <dgm:prSet/>
      <dgm:spPr/>
      <dgm:t>
        <a:bodyPr/>
        <a:lstStyle/>
        <a:p>
          <a:endParaRPr altLang="en-US"/>
        </a:p>
      </dgm:t>
    </dgm:pt>
    <dgm:pt modelId="{D0446511-8EAF-4AF3-AE56-5DD11A9F49A2}" type="parTrans" cxnId="{A7E51B79-DECC-4C0D-90CF-E39A5930B37D}">
      <dgm:prSet/>
      <dgm:spPr/>
      <dgm:t>
        <a:bodyPr/>
        <a:lstStyle/>
        <a:p>
          <a:endParaRPr lang="zh-CN" altLang="en-US"/>
        </a:p>
      </dgm:t>
    </dgm:pt>
    <dgm:pt modelId="{1539ABD7-6A43-481C-8609-42F166FFC103}" type="sibTrans" cxnId="{A7E51B79-DECC-4C0D-90CF-E39A5930B37D}">
      <dgm:prSet/>
      <dgm:spPr/>
      <dgm:t>
        <a:bodyPr/>
        <a:lstStyle/>
        <a:p>
          <a:endParaRPr lang="zh-CN" altLang="en-US"/>
        </a:p>
      </dgm:t>
    </dgm:pt>
    <dgm:pt modelId="{BEF38742-15D2-418C-A46B-0EDEFD75EE7E}">
      <dgm:prSet/>
      <dgm:spPr/>
      <dgm:t>
        <a:bodyPr/>
        <a:lstStyle/>
        <a:p>
          <a:endParaRPr altLang="en-US"/>
        </a:p>
      </dgm:t>
    </dgm:pt>
    <dgm:pt modelId="{C8313EEE-1665-4DD8-B542-AE52441A5AA3}" type="parTrans" cxnId="{FB793EBD-7AF9-420D-A4F9-A7FA55BD6C86}">
      <dgm:prSet/>
      <dgm:spPr/>
      <dgm:t>
        <a:bodyPr/>
        <a:lstStyle/>
        <a:p>
          <a:endParaRPr lang="zh-CN" altLang="en-US"/>
        </a:p>
      </dgm:t>
    </dgm:pt>
    <dgm:pt modelId="{F356E6B0-8689-4234-AA5D-CC14015E20B6}" type="sibTrans" cxnId="{FB793EBD-7AF9-420D-A4F9-A7FA55BD6C86}">
      <dgm:prSet/>
      <dgm:spPr/>
      <dgm:t>
        <a:bodyPr/>
        <a:lstStyle/>
        <a:p>
          <a:endParaRPr lang="zh-CN" altLang="en-US"/>
        </a:p>
      </dgm:t>
    </dgm:pt>
    <dgm:pt modelId="{51B4965A-04EB-4AC4-95B5-B658E139D937}">
      <dgm:prSet/>
      <dgm:spPr/>
      <dgm:t>
        <a:bodyPr/>
        <a:lstStyle/>
        <a:p>
          <a:endParaRPr altLang="en-US"/>
        </a:p>
      </dgm:t>
    </dgm:pt>
    <dgm:pt modelId="{13DACC04-6B55-4980-9971-4FF4E11183DA}" type="parTrans" cxnId="{21770A33-145A-406E-BBA3-1B42504688FA}">
      <dgm:prSet/>
      <dgm:spPr/>
      <dgm:t>
        <a:bodyPr/>
        <a:lstStyle/>
        <a:p>
          <a:endParaRPr lang="zh-CN" altLang="en-US"/>
        </a:p>
      </dgm:t>
    </dgm:pt>
    <dgm:pt modelId="{E27AE7C5-71F7-4DDB-941F-281984681649}" type="sibTrans" cxnId="{21770A33-145A-406E-BBA3-1B42504688FA}">
      <dgm:prSet/>
      <dgm:spPr/>
      <dgm:t>
        <a:bodyPr/>
        <a:lstStyle/>
        <a:p>
          <a:endParaRPr lang="zh-CN" altLang="en-US"/>
        </a:p>
      </dgm:t>
    </dgm:pt>
    <dgm:pt modelId="{C9BCC271-B318-46A1-B4AF-44FEEBA467F5}">
      <dgm:prSet/>
      <dgm:spPr/>
      <dgm:t>
        <a:bodyPr/>
        <a:lstStyle/>
        <a:p>
          <a:endParaRPr altLang="en-US"/>
        </a:p>
      </dgm:t>
    </dgm:pt>
    <dgm:pt modelId="{6C38FCA4-0387-4365-B6EE-FDCFE10D3F22}" type="parTrans" cxnId="{315E88E2-02BA-4B87-AEB3-9000060FFFDC}">
      <dgm:prSet/>
      <dgm:spPr/>
      <dgm:t>
        <a:bodyPr/>
        <a:lstStyle/>
        <a:p>
          <a:endParaRPr lang="zh-CN" altLang="en-US"/>
        </a:p>
      </dgm:t>
    </dgm:pt>
    <dgm:pt modelId="{B6DC5159-9CD0-44F0-9CA9-BA01DD3C485A}" type="sibTrans" cxnId="{315E88E2-02BA-4B87-AEB3-9000060FFFDC}">
      <dgm:prSet/>
      <dgm:spPr/>
      <dgm:t>
        <a:bodyPr/>
        <a:lstStyle/>
        <a:p>
          <a:endParaRPr lang="zh-CN" altLang="en-US"/>
        </a:p>
      </dgm:t>
    </dgm:pt>
    <dgm:pt modelId="{EE3CB678-3AF3-48EB-A9A3-4C9B3B638DF4}" type="pres">
      <dgm:prSet presAssocID="{501C80C4-3C37-4B06-AC2A-25F05322FDE0}" presName="linear" presStyleCnt="0">
        <dgm:presLayoutVars>
          <dgm:dir/>
          <dgm:animLvl val="lvl"/>
          <dgm:resizeHandles val="exact"/>
        </dgm:presLayoutVars>
      </dgm:prSet>
      <dgm:spPr/>
    </dgm:pt>
    <dgm:pt modelId="{A787D67B-DDA1-4988-8415-DCD48FC3EA83}" type="pres">
      <dgm:prSet presAssocID="{79F64CC5-B0A0-473A-A647-A8DB6562D23B}" presName="parentLin" presStyleCnt="0"/>
      <dgm:spPr/>
    </dgm:pt>
    <dgm:pt modelId="{0797CEA2-9F9D-4159-A8DC-2F0D60611F3B}" type="pres">
      <dgm:prSet presAssocID="{79F64CC5-B0A0-473A-A647-A8DB6562D23B}" presName="parentLeftMargin" presStyleLbl="node1" presStyleIdx="0" presStyleCnt="7"/>
      <dgm:spPr/>
    </dgm:pt>
    <dgm:pt modelId="{2968AA41-C1D3-4EDF-9DB3-378F66B2FD39}" type="pres">
      <dgm:prSet presAssocID="{79F64CC5-B0A0-473A-A647-A8DB6562D23B}" presName="parentText" presStyleLbl="node1" presStyleIdx="0" presStyleCnt="7">
        <dgm:presLayoutVars>
          <dgm:chMax val="0"/>
          <dgm:bulletEnabled val="1"/>
        </dgm:presLayoutVars>
      </dgm:prSet>
      <dgm:spPr/>
    </dgm:pt>
    <dgm:pt modelId="{D61417B3-60F3-4BE3-8E8F-9CEC27ECBCDA}" type="pres">
      <dgm:prSet presAssocID="{79F64CC5-B0A0-473A-A647-A8DB6562D23B}" presName="negativeSpace" presStyleCnt="0"/>
      <dgm:spPr/>
    </dgm:pt>
    <dgm:pt modelId="{D167D85B-ED5F-4134-9F18-E6B4BAE0C614}" type="pres">
      <dgm:prSet presAssocID="{79F64CC5-B0A0-473A-A647-A8DB6562D23B}" presName="childText" presStyleLbl="conFgAcc1" presStyleIdx="0" presStyleCnt="7">
        <dgm:presLayoutVars>
          <dgm:bulletEnabled val="1"/>
        </dgm:presLayoutVars>
      </dgm:prSet>
      <dgm:spPr/>
    </dgm:pt>
    <dgm:pt modelId="{6402558A-B637-4118-8793-2FA57B2393DA}" type="pres">
      <dgm:prSet presAssocID="{981E424B-A63B-4DF7-BC97-1D5B2B7044B1}" presName="spaceBetweenRectangles" presStyleCnt="0"/>
      <dgm:spPr/>
    </dgm:pt>
    <dgm:pt modelId="{8E561E53-8519-43F2-B9E7-546C3EB01970}" type="pres">
      <dgm:prSet presAssocID="{D4AB1542-9F74-4E45-B615-57F5DFDC43EE}" presName="parentLin" presStyleCnt="0"/>
      <dgm:spPr/>
    </dgm:pt>
    <dgm:pt modelId="{3559B5A5-3E91-49F5-A868-297DBB575668}" type="pres">
      <dgm:prSet presAssocID="{D4AB1542-9F74-4E45-B615-57F5DFDC43EE}" presName="parentLeftMargin" presStyleLbl="node1" presStyleIdx="0" presStyleCnt="7"/>
      <dgm:spPr/>
    </dgm:pt>
    <dgm:pt modelId="{48FABA9F-C289-434B-8864-E8FC1B5C2F60}" type="pres">
      <dgm:prSet presAssocID="{D4AB1542-9F74-4E45-B615-57F5DFDC43EE}" presName="parentText" presStyleLbl="node1" presStyleIdx="1" presStyleCnt="7">
        <dgm:presLayoutVars>
          <dgm:chMax val="0"/>
          <dgm:bulletEnabled val="1"/>
        </dgm:presLayoutVars>
      </dgm:prSet>
      <dgm:spPr/>
    </dgm:pt>
    <dgm:pt modelId="{72F65D9D-7898-4EE1-ADBC-A6F5139DEC13}" type="pres">
      <dgm:prSet presAssocID="{D4AB1542-9F74-4E45-B615-57F5DFDC43EE}" presName="negativeSpace" presStyleCnt="0"/>
      <dgm:spPr/>
    </dgm:pt>
    <dgm:pt modelId="{6B4B0D2A-F76A-4881-A678-1599A9C1764F}" type="pres">
      <dgm:prSet presAssocID="{D4AB1542-9F74-4E45-B615-57F5DFDC43EE}" presName="childText" presStyleLbl="conFgAcc1" presStyleIdx="1" presStyleCnt="7">
        <dgm:presLayoutVars>
          <dgm:bulletEnabled val="1"/>
        </dgm:presLayoutVars>
      </dgm:prSet>
      <dgm:spPr/>
    </dgm:pt>
    <dgm:pt modelId="{4CCA9E30-BEB2-4B5D-BA10-E5FCB43776E3}" type="pres">
      <dgm:prSet presAssocID="{69748832-ECC5-4F63-A6AC-8504A7E906B9}" presName="spaceBetweenRectangles" presStyleCnt="0"/>
      <dgm:spPr/>
    </dgm:pt>
    <dgm:pt modelId="{E366F1EF-FE80-457B-9C6A-8A0AC673FB1B}" type="pres">
      <dgm:prSet presAssocID="{E484A0DB-ADE2-41BB-B1F9-A397557174FE}" presName="parentLin" presStyleCnt="0"/>
      <dgm:spPr/>
    </dgm:pt>
    <dgm:pt modelId="{06AA40BB-9886-4B46-8ECB-F4B42996D2E4}" type="pres">
      <dgm:prSet presAssocID="{E484A0DB-ADE2-41BB-B1F9-A397557174FE}" presName="parentLeftMargin" presStyleLbl="node1" presStyleIdx="1" presStyleCnt="7"/>
      <dgm:spPr/>
    </dgm:pt>
    <dgm:pt modelId="{E2F3FA2F-E1C7-4C05-8B05-C32B42A9A930}" type="pres">
      <dgm:prSet presAssocID="{E484A0DB-ADE2-41BB-B1F9-A397557174FE}" presName="parentText" presStyleLbl="node1" presStyleIdx="2" presStyleCnt="7">
        <dgm:presLayoutVars>
          <dgm:chMax val="0"/>
          <dgm:bulletEnabled val="1"/>
        </dgm:presLayoutVars>
      </dgm:prSet>
      <dgm:spPr/>
    </dgm:pt>
    <dgm:pt modelId="{C36A5161-621C-488B-95ED-161DD8C18700}" type="pres">
      <dgm:prSet presAssocID="{E484A0DB-ADE2-41BB-B1F9-A397557174FE}" presName="negativeSpace" presStyleCnt="0"/>
      <dgm:spPr/>
    </dgm:pt>
    <dgm:pt modelId="{F2D507D6-5CB7-4C81-896F-18FAF0126329}" type="pres">
      <dgm:prSet presAssocID="{E484A0DB-ADE2-41BB-B1F9-A397557174FE}" presName="childText" presStyleLbl="conFgAcc1" presStyleIdx="2" presStyleCnt="7">
        <dgm:presLayoutVars>
          <dgm:bulletEnabled val="1"/>
        </dgm:presLayoutVars>
      </dgm:prSet>
      <dgm:spPr/>
    </dgm:pt>
    <dgm:pt modelId="{2016B4DA-8F20-4392-90FB-8C70CFD49B44}" type="pres">
      <dgm:prSet presAssocID="{FC59B45A-A616-4E16-B98F-7EBC1D5DDF85}" presName="spaceBetweenRectangles" presStyleCnt="0"/>
      <dgm:spPr/>
    </dgm:pt>
    <dgm:pt modelId="{4906754D-8D31-4185-8E67-EBCABBA679CC}" type="pres">
      <dgm:prSet presAssocID="{64DE5469-00CE-4ADF-9C6C-358ADEF385D5}" presName="parentLin" presStyleCnt="0"/>
      <dgm:spPr/>
    </dgm:pt>
    <dgm:pt modelId="{3BA891A2-8AB7-46A2-BDE0-F1222C9D13C0}" type="pres">
      <dgm:prSet presAssocID="{64DE5469-00CE-4ADF-9C6C-358ADEF385D5}" presName="parentLeftMargin" presStyleLbl="node1" presStyleIdx="2" presStyleCnt="7"/>
      <dgm:spPr/>
    </dgm:pt>
    <dgm:pt modelId="{9770BE60-A613-4A9D-B251-ADFAC22EB4A3}" type="pres">
      <dgm:prSet presAssocID="{64DE5469-00CE-4ADF-9C6C-358ADEF385D5}" presName="parentText" presStyleLbl="node1" presStyleIdx="3" presStyleCnt="7">
        <dgm:presLayoutVars>
          <dgm:chMax val="0"/>
          <dgm:bulletEnabled val="1"/>
        </dgm:presLayoutVars>
      </dgm:prSet>
      <dgm:spPr/>
    </dgm:pt>
    <dgm:pt modelId="{48D38DB9-4E2D-49BF-B136-4367C4FBA535}" type="pres">
      <dgm:prSet presAssocID="{64DE5469-00CE-4ADF-9C6C-358ADEF385D5}" presName="negativeSpace" presStyleCnt="0"/>
      <dgm:spPr/>
    </dgm:pt>
    <dgm:pt modelId="{B6B97402-1CED-4EB9-8350-9234FC638F4B}" type="pres">
      <dgm:prSet presAssocID="{64DE5469-00CE-4ADF-9C6C-358ADEF385D5}" presName="childText" presStyleLbl="conFgAcc1" presStyleIdx="3" presStyleCnt="7">
        <dgm:presLayoutVars>
          <dgm:bulletEnabled val="1"/>
        </dgm:presLayoutVars>
      </dgm:prSet>
      <dgm:spPr/>
    </dgm:pt>
    <dgm:pt modelId="{5532D676-1710-46B3-8564-0665ADF3E429}" type="pres">
      <dgm:prSet presAssocID="{1539ABD7-6A43-481C-8609-42F166FFC103}" presName="spaceBetweenRectangles" presStyleCnt="0"/>
      <dgm:spPr/>
    </dgm:pt>
    <dgm:pt modelId="{0E619A9D-51B4-4339-B902-6BFF99A2102A}" type="pres">
      <dgm:prSet presAssocID="{BEF38742-15D2-418C-A46B-0EDEFD75EE7E}" presName="parentLin" presStyleCnt="0"/>
      <dgm:spPr/>
    </dgm:pt>
    <dgm:pt modelId="{C3DDBB5D-9131-40D7-978B-2A4C14839443}" type="pres">
      <dgm:prSet presAssocID="{BEF38742-15D2-418C-A46B-0EDEFD75EE7E}" presName="parentLeftMargin" presStyleLbl="node1" presStyleIdx="3" presStyleCnt="7"/>
      <dgm:spPr/>
    </dgm:pt>
    <dgm:pt modelId="{BDD19F88-7CF4-4DCD-86AB-F4B08F18DA78}" type="pres">
      <dgm:prSet presAssocID="{BEF38742-15D2-418C-A46B-0EDEFD75EE7E}" presName="parentText" presStyleLbl="node1" presStyleIdx="4" presStyleCnt="7">
        <dgm:presLayoutVars>
          <dgm:chMax val="0"/>
          <dgm:bulletEnabled val="1"/>
        </dgm:presLayoutVars>
      </dgm:prSet>
      <dgm:spPr/>
    </dgm:pt>
    <dgm:pt modelId="{349673C7-AD1F-4AB9-8D4A-8D3A799D6A83}" type="pres">
      <dgm:prSet presAssocID="{BEF38742-15D2-418C-A46B-0EDEFD75EE7E}" presName="negativeSpace" presStyleCnt="0"/>
      <dgm:spPr/>
    </dgm:pt>
    <dgm:pt modelId="{0AA05A1A-17A0-4208-9A3D-EE502C24D0B7}" type="pres">
      <dgm:prSet presAssocID="{BEF38742-15D2-418C-A46B-0EDEFD75EE7E}" presName="childText" presStyleLbl="conFgAcc1" presStyleIdx="4" presStyleCnt="7">
        <dgm:presLayoutVars>
          <dgm:bulletEnabled val="1"/>
        </dgm:presLayoutVars>
      </dgm:prSet>
      <dgm:spPr/>
    </dgm:pt>
    <dgm:pt modelId="{9A3EAFE1-30DB-4BE1-8299-E4188863ABEA}" type="pres">
      <dgm:prSet presAssocID="{F356E6B0-8689-4234-AA5D-CC14015E20B6}" presName="spaceBetweenRectangles" presStyleCnt="0"/>
      <dgm:spPr/>
    </dgm:pt>
    <dgm:pt modelId="{BE94F038-C772-4E97-BE15-61037D1698C9}" type="pres">
      <dgm:prSet presAssocID="{51B4965A-04EB-4AC4-95B5-B658E139D937}" presName="parentLin" presStyleCnt="0"/>
      <dgm:spPr/>
    </dgm:pt>
    <dgm:pt modelId="{8B5C290E-3A75-413C-AB3C-D738A4DAA112}" type="pres">
      <dgm:prSet presAssocID="{51B4965A-04EB-4AC4-95B5-B658E139D937}" presName="parentLeftMargin" presStyleLbl="node1" presStyleIdx="4" presStyleCnt="7"/>
      <dgm:spPr/>
    </dgm:pt>
    <dgm:pt modelId="{7D9E0B96-0BC3-4958-914C-609D7EEC0191}" type="pres">
      <dgm:prSet presAssocID="{51B4965A-04EB-4AC4-95B5-B658E139D937}" presName="parentText" presStyleLbl="node1" presStyleIdx="5" presStyleCnt="7">
        <dgm:presLayoutVars>
          <dgm:chMax val="0"/>
          <dgm:bulletEnabled val="1"/>
        </dgm:presLayoutVars>
      </dgm:prSet>
      <dgm:spPr/>
    </dgm:pt>
    <dgm:pt modelId="{F8DE8555-5CEF-46F6-93DF-AF718F2B95FA}" type="pres">
      <dgm:prSet presAssocID="{51B4965A-04EB-4AC4-95B5-B658E139D937}" presName="negativeSpace" presStyleCnt="0"/>
      <dgm:spPr/>
    </dgm:pt>
    <dgm:pt modelId="{696CD0A4-36C8-49D4-A5C9-3C781BC21644}" type="pres">
      <dgm:prSet presAssocID="{51B4965A-04EB-4AC4-95B5-B658E139D937}" presName="childText" presStyleLbl="conFgAcc1" presStyleIdx="5" presStyleCnt="7">
        <dgm:presLayoutVars>
          <dgm:bulletEnabled val="1"/>
        </dgm:presLayoutVars>
      </dgm:prSet>
      <dgm:spPr/>
    </dgm:pt>
    <dgm:pt modelId="{CCB058E8-3D5F-49C9-9FD4-CE7C6091DF85}" type="pres">
      <dgm:prSet presAssocID="{E27AE7C5-71F7-4DDB-941F-281984681649}" presName="spaceBetweenRectangles" presStyleCnt="0"/>
      <dgm:spPr/>
    </dgm:pt>
    <dgm:pt modelId="{C668D588-8536-466F-A85F-BCCBB762EF84}" type="pres">
      <dgm:prSet presAssocID="{C9BCC271-B318-46A1-B4AF-44FEEBA467F5}" presName="parentLin" presStyleCnt="0"/>
      <dgm:spPr/>
    </dgm:pt>
    <dgm:pt modelId="{03100CAF-9580-4EDC-A594-8C8763B41D95}" type="pres">
      <dgm:prSet presAssocID="{C9BCC271-B318-46A1-B4AF-44FEEBA467F5}" presName="parentLeftMargin" presStyleLbl="node1" presStyleIdx="5" presStyleCnt="7"/>
      <dgm:spPr/>
    </dgm:pt>
    <dgm:pt modelId="{68EED49F-A3CB-40BA-9D84-0DFC70F40131}" type="pres">
      <dgm:prSet presAssocID="{C9BCC271-B318-46A1-B4AF-44FEEBA467F5}" presName="parentText" presStyleLbl="node1" presStyleIdx="6" presStyleCnt="7">
        <dgm:presLayoutVars>
          <dgm:chMax val="0"/>
          <dgm:bulletEnabled val="1"/>
        </dgm:presLayoutVars>
      </dgm:prSet>
      <dgm:spPr/>
    </dgm:pt>
    <dgm:pt modelId="{416B15B0-0883-4447-8E67-8A34C58A607A}" type="pres">
      <dgm:prSet presAssocID="{C9BCC271-B318-46A1-B4AF-44FEEBA467F5}" presName="negativeSpace" presStyleCnt="0"/>
      <dgm:spPr/>
    </dgm:pt>
    <dgm:pt modelId="{A8EA29DD-F41D-42E4-8E91-AE20D19553A3}" type="pres">
      <dgm:prSet presAssocID="{C9BCC271-B318-46A1-B4AF-44FEEBA467F5}" presName="childText" presStyleLbl="conFgAcc1" presStyleIdx="6" presStyleCnt="7">
        <dgm:presLayoutVars>
          <dgm:bulletEnabled val="1"/>
        </dgm:presLayoutVars>
      </dgm:prSet>
      <dgm:spPr/>
    </dgm:pt>
  </dgm:ptLst>
  <dgm:cxnLst>
    <dgm:cxn modelId="{6A896C1B-32F2-494C-8AD9-55381FB075ED}" type="presOf" srcId="{C9BCC271-B318-46A1-B4AF-44FEEBA467F5}" destId="{68EED49F-A3CB-40BA-9D84-0DFC70F40131}" srcOrd="1" destOrd="0" presId="urn:microsoft.com/office/officeart/2005/8/layout/list1#1"/>
    <dgm:cxn modelId="{B98E1F26-30E6-4FCB-831B-42F4E4D41C34}" type="presOf" srcId="{C9BCC271-B318-46A1-B4AF-44FEEBA467F5}" destId="{03100CAF-9580-4EDC-A594-8C8763B41D95}" srcOrd="0" destOrd="0" presId="urn:microsoft.com/office/officeart/2005/8/layout/list1#1"/>
    <dgm:cxn modelId="{967CE927-3011-4BC8-982A-52BC7AAD016F}" type="presOf" srcId="{501C80C4-3C37-4B06-AC2A-25F05322FDE0}" destId="{EE3CB678-3AF3-48EB-A9A3-4C9B3B638DF4}" srcOrd="0" destOrd="0" presId="urn:microsoft.com/office/officeart/2005/8/layout/list1#1"/>
    <dgm:cxn modelId="{49AF3229-ED08-44A5-BFA1-9626712FE9FB}" type="presOf" srcId="{D4AB1542-9F74-4E45-B615-57F5DFDC43EE}" destId="{48FABA9F-C289-434B-8864-E8FC1B5C2F60}" srcOrd="1" destOrd="0" presId="urn:microsoft.com/office/officeart/2005/8/layout/list1#1"/>
    <dgm:cxn modelId="{21770A33-145A-406E-BBA3-1B42504688FA}" srcId="{501C80C4-3C37-4B06-AC2A-25F05322FDE0}" destId="{51B4965A-04EB-4AC4-95B5-B658E139D937}" srcOrd="5" destOrd="0" parTransId="{13DACC04-6B55-4980-9971-4FF4E11183DA}" sibTransId="{E27AE7C5-71F7-4DDB-941F-281984681649}"/>
    <dgm:cxn modelId="{4D617C3D-DC9A-48AA-BB58-44348F1BA6A4}" type="presOf" srcId="{D4AB1542-9F74-4E45-B615-57F5DFDC43EE}" destId="{3559B5A5-3E91-49F5-A868-297DBB575668}" srcOrd="0" destOrd="0" presId="urn:microsoft.com/office/officeart/2005/8/layout/list1#1"/>
    <dgm:cxn modelId="{F079873D-A790-41FE-BEA2-E73DB584E471}" type="presOf" srcId="{E484A0DB-ADE2-41BB-B1F9-A397557174FE}" destId="{E2F3FA2F-E1C7-4C05-8B05-C32B42A9A930}" srcOrd="1" destOrd="0" presId="urn:microsoft.com/office/officeart/2005/8/layout/list1#1"/>
    <dgm:cxn modelId="{4FEA1E64-8F93-4E1B-A37A-B2AD428B745B}" type="presOf" srcId="{BEF38742-15D2-418C-A46B-0EDEFD75EE7E}" destId="{C3DDBB5D-9131-40D7-978B-2A4C14839443}" srcOrd="0" destOrd="0" presId="urn:microsoft.com/office/officeart/2005/8/layout/list1#1"/>
    <dgm:cxn modelId="{9F1EB14E-B8C9-4B4E-9D00-AF4B770A688C}" srcId="{501C80C4-3C37-4B06-AC2A-25F05322FDE0}" destId="{D4AB1542-9F74-4E45-B615-57F5DFDC43EE}" srcOrd="1" destOrd="0" parTransId="{DCA1BD93-FD98-4A06-8ECE-28E6935BECED}" sibTransId="{69748832-ECC5-4F63-A6AC-8504A7E906B9}"/>
    <dgm:cxn modelId="{58129273-942D-4E2E-A70C-CE7EFF25144A}" type="presOf" srcId="{79F64CC5-B0A0-473A-A647-A8DB6562D23B}" destId="{0797CEA2-9F9D-4159-A8DC-2F0D60611F3B}" srcOrd="0" destOrd="0" presId="urn:microsoft.com/office/officeart/2005/8/layout/list1#1"/>
    <dgm:cxn modelId="{A7E51B79-DECC-4C0D-90CF-E39A5930B37D}" srcId="{501C80C4-3C37-4B06-AC2A-25F05322FDE0}" destId="{64DE5469-00CE-4ADF-9C6C-358ADEF385D5}" srcOrd="3" destOrd="0" parTransId="{D0446511-8EAF-4AF3-AE56-5DD11A9F49A2}" sibTransId="{1539ABD7-6A43-481C-8609-42F166FFC103}"/>
    <dgm:cxn modelId="{97C4128D-4E62-4795-B4D4-1C77759BEBDF}" srcId="{501C80C4-3C37-4B06-AC2A-25F05322FDE0}" destId="{79F64CC5-B0A0-473A-A647-A8DB6562D23B}" srcOrd="0" destOrd="0" parTransId="{702F6268-E14C-45D5-8115-297DAA4B759C}" sibTransId="{981E424B-A63B-4DF7-BC97-1D5B2B7044B1}"/>
    <dgm:cxn modelId="{6E219DA8-98A1-4D99-A994-7AFDDEB1AB6F}" type="presOf" srcId="{64DE5469-00CE-4ADF-9C6C-358ADEF385D5}" destId="{9770BE60-A613-4A9D-B251-ADFAC22EB4A3}" srcOrd="1" destOrd="0" presId="urn:microsoft.com/office/officeart/2005/8/layout/list1#1"/>
    <dgm:cxn modelId="{FB793EBD-7AF9-420D-A4F9-A7FA55BD6C86}" srcId="{501C80C4-3C37-4B06-AC2A-25F05322FDE0}" destId="{BEF38742-15D2-418C-A46B-0EDEFD75EE7E}" srcOrd="4" destOrd="0" parTransId="{C8313EEE-1665-4DD8-B542-AE52441A5AA3}" sibTransId="{F356E6B0-8689-4234-AA5D-CC14015E20B6}"/>
    <dgm:cxn modelId="{729567C3-ABE3-409C-AE78-51BB4DA860DD}" type="presOf" srcId="{51B4965A-04EB-4AC4-95B5-B658E139D937}" destId="{7D9E0B96-0BC3-4958-914C-609D7EEC0191}" srcOrd="1" destOrd="0" presId="urn:microsoft.com/office/officeart/2005/8/layout/list1#1"/>
    <dgm:cxn modelId="{2082CFC8-0F52-482F-B72D-1D5A75E3021B}" type="presOf" srcId="{BEF38742-15D2-418C-A46B-0EDEFD75EE7E}" destId="{BDD19F88-7CF4-4DCD-86AB-F4B08F18DA78}" srcOrd="1" destOrd="0" presId="urn:microsoft.com/office/officeart/2005/8/layout/list1#1"/>
    <dgm:cxn modelId="{E80D30D9-E0CB-41B5-B0EA-A636EAC8D6BD}" type="presOf" srcId="{51B4965A-04EB-4AC4-95B5-B658E139D937}" destId="{8B5C290E-3A75-413C-AB3C-D738A4DAA112}" srcOrd="0" destOrd="0" presId="urn:microsoft.com/office/officeart/2005/8/layout/list1#1"/>
    <dgm:cxn modelId="{5CB654DA-9A10-4B01-93C5-7BE3C9E91961}" type="presOf" srcId="{64DE5469-00CE-4ADF-9C6C-358ADEF385D5}" destId="{3BA891A2-8AB7-46A2-BDE0-F1222C9D13C0}" srcOrd="0" destOrd="0" presId="urn:microsoft.com/office/officeart/2005/8/layout/list1#1"/>
    <dgm:cxn modelId="{315E88E2-02BA-4B87-AEB3-9000060FFFDC}" srcId="{501C80C4-3C37-4B06-AC2A-25F05322FDE0}" destId="{C9BCC271-B318-46A1-B4AF-44FEEBA467F5}" srcOrd="6" destOrd="0" parTransId="{6C38FCA4-0387-4365-B6EE-FDCFE10D3F22}" sibTransId="{B6DC5159-9CD0-44F0-9CA9-BA01DD3C485A}"/>
    <dgm:cxn modelId="{770830F3-3F47-4321-97B5-AF5E4BC4E5E8}" type="presOf" srcId="{79F64CC5-B0A0-473A-A647-A8DB6562D23B}" destId="{2968AA41-C1D3-4EDF-9DB3-378F66B2FD39}" srcOrd="1" destOrd="0" presId="urn:microsoft.com/office/officeart/2005/8/layout/list1#1"/>
    <dgm:cxn modelId="{9DA15FF3-7BAF-4615-969B-D43CF8FC0E5E}" srcId="{501C80C4-3C37-4B06-AC2A-25F05322FDE0}" destId="{E484A0DB-ADE2-41BB-B1F9-A397557174FE}" srcOrd="2" destOrd="0" parTransId="{0D3844BD-A934-4ADF-8CEC-4B7101CACCC9}" sibTransId="{FC59B45A-A616-4E16-B98F-7EBC1D5DDF85}"/>
    <dgm:cxn modelId="{0E601DF8-8CF8-448B-96B1-AF0073AB64B7}" type="presOf" srcId="{E484A0DB-ADE2-41BB-B1F9-A397557174FE}" destId="{06AA40BB-9886-4B46-8ECB-F4B42996D2E4}" srcOrd="0" destOrd="0" presId="urn:microsoft.com/office/officeart/2005/8/layout/list1#1"/>
    <dgm:cxn modelId="{AB4D40E9-73A1-4167-B5E7-F28DE140FD22}" type="presParOf" srcId="{EE3CB678-3AF3-48EB-A9A3-4C9B3B638DF4}" destId="{A787D67B-DDA1-4988-8415-DCD48FC3EA83}" srcOrd="0" destOrd="0" presId="urn:microsoft.com/office/officeart/2005/8/layout/list1#1"/>
    <dgm:cxn modelId="{2416BCD2-5318-4F9B-A66A-55C516AD4BCB}" type="presParOf" srcId="{A787D67B-DDA1-4988-8415-DCD48FC3EA83}" destId="{0797CEA2-9F9D-4159-A8DC-2F0D60611F3B}" srcOrd="0" destOrd="0" presId="urn:microsoft.com/office/officeart/2005/8/layout/list1#1"/>
    <dgm:cxn modelId="{38515EF1-276E-4465-8915-064D3F389F9E}" type="presParOf" srcId="{A787D67B-DDA1-4988-8415-DCD48FC3EA83}" destId="{2968AA41-C1D3-4EDF-9DB3-378F66B2FD39}" srcOrd="1" destOrd="0" presId="urn:microsoft.com/office/officeart/2005/8/layout/list1#1"/>
    <dgm:cxn modelId="{348B23DA-EAE7-4737-A57B-6DF4E0F9462B}" type="presParOf" srcId="{EE3CB678-3AF3-48EB-A9A3-4C9B3B638DF4}" destId="{D61417B3-60F3-4BE3-8E8F-9CEC27ECBCDA}" srcOrd="1" destOrd="0" presId="urn:microsoft.com/office/officeart/2005/8/layout/list1#1"/>
    <dgm:cxn modelId="{E4BCEB88-496C-40F8-A67E-5A1406F05353}" type="presParOf" srcId="{EE3CB678-3AF3-48EB-A9A3-4C9B3B638DF4}" destId="{D167D85B-ED5F-4134-9F18-E6B4BAE0C614}" srcOrd="2" destOrd="0" presId="urn:microsoft.com/office/officeart/2005/8/layout/list1#1"/>
    <dgm:cxn modelId="{A4E91885-382B-4196-AFC5-D0B1C0FE6F5A}" type="presParOf" srcId="{EE3CB678-3AF3-48EB-A9A3-4C9B3B638DF4}" destId="{6402558A-B637-4118-8793-2FA57B2393DA}" srcOrd="3" destOrd="0" presId="urn:microsoft.com/office/officeart/2005/8/layout/list1#1"/>
    <dgm:cxn modelId="{FCE44AC0-C493-4CE1-86B8-7F4C381C6D50}" type="presParOf" srcId="{EE3CB678-3AF3-48EB-A9A3-4C9B3B638DF4}" destId="{8E561E53-8519-43F2-B9E7-546C3EB01970}" srcOrd="4" destOrd="0" presId="urn:microsoft.com/office/officeart/2005/8/layout/list1#1"/>
    <dgm:cxn modelId="{FA2B8323-E650-451E-903D-0D8C40B1262C}" type="presParOf" srcId="{8E561E53-8519-43F2-B9E7-546C3EB01970}" destId="{3559B5A5-3E91-49F5-A868-297DBB575668}" srcOrd="0" destOrd="0" presId="urn:microsoft.com/office/officeart/2005/8/layout/list1#1"/>
    <dgm:cxn modelId="{AF3AE00E-3C19-43EC-881B-590A56510669}" type="presParOf" srcId="{8E561E53-8519-43F2-B9E7-546C3EB01970}" destId="{48FABA9F-C289-434B-8864-E8FC1B5C2F60}" srcOrd="1" destOrd="0" presId="urn:microsoft.com/office/officeart/2005/8/layout/list1#1"/>
    <dgm:cxn modelId="{6D19B444-61C2-41FA-85ED-9E08F1B1F81C}" type="presParOf" srcId="{EE3CB678-3AF3-48EB-A9A3-4C9B3B638DF4}" destId="{72F65D9D-7898-4EE1-ADBC-A6F5139DEC13}" srcOrd="5" destOrd="0" presId="urn:microsoft.com/office/officeart/2005/8/layout/list1#1"/>
    <dgm:cxn modelId="{DDF7F4F9-2DA5-4D43-81C2-8B3D70151629}" type="presParOf" srcId="{EE3CB678-3AF3-48EB-A9A3-4C9B3B638DF4}" destId="{6B4B0D2A-F76A-4881-A678-1599A9C1764F}" srcOrd="6" destOrd="0" presId="urn:microsoft.com/office/officeart/2005/8/layout/list1#1"/>
    <dgm:cxn modelId="{E0BCA7FD-5E89-476F-AC89-A2496A1AC1AC}" type="presParOf" srcId="{EE3CB678-3AF3-48EB-A9A3-4C9B3B638DF4}" destId="{4CCA9E30-BEB2-4B5D-BA10-E5FCB43776E3}" srcOrd="7" destOrd="0" presId="urn:microsoft.com/office/officeart/2005/8/layout/list1#1"/>
    <dgm:cxn modelId="{25EE653D-E245-4220-BD31-2D4090298492}" type="presParOf" srcId="{EE3CB678-3AF3-48EB-A9A3-4C9B3B638DF4}" destId="{E366F1EF-FE80-457B-9C6A-8A0AC673FB1B}" srcOrd="8" destOrd="0" presId="urn:microsoft.com/office/officeart/2005/8/layout/list1#1"/>
    <dgm:cxn modelId="{9D69195F-EAF0-4CF3-B3C0-CA460D71449E}" type="presParOf" srcId="{E366F1EF-FE80-457B-9C6A-8A0AC673FB1B}" destId="{06AA40BB-9886-4B46-8ECB-F4B42996D2E4}" srcOrd="0" destOrd="0" presId="urn:microsoft.com/office/officeart/2005/8/layout/list1#1"/>
    <dgm:cxn modelId="{D8A7BFE3-53D1-4DFB-A387-7F0FB6C04695}" type="presParOf" srcId="{E366F1EF-FE80-457B-9C6A-8A0AC673FB1B}" destId="{E2F3FA2F-E1C7-4C05-8B05-C32B42A9A930}" srcOrd="1" destOrd="0" presId="urn:microsoft.com/office/officeart/2005/8/layout/list1#1"/>
    <dgm:cxn modelId="{427E94D9-FBC2-4DA0-A6B9-36B33A67D114}" type="presParOf" srcId="{EE3CB678-3AF3-48EB-A9A3-4C9B3B638DF4}" destId="{C36A5161-621C-488B-95ED-161DD8C18700}" srcOrd="9" destOrd="0" presId="urn:microsoft.com/office/officeart/2005/8/layout/list1#1"/>
    <dgm:cxn modelId="{D96407C0-A9A8-408B-A80A-A689FD642E6D}" type="presParOf" srcId="{EE3CB678-3AF3-48EB-A9A3-4C9B3B638DF4}" destId="{F2D507D6-5CB7-4C81-896F-18FAF0126329}" srcOrd="10" destOrd="0" presId="urn:microsoft.com/office/officeart/2005/8/layout/list1#1"/>
    <dgm:cxn modelId="{6CF607CA-0F49-48D9-843F-A61BFC6BCEDE}" type="presParOf" srcId="{EE3CB678-3AF3-48EB-A9A3-4C9B3B638DF4}" destId="{2016B4DA-8F20-4392-90FB-8C70CFD49B44}" srcOrd="11" destOrd="0" presId="urn:microsoft.com/office/officeart/2005/8/layout/list1#1"/>
    <dgm:cxn modelId="{08BCA75A-6DA7-4C04-8AB1-DE9AE6FD36C9}" type="presParOf" srcId="{EE3CB678-3AF3-48EB-A9A3-4C9B3B638DF4}" destId="{4906754D-8D31-4185-8E67-EBCABBA679CC}" srcOrd="12" destOrd="0" presId="urn:microsoft.com/office/officeart/2005/8/layout/list1#1"/>
    <dgm:cxn modelId="{05133E81-BDA2-44C7-A9B8-0618F4578557}" type="presParOf" srcId="{4906754D-8D31-4185-8E67-EBCABBA679CC}" destId="{3BA891A2-8AB7-46A2-BDE0-F1222C9D13C0}" srcOrd="0" destOrd="0" presId="urn:microsoft.com/office/officeart/2005/8/layout/list1#1"/>
    <dgm:cxn modelId="{ADA2D829-7847-4FAB-A06A-0DA807ED51FD}" type="presParOf" srcId="{4906754D-8D31-4185-8E67-EBCABBA679CC}" destId="{9770BE60-A613-4A9D-B251-ADFAC22EB4A3}" srcOrd="1" destOrd="0" presId="urn:microsoft.com/office/officeart/2005/8/layout/list1#1"/>
    <dgm:cxn modelId="{8EBC3622-B0FF-4E37-8DC6-94B126540C1E}" type="presParOf" srcId="{EE3CB678-3AF3-48EB-A9A3-4C9B3B638DF4}" destId="{48D38DB9-4E2D-49BF-B136-4367C4FBA535}" srcOrd="13" destOrd="0" presId="urn:microsoft.com/office/officeart/2005/8/layout/list1#1"/>
    <dgm:cxn modelId="{24F8D4F1-6060-4A09-819F-E52F7B26B771}" type="presParOf" srcId="{EE3CB678-3AF3-48EB-A9A3-4C9B3B638DF4}" destId="{B6B97402-1CED-4EB9-8350-9234FC638F4B}" srcOrd="14" destOrd="0" presId="urn:microsoft.com/office/officeart/2005/8/layout/list1#1"/>
    <dgm:cxn modelId="{3BEDCCAB-216C-41E4-8F08-7F7BF772AE91}" type="presParOf" srcId="{EE3CB678-3AF3-48EB-A9A3-4C9B3B638DF4}" destId="{5532D676-1710-46B3-8564-0665ADF3E429}" srcOrd="15" destOrd="0" presId="urn:microsoft.com/office/officeart/2005/8/layout/list1#1"/>
    <dgm:cxn modelId="{E1E67B91-5699-4312-99A7-7DE041820C83}" type="presParOf" srcId="{EE3CB678-3AF3-48EB-A9A3-4C9B3B638DF4}" destId="{0E619A9D-51B4-4339-B902-6BFF99A2102A}" srcOrd="16" destOrd="0" presId="urn:microsoft.com/office/officeart/2005/8/layout/list1#1"/>
    <dgm:cxn modelId="{E6242F9F-19D9-43D6-88A7-FCCB78694687}" type="presParOf" srcId="{0E619A9D-51B4-4339-B902-6BFF99A2102A}" destId="{C3DDBB5D-9131-40D7-978B-2A4C14839443}" srcOrd="0" destOrd="0" presId="urn:microsoft.com/office/officeart/2005/8/layout/list1#1"/>
    <dgm:cxn modelId="{5FB0BC2C-C5E4-47E8-AFEB-CF689EB4C89D}" type="presParOf" srcId="{0E619A9D-51B4-4339-B902-6BFF99A2102A}" destId="{BDD19F88-7CF4-4DCD-86AB-F4B08F18DA78}" srcOrd="1" destOrd="0" presId="urn:microsoft.com/office/officeart/2005/8/layout/list1#1"/>
    <dgm:cxn modelId="{59C4A704-79AE-4CFB-BF1B-AF95E3DD114C}" type="presParOf" srcId="{EE3CB678-3AF3-48EB-A9A3-4C9B3B638DF4}" destId="{349673C7-AD1F-4AB9-8D4A-8D3A799D6A83}" srcOrd="17" destOrd="0" presId="urn:microsoft.com/office/officeart/2005/8/layout/list1#1"/>
    <dgm:cxn modelId="{552DE322-D9A0-463B-BFE0-38193E28AB0F}" type="presParOf" srcId="{EE3CB678-3AF3-48EB-A9A3-4C9B3B638DF4}" destId="{0AA05A1A-17A0-4208-9A3D-EE502C24D0B7}" srcOrd="18" destOrd="0" presId="urn:microsoft.com/office/officeart/2005/8/layout/list1#1"/>
    <dgm:cxn modelId="{0B3E4AD6-098C-4BB3-BFD4-A662A1499449}" type="presParOf" srcId="{EE3CB678-3AF3-48EB-A9A3-4C9B3B638DF4}" destId="{9A3EAFE1-30DB-4BE1-8299-E4188863ABEA}" srcOrd="19" destOrd="0" presId="urn:microsoft.com/office/officeart/2005/8/layout/list1#1"/>
    <dgm:cxn modelId="{C47998F5-F791-421D-9CC4-D96E2DC9974B}" type="presParOf" srcId="{EE3CB678-3AF3-48EB-A9A3-4C9B3B638DF4}" destId="{BE94F038-C772-4E97-BE15-61037D1698C9}" srcOrd="20" destOrd="0" presId="urn:microsoft.com/office/officeart/2005/8/layout/list1#1"/>
    <dgm:cxn modelId="{05DDF915-3FE9-4F17-B70D-88B07E0CC5F3}" type="presParOf" srcId="{BE94F038-C772-4E97-BE15-61037D1698C9}" destId="{8B5C290E-3A75-413C-AB3C-D738A4DAA112}" srcOrd="0" destOrd="0" presId="urn:microsoft.com/office/officeart/2005/8/layout/list1#1"/>
    <dgm:cxn modelId="{773BABBD-B534-4794-823E-19E1CB428685}" type="presParOf" srcId="{BE94F038-C772-4E97-BE15-61037D1698C9}" destId="{7D9E0B96-0BC3-4958-914C-609D7EEC0191}" srcOrd="1" destOrd="0" presId="urn:microsoft.com/office/officeart/2005/8/layout/list1#1"/>
    <dgm:cxn modelId="{D2C78776-DEC0-4056-BA75-A84815150402}" type="presParOf" srcId="{EE3CB678-3AF3-48EB-A9A3-4C9B3B638DF4}" destId="{F8DE8555-5CEF-46F6-93DF-AF718F2B95FA}" srcOrd="21" destOrd="0" presId="urn:microsoft.com/office/officeart/2005/8/layout/list1#1"/>
    <dgm:cxn modelId="{9D639382-CB22-4FBE-877F-AF09F91CA25A}" type="presParOf" srcId="{EE3CB678-3AF3-48EB-A9A3-4C9B3B638DF4}" destId="{696CD0A4-36C8-49D4-A5C9-3C781BC21644}" srcOrd="22" destOrd="0" presId="urn:microsoft.com/office/officeart/2005/8/layout/list1#1"/>
    <dgm:cxn modelId="{5F6280E7-4404-4972-8F23-744C1DC7423F}" type="presParOf" srcId="{EE3CB678-3AF3-48EB-A9A3-4C9B3B638DF4}" destId="{CCB058E8-3D5F-49C9-9FD4-CE7C6091DF85}" srcOrd="23" destOrd="0" presId="urn:microsoft.com/office/officeart/2005/8/layout/list1#1"/>
    <dgm:cxn modelId="{4C7CE174-3FB8-4B2B-9D2B-BB8531C67DF7}" type="presParOf" srcId="{EE3CB678-3AF3-48EB-A9A3-4C9B3B638DF4}" destId="{C668D588-8536-466F-A85F-BCCBB762EF84}" srcOrd="24" destOrd="0" presId="urn:microsoft.com/office/officeart/2005/8/layout/list1#1"/>
    <dgm:cxn modelId="{7EFF3AA3-209B-45E0-A36E-2FFAE23BDD02}" type="presParOf" srcId="{C668D588-8536-466F-A85F-BCCBB762EF84}" destId="{03100CAF-9580-4EDC-A594-8C8763B41D95}" srcOrd="0" destOrd="0" presId="urn:microsoft.com/office/officeart/2005/8/layout/list1#1"/>
    <dgm:cxn modelId="{CBC0F7D3-DBCF-4FE9-97DA-C20ACC5EA778}" type="presParOf" srcId="{C668D588-8536-466F-A85F-BCCBB762EF84}" destId="{68EED49F-A3CB-40BA-9D84-0DFC70F40131}" srcOrd="1" destOrd="0" presId="urn:microsoft.com/office/officeart/2005/8/layout/list1#1"/>
    <dgm:cxn modelId="{6DC0F02E-3235-4D4E-B211-7E0065AE2ACC}" type="presParOf" srcId="{EE3CB678-3AF3-48EB-A9A3-4C9B3B638DF4}" destId="{416B15B0-0883-4447-8E67-8A34C58A607A}" srcOrd="25" destOrd="0" presId="urn:microsoft.com/office/officeart/2005/8/layout/list1#1"/>
    <dgm:cxn modelId="{EE925B70-06D9-45D0-A287-0BA734F05DC4}" type="presParOf" srcId="{EE3CB678-3AF3-48EB-A9A3-4C9B3B638DF4}" destId="{A8EA29DD-F41D-42E4-8E91-AE20D19553A3}" srcOrd="26" destOrd="0" presId="urn:microsoft.com/office/officeart/2005/8/layout/list1#1"/>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D167D85B-ED5F-4134-9F18-E6B4BAE0C614}">
      <dsp:nvSpPr>
        <dsp:cNvPr id="0" name=""/>
        <dsp:cNvSpPr/>
      </dsp:nvSpPr>
      <dsp:spPr>
        <a:xfrm>
          <a:off x="0" y="218277"/>
          <a:ext cx="8128000" cy="327600"/>
        </a:xfrm>
        <a:prstGeom prst="rect">
          <a:avLst/>
        </a:prstGeom>
        <a:solidFill>
          <a:schemeClr val="lt1">
            <a:alpha val="90000"/>
            <a:hueOff val="0"/>
            <a:satOff val="0"/>
            <a:lumOff val="0"/>
            <a:alphaOff val="0"/>
          </a:schemeClr>
        </a:solidFill>
        <a:ln w="6350" cap="flat" cmpd="sng" algn="ctr">
          <a:solidFill>
            <a:schemeClr val="accent1">
              <a:hueOff val="0"/>
              <a:satOff val="0"/>
              <a:lumOff val="0"/>
              <a:alphaOff val="0"/>
            </a:schemeClr>
          </a:solidFill>
          <a:prstDash val="solid"/>
          <a:miter lim="800000"/>
        </a:ln>
        <a:effectLst/>
      </dsp:spPr>
      <dsp:style>
        <a:lnRef idx="1">
          <a:scrgbClr r="0" g="0" b="0"/>
        </a:lnRef>
        <a:fillRef idx="1">
          <a:scrgbClr r="0" g="0" b="0"/>
        </a:fillRef>
        <a:effectRef idx="0">
          <a:scrgbClr r="0" g="0" b="0"/>
        </a:effectRef>
        <a:fontRef idx="minor"/>
      </dsp:style>
    </dsp:sp>
    <dsp:sp modelId="{2968AA41-C1D3-4EDF-9DB3-378F66B2FD39}">
      <dsp:nvSpPr>
        <dsp:cNvPr id="0" name=""/>
        <dsp:cNvSpPr/>
      </dsp:nvSpPr>
      <dsp:spPr>
        <a:xfrm>
          <a:off x="406400" y="26397"/>
          <a:ext cx="5689600" cy="383760"/>
        </a:xfrm>
        <a:prstGeom prst="roundRect">
          <a:avLst/>
        </a:prstGeom>
        <a:gradFill rotWithShape="0">
          <a:gsLst>
            <a:gs pos="0">
              <a:schemeClr val="accent1">
                <a:hueOff val="0"/>
                <a:satOff val="0"/>
                <a:lumOff val="0"/>
                <a:alphaOff val="0"/>
                <a:lumMod val="110000"/>
                <a:satMod val="105000"/>
                <a:tint val="67000"/>
              </a:schemeClr>
            </a:gs>
            <a:gs pos="50000">
              <a:schemeClr val="accent1">
                <a:hueOff val="0"/>
                <a:satOff val="0"/>
                <a:lumOff val="0"/>
                <a:alphaOff val="0"/>
                <a:lumMod val="105000"/>
                <a:satMod val="103000"/>
                <a:tint val="73000"/>
              </a:schemeClr>
            </a:gs>
            <a:gs pos="100000">
              <a:schemeClr val="accent1">
                <a:hueOff val="0"/>
                <a:satOff val="0"/>
                <a:lumOff val="0"/>
                <a:alphaOff val="0"/>
                <a:lumMod val="105000"/>
                <a:satMod val="109000"/>
                <a:tint val="81000"/>
              </a:schemeClr>
            </a:gs>
          </a:gsLst>
          <a:lin ang="5400000" scaled="0"/>
        </a:gradFill>
        <a:ln>
          <a:noFill/>
        </a:ln>
        <a:effectLst/>
        <a:scene3d>
          <a:camera prst="orthographicFront"/>
          <a:lightRig rig="flat" dir="t"/>
        </a:scene3d>
        <a:sp3d prstMaterial="dkEdge">
          <a:bevelT w="8200" h="38100"/>
        </a:sp3d>
      </dsp:spPr>
      <dsp:style>
        <a:lnRef idx="0">
          <a:scrgbClr r="0" g="0" b="0"/>
        </a:lnRef>
        <a:fillRef idx="2">
          <a:scrgbClr r="0" g="0" b="0"/>
        </a:fillRef>
        <a:effectRef idx="1">
          <a:scrgbClr r="0" g="0" b="0"/>
        </a:effectRef>
        <a:fontRef idx="minor">
          <a:schemeClr val="dk1"/>
        </a:fontRef>
      </dsp:style>
      <dsp:txBody>
        <a:bodyPr spcFirstLastPara="0" vert="horz" wrap="square" lIns="215053" tIns="0" rIns="215053" bIns="0" numCol="1" spcCol="1270" anchor="ctr" anchorCtr="0">
          <a:noAutofit/>
        </a:bodyPr>
        <a:lstStyle/>
        <a:p>
          <a:pPr marL="0" lvl="0" indent="0" algn="l" defTabSz="1066800">
            <a:lnSpc>
              <a:spcPct val="100000"/>
            </a:lnSpc>
            <a:spcBef>
              <a:spcPct val="0"/>
            </a:spcBef>
            <a:spcAft>
              <a:spcPct val="35000"/>
            </a:spcAft>
            <a:buNone/>
          </a:pPr>
          <a:r>
            <a:rPr lang="zh-CN" altLang="en-US" sz="2400" kern="1200" dirty="0">
              <a:uFillTx/>
              <a:latin typeface="KaiTi" panose="02010609060101010101" pitchFamily="49" charset="-122"/>
              <a:ea typeface="KaiTi" panose="02010609060101010101" pitchFamily="49" charset="-122"/>
              <a:sym typeface="+mn-ea"/>
            </a:rPr>
            <a:t>广告招聘</a:t>
          </a:r>
        </a:p>
      </dsp:txBody>
      <dsp:txXfrm>
        <a:off x="425134" y="45131"/>
        <a:ext cx="5652132" cy="346292"/>
      </dsp:txXfrm>
    </dsp:sp>
    <dsp:sp modelId="{6B4B0D2A-F76A-4881-A678-1599A9C1764F}">
      <dsp:nvSpPr>
        <dsp:cNvPr id="0" name=""/>
        <dsp:cNvSpPr/>
      </dsp:nvSpPr>
      <dsp:spPr>
        <a:xfrm>
          <a:off x="0" y="807957"/>
          <a:ext cx="8128000" cy="327600"/>
        </a:xfrm>
        <a:prstGeom prst="rect">
          <a:avLst/>
        </a:prstGeom>
        <a:solidFill>
          <a:schemeClr val="lt1">
            <a:alpha val="90000"/>
            <a:hueOff val="0"/>
            <a:satOff val="0"/>
            <a:lumOff val="0"/>
            <a:alphaOff val="0"/>
          </a:schemeClr>
        </a:solidFill>
        <a:ln w="6350" cap="flat" cmpd="sng" algn="ctr">
          <a:solidFill>
            <a:schemeClr val="accent1">
              <a:hueOff val="0"/>
              <a:satOff val="0"/>
              <a:lumOff val="0"/>
              <a:alphaOff val="0"/>
            </a:schemeClr>
          </a:solidFill>
          <a:prstDash val="solid"/>
          <a:miter lim="800000"/>
        </a:ln>
        <a:effectLst/>
      </dsp:spPr>
      <dsp:style>
        <a:lnRef idx="1">
          <a:scrgbClr r="0" g="0" b="0"/>
        </a:lnRef>
        <a:fillRef idx="1">
          <a:scrgbClr r="0" g="0" b="0"/>
        </a:fillRef>
        <a:effectRef idx="0">
          <a:scrgbClr r="0" g="0" b="0"/>
        </a:effectRef>
        <a:fontRef idx="minor"/>
      </dsp:style>
    </dsp:sp>
    <dsp:sp modelId="{48FABA9F-C289-434B-8864-E8FC1B5C2F60}">
      <dsp:nvSpPr>
        <dsp:cNvPr id="0" name=""/>
        <dsp:cNvSpPr/>
      </dsp:nvSpPr>
      <dsp:spPr>
        <a:xfrm>
          <a:off x="406400" y="616077"/>
          <a:ext cx="5689600" cy="383760"/>
        </a:xfrm>
        <a:prstGeom prst="roundRect">
          <a:avLst/>
        </a:prstGeom>
        <a:gradFill rotWithShape="0">
          <a:gsLst>
            <a:gs pos="0">
              <a:schemeClr val="accent1">
                <a:hueOff val="0"/>
                <a:satOff val="0"/>
                <a:lumOff val="0"/>
                <a:alphaOff val="0"/>
                <a:lumMod val="110000"/>
                <a:satMod val="105000"/>
                <a:tint val="67000"/>
              </a:schemeClr>
            </a:gs>
            <a:gs pos="50000">
              <a:schemeClr val="accent1">
                <a:hueOff val="0"/>
                <a:satOff val="0"/>
                <a:lumOff val="0"/>
                <a:alphaOff val="0"/>
                <a:lumMod val="105000"/>
                <a:satMod val="103000"/>
                <a:tint val="73000"/>
              </a:schemeClr>
            </a:gs>
            <a:gs pos="100000">
              <a:schemeClr val="accent1">
                <a:hueOff val="0"/>
                <a:satOff val="0"/>
                <a:lumOff val="0"/>
                <a:alphaOff val="0"/>
                <a:lumMod val="105000"/>
                <a:satMod val="109000"/>
                <a:tint val="81000"/>
              </a:schemeClr>
            </a:gs>
          </a:gsLst>
          <a:lin ang="5400000" scaled="0"/>
        </a:gradFill>
        <a:ln>
          <a:noFill/>
        </a:ln>
        <a:effectLst/>
        <a:scene3d>
          <a:camera prst="orthographicFront"/>
          <a:lightRig rig="flat" dir="t"/>
        </a:scene3d>
        <a:sp3d prstMaterial="dkEdge">
          <a:bevelT w="8200" h="38100"/>
        </a:sp3d>
      </dsp:spPr>
      <dsp:style>
        <a:lnRef idx="0">
          <a:scrgbClr r="0" g="0" b="0"/>
        </a:lnRef>
        <a:fillRef idx="2">
          <a:scrgbClr r="0" g="0" b="0"/>
        </a:fillRef>
        <a:effectRef idx="1">
          <a:scrgbClr r="0" g="0" b="0"/>
        </a:effectRef>
        <a:fontRef idx="minor">
          <a:schemeClr val="dk1"/>
        </a:fontRef>
      </dsp:style>
      <dsp:txBody>
        <a:bodyPr spcFirstLastPara="0" vert="horz" wrap="square" lIns="215053" tIns="0" rIns="215053" bIns="0" numCol="1" spcCol="1270" anchor="ctr" anchorCtr="0">
          <a:noAutofit/>
        </a:bodyPr>
        <a:lstStyle/>
        <a:p>
          <a:pPr marL="0" lvl="0" indent="0" algn="l" defTabSz="1066800">
            <a:lnSpc>
              <a:spcPct val="100000"/>
            </a:lnSpc>
            <a:spcBef>
              <a:spcPct val="0"/>
            </a:spcBef>
            <a:spcAft>
              <a:spcPct val="35000"/>
            </a:spcAft>
            <a:buNone/>
          </a:pPr>
          <a:r>
            <a:rPr lang="zh-CN" altLang="en-US" sz="2400" kern="1200" dirty="0">
              <a:latin typeface="KaiTi" panose="02010609060101010101" pitchFamily="49" charset="-122"/>
              <a:ea typeface="KaiTi" panose="02010609060101010101" pitchFamily="49" charset="-122"/>
              <a:sym typeface="+mn-ea"/>
            </a:rPr>
            <a:t>猎头</a:t>
          </a:r>
        </a:p>
      </dsp:txBody>
      <dsp:txXfrm>
        <a:off x="425134" y="634811"/>
        <a:ext cx="5652132" cy="346292"/>
      </dsp:txXfrm>
    </dsp:sp>
    <dsp:sp modelId="{F2D507D6-5CB7-4C81-896F-18FAF0126329}">
      <dsp:nvSpPr>
        <dsp:cNvPr id="0" name=""/>
        <dsp:cNvSpPr/>
      </dsp:nvSpPr>
      <dsp:spPr>
        <a:xfrm>
          <a:off x="0" y="1397637"/>
          <a:ext cx="8128000" cy="327600"/>
        </a:xfrm>
        <a:prstGeom prst="rect">
          <a:avLst/>
        </a:prstGeom>
        <a:solidFill>
          <a:schemeClr val="lt1">
            <a:alpha val="90000"/>
            <a:hueOff val="0"/>
            <a:satOff val="0"/>
            <a:lumOff val="0"/>
            <a:alphaOff val="0"/>
          </a:schemeClr>
        </a:solidFill>
        <a:ln w="6350" cap="flat" cmpd="sng" algn="ctr">
          <a:solidFill>
            <a:schemeClr val="accent1">
              <a:hueOff val="0"/>
              <a:satOff val="0"/>
              <a:lumOff val="0"/>
              <a:alphaOff val="0"/>
            </a:schemeClr>
          </a:solidFill>
          <a:prstDash val="solid"/>
          <a:miter lim="800000"/>
        </a:ln>
        <a:effectLst/>
      </dsp:spPr>
      <dsp:style>
        <a:lnRef idx="1">
          <a:scrgbClr r="0" g="0" b="0"/>
        </a:lnRef>
        <a:fillRef idx="1">
          <a:scrgbClr r="0" g="0" b="0"/>
        </a:fillRef>
        <a:effectRef idx="0">
          <a:scrgbClr r="0" g="0" b="0"/>
        </a:effectRef>
        <a:fontRef idx="minor"/>
      </dsp:style>
    </dsp:sp>
    <dsp:sp modelId="{E2F3FA2F-E1C7-4C05-8B05-C32B42A9A930}">
      <dsp:nvSpPr>
        <dsp:cNvPr id="0" name=""/>
        <dsp:cNvSpPr/>
      </dsp:nvSpPr>
      <dsp:spPr>
        <a:xfrm>
          <a:off x="406400" y="1205757"/>
          <a:ext cx="5689600" cy="383760"/>
        </a:xfrm>
        <a:prstGeom prst="roundRect">
          <a:avLst/>
        </a:prstGeom>
        <a:gradFill rotWithShape="0">
          <a:gsLst>
            <a:gs pos="0">
              <a:schemeClr val="accent1">
                <a:hueOff val="0"/>
                <a:satOff val="0"/>
                <a:lumOff val="0"/>
                <a:alphaOff val="0"/>
                <a:lumMod val="110000"/>
                <a:satMod val="105000"/>
                <a:tint val="67000"/>
              </a:schemeClr>
            </a:gs>
            <a:gs pos="50000">
              <a:schemeClr val="accent1">
                <a:hueOff val="0"/>
                <a:satOff val="0"/>
                <a:lumOff val="0"/>
                <a:alphaOff val="0"/>
                <a:lumMod val="105000"/>
                <a:satMod val="103000"/>
                <a:tint val="73000"/>
              </a:schemeClr>
            </a:gs>
            <a:gs pos="100000">
              <a:schemeClr val="accent1">
                <a:hueOff val="0"/>
                <a:satOff val="0"/>
                <a:lumOff val="0"/>
                <a:alphaOff val="0"/>
                <a:lumMod val="105000"/>
                <a:satMod val="109000"/>
                <a:tint val="81000"/>
              </a:schemeClr>
            </a:gs>
          </a:gsLst>
          <a:lin ang="5400000" scaled="0"/>
        </a:gradFill>
        <a:ln>
          <a:noFill/>
        </a:ln>
        <a:effectLst/>
        <a:scene3d>
          <a:camera prst="orthographicFront"/>
          <a:lightRig rig="flat" dir="t"/>
        </a:scene3d>
        <a:sp3d prstMaterial="dkEdge">
          <a:bevelT w="8200" h="38100"/>
        </a:sp3d>
      </dsp:spPr>
      <dsp:style>
        <a:lnRef idx="0">
          <a:scrgbClr r="0" g="0" b="0"/>
        </a:lnRef>
        <a:fillRef idx="2">
          <a:scrgbClr r="0" g="0" b="0"/>
        </a:fillRef>
        <a:effectRef idx="1">
          <a:scrgbClr r="0" g="0" b="0"/>
        </a:effectRef>
        <a:fontRef idx="minor">
          <a:schemeClr val="dk1"/>
        </a:fontRef>
      </dsp:style>
      <dsp:txBody>
        <a:bodyPr spcFirstLastPara="0" vert="horz" wrap="square" lIns="215053" tIns="0" rIns="215053" bIns="0" numCol="1" spcCol="1270" anchor="ctr" anchorCtr="0">
          <a:noAutofit/>
        </a:bodyPr>
        <a:lstStyle/>
        <a:p>
          <a:pPr marL="0" lvl="0" indent="0" algn="l" defTabSz="1066800">
            <a:lnSpc>
              <a:spcPct val="100000"/>
            </a:lnSpc>
            <a:spcBef>
              <a:spcPct val="0"/>
            </a:spcBef>
            <a:spcAft>
              <a:spcPct val="35000"/>
            </a:spcAft>
            <a:buNone/>
          </a:pPr>
          <a:r>
            <a:rPr lang="zh-CN" altLang="en-US" sz="2400" kern="1200" dirty="0">
              <a:latin typeface="KaiTi" panose="02010609060101010101" pitchFamily="49" charset="-122"/>
              <a:ea typeface="KaiTi" panose="02010609060101010101" pitchFamily="49" charset="-122"/>
              <a:sym typeface="+mn-ea"/>
            </a:rPr>
            <a:t>网上招聘</a:t>
          </a:r>
        </a:p>
      </dsp:txBody>
      <dsp:txXfrm>
        <a:off x="425134" y="1224491"/>
        <a:ext cx="5652132" cy="346292"/>
      </dsp:txXfrm>
    </dsp:sp>
    <dsp:sp modelId="{B6B97402-1CED-4EB9-8350-9234FC638F4B}">
      <dsp:nvSpPr>
        <dsp:cNvPr id="0" name=""/>
        <dsp:cNvSpPr/>
      </dsp:nvSpPr>
      <dsp:spPr>
        <a:xfrm>
          <a:off x="0" y="1987317"/>
          <a:ext cx="8128000" cy="327600"/>
        </a:xfrm>
        <a:prstGeom prst="rect">
          <a:avLst/>
        </a:prstGeom>
        <a:solidFill>
          <a:schemeClr val="lt1">
            <a:alpha val="90000"/>
            <a:hueOff val="0"/>
            <a:satOff val="0"/>
            <a:lumOff val="0"/>
            <a:alphaOff val="0"/>
          </a:schemeClr>
        </a:solidFill>
        <a:ln w="6350" cap="flat" cmpd="sng" algn="ctr">
          <a:solidFill>
            <a:schemeClr val="accent1">
              <a:hueOff val="0"/>
              <a:satOff val="0"/>
              <a:lumOff val="0"/>
              <a:alphaOff val="0"/>
            </a:schemeClr>
          </a:solidFill>
          <a:prstDash val="solid"/>
          <a:miter lim="800000"/>
        </a:ln>
        <a:effectLst/>
      </dsp:spPr>
      <dsp:style>
        <a:lnRef idx="1">
          <a:scrgbClr r="0" g="0" b="0"/>
        </a:lnRef>
        <a:fillRef idx="1">
          <a:scrgbClr r="0" g="0" b="0"/>
        </a:fillRef>
        <a:effectRef idx="0">
          <a:scrgbClr r="0" g="0" b="0"/>
        </a:effectRef>
        <a:fontRef idx="minor"/>
      </dsp:style>
    </dsp:sp>
    <dsp:sp modelId="{9770BE60-A613-4A9D-B251-ADFAC22EB4A3}">
      <dsp:nvSpPr>
        <dsp:cNvPr id="0" name=""/>
        <dsp:cNvSpPr/>
      </dsp:nvSpPr>
      <dsp:spPr>
        <a:xfrm>
          <a:off x="406400" y="1795437"/>
          <a:ext cx="5689600" cy="383760"/>
        </a:xfrm>
        <a:prstGeom prst="roundRect">
          <a:avLst/>
        </a:prstGeom>
        <a:gradFill rotWithShape="0">
          <a:gsLst>
            <a:gs pos="0">
              <a:schemeClr val="accent1">
                <a:hueOff val="0"/>
                <a:satOff val="0"/>
                <a:lumOff val="0"/>
                <a:alphaOff val="0"/>
                <a:lumMod val="110000"/>
                <a:satMod val="105000"/>
                <a:tint val="67000"/>
              </a:schemeClr>
            </a:gs>
            <a:gs pos="50000">
              <a:schemeClr val="accent1">
                <a:hueOff val="0"/>
                <a:satOff val="0"/>
                <a:lumOff val="0"/>
                <a:alphaOff val="0"/>
                <a:lumMod val="105000"/>
                <a:satMod val="103000"/>
                <a:tint val="73000"/>
              </a:schemeClr>
            </a:gs>
            <a:gs pos="100000">
              <a:schemeClr val="accent1">
                <a:hueOff val="0"/>
                <a:satOff val="0"/>
                <a:lumOff val="0"/>
                <a:alphaOff val="0"/>
                <a:lumMod val="105000"/>
                <a:satMod val="109000"/>
                <a:tint val="81000"/>
              </a:schemeClr>
            </a:gs>
          </a:gsLst>
          <a:lin ang="5400000" scaled="0"/>
        </a:gradFill>
        <a:ln>
          <a:noFill/>
        </a:ln>
        <a:effectLst/>
        <a:scene3d>
          <a:camera prst="orthographicFront"/>
          <a:lightRig rig="flat" dir="t"/>
        </a:scene3d>
        <a:sp3d prstMaterial="dkEdge">
          <a:bevelT w="8200" h="38100"/>
        </a:sp3d>
      </dsp:spPr>
      <dsp:style>
        <a:lnRef idx="0">
          <a:scrgbClr r="0" g="0" b="0"/>
        </a:lnRef>
        <a:fillRef idx="2">
          <a:scrgbClr r="0" g="0" b="0"/>
        </a:fillRef>
        <a:effectRef idx="1">
          <a:scrgbClr r="0" g="0" b="0"/>
        </a:effectRef>
        <a:fontRef idx="minor">
          <a:schemeClr val="dk1"/>
        </a:fontRef>
      </dsp:style>
      <dsp:txBody>
        <a:bodyPr spcFirstLastPara="0" vert="horz" wrap="square" lIns="215053" tIns="0" rIns="215053" bIns="0" numCol="1" spcCol="1270" anchor="ctr" anchorCtr="0">
          <a:noAutofit/>
        </a:bodyPr>
        <a:lstStyle/>
        <a:p>
          <a:pPr marL="0" lvl="0" indent="0" algn="l" defTabSz="577850">
            <a:lnSpc>
              <a:spcPct val="90000"/>
            </a:lnSpc>
            <a:spcBef>
              <a:spcPct val="0"/>
            </a:spcBef>
            <a:spcAft>
              <a:spcPct val="35000"/>
            </a:spcAft>
            <a:buNone/>
          </a:pPr>
          <a:endParaRPr altLang="en-US" sz="1300" kern="1200"/>
        </a:p>
      </dsp:txBody>
      <dsp:txXfrm>
        <a:off x="425134" y="1814171"/>
        <a:ext cx="5652132" cy="346292"/>
      </dsp:txXfrm>
    </dsp:sp>
    <dsp:sp modelId="{0AA05A1A-17A0-4208-9A3D-EE502C24D0B7}">
      <dsp:nvSpPr>
        <dsp:cNvPr id="0" name=""/>
        <dsp:cNvSpPr/>
      </dsp:nvSpPr>
      <dsp:spPr>
        <a:xfrm>
          <a:off x="0" y="2576997"/>
          <a:ext cx="8128000" cy="327600"/>
        </a:xfrm>
        <a:prstGeom prst="rect">
          <a:avLst/>
        </a:prstGeom>
        <a:solidFill>
          <a:schemeClr val="lt1">
            <a:alpha val="90000"/>
            <a:hueOff val="0"/>
            <a:satOff val="0"/>
            <a:lumOff val="0"/>
            <a:alphaOff val="0"/>
          </a:schemeClr>
        </a:solidFill>
        <a:ln w="6350" cap="flat" cmpd="sng" algn="ctr">
          <a:solidFill>
            <a:schemeClr val="accent1">
              <a:hueOff val="0"/>
              <a:satOff val="0"/>
              <a:lumOff val="0"/>
              <a:alphaOff val="0"/>
            </a:schemeClr>
          </a:solidFill>
          <a:prstDash val="solid"/>
          <a:miter lim="800000"/>
        </a:ln>
        <a:effectLst/>
      </dsp:spPr>
      <dsp:style>
        <a:lnRef idx="1">
          <a:scrgbClr r="0" g="0" b="0"/>
        </a:lnRef>
        <a:fillRef idx="1">
          <a:scrgbClr r="0" g="0" b="0"/>
        </a:fillRef>
        <a:effectRef idx="0">
          <a:scrgbClr r="0" g="0" b="0"/>
        </a:effectRef>
        <a:fontRef idx="minor"/>
      </dsp:style>
    </dsp:sp>
    <dsp:sp modelId="{BDD19F88-7CF4-4DCD-86AB-F4B08F18DA78}">
      <dsp:nvSpPr>
        <dsp:cNvPr id="0" name=""/>
        <dsp:cNvSpPr/>
      </dsp:nvSpPr>
      <dsp:spPr>
        <a:xfrm>
          <a:off x="406400" y="2385117"/>
          <a:ext cx="5689600" cy="383760"/>
        </a:xfrm>
        <a:prstGeom prst="roundRect">
          <a:avLst/>
        </a:prstGeom>
        <a:gradFill rotWithShape="0">
          <a:gsLst>
            <a:gs pos="0">
              <a:schemeClr val="accent1">
                <a:hueOff val="0"/>
                <a:satOff val="0"/>
                <a:lumOff val="0"/>
                <a:alphaOff val="0"/>
                <a:lumMod val="110000"/>
                <a:satMod val="105000"/>
                <a:tint val="67000"/>
              </a:schemeClr>
            </a:gs>
            <a:gs pos="50000">
              <a:schemeClr val="accent1">
                <a:hueOff val="0"/>
                <a:satOff val="0"/>
                <a:lumOff val="0"/>
                <a:alphaOff val="0"/>
                <a:lumMod val="105000"/>
                <a:satMod val="103000"/>
                <a:tint val="73000"/>
              </a:schemeClr>
            </a:gs>
            <a:gs pos="100000">
              <a:schemeClr val="accent1">
                <a:hueOff val="0"/>
                <a:satOff val="0"/>
                <a:lumOff val="0"/>
                <a:alphaOff val="0"/>
                <a:lumMod val="105000"/>
                <a:satMod val="109000"/>
                <a:tint val="81000"/>
              </a:schemeClr>
            </a:gs>
          </a:gsLst>
          <a:lin ang="5400000" scaled="0"/>
        </a:gradFill>
        <a:ln>
          <a:noFill/>
        </a:ln>
        <a:effectLst/>
        <a:scene3d>
          <a:camera prst="orthographicFront"/>
          <a:lightRig rig="flat" dir="t"/>
        </a:scene3d>
        <a:sp3d prstMaterial="dkEdge">
          <a:bevelT w="8200" h="38100"/>
        </a:sp3d>
      </dsp:spPr>
      <dsp:style>
        <a:lnRef idx="0">
          <a:scrgbClr r="0" g="0" b="0"/>
        </a:lnRef>
        <a:fillRef idx="2">
          <a:scrgbClr r="0" g="0" b="0"/>
        </a:fillRef>
        <a:effectRef idx="1">
          <a:scrgbClr r="0" g="0" b="0"/>
        </a:effectRef>
        <a:fontRef idx="minor">
          <a:schemeClr val="dk1"/>
        </a:fontRef>
      </dsp:style>
      <dsp:txBody>
        <a:bodyPr spcFirstLastPara="0" vert="horz" wrap="square" lIns="215053" tIns="0" rIns="215053" bIns="0" numCol="1" spcCol="1270" anchor="ctr" anchorCtr="0">
          <a:noAutofit/>
        </a:bodyPr>
        <a:lstStyle/>
        <a:p>
          <a:pPr marL="0" lvl="0" indent="0" algn="l" defTabSz="577850">
            <a:lnSpc>
              <a:spcPct val="90000"/>
            </a:lnSpc>
            <a:spcBef>
              <a:spcPct val="0"/>
            </a:spcBef>
            <a:spcAft>
              <a:spcPct val="35000"/>
            </a:spcAft>
            <a:buNone/>
          </a:pPr>
          <a:endParaRPr altLang="en-US" sz="1300" kern="1200"/>
        </a:p>
      </dsp:txBody>
      <dsp:txXfrm>
        <a:off x="425134" y="2403851"/>
        <a:ext cx="5652132" cy="346292"/>
      </dsp:txXfrm>
    </dsp:sp>
    <dsp:sp modelId="{696CD0A4-36C8-49D4-A5C9-3C781BC21644}">
      <dsp:nvSpPr>
        <dsp:cNvPr id="0" name=""/>
        <dsp:cNvSpPr/>
      </dsp:nvSpPr>
      <dsp:spPr>
        <a:xfrm>
          <a:off x="0" y="3166677"/>
          <a:ext cx="8128000" cy="327600"/>
        </a:xfrm>
        <a:prstGeom prst="rect">
          <a:avLst/>
        </a:prstGeom>
        <a:solidFill>
          <a:schemeClr val="lt1">
            <a:alpha val="90000"/>
            <a:hueOff val="0"/>
            <a:satOff val="0"/>
            <a:lumOff val="0"/>
            <a:alphaOff val="0"/>
          </a:schemeClr>
        </a:solidFill>
        <a:ln w="6350" cap="flat" cmpd="sng" algn="ctr">
          <a:solidFill>
            <a:schemeClr val="accent1">
              <a:hueOff val="0"/>
              <a:satOff val="0"/>
              <a:lumOff val="0"/>
              <a:alphaOff val="0"/>
            </a:schemeClr>
          </a:solidFill>
          <a:prstDash val="solid"/>
          <a:miter lim="800000"/>
        </a:ln>
        <a:effectLst/>
      </dsp:spPr>
      <dsp:style>
        <a:lnRef idx="1">
          <a:scrgbClr r="0" g="0" b="0"/>
        </a:lnRef>
        <a:fillRef idx="1">
          <a:scrgbClr r="0" g="0" b="0"/>
        </a:fillRef>
        <a:effectRef idx="0">
          <a:scrgbClr r="0" g="0" b="0"/>
        </a:effectRef>
        <a:fontRef idx="minor"/>
      </dsp:style>
    </dsp:sp>
    <dsp:sp modelId="{7D9E0B96-0BC3-4958-914C-609D7EEC0191}">
      <dsp:nvSpPr>
        <dsp:cNvPr id="0" name=""/>
        <dsp:cNvSpPr/>
      </dsp:nvSpPr>
      <dsp:spPr>
        <a:xfrm>
          <a:off x="406400" y="2974797"/>
          <a:ext cx="5689600" cy="383760"/>
        </a:xfrm>
        <a:prstGeom prst="roundRect">
          <a:avLst/>
        </a:prstGeom>
        <a:gradFill rotWithShape="0">
          <a:gsLst>
            <a:gs pos="0">
              <a:schemeClr val="accent1">
                <a:hueOff val="0"/>
                <a:satOff val="0"/>
                <a:lumOff val="0"/>
                <a:alphaOff val="0"/>
                <a:lumMod val="110000"/>
                <a:satMod val="105000"/>
                <a:tint val="67000"/>
              </a:schemeClr>
            </a:gs>
            <a:gs pos="50000">
              <a:schemeClr val="accent1">
                <a:hueOff val="0"/>
                <a:satOff val="0"/>
                <a:lumOff val="0"/>
                <a:alphaOff val="0"/>
                <a:lumMod val="105000"/>
                <a:satMod val="103000"/>
                <a:tint val="73000"/>
              </a:schemeClr>
            </a:gs>
            <a:gs pos="100000">
              <a:schemeClr val="accent1">
                <a:hueOff val="0"/>
                <a:satOff val="0"/>
                <a:lumOff val="0"/>
                <a:alphaOff val="0"/>
                <a:lumMod val="105000"/>
                <a:satMod val="109000"/>
                <a:tint val="81000"/>
              </a:schemeClr>
            </a:gs>
          </a:gsLst>
          <a:lin ang="5400000" scaled="0"/>
        </a:gradFill>
        <a:ln>
          <a:noFill/>
        </a:ln>
        <a:effectLst/>
        <a:scene3d>
          <a:camera prst="orthographicFront"/>
          <a:lightRig rig="flat" dir="t"/>
        </a:scene3d>
        <a:sp3d prstMaterial="dkEdge">
          <a:bevelT w="8200" h="38100"/>
        </a:sp3d>
      </dsp:spPr>
      <dsp:style>
        <a:lnRef idx="0">
          <a:scrgbClr r="0" g="0" b="0"/>
        </a:lnRef>
        <a:fillRef idx="2">
          <a:scrgbClr r="0" g="0" b="0"/>
        </a:fillRef>
        <a:effectRef idx="1">
          <a:scrgbClr r="0" g="0" b="0"/>
        </a:effectRef>
        <a:fontRef idx="minor">
          <a:schemeClr val="dk1"/>
        </a:fontRef>
      </dsp:style>
      <dsp:txBody>
        <a:bodyPr spcFirstLastPara="0" vert="horz" wrap="square" lIns="215053" tIns="0" rIns="215053" bIns="0" numCol="1" spcCol="1270" anchor="ctr" anchorCtr="0">
          <a:noAutofit/>
        </a:bodyPr>
        <a:lstStyle/>
        <a:p>
          <a:pPr marL="0" lvl="0" indent="0" algn="l" defTabSz="577850">
            <a:lnSpc>
              <a:spcPct val="90000"/>
            </a:lnSpc>
            <a:spcBef>
              <a:spcPct val="0"/>
            </a:spcBef>
            <a:spcAft>
              <a:spcPct val="35000"/>
            </a:spcAft>
            <a:buNone/>
          </a:pPr>
          <a:endParaRPr altLang="en-US" sz="1300" kern="1200"/>
        </a:p>
      </dsp:txBody>
      <dsp:txXfrm>
        <a:off x="425134" y="2993531"/>
        <a:ext cx="5652132" cy="346292"/>
      </dsp:txXfrm>
    </dsp:sp>
    <dsp:sp modelId="{A8EA29DD-F41D-42E4-8E91-AE20D19553A3}">
      <dsp:nvSpPr>
        <dsp:cNvPr id="0" name=""/>
        <dsp:cNvSpPr/>
      </dsp:nvSpPr>
      <dsp:spPr>
        <a:xfrm>
          <a:off x="0" y="3756357"/>
          <a:ext cx="8128000" cy="327600"/>
        </a:xfrm>
        <a:prstGeom prst="rect">
          <a:avLst/>
        </a:prstGeom>
        <a:solidFill>
          <a:schemeClr val="lt1">
            <a:alpha val="90000"/>
            <a:hueOff val="0"/>
            <a:satOff val="0"/>
            <a:lumOff val="0"/>
            <a:alphaOff val="0"/>
          </a:schemeClr>
        </a:solidFill>
        <a:ln w="6350" cap="flat" cmpd="sng" algn="ctr">
          <a:solidFill>
            <a:schemeClr val="accent1">
              <a:hueOff val="0"/>
              <a:satOff val="0"/>
              <a:lumOff val="0"/>
              <a:alphaOff val="0"/>
            </a:schemeClr>
          </a:solidFill>
          <a:prstDash val="solid"/>
          <a:miter lim="800000"/>
        </a:ln>
        <a:effectLst/>
      </dsp:spPr>
      <dsp:style>
        <a:lnRef idx="1">
          <a:scrgbClr r="0" g="0" b="0"/>
        </a:lnRef>
        <a:fillRef idx="1">
          <a:scrgbClr r="0" g="0" b="0"/>
        </a:fillRef>
        <a:effectRef idx="0">
          <a:scrgbClr r="0" g="0" b="0"/>
        </a:effectRef>
        <a:fontRef idx="minor"/>
      </dsp:style>
    </dsp:sp>
    <dsp:sp modelId="{68EED49F-A3CB-40BA-9D84-0DFC70F40131}">
      <dsp:nvSpPr>
        <dsp:cNvPr id="0" name=""/>
        <dsp:cNvSpPr/>
      </dsp:nvSpPr>
      <dsp:spPr>
        <a:xfrm>
          <a:off x="406400" y="3564477"/>
          <a:ext cx="5689600" cy="383760"/>
        </a:xfrm>
        <a:prstGeom prst="roundRect">
          <a:avLst/>
        </a:prstGeom>
        <a:gradFill rotWithShape="0">
          <a:gsLst>
            <a:gs pos="0">
              <a:schemeClr val="accent1">
                <a:hueOff val="0"/>
                <a:satOff val="0"/>
                <a:lumOff val="0"/>
                <a:alphaOff val="0"/>
                <a:lumMod val="110000"/>
                <a:satMod val="105000"/>
                <a:tint val="67000"/>
              </a:schemeClr>
            </a:gs>
            <a:gs pos="50000">
              <a:schemeClr val="accent1">
                <a:hueOff val="0"/>
                <a:satOff val="0"/>
                <a:lumOff val="0"/>
                <a:alphaOff val="0"/>
                <a:lumMod val="105000"/>
                <a:satMod val="103000"/>
                <a:tint val="73000"/>
              </a:schemeClr>
            </a:gs>
            <a:gs pos="100000">
              <a:schemeClr val="accent1">
                <a:hueOff val="0"/>
                <a:satOff val="0"/>
                <a:lumOff val="0"/>
                <a:alphaOff val="0"/>
                <a:lumMod val="105000"/>
                <a:satMod val="109000"/>
                <a:tint val="81000"/>
              </a:schemeClr>
            </a:gs>
          </a:gsLst>
          <a:lin ang="5400000" scaled="0"/>
        </a:gradFill>
        <a:ln>
          <a:noFill/>
        </a:ln>
        <a:effectLst/>
        <a:scene3d>
          <a:camera prst="orthographicFront"/>
          <a:lightRig rig="flat" dir="t"/>
        </a:scene3d>
        <a:sp3d prstMaterial="dkEdge">
          <a:bevelT w="8200" h="38100"/>
        </a:sp3d>
      </dsp:spPr>
      <dsp:style>
        <a:lnRef idx="0">
          <a:scrgbClr r="0" g="0" b="0"/>
        </a:lnRef>
        <a:fillRef idx="2">
          <a:scrgbClr r="0" g="0" b="0"/>
        </a:fillRef>
        <a:effectRef idx="1">
          <a:scrgbClr r="0" g="0" b="0"/>
        </a:effectRef>
        <a:fontRef idx="minor">
          <a:schemeClr val="dk1"/>
        </a:fontRef>
      </dsp:style>
      <dsp:txBody>
        <a:bodyPr spcFirstLastPara="0" vert="horz" wrap="square" lIns="215053" tIns="0" rIns="215053" bIns="0" numCol="1" spcCol="1270" anchor="ctr" anchorCtr="0">
          <a:noAutofit/>
        </a:bodyPr>
        <a:lstStyle/>
        <a:p>
          <a:pPr marL="0" lvl="0" indent="0" algn="l" defTabSz="577850">
            <a:lnSpc>
              <a:spcPct val="90000"/>
            </a:lnSpc>
            <a:spcBef>
              <a:spcPct val="0"/>
            </a:spcBef>
            <a:spcAft>
              <a:spcPct val="35000"/>
            </a:spcAft>
            <a:buNone/>
          </a:pPr>
          <a:endParaRPr altLang="en-US" sz="1300" kern="1200"/>
        </a:p>
      </dsp:txBody>
      <dsp:txXfrm>
        <a:off x="425134" y="3583211"/>
        <a:ext cx="5652132" cy="346292"/>
      </dsp:txXfrm>
    </dsp:sp>
  </dsp:spTree>
</dsp:drawing>
</file>

<file path=ppt/diagrams/layout1.xml><?xml version="1.0" encoding="utf-8"?>
<dgm:layoutDef xmlns:dgm="http://schemas.openxmlformats.org/drawingml/2006/diagram" xmlns:a="http://schemas.openxmlformats.org/drawingml/2006/main" uniqueId="urn:microsoft.com/office/officeart/2005/8/layout/list1#1">
  <dgm:title val=""/>
  <dgm:desc val=""/>
  <dgm:catLst>
    <dgm:cat type="list" pri="4000"/>
  </dgm:catLst>
  <dgm:sampData>
    <dgm:dataModel>
      <dgm:ptLst>
        <dgm:pt modelId="0" type="doc"/>
        <dgm:pt modelId="1">
          <dgm:prSet phldr="1"/>
        </dgm:pt>
        <dgm:pt modelId="2">
          <dgm:prSet phldr="1"/>
        </dgm:pt>
        <dgm:pt modelId="3">
          <dgm:prSet phldr="1"/>
        </dgm:pt>
      </dgm:ptLst>
      <dgm:cxnLst>
        <dgm:cxn modelId="4" srcId="0" destId="1" srcOrd="0" destOrd="0"/>
        <dgm:cxn modelId="5" srcId="0" destId="2" srcOrd="1" destOrd="0"/>
        <dgm:cxn modelId="6" srcId="0" destId="3" srcOrd="2" destOrd="0"/>
      </dgm:cxnLst>
      <dgm:bg/>
      <dgm:whole/>
    </dgm:dataModel>
  </dgm:sampData>
  <dgm:styleData>
    <dgm:dataModel>
      <dgm:ptLst>
        <dgm:pt modelId="0" type="doc">
          <dgm:prSet qsTypeId="urn:microsoft.com/office/officeart/2005/8/quickstyle/simple5"/>
        </dgm:pt>
        <dgm:pt modelId="1"/>
        <dgm:pt modelId="2"/>
      </dgm:ptLst>
      <dgm:cxnLst>
        <dgm:cxn modelId="4" srcId="0" destId="1" srcOrd="0" destOrd="0"/>
        <dgm:cxn modelId="5"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dir/>
      <dgm:animLvl val="lvl"/>
      <dgm:resizeHandles val="exact"/>
    </dgm:varLst>
    <dgm:choose name="Name0">
      <dgm:if name="Name1" func="var" arg="dir" op="equ" val="norm">
        <dgm:alg type="lin">
          <dgm:param type="linDir" val="fromT"/>
          <dgm:param type="vertAlign" val="mid"/>
          <dgm:param type="nodeHorzAlign" val="l"/>
          <dgm:param type="horzAlign" val="l"/>
        </dgm:alg>
      </dgm:if>
      <dgm:else name="Name2">
        <dgm:alg type="lin">
          <dgm:param type="linDir" val="fromT"/>
          <dgm:param type="vertAlign" val="mid"/>
          <dgm:param type="nodeHorzAlign" val="r"/>
          <dgm:param type="horzAlign" val="r"/>
        </dgm:alg>
      </dgm:else>
    </dgm:choose>
    <dgm:shape xmlns:r="http://schemas.openxmlformats.org/officeDocument/2006/relationships" r:blip="">
      <dgm:adjLst/>
    </dgm:shape>
    <dgm:presOf/>
    <dgm:constrLst>
      <dgm:constr type="w" for="ch" forName="parentLin" refType="w"/>
      <dgm:constr type="h" for="ch" forName="parentLin" val="INF"/>
      <dgm:constr type="w" for="des" forName="parentLeftMargin" refType="w" fact="0.05"/>
      <dgm:constr type="w" for="des" forName="parentText" refType="w" fact="0.7"/>
      <dgm:constr type="h" for="des" forName="parentText" refType="primFontSz" refFor="des" refForName="parentText" fact="0.82"/>
      <dgm:constr type="h" for="ch" forName="negativeSpace" refType="primFontSz" refFor="des" refForName="parentText" fact="-0.41"/>
      <dgm:constr type="h" for="ch" forName="negativeSpace" refType="h" refFor="des" refForName="parentText" op="lte" fact="-0.82"/>
      <dgm:constr type="h" for="ch" forName="negativeSpace" refType="h" refFor="des" refForName="parentText" op="gte" fact="-0.82"/>
      <dgm:constr type="w" for="ch" forName="childText" refType="w"/>
      <dgm:constr type="h" for="ch" forName="childText" refType="primFontSz" refFor="des" refForName="parentText" fact="0.7"/>
      <dgm:constr type="primFontSz" for="des" forName="parentText" val="65"/>
      <dgm:constr type="primFontSz" for="ch" forName="childText" refType="primFontSz" refFor="des" refForName="parentText"/>
      <dgm:constr type="tMarg" for="ch" forName="childText" refType="primFontSz" refFor="des" refForName="parentText" fact="1.64"/>
      <dgm:constr type="tMarg" for="ch" forName="childText" refType="h" refFor="des" refForName="parentText" op="lte" fact="3.28"/>
      <dgm:constr type="tMarg" for="ch" forName="childText" refType="h" refFor="des" refForName="parentText" op="gte" fact="3.28"/>
      <dgm:constr type="lMarg" for="ch" forName="childText" refType="w" fact="0.22"/>
      <dgm:constr type="rMarg" for="ch" forName="childText" refType="lMarg" refFor="ch" refForName="childText"/>
      <dgm:constr type="lMarg" for="des" forName="parentText" refType="w" fact="0.075"/>
      <dgm:constr type="rMarg" for="des" forName="parentText" refType="lMarg" refFor="des" refForName="parentText"/>
      <dgm:constr type="h" for="ch" forName="spaceBetweenRectangles" refType="primFontSz" refFor="des" refForName="parentText" fact="0.15"/>
    </dgm:constrLst>
    <dgm:ruleLst>
      <dgm:rule type="primFontSz" for="des" forName="parentText" val="5" fact="NaN" max="NaN"/>
    </dgm:ruleLst>
    <dgm:forEach name="Name3" axis="ch" ptType="node">
      <dgm:layoutNode name="parentLin">
        <dgm:choose name="Name4">
          <dgm:if name="Name5" func="var" arg="dir" op="equ" val="norm">
            <dgm:alg type="lin">
              <dgm:param type="linDir" val="fromL"/>
              <dgm:param type="nodeHorzAlign" val="l"/>
              <dgm:param type="horzAlign" val="l"/>
            </dgm:alg>
          </dgm:if>
          <dgm:else name="Name6">
            <dgm:alg type="lin">
              <dgm:param type="linDir" val="fromR"/>
              <dgm:param type="nodeHorzAlign" val="r"/>
              <dgm:param type="horzAlign" val="r"/>
            </dgm:alg>
          </dgm:else>
        </dgm:choose>
        <dgm:shape xmlns:r="http://schemas.openxmlformats.org/officeDocument/2006/relationships" r:blip="">
          <dgm:adjLst/>
        </dgm:shape>
        <dgm:presOf/>
        <dgm:constrLst/>
        <dgm:ruleLst/>
        <dgm:layoutNode name="parentLeftMargin">
          <dgm:alg type="sp"/>
          <dgm:shape xmlns:r="http://schemas.openxmlformats.org/officeDocument/2006/relationships" type="rect" r:blip="" hideGeom="1">
            <dgm:adjLst/>
          </dgm:shape>
          <dgm:presOf axis="self"/>
          <dgm:constrLst>
            <dgm:constr type="h"/>
          </dgm:constrLst>
          <dgm:ruleLst/>
        </dgm:layoutNode>
        <dgm:layoutNode name="parentText" styleLbl="node1">
          <dgm:varLst>
            <dgm:chMax val="0"/>
            <dgm:bulletEnabled val="1"/>
          </dgm:varLst>
          <dgm:choose name="Name7">
            <dgm:if name="Name8" func="var" arg="dir" op="equ" val="norm">
              <dgm:alg type="tx">
                <dgm:param type="parTxLTRAlign" val="l"/>
                <dgm:param type="parTxRTLAlign" val="l"/>
              </dgm:alg>
            </dgm:if>
            <dgm:else name="Name9">
              <dgm:alg type="tx">
                <dgm:param type="parTxLTRAlign" val="r"/>
                <dgm:param type="parTxRTLAlign" val="r"/>
              </dgm:alg>
            </dgm:else>
          </dgm:choose>
          <dgm:shape xmlns:r="http://schemas.openxmlformats.org/officeDocument/2006/relationships" type="roundRect" r:blip="">
            <dgm:adjLst/>
          </dgm:shape>
          <dgm:presOf axis="self" ptType="node"/>
          <dgm:constrLst>
            <dgm:constr type="tMarg"/>
            <dgm:constr type="bMarg"/>
          </dgm:constrLst>
          <dgm:ruleLst/>
        </dgm:layoutNode>
      </dgm:layoutNode>
      <dgm:layoutNode name="negativeSpace">
        <dgm:alg type="sp"/>
        <dgm:shape xmlns:r="http://schemas.openxmlformats.org/officeDocument/2006/relationships" r:blip="">
          <dgm:adjLst/>
        </dgm:shape>
        <dgm:presOf/>
        <dgm:constrLst/>
        <dgm:ruleLst/>
      </dgm:layoutNode>
      <dgm:layoutNode name="childText" styleLbl="conFgAcc1">
        <dgm:varLst>
          <dgm:bulletEnabled val="1"/>
        </dgm:varLst>
        <dgm:alg type="tx">
          <dgm:param type="stBulletLvl" val="1"/>
        </dgm:alg>
        <dgm:shape xmlns:r="http://schemas.openxmlformats.org/officeDocument/2006/relationships" type="rect" r:blip="" zOrderOff="-2">
          <dgm:adjLst/>
        </dgm:shape>
        <dgm:presOf axis="des" ptType="node"/>
        <dgm:constrLst>
          <dgm:constr type="secFontSz" refType="primFontSz"/>
        </dgm:constrLst>
        <dgm:ruleLst>
          <dgm:rule type="h" val="INF" fact="NaN" max="NaN"/>
        </dgm:ruleLst>
      </dgm:layoutNode>
      <dgm:forEach name="Name10" axis="followSib" ptType="sibTrans" cnt="1">
        <dgm:layoutNode name="spaceBetweenRectangles">
          <dgm:alg type="sp"/>
          <dgm:shape xmlns:r="http://schemas.openxmlformats.org/officeDocument/2006/relationships" r:blip="">
            <dgm:adjLst/>
          </dgm:shape>
          <dgm:presOf/>
          <dgm:constrLst/>
          <dgm:ruleLst/>
        </dgm:layoutNode>
      </dgm:forEach>
    </dgm:forEach>
  </dgm:layoutNode>
</dgm:layoutDef>
</file>

<file path=ppt/diagrams/quickStyle1.xml><?xml version="1.0" encoding="utf-8"?>
<dgm:styleDef xmlns:dgm="http://schemas.openxmlformats.org/drawingml/2006/diagram" xmlns:a="http://schemas.openxmlformats.org/drawingml/2006/main" uniqueId="urn:microsoft.com/office/officeart/2005/8/quickstyle/simple3#1">
  <dgm:title val=""/>
  <dgm:desc val=""/>
  <dgm:catLst>
    <dgm:cat type="simple" pri="10300"/>
  </dgm:catLst>
  <dgm:scene3d>
    <a:camera prst="orthographicFront"/>
    <a:lightRig rig="threePt" dir="t"/>
  </dgm:scene3d>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1">
        <a:scrgbClr r="0" g="0" b="0"/>
      </a:lnRef>
      <a:fillRef idx="1">
        <a:scrgbClr r="0" g="0" b="0"/>
      </a:fillRef>
      <a:effectRef idx="1">
        <a:scrgbClr r="0" g="0" b="0"/>
      </a:effectRef>
      <a:fontRef idx="minor"/>
    </dgm:style>
  </dgm:styleLbl>
  <dgm:styleLbl name="alignNode1">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asst0">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asst1">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asst2">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asst3">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asst4">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1">
        <a:scrgbClr r="0" g="0" b="0"/>
      </a:lnRef>
      <a:fillRef idx="1">
        <a:scrgbClr r="0" g="0" b="0"/>
      </a:fillRef>
      <a:effectRef idx="1">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1">
        <a:scrgbClr r="0" g="0" b="0"/>
      </a:effectRef>
      <a:fontRef idx="minor"/>
    </dgm:style>
  </dgm:styleLbl>
  <dgm:styleLbl name="bgSibTrans2D1">
    <dgm:scene3d>
      <a:camera prst="orthographicFront"/>
      <a:lightRig rig="threePt" dir="t"/>
    </dgm:scene3d>
    <dgm:sp3d/>
    <dgm:txPr/>
    <dgm:style>
      <a:lnRef idx="0">
        <a:scrgbClr r="0" g="0" b="0"/>
      </a:lnRef>
      <a:fillRef idx="2">
        <a:scrgbClr r="0" g="0" b="0"/>
      </a:fillRef>
      <a:effectRef idx="1">
        <a:scrgbClr r="0" g="0" b="0"/>
      </a:effectRef>
      <a:fontRef idx="minor">
        <a:schemeClr val="dk1"/>
      </a:fontRef>
    </dgm:style>
  </dgm:styleLbl>
  <dgm:styleLbl name="callout">
    <dgm:scene3d>
      <a:camera prst="orthographicFront"/>
      <a:lightRig rig="threePt" dir="t"/>
    </dgm:scene3d>
    <dgm:sp3d/>
    <dgm:txPr/>
    <dgm:style>
      <a:lnRef idx="1">
        <a:scrgbClr r="0" g="0" b="0"/>
      </a:lnRef>
      <a:fillRef idx="2">
        <a:scrgbClr r="0" g="0" b="0"/>
      </a:fillRef>
      <a:effectRef idx="1">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1">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ImgPlace1">
    <dgm:scene3d>
      <a:camera prst="orthographicFront"/>
      <a:lightRig rig="threePt" dir="t"/>
    </dgm:scene3d>
    <dgm:sp3d/>
    <dgm:txPr/>
    <dgm:style>
      <a:lnRef idx="1">
        <a:scrgbClr r="0" g="0" b="0"/>
      </a:lnRef>
      <a:fillRef idx="1">
        <a:scrgbClr r="0" g="0" b="0"/>
      </a:fillRef>
      <a:effectRef idx="1">
        <a:scrgbClr r="0" g="0" b="0"/>
      </a:effectRef>
      <a:fontRef idx="minor"/>
    </dgm:style>
  </dgm:styleLbl>
  <dgm:styleLbl name="fgShp">
    <dgm:scene3d>
      <a:camera prst="orthographicFront"/>
      <a:lightRig rig="flat" dir="t"/>
    </dgm:scene3d>
    <dgm:sp3d prstMaterial="dkEdge">
      <a:bevelT w="8200" h="38100"/>
    </dgm:sp3d>
    <dgm:txPr/>
    <dgm:style>
      <a:lnRef idx="1">
        <a:scrgbClr r="0" g="0" b="0"/>
      </a:lnRef>
      <a:fillRef idx="2">
        <a:scrgbClr r="0" g="0" b="0"/>
      </a:fillRef>
      <a:effectRef idx="1">
        <a:scrgbClr r="0" g="0" b="0"/>
      </a:effectRef>
      <a:fontRef idx="minor"/>
    </dgm:style>
  </dgm:styleLbl>
  <dgm:styleLbl name="fgSibTrans2D1">
    <dgm:scene3d>
      <a:camera prst="orthographicFront"/>
      <a:lightRig rig="threePt" dir="t"/>
    </dgm:scene3d>
    <dgm:sp3d/>
    <dgm:txPr/>
    <dgm:style>
      <a:lnRef idx="0">
        <a:scrgbClr r="0" g="0" b="0"/>
      </a:lnRef>
      <a:fillRef idx="2">
        <a:scrgbClr r="0" g="0" b="0"/>
      </a:fillRef>
      <a:effectRef idx="1">
        <a:scrgbClr r="0" g="0" b="0"/>
      </a:effectRef>
      <a:fontRef idx="minor">
        <a:schemeClr val="dk1"/>
      </a:fontRef>
    </dgm:style>
  </dgm:styleLbl>
  <dgm:styleLbl name="lnNode1">
    <dgm:scene3d>
      <a:camera prst="orthographicFront"/>
      <a:lightRig rig="flat" dir="t"/>
    </dgm:scene3d>
    <dgm:sp3d prstMaterial="dkEdge">
      <a:bevelT w="8200" h="38100"/>
    </dgm:sp3d>
    <dgm:txPr/>
    <dgm:style>
      <a:lnRef idx="1">
        <a:scrgbClr r="0" g="0" b="0"/>
      </a:lnRef>
      <a:fillRef idx="2">
        <a:scrgbClr r="0" g="0" b="0"/>
      </a:fillRef>
      <a:effectRef idx="0">
        <a:scrgbClr r="0" g="0" b="0"/>
      </a:effectRef>
      <a:fontRef idx="minor">
        <a:schemeClr val="dk1"/>
      </a:fontRef>
    </dgm:style>
  </dgm:styleLbl>
  <dgm:styleLbl name="node0">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node1">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node2">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node3">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node4">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parChTrans2D2">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parChTrans2D3">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parChTrans2D4">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2">
        <a:scrgbClr r="0" g="0" b="0"/>
      </a:fillRef>
      <a:effectRef idx="1">
        <a:scrgbClr r="0" g="0" b="0"/>
      </a:effectRef>
      <a:fontRef idx="minor">
        <a:schemeClr val="dk1"/>
      </a:fontRef>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2">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vennNode1">
    <dgm:scene3d>
      <a:camera prst="orthographicFront"/>
      <a:lightRig rig="flat" dir="t"/>
    </dgm:scene3d>
    <dgm:sp3d prstMaterial="dkEdge">
      <a:bevelT w="8200" h="38100"/>
    </dgm:sp3d>
    <dgm:txPr/>
    <dgm:style>
      <a:lnRef idx="0">
        <a:scrgbClr r="0" g="0" b="0"/>
      </a:lnRef>
      <a:fillRef idx="2">
        <a:scrgbClr r="0" g="0" b="0"/>
      </a:fillRef>
      <a:effectRef idx="0">
        <a:scrgbClr r="0" g="0" b="0"/>
      </a:effectRef>
      <a:fontRef idx="minor">
        <a:schemeClr val="tx1"/>
      </a:fontRef>
    </dgm:style>
  </dgm:styleLbl>
</dgm:styleDef>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页眉占位符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zh-CN" altLang="en-US"/>
          </a:p>
        </p:txBody>
      </p:sp>
      <p:sp>
        <p:nvSpPr>
          <p:cNvPr id="3" name="日期占位符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523CC6E3-11DD-4A9F-A1F8-A6E755CDFC13}" type="datetimeFigureOut">
              <a:rPr lang="zh-CN" altLang="en-US" smtClean="0"/>
              <a:t>2020/5/6</a:t>
            </a:fld>
            <a:endParaRPr lang="zh-CN" altLang="en-US"/>
          </a:p>
        </p:txBody>
      </p:sp>
      <p:sp>
        <p:nvSpPr>
          <p:cNvPr id="4" name="幻灯片图像占位符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zh-CN" altLang="en-US"/>
          </a:p>
        </p:txBody>
      </p:sp>
      <p:sp>
        <p:nvSpPr>
          <p:cNvPr id="5" name="备注占位符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6" name="页脚占位符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zh-CN" altLang="en-US"/>
          </a:p>
        </p:txBody>
      </p:sp>
      <p:sp>
        <p:nvSpPr>
          <p:cNvPr id="7" name="灯片编号占位符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1E0C5195-9C78-4FFD-BD9D-592FD58ADC4D}" type="slidenum">
              <a:rPr lang="zh-CN" altLang="en-US" smtClean="0"/>
              <a:t>‹#›</a:t>
            </a:fld>
            <a:endParaRPr lang="zh-CN" altLang="en-US"/>
          </a:p>
        </p:txBody>
      </p:sp>
    </p:spTree>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100.xml.rels><?xml version="1.0" encoding="UTF-8" standalone="yes"?>
<Relationships xmlns="http://schemas.openxmlformats.org/package/2006/relationships"><Relationship Id="rId2" Type="http://schemas.openxmlformats.org/officeDocument/2006/relationships/slide" Target="../slides/slide160.xml"/><Relationship Id="rId1" Type="http://schemas.openxmlformats.org/officeDocument/2006/relationships/notesMaster" Target="../notesMasters/notesMaster1.xml"/></Relationships>
</file>

<file path=ppt/notesSlides/_rels/notesSlide101.xml.rels><?xml version="1.0" encoding="UTF-8" standalone="yes"?>
<Relationships xmlns="http://schemas.openxmlformats.org/package/2006/relationships"><Relationship Id="rId2" Type="http://schemas.openxmlformats.org/officeDocument/2006/relationships/slide" Target="../slides/slide161.xml"/><Relationship Id="rId1" Type="http://schemas.openxmlformats.org/officeDocument/2006/relationships/notesMaster" Target="../notesMasters/notesMaster1.xml"/></Relationships>
</file>

<file path=ppt/notesSlides/_rels/notesSlide102.xml.rels><?xml version="1.0" encoding="UTF-8" standalone="yes"?>
<Relationships xmlns="http://schemas.openxmlformats.org/package/2006/relationships"><Relationship Id="rId2" Type="http://schemas.openxmlformats.org/officeDocument/2006/relationships/slide" Target="../slides/slide162.xml"/><Relationship Id="rId1" Type="http://schemas.openxmlformats.org/officeDocument/2006/relationships/notesMaster" Target="../notesMasters/notesMaster1.xml"/></Relationships>
</file>

<file path=ppt/notesSlides/_rels/notesSlide103.xml.rels><?xml version="1.0" encoding="UTF-8" standalone="yes"?>
<Relationships xmlns="http://schemas.openxmlformats.org/package/2006/relationships"><Relationship Id="rId2" Type="http://schemas.openxmlformats.org/officeDocument/2006/relationships/slide" Target="../slides/slide163.xml"/><Relationship Id="rId1" Type="http://schemas.openxmlformats.org/officeDocument/2006/relationships/notesMaster" Target="../notesMasters/notesMaster1.xml"/></Relationships>
</file>

<file path=ppt/notesSlides/_rels/notesSlide104.xml.rels><?xml version="1.0" encoding="UTF-8" standalone="yes"?>
<Relationships xmlns="http://schemas.openxmlformats.org/package/2006/relationships"><Relationship Id="rId2" Type="http://schemas.openxmlformats.org/officeDocument/2006/relationships/slide" Target="../slides/slide164.xml"/><Relationship Id="rId1" Type="http://schemas.openxmlformats.org/officeDocument/2006/relationships/notesMaster" Target="../notesMasters/notesMaster1.xml"/></Relationships>
</file>

<file path=ppt/notesSlides/_rels/notesSlide105.xml.rels><?xml version="1.0" encoding="UTF-8" standalone="yes"?>
<Relationships xmlns="http://schemas.openxmlformats.org/package/2006/relationships"><Relationship Id="rId2" Type="http://schemas.openxmlformats.org/officeDocument/2006/relationships/slide" Target="../slides/slide165.xml"/><Relationship Id="rId1" Type="http://schemas.openxmlformats.org/officeDocument/2006/relationships/notesMaster" Target="../notesMasters/notesMaster1.xml"/></Relationships>
</file>

<file path=ppt/notesSlides/_rels/notesSlide106.xml.rels><?xml version="1.0" encoding="UTF-8" standalone="yes"?>
<Relationships xmlns="http://schemas.openxmlformats.org/package/2006/relationships"><Relationship Id="rId2" Type="http://schemas.openxmlformats.org/officeDocument/2006/relationships/slide" Target="../slides/slide166.xml"/><Relationship Id="rId1" Type="http://schemas.openxmlformats.org/officeDocument/2006/relationships/notesMaster" Target="../notesMasters/notesMaster1.xml"/></Relationships>
</file>

<file path=ppt/notesSlides/_rels/notesSlide107.xml.rels><?xml version="1.0" encoding="UTF-8" standalone="yes"?>
<Relationships xmlns="http://schemas.openxmlformats.org/package/2006/relationships"><Relationship Id="rId2" Type="http://schemas.openxmlformats.org/officeDocument/2006/relationships/slide" Target="../slides/slide167.xml"/><Relationship Id="rId1" Type="http://schemas.openxmlformats.org/officeDocument/2006/relationships/notesMaster" Target="../notesMasters/notesMaster1.xml"/></Relationships>
</file>

<file path=ppt/notesSlides/_rels/notesSlide108.xml.rels><?xml version="1.0" encoding="UTF-8" standalone="yes"?>
<Relationships xmlns="http://schemas.openxmlformats.org/package/2006/relationships"><Relationship Id="rId2" Type="http://schemas.openxmlformats.org/officeDocument/2006/relationships/slide" Target="../slides/slide168.xml"/><Relationship Id="rId1" Type="http://schemas.openxmlformats.org/officeDocument/2006/relationships/notesMaster" Target="../notesMasters/notesMaster1.xml"/></Relationships>
</file>

<file path=ppt/notesSlides/_rels/notesSlide109.xml.rels><?xml version="1.0" encoding="UTF-8" standalone="yes"?>
<Relationships xmlns="http://schemas.openxmlformats.org/package/2006/relationships"><Relationship Id="rId2" Type="http://schemas.openxmlformats.org/officeDocument/2006/relationships/slide" Target="../slides/slide169.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110.xml.rels><?xml version="1.0" encoding="UTF-8" standalone="yes"?>
<Relationships xmlns="http://schemas.openxmlformats.org/package/2006/relationships"><Relationship Id="rId2" Type="http://schemas.openxmlformats.org/officeDocument/2006/relationships/slide" Target="../slides/slide173.xml"/><Relationship Id="rId1" Type="http://schemas.openxmlformats.org/officeDocument/2006/relationships/notesMaster" Target="../notesMasters/notesMaster1.xml"/></Relationships>
</file>

<file path=ppt/notesSlides/_rels/notesSlide111.xml.rels><?xml version="1.0" encoding="UTF-8" standalone="yes"?>
<Relationships xmlns="http://schemas.openxmlformats.org/package/2006/relationships"><Relationship Id="rId2" Type="http://schemas.openxmlformats.org/officeDocument/2006/relationships/slide" Target="../slides/slide174.xml"/><Relationship Id="rId1" Type="http://schemas.openxmlformats.org/officeDocument/2006/relationships/notesMaster" Target="../notesMasters/notesMaster1.xml"/></Relationships>
</file>

<file path=ppt/notesSlides/_rels/notesSlide112.xml.rels><?xml version="1.0" encoding="UTF-8" standalone="yes"?>
<Relationships xmlns="http://schemas.openxmlformats.org/package/2006/relationships"><Relationship Id="rId2" Type="http://schemas.openxmlformats.org/officeDocument/2006/relationships/slide" Target="../slides/slide175.xml"/><Relationship Id="rId1" Type="http://schemas.openxmlformats.org/officeDocument/2006/relationships/notesMaster" Target="../notesMasters/notesMaster1.xml"/></Relationships>
</file>

<file path=ppt/notesSlides/_rels/notesSlide113.xml.rels><?xml version="1.0" encoding="UTF-8" standalone="yes"?>
<Relationships xmlns="http://schemas.openxmlformats.org/package/2006/relationships"><Relationship Id="rId2" Type="http://schemas.openxmlformats.org/officeDocument/2006/relationships/slide" Target="../slides/slide176.xml"/><Relationship Id="rId1" Type="http://schemas.openxmlformats.org/officeDocument/2006/relationships/notesMaster" Target="../notesMasters/notesMaster1.xml"/></Relationships>
</file>

<file path=ppt/notesSlides/_rels/notesSlide114.xml.rels><?xml version="1.0" encoding="UTF-8" standalone="yes"?>
<Relationships xmlns="http://schemas.openxmlformats.org/package/2006/relationships"><Relationship Id="rId2" Type="http://schemas.openxmlformats.org/officeDocument/2006/relationships/slide" Target="../slides/slide177.xml"/><Relationship Id="rId1" Type="http://schemas.openxmlformats.org/officeDocument/2006/relationships/notesMaster" Target="../notesMasters/notesMaster1.xml"/></Relationships>
</file>

<file path=ppt/notesSlides/_rels/notesSlide115.xml.rels><?xml version="1.0" encoding="UTF-8" standalone="yes"?>
<Relationships xmlns="http://schemas.openxmlformats.org/package/2006/relationships"><Relationship Id="rId2" Type="http://schemas.openxmlformats.org/officeDocument/2006/relationships/slide" Target="../slides/slide179.xml"/><Relationship Id="rId1" Type="http://schemas.openxmlformats.org/officeDocument/2006/relationships/notesMaster" Target="../notesMasters/notesMaster1.xml"/></Relationships>
</file>

<file path=ppt/notesSlides/_rels/notesSlide116.xml.rels><?xml version="1.0" encoding="UTF-8" standalone="yes"?>
<Relationships xmlns="http://schemas.openxmlformats.org/package/2006/relationships"><Relationship Id="rId2" Type="http://schemas.openxmlformats.org/officeDocument/2006/relationships/slide" Target="../slides/slide182.xml"/><Relationship Id="rId1" Type="http://schemas.openxmlformats.org/officeDocument/2006/relationships/notesMaster" Target="../notesMasters/notesMaster1.xml"/></Relationships>
</file>

<file path=ppt/notesSlides/_rels/notesSlide117.xml.rels><?xml version="1.0" encoding="UTF-8" standalone="yes"?>
<Relationships xmlns="http://schemas.openxmlformats.org/package/2006/relationships"><Relationship Id="rId2" Type="http://schemas.openxmlformats.org/officeDocument/2006/relationships/slide" Target="../slides/slide187.xml"/><Relationship Id="rId1" Type="http://schemas.openxmlformats.org/officeDocument/2006/relationships/notesMaster" Target="../notesMasters/notesMaster1.xml"/></Relationships>
</file>

<file path=ppt/notesSlides/_rels/notesSlide118.xml.rels><?xml version="1.0" encoding="UTF-8" standalone="yes"?>
<Relationships xmlns="http://schemas.openxmlformats.org/package/2006/relationships"><Relationship Id="rId2" Type="http://schemas.openxmlformats.org/officeDocument/2006/relationships/slide" Target="../slides/slide188.xml"/><Relationship Id="rId1" Type="http://schemas.openxmlformats.org/officeDocument/2006/relationships/notesMaster" Target="../notesMasters/notesMaster1.xml"/></Relationships>
</file>

<file path=ppt/notesSlides/_rels/notesSlide119.xml.rels><?xml version="1.0" encoding="UTF-8" standalone="yes"?>
<Relationships xmlns="http://schemas.openxmlformats.org/package/2006/relationships"><Relationship Id="rId2" Type="http://schemas.openxmlformats.org/officeDocument/2006/relationships/slide" Target="../slides/slide189.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120.xml.rels><?xml version="1.0" encoding="UTF-8" standalone="yes"?>
<Relationships xmlns="http://schemas.openxmlformats.org/package/2006/relationships"><Relationship Id="rId2" Type="http://schemas.openxmlformats.org/officeDocument/2006/relationships/slide" Target="../slides/slide190.xml"/><Relationship Id="rId1" Type="http://schemas.openxmlformats.org/officeDocument/2006/relationships/notesMaster" Target="../notesMasters/notesMaster1.xml"/></Relationships>
</file>

<file path=ppt/notesSlides/_rels/notesSlide121.xml.rels><?xml version="1.0" encoding="UTF-8" standalone="yes"?>
<Relationships xmlns="http://schemas.openxmlformats.org/package/2006/relationships"><Relationship Id="rId2" Type="http://schemas.openxmlformats.org/officeDocument/2006/relationships/slide" Target="../slides/slide191.xml"/><Relationship Id="rId1" Type="http://schemas.openxmlformats.org/officeDocument/2006/relationships/notesMaster" Target="../notesMasters/notesMaster1.xml"/></Relationships>
</file>

<file path=ppt/notesSlides/_rels/notesSlide122.xml.rels><?xml version="1.0" encoding="UTF-8" standalone="yes"?>
<Relationships xmlns="http://schemas.openxmlformats.org/package/2006/relationships"><Relationship Id="rId2" Type="http://schemas.openxmlformats.org/officeDocument/2006/relationships/slide" Target="../slides/slide192.xml"/><Relationship Id="rId1" Type="http://schemas.openxmlformats.org/officeDocument/2006/relationships/notesMaster" Target="../notesMasters/notesMaster1.xml"/></Relationships>
</file>

<file path=ppt/notesSlides/_rels/notesSlide123.xml.rels><?xml version="1.0" encoding="UTF-8" standalone="yes"?>
<Relationships xmlns="http://schemas.openxmlformats.org/package/2006/relationships"><Relationship Id="rId2" Type="http://schemas.openxmlformats.org/officeDocument/2006/relationships/slide" Target="../slides/slide193.xml"/><Relationship Id="rId1" Type="http://schemas.openxmlformats.org/officeDocument/2006/relationships/notesMaster" Target="../notesMasters/notesMaster1.xml"/></Relationships>
</file>

<file path=ppt/notesSlides/_rels/notesSlide124.xml.rels><?xml version="1.0" encoding="UTF-8" standalone="yes"?>
<Relationships xmlns="http://schemas.openxmlformats.org/package/2006/relationships"><Relationship Id="rId2" Type="http://schemas.openxmlformats.org/officeDocument/2006/relationships/slide" Target="../slides/slide194.xml"/><Relationship Id="rId1" Type="http://schemas.openxmlformats.org/officeDocument/2006/relationships/notesMaster" Target="../notesMasters/notesMaster1.xml"/></Relationships>
</file>

<file path=ppt/notesSlides/_rels/notesSlide125.xml.rels><?xml version="1.0" encoding="UTF-8" standalone="yes"?>
<Relationships xmlns="http://schemas.openxmlformats.org/package/2006/relationships"><Relationship Id="rId2" Type="http://schemas.openxmlformats.org/officeDocument/2006/relationships/slide" Target="../slides/slide195.xml"/><Relationship Id="rId1" Type="http://schemas.openxmlformats.org/officeDocument/2006/relationships/notesMaster" Target="../notesMasters/notesMaster1.xml"/></Relationships>
</file>

<file path=ppt/notesSlides/_rels/notesSlide126.xml.rels><?xml version="1.0" encoding="UTF-8" standalone="yes"?>
<Relationships xmlns="http://schemas.openxmlformats.org/package/2006/relationships"><Relationship Id="rId2" Type="http://schemas.openxmlformats.org/officeDocument/2006/relationships/slide" Target="../slides/slide197.xml"/><Relationship Id="rId1" Type="http://schemas.openxmlformats.org/officeDocument/2006/relationships/notesMaster" Target="../notesMasters/notesMaster1.xml"/></Relationships>
</file>

<file path=ppt/notesSlides/_rels/notesSlide127.xml.rels><?xml version="1.0" encoding="UTF-8" standalone="yes"?>
<Relationships xmlns="http://schemas.openxmlformats.org/package/2006/relationships"><Relationship Id="rId2" Type="http://schemas.openxmlformats.org/officeDocument/2006/relationships/slide" Target="../slides/slide198.xml"/><Relationship Id="rId1" Type="http://schemas.openxmlformats.org/officeDocument/2006/relationships/notesMaster" Target="../notesMasters/notesMaster1.xml"/></Relationships>
</file>

<file path=ppt/notesSlides/_rels/notesSlide128.xml.rels><?xml version="1.0" encoding="UTF-8" standalone="yes"?>
<Relationships xmlns="http://schemas.openxmlformats.org/package/2006/relationships"><Relationship Id="rId2" Type="http://schemas.openxmlformats.org/officeDocument/2006/relationships/slide" Target="../slides/slide199.xml"/><Relationship Id="rId1" Type="http://schemas.openxmlformats.org/officeDocument/2006/relationships/notesMaster" Target="../notesMasters/notesMaster1.xml"/></Relationships>
</file>

<file path=ppt/notesSlides/_rels/notesSlide129.xml.rels><?xml version="1.0" encoding="UTF-8" standalone="yes"?>
<Relationships xmlns="http://schemas.openxmlformats.org/package/2006/relationships"><Relationship Id="rId2" Type="http://schemas.openxmlformats.org/officeDocument/2006/relationships/slide" Target="../slides/slide200.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130.xml.rels><?xml version="1.0" encoding="UTF-8" standalone="yes"?>
<Relationships xmlns="http://schemas.openxmlformats.org/package/2006/relationships"><Relationship Id="rId2" Type="http://schemas.openxmlformats.org/officeDocument/2006/relationships/slide" Target="../slides/slide201.xml"/><Relationship Id="rId1" Type="http://schemas.openxmlformats.org/officeDocument/2006/relationships/notesMaster" Target="../notesMasters/notesMaster1.xml"/></Relationships>
</file>

<file path=ppt/notesSlides/_rels/notesSlide131.xml.rels><?xml version="1.0" encoding="UTF-8" standalone="yes"?>
<Relationships xmlns="http://schemas.openxmlformats.org/package/2006/relationships"><Relationship Id="rId2" Type="http://schemas.openxmlformats.org/officeDocument/2006/relationships/slide" Target="../slides/slide202.xml"/><Relationship Id="rId1" Type="http://schemas.openxmlformats.org/officeDocument/2006/relationships/notesMaster" Target="../notesMasters/notesMaster1.xml"/></Relationships>
</file>

<file path=ppt/notesSlides/_rels/notesSlide132.xml.rels><?xml version="1.0" encoding="UTF-8" standalone="yes"?>
<Relationships xmlns="http://schemas.openxmlformats.org/package/2006/relationships"><Relationship Id="rId2" Type="http://schemas.openxmlformats.org/officeDocument/2006/relationships/slide" Target="../slides/slide203.xml"/><Relationship Id="rId1" Type="http://schemas.openxmlformats.org/officeDocument/2006/relationships/notesMaster" Target="../notesMasters/notesMaster1.xml"/></Relationships>
</file>

<file path=ppt/notesSlides/_rels/notesSlide133.xml.rels><?xml version="1.0" encoding="UTF-8" standalone="yes"?>
<Relationships xmlns="http://schemas.openxmlformats.org/package/2006/relationships"><Relationship Id="rId2" Type="http://schemas.openxmlformats.org/officeDocument/2006/relationships/slide" Target="../slides/slide204.xml"/><Relationship Id="rId1" Type="http://schemas.openxmlformats.org/officeDocument/2006/relationships/notesMaster" Target="../notesMasters/notesMaster1.xml"/></Relationships>
</file>

<file path=ppt/notesSlides/_rels/notesSlide134.xml.rels><?xml version="1.0" encoding="UTF-8" standalone="yes"?>
<Relationships xmlns="http://schemas.openxmlformats.org/package/2006/relationships"><Relationship Id="rId2" Type="http://schemas.openxmlformats.org/officeDocument/2006/relationships/slide" Target="../slides/slide205.xml"/><Relationship Id="rId1" Type="http://schemas.openxmlformats.org/officeDocument/2006/relationships/notesMaster" Target="../notesMasters/notesMaster1.xml"/></Relationships>
</file>

<file path=ppt/notesSlides/_rels/notesSlide135.xml.rels><?xml version="1.0" encoding="UTF-8" standalone="yes"?>
<Relationships xmlns="http://schemas.openxmlformats.org/package/2006/relationships"><Relationship Id="rId2" Type="http://schemas.openxmlformats.org/officeDocument/2006/relationships/slide" Target="../slides/slide206.xml"/><Relationship Id="rId1" Type="http://schemas.openxmlformats.org/officeDocument/2006/relationships/notesMaster" Target="../notesMasters/notesMaster1.xml"/></Relationships>
</file>

<file path=ppt/notesSlides/_rels/notesSlide136.xml.rels><?xml version="1.0" encoding="UTF-8" standalone="yes"?>
<Relationships xmlns="http://schemas.openxmlformats.org/package/2006/relationships"><Relationship Id="rId2" Type="http://schemas.openxmlformats.org/officeDocument/2006/relationships/slide" Target="../slides/slide207.xml"/><Relationship Id="rId1" Type="http://schemas.openxmlformats.org/officeDocument/2006/relationships/notesMaster" Target="../notesMasters/notesMaster1.xml"/></Relationships>
</file>

<file path=ppt/notesSlides/_rels/notesSlide137.xml.rels><?xml version="1.0" encoding="UTF-8" standalone="yes"?>
<Relationships xmlns="http://schemas.openxmlformats.org/package/2006/relationships"><Relationship Id="rId2" Type="http://schemas.openxmlformats.org/officeDocument/2006/relationships/slide" Target="../slides/slide208.xml"/><Relationship Id="rId1" Type="http://schemas.openxmlformats.org/officeDocument/2006/relationships/notesMaster" Target="../notesMasters/notesMaster1.xml"/></Relationships>
</file>

<file path=ppt/notesSlides/_rels/notesSlide138.xml.rels><?xml version="1.0" encoding="UTF-8" standalone="yes"?>
<Relationships xmlns="http://schemas.openxmlformats.org/package/2006/relationships"><Relationship Id="rId2" Type="http://schemas.openxmlformats.org/officeDocument/2006/relationships/slide" Target="../slides/slide209.xml"/><Relationship Id="rId1" Type="http://schemas.openxmlformats.org/officeDocument/2006/relationships/notesMaster" Target="../notesMasters/notesMaster1.xml"/></Relationships>
</file>

<file path=ppt/notesSlides/_rels/notesSlide139.xml.rels><?xml version="1.0" encoding="UTF-8" standalone="yes"?>
<Relationships xmlns="http://schemas.openxmlformats.org/package/2006/relationships"><Relationship Id="rId2" Type="http://schemas.openxmlformats.org/officeDocument/2006/relationships/slide" Target="../slides/slide210.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140.xml.rels><?xml version="1.0" encoding="UTF-8" standalone="yes"?>
<Relationships xmlns="http://schemas.openxmlformats.org/package/2006/relationships"><Relationship Id="rId2" Type="http://schemas.openxmlformats.org/officeDocument/2006/relationships/slide" Target="../slides/slide211.xml"/><Relationship Id="rId1" Type="http://schemas.openxmlformats.org/officeDocument/2006/relationships/notesMaster" Target="../notesMasters/notesMaster1.xml"/></Relationships>
</file>

<file path=ppt/notesSlides/_rels/notesSlide141.xml.rels><?xml version="1.0" encoding="UTF-8" standalone="yes"?>
<Relationships xmlns="http://schemas.openxmlformats.org/package/2006/relationships"><Relationship Id="rId2" Type="http://schemas.openxmlformats.org/officeDocument/2006/relationships/slide" Target="../slides/slide212.xml"/><Relationship Id="rId1" Type="http://schemas.openxmlformats.org/officeDocument/2006/relationships/notesMaster" Target="../notesMasters/notesMaster1.xml"/></Relationships>
</file>

<file path=ppt/notesSlides/_rels/notesSlide142.xml.rels><?xml version="1.0" encoding="UTF-8" standalone="yes"?>
<Relationships xmlns="http://schemas.openxmlformats.org/package/2006/relationships"><Relationship Id="rId2" Type="http://schemas.openxmlformats.org/officeDocument/2006/relationships/slide" Target="../slides/slide214.xml"/><Relationship Id="rId1" Type="http://schemas.openxmlformats.org/officeDocument/2006/relationships/notesMaster" Target="../notesMasters/notesMaster1.xml"/></Relationships>
</file>

<file path=ppt/notesSlides/_rels/notesSlide143.xml.rels><?xml version="1.0" encoding="UTF-8" standalone="yes"?>
<Relationships xmlns="http://schemas.openxmlformats.org/package/2006/relationships"><Relationship Id="rId2" Type="http://schemas.openxmlformats.org/officeDocument/2006/relationships/slide" Target="../slides/slide215.xml"/><Relationship Id="rId1" Type="http://schemas.openxmlformats.org/officeDocument/2006/relationships/notesMaster" Target="../notesMasters/notesMaster1.xml"/></Relationships>
</file>

<file path=ppt/notesSlides/_rels/notesSlide144.xml.rels><?xml version="1.0" encoding="UTF-8" standalone="yes"?>
<Relationships xmlns="http://schemas.openxmlformats.org/package/2006/relationships"><Relationship Id="rId2" Type="http://schemas.openxmlformats.org/officeDocument/2006/relationships/slide" Target="../slides/slide216.xml"/><Relationship Id="rId1" Type="http://schemas.openxmlformats.org/officeDocument/2006/relationships/notesMaster" Target="../notesMasters/notesMaster1.xml"/></Relationships>
</file>

<file path=ppt/notesSlides/_rels/notesSlide145.xml.rels><?xml version="1.0" encoding="UTF-8" standalone="yes"?>
<Relationships xmlns="http://schemas.openxmlformats.org/package/2006/relationships"><Relationship Id="rId2" Type="http://schemas.openxmlformats.org/officeDocument/2006/relationships/slide" Target="../slides/slide221.xml"/><Relationship Id="rId1" Type="http://schemas.openxmlformats.org/officeDocument/2006/relationships/notesMaster" Target="../notesMasters/notesMaster1.xml"/></Relationships>
</file>

<file path=ppt/notesSlides/_rels/notesSlide146.xml.rels><?xml version="1.0" encoding="UTF-8" standalone="yes"?>
<Relationships xmlns="http://schemas.openxmlformats.org/package/2006/relationships"><Relationship Id="rId2" Type="http://schemas.openxmlformats.org/officeDocument/2006/relationships/slide" Target="../slides/slide222.xml"/><Relationship Id="rId1" Type="http://schemas.openxmlformats.org/officeDocument/2006/relationships/notesMaster" Target="../notesMasters/notesMaster1.xml"/></Relationships>
</file>

<file path=ppt/notesSlides/_rels/notesSlide147.xml.rels><?xml version="1.0" encoding="UTF-8" standalone="yes"?>
<Relationships xmlns="http://schemas.openxmlformats.org/package/2006/relationships"><Relationship Id="rId2" Type="http://schemas.openxmlformats.org/officeDocument/2006/relationships/slide" Target="../slides/slide236.xml"/><Relationship Id="rId1" Type="http://schemas.openxmlformats.org/officeDocument/2006/relationships/notesMaster" Target="../notesMasters/notesMaster1.xml"/></Relationships>
</file>

<file path=ppt/notesSlides/_rels/notesSlide148.xml.rels><?xml version="1.0" encoding="UTF-8" standalone="yes"?>
<Relationships xmlns="http://schemas.openxmlformats.org/package/2006/relationships"><Relationship Id="rId2" Type="http://schemas.openxmlformats.org/officeDocument/2006/relationships/slide" Target="../slides/slide243.xml"/><Relationship Id="rId1" Type="http://schemas.openxmlformats.org/officeDocument/2006/relationships/notesMaster" Target="../notesMasters/notesMaster1.xml"/></Relationships>
</file>

<file path=ppt/notesSlides/_rels/notesSlide149.xml.rels><?xml version="1.0" encoding="UTF-8" standalone="yes"?>
<Relationships xmlns="http://schemas.openxmlformats.org/package/2006/relationships"><Relationship Id="rId2" Type="http://schemas.openxmlformats.org/officeDocument/2006/relationships/slide" Target="../slides/slide249.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150.xml.rels><?xml version="1.0" encoding="UTF-8" standalone="yes"?>
<Relationships xmlns="http://schemas.openxmlformats.org/package/2006/relationships"><Relationship Id="rId2" Type="http://schemas.openxmlformats.org/officeDocument/2006/relationships/slide" Target="../slides/slide254.xml"/><Relationship Id="rId1" Type="http://schemas.openxmlformats.org/officeDocument/2006/relationships/notesMaster" Target="../notesMasters/notesMaster1.xml"/></Relationships>
</file>

<file path=ppt/notesSlides/_rels/notesSlide151.xml.rels><?xml version="1.0" encoding="UTF-8" standalone="yes"?>
<Relationships xmlns="http://schemas.openxmlformats.org/package/2006/relationships"><Relationship Id="rId2" Type="http://schemas.openxmlformats.org/officeDocument/2006/relationships/slide" Target="../slides/slide255.xml"/><Relationship Id="rId1" Type="http://schemas.openxmlformats.org/officeDocument/2006/relationships/notesMaster" Target="../notesMasters/notesMaster1.xml"/></Relationships>
</file>

<file path=ppt/notesSlides/_rels/notesSlide152.xml.rels><?xml version="1.0" encoding="UTF-8" standalone="yes"?>
<Relationships xmlns="http://schemas.openxmlformats.org/package/2006/relationships"><Relationship Id="rId2" Type="http://schemas.openxmlformats.org/officeDocument/2006/relationships/slide" Target="../slides/slide256.xml"/><Relationship Id="rId1" Type="http://schemas.openxmlformats.org/officeDocument/2006/relationships/notesMaster" Target="../notesMasters/notesMaster1.xml"/></Relationships>
</file>

<file path=ppt/notesSlides/_rels/notesSlide153.xml.rels><?xml version="1.0" encoding="UTF-8" standalone="yes"?>
<Relationships xmlns="http://schemas.openxmlformats.org/package/2006/relationships"><Relationship Id="rId2" Type="http://schemas.openxmlformats.org/officeDocument/2006/relationships/slide" Target="../slides/slide258.xml"/><Relationship Id="rId1" Type="http://schemas.openxmlformats.org/officeDocument/2006/relationships/notesMaster" Target="../notesMasters/notesMaster1.xml"/></Relationships>
</file>

<file path=ppt/notesSlides/_rels/notesSlide154.xml.rels><?xml version="1.0" encoding="UTF-8" standalone="yes"?>
<Relationships xmlns="http://schemas.openxmlformats.org/package/2006/relationships"><Relationship Id="rId2" Type="http://schemas.openxmlformats.org/officeDocument/2006/relationships/slide" Target="../slides/slide259.xml"/><Relationship Id="rId1" Type="http://schemas.openxmlformats.org/officeDocument/2006/relationships/notesMaster" Target="../notesMasters/notesMaster1.xml"/></Relationships>
</file>

<file path=ppt/notesSlides/_rels/notesSlide155.xml.rels><?xml version="1.0" encoding="UTF-8" standalone="yes"?>
<Relationships xmlns="http://schemas.openxmlformats.org/package/2006/relationships"><Relationship Id="rId2" Type="http://schemas.openxmlformats.org/officeDocument/2006/relationships/slide" Target="../slides/slide261.xml"/><Relationship Id="rId1" Type="http://schemas.openxmlformats.org/officeDocument/2006/relationships/notesMaster" Target="../notesMasters/notesMaster1.xml"/></Relationships>
</file>

<file path=ppt/notesSlides/_rels/notesSlide156.xml.rels><?xml version="1.0" encoding="UTF-8" standalone="yes"?>
<Relationships xmlns="http://schemas.openxmlformats.org/package/2006/relationships"><Relationship Id="rId2" Type="http://schemas.openxmlformats.org/officeDocument/2006/relationships/slide" Target="../slides/slide262.xml"/><Relationship Id="rId1" Type="http://schemas.openxmlformats.org/officeDocument/2006/relationships/notesMaster" Target="../notesMasters/notesMaster1.xml"/></Relationships>
</file>

<file path=ppt/notesSlides/_rels/notesSlide157.xml.rels><?xml version="1.0" encoding="UTF-8" standalone="yes"?>
<Relationships xmlns="http://schemas.openxmlformats.org/package/2006/relationships"><Relationship Id="rId2" Type="http://schemas.openxmlformats.org/officeDocument/2006/relationships/slide" Target="../slides/slide263.xml"/><Relationship Id="rId1" Type="http://schemas.openxmlformats.org/officeDocument/2006/relationships/notesMaster" Target="../notesMasters/notesMaster1.xml"/></Relationships>
</file>

<file path=ppt/notesSlides/_rels/notesSlide158.xml.rels><?xml version="1.0" encoding="UTF-8" standalone="yes"?>
<Relationships xmlns="http://schemas.openxmlformats.org/package/2006/relationships"><Relationship Id="rId2" Type="http://schemas.openxmlformats.org/officeDocument/2006/relationships/slide" Target="../slides/slide264.xml"/><Relationship Id="rId1" Type="http://schemas.openxmlformats.org/officeDocument/2006/relationships/notesMaster" Target="../notesMasters/notesMaster1.xml"/></Relationships>
</file>

<file path=ppt/notesSlides/_rels/notesSlide159.xml.rels><?xml version="1.0" encoding="UTF-8" standalone="yes"?>
<Relationships xmlns="http://schemas.openxmlformats.org/package/2006/relationships"><Relationship Id="rId2" Type="http://schemas.openxmlformats.org/officeDocument/2006/relationships/slide" Target="../slides/slide26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160.xml.rels><?xml version="1.0" encoding="UTF-8" standalone="yes"?>
<Relationships xmlns="http://schemas.openxmlformats.org/package/2006/relationships"><Relationship Id="rId2" Type="http://schemas.openxmlformats.org/officeDocument/2006/relationships/slide" Target="../slides/slide266.xml"/><Relationship Id="rId1" Type="http://schemas.openxmlformats.org/officeDocument/2006/relationships/notesMaster" Target="../notesMasters/notesMaster1.xml"/></Relationships>
</file>

<file path=ppt/notesSlides/_rels/notesSlide161.xml.rels><?xml version="1.0" encoding="UTF-8" standalone="yes"?>
<Relationships xmlns="http://schemas.openxmlformats.org/package/2006/relationships"><Relationship Id="rId2" Type="http://schemas.openxmlformats.org/officeDocument/2006/relationships/slide" Target="../slides/slide267.xml"/><Relationship Id="rId1" Type="http://schemas.openxmlformats.org/officeDocument/2006/relationships/notesMaster" Target="../notesMasters/notesMaster1.xml"/></Relationships>
</file>

<file path=ppt/notesSlides/_rels/notesSlide162.xml.rels><?xml version="1.0" encoding="UTF-8" standalone="yes"?>
<Relationships xmlns="http://schemas.openxmlformats.org/package/2006/relationships"><Relationship Id="rId2" Type="http://schemas.openxmlformats.org/officeDocument/2006/relationships/slide" Target="../slides/slide268.xml"/><Relationship Id="rId1" Type="http://schemas.openxmlformats.org/officeDocument/2006/relationships/notesMaster" Target="../notesMasters/notesMaster1.xml"/></Relationships>
</file>

<file path=ppt/notesSlides/_rels/notesSlide163.xml.rels><?xml version="1.0" encoding="UTF-8" standalone="yes"?>
<Relationships xmlns="http://schemas.openxmlformats.org/package/2006/relationships"><Relationship Id="rId2" Type="http://schemas.openxmlformats.org/officeDocument/2006/relationships/slide" Target="../slides/slide269.xml"/><Relationship Id="rId1" Type="http://schemas.openxmlformats.org/officeDocument/2006/relationships/notesMaster" Target="../notesMasters/notesMaster1.xml"/></Relationships>
</file>

<file path=ppt/notesSlides/_rels/notesSlide164.xml.rels><?xml version="1.0" encoding="UTF-8" standalone="yes"?>
<Relationships xmlns="http://schemas.openxmlformats.org/package/2006/relationships"><Relationship Id="rId2" Type="http://schemas.openxmlformats.org/officeDocument/2006/relationships/slide" Target="../slides/slide270.xml"/><Relationship Id="rId1" Type="http://schemas.openxmlformats.org/officeDocument/2006/relationships/notesMaster" Target="../notesMasters/notesMaster1.xml"/></Relationships>
</file>

<file path=ppt/notesSlides/_rels/notesSlide165.xml.rels><?xml version="1.0" encoding="UTF-8" standalone="yes"?>
<Relationships xmlns="http://schemas.openxmlformats.org/package/2006/relationships"><Relationship Id="rId2" Type="http://schemas.openxmlformats.org/officeDocument/2006/relationships/slide" Target="../slides/slide271.xml"/><Relationship Id="rId1" Type="http://schemas.openxmlformats.org/officeDocument/2006/relationships/notesMaster" Target="../notesMasters/notesMaster1.xml"/></Relationships>
</file>

<file path=ppt/notesSlides/_rels/notesSlide166.xml.rels><?xml version="1.0" encoding="UTF-8" standalone="yes"?>
<Relationships xmlns="http://schemas.openxmlformats.org/package/2006/relationships"><Relationship Id="rId2" Type="http://schemas.openxmlformats.org/officeDocument/2006/relationships/slide" Target="../slides/slide272.xml"/><Relationship Id="rId1" Type="http://schemas.openxmlformats.org/officeDocument/2006/relationships/notesMaster" Target="../notesMasters/notesMaster1.xml"/></Relationships>
</file>

<file path=ppt/notesSlides/_rels/notesSlide167.xml.rels><?xml version="1.0" encoding="UTF-8" standalone="yes"?>
<Relationships xmlns="http://schemas.openxmlformats.org/package/2006/relationships"><Relationship Id="rId2" Type="http://schemas.openxmlformats.org/officeDocument/2006/relationships/slide" Target="../slides/slide273.xml"/><Relationship Id="rId1" Type="http://schemas.openxmlformats.org/officeDocument/2006/relationships/notesMaster" Target="../notesMasters/notesMaster1.xml"/></Relationships>
</file>

<file path=ppt/notesSlides/_rels/notesSlide168.xml.rels><?xml version="1.0" encoding="UTF-8" standalone="yes"?>
<Relationships xmlns="http://schemas.openxmlformats.org/package/2006/relationships"><Relationship Id="rId2" Type="http://schemas.openxmlformats.org/officeDocument/2006/relationships/slide" Target="../slides/slide274.xml"/><Relationship Id="rId1" Type="http://schemas.openxmlformats.org/officeDocument/2006/relationships/notesMaster" Target="../notesMasters/notesMaster1.xml"/></Relationships>
</file>

<file path=ppt/notesSlides/_rels/notesSlide169.xml.rels><?xml version="1.0" encoding="UTF-8" standalone="yes"?>
<Relationships xmlns="http://schemas.openxmlformats.org/package/2006/relationships"><Relationship Id="rId2" Type="http://schemas.openxmlformats.org/officeDocument/2006/relationships/slide" Target="../slides/slide275.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170.xml.rels><?xml version="1.0" encoding="UTF-8" standalone="yes"?>
<Relationships xmlns="http://schemas.openxmlformats.org/package/2006/relationships"><Relationship Id="rId2" Type="http://schemas.openxmlformats.org/officeDocument/2006/relationships/slide" Target="../slides/slide276.xml"/><Relationship Id="rId1" Type="http://schemas.openxmlformats.org/officeDocument/2006/relationships/notesMaster" Target="../notesMasters/notesMaster1.xml"/></Relationships>
</file>

<file path=ppt/notesSlides/_rels/notesSlide171.xml.rels><?xml version="1.0" encoding="UTF-8" standalone="yes"?>
<Relationships xmlns="http://schemas.openxmlformats.org/package/2006/relationships"><Relationship Id="rId2" Type="http://schemas.openxmlformats.org/officeDocument/2006/relationships/slide" Target="../slides/slide277.xml"/><Relationship Id="rId1" Type="http://schemas.openxmlformats.org/officeDocument/2006/relationships/notesMaster" Target="../notesMasters/notesMaster1.xml"/></Relationships>
</file>

<file path=ppt/notesSlides/_rels/notesSlide172.xml.rels><?xml version="1.0" encoding="UTF-8" standalone="yes"?>
<Relationships xmlns="http://schemas.openxmlformats.org/package/2006/relationships"><Relationship Id="rId2" Type="http://schemas.openxmlformats.org/officeDocument/2006/relationships/slide" Target="../slides/slide278.xml"/><Relationship Id="rId1" Type="http://schemas.openxmlformats.org/officeDocument/2006/relationships/notesMaster" Target="../notesMasters/notesMaster1.xml"/></Relationships>
</file>

<file path=ppt/notesSlides/_rels/notesSlide173.xml.rels><?xml version="1.0" encoding="UTF-8" standalone="yes"?>
<Relationships xmlns="http://schemas.openxmlformats.org/package/2006/relationships"><Relationship Id="rId2" Type="http://schemas.openxmlformats.org/officeDocument/2006/relationships/slide" Target="../slides/slide279.xml"/><Relationship Id="rId1" Type="http://schemas.openxmlformats.org/officeDocument/2006/relationships/notesMaster" Target="../notesMasters/notesMaster1.xml"/></Relationships>
</file>

<file path=ppt/notesSlides/_rels/notesSlide174.xml.rels><?xml version="1.0" encoding="UTF-8" standalone="yes"?>
<Relationships xmlns="http://schemas.openxmlformats.org/package/2006/relationships"><Relationship Id="rId2" Type="http://schemas.openxmlformats.org/officeDocument/2006/relationships/slide" Target="../slides/slide280.xml"/><Relationship Id="rId1" Type="http://schemas.openxmlformats.org/officeDocument/2006/relationships/notesMaster" Target="../notesMasters/notesMaster1.xml"/></Relationships>
</file>

<file path=ppt/notesSlides/_rels/notesSlide175.xml.rels><?xml version="1.0" encoding="UTF-8" standalone="yes"?>
<Relationships xmlns="http://schemas.openxmlformats.org/package/2006/relationships"><Relationship Id="rId2" Type="http://schemas.openxmlformats.org/officeDocument/2006/relationships/slide" Target="../slides/slide281.xml"/><Relationship Id="rId1" Type="http://schemas.openxmlformats.org/officeDocument/2006/relationships/notesMaster" Target="../notesMasters/notesMaster1.xml"/></Relationships>
</file>

<file path=ppt/notesSlides/_rels/notesSlide176.xml.rels><?xml version="1.0" encoding="UTF-8" standalone="yes"?>
<Relationships xmlns="http://schemas.openxmlformats.org/package/2006/relationships"><Relationship Id="rId2" Type="http://schemas.openxmlformats.org/officeDocument/2006/relationships/slide" Target="../slides/slide282.xml"/><Relationship Id="rId1" Type="http://schemas.openxmlformats.org/officeDocument/2006/relationships/notesMaster" Target="../notesMasters/notesMaster1.xml"/></Relationships>
</file>

<file path=ppt/notesSlides/_rels/notesSlide177.xml.rels><?xml version="1.0" encoding="UTF-8" standalone="yes"?>
<Relationships xmlns="http://schemas.openxmlformats.org/package/2006/relationships"><Relationship Id="rId2" Type="http://schemas.openxmlformats.org/officeDocument/2006/relationships/slide" Target="../slides/slide283.xml"/><Relationship Id="rId1" Type="http://schemas.openxmlformats.org/officeDocument/2006/relationships/notesMaster" Target="../notesMasters/notesMaster1.xml"/></Relationships>
</file>

<file path=ppt/notesSlides/_rels/notesSlide178.xml.rels><?xml version="1.0" encoding="UTF-8" standalone="yes"?>
<Relationships xmlns="http://schemas.openxmlformats.org/package/2006/relationships"><Relationship Id="rId2" Type="http://schemas.openxmlformats.org/officeDocument/2006/relationships/slide" Target="../slides/slide284.xml"/><Relationship Id="rId1" Type="http://schemas.openxmlformats.org/officeDocument/2006/relationships/notesMaster" Target="../notesMasters/notesMaster1.xml"/></Relationships>
</file>

<file path=ppt/notesSlides/_rels/notesSlide179.xml.rels><?xml version="1.0" encoding="UTF-8" standalone="yes"?>
<Relationships xmlns="http://schemas.openxmlformats.org/package/2006/relationships"><Relationship Id="rId2" Type="http://schemas.openxmlformats.org/officeDocument/2006/relationships/slide" Target="../slides/slide285.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180.xml.rels><?xml version="1.0" encoding="UTF-8" standalone="yes"?>
<Relationships xmlns="http://schemas.openxmlformats.org/package/2006/relationships"><Relationship Id="rId2" Type="http://schemas.openxmlformats.org/officeDocument/2006/relationships/slide" Target="../slides/slide286.xml"/><Relationship Id="rId1" Type="http://schemas.openxmlformats.org/officeDocument/2006/relationships/notesMaster" Target="../notesMasters/notesMaster1.xml"/></Relationships>
</file>

<file path=ppt/notesSlides/_rels/notesSlide181.xml.rels><?xml version="1.0" encoding="UTF-8" standalone="yes"?>
<Relationships xmlns="http://schemas.openxmlformats.org/package/2006/relationships"><Relationship Id="rId2" Type="http://schemas.openxmlformats.org/officeDocument/2006/relationships/slide" Target="../slides/slide287.xml"/><Relationship Id="rId1" Type="http://schemas.openxmlformats.org/officeDocument/2006/relationships/notesMaster" Target="../notesMasters/notesMaster1.xml"/></Relationships>
</file>

<file path=ppt/notesSlides/_rels/notesSlide182.xml.rels><?xml version="1.0" encoding="UTF-8" standalone="yes"?>
<Relationships xmlns="http://schemas.openxmlformats.org/package/2006/relationships"><Relationship Id="rId2" Type="http://schemas.openxmlformats.org/officeDocument/2006/relationships/slide" Target="../slides/slide288.xml"/><Relationship Id="rId1" Type="http://schemas.openxmlformats.org/officeDocument/2006/relationships/notesMaster" Target="../notesMasters/notesMaster1.xml"/></Relationships>
</file>

<file path=ppt/notesSlides/_rels/notesSlide183.xml.rels><?xml version="1.0" encoding="UTF-8" standalone="yes"?>
<Relationships xmlns="http://schemas.openxmlformats.org/package/2006/relationships"><Relationship Id="rId2" Type="http://schemas.openxmlformats.org/officeDocument/2006/relationships/slide" Target="../slides/slide289.xml"/><Relationship Id="rId1" Type="http://schemas.openxmlformats.org/officeDocument/2006/relationships/notesMaster" Target="../notesMasters/notesMaster1.xml"/></Relationships>
</file>

<file path=ppt/notesSlides/_rels/notesSlide184.xml.rels><?xml version="1.0" encoding="UTF-8" standalone="yes"?>
<Relationships xmlns="http://schemas.openxmlformats.org/package/2006/relationships"><Relationship Id="rId2" Type="http://schemas.openxmlformats.org/officeDocument/2006/relationships/slide" Target="../slides/slide290.xml"/><Relationship Id="rId1" Type="http://schemas.openxmlformats.org/officeDocument/2006/relationships/notesMaster" Target="../notesMasters/notesMaster1.xml"/></Relationships>
</file>

<file path=ppt/notesSlides/_rels/notesSlide185.xml.rels><?xml version="1.0" encoding="UTF-8" standalone="yes"?>
<Relationships xmlns="http://schemas.openxmlformats.org/package/2006/relationships"><Relationship Id="rId2" Type="http://schemas.openxmlformats.org/officeDocument/2006/relationships/slide" Target="../slides/slide296.xml"/><Relationship Id="rId1" Type="http://schemas.openxmlformats.org/officeDocument/2006/relationships/notesMaster" Target="../notesMasters/notesMaster1.xml"/></Relationships>
</file>

<file path=ppt/notesSlides/_rels/notesSlide186.xml.rels><?xml version="1.0" encoding="UTF-8" standalone="yes"?>
<Relationships xmlns="http://schemas.openxmlformats.org/package/2006/relationships"><Relationship Id="rId2" Type="http://schemas.openxmlformats.org/officeDocument/2006/relationships/slide" Target="../slides/slide297.xml"/><Relationship Id="rId1" Type="http://schemas.openxmlformats.org/officeDocument/2006/relationships/notesMaster" Target="../notesMasters/notesMaster1.xml"/></Relationships>
</file>

<file path=ppt/notesSlides/_rels/notesSlide187.xml.rels><?xml version="1.0" encoding="UTF-8" standalone="yes"?>
<Relationships xmlns="http://schemas.openxmlformats.org/package/2006/relationships"><Relationship Id="rId2" Type="http://schemas.openxmlformats.org/officeDocument/2006/relationships/slide" Target="../slides/slide298.xml"/><Relationship Id="rId1" Type="http://schemas.openxmlformats.org/officeDocument/2006/relationships/notesMaster" Target="../notesMasters/notesMaster1.xml"/></Relationships>
</file>

<file path=ppt/notesSlides/_rels/notesSlide188.xml.rels><?xml version="1.0" encoding="UTF-8" standalone="yes"?>
<Relationships xmlns="http://schemas.openxmlformats.org/package/2006/relationships"><Relationship Id="rId2" Type="http://schemas.openxmlformats.org/officeDocument/2006/relationships/slide" Target="../slides/slide299.xml"/><Relationship Id="rId1" Type="http://schemas.openxmlformats.org/officeDocument/2006/relationships/notesMaster" Target="../notesMasters/notesMaster1.xml"/></Relationships>
</file>

<file path=ppt/notesSlides/_rels/notesSlide189.xml.rels><?xml version="1.0" encoding="UTF-8" standalone="yes"?>
<Relationships xmlns="http://schemas.openxmlformats.org/package/2006/relationships"><Relationship Id="rId2" Type="http://schemas.openxmlformats.org/officeDocument/2006/relationships/slide" Target="../slides/slide300.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190.xml.rels><?xml version="1.0" encoding="UTF-8" standalone="yes"?>
<Relationships xmlns="http://schemas.openxmlformats.org/package/2006/relationships"><Relationship Id="rId2" Type="http://schemas.openxmlformats.org/officeDocument/2006/relationships/slide" Target="../slides/slide301.xml"/><Relationship Id="rId1" Type="http://schemas.openxmlformats.org/officeDocument/2006/relationships/notesMaster" Target="../notesMasters/notesMaster1.xml"/></Relationships>
</file>

<file path=ppt/notesSlides/_rels/notesSlide191.xml.rels><?xml version="1.0" encoding="UTF-8" standalone="yes"?>
<Relationships xmlns="http://schemas.openxmlformats.org/package/2006/relationships"><Relationship Id="rId2" Type="http://schemas.openxmlformats.org/officeDocument/2006/relationships/slide" Target="../slides/slide302.xml"/><Relationship Id="rId1" Type="http://schemas.openxmlformats.org/officeDocument/2006/relationships/notesMaster" Target="../notesMasters/notesMaster1.xml"/></Relationships>
</file>

<file path=ppt/notesSlides/_rels/notesSlide192.xml.rels><?xml version="1.0" encoding="UTF-8" standalone="yes"?>
<Relationships xmlns="http://schemas.openxmlformats.org/package/2006/relationships"><Relationship Id="rId2" Type="http://schemas.openxmlformats.org/officeDocument/2006/relationships/slide" Target="../slides/slide303.xml"/><Relationship Id="rId1" Type="http://schemas.openxmlformats.org/officeDocument/2006/relationships/notesMaster" Target="../notesMasters/notesMaster1.xml"/></Relationships>
</file>

<file path=ppt/notesSlides/_rels/notesSlide193.xml.rels><?xml version="1.0" encoding="UTF-8" standalone="yes"?>
<Relationships xmlns="http://schemas.openxmlformats.org/package/2006/relationships"><Relationship Id="rId2" Type="http://schemas.openxmlformats.org/officeDocument/2006/relationships/slide" Target="../slides/slide305.xml"/><Relationship Id="rId1" Type="http://schemas.openxmlformats.org/officeDocument/2006/relationships/notesMaster" Target="../notesMasters/notesMaster1.xml"/></Relationships>
</file>

<file path=ppt/notesSlides/_rels/notesSlide194.xml.rels><?xml version="1.0" encoding="UTF-8" standalone="yes"?>
<Relationships xmlns="http://schemas.openxmlformats.org/package/2006/relationships"><Relationship Id="rId2" Type="http://schemas.openxmlformats.org/officeDocument/2006/relationships/slide" Target="../slides/slide306.xml"/><Relationship Id="rId1" Type="http://schemas.openxmlformats.org/officeDocument/2006/relationships/notesMaster" Target="../notesMasters/notesMaster1.xml"/></Relationships>
</file>

<file path=ppt/notesSlides/_rels/notesSlide195.xml.rels><?xml version="1.0" encoding="UTF-8" standalone="yes"?>
<Relationships xmlns="http://schemas.openxmlformats.org/package/2006/relationships"><Relationship Id="rId2" Type="http://schemas.openxmlformats.org/officeDocument/2006/relationships/slide" Target="../slides/slide308.xml"/><Relationship Id="rId1" Type="http://schemas.openxmlformats.org/officeDocument/2006/relationships/notesMaster" Target="../notesMasters/notesMaster1.xml"/></Relationships>
</file>

<file path=ppt/notesSlides/_rels/notesSlide196.xml.rels><?xml version="1.0" encoding="UTF-8" standalone="yes"?>
<Relationships xmlns="http://schemas.openxmlformats.org/package/2006/relationships"><Relationship Id="rId2" Type="http://schemas.openxmlformats.org/officeDocument/2006/relationships/slide" Target="../slides/slide312.xml"/><Relationship Id="rId1" Type="http://schemas.openxmlformats.org/officeDocument/2006/relationships/notesMaster" Target="../notesMasters/notesMaster1.xml"/></Relationships>
</file>

<file path=ppt/notesSlides/_rels/notesSlide197.xml.rels><?xml version="1.0" encoding="UTF-8" standalone="yes"?>
<Relationships xmlns="http://schemas.openxmlformats.org/package/2006/relationships"><Relationship Id="rId2" Type="http://schemas.openxmlformats.org/officeDocument/2006/relationships/slide" Target="../slides/slide313.xml"/><Relationship Id="rId1" Type="http://schemas.openxmlformats.org/officeDocument/2006/relationships/notesMaster" Target="../notesMasters/notesMaster1.xml"/></Relationships>
</file>

<file path=ppt/notesSlides/_rels/notesSlide198.xml.rels><?xml version="1.0" encoding="UTF-8" standalone="yes"?>
<Relationships xmlns="http://schemas.openxmlformats.org/package/2006/relationships"><Relationship Id="rId2" Type="http://schemas.openxmlformats.org/officeDocument/2006/relationships/slide" Target="../slides/slide314.xml"/><Relationship Id="rId1" Type="http://schemas.openxmlformats.org/officeDocument/2006/relationships/notesMaster" Target="../notesMasters/notesMaster1.xml"/></Relationships>
</file>

<file path=ppt/notesSlides/_rels/notesSlide199.xml.rels><?xml version="1.0" encoding="UTF-8" standalone="yes"?>
<Relationships xmlns="http://schemas.openxmlformats.org/package/2006/relationships"><Relationship Id="rId2" Type="http://schemas.openxmlformats.org/officeDocument/2006/relationships/slide" Target="../slides/slide316.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200.xml.rels><?xml version="1.0" encoding="UTF-8" standalone="yes"?>
<Relationships xmlns="http://schemas.openxmlformats.org/package/2006/relationships"><Relationship Id="rId2" Type="http://schemas.openxmlformats.org/officeDocument/2006/relationships/slide" Target="../slides/slide318.xml"/><Relationship Id="rId1" Type="http://schemas.openxmlformats.org/officeDocument/2006/relationships/notesMaster" Target="../notesMasters/notesMaster1.xml"/></Relationships>
</file>

<file path=ppt/notesSlides/_rels/notesSlide201.xml.rels><?xml version="1.0" encoding="UTF-8" standalone="yes"?>
<Relationships xmlns="http://schemas.openxmlformats.org/package/2006/relationships"><Relationship Id="rId2" Type="http://schemas.openxmlformats.org/officeDocument/2006/relationships/slide" Target="../slides/slide319.xml"/><Relationship Id="rId1" Type="http://schemas.openxmlformats.org/officeDocument/2006/relationships/notesMaster" Target="../notesMasters/notesMaster1.xml"/></Relationships>
</file>

<file path=ppt/notesSlides/_rels/notesSlide202.xml.rels><?xml version="1.0" encoding="UTF-8" standalone="yes"?>
<Relationships xmlns="http://schemas.openxmlformats.org/package/2006/relationships"><Relationship Id="rId2" Type="http://schemas.openxmlformats.org/officeDocument/2006/relationships/slide" Target="../slides/slide320.xml"/><Relationship Id="rId1" Type="http://schemas.openxmlformats.org/officeDocument/2006/relationships/notesMaster" Target="../notesMasters/notesMaster1.xml"/></Relationships>
</file>

<file path=ppt/notesSlides/_rels/notesSlide203.xml.rels><?xml version="1.0" encoding="UTF-8" standalone="yes"?>
<Relationships xmlns="http://schemas.openxmlformats.org/package/2006/relationships"><Relationship Id="rId2" Type="http://schemas.openxmlformats.org/officeDocument/2006/relationships/slide" Target="../slides/slide326.xml"/><Relationship Id="rId1" Type="http://schemas.openxmlformats.org/officeDocument/2006/relationships/notesMaster" Target="../notesMasters/notesMaster1.xml"/></Relationships>
</file>

<file path=ppt/notesSlides/_rels/notesSlide204.xml.rels><?xml version="1.0" encoding="UTF-8" standalone="yes"?>
<Relationships xmlns="http://schemas.openxmlformats.org/package/2006/relationships"><Relationship Id="rId2" Type="http://schemas.openxmlformats.org/officeDocument/2006/relationships/slide" Target="../slides/slide328.xml"/><Relationship Id="rId1" Type="http://schemas.openxmlformats.org/officeDocument/2006/relationships/notesMaster" Target="../notesMasters/notesMaster1.xml"/></Relationships>
</file>

<file path=ppt/notesSlides/_rels/notesSlide205.xml.rels><?xml version="1.0" encoding="UTF-8" standalone="yes"?>
<Relationships xmlns="http://schemas.openxmlformats.org/package/2006/relationships"><Relationship Id="rId2" Type="http://schemas.openxmlformats.org/officeDocument/2006/relationships/slide" Target="../slides/slide331.xml"/><Relationship Id="rId1" Type="http://schemas.openxmlformats.org/officeDocument/2006/relationships/notesMaster" Target="../notesMasters/notesMaster1.xml"/></Relationships>
</file>

<file path=ppt/notesSlides/_rels/notesSlide206.xml.rels><?xml version="1.0" encoding="UTF-8" standalone="yes"?>
<Relationships xmlns="http://schemas.openxmlformats.org/package/2006/relationships"><Relationship Id="rId2" Type="http://schemas.openxmlformats.org/officeDocument/2006/relationships/slide" Target="../slides/slide332.xml"/><Relationship Id="rId1" Type="http://schemas.openxmlformats.org/officeDocument/2006/relationships/notesMaster" Target="../notesMasters/notesMaster1.xml"/></Relationships>
</file>

<file path=ppt/notesSlides/_rels/notesSlide207.xml.rels><?xml version="1.0" encoding="UTF-8" standalone="yes"?>
<Relationships xmlns="http://schemas.openxmlformats.org/package/2006/relationships"><Relationship Id="rId2" Type="http://schemas.openxmlformats.org/officeDocument/2006/relationships/slide" Target="../slides/slide333.xml"/><Relationship Id="rId1" Type="http://schemas.openxmlformats.org/officeDocument/2006/relationships/notesMaster" Target="../notesMasters/notesMaster1.xml"/></Relationships>
</file>

<file path=ppt/notesSlides/_rels/notesSlide208.xml.rels><?xml version="1.0" encoding="UTF-8" standalone="yes"?>
<Relationships xmlns="http://schemas.openxmlformats.org/package/2006/relationships"><Relationship Id="rId2" Type="http://schemas.openxmlformats.org/officeDocument/2006/relationships/slide" Target="../slides/slide334.xml"/><Relationship Id="rId1" Type="http://schemas.openxmlformats.org/officeDocument/2006/relationships/notesMaster" Target="../notesMasters/notesMaster1.xml"/></Relationships>
</file>

<file path=ppt/notesSlides/_rels/notesSlide209.xml.rels><?xml version="1.0" encoding="UTF-8" standalone="yes"?>
<Relationships xmlns="http://schemas.openxmlformats.org/package/2006/relationships"><Relationship Id="rId2" Type="http://schemas.openxmlformats.org/officeDocument/2006/relationships/slide" Target="../slides/slide336.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210.xml.rels><?xml version="1.0" encoding="UTF-8" standalone="yes"?>
<Relationships xmlns="http://schemas.openxmlformats.org/package/2006/relationships"><Relationship Id="rId2" Type="http://schemas.openxmlformats.org/officeDocument/2006/relationships/slide" Target="../slides/slide339.xml"/><Relationship Id="rId1" Type="http://schemas.openxmlformats.org/officeDocument/2006/relationships/notesMaster" Target="../notesMasters/notesMaster1.xml"/></Relationships>
</file>

<file path=ppt/notesSlides/_rels/notesSlide211.xml.rels><?xml version="1.0" encoding="UTF-8" standalone="yes"?>
<Relationships xmlns="http://schemas.openxmlformats.org/package/2006/relationships"><Relationship Id="rId2" Type="http://schemas.openxmlformats.org/officeDocument/2006/relationships/slide" Target="../slides/slide343.xml"/><Relationship Id="rId1" Type="http://schemas.openxmlformats.org/officeDocument/2006/relationships/notesMaster" Target="../notesMasters/notesMaster1.xml"/></Relationships>
</file>

<file path=ppt/notesSlides/_rels/notesSlide212.xml.rels><?xml version="1.0" encoding="UTF-8" standalone="yes"?>
<Relationships xmlns="http://schemas.openxmlformats.org/package/2006/relationships"><Relationship Id="rId2" Type="http://schemas.openxmlformats.org/officeDocument/2006/relationships/slide" Target="../slides/slide344.xml"/><Relationship Id="rId1" Type="http://schemas.openxmlformats.org/officeDocument/2006/relationships/notesMaster" Target="../notesMasters/notesMaster1.xml"/></Relationships>
</file>

<file path=ppt/notesSlides/_rels/notesSlide213.xml.rels><?xml version="1.0" encoding="UTF-8" standalone="yes"?>
<Relationships xmlns="http://schemas.openxmlformats.org/package/2006/relationships"><Relationship Id="rId2" Type="http://schemas.openxmlformats.org/officeDocument/2006/relationships/slide" Target="../slides/slide345.xml"/><Relationship Id="rId1" Type="http://schemas.openxmlformats.org/officeDocument/2006/relationships/notesMaster" Target="../notesMasters/notesMaster1.xml"/></Relationships>
</file>

<file path=ppt/notesSlides/_rels/notesSlide214.xml.rels><?xml version="1.0" encoding="UTF-8" standalone="yes"?>
<Relationships xmlns="http://schemas.openxmlformats.org/package/2006/relationships"><Relationship Id="rId2" Type="http://schemas.openxmlformats.org/officeDocument/2006/relationships/slide" Target="../slides/slide346.xml"/><Relationship Id="rId1" Type="http://schemas.openxmlformats.org/officeDocument/2006/relationships/notesMaster" Target="../notesMasters/notesMaster1.xml"/></Relationships>
</file>

<file path=ppt/notesSlides/_rels/notesSlide215.xml.rels><?xml version="1.0" encoding="UTF-8" standalone="yes"?>
<Relationships xmlns="http://schemas.openxmlformats.org/package/2006/relationships"><Relationship Id="rId2" Type="http://schemas.openxmlformats.org/officeDocument/2006/relationships/slide" Target="../slides/slide347.xml"/><Relationship Id="rId1" Type="http://schemas.openxmlformats.org/officeDocument/2006/relationships/notesMaster" Target="../notesMasters/notesMaster1.xml"/></Relationships>
</file>

<file path=ppt/notesSlides/_rels/notesSlide216.xml.rels><?xml version="1.0" encoding="UTF-8" standalone="yes"?>
<Relationships xmlns="http://schemas.openxmlformats.org/package/2006/relationships"><Relationship Id="rId2" Type="http://schemas.openxmlformats.org/officeDocument/2006/relationships/slide" Target="../slides/slide348.xml"/><Relationship Id="rId1" Type="http://schemas.openxmlformats.org/officeDocument/2006/relationships/notesMaster" Target="../notesMasters/notesMaster1.xml"/></Relationships>
</file>

<file path=ppt/notesSlides/_rels/notesSlide217.xml.rels><?xml version="1.0" encoding="UTF-8" standalone="yes"?>
<Relationships xmlns="http://schemas.openxmlformats.org/package/2006/relationships"><Relationship Id="rId2" Type="http://schemas.openxmlformats.org/officeDocument/2006/relationships/slide" Target="../slides/slide349.xml"/><Relationship Id="rId1" Type="http://schemas.openxmlformats.org/officeDocument/2006/relationships/notesMaster" Target="../notesMasters/notesMaster1.xml"/></Relationships>
</file>

<file path=ppt/notesSlides/_rels/notesSlide218.xml.rels><?xml version="1.0" encoding="UTF-8" standalone="yes"?>
<Relationships xmlns="http://schemas.openxmlformats.org/package/2006/relationships"><Relationship Id="rId2" Type="http://schemas.openxmlformats.org/officeDocument/2006/relationships/slide" Target="../slides/slide350.xml"/><Relationship Id="rId1" Type="http://schemas.openxmlformats.org/officeDocument/2006/relationships/notesMaster" Target="../notesMasters/notesMaster1.xml"/></Relationships>
</file>

<file path=ppt/notesSlides/_rels/notesSlide219.xml.rels><?xml version="1.0" encoding="UTF-8" standalone="yes"?>
<Relationships xmlns="http://schemas.openxmlformats.org/package/2006/relationships"><Relationship Id="rId2" Type="http://schemas.openxmlformats.org/officeDocument/2006/relationships/slide" Target="../slides/slide35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220.xml.rels><?xml version="1.0" encoding="UTF-8" standalone="yes"?>
<Relationships xmlns="http://schemas.openxmlformats.org/package/2006/relationships"><Relationship Id="rId2" Type="http://schemas.openxmlformats.org/officeDocument/2006/relationships/slide" Target="../slides/slide352.xml"/><Relationship Id="rId1" Type="http://schemas.openxmlformats.org/officeDocument/2006/relationships/notesMaster" Target="../notesMasters/notesMaster1.xml"/></Relationships>
</file>

<file path=ppt/notesSlides/_rels/notesSlide221.xml.rels><?xml version="1.0" encoding="UTF-8" standalone="yes"?>
<Relationships xmlns="http://schemas.openxmlformats.org/package/2006/relationships"><Relationship Id="rId2" Type="http://schemas.openxmlformats.org/officeDocument/2006/relationships/slide" Target="../slides/slide353.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89.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90.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92.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93.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94.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96.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97.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98.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99.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100.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101.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110.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114.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115.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116.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118.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119.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120.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121.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122.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123.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124.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125.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126.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127.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128.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129.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130.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131.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132.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133.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134.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135.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136.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137.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138.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140.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141.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142.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143.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144.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148.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149.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150.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151.xml"/><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2" Type="http://schemas.openxmlformats.org/officeDocument/2006/relationships/slide" Target="../slides/slide153.xml"/><Relationship Id="rId1" Type="http://schemas.openxmlformats.org/officeDocument/2006/relationships/notesMaster" Target="../notesMasters/notesMaster1.xml"/></Relationships>
</file>

<file path=ppt/notesSlides/_rels/notesSlide95.xml.rels><?xml version="1.0" encoding="UTF-8" standalone="yes"?>
<Relationships xmlns="http://schemas.openxmlformats.org/package/2006/relationships"><Relationship Id="rId2" Type="http://schemas.openxmlformats.org/officeDocument/2006/relationships/slide" Target="../slides/slide155.xml"/><Relationship Id="rId1" Type="http://schemas.openxmlformats.org/officeDocument/2006/relationships/notesMaster" Target="../notesMasters/notesMaster1.xml"/></Relationships>
</file>

<file path=ppt/notesSlides/_rels/notesSlide96.xml.rels><?xml version="1.0" encoding="UTF-8" standalone="yes"?>
<Relationships xmlns="http://schemas.openxmlformats.org/package/2006/relationships"><Relationship Id="rId2" Type="http://schemas.openxmlformats.org/officeDocument/2006/relationships/slide" Target="../slides/slide156.xml"/><Relationship Id="rId1" Type="http://schemas.openxmlformats.org/officeDocument/2006/relationships/notesMaster" Target="../notesMasters/notesMaster1.xml"/></Relationships>
</file>

<file path=ppt/notesSlides/_rels/notesSlide97.xml.rels><?xml version="1.0" encoding="UTF-8" standalone="yes"?>
<Relationships xmlns="http://schemas.openxmlformats.org/package/2006/relationships"><Relationship Id="rId2" Type="http://schemas.openxmlformats.org/officeDocument/2006/relationships/slide" Target="../slides/slide157.xml"/><Relationship Id="rId1" Type="http://schemas.openxmlformats.org/officeDocument/2006/relationships/notesMaster" Target="../notesMasters/notesMaster1.xml"/></Relationships>
</file>

<file path=ppt/notesSlides/_rels/notesSlide98.xml.rels><?xml version="1.0" encoding="UTF-8" standalone="yes"?>
<Relationships xmlns="http://schemas.openxmlformats.org/package/2006/relationships"><Relationship Id="rId2" Type="http://schemas.openxmlformats.org/officeDocument/2006/relationships/slide" Target="../slides/slide158.xml"/><Relationship Id="rId1" Type="http://schemas.openxmlformats.org/officeDocument/2006/relationships/notesMaster" Target="../notesMasters/notesMaster1.xml"/></Relationships>
</file>

<file path=ppt/notesSlides/_rels/notesSlide99.xml.rels><?xml version="1.0" encoding="UTF-8" standalone="yes"?>
<Relationships xmlns="http://schemas.openxmlformats.org/package/2006/relationships"><Relationship Id="rId2" Type="http://schemas.openxmlformats.org/officeDocument/2006/relationships/slide" Target="../slides/slide15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1E0C5195-9C78-4FFD-BD9D-592FD58ADC4D}" type="slidenum">
              <a:rPr lang="zh-CN" altLang="en-US" smtClean="0"/>
              <a:t>1</a:t>
            </a:fld>
            <a:endParaRPr lang="zh-CN" altLang="en-US"/>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1E0C5195-9C78-4FFD-BD9D-592FD58ADC4D}" type="slidenum">
              <a:rPr lang="zh-CN" altLang="en-US" smtClean="0"/>
              <a:t>28</a:t>
            </a:fld>
            <a:endParaRPr lang="zh-CN" altLang="en-US"/>
          </a:p>
        </p:txBody>
      </p:sp>
    </p:spTree>
  </p:cSld>
  <p:clrMapOvr>
    <a:masterClrMapping/>
  </p:clrMapOvr>
</p:notes>
</file>

<file path=ppt/notesSlides/notesSlide1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1E0C5195-9C78-4FFD-BD9D-592FD58ADC4D}" type="slidenum">
              <a:rPr lang="zh-CN" altLang="en-US" smtClean="0"/>
              <a:t>160</a:t>
            </a:fld>
            <a:endParaRPr lang="zh-CN" altLang="en-US"/>
          </a:p>
        </p:txBody>
      </p:sp>
    </p:spTree>
    <p:extLst>
      <p:ext uri="{BB962C8B-B14F-4D97-AF65-F5344CB8AC3E}">
        <p14:creationId xmlns:p14="http://schemas.microsoft.com/office/powerpoint/2010/main" val="2874587324"/>
      </p:ext>
    </p:extLst>
  </p:cSld>
  <p:clrMapOvr>
    <a:masterClrMapping/>
  </p:clrMapOvr>
</p:notes>
</file>

<file path=ppt/notesSlides/notesSlide1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1E0C5195-9C78-4FFD-BD9D-592FD58ADC4D}" type="slidenum">
              <a:rPr lang="zh-CN" altLang="en-US" smtClean="0"/>
              <a:t>161</a:t>
            </a:fld>
            <a:endParaRPr lang="zh-CN" altLang="en-US"/>
          </a:p>
        </p:txBody>
      </p:sp>
    </p:spTree>
    <p:extLst>
      <p:ext uri="{BB962C8B-B14F-4D97-AF65-F5344CB8AC3E}">
        <p14:creationId xmlns:p14="http://schemas.microsoft.com/office/powerpoint/2010/main" val="1227811566"/>
      </p:ext>
    </p:extLst>
  </p:cSld>
  <p:clrMapOvr>
    <a:masterClrMapping/>
  </p:clrMapOvr>
</p:notes>
</file>

<file path=ppt/notesSlides/notesSlide1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1E0C5195-9C78-4FFD-BD9D-592FD58ADC4D}" type="slidenum">
              <a:rPr lang="zh-CN" altLang="en-US" smtClean="0"/>
              <a:t>162</a:t>
            </a:fld>
            <a:endParaRPr lang="zh-CN" altLang="en-US"/>
          </a:p>
        </p:txBody>
      </p:sp>
    </p:spTree>
    <p:extLst>
      <p:ext uri="{BB962C8B-B14F-4D97-AF65-F5344CB8AC3E}">
        <p14:creationId xmlns:p14="http://schemas.microsoft.com/office/powerpoint/2010/main" val="1830036410"/>
      </p:ext>
    </p:extLst>
  </p:cSld>
  <p:clrMapOvr>
    <a:masterClrMapping/>
  </p:clrMapOvr>
</p:notes>
</file>

<file path=ppt/notesSlides/notesSlide1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1E0C5195-9C78-4FFD-BD9D-592FD58ADC4D}" type="slidenum">
              <a:rPr lang="zh-CN" altLang="en-US" smtClean="0"/>
              <a:t>163</a:t>
            </a:fld>
            <a:endParaRPr lang="zh-CN" altLang="en-US"/>
          </a:p>
        </p:txBody>
      </p:sp>
    </p:spTree>
    <p:extLst>
      <p:ext uri="{BB962C8B-B14F-4D97-AF65-F5344CB8AC3E}">
        <p14:creationId xmlns:p14="http://schemas.microsoft.com/office/powerpoint/2010/main" val="743370054"/>
      </p:ext>
    </p:extLst>
  </p:cSld>
  <p:clrMapOvr>
    <a:masterClrMapping/>
  </p:clrMapOvr>
</p:notes>
</file>

<file path=ppt/notesSlides/notesSlide1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1E0C5195-9C78-4FFD-BD9D-592FD58ADC4D}" type="slidenum">
              <a:rPr lang="zh-CN" altLang="en-US" smtClean="0"/>
              <a:t>164</a:t>
            </a:fld>
            <a:endParaRPr lang="zh-CN" altLang="en-US"/>
          </a:p>
        </p:txBody>
      </p:sp>
    </p:spTree>
    <p:extLst>
      <p:ext uri="{BB962C8B-B14F-4D97-AF65-F5344CB8AC3E}">
        <p14:creationId xmlns:p14="http://schemas.microsoft.com/office/powerpoint/2010/main" val="2420120664"/>
      </p:ext>
    </p:extLst>
  </p:cSld>
  <p:clrMapOvr>
    <a:masterClrMapping/>
  </p:clrMapOvr>
</p:notes>
</file>

<file path=ppt/notesSlides/notesSlide1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1E0C5195-9C78-4FFD-BD9D-592FD58ADC4D}" type="slidenum">
              <a:rPr lang="zh-CN" altLang="en-US" smtClean="0"/>
              <a:t>165</a:t>
            </a:fld>
            <a:endParaRPr lang="zh-CN" altLang="en-US"/>
          </a:p>
        </p:txBody>
      </p:sp>
    </p:spTree>
    <p:extLst>
      <p:ext uri="{BB962C8B-B14F-4D97-AF65-F5344CB8AC3E}">
        <p14:creationId xmlns:p14="http://schemas.microsoft.com/office/powerpoint/2010/main" val="3288927609"/>
      </p:ext>
    </p:extLst>
  </p:cSld>
  <p:clrMapOvr>
    <a:masterClrMapping/>
  </p:clrMapOvr>
</p:notes>
</file>

<file path=ppt/notesSlides/notesSlide1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1E0C5195-9C78-4FFD-BD9D-592FD58ADC4D}" type="slidenum">
              <a:rPr lang="zh-CN" altLang="en-US" smtClean="0"/>
              <a:t>166</a:t>
            </a:fld>
            <a:endParaRPr lang="zh-CN" altLang="en-US"/>
          </a:p>
        </p:txBody>
      </p:sp>
    </p:spTree>
    <p:extLst>
      <p:ext uri="{BB962C8B-B14F-4D97-AF65-F5344CB8AC3E}">
        <p14:creationId xmlns:p14="http://schemas.microsoft.com/office/powerpoint/2010/main" val="2491281044"/>
      </p:ext>
    </p:extLst>
  </p:cSld>
  <p:clrMapOvr>
    <a:masterClrMapping/>
  </p:clrMapOvr>
</p:notes>
</file>

<file path=ppt/notesSlides/notesSlide1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1E0C5195-9C78-4FFD-BD9D-592FD58ADC4D}" type="slidenum">
              <a:rPr lang="zh-CN" altLang="en-US" smtClean="0"/>
              <a:t>167</a:t>
            </a:fld>
            <a:endParaRPr lang="zh-CN" altLang="en-US"/>
          </a:p>
        </p:txBody>
      </p:sp>
    </p:spTree>
    <p:extLst>
      <p:ext uri="{BB962C8B-B14F-4D97-AF65-F5344CB8AC3E}">
        <p14:creationId xmlns:p14="http://schemas.microsoft.com/office/powerpoint/2010/main" val="1848374842"/>
      </p:ext>
    </p:extLst>
  </p:cSld>
  <p:clrMapOvr>
    <a:masterClrMapping/>
  </p:clrMapOvr>
</p:notes>
</file>

<file path=ppt/notesSlides/notesSlide1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1E0C5195-9C78-4FFD-BD9D-592FD58ADC4D}" type="slidenum">
              <a:rPr lang="zh-CN" altLang="en-US" smtClean="0"/>
              <a:t>168</a:t>
            </a:fld>
            <a:endParaRPr lang="zh-CN" altLang="en-US"/>
          </a:p>
        </p:txBody>
      </p:sp>
    </p:spTree>
    <p:extLst>
      <p:ext uri="{BB962C8B-B14F-4D97-AF65-F5344CB8AC3E}">
        <p14:creationId xmlns:p14="http://schemas.microsoft.com/office/powerpoint/2010/main" val="3571801265"/>
      </p:ext>
    </p:extLst>
  </p:cSld>
  <p:clrMapOvr>
    <a:masterClrMapping/>
  </p:clrMapOvr>
</p:notes>
</file>

<file path=ppt/notesSlides/notesSlide1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1E0C5195-9C78-4FFD-BD9D-592FD58ADC4D}" type="slidenum">
              <a:rPr lang="zh-CN" altLang="en-US" smtClean="0"/>
              <a:t>169</a:t>
            </a:fld>
            <a:endParaRPr lang="zh-CN" altLang="en-US"/>
          </a:p>
        </p:txBody>
      </p:sp>
    </p:spTree>
    <p:extLst>
      <p:ext uri="{BB962C8B-B14F-4D97-AF65-F5344CB8AC3E}">
        <p14:creationId xmlns:p14="http://schemas.microsoft.com/office/powerpoint/2010/main" val="3183891021"/>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1E0C5195-9C78-4FFD-BD9D-592FD58ADC4D}" type="slidenum">
              <a:rPr lang="zh-CN" altLang="en-US" smtClean="0"/>
              <a:t>35</a:t>
            </a:fld>
            <a:endParaRPr lang="zh-CN" altLang="en-US"/>
          </a:p>
        </p:txBody>
      </p:sp>
    </p:spTree>
  </p:cSld>
  <p:clrMapOvr>
    <a:masterClrMapping/>
  </p:clrMapOvr>
</p:notes>
</file>

<file path=ppt/notesSlides/notesSlide1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1E0C5195-9C78-4FFD-BD9D-592FD58ADC4D}" type="slidenum">
              <a:rPr lang="zh-CN" altLang="en-US" smtClean="0"/>
              <a:t>173</a:t>
            </a:fld>
            <a:endParaRPr lang="zh-CN" altLang="en-US"/>
          </a:p>
        </p:txBody>
      </p:sp>
    </p:spTree>
    <p:extLst>
      <p:ext uri="{BB962C8B-B14F-4D97-AF65-F5344CB8AC3E}">
        <p14:creationId xmlns:p14="http://schemas.microsoft.com/office/powerpoint/2010/main" val="2070284861"/>
      </p:ext>
    </p:extLst>
  </p:cSld>
  <p:clrMapOvr>
    <a:masterClrMapping/>
  </p:clrMapOvr>
</p:notes>
</file>

<file path=ppt/notesSlides/notesSlide1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1E0C5195-9C78-4FFD-BD9D-592FD58ADC4D}" type="slidenum">
              <a:rPr lang="zh-CN" altLang="en-US" smtClean="0"/>
              <a:t>174</a:t>
            </a:fld>
            <a:endParaRPr lang="zh-CN" altLang="en-US"/>
          </a:p>
        </p:txBody>
      </p:sp>
    </p:spTree>
    <p:extLst>
      <p:ext uri="{BB962C8B-B14F-4D97-AF65-F5344CB8AC3E}">
        <p14:creationId xmlns:p14="http://schemas.microsoft.com/office/powerpoint/2010/main" val="2224105761"/>
      </p:ext>
    </p:extLst>
  </p:cSld>
  <p:clrMapOvr>
    <a:masterClrMapping/>
  </p:clrMapOvr>
</p:notes>
</file>

<file path=ppt/notesSlides/notesSlide1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1E0C5195-9C78-4FFD-BD9D-592FD58ADC4D}" type="slidenum">
              <a:rPr lang="zh-CN" altLang="en-US" smtClean="0"/>
              <a:t>175</a:t>
            </a:fld>
            <a:endParaRPr lang="zh-CN" altLang="en-US"/>
          </a:p>
        </p:txBody>
      </p:sp>
    </p:spTree>
    <p:extLst>
      <p:ext uri="{BB962C8B-B14F-4D97-AF65-F5344CB8AC3E}">
        <p14:creationId xmlns:p14="http://schemas.microsoft.com/office/powerpoint/2010/main" val="3749888361"/>
      </p:ext>
    </p:extLst>
  </p:cSld>
  <p:clrMapOvr>
    <a:masterClrMapping/>
  </p:clrMapOvr>
</p:notes>
</file>

<file path=ppt/notesSlides/notesSlide1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1E0C5195-9C78-4FFD-BD9D-592FD58ADC4D}" type="slidenum">
              <a:rPr lang="zh-CN" altLang="en-US" smtClean="0"/>
              <a:t>176</a:t>
            </a:fld>
            <a:endParaRPr lang="zh-CN" altLang="en-US"/>
          </a:p>
        </p:txBody>
      </p:sp>
    </p:spTree>
    <p:extLst>
      <p:ext uri="{BB962C8B-B14F-4D97-AF65-F5344CB8AC3E}">
        <p14:creationId xmlns:p14="http://schemas.microsoft.com/office/powerpoint/2010/main" val="2334927143"/>
      </p:ext>
    </p:extLst>
  </p:cSld>
  <p:clrMapOvr>
    <a:masterClrMapping/>
  </p:clrMapOvr>
</p:notes>
</file>

<file path=ppt/notesSlides/notesSlide1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1E0C5195-9C78-4FFD-BD9D-592FD58ADC4D}" type="slidenum">
              <a:rPr lang="zh-CN" altLang="en-US" smtClean="0"/>
              <a:t>177</a:t>
            </a:fld>
            <a:endParaRPr lang="zh-CN" altLang="en-US"/>
          </a:p>
        </p:txBody>
      </p:sp>
    </p:spTree>
    <p:extLst>
      <p:ext uri="{BB962C8B-B14F-4D97-AF65-F5344CB8AC3E}">
        <p14:creationId xmlns:p14="http://schemas.microsoft.com/office/powerpoint/2010/main" val="2485443192"/>
      </p:ext>
    </p:extLst>
  </p:cSld>
  <p:clrMapOvr>
    <a:masterClrMapping/>
  </p:clrMapOvr>
</p:notes>
</file>

<file path=ppt/notesSlides/notesSlide1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1E0C5195-9C78-4FFD-BD9D-592FD58ADC4D}" type="slidenum">
              <a:rPr lang="zh-CN" altLang="en-US" smtClean="0"/>
              <a:t>179</a:t>
            </a:fld>
            <a:endParaRPr lang="zh-CN" altLang="en-US"/>
          </a:p>
        </p:txBody>
      </p:sp>
    </p:spTree>
    <p:extLst>
      <p:ext uri="{BB962C8B-B14F-4D97-AF65-F5344CB8AC3E}">
        <p14:creationId xmlns:p14="http://schemas.microsoft.com/office/powerpoint/2010/main" val="1372653241"/>
      </p:ext>
    </p:extLst>
  </p:cSld>
  <p:clrMapOvr>
    <a:masterClrMapping/>
  </p:clrMapOvr>
</p:notes>
</file>

<file path=ppt/notesSlides/notesSlide1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1E0C5195-9C78-4FFD-BD9D-592FD58ADC4D}" type="slidenum">
              <a:rPr lang="zh-CN" altLang="en-US" smtClean="0"/>
              <a:t>182</a:t>
            </a:fld>
            <a:endParaRPr lang="zh-CN" altLang="en-US"/>
          </a:p>
        </p:txBody>
      </p:sp>
    </p:spTree>
    <p:extLst>
      <p:ext uri="{BB962C8B-B14F-4D97-AF65-F5344CB8AC3E}">
        <p14:creationId xmlns:p14="http://schemas.microsoft.com/office/powerpoint/2010/main" val="2858540533"/>
      </p:ext>
    </p:extLst>
  </p:cSld>
  <p:clrMapOvr>
    <a:masterClrMapping/>
  </p:clrMapOvr>
</p:notes>
</file>

<file path=ppt/notesSlides/notesSlide1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1E0C5195-9C78-4FFD-BD9D-592FD58ADC4D}" type="slidenum">
              <a:rPr lang="zh-CN" altLang="en-US" smtClean="0"/>
              <a:t>187</a:t>
            </a:fld>
            <a:endParaRPr lang="zh-CN" altLang="en-US"/>
          </a:p>
        </p:txBody>
      </p:sp>
    </p:spTree>
    <p:extLst>
      <p:ext uri="{BB962C8B-B14F-4D97-AF65-F5344CB8AC3E}">
        <p14:creationId xmlns:p14="http://schemas.microsoft.com/office/powerpoint/2010/main" val="2618298097"/>
      </p:ext>
    </p:extLst>
  </p:cSld>
  <p:clrMapOvr>
    <a:masterClrMapping/>
  </p:clrMapOvr>
</p:notes>
</file>

<file path=ppt/notesSlides/notesSlide1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1E0C5195-9C78-4FFD-BD9D-592FD58ADC4D}" type="slidenum">
              <a:rPr lang="zh-CN" altLang="en-US" smtClean="0"/>
              <a:t>188</a:t>
            </a:fld>
            <a:endParaRPr lang="zh-CN" altLang="en-US"/>
          </a:p>
        </p:txBody>
      </p:sp>
    </p:spTree>
    <p:extLst>
      <p:ext uri="{BB962C8B-B14F-4D97-AF65-F5344CB8AC3E}">
        <p14:creationId xmlns:p14="http://schemas.microsoft.com/office/powerpoint/2010/main" val="2593046056"/>
      </p:ext>
    </p:extLst>
  </p:cSld>
  <p:clrMapOvr>
    <a:masterClrMapping/>
  </p:clrMapOvr>
</p:notes>
</file>

<file path=ppt/notesSlides/notesSlide1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1E0C5195-9C78-4FFD-BD9D-592FD58ADC4D}" type="slidenum">
              <a:rPr lang="zh-CN" altLang="en-US" smtClean="0"/>
              <a:t>189</a:t>
            </a:fld>
            <a:endParaRPr lang="zh-CN" altLang="en-US"/>
          </a:p>
        </p:txBody>
      </p:sp>
    </p:spTree>
    <p:extLst>
      <p:ext uri="{BB962C8B-B14F-4D97-AF65-F5344CB8AC3E}">
        <p14:creationId xmlns:p14="http://schemas.microsoft.com/office/powerpoint/2010/main" val="2986046599"/>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1E0C5195-9C78-4FFD-BD9D-592FD58ADC4D}" type="slidenum">
              <a:rPr lang="zh-CN" altLang="en-US" smtClean="0"/>
              <a:t>38</a:t>
            </a:fld>
            <a:endParaRPr lang="zh-CN" altLang="en-US"/>
          </a:p>
        </p:txBody>
      </p:sp>
    </p:spTree>
  </p:cSld>
  <p:clrMapOvr>
    <a:masterClrMapping/>
  </p:clrMapOvr>
</p:notes>
</file>

<file path=ppt/notesSlides/notesSlide1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1E0C5195-9C78-4FFD-BD9D-592FD58ADC4D}" type="slidenum">
              <a:rPr lang="zh-CN" altLang="en-US" smtClean="0"/>
              <a:t>190</a:t>
            </a:fld>
            <a:endParaRPr lang="zh-CN" altLang="en-US"/>
          </a:p>
        </p:txBody>
      </p:sp>
    </p:spTree>
    <p:extLst>
      <p:ext uri="{BB962C8B-B14F-4D97-AF65-F5344CB8AC3E}">
        <p14:creationId xmlns:p14="http://schemas.microsoft.com/office/powerpoint/2010/main" val="2243178320"/>
      </p:ext>
    </p:extLst>
  </p:cSld>
  <p:clrMapOvr>
    <a:masterClrMapping/>
  </p:clrMapOvr>
</p:notes>
</file>

<file path=ppt/notesSlides/notesSlide1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1E0C5195-9C78-4FFD-BD9D-592FD58ADC4D}" type="slidenum">
              <a:rPr lang="zh-CN" altLang="en-US" smtClean="0"/>
              <a:t>191</a:t>
            </a:fld>
            <a:endParaRPr lang="zh-CN" altLang="en-US"/>
          </a:p>
        </p:txBody>
      </p:sp>
    </p:spTree>
    <p:extLst>
      <p:ext uri="{BB962C8B-B14F-4D97-AF65-F5344CB8AC3E}">
        <p14:creationId xmlns:p14="http://schemas.microsoft.com/office/powerpoint/2010/main" val="1762658365"/>
      </p:ext>
    </p:extLst>
  </p:cSld>
  <p:clrMapOvr>
    <a:masterClrMapping/>
  </p:clrMapOvr>
</p:notes>
</file>

<file path=ppt/notesSlides/notesSlide1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1E0C5195-9C78-4FFD-BD9D-592FD58ADC4D}" type="slidenum">
              <a:rPr lang="zh-CN" altLang="en-US" smtClean="0"/>
              <a:t>192</a:t>
            </a:fld>
            <a:endParaRPr lang="zh-CN" altLang="en-US"/>
          </a:p>
        </p:txBody>
      </p:sp>
    </p:spTree>
    <p:extLst>
      <p:ext uri="{BB962C8B-B14F-4D97-AF65-F5344CB8AC3E}">
        <p14:creationId xmlns:p14="http://schemas.microsoft.com/office/powerpoint/2010/main" val="227632979"/>
      </p:ext>
    </p:extLst>
  </p:cSld>
  <p:clrMapOvr>
    <a:masterClrMapping/>
  </p:clrMapOvr>
</p:notes>
</file>

<file path=ppt/notesSlides/notesSlide1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1E0C5195-9C78-4FFD-BD9D-592FD58ADC4D}" type="slidenum">
              <a:rPr lang="zh-CN" altLang="en-US" smtClean="0"/>
              <a:t>193</a:t>
            </a:fld>
            <a:endParaRPr lang="zh-CN" altLang="en-US"/>
          </a:p>
        </p:txBody>
      </p:sp>
    </p:spTree>
    <p:extLst>
      <p:ext uri="{BB962C8B-B14F-4D97-AF65-F5344CB8AC3E}">
        <p14:creationId xmlns:p14="http://schemas.microsoft.com/office/powerpoint/2010/main" val="2422137200"/>
      </p:ext>
    </p:extLst>
  </p:cSld>
  <p:clrMapOvr>
    <a:masterClrMapping/>
  </p:clrMapOvr>
</p:notes>
</file>

<file path=ppt/notesSlides/notesSlide1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1E0C5195-9C78-4FFD-BD9D-592FD58ADC4D}" type="slidenum">
              <a:rPr lang="zh-CN" altLang="en-US" smtClean="0"/>
              <a:t>194</a:t>
            </a:fld>
            <a:endParaRPr lang="zh-CN" altLang="en-US"/>
          </a:p>
        </p:txBody>
      </p:sp>
    </p:spTree>
    <p:extLst>
      <p:ext uri="{BB962C8B-B14F-4D97-AF65-F5344CB8AC3E}">
        <p14:creationId xmlns:p14="http://schemas.microsoft.com/office/powerpoint/2010/main" val="1484428549"/>
      </p:ext>
    </p:extLst>
  </p:cSld>
  <p:clrMapOvr>
    <a:masterClrMapping/>
  </p:clrMapOvr>
</p:notes>
</file>

<file path=ppt/notesSlides/notesSlide1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5"/>
          </p:nvPr>
        </p:nvSpPr>
        <p:spPr/>
        <p:txBody>
          <a:bodyPr/>
          <a:lstStyle/>
          <a:p>
            <a:fld id="{1E0C5195-9C78-4FFD-BD9D-592FD58ADC4D}" type="slidenum">
              <a:rPr lang="zh-CN" altLang="en-US" smtClean="0"/>
              <a:t>195</a:t>
            </a:fld>
            <a:endParaRPr lang="zh-CN" altLang="en-US"/>
          </a:p>
        </p:txBody>
      </p:sp>
    </p:spTree>
    <p:extLst>
      <p:ext uri="{BB962C8B-B14F-4D97-AF65-F5344CB8AC3E}">
        <p14:creationId xmlns:p14="http://schemas.microsoft.com/office/powerpoint/2010/main" val="2309624769"/>
      </p:ext>
    </p:extLst>
  </p:cSld>
  <p:clrMapOvr>
    <a:masterClrMapping/>
  </p:clrMapOvr>
</p:notes>
</file>

<file path=ppt/notesSlides/notesSlide1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1E0C5195-9C78-4FFD-BD9D-592FD58ADC4D}" type="slidenum">
              <a:rPr lang="zh-CN" altLang="en-US" smtClean="0"/>
              <a:t>197</a:t>
            </a:fld>
            <a:endParaRPr lang="zh-CN" altLang="en-US"/>
          </a:p>
        </p:txBody>
      </p:sp>
    </p:spTree>
    <p:extLst>
      <p:ext uri="{BB962C8B-B14F-4D97-AF65-F5344CB8AC3E}">
        <p14:creationId xmlns:p14="http://schemas.microsoft.com/office/powerpoint/2010/main" val="3305436233"/>
      </p:ext>
    </p:extLst>
  </p:cSld>
  <p:clrMapOvr>
    <a:masterClrMapping/>
  </p:clrMapOvr>
</p:notes>
</file>

<file path=ppt/notesSlides/notesSlide1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1E0C5195-9C78-4FFD-BD9D-592FD58ADC4D}" type="slidenum">
              <a:rPr lang="zh-CN" altLang="en-US" smtClean="0"/>
              <a:t>198</a:t>
            </a:fld>
            <a:endParaRPr lang="zh-CN" altLang="en-US"/>
          </a:p>
        </p:txBody>
      </p:sp>
    </p:spTree>
    <p:extLst>
      <p:ext uri="{BB962C8B-B14F-4D97-AF65-F5344CB8AC3E}">
        <p14:creationId xmlns:p14="http://schemas.microsoft.com/office/powerpoint/2010/main" val="518989674"/>
      </p:ext>
    </p:extLst>
  </p:cSld>
  <p:clrMapOvr>
    <a:masterClrMapping/>
  </p:clrMapOvr>
</p:notes>
</file>

<file path=ppt/notesSlides/notesSlide1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1E0C5195-9C78-4FFD-BD9D-592FD58ADC4D}" type="slidenum">
              <a:rPr lang="zh-CN" altLang="en-US" smtClean="0"/>
              <a:t>199</a:t>
            </a:fld>
            <a:endParaRPr lang="zh-CN" altLang="en-US"/>
          </a:p>
        </p:txBody>
      </p:sp>
    </p:spTree>
    <p:extLst>
      <p:ext uri="{BB962C8B-B14F-4D97-AF65-F5344CB8AC3E}">
        <p14:creationId xmlns:p14="http://schemas.microsoft.com/office/powerpoint/2010/main" val="884346056"/>
      </p:ext>
    </p:extLst>
  </p:cSld>
  <p:clrMapOvr>
    <a:masterClrMapping/>
  </p:clrMapOvr>
</p:notes>
</file>

<file path=ppt/notesSlides/notesSlide1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1E0C5195-9C78-4FFD-BD9D-592FD58ADC4D}" type="slidenum">
              <a:rPr lang="zh-CN" altLang="en-US" smtClean="0"/>
              <a:t>200</a:t>
            </a:fld>
            <a:endParaRPr lang="zh-CN" altLang="en-US"/>
          </a:p>
        </p:txBody>
      </p:sp>
    </p:spTree>
    <p:extLst>
      <p:ext uri="{BB962C8B-B14F-4D97-AF65-F5344CB8AC3E}">
        <p14:creationId xmlns:p14="http://schemas.microsoft.com/office/powerpoint/2010/main" val="1276207239"/>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1E0C5195-9C78-4FFD-BD9D-592FD58ADC4D}" type="slidenum">
              <a:rPr lang="zh-CN" altLang="en-US" smtClean="0"/>
              <a:t>45</a:t>
            </a:fld>
            <a:endParaRPr lang="zh-CN" altLang="en-US"/>
          </a:p>
        </p:txBody>
      </p:sp>
    </p:spTree>
    <p:extLst>
      <p:ext uri="{BB962C8B-B14F-4D97-AF65-F5344CB8AC3E}">
        <p14:creationId xmlns:p14="http://schemas.microsoft.com/office/powerpoint/2010/main" val="1246242553"/>
      </p:ext>
    </p:extLst>
  </p:cSld>
  <p:clrMapOvr>
    <a:masterClrMapping/>
  </p:clrMapOvr>
</p:notes>
</file>

<file path=ppt/notesSlides/notesSlide1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1E0C5195-9C78-4FFD-BD9D-592FD58ADC4D}" type="slidenum">
              <a:rPr lang="zh-CN" altLang="en-US" smtClean="0"/>
              <a:t>201</a:t>
            </a:fld>
            <a:endParaRPr lang="zh-CN" altLang="en-US"/>
          </a:p>
        </p:txBody>
      </p:sp>
    </p:spTree>
    <p:extLst>
      <p:ext uri="{BB962C8B-B14F-4D97-AF65-F5344CB8AC3E}">
        <p14:creationId xmlns:p14="http://schemas.microsoft.com/office/powerpoint/2010/main" val="2079281811"/>
      </p:ext>
    </p:extLst>
  </p:cSld>
  <p:clrMapOvr>
    <a:masterClrMapping/>
  </p:clrMapOvr>
</p:notes>
</file>

<file path=ppt/notesSlides/notesSlide1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5"/>
          </p:nvPr>
        </p:nvSpPr>
        <p:spPr/>
        <p:txBody>
          <a:bodyPr/>
          <a:lstStyle/>
          <a:p>
            <a:fld id="{1E0C5195-9C78-4FFD-BD9D-592FD58ADC4D}" type="slidenum">
              <a:rPr lang="zh-CN" altLang="en-US" smtClean="0"/>
              <a:t>202</a:t>
            </a:fld>
            <a:endParaRPr lang="zh-CN" altLang="en-US"/>
          </a:p>
        </p:txBody>
      </p:sp>
    </p:spTree>
    <p:extLst>
      <p:ext uri="{BB962C8B-B14F-4D97-AF65-F5344CB8AC3E}">
        <p14:creationId xmlns:p14="http://schemas.microsoft.com/office/powerpoint/2010/main" val="648983889"/>
      </p:ext>
    </p:extLst>
  </p:cSld>
  <p:clrMapOvr>
    <a:masterClrMapping/>
  </p:clrMapOvr>
</p:notes>
</file>

<file path=ppt/notesSlides/notesSlide1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5"/>
          </p:nvPr>
        </p:nvSpPr>
        <p:spPr/>
        <p:txBody>
          <a:bodyPr/>
          <a:lstStyle/>
          <a:p>
            <a:fld id="{1E0C5195-9C78-4FFD-BD9D-592FD58ADC4D}" type="slidenum">
              <a:rPr lang="zh-CN" altLang="en-US" smtClean="0"/>
              <a:t>203</a:t>
            </a:fld>
            <a:endParaRPr lang="zh-CN" altLang="en-US"/>
          </a:p>
        </p:txBody>
      </p:sp>
    </p:spTree>
    <p:extLst>
      <p:ext uri="{BB962C8B-B14F-4D97-AF65-F5344CB8AC3E}">
        <p14:creationId xmlns:p14="http://schemas.microsoft.com/office/powerpoint/2010/main" val="1752885042"/>
      </p:ext>
    </p:extLst>
  </p:cSld>
  <p:clrMapOvr>
    <a:masterClrMapping/>
  </p:clrMapOvr>
</p:notes>
</file>

<file path=ppt/notesSlides/notesSlide1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1E0C5195-9C78-4FFD-BD9D-592FD58ADC4D}" type="slidenum">
              <a:rPr lang="zh-CN" altLang="en-US" smtClean="0"/>
              <a:t>204</a:t>
            </a:fld>
            <a:endParaRPr lang="zh-CN" altLang="en-US"/>
          </a:p>
        </p:txBody>
      </p:sp>
    </p:spTree>
    <p:extLst>
      <p:ext uri="{BB962C8B-B14F-4D97-AF65-F5344CB8AC3E}">
        <p14:creationId xmlns:p14="http://schemas.microsoft.com/office/powerpoint/2010/main" val="723853700"/>
      </p:ext>
    </p:extLst>
  </p:cSld>
  <p:clrMapOvr>
    <a:masterClrMapping/>
  </p:clrMapOvr>
</p:notes>
</file>

<file path=ppt/notesSlides/notesSlide1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1E0C5195-9C78-4FFD-BD9D-592FD58ADC4D}" type="slidenum">
              <a:rPr lang="zh-CN" altLang="en-US" smtClean="0"/>
              <a:t>205</a:t>
            </a:fld>
            <a:endParaRPr lang="zh-CN" altLang="en-US"/>
          </a:p>
        </p:txBody>
      </p:sp>
    </p:spTree>
    <p:extLst>
      <p:ext uri="{BB962C8B-B14F-4D97-AF65-F5344CB8AC3E}">
        <p14:creationId xmlns:p14="http://schemas.microsoft.com/office/powerpoint/2010/main" val="3450854470"/>
      </p:ext>
    </p:extLst>
  </p:cSld>
  <p:clrMapOvr>
    <a:masterClrMapping/>
  </p:clrMapOvr>
</p:notes>
</file>

<file path=ppt/notesSlides/notesSlide1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1E0C5195-9C78-4FFD-BD9D-592FD58ADC4D}" type="slidenum">
              <a:rPr lang="zh-CN" altLang="en-US" smtClean="0"/>
              <a:t>206</a:t>
            </a:fld>
            <a:endParaRPr lang="zh-CN" altLang="en-US"/>
          </a:p>
        </p:txBody>
      </p:sp>
    </p:spTree>
    <p:extLst>
      <p:ext uri="{BB962C8B-B14F-4D97-AF65-F5344CB8AC3E}">
        <p14:creationId xmlns:p14="http://schemas.microsoft.com/office/powerpoint/2010/main" val="1446471369"/>
      </p:ext>
    </p:extLst>
  </p:cSld>
  <p:clrMapOvr>
    <a:masterClrMapping/>
  </p:clrMapOvr>
</p:notes>
</file>

<file path=ppt/notesSlides/notesSlide1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1E0C5195-9C78-4FFD-BD9D-592FD58ADC4D}" type="slidenum">
              <a:rPr lang="zh-CN" altLang="en-US" smtClean="0"/>
              <a:t>207</a:t>
            </a:fld>
            <a:endParaRPr lang="zh-CN" altLang="en-US"/>
          </a:p>
        </p:txBody>
      </p:sp>
    </p:spTree>
    <p:extLst>
      <p:ext uri="{BB962C8B-B14F-4D97-AF65-F5344CB8AC3E}">
        <p14:creationId xmlns:p14="http://schemas.microsoft.com/office/powerpoint/2010/main" val="116017623"/>
      </p:ext>
    </p:extLst>
  </p:cSld>
  <p:clrMapOvr>
    <a:masterClrMapping/>
  </p:clrMapOvr>
</p:notes>
</file>

<file path=ppt/notesSlides/notesSlide1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1E0C5195-9C78-4FFD-BD9D-592FD58ADC4D}" type="slidenum">
              <a:rPr lang="zh-CN" altLang="en-US" smtClean="0"/>
              <a:t>208</a:t>
            </a:fld>
            <a:endParaRPr lang="zh-CN" altLang="en-US"/>
          </a:p>
        </p:txBody>
      </p:sp>
    </p:spTree>
    <p:extLst>
      <p:ext uri="{BB962C8B-B14F-4D97-AF65-F5344CB8AC3E}">
        <p14:creationId xmlns:p14="http://schemas.microsoft.com/office/powerpoint/2010/main" val="1662739635"/>
      </p:ext>
    </p:extLst>
  </p:cSld>
  <p:clrMapOvr>
    <a:masterClrMapping/>
  </p:clrMapOvr>
</p:notes>
</file>

<file path=ppt/notesSlides/notesSlide1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1E0C5195-9C78-4FFD-BD9D-592FD58ADC4D}" type="slidenum">
              <a:rPr lang="zh-CN" altLang="en-US" smtClean="0"/>
              <a:t>209</a:t>
            </a:fld>
            <a:endParaRPr lang="zh-CN" altLang="en-US"/>
          </a:p>
        </p:txBody>
      </p:sp>
    </p:spTree>
    <p:extLst>
      <p:ext uri="{BB962C8B-B14F-4D97-AF65-F5344CB8AC3E}">
        <p14:creationId xmlns:p14="http://schemas.microsoft.com/office/powerpoint/2010/main" val="3387551753"/>
      </p:ext>
    </p:extLst>
  </p:cSld>
  <p:clrMapOvr>
    <a:masterClrMapping/>
  </p:clrMapOvr>
</p:notes>
</file>

<file path=ppt/notesSlides/notesSlide1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1E0C5195-9C78-4FFD-BD9D-592FD58ADC4D}" type="slidenum">
              <a:rPr lang="zh-CN" altLang="en-US" smtClean="0"/>
              <a:t>210</a:t>
            </a:fld>
            <a:endParaRPr lang="zh-CN" altLang="en-US"/>
          </a:p>
        </p:txBody>
      </p:sp>
    </p:spTree>
    <p:extLst>
      <p:ext uri="{BB962C8B-B14F-4D97-AF65-F5344CB8AC3E}">
        <p14:creationId xmlns:p14="http://schemas.microsoft.com/office/powerpoint/2010/main" val="1976936536"/>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1E0C5195-9C78-4FFD-BD9D-592FD58ADC4D}" type="slidenum">
              <a:rPr lang="zh-CN" altLang="en-US" smtClean="0"/>
              <a:t>49</a:t>
            </a:fld>
            <a:endParaRPr lang="zh-CN" altLang="en-US"/>
          </a:p>
        </p:txBody>
      </p:sp>
    </p:spTree>
    <p:extLst>
      <p:ext uri="{BB962C8B-B14F-4D97-AF65-F5344CB8AC3E}">
        <p14:creationId xmlns:p14="http://schemas.microsoft.com/office/powerpoint/2010/main" val="2852771934"/>
      </p:ext>
    </p:extLst>
  </p:cSld>
  <p:clrMapOvr>
    <a:masterClrMapping/>
  </p:clrMapOvr>
</p:notes>
</file>

<file path=ppt/notesSlides/notesSlide1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1E0C5195-9C78-4FFD-BD9D-592FD58ADC4D}" type="slidenum">
              <a:rPr lang="zh-CN" altLang="en-US" smtClean="0"/>
              <a:t>211</a:t>
            </a:fld>
            <a:endParaRPr lang="zh-CN" altLang="en-US"/>
          </a:p>
        </p:txBody>
      </p:sp>
    </p:spTree>
    <p:extLst>
      <p:ext uri="{BB962C8B-B14F-4D97-AF65-F5344CB8AC3E}">
        <p14:creationId xmlns:p14="http://schemas.microsoft.com/office/powerpoint/2010/main" val="2126169930"/>
      </p:ext>
    </p:extLst>
  </p:cSld>
  <p:clrMapOvr>
    <a:masterClrMapping/>
  </p:clrMapOvr>
</p:notes>
</file>

<file path=ppt/notesSlides/notesSlide1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1E0C5195-9C78-4FFD-BD9D-592FD58ADC4D}" type="slidenum">
              <a:rPr lang="zh-CN" altLang="en-US" smtClean="0"/>
              <a:t>212</a:t>
            </a:fld>
            <a:endParaRPr lang="zh-CN" altLang="en-US"/>
          </a:p>
        </p:txBody>
      </p:sp>
    </p:spTree>
    <p:extLst>
      <p:ext uri="{BB962C8B-B14F-4D97-AF65-F5344CB8AC3E}">
        <p14:creationId xmlns:p14="http://schemas.microsoft.com/office/powerpoint/2010/main" val="542998127"/>
      </p:ext>
    </p:extLst>
  </p:cSld>
  <p:clrMapOvr>
    <a:masterClrMapping/>
  </p:clrMapOvr>
</p:notes>
</file>

<file path=ppt/notesSlides/notesSlide1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1E0C5195-9C78-4FFD-BD9D-592FD58ADC4D}" type="slidenum">
              <a:rPr lang="zh-CN" altLang="en-US" smtClean="0"/>
              <a:t>214</a:t>
            </a:fld>
            <a:endParaRPr lang="zh-CN" altLang="en-US"/>
          </a:p>
        </p:txBody>
      </p:sp>
    </p:spTree>
    <p:extLst>
      <p:ext uri="{BB962C8B-B14F-4D97-AF65-F5344CB8AC3E}">
        <p14:creationId xmlns:p14="http://schemas.microsoft.com/office/powerpoint/2010/main" val="372916746"/>
      </p:ext>
    </p:extLst>
  </p:cSld>
  <p:clrMapOvr>
    <a:masterClrMapping/>
  </p:clrMapOvr>
</p:notes>
</file>

<file path=ppt/notesSlides/notesSlide1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1E0C5195-9C78-4FFD-BD9D-592FD58ADC4D}" type="slidenum">
              <a:rPr lang="zh-CN" altLang="en-US" smtClean="0"/>
              <a:t>215</a:t>
            </a:fld>
            <a:endParaRPr lang="zh-CN" altLang="en-US"/>
          </a:p>
        </p:txBody>
      </p:sp>
    </p:spTree>
    <p:extLst>
      <p:ext uri="{BB962C8B-B14F-4D97-AF65-F5344CB8AC3E}">
        <p14:creationId xmlns:p14="http://schemas.microsoft.com/office/powerpoint/2010/main" val="1082660882"/>
      </p:ext>
    </p:extLst>
  </p:cSld>
  <p:clrMapOvr>
    <a:masterClrMapping/>
  </p:clrMapOvr>
</p:notes>
</file>

<file path=ppt/notesSlides/notesSlide1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1E0C5195-9C78-4FFD-BD9D-592FD58ADC4D}" type="slidenum">
              <a:rPr lang="zh-CN" altLang="en-US" smtClean="0"/>
              <a:t>216</a:t>
            </a:fld>
            <a:endParaRPr lang="zh-CN" altLang="en-US"/>
          </a:p>
        </p:txBody>
      </p:sp>
    </p:spTree>
    <p:extLst>
      <p:ext uri="{BB962C8B-B14F-4D97-AF65-F5344CB8AC3E}">
        <p14:creationId xmlns:p14="http://schemas.microsoft.com/office/powerpoint/2010/main" val="3867380398"/>
      </p:ext>
    </p:extLst>
  </p:cSld>
  <p:clrMapOvr>
    <a:masterClrMapping/>
  </p:clrMapOvr>
</p:notes>
</file>

<file path=ppt/notesSlides/notesSlide1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1E0C5195-9C78-4FFD-BD9D-592FD58ADC4D}" type="slidenum">
              <a:rPr lang="zh-CN" altLang="en-US" smtClean="0"/>
              <a:t>221</a:t>
            </a:fld>
            <a:endParaRPr lang="zh-CN" altLang="en-US"/>
          </a:p>
        </p:txBody>
      </p:sp>
    </p:spTree>
    <p:extLst>
      <p:ext uri="{BB962C8B-B14F-4D97-AF65-F5344CB8AC3E}">
        <p14:creationId xmlns:p14="http://schemas.microsoft.com/office/powerpoint/2010/main" val="1520341699"/>
      </p:ext>
    </p:extLst>
  </p:cSld>
  <p:clrMapOvr>
    <a:masterClrMapping/>
  </p:clrMapOvr>
</p:notes>
</file>

<file path=ppt/notesSlides/notesSlide1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1E0C5195-9C78-4FFD-BD9D-592FD58ADC4D}" type="slidenum">
              <a:rPr lang="zh-CN" altLang="en-US" smtClean="0"/>
              <a:t>222</a:t>
            </a:fld>
            <a:endParaRPr lang="zh-CN" altLang="en-US"/>
          </a:p>
        </p:txBody>
      </p:sp>
    </p:spTree>
    <p:extLst>
      <p:ext uri="{BB962C8B-B14F-4D97-AF65-F5344CB8AC3E}">
        <p14:creationId xmlns:p14="http://schemas.microsoft.com/office/powerpoint/2010/main" val="1702101484"/>
      </p:ext>
    </p:extLst>
  </p:cSld>
  <p:clrMapOvr>
    <a:masterClrMapping/>
  </p:clrMapOvr>
</p:notes>
</file>

<file path=ppt/notesSlides/notesSlide1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1E0C5195-9C78-4FFD-BD9D-592FD58ADC4D}" type="slidenum">
              <a:rPr lang="zh-CN" altLang="en-US" smtClean="0"/>
              <a:t>236</a:t>
            </a:fld>
            <a:endParaRPr lang="zh-CN" altLang="en-US"/>
          </a:p>
        </p:txBody>
      </p:sp>
    </p:spTree>
    <p:extLst>
      <p:ext uri="{BB962C8B-B14F-4D97-AF65-F5344CB8AC3E}">
        <p14:creationId xmlns:p14="http://schemas.microsoft.com/office/powerpoint/2010/main" val="1373650643"/>
      </p:ext>
    </p:extLst>
  </p:cSld>
  <p:clrMapOvr>
    <a:masterClrMapping/>
  </p:clrMapOvr>
</p:notes>
</file>

<file path=ppt/notesSlides/notesSlide1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1E0C5195-9C78-4FFD-BD9D-592FD58ADC4D}" type="slidenum">
              <a:rPr lang="zh-CN" altLang="en-US" smtClean="0"/>
              <a:t>243</a:t>
            </a:fld>
            <a:endParaRPr lang="zh-CN" altLang="en-US"/>
          </a:p>
        </p:txBody>
      </p:sp>
    </p:spTree>
    <p:extLst>
      <p:ext uri="{BB962C8B-B14F-4D97-AF65-F5344CB8AC3E}">
        <p14:creationId xmlns:p14="http://schemas.microsoft.com/office/powerpoint/2010/main" val="708086666"/>
      </p:ext>
    </p:extLst>
  </p:cSld>
  <p:clrMapOvr>
    <a:masterClrMapping/>
  </p:clrMapOvr>
</p:notes>
</file>

<file path=ppt/notesSlides/notesSlide1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1E0C5195-9C78-4FFD-BD9D-592FD58ADC4D}" type="slidenum">
              <a:rPr lang="zh-CN" altLang="en-US" smtClean="0"/>
              <a:t>249</a:t>
            </a:fld>
            <a:endParaRPr lang="zh-CN" altLang="en-US"/>
          </a:p>
        </p:txBody>
      </p:sp>
    </p:spTree>
    <p:extLst>
      <p:ext uri="{BB962C8B-B14F-4D97-AF65-F5344CB8AC3E}">
        <p14:creationId xmlns:p14="http://schemas.microsoft.com/office/powerpoint/2010/main" val="714372993"/>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1E0C5195-9C78-4FFD-BD9D-592FD58ADC4D}" type="slidenum">
              <a:rPr lang="zh-CN" altLang="en-US" smtClean="0"/>
              <a:t>50</a:t>
            </a:fld>
            <a:endParaRPr lang="zh-CN" altLang="en-US"/>
          </a:p>
        </p:txBody>
      </p:sp>
    </p:spTree>
    <p:extLst>
      <p:ext uri="{BB962C8B-B14F-4D97-AF65-F5344CB8AC3E}">
        <p14:creationId xmlns:p14="http://schemas.microsoft.com/office/powerpoint/2010/main" val="4117115544"/>
      </p:ext>
    </p:extLst>
  </p:cSld>
  <p:clrMapOvr>
    <a:masterClrMapping/>
  </p:clrMapOvr>
</p:notes>
</file>

<file path=ppt/notesSlides/notesSlide1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1E0C5195-9C78-4FFD-BD9D-592FD58ADC4D}" type="slidenum">
              <a:rPr lang="zh-CN" altLang="en-US" smtClean="0"/>
              <a:t>254</a:t>
            </a:fld>
            <a:endParaRPr lang="zh-CN" altLang="en-US"/>
          </a:p>
        </p:txBody>
      </p:sp>
    </p:spTree>
    <p:extLst>
      <p:ext uri="{BB962C8B-B14F-4D97-AF65-F5344CB8AC3E}">
        <p14:creationId xmlns:p14="http://schemas.microsoft.com/office/powerpoint/2010/main" val="3797367158"/>
      </p:ext>
    </p:extLst>
  </p:cSld>
  <p:clrMapOvr>
    <a:masterClrMapping/>
  </p:clrMapOvr>
</p:notes>
</file>

<file path=ppt/notesSlides/notesSlide1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1E0C5195-9C78-4FFD-BD9D-592FD58ADC4D}" type="slidenum">
              <a:rPr lang="zh-CN" altLang="en-US" smtClean="0"/>
              <a:t>255</a:t>
            </a:fld>
            <a:endParaRPr lang="zh-CN" altLang="en-US"/>
          </a:p>
        </p:txBody>
      </p:sp>
    </p:spTree>
    <p:extLst>
      <p:ext uri="{BB962C8B-B14F-4D97-AF65-F5344CB8AC3E}">
        <p14:creationId xmlns:p14="http://schemas.microsoft.com/office/powerpoint/2010/main" val="13598847"/>
      </p:ext>
    </p:extLst>
  </p:cSld>
  <p:clrMapOvr>
    <a:masterClrMapping/>
  </p:clrMapOvr>
</p:notes>
</file>

<file path=ppt/notesSlides/notesSlide1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1E0C5195-9C78-4FFD-BD9D-592FD58ADC4D}" type="slidenum">
              <a:rPr lang="zh-CN" altLang="en-US" smtClean="0"/>
              <a:t>256</a:t>
            </a:fld>
            <a:endParaRPr lang="zh-CN" altLang="en-US"/>
          </a:p>
        </p:txBody>
      </p:sp>
    </p:spTree>
    <p:extLst>
      <p:ext uri="{BB962C8B-B14F-4D97-AF65-F5344CB8AC3E}">
        <p14:creationId xmlns:p14="http://schemas.microsoft.com/office/powerpoint/2010/main" val="3551310018"/>
      </p:ext>
    </p:extLst>
  </p:cSld>
  <p:clrMapOvr>
    <a:masterClrMapping/>
  </p:clrMapOvr>
</p:notes>
</file>

<file path=ppt/notesSlides/notesSlide1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1E0C5195-9C78-4FFD-BD9D-592FD58ADC4D}" type="slidenum">
              <a:rPr lang="zh-CN" altLang="en-US" smtClean="0"/>
              <a:t>258</a:t>
            </a:fld>
            <a:endParaRPr lang="zh-CN" altLang="en-US"/>
          </a:p>
        </p:txBody>
      </p:sp>
    </p:spTree>
    <p:extLst>
      <p:ext uri="{BB962C8B-B14F-4D97-AF65-F5344CB8AC3E}">
        <p14:creationId xmlns:p14="http://schemas.microsoft.com/office/powerpoint/2010/main" val="1171467307"/>
      </p:ext>
    </p:extLst>
  </p:cSld>
  <p:clrMapOvr>
    <a:masterClrMapping/>
  </p:clrMapOvr>
</p:notes>
</file>

<file path=ppt/notesSlides/notesSlide1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1E0C5195-9C78-4FFD-BD9D-592FD58ADC4D}" type="slidenum">
              <a:rPr lang="zh-CN" altLang="en-US" smtClean="0"/>
              <a:t>259</a:t>
            </a:fld>
            <a:endParaRPr lang="zh-CN" altLang="en-US"/>
          </a:p>
        </p:txBody>
      </p:sp>
    </p:spTree>
    <p:extLst>
      <p:ext uri="{BB962C8B-B14F-4D97-AF65-F5344CB8AC3E}">
        <p14:creationId xmlns:p14="http://schemas.microsoft.com/office/powerpoint/2010/main" val="3461240313"/>
      </p:ext>
    </p:extLst>
  </p:cSld>
  <p:clrMapOvr>
    <a:masterClrMapping/>
  </p:clrMapOvr>
</p:notes>
</file>

<file path=ppt/notesSlides/notesSlide1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1E0C5195-9C78-4FFD-BD9D-592FD58ADC4D}" type="slidenum">
              <a:rPr lang="zh-CN" altLang="en-US" smtClean="0"/>
              <a:t>261</a:t>
            </a:fld>
            <a:endParaRPr lang="zh-CN" altLang="en-US"/>
          </a:p>
        </p:txBody>
      </p:sp>
    </p:spTree>
    <p:extLst>
      <p:ext uri="{BB962C8B-B14F-4D97-AF65-F5344CB8AC3E}">
        <p14:creationId xmlns:p14="http://schemas.microsoft.com/office/powerpoint/2010/main" val="104742040"/>
      </p:ext>
    </p:extLst>
  </p:cSld>
  <p:clrMapOvr>
    <a:masterClrMapping/>
  </p:clrMapOvr>
</p:notes>
</file>

<file path=ppt/notesSlides/notesSlide1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1E0C5195-9C78-4FFD-BD9D-592FD58ADC4D}" type="slidenum">
              <a:rPr lang="zh-CN" altLang="en-US" smtClean="0"/>
              <a:t>262</a:t>
            </a:fld>
            <a:endParaRPr lang="zh-CN" altLang="en-US"/>
          </a:p>
        </p:txBody>
      </p:sp>
    </p:spTree>
    <p:extLst>
      <p:ext uri="{BB962C8B-B14F-4D97-AF65-F5344CB8AC3E}">
        <p14:creationId xmlns:p14="http://schemas.microsoft.com/office/powerpoint/2010/main" val="3570851923"/>
      </p:ext>
    </p:extLst>
  </p:cSld>
  <p:clrMapOvr>
    <a:masterClrMapping/>
  </p:clrMapOvr>
</p:notes>
</file>

<file path=ppt/notesSlides/notesSlide1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1E0C5195-9C78-4FFD-BD9D-592FD58ADC4D}" type="slidenum">
              <a:rPr lang="zh-CN" altLang="en-US" smtClean="0"/>
              <a:t>263</a:t>
            </a:fld>
            <a:endParaRPr lang="zh-CN" altLang="en-US"/>
          </a:p>
        </p:txBody>
      </p:sp>
    </p:spTree>
    <p:extLst>
      <p:ext uri="{BB962C8B-B14F-4D97-AF65-F5344CB8AC3E}">
        <p14:creationId xmlns:p14="http://schemas.microsoft.com/office/powerpoint/2010/main" val="409225291"/>
      </p:ext>
    </p:extLst>
  </p:cSld>
  <p:clrMapOvr>
    <a:masterClrMapping/>
  </p:clrMapOvr>
</p:notes>
</file>

<file path=ppt/notesSlides/notesSlide1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1E0C5195-9C78-4FFD-BD9D-592FD58ADC4D}" type="slidenum">
              <a:rPr lang="zh-CN" altLang="en-US" smtClean="0"/>
              <a:t>264</a:t>
            </a:fld>
            <a:endParaRPr lang="zh-CN" altLang="en-US"/>
          </a:p>
        </p:txBody>
      </p:sp>
    </p:spTree>
    <p:extLst>
      <p:ext uri="{BB962C8B-B14F-4D97-AF65-F5344CB8AC3E}">
        <p14:creationId xmlns:p14="http://schemas.microsoft.com/office/powerpoint/2010/main" val="1905065014"/>
      </p:ext>
    </p:extLst>
  </p:cSld>
  <p:clrMapOvr>
    <a:masterClrMapping/>
  </p:clrMapOvr>
</p:notes>
</file>

<file path=ppt/notesSlides/notesSlide1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1E0C5195-9C78-4FFD-BD9D-592FD58ADC4D}" type="slidenum">
              <a:rPr lang="zh-CN" altLang="en-US" smtClean="0"/>
              <a:t>265</a:t>
            </a:fld>
            <a:endParaRPr lang="zh-CN" altLang="en-US"/>
          </a:p>
        </p:txBody>
      </p:sp>
    </p:spTree>
    <p:extLst>
      <p:ext uri="{BB962C8B-B14F-4D97-AF65-F5344CB8AC3E}">
        <p14:creationId xmlns:p14="http://schemas.microsoft.com/office/powerpoint/2010/main" val="1857826127"/>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1E0C5195-9C78-4FFD-BD9D-592FD58ADC4D}" type="slidenum">
              <a:rPr lang="zh-CN" altLang="en-US" smtClean="0"/>
              <a:t>51</a:t>
            </a:fld>
            <a:endParaRPr lang="zh-CN" altLang="en-US"/>
          </a:p>
        </p:txBody>
      </p:sp>
    </p:spTree>
    <p:extLst>
      <p:ext uri="{BB962C8B-B14F-4D97-AF65-F5344CB8AC3E}">
        <p14:creationId xmlns:p14="http://schemas.microsoft.com/office/powerpoint/2010/main" val="2460158289"/>
      </p:ext>
    </p:extLst>
  </p:cSld>
  <p:clrMapOvr>
    <a:masterClrMapping/>
  </p:clrMapOvr>
</p:notes>
</file>

<file path=ppt/notesSlides/notesSlide1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1E0C5195-9C78-4FFD-BD9D-592FD58ADC4D}" type="slidenum">
              <a:rPr lang="zh-CN" altLang="en-US" smtClean="0"/>
              <a:t>266</a:t>
            </a:fld>
            <a:endParaRPr lang="zh-CN" altLang="en-US"/>
          </a:p>
        </p:txBody>
      </p:sp>
    </p:spTree>
    <p:extLst>
      <p:ext uri="{BB962C8B-B14F-4D97-AF65-F5344CB8AC3E}">
        <p14:creationId xmlns:p14="http://schemas.microsoft.com/office/powerpoint/2010/main" val="102216851"/>
      </p:ext>
    </p:extLst>
  </p:cSld>
  <p:clrMapOvr>
    <a:masterClrMapping/>
  </p:clrMapOvr>
</p:notes>
</file>

<file path=ppt/notesSlides/notesSlide1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1E0C5195-9C78-4FFD-BD9D-592FD58ADC4D}" type="slidenum">
              <a:rPr lang="zh-CN" altLang="en-US" smtClean="0"/>
              <a:t>267</a:t>
            </a:fld>
            <a:endParaRPr lang="zh-CN" altLang="en-US"/>
          </a:p>
        </p:txBody>
      </p:sp>
    </p:spTree>
    <p:extLst>
      <p:ext uri="{BB962C8B-B14F-4D97-AF65-F5344CB8AC3E}">
        <p14:creationId xmlns:p14="http://schemas.microsoft.com/office/powerpoint/2010/main" val="2139767284"/>
      </p:ext>
    </p:extLst>
  </p:cSld>
  <p:clrMapOvr>
    <a:masterClrMapping/>
  </p:clrMapOvr>
</p:notes>
</file>

<file path=ppt/notesSlides/notesSlide1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1E0C5195-9C78-4FFD-BD9D-592FD58ADC4D}" type="slidenum">
              <a:rPr lang="zh-CN" altLang="en-US" smtClean="0"/>
              <a:t>268</a:t>
            </a:fld>
            <a:endParaRPr lang="zh-CN" altLang="en-US"/>
          </a:p>
        </p:txBody>
      </p:sp>
    </p:spTree>
    <p:extLst>
      <p:ext uri="{BB962C8B-B14F-4D97-AF65-F5344CB8AC3E}">
        <p14:creationId xmlns:p14="http://schemas.microsoft.com/office/powerpoint/2010/main" val="2645004456"/>
      </p:ext>
    </p:extLst>
  </p:cSld>
  <p:clrMapOvr>
    <a:masterClrMapping/>
  </p:clrMapOvr>
</p:notes>
</file>

<file path=ppt/notesSlides/notesSlide1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1E0C5195-9C78-4FFD-BD9D-592FD58ADC4D}" type="slidenum">
              <a:rPr lang="zh-CN" altLang="en-US" smtClean="0"/>
              <a:t>269</a:t>
            </a:fld>
            <a:endParaRPr lang="zh-CN" altLang="en-US"/>
          </a:p>
        </p:txBody>
      </p:sp>
    </p:spTree>
    <p:extLst>
      <p:ext uri="{BB962C8B-B14F-4D97-AF65-F5344CB8AC3E}">
        <p14:creationId xmlns:p14="http://schemas.microsoft.com/office/powerpoint/2010/main" val="3505252528"/>
      </p:ext>
    </p:extLst>
  </p:cSld>
  <p:clrMapOvr>
    <a:masterClrMapping/>
  </p:clrMapOvr>
</p:notes>
</file>

<file path=ppt/notesSlides/notesSlide1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1E0C5195-9C78-4FFD-BD9D-592FD58ADC4D}" type="slidenum">
              <a:rPr lang="zh-CN" altLang="en-US" smtClean="0"/>
              <a:t>270</a:t>
            </a:fld>
            <a:endParaRPr lang="zh-CN" altLang="en-US"/>
          </a:p>
        </p:txBody>
      </p:sp>
    </p:spTree>
    <p:extLst>
      <p:ext uri="{BB962C8B-B14F-4D97-AF65-F5344CB8AC3E}">
        <p14:creationId xmlns:p14="http://schemas.microsoft.com/office/powerpoint/2010/main" val="2616114417"/>
      </p:ext>
    </p:extLst>
  </p:cSld>
  <p:clrMapOvr>
    <a:masterClrMapping/>
  </p:clrMapOvr>
</p:notes>
</file>

<file path=ppt/notesSlides/notesSlide1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1E0C5195-9C78-4FFD-BD9D-592FD58ADC4D}" type="slidenum">
              <a:rPr lang="zh-CN" altLang="en-US" smtClean="0"/>
              <a:t>271</a:t>
            </a:fld>
            <a:endParaRPr lang="zh-CN" altLang="en-US"/>
          </a:p>
        </p:txBody>
      </p:sp>
    </p:spTree>
    <p:extLst>
      <p:ext uri="{BB962C8B-B14F-4D97-AF65-F5344CB8AC3E}">
        <p14:creationId xmlns:p14="http://schemas.microsoft.com/office/powerpoint/2010/main" val="1455707470"/>
      </p:ext>
    </p:extLst>
  </p:cSld>
  <p:clrMapOvr>
    <a:masterClrMapping/>
  </p:clrMapOvr>
</p:notes>
</file>

<file path=ppt/notesSlides/notesSlide1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1E0C5195-9C78-4FFD-BD9D-592FD58ADC4D}" type="slidenum">
              <a:rPr lang="zh-CN" altLang="en-US" smtClean="0"/>
              <a:t>272</a:t>
            </a:fld>
            <a:endParaRPr lang="zh-CN" altLang="en-US"/>
          </a:p>
        </p:txBody>
      </p:sp>
    </p:spTree>
    <p:extLst>
      <p:ext uri="{BB962C8B-B14F-4D97-AF65-F5344CB8AC3E}">
        <p14:creationId xmlns:p14="http://schemas.microsoft.com/office/powerpoint/2010/main" val="2245911427"/>
      </p:ext>
    </p:extLst>
  </p:cSld>
  <p:clrMapOvr>
    <a:masterClrMapping/>
  </p:clrMapOvr>
</p:notes>
</file>

<file path=ppt/notesSlides/notesSlide1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1E0C5195-9C78-4FFD-BD9D-592FD58ADC4D}" type="slidenum">
              <a:rPr lang="zh-CN" altLang="en-US" smtClean="0"/>
              <a:t>273</a:t>
            </a:fld>
            <a:endParaRPr lang="zh-CN" altLang="en-US"/>
          </a:p>
        </p:txBody>
      </p:sp>
    </p:spTree>
    <p:extLst>
      <p:ext uri="{BB962C8B-B14F-4D97-AF65-F5344CB8AC3E}">
        <p14:creationId xmlns:p14="http://schemas.microsoft.com/office/powerpoint/2010/main" val="1696561227"/>
      </p:ext>
    </p:extLst>
  </p:cSld>
  <p:clrMapOvr>
    <a:masterClrMapping/>
  </p:clrMapOvr>
</p:notes>
</file>

<file path=ppt/notesSlides/notesSlide1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1E0C5195-9C78-4FFD-BD9D-592FD58ADC4D}" type="slidenum">
              <a:rPr lang="zh-CN" altLang="en-US" smtClean="0"/>
              <a:t>274</a:t>
            </a:fld>
            <a:endParaRPr lang="zh-CN" altLang="en-US"/>
          </a:p>
        </p:txBody>
      </p:sp>
    </p:spTree>
    <p:extLst>
      <p:ext uri="{BB962C8B-B14F-4D97-AF65-F5344CB8AC3E}">
        <p14:creationId xmlns:p14="http://schemas.microsoft.com/office/powerpoint/2010/main" val="2796925320"/>
      </p:ext>
    </p:extLst>
  </p:cSld>
  <p:clrMapOvr>
    <a:masterClrMapping/>
  </p:clrMapOvr>
</p:notes>
</file>

<file path=ppt/notesSlides/notesSlide1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1E0C5195-9C78-4FFD-BD9D-592FD58ADC4D}" type="slidenum">
              <a:rPr lang="zh-CN" altLang="en-US" smtClean="0"/>
              <a:t>275</a:t>
            </a:fld>
            <a:endParaRPr lang="zh-CN" altLang="en-US"/>
          </a:p>
        </p:txBody>
      </p:sp>
    </p:spTree>
    <p:extLst>
      <p:ext uri="{BB962C8B-B14F-4D97-AF65-F5344CB8AC3E}">
        <p14:creationId xmlns:p14="http://schemas.microsoft.com/office/powerpoint/2010/main" val="3574524558"/>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1E0C5195-9C78-4FFD-BD9D-592FD58ADC4D}" type="slidenum">
              <a:rPr lang="zh-CN" altLang="en-US" smtClean="0"/>
              <a:t>52</a:t>
            </a:fld>
            <a:endParaRPr lang="zh-CN" altLang="en-US"/>
          </a:p>
        </p:txBody>
      </p:sp>
    </p:spTree>
    <p:extLst>
      <p:ext uri="{BB962C8B-B14F-4D97-AF65-F5344CB8AC3E}">
        <p14:creationId xmlns:p14="http://schemas.microsoft.com/office/powerpoint/2010/main" val="2229247307"/>
      </p:ext>
    </p:extLst>
  </p:cSld>
  <p:clrMapOvr>
    <a:masterClrMapping/>
  </p:clrMapOvr>
</p:notes>
</file>

<file path=ppt/notesSlides/notesSlide1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1E0C5195-9C78-4FFD-BD9D-592FD58ADC4D}" type="slidenum">
              <a:rPr lang="zh-CN" altLang="en-US" smtClean="0"/>
              <a:t>276</a:t>
            </a:fld>
            <a:endParaRPr lang="zh-CN" altLang="en-US"/>
          </a:p>
        </p:txBody>
      </p:sp>
    </p:spTree>
    <p:extLst>
      <p:ext uri="{BB962C8B-B14F-4D97-AF65-F5344CB8AC3E}">
        <p14:creationId xmlns:p14="http://schemas.microsoft.com/office/powerpoint/2010/main" val="1345938123"/>
      </p:ext>
    </p:extLst>
  </p:cSld>
  <p:clrMapOvr>
    <a:masterClrMapping/>
  </p:clrMapOvr>
</p:notes>
</file>

<file path=ppt/notesSlides/notesSlide1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1E0C5195-9C78-4FFD-BD9D-592FD58ADC4D}" type="slidenum">
              <a:rPr lang="zh-CN" altLang="en-US" smtClean="0"/>
              <a:t>277</a:t>
            </a:fld>
            <a:endParaRPr lang="zh-CN" altLang="en-US"/>
          </a:p>
        </p:txBody>
      </p:sp>
    </p:spTree>
    <p:extLst>
      <p:ext uri="{BB962C8B-B14F-4D97-AF65-F5344CB8AC3E}">
        <p14:creationId xmlns:p14="http://schemas.microsoft.com/office/powerpoint/2010/main" val="4268026616"/>
      </p:ext>
    </p:extLst>
  </p:cSld>
  <p:clrMapOvr>
    <a:masterClrMapping/>
  </p:clrMapOvr>
</p:notes>
</file>

<file path=ppt/notesSlides/notesSlide1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1E0C5195-9C78-4FFD-BD9D-592FD58ADC4D}" type="slidenum">
              <a:rPr lang="zh-CN" altLang="en-US" smtClean="0"/>
              <a:t>278</a:t>
            </a:fld>
            <a:endParaRPr lang="zh-CN" altLang="en-US"/>
          </a:p>
        </p:txBody>
      </p:sp>
    </p:spTree>
    <p:extLst>
      <p:ext uri="{BB962C8B-B14F-4D97-AF65-F5344CB8AC3E}">
        <p14:creationId xmlns:p14="http://schemas.microsoft.com/office/powerpoint/2010/main" val="2030411712"/>
      </p:ext>
    </p:extLst>
  </p:cSld>
  <p:clrMapOvr>
    <a:masterClrMapping/>
  </p:clrMapOvr>
</p:notes>
</file>

<file path=ppt/notesSlides/notesSlide1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1E0C5195-9C78-4FFD-BD9D-592FD58ADC4D}" type="slidenum">
              <a:rPr lang="zh-CN" altLang="en-US" smtClean="0"/>
              <a:t>279</a:t>
            </a:fld>
            <a:endParaRPr lang="zh-CN" altLang="en-US"/>
          </a:p>
        </p:txBody>
      </p:sp>
    </p:spTree>
    <p:extLst>
      <p:ext uri="{BB962C8B-B14F-4D97-AF65-F5344CB8AC3E}">
        <p14:creationId xmlns:p14="http://schemas.microsoft.com/office/powerpoint/2010/main" val="1897754933"/>
      </p:ext>
    </p:extLst>
  </p:cSld>
  <p:clrMapOvr>
    <a:masterClrMapping/>
  </p:clrMapOvr>
</p:notes>
</file>

<file path=ppt/notesSlides/notesSlide1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1E0C5195-9C78-4FFD-BD9D-592FD58ADC4D}" type="slidenum">
              <a:rPr lang="zh-CN" altLang="en-US" smtClean="0"/>
              <a:t>280</a:t>
            </a:fld>
            <a:endParaRPr lang="zh-CN" altLang="en-US"/>
          </a:p>
        </p:txBody>
      </p:sp>
    </p:spTree>
    <p:extLst>
      <p:ext uri="{BB962C8B-B14F-4D97-AF65-F5344CB8AC3E}">
        <p14:creationId xmlns:p14="http://schemas.microsoft.com/office/powerpoint/2010/main" val="3115381977"/>
      </p:ext>
    </p:extLst>
  </p:cSld>
  <p:clrMapOvr>
    <a:masterClrMapping/>
  </p:clrMapOvr>
</p:notes>
</file>

<file path=ppt/notesSlides/notesSlide1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1E0C5195-9C78-4FFD-BD9D-592FD58ADC4D}" type="slidenum">
              <a:rPr lang="zh-CN" altLang="en-US" smtClean="0"/>
              <a:t>281</a:t>
            </a:fld>
            <a:endParaRPr lang="zh-CN" altLang="en-US"/>
          </a:p>
        </p:txBody>
      </p:sp>
    </p:spTree>
    <p:extLst>
      <p:ext uri="{BB962C8B-B14F-4D97-AF65-F5344CB8AC3E}">
        <p14:creationId xmlns:p14="http://schemas.microsoft.com/office/powerpoint/2010/main" val="2408641782"/>
      </p:ext>
    </p:extLst>
  </p:cSld>
  <p:clrMapOvr>
    <a:masterClrMapping/>
  </p:clrMapOvr>
</p:notes>
</file>

<file path=ppt/notesSlides/notesSlide1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1E0C5195-9C78-4FFD-BD9D-592FD58ADC4D}" type="slidenum">
              <a:rPr lang="zh-CN" altLang="en-US" smtClean="0"/>
              <a:t>282</a:t>
            </a:fld>
            <a:endParaRPr lang="zh-CN" altLang="en-US"/>
          </a:p>
        </p:txBody>
      </p:sp>
    </p:spTree>
    <p:extLst>
      <p:ext uri="{BB962C8B-B14F-4D97-AF65-F5344CB8AC3E}">
        <p14:creationId xmlns:p14="http://schemas.microsoft.com/office/powerpoint/2010/main" val="2017764078"/>
      </p:ext>
    </p:extLst>
  </p:cSld>
  <p:clrMapOvr>
    <a:masterClrMapping/>
  </p:clrMapOvr>
</p:notes>
</file>

<file path=ppt/notesSlides/notesSlide1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1E0C5195-9C78-4FFD-BD9D-592FD58ADC4D}" type="slidenum">
              <a:rPr lang="zh-CN" altLang="en-US" smtClean="0"/>
              <a:t>283</a:t>
            </a:fld>
            <a:endParaRPr lang="zh-CN" altLang="en-US"/>
          </a:p>
        </p:txBody>
      </p:sp>
    </p:spTree>
    <p:extLst>
      <p:ext uri="{BB962C8B-B14F-4D97-AF65-F5344CB8AC3E}">
        <p14:creationId xmlns:p14="http://schemas.microsoft.com/office/powerpoint/2010/main" val="3955119112"/>
      </p:ext>
    </p:extLst>
  </p:cSld>
  <p:clrMapOvr>
    <a:masterClrMapping/>
  </p:clrMapOvr>
</p:notes>
</file>

<file path=ppt/notesSlides/notesSlide1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1E0C5195-9C78-4FFD-BD9D-592FD58ADC4D}" type="slidenum">
              <a:rPr lang="zh-CN" altLang="en-US" smtClean="0"/>
              <a:t>284</a:t>
            </a:fld>
            <a:endParaRPr lang="zh-CN" altLang="en-US"/>
          </a:p>
        </p:txBody>
      </p:sp>
    </p:spTree>
    <p:extLst>
      <p:ext uri="{BB962C8B-B14F-4D97-AF65-F5344CB8AC3E}">
        <p14:creationId xmlns:p14="http://schemas.microsoft.com/office/powerpoint/2010/main" val="3032565479"/>
      </p:ext>
    </p:extLst>
  </p:cSld>
  <p:clrMapOvr>
    <a:masterClrMapping/>
  </p:clrMapOvr>
</p:notes>
</file>

<file path=ppt/notesSlides/notesSlide1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1E0C5195-9C78-4FFD-BD9D-592FD58ADC4D}" type="slidenum">
              <a:rPr lang="zh-CN" altLang="en-US" smtClean="0"/>
              <a:t>285</a:t>
            </a:fld>
            <a:endParaRPr lang="zh-CN" altLang="en-US"/>
          </a:p>
        </p:txBody>
      </p:sp>
    </p:spTree>
    <p:extLst>
      <p:ext uri="{BB962C8B-B14F-4D97-AF65-F5344CB8AC3E}">
        <p14:creationId xmlns:p14="http://schemas.microsoft.com/office/powerpoint/2010/main" val="485197869"/>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1E0C5195-9C78-4FFD-BD9D-592FD58ADC4D}" type="slidenum">
              <a:rPr lang="zh-CN" altLang="en-US" smtClean="0"/>
              <a:t>53</a:t>
            </a:fld>
            <a:endParaRPr lang="zh-CN" altLang="en-US"/>
          </a:p>
        </p:txBody>
      </p:sp>
    </p:spTree>
    <p:extLst>
      <p:ext uri="{BB962C8B-B14F-4D97-AF65-F5344CB8AC3E}">
        <p14:creationId xmlns:p14="http://schemas.microsoft.com/office/powerpoint/2010/main" val="1722059405"/>
      </p:ext>
    </p:extLst>
  </p:cSld>
  <p:clrMapOvr>
    <a:masterClrMapping/>
  </p:clrMapOvr>
</p:notes>
</file>

<file path=ppt/notesSlides/notesSlide1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1E0C5195-9C78-4FFD-BD9D-592FD58ADC4D}" type="slidenum">
              <a:rPr lang="zh-CN" altLang="en-US" smtClean="0"/>
              <a:t>286</a:t>
            </a:fld>
            <a:endParaRPr lang="zh-CN" altLang="en-US"/>
          </a:p>
        </p:txBody>
      </p:sp>
    </p:spTree>
    <p:extLst>
      <p:ext uri="{BB962C8B-B14F-4D97-AF65-F5344CB8AC3E}">
        <p14:creationId xmlns:p14="http://schemas.microsoft.com/office/powerpoint/2010/main" val="23344431"/>
      </p:ext>
    </p:extLst>
  </p:cSld>
  <p:clrMapOvr>
    <a:masterClrMapping/>
  </p:clrMapOvr>
</p:notes>
</file>

<file path=ppt/notesSlides/notesSlide1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1E0C5195-9C78-4FFD-BD9D-592FD58ADC4D}" type="slidenum">
              <a:rPr lang="zh-CN" altLang="en-US" smtClean="0"/>
              <a:t>287</a:t>
            </a:fld>
            <a:endParaRPr lang="zh-CN" altLang="en-US"/>
          </a:p>
        </p:txBody>
      </p:sp>
    </p:spTree>
    <p:extLst>
      <p:ext uri="{BB962C8B-B14F-4D97-AF65-F5344CB8AC3E}">
        <p14:creationId xmlns:p14="http://schemas.microsoft.com/office/powerpoint/2010/main" val="71214654"/>
      </p:ext>
    </p:extLst>
  </p:cSld>
  <p:clrMapOvr>
    <a:masterClrMapping/>
  </p:clrMapOvr>
</p:notes>
</file>

<file path=ppt/notesSlides/notesSlide1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1E0C5195-9C78-4FFD-BD9D-592FD58ADC4D}" type="slidenum">
              <a:rPr lang="zh-CN" altLang="en-US" smtClean="0"/>
              <a:t>288</a:t>
            </a:fld>
            <a:endParaRPr lang="zh-CN" altLang="en-US"/>
          </a:p>
        </p:txBody>
      </p:sp>
    </p:spTree>
    <p:extLst>
      <p:ext uri="{BB962C8B-B14F-4D97-AF65-F5344CB8AC3E}">
        <p14:creationId xmlns:p14="http://schemas.microsoft.com/office/powerpoint/2010/main" val="1392188556"/>
      </p:ext>
    </p:extLst>
  </p:cSld>
  <p:clrMapOvr>
    <a:masterClrMapping/>
  </p:clrMapOvr>
</p:notes>
</file>

<file path=ppt/notesSlides/notesSlide1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1E0C5195-9C78-4FFD-BD9D-592FD58ADC4D}" type="slidenum">
              <a:rPr lang="zh-CN" altLang="en-US" smtClean="0"/>
              <a:t>289</a:t>
            </a:fld>
            <a:endParaRPr lang="zh-CN" altLang="en-US"/>
          </a:p>
        </p:txBody>
      </p:sp>
    </p:spTree>
    <p:extLst>
      <p:ext uri="{BB962C8B-B14F-4D97-AF65-F5344CB8AC3E}">
        <p14:creationId xmlns:p14="http://schemas.microsoft.com/office/powerpoint/2010/main" val="4068486092"/>
      </p:ext>
    </p:extLst>
  </p:cSld>
  <p:clrMapOvr>
    <a:masterClrMapping/>
  </p:clrMapOvr>
</p:notes>
</file>

<file path=ppt/notesSlides/notesSlide1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1E0C5195-9C78-4FFD-BD9D-592FD58ADC4D}" type="slidenum">
              <a:rPr lang="zh-CN" altLang="en-US" smtClean="0"/>
              <a:t>290</a:t>
            </a:fld>
            <a:endParaRPr lang="zh-CN" altLang="en-US"/>
          </a:p>
        </p:txBody>
      </p:sp>
    </p:spTree>
    <p:extLst>
      <p:ext uri="{BB962C8B-B14F-4D97-AF65-F5344CB8AC3E}">
        <p14:creationId xmlns:p14="http://schemas.microsoft.com/office/powerpoint/2010/main" val="3038626932"/>
      </p:ext>
    </p:extLst>
  </p:cSld>
  <p:clrMapOvr>
    <a:masterClrMapping/>
  </p:clrMapOvr>
</p:notes>
</file>

<file path=ppt/notesSlides/notesSlide1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1E0C5195-9C78-4FFD-BD9D-592FD58ADC4D}" type="slidenum">
              <a:rPr lang="zh-CN" altLang="en-US" smtClean="0"/>
              <a:t>296</a:t>
            </a:fld>
            <a:endParaRPr lang="zh-CN" altLang="en-US"/>
          </a:p>
        </p:txBody>
      </p:sp>
    </p:spTree>
    <p:extLst>
      <p:ext uri="{BB962C8B-B14F-4D97-AF65-F5344CB8AC3E}">
        <p14:creationId xmlns:p14="http://schemas.microsoft.com/office/powerpoint/2010/main" val="3357955153"/>
      </p:ext>
    </p:extLst>
  </p:cSld>
  <p:clrMapOvr>
    <a:masterClrMapping/>
  </p:clrMapOvr>
</p:notes>
</file>

<file path=ppt/notesSlides/notesSlide1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1E0C5195-9C78-4FFD-BD9D-592FD58ADC4D}" type="slidenum">
              <a:rPr lang="zh-CN" altLang="en-US" smtClean="0"/>
              <a:t>297</a:t>
            </a:fld>
            <a:endParaRPr lang="zh-CN" altLang="en-US"/>
          </a:p>
        </p:txBody>
      </p:sp>
    </p:spTree>
    <p:extLst>
      <p:ext uri="{BB962C8B-B14F-4D97-AF65-F5344CB8AC3E}">
        <p14:creationId xmlns:p14="http://schemas.microsoft.com/office/powerpoint/2010/main" val="3726072586"/>
      </p:ext>
    </p:extLst>
  </p:cSld>
  <p:clrMapOvr>
    <a:masterClrMapping/>
  </p:clrMapOvr>
</p:notes>
</file>

<file path=ppt/notesSlides/notesSlide1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1E0C5195-9C78-4FFD-BD9D-592FD58ADC4D}" type="slidenum">
              <a:rPr lang="zh-CN" altLang="en-US" smtClean="0"/>
              <a:t>298</a:t>
            </a:fld>
            <a:endParaRPr lang="zh-CN" altLang="en-US"/>
          </a:p>
        </p:txBody>
      </p:sp>
    </p:spTree>
    <p:extLst>
      <p:ext uri="{BB962C8B-B14F-4D97-AF65-F5344CB8AC3E}">
        <p14:creationId xmlns:p14="http://schemas.microsoft.com/office/powerpoint/2010/main" val="976320565"/>
      </p:ext>
    </p:extLst>
  </p:cSld>
  <p:clrMapOvr>
    <a:masterClrMapping/>
  </p:clrMapOvr>
</p:notes>
</file>

<file path=ppt/notesSlides/notesSlide1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1E0C5195-9C78-4FFD-BD9D-592FD58ADC4D}" type="slidenum">
              <a:rPr lang="zh-CN" altLang="en-US" smtClean="0"/>
              <a:t>299</a:t>
            </a:fld>
            <a:endParaRPr lang="zh-CN" altLang="en-US"/>
          </a:p>
        </p:txBody>
      </p:sp>
    </p:spTree>
    <p:extLst>
      <p:ext uri="{BB962C8B-B14F-4D97-AF65-F5344CB8AC3E}">
        <p14:creationId xmlns:p14="http://schemas.microsoft.com/office/powerpoint/2010/main" val="3126725189"/>
      </p:ext>
    </p:extLst>
  </p:cSld>
  <p:clrMapOvr>
    <a:masterClrMapping/>
  </p:clrMapOvr>
</p:notes>
</file>

<file path=ppt/notesSlides/notesSlide1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1E0C5195-9C78-4FFD-BD9D-592FD58ADC4D}" type="slidenum">
              <a:rPr lang="zh-CN" altLang="en-US" smtClean="0"/>
              <a:t>300</a:t>
            </a:fld>
            <a:endParaRPr lang="zh-CN" altLang="en-US"/>
          </a:p>
        </p:txBody>
      </p:sp>
    </p:spTree>
    <p:extLst>
      <p:ext uri="{BB962C8B-B14F-4D97-AF65-F5344CB8AC3E}">
        <p14:creationId xmlns:p14="http://schemas.microsoft.com/office/powerpoint/2010/main" val="2638510634"/>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1E0C5195-9C78-4FFD-BD9D-592FD58ADC4D}" type="slidenum">
              <a:rPr lang="zh-CN" altLang="en-US" smtClean="0"/>
              <a:t>54</a:t>
            </a:fld>
            <a:endParaRPr lang="zh-CN" altLang="en-US"/>
          </a:p>
        </p:txBody>
      </p:sp>
    </p:spTree>
    <p:extLst>
      <p:ext uri="{BB962C8B-B14F-4D97-AF65-F5344CB8AC3E}">
        <p14:creationId xmlns:p14="http://schemas.microsoft.com/office/powerpoint/2010/main" val="329844223"/>
      </p:ext>
    </p:extLst>
  </p:cSld>
  <p:clrMapOvr>
    <a:masterClrMapping/>
  </p:clrMapOvr>
</p:notes>
</file>

<file path=ppt/notesSlides/notesSlide1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1E0C5195-9C78-4FFD-BD9D-592FD58ADC4D}" type="slidenum">
              <a:rPr lang="zh-CN" altLang="en-US" smtClean="0"/>
              <a:t>301</a:t>
            </a:fld>
            <a:endParaRPr lang="zh-CN" altLang="en-US"/>
          </a:p>
        </p:txBody>
      </p:sp>
    </p:spTree>
    <p:extLst>
      <p:ext uri="{BB962C8B-B14F-4D97-AF65-F5344CB8AC3E}">
        <p14:creationId xmlns:p14="http://schemas.microsoft.com/office/powerpoint/2010/main" val="3126544914"/>
      </p:ext>
    </p:extLst>
  </p:cSld>
  <p:clrMapOvr>
    <a:masterClrMapping/>
  </p:clrMapOvr>
</p:notes>
</file>

<file path=ppt/notesSlides/notesSlide1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1E0C5195-9C78-4FFD-BD9D-592FD58ADC4D}" type="slidenum">
              <a:rPr lang="zh-CN" altLang="en-US" smtClean="0"/>
              <a:t>302</a:t>
            </a:fld>
            <a:endParaRPr lang="zh-CN" altLang="en-US"/>
          </a:p>
        </p:txBody>
      </p:sp>
    </p:spTree>
    <p:extLst>
      <p:ext uri="{BB962C8B-B14F-4D97-AF65-F5344CB8AC3E}">
        <p14:creationId xmlns:p14="http://schemas.microsoft.com/office/powerpoint/2010/main" val="228396704"/>
      </p:ext>
    </p:extLst>
  </p:cSld>
  <p:clrMapOvr>
    <a:masterClrMapping/>
  </p:clrMapOvr>
</p:notes>
</file>

<file path=ppt/notesSlides/notesSlide1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1E0C5195-9C78-4FFD-BD9D-592FD58ADC4D}" type="slidenum">
              <a:rPr lang="zh-CN" altLang="en-US" smtClean="0"/>
              <a:t>303</a:t>
            </a:fld>
            <a:endParaRPr lang="zh-CN" altLang="en-US"/>
          </a:p>
        </p:txBody>
      </p:sp>
    </p:spTree>
    <p:extLst>
      <p:ext uri="{BB962C8B-B14F-4D97-AF65-F5344CB8AC3E}">
        <p14:creationId xmlns:p14="http://schemas.microsoft.com/office/powerpoint/2010/main" val="1808706591"/>
      </p:ext>
    </p:extLst>
  </p:cSld>
  <p:clrMapOvr>
    <a:masterClrMapping/>
  </p:clrMapOvr>
</p:notes>
</file>

<file path=ppt/notesSlides/notesSlide1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1E0C5195-9C78-4FFD-BD9D-592FD58ADC4D}" type="slidenum">
              <a:rPr lang="zh-CN" altLang="en-US" smtClean="0"/>
              <a:t>305</a:t>
            </a:fld>
            <a:endParaRPr lang="zh-CN" altLang="en-US"/>
          </a:p>
        </p:txBody>
      </p:sp>
    </p:spTree>
    <p:extLst>
      <p:ext uri="{BB962C8B-B14F-4D97-AF65-F5344CB8AC3E}">
        <p14:creationId xmlns:p14="http://schemas.microsoft.com/office/powerpoint/2010/main" val="1818893495"/>
      </p:ext>
    </p:extLst>
  </p:cSld>
  <p:clrMapOvr>
    <a:masterClrMapping/>
  </p:clrMapOvr>
</p:notes>
</file>

<file path=ppt/notesSlides/notesSlide1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1E0C5195-9C78-4FFD-BD9D-592FD58ADC4D}" type="slidenum">
              <a:rPr lang="zh-CN" altLang="en-US" smtClean="0"/>
              <a:t>306</a:t>
            </a:fld>
            <a:endParaRPr lang="zh-CN" altLang="en-US"/>
          </a:p>
        </p:txBody>
      </p:sp>
    </p:spTree>
    <p:extLst>
      <p:ext uri="{BB962C8B-B14F-4D97-AF65-F5344CB8AC3E}">
        <p14:creationId xmlns:p14="http://schemas.microsoft.com/office/powerpoint/2010/main" val="3971300009"/>
      </p:ext>
    </p:extLst>
  </p:cSld>
  <p:clrMapOvr>
    <a:masterClrMapping/>
  </p:clrMapOvr>
</p:notes>
</file>

<file path=ppt/notesSlides/notesSlide1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1E0C5195-9C78-4FFD-BD9D-592FD58ADC4D}" type="slidenum">
              <a:rPr lang="zh-CN" altLang="en-US" smtClean="0"/>
              <a:t>308</a:t>
            </a:fld>
            <a:endParaRPr lang="zh-CN" altLang="en-US"/>
          </a:p>
        </p:txBody>
      </p:sp>
    </p:spTree>
    <p:extLst>
      <p:ext uri="{BB962C8B-B14F-4D97-AF65-F5344CB8AC3E}">
        <p14:creationId xmlns:p14="http://schemas.microsoft.com/office/powerpoint/2010/main" val="2128774697"/>
      </p:ext>
    </p:extLst>
  </p:cSld>
  <p:clrMapOvr>
    <a:masterClrMapping/>
  </p:clrMapOvr>
</p:notes>
</file>

<file path=ppt/notesSlides/notesSlide1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1E0C5195-9C78-4FFD-BD9D-592FD58ADC4D}" type="slidenum">
              <a:rPr lang="zh-CN" altLang="en-US" smtClean="0"/>
              <a:t>312</a:t>
            </a:fld>
            <a:endParaRPr lang="zh-CN" altLang="en-US"/>
          </a:p>
        </p:txBody>
      </p:sp>
    </p:spTree>
    <p:extLst>
      <p:ext uri="{BB962C8B-B14F-4D97-AF65-F5344CB8AC3E}">
        <p14:creationId xmlns:p14="http://schemas.microsoft.com/office/powerpoint/2010/main" val="1256910167"/>
      </p:ext>
    </p:extLst>
  </p:cSld>
  <p:clrMapOvr>
    <a:masterClrMapping/>
  </p:clrMapOvr>
</p:notes>
</file>

<file path=ppt/notesSlides/notesSlide1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1E0C5195-9C78-4FFD-BD9D-592FD58ADC4D}" type="slidenum">
              <a:rPr lang="zh-CN" altLang="en-US" smtClean="0"/>
              <a:t>313</a:t>
            </a:fld>
            <a:endParaRPr lang="zh-CN" altLang="en-US"/>
          </a:p>
        </p:txBody>
      </p:sp>
    </p:spTree>
    <p:extLst>
      <p:ext uri="{BB962C8B-B14F-4D97-AF65-F5344CB8AC3E}">
        <p14:creationId xmlns:p14="http://schemas.microsoft.com/office/powerpoint/2010/main" val="1199515898"/>
      </p:ext>
    </p:extLst>
  </p:cSld>
  <p:clrMapOvr>
    <a:masterClrMapping/>
  </p:clrMapOvr>
</p:notes>
</file>

<file path=ppt/notesSlides/notesSlide1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1E0C5195-9C78-4FFD-BD9D-592FD58ADC4D}" type="slidenum">
              <a:rPr lang="zh-CN" altLang="en-US" smtClean="0"/>
              <a:t>314</a:t>
            </a:fld>
            <a:endParaRPr lang="zh-CN" altLang="en-US"/>
          </a:p>
        </p:txBody>
      </p:sp>
    </p:spTree>
    <p:extLst>
      <p:ext uri="{BB962C8B-B14F-4D97-AF65-F5344CB8AC3E}">
        <p14:creationId xmlns:p14="http://schemas.microsoft.com/office/powerpoint/2010/main" val="1716077719"/>
      </p:ext>
    </p:extLst>
  </p:cSld>
  <p:clrMapOvr>
    <a:masterClrMapping/>
  </p:clrMapOvr>
</p:notes>
</file>

<file path=ppt/notesSlides/notesSlide1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1E0C5195-9C78-4FFD-BD9D-592FD58ADC4D}" type="slidenum">
              <a:rPr lang="zh-CN" altLang="en-US" smtClean="0"/>
              <a:t>316</a:t>
            </a:fld>
            <a:endParaRPr lang="zh-CN" altLang="en-US"/>
          </a:p>
        </p:txBody>
      </p:sp>
    </p:spTree>
    <p:extLst>
      <p:ext uri="{BB962C8B-B14F-4D97-AF65-F5344CB8AC3E}">
        <p14:creationId xmlns:p14="http://schemas.microsoft.com/office/powerpoint/2010/main" val="2788446057"/>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1E0C5195-9C78-4FFD-BD9D-592FD58ADC4D}" type="slidenum">
              <a:rPr lang="zh-CN" altLang="en-US" smtClean="0"/>
              <a:t>3</a:t>
            </a:fld>
            <a:endParaRPr lang="zh-CN" altLang="en-US"/>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1E0C5195-9C78-4FFD-BD9D-592FD58ADC4D}" type="slidenum">
              <a:rPr lang="zh-CN" altLang="en-US" smtClean="0"/>
              <a:t>55</a:t>
            </a:fld>
            <a:endParaRPr lang="zh-CN" altLang="en-US"/>
          </a:p>
        </p:txBody>
      </p:sp>
    </p:spTree>
    <p:extLst>
      <p:ext uri="{BB962C8B-B14F-4D97-AF65-F5344CB8AC3E}">
        <p14:creationId xmlns:p14="http://schemas.microsoft.com/office/powerpoint/2010/main" val="1059446521"/>
      </p:ext>
    </p:extLst>
  </p:cSld>
  <p:clrMapOvr>
    <a:masterClrMapping/>
  </p:clrMapOvr>
</p:notes>
</file>

<file path=ppt/notesSlides/notesSlide2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1E0C5195-9C78-4FFD-BD9D-592FD58ADC4D}" type="slidenum">
              <a:rPr lang="zh-CN" altLang="en-US" smtClean="0"/>
              <a:t>318</a:t>
            </a:fld>
            <a:endParaRPr lang="zh-CN" altLang="en-US"/>
          </a:p>
        </p:txBody>
      </p:sp>
    </p:spTree>
    <p:extLst>
      <p:ext uri="{BB962C8B-B14F-4D97-AF65-F5344CB8AC3E}">
        <p14:creationId xmlns:p14="http://schemas.microsoft.com/office/powerpoint/2010/main" val="340753806"/>
      </p:ext>
    </p:extLst>
  </p:cSld>
  <p:clrMapOvr>
    <a:masterClrMapping/>
  </p:clrMapOvr>
</p:notes>
</file>

<file path=ppt/notesSlides/notesSlide2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1E0C5195-9C78-4FFD-BD9D-592FD58ADC4D}" type="slidenum">
              <a:rPr lang="zh-CN" altLang="en-US" smtClean="0"/>
              <a:t>319</a:t>
            </a:fld>
            <a:endParaRPr lang="zh-CN" altLang="en-US"/>
          </a:p>
        </p:txBody>
      </p:sp>
    </p:spTree>
    <p:extLst>
      <p:ext uri="{BB962C8B-B14F-4D97-AF65-F5344CB8AC3E}">
        <p14:creationId xmlns:p14="http://schemas.microsoft.com/office/powerpoint/2010/main" val="1480452280"/>
      </p:ext>
    </p:extLst>
  </p:cSld>
  <p:clrMapOvr>
    <a:masterClrMapping/>
  </p:clrMapOvr>
</p:notes>
</file>

<file path=ppt/notesSlides/notesSlide2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1E0C5195-9C78-4FFD-BD9D-592FD58ADC4D}" type="slidenum">
              <a:rPr lang="zh-CN" altLang="en-US" smtClean="0"/>
              <a:t>320</a:t>
            </a:fld>
            <a:endParaRPr lang="zh-CN" altLang="en-US"/>
          </a:p>
        </p:txBody>
      </p:sp>
    </p:spTree>
    <p:extLst>
      <p:ext uri="{BB962C8B-B14F-4D97-AF65-F5344CB8AC3E}">
        <p14:creationId xmlns:p14="http://schemas.microsoft.com/office/powerpoint/2010/main" val="2475441863"/>
      </p:ext>
    </p:extLst>
  </p:cSld>
  <p:clrMapOvr>
    <a:masterClrMapping/>
  </p:clrMapOvr>
</p:notes>
</file>

<file path=ppt/notesSlides/notesSlide2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1E0C5195-9C78-4FFD-BD9D-592FD58ADC4D}" type="slidenum">
              <a:rPr lang="zh-CN" altLang="en-US" smtClean="0"/>
              <a:t>326</a:t>
            </a:fld>
            <a:endParaRPr lang="zh-CN" altLang="en-US"/>
          </a:p>
        </p:txBody>
      </p:sp>
    </p:spTree>
    <p:extLst>
      <p:ext uri="{BB962C8B-B14F-4D97-AF65-F5344CB8AC3E}">
        <p14:creationId xmlns:p14="http://schemas.microsoft.com/office/powerpoint/2010/main" val="2718641822"/>
      </p:ext>
    </p:extLst>
  </p:cSld>
  <p:clrMapOvr>
    <a:masterClrMapping/>
  </p:clrMapOvr>
</p:notes>
</file>

<file path=ppt/notesSlides/notesSlide2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1E0C5195-9C78-4FFD-BD9D-592FD58ADC4D}" type="slidenum">
              <a:rPr lang="zh-CN" altLang="en-US" smtClean="0"/>
              <a:t>328</a:t>
            </a:fld>
            <a:endParaRPr lang="zh-CN" altLang="en-US"/>
          </a:p>
        </p:txBody>
      </p:sp>
    </p:spTree>
    <p:extLst>
      <p:ext uri="{BB962C8B-B14F-4D97-AF65-F5344CB8AC3E}">
        <p14:creationId xmlns:p14="http://schemas.microsoft.com/office/powerpoint/2010/main" val="1336148708"/>
      </p:ext>
    </p:extLst>
  </p:cSld>
  <p:clrMapOvr>
    <a:masterClrMapping/>
  </p:clrMapOvr>
</p:notes>
</file>

<file path=ppt/notesSlides/notesSlide2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1E0C5195-9C78-4FFD-BD9D-592FD58ADC4D}" type="slidenum">
              <a:rPr lang="zh-CN" altLang="en-US" smtClean="0"/>
              <a:t>331</a:t>
            </a:fld>
            <a:endParaRPr lang="zh-CN" altLang="en-US"/>
          </a:p>
        </p:txBody>
      </p:sp>
    </p:spTree>
    <p:extLst>
      <p:ext uri="{BB962C8B-B14F-4D97-AF65-F5344CB8AC3E}">
        <p14:creationId xmlns:p14="http://schemas.microsoft.com/office/powerpoint/2010/main" val="2247622836"/>
      </p:ext>
    </p:extLst>
  </p:cSld>
  <p:clrMapOvr>
    <a:masterClrMapping/>
  </p:clrMapOvr>
</p:notes>
</file>

<file path=ppt/notesSlides/notesSlide2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1E0C5195-9C78-4FFD-BD9D-592FD58ADC4D}" type="slidenum">
              <a:rPr lang="zh-CN" altLang="en-US" smtClean="0"/>
              <a:t>332</a:t>
            </a:fld>
            <a:endParaRPr lang="zh-CN" altLang="en-US"/>
          </a:p>
        </p:txBody>
      </p:sp>
    </p:spTree>
    <p:extLst>
      <p:ext uri="{BB962C8B-B14F-4D97-AF65-F5344CB8AC3E}">
        <p14:creationId xmlns:p14="http://schemas.microsoft.com/office/powerpoint/2010/main" val="1553900145"/>
      </p:ext>
    </p:extLst>
  </p:cSld>
  <p:clrMapOvr>
    <a:masterClrMapping/>
  </p:clrMapOvr>
</p:notes>
</file>

<file path=ppt/notesSlides/notesSlide2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1E0C5195-9C78-4FFD-BD9D-592FD58ADC4D}" type="slidenum">
              <a:rPr lang="zh-CN" altLang="en-US" smtClean="0"/>
              <a:t>333</a:t>
            </a:fld>
            <a:endParaRPr lang="zh-CN" altLang="en-US"/>
          </a:p>
        </p:txBody>
      </p:sp>
    </p:spTree>
    <p:extLst>
      <p:ext uri="{BB962C8B-B14F-4D97-AF65-F5344CB8AC3E}">
        <p14:creationId xmlns:p14="http://schemas.microsoft.com/office/powerpoint/2010/main" val="656346570"/>
      </p:ext>
    </p:extLst>
  </p:cSld>
  <p:clrMapOvr>
    <a:masterClrMapping/>
  </p:clrMapOvr>
</p:notes>
</file>

<file path=ppt/notesSlides/notesSlide2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1E0C5195-9C78-4FFD-BD9D-592FD58ADC4D}" type="slidenum">
              <a:rPr lang="zh-CN" altLang="en-US" smtClean="0"/>
              <a:t>334</a:t>
            </a:fld>
            <a:endParaRPr lang="zh-CN" altLang="en-US"/>
          </a:p>
        </p:txBody>
      </p:sp>
    </p:spTree>
    <p:extLst>
      <p:ext uri="{BB962C8B-B14F-4D97-AF65-F5344CB8AC3E}">
        <p14:creationId xmlns:p14="http://schemas.microsoft.com/office/powerpoint/2010/main" val="490650702"/>
      </p:ext>
    </p:extLst>
  </p:cSld>
  <p:clrMapOvr>
    <a:masterClrMapping/>
  </p:clrMapOvr>
</p:notes>
</file>

<file path=ppt/notesSlides/notesSlide2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1E0C5195-9C78-4FFD-BD9D-592FD58ADC4D}" type="slidenum">
              <a:rPr lang="zh-CN" altLang="en-US" smtClean="0"/>
              <a:t>336</a:t>
            </a:fld>
            <a:endParaRPr lang="zh-CN" altLang="en-US"/>
          </a:p>
        </p:txBody>
      </p:sp>
    </p:spTree>
    <p:extLst>
      <p:ext uri="{BB962C8B-B14F-4D97-AF65-F5344CB8AC3E}">
        <p14:creationId xmlns:p14="http://schemas.microsoft.com/office/powerpoint/2010/main" val="3683791590"/>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1E0C5195-9C78-4FFD-BD9D-592FD58ADC4D}" type="slidenum">
              <a:rPr lang="zh-CN" altLang="en-US" smtClean="0"/>
              <a:t>56</a:t>
            </a:fld>
            <a:endParaRPr lang="zh-CN" altLang="en-US"/>
          </a:p>
        </p:txBody>
      </p:sp>
    </p:spTree>
    <p:extLst>
      <p:ext uri="{BB962C8B-B14F-4D97-AF65-F5344CB8AC3E}">
        <p14:creationId xmlns:p14="http://schemas.microsoft.com/office/powerpoint/2010/main" val="1427151385"/>
      </p:ext>
    </p:extLst>
  </p:cSld>
  <p:clrMapOvr>
    <a:masterClrMapping/>
  </p:clrMapOvr>
</p:notes>
</file>

<file path=ppt/notesSlides/notesSlide2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1E0C5195-9C78-4FFD-BD9D-592FD58ADC4D}" type="slidenum">
              <a:rPr lang="zh-CN" altLang="en-US" smtClean="0"/>
              <a:t>339</a:t>
            </a:fld>
            <a:endParaRPr lang="zh-CN" altLang="en-US"/>
          </a:p>
        </p:txBody>
      </p:sp>
    </p:spTree>
    <p:extLst>
      <p:ext uri="{BB962C8B-B14F-4D97-AF65-F5344CB8AC3E}">
        <p14:creationId xmlns:p14="http://schemas.microsoft.com/office/powerpoint/2010/main" val="1947073618"/>
      </p:ext>
    </p:extLst>
  </p:cSld>
  <p:clrMapOvr>
    <a:masterClrMapping/>
  </p:clrMapOvr>
</p:notes>
</file>

<file path=ppt/notesSlides/notesSlide2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1E0C5195-9C78-4FFD-BD9D-592FD58ADC4D}" type="slidenum">
              <a:rPr lang="zh-CN" altLang="en-US" smtClean="0"/>
              <a:t>343</a:t>
            </a:fld>
            <a:endParaRPr lang="zh-CN" altLang="en-US"/>
          </a:p>
        </p:txBody>
      </p:sp>
    </p:spTree>
    <p:extLst>
      <p:ext uri="{BB962C8B-B14F-4D97-AF65-F5344CB8AC3E}">
        <p14:creationId xmlns:p14="http://schemas.microsoft.com/office/powerpoint/2010/main" val="2202951311"/>
      </p:ext>
    </p:extLst>
  </p:cSld>
  <p:clrMapOvr>
    <a:masterClrMapping/>
  </p:clrMapOvr>
</p:notes>
</file>

<file path=ppt/notesSlides/notesSlide2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1E0C5195-9C78-4FFD-BD9D-592FD58ADC4D}" type="slidenum">
              <a:rPr lang="zh-CN" altLang="en-US" smtClean="0"/>
              <a:t>344</a:t>
            </a:fld>
            <a:endParaRPr lang="zh-CN" altLang="en-US"/>
          </a:p>
        </p:txBody>
      </p:sp>
    </p:spTree>
    <p:extLst>
      <p:ext uri="{BB962C8B-B14F-4D97-AF65-F5344CB8AC3E}">
        <p14:creationId xmlns:p14="http://schemas.microsoft.com/office/powerpoint/2010/main" val="1849879966"/>
      </p:ext>
    </p:extLst>
  </p:cSld>
  <p:clrMapOvr>
    <a:masterClrMapping/>
  </p:clrMapOvr>
</p:notes>
</file>

<file path=ppt/notesSlides/notesSlide2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1E0C5195-9C78-4FFD-BD9D-592FD58ADC4D}" type="slidenum">
              <a:rPr lang="zh-CN" altLang="en-US" smtClean="0"/>
              <a:t>345</a:t>
            </a:fld>
            <a:endParaRPr lang="zh-CN" altLang="en-US"/>
          </a:p>
        </p:txBody>
      </p:sp>
    </p:spTree>
    <p:extLst>
      <p:ext uri="{BB962C8B-B14F-4D97-AF65-F5344CB8AC3E}">
        <p14:creationId xmlns:p14="http://schemas.microsoft.com/office/powerpoint/2010/main" val="4124362845"/>
      </p:ext>
    </p:extLst>
  </p:cSld>
  <p:clrMapOvr>
    <a:masterClrMapping/>
  </p:clrMapOvr>
</p:notes>
</file>

<file path=ppt/notesSlides/notesSlide2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1E0C5195-9C78-4FFD-BD9D-592FD58ADC4D}" type="slidenum">
              <a:rPr lang="zh-CN" altLang="en-US" smtClean="0"/>
              <a:t>346</a:t>
            </a:fld>
            <a:endParaRPr lang="zh-CN" altLang="en-US"/>
          </a:p>
        </p:txBody>
      </p:sp>
    </p:spTree>
    <p:extLst>
      <p:ext uri="{BB962C8B-B14F-4D97-AF65-F5344CB8AC3E}">
        <p14:creationId xmlns:p14="http://schemas.microsoft.com/office/powerpoint/2010/main" val="17830313"/>
      </p:ext>
    </p:extLst>
  </p:cSld>
  <p:clrMapOvr>
    <a:masterClrMapping/>
  </p:clrMapOvr>
</p:notes>
</file>

<file path=ppt/notesSlides/notesSlide2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1E0C5195-9C78-4FFD-BD9D-592FD58ADC4D}" type="slidenum">
              <a:rPr lang="zh-CN" altLang="en-US" smtClean="0"/>
              <a:t>347</a:t>
            </a:fld>
            <a:endParaRPr lang="zh-CN" altLang="en-US"/>
          </a:p>
        </p:txBody>
      </p:sp>
    </p:spTree>
    <p:extLst>
      <p:ext uri="{BB962C8B-B14F-4D97-AF65-F5344CB8AC3E}">
        <p14:creationId xmlns:p14="http://schemas.microsoft.com/office/powerpoint/2010/main" val="2497676302"/>
      </p:ext>
    </p:extLst>
  </p:cSld>
  <p:clrMapOvr>
    <a:masterClrMapping/>
  </p:clrMapOvr>
</p:notes>
</file>

<file path=ppt/notesSlides/notesSlide2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1E0C5195-9C78-4FFD-BD9D-592FD58ADC4D}" type="slidenum">
              <a:rPr lang="zh-CN" altLang="en-US" smtClean="0"/>
              <a:t>348</a:t>
            </a:fld>
            <a:endParaRPr lang="zh-CN" altLang="en-US"/>
          </a:p>
        </p:txBody>
      </p:sp>
    </p:spTree>
    <p:extLst>
      <p:ext uri="{BB962C8B-B14F-4D97-AF65-F5344CB8AC3E}">
        <p14:creationId xmlns:p14="http://schemas.microsoft.com/office/powerpoint/2010/main" val="931245634"/>
      </p:ext>
    </p:extLst>
  </p:cSld>
  <p:clrMapOvr>
    <a:masterClrMapping/>
  </p:clrMapOvr>
</p:notes>
</file>

<file path=ppt/notesSlides/notesSlide2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1E0C5195-9C78-4FFD-BD9D-592FD58ADC4D}" type="slidenum">
              <a:rPr lang="zh-CN" altLang="en-US" smtClean="0"/>
              <a:t>349</a:t>
            </a:fld>
            <a:endParaRPr lang="zh-CN" altLang="en-US"/>
          </a:p>
        </p:txBody>
      </p:sp>
    </p:spTree>
    <p:extLst>
      <p:ext uri="{BB962C8B-B14F-4D97-AF65-F5344CB8AC3E}">
        <p14:creationId xmlns:p14="http://schemas.microsoft.com/office/powerpoint/2010/main" val="1282024444"/>
      </p:ext>
    </p:extLst>
  </p:cSld>
  <p:clrMapOvr>
    <a:masterClrMapping/>
  </p:clrMapOvr>
</p:notes>
</file>

<file path=ppt/notesSlides/notesSlide2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1E0C5195-9C78-4FFD-BD9D-592FD58ADC4D}" type="slidenum">
              <a:rPr lang="zh-CN" altLang="en-US" smtClean="0"/>
              <a:t>350</a:t>
            </a:fld>
            <a:endParaRPr lang="zh-CN" altLang="en-US"/>
          </a:p>
        </p:txBody>
      </p:sp>
    </p:spTree>
    <p:extLst>
      <p:ext uri="{BB962C8B-B14F-4D97-AF65-F5344CB8AC3E}">
        <p14:creationId xmlns:p14="http://schemas.microsoft.com/office/powerpoint/2010/main" val="1282283418"/>
      </p:ext>
    </p:extLst>
  </p:cSld>
  <p:clrMapOvr>
    <a:masterClrMapping/>
  </p:clrMapOvr>
</p:notes>
</file>

<file path=ppt/notesSlides/notesSlide2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1E0C5195-9C78-4FFD-BD9D-592FD58ADC4D}" type="slidenum">
              <a:rPr lang="zh-CN" altLang="en-US" smtClean="0"/>
              <a:t>351</a:t>
            </a:fld>
            <a:endParaRPr lang="zh-CN" altLang="en-US"/>
          </a:p>
        </p:txBody>
      </p:sp>
    </p:spTree>
    <p:extLst>
      <p:ext uri="{BB962C8B-B14F-4D97-AF65-F5344CB8AC3E}">
        <p14:creationId xmlns:p14="http://schemas.microsoft.com/office/powerpoint/2010/main" val="4083443764"/>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1E0C5195-9C78-4FFD-BD9D-592FD58ADC4D}" type="slidenum">
              <a:rPr lang="zh-CN" altLang="en-US" smtClean="0"/>
              <a:t>57</a:t>
            </a:fld>
            <a:endParaRPr lang="zh-CN" altLang="en-US"/>
          </a:p>
        </p:txBody>
      </p:sp>
    </p:spTree>
    <p:extLst>
      <p:ext uri="{BB962C8B-B14F-4D97-AF65-F5344CB8AC3E}">
        <p14:creationId xmlns:p14="http://schemas.microsoft.com/office/powerpoint/2010/main" val="2435570226"/>
      </p:ext>
    </p:extLst>
  </p:cSld>
  <p:clrMapOvr>
    <a:masterClrMapping/>
  </p:clrMapOvr>
</p:notes>
</file>

<file path=ppt/notesSlides/notesSlide2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1E0C5195-9C78-4FFD-BD9D-592FD58ADC4D}" type="slidenum">
              <a:rPr lang="zh-CN" altLang="en-US" smtClean="0"/>
              <a:t>352</a:t>
            </a:fld>
            <a:endParaRPr lang="zh-CN" altLang="en-US"/>
          </a:p>
        </p:txBody>
      </p:sp>
    </p:spTree>
    <p:extLst>
      <p:ext uri="{BB962C8B-B14F-4D97-AF65-F5344CB8AC3E}">
        <p14:creationId xmlns:p14="http://schemas.microsoft.com/office/powerpoint/2010/main" val="1910386939"/>
      </p:ext>
    </p:extLst>
  </p:cSld>
  <p:clrMapOvr>
    <a:masterClrMapping/>
  </p:clrMapOvr>
</p:notes>
</file>

<file path=ppt/notesSlides/notesSlide2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1E0C5195-9C78-4FFD-BD9D-592FD58ADC4D}" type="slidenum">
              <a:rPr lang="zh-CN" altLang="en-US" smtClean="0"/>
              <a:t>353</a:t>
            </a:fld>
            <a:endParaRPr lang="zh-CN" altLang="en-US"/>
          </a:p>
        </p:txBody>
      </p:sp>
    </p:spTree>
    <p:extLst>
      <p:ext uri="{BB962C8B-B14F-4D97-AF65-F5344CB8AC3E}">
        <p14:creationId xmlns:p14="http://schemas.microsoft.com/office/powerpoint/2010/main" val="4105688403"/>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1E0C5195-9C78-4FFD-BD9D-592FD58ADC4D}" type="slidenum">
              <a:rPr lang="zh-CN" altLang="en-US" smtClean="0"/>
              <a:t>58</a:t>
            </a:fld>
            <a:endParaRPr lang="zh-CN" altLang="en-US"/>
          </a:p>
        </p:txBody>
      </p:sp>
    </p:spTree>
    <p:extLst>
      <p:ext uri="{BB962C8B-B14F-4D97-AF65-F5344CB8AC3E}">
        <p14:creationId xmlns:p14="http://schemas.microsoft.com/office/powerpoint/2010/main" val="2610431213"/>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1E0C5195-9C78-4FFD-BD9D-592FD58ADC4D}" type="slidenum">
              <a:rPr lang="zh-CN" altLang="en-US" smtClean="0"/>
              <a:t>59</a:t>
            </a:fld>
            <a:endParaRPr lang="zh-CN" altLang="en-US"/>
          </a:p>
        </p:txBody>
      </p:sp>
    </p:spTree>
    <p:extLst>
      <p:ext uri="{BB962C8B-B14F-4D97-AF65-F5344CB8AC3E}">
        <p14:creationId xmlns:p14="http://schemas.microsoft.com/office/powerpoint/2010/main" val="2257730882"/>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1E0C5195-9C78-4FFD-BD9D-592FD58ADC4D}" type="slidenum">
              <a:rPr lang="zh-CN" altLang="en-US" smtClean="0"/>
              <a:t>60</a:t>
            </a:fld>
            <a:endParaRPr lang="zh-CN" altLang="en-US"/>
          </a:p>
        </p:txBody>
      </p:sp>
    </p:spTree>
    <p:extLst>
      <p:ext uri="{BB962C8B-B14F-4D97-AF65-F5344CB8AC3E}">
        <p14:creationId xmlns:p14="http://schemas.microsoft.com/office/powerpoint/2010/main" val="906228816"/>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1E0C5195-9C78-4FFD-BD9D-592FD58ADC4D}" type="slidenum">
              <a:rPr lang="zh-CN" altLang="en-US" smtClean="0"/>
              <a:t>61</a:t>
            </a:fld>
            <a:endParaRPr lang="zh-CN" altLang="en-US"/>
          </a:p>
        </p:txBody>
      </p:sp>
    </p:spTree>
    <p:extLst>
      <p:ext uri="{BB962C8B-B14F-4D97-AF65-F5344CB8AC3E}">
        <p14:creationId xmlns:p14="http://schemas.microsoft.com/office/powerpoint/2010/main" val="800996129"/>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1E0C5195-9C78-4FFD-BD9D-592FD58ADC4D}" type="slidenum">
              <a:rPr lang="zh-CN" altLang="en-US" smtClean="0"/>
              <a:t>62</a:t>
            </a:fld>
            <a:endParaRPr lang="zh-CN" altLang="en-US"/>
          </a:p>
        </p:txBody>
      </p:sp>
    </p:spTree>
    <p:extLst>
      <p:ext uri="{BB962C8B-B14F-4D97-AF65-F5344CB8AC3E}">
        <p14:creationId xmlns:p14="http://schemas.microsoft.com/office/powerpoint/2010/main" val="4221738382"/>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1E0C5195-9C78-4FFD-BD9D-592FD58ADC4D}" type="slidenum">
              <a:rPr lang="zh-CN" altLang="en-US" smtClean="0"/>
              <a:t>63</a:t>
            </a:fld>
            <a:endParaRPr lang="zh-CN" altLang="en-US"/>
          </a:p>
        </p:txBody>
      </p:sp>
    </p:spTree>
    <p:extLst>
      <p:ext uri="{BB962C8B-B14F-4D97-AF65-F5344CB8AC3E}">
        <p14:creationId xmlns:p14="http://schemas.microsoft.com/office/powerpoint/2010/main" val="2795565297"/>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1E0C5195-9C78-4FFD-BD9D-592FD58ADC4D}" type="slidenum">
              <a:rPr lang="zh-CN" altLang="en-US" smtClean="0"/>
              <a:t>64</a:t>
            </a:fld>
            <a:endParaRPr lang="zh-CN" altLang="en-US"/>
          </a:p>
        </p:txBody>
      </p:sp>
    </p:spTree>
    <p:extLst>
      <p:ext uri="{BB962C8B-B14F-4D97-AF65-F5344CB8AC3E}">
        <p14:creationId xmlns:p14="http://schemas.microsoft.com/office/powerpoint/2010/main" val="3780088692"/>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1E0C5195-9C78-4FFD-BD9D-592FD58ADC4D}" type="slidenum">
              <a:rPr lang="zh-CN" altLang="en-US" smtClean="0"/>
              <a:t>5</a:t>
            </a:fld>
            <a:endParaRPr lang="zh-CN" altLang="en-US"/>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1E0C5195-9C78-4FFD-BD9D-592FD58ADC4D}" type="slidenum">
              <a:rPr lang="zh-CN" altLang="en-US" smtClean="0"/>
              <a:t>65</a:t>
            </a:fld>
            <a:endParaRPr lang="zh-CN" altLang="en-US"/>
          </a:p>
        </p:txBody>
      </p:sp>
    </p:spTree>
    <p:extLst>
      <p:ext uri="{BB962C8B-B14F-4D97-AF65-F5344CB8AC3E}">
        <p14:creationId xmlns:p14="http://schemas.microsoft.com/office/powerpoint/2010/main" val="2292629664"/>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1E0C5195-9C78-4FFD-BD9D-592FD58ADC4D}" type="slidenum">
              <a:rPr lang="zh-CN" altLang="en-US" smtClean="0"/>
              <a:t>66</a:t>
            </a:fld>
            <a:endParaRPr lang="zh-CN" altLang="en-US"/>
          </a:p>
        </p:txBody>
      </p:sp>
    </p:spTree>
    <p:extLst>
      <p:ext uri="{BB962C8B-B14F-4D97-AF65-F5344CB8AC3E}">
        <p14:creationId xmlns:p14="http://schemas.microsoft.com/office/powerpoint/2010/main" val="3304011033"/>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1E0C5195-9C78-4FFD-BD9D-592FD58ADC4D}" type="slidenum">
              <a:rPr lang="zh-CN" altLang="en-US" smtClean="0"/>
              <a:t>67</a:t>
            </a:fld>
            <a:endParaRPr lang="zh-CN" altLang="en-US"/>
          </a:p>
        </p:txBody>
      </p:sp>
    </p:spTree>
    <p:extLst>
      <p:ext uri="{BB962C8B-B14F-4D97-AF65-F5344CB8AC3E}">
        <p14:creationId xmlns:p14="http://schemas.microsoft.com/office/powerpoint/2010/main" val="483466383"/>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1E0C5195-9C78-4FFD-BD9D-592FD58ADC4D}" type="slidenum">
              <a:rPr lang="zh-CN" altLang="en-US" smtClean="0"/>
              <a:t>68</a:t>
            </a:fld>
            <a:endParaRPr lang="zh-CN" altLang="en-US"/>
          </a:p>
        </p:txBody>
      </p:sp>
    </p:spTree>
    <p:extLst>
      <p:ext uri="{BB962C8B-B14F-4D97-AF65-F5344CB8AC3E}">
        <p14:creationId xmlns:p14="http://schemas.microsoft.com/office/powerpoint/2010/main" val="4077223013"/>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1E0C5195-9C78-4FFD-BD9D-592FD58ADC4D}" type="slidenum">
              <a:rPr lang="zh-CN" altLang="en-US" smtClean="0"/>
              <a:t>69</a:t>
            </a:fld>
            <a:endParaRPr lang="zh-CN" altLang="en-US"/>
          </a:p>
        </p:txBody>
      </p:sp>
    </p:spTree>
    <p:extLst>
      <p:ext uri="{BB962C8B-B14F-4D97-AF65-F5344CB8AC3E}">
        <p14:creationId xmlns:p14="http://schemas.microsoft.com/office/powerpoint/2010/main" val="1704842750"/>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1E0C5195-9C78-4FFD-BD9D-592FD58ADC4D}" type="slidenum">
              <a:rPr lang="zh-CN" altLang="en-US" smtClean="0"/>
              <a:t>70</a:t>
            </a:fld>
            <a:endParaRPr lang="zh-CN" altLang="en-US"/>
          </a:p>
        </p:txBody>
      </p:sp>
    </p:spTree>
    <p:extLst>
      <p:ext uri="{BB962C8B-B14F-4D97-AF65-F5344CB8AC3E}">
        <p14:creationId xmlns:p14="http://schemas.microsoft.com/office/powerpoint/2010/main" val="2026645078"/>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1E0C5195-9C78-4FFD-BD9D-592FD58ADC4D}" type="slidenum">
              <a:rPr lang="zh-CN" altLang="en-US" smtClean="0"/>
              <a:t>71</a:t>
            </a:fld>
            <a:endParaRPr lang="zh-CN" altLang="en-US"/>
          </a:p>
        </p:txBody>
      </p:sp>
    </p:spTree>
    <p:extLst>
      <p:ext uri="{BB962C8B-B14F-4D97-AF65-F5344CB8AC3E}">
        <p14:creationId xmlns:p14="http://schemas.microsoft.com/office/powerpoint/2010/main" val="101633754"/>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1E0C5195-9C78-4FFD-BD9D-592FD58ADC4D}" type="slidenum">
              <a:rPr lang="zh-CN" altLang="en-US" smtClean="0"/>
              <a:t>72</a:t>
            </a:fld>
            <a:endParaRPr lang="zh-CN" altLang="en-US"/>
          </a:p>
        </p:txBody>
      </p:sp>
    </p:spTree>
    <p:extLst>
      <p:ext uri="{BB962C8B-B14F-4D97-AF65-F5344CB8AC3E}">
        <p14:creationId xmlns:p14="http://schemas.microsoft.com/office/powerpoint/2010/main" val="733949966"/>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1E0C5195-9C78-4FFD-BD9D-592FD58ADC4D}" type="slidenum">
              <a:rPr lang="zh-CN" altLang="en-US" smtClean="0"/>
              <a:t>73</a:t>
            </a:fld>
            <a:endParaRPr lang="zh-CN" altLang="en-US"/>
          </a:p>
        </p:txBody>
      </p:sp>
    </p:spTree>
    <p:extLst>
      <p:ext uri="{BB962C8B-B14F-4D97-AF65-F5344CB8AC3E}">
        <p14:creationId xmlns:p14="http://schemas.microsoft.com/office/powerpoint/2010/main" val="3175004671"/>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1E0C5195-9C78-4FFD-BD9D-592FD58ADC4D}" type="slidenum">
              <a:rPr lang="zh-CN" altLang="en-US" smtClean="0"/>
              <a:t>74</a:t>
            </a:fld>
            <a:endParaRPr lang="zh-CN" altLang="en-US"/>
          </a:p>
        </p:txBody>
      </p:sp>
    </p:spTree>
    <p:extLst>
      <p:ext uri="{BB962C8B-B14F-4D97-AF65-F5344CB8AC3E}">
        <p14:creationId xmlns:p14="http://schemas.microsoft.com/office/powerpoint/2010/main" val="3713474163"/>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1E0C5195-9C78-4FFD-BD9D-592FD58ADC4D}" type="slidenum">
              <a:rPr lang="zh-CN" altLang="en-US" smtClean="0"/>
              <a:t>8</a:t>
            </a:fld>
            <a:endParaRPr lang="zh-CN" altLang="en-US"/>
          </a:p>
        </p:txBody>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1E0C5195-9C78-4FFD-BD9D-592FD58ADC4D}" type="slidenum">
              <a:rPr lang="zh-CN" altLang="en-US" smtClean="0"/>
              <a:t>75</a:t>
            </a:fld>
            <a:endParaRPr lang="zh-CN" altLang="en-US"/>
          </a:p>
        </p:txBody>
      </p:sp>
    </p:spTree>
    <p:extLst>
      <p:ext uri="{BB962C8B-B14F-4D97-AF65-F5344CB8AC3E}">
        <p14:creationId xmlns:p14="http://schemas.microsoft.com/office/powerpoint/2010/main" val="1796386625"/>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1E0C5195-9C78-4FFD-BD9D-592FD58ADC4D}" type="slidenum">
              <a:rPr lang="zh-CN" altLang="en-US" smtClean="0"/>
              <a:t>76</a:t>
            </a:fld>
            <a:endParaRPr lang="zh-CN" altLang="en-US"/>
          </a:p>
        </p:txBody>
      </p:sp>
    </p:spTree>
    <p:extLst>
      <p:ext uri="{BB962C8B-B14F-4D97-AF65-F5344CB8AC3E}">
        <p14:creationId xmlns:p14="http://schemas.microsoft.com/office/powerpoint/2010/main" val="3912987928"/>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1E0C5195-9C78-4FFD-BD9D-592FD58ADC4D}" type="slidenum">
              <a:rPr lang="zh-CN" altLang="en-US" smtClean="0"/>
              <a:t>79</a:t>
            </a:fld>
            <a:endParaRPr lang="zh-CN" altLang="en-US"/>
          </a:p>
        </p:txBody>
      </p:sp>
    </p:spTree>
    <p:extLst>
      <p:ext uri="{BB962C8B-B14F-4D97-AF65-F5344CB8AC3E}">
        <p14:creationId xmlns:p14="http://schemas.microsoft.com/office/powerpoint/2010/main" val="767018658"/>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1E0C5195-9C78-4FFD-BD9D-592FD58ADC4D}" type="slidenum">
              <a:rPr lang="zh-CN" altLang="en-US" smtClean="0"/>
              <a:t>84</a:t>
            </a:fld>
            <a:endParaRPr lang="zh-CN" altLang="en-US"/>
          </a:p>
        </p:txBody>
      </p:sp>
    </p:spTree>
    <p:extLst>
      <p:ext uri="{BB962C8B-B14F-4D97-AF65-F5344CB8AC3E}">
        <p14:creationId xmlns:p14="http://schemas.microsoft.com/office/powerpoint/2010/main" val="1256254968"/>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1E0C5195-9C78-4FFD-BD9D-592FD58ADC4D}" type="slidenum">
              <a:rPr lang="zh-CN" altLang="en-US" smtClean="0"/>
              <a:t>85</a:t>
            </a:fld>
            <a:endParaRPr lang="zh-CN" altLang="en-US"/>
          </a:p>
        </p:txBody>
      </p:sp>
    </p:spTree>
    <p:extLst>
      <p:ext uri="{BB962C8B-B14F-4D97-AF65-F5344CB8AC3E}">
        <p14:creationId xmlns:p14="http://schemas.microsoft.com/office/powerpoint/2010/main" val="4100286676"/>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1E0C5195-9C78-4FFD-BD9D-592FD58ADC4D}" type="slidenum">
              <a:rPr lang="zh-CN" altLang="en-US" smtClean="0"/>
              <a:t>86</a:t>
            </a:fld>
            <a:endParaRPr lang="zh-CN" altLang="en-US"/>
          </a:p>
        </p:txBody>
      </p:sp>
    </p:spTree>
    <p:extLst>
      <p:ext uri="{BB962C8B-B14F-4D97-AF65-F5344CB8AC3E}">
        <p14:creationId xmlns:p14="http://schemas.microsoft.com/office/powerpoint/2010/main" val="2283660219"/>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1E0C5195-9C78-4FFD-BD9D-592FD58ADC4D}" type="slidenum">
              <a:rPr lang="zh-CN" altLang="en-US" smtClean="0"/>
              <a:t>87</a:t>
            </a:fld>
            <a:endParaRPr lang="zh-CN" altLang="en-US"/>
          </a:p>
        </p:txBody>
      </p:sp>
    </p:spTree>
    <p:extLst>
      <p:ext uri="{BB962C8B-B14F-4D97-AF65-F5344CB8AC3E}">
        <p14:creationId xmlns:p14="http://schemas.microsoft.com/office/powerpoint/2010/main" val="703574444"/>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1E0C5195-9C78-4FFD-BD9D-592FD58ADC4D}" type="slidenum">
              <a:rPr lang="zh-CN" altLang="en-US" smtClean="0"/>
              <a:t>88</a:t>
            </a:fld>
            <a:endParaRPr lang="zh-CN" altLang="en-US"/>
          </a:p>
        </p:txBody>
      </p:sp>
    </p:spTree>
    <p:extLst>
      <p:ext uri="{BB962C8B-B14F-4D97-AF65-F5344CB8AC3E}">
        <p14:creationId xmlns:p14="http://schemas.microsoft.com/office/powerpoint/2010/main" val="3036008426"/>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1E0C5195-9C78-4FFD-BD9D-592FD58ADC4D}" type="slidenum">
              <a:rPr lang="zh-CN" altLang="en-US" smtClean="0"/>
              <a:t>89</a:t>
            </a:fld>
            <a:endParaRPr lang="zh-CN" altLang="en-US"/>
          </a:p>
        </p:txBody>
      </p:sp>
    </p:spTree>
    <p:extLst>
      <p:ext uri="{BB962C8B-B14F-4D97-AF65-F5344CB8AC3E}">
        <p14:creationId xmlns:p14="http://schemas.microsoft.com/office/powerpoint/2010/main" val="2137039827"/>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1E0C5195-9C78-4FFD-BD9D-592FD58ADC4D}" type="slidenum">
              <a:rPr lang="zh-CN" altLang="en-US" smtClean="0"/>
              <a:t>90</a:t>
            </a:fld>
            <a:endParaRPr lang="zh-CN" altLang="en-US"/>
          </a:p>
        </p:txBody>
      </p:sp>
    </p:spTree>
    <p:extLst>
      <p:ext uri="{BB962C8B-B14F-4D97-AF65-F5344CB8AC3E}">
        <p14:creationId xmlns:p14="http://schemas.microsoft.com/office/powerpoint/2010/main" val="4135264121"/>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1E0C5195-9C78-4FFD-BD9D-592FD58ADC4D}" type="slidenum">
              <a:rPr lang="zh-CN" altLang="en-US" smtClean="0"/>
              <a:t>9</a:t>
            </a:fld>
            <a:endParaRPr lang="zh-CN" altLang="en-US"/>
          </a:p>
        </p:txBody>
      </p:sp>
    </p:spTree>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1E0C5195-9C78-4FFD-BD9D-592FD58ADC4D}" type="slidenum">
              <a:rPr lang="zh-CN" altLang="en-US" smtClean="0"/>
              <a:t>91</a:t>
            </a:fld>
            <a:endParaRPr lang="zh-CN" altLang="en-US"/>
          </a:p>
        </p:txBody>
      </p:sp>
    </p:spTree>
    <p:extLst>
      <p:ext uri="{BB962C8B-B14F-4D97-AF65-F5344CB8AC3E}">
        <p14:creationId xmlns:p14="http://schemas.microsoft.com/office/powerpoint/2010/main" val="3881645415"/>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1E0C5195-9C78-4FFD-BD9D-592FD58ADC4D}" type="slidenum">
              <a:rPr lang="zh-CN" altLang="en-US" smtClean="0"/>
              <a:t>92</a:t>
            </a:fld>
            <a:endParaRPr lang="zh-CN" altLang="en-US"/>
          </a:p>
        </p:txBody>
      </p:sp>
    </p:spTree>
    <p:extLst>
      <p:ext uri="{BB962C8B-B14F-4D97-AF65-F5344CB8AC3E}">
        <p14:creationId xmlns:p14="http://schemas.microsoft.com/office/powerpoint/2010/main" val="2382279533"/>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1E0C5195-9C78-4FFD-BD9D-592FD58ADC4D}" type="slidenum">
              <a:rPr lang="zh-CN" altLang="en-US" smtClean="0"/>
              <a:t>93</a:t>
            </a:fld>
            <a:endParaRPr lang="zh-CN" altLang="en-US"/>
          </a:p>
        </p:txBody>
      </p:sp>
    </p:spTree>
    <p:extLst>
      <p:ext uri="{BB962C8B-B14F-4D97-AF65-F5344CB8AC3E}">
        <p14:creationId xmlns:p14="http://schemas.microsoft.com/office/powerpoint/2010/main" val="3018682565"/>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1E0C5195-9C78-4FFD-BD9D-592FD58ADC4D}" type="slidenum">
              <a:rPr lang="zh-CN" altLang="en-US" smtClean="0"/>
              <a:t>94</a:t>
            </a:fld>
            <a:endParaRPr lang="zh-CN" altLang="en-US"/>
          </a:p>
        </p:txBody>
      </p:sp>
    </p:spTree>
    <p:extLst>
      <p:ext uri="{BB962C8B-B14F-4D97-AF65-F5344CB8AC3E}">
        <p14:creationId xmlns:p14="http://schemas.microsoft.com/office/powerpoint/2010/main" val="1010257002"/>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1E0C5195-9C78-4FFD-BD9D-592FD58ADC4D}" type="slidenum">
              <a:rPr lang="zh-CN" altLang="en-US" smtClean="0"/>
              <a:t>96</a:t>
            </a:fld>
            <a:endParaRPr lang="zh-CN" altLang="en-US"/>
          </a:p>
        </p:txBody>
      </p:sp>
    </p:spTree>
    <p:extLst>
      <p:ext uri="{BB962C8B-B14F-4D97-AF65-F5344CB8AC3E}">
        <p14:creationId xmlns:p14="http://schemas.microsoft.com/office/powerpoint/2010/main" val="3914467021"/>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1E0C5195-9C78-4FFD-BD9D-592FD58ADC4D}" type="slidenum">
              <a:rPr lang="zh-CN" altLang="en-US" smtClean="0"/>
              <a:t>97</a:t>
            </a:fld>
            <a:endParaRPr lang="zh-CN" altLang="en-US"/>
          </a:p>
        </p:txBody>
      </p:sp>
    </p:spTree>
    <p:extLst>
      <p:ext uri="{BB962C8B-B14F-4D97-AF65-F5344CB8AC3E}">
        <p14:creationId xmlns:p14="http://schemas.microsoft.com/office/powerpoint/2010/main" val="662075944"/>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1E0C5195-9C78-4FFD-BD9D-592FD58ADC4D}" type="slidenum">
              <a:rPr lang="zh-CN" altLang="en-US" smtClean="0"/>
              <a:t>98</a:t>
            </a:fld>
            <a:endParaRPr lang="zh-CN" altLang="en-US"/>
          </a:p>
        </p:txBody>
      </p:sp>
    </p:spTree>
    <p:extLst>
      <p:ext uri="{BB962C8B-B14F-4D97-AF65-F5344CB8AC3E}">
        <p14:creationId xmlns:p14="http://schemas.microsoft.com/office/powerpoint/2010/main" val="941443328"/>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1E0C5195-9C78-4FFD-BD9D-592FD58ADC4D}" type="slidenum">
              <a:rPr lang="zh-CN" altLang="en-US" smtClean="0"/>
              <a:t>99</a:t>
            </a:fld>
            <a:endParaRPr lang="zh-CN" altLang="en-US"/>
          </a:p>
        </p:txBody>
      </p:sp>
    </p:spTree>
    <p:extLst>
      <p:ext uri="{BB962C8B-B14F-4D97-AF65-F5344CB8AC3E}">
        <p14:creationId xmlns:p14="http://schemas.microsoft.com/office/powerpoint/2010/main" val="2940843549"/>
      </p:ext>
    </p:extLst>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1E0C5195-9C78-4FFD-BD9D-592FD58ADC4D}" type="slidenum">
              <a:rPr lang="zh-CN" altLang="en-US" smtClean="0"/>
              <a:t>100</a:t>
            </a:fld>
            <a:endParaRPr lang="zh-CN" altLang="en-US"/>
          </a:p>
        </p:txBody>
      </p:sp>
    </p:spTree>
    <p:extLst>
      <p:ext uri="{BB962C8B-B14F-4D97-AF65-F5344CB8AC3E}">
        <p14:creationId xmlns:p14="http://schemas.microsoft.com/office/powerpoint/2010/main" val="3834205078"/>
      </p:ext>
    </p:extLst>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1E0C5195-9C78-4FFD-BD9D-592FD58ADC4D}" type="slidenum">
              <a:rPr lang="zh-CN" altLang="en-US" smtClean="0"/>
              <a:t>101</a:t>
            </a:fld>
            <a:endParaRPr lang="zh-CN" altLang="en-US"/>
          </a:p>
        </p:txBody>
      </p:sp>
    </p:spTree>
    <p:extLst>
      <p:ext uri="{BB962C8B-B14F-4D97-AF65-F5344CB8AC3E}">
        <p14:creationId xmlns:p14="http://schemas.microsoft.com/office/powerpoint/2010/main" val="1772083499"/>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1E0C5195-9C78-4FFD-BD9D-592FD58ADC4D}" type="slidenum">
              <a:rPr lang="zh-CN" altLang="en-US" smtClean="0"/>
              <a:t>10</a:t>
            </a:fld>
            <a:endParaRPr lang="zh-CN" altLang="en-US"/>
          </a:p>
        </p:txBody>
      </p:sp>
    </p:spTree>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1E0C5195-9C78-4FFD-BD9D-592FD58ADC4D}" type="slidenum">
              <a:rPr lang="zh-CN" altLang="en-US" smtClean="0"/>
              <a:t>110</a:t>
            </a:fld>
            <a:endParaRPr lang="zh-CN" altLang="en-US"/>
          </a:p>
        </p:txBody>
      </p:sp>
    </p:spTree>
    <p:extLst>
      <p:ext uri="{BB962C8B-B14F-4D97-AF65-F5344CB8AC3E}">
        <p14:creationId xmlns:p14="http://schemas.microsoft.com/office/powerpoint/2010/main" val="1108283131"/>
      </p:ext>
    </p:extLst>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1E0C5195-9C78-4FFD-BD9D-592FD58ADC4D}" type="slidenum">
              <a:rPr lang="zh-CN" altLang="en-US" smtClean="0"/>
              <a:t>114</a:t>
            </a:fld>
            <a:endParaRPr lang="zh-CN" altLang="en-US"/>
          </a:p>
        </p:txBody>
      </p:sp>
    </p:spTree>
    <p:extLst>
      <p:ext uri="{BB962C8B-B14F-4D97-AF65-F5344CB8AC3E}">
        <p14:creationId xmlns:p14="http://schemas.microsoft.com/office/powerpoint/2010/main" val="1414761329"/>
      </p:ext>
    </p:extLst>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1E0C5195-9C78-4FFD-BD9D-592FD58ADC4D}" type="slidenum">
              <a:rPr lang="zh-CN" altLang="en-US" smtClean="0"/>
              <a:t>115</a:t>
            </a:fld>
            <a:endParaRPr lang="zh-CN" altLang="en-US"/>
          </a:p>
        </p:txBody>
      </p:sp>
    </p:spTree>
    <p:extLst>
      <p:ext uri="{BB962C8B-B14F-4D97-AF65-F5344CB8AC3E}">
        <p14:creationId xmlns:p14="http://schemas.microsoft.com/office/powerpoint/2010/main" val="3773896356"/>
      </p:ext>
    </p:extLst>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1E0C5195-9C78-4FFD-BD9D-592FD58ADC4D}" type="slidenum">
              <a:rPr lang="zh-CN" altLang="en-US" smtClean="0"/>
              <a:t>116</a:t>
            </a:fld>
            <a:endParaRPr lang="zh-CN" altLang="en-US"/>
          </a:p>
        </p:txBody>
      </p:sp>
    </p:spTree>
    <p:extLst>
      <p:ext uri="{BB962C8B-B14F-4D97-AF65-F5344CB8AC3E}">
        <p14:creationId xmlns:p14="http://schemas.microsoft.com/office/powerpoint/2010/main" val="824738866"/>
      </p:ext>
    </p:extLst>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1E0C5195-9C78-4FFD-BD9D-592FD58ADC4D}" type="slidenum">
              <a:rPr lang="zh-CN" altLang="en-US" smtClean="0"/>
              <a:t>118</a:t>
            </a:fld>
            <a:endParaRPr lang="zh-CN" altLang="en-US"/>
          </a:p>
        </p:txBody>
      </p:sp>
    </p:spTree>
    <p:extLst>
      <p:ext uri="{BB962C8B-B14F-4D97-AF65-F5344CB8AC3E}">
        <p14:creationId xmlns:p14="http://schemas.microsoft.com/office/powerpoint/2010/main" val="4294532288"/>
      </p:ext>
    </p:extLst>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1E0C5195-9C78-4FFD-BD9D-592FD58ADC4D}" type="slidenum">
              <a:rPr lang="zh-CN" altLang="en-US" smtClean="0"/>
              <a:t>119</a:t>
            </a:fld>
            <a:endParaRPr lang="zh-CN" altLang="en-US"/>
          </a:p>
        </p:txBody>
      </p:sp>
    </p:spTree>
    <p:extLst>
      <p:ext uri="{BB962C8B-B14F-4D97-AF65-F5344CB8AC3E}">
        <p14:creationId xmlns:p14="http://schemas.microsoft.com/office/powerpoint/2010/main" val="731995612"/>
      </p:ext>
    </p:extLst>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1E0C5195-9C78-4FFD-BD9D-592FD58ADC4D}" type="slidenum">
              <a:rPr lang="zh-CN" altLang="en-US" smtClean="0"/>
              <a:t>120</a:t>
            </a:fld>
            <a:endParaRPr lang="zh-CN" altLang="en-US"/>
          </a:p>
        </p:txBody>
      </p:sp>
    </p:spTree>
    <p:extLst>
      <p:ext uri="{BB962C8B-B14F-4D97-AF65-F5344CB8AC3E}">
        <p14:creationId xmlns:p14="http://schemas.microsoft.com/office/powerpoint/2010/main" val="3630406679"/>
      </p:ext>
    </p:extLst>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1E0C5195-9C78-4FFD-BD9D-592FD58ADC4D}" type="slidenum">
              <a:rPr lang="zh-CN" altLang="en-US" smtClean="0"/>
              <a:t>121</a:t>
            </a:fld>
            <a:endParaRPr lang="zh-CN" altLang="en-US"/>
          </a:p>
        </p:txBody>
      </p:sp>
    </p:spTree>
    <p:extLst>
      <p:ext uri="{BB962C8B-B14F-4D97-AF65-F5344CB8AC3E}">
        <p14:creationId xmlns:p14="http://schemas.microsoft.com/office/powerpoint/2010/main" val="4143105846"/>
      </p:ext>
    </p:extLst>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1E0C5195-9C78-4FFD-BD9D-592FD58ADC4D}" type="slidenum">
              <a:rPr lang="zh-CN" altLang="en-US" smtClean="0"/>
              <a:t>122</a:t>
            </a:fld>
            <a:endParaRPr lang="zh-CN" altLang="en-US"/>
          </a:p>
        </p:txBody>
      </p:sp>
    </p:spTree>
    <p:extLst>
      <p:ext uri="{BB962C8B-B14F-4D97-AF65-F5344CB8AC3E}">
        <p14:creationId xmlns:p14="http://schemas.microsoft.com/office/powerpoint/2010/main" val="1619482223"/>
      </p:ext>
    </p:extLst>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1E0C5195-9C78-4FFD-BD9D-592FD58ADC4D}" type="slidenum">
              <a:rPr lang="zh-CN" altLang="en-US" smtClean="0"/>
              <a:t>123</a:t>
            </a:fld>
            <a:endParaRPr lang="zh-CN" altLang="en-US"/>
          </a:p>
        </p:txBody>
      </p:sp>
    </p:spTree>
    <p:extLst>
      <p:ext uri="{BB962C8B-B14F-4D97-AF65-F5344CB8AC3E}">
        <p14:creationId xmlns:p14="http://schemas.microsoft.com/office/powerpoint/2010/main" val="1987231036"/>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1E0C5195-9C78-4FFD-BD9D-592FD58ADC4D}" type="slidenum">
              <a:rPr lang="zh-CN" altLang="en-US" smtClean="0"/>
              <a:t>13</a:t>
            </a:fld>
            <a:endParaRPr lang="zh-CN" altLang="en-US"/>
          </a:p>
        </p:txBody>
      </p:sp>
    </p:spTree>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1E0C5195-9C78-4FFD-BD9D-592FD58ADC4D}" type="slidenum">
              <a:rPr lang="zh-CN" altLang="en-US" smtClean="0"/>
              <a:t>124</a:t>
            </a:fld>
            <a:endParaRPr lang="zh-CN" altLang="en-US"/>
          </a:p>
        </p:txBody>
      </p:sp>
    </p:spTree>
    <p:extLst>
      <p:ext uri="{BB962C8B-B14F-4D97-AF65-F5344CB8AC3E}">
        <p14:creationId xmlns:p14="http://schemas.microsoft.com/office/powerpoint/2010/main" val="1556175971"/>
      </p:ext>
    </p:extLst>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1E0C5195-9C78-4FFD-BD9D-592FD58ADC4D}" type="slidenum">
              <a:rPr lang="zh-CN" altLang="en-US" smtClean="0"/>
              <a:t>125</a:t>
            </a:fld>
            <a:endParaRPr lang="zh-CN" altLang="en-US"/>
          </a:p>
        </p:txBody>
      </p:sp>
    </p:spTree>
    <p:extLst>
      <p:ext uri="{BB962C8B-B14F-4D97-AF65-F5344CB8AC3E}">
        <p14:creationId xmlns:p14="http://schemas.microsoft.com/office/powerpoint/2010/main" val="40152862"/>
      </p:ext>
    </p:extLst>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1E0C5195-9C78-4FFD-BD9D-592FD58ADC4D}" type="slidenum">
              <a:rPr lang="zh-CN" altLang="en-US" smtClean="0"/>
              <a:t>126</a:t>
            </a:fld>
            <a:endParaRPr lang="zh-CN" altLang="en-US"/>
          </a:p>
        </p:txBody>
      </p:sp>
    </p:spTree>
    <p:extLst>
      <p:ext uri="{BB962C8B-B14F-4D97-AF65-F5344CB8AC3E}">
        <p14:creationId xmlns:p14="http://schemas.microsoft.com/office/powerpoint/2010/main" val="2810586714"/>
      </p:ext>
    </p:extLst>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1E0C5195-9C78-4FFD-BD9D-592FD58ADC4D}" type="slidenum">
              <a:rPr lang="zh-CN" altLang="en-US" smtClean="0"/>
              <a:t>127</a:t>
            </a:fld>
            <a:endParaRPr lang="zh-CN" altLang="en-US"/>
          </a:p>
        </p:txBody>
      </p:sp>
    </p:spTree>
    <p:extLst>
      <p:ext uri="{BB962C8B-B14F-4D97-AF65-F5344CB8AC3E}">
        <p14:creationId xmlns:p14="http://schemas.microsoft.com/office/powerpoint/2010/main" val="1645030948"/>
      </p:ext>
    </p:extLst>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1E0C5195-9C78-4FFD-BD9D-592FD58ADC4D}" type="slidenum">
              <a:rPr lang="zh-CN" altLang="en-US" smtClean="0"/>
              <a:t>128</a:t>
            </a:fld>
            <a:endParaRPr lang="zh-CN" altLang="en-US"/>
          </a:p>
        </p:txBody>
      </p:sp>
    </p:spTree>
    <p:extLst>
      <p:ext uri="{BB962C8B-B14F-4D97-AF65-F5344CB8AC3E}">
        <p14:creationId xmlns:p14="http://schemas.microsoft.com/office/powerpoint/2010/main" val="3621319310"/>
      </p:ext>
    </p:extLst>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1E0C5195-9C78-4FFD-BD9D-592FD58ADC4D}" type="slidenum">
              <a:rPr lang="zh-CN" altLang="en-US" smtClean="0"/>
              <a:t>129</a:t>
            </a:fld>
            <a:endParaRPr lang="zh-CN" altLang="en-US"/>
          </a:p>
        </p:txBody>
      </p:sp>
    </p:spTree>
    <p:extLst>
      <p:ext uri="{BB962C8B-B14F-4D97-AF65-F5344CB8AC3E}">
        <p14:creationId xmlns:p14="http://schemas.microsoft.com/office/powerpoint/2010/main" val="1432810140"/>
      </p:ext>
    </p:extLst>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1E0C5195-9C78-4FFD-BD9D-592FD58ADC4D}" type="slidenum">
              <a:rPr lang="zh-CN" altLang="en-US" smtClean="0"/>
              <a:t>130</a:t>
            </a:fld>
            <a:endParaRPr lang="zh-CN" altLang="en-US"/>
          </a:p>
        </p:txBody>
      </p:sp>
    </p:spTree>
    <p:extLst>
      <p:ext uri="{BB962C8B-B14F-4D97-AF65-F5344CB8AC3E}">
        <p14:creationId xmlns:p14="http://schemas.microsoft.com/office/powerpoint/2010/main" val="1860334644"/>
      </p:ext>
    </p:extLst>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1E0C5195-9C78-4FFD-BD9D-592FD58ADC4D}" type="slidenum">
              <a:rPr lang="zh-CN" altLang="en-US" smtClean="0"/>
              <a:t>131</a:t>
            </a:fld>
            <a:endParaRPr lang="zh-CN" altLang="en-US"/>
          </a:p>
        </p:txBody>
      </p:sp>
    </p:spTree>
    <p:extLst>
      <p:ext uri="{BB962C8B-B14F-4D97-AF65-F5344CB8AC3E}">
        <p14:creationId xmlns:p14="http://schemas.microsoft.com/office/powerpoint/2010/main" val="2634813332"/>
      </p:ext>
    </p:extLst>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1E0C5195-9C78-4FFD-BD9D-592FD58ADC4D}" type="slidenum">
              <a:rPr lang="zh-CN" altLang="en-US" smtClean="0"/>
              <a:t>132</a:t>
            </a:fld>
            <a:endParaRPr lang="zh-CN" altLang="en-US"/>
          </a:p>
        </p:txBody>
      </p:sp>
    </p:spTree>
    <p:extLst>
      <p:ext uri="{BB962C8B-B14F-4D97-AF65-F5344CB8AC3E}">
        <p14:creationId xmlns:p14="http://schemas.microsoft.com/office/powerpoint/2010/main" val="740195321"/>
      </p:ext>
    </p:extLst>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1E0C5195-9C78-4FFD-BD9D-592FD58ADC4D}" type="slidenum">
              <a:rPr lang="zh-CN" altLang="en-US" smtClean="0"/>
              <a:t>133</a:t>
            </a:fld>
            <a:endParaRPr lang="zh-CN" altLang="en-US"/>
          </a:p>
        </p:txBody>
      </p:sp>
    </p:spTree>
    <p:extLst>
      <p:ext uri="{BB962C8B-B14F-4D97-AF65-F5344CB8AC3E}">
        <p14:creationId xmlns:p14="http://schemas.microsoft.com/office/powerpoint/2010/main" val="1165836249"/>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idx="2"/>
          </p:nvPr>
        </p:nvSpPr>
        <p:spPr/>
      </p:sp>
      <p:sp>
        <p:nvSpPr>
          <p:cNvPr id="3" name="文本占位符 2"/>
          <p:cNvSpPr>
            <a:spLocks noGrp="1"/>
          </p:cNvSpPr>
          <p:nvPr>
            <p:ph type="body" idx="3"/>
          </p:nvPr>
        </p:nvSpPr>
        <p:spPr/>
        <p:txBody>
          <a:bodyPr/>
          <a:lstStyle/>
          <a:p>
            <a:endParaRPr lang="zh-CN" altLang="en-US"/>
          </a:p>
        </p:txBody>
      </p:sp>
    </p:spTree>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1E0C5195-9C78-4FFD-BD9D-592FD58ADC4D}" type="slidenum">
              <a:rPr lang="zh-CN" altLang="en-US" smtClean="0"/>
              <a:t>134</a:t>
            </a:fld>
            <a:endParaRPr lang="zh-CN" altLang="en-US"/>
          </a:p>
        </p:txBody>
      </p:sp>
    </p:spTree>
    <p:extLst>
      <p:ext uri="{BB962C8B-B14F-4D97-AF65-F5344CB8AC3E}">
        <p14:creationId xmlns:p14="http://schemas.microsoft.com/office/powerpoint/2010/main" val="734329823"/>
      </p:ext>
    </p:extLst>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1E0C5195-9C78-4FFD-BD9D-592FD58ADC4D}" type="slidenum">
              <a:rPr lang="zh-CN" altLang="en-US" smtClean="0"/>
              <a:t>135</a:t>
            </a:fld>
            <a:endParaRPr lang="zh-CN" altLang="en-US"/>
          </a:p>
        </p:txBody>
      </p:sp>
    </p:spTree>
    <p:extLst>
      <p:ext uri="{BB962C8B-B14F-4D97-AF65-F5344CB8AC3E}">
        <p14:creationId xmlns:p14="http://schemas.microsoft.com/office/powerpoint/2010/main" val="950326345"/>
      </p:ext>
    </p:extLst>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1E0C5195-9C78-4FFD-BD9D-592FD58ADC4D}" type="slidenum">
              <a:rPr lang="zh-CN" altLang="en-US" smtClean="0"/>
              <a:t>136</a:t>
            </a:fld>
            <a:endParaRPr lang="zh-CN" altLang="en-US"/>
          </a:p>
        </p:txBody>
      </p:sp>
    </p:spTree>
    <p:extLst>
      <p:ext uri="{BB962C8B-B14F-4D97-AF65-F5344CB8AC3E}">
        <p14:creationId xmlns:p14="http://schemas.microsoft.com/office/powerpoint/2010/main" val="2730728674"/>
      </p:ext>
    </p:extLst>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1E0C5195-9C78-4FFD-BD9D-592FD58ADC4D}" type="slidenum">
              <a:rPr lang="zh-CN" altLang="en-US" smtClean="0"/>
              <a:t>137</a:t>
            </a:fld>
            <a:endParaRPr lang="zh-CN" altLang="en-US"/>
          </a:p>
        </p:txBody>
      </p:sp>
    </p:spTree>
    <p:extLst>
      <p:ext uri="{BB962C8B-B14F-4D97-AF65-F5344CB8AC3E}">
        <p14:creationId xmlns:p14="http://schemas.microsoft.com/office/powerpoint/2010/main" val="840339544"/>
      </p:ext>
    </p:extLst>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1E0C5195-9C78-4FFD-BD9D-592FD58ADC4D}" type="slidenum">
              <a:rPr lang="zh-CN" altLang="en-US" smtClean="0"/>
              <a:t>138</a:t>
            </a:fld>
            <a:endParaRPr lang="zh-CN" altLang="en-US"/>
          </a:p>
        </p:txBody>
      </p:sp>
    </p:spTree>
    <p:extLst>
      <p:ext uri="{BB962C8B-B14F-4D97-AF65-F5344CB8AC3E}">
        <p14:creationId xmlns:p14="http://schemas.microsoft.com/office/powerpoint/2010/main" val="3037892308"/>
      </p:ext>
    </p:extLst>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1E0C5195-9C78-4FFD-BD9D-592FD58ADC4D}" type="slidenum">
              <a:rPr lang="zh-CN" altLang="en-US" smtClean="0"/>
              <a:t>140</a:t>
            </a:fld>
            <a:endParaRPr lang="zh-CN" altLang="en-US"/>
          </a:p>
        </p:txBody>
      </p:sp>
    </p:spTree>
    <p:extLst>
      <p:ext uri="{BB962C8B-B14F-4D97-AF65-F5344CB8AC3E}">
        <p14:creationId xmlns:p14="http://schemas.microsoft.com/office/powerpoint/2010/main" val="1819154673"/>
      </p:ext>
    </p:extLst>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1E0C5195-9C78-4FFD-BD9D-592FD58ADC4D}" type="slidenum">
              <a:rPr lang="zh-CN" altLang="en-US" smtClean="0"/>
              <a:t>141</a:t>
            </a:fld>
            <a:endParaRPr lang="zh-CN" altLang="en-US"/>
          </a:p>
        </p:txBody>
      </p:sp>
    </p:spTree>
    <p:extLst>
      <p:ext uri="{BB962C8B-B14F-4D97-AF65-F5344CB8AC3E}">
        <p14:creationId xmlns:p14="http://schemas.microsoft.com/office/powerpoint/2010/main" val="2366900284"/>
      </p:ext>
    </p:extLst>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1E0C5195-9C78-4FFD-BD9D-592FD58ADC4D}" type="slidenum">
              <a:rPr lang="zh-CN" altLang="en-US" smtClean="0"/>
              <a:t>142</a:t>
            </a:fld>
            <a:endParaRPr lang="zh-CN" altLang="en-US"/>
          </a:p>
        </p:txBody>
      </p:sp>
    </p:spTree>
    <p:extLst>
      <p:ext uri="{BB962C8B-B14F-4D97-AF65-F5344CB8AC3E}">
        <p14:creationId xmlns:p14="http://schemas.microsoft.com/office/powerpoint/2010/main" val="716475363"/>
      </p:ext>
    </p:extLst>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1E0C5195-9C78-4FFD-BD9D-592FD58ADC4D}" type="slidenum">
              <a:rPr lang="zh-CN" altLang="en-US" smtClean="0"/>
              <a:t>143</a:t>
            </a:fld>
            <a:endParaRPr lang="zh-CN" altLang="en-US"/>
          </a:p>
        </p:txBody>
      </p:sp>
    </p:spTree>
    <p:extLst>
      <p:ext uri="{BB962C8B-B14F-4D97-AF65-F5344CB8AC3E}">
        <p14:creationId xmlns:p14="http://schemas.microsoft.com/office/powerpoint/2010/main" val="672431994"/>
      </p:ext>
    </p:extLst>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1E0C5195-9C78-4FFD-BD9D-592FD58ADC4D}" type="slidenum">
              <a:rPr lang="zh-CN" altLang="en-US" smtClean="0">
                <a:solidFill>
                  <a:prstClr val="black"/>
                </a:solidFill>
              </a:rPr>
              <a:pPr/>
              <a:t>144</a:t>
            </a:fld>
            <a:endParaRPr lang="zh-CN" altLang="en-US">
              <a:solidFill>
                <a:prstClr val="black"/>
              </a:solidFill>
            </a:endParaRPr>
          </a:p>
        </p:txBody>
      </p:sp>
    </p:spTree>
    <p:extLst>
      <p:ext uri="{BB962C8B-B14F-4D97-AF65-F5344CB8AC3E}">
        <p14:creationId xmlns:p14="http://schemas.microsoft.com/office/powerpoint/2010/main" val="604762859"/>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1E0C5195-9C78-4FFD-BD9D-592FD58ADC4D}" type="slidenum">
              <a:rPr lang="zh-CN" altLang="en-US" smtClean="0"/>
              <a:t>26</a:t>
            </a:fld>
            <a:endParaRPr lang="zh-CN" altLang="en-US"/>
          </a:p>
        </p:txBody>
      </p:sp>
    </p:spTree>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1E0C5195-9C78-4FFD-BD9D-592FD58ADC4D}" type="slidenum">
              <a:rPr lang="zh-CN" altLang="en-US" smtClean="0"/>
              <a:t>148</a:t>
            </a:fld>
            <a:endParaRPr lang="zh-CN" altLang="en-US"/>
          </a:p>
        </p:txBody>
      </p:sp>
    </p:spTree>
    <p:extLst>
      <p:ext uri="{BB962C8B-B14F-4D97-AF65-F5344CB8AC3E}">
        <p14:creationId xmlns:p14="http://schemas.microsoft.com/office/powerpoint/2010/main" val="469883902"/>
      </p:ext>
    </p:extLst>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1E0C5195-9C78-4FFD-BD9D-592FD58ADC4D}" type="slidenum">
              <a:rPr lang="zh-CN" altLang="en-US" smtClean="0"/>
              <a:t>149</a:t>
            </a:fld>
            <a:endParaRPr lang="zh-CN" altLang="en-US"/>
          </a:p>
        </p:txBody>
      </p:sp>
    </p:spTree>
    <p:extLst>
      <p:ext uri="{BB962C8B-B14F-4D97-AF65-F5344CB8AC3E}">
        <p14:creationId xmlns:p14="http://schemas.microsoft.com/office/powerpoint/2010/main" val="3236990121"/>
      </p:ext>
    </p:extLst>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1E0C5195-9C78-4FFD-BD9D-592FD58ADC4D}" type="slidenum">
              <a:rPr lang="zh-CN" altLang="en-US" smtClean="0"/>
              <a:t>150</a:t>
            </a:fld>
            <a:endParaRPr lang="zh-CN" altLang="en-US"/>
          </a:p>
        </p:txBody>
      </p:sp>
    </p:spTree>
    <p:extLst>
      <p:ext uri="{BB962C8B-B14F-4D97-AF65-F5344CB8AC3E}">
        <p14:creationId xmlns:p14="http://schemas.microsoft.com/office/powerpoint/2010/main" val="2875399053"/>
      </p:ext>
    </p:extLst>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1E0C5195-9C78-4FFD-BD9D-592FD58ADC4D}" type="slidenum">
              <a:rPr lang="zh-CN" altLang="en-US" smtClean="0"/>
              <a:t>151</a:t>
            </a:fld>
            <a:endParaRPr lang="zh-CN" altLang="en-US"/>
          </a:p>
        </p:txBody>
      </p:sp>
    </p:spTree>
    <p:extLst>
      <p:ext uri="{BB962C8B-B14F-4D97-AF65-F5344CB8AC3E}">
        <p14:creationId xmlns:p14="http://schemas.microsoft.com/office/powerpoint/2010/main" val="3580524673"/>
      </p:ext>
    </p:extLst>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1E0C5195-9C78-4FFD-BD9D-592FD58ADC4D}" type="slidenum">
              <a:rPr lang="zh-CN" altLang="en-US" smtClean="0"/>
              <a:t>153</a:t>
            </a:fld>
            <a:endParaRPr lang="zh-CN" altLang="en-US"/>
          </a:p>
        </p:txBody>
      </p:sp>
    </p:spTree>
    <p:extLst>
      <p:ext uri="{BB962C8B-B14F-4D97-AF65-F5344CB8AC3E}">
        <p14:creationId xmlns:p14="http://schemas.microsoft.com/office/powerpoint/2010/main" val="3831061245"/>
      </p:ext>
    </p:extLst>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1E0C5195-9C78-4FFD-BD9D-592FD58ADC4D}" type="slidenum">
              <a:rPr lang="zh-CN" altLang="en-US" smtClean="0"/>
              <a:t>155</a:t>
            </a:fld>
            <a:endParaRPr lang="zh-CN" altLang="en-US"/>
          </a:p>
        </p:txBody>
      </p:sp>
    </p:spTree>
    <p:extLst>
      <p:ext uri="{BB962C8B-B14F-4D97-AF65-F5344CB8AC3E}">
        <p14:creationId xmlns:p14="http://schemas.microsoft.com/office/powerpoint/2010/main" val="830846134"/>
      </p:ext>
    </p:extLst>
  </p:cSld>
  <p:clrMapOvr>
    <a:masterClrMapping/>
  </p:clrMapOvr>
</p:notes>
</file>

<file path=ppt/notesSlides/notesSlide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1E0C5195-9C78-4FFD-BD9D-592FD58ADC4D}" type="slidenum">
              <a:rPr lang="zh-CN" altLang="en-US" smtClean="0"/>
              <a:t>156</a:t>
            </a:fld>
            <a:endParaRPr lang="zh-CN" altLang="en-US"/>
          </a:p>
        </p:txBody>
      </p:sp>
    </p:spTree>
    <p:extLst>
      <p:ext uri="{BB962C8B-B14F-4D97-AF65-F5344CB8AC3E}">
        <p14:creationId xmlns:p14="http://schemas.microsoft.com/office/powerpoint/2010/main" val="761730246"/>
      </p:ext>
    </p:extLst>
  </p:cSld>
  <p:clrMapOvr>
    <a:masterClrMapping/>
  </p:clrMapOvr>
</p:notes>
</file>

<file path=ppt/notesSlides/notesSlide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1E0C5195-9C78-4FFD-BD9D-592FD58ADC4D}" type="slidenum">
              <a:rPr lang="zh-CN" altLang="en-US" smtClean="0"/>
              <a:t>157</a:t>
            </a:fld>
            <a:endParaRPr lang="zh-CN" altLang="en-US"/>
          </a:p>
        </p:txBody>
      </p:sp>
    </p:spTree>
    <p:extLst>
      <p:ext uri="{BB962C8B-B14F-4D97-AF65-F5344CB8AC3E}">
        <p14:creationId xmlns:p14="http://schemas.microsoft.com/office/powerpoint/2010/main" val="2950300088"/>
      </p:ext>
    </p:extLst>
  </p:cSld>
  <p:clrMapOvr>
    <a:masterClrMapping/>
  </p:clrMapOvr>
</p:notes>
</file>

<file path=ppt/notesSlides/notesSlide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1E0C5195-9C78-4FFD-BD9D-592FD58ADC4D}" type="slidenum">
              <a:rPr lang="zh-CN" altLang="en-US" smtClean="0"/>
              <a:t>158</a:t>
            </a:fld>
            <a:endParaRPr lang="zh-CN" altLang="en-US"/>
          </a:p>
        </p:txBody>
      </p:sp>
    </p:spTree>
    <p:extLst>
      <p:ext uri="{BB962C8B-B14F-4D97-AF65-F5344CB8AC3E}">
        <p14:creationId xmlns:p14="http://schemas.microsoft.com/office/powerpoint/2010/main" val="3083939011"/>
      </p:ext>
    </p:extLst>
  </p:cSld>
  <p:clrMapOvr>
    <a:masterClrMapping/>
  </p:clrMapOvr>
</p:notes>
</file>

<file path=ppt/notesSlides/notesSlide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1E0C5195-9C78-4FFD-BD9D-592FD58ADC4D}" type="slidenum">
              <a:rPr lang="zh-CN" altLang="en-US" smtClean="0"/>
              <a:t>159</a:t>
            </a:fld>
            <a:endParaRPr lang="zh-CN" altLang="en-US"/>
          </a:p>
        </p:txBody>
      </p:sp>
    </p:spTree>
    <p:extLst>
      <p:ext uri="{BB962C8B-B14F-4D97-AF65-F5344CB8AC3E}">
        <p14:creationId xmlns:p14="http://schemas.microsoft.com/office/powerpoint/2010/main" val="492079599"/>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a:prstGeom prst="rect">
            <a:avLst/>
          </a:prstGeom>
        </p:spPr>
        <p:txBody>
          <a:bodyPr anchor="b"/>
          <a:lstStyle>
            <a:lvl1pPr algn="ctr">
              <a:defRPr sz="6000"/>
            </a:lvl1pPr>
          </a:lstStyle>
          <a:p>
            <a:r>
              <a:rPr lang="zh-CN" altLang="en-US"/>
              <a:t>单击此处编辑母版标题样式</a:t>
            </a:r>
          </a:p>
        </p:txBody>
      </p:sp>
      <p:sp>
        <p:nvSpPr>
          <p:cNvPr id="3" name="副标题 2"/>
          <p:cNvSpPr>
            <a:spLocks noGrp="1"/>
          </p:cNvSpPr>
          <p:nvPr>
            <p:ph type="subTitle" idx="1"/>
          </p:nvPr>
        </p:nvSpPr>
        <p:spPr>
          <a:xfrm>
            <a:off x="1524000" y="3602038"/>
            <a:ext cx="9144000" cy="1655762"/>
          </a:xfrm>
          <a:prstGeom prst="rect">
            <a:avLst/>
          </a:prstGeo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p>
        </p:txBody>
      </p:sp>
      <p:sp>
        <p:nvSpPr>
          <p:cNvPr id="4" name="日期占位符 3"/>
          <p:cNvSpPr>
            <a:spLocks noGrp="1"/>
          </p:cNvSpPr>
          <p:nvPr>
            <p:ph type="dt" sz="half" idx="10"/>
          </p:nvPr>
        </p:nvSpPr>
        <p:spPr>
          <a:xfrm>
            <a:off x="838200" y="6356350"/>
            <a:ext cx="2743200" cy="365125"/>
          </a:xfrm>
          <a:prstGeom prst="rect">
            <a:avLst/>
          </a:prstGeom>
        </p:spPr>
        <p:txBody>
          <a:bodyPr/>
          <a:lstStyle/>
          <a:p>
            <a:fld id="{550F9234-21D2-4322-85D2-7A3E2BA285DD}" type="datetimeFigureOut">
              <a:rPr lang="zh-CN" altLang="en-US" smtClean="0"/>
              <a:t>2020/5/6</a:t>
            </a:fld>
            <a:endParaRPr lang="zh-CN" altLang="en-US"/>
          </a:p>
        </p:txBody>
      </p:sp>
      <p:sp>
        <p:nvSpPr>
          <p:cNvPr id="5" name="页脚占位符 4"/>
          <p:cNvSpPr>
            <a:spLocks noGrp="1"/>
          </p:cNvSpPr>
          <p:nvPr>
            <p:ph type="ftr" sz="quarter" idx="11"/>
          </p:nvPr>
        </p:nvSpPr>
        <p:spPr>
          <a:xfrm>
            <a:off x="4038600" y="6356350"/>
            <a:ext cx="4114800" cy="365125"/>
          </a:xfrm>
          <a:prstGeom prst="rect">
            <a:avLst/>
          </a:prstGeom>
        </p:spPr>
        <p:txBody>
          <a:bodyPr/>
          <a:lstStyle/>
          <a:p>
            <a:endParaRPr lang="zh-CN" altLang="en-US"/>
          </a:p>
        </p:txBody>
      </p:sp>
      <p:sp>
        <p:nvSpPr>
          <p:cNvPr id="6" name="灯片编号占位符 5"/>
          <p:cNvSpPr>
            <a:spLocks noGrp="1"/>
          </p:cNvSpPr>
          <p:nvPr>
            <p:ph type="sldNum" sz="quarter" idx="12"/>
          </p:nvPr>
        </p:nvSpPr>
        <p:spPr>
          <a:xfrm>
            <a:off x="8610600" y="6356350"/>
            <a:ext cx="2743200" cy="365125"/>
          </a:xfrm>
          <a:prstGeom prst="rect">
            <a:avLst/>
          </a:prstGeom>
        </p:spPr>
        <p:txBody>
          <a:bodyPr/>
          <a:lstStyle/>
          <a:p>
            <a:fld id="{3B9B2167-4F17-46C6-959B-425E9F25FA4B}" type="slidenum">
              <a:rPr lang="zh-CN" altLang="en-US" smtClean="0"/>
              <a:t>‹#›</a:t>
            </a:fld>
            <a:endParaRPr lang="zh-CN" altLang="en-US"/>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标题 1"/>
          <p:cNvSpPr>
            <a:spLocks noGrp="1"/>
          </p:cNvSpPr>
          <p:nvPr>
            <p:ph type="title"/>
          </p:nvPr>
        </p:nvSpPr>
        <p:spPr>
          <a:xfrm>
            <a:off x="838200" y="365125"/>
            <a:ext cx="10515600" cy="1325563"/>
          </a:xfrm>
          <a:prstGeom prst="rect">
            <a:avLst/>
          </a:prstGeom>
        </p:spPr>
        <p:txBody>
          <a:bodyPr/>
          <a:lstStyle/>
          <a:p>
            <a:r>
              <a:rPr lang="zh-CN" altLang="en-US"/>
              <a:t>单击此处编辑母版标题样式</a:t>
            </a:r>
          </a:p>
        </p:txBody>
      </p:sp>
      <p:sp>
        <p:nvSpPr>
          <p:cNvPr id="3" name="竖排文字占位符 2"/>
          <p:cNvSpPr>
            <a:spLocks noGrp="1"/>
          </p:cNvSpPr>
          <p:nvPr>
            <p:ph type="body" orient="vert" idx="1"/>
          </p:nvPr>
        </p:nvSpPr>
        <p:spPr>
          <a:xfrm>
            <a:off x="838200" y="1825625"/>
            <a:ext cx="10515600" cy="4351338"/>
          </a:xfrm>
          <a:prstGeom prst="rect">
            <a:avLst/>
          </a:prstGeom>
        </p:spPr>
        <p:txBody>
          <a:bodyPr vert="eaVert"/>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日期占位符 3"/>
          <p:cNvSpPr>
            <a:spLocks noGrp="1"/>
          </p:cNvSpPr>
          <p:nvPr>
            <p:ph type="dt" sz="half" idx="10"/>
          </p:nvPr>
        </p:nvSpPr>
        <p:spPr>
          <a:xfrm>
            <a:off x="838200" y="6356350"/>
            <a:ext cx="2743200" cy="365125"/>
          </a:xfrm>
          <a:prstGeom prst="rect">
            <a:avLst/>
          </a:prstGeom>
        </p:spPr>
        <p:txBody>
          <a:bodyPr/>
          <a:lstStyle/>
          <a:p>
            <a:fld id="{550F9234-21D2-4322-85D2-7A3E2BA285DD}" type="datetimeFigureOut">
              <a:rPr lang="zh-CN" altLang="en-US" smtClean="0"/>
              <a:t>2020/5/6</a:t>
            </a:fld>
            <a:endParaRPr lang="zh-CN" altLang="en-US"/>
          </a:p>
        </p:txBody>
      </p:sp>
      <p:sp>
        <p:nvSpPr>
          <p:cNvPr id="5" name="页脚占位符 4"/>
          <p:cNvSpPr>
            <a:spLocks noGrp="1"/>
          </p:cNvSpPr>
          <p:nvPr>
            <p:ph type="ftr" sz="quarter" idx="11"/>
          </p:nvPr>
        </p:nvSpPr>
        <p:spPr>
          <a:xfrm>
            <a:off x="4038600" y="6356350"/>
            <a:ext cx="4114800" cy="365125"/>
          </a:xfrm>
          <a:prstGeom prst="rect">
            <a:avLst/>
          </a:prstGeom>
        </p:spPr>
        <p:txBody>
          <a:bodyPr/>
          <a:lstStyle/>
          <a:p>
            <a:endParaRPr lang="zh-CN" altLang="en-US"/>
          </a:p>
        </p:txBody>
      </p:sp>
      <p:sp>
        <p:nvSpPr>
          <p:cNvPr id="6" name="灯片编号占位符 5"/>
          <p:cNvSpPr>
            <a:spLocks noGrp="1"/>
          </p:cNvSpPr>
          <p:nvPr>
            <p:ph type="sldNum" sz="quarter" idx="12"/>
          </p:nvPr>
        </p:nvSpPr>
        <p:spPr>
          <a:xfrm>
            <a:off x="8610600" y="6356350"/>
            <a:ext cx="2743200" cy="365125"/>
          </a:xfrm>
          <a:prstGeom prst="rect">
            <a:avLst/>
          </a:prstGeom>
        </p:spPr>
        <p:txBody>
          <a:bodyPr/>
          <a:lstStyle/>
          <a:p>
            <a:fld id="{3B9B2167-4F17-46C6-959B-425E9F25FA4B}" type="slidenum">
              <a:rPr lang="zh-CN" altLang="en-US" smtClean="0"/>
              <a:t>‹#›</a:t>
            </a:fld>
            <a:endParaRPr lang="zh-CN" altLang="en-US"/>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垂直排列标题与&#10;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a:prstGeom prst="rect">
            <a:avLst/>
          </a:prstGeom>
        </p:spPr>
        <p:txBody>
          <a:bodyPr vert="eaVert"/>
          <a:lstStyle/>
          <a:p>
            <a:r>
              <a:rPr lang="zh-CN" altLang="en-US"/>
              <a:t>单击此处编辑母版标题样式</a:t>
            </a:r>
          </a:p>
        </p:txBody>
      </p:sp>
      <p:sp>
        <p:nvSpPr>
          <p:cNvPr id="3" name="竖排文字占位符 2"/>
          <p:cNvSpPr>
            <a:spLocks noGrp="1"/>
          </p:cNvSpPr>
          <p:nvPr>
            <p:ph type="body" orient="vert" idx="1"/>
          </p:nvPr>
        </p:nvSpPr>
        <p:spPr>
          <a:xfrm>
            <a:off x="838200" y="365125"/>
            <a:ext cx="7734300" cy="5811838"/>
          </a:xfrm>
          <a:prstGeom prst="rect">
            <a:avLst/>
          </a:prstGeom>
        </p:spPr>
        <p:txBody>
          <a:bodyPr vert="eaVert"/>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日期占位符 3"/>
          <p:cNvSpPr>
            <a:spLocks noGrp="1"/>
          </p:cNvSpPr>
          <p:nvPr>
            <p:ph type="dt" sz="half" idx="10"/>
          </p:nvPr>
        </p:nvSpPr>
        <p:spPr>
          <a:xfrm>
            <a:off x="838200" y="6356350"/>
            <a:ext cx="2743200" cy="365125"/>
          </a:xfrm>
          <a:prstGeom prst="rect">
            <a:avLst/>
          </a:prstGeom>
        </p:spPr>
        <p:txBody>
          <a:bodyPr/>
          <a:lstStyle/>
          <a:p>
            <a:fld id="{550F9234-21D2-4322-85D2-7A3E2BA285DD}" type="datetimeFigureOut">
              <a:rPr lang="zh-CN" altLang="en-US" smtClean="0"/>
              <a:t>2020/5/6</a:t>
            </a:fld>
            <a:endParaRPr lang="zh-CN" altLang="en-US"/>
          </a:p>
        </p:txBody>
      </p:sp>
      <p:sp>
        <p:nvSpPr>
          <p:cNvPr id="5" name="页脚占位符 4"/>
          <p:cNvSpPr>
            <a:spLocks noGrp="1"/>
          </p:cNvSpPr>
          <p:nvPr>
            <p:ph type="ftr" sz="quarter" idx="11"/>
          </p:nvPr>
        </p:nvSpPr>
        <p:spPr>
          <a:xfrm>
            <a:off x="4038600" y="6356350"/>
            <a:ext cx="4114800" cy="365125"/>
          </a:xfrm>
          <a:prstGeom prst="rect">
            <a:avLst/>
          </a:prstGeom>
        </p:spPr>
        <p:txBody>
          <a:bodyPr/>
          <a:lstStyle/>
          <a:p>
            <a:endParaRPr lang="zh-CN" altLang="en-US"/>
          </a:p>
        </p:txBody>
      </p:sp>
      <p:sp>
        <p:nvSpPr>
          <p:cNvPr id="6" name="灯片编号占位符 5"/>
          <p:cNvSpPr>
            <a:spLocks noGrp="1"/>
          </p:cNvSpPr>
          <p:nvPr>
            <p:ph type="sldNum" sz="quarter" idx="12"/>
          </p:nvPr>
        </p:nvSpPr>
        <p:spPr>
          <a:xfrm>
            <a:off x="8610600" y="6356350"/>
            <a:ext cx="2743200" cy="365125"/>
          </a:xfrm>
          <a:prstGeom prst="rect">
            <a:avLst/>
          </a:prstGeom>
        </p:spPr>
        <p:txBody>
          <a:bodyPr/>
          <a:lstStyle/>
          <a:p>
            <a:fld id="{3B9B2167-4F17-46C6-959B-425E9F25FA4B}" type="slidenum">
              <a:rPr lang="zh-CN" altLang="en-US" smtClean="0"/>
              <a:t>‹#›</a:t>
            </a:fld>
            <a:endParaRPr lang="zh-CN" altLang="en-US"/>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a:xfrm>
            <a:off x="838200" y="365125"/>
            <a:ext cx="10515600" cy="1325563"/>
          </a:xfrm>
          <a:prstGeom prst="rect">
            <a:avLst/>
          </a:prstGeom>
        </p:spPr>
        <p:txBody>
          <a:bodyPr/>
          <a:lstStyle/>
          <a:p>
            <a:r>
              <a:rPr lang="zh-CN" altLang="en-US"/>
              <a:t>单击此处编辑母版标题样式</a:t>
            </a:r>
          </a:p>
        </p:txBody>
      </p:sp>
      <p:sp>
        <p:nvSpPr>
          <p:cNvPr id="3" name="内容占位符 2"/>
          <p:cNvSpPr>
            <a:spLocks noGrp="1"/>
          </p:cNvSpPr>
          <p:nvPr>
            <p:ph idx="1"/>
          </p:nvPr>
        </p:nvSpPr>
        <p:spPr>
          <a:xfrm>
            <a:off x="838200" y="1825625"/>
            <a:ext cx="10515600" cy="4351338"/>
          </a:xfrm>
          <a:prstGeom prst="rect">
            <a:avLst/>
          </a:prstGeom>
        </p:spPr>
        <p:txBody>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日期占位符 3"/>
          <p:cNvSpPr>
            <a:spLocks noGrp="1"/>
          </p:cNvSpPr>
          <p:nvPr>
            <p:ph type="dt" sz="half" idx="10"/>
          </p:nvPr>
        </p:nvSpPr>
        <p:spPr>
          <a:xfrm>
            <a:off x="838200" y="6356350"/>
            <a:ext cx="2743200" cy="365125"/>
          </a:xfrm>
          <a:prstGeom prst="rect">
            <a:avLst/>
          </a:prstGeom>
        </p:spPr>
        <p:txBody>
          <a:bodyPr/>
          <a:lstStyle/>
          <a:p>
            <a:fld id="{550F9234-21D2-4322-85D2-7A3E2BA285DD}" type="datetimeFigureOut">
              <a:rPr lang="zh-CN" altLang="en-US" smtClean="0"/>
              <a:t>2020/5/6</a:t>
            </a:fld>
            <a:endParaRPr lang="zh-CN" altLang="en-US"/>
          </a:p>
        </p:txBody>
      </p:sp>
      <p:sp>
        <p:nvSpPr>
          <p:cNvPr id="5" name="页脚占位符 4"/>
          <p:cNvSpPr>
            <a:spLocks noGrp="1"/>
          </p:cNvSpPr>
          <p:nvPr>
            <p:ph type="ftr" sz="quarter" idx="11"/>
          </p:nvPr>
        </p:nvSpPr>
        <p:spPr>
          <a:xfrm>
            <a:off x="4038600" y="6356350"/>
            <a:ext cx="4114800" cy="365125"/>
          </a:xfrm>
          <a:prstGeom prst="rect">
            <a:avLst/>
          </a:prstGeom>
        </p:spPr>
        <p:txBody>
          <a:bodyPr/>
          <a:lstStyle/>
          <a:p>
            <a:endParaRPr lang="zh-CN" altLang="en-US"/>
          </a:p>
        </p:txBody>
      </p:sp>
      <p:sp>
        <p:nvSpPr>
          <p:cNvPr id="6" name="灯片编号占位符 5"/>
          <p:cNvSpPr>
            <a:spLocks noGrp="1"/>
          </p:cNvSpPr>
          <p:nvPr>
            <p:ph type="sldNum" sz="quarter" idx="12"/>
          </p:nvPr>
        </p:nvSpPr>
        <p:spPr>
          <a:xfrm>
            <a:off x="8610600" y="6356350"/>
            <a:ext cx="2743200" cy="365125"/>
          </a:xfrm>
          <a:prstGeom prst="rect">
            <a:avLst/>
          </a:prstGeom>
        </p:spPr>
        <p:txBody>
          <a:bodyPr/>
          <a:lstStyle/>
          <a:p>
            <a:fld id="{3B9B2167-4F17-46C6-959B-425E9F25FA4B}" type="slidenum">
              <a:rPr lang="zh-CN" altLang="en-US" smtClean="0"/>
              <a:t>‹#›</a:t>
            </a:fld>
            <a:endParaRPr lang="zh-CN" altLang="en-US"/>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a:prstGeom prst="rect">
            <a:avLst/>
          </a:prstGeom>
        </p:spPr>
        <p:txBody>
          <a:bodyPr anchor="b"/>
          <a:lstStyle>
            <a:lvl1pPr>
              <a:defRPr sz="6000"/>
            </a:lvl1pPr>
          </a:lstStyle>
          <a:p>
            <a:r>
              <a:rPr lang="zh-CN" altLang="en-US"/>
              <a:t>单击此处编辑母版标题样式</a:t>
            </a:r>
          </a:p>
        </p:txBody>
      </p:sp>
      <p:sp>
        <p:nvSpPr>
          <p:cNvPr id="3" name="文本占位符 2"/>
          <p:cNvSpPr>
            <a:spLocks noGrp="1"/>
          </p:cNvSpPr>
          <p:nvPr>
            <p:ph type="body" idx="1"/>
          </p:nvPr>
        </p:nvSpPr>
        <p:spPr>
          <a:xfrm>
            <a:off x="831850" y="4589463"/>
            <a:ext cx="10515600" cy="1500187"/>
          </a:xfrm>
          <a:prstGeom prst="rect">
            <a:avLst/>
          </a:prstGeo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p>
        </p:txBody>
      </p:sp>
      <p:sp>
        <p:nvSpPr>
          <p:cNvPr id="4" name="日期占位符 3"/>
          <p:cNvSpPr>
            <a:spLocks noGrp="1"/>
          </p:cNvSpPr>
          <p:nvPr>
            <p:ph type="dt" sz="half" idx="10"/>
          </p:nvPr>
        </p:nvSpPr>
        <p:spPr>
          <a:xfrm>
            <a:off x="838200" y="6356350"/>
            <a:ext cx="2743200" cy="365125"/>
          </a:xfrm>
          <a:prstGeom prst="rect">
            <a:avLst/>
          </a:prstGeom>
        </p:spPr>
        <p:txBody>
          <a:bodyPr/>
          <a:lstStyle/>
          <a:p>
            <a:fld id="{550F9234-21D2-4322-85D2-7A3E2BA285DD}" type="datetimeFigureOut">
              <a:rPr lang="zh-CN" altLang="en-US" smtClean="0"/>
              <a:t>2020/5/6</a:t>
            </a:fld>
            <a:endParaRPr lang="zh-CN" altLang="en-US"/>
          </a:p>
        </p:txBody>
      </p:sp>
      <p:sp>
        <p:nvSpPr>
          <p:cNvPr id="5" name="页脚占位符 4"/>
          <p:cNvSpPr>
            <a:spLocks noGrp="1"/>
          </p:cNvSpPr>
          <p:nvPr>
            <p:ph type="ftr" sz="quarter" idx="11"/>
          </p:nvPr>
        </p:nvSpPr>
        <p:spPr>
          <a:xfrm>
            <a:off x="4038600" y="6356350"/>
            <a:ext cx="4114800" cy="365125"/>
          </a:xfrm>
          <a:prstGeom prst="rect">
            <a:avLst/>
          </a:prstGeom>
        </p:spPr>
        <p:txBody>
          <a:bodyPr/>
          <a:lstStyle/>
          <a:p>
            <a:endParaRPr lang="zh-CN" altLang="en-US"/>
          </a:p>
        </p:txBody>
      </p:sp>
      <p:sp>
        <p:nvSpPr>
          <p:cNvPr id="6" name="灯片编号占位符 5"/>
          <p:cNvSpPr>
            <a:spLocks noGrp="1"/>
          </p:cNvSpPr>
          <p:nvPr>
            <p:ph type="sldNum" sz="quarter" idx="12"/>
          </p:nvPr>
        </p:nvSpPr>
        <p:spPr>
          <a:xfrm>
            <a:off x="8610600" y="6356350"/>
            <a:ext cx="2743200" cy="365125"/>
          </a:xfrm>
          <a:prstGeom prst="rect">
            <a:avLst/>
          </a:prstGeom>
        </p:spPr>
        <p:txBody>
          <a:bodyPr/>
          <a:lstStyle/>
          <a:p>
            <a:fld id="{3B9B2167-4F17-46C6-959B-425E9F25FA4B}" type="slidenum">
              <a:rPr lang="zh-CN" altLang="en-US" smtClean="0"/>
              <a:t>‹#›</a:t>
            </a:fld>
            <a:endParaRPr lang="zh-CN" altLang="en-US"/>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a:xfrm>
            <a:off x="838200" y="365125"/>
            <a:ext cx="10515600" cy="1325563"/>
          </a:xfrm>
          <a:prstGeom prst="rect">
            <a:avLst/>
          </a:prstGeom>
        </p:spPr>
        <p:txBody>
          <a:bodyPr/>
          <a:lstStyle/>
          <a:p>
            <a:r>
              <a:rPr lang="zh-CN" altLang="en-US"/>
              <a:t>单击此处编辑母版标题样式</a:t>
            </a:r>
          </a:p>
        </p:txBody>
      </p:sp>
      <p:sp>
        <p:nvSpPr>
          <p:cNvPr id="3" name="内容占位符 2"/>
          <p:cNvSpPr>
            <a:spLocks noGrp="1"/>
          </p:cNvSpPr>
          <p:nvPr>
            <p:ph sz="half" idx="1"/>
          </p:nvPr>
        </p:nvSpPr>
        <p:spPr>
          <a:xfrm>
            <a:off x="838200" y="1825625"/>
            <a:ext cx="5181600" cy="4351338"/>
          </a:xfrm>
          <a:prstGeom prst="rect">
            <a:avLst/>
          </a:prstGeom>
        </p:spPr>
        <p:txBody>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内容占位符 3"/>
          <p:cNvSpPr>
            <a:spLocks noGrp="1"/>
          </p:cNvSpPr>
          <p:nvPr>
            <p:ph sz="half" idx="2"/>
          </p:nvPr>
        </p:nvSpPr>
        <p:spPr>
          <a:xfrm>
            <a:off x="6172200" y="1825625"/>
            <a:ext cx="5181600" cy="4351338"/>
          </a:xfrm>
          <a:prstGeom prst="rect">
            <a:avLst/>
          </a:prstGeom>
        </p:spPr>
        <p:txBody>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5" name="日期占位符 4"/>
          <p:cNvSpPr>
            <a:spLocks noGrp="1"/>
          </p:cNvSpPr>
          <p:nvPr>
            <p:ph type="dt" sz="half" idx="10"/>
          </p:nvPr>
        </p:nvSpPr>
        <p:spPr>
          <a:xfrm>
            <a:off x="838200" y="6356350"/>
            <a:ext cx="2743200" cy="365125"/>
          </a:xfrm>
          <a:prstGeom prst="rect">
            <a:avLst/>
          </a:prstGeom>
        </p:spPr>
        <p:txBody>
          <a:bodyPr/>
          <a:lstStyle/>
          <a:p>
            <a:fld id="{550F9234-21D2-4322-85D2-7A3E2BA285DD}" type="datetimeFigureOut">
              <a:rPr lang="zh-CN" altLang="en-US" smtClean="0"/>
              <a:t>2020/5/6</a:t>
            </a:fld>
            <a:endParaRPr lang="zh-CN" altLang="en-US"/>
          </a:p>
        </p:txBody>
      </p:sp>
      <p:sp>
        <p:nvSpPr>
          <p:cNvPr id="6" name="页脚占位符 5"/>
          <p:cNvSpPr>
            <a:spLocks noGrp="1"/>
          </p:cNvSpPr>
          <p:nvPr>
            <p:ph type="ftr" sz="quarter" idx="11"/>
          </p:nvPr>
        </p:nvSpPr>
        <p:spPr>
          <a:xfrm>
            <a:off x="4038600" y="6356350"/>
            <a:ext cx="4114800" cy="365125"/>
          </a:xfrm>
          <a:prstGeom prst="rect">
            <a:avLst/>
          </a:prstGeom>
        </p:spPr>
        <p:txBody>
          <a:bodyPr/>
          <a:lstStyle/>
          <a:p>
            <a:endParaRPr lang="zh-CN" altLang="en-US"/>
          </a:p>
        </p:txBody>
      </p:sp>
      <p:sp>
        <p:nvSpPr>
          <p:cNvPr id="7" name="灯片编号占位符 6"/>
          <p:cNvSpPr>
            <a:spLocks noGrp="1"/>
          </p:cNvSpPr>
          <p:nvPr>
            <p:ph type="sldNum" sz="quarter" idx="12"/>
          </p:nvPr>
        </p:nvSpPr>
        <p:spPr>
          <a:xfrm>
            <a:off x="8610600" y="6356350"/>
            <a:ext cx="2743200" cy="365125"/>
          </a:xfrm>
          <a:prstGeom prst="rect">
            <a:avLst/>
          </a:prstGeom>
        </p:spPr>
        <p:txBody>
          <a:bodyPr/>
          <a:lstStyle/>
          <a:p>
            <a:fld id="{3B9B2167-4F17-46C6-959B-425E9F25FA4B}" type="slidenum">
              <a:rPr lang="zh-CN" altLang="en-US" smtClean="0"/>
              <a:t>‹#›</a:t>
            </a:fld>
            <a:endParaRPr lang="zh-CN" altLang="en-US"/>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a:prstGeom prst="rect">
            <a:avLst/>
          </a:prstGeom>
        </p:spPr>
        <p:txBody>
          <a:bodyPr/>
          <a:lstStyle/>
          <a:p>
            <a:r>
              <a:rPr lang="zh-CN" altLang="en-US"/>
              <a:t>单击此处编辑母版标题样式</a:t>
            </a:r>
          </a:p>
        </p:txBody>
      </p:sp>
      <p:sp>
        <p:nvSpPr>
          <p:cNvPr id="3" name="文本占位符 2"/>
          <p:cNvSpPr>
            <a:spLocks noGrp="1"/>
          </p:cNvSpPr>
          <p:nvPr>
            <p:ph type="body" idx="1"/>
          </p:nvPr>
        </p:nvSpPr>
        <p:spPr>
          <a:xfrm>
            <a:off x="839788" y="1681163"/>
            <a:ext cx="5157787" cy="823912"/>
          </a:xfrm>
          <a:prstGeom prst="rect">
            <a:avLst/>
          </a:prstGeo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p>
        </p:txBody>
      </p:sp>
      <p:sp>
        <p:nvSpPr>
          <p:cNvPr id="4" name="内容占位符 3"/>
          <p:cNvSpPr>
            <a:spLocks noGrp="1"/>
          </p:cNvSpPr>
          <p:nvPr>
            <p:ph sz="half" idx="2"/>
          </p:nvPr>
        </p:nvSpPr>
        <p:spPr>
          <a:xfrm>
            <a:off x="839788" y="2505075"/>
            <a:ext cx="5157787" cy="3684588"/>
          </a:xfrm>
          <a:prstGeom prst="rect">
            <a:avLst/>
          </a:prstGeom>
        </p:spPr>
        <p:txBody>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5" name="文本占位符 4"/>
          <p:cNvSpPr>
            <a:spLocks noGrp="1"/>
          </p:cNvSpPr>
          <p:nvPr>
            <p:ph type="body" sz="quarter" idx="3"/>
          </p:nvPr>
        </p:nvSpPr>
        <p:spPr>
          <a:xfrm>
            <a:off x="6172200" y="1681163"/>
            <a:ext cx="5183188" cy="823912"/>
          </a:xfrm>
          <a:prstGeom prst="rect">
            <a:avLst/>
          </a:prstGeo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p>
        </p:txBody>
      </p:sp>
      <p:sp>
        <p:nvSpPr>
          <p:cNvPr id="6" name="内容占位符 5"/>
          <p:cNvSpPr>
            <a:spLocks noGrp="1"/>
          </p:cNvSpPr>
          <p:nvPr>
            <p:ph sz="quarter" idx="4"/>
          </p:nvPr>
        </p:nvSpPr>
        <p:spPr>
          <a:xfrm>
            <a:off x="6172200" y="2505075"/>
            <a:ext cx="5183188" cy="3684588"/>
          </a:xfrm>
          <a:prstGeom prst="rect">
            <a:avLst/>
          </a:prstGeom>
        </p:spPr>
        <p:txBody>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7" name="日期占位符 6"/>
          <p:cNvSpPr>
            <a:spLocks noGrp="1"/>
          </p:cNvSpPr>
          <p:nvPr>
            <p:ph type="dt" sz="half" idx="10"/>
          </p:nvPr>
        </p:nvSpPr>
        <p:spPr>
          <a:xfrm>
            <a:off x="838200" y="6356350"/>
            <a:ext cx="2743200" cy="365125"/>
          </a:xfrm>
          <a:prstGeom prst="rect">
            <a:avLst/>
          </a:prstGeom>
        </p:spPr>
        <p:txBody>
          <a:bodyPr/>
          <a:lstStyle/>
          <a:p>
            <a:fld id="{550F9234-21D2-4322-85D2-7A3E2BA285DD}" type="datetimeFigureOut">
              <a:rPr lang="zh-CN" altLang="en-US" smtClean="0"/>
              <a:t>2020/5/6</a:t>
            </a:fld>
            <a:endParaRPr lang="zh-CN" altLang="en-US"/>
          </a:p>
        </p:txBody>
      </p:sp>
      <p:sp>
        <p:nvSpPr>
          <p:cNvPr id="8" name="页脚占位符 7"/>
          <p:cNvSpPr>
            <a:spLocks noGrp="1"/>
          </p:cNvSpPr>
          <p:nvPr>
            <p:ph type="ftr" sz="quarter" idx="11"/>
          </p:nvPr>
        </p:nvSpPr>
        <p:spPr>
          <a:xfrm>
            <a:off x="4038600" y="6356350"/>
            <a:ext cx="4114800" cy="365125"/>
          </a:xfrm>
          <a:prstGeom prst="rect">
            <a:avLst/>
          </a:prstGeom>
        </p:spPr>
        <p:txBody>
          <a:bodyPr/>
          <a:lstStyle/>
          <a:p>
            <a:endParaRPr lang="zh-CN" altLang="en-US"/>
          </a:p>
        </p:txBody>
      </p:sp>
      <p:sp>
        <p:nvSpPr>
          <p:cNvPr id="9" name="灯片编号占位符 8"/>
          <p:cNvSpPr>
            <a:spLocks noGrp="1"/>
          </p:cNvSpPr>
          <p:nvPr>
            <p:ph type="sldNum" sz="quarter" idx="12"/>
          </p:nvPr>
        </p:nvSpPr>
        <p:spPr>
          <a:xfrm>
            <a:off x="8610600" y="6356350"/>
            <a:ext cx="2743200" cy="365125"/>
          </a:xfrm>
          <a:prstGeom prst="rect">
            <a:avLst/>
          </a:prstGeom>
        </p:spPr>
        <p:txBody>
          <a:bodyPr/>
          <a:lstStyle/>
          <a:p>
            <a:fld id="{3B9B2167-4F17-46C6-959B-425E9F25FA4B}" type="slidenum">
              <a:rPr lang="zh-CN" altLang="en-US" smtClean="0"/>
              <a:t>‹#›</a:t>
            </a:fld>
            <a:endParaRPr lang="zh-CN" altLang="en-US"/>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a:xfrm>
            <a:off x="838200" y="365125"/>
            <a:ext cx="10515600" cy="1325563"/>
          </a:xfrm>
          <a:prstGeom prst="rect">
            <a:avLst/>
          </a:prstGeom>
        </p:spPr>
        <p:txBody>
          <a:bodyPr/>
          <a:lstStyle/>
          <a:p>
            <a:r>
              <a:rPr lang="zh-CN" altLang="en-US"/>
              <a:t>单击此处编辑母版标题样式</a:t>
            </a:r>
          </a:p>
        </p:txBody>
      </p:sp>
      <p:sp>
        <p:nvSpPr>
          <p:cNvPr id="3" name="日期占位符 2"/>
          <p:cNvSpPr>
            <a:spLocks noGrp="1"/>
          </p:cNvSpPr>
          <p:nvPr>
            <p:ph type="dt" sz="half" idx="10"/>
          </p:nvPr>
        </p:nvSpPr>
        <p:spPr>
          <a:xfrm>
            <a:off x="838200" y="6356350"/>
            <a:ext cx="2743200" cy="365125"/>
          </a:xfrm>
          <a:prstGeom prst="rect">
            <a:avLst/>
          </a:prstGeom>
        </p:spPr>
        <p:txBody>
          <a:bodyPr/>
          <a:lstStyle/>
          <a:p>
            <a:fld id="{550F9234-21D2-4322-85D2-7A3E2BA285DD}" type="datetimeFigureOut">
              <a:rPr lang="zh-CN" altLang="en-US" smtClean="0"/>
              <a:t>2020/5/6</a:t>
            </a:fld>
            <a:endParaRPr lang="zh-CN" altLang="en-US"/>
          </a:p>
        </p:txBody>
      </p:sp>
      <p:sp>
        <p:nvSpPr>
          <p:cNvPr id="4" name="页脚占位符 3"/>
          <p:cNvSpPr>
            <a:spLocks noGrp="1"/>
          </p:cNvSpPr>
          <p:nvPr>
            <p:ph type="ftr" sz="quarter" idx="11"/>
          </p:nvPr>
        </p:nvSpPr>
        <p:spPr>
          <a:xfrm>
            <a:off x="4038600" y="6356350"/>
            <a:ext cx="4114800" cy="365125"/>
          </a:xfrm>
          <a:prstGeom prst="rect">
            <a:avLst/>
          </a:prstGeom>
        </p:spPr>
        <p:txBody>
          <a:bodyPr/>
          <a:lstStyle/>
          <a:p>
            <a:endParaRPr lang="zh-CN" altLang="en-US"/>
          </a:p>
        </p:txBody>
      </p:sp>
      <p:sp>
        <p:nvSpPr>
          <p:cNvPr id="5" name="灯片编号占位符 4"/>
          <p:cNvSpPr>
            <a:spLocks noGrp="1"/>
          </p:cNvSpPr>
          <p:nvPr>
            <p:ph type="sldNum" sz="quarter" idx="12"/>
          </p:nvPr>
        </p:nvSpPr>
        <p:spPr>
          <a:xfrm>
            <a:off x="8610600" y="6356350"/>
            <a:ext cx="2743200" cy="365125"/>
          </a:xfrm>
          <a:prstGeom prst="rect">
            <a:avLst/>
          </a:prstGeom>
        </p:spPr>
        <p:txBody>
          <a:bodyPr/>
          <a:lstStyle/>
          <a:p>
            <a:fld id="{3B9B2167-4F17-46C6-959B-425E9F25FA4B}" type="slidenum">
              <a:rPr lang="zh-CN" altLang="en-US" smtClean="0"/>
              <a:t>‹#›</a:t>
            </a:fld>
            <a:endParaRPr lang="zh-CN" altLang="en-US"/>
          </a:p>
        </p:txBody>
      </p:sp>
      <p:pic>
        <p:nvPicPr>
          <p:cNvPr id="6" name="图片 5"/>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0" y="0"/>
            <a:ext cx="12219710" cy="6858000"/>
          </a:xfrm>
          <a:prstGeom prst="rect">
            <a:avLst/>
          </a:prstGeom>
        </p:spPr>
      </p:pic>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a:xfrm>
            <a:off x="838200" y="6356350"/>
            <a:ext cx="2743200" cy="365125"/>
          </a:xfrm>
          <a:prstGeom prst="rect">
            <a:avLst/>
          </a:prstGeom>
        </p:spPr>
        <p:txBody>
          <a:bodyPr/>
          <a:lstStyle/>
          <a:p>
            <a:fld id="{550F9234-21D2-4322-85D2-7A3E2BA285DD}" type="datetimeFigureOut">
              <a:rPr lang="zh-CN" altLang="en-US" smtClean="0"/>
              <a:t>2020/5/6</a:t>
            </a:fld>
            <a:endParaRPr lang="zh-CN" altLang="en-US"/>
          </a:p>
        </p:txBody>
      </p:sp>
      <p:sp>
        <p:nvSpPr>
          <p:cNvPr id="3" name="页脚占位符 2"/>
          <p:cNvSpPr>
            <a:spLocks noGrp="1"/>
          </p:cNvSpPr>
          <p:nvPr>
            <p:ph type="ftr" sz="quarter" idx="11"/>
          </p:nvPr>
        </p:nvSpPr>
        <p:spPr>
          <a:xfrm>
            <a:off x="4038600" y="6356350"/>
            <a:ext cx="4114800" cy="365125"/>
          </a:xfrm>
          <a:prstGeom prst="rect">
            <a:avLst/>
          </a:prstGeom>
        </p:spPr>
        <p:txBody>
          <a:bodyPr/>
          <a:lstStyle/>
          <a:p>
            <a:endParaRPr lang="zh-CN" altLang="en-US"/>
          </a:p>
        </p:txBody>
      </p:sp>
      <p:sp>
        <p:nvSpPr>
          <p:cNvPr id="4" name="灯片编号占位符 3"/>
          <p:cNvSpPr>
            <a:spLocks noGrp="1"/>
          </p:cNvSpPr>
          <p:nvPr>
            <p:ph type="sldNum" sz="quarter" idx="12"/>
          </p:nvPr>
        </p:nvSpPr>
        <p:spPr>
          <a:xfrm>
            <a:off x="8610600" y="6356350"/>
            <a:ext cx="2743200" cy="365125"/>
          </a:xfrm>
          <a:prstGeom prst="rect">
            <a:avLst/>
          </a:prstGeom>
        </p:spPr>
        <p:txBody>
          <a:bodyPr/>
          <a:lstStyle/>
          <a:p>
            <a:fld id="{3B9B2167-4F17-46C6-959B-425E9F25FA4B}" type="slidenum">
              <a:rPr lang="zh-CN" altLang="en-US" smtClean="0"/>
              <a:t>‹#›</a:t>
            </a:fld>
            <a:endParaRPr lang="zh-CN" altLang="en-US"/>
          </a:p>
        </p:txBody>
      </p:sp>
      <p:pic>
        <p:nvPicPr>
          <p:cNvPr id="5" name="图片 4"/>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1" y="0"/>
            <a:ext cx="12180263" cy="6858000"/>
          </a:xfrm>
          <a:prstGeom prst="rect">
            <a:avLst/>
          </a:prstGeom>
        </p:spPr>
      </p:pic>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3932237" cy="1600200"/>
          </a:xfrm>
          <a:prstGeom prst="rect">
            <a:avLst/>
          </a:prstGeom>
        </p:spPr>
        <p:txBody>
          <a:bodyPr anchor="b"/>
          <a:lstStyle>
            <a:lvl1pPr>
              <a:defRPr sz="3200"/>
            </a:lvl1pPr>
          </a:lstStyle>
          <a:p>
            <a:r>
              <a:rPr lang="zh-CN" altLang="en-US"/>
              <a:t>单击此处编辑母版标题样式</a:t>
            </a:r>
          </a:p>
        </p:txBody>
      </p:sp>
      <p:sp>
        <p:nvSpPr>
          <p:cNvPr id="3" name="内容占位符 2"/>
          <p:cNvSpPr>
            <a:spLocks noGrp="1"/>
          </p:cNvSpPr>
          <p:nvPr>
            <p:ph idx="1"/>
          </p:nvPr>
        </p:nvSpPr>
        <p:spPr>
          <a:xfrm>
            <a:off x="5183188" y="987425"/>
            <a:ext cx="6172200" cy="4873625"/>
          </a:xfrm>
          <a:prstGeom prst="rect">
            <a:avLst/>
          </a:prstGeo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文本占位符 3"/>
          <p:cNvSpPr>
            <a:spLocks noGrp="1"/>
          </p:cNvSpPr>
          <p:nvPr>
            <p:ph type="body" sz="half" idx="2"/>
          </p:nvPr>
        </p:nvSpPr>
        <p:spPr>
          <a:xfrm>
            <a:off x="839788" y="2057400"/>
            <a:ext cx="3932237" cy="3811588"/>
          </a:xfrm>
          <a:prstGeom prst="rect">
            <a:avLst/>
          </a:prstGeo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a:t>单击此处编辑母版文本样式</a:t>
            </a:r>
          </a:p>
        </p:txBody>
      </p:sp>
      <p:sp>
        <p:nvSpPr>
          <p:cNvPr id="5" name="日期占位符 4"/>
          <p:cNvSpPr>
            <a:spLocks noGrp="1"/>
          </p:cNvSpPr>
          <p:nvPr>
            <p:ph type="dt" sz="half" idx="10"/>
          </p:nvPr>
        </p:nvSpPr>
        <p:spPr>
          <a:xfrm>
            <a:off x="838200" y="6356350"/>
            <a:ext cx="2743200" cy="365125"/>
          </a:xfrm>
          <a:prstGeom prst="rect">
            <a:avLst/>
          </a:prstGeom>
        </p:spPr>
        <p:txBody>
          <a:bodyPr/>
          <a:lstStyle/>
          <a:p>
            <a:fld id="{550F9234-21D2-4322-85D2-7A3E2BA285DD}" type="datetimeFigureOut">
              <a:rPr lang="zh-CN" altLang="en-US" smtClean="0"/>
              <a:t>2020/5/6</a:t>
            </a:fld>
            <a:endParaRPr lang="zh-CN" altLang="en-US"/>
          </a:p>
        </p:txBody>
      </p:sp>
      <p:sp>
        <p:nvSpPr>
          <p:cNvPr id="6" name="页脚占位符 5"/>
          <p:cNvSpPr>
            <a:spLocks noGrp="1"/>
          </p:cNvSpPr>
          <p:nvPr>
            <p:ph type="ftr" sz="quarter" idx="11"/>
          </p:nvPr>
        </p:nvSpPr>
        <p:spPr>
          <a:xfrm>
            <a:off x="4038600" y="6356350"/>
            <a:ext cx="4114800" cy="365125"/>
          </a:xfrm>
          <a:prstGeom prst="rect">
            <a:avLst/>
          </a:prstGeom>
        </p:spPr>
        <p:txBody>
          <a:bodyPr/>
          <a:lstStyle/>
          <a:p>
            <a:endParaRPr lang="zh-CN" altLang="en-US"/>
          </a:p>
        </p:txBody>
      </p:sp>
      <p:sp>
        <p:nvSpPr>
          <p:cNvPr id="7" name="灯片编号占位符 6"/>
          <p:cNvSpPr>
            <a:spLocks noGrp="1"/>
          </p:cNvSpPr>
          <p:nvPr>
            <p:ph type="sldNum" sz="quarter" idx="12"/>
          </p:nvPr>
        </p:nvSpPr>
        <p:spPr>
          <a:xfrm>
            <a:off x="8610600" y="6356350"/>
            <a:ext cx="2743200" cy="365125"/>
          </a:xfrm>
          <a:prstGeom prst="rect">
            <a:avLst/>
          </a:prstGeom>
        </p:spPr>
        <p:txBody>
          <a:bodyPr/>
          <a:lstStyle/>
          <a:p>
            <a:fld id="{3B9B2167-4F17-46C6-959B-425E9F25FA4B}" type="slidenum">
              <a:rPr lang="zh-CN" altLang="en-US" smtClean="0"/>
              <a:t>‹#›</a:t>
            </a:fld>
            <a:endParaRPr lang="zh-CN" altLang="en-US"/>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3932237" cy="1600200"/>
          </a:xfrm>
          <a:prstGeom prst="rect">
            <a:avLst/>
          </a:prstGeom>
        </p:spPr>
        <p:txBody>
          <a:bodyPr anchor="b"/>
          <a:lstStyle>
            <a:lvl1pPr>
              <a:defRPr sz="3200"/>
            </a:lvl1pPr>
          </a:lstStyle>
          <a:p>
            <a:r>
              <a:rPr lang="zh-CN" altLang="en-US"/>
              <a:t>单击此处编辑母版标题样式</a:t>
            </a:r>
          </a:p>
        </p:txBody>
      </p:sp>
      <p:sp>
        <p:nvSpPr>
          <p:cNvPr id="3" name="图片占位符 2"/>
          <p:cNvSpPr>
            <a:spLocks noGrp="1"/>
          </p:cNvSpPr>
          <p:nvPr>
            <p:ph type="pic" idx="1"/>
          </p:nvPr>
        </p:nvSpPr>
        <p:spPr>
          <a:xfrm>
            <a:off x="5183188" y="987425"/>
            <a:ext cx="6172200" cy="4873625"/>
          </a:xfrm>
          <a:prstGeom prst="rect">
            <a:avLst/>
          </a:prstGeo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3932237" cy="3811588"/>
          </a:xfrm>
          <a:prstGeom prst="rect">
            <a:avLst/>
          </a:prstGeo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a:t>单击此处编辑母版文本样式</a:t>
            </a:r>
          </a:p>
        </p:txBody>
      </p:sp>
      <p:sp>
        <p:nvSpPr>
          <p:cNvPr id="5" name="日期占位符 4"/>
          <p:cNvSpPr>
            <a:spLocks noGrp="1"/>
          </p:cNvSpPr>
          <p:nvPr>
            <p:ph type="dt" sz="half" idx="10"/>
          </p:nvPr>
        </p:nvSpPr>
        <p:spPr>
          <a:xfrm>
            <a:off x="838200" y="6356350"/>
            <a:ext cx="2743200" cy="365125"/>
          </a:xfrm>
          <a:prstGeom prst="rect">
            <a:avLst/>
          </a:prstGeom>
        </p:spPr>
        <p:txBody>
          <a:bodyPr/>
          <a:lstStyle/>
          <a:p>
            <a:fld id="{550F9234-21D2-4322-85D2-7A3E2BA285DD}" type="datetimeFigureOut">
              <a:rPr lang="zh-CN" altLang="en-US" smtClean="0"/>
              <a:t>2020/5/6</a:t>
            </a:fld>
            <a:endParaRPr lang="zh-CN" altLang="en-US"/>
          </a:p>
        </p:txBody>
      </p:sp>
      <p:sp>
        <p:nvSpPr>
          <p:cNvPr id="6" name="页脚占位符 5"/>
          <p:cNvSpPr>
            <a:spLocks noGrp="1"/>
          </p:cNvSpPr>
          <p:nvPr>
            <p:ph type="ftr" sz="quarter" idx="11"/>
          </p:nvPr>
        </p:nvSpPr>
        <p:spPr>
          <a:xfrm>
            <a:off x="4038600" y="6356350"/>
            <a:ext cx="4114800" cy="365125"/>
          </a:xfrm>
          <a:prstGeom prst="rect">
            <a:avLst/>
          </a:prstGeom>
        </p:spPr>
        <p:txBody>
          <a:bodyPr/>
          <a:lstStyle/>
          <a:p>
            <a:endParaRPr lang="zh-CN" altLang="en-US"/>
          </a:p>
        </p:txBody>
      </p:sp>
      <p:sp>
        <p:nvSpPr>
          <p:cNvPr id="7" name="灯片编号占位符 6"/>
          <p:cNvSpPr>
            <a:spLocks noGrp="1"/>
          </p:cNvSpPr>
          <p:nvPr>
            <p:ph type="sldNum" sz="quarter" idx="12"/>
          </p:nvPr>
        </p:nvSpPr>
        <p:spPr>
          <a:xfrm>
            <a:off x="8610600" y="6356350"/>
            <a:ext cx="2743200" cy="365125"/>
          </a:xfrm>
          <a:prstGeom prst="rect">
            <a:avLst/>
          </a:prstGeom>
        </p:spPr>
        <p:txBody>
          <a:bodyPr/>
          <a:lstStyle/>
          <a:p>
            <a:fld id="{3B9B2167-4F17-46C6-959B-425E9F25FA4B}" type="slidenum">
              <a:rPr lang="zh-CN" altLang="en-US" smtClean="0"/>
              <a:t>‹#›</a:t>
            </a:fld>
            <a:endParaRPr lang="zh-CN" altLang="en-US"/>
          </a:p>
        </p:txBody>
      </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Tree>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notesSlide" Target="../notesSlides/notesSlide1.xml"/><Relationship Id="rId1" Type="http://schemas.openxmlformats.org/officeDocument/2006/relationships/slideLayout" Target="../slideLayouts/slideLayout6.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6.xml"/></Relationships>
</file>

<file path=ppt/slides/_rels/slide100.xml.rels><?xml version="1.0" encoding="UTF-8" standalone="yes"?>
<Relationships xmlns="http://schemas.openxmlformats.org/package/2006/relationships"><Relationship Id="rId2" Type="http://schemas.openxmlformats.org/officeDocument/2006/relationships/notesSlide" Target="../notesSlides/notesSlide58.xml"/><Relationship Id="rId1" Type="http://schemas.openxmlformats.org/officeDocument/2006/relationships/slideLayout" Target="../slideLayouts/slideLayout6.xml"/></Relationships>
</file>

<file path=ppt/slides/_rels/slide101.xml.rels><?xml version="1.0" encoding="UTF-8" standalone="yes"?>
<Relationships xmlns="http://schemas.openxmlformats.org/package/2006/relationships"><Relationship Id="rId2" Type="http://schemas.openxmlformats.org/officeDocument/2006/relationships/notesSlide" Target="../notesSlides/notesSlide59.xml"/><Relationship Id="rId1" Type="http://schemas.openxmlformats.org/officeDocument/2006/relationships/slideLayout" Target="../slideLayouts/slideLayout6.xml"/></Relationships>
</file>

<file path=ppt/slides/_rels/slide10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0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0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0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0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0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08.xml.rels><?xml version="1.0" encoding="UTF-8" standalone="yes"?>
<Relationships xmlns="http://schemas.openxmlformats.org/package/2006/relationships"><Relationship Id="rId2" Type="http://schemas.openxmlformats.org/officeDocument/2006/relationships/image" Target="../media/image37.png"/><Relationship Id="rId1" Type="http://schemas.openxmlformats.org/officeDocument/2006/relationships/slideLayout" Target="../slideLayouts/slideLayout7.xml"/></Relationships>
</file>

<file path=ppt/slides/_rels/slide10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10.xml.rels><?xml version="1.0" encoding="UTF-8" standalone="yes"?>
<Relationships xmlns="http://schemas.openxmlformats.org/package/2006/relationships"><Relationship Id="rId2" Type="http://schemas.openxmlformats.org/officeDocument/2006/relationships/notesSlide" Target="../notesSlides/notesSlide60.xml"/><Relationship Id="rId1" Type="http://schemas.openxmlformats.org/officeDocument/2006/relationships/slideLayout" Target="../slideLayouts/slideLayout7.xml"/></Relationships>
</file>

<file path=ppt/slides/_rels/slide11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1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1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14.xml.rels><?xml version="1.0" encoding="UTF-8" standalone="yes"?>
<Relationships xmlns="http://schemas.openxmlformats.org/package/2006/relationships"><Relationship Id="rId2" Type="http://schemas.openxmlformats.org/officeDocument/2006/relationships/notesSlide" Target="../notesSlides/notesSlide61.xml"/><Relationship Id="rId1" Type="http://schemas.openxmlformats.org/officeDocument/2006/relationships/slideLayout" Target="../slideLayouts/slideLayout6.xml"/></Relationships>
</file>

<file path=ppt/slides/_rels/slide115.xml.rels><?xml version="1.0" encoding="UTF-8" standalone="yes"?>
<Relationships xmlns="http://schemas.openxmlformats.org/package/2006/relationships"><Relationship Id="rId2" Type="http://schemas.openxmlformats.org/officeDocument/2006/relationships/notesSlide" Target="../notesSlides/notesSlide62.xml"/><Relationship Id="rId1" Type="http://schemas.openxmlformats.org/officeDocument/2006/relationships/slideLayout" Target="../slideLayouts/slideLayout6.xml"/></Relationships>
</file>

<file path=ppt/slides/_rels/slide116.xml.rels><?xml version="1.0" encoding="UTF-8" standalone="yes"?>
<Relationships xmlns="http://schemas.openxmlformats.org/package/2006/relationships"><Relationship Id="rId2" Type="http://schemas.openxmlformats.org/officeDocument/2006/relationships/notesSlide" Target="../notesSlides/notesSlide63.xml"/><Relationship Id="rId1" Type="http://schemas.openxmlformats.org/officeDocument/2006/relationships/slideLayout" Target="../slideLayouts/slideLayout6.xml"/></Relationships>
</file>

<file path=ppt/slides/_rels/slide11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18.xml.rels><?xml version="1.0" encoding="UTF-8" standalone="yes"?>
<Relationships xmlns="http://schemas.openxmlformats.org/package/2006/relationships"><Relationship Id="rId3" Type="http://schemas.openxmlformats.org/officeDocument/2006/relationships/tags" Target="../tags/tag18.xml"/><Relationship Id="rId2" Type="http://schemas.openxmlformats.org/officeDocument/2006/relationships/tags" Target="../tags/tag17.xml"/><Relationship Id="rId1" Type="http://schemas.openxmlformats.org/officeDocument/2006/relationships/tags" Target="../tags/tag16.xml"/><Relationship Id="rId6" Type="http://schemas.openxmlformats.org/officeDocument/2006/relationships/notesSlide" Target="../notesSlides/notesSlide64.xml"/><Relationship Id="rId5" Type="http://schemas.openxmlformats.org/officeDocument/2006/relationships/slideLayout" Target="../slideLayouts/slideLayout6.xml"/><Relationship Id="rId4" Type="http://schemas.openxmlformats.org/officeDocument/2006/relationships/tags" Target="../tags/tag19.xml"/></Relationships>
</file>

<file path=ppt/slides/_rels/slide119.xml.rels><?xml version="1.0" encoding="UTF-8" standalone="yes"?>
<Relationships xmlns="http://schemas.openxmlformats.org/package/2006/relationships"><Relationship Id="rId2" Type="http://schemas.openxmlformats.org/officeDocument/2006/relationships/notesSlide" Target="../notesSlides/notesSlide65.xml"/><Relationship Id="rId1" Type="http://schemas.openxmlformats.org/officeDocument/2006/relationships/slideLayout" Target="../slideLayouts/slideLayout6.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20.xml.rels><?xml version="1.0" encoding="UTF-8" standalone="yes"?>
<Relationships xmlns="http://schemas.openxmlformats.org/package/2006/relationships"><Relationship Id="rId2" Type="http://schemas.openxmlformats.org/officeDocument/2006/relationships/notesSlide" Target="../notesSlides/notesSlide66.xml"/><Relationship Id="rId1" Type="http://schemas.openxmlformats.org/officeDocument/2006/relationships/slideLayout" Target="../slideLayouts/slideLayout6.xml"/></Relationships>
</file>

<file path=ppt/slides/_rels/slide121.xml.rels><?xml version="1.0" encoding="UTF-8" standalone="yes"?>
<Relationships xmlns="http://schemas.openxmlformats.org/package/2006/relationships"><Relationship Id="rId2" Type="http://schemas.openxmlformats.org/officeDocument/2006/relationships/notesSlide" Target="../notesSlides/notesSlide67.xml"/><Relationship Id="rId1" Type="http://schemas.openxmlformats.org/officeDocument/2006/relationships/slideLayout" Target="../slideLayouts/slideLayout6.xml"/></Relationships>
</file>

<file path=ppt/slides/_rels/slide122.xml.rels><?xml version="1.0" encoding="UTF-8" standalone="yes"?>
<Relationships xmlns="http://schemas.openxmlformats.org/package/2006/relationships"><Relationship Id="rId2" Type="http://schemas.openxmlformats.org/officeDocument/2006/relationships/notesSlide" Target="../notesSlides/notesSlide68.xml"/><Relationship Id="rId1" Type="http://schemas.openxmlformats.org/officeDocument/2006/relationships/slideLayout" Target="../slideLayouts/slideLayout6.xml"/></Relationships>
</file>

<file path=ppt/slides/_rels/slide123.xml.rels><?xml version="1.0" encoding="UTF-8" standalone="yes"?>
<Relationships xmlns="http://schemas.openxmlformats.org/package/2006/relationships"><Relationship Id="rId2" Type="http://schemas.openxmlformats.org/officeDocument/2006/relationships/notesSlide" Target="../notesSlides/notesSlide69.xml"/><Relationship Id="rId1" Type="http://schemas.openxmlformats.org/officeDocument/2006/relationships/slideLayout" Target="../slideLayouts/slideLayout6.xml"/></Relationships>
</file>

<file path=ppt/slides/_rels/slide124.xml.rels><?xml version="1.0" encoding="UTF-8" standalone="yes"?>
<Relationships xmlns="http://schemas.openxmlformats.org/package/2006/relationships"><Relationship Id="rId2" Type="http://schemas.openxmlformats.org/officeDocument/2006/relationships/notesSlide" Target="../notesSlides/notesSlide70.xml"/><Relationship Id="rId1" Type="http://schemas.openxmlformats.org/officeDocument/2006/relationships/slideLayout" Target="../slideLayouts/slideLayout6.xml"/></Relationships>
</file>

<file path=ppt/slides/_rels/slide125.xml.rels><?xml version="1.0" encoding="UTF-8" standalone="yes"?>
<Relationships xmlns="http://schemas.openxmlformats.org/package/2006/relationships"><Relationship Id="rId2" Type="http://schemas.openxmlformats.org/officeDocument/2006/relationships/notesSlide" Target="../notesSlides/notesSlide71.xml"/><Relationship Id="rId1" Type="http://schemas.openxmlformats.org/officeDocument/2006/relationships/slideLayout" Target="../slideLayouts/slideLayout7.xml"/></Relationships>
</file>

<file path=ppt/slides/_rels/slide126.xml.rels><?xml version="1.0" encoding="UTF-8" standalone="yes"?>
<Relationships xmlns="http://schemas.openxmlformats.org/package/2006/relationships"><Relationship Id="rId2" Type="http://schemas.openxmlformats.org/officeDocument/2006/relationships/notesSlide" Target="../notesSlides/notesSlide72.xml"/><Relationship Id="rId1" Type="http://schemas.openxmlformats.org/officeDocument/2006/relationships/slideLayout" Target="../slideLayouts/slideLayout6.xml"/></Relationships>
</file>

<file path=ppt/slides/_rels/slide127.xml.rels><?xml version="1.0" encoding="UTF-8" standalone="yes"?>
<Relationships xmlns="http://schemas.openxmlformats.org/package/2006/relationships"><Relationship Id="rId3" Type="http://schemas.openxmlformats.org/officeDocument/2006/relationships/diagramData" Target="../diagrams/data1.xml"/><Relationship Id="rId7" Type="http://schemas.microsoft.com/office/2007/relationships/diagramDrawing" Target="../diagrams/drawing1.xml"/><Relationship Id="rId2" Type="http://schemas.openxmlformats.org/officeDocument/2006/relationships/notesSlide" Target="../notesSlides/notesSlide73.xml"/><Relationship Id="rId1" Type="http://schemas.openxmlformats.org/officeDocument/2006/relationships/slideLayout" Target="../slideLayouts/slideLayout6.xml"/><Relationship Id="rId6" Type="http://schemas.openxmlformats.org/officeDocument/2006/relationships/diagramColors" Target="../diagrams/colors1.xml"/><Relationship Id="rId5" Type="http://schemas.openxmlformats.org/officeDocument/2006/relationships/diagramQuickStyle" Target="../diagrams/quickStyle1.xml"/><Relationship Id="rId4" Type="http://schemas.openxmlformats.org/officeDocument/2006/relationships/diagramLayout" Target="../diagrams/layout1.xml"/></Relationships>
</file>

<file path=ppt/slides/_rels/slide128.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notesSlide" Target="../notesSlides/notesSlide74.xml"/><Relationship Id="rId1" Type="http://schemas.openxmlformats.org/officeDocument/2006/relationships/slideLayout" Target="../slideLayouts/slideLayout6.xml"/></Relationships>
</file>

<file path=ppt/slides/_rels/slide129.xml.rels><?xml version="1.0" encoding="UTF-8" standalone="yes"?>
<Relationships xmlns="http://schemas.openxmlformats.org/package/2006/relationships"><Relationship Id="rId2" Type="http://schemas.openxmlformats.org/officeDocument/2006/relationships/notesSlide" Target="../notesSlides/notesSlide75.xml"/><Relationship Id="rId1" Type="http://schemas.openxmlformats.org/officeDocument/2006/relationships/slideLayout" Target="../slideLayouts/slideLayout6.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6.xml"/></Relationships>
</file>

<file path=ppt/slides/_rels/slide130.xml.rels><?xml version="1.0" encoding="UTF-8" standalone="yes"?>
<Relationships xmlns="http://schemas.openxmlformats.org/package/2006/relationships"><Relationship Id="rId2" Type="http://schemas.openxmlformats.org/officeDocument/2006/relationships/notesSlide" Target="../notesSlides/notesSlide76.xml"/><Relationship Id="rId1" Type="http://schemas.openxmlformats.org/officeDocument/2006/relationships/slideLayout" Target="../slideLayouts/slideLayout6.xml"/></Relationships>
</file>

<file path=ppt/slides/_rels/slide131.xml.rels><?xml version="1.0" encoding="UTF-8" standalone="yes"?>
<Relationships xmlns="http://schemas.openxmlformats.org/package/2006/relationships"><Relationship Id="rId2" Type="http://schemas.openxmlformats.org/officeDocument/2006/relationships/notesSlide" Target="../notesSlides/notesSlide77.xml"/><Relationship Id="rId1" Type="http://schemas.openxmlformats.org/officeDocument/2006/relationships/slideLayout" Target="../slideLayouts/slideLayout6.xml"/></Relationships>
</file>

<file path=ppt/slides/_rels/slide132.xml.rels><?xml version="1.0" encoding="UTF-8" standalone="yes"?>
<Relationships xmlns="http://schemas.openxmlformats.org/package/2006/relationships"><Relationship Id="rId2" Type="http://schemas.openxmlformats.org/officeDocument/2006/relationships/notesSlide" Target="../notesSlides/notesSlide78.xml"/><Relationship Id="rId1" Type="http://schemas.openxmlformats.org/officeDocument/2006/relationships/slideLayout" Target="../slideLayouts/slideLayout7.xml"/></Relationships>
</file>

<file path=ppt/slides/_rels/slide133.xml.rels><?xml version="1.0" encoding="UTF-8" standalone="yes"?>
<Relationships xmlns="http://schemas.openxmlformats.org/package/2006/relationships"><Relationship Id="rId2" Type="http://schemas.openxmlformats.org/officeDocument/2006/relationships/notesSlide" Target="../notesSlides/notesSlide79.xml"/><Relationship Id="rId1" Type="http://schemas.openxmlformats.org/officeDocument/2006/relationships/slideLayout" Target="../slideLayouts/slideLayout6.xml"/></Relationships>
</file>

<file path=ppt/slides/_rels/slide134.xml.rels><?xml version="1.0" encoding="UTF-8" standalone="yes"?>
<Relationships xmlns="http://schemas.openxmlformats.org/package/2006/relationships"><Relationship Id="rId2" Type="http://schemas.openxmlformats.org/officeDocument/2006/relationships/notesSlide" Target="../notesSlides/notesSlide80.xml"/><Relationship Id="rId1" Type="http://schemas.openxmlformats.org/officeDocument/2006/relationships/slideLayout" Target="../slideLayouts/slideLayout6.xml"/></Relationships>
</file>

<file path=ppt/slides/_rels/slide135.xml.rels><?xml version="1.0" encoding="UTF-8" standalone="yes"?>
<Relationships xmlns="http://schemas.openxmlformats.org/package/2006/relationships"><Relationship Id="rId2" Type="http://schemas.openxmlformats.org/officeDocument/2006/relationships/notesSlide" Target="../notesSlides/notesSlide81.xml"/><Relationship Id="rId1" Type="http://schemas.openxmlformats.org/officeDocument/2006/relationships/slideLayout" Target="../slideLayouts/slideLayout6.xml"/></Relationships>
</file>

<file path=ppt/slides/_rels/slide136.xml.rels><?xml version="1.0" encoding="UTF-8" standalone="yes"?>
<Relationships xmlns="http://schemas.openxmlformats.org/package/2006/relationships"><Relationship Id="rId2" Type="http://schemas.openxmlformats.org/officeDocument/2006/relationships/notesSlide" Target="../notesSlides/notesSlide82.xml"/><Relationship Id="rId1" Type="http://schemas.openxmlformats.org/officeDocument/2006/relationships/slideLayout" Target="../slideLayouts/slideLayout6.xml"/></Relationships>
</file>

<file path=ppt/slides/_rels/slide137.xml.rels><?xml version="1.0" encoding="UTF-8" standalone="yes"?>
<Relationships xmlns="http://schemas.openxmlformats.org/package/2006/relationships"><Relationship Id="rId2" Type="http://schemas.openxmlformats.org/officeDocument/2006/relationships/notesSlide" Target="../notesSlides/notesSlide83.xml"/><Relationship Id="rId1" Type="http://schemas.openxmlformats.org/officeDocument/2006/relationships/slideLayout" Target="../slideLayouts/slideLayout6.xml"/></Relationships>
</file>

<file path=ppt/slides/_rels/slide138.xml.rels><?xml version="1.0" encoding="UTF-8" standalone="yes"?>
<Relationships xmlns="http://schemas.openxmlformats.org/package/2006/relationships"><Relationship Id="rId2" Type="http://schemas.openxmlformats.org/officeDocument/2006/relationships/notesSlide" Target="../notesSlides/notesSlide84.xml"/><Relationship Id="rId1" Type="http://schemas.openxmlformats.org/officeDocument/2006/relationships/slideLayout" Target="../slideLayouts/slideLayout6.xml"/></Relationships>
</file>

<file path=ppt/slides/_rels/slide139.xml.rels><?xml version="1.0" encoding="UTF-8" standalone="yes"?>
<Relationships xmlns="http://schemas.openxmlformats.org/package/2006/relationships"><Relationship Id="rId3" Type="http://schemas.openxmlformats.org/officeDocument/2006/relationships/hyperlink" Target="mailto:xchy007@163.com" TargetMode="External"/><Relationship Id="rId2" Type="http://schemas.openxmlformats.org/officeDocument/2006/relationships/hyperlink" Target="http://www.mhjy.net/" TargetMode="External"/><Relationship Id="rId1" Type="http://schemas.openxmlformats.org/officeDocument/2006/relationships/slideLayout" Target="../slideLayouts/slideLayout2.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6.xml"/></Relationships>
</file>

<file path=ppt/slides/_rels/slide140.xml.rels><?xml version="1.0" encoding="UTF-8" standalone="yes"?>
<Relationships xmlns="http://schemas.openxmlformats.org/package/2006/relationships"><Relationship Id="rId2" Type="http://schemas.openxmlformats.org/officeDocument/2006/relationships/notesSlide" Target="../notesSlides/notesSlide85.xml"/><Relationship Id="rId1" Type="http://schemas.openxmlformats.org/officeDocument/2006/relationships/slideLayout" Target="../slideLayouts/slideLayout6.xml"/></Relationships>
</file>

<file path=ppt/slides/_rels/slide141.xml.rels><?xml version="1.0" encoding="UTF-8" standalone="yes"?>
<Relationships xmlns="http://schemas.openxmlformats.org/package/2006/relationships"><Relationship Id="rId2" Type="http://schemas.openxmlformats.org/officeDocument/2006/relationships/notesSlide" Target="../notesSlides/notesSlide86.xml"/><Relationship Id="rId1" Type="http://schemas.openxmlformats.org/officeDocument/2006/relationships/slideLayout" Target="../slideLayouts/slideLayout6.xml"/></Relationships>
</file>

<file path=ppt/slides/_rels/slide142.xml.rels><?xml version="1.0" encoding="UTF-8" standalone="yes"?>
<Relationships xmlns="http://schemas.openxmlformats.org/package/2006/relationships"><Relationship Id="rId2" Type="http://schemas.openxmlformats.org/officeDocument/2006/relationships/notesSlide" Target="../notesSlides/notesSlide87.xml"/><Relationship Id="rId1" Type="http://schemas.openxmlformats.org/officeDocument/2006/relationships/slideLayout" Target="../slideLayouts/slideLayout6.xml"/></Relationships>
</file>

<file path=ppt/slides/_rels/slide143.xml.rels><?xml version="1.0" encoding="UTF-8" standalone="yes"?>
<Relationships xmlns="http://schemas.openxmlformats.org/package/2006/relationships"><Relationship Id="rId2" Type="http://schemas.openxmlformats.org/officeDocument/2006/relationships/notesSlide" Target="../notesSlides/notesSlide88.xml"/><Relationship Id="rId1" Type="http://schemas.openxmlformats.org/officeDocument/2006/relationships/slideLayout" Target="../slideLayouts/slideLayout6.xml"/></Relationships>
</file>

<file path=ppt/slides/_rels/slide144.xml.rels><?xml version="1.0" encoding="UTF-8" standalone="yes"?>
<Relationships xmlns="http://schemas.openxmlformats.org/package/2006/relationships"><Relationship Id="rId2" Type="http://schemas.openxmlformats.org/officeDocument/2006/relationships/notesSlide" Target="../notesSlides/notesSlide89.xml"/><Relationship Id="rId1" Type="http://schemas.openxmlformats.org/officeDocument/2006/relationships/slideLayout" Target="../slideLayouts/slideLayout7.xml"/></Relationships>
</file>

<file path=ppt/slides/_rels/slide14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4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4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48.xml.rels><?xml version="1.0" encoding="UTF-8" standalone="yes"?>
<Relationships xmlns="http://schemas.openxmlformats.org/package/2006/relationships"><Relationship Id="rId2" Type="http://schemas.openxmlformats.org/officeDocument/2006/relationships/notesSlide" Target="../notesSlides/notesSlide90.xml"/><Relationship Id="rId1" Type="http://schemas.openxmlformats.org/officeDocument/2006/relationships/slideLayout" Target="../slideLayouts/slideLayout6.xml"/></Relationships>
</file>

<file path=ppt/slides/_rels/slide149.xml.rels><?xml version="1.0" encoding="UTF-8" standalone="yes"?>
<Relationships xmlns="http://schemas.openxmlformats.org/package/2006/relationships"><Relationship Id="rId2" Type="http://schemas.openxmlformats.org/officeDocument/2006/relationships/notesSlide" Target="../notesSlides/notesSlide91.xml"/><Relationship Id="rId1" Type="http://schemas.openxmlformats.org/officeDocument/2006/relationships/slideLayout" Target="../slideLayouts/slideLayout6.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50.xml.rels><?xml version="1.0" encoding="UTF-8" standalone="yes"?>
<Relationships xmlns="http://schemas.openxmlformats.org/package/2006/relationships"><Relationship Id="rId2" Type="http://schemas.openxmlformats.org/officeDocument/2006/relationships/notesSlide" Target="../notesSlides/notesSlide92.xml"/><Relationship Id="rId1" Type="http://schemas.openxmlformats.org/officeDocument/2006/relationships/slideLayout" Target="../slideLayouts/slideLayout6.xml"/></Relationships>
</file>

<file path=ppt/slides/_rels/slide151.xml.rels><?xml version="1.0" encoding="UTF-8" standalone="yes"?>
<Relationships xmlns="http://schemas.openxmlformats.org/package/2006/relationships"><Relationship Id="rId2" Type="http://schemas.openxmlformats.org/officeDocument/2006/relationships/notesSlide" Target="../notesSlides/notesSlide93.xml"/><Relationship Id="rId1" Type="http://schemas.openxmlformats.org/officeDocument/2006/relationships/slideLayout" Target="../slideLayouts/slideLayout6.xml"/></Relationships>
</file>

<file path=ppt/slides/_rels/slide15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53.xml.rels><?xml version="1.0" encoding="UTF-8" standalone="yes"?>
<Relationships xmlns="http://schemas.openxmlformats.org/package/2006/relationships"><Relationship Id="rId2" Type="http://schemas.openxmlformats.org/officeDocument/2006/relationships/notesSlide" Target="../notesSlides/notesSlide94.xml"/><Relationship Id="rId1" Type="http://schemas.openxmlformats.org/officeDocument/2006/relationships/slideLayout" Target="../slideLayouts/slideLayout6.xml"/></Relationships>
</file>

<file path=ppt/slides/_rels/slide15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55.xml.rels><?xml version="1.0" encoding="UTF-8" standalone="yes"?>
<Relationships xmlns="http://schemas.openxmlformats.org/package/2006/relationships"><Relationship Id="rId2" Type="http://schemas.openxmlformats.org/officeDocument/2006/relationships/notesSlide" Target="../notesSlides/notesSlide95.xml"/><Relationship Id="rId1" Type="http://schemas.openxmlformats.org/officeDocument/2006/relationships/slideLayout" Target="../slideLayouts/slideLayout6.xml"/></Relationships>
</file>

<file path=ppt/slides/_rels/slide156.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96.xml"/><Relationship Id="rId1" Type="http://schemas.openxmlformats.org/officeDocument/2006/relationships/slideLayout" Target="../slideLayouts/slideLayout6.xml"/></Relationships>
</file>

<file path=ppt/slides/_rels/slide157.xml.rels><?xml version="1.0" encoding="UTF-8" standalone="yes"?>
<Relationships xmlns="http://schemas.openxmlformats.org/package/2006/relationships"><Relationship Id="rId2" Type="http://schemas.openxmlformats.org/officeDocument/2006/relationships/notesSlide" Target="../notesSlides/notesSlide97.xml"/><Relationship Id="rId1" Type="http://schemas.openxmlformats.org/officeDocument/2006/relationships/slideLayout" Target="../slideLayouts/slideLayout6.xml"/></Relationships>
</file>

<file path=ppt/slides/_rels/slide158.xml.rels><?xml version="1.0" encoding="UTF-8" standalone="yes"?>
<Relationships xmlns="http://schemas.openxmlformats.org/package/2006/relationships"><Relationship Id="rId2" Type="http://schemas.openxmlformats.org/officeDocument/2006/relationships/notesSlide" Target="../notesSlides/notesSlide98.xml"/><Relationship Id="rId1" Type="http://schemas.openxmlformats.org/officeDocument/2006/relationships/slideLayout" Target="../slideLayouts/slideLayout6.xml"/></Relationships>
</file>

<file path=ppt/slides/_rels/slide159.xml.rels><?xml version="1.0" encoding="UTF-8" standalone="yes"?>
<Relationships xmlns="http://schemas.openxmlformats.org/package/2006/relationships"><Relationship Id="rId3" Type="http://schemas.openxmlformats.org/officeDocument/2006/relationships/image" Target="../media/image40.png"/><Relationship Id="rId2" Type="http://schemas.openxmlformats.org/officeDocument/2006/relationships/notesSlide" Target="../notesSlides/notesSlide99.xml"/><Relationship Id="rId1" Type="http://schemas.openxmlformats.org/officeDocument/2006/relationships/slideLayout" Target="../slideLayouts/slideLayout6.xml"/></Relationships>
</file>

<file path=ppt/slides/_rels/slide16.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Layout" Target="../slideLayouts/slideLayout6.xml"/></Relationships>
</file>

<file path=ppt/slides/_rels/slide160.xml.rels><?xml version="1.0" encoding="UTF-8" standalone="yes"?>
<Relationships xmlns="http://schemas.openxmlformats.org/package/2006/relationships"><Relationship Id="rId3" Type="http://schemas.openxmlformats.org/officeDocument/2006/relationships/image" Target="../media/image41.png"/><Relationship Id="rId2" Type="http://schemas.openxmlformats.org/officeDocument/2006/relationships/notesSlide" Target="../notesSlides/notesSlide100.xml"/><Relationship Id="rId1" Type="http://schemas.openxmlformats.org/officeDocument/2006/relationships/slideLayout" Target="../slideLayouts/slideLayout6.xml"/></Relationships>
</file>

<file path=ppt/slides/_rels/slide161.xml.rels><?xml version="1.0" encoding="UTF-8" standalone="yes"?>
<Relationships xmlns="http://schemas.openxmlformats.org/package/2006/relationships"><Relationship Id="rId3" Type="http://schemas.openxmlformats.org/officeDocument/2006/relationships/image" Target="../media/image42.png"/><Relationship Id="rId2" Type="http://schemas.openxmlformats.org/officeDocument/2006/relationships/notesSlide" Target="../notesSlides/notesSlide101.xml"/><Relationship Id="rId1" Type="http://schemas.openxmlformats.org/officeDocument/2006/relationships/slideLayout" Target="../slideLayouts/slideLayout6.xml"/></Relationships>
</file>

<file path=ppt/slides/_rels/slide162.xml.rels><?xml version="1.0" encoding="UTF-8" standalone="yes"?>
<Relationships xmlns="http://schemas.openxmlformats.org/package/2006/relationships"><Relationship Id="rId3" Type="http://schemas.openxmlformats.org/officeDocument/2006/relationships/image" Target="../media/image43.png"/><Relationship Id="rId2" Type="http://schemas.openxmlformats.org/officeDocument/2006/relationships/notesSlide" Target="../notesSlides/notesSlide102.xml"/><Relationship Id="rId1" Type="http://schemas.openxmlformats.org/officeDocument/2006/relationships/slideLayout" Target="../slideLayouts/slideLayout6.xml"/></Relationships>
</file>

<file path=ppt/slides/_rels/slide163.xml.rels><?xml version="1.0" encoding="UTF-8" standalone="yes"?>
<Relationships xmlns="http://schemas.openxmlformats.org/package/2006/relationships"><Relationship Id="rId2" Type="http://schemas.openxmlformats.org/officeDocument/2006/relationships/notesSlide" Target="../notesSlides/notesSlide103.xml"/><Relationship Id="rId1" Type="http://schemas.openxmlformats.org/officeDocument/2006/relationships/slideLayout" Target="../slideLayouts/slideLayout6.xml"/></Relationships>
</file>

<file path=ppt/slides/_rels/slide164.xml.rels><?xml version="1.0" encoding="UTF-8" standalone="yes"?>
<Relationships xmlns="http://schemas.openxmlformats.org/package/2006/relationships"><Relationship Id="rId2" Type="http://schemas.openxmlformats.org/officeDocument/2006/relationships/notesSlide" Target="../notesSlides/notesSlide104.xml"/><Relationship Id="rId1" Type="http://schemas.openxmlformats.org/officeDocument/2006/relationships/slideLayout" Target="../slideLayouts/slideLayout6.xml"/></Relationships>
</file>

<file path=ppt/slides/_rels/slide165.xml.rels><?xml version="1.0" encoding="UTF-8" standalone="yes"?>
<Relationships xmlns="http://schemas.openxmlformats.org/package/2006/relationships"><Relationship Id="rId2" Type="http://schemas.openxmlformats.org/officeDocument/2006/relationships/notesSlide" Target="../notesSlides/notesSlide105.xml"/><Relationship Id="rId1" Type="http://schemas.openxmlformats.org/officeDocument/2006/relationships/slideLayout" Target="../slideLayouts/slideLayout6.xml"/></Relationships>
</file>

<file path=ppt/slides/_rels/slide166.xml.rels><?xml version="1.0" encoding="UTF-8" standalone="yes"?>
<Relationships xmlns="http://schemas.openxmlformats.org/package/2006/relationships"><Relationship Id="rId3" Type="http://schemas.openxmlformats.org/officeDocument/2006/relationships/image" Target="../media/image44.png"/><Relationship Id="rId2" Type="http://schemas.openxmlformats.org/officeDocument/2006/relationships/notesSlide" Target="../notesSlides/notesSlide106.xml"/><Relationship Id="rId1" Type="http://schemas.openxmlformats.org/officeDocument/2006/relationships/slideLayout" Target="../slideLayouts/slideLayout6.xml"/></Relationships>
</file>

<file path=ppt/slides/_rels/slide167.xml.rels><?xml version="1.0" encoding="UTF-8" standalone="yes"?>
<Relationships xmlns="http://schemas.openxmlformats.org/package/2006/relationships"><Relationship Id="rId2" Type="http://schemas.openxmlformats.org/officeDocument/2006/relationships/notesSlide" Target="../notesSlides/notesSlide107.xml"/><Relationship Id="rId1" Type="http://schemas.openxmlformats.org/officeDocument/2006/relationships/slideLayout" Target="../slideLayouts/slideLayout6.xml"/></Relationships>
</file>

<file path=ppt/slides/_rels/slide168.xml.rels><?xml version="1.0" encoding="UTF-8" standalone="yes"?>
<Relationships xmlns="http://schemas.openxmlformats.org/package/2006/relationships"><Relationship Id="rId2" Type="http://schemas.openxmlformats.org/officeDocument/2006/relationships/notesSlide" Target="../notesSlides/notesSlide108.xml"/><Relationship Id="rId1" Type="http://schemas.openxmlformats.org/officeDocument/2006/relationships/slideLayout" Target="../slideLayouts/slideLayout6.xml"/></Relationships>
</file>

<file path=ppt/slides/_rels/slide169.xml.rels><?xml version="1.0" encoding="UTF-8" standalone="yes"?>
<Relationships xmlns="http://schemas.openxmlformats.org/package/2006/relationships"><Relationship Id="rId3" Type="http://schemas.openxmlformats.org/officeDocument/2006/relationships/image" Target="../media/image45.png"/><Relationship Id="rId2" Type="http://schemas.openxmlformats.org/officeDocument/2006/relationships/notesSlide" Target="../notesSlides/notesSlide109.xml"/><Relationship Id="rId1" Type="http://schemas.openxmlformats.org/officeDocument/2006/relationships/slideLayout" Target="../slideLayouts/slideLayout6.xml"/><Relationship Id="rId4" Type="http://schemas.openxmlformats.org/officeDocument/2006/relationships/image" Target="../media/image46.png"/></Relationships>
</file>

<file path=ppt/slides/_rels/slide17.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Layout" Target="../slideLayouts/slideLayout6.xml"/></Relationships>
</file>

<file path=ppt/slides/_rels/slide17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7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7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73.xml.rels><?xml version="1.0" encoding="UTF-8" standalone="yes"?>
<Relationships xmlns="http://schemas.openxmlformats.org/package/2006/relationships"><Relationship Id="rId2" Type="http://schemas.openxmlformats.org/officeDocument/2006/relationships/notesSlide" Target="../notesSlides/notesSlide110.xml"/><Relationship Id="rId1" Type="http://schemas.openxmlformats.org/officeDocument/2006/relationships/slideLayout" Target="../slideLayouts/slideLayout6.xml"/></Relationships>
</file>

<file path=ppt/slides/_rels/slide174.xml.rels><?xml version="1.0" encoding="UTF-8" standalone="yes"?>
<Relationships xmlns="http://schemas.openxmlformats.org/package/2006/relationships"><Relationship Id="rId3" Type="http://schemas.openxmlformats.org/officeDocument/2006/relationships/image" Target="../media/image47.png"/><Relationship Id="rId2" Type="http://schemas.openxmlformats.org/officeDocument/2006/relationships/notesSlide" Target="../notesSlides/notesSlide111.xml"/><Relationship Id="rId1" Type="http://schemas.openxmlformats.org/officeDocument/2006/relationships/slideLayout" Target="../slideLayouts/slideLayout6.xml"/></Relationships>
</file>

<file path=ppt/slides/_rels/slide175.xml.rels><?xml version="1.0" encoding="UTF-8" standalone="yes"?>
<Relationships xmlns="http://schemas.openxmlformats.org/package/2006/relationships"><Relationship Id="rId2" Type="http://schemas.openxmlformats.org/officeDocument/2006/relationships/notesSlide" Target="../notesSlides/notesSlide112.xml"/><Relationship Id="rId1" Type="http://schemas.openxmlformats.org/officeDocument/2006/relationships/slideLayout" Target="../slideLayouts/slideLayout6.xml"/></Relationships>
</file>

<file path=ppt/slides/_rels/slide176.xml.rels><?xml version="1.0" encoding="UTF-8" standalone="yes"?>
<Relationships xmlns="http://schemas.openxmlformats.org/package/2006/relationships"><Relationship Id="rId3" Type="http://schemas.openxmlformats.org/officeDocument/2006/relationships/image" Target="../media/image48.png"/><Relationship Id="rId2" Type="http://schemas.openxmlformats.org/officeDocument/2006/relationships/notesSlide" Target="../notesSlides/notesSlide113.xml"/><Relationship Id="rId1" Type="http://schemas.openxmlformats.org/officeDocument/2006/relationships/slideLayout" Target="../slideLayouts/slideLayout6.xml"/><Relationship Id="rId4" Type="http://schemas.openxmlformats.org/officeDocument/2006/relationships/image" Target="../media/image49.png"/></Relationships>
</file>

<file path=ppt/slides/_rels/slide177.xml.rels><?xml version="1.0" encoding="UTF-8" standalone="yes"?>
<Relationships xmlns="http://schemas.openxmlformats.org/package/2006/relationships"><Relationship Id="rId3" Type="http://schemas.openxmlformats.org/officeDocument/2006/relationships/image" Target="../media/image50.png"/><Relationship Id="rId2" Type="http://schemas.openxmlformats.org/officeDocument/2006/relationships/notesSlide" Target="../notesSlides/notesSlide114.xml"/><Relationship Id="rId1" Type="http://schemas.openxmlformats.org/officeDocument/2006/relationships/slideLayout" Target="../slideLayouts/slideLayout6.xml"/></Relationships>
</file>

<file path=ppt/slides/_rels/slide17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79.xml.rels><?xml version="1.0" encoding="UTF-8" standalone="yes"?>
<Relationships xmlns="http://schemas.openxmlformats.org/package/2006/relationships"><Relationship Id="rId2" Type="http://schemas.openxmlformats.org/officeDocument/2006/relationships/notesSlide" Target="../notesSlides/notesSlide115.xml"/><Relationship Id="rId1" Type="http://schemas.openxmlformats.org/officeDocument/2006/relationships/slideLayout" Target="../slideLayouts/slideLayout6.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8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81.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82.xml.rels><?xml version="1.0" encoding="UTF-8" standalone="yes"?>
<Relationships xmlns="http://schemas.openxmlformats.org/package/2006/relationships"><Relationship Id="rId2" Type="http://schemas.openxmlformats.org/officeDocument/2006/relationships/notesSlide" Target="../notesSlides/notesSlide116.xml"/><Relationship Id="rId1" Type="http://schemas.openxmlformats.org/officeDocument/2006/relationships/slideLayout" Target="../slideLayouts/slideLayout7.xml"/></Relationships>
</file>

<file path=ppt/slides/_rels/slide18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8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8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8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87.xml.rels><?xml version="1.0" encoding="UTF-8" standalone="yes"?>
<Relationships xmlns="http://schemas.openxmlformats.org/package/2006/relationships"><Relationship Id="rId2" Type="http://schemas.openxmlformats.org/officeDocument/2006/relationships/notesSlide" Target="../notesSlides/notesSlide117.xml"/><Relationship Id="rId1" Type="http://schemas.openxmlformats.org/officeDocument/2006/relationships/slideLayout" Target="../slideLayouts/slideLayout6.xml"/></Relationships>
</file>

<file path=ppt/slides/_rels/slide188.xml.rels><?xml version="1.0" encoding="UTF-8" standalone="yes"?>
<Relationships xmlns="http://schemas.openxmlformats.org/package/2006/relationships"><Relationship Id="rId2" Type="http://schemas.openxmlformats.org/officeDocument/2006/relationships/notesSlide" Target="../notesSlides/notesSlide118.xml"/><Relationship Id="rId1" Type="http://schemas.openxmlformats.org/officeDocument/2006/relationships/slideLayout" Target="../slideLayouts/slideLayout6.xml"/></Relationships>
</file>

<file path=ppt/slides/_rels/slide189.xml.rels><?xml version="1.0" encoding="UTF-8" standalone="yes"?>
<Relationships xmlns="http://schemas.openxmlformats.org/package/2006/relationships"><Relationship Id="rId2" Type="http://schemas.openxmlformats.org/officeDocument/2006/relationships/notesSlide" Target="../notesSlides/notesSlide119.xml"/><Relationship Id="rId1" Type="http://schemas.openxmlformats.org/officeDocument/2006/relationships/slideLayout" Target="../slideLayouts/slideLayout6.xml"/></Relationships>
</file>

<file path=ppt/slides/_rels/slide19.xml.rels><?xml version="1.0" encoding="UTF-8" standalone="yes"?>
<Relationships xmlns="http://schemas.openxmlformats.org/package/2006/relationships"><Relationship Id="rId2" Type="http://schemas.openxmlformats.org/officeDocument/2006/relationships/image" Target="../media/image6.jpeg"/><Relationship Id="rId1" Type="http://schemas.openxmlformats.org/officeDocument/2006/relationships/slideLayout" Target="../slideLayouts/slideLayout6.xml"/></Relationships>
</file>

<file path=ppt/slides/_rels/slide190.xml.rels><?xml version="1.0" encoding="UTF-8" standalone="yes"?>
<Relationships xmlns="http://schemas.openxmlformats.org/package/2006/relationships"><Relationship Id="rId2" Type="http://schemas.openxmlformats.org/officeDocument/2006/relationships/notesSlide" Target="../notesSlides/notesSlide120.xml"/><Relationship Id="rId1" Type="http://schemas.openxmlformats.org/officeDocument/2006/relationships/slideLayout" Target="../slideLayouts/slideLayout6.xml"/></Relationships>
</file>

<file path=ppt/slides/_rels/slide191.xml.rels><?xml version="1.0" encoding="UTF-8" standalone="yes"?>
<Relationships xmlns="http://schemas.openxmlformats.org/package/2006/relationships"><Relationship Id="rId2" Type="http://schemas.openxmlformats.org/officeDocument/2006/relationships/notesSlide" Target="../notesSlides/notesSlide121.xml"/><Relationship Id="rId1" Type="http://schemas.openxmlformats.org/officeDocument/2006/relationships/slideLayout" Target="../slideLayouts/slideLayout6.xml"/></Relationships>
</file>

<file path=ppt/slides/_rels/slide192.xml.rels><?xml version="1.0" encoding="UTF-8" standalone="yes"?>
<Relationships xmlns="http://schemas.openxmlformats.org/package/2006/relationships"><Relationship Id="rId3" Type="http://schemas.openxmlformats.org/officeDocument/2006/relationships/image" Target="../media/image51.png"/><Relationship Id="rId2" Type="http://schemas.openxmlformats.org/officeDocument/2006/relationships/notesSlide" Target="../notesSlides/notesSlide122.xml"/><Relationship Id="rId1" Type="http://schemas.openxmlformats.org/officeDocument/2006/relationships/slideLayout" Target="../slideLayouts/slideLayout6.xml"/></Relationships>
</file>

<file path=ppt/slides/_rels/slide193.xml.rels><?xml version="1.0" encoding="UTF-8" standalone="yes"?>
<Relationships xmlns="http://schemas.openxmlformats.org/package/2006/relationships"><Relationship Id="rId2" Type="http://schemas.openxmlformats.org/officeDocument/2006/relationships/notesSlide" Target="../notesSlides/notesSlide123.xml"/><Relationship Id="rId1" Type="http://schemas.openxmlformats.org/officeDocument/2006/relationships/slideLayout" Target="../slideLayouts/slideLayout6.xml"/></Relationships>
</file>

<file path=ppt/slides/_rels/slide194.xml.rels><?xml version="1.0" encoding="UTF-8" standalone="yes"?>
<Relationships xmlns="http://schemas.openxmlformats.org/package/2006/relationships"><Relationship Id="rId2" Type="http://schemas.openxmlformats.org/officeDocument/2006/relationships/notesSlide" Target="../notesSlides/notesSlide124.xml"/><Relationship Id="rId1" Type="http://schemas.openxmlformats.org/officeDocument/2006/relationships/slideLayout" Target="../slideLayouts/slideLayout6.xml"/></Relationships>
</file>

<file path=ppt/slides/_rels/slide195.xml.rels><?xml version="1.0" encoding="UTF-8" standalone="yes"?>
<Relationships xmlns="http://schemas.openxmlformats.org/package/2006/relationships"><Relationship Id="rId3" Type="http://schemas.openxmlformats.org/officeDocument/2006/relationships/image" Target="../media/image52.png"/><Relationship Id="rId2" Type="http://schemas.openxmlformats.org/officeDocument/2006/relationships/notesSlide" Target="../notesSlides/notesSlide125.xml"/><Relationship Id="rId1" Type="http://schemas.openxmlformats.org/officeDocument/2006/relationships/slideLayout" Target="../slideLayouts/slideLayout6.xml"/></Relationships>
</file>

<file path=ppt/slides/_rels/slide196.xml.rels><?xml version="1.0" encoding="UTF-8" standalone="yes"?>
<Relationships xmlns="http://schemas.openxmlformats.org/package/2006/relationships"><Relationship Id="rId2" Type="http://schemas.openxmlformats.org/officeDocument/2006/relationships/image" Target="../media/image53.png"/><Relationship Id="rId1" Type="http://schemas.openxmlformats.org/officeDocument/2006/relationships/slideLayout" Target="../slideLayouts/slideLayout6.xml"/></Relationships>
</file>

<file path=ppt/slides/_rels/slide197.xml.rels><?xml version="1.0" encoding="UTF-8" standalone="yes"?>
<Relationships xmlns="http://schemas.openxmlformats.org/package/2006/relationships"><Relationship Id="rId2" Type="http://schemas.openxmlformats.org/officeDocument/2006/relationships/notesSlide" Target="../notesSlides/notesSlide126.xml"/><Relationship Id="rId1" Type="http://schemas.openxmlformats.org/officeDocument/2006/relationships/slideLayout" Target="../slideLayouts/slideLayout7.xml"/></Relationships>
</file>

<file path=ppt/slides/_rels/slide198.xml.rels><?xml version="1.0" encoding="UTF-8" standalone="yes"?>
<Relationships xmlns="http://schemas.openxmlformats.org/package/2006/relationships"><Relationship Id="rId3" Type="http://schemas.openxmlformats.org/officeDocument/2006/relationships/tags" Target="../tags/tag22.xml"/><Relationship Id="rId2" Type="http://schemas.openxmlformats.org/officeDocument/2006/relationships/tags" Target="../tags/tag21.xml"/><Relationship Id="rId1" Type="http://schemas.openxmlformats.org/officeDocument/2006/relationships/tags" Target="../tags/tag20.xml"/><Relationship Id="rId5" Type="http://schemas.openxmlformats.org/officeDocument/2006/relationships/notesSlide" Target="../notesSlides/notesSlide127.xml"/><Relationship Id="rId4" Type="http://schemas.openxmlformats.org/officeDocument/2006/relationships/slideLayout" Target="../slideLayouts/slideLayout6.xml"/></Relationships>
</file>

<file path=ppt/slides/_rels/slide199.xml.rels><?xml version="1.0" encoding="UTF-8" standalone="yes"?>
<Relationships xmlns="http://schemas.openxmlformats.org/package/2006/relationships"><Relationship Id="rId2" Type="http://schemas.openxmlformats.org/officeDocument/2006/relationships/notesSlide" Target="../notesSlides/notesSlide128.xml"/><Relationship Id="rId1" Type="http://schemas.openxmlformats.org/officeDocument/2006/relationships/slideLayout" Target="../slideLayouts/slideLayout6.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00.xml.rels><?xml version="1.0" encoding="UTF-8" standalone="yes"?>
<Relationships xmlns="http://schemas.openxmlformats.org/package/2006/relationships"><Relationship Id="rId2" Type="http://schemas.openxmlformats.org/officeDocument/2006/relationships/notesSlide" Target="../notesSlides/notesSlide129.xml"/><Relationship Id="rId1" Type="http://schemas.openxmlformats.org/officeDocument/2006/relationships/slideLayout" Target="../slideLayouts/slideLayout7.xml"/></Relationships>
</file>

<file path=ppt/slides/_rels/slide201.xml.rels><?xml version="1.0" encoding="UTF-8" standalone="yes"?>
<Relationships xmlns="http://schemas.openxmlformats.org/package/2006/relationships"><Relationship Id="rId2" Type="http://schemas.openxmlformats.org/officeDocument/2006/relationships/notesSlide" Target="../notesSlides/notesSlide130.xml"/><Relationship Id="rId1" Type="http://schemas.openxmlformats.org/officeDocument/2006/relationships/slideLayout" Target="../slideLayouts/slideLayout6.xml"/></Relationships>
</file>

<file path=ppt/slides/_rels/slide202.xml.rels><?xml version="1.0" encoding="UTF-8" standalone="yes"?>
<Relationships xmlns="http://schemas.openxmlformats.org/package/2006/relationships"><Relationship Id="rId2" Type="http://schemas.openxmlformats.org/officeDocument/2006/relationships/notesSlide" Target="../notesSlides/notesSlide131.xml"/><Relationship Id="rId1" Type="http://schemas.openxmlformats.org/officeDocument/2006/relationships/slideLayout" Target="../slideLayouts/slideLayout6.xml"/></Relationships>
</file>

<file path=ppt/slides/_rels/slide203.xml.rels><?xml version="1.0" encoding="UTF-8" standalone="yes"?>
<Relationships xmlns="http://schemas.openxmlformats.org/package/2006/relationships"><Relationship Id="rId2" Type="http://schemas.openxmlformats.org/officeDocument/2006/relationships/notesSlide" Target="../notesSlides/notesSlide132.xml"/><Relationship Id="rId1" Type="http://schemas.openxmlformats.org/officeDocument/2006/relationships/slideLayout" Target="../slideLayouts/slideLayout6.xml"/></Relationships>
</file>

<file path=ppt/slides/_rels/slide204.xml.rels><?xml version="1.0" encoding="UTF-8" standalone="yes"?>
<Relationships xmlns="http://schemas.openxmlformats.org/package/2006/relationships"><Relationship Id="rId2" Type="http://schemas.openxmlformats.org/officeDocument/2006/relationships/notesSlide" Target="../notesSlides/notesSlide133.xml"/><Relationship Id="rId1" Type="http://schemas.openxmlformats.org/officeDocument/2006/relationships/slideLayout" Target="../slideLayouts/slideLayout6.xml"/></Relationships>
</file>

<file path=ppt/slides/_rels/slide205.xml.rels><?xml version="1.0" encoding="UTF-8" standalone="yes"?>
<Relationships xmlns="http://schemas.openxmlformats.org/package/2006/relationships"><Relationship Id="rId2" Type="http://schemas.openxmlformats.org/officeDocument/2006/relationships/notesSlide" Target="../notesSlides/notesSlide134.xml"/><Relationship Id="rId1" Type="http://schemas.openxmlformats.org/officeDocument/2006/relationships/slideLayout" Target="../slideLayouts/slideLayout6.xml"/></Relationships>
</file>

<file path=ppt/slides/_rels/slide206.xml.rels><?xml version="1.0" encoding="UTF-8" standalone="yes"?>
<Relationships xmlns="http://schemas.openxmlformats.org/package/2006/relationships"><Relationship Id="rId2" Type="http://schemas.openxmlformats.org/officeDocument/2006/relationships/notesSlide" Target="../notesSlides/notesSlide135.xml"/><Relationship Id="rId1" Type="http://schemas.openxmlformats.org/officeDocument/2006/relationships/slideLayout" Target="../slideLayouts/slideLayout6.xml"/></Relationships>
</file>

<file path=ppt/slides/_rels/slide207.xml.rels><?xml version="1.0" encoding="UTF-8" standalone="yes"?>
<Relationships xmlns="http://schemas.openxmlformats.org/package/2006/relationships"><Relationship Id="rId2" Type="http://schemas.openxmlformats.org/officeDocument/2006/relationships/notesSlide" Target="../notesSlides/notesSlide136.xml"/><Relationship Id="rId1" Type="http://schemas.openxmlformats.org/officeDocument/2006/relationships/slideLayout" Target="../slideLayouts/slideLayout6.xml"/></Relationships>
</file>

<file path=ppt/slides/_rels/slide208.xml.rels><?xml version="1.0" encoding="UTF-8" standalone="yes"?>
<Relationships xmlns="http://schemas.openxmlformats.org/package/2006/relationships"><Relationship Id="rId2" Type="http://schemas.openxmlformats.org/officeDocument/2006/relationships/notesSlide" Target="../notesSlides/notesSlide137.xml"/><Relationship Id="rId1" Type="http://schemas.openxmlformats.org/officeDocument/2006/relationships/slideLayout" Target="../slideLayouts/slideLayout6.xml"/></Relationships>
</file>

<file path=ppt/slides/_rels/slide209.xml.rels><?xml version="1.0" encoding="UTF-8" standalone="yes"?>
<Relationships xmlns="http://schemas.openxmlformats.org/package/2006/relationships"><Relationship Id="rId2" Type="http://schemas.openxmlformats.org/officeDocument/2006/relationships/notesSlide" Target="../notesSlides/notesSlide138.xml"/><Relationship Id="rId1" Type="http://schemas.openxmlformats.org/officeDocument/2006/relationships/slideLayout" Target="../slideLayouts/slideLayout6.xml"/></Relationships>
</file>

<file path=ppt/slides/_rels/slide21.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Layout" Target="../slideLayouts/slideLayout6.xml"/></Relationships>
</file>

<file path=ppt/slides/_rels/slide210.xml.rels><?xml version="1.0" encoding="UTF-8" standalone="yes"?>
<Relationships xmlns="http://schemas.openxmlformats.org/package/2006/relationships"><Relationship Id="rId2" Type="http://schemas.openxmlformats.org/officeDocument/2006/relationships/notesSlide" Target="../notesSlides/notesSlide139.xml"/><Relationship Id="rId1" Type="http://schemas.openxmlformats.org/officeDocument/2006/relationships/slideLayout" Target="../slideLayouts/slideLayout6.xml"/></Relationships>
</file>

<file path=ppt/slides/_rels/slide211.xml.rels><?xml version="1.0" encoding="UTF-8" standalone="yes"?>
<Relationships xmlns="http://schemas.openxmlformats.org/package/2006/relationships"><Relationship Id="rId2" Type="http://schemas.openxmlformats.org/officeDocument/2006/relationships/notesSlide" Target="../notesSlides/notesSlide140.xml"/><Relationship Id="rId1" Type="http://schemas.openxmlformats.org/officeDocument/2006/relationships/slideLayout" Target="../slideLayouts/slideLayout6.xml"/></Relationships>
</file>

<file path=ppt/slides/_rels/slide212.xml.rels><?xml version="1.0" encoding="UTF-8" standalone="yes"?>
<Relationships xmlns="http://schemas.openxmlformats.org/package/2006/relationships"><Relationship Id="rId3" Type="http://schemas.openxmlformats.org/officeDocument/2006/relationships/image" Target="../media/image54.png"/><Relationship Id="rId2" Type="http://schemas.openxmlformats.org/officeDocument/2006/relationships/notesSlide" Target="../notesSlides/notesSlide141.xml"/><Relationship Id="rId1" Type="http://schemas.openxmlformats.org/officeDocument/2006/relationships/slideLayout" Target="../slideLayouts/slideLayout6.xml"/></Relationships>
</file>

<file path=ppt/slides/_rels/slide213.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14.xml.rels><?xml version="1.0" encoding="UTF-8" standalone="yes"?>
<Relationships xmlns="http://schemas.openxmlformats.org/package/2006/relationships"><Relationship Id="rId2" Type="http://schemas.openxmlformats.org/officeDocument/2006/relationships/notesSlide" Target="../notesSlides/notesSlide142.xml"/><Relationship Id="rId1" Type="http://schemas.openxmlformats.org/officeDocument/2006/relationships/slideLayout" Target="../slideLayouts/slideLayout6.xml"/></Relationships>
</file>

<file path=ppt/slides/_rels/slide215.xml.rels><?xml version="1.0" encoding="UTF-8" standalone="yes"?>
<Relationships xmlns="http://schemas.openxmlformats.org/package/2006/relationships"><Relationship Id="rId2" Type="http://schemas.openxmlformats.org/officeDocument/2006/relationships/notesSlide" Target="../notesSlides/notesSlide143.xml"/><Relationship Id="rId1" Type="http://schemas.openxmlformats.org/officeDocument/2006/relationships/slideLayout" Target="../slideLayouts/slideLayout6.xml"/></Relationships>
</file>

<file path=ppt/slides/_rels/slide216.xml.rels><?xml version="1.0" encoding="UTF-8" standalone="yes"?>
<Relationships xmlns="http://schemas.openxmlformats.org/package/2006/relationships"><Relationship Id="rId2" Type="http://schemas.openxmlformats.org/officeDocument/2006/relationships/notesSlide" Target="../notesSlides/notesSlide144.xml"/><Relationship Id="rId1" Type="http://schemas.openxmlformats.org/officeDocument/2006/relationships/slideLayout" Target="../slideLayouts/slideLayout7.xml"/></Relationships>
</file>

<file path=ppt/slides/_rels/slide21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1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1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2.xml.rels><?xml version="1.0" encoding="UTF-8" standalone="yes"?>
<Relationships xmlns="http://schemas.openxmlformats.org/package/2006/relationships"><Relationship Id="rId2" Type="http://schemas.openxmlformats.org/officeDocument/2006/relationships/image" Target="../media/image8.jpeg"/><Relationship Id="rId1" Type="http://schemas.openxmlformats.org/officeDocument/2006/relationships/slideLayout" Target="../slideLayouts/slideLayout6.xml"/></Relationships>
</file>

<file path=ppt/slides/_rels/slide22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21.xml.rels><?xml version="1.0" encoding="UTF-8" standalone="yes"?>
<Relationships xmlns="http://schemas.openxmlformats.org/package/2006/relationships"><Relationship Id="rId2" Type="http://schemas.openxmlformats.org/officeDocument/2006/relationships/notesSlide" Target="../notesSlides/notesSlide145.xml"/><Relationship Id="rId1" Type="http://schemas.openxmlformats.org/officeDocument/2006/relationships/slideLayout" Target="../slideLayouts/slideLayout6.xml"/></Relationships>
</file>

<file path=ppt/slides/_rels/slide222.xml.rels><?xml version="1.0" encoding="UTF-8" standalone="yes"?>
<Relationships xmlns="http://schemas.openxmlformats.org/package/2006/relationships"><Relationship Id="rId2" Type="http://schemas.openxmlformats.org/officeDocument/2006/relationships/notesSlide" Target="../notesSlides/notesSlide146.xml"/><Relationship Id="rId1" Type="http://schemas.openxmlformats.org/officeDocument/2006/relationships/slideLayout" Target="../slideLayouts/slideLayout6.xml"/></Relationships>
</file>

<file path=ppt/slides/_rels/slide223.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24.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25.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2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2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2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29.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30.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31.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32.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33.xml.rels><?xml version="1.0" encoding="UTF-8" standalone="yes"?>
<Relationships xmlns="http://schemas.openxmlformats.org/package/2006/relationships"><Relationship Id="rId3" Type="http://schemas.openxmlformats.org/officeDocument/2006/relationships/image" Target="../media/image56.png"/><Relationship Id="rId2" Type="http://schemas.openxmlformats.org/officeDocument/2006/relationships/image" Target="../media/image55.png"/><Relationship Id="rId1" Type="http://schemas.openxmlformats.org/officeDocument/2006/relationships/slideLayout" Target="../slideLayouts/slideLayout6.xml"/></Relationships>
</file>

<file path=ppt/slides/_rels/slide234.xml.rels><?xml version="1.0" encoding="UTF-8" standalone="yes"?>
<Relationships xmlns="http://schemas.openxmlformats.org/package/2006/relationships"><Relationship Id="rId3" Type="http://schemas.openxmlformats.org/officeDocument/2006/relationships/image" Target="../media/image57.png"/><Relationship Id="rId2" Type="http://schemas.openxmlformats.org/officeDocument/2006/relationships/slideLayout" Target="../slideLayouts/slideLayout6.xml"/><Relationship Id="rId1" Type="http://schemas.openxmlformats.org/officeDocument/2006/relationships/tags" Target="../tags/tag23.xml"/><Relationship Id="rId4" Type="http://schemas.openxmlformats.org/officeDocument/2006/relationships/image" Target="../media/image58.png"/></Relationships>
</file>

<file path=ppt/slides/_rels/slide235.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36.xml.rels><?xml version="1.0" encoding="UTF-8" standalone="yes"?>
<Relationships xmlns="http://schemas.openxmlformats.org/package/2006/relationships"><Relationship Id="rId2" Type="http://schemas.openxmlformats.org/officeDocument/2006/relationships/notesSlide" Target="../notesSlides/notesSlide147.xml"/><Relationship Id="rId1" Type="http://schemas.openxmlformats.org/officeDocument/2006/relationships/slideLayout" Target="../slideLayouts/slideLayout6.xml"/></Relationships>
</file>

<file path=ppt/slides/_rels/slide23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3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39.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40.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41.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42.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43.xml.rels><?xml version="1.0" encoding="UTF-8" standalone="yes"?>
<Relationships xmlns="http://schemas.openxmlformats.org/package/2006/relationships"><Relationship Id="rId2" Type="http://schemas.openxmlformats.org/officeDocument/2006/relationships/notesSlide" Target="../notesSlides/notesSlide148.xml"/><Relationship Id="rId1" Type="http://schemas.openxmlformats.org/officeDocument/2006/relationships/slideLayout" Target="../slideLayouts/slideLayout6.xml"/></Relationships>
</file>

<file path=ppt/slides/_rels/slide244.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45.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46.xml.rels><?xml version="1.0" encoding="UTF-8" standalone="yes"?>
<Relationships xmlns="http://schemas.openxmlformats.org/package/2006/relationships"><Relationship Id="rId3" Type="http://schemas.openxmlformats.org/officeDocument/2006/relationships/hyperlink" Target="mailto:xchy007@163.com" TargetMode="External"/><Relationship Id="rId2" Type="http://schemas.openxmlformats.org/officeDocument/2006/relationships/hyperlink" Target="http://www.mhjy.net/" TargetMode="External"/><Relationship Id="rId1" Type="http://schemas.openxmlformats.org/officeDocument/2006/relationships/slideLayout" Target="../slideLayouts/slideLayout2.xml"/></Relationships>
</file>

<file path=ppt/slides/_rels/slide24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4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49.xml.rels><?xml version="1.0" encoding="UTF-8" standalone="yes"?>
<Relationships xmlns="http://schemas.openxmlformats.org/package/2006/relationships"><Relationship Id="rId2" Type="http://schemas.openxmlformats.org/officeDocument/2006/relationships/notesSlide" Target="../notesSlides/notesSlide149.xml"/><Relationship Id="rId1" Type="http://schemas.openxmlformats.org/officeDocument/2006/relationships/slideLayout" Target="../slideLayouts/slideLayout7.xml"/></Relationships>
</file>

<file path=ppt/slides/_rels/slide25.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slideLayout" Target="../slideLayouts/slideLayout6.xml"/><Relationship Id="rId1" Type="http://schemas.openxmlformats.org/officeDocument/2006/relationships/tags" Target="../tags/tag2.xml"/></Relationships>
</file>

<file path=ppt/slides/_rels/slide25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51.xml.rels><?xml version="1.0" encoding="UTF-8" standalone="yes"?>
<Relationships xmlns="http://schemas.openxmlformats.org/package/2006/relationships"><Relationship Id="rId2" Type="http://schemas.openxmlformats.org/officeDocument/2006/relationships/image" Target="../media/image59.jpeg"/><Relationship Id="rId1" Type="http://schemas.openxmlformats.org/officeDocument/2006/relationships/slideLayout" Target="../slideLayouts/slideLayout6.xml"/></Relationships>
</file>

<file path=ppt/slides/_rels/slide25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53.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54.xml.rels><?xml version="1.0" encoding="UTF-8" standalone="yes"?>
<Relationships xmlns="http://schemas.openxmlformats.org/package/2006/relationships"><Relationship Id="rId2" Type="http://schemas.openxmlformats.org/officeDocument/2006/relationships/notesSlide" Target="../notesSlides/notesSlide150.xml"/><Relationship Id="rId1" Type="http://schemas.openxmlformats.org/officeDocument/2006/relationships/slideLayout" Target="../slideLayouts/slideLayout6.xml"/></Relationships>
</file>

<file path=ppt/slides/_rels/slide255.xml.rels><?xml version="1.0" encoding="UTF-8" standalone="yes"?>
<Relationships xmlns="http://schemas.openxmlformats.org/package/2006/relationships"><Relationship Id="rId2" Type="http://schemas.openxmlformats.org/officeDocument/2006/relationships/notesSlide" Target="../notesSlides/notesSlide151.xml"/><Relationship Id="rId1" Type="http://schemas.openxmlformats.org/officeDocument/2006/relationships/slideLayout" Target="../slideLayouts/slideLayout6.xml"/></Relationships>
</file>

<file path=ppt/slides/_rels/slide256.xml.rels><?xml version="1.0" encoding="UTF-8" standalone="yes"?>
<Relationships xmlns="http://schemas.openxmlformats.org/package/2006/relationships"><Relationship Id="rId2" Type="http://schemas.openxmlformats.org/officeDocument/2006/relationships/notesSlide" Target="../notesSlides/notesSlide152.xml"/><Relationship Id="rId1" Type="http://schemas.openxmlformats.org/officeDocument/2006/relationships/slideLayout" Target="../slideLayouts/slideLayout6.xml"/></Relationships>
</file>

<file path=ppt/slides/_rels/slide257.xml.rels><?xml version="1.0" encoding="UTF-8" standalone="yes"?>
<Relationships xmlns="http://schemas.openxmlformats.org/package/2006/relationships"><Relationship Id="rId3" Type="http://schemas.openxmlformats.org/officeDocument/2006/relationships/image" Target="../media/image61.png"/><Relationship Id="rId2" Type="http://schemas.openxmlformats.org/officeDocument/2006/relationships/image" Target="../media/image60.png"/><Relationship Id="rId1" Type="http://schemas.openxmlformats.org/officeDocument/2006/relationships/slideLayout" Target="../slideLayouts/slideLayout6.xml"/></Relationships>
</file>

<file path=ppt/slides/_rels/slide258.xml.rels><?xml version="1.0" encoding="UTF-8" standalone="yes"?>
<Relationships xmlns="http://schemas.openxmlformats.org/package/2006/relationships"><Relationship Id="rId2" Type="http://schemas.openxmlformats.org/officeDocument/2006/relationships/notesSlide" Target="../notesSlides/notesSlide153.xml"/><Relationship Id="rId1" Type="http://schemas.openxmlformats.org/officeDocument/2006/relationships/slideLayout" Target="../slideLayouts/slideLayout6.xml"/></Relationships>
</file>

<file path=ppt/slides/_rels/slide259.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notesSlide" Target="../notesSlides/notesSlide154.xml"/><Relationship Id="rId1" Type="http://schemas.openxmlformats.org/officeDocument/2006/relationships/slideLayout" Target="../slideLayouts/slideLayout6.xml"/></Relationships>
</file>

<file path=ppt/slides/_rels/slide26.xml.rels><?xml version="1.0" encoding="UTF-8" standalone="yes"?>
<Relationships xmlns="http://schemas.openxmlformats.org/package/2006/relationships"><Relationship Id="rId3" Type="http://schemas.openxmlformats.org/officeDocument/2006/relationships/tags" Target="../tags/tag5.xml"/><Relationship Id="rId2" Type="http://schemas.openxmlformats.org/officeDocument/2006/relationships/tags" Target="../tags/tag4.xml"/><Relationship Id="rId1" Type="http://schemas.openxmlformats.org/officeDocument/2006/relationships/tags" Target="../tags/tag3.xml"/><Relationship Id="rId5" Type="http://schemas.openxmlformats.org/officeDocument/2006/relationships/notesSlide" Target="../notesSlides/notesSlide9.xml"/><Relationship Id="rId4" Type="http://schemas.openxmlformats.org/officeDocument/2006/relationships/slideLayout" Target="../slideLayouts/slideLayout6.xml"/></Relationships>
</file>

<file path=ppt/slides/_rels/slide260.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61.xml.rels><?xml version="1.0" encoding="UTF-8" standalone="yes"?>
<Relationships xmlns="http://schemas.openxmlformats.org/package/2006/relationships"><Relationship Id="rId2" Type="http://schemas.openxmlformats.org/officeDocument/2006/relationships/notesSlide" Target="../notesSlides/notesSlide155.xml"/><Relationship Id="rId1" Type="http://schemas.openxmlformats.org/officeDocument/2006/relationships/slideLayout" Target="../slideLayouts/slideLayout6.xml"/></Relationships>
</file>

<file path=ppt/slides/_rels/slide262.xml.rels><?xml version="1.0" encoding="UTF-8" standalone="yes"?>
<Relationships xmlns="http://schemas.openxmlformats.org/package/2006/relationships"><Relationship Id="rId2" Type="http://schemas.openxmlformats.org/officeDocument/2006/relationships/notesSlide" Target="../notesSlides/notesSlide156.xml"/><Relationship Id="rId1" Type="http://schemas.openxmlformats.org/officeDocument/2006/relationships/slideLayout" Target="../slideLayouts/slideLayout6.xml"/></Relationships>
</file>

<file path=ppt/slides/_rels/slide263.xml.rels><?xml version="1.0" encoding="UTF-8" standalone="yes"?>
<Relationships xmlns="http://schemas.openxmlformats.org/package/2006/relationships"><Relationship Id="rId2" Type="http://schemas.openxmlformats.org/officeDocument/2006/relationships/notesSlide" Target="../notesSlides/notesSlide157.xml"/><Relationship Id="rId1" Type="http://schemas.openxmlformats.org/officeDocument/2006/relationships/slideLayout" Target="../slideLayouts/slideLayout6.xml"/></Relationships>
</file>

<file path=ppt/slides/_rels/slide264.xml.rels><?xml version="1.0" encoding="UTF-8" standalone="yes"?>
<Relationships xmlns="http://schemas.openxmlformats.org/package/2006/relationships"><Relationship Id="rId2" Type="http://schemas.openxmlformats.org/officeDocument/2006/relationships/notesSlide" Target="../notesSlides/notesSlide158.xml"/><Relationship Id="rId1" Type="http://schemas.openxmlformats.org/officeDocument/2006/relationships/slideLayout" Target="../slideLayouts/slideLayout6.xml"/></Relationships>
</file>

<file path=ppt/slides/_rels/slide265.xml.rels><?xml version="1.0" encoding="UTF-8" standalone="yes"?>
<Relationships xmlns="http://schemas.openxmlformats.org/package/2006/relationships"><Relationship Id="rId2" Type="http://schemas.openxmlformats.org/officeDocument/2006/relationships/notesSlide" Target="../notesSlides/notesSlide159.xml"/><Relationship Id="rId1" Type="http://schemas.openxmlformats.org/officeDocument/2006/relationships/slideLayout" Target="../slideLayouts/slideLayout7.xml"/></Relationships>
</file>

<file path=ppt/slides/_rels/slide266.xml.rels><?xml version="1.0" encoding="UTF-8" standalone="yes"?>
<Relationships xmlns="http://schemas.openxmlformats.org/package/2006/relationships"><Relationship Id="rId2" Type="http://schemas.openxmlformats.org/officeDocument/2006/relationships/notesSlide" Target="../notesSlides/notesSlide160.xml"/><Relationship Id="rId1" Type="http://schemas.openxmlformats.org/officeDocument/2006/relationships/slideLayout" Target="../slideLayouts/slideLayout7.xml"/></Relationships>
</file>

<file path=ppt/slides/_rels/slide267.xml.rels><?xml version="1.0" encoding="UTF-8" standalone="yes"?>
<Relationships xmlns="http://schemas.openxmlformats.org/package/2006/relationships"><Relationship Id="rId2" Type="http://schemas.openxmlformats.org/officeDocument/2006/relationships/notesSlide" Target="../notesSlides/notesSlide161.xml"/><Relationship Id="rId1" Type="http://schemas.openxmlformats.org/officeDocument/2006/relationships/slideLayout" Target="../slideLayouts/slideLayout6.xml"/></Relationships>
</file>

<file path=ppt/slides/_rels/slide268.xml.rels><?xml version="1.0" encoding="UTF-8" standalone="yes"?>
<Relationships xmlns="http://schemas.openxmlformats.org/package/2006/relationships"><Relationship Id="rId2" Type="http://schemas.openxmlformats.org/officeDocument/2006/relationships/notesSlide" Target="../notesSlides/notesSlide162.xml"/><Relationship Id="rId1" Type="http://schemas.openxmlformats.org/officeDocument/2006/relationships/slideLayout" Target="../slideLayouts/slideLayout6.xml"/></Relationships>
</file>

<file path=ppt/slides/_rels/slide269.xml.rels><?xml version="1.0" encoding="UTF-8" standalone="yes"?>
<Relationships xmlns="http://schemas.openxmlformats.org/package/2006/relationships"><Relationship Id="rId3" Type="http://schemas.openxmlformats.org/officeDocument/2006/relationships/image" Target="../media/image63.png"/><Relationship Id="rId2" Type="http://schemas.openxmlformats.org/officeDocument/2006/relationships/notesSlide" Target="../notesSlides/notesSlide163.xml"/><Relationship Id="rId1" Type="http://schemas.openxmlformats.org/officeDocument/2006/relationships/slideLayout" Target="../slideLayouts/slideLayout6.xml"/></Relationships>
</file>

<file path=ppt/slides/_rels/slide27.xml.rels><?xml version="1.0" encoding="UTF-8" standalone="yes"?>
<Relationships xmlns="http://schemas.openxmlformats.org/package/2006/relationships"><Relationship Id="rId3" Type="http://schemas.openxmlformats.org/officeDocument/2006/relationships/hyperlink" Target="mailto:xchy007@163.com" TargetMode="External"/><Relationship Id="rId2" Type="http://schemas.openxmlformats.org/officeDocument/2006/relationships/hyperlink" Target="http://www.mhjy.net/" TargetMode="External"/><Relationship Id="rId1" Type="http://schemas.openxmlformats.org/officeDocument/2006/relationships/slideLayout" Target="../slideLayouts/slideLayout2.xml"/></Relationships>
</file>

<file path=ppt/slides/_rels/slide270.xml.rels><?xml version="1.0" encoding="UTF-8" standalone="yes"?>
<Relationships xmlns="http://schemas.openxmlformats.org/package/2006/relationships"><Relationship Id="rId2" Type="http://schemas.openxmlformats.org/officeDocument/2006/relationships/notesSlide" Target="../notesSlides/notesSlide164.xml"/><Relationship Id="rId1" Type="http://schemas.openxmlformats.org/officeDocument/2006/relationships/slideLayout" Target="../slideLayouts/slideLayout6.xml"/></Relationships>
</file>

<file path=ppt/slides/_rels/slide271.xml.rels><?xml version="1.0" encoding="UTF-8" standalone="yes"?>
<Relationships xmlns="http://schemas.openxmlformats.org/package/2006/relationships"><Relationship Id="rId2" Type="http://schemas.openxmlformats.org/officeDocument/2006/relationships/notesSlide" Target="../notesSlides/notesSlide165.xml"/><Relationship Id="rId1" Type="http://schemas.openxmlformats.org/officeDocument/2006/relationships/slideLayout" Target="../slideLayouts/slideLayout6.xml"/></Relationships>
</file>

<file path=ppt/slides/_rels/slide272.xml.rels><?xml version="1.0" encoding="UTF-8" standalone="yes"?>
<Relationships xmlns="http://schemas.openxmlformats.org/package/2006/relationships"><Relationship Id="rId2" Type="http://schemas.openxmlformats.org/officeDocument/2006/relationships/notesSlide" Target="../notesSlides/notesSlide166.xml"/><Relationship Id="rId1" Type="http://schemas.openxmlformats.org/officeDocument/2006/relationships/slideLayout" Target="../slideLayouts/slideLayout6.xml"/></Relationships>
</file>

<file path=ppt/slides/_rels/slide273.xml.rels><?xml version="1.0" encoding="UTF-8" standalone="yes"?>
<Relationships xmlns="http://schemas.openxmlformats.org/package/2006/relationships"><Relationship Id="rId2" Type="http://schemas.openxmlformats.org/officeDocument/2006/relationships/notesSlide" Target="../notesSlides/notesSlide167.xml"/><Relationship Id="rId1" Type="http://schemas.openxmlformats.org/officeDocument/2006/relationships/slideLayout" Target="../slideLayouts/slideLayout7.xml"/></Relationships>
</file>

<file path=ppt/slides/_rels/slide274.xml.rels><?xml version="1.0" encoding="UTF-8" standalone="yes"?>
<Relationships xmlns="http://schemas.openxmlformats.org/package/2006/relationships"><Relationship Id="rId3" Type="http://schemas.openxmlformats.org/officeDocument/2006/relationships/image" Target="../media/image64.png"/><Relationship Id="rId2" Type="http://schemas.openxmlformats.org/officeDocument/2006/relationships/notesSlide" Target="../notesSlides/notesSlide168.xml"/><Relationship Id="rId1" Type="http://schemas.openxmlformats.org/officeDocument/2006/relationships/slideLayout" Target="../slideLayouts/slideLayout6.xml"/></Relationships>
</file>

<file path=ppt/slides/_rels/slide275.xml.rels><?xml version="1.0" encoding="UTF-8" standalone="yes"?>
<Relationships xmlns="http://schemas.openxmlformats.org/package/2006/relationships"><Relationship Id="rId2" Type="http://schemas.openxmlformats.org/officeDocument/2006/relationships/notesSlide" Target="../notesSlides/notesSlide169.xml"/><Relationship Id="rId1" Type="http://schemas.openxmlformats.org/officeDocument/2006/relationships/slideLayout" Target="../slideLayouts/slideLayout7.xml"/></Relationships>
</file>

<file path=ppt/slides/_rels/slide276.xml.rels><?xml version="1.0" encoding="UTF-8" standalone="yes"?>
<Relationships xmlns="http://schemas.openxmlformats.org/package/2006/relationships"><Relationship Id="rId2" Type="http://schemas.openxmlformats.org/officeDocument/2006/relationships/notesSlide" Target="../notesSlides/notesSlide170.xml"/><Relationship Id="rId1" Type="http://schemas.openxmlformats.org/officeDocument/2006/relationships/slideLayout" Target="../slideLayouts/slideLayout6.xml"/></Relationships>
</file>

<file path=ppt/slides/_rels/slide277.xml.rels><?xml version="1.0" encoding="UTF-8" standalone="yes"?>
<Relationships xmlns="http://schemas.openxmlformats.org/package/2006/relationships"><Relationship Id="rId2" Type="http://schemas.openxmlformats.org/officeDocument/2006/relationships/notesSlide" Target="../notesSlides/notesSlide171.xml"/><Relationship Id="rId1" Type="http://schemas.openxmlformats.org/officeDocument/2006/relationships/slideLayout" Target="../slideLayouts/slideLayout7.xml"/></Relationships>
</file>

<file path=ppt/slides/_rels/slide278.xml.rels><?xml version="1.0" encoding="UTF-8" standalone="yes"?>
<Relationships xmlns="http://schemas.openxmlformats.org/package/2006/relationships"><Relationship Id="rId3" Type="http://schemas.openxmlformats.org/officeDocument/2006/relationships/image" Target="../media/image65.png"/><Relationship Id="rId2" Type="http://schemas.openxmlformats.org/officeDocument/2006/relationships/notesSlide" Target="../notesSlides/notesSlide172.xml"/><Relationship Id="rId1" Type="http://schemas.openxmlformats.org/officeDocument/2006/relationships/slideLayout" Target="../slideLayouts/slideLayout6.xml"/></Relationships>
</file>

<file path=ppt/slides/_rels/slide279.xml.rels><?xml version="1.0" encoding="UTF-8" standalone="yes"?>
<Relationships xmlns="http://schemas.openxmlformats.org/package/2006/relationships"><Relationship Id="rId2" Type="http://schemas.openxmlformats.org/officeDocument/2006/relationships/notesSlide" Target="../notesSlides/notesSlide173.xml"/><Relationship Id="rId1" Type="http://schemas.openxmlformats.org/officeDocument/2006/relationships/slideLayout" Target="../slideLayouts/slideLayout7.xml"/></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6.xml"/></Relationships>
</file>

<file path=ppt/slides/_rels/slide280.xml.rels><?xml version="1.0" encoding="UTF-8" standalone="yes"?>
<Relationships xmlns="http://schemas.openxmlformats.org/package/2006/relationships"><Relationship Id="rId2" Type="http://schemas.openxmlformats.org/officeDocument/2006/relationships/notesSlide" Target="../notesSlides/notesSlide174.xml"/><Relationship Id="rId1" Type="http://schemas.openxmlformats.org/officeDocument/2006/relationships/slideLayout" Target="../slideLayouts/slideLayout7.xml"/></Relationships>
</file>

<file path=ppt/slides/_rels/slide281.xml.rels><?xml version="1.0" encoding="UTF-8" standalone="yes"?>
<Relationships xmlns="http://schemas.openxmlformats.org/package/2006/relationships"><Relationship Id="rId2" Type="http://schemas.openxmlformats.org/officeDocument/2006/relationships/notesSlide" Target="../notesSlides/notesSlide175.xml"/><Relationship Id="rId1" Type="http://schemas.openxmlformats.org/officeDocument/2006/relationships/slideLayout" Target="../slideLayouts/slideLayout7.xml"/></Relationships>
</file>

<file path=ppt/slides/_rels/slide282.xml.rels><?xml version="1.0" encoding="UTF-8" standalone="yes"?>
<Relationships xmlns="http://schemas.openxmlformats.org/package/2006/relationships"><Relationship Id="rId2" Type="http://schemas.openxmlformats.org/officeDocument/2006/relationships/notesSlide" Target="../notesSlides/notesSlide176.xml"/><Relationship Id="rId1" Type="http://schemas.openxmlformats.org/officeDocument/2006/relationships/slideLayout" Target="../slideLayouts/slideLayout6.xml"/></Relationships>
</file>

<file path=ppt/slides/_rels/slide283.xml.rels><?xml version="1.0" encoding="UTF-8" standalone="yes"?>
<Relationships xmlns="http://schemas.openxmlformats.org/package/2006/relationships"><Relationship Id="rId2" Type="http://schemas.openxmlformats.org/officeDocument/2006/relationships/notesSlide" Target="../notesSlides/notesSlide177.xml"/><Relationship Id="rId1" Type="http://schemas.openxmlformats.org/officeDocument/2006/relationships/slideLayout" Target="../slideLayouts/slideLayout6.xml"/></Relationships>
</file>

<file path=ppt/slides/_rels/slide284.xml.rels><?xml version="1.0" encoding="UTF-8" standalone="yes"?>
<Relationships xmlns="http://schemas.openxmlformats.org/package/2006/relationships"><Relationship Id="rId2" Type="http://schemas.openxmlformats.org/officeDocument/2006/relationships/notesSlide" Target="../notesSlides/notesSlide178.xml"/><Relationship Id="rId1" Type="http://schemas.openxmlformats.org/officeDocument/2006/relationships/slideLayout" Target="../slideLayouts/slideLayout6.xml"/></Relationships>
</file>

<file path=ppt/slides/_rels/slide285.xml.rels><?xml version="1.0" encoding="UTF-8" standalone="yes"?>
<Relationships xmlns="http://schemas.openxmlformats.org/package/2006/relationships"><Relationship Id="rId2" Type="http://schemas.openxmlformats.org/officeDocument/2006/relationships/notesSlide" Target="../notesSlides/notesSlide179.xml"/><Relationship Id="rId1" Type="http://schemas.openxmlformats.org/officeDocument/2006/relationships/slideLayout" Target="../slideLayouts/slideLayout7.xml"/></Relationships>
</file>

<file path=ppt/slides/_rels/slide286.xml.rels><?xml version="1.0" encoding="UTF-8" standalone="yes"?>
<Relationships xmlns="http://schemas.openxmlformats.org/package/2006/relationships"><Relationship Id="rId2" Type="http://schemas.openxmlformats.org/officeDocument/2006/relationships/notesSlide" Target="../notesSlides/notesSlide180.xml"/><Relationship Id="rId1" Type="http://schemas.openxmlformats.org/officeDocument/2006/relationships/slideLayout" Target="../slideLayouts/slideLayout7.xml"/></Relationships>
</file>

<file path=ppt/slides/_rels/slide287.xml.rels><?xml version="1.0" encoding="UTF-8" standalone="yes"?>
<Relationships xmlns="http://schemas.openxmlformats.org/package/2006/relationships"><Relationship Id="rId2" Type="http://schemas.openxmlformats.org/officeDocument/2006/relationships/notesSlide" Target="../notesSlides/notesSlide181.xml"/><Relationship Id="rId1" Type="http://schemas.openxmlformats.org/officeDocument/2006/relationships/slideLayout" Target="../slideLayouts/slideLayout7.xml"/></Relationships>
</file>

<file path=ppt/slides/_rels/slide288.xml.rels><?xml version="1.0" encoding="UTF-8" standalone="yes"?>
<Relationships xmlns="http://schemas.openxmlformats.org/package/2006/relationships"><Relationship Id="rId2" Type="http://schemas.openxmlformats.org/officeDocument/2006/relationships/notesSlide" Target="../notesSlides/notesSlide182.xml"/><Relationship Id="rId1" Type="http://schemas.openxmlformats.org/officeDocument/2006/relationships/slideLayout" Target="../slideLayouts/slideLayout7.xml"/></Relationships>
</file>

<file path=ppt/slides/_rels/slide289.xml.rels><?xml version="1.0" encoding="UTF-8" standalone="yes"?>
<Relationships xmlns="http://schemas.openxmlformats.org/package/2006/relationships"><Relationship Id="rId2" Type="http://schemas.openxmlformats.org/officeDocument/2006/relationships/notesSlide" Target="../notesSlides/notesSlide183.xml"/><Relationship Id="rId1" Type="http://schemas.openxmlformats.org/officeDocument/2006/relationships/slideLayout" Target="../slideLayouts/slideLayout7.xml"/></Relationships>
</file>

<file path=ppt/slides/_rels/slide29.xml.rels><?xml version="1.0" encoding="UTF-8" standalone="yes"?>
<Relationships xmlns="http://schemas.openxmlformats.org/package/2006/relationships"><Relationship Id="rId2" Type="http://schemas.openxmlformats.org/officeDocument/2006/relationships/image" Target="../media/image10.jpeg"/><Relationship Id="rId1" Type="http://schemas.openxmlformats.org/officeDocument/2006/relationships/slideLayout" Target="../slideLayouts/slideLayout6.xml"/></Relationships>
</file>

<file path=ppt/slides/_rels/slide290.xml.rels><?xml version="1.0" encoding="UTF-8" standalone="yes"?>
<Relationships xmlns="http://schemas.openxmlformats.org/package/2006/relationships"><Relationship Id="rId2" Type="http://schemas.openxmlformats.org/officeDocument/2006/relationships/notesSlide" Target="../notesSlides/notesSlide184.xml"/><Relationship Id="rId1" Type="http://schemas.openxmlformats.org/officeDocument/2006/relationships/slideLayout" Target="../slideLayouts/slideLayout7.xml"/></Relationships>
</file>

<file path=ppt/slides/_rels/slide29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92.xml.rels><?xml version="1.0" encoding="UTF-8" standalone="yes"?>
<Relationships xmlns="http://schemas.openxmlformats.org/package/2006/relationships"><Relationship Id="rId3" Type="http://schemas.openxmlformats.org/officeDocument/2006/relationships/image" Target="../media/image67.jpeg"/><Relationship Id="rId2" Type="http://schemas.openxmlformats.org/officeDocument/2006/relationships/image" Target="../media/image66.jpeg"/><Relationship Id="rId1" Type="http://schemas.openxmlformats.org/officeDocument/2006/relationships/slideLayout" Target="../slideLayouts/slideLayout7.xml"/></Relationships>
</file>

<file path=ppt/slides/_rels/slide29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9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9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96.xml.rels><?xml version="1.0" encoding="UTF-8" standalone="yes"?>
<Relationships xmlns="http://schemas.openxmlformats.org/package/2006/relationships"><Relationship Id="rId2" Type="http://schemas.openxmlformats.org/officeDocument/2006/relationships/notesSlide" Target="../notesSlides/notesSlide185.xml"/><Relationship Id="rId1" Type="http://schemas.openxmlformats.org/officeDocument/2006/relationships/slideLayout" Target="../slideLayouts/slideLayout6.xml"/></Relationships>
</file>

<file path=ppt/slides/_rels/slide297.xml.rels><?xml version="1.0" encoding="UTF-8" standalone="yes"?>
<Relationships xmlns="http://schemas.openxmlformats.org/package/2006/relationships"><Relationship Id="rId2" Type="http://schemas.openxmlformats.org/officeDocument/2006/relationships/notesSlide" Target="../notesSlides/notesSlide186.xml"/><Relationship Id="rId1" Type="http://schemas.openxmlformats.org/officeDocument/2006/relationships/slideLayout" Target="../slideLayouts/slideLayout6.xml"/></Relationships>
</file>

<file path=ppt/slides/_rels/slide298.xml.rels><?xml version="1.0" encoding="UTF-8" standalone="yes"?>
<Relationships xmlns="http://schemas.openxmlformats.org/package/2006/relationships"><Relationship Id="rId2" Type="http://schemas.openxmlformats.org/officeDocument/2006/relationships/notesSlide" Target="../notesSlides/notesSlide187.xml"/><Relationship Id="rId1" Type="http://schemas.openxmlformats.org/officeDocument/2006/relationships/slideLayout" Target="../slideLayouts/slideLayout6.xml"/></Relationships>
</file>

<file path=ppt/slides/_rels/slide299.xml.rels><?xml version="1.0" encoding="UTF-8" standalone="yes"?>
<Relationships xmlns="http://schemas.openxmlformats.org/package/2006/relationships"><Relationship Id="rId2" Type="http://schemas.openxmlformats.org/officeDocument/2006/relationships/notesSlide" Target="../notesSlides/notesSlide188.xml"/><Relationship Id="rId1" Type="http://schemas.openxmlformats.org/officeDocument/2006/relationships/slideLayout" Target="../slideLayouts/slideLayout6.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6.xml"/></Relationships>
</file>

<file path=ppt/slides/_rels/slide30.xml.rels><?xml version="1.0" encoding="UTF-8" standalone="yes"?>
<Relationships xmlns="http://schemas.openxmlformats.org/package/2006/relationships"><Relationship Id="rId2" Type="http://schemas.openxmlformats.org/officeDocument/2006/relationships/image" Target="../media/image11.jpeg"/><Relationship Id="rId1" Type="http://schemas.openxmlformats.org/officeDocument/2006/relationships/slideLayout" Target="../slideLayouts/slideLayout6.xml"/></Relationships>
</file>

<file path=ppt/slides/_rels/slide300.xml.rels><?xml version="1.0" encoding="UTF-8" standalone="yes"?>
<Relationships xmlns="http://schemas.openxmlformats.org/package/2006/relationships"><Relationship Id="rId2" Type="http://schemas.openxmlformats.org/officeDocument/2006/relationships/notesSlide" Target="../notesSlides/notesSlide189.xml"/><Relationship Id="rId1" Type="http://schemas.openxmlformats.org/officeDocument/2006/relationships/slideLayout" Target="../slideLayouts/slideLayout6.xml"/></Relationships>
</file>

<file path=ppt/slides/_rels/slide301.xml.rels><?xml version="1.0" encoding="UTF-8" standalone="yes"?>
<Relationships xmlns="http://schemas.openxmlformats.org/package/2006/relationships"><Relationship Id="rId2" Type="http://schemas.openxmlformats.org/officeDocument/2006/relationships/notesSlide" Target="../notesSlides/notesSlide190.xml"/><Relationship Id="rId1" Type="http://schemas.openxmlformats.org/officeDocument/2006/relationships/slideLayout" Target="../slideLayouts/slideLayout6.xml"/></Relationships>
</file>

<file path=ppt/slides/_rels/slide302.xml.rels><?xml version="1.0" encoding="UTF-8" standalone="yes"?>
<Relationships xmlns="http://schemas.openxmlformats.org/package/2006/relationships"><Relationship Id="rId2" Type="http://schemas.openxmlformats.org/officeDocument/2006/relationships/notesSlide" Target="../notesSlides/notesSlide191.xml"/><Relationship Id="rId1" Type="http://schemas.openxmlformats.org/officeDocument/2006/relationships/slideLayout" Target="../slideLayouts/slideLayout6.xml"/></Relationships>
</file>

<file path=ppt/slides/_rels/slide303.xml.rels><?xml version="1.0" encoding="UTF-8" standalone="yes"?>
<Relationships xmlns="http://schemas.openxmlformats.org/package/2006/relationships"><Relationship Id="rId2" Type="http://schemas.openxmlformats.org/officeDocument/2006/relationships/notesSlide" Target="../notesSlides/notesSlide192.xml"/><Relationship Id="rId1" Type="http://schemas.openxmlformats.org/officeDocument/2006/relationships/slideLayout" Target="../slideLayouts/slideLayout6.xml"/></Relationships>
</file>

<file path=ppt/slides/_rels/slide30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05.xml.rels><?xml version="1.0" encoding="UTF-8" standalone="yes"?>
<Relationships xmlns="http://schemas.openxmlformats.org/package/2006/relationships"><Relationship Id="rId2" Type="http://schemas.openxmlformats.org/officeDocument/2006/relationships/notesSlide" Target="../notesSlides/notesSlide193.xml"/><Relationship Id="rId1" Type="http://schemas.openxmlformats.org/officeDocument/2006/relationships/slideLayout" Target="../slideLayouts/slideLayout6.xml"/></Relationships>
</file>

<file path=ppt/slides/_rels/slide306.xml.rels><?xml version="1.0" encoding="UTF-8" standalone="yes"?>
<Relationships xmlns="http://schemas.openxmlformats.org/package/2006/relationships"><Relationship Id="rId2" Type="http://schemas.openxmlformats.org/officeDocument/2006/relationships/notesSlide" Target="../notesSlides/notesSlide194.xml"/><Relationship Id="rId1" Type="http://schemas.openxmlformats.org/officeDocument/2006/relationships/slideLayout" Target="../slideLayouts/slideLayout6.xml"/></Relationships>
</file>

<file path=ppt/slides/_rels/slide30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08.xml.rels><?xml version="1.0" encoding="UTF-8" standalone="yes"?>
<Relationships xmlns="http://schemas.openxmlformats.org/package/2006/relationships"><Relationship Id="rId2" Type="http://schemas.openxmlformats.org/officeDocument/2006/relationships/notesSlide" Target="../notesSlides/notesSlide195.xml"/><Relationship Id="rId1" Type="http://schemas.openxmlformats.org/officeDocument/2006/relationships/slideLayout" Target="../slideLayouts/slideLayout6.xml"/></Relationships>
</file>

<file path=ppt/slides/_rels/slide30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31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1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12.xml.rels><?xml version="1.0" encoding="UTF-8" standalone="yes"?>
<Relationships xmlns="http://schemas.openxmlformats.org/package/2006/relationships"><Relationship Id="rId2" Type="http://schemas.openxmlformats.org/officeDocument/2006/relationships/notesSlide" Target="../notesSlides/notesSlide196.xml"/><Relationship Id="rId1" Type="http://schemas.openxmlformats.org/officeDocument/2006/relationships/slideLayout" Target="../slideLayouts/slideLayout6.xml"/></Relationships>
</file>

<file path=ppt/slides/_rels/slide313.xml.rels><?xml version="1.0" encoding="UTF-8" standalone="yes"?>
<Relationships xmlns="http://schemas.openxmlformats.org/package/2006/relationships"><Relationship Id="rId2" Type="http://schemas.openxmlformats.org/officeDocument/2006/relationships/notesSlide" Target="../notesSlides/notesSlide197.xml"/><Relationship Id="rId1" Type="http://schemas.openxmlformats.org/officeDocument/2006/relationships/slideLayout" Target="../slideLayouts/slideLayout6.xml"/></Relationships>
</file>

<file path=ppt/slides/_rels/slide314.xml.rels><?xml version="1.0" encoding="UTF-8" standalone="yes"?>
<Relationships xmlns="http://schemas.openxmlformats.org/package/2006/relationships"><Relationship Id="rId2" Type="http://schemas.openxmlformats.org/officeDocument/2006/relationships/notesSlide" Target="../notesSlides/notesSlide198.xml"/><Relationship Id="rId1" Type="http://schemas.openxmlformats.org/officeDocument/2006/relationships/slideLayout" Target="../slideLayouts/slideLayout6.xml"/></Relationships>
</file>

<file path=ppt/slides/_rels/slide315.xml.rels><?xml version="1.0" encoding="UTF-8" standalone="yes"?>
<Relationships xmlns="http://schemas.openxmlformats.org/package/2006/relationships"><Relationship Id="rId2" Type="http://schemas.openxmlformats.org/officeDocument/2006/relationships/image" Target="../media/image68.png"/><Relationship Id="rId1" Type="http://schemas.openxmlformats.org/officeDocument/2006/relationships/slideLayout" Target="../slideLayouts/slideLayout7.xml"/></Relationships>
</file>

<file path=ppt/slides/_rels/slide316.xml.rels><?xml version="1.0" encoding="UTF-8" standalone="yes"?>
<Relationships xmlns="http://schemas.openxmlformats.org/package/2006/relationships"><Relationship Id="rId2" Type="http://schemas.openxmlformats.org/officeDocument/2006/relationships/notesSlide" Target="../notesSlides/notesSlide199.xml"/><Relationship Id="rId1" Type="http://schemas.openxmlformats.org/officeDocument/2006/relationships/slideLayout" Target="../slideLayouts/slideLayout6.xml"/></Relationships>
</file>

<file path=ppt/slides/_rels/slide31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18.xml.rels><?xml version="1.0" encoding="UTF-8" standalone="yes"?>
<Relationships xmlns="http://schemas.openxmlformats.org/package/2006/relationships"><Relationship Id="rId2" Type="http://schemas.openxmlformats.org/officeDocument/2006/relationships/notesSlide" Target="../notesSlides/notesSlide200.xml"/><Relationship Id="rId1" Type="http://schemas.openxmlformats.org/officeDocument/2006/relationships/slideLayout" Target="../slideLayouts/slideLayout6.xml"/></Relationships>
</file>

<file path=ppt/slides/_rels/slide319.xml.rels><?xml version="1.0" encoding="UTF-8" standalone="yes"?>
<Relationships xmlns="http://schemas.openxmlformats.org/package/2006/relationships"><Relationship Id="rId2" Type="http://schemas.openxmlformats.org/officeDocument/2006/relationships/notesSlide" Target="../notesSlides/notesSlide201.xml"/><Relationship Id="rId1" Type="http://schemas.openxmlformats.org/officeDocument/2006/relationships/slideLayout" Target="../slideLayouts/slideLayout6.xml"/></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320.xml.rels><?xml version="1.0" encoding="UTF-8" standalone="yes"?>
<Relationships xmlns="http://schemas.openxmlformats.org/package/2006/relationships"><Relationship Id="rId2" Type="http://schemas.openxmlformats.org/officeDocument/2006/relationships/notesSlide" Target="../notesSlides/notesSlide202.xml"/><Relationship Id="rId1" Type="http://schemas.openxmlformats.org/officeDocument/2006/relationships/slideLayout" Target="../slideLayouts/slideLayout6.xml"/></Relationships>
</file>

<file path=ppt/slides/_rels/slide32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2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2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2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2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26.xml.rels><?xml version="1.0" encoding="UTF-8" standalone="yes"?>
<Relationships xmlns="http://schemas.openxmlformats.org/package/2006/relationships"><Relationship Id="rId2" Type="http://schemas.openxmlformats.org/officeDocument/2006/relationships/notesSlide" Target="../notesSlides/notesSlide203.xml"/><Relationship Id="rId1" Type="http://schemas.openxmlformats.org/officeDocument/2006/relationships/slideLayout" Target="../slideLayouts/slideLayout7.xml"/></Relationships>
</file>

<file path=ppt/slides/_rels/slide32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28.xml.rels><?xml version="1.0" encoding="UTF-8" standalone="yes"?>
<Relationships xmlns="http://schemas.openxmlformats.org/package/2006/relationships"><Relationship Id="rId2" Type="http://schemas.openxmlformats.org/officeDocument/2006/relationships/notesSlide" Target="../notesSlides/notesSlide204.xml"/><Relationship Id="rId1" Type="http://schemas.openxmlformats.org/officeDocument/2006/relationships/slideLayout" Target="../slideLayouts/slideLayout6.xml"/></Relationships>
</file>

<file path=ppt/slides/_rels/slide32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33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31.xml.rels><?xml version="1.0" encoding="UTF-8" standalone="yes"?>
<Relationships xmlns="http://schemas.openxmlformats.org/package/2006/relationships"><Relationship Id="rId2" Type="http://schemas.openxmlformats.org/officeDocument/2006/relationships/notesSlide" Target="../notesSlides/notesSlide205.xml"/><Relationship Id="rId1" Type="http://schemas.openxmlformats.org/officeDocument/2006/relationships/slideLayout" Target="../slideLayouts/slideLayout6.xml"/></Relationships>
</file>

<file path=ppt/slides/_rels/slide332.xml.rels><?xml version="1.0" encoding="UTF-8" standalone="yes"?>
<Relationships xmlns="http://schemas.openxmlformats.org/package/2006/relationships"><Relationship Id="rId2" Type="http://schemas.openxmlformats.org/officeDocument/2006/relationships/notesSlide" Target="../notesSlides/notesSlide206.xml"/><Relationship Id="rId1" Type="http://schemas.openxmlformats.org/officeDocument/2006/relationships/slideLayout" Target="../slideLayouts/slideLayout6.xml"/></Relationships>
</file>

<file path=ppt/slides/_rels/slide333.xml.rels><?xml version="1.0" encoding="UTF-8" standalone="yes"?>
<Relationships xmlns="http://schemas.openxmlformats.org/package/2006/relationships"><Relationship Id="rId2" Type="http://schemas.openxmlformats.org/officeDocument/2006/relationships/notesSlide" Target="../notesSlides/notesSlide207.xml"/><Relationship Id="rId1" Type="http://schemas.openxmlformats.org/officeDocument/2006/relationships/slideLayout" Target="../slideLayouts/slideLayout6.xml"/></Relationships>
</file>

<file path=ppt/slides/_rels/slide334.xml.rels><?xml version="1.0" encoding="UTF-8" standalone="yes"?>
<Relationships xmlns="http://schemas.openxmlformats.org/package/2006/relationships"><Relationship Id="rId2" Type="http://schemas.openxmlformats.org/officeDocument/2006/relationships/notesSlide" Target="../notesSlides/notesSlide208.xml"/><Relationship Id="rId1" Type="http://schemas.openxmlformats.org/officeDocument/2006/relationships/slideLayout" Target="../slideLayouts/slideLayout6.xml"/></Relationships>
</file>

<file path=ppt/slides/_rels/slide335.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336.xml.rels><?xml version="1.0" encoding="UTF-8" standalone="yes"?>
<Relationships xmlns="http://schemas.openxmlformats.org/package/2006/relationships"><Relationship Id="rId2" Type="http://schemas.openxmlformats.org/officeDocument/2006/relationships/notesSlide" Target="../notesSlides/notesSlide209.xml"/><Relationship Id="rId1" Type="http://schemas.openxmlformats.org/officeDocument/2006/relationships/slideLayout" Target="../slideLayouts/slideLayout6.xml"/></Relationships>
</file>

<file path=ppt/slides/_rels/slide33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33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339.xml.rels><?xml version="1.0" encoding="UTF-8" standalone="yes"?>
<Relationships xmlns="http://schemas.openxmlformats.org/package/2006/relationships"><Relationship Id="rId2" Type="http://schemas.openxmlformats.org/officeDocument/2006/relationships/notesSlide" Target="../notesSlides/notesSlide210.xml"/><Relationship Id="rId1" Type="http://schemas.openxmlformats.org/officeDocument/2006/relationships/slideLayout" Target="../slideLayouts/slideLayout6.xml"/></Relationships>
</file>

<file path=ppt/slides/_rels/slide34.xml.rels><?xml version="1.0" encoding="UTF-8" standalone="yes"?>
<Relationships xmlns="http://schemas.openxmlformats.org/package/2006/relationships"><Relationship Id="rId2" Type="http://schemas.openxmlformats.org/officeDocument/2006/relationships/image" Target="../media/image12.jpeg"/><Relationship Id="rId1" Type="http://schemas.openxmlformats.org/officeDocument/2006/relationships/slideLayout" Target="../slideLayouts/slideLayout6.xml"/></Relationships>
</file>

<file path=ppt/slides/_rels/slide340.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341.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342.xml.rels><?xml version="1.0" encoding="UTF-8" standalone="yes"?>
<Relationships xmlns="http://schemas.openxmlformats.org/package/2006/relationships"><Relationship Id="rId2" Type="http://schemas.openxmlformats.org/officeDocument/2006/relationships/slideLayout" Target="../slideLayouts/slideLayout6.xml"/><Relationship Id="rId1" Type="http://schemas.openxmlformats.org/officeDocument/2006/relationships/tags" Target="../tags/tag24.xml"/></Relationships>
</file>

<file path=ppt/slides/_rels/slide343.xml.rels><?xml version="1.0" encoding="UTF-8" standalone="yes"?>
<Relationships xmlns="http://schemas.openxmlformats.org/package/2006/relationships"><Relationship Id="rId3" Type="http://schemas.openxmlformats.org/officeDocument/2006/relationships/slideLayout" Target="../slideLayouts/slideLayout6.xml"/><Relationship Id="rId2" Type="http://schemas.openxmlformats.org/officeDocument/2006/relationships/tags" Target="../tags/tag26.xml"/><Relationship Id="rId1" Type="http://schemas.openxmlformats.org/officeDocument/2006/relationships/tags" Target="../tags/tag25.xml"/><Relationship Id="rId4" Type="http://schemas.openxmlformats.org/officeDocument/2006/relationships/notesSlide" Target="../notesSlides/notesSlide211.xml"/></Relationships>
</file>

<file path=ppt/slides/_rels/slide344.xml.rels><?xml version="1.0" encoding="UTF-8" standalone="yes"?>
<Relationships xmlns="http://schemas.openxmlformats.org/package/2006/relationships"><Relationship Id="rId2" Type="http://schemas.openxmlformats.org/officeDocument/2006/relationships/notesSlide" Target="../notesSlides/notesSlide212.xml"/><Relationship Id="rId1" Type="http://schemas.openxmlformats.org/officeDocument/2006/relationships/slideLayout" Target="../slideLayouts/slideLayout6.xml"/></Relationships>
</file>

<file path=ppt/slides/_rels/slide345.xml.rels><?xml version="1.0" encoding="UTF-8" standalone="yes"?>
<Relationships xmlns="http://schemas.openxmlformats.org/package/2006/relationships"><Relationship Id="rId2" Type="http://schemas.openxmlformats.org/officeDocument/2006/relationships/notesSlide" Target="../notesSlides/notesSlide213.xml"/><Relationship Id="rId1" Type="http://schemas.openxmlformats.org/officeDocument/2006/relationships/slideLayout" Target="../slideLayouts/slideLayout6.xml"/></Relationships>
</file>

<file path=ppt/slides/_rels/slide346.xml.rels><?xml version="1.0" encoding="UTF-8" standalone="yes"?>
<Relationships xmlns="http://schemas.openxmlformats.org/package/2006/relationships"><Relationship Id="rId2" Type="http://schemas.openxmlformats.org/officeDocument/2006/relationships/notesSlide" Target="../notesSlides/notesSlide214.xml"/><Relationship Id="rId1" Type="http://schemas.openxmlformats.org/officeDocument/2006/relationships/slideLayout" Target="../slideLayouts/slideLayout6.xml"/></Relationships>
</file>

<file path=ppt/slides/_rels/slide347.xml.rels><?xml version="1.0" encoding="UTF-8" standalone="yes"?>
<Relationships xmlns="http://schemas.openxmlformats.org/package/2006/relationships"><Relationship Id="rId2" Type="http://schemas.openxmlformats.org/officeDocument/2006/relationships/notesSlide" Target="../notesSlides/notesSlide215.xml"/><Relationship Id="rId1" Type="http://schemas.openxmlformats.org/officeDocument/2006/relationships/slideLayout" Target="../slideLayouts/slideLayout6.xml"/></Relationships>
</file>

<file path=ppt/slides/_rels/slide348.xml.rels><?xml version="1.0" encoding="UTF-8" standalone="yes"?>
<Relationships xmlns="http://schemas.openxmlformats.org/package/2006/relationships"><Relationship Id="rId2" Type="http://schemas.openxmlformats.org/officeDocument/2006/relationships/notesSlide" Target="../notesSlides/notesSlide216.xml"/><Relationship Id="rId1" Type="http://schemas.openxmlformats.org/officeDocument/2006/relationships/slideLayout" Target="../slideLayouts/slideLayout6.xml"/></Relationships>
</file>

<file path=ppt/slides/_rels/slide349.xml.rels><?xml version="1.0" encoding="UTF-8" standalone="yes"?>
<Relationships xmlns="http://schemas.openxmlformats.org/package/2006/relationships"><Relationship Id="rId2" Type="http://schemas.openxmlformats.org/officeDocument/2006/relationships/notesSlide" Target="../notesSlides/notesSlide217.xml"/><Relationship Id="rId1" Type="http://schemas.openxmlformats.org/officeDocument/2006/relationships/slideLayout" Target="../slideLayouts/slideLayout6.xml"/></Relationships>
</file>

<file path=ppt/slides/_rels/slide35.xml.rels><?xml version="1.0" encoding="UTF-8" standalone="yes"?>
<Relationships xmlns="http://schemas.openxmlformats.org/package/2006/relationships"><Relationship Id="rId3" Type="http://schemas.openxmlformats.org/officeDocument/2006/relationships/image" Target="../media/image13.jpeg"/><Relationship Id="rId2" Type="http://schemas.openxmlformats.org/officeDocument/2006/relationships/notesSlide" Target="../notesSlides/notesSlide11.xml"/><Relationship Id="rId1" Type="http://schemas.openxmlformats.org/officeDocument/2006/relationships/slideLayout" Target="../slideLayouts/slideLayout6.xml"/></Relationships>
</file>

<file path=ppt/slides/_rels/slide350.xml.rels><?xml version="1.0" encoding="UTF-8" standalone="yes"?>
<Relationships xmlns="http://schemas.openxmlformats.org/package/2006/relationships"><Relationship Id="rId2" Type="http://schemas.openxmlformats.org/officeDocument/2006/relationships/notesSlide" Target="../notesSlides/notesSlide218.xml"/><Relationship Id="rId1" Type="http://schemas.openxmlformats.org/officeDocument/2006/relationships/slideLayout" Target="../slideLayouts/slideLayout6.xml"/></Relationships>
</file>

<file path=ppt/slides/_rels/slide351.xml.rels><?xml version="1.0" encoding="UTF-8" standalone="yes"?>
<Relationships xmlns="http://schemas.openxmlformats.org/package/2006/relationships"><Relationship Id="rId2" Type="http://schemas.openxmlformats.org/officeDocument/2006/relationships/notesSlide" Target="../notesSlides/notesSlide219.xml"/><Relationship Id="rId1" Type="http://schemas.openxmlformats.org/officeDocument/2006/relationships/slideLayout" Target="../slideLayouts/slideLayout6.xml"/></Relationships>
</file>

<file path=ppt/slides/_rels/slide352.xml.rels><?xml version="1.0" encoding="UTF-8" standalone="yes"?>
<Relationships xmlns="http://schemas.openxmlformats.org/package/2006/relationships"><Relationship Id="rId2" Type="http://schemas.openxmlformats.org/officeDocument/2006/relationships/notesSlide" Target="../notesSlides/notesSlide220.xml"/><Relationship Id="rId1" Type="http://schemas.openxmlformats.org/officeDocument/2006/relationships/slideLayout" Target="../slideLayouts/slideLayout6.xml"/></Relationships>
</file>

<file path=ppt/slides/_rels/slide353.xml.rels><?xml version="1.0" encoding="UTF-8" standalone="yes"?>
<Relationships xmlns="http://schemas.openxmlformats.org/package/2006/relationships"><Relationship Id="rId2" Type="http://schemas.openxmlformats.org/officeDocument/2006/relationships/notesSlide" Target="../notesSlides/notesSlide221.xml"/><Relationship Id="rId1" Type="http://schemas.openxmlformats.org/officeDocument/2006/relationships/slideLayout" Target="../slideLayouts/slideLayout6.xml"/></Relationships>
</file>

<file path=ppt/slides/_rels/slide354.xml.rels><?xml version="1.0" encoding="UTF-8" standalone="yes"?>
<Relationships xmlns="http://schemas.openxmlformats.org/package/2006/relationships"><Relationship Id="rId3" Type="http://schemas.openxmlformats.org/officeDocument/2006/relationships/hyperlink" Target="mailto:xchy007@163.com" TargetMode="External"/><Relationship Id="rId2" Type="http://schemas.openxmlformats.org/officeDocument/2006/relationships/hyperlink" Target="http://www.mhjy.net/" TargetMode="External"/><Relationship Id="rId1" Type="http://schemas.openxmlformats.org/officeDocument/2006/relationships/slideLayout" Target="../slideLayouts/slideLayout2.xml"/></Relationships>
</file>

<file path=ppt/slides/_rels/slide36.xml.rels><?xml version="1.0" encoding="UTF-8" standalone="yes"?>
<Relationships xmlns="http://schemas.openxmlformats.org/package/2006/relationships"><Relationship Id="rId2" Type="http://schemas.openxmlformats.org/officeDocument/2006/relationships/image" Target="../media/image12.jpeg"/><Relationship Id="rId1" Type="http://schemas.openxmlformats.org/officeDocument/2006/relationships/slideLayout" Target="../slideLayouts/slideLayout6.xm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38.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6.xml"/></Relationships>
</file>

<file path=ppt/slides/_rels/slide39.xml.rels><?xml version="1.0" encoding="UTF-8" standalone="yes"?>
<Relationships xmlns="http://schemas.openxmlformats.org/package/2006/relationships"><Relationship Id="rId3" Type="http://schemas.openxmlformats.org/officeDocument/2006/relationships/image" Target="../media/image15.jpeg"/><Relationship Id="rId7" Type="http://schemas.openxmlformats.org/officeDocument/2006/relationships/image" Target="../media/image19.jpeg"/><Relationship Id="rId2" Type="http://schemas.openxmlformats.org/officeDocument/2006/relationships/image" Target="../media/image14.jpeg"/><Relationship Id="rId1" Type="http://schemas.openxmlformats.org/officeDocument/2006/relationships/slideLayout" Target="../slideLayouts/slideLayout6.xml"/><Relationship Id="rId6" Type="http://schemas.openxmlformats.org/officeDocument/2006/relationships/image" Target="../media/image18.jpeg"/><Relationship Id="rId5" Type="http://schemas.openxmlformats.org/officeDocument/2006/relationships/image" Target="../media/image17.jpeg"/><Relationship Id="rId4" Type="http://schemas.openxmlformats.org/officeDocument/2006/relationships/image" Target="../media/image16.jpeg"/></Relationships>
</file>

<file path=ppt/slides/_rels/slide4.xml.rels><?xml version="1.0" encoding="UTF-8" standalone="yes"?>
<Relationships xmlns="http://schemas.openxmlformats.org/package/2006/relationships"><Relationship Id="rId3" Type="http://schemas.openxmlformats.org/officeDocument/2006/relationships/hyperlink" Target="mailto:xchy007@163.com" TargetMode="External"/><Relationship Id="rId2" Type="http://schemas.openxmlformats.org/officeDocument/2006/relationships/hyperlink" Target="http://www.mhjy.net/" TargetMode="External"/><Relationship Id="rId1" Type="http://schemas.openxmlformats.org/officeDocument/2006/relationships/slideLayout" Target="../slideLayouts/slideLayout2.xml"/></Relationships>
</file>

<file path=ppt/slides/_rels/slide40.xml.rels><?xml version="1.0" encoding="UTF-8" standalone="yes"?>
<Relationships xmlns="http://schemas.openxmlformats.org/package/2006/relationships"><Relationship Id="rId2" Type="http://schemas.openxmlformats.org/officeDocument/2006/relationships/image" Target="../media/image14.jpeg"/><Relationship Id="rId1" Type="http://schemas.openxmlformats.org/officeDocument/2006/relationships/slideLayout" Target="../slideLayouts/slideLayout6.xml"/></Relationships>
</file>

<file path=ppt/slides/_rels/slide41.xml.rels><?xml version="1.0" encoding="UTF-8" standalone="yes"?>
<Relationships xmlns="http://schemas.openxmlformats.org/package/2006/relationships"><Relationship Id="rId2" Type="http://schemas.openxmlformats.org/officeDocument/2006/relationships/image" Target="../media/image20.jpeg"/><Relationship Id="rId1" Type="http://schemas.openxmlformats.org/officeDocument/2006/relationships/slideLayout" Target="../slideLayouts/slideLayout6.xml"/></Relationships>
</file>

<file path=ppt/slides/_rels/slide42.xml.rels><?xml version="1.0" encoding="UTF-8" standalone="yes"?>
<Relationships xmlns="http://schemas.openxmlformats.org/package/2006/relationships"><Relationship Id="rId2" Type="http://schemas.openxmlformats.org/officeDocument/2006/relationships/image" Target="../media/image20.jpeg"/><Relationship Id="rId1" Type="http://schemas.openxmlformats.org/officeDocument/2006/relationships/slideLayout" Target="../slideLayouts/slideLayout6.xml"/></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44.xml.rels><?xml version="1.0" encoding="UTF-8" standalone="yes"?>
<Relationships xmlns="http://schemas.openxmlformats.org/package/2006/relationships"><Relationship Id="rId2" Type="http://schemas.openxmlformats.org/officeDocument/2006/relationships/image" Target="../media/image14.jpeg"/><Relationship Id="rId1" Type="http://schemas.openxmlformats.org/officeDocument/2006/relationships/slideLayout" Target="../slideLayouts/slideLayout6.xml"/></Relationships>
</file>

<file path=ppt/slides/_rels/slide45.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7.xml"/></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9.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6.xm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7.xml"/></Relationships>
</file>

<file path=ppt/slides/_rels/slide50.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6.xml"/></Relationships>
</file>

<file path=ppt/slides/_rels/slide51.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6.xml"/></Relationships>
</file>

<file path=ppt/slides/_rels/slide52.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6.xml"/></Relationships>
</file>

<file path=ppt/slides/_rels/slide53.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6.xml"/></Relationships>
</file>

<file path=ppt/slides/_rels/slide54.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6.xml"/></Relationships>
</file>

<file path=ppt/slides/_rels/slide55.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notesSlide" Target="../notesSlides/notesSlide20.xml"/><Relationship Id="rId1" Type="http://schemas.openxmlformats.org/officeDocument/2006/relationships/slideLayout" Target="../slideLayouts/slideLayout6.xml"/></Relationships>
</file>

<file path=ppt/slides/_rels/slide56.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6.xml"/></Relationships>
</file>

<file path=ppt/slides/_rels/slide57.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6.xml"/></Relationships>
</file>

<file path=ppt/slides/_rels/slide58.xml.rels><?xml version="1.0" encoding="UTF-8" standalone="yes"?>
<Relationships xmlns="http://schemas.openxmlformats.org/package/2006/relationships"><Relationship Id="rId3" Type="http://schemas.openxmlformats.org/officeDocument/2006/relationships/tags" Target="../tags/tag8.xml"/><Relationship Id="rId2" Type="http://schemas.openxmlformats.org/officeDocument/2006/relationships/tags" Target="../tags/tag7.xml"/><Relationship Id="rId1" Type="http://schemas.openxmlformats.org/officeDocument/2006/relationships/tags" Target="../tags/tag6.xml"/><Relationship Id="rId6" Type="http://schemas.openxmlformats.org/officeDocument/2006/relationships/notesSlide" Target="../notesSlides/notesSlide23.xml"/><Relationship Id="rId5" Type="http://schemas.openxmlformats.org/officeDocument/2006/relationships/slideLayout" Target="../slideLayouts/slideLayout6.xml"/><Relationship Id="rId4" Type="http://schemas.openxmlformats.org/officeDocument/2006/relationships/tags" Target="../tags/tag9.xml"/></Relationships>
</file>

<file path=ppt/slides/_rels/slide59.xml.rels><?xml version="1.0" encoding="UTF-8" standalone="yes"?>
<Relationships xmlns="http://schemas.openxmlformats.org/package/2006/relationships"><Relationship Id="rId3" Type="http://schemas.openxmlformats.org/officeDocument/2006/relationships/tags" Target="../tags/tag12.xml"/><Relationship Id="rId2" Type="http://schemas.openxmlformats.org/officeDocument/2006/relationships/tags" Target="../tags/tag11.xml"/><Relationship Id="rId1" Type="http://schemas.openxmlformats.org/officeDocument/2006/relationships/tags" Target="../tags/tag10.xml"/><Relationship Id="rId5" Type="http://schemas.openxmlformats.org/officeDocument/2006/relationships/notesSlide" Target="../notesSlides/notesSlide24.xml"/><Relationship Id="rId4" Type="http://schemas.openxmlformats.org/officeDocument/2006/relationships/slideLayout" Target="../slideLayouts/slideLayout6.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60.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6.xml"/></Relationships>
</file>

<file path=ppt/slides/_rels/slide61.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6.xml"/></Relationships>
</file>

<file path=ppt/slides/_rels/slide62.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6.xml"/></Relationships>
</file>

<file path=ppt/slides/_rels/slide63.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6.xml"/></Relationships>
</file>

<file path=ppt/slides/_rels/slide64.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6.xml"/></Relationships>
</file>

<file path=ppt/slides/_rels/slide65.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6.xml"/></Relationships>
</file>

<file path=ppt/slides/_rels/slide66.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notesSlide" Target="../notesSlides/notesSlide31.xml"/><Relationship Id="rId1" Type="http://schemas.openxmlformats.org/officeDocument/2006/relationships/slideLayout" Target="../slideLayouts/slideLayout6.xml"/><Relationship Id="rId5" Type="http://schemas.openxmlformats.org/officeDocument/2006/relationships/image" Target="../media/image24.png"/><Relationship Id="rId4" Type="http://schemas.openxmlformats.org/officeDocument/2006/relationships/image" Target="../media/image23.png"/></Relationships>
</file>

<file path=ppt/slides/_rels/slide67.xml.rels><?xml version="1.0" encoding="UTF-8" standalone="yes"?>
<Relationships xmlns="http://schemas.openxmlformats.org/package/2006/relationships"><Relationship Id="rId3" Type="http://schemas.openxmlformats.org/officeDocument/2006/relationships/image" Target="../media/image25.jpeg"/><Relationship Id="rId2" Type="http://schemas.openxmlformats.org/officeDocument/2006/relationships/notesSlide" Target="../notesSlides/notesSlide32.xml"/><Relationship Id="rId1" Type="http://schemas.openxmlformats.org/officeDocument/2006/relationships/slideLayout" Target="../slideLayouts/slideLayout6.xml"/><Relationship Id="rId5" Type="http://schemas.openxmlformats.org/officeDocument/2006/relationships/image" Target="../media/image27.jpeg"/><Relationship Id="rId4" Type="http://schemas.openxmlformats.org/officeDocument/2006/relationships/image" Target="../media/image26.jpeg"/></Relationships>
</file>

<file path=ppt/slides/_rels/slide68.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6.xml"/></Relationships>
</file>

<file path=ppt/slides/_rels/slide69.xml.rels><?xml version="1.0" encoding="UTF-8" standalone="yes"?>
<Relationships xmlns="http://schemas.openxmlformats.org/package/2006/relationships"><Relationship Id="rId3" Type="http://schemas.openxmlformats.org/officeDocument/2006/relationships/tags" Target="../tags/tag15.xml"/><Relationship Id="rId2" Type="http://schemas.openxmlformats.org/officeDocument/2006/relationships/tags" Target="../tags/tag14.xml"/><Relationship Id="rId1" Type="http://schemas.openxmlformats.org/officeDocument/2006/relationships/tags" Target="../tags/tag13.xml"/><Relationship Id="rId5" Type="http://schemas.openxmlformats.org/officeDocument/2006/relationships/notesSlide" Target="../notesSlides/notesSlide34.xml"/><Relationship Id="rId4" Type="http://schemas.openxmlformats.org/officeDocument/2006/relationships/slideLayout" Target="../slideLayouts/slideLayout6.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70.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notesSlide" Target="../notesSlides/notesSlide35.xml"/><Relationship Id="rId1" Type="http://schemas.openxmlformats.org/officeDocument/2006/relationships/slideLayout" Target="../slideLayouts/slideLayout6.xml"/><Relationship Id="rId4" Type="http://schemas.openxmlformats.org/officeDocument/2006/relationships/image" Target="../media/image29.png"/></Relationships>
</file>

<file path=ppt/slides/_rels/slide71.xml.rels><?xml version="1.0" encoding="UTF-8" standalone="yes"?>
<Relationships xmlns="http://schemas.openxmlformats.org/package/2006/relationships"><Relationship Id="rId3" Type="http://schemas.openxmlformats.org/officeDocument/2006/relationships/image" Target="../media/image30.png"/><Relationship Id="rId2" Type="http://schemas.openxmlformats.org/officeDocument/2006/relationships/notesSlide" Target="../notesSlides/notesSlide36.xml"/><Relationship Id="rId1" Type="http://schemas.openxmlformats.org/officeDocument/2006/relationships/slideLayout" Target="../slideLayouts/slideLayout6.xml"/></Relationships>
</file>

<file path=ppt/slides/_rels/slide72.xml.rels><?xml version="1.0" encoding="UTF-8" standalone="yes"?>
<Relationships xmlns="http://schemas.openxmlformats.org/package/2006/relationships"><Relationship Id="rId2" Type="http://schemas.openxmlformats.org/officeDocument/2006/relationships/notesSlide" Target="../notesSlides/notesSlide37.xml"/><Relationship Id="rId1" Type="http://schemas.openxmlformats.org/officeDocument/2006/relationships/slideLayout" Target="../slideLayouts/slideLayout6.xml"/></Relationships>
</file>

<file path=ppt/slides/_rels/slide73.xml.rels><?xml version="1.0" encoding="UTF-8" standalone="yes"?>
<Relationships xmlns="http://schemas.openxmlformats.org/package/2006/relationships"><Relationship Id="rId2" Type="http://schemas.openxmlformats.org/officeDocument/2006/relationships/notesSlide" Target="../notesSlides/notesSlide38.xml"/><Relationship Id="rId1" Type="http://schemas.openxmlformats.org/officeDocument/2006/relationships/slideLayout" Target="../slideLayouts/slideLayout6.xml"/></Relationships>
</file>

<file path=ppt/slides/_rels/slide74.xml.rels><?xml version="1.0" encoding="UTF-8" standalone="yes"?>
<Relationships xmlns="http://schemas.openxmlformats.org/package/2006/relationships"><Relationship Id="rId2" Type="http://schemas.openxmlformats.org/officeDocument/2006/relationships/notesSlide" Target="../notesSlides/notesSlide39.xml"/><Relationship Id="rId1" Type="http://schemas.openxmlformats.org/officeDocument/2006/relationships/slideLayout" Target="../slideLayouts/slideLayout6.xml"/></Relationships>
</file>

<file path=ppt/slides/_rels/slide75.xml.rels><?xml version="1.0" encoding="UTF-8" standalone="yes"?>
<Relationships xmlns="http://schemas.openxmlformats.org/package/2006/relationships"><Relationship Id="rId2" Type="http://schemas.openxmlformats.org/officeDocument/2006/relationships/notesSlide" Target="../notesSlides/notesSlide40.xml"/><Relationship Id="rId1" Type="http://schemas.openxmlformats.org/officeDocument/2006/relationships/slideLayout" Target="../slideLayouts/slideLayout6.xml"/></Relationships>
</file>

<file path=ppt/slides/_rels/slide76.xml.rels><?xml version="1.0" encoding="UTF-8" standalone="yes"?>
<Relationships xmlns="http://schemas.openxmlformats.org/package/2006/relationships"><Relationship Id="rId2" Type="http://schemas.openxmlformats.org/officeDocument/2006/relationships/notesSlide" Target="../notesSlides/notesSlide41.xml"/><Relationship Id="rId1" Type="http://schemas.openxmlformats.org/officeDocument/2006/relationships/slideLayout" Target="../slideLayouts/slideLayout7.xml"/></Relationships>
</file>

<file path=ppt/slides/_rels/slide7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7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79.xml.rels><?xml version="1.0" encoding="UTF-8" standalone="yes"?>
<Relationships xmlns="http://schemas.openxmlformats.org/package/2006/relationships"><Relationship Id="rId2" Type="http://schemas.openxmlformats.org/officeDocument/2006/relationships/notesSlide" Target="../notesSlides/notesSlide42.xml"/><Relationship Id="rId1" Type="http://schemas.openxmlformats.org/officeDocument/2006/relationships/slideLayout" Target="../slideLayouts/slideLayout7.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6.xml"/></Relationships>
</file>

<file path=ppt/slides/_rels/slide8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4.xml.rels><?xml version="1.0" encoding="UTF-8" standalone="yes"?>
<Relationships xmlns="http://schemas.openxmlformats.org/package/2006/relationships"><Relationship Id="rId2" Type="http://schemas.openxmlformats.org/officeDocument/2006/relationships/notesSlide" Target="../notesSlides/notesSlide43.xml"/><Relationship Id="rId1" Type="http://schemas.openxmlformats.org/officeDocument/2006/relationships/slideLayout" Target="../slideLayouts/slideLayout6.xml"/></Relationships>
</file>

<file path=ppt/slides/_rels/slide85.xml.rels><?xml version="1.0" encoding="UTF-8" standalone="yes"?>
<Relationships xmlns="http://schemas.openxmlformats.org/package/2006/relationships"><Relationship Id="rId3" Type="http://schemas.openxmlformats.org/officeDocument/2006/relationships/image" Target="../media/image31.jpeg"/><Relationship Id="rId2" Type="http://schemas.openxmlformats.org/officeDocument/2006/relationships/notesSlide" Target="../notesSlides/notesSlide44.xml"/><Relationship Id="rId1" Type="http://schemas.openxmlformats.org/officeDocument/2006/relationships/slideLayout" Target="../slideLayouts/slideLayout6.xml"/><Relationship Id="rId4" Type="http://schemas.openxmlformats.org/officeDocument/2006/relationships/image" Target="../media/image32.png"/></Relationships>
</file>

<file path=ppt/slides/_rels/slide86.xml.rels><?xml version="1.0" encoding="UTF-8" standalone="yes"?>
<Relationships xmlns="http://schemas.openxmlformats.org/package/2006/relationships"><Relationship Id="rId2" Type="http://schemas.openxmlformats.org/officeDocument/2006/relationships/notesSlide" Target="../notesSlides/notesSlide45.xml"/><Relationship Id="rId1" Type="http://schemas.openxmlformats.org/officeDocument/2006/relationships/slideLayout" Target="../slideLayouts/slideLayout6.xml"/></Relationships>
</file>

<file path=ppt/slides/_rels/slide87.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notesSlide" Target="../notesSlides/notesSlide46.xml"/><Relationship Id="rId1" Type="http://schemas.openxmlformats.org/officeDocument/2006/relationships/slideLayout" Target="../slideLayouts/slideLayout6.xml"/></Relationships>
</file>

<file path=ppt/slides/_rels/slide88.xml.rels><?xml version="1.0" encoding="UTF-8" standalone="yes"?>
<Relationships xmlns="http://schemas.openxmlformats.org/package/2006/relationships"><Relationship Id="rId2" Type="http://schemas.openxmlformats.org/officeDocument/2006/relationships/notesSlide" Target="../notesSlides/notesSlide47.xml"/><Relationship Id="rId1" Type="http://schemas.openxmlformats.org/officeDocument/2006/relationships/slideLayout" Target="../slideLayouts/slideLayout6.xml"/></Relationships>
</file>

<file path=ppt/slides/_rels/slide89.xml.rels><?xml version="1.0" encoding="UTF-8" standalone="yes"?>
<Relationships xmlns="http://schemas.openxmlformats.org/package/2006/relationships"><Relationship Id="rId2" Type="http://schemas.openxmlformats.org/officeDocument/2006/relationships/notesSlide" Target="../notesSlides/notesSlide48.xml"/><Relationship Id="rId1" Type="http://schemas.openxmlformats.org/officeDocument/2006/relationships/slideLayout" Target="../slideLayouts/slideLayout6.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6.xml"/></Relationships>
</file>

<file path=ppt/slides/_rels/slide90.xml.rels><?xml version="1.0" encoding="UTF-8" standalone="yes"?>
<Relationships xmlns="http://schemas.openxmlformats.org/package/2006/relationships"><Relationship Id="rId2" Type="http://schemas.openxmlformats.org/officeDocument/2006/relationships/notesSlide" Target="../notesSlides/notesSlide49.xml"/><Relationship Id="rId1" Type="http://schemas.openxmlformats.org/officeDocument/2006/relationships/slideLayout" Target="../slideLayouts/slideLayout6.xml"/></Relationships>
</file>

<file path=ppt/slides/_rels/slide91.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notesSlide" Target="../notesSlides/notesSlide50.xml"/><Relationship Id="rId1" Type="http://schemas.openxmlformats.org/officeDocument/2006/relationships/slideLayout" Target="../slideLayouts/slideLayout6.xml"/></Relationships>
</file>

<file path=ppt/slides/_rels/slide92.xml.rels><?xml version="1.0" encoding="UTF-8" standalone="yes"?>
<Relationships xmlns="http://schemas.openxmlformats.org/package/2006/relationships"><Relationship Id="rId2" Type="http://schemas.openxmlformats.org/officeDocument/2006/relationships/notesSlide" Target="../notesSlides/notesSlide51.xml"/><Relationship Id="rId1" Type="http://schemas.openxmlformats.org/officeDocument/2006/relationships/slideLayout" Target="../slideLayouts/slideLayout6.xml"/></Relationships>
</file>

<file path=ppt/slides/_rels/slide93.xml.rels><?xml version="1.0" encoding="UTF-8" standalone="yes"?>
<Relationships xmlns="http://schemas.openxmlformats.org/package/2006/relationships"><Relationship Id="rId3" Type="http://schemas.openxmlformats.org/officeDocument/2006/relationships/image" Target="../media/image35.png"/><Relationship Id="rId2" Type="http://schemas.openxmlformats.org/officeDocument/2006/relationships/notesSlide" Target="../notesSlides/notesSlide52.xml"/><Relationship Id="rId1" Type="http://schemas.openxmlformats.org/officeDocument/2006/relationships/slideLayout" Target="../slideLayouts/slideLayout6.xml"/></Relationships>
</file>

<file path=ppt/slides/_rels/slide94.xml.rels><?xml version="1.0" encoding="UTF-8" standalone="yes"?>
<Relationships xmlns="http://schemas.openxmlformats.org/package/2006/relationships"><Relationship Id="rId3" Type="http://schemas.openxmlformats.org/officeDocument/2006/relationships/image" Target="../media/image36.png"/><Relationship Id="rId2" Type="http://schemas.openxmlformats.org/officeDocument/2006/relationships/notesSlide" Target="../notesSlides/notesSlide53.xml"/><Relationship Id="rId1" Type="http://schemas.openxmlformats.org/officeDocument/2006/relationships/slideLayout" Target="../slideLayouts/slideLayout6.xml"/></Relationships>
</file>

<file path=ppt/slides/_rels/slide9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96.xml.rels><?xml version="1.0" encoding="UTF-8" standalone="yes"?>
<Relationships xmlns="http://schemas.openxmlformats.org/package/2006/relationships"><Relationship Id="rId2" Type="http://schemas.openxmlformats.org/officeDocument/2006/relationships/notesSlide" Target="../notesSlides/notesSlide54.xml"/><Relationship Id="rId1" Type="http://schemas.openxmlformats.org/officeDocument/2006/relationships/slideLayout" Target="../slideLayouts/slideLayout6.xml"/></Relationships>
</file>

<file path=ppt/slides/_rels/slide97.xml.rels><?xml version="1.0" encoding="UTF-8" standalone="yes"?>
<Relationships xmlns="http://schemas.openxmlformats.org/package/2006/relationships"><Relationship Id="rId2" Type="http://schemas.openxmlformats.org/officeDocument/2006/relationships/notesSlide" Target="../notesSlides/notesSlide55.xml"/><Relationship Id="rId1" Type="http://schemas.openxmlformats.org/officeDocument/2006/relationships/slideLayout" Target="../slideLayouts/slideLayout6.xml"/></Relationships>
</file>

<file path=ppt/slides/_rels/slide98.xml.rels><?xml version="1.0" encoding="UTF-8" standalone="yes"?>
<Relationships xmlns="http://schemas.openxmlformats.org/package/2006/relationships"><Relationship Id="rId2" Type="http://schemas.openxmlformats.org/officeDocument/2006/relationships/notesSlide" Target="../notesSlides/notesSlide56.xml"/><Relationship Id="rId1" Type="http://schemas.openxmlformats.org/officeDocument/2006/relationships/slideLayout" Target="../slideLayouts/slideLayout6.xml"/></Relationships>
</file>

<file path=ppt/slides/_rels/slide99.xml.rels><?xml version="1.0" encoding="UTF-8" standalone="yes"?>
<Relationships xmlns="http://schemas.openxmlformats.org/package/2006/relationships"><Relationship Id="rId2" Type="http://schemas.openxmlformats.org/officeDocument/2006/relationships/notesSlide" Target="../notesSlides/notesSlide57.xml"/><Relationship Id="rId1" Type="http://schemas.openxmlformats.org/officeDocument/2006/relationships/slideLayout" Target="../slideLayouts/slideLayout6.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 name="任意多边形 45"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bwMode="auto">
          <a:xfrm flipV="1">
            <a:off x="303333" y="954312"/>
            <a:ext cx="1528" cy="2292"/>
          </a:xfrm>
          <a:custGeom>
            <a:avLst/>
            <a:gdLst>
              <a:gd name="connsiteX0" fmla="*/ 3475 w 3475"/>
              <a:gd name="connsiteY0" fmla="*/ 0 h 5213"/>
              <a:gd name="connsiteX1" fmla="*/ 1597 w 3475"/>
              <a:gd name="connsiteY1" fmla="*/ 2818 h 5213"/>
              <a:gd name="connsiteX2" fmla="*/ 0 w 3475"/>
              <a:gd name="connsiteY2" fmla="*/ 5213 h 5213"/>
              <a:gd name="connsiteX3" fmla="*/ 3475 w 3475"/>
              <a:gd name="connsiteY3" fmla="*/ 0 h 5213"/>
            </a:gdLst>
            <a:ahLst/>
            <a:cxnLst>
              <a:cxn ang="0">
                <a:pos x="connsiteX0" y="connsiteY0"/>
              </a:cxn>
              <a:cxn ang="0">
                <a:pos x="connsiteX1" y="connsiteY1"/>
              </a:cxn>
              <a:cxn ang="0">
                <a:pos x="connsiteX2" y="connsiteY2"/>
              </a:cxn>
              <a:cxn ang="0">
                <a:pos x="connsiteX3" y="connsiteY3"/>
              </a:cxn>
            </a:cxnLst>
            <a:rect l="l" t="t" r="r" b="b"/>
            <a:pathLst>
              <a:path w="3475" h="5213">
                <a:moveTo>
                  <a:pt x="3475" y="0"/>
                </a:moveTo>
                <a:cubicBezTo>
                  <a:pt x="3475" y="0"/>
                  <a:pt x="3475" y="0"/>
                  <a:pt x="1597" y="2818"/>
                </a:cubicBezTo>
                <a:lnTo>
                  <a:pt x="0" y="5213"/>
                </a:lnTo>
                <a:lnTo>
                  <a:pt x="3475" y="0"/>
                </a:lnTo>
                <a:close/>
              </a:path>
            </a:pathLst>
          </a:custGeom>
          <a:solidFill>
            <a:schemeClr val="accent1"/>
          </a:solidFill>
          <a:ln>
            <a:noFill/>
          </a:ln>
        </p:spPr>
        <p:txBody>
          <a:bodyPr vert="horz" wrap="square" lIns="91440" tIns="45720" rIns="91440" bIns="45720" numCol="1" anchor="t" anchorCtr="0" compatLnSpc="1">
            <a:noAutofit/>
          </a:bodyPr>
          <a:lstStyle/>
          <a:p>
            <a:endParaRPr lang="zh-CN" altLang="en-US"/>
          </a:p>
        </p:txBody>
      </p:sp>
      <p:sp>
        <p:nvSpPr>
          <p:cNvPr id="47" name="任意多边形 46"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bwMode="auto">
          <a:xfrm flipV="1">
            <a:off x="299782" y="948984"/>
            <a:ext cx="3551" cy="5328"/>
          </a:xfrm>
          <a:custGeom>
            <a:avLst/>
            <a:gdLst>
              <a:gd name="connsiteX0" fmla="*/ 8077 w 8077"/>
              <a:gd name="connsiteY0" fmla="*/ 0 h 12118"/>
              <a:gd name="connsiteX1" fmla="*/ 2865 w 8077"/>
              <a:gd name="connsiteY1" fmla="*/ 7820 h 12118"/>
              <a:gd name="connsiteX2" fmla="*/ 0 w 8077"/>
              <a:gd name="connsiteY2" fmla="*/ 12118 h 12118"/>
              <a:gd name="connsiteX3" fmla="*/ 5212 w 8077"/>
              <a:gd name="connsiteY3" fmla="*/ 4298 h 12118"/>
              <a:gd name="connsiteX4" fmla="*/ 8077 w 8077"/>
              <a:gd name="connsiteY4" fmla="*/ 0 h 121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77" h="12118">
                <a:moveTo>
                  <a:pt x="8077" y="0"/>
                </a:moveTo>
                <a:lnTo>
                  <a:pt x="2865" y="7820"/>
                </a:lnTo>
                <a:lnTo>
                  <a:pt x="0" y="12118"/>
                </a:lnTo>
                <a:lnTo>
                  <a:pt x="5212" y="4298"/>
                </a:lnTo>
                <a:lnTo>
                  <a:pt x="8077" y="0"/>
                </a:lnTo>
                <a:close/>
              </a:path>
            </a:pathLst>
          </a:custGeom>
          <a:solidFill>
            <a:schemeClr val="accent1"/>
          </a:solidFill>
          <a:ln>
            <a:noFill/>
          </a:ln>
        </p:spPr>
        <p:txBody>
          <a:bodyPr vert="horz" wrap="square" lIns="91440" tIns="45720" rIns="91440" bIns="45720" numCol="1" anchor="t" anchorCtr="0" compatLnSpc="1">
            <a:noAutofit/>
          </a:bodyPr>
          <a:lstStyle/>
          <a:p>
            <a:endParaRPr lang="zh-CN" altLang="en-US"/>
          </a:p>
        </p:txBody>
      </p:sp>
      <p:sp>
        <p:nvSpPr>
          <p:cNvPr id="48" name="任意多边形 47"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bwMode="auto">
          <a:xfrm flipV="1">
            <a:off x="298255" y="946692"/>
            <a:ext cx="1528" cy="2292"/>
          </a:xfrm>
          <a:custGeom>
            <a:avLst/>
            <a:gdLst>
              <a:gd name="connsiteX0" fmla="*/ 3475 w 3475"/>
              <a:gd name="connsiteY0" fmla="*/ 0 h 5213"/>
              <a:gd name="connsiteX1" fmla="*/ 0 w 3475"/>
              <a:gd name="connsiteY1" fmla="*/ 5213 h 5213"/>
              <a:gd name="connsiteX2" fmla="*/ 1878 w 3475"/>
              <a:gd name="connsiteY2" fmla="*/ 2395 h 5213"/>
              <a:gd name="connsiteX3" fmla="*/ 3475 w 3475"/>
              <a:gd name="connsiteY3" fmla="*/ 0 h 5213"/>
            </a:gdLst>
            <a:ahLst/>
            <a:cxnLst>
              <a:cxn ang="0">
                <a:pos x="connsiteX0" y="connsiteY0"/>
              </a:cxn>
              <a:cxn ang="0">
                <a:pos x="connsiteX1" y="connsiteY1"/>
              </a:cxn>
              <a:cxn ang="0">
                <a:pos x="connsiteX2" y="connsiteY2"/>
              </a:cxn>
              <a:cxn ang="0">
                <a:pos x="connsiteX3" y="connsiteY3"/>
              </a:cxn>
            </a:cxnLst>
            <a:rect l="l" t="t" r="r" b="b"/>
            <a:pathLst>
              <a:path w="3475" h="5213">
                <a:moveTo>
                  <a:pt x="3475" y="0"/>
                </a:moveTo>
                <a:lnTo>
                  <a:pt x="0" y="5213"/>
                </a:lnTo>
                <a:cubicBezTo>
                  <a:pt x="0" y="5213"/>
                  <a:pt x="0" y="5213"/>
                  <a:pt x="1878" y="2395"/>
                </a:cubicBezTo>
                <a:lnTo>
                  <a:pt x="3475" y="0"/>
                </a:lnTo>
                <a:close/>
              </a:path>
            </a:pathLst>
          </a:custGeom>
          <a:solidFill>
            <a:schemeClr val="accent1"/>
          </a:solidFill>
          <a:ln>
            <a:noFill/>
          </a:ln>
        </p:spPr>
        <p:txBody>
          <a:bodyPr vert="horz" wrap="square" lIns="91440" tIns="45720" rIns="91440" bIns="45720" numCol="1" anchor="t" anchorCtr="0" compatLnSpc="1">
            <a:noAutofit/>
          </a:bodyPr>
          <a:lstStyle/>
          <a:p>
            <a:endParaRPr lang="zh-CN" altLang="en-US"/>
          </a:p>
        </p:txBody>
      </p:sp>
      <p:sp>
        <p:nvSpPr>
          <p:cNvPr id="49" name="任意多边形 48"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bwMode="auto">
          <a:xfrm flipV="1">
            <a:off x="289996" y="935129"/>
            <a:ext cx="8258" cy="11563"/>
          </a:xfrm>
          <a:custGeom>
            <a:avLst/>
            <a:gdLst>
              <a:gd name="connsiteX0" fmla="*/ 18784 w 18784"/>
              <a:gd name="connsiteY0" fmla="*/ 0 h 26300"/>
              <a:gd name="connsiteX1" fmla="*/ 0 w 18784"/>
              <a:gd name="connsiteY1" fmla="*/ 26300 h 26300"/>
              <a:gd name="connsiteX2" fmla="*/ 18784 w 18784"/>
              <a:gd name="connsiteY2" fmla="*/ 0 h 26300"/>
            </a:gdLst>
            <a:ahLst/>
            <a:cxnLst>
              <a:cxn ang="0">
                <a:pos x="connsiteX0" y="connsiteY0"/>
              </a:cxn>
              <a:cxn ang="0">
                <a:pos x="connsiteX1" y="connsiteY1"/>
              </a:cxn>
              <a:cxn ang="0">
                <a:pos x="connsiteX2" y="connsiteY2"/>
              </a:cxn>
            </a:cxnLst>
            <a:rect l="l" t="t" r="r" b="b"/>
            <a:pathLst>
              <a:path w="18784" h="26300">
                <a:moveTo>
                  <a:pt x="18784" y="0"/>
                </a:moveTo>
                <a:cubicBezTo>
                  <a:pt x="0" y="26300"/>
                  <a:pt x="0" y="26300"/>
                  <a:pt x="0" y="26300"/>
                </a:cubicBezTo>
                <a:lnTo>
                  <a:pt x="18784" y="0"/>
                </a:lnTo>
                <a:close/>
              </a:path>
            </a:pathLst>
          </a:custGeom>
          <a:solidFill>
            <a:schemeClr val="accent1"/>
          </a:solidFill>
          <a:ln>
            <a:noFill/>
          </a:ln>
        </p:spPr>
        <p:txBody>
          <a:bodyPr vert="horz" wrap="square" lIns="91440" tIns="45720" rIns="91440" bIns="45720" numCol="1" anchor="t" anchorCtr="0" compatLnSpc="1">
            <a:noAutofit/>
          </a:bodyPr>
          <a:lstStyle/>
          <a:p>
            <a:endParaRPr lang="zh-CN" altLang="en-US"/>
          </a:p>
        </p:txBody>
      </p:sp>
      <p:sp>
        <p:nvSpPr>
          <p:cNvPr id="37" name="椭圆 36"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1728902" y="1272467"/>
            <a:ext cx="380124" cy="380124"/>
          </a:xfrm>
          <a:prstGeom prst="ellipse">
            <a:avLst/>
          </a:prstGeom>
          <a:solidFill>
            <a:srgbClr val="365B7C"/>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8" name="椭圆 37"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3823242" y="4178712"/>
            <a:ext cx="380124" cy="380124"/>
          </a:xfrm>
          <a:prstGeom prst="ellipse">
            <a:avLst/>
          </a:prstGeom>
          <a:solidFill>
            <a:srgbClr val="91617D"/>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9" name="椭圆 38"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5937607" y="1272467"/>
            <a:ext cx="380124" cy="380124"/>
          </a:xfrm>
          <a:prstGeom prst="ellipse">
            <a:avLst/>
          </a:prstGeom>
          <a:solidFill>
            <a:srgbClr val="CA6B7F"/>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0" name="椭圆 39"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8051974" y="4178712"/>
            <a:ext cx="380124" cy="380124"/>
          </a:xfrm>
          <a:prstGeom prst="ellipse">
            <a:avLst/>
          </a:prstGeom>
          <a:solidFill>
            <a:srgbClr val="F3778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1" name="椭圆 40"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10078533" y="1272467"/>
            <a:ext cx="380124" cy="380124"/>
          </a:xfrm>
          <a:prstGeom prst="ellipse">
            <a:avLst/>
          </a:prstGeom>
          <a:solidFill>
            <a:srgbClr val="F8AD94"/>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3" name="组合 2"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GrpSpPr/>
          <p:nvPr/>
        </p:nvGrpSpPr>
        <p:grpSpPr>
          <a:xfrm>
            <a:off x="1633412" y="1747438"/>
            <a:ext cx="8348708" cy="1791239"/>
            <a:chOff x="2128148" y="2044254"/>
            <a:chExt cx="4028110" cy="1791239"/>
          </a:xfrm>
        </p:grpSpPr>
        <p:sp>
          <p:nvSpPr>
            <p:cNvPr id="30" name="椭圆 29" descr="e7d195523061f1c0deeec63e560781cfd59afb0ea006f2a87ABB68BF51EA6619813959095094C18C62A12F549504892A4AAA8C1554C6663626E05CA27F281A14E6983772AFC3FB97135759321DEA3D709AACD122C08E6ED1C77BAD4A88EF4CD28A80260D8F97957F436F83C1F553EF0169027D0DBFA7A77088E1513DBDFC101C4B4DFF310B01A5021663E46B6BC2AAB5"/>
            <p:cNvSpPr>
              <a:spLocks noChangeAspect="1"/>
            </p:cNvSpPr>
            <p:nvPr/>
          </p:nvSpPr>
          <p:spPr>
            <a:xfrm>
              <a:off x="2128148" y="2044254"/>
              <a:ext cx="923069" cy="1791239"/>
            </a:xfrm>
            <a:prstGeom prst="ellipse">
              <a:avLst/>
            </a:prstGeom>
            <a:gradFill>
              <a:gsLst>
                <a:gs pos="0">
                  <a:schemeClr val="bg1"/>
                </a:gs>
                <a:gs pos="100000">
                  <a:srgbClr val="C7C7C7"/>
                </a:gs>
              </a:gsLst>
              <a:lin ang="13200000" scaled="0"/>
            </a:gradFill>
            <a:ln w="22225">
              <a:solidFill>
                <a:schemeClr val="bg1"/>
              </a:solidFill>
            </a:ln>
            <a:effectLst>
              <a:outerShdw blurRad="393700" dist="1270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2" name="TextBox 53"/>
            <p:cNvSpPr txBox="1"/>
            <p:nvPr/>
          </p:nvSpPr>
          <p:spPr>
            <a:xfrm>
              <a:off x="2189952" y="2255882"/>
              <a:ext cx="3966306" cy="1446550"/>
            </a:xfrm>
            <a:prstGeom prst="rect">
              <a:avLst/>
            </a:prstGeom>
            <a:noFill/>
          </p:spPr>
          <p:txBody>
            <a:bodyPr wrap="square" rtlCol="0">
              <a:spAutoFit/>
            </a:bodyPr>
            <a:lstStyle/>
            <a:p>
              <a:pPr algn="ctr"/>
              <a:r>
                <a:rPr lang="zh-CN" altLang="en-US" sz="8800" b="1" dirty="0">
                  <a:solidFill>
                    <a:srgbClr val="365B7C"/>
                  </a:solidFill>
                  <a:latin typeface="Arial" panose="020B0604020202020204" pitchFamily="34" charset="0"/>
                  <a:cs typeface="Arial" panose="020B0604020202020204" pitchFamily="34" charset="0"/>
                </a:rPr>
                <a:t>人员招聘与配置</a:t>
              </a:r>
            </a:p>
          </p:txBody>
        </p:sp>
      </p:grpSp>
      <p:grpSp>
        <p:nvGrpSpPr>
          <p:cNvPr id="50" name="组合 49"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GrpSpPr/>
          <p:nvPr/>
        </p:nvGrpSpPr>
        <p:grpSpPr>
          <a:xfrm>
            <a:off x="1857919" y="4517654"/>
            <a:ext cx="8635983" cy="1072497"/>
            <a:chOff x="1838411" y="4042019"/>
            <a:chExt cx="8635983" cy="1072497"/>
          </a:xfrm>
        </p:grpSpPr>
        <p:sp>
          <p:nvSpPr>
            <p:cNvPr id="51" name="圆角矩形 50" descr="e7d195523061f1c0deeec63e560781cfd59afb0ea006f2a87ABB68BF51EA6619813959095094C18C62A12F549504892A4AAA8C1554C6663626E05CA27F281A14E6983772AFC3FB97135759321DEA3D70D3A1A6E5C304F5B70C2E70ECF3F85DB29B29CE85FC9BB385AFE6C82F84D9625C3F4F3BE9B93DA30402C7700BA80D8E0DC0A5AC58389B3DCF41FDDD4EED03E62B"/>
            <p:cNvSpPr/>
            <p:nvPr/>
          </p:nvSpPr>
          <p:spPr bwMode="auto">
            <a:xfrm flipH="1">
              <a:off x="1838411" y="4042019"/>
              <a:ext cx="8635983" cy="1072497"/>
            </a:xfrm>
            <a:prstGeom prst="roundRect">
              <a:avLst>
                <a:gd name="adj" fmla="val 50000"/>
              </a:avLst>
            </a:prstGeom>
            <a:gradFill flip="none" rotWithShape="1">
              <a:gsLst>
                <a:gs pos="0">
                  <a:schemeClr val="bg1"/>
                </a:gs>
                <a:gs pos="100000">
                  <a:srgbClr val="E0E0E0"/>
                </a:gs>
              </a:gsLst>
              <a:lin ang="5400000" scaled="1"/>
              <a:tileRect/>
            </a:gradFill>
            <a:ln>
              <a:gradFill>
                <a:gsLst>
                  <a:gs pos="0">
                    <a:schemeClr val="bg1">
                      <a:lumMod val="85000"/>
                    </a:schemeClr>
                  </a:gs>
                  <a:gs pos="50000">
                    <a:schemeClr val="bg1">
                      <a:lumMod val="95000"/>
                    </a:schemeClr>
                  </a:gs>
                  <a:gs pos="100000">
                    <a:schemeClr val="bg1"/>
                  </a:gs>
                </a:gsLst>
                <a:lin ang="8100000" scaled="0"/>
              </a:gradFill>
            </a:ln>
            <a:effectLst>
              <a:outerShdw blurRad="279400" dist="2540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sz="2400" dirty="0">
                <a:solidFill>
                  <a:prstClr val="white"/>
                </a:solidFill>
              </a:endParaRPr>
            </a:p>
          </p:txBody>
        </p:sp>
        <p:sp>
          <p:nvSpPr>
            <p:cNvPr id="52" name="文本框 51"/>
            <p:cNvSpPr txBox="1"/>
            <p:nvPr/>
          </p:nvSpPr>
          <p:spPr>
            <a:xfrm flipH="1">
              <a:off x="4605185" y="4196227"/>
              <a:ext cx="3005951" cy="769441"/>
            </a:xfrm>
            <a:prstGeom prst="rect">
              <a:avLst/>
            </a:prstGeom>
            <a:noFill/>
          </p:spPr>
          <p:txBody>
            <a:bodyPr wrap="none" rtlCol="0">
              <a:spAutoFit/>
            </a:bodyPr>
            <a:lstStyle/>
            <a:p>
              <a:r>
                <a:rPr lang="zh-CN" altLang="en-US" sz="4400" b="1" dirty="0">
                  <a:gradFill>
                    <a:gsLst>
                      <a:gs pos="100000">
                        <a:srgbClr val="F57882"/>
                      </a:gs>
                      <a:gs pos="0">
                        <a:srgbClr val="365B7C"/>
                      </a:gs>
                    </a:gsLst>
                    <a:lin ang="2400000" scaled="0"/>
                  </a:gradFill>
                  <a:latin typeface="微软雅黑" panose="020B0503020204020204" pitchFamily="34" charset="-122"/>
                  <a:ea typeface="微软雅黑" panose="020B0503020204020204" pitchFamily="34" charset="-122"/>
                  <a:cs typeface="Aharoni" panose="02010803020104030203" pitchFamily="2" charset="-79"/>
                </a:rPr>
                <a:t>（第三版）</a:t>
              </a:r>
            </a:p>
          </p:txBody>
        </p:sp>
      </p:grpSp>
      <p:sp>
        <p:nvSpPr>
          <p:cNvPr id="8" name="e7d195523061f1c0"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hidden="1"/>
          <p:cNvSpPr txBox="1"/>
          <p:nvPr/>
        </p:nvSpPr>
        <p:spPr>
          <a:xfrm>
            <a:off x="-355600" y="1803400"/>
            <a:ext cx="293927" cy="1016000"/>
          </a:xfrm>
          <a:prstGeom prst="rect">
            <a:avLst/>
          </a:prstGeom>
          <a:noFill/>
        </p:spPr>
        <p:txBody>
          <a:bodyPr vert="wordArtVert" rtlCol="0">
            <a:spAutoFit/>
          </a:bodyPr>
          <a:lstStyle/>
          <a:p>
            <a:r>
              <a:rPr lang="en-US" altLang="zh-CN" sz="100"/>
              <a:t>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a:t>
            </a:r>
            <a:endParaRPr lang="zh-CN" altLang="en-US" sz="100"/>
          </a:p>
        </p:txBody>
      </p:sp>
      <p:sp>
        <p:nvSpPr>
          <p:cNvPr id="53" name="文本框 6"/>
          <p:cNvSpPr txBox="1">
            <a:spLocks noChangeArrowheads="1"/>
          </p:cNvSpPr>
          <p:nvPr/>
        </p:nvSpPr>
        <p:spPr bwMode="auto">
          <a:xfrm>
            <a:off x="5937607" y="6264880"/>
            <a:ext cx="1792959"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1300">
                <a:solidFill>
                  <a:schemeClr val="tx1"/>
                </a:solidFill>
                <a:latin typeface="Calibri Light" panose="020F0302020204030204" pitchFamily="34" charset="0"/>
                <a:ea typeface="方正宋刻本秀楷简体" panose="02000000000000000000" pitchFamily="2" charset="-122"/>
              </a:defRPr>
            </a:lvl1pPr>
            <a:lvl2pPr marL="742950" indent="-285750">
              <a:defRPr sz="1300">
                <a:solidFill>
                  <a:schemeClr val="tx1"/>
                </a:solidFill>
                <a:latin typeface="Calibri Light" panose="020F0302020204030204" pitchFamily="34" charset="0"/>
                <a:ea typeface="方正宋刻本秀楷简体" panose="02000000000000000000" pitchFamily="2" charset="-122"/>
              </a:defRPr>
            </a:lvl2pPr>
            <a:lvl3pPr marL="1143000" indent="-228600">
              <a:defRPr sz="1300">
                <a:solidFill>
                  <a:schemeClr val="tx1"/>
                </a:solidFill>
                <a:latin typeface="Calibri Light" panose="020F0302020204030204" pitchFamily="34" charset="0"/>
                <a:ea typeface="方正宋刻本秀楷简体" panose="02000000000000000000" pitchFamily="2" charset="-122"/>
              </a:defRPr>
            </a:lvl3pPr>
            <a:lvl4pPr marL="1600200" indent="-228600">
              <a:defRPr sz="1300">
                <a:solidFill>
                  <a:schemeClr val="tx1"/>
                </a:solidFill>
                <a:latin typeface="Calibri Light" panose="020F0302020204030204" pitchFamily="34" charset="0"/>
                <a:ea typeface="方正宋刻本秀楷简体" panose="02000000000000000000" pitchFamily="2" charset="-122"/>
              </a:defRPr>
            </a:lvl4pPr>
            <a:lvl5pPr marL="2057400" indent="-228600">
              <a:defRPr sz="1300">
                <a:solidFill>
                  <a:schemeClr val="tx1"/>
                </a:solidFill>
                <a:latin typeface="Calibri Light" panose="020F0302020204030204" pitchFamily="34" charset="0"/>
                <a:ea typeface="方正宋刻本秀楷简体" panose="02000000000000000000" pitchFamily="2" charset="-122"/>
              </a:defRPr>
            </a:lvl5pPr>
            <a:lvl6pPr marL="2514600" indent="-228600" defTabSz="685800" eaLnBrk="0" fontAlgn="base" hangingPunct="0">
              <a:spcBef>
                <a:spcPct val="0"/>
              </a:spcBef>
              <a:spcAft>
                <a:spcPct val="0"/>
              </a:spcAft>
              <a:defRPr sz="1300">
                <a:solidFill>
                  <a:schemeClr val="tx1"/>
                </a:solidFill>
                <a:latin typeface="Calibri Light" panose="020F0302020204030204" pitchFamily="34" charset="0"/>
                <a:ea typeface="方正宋刻本秀楷简体" panose="02000000000000000000" pitchFamily="2" charset="-122"/>
              </a:defRPr>
            </a:lvl6pPr>
            <a:lvl7pPr marL="2971800" indent="-228600" defTabSz="685800" eaLnBrk="0" fontAlgn="base" hangingPunct="0">
              <a:spcBef>
                <a:spcPct val="0"/>
              </a:spcBef>
              <a:spcAft>
                <a:spcPct val="0"/>
              </a:spcAft>
              <a:defRPr sz="1300">
                <a:solidFill>
                  <a:schemeClr val="tx1"/>
                </a:solidFill>
                <a:latin typeface="Calibri Light" panose="020F0302020204030204" pitchFamily="34" charset="0"/>
                <a:ea typeface="方正宋刻本秀楷简体" panose="02000000000000000000" pitchFamily="2" charset="-122"/>
              </a:defRPr>
            </a:lvl7pPr>
            <a:lvl8pPr marL="3429000" indent="-228600" defTabSz="685800" eaLnBrk="0" fontAlgn="base" hangingPunct="0">
              <a:spcBef>
                <a:spcPct val="0"/>
              </a:spcBef>
              <a:spcAft>
                <a:spcPct val="0"/>
              </a:spcAft>
              <a:defRPr sz="1300">
                <a:solidFill>
                  <a:schemeClr val="tx1"/>
                </a:solidFill>
                <a:latin typeface="Calibri Light" panose="020F0302020204030204" pitchFamily="34" charset="0"/>
                <a:ea typeface="方正宋刻本秀楷简体" panose="02000000000000000000" pitchFamily="2" charset="-122"/>
              </a:defRPr>
            </a:lvl8pPr>
            <a:lvl9pPr marL="3886200" indent="-228600" defTabSz="685800" eaLnBrk="0" fontAlgn="base" hangingPunct="0">
              <a:spcBef>
                <a:spcPct val="0"/>
              </a:spcBef>
              <a:spcAft>
                <a:spcPct val="0"/>
              </a:spcAft>
              <a:defRPr sz="1300">
                <a:solidFill>
                  <a:schemeClr val="tx1"/>
                </a:solidFill>
                <a:latin typeface="Calibri Light" panose="020F0302020204030204" pitchFamily="34" charset="0"/>
                <a:ea typeface="方正宋刻本秀楷简体" panose="02000000000000000000" pitchFamily="2" charset="-122"/>
              </a:defRPr>
            </a:lvl9pPr>
          </a:lstStyle>
          <a:p>
            <a:pPr fontAlgn="base">
              <a:spcBef>
                <a:spcPct val="0"/>
              </a:spcBef>
              <a:spcAft>
                <a:spcPct val="0"/>
              </a:spcAft>
              <a:defRPr/>
            </a:pPr>
            <a:r>
              <a:rPr lang="zh-CN" altLang="en-US" sz="1400" dirty="0">
                <a:latin typeface="+mn-lt"/>
                <a:ea typeface="+mn-ea"/>
                <a:cs typeface="+mn-ea"/>
                <a:sym typeface="+mn-lt"/>
              </a:rPr>
              <a:t>中国人民大学出版社</a:t>
            </a:r>
            <a:endParaRPr lang="en-US" altLang="zh-CN" sz="1400" dirty="0">
              <a:latin typeface="+mn-lt"/>
              <a:ea typeface="+mn-ea"/>
              <a:cs typeface="+mn-ea"/>
              <a:sym typeface="+mn-lt"/>
            </a:endParaRPr>
          </a:p>
        </p:txBody>
      </p:sp>
      <p:pic>
        <p:nvPicPr>
          <p:cNvPr id="54" name="图片 53"/>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5114079" y="6248870"/>
            <a:ext cx="594052" cy="339798"/>
          </a:xfrm>
          <a:prstGeom prst="rect">
            <a:avLst/>
          </a:prstGeom>
        </p:spPr>
      </p:pic>
      <p:sp>
        <p:nvSpPr>
          <p:cNvPr id="10" name="矩形 9"/>
          <p:cNvSpPr/>
          <p:nvPr/>
        </p:nvSpPr>
        <p:spPr>
          <a:xfrm>
            <a:off x="5135000" y="3851828"/>
            <a:ext cx="2679570" cy="499111"/>
          </a:xfrm>
          <a:prstGeom prst="rect">
            <a:avLst/>
          </a:prstGeom>
        </p:spPr>
        <p:txBody>
          <a:bodyPr wrap="square">
            <a:spAutoFit/>
          </a:bodyPr>
          <a:lstStyle/>
          <a:p>
            <a:pPr>
              <a:lnSpc>
                <a:spcPct val="150000"/>
              </a:lnSpc>
              <a:defRPr/>
            </a:pPr>
            <a:r>
              <a:rPr lang="zh-CN" altLang="en-US" sz="2000" b="1" dirty="0">
                <a:latin typeface="Arial" panose="020B0604020202020204" pitchFamily="34" charset="0"/>
                <a:ea typeface="华文仿宋" panose="02010600040101010101" pitchFamily="2" charset="-122"/>
              </a:rPr>
              <a:t>高秀娟     王朝霞</a:t>
            </a:r>
          </a:p>
        </p:txBody>
      </p:sp>
      <p:sp>
        <p:nvSpPr>
          <p:cNvPr id="2" name="矩形 1">
            <a:extLst>
              <a:ext uri="{FF2B5EF4-FFF2-40B4-BE49-F238E27FC236}">
                <a16:creationId xmlns:a16="http://schemas.microsoft.com/office/drawing/2014/main" id="{29208471-38E7-4F54-BDEE-CCCB24E0C46B}"/>
              </a:ext>
            </a:extLst>
          </p:cNvPr>
          <p:cNvSpPr/>
          <p:nvPr/>
        </p:nvSpPr>
        <p:spPr>
          <a:xfrm>
            <a:off x="4964921" y="2679288"/>
            <a:ext cx="4746238" cy="369332"/>
          </a:xfrm>
          <a:prstGeom prst="rect">
            <a:avLst/>
          </a:prstGeom>
        </p:spPr>
        <p:txBody>
          <a:bodyPr wrap="square">
            <a:spAutoFit/>
          </a:bodyPr>
          <a:lstStyle/>
          <a:p>
            <a:pPr fontAlgn="base">
              <a:spcBef>
                <a:spcPct val="0"/>
              </a:spcBef>
              <a:spcAft>
                <a:spcPct val="0"/>
              </a:spcAft>
              <a:defRPr/>
            </a:pPr>
            <a:endParaRPr lang="en-US" altLang="zh-CN" dirty="0">
              <a:cs typeface="+mn-ea"/>
              <a:sym typeface="+mn-lt"/>
            </a:endParaRPr>
          </a:p>
        </p:txBody>
      </p:sp>
      <p:sp>
        <p:nvSpPr>
          <p:cNvPr id="4" name="矩形 3">
            <a:extLst>
              <a:ext uri="{FF2B5EF4-FFF2-40B4-BE49-F238E27FC236}">
                <a16:creationId xmlns:a16="http://schemas.microsoft.com/office/drawing/2014/main" id="{0533DD9C-2126-443E-B989-6684AE0CB499}"/>
              </a:ext>
            </a:extLst>
          </p:cNvPr>
          <p:cNvSpPr/>
          <p:nvPr/>
        </p:nvSpPr>
        <p:spPr>
          <a:xfrm>
            <a:off x="4736321" y="1180584"/>
            <a:ext cx="2262158" cy="369332"/>
          </a:xfrm>
          <a:prstGeom prst="rect">
            <a:avLst/>
          </a:prstGeom>
        </p:spPr>
        <p:txBody>
          <a:bodyPr wrap="none">
            <a:spAutoFit/>
          </a:bodyPr>
          <a:lstStyle/>
          <a:p>
            <a:pPr fontAlgn="base">
              <a:spcBef>
                <a:spcPct val="0"/>
              </a:spcBef>
              <a:spcAft>
                <a:spcPct val="0"/>
              </a:spcAft>
              <a:defRPr/>
            </a:pPr>
            <a:r>
              <a:rPr lang="zh-CN" altLang="en-US" dirty="0">
                <a:cs typeface="+mn-ea"/>
                <a:sym typeface="+mn-lt"/>
              </a:rPr>
              <a:t>中国人民大学出版社</a:t>
            </a:r>
            <a:endParaRPr lang="en-US" altLang="zh-CN" dirty="0">
              <a:cs typeface="+mn-ea"/>
              <a:sym typeface="+mn-lt"/>
            </a:endParaRPr>
          </a:p>
        </p:txBody>
      </p:sp>
    </p:spTree>
  </p:cSld>
  <p:clrMapOvr>
    <a:masterClrMapping/>
  </p:clrMapOvr>
  <mc:AlternateContent xmlns:mc="http://schemas.openxmlformats.org/markup-compatibility/2006" xmlns:p14="http://schemas.microsoft.com/office/powerpoint/2010/main">
    <mc:Choice Requires="p14">
      <p:transition p14:dur="0" advTm="0"/>
    </mc:Choice>
    <mc:Fallback xmlns="">
      <p:transition advTm="0"/>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32" fill="hold" nodeType="after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750" fill="hold"/>
                                        <p:tgtEl>
                                          <p:spTgt spid="3"/>
                                        </p:tgtEl>
                                        <p:attrNameLst>
                                          <p:attrName>ppt_w</p:attrName>
                                        </p:attrNameLst>
                                      </p:cBhvr>
                                      <p:tavLst>
                                        <p:tav tm="0">
                                          <p:val>
                                            <p:strVal val="4*#ppt_w"/>
                                          </p:val>
                                        </p:tav>
                                        <p:tav tm="100000">
                                          <p:val>
                                            <p:strVal val="#ppt_w"/>
                                          </p:val>
                                        </p:tav>
                                      </p:tavLst>
                                    </p:anim>
                                    <p:anim calcmode="lin" valueType="num">
                                      <p:cBhvr>
                                        <p:cTn id="8" dur="750" fill="hold"/>
                                        <p:tgtEl>
                                          <p:spTgt spid="3"/>
                                        </p:tgtEl>
                                        <p:attrNameLst>
                                          <p:attrName>ppt_h</p:attrName>
                                        </p:attrNameLst>
                                      </p:cBhvr>
                                      <p:tavLst>
                                        <p:tav tm="0">
                                          <p:val>
                                            <p:strVal val="4*#ppt_h"/>
                                          </p:val>
                                        </p:tav>
                                        <p:tav tm="100000">
                                          <p:val>
                                            <p:strVal val="#ppt_h"/>
                                          </p:val>
                                        </p:tav>
                                      </p:tavLst>
                                    </p:anim>
                                  </p:childTnLst>
                                </p:cTn>
                              </p:par>
                            </p:childTnLst>
                          </p:cTn>
                        </p:par>
                        <p:par>
                          <p:cTn id="9" fill="hold">
                            <p:stCondLst>
                              <p:cond delay="1000"/>
                            </p:stCondLst>
                            <p:childTnLst>
                              <p:par>
                                <p:cTn id="10" presetID="26" presetClass="emph" presetSubtype="0" fill="hold" nodeType="afterEffect">
                                  <p:stCondLst>
                                    <p:cond delay="0"/>
                                  </p:stCondLst>
                                  <p:childTnLst>
                                    <p:animEffect transition="out" filter="fade">
                                      <p:cBhvr>
                                        <p:cTn id="11" dur="500" tmFilter="0, 0; .2, .5; .8, .5; 1, 0"/>
                                        <p:tgtEl>
                                          <p:spTgt spid="3"/>
                                        </p:tgtEl>
                                      </p:cBhvr>
                                    </p:animEffect>
                                    <p:animScale>
                                      <p:cBhvr>
                                        <p:cTn id="12" dur="250" autoRev="1" fill="hold"/>
                                        <p:tgtEl>
                                          <p:spTgt spid="3"/>
                                        </p:tgtEl>
                                      </p:cBhvr>
                                      <p:by x="105000" y="105000"/>
                                    </p:animScale>
                                  </p:childTnLst>
                                </p:cTn>
                              </p:par>
                            </p:childTnLst>
                          </p:cTn>
                        </p:par>
                        <p:par>
                          <p:cTn id="13" fill="hold">
                            <p:stCondLst>
                              <p:cond delay="1500"/>
                            </p:stCondLst>
                            <p:childTnLst>
                              <p:par>
                                <p:cTn id="14" presetID="10" presetClass="entr" presetSubtype="0" fill="hold" grpId="0" nodeType="afterEffect">
                                  <p:stCondLst>
                                    <p:cond delay="0"/>
                                  </p:stCondLst>
                                  <p:childTnLst>
                                    <p:set>
                                      <p:cBhvr>
                                        <p:cTn id="15" dur="1" fill="hold">
                                          <p:stCondLst>
                                            <p:cond delay="0"/>
                                          </p:stCondLst>
                                        </p:cTn>
                                        <p:tgtEl>
                                          <p:spTgt spid="37"/>
                                        </p:tgtEl>
                                        <p:attrNameLst>
                                          <p:attrName>style.visibility</p:attrName>
                                        </p:attrNameLst>
                                      </p:cBhvr>
                                      <p:to>
                                        <p:strVal val="visible"/>
                                      </p:to>
                                    </p:set>
                                    <p:animEffect transition="in" filter="fade">
                                      <p:cBhvr>
                                        <p:cTn id="16" dur="500"/>
                                        <p:tgtEl>
                                          <p:spTgt spid="37"/>
                                        </p:tgtEl>
                                      </p:cBhvr>
                                    </p:animEffect>
                                  </p:childTnLst>
                                </p:cTn>
                              </p:par>
                              <p:par>
                                <p:cTn id="17" presetID="10" presetClass="entr" presetSubtype="0" fill="hold" grpId="0" nodeType="withEffect">
                                  <p:stCondLst>
                                    <p:cond delay="250"/>
                                  </p:stCondLst>
                                  <p:childTnLst>
                                    <p:set>
                                      <p:cBhvr>
                                        <p:cTn id="18" dur="1" fill="hold">
                                          <p:stCondLst>
                                            <p:cond delay="0"/>
                                          </p:stCondLst>
                                        </p:cTn>
                                        <p:tgtEl>
                                          <p:spTgt spid="38"/>
                                        </p:tgtEl>
                                        <p:attrNameLst>
                                          <p:attrName>style.visibility</p:attrName>
                                        </p:attrNameLst>
                                      </p:cBhvr>
                                      <p:to>
                                        <p:strVal val="visible"/>
                                      </p:to>
                                    </p:set>
                                    <p:animEffect transition="in" filter="fade">
                                      <p:cBhvr>
                                        <p:cTn id="19" dur="500"/>
                                        <p:tgtEl>
                                          <p:spTgt spid="38"/>
                                        </p:tgtEl>
                                      </p:cBhvr>
                                    </p:animEffect>
                                  </p:childTnLst>
                                </p:cTn>
                              </p:par>
                              <p:par>
                                <p:cTn id="20" presetID="10" presetClass="entr" presetSubtype="0" fill="hold" grpId="0" nodeType="withEffect">
                                  <p:stCondLst>
                                    <p:cond delay="500"/>
                                  </p:stCondLst>
                                  <p:childTnLst>
                                    <p:set>
                                      <p:cBhvr>
                                        <p:cTn id="21" dur="1" fill="hold">
                                          <p:stCondLst>
                                            <p:cond delay="0"/>
                                          </p:stCondLst>
                                        </p:cTn>
                                        <p:tgtEl>
                                          <p:spTgt spid="39"/>
                                        </p:tgtEl>
                                        <p:attrNameLst>
                                          <p:attrName>style.visibility</p:attrName>
                                        </p:attrNameLst>
                                      </p:cBhvr>
                                      <p:to>
                                        <p:strVal val="visible"/>
                                      </p:to>
                                    </p:set>
                                    <p:animEffect transition="in" filter="fade">
                                      <p:cBhvr>
                                        <p:cTn id="22" dur="500"/>
                                        <p:tgtEl>
                                          <p:spTgt spid="39"/>
                                        </p:tgtEl>
                                      </p:cBhvr>
                                    </p:animEffect>
                                  </p:childTnLst>
                                </p:cTn>
                              </p:par>
                              <p:par>
                                <p:cTn id="23" presetID="10" presetClass="entr" presetSubtype="0" fill="hold" grpId="0" nodeType="withEffect">
                                  <p:stCondLst>
                                    <p:cond delay="750"/>
                                  </p:stCondLst>
                                  <p:childTnLst>
                                    <p:set>
                                      <p:cBhvr>
                                        <p:cTn id="24" dur="1" fill="hold">
                                          <p:stCondLst>
                                            <p:cond delay="0"/>
                                          </p:stCondLst>
                                        </p:cTn>
                                        <p:tgtEl>
                                          <p:spTgt spid="40"/>
                                        </p:tgtEl>
                                        <p:attrNameLst>
                                          <p:attrName>style.visibility</p:attrName>
                                        </p:attrNameLst>
                                      </p:cBhvr>
                                      <p:to>
                                        <p:strVal val="visible"/>
                                      </p:to>
                                    </p:set>
                                    <p:animEffect transition="in" filter="fade">
                                      <p:cBhvr>
                                        <p:cTn id="25" dur="500"/>
                                        <p:tgtEl>
                                          <p:spTgt spid="40"/>
                                        </p:tgtEl>
                                      </p:cBhvr>
                                    </p:animEffect>
                                  </p:childTnLst>
                                </p:cTn>
                              </p:par>
                              <p:par>
                                <p:cTn id="26" presetID="10" presetClass="entr" presetSubtype="0" fill="hold" grpId="0" nodeType="withEffect">
                                  <p:stCondLst>
                                    <p:cond delay="1000"/>
                                  </p:stCondLst>
                                  <p:childTnLst>
                                    <p:set>
                                      <p:cBhvr>
                                        <p:cTn id="27" dur="1" fill="hold">
                                          <p:stCondLst>
                                            <p:cond delay="0"/>
                                          </p:stCondLst>
                                        </p:cTn>
                                        <p:tgtEl>
                                          <p:spTgt spid="41"/>
                                        </p:tgtEl>
                                        <p:attrNameLst>
                                          <p:attrName>style.visibility</p:attrName>
                                        </p:attrNameLst>
                                      </p:cBhvr>
                                      <p:to>
                                        <p:strVal val="visible"/>
                                      </p:to>
                                    </p:set>
                                    <p:animEffect transition="in" filter="fade">
                                      <p:cBhvr>
                                        <p:cTn id="28" dur="500"/>
                                        <p:tgtEl>
                                          <p:spTgt spid="41"/>
                                        </p:tgtEl>
                                      </p:cBhvr>
                                    </p:animEffect>
                                  </p:childTnLst>
                                </p:cTn>
                              </p:par>
                            </p:childTnLst>
                          </p:cTn>
                        </p:par>
                        <p:par>
                          <p:cTn id="29" fill="hold">
                            <p:stCondLst>
                              <p:cond delay="2000"/>
                            </p:stCondLst>
                            <p:childTnLst>
                              <p:par>
                                <p:cTn id="30" presetID="25" presetClass="entr" presetSubtype="0" fill="hold" nodeType="afterEffect">
                                  <p:stCondLst>
                                    <p:cond delay="0"/>
                                  </p:stCondLst>
                                  <p:childTnLst>
                                    <p:set>
                                      <p:cBhvr>
                                        <p:cTn id="31" dur="1" fill="hold">
                                          <p:stCondLst>
                                            <p:cond delay="0"/>
                                          </p:stCondLst>
                                        </p:cTn>
                                        <p:tgtEl>
                                          <p:spTgt spid="50"/>
                                        </p:tgtEl>
                                        <p:attrNameLst>
                                          <p:attrName>style.visibility</p:attrName>
                                        </p:attrNameLst>
                                      </p:cBhvr>
                                      <p:to>
                                        <p:strVal val="visible"/>
                                      </p:to>
                                    </p:set>
                                    <p:anim calcmode="lin" valueType="num">
                                      <p:cBhvr>
                                        <p:cTn id="32" dur="500" decel="50000" fill="hold">
                                          <p:stCondLst>
                                            <p:cond delay="0"/>
                                          </p:stCondLst>
                                        </p:cTn>
                                        <p:tgtEl>
                                          <p:spTgt spid="50"/>
                                        </p:tgtEl>
                                        <p:attrNameLst>
                                          <p:attrName>style.rotation</p:attrName>
                                        </p:attrNameLst>
                                      </p:cBhvr>
                                      <p:tavLst>
                                        <p:tav tm="0">
                                          <p:val>
                                            <p:fltVal val="-90"/>
                                          </p:val>
                                        </p:tav>
                                        <p:tav tm="100000">
                                          <p:val>
                                            <p:fltVal val="0"/>
                                          </p:val>
                                        </p:tav>
                                      </p:tavLst>
                                    </p:anim>
                                    <p:anim calcmode="lin" valueType="num">
                                      <p:cBhvr>
                                        <p:cTn id="33" dur="500" decel="50000" fill="hold">
                                          <p:stCondLst>
                                            <p:cond delay="0"/>
                                          </p:stCondLst>
                                        </p:cTn>
                                        <p:tgtEl>
                                          <p:spTgt spid="50"/>
                                        </p:tgtEl>
                                        <p:attrNameLst>
                                          <p:attrName>ppt_w</p:attrName>
                                        </p:attrNameLst>
                                      </p:cBhvr>
                                      <p:tavLst>
                                        <p:tav tm="0">
                                          <p:val>
                                            <p:strVal val="#ppt_w"/>
                                          </p:val>
                                        </p:tav>
                                        <p:tav tm="100000">
                                          <p:val>
                                            <p:strVal val="#ppt_w*.05"/>
                                          </p:val>
                                        </p:tav>
                                      </p:tavLst>
                                    </p:anim>
                                    <p:anim calcmode="lin" valueType="num">
                                      <p:cBhvr>
                                        <p:cTn id="34" dur="500" accel="50000" fill="hold">
                                          <p:stCondLst>
                                            <p:cond delay="500"/>
                                          </p:stCondLst>
                                        </p:cTn>
                                        <p:tgtEl>
                                          <p:spTgt spid="50"/>
                                        </p:tgtEl>
                                        <p:attrNameLst>
                                          <p:attrName>ppt_w</p:attrName>
                                        </p:attrNameLst>
                                      </p:cBhvr>
                                      <p:tavLst>
                                        <p:tav tm="0">
                                          <p:val>
                                            <p:strVal val="#ppt_w*.05"/>
                                          </p:val>
                                        </p:tav>
                                        <p:tav tm="100000">
                                          <p:val>
                                            <p:strVal val="#ppt_w"/>
                                          </p:val>
                                        </p:tav>
                                      </p:tavLst>
                                    </p:anim>
                                    <p:anim calcmode="lin" valueType="num">
                                      <p:cBhvr>
                                        <p:cTn id="35" dur="1000" fill="hold"/>
                                        <p:tgtEl>
                                          <p:spTgt spid="50"/>
                                        </p:tgtEl>
                                        <p:attrNameLst>
                                          <p:attrName>ppt_h</p:attrName>
                                        </p:attrNameLst>
                                      </p:cBhvr>
                                      <p:tavLst>
                                        <p:tav tm="0">
                                          <p:val>
                                            <p:strVal val="#ppt_h"/>
                                          </p:val>
                                        </p:tav>
                                        <p:tav tm="100000">
                                          <p:val>
                                            <p:strVal val="#ppt_h"/>
                                          </p:val>
                                        </p:tav>
                                      </p:tavLst>
                                    </p:anim>
                                    <p:anim calcmode="lin" valueType="num">
                                      <p:cBhvr>
                                        <p:cTn id="36" dur="500" decel="50000" fill="hold">
                                          <p:stCondLst>
                                            <p:cond delay="0"/>
                                          </p:stCondLst>
                                        </p:cTn>
                                        <p:tgtEl>
                                          <p:spTgt spid="50"/>
                                        </p:tgtEl>
                                        <p:attrNameLst>
                                          <p:attrName>ppt_x</p:attrName>
                                        </p:attrNameLst>
                                      </p:cBhvr>
                                      <p:tavLst>
                                        <p:tav tm="0">
                                          <p:val>
                                            <p:strVal val="#ppt_x+.4"/>
                                          </p:val>
                                        </p:tav>
                                        <p:tav tm="100000">
                                          <p:val>
                                            <p:strVal val="#ppt_x"/>
                                          </p:val>
                                        </p:tav>
                                      </p:tavLst>
                                    </p:anim>
                                    <p:anim calcmode="lin" valueType="num">
                                      <p:cBhvr>
                                        <p:cTn id="37" dur="500" decel="50000" fill="hold">
                                          <p:stCondLst>
                                            <p:cond delay="0"/>
                                          </p:stCondLst>
                                        </p:cTn>
                                        <p:tgtEl>
                                          <p:spTgt spid="50"/>
                                        </p:tgtEl>
                                        <p:attrNameLst>
                                          <p:attrName>ppt_y</p:attrName>
                                        </p:attrNameLst>
                                      </p:cBhvr>
                                      <p:tavLst>
                                        <p:tav tm="0">
                                          <p:val>
                                            <p:strVal val="#ppt_y-.2"/>
                                          </p:val>
                                        </p:tav>
                                        <p:tav tm="100000">
                                          <p:val>
                                            <p:strVal val="#ppt_y+.1"/>
                                          </p:val>
                                        </p:tav>
                                      </p:tavLst>
                                    </p:anim>
                                    <p:anim calcmode="lin" valueType="num">
                                      <p:cBhvr>
                                        <p:cTn id="38" dur="500" accel="50000" fill="hold">
                                          <p:stCondLst>
                                            <p:cond delay="500"/>
                                          </p:stCondLst>
                                        </p:cTn>
                                        <p:tgtEl>
                                          <p:spTgt spid="50"/>
                                        </p:tgtEl>
                                        <p:attrNameLst>
                                          <p:attrName>ppt_y</p:attrName>
                                        </p:attrNameLst>
                                      </p:cBhvr>
                                      <p:tavLst>
                                        <p:tav tm="0">
                                          <p:val>
                                            <p:strVal val="#ppt_y+.1"/>
                                          </p:val>
                                        </p:tav>
                                        <p:tav tm="100000">
                                          <p:val>
                                            <p:strVal val="#ppt_y"/>
                                          </p:val>
                                        </p:tav>
                                      </p:tavLst>
                                    </p:anim>
                                    <p:animEffect transition="in" filter="fade">
                                      <p:cBhvr>
                                        <p:cTn id="39" dur="1000" decel="50000">
                                          <p:stCondLst>
                                            <p:cond delay="0"/>
                                          </p:stCondLst>
                                        </p:cTn>
                                        <p:tgtEl>
                                          <p:spTgt spid="5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 grpId="0" animBg="1"/>
      <p:bldP spid="38" grpId="0" animBg="1"/>
      <p:bldP spid="39" grpId="0" animBg="1"/>
      <p:bldP spid="40" grpId="0" animBg="1"/>
      <p:bldP spid="41" grpId="0" animBg="1"/>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矩形 24"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549157" y="-975631"/>
            <a:ext cx="583096" cy="838080"/>
          </a:xfrm>
          <a:prstGeom prst="rect">
            <a:avLst/>
          </a:prstGeom>
          <a:solidFill>
            <a:srgbClr val="365B7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 name="矩形 25"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1132253" y="-975631"/>
            <a:ext cx="583096" cy="838080"/>
          </a:xfrm>
          <a:prstGeom prst="rect">
            <a:avLst/>
          </a:prstGeom>
          <a:solidFill>
            <a:srgbClr val="96648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 name="矩形 26"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1715349" y="-975631"/>
            <a:ext cx="583096" cy="838080"/>
          </a:xfrm>
          <a:prstGeom prst="rect">
            <a:avLst/>
          </a:prstGeom>
          <a:solidFill>
            <a:srgbClr val="D06F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 name="矩形 27"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2298446" y="-975631"/>
            <a:ext cx="583096" cy="838080"/>
          </a:xfrm>
          <a:prstGeom prst="rect">
            <a:avLst/>
          </a:prstGeom>
          <a:solidFill>
            <a:srgbClr val="F779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 name="矩形 28"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2881542" y="-975631"/>
            <a:ext cx="583096" cy="838080"/>
          </a:xfrm>
          <a:prstGeom prst="rect">
            <a:avLst/>
          </a:prstGeom>
          <a:solidFill>
            <a:srgbClr val="F8AD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cxnSp>
        <p:nvCxnSpPr>
          <p:cNvPr id="46" name="直接连接符 45"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CxnSpPr/>
          <p:nvPr/>
        </p:nvCxnSpPr>
        <p:spPr>
          <a:xfrm>
            <a:off x="3246637" y="1273629"/>
            <a:ext cx="5770860"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47" name="文本框 46"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txBox="1"/>
          <p:nvPr/>
        </p:nvSpPr>
        <p:spPr>
          <a:xfrm>
            <a:off x="4487804" y="496471"/>
            <a:ext cx="2895344" cy="523220"/>
          </a:xfrm>
          <a:prstGeom prst="rect">
            <a:avLst/>
          </a:prstGeom>
          <a:noFill/>
        </p:spPr>
        <p:txBody>
          <a:bodyPr wrap="none" rtlCol="0">
            <a:spAutoFit/>
          </a:bodyPr>
          <a:lstStyle/>
          <a:p>
            <a:r>
              <a:rPr lang="zh-CN" altLang="en-US" sz="2800" b="1" spc="500" dirty="0">
                <a:solidFill>
                  <a:schemeClr val="bg1">
                    <a:lumMod val="50000"/>
                  </a:schemeClr>
                </a:solidFill>
                <a:latin typeface="微软雅黑" panose="020B0503020204020204" pitchFamily="34" charset="-122"/>
                <a:ea typeface="微软雅黑" panose="020B0503020204020204" pitchFamily="34" charset="-122"/>
                <a:cs typeface="Arial" panose="020B0604020202020204" pitchFamily="34" charset="0"/>
              </a:rPr>
              <a:t>一 招聘的概念</a:t>
            </a:r>
            <a:endParaRPr lang="en-US" altLang="zh-CN" sz="2800" b="1" spc="500" dirty="0">
              <a:solidFill>
                <a:schemeClr val="bg1">
                  <a:lumMod val="50000"/>
                </a:schemeClr>
              </a:solidFill>
              <a:latin typeface="微软雅黑" panose="020B0503020204020204" pitchFamily="34" charset="-122"/>
              <a:ea typeface="微软雅黑" panose="020B0503020204020204" pitchFamily="34" charset="-122"/>
              <a:cs typeface="Arial" panose="020B0604020202020204" pitchFamily="34" charset="0"/>
            </a:endParaRPr>
          </a:p>
        </p:txBody>
      </p:sp>
      <p:sp>
        <p:nvSpPr>
          <p:cNvPr id="48" name="椭圆 47"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flipH="1">
            <a:off x="2686180" y="813581"/>
            <a:ext cx="157493" cy="157493"/>
          </a:xfrm>
          <a:prstGeom prst="ellipse">
            <a:avLst/>
          </a:prstGeom>
          <a:solidFill>
            <a:srgbClr val="D06F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9" name="椭圆 48"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flipH="1">
            <a:off x="2686180" y="335956"/>
            <a:ext cx="321030" cy="321030"/>
          </a:xfrm>
          <a:prstGeom prst="ellipse">
            <a:avLst/>
          </a:prstGeom>
          <a:solidFill>
            <a:srgbClr val="966481"/>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0" name="椭圆 49"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flipH="1">
            <a:off x="2991678" y="806317"/>
            <a:ext cx="219803" cy="219803"/>
          </a:xfrm>
          <a:prstGeom prst="ellipse">
            <a:avLst/>
          </a:prstGeom>
          <a:solidFill>
            <a:srgbClr val="365B7C"/>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1" name="椭圆 50"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flipH="1">
            <a:off x="2031169" y="697840"/>
            <a:ext cx="164852" cy="164852"/>
          </a:xfrm>
          <a:prstGeom prst="ellipse">
            <a:avLst/>
          </a:prstGeom>
          <a:solidFill>
            <a:srgbClr val="F779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2" name="椭圆 51"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9354354" y="755438"/>
            <a:ext cx="157493" cy="157493"/>
          </a:xfrm>
          <a:prstGeom prst="ellipse">
            <a:avLst/>
          </a:prstGeom>
          <a:solidFill>
            <a:srgbClr val="D06F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3" name="椭圆 52"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9190817" y="277813"/>
            <a:ext cx="321030" cy="321030"/>
          </a:xfrm>
          <a:prstGeom prst="ellipse">
            <a:avLst/>
          </a:prstGeom>
          <a:solidFill>
            <a:srgbClr val="966481"/>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4" name="椭圆 53"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a:off x="8986546" y="748174"/>
            <a:ext cx="219803" cy="219803"/>
          </a:xfrm>
          <a:prstGeom prst="ellipse">
            <a:avLst/>
          </a:prstGeom>
          <a:solidFill>
            <a:srgbClr val="365B7C"/>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5" name="椭圆 54"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a:off x="10002006" y="639697"/>
            <a:ext cx="164852" cy="164852"/>
          </a:xfrm>
          <a:prstGeom prst="ellipse">
            <a:avLst/>
          </a:prstGeom>
          <a:solidFill>
            <a:srgbClr val="F779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7" name="Rectangle 42"/>
          <p:cNvSpPr/>
          <p:nvPr/>
        </p:nvSpPr>
        <p:spPr>
          <a:xfrm flipH="1">
            <a:off x="1453905" y="2220070"/>
            <a:ext cx="9893835" cy="589653"/>
          </a:xfrm>
          <a:prstGeom prst="rect">
            <a:avLst/>
          </a:prstGeom>
          <a:noFill/>
          <a:ln w="12700" cap="flat" cmpd="sng" algn="ctr">
            <a:noFill/>
            <a:prstDash val="solid"/>
          </a:ln>
          <a:effectLst/>
        </p:spPr>
        <p:txBody>
          <a:bodyPr lIns="91440" tIns="0" rIns="91440" bIns="0" rtlCol="0" anchor="t"/>
          <a:lstStyle/>
          <a:p>
            <a:r>
              <a:rPr lang="zh-CN" altLang="en-US" sz="2400" b="1" dirty="0">
                <a:latin typeface="楷体" panose="02010609060101010101" pitchFamily="49" charset="-122"/>
                <a:ea typeface="楷体" panose="02010609060101010101" pitchFamily="49" charset="-122"/>
              </a:rPr>
              <a:t>招聘</a:t>
            </a:r>
            <a:r>
              <a:rPr lang="zh-CN" altLang="en-US" sz="2400" dirty="0">
                <a:latin typeface="楷体" panose="02010609060101010101" pitchFamily="49" charset="-122"/>
                <a:ea typeface="楷体" panose="02010609060101010101" pitchFamily="49" charset="-122"/>
              </a:rPr>
              <a:t>：又称招募</a:t>
            </a:r>
            <a:r>
              <a:rPr lang="en-US" altLang="zh-CN" sz="2400" dirty="0">
                <a:latin typeface="楷体" panose="02010609060101010101" pitchFamily="49" charset="-122"/>
                <a:ea typeface="楷体" panose="02010609060101010101" pitchFamily="49" charset="-122"/>
              </a:rPr>
              <a:t>,</a:t>
            </a:r>
            <a:r>
              <a:rPr lang="zh-CN" altLang="en-US" sz="2400" dirty="0">
                <a:latin typeface="楷体" panose="02010609060101010101" pitchFamily="49" charset="-122"/>
                <a:ea typeface="楷体" panose="02010609060101010101" pitchFamily="49" charset="-122"/>
              </a:rPr>
              <a:t>指在企业总体发展战略规划的指导下</a:t>
            </a:r>
            <a:r>
              <a:rPr lang="en-US" altLang="zh-CN" sz="2400" dirty="0">
                <a:latin typeface="楷体" panose="02010609060101010101" pitchFamily="49" charset="-122"/>
                <a:ea typeface="楷体" panose="02010609060101010101" pitchFamily="49" charset="-122"/>
              </a:rPr>
              <a:t>,</a:t>
            </a:r>
            <a:r>
              <a:rPr lang="zh-CN" altLang="en-US" sz="2400" dirty="0">
                <a:latin typeface="楷体" panose="02010609060101010101" pitchFamily="49" charset="-122"/>
                <a:ea typeface="楷体" panose="02010609060101010101" pitchFamily="49" charset="-122"/>
              </a:rPr>
              <a:t>根据人力资源规划所确定的人员需求制定相应的填补职位空缺的计划</a:t>
            </a:r>
            <a:r>
              <a:rPr lang="en-US" altLang="zh-CN" sz="2400" dirty="0">
                <a:latin typeface="楷体" panose="02010609060101010101" pitchFamily="49" charset="-122"/>
                <a:ea typeface="楷体" panose="02010609060101010101" pitchFamily="49" charset="-122"/>
              </a:rPr>
              <a:t>,</a:t>
            </a:r>
            <a:r>
              <a:rPr lang="zh-CN" altLang="en-US" sz="2400" dirty="0">
                <a:latin typeface="楷体" panose="02010609060101010101" pitchFamily="49" charset="-122"/>
                <a:ea typeface="楷体" panose="02010609060101010101" pitchFamily="49" charset="-122"/>
              </a:rPr>
              <a:t>采用多种科学的方法及渠道</a:t>
            </a:r>
            <a:r>
              <a:rPr lang="en-US" altLang="zh-CN" sz="2400" dirty="0">
                <a:latin typeface="楷体" panose="02010609060101010101" pitchFamily="49" charset="-122"/>
                <a:ea typeface="楷体" panose="02010609060101010101" pitchFamily="49" charset="-122"/>
              </a:rPr>
              <a:t>,</a:t>
            </a:r>
            <a:r>
              <a:rPr lang="zh-CN" altLang="en-US" sz="2400" dirty="0">
                <a:latin typeface="楷体" panose="02010609060101010101" pitchFamily="49" charset="-122"/>
                <a:ea typeface="楷体" panose="02010609060101010101" pitchFamily="49" charset="-122"/>
              </a:rPr>
              <a:t>广泛吸引具备相应资格的人员向组织应聘</a:t>
            </a:r>
            <a:r>
              <a:rPr lang="en-US" altLang="zh-CN" sz="2400" dirty="0">
                <a:latin typeface="楷体" panose="02010609060101010101" pitchFamily="49" charset="-122"/>
                <a:ea typeface="楷体" panose="02010609060101010101" pitchFamily="49" charset="-122"/>
              </a:rPr>
              <a:t>,</a:t>
            </a:r>
            <a:r>
              <a:rPr lang="zh-CN" altLang="en-US" sz="2400" dirty="0">
                <a:latin typeface="楷体" panose="02010609060101010101" pitchFamily="49" charset="-122"/>
                <a:ea typeface="楷体" panose="02010609060101010101" pitchFamily="49" charset="-122"/>
              </a:rPr>
              <a:t>从中选出企业需要的人员并予以录用的过程。</a:t>
            </a:r>
          </a:p>
        </p:txBody>
      </p:sp>
      <p:sp>
        <p:nvSpPr>
          <p:cNvPr id="5" name="e7d195523061f1c0"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hidden="1"/>
          <p:cNvSpPr txBox="1"/>
          <p:nvPr/>
        </p:nvSpPr>
        <p:spPr>
          <a:xfrm>
            <a:off x="-355600" y="1803400"/>
            <a:ext cx="293927" cy="1016000"/>
          </a:xfrm>
          <a:prstGeom prst="rect">
            <a:avLst/>
          </a:prstGeom>
          <a:noFill/>
        </p:spPr>
        <p:txBody>
          <a:bodyPr vert="wordArtVert" rtlCol="0">
            <a:spAutoFit/>
          </a:bodyPr>
          <a:lstStyle/>
          <a:p>
            <a:r>
              <a:rPr lang="en-US" altLang="zh-CN" sz="100"/>
              <a:t>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a:t>
            </a:r>
            <a:endParaRPr lang="zh-CN" altLang="en-US" sz="100"/>
          </a:p>
        </p:txBody>
      </p:sp>
      <p:sp>
        <p:nvSpPr>
          <p:cNvPr id="6" name="矩形 5"/>
          <p:cNvSpPr/>
          <p:nvPr/>
        </p:nvSpPr>
        <p:spPr>
          <a:xfrm>
            <a:off x="1453905" y="4167101"/>
            <a:ext cx="9649524" cy="461665"/>
          </a:xfrm>
          <a:prstGeom prst="rect">
            <a:avLst/>
          </a:prstGeom>
        </p:spPr>
        <p:txBody>
          <a:bodyPr wrap="square">
            <a:spAutoFit/>
          </a:bodyPr>
          <a:lstStyle/>
          <a:p>
            <a:r>
              <a:rPr lang="zh-CN" altLang="en-US" sz="2400" u="sng" dirty="0">
                <a:solidFill>
                  <a:srgbClr val="C00000"/>
                </a:solidFill>
                <a:latin typeface="楷体" panose="02010609060101010101" pitchFamily="49" charset="-122"/>
                <a:ea typeface="楷体" panose="02010609060101010101" pitchFamily="49" charset="-122"/>
              </a:rPr>
              <a:t>招聘的实质</a:t>
            </a:r>
            <a:r>
              <a:rPr lang="zh-CN" altLang="en-US" sz="2400" dirty="0">
                <a:solidFill>
                  <a:srgbClr val="C00000"/>
                </a:solidFill>
                <a:latin typeface="楷体" panose="02010609060101010101" pitchFamily="49" charset="-122"/>
                <a:ea typeface="楷体" panose="02010609060101010101" pitchFamily="49" charset="-122"/>
              </a:rPr>
              <a:t>：让潜在的合格人员对本组织产生兴趣并前来应聘职位。  </a:t>
            </a:r>
          </a:p>
        </p:txBody>
      </p:sp>
    </p:spTree>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0">
        <p15:prstTrans prst="pageCurlDouble"/>
      </p:transition>
    </mc:Choice>
    <mc:Fallback xmlns="">
      <p:transition spd="slow" advTm="0">
        <p:fade/>
      </p:transition>
    </mc:Fallback>
  </mc:AlternateContent>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矩形 24"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549157" y="-975631"/>
            <a:ext cx="583096" cy="838080"/>
          </a:xfrm>
          <a:prstGeom prst="rect">
            <a:avLst/>
          </a:prstGeom>
          <a:solidFill>
            <a:srgbClr val="365B7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 name="矩形 25"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1132253" y="-975631"/>
            <a:ext cx="583096" cy="838080"/>
          </a:xfrm>
          <a:prstGeom prst="rect">
            <a:avLst/>
          </a:prstGeom>
          <a:solidFill>
            <a:srgbClr val="96648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 name="矩形 26"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1715349" y="-975631"/>
            <a:ext cx="583096" cy="838080"/>
          </a:xfrm>
          <a:prstGeom prst="rect">
            <a:avLst/>
          </a:prstGeom>
          <a:solidFill>
            <a:srgbClr val="D06F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 name="矩形 27"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2298446" y="-975631"/>
            <a:ext cx="583096" cy="838080"/>
          </a:xfrm>
          <a:prstGeom prst="rect">
            <a:avLst/>
          </a:prstGeom>
          <a:solidFill>
            <a:srgbClr val="F779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 name="矩形 28"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2881542" y="-975631"/>
            <a:ext cx="583096" cy="838080"/>
          </a:xfrm>
          <a:prstGeom prst="rect">
            <a:avLst/>
          </a:prstGeom>
          <a:solidFill>
            <a:srgbClr val="F8AD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cxnSp>
        <p:nvCxnSpPr>
          <p:cNvPr id="46" name="直接连接符 45"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CxnSpPr/>
          <p:nvPr/>
        </p:nvCxnSpPr>
        <p:spPr>
          <a:xfrm>
            <a:off x="3246637" y="1273629"/>
            <a:ext cx="5770860"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47" name="文本框 46"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txBox="1"/>
          <p:nvPr/>
        </p:nvSpPr>
        <p:spPr>
          <a:xfrm>
            <a:off x="3585930" y="486564"/>
            <a:ext cx="4768930" cy="584775"/>
          </a:xfrm>
          <a:prstGeom prst="rect">
            <a:avLst/>
          </a:prstGeom>
          <a:noFill/>
        </p:spPr>
        <p:txBody>
          <a:bodyPr wrap="square" rtlCol="0">
            <a:spAutoFit/>
          </a:bodyPr>
          <a:lstStyle/>
          <a:p>
            <a:r>
              <a:rPr lang="zh-CN" altLang="en-US" sz="3200" dirty="0">
                <a:latin typeface="KaiTi" panose="02010609060101010101" pitchFamily="49" charset="-122"/>
                <a:ea typeface="KaiTi" panose="02010609060101010101" pitchFamily="49" charset="-122"/>
              </a:rPr>
              <a:t>二、招聘时间确定策略</a:t>
            </a:r>
            <a:endParaRPr lang="en-US" altLang="zh-CN" sz="3200" b="1" spc="500" dirty="0">
              <a:solidFill>
                <a:schemeClr val="bg1">
                  <a:lumMod val="50000"/>
                </a:schemeClr>
              </a:solidFill>
              <a:latin typeface="KaiTi" panose="02010609060101010101" pitchFamily="49" charset="-122"/>
              <a:ea typeface="KaiTi" panose="02010609060101010101" pitchFamily="49" charset="-122"/>
              <a:cs typeface="Arial" panose="020B0604020202020204" pitchFamily="34" charset="0"/>
            </a:endParaRPr>
          </a:p>
        </p:txBody>
      </p:sp>
      <p:sp>
        <p:nvSpPr>
          <p:cNvPr id="48" name="椭圆 47"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flipH="1">
            <a:off x="2686180" y="813581"/>
            <a:ext cx="157493" cy="157493"/>
          </a:xfrm>
          <a:prstGeom prst="ellipse">
            <a:avLst/>
          </a:prstGeom>
          <a:solidFill>
            <a:srgbClr val="D06F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9" name="椭圆 48"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flipH="1">
            <a:off x="2686180" y="335956"/>
            <a:ext cx="321030" cy="321030"/>
          </a:xfrm>
          <a:prstGeom prst="ellipse">
            <a:avLst/>
          </a:prstGeom>
          <a:solidFill>
            <a:srgbClr val="966481"/>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0" name="椭圆 49"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flipH="1">
            <a:off x="2991678" y="806317"/>
            <a:ext cx="219803" cy="219803"/>
          </a:xfrm>
          <a:prstGeom prst="ellipse">
            <a:avLst/>
          </a:prstGeom>
          <a:solidFill>
            <a:srgbClr val="365B7C"/>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1" name="椭圆 50"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flipH="1">
            <a:off x="2031169" y="697840"/>
            <a:ext cx="164852" cy="164852"/>
          </a:xfrm>
          <a:prstGeom prst="ellipse">
            <a:avLst/>
          </a:prstGeom>
          <a:solidFill>
            <a:srgbClr val="F779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2" name="椭圆 51"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9354354" y="755438"/>
            <a:ext cx="157493" cy="157493"/>
          </a:xfrm>
          <a:prstGeom prst="ellipse">
            <a:avLst/>
          </a:prstGeom>
          <a:solidFill>
            <a:srgbClr val="D06F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3" name="椭圆 52"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9190817" y="277813"/>
            <a:ext cx="321030" cy="321030"/>
          </a:xfrm>
          <a:prstGeom prst="ellipse">
            <a:avLst/>
          </a:prstGeom>
          <a:solidFill>
            <a:srgbClr val="966481"/>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4" name="椭圆 53"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a:off x="8986546" y="748174"/>
            <a:ext cx="219803" cy="219803"/>
          </a:xfrm>
          <a:prstGeom prst="ellipse">
            <a:avLst/>
          </a:prstGeom>
          <a:solidFill>
            <a:srgbClr val="365B7C"/>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5" name="椭圆 54"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a:off x="10002006" y="639697"/>
            <a:ext cx="164852" cy="164852"/>
          </a:xfrm>
          <a:prstGeom prst="ellipse">
            <a:avLst/>
          </a:prstGeom>
          <a:solidFill>
            <a:srgbClr val="F779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 name="e7d195523061f1c0"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hidden="1"/>
          <p:cNvSpPr txBox="1"/>
          <p:nvPr/>
        </p:nvSpPr>
        <p:spPr>
          <a:xfrm>
            <a:off x="-355600" y="1803400"/>
            <a:ext cx="293927" cy="1016000"/>
          </a:xfrm>
          <a:prstGeom prst="rect">
            <a:avLst/>
          </a:prstGeom>
          <a:noFill/>
        </p:spPr>
        <p:txBody>
          <a:bodyPr vert="wordArtVert" rtlCol="0">
            <a:spAutoFit/>
          </a:bodyPr>
          <a:lstStyle/>
          <a:p>
            <a:r>
              <a:rPr lang="en-US" altLang="zh-CN" sz="100"/>
              <a:t>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a:t>
            </a:r>
            <a:endParaRPr lang="zh-CN" altLang="en-US" sz="100"/>
          </a:p>
        </p:txBody>
      </p:sp>
      <p:sp>
        <p:nvSpPr>
          <p:cNvPr id="23" name="Rectangle 3">
            <a:extLst>
              <a:ext uri="{FF2B5EF4-FFF2-40B4-BE49-F238E27FC236}">
                <a16:creationId xmlns:a16="http://schemas.microsoft.com/office/drawing/2014/main" id="{4BC8D186-0991-C740-82B8-1C2123204F89}"/>
              </a:ext>
            </a:extLst>
          </p:cNvPr>
          <p:cNvSpPr txBox="1">
            <a:spLocks noChangeArrowheads="1"/>
          </p:cNvSpPr>
          <p:nvPr/>
        </p:nvSpPr>
        <p:spPr>
          <a:xfrm>
            <a:off x="1132253" y="1906730"/>
            <a:ext cx="9873204" cy="5248275"/>
          </a:xfrm>
          <a:prstGeom prst="rect">
            <a:avLst/>
          </a:prstGeom>
        </p:spPr>
        <p:txBody>
          <a:bodyP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zh-CN" altLang="en-US" sz="2400" dirty="0">
                <a:latin typeface="KaiTi" panose="02010609060101010101" pitchFamily="49" charset="-122"/>
                <a:ea typeface="KaiTi" panose="02010609060101010101" pitchFamily="49" charset="-122"/>
              </a:rPr>
              <a:t>招聘时间确定策略就是要在保证招聘质量的前提下</a:t>
            </a:r>
            <a:r>
              <a:rPr lang="en-US" altLang="zh-CN" sz="2400" dirty="0">
                <a:latin typeface="KaiTi" panose="02010609060101010101" pitchFamily="49" charset="-122"/>
                <a:ea typeface="KaiTi" panose="02010609060101010101" pitchFamily="49" charset="-122"/>
              </a:rPr>
              <a:t>,</a:t>
            </a:r>
            <a:r>
              <a:rPr lang="zh-CN" altLang="en-US" sz="2400" dirty="0">
                <a:latin typeface="KaiTi" panose="02010609060101010101" pitchFamily="49" charset="-122"/>
                <a:ea typeface="KaiTi" panose="02010609060101010101" pitchFamily="49" charset="-122"/>
              </a:rPr>
              <a:t>确定一个科学合理的时间安排</a:t>
            </a:r>
            <a:r>
              <a:rPr lang="en-US" altLang="zh-CN" sz="2400" dirty="0">
                <a:latin typeface="KaiTi" panose="02010609060101010101" pitchFamily="49" charset="-122"/>
                <a:ea typeface="KaiTi" panose="02010609060101010101" pitchFamily="49" charset="-122"/>
              </a:rPr>
              <a:t>,</a:t>
            </a:r>
            <a:r>
              <a:rPr lang="zh-CN" altLang="en-US" sz="2400" dirty="0">
                <a:latin typeface="KaiTi" panose="02010609060101010101" pitchFamily="49" charset="-122"/>
                <a:ea typeface="KaiTi" panose="02010609060101010101" pitchFamily="49" charset="-122"/>
              </a:rPr>
              <a:t>包括两项任务</a:t>
            </a:r>
            <a:r>
              <a:rPr lang="en-US" altLang="zh-CN" sz="2400" dirty="0">
                <a:latin typeface="KaiTi" panose="02010609060101010101" pitchFamily="49" charset="-122"/>
                <a:ea typeface="KaiTi" panose="02010609060101010101" pitchFamily="49" charset="-122"/>
              </a:rPr>
              <a:t>:</a:t>
            </a:r>
            <a:r>
              <a:rPr lang="zh-CN" altLang="en-US" sz="2400" dirty="0">
                <a:latin typeface="KaiTi" panose="02010609060101010101" pitchFamily="49" charset="-122"/>
                <a:ea typeface="KaiTi" panose="02010609060101010101" pitchFamily="49" charset="-122"/>
              </a:rPr>
              <a:t>一是选择招聘开始的时间</a:t>
            </a:r>
            <a:r>
              <a:rPr lang="en-US" altLang="zh-CN" sz="2400" dirty="0">
                <a:latin typeface="KaiTi" panose="02010609060101010101" pitchFamily="49" charset="-122"/>
                <a:ea typeface="KaiTi" panose="02010609060101010101" pitchFamily="49" charset="-122"/>
              </a:rPr>
              <a:t>,</a:t>
            </a:r>
            <a:r>
              <a:rPr lang="zh-CN" altLang="en-US" sz="2400" dirty="0">
                <a:latin typeface="KaiTi" panose="02010609060101010101" pitchFamily="49" charset="-122"/>
                <a:ea typeface="KaiTi" panose="02010609060101010101" pitchFamily="49" charset="-122"/>
              </a:rPr>
              <a:t>二是确定整个招聘过程所需的时间。 </a:t>
            </a:r>
          </a:p>
          <a:p>
            <a:r>
              <a:rPr lang="en-US" altLang="zh-CN" sz="2400" dirty="0">
                <a:latin typeface="KaiTi" panose="02010609060101010101" pitchFamily="49" charset="-122"/>
                <a:ea typeface="KaiTi" panose="02010609060101010101" pitchFamily="49" charset="-122"/>
              </a:rPr>
              <a:t>(</a:t>
            </a:r>
            <a:r>
              <a:rPr lang="zh-CN" altLang="en-US" sz="2400" dirty="0">
                <a:latin typeface="KaiTi" panose="02010609060101010101" pitchFamily="49" charset="-122"/>
                <a:ea typeface="KaiTi" panose="02010609060101010101" pitchFamily="49" charset="-122"/>
              </a:rPr>
              <a:t>一</a:t>
            </a:r>
            <a:r>
              <a:rPr lang="en-US" altLang="zh-CN" sz="2400" dirty="0">
                <a:latin typeface="KaiTi" panose="02010609060101010101" pitchFamily="49" charset="-122"/>
                <a:ea typeface="KaiTi" panose="02010609060101010101" pitchFamily="49" charset="-122"/>
              </a:rPr>
              <a:t>)</a:t>
            </a:r>
            <a:r>
              <a:rPr lang="zh-CN" altLang="en-US" sz="2400" dirty="0">
                <a:latin typeface="KaiTi" panose="02010609060101010101" pitchFamily="49" charset="-122"/>
                <a:ea typeface="KaiTi" panose="02010609060101010101" pitchFamily="49" charset="-122"/>
              </a:rPr>
              <a:t>对人力资源需求的缓急程度</a:t>
            </a:r>
          </a:p>
          <a:p>
            <a:r>
              <a:rPr lang="en-US" altLang="zh-CN" sz="2400" dirty="0">
                <a:latin typeface="KaiTi" panose="02010609060101010101" pitchFamily="49" charset="-122"/>
                <a:ea typeface="KaiTi" panose="02010609060101010101" pitchFamily="49" charset="-122"/>
              </a:rPr>
              <a:t>(</a:t>
            </a:r>
            <a:r>
              <a:rPr lang="zh-CN" altLang="en-US" sz="2400" dirty="0">
                <a:latin typeface="KaiTi" panose="02010609060101010101" pitchFamily="49" charset="-122"/>
                <a:ea typeface="KaiTi" panose="02010609060101010101" pitchFamily="49" charset="-122"/>
              </a:rPr>
              <a:t>二</a:t>
            </a:r>
            <a:r>
              <a:rPr lang="en-US" altLang="zh-CN" sz="2400" dirty="0">
                <a:latin typeface="KaiTi" panose="02010609060101010101" pitchFamily="49" charset="-122"/>
                <a:ea typeface="KaiTi" panose="02010609060101010101" pitchFamily="49" charset="-122"/>
              </a:rPr>
              <a:t>)</a:t>
            </a:r>
            <a:r>
              <a:rPr lang="zh-CN" altLang="en-US" sz="2400" dirty="0">
                <a:latin typeface="KaiTi" panose="02010609060101010101" pitchFamily="49" charset="-122"/>
                <a:ea typeface="KaiTi" panose="02010609060101010101" pitchFamily="49" charset="-122"/>
              </a:rPr>
              <a:t>招聘过程所需时间</a:t>
            </a:r>
          </a:p>
          <a:p>
            <a:r>
              <a:rPr lang="en-US" altLang="zh-CN" sz="2400" dirty="0">
                <a:latin typeface="KaiTi" panose="02010609060101010101" pitchFamily="49" charset="-122"/>
                <a:ea typeface="KaiTi" panose="02010609060101010101" pitchFamily="49" charset="-122"/>
              </a:rPr>
              <a:t>(</a:t>
            </a:r>
            <a:r>
              <a:rPr lang="zh-CN" altLang="en-US" sz="2400" dirty="0">
                <a:latin typeface="KaiTi" panose="02010609060101010101" pitchFamily="49" charset="-122"/>
                <a:ea typeface="KaiTi" panose="02010609060101010101" pitchFamily="49" charset="-122"/>
              </a:rPr>
              <a:t>三</a:t>
            </a:r>
            <a:r>
              <a:rPr lang="en-US" altLang="zh-CN" sz="2400" dirty="0">
                <a:latin typeface="KaiTi" panose="02010609060101010101" pitchFamily="49" charset="-122"/>
                <a:ea typeface="KaiTi" panose="02010609060101010101" pitchFamily="49" charset="-122"/>
              </a:rPr>
              <a:t>)</a:t>
            </a:r>
            <a:r>
              <a:rPr lang="zh-CN" altLang="en-US" sz="2400" dirty="0">
                <a:latin typeface="KaiTi" panose="02010609060101010101" pitchFamily="49" charset="-122"/>
                <a:ea typeface="KaiTi" panose="02010609060101010101" pitchFamily="49" charset="-122"/>
              </a:rPr>
              <a:t>人才市场供给的季节性变化</a:t>
            </a:r>
          </a:p>
          <a:p>
            <a:pPr marL="0" indent="0">
              <a:buNone/>
            </a:pPr>
            <a:endParaRPr lang="en-US" altLang="zh-CN" sz="2400" dirty="0">
              <a:latin typeface="KaiTi" panose="02010609060101010101" pitchFamily="49" charset="-122"/>
              <a:ea typeface="KaiTi" panose="02010609060101010101" pitchFamily="49" charset="-122"/>
            </a:endParaRPr>
          </a:p>
        </p:txBody>
      </p:sp>
    </p:spTree>
    <p:extLst>
      <p:ext uri="{BB962C8B-B14F-4D97-AF65-F5344CB8AC3E}">
        <p14:creationId xmlns:p14="http://schemas.microsoft.com/office/powerpoint/2010/main" val="3259374345"/>
      </p:ext>
    </p:extLst>
  </p:cSld>
  <p:clrMapOvr>
    <a:masterClrMapping/>
  </p:clrMapOvr>
  <p:transition spd="slow">
    <p:fade/>
  </p:transition>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矩形 24"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549157" y="-975631"/>
            <a:ext cx="583096" cy="838080"/>
          </a:xfrm>
          <a:prstGeom prst="rect">
            <a:avLst/>
          </a:prstGeom>
          <a:solidFill>
            <a:srgbClr val="365B7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 name="矩形 25"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1132253" y="-975631"/>
            <a:ext cx="583096" cy="838080"/>
          </a:xfrm>
          <a:prstGeom prst="rect">
            <a:avLst/>
          </a:prstGeom>
          <a:solidFill>
            <a:srgbClr val="96648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 name="矩形 26"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1715349" y="-975631"/>
            <a:ext cx="583096" cy="838080"/>
          </a:xfrm>
          <a:prstGeom prst="rect">
            <a:avLst/>
          </a:prstGeom>
          <a:solidFill>
            <a:srgbClr val="D06F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 name="矩形 27"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2298446" y="-975631"/>
            <a:ext cx="583096" cy="838080"/>
          </a:xfrm>
          <a:prstGeom prst="rect">
            <a:avLst/>
          </a:prstGeom>
          <a:solidFill>
            <a:srgbClr val="F779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 name="矩形 28"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2881542" y="-975631"/>
            <a:ext cx="583096" cy="838080"/>
          </a:xfrm>
          <a:prstGeom prst="rect">
            <a:avLst/>
          </a:prstGeom>
          <a:solidFill>
            <a:srgbClr val="F8AD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cxnSp>
        <p:nvCxnSpPr>
          <p:cNvPr id="46" name="直接连接符 45"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CxnSpPr/>
          <p:nvPr/>
        </p:nvCxnSpPr>
        <p:spPr>
          <a:xfrm>
            <a:off x="3246637" y="1273629"/>
            <a:ext cx="5770860"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47" name="文本框 46"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txBox="1"/>
          <p:nvPr/>
        </p:nvSpPr>
        <p:spPr>
          <a:xfrm>
            <a:off x="3727457" y="487878"/>
            <a:ext cx="4768930" cy="584775"/>
          </a:xfrm>
          <a:prstGeom prst="rect">
            <a:avLst/>
          </a:prstGeom>
          <a:noFill/>
        </p:spPr>
        <p:txBody>
          <a:bodyPr wrap="square" rtlCol="0">
            <a:spAutoFit/>
          </a:bodyPr>
          <a:lstStyle/>
          <a:p>
            <a:r>
              <a:rPr lang="zh-CN" altLang="en-US" sz="3200" dirty="0">
                <a:latin typeface="KaiTi" panose="02010609060101010101" pitchFamily="49" charset="-122"/>
                <a:ea typeface="KaiTi" panose="02010609060101010101" pitchFamily="49" charset="-122"/>
              </a:rPr>
              <a:t>三、招聘地点选择策略</a:t>
            </a:r>
            <a:endParaRPr lang="en-US" altLang="zh-CN" sz="3200" b="1" spc="500" dirty="0">
              <a:solidFill>
                <a:schemeClr val="bg1">
                  <a:lumMod val="50000"/>
                </a:schemeClr>
              </a:solidFill>
              <a:latin typeface="KaiTi" panose="02010609060101010101" pitchFamily="49" charset="-122"/>
              <a:ea typeface="KaiTi" panose="02010609060101010101" pitchFamily="49" charset="-122"/>
              <a:cs typeface="Arial" panose="020B0604020202020204" pitchFamily="34" charset="0"/>
            </a:endParaRPr>
          </a:p>
        </p:txBody>
      </p:sp>
      <p:sp>
        <p:nvSpPr>
          <p:cNvPr id="48" name="椭圆 47"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flipH="1">
            <a:off x="2686180" y="813581"/>
            <a:ext cx="157493" cy="157493"/>
          </a:xfrm>
          <a:prstGeom prst="ellipse">
            <a:avLst/>
          </a:prstGeom>
          <a:solidFill>
            <a:srgbClr val="D06F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9" name="椭圆 48"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flipH="1">
            <a:off x="2686180" y="335956"/>
            <a:ext cx="321030" cy="321030"/>
          </a:xfrm>
          <a:prstGeom prst="ellipse">
            <a:avLst/>
          </a:prstGeom>
          <a:solidFill>
            <a:srgbClr val="966481"/>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0" name="椭圆 49"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flipH="1">
            <a:off x="2991678" y="806317"/>
            <a:ext cx="219803" cy="219803"/>
          </a:xfrm>
          <a:prstGeom prst="ellipse">
            <a:avLst/>
          </a:prstGeom>
          <a:solidFill>
            <a:srgbClr val="365B7C"/>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1" name="椭圆 50"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flipH="1">
            <a:off x="2031169" y="697840"/>
            <a:ext cx="164852" cy="164852"/>
          </a:xfrm>
          <a:prstGeom prst="ellipse">
            <a:avLst/>
          </a:prstGeom>
          <a:solidFill>
            <a:srgbClr val="F779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2" name="椭圆 51"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9354354" y="755438"/>
            <a:ext cx="157493" cy="157493"/>
          </a:xfrm>
          <a:prstGeom prst="ellipse">
            <a:avLst/>
          </a:prstGeom>
          <a:solidFill>
            <a:srgbClr val="D06F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3" name="椭圆 52"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9190817" y="277813"/>
            <a:ext cx="321030" cy="321030"/>
          </a:xfrm>
          <a:prstGeom prst="ellipse">
            <a:avLst/>
          </a:prstGeom>
          <a:solidFill>
            <a:srgbClr val="966481"/>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4" name="椭圆 53"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a:off x="8986546" y="748174"/>
            <a:ext cx="219803" cy="219803"/>
          </a:xfrm>
          <a:prstGeom prst="ellipse">
            <a:avLst/>
          </a:prstGeom>
          <a:solidFill>
            <a:srgbClr val="365B7C"/>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5" name="椭圆 54"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a:off x="10002006" y="639697"/>
            <a:ext cx="164852" cy="164852"/>
          </a:xfrm>
          <a:prstGeom prst="ellipse">
            <a:avLst/>
          </a:prstGeom>
          <a:solidFill>
            <a:srgbClr val="F779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 name="e7d195523061f1c0"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hidden="1"/>
          <p:cNvSpPr txBox="1"/>
          <p:nvPr/>
        </p:nvSpPr>
        <p:spPr>
          <a:xfrm>
            <a:off x="-355600" y="1803400"/>
            <a:ext cx="293927" cy="1016000"/>
          </a:xfrm>
          <a:prstGeom prst="rect">
            <a:avLst/>
          </a:prstGeom>
          <a:noFill/>
        </p:spPr>
        <p:txBody>
          <a:bodyPr vert="wordArtVert" rtlCol="0">
            <a:spAutoFit/>
          </a:bodyPr>
          <a:lstStyle/>
          <a:p>
            <a:r>
              <a:rPr lang="en-US" altLang="zh-CN" sz="100"/>
              <a:t>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a:t>
            </a:r>
            <a:endParaRPr lang="zh-CN" altLang="en-US" sz="100"/>
          </a:p>
        </p:txBody>
      </p:sp>
      <p:sp>
        <p:nvSpPr>
          <p:cNvPr id="23" name="Rectangle 3">
            <a:extLst>
              <a:ext uri="{FF2B5EF4-FFF2-40B4-BE49-F238E27FC236}">
                <a16:creationId xmlns:a16="http://schemas.microsoft.com/office/drawing/2014/main" id="{4BC8D186-0991-C740-82B8-1C2123204F89}"/>
              </a:ext>
            </a:extLst>
          </p:cNvPr>
          <p:cNvSpPr txBox="1">
            <a:spLocks noChangeArrowheads="1"/>
          </p:cNvSpPr>
          <p:nvPr/>
        </p:nvSpPr>
        <p:spPr>
          <a:xfrm>
            <a:off x="846814" y="2010023"/>
            <a:ext cx="10570506" cy="5248275"/>
          </a:xfrm>
          <a:prstGeom prst="rect">
            <a:avLst/>
          </a:prstGeom>
        </p:spPr>
        <p:txBody>
          <a:bodyP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altLang="zh-CN" sz="2400" dirty="0">
                <a:latin typeface="KaiTi" panose="02010609060101010101" pitchFamily="49" charset="-122"/>
                <a:ea typeface="KaiTi" panose="02010609060101010101" pitchFamily="49" charset="-122"/>
              </a:rPr>
              <a:t>(1)</a:t>
            </a:r>
            <a:r>
              <a:rPr lang="zh-CN" altLang="en-US" sz="2400" dirty="0">
                <a:latin typeface="KaiTi" panose="02010609060101010101" pitchFamily="49" charset="-122"/>
                <a:ea typeface="KaiTi" panose="02010609060101010101" pitchFamily="49" charset="-122"/>
              </a:rPr>
              <a:t>如果要招聘高级管理人员或专家教授</a:t>
            </a:r>
            <a:r>
              <a:rPr lang="en-US" altLang="zh-CN" sz="2400" dirty="0">
                <a:latin typeface="KaiTi" panose="02010609060101010101" pitchFamily="49" charset="-122"/>
                <a:ea typeface="KaiTi" panose="02010609060101010101" pitchFamily="49" charset="-122"/>
              </a:rPr>
              <a:t>,</a:t>
            </a:r>
            <a:r>
              <a:rPr lang="zh-CN" altLang="en-US" sz="2400" dirty="0">
                <a:latin typeface="KaiTi" panose="02010609060101010101" pitchFamily="49" charset="-122"/>
                <a:ea typeface="KaiTi" panose="02010609060101010101" pitchFamily="49" charset="-122"/>
              </a:rPr>
              <a:t>就要扩大招聘范围</a:t>
            </a:r>
            <a:r>
              <a:rPr lang="en-US" altLang="zh-CN" sz="2400" dirty="0">
                <a:latin typeface="KaiTi" panose="02010609060101010101" pitchFamily="49" charset="-122"/>
                <a:ea typeface="KaiTi" panose="02010609060101010101" pitchFamily="49" charset="-122"/>
              </a:rPr>
              <a:t>,</a:t>
            </a:r>
            <a:r>
              <a:rPr lang="zh-CN" altLang="en-US" sz="2400" dirty="0">
                <a:latin typeface="KaiTi" panose="02010609060101010101" pitchFamily="49" charset="-122"/>
                <a:ea typeface="KaiTi" panose="02010609060101010101" pitchFamily="49" charset="-122"/>
              </a:rPr>
              <a:t>选择全国性或省市级</a:t>
            </a:r>
            <a:r>
              <a:rPr lang="en-US" altLang="zh-CN" sz="2400" dirty="0">
                <a:latin typeface="KaiTi" panose="02010609060101010101" pitchFamily="49" charset="-122"/>
                <a:ea typeface="KaiTi" panose="02010609060101010101" pitchFamily="49" charset="-122"/>
              </a:rPr>
              <a:t>,</a:t>
            </a:r>
            <a:r>
              <a:rPr lang="zh-CN" altLang="en-US" sz="2400" dirty="0">
                <a:latin typeface="KaiTi" panose="02010609060101010101" pitchFamily="49" charset="-122"/>
                <a:ea typeface="KaiTi" panose="02010609060101010101" pitchFamily="49" charset="-122"/>
              </a:rPr>
              <a:t>乃至世界范围的人才市场进行招聘。 </a:t>
            </a:r>
          </a:p>
          <a:p>
            <a:r>
              <a:rPr lang="en-US" altLang="zh-CN" sz="2400" dirty="0">
                <a:latin typeface="KaiTi" panose="02010609060101010101" pitchFamily="49" charset="-122"/>
                <a:ea typeface="KaiTi" panose="02010609060101010101" pitchFamily="49" charset="-122"/>
              </a:rPr>
              <a:t>(2)</a:t>
            </a:r>
            <a:r>
              <a:rPr lang="zh-CN" altLang="en-US" sz="2400" dirty="0">
                <a:latin typeface="KaiTi" panose="02010609060101010101" pitchFamily="49" charset="-122"/>
                <a:ea typeface="KaiTi" panose="02010609060101010101" pitchFamily="49" charset="-122"/>
              </a:rPr>
              <a:t>在跨地区的市场上招聘中级管理人员和专业技术人才。 </a:t>
            </a:r>
          </a:p>
          <a:p>
            <a:r>
              <a:rPr lang="en-US" altLang="zh-CN" sz="2400" dirty="0">
                <a:latin typeface="KaiTi" panose="02010609060101010101" pitchFamily="49" charset="-122"/>
                <a:ea typeface="KaiTi" panose="02010609060101010101" pitchFamily="49" charset="-122"/>
              </a:rPr>
              <a:t>(3)</a:t>
            </a:r>
            <a:r>
              <a:rPr lang="zh-CN" altLang="en-US" sz="2400" dirty="0">
                <a:latin typeface="KaiTi" panose="02010609060101010101" pitchFamily="49" charset="-122"/>
                <a:ea typeface="KaiTi" panose="02010609060101010101" pitchFamily="49" charset="-122"/>
              </a:rPr>
              <a:t>如果要招聘普通工作人员和技术工人</a:t>
            </a:r>
            <a:r>
              <a:rPr lang="en-US" altLang="zh-CN" sz="2400" dirty="0">
                <a:latin typeface="KaiTi" panose="02010609060101010101" pitchFamily="49" charset="-122"/>
                <a:ea typeface="KaiTi" panose="02010609060101010101" pitchFamily="49" charset="-122"/>
              </a:rPr>
              <a:t>,</a:t>
            </a:r>
            <a:r>
              <a:rPr lang="zh-CN" altLang="en-US" sz="2400" dirty="0">
                <a:latin typeface="KaiTi" panose="02010609060101010101" pitchFamily="49" charset="-122"/>
                <a:ea typeface="KaiTi" panose="02010609060101010101" pitchFamily="49" charset="-122"/>
              </a:rPr>
              <a:t>在招聘单位所在地区的人才市场进行招聘就可以。</a:t>
            </a:r>
          </a:p>
          <a:p>
            <a:r>
              <a:rPr lang="en-US" altLang="zh-CN" sz="2400" dirty="0">
                <a:latin typeface="KaiTi" panose="02010609060101010101" pitchFamily="49" charset="-122"/>
                <a:ea typeface="KaiTi" panose="02010609060101010101" pitchFamily="49" charset="-122"/>
              </a:rPr>
              <a:t>(4)</a:t>
            </a:r>
            <a:r>
              <a:rPr lang="zh-CN" altLang="en-US" sz="2400" dirty="0">
                <a:latin typeface="KaiTi" panose="02010609060101010101" pitchFamily="49" charset="-122"/>
                <a:ea typeface="KaiTi" panose="02010609060101010101" pitchFamily="49" charset="-122"/>
              </a:rPr>
              <a:t>选择人才市场还应考虑招聘地点的人力资源分布和供求状况。 </a:t>
            </a:r>
          </a:p>
          <a:p>
            <a:pPr marL="0" indent="0">
              <a:buNone/>
            </a:pPr>
            <a:endParaRPr lang="en-US" altLang="zh-CN" sz="2400" dirty="0">
              <a:latin typeface="KaiTi" panose="02010609060101010101" pitchFamily="49" charset="-122"/>
              <a:ea typeface="KaiTi" panose="02010609060101010101" pitchFamily="49" charset="-122"/>
            </a:endParaRPr>
          </a:p>
        </p:txBody>
      </p:sp>
    </p:spTree>
    <p:extLst>
      <p:ext uri="{BB962C8B-B14F-4D97-AF65-F5344CB8AC3E}">
        <p14:creationId xmlns:p14="http://schemas.microsoft.com/office/powerpoint/2010/main" val="830814305"/>
      </p:ext>
    </p:extLst>
  </p:cSld>
  <p:clrMapOvr>
    <a:masterClrMapping/>
  </p:clrMapOvr>
  <p:transition spd="slow">
    <p:fade/>
  </p:transition>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矩形 15">
            <a:extLst>
              <a:ext uri="{FF2B5EF4-FFF2-40B4-BE49-F238E27FC236}">
                <a16:creationId xmlns:a16="http://schemas.microsoft.com/office/drawing/2014/main" id="{8FCF129B-8A5E-174B-9FE9-2B566E1B59E5}"/>
              </a:ext>
            </a:extLst>
          </p:cNvPr>
          <p:cNvSpPr/>
          <p:nvPr/>
        </p:nvSpPr>
        <p:spPr>
          <a:xfrm>
            <a:off x="986512" y="1891633"/>
            <a:ext cx="10525132" cy="5632311"/>
          </a:xfrm>
          <a:prstGeom prst="rect">
            <a:avLst/>
          </a:prstGeom>
        </p:spPr>
        <p:txBody>
          <a:bodyPr wrap="square">
            <a:spAutoFit/>
          </a:bodyPr>
          <a:lstStyle/>
          <a:p>
            <a:r>
              <a:rPr lang="zh-CN" altLang="en-US" sz="2400" dirty="0">
                <a:latin typeface="KaiTi" panose="02010609060101010101" pitchFamily="49" charset="-122"/>
                <a:ea typeface="KaiTi" panose="02010609060101010101" pitchFamily="49" charset="-122"/>
              </a:rPr>
              <a:t>    </a:t>
            </a:r>
            <a:r>
              <a:rPr lang="en-US" altLang="zh-CN" sz="2400" dirty="0">
                <a:latin typeface="KaiTi" panose="02010609060101010101" pitchFamily="49" charset="-122"/>
                <a:ea typeface="KaiTi" panose="02010609060101010101" pitchFamily="49" charset="-122"/>
              </a:rPr>
              <a:t>2016</a:t>
            </a:r>
            <a:r>
              <a:rPr lang="zh-CN" altLang="en-US" sz="2400" dirty="0">
                <a:latin typeface="KaiTi" panose="02010609060101010101" pitchFamily="49" charset="-122"/>
                <a:ea typeface="KaiTi" panose="02010609060101010101" pitchFamily="49" charset="-122"/>
              </a:rPr>
              <a:t>年</a:t>
            </a:r>
            <a:r>
              <a:rPr lang="en-US" altLang="zh-CN" sz="2400" dirty="0">
                <a:latin typeface="KaiTi" panose="02010609060101010101" pitchFamily="49" charset="-122"/>
                <a:ea typeface="KaiTi" panose="02010609060101010101" pitchFamily="49" charset="-122"/>
              </a:rPr>
              <a:t>6</a:t>
            </a:r>
            <a:r>
              <a:rPr lang="zh-CN" altLang="en-US" sz="2400" dirty="0">
                <a:latin typeface="KaiTi" panose="02010609060101010101" pitchFamily="49" charset="-122"/>
                <a:ea typeface="KaiTi" panose="02010609060101010101" pitchFamily="49" charset="-122"/>
              </a:rPr>
              <a:t>月</a:t>
            </a:r>
            <a:r>
              <a:rPr lang="en-US" altLang="zh-CN" sz="2400" dirty="0">
                <a:latin typeface="KaiTi" panose="02010609060101010101" pitchFamily="49" charset="-122"/>
                <a:ea typeface="KaiTi" panose="02010609060101010101" pitchFamily="49" charset="-122"/>
              </a:rPr>
              <a:t>2</a:t>
            </a:r>
            <a:r>
              <a:rPr lang="zh-CN" altLang="en-US" sz="2400" dirty="0">
                <a:latin typeface="KaiTi" panose="02010609060101010101" pitchFamily="49" charset="-122"/>
                <a:ea typeface="KaiTi" panose="02010609060101010101" pitchFamily="49" charset="-122"/>
              </a:rPr>
              <a:t>日，济南高新区管委会面向国内外公开招聘</a:t>
            </a:r>
            <a:r>
              <a:rPr lang="en-US" altLang="zh-CN" sz="2400" dirty="0">
                <a:latin typeface="KaiTi" panose="02010609060101010101" pitchFamily="49" charset="-122"/>
                <a:ea typeface="KaiTi" panose="02010609060101010101" pitchFamily="49" charset="-122"/>
              </a:rPr>
              <a:t>148</a:t>
            </a:r>
            <a:r>
              <a:rPr lang="zh-CN" altLang="en-US" sz="2400" dirty="0">
                <a:latin typeface="KaiTi" panose="02010609060101010101" pitchFamily="49" charset="-122"/>
                <a:ea typeface="KaiTi" panose="02010609060101010101" pitchFamily="49" charset="-122"/>
              </a:rPr>
              <a:t>名专业管理人才的消息发出后，引发社会关注。</a:t>
            </a:r>
            <a:r>
              <a:rPr lang="en-US" altLang="zh-CN" sz="2400" dirty="0">
                <a:latin typeface="KaiTi" panose="02010609060101010101" pitchFamily="49" charset="-122"/>
                <a:ea typeface="KaiTi" panose="02010609060101010101" pitchFamily="49" charset="-122"/>
              </a:rPr>
              <a:t>13</a:t>
            </a:r>
            <a:r>
              <a:rPr lang="zh-CN" altLang="en-US" sz="2400" dirty="0">
                <a:latin typeface="KaiTi" panose="02010609060101010101" pitchFamily="49" charset="-122"/>
                <a:ea typeface="KaiTi" panose="02010609060101010101" pitchFamily="49" charset="-122"/>
              </a:rPr>
              <a:t>日，济南高新区管委会人力资源部接到的报名和咨询电话已接近</a:t>
            </a:r>
            <a:r>
              <a:rPr lang="en-US" altLang="zh-CN" sz="2400" dirty="0">
                <a:latin typeface="KaiTi" panose="02010609060101010101" pitchFamily="49" charset="-122"/>
                <a:ea typeface="KaiTi" panose="02010609060101010101" pitchFamily="49" charset="-122"/>
              </a:rPr>
              <a:t>5000</a:t>
            </a:r>
            <a:r>
              <a:rPr lang="zh-CN" altLang="en-US" sz="2400" dirty="0">
                <a:latin typeface="KaiTi" panose="02010609060101010101" pitchFamily="49" charset="-122"/>
                <a:ea typeface="KaiTi" panose="02010609060101010101" pitchFamily="49" charset="-122"/>
              </a:rPr>
              <a:t>人次，涵盖各行各业的优秀人才。</a:t>
            </a:r>
            <a:endParaRPr lang="en-US" altLang="zh-CN" sz="2400" dirty="0">
              <a:latin typeface="KaiTi" panose="02010609060101010101" pitchFamily="49" charset="-122"/>
              <a:ea typeface="KaiTi" panose="02010609060101010101" pitchFamily="49" charset="-122"/>
            </a:endParaRPr>
          </a:p>
          <a:p>
            <a:r>
              <a:rPr lang="zh-CN" altLang="en-US" sz="2400" dirty="0">
                <a:latin typeface="KaiTi" panose="02010609060101010101" pitchFamily="49" charset="-122"/>
                <a:ea typeface="KaiTi" panose="02010609060101010101" pitchFamily="49" charset="-122"/>
              </a:rPr>
              <a:t>    济南高新区管委会如此大规模的全球聘精英的初衷是什么？或许可以从</a:t>
            </a:r>
            <a:r>
              <a:rPr lang="en-US" altLang="zh-CN" sz="2400" dirty="0">
                <a:latin typeface="KaiTi" panose="02010609060101010101" pitchFamily="49" charset="-122"/>
                <a:ea typeface="KaiTi" panose="02010609060101010101" pitchFamily="49" charset="-122"/>
              </a:rPr>
              <a:t>2015</a:t>
            </a:r>
            <a:r>
              <a:rPr lang="zh-CN" altLang="en-US" sz="2400" dirty="0">
                <a:latin typeface="KaiTi" panose="02010609060101010101" pitchFamily="49" charset="-122"/>
                <a:ea typeface="KaiTi" panose="02010609060101010101" pitchFamily="49" charset="-122"/>
              </a:rPr>
              <a:t>年</a:t>
            </a:r>
            <a:r>
              <a:rPr lang="en-US" altLang="zh-CN" sz="2400" dirty="0">
                <a:latin typeface="KaiTi" panose="02010609060101010101" pitchFamily="49" charset="-122"/>
                <a:ea typeface="KaiTi" panose="02010609060101010101" pitchFamily="49" charset="-122"/>
              </a:rPr>
              <a:t>6</a:t>
            </a:r>
            <a:r>
              <a:rPr lang="zh-CN" altLang="en-US" sz="2400" dirty="0">
                <a:latin typeface="KaiTi" panose="02010609060101010101" pitchFamily="49" charset="-122"/>
                <a:ea typeface="KaiTi" panose="02010609060101010101" pitchFamily="49" charset="-122"/>
              </a:rPr>
              <a:t>月份，济南高新区召开的解放思想大讨论务虚会上找到答案。济南高新区召开解放思想大讨论务虚会，会上提出要破解“人员编制少，干部老龄化严重，活力、动力不足”给高新区发展带来的困扰。</a:t>
            </a:r>
            <a:endParaRPr lang="en-US" altLang="zh-CN" sz="2400" dirty="0">
              <a:latin typeface="KaiTi" panose="02010609060101010101" pitchFamily="49" charset="-122"/>
              <a:ea typeface="KaiTi" panose="02010609060101010101" pitchFamily="49" charset="-122"/>
            </a:endParaRPr>
          </a:p>
          <a:p>
            <a:r>
              <a:rPr lang="zh-CN" altLang="en-US" sz="2400" dirty="0">
                <a:latin typeface="KaiTi" panose="02010609060101010101" pitchFamily="49" charset="-122"/>
                <a:ea typeface="KaiTi" panose="02010609060101010101" pitchFamily="49" charset="-122"/>
              </a:rPr>
              <a:t>    济南高新区作为济南市政府的派出机构，在体制机制改革前，人员和职能机构是按照市直部门对待，而非区县级。从当时高新区的行政编制、事业编制及内设部门来看，高新区的工作机构是其他区县的</a:t>
            </a:r>
            <a:r>
              <a:rPr lang="en-US" altLang="zh-CN" sz="2400" dirty="0">
                <a:latin typeface="KaiTi" panose="02010609060101010101" pitchFamily="49" charset="-122"/>
                <a:ea typeface="KaiTi" panose="02010609060101010101" pitchFamily="49" charset="-122"/>
              </a:rPr>
              <a:t>1/3</a:t>
            </a:r>
            <a:r>
              <a:rPr lang="zh-CN" altLang="en-US" sz="2400" dirty="0">
                <a:latin typeface="KaiTi" panose="02010609060101010101" pitchFamily="49" charset="-122"/>
                <a:ea typeface="KaiTi" panose="02010609060101010101" pitchFamily="49" charset="-122"/>
              </a:rPr>
              <a:t>，而人员编制总量是其他区县的</a:t>
            </a:r>
            <a:r>
              <a:rPr lang="en-US" altLang="zh-CN" sz="2400" dirty="0">
                <a:latin typeface="KaiTi" panose="02010609060101010101" pitchFamily="49" charset="-122"/>
                <a:ea typeface="KaiTi" panose="02010609060101010101" pitchFamily="49" charset="-122"/>
              </a:rPr>
              <a:t>1/10</a:t>
            </a:r>
            <a:r>
              <a:rPr lang="zh-CN" altLang="en-US" sz="2400" dirty="0">
                <a:latin typeface="KaiTi" panose="02010609060101010101" pitchFamily="49" charset="-122"/>
                <a:ea typeface="KaiTi" panose="02010609060101010101" pitchFamily="49" charset="-122"/>
              </a:rPr>
              <a:t>。</a:t>
            </a:r>
            <a:endParaRPr lang="en-US" altLang="zh-CN" sz="2400" dirty="0">
              <a:latin typeface="KaiTi" panose="02010609060101010101" pitchFamily="49" charset="-122"/>
              <a:ea typeface="KaiTi" panose="02010609060101010101" pitchFamily="49" charset="-122"/>
            </a:endParaRPr>
          </a:p>
          <a:p>
            <a:endParaRPr lang="zh-CN" altLang="en-US" sz="2400" dirty="0">
              <a:latin typeface="KaiTi" panose="02010609060101010101" pitchFamily="49" charset="-122"/>
              <a:ea typeface="KaiTi" panose="02010609060101010101" pitchFamily="49" charset="-122"/>
            </a:endParaRPr>
          </a:p>
          <a:p>
            <a:endParaRPr kumimoji="1" lang="zh-CN" altLang="en-US" sz="2400" dirty="0">
              <a:latin typeface="KaiTi" panose="02010609060101010101" pitchFamily="49" charset="-122"/>
              <a:ea typeface="KaiTi" panose="02010609060101010101" pitchFamily="49" charset="-122"/>
            </a:endParaRPr>
          </a:p>
          <a:p>
            <a:endParaRPr kumimoji="1" lang="zh-CN" altLang="en-US" sz="2400" dirty="0">
              <a:latin typeface="KaiTi" panose="02010609060101010101" pitchFamily="49" charset="-122"/>
              <a:ea typeface="KaiTi" panose="02010609060101010101" pitchFamily="49" charset="-122"/>
            </a:endParaRPr>
          </a:p>
          <a:p>
            <a:endParaRPr lang="zh-CN" altLang="zh-CN" sz="2400" dirty="0">
              <a:latin typeface="KaiTi" panose="02010609060101010101" pitchFamily="49" charset="-122"/>
              <a:ea typeface="KaiTi" panose="02010609060101010101" pitchFamily="49" charset="-122"/>
            </a:endParaRPr>
          </a:p>
        </p:txBody>
      </p:sp>
      <p:grpSp>
        <p:nvGrpSpPr>
          <p:cNvPr id="17" name="组合 16"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a:extLst>
              <a:ext uri="{FF2B5EF4-FFF2-40B4-BE49-F238E27FC236}">
                <a16:creationId xmlns:a16="http://schemas.microsoft.com/office/drawing/2014/main" id="{561A2294-23CE-2643-9C8C-956FF59C7B35}"/>
              </a:ext>
            </a:extLst>
          </p:cNvPr>
          <p:cNvGrpSpPr/>
          <p:nvPr/>
        </p:nvGrpSpPr>
        <p:grpSpPr>
          <a:xfrm>
            <a:off x="203938" y="168360"/>
            <a:ext cx="1891633" cy="1891633"/>
            <a:chOff x="831765" y="1948847"/>
            <a:chExt cx="1891633" cy="1891633"/>
          </a:xfrm>
        </p:grpSpPr>
        <p:grpSp>
          <p:nvGrpSpPr>
            <p:cNvPr id="18" name="组合 17">
              <a:extLst>
                <a:ext uri="{FF2B5EF4-FFF2-40B4-BE49-F238E27FC236}">
                  <a16:creationId xmlns:a16="http://schemas.microsoft.com/office/drawing/2014/main" id="{311E4F6C-6AE8-9D4E-812F-5F11A10CD9D6}"/>
                </a:ext>
              </a:extLst>
            </p:cNvPr>
            <p:cNvGrpSpPr/>
            <p:nvPr/>
          </p:nvGrpSpPr>
          <p:grpSpPr>
            <a:xfrm>
              <a:off x="831765" y="1948847"/>
              <a:ext cx="1891633" cy="1891633"/>
              <a:chOff x="1375509" y="1976984"/>
              <a:chExt cx="2018000" cy="2018000"/>
            </a:xfrm>
          </p:grpSpPr>
          <p:sp>
            <p:nvSpPr>
              <p:cNvPr id="21" name="椭圆 20" descr="e7d195523061f1c0deeec63e560781cfd59afb0ea006f2a87ABB68BF51EA6619813959095094C18C62A12F549504892A4AAA8C1554C6663626E05CA27F281A14E6983772AFC3FB97135759321DEA3D709AACD122C08E6ED1C77BAD4A88EF4CD28A80260D8F97957F436F83C1F553EF0169027D0DBFA7A77088E1513DBDFC101C4B4DFF310B01A5021663E46B6BC2AAB5">
                <a:extLst>
                  <a:ext uri="{FF2B5EF4-FFF2-40B4-BE49-F238E27FC236}">
                    <a16:creationId xmlns:a16="http://schemas.microsoft.com/office/drawing/2014/main" id="{6D52AE6C-48D5-7145-BFBF-F6F39AF994E6}"/>
                  </a:ext>
                </a:extLst>
              </p:cNvPr>
              <p:cNvSpPr>
                <a:spLocks noChangeAspect="1"/>
              </p:cNvSpPr>
              <p:nvPr/>
            </p:nvSpPr>
            <p:spPr>
              <a:xfrm>
                <a:off x="1375509" y="1976984"/>
                <a:ext cx="2018000" cy="2018000"/>
              </a:xfrm>
              <a:prstGeom prst="ellipse">
                <a:avLst/>
              </a:prstGeom>
              <a:gradFill>
                <a:gsLst>
                  <a:gs pos="0">
                    <a:schemeClr val="bg1"/>
                  </a:gs>
                  <a:gs pos="100000">
                    <a:srgbClr val="C7C7C7"/>
                  </a:gs>
                </a:gsLst>
                <a:lin ang="13200000" scaled="0"/>
              </a:gradFill>
              <a:ln w="22225">
                <a:solidFill>
                  <a:schemeClr val="bg1"/>
                </a:solidFill>
              </a:ln>
              <a:effectLst>
                <a:outerShdw blurRad="393700" dist="1270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2" name="任意多边形 16">
                <a:extLst>
                  <a:ext uri="{FF2B5EF4-FFF2-40B4-BE49-F238E27FC236}">
                    <a16:creationId xmlns:a16="http://schemas.microsoft.com/office/drawing/2014/main" id="{175A8AAC-A5AF-5E42-8091-0E80E250512E}"/>
                  </a:ext>
                </a:extLst>
              </p:cNvPr>
              <p:cNvSpPr/>
              <p:nvPr/>
            </p:nvSpPr>
            <p:spPr>
              <a:xfrm rot="5400000">
                <a:off x="1220020" y="2637800"/>
                <a:ext cx="1007034" cy="694933"/>
              </a:xfrm>
              <a:custGeom>
                <a:avLst/>
                <a:gdLst>
                  <a:gd name="connsiteX0" fmla="*/ 0 w 1007034"/>
                  <a:gd name="connsiteY0" fmla="*/ 555348 h 694933"/>
                  <a:gd name="connsiteX1" fmla="*/ 322102 w 1007034"/>
                  <a:gd name="connsiteY1" fmla="*/ 0 h 694933"/>
                  <a:gd name="connsiteX2" fmla="*/ 392164 w 1007034"/>
                  <a:gd name="connsiteY2" fmla="*/ 21748 h 694933"/>
                  <a:gd name="connsiteX3" fmla="*/ 503517 w 1007034"/>
                  <a:gd name="connsiteY3" fmla="*/ 32974 h 694933"/>
                  <a:gd name="connsiteX4" fmla="*/ 614869 w 1007034"/>
                  <a:gd name="connsiteY4" fmla="*/ 21748 h 694933"/>
                  <a:gd name="connsiteX5" fmla="*/ 684932 w 1007034"/>
                  <a:gd name="connsiteY5" fmla="*/ 0 h 694933"/>
                  <a:gd name="connsiteX6" fmla="*/ 1007034 w 1007034"/>
                  <a:gd name="connsiteY6" fmla="*/ 555347 h 694933"/>
                  <a:gd name="connsiteX7" fmla="*/ 895766 w 1007034"/>
                  <a:gd name="connsiteY7" fmla="*/ 615742 h 694933"/>
                  <a:gd name="connsiteX8" fmla="*/ 503516 w 1007034"/>
                  <a:gd name="connsiteY8" fmla="*/ 694933 h 694933"/>
                  <a:gd name="connsiteX9" fmla="*/ 111266 w 1007034"/>
                  <a:gd name="connsiteY9" fmla="*/ 615742 h 694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07034" h="694933">
                    <a:moveTo>
                      <a:pt x="0" y="555348"/>
                    </a:moveTo>
                    <a:lnTo>
                      <a:pt x="322102" y="0"/>
                    </a:lnTo>
                    <a:lnTo>
                      <a:pt x="392164" y="21748"/>
                    </a:lnTo>
                    <a:cubicBezTo>
                      <a:pt x="428132" y="29108"/>
                      <a:pt x="465373" y="32974"/>
                      <a:pt x="503517" y="32974"/>
                    </a:cubicBezTo>
                    <a:cubicBezTo>
                      <a:pt x="541660" y="32974"/>
                      <a:pt x="578901" y="29108"/>
                      <a:pt x="614869" y="21748"/>
                    </a:cubicBezTo>
                    <a:lnTo>
                      <a:pt x="684932" y="0"/>
                    </a:lnTo>
                    <a:lnTo>
                      <a:pt x="1007034" y="555347"/>
                    </a:lnTo>
                    <a:lnTo>
                      <a:pt x="895766" y="615742"/>
                    </a:lnTo>
                    <a:cubicBezTo>
                      <a:pt x="775204" y="666735"/>
                      <a:pt x="642653" y="694933"/>
                      <a:pt x="503516" y="694933"/>
                    </a:cubicBezTo>
                    <a:cubicBezTo>
                      <a:pt x="364379" y="694933"/>
                      <a:pt x="231828" y="666735"/>
                      <a:pt x="111266" y="615742"/>
                    </a:cubicBezTo>
                    <a:close/>
                  </a:path>
                </a:pathLst>
              </a:custGeom>
              <a:solidFill>
                <a:srgbClr val="365B7C"/>
              </a:solidFill>
              <a:ln>
                <a:noFill/>
              </a:ln>
              <a:effectLst>
                <a:innerShdw blurRad="63500" dist="381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20" name="Freeform 48">
              <a:extLst>
                <a:ext uri="{FF2B5EF4-FFF2-40B4-BE49-F238E27FC236}">
                  <a16:creationId xmlns:a16="http://schemas.microsoft.com/office/drawing/2014/main" id="{1A85B2EB-679E-D34B-830C-21AA1AB4F95E}"/>
                </a:ext>
              </a:extLst>
            </p:cNvPr>
            <p:cNvSpPr>
              <a:spLocks noEditPoints="1"/>
            </p:cNvSpPr>
            <p:nvPr/>
          </p:nvSpPr>
          <p:spPr bwMode="auto">
            <a:xfrm>
              <a:off x="1822373" y="2622634"/>
              <a:ext cx="490056" cy="469081"/>
            </a:xfrm>
            <a:custGeom>
              <a:avLst/>
              <a:gdLst>
                <a:gd name="T0" fmla="*/ 419 w 628"/>
                <a:gd name="T1" fmla="*/ 232 h 600"/>
                <a:gd name="T2" fmla="*/ 411 w 628"/>
                <a:gd name="T3" fmla="*/ 249 h 600"/>
                <a:gd name="T4" fmla="*/ 408 w 628"/>
                <a:gd name="T5" fmla="*/ 261 h 600"/>
                <a:gd name="T6" fmla="*/ 409 w 628"/>
                <a:gd name="T7" fmla="*/ 283 h 600"/>
                <a:gd name="T8" fmla="*/ 417 w 628"/>
                <a:gd name="T9" fmla="*/ 304 h 600"/>
                <a:gd name="T10" fmla="*/ 424 w 628"/>
                <a:gd name="T11" fmla="*/ 315 h 600"/>
                <a:gd name="T12" fmla="*/ 441 w 628"/>
                <a:gd name="T13" fmla="*/ 330 h 600"/>
                <a:gd name="T14" fmla="*/ 453 w 628"/>
                <a:gd name="T15" fmla="*/ 335 h 600"/>
                <a:gd name="T16" fmla="*/ 478 w 628"/>
                <a:gd name="T17" fmla="*/ 200 h 600"/>
                <a:gd name="T18" fmla="*/ 449 w 628"/>
                <a:gd name="T19" fmla="*/ 206 h 600"/>
                <a:gd name="T20" fmla="*/ 433 w 628"/>
                <a:gd name="T21" fmla="*/ 216 h 600"/>
                <a:gd name="T22" fmla="*/ 425 w 628"/>
                <a:gd name="T23" fmla="*/ 224 h 600"/>
                <a:gd name="T24" fmla="*/ 384 w 628"/>
                <a:gd name="T25" fmla="*/ 70 h 600"/>
                <a:gd name="T26" fmla="*/ 314 w 628"/>
                <a:gd name="T27" fmla="*/ 140 h 600"/>
                <a:gd name="T28" fmla="*/ 379 w 628"/>
                <a:gd name="T29" fmla="*/ 283 h 600"/>
                <a:gd name="T30" fmla="*/ 379 w 628"/>
                <a:gd name="T31" fmla="*/ 254 h 600"/>
                <a:gd name="T32" fmla="*/ 359 w 628"/>
                <a:gd name="T33" fmla="*/ 154 h 600"/>
                <a:gd name="T34" fmla="*/ 250 w 628"/>
                <a:gd name="T35" fmla="*/ 270 h 600"/>
                <a:gd name="T36" fmla="*/ 314 w 628"/>
                <a:gd name="T37" fmla="*/ 396 h 600"/>
                <a:gd name="T38" fmla="*/ 282 w 628"/>
                <a:gd name="T39" fmla="*/ 400 h 600"/>
                <a:gd name="T40" fmla="*/ 267 w 628"/>
                <a:gd name="T41" fmla="*/ 382 h 600"/>
                <a:gd name="T42" fmla="*/ 257 w 628"/>
                <a:gd name="T43" fmla="*/ 374 h 600"/>
                <a:gd name="T44" fmla="*/ 214 w 628"/>
                <a:gd name="T45" fmla="*/ 356 h 600"/>
                <a:gd name="T46" fmla="*/ 195 w 628"/>
                <a:gd name="T47" fmla="*/ 354 h 600"/>
                <a:gd name="T48" fmla="*/ 0 w 628"/>
                <a:gd name="T49" fmla="*/ 600 h 600"/>
                <a:gd name="T50" fmla="*/ 83 w 628"/>
                <a:gd name="T51" fmla="*/ 454 h 600"/>
                <a:gd name="T52" fmla="*/ 216 w 628"/>
                <a:gd name="T53" fmla="*/ 454 h 600"/>
                <a:gd name="T54" fmla="*/ 301 w 628"/>
                <a:gd name="T55" fmla="*/ 600 h 600"/>
                <a:gd name="T56" fmla="*/ 282 w 628"/>
                <a:gd name="T57" fmla="*/ 400 h 600"/>
                <a:gd name="T58" fmla="*/ 433 w 628"/>
                <a:gd name="T59" fmla="*/ 354 h 600"/>
                <a:gd name="T60" fmla="*/ 413 w 628"/>
                <a:gd name="T61" fmla="*/ 356 h 600"/>
                <a:gd name="T62" fmla="*/ 361 w 628"/>
                <a:gd name="T63" fmla="*/ 382 h 600"/>
                <a:gd name="T64" fmla="*/ 353 w 628"/>
                <a:gd name="T65" fmla="*/ 391 h 600"/>
                <a:gd name="T66" fmla="*/ 389 w 628"/>
                <a:gd name="T67" fmla="*/ 600 h 600"/>
                <a:gd name="T68" fmla="*/ 410 w 628"/>
                <a:gd name="T69" fmla="*/ 600 h 600"/>
                <a:gd name="T70" fmla="*/ 564 w 628"/>
                <a:gd name="T71" fmla="*/ 454 h 600"/>
                <a:gd name="T72" fmla="*/ 628 w 628"/>
                <a:gd name="T73" fmla="*/ 460 h 600"/>
                <a:gd name="T74" fmla="*/ 151 w 628"/>
                <a:gd name="T75" fmla="*/ 340 h 600"/>
                <a:gd name="T76" fmla="*/ 186 w 628"/>
                <a:gd name="T77" fmla="*/ 330 h 600"/>
                <a:gd name="T78" fmla="*/ 196 w 628"/>
                <a:gd name="T79" fmla="*/ 323 h 600"/>
                <a:gd name="T80" fmla="*/ 216 w 628"/>
                <a:gd name="T81" fmla="*/ 295 h 600"/>
                <a:gd name="T82" fmla="*/ 219 w 628"/>
                <a:gd name="T83" fmla="*/ 281 h 600"/>
                <a:gd name="T84" fmla="*/ 219 w 628"/>
                <a:gd name="T85" fmla="*/ 258 h 600"/>
                <a:gd name="T86" fmla="*/ 214 w 628"/>
                <a:gd name="T87" fmla="*/ 241 h 600"/>
                <a:gd name="T88" fmla="*/ 208 w 628"/>
                <a:gd name="T89" fmla="*/ 231 h 600"/>
                <a:gd name="T90" fmla="*/ 195 w 628"/>
                <a:gd name="T91" fmla="*/ 217 h 600"/>
                <a:gd name="T92" fmla="*/ 186 w 628"/>
                <a:gd name="T93" fmla="*/ 210 h 600"/>
                <a:gd name="T94" fmla="*/ 151 w 628"/>
                <a:gd name="T95" fmla="*/ 200 h 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28" h="600">
                  <a:moveTo>
                    <a:pt x="425" y="224"/>
                  </a:moveTo>
                  <a:cubicBezTo>
                    <a:pt x="423" y="226"/>
                    <a:pt x="421" y="229"/>
                    <a:pt x="420" y="231"/>
                  </a:cubicBezTo>
                  <a:cubicBezTo>
                    <a:pt x="419" y="231"/>
                    <a:pt x="419" y="232"/>
                    <a:pt x="419" y="232"/>
                  </a:cubicBezTo>
                  <a:cubicBezTo>
                    <a:pt x="418" y="234"/>
                    <a:pt x="416" y="236"/>
                    <a:pt x="415" y="239"/>
                  </a:cubicBezTo>
                  <a:cubicBezTo>
                    <a:pt x="415" y="240"/>
                    <a:pt x="414" y="240"/>
                    <a:pt x="414" y="241"/>
                  </a:cubicBezTo>
                  <a:cubicBezTo>
                    <a:pt x="413" y="244"/>
                    <a:pt x="412" y="246"/>
                    <a:pt x="411" y="249"/>
                  </a:cubicBezTo>
                  <a:cubicBezTo>
                    <a:pt x="411" y="249"/>
                    <a:pt x="411" y="250"/>
                    <a:pt x="411" y="250"/>
                  </a:cubicBezTo>
                  <a:cubicBezTo>
                    <a:pt x="410" y="253"/>
                    <a:pt x="409" y="255"/>
                    <a:pt x="409" y="258"/>
                  </a:cubicBezTo>
                  <a:cubicBezTo>
                    <a:pt x="409" y="259"/>
                    <a:pt x="409" y="260"/>
                    <a:pt x="408" y="261"/>
                  </a:cubicBezTo>
                  <a:cubicBezTo>
                    <a:pt x="408" y="264"/>
                    <a:pt x="408" y="267"/>
                    <a:pt x="408" y="270"/>
                  </a:cubicBezTo>
                  <a:cubicBezTo>
                    <a:pt x="408" y="274"/>
                    <a:pt x="408" y="278"/>
                    <a:pt x="409" y="281"/>
                  </a:cubicBezTo>
                  <a:cubicBezTo>
                    <a:pt x="409" y="282"/>
                    <a:pt x="409" y="283"/>
                    <a:pt x="409" y="283"/>
                  </a:cubicBezTo>
                  <a:cubicBezTo>
                    <a:pt x="410" y="287"/>
                    <a:pt x="411" y="290"/>
                    <a:pt x="412" y="293"/>
                  </a:cubicBezTo>
                  <a:cubicBezTo>
                    <a:pt x="412" y="294"/>
                    <a:pt x="412" y="294"/>
                    <a:pt x="412" y="295"/>
                  </a:cubicBezTo>
                  <a:cubicBezTo>
                    <a:pt x="414" y="298"/>
                    <a:pt x="415" y="301"/>
                    <a:pt x="417" y="304"/>
                  </a:cubicBezTo>
                  <a:cubicBezTo>
                    <a:pt x="417" y="305"/>
                    <a:pt x="417" y="305"/>
                    <a:pt x="418" y="306"/>
                  </a:cubicBezTo>
                  <a:cubicBezTo>
                    <a:pt x="420" y="309"/>
                    <a:pt x="422" y="312"/>
                    <a:pt x="424" y="315"/>
                  </a:cubicBezTo>
                  <a:cubicBezTo>
                    <a:pt x="424" y="315"/>
                    <a:pt x="424" y="315"/>
                    <a:pt x="424" y="315"/>
                  </a:cubicBezTo>
                  <a:cubicBezTo>
                    <a:pt x="427" y="318"/>
                    <a:pt x="429" y="320"/>
                    <a:pt x="432" y="323"/>
                  </a:cubicBezTo>
                  <a:cubicBezTo>
                    <a:pt x="432" y="323"/>
                    <a:pt x="432" y="323"/>
                    <a:pt x="432" y="323"/>
                  </a:cubicBezTo>
                  <a:cubicBezTo>
                    <a:pt x="435" y="326"/>
                    <a:pt x="438" y="328"/>
                    <a:pt x="441" y="330"/>
                  </a:cubicBezTo>
                  <a:cubicBezTo>
                    <a:pt x="442" y="330"/>
                    <a:pt x="442" y="330"/>
                    <a:pt x="442" y="330"/>
                  </a:cubicBezTo>
                  <a:cubicBezTo>
                    <a:pt x="446" y="332"/>
                    <a:pt x="449" y="334"/>
                    <a:pt x="452" y="335"/>
                  </a:cubicBezTo>
                  <a:cubicBezTo>
                    <a:pt x="453" y="335"/>
                    <a:pt x="453" y="335"/>
                    <a:pt x="453" y="335"/>
                  </a:cubicBezTo>
                  <a:cubicBezTo>
                    <a:pt x="461" y="338"/>
                    <a:pt x="469" y="340"/>
                    <a:pt x="478" y="340"/>
                  </a:cubicBezTo>
                  <a:cubicBezTo>
                    <a:pt x="516" y="340"/>
                    <a:pt x="547" y="309"/>
                    <a:pt x="547" y="270"/>
                  </a:cubicBezTo>
                  <a:cubicBezTo>
                    <a:pt x="547" y="231"/>
                    <a:pt x="516" y="200"/>
                    <a:pt x="478" y="200"/>
                  </a:cubicBezTo>
                  <a:cubicBezTo>
                    <a:pt x="468" y="200"/>
                    <a:pt x="458" y="202"/>
                    <a:pt x="450" y="206"/>
                  </a:cubicBezTo>
                  <a:cubicBezTo>
                    <a:pt x="450" y="206"/>
                    <a:pt x="450" y="206"/>
                    <a:pt x="450" y="206"/>
                  </a:cubicBezTo>
                  <a:cubicBezTo>
                    <a:pt x="449" y="206"/>
                    <a:pt x="449" y="206"/>
                    <a:pt x="449" y="206"/>
                  </a:cubicBezTo>
                  <a:cubicBezTo>
                    <a:pt x="446" y="208"/>
                    <a:pt x="444" y="209"/>
                    <a:pt x="442" y="210"/>
                  </a:cubicBezTo>
                  <a:cubicBezTo>
                    <a:pt x="441" y="210"/>
                    <a:pt x="441" y="211"/>
                    <a:pt x="440" y="211"/>
                  </a:cubicBezTo>
                  <a:cubicBezTo>
                    <a:pt x="438" y="213"/>
                    <a:pt x="435" y="215"/>
                    <a:pt x="433" y="216"/>
                  </a:cubicBezTo>
                  <a:cubicBezTo>
                    <a:pt x="433" y="217"/>
                    <a:pt x="432" y="217"/>
                    <a:pt x="432" y="217"/>
                  </a:cubicBezTo>
                  <a:cubicBezTo>
                    <a:pt x="430" y="219"/>
                    <a:pt x="428" y="221"/>
                    <a:pt x="426" y="223"/>
                  </a:cubicBezTo>
                  <a:cubicBezTo>
                    <a:pt x="426" y="223"/>
                    <a:pt x="425" y="224"/>
                    <a:pt x="425" y="224"/>
                  </a:cubicBezTo>
                  <a:close/>
                  <a:moveTo>
                    <a:pt x="314" y="140"/>
                  </a:moveTo>
                  <a:lnTo>
                    <a:pt x="314" y="140"/>
                  </a:lnTo>
                  <a:cubicBezTo>
                    <a:pt x="353" y="140"/>
                    <a:pt x="384" y="108"/>
                    <a:pt x="384" y="70"/>
                  </a:cubicBezTo>
                  <a:cubicBezTo>
                    <a:pt x="384" y="31"/>
                    <a:pt x="353" y="0"/>
                    <a:pt x="314" y="0"/>
                  </a:cubicBezTo>
                  <a:cubicBezTo>
                    <a:pt x="275" y="0"/>
                    <a:pt x="244" y="31"/>
                    <a:pt x="244" y="70"/>
                  </a:cubicBezTo>
                  <a:cubicBezTo>
                    <a:pt x="244" y="108"/>
                    <a:pt x="275" y="140"/>
                    <a:pt x="314" y="140"/>
                  </a:cubicBezTo>
                  <a:close/>
                  <a:moveTo>
                    <a:pt x="379" y="336"/>
                  </a:moveTo>
                  <a:lnTo>
                    <a:pt x="379" y="336"/>
                  </a:lnTo>
                  <a:lnTo>
                    <a:pt x="379" y="283"/>
                  </a:lnTo>
                  <a:cubicBezTo>
                    <a:pt x="379" y="279"/>
                    <a:pt x="378" y="274"/>
                    <a:pt x="378" y="270"/>
                  </a:cubicBezTo>
                  <a:cubicBezTo>
                    <a:pt x="378" y="266"/>
                    <a:pt x="379" y="262"/>
                    <a:pt x="379" y="257"/>
                  </a:cubicBezTo>
                  <a:lnTo>
                    <a:pt x="379" y="254"/>
                  </a:lnTo>
                  <a:lnTo>
                    <a:pt x="380" y="254"/>
                  </a:lnTo>
                  <a:cubicBezTo>
                    <a:pt x="385" y="223"/>
                    <a:pt x="404" y="197"/>
                    <a:pt x="431" y="183"/>
                  </a:cubicBezTo>
                  <a:cubicBezTo>
                    <a:pt x="412" y="165"/>
                    <a:pt x="387" y="154"/>
                    <a:pt x="359" y="154"/>
                  </a:cubicBezTo>
                  <a:lnTo>
                    <a:pt x="269" y="154"/>
                  </a:lnTo>
                  <a:cubicBezTo>
                    <a:pt x="241" y="154"/>
                    <a:pt x="216" y="165"/>
                    <a:pt x="197" y="183"/>
                  </a:cubicBezTo>
                  <a:cubicBezTo>
                    <a:pt x="228" y="199"/>
                    <a:pt x="250" y="232"/>
                    <a:pt x="250" y="270"/>
                  </a:cubicBezTo>
                  <a:cubicBezTo>
                    <a:pt x="250" y="278"/>
                    <a:pt x="249" y="285"/>
                    <a:pt x="247" y="293"/>
                  </a:cubicBezTo>
                  <a:lnTo>
                    <a:pt x="247" y="335"/>
                  </a:lnTo>
                  <a:cubicBezTo>
                    <a:pt x="276" y="347"/>
                    <a:pt x="299" y="369"/>
                    <a:pt x="314" y="396"/>
                  </a:cubicBezTo>
                  <a:cubicBezTo>
                    <a:pt x="328" y="369"/>
                    <a:pt x="352" y="348"/>
                    <a:pt x="379" y="336"/>
                  </a:cubicBezTo>
                  <a:close/>
                  <a:moveTo>
                    <a:pt x="282" y="400"/>
                  </a:moveTo>
                  <a:lnTo>
                    <a:pt x="282" y="400"/>
                  </a:lnTo>
                  <a:cubicBezTo>
                    <a:pt x="280" y="397"/>
                    <a:pt x="278" y="394"/>
                    <a:pt x="275" y="391"/>
                  </a:cubicBezTo>
                  <a:cubicBezTo>
                    <a:pt x="275" y="390"/>
                    <a:pt x="274" y="390"/>
                    <a:pt x="274" y="390"/>
                  </a:cubicBezTo>
                  <a:cubicBezTo>
                    <a:pt x="272" y="387"/>
                    <a:pt x="270" y="385"/>
                    <a:pt x="267" y="382"/>
                  </a:cubicBezTo>
                  <a:cubicBezTo>
                    <a:pt x="267" y="382"/>
                    <a:pt x="266" y="382"/>
                    <a:pt x="266" y="381"/>
                  </a:cubicBezTo>
                  <a:cubicBezTo>
                    <a:pt x="263" y="379"/>
                    <a:pt x="261" y="377"/>
                    <a:pt x="258" y="375"/>
                  </a:cubicBezTo>
                  <a:cubicBezTo>
                    <a:pt x="257" y="374"/>
                    <a:pt x="257" y="374"/>
                    <a:pt x="257" y="374"/>
                  </a:cubicBezTo>
                  <a:cubicBezTo>
                    <a:pt x="247" y="367"/>
                    <a:pt x="237" y="362"/>
                    <a:pt x="225" y="359"/>
                  </a:cubicBezTo>
                  <a:cubicBezTo>
                    <a:pt x="223" y="358"/>
                    <a:pt x="220" y="357"/>
                    <a:pt x="218" y="357"/>
                  </a:cubicBezTo>
                  <a:cubicBezTo>
                    <a:pt x="217" y="356"/>
                    <a:pt x="215" y="356"/>
                    <a:pt x="214" y="356"/>
                  </a:cubicBezTo>
                  <a:cubicBezTo>
                    <a:pt x="212" y="356"/>
                    <a:pt x="210" y="355"/>
                    <a:pt x="208" y="355"/>
                  </a:cubicBezTo>
                  <a:cubicBezTo>
                    <a:pt x="207" y="355"/>
                    <a:pt x="206" y="355"/>
                    <a:pt x="205" y="355"/>
                  </a:cubicBezTo>
                  <a:cubicBezTo>
                    <a:pt x="202" y="354"/>
                    <a:pt x="199" y="354"/>
                    <a:pt x="195" y="354"/>
                  </a:cubicBezTo>
                  <a:lnTo>
                    <a:pt x="105" y="354"/>
                  </a:lnTo>
                  <a:cubicBezTo>
                    <a:pt x="47" y="354"/>
                    <a:pt x="0" y="401"/>
                    <a:pt x="0" y="460"/>
                  </a:cubicBezTo>
                  <a:lnTo>
                    <a:pt x="0" y="600"/>
                  </a:lnTo>
                  <a:lnTo>
                    <a:pt x="62" y="600"/>
                  </a:lnTo>
                  <a:lnTo>
                    <a:pt x="62" y="454"/>
                  </a:lnTo>
                  <a:lnTo>
                    <a:pt x="83" y="454"/>
                  </a:lnTo>
                  <a:lnTo>
                    <a:pt x="83" y="600"/>
                  </a:lnTo>
                  <a:lnTo>
                    <a:pt x="216" y="600"/>
                  </a:lnTo>
                  <a:lnTo>
                    <a:pt x="216" y="454"/>
                  </a:lnTo>
                  <a:lnTo>
                    <a:pt x="237" y="454"/>
                  </a:lnTo>
                  <a:lnTo>
                    <a:pt x="237" y="600"/>
                  </a:lnTo>
                  <a:lnTo>
                    <a:pt x="301" y="600"/>
                  </a:lnTo>
                  <a:lnTo>
                    <a:pt x="301" y="460"/>
                  </a:lnTo>
                  <a:cubicBezTo>
                    <a:pt x="301" y="437"/>
                    <a:pt x="294" y="417"/>
                    <a:pt x="282" y="400"/>
                  </a:cubicBezTo>
                  <a:cubicBezTo>
                    <a:pt x="282" y="400"/>
                    <a:pt x="282" y="400"/>
                    <a:pt x="282" y="400"/>
                  </a:cubicBezTo>
                  <a:close/>
                  <a:moveTo>
                    <a:pt x="523" y="354"/>
                  </a:moveTo>
                  <a:lnTo>
                    <a:pt x="523" y="354"/>
                  </a:lnTo>
                  <a:lnTo>
                    <a:pt x="433" y="354"/>
                  </a:lnTo>
                  <a:cubicBezTo>
                    <a:pt x="429" y="354"/>
                    <a:pt x="426" y="354"/>
                    <a:pt x="423" y="355"/>
                  </a:cubicBezTo>
                  <a:cubicBezTo>
                    <a:pt x="422" y="355"/>
                    <a:pt x="421" y="355"/>
                    <a:pt x="420" y="355"/>
                  </a:cubicBezTo>
                  <a:cubicBezTo>
                    <a:pt x="418" y="355"/>
                    <a:pt x="415" y="356"/>
                    <a:pt x="413" y="356"/>
                  </a:cubicBezTo>
                  <a:cubicBezTo>
                    <a:pt x="412" y="356"/>
                    <a:pt x="411" y="356"/>
                    <a:pt x="410" y="357"/>
                  </a:cubicBezTo>
                  <a:cubicBezTo>
                    <a:pt x="408" y="357"/>
                    <a:pt x="405" y="358"/>
                    <a:pt x="403" y="358"/>
                  </a:cubicBezTo>
                  <a:cubicBezTo>
                    <a:pt x="387" y="363"/>
                    <a:pt x="373" y="371"/>
                    <a:pt x="361" y="382"/>
                  </a:cubicBezTo>
                  <a:cubicBezTo>
                    <a:pt x="361" y="382"/>
                    <a:pt x="361" y="382"/>
                    <a:pt x="361" y="383"/>
                  </a:cubicBezTo>
                  <a:cubicBezTo>
                    <a:pt x="358" y="385"/>
                    <a:pt x="356" y="388"/>
                    <a:pt x="353" y="390"/>
                  </a:cubicBezTo>
                  <a:cubicBezTo>
                    <a:pt x="353" y="390"/>
                    <a:pt x="353" y="391"/>
                    <a:pt x="353" y="391"/>
                  </a:cubicBezTo>
                  <a:cubicBezTo>
                    <a:pt x="337" y="409"/>
                    <a:pt x="327" y="433"/>
                    <a:pt x="327" y="460"/>
                  </a:cubicBezTo>
                  <a:lnTo>
                    <a:pt x="327" y="600"/>
                  </a:lnTo>
                  <a:lnTo>
                    <a:pt x="389" y="600"/>
                  </a:lnTo>
                  <a:lnTo>
                    <a:pt x="389" y="454"/>
                  </a:lnTo>
                  <a:lnTo>
                    <a:pt x="410" y="454"/>
                  </a:lnTo>
                  <a:lnTo>
                    <a:pt x="410" y="600"/>
                  </a:lnTo>
                  <a:lnTo>
                    <a:pt x="543" y="600"/>
                  </a:lnTo>
                  <a:lnTo>
                    <a:pt x="543" y="454"/>
                  </a:lnTo>
                  <a:lnTo>
                    <a:pt x="564" y="454"/>
                  </a:lnTo>
                  <a:lnTo>
                    <a:pt x="564" y="600"/>
                  </a:lnTo>
                  <a:lnTo>
                    <a:pt x="628" y="600"/>
                  </a:lnTo>
                  <a:lnTo>
                    <a:pt x="628" y="460"/>
                  </a:lnTo>
                  <a:cubicBezTo>
                    <a:pt x="628" y="401"/>
                    <a:pt x="581" y="354"/>
                    <a:pt x="523" y="354"/>
                  </a:cubicBezTo>
                  <a:close/>
                  <a:moveTo>
                    <a:pt x="151" y="340"/>
                  </a:moveTo>
                  <a:lnTo>
                    <a:pt x="151" y="340"/>
                  </a:lnTo>
                  <a:cubicBezTo>
                    <a:pt x="159" y="340"/>
                    <a:pt x="167" y="338"/>
                    <a:pt x="175" y="335"/>
                  </a:cubicBezTo>
                  <a:cubicBezTo>
                    <a:pt x="175" y="335"/>
                    <a:pt x="175" y="335"/>
                    <a:pt x="176" y="335"/>
                  </a:cubicBezTo>
                  <a:cubicBezTo>
                    <a:pt x="179" y="334"/>
                    <a:pt x="183" y="332"/>
                    <a:pt x="186" y="330"/>
                  </a:cubicBezTo>
                  <a:cubicBezTo>
                    <a:pt x="186" y="330"/>
                    <a:pt x="186" y="330"/>
                    <a:pt x="186" y="330"/>
                  </a:cubicBezTo>
                  <a:cubicBezTo>
                    <a:pt x="190" y="328"/>
                    <a:pt x="193" y="326"/>
                    <a:pt x="196" y="323"/>
                  </a:cubicBezTo>
                  <a:cubicBezTo>
                    <a:pt x="196" y="323"/>
                    <a:pt x="196" y="323"/>
                    <a:pt x="196" y="323"/>
                  </a:cubicBezTo>
                  <a:cubicBezTo>
                    <a:pt x="202" y="318"/>
                    <a:pt x="206" y="312"/>
                    <a:pt x="210" y="306"/>
                  </a:cubicBezTo>
                  <a:cubicBezTo>
                    <a:pt x="211" y="305"/>
                    <a:pt x="211" y="305"/>
                    <a:pt x="211" y="304"/>
                  </a:cubicBezTo>
                  <a:cubicBezTo>
                    <a:pt x="213" y="301"/>
                    <a:pt x="214" y="298"/>
                    <a:pt x="216" y="295"/>
                  </a:cubicBezTo>
                  <a:cubicBezTo>
                    <a:pt x="216" y="294"/>
                    <a:pt x="216" y="294"/>
                    <a:pt x="216" y="293"/>
                  </a:cubicBezTo>
                  <a:cubicBezTo>
                    <a:pt x="217" y="290"/>
                    <a:pt x="218" y="287"/>
                    <a:pt x="219" y="283"/>
                  </a:cubicBezTo>
                  <a:cubicBezTo>
                    <a:pt x="219" y="282"/>
                    <a:pt x="219" y="282"/>
                    <a:pt x="219" y="281"/>
                  </a:cubicBezTo>
                  <a:cubicBezTo>
                    <a:pt x="220" y="278"/>
                    <a:pt x="220" y="274"/>
                    <a:pt x="220" y="270"/>
                  </a:cubicBezTo>
                  <a:cubicBezTo>
                    <a:pt x="220" y="267"/>
                    <a:pt x="220" y="264"/>
                    <a:pt x="220" y="261"/>
                  </a:cubicBezTo>
                  <a:cubicBezTo>
                    <a:pt x="219" y="260"/>
                    <a:pt x="219" y="259"/>
                    <a:pt x="219" y="258"/>
                  </a:cubicBezTo>
                  <a:cubicBezTo>
                    <a:pt x="219" y="255"/>
                    <a:pt x="218" y="252"/>
                    <a:pt x="217" y="250"/>
                  </a:cubicBezTo>
                  <a:cubicBezTo>
                    <a:pt x="217" y="249"/>
                    <a:pt x="217" y="249"/>
                    <a:pt x="217" y="249"/>
                  </a:cubicBezTo>
                  <a:cubicBezTo>
                    <a:pt x="216" y="246"/>
                    <a:pt x="215" y="244"/>
                    <a:pt x="214" y="241"/>
                  </a:cubicBezTo>
                  <a:cubicBezTo>
                    <a:pt x="214" y="240"/>
                    <a:pt x="213" y="240"/>
                    <a:pt x="213" y="239"/>
                  </a:cubicBezTo>
                  <a:cubicBezTo>
                    <a:pt x="212" y="236"/>
                    <a:pt x="210" y="234"/>
                    <a:pt x="209" y="231"/>
                  </a:cubicBezTo>
                  <a:lnTo>
                    <a:pt x="208" y="231"/>
                  </a:lnTo>
                  <a:cubicBezTo>
                    <a:pt x="207" y="229"/>
                    <a:pt x="205" y="226"/>
                    <a:pt x="203" y="224"/>
                  </a:cubicBezTo>
                  <a:cubicBezTo>
                    <a:pt x="203" y="224"/>
                    <a:pt x="202" y="223"/>
                    <a:pt x="202" y="223"/>
                  </a:cubicBezTo>
                  <a:cubicBezTo>
                    <a:pt x="200" y="221"/>
                    <a:pt x="198" y="219"/>
                    <a:pt x="195" y="217"/>
                  </a:cubicBezTo>
                  <a:cubicBezTo>
                    <a:pt x="195" y="217"/>
                    <a:pt x="195" y="217"/>
                    <a:pt x="195" y="216"/>
                  </a:cubicBezTo>
                  <a:cubicBezTo>
                    <a:pt x="193" y="215"/>
                    <a:pt x="190" y="213"/>
                    <a:pt x="188" y="211"/>
                  </a:cubicBezTo>
                  <a:cubicBezTo>
                    <a:pt x="187" y="211"/>
                    <a:pt x="187" y="210"/>
                    <a:pt x="186" y="210"/>
                  </a:cubicBezTo>
                  <a:cubicBezTo>
                    <a:pt x="184" y="209"/>
                    <a:pt x="181" y="207"/>
                    <a:pt x="179" y="206"/>
                  </a:cubicBezTo>
                  <a:cubicBezTo>
                    <a:pt x="179" y="206"/>
                    <a:pt x="178" y="206"/>
                    <a:pt x="178" y="206"/>
                  </a:cubicBezTo>
                  <a:cubicBezTo>
                    <a:pt x="170" y="202"/>
                    <a:pt x="160" y="200"/>
                    <a:pt x="151" y="200"/>
                  </a:cubicBezTo>
                  <a:cubicBezTo>
                    <a:pt x="112" y="200"/>
                    <a:pt x="81" y="231"/>
                    <a:pt x="81" y="270"/>
                  </a:cubicBezTo>
                  <a:cubicBezTo>
                    <a:pt x="81" y="309"/>
                    <a:pt x="112" y="340"/>
                    <a:pt x="151" y="340"/>
                  </a:cubicBezTo>
                  <a:close/>
                </a:path>
              </a:pathLst>
            </a:custGeom>
            <a:solidFill>
              <a:srgbClr val="365B7C"/>
            </a:solidFill>
            <a:ln>
              <a:noFill/>
            </a:ln>
          </p:spPr>
          <p:txBody>
            <a:bodyPr vert="horz" wrap="square" lIns="91440" tIns="45720" rIns="91440" bIns="45720" numCol="1" anchor="t" anchorCtr="0" compatLnSpc="1">
              <a:prstTxWarp prst="textNoShape">
                <a:avLst/>
              </a:prstTxWarp>
            </a:bodyPr>
            <a:lstStyle/>
            <a:p>
              <a:endParaRPr lang="zh-CN" altLang="en-US">
                <a:solidFill>
                  <a:schemeClr val="accent2"/>
                </a:solidFill>
              </a:endParaRPr>
            </a:p>
          </p:txBody>
        </p:sp>
      </p:grpSp>
      <p:sp>
        <p:nvSpPr>
          <p:cNvPr id="23" name="矩形 22">
            <a:extLst>
              <a:ext uri="{FF2B5EF4-FFF2-40B4-BE49-F238E27FC236}">
                <a16:creationId xmlns:a16="http://schemas.microsoft.com/office/drawing/2014/main" id="{CF3E8134-48A5-444B-8D6A-6A193DF3BF82}"/>
              </a:ext>
            </a:extLst>
          </p:cNvPr>
          <p:cNvSpPr/>
          <p:nvPr/>
        </p:nvSpPr>
        <p:spPr>
          <a:xfrm>
            <a:off x="2237463" y="878803"/>
            <a:ext cx="2087446" cy="470748"/>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800" b="1" dirty="0">
                <a:latin typeface="KaiTi" panose="02010609060101010101" pitchFamily="49" charset="-122"/>
                <a:ea typeface="KaiTi" panose="02010609060101010101" pitchFamily="49" charset="-122"/>
                <a:cs typeface="+mn-ea"/>
                <a:sym typeface="+mn-lt"/>
              </a:rPr>
              <a:t>案例导学</a:t>
            </a:r>
          </a:p>
        </p:txBody>
      </p:sp>
    </p:spTree>
    <p:extLst>
      <p:ext uri="{BB962C8B-B14F-4D97-AF65-F5344CB8AC3E}">
        <p14:creationId xmlns:p14="http://schemas.microsoft.com/office/powerpoint/2010/main" val="30527113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5" presetClass="entr" presetSubtype="0" fill="hold" nodeType="withEffect">
                                  <p:stCondLst>
                                    <p:cond delay="250"/>
                                  </p:stCondLst>
                                  <p:childTnLst>
                                    <p:set>
                                      <p:cBhvr>
                                        <p:cTn id="6" dur="1" fill="hold">
                                          <p:stCondLst>
                                            <p:cond delay="0"/>
                                          </p:stCondLst>
                                        </p:cTn>
                                        <p:tgtEl>
                                          <p:spTgt spid="17"/>
                                        </p:tgtEl>
                                        <p:attrNameLst>
                                          <p:attrName>style.visibility</p:attrName>
                                        </p:attrNameLst>
                                      </p:cBhvr>
                                      <p:to>
                                        <p:strVal val="visible"/>
                                      </p:to>
                                    </p:set>
                                    <p:anim calcmode="lin" valueType="num">
                                      <p:cBhvr>
                                        <p:cTn id="7" dur="500" decel="50000" fill="hold">
                                          <p:stCondLst>
                                            <p:cond delay="0"/>
                                          </p:stCondLst>
                                        </p:cTn>
                                        <p:tgtEl>
                                          <p:spTgt spid="17"/>
                                        </p:tgtEl>
                                        <p:attrNameLst>
                                          <p:attrName>style.rotation</p:attrName>
                                        </p:attrNameLst>
                                      </p:cBhvr>
                                      <p:tavLst>
                                        <p:tav tm="0">
                                          <p:val>
                                            <p:fltVal val="-90"/>
                                          </p:val>
                                        </p:tav>
                                        <p:tav tm="100000">
                                          <p:val>
                                            <p:fltVal val="0"/>
                                          </p:val>
                                        </p:tav>
                                      </p:tavLst>
                                    </p:anim>
                                    <p:anim calcmode="lin" valueType="num">
                                      <p:cBhvr>
                                        <p:cTn id="8" dur="500" decel="50000" fill="hold">
                                          <p:stCondLst>
                                            <p:cond delay="0"/>
                                          </p:stCondLst>
                                        </p:cTn>
                                        <p:tgtEl>
                                          <p:spTgt spid="17"/>
                                        </p:tgtEl>
                                        <p:attrNameLst>
                                          <p:attrName>ppt_w</p:attrName>
                                        </p:attrNameLst>
                                      </p:cBhvr>
                                      <p:tavLst>
                                        <p:tav tm="0">
                                          <p:val>
                                            <p:strVal val="#ppt_w"/>
                                          </p:val>
                                        </p:tav>
                                        <p:tav tm="100000">
                                          <p:val>
                                            <p:strVal val="#ppt_w*.05"/>
                                          </p:val>
                                        </p:tav>
                                      </p:tavLst>
                                    </p:anim>
                                    <p:anim calcmode="lin" valueType="num">
                                      <p:cBhvr>
                                        <p:cTn id="9" dur="500" accel="50000" fill="hold">
                                          <p:stCondLst>
                                            <p:cond delay="500"/>
                                          </p:stCondLst>
                                        </p:cTn>
                                        <p:tgtEl>
                                          <p:spTgt spid="17"/>
                                        </p:tgtEl>
                                        <p:attrNameLst>
                                          <p:attrName>ppt_w</p:attrName>
                                        </p:attrNameLst>
                                      </p:cBhvr>
                                      <p:tavLst>
                                        <p:tav tm="0">
                                          <p:val>
                                            <p:strVal val="#ppt_w*.05"/>
                                          </p:val>
                                        </p:tav>
                                        <p:tav tm="100000">
                                          <p:val>
                                            <p:strVal val="#ppt_w"/>
                                          </p:val>
                                        </p:tav>
                                      </p:tavLst>
                                    </p:anim>
                                    <p:anim calcmode="lin" valueType="num">
                                      <p:cBhvr>
                                        <p:cTn id="10" dur="1000" fill="hold"/>
                                        <p:tgtEl>
                                          <p:spTgt spid="17"/>
                                        </p:tgtEl>
                                        <p:attrNameLst>
                                          <p:attrName>ppt_h</p:attrName>
                                        </p:attrNameLst>
                                      </p:cBhvr>
                                      <p:tavLst>
                                        <p:tav tm="0">
                                          <p:val>
                                            <p:strVal val="#ppt_h"/>
                                          </p:val>
                                        </p:tav>
                                        <p:tav tm="100000">
                                          <p:val>
                                            <p:strVal val="#ppt_h"/>
                                          </p:val>
                                        </p:tav>
                                      </p:tavLst>
                                    </p:anim>
                                    <p:anim calcmode="lin" valueType="num">
                                      <p:cBhvr>
                                        <p:cTn id="11" dur="500" decel="50000" fill="hold">
                                          <p:stCondLst>
                                            <p:cond delay="0"/>
                                          </p:stCondLst>
                                        </p:cTn>
                                        <p:tgtEl>
                                          <p:spTgt spid="17"/>
                                        </p:tgtEl>
                                        <p:attrNameLst>
                                          <p:attrName>ppt_x</p:attrName>
                                        </p:attrNameLst>
                                      </p:cBhvr>
                                      <p:tavLst>
                                        <p:tav tm="0">
                                          <p:val>
                                            <p:strVal val="#ppt_x+.4"/>
                                          </p:val>
                                        </p:tav>
                                        <p:tav tm="100000">
                                          <p:val>
                                            <p:strVal val="#ppt_x"/>
                                          </p:val>
                                        </p:tav>
                                      </p:tavLst>
                                    </p:anim>
                                    <p:anim calcmode="lin" valueType="num">
                                      <p:cBhvr>
                                        <p:cTn id="12" dur="500" decel="50000" fill="hold">
                                          <p:stCondLst>
                                            <p:cond delay="0"/>
                                          </p:stCondLst>
                                        </p:cTn>
                                        <p:tgtEl>
                                          <p:spTgt spid="17"/>
                                        </p:tgtEl>
                                        <p:attrNameLst>
                                          <p:attrName>ppt_y</p:attrName>
                                        </p:attrNameLst>
                                      </p:cBhvr>
                                      <p:tavLst>
                                        <p:tav tm="0">
                                          <p:val>
                                            <p:strVal val="#ppt_y-.2"/>
                                          </p:val>
                                        </p:tav>
                                        <p:tav tm="100000">
                                          <p:val>
                                            <p:strVal val="#ppt_y+.1"/>
                                          </p:val>
                                        </p:tav>
                                      </p:tavLst>
                                    </p:anim>
                                    <p:anim calcmode="lin" valueType="num">
                                      <p:cBhvr>
                                        <p:cTn id="13" dur="500" accel="50000" fill="hold">
                                          <p:stCondLst>
                                            <p:cond delay="500"/>
                                          </p:stCondLst>
                                        </p:cTn>
                                        <p:tgtEl>
                                          <p:spTgt spid="17"/>
                                        </p:tgtEl>
                                        <p:attrNameLst>
                                          <p:attrName>ppt_y</p:attrName>
                                        </p:attrNameLst>
                                      </p:cBhvr>
                                      <p:tavLst>
                                        <p:tav tm="0">
                                          <p:val>
                                            <p:strVal val="#ppt_y+.1"/>
                                          </p:val>
                                        </p:tav>
                                        <p:tav tm="100000">
                                          <p:val>
                                            <p:strVal val="#ppt_y"/>
                                          </p:val>
                                        </p:tav>
                                      </p:tavLst>
                                    </p:anim>
                                    <p:animEffect transition="in" filter="fade">
                                      <p:cBhvr>
                                        <p:cTn id="14" dur="1000" decel="50000">
                                          <p:stCondLst>
                                            <p:cond delay="0"/>
                                          </p:stCondLst>
                                        </p:cTn>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矩形 1">
            <a:extLst>
              <a:ext uri="{FF2B5EF4-FFF2-40B4-BE49-F238E27FC236}">
                <a16:creationId xmlns:a16="http://schemas.microsoft.com/office/drawing/2014/main" id="{FFDD6888-7FBE-E944-865F-E1A95D2CB206}"/>
              </a:ext>
            </a:extLst>
          </p:cNvPr>
          <p:cNvSpPr/>
          <p:nvPr/>
        </p:nvSpPr>
        <p:spPr>
          <a:xfrm>
            <a:off x="1478051" y="2274838"/>
            <a:ext cx="9459685" cy="2308324"/>
          </a:xfrm>
          <a:prstGeom prst="rect">
            <a:avLst/>
          </a:prstGeom>
        </p:spPr>
        <p:txBody>
          <a:bodyPr wrap="square">
            <a:spAutoFit/>
          </a:bodyPr>
          <a:lstStyle/>
          <a:p>
            <a:r>
              <a:rPr lang="zh-CN" altLang="en-US" sz="2400" dirty="0">
                <a:latin typeface="KaiTi" panose="02010609060101010101" pitchFamily="49" charset="-122"/>
                <a:ea typeface="KaiTi" panose="02010609060101010101" pitchFamily="49" charset="-122"/>
              </a:rPr>
              <a:t>据统计，</a:t>
            </a:r>
            <a:r>
              <a:rPr lang="en-US" altLang="zh-CN" sz="2400" dirty="0">
                <a:latin typeface="KaiTi" panose="02010609060101010101" pitchFamily="49" charset="-122"/>
                <a:ea typeface="KaiTi" panose="02010609060101010101" pitchFamily="49" charset="-122"/>
              </a:rPr>
              <a:t>2015</a:t>
            </a:r>
            <a:r>
              <a:rPr lang="zh-CN" altLang="en-US" sz="2400" dirty="0">
                <a:latin typeface="KaiTi" panose="02010609060101010101" pitchFamily="49" charset="-122"/>
                <a:ea typeface="KaiTi" panose="02010609060101010101" pitchFamily="49" charset="-122"/>
              </a:rPr>
              <a:t>年高新区</a:t>
            </a:r>
            <a:r>
              <a:rPr lang="en-US" altLang="zh-CN" sz="2400" dirty="0">
                <a:latin typeface="KaiTi" panose="02010609060101010101" pitchFamily="49" charset="-122"/>
                <a:ea typeface="KaiTi" panose="02010609060101010101" pitchFamily="49" charset="-122"/>
              </a:rPr>
              <a:t>19</a:t>
            </a:r>
            <a:r>
              <a:rPr lang="zh-CN" altLang="en-US" sz="2400" dirty="0">
                <a:latin typeface="KaiTi" panose="02010609060101010101" pitchFamily="49" charset="-122"/>
                <a:ea typeface="KaiTi" panose="02010609060101010101" pitchFamily="49" charset="-122"/>
              </a:rPr>
              <a:t>个单位里，派遣制人员数接近正式编制人员数的一半，若加上其他用工形式，则远超过一半。当时就有相关负责人表示，落后的用人机制，再加上干部队伍老龄化严重，带来的是活力、动力不足，体制内难以形成竞争，对体制外也无法形成吸引优势，影响高新区的后续发展。在人员编制不能突破的前提下，向社会招聘雇员或许是一剂良方。</a:t>
            </a:r>
            <a:endParaRPr lang="en-US" altLang="zh-CN" sz="2400" dirty="0">
              <a:latin typeface="KaiTi" panose="02010609060101010101" pitchFamily="49" charset="-122"/>
              <a:ea typeface="KaiTi" panose="02010609060101010101" pitchFamily="49" charset="-122"/>
            </a:endParaRPr>
          </a:p>
        </p:txBody>
      </p:sp>
      <p:grpSp>
        <p:nvGrpSpPr>
          <p:cNvPr id="3" name="组合 2"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a:extLst>
              <a:ext uri="{FF2B5EF4-FFF2-40B4-BE49-F238E27FC236}">
                <a16:creationId xmlns:a16="http://schemas.microsoft.com/office/drawing/2014/main" id="{F384DA7A-FD4A-CA47-9734-00609EE3117D}"/>
              </a:ext>
            </a:extLst>
          </p:cNvPr>
          <p:cNvGrpSpPr/>
          <p:nvPr/>
        </p:nvGrpSpPr>
        <p:grpSpPr>
          <a:xfrm>
            <a:off x="242415" y="168360"/>
            <a:ext cx="1891633" cy="1891633"/>
            <a:chOff x="831765" y="1948847"/>
            <a:chExt cx="1891633" cy="1891633"/>
          </a:xfrm>
        </p:grpSpPr>
        <p:grpSp>
          <p:nvGrpSpPr>
            <p:cNvPr id="4" name="组合 3">
              <a:extLst>
                <a:ext uri="{FF2B5EF4-FFF2-40B4-BE49-F238E27FC236}">
                  <a16:creationId xmlns:a16="http://schemas.microsoft.com/office/drawing/2014/main" id="{EECD4D94-AB11-EF49-AA68-1EF6DBDC5399}"/>
                </a:ext>
              </a:extLst>
            </p:cNvPr>
            <p:cNvGrpSpPr/>
            <p:nvPr/>
          </p:nvGrpSpPr>
          <p:grpSpPr>
            <a:xfrm>
              <a:off x="831765" y="1948847"/>
              <a:ext cx="1891633" cy="1891633"/>
              <a:chOff x="1375509" y="1976984"/>
              <a:chExt cx="2018000" cy="2018000"/>
            </a:xfrm>
          </p:grpSpPr>
          <p:sp>
            <p:nvSpPr>
              <p:cNvPr id="6" name="椭圆 5" descr="e7d195523061f1c0deeec63e560781cfd59afb0ea006f2a87ABB68BF51EA6619813959095094C18C62A12F549504892A4AAA8C1554C6663626E05CA27F281A14E6983772AFC3FB97135759321DEA3D709AACD122C08E6ED1C77BAD4A88EF4CD28A80260D8F97957F436F83C1F553EF0169027D0DBFA7A77088E1513DBDFC101C4B4DFF310B01A5021663E46B6BC2AAB5">
                <a:extLst>
                  <a:ext uri="{FF2B5EF4-FFF2-40B4-BE49-F238E27FC236}">
                    <a16:creationId xmlns:a16="http://schemas.microsoft.com/office/drawing/2014/main" id="{8DE89AE1-455C-E24D-9AE0-AC101D5D963E}"/>
                  </a:ext>
                </a:extLst>
              </p:cNvPr>
              <p:cNvSpPr>
                <a:spLocks noChangeAspect="1"/>
              </p:cNvSpPr>
              <p:nvPr/>
            </p:nvSpPr>
            <p:spPr>
              <a:xfrm>
                <a:off x="1375509" y="1976984"/>
                <a:ext cx="2018000" cy="2018000"/>
              </a:xfrm>
              <a:prstGeom prst="ellipse">
                <a:avLst/>
              </a:prstGeom>
              <a:gradFill>
                <a:gsLst>
                  <a:gs pos="0">
                    <a:schemeClr val="bg1"/>
                  </a:gs>
                  <a:gs pos="100000">
                    <a:srgbClr val="C7C7C7"/>
                  </a:gs>
                </a:gsLst>
                <a:lin ang="13200000" scaled="0"/>
              </a:gradFill>
              <a:ln w="22225">
                <a:solidFill>
                  <a:schemeClr val="bg1"/>
                </a:solidFill>
              </a:ln>
              <a:effectLst>
                <a:outerShdw blurRad="393700" dist="1270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 name="任意多边形 16">
                <a:extLst>
                  <a:ext uri="{FF2B5EF4-FFF2-40B4-BE49-F238E27FC236}">
                    <a16:creationId xmlns:a16="http://schemas.microsoft.com/office/drawing/2014/main" id="{3A82BABE-BBB2-374C-B340-909800AC1BFC}"/>
                  </a:ext>
                </a:extLst>
              </p:cNvPr>
              <p:cNvSpPr/>
              <p:nvPr/>
            </p:nvSpPr>
            <p:spPr>
              <a:xfrm rot="5400000">
                <a:off x="1220020" y="2637800"/>
                <a:ext cx="1007034" cy="694933"/>
              </a:xfrm>
              <a:custGeom>
                <a:avLst/>
                <a:gdLst>
                  <a:gd name="connsiteX0" fmla="*/ 0 w 1007034"/>
                  <a:gd name="connsiteY0" fmla="*/ 555348 h 694933"/>
                  <a:gd name="connsiteX1" fmla="*/ 322102 w 1007034"/>
                  <a:gd name="connsiteY1" fmla="*/ 0 h 694933"/>
                  <a:gd name="connsiteX2" fmla="*/ 392164 w 1007034"/>
                  <a:gd name="connsiteY2" fmla="*/ 21748 h 694933"/>
                  <a:gd name="connsiteX3" fmla="*/ 503517 w 1007034"/>
                  <a:gd name="connsiteY3" fmla="*/ 32974 h 694933"/>
                  <a:gd name="connsiteX4" fmla="*/ 614869 w 1007034"/>
                  <a:gd name="connsiteY4" fmla="*/ 21748 h 694933"/>
                  <a:gd name="connsiteX5" fmla="*/ 684932 w 1007034"/>
                  <a:gd name="connsiteY5" fmla="*/ 0 h 694933"/>
                  <a:gd name="connsiteX6" fmla="*/ 1007034 w 1007034"/>
                  <a:gd name="connsiteY6" fmla="*/ 555347 h 694933"/>
                  <a:gd name="connsiteX7" fmla="*/ 895766 w 1007034"/>
                  <a:gd name="connsiteY7" fmla="*/ 615742 h 694933"/>
                  <a:gd name="connsiteX8" fmla="*/ 503516 w 1007034"/>
                  <a:gd name="connsiteY8" fmla="*/ 694933 h 694933"/>
                  <a:gd name="connsiteX9" fmla="*/ 111266 w 1007034"/>
                  <a:gd name="connsiteY9" fmla="*/ 615742 h 694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07034" h="694933">
                    <a:moveTo>
                      <a:pt x="0" y="555348"/>
                    </a:moveTo>
                    <a:lnTo>
                      <a:pt x="322102" y="0"/>
                    </a:lnTo>
                    <a:lnTo>
                      <a:pt x="392164" y="21748"/>
                    </a:lnTo>
                    <a:cubicBezTo>
                      <a:pt x="428132" y="29108"/>
                      <a:pt x="465373" y="32974"/>
                      <a:pt x="503517" y="32974"/>
                    </a:cubicBezTo>
                    <a:cubicBezTo>
                      <a:pt x="541660" y="32974"/>
                      <a:pt x="578901" y="29108"/>
                      <a:pt x="614869" y="21748"/>
                    </a:cubicBezTo>
                    <a:lnTo>
                      <a:pt x="684932" y="0"/>
                    </a:lnTo>
                    <a:lnTo>
                      <a:pt x="1007034" y="555347"/>
                    </a:lnTo>
                    <a:lnTo>
                      <a:pt x="895766" y="615742"/>
                    </a:lnTo>
                    <a:cubicBezTo>
                      <a:pt x="775204" y="666735"/>
                      <a:pt x="642653" y="694933"/>
                      <a:pt x="503516" y="694933"/>
                    </a:cubicBezTo>
                    <a:cubicBezTo>
                      <a:pt x="364379" y="694933"/>
                      <a:pt x="231828" y="666735"/>
                      <a:pt x="111266" y="615742"/>
                    </a:cubicBezTo>
                    <a:close/>
                  </a:path>
                </a:pathLst>
              </a:custGeom>
              <a:solidFill>
                <a:srgbClr val="365B7C"/>
              </a:solidFill>
              <a:ln>
                <a:noFill/>
              </a:ln>
              <a:effectLst>
                <a:innerShdw blurRad="63500" dist="381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5" name="Freeform 48">
              <a:extLst>
                <a:ext uri="{FF2B5EF4-FFF2-40B4-BE49-F238E27FC236}">
                  <a16:creationId xmlns:a16="http://schemas.microsoft.com/office/drawing/2014/main" id="{818E89BA-80FE-6C40-A399-DAC775D612FC}"/>
                </a:ext>
              </a:extLst>
            </p:cNvPr>
            <p:cNvSpPr>
              <a:spLocks noEditPoints="1"/>
            </p:cNvSpPr>
            <p:nvPr/>
          </p:nvSpPr>
          <p:spPr bwMode="auto">
            <a:xfrm>
              <a:off x="1822373" y="2622634"/>
              <a:ext cx="490056" cy="469081"/>
            </a:xfrm>
            <a:custGeom>
              <a:avLst/>
              <a:gdLst>
                <a:gd name="T0" fmla="*/ 419 w 628"/>
                <a:gd name="T1" fmla="*/ 232 h 600"/>
                <a:gd name="T2" fmla="*/ 411 w 628"/>
                <a:gd name="T3" fmla="*/ 249 h 600"/>
                <a:gd name="T4" fmla="*/ 408 w 628"/>
                <a:gd name="T5" fmla="*/ 261 h 600"/>
                <a:gd name="T6" fmla="*/ 409 w 628"/>
                <a:gd name="T7" fmla="*/ 283 h 600"/>
                <a:gd name="T8" fmla="*/ 417 w 628"/>
                <a:gd name="T9" fmla="*/ 304 h 600"/>
                <a:gd name="T10" fmla="*/ 424 w 628"/>
                <a:gd name="T11" fmla="*/ 315 h 600"/>
                <a:gd name="T12" fmla="*/ 441 w 628"/>
                <a:gd name="T13" fmla="*/ 330 h 600"/>
                <a:gd name="T14" fmla="*/ 453 w 628"/>
                <a:gd name="T15" fmla="*/ 335 h 600"/>
                <a:gd name="T16" fmla="*/ 478 w 628"/>
                <a:gd name="T17" fmla="*/ 200 h 600"/>
                <a:gd name="T18" fmla="*/ 449 w 628"/>
                <a:gd name="T19" fmla="*/ 206 h 600"/>
                <a:gd name="T20" fmla="*/ 433 w 628"/>
                <a:gd name="T21" fmla="*/ 216 h 600"/>
                <a:gd name="T22" fmla="*/ 425 w 628"/>
                <a:gd name="T23" fmla="*/ 224 h 600"/>
                <a:gd name="T24" fmla="*/ 384 w 628"/>
                <a:gd name="T25" fmla="*/ 70 h 600"/>
                <a:gd name="T26" fmla="*/ 314 w 628"/>
                <a:gd name="T27" fmla="*/ 140 h 600"/>
                <a:gd name="T28" fmla="*/ 379 w 628"/>
                <a:gd name="T29" fmla="*/ 283 h 600"/>
                <a:gd name="T30" fmla="*/ 379 w 628"/>
                <a:gd name="T31" fmla="*/ 254 h 600"/>
                <a:gd name="T32" fmla="*/ 359 w 628"/>
                <a:gd name="T33" fmla="*/ 154 h 600"/>
                <a:gd name="T34" fmla="*/ 250 w 628"/>
                <a:gd name="T35" fmla="*/ 270 h 600"/>
                <a:gd name="T36" fmla="*/ 314 w 628"/>
                <a:gd name="T37" fmla="*/ 396 h 600"/>
                <a:gd name="T38" fmla="*/ 282 w 628"/>
                <a:gd name="T39" fmla="*/ 400 h 600"/>
                <a:gd name="T40" fmla="*/ 267 w 628"/>
                <a:gd name="T41" fmla="*/ 382 h 600"/>
                <a:gd name="T42" fmla="*/ 257 w 628"/>
                <a:gd name="T43" fmla="*/ 374 h 600"/>
                <a:gd name="T44" fmla="*/ 214 w 628"/>
                <a:gd name="T45" fmla="*/ 356 h 600"/>
                <a:gd name="T46" fmla="*/ 195 w 628"/>
                <a:gd name="T47" fmla="*/ 354 h 600"/>
                <a:gd name="T48" fmla="*/ 0 w 628"/>
                <a:gd name="T49" fmla="*/ 600 h 600"/>
                <a:gd name="T50" fmla="*/ 83 w 628"/>
                <a:gd name="T51" fmla="*/ 454 h 600"/>
                <a:gd name="T52" fmla="*/ 216 w 628"/>
                <a:gd name="T53" fmla="*/ 454 h 600"/>
                <a:gd name="T54" fmla="*/ 301 w 628"/>
                <a:gd name="T55" fmla="*/ 600 h 600"/>
                <a:gd name="T56" fmla="*/ 282 w 628"/>
                <a:gd name="T57" fmla="*/ 400 h 600"/>
                <a:gd name="T58" fmla="*/ 433 w 628"/>
                <a:gd name="T59" fmla="*/ 354 h 600"/>
                <a:gd name="T60" fmla="*/ 413 w 628"/>
                <a:gd name="T61" fmla="*/ 356 h 600"/>
                <a:gd name="T62" fmla="*/ 361 w 628"/>
                <a:gd name="T63" fmla="*/ 382 h 600"/>
                <a:gd name="T64" fmla="*/ 353 w 628"/>
                <a:gd name="T65" fmla="*/ 391 h 600"/>
                <a:gd name="T66" fmla="*/ 389 w 628"/>
                <a:gd name="T67" fmla="*/ 600 h 600"/>
                <a:gd name="T68" fmla="*/ 410 w 628"/>
                <a:gd name="T69" fmla="*/ 600 h 600"/>
                <a:gd name="T70" fmla="*/ 564 w 628"/>
                <a:gd name="T71" fmla="*/ 454 h 600"/>
                <a:gd name="T72" fmla="*/ 628 w 628"/>
                <a:gd name="T73" fmla="*/ 460 h 600"/>
                <a:gd name="T74" fmla="*/ 151 w 628"/>
                <a:gd name="T75" fmla="*/ 340 h 600"/>
                <a:gd name="T76" fmla="*/ 186 w 628"/>
                <a:gd name="T77" fmla="*/ 330 h 600"/>
                <a:gd name="T78" fmla="*/ 196 w 628"/>
                <a:gd name="T79" fmla="*/ 323 h 600"/>
                <a:gd name="T80" fmla="*/ 216 w 628"/>
                <a:gd name="T81" fmla="*/ 295 h 600"/>
                <a:gd name="T82" fmla="*/ 219 w 628"/>
                <a:gd name="T83" fmla="*/ 281 h 600"/>
                <a:gd name="T84" fmla="*/ 219 w 628"/>
                <a:gd name="T85" fmla="*/ 258 h 600"/>
                <a:gd name="T86" fmla="*/ 214 w 628"/>
                <a:gd name="T87" fmla="*/ 241 h 600"/>
                <a:gd name="T88" fmla="*/ 208 w 628"/>
                <a:gd name="T89" fmla="*/ 231 h 600"/>
                <a:gd name="T90" fmla="*/ 195 w 628"/>
                <a:gd name="T91" fmla="*/ 217 h 600"/>
                <a:gd name="T92" fmla="*/ 186 w 628"/>
                <a:gd name="T93" fmla="*/ 210 h 600"/>
                <a:gd name="T94" fmla="*/ 151 w 628"/>
                <a:gd name="T95" fmla="*/ 200 h 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28" h="600">
                  <a:moveTo>
                    <a:pt x="425" y="224"/>
                  </a:moveTo>
                  <a:cubicBezTo>
                    <a:pt x="423" y="226"/>
                    <a:pt x="421" y="229"/>
                    <a:pt x="420" y="231"/>
                  </a:cubicBezTo>
                  <a:cubicBezTo>
                    <a:pt x="419" y="231"/>
                    <a:pt x="419" y="232"/>
                    <a:pt x="419" y="232"/>
                  </a:cubicBezTo>
                  <a:cubicBezTo>
                    <a:pt x="418" y="234"/>
                    <a:pt x="416" y="236"/>
                    <a:pt x="415" y="239"/>
                  </a:cubicBezTo>
                  <a:cubicBezTo>
                    <a:pt x="415" y="240"/>
                    <a:pt x="414" y="240"/>
                    <a:pt x="414" y="241"/>
                  </a:cubicBezTo>
                  <a:cubicBezTo>
                    <a:pt x="413" y="244"/>
                    <a:pt x="412" y="246"/>
                    <a:pt x="411" y="249"/>
                  </a:cubicBezTo>
                  <a:cubicBezTo>
                    <a:pt x="411" y="249"/>
                    <a:pt x="411" y="250"/>
                    <a:pt x="411" y="250"/>
                  </a:cubicBezTo>
                  <a:cubicBezTo>
                    <a:pt x="410" y="253"/>
                    <a:pt x="409" y="255"/>
                    <a:pt x="409" y="258"/>
                  </a:cubicBezTo>
                  <a:cubicBezTo>
                    <a:pt x="409" y="259"/>
                    <a:pt x="409" y="260"/>
                    <a:pt x="408" y="261"/>
                  </a:cubicBezTo>
                  <a:cubicBezTo>
                    <a:pt x="408" y="264"/>
                    <a:pt x="408" y="267"/>
                    <a:pt x="408" y="270"/>
                  </a:cubicBezTo>
                  <a:cubicBezTo>
                    <a:pt x="408" y="274"/>
                    <a:pt x="408" y="278"/>
                    <a:pt x="409" y="281"/>
                  </a:cubicBezTo>
                  <a:cubicBezTo>
                    <a:pt x="409" y="282"/>
                    <a:pt x="409" y="283"/>
                    <a:pt x="409" y="283"/>
                  </a:cubicBezTo>
                  <a:cubicBezTo>
                    <a:pt x="410" y="287"/>
                    <a:pt x="411" y="290"/>
                    <a:pt x="412" y="293"/>
                  </a:cubicBezTo>
                  <a:cubicBezTo>
                    <a:pt x="412" y="294"/>
                    <a:pt x="412" y="294"/>
                    <a:pt x="412" y="295"/>
                  </a:cubicBezTo>
                  <a:cubicBezTo>
                    <a:pt x="414" y="298"/>
                    <a:pt x="415" y="301"/>
                    <a:pt x="417" y="304"/>
                  </a:cubicBezTo>
                  <a:cubicBezTo>
                    <a:pt x="417" y="305"/>
                    <a:pt x="417" y="305"/>
                    <a:pt x="418" y="306"/>
                  </a:cubicBezTo>
                  <a:cubicBezTo>
                    <a:pt x="420" y="309"/>
                    <a:pt x="422" y="312"/>
                    <a:pt x="424" y="315"/>
                  </a:cubicBezTo>
                  <a:cubicBezTo>
                    <a:pt x="424" y="315"/>
                    <a:pt x="424" y="315"/>
                    <a:pt x="424" y="315"/>
                  </a:cubicBezTo>
                  <a:cubicBezTo>
                    <a:pt x="427" y="318"/>
                    <a:pt x="429" y="320"/>
                    <a:pt x="432" y="323"/>
                  </a:cubicBezTo>
                  <a:cubicBezTo>
                    <a:pt x="432" y="323"/>
                    <a:pt x="432" y="323"/>
                    <a:pt x="432" y="323"/>
                  </a:cubicBezTo>
                  <a:cubicBezTo>
                    <a:pt x="435" y="326"/>
                    <a:pt x="438" y="328"/>
                    <a:pt x="441" y="330"/>
                  </a:cubicBezTo>
                  <a:cubicBezTo>
                    <a:pt x="442" y="330"/>
                    <a:pt x="442" y="330"/>
                    <a:pt x="442" y="330"/>
                  </a:cubicBezTo>
                  <a:cubicBezTo>
                    <a:pt x="446" y="332"/>
                    <a:pt x="449" y="334"/>
                    <a:pt x="452" y="335"/>
                  </a:cubicBezTo>
                  <a:cubicBezTo>
                    <a:pt x="453" y="335"/>
                    <a:pt x="453" y="335"/>
                    <a:pt x="453" y="335"/>
                  </a:cubicBezTo>
                  <a:cubicBezTo>
                    <a:pt x="461" y="338"/>
                    <a:pt x="469" y="340"/>
                    <a:pt x="478" y="340"/>
                  </a:cubicBezTo>
                  <a:cubicBezTo>
                    <a:pt x="516" y="340"/>
                    <a:pt x="547" y="309"/>
                    <a:pt x="547" y="270"/>
                  </a:cubicBezTo>
                  <a:cubicBezTo>
                    <a:pt x="547" y="231"/>
                    <a:pt x="516" y="200"/>
                    <a:pt x="478" y="200"/>
                  </a:cubicBezTo>
                  <a:cubicBezTo>
                    <a:pt x="468" y="200"/>
                    <a:pt x="458" y="202"/>
                    <a:pt x="450" y="206"/>
                  </a:cubicBezTo>
                  <a:cubicBezTo>
                    <a:pt x="450" y="206"/>
                    <a:pt x="450" y="206"/>
                    <a:pt x="450" y="206"/>
                  </a:cubicBezTo>
                  <a:cubicBezTo>
                    <a:pt x="449" y="206"/>
                    <a:pt x="449" y="206"/>
                    <a:pt x="449" y="206"/>
                  </a:cubicBezTo>
                  <a:cubicBezTo>
                    <a:pt x="446" y="208"/>
                    <a:pt x="444" y="209"/>
                    <a:pt x="442" y="210"/>
                  </a:cubicBezTo>
                  <a:cubicBezTo>
                    <a:pt x="441" y="210"/>
                    <a:pt x="441" y="211"/>
                    <a:pt x="440" y="211"/>
                  </a:cubicBezTo>
                  <a:cubicBezTo>
                    <a:pt x="438" y="213"/>
                    <a:pt x="435" y="215"/>
                    <a:pt x="433" y="216"/>
                  </a:cubicBezTo>
                  <a:cubicBezTo>
                    <a:pt x="433" y="217"/>
                    <a:pt x="432" y="217"/>
                    <a:pt x="432" y="217"/>
                  </a:cubicBezTo>
                  <a:cubicBezTo>
                    <a:pt x="430" y="219"/>
                    <a:pt x="428" y="221"/>
                    <a:pt x="426" y="223"/>
                  </a:cubicBezTo>
                  <a:cubicBezTo>
                    <a:pt x="426" y="223"/>
                    <a:pt x="425" y="224"/>
                    <a:pt x="425" y="224"/>
                  </a:cubicBezTo>
                  <a:close/>
                  <a:moveTo>
                    <a:pt x="314" y="140"/>
                  </a:moveTo>
                  <a:lnTo>
                    <a:pt x="314" y="140"/>
                  </a:lnTo>
                  <a:cubicBezTo>
                    <a:pt x="353" y="140"/>
                    <a:pt x="384" y="108"/>
                    <a:pt x="384" y="70"/>
                  </a:cubicBezTo>
                  <a:cubicBezTo>
                    <a:pt x="384" y="31"/>
                    <a:pt x="353" y="0"/>
                    <a:pt x="314" y="0"/>
                  </a:cubicBezTo>
                  <a:cubicBezTo>
                    <a:pt x="275" y="0"/>
                    <a:pt x="244" y="31"/>
                    <a:pt x="244" y="70"/>
                  </a:cubicBezTo>
                  <a:cubicBezTo>
                    <a:pt x="244" y="108"/>
                    <a:pt x="275" y="140"/>
                    <a:pt x="314" y="140"/>
                  </a:cubicBezTo>
                  <a:close/>
                  <a:moveTo>
                    <a:pt x="379" y="336"/>
                  </a:moveTo>
                  <a:lnTo>
                    <a:pt x="379" y="336"/>
                  </a:lnTo>
                  <a:lnTo>
                    <a:pt x="379" y="283"/>
                  </a:lnTo>
                  <a:cubicBezTo>
                    <a:pt x="379" y="279"/>
                    <a:pt x="378" y="274"/>
                    <a:pt x="378" y="270"/>
                  </a:cubicBezTo>
                  <a:cubicBezTo>
                    <a:pt x="378" y="266"/>
                    <a:pt x="379" y="262"/>
                    <a:pt x="379" y="257"/>
                  </a:cubicBezTo>
                  <a:lnTo>
                    <a:pt x="379" y="254"/>
                  </a:lnTo>
                  <a:lnTo>
                    <a:pt x="380" y="254"/>
                  </a:lnTo>
                  <a:cubicBezTo>
                    <a:pt x="385" y="223"/>
                    <a:pt x="404" y="197"/>
                    <a:pt x="431" y="183"/>
                  </a:cubicBezTo>
                  <a:cubicBezTo>
                    <a:pt x="412" y="165"/>
                    <a:pt x="387" y="154"/>
                    <a:pt x="359" y="154"/>
                  </a:cubicBezTo>
                  <a:lnTo>
                    <a:pt x="269" y="154"/>
                  </a:lnTo>
                  <a:cubicBezTo>
                    <a:pt x="241" y="154"/>
                    <a:pt x="216" y="165"/>
                    <a:pt x="197" y="183"/>
                  </a:cubicBezTo>
                  <a:cubicBezTo>
                    <a:pt x="228" y="199"/>
                    <a:pt x="250" y="232"/>
                    <a:pt x="250" y="270"/>
                  </a:cubicBezTo>
                  <a:cubicBezTo>
                    <a:pt x="250" y="278"/>
                    <a:pt x="249" y="285"/>
                    <a:pt x="247" y="293"/>
                  </a:cubicBezTo>
                  <a:lnTo>
                    <a:pt x="247" y="335"/>
                  </a:lnTo>
                  <a:cubicBezTo>
                    <a:pt x="276" y="347"/>
                    <a:pt x="299" y="369"/>
                    <a:pt x="314" y="396"/>
                  </a:cubicBezTo>
                  <a:cubicBezTo>
                    <a:pt x="328" y="369"/>
                    <a:pt x="352" y="348"/>
                    <a:pt x="379" y="336"/>
                  </a:cubicBezTo>
                  <a:close/>
                  <a:moveTo>
                    <a:pt x="282" y="400"/>
                  </a:moveTo>
                  <a:lnTo>
                    <a:pt x="282" y="400"/>
                  </a:lnTo>
                  <a:cubicBezTo>
                    <a:pt x="280" y="397"/>
                    <a:pt x="278" y="394"/>
                    <a:pt x="275" y="391"/>
                  </a:cubicBezTo>
                  <a:cubicBezTo>
                    <a:pt x="275" y="390"/>
                    <a:pt x="274" y="390"/>
                    <a:pt x="274" y="390"/>
                  </a:cubicBezTo>
                  <a:cubicBezTo>
                    <a:pt x="272" y="387"/>
                    <a:pt x="270" y="385"/>
                    <a:pt x="267" y="382"/>
                  </a:cubicBezTo>
                  <a:cubicBezTo>
                    <a:pt x="267" y="382"/>
                    <a:pt x="266" y="382"/>
                    <a:pt x="266" y="381"/>
                  </a:cubicBezTo>
                  <a:cubicBezTo>
                    <a:pt x="263" y="379"/>
                    <a:pt x="261" y="377"/>
                    <a:pt x="258" y="375"/>
                  </a:cubicBezTo>
                  <a:cubicBezTo>
                    <a:pt x="257" y="374"/>
                    <a:pt x="257" y="374"/>
                    <a:pt x="257" y="374"/>
                  </a:cubicBezTo>
                  <a:cubicBezTo>
                    <a:pt x="247" y="367"/>
                    <a:pt x="237" y="362"/>
                    <a:pt x="225" y="359"/>
                  </a:cubicBezTo>
                  <a:cubicBezTo>
                    <a:pt x="223" y="358"/>
                    <a:pt x="220" y="357"/>
                    <a:pt x="218" y="357"/>
                  </a:cubicBezTo>
                  <a:cubicBezTo>
                    <a:pt x="217" y="356"/>
                    <a:pt x="215" y="356"/>
                    <a:pt x="214" y="356"/>
                  </a:cubicBezTo>
                  <a:cubicBezTo>
                    <a:pt x="212" y="356"/>
                    <a:pt x="210" y="355"/>
                    <a:pt x="208" y="355"/>
                  </a:cubicBezTo>
                  <a:cubicBezTo>
                    <a:pt x="207" y="355"/>
                    <a:pt x="206" y="355"/>
                    <a:pt x="205" y="355"/>
                  </a:cubicBezTo>
                  <a:cubicBezTo>
                    <a:pt x="202" y="354"/>
                    <a:pt x="199" y="354"/>
                    <a:pt x="195" y="354"/>
                  </a:cubicBezTo>
                  <a:lnTo>
                    <a:pt x="105" y="354"/>
                  </a:lnTo>
                  <a:cubicBezTo>
                    <a:pt x="47" y="354"/>
                    <a:pt x="0" y="401"/>
                    <a:pt x="0" y="460"/>
                  </a:cubicBezTo>
                  <a:lnTo>
                    <a:pt x="0" y="600"/>
                  </a:lnTo>
                  <a:lnTo>
                    <a:pt x="62" y="600"/>
                  </a:lnTo>
                  <a:lnTo>
                    <a:pt x="62" y="454"/>
                  </a:lnTo>
                  <a:lnTo>
                    <a:pt x="83" y="454"/>
                  </a:lnTo>
                  <a:lnTo>
                    <a:pt x="83" y="600"/>
                  </a:lnTo>
                  <a:lnTo>
                    <a:pt x="216" y="600"/>
                  </a:lnTo>
                  <a:lnTo>
                    <a:pt x="216" y="454"/>
                  </a:lnTo>
                  <a:lnTo>
                    <a:pt x="237" y="454"/>
                  </a:lnTo>
                  <a:lnTo>
                    <a:pt x="237" y="600"/>
                  </a:lnTo>
                  <a:lnTo>
                    <a:pt x="301" y="600"/>
                  </a:lnTo>
                  <a:lnTo>
                    <a:pt x="301" y="460"/>
                  </a:lnTo>
                  <a:cubicBezTo>
                    <a:pt x="301" y="437"/>
                    <a:pt x="294" y="417"/>
                    <a:pt x="282" y="400"/>
                  </a:cubicBezTo>
                  <a:cubicBezTo>
                    <a:pt x="282" y="400"/>
                    <a:pt x="282" y="400"/>
                    <a:pt x="282" y="400"/>
                  </a:cubicBezTo>
                  <a:close/>
                  <a:moveTo>
                    <a:pt x="523" y="354"/>
                  </a:moveTo>
                  <a:lnTo>
                    <a:pt x="523" y="354"/>
                  </a:lnTo>
                  <a:lnTo>
                    <a:pt x="433" y="354"/>
                  </a:lnTo>
                  <a:cubicBezTo>
                    <a:pt x="429" y="354"/>
                    <a:pt x="426" y="354"/>
                    <a:pt x="423" y="355"/>
                  </a:cubicBezTo>
                  <a:cubicBezTo>
                    <a:pt x="422" y="355"/>
                    <a:pt x="421" y="355"/>
                    <a:pt x="420" y="355"/>
                  </a:cubicBezTo>
                  <a:cubicBezTo>
                    <a:pt x="418" y="355"/>
                    <a:pt x="415" y="356"/>
                    <a:pt x="413" y="356"/>
                  </a:cubicBezTo>
                  <a:cubicBezTo>
                    <a:pt x="412" y="356"/>
                    <a:pt x="411" y="356"/>
                    <a:pt x="410" y="357"/>
                  </a:cubicBezTo>
                  <a:cubicBezTo>
                    <a:pt x="408" y="357"/>
                    <a:pt x="405" y="358"/>
                    <a:pt x="403" y="358"/>
                  </a:cubicBezTo>
                  <a:cubicBezTo>
                    <a:pt x="387" y="363"/>
                    <a:pt x="373" y="371"/>
                    <a:pt x="361" y="382"/>
                  </a:cubicBezTo>
                  <a:cubicBezTo>
                    <a:pt x="361" y="382"/>
                    <a:pt x="361" y="382"/>
                    <a:pt x="361" y="383"/>
                  </a:cubicBezTo>
                  <a:cubicBezTo>
                    <a:pt x="358" y="385"/>
                    <a:pt x="356" y="388"/>
                    <a:pt x="353" y="390"/>
                  </a:cubicBezTo>
                  <a:cubicBezTo>
                    <a:pt x="353" y="390"/>
                    <a:pt x="353" y="391"/>
                    <a:pt x="353" y="391"/>
                  </a:cubicBezTo>
                  <a:cubicBezTo>
                    <a:pt x="337" y="409"/>
                    <a:pt x="327" y="433"/>
                    <a:pt x="327" y="460"/>
                  </a:cubicBezTo>
                  <a:lnTo>
                    <a:pt x="327" y="600"/>
                  </a:lnTo>
                  <a:lnTo>
                    <a:pt x="389" y="600"/>
                  </a:lnTo>
                  <a:lnTo>
                    <a:pt x="389" y="454"/>
                  </a:lnTo>
                  <a:lnTo>
                    <a:pt x="410" y="454"/>
                  </a:lnTo>
                  <a:lnTo>
                    <a:pt x="410" y="600"/>
                  </a:lnTo>
                  <a:lnTo>
                    <a:pt x="543" y="600"/>
                  </a:lnTo>
                  <a:lnTo>
                    <a:pt x="543" y="454"/>
                  </a:lnTo>
                  <a:lnTo>
                    <a:pt x="564" y="454"/>
                  </a:lnTo>
                  <a:lnTo>
                    <a:pt x="564" y="600"/>
                  </a:lnTo>
                  <a:lnTo>
                    <a:pt x="628" y="600"/>
                  </a:lnTo>
                  <a:lnTo>
                    <a:pt x="628" y="460"/>
                  </a:lnTo>
                  <a:cubicBezTo>
                    <a:pt x="628" y="401"/>
                    <a:pt x="581" y="354"/>
                    <a:pt x="523" y="354"/>
                  </a:cubicBezTo>
                  <a:close/>
                  <a:moveTo>
                    <a:pt x="151" y="340"/>
                  </a:moveTo>
                  <a:lnTo>
                    <a:pt x="151" y="340"/>
                  </a:lnTo>
                  <a:cubicBezTo>
                    <a:pt x="159" y="340"/>
                    <a:pt x="167" y="338"/>
                    <a:pt x="175" y="335"/>
                  </a:cubicBezTo>
                  <a:cubicBezTo>
                    <a:pt x="175" y="335"/>
                    <a:pt x="175" y="335"/>
                    <a:pt x="176" y="335"/>
                  </a:cubicBezTo>
                  <a:cubicBezTo>
                    <a:pt x="179" y="334"/>
                    <a:pt x="183" y="332"/>
                    <a:pt x="186" y="330"/>
                  </a:cubicBezTo>
                  <a:cubicBezTo>
                    <a:pt x="186" y="330"/>
                    <a:pt x="186" y="330"/>
                    <a:pt x="186" y="330"/>
                  </a:cubicBezTo>
                  <a:cubicBezTo>
                    <a:pt x="190" y="328"/>
                    <a:pt x="193" y="326"/>
                    <a:pt x="196" y="323"/>
                  </a:cubicBezTo>
                  <a:cubicBezTo>
                    <a:pt x="196" y="323"/>
                    <a:pt x="196" y="323"/>
                    <a:pt x="196" y="323"/>
                  </a:cubicBezTo>
                  <a:cubicBezTo>
                    <a:pt x="202" y="318"/>
                    <a:pt x="206" y="312"/>
                    <a:pt x="210" y="306"/>
                  </a:cubicBezTo>
                  <a:cubicBezTo>
                    <a:pt x="211" y="305"/>
                    <a:pt x="211" y="305"/>
                    <a:pt x="211" y="304"/>
                  </a:cubicBezTo>
                  <a:cubicBezTo>
                    <a:pt x="213" y="301"/>
                    <a:pt x="214" y="298"/>
                    <a:pt x="216" y="295"/>
                  </a:cubicBezTo>
                  <a:cubicBezTo>
                    <a:pt x="216" y="294"/>
                    <a:pt x="216" y="294"/>
                    <a:pt x="216" y="293"/>
                  </a:cubicBezTo>
                  <a:cubicBezTo>
                    <a:pt x="217" y="290"/>
                    <a:pt x="218" y="287"/>
                    <a:pt x="219" y="283"/>
                  </a:cubicBezTo>
                  <a:cubicBezTo>
                    <a:pt x="219" y="282"/>
                    <a:pt x="219" y="282"/>
                    <a:pt x="219" y="281"/>
                  </a:cubicBezTo>
                  <a:cubicBezTo>
                    <a:pt x="220" y="278"/>
                    <a:pt x="220" y="274"/>
                    <a:pt x="220" y="270"/>
                  </a:cubicBezTo>
                  <a:cubicBezTo>
                    <a:pt x="220" y="267"/>
                    <a:pt x="220" y="264"/>
                    <a:pt x="220" y="261"/>
                  </a:cubicBezTo>
                  <a:cubicBezTo>
                    <a:pt x="219" y="260"/>
                    <a:pt x="219" y="259"/>
                    <a:pt x="219" y="258"/>
                  </a:cubicBezTo>
                  <a:cubicBezTo>
                    <a:pt x="219" y="255"/>
                    <a:pt x="218" y="252"/>
                    <a:pt x="217" y="250"/>
                  </a:cubicBezTo>
                  <a:cubicBezTo>
                    <a:pt x="217" y="249"/>
                    <a:pt x="217" y="249"/>
                    <a:pt x="217" y="249"/>
                  </a:cubicBezTo>
                  <a:cubicBezTo>
                    <a:pt x="216" y="246"/>
                    <a:pt x="215" y="244"/>
                    <a:pt x="214" y="241"/>
                  </a:cubicBezTo>
                  <a:cubicBezTo>
                    <a:pt x="214" y="240"/>
                    <a:pt x="213" y="240"/>
                    <a:pt x="213" y="239"/>
                  </a:cubicBezTo>
                  <a:cubicBezTo>
                    <a:pt x="212" y="236"/>
                    <a:pt x="210" y="234"/>
                    <a:pt x="209" y="231"/>
                  </a:cubicBezTo>
                  <a:lnTo>
                    <a:pt x="208" y="231"/>
                  </a:lnTo>
                  <a:cubicBezTo>
                    <a:pt x="207" y="229"/>
                    <a:pt x="205" y="226"/>
                    <a:pt x="203" y="224"/>
                  </a:cubicBezTo>
                  <a:cubicBezTo>
                    <a:pt x="203" y="224"/>
                    <a:pt x="202" y="223"/>
                    <a:pt x="202" y="223"/>
                  </a:cubicBezTo>
                  <a:cubicBezTo>
                    <a:pt x="200" y="221"/>
                    <a:pt x="198" y="219"/>
                    <a:pt x="195" y="217"/>
                  </a:cubicBezTo>
                  <a:cubicBezTo>
                    <a:pt x="195" y="217"/>
                    <a:pt x="195" y="217"/>
                    <a:pt x="195" y="216"/>
                  </a:cubicBezTo>
                  <a:cubicBezTo>
                    <a:pt x="193" y="215"/>
                    <a:pt x="190" y="213"/>
                    <a:pt x="188" y="211"/>
                  </a:cubicBezTo>
                  <a:cubicBezTo>
                    <a:pt x="187" y="211"/>
                    <a:pt x="187" y="210"/>
                    <a:pt x="186" y="210"/>
                  </a:cubicBezTo>
                  <a:cubicBezTo>
                    <a:pt x="184" y="209"/>
                    <a:pt x="181" y="207"/>
                    <a:pt x="179" y="206"/>
                  </a:cubicBezTo>
                  <a:cubicBezTo>
                    <a:pt x="179" y="206"/>
                    <a:pt x="178" y="206"/>
                    <a:pt x="178" y="206"/>
                  </a:cubicBezTo>
                  <a:cubicBezTo>
                    <a:pt x="170" y="202"/>
                    <a:pt x="160" y="200"/>
                    <a:pt x="151" y="200"/>
                  </a:cubicBezTo>
                  <a:cubicBezTo>
                    <a:pt x="112" y="200"/>
                    <a:pt x="81" y="231"/>
                    <a:pt x="81" y="270"/>
                  </a:cubicBezTo>
                  <a:cubicBezTo>
                    <a:pt x="81" y="309"/>
                    <a:pt x="112" y="340"/>
                    <a:pt x="151" y="340"/>
                  </a:cubicBezTo>
                  <a:close/>
                </a:path>
              </a:pathLst>
            </a:custGeom>
            <a:solidFill>
              <a:srgbClr val="365B7C"/>
            </a:solidFill>
            <a:ln>
              <a:noFill/>
            </a:ln>
          </p:spPr>
          <p:txBody>
            <a:bodyPr vert="horz" wrap="square" lIns="91440" tIns="45720" rIns="91440" bIns="45720" numCol="1" anchor="t" anchorCtr="0" compatLnSpc="1">
              <a:prstTxWarp prst="textNoShape">
                <a:avLst/>
              </a:prstTxWarp>
            </a:bodyPr>
            <a:lstStyle/>
            <a:p>
              <a:endParaRPr lang="zh-CN" altLang="en-US">
                <a:solidFill>
                  <a:schemeClr val="accent2"/>
                </a:solidFill>
              </a:endParaRPr>
            </a:p>
          </p:txBody>
        </p:sp>
      </p:grpSp>
      <p:sp>
        <p:nvSpPr>
          <p:cNvPr id="8" name="矩形 7">
            <a:extLst>
              <a:ext uri="{FF2B5EF4-FFF2-40B4-BE49-F238E27FC236}">
                <a16:creationId xmlns:a16="http://schemas.microsoft.com/office/drawing/2014/main" id="{DCBF1687-F282-2649-B0C2-0416925A61BB}"/>
              </a:ext>
            </a:extLst>
          </p:cNvPr>
          <p:cNvSpPr/>
          <p:nvPr/>
        </p:nvSpPr>
        <p:spPr>
          <a:xfrm>
            <a:off x="2472712" y="878129"/>
            <a:ext cx="2087446" cy="470748"/>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800" b="1" dirty="0">
                <a:latin typeface="KaiTi" panose="02010609060101010101" pitchFamily="49" charset="-122"/>
                <a:ea typeface="KaiTi" panose="02010609060101010101" pitchFamily="49" charset="-122"/>
                <a:cs typeface="+mn-ea"/>
                <a:sym typeface="+mn-lt"/>
              </a:rPr>
              <a:t>案例导学</a:t>
            </a:r>
          </a:p>
        </p:txBody>
      </p:sp>
    </p:spTree>
    <p:extLst>
      <p:ext uri="{BB962C8B-B14F-4D97-AF65-F5344CB8AC3E}">
        <p14:creationId xmlns:p14="http://schemas.microsoft.com/office/powerpoint/2010/main" val="254435912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5" presetClass="entr" presetSubtype="0" fill="hold" nodeType="withEffect">
                                  <p:stCondLst>
                                    <p:cond delay="25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decel="50000" fill="hold">
                                          <p:stCondLst>
                                            <p:cond delay="0"/>
                                          </p:stCondLst>
                                        </p:cTn>
                                        <p:tgtEl>
                                          <p:spTgt spid="3"/>
                                        </p:tgtEl>
                                        <p:attrNameLst>
                                          <p:attrName>style.rotation</p:attrName>
                                        </p:attrNameLst>
                                      </p:cBhvr>
                                      <p:tavLst>
                                        <p:tav tm="0">
                                          <p:val>
                                            <p:fltVal val="-90"/>
                                          </p:val>
                                        </p:tav>
                                        <p:tav tm="100000">
                                          <p:val>
                                            <p:fltVal val="0"/>
                                          </p:val>
                                        </p:tav>
                                      </p:tavLst>
                                    </p:anim>
                                    <p:anim calcmode="lin" valueType="num">
                                      <p:cBhvr>
                                        <p:cTn id="8" dur="500" decel="50000" fill="hold">
                                          <p:stCondLst>
                                            <p:cond delay="0"/>
                                          </p:stCondLst>
                                        </p:cTn>
                                        <p:tgtEl>
                                          <p:spTgt spid="3"/>
                                        </p:tgtEl>
                                        <p:attrNameLst>
                                          <p:attrName>ppt_w</p:attrName>
                                        </p:attrNameLst>
                                      </p:cBhvr>
                                      <p:tavLst>
                                        <p:tav tm="0">
                                          <p:val>
                                            <p:strVal val="#ppt_w"/>
                                          </p:val>
                                        </p:tav>
                                        <p:tav tm="100000">
                                          <p:val>
                                            <p:strVal val="#ppt_w*.05"/>
                                          </p:val>
                                        </p:tav>
                                      </p:tavLst>
                                    </p:anim>
                                    <p:anim calcmode="lin" valueType="num">
                                      <p:cBhvr>
                                        <p:cTn id="9" dur="500" accel="50000" fill="hold">
                                          <p:stCondLst>
                                            <p:cond delay="500"/>
                                          </p:stCondLst>
                                        </p:cTn>
                                        <p:tgtEl>
                                          <p:spTgt spid="3"/>
                                        </p:tgtEl>
                                        <p:attrNameLst>
                                          <p:attrName>ppt_w</p:attrName>
                                        </p:attrNameLst>
                                      </p:cBhvr>
                                      <p:tavLst>
                                        <p:tav tm="0">
                                          <p:val>
                                            <p:strVal val="#ppt_w*.05"/>
                                          </p:val>
                                        </p:tav>
                                        <p:tav tm="100000">
                                          <p:val>
                                            <p:strVal val="#ppt_w"/>
                                          </p:val>
                                        </p:tav>
                                      </p:tavLst>
                                    </p:anim>
                                    <p:anim calcmode="lin" valueType="num">
                                      <p:cBhvr>
                                        <p:cTn id="10" dur="1000" fill="hold"/>
                                        <p:tgtEl>
                                          <p:spTgt spid="3"/>
                                        </p:tgtEl>
                                        <p:attrNameLst>
                                          <p:attrName>ppt_h</p:attrName>
                                        </p:attrNameLst>
                                      </p:cBhvr>
                                      <p:tavLst>
                                        <p:tav tm="0">
                                          <p:val>
                                            <p:strVal val="#ppt_h"/>
                                          </p:val>
                                        </p:tav>
                                        <p:tav tm="100000">
                                          <p:val>
                                            <p:strVal val="#ppt_h"/>
                                          </p:val>
                                        </p:tav>
                                      </p:tavLst>
                                    </p:anim>
                                    <p:anim calcmode="lin" valueType="num">
                                      <p:cBhvr>
                                        <p:cTn id="11" dur="500" decel="50000" fill="hold">
                                          <p:stCondLst>
                                            <p:cond delay="0"/>
                                          </p:stCondLst>
                                        </p:cTn>
                                        <p:tgtEl>
                                          <p:spTgt spid="3"/>
                                        </p:tgtEl>
                                        <p:attrNameLst>
                                          <p:attrName>ppt_x</p:attrName>
                                        </p:attrNameLst>
                                      </p:cBhvr>
                                      <p:tavLst>
                                        <p:tav tm="0">
                                          <p:val>
                                            <p:strVal val="#ppt_x+.4"/>
                                          </p:val>
                                        </p:tav>
                                        <p:tav tm="100000">
                                          <p:val>
                                            <p:strVal val="#ppt_x"/>
                                          </p:val>
                                        </p:tav>
                                      </p:tavLst>
                                    </p:anim>
                                    <p:anim calcmode="lin" valueType="num">
                                      <p:cBhvr>
                                        <p:cTn id="12" dur="500" decel="50000" fill="hold">
                                          <p:stCondLst>
                                            <p:cond delay="0"/>
                                          </p:stCondLst>
                                        </p:cTn>
                                        <p:tgtEl>
                                          <p:spTgt spid="3"/>
                                        </p:tgtEl>
                                        <p:attrNameLst>
                                          <p:attrName>ppt_y</p:attrName>
                                        </p:attrNameLst>
                                      </p:cBhvr>
                                      <p:tavLst>
                                        <p:tav tm="0">
                                          <p:val>
                                            <p:strVal val="#ppt_y-.2"/>
                                          </p:val>
                                        </p:tav>
                                        <p:tav tm="100000">
                                          <p:val>
                                            <p:strVal val="#ppt_y+.1"/>
                                          </p:val>
                                        </p:tav>
                                      </p:tavLst>
                                    </p:anim>
                                    <p:anim calcmode="lin" valueType="num">
                                      <p:cBhvr>
                                        <p:cTn id="13" dur="500" accel="50000" fill="hold">
                                          <p:stCondLst>
                                            <p:cond delay="500"/>
                                          </p:stCondLst>
                                        </p:cTn>
                                        <p:tgtEl>
                                          <p:spTgt spid="3"/>
                                        </p:tgtEl>
                                        <p:attrNameLst>
                                          <p:attrName>ppt_y</p:attrName>
                                        </p:attrNameLst>
                                      </p:cBhvr>
                                      <p:tavLst>
                                        <p:tav tm="0">
                                          <p:val>
                                            <p:strVal val="#ppt_y+.1"/>
                                          </p:val>
                                        </p:tav>
                                        <p:tav tm="100000">
                                          <p:val>
                                            <p:strVal val="#ppt_y"/>
                                          </p:val>
                                        </p:tav>
                                      </p:tavLst>
                                    </p:anim>
                                    <p:animEffect transition="in" filter="fade">
                                      <p:cBhvr>
                                        <p:cTn id="14" dur="1000" decel="50000">
                                          <p:stCondLst>
                                            <p:cond delay="0"/>
                                          </p:stCondLst>
                                        </p:cTn>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矩形 15">
            <a:extLst>
              <a:ext uri="{FF2B5EF4-FFF2-40B4-BE49-F238E27FC236}">
                <a16:creationId xmlns:a16="http://schemas.microsoft.com/office/drawing/2014/main" id="{8FCF129B-8A5E-174B-9FE9-2B566E1B59E5}"/>
              </a:ext>
            </a:extLst>
          </p:cNvPr>
          <p:cNvSpPr/>
          <p:nvPr/>
        </p:nvSpPr>
        <p:spPr>
          <a:xfrm>
            <a:off x="816429" y="2074948"/>
            <a:ext cx="10580914" cy="4524315"/>
          </a:xfrm>
          <a:prstGeom prst="rect">
            <a:avLst/>
          </a:prstGeom>
        </p:spPr>
        <p:txBody>
          <a:bodyPr wrap="square">
            <a:spAutoFit/>
          </a:bodyPr>
          <a:lstStyle/>
          <a:p>
            <a:r>
              <a:rPr lang="zh-CN" altLang="en-US" sz="2400" dirty="0">
                <a:latin typeface="KaiTi" panose="02010609060101010101" pitchFamily="49" charset="-122"/>
                <a:ea typeface="KaiTi" panose="02010609060101010101" pitchFamily="49" charset="-122"/>
              </a:rPr>
              <a:t>在开始实施招聘活动之前</a:t>
            </a:r>
            <a:r>
              <a:rPr lang="en-US" altLang="zh-CN" sz="2400" dirty="0">
                <a:latin typeface="KaiTi" panose="02010609060101010101" pitchFamily="49" charset="-122"/>
                <a:ea typeface="KaiTi" panose="02010609060101010101" pitchFamily="49" charset="-122"/>
              </a:rPr>
              <a:t>,</a:t>
            </a:r>
            <a:r>
              <a:rPr lang="zh-CN" altLang="en-US" sz="2400" dirty="0">
                <a:latin typeface="KaiTi" panose="02010609060101010101" pitchFamily="49" charset="-122"/>
                <a:ea typeface="KaiTi" panose="02010609060101010101" pitchFamily="49" charset="-122"/>
              </a:rPr>
              <a:t>企业要做好相关的招聘准备工作</a:t>
            </a:r>
            <a:r>
              <a:rPr lang="en-US" altLang="zh-CN" sz="2400" dirty="0">
                <a:latin typeface="KaiTi" panose="02010609060101010101" pitchFamily="49" charset="-122"/>
                <a:ea typeface="KaiTi" panose="02010609060101010101" pitchFamily="49" charset="-122"/>
              </a:rPr>
              <a:t>,</a:t>
            </a:r>
            <a:r>
              <a:rPr lang="zh-CN" altLang="en-US" sz="2400" dirty="0">
                <a:latin typeface="KaiTi" panose="02010609060101010101" pitchFamily="49" charset="-122"/>
                <a:ea typeface="KaiTi" panose="02010609060101010101" pitchFamily="49" charset="-122"/>
              </a:rPr>
              <a:t>完成人力资源规划和岗位分析的有关工作</a:t>
            </a:r>
            <a:r>
              <a:rPr lang="en-US" altLang="zh-CN" sz="2400" dirty="0">
                <a:latin typeface="KaiTi" panose="02010609060101010101" pitchFamily="49" charset="-122"/>
                <a:ea typeface="KaiTi" panose="02010609060101010101" pitchFamily="49" charset="-122"/>
              </a:rPr>
              <a:t>,</a:t>
            </a:r>
            <a:r>
              <a:rPr lang="zh-CN" altLang="en-US" sz="2400" dirty="0">
                <a:latin typeface="KaiTi" panose="02010609060101010101" pitchFamily="49" charset="-122"/>
                <a:ea typeface="KaiTi" panose="02010609060101010101" pitchFamily="49" charset="-122"/>
              </a:rPr>
              <a:t>做好招聘信息的收集和整理</a:t>
            </a:r>
            <a:r>
              <a:rPr lang="en-US" altLang="zh-CN" sz="2400" dirty="0">
                <a:latin typeface="KaiTi" panose="02010609060101010101" pitchFamily="49" charset="-122"/>
                <a:ea typeface="KaiTi" panose="02010609060101010101" pitchFamily="49" charset="-122"/>
              </a:rPr>
              <a:t>,</a:t>
            </a:r>
            <a:r>
              <a:rPr lang="zh-CN" altLang="en-US" sz="2400" dirty="0">
                <a:latin typeface="KaiTi" panose="02010609060101010101" pitchFamily="49" charset="-122"/>
                <a:ea typeface="KaiTi" panose="02010609060101010101" pitchFamily="49" charset="-122"/>
              </a:rPr>
              <a:t>必要时还要制作应聘申请表等。在此基础上</a:t>
            </a:r>
            <a:r>
              <a:rPr lang="en-US" altLang="zh-CN" sz="2400" dirty="0">
                <a:latin typeface="KaiTi" panose="02010609060101010101" pitchFamily="49" charset="-122"/>
                <a:ea typeface="KaiTi" panose="02010609060101010101" pitchFamily="49" charset="-122"/>
              </a:rPr>
              <a:t>,</a:t>
            </a:r>
            <a:r>
              <a:rPr lang="zh-CN" altLang="en-US" sz="2400" dirty="0">
                <a:latin typeface="KaiTi" panose="02010609060101010101" pitchFamily="49" charset="-122"/>
                <a:ea typeface="KaiTi" panose="02010609060101010101" pitchFamily="49" charset="-122"/>
              </a:rPr>
              <a:t>企业要制定周密详细的招聘工作计划</a:t>
            </a:r>
            <a:r>
              <a:rPr lang="en-US" altLang="zh-CN" sz="2400" dirty="0">
                <a:latin typeface="KaiTi" panose="02010609060101010101" pitchFamily="49" charset="-122"/>
                <a:ea typeface="KaiTi" panose="02010609060101010101" pitchFamily="49" charset="-122"/>
              </a:rPr>
              <a:t>,</a:t>
            </a:r>
            <a:r>
              <a:rPr lang="zh-CN" altLang="en-US" sz="2400" dirty="0">
                <a:latin typeface="KaiTi" panose="02010609060101010101" pitchFamily="49" charset="-122"/>
                <a:ea typeface="KaiTi" panose="02010609060101010101" pitchFamily="49" charset="-122"/>
              </a:rPr>
              <a:t>对招聘对象、标准、渠道、时间等内容事先进行科学合理的安排</a:t>
            </a:r>
            <a:r>
              <a:rPr lang="en-US" altLang="zh-CN" sz="2400" dirty="0">
                <a:latin typeface="KaiTi" panose="02010609060101010101" pitchFamily="49" charset="-122"/>
                <a:ea typeface="KaiTi" panose="02010609060101010101" pitchFamily="49" charset="-122"/>
              </a:rPr>
              <a:t>,</a:t>
            </a:r>
            <a:r>
              <a:rPr lang="zh-CN" altLang="en-US" sz="2400" dirty="0">
                <a:latin typeface="KaiTi" panose="02010609060101010101" pitchFamily="49" charset="-122"/>
                <a:ea typeface="KaiTi" panose="02010609060101010101" pitchFamily="49" charset="-122"/>
              </a:rPr>
              <a:t>并做好人员招聘预算。为了招聘工作计划的顺利开展</a:t>
            </a:r>
            <a:r>
              <a:rPr lang="en-US" altLang="zh-CN" sz="2400" dirty="0">
                <a:latin typeface="KaiTi" panose="02010609060101010101" pitchFamily="49" charset="-122"/>
                <a:ea typeface="KaiTi" panose="02010609060101010101" pitchFamily="49" charset="-122"/>
              </a:rPr>
              <a:t>,</a:t>
            </a:r>
            <a:r>
              <a:rPr lang="zh-CN" altLang="en-US" sz="2400" dirty="0">
                <a:latin typeface="KaiTi" panose="02010609060101010101" pitchFamily="49" charset="-122"/>
                <a:ea typeface="KaiTi" panose="02010609060101010101" pitchFamily="49" charset="-122"/>
              </a:rPr>
              <a:t>企业还要采取具体的招聘策略</a:t>
            </a:r>
            <a:r>
              <a:rPr lang="en-US" altLang="zh-CN" sz="2400" dirty="0">
                <a:latin typeface="KaiTi" panose="02010609060101010101" pitchFamily="49" charset="-122"/>
                <a:ea typeface="KaiTi" panose="02010609060101010101" pitchFamily="49" charset="-122"/>
              </a:rPr>
              <a:t>,</a:t>
            </a:r>
            <a:r>
              <a:rPr lang="zh-CN" altLang="en-US" sz="2400" dirty="0">
                <a:latin typeface="KaiTi" panose="02010609060101010101" pitchFamily="49" charset="-122"/>
                <a:ea typeface="KaiTi" panose="02010609060101010101" pitchFamily="49" charset="-122"/>
              </a:rPr>
              <a:t>包括招聘人员选择策略、招聘时间确定策略、招聘地点选择策略等。 </a:t>
            </a:r>
            <a:endParaRPr lang="en-US" altLang="zh-CN" sz="2400" dirty="0">
              <a:latin typeface="KaiTi" panose="02010609060101010101" pitchFamily="49" charset="-122"/>
              <a:ea typeface="KaiTi" panose="02010609060101010101" pitchFamily="49" charset="-122"/>
            </a:endParaRPr>
          </a:p>
          <a:p>
            <a:endParaRPr lang="en-US" altLang="zh-CN" sz="2400" dirty="0">
              <a:latin typeface="KaiTi" panose="02010609060101010101" pitchFamily="49" charset="-122"/>
              <a:ea typeface="KaiTi" panose="02010609060101010101" pitchFamily="49" charset="-122"/>
            </a:endParaRPr>
          </a:p>
          <a:p>
            <a:r>
              <a:rPr lang="en-US" altLang="zh-CN" sz="2400" dirty="0">
                <a:solidFill>
                  <a:srgbClr val="FF0000"/>
                </a:solidFill>
                <a:latin typeface="KaiTi" panose="02010609060101010101" pitchFamily="49" charset="-122"/>
                <a:ea typeface="KaiTi" panose="02010609060101010101" pitchFamily="49" charset="-122"/>
              </a:rPr>
              <a:t>1.</a:t>
            </a:r>
            <a:r>
              <a:rPr lang="zh-CN" altLang="en-US" sz="2400" dirty="0">
                <a:solidFill>
                  <a:srgbClr val="FF0000"/>
                </a:solidFill>
                <a:latin typeface="KaiTi" panose="02010609060101010101" pitchFamily="49" charset="-122"/>
                <a:ea typeface="KaiTi" panose="02010609060101010101" pitchFamily="49" charset="-122"/>
              </a:rPr>
              <a:t>岗位分析、人力资源规划与招聘之间有何关系</a:t>
            </a:r>
            <a:r>
              <a:rPr lang="en-US" altLang="zh-CN" sz="2400" dirty="0">
                <a:solidFill>
                  <a:srgbClr val="FF0000"/>
                </a:solidFill>
                <a:latin typeface="KaiTi" panose="02010609060101010101" pitchFamily="49" charset="-122"/>
                <a:ea typeface="KaiTi" panose="02010609060101010101" pitchFamily="49" charset="-122"/>
              </a:rPr>
              <a:t>?</a:t>
            </a:r>
          </a:p>
          <a:p>
            <a:r>
              <a:rPr lang="en-US" altLang="zh-CN" sz="2400" dirty="0">
                <a:solidFill>
                  <a:srgbClr val="FF0000"/>
                </a:solidFill>
                <a:latin typeface="KaiTi" panose="02010609060101010101" pitchFamily="49" charset="-122"/>
                <a:ea typeface="KaiTi" panose="02010609060101010101" pitchFamily="49" charset="-122"/>
              </a:rPr>
              <a:t>2.</a:t>
            </a:r>
            <a:r>
              <a:rPr lang="zh-CN" altLang="en-US" sz="2400" dirty="0">
                <a:solidFill>
                  <a:srgbClr val="FF0000"/>
                </a:solidFill>
                <a:latin typeface="KaiTi" panose="02010609060101010101" pitchFamily="49" charset="-122"/>
                <a:ea typeface="KaiTi" panose="02010609060101010101" pitchFamily="49" charset="-122"/>
              </a:rPr>
              <a:t>招聘计划主要包括哪些内容</a:t>
            </a:r>
            <a:r>
              <a:rPr lang="en-US" altLang="zh-CN" sz="2400" dirty="0">
                <a:solidFill>
                  <a:srgbClr val="FF0000"/>
                </a:solidFill>
                <a:latin typeface="KaiTi" panose="02010609060101010101" pitchFamily="49" charset="-122"/>
                <a:ea typeface="KaiTi" panose="02010609060101010101" pitchFamily="49" charset="-122"/>
              </a:rPr>
              <a:t>?</a:t>
            </a:r>
          </a:p>
          <a:p>
            <a:r>
              <a:rPr lang="en-US" altLang="zh-CN" sz="2400" dirty="0">
                <a:solidFill>
                  <a:srgbClr val="FF0000"/>
                </a:solidFill>
                <a:latin typeface="KaiTi" panose="02010609060101010101" pitchFamily="49" charset="-122"/>
                <a:ea typeface="KaiTi" panose="02010609060101010101" pitchFamily="49" charset="-122"/>
              </a:rPr>
              <a:t>3.</a:t>
            </a:r>
            <a:r>
              <a:rPr lang="zh-CN" altLang="en-US" sz="2400" dirty="0">
                <a:solidFill>
                  <a:srgbClr val="FF0000"/>
                </a:solidFill>
                <a:latin typeface="KaiTi" panose="02010609060101010101" pitchFamily="49" charset="-122"/>
                <a:ea typeface="KaiTi" panose="02010609060101010101" pitchFamily="49" charset="-122"/>
              </a:rPr>
              <a:t>如何制定招聘预算</a:t>
            </a:r>
            <a:r>
              <a:rPr lang="en-US" altLang="zh-CN" sz="2400" dirty="0">
                <a:solidFill>
                  <a:srgbClr val="FF0000"/>
                </a:solidFill>
                <a:latin typeface="KaiTi" panose="02010609060101010101" pitchFamily="49" charset="-122"/>
                <a:ea typeface="KaiTi" panose="02010609060101010101" pitchFamily="49" charset="-122"/>
              </a:rPr>
              <a:t>? </a:t>
            </a:r>
          </a:p>
          <a:p>
            <a:r>
              <a:rPr lang="en-US" altLang="zh-CN" sz="2400" dirty="0">
                <a:solidFill>
                  <a:srgbClr val="FF0000"/>
                </a:solidFill>
                <a:latin typeface="KaiTi" panose="02010609060101010101" pitchFamily="49" charset="-122"/>
                <a:ea typeface="KaiTi" panose="02010609060101010101" pitchFamily="49" charset="-122"/>
              </a:rPr>
              <a:t>4.</a:t>
            </a:r>
            <a:r>
              <a:rPr lang="zh-CN" altLang="en-US" sz="2400" dirty="0">
                <a:solidFill>
                  <a:srgbClr val="FF0000"/>
                </a:solidFill>
                <a:latin typeface="KaiTi" panose="02010609060101010101" pitchFamily="49" charset="-122"/>
                <a:ea typeface="KaiTi" panose="02010609060101010101" pitchFamily="49" charset="-122"/>
              </a:rPr>
              <a:t>试述招聘策略的内容。</a:t>
            </a:r>
          </a:p>
          <a:p>
            <a:endParaRPr lang="zh-CN" altLang="en-US" sz="2400" dirty="0">
              <a:latin typeface="KaiTi" panose="02010609060101010101" pitchFamily="49" charset="-122"/>
              <a:ea typeface="KaiTi" panose="02010609060101010101" pitchFamily="49" charset="-122"/>
            </a:endParaRPr>
          </a:p>
        </p:txBody>
      </p:sp>
      <p:grpSp>
        <p:nvGrpSpPr>
          <p:cNvPr id="17" name="组合 16"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a:extLst>
              <a:ext uri="{FF2B5EF4-FFF2-40B4-BE49-F238E27FC236}">
                <a16:creationId xmlns:a16="http://schemas.microsoft.com/office/drawing/2014/main" id="{561A2294-23CE-2643-9C8C-956FF59C7B35}"/>
              </a:ext>
            </a:extLst>
          </p:cNvPr>
          <p:cNvGrpSpPr/>
          <p:nvPr/>
        </p:nvGrpSpPr>
        <p:grpSpPr>
          <a:xfrm>
            <a:off x="350894" y="183315"/>
            <a:ext cx="1891633" cy="1891633"/>
            <a:chOff x="831765" y="1948847"/>
            <a:chExt cx="1891633" cy="1891633"/>
          </a:xfrm>
        </p:grpSpPr>
        <p:grpSp>
          <p:nvGrpSpPr>
            <p:cNvPr id="18" name="组合 17">
              <a:extLst>
                <a:ext uri="{FF2B5EF4-FFF2-40B4-BE49-F238E27FC236}">
                  <a16:creationId xmlns:a16="http://schemas.microsoft.com/office/drawing/2014/main" id="{311E4F6C-6AE8-9D4E-812F-5F11A10CD9D6}"/>
                </a:ext>
              </a:extLst>
            </p:cNvPr>
            <p:cNvGrpSpPr/>
            <p:nvPr/>
          </p:nvGrpSpPr>
          <p:grpSpPr>
            <a:xfrm>
              <a:off x="831765" y="1948847"/>
              <a:ext cx="1891633" cy="1891633"/>
              <a:chOff x="1375509" y="1976984"/>
              <a:chExt cx="2018000" cy="2018000"/>
            </a:xfrm>
          </p:grpSpPr>
          <p:sp>
            <p:nvSpPr>
              <p:cNvPr id="21" name="椭圆 20" descr="e7d195523061f1c0deeec63e560781cfd59afb0ea006f2a87ABB68BF51EA6619813959095094C18C62A12F549504892A4AAA8C1554C6663626E05CA27F281A14E6983772AFC3FB97135759321DEA3D709AACD122C08E6ED1C77BAD4A88EF4CD28A80260D8F97957F436F83C1F553EF0169027D0DBFA7A77088E1513DBDFC101C4B4DFF310B01A5021663E46B6BC2AAB5">
                <a:extLst>
                  <a:ext uri="{FF2B5EF4-FFF2-40B4-BE49-F238E27FC236}">
                    <a16:creationId xmlns:a16="http://schemas.microsoft.com/office/drawing/2014/main" id="{6D52AE6C-48D5-7145-BFBF-F6F39AF994E6}"/>
                  </a:ext>
                </a:extLst>
              </p:cNvPr>
              <p:cNvSpPr>
                <a:spLocks noChangeAspect="1"/>
              </p:cNvSpPr>
              <p:nvPr/>
            </p:nvSpPr>
            <p:spPr>
              <a:xfrm>
                <a:off x="1375509" y="1976984"/>
                <a:ext cx="2018000" cy="2018000"/>
              </a:xfrm>
              <a:prstGeom prst="ellipse">
                <a:avLst/>
              </a:prstGeom>
              <a:gradFill>
                <a:gsLst>
                  <a:gs pos="0">
                    <a:schemeClr val="bg1"/>
                  </a:gs>
                  <a:gs pos="100000">
                    <a:srgbClr val="C7C7C7"/>
                  </a:gs>
                </a:gsLst>
                <a:lin ang="13200000" scaled="0"/>
              </a:gradFill>
              <a:ln w="22225">
                <a:solidFill>
                  <a:schemeClr val="bg1"/>
                </a:solidFill>
              </a:ln>
              <a:effectLst>
                <a:outerShdw blurRad="393700" dist="1270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2" name="任意多边形 16">
                <a:extLst>
                  <a:ext uri="{FF2B5EF4-FFF2-40B4-BE49-F238E27FC236}">
                    <a16:creationId xmlns:a16="http://schemas.microsoft.com/office/drawing/2014/main" id="{175A8AAC-A5AF-5E42-8091-0E80E250512E}"/>
                  </a:ext>
                </a:extLst>
              </p:cNvPr>
              <p:cNvSpPr/>
              <p:nvPr/>
            </p:nvSpPr>
            <p:spPr>
              <a:xfrm rot="5400000">
                <a:off x="1220020" y="2637800"/>
                <a:ext cx="1007034" cy="694933"/>
              </a:xfrm>
              <a:custGeom>
                <a:avLst/>
                <a:gdLst>
                  <a:gd name="connsiteX0" fmla="*/ 0 w 1007034"/>
                  <a:gd name="connsiteY0" fmla="*/ 555348 h 694933"/>
                  <a:gd name="connsiteX1" fmla="*/ 322102 w 1007034"/>
                  <a:gd name="connsiteY1" fmla="*/ 0 h 694933"/>
                  <a:gd name="connsiteX2" fmla="*/ 392164 w 1007034"/>
                  <a:gd name="connsiteY2" fmla="*/ 21748 h 694933"/>
                  <a:gd name="connsiteX3" fmla="*/ 503517 w 1007034"/>
                  <a:gd name="connsiteY3" fmla="*/ 32974 h 694933"/>
                  <a:gd name="connsiteX4" fmla="*/ 614869 w 1007034"/>
                  <a:gd name="connsiteY4" fmla="*/ 21748 h 694933"/>
                  <a:gd name="connsiteX5" fmla="*/ 684932 w 1007034"/>
                  <a:gd name="connsiteY5" fmla="*/ 0 h 694933"/>
                  <a:gd name="connsiteX6" fmla="*/ 1007034 w 1007034"/>
                  <a:gd name="connsiteY6" fmla="*/ 555347 h 694933"/>
                  <a:gd name="connsiteX7" fmla="*/ 895766 w 1007034"/>
                  <a:gd name="connsiteY7" fmla="*/ 615742 h 694933"/>
                  <a:gd name="connsiteX8" fmla="*/ 503516 w 1007034"/>
                  <a:gd name="connsiteY8" fmla="*/ 694933 h 694933"/>
                  <a:gd name="connsiteX9" fmla="*/ 111266 w 1007034"/>
                  <a:gd name="connsiteY9" fmla="*/ 615742 h 694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07034" h="694933">
                    <a:moveTo>
                      <a:pt x="0" y="555348"/>
                    </a:moveTo>
                    <a:lnTo>
                      <a:pt x="322102" y="0"/>
                    </a:lnTo>
                    <a:lnTo>
                      <a:pt x="392164" y="21748"/>
                    </a:lnTo>
                    <a:cubicBezTo>
                      <a:pt x="428132" y="29108"/>
                      <a:pt x="465373" y="32974"/>
                      <a:pt x="503517" y="32974"/>
                    </a:cubicBezTo>
                    <a:cubicBezTo>
                      <a:pt x="541660" y="32974"/>
                      <a:pt x="578901" y="29108"/>
                      <a:pt x="614869" y="21748"/>
                    </a:cubicBezTo>
                    <a:lnTo>
                      <a:pt x="684932" y="0"/>
                    </a:lnTo>
                    <a:lnTo>
                      <a:pt x="1007034" y="555347"/>
                    </a:lnTo>
                    <a:lnTo>
                      <a:pt x="895766" y="615742"/>
                    </a:lnTo>
                    <a:cubicBezTo>
                      <a:pt x="775204" y="666735"/>
                      <a:pt x="642653" y="694933"/>
                      <a:pt x="503516" y="694933"/>
                    </a:cubicBezTo>
                    <a:cubicBezTo>
                      <a:pt x="364379" y="694933"/>
                      <a:pt x="231828" y="666735"/>
                      <a:pt x="111266" y="615742"/>
                    </a:cubicBezTo>
                    <a:close/>
                  </a:path>
                </a:pathLst>
              </a:custGeom>
              <a:solidFill>
                <a:srgbClr val="365B7C"/>
              </a:solidFill>
              <a:ln>
                <a:noFill/>
              </a:ln>
              <a:effectLst>
                <a:innerShdw blurRad="63500" dist="381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20" name="Freeform 48">
              <a:extLst>
                <a:ext uri="{FF2B5EF4-FFF2-40B4-BE49-F238E27FC236}">
                  <a16:creationId xmlns:a16="http://schemas.microsoft.com/office/drawing/2014/main" id="{1A85B2EB-679E-D34B-830C-21AA1AB4F95E}"/>
                </a:ext>
              </a:extLst>
            </p:cNvPr>
            <p:cNvSpPr>
              <a:spLocks noEditPoints="1"/>
            </p:cNvSpPr>
            <p:nvPr/>
          </p:nvSpPr>
          <p:spPr bwMode="auto">
            <a:xfrm>
              <a:off x="1822373" y="2622634"/>
              <a:ext cx="490056" cy="469081"/>
            </a:xfrm>
            <a:custGeom>
              <a:avLst/>
              <a:gdLst>
                <a:gd name="T0" fmla="*/ 419 w 628"/>
                <a:gd name="T1" fmla="*/ 232 h 600"/>
                <a:gd name="T2" fmla="*/ 411 w 628"/>
                <a:gd name="T3" fmla="*/ 249 h 600"/>
                <a:gd name="T4" fmla="*/ 408 w 628"/>
                <a:gd name="T5" fmla="*/ 261 h 600"/>
                <a:gd name="T6" fmla="*/ 409 w 628"/>
                <a:gd name="T7" fmla="*/ 283 h 600"/>
                <a:gd name="T8" fmla="*/ 417 w 628"/>
                <a:gd name="T9" fmla="*/ 304 h 600"/>
                <a:gd name="T10" fmla="*/ 424 w 628"/>
                <a:gd name="T11" fmla="*/ 315 h 600"/>
                <a:gd name="T12" fmla="*/ 441 w 628"/>
                <a:gd name="T13" fmla="*/ 330 h 600"/>
                <a:gd name="T14" fmla="*/ 453 w 628"/>
                <a:gd name="T15" fmla="*/ 335 h 600"/>
                <a:gd name="T16" fmla="*/ 478 w 628"/>
                <a:gd name="T17" fmla="*/ 200 h 600"/>
                <a:gd name="T18" fmla="*/ 449 w 628"/>
                <a:gd name="T19" fmla="*/ 206 h 600"/>
                <a:gd name="T20" fmla="*/ 433 w 628"/>
                <a:gd name="T21" fmla="*/ 216 h 600"/>
                <a:gd name="T22" fmla="*/ 425 w 628"/>
                <a:gd name="T23" fmla="*/ 224 h 600"/>
                <a:gd name="T24" fmla="*/ 384 w 628"/>
                <a:gd name="T25" fmla="*/ 70 h 600"/>
                <a:gd name="T26" fmla="*/ 314 w 628"/>
                <a:gd name="T27" fmla="*/ 140 h 600"/>
                <a:gd name="T28" fmla="*/ 379 w 628"/>
                <a:gd name="T29" fmla="*/ 283 h 600"/>
                <a:gd name="T30" fmla="*/ 379 w 628"/>
                <a:gd name="T31" fmla="*/ 254 h 600"/>
                <a:gd name="T32" fmla="*/ 359 w 628"/>
                <a:gd name="T33" fmla="*/ 154 h 600"/>
                <a:gd name="T34" fmla="*/ 250 w 628"/>
                <a:gd name="T35" fmla="*/ 270 h 600"/>
                <a:gd name="T36" fmla="*/ 314 w 628"/>
                <a:gd name="T37" fmla="*/ 396 h 600"/>
                <a:gd name="T38" fmla="*/ 282 w 628"/>
                <a:gd name="T39" fmla="*/ 400 h 600"/>
                <a:gd name="T40" fmla="*/ 267 w 628"/>
                <a:gd name="T41" fmla="*/ 382 h 600"/>
                <a:gd name="T42" fmla="*/ 257 w 628"/>
                <a:gd name="T43" fmla="*/ 374 h 600"/>
                <a:gd name="T44" fmla="*/ 214 w 628"/>
                <a:gd name="T45" fmla="*/ 356 h 600"/>
                <a:gd name="T46" fmla="*/ 195 w 628"/>
                <a:gd name="T47" fmla="*/ 354 h 600"/>
                <a:gd name="T48" fmla="*/ 0 w 628"/>
                <a:gd name="T49" fmla="*/ 600 h 600"/>
                <a:gd name="T50" fmla="*/ 83 w 628"/>
                <a:gd name="T51" fmla="*/ 454 h 600"/>
                <a:gd name="T52" fmla="*/ 216 w 628"/>
                <a:gd name="T53" fmla="*/ 454 h 600"/>
                <a:gd name="T54" fmla="*/ 301 w 628"/>
                <a:gd name="T55" fmla="*/ 600 h 600"/>
                <a:gd name="T56" fmla="*/ 282 w 628"/>
                <a:gd name="T57" fmla="*/ 400 h 600"/>
                <a:gd name="T58" fmla="*/ 433 w 628"/>
                <a:gd name="T59" fmla="*/ 354 h 600"/>
                <a:gd name="T60" fmla="*/ 413 w 628"/>
                <a:gd name="T61" fmla="*/ 356 h 600"/>
                <a:gd name="T62" fmla="*/ 361 w 628"/>
                <a:gd name="T63" fmla="*/ 382 h 600"/>
                <a:gd name="T64" fmla="*/ 353 w 628"/>
                <a:gd name="T65" fmla="*/ 391 h 600"/>
                <a:gd name="T66" fmla="*/ 389 w 628"/>
                <a:gd name="T67" fmla="*/ 600 h 600"/>
                <a:gd name="T68" fmla="*/ 410 w 628"/>
                <a:gd name="T69" fmla="*/ 600 h 600"/>
                <a:gd name="T70" fmla="*/ 564 w 628"/>
                <a:gd name="T71" fmla="*/ 454 h 600"/>
                <a:gd name="T72" fmla="*/ 628 w 628"/>
                <a:gd name="T73" fmla="*/ 460 h 600"/>
                <a:gd name="T74" fmla="*/ 151 w 628"/>
                <a:gd name="T75" fmla="*/ 340 h 600"/>
                <a:gd name="T76" fmla="*/ 186 w 628"/>
                <a:gd name="T77" fmla="*/ 330 h 600"/>
                <a:gd name="T78" fmla="*/ 196 w 628"/>
                <a:gd name="T79" fmla="*/ 323 h 600"/>
                <a:gd name="T80" fmla="*/ 216 w 628"/>
                <a:gd name="T81" fmla="*/ 295 h 600"/>
                <a:gd name="T82" fmla="*/ 219 w 628"/>
                <a:gd name="T83" fmla="*/ 281 h 600"/>
                <a:gd name="T84" fmla="*/ 219 w 628"/>
                <a:gd name="T85" fmla="*/ 258 h 600"/>
                <a:gd name="T86" fmla="*/ 214 w 628"/>
                <a:gd name="T87" fmla="*/ 241 h 600"/>
                <a:gd name="T88" fmla="*/ 208 w 628"/>
                <a:gd name="T89" fmla="*/ 231 h 600"/>
                <a:gd name="T90" fmla="*/ 195 w 628"/>
                <a:gd name="T91" fmla="*/ 217 h 600"/>
                <a:gd name="T92" fmla="*/ 186 w 628"/>
                <a:gd name="T93" fmla="*/ 210 h 600"/>
                <a:gd name="T94" fmla="*/ 151 w 628"/>
                <a:gd name="T95" fmla="*/ 200 h 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28" h="600">
                  <a:moveTo>
                    <a:pt x="425" y="224"/>
                  </a:moveTo>
                  <a:cubicBezTo>
                    <a:pt x="423" y="226"/>
                    <a:pt x="421" y="229"/>
                    <a:pt x="420" y="231"/>
                  </a:cubicBezTo>
                  <a:cubicBezTo>
                    <a:pt x="419" y="231"/>
                    <a:pt x="419" y="232"/>
                    <a:pt x="419" y="232"/>
                  </a:cubicBezTo>
                  <a:cubicBezTo>
                    <a:pt x="418" y="234"/>
                    <a:pt x="416" y="236"/>
                    <a:pt x="415" y="239"/>
                  </a:cubicBezTo>
                  <a:cubicBezTo>
                    <a:pt x="415" y="240"/>
                    <a:pt x="414" y="240"/>
                    <a:pt x="414" y="241"/>
                  </a:cubicBezTo>
                  <a:cubicBezTo>
                    <a:pt x="413" y="244"/>
                    <a:pt x="412" y="246"/>
                    <a:pt x="411" y="249"/>
                  </a:cubicBezTo>
                  <a:cubicBezTo>
                    <a:pt x="411" y="249"/>
                    <a:pt x="411" y="250"/>
                    <a:pt x="411" y="250"/>
                  </a:cubicBezTo>
                  <a:cubicBezTo>
                    <a:pt x="410" y="253"/>
                    <a:pt x="409" y="255"/>
                    <a:pt x="409" y="258"/>
                  </a:cubicBezTo>
                  <a:cubicBezTo>
                    <a:pt x="409" y="259"/>
                    <a:pt x="409" y="260"/>
                    <a:pt x="408" y="261"/>
                  </a:cubicBezTo>
                  <a:cubicBezTo>
                    <a:pt x="408" y="264"/>
                    <a:pt x="408" y="267"/>
                    <a:pt x="408" y="270"/>
                  </a:cubicBezTo>
                  <a:cubicBezTo>
                    <a:pt x="408" y="274"/>
                    <a:pt x="408" y="278"/>
                    <a:pt x="409" y="281"/>
                  </a:cubicBezTo>
                  <a:cubicBezTo>
                    <a:pt x="409" y="282"/>
                    <a:pt x="409" y="283"/>
                    <a:pt x="409" y="283"/>
                  </a:cubicBezTo>
                  <a:cubicBezTo>
                    <a:pt x="410" y="287"/>
                    <a:pt x="411" y="290"/>
                    <a:pt x="412" y="293"/>
                  </a:cubicBezTo>
                  <a:cubicBezTo>
                    <a:pt x="412" y="294"/>
                    <a:pt x="412" y="294"/>
                    <a:pt x="412" y="295"/>
                  </a:cubicBezTo>
                  <a:cubicBezTo>
                    <a:pt x="414" y="298"/>
                    <a:pt x="415" y="301"/>
                    <a:pt x="417" y="304"/>
                  </a:cubicBezTo>
                  <a:cubicBezTo>
                    <a:pt x="417" y="305"/>
                    <a:pt x="417" y="305"/>
                    <a:pt x="418" y="306"/>
                  </a:cubicBezTo>
                  <a:cubicBezTo>
                    <a:pt x="420" y="309"/>
                    <a:pt x="422" y="312"/>
                    <a:pt x="424" y="315"/>
                  </a:cubicBezTo>
                  <a:cubicBezTo>
                    <a:pt x="424" y="315"/>
                    <a:pt x="424" y="315"/>
                    <a:pt x="424" y="315"/>
                  </a:cubicBezTo>
                  <a:cubicBezTo>
                    <a:pt x="427" y="318"/>
                    <a:pt x="429" y="320"/>
                    <a:pt x="432" y="323"/>
                  </a:cubicBezTo>
                  <a:cubicBezTo>
                    <a:pt x="432" y="323"/>
                    <a:pt x="432" y="323"/>
                    <a:pt x="432" y="323"/>
                  </a:cubicBezTo>
                  <a:cubicBezTo>
                    <a:pt x="435" y="326"/>
                    <a:pt x="438" y="328"/>
                    <a:pt x="441" y="330"/>
                  </a:cubicBezTo>
                  <a:cubicBezTo>
                    <a:pt x="442" y="330"/>
                    <a:pt x="442" y="330"/>
                    <a:pt x="442" y="330"/>
                  </a:cubicBezTo>
                  <a:cubicBezTo>
                    <a:pt x="446" y="332"/>
                    <a:pt x="449" y="334"/>
                    <a:pt x="452" y="335"/>
                  </a:cubicBezTo>
                  <a:cubicBezTo>
                    <a:pt x="453" y="335"/>
                    <a:pt x="453" y="335"/>
                    <a:pt x="453" y="335"/>
                  </a:cubicBezTo>
                  <a:cubicBezTo>
                    <a:pt x="461" y="338"/>
                    <a:pt x="469" y="340"/>
                    <a:pt x="478" y="340"/>
                  </a:cubicBezTo>
                  <a:cubicBezTo>
                    <a:pt x="516" y="340"/>
                    <a:pt x="547" y="309"/>
                    <a:pt x="547" y="270"/>
                  </a:cubicBezTo>
                  <a:cubicBezTo>
                    <a:pt x="547" y="231"/>
                    <a:pt x="516" y="200"/>
                    <a:pt x="478" y="200"/>
                  </a:cubicBezTo>
                  <a:cubicBezTo>
                    <a:pt x="468" y="200"/>
                    <a:pt x="458" y="202"/>
                    <a:pt x="450" y="206"/>
                  </a:cubicBezTo>
                  <a:cubicBezTo>
                    <a:pt x="450" y="206"/>
                    <a:pt x="450" y="206"/>
                    <a:pt x="450" y="206"/>
                  </a:cubicBezTo>
                  <a:cubicBezTo>
                    <a:pt x="449" y="206"/>
                    <a:pt x="449" y="206"/>
                    <a:pt x="449" y="206"/>
                  </a:cubicBezTo>
                  <a:cubicBezTo>
                    <a:pt x="446" y="208"/>
                    <a:pt x="444" y="209"/>
                    <a:pt x="442" y="210"/>
                  </a:cubicBezTo>
                  <a:cubicBezTo>
                    <a:pt x="441" y="210"/>
                    <a:pt x="441" y="211"/>
                    <a:pt x="440" y="211"/>
                  </a:cubicBezTo>
                  <a:cubicBezTo>
                    <a:pt x="438" y="213"/>
                    <a:pt x="435" y="215"/>
                    <a:pt x="433" y="216"/>
                  </a:cubicBezTo>
                  <a:cubicBezTo>
                    <a:pt x="433" y="217"/>
                    <a:pt x="432" y="217"/>
                    <a:pt x="432" y="217"/>
                  </a:cubicBezTo>
                  <a:cubicBezTo>
                    <a:pt x="430" y="219"/>
                    <a:pt x="428" y="221"/>
                    <a:pt x="426" y="223"/>
                  </a:cubicBezTo>
                  <a:cubicBezTo>
                    <a:pt x="426" y="223"/>
                    <a:pt x="425" y="224"/>
                    <a:pt x="425" y="224"/>
                  </a:cubicBezTo>
                  <a:close/>
                  <a:moveTo>
                    <a:pt x="314" y="140"/>
                  </a:moveTo>
                  <a:lnTo>
                    <a:pt x="314" y="140"/>
                  </a:lnTo>
                  <a:cubicBezTo>
                    <a:pt x="353" y="140"/>
                    <a:pt x="384" y="108"/>
                    <a:pt x="384" y="70"/>
                  </a:cubicBezTo>
                  <a:cubicBezTo>
                    <a:pt x="384" y="31"/>
                    <a:pt x="353" y="0"/>
                    <a:pt x="314" y="0"/>
                  </a:cubicBezTo>
                  <a:cubicBezTo>
                    <a:pt x="275" y="0"/>
                    <a:pt x="244" y="31"/>
                    <a:pt x="244" y="70"/>
                  </a:cubicBezTo>
                  <a:cubicBezTo>
                    <a:pt x="244" y="108"/>
                    <a:pt x="275" y="140"/>
                    <a:pt x="314" y="140"/>
                  </a:cubicBezTo>
                  <a:close/>
                  <a:moveTo>
                    <a:pt x="379" y="336"/>
                  </a:moveTo>
                  <a:lnTo>
                    <a:pt x="379" y="336"/>
                  </a:lnTo>
                  <a:lnTo>
                    <a:pt x="379" y="283"/>
                  </a:lnTo>
                  <a:cubicBezTo>
                    <a:pt x="379" y="279"/>
                    <a:pt x="378" y="274"/>
                    <a:pt x="378" y="270"/>
                  </a:cubicBezTo>
                  <a:cubicBezTo>
                    <a:pt x="378" y="266"/>
                    <a:pt x="379" y="262"/>
                    <a:pt x="379" y="257"/>
                  </a:cubicBezTo>
                  <a:lnTo>
                    <a:pt x="379" y="254"/>
                  </a:lnTo>
                  <a:lnTo>
                    <a:pt x="380" y="254"/>
                  </a:lnTo>
                  <a:cubicBezTo>
                    <a:pt x="385" y="223"/>
                    <a:pt x="404" y="197"/>
                    <a:pt x="431" y="183"/>
                  </a:cubicBezTo>
                  <a:cubicBezTo>
                    <a:pt x="412" y="165"/>
                    <a:pt x="387" y="154"/>
                    <a:pt x="359" y="154"/>
                  </a:cubicBezTo>
                  <a:lnTo>
                    <a:pt x="269" y="154"/>
                  </a:lnTo>
                  <a:cubicBezTo>
                    <a:pt x="241" y="154"/>
                    <a:pt x="216" y="165"/>
                    <a:pt x="197" y="183"/>
                  </a:cubicBezTo>
                  <a:cubicBezTo>
                    <a:pt x="228" y="199"/>
                    <a:pt x="250" y="232"/>
                    <a:pt x="250" y="270"/>
                  </a:cubicBezTo>
                  <a:cubicBezTo>
                    <a:pt x="250" y="278"/>
                    <a:pt x="249" y="285"/>
                    <a:pt x="247" y="293"/>
                  </a:cubicBezTo>
                  <a:lnTo>
                    <a:pt x="247" y="335"/>
                  </a:lnTo>
                  <a:cubicBezTo>
                    <a:pt x="276" y="347"/>
                    <a:pt x="299" y="369"/>
                    <a:pt x="314" y="396"/>
                  </a:cubicBezTo>
                  <a:cubicBezTo>
                    <a:pt x="328" y="369"/>
                    <a:pt x="352" y="348"/>
                    <a:pt x="379" y="336"/>
                  </a:cubicBezTo>
                  <a:close/>
                  <a:moveTo>
                    <a:pt x="282" y="400"/>
                  </a:moveTo>
                  <a:lnTo>
                    <a:pt x="282" y="400"/>
                  </a:lnTo>
                  <a:cubicBezTo>
                    <a:pt x="280" y="397"/>
                    <a:pt x="278" y="394"/>
                    <a:pt x="275" y="391"/>
                  </a:cubicBezTo>
                  <a:cubicBezTo>
                    <a:pt x="275" y="390"/>
                    <a:pt x="274" y="390"/>
                    <a:pt x="274" y="390"/>
                  </a:cubicBezTo>
                  <a:cubicBezTo>
                    <a:pt x="272" y="387"/>
                    <a:pt x="270" y="385"/>
                    <a:pt x="267" y="382"/>
                  </a:cubicBezTo>
                  <a:cubicBezTo>
                    <a:pt x="267" y="382"/>
                    <a:pt x="266" y="382"/>
                    <a:pt x="266" y="381"/>
                  </a:cubicBezTo>
                  <a:cubicBezTo>
                    <a:pt x="263" y="379"/>
                    <a:pt x="261" y="377"/>
                    <a:pt x="258" y="375"/>
                  </a:cubicBezTo>
                  <a:cubicBezTo>
                    <a:pt x="257" y="374"/>
                    <a:pt x="257" y="374"/>
                    <a:pt x="257" y="374"/>
                  </a:cubicBezTo>
                  <a:cubicBezTo>
                    <a:pt x="247" y="367"/>
                    <a:pt x="237" y="362"/>
                    <a:pt x="225" y="359"/>
                  </a:cubicBezTo>
                  <a:cubicBezTo>
                    <a:pt x="223" y="358"/>
                    <a:pt x="220" y="357"/>
                    <a:pt x="218" y="357"/>
                  </a:cubicBezTo>
                  <a:cubicBezTo>
                    <a:pt x="217" y="356"/>
                    <a:pt x="215" y="356"/>
                    <a:pt x="214" y="356"/>
                  </a:cubicBezTo>
                  <a:cubicBezTo>
                    <a:pt x="212" y="356"/>
                    <a:pt x="210" y="355"/>
                    <a:pt x="208" y="355"/>
                  </a:cubicBezTo>
                  <a:cubicBezTo>
                    <a:pt x="207" y="355"/>
                    <a:pt x="206" y="355"/>
                    <a:pt x="205" y="355"/>
                  </a:cubicBezTo>
                  <a:cubicBezTo>
                    <a:pt x="202" y="354"/>
                    <a:pt x="199" y="354"/>
                    <a:pt x="195" y="354"/>
                  </a:cubicBezTo>
                  <a:lnTo>
                    <a:pt x="105" y="354"/>
                  </a:lnTo>
                  <a:cubicBezTo>
                    <a:pt x="47" y="354"/>
                    <a:pt x="0" y="401"/>
                    <a:pt x="0" y="460"/>
                  </a:cubicBezTo>
                  <a:lnTo>
                    <a:pt x="0" y="600"/>
                  </a:lnTo>
                  <a:lnTo>
                    <a:pt x="62" y="600"/>
                  </a:lnTo>
                  <a:lnTo>
                    <a:pt x="62" y="454"/>
                  </a:lnTo>
                  <a:lnTo>
                    <a:pt x="83" y="454"/>
                  </a:lnTo>
                  <a:lnTo>
                    <a:pt x="83" y="600"/>
                  </a:lnTo>
                  <a:lnTo>
                    <a:pt x="216" y="600"/>
                  </a:lnTo>
                  <a:lnTo>
                    <a:pt x="216" y="454"/>
                  </a:lnTo>
                  <a:lnTo>
                    <a:pt x="237" y="454"/>
                  </a:lnTo>
                  <a:lnTo>
                    <a:pt x="237" y="600"/>
                  </a:lnTo>
                  <a:lnTo>
                    <a:pt x="301" y="600"/>
                  </a:lnTo>
                  <a:lnTo>
                    <a:pt x="301" y="460"/>
                  </a:lnTo>
                  <a:cubicBezTo>
                    <a:pt x="301" y="437"/>
                    <a:pt x="294" y="417"/>
                    <a:pt x="282" y="400"/>
                  </a:cubicBezTo>
                  <a:cubicBezTo>
                    <a:pt x="282" y="400"/>
                    <a:pt x="282" y="400"/>
                    <a:pt x="282" y="400"/>
                  </a:cubicBezTo>
                  <a:close/>
                  <a:moveTo>
                    <a:pt x="523" y="354"/>
                  </a:moveTo>
                  <a:lnTo>
                    <a:pt x="523" y="354"/>
                  </a:lnTo>
                  <a:lnTo>
                    <a:pt x="433" y="354"/>
                  </a:lnTo>
                  <a:cubicBezTo>
                    <a:pt x="429" y="354"/>
                    <a:pt x="426" y="354"/>
                    <a:pt x="423" y="355"/>
                  </a:cubicBezTo>
                  <a:cubicBezTo>
                    <a:pt x="422" y="355"/>
                    <a:pt x="421" y="355"/>
                    <a:pt x="420" y="355"/>
                  </a:cubicBezTo>
                  <a:cubicBezTo>
                    <a:pt x="418" y="355"/>
                    <a:pt x="415" y="356"/>
                    <a:pt x="413" y="356"/>
                  </a:cubicBezTo>
                  <a:cubicBezTo>
                    <a:pt x="412" y="356"/>
                    <a:pt x="411" y="356"/>
                    <a:pt x="410" y="357"/>
                  </a:cubicBezTo>
                  <a:cubicBezTo>
                    <a:pt x="408" y="357"/>
                    <a:pt x="405" y="358"/>
                    <a:pt x="403" y="358"/>
                  </a:cubicBezTo>
                  <a:cubicBezTo>
                    <a:pt x="387" y="363"/>
                    <a:pt x="373" y="371"/>
                    <a:pt x="361" y="382"/>
                  </a:cubicBezTo>
                  <a:cubicBezTo>
                    <a:pt x="361" y="382"/>
                    <a:pt x="361" y="382"/>
                    <a:pt x="361" y="383"/>
                  </a:cubicBezTo>
                  <a:cubicBezTo>
                    <a:pt x="358" y="385"/>
                    <a:pt x="356" y="388"/>
                    <a:pt x="353" y="390"/>
                  </a:cubicBezTo>
                  <a:cubicBezTo>
                    <a:pt x="353" y="390"/>
                    <a:pt x="353" y="391"/>
                    <a:pt x="353" y="391"/>
                  </a:cubicBezTo>
                  <a:cubicBezTo>
                    <a:pt x="337" y="409"/>
                    <a:pt x="327" y="433"/>
                    <a:pt x="327" y="460"/>
                  </a:cubicBezTo>
                  <a:lnTo>
                    <a:pt x="327" y="600"/>
                  </a:lnTo>
                  <a:lnTo>
                    <a:pt x="389" y="600"/>
                  </a:lnTo>
                  <a:lnTo>
                    <a:pt x="389" y="454"/>
                  </a:lnTo>
                  <a:lnTo>
                    <a:pt x="410" y="454"/>
                  </a:lnTo>
                  <a:lnTo>
                    <a:pt x="410" y="600"/>
                  </a:lnTo>
                  <a:lnTo>
                    <a:pt x="543" y="600"/>
                  </a:lnTo>
                  <a:lnTo>
                    <a:pt x="543" y="454"/>
                  </a:lnTo>
                  <a:lnTo>
                    <a:pt x="564" y="454"/>
                  </a:lnTo>
                  <a:lnTo>
                    <a:pt x="564" y="600"/>
                  </a:lnTo>
                  <a:lnTo>
                    <a:pt x="628" y="600"/>
                  </a:lnTo>
                  <a:lnTo>
                    <a:pt x="628" y="460"/>
                  </a:lnTo>
                  <a:cubicBezTo>
                    <a:pt x="628" y="401"/>
                    <a:pt x="581" y="354"/>
                    <a:pt x="523" y="354"/>
                  </a:cubicBezTo>
                  <a:close/>
                  <a:moveTo>
                    <a:pt x="151" y="340"/>
                  </a:moveTo>
                  <a:lnTo>
                    <a:pt x="151" y="340"/>
                  </a:lnTo>
                  <a:cubicBezTo>
                    <a:pt x="159" y="340"/>
                    <a:pt x="167" y="338"/>
                    <a:pt x="175" y="335"/>
                  </a:cubicBezTo>
                  <a:cubicBezTo>
                    <a:pt x="175" y="335"/>
                    <a:pt x="175" y="335"/>
                    <a:pt x="176" y="335"/>
                  </a:cubicBezTo>
                  <a:cubicBezTo>
                    <a:pt x="179" y="334"/>
                    <a:pt x="183" y="332"/>
                    <a:pt x="186" y="330"/>
                  </a:cubicBezTo>
                  <a:cubicBezTo>
                    <a:pt x="186" y="330"/>
                    <a:pt x="186" y="330"/>
                    <a:pt x="186" y="330"/>
                  </a:cubicBezTo>
                  <a:cubicBezTo>
                    <a:pt x="190" y="328"/>
                    <a:pt x="193" y="326"/>
                    <a:pt x="196" y="323"/>
                  </a:cubicBezTo>
                  <a:cubicBezTo>
                    <a:pt x="196" y="323"/>
                    <a:pt x="196" y="323"/>
                    <a:pt x="196" y="323"/>
                  </a:cubicBezTo>
                  <a:cubicBezTo>
                    <a:pt x="202" y="318"/>
                    <a:pt x="206" y="312"/>
                    <a:pt x="210" y="306"/>
                  </a:cubicBezTo>
                  <a:cubicBezTo>
                    <a:pt x="211" y="305"/>
                    <a:pt x="211" y="305"/>
                    <a:pt x="211" y="304"/>
                  </a:cubicBezTo>
                  <a:cubicBezTo>
                    <a:pt x="213" y="301"/>
                    <a:pt x="214" y="298"/>
                    <a:pt x="216" y="295"/>
                  </a:cubicBezTo>
                  <a:cubicBezTo>
                    <a:pt x="216" y="294"/>
                    <a:pt x="216" y="294"/>
                    <a:pt x="216" y="293"/>
                  </a:cubicBezTo>
                  <a:cubicBezTo>
                    <a:pt x="217" y="290"/>
                    <a:pt x="218" y="287"/>
                    <a:pt x="219" y="283"/>
                  </a:cubicBezTo>
                  <a:cubicBezTo>
                    <a:pt x="219" y="282"/>
                    <a:pt x="219" y="282"/>
                    <a:pt x="219" y="281"/>
                  </a:cubicBezTo>
                  <a:cubicBezTo>
                    <a:pt x="220" y="278"/>
                    <a:pt x="220" y="274"/>
                    <a:pt x="220" y="270"/>
                  </a:cubicBezTo>
                  <a:cubicBezTo>
                    <a:pt x="220" y="267"/>
                    <a:pt x="220" y="264"/>
                    <a:pt x="220" y="261"/>
                  </a:cubicBezTo>
                  <a:cubicBezTo>
                    <a:pt x="219" y="260"/>
                    <a:pt x="219" y="259"/>
                    <a:pt x="219" y="258"/>
                  </a:cubicBezTo>
                  <a:cubicBezTo>
                    <a:pt x="219" y="255"/>
                    <a:pt x="218" y="252"/>
                    <a:pt x="217" y="250"/>
                  </a:cubicBezTo>
                  <a:cubicBezTo>
                    <a:pt x="217" y="249"/>
                    <a:pt x="217" y="249"/>
                    <a:pt x="217" y="249"/>
                  </a:cubicBezTo>
                  <a:cubicBezTo>
                    <a:pt x="216" y="246"/>
                    <a:pt x="215" y="244"/>
                    <a:pt x="214" y="241"/>
                  </a:cubicBezTo>
                  <a:cubicBezTo>
                    <a:pt x="214" y="240"/>
                    <a:pt x="213" y="240"/>
                    <a:pt x="213" y="239"/>
                  </a:cubicBezTo>
                  <a:cubicBezTo>
                    <a:pt x="212" y="236"/>
                    <a:pt x="210" y="234"/>
                    <a:pt x="209" y="231"/>
                  </a:cubicBezTo>
                  <a:lnTo>
                    <a:pt x="208" y="231"/>
                  </a:lnTo>
                  <a:cubicBezTo>
                    <a:pt x="207" y="229"/>
                    <a:pt x="205" y="226"/>
                    <a:pt x="203" y="224"/>
                  </a:cubicBezTo>
                  <a:cubicBezTo>
                    <a:pt x="203" y="224"/>
                    <a:pt x="202" y="223"/>
                    <a:pt x="202" y="223"/>
                  </a:cubicBezTo>
                  <a:cubicBezTo>
                    <a:pt x="200" y="221"/>
                    <a:pt x="198" y="219"/>
                    <a:pt x="195" y="217"/>
                  </a:cubicBezTo>
                  <a:cubicBezTo>
                    <a:pt x="195" y="217"/>
                    <a:pt x="195" y="217"/>
                    <a:pt x="195" y="216"/>
                  </a:cubicBezTo>
                  <a:cubicBezTo>
                    <a:pt x="193" y="215"/>
                    <a:pt x="190" y="213"/>
                    <a:pt x="188" y="211"/>
                  </a:cubicBezTo>
                  <a:cubicBezTo>
                    <a:pt x="187" y="211"/>
                    <a:pt x="187" y="210"/>
                    <a:pt x="186" y="210"/>
                  </a:cubicBezTo>
                  <a:cubicBezTo>
                    <a:pt x="184" y="209"/>
                    <a:pt x="181" y="207"/>
                    <a:pt x="179" y="206"/>
                  </a:cubicBezTo>
                  <a:cubicBezTo>
                    <a:pt x="179" y="206"/>
                    <a:pt x="178" y="206"/>
                    <a:pt x="178" y="206"/>
                  </a:cubicBezTo>
                  <a:cubicBezTo>
                    <a:pt x="170" y="202"/>
                    <a:pt x="160" y="200"/>
                    <a:pt x="151" y="200"/>
                  </a:cubicBezTo>
                  <a:cubicBezTo>
                    <a:pt x="112" y="200"/>
                    <a:pt x="81" y="231"/>
                    <a:pt x="81" y="270"/>
                  </a:cubicBezTo>
                  <a:cubicBezTo>
                    <a:pt x="81" y="309"/>
                    <a:pt x="112" y="340"/>
                    <a:pt x="151" y="340"/>
                  </a:cubicBezTo>
                  <a:close/>
                </a:path>
              </a:pathLst>
            </a:custGeom>
            <a:solidFill>
              <a:srgbClr val="365B7C"/>
            </a:solidFill>
            <a:ln>
              <a:noFill/>
            </a:ln>
          </p:spPr>
          <p:txBody>
            <a:bodyPr vert="horz" wrap="square" lIns="91440" tIns="45720" rIns="91440" bIns="45720" numCol="1" anchor="t" anchorCtr="0" compatLnSpc="1">
              <a:prstTxWarp prst="textNoShape">
                <a:avLst/>
              </a:prstTxWarp>
            </a:bodyPr>
            <a:lstStyle/>
            <a:p>
              <a:endParaRPr lang="zh-CN" altLang="en-US">
                <a:solidFill>
                  <a:schemeClr val="accent2"/>
                </a:solidFill>
              </a:endParaRPr>
            </a:p>
          </p:txBody>
        </p:sp>
      </p:grpSp>
      <p:sp>
        <p:nvSpPr>
          <p:cNvPr id="23" name="矩形 22">
            <a:extLst>
              <a:ext uri="{FF2B5EF4-FFF2-40B4-BE49-F238E27FC236}">
                <a16:creationId xmlns:a16="http://schemas.microsoft.com/office/drawing/2014/main" id="{CF3E8134-48A5-444B-8D6A-6A193DF3BF82}"/>
              </a:ext>
            </a:extLst>
          </p:cNvPr>
          <p:cNvSpPr/>
          <p:nvPr/>
        </p:nvSpPr>
        <p:spPr>
          <a:xfrm>
            <a:off x="2417077" y="893085"/>
            <a:ext cx="2087446" cy="470748"/>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800" b="1" dirty="0">
                <a:latin typeface="KaiTi" panose="02010609060101010101" pitchFamily="49" charset="-122"/>
                <a:ea typeface="KaiTi" panose="02010609060101010101" pitchFamily="49" charset="-122"/>
                <a:cs typeface="+mn-ea"/>
                <a:sym typeface="+mn-lt"/>
              </a:rPr>
              <a:t>案例导学</a:t>
            </a:r>
          </a:p>
        </p:txBody>
      </p:sp>
    </p:spTree>
    <p:extLst>
      <p:ext uri="{BB962C8B-B14F-4D97-AF65-F5344CB8AC3E}">
        <p14:creationId xmlns:p14="http://schemas.microsoft.com/office/powerpoint/2010/main" val="64963225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5" presetClass="entr" presetSubtype="0" fill="hold" nodeType="withEffect">
                                  <p:stCondLst>
                                    <p:cond delay="250"/>
                                  </p:stCondLst>
                                  <p:childTnLst>
                                    <p:set>
                                      <p:cBhvr>
                                        <p:cTn id="6" dur="1" fill="hold">
                                          <p:stCondLst>
                                            <p:cond delay="0"/>
                                          </p:stCondLst>
                                        </p:cTn>
                                        <p:tgtEl>
                                          <p:spTgt spid="17"/>
                                        </p:tgtEl>
                                        <p:attrNameLst>
                                          <p:attrName>style.visibility</p:attrName>
                                        </p:attrNameLst>
                                      </p:cBhvr>
                                      <p:to>
                                        <p:strVal val="visible"/>
                                      </p:to>
                                    </p:set>
                                    <p:anim calcmode="lin" valueType="num">
                                      <p:cBhvr>
                                        <p:cTn id="7" dur="500" decel="50000" fill="hold">
                                          <p:stCondLst>
                                            <p:cond delay="0"/>
                                          </p:stCondLst>
                                        </p:cTn>
                                        <p:tgtEl>
                                          <p:spTgt spid="17"/>
                                        </p:tgtEl>
                                        <p:attrNameLst>
                                          <p:attrName>style.rotation</p:attrName>
                                        </p:attrNameLst>
                                      </p:cBhvr>
                                      <p:tavLst>
                                        <p:tav tm="0">
                                          <p:val>
                                            <p:fltVal val="-90"/>
                                          </p:val>
                                        </p:tav>
                                        <p:tav tm="100000">
                                          <p:val>
                                            <p:fltVal val="0"/>
                                          </p:val>
                                        </p:tav>
                                      </p:tavLst>
                                    </p:anim>
                                    <p:anim calcmode="lin" valueType="num">
                                      <p:cBhvr>
                                        <p:cTn id="8" dur="500" decel="50000" fill="hold">
                                          <p:stCondLst>
                                            <p:cond delay="0"/>
                                          </p:stCondLst>
                                        </p:cTn>
                                        <p:tgtEl>
                                          <p:spTgt spid="17"/>
                                        </p:tgtEl>
                                        <p:attrNameLst>
                                          <p:attrName>ppt_w</p:attrName>
                                        </p:attrNameLst>
                                      </p:cBhvr>
                                      <p:tavLst>
                                        <p:tav tm="0">
                                          <p:val>
                                            <p:strVal val="#ppt_w"/>
                                          </p:val>
                                        </p:tav>
                                        <p:tav tm="100000">
                                          <p:val>
                                            <p:strVal val="#ppt_w*.05"/>
                                          </p:val>
                                        </p:tav>
                                      </p:tavLst>
                                    </p:anim>
                                    <p:anim calcmode="lin" valueType="num">
                                      <p:cBhvr>
                                        <p:cTn id="9" dur="500" accel="50000" fill="hold">
                                          <p:stCondLst>
                                            <p:cond delay="500"/>
                                          </p:stCondLst>
                                        </p:cTn>
                                        <p:tgtEl>
                                          <p:spTgt spid="17"/>
                                        </p:tgtEl>
                                        <p:attrNameLst>
                                          <p:attrName>ppt_w</p:attrName>
                                        </p:attrNameLst>
                                      </p:cBhvr>
                                      <p:tavLst>
                                        <p:tav tm="0">
                                          <p:val>
                                            <p:strVal val="#ppt_w*.05"/>
                                          </p:val>
                                        </p:tav>
                                        <p:tav tm="100000">
                                          <p:val>
                                            <p:strVal val="#ppt_w"/>
                                          </p:val>
                                        </p:tav>
                                      </p:tavLst>
                                    </p:anim>
                                    <p:anim calcmode="lin" valueType="num">
                                      <p:cBhvr>
                                        <p:cTn id="10" dur="1000" fill="hold"/>
                                        <p:tgtEl>
                                          <p:spTgt spid="17"/>
                                        </p:tgtEl>
                                        <p:attrNameLst>
                                          <p:attrName>ppt_h</p:attrName>
                                        </p:attrNameLst>
                                      </p:cBhvr>
                                      <p:tavLst>
                                        <p:tav tm="0">
                                          <p:val>
                                            <p:strVal val="#ppt_h"/>
                                          </p:val>
                                        </p:tav>
                                        <p:tav tm="100000">
                                          <p:val>
                                            <p:strVal val="#ppt_h"/>
                                          </p:val>
                                        </p:tav>
                                      </p:tavLst>
                                    </p:anim>
                                    <p:anim calcmode="lin" valueType="num">
                                      <p:cBhvr>
                                        <p:cTn id="11" dur="500" decel="50000" fill="hold">
                                          <p:stCondLst>
                                            <p:cond delay="0"/>
                                          </p:stCondLst>
                                        </p:cTn>
                                        <p:tgtEl>
                                          <p:spTgt spid="17"/>
                                        </p:tgtEl>
                                        <p:attrNameLst>
                                          <p:attrName>ppt_x</p:attrName>
                                        </p:attrNameLst>
                                      </p:cBhvr>
                                      <p:tavLst>
                                        <p:tav tm="0">
                                          <p:val>
                                            <p:strVal val="#ppt_x+.4"/>
                                          </p:val>
                                        </p:tav>
                                        <p:tav tm="100000">
                                          <p:val>
                                            <p:strVal val="#ppt_x"/>
                                          </p:val>
                                        </p:tav>
                                      </p:tavLst>
                                    </p:anim>
                                    <p:anim calcmode="lin" valueType="num">
                                      <p:cBhvr>
                                        <p:cTn id="12" dur="500" decel="50000" fill="hold">
                                          <p:stCondLst>
                                            <p:cond delay="0"/>
                                          </p:stCondLst>
                                        </p:cTn>
                                        <p:tgtEl>
                                          <p:spTgt spid="17"/>
                                        </p:tgtEl>
                                        <p:attrNameLst>
                                          <p:attrName>ppt_y</p:attrName>
                                        </p:attrNameLst>
                                      </p:cBhvr>
                                      <p:tavLst>
                                        <p:tav tm="0">
                                          <p:val>
                                            <p:strVal val="#ppt_y-.2"/>
                                          </p:val>
                                        </p:tav>
                                        <p:tav tm="100000">
                                          <p:val>
                                            <p:strVal val="#ppt_y+.1"/>
                                          </p:val>
                                        </p:tav>
                                      </p:tavLst>
                                    </p:anim>
                                    <p:anim calcmode="lin" valueType="num">
                                      <p:cBhvr>
                                        <p:cTn id="13" dur="500" accel="50000" fill="hold">
                                          <p:stCondLst>
                                            <p:cond delay="500"/>
                                          </p:stCondLst>
                                        </p:cTn>
                                        <p:tgtEl>
                                          <p:spTgt spid="17"/>
                                        </p:tgtEl>
                                        <p:attrNameLst>
                                          <p:attrName>ppt_y</p:attrName>
                                        </p:attrNameLst>
                                      </p:cBhvr>
                                      <p:tavLst>
                                        <p:tav tm="0">
                                          <p:val>
                                            <p:strVal val="#ppt_y+.1"/>
                                          </p:val>
                                        </p:tav>
                                        <p:tav tm="100000">
                                          <p:val>
                                            <p:strVal val="#ppt_y"/>
                                          </p:val>
                                        </p:tav>
                                      </p:tavLst>
                                    </p:anim>
                                    <p:animEffect transition="in" filter="fade">
                                      <p:cBhvr>
                                        <p:cTn id="14" dur="1000" decel="50000">
                                          <p:stCondLst>
                                            <p:cond delay="0"/>
                                          </p:stCondLst>
                                        </p:cTn>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矩形 15">
            <a:extLst>
              <a:ext uri="{FF2B5EF4-FFF2-40B4-BE49-F238E27FC236}">
                <a16:creationId xmlns:a16="http://schemas.microsoft.com/office/drawing/2014/main" id="{8FCF129B-8A5E-174B-9FE9-2B566E1B59E5}"/>
              </a:ext>
            </a:extLst>
          </p:cNvPr>
          <p:cNvSpPr/>
          <p:nvPr/>
        </p:nvSpPr>
        <p:spPr>
          <a:xfrm>
            <a:off x="1100767" y="1304309"/>
            <a:ext cx="10548257" cy="6149376"/>
          </a:xfrm>
          <a:prstGeom prst="rect">
            <a:avLst/>
          </a:prstGeom>
        </p:spPr>
        <p:txBody>
          <a:bodyPr wrap="square">
            <a:spAutoFit/>
          </a:bodyPr>
          <a:lstStyle/>
          <a:p>
            <a:r>
              <a:rPr lang="zh-CN" altLang="en-US" sz="2400" dirty="0">
                <a:latin typeface="KaiTi" panose="02010609060101010101" pitchFamily="49" charset="-122"/>
                <a:ea typeface="KaiTi" panose="02010609060101010101" pitchFamily="49" charset="-122"/>
              </a:rPr>
              <a:t>      运通建筑工程公司从事房地产项目建设与管理工作</a:t>
            </a:r>
            <a:r>
              <a:rPr lang="en-US" altLang="zh-CN" sz="2400" dirty="0">
                <a:latin typeface="KaiTi" panose="02010609060101010101" pitchFamily="49" charset="-122"/>
                <a:ea typeface="KaiTi" panose="02010609060101010101" pitchFamily="49" charset="-122"/>
              </a:rPr>
              <a:t>,</a:t>
            </a:r>
            <a:r>
              <a:rPr lang="zh-CN" altLang="en-US" sz="2400" dirty="0">
                <a:latin typeface="KaiTi" panose="02010609060101010101" pitchFamily="49" charset="-122"/>
                <a:ea typeface="KaiTi" panose="02010609060101010101" pitchFamily="49" charset="-122"/>
              </a:rPr>
              <a:t>最核心的部门是项   目管理部</a:t>
            </a:r>
            <a:r>
              <a:rPr lang="en-US" altLang="zh-CN" sz="2400" dirty="0">
                <a:latin typeface="KaiTi" panose="02010609060101010101" pitchFamily="49" charset="-122"/>
                <a:ea typeface="KaiTi" panose="02010609060101010101" pitchFamily="49" charset="-122"/>
              </a:rPr>
              <a:t>,</a:t>
            </a:r>
            <a:r>
              <a:rPr lang="zh-CN" altLang="en-US" sz="2400" dirty="0">
                <a:latin typeface="KaiTi" panose="02010609060101010101" pitchFamily="49" charset="-122"/>
                <a:ea typeface="KaiTi" panose="02010609060101010101" pitchFamily="49" charset="-122"/>
              </a:rPr>
              <a:t>该部门有</a:t>
            </a:r>
            <a:r>
              <a:rPr lang="en-US" altLang="zh-CN" sz="2400" dirty="0">
                <a:latin typeface="KaiTi" panose="02010609060101010101" pitchFamily="49" charset="-122"/>
                <a:ea typeface="KaiTi" panose="02010609060101010101" pitchFamily="49" charset="-122"/>
              </a:rPr>
              <a:t>10</a:t>
            </a:r>
            <a:r>
              <a:rPr lang="zh-CN" altLang="en-US" sz="2400" dirty="0">
                <a:latin typeface="KaiTi" panose="02010609060101010101" pitchFamily="49" charset="-122"/>
                <a:ea typeface="KaiTi" panose="02010609060101010101" pitchFamily="49" charset="-122"/>
              </a:rPr>
              <a:t>个项目经理</a:t>
            </a:r>
            <a:r>
              <a:rPr lang="en-US" altLang="zh-CN" sz="2400" dirty="0">
                <a:latin typeface="KaiTi" panose="02010609060101010101" pitchFamily="49" charset="-122"/>
                <a:ea typeface="KaiTi" panose="02010609060101010101" pitchFamily="49" charset="-122"/>
              </a:rPr>
              <a:t>,</a:t>
            </a:r>
            <a:r>
              <a:rPr lang="zh-CN" altLang="en-US" sz="2400" dirty="0">
                <a:latin typeface="KaiTi" panose="02010609060101010101" pitchFamily="49" charset="-122"/>
                <a:ea typeface="KaiTi" panose="02010609060101010101" pitchFamily="49" charset="-122"/>
              </a:rPr>
              <a:t>每个人独立承接项目</a:t>
            </a:r>
            <a:r>
              <a:rPr lang="en-US" altLang="zh-CN" sz="2400" dirty="0">
                <a:latin typeface="KaiTi" panose="02010609060101010101" pitchFamily="49" charset="-122"/>
                <a:ea typeface="KaiTi" panose="02010609060101010101" pitchFamily="49" charset="-122"/>
              </a:rPr>
              <a:t>,</a:t>
            </a:r>
            <a:r>
              <a:rPr lang="zh-CN" altLang="en-US" sz="2400" dirty="0">
                <a:latin typeface="KaiTi" panose="02010609060101010101" pitchFamily="49" charset="-122"/>
                <a:ea typeface="KaiTi" panose="02010609060101010101" pitchFamily="49" charset="-122"/>
              </a:rPr>
              <a:t>有的项目经理同时承接几个项目。</a:t>
            </a:r>
            <a:r>
              <a:rPr lang="en-US" altLang="zh-CN" sz="2400" dirty="0">
                <a:latin typeface="KaiTi" panose="02010609060101010101" pitchFamily="49" charset="-122"/>
                <a:ea typeface="KaiTi" panose="02010609060101010101" pitchFamily="49" charset="-122"/>
              </a:rPr>
              <a:t>2002</a:t>
            </a:r>
            <a:r>
              <a:rPr lang="zh-CN" altLang="en-US" sz="2400" dirty="0">
                <a:latin typeface="KaiTi" panose="02010609060101010101" pitchFamily="49" charset="-122"/>
                <a:ea typeface="KaiTi" panose="02010609060101010101" pitchFamily="49" charset="-122"/>
              </a:rPr>
              <a:t>年年初以来</a:t>
            </a:r>
            <a:r>
              <a:rPr lang="en-US" altLang="zh-CN" sz="2400" dirty="0">
                <a:latin typeface="KaiTi" panose="02010609060101010101" pitchFamily="49" charset="-122"/>
                <a:ea typeface="KaiTi" panose="02010609060101010101" pitchFamily="49" charset="-122"/>
              </a:rPr>
              <a:t>,</a:t>
            </a:r>
            <a:r>
              <a:rPr lang="zh-CN" altLang="en-US" sz="2400" dirty="0">
                <a:latin typeface="KaiTi" panose="02010609060101010101" pitchFamily="49" charset="-122"/>
                <a:ea typeface="KaiTi" panose="02010609060101010101" pitchFamily="49" charset="-122"/>
              </a:rPr>
              <a:t>公司业务不断扩大</a:t>
            </a:r>
            <a:r>
              <a:rPr lang="en-US" altLang="zh-CN" sz="2400" dirty="0">
                <a:latin typeface="KaiTi" panose="02010609060101010101" pitchFamily="49" charset="-122"/>
                <a:ea typeface="KaiTi" panose="02010609060101010101" pitchFamily="49" charset="-122"/>
              </a:rPr>
              <a:t>,</a:t>
            </a:r>
            <a:r>
              <a:rPr lang="zh-CN" altLang="en-US" sz="2400" dirty="0">
                <a:latin typeface="KaiTi" panose="02010609060101010101" pitchFamily="49" charset="-122"/>
                <a:ea typeface="KaiTi" panose="02010609060101010101" pitchFamily="49" charset="-122"/>
              </a:rPr>
              <a:t>目前的项目经理有些应接不暇。项目管理部经理陈先生与人力资源部经理李先生经过讨论</a:t>
            </a:r>
            <a:r>
              <a:rPr lang="en-US" altLang="zh-CN" sz="2400" dirty="0">
                <a:latin typeface="KaiTi" panose="02010609060101010101" pitchFamily="49" charset="-122"/>
                <a:ea typeface="KaiTi" panose="02010609060101010101" pitchFamily="49" charset="-122"/>
              </a:rPr>
              <a:t>,</a:t>
            </a:r>
            <a:r>
              <a:rPr lang="zh-CN" altLang="en-US" sz="2400" dirty="0">
                <a:latin typeface="KaiTi" panose="02010609060101010101" pitchFamily="49" charset="-122"/>
                <a:ea typeface="KaiTi" panose="02010609060101010101" pitchFamily="49" charset="-122"/>
              </a:rPr>
              <a:t>初步准备招聘若干名项目助理</a:t>
            </a:r>
            <a:r>
              <a:rPr lang="en-US" altLang="zh-CN" sz="2400" dirty="0">
                <a:latin typeface="KaiTi" panose="02010609060101010101" pitchFamily="49" charset="-122"/>
                <a:ea typeface="KaiTi" panose="02010609060101010101" pitchFamily="49" charset="-122"/>
              </a:rPr>
              <a:t>,</a:t>
            </a:r>
            <a:r>
              <a:rPr lang="zh-CN" altLang="en-US" sz="2400" dirty="0">
                <a:latin typeface="KaiTi" panose="02010609060101010101" pitchFamily="49" charset="-122"/>
                <a:ea typeface="KaiTi" panose="02010609060101010101" pitchFamily="49" charset="-122"/>
              </a:rPr>
              <a:t>协助项目经理的日常工作。按照李先生对项目助理这一职位的分析</a:t>
            </a:r>
            <a:r>
              <a:rPr lang="en-US" altLang="zh-CN" sz="2400" dirty="0">
                <a:latin typeface="KaiTi" panose="02010609060101010101" pitchFamily="49" charset="-122"/>
                <a:ea typeface="KaiTi" panose="02010609060101010101" pitchFamily="49" charset="-122"/>
              </a:rPr>
              <a:t>,</a:t>
            </a:r>
            <a:r>
              <a:rPr lang="zh-CN" altLang="en-US" sz="2400" dirty="0">
                <a:latin typeface="KaiTi" panose="02010609060101010101" pitchFamily="49" charset="-122"/>
                <a:ea typeface="KaiTi" panose="02010609060101010101" pitchFamily="49" charset="-122"/>
              </a:rPr>
              <a:t>首先</a:t>
            </a:r>
            <a:r>
              <a:rPr lang="en-US" altLang="zh-CN" sz="2400" dirty="0">
                <a:latin typeface="KaiTi" panose="02010609060101010101" pitchFamily="49" charset="-122"/>
                <a:ea typeface="KaiTi" panose="02010609060101010101" pitchFamily="49" charset="-122"/>
              </a:rPr>
              <a:t>,</a:t>
            </a:r>
            <a:r>
              <a:rPr lang="zh-CN" altLang="en-US" sz="2400" dirty="0">
                <a:latin typeface="KaiTi" panose="02010609060101010101" pitchFamily="49" charset="-122"/>
                <a:ea typeface="KaiTi" panose="02010609060101010101" pitchFamily="49" charset="-122"/>
              </a:rPr>
              <a:t>此职位需要对各种项目文件</a:t>
            </a:r>
            <a:r>
              <a:rPr lang="en-US" altLang="zh-CN" sz="2400" dirty="0">
                <a:latin typeface="KaiTi" panose="02010609060101010101" pitchFamily="49" charset="-122"/>
                <a:ea typeface="KaiTi" panose="02010609060101010101" pitchFamily="49" charset="-122"/>
              </a:rPr>
              <a:t>(</a:t>
            </a:r>
            <a:r>
              <a:rPr lang="zh-CN" altLang="en-US" sz="2400" dirty="0">
                <a:latin typeface="KaiTi" panose="02010609060101010101" pitchFamily="49" charset="-122"/>
                <a:ea typeface="KaiTi" panose="02010609060101010101" pitchFamily="49" charset="-122"/>
              </a:rPr>
              <a:t>如招投标书、设计图纸、合同等</a:t>
            </a:r>
            <a:r>
              <a:rPr lang="en-US" altLang="zh-CN" sz="2400" dirty="0">
                <a:latin typeface="KaiTi" panose="02010609060101010101" pitchFamily="49" charset="-122"/>
                <a:ea typeface="KaiTi" panose="02010609060101010101" pitchFamily="49" charset="-122"/>
              </a:rPr>
              <a:t>)</a:t>
            </a:r>
            <a:r>
              <a:rPr lang="zh-CN" altLang="en-US" sz="2400" dirty="0">
                <a:latin typeface="KaiTi" panose="02010609060101010101" pitchFamily="49" charset="-122"/>
                <a:ea typeface="KaiTi" panose="02010609060101010101" pitchFamily="49" charset="-122"/>
              </a:rPr>
              <a:t>进行规范化管理</a:t>
            </a:r>
            <a:r>
              <a:rPr lang="en-US" altLang="zh-CN" sz="2400" dirty="0">
                <a:latin typeface="KaiTi" panose="02010609060101010101" pitchFamily="49" charset="-122"/>
                <a:ea typeface="KaiTi" panose="02010609060101010101" pitchFamily="49" charset="-122"/>
              </a:rPr>
              <a:t>,</a:t>
            </a:r>
            <a:r>
              <a:rPr lang="zh-CN" altLang="en-US" sz="2400" dirty="0">
                <a:latin typeface="KaiTi" panose="02010609060101010101" pitchFamily="49" charset="-122"/>
                <a:ea typeface="KaiTi" panose="02010609060101010101" pitchFamily="49" charset="-122"/>
              </a:rPr>
              <a:t>合适的人选要具备一定的档案管理技能</a:t>
            </a:r>
            <a:r>
              <a:rPr lang="en-US" altLang="zh-CN" sz="2400" dirty="0">
                <a:latin typeface="KaiTi" panose="02010609060101010101" pitchFamily="49" charset="-122"/>
                <a:ea typeface="KaiTi" panose="02010609060101010101" pitchFamily="49" charset="-122"/>
              </a:rPr>
              <a:t>;</a:t>
            </a:r>
            <a:r>
              <a:rPr lang="zh-CN" altLang="en-US" sz="2400" dirty="0">
                <a:latin typeface="KaiTi" panose="02010609060101010101" pitchFamily="49" charset="-122"/>
                <a:ea typeface="KaiTi" panose="02010609060101010101" pitchFamily="49" charset="-122"/>
              </a:rPr>
              <a:t>其次</a:t>
            </a:r>
            <a:r>
              <a:rPr lang="en-US" altLang="zh-CN" sz="2400" dirty="0">
                <a:latin typeface="KaiTi" panose="02010609060101010101" pitchFamily="49" charset="-122"/>
                <a:ea typeface="KaiTi" panose="02010609060101010101" pitchFamily="49" charset="-122"/>
              </a:rPr>
              <a:t>,</a:t>
            </a:r>
            <a:r>
              <a:rPr lang="zh-CN" altLang="en-US" sz="2400" dirty="0">
                <a:latin typeface="KaiTi" panose="02010609060101010101" pitchFamily="49" charset="-122"/>
                <a:ea typeface="KaiTi" panose="02010609060101010101" pitchFamily="49" charset="-122"/>
              </a:rPr>
              <a:t>希望项目助理能够承担工程项目的付款工作</a:t>
            </a:r>
            <a:r>
              <a:rPr lang="en-US" altLang="zh-CN" sz="2400" dirty="0">
                <a:latin typeface="KaiTi" panose="02010609060101010101" pitchFamily="49" charset="-122"/>
                <a:ea typeface="KaiTi" panose="02010609060101010101" pitchFamily="49" charset="-122"/>
              </a:rPr>
              <a:t>,</a:t>
            </a:r>
            <a:r>
              <a:rPr lang="zh-CN" altLang="en-US" sz="2400" dirty="0">
                <a:latin typeface="KaiTi" panose="02010609060101010101" pitchFamily="49" charset="-122"/>
                <a:ea typeface="KaiTi" panose="02010609060101010101" pitchFamily="49" charset="-122"/>
              </a:rPr>
              <a:t>此职位还需要有一定的财务知识</a:t>
            </a:r>
            <a:r>
              <a:rPr lang="en-US" altLang="zh-CN" sz="2400" dirty="0">
                <a:latin typeface="KaiTi" panose="02010609060101010101" pitchFamily="49" charset="-122"/>
                <a:ea typeface="KaiTi" panose="02010609060101010101" pitchFamily="49" charset="-122"/>
              </a:rPr>
              <a:t>;</a:t>
            </a:r>
            <a:r>
              <a:rPr lang="zh-CN" altLang="en-US" sz="2400" dirty="0">
                <a:latin typeface="KaiTi" panose="02010609060101010101" pitchFamily="49" charset="-122"/>
                <a:ea typeface="KaiTi" panose="02010609060101010101" pitchFamily="49" charset="-122"/>
              </a:rPr>
              <a:t>最后</a:t>
            </a:r>
            <a:r>
              <a:rPr lang="en-US" altLang="zh-CN" sz="2400" dirty="0">
                <a:latin typeface="KaiTi" panose="02010609060101010101" pitchFamily="49" charset="-122"/>
                <a:ea typeface="KaiTi" panose="02010609060101010101" pitchFamily="49" charset="-122"/>
              </a:rPr>
              <a:t>,</a:t>
            </a:r>
            <a:r>
              <a:rPr lang="zh-CN" altLang="en-US" sz="2400" dirty="0">
                <a:latin typeface="KaiTi" panose="02010609060101010101" pitchFamily="49" charset="-122"/>
                <a:ea typeface="KaiTi" panose="02010609060101010101" pitchFamily="49" charset="-122"/>
              </a:rPr>
              <a:t>工程建设需要各种各样的材料</a:t>
            </a:r>
            <a:r>
              <a:rPr lang="en-US" altLang="zh-CN" sz="2400" dirty="0">
                <a:latin typeface="KaiTi" panose="02010609060101010101" pitchFamily="49" charset="-122"/>
                <a:ea typeface="KaiTi" panose="02010609060101010101" pitchFamily="49" charset="-122"/>
              </a:rPr>
              <a:t>,</a:t>
            </a:r>
            <a:r>
              <a:rPr lang="zh-CN" altLang="en-US" sz="2400" dirty="0">
                <a:latin typeface="KaiTi" panose="02010609060101010101" pitchFamily="49" charset="-122"/>
                <a:ea typeface="KaiTi" panose="02010609060101010101" pitchFamily="49" charset="-122"/>
              </a:rPr>
              <a:t>必须及时保证材料的供应</a:t>
            </a:r>
            <a:r>
              <a:rPr lang="en-US" altLang="zh-CN" sz="2400" dirty="0">
                <a:latin typeface="KaiTi" panose="02010609060101010101" pitchFamily="49" charset="-122"/>
                <a:ea typeface="KaiTi" panose="02010609060101010101" pitchFamily="49" charset="-122"/>
              </a:rPr>
              <a:t>,</a:t>
            </a:r>
            <a:r>
              <a:rPr lang="zh-CN" altLang="en-US" sz="2400" dirty="0">
                <a:latin typeface="KaiTi" panose="02010609060101010101" pitchFamily="49" charset="-122"/>
                <a:ea typeface="KaiTi" panose="02010609060101010101" pitchFamily="49" charset="-122"/>
              </a:rPr>
              <a:t>项目助理要具有建筑材料的相关常识。在对外联络中</a:t>
            </a:r>
            <a:r>
              <a:rPr lang="en-US" altLang="zh-CN" sz="2400" dirty="0">
                <a:latin typeface="KaiTi" panose="02010609060101010101" pitchFamily="49" charset="-122"/>
                <a:ea typeface="KaiTi" panose="02010609060101010101" pitchFamily="49" charset="-122"/>
              </a:rPr>
              <a:t>,</a:t>
            </a:r>
            <a:r>
              <a:rPr lang="zh-CN" altLang="en-US" sz="2400" dirty="0">
                <a:latin typeface="KaiTi" panose="02010609060101010101" pitchFamily="49" charset="-122"/>
                <a:ea typeface="KaiTi" panose="02010609060101010101" pitchFamily="49" charset="-122"/>
              </a:rPr>
              <a:t>除了与材料供应商联系外</a:t>
            </a:r>
            <a:r>
              <a:rPr lang="en-US" altLang="zh-CN" sz="2400" dirty="0">
                <a:latin typeface="KaiTi" panose="02010609060101010101" pitchFamily="49" charset="-122"/>
                <a:ea typeface="KaiTi" panose="02010609060101010101" pitchFamily="49" charset="-122"/>
              </a:rPr>
              <a:t>,</a:t>
            </a:r>
            <a:r>
              <a:rPr lang="zh-CN" altLang="en-US" sz="2400" dirty="0">
                <a:latin typeface="KaiTi" panose="02010609060101010101" pitchFamily="49" charset="-122"/>
                <a:ea typeface="KaiTi" panose="02010609060101010101" pitchFamily="49" charset="-122"/>
              </a:rPr>
              <a:t>项目助理还需与政府有关部门打交道</a:t>
            </a:r>
            <a:r>
              <a:rPr lang="en-US" altLang="zh-CN" sz="2400" dirty="0">
                <a:latin typeface="KaiTi" panose="02010609060101010101" pitchFamily="49" charset="-122"/>
                <a:ea typeface="KaiTi" panose="02010609060101010101" pitchFamily="49" charset="-122"/>
              </a:rPr>
              <a:t>,</a:t>
            </a:r>
            <a:r>
              <a:rPr lang="zh-CN" altLang="en-US" sz="2400" dirty="0">
                <a:latin typeface="KaiTi" panose="02010609060101010101" pitchFamily="49" charset="-122"/>
                <a:ea typeface="KaiTi" panose="02010609060101010101" pitchFamily="49" charset="-122"/>
              </a:rPr>
              <a:t>并需要经常帮助项目经理做一些传递信息、收集信息和组织会议等沟通工作。一个优秀的项目助理经过一定的培训和锻炼可以胜任项目经理的职务</a:t>
            </a:r>
            <a:r>
              <a:rPr lang="en-US" altLang="zh-CN" sz="2400" dirty="0">
                <a:latin typeface="KaiTi" panose="02010609060101010101" pitchFamily="49" charset="-122"/>
                <a:ea typeface="KaiTi" panose="02010609060101010101" pitchFamily="49" charset="-122"/>
              </a:rPr>
              <a:t>,</a:t>
            </a:r>
            <a:r>
              <a:rPr lang="zh-CN" altLang="en-US" sz="2400" dirty="0">
                <a:latin typeface="KaiTi" panose="02010609060101010101" pitchFamily="49" charset="-122"/>
                <a:ea typeface="KaiTi" panose="02010609060101010101" pitchFamily="49" charset="-122"/>
              </a:rPr>
              <a:t>因此</a:t>
            </a:r>
            <a:r>
              <a:rPr lang="en-US" altLang="zh-CN" sz="2400" dirty="0">
                <a:latin typeface="KaiTi" panose="02010609060101010101" pitchFamily="49" charset="-122"/>
                <a:ea typeface="KaiTi" panose="02010609060101010101" pitchFamily="49" charset="-122"/>
              </a:rPr>
              <a:t>,</a:t>
            </a:r>
            <a:r>
              <a:rPr lang="zh-CN" altLang="en-US" sz="2400" dirty="0">
                <a:latin typeface="KaiTi" panose="02010609060101010101" pitchFamily="49" charset="-122"/>
                <a:ea typeface="KaiTi" panose="02010609060101010101" pitchFamily="49" charset="-122"/>
              </a:rPr>
              <a:t>项目助理一职是晋升为项目经理的良好阶梯。</a:t>
            </a:r>
            <a:endParaRPr lang="zh-CN" altLang="en-US" sz="2400" dirty="0">
              <a:solidFill>
                <a:srgbClr val="FF0000"/>
              </a:solidFill>
              <a:latin typeface="KaiTi" panose="02010609060101010101" pitchFamily="49" charset="-122"/>
              <a:ea typeface="KaiTi" panose="02010609060101010101" pitchFamily="49" charset="-122"/>
            </a:endParaRPr>
          </a:p>
          <a:p>
            <a:pPr>
              <a:lnSpc>
                <a:spcPct val="80000"/>
              </a:lnSpc>
            </a:pPr>
            <a:r>
              <a:rPr lang="zh-CN" altLang="en-US" sz="2400" dirty="0">
                <a:solidFill>
                  <a:srgbClr val="FF0000"/>
                </a:solidFill>
                <a:latin typeface="KaiTi" panose="02010609060101010101" pitchFamily="49" charset="-122"/>
                <a:ea typeface="KaiTi" panose="02010609060101010101" pitchFamily="49" charset="-122"/>
              </a:rPr>
              <a:t>要求</a:t>
            </a:r>
            <a:r>
              <a:rPr lang="en-US" altLang="zh-CN" sz="2400" dirty="0">
                <a:solidFill>
                  <a:srgbClr val="FF0000"/>
                </a:solidFill>
                <a:latin typeface="KaiTi" panose="02010609060101010101" pitchFamily="49" charset="-122"/>
                <a:ea typeface="KaiTi" panose="02010609060101010101" pitchFamily="49" charset="-122"/>
              </a:rPr>
              <a:t>:</a:t>
            </a:r>
            <a:r>
              <a:rPr lang="zh-CN" altLang="en-US" sz="2400" dirty="0">
                <a:solidFill>
                  <a:srgbClr val="FF0000"/>
                </a:solidFill>
                <a:latin typeface="KaiTi" panose="02010609060101010101" pitchFamily="49" charset="-122"/>
                <a:ea typeface="KaiTi" panose="02010609060101010101" pitchFamily="49" charset="-122"/>
              </a:rPr>
              <a:t>假如你是运通建筑工程公司人力资源部负责招聘的主管人员</a:t>
            </a:r>
            <a:r>
              <a:rPr lang="en-US" altLang="zh-CN" sz="2400" dirty="0">
                <a:solidFill>
                  <a:srgbClr val="FF0000"/>
                </a:solidFill>
                <a:latin typeface="KaiTi" panose="02010609060101010101" pitchFamily="49" charset="-122"/>
                <a:ea typeface="KaiTi" panose="02010609060101010101" pitchFamily="49" charset="-122"/>
              </a:rPr>
              <a:t>,</a:t>
            </a:r>
            <a:r>
              <a:rPr lang="zh-CN" altLang="en-US" sz="2400" dirty="0">
                <a:solidFill>
                  <a:srgbClr val="FF0000"/>
                </a:solidFill>
                <a:latin typeface="KaiTi" panose="02010609060101010101" pitchFamily="49" charset="-122"/>
                <a:ea typeface="KaiTi" panose="02010609060101010101" pitchFamily="49" charset="-122"/>
              </a:rPr>
              <a:t>请根据李先生对项目助理这一职位的分析结果</a:t>
            </a:r>
            <a:r>
              <a:rPr lang="en-US" altLang="zh-CN" sz="2400" dirty="0">
                <a:solidFill>
                  <a:srgbClr val="FF0000"/>
                </a:solidFill>
                <a:latin typeface="KaiTi" panose="02010609060101010101" pitchFamily="49" charset="-122"/>
                <a:ea typeface="KaiTi" panose="02010609060101010101" pitchFamily="49" charset="-122"/>
              </a:rPr>
              <a:t>,</a:t>
            </a:r>
            <a:r>
              <a:rPr lang="zh-CN" altLang="en-US" sz="2400" dirty="0">
                <a:solidFill>
                  <a:srgbClr val="FF0000"/>
                </a:solidFill>
                <a:latin typeface="KaiTi" panose="02010609060101010101" pitchFamily="49" charset="-122"/>
                <a:ea typeface="KaiTi" panose="02010609060101010101" pitchFamily="49" charset="-122"/>
              </a:rPr>
              <a:t>制定相应的招聘计划。 </a:t>
            </a:r>
          </a:p>
          <a:p>
            <a:pPr>
              <a:lnSpc>
                <a:spcPct val="80000"/>
              </a:lnSpc>
            </a:pPr>
            <a:endParaRPr lang="en-US" altLang="zh-CN" sz="2400" dirty="0">
              <a:latin typeface="KaiTi" panose="02010609060101010101" pitchFamily="49" charset="-122"/>
              <a:ea typeface="KaiTi" panose="02010609060101010101" pitchFamily="49" charset="-122"/>
            </a:endParaRPr>
          </a:p>
          <a:p>
            <a:endParaRPr lang="zh-CN" altLang="en-US" sz="2400" dirty="0">
              <a:latin typeface="KaiTi" panose="02010609060101010101" pitchFamily="49" charset="-122"/>
              <a:ea typeface="KaiTi" panose="02010609060101010101" pitchFamily="49" charset="-122"/>
            </a:endParaRPr>
          </a:p>
        </p:txBody>
      </p:sp>
      <p:grpSp>
        <p:nvGrpSpPr>
          <p:cNvPr id="17" name="组合 16"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a:extLst>
              <a:ext uri="{FF2B5EF4-FFF2-40B4-BE49-F238E27FC236}">
                <a16:creationId xmlns:a16="http://schemas.microsoft.com/office/drawing/2014/main" id="{561A2294-23CE-2643-9C8C-956FF59C7B35}"/>
              </a:ext>
            </a:extLst>
          </p:cNvPr>
          <p:cNvGrpSpPr/>
          <p:nvPr/>
        </p:nvGrpSpPr>
        <p:grpSpPr>
          <a:xfrm>
            <a:off x="51744" y="86608"/>
            <a:ext cx="1891633" cy="1891633"/>
            <a:chOff x="831765" y="1948847"/>
            <a:chExt cx="1891633" cy="1891633"/>
          </a:xfrm>
        </p:grpSpPr>
        <p:grpSp>
          <p:nvGrpSpPr>
            <p:cNvPr id="18" name="组合 17">
              <a:extLst>
                <a:ext uri="{FF2B5EF4-FFF2-40B4-BE49-F238E27FC236}">
                  <a16:creationId xmlns:a16="http://schemas.microsoft.com/office/drawing/2014/main" id="{311E4F6C-6AE8-9D4E-812F-5F11A10CD9D6}"/>
                </a:ext>
              </a:extLst>
            </p:cNvPr>
            <p:cNvGrpSpPr/>
            <p:nvPr/>
          </p:nvGrpSpPr>
          <p:grpSpPr>
            <a:xfrm>
              <a:off x="831765" y="1948847"/>
              <a:ext cx="1891633" cy="1891633"/>
              <a:chOff x="1375509" y="1976984"/>
              <a:chExt cx="2018000" cy="2018000"/>
            </a:xfrm>
          </p:grpSpPr>
          <p:sp>
            <p:nvSpPr>
              <p:cNvPr id="21" name="椭圆 20" descr="e7d195523061f1c0deeec63e560781cfd59afb0ea006f2a87ABB68BF51EA6619813959095094C18C62A12F549504892A4AAA8C1554C6663626E05CA27F281A14E6983772AFC3FB97135759321DEA3D709AACD122C08E6ED1C77BAD4A88EF4CD28A80260D8F97957F436F83C1F553EF0169027D0DBFA7A77088E1513DBDFC101C4B4DFF310B01A5021663E46B6BC2AAB5">
                <a:extLst>
                  <a:ext uri="{FF2B5EF4-FFF2-40B4-BE49-F238E27FC236}">
                    <a16:creationId xmlns:a16="http://schemas.microsoft.com/office/drawing/2014/main" id="{6D52AE6C-48D5-7145-BFBF-F6F39AF994E6}"/>
                  </a:ext>
                </a:extLst>
              </p:cNvPr>
              <p:cNvSpPr>
                <a:spLocks noChangeAspect="1"/>
              </p:cNvSpPr>
              <p:nvPr/>
            </p:nvSpPr>
            <p:spPr>
              <a:xfrm>
                <a:off x="1375509" y="1976984"/>
                <a:ext cx="2018000" cy="2018000"/>
              </a:xfrm>
              <a:prstGeom prst="ellipse">
                <a:avLst/>
              </a:prstGeom>
              <a:gradFill>
                <a:gsLst>
                  <a:gs pos="0">
                    <a:schemeClr val="bg1"/>
                  </a:gs>
                  <a:gs pos="100000">
                    <a:srgbClr val="C7C7C7"/>
                  </a:gs>
                </a:gsLst>
                <a:lin ang="13200000" scaled="0"/>
              </a:gradFill>
              <a:ln w="22225">
                <a:solidFill>
                  <a:schemeClr val="bg1"/>
                </a:solidFill>
              </a:ln>
              <a:effectLst>
                <a:outerShdw blurRad="393700" dist="1270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2" name="任意多边形 16">
                <a:extLst>
                  <a:ext uri="{FF2B5EF4-FFF2-40B4-BE49-F238E27FC236}">
                    <a16:creationId xmlns:a16="http://schemas.microsoft.com/office/drawing/2014/main" id="{175A8AAC-A5AF-5E42-8091-0E80E250512E}"/>
                  </a:ext>
                </a:extLst>
              </p:cNvPr>
              <p:cNvSpPr/>
              <p:nvPr/>
            </p:nvSpPr>
            <p:spPr>
              <a:xfrm rot="5400000">
                <a:off x="1220020" y="2637800"/>
                <a:ext cx="1007034" cy="694933"/>
              </a:xfrm>
              <a:custGeom>
                <a:avLst/>
                <a:gdLst>
                  <a:gd name="connsiteX0" fmla="*/ 0 w 1007034"/>
                  <a:gd name="connsiteY0" fmla="*/ 555348 h 694933"/>
                  <a:gd name="connsiteX1" fmla="*/ 322102 w 1007034"/>
                  <a:gd name="connsiteY1" fmla="*/ 0 h 694933"/>
                  <a:gd name="connsiteX2" fmla="*/ 392164 w 1007034"/>
                  <a:gd name="connsiteY2" fmla="*/ 21748 h 694933"/>
                  <a:gd name="connsiteX3" fmla="*/ 503517 w 1007034"/>
                  <a:gd name="connsiteY3" fmla="*/ 32974 h 694933"/>
                  <a:gd name="connsiteX4" fmla="*/ 614869 w 1007034"/>
                  <a:gd name="connsiteY4" fmla="*/ 21748 h 694933"/>
                  <a:gd name="connsiteX5" fmla="*/ 684932 w 1007034"/>
                  <a:gd name="connsiteY5" fmla="*/ 0 h 694933"/>
                  <a:gd name="connsiteX6" fmla="*/ 1007034 w 1007034"/>
                  <a:gd name="connsiteY6" fmla="*/ 555347 h 694933"/>
                  <a:gd name="connsiteX7" fmla="*/ 895766 w 1007034"/>
                  <a:gd name="connsiteY7" fmla="*/ 615742 h 694933"/>
                  <a:gd name="connsiteX8" fmla="*/ 503516 w 1007034"/>
                  <a:gd name="connsiteY8" fmla="*/ 694933 h 694933"/>
                  <a:gd name="connsiteX9" fmla="*/ 111266 w 1007034"/>
                  <a:gd name="connsiteY9" fmla="*/ 615742 h 694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07034" h="694933">
                    <a:moveTo>
                      <a:pt x="0" y="555348"/>
                    </a:moveTo>
                    <a:lnTo>
                      <a:pt x="322102" y="0"/>
                    </a:lnTo>
                    <a:lnTo>
                      <a:pt x="392164" y="21748"/>
                    </a:lnTo>
                    <a:cubicBezTo>
                      <a:pt x="428132" y="29108"/>
                      <a:pt x="465373" y="32974"/>
                      <a:pt x="503517" y="32974"/>
                    </a:cubicBezTo>
                    <a:cubicBezTo>
                      <a:pt x="541660" y="32974"/>
                      <a:pt x="578901" y="29108"/>
                      <a:pt x="614869" y="21748"/>
                    </a:cubicBezTo>
                    <a:lnTo>
                      <a:pt x="684932" y="0"/>
                    </a:lnTo>
                    <a:lnTo>
                      <a:pt x="1007034" y="555347"/>
                    </a:lnTo>
                    <a:lnTo>
                      <a:pt x="895766" y="615742"/>
                    </a:lnTo>
                    <a:cubicBezTo>
                      <a:pt x="775204" y="666735"/>
                      <a:pt x="642653" y="694933"/>
                      <a:pt x="503516" y="694933"/>
                    </a:cubicBezTo>
                    <a:cubicBezTo>
                      <a:pt x="364379" y="694933"/>
                      <a:pt x="231828" y="666735"/>
                      <a:pt x="111266" y="615742"/>
                    </a:cubicBezTo>
                    <a:close/>
                  </a:path>
                </a:pathLst>
              </a:custGeom>
              <a:solidFill>
                <a:srgbClr val="365B7C"/>
              </a:solidFill>
              <a:ln>
                <a:noFill/>
              </a:ln>
              <a:effectLst>
                <a:innerShdw blurRad="63500" dist="381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20" name="Freeform 48">
              <a:extLst>
                <a:ext uri="{FF2B5EF4-FFF2-40B4-BE49-F238E27FC236}">
                  <a16:creationId xmlns:a16="http://schemas.microsoft.com/office/drawing/2014/main" id="{1A85B2EB-679E-D34B-830C-21AA1AB4F95E}"/>
                </a:ext>
              </a:extLst>
            </p:cNvPr>
            <p:cNvSpPr>
              <a:spLocks noEditPoints="1"/>
            </p:cNvSpPr>
            <p:nvPr/>
          </p:nvSpPr>
          <p:spPr bwMode="auto">
            <a:xfrm>
              <a:off x="1822373" y="2622634"/>
              <a:ext cx="490056" cy="469081"/>
            </a:xfrm>
            <a:custGeom>
              <a:avLst/>
              <a:gdLst>
                <a:gd name="T0" fmla="*/ 419 w 628"/>
                <a:gd name="T1" fmla="*/ 232 h 600"/>
                <a:gd name="T2" fmla="*/ 411 w 628"/>
                <a:gd name="T3" fmla="*/ 249 h 600"/>
                <a:gd name="T4" fmla="*/ 408 w 628"/>
                <a:gd name="T5" fmla="*/ 261 h 600"/>
                <a:gd name="T6" fmla="*/ 409 w 628"/>
                <a:gd name="T7" fmla="*/ 283 h 600"/>
                <a:gd name="T8" fmla="*/ 417 w 628"/>
                <a:gd name="T9" fmla="*/ 304 h 600"/>
                <a:gd name="T10" fmla="*/ 424 w 628"/>
                <a:gd name="T11" fmla="*/ 315 h 600"/>
                <a:gd name="T12" fmla="*/ 441 w 628"/>
                <a:gd name="T13" fmla="*/ 330 h 600"/>
                <a:gd name="T14" fmla="*/ 453 w 628"/>
                <a:gd name="T15" fmla="*/ 335 h 600"/>
                <a:gd name="T16" fmla="*/ 478 w 628"/>
                <a:gd name="T17" fmla="*/ 200 h 600"/>
                <a:gd name="T18" fmla="*/ 449 w 628"/>
                <a:gd name="T19" fmla="*/ 206 h 600"/>
                <a:gd name="T20" fmla="*/ 433 w 628"/>
                <a:gd name="T21" fmla="*/ 216 h 600"/>
                <a:gd name="T22" fmla="*/ 425 w 628"/>
                <a:gd name="T23" fmla="*/ 224 h 600"/>
                <a:gd name="T24" fmla="*/ 384 w 628"/>
                <a:gd name="T25" fmla="*/ 70 h 600"/>
                <a:gd name="T26" fmla="*/ 314 w 628"/>
                <a:gd name="T27" fmla="*/ 140 h 600"/>
                <a:gd name="T28" fmla="*/ 379 w 628"/>
                <a:gd name="T29" fmla="*/ 283 h 600"/>
                <a:gd name="T30" fmla="*/ 379 w 628"/>
                <a:gd name="T31" fmla="*/ 254 h 600"/>
                <a:gd name="T32" fmla="*/ 359 w 628"/>
                <a:gd name="T33" fmla="*/ 154 h 600"/>
                <a:gd name="T34" fmla="*/ 250 w 628"/>
                <a:gd name="T35" fmla="*/ 270 h 600"/>
                <a:gd name="T36" fmla="*/ 314 w 628"/>
                <a:gd name="T37" fmla="*/ 396 h 600"/>
                <a:gd name="T38" fmla="*/ 282 w 628"/>
                <a:gd name="T39" fmla="*/ 400 h 600"/>
                <a:gd name="T40" fmla="*/ 267 w 628"/>
                <a:gd name="T41" fmla="*/ 382 h 600"/>
                <a:gd name="T42" fmla="*/ 257 w 628"/>
                <a:gd name="T43" fmla="*/ 374 h 600"/>
                <a:gd name="T44" fmla="*/ 214 w 628"/>
                <a:gd name="T45" fmla="*/ 356 h 600"/>
                <a:gd name="T46" fmla="*/ 195 w 628"/>
                <a:gd name="T47" fmla="*/ 354 h 600"/>
                <a:gd name="T48" fmla="*/ 0 w 628"/>
                <a:gd name="T49" fmla="*/ 600 h 600"/>
                <a:gd name="T50" fmla="*/ 83 w 628"/>
                <a:gd name="T51" fmla="*/ 454 h 600"/>
                <a:gd name="T52" fmla="*/ 216 w 628"/>
                <a:gd name="T53" fmla="*/ 454 h 600"/>
                <a:gd name="T54" fmla="*/ 301 w 628"/>
                <a:gd name="T55" fmla="*/ 600 h 600"/>
                <a:gd name="T56" fmla="*/ 282 w 628"/>
                <a:gd name="T57" fmla="*/ 400 h 600"/>
                <a:gd name="T58" fmla="*/ 433 w 628"/>
                <a:gd name="T59" fmla="*/ 354 h 600"/>
                <a:gd name="T60" fmla="*/ 413 w 628"/>
                <a:gd name="T61" fmla="*/ 356 h 600"/>
                <a:gd name="T62" fmla="*/ 361 w 628"/>
                <a:gd name="T63" fmla="*/ 382 h 600"/>
                <a:gd name="T64" fmla="*/ 353 w 628"/>
                <a:gd name="T65" fmla="*/ 391 h 600"/>
                <a:gd name="T66" fmla="*/ 389 w 628"/>
                <a:gd name="T67" fmla="*/ 600 h 600"/>
                <a:gd name="T68" fmla="*/ 410 w 628"/>
                <a:gd name="T69" fmla="*/ 600 h 600"/>
                <a:gd name="T70" fmla="*/ 564 w 628"/>
                <a:gd name="T71" fmla="*/ 454 h 600"/>
                <a:gd name="T72" fmla="*/ 628 w 628"/>
                <a:gd name="T73" fmla="*/ 460 h 600"/>
                <a:gd name="T74" fmla="*/ 151 w 628"/>
                <a:gd name="T75" fmla="*/ 340 h 600"/>
                <a:gd name="T76" fmla="*/ 186 w 628"/>
                <a:gd name="T77" fmla="*/ 330 h 600"/>
                <a:gd name="T78" fmla="*/ 196 w 628"/>
                <a:gd name="T79" fmla="*/ 323 h 600"/>
                <a:gd name="T80" fmla="*/ 216 w 628"/>
                <a:gd name="T81" fmla="*/ 295 h 600"/>
                <a:gd name="T82" fmla="*/ 219 w 628"/>
                <a:gd name="T83" fmla="*/ 281 h 600"/>
                <a:gd name="T84" fmla="*/ 219 w 628"/>
                <a:gd name="T85" fmla="*/ 258 h 600"/>
                <a:gd name="T86" fmla="*/ 214 w 628"/>
                <a:gd name="T87" fmla="*/ 241 h 600"/>
                <a:gd name="T88" fmla="*/ 208 w 628"/>
                <a:gd name="T89" fmla="*/ 231 h 600"/>
                <a:gd name="T90" fmla="*/ 195 w 628"/>
                <a:gd name="T91" fmla="*/ 217 h 600"/>
                <a:gd name="T92" fmla="*/ 186 w 628"/>
                <a:gd name="T93" fmla="*/ 210 h 600"/>
                <a:gd name="T94" fmla="*/ 151 w 628"/>
                <a:gd name="T95" fmla="*/ 200 h 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28" h="600">
                  <a:moveTo>
                    <a:pt x="425" y="224"/>
                  </a:moveTo>
                  <a:cubicBezTo>
                    <a:pt x="423" y="226"/>
                    <a:pt x="421" y="229"/>
                    <a:pt x="420" y="231"/>
                  </a:cubicBezTo>
                  <a:cubicBezTo>
                    <a:pt x="419" y="231"/>
                    <a:pt x="419" y="232"/>
                    <a:pt x="419" y="232"/>
                  </a:cubicBezTo>
                  <a:cubicBezTo>
                    <a:pt x="418" y="234"/>
                    <a:pt x="416" y="236"/>
                    <a:pt x="415" y="239"/>
                  </a:cubicBezTo>
                  <a:cubicBezTo>
                    <a:pt x="415" y="240"/>
                    <a:pt x="414" y="240"/>
                    <a:pt x="414" y="241"/>
                  </a:cubicBezTo>
                  <a:cubicBezTo>
                    <a:pt x="413" y="244"/>
                    <a:pt x="412" y="246"/>
                    <a:pt x="411" y="249"/>
                  </a:cubicBezTo>
                  <a:cubicBezTo>
                    <a:pt x="411" y="249"/>
                    <a:pt x="411" y="250"/>
                    <a:pt x="411" y="250"/>
                  </a:cubicBezTo>
                  <a:cubicBezTo>
                    <a:pt x="410" y="253"/>
                    <a:pt x="409" y="255"/>
                    <a:pt x="409" y="258"/>
                  </a:cubicBezTo>
                  <a:cubicBezTo>
                    <a:pt x="409" y="259"/>
                    <a:pt x="409" y="260"/>
                    <a:pt x="408" y="261"/>
                  </a:cubicBezTo>
                  <a:cubicBezTo>
                    <a:pt x="408" y="264"/>
                    <a:pt x="408" y="267"/>
                    <a:pt x="408" y="270"/>
                  </a:cubicBezTo>
                  <a:cubicBezTo>
                    <a:pt x="408" y="274"/>
                    <a:pt x="408" y="278"/>
                    <a:pt x="409" y="281"/>
                  </a:cubicBezTo>
                  <a:cubicBezTo>
                    <a:pt x="409" y="282"/>
                    <a:pt x="409" y="283"/>
                    <a:pt x="409" y="283"/>
                  </a:cubicBezTo>
                  <a:cubicBezTo>
                    <a:pt x="410" y="287"/>
                    <a:pt x="411" y="290"/>
                    <a:pt x="412" y="293"/>
                  </a:cubicBezTo>
                  <a:cubicBezTo>
                    <a:pt x="412" y="294"/>
                    <a:pt x="412" y="294"/>
                    <a:pt x="412" y="295"/>
                  </a:cubicBezTo>
                  <a:cubicBezTo>
                    <a:pt x="414" y="298"/>
                    <a:pt x="415" y="301"/>
                    <a:pt x="417" y="304"/>
                  </a:cubicBezTo>
                  <a:cubicBezTo>
                    <a:pt x="417" y="305"/>
                    <a:pt x="417" y="305"/>
                    <a:pt x="418" y="306"/>
                  </a:cubicBezTo>
                  <a:cubicBezTo>
                    <a:pt x="420" y="309"/>
                    <a:pt x="422" y="312"/>
                    <a:pt x="424" y="315"/>
                  </a:cubicBezTo>
                  <a:cubicBezTo>
                    <a:pt x="424" y="315"/>
                    <a:pt x="424" y="315"/>
                    <a:pt x="424" y="315"/>
                  </a:cubicBezTo>
                  <a:cubicBezTo>
                    <a:pt x="427" y="318"/>
                    <a:pt x="429" y="320"/>
                    <a:pt x="432" y="323"/>
                  </a:cubicBezTo>
                  <a:cubicBezTo>
                    <a:pt x="432" y="323"/>
                    <a:pt x="432" y="323"/>
                    <a:pt x="432" y="323"/>
                  </a:cubicBezTo>
                  <a:cubicBezTo>
                    <a:pt x="435" y="326"/>
                    <a:pt x="438" y="328"/>
                    <a:pt x="441" y="330"/>
                  </a:cubicBezTo>
                  <a:cubicBezTo>
                    <a:pt x="442" y="330"/>
                    <a:pt x="442" y="330"/>
                    <a:pt x="442" y="330"/>
                  </a:cubicBezTo>
                  <a:cubicBezTo>
                    <a:pt x="446" y="332"/>
                    <a:pt x="449" y="334"/>
                    <a:pt x="452" y="335"/>
                  </a:cubicBezTo>
                  <a:cubicBezTo>
                    <a:pt x="453" y="335"/>
                    <a:pt x="453" y="335"/>
                    <a:pt x="453" y="335"/>
                  </a:cubicBezTo>
                  <a:cubicBezTo>
                    <a:pt x="461" y="338"/>
                    <a:pt x="469" y="340"/>
                    <a:pt x="478" y="340"/>
                  </a:cubicBezTo>
                  <a:cubicBezTo>
                    <a:pt x="516" y="340"/>
                    <a:pt x="547" y="309"/>
                    <a:pt x="547" y="270"/>
                  </a:cubicBezTo>
                  <a:cubicBezTo>
                    <a:pt x="547" y="231"/>
                    <a:pt x="516" y="200"/>
                    <a:pt x="478" y="200"/>
                  </a:cubicBezTo>
                  <a:cubicBezTo>
                    <a:pt x="468" y="200"/>
                    <a:pt x="458" y="202"/>
                    <a:pt x="450" y="206"/>
                  </a:cubicBezTo>
                  <a:cubicBezTo>
                    <a:pt x="450" y="206"/>
                    <a:pt x="450" y="206"/>
                    <a:pt x="450" y="206"/>
                  </a:cubicBezTo>
                  <a:cubicBezTo>
                    <a:pt x="449" y="206"/>
                    <a:pt x="449" y="206"/>
                    <a:pt x="449" y="206"/>
                  </a:cubicBezTo>
                  <a:cubicBezTo>
                    <a:pt x="446" y="208"/>
                    <a:pt x="444" y="209"/>
                    <a:pt x="442" y="210"/>
                  </a:cubicBezTo>
                  <a:cubicBezTo>
                    <a:pt x="441" y="210"/>
                    <a:pt x="441" y="211"/>
                    <a:pt x="440" y="211"/>
                  </a:cubicBezTo>
                  <a:cubicBezTo>
                    <a:pt x="438" y="213"/>
                    <a:pt x="435" y="215"/>
                    <a:pt x="433" y="216"/>
                  </a:cubicBezTo>
                  <a:cubicBezTo>
                    <a:pt x="433" y="217"/>
                    <a:pt x="432" y="217"/>
                    <a:pt x="432" y="217"/>
                  </a:cubicBezTo>
                  <a:cubicBezTo>
                    <a:pt x="430" y="219"/>
                    <a:pt x="428" y="221"/>
                    <a:pt x="426" y="223"/>
                  </a:cubicBezTo>
                  <a:cubicBezTo>
                    <a:pt x="426" y="223"/>
                    <a:pt x="425" y="224"/>
                    <a:pt x="425" y="224"/>
                  </a:cubicBezTo>
                  <a:close/>
                  <a:moveTo>
                    <a:pt x="314" y="140"/>
                  </a:moveTo>
                  <a:lnTo>
                    <a:pt x="314" y="140"/>
                  </a:lnTo>
                  <a:cubicBezTo>
                    <a:pt x="353" y="140"/>
                    <a:pt x="384" y="108"/>
                    <a:pt x="384" y="70"/>
                  </a:cubicBezTo>
                  <a:cubicBezTo>
                    <a:pt x="384" y="31"/>
                    <a:pt x="353" y="0"/>
                    <a:pt x="314" y="0"/>
                  </a:cubicBezTo>
                  <a:cubicBezTo>
                    <a:pt x="275" y="0"/>
                    <a:pt x="244" y="31"/>
                    <a:pt x="244" y="70"/>
                  </a:cubicBezTo>
                  <a:cubicBezTo>
                    <a:pt x="244" y="108"/>
                    <a:pt x="275" y="140"/>
                    <a:pt x="314" y="140"/>
                  </a:cubicBezTo>
                  <a:close/>
                  <a:moveTo>
                    <a:pt x="379" y="336"/>
                  </a:moveTo>
                  <a:lnTo>
                    <a:pt x="379" y="336"/>
                  </a:lnTo>
                  <a:lnTo>
                    <a:pt x="379" y="283"/>
                  </a:lnTo>
                  <a:cubicBezTo>
                    <a:pt x="379" y="279"/>
                    <a:pt x="378" y="274"/>
                    <a:pt x="378" y="270"/>
                  </a:cubicBezTo>
                  <a:cubicBezTo>
                    <a:pt x="378" y="266"/>
                    <a:pt x="379" y="262"/>
                    <a:pt x="379" y="257"/>
                  </a:cubicBezTo>
                  <a:lnTo>
                    <a:pt x="379" y="254"/>
                  </a:lnTo>
                  <a:lnTo>
                    <a:pt x="380" y="254"/>
                  </a:lnTo>
                  <a:cubicBezTo>
                    <a:pt x="385" y="223"/>
                    <a:pt x="404" y="197"/>
                    <a:pt x="431" y="183"/>
                  </a:cubicBezTo>
                  <a:cubicBezTo>
                    <a:pt x="412" y="165"/>
                    <a:pt x="387" y="154"/>
                    <a:pt x="359" y="154"/>
                  </a:cubicBezTo>
                  <a:lnTo>
                    <a:pt x="269" y="154"/>
                  </a:lnTo>
                  <a:cubicBezTo>
                    <a:pt x="241" y="154"/>
                    <a:pt x="216" y="165"/>
                    <a:pt x="197" y="183"/>
                  </a:cubicBezTo>
                  <a:cubicBezTo>
                    <a:pt x="228" y="199"/>
                    <a:pt x="250" y="232"/>
                    <a:pt x="250" y="270"/>
                  </a:cubicBezTo>
                  <a:cubicBezTo>
                    <a:pt x="250" y="278"/>
                    <a:pt x="249" y="285"/>
                    <a:pt x="247" y="293"/>
                  </a:cubicBezTo>
                  <a:lnTo>
                    <a:pt x="247" y="335"/>
                  </a:lnTo>
                  <a:cubicBezTo>
                    <a:pt x="276" y="347"/>
                    <a:pt x="299" y="369"/>
                    <a:pt x="314" y="396"/>
                  </a:cubicBezTo>
                  <a:cubicBezTo>
                    <a:pt x="328" y="369"/>
                    <a:pt x="352" y="348"/>
                    <a:pt x="379" y="336"/>
                  </a:cubicBezTo>
                  <a:close/>
                  <a:moveTo>
                    <a:pt x="282" y="400"/>
                  </a:moveTo>
                  <a:lnTo>
                    <a:pt x="282" y="400"/>
                  </a:lnTo>
                  <a:cubicBezTo>
                    <a:pt x="280" y="397"/>
                    <a:pt x="278" y="394"/>
                    <a:pt x="275" y="391"/>
                  </a:cubicBezTo>
                  <a:cubicBezTo>
                    <a:pt x="275" y="390"/>
                    <a:pt x="274" y="390"/>
                    <a:pt x="274" y="390"/>
                  </a:cubicBezTo>
                  <a:cubicBezTo>
                    <a:pt x="272" y="387"/>
                    <a:pt x="270" y="385"/>
                    <a:pt x="267" y="382"/>
                  </a:cubicBezTo>
                  <a:cubicBezTo>
                    <a:pt x="267" y="382"/>
                    <a:pt x="266" y="382"/>
                    <a:pt x="266" y="381"/>
                  </a:cubicBezTo>
                  <a:cubicBezTo>
                    <a:pt x="263" y="379"/>
                    <a:pt x="261" y="377"/>
                    <a:pt x="258" y="375"/>
                  </a:cubicBezTo>
                  <a:cubicBezTo>
                    <a:pt x="257" y="374"/>
                    <a:pt x="257" y="374"/>
                    <a:pt x="257" y="374"/>
                  </a:cubicBezTo>
                  <a:cubicBezTo>
                    <a:pt x="247" y="367"/>
                    <a:pt x="237" y="362"/>
                    <a:pt x="225" y="359"/>
                  </a:cubicBezTo>
                  <a:cubicBezTo>
                    <a:pt x="223" y="358"/>
                    <a:pt x="220" y="357"/>
                    <a:pt x="218" y="357"/>
                  </a:cubicBezTo>
                  <a:cubicBezTo>
                    <a:pt x="217" y="356"/>
                    <a:pt x="215" y="356"/>
                    <a:pt x="214" y="356"/>
                  </a:cubicBezTo>
                  <a:cubicBezTo>
                    <a:pt x="212" y="356"/>
                    <a:pt x="210" y="355"/>
                    <a:pt x="208" y="355"/>
                  </a:cubicBezTo>
                  <a:cubicBezTo>
                    <a:pt x="207" y="355"/>
                    <a:pt x="206" y="355"/>
                    <a:pt x="205" y="355"/>
                  </a:cubicBezTo>
                  <a:cubicBezTo>
                    <a:pt x="202" y="354"/>
                    <a:pt x="199" y="354"/>
                    <a:pt x="195" y="354"/>
                  </a:cubicBezTo>
                  <a:lnTo>
                    <a:pt x="105" y="354"/>
                  </a:lnTo>
                  <a:cubicBezTo>
                    <a:pt x="47" y="354"/>
                    <a:pt x="0" y="401"/>
                    <a:pt x="0" y="460"/>
                  </a:cubicBezTo>
                  <a:lnTo>
                    <a:pt x="0" y="600"/>
                  </a:lnTo>
                  <a:lnTo>
                    <a:pt x="62" y="600"/>
                  </a:lnTo>
                  <a:lnTo>
                    <a:pt x="62" y="454"/>
                  </a:lnTo>
                  <a:lnTo>
                    <a:pt x="83" y="454"/>
                  </a:lnTo>
                  <a:lnTo>
                    <a:pt x="83" y="600"/>
                  </a:lnTo>
                  <a:lnTo>
                    <a:pt x="216" y="600"/>
                  </a:lnTo>
                  <a:lnTo>
                    <a:pt x="216" y="454"/>
                  </a:lnTo>
                  <a:lnTo>
                    <a:pt x="237" y="454"/>
                  </a:lnTo>
                  <a:lnTo>
                    <a:pt x="237" y="600"/>
                  </a:lnTo>
                  <a:lnTo>
                    <a:pt x="301" y="600"/>
                  </a:lnTo>
                  <a:lnTo>
                    <a:pt x="301" y="460"/>
                  </a:lnTo>
                  <a:cubicBezTo>
                    <a:pt x="301" y="437"/>
                    <a:pt x="294" y="417"/>
                    <a:pt x="282" y="400"/>
                  </a:cubicBezTo>
                  <a:cubicBezTo>
                    <a:pt x="282" y="400"/>
                    <a:pt x="282" y="400"/>
                    <a:pt x="282" y="400"/>
                  </a:cubicBezTo>
                  <a:close/>
                  <a:moveTo>
                    <a:pt x="523" y="354"/>
                  </a:moveTo>
                  <a:lnTo>
                    <a:pt x="523" y="354"/>
                  </a:lnTo>
                  <a:lnTo>
                    <a:pt x="433" y="354"/>
                  </a:lnTo>
                  <a:cubicBezTo>
                    <a:pt x="429" y="354"/>
                    <a:pt x="426" y="354"/>
                    <a:pt x="423" y="355"/>
                  </a:cubicBezTo>
                  <a:cubicBezTo>
                    <a:pt x="422" y="355"/>
                    <a:pt x="421" y="355"/>
                    <a:pt x="420" y="355"/>
                  </a:cubicBezTo>
                  <a:cubicBezTo>
                    <a:pt x="418" y="355"/>
                    <a:pt x="415" y="356"/>
                    <a:pt x="413" y="356"/>
                  </a:cubicBezTo>
                  <a:cubicBezTo>
                    <a:pt x="412" y="356"/>
                    <a:pt x="411" y="356"/>
                    <a:pt x="410" y="357"/>
                  </a:cubicBezTo>
                  <a:cubicBezTo>
                    <a:pt x="408" y="357"/>
                    <a:pt x="405" y="358"/>
                    <a:pt x="403" y="358"/>
                  </a:cubicBezTo>
                  <a:cubicBezTo>
                    <a:pt x="387" y="363"/>
                    <a:pt x="373" y="371"/>
                    <a:pt x="361" y="382"/>
                  </a:cubicBezTo>
                  <a:cubicBezTo>
                    <a:pt x="361" y="382"/>
                    <a:pt x="361" y="382"/>
                    <a:pt x="361" y="383"/>
                  </a:cubicBezTo>
                  <a:cubicBezTo>
                    <a:pt x="358" y="385"/>
                    <a:pt x="356" y="388"/>
                    <a:pt x="353" y="390"/>
                  </a:cubicBezTo>
                  <a:cubicBezTo>
                    <a:pt x="353" y="390"/>
                    <a:pt x="353" y="391"/>
                    <a:pt x="353" y="391"/>
                  </a:cubicBezTo>
                  <a:cubicBezTo>
                    <a:pt x="337" y="409"/>
                    <a:pt x="327" y="433"/>
                    <a:pt x="327" y="460"/>
                  </a:cubicBezTo>
                  <a:lnTo>
                    <a:pt x="327" y="600"/>
                  </a:lnTo>
                  <a:lnTo>
                    <a:pt x="389" y="600"/>
                  </a:lnTo>
                  <a:lnTo>
                    <a:pt x="389" y="454"/>
                  </a:lnTo>
                  <a:lnTo>
                    <a:pt x="410" y="454"/>
                  </a:lnTo>
                  <a:lnTo>
                    <a:pt x="410" y="600"/>
                  </a:lnTo>
                  <a:lnTo>
                    <a:pt x="543" y="600"/>
                  </a:lnTo>
                  <a:lnTo>
                    <a:pt x="543" y="454"/>
                  </a:lnTo>
                  <a:lnTo>
                    <a:pt x="564" y="454"/>
                  </a:lnTo>
                  <a:lnTo>
                    <a:pt x="564" y="600"/>
                  </a:lnTo>
                  <a:lnTo>
                    <a:pt x="628" y="600"/>
                  </a:lnTo>
                  <a:lnTo>
                    <a:pt x="628" y="460"/>
                  </a:lnTo>
                  <a:cubicBezTo>
                    <a:pt x="628" y="401"/>
                    <a:pt x="581" y="354"/>
                    <a:pt x="523" y="354"/>
                  </a:cubicBezTo>
                  <a:close/>
                  <a:moveTo>
                    <a:pt x="151" y="340"/>
                  </a:moveTo>
                  <a:lnTo>
                    <a:pt x="151" y="340"/>
                  </a:lnTo>
                  <a:cubicBezTo>
                    <a:pt x="159" y="340"/>
                    <a:pt x="167" y="338"/>
                    <a:pt x="175" y="335"/>
                  </a:cubicBezTo>
                  <a:cubicBezTo>
                    <a:pt x="175" y="335"/>
                    <a:pt x="175" y="335"/>
                    <a:pt x="176" y="335"/>
                  </a:cubicBezTo>
                  <a:cubicBezTo>
                    <a:pt x="179" y="334"/>
                    <a:pt x="183" y="332"/>
                    <a:pt x="186" y="330"/>
                  </a:cubicBezTo>
                  <a:cubicBezTo>
                    <a:pt x="186" y="330"/>
                    <a:pt x="186" y="330"/>
                    <a:pt x="186" y="330"/>
                  </a:cubicBezTo>
                  <a:cubicBezTo>
                    <a:pt x="190" y="328"/>
                    <a:pt x="193" y="326"/>
                    <a:pt x="196" y="323"/>
                  </a:cubicBezTo>
                  <a:cubicBezTo>
                    <a:pt x="196" y="323"/>
                    <a:pt x="196" y="323"/>
                    <a:pt x="196" y="323"/>
                  </a:cubicBezTo>
                  <a:cubicBezTo>
                    <a:pt x="202" y="318"/>
                    <a:pt x="206" y="312"/>
                    <a:pt x="210" y="306"/>
                  </a:cubicBezTo>
                  <a:cubicBezTo>
                    <a:pt x="211" y="305"/>
                    <a:pt x="211" y="305"/>
                    <a:pt x="211" y="304"/>
                  </a:cubicBezTo>
                  <a:cubicBezTo>
                    <a:pt x="213" y="301"/>
                    <a:pt x="214" y="298"/>
                    <a:pt x="216" y="295"/>
                  </a:cubicBezTo>
                  <a:cubicBezTo>
                    <a:pt x="216" y="294"/>
                    <a:pt x="216" y="294"/>
                    <a:pt x="216" y="293"/>
                  </a:cubicBezTo>
                  <a:cubicBezTo>
                    <a:pt x="217" y="290"/>
                    <a:pt x="218" y="287"/>
                    <a:pt x="219" y="283"/>
                  </a:cubicBezTo>
                  <a:cubicBezTo>
                    <a:pt x="219" y="282"/>
                    <a:pt x="219" y="282"/>
                    <a:pt x="219" y="281"/>
                  </a:cubicBezTo>
                  <a:cubicBezTo>
                    <a:pt x="220" y="278"/>
                    <a:pt x="220" y="274"/>
                    <a:pt x="220" y="270"/>
                  </a:cubicBezTo>
                  <a:cubicBezTo>
                    <a:pt x="220" y="267"/>
                    <a:pt x="220" y="264"/>
                    <a:pt x="220" y="261"/>
                  </a:cubicBezTo>
                  <a:cubicBezTo>
                    <a:pt x="219" y="260"/>
                    <a:pt x="219" y="259"/>
                    <a:pt x="219" y="258"/>
                  </a:cubicBezTo>
                  <a:cubicBezTo>
                    <a:pt x="219" y="255"/>
                    <a:pt x="218" y="252"/>
                    <a:pt x="217" y="250"/>
                  </a:cubicBezTo>
                  <a:cubicBezTo>
                    <a:pt x="217" y="249"/>
                    <a:pt x="217" y="249"/>
                    <a:pt x="217" y="249"/>
                  </a:cubicBezTo>
                  <a:cubicBezTo>
                    <a:pt x="216" y="246"/>
                    <a:pt x="215" y="244"/>
                    <a:pt x="214" y="241"/>
                  </a:cubicBezTo>
                  <a:cubicBezTo>
                    <a:pt x="214" y="240"/>
                    <a:pt x="213" y="240"/>
                    <a:pt x="213" y="239"/>
                  </a:cubicBezTo>
                  <a:cubicBezTo>
                    <a:pt x="212" y="236"/>
                    <a:pt x="210" y="234"/>
                    <a:pt x="209" y="231"/>
                  </a:cubicBezTo>
                  <a:lnTo>
                    <a:pt x="208" y="231"/>
                  </a:lnTo>
                  <a:cubicBezTo>
                    <a:pt x="207" y="229"/>
                    <a:pt x="205" y="226"/>
                    <a:pt x="203" y="224"/>
                  </a:cubicBezTo>
                  <a:cubicBezTo>
                    <a:pt x="203" y="224"/>
                    <a:pt x="202" y="223"/>
                    <a:pt x="202" y="223"/>
                  </a:cubicBezTo>
                  <a:cubicBezTo>
                    <a:pt x="200" y="221"/>
                    <a:pt x="198" y="219"/>
                    <a:pt x="195" y="217"/>
                  </a:cubicBezTo>
                  <a:cubicBezTo>
                    <a:pt x="195" y="217"/>
                    <a:pt x="195" y="217"/>
                    <a:pt x="195" y="216"/>
                  </a:cubicBezTo>
                  <a:cubicBezTo>
                    <a:pt x="193" y="215"/>
                    <a:pt x="190" y="213"/>
                    <a:pt x="188" y="211"/>
                  </a:cubicBezTo>
                  <a:cubicBezTo>
                    <a:pt x="187" y="211"/>
                    <a:pt x="187" y="210"/>
                    <a:pt x="186" y="210"/>
                  </a:cubicBezTo>
                  <a:cubicBezTo>
                    <a:pt x="184" y="209"/>
                    <a:pt x="181" y="207"/>
                    <a:pt x="179" y="206"/>
                  </a:cubicBezTo>
                  <a:cubicBezTo>
                    <a:pt x="179" y="206"/>
                    <a:pt x="178" y="206"/>
                    <a:pt x="178" y="206"/>
                  </a:cubicBezTo>
                  <a:cubicBezTo>
                    <a:pt x="170" y="202"/>
                    <a:pt x="160" y="200"/>
                    <a:pt x="151" y="200"/>
                  </a:cubicBezTo>
                  <a:cubicBezTo>
                    <a:pt x="112" y="200"/>
                    <a:pt x="81" y="231"/>
                    <a:pt x="81" y="270"/>
                  </a:cubicBezTo>
                  <a:cubicBezTo>
                    <a:pt x="81" y="309"/>
                    <a:pt x="112" y="340"/>
                    <a:pt x="151" y="340"/>
                  </a:cubicBezTo>
                  <a:close/>
                </a:path>
              </a:pathLst>
            </a:custGeom>
            <a:solidFill>
              <a:srgbClr val="365B7C"/>
            </a:solidFill>
            <a:ln>
              <a:noFill/>
            </a:ln>
          </p:spPr>
          <p:txBody>
            <a:bodyPr vert="horz" wrap="square" lIns="91440" tIns="45720" rIns="91440" bIns="45720" numCol="1" anchor="t" anchorCtr="0" compatLnSpc="1">
              <a:prstTxWarp prst="textNoShape">
                <a:avLst/>
              </a:prstTxWarp>
            </a:bodyPr>
            <a:lstStyle/>
            <a:p>
              <a:endParaRPr lang="zh-CN" altLang="en-US">
                <a:solidFill>
                  <a:schemeClr val="accent2"/>
                </a:solidFill>
              </a:endParaRPr>
            </a:p>
          </p:txBody>
        </p:sp>
      </p:grpSp>
      <p:sp>
        <p:nvSpPr>
          <p:cNvPr id="23" name="矩形 22">
            <a:extLst>
              <a:ext uri="{FF2B5EF4-FFF2-40B4-BE49-F238E27FC236}">
                <a16:creationId xmlns:a16="http://schemas.microsoft.com/office/drawing/2014/main" id="{CF3E8134-48A5-444B-8D6A-6A193DF3BF82}"/>
              </a:ext>
            </a:extLst>
          </p:cNvPr>
          <p:cNvSpPr/>
          <p:nvPr/>
        </p:nvSpPr>
        <p:spPr>
          <a:xfrm>
            <a:off x="2106834" y="758728"/>
            <a:ext cx="2087446" cy="470748"/>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800" b="1" dirty="0">
                <a:latin typeface="KaiTi" panose="02010609060101010101" pitchFamily="49" charset="-122"/>
                <a:ea typeface="KaiTi" panose="02010609060101010101" pitchFamily="49" charset="-122"/>
                <a:cs typeface="+mn-ea"/>
                <a:sym typeface="+mn-lt"/>
              </a:rPr>
              <a:t>案例导学</a:t>
            </a:r>
          </a:p>
        </p:txBody>
      </p:sp>
    </p:spTree>
    <p:extLst>
      <p:ext uri="{BB962C8B-B14F-4D97-AF65-F5344CB8AC3E}">
        <p14:creationId xmlns:p14="http://schemas.microsoft.com/office/powerpoint/2010/main" val="175689648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5" presetClass="entr" presetSubtype="0" fill="hold" nodeType="withEffect">
                                  <p:stCondLst>
                                    <p:cond delay="250"/>
                                  </p:stCondLst>
                                  <p:childTnLst>
                                    <p:set>
                                      <p:cBhvr>
                                        <p:cTn id="6" dur="1" fill="hold">
                                          <p:stCondLst>
                                            <p:cond delay="0"/>
                                          </p:stCondLst>
                                        </p:cTn>
                                        <p:tgtEl>
                                          <p:spTgt spid="17"/>
                                        </p:tgtEl>
                                        <p:attrNameLst>
                                          <p:attrName>style.visibility</p:attrName>
                                        </p:attrNameLst>
                                      </p:cBhvr>
                                      <p:to>
                                        <p:strVal val="visible"/>
                                      </p:to>
                                    </p:set>
                                    <p:anim calcmode="lin" valueType="num">
                                      <p:cBhvr>
                                        <p:cTn id="7" dur="500" decel="50000" fill="hold">
                                          <p:stCondLst>
                                            <p:cond delay="0"/>
                                          </p:stCondLst>
                                        </p:cTn>
                                        <p:tgtEl>
                                          <p:spTgt spid="17"/>
                                        </p:tgtEl>
                                        <p:attrNameLst>
                                          <p:attrName>style.rotation</p:attrName>
                                        </p:attrNameLst>
                                      </p:cBhvr>
                                      <p:tavLst>
                                        <p:tav tm="0">
                                          <p:val>
                                            <p:fltVal val="-90"/>
                                          </p:val>
                                        </p:tav>
                                        <p:tav tm="100000">
                                          <p:val>
                                            <p:fltVal val="0"/>
                                          </p:val>
                                        </p:tav>
                                      </p:tavLst>
                                    </p:anim>
                                    <p:anim calcmode="lin" valueType="num">
                                      <p:cBhvr>
                                        <p:cTn id="8" dur="500" decel="50000" fill="hold">
                                          <p:stCondLst>
                                            <p:cond delay="0"/>
                                          </p:stCondLst>
                                        </p:cTn>
                                        <p:tgtEl>
                                          <p:spTgt spid="17"/>
                                        </p:tgtEl>
                                        <p:attrNameLst>
                                          <p:attrName>ppt_w</p:attrName>
                                        </p:attrNameLst>
                                      </p:cBhvr>
                                      <p:tavLst>
                                        <p:tav tm="0">
                                          <p:val>
                                            <p:strVal val="#ppt_w"/>
                                          </p:val>
                                        </p:tav>
                                        <p:tav tm="100000">
                                          <p:val>
                                            <p:strVal val="#ppt_w*.05"/>
                                          </p:val>
                                        </p:tav>
                                      </p:tavLst>
                                    </p:anim>
                                    <p:anim calcmode="lin" valueType="num">
                                      <p:cBhvr>
                                        <p:cTn id="9" dur="500" accel="50000" fill="hold">
                                          <p:stCondLst>
                                            <p:cond delay="500"/>
                                          </p:stCondLst>
                                        </p:cTn>
                                        <p:tgtEl>
                                          <p:spTgt spid="17"/>
                                        </p:tgtEl>
                                        <p:attrNameLst>
                                          <p:attrName>ppt_w</p:attrName>
                                        </p:attrNameLst>
                                      </p:cBhvr>
                                      <p:tavLst>
                                        <p:tav tm="0">
                                          <p:val>
                                            <p:strVal val="#ppt_w*.05"/>
                                          </p:val>
                                        </p:tav>
                                        <p:tav tm="100000">
                                          <p:val>
                                            <p:strVal val="#ppt_w"/>
                                          </p:val>
                                        </p:tav>
                                      </p:tavLst>
                                    </p:anim>
                                    <p:anim calcmode="lin" valueType="num">
                                      <p:cBhvr>
                                        <p:cTn id="10" dur="1000" fill="hold"/>
                                        <p:tgtEl>
                                          <p:spTgt spid="17"/>
                                        </p:tgtEl>
                                        <p:attrNameLst>
                                          <p:attrName>ppt_h</p:attrName>
                                        </p:attrNameLst>
                                      </p:cBhvr>
                                      <p:tavLst>
                                        <p:tav tm="0">
                                          <p:val>
                                            <p:strVal val="#ppt_h"/>
                                          </p:val>
                                        </p:tav>
                                        <p:tav tm="100000">
                                          <p:val>
                                            <p:strVal val="#ppt_h"/>
                                          </p:val>
                                        </p:tav>
                                      </p:tavLst>
                                    </p:anim>
                                    <p:anim calcmode="lin" valueType="num">
                                      <p:cBhvr>
                                        <p:cTn id="11" dur="500" decel="50000" fill="hold">
                                          <p:stCondLst>
                                            <p:cond delay="0"/>
                                          </p:stCondLst>
                                        </p:cTn>
                                        <p:tgtEl>
                                          <p:spTgt spid="17"/>
                                        </p:tgtEl>
                                        <p:attrNameLst>
                                          <p:attrName>ppt_x</p:attrName>
                                        </p:attrNameLst>
                                      </p:cBhvr>
                                      <p:tavLst>
                                        <p:tav tm="0">
                                          <p:val>
                                            <p:strVal val="#ppt_x+.4"/>
                                          </p:val>
                                        </p:tav>
                                        <p:tav tm="100000">
                                          <p:val>
                                            <p:strVal val="#ppt_x"/>
                                          </p:val>
                                        </p:tav>
                                      </p:tavLst>
                                    </p:anim>
                                    <p:anim calcmode="lin" valueType="num">
                                      <p:cBhvr>
                                        <p:cTn id="12" dur="500" decel="50000" fill="hold">
                                          <p:stCondLst>
                                            <p:cond delay="0"/>
                                          </p:stCondLst>
                                        </p:cTn>
                                        <p:tgtEl>
                                          <p:spTgt spid="17"/>
                                        </p:tgtEl>
                                        <p:attrNameLst>
                                          <p:attrName>ppt_y</p:attrName>
                                        </p:attrNameLst>
                                      </p:cBhvr>
                                      <p:tavLst>
                                        <p:tav tm="0">
                                          <p:val>
                                            <p:strVal val="#ppt_y-.2"/>
                                          </p:val>
                                        </p:tav>
                                        <p:tav tm="100000">
                                          <p:val>
                                            <p:strVal val="#ppt_y+.1"/>
                                          </p:val>
                                        </p:tav>
                                      </p:tavLst>
                                    </p:anim>
                                    <p:anim calcmode="lin" valueType="num">
                                      <p:cBhvr>
                                        <p:cTn id="13" dur="500" accel="50000" fill="hold">
                                          <p:stCondLst>
                                            <p:cond delay="500"/>
                                          </p:stCondLst>
                                        </p:cTn>
                                        <p:tgtEl>
                                          <p:spTgt spid="17"/>
                                        </p:tgtEl>
                                        <p:attrNameLst>
                                          <p:attrName>ppt_y</p:attrName>
                                        </p:attrNameLst>
                                      </p:cBhvr>
                                      <p:tavLst>
                                        <p:tav tm="0">
                                          <p:val>
                                            <p:strVal val="#ppt_y+.1"/>
                                          </p:val>
                                        </p:tav>
                                        <p:tav tm="100000">
                                          <p:val>
                                            <p:strVal val="#ppt_y"/>
                                          </p:val>
                                        </p:tav>
                                      </p:tavLst>
                                    </p:anim>
                                    <p:animEffect transition="in" filter="fade">
                                      <p:cBhvr>
                                        <p:cTn id="14" dur="1000" decel="50000">
                                          <p:stCondLst>
                                            <p:cond delay="0"/>
                                          </p:stCondLst>
                                        </p:cTn>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7" name="组合 16"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a:extLst>
              <a:ext uri="{FF2B5EF4-FFF2-40B4-BE49-F238E27FC236}">
                <a16:creationId xmlns:a16="http://schemas.microsoft.com/office/drawing/2014/main" id="{561A2294-23CE-2643-9C8C-956FF59C7B35}"/>
              </a:ext>
            </a:extLst>
          </p:cNvPr>
          <p:cNvGrpSpPr/>
          <p:nvPr/>
        </p:nvGrpSpPr>
        <p:grpSpPr>
          <a:xfrm>
            <a:off x="154951" y="98584"/>
            <a:ext cx="1891633" cy="1891633"/>
            <a:chOff x="831765" y="1948847"/>
            <a:chExt cx="1891633" cy="1891633"/>
          </a:xfrm>
        </p:grpSpPr>
        <p:grpSp>
          <p:nvGrpSpPr>
            <p:cNvPr id="18" name="组合 17">
              <a:extLst>
                <a:ext uri="{FF2B5EF4-FFF2-40B4-BE49-F238E27FC236}">
                  <a16:creationId xmlns:a16="http://schemas.microsoft.com/office/drawing/2014/main" id="{311E4F6C-6AE8-9D4E-812F-5F11A10CD9D6}"/>
                </a:ext>
              </a:extLst>
            </p:cNvPr>
            <p:cNvGrpSpPr/>
            <p:nvPr/>
          </p:nvGrpSpPr>
          <p:grpSpPr>
            <a:xfrm>
              <a:off x="831765" y="1948847"/>
              <a:ext cx="1891633" cy="1891633"/>
              <a:chOff x="1375509" y="1976984"/>
              <a:chExt cx="2018000" cy="2018000"/>
            </a:xfrm>
          </p:grpSpPr>
          <p:sp>
            <p:nvSpPr>
              <p:cNvPr id="21" name="椭圆 20" descr="e7d195523061f1c0deeec63e560781cfd59afb0ea006f2a87ABB68BF51EA6619813959095094C18C62A12F549504892A4AAA8C1554C6663626E05CA27F281A14E6983772AFC3FB97135759321DEA3D709AACD122C08E6ED1C77BAD4A88EF4CD28A80260D8F97957F436F83C1F553EF0169027D0DBFA7A77088E1513DBDFC101C4B4DFF310B01A5021663E46B6BC2AAB5">
                <a:extLst>
                  <a:ext uri="{FF2B5EF4-FFF2-40B4-BE49-F238E27FC236}">
                    <a16:creationId xmlns:a16="http://schemas.microsoft.com/office/drawing/2014/main" id="{6D52AE6C-48D5-7145-BFBF-F6F39AF994E6}"/>
                  </a:ext>
                </a:extLst>
              </p:cNvPr>
              <p:cNvSpPr>
                <a:spLocks noChangeAspect="1"/>
              </p:cNvSpPr>
              <p:nvPr/>
            </p:nvSpPr>
            <p:spPr>
              <a:xfrm>
                <a:off x="1375509" y="1976984"/>
                <a:ext cx="2018000" cy="2018000"/>
              </a:xfrm>
              <a:prstGeom prst="ellipse">
                <a:avLst/>
              </a:prstGeom>
              <a:gradFill>
                <a:gsLst>
                  <a:gs pos="0">
                    <a:schemeClr val="bg1"/>
                  </a:gs>
                  <a:gs pos="100000">
                    <a:srgbClr val="C7C7C7"/>
                  </a:gs>
                </a:gsLst>
                <a:lin ang="13200000" scaled="0"/>
              </a:gradFill>
              <a:ln w="22225">
                <a:solidFill>
                  <a:schemeClr val="bg1"/>
                </a:solidFill>
              </a:ln>
              <a:effectLst>
                <a:outerShdw blurRad="393700" dist="1270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2" name="任意多边形 16">
                <a:extLst>
                  <a:ext uri="{FF2B5EF4-FFF2-40B4-BE49-F238E27FC236}">
                    <a16:creationId xmlns:a16="http://schemas.microsoft.com/office/drawing/2014/main" id="{175A8AAC-A5AF-5E42-8091-0E80E250512E}"/>
                  </a:ext>
                </a:extLst>
              </p:cNvPr>
              <p:cNvSpPr/>
              <p:nvPr/>
            </p:nvSpPr>
            <p:spPr>
              <a:xfrm rot="5400000">
                <a:off x="1220020" y="2637800"/>
                <a:ext cx="1007034" cy="694933"/>
              </a:xfrm>
              <a:custGeom>
                <a:avLst/>
                <a:gdLst>
                  <a:gd name="connsiteX0" fmla="*/ 0 w 1007034"/>
                  <a:gd name="connsiteY0" fmla="*/ 555348 h 694933"/>
                  <a:gd name="connsiteX1" fmla="*/ 322102 w 1007034"/>
                  <a:gd name="connsiteY1" fmla="*/ 0 h 694933"/>
                  <a:gd name="connsiteX2" fmla="*/ 392164 w 1007034"/>
                  <a:gd name="connsiteY2" fmla="*/ 21748 h 694933"/>
                  <a:gd name="connsiteX3" fmla="*/ 503517 w 1007034"/>
                  <a:gd name="connsiteY3" fmla="*/ 32974 h 694933"/>
                  <a:gd name="connsiteX4" fmla="*/ 614869 w 1007034"/>
                  <a:gd name="connsiteY4" fmla="*/ 21748 h 694933"/>
                  <a:gd name="connsiteX5" fmla="*/ 684932 w 1007034"/>
                  <a:gd name="connsiteY5" fmla="*/ 0 h 694933"/>
                  <a:gd name="connsiteX6" fmla="*/ 1007034 w 1007034"/>
                  <a:gd name="connsiteY6" fmla="*/ 555347 h 694933"/>
                  <a:gd name="connsiteX7" fmla="*/ 895766 w 1007034"/>
                  <a:gd name="connsiteY7" fmla="*/ 615742 h 694933"/>
                  <a:gd name="connsiteX8" fmla="*/ 503516 w 1007034"/>
                  <a:gd name="connsiteY8" fmla="*/ 694933 h 694933"/>
                  <a:gd name="connsiteX9" fmla="*/ 111266 w 1007034"/>
                  <a:gd name="connsiteY9" fmla="*/ 615742 h 694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07034" h="694933">
                    <a:moveTo>
                      <a:pt x="0" y="555348"/>
                    </a:moveTo>
                    <a:lnTo>
                      <a:pt x="322102" y="0"/>
                    </a:lnTo>
                    <a:lnTo>
                      <a:pt x="392164" y="21748"/>
                    </a:lnTo>
                    <a:cubicBezTo>
                      <a:pt x="428132" y="29108"/>
                      <a:pt x="465373" y="32974"/>
                      <a:pt x="503517" y="32974"/>
                    </a:cubicBezTo>
                    <a:cubicBezTo>
                      <a:pt x="541660" y="32974"/>
                      <a:pt x="578901" y="29108"/>
                      <a:pt x="614869" y="21748"/>
                    </a:cubicBezTo>
                    <a:lnTo>
                      <a:pt x="684932" y="0"/>
                    </a:lnTo>
                    <a:lnTo>
                      <a:pt x="1007034" y="555347"/>
                    </a:lnTo>
                    <a:lnTo>
                      <a:pt x="895766" y="615742"/>
                    </a:lnTo>
                    <a:cubicBezTo>
                      <a:pt x="775204" y="666735"/>
                      <a:pt x="642653" y="694933"/>
                      <a:pt x="503516" y="694933"/>
                    </a:cubicBezTo>
                    <a:cubicBezTo>
                      <a:pt x="364379" y="694933"/>
                      <a:pt x="231828" y="666735"/>
                      <a:pt x="111266" y="615742"/>
                    </a:cubicBezTo>
                    <a:close/>
                  </a:path>
                </a:pathLst>
              </a:custGeom>
              <a:solidFill>
                <a:srgbClr val="365B7C"/>
              </a:solidFill>
              <a:ln>
                <a:noFill/>
              </a:ln>
              <a:effectLst>
                <a:innerShdw blurRad="63500" dist="381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20" name="Freeform 48">
              <a:extLst>
                <a:ext uri="{FF2B5EF4-FFF2-40B4-BE49-F238E27FC236}">
                  <a16:creationId xmlns:a16="http://schemas.microsoft.com/office/drawing/2014/main" id="{1A85B2EB-679E-D34B-830C-21AA1AB4F95E}"/>
                </a:ext>
              </a:extLst>
            </p:cNvPr>
            <p:cNvSpPr>
              <a:spLocks noEditPoints="1"/>
            </p:cNvSpPr>
            <p:nvPr/>
          </p:nvSpPr>
          <p:spPr bwMode="auto">
            <a:xfrm>
              <a:off x="1822373" y="2622634"/>
              <a:ext cx="490056" cy="469081"/>
            </a:xfrm>
            <a:custGeom>
              <a:avLst/>
              <a:gdLst>
                <a:gd name="T0" fmla="*/ 419 w 628"/>
                <a:gd name="T1" fmla="*/ 232 h 600"/>
                <a:gd name="T2" fmla="*/ 411 w 628"/>
                <a:gd name="T3" fmla="*/ 249 h 600"/>
                <a:gd name="T4" fmla="*/ 408 w 628"/>
                <a:gd name="T5" fmla="*/ 261 h 600"/>
                <a:gd name="T6" fmla="*/ 409 w 628"/>
                <a:gd name="T7" fmla="*/ 283 h 600"/>
                <a:gd name="T8" fmla="*/ 417 w 628"/>
                <a:gd name="T9" fmla="*/ 304 h 600"/>
                <a:gd name="T10" fmla="*/ 424 w 628"/>
                <a:gd name="T11" fmla="*/ 315 h 600"/>
                <a:gd name="T12" fmla="*/ 441 w 628"/>
                <a:gd name="T13" fmla="*/ 330 h 600"/>
                <a:gd name="T14" fmla="*/ 453 w 628"/>
                <a:gd name="T15" fmla="*/ 335 h 600"/>
                <a:gd name="T16" fmla="*/ 478 w 628"/>
                <a:gd name="T17" fmla="*/ 200 h 600"/>
                <a:gd name="T18" fmla="*/ 449 w 628"/>
                <a:gd name="T19" fmla="*/ 206 h 600"/>
                <a:gd name="T20" fmla="*/ 433 w 628"/>
                <a:gd name="T21" fmla="*/ 216 h 600"/>
                <a:gd name="T22" fmla="*/ 425 w 628"/>
                <a:gd name="T23" fmla="*/ 224 h 600"/>
                <a:gd name="T24" fmla="*/ 384 w 628"/>
                <a:gd name="T25" fmla="*/ 70 h 600"/>
                <a:gd name="T26" fmla="*/ 314 w 628"/>
                <a:gd name="T27" fmla="*/ 140 h 600"/>
                <a:gd name="T28" fmla="*/ 379 w 628"/>
                <a:gd name="T29" fmla="*/ 283 h 600"/>
                <a:gd name="T30" fmla="*/ 379 w 628"/>
                <a:gd name="T31" fmla="*/ 254 h 600"/>
                <a:gd name="T32" fmla="*/ 359 w 628"/>
                <a:gd name="T33" fmla="*/ 154 h 600"/>
                <a:gd name="T34" fmla="*/ 250 w 628"/>
                <a:gd name="T35" fmla="*/ 270 h 600"/>
                <a:gd name="T36" fmla="*/ 314 w 628"/>
                <a:gd name="T37" fmla="*/ 396 h 600"/>
                <a:gd name="T38" fmla="*/ 282 w 628"/>
                <a:gd name="T39" fmla="*/ 400 h 600"/>
                <a:gd name="T40" fmla="*/ 267 w 628"/>
                <a:gd name="T41" fmla="*/ 382 h 600"/>
                <a:gd name="T42" fmla="*/ 257 w 628"/>
                <a:gd name="T43" fmla="*/ 374 h 600"/>
                <a:gd name="T44" fmla="*/ 214 w 628"/>
                <a:gd name="T45" fmla="*/ 356 h 600"/>
                <a:gd name="T46" fmla="*/ 195 w 628"/>
                <a:gd name="T47" fmla="*/ 354 h 600"/>
                <a:gd name="T48" fmla="*/ 0 w 628"/>
                <a:gd name="T49" fmla="*/ 600 h 600"/>
                <a:gd name="T50" fmla="*/ 83 w 628"/>
                <a:gd name="T51" fmla="*/ 454 h 600"/>
                <a:gd name="T52" fmla="*/ 216 w 628"/>
                <a:gd name="T53" fmla="*/ 454 h 600"/>
                <a:gd name="T54" fmla="*/ 301 w 628"/>
                <a:gd name="T55" fmla="*/ 600 h 600"/>
                <a:gd name="T56" fmla="*/ 282 w 628"/>
                <a:gd name="T57" fmla="*/ 400 h 600"/>
                <a:gd name="T58" fmla="*/ 433 w 628"/>
                <a:gd name="T59" fmla="*/ 354 h 600"/>
                <a:gd name="T60" fmla="*/ 413 w 628"/>
                <a:gd name="T61" fmla="*/ 356 h 600"/>
                <a:gd name="T62" fmla="*/ 361 w 628"/>
                <a:gd name="T63" fmla="*/ 382 h 600"/>
                <a:gd name="T64" fmla="*/ 353 w 628"/>
                <a:gd name="T65" fmla="*/ 391 h 600"/>
                <a:gd name="T66" fmla="*/ 389 w 628"/>
                <a:gd name="T67" fmla="*/ 600 h 600"/>
                <a:gd name="T68" fmla="*/ 410 w 628"/>
                <a:gd name="T69" fmla="*/ 600 h 600"/>
                <a:gd name="T70" fmla="*/ 564 w 628"/>
                <a:gd name="T71" fmla="*/ 454 h 600"/>
                <a:gd name="T72" fmla="*/ 628 w 628"/>
                <a:gd name="T73" fmla="*/ 460 h 600"/>
                <a:gd name="T74" fmla="*/ 151 w 628"/>
                <a:gd name="T75" fmla="*/ 340 h 600"/>
                <a:gd name="T76" fmla="*/ 186 w 628"/>
                <a:gd name="T77" fmla="*/ 330 h 600"/>
                <a:gd name="T78" fmla="*/ 196 w 628"/>
                <a:gd name="T79" fmla="*/ 323 h 600"/>
                <a:gd name="T80" fmla="*/ 216 w 628"/>
                <a:gd name="T81" fmla="*/ 295 h 600"/>
                <a:gd name="T82" fmla="*/ 219 w 628"/>
                <a:gd name="T83" fmla="*/ 281 h 600"/>
                <a:gd name="T84" fmla="*/ 219 w 628"/>
                <a:gd name="T85" fmla="*/ 258 h 600"/>
                <a:gd name="T86" fmla="*/ 214 w 628"/>
                <a:gd name="T87" fmla="*/ 241 h 600"/>
                <a:gd name="T88" fmla="*/ 208 w 628"/>
                <a:gd name="T89" fmla="*/ 231 h 600"/>
                <a:gd name="T90" fmla="*/ 195 w 628"/>
                <a:gd name="T91" fmla="*/ 217 h 600"/>
                <a:gd name="T92" fmla="*/ 186 w 628"/>
                <a:gd name="T93" fmla="*/ 210 h 600"/>
                <a:gd name="T94" fmla="*/ 151 w 628"/>
                <a:gd name="T95" fmla="*/ 200 h 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28" h="600">
                  <a:moveTo>
                    <a:pt x="425" y="224"/>
                  </a:moveTo>
                  <a:cubicBezTo>
                    <a:pt x="423" y="226"/>
                    <a:pt x="421" y="229"/>
                    <a:pt x="420" y="231"/>
                  </a:cubicBezTo>
                  <a:cubicBezTo>
                    <a:pt x="419" y="231"/>
                    <a:pt x="419" y="232"/>
                    <a:pt x="419" y="232"/>
                  </a:cubicBezTo>
                  <a:cubicBezTo>
                    <a:pt x="418" y="234"/>
                    <a:pt x="416" y="236"/>
                    <a:pt x="415" y="239"/>
                  </a:cubicBezTo>
                  <a:cubicBezTo>
                    <a:pt x="415" y="240"/>
                    <a:pt x="414" y="240"/>
                    <a:pt x="414" y="241"/>
                  </a:cubicBezTo>
                  <a:cubicBezTo>
                    <a:pt x="413" y="244"/>
                    <a:pt x="412" y="246"/>
                    <a:pt x="411" y="249"/>
                  </a:cubicBezTo>
                  <a:cubicBezTo>
                    <a:pt x="411" y="249"/>
                    <a:pt x="411" y="250"/>
                    <a:pt x="411" y="250"/>
                  </a:cubicBezTo>
                  <a:cubicBezTo>
                    <a:pt x="410" y="253"/>
                    <a:pt x="409" y="255"/>
                    <a:pt x="409" y="258"/>
                  </a:cubicBezTo>
                  <a:cubicBezTo>
                    <a:pt x="409" y="259"/>
                    <a:pt x="409" y="260"/>
                    <a:pt x="408" y="261"/>
                  </a:cubicBezTo>
                  <a:cubicBezTo>
                    <a:pt x="408" y="264"/>
                    <a:pt x="408" y="267"/>
                    <a:pt x="408" y="270"/>
                  </a:cubicBezTo>
                  <a:cubicBezTo>
                    <a:pt x="408" y="274"/>
                    <a:pt x="408" y="278"/>
                    <a:pt x="409" y="281"/>
                  </a:cubicBezTo>
                  <a:cubicBezTo>
                    <a:pt x="409" y="282"/>
                    <a:pt x="409" y="283"/>
                    <a:pt x="409" y="283"/>
                  </a:cubicBezTo>
                  <a:cubicBezTo>
                    <a:pt x="410" y="287"/>
                    <a:pt x="411" y="290"/>
                    <a:pt x="412" y="293"/>
                  </a:cubicBezTo>
                  <a:cubicBezTo>
                    <a:pt x="412" y="294"/>
                    <a:pt x="412" y="294"/>
                    <a:pt x="412" y="295"/>
                  </a:cubicBezTo>
                  <a:cubicBezTo>
                    <a:pt x="414" y="298"/>
                    <a:pt x="415" y="301"/>
                    <a:pt x="417" y="304"/>
                  </a:cubicBezTo>
                  <a:cubicBezTo>
                    <a:pt x="417" y="305"/>
                    <a:pt x="417" y="305"/>
                    <a:pt x="418" y="306"/>
                  </a:cubicBezTo>
                  <a:cubicBezTo>
                    <a:pt x="420" y="309"/>
                    <a:pt x="422" y="312"/>
                    <a:pt x="424" y="315"/>
                  </a:cubicBezTo>
                  <a:cubicBezTo>
                    <a:pt x="424" y="315"/>
                    <a:pt x="424" y="315"/>
                    <a:pt x="424" y="315"/>
                  </a:cubicBezTo>
                  <a:cubicBezTo>
                    <a:pt x="427" y="318"/>
                    <a:pt x="429" y="320"/>
                    <a:pt x="432" y="323"/>
                  </a:cubicBezTo>
                  <a:cubicBezTo>
                    <a:pt x="432" y="323"/>
                    <a:pt x="432" y="323"/>
                    <a:pt x="432" y="323"/>
                  </a:cubicBezTo>
                  <a:cubicBezTo>
                    <a:pt x="435" y="326"/>
                    <a:pt x="438" y="328"/>
                    <a:pt x="441" y="330"/>
                  </a:cubicBezTo>
                  <a:cubicBezTo>
                    <a:pt x="442" y="330"/>
                    <a:pt x="442" y="330"/>
                    <a:pt x="442" y="330"/>
                  </a:cubicBezTo>
                  <a:cubicBezTo>
                    <a:pt x="446" y="332"/>
                    <a:pt x="449" y="334"/>
                    <a:pt x="452" y="335"/>
                  </a:cubicBezTo>
                  <a:cubicBezTo>
                    <a:pt x="453" y="335"/>
                    <a:pt x="453" y="335"/>
                    <a:pt x="453" y="335"/>
                  </a:cubicBezTo>
                  <a:cubicBezTo>
                    <a:pt x="461" y="338"/>
                    <a:pt x="469" y="340"/>
                    <a:pt x="478" y="340"/>
                  </a:cubicBezTo>
                  <a:cubicBezTo>
                    <a:pt x="516" y="340"/>
                    <a:pt x="547" y="309"/>
                    <a:pt x="547" y="270"/>
                  </a:cubicBezTo>
                  <a:cubicBezTo>
                    <a:pt x="547" y="231"/>
                    <a:pt x="516" y="200"/>
                    <a:pt x="478" y="200"/>
                  </a:cubicBezTo>
                  <a:cubicBezTo>
                    <a:pt x="468" y="200"/>
                    <a:pt x="458" y="202"/>
                    <a:pt x="450" y="206"/>
                  </a:cubicBezTo>
                  <a:cubicBezTo>
                    <a:pt x="450" y="206"/>
                    <a:pt x="450" y="206"/>
                    <a:pt x="450" y="206"/>
                  </a:cubicBezTo>
                  <a:cubicBezTo>
                    <a:pt x="449" y="206"/>
                    <a:pt x="449" y="206"/>
                    <a:pt x="449" y="206"/>
                  </a:cubicBezTo>
                  <a:cubicBezTo>
                    <a:pt x="446" y="208"/>
                    <a:pt x="444" y="209"/>
                    <a:pt x="442" y="210"/>
                  </a:cubicBezTo>
                  <a:cubicBezTo>
                    <a:pt x="441" y="210"/>
                    <a:pt x="441" y="211"/>
                    <a:pt x="440" y="211"/>
                  </a:cubicBezTo>
                  <a:cubicBezTo>
                    <a:pt x="438" y="213"/>
                    <a:pt x="435" y="215"/>
                    <a:pt x="433" y="216"/>
                  </a:cubicBezTo>
                  <a:cubicBezTo>
                    <a:pt x="433" y="217"/>
                    <a:pt x="432" y="217"/>
                    <a:pt x="432" y="217"/>
                  </a:cubicBezTo>
                  <a:cubicBezTo>
                    <a:pt x="430" y="219"/>
                    <a:pt x="428" y="221"/>
                    <a:pt x="426" y="223"/>
                  </a:cubicBezTo>
                  <a:cubicBezTo>
                    <a:pt x="426" y="223"/>
                    <a:pt x="425" y="224"/>
                    <a:pt x="425" y="224"/>
                  </a:cubicBezTo>
                  <a:close/>
                  <a:moveTo>
                    <a:pt x="314" y="140"/>
                  </a:moveTo>
                  <a:lnTo>
                    <a:pt x="314" y="140"/>
                  </a:lnTo>
                  <a:cubicBezTo>
                    <a:pt x="353" y="140"/>
                    <a:pt x="384" y="108"/>
                    <a:pt x="384" y="70"/>
                  </a:cubicBezTo>
                  <a:cubicBezTo>
                    <a:pt x="384" y="31"/>
                    <a:pt x="353" y="0"/>
                    <a:pt x="314" y="0"/>
                  </a:cubicBezTo>
                  <a:cubicBezTo>
                    <a:pt x="275" y="0"/>
                    <a:pt x="244" y="31"/>
                    <a:pt x="244" y="70"/>
                  </a:cubicBezTo>
                  <a:cubicBezTo>
                    <a:pt x="244" y="108"/>
                    <a:pt x="275" y="140"/>
                    <a:pt x="314" y="140"/>
                  </a:cubicBezTo>
                  <a:close/>
                  <a:moveTo>
                    <a:pt x="379" y="336"/>
                  </a:moveTo>
                  <a:lnTo>
                    <a:pt x="379" y="336"/>
                  </a:lnTo>
                  <a:lnTo>
                    <a:pt x="379" y="283"/>
                  </a:lnTo>
                  <a:cubicBezTo>
                    <a:pt x="379" y="279"/>
                    <a:pt x="378" y="274"/>
                    <a:pt x="378" y="270"/>
                  </a:cubicBezTo>
                  <a:cubicBezTo>
                    <a:pt x="378" y="266"/>
                    <a:pt x="379" y="262"/>
                    <a:pt x="379" y="257"/>
                  </a:cubicBezTo>
                  <a:lnTo>
                    <a:pt x="379" y="254"/>
                  </a:lnTo>
                  <a:lnTo>
                    <a:pt x="380" y="254"/>
                  </a:lnTo>
                  <a:cubicBezTo>
                    <a:pt x="385" y="223"/>
                    <a:pt x="404" y="197"/>
                    <a:pt x="431" y="183"/>
                  </a:cubicBezTo>
                  <a:cubicBezTo>
                    <a:pt x="412" y="165"/>
                    <a:pt x="387" y="154"/>
                    <a:pt x="359" y="154"/>
                  </a:cubicBezTo>
                  <a:lnTo>
                    <a:pt x="269" y="154"/>
                  </a:lnTo>
                  <a:cubicBezTo>
                    <a:pt x="241" y="154"/>
                    <a:pt x="216" y="165"/>
                    <a:pt x="197" y="183"/>
                  </a:cubicBezTo>
                  <a:cubicBezTo>
                    <a:pt x="228" y="199"/>
                    <a:pt x="250" y="232"/>
                    <a:pt x="250" y="270"/>
                  </a:cubicBezTo>
                  <a:cubicBezTo>
                    <a:pt x="250" y="278"/>
                    <a:pt x="249" y="285"/>
                    <a:pt x="247" y="293"/>
                  </a:cubicBezTo>
                  <a:lnTo>
                    <a:pt x="247" y="335"/>
                  </a:lnTo>
                  <a:cubicBezTo>
                    <a:pt x="276" y="347"/>
                    <a:pt x="299" y="369"/>
                    <a:pt x="314" y="396"/>
                  </a:cubicBezTo>
                  <a:cubicBezTo>
                    <a:pt x="328" y="369"/>
                    <a:pt x="352" y="348"/>
                    <a:pt x="379" y="336"/>
                  </a:cubicBezTo>
                  <a:close/>
                  <a:moveTo>
                    <a:pt x="282" y="400"/>
                  </a:moveTo>
                  <a:lnTo>
                    <a:pt x="282" y="400"/>
                  </a:lnTo>
                  <a:cubicBezTo>
                    <a:pt x="280" y="397"/>
                    <a:pt x="278" y="394"/>
                    <a:pt x="275" y="391"/>
                  </a:cubicBezTo>
                  <a:cubicBezTo>
                    <a:pt x="275" y="390"/>
                    <a:pt x="274" y="390"/>
                    <a:pt x="274" y="390"/>
                  </a:cubicBezTo>
                  <a:cubicBezTo>
                    <a:pt x="272" y="387"/>
                    <a:pt x="270" y="385"/>
                    <a:pt x="267" y="382"/>
                  </a:cubicBezTo>
                  <a:cubicBezTo>
                    <a:pt x="267" y="382"/>
                    <a:pt x="266" y="382"/>
                    <a:pt x="266" y="381"/>
                  </a:cubicBezTo>
                  <a:cubicBezTo>
                    <a:pt x="263" y="379"/>
                    <a:pt x="261" y="377"/>
                    <a:pt x="258" y="375"/>
                  </a:cubicBezTo>
                  <a:cubicBezTo>
                    <a:pt x="257" y="374"/>
                    <a:pt x="257" y="374"/>
                    <a:pt x="257" y="374"/>
                  </a:cubicBezTo>
                  <a:cubicBezTo>
                    <a:pt x="247" y="367"/>
                    <a:pt x="237" y="362"/>
                    <a:pt x="225" y="359"/>
                  </a:cubicBezTo>
                  <a:cubicBezTo>
                    <a:pt x="223" y="358"/>
                    <a:pt x="220" y="357"/>
                    <a:pt x="218" y="357"/>
                  </a:cubicBezTo>
                  <a:cubicBezTo>
                    <a:pt x="217" y="356"/>
                    <a:pt x="215" y="356"/>
                    <a:pt x="214" y="356"/>
                  </a:cubicBezTo>
                  <a:cubicBezTo>
                    <a:pt x="212" y="356"/>
                    <a:pt x="210" y="355"/>
                    <a:pt x="208" y="355"/>
                  </a:cubicBezTo>
                  <a:cubicBezTo>
                    <a:pt x="207" y="355"/>
                    <a:pt x="206" y="355"/>
                    <a:pt x="205" y="355"/>
                  </a:cubicBezTo>
                  <a:cubicBezTo>
                    <a:pt x="202" y="354"/>
                    <a:pt x="199" y="354"/>
                    <a:pt x="195" y="354"/>
                  </a:cubicBezTo>
                  <a:lnTo>
                    <a:pt x="105" y="354"/>
                  </a:lnTo>
                  <a:cubicBezTo>
                    <a:pt x="47" y="354"/>
                    <a:pt x="0" y="401"/>
                    <a:pt x="0" y="460"/>
                  </a:cubicBezTo>
                  <a:lnTo>
                    <a:pt x="0" y="600"/>
                  </a:lnTo>
                  <a:lnTo>
                    <a:pt x="62" y="600"/>
                  </a:lnTo>
                  <a:lnTo>
                    <a:pt x="62" y="454"/>
                  </a:lnTo>
                  <a:lnTo>
                    <a:pt x="83" y="454"/>
                  </a:lnTo>
                  <a:lnTo>
                    <a:pt x="83" y="600"/>
                  </a:lnTo>
                  <a:lnTo>
                    <a:pt x="216" y="600"/>
                  </a:lnTo>
                  <a:lnTo>
                    <a:pt x="216" y="454"/>
                  </a:lnTo>
                  <a:lnTo>
                    <a:pt x="237" y="454"/>
                  </a:lnTo>
                  <a:lnTo>
                    <a:pt x="237" y="600"/>
                  </a:lnTo>
                  <a:lnTo>
                    <a:pt x="301" y="600"/>
                  </a:lnTo>
                  <a:lnTo>
                    <a:pt x="301" y="460"/>
                  </a:lnTo>
                  <a:cubicBezTo>
                    <a:pt x="301" y="437"/>
                    <a:pt x="294" y="417"/>
                    <a:pt x="282" y="400"/>
                  </a:cubicBezTo>
                  <a:cubicBezTo>
                    <a:pt x="282" y="400"/>
                    <a:pt x="282" y="400"/>
                    <a:pt x="282" y="400"/>
                  </a:cubicBezTo>
                  <a:close/>
                  <a:moveTo>
                    <a:pt x="523" y="354"/>
                  </a:moveTo>
                  <a:lnTo>
                    <a:pt x="523" y="354"/>
                  </a:lnTo>
                  <a:lnTo>
                    <a:pt x="433" y="354"/>
                  </a:lnTo>
                  <a:cubicBezTo>
                    <a:pt x="429" y="354"/>
                    <a:pt x="426" y="354"/>
                    <a:pt x="423" y="355"/>
                  </a:cubicBezTo>
                  <a:cubicBezTo>
                    <a:pt x="422" y="355"/>
                    <a:pt x="421" y="355"/>
                    <a:pt x="420" y="355"/>
                  </a:cubicBezTo>
                  <a:cubicBezTo>
                    <a:pt x="418" y="355"/>
                    <a:pt x="415" y="356"/>
                    <a:pt x="413" y="356"/>
                  </a:cubicBezTo>
                  <a:cubicBezTo>
                    <a:pt x="412" y="356"/>
                    <a:pt x="411" y="356"/>
                    <a:pt x="410" y="357"/>
                  </a:cubicBezTo>
                  <a:cubicBezTo>
                    <a:pt x="408" y="357"/>
                    <a:pt x="405" y="358"/>
                    <a:pt x="403" y="358"/>
                  </a:cubicBezTo>
                  <a:cubicBezTo>
                    <a:pt x="387" y="363"/>
                    <a:pt x="373" y="371"/>
                    <a:pt x="361" y="382"/>
                  </a:cubicBezTo>
                  <a:cubicBezTo>
                    <a:pt x="361" y="382"/>
                    <a:pt x="361" y="382"/>
                    <a:pt x="361" y="383"/>
                  </a:cubicBezTo>
                  <a:cubicBezTo>
                    <a:pt x="358" y="385"/>
                    <a:pt x="356" y="388"/>
                    <a:pt x="353" y="390"/>
                  </a:cubicBezTo>
                  <a:cubicBezTo>
                    <a:pt x="353" y="390"/>
                    <a:pt x="353" y="391"/>
                    <a:pt x="353" y="391"/>
                  </a:cubicBezTo>
                  <a:cubicBezTo>
                    <a:pt x="337" y="409"/>
                    <a:pt x="327" y="433"/>
                    <a:pt x="327" y="460"/>
                  </a:cubicBezTo>
                  <a:lnTo>
                    <a:pt x="327" y="600"/>
                  </a:lnTo>
                  <a:lnTo>
                    <a:pt x="389" y="600"/>
                  </a:lnTo>
                  <a:lnTo>
                    <a:pt x="389" y="454"/>
                  </a:lnTo>
                  <a:lnTo>
                    <a:pt x="410" y="454"/>
                  </a:lnTo>
                  <a:lnTo>
                    <a:pt x="410" y="600"/>
                  </a:lnTo>
                  <a:lnTo>
                    <a:pt x="543" y="600"/>
                  </a:lnTo>
                  <a:lnTo>
                    <a:pt x="543" y="454"/>
                  </a:lnTo>
                  <a:lnTo>
                    <a:pt x="564" y="454"/>
                  </a:lnTo>
                  <a:lnTo>
                    <a:pt x="564" y="600"/>
                  </a:lnTo>
                  <a:lnTo>
                    <a:pt x="628" y="600"/>
                  </a:lnTo>
                  <a:lnTo>
                    <a:pt x="628" y="460"/>
                  </a:lnTo>
                  <a:cubicBezTo>
                    <a:pt x="628" y="401"/>
                    <a:pt x="581" y="354"/>
                    <a:pt x="523" y="354"/>
                  </a:cubicBezTo>
                  <a:close/>
                  <a:moveTo>
                    <a:pt x="151" y="340"/>
                  </a:moveTo>
                  <a:lnTo>
                    <a:pt x="151" y="340"/>
                  </a:lnTo>
                  <a:cubicBezTo>
                    <a:pt x="159" y="340"/>
                    <a:pt x="167" y="338"/>
                    <a:pt x="175" y="335"/>
                  </a:cubicBezTo>
                  <a:cubicBezTo>
                    <a:pt x="175" y="335"/>
                    <a:pt x="175" y="335"/>
                    <a:pt x="176" y="335"/>
                  </a:cubicBezTo>
                  <a:cubicBezTo>
                    <a:pt x="179" y="334"/>
                    <a:pt x="183" y="332"/>
                    <a:pt x="186" y="330"/>
                  </a:cubicBezTo>
                  <a:cubicBezTo>
                    <a:pt x="186" y="330"/>
                    <a:pt x="186" y="330"/>
                    <a:pt x="186" y="330"/>
                  </a:cubicBezTo>
                  <a:cubicBezTo>
                    <a:pt x="190" y="328"/>
                    <a:pt x="193" y="326"/>
                    <a:pt x="196" y="323"/>
                  </a:cubicBezTo>
                  <a:cubicBezTo>
                    <a:pt x="196" y="323"/>
                    <a:pt x="196" y="323"/>
                    <a:pt x="196" y="323"/>
                  </a:cubicBezTo>
                  <a:cubicBezTo>
                    <a:pt x="202" y="318"/>
                    <a:pt x="206" y="312"/>
                    <a:pt x="210" y="306"/>
                  </a:cubicBezTo>
                  <a:cubicBezTo>
                    <a:pt x="211" y="305"/>
                    <a:pt x="211" y="305"/>
                    <a:pt x="211" y="304"/>
                  </a:cubicBezTo>
                  <a:cubicBezTo>
                    <a:pt x="213" y="301"/>
                    <a:pt x="214" y="298"/>
                    <a:pt x="216" y="295"/>
                  </a:cubicBezTo>
                  <a:cubicBezTo>
                    <a:pt x="216" y="294"/>
                    <a:pt x="216" y="294"/>
                    <a:pt x="216" y="293"/>
                  </a:cubicBezTo>
                  <a:cubicBezTo>
                    <a:pt x="217" y="290"/>
                    <a:pt x="218" y="287"/>
                    <a:pt x="219" y="283"/>
                  </a:cubicBezTo>
                  <a:cubicBezTo>
                    <a:pt x="219" y="282"/>
                    <a:pt x="219" y="282"/>
                    <a:pt x="219" y="281"/>
                  </a:cubicBezTo>
                  <a:cubicBezTo>
                    <a:pt x="220" y="278"/>
                    <a:pt x="220" y="274"/>
                    <a:pt x="220" y="270"/>
                  </a:cubicBezTo>
                  <a:cubicBezTo>
                    <a:pt x="220" y="267"/>
                    <a:pt x="220" y="264"/>
                    <a:pt x="220" y="261"/>
                  </a:cubicBezTo>
                  <a:cubicBezTo>
                    <a:pt x="219" y="260"/>
                    <a:pt x="219" y="259"/>
                    <a:pt x="219" y="258"/>
                  </a:cubicBezTo>
                  <a:cubicBezTo>
                    <a:pt x="219" y="255"/>
                    <a:pt x="218" y="252"/>
                    <a:pt x="217" y="250"/>
                  </a:cubicBezTo>
                  <a:cubicBezTo>
                    <a:pt x="217" y="249"/>
                    <a:pt x="217" y="249"/>
                    <a:pt x="217" y="249"/>
                  </a:cubicBezTo>
                  <a:cubicBezTo>
                    <a:pt x="216" y="246"/>
                    <a:pt x="215" y="244"/>
                    <a:pt x="214" y="241"/>
                  </a:cubicBezTo>
                  <a:cubicBezTo>
                    <a:pt x="214" y="240"/>
                    <a:pt x="213" y="240"/>
                    <a:pt x="213" y="239"/>
                  </a:cubicBezTo>
                  <a:cubicBezTo>
                    <a:pt x="212" y="236"/>
                    <a:pt x="210" y="234"/>
                    <a:pt x="209" y="231"/>
                  </a:cubicBezTo>
                  <a:lnTo>
                    <a:pt x="208" y="231"/>
                  </a:lnTo>
                  <a:cubicBezTo>
                    <a:pt x="207" y="229"/>
                    <a:pt x="205" y="226"/>
                    <a:pt x="203" y="224"/>
                  </a:cubicBezTo>
                  <a:cubicBezTo>
                    <a:pt x="203" y="224"/>
                    <a:pt x="202" y="223"/>
                    <a:pt x="202" y="223"/>
                  </a:cubicBezTo>
                  <a:cubicBezTo>
                    <a:pt x="200" y="221"/>
                    <a:pt x="198" y="219"/>
                    <a:pt x="195" y="217"/>
                  </a:cubicBezTo>
                  <a:cubicBezTo>
                    <a:pt x="195" y="217"/>
                    <a:pt x="195" y="217"/>
                    <a:pt x="195" y="216"/>
                  </a:cubicBezTo>
                  <a:cubicBezTo>
                    <a:pt x="193" y="215"/>
                    <a:pt x="190" y="213"/>
                    <a:pt x="188" y="211"/>
                  </a:cubicBezTo>
                  <a:cubicBezTo>
                    <a:pt x="187" y="211"/>
                    <a:pt x="187" y="210"/>
                    <a:pt x="186" y="210"/>
                  </a:cubicBezTo>
                  <a:cubicBezTo>
                    <a:pt x="184" y="209"/>
                    <a:pt x="181" y="207"/>
                    <a:pt x="179" y="206"/>
                  </a:cubicBezTo>
                  <a:cubicBezTo>
                    <a:pt x="179" y="206"/>
                    <a:pt x="178" y="206"/>
                    <a:pt x="178" y="206"/>
                  </a:cubicBezTo>
                  <a:cubicBezTo>
                    <a:pt x="170" y="202"/>
                    <a:pt x="160" y="200"/>
                    <a:pt x="151" y="200"/>
                  </a:cubicBezTo>
                  <a:cubicBezTo>
                    <a:pt x="112" y="200"/>
                    <a:pt x="81" y="231"/>
                    <a:pt x="81" y="270"/>
                  </a:cubicBezTo>
                  <a:cubicBezTo>
                    <a:pt x="81" y="309"/>
                    <a:pt x="112" y="340"/>
                    <a:pt x="151" y="340"/>
                  </a:cubicBezTo>
                  <a:close/>
                </a:path>
              </a:pathLst>
            </a:custGeom>
            <a:solidFill>
              <a:srgbClr val="365B7C"/>
            </a:solidFill>
            <a:ln>
              <a:noFill/>
            </a:ln>
          </p:spPr>
          <p:txBody>
            <a:bodyPr vert="horz" wrap="square" lIns="91440" tIns="45720" rIns="91440" bIns="45720" numCol="1" anchor="t" anchorCtr="0" compatLnSpc="1">
              <a:prstTxWarp prst="textNoShape">
                <a:avLst/>
              </a:prstTxWarp>
            </a:bodyPr>
            <a:lstStyle/>
            <a:p>
              <a:endParaRPr lang="zh-CN" altLang="en-US">
                <a:solidFill>
                  <a:schemeClr val="accent2"/>
                </a:solidFill>
              </a:endParaRPr>
            </a:p>
          </p:txBody>
        </p:sp>
      </p:grpSp>
      <p:sp>
        <p:nvSpPr>
          <p:cNvPr id="23" name="矩形 22">
            <a:extLst>
              <a:ext uri="{FF2B5EF4-FFF2-40B4-BE49-F238E27FC236}">
                <a16:creationId xmlns:a16="http://schemas.microsoft.com/office/drawing/2014/main" id="{CF3E8134-48A5-444B-8D6A-6A193DF3BF82}"/>
              </a:ext>
            </a:extLst>
          </p:cNvPr>
          <p:cNvSpPr/>
          <p:nvPr/>
        </p:nvSpPr>
        <p:spPr>
          <a:xfrm>
            <a:off x="2237463" y="772371"/>
            <a:ext cx="2087446" cy="470748"/>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800" b="1" dirty="0">
                <a:latin typeface="KaiTi" panose="02010609060101010101" pitchFamily="49" charset="-122"/>
                <a:ea typeface="KaiTi" panose="02010609060101010101" pitchFamily="49" charset="-122"/>
                <a:cs typeface="+mn-ea"/>
                <a:sym typeface="+mn-lt"/>
              </a:rPr>
              <a:t>案例导学</a:t>
            </a:r>
          </a:p>
        </p:txBody>
      </p:sp>
      <p:sp>
        <p:nvSpPr>
          <p:cNvPr id="9" name="Rectangle 3">
            <a:extLst>
              <a:ext uri="{FF2B5EF4-FFF2-40B4-BE49-F238E27FC236}">
                <a16:creationId xmlns:a16="http://schemas.microsoft.com/office/drawing/2014/main" id="{CE138527-A06A-B448-8904-B625B87EBFE4}"/>
              </a:ext>
            </a:extLst>
          </p:cNvPr>
          <p:cNvSpPr txBox="1">
            <a:spLocks noChangeArrowheads="1"/>
          </p:cNvSpPr>
          <p:nvPr/>
        </p:nvSpPr>
        <p:spPr>
          <a:xfrm>
            <a:off x="707571" y="1814077"/>
            <a:ext cx="10776857" cy="5503024"/>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nSpc>
                <a:spcPct val="80000"/>
              </a:lnSpc>
            </a:pPr>
            <a:r>
              <a:rPr lang="en-US" altLang="zh-CN" sz="2400" dirty="0">
                <a:latin typeface="KaiTi" panose="02010609060101010101" pitchFamily="49" charset="-122"/>
                <a:ea typeface="KaiTi" panose="02010609060101010101" pitchFamily="49" charset="-122"/>
              </a:rPr>
              <a:t>NLC</a:t>
            </a:r>
            <a:r>
              <a:rPr lang="zh-CN" altLang="en-US" sz="2400" dirty="0">
                <a:latin typeface="KaiTi" panose="02010609060101010101" pitchFamily="49" charset="-122"/>
                <a:ea typeface="KaiTi" panose="02010609060101010101" pitchFamily="49" charset="-122"/>
              </a:rPr>
              <a:t>化学有限公司是一家跨国企业</a:t>
            </a:r>
            <a:r>
              <a:rPr lang="en-US" altLang="zh-CN" sz="2400" dirty="0">
                <a:latin typeface="KaiTi" panose="02010609060101010101" pitchFamily="49" charset="-122"/>
                <a:ea typeface="KaiTi" panose="02010609060101010101" pitchFamily="49" charset="-122"/>
              </a:rPr>
              <a:t>,</a:t>
            </a:r>
            <a:r>
              <a:rPr lang="zh-CN" altLang="en-US" sz="2400" dirty="0">
                <a:latin typeface="KaiTi" panose="02010609060101010101" pitchFamily="49" charset="-122"/>
                <a:ea typeface="KaiTi" panose="02010609060101010101" pitchFamily="49" charset="-122"/>
              </a:rPr>
              <a:t>主要以研制、生产、销售医药和农药为主。耐顿公司是</a:t>
            </a:r>
            <a:r>
              <a:rPr lang="en-US" altLang="zh-CN" sz="2400" dirty="0">
                <a:latin typeface="KaiTi" panose="02010609060101010101" pitchFamily="49" charset="-122"/>
                <a:ea typeface="KaiTi" panose="02010609060101010101" pitchFamily="49" charset="-122"/>
              </a:rPr>
              <a:t>NLC</a:t>
            </a:r>
            <a:r>
              <a:rPr lang="zh-CN" altLang="en-US" sz="2400" dirty="0">
                <a:latin typeface="KaiTi" panose="02010609060101010101" pitchFamily="49" charset="-122"/>
                <a:ea typeface="KaiTi" panose="02010609060101010101" pitchFamily="49" charset="-122"/>
              </a:rPr>
              <a:t>化学有限公司在中国的子公司</a:t>
            </a:r>
            <a:r>
              <a:rPr lang="en-US" altLang="zh-CN" sz="2400" dirty="0">
                <a:latin typeface="KaiTi" panose="02010609060101010101" pitchFamily="49" charset="-122"/>
                <a:ea typeface="KaiTi" panose="02010609060101010101" pitchFamily="49" charset="-122"/>
              </a:rPr>
              <a:t>,</a:t>
            </a:r>
            <a:r>
              <a:rPr lang="zh-CN" altLang="en-US" sz="2400" dirty="0">
                <a:latin typeface="KaiTi" panose="02010609060101010101" pitchFamily="49" charset="-122"/>
                <a:ea typeface="KaiTi" panose="02010609060101010101" pitchFamily="49" charset="-122"/>
              </a:rPr>
              <a:t>主要生产、销售医疗药品。随着生产业务的扩大</a:t>
            </a:r>
            <a:r>
              <a:rPr lang="en-US" altLang="zh-CN" sz="2400" dirty="0">
                <a:latin typeface="KaiTi" panose="02010609060101010101" pitchFamily="49" charset="-122"/>
                <a:ea typeface="KaiTi" panose="02010609060101010101" pitchFamily="49" charset="-122"/>
              </a:rPr>
              <a:t>,</a:t>
            </a:r>
            <a:r>
              <a:rPr lang="zh-CN" altLang="en-US" sz="2400" dirty="0">
                <a:latin typeface="KaiTi" panose="02010609060101010101" pitchFamily="49" charset="-122"/>
                <a:ea typeface="KaiTi" panose="02010609060101010101" pitchFamily="49" charset="-122"/>
              </a:rPr>
              <a:t>为了对生产部门的人力资源进行更为有效的管理开发</a:t>
            </a:r>
            <a:r>
              <a:rPr lang="en-US" altLang="zh-CN" sz="2400" dirty="0">
                <a:latin typeface="KaiTi" panose="02010609060101010101" pitchFamily="49" charset="-122"/>
                <a:ea typeface="KaiTi" panose="02010609060101010101" pitchFamily="49" charset="-122"/>
              </a:rPr>
              <a:t>,2000</a:t>
            </a:r>
            <a:r>
              <a:rPr lang="zh-CN" altLang="en-US" sz="2400" dirty="0">
                <a:latin typeface="KaiTi" panose="02010609060101010101" pitchFamily="49" charset="-122"/>
                <a:ea typeface="KaiTi" panose="02010609060101010101" pitchFamily="49" charset="-122"/>
              </a:rPr>
              <a:t>年年初</a:t>
            </a:r>
            <a:r>
              <a:rPr lang="en-US" altLang="zh-CN" sz="2400" dirty="0">
                <a:latin typeface="KaiTi" panose="02010609060101010101" pitchFamily="49" charset="-122"/>
                <a:ea typeface="KaiTi" panose="02010609060101010101" pitchFamily="49" charset="-122"/>
              </a:rPr>
              <a:t>,</a:t>
            </a:r>
            <a:r>
              <a:rPr lang="zh-CN" altLang="en-US" sz="2400" dirty="0">
                <a:latin typeface="KaiTi" panose="02010609060101010101" pitchFamily="49" charset="-122"/>
                <a:ea typeface="KaiTi" panose="02010609060101010101" pitchFamily="49" charset="-122"/>
              </a:rPr>
              <a:t>子公司总经理把生产部经理于欣和人力资源部经理国建华叫到办公室</a:t>
            </a:r>
            <a:r>
              <a:rPr lang="en-US" altLang="zh-CN" sz="2400" dirty="0">
                <a:latin typeface="KaiTi" panose="02010609060101010101" pitchFamily="49" charset="-122"/>
                <a:ea typeface="KaiTi" panose="02010609060101010101" pitchFamily="49" charset="-122"/>
              </a:rPr>
              <a:t>,</a:t>
            </a:r>
            <a:r>
              <a:rPr lang="zh-CN" altLang="en-US" sz="2400" dirty="0">
                <a:latin typeface="KaiTi" panose="02010609060101010101" pitchFamily="49" charset="-122"/>
                <a:ea typeface="KaiTi" panose="02010609060101010101" pitchFamily="49" charset="-122"/>
              </a:rPr>
              <a:t>商量在生产部设立一个处理人事事务的职位</a:t>
            </a:r>
            <a:r>
              <a:rPr lang="en-US" altLang="zh-CN" sz="2400" dirty="0">
                <a:latin typeface="KaiTi" panose="02010609060101010101" pitchFamily="49" charset="-122"/>
                <a:ea typeface="KaiTi" panose="02010609060101010101" pitchFamily="49" charset="-122"/>
              </a:rPr>
              <a:t>,</a:t>
            </a:r>
            <a:r>
              <a:rPr lang="zh-CN" altLang="en-US" sz="2400" dirty="0">
                <a:latin typeface="KaiTi" panose="02010609060101010101" pitchFamily="49" charset="-122"/>
                <a:ea typeface="KaiTi" panose="02010609060101010101" pitchFamily="49" charset="-122"/>
              </a:rPr>
              <a:t>主要负责生产部与人力资源部的协调工作。总经理希望通过外部招聘的方式寻找人才。</a:t>
            </a:r>
          </a:p>
          <a:p>
            <a:pPr>
              <a:lnSpc>
                <a:spcPct val="80000"/>
              </a:lnSpc>
            </a:pPr>
            <a:r>
              <a:rPr lang="zh-CN" altLang="en-US" sz="2400" dirty="0">
                <a:latin typeface="KaiTi" panose="02010609060101010101" pitchFamily="49" charset="-122"/>
                <a:ea typeface="KaiTi" panose="02010609060101010101" pitchFamily="49" charset="-122"/>
              </a:rPr>
              <a:t>在走出总经理的办公室后</a:t>
            </a:r>
            <a:r>
              <a:rPr lang="en-US" altLang="zh-CN" sz="2400" dirty="0">
                <a:latin typeface="KaiTi" panose="02010609060101010101" pitchFamily="49" charset="-122"/>
                <a:ea typeface="KaiTi" panose="02010609060101010101" pitchFamily="49" charset="-122"/>
              </a:rPr>
              <a:t>,</a:t>
            </a:r>
            <a:r>
              <a:rPr lang="zh-CN" altLang="en-US" sz="2400" dirty="0">
                <a:latin typeface="KaiTi" panose="02010609060101010101" pitchFamily="49" charset="-122"/>
                <a:ea typeface="KaiTi" panose="02010609060101010101" pitchFamily="49" charset="-122"/>
              </a:rPr>
              <a:t>人力资源部经理国建华开始了一系列工作。在招聘渠道的选择上</a:t>
            </a:r>
            <a:r>
              <a:rPr lang="en-US" altLang="zh-CN" sz="2400" dirty="0">
                <a:latin typeface="KaiTi" panose="02010609060101010101" pitchFamily="49" charset="-122"/>
                <a:ea typeface="KaiTi" panose="02010609060101010101" pitchFamily="49" charset="-122"/>
              </a:rPr>
              <a:t>,</a:t>
            </a:r>
            <a:r>
              <a:rPr lang="zh-CN" altLang="en-US" sz="2400" dirty="0">
                <a:latin typeface="KaiTi" panose="02010609060101010101" pitchFamily="49" charset="-122"/>
                <a:ea typeface="KaiTi" panose="02010609060101010101" pitchFamily="49" charset="-122"/>
              </a:rPr>
              <a:t>国建华设计了两个方案</a:t>
            </a:r>
            <a:r>
              <a:rPr lang="en-US" altLang="zh-CN" sz="2400" dirty="0">
                <a:latin typeface="KaiTi" panose="02010609060101010101" pitchFamily="49" charset="-122"/>
                <a:ea typeface="KaiTi" panose="02010609060101010101" pitchFamily="49" charset="-122"/>
              </a:rPr>
              <a:t>:</a:t>
            </a:r>
            <a:r>
              <a:rPr lang="zh-CN" altLang="en-US" sz="2400" dirty="0">
                <a:latin typeface="KaiTi" panose="02010609060101010101" pitchFamily="49" charset="-122"/>
                <a:ea typeface="KaiTi" panose="02010609060101010101" pitchFamily="49" charset="-122"/>
              </a:rPr>
              <a:t>一个方案是在本行业的专业媒体中做专业人员招聘</a:t>
            </a:r>
            <a:r>
              <a:rPr lang="en-US" altLang="zh-CN" sz="2400" dirty="0">
                <a:latin typeface="KaiTi" panose="02010609060101010101" pitchFamily="49" charset="-122"/>
                <a:ea typeface="KaiTi" panose="02010609060101010101" pitchFamily="49" charset="-122"/>
              </a:rPr>
              <a:t>,</a:t>
            </a:r>
            <a:r>
              <a:rPr lang="zh-CN" altLang="en-US" sz="2400" dirty="0">
                <a:latin typeface="KaiTi" panose="02010609060101010101" pitchFamily="49" charset="-122"/>
                <a:ea typeface="KaiTi" panose="02010609060101010101" pitchFamily="49" charset="-122"/>
              </a:rPr>
              <a:t>费用为</a:t>
            </a:r>
            <a:r>
              <a:rPr lang="en-US" altLang="zh-CN" sz="2400" dirty="0">
                <a:latin typeface="KaiTi" panose="02010609060101010101" pitchFamily="49" charset="-122"/>
                <a:ea typeface="KaiTi" panose="02010609060101010101" pitchFamily="49" charset="-122"/>
              </a:rPr>
              <a:t>3500</a:t>
            </a:r>
            <a:r>
              <a:rPr lang="zh-CN" altLang="en-US" sz="2400" dirty="0">
                <a:latin typeface="KaiTi" panose="02010609060101010101" pitchFamily="49" charset="-122"/>
                <a:ea typeface="KaiTi" panose="02010609060101010101" pitchFamily="49" charset="-122"/>
              </a:rPr>
              <a:t>元</a:t>
            </a:r>
            <a:r>
              <a:rPr lang="en-US" altLang="zh-CN" sz="2400" dirty="0">
                <a:latin typeface="KaiTi" panose="02010609060101010101" pitchFamily="49" charset="-122"/>
                <a:ea typeface="KaiTi" panose="02010609060101010101" pitchFamily="49" charset="-122"/>
              </a:rPr>
              <a:t>,</a:t>
            </a:r>
            <a:r>
              <a:rPr lang="zh-CN" altLang="en-US" sz="2400" dirty="0">
                <a:latin typeface="KaiTi" panose="02010609060101010101" pitchFamily="49" charset="-122"/>
                <a:ea typeface="KaiTi" panose="02010609060101010101" pitchFamily="49" charset="-122"/>
              </a:rPr>
              <a:t>有利条件是对口的人才比例会高些</a:t>
            </a:r>
            <a:r>
              <a:rPr lang="en-US" altLang="zh-CN" sz="2400" dirty="0">
                <a:latin typeface="KaiTi" panose="02010609060101010101" pitchFamily="49" charset="-122"/>
                <a:ea typeface="KaiTi" panose="02010609060101010101" pitchFamily="49" charset="-122"/>
              </a:rPr>
              <a:t>,</a:t>
            </a:r>
            <a:r>
              <a:rPr lang="zh-CN" altLang="en-US" sz="2400" dirty="0">
                <a:latin typeface="KaiTi" panose="02010609060101010101" pitchFamily="49" charset="-122"/>
                <a:ea typeface="KaiTi" panose="02010609060101010101" pitchFamily="49" charset="-122"/>
              </a:rPr>
              <a:t>招聘成本低</a:t>
            </a:r>
            <a:r>
              <a:rPr lang="en-US" altLang="zh-CN" sz="2400" dirty="0">
                <a:latin typeface="KaiTi" panose="02010609060101010101" pitchFamily="49" charset="-122"/>
                <a:ea typeface="KaiTi" panose="02010609060101010101" pitchFamily="49" charset="-122"/>
              </a:rPr>
              <a:t>,</a:t>
            </a:r>
            <a:r>
              <a:rPr lang="zh-CN" altLang="en-US" sz="2400" dirty="0">
                <a:latin typeface="KaiTi" panose="02010609060101010101" pitchFamily="49" charset="-122"/>
                <a:ea typeface="KaiTi" panose="02010609060101010101" pitchFamily="49" charset="-122"/>
              </a:rPr>
              <a:t>不利条件是企业宣传力度小</a:t>
            </a:r>
            <a:r>
              <a:rPr lang="en-US" altLang="zh-CN" sz="2400" dirty="0">
                <a:latin typeface="KaiTi" panose="02010609060101010101" pitchFamily="49" charset="-122"/>
                <a:ea typeface="KaiTi" panose="02010609060101010101" pitchFamily="49" charset="-122"/>
              </a:rPr>
              <a:t>;</a:t>
            </a:r>
            <a:r>
              <a:rPr lang="zh-CN" altLang="en-US" sz="2400" dirty="0">
                <a:latin typeface="KaiTi" panose="02010609060101010101" pitchFamily="49" charset="-122"/>
                <a:ea typeface="KaiTi" panose="02010609060101010101" pitchFamily="49" charset="-122"/>
              </a:rPr>
              <a:t>另一个方案是在大众媒体上做招聘</a:t>
            </a:r>
            <a:r>
              <a:rPr lang="en-US" altLang="zh-CN" sz="2400" dirty="0">
                <a:latin typeface="KaiTi" panose="02010609060101010101" pitchFamily="49" charset="-122"/>
                <a:ea typeface="KaiTi" panose="02010609060101010101" pitchFamily="49" charset="-122"/>
              </a:rPr>
              <a:t>,</a:t>
            </a:r>
            <a:r>
              <a:rPr lang="zh-CN" altLang="en-US" sz="2400" dirty="0">
                <a:latin typeface="KaiTi" panose="02010609060101010101" pitchFamily="49" charset="-122"/>
                <a:ea typeface="KaiTi" panose="02010609060101010101" pitchFamily="49" charset="-122"/>
              </a:rPr>
              <a:t>费用为</a:t>
            </a:r>
            <a:r>
              <a:rPr lang="en-US" altLang="zh-CN" sz="2400" dirty="0">
                <a:latin typeface="KaiTi" panose="02010609060101010101" pitchFamily="49" charset="-122"/>
                <a:ea typeface="KaiTi" panose="02010609060101010101" pitchFamily="49" charset="-122"/>
              </a:rPr>
              <a:t>8500</a:t>
            </a:r>
            <a:r>
              <a:rPr lang="zh-CN" altLang="en-US" sz="2400" dirty="0">
                <a:latin typeface="KaiTi" panose="02010609060101010101" pitchFamily="49" charset="-122"/>
                <a:ea typeface="KaiTi" panose="02010609060101010101" pitchFamily="49" charset="-122"/>
              </a:rPr>
              <a:t>元</a:t>
            </a:r>
            <a:r>
              <a:rPr lang="en-US" altLang="zh-CN" sz="2400" dirty="0">
                <a:latin typeface="KaiTi" panose="02010609060101010101" pitchFamily="49" charset="-122"/>
                <a:ea typeface="KaiTi" panose="02010609060101010101" pitchFamily="49" charset="-122"/>
              </a:rPr>
              <a:t>,</a:t>
            </a:r>
            <a:r>
              <a:rPr lang="zh-CN" altLang="en-US" sz="2400" dirty="0">
                <a:latin typeface="KaiTi" panose="02010609060101010101" pitchFamily="49" charset="-122"/>
                <a:ea typeface="KaiTi" panose="02010609060101010101" pitchFamily="49" charset="-122"/>
              </a:rPr>
              <a:t>有利条件是宣传力度很大</a:t>
            </a:r>
            <a:r>
              <a:rPr lang="en-US" altLang="zh-CN" sz="2400" dirty="0">
                <a:latin typeface="KaiTi" panose="02010609060101010101" pitchFamily="49" charset="-122"/>
                <a:ea typeface="KaiTi" panose="02010609060101010101" pitchFamily="49" charset="-122"/>
              </a:rPr>
              <a:t>,</a:t>
            </a:r>
            <a:r>
              <a:rPr lang="zh-CN" altLang="en-US" sz="2400" dirty="0">
                <a:latin typeface="KaiTi" panose="02010609060101010101" pitchFamily="49" charset="-122"/>
                <a:ea typeface="KaiTi" panose="02010609060101010101" pitchFamily="49" charset="-122"/>
              </a:rPr>
              <a:t>不利条件是非专业人才的比例很高</a:t>
            </a:r>
            <a:r>
              <a:rPr lang="en-US" altLang="zh-CN" sz="2400" dirty="0">
                <a:latin typeface="KaiTi" panose="02010609060101010101" pitchFamily="49" charset="-122"/>
                <a:ea typeface="KaiTi" panose="02010609060101010101" pitchFamily="49" charset="-122"/>
              </a:rPr>
              <a:t>,</a:t>
            </a:r>
            <a:r>
              <a:rPr lang="zh-CN" altLang="en-US" sz="2400" dirty="0">
                <a:latin typeface="KaiTi" panose="02010609060101010101" pitchFamily="49" charset="-122"/>
                <a:ea typeface="KaiTi" panose="02010609060101010101" pitchFamily="49" charset="-122"/>
              </a:rPr>
              <a:t>前期筛选工作量大</a:t>
            </a:r>
            <a:r>
              <a:rPr lang="en-US" altLang="zh-CN" sz="2400" dirty="0">
                <a:latin typeface="KaiTi" panose="02010609060101010101" pitchFamily="49" charset="-122"/>
                <a:ea typeface="KaiTi" panose="02010609060101010101" pitchFamily="49" charset="-122"/>
              </a:rPr>
              <a:t>,</a:t>
            </a:r>
            <a:r>
              <a:rPr lang="zh-CN" altLang="en-US" sz="2400" dirty="0">
                <a:latin typeface="KaiTi" panose="02010609060101010101" pitchFamily="49" charset="-122"/>
                <a:ea typeface="KaiTi" panose="02010609060101010101" pitchFamily="49" charset="-122"/>
              </a:rPr>
              <a:t>招聘成本高。国建华初步选用第一种方案</a:t>
            </a:r>
            <a:r>
              <a:rPr lang="en-US" altLang="zh-CN" sz="2400" dirty="0">
                <a:latin typeface="KaiTi" panose="02010609060101010101" pitchFamily="49" charset="-122"/>
                <a:ea typeface="KaiTi" panose="02010609060101010101" pitchFamily="49" charset="-122"/>
              </a:rPr>
              <a:t>,</a:t>
            </a:r>
            <a:r>
              <a:rPr lang="zh-CN" altLang="en-US" sz="2400" dirty="0">
                <a:latin typeface="KaiTi" panose="02010609060101010101" pitchFamily="49" charset="-122"/>
                <a:ea typeface="KaiTi" panose="02010609060101010101" pitchFamily="49" charset="-122"/>
              </a:rPr>
              <a:t>但总经理看过招聘计划后</a:t>
            </a:r>
            <a:r>
              <a:rPr lang="en-US" altLang="zh-CN" sz="2400" dirty="0">
                <a:latin typeface="KaiTi" panose="02010609060101010101" pitchFamily="49" charset="-122"/>
                <a:ea typeface="KaiTi" panose="02010609060101010101" pitchFamily="49" charset="-122"/>
              </a:rPr>
              <a:t>,</a:t>
            </a:r>
            <a:r>
              <a:rPr lang="zh-CN" altLang="en-US" sz="2400" dirty="0">
                <a:latin typeface="KaiTi" panose="02010609060101010101" pitchFamily="49" charset="-122"/>
                <a:ea typeface="KaiTi" panose="02010609060101010101" pitchFamily="49" charset="-122"/>
              </a:rPr>
              <a:t>认为公司在中国处于初期发展阶段</a:t>
            </a:r>
            <a:r>
              <a:rPr lang="en-US" altLang="zh-CN" sz="2400" dirty="0">
                <a:latin typeface="KaiTi" panose="02010609060101010101" pitchFamily="49" charset="-122"/>
                <a:ea typeface="KaiTi" panose="02010609060101010101" pitchFamily="49" charset="-122"/>
              </a:rPr>
              <a:t>,</a:t>
            </a:r>
            <a:r>
              <a:rPr lang="zh-CN" altLang="en-US" sz="2400" dirty="0">
                <a:latin typeface="KaiTi" panose="02010609060101010101" pitchFamily="49" charset="-122"/>
                <a:ea typeface="KaiTi" panose="02010609060101010101" pitchFamily="49" charset="-122"/>
              </a:rPr>
              <a:t>不应放过任何一个宣传企业的机会</a:t>
            </a:r>
            <a:r>
              <a:rPr lang="en-US" altLang="zh-CN" sz="2400" dirty="0">
                <a:latin typeface="KaiTi" panose="02010609060101010101" pitchFamily="49" charset="-122"/>
                <a:ea typeface="KaiTi" panose="02010609060101010101" pitchFamily="49" charset="-122"/>
              </a:rPr>
              <a:t>,</a:t>
            </a:r>
            <a:r>
              <a:rPr lang="zh-CN" altLang="en-US" sz="2400" dirty="0">
                <a:latin typeface="KaiTi" panose="02010609060101010101" pitchFamily="49" charset="-122"/>
                <a:ea typeface="KaiTi" panose="02010609060101010101" pitchFamily="49" charset="-122"/>
              </a:rPr>
              <a:t>于是选择了第二种方案。 </a:t>
            </a:r>
          </a:p>
        </p:txBody>
      </p:sp>
    </p:spTree>
    <p:extLst>
      <p:ext uri="{BB962C8B-B14F-4D97-AF65-F5344CB8AC3E}">
        <p14:creationId xmlns:p14="http://schemas.microsoft.com/office/powerpoint/2010/main" val="109758498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5" presetClass="entr" presetSubtype="0" fill="hold" nodeType="withEffect">
                                  <p:stCondLst>
                                    <p:cond delay="250"/>
                                  </p:stCondLst>
                                  <p:childTnLst>
                                    <p:set>
                                      <p:cBhvr>
                                        <p:cTn id="6" dur="1" fill="hold">
                                          <p:stCondLst>
                                            <p:cond delay="0"/>
                                          </p:stCondLst>
                                        </p:cTn>
                                        <p:tgtEl>
                                          <p:spTgt spid="17"/>
                                        </p:tgtEl>
                                        <p:attrNameLst>
                                          <p:attrName>style.visibility</p:attrName>
                                        </p:attrNameLst>
                                      </p:cBhvr>
                                      <p:to>
                                        <p:strVal val="visible"/>
                                      </p:to>
                                    </p:set>
                                    <p:anim calcmode="lin" valueType="num">
                                      <p:cBhvr>
                                        <p:cTn id="7" dur="500" decel="50000" fill="hold">
                                          <p:stCondLst>
                                            <p:cond delay="0"/>
                                          </p:stCondLst>
                                        </p:cTn>
                                        <p:tgtEl>
                                          <p:spTgt spid="17"/>
                                        </p:tgtEl>
                                        <p:attrNameLst>
                                          <p:attrName>style.rotation</p:attrName>
                                        </p:attrNameLst>
                                      </p:cBhvr>
                                      <p:tavLst>
                                        <p:tav tm="0">
                                          <p:val>
                                            <p:fltVal val="-90"/>
                                          </p:val>
                                        </p:tav>
                                        <p:tav tm="100000">
                                          <p:val>
                                            <p:fltVal val="0"/>
                                          </p:val>
                                        </p:tav>
                                      </p:tavLst>
                                    </p:anim>
                                    <p:anim calcmode="lin" valueType="num">
                                      <p:cBhvr>
                                        <p:cTn id="8" dur="500" decel="50000" fill="hold">
                                          <p:stCondLst>
                                            <p:cond delay="0"/>
                                          </p:stCondLst>
                                        </p:cTn>
                                        <p:tgtEl>
                                          <p:spTgt spid="17"/>
                                        </p:tgtEl>
                                        <p:attrNameLst>
                                          <p:attrName>ppt_w</p:attrName>
                                        </p:attrNameLst>
                                      </p:cBhvr>
                                      <p:tavLst>
                                        <p:tav tm="0">
                                          <p:val>
                                            <p:strVal val="#ppt_w"/>
                                          </p:val>
                                        </p:tav>
                                        <p:tav tm="100000">
                                          <p:val>
                                            <p:strVal val="#ppt_w*.05"/>
                                          </p:val>
                                        </p:tav>
                                      </p:tavLst>
                                    </p:anim>
                                    <p:anim calcmode="lin" valueType="num">
                                      <p:cBhvr>
                                        <p:cTn id="9" dur="500" accel="50000" fill="hold">
                                          <p:stCondLst>
                                            <p:cond delay="500"/>
                                          </p:stCondLst>
                                        </p:cTn>
                                        <p:tgtEl>
                                          <p:spTgt spid="17"/>
                                        </p:tgtEl>
                                        <p:attrNameLst>
                                          <p:attrName>ppt_w</p:attrName>
                                        </p:attrNameLst>
                                      </p:cBhvr>
                                      <p:tavLst>
                                        <p:tav tm="0">
                                          <p:val>
                                            <p:strVal val="#ppt_w*.05"/>
                                          </p:val>
                                        </p:tav>
                                        <p:tav tm="100000">
                                          <p:val>
                                            <p:strVal val="#ppt_w"/>
                                          </p:val>
                                        </p:tav>
                                      </p:tavLst>
                                    </p:anim>
                                    <p:anim calcmode="lin" valueType="num">
                                      <p:cBhvr>
                                        <p:cTn id="10" dur="1000" fill="hold"/>
                                        <p:tgtEl>
                                          <p:spTgt spid="17"/>
                                        </p:tgtEl>
                                        <p:attrNameLst>
                                          <p:attrName>ppt_h</p:attrName>
                                        </p:attrNameLst>
                                      </p:cBhvr>
                                      <p:tavLst>
                                        <p:tav tm="0">
                                          <p:val>
                                            <p:strVal val="#ppt_h"/>
                                          </p:val>
                                        </p:tav>
                                        <p:tav tm="100000">
                                          <p:val>
                                            <p:strVal val="#ppt_h"/>
                                          </p:val>
                                        </p:tav>
                                      </p:tavLst>
                                    </p:anim>
                                    <p:anim calcmode="lin" valueType="num">
                                      <p:cBhvr>
                                        <p:cTn id="11" dur="500" decel="50000" fill="hold">
                                          <p:stCondLst>
                                            <p:cond delay="0"/>
                                          </p:stCondLst>
                                        </p:cTn>
                                        <p:tgtEl>
                                          <p:spTgt spid="17"/>
                                        </p:tgtEl>
                                        <p:attrNameLst>
                                          <p:attrName>ppt_x</p:attrName>
                                        </p:attrNameLst>
                                      </p:cBhvr>
                                      <p:tavLst>
                                        <p:tav tm="0">
                                          <p:val>
                                            <p:strVal val="#ppt_x+.4"/>
                                          </p:val>
                                        </p:tav>
                                        <p:tav tm="100000">
                                          <p:val>
                                            <p:strVal val="#ppt_x"/>
                                          </p:val>
                                        </p:tav>
                                      </p:tavLst>
                                    </p:anim>
                                    <p:anim calcmode="lin" valueType="num">
                                      <p:cBhvr>
                                        <p:cTn id="12" dur="500" decel="50000" fill="hold">
                                          <p:stCondLst>
                                            <p:cond delay="0"/>
                                          </p:stCondLst>
                                        </p:cTn>
                                        <p:tgtEl>
                                          <p:spTgt spid="17"/>
                                        </p:tgtEl>
                                        <p:attrNameLst>
                                          <p:attrName>ppt_y</p:attrName>
                                        </p:attrNameLst>
                                      </p:cBhvr>
                                      <p:tavLst>
                                        <p:tav tm="0">
                                          <p:val>
                                            <p:strVal val="#ppt_y-.2"/>
                                          </p:val>
                                        </p:tav>
                                        <p:tav tm="100000">
                                          <p:val>
                                            <p:strVal val="#ppt_y+.1"/>
                                          </p:val>
                                        </p:tav>
                                      </p:tavLst>
                                    </p:anim>
                                    <p:anim calcmode="lin" valueType="num">
                                      <p:cBhvr>
                                        <p:cTn id="13" dur="500" accel="50000" fill="hold">
                                          <p:stCondLst>
                                            <p:cond delay="500"/>
                                          </p:stCondLst>
                                        </p:cTn>
                                        <p:tgtEl>
                                          <p:spTgt spid="17"/>
                                        </p:tgtEl>
                                        <p:attrNameLst>
                                          <p:attrName>ppt_y</p:attrName>
                                        </p:attrNameLst>
                                      </p:cBhvr>
                                      <p:tavLst>
                                        <p:tav tm="0">
                                          <p:val>
                                            <p:strVal val="#ppt_y+.1"/>
                                          </p:val>
                                        </p:tav>
                                        <p:tav tm="100000">
                                          <p:val>
                                            <p:strVal val="#ppt_y"/>
                                          </p:val>
                                        </p:tav>
                                      </p:tavLst>
                                    </p:anim>
                                    <p:animEffect transition="in" filter="fade">
                                      <p:cBhvr>
                                        <p:cTn id="14" dur="1000" decel="50000">
                                          <p:stCondLst>
                                            <p:cond delay="0"/>
                                          </p:stCondLst>
                                        </p:cTn>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矩形 1">
            <a:extLst>
              <a:ext uri="{FF2B5EF4-FFF2-40B4-BE49-F238E27FC236}">
                <a16:creationId xmlns:a16="http://schemas.microsoft.com/office/drawing/2014/main" id="{EAC02F48-EC9F-BB4C-B310-D79E17050C53}"/>
              </a:ext>
            </a:extLst>
          </p:cNvPr>
          <p:cNvSpPr/>
          <p:nvPr/>
        </p:nvSpPr>
        <p:spPr>
          <a:xfrm>
            <a:off x="819150" y="1953582"/>
            <a:ext cx="10553700" cy="4524315"/>
          </a:xfrm>
          <a:prstGeom prst="rect">
            <a:avLst/>
          </a:prstGeom>
        </p:spPr>
        <p:txBody>
          <a:bodyPr wrap="square">
            <a:spAutoFit/>
          </a:bodyPr>
          <a:lstStyle/>
          <a:p>
            <a:pPr>
              <a:lnSpc>
                <a:spcPct val="80000"/>
              </a:lnSpc>
            </a:pPr>
            <a:r>
              <a:rPr lang="zh-CN" altLang="en-US" sz="2400" dirty="0">
                <a:latin typeface="KaiTi" panose="02010609060101010101" pitchFamily="49" charset="-122"/>
                <a:ea typeface="KaiTi" panose="02010609060101010101" pitchFamily="49" charset="-122"/>
              </a:rPr>
              <a:t>    其招聘广告刊登的内容如下</a:t>
            </a:r>
            <a:r>
              <a:rPr lang="en-US" altLang="zh-CN" sz="2400" dirty="0">
                <a:latin typeface="KaiTi" panose="02010609060101010101" pitchFamily="49" charset="-122"/>
                <a:ea typeface="KaiTi" panose="02010609060101010101" pitchFamily="49" charset="-122"/>
              </a:rPr>
              <a:t>:</a:t>
            </a:r>
            <a:r>
              <a:rPr lang="zh-CN" altLang="en-US" sz="2400" dirty="0">
                <a:latin typeface="KaiTi" panose="02010609060101010101" pitchFamily="49" charset="-122"/>
                <a:ea typeface="KaiTi" panose="02010609060101010101" pitchFamily="49" charset="-122"/>
              </a:rPr>
              <a:t>您的就业机会在</a:t>
            </a:r>
            <a:r>
              <a:rPr lang="en-US" altLang="zh-CN" sz="2400" dirty="0">
                <a:latin typeface="KaiTi" panose="02010609060101010101" pitchFamily="49" charset="-122"/>
                <a:ea typeface="KaiTi" panose="02010609060101010101" pitchFamily="49" charset="-122"/>
              </a:rPr>
              <a:t>NLC</a:t>
            </a:r>
            <a:r>
              <a:rPr lang="zh-CN" altLang="en-US" sz="2400" dirty="0">
                <a:latin typeface="KaiTi" panose="02010609060101010101" pitchFamily="49" charset="-122"/>
                <a:ea typeface="KaiTi" panose="02010609060101010101" pitchFamily="49" charset="-122"/>
              </a:rPr>
              <a:t>化学有限公司下属的耐顿公司。</a:t>
            </a:r>
          </a:p>
          <a:p>
            <a:pPr>
              <a:lnSpc>
                <a:spcPct val="80000"/>
              </a:lnSpc>
            </a:pPr>
            <a:r>
              <a:rPr lang="zh-CN" altLang="en-US" sz="2400" dirty="0">
                <a:latin typeface="KaiTi" panose="02010609060101010101" pitchFamily="49" charset="-122"/>
                <a:ea typeface="KaiTi" panose="02010609060101010101" pitchFamily="49" charset="-122"/>
              </a:rPr>
              <a:t>职位</a:t>
            </a:r>
            <a:r>
              <a:rPr lang="en-US" altLang="zh-CN" sz="2400" dirty="0">
                <a:latin typeface="KaiTi" panose="02010609060101010101" pitchFamily="49" charset="-122"/>
                <a:ea typeface="KaiTi" panose="02010609060101010101" pitchFamily="49" charset="-122"/>
              </a:rPr>
              <a:t>:</a:t>
            </a:r>
            <a:r>
              <a:rPr lang="zh-CN" altLang="en-US" sz="2400" dirty="0">
                <a:latin typeface="KaiTi" panose="02010609060101010101" pitchFamily="49" charset="-122"/>
                <a:ea typeface="KaiTi" panose="02010609060101010101" pitchFamily="49" charset="-122"/>
              </a:rPr>
              <a:t>发展迅速的新行业的生产部人力资源主管。职责</a:t>
            </a:r>
            <a:r>
              <a:rPr lang="en-US" altLang="zh-CN" sz="2400" dirty="0">
                <a:latin typeface="KaiTi" panose="02010609060101010101" pitchFamily="49" charset="-122"/>
                <a:ea typeface="KaiTi" panose="02010609060101010101" pitchFamily="49" charset="-122"/>
              </a:rPr>
              <a:t>:</a:t>
            </a:r>
            <a:r>
              <a:rPr lang="zh-CN" altLang="en-US" sz="2400" dirty="0">
                <a:latin typeface="KaiTi" panose="02010609060101010101" pitchFamily="49" charset="-122"/>
                <a:ea typeface="KaiTi" panose="02010609060101010101" pitchFamily="49" charset="-122"/>
              </a:rPr>
              <a:t>主管生产部和人力资源部两部门的协调工作。</a:t>
            </a:r>
          </a:p>
          <a:p>
            <a:pPr>
              <a:lnSpc>
                <a:spcPct val="80000"/>
              </a:lnSpc>
            </a:pPr>
            <a:r>
              <a:rPr lang="zh-CN" altLang="en-US" sz="2400" dirty="0">
                <a:latin typeface="KaiTi" panose="02010609060101010101" pitchFamily="49" charset="-122"/>
                <a:ea typeface="KaiTi" panose="02010609060101010101" pitchFamily="49" charset="-122"/>
              </a:rPr>
              <a:t>请把简历寄到</a:t>
            </a:r>
            <a:r>
              <a:rPr lang="en-US" altLang="zh-CN" sz="2400" dirty="0">
                <a:latin typeface="KaiTi" panose="02010609060101010101" pitchFamily="49" charset="-122"/>
                <a:ea typeface="KaiTi" panose="02010609060101010101" pitchFamily="49" charset="-122"/>
              </a:rPr>
              <a:t>:</a:t>
            </a:r>
            <a:r>
              <a:rPr lang="zh-CN" altLang="en-US" sz="2400" dirty="0">
                <a:latin typeface="KaiTi" panose="02010609060101010101" pitchFamily="49" charset="-122"/>
                <a:ea typeface="KaiTi" panose="02010609060101010101" pitchFamily="49" charset="-122"/>
              </a:rPr>
              <a:t>耐顿公司人力资源部。在一周内的时间里</a:t>
            </a:r>
            <a:r>
              <a:rPr lang="en-US" altLang="zh-CN" sz="2400" dirty="0">
                <a:latin typeface="KaiTi" panose="02010609060101010101" pitchFamily="49" charset="-122"/>
                <a:ea typeface="KaiTi" panose="02010609060101010101" pitchFamily="49" charset="-122"/>
              </a:rPr>
              <a:t>,</a:t>
            </a:r>
            <a:r>
              <a:rPr lang="zh-CN" altLang="en-US" sz="2400" dirty="0">
                <a:latin typeface="KaiTi" panose="02010609060101010101" pitchFamily="49" charset="-122"/>
                <a:ea typeface="KaiTi" panose="02010609060101010101" pitchFamily="49" charset="-122"/>
              </a:rPr>
              <a:t>人力资源部收到了</a:t>
            </a:r>
            <a:r>
              <a:rPr lang="en-US" altLang="zh-CN" sz="2400" dirty="0">
                <a:latin typeface="KaiTi" panose="02010609060101010101" pitchFamily="49" charset="-122"/>
                <a:ea typeface="KaiTi" panose="02010609060101010101" pitchFamily="49" charset="-122"/>
              </a:rPr>
              <a:t>800</a:t>
            </a:r>
            <a:r>
              <a:rPr lang="zh-CN" altLang="en-US" sz="2400" dirty="0">
                <a:latin typeface="KaiTi" panose="02010609060101010101" pitchFamily="49" charset="-122"/>
                <a:ea typeface="KaiTi" panose="02010609060101010101" pitchFamily="49" charset="-122"/>
              </a:rPr>
              <a:t>多份简历。国建华和人力资源部的人员在</a:t>
            </a:r>
            <a:r>
              <a:rPr lang="en-US" altLang="zh-CN" sz="2400" dirty="0">
                <a:latin typeface="KaiTi" panose="02010609060101010101" pitchFamily="49" charset="-122"/>
                <a:ea typeface="KaiTi" panose="02010609060101010101" pitchFamily="49" charset="-122"/>
              </a:rPr>
              <a:t>800</a:t>
            </a:r>
            <a:r>
              <a:rPr lang="zh-CN" altLang="en-US" sz="2400" dirty="0">
                <a:latin typeface="KaiTi" panose="02010609060101010101" pitchFamily="49" charset="-122"/>
                <a:ea typeface="KaiTi" panose="02010609060101010101" pitchFamily="49" charset="-122"/>
              </a:rPr>
              <a:t>多份简历中筛出</a:t>
            </a:r>
            <a:r>
              <a:rPr lang="en-US" altLang="zh-CN" sz="2400" dirty="0">
                <a:latin typeface="KaiTi" panose="02010609060101010101" pitchFamily="49" charset="-122"/>
                <a:ea typeface="KaiTi" panose="02010609060101010101" pitchFamily="49" charset="-122"/>
              </a:rPr>
              <a:t>70</a:t>
            </a:r>
            <a:r>
              <a:rPr lang="zh-CN" altLang="en-US" sz="2400" dirty="0">
                <a:latin typeface="KaiTi" panose="02010609060101010101" pitchFamily="49" charset="-122"/>
                <a:ea typeface="KaiTi" panose="02010609060101010101" pitchFamily="49" charset="-122"/>
              </a:rPr>
              <a:t>份有效简历</a:t>
            </a:r>
            <a:r>
              <a:rPr lang="en-US" altLang="zh-CN" sz="2400" dirty="0">
                <a:latin typeface="KaiTi" panose="02010609060101010101" pitchFamily="49" charset="-122"/>
                <a:ea typeface="KaiTi" panose="02010609060101010101" pitchFamily="49" charset="-122"/>
              </a:rPr>
              <a:t>,</a:t>
            </a:r>
            <a:r>
              <a:rPr lang="zh-CN" altLang="en-US" sz="2400" dirty="0">
                <a:latin typeface="KaiTi" panose="02010609060101010101" pitchFamily="49" charset="-122"/>
                <a:ea typeface="KaiTi" panose="02010609060101010101" pitchFamily="49" charset="-122"/>
              </a:rPr>
              <a:t>经筛选后</a:t>
            </a:r>
            <a:r>
              <a:rPr lang="en-US" altLang="zh-CN" sz="2400" dirty="0">
                <a:latin typeface="KaiTi" panose="02010609060101010101" pitchFamily="49" charset="-122"/>
                <a:ea typeface="KaiTi" panose="02010609060101010101" pitchFamily="49" charset="-122"/>
              </a:rPr>
              <a:t>,</a:t>
            </a:r>
            <a:r>
              <a:rPr lang="zh-CN" altLang="en-US" sz="2400" dirty="0">
                <a:latin typeface="KaiTi" panose="02010609060101010101" pitchFamily="49" charset="-122"/>
                <a:ea typeface="KaiTi" panose="02010609060101010101" pitchFamily="49" charset="-122"/>
              </a:rPr>
              <a:t>留下</a:t>
            </a:r>
            <a:r>
              <a:rPr lang="en-US" altLang="zh-CN" sz="2400" dirty="0">
                <a:latin typeface="KaiTi" panose="02010609060101010101" pitchFamily="49" charset="-122"/>
                <a:ea typeface="KaiTi" panose="02010609060101010101" pitchFamily="49" charset="-122"/>
              </a:rPr>
              <a:t>5</a:t>
            </a:r>
            <a:r>
              <a:rPr lang="zh-CN" altLang="en-US" sz="2400" dirty="0">
                <a:latin typeface="KaiTi" panose="02010609060101010101" pitchFamily="49" charset="-122"/>
                <a:ea typeface="KaiTi" panose="02010609060101010101" pitchFamily="49" charset="-122"/>
              </a:rPr>
              <a:t>人。</a:t>
            </a:r>
            <a:endParaRPr lang="en-US" altLang="zh-CN" sz="2400" dirty="0">
              <a:latin typeface="KaiTi" panose="02010609060101010101" pitchFamily="49" charset="-122"/>
              <a:ea typeface="KaiTi" panose="02010609060101010101" pitchFamily="49" charset="-122"/>
            </a:endParaRPr>
          </a:p>
          <a:p>
            <a:pPr>
              <a:lnSpc>
                <a:spcPct val="80000"/>
              </a:lnSpc>
            </a:pPr>
            <a:r>
              <a:rPr lang="zh-CN" altLang="en-US" sz="2400" dirty="0">
                <a:latin typeface="KaiTi" panose="02010609060101010101" pitchFamily="49" charset="-122"/>
                <a:ea typeface="KaiTi" panose="02010609060101010101" pitchFamily="49" charset="-122"/>
              </a:rPr>
              <a:t>于是</a:t>
            </a:r>
            <a:r>
              <a:rPr lang="en-US" altLang="zh-CN" sz="2400" dirty="0">
                <a:latin typeface="KaiTi" panose="02010609060101010101" pitchFamily="49" charset="-122"/>
                <a:ea typeface="KaiTi" panose="02010609060101010101" pitchFamily="49" charset="-122"/>
              </a:rPr>
              <a:t>,</a:t>
            </a:r>
            <a:r>
              <a:rPr lang="zh-CN" altLang="en-US" sz="2400" dirty="0">
                <a:latin typeface="KaiTi" panose="02010609060101010101" pitchFamily="49" charset="-122"/>
                <a:ea typeface="KaiTi" panose="02010609060101010101" pitchFamily="49" charset="-122"/>
              </a:rPr>
              <a:t>他将此</a:t>
            </a:r>
            <a:r>
              <a:rPr lang="en-US" altLang="zh-CN" sz="2400" dirty="0">
                <a:latin typeface="KaiTi" panose="02010609060101010101" pitchFamily="49" charset="-122"/>
                <a:ea typeface="KaiTi" panose="02010609060101010101" pitchFamily="49" charset="-122"/>
              </a:rPr>
              <a:t>5</a:t>
            </a:r>
            <a:r>
              <a:rPr lang="zh-CN" altLang="en-US" sz="2400" dirty="0">
                <a:latin typeface="KaiTi" panose="02010609060101010101" pitchFamily="49" charset="-122"/>
                <a:ea typeface="KaiTi" panose="02010609060101010101" pitchFamily="49" charset="-122"/>
              </a:rPr>
              <a:t>人的简历交给了生产部经理于欣</a:t>
            </a:r>
            <a:r>
              <a:rPr lang="en-US" altLang="zh-CN" sz="2400" dirty="0">
                <a:latin typeface="KaiTi" panose="02010609060101010101" pitchFamily="49" charset="-122"/>
                <a:ea typeface="KaiTi" panose="02010609060101010101" pitchFamily="49" charset="-122"/>
              </a:rPr>
              <a:t>,</a:t>
            </a:r>
            <a:r>
              <a:rPr lang="zh-CN" altLang="en-US" sz="2400" dirty="0">
                <a:latin typeface="KaiTi" panose="02010609060101010101" pitchFamily="49" charset="-122"/>
                <a:ea typeface="KaiTi" panose="02010609060101010101" pitchFamily="49" charset="-122"/>
              </a:rPr>
              <a:t>并让于欣直接约见他们进行面试。部门经理于欣经过筛选后认为可从李楚和王智勇两人中做选择。他们将所了解的两人资料做了对比</a:t>
            </a:r>
            <a:r>
              <a:rPr lang="en-US" altLang="zh-CN" sz="2400" dirty="0">
                <a:latin typeface="KaiTi" panose="02010609060101010101" pitchFamily="49" charset="-122"/>
                <a:ea typeface="KaiTi" panose="02010609060101010101" pitchFamily="49" charset="-122"/>
              </a:rPr>
              <a:t>,</a:t>
            </a:r>
            <a:r>
              <a:rPr lang="zh-CN" altLang="en-US" sz="2400" dirty="0">
                <a:latin typeface="KaiTi" panose="02010609060101010101" pitchFamily="49" charset="-122"/>
                <a:ea typeface="KaiTi" panose="02010609060101010101" pitchFamily="49" charset="-122"/>
              </a:rPr>
              <a:t>如表</a:t>
            </a:r>
            <a:r>
              <a:rPr lang="en-US" altLang="zh-CN" sz="2400" dirty="0">
                <a:latin typeface="KaiTi" panose="02010609060101010101" pitchFamily="49" charset="-122"/>
                <a:ea typeface="KaiTi" panose="02010609060101010101" pitchFamily="49" charset="-122"/>
              </a:rPr>
              <a:t>3—7</a:t>
            </a:r>
            <a:r>
              <a:rPr lang="zh-CN" altLang="en-US" sz="2400" dirty="0">
                <a:latin typeface="KaiTi" panose="02010609060101010101" pitchFamily="49" charset="-122"/>
                <a:ea typeface="KaiTi" panose="02010609060101010101" pitchFamily="49" charset="-122"/>
              </a:rPr>
              <a:t>所示</a:t>
            </a:r>
          </a:p>
          <a:p>
            <a:pPr>
              <a:lnSpc>
                <a:spcPct val="80000"/>
              </a:lnSpc>
            </a:pPr>
            <a:r>
              <a:rPr lang="zh-CN" altLang="en-US" sz="2400" dirty="0">
                <a:latin typeface="KaiTi" panose="02010609060101010101" pitchFamily="49" charset="-122"/>
                <a:ea typeface="KaiTi" panose="02010609060101010101" pitchFamily="49" charset="-122"/>
              </a:rPr>
              <a:t>从表</a:t>
            </a:r>
            <a:r>
              <a:rPr lang="en-US" altLang="zh-CN" sz="2400" dirty="0">
                <a:latin typeface="KaiTi" panose="02010609060101010101" pitchFamily="49" charset="-122"/>
                <a:ea typeface="KaiTi" panose="02010609060101010101" pitchFamily="49" charset="-122"/>
              </a:rPr>
              <a:t>3—7</a:t>
            </a:r>
            <a:r>
              <a:rPr lang="zh-CN" altLang="en-US" sz="2400" dirty="0">
                <a:latin typeface="KaiTi" panose="02010609060101010101" pitchFamily="49" charset="-122"/>
                <a:ea typeface="KaiTi" panose="02010609060101010101" pitchFamily="49" charset="-122"/>
              </a:rPr>
              <a:t>可以看出</a:t>
            </a:r>
            <a:r>
              <a:rPr lang="en-US" altLang="zh-CN" sz="2400" dirty="0">
                <a:latin typeface="KaiTi" panose="02010609060101010101" pitchFamily="49" charset="-122"/>
                <a:ea typeface="KaiTi" panose="02010609060101010101" pitchFamily="49" charset="-122"/>
              </a:rPr>
              <a:t>,</a:t>
            </a:r>
            <a:r>
              <a:rPr lang="zh-CN" altLang="en-US" sz="2400" dirty="0">
                <a:latin typeface="KaiTi" panose="02010609060101010101" pitchFamily="49" charset="-122"/>
                <a:ea typeface="KaiTi" panose="02010609060101010101" pitchFamily="49" charset="-122"/>
              </a:rPr>
              <a:t>李楚和王智勇的基本资料相当。但值得注意的是</a:t>
            </a:r>
            <a:r>
              <a:rPr lang="en-US" altLang="zh-CN" sz="2400" dirty="0">
                <a:latin typeface="KaiTi" panose="02010609060101010101" pitchFamily="49" charset="-122"/>
                <a:ea typeface="KaiTi" panose="02010609060101010101" pitchFamily="49" charset="-122"/>
              </a:rPr>
              <a:t>,</a:t>
            </a:r>
            <a:r>
              <a:rPr lang="zh-CN" altLang="en-US" sz="2400" dirty="0">
                <a:latin typeface="KaiTi" panose="02010609060101010101" pitchFamily="49" charset="-122"/>
                <a:ea typeface="KaiTi" panose="02010609060101010101" pitchFamily="49" charset="-122"/>
              </a:rPr>
              <a:t>王智勇在招聘过程中</a:t>
            </a:r>
            <a:r>
              <a:rPr lang="en-US" altLang="zh-CN" sz="2400" dirty="0">
                <a:latin typeface="KaiTi" panose="02010609060101010101" pitchFamily="49" charset="-122"/>
                <a:ea typeface="KaiTi" panose="02010609060101010101" pitchFamily="49" charset="-122"/>
              </a:rPr>
              <a:t>,</a:t>
            </a:r>
            <a:r>
              <a:rPr lang="zh-CN" altLang="en-US" sz="2400" dirty="0">
                <a:latin typeface="KaiTi" panose="02010609060101010101" pitchFamily="49" charset="-122"/>
                <a:ea typeface="KaiTi" panose="02010609060101010101" pitchFamily="49" charset="-122"/>
              </a:rPr>
              <a:t>没有上一个公司主管的评价。公司通知两人</a:t>
            </a:r>
            <a:r>
              <a:rPr lang="en-US" altLang="zh-CN" sz="2400" dirty="0">
                <a:latin typeface="KaiTi" panose="02010609060101010101" pitchFamily="49" charset="-122"/>
                <a:ea typeface="KaiTi" panose="02010609060101010101" pitchFamily="49" charset="-122"/>
              </a:rPr>
              <a:t>,</a:t>
            </a:r>
            <a:r>
              <a:rPr lang="zh-CN" altLang="en-US" sz="2400" dirty="0">
                <a:latin typeface="KaiTi" panose="02010609060101010101" pitchFamily="49" charset="-122"/>
                <a:ea typeface="KaiTi" panose="02010609060101010101" pitchFamily="49" charset="-122"/>
              </a:rPr>
              <a:t>一周后等待通知。在此期间</a:t>
            </a:r>
            <a:r>
              <a:rPr lang="en-US" altLang="zh-CN" sz="2400" dirty="0">
                <a:latin typeface="KaiTi" panose="02010609060101010101" pitchFamily="49" charset="-122"/>
                <a:ea typeface="KaiTi" panose="02010609060101010101" pitchFamily="49" charset="-122"/>
              </a:rPr>
              <a:t>,</a:t>
            </a:r>
            <a:r>
              <a:rPr lang="zh-CN" altLang="en-US" sz="2400" dirty="0">
                <a:latin typeface="KaiTi" panose="02010609060101010101" pitchFamily="49" charset="-122"/>
                <a:ea typeface="KaiTi" panose="02010609060101010101" pitchFamily="49" charset="-122"/>
              </a:rPr>
              <a:t>李楚在静待佳音</a:t>
            </a:r>
            <a:r>
              <a:rPr lang="en-US" altLang="zh-CN" sz="2400" dirty="0">
                <a:latin typeface="KaiTi" panose="02010609060101010101" pitchFamily="49" charset="-122"/>
                <a:ea typeface="KaiTi" panose="02010609060101010101" pitchFamily="49" charset="-122"/>
              </a:rPr>
              <a:t>;</a:t>
            </a:r>
            <a:r>
              <a:rPr lang="zh-CN" altLang="en-US" sz="2400" dirty="0">
                <a:latin typeface="KaiTi" panose="02010609060101010101" pitchFamily="49" charset="-122"/>
                <a:ea typeface="KaiTi" panose="02010609060101010101" pitchFamily="49" charset="-122"/>
              </a:rPr>
              <a:t>而王智勇打过几次电话给人力资源部经理国建华</a:t>
            </a:r>
            <a:r>
              <a:rPr lang="en-US" altLang="zh-CN" sz="2400" dirty="0">
                <a:latin typeface="KaiTi" panose="02010609060101010101" pitchFamily="49" charset="-122"/>
                <a:ea typeface="KaiTi" panose="02010609060101010101" pitchFamily="49" charset="-122"/>
              </a:rPr>
              <a:t>,</a:t>
            </a:r>
            <a:r>
              <a:rPr lang="zh-CN" altLang="en-US" sz="2400" dirty="0">
                <a:latin typeface="KaiTi" panose="02010609060101010101" pitchFamily="49" charset="-122"/>
                <a:ea typeface="KaiTi" panose="02010609060101010101" pitchFamily="49" charset="-122"/>
              </a:rPr>
              <a:t>第一次表示感谢</a:t>
            </a:r>
            <a:r>
              <a:rPr lang="en-US" altLang="zh-CN" sz="2400" dirty="0">
                <a:latin typeface="KaiTi" panose="02010609060101010101" pitchFamily="49" charset="-122"/>
                <a:ea typeface="KaiTi" panose="02010609060101010101" pitchFamily="49" charset="-122"/>
              </a:rPr>
              <a:t>,</a:t>
            </a:r>
            <a:r>
              <a:rPr lang="zh-CN" altLang="en-US" sz="2400" dirty="0">
                <a:latin typeface="KaiTi" panose="02010609060101010101" pitchFamily="49" charset="-122"/>
                <a:ea typeface="KaiTi" panose="02010609060101010101" pitchFamily="49" charset="-122"/>
              </a:rPr>
              <a:t>第二次表示非常想得到这份工作。</a:t>
            </a:r>
            <a:endParaRPr lang="en-US" altLang="zh-CN" sz="2400" dirty="0">
              <a:latin typeface="KaiTi" panose="02010609060101010101" pitchFamily="49" charset="-122"/>
              <a:ea typeface="KaiTi" panose="02010609060101010101" pitchFamily="49" charset="-122"/>
            </a:endParaRPr>
          </a:p>
          <a:p>
            <a:pPr>
              <a:lnSpc>
                <a:spcPct val="80000"/>
              </a:lnSpc>
            </a:pPr>
            <a:endParaRPr lang="zh-CN" altLang="en-US" sz="2400" dirty="0">
              <a:latin typeface="KaiTi" panose="02010609060101010101" pitchFamily="49" charset="-122"/>
              <a:ea typeface="KaiTi" panose="02010609060101010101" pitchFamily="49" charset="-122"/>
            </a:endParaRPr>
          </a:p>
        </p:txBody>
      </p:sp>
      <p:grpSp>
        <p:nvGrpSpPr>
          <p:cNvPr id="3" name="组合 2"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a:extLst>
              <a:ext uri="{FF2B5EF4-FFF2-40B4-BE49-F238E27FC236}">
                <a16:creationId xmlns:a16="http://schemas.microsoft.com/office/drawing/2014/main" id="{15113CC2-5954-8F4F-9C43-8D05FB5C73D3}"/>
              </a:ext>
            </a:extLst>
          </p:cNvPr>
          <p:cNvGrpSpPr/>
          <p:nvPr/>
        </p:nvGrpSpPr>
        <p:grpSpPr>
          <a:xfrm>
            <a:off x="154951" y="98584"/>
            <a:ext cx="1891633" cy="1891633"/>
            <a:chOff x="831765" y="1948847"/>
            <a:chExt cx="1891633" cy="1891633"/>
          </a:xfrm>
        </p:grpSpPr>
        <p:grpSp>
          <p:nvGrpSpPr>
            <p:cNvPr id="4" name="组合 3">
              <a:extLst>
                <a:ext uri="{FF2B5EF4-FFF2-40B4-BE49-F238E27FC236}">
                  <a16:creationId xmlns:a16="http://schemas.microsoft.com/office/drawing/2014/main" id="{372B6FF5-7AC1-6245-9104-C1D50E1BAF77}"/>
                </a:ext>
              </a:extLst>
            </p:cNvPr>
            <p:cNvGrpSpPr/>
            <p:nvPr/>
          </p:nvGrpSpPr>
          <p:grpSpPr>
            <a:xfrm>
              <a:off x="831765" y="1948847"/>
              <a:ext cx="1891633" cy="1891633"/>
              <a:chOff x="1375509" y="1976984"/>
              <a:chExt cx="2018000" cy="2018000"/>
            </a:xfrm>
          </p:grpSpPr>
          <p:sp>
            <p:nvSpPr>
              <p:cNvPr id="6" name="椭圆 5" descr="e7d195523061f1c0deeec63e560781cfd59afb0ea006f2a87ABB68BF51EA6619813959095094C18C62A12F549504892A4AAA8C1554C6663626E05CA27F281A14E6983772AFC3FB97135759321DEA3D709AACD122C08E6ED1C77BAD4A88EF4CD28A80260D8F97957F436F83C1F553EF0169027D0DBFA7A77088E1513DBDFC101C4B4DFF310B01A5021663E46B6BC2AAB5">
                <a:extLst>
                  <a:ext uri="{FF2B5EF4-FFF2-40B4-BE49-F238E27FC236}">
                    <a16:creationId xmlns:a16="http://schemas.microsoft.com/office/drawing/2014/main" id="{21F405F8-D0E5-CF4E-9D5D-DC19C2A9FBA9}"/>
                  </a:ext>
                </a:extLst>
              </p:cNvPr>
              <p:cNvSpPr>
                <a:spLocks noChangeAspect="1"/>
              </p:cNvSpPr>
              <p:nvPr/>
            </p:nvSpPr>
            <p:spPr>
              <a:xfrm>
                <a:off x="1375509" y="1976984"/>
                <a:ext cx="2018000" cy="2018000"/>
              </a:xfrm>
              <a:prstGeom prst="ellipse">
                <a:avLst/>
              </a:prstGeom>
              <a:gradFill>
                <a:gsLst>
                  <a:gs pos="0">
                    <a:schemeClr val="bg1"/>
                  </a:gs>
                  <a:gs pos="100000">
                    <a:srgbClr val="C7C7C7"/>
                  </a:gs>
                </a:gsLst>
                <a:lin ang="13200000" scaled="0"/>
              </a:gradFill>
              <a:ln w="22225">
                <a:solidFill>
                  <a:schemeClr val="bg1"/>
                </a:solidFill>
              </a:ln>
              <a:effectLst>
                <a:outerShdw blurRad="393700" dist="1270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 name="任意多边形 16">
                <a:extLst>
                  <a:ext uri="{FF2B5EF4-FFF2-40B4-BE49-F238E27FC236}">
                    <a16:creationId xmlns:a16="http://schemas.microsoft.com/office/drawing/2014/main" id="{A7548015-B22E-3044-8D56-2623C9D95E15}"/>
                  </a:ext>
                </a:extLst>
              </p:cNvPr>
              <p:cNvSpPr/>
              <p:nvPr/>
            </p:nvSpPr>
            <p:spPr>
              <a:xfrm rot="5400000">
                <a:off x="1220020" y="2637800"/>
                <a:ext cx="1007034" cy="694933"/>
              </a:xfrm>
              <a:custGeom>
                <a:avLst/>
                <a:gdLst>
                  <a:gd name="connsiteX0" fmla="*/ 0 w 1007034"/>
                  <a:gd name="connsiteY0" fmla="*/ 555348 h 694933"/>
                  <a:gd name="connsiteX1" fmla="*/ 322102 w 1007034"/>
                  <a:gd name="connsiteY1" fmla="*/ 0 h 694933"/>
                  <a:gd name="connsiteX2" fmla="*/ 392164 w 1007034"/>
                  <a:gd name="connsiteY2" fmla="*/ 21748 h 694933"/>
                  <a:gd name="connsiteX3" fmla="*/ 503517 w 1007034"/>
                  <a:gd name="connsiteY3" fmla="*/ 32974 h 694933"/>
                  <a:gd name="connsiteX4" fmla="*/ 614869 w 1007034"/>
                  <a:gd name="connsiteY4" fmla="*/ 21748 h 694933"/>
                  <a:gd name="connsiteX5" fmla="*/ 684932 w 1007034"/>
                  <a:gd name="connsiteY5" fmla="*/ 0 h 694933"/>
                  <a:gd name="connsiteX6" fmla="*/ 1007034 w 1007034"/>
                  <a:gd name="connsiteY6" fmla="*/ 555347 h 694933"/>
                  <a:gd name="connsiteX7" fmla="*/ 895766 w 1007034"/>
                  <a:gd name="connsiteY7" fmla="*/ 615742 h 694933"/>
                  <a:gd name="connsiteX8" fmla="*/ 503516 w 1007034"/>
                  <a:gd name="connsiteY8" fmla="*/ 694933 h 694933"/>
                  <a:gd name="connsiteX9" fmla="*/ 111266 w 1007034"/>
                  <a:gd name="connsiteY9" fmla="*/ 615742 h 694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07034" h="694933">
                    <a:moveTo>
                      <a:pt x="0" y="555348"/>
                    </a:moveTo>
                    <a:lnTo>
                      <a:pt x="322102" y="0"/>
                    </a:lnTo>
                    <a:lnTo>
                      <a:pt x="392164" y="21748"/>
                    </a:lnTo>
                    <a:cubicBezTo>
                      <a:pt x="428132" y="29108"/>
                      <a:pt x="465373" y="32974"/>
                      <a:pt x="503517" y="32974"/>
                    </a:cubicBezTo>
                    <a:cubicBezTo>
                      <a:pt x="541660" y="32974"/>
                      <a:pt x="578901" y="29108"/>
                      <a:pt x="614869" y="21748"/>
                    </a:cubicBezTo>
                    <a:lnTo>
                      <a:pt x="684932" y="0"/>
                    </a:lnTo>
                    <a:lnTo>
                      <a:pt x="1007034" y="555347"/>
                    </a:lnTo>
                    <a:lnTo>
                      <a:pt x="895766" y="615742"/>
                    </a:lnTo>
                    <a:cubicBezTo>
                      <a:pt x="775204" y="666735"/>
                      <a:pt x="642653" y="694933"/>
                      <a:pt x="503516" y="694933"/>
                    </a:cubicBezTo>
                    <a:cubicBezTo>
                      <a:pt x="364379" y="694933"/>
                      <a:pt x="231828" y="666735"/>
                      <a:pt x="111266" y="615742"/>
                    </a:cubicBezTo>
                    <a:close/>
                  </a:path>
                </a:pathLst>
              </a:custGeom>
              <a:solidFill>
                <a:srgbClr val="365B7C"/>
              </a:solidFill>
              <a:ln>
                <a:noFill/>
              </a:ln>
              <a:effectLst>
                <a:innerShdw blurRad="63500" dist="381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5" name="Freeform 48">
              <a:extLst>
                <a:ext uri="{FF2B5EF4-FFF2-40B4-BE49-F238E27FC236}">
                  <a16:creationId xmlns:a16="http://schemas.microsoft.com/office/drawing/2014/main" id="{F166B2ED-8ABC-F048-8570-AD1F84A22677}"/>
                </a:ext>
              </a:extLst>
            </p:cNvPr>
            <p:cNvSpPr>
              <a:spLocks noEditPoints="1"/>
            </p:cNvSpPr>
            <p:nvPr/>
          </p:nvSpPr>
          <p:spPr bwMode="auto">
            <a:xfrm>
              <a:off x="1822373" y="2622634"/>
              <a:ext cx="490056" cy="469081"/>
            </a:xfrm>
            <a:custGeom>
              <a:avLst/>
              <a:gdLst>
                <a:gd name="T0" fmla="*/ 419 w 628"/>
                <a:gd name="T1" fmla="*/ 232 h 600"/>
                <a:gd name="T2" fmla="*/ 411 w 628"/>
                <a:gd name="T3" fmla="*/ 249 h 600"/>
                <a:gd name="T4" fmla="*/ 408 w 628"/>
                <a:gd name="T5" fmla="*/ 261 h 600"/>
                <a:gd name="T6" fmla="*/ 409 w 628"/>
                <a:gd name="T7" fmla="*/ 283 h 600"/>
                <a:gd name="T8" fmla="*/ 417 w 628"/>
                <a:gd name="T9" fmla="*/ 304 h 600"/>
                <a:gd name="T10" fmla="*/ 424 w 628"/>
                <a:gd name="T11" fmla="*/ 315 h 600"/>
                <a:gd name="T12" fmla="*/ 441 w 628"/>
                <a:gd name="T13" fmla="*/ 330 h 600"/>
                <a:gd name="T14" fmla="*/ 453 w 628"/>
                <a:gd name="T15" fmla="*/ 335 h 600"/>
                <a:gd name="T16" fmla="*/ 478 w 628"/>
                <a:gd name="T17" fmla="*/ 200 h 600"/>
                <a:gd name="T18" fmla="*/ 449 w 628"/>
                <a:gd name="T19" fmla="*/ 206 h 600"/>
                <a:gd name="T20" fmla="*/ 433 w 628"/>
                <a:gd name="T21" fmla="*/ 216 h 600"/>
                <a:gd name="T22" fmla="*/ 425 w 628"/>
                <a:gd name="T23" fmla="*/ 224 h 600"/>
                <a:gd name="T24" fmla="*/ 384 w 628"/>
                <a:gd name="T25" fmla="*/ 70 h 600"/>
                <a:gd name="T26" fmla="*/ 314 w 628"/>
                <a:gd name="T27" fmla="*/ 140 h 600"/>
                <a:gd name="T28" fmla="*/ 379 w 628"/>
                <a:gd name="T29" fmla="*/ 283 h 600"/>
                <a:gd name="T30" fmla="*/ 379 w 628"/>
                <a:gd name="T31" fmla="*/ 254 h 600"/>
                <a:gd name="T32" fmla="*/ 359 w 628"/>
                <a:gd name="T33" fmla="*/ 154 h 600"/>
                <a:gd name="T34" fmla="*/ 250 w 628"/>
                <a:gd name="T35" fmla="*/ 270 h 600"/>
                <a:gd name="T36" fmla="*/ 314 w 628"/>
                <a:gd name="T37" fmla="*/ 396 h 600"/>
                <a:gd name="T38" fmla="*/ 282 w 628"/>
                <a:gd name="T39" fmla="*/ 400 h 600"/>
                <a:gd name="T40" fmla="*/ 267 w 628"/>
                <a:gd name="T41" fmla="*/ 382 h 600"/>
                <a:gd name="T42" fmla="*/ 257 w 628"/>
                <a:gd name="T43" fmla="*/ 374 h 600"/>
                <a:gd name="T44" fmla="*/ 214 w 628"/>
                <a:gd name="T45" fmla="*/ 356 h 600"/>
                <a:gd name="T46" fmla="*/ 195 w 628"/>
                <a:gd name="T47" fmla="*/ 354 h 600"/>
                <a:gd name="T48" fmla="*/ 0 w 628"/>
                <a:gd name="T49" fmla="*/ 600 h 600"/>
                <a:gd name="T50" fmla="*/ 83 w 628"/>
                <a:gd name="T51" fmla="*/ 454 h 600"/>
                <a:gd name="T52" fmla="*/ 216 w 628"/>
                <a:gd name="T53" fmla="*/ 454 h 600"/>
                <a:gd name="T54" fmla="*/ 301 w 628"/>
                <a:gd name="T55" fmla="*/ 600 h 600"/>
                <a:gd name="T56" fmla="*/ 282 w 628"/>
                <a:gd name="T57" fmla="*/ 400 h 600"/>
                <a:gd name="T58" fmla="*/ 433 w 628"/>
                <a:gd name="T59" fmla="*/ 354 h 600"/>
                <a:gd name="T60" fmla="*/ 413 w 628"/>
                <a:gd name="T61" fmla="*/ 356 h 600"/>
                <a:gd name="T62" fmla="*/ 361 w 628"/>
                <a:gd name="T63" fmla="*/ 382 h 600"/>
                <a:gd name="T64" fmla="*/ 353 w 628"/>
                <a:gd name="T65" fmla="*/ 391 h 600"/>
                <a:gd name="T66" fmla="*/ 389 w 628"/>
                <a:gd name="T67" fmla="*/ 600 h 600"/>
                <a:gd name="T68" fmla="*/ 410 w 628"/>
                <a:gd name="T69" fmla="*/ 600 h 600"/>
                <a:gd name="T70" fmla="*/ 564 w 628"/>
                <a:gd name="T71" fmla="*/ 454 h 600"/>
                <a:gd name="T72" fmla="*/ 628 w 628"/>
                <a:gd name="T73" fmla="*/ 460 h 600"/>
                <a:gd name="T74" fmla="*/ 151 w 628"/>
                <a:gd name="T75" fmla="*/ 340 h 600"/>
                <a:gd name="T76" fmla="*/ 186 w 628"/>
                <a:gd name="T77" fmla="*/ 330 h 600"/>
                <a:gd name="T78" fmla="*/ 196 w 628"/>
                <a:gd name="T79" fmla="*/ 323 h 600"/>
                <a:gd name="T80" fmla="*/ 216 w 628"/>
                <a:gd name="T81" fmla="*/ 295 h 600"/>
                <a:gd name="T82" fmla="*/ 219 w 628"/>
                <a:gd name="T83" fmla="*/ 281 h 600"/>
                <a:gd name="T84" fmla="*/ 219 w 628"/>
                <a:gd name="T85" fmla="*/ 258 h 600"/>
                <a:gd name="T86" fmla="*/ 214 w 628"/>
                <a:gd name="T87" fmla="*/ 241 h 600"/>
                <a:gd name="T88" fmla="*/ 208 w 628"/>
                <a:gd name="T89" fmla="*/ 231 h 600"/>
                <a:gd name="T90" fmla="*/ 195 w 628"/>
                <a:gd name="T91" fmla="*/ 217 h 600"/>
                <a:gd name="T92" fmla="*/ 186 w 628"/>
                <a:gd name="T93" fmla="*/ 210 h 600"/>
                <a:gd name="T94" fmla="*/ 151 w 628"/>
                <a:gd name="T95" fmla="*/ 200 h 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28" h="600">
                  <a:moveTo>
                    <a:pt x="425" y="224"/>
                  </a:moveTo>
                  <a:cubicBezTo>
                    <a:pt x="423" y="226"/>
                    <a:pt x="421" y="229"/>
                    <a:pt x="420" y="231"/>
                  </a:cubicBezTo>
                  <a:cubicBezTo>
                    <a:pt x="419" y="231"/>
                    <a:pt x="419" y="232"/>
                    <a:pt x="419" y="232"/>
                  </a:cubicBezTo>
                  <a:cubicBezTo>
                    <a:pt x="418" y="234"/>
                    <a:pt x="416" y="236"/>
                    <a:pt x="415" y="239"/>
                  </a:cubicBezTo>
                  <a:cubicBezTo>
                    <a:pt x="415" y="240"/>
                    <a:pt x="414" y="240"/>
                    <a:pt x="414" y="241"/>
                  </a:cubicBezTo>
                  <a:cubicBezTo>
                    <a:pt x="413" y="244"/>
                    <a:pt x="412" y="246"/>
                    <a:pt x="411" y="249"/>
                  </a:cubicBezTo>
                  <a:cubicBezTo>
                    <a:pt x="411" y="249"/>
                    <a:pt x="411" y="250"/>
                    <a:pt x="411" y="250"/>
                  </a:cubicBezTo>
                  <a:cubicBezTo>
                    <a:pt x="410" y="253"/>
                    <a:pt x="409" y="255"/>
                    <a:pt x="409" y="258"/>
                  </a:cubicBezTo>
                  <a:cubicBezTo>
                    <a:pt x="409" y="259"/>
                    <a:pt x="409" y="260"/>
                    <a:pt x="408" y="261"/>
                  </a:cubicBezTo>
                  <a:cubicBezTo>
                    <a:pt x="408" y="264"/>
                    <a:pt x="408" y="267"/>
                    <a:pt x="408" y="270"/>
                  </a:cubicBezTo>
                  <a:cubicBezTo>
                    <a:pt x="408" y="274"/>
                    <a:pt x="408" y="278"/>
                    <a:pt x="409" y="281"/>
                  </a:cubicBezTo>
                  <a:cubicBezTo>
                    <a:pt x="409" y="282"/>
                    <a:pt x="409" y="283"/>
                    <a:pt x="409" y="283"/>
                  </a:cubicBezTo>
                  <a:cubicBezTo>
                    <a:pt x="410" y="287"/>
                    <a:pt x="411" y="290"/>
                    <a:pt x="412" y="293"/>
                  </a:cubicBezTo>
                  <a:cubicBezTo>
                    <a:pt x="412" y="294"/>
                    <a:pt x="412" y="294"/>
                    <a:pt x="412" y="295"/>
                  </a:cubicBezTo>
                  <a:cubicBezTo>
                    <a:pt x="414" y="298"/>
                    <a:pt x="415" y="301"/>
                    <a:pt x="417" y="304"/>
                  </a:cubicBezTo>
                  <a:cubicBezTo>
                    <a:pt x="417" y="305"/>
                    <a:pt x="417" y="305"/>
                    <a:pt x="418" y="306"/>
                  </a:cubicBezTo>
                  <a:cubicBezTo>
                    <a:pt x="420" y="309"/>
                    <a:pt x="422" y="312"/>
                    <a:pt x="424" y="315"/>
                  </a:cubicBezTo>
                  <a:cubicBezTo>
                    <a:pt x="424" y="315"/>
                    <a:pt x="424" y="315"/>
                    <a:pt x="424" y="315"/>
                  </a:cubicBezTo>
                  <a:cubicBezTo>
                    <a:pt x="427" y="318"/>
                    <a:pt x="429" y="320"/>
                    <a:pt x="432" y="323"/>
                  </a:cubicBezTo>
                  <a:cubicBezTo>
                    <a:pt x="432" y="323"/>
                    <a:pt x="432" y="323"/>
                    <a:pt x="432" y="323"/>
                  </a:cubicBezTo>
                  <a:cubicBezTo>
                    <a:pt x="435" y="326"/>
                    <a:pt x="438" y="328"/>
                    <a:pt x="441" y="330"/>
                  </a:cubicBezTo>
                  <a:cubicBezTo>
                    <a:pt x="442" y="330"/>
                    <a:pt x="442" y="330"/>
                    <a:pt x="442" y="330"/>
                  </a:cubicBezTo>
                  <a:cubicBezTo>
                    <a:pt x="446" y="332"/>
                    <a:pt x="449" y="334"/>
                    <a:pt x="452" y="335"/>
                  </a:cubicBezTo>
                  <a:cubicBezTo>
                    <a:pt x="453" y="335"/>
                    <a:pt x="453" y="335"/>
                    <a:pt x="453" y="335"/>
                  </a:cubicBezTo>
                  <a:cubicBezTo>
                    <a:pt x="461" y="338"/>
                    <a:pt x="469" y="340"/>
                    <a:pt x="478" y="340"/>
                  </a:cubicBezTo>
                  <a:cubicBezTo>
                    <a:pt x="516" y="340"/>
                    <a:pt x="547" y="309"/>
                    <a:pt x="547" y="270"/>
                  </a:cubicBezTo>
                  <a:cubicBezTo>
                    <a:pt x="547" y="231"/>
                    <a:pt x="516" y="200"/>
                    <a:pt x="478" y="200"/>
                  </a:cubicBezTo>
                  <a:cubicBezTo>
                    <a:pt x="468" y="200"/>
                    <a:pt x="458" y="202"/>
                    <a:pt x="450" y="206"/>
                  </a:cubicBezTo>
                  <a:cubicBezTo>
                    <a:pt x="450" y="206"/>
                    <a:pt x="450" y="206"/>
                    <a:pt x="450" y="206"/>
                  </a:cubicBezTo>
                  <a:cubicBezTo>
                    <a:pt x="449" y="206"/>
                    <a:pt x="449" y="206"/>
                    <a:pt x="449" y="206"/>
                  </a:cubicBezTo>
                  <a:cubicBezTo>
                    <a:pt x="446" y="208"/>
                    <a:pt x="444" y="209"/>
                    <a:pt x="442" y="210"/>
                  </a:cubicBezTo>
                  <a:cubicBezTo>
                    <a:pt x="441" y="210"/>
                    <a:pt x="441" y="211"/>
                    <a:pt x="440" y="211"/>
                  </a:cubicBezTo>
                  <a:cubicBezTo>
                    <a:pt x="438" y="213"/>
                    <a:pt x="435" y="215"/>
                    <a:pt x="433" y="216"/>
                  </a:cubicBezTo>
                  <a:cubicBezTo>
                    <a:pt x="433" y="217"/>
                    <a:pt x="432" y="217"/>
                    <a:pt x="432" y="217"/>
                  </a:cubicBezTo>
                  <a:cubicBezTo>
                    <a:pt x="430" y="219"/>
                    <a:pt x="428" y="221"/>
                    <a:pt x="426" y="223"/>
                  </a:cubicBezTo>
                  <a:cubicBezTo>
                    <a:pt x="426" y="223"/>
                    <a:pt x="425" y="224"/>
                    <a:pt x="425" y="224"/>
                  </a:cubicBezTo>
                  <a:close/>
                  <a:moveTo>
                    <a:pt x="314" y="140"/>
                  </a:moveTo>
                  <a:lnTo>
                    <a:pt x="314" y="140"/>
                  </a:lnTo>
                  <a:cubicBezTo>
                    <a:pt x="353" y="140"/>
                    <a:pt x="384" y="108"/>
                    <a:pt x="384" y="70"/>
                  </a:cubicBezTo>
                  <a:cubicBezTo>
                    <a:pt x="384" y="31"/>
                    <a:pt x="353" y="0"/>
                    <a:pt x="314" y="0"/>
                  </a:cubicBezTo>
                  <a:cubicBezTo>
                    <a:pt x="275" y="0"/>
                    <a:pt x="244" y="31"/>
                    <a:pt x="244" y="70"/>
                  </a:cubicBezTo>
                  <a:cubicBezTo>
                    <a:pt x="244" y="108"/>
                    <a:pt x="275" y="140"/>
                    <a:pt x="314" y="140"/>
                  </a:cubicBezTo>
                  <a:close/>
                  <a:moveTo>
                    <a:pt x="379" y="336"/>
                  </a:moveTo>
                  <a:lnTo>
                    <a:pt x="379" y="336"/>
                  </a:lnTo>
                  <a:lnTo>
                    <a:pt x="379" y="283"/>
                  </a:lnTo>
                  <a:cubicBezTo>
                    <a:pt x="379" y="279"/>
                    <a:pt x="378" y="274"/>
                    <a:pt x="378" y="270"/>
                  </a:cubicBezTo>
                  <a:cubicBezTo>
                    <a:pt x="378" y="266"/>
                    <a:pt x="379" y="262"/>
                    <a:pt x="379" y="257"/>
                  </a:cubicBezTo>
                  <a:lnTo>
                    <a:pt x="379" y="254"/>
                  </a:lnTo>
                  <a:lnTo>
                    <a:pt x="380" y="254"/>
                  </a:lnTo>
                  <a:cubicBezTo>
                    <a:pt x="385" y="223"/>
                    <a:pt x="404" y="197"/>
                    <a:pt x="431" y="183"/>
                  </a:cubicBezTo>
                  <a:cubicBezTo>
                    <a:pt x="412" y="165"/>
                    <a:pt x="387" y="154"/>
                    <a:pt x="359" y="154"/>
                  </a:cubicBezTo>
                  <a:lnTo>
                    <a:pt x="269" y="154"/>
                  </a:lnTo>
                  <a:cubicBezTo>
                    <a:pt x="241" y="154"/>
                    <a:pt x="216" y="165"/>
                    <a:pt x="197" y="183"/>
                  </a:cubicBezTo>
                  <a:cubicBezTo>
                    <a:pt x="228" y="199"/>
                    <a:pt x="250" y="232"/>
                    <a:pt x="250" y="270"/>
                  </a:cubicBezTo>
                  <a:cubicBezTo>
                    <a:pt x="250" y="278"/>
                    <a:pt x="249" y="285"/>
                    <a:pt x="247" y="293"/>
                  </a:cubicBezTo>
                  <a:lnTo>
                    <a:pt x="247" y="335"/>
                  </a:lnTo>
                  <a:cubicBezTo>
                    <a:pt x="276" y="347"/>
                    <a:pt x="299" y="369"/>
                    <a:pt x="314" y="396"/>
                  </a:cubicBezTo>
                  <a:cubicBezTo>
                    <a:pt x="328" y="369"/>
                    <a:pt x="352" y="348"/>
                    <a:pt x="379" y="336"/>
                  </a:cubicBezTo>
                  <a:close/>
                  <a:moveTo>
                    <a:pt x="282" y="400"/>
                  </a:moveTo>
                  <a:lnTo>
                    <a:pt x="282" y="400"/>
                  </a:lnTo>
                  <a:cubicBezTo>
                    <a:pt x="280" y="397"/>
                    <a:pt x="278" y="394"/>
                    <a:pt x="275" y="391"/>
                  </a:cubicBezTo>
                  <a:cubicBezTo>
                    <a:pt x="275" y="390"/>
                    <a:pt x="274" y="390"/>
                    <a:pt x="274" y="390"/>
                  </a:cubicBezTo>
                  <a:cubicBezTo>
                    <a:pt x="272" y="387"/>
                    <a:pt x="270" y="385"/>
                    <a:pt x="267" y="382"/>
                  </a:cubicBezTo>
                  <a:cubicBezTo>
                    <a:pt x="267" y="382"/>
                    <a:pt x="266" y="382"/>
                    <a:pt x="266" y="381"/>
                  </a:cubicBezTo>
                  <a:cubicBezTo>
                    <a:pt x="263" y="379"/>
                    <a:pt x="261" y="377"/>
                    <a:pt x="258" y="375"/>
                  </a:cubicBezTo>
                  <a:cubicBezTo>
                    <a:pt x="257" y="374"/>
                    <a:pt x="257" y="374"/>
                    <a:pt x="257" y="374"/>
                  </a:cubicBezTo>
                  <a:cubicBezTo>
                    <a:pt x="247" y="367"/>
                    <a:pt x="237" y="362"/>
                    <a:pt x="225" y="359"/>
                  </a:cubicBezTo>
                  <a:cubicBezTo>
                    <a:pt x="223" y="358"/>
                    <a:pt x="220" y="357"/>
                    <a:pt x="218" y="357"/>
                  </a:cubicBezTo>
                  <a:cubicBezTo>
                    <a:pt x="217" y="356"/>
                    <a:pt x="215" y="356"/>
                    <a:pt x="214" y="356"/>
                  </a:cubicBezTo>
                  <a:cubicBezTo>
                    <a:pt x="212" y="356"/>
                    <a:pt x="210" y="355"/>
                    <a:pt x="208" y="355"/>
                  </a:cubicBezTo>
                  <a:cubicBezTo>
                    <a:pt x="207" y="355"/>
                    <a:pt x="206" y="355"/>
                    <a:pt x="205" y="355"/>
                  </a:cubicBezTo>
                  <a:cubicBezTo>
                    <a:pt x="202" y="354"/>
                    <a:pt x="199" y="354"/>
                    <a:pt x="195" y="354"/>
                  </a:cubicBezTo>
                  <a:lnTo>
                    <a:pt x="105" y="354"/>
                  </a:lnTo>
                  <a:cubicBezTo>
                    <a:pt x="47" y="354"/>
                    <a:pt x="0" y="401"/>
                    <a:pt x="0" y="460"/>
                  </a:cubicBezTo>
                  <a:lnTo>
                    <a:pt x="0" y="600"/>
                  </a:lnTo>
                  <a:lnTo>
                    <a:pt x="62" y="600"/>
                  </a:lnTo>
                  <a:lnTo>
                    <a:pt x="62" y="454"/>
                  </a:lnTo>
                  <a:lnTo>
                    <a:pt x="83" y="454"/>
                  </a:lnTo>
                  <a:lnTo>
                    <a:pt x="83" y="600"/>
                  </a:lnTo>
                  <a:lnTo>
                    <a:pt x="216" y="600"/>
                  </a:lnTo>
                  <a:lnTo>
                    <a:pt x="216" y="454"/>
                  </a:lnTo>
                  <a:lnTo>
                    <a:pt x="237" y="454"/>
                  </a:lnTo>
                  <a:lnTo>
                    <a:pt x="237" y="600"/>
                  </a:lnTo>
                  <a:lnTo>
                    <a:pt x="301" y="600"/>
                  </a:lnTo>
                  <a:lnTo>
                    <a:pt x="301" y="460"/>
                  </a:lnTo>
                  <a:cubicBezTo>
                    <a:pt x="301" y="437"/>
                    <a:pt x="294" y="417"/>
                    <a:pt x="282" y="400"/>
                  </a:cubicBezTo>
                  <a:cubicBezTo>
                    <a:pt x="282" y="400"/>
                    <a:pt x="282" y="400"/>
                    <a:pt x="282" y="400"/>
                  </a:cubicBezTo>
                  <a:close/>
                  <a:moveTo>
                    <a:pt x="523" y="354"/>
                  </a:moveTo>
                  <a:lnTo>
                    <a:pt x="523" y="354"/>
                  </a:lnTo>
                  <a:lnTo>
                    <a:pt x="433" y="354"/>
                  </a:lnTo>
                  <a:cubicBezTo>
                    <a:pt x="429" y="354"/>
                    <a:pt x="426" y="354"/>
                    <a:pt x="423" y="355"/>
                  </a:cubicBezTo>
                  <a:cubicBezTo>
                    <a:pt x="422" y="355"/>
                    <a:pt x="421" y="355"/>
                    <a:pt x="420" y="355"/>
                  </a:cubicBezTo>
                  <a:cubicBezTo>
                    <a:pt x="418" y="355"/>
                    <a:pt x="415" y="356"/>
                    <a:pt x="413" y="356"/>
                  </a:cubicBezTo>
                  <a:cubicBezTo>
                    <a:pt x="412" y="356"/>
                    <a:pt x="411" y="356"/>
                    <a:pt x="410" y="357"/>
                  </a:cubicBezTo>
                  <a:cubicBezTo>
                    <a:pt x="408" y="357"/>
                    <a:pt x="405" y="358"/>
                    <a:pt x="403" y="358"/>
                  </a:cubicBezTo>
                  <a:cubicBezTo>
                    <a:pt x="387" y="363"/>
                    <a:pt x="373" y="371"/>
                    <a:pt x="361" y="382"/>
                  </a:cubicBezTo>
                  <a:cubicBezTo>
                    <a:pt x="361" y="382"/>
                    <a:pt x="361" y="382"/>
                    <a:pt x="361" y="383"/>
                  </a:cubicBezTo>
                  <a:cubicBezTo>
                    <a:pt x="358" y="385"/>
                    <a:pt x="356" y="388"/>
                    <a:pt x="353" y="390"/>
                  </a:cubicBezTo>
                  <a:cubicBezTo>
                    <a:pt x="353" y="390"/>
                    <a:pt x="353" y="391"/>
                    <a:pt x="353" y="391"/>
                  </a:cubicBezTo>
                  <a:cubicBezTo>
                    <a:pt x="337" y="409"/>
                    <a:pt x="327" y="433"/>
                    <a:pt x="327" y="460"/>
                  </a:cubicBezTo>
                  <a:lnTo>
                    <a:pt x="327" y="600"/>
                  </a:lnTo>
                  <a:lnTo>
                    <a:pt x="389" y="600"/>
                  </a:lnTo>
                  <a:lnTo>
                    <a:pt x="389" y="454"/>
                  </a:lnTo>
                  <a:lnTo>
                    <a:pt x="410" y="454"/>
                  </a:lnTo>
                  <a:lnTo>
                    <a:pt x="410" y="600"/>
                  </a:lnTo>
                  <a:lnTo>
                    <a:pt x="543" y="600"/>
                  </a:lnTo>
                  <a:lnTo>
                    <a:pt x="543" y="454"/>
                  </a:lnTo>
                  <a:lnTo>
                    <a:pt x="564" y="454"/>
                  </a:lnTo>
                  <a:lnTo>
                    <a:pt x="564" y="600"/>
                  </a:lnTo>
                  <a:lnTo>
                    <a:pt x="628" y="600"/>
                  </a:lnTo>
                  <a:lnTo>
                    <a:pt x="628" y="460"/>
                  </a:lnTo>
                  <a:cubicBezTo>
                    <a:pt x="628" y="401"/>
                    <a:pt x="581" y="354"/>
                    <a:pt x="523" y="354"/>
                  </a:cubicBezTo>
                  <a:close/>
                  <a:moveTo>
                    <a:pt x="151" y="340"/>
                  </a:moveTo>
                  <a:lnTo>
                    <a:pt x="151" y="340"/>
                  </a:lnTo>
                  <a:cubicBezTo>
                    <a:pt x="159" y="340"/>
                    <a:pt x="167" y="338"/>
                    <a:pt x="175" y="335"/>
                  </a:cubicBezTo>
                  <a:cubicBezTo>
                    <a:pt x="175" y="335"/>
                    <a:pt x="175" y="335"/>
                    <a:pt x="176" y="335"/>
                  </a:cubicBezTo>
                  <a:cubicBezTo>
                    <a:pt x="179" y="334"/>
                    <a:pt x="183" y="332"/>
                    <a:pt x="186" y="330"/>
                  </a:cubicBezTo>
                  <a:cubicBezTo>
                    <a:pt x="186" y="330"/>
                    <a:pt x="186" y="330"/>
                    <a:pt x="186" y="330"/>
                  </a:cubicBezTo>
                  <a:cubicBezTo>
                    <a:pt x="190" y="328"/>
                    <a:pt x="193" y="326"/>
                    <a:pt x="196" y="323"/>
                  </a:cubicBezTo>
                  <a:cubicBezTo>
                    <a:pt x="196" y="323"/>
                    <a:pt x="196" y="323"/>
                    <a:pt x="196" y="323"/>
                  </a:cubicBezTo>
                  <a:cubicBezTo>
                    <a:pt x="202" y="318"/>
                    <a:pt x="206" y="312"/>
                    <a:pt x="210" y="306"/>
                  </a:cubicBezTo>
                  <a:cubicBezTo>
                    <a:pt x="211" y="305"/>
                    <a:pt x="211" y="305"/>
                    <a:pt x="211" y="304"/>
                  </a:cubicBezTo>
                  <a:cubicBezTo>
                    <a:pt x="213" y="301"/>
                    <a:pt x="214" y="298"/>
                    <a:pt x="216" y="295"/>
                  </a:cubicBezTo>
                  <a:cubicBezTo>
                    <a:pt x="216" y="294"/>
                    <a:pt x="216" y="294"/>
                    <a:pt x="216" y="293"/>
                  </a:cubicBezTo>
                  <a:cubicBezTo>
                    <a:pt x="217" y="290"/>
                    <a:pt x="218" y="287"/>
                    <a:pt x="219" y="283"/>
                  </a:cubicBezTo>
                  <a:cubicBezTo>
                    <a:pt x="219" y="282"/>
                    <a:pt x="219" y="282"/>
                    <a:pt x="219" y="281"/>
                  </a:cubicBezTo>
                  <a:cubicBezTo>
                    <a:pt x="220" y="278"/>
                    <a:pt x="220" y="274"/>
                    <a:pt x="220" y="270"/>
                  </a:cubicBezTo>
                  <a:cubicBezTo>
                    <a:pt x="220" y="267"/>
                    <a:pt x="220" y="264"/>
                    <a:pt x="220" y="261"/>
                  </a:cubicBezTo>
                  <a:cubicBezTo>
                    <a:pt x="219" y="260"/>
                    <a:pt x="219" y="259"/>
                    <a:pt x="219" y="258"/>
                  </a:cubicBezTo>
                  <a:cubicBezTo>
                    <a:pt x="219" y="255"/>
                    <a:pt x="218" y="252"/>
                    <a:pt x="217" y="250"/>
                  </a:cubicBezTo>
                  <a:cubicBezTo>
                    <a:pt x="217" y="249"/>
                    <a:pt x="217" y="249"/>
                    <a:pt x="217" y="249"/>
                  </a:cubicBezTo>
                  <a:cubicBezTo>
                    <a:pt x="216" y="246"/>
                    <a:pt x="215" y="244"/>
                    <a:pt x="214" y="241"/>
                  </a:cubicBezTo>
                  <a:cubicBezTo>
                    <a:pt x="214" y="240"/>
                    <a:pt x="213" y="240"/>
                    <a:pt x="213" y="239"/>
                  </a:cubicBezTo>
                  <a:cubicBezTo>
                    <a:pt x="212" y="236"/>
                    <a:pt x="210" y="234"/>
                    <a:pt x="209" y="231"/>
                  </a:cubicBezTo>
                  <a:lnTo>
                    <a:pt x="208" y="231"/>
                  </a:lnTo>
                  <a:cubicBezTo>
                    <a:pt x="207" y="229"/>
                    <a:pt x="205" y="226"/>
                    <a:pt x="203" y="224"/>
                  </a:cubicBezTo>
                  <a:cubicBezTo>
                    <a:pt x="203" y="224"/>
                    <a:pt x="202" y="223"/>
                    <a:pt x="202" y="223"/>
                  </a:cubicBezTo>
                  <a:cubicBezTo>
                    <a:pt x="200" y="221"/>
                    <a:pt x="198" y="219"/>
                    <a:pt x="195" y="217"/>
                  </a:cubicBezTo>
                  <a:cubicBezTo>
                    <a:pt x="195" y="217"/>
                    <a:pt x="195" y="217"/>
                    <a:pt x="195" y="216"/>
                  </a:cubicBezTo>
                  <a:cubicBezTo>
                    <a:pt x="193" y="215"/>
                    <a:pt x="190" y="213"/>
                    <a:pt x="188" y="211"/>
                  </a:cubicBezTo>
                  <a:cubicBezTo>
                    <a:pt x="187" y="211"/>
                    <a:pt x="187" y="210"/>
                    <a:pt x="186" y="210"/>
                  </a:cubicBezTo>
                  <a:cubicBezTo>
                    <a:pt x="184" y="209"/>
                    <a:pt x="181" y="207"/>
                    <a:pt x="179" y="206"/>
                  </a:cubicBezTo>
                  <a:cubicBezTo>
                    <a:pt x="179" y="206"/>
                    <a:pt x="178" y="206"/>
                    <a:pt x="178" y="206"/>
                  </a:cubicBezTo>
                  <a:cubicBezTo>
                    <a:pt x="170" y="202"/>
                    <a:pt x="160" y="200"/>
                    <a:pt x="151" y="200"/>
                  </a:cubicBezTo>
                  <a:cubicBezTo>
                    <a:pt x="112" y="200"/>
                    <a:pt x="81" y="231"/>
                    <a:pt x="81" y="270"/>
                  </a:cubicBezTo>
                  <a:cubicBezTo>
                    <a:pt x="81" y="309"/>
                    <a:pt x="112" y="340"/>
                    <a:pt x="151" y="340"/>
                  </a:cubicBezTo>
                  <a:close/>
                </a:path>
              </a:pathLst>
            </a:custGeom>
            <a:solidFill>
              <a:srgbClr val="365B7C"/>
            </a:solidFill>
            <a:ln>
              <a:noFill/>
            </a:ln>
          </p:spPr>
          <p:txBody>
            <a:bodyPr vert="horz" wrap="square" lIns="91440" tIns="45720" rIns="91440" bIns="45720" numCol="1" anchor="t" anchorCtr="0" compatLnSpc="1">
              <a:prstTxWarp prst="textNoShape">
                <a:avLst/>
              </a:prstTxWarp>
            </a:bodyPr>
            <a:lstStyle/>
            <a:p>
              <a:endParaRPr lang="zh-CN" altLang="en-US">
                <a:solidFill>
                  <a:schemeClr val="accent2"/>
                </a:solidFill>
              </a:endParaRPr>
            </a:p>
          </p:txBody>
        </p:sp>
      </p:grpSp>
      <p:sp>
        <p:nvSpPr>
          <p:cNvPr id="8" name="矩形 7">
            <a:extLst>
              <a:ext uri="{FF2B5EF4-FFF2-40B4-BE49-F238E27FC236}">
                <a16:creationId xmlns:a16="http://schemas.microsoft.com/office/drawing/2014/main" id="{4DCACFBD-E144-1641-9D45-C1EA8BFE3E6F}"/>
              </a:ext>
            </a:extLst>
          </p:cNvPr>
          <p:cNvSpPr/>
          <p:nvPr/>
        </p:nvSpPr>
        <p:spPr>
          <a:xfrm>
            <a:off x="2237463" y="772371"/>
            <a:ext cx="2087446" cy="470748"/>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800" b="1" dirty="0">
                <a:latin typeface="KaiTi" panose="02010609060101010101" pitchFamily="49" charset="-122"/>
                <a:ea typeface="KaiTi" panose="02010609060101010101" pitchFamily="49" charset="-122"/>
                <a:cs typeface="+mn-ea"/>
                <a:sym typeface="+mn-lt"/>
              </a:rPr>
              <a:t>案例导学</a:t>
            </a:r>
          </a:p>
        </p:txBody>
      </p:sp>
    </p:spTree>
    <p:extLst>
      <p:ext uri="{BB962C8B-B14F-4D97-AF65-F5344CB8AC3E}">
        <p14:creationId xmlns:p14="http://schemas.microsoft.com/office/powerpoint/2010/main" val="207859739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5" presetClass="entr" presetSubtype="0" fill="hold" nodeType="withEffect">
                                  <p:stCondLst>
                                    <p:cond delay="25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decel="50000" fill="hold">
                                          <p:stCondLst>
                                            <p:cond delay="0"/>
                                          </p:stCondLst>
                                        </p:cTn>
                                        <p:tgtEl>
                                          <p:spTgt spid="3"/>
                                        </p:tgtEl>
                                        <p:attrNameLst>
                                          <p:attrName>style.rotation</p:attrName>
                                        </p:attrNameLst>
                                      </p:cBhvr>
                                      <p:tavLst>
                                        <p:tav tm="0">
                                          <p:val>
                                            <p:fltVal val="-90"/>
                                          </p:val>
                                        </p:tav>
                                        <p:tav tm="100000">
                                          <p:val>
                                            <p:fltVal val="0"/>
                                          </p:val>
                                        </p:tav>
                                      </p:tavLst>
                                    </p:anim>
                                    <p:anim calcmode="lin" valueType="num">
                                      <p:cBhvr>
                                        <p:cTn id="8" dur="500" decel="50000" fill="hold">
                                          <p:stCondLst>
                                            <p:cond delay="0"/>
                                          </p:stCondLst>
                                        </p:cTn>
                                        <p:tgtEl>
                                          <p:spTgt spid="3"/>
                                        </p:tgtEl>
                                        <p:attrNameLst>
                                          <p:attrName>ppt_w</p:attrName>
                                        </p:attrNameLst>
                                      </p:cBhvr>
                                      <p:tavLst>
                                        <p:tav tm="0">
                                          <p:val>
                                            <p:strVal val="#ppt_w"/>
                                          </p:val>
                                        </p:tav>
                                        <p:tav tm="100000">
                                          <p:val>
                                            <p:strVal val="#ppt_w*.05"/>
                                          </p:val>
                                        </p:tav>
                                      </p:tavLst>
                                    </p:anim>
                                    <p:anim calcmode="lin" valueType="num">
                                      <p:cBhvr>
                                        <p:cTn id="9" dur="500" accel="50000" fill="hold">
                                          <p:stCondLst>
                                            <p:cond delay="500"/>
                                          </p:stCondLst>
                                        </p:cTn>
                                        <p:tgtEl>
                                          <p:spTgt spid="3"/>
                                        </p:tgtEl>
                                        <p:attrNameLst>
                                          <p:attrName>ppt_w</p:attrName>
                                        </p:attrNameLst>
                                      </p:cBhvr>
                                      <p:tavLst>
                                        <p:tav tm="0">
                                          <p:val>
                                            <p:strVal val="#ppt_w*.05"/>
                                          </p:val>
                                        </p:tav>
                                        <p:tav tm="100000">
                                          <p:val>
                                            <p:strVal val="#ppt_w"/>
                                          </p:val>
                                        </p:tav>
                                      </p:tavLst>
                                    </p:anim>
                                    <p:anim calcmode="lin" valueType="num">
                                      <p:cBhvr>
                                        <p:cTn id="10" dur="1000" fill="hold"/>
                                        <p:tgtEl>
                                          <p:spTgt spid="3"/>
                                        </p:tgtEl>
                                        <p:attrNameLst>
                                          <p:attrName>ppt_h</p:attrName>
                                        </p:attrNameLst>
                                      </p:cBhvr>
                                      <p:tavLst>
                                        <p:tav tm="0">
                                          <p:val>
                                            <p:strVal val="#ppt_h"/>
                                          </p:val>
                                        </p:tav>
                                        <p:tav tm="100000">
                                          <p:val>
                                            <p:strVal val="#ppt_h"/>
                                          </p:val>
                                        </p:tav>
                                      </p:tavLst>
                                    </p:anim>
                                    <p:anim calcmode="lin" valueType="num">
                                      <p:cBhvr>
                                        <p:cTn id="11" dur="500" decel="50000" fill="hold">
                                          <p:stCondLst>
                                            <p:cond delay="0"/>
                                          </p:stCondLst>
                                        </p:cTn>
                                        <p:tgtEl>
                                          <p:spTgt spid="3"/>
                                        </p:tgtEl>
                                        <p:attrNameLst>
                                          <p:attrName>ppt_x</p:attrName>
                                        </p:attrNameLst>
                                      </p:cBhvr>
                                      <p:tavLst>
                                        <p:tav tm="0">
                                          <p:val>
                                            <p:strVal val="#ppt_x+.4"/>
                                          </p:val>
                                        </p:tav>
                                        <p:tav tm="100000">
                                          <p:val>
                                            <p:strVal val="#ppt_x"/>
                                          </p:val>
                                        </p:tav>
                                      </p:tavLst>
                                    </p:anim>
                                    <p:anim calcmode="lin" valueType="num">
                                      <p:cBhvr>
                                        <p:cTn id="12" dur="500" decel="50000" fill="hold">
                                          <p:stCondLst>
                                            <p:cond delay="0"/>
                                          </p:stCondLst>
                                        </p:cTn>
                                        <p:tgtEl>
                                          <p:spTgt spid="3"/>
                                        </p:tgtEl>
                                        <p:attrNameLst>
                                          <p:attrName>ppt_y</p:attrName>
                                        </p:attrNameLst>
                                      </p:cBhvr>
                                      <p:tavLst>
                                        <p:tav tm="0">
                                          <p:val>
                                            <p:strVal val="#ppt_y-.2"/>
                                          </p:val>
                                        </p:tav>
                                        <p:tav tm="100000">
                                          <p:val>
                                            <p:strVal val="#ppt_y+.1"/>
                                          </p:val>
                                        </p:tav>
                                      </p:tavLst>
                                    </p:anim>
                                    <p:anim calcmode="lin" valueType="num">
                                      <p:cBhvr>
                                        <p:cTn id="13" dur="500" accel="50000" fill="hold">
                                          <p:stCondLst>
                                            <p:cond delay="500"/>
                                          </p:stCondLst>
                                        </p:cTn>
                                        <p:tgtEl>
                                          <p:spTgt spid="3"/>
                                        </p:tgtEl>
                                        <p:attrNameLst>
                                          <p:attrName>ppt_y</p:attrName>
                                        </p:attrNameLst>
                                      </p:cBhvr>
                                      <p:tavLst>
                                        <p:tav tm="0">
                                          <p:val>
                                            <p:strVal val="#ppt_y+.1"/>
                                          </p:val>
                                        </p:tav>
                                        <p:tav tm="100000">
                                          <p:val>
                                            <p:strVal val="#ppt_y"/>
                                          </p:val>
                                        </p:tav>
                                      </p:tavLst>
                                    </p:anim>
                                    <p:animEffect transition="in" filter="fade">
                                      <p:cBhvr>
                                        <p:cTn id="14" dur="1000" decel="50000">
                                          <p:stCondLst>
                                            <p:cond delay="0"/>
                                          </p:stCondLst>
                                        </p:cTn>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7" name="组合 16"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a:extLst>
              <a:ext uri="{FF2B5EF4-FFF2-40B4-BE49-F238E27FC236}">
                <a16:creationId xmlns:a16="http://schemas.microsoft.com/office/drawing/2014/main" id="{561A2294-23CE-2643-9C8C-956FF59C7B35}"/>
              </a:ext>
            </a:extLst>
          </p:cNvPr>
          <p:cNvGrpSpPr/>
          <p:nvPr/>
        </p:nvGrpSpPr>
        <p:grpSpPr>
          <a:xfrm>
            <a:off x="202972" y="140529"/>
            <a:ext cx="1891633" cy="1891633"/>
            <a:chOff x="831765" y="1948847"/>
            <a:chExt cx="1891633" cy="1891633"/>
          </a:xfrm>
        </p:grpSpPr>
        <p:grpSp>
          <p:nvGrpSpPr>
            <p:cNvPr id="18" name="组合 17">
              <a:extLst>
                <a:ext uri="{FF2B5EF4-FFF2-40B4-BE49-F238E27FC236}">
                  <a16:creationId xmlns:a16="http://schemas.microsoft.com/office/drawing/2014/main" id="{311E4F6C-6AE8-9D4E-812F-5F11A10CD9D6}"/>
                </a:ext>
              </a:extLst>
            </p:cNvPr>
            <p:cNvGrpSpPr/>
            <p:nvPr/>
          </p:nvGrpSpPr>
          <p:grpSpPr>
            <a:xfrm>
              <a:off x="831765" y="1948847"/>
              <a:ext cx="1891633" cy="1891633"/>
              <a:chOff x="1375509" y="1976984"/>
              <a:chExt cx="2018000" cy="2018000"/>
            </a:xfrm>
          </p:grpSpPr>
          <p:sp>
            <p:nvSpPr>
              <p:cNvPr id="21" name="椭圆 20" descr="e7d195523061f1c0deeec63e560781cfd59afb0ea006f2a87ABB68BF51EA6619813959095094C18C62A12F549504892A4AAA8C1554C6663626E05CA27F281A14E6983772AFC3FB97135759321DEA3D709AACD122C08E6ED1C77BAD4A88EF4CD28A80260D8F97957F436F83C1F553EF0169027D0DBFA7A77088E1513DBDFC101C4B4DFF310B01A5021663E46B6BC2AAB5">
                <a:extLst>
                  <a:ext uri="{FF2B5EF4-FFF2-40B4-BE49-F238E27FC236}">
                    <a16:creationId xmlns:a16="http://schemas.microsoft.com/office/drawing/2014/main" id="{6D52AE6C-48D5-7145-BFBF-F6F39AF994E6}"/>
                  </a:ext>
                </a:extLst>
              </p:cNvPr>
              <p:cNvSpPr>
                <a:spLocks noChangeAspect="1"/>
              </p:cNvSpPr>
              <p:nvPr/>
            </p:nvSpPr>
            <p:spPr>
              <a:xfrm>
                <a:off x="1375509" y="1976984"/>
                <a:ext cx="2018000" cy="2018000"/>
              </a:xfrm>
              <a:prstGeom prst="ellipse">
                <a:avLst/>
              </a:prstGeom>
              <a:gradFill>
                <a:gsLst>
                  <a:gs pos="0">
                    <a:schemeClr val="bg1"/>
                  </a:gs>
                  <a:gs pos="100000">
                    <a:srgbClr val="C7C7C7"/>
                  </a:gs>
                </a:gsLst>
                <a:lin ang="13200000" scaled="0"/>
              </a:gradFill>
              <a:ln w="22225">
                <a:solidFill>
                  <a:schemeClr val="bg1"/>
                </a:solidFill>
              </a:ln>
              <a:effectLst>
                <a:outerShdw blurRad="393700" dist="1270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2" name="任意多边形 16">
                <a:extLst>
                  <a:ext uri="{FF2B5EF4-FFF2-40B4-BE49-F238E27FC236}">
                    <a16:creationId xmlns:a16="http://schemas.microsoft.com/office/drawing/2014/main" id="{175A8AAC-A5AF-5E42-8091-0E80E250512E}"/>
                  </a:ext>
                </a:extLst>
              </p:cNvPr>
              <p:cNvSpPr/>
              <p:nvPr/>
            </p:nvSpPr>
            <p:spPr>
              <a:xfrm rot="5400000">
                <a:off x="1220020" y="2637800"/>
                <a:ext cx="1007034" cy="694933"/>
              </a:xfrm>
              <a:custGeom>
                <a:avLst/>
                <a:gdLst>
                  <a:gd name="connsiteX0" fmla="*/ 0 w 1007034"/>
                  <a:gd name="connsiteY0" fmla="*/ 555348 h 694933"/>
                  <a:gd name="connsiteX1" fmla="*/ 322102 w 1007034"/>
                  <a:gd name="connsiteY1" fmla="*/ 0 h 694933"/>
                  <a:gd name="connsiteX2" fmla="*/ 392164 w 1007034"/>
                  <a:gd name="connsiteY2" fmla="*/ 21748 h 694933"/>
                  <a:gd name="connsiteX3" fmla="*/ 503517 w 1007034"/>
                  <a:gd name="connsiteY3" fmla="*/ 32974 h 694933"/>
                  <a:gd name="connsiteX4" fmla="*/ 614869 w 1007034"/>
                  <a:gd name="connsiteY4" fmla="*/ 21748 h 694933"/>
                  <a:gd name="connsiteX5" fmla="*/ 684932 w 1007034"/>
                  <a:gd name="connsiteY5" fmla="*/ 0 h 694933"/>
                  <a:gd name="connsiteX6" fmla="*/ 1007034 w 1007034"/>
                  <a:gd name="connsiteY6" fmla="*/ 555347 h 694933"/>
                  <a:gd name="connsiteX7" fmla="*/ 895766 w 1007034"/>
                  <a:gd name="connsiteY7" fmla="*/ 615742 h 694933"/>
                  <a:gd name="connsiteX8" fmla="*/ 503516 w 1007034"/>
                  <a:gd name="connsiteY8" fmla="*/ 694933 h 694933"/>
                  <a:gd name="connsiteX9" fmla="*/ 111266 w 1007034"/>
                  <a:gd name="connsiteY9" fmla="*/ 615742 h 694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07034" h="694933">
                    <a:moveTo>
                      <a:pt x="0" y="555348"/>
                    </a:moveTo>
                    <a:lnTo>
                      <a:pt x="322102" y="0"/>
                    </a:lnTo>
                    <a:lnTo>
                      <a:pt x="392164" y="21748"/>
                    </a:lnTo>
                    <a:cubicBezTo>
                      <a:pt x="428132" y="29108"/>
                      <a:pt x="465373" y="32974"/>
                      <a:pt x="503517" y="32974"/>
                    </a:cubicBezTo>
                    <a:cubicBezTo>
                      <a:pt x="541660" y="32974"/>
                      <a:pt x="578901" y="29108"/>
                      <a:pt x="614869" y="21748"/>
                    </a:cubicBezTo>
                    <a:lnTo>
                      <a:pt x="684932" y="0"/>
                    </a:lnTo>
                    <a:lnTo>
                      <a:pt x="1007034" y="555347"/>
                    </a:lnTo>
                    <a:lnTo>
                      <a:pt x="895766" y="615742"/>
                    </a:lnTo>
                    <a:cubicBezTo>
                      <a:pt x="775204" y="666735"/>
                      <a:pt x="642653" y="694933"/>
                      <a:pt x="503516" y="694933"/>
                    </a:cubicBezTo>
                    <a:cubicBezTo>
                      <a:pt x="364379" y="694933"/>
                      <a:pt x="231828" y="666735"/>
                      <a:pt x="111266" y="615742"/>
                    </a:cubicBezTo>
                    <a:close/>
                  </a:path>
                </a:pathLst>
              </a:custGeom>
              <a:solidFill>
                <a:srgbClr val="365B7C"/>
              </a:solidFill>
              <a:ln>
                <a:noFill/>
              </a:ln>
              <a:effectLst>
                <a:innerShdw blurRad="63500" dist="381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20" name="Freeform 48">
              <a:extLst>
                <a:ext uri="{FF2B5EF4-FFF2-40B4-BE49-F238E27FC236}">
                  <a16:creationId xmlns:a16="http://schemas.microsoft.com/office/drawing/2014/main" id="{1A85B2EB-679E-D34B-830C-21AA1AB4F95E}"/>
                </a:ext>
              </a:extLst>
            </p:cNvPr>
            <p:cNvSpPr>
              <a:spLocks noEditPoints="1"/>
            </p:cNvSpPr>
            <p:nvPr/>
          </p:nvSpPr>
          <p:spPr bwMode="auto">
            <a:xfrm>
              <a:off x="1822373" y="2622634"/>
              <a:ext cx="490056" cy="469081"/>
            </a:xfrm>
            <a:custGeom>
              <a:avLst/>
              <a:gdLst>
                <a:gd name="T0" fmla="*/ 419 w 628"/>
                <a:gd name="T1" fmla="*/ 232 h 600"/>
                <a:gd name="T2" fmla="*/ 411 w 628"/>
                <a:gd name="T3" fmla="*/ 249 h 600"/>
                <a:gd name="T4" fmla="*/ 408 w 628"/>
                <a:gd name="T5" fmla="*/ 261 h 600"/>
                <a:gd name="T6" fmla="*/ 409 w 628"/>
                <a:gd name="T7" fmla="*/ 283 h 600"/>
                <a:gd name="T8" fmla="*/ 417 w 628"/>
                <a:gd name="T9" fmla="*/ 304 h 600"/>
                <a:gd name="T10" fmla="*/ 424 w 628"/>
                <a:gd name="T11" fmla="*/ 315 h 600"/>
                <a:gd name="T12" fmla="*/ 441 w 628"/>
                <a:gd name="T13" fmla="*/ 330 h 600"/>
                <a:gd name="T14" fmla="*/ 453 w 628"/>
                <a:gd name="T15" fmla="*/ 335 h 600"/>
                <a:gd name="T16" fmla="*/ 478 w 628"/>
                <a:gd name="T17" fmla="*/ 200 h 600"/>
                <a:gd name="T18" fmla="*/ 449 w 628"/>
                <a:gd name="T19" fmla="*/ 206 h 600"/>
                <a:gd name="T20" fmla="*/ 433 w 628"/>
                <a:gd name="T21" fmla="*/ 216 h 600"/>
                <a:gd name="T22" fmla="*/ 425 w 628"/>
                <a:gd name="T23" fmla="*/ 224 h 600"/>
                <a:gd name="T24" fmla="*/ 384 w 628"/>
                <a:gd name="T25" fmla="*/ 70 h 600"/>
                <a:gd name="T26" fmla="*/ 314 w 628"/>
                <a:gd name="T27" fmla="*/ 140 h 600"/>
                <a:gd name="T28" fmla="*/ 379 w 628"/>
                <a:gd name="T29" fmla="*/ 283 h 600"/>
                <a:gd name="T30" fmla="*/ 379 w 628"/>
                <a:gd name="T31" fmla="*/ 254 h 600"/>
                <a:gd name="T32" fmla="*/ 359 w 628"/>
                <a:gd name="T33" fmla="*/ 154 h 600"/>
                <a:gd name="T34" fmla="*/ 250 w 628"/>
                <a:gd name="T35" fmla="*/ 270 h 600"/>
                <a:gd name="T36" fmla="*/ 314 w 628"/>
                <a:gd name="T37" fmla="*/ 396 h 600"/>
                <a:gd name="T38" fmla="*/ 282 w 628"/>
                <a:gd name="T39" fmla="*/ 400 h 600"/>
                <a:gd name="T40" fmla="*/ 267 w 628"/>
                <a:gd name="T41" fmla="*/ 382 h 600"/>
                <a:gd name="T42" fmla="*/ 257 w 628"/>
                <a:gd name="T43" fmla="*/ 374 h 600"/>
                <a:gd name="T44" fmla="*/ 214 w 628"/>
                <a:gd name="T45" fmla="*/ 356 h 600"/>
                <a:gd name="T46" fmla="*/ 195 w 628"/>
                <a:gd name="T47" fmla="*/ 354 h 600"/>
                <a:gd name="T48" fmla="*/ 0 w 628"/>
                <a:gd name="T49" fmla="*/ 600 h 600"/>
                <a:gd name="T50" fmla="*/ 83 w 628"/>
                <a:gd name="T51" fmla="*/ 454 h 600"/>
                <a:gd name="T52" fmla="*/ 216 w 628"/>
                <a:gd name="T53" fmla="*/ 454 h 600"/>
                <a:gd name="T54" fmla="*/ 301 w 628"/>
                <a:gd name="T55" fmla="*/ 600 h 600"/>
                <a:gd name="T56" fmla="*/ 282 w 628"/>
                <a:gd name="T57" fmla="*/ 400 h 600"/>
                <a:gd name="T58" fmla="*/ 433 w 628"/>
                <a:gd name="T59" fmla="*/ 354 h 600"/>
                <a:gd name="T60" fmla="*/ 413 w 628"/>
                <a:gd name="T61" fmla="*/ 356 h 600"/>
                <a:gd name="T62" fmla="*/ 361 w 628"/>
                <a:gd name="T63" fmla="*/ 382 h 600"/>
                <a:gd name="T64" fmla="*/ 353 w 628"/>
                <a:gd name="T65" fmla="*/ 391 h 600"/>
                <a:gd name="T66" fmla="*/ 389 w 628"/>
                <a:gd name="T67" fmla="*/ 600 h 600"/>
                <a:gd name="T68" fmla="*/ 410 w 628"/>
                <a:gd name="T69" fmla="*/ 600 h 600"/>
                <a:gd name="T70" fmla="*/ 564 w 628"/>
                <a:gd name="T71" fmla="*/ 454 h 600"/>
                <a:gd name="T72" fmla="*/ 628 w 628"/>
                <a:gd name="T73" fmla="*/ 460 h 600"/>
                <a:gd name="T74" fmla="*/ 151 w 628"/>
                <a:gd name="T75" fmla="*/ 340 h 600"/>
                <a:gd name="T76" fmla="*/ 186 w 628"/>
                <a:gd name="T77" fmla="*/ 330 h 600"/>
                <a:gd name="T78" fmla="*/ 196 w 628"/>
                <a:gd name="T79" fmla="*/ 323 h 600"/>
                <a:gd name="T80" fmla="*/ 216 w 628"/>
                <a:gd name="T81" fmla="*/ 295 h 600"/>
                <a:gd name="T82" fmla="*/ 219 w 628"/>
                <a:gd name="T83" fmla="*/ 281 h 600"/>
                <a:gd name="T84" fmla="*/ 219 w 628"/>
                <a:gd name="T85" fmla="*/ 258 h 600"/>
                <a:gd name="T86" fmla="*/ 214 w 628"/>
                <a:gd name="T87" fmla="*/ 241 h 600"/>
                <a:gd name="T88" fmla="*/ 208 w 628"/>
                <a:gd name="T89" fmla="*/ 231 h 600"/>
                <a:gd name="T90" fmla="*/ 195 w 628"/>
                <a:gd name="T91" fmla="*/ 217 h 600"/>
                <a:gd name="T92" fmla="*/ 186 w 628"/>
                <a:gd name="T93" fmla="*/ 210 h 600"/>
                <a:gd name="T94" fmla="*/ 151 w 628"/>
                <a:gd name="T95" fmla="*/ 200 h 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28" h="600">
                  <a:moveTo>
                    <a:pt x="425" y="224"/>
                  </a:moveTo>
                  <a:cubicBezTo>
                    <a:pt x="423" y="226"/>
                    <a:pt x="421" y="229"/>
                    <a:pt x="420" y="231"/>
                  </a:cubicBezTo>
                  <a:cubicBezTo>
                    <a:pt x="419" y="231"/>
                    <a:pt x="419" y="232"/>
                    <a:pt x="419" y="232"/>
                  </a:cubicBezTo>
                  <a:cubicBezTo>
                    <a:pt x="418" y="234"/>
                    <a:pt x="416" y="236"/>
                    <a:pt x="415" y="239"/>
                  </a:cubicBezTo>
                  <a:cubicBezTo>
                    <a:pt x="415" y="240"/>
                    <a:pt x="414" y="240"/>
                    <a:pt x="414" y="241"/>
                  </a:cubicBezTo>
                  <a:cubicBezTo>
                    <a:pt x="413" y="244"/>
                    <a:pt x="412" y="246"/>
                    <a:pt x="411" y="249"/>
                  </a:cubicBezTo>
                  <a:cubicBezTo>
                    <a:pt x="411" y="249"/>
                    <a:pt x="411" y="250"/>
                    <a:pt x="411" y="250"/>
                  </a:cubicBezTo>
                  <a:cubicBezTo>
                    <a:pt x="410" y="253"/>
                    <a:pt x="409" y="255"/>
                    <a:pt x="409" y="258"/>
                  </a:cubicBezTo>
                  <a:cubicBezTo>
                    <a:pt x="409" y="259"/>
                    <a:pt x="409" y="260"/>
                    <a:pt x="408" y="261"/>
                  </a:cubicBezTo>
                  <a:cubicBezTo>
                    <a:pt x="408" y="264"/>
                    <a:pt x="408" y="267"/>
                    <a:pt x="408" y="270"/>
                  </a:cubicBezTo>
                  <a:cubicBezTo>
                    <a:pt x="408" y="274"/>
                    <a:pt x="408" y="278"/>
                    <a:pt x="409" y="281"/>
                  </a:cubicBezTo>
                  <a:cubicBezTo>
                    <a:pt x="409" y="282"/>
                    <a:pt x="409" y="283"/>
                    <a:pt x="409" y="283"/>
                  </a:cubicBezTo>
                  <a:cubicBezTo>
                    <a:pt x="410" y="287"/>
                    <a:pt x="411" y="290"/>
                    <a:pt x="412" y="293"/>
                  </a:cubicBezTo>
                  <a:cubicBezTo>
                    <a:pt x="412" y="294"/>
                    <a:pt x="412" y="294"/>
                    <a:pt x="412" y="295"/>
                  </a:cubicBezTo>
                  <a:cubicBezTo>
                    <a:pt x="414" y="298"/>
                    <a:pt x="415" y="301"/>
                    <a:pt x="417" y="304"/>
                  </a:cubicBezTo>
                  <a:cubicBezTo>
                    <a:pt x="417" y="305"/>
                    <a:pt x="417" y="305"/>
                    <a:pt x="418" y="306"/>
                  </a:cubicBezTo>
                  <a:cubicBezTo>
                    <a:pt x="420" y="309"/>
                    <a:pt x="422" y="312"/>
                    <a:pt x="424" y="315"/>
                  </a:cubicBezTo>
                  <a:cubicBezTo>
                    <a:pt x="424" y="315"/>
                    <a:pt x="424" y="315"/>
                    <a:pt x="424" y="315"/>
                  </a:cubicBezTo>
                  <a:cubicBezTo>
                    <a:pt x="427" y="318"/>
                    <a:pt x="429" y="320"/>
                    <a:pt x="432" y="323"/>
                  </a:cubicBezTo>
                  <a:cubicBezTo>
                    <a:pt x="432" y="323"/>
                    <a:pt x="432" y="323"/>
                    <a:pt x="432" y="323"/>
                  </a:cubicBezTo>
                  <a:cubicBezTo>
                    <a:pt x="435" y="326"/>
                    <a:pt x="438" y="328"/>
                    <a:pt x="441" y="330"/>
                  </a:cubicBezTo>
                  <a:cubicBezTo>
                    <a:pt x="442" y="330"/>
                    <a:pt x="442" y="330"/>
                    <a:pt x="442" y="330"/>
                  </a:cubicBezTo>
                  <a:cubicBezTo>
                    <a:pt x="446" y="332"/>
                    <a:pt x="449" y="334"/>
                    <a:pt x="452" y="335"/>
                  </a:cubicBezTo>
                  <a:cubicBezTo>
                    <a:pt x="453" y="335"/>
                    <a:pt x="453" y="335"/>
                    <a:pt x="453" y="335"/>
                  </a:cubicBezTo>
                  <a:cubicBezTo>
                    <a:pt x="461" y="338"/>
                    <a:pt x="469" y="340"/>
                    <a:pt x="478" y="340"/>
                  </a:cubicBezTo>
                  <a:cubicBezTo>
                    <a:pt x="516" y="340"/>
                    <a:pt x="547" y="309"/>
                    <a:pt x="547" y="270"/>
                  </a:cubicBezTo>
                  <a:cubicBezTo>
                    <a:pt x="547" y="231"/>
                    <a:pt x="516" y="200"/>
                    <a:pt x="478" y="200"/>
                  </a:cubicBezTo>
                  <a:cubicBezTo>
                    <a:pt x="468" y="200"/>
                    <a:pt x="458" y="202"/>
                    <a:pt x="450" y="206"/>
                  </a:cubicBezTo>
                  <a:cubicBezTo>
                    <a:pt x="450" y="206"/>
                    <a:pt x="450" y="206"/>
                    <a:pt x="450" y="206"/>
                  </a:cubicBezTo>
                  <a:cubicBezTo>
                    <a:pt x="449" y="206"/>
                    <a:pt x="449" y="206"/>
                    <a:pt x="449" y="206"/>
                  </a:cubicBezTo>
                  <a:cubicBezTo>
                    <a:pt x="446" y="208"/>
                    <a:pt x="444" y="209"/>
                    <a:pt x="442" y="210"/>
                  </a:cubicBezTo>
                  <a:cubicBezTo>
                    <a:pt x="441" y="210"/>
                    <a:pt x="441" y="211"/>
                    <a:pt x="440" y="211"/>
                  </a:cubicBezTo>
                  <a:cubicBezTo>
                    <a:pt x="438" y="213"/>
                    <a:pt x="435" y="215"/>
                    <a:pt x="433" y="216"/>
                  </a:cubicBezTo>
                  <a:cubicBezTo>
                    <a:pt x="433" y="217"/>
                    <a:pt x="432" y="217"/>
                    <a:pt x="432" y="217"/>
                  </a:cubicBezTo>
                  <a:cubicBezTo>
                    <a:pt x="430" y="219"/>
                    <a:pt x="428" y="221"/>
                    <a:pt x="426" y="223"/>
                  </a:cubicBezTo>
                  <a:cubicBezTo>
                    <a:pt x="426" y="223"/>
                    <a:pt x="425" y="224"/>
                    <a:pt x="425" y="224"/>
                  </a:cubicBezTo>
                  <a:close/>
                  <a:moveTo>
                    <a:pt x="314" y="140"/>
                  </a:moveTo>
                  <a:lnTo>
                    <a:pt x="314" y="140"/>
                  </a:lnTo>
                  <a:cubicBezTo>
                    <a:pt x="353" y="140"/>
                    <a:pt x="384" y="108"/>
                    <a:pt x="384" y="70"/>
                  </a:cubicBezTo>
                  <a:cubicBezTo>
                    <a:pt x="384" y="31"/>
                    <a:pt x="353" y="0"/>
                    <a:pt x="314" y="0"/>
                  </a:cubicBezTo>
                  <a:cubicBezTo>
                    <a:pt x="275" y="0"/>
                    <a:pt x="244" y="31"/>
                    <a:pt x="244" y="70"/>
                  </a:cubicBezTo>
                  <a:cubicBezTo>
                    <a:pt x="244" y="108"/>
                    <a:pt x="275" y="140"/>
                    <a:pt x="314" y="140"/>
                  </a:cubicBezTo>
                  <a:close/>
                  <a:moveTo>
                    <a:pt x="379" y="336"/>
                  </a:moveTo>
                  <a:lnTo>
                    <a:pt x="379" y="336"/>
                  </a:lnTo>
                  <a:lnTo>
                    <a:pt x="379" y="283"/>
                  </a:lnTo>
                  <a:cubicBezTo>
                    <a:pt x="379" y="279"/>
                    <a:pt x="378" y="274"/>
                    <a:pt x="378" y="270"/>
                  </a:cubicBezTo>
                  <a:cubicBezTo>
                    <a:pt x="378" y="266"/>
                    <a:pt x="379" y="262"/>
                    <a:pt x="379" y="257"/>
                  </a:cubicBezTo>
                  <a:lnTo>
                    <a:pt x="379" y="254"/>
                  </a:lnTo>
                  <a:lnTo>
                    <a:pt x="380" y="254"/>
                  </a:lnTo>
                  <a:cubicBezTo>
                    <a:pt x="385" y="223"/>
                    <a:pt x="404" y="197"/>
                    <a:pt x="431" y="183"/>
                  </a:cubicBezTo>
                  <a:cubicBezTo>
                    <a:pt x="412" y="165"/>
                    <a:pt x="387" y="154"/>
                    <a:pt x="359" y="154"/>
                  </a:cubicBezTo>
                  <a:lnTo>
                    <a:pt x="269" y="154"/>
                  </a:lnTo>
                  <a:cubicBezTo>
                    <a:pt x="241" y="154"/>
                    <a:pt x="216" y="165"/>
                    <a:pt x="197" y="183"/>
                  </a:cubicBezTo>
                  <a:cubicBezTo>
                    <a:pt x="228" y="199"/>
                    <a:pt x="250" y="232"/>
                    <a:pt x="250" y="270"/>
                  </a:cubicBezTo>
                  <a:cubicBezTo>
                    <a:pt x="250" y="278"/>
                    <a:pt x="249" y="285"/>
                    <a:pt x="247" y="293"/>
                  </a:cubicBezTo>
                  <a:lnTo>
                    <a:pt x="247" y="335"/>
                  </a:lnTo>
                  <a:cubicBezTo>
                    <a:pt x="276" y="347"/>
                    <a:pt x="299" y="369"/>
                    <a:pt x="314" y="396"/>
                  </a:cubicBezTo>
                  <a:cubicBezTo>
                    <a:pt x="328" y="369"/>
                    <a:pt x="352" y="348"/>
                    <a:pt x="379" y="336"/>
                  </a:cubicBezTo>
                  <a:close/>
                  <a:moveTo>
                    <a:pt x="282" y="400"/>
                  </a:moveTo>
                  <a:lnTo>
                    <a:pt x="282" y="400"/>
                  </a:lnTo>
                  <a:cubicBezTo>
                    <a:pt x="280" y="397"/>
                    <a:pt x="278" y="394"/>
                    <a:pt x="275" y="391"/>
                  </a:cubicBezTo>
                  <a:cubicBezTo>
                    <a:pt x="275" y="390"/>
                    <a:pt x="274" y="390"/>
                    <a:pt x="274" y="390"/>
                  </a:cubicBezTo>
                  <a:cubicBezTo>
                    <a:pt x="272" y="387"/>
                    <a:pt x="270" y="385"/>
                    <a:pt x="267" y="382"/>
                  </a:cubicBezTo>
                  <a:cubicBezTo>
                    <a:pt x="267" y="382"/>
                    <a:pt x="266" y="382"/>
                    <a:pt x="266" y="381"/>
                  </a:cubicBezTo>
                  <a:cubicBezTo>
                    <a:pt x="263" y="379"/>
                    <a:pt x="261" y="377"/>
                    <a:pt x="258" y="375"/>
                  </a:cubicBezTo>
                  <a:cubicBezTo>
                    <a:pt x="257" y="374"/>
                    <a:pt x="257" y="374"/>
                    <a:pt x="257" y="374"/>
                  </a:cubicBezTo>
                  <a:cubicBezTo>
                    <a:pt x="247" y="367"/>
                    <a:pt x="237" y="362"/>
                    <a:pt x="225" y="359"/>
                  </a:cubicBezTo>
                  <a:cubicBezTo>
                    <a:pt x="223" y="358"/>
                    <a:pt x="220" y="357"/>
                    <a:pt x="218" y="357"/>
                  </a:cubicBezTo>
                  <a:cubicBezTo>
                    <a:pt x="217" y="356"/>
                    <a:pt x="215" y="356"/>
                    <a:pt x="214" y="356"/>
                  </a:cubicBezTo>
                  <a:cubicBezTo>
                    <a:pt x="212" y="356"/>
                    <a:pt x="210" y="355"/>
                    <a:pt x="208" y="355"/>
                  </a:cubicBezTo>
                  <a:cubicBezTo>
                    <a:pt x="207" y="355"/>
                    <a:pt x="206" y="355"/>
                    <a:pt x="205" y="355"/>
                  </a:cubicBezTo>
                  <a:cubicBezTo>
                    <a:pt x="202" y="354"/>
                    <a:pt x="199" y="354"/>
                    <a:pt x="195" y="354"/>
                  </a:cubicBezTo>
                  <a:lnTo>
                    <a:pt x="105" y="354"/>
                  </a:lnTo>
                  <a:cubicBezTo>
                    <a:pt x="47" y="354"/>
                    <a:pt x="0" y="401"/>
                    <a:pt x="0" y="460"/>
                  </a:cubicBezTo>
                  <a:lnTo>
                    <a:pt x="0" y="600"/>
                  </a:lnTo>
                  <a:lnTo>
                    <a:pt x="62" y="600"/>
                  </a:lnTo>
                  <a:lnTo>
                    <a:pt x="62" y="454"/>
                  </a:lnTo>
                  <a:lnTo>
                    <a:pt x="83" y="454"/>
                  </a:lnTo>
                  <a:lnTo>
                    <a:pt x="83" y="600"/>
                  </a:lnTo>
                  <a:lnTo>
                    <a:pt x="216" y="600"/>
                  </a:lnTo>
                  <a:lnTo>
                    <a:pt x="216" y="454"/>
                  </a:lnTo>
                  <a:lnTo>
                    <a:pt x="237" y="454"/>
                  </a:lnTo>
                  <a:lnTo>
                    <a:pt x="237" y="600"/>
                  </a:lnTo>
                  <a:lnTo>
                    <a:pt x="301" y="600"/>
                  </a:lnTo>
                  <a:lnTo>
                    <a:pt x="301" y="460"/>
                  </a:lnTo>
                  <a:cubicBezTo>
                    <a:pt x="301" y="437"/>
                    <a:pt x="294" y="417"/>
                    <a:pt x="282" y="400"/>
                  </a:cubicBezTo>
                  <a:cubicBezTo>
                    <a:pt x="282" y="400"/>
                    <a:pt x="282" y="400"/>
                    <a:pt x="282" y="400"/>
                  </a:cubicBezTo>
                  <a:close/>
                  <a:moveTo>
                    <a:pt x="523" y="354"/>
                  </a:moveTo>
                  <a:lnTo>
                    <a:pt x="523" y="354"/>
                  </a:lnTo>
                  <a:lnTo>
                    <a:pt x="433" y="354"/>
                  </a:lnTo>
                  <a:cubicBezTo>
                    <a:pt x="429" y="354"/>
                    <a:pt x="426" y="354"/>
                    <a:pt x="423" y="355"/>
                  </a:cubicBezTo>
                  <a:cubicBezTo>
                    <a:pt x="422" y="355"/>
                    <a:pt x="421" y="355"/>
                    <a:pt x="420" y="355"/>
                  </a:cubicBezTo>
                  <a:cubicBezTo>
                    <a:pt x="418" y="355"/>
                    <a:pt x="415" y="356"/>
                    <a:pt x="413" y="356"/>
                  </a:cubicBezTo>
                  <a:cubicBezTo>
                    <a:pt x="412" y="356"/>
                    <a:pt x="411" y="356"/>
                    <a:pt x="410" y="357"/>
                  </a:cubicBezTo>
                  <a:cubicBezTo>
                    <a:pt x="408" y="357"/>
                    <a:pt x="405" y="358"/>
                    <a:pt x="403" y="358"/>
                  </a:cubicBezTo>
                  <a:cubicBezTo>
                    <a:pt x="387" y="363"/>
                    <a:pt x="373" y="371"/>
                    <a:pt x="361" y="382"/>
                  </a:cubicBezTo>
                  <a:cubicBezTo>
                    <a:pt x="361" y="382"/>
                    <a:pt x="361" y="382"/>
                    <a:pt x="361" y="383"/>
                  </a:cubicBezTo>
                  <a:cubicBezTo>
                    <a:pt x="358" y="385"/>
                    <a:pt x="356" y="388"/>
                    <a:pt x="353" y="390"/>
                  </a:cubicBezTo>
                  <a:cubicBezTo>
                    <a:pt x="353" y="390"/>
                    <a:pt x="353" y="391"/>
                    <a:pt x="353" y="391"/>
                  </a:cubicBezTo>
                  <a:cubicBezTo>
                    <a:pt x="337" y="409"/>
                    <a:pt x="327" y="433"/>
                    <a:pt x="327" y="460"/>
                  </a:cubicBezTo>
                  <a:lnTo>
                    <a:pt x="327" y="600"/>
                  </a:lnTo>
                  <a:lnTo>
                    <a:pt x="389" y="600"/>
                  </a:lnTo>
                  <a:lnTo>
                    <a:pt x="389" y="454"/>
                  </a:lnTo>
                  <a:lnTo>
                    <a:pt x="410" y="454"/>
                  </a:lnTo>
                  <a:lnTo>
                    <a:pt x="410" y="600"/>
                  </a:lnTo>
                  <a:lnTo>
                    <a:pt x="543" y="600"/>
                  </a:lnTo>
                  <a:lnTo>
                    <a:pt x="543" y="454"/>
                  </a:lnTo>
                  <a:lnTo>
                    <a:pt x="564" y="454"/>
                  </a:lnTo>
                  <a:lnTo>
                    <a:pt x="564" y="600"/>
                  </a:lnTo>
                  <a:lnTo>
                    <a:pt x="628" y="600"/>
                  </a:lnTo>
                  <a:lnTo>
                    <a:pt x="628" y="460"/>
                  </a:lnTo>
                  <a:cubicBezTo>
                    <a:pt x="628" y="401"/>
                    <a:pt x="581" y="354"/>
                    <a:pt x="523" y="354"/>
                  </a:cubicBezTo>
                  <a:close/>
                  <a:moveTo>
                    <a:pt x="151" y="340"/>
                  </a:moveTo>
                  <a:lnTo>
                    <a:pt x="151" y="340"/>
                  </a:lnTo>
                  <a:cubicBezTo>
                    <a:pt x="159" y="340"/>
                    <a:pt x="167" y="338"/>
                    <a:pt x="175" y="335"/>
                  </a:cubicBezTo>
                  <a:cubicBezTo>
                    <a:pt x="175" y="335"/>
                    <a:pt x="175" y="335"/>
                    <a:pt x="176" y="335"/>
                  </a:cubicBezTo>
                  <a:cubicBezTo>
                    <a:pt x="179" y="334"/>
                    <a:pt x="183" y="332"/>
                    <a:pt x="186" y="330"/>
                  </a:cubicBezTo>
                  <a:cubicBezTo>
                    <a:pt x="186" y="330"/>
                    <a:pt x="186" y="330"/>
                    <a:pt x="186" y="330"/>
                  </a:cubicBezTo>
                  <a:cubicBezTo>
                    <a:pt x="190" y="328"/>
                    <a:pt x="193" y="326"/>
                    <a:pt x="196" y="323"/>
                  </a:cubicBezTo>
                  <a:cubicBezTo>
                    <a:pt x="196" y="323"/>
                    <a:pt x="196" y="323"/>
                    <a:pt x="196" y="323"/>
                  </a:cubicBezTo>
                  <a:cubicBezTo>
                    <a:pt x="202" y="318"/>
                    <a:pt x="206" y="312"/>
                    <a:pt x="210" y="306"/>
                  </a:cubicBezTo>
                  <a:cubicBezTo>
                    <a:pt x="211" y="305"/>
                    <a:pt x="211" y="305"/>
                    <a:pt x="211" y="304"/>
                  </a:cubicBezTo>
                  <a:cubicBezTo>
                    <a:pt x="213" y="301"/>
                    <a:pt x="214" y="298"/>
                    <a:pt x="216" y="295"/>
                  </a:cubicBezTo>
                  <a:cubicBezTo>
                    <a:pt x="216" y="294"/>
                    <a:pt x="216" y="294"/>
                    <a:pt x="216" y="293"/>
                  </a:cubicBezTo>
                  <a:cubicBezTo>
                    <a:pt x="217" y="290"/>
                    <a:pt x="218" y="287"/>
                    <a:pt x="219" y="283"/>
                  </a:cubicBezTo>
                  <a:cubicBezTo>
                    <a:pt x="219" y="282"/>
                    <a:pt x="219" y="282"/>
                    <a:pt x="219" y="281"/>
                  </a:cubicBezTo>
                  <a:cubicBezTo>
                    <a:pt x="220" y="278"/>
                    <a:pt x="220" y="274"/>
                    <a:pt x="220" y="270"/>
                  </a:cubicBezTo>
                  <a:cubicBezTo>
                    <a:pt x="220" y="267"/>
                    <a:pt x="220" y="264"/>
                    <a:pt x="220" y="261"/>
                  </a:cubicBezTo>
                  <a:cubicBezTo>
                    <a:pt x="219" y="260"/>
                    <a:pt x="219" y="259"/>
                    <a:pt x="219" y="258"/>
                  </a:cubicBezTo>
                  <a:cubicBezTo>
                    <a:pt x="219" y="255"/>
                    <a:pt x="218" y="252"/>
                    <a:pt x="217" y="250"/>
                  </a:cubicBezTo>
                  <a:cubicBezTo>
                    <a:pt x="217" y="249"/>
                    <a:pt x="217" y="249"/>
                    <a:pt x="217" y="249"/>
                  </a:cubicBezTo>
                  <a:cubicBezTo>
                    <a:pt x="216" y="246"/>
                    <a:pt x="215" y="244"/>
                    <a:pt x="214" y="241"/>
                  </a:cubicBezTo>
                  <a:cubicBezTo>
                    <a:pt x="214" y="240"/>
                    <a:pt x="213" y="240"/>
                    <a:pt x="213" y="239"/>
                  </a:cubicBezTo>
                  <a:cubicBezTo>
                    <a:pt x="212" y="236"/>
                    <a:pt x="210" y="234"/>
                    <a:pt x="209" y="231"/>
                  </a:cubicBezTo>
                  <a:lnTo>
                    <a:pt x="208" y="231"/>
                  </a:lnTo>
                  <a:cubicBezTo>
                    <a:pt x="207" y="229"/>
                    <a:pt x="205" y="226"/>
                    <a:pt x="203" y="224"/>
                  </a:cubicBezTo>
                  <a:cubicBezTo>
                    <a:pt x="203" y="224"/>
                    <a:pt x="202" y="223"/>
                    <a:pt x="202" y="223"/>
                  </a:cubicBezTo>
                  <a:cubicBezTo>
                    <a:pt x="200" y="221"/>
                    <a:pt x="198" y="219"/>
                    <a:pt x="195" y="217"/>
                  </a:cubicBezTo>
                  <a:cubicBezTo>
                    <a:pt x="195" y="217"/>
                    <a:pt x="195" y="217"/>
                    <a:pt x="195" y="216"/>
                  </a:cubicBezTo>
                  <a:cubicBezTo>
                    <a:pt x="193" y="215"/>
                    <a:pt x="190" y="213"/>
                    <a:pt x="188" y="211"/>
                  </a:cubicBezTo>
                  <a:cubicBezTo>
                    <a:pt x="187" y="211"/>
                    <a:pt x="187" y="210"/>
                    <a:pt x="186" y="210"/>
                  </a:cubicBezTo>
                  <a:cubicBezTo>
                    <a:pt x="184" y="209"/>
                    <a:pt x="181" y="207"/>
                    <a:pt x="179" y="206"/>
                  </a:cubicBezTo>
                  <a:cubicBezTo>
                    <a:pt x="179" y="206"/>
                    <a:pt x="178" y="206"/>
                    <a:pt x="178" y="206"/>
                  </a:cubicBezTo>
                  <a:cubicBezTo>
                    <a:pt x="170" y="202"/>
                    <a:pt x="160" y="200"/>
                    <a:pt x="151" y="200"/>
                  </a:cubicBezTo>
                  <a:cubicBezTo>
                    <a:pt x="112" y="200"/>
                    <a:pt x="81" y="231"/>
                    <a:pt x="81" y="270"/>
                  </a:cubicBezTo>
                  <a:cubicBezTo>
                    <a:pt x="81" y="309"/>
                    <a:pt x="112" y="340"/>
                    <a:pt x="151" y="340"/>
                  </a:cubicBezTo>
                  <a:close/>
                </a:path>
              </a:pathLst>
            </a:custGeom>
            <a:solidFill>
              <a:srgbClr val="365B7C"/>
            </a:solidFill>
            <a:ln>
              <a:noFill/>
            </a:ln>
          </p:spPr>
          <p:txBody>
            <a:bodyPr vert="horz" wrap="square" lIns="91440" tIns="45720" rIns="91440" bIns="45720" numCol="1" anchor="t" anchorCtr="0" compatLnSpc="1">
              <a:prstTxWarp prst="textNoShape">
                <a:avLst/>
              </a:prstTxWarp>
            </a:bodyPr>
            <a:lstStyle/>
            <a:p>
              <a:endParaRPr lang="zh-CN" altLang="en-US">
                <a:solidFill>
                  <a:schemeClr val="accent2"/>
                </a:solidFill>
              </a:endParaRPr>
            </a:p>
          </p:txBody>
        </p:sp>
      </p:grpSp>
      <p:sp>
        <p:nvSpPr>
          <p:cNvPr id="23" name="矩形 22">
            <a:extLst>
              <a:ext uri="{FF2B5EF4-FFF2-40B4-BE49-F238E27FC236}">
                <a16:creationId xmlns:a16="http://schemas.microsoft.com/office/drawing/2014/main" id="{CF3E8134-48A5-444B-8D6A-6A193DF3BF82}"/>
              </a:ext>
            </a:extLst>
          </p:cNvPr>
          <p:cNvSpPr/>
          <p:nvPr/>
        </p:nvSpPr>
        <p:spPr>
          <a:xfrm>
            <a:off x="2253792" y="782273"/>
            <a:ext cx="2087446" cy="470748"/>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800" b="1" dirty="0">
                <a:latin typeface="KaiTi" panose="02010609060101010101" pitchFamily="49" charset="-122"/>
                <a:ea typeface="KaiTi" panose="02010609060101010101" pitchFamily="49" charset="-122"/>
                <a:cs typeface="+mn-ea"/>
                <a:sym typeface="+mn-lt"/>
              </a:rPr>
              <a:t>案例导学</a:t>
            </a:r>
          </a:p>
        </p:txBody>
      </p:sp>
      <p:sp>
        <p:nvSpPr>
          <p:cNvPr id="9" name="Rectangle 3">
            <a:extLst>
              <a:ext uri="{FF2B5EF4-FFF2-40B4-BE49-F238E27FC236}">
                <a16:creationId xmlns:a16="http://schemas.microsoft.com/office/drawing/2014/main" id="{CE138527-A06A-B448-8904-B625B87EBFE4}"/>
              </a:ext>
            </a:extLst>
          </p:cNvPr>
          <p:cNvSpPr txBox="1">
            <a:spLocks noChangeArrowheads="1"/>
          </p:cNvSpPr>
          <p:nvPr/>
        </p:nvSpPr>
        <p:spPr>
          <a:xfrm>
            <a:off x="171807" y="866028"/>
            <a:ext cx="12020193" cy="5503024"/>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nSpc>
                <a:spcPct val="80000"/>
              </a:lnSpc>
            </a:pPr>
            <a:endParaRPr lang="zh-CN" altLang="en-US" sz="2400" dirty="0"/>
          </a:p>
        </p:txBody>
      </p:sp>
      <p:sp>
        <p:nvSpPr>
          <p:cNvPr id="10" name="Rectangle 3">
            <a:extLst>
              <a:ext uri="{FF2B5EF4-FFF2-40B4-BE49-F238E27FC236}">
                <a16:creationId xmlns:a16="http://schemas.microsoft.com/office/drawing/2014/main" id="{C0D3639D-058E-2545-81F6-C4F77B5EE9C4}"/>
              </a:ext>
            </a:extLst>
          </p:cNvPr>
          <p:cNvSpPr txBox="1">
            <a:spLocks noChangeArrowheads="1"/>
          </p:cNvSpPr>
          <p:nvPr/>
        </p:nvSpPr>
        <p:spPr>
          <a:xfrm>
            <a:off x="529207" y="989239"/>
            <a:ext cx="11903809" cy="5248275"/>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nSpc>
                <a:spcPct val="80000"/>
              </a:lnSpc>
            </a:pPr>
            <a:endParaRPr lang="en-US" altLang="zh-CN" sz="2400" dirty="0">
              <a:latin typeface="KaiTi" panose="02010609060101010101" pitchFamily="49" charset="-122"/>
              <a:ea typeface="KaiTi" panose="02010609060101010101" pitchFamily="49" charset="-122"/>
            </a:endParaRPr>
          </a:p>
          <a:p>
            <a:pPr>
              <a:lnSpc>
                <a:spcPct val="80000"/>
              </a:lnSpc>
            </a:pPr>
            <a:endParaRPr lang="en-US" altLang="zh-CN" sz="2400" dirty="0">
              <a:latin typeface="KaiTi" panose="02010609060101010101" pitchFamily="49" charset="-122"/>
              <a:ea typeface="KaiTi" panose="02010609060101010101" pitchFamily="49" charset="-122"/>
            </a:endParaRPr>
          </a:p>
          <a:p>
            <a:pPr>
              <a:lnSpc>
                <a:spcPct val="80000"/>
              </a:lnSpc>
            </a:pPr>
            <a:endParaRPr lang="en-US" altLang="zh-CN" sz="2400" dirty="0">
              <a:latin typeface="KaiTi" panose="02010609060101010101" pitchFamily="49" charset="-122"/>
              <a:ea typeface="KaiTi" panose="02010609060101010101" pitchFamily="49" charset="-122"/>
            </a:endParaRPr>
          </a:p>
          <a:p>
            <a:pPr>
              <a:lnSpc>
                <a:spcPct val="80000"/>
              </a:lnSpc>
            </a:pPr>
            <a:r>
              <a:rPr lang="zh-CN" altLang="en-US" sz="2400" dirty="0">
                <a:latin typeface="KaiTi" panose="02010609060101010101" pitchFamily="49" charset="-122"/>
                <a:ea typeface="KaiTi" panose="02010609060101010101" pitchFamily="49" charset="-122"/>
              </a:rPr>
              <a:t>生产部经理于欣在反复考虑后</a:t>
            </a:r>
            <a:r>
              <a:rPr lang="en-US" altLang="zh-CN" sz="2400" dirty="0">
                <a:latin typeface="KaiTi" panose="02010609060101010101" pitchFamily="49" charset="-122"/>
                <a:ea typeface="KaiTi" panose="02010609060101010101" pitchFamily="49" charset="-122"/>
              </a:rPr>
              <a:t>,</a:t>
            </a:r>
            <a:r>
              <a:rPr lang="zh-CN" altLang="en-US" sz="2400" dirty="0">
                <a:latin typeface="KaiTi" panose="02010609060101010101" pitchFamily="49" charset="-122"/>
                <a:ea typeface="KaiTi" panose="02010609060101010101" pitchFamily="49" charset="-122"/>
              </a:rPr>
              <a:t>来到人力资源部经理室</a:t>
            </a:r>
            <a:r>
              <a:rPr lang="en-US" altLang="zh-CN" sz="2400" dirty="0">
                <a:latin typeface="KaiTi" panose="02010609060101010101" pitchFamily="49" charset="-122"/>
                <a:ea typeface="KaiTi" panose="02010609060101010101" pitchFamily="49" charset="-122"/>
              </a:rPr>
              <a:t>,</a:t>
            </a:r>
            <a:r>
              <a:rPr lang="zh-CN" altLang="en-US" sz="2400" dirty="0">
                <a:latin typeface="KaiTi" panose="02010609060101010101" pitchFamily="49" charset="-122"/>
                <a:ea typeface="KaiTi" panose="02010609060101010101" pitchFamily="49" charset="-122"/>
              </a:rPr>
              <a:t>与国建华商谈何人可录用。国建华说</a:t>
            </a:r>
            <a:r>
              <a:rPr lang="en-US" altLang="zh-CN" sz="2400" dirty="0">
                <a:latin typeface="KaiTi" panose="02010609060101010101" pitchFamily="49" charset="-122"/>
                <a:ea typeface="KaiTi" panose="02010609060101010101" pitchFamily="49" charset="-122"/>
              </a:rPr>
              <a:t>:“</a:t>
            </a:r>
            <a:r>
              <a:rPr lang="zh-CN" altLang="en-US" sz="2400" dirty="0">
                <a:latin typeface="KaiTi" panose="02010609060101010101" pitchFamily="49" charset="-122"/>
                <a:ea typeface="KaiTi" panose="02010609060101010101" pitchFamily="49" charset="-122"/>
              </a:rPr>
              <a:t>两位候选人看来似乎都不错</a:t>
            </a:r>
            <a:r>
              <a:rPr lang="en-US" altLang="zh-CN" sz="2400" dirty="0">
                <a:latin typeface="KaiTi" panose="02010609060101010101" pitchFamily="49" charset="-122"/>
                <a:ea typeface="KaiTi" panose="02010609060101010101" pitchFamily="49" charset="-122"/>
              </a:rPr>
              <a:t>,</a:t>
            </a:r>
            <a:r>
              <a:rPr lang="zh-CN" altLang="en-US" sz="2400" dirty="0">
                <a:latin typeface="KaiTi" panose="02010609060101010101" pitchFamily="49" charset="-122"/>
                <a:ea typeface="KaiTi" panose="02010609060101010101" pitchFamily="49" charset="-122"/>
              </a:rPr>
              <a:t>你认为哪一位更合适呢</a:t>
            </a:r>
            <a:r>
              <a:rPr lang="en-US" altLang="zh-CN" sz="2400" dirty="0">
                <a:latin typeface="KaiTi" panose="02010609060101010101" pitchFamily="49" charset="-122"/>
                <a:ea typeface="KaiTi" panose="02010609060101010101" pitchFamily="49" charset="-122"/>
              </a:rPr>
              <a:t>?”</a:t>
            </a:r>
            <a:r>
              <a:rPr lang="zh-CN" altLang="en-US" sz="2400" dirty="0">
                <a:latin typeface="KaiTi" panose="02010609060101010101" pitchFamily="49" charset="-122"/>
                <a:ea typeface="KaiTi" panose="02010609060101010101" pitchFamily="49" charset="-122"/>
              </a:rPr>
              <a:t>于欣说</a:t>
            </a:r>
            <a:r>
              <a:rPr lang="en-US" altLang="zh-CN" sz="2400" dirty="0">
                <a:latin typeface="KaiTi" panose="02010609060101010101" pitchFamily="49" charset="-122"/>
                <a:ea typeface="KaiTi" panose="02010609060101010101" pitchFamily="49" charset="-122"/>
              </a:rPr>
              <a:t>:“</a:t>
            </a:r>
            <a:r>
              <a:rPr lang="zh-CN" altLang="en-US" sz="2400" dirty="0">
                <a:latin typeface="KaiTi" panose="02010609060101010101" pitchFamily="49" charset="-122"/>
                <a:ea typeface="KaiTi" panose="02010609060101010101" pitchFamily="49" charset="-122"/>
              </a:rPr>
              <a:t>两位候选人的资格审查都合格</a:t>
            </a:r>
            <a:r>
              <a:rPr lang="en-US" altLang="zh-CN" sz="2400" dirty="0">
                <a:latin typeface="KaiTi" panose="02010609060101010101" pitchFamily="49" charset="-122"/>
                <a:ea typeface="KaiTi" panose="02010609060101010101" pitchFamily="49" charset="-122"/>
              </a:rPr>
              <a:t>,</a:t>
            </a:r>
            <a:r>
              <a:rPr lang="zh-CN" altLang="en-US" sz="2400" dirty="0">
                <a:latin typeface="KaiTi" panose="02010609060101010101" pitchFamily="49" charset="-122"/>
                <a:ea typeface="KaiTi" panose="02010609060101010101" pitchFamily="49" charset="-122"/>
              </a:rPr>
              <a:t>唯一存在的问题是王智勇的第二家公司主管给的资料太少</a:t>
            </a:r>
            <a:r>
              <a:rPr lang="en-US" altLang="zh-CN" sz="2400" dirty="0">
                <a:latin typeface="KaiTi" panose="02010609060101010101" pitchFamily="49" charset="-122"/>
                <a:ea typeface="KaiTi" panose="02010609060101010101" pitchFamily="49" charset="-122"/>
              </a:rPr>
              <a:t>,</a:t>
            </a:r>
            <a:r>
              <a:rPr lang="zh-CN" altLang="en-US" sz="2400" dirty="0">
                <a:latin typeface="KaiTi" panose="02010609060101010101" pitchFamily="49" charset="-122"/>
                <a:ea typeface="KaiTi" panose="02010609060101010101" pitchFamily="49" charset="-122"/>
              </a:rPr>
              <a:t>虽然如此</a:t>
            </a:r>
            <a:r>
              <a:rPr lang="en-US" altLang="zh-CN" sz="2400" dirty="0">
                <a:latin typeface="KaiTi" panose="02010609060101010101" pitchFamily="49" charset="-122"/>
                <a:ea typeface="KaiTi" panose="02010609060101010101" pitchFamily="49" charset="-122"/>
              </a:rPr>
              <a:t>,</a:t>
            </a:r>
            <a:r>
              <a:rPr lang="zh-CN" altLang="en-US" sz="2400" dirty="0">
                <a:latin typeface="KaiTi" panose="02010609060101010101" pitchFamily="49" charset="-122"/>
                <a:ea typeface="KaiTi" panose="02010609060101010101" pitchFamily="49" charset="-122"/>
              </a:rPr>
              <a:t>我也看不出他有何不好的背景</a:t>
            </a:r>
            <a:r>
              <a:rPr lang="en-US" altLang="zh-CN" sz="2400" dirty="0">
                <a:latin typeface="KaiTi" panose="02010609060101010101" pitchFamily="49" charset="-122"/>
                <a:ea typeface="KaiTi" panose="02010609060101010101" pitchFamily="49" charset="-122"/>
              </a:rPr>
              <a:t>,</a:t>
            </a:r>
            <a:r>
              <a:rPr lang="zh-CN" altLang="en-US" sz="2400" dirty="0">
                <a:latin typeface="KaiTi" panose="02010609060101010101" pitchFamily="49" charset="-122"/>
                <a:ea typeface="KaiTi" panose="02010609060101010101" pitchFamily="49" charset="-122"/>
              </a:rPr>
              <a:t>你的意见呢</a:t>
            </a:r>
            <a:r>
              <a:rPr lang="en-US" altLang="zh-CN" sz="2400" dirty="0">
                <a:latin typeface="KaiTi" panose="02010609060101010101" pitchFamily="49" charset="-122"/>
                <a:ea typeface="KaiTi" panose="02010609060101010101" pitchFamily="49" charset="-122"/>
              </a:rPr>
              <a:t>?”</a:t>
            </a:r>
          </a:p>
          <a:p>
            <a:pPr>
              <a:lnSpc>
                <a:spcPct val="80000"/>
              </a:lnSpc>
            </a:pPr>
            <a:r>
              <a:rPr lang="zh-CN" altLang="en-US" sz="2400" dirty="0">
                <a:latin typeface="KaiTi" panose="02010609060101010101" pitchFamily="49" charset="-122"/>
                <a:ea typeface="KaiTi" panose="02010609060101010101" pitchFamily="49" charset="-122"/>
              </a:rPr>
              <a:t>国建华说</a:t>
            </a:r>
            <a:r>
              <a:rPr lang="en-US" altLang="zh-CN" sz="2400" dirty="0">
                <a:latin typeface="KaiTi" panose="02010609060101010101" pitchFamily="49" charset="-122"/>
                <a:ea typeface="KaiTi" panose="02010609060101010101" pitchFamily="49" charset="-122"/>
              </a:rPr>
              <a:t>:“</a:t>
            </a:r>
            <a:r>
              <a:rPr lang="zh-CN" altLang="en-US" sz="2400" dirty="0">
                <a:latin typeface="KaiTi" panose="02010609060101010101" pitchFamily="49" charset="-122"/>
                <a:ea typeface="KaiTi" panose="02010609060101010101" pitchFamily="49" charset="-122"/>
              </a:rPr>
              <a:t>很好</a:t>
            </a:r>
            <a:r>
              <a:rPr lang="en-US" altLang="zh-CN" sz="2400" dirty="0">
                <a:latin typeface="KaiTi" panose="02010609060101010101" pitchFamily="49" charset="-122"/>
                <a:ea typeface="KaiTi" panose="02010609060101010101" pitchFamily="49" charset="-122"/>
              </a:rPr>
              <a:t>,</a:t>
            </a:r>
            <a:r>
              <a:rPr lang="zh-CN" altLang="en-US" sz="2400" dirty="0">
                <a:latin typeface="KaiTi" panose="02010609060101010101" pitchFamily="49" charset="-122"/>
                <a:ea typeface="KaiTi" panose="02010609060101010101" pitchFamily="49" charset="-122"/>
              </a:rPr>
              <a:t>于经理</a:t>
            </a:r>
            <a:r>
              <a:rPr lang="en-US" altLang="zh-CN" sz="2400" dirty="0">
                <a:latin typeface="KaiTi" panose="02010609060101010101" pitchFamily="49" charset="-122"/>
                <a:ea typeface="KaiTi" panose="02010609060101010101" pitchFamily="49" charset="-122"/>
              </a:rPr>
              <a:t>,</a:t>
            </a:r>
            <a:r>
              <a:rPr lang="zh-CN" altLang="en-US" sz="2400" dirty="0">
                <a:latin typeface="KaiTi" panose="02010609060101010101" pitchFamily="49" charset="-122"/>
                <a:ea typeface="KaiTi" panose="02010609060101010101" pitchFamily="49" charset="-122"/>
              </a:rPr>
              <a:t>显然你我对王智勇的面谈表现都有很好的印象</a:t>
            </a:r>
            <a:r>
              <a:rPr lang="en-US" altLang="zh-CN" sz="2400" dirty="0">
                <a:latin typeface="KaiTi" panose="02010609060101010101" pitchFamily="49" charset="-122"/>
                <a:ea typeface="KaiTi" panose="02010609060101010101" pitchFamily="49" charset="-122"/>
              </a:rPr>
              <a:t>,</a:t>
            </a:r>
            <a:r>
              <a:rPr lang="zh-CN" altLang="en-US" sz="2400" dirty="0">
                <a:latin typeface="KaiTi" panose="02010609060101010101" pitchFamily="49" charset="-122"/>
                <a:ea typeface="KaiTi" panose="02010609060101010101" pitchFamily="49" charset="-122"/>
              </a:rPr>
              <a:t>人嘛</a:t>
            </a:r>
            <a:r>
              <a:rPr lang="en-US" altLang="zh-CN" sz="2400" dirty="0">
                <a:latin typeface="KaiTi" panose="02010609060101010101" pitchFamily="49" charset="-122"/>
                <a:ea typeface="KaiTi" panose="02010609060101010101" pitchFamily="49" charset="-122"/>
              </a:rPr>
              <a:t>,</a:t>
            </a:r>
            <a:r>
              <a:rPr lang="zh-CN" altLang="en-US" sz="2400" dirty="0">
                <a:latin typeface="KaiTi" panose="02010609060101010101" pitchFamily="49" charset="-122"/>
                <a:ea typeface="KaiTi" panose="02010609060101010101" pitchFamily="49" charset="-122"/>
              </a:rPr>
              <a:t>有点圆滑</a:t>
            </a:r>
            <a:r>
              <a:rPr lang="en-US" altLang="zh-CN" sz="2400" dirty="0">
                <a:latin typeface="KaiTi" panose="02010609060101010101" pitchFamily="49" charset="-122"/>
                <a:ea typeface="KaiTi" panose="02010609060101010101" pitchFamily="49" charset="-122"/>
              </a:rPr>
              <a:t>,</a:t>
            </a:r>
            <a:r>
              <a:rPr lang="zh-CN" altLang="en-US" sz="2400" dirty="0">
                <a:latin typeface="KaiTi" panose="02010609060101010101" pitchFamily="49" charset="-122"/>
                <a:ea typeface="KaiTi" panose="02010609060101010101" pitchFamily="49" charset="-122"/>
              </a:rPr>
              <a:t>但我想我会很容易与他共事</a:t>
            </a:r>
            <a:r>
              <a:rPr lang="en-US" altLang="zh-CN" sz="2400" dirty="0">
                <a:latin typeface="KaiTi" panose="02010609060101010101" pitchFamily="49" charset="-122"/>
                <a:ea typeface="KaiTi" panose="02010609060101010101" pitchFamily="49" charset="-122"/>
              </a:rPr>
              <a:t>,</a:t>
            </a:r>
            <a:r>
              <a:rPr lang="zh-CN" altLang="en-US" sz="2400" dirty="0">
                <a:latin typeface="KaiTi" panose="02010609060101010101" pitchFamily="49" charset="-122"/>
                <a:ea typeface="KaiTi" panose="02010609060101010101" pitchFamily="49" charset="-122"/>
              </a:rPr>
              <a:t>相信在以后的工作中不会出现大的问题。”于是</a:t>
            </a:r>
            <a:r>
              <a:rPr lang="en-US" altLang="zh-CN" sz="2400" dirty="0">
                <a:latin typeface="KaiTi" panose="02010609060101010101" pitchFamily="49" charset="-122"/>
                <a:ea typeface="KaiTi" panose="02010609060101010101" pitchFamily="49" charset="-122"/>
              </a:rPr>
              <a:t>,</a:t>
            </a:r>
            <a:r>
              <a:rPr lang="zh-CN" altLang="en-US" sz="2400" dirty="0">
                <a:latin typeface="KaiTi" panose="02010609060101010101" pitchFamily="49" charset="-122"/>
                <a:ea typeface="KaiTi" panose="02010609060101010101" pitchFamily="49" charset="-122"/>
              </a:rPr>
              <a:t>公司最后决定录用王智勇。</a:t>
            </a:r>
          </a:p>
        </p:txBody>
      </p:sp>
      <p:pic>
        <p:nvPicPr>
          <p:cNvPr id="11" name="Picture 4">
            <a:extLst>
              <a:ext uri="{FF2B5EF4-FFF2-40B4-BE49-F238E27FC236}">
                <a16:creationId xmlns:a16="http://schemas.microsoft.com/office/drawing/2014/main" id="{09833DB6-9FC6-6042-BD72-2DCE97D80FFB}"/>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438708" y="4628888"/>
            <a:ext cx="7823548" cy="16299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422231387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5" presetClass="entr" presetSubtype="0" fill="hold" nodeType="withEffect">
                                  <p:stCondLst>
                                    <p:cond delay="250"/>
                                  </p:stCondLst>
                                  <p:childTnLst>
                                    <p:set>
                                      <p:cBhvr>
                                        <p:cTn id="6" dur="1" fill="hold">
                                          <p:stCondLst>
                                            <p:cond delay="0"/>
                                          </p:stCondLst>
                                        </p:cTn>
                                        <p:tgtEl>
                                          <p:spTgt spid="17"/>
                                        </p:tgtEl>
                                        <p:attrNameLst>
                                          <p:attrName>style.visibility</p:attrName>
                                        </p:attrNameLst>
                                      </p:cBhvr>
                                      <p:to>
                                        <p:strVal val="visible"/>
                                      </p:to>
                                    </p:set>
                                    <p:anim calcmode="lin" valueType="num">
                                      <p:cBhvr>
                                        <p:cTn id="7" dur="500" decel="50000" fill="hold">
                                          <p:stCondLst>
                                            <p:cond delay="0"/>
                                          </p:stCondLst>
                                        </p:cTn>
                                        <p:tgtEl>
                                          <p:spTgt spid="17"/>
                                        </p:tgtEl>
                                        <p:attrNameLst>
                                          <p:attrName>style.rotation</p:attrName>
                                        </p:attrNameLst>
                                      </p:cBhvr>
                                      <p:tavLst>
                                        <p:tav tm="0">
                                          <p:val>
                                            <p:fltVal val="-90"/>
                                          </p:val>
                                        </p:tav>
                                        <p:tav tm="100000">
                                          <p:val>
                                            <p:fltVal val="0"/>
                                          </p:val>
                                        </p:tav>
                                      </p:tavLst>
                                    </p:anim>
                                    <p:anim calcmode="lin" valueType="num">
                                      <p:cBhvr>
                                        <p:cTn id="8" dur="500" decel="50000" fill="hold">
                                          <p:stCondLst>
                                            <p:cond delay="0"/>
                                          </p:stCondLst>
                                        </p:cTn>
                                        <p:tgtEl>
                                          <p:spTgt spid="17"/>
                                        </p:tgtEl>
                                        <p:attrNameLst>
                                          <p:attrName>ppt_w</p:attrName>
                                        </p:attrNameLst>
                                      </p:cBhvr>
                                      <p:tavLst>
                                        <p:tav tm="0">
                                          <p:val>
                                            <p:strVal val="#ppt_w"/>
                                          </p:val>
                                        </p:tav>
                                        <p:tav tm="100000">
                                          <p:val>
                                            <p:strVal val="#ppt_w*.05"/>
                                          </p:val>
                                        </p:tav>
                                      </p:tavLst>
                                    </p:anim>
                                    <p:anim calcmode="lin" valueType="num">
                                      <p:cBhvr>
                                        <p:cTn id="9" dur="500" accel="50000" fill="hold">
                                          <p:stCondLst>
                                            <p:cond delay="500"/>
                                          </p:stCondLst>
                                        </p:cTn>
                                        <p:tgtEl>
                                          <p:spTgt spid="17"/>
                                        </p:tgtEl>
                                        <p:attrNameLst>
                                          <p:attrName>ppt_w</p:attrName>
                                        </p:attrNameLst>
                                      </p:cBhvr>
                                      <p:tavLst>
                                        <p:tav tm="0">
                                          <p:val>
                                            <p:strVal val="#ppt_w*.05"/>
                                          </p:val>
                                        </p:tav>
                                        <p:tav tm="100000">
                                          <p:val>
                                            <p:strVal val="#ppt_w"/>
                                          </p:val>
                                        </p:tav>
                                      </p:tavLst>
                                    </p:anim>
                                    <p:anim calcmode="lin" valueType="num">
                                      <p:cBhvr>
                                        <p:cTn id="10" dur="1000" fill="hold"/>
                                        <p:tgtEl>
                                          <p:spTgt spid="17"/>
                                        </p:tgtEl>
                                        <p:attrNameLst>
                                          <p:attrName>ppt_h</p:attrName>
                                        </p:attrNameLst>
                                      </p:cBhvr>
                                      <p:tavLst>
                                        <p:tav tm="0">
                                          <p:val>
                                            <p:strVal val="#ppt_h"/>
                                          </p:val>
                                        </p:tav>
                                        <p:tav tm="100000">
                                          <p:val>
                                            <p:strVal val="#ppt_h"/>
                                          </p:val>
                                        </p:tav>
                                      </p:tavLst>
                                    </p:anim>
                                    <p:anim calcmode="lin" valueType="num">
                                      <p:cBhvr>
                                        <p:cTn id="11" dur="500" decel="50000" fill="hold">
                                          <p:stCondLst>
                                            <p:cond delay="0"/>
                                          </p:stCondLst>
                                        </p:cTn>
                                        <p:tgtEl>
                                          <p:spTgt spid="17"/>
                                        </p:tgtEl>
                                        <p:attrNameLst>
                                          <p:attrName>ppt_x</p:attrName>
                                        </p:attrNameLst>
                                      </p:cBhvr>
                                      <p:tavLst>
                                        <p:tav tm="0">
                                          <p:val>
                                            <p:strVal val="#ppt_x+.4"/>
                                          </p:val>
                                        </p:tav>
                                        <p:tav tm="100000">
                                          <p:val>
                                            <p:strVal val="#ppt_x"/>
                                          </p:val>
                                        </p:tav>
                                      </p:tavLst>
                                    </p:anim>
                                    <p:anim calcmode="lin" valueType="num">
                                      <p:cBhvr>
                                        <p:cTn id="12" dur="500" decel="50000" fill="hold">
                                          <p:stCondLst>
                                            <p:cond delay="0"/>
                                          </p:stCondLst>
                                        </p:cTn>
                                        <p:tgtEl>
                                          <p:spTgt spid="17"/>
                                        </p:tgtEl>
                                        <p:attrNameLst>
                                          <p:attrName>ppt_y</p:attrName>
                                        </p:attrNameLst>
                                      </p:cBhvr>
                                      <p:tavLst>
                                        <p:tav tm="0">
                                          <p:val>
                                            <p:strVal val="#ppt_y-.2"/>
                                          </p:val>
                                        </p:tav>
                                        <p:tav tm="100000">
                                          <p:val>
                                            <p:strVal val="#ppt_y+.1"/>
                                          </p:val>
                                        </p:tav>
                                      </p:tavLst>
                                    </p:anim>
                                    <p:anim calcmode="lin" valueType="num">
                                      <p:cBhvr>
                                        <p:cTn id="13" dur="500" accel="50000" fill="hold">
                                          <p:stCondLst>
                                            <p:cond delay="500"/>
                                          </p:stCondLst>
                                        </p:cTn>
                                        <p:tgtEl>
                                          <p:spTgt spid="17"/>
                                        </p:tgtEl>
                                        <p:attrNameLst>
                                          <p:attrName>ppt_y</p:attrName>
                                        </p:attrNameLst>
                                      </p:cBhvr>
                                      <p:tavLst>
                                        <p:tav tm="0">
                                          <p:val>
                                            <p:strVal val="#ppt_y+.1"/>
                                          </p:val>
                                        </p:tav>
                                        <p:tav tm="100000">
                                          <p:val>
                                            <p:strVal val="#ppt_y"/>
                                          </p:val>
                                        </p:tav>
                                      </p:tavLst>
                                    </p:anim>
                                    <p:animEffect transition="in" filter="fade">
                                      <p:cBhvr>
                                        <p:cTn id="14" dur="1000" decel="50000">
                                          <p:stCondLst>
                                            <p:cond delay="0"/>
                                          </p:stCondLst>
                                        </p:cTn>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7" name="组合 16"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a:extLst>
              <a:ext uri="{FF2B5EF4-FFF2-40B4-BE49-F238E27FC236}">
                <a16:creationId xmlns:a16="http://schemas.microsoft.com/office/drawing/2014/main" id="{561A2294-23CE-2643-9C8C-956FF59C7B35}"/>
              </a:ext>
            </a:extLst>
          </p:cNvPr>
          <p:cNvGrpSpPr/>
          <p:nvPr/>
        </p:nvGrpSpPr>
        <p:grpSpPr>
          <a:xfrm>
            <a:off x="258819" y="78933"/>
            <a:ext cx="1891633" cy="1891633"/>
            <a:chOff x="831765" y="1948847"/>
            <a:chExt cx="1891633" cy="1891633"/>
          </a:xfrm>
        </p:grpSpPr>
        <p:grpSp>
          <p:nvGrpSpPr>
            <p:cNvPr id="18" name="组合 17">
              <a:extLst>
                <a:ext uri="{FF2B5EF4-FFF2-40B4-BE49-F238E27FC236}">
                  <a16:creationId xmlns:a16="http://schemas.microsoft.com/office/drawing/2014/main" id="{311E4F6C-6AE8-9D4E-812F-5F11A10CD9D6}"/>
                </a:ext>
              </a:extLst>
            </p:cNvPr>
            <p:cNvGrpSpPr/>
            <p:nvPr/>
          </p:nvGrpSpPr>
          <p:grpSpPr>
            <a:xfrm>
              <a:off x="831765" y="1948847"/>
              <a:ext cx="1891633" cy="1891633"/>
              <a:chOff x="1375509" y="1976984"/>
              <a:chExt cx="2018000" cy="2018000"/>
            </a:xfrm>
          </p:grpSpPr>
          <p:sp>
            <p:nvSpPr>
              <p:cNvPr id="21" name="椭圆 20" descr="e7d195523061f1c0deeec63e560781cfd59afb0ea006f2a87ABB68BF51EA6619813959095094C18C62A12F549504892A4AAA8C1554C6663626E05CA27F281A14E6983772AFC3FB97135759321DEA3D709AACD122C08E6ED1C77BAD4A88EF4CD28A80260D8F97957F436F83C1F553EF0169027D0DBFA7A77088E1513DBDFC101C4B4DFF310B01A5021663E46B6BC2AAB5">
                <a:extLst>
                  <a:ext uri="{FF2B5EF4-FFF2-40B4-BE49-F238E27FC236}">
                    <a16:creationId xmlns:a16="http://schemas.microsoft.com/office/drawing/2014/main" id="{6D52AE6C-48D5-7145-BFBF-F6F39AF994E6}"/>
                  </a:ext>
                </a:extLst>
              </p:cNvPr>
              <p:cNvSpPr>
                <a:spLocks noChangeAspect="1"/>
              </p:cNvSpPr>
              <p:nvPr/>
            </p:nvSpPr>
            <p:spPr>
              <a:xfrm>
                <a:off x="1375509" y="1976984"/>
                <a:ext cx="2018000" cy="2018000"/>
              </a:xfrm>
              <a:prstGeom prst="ellipse">
                <a:avLst/>
              </a:prstGeom>
              <a:gradFill>
                <a:gsLst>
                  <a:gs pos="0">
                    <a:schemeClr val="bg1"/>
                  </a:gs>
                  <a:gs pos="100000">
                    <a:srgbClr val="C7C7C7"/>
                  </a:gs>
                </a:gsLst>
                <a:lin ang="13200000" scaled="0"/>
              </a:gradFill>
              <a:ln w="22225">
                <a:solidFill>
                  <a:schemeClr val="bg1"/>
                </a:solidFill>
              </a:ln>
              <a:effectLst>
                <a:outerShdw blurRad="393700" dist="1270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2" name="任意多边形 16">
                <a:extLst>
                  <a:ext uri="{FF2B5EF4-FFF2-40B4-BE49-F238E27FC236}">
                    <a16:creationId xmlns:a16="http://schemas.microsoft.com/office/drawing/2014/main" id="{175A8AAC-A5AF-5E42-8091-0E80E250512E}"/>
                  </a:ext>
                </a:extLst>
              </p:cNvPr>
              <p:cNvSpPr/>
              <p:nvPr/>
            </p:nvSpPr>
            <p:spPr>
              <a:xfrm rot="5400000">
                <a:off x="1220020" y="2637800"/>
                <a:ext cx="1007034" cy="694933"/>
              </a:xfrm>
              <a:custGeom>
                <a:avLst/>
                <a:gdLst>
                  <a:gd name="connsiteX0" fmla="*/ 0 w 1007034"/>
                  <a:gd name="connsiteY0" fmla="*/ 555348 h 694933"/>
                  <a:gd name="connsiteX1" fmla="*/ 322102 w 1007034"/>
                  <a:gd name="connsiteY1" fmla="*/ 0 h 694933"/>
                  <a:gd name="connsiteX2" fmla="*/ 392164 w 1007034"/>
                  <a:gd name="connsiteY2" fmla="*/ 21748 h 694933"/>
                  <a:gd name="connsiteX3" fmla="*/ 503517 w 1007034"/>
                  <a:gd name="connsiteY3" fmla="*/ 32974 h 694933"/>
                  <a:gd name="connsiteX4" fmla="*/ 614869 w 1007034"/>
                  <a:gd name="connsiteY4" fmla="*/ 21748 h 694933"/>
                  <a:gd name="connsiteX5" fmla="*/ 684932 w 1007034"/>
                  <a:gd name="connsiteY5" fmla="*/ 0 h 694933"/>
                  <a:gd name="connsiteX6" fmla="*/ 1007034 w 1007034"/>
                  <a:gd name="connsiteY6" fmla="*/ 555347 h 694933"/>
                  <a:gd name="connsiteX7" fmla="*/ 895766 w 1007034"/>
                  <a:gd name="connsiteY7" fmla="*/ 615742 h 694933"/>
                  <a:gd name="connsiteX8" fmla="*/ 503516 w 1007034"/>
                  <a:gd name="connsiteY8" fmla="*/ 694933 h 694933"/>
                  <a:gd name="connsiteX9" fmla="*/ 111266 w 1007034"/>
                  <a:gd name="connsiteY9" fmla="*/ 615742 h 694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07034" h="694933">
                    <a:moveTo>
                      <a:pt x="0" y="555348"/>
                    </a:moveTo>
                    <a:lnTo>
                      <a:pt x="322102" y="0"/>
                    </a:lnTo>
                    <a:lnTo>
                      <a:pt x="392164" y="21748"/>
                    </a:lnTo>
                    <a:cubicBezTo>
                      <a:pt x="428132" y="29108"/>
                      <a:pt x="465373" y="32974"/>
                      <a:pt x="503517" y="32974"/>
                    </a:cubicBezTo>
                    <a:cubicBezTo>
                      <a:pt x="541660" y="32974"/>
                      <a:pt x="578901" y="29108"/>
                      <a:pt x="614869" y="21748"/>
                    </a:cubicBezTo>
                    <a:lnTo>
                      <a:pt x="684932" y="0"/>
                    </a:lnTo>
                    <a:lnTo>
                      <a:pt x="1007034" y="555347"/>
                    </a:lnTo>
                    <a:lnTo>
                      <a:pt x="895766" y="615742"/>
                    </a:lnTo>
                    <a:cubicBezTo>
                      <a:pt x="775204" y="666735"/>
                      <a:pt x="642653" y="694933"/>
                      <a:pt x="503516" y="694933"/>
                    </a:cubicBezTo>
                    <a:cubicBezTo>
                      <a:pt x="364379" y="694933"/>
                      <a:pt x="231828" y="666735"/>
                      <a:pt x="111266" y="615742"/>
                    </a:cubicBezTo>
                    <a:close/>
                  </a:path>
                </a:pathLst>
              </a:custGeom>
              <a:solidFill>
                <a:srgbClr val="365B7C"/>
              </a:solidFill>
              <a:ln>
                <a:noFill/>
              </a:ln>
              <a:effectLst>
                <a:innerShdw blurRad="63500" dist="381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20" name="Freeform 48">
              <a:extLst>
                <a:ext uri="{FF2B5EF4-FFF2-40B4-BE49-F238E27FC236}">
                  <a16:creationId xmlns:a16="http://schemas.microsoft.com/office/drawing/2014/main" id="{1A85B2EB-679E-D34B-830C-21AA1AB4F95E}"/>
                </a:ext>
              </a:extLst>
            </p:cNvPr>
            <p:cNvSpPr>
              <a:spLocks noEditPoints="1"/>
            </p:cNvSpPr>
            <p:nvPr/>
          </p:nvSpPr>
          <p:spPr bwMode="auto">
            <a:xfrm>
              <a:off x="1822373" y="2622634"/>
              <a:ext cx="490056" cy="469081"/>
            </a:xfrm>
            <a:custGeom>
              <a:avLst/>
              <a:gdLst>
                <a:gd name="T0" fmla="*/ 419 w 628"/>
                <a:gd name="T1" fmla="*/ 232 h 600"/>
                <a:gd name="T2" fmla="*/ 411 w 628"/>
                <a:gd name="T3" fmla="*/ 249 h 600"/>
                <a:gd name="T4" fmla="*/ 408 w 628"/>
                <a:gd name="T5" fmla="*/ 261 h 600"/>
                <a:gd name="T6" fmla="*/ 409 w 628"/>
                <a:gd name="T7" fmla="*/ 283 h 600"/>
                <a:gd name="T8" fmla="*/ 417 w 628"/>
                <a:gd name="T9" fmla="*/ 304 h 600"/>
                <a:gd name="T10" fmla="*/ 424 w 628"/>
                <a:gd name="T11" fmla="*/ 315 h 600"/>
                <a:gd name="T12" fmla="*/ 441 w 628"/>
                <a:gd name="T13" fmla="*/ 330 h 600"/>
                <a:gd name="T14" fmla="*/ 453 w 628"/>
                <a:gd name="T15" fmla="*/ 335 h 600"/>
                <a:gd name="T16" fmla="*/ 478 w 628"/>
                <a:gd name="T17" fmla="*/ 200 h 600"/>
                <a:gd name="T18" fmla="*/ 449 w 628"/>
                <a:gd name="T19" fmla="*/ 206 h 600"/>
                <a:gd name="T20" fmla="*/ 433 w 628"/>
                <a:gd name="T21" fmla="*/ 216 h 600"/>
                <a:gd name="T22" fmla="*/ 425 w 628"/>
                <a:gd name="T23" fmla="*/ 224 h 600"/>
                <a:gd name="T24" fmla="*/ 384 w 628"/>
                <a:gd name="T25" fmla="*/ 70 h 600"/>
                <a:gd name="T26" fmla="*/ 314 w 628"/>
                <a:gd name="T27" fmla="*/ 140 h 600"/>
                <a:gd name="T28" fmla="*/ 379 w 628"/>
                <a:gd name="T29" fmla="*/ 283 h 600"/>
                <a:gd name="T30" fmla="*/ 379 w 628"/>
                <a:gd name="T31" fmla="*/ 254 h 600"/>
                <a:gd name="T32" fmla="*/ 359 w 628"/>
                <a:gd name="T33" fmla="*/ 154 h 600"/>
                <a:gd name="T34" fmla="*/ 250 w 628"/>
                <a:gd name="T35" fmla="*/ 270 h 600"/>
                <a:gd name="T36" fmla="*/ 314 w 628"/>
                <a:gd name="T37" fmla="*/ 396 h 600"/>
                <a:gd name="T38" fmla="*/ 282 w 628"/>
                <a:gd name="T39" fmla="*/ 400 h 600"/>
                <a:gd name="T40" fmla="*/ 267 w 628"/>
                <a:gd name="T41" fmla="*/ 382 h 600"/>
                <a:gd name="T42" fmla="*/ 257 w 628"/>
                <a:gd name="T43" fmla="*/ 374 h 600"/>
                <a:gd name="T44" fmla="*/ 214 w 628"/>
                <a:gd name="T45" fmla="*/ 356 h 600"/>
                <a:gd name="T46" fmla="*/ 195 w 628"/>
                <a:gd name="T47" fmla="*/ 354 h 600"/>
                <a:gd name="T48" fmla="*/ 0 w 628"/>
                <a:gd name="T49" fmla="*/ 600 h 600"/>
                <a:gd name="T50" fmla="*/ 83 w 628"/>
                <a:gd name="T51" fmla="*/ 454 h 600"/>
                <a:gd name="T52" fmla="*/ 216 w 628"/>
                <a:gd name="T53" fmla="*/ 454 h 600"/>
                <a:gd name="T54" fmla="*/ 301 w 628"/>
                <a:gd name="T55" fmla="*/ 600 h 600"/>
                <a:gd name="T56" fmla="*/ 282 w 628"/>
                <a:gd name="T57" fmla="*/ 400 h 600"/>
                <a:gd name="T58" fmla="*/ 433 w 628"/>
                <a:gd name="T59" fmla="*/ 354 h 600"/>
                <a:gd name="T60" fmla="*/ 413 w 628"/>
                <a:gd name="T61" fmla="*/ 356 h 600"/>
                <a:gd name="T62" fmla="*/ 361 w 628"/>
                <a:gd name="T63" fmla="*/ 382 h 600"/>
                <a:gd name="T64" fmla="*/ 353 w 628"/>
                <a:gd name="T65" fmla="*/ 391 h 600"/>
                <a:gd name="T66" fmla="*/ 389 w 628"/>
                <a:gd name="T67" fmla="*/ 600 h 600"/>
                <a:gd name="T68" fmla="*/ 410 w 628"/>
                <a:gd name="T69" fmla="*/ 600 h 600"/>
                <a:gd name="T70" fmla="*/ 564 w 628"/>
                <a:gd name="T71" fmla="*/ 454 h 600"/>
                <a:gd name="T72" fmla="*/ 628 w 628"/>
                <a:gd name="T73" fmla="*/ 460 h 600"/>
                <a:gd name="T74" fmla="*/ 151 w 628"/>
                <a:gd name="T75" fmla="*/ 340 h 600"/>
                <a:gd name="T76" fmla="*/ 186 w 628"/>
                <a:gd name="T77" fmla="*/ 330 h 600"/>
                <a:gd name="T78" fmla="*/ 196 w 628"/>
                <a:gd name="T79" fmla="*/ 323 h 600"/>
                <a:gd name="T80" fmla="*/ 216 w 628"/>
                <a:gd name="T81" fmla="*/ 295 h 600"/>
                <a:gd name="T82" fmla="*/ 219 w 628"/>
                <a:gd name="T83" fmla="*/ 281 h 600"/>
                <a:gd name="T84" fmla="*/ 219 w 628"/>
                <a:gd name="T85" fmla="*/ 258 h 600"/>
                <a:gd name="T86" fmla="*/ 214 w 628"/>
                <a:gd name="T87" fmla="*/ 241 h 600"/>
                <a:gd name="T88" fmla="*/ 208 w 628"/>
                <a:gd name="T89" fmla="*/ 231 h 600"/>
                <a:gd name="T90" fmla="*/ 195 w 628"/>
                <a:gd name="T91" fmla="*/ 217 h 600"/>
                <a:gd name="T92" fmla="*/ 186 w 628"/>
                <a:gd name="T93" fmla="*/ 210 h 600"/>
                <a:gd name="T94" fmla="*/ 151 w 628"/>
                <a:gd name="T95" fmla="*/ 200 h 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28" h="600">
                  <a:moveTo>
                    <a:pt x="425" y="224"/>
                  </a:moveTo>
                  <a:cubicBezTo>
                    <a:pt x="423" y="226"/>
                    <a:pt x="421" y="229"/>
                    <a:pt x="420" y="231"/>
                  </a:cubicBezTo>
                  <a:cubicBezTo>
                    <a:pt x="419" y="231"/>
                    <a:pt x="419" y="232"/>
                    <a:pt x="419" y="232"/>
                  </a:cubicBezTo>
                  <a:cubicBezTo>
                    <a:pt x="418" y="234"/>
                    <a:pt x="416" y="236"/>
                    <a:pt x="415" y="239"/>
                  </a:cubicBezTo>
                  <a:cubicBezTo>
                    <a:pt x="415" y="240"/>
                    <a:pt x="414" y="240"/>
                    <a:pt x="414" y="241"/>
                  </a:cubicBezTo>
                  <a:cubicBezTo>
                    <a:pt x="413" y="244"/>
                    <a:pt x="412" y="246"/>
                    <a:pt x="411" y="249"/>
                  </a:cubicBezTo>
                  <a:cubicBezTo>
                    <a:pt x="411" y="249"/>
                    <a:pt x="411" y="250"/>
                    <a:pt x="411" y="250"/>
                  </a:cubicBezTo>
                  <a:cubicBezTo>
                    <a:pt x="410" y="253"/>
                    <a:pt x="409" y="255"/>
                    <a:pt x="409" y="258"/>
                  </a:cubicBezTo>
                  <a:cubicBezTo>
                    <a:pt x="409" y="259"/>
                    <a:pt x="409" y="260"/>
                    <a:pt x="408" y="261"/>
                  </a:cubicBezTo>
                  <a:cubicBezTo>
                    <a:pt x="408" y="264"/>
                    <a:pt x="408" y="267"/>
                    <a:pt x="408" y="270"/>
                  </a:cubicBezTo>
                  <a:cubicBezTo>
                    <a:pt x="408" y="274"/>
                    <a:pt x="408" y="278"/>
                    <a:pt x="409" y="281"/>
                  </a:cubicBezTo>
                  <a:cubicBezTo>
                    <a:pt x="409" y="282"/>
                    <a:pt x="409" y="283"/>
                    <a:pt x="409" y="283"/>
                  </a:cubicBezTo>
                  <a:cubicBezTo>
                    <a:pt x="410" y="287"/>
                    <a:pt x="411" y="290"/>
                    <a:pt x="412" y="293"/>
                  </a:cubicBezTo>
                  <a:cubicBezTo>
                    <a:pt x="412" y="294"/>
                    <a:pt x="412" y="294"/>
                    <a:pt x="412" y="295"/>
                  </a:cubicBezTo>
                  <a:cubicBezTo>
                    <a:pt x="414" y="298"/>
                    <a:pt x="415" y="301"/>
                    <a:pt x="417" y="304"/>
                  </a:cubicBezTo>
                  <a:cubicBezTo>
                    <a:pt x="417" y="305"/>
                    <a:pt x="417" y="305"/>
                    <a:pt x="418" y="306"/>
                  </a:cubicBezTo>
                  <a:cubicBezTo>
                    <a:pt x="420" y="309"/>
                    <a:pt x="422" y="312"/>
                    <a:pt x="424" y="315"/>
                  </a:cubicBezTo>
                  <a:cubicBezTo>
                    <a:pt x="424" y="315"/>
                    <a:pt x="424" y="315"/>
                    <a:pt x="424" y="315"/>
                  </a:cubicBezTo>
                  <a:cubicBezTo>
                    <a:pt x="427" y="318"/>
                    <a:pt x="429" y="320"/>
                    <a:pt x="432" y="323"/>
                  </a:cubicBezTo>
                  <a:cubicBezTo>
                    <a:pt x="432" y="323"/>
                    <a:pt x="432" y="323"/>
                    <a:pt x="432" y="323"/>
                  </a:cubicBezTo>
                  <a:cubicBezTo>
                    <a:pt x="435" y="326"/>
                    <a:pt x="438" y="328"/>
                    <a:pt x="441" y="330"/>
                  </a:cubicBezTo>
                  <a:cubicBezTo>
                    <a:pt x="442" y="330"/>
                    <a:pt x="442" y="330"/>
                    <a:pt x="442" y="330"/>
                  </a:cubicBezTo>
                  <a:cubicBezTo>
                    <a:pt x="446" y="332"/>
                    <a:pt x="449" y="334"/>
                    <a:pt x="452" y="335"/>
                  </a:cubicBezTo>
                  <a:cubicBezTo>
                    <a:pt x="453" y="335"/>
                    <a:pt x="453" y="335"/>
                    <a:pt x="453" y="335"/>
                  </a:cubicBezTo>
                  <a:cubicBezTo>
                    <a:pt x="461" y="338"/>
                    <a:pt x="469" y="340"/>
                    <a:pt x="478" y="340"/>
                  </a:cubicBezTo>
                  <a:cubicBezTo>
                    <a:pt x="516" y="340"/>
                    <a:pt x="547" y="309"/>
                    <a:pt x="547" y="270"/>
                  </a:cubicBezTo>
                  <a:cubicBezTo>
                    <a:pt x="547" y="231"/>
                    <a:pt x="516" y="200"/>
                    <a:pt x="478" y="200"/>
                  </a:cubicBezTo>
                  <a:cubicBezTo>
                    <a:pt x="468" y="200"/>
                    <a:pt x="458" y="202"/>
                    <a:pt x="450" y="206"/>
                  </a:cubicBezTo>
                  <a:cubicBezTo>
                    <a:pt x="450" y="206"/>
                    <a:pt x="450" y="206"/>
                    <a:pt x="450" y="206"/>
                  </a:cubicBezTo>
                  <a:cubicBezTo>
                    <a:pt x="449" y="206"/>
                    <a:pt x="449" y="206"/>
                    <a:pt x="449" y="206"/>
                  </a:cubicBezTo>
                  <a:cubicBezTo>
                    <a:pt x="446" y="208"/>
                    <a:pt x="444" y="209"/>
                    <a:pt x="442" y="210"/>
                  </a:cubicBezTo>
                  <a:cubicBezTo>
                    <a:pt x="441" y="210"/>
                    <a:pt x="441" y="211"/>
                    <a:pt x="440" y="211"/>
                  </a:cubicBezTo>
                  <a:cubicBezTo>
                    <a:pt x="438" y="213"/>
                    <a:pt x="435" y="215"/>
                    <a:pt x="433" y="216"/>
                  </a:cubicBezTo>
                  <a:cubicBezTo>
                    <a:pt x="433" y="217"/>
                    <a:pt x="432" y="217"/>
                    <a:pt x="432" y="217"/>
                  </a:cubicBezTo>
                  <a:cubicBezTo>
                    <a:pt x="430" y="219"/>
                    <a:pt x="428" y="221"/>
                    <a:pt x="426" y="223"/>
                  </a:cubicBezTo>
                  <a:cubicBezTo>
                    <a:pt x="426" y="223"/>
                    <a:pt x="425" y="224"/>
                    <a:pt x="425" y="224"/>
                  </a:cubicBezTo>
                  <a:close/>
                  <a:moveTo>
                    <a:pt x="314" y="140"/>
                  </a:moveTo>
                  <a:lnTo>
                    <a:pt x="314" y="140"/>
                  </a:lnTo>
                  <a:cubicBezTo>
                    <a:pt x="353" y="140"/>
                    <a:pt x="384" y="108"/>
                    <a:pt x="384" y="70"/>
                  </a:cubicBezTo>
                  <a:cubicBezTo>
                    <a:pt x="384" y="31"/>
                    <a:pt x="353" y="0"/>
                    <a:pt x="314" y="0"/>
                  </a:cubicBezTo>
                  <a:cubicBezTo>
                    <a:pt x="275" y="0"/>
                    <a:pt x="244" y="31"/>
                    <a:pt x="244" y="70"/>
                  </a:cubicBezTo>
                  <a:cubicBezTo>
                    <a:pt x="244" y="108"/>
                    <a:pt x="275" y="140"/>
                    <a:pt x="314" y="140"/>
                  </a:cubicBezTo>
                  <a:close/>
                  <a:moveTo>
                    <a:pt x="379" y="336"/>
                  </a:moveTo>
                  <a:lnTo>
                    <a:pt x="379" y="336"/>
                  </a:lnTo>
                  <a:lnTo>
                    <a:pt x="379" y="283"/>
                  </a:lnTo>
                  <a:cubicBezTo>
                    <a:pt x="379" y="279"/>
                    <a:pt x="378" y="274"/>
                    <a:pt x="378" y="270"/>
                  </a:cubicBezTo>
                  <a:cubicBezTo>
                    <a:pt x="378" y="266"/>
                    <a:pt x="379" y="262"/>
                    <a:pt x="379" y="257"/>
                  </a:cubicBezTo>
                  <a:lnTo>
                    <a:pt x="379" y="254"/>
                  </a:lnTo>
                  <a:lnTo>
                    <a:pt x="380" y="254"/>
                  </a:lnTo>
                  <a:cubicBezTo>
                    <a:pt x="385" y="223"/>
                    <a:pt x="404" y="197"/>
                    <a:pt x="431" y="183"/>
                  </a:cubicBezTo>
                  <a:cubicBezTo>
                    <a:pt x="412" y="165"/>
                    <a:pt x="387" y="154"/>
                    <a:pt x="359" y="154"/>
                  </a:cubicBezTo>
                  <a:lnTo>
                    <a:pt x="269" y="154"/>
                  </a:lnTo>
                  <a:cubicBezTo>
                    <a:pt x="241" y="154"/>
                    <a:pt x="216" y="165"/>
                    <a:pt x="197" y="183"/>
                  </a:cubicBezTo>
                  <a:cubicBezTo>
                    <a:pt x="228" y="199"/>
                    <a:pt x="250" y="232"/>
                    <a:pt x="250" y="270"/>
                  </a:cubicBezTo>
                  <a:cubicBezTo>
                    <a:pt x="250" y="278"/>
                    <a:pt x="249" y="285"/>
                    <a:pt x="247" y="293"/>
                  </a:cubicBezTo>
                  <a:lnTo>
                    <a:pt x="247" y="335"/>
                  </a:lnTo>
                  <a:cubicBezTo>
                    <a:pt x="276" y="347"/>
                    <a:pt x="299" y="369"/>
                    <a:pt x="314" y="396"/>
                  </a:cubicBezTo>
                  <a:cubicBezTo>
                    <a:pt x="328" y="369"/>
                    <a:pt x="352" y="348"/>
                    <a:pt x="379" y="336"/>
                  </a:cubicBezTo>
                  <a:close/>
                  <a:moveTo>
                    <a:pt x="282" y="400"/>
                  </a:moveTo>
                  <a:lnTo>
                    <a:pt x="282" y="400"/>
                  </a:lnTo>
                  <a:cubicBezTo>
                    <a:pt x="280" y="397"/>
                    <a:pt x="278" y="394"/>
                    <a:pt x="275" y="391"/>
                  </a:cubicBezTo>
                  <a:cubicBezTo>
                    <a:pt x="275" y="390"/>
                    <a:pt x="274" y="390"/>
                    <a:pt x="274" y="390"/>
                  </a:cubicBezTo>
                  <a:cubicBezTo>
                    <a:pt x="272" y="387"/>
                    <a:pt x="270" y="385"/>
                    <a:pt x="267" y="382"/>
                  </a:cubicBezTo>
                  <a:cubicBezTo>
                    <a:pt x="267" y="382"/>
                    <a:pt x="266" y="382"/>
                    <a:pt x="266" y="381"/>
                  </a:cubicBezTo>
                  <a:cubicBezTo>
                    <a:pt x="263" y="379"/>
                    <a:pt x="261" y="377"/>
                    <a:pt x="258" y="375"/>
                  </a:cubicBezTo>
                  <a:cubicBezTo>
                    <a:pt x="257" y="374"/>
                    <a:pt x="257" y="374"/>
                    <a:pt x="257" y="374"/>
                  </a:cubicBezTo>
                  <a:cubicBezTo>
                    <a:pt x="247" y="367"/>
                    <a:pt x="237" y="362"/>
                    <a:pt x="225" y="359"/>
                  </a:cubicBezTo>
                  <a:cubicBezTo>
                    <a:pt x="223" y="358"/>
                    <a:pt x="220" y="357"/>
                    <a:pt x="218" y="357"/>
                  </a:cubicBezTo>
                  <a:cubicBezTo>
                    <a:pt x="217" y="356"/>
                    <a:pt x="215" y="356"/>
                    <a:pt x="214" y="356"/>
                  </a:cubicBezTo>
                  <a:cubicBezTo>
                    <a:pt x="212" y="356"/>
                    <a:pt x="210" y="355"/>
                    <a:pt x="208" y="355"/>
                  </a:cubicBezTo>
                  <a:cubicBezTo>
                    <a:pt x="207" y="355"/>
                    <a:pt x="206" y="355"/>
                    <a:pt x="205" y="355"/>
                  </a:cubicBezTo>
                  <a:cubicBezTo>
                    <a:pt x="202" y="354"/>
                    <a:pt x="199" y="354"/>
                    <a:pt x="195" y="354"/>
                  </a:cubicBezTo>
                  <a:lnTo>
                    <a:pt x="105" y="354"/>
                  </a:lnTo>
                  <a:cubicBezTo>
                    <a:pt x="47" y="354"/>
                    <a:pt x="0" y="401"/>
                    <a:pt x="0" y="460"/>
                  </a:cubicBezTo>
                  <a:lnTo>
                    <a:pt x="0" y="600"/>
                  </a:lnTo>
                  <a:lnTo>
                    <a:pt x="62" y="600"/>
                  </a:lnTo>
                  <a:lnTo>
                    <a:pt x="62" y="454"/>
                  </a:lnTo>
                  <a:lnTo>
                    <a:pt x="83" y="454"/>
                  </a:lnTo>
                  <a:lnTo>
                    <a:pt x="83" y="600"/>
                  </a:lnTo>
                  <a:lnTo>
                    <a:pt x="216" y="600"/>
                  </a:lnTo>
                  <a:lnTo>
                    <a:pt x="216" y="454"/>
                  </a:lnTo>
                  <a:lnTo>
                    <a:pt x="237" y="454"/>
                  </a:lnTo>
                  <a:lnTo>
                    <a:pt x="237" y="600"/>
                  </a:lnTo>
                  <a:lnTo>
                    <a:pt x="301" y="600"/>
                  </a:lnTo>
                  <a:lnTo>
                    <a:pt x="301" y="460"/>
                  </a:lnTo>
                  <a:cubicBezTo>
                    <a:pt x="301" y="437"/>
                    <a:pt x="294" y="417"/>
                    <a:pt x="282" y="400"/>
                  </a:cubicBezTo>
                  <a:cubicBezTo>
                    <a:pt x="282" y="400"/>
                    <a:pt x="282" y="400"/>
                    <a:pt x="282" y="400"/>
                  </a:cubicBezTo>
                  <a:close/>
                  <a:moveTo>
                    <a:pt x="523" y="354"/>
                  </a:moveTo>
                  <a:lnTo>
                    <a:pt x="523" y="354"/>
                  </a:lnTo>
                  <a:lnTo>
                    <a:pt x="433" y="354"/>
                  </a:lnTo>
                  <a:cubicBezTo>
                    <a:pt x="429" y="354"/>
                    <a:pt x="426" y="354"/>
                    <a:pt x="423" y="355"/>
                  </a:cubicBezTo>
                  <a:cubicBezTo>
                    <a:pt x="422" y="355"/>
                    <a:pt x="421" y="355"/>
                    <a:pt x="420" y="355"/>
                  </a:cubicBezTo>
                  <a:cubicBezTo>
                    <a:pt x="418" y="355"/>
                    <a:pt x="415" y="356"/>
                    <a:pt x="413" y="356"/>
                  </a:cubicBezTo>
                  <a:cubicBezTo>
                    <a:pt x="412" y="356"/>
                    <a:pt x="411" y="356"/>
                    <a:pt x="410" y="357"/>
                  </a:cubicBezTo>
                  <a:cubicBezTo>
                    <a:pt x="408" y="357"/>
                    <a:pt x="405" y="358"/>
                    <a:pt x="403" y="358"/>
                  </a:cubicBezTo>
                  <a:cubicBezTo>
                    <a:pt x="387" y="363"/>
                    <a:pt x="373" y="371"/>
                    <a:pt x="361" y="382"/>
                  </a:cubicBezTo>
                  <a:cubicBezTo>
                    <a:pt x="361" y="382"/>
                    <a:pt x="361" y="382"/>
                    <a:pt x="361" y="383"/>
                  </a:cubicBezTo>
                  <a:cubicBezTo>
                    <a:pt x="358" y="385"/>
                    <a:pt x="356" y="388"/>
                    <a:pt x="353" y="390"/>
                  </a:cubicBezTo>
                  <a:cubicBezTo>
                    <a:pt x="353" y="390"/>
                    <a:pt x="353" y="391"/>
                    <a:pt x="353" y="391"/>
                  </a:cubicBezTo>
                  <a:cubicBezTo>
                    <a:pt x="337" y="409"/>
                    <a:pt x="327" y="433"/>
                    <a:pt x="327" y="460"/>
                  </a:cubicBezTo>
                  <a:lnTo>
                    <a:pt x="327" y="600"/>
                  </a:lnTo>
                  <a:lnTo>
                    <a:pt x="389" y="600"/>
                  </a:lnTo>
                  <a:lnTo>
                    <a:pt x="389" y="454"/>
                  </a:lnTo>
                  <a:lnTo>
                    <a:pt x="410" y="454"/>
                  </a:lnTo>
                  <a:lnTo>
                    <a:pt x="410" y="600"/>
                  </a:lnTo>
                  <a:lnTo>
                    <a:pt x="543" y="600"/>
                  </a:lnTo>
                  <a:lnTo>
                    <a:pt x="543" y="454"/>
                  </a:lnTo>
                  <a:lnTo>
                    <a:pt x="564" y="454"/>
                  </a:lnTo>
                  <a:lnTo>
                    <a:pt x="564" y="600"/>
                  </a:lnTo>
                  <a:lnTo>
                    <a:pt x="628" y="600"/>
                  </a:lnTo>
                  <a:lnTo>
                    <a:pt x="628" y="460"/>
                  </a:lnTo>
                  <a:cubicBezTo>
                    <a:pt x="628" y="401"/>
                    <a:pt x="581" y="354"/>
                    <a:pt x="523" y="354"/>
                  </a:cubicBezTo>
                  <a:close/>
                  <a:moveTo>
                    <a:pt x="151" y="340"/>
                  </a:moveTo>
                  <a:lnTo>
                    <a:pt x="151" y="340"/>
                  </a:lnTo>
                  <a:cubicBezTo>
                    <a:pt x="159" y="340"/>
                    <a:pt x="167" y="338"/>
                    <a:pt x="175" y="335"/>
                  </a:cubicBezTo>
                  <a:cubicBezTo>
                    <a:pt x="175" y="335"/>
                    <a:pt x="175" y="335"/>
                    <a:pt x="176" y="335"/>
                  </a:cubicBezTo>
                  <a:cubicBezTo>
                    <a:pt x="179" y="334"/>
                    <a:pt x="183" y="332"/>
                    <a:pt x="186" y="330"/>
                  </a:cubicBezTo>
                  <a:cubicBezTo>
                    <a:pt x="186" y="330"/>
                    <a:pt x="186" y="330"/>
                    <a:pt x="186" y="330"/>
                  </a:cubicBezTo>
                  <a:cubicBezTo>
                    <a:pt x="190" y="328"/>
                    <a:pt x="193" y="326"/>
                    <a:pt x="196" y="323"/>
                  </a:cubicBezTo>
                  <a:cubicBezTo>
                    <a:pt x="196" y="323"/>
                    <a:pt x="196" y="323"/>
                    <a:pt x="196" y="323"/>
                  </a:cubicBezTo>
                  <a:cubicBezTo>
                    <a:pt x="202" y="318"/>
                    <a:pt x="206" y="312"/>
                    <a:pt x="210" y="306"/>
                  </a:cubicBezTo>
                  <a:cubicBezTo>
                    <a:pt x="211" y="305"/>
                    <a:pt x="211" y="305"/>
                    <a:pt x="211" y="304"/>
                  </a:cubicBezTo>
                  <a:cubicBezTo>
                    <a:pt x="213" y="301"/>
                    <a:pt x="214" y="298"/>
                    <a:pt x="216" y="295"/>
                  </a:cubicBezTo>
                  <a:cubicBezTo>
                    <a:pt x="216" y="294"/>
                    <a:pt x="216" y="294"/>
                    <a:pt x="216" y="293"/>
                  </a:cubicBezTo>
                  <a:cubicBezTo>
                    <a:pt x="217" y="290"/>
                    <a:pt x="218" y="287"/>
                    <a:pt x="219" y="283"/>
                  </a:cubicBezTo>
                  <a:cubicBezTo>
                    <a:pt x="219" y="282"/>
                    <a:pt x="219" y="282"/>
                    <a:pt x="219" y="281"/>
                  </a:cubicBezTo>
                  <a:cubicBezTo>
                    <a:pt x="220" y="278"/>
                    <a:pt x="220" y="274"/>
                    <a:pt x="220" y="270"/>
                  </a:cubicBezTo>
                  <a:cubicBezTo>
                    <a:pt x="220" y="267"/>
                    <a:pt x="220" y="264"/>
                    <a:pt x="220" y="261"/>
                  </a:cubicBezTo>
                  <a:cubicBezTo>
                    <a:pt x="219" y="260"/>
                    <a:pt x="219" y="259"/>
                    <a:pt x="219" y="258"/>
                  </a:cubicBezTo>
                  <a:cubicBezTo>
                    <a:pt x="219" y="255"/>
                    <a:pt x="218" y="252"/>
                    <a:pt x="217" y="250"/>
                  </a:cubicBezTo>
                  <a:cubicBezTo>
                    <a:pt x="217" y="249"/>
                    <a:pt x="217" y="249"/>
                    <a:pt x="217" y="249"/>
                  </a:cubicBezTo>
                  <a:cubicBezTo>
                    <a:pt x="216" y="246"/>
                    <a:pt x="215" y="244"/>
                    <a:pt x="214" y="241"/>
                  </a:cubicBezTo>
                  <a:cubicBezTo>
                    <a:pt x="214" y="240"/>
                    <a:pt x="213" y="240"/>
                    <a:pt x="213" y="239"/>
                  </a:cubicBezTo>
                  <a:cubicBezTo>
                    <a:pt x="212" y="236"/>
                    <a:pt x="210" y="234"/>
                    <a:pt x="209" y="231"/>
                  </a:cubicBezTo>
                  <a:lnTo>
                    <a:pt x="208" y="231"/>
                  </a:lnTo>
                  <a:cubicBezTo>
                    <a:pt x="207" y="229"/>
                    <a:pt x="205" y="226"/>
                    <a:pt x="203" y="224"/>
                  </a:cubicBezTo>
                  <a:cubicBezTo>
                    <a:pt x="203" y="224"/>
                    <a:pt x="202" y="223"/>
                    <a:pt x="202" y="223"/>
                  </a:cubicBezTo>
                  <a:cubicBezTo>
                    <a:pt x="200" y="221"/>
                    <a:pt x="198" y="219"/>
                    <a:pt x="195" y="217"/>
                  </a:cubicBezTo>
                  <a:cubicBezTo>
                    <a:pt x="195" y="217"/>
                    <a:pt x="195" y="217"/>
                    <a:pt x="195" y="216"/>
                  </a:cubicBezTo>
                  <a:cubicBezTo>
                    <a:pt x="193" y="215"/>
                    <a:pt x="190" y="213"/>
                    <a:pt x="188" y="211"/>
                  </a:cubicBezTo>
                  <a:cubicBezTo>
                    <a:pt x="187" y="211"/>
                    <a:pt x="187" y="210"/>
                    <a:pt x="186" y="210"/>
                  </a:cubicBezTo>
                  <a:cubicBezTo>
                    <a:pt x="184" y="209"/>
                    <a:pt x="181" y="207"/>
                    <a:pt x="179" y="206"/>
                  </a:cubicBezTo>
                  <a:cubicBezTo>
                    <a:pt x="179" y="206"/>
                    <a:pt x="178" y="206"/>
                    <a:pt x="178" y="206"/>
                  </a:cubicBezTo>
                  <a:cubicBezTo>
                    <a:pt x="170" y="202"/>
                    <a:pt x="160" y="200"/>
                    <a:pt x="151" y="200"/>
                  </a:cubicBezTo>
                  <a:cubicBezTo>
                    <a:pt x="112" y="200"/>
                    <a:pt x="81" y="231"/>
                    <a:pt x="81" y="270"/>
                  </a:cubicBezTo>
                  <a:cubicBezTo>
                    <a:pt x="81" y="309"/>
                    <a:pt x="112" y="340"/>
                    <a:pt x="151" y="340"/>
                  </a:cubicBezTo>
                  <a:close/>
                </a:path>
              </a:pathLst>
            </a:custGeom>
            <a:solidFill>
              <a:srgbClr val="365B7C"/>
            </a:solidFill>
            <a:ln>
              <a:noFill/>
            </a:ln>
          </p:spPr>
          <p:txBody>
            <a:bodyPr vert="horz" wrap="square" lIns="91440" tIns="45720" rIns="91440" bIns="45720" numCol="1" anchor="t" anchorCtr="0" compatLnSpc="1">
              <a:prstTxWarp prst="textNoShape">
                <a:avLst/>
              </a:prstTxWarp>
            </a:bodyPr>
            <a:lstStyle/>
            <a:p>
              <a:endParaRPr lang="zh-CN" altLang="en-US">
                <a:solidFill>
                  <a:schemeClr val="accent2"/>
                </a:solidFill>
              </a:endParaRPr>
            </a:p>
          </p:txBody>
        </p:sp>
      </p:grpSp>
      <p:sp>
        <p:nvSpPr>
          <p:cNvPr id="23" name="矩形 22">
            <a:extLst>
              <a:ext uri="{FF2B5EF4-FFF2-40B4-BE49-F238E27FC236}">
                <a16:creationId xmlns:a16="http://schemas.microsoft.com/office/drawing/2014/main" id="{CF3E8134-48A5-444B-8D6A-6A193DF3BF82}"/>
              </a:ext>
            </a:extLst>
          </p:cNvPr>
          <p:cNvSpPr/>
          <p:nvPr/>
        </p:nvSpPr>
        <p:spPr>
          <a:xfrm>
            <a:off x="2237464" y="689506"/>
            <a:ext cx="2087446" cy="470748"/>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800" b="1" dirty="0">
                <a:latin typeface="KaiTi" panose="02010609060101010101" pitchFamily="49" charset="-122"/>
                <a:ea typeface="KaiTi" panose="02010609060101010101" pitchFamily="49" charset="-122"/>
                <a:cs typeface="+mn-ea"/>
                <a:sym typeface="+mn-lt"/>
              </a:rPr>
              <a:t>案例导学</a:t>
            </a:r>
          </a:p>
        </p:txBody>
      </p:sp>
      <p:sp>
        <p:nvSpPr>
          <p:cNvPr id="9" name="Rectangle 3">
            <a:extLst>
              <a:ext uri="{FF2B5EF4-FFF2-40B4-BE49-F238E27FC236}">
                <a16:creationId xmlns:a16="http://schemas.microsoft.com/office/drawing/2014/main" id="{CE138527-A06A-B448-8904-B625B87EBFE4}"/>
              </a:ext>
            </a:extLst>
          </p:cNvPr>
          <p:cNvSpPr txBox="1">
            <a:spLocks noChangeArrowheads="1"/>
          </p:cNvSpPr>
          <p:nvPr/>
        </p:nvSpPr>
        <p:spPr>
          <a:xfrm>
            <a:off x="171807" y="866028"/>
            <a:ext cx="12020193" cy="5503024"/>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nSpc>
                <a:spcPct val="80000"/>
              </a:lnSpc>
            </a:pPr>
            <a:endParaRPr lang="zh-CN" altLang="en-US" sz="2400" dirty="0"/>
          </a:p>
        </p:txBody>
      </p:sp>
      <p:sp>
        <p:nvSpPr>
          <p:cNvPr id="10" name="Rectangle 3">
            <a:extLst>
              <a:ext uri="{FF2B5EF4-FFF2-40B4-BE49-F238E27FC236}">
                <a16:creationId xmlns:a16="http://schemas.microsoft.com/office/drawing/2014/main" id="{C0D3639D-058E-2545-81F6-C4F77B5EE9C4}"/>
              </a:ext>
            </a:extLst>
          </p:cNvPr>
          <p:cNvSpPr txBox="1">
            <a:spLocks noChangeArrowheads="1"/>
          </p:cNvSpPr>
          <p:nvPr/>
        </p:nvSpPr>
        <p:spPr>
          <a:xfrm>
            <a:off x="513612" y="2071500"/>
            <a:ext cx="11164775" cy="5248275"/>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zh-CN" altLang="en-US" sz="2400" dirty="0">
                <a:latin typeface="KaiTi" panose="02010609060101010101" pitchFamily="49" charset="-122"/>
                <a:ea typeface="KaiTi" panose="02010609060101010101" pitchFamily="49" charset="-122"/>
              </a:rPr>
              <a:t>王智勇来到公司工作了六个月</a:t>
            </a:r>
            <a:r>
              <a:rPr lang="en-US" altLang="zh-CN" sz="2400" dirty="0">
                <a:latin typeface="KaiTi" panose="02010609060101010101" pitchFamily="49" charset="-122"/>
                <a:ea typeface="KaiTi" panose="02010609060101010101" pitchFamily="49" charset="-122"/>
              </a:rPr>
              <a:t>,</a:t>
            </a:r>
            <a:r>
              <a:rPr lang="zh-CN" altLang="en-US" sz="2400" dirty="0">
                <a:latin typeface="KaiTi" panose="02010609060101010101" pitchFamily="49" charset="-122"/>
                <a:ea typeface="KaiTi" panose="02010609060101010101" pitchFamily="49" charset="-122"/>
              </a:rPr>
              <a:t>工作期间</a:t>
            </a:r>
            <a:r>
              <a:rPr lang="en-US" altLang="zh-CN" sz="2400" dirty="0">
                <a:latin typeface="KaiTi" panose="02010609060101010101" pitchFamily="49" charset="-122"/>
                <a:ea typeface="KaiTi" panose="02010609060101010101" pitchFamily="49" charset="-122"/>
              </a:rPr>
              <a:t>,</a:t>
            </a:r>
            <a:r>
              <a:rPr lang="zh-CN" altLang="en-US" sz="2400" dirty="0">
                <a:latin typeface="KaiTi" panose="02010609060101010101" pitchFamily="49" charset="-122"/>
                <a:ea typeface="KaiTi" panose="02010609060101010101" pitchFamily="49" charset="-122"/>
              </a:rPr>
              <a:t>经观察发现王智勇的工作不如期望的好</a:t>
            </a:r>
            <a:r>
              <a:rPr lang="en-US" altLang="zh-CN" sz="2400" dirty="0">
                <a:latin typeface="KaiTi" panose="02010609060101010101" pitchFamily="49" charset="-122"/>
                <a:ea typeface="KaiTi" panose="02010609060101010101" pitchFamily="49" charset="-122"/>
              </a:rPr>
              <a:t>,</a:t>
            </a:r>
            <a:r>
              <a:rPr lang="zh-CN" altLang="en-US" sz="2400" dirty="0">
                <a:latin typeface="KaiTi" panose="02010609060101010101" pitchFamily="49" charset="-122"/>
                <a:ea typeface="KaiTi" panose="02010609060101010101" pitchFamily="49" charset="-122"/>
              </a:rPr>
              <a:t>指定的工作他经常不能按时完成</a:t>
            </a:r>
            <a:r>
              <a:rPr lang="en-US" altLang="zh-CN" sz="2400" dirty="0">
                <a:latin typeface="KaiTi" panose="02010609060101010101" pitchFamily="49" charset="-122"/>
                <a:ea typeface="KaiTi" panose="02010609060101010101" pitchFamily="49" charset="-122"/>
              </a:rPr>
              <a:t>,</a:t>
            </a:r>
            <a:r>
              <a:rPr lang="zh-CN" altLang="en-US" sz="2400" dirty="0">
                <a:latin typeface="KaiTi" panose="02010609060101010101" pitchFamily="49" charset="-122"/>
                <a:ea typeface="KaiTi" panose="02010609060101010101" pitchFamily="49" charset="-122"/>
              </a:rPr>
              <a:t>有时甚至不能胜任其工作</a:t>
            </a:r>
            <a:r>
              <a:rPr lang="en-US" altLang="zh-CN" sz="2400" dirty="0">
                <a:latin typeface="KaiTi" panose="02010609060101010101" pitchFamily="49" charset="-122"/>
                <a:ea typeface="KaiTi" panose="02010609060101010101" pitchFamily="49" charset="-122"/>
              </a:rPr>
              <a:t>,</a:t>
            </a:r>
            <a:r>
              <a:rPr lang="zh-CN" altLang="en-US" sz="2400" dirty="0">
                <a:latin typeface="KaiTi" panose="02010609060101010101" pitchFamily="49" charset="-122"/>
                <a:ea typeface="KaiTi" panose="02010609060101010101" pitchFamily="49" charset="-122"/>
              </a:rPr>
              <a:t>引起了管理层的抱怨</a:t>
            </a:r>
            <a:r>
              <a:rPr lang="en-US" altLang="zh-CN" sz="2400" dirty="0">
                <a:latin typeface="KaiTi" panose="02010609060101010101" pitchFamily="49" charset="-122"/>
                <a:ea typeface="KaiTi" panose="02010609060101010101" pitchFamily="49" charset="-122"/>
              </a:rPr>
              <a:t>,</a:t>
            </a:r>
            <a:r>
              <a:rPr lang="zh-CN" altLang="en-US" sz="2400" dirty="0">
                <a:latin typeface="KaiTi" panose="02010609060101010101" pitchFamily="49" charset="-122"/>
                <a:ea typeface="KaiTi" panose="02010609060101010101" pitchFamily="49" charset="-122"/>
              </a:rPr>
              <a:t>认为他不适合此职位</a:t>
            </a:r>
            <a:r>
              <a:rPr lang="en-US" altLang="zh-CN" sz="2400" dirty="0">
                <a:latin typeface="KaiTi" panose="02010609060101010101" pitchFamily="49" charset="-122"/>
                <a:ea typeface="KaiTi" panose="02010609060101010101" pitchFamily="49" charset="-122"/>
              </a:rPr>
              <a:t>,</a:t>
            </a:r>
            <a:r>
              <a:rPr lang="zh-CN" altLang="en-US" sz="2400" dirty="0">
                <a:latin typeface="KaiTi" panose="02010609060101010101" pitchFamily="49" charset="-122"/>
                <a:ea typeface="KaiTi" panose="02010609060101010101" pitchFamily="49" charset="-122"/>
              </a:rPr>
              <a:t>必须加以处理。</a:t>
            </a:r>
          </a:p>
          <a:p>
            <a:r>
              <a:rPr lang="zh-CN" altLang="en-US" sz="2400" dirty="0">
                <a:latin typeface="KaiTi" panose="02010609060101010101" pitchFamily="49" charset="-122"/>
                <a:ea typeface="KaiTi" panose="02010609060101010101" pitchFamily="49" charset="-122"/>
              </a:rPr>
              <a:t>然而</a:t>
            </a:r>
            <a:r>
              <a:rPr lang="en-US" altLang="zh-CN" sz="2400" dirty="0">
                <a:latin typeface="KaiTi" panose="02010609060101010101" pitchFamily="49" charset="-122"/>
                <a:ea typeface="KaiTi" panose="02010609060101010101" pitchFamily="49" charset="-122"/>
              </a:rPr>
              <a:t>,</a:t>
            </a:r>
            <a:r>
              <a:rPr lang="zh-CN" altLang="en-US" sz="2400" dirty="0">
                <a:latin typeface="KaiTi" panose="02010609060101010101" pitchFamily="49" charset="-122"/>
                <a:ea typeface="KaiTi" panose="02010609060101010101" pitchFamily="49" charset="-122"/>
              </a:rPr>
              <a:t>王智勇也很委屈</a:t>
            </a:r>
            <a:r>
              <a:rPr lang="en-US" altLang="zh-CN" sz="2400" dirty="0">
                <a:latin typeface="KaiTi" panose="02010609060101010101" pitchFamily="49" charset="-122"/>
                <a:ea typeface="KaiTi" panose="02010609060101010101" pitchFamily="49" charset="-122"/>
              </a:rPr>
              <a:t>,</a:t>
            </a:r>
            <a:r>
              <a:rPr lang="zh-CN" altLang="en-US" sz="2400" dirty="0">
                <a:latin typeface="KaiTi" panose="02010609060101010101" pitchFamily="49" charset="-122"/>
                <a:ea typeface="KaiTi" panose="02010609060101010101" pitchFamily="49" charset="-122"/>
              </a:rPr>
              <a:t>来公司工作了一段时间</a:t>
            </a:r>
            <a:r>
              <a:rPr lang="en-US" altLang="zh-CN" sz="2400" dirty="0">
                <a:latin typeface="KaiTi" panose="02010609060101010101" pitchFamily="49" charset="-122"/>
                <a:ea typeface="KaiTi" panose="02010609060101010101" pitchFamily="49" charset="-122"/>
              </a:rPr>
              <a:t>,</a:t>
            </a:r>
            <a:r>
              <a:rPr lang="zh-CN" altLang="en-US" sz="2400" dirty="0">
                <a:latin typeface="KaiTi" panose="02010609060101010101" pitchFamily="49" charset="-122"/>
                <a:ea typeface="KaiTi" panose="02010609060101010101" pitchFamily="49" charset="-122"/>
              </a:rPr>
              <a:t>招聘所描述的公司环境和各方面情况与实际情况并不一样</a:t>
            </a:r>
            <a:r>
              <a:rPr lang="en-US" altLang="zh-CN" sz="2400" dirty="0">
                <a:latin typeface="KaiTi" panose="02010609060101010101" pitchFamily="49" charset="-122"/>
                <a:ea typeface="KaiTi" panose="02010609060101010101" pitchFamily="49" charset="-122"/>
              </a:rPr>
              <a:t>;</a:t>
            </a:r>
            <a:r>
              <a:rPr lang="zh-CN" altLang="en-US" sz="2400" dirty="0">
                <a:latin typeface="KaiTi" panose="02010609060101010101" pitchFamily="49" charset="-122"/>
                <a:ea typeface="KaiTi" panose="02010609060101010101" pitchFamily="49" charset="-122"/>
              </a:rPr>
              <a:t>原来谈好的薪资待遇在进入公司后又有所减少</a:t>
            </a:r>
            <a:r>
              <a:rPr lang="en-US" altLang="zh-CN" sz="2400" dirty="0">
                <a:latin typeface="KaiTi" panose="02010609060101010101" pitchFamily="49" charset="-122"/>
                <a:ea typeface="KaiTi" panose="02010609060101010101" pitchFamily="49" charset="-122"/>
              </a:rPr>
              <a:t>;</a:t>
            </a:r>
            <a:r>
              <a:rPr lang="zh-CN" altLang="en-US" sz="2400" dirty="0">
                <a:latin typeface="KaiTi" panose="02010609060101010101" pitchFamily="49" charset="-122"/>
                <a:ea typeface="KaiTi" panose="02010609060101010101" pitchFamily="49" charset="-122"/>
              </a:rPr>
              <a:t>工作的性质和面试时所描述的有所不同</a:t>
            </a:r>
            <a:r>
              <a:rPr lang="en-US" altLang="zh-CN" sz="2400" dirty="0">
                <a:latin typeface="KaiTi" panose="02010609060101010101" pitchFamily="49" charset="-122"/>
                <a:ea typeface="KaiTi" panose="02010609060101010101" pitchFamily="49" charset="-122"/>
              </a:rPr>
              <a:t>,</a:t>
            </a:r>
            <a:r>
              <a:rPr lang="zh-CN" altLang="en-US" sz="2400" dirty="0">
                <a:latin typeface="KaiTi" panose="02010609060101010101" pitchFamily="49" charset="-122"/>
                <a:ea typeface="KaiTi" panose="02010609060101010101" pitchFamily="49" charset="-122"/>
              </a:rPr>
              <a:t>也没有正规的职务说明书作为岗位工作的依据。</a:t>
            </a:r>
          </a:p>
          <a:p>
            <a:r>
              <a:rPr lang="zh-CN" altLang="en-US" sz="2400" dirty="0">
                <a:solidFill>
                  <a:srgbClr val="FF0000"/>
                </a:solidFill>
                <a:latin typeface="KaiTi" panose="02010609060101010101" pitchFamily="49" charset="-122"/>
                <a:ea typeface="KaiTi" panose="02010609060101010101" pitchFamily="49" charset="-122"/>
              </a:rPr>
              <a:t>讨论与思考</a:t>
            </a:r>
            <a:r>
              <a:rPr lang="en-US" altLang="zh-CN" sz="2400" dirty="0">
                <a:solidFill>
                  <a:srgbClr val="FF0000"/>
                </a:solidFill>
                <a:latin typeface="KaiTi" panose="02010609060101010101" pitchFamily="49" charset="-122"/>
                <a:ea typeface="KaiTi" panose="02010609060101010101" pitchFamily="49" charset="-122"/>
              </a:rPr>
              <a:t>:</a:t>
            </a:r>
          </a:p>
          <a:p>
            <a:r>
              <a:rPr lang="en-US" altLang="zh-CN" sz="2400" dirty="0">
                <a:solidFill>
                  <a:srgbClr val="FF0000"/>
                </a:solidFill>
                <a:latin typeface="KaiTi" panose="02010609060101010101" pitchFamily="49" charset="-122"/>
                <a:ea typeface="KaiTi" panose="02010609060101010101" pitchFamily="49" charset="-122"/>
              </a:rPr>
              <a:t>1.</a:t>
            </a:r>
            <a:r>
              <a:rPr lang="zh-CN" altLang="en-US" sz="2400" dirty="0">
                <a:solidFill>
                  <a:srgbClr val="FF0000"/>
                </a:solidFill>
                <a:latin typeface="KaiTi" panose="02010609060101010101" pitchFamily="49" charset="-122"/>
                <a:ea typeface="KaiTi" panose="02010609060101010101" pitchFamily="49" charset="-122"/>
              </a:rPr>
              <a:t>在耐顿公司的此次招聘工作中</a:t>
            </a:r>
            <a:r>
              <a:rPr lang="en-US" altLang="zh-CN" sz="2400" dirty="0">
                <a:solidFill>
                  <a:srgbClr val="FF0000"/>
                </a:solidFill>
                <a:latin typeface="KaiTi" panose="02010609060101010101" pitchFamily="49" charset="-122"/>
                <a:ea typeface="KaiTi" panose="02010609060101010101" pitchFamily="49" charset="-122"/>
              </a:rPr>
              <a:t>,</a:t>
            </a:r>
            <a:r>
              <a:rPr lang="zh-CN" altLang="en-US" sz="2400" dirty="0">
                <a:solidFill>
                  <a:srgbClr val="FF0000"/>
                </a:solidFill>
                <a:latin typeface="KaiTi" panose="02010609060101010101" pitchFamily="49" charset="-122"/>
                <a:ea typeface="KaiTi" panose="02010609060101010101" pitchFamily="49" charset="-122"/>
              </a:rPr>
              <a:t>哪些原因导致招聘的失败</a:t>
            </a:r>
            <a:r>
              <a:rPr lang="en-US" altLang="zh-CN" sz="2400" dirty="0">
                <a:solidFill>
                  <a:srgbClr val="FF0000"/>
                </a:solidFill>
                <a:latin typeface="KaiTi" panose="02010609060101010101" pitchFamily="49" charset="-122"/>
                <a:ea typeface="KaiTi" panose="02010609060101010101" pitchFamily="49" charset="-122"/>
              </a:rPr>
              <a:t>?</a:t>
            </a:r>
            <a:r>
              <a:rPr lang="zh-CN" altLang="en-US" sz="2400" dirty="0">
                <a:solidFill>
                  <a:srgbClr val="FF0000"/>
                </a:solidFill>
                <a:latin typeface="KaiTi" panose="02010609060101010101" pitchFamily="49" charset="-122"/>
                <a:ea typeface="KaiTi" panose="02010609060101010101" pitchFamily="49" charset="-122"/>
              </a:rPr>
              <a:t>你认为最根本的原因是什么</a:t>
            </a:r>
            <a:r>
              <a:rPr lang="en-US" altLang="zh-CN" sz="2400" dirty="0">
                <a:solidFill>
                  <a:srgbClr val="FF0000"/>
                </a:solidFill>
                <a:latin typeface="KaiTi" panose="02010609060101010101" pitchFamily="49" charset="-122"/>
                <a:ea typeface="KaiTi" panose="02010609060101010101" pitchFamily="49" charset="-122"/>
              </a:rPr>
              <a:t>?</a:t>
            </a:r>
          </a:p>
          <a:p>
            <a:r>
              <a:rPr lang="en-US" altLang="zh-CN" sz="2400" dirty="0">
                <a:solidFill>
                  <a:srgbClr val="FF0000"/>
                </a:solidFill>
                <a:latin typeface="KaiTi" panose="02010609060101010101" pitchFamily="49" charset="-122"/>
                <a:ea typeface="KaiTi" panose="02010609060101010101" pitchFamily="49" charset="-122"/>
              </a:rPr>
              <a:t>2.</a:t>
            </a:r>
            <a:r>
              <a:rPr lang="zh-CN" altLang="en-US" sz="2400" dirty="0">
                <a:solidFill>
                  <a:srgbClr val="FF0000"/>
                </a:solidFill>
                <a:latin typeface="KaiTi" panose="02010609060101010101" pitchFamily="49" charset="-122"/>
                <a:ea typeface="KaiTi" panose="02010609060101010101" pitchFamily="49" charset="-122"/>
              </a:rPr>
              <a:t>你如何评价人力资源部经理在此次招聘中的行为</a:t>
            </a:r>
            <a:r>
              <a:rPr lang="en-US" altLang="zh-CN" sz="2400" dirty="0">
                <a:solidFill>
                  <a:srgbClr val="FF0000"/>
                </a:solidFill>
                <a:latin typeface="KaiTi" panose="02010609060101010101" pitchFamily="49" charset="-122"/>
                <a:ea typeface="KaiTi" panose="02010609060101010101" pitchFamily="49" charset="-122"/>
              </a:rPr>
              <a:t>?</a:t>
            </a:r>
          </a:p>
          <a:p>
            <a:r>
              <a:rPr lang="en-US" altLang="zh-CN" sz="2400" dirty="0">
                <a:solidFill>
                  <a:srgbClr val="FF0000"/>
                </a:solidFill>
                <a:latin typeface="KaiTi" panose="02010609060101010101" pitchFamily="49" charset="-122"/>
                <a:ea typeface="KaiTi" panose="02010609060101010101" pitchFamily="49" charset="-122"/>
              </a:rPr>
              <a:t>3.</a:t>
            </a:r>
            <a:r>
              <a:rPr lang="zh-CN" altLang="en-US" sz="2400" dirty="0">
                <a:solidFill>
                  <a:srgbClr val="FF0000"/>
                </a:solidFill>
                <a:latin typeface="KaiTi" panose="02010609060101010101" pitchFamily="49" charset="-122"/>
                <a:ea typeface="KaiTi" panose="02010609060101010101" pitchFamily="49" charset="-122"/>
              </a:rPr>
              <a:t>你认为应该如何避免类似问题的出现</a:t>
            </a:r>
            <a:r>
              <a:rPr lang="en-US" altLang="zh-CN" sz="2400" dirty="0">
                <a:solidFill>
                  <a:srgbClr val="FF0000"/>
                </a:solidFill>
                <a:latin typeface="KaiTi" panose="02010609060101010101" pitchFamily="49" charset="-122"/>
                <a:ea typeface="KaiTi" panose="02010609060101010101" pitchFamily="49" charset="-122"/>
              </a:rPr>
              <a:t>?</a:t>
            </a:r>
          </a:p>
          <a:p>
            <a:pPr>
              <a:lnSpc>
                <a:spcPct val="80000"/>
              </a:lnSpc>
            </a:pPr>
            <a:endParaRPr lang="zh-CN" altLang="en-US" sz="2400" dirty="0">
              <a:solidFill>
                <a:srgbClr val="FF0000"/>
              </a:solidFill>
              <a:latin typeface="KaiTi" panose="02010609060101010101" pitchFamily="49" charset="-122"/>
              <a:ea typeface="KaiTi" panose="02010609060101010101" pitchFamily="49" charset="-122"/>
            </a:endParaRPr>
          </a:p>
        </p:txBody>
      </p:sp>
    </p:spTree>
    <p:extLst>
      <p:ext uri="{BB962C8B-B14F-4D97-AF65-F5344CB8AC3E}">
        <p14:creationId xmlns:p14="http://schemas.microsoft.com/office/powerpoint/2010/main" val="157189772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5" presetClass="entr" presetSubtype="0" fill="hold" nodeType="withEffect">
                                  <p:stCondLst>
                                    <p:cond delay="250"/>
                                  </p:stCondLst>
                                  <p:childTnLst>
                                    <p:set>
                                      <p:cBhvr>
                                        <p:cTn id="6" dur="1" fill="hold">
                                          <p:stCondLst>
                                            <p:cond delay="0"/>
                                          </p:stCondLst>
                                        </p:cTn>
                                        <p:tgtEl>
                                          <p:spTgt spid="17"/>
                                        </p:tgtEl>
                                        <p:attrNameLst>
                                          <p:attrName>style.visibility</p:attrName>
                                        </p:attrNameLst>
                                      </p:cBhvr>
                                      <p:to>
                                        <p:strVal val="visible"/>
                                      </p:to>
                                    </p:set>
                                    <p:anim calcmode="lin" valueType="num">
                                      <p:cBhvr>
                                        <p:cTn id="7" dur="500" decel="50000" fill="hold">
                                          <p:stCondLst>
                                            <p:cond delay="0"/>
                                          </p:stCondLst>
                                        </p:cTn>
                                        <p:tgtEl>
                                          <p:spTgt spid="17"/>
                                        </p:tgtEl>
                                        <p:attrNameLst>
                                          <p:attrName>style.rotation</p:attrName>
                                        </p:attrNameLst>
                                      </p:cBhvr>
                                      <p:tavLst>
                                        <p:tav tm="0">
                                          <p:val>
                                            <p:fltVal val="-90"/>
                                          </p:val>
                                        </p:tav>
                                        <p:tav tm="100000">
                                          <p:val>
                                            <p:fltVal val="0"/>
                                          </p:val>
                                        </p:tav>
                                      </p:tavLst>
                                    </p:anim>
                                    <p:anim calcmode="lin" valueType="num">
                                      <p:cBhvr>
                                        <p:cTn id="8" dur="500" decel="50000" fill="hold">
                                          <p:stCondLst>
                                            <p:cond delay="0"/>
                                          </p:stCondLst>
                                        </p:cTn>
                                        <p:tgtEl>
                                          <p:spTgt spid="17"/>
                                        </p:tgtEl>
                                        <p:attrNameLst>
                                          <p:attrName>ppt_w</p:attrName>
                                        </p:attrNameLst>
                                      </p:cBhvr>
                                      <p:tavLst>
                                        <p:tav tm="0">
                                          <p:val>
                                            <p:strVal val="#ppt_w"/>
                                          </p:val>
                                        </p:tav>
                                        <p:tav tm="100000">
                                          <p:val>
                                            <p:strVal val="#ppt_w*.05"/>
                                          </p:val>
                                        </p:tav>
                                      </p:tavLst>
                                    </p:anim>
                                    <p:anim calcmode="lin" valueType="num">
                                      <p:cBhvr>
                                        <p:cTn id="9" dur="500" accel="50000" fill="hold">
                                          <p:stCondLst>
                                            <p:cond delay="500"/>
                                          </p:stCondLst>
                                        </p:cTn>
                                        <p:tgtEl>
                                          <p:spTgt spid="17"/>
                                        </p:tgtEl>
                                        <p:attrNameLst>
                                          <p:attrName>ppt_w</p:attrName>
                                        </p:attrNameLst>
                                      </p:cBhvr>
                                      <p:tavLst>
                                        <p:tav tm="0">
                                          <p:val>
                                            <p:strVal val="#ppt_w*.05"/>
                                          </p:val>
                                        </p:tav>
                                        <p:tav tm="100000">
                                          <p:val>
                                            <p:strVal val="#ppt_w"/>
                                          </p:val>
                                        </p:tav>
                                      </p:tavLst>
                                    </p:anim>
                                    <p:anim calcmode="lin" valueType="num">
                                      <p:cBhvr>
                                        <p:cTn id="10" dur="1000" fill="hold"/>
                                        <p:tgtEl>
                                          <p:spTgt spid="17"/>
                                        </p:tgtEl>
                                        <p:attrNameLst>
                                          <p:attrName>ppt_h</p:attrName>
                                        </p:attrNameLst>
                                      </p:cBhvr>
                                      <p:tavLst>
                                        <p:tav tm="0">
                                          <p:val>
                                            <p:strVal val="#ppt_h"/>
                                          </p:val>
                                        </p:tav>
                                        <p:tav tm="100000">
                                          <p:val>
                                            <p:strVal val="#ppt_h"/>
                                          </p:val>
                                        </p:tav>
                                      </p:tavLst>
                                    </p:anim>
                                    <p:anim calcmode="lin" valueType="num">
                                      <p:cBhvr>
                                        <p:cTn id="11" dur="500" decel="50000" fill="hold">
                                          <p:stCondLst>
                                            <p:cond delay="0"/>
                                          </p:stCondLst>
                                        </p:cTn>
                                        <p:tgtEl>
                                          <p:spTgt spid="17"/>
                                        </p:tgtEl>
                                        <p:attrNameLst>
                                          <p:attrName>ppt_x</p:attrName>
                                        </p:attrNameLst>
                                      </p:cBhvr>
                                      <p:tavLst>
                                        <p:tav tm="0">
                                          <p:val>
                                            <p:strVal val="#ppt_x+.4"/>
                                          </p:val>
                                        </p:tav>
                                        <p:tav tm="100000">
                                          <p:val>
                                            <p:strVal val="#ppt_x"/>
                                          </p:val>
                                        </p:tav>
                                      </p:tavLst>
                                    </p:anim>
                                    <p:anim calcmode="lin" valueType="num">
                                      <p:cBhvr>
                                        <p:cTn id="12" dur="500" decel="50000" fill="hold">
                                          <p:stCondLst>
                                            <p:cond delay="0"/>
                                          </p:stCondLst>
                                        </p:cTn>
                                        <p:tgtEl>
                                          <p:spTgt spid="17"/>
                                        </p:tgtEl>
                                        <p:attrNameLst>
                                          <p:attrName>ppt_y</p:attrName>
                                        </p:attrNameLst>
                                      </p:cBhvr>
                                      <p:tavLst>
                                        <p:tav tm="0">
                                          <p:val>
                                            <p:strVal val="#ppt_y-.2"/>
                                          </p:val>
                                        </p:tav>
                                        <p:tav tm="100000">
                                          <p:val>
                                            <p:strVal val="#ppt_y+.1"/>
                                          </p:val>
                                        </p:tav>
                                      </p:tavLst>
                                    </p:anim>
                                    <p:anim calcmode="lin" valueType="num">
                                      <p:cBhvr>
                                        <p:cTn id="13" dur="500" accel="50000" fill="hold">
                                          <p:stCondLst>
                                            <p:cond delay="500"/>
                                          </p:stCondLst>
                                        </p:cTn>
                                        <p:tgtEl>
                                          <p:spTgt spid="17"/>
                                        </p:tgtEl>
                                        <p:attrNameLst>
                                          <p:attrName>ppt_y</p:attrName>
                                        </p:attrNameLst>
                                      </p:cBhvr>
                                      <p:tavLst>
                                        <p:tav tm="0">
                                          <p:val>
                                            <p:strVal val="#ppt_y+.1"/>
                                          </p:val>
                                        </p:tav>
                                        <p:tav tm="100000">
                                          <p:val>
                                            <p:strVal val="#ppt_y"/>
                                          </p:val>
                                        </p:tav>
                                      </p:tavLst>
                                    </p:anim>
                                    <p:animEffect transition="in" filter="fade">
                                      <p:cBhvr>
                                        <p:cTn id="14" dur="1000" decel="50000">
                                          <p:stCondLst>
                                            <p:cond delay="0"/>
                                          </p:stCondLst>
                                        </p:cTn>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46" name="直接连接符 45"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CxnSpPr/>
          <p:nvPr/>
        </p:nvCxnSpPr>
        <p:spPr>
          <a:xfrm>
            <a:off x="3246637" y="1273629"/>
            <a:ext cx="5770860"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47" name="文本框 46"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txBox="1"/>
          <p:nvPr/>
        </p:nvSpPr>
        <p:spPr>
          <a:xfrm>
            <a:off x="4433570" y="461010"/>
            <a:ext cx="3397885" cy="521970"/>
          </a:xfrm>
          <a:prstGeom prst="rect">
            <a:avLst/>
          </a:prstGeom>
          <a:noFill/>
        </p:spPr>
        <p:txBody>
          <a:bodyPr wrap="square" rtlCol="0">
            <a:spAutoFit/>
          </a:bodyPr>
          <a:lstStyle/>
          <a:p>
            <a:r>
              <a:rPr lang="zh-CN" altLang="en-US" sz="2800" b="1" spc="500" dirty="0">
                <a:solidFill>
                  <a:schemeClr val="bg1">
                    <a:lumMod val="50000"/>
                  </a:schemeClr>
                </a:solidFill>
                <a:latin typeface="微软雅黑" panose="020B0503020204020204" pitchFamily="34" charset="-122"/>
                <a:ea typeface="微软雅黑" panose="020B0503020204020204" pitchFamily="34" charset="-122"/>
                <a:cs typeface="Arial" panose="020B0604020202020204" pitchFamily="34" charset="0"/>
              </a:rPr>
              <a:t>招聘概念的理解</a:t>
            </a:r>
          </a:p>
        </p:txBody>
      </p:sp>
      <p:sp>
        <p:nvSpPr>
          <p:cNvPr id="48" name="椭圆 47"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flipH="1">
            <a:off x="2686180" y="813581"/>
            <a:ext cx="157493" cy="157493"/>
          </a:xfrm>
          <a:prstGeom prst="ellipse">
            <a:avLst/>
          </a:prstGeom>
          <a:solidFill>
            <a:srgbClr val="D06F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9" name="椭圆 48"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flipH="1">
            <a:off x="2686180" y="335956"/>
            <a:ext cx="321030" cy="321030"/>
          </a:xfrm>
          <a:prstGeom prst="ellipse">
            <a:avLst/>
          </a:prstGeom>
          <a:solidFill>
            <a:srgbClr val="966481"/>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0" name="椭圆 49"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flipH="1">
            <a:off x="2991678" y="806317"/>
            <a:ext cx="219803" cy="219803"/>
          </a:xfrm>
          <a:prstGeom prst="ellipse">
            <a:avLst/>
          </a:prstGeom>
          <a:solidFill>
            <a:srgbClr val="365B7C"/>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1" name="椭圆 50"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flipH="1">
            <a:off x="2031169" y="697840"/>
            <a:ext cx="164852" cy="164852"/>
          </a:xfrm>
          <a:prstGeom prst="ellipse">
            <a:avLst/>
          </a:prstGeom>
          <a:solidFill>
            <a:srgbClr val="F779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2" name="椭圆 51"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9354354" y="755438"/>
            <a:ext cx="157493" cy="157493"/>
          </a:xfrm>
          <a:prstGeom prst="ellipse">
            <a:avLst/>
          </a:prstGeom>
          <a:solidFill>
            <a:srgbClr val="D06F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3" name="椭圆 52"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9190817" y="277813"/>
            <a:ext cx="321030" cy="321030"/>
          </a:xfrm>
          <a:prstGeom prst="ellipse">
            <a:avLst/>
          </a:prstGeom>
          <a:solidFill>
            <a:srgbClr val="966481"/>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4" name="椭圆 53"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a:off x="8986546" y="748174"/>
            <a:ext cx="219803" cy="219803"/>
          </a:xfrm>
          <a:prstGeom prst="ellipse">
            <a:avLst/>
          </a:prstGeom>
          <a:solidFill>
            <a:srgbClr val="365B7C"/>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5" name="椭圆 54"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a:off x="10002006" y="639697"/>
            <a:ext cx="164852" cy="164852"/>
          </a:xfrm>
          <a:prstGeom prst="ellipse">
            <a:avLst/>
          </a:prstGeom>
          <a:solidFill>
            <a:srgbClr val="F779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 name="椭圆 2"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flipH="1">
            <a:off x="2031558" y="3884797"/>
            <a:ext cx="219803" cy="219803"/>
          </a:xfrm>
          <a:prstGeom prst="ellipse">
            <a:avLst/>
          </a:prstGeom>
          <a:solidFill>
            <a:srgbClr val="365B7C"/>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 name="椭圆 3"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flipH="1">
            <a:off x="2031558" y="2998972"/>
            <a:ext cx="219803" cy="219803"/>
          </a:xfrm>
          <a:prstGeom prst="ellipse">
            <a:avLst/>
          </a:prstGeom>
          <a:solidFill>
            <a:srgbClr val="365B7C"/>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 name="椭圆 4"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flipH="1">
            <a:off x="2031558" y="4730617"/>
            <a:ext cx="219803" cy="219803"/>
          </a:xfrm>
          <a:prstGeom prst="ellipse">
            <a:avLst/>
          </a:prstGeom>
          <a:solidFill>
            <a:srgbClr val="365B7C"/>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 name="文本框 6"/>
          <p:cNvSpPr txBox="1"/>
          <p:nvPr/>
        </p:nvSpPr>
        <p:spPr>
          <a:xfrm>
            <a:off x="3112135" y="2879090"/>
            <a:ext cx="6784975" cy="460375"/>
          </a:xfrm>
          <a:prstGeom prst="rect">
            <a:avLst/>
          </a:prstGeom>
          <a:noFill/>
        </p:spPr>
        <p:txBody>
          <a:bodyPr wrap="square" rtlCol="0">
            <a:spAutoFit/>
          </a:bodyPr>
          <a:lstStyle/>
          <a:p>
            <a:r>
              <a:rPr lang="en-US" altLang="zh-CN" sz="240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400">
                <a:latin typeface="楷体" panose="02010609060101010101" pitchFamily="49" charset="-122"/>
                <a:ea typeface="楷体" panose="02010609060101010101" pitchFamily="49" charset="-122"/>
                <a:cs typeface="楷体" panose="02010609060101010101" pitchFamily="49" charset="-122"/>
                <a:sym typeface="+mn-ea"/>
              </a:rPr>
              <a:t>一</a:t>
            </a:r>
            <a:r>
              <a:rPr lang="en-US" altLang="zh-CN" sz="2400">
                <a:latin typeface="楷体" panose="02010609060101010101" pitchFamily="49" charset="-122"/>
                <a:ea typeface="楷体" panose="02010609060101010101" pitchFamily="49" charset="-122"/>
                <a:cs typeface="楷体" panose="02010609060101010101" pitchFamily="49" charset="-122"/>
                <a:sym typeface="+mn-ea"/>
              </a:rPr>
              <a:t>) </a:t>
            </a:r>
            <a:r>
              <a:rPr lang="zh-CN" altLang="en-US" sz="2400">
                <a:latin typeface="楷体" panose="02010609060101010101" pitchFamily="49" charset="-122"/>
                <a:ea typeface="楷体" panose="02010609060101010101" pitchFamily="49" charset="-122"/>
                <a:cs typeface="楷体" panose="02010609060101010101" pitchFamily="49" charset="-122"/>
                <a:sym typeface="+mn-ea"/>
              </a:rPr>
              <a:t>招聘工作与其他人力资源管理职能关系密切；</a:t>
            </a:r>
            <a:endParaRPr lang="zh-CN" altLang="en-US" sz="2400"/>
          </a:p>
        </p:txBody>
      </p:sp>
      <p:sp>
        <p:nvSpPr>
          <p:cNvPr id="8" name="文本框 7"/>
          <p:cNvSpPr txBox="1"/>
          <p:nvPr/>
        </p:nvSpPr>
        <p:spPr>
          <a:xfrm>
            <a:off x="3112135" y="3764915"/>
            <a:ext cx="7002145" cy="460375"/>
          </a:xfrm>
          <a:prstGeom prst="rect">
            <a:avLst/>
          </a:prstGeom>
          <a:noFill/>
        </p:spPr>
        <p:txBody>
          <a:bodyPr wrap="square" rtlCol="0">
            <a:spAutoFit/>
          </a:bodyPr>
          <a:lstStyle/>
          <a:p>
            <a:r>
              <a:rPr lang="en-US" altLang="zh-CN" sz="240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400">
                <a:latin typeface="楷体" panose="02010609060101010101" pitchFamily="49" charset="-122"/>
                <a:ea typeface="楷体" panose="02010609060101010101" pitchFamily="49" charset="-122"/>
                <a:cs typeface="楷体" panose="02010609060101010101" pitchFamily="49" charset="-122"/>
                <a:sym typeface="+mn-ea"/>
              </a:rPr>
              <a:t>二</a:t>
            </a:r>
            <a:r>
              <a:rPr lang="en-US" altLang="zh-CN" sz="2400">
                <a:latin typeface="楷体" panose="02010609060101010101" pitchFamily="49" charset="-122"/>
                <a:ea typeface="楷体" panose="02010609060101010101" pitchFamily="49" charset="-122"/>
                <a:cs typeface="楷体" panose="02010609060101010101" pitchFamily="49" charset="-122"/>
                <a:sym typeface="+mn-ea"/>
              </a:rPr>
              <a:t>) </a:t>
            </a:r>
            <a:r>
              <a:rPr lang="zh-CN" altLang="en-US" sz="2400">
                <a:latin typeface="楷体" panose="02010609060101010101" pitchFamily="49" charset="-122"/>
                <a:ea typeface="楷体" panose="02010609060101010101" pitchFamily="49" charset="-122"/>
                <a:cs typeface="楷体" panose="02010609060101010101" pitchFamily="49" charset="-122"/>
                <a:sym typeface="+mn-ea"/>
              </a:rPr>
              <a:t>招聘工作细节的制定基于企业的战略需要；</a:t>
            </a:r>
            <a:endParaRPr lang="zh-CN" altLang="en-US" sz="2400"/>
          </a:p>
        </p:txBody>
      </p:sp>
      <p:sp>
        <p:nvSpPr>
          <p:cNvPr id="9" name="文本框 8"/>
          <p:cNvSpPr txBox="1"/>
          <p:nvPr/>
        </p:nvSpPr>
        <p:spPr>
          <a:xfrm>
            <a:off x="3112135" y="4610735"/>
            <a:ext cx="6040755" cy="460375"/>
          </a:xfrm>
          <a:prstGeom prst="rect">
            <a:avLst/>
          </a:prstGeom>
          <a:noFill/>
        </p:spPr>
        <p:txBody>
          <a:bodyPr wrap="square" rtlCol="0">
            <a:spAutoFit/>
          </a:bodyPr>
          <a:lstStyle/>
          <a:p>
            <a:pPr marL="0" indent="0" eaLnBrk="1" hangingPunct="1">
              <a:buNone/>
            </a:pPr>
            <a:r>
              <a:rPr lang="en-US" altLang="zh-CN" sz="240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400">
                <a:latin typeface="楷体" panose="02010609060101010101" pitchFamily="49" charset="-122"/>
                <a:ea typeface="楷体" panose="02010609060101010101" pitchFamily="49" charset="-122"/>
                <a:cs typeface="楷体" panose="02010609060101010101" pitchFamily="49" charset="-122"/>
                <a:sym typeface="+mn-ea"/>
              </a:rPr>
              <a:t>三</a:t>
            </a:r>
            <a:r>
              <a:rPr lang="en-US" altLang="zh-CN" sz="2400">
                <a:latin typeface="楷体" panose="02010609060101010101" pitchFamily="49" charset="-122"/>
                <a:ea typeface="楷体" panose="02010609060101010101" pitchFamily="49" charset="-122"/>
                <a:cs typeface="楷体" panose="02010609060101010101" pitchFamily="49" charset="-122"/>
                <a:sym typeface="+mn-ea"/>
              </a:rPr>
              <a:t>) </a:t>
            </a:r>
            <a:r>
              <a:rPr lang="zh-CN" altLang="en-US" sz="2400">
                <a:latin typeface="楷体" panose="02010609060101010101" pitchFamily="49" charset="-122"/>
                <a:ea typeface="楷体" panose="02010609060101010101" pitchFamily="49" charset="-122"/>
                <a:cs typeface="楷体" panose="02010609060101010101" pitchFamily="49" charset="-122"/>
                <a:sym typeface="+mn-ea"/>
              </a:rPr>
              <a:t>发起招聘应当慎重；</a:t>
            </a:r>
            <a:endParaRPr lang="zh-CN" altLang="en-US" sz="2400"/>
          </a:p>
        </p:txBody>
      </p:sp>
    </p:spTree>
  </p:cSld>
  <p:clrMapOvr>
    <a:masterClrMapping/>
  </p:clrMapOvr>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矩形 8"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549157" y="-975631"/>
            <a:ext cx="583096" cy="838080"/>
          </a:xfrm>
          <a:prstGeom prst="rect">
            <a:avLst/>
          </a:prstGeom>
          <a:solidFill>
            <a:srgbClr val="365B7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 name="矩形 9"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1132253" y="-975631"/>
            <a:ext cx="583096" cy="838080"/>
          </a:xfrm>
          <a:prstGeom prst="rect">
            <a:avLst/>
          </a:prstGeom>
          <a:solidFill>
            <a:srgbClr val="96648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 name="矩形 10"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1715349" y="-975631"/>
            <a:ext cx="583096" cy="838080"/>
          </a:xfrm>
          <a:prstGeom prst="rect">
            <a:avLst/>
          </a:prstGeom>
          <a:solidFill>
            <a:srgbClr val="D06F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 name="矩形 11"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2298446" y="-975631"/>
            <a:ext cx="583096" cy="838080"/>
          </a:xfrm>
          <a:prstGeom prst="rect">
            <a:avLst/>
          </a:prstGeom>
          <a:solidFill>
            <a:srgbClr val="F779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 name="矩形 12"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2881542" y="-975631"/>
            <a:ext cx="583096" cy="838080"/>
          </a:xfrm>
          <a:prstGeom prst="rect">
            <a:avLst/>
          </a:prstGeom>
          <a:solidFill>
            <a:srgbClr val="F8AD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 name="椭圆 13"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4386271" y="1413079"/>
            <a:ext cx="2919766" cy="2919766"/>
          </a:xfrm>
          <a:prstGeom prst="ellipse">
            <a:avLst/>
          </a:prstGeom>
          <a:solidFill>
            <a:schemeClr val="bg1">
              <a:lumMod val="75000"/>
            </a:schemeClr>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 name="椭圆 6" descr="e7d195523061f1c0deeec63e560781cfd59afb0ea006f2a87ABB68BF51EA6619813959095094C18C62A12F549504892A4AAA8C1554C6663626E05CA27F281A14E6983772AFC3FB97135759321DEA3D709AACD122C08E6ED1C77BAD4A88EF4CD28A80260D8F97957F436F83C1F553EF0169027D0DBFA7A77088E1513DBDFC101C4B4DFF310B01A5021663E46B6BC2AAB5"/>
          <p:cNvSpPr>
            <a:spLocks noChangeAspect="1"/>
          </p:cNvSpPr>
          <p:nvPr/>
        </p:nvSpPr>
        <p:spPr>
          <a:xfrm>
            <a:off x="4856224" y="1413080"/>
            <a:ext cx="2919766" cy="2919766"/>
          </a:xfrm>
          <a:prstGeom prst="ellipse">
            <a:avLst/>
          </a:prstGeom>
          <a:gradFill>
            <a:gsLst>
              <a:gs pos="0">
                <a:schemeClr val="bg1"/>
              </a:gs>
              <a:gs pos="100000">
                <a:srgbClr val="C7C7C7"/>
              </a:gs>
            </a:gsLst>
            <a:lin ang="13200000" scaled="0"/>
          </a:gradFill>
          <a:ln w="22225">
            <a:solidFill>
              <a:schemeClr val="bg1"/>
            </a:solidFill>
          </a:ln>
          <a:effectLst>
            <a:outerShdw blurRad="393700" dist="1270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4400" b="1" dirty="0">
                <a:solidFill>
                  <a:schemeClr val="tx1"/>
                </a:solidFill>
                <a:latin typeface="KaiTi" panose="02010609060101010101" pitchFamily="49" charset="-122"/>
                <a:ea typeface="KaiTi" panose="02010609060101010101" pitchFamily="49" charset="-122"/>
              </a:rPr>
              <a:t>项目四</a:t>
            </a:r>
          </a:p>
        </p:txBody>
      </p:sp>
      <p:grpSp>
        <p:nvGrpSpPr>
          <p:cNvPr id="3" name="组合 2"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GrpSpPr/>
          <p:nvPr/>
        </p:nvGrpSpPr>
        <p:grpSpPr>
          <a:xfrm>
            <a:off x="4856224" y="787788"/>
            <a:ext cx="1331077" cy="1331077"/>
            <a:chOff x="4856224" y="787788"/>
            <a:chExt cx="1331077" cy="1331077"/>
          </a:xfrm>
        </p:grpSpPr>
        <p:sp>
          <p:nvSpPr>
            <p:cNvPr id="8" name="椭圆 7"/>
            <p:cNvSpPr/>
            <p:nvPr/>
          </p:nvSpPr>
          <p:spPr>
            <a:xfrm>
              <a:off x="4856224" y="787788"/>
              <a:ext cx="1331077" cy="1331077"/>
            </a:xfrm>
            <a:prstGeom prst="ellipse">
              <a:avLst/>
            </a:prstGeom>
            <a:solidFill>
              <a:srgbClr val="365B7C"/>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 name="Freeform 48"/>
            <p:cNvSpPr>
              <a:spLocks noEditPoints="1"/>
            </p:cNvSpPr>
            <p:nvPr/>
          </p:nvSpPr>
          <p:spPr bwMode="auto">
            <a:xfrm>
              <a:off x="5242864" y="1146117"/>
              <a:ext cx="557795" cy="533920"/>
            </a:xfrm>
            <a:custGeom>
              <a:avLst/>
              <a:gdLst>
                <a:gd name="T0" fmla="*/ 419 w 628"/>
                <a:gd name="T1" fmla="*/ 232 h 600"/>
                <a:gd name="T2" fmla="*/ 411 w 628"/>
                <a:gd name="T3" fmla="*/ 249 h 600"/>
                <a:gd name="T4" fmla="*/ 408 w 628"/>
                <a:gd name="T5" fmla="*/ 261 h 600"/>
                <a:gd name="T6" fmla="*/ 409 w 628"/>
                <a:gd name="T7" fmla="*/ 283 h 600"/>
                <a:gd name="T8" fmla="*/ 417 w 628"/>
                <a:gd name="T9" fmla="*/ 304 h 600"/>
                <a:gd name="T10" fmla="*/ 424 w 628"/>
                <a:gd name="T11" fmla="*/ 315 h 600"/>
                <a:gd name="T12" fmla="*/ 441 w 628"/>
                <a:gd name="T13" fmla="*/ 330 h 600"/>
                <a:gd name="T14" fmla="*/ 453 w 628"/>
                <a:gd name="T15" fmla="*/ 335 h 600"/>
                <a:gd name="T16" fmla="*/ 478 w 628"/>
                <a:gd name="T17" fmla="*/ 200 h 600"/>
                <a:gd name="T18" fmla="*/ 449 w 628"/>
                <a:gd name="T19" fmla="*/ 206 h 600"/>
                <a:gd name="T20" fmla="*/ 433 w 628"/>
                <a:gd name="T21" fmla="*/ 216 h 600"/>
                <a:gd name="T22" fmla="*/ 425 w 628"/>
                <a:gd name="T23" fmla="*/ 224 h 600"/>
                <a:gd name="T24" fmla="*/ 384 w 628"/>
                <a:gd name="T25" fmla="*/ 70 h 600"/>
                <a:gd name="T26" fmla="*/ 314 w 628"/>
                <a:gd name="T27" fmla="*/ 140 h 600"/>
                <a:gd name="T28" fmla="*/ 379 w 628"/>
                <a:gd name="T29" fmla="*/ 283 h 600"/>
                <a:gd name="T30" fmla="*/ 379 w 628"/>
                <a:gd name="T31" fmla="*/ 254 h 600"/>
                <a:gd name="T32" fmla="*/ 359 w 628"/>
                <a:gd name="T33" fmla="*/ 154 h 600"/>
                <a:gd name="T34" fmla="*/ 250 w 628"/>
                <a:gd name="T35" fmla="*/ 270 h 600"/>
                <a:gd name="T36" fmla="*/ 314 w 628"/>
                <a:gd name="T37" fmla="*/ 396 h 600"/>
                <a:gd name="T38" fmla="*/ 282 w 628"/>
                <a:gd name="T39" fmla="*/ 400 h 600"/>
                <a:gd name="T40" fmla="*/ 267 w 628"/>
                <a:gd name="T41" fmla="*/ 382 h 600"/>
                <a:gd name="T42" fmla="*/ 257 w 628"/>
                <a:gd name="T43" fmla="*/ 374 h 600"/>
                <a:gd name="T44" fmla="*/ 214 w 628"/>
                <a:gd name="T45" fmla="*/ 356 h 600"/>
                <a:gd name="T46" fmla="*/ 195 w 628"/>
                <a:gd name="T47" fmla="*/ 354 h 600"/>
                <a:gd name="T48" fmla="*/ 0 w 628"/>
                <a:gd name="T49" fmla="*/ 600 h 600"/>
                <a:gd name="T50" fmla="*/ 83 w 628"/>
                <a:gd name="T51" fmla="*/ 454 h 600"/>
                <a:gd name="T52" fmla="*/ 216 w 628"/>
                <a:gd name="T53" fmla="*/ 454 h 600"/>
                <a:gd name="T54" fmla="*/ 301 w 628"/>
                <a:gd name="T55" fmla="*/ 600 h 600"/>
                <a:gd name="T56" fmla="*/ 282 w 628"/>
                <a:gd name="T57" fmla="*/ 400 h 600"/>
                <a:gd name="T58" fmla="*/ 433 w 628"/>
                <a:gd name="T59" fmla="*/ 354 h 600"/>
                <a:gd name="T60" fmla="*/ 413 w 628"/>
                <a:gd name="T61" fmla="*/ 356 h 600"/>
                <a:gd name="T62" fmla="*/ 361 w 628"/>
                <a:gd name="T63" fmla="*/ 382 h 600"/>
                <a:gd name="T64" fmla="*/ 353 w 628"/>
                <a:gd name="T65" fmla="*/ 391 h 600"/>
                <a:gd name="T66" fmla="*/ 389 w 628"/>
                <a:gd name="T67" fmla="*/ 600 h 600"/>
                <a:gd name="T68" fmla="*/ 410 w 628"/>
                <a:gd name="T69" fmla="*/ 600 h 600"/>
                <a:gd name="T70" fmla="*/ 564 w 628"/>
                <a:gd name="T71" fmla="*/ 454 h 600"/>
                <a:gd name="T72" fmla="*/ 628 w 628"/>
                <a:gd name="T73" fmla="*/ 460 h 600"/>
                <a:gd name="T74" fmla="*/ 151 w 628"/>
                <a:gd name="T75" fmla="*/ 340 h 600"/>
                <a:gd name="T76" fmla="*/ 186 w 628"/>
                <a:gd name="T77" fmla="*/ 330 h 600"/>
                <a:gd name="T78" fmla="*/ 196 w 628"/>
                <a:gd name="T79" fmla="*/ 323 h 600"/>
                <a:gd name="T80" fmla="*/ 216 w 628"/>
                <a:gd name="T81" fmla="*/ 295 h 600"/>
                <a:gd name="T82" fmla="*/ 219 w 628"/>
                <a:gd name="T83" fmla="*/ 281 h 600"/>
                <a:gd name="T84" fmla="*/ 219 w 628"/>
                <a:gd name="T85" fmla="*/ 258 h 600"/>
                <a:gd name="T86" fmla="*/ 214 w 628"/>
                <a:gd name="T87" fmla="*/ 241 h 600"/>
                <a:gd name="T88" fmla="*/ 208 w 628"/>
                <a:gd name="T89" fmla="*/ 231 h 600"/>
                <a:gd name="T90" fmla="*/ 195 w 628"/>
                <a:gd name="T91" fmla="*/ 217 h 600"/>
                <a:gd name="T92" fmla="*/ 186 w 628"/>
                <a:gd name="T93" fmla="*/ 210 h 600"/>
                <a:gd name="T94" fmla="*/ 151 w 628"/>
                <a:gd name="T95" fmla="*/ 200 h 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28" h="600">
                  <a:moveTo>
                    <a:pt x="425" y="224"/>
                  </a:moveTo>
                  <a:cubicBezTo>
                    <a:pt x="423" y="226"/>
                    <a:pt x="421" y="229"/>
                    <a:pt x="420" y="231"/>
                  </a:cubicBezTo>
                  <a:cubicBezTo>
                    <a:pt x="419" y="231"/>
                    <a:pt x="419" y="232"/>
                    <a:pt x="419" y="232"/>
                  </a:cubicBezTo>
                  <a:cubicBezTo>
                    <a:pt x="418" y="234"/>
                    <a:pt x="416" y="236"/>
                    <a:pt x="415" y="239"/>
                  </a:cubicBezTo>
                  <a:cubicBezTo>
                    <a:pt x="415" y="240"/>
                    <a:pt x="414" y="240"/>
                    <a:pt x="414" y="241"/>
                  </a:cubicBezTo>
                  <a:cubicBezTo>
                    <a:pt x="413" y="244"/>
                    <a:pt x="412" y="246"/>
                    <a:pt x="411" y="249"/>
                  </a:cubicBezTo>
                  <a:cubicBezTo>
                    <a:pt x="411" y="249"/>
                    <a:pt x="411" y="250"/>
                    <a:pt x="411" y="250"/>
                  </a:cubicBezTo>
                  <a:cubicBezTo>
                    <a:pt x="410" y="253"/>
                    <a:pt x="409" y="255"/>
                    <a:pt x="409" y="258"/>
                  </a:cubicBezTo>
                  <a:cubicBezTo>
                    <a:pt x="409" y="259"/>
                    <a:pt x="409" y="260"/>
                    <a:pt x="408" y="261"/>
                  </a:cubicBezTo>
                  <a:cubicBezTo>
                    <a:pt x="408" y="264"/>
                    <a:pt x="408" y="267"/>
                    <a:pt x="408" y="270"/>
                  </a:cubicBezTo>
                  <a:cubicBezTo>
                    <a:pt x="408" y="274"/>
                    <a:pt x="408" y="278"/>
                    <a:pt x="409" y="281"/>
                  </a:cubicBezTo>
                  <a:cubicBezTo>
                    <a:pt x="409" y="282"/>
                    <a:pt x="409" y="283"/>
                    <a:pt x="409" y="283"/>
                  </a:cubicBezTo>
                  <a:cubicBezTo>
                    <a:pt x="410" y="287"/>
                    <a:pt x="411" y="290"/>
                    <a:pt x="412" y="293"/>
                  </a:cubicBezTo>
                  <a:cubicBezTo>
                    <a:pt x="412" y="294"/>
                    <a:pt x="412" y="294"/>
                    <a:pt x="412" y="295"/>
                  </a:cubicBezTo>
                  <a:cubicBezTo>
                    <a:pt x="414" y="298"/>
                    <a:pt x="415" y="301"/>
                    <a:pt x="417" y="304"/>
                  </a:cubicBezTo>
                  <a:cubicBezTo>
                    <a:pt x="417" y="305"/>
                    <a:pt x="417" y="305"/>
                    <a:pt x="418" y="306"/>
                  </a:cubicBezTo>
                  <a:cubicBezTo>
                    <a:pt x="420" y="309"/>
                    <a:pt x="422" y="312"/>
                    <a:pt x="424" y="315"/>
                  </a:cubicBezTo>
                  <a:cubicBezTo>
                    <a:pt x="424" y="315"/>
                    <a:pt x="424" y="315"/>
                    <a:pt x="424" y="315"/>
                  </a:cubicBezTo>
                  <a:cubicBezTo>
                    <a:pt x="427" y="318"/>
                    <a:pt x="429" y="320"/>
                    <a:pt x="432" y="323"/>
                  </a:cubicBezTo>
                  <a:cubicBezTo>
                    <a:pt x="432" y="323"/>
                    <a:pt x="432" y="323"/>
                    <a:pt x="432" y="323"/>
                  </a:cubicBezTo>
                  <a:cubicBezTo>
                    <a:pt x="435" y="326"/>
                    <a:pt x="438" y="328"/>
                    <a:pt x="441" y="330"/>
                  </a:cubicBezTo>
                  <a:cubicBezTo>
                    <a:pt x="442" y="330"/>
                    <a:pt x="442" y="330"/>
                    <a:pt x="442" y="330"/>
                  </a:cubicBezTo>
                  <a:cubicBezTo>
                    <a:pt x="446" y="332"/>
                    <a:pt x="449" y="334"/>
                    <a:pt x="452" y="335"/>
                  </a:cubicBezTo>
                  <a:cubicBezTo>
                    <a:pt x="453" y="335"/>
                    <a:pt x="453" y="335"/>
                    <a:pt x="453" y="335"/>
                  </a:cubicBezTo>
                  <a:cubicBezTo>
                    <a:pt x="461" y="338"/>
                    <a:pt x="469" y="340"/>
                    <a:pt x="478" y="340"/>
                  </a:cubicBezTo>
                  <a:cubicBezTo>
                    <a:pt x="516" y="340"/>
                    <a:pt x="547" y="309"/>
                    <a:pt x="547" y="270"/>
                  </a:cubicBezTo>
                  <a:cubicBezTo>
                    <a:pt x="547" y="231"/>
                    <a:pt x="516" y="200"/>
                    <a:pt x="478" y="200"/>
                  </a:cubicBezTo>
                  <a:cubicBezTo>
                    <a:pt x="468" y="200"/>
                    <a:pt x="458" y="202"/>
                    <a:pt x="450" y="206"/>
                  </a:cubicBezTo>
                  <a:cubicBezTo>
                    <a:pt x="450" y="206"/>
                    <a:pt x="450" y="206"/>
                    <a:pt x="450" y="206"/>
                  </a:cubicBezTo>
                  <a:cubicBezTo>
                    <a:pt x="449" y="206"/>
                    <a:pt x="449" y="206"/>
                    <a:pt x="449" y="206"/>
                  </a:cubicBezTo>
                  <a:cubicBezTo>
                    <a:pt x="446" y="208"/>
                    <a:pt x="444" y="209"/>
                    <a:pt x="442" y="210"/>
                  </a:cubicBezTo>
                  <a:cubicBezTo>
                    <a:pt x="441" y="210"/>
                    <a:pt x="441" y="211"/>
                    <a:pt x="440" y="211"/>
                  </a:cubicBezTo>
                  <a:cubicBezTo>
                    <a:pt x="438" y="213"/>
                    <a:pt x="435" y="215"/>
                    <a:pt x="433" y="216"/>
                  </a:cubicBezTo>
                  <a:cubicBezTo>
                    <a:pt x="433" y="217"/>
                    <a:pt x="432" y="217"/>
                    <a:pt x="432" y="217"/>
                  </a:cubicBezTo>
                  <a:cubicBezTo>
                    <a:pt x="430" y="219"/>
                    <a:pt x="428" y="221"/>
                    <a:pt x="426" y="223"/>
                  </a:cubicBezTo>
                  <a:cubicBezTo>
                    <a:pt x="426" y="223"/>
                    <a:pt x="425" y="224"/>
                    <a:pt x="425" y="224"/>
                  </a:cubicBezTo>
                  <a:close/>
                  <a:moveTo>
                    <a:pt x="314" y="140"/>
                  </a:moveTo>
                  <a:lnTo>
                    <a:pt x="314" y="140"/>
                  </a:lnTo>
                  <a:cubicBezTo>
                    <a:pt x="353" y="140"/>
                    <a:pt x="384" y="108"/>
                    <a:pt x="384" y="70"/>
                  </a:cubicBezTo>
                  <a:cubicBezTo>
                    <a:pt x="384" y="31"/>
                    <a:pt x="353" y="0"/>
                    <a:pt x="314" y="0"/>
                  </a:cubicBezTo>
                  <a:cubicBezTo>
                    <a:pt x="275" y="0"/>
                    <a:pt x="244" y="31"/>
                    <a:pt x="244" y="70"/>
                  </a:cubicBezTo>
                  <a:cubicBezTo>
                    <a:pt x="244" y="108"/>
                    <a:pt x="275" y="140"/>
                    <a:pt x="314" y="140"/>
                  </a:cubicBezTo>
                  <a:close/>
                  <a:moveTo>
                    <a:pt x="379" y="336"/>
                  </a:moveTo>
                  <a:lnTo>
                    <a:pt x="379" y="336"/>
                  </a:lnTo>
                  <a:lnTo>
                    <a:pt x="379" y="283"/>
                  </a:lnTo>
                  <a:cubicBezTo>
                    <a:pt x="379" y="279"/>
                    <a:pt x="378" y="274"/>
                    <a:pt x="378" y="270"/>
                  </a:cubicBezTo>
                  <a:cubicBezTo>
                    <a:pt x="378" y="266"/>
                    <a:pt x="379" y="262"/>
                    <a:pt x="379" y="257"/>
                  </a:cubicBezTo>
                  <a:lnTo>
                    <a:pt x="379" y="254"/>
                  </a:lnTo>
                  <a:lnTo>
                    <a:pt x="380" y="254"/>
                  </a:lnTo>
                  <a:cubicBezTo>
                    <a:pt x="385" y="223"/>
                    <a:pt x="404" y="197"/>
                    <a:pt x="431" y="183"/>
                  </a:cubicBezTo>
                  <a:cubicBezTo>
                    <a:pt x="412" y="165"/>
                    <a:pt x="387" y="154"/>
                    <a:pt x="359" y="154"/>
                  </a:cubicBezTo>
                  <a:lnTo>
                    <a:pt x="269" y="154"/>
                  </a:lnTo>
                  <a:cubicBezTo>
                    <a:pt x="241" y="154"/>
                    <a:pt x="216" y="165"/>
                    <a:pt x="197" y="183"/>
                  </a:cubicBezTo>
                  <a:cubicBezTo>
                    <a:pt x="228" y="199"/>
                    <a:pt x="250" y="232"/>
                    <a:pt x="250" y="270"/>
                  </a:cubicBezTo>
                  <a:cubicBezTo>
                    <a:pt x="250" y="278"/>
                    <a:pt x="249" y="285"/>
                    <a:pt x="247" y="293"/>
                  </a:cubicBezTo>
                  <a:lnTo>
                    <a:pt x="247" y="335"/>
                  </a:lnTo>
                  <a:cubicBezTo>
                    <a:pt x="276" y="347"/>
                    <a:pt x="299" y="369"/>
                    <a:pt x="314" y="396"/>
                  </a:cubicBezTo>
                  <a:cubicBezTo>
                    <a:pt x="328" y="369"/>
                    <a:pt x="352" y="348"/>
                    <a:pt x="379" y="336"/>
                  </a:cubicBezTo>
                  <a:close/>
                  <a:moveTo>
                    <a:pt x="282" y="400"/>
                  </a:moveTo>
                  <a:lnTo>
                    <a:pt x="282" y="400"/>
                  </a:lnTo>
                  <a:cubicBezTo>
                    <a:pt x="280" y="397"/>
                    <a:pt x="278" y="394"/>
                    <a:pt x="275" y="391"/>
                  </a:cubicBezTo>
                  <a:cubicBezTo>
                    <a:pt x="275" y="390"/>
                    <a:pt x="274" y="390"/>
                    <a:pt x="274" y="390"/>
                  </a:cubicBezTo>
                  <a:cubicBezTo>
                    <a:pt x="272" y="387"/>
                    <a:pt x="270" y="385"/>
                    <a:pt x="267" y="382"/>
                  </a:cubicBezTo>
                  <a:cubicBezTo>
                    <a:pt x="267" y="382"/>
                    <a:pt x="266" y="382"/>
                    <a:pt x="266" y="381"/>
                  </a:cubicBezTo>
                  <a:cubicBezTo>
                    <a:pt x="263" y="379"/>
                    <a:pt x="261" y="377"/>
                    <a:pt x="258" y="375"/>
                  </a:cubicBezTo>
                  <a:cubicBezTo>
                    <a:pt x="257" y="374"/>
                    <a:pt x="257" y="374"/>
                    <a:pt x="257" y="374"/>
                  </a:cubicBezTo>
                  <a:cubicBezTo>
                    <a:pt x="247" y="367"/>
                    <a:pt x="237" y="362"/>
                    <a:pt x="225" y="359"/>
                  </a:cubicBezTo>
                  <a:cubicBezTo>
                    <a:pt x="223" y="358"/>
                    <a:pt x="220" y="357"/>
                    <a:pt x="218" y="357"/>
                  </a:cubicBezTo>
                  <a:cubicBezTo>
                    <a:pt x="217" y="356"/>
                    <a:pt x="215" y="356"/>
                    <a:pt x="214" y="356"/>
                  </a:cubicBezTo>
                  <a:cubicBezTo>
                    <a:pt x="212" y="356"/>
                    <a:pt x="210" y="355"/>
                    <a:pt x="208" y="355"/>
                  </a:cubicBezTo>
                  <a:cubicBezTo>
                    <a:pt x="207" y="355"/>
                    <a:pt x="206" y="355"/>
                    <a:pt x="205" y="355"/>
                  </a:cubicBezTo>
                  <a:cubicBezTo>
                    <a:pt x="202" y="354"/>
                    <a:pt x="199" y="354"/>
                    <a:pt x="195" y="354"/>
                  </a:cubicBezTo>
                  <a:lnTo>
                    <a:pt x="105" y="354"/>
                  </a:lnTo>
                  <a:cubicBezTo>
                    <a:pt x="47" y="354"/>
                    <a:pt x="0" y="401"/>
                    <a:pt x="0" y="460"/>
                  </a:cubicBezTo>
                  <a:lnTo>
                    <a:pt x="0" y="600"/>
                  </a:lnTo>
                  <a:lnTo>
                    <a:pt x="62" y="600"/>
                  </a:lnTo>
                  <a:lnTo>
                    <a:pt x="62" y="454"/>
                  </a:lnTo>
                  <a:lnTo>
                    <a:pt x="83" y="454"/>
                  </a:lnTo>
                  <a:lnTo>
                    <a:pt x="83" y="600"/>
                  </a:lnTo>
                  <a:lnTo>
                    <a:pt x="216" y="600"/>
                  </a:lnTo>
                  <a:lnTo>
                    <a:pt x="216" y="454"/>
                  </a:lnTo>
                  <a:lnTo>
                    <a:pt x="237" y="454"/>
                  </a:lnTo>
                  <a:lnTo>
                    <a:pt x="237" y="600"/>
                  </a:lnTo>
                  <a:lnTo>
                    <a:pt x="301" y="600"/>
                  </a:lnTo>
                  <a:lnTo>
                    <a:pt x="301" y="460"/>
                  </a:lnTo>
                  <a:cubicBezTo>
                    <a:pt x="301" y="437"/>
                    <a:pt x="294" y="417"/>
                    <a:pt x="282" y="400"/>
                  </a:cubicBezTo>
                  <a:cubicBezTo>
                    <a:pt x="282" y="400"/>
                    <a:pt x="282" y="400"/>
                    <a:pt x="282" y="400"/>
                  </a:cubicBezTo>
                  <a:close/>
                  <a:moveTo>
                    <a:pt x="523" y="354"/>
                  </a:moveTo>
                  <a:lnTo>
                    <a:pt x="523" y="354"/>
                  </a:lnTo>
                  <a:lnTo>
                    <a:pt x="433" y="354"/>
                  </a:lnTo>
                  <a:cubicBezTo>
                    <a:pt x="429" y="354"/>
                    <a:pt x="426" y="354"/>
                    <a:pt x="423" y="355"/>
                  </a:cubicBezTo>
                  <a:cubicBezTo>
                    <a:pt x="422" y="355"/>
                    <a:pt x="421" y="355"/>
                    <a:pt x="420" y="355"/>
                  </a:cubicBezTo>
                  <a:cubicBezTo>
                    <a:pt x="418" y="355"/>
                    <a:pt x="415" y="356"/>
                    <a:pt x="413" y="356"/>
                  </a:cubicBezTo>
                  <a:cubicBezTo>
                    <a:pt x="412" y="356"/>
                    <a:pt x="411" y="356"/>
                    <a:pt x="410" y="357"/>
                  </a:cubicBezTo>
                  <a:cubicBezTo>
                    <a:pt x="408" y="357"/>
                    <a:pt x="405" y="358"/>
                    <a:pt x="403" y="358"/>
                  </a:cubicBezTo>
                  <a:cubicBezTo>
                    <a:pt x="387" y="363"/>
                    <a:pt x="373" y="371"/>
                    <a:pt x="361" y="382"/>
                  </a:cubicBezTo>
                  <a:cubicBezTo>
                    <a:pt x="361" y="382"/>
                    <a:pt x="361" y="382"/>
                    <a:pt x="361" y="383"/>
                  </a:cubicBezTo>
                  <a:cubicBezTo>
                    <a:pt x="358" y="385"/>
                    <a:pt x="356" y="388"/>
                    <a:pt x="353" y="390"/>
                  </a:cubicBezTo>
                  <a:cubicBezTo>
                    <a:pt x="353" y="390"/>
                    <a:pt x="353" y="391"/>
                    <a:pt x="353" y="391"/>
                  </a:cubicBezTo>
                  <a:cubicBezTo>
                    <a:pt x="337" y="409"/>
                    <a:pt x="327" y="433"/>
                    <a:pt x="327" y="460"/>
                  </a:cubicBezTo>
                  <a:lnTo>
                    <a:pt x="327" y="600"/>
                  </a:lnTo>
                  <a:lnTo>
                    <a:pt x="389" y="600"/>
                  </a:lnTo>
                  <a:lnTo>
                    <a:pt x="389" y="454"/>
                  </a:lnTo>
                  <a:lnTo>
                    <a:pt x="410" y="454"/>
                  </a:lnTo>
                  <a:lnTo>
                    <a:pt x="410" y="600"/>
                  </a:lnTo>
                  <a:lnTo>
                    <a:pt x="543" y="600"/>
                  </a:lnTo>
                  <a:lnTo>
                    <a:pt x="543" y="454"/>
                  </a:lnTo>
                  <a:lnTo>
                    <a:pt x="564" y="454"/>
                  </a:lnTo>
                  <a:lnTo>
                    <a:pt x="564" y="600"/>
                  </a:lnTo>
                  <a:lnTo>
                    <a:pt x="628" y="600"/>
                  </a:lnTo>
                  <a:lnTo>
                    <a:pt x="628" y="460"/>
                  </a:lnTo>
                  <a:cubicBezTo>
                    <a:pt x="628" y="401"/>
                    <a:pt x="581" y="354"/>
                    <a:pt x="523" y="354"/>
                  </a:cubicBezTo>
                  <a:close/>
                  <a:moveTo>
                    <a:pt x="151" y="340"/>
                  </a:moveTo>
                  <a:lnTo>
                    <a:pt x="151" y="340"/>
                  </a:lnTo>
                  <a:cubicBezTo>
                    <a:pt x="159" y="340"/>
                    <a:pt x="167" y="338"/>
                    <a:pt x="175" y="335"/>
                  </a:cubicBezTo>
                  <a:cubicBezTo>
                    <a:pt x="175" y="335"/>
                    <a:pt x="175" y="335"/>
                    <a:pt x="176" y="335"/>
                  </a:cubicBezTo>
                  <a:cubicBezTo>
                    <a:pt x="179" y="334"/>
                    <a:pt x="183" y="332"/>
                    <a:pt x="186" y="330"/>
                  </a:cubicBezTo>
                  <a:cubicBezTo>
                    <a:pt x="186" y="330"/>
                    <a:pt x="186" y="330"/>
                    <a:pt x="186" y="330"/>
                  </a:cubicBezTo>
                  <a:cubicBezTo>
                    <a:pt x="190" y="328"/>
                    <a:pt x="193" y="326"/>
                    <a:pt x="196" y="323"/>
                  </a:cubicBezTo>
                  <a:cubicBezTo>
                    <a:pt x="196" y="323"/>
                    <a:pt x="196" y="323"/>
                    <a:pt x="196" y="323"/>
                  </a:cubicBezTo>
                  <a:cubicBezTo>
                    <a:pt x="202" y="318"/>
                    <a:pt x="206" y="312"/>
                    <a:pt x="210" y="306"/>
                  </a:cubicBezTo>
                  <a:cubicBezTo>
                    <a:pt x="211" y="305"/>
                    <a:pt x="211" y="305"/>
                    <a:pt x="211" y="304"/>
                  </a:cubicBezTo>
                  <a:cubicBezTo>
                    <a:pt x="213" y="301"/>
                    <a:pt x="214" y="298"/>
                    <a:pt x="216" y="295"/>
                  </a:cubicBezTo>
                  <a:cubicBezTo>
                    <a:pt x="216" y="294"/>
                    <a:pt x="216" y="294"/>
                    <a:pt x="216" y="293"/>
                  </a:cubicBezTo>
                  <a:cubicBezTo>
                    <a:pt x="217" y="290"/>
                    <a:pt x="218" y="287"/>
                    <a:pt x="219" y="283"/>
                  </a:cubicBezTo>
                  <a:cubicBezTo>
                    <a:pt x="219" y="282"/>
                    <a:pt x="219" y="282"/>
                    <a:pt x="219" y="281"/>
                  </a:cubicBezTo>
                  <a:cubicBezTo>
                    <a:pt x="220" y="278"/>
                    <a:pt x="220" y="274"/>
                    <a:pt x="220" y="270"/>
                  </a:cubicBezTo>
                  <a:cubicBezTo>
                    <a:pt x="220" y="267"/>
                    <a:pt x="220" y="264"/>
                    <a:pt x="220" y="261"/>
                  </a:cubicBezTo>
                  <a:cubicBezTo>
                    <a:pt x="219" y="260"/>
                    <a:pt x="219" y="259"/>
                    <a:pt x="219" y="258"/>
                  </a:cubicBezTo>
                  <a:cubicBezTo>
                    <a:pt x="219" y="255"/>
                    <a:pt x="218" y="252"/>
                    <a:pt x="217" y="250"/>
                  </a:cubicBezTo>
                  <a:cubicBezTo>
                    <a:pt x="217" y="249"/>
                    <a:pt x="217" y="249"/>
                    <a:pt x="217" y="249"/>
                  </a:cubicBezTo>
                  <a:cubicBezTo>
                    <a:pt x="216" y="246"/>
                    <a:pt x="215" y="244"/>
                    <a:pt x="214" y="241"/>
                  </a:cubicBezTo>
                  <a:cubicBezTo>
                    <a:pt x="214" y="240"/>
                    <a:pt x="213" y="240"/>
                    <a:pt x="213" y="239"/>
                  </a:cubicBezTo>
                  <a:cubicBezTo>
                    <a:pt x="212" y="236"/>
                    <a:pt x="210" y="234"/>
                    <a:pt x="209" y="231"/>
                  </a:cubicBezTo>
                  <a:lnTo>
                    <a:pt x="208" y="231"/>
                  </a:lnTo>
                  <a:cubicBezTo>
                    <a:pt x="207" y="229"/>
                    <a:pt x="205" y="226"/>
                    <a:pt x="203" y="224"/>
                  </a:cubicBezTo>
                  <a:cubicBezTo>
                    <a:pt x="203" y="224"/>
                    <a:pt x="202" y="223"/>
                    <a:pt x="202" y="223"/>
                  </a:cubicBezTo>
                  <a:cubicBezTo>
                    <a:pt x="200" y="221"/>
                    <a:pt x="198" y="219"/>
                    <a:pt x="195" y="217"/>
                  </a:cubicBezTo>
                  <a:cubicBezTo>
                    <a:pt x="195" y="217"/>
                    <a:pt x="195" y="217"/>
                    <a:pt x="195" y="216"/>
                  </a:cubicBezTo>
                  <a:cubicBezTo>
                    <a:pt x="193" y="215"/>
                    <a:pt x="190" y="213"/>
                    <a:pt x="188" y="211"/>
                  </a:cubicBezTo>
                  <a:cubicBezTo>
                    <a:pt x="187" y="211"/>
                    <a:pt x="187" y="210"/>
                    <a:pt x="186" y="210"/>
                  </a:cubicBezTo>
                  <a:cubicBezTo>
                    <a:pt x="184" y="209"/>
                    <a:pt x="181" y="207"/>
                    <a:pt x="179" y="206"/>
                  </a:cubicBezTo>
                  <a:cubicBezTo>
                    <a:pt x="179" y="206"/>
                    <a:pt x="178" y="206"/>
                    <a:pt x="178" y="206"/>
                  </a:cubicBezTo>
                  <a:cubicBezTo>
                    <a:pt x="170" y="202"/>
                    <a:pt x="160" y="200"/>
                    <a:pt x="151" y="200"/>
                  </a:cubicBezTo>
                  <a:cubicBezTo>
                    <a:pt x="112" y="200"/>
                    <a:pt x="81" y="231"/>
                    <a:pt x="81" y="270"/>
                  </a:cubicBezTo>
                  <a:cubicBezTo>
                    <a:pt x="81" y="309"/>
                    <a:pt x="112" y="340"/>
                    <a:pt x="151" y="340"/>
                  </a:cubicBezTo>
                  <a:close/>
                </a:path>
              </a:pathLst>
            </a:custGeom>
            <a:solidFill>
              <a:srgbClr val="FEFEFE"/>
            </a:solidFill>
            <a:ln>
              <a:noFill/>
            </a:ln>
          </p:spPr>
          <p:txBody>
            <a:bodyPr vert="horz" wrap="square" lIns="91440" tIns="45720" rIns="91440" bIns="45720" numCol="1" anchor="t" anchorCtr="0" compatLnSpc="1"/>
            <a:lstStyle/>
            <a:p>
              <a:endParaRPr lang="zh-CN" altLang="en-US">
                <a:solidFill>
                  <a:schemeClr val="accent2"/>
                </a:solidFill>
              </a:endParaRPr>
            </a:p>
          </p:txBody>
        </p:sp>
      </p:grpSp>
      <p:grpSp>
        <p:nvGrpSpPr>
          <p:cNvPr id="29" name="组合 28"/>
          <p:cNvGrpSpPr/>
          <p:nvPr/>
        </p:nvGrpSpPr>
        <p:grpSpPr>
          <a:xfrm>
            <a:off x="3279140" y="5170805"/>
            <a:ext cx="5631815" cy="1137285"/>
            <a:chOff x="5525820" y="970544"/>
            <a:chExt cx="4865710" cy="982582"/>
          </a:xfrm>
        </p:grpSpPr>
        <p:sp>
          <p:nvSpPr>
            <p:cNvPr id="31" name="圆角矩形 30"/>
            <p:cNvSpPr/>
            <p:nvPr/>
          </p:nvSpPr>
          <p:spPr>
            <a:xfrm>
              <a:off x="5525820" y="970544"/>
              <a:ext cx="4865710" cy="982582"/>
            </a:xfrm>
            <a:prstGeom prst="roundRect">
              <a:avLst>
                <a:gd name="adj" fmla="val 50000"/>
              </a:avLst>
            </a:prstGeom>
            <a:gradFill>
              <a:gsLst>
                <a:gs pos="0">
                  <a:schemeClr val="bg1"/>
                </a:gs>
                <a:gs pos="100000">
                  <a:srgbClr val="D1D1D1"/>
                </a:gs>
              </a:gsLst>
              <a:lin ang="5400000" scaled="0"/>
            </a:gradFill>
            <a:ln>
              <a:noFill/>
            </a:ln>
            <a:effectLst>
              <a:outerShdw blurRad="127000" dist="508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 name="圆角矩形 31"/>
            <p:cNvSpPr/>
            <p:nvPr/>
          </p:nvSpPr>
          <p:spPr>
            <a:xfrm>
              <a:off x="5679111" y="1085854"/>
              <a:ext cx="4539809" cy="749678"/>
            </a:xfrm>
            <a:prstGeom prst="roundRect">
              <a:avLst>
                <a:gd name="adj" fmla="val 50000"/>
              </a:avLst>
            </a:prstGeom>
            <a:gradFill>
              <a:gsLst>
                <a:gs pos="0">
                  <a:schemeClr val="bg1"/>
                </a:gs>
                <a:gs pos="100000">
                  <a:srgbClr val="D1D1D1"/>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4000" dirty="0">
                  <a:solidFill>
                    <a:schemeClr val="tx1"/>
                  </a:solidFill>
                  <a:latin typeface="KaiTi" panose="02010609060101010101" pitchFamily="49" charset="-122"/>
                  <a:ea typeface="KaiTi" panose="02010609060101010101" pitchFamily="49" charset="-122"/>
                </a:rPr>
                <a:t>招聘渠道选择</a:t>
              </a:r>
            </a:p>
          </p:txBody>
        </p:sp>
      </p:grpSp>
      <p:sp>
        <p:nvSpPr>
          <p:cNvPr id="5" name="e7d195523061f1c0"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hidden="1"/>
          <p:cNvSpPr txBox="1"/>
          <p:nvPr/>
        </p:nvSpPr>
        <p:spPr>
          <a:xfrm>
            <a:off x="-355600" y="1803400"/>
            <a:ext cx="293927" cy="1016000"/>
          </a:xfrm>
          <a:prstGeom prst="rect">
            <a:avLst/>
          </a:prstGeom>
          <a:noFill/>
        </p:spPr>
        <p:txBody>
          <a:bodyPr vert="wordArtVert" rtlCol="0">
            <a:spAutoFit/>
          </a:bodyPr>
          <a:lstStyle/>
          <a:p>
            <a:r>
              <a:rPr lang="en-US" altLang="zh-CN" sz="100"/>
              <a:t>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a:t>
            </a:r>
            <a:endParaRPr lang="zh-CN" altLang="en-US" sz="100"/>
          </a:p>
        </p:txBody>
      </p:sp>
    </p:spTree>
    <p:extLst>
      <p:ext uri="{BB962C8B-B14F-4D97-AF65-F5344CB8AC3E}">
        <p14:creationId xmlns:p14="http://schemas.microsoft.com/office/powerpoint/2010/main" val="3792861444"/>
      </p:ext>
    </p:extLst>
  </p:cSld>
  <p:clrMapOvr>
    <a:masterClrMapping/>
  </p:clrMapOvr>
  <mc:AlternateContent xmlns:mc="http://schemas.openxmlformats.org/markup-compatibility/2006" xmlns:p14="http://schemas.microsoft.com/office/powerpoint/2010/main">
    <mc:Choice Requires="p14">
      <p:transition spd="slow" p14:dur="3000" advTm="0">
        <p14:shred/>
      </p:transition>
    </mc:Choice>
    <mc:Fallback xmlns="">
      <p:transition spd="slow"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44000" fill="hold" grpId="0" nodeType="withEffect">
                                  <p:stCondLst>
                                    <p:cond delay="0"/>
                                  </p:stCondLst>
                                  <p:childTnLst>
                                    <p:set>
                                      <p:cBhvr>
                                        <p:cTn id="6" dur="1" fill="hold">
                                          <p:stCondLst>
                                            <p:cond delay="0"/>
                                          </p:stCondLst>
                                        </p:cTn>
                                        <p:tgtEl>
                                          <p:spTgt spid="14"/>
                                        </p:tgtEl>
                                        <p:attrNameLst>
                                          <p:attrName>style.visibility</p:attrName>
                                        </p:attrNameLst>
                                      </p:cBhvr>
                                      <p:to>
                                        <p:strVal val="visible"/>
                                      </p:to>
                                    </p:set>
                                    <p:anim calcmode="lin" valueType="num">
                                      <p:cBhvr additive="base">
                                        <p:cTn id="7" dur="750" fill="hold"/>
                                        <p:tgtEl>
                                          <p:spTgt spid="14"/>
                                        </p:tgtEl>
                                        <p:attrNameLst>
                                          <p:attrName>ppt_x</p:attrName>
                                        </p:attrNameLst>
                                      </p:cBhvr>
                                      <p:tavLst>
                                        <p:tav tm="0">
                                          <p:val>
                                            <p:strVal val="0-#ppt_w/2"/>
                                          </p:val>
                                        </p:tav>
                                        <p:tav tm="100000">
                                          <p:val>
                                            <p:strVal val="#ppt_x"/>
                                          </p:val>
                                        </p:tav>
                                      </p:tavLst>
                                    </p:anim>
                                    <p:anim calcmode="lin" valueType="num">
                                      <p:cBhvr additive="base">
                                        <p:cTn id="8" dur="750" fill="hold"/>
                                        <p:tgtEl>
                                          <p:spTgt spid="14"/>
                                        </p:tgtEl>
                                        <p:attrNameLst>
                                          <p:attrName>ppt_y</p:attrName>
                                        </p:attrNameLst>
                                      </p:cBhvr>
                                      <p:tavLst>
                                        <p:tav tm="0">
                                          <p:val>
                                            <p:strVal val="#ppt_y"/>
                                          </p:val>
                                        </p:tav>
                                        <p:tav tm="100000">
                                          <p:val>
                                            <p:strVal val="#ppt_y"/>
                                          </p:val>
                                        </p:tav>
                                      </p:tavLst>
                                    </p:anim>
                                  </p:childTnLst>
                                </p:cTn>
                              </p:par>
                            </p:childTnLst>
                          </p:cTn>
                        </p:par>
                        <p:par>
                          <p:cTn id="9" fill="hold">
                            <p:stCondLst>
                              <p:cond delay="1000"/>
                            </p:stCondLst>
                            <p:childTnLst>
                              <p:par>
                                <p:cTn id="10" presetID="47" presetClass="entr" presetSubtype="0" fill="hold" nodeType="after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fade">
                                      <p:cBhvr>
                                        <p:cTn id="12" dur="1000"/>
                                        <p:tgtEl>
                                          <p:spTgt spid="3"/>
                                        </p:tgtEl>
                                      </p:cBhvr>
                                    </p:animEffect>
                                    <p:anim calcmode="lin" valueType="num">
                                      <p:cBhvr>
                                        <p:cTn id="13" dur="1000" fill="hold"/>
                                        <p:tgtEl>
                                          <p:spTgt spid="3"/>
                                        </p:tgtEl>
                                        <p:attrNameLst>
                                          <p:attrName>ppt_x</p:attrName>
                                        </p:attrNameLst>
                                      </p:cBhvr>
                                      <p:tavLst>
                                        <p:tav tm="0">
                                          <p:val>
                                            <p:strVal val="#ppt_x"/>
                                          </p:val>
                                        </p:tav>
                                        <p:tav tm="100000">
                                          <p:val>
                                            <p:strVal val="#ppt_x"/>
                                          </p:val>
                                        </p:tav>
                                      </p:tavLst>
                                    </p:anim>
                                    <p:anim calcmode="lin" valueType="num">
                                      <p:cBhvr>
                                        <p:cTn id="14" dur="1000" fill="hold"/>
                                        <p:tgtEl>
                                          <p:spTgt spid="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Lst>
  </p:timing>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4" name="直线连接符 3"/>
          <p:cNvCxnSpPr/>
          <p:nvPr/>
        </p:nvCxnSpPr>
        <p:spPr>
          <a:xfrm>
            <a:off x="4131129" y="1159329"/>
            <a:ext cx="0" cy="501287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5" name="组合 4"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GrpSpPr/>
          <p:nvPr/>
        </p:nvGrpSpPr>
        <p:grpSpPr>
          <a:xfrm>
            <a:off x="1253416" y="771469"/>
            <a:ext cx="2396391" cy="4167230"/>
            <a:chOff x="752634" y="1779108"/>
            <a:chExt cx="2396391" cy="4167230"/>
          </a:xfrm>
        </p:grpSpPr>
        <p:sp>
          <p:nvSpPr>
            <p:cNvPr id="6" name="圆角矩形 38"/>
            <p:cNvSpPr/>
            <p:nvPr/>
          </p:nvSpPr>
          <p:spPr>
            <a:xfrm rot="572624">
              <a:off x="1297576" y="1779108"/>
              <a:ext cx="1274792" cy="1256404"/>
            </a:xfrm>
            <a:custGeom>
              <a:avLst/>
              <a:gdLst/>
              <a:ahLst/>
              <a:cxnLst/>
              <a:rect l="l" t="t" r="r" b="b"/>
              <a:pathLst>
                <a:path w="1554798" h="1532371">
                  <a:moveTo>
                    <a:pt x="260464" y="73817"/>
                  </a:moveTo>
                  <a:cubicBezTo>
                    <a:pt x="306072" y="28209"/>
                    <a:pt x="369078" y="0"/>
                    <a:pt x="438674" y="0"/>
                  </a:cubicBezTo>
                  <a:lnTo>
                    <a:pt x="1302770" y="0"/>
                  </a:lnTo>
                  <a:cubicBezTo>
                    <a:pt x="1441961" y="0"/>
                    <a:pt x="1554798" y="112837"/>
                    <a:pt x="1554798" y="252028"/>
                  </a:cubicBezTo>
                  <a:lnTo>
                    <a:pt x="1554798" y="252029"/>
                  </a:lnTo>
                  <a:lnTo>
                    <a:pt x="1554798" y="1116125"/>
                  </a:lnTo>
                  <a:cubicBezTo>
                    <a:pt x="1554798" y="1255316"/>
                    <a:pt x="1441961" y="1368153"/>
                    <a:pt x="1302770" y="1368153"/>
                  </a:cubicBezTo>
                  <a:cubicBezTo>
                    <a:pt x="1163579" y="1368153"/>
                    <a:pt x="1050742" y="1255316"/>
                    <a:pt x="1050742" y="1116125"/>
                  </a:cubicBezTo>
                  <a:lnTo>
                    <a:pt x="1050742" y="860250"/>
                  </a:lnTo>
                  <a:cubicBezTo>
                    <a:pt x="1050311" y="861013"/>
                    <a:pt x="1049708" y="861600"/>
                    <a:pt x="1049101" y="862186"/>
                  </a:cubicBezTo>
                  <a:lnTo>
                    <a:pt x="426920" y="1461813"/>
                  </a:lnTo>
                  <a:cubicBezTo>
                    <a:pt x="326697" y="1558402"/>
                    <a:pt x="167149" y="1555457"/>
                    <a:pt x="70559" y="1455234"/>
                  </a:cubicBezTo>
                  <a:cubicBezTo>
                    <a:pt x="-26031" y="1355012"/>
                    <a:pt x="-23086" y="1195463"/>
                    <a:pt x="77137" y="1098874"/>
                  </a:cubicBezTo>
                  <a:lnTo>
                    <a:pt x="694328" y="504056"/>
                  </a:lnTo>
                  <a:lnTo>
                    <a:pt x="438674" y="504056"/>
                  </a:lnTo>
                  <a:cubicBezTo>
                    <a:pt x="299483" y="504056"/>
                    <a:pt x="186646" y="391219"/>
                    <a:pt x="186646" y="252028"/>
                  </a:cubicBezTo>
                  <a:cubicBezTo>
                    <a:pt x="186646" y="182432"/>
                    <a:pt x="214855" y="119426"/>
                    <a:pt x="260464" y="73817"/>
                  </a:cubicBezTo>
                  <a:close/>
                </a:path>
              </a:pathLst>
            </a:custGeom>
            <a:solidFill>
              <a:srgbClr val="365B7C"/>
            </a:solidFill>
            <a:ln w="19050">
              <a:gradFill>
                <a:gsLst>
                  <a:gs pos="89000">
                    <a:schemeClr val="bg1">
                      <a:lumMod val="85000"/>
                    </a:schemeClr>
                  </a:gs>
                  <a:gs pos="0">
                    <a:schemeClr val="bg1"/>
                  </a:gs>
                </a:gsLst>
                <a:lin ang="7200000" scaled="0"/>
              </a:gradFill>
            </a:ln>
            <a:effectLst>
              <a:outerShdw blurRad="254000" dist="127000" dir="8160000" algn="tr" rotWithShape="0">
                <a:prstClr val="black">
                  <a:alpha val="34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 name="圆角矩形 6"/>
            <p:cNvSpPr/>
            <p:nvPr/>
          </p:nvSpPr>
          <p:spPr>
            <a:xfrm>
              <a:off x="752634" y="3115798"/>
              <a:ext cx="2304256" cy="2830540"/>
            </a:xfrm>
            <a:prstGeom prst="roundRect">
              <a:avLst>
                <a:gd name="adj" fmla="val 6909"/>
              </a:avLst>
            </a:prstGeom>
            <a:solidFill>
              <a:srgbClr val="EFEFEF"/>
            </a:solidFill>
            <a:ln w="19050">
              <a:gradFill>
                <a:gsLst>
                  <a:gs pos="89000">
                    <a:schemeClr val="bg1">
                      <a:lumMod val="85000"/>
                    </a:schemeClr>
                  </a:gs>
                  <a:gs pos="0">
                    <a:schemeClr val="bg1"/>
                  </a:gs>
                </a:gsLst>
                <a:lin ang="7200000" scaled="0"/>
              </a:gradFill>
            </a:ln>
            <a:effectLst>
              <a:outerShdw blurRad="254000" dist="127000" dir="8160000" algn="tr" rotWithShape="0">
                <a:prstClr val="black">
                  <a:alpha val="34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8" name="组合 7"/>
            <p:cNvGrpSpPr/>
            <p:nvPr/>
          </p:nvGrpSpPr>
          <p:grpSpPr>
            <a:xfrm rot="16200000">
              <a:off x="2087525" y="3024024"/>
              <a:ext cx="441397" cy="58863"/>
              <a:chOff x="2975753" y="1851670"/>
              <a:chExt cx="539968" cy="72008"/>
            </a:xfrm>
          </p:grpSpPr>
          <p:sp>
            <p:nvSpPr>
              <p:cNvPr id="16" name="椭圆 15"/>
              <p:cNvSpPr/>
              <p:nvPr/>
            </p:nvSpPr>
            <p:spPr>
              <a:xfrm>
                <a:off x="2975753" y="1851670"/>
                <a:ext cx="72008" cy="72008"/>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 name="椭圆 16"/>
              <p:cNvSpPr/>
              <p:nvPr/>
            </p:nvSpPr>
            <p:spPr>
              <a:xfrm>
                <a:off x="3443713" y="1851670"/>
                <a:ext cx="72008" cy="72008"/>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8" name="圆角矩形 17"/>
              <p:cNvSpPr/>
              <p:nvPr/>
            </p:nvSpPr>
            <p:spPr>
              <a:xfrm>
                <a:off x="3011757" y="1864814"/>
                <a:ext cx="467960" cy="45719"/>
              </a:xfrm>
              <a:prstGeom prst="roundRect">
                <a:avLst>
                  <a:gd name="adj" fmla="val 50000"/>
                </a:avLst>
              </a:prstGeom>
              <a:gradFill>
                <a:gsLst>
                  <a:gs pos="0">
                    <a:schemeClr val="bg1">
                      <a:lumMod val="75000"/>
                    </a:schemeClr>
                  </a:gs>
                  <a:gs pos="50000">
                    <a:schemeClr val="bg1">
                      <a:lumMod val="95000"/>
                    </a:schemeClr>
                  </a:gs>
                  <a:gs pos="100000">
                    <a:schemeClr val="bg1">
                      <a:lumMod val="75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9" name="组合 8"/>
            <p:cNvGrpSpPr/>
            <p:nvPr/>
          </p:nvGrpSpPr>
          <p:grpSpPr>
            <a:xfrm rot="16200000">
              <a:off x="1203997" y="3024024"/>
              <a:ext cx="441397" cy="58863"/>
              <a:chOff x="2975753" y="1851670"/>
              <a:chExt cx="539968" cy="72008"/>
            </a:xfrm>
          </p:grpSpPr>
          <p:sp>
            <p:nvSpPr>
              <p:cNvPr id="13" name="椭圆 12"/>
              <p:cNvSpPr/>
              <p:nvPr/>
            </p:nvSpPr>
            <p:spPr>
              <a:xfrm>
                <a:off x="2975753" y="1851670"/>
                <a:ext cx="72008" cy="72008"/>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 name="椭圆 13"/>
              <p:cNvSpPr/>
              <p:nvPr/>
            </p:nvSpPr>
            <p:spPr>
              <a:xfrm>
                <a:off x="3443713" y="1851670"/>
                <a:ext cx="72008" cy="72008"/>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 name="圆角矩形 14"/>
              <p:cNvSpPr/>
              <p:nvPr/>
            </p:nvSpPr>
            <p:spPr>
              <a:xfrm>
                <a:off x="3011757" y="1864814"/>
                <a:ext cx="467960" cy="45719"/>
              </a:xfrm>
              <a:prstGeom prst="roundRect">
                <a:avLst>
                  <a:gd name="adj" fmla="val 50000"/>
                </a:avLst>
              </a:prstGeom>
              <a:gradFill>
                <a:gsLst>
                  <a:gs pos="0">
                    <a:schemeClr val="bg1">
                      <a:lumMod val="75000"/>
                    </a:schemeClr>
                  </a:gs>
                  <a:gs pos="50000">
                    <a:schemeClr val="bg1">
                      <a:lumMod val="95000"/>
                    </a:schemeClr>
                  </a:gs>
                  <a:gs pos="100000">
                    <a:schemeClr val="bg1">
                      <a:lumMod val="75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10" name="TextBox 53"/>
            <p:cNvSpPr txBox="1"/>
            <p:nvPr/>
          </p:nvSpPr>
          <p:spPr>
            <a:xfrm>
              <a:off x="1865412" y="1988825"/>
              <a:ext cx="660794" cy="461665"/>
            </a:xfrm>
            <a:prstGeom prst="rect">
              <a:avLst/>
            </a:prstGeom>
            <a:noFill/>
          </p:spPr>
          <p:txBody>
            <a:bodyPr wrap="square" rtlCol="0">
              <a:spAutoFit/>
            </a:bodyPr>
            <a:lstStyle/>
            <a:p>
              <a:pPr algn="ctr"/>
              <a:endParaRPr lang="zh-CN" altLang="en-US" sz="2400" b="1" dirty="0">
                <a:solidFill>
                  <a:schemeClr val="bg1"/>
                </a:solidFill>
                <a:latin typeface="Arial" panose="020B0604020202020204" pitchFamily="34" charset="0"/>
                <a:cs typeface="Arial" panose="020B0604020202020204" pitchFamily="34" charset="0"/>
              </a:endParaRPr>
            </a:p>
          </p:txBody>
        </p:sp>
        <p:sp>
          <p:nvSpPr>
            <p:cNvPr id="12" name="Rectangle 42"/>
            <p:cNvSpPr/>
            <p:nvPr/>
          </p:nvSpPr>
          <p:spPr>
            <a:xfrm flipH="1">
              <a:off x="1188839" y="3687699"/>
              <a:ext cx="1960186" cy="1703437"/>
            </a:xfrm>
            <a:prstGeom prst="rect">
              <a:avLst/>
            </a:prstGeom>
            <a:noFill/>
            <a:ln w="12700" cap="flat" cmpd="sng" algn="ctr">
              <a:noFill/>
              <a:prstDash val="solid"/>
            </a:ln>
            <a:effectLst/>
          </p:spPr>
          <p:txBody>
            <a:bodyPr lIns="91440" tIns="0" rIns="91440" bIns="0" rtlCol="0" anchor="t"/>
            <a:lstStyle/>
            <a:p>
              <a:pPr>
                <a:defRPr/>
              </a:pPr>
              <a:r>
                <a:rPr lang="zh-CN" altLang="en-US" sz="4800" kern="0" dirty="0">
                  <a:solidFill>
                    <a:schemeClr val="tx1">
                      <a:lumMod val="65000"/>
                      <a:lumOff val="35000"/>
                    </a:schemeClr>
                  </a:solidFill>
                  <a:latin typeface="楷体" panose="02010609060101010101" pitchFamily="49" charset="-122"/>
                  <a:ea typeface="楷体" panose="02010609060101010101" pitchFamily="49" charset="-122"/>
                  <a:cs typeface="Arial" panose="020B0604020202020204" pitchFamily="34" charset="0"/>
                </a:rPr>
                <a:t>学习目标</a:t>
              </a:r>
              <a:endParaRPr lang="en-US" altLang="zh-CN" sz="4800" kern="0" dirty="0">
                <a:solidFill>
                  <a:schemeClr val="tx1">
                    <a:lumMod val="65000"/>
                    <a:lumOff val="35000"/>
                  </a:schemeClr>
                </a:solidFill>
                <a:latin typeface="楷体" panose="02010609060101010101" pitchFamily="49" charset="-122"/>
                <a:ea typeface="楷体" panose="02010609060101010101" pitchFamily="49" charset="-122"/>
                <a:cs typeface="Arial" panose="020B0604020202020204" pitchFamily="34" charset="0"/>
              </a:endParaRPr>
            </a:p>
            <a:p>
              <a:pPr>
                <a:defRPr/>
              </a:pPr>
              <a:endParaRPr lang="en-US" sz="4800" kern="0" dirty="0">
                <a:solidFill>
                  <a:schemeClr val="tx1">
                    <a:lumMod val="65000"/>
                    <a:lumOff val="35000"/>
                  </a:schemeClr>
                </a:solidFill>
                <a:latin typeface="楷体" panose="02010609060101010101" pitchFamily="49" charset="-122"/>
                <a:ea typeface="楷体" panose="02010609060101010101" pitchFamily="49" charset="-122"/>
                <a:cs typeface="Arial" panose="020B0604020202020204" pitchFamily="34" charset="0"/>
              </a:endParaRPr>
            </a:p>
          </p:txBody>
        </p:sp>
      </p:grpSp>
      <p:sp>
        <p:nvSpPr>
          <p:cNvPr id="3" name="文本框 2"/>
          <p:cNvSpPr txBox="1"/>
          <p:nvPr/>
        </p:nvSpPr>
        <p:spPr>
          <a:xfrm>
            <a:off x="4704587" y="2108159"/>
            <a:ext cx="6529470" cy="2554545"/>
          </a:xfrm>
          <a:prstGeom prst="rect">
            <a:avLst/>
          </a:prstGeom>
          <a:noFill/>
        </p:spPr>
        <p:txBody>
          <a:bodyPr wrap="square" rtlCol="0" anchor="t">
            <a:spAutoFit/>
          </a:bodyPr>
          <a:lstStyle/>
          <a:p>
            <a:pPr eaLnBrk="1" hangingPunct="1"/>
            <a:r>
              <a:rPr lang="en-US" altLang="zh-CN" sz="3200" dirty="0">
                <a:latin typeface="KaiTi" panose="02010609060101010101" pitchFamily="49" charset="-122"/>
                <a:ea typeface="KaiTi" panose="02010609060101010101" pitchFamily="49" charset="-122"/>
                <a:sym typeface="+mn-ea"/>
              </a:rPr>
              <a:t>● </a:t>
            </a:r>
            <a:r>
              <a:rPr lang="zh-CN" altLang="en-US" sz="3200" dirty="0">
                <a:latin typeface="KaiTi" panose="02010609060101010101" pitchFamily="49" charset="-122"/>
                <a:ea typeface="KaiTi" panose="02010609060101010101" pitchFamily="49" charset="-122"/>
                <a:sym typeface="+mn-ea"/>
              </a:rPr>
              <a:t>了解传统和现代招聘渠道的异同</a:t>
            </a:r>
            <a:endParaRPr lang="zh-CN" altLang="en-US" sz="3200" dirty="0">
              <a:latin typeface="KaiTi" panose="02010609060101010101" pitchFamily="49" charset="-122"/>
              <a:ea typeface="KaiTi" panose="02010609060101010101" pitchFamily="49" charset="-122"/>
            </a:endParaRPr>
          </a:p>
          <a:p>
            <a:pPr eaLnBrk="1" hangingPunct="1"/>
            <a:r>
              <a:rPr lang="zh-CN" altLang="en-US" sz="3200" dirty="0">
                <a:latin typeface="KaiTi" panose="02010609060101010101" pitchFamily="49" charset="-122"/>
                <a:ea typeface="KaiTi" panose="02010609060101010101" pitchFamily="49" charset="-122"/>
                <a:sym typeface="+mn-ea"/>
              </a:rPr>
              <a:t>● 了解招聘渠道选择的影响因素</a:t>
            </a:r>
            <a:endParaRPr lang="zh-CN" altLang="en-US" sz="3200" dirty="0">
              <a:latin typeface="KaiTi" panose="02010609060101010101" pitchFamily="49" charset="-122"/>
              <a:ea typeface="KaiTi" panose="02010609060101010101" pitchFamily="49" charset="-122"/>
            </a:endParaRPr>
          </a:p>
          <a:p>
            <a:pPr eaLnBrk="1" hangingPunct="1"/>
            <a:r>
              <a:rPr lang="zh-CN" altLang="en-US" sz="3200" dirty="0">
                <a:latin typeface="KaiTi" panose="02010609060101010101" pitchFamily="49" charset="-122"/>
                <a:ea typeface="KaiTi" panose="02010609060101010101" pitchFamily="49" charset="-122"/>
                <a:sym typeface="+mn-ea"/>
              </a:rPr>
              <a:t>● 理解招聘渠道选择的原则</a:t>
            </a:r>
            <a:endParaRPr lang="zh-CN" altLang="en-US" sz="3200" dirty="0">
              <a:latin typeface="KaiTi" panose="02010609060101010101" pitchFamily="49" charset="-122"/>
              <a:ea typeface="KaiTi" panose="02010609060101010101" pitchFamily="49" charset="-122"/>
            </a:endParaRPr>
          </a:p>
          <a:p>
            <a:pPr eaLnBrk="1" hangingPunct="1"/>
            <a:r>
              <a:rPr lang="zh-CN" altLang="en-US" sz="3200" dirty="0">
                <a:latin typeface="KaiTi" panose="02010609060101010101" pitchFamily="49" charset="-122"/>
                <a:ea typeface="KaiTi" panose="02010609060101010101" pitchFamily="49" charset="-122"/>
                <a:sym typeface="+mn-ea"/>
              </a:rPr>
              <a:t>● 掌握内外部招聘的途径、方法</a:t>
            </a:r>
            <a:endParaRPr lang="zh-CN" altLang="en-US" sz="3200" dirty="0">
              <a:latin typeface="KaiTi" panose="02010609060101010101" pitchFamily="49" charset="-122"/>
              <a:ea typeface="KaiTi" panose="02010609060101010101" pitchFamily="49" charset="-122"/>
            </a:endParaRPr>
          </a:p>
          <a:p>
            <a:pPr eaLnBrk="1" hangingPunct="1"/>
            <a:r>
              <a:rPr lang="zh-CN" altLang="en-US" sz="3200" dirty="0">
                <a:latin typeface="KaiTi" panose="02010609060101010101" pitchFamily="49" charset="-122"/>
                <a:ea typeface="KaiTi" panose="02010609060101010101" pitchFamily="49" charset="-122"/>
                <a:sym typeface="+mn-ea"/>
              </a:rPr>
              <a:t>● 掌握内外部招聘的优缺点</a:t>
            </a:r>
            <a:endParaRPr lang="zh-CN" altLang="en-US" sz="3200" dirty="0">
              <a:latin typeface="KaiTi" panose="02010609060101010101" pitchFamily="49" charset="-122"/>
              <a:ea typeface="KaiTi" panose="02010609060101010101" pitchFamily="49" charset="-122"/>
            </a:endParaRPr>
          </a:p>
        </p:txBody>
      </p:sp>
    </p:spTree>
    <p:extLst>
      <p:ext uri="{BB962C8B-B14F-4D97-AF65-F5344CB8AC3E}">
        <p14:creationId xmlns:p14="http://schemas.microsoft.com/office/powerpoint/2010/main" val="20486606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44000" fill="hold"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750" fill="hold"/>
                                        <p:tgtEl>
                                          <p:spTgt spid="5"/>
                                        </p:tgtEl>
                                        <p:attrNameLst>
                                          <p:attrName>ppt_x</p:attrName>
                                        </p:attrNameLst>
                                      </p:cBhvr>
                                      <p:tavLst>
                                        <p:tav tm="0">
                                          <p:val>
                                            <p:strVal val="#ppt_x"/>
                                          </p:val>
                                        </p:tav>
                                        <p:tav tm="100000">
                                          <p:val>
                                            <p:strVal val="#ppt_x"/>
                                          </p:val>
                                        </p:tav>
                                      </p:tavLst>
                                    </p:anim>
                                    <p:anim calcmode="lin" valueType="num">
                                      <p:cBhvr additive="base">
                                        <p:cTn id="8" dur="75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7" name="组合 16"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GrpSpPr/>
          <p:nvPr/>
        </p:nvGrpSpPr>
        <p:grpSpPr>
          <a:xfrm>
            <a:off x="171280" y="169033"/>
            <a:ext cx="1891633" cy="1891633"/>
            <a:chOff x="831765" y="1948847"/>
            <a:chExt cx="1891633" cy="1891633"/>
          </a:xfrm>
        </p:grpSpPr>
        <p:grpSp>
          <p:nvGrpSpPr>
            <p:cNvPr id="18" name="组合 17"/>
            <p:cNvGrpSpPr/>
            <p:nvPr/>
          </p:nvGrpSpPr>
          <p:grpSpPr>
            <a:xfrm>
              <a:off x="831765" y="1948847"/>
              <a:ext cx="1891633" cy="1891633"/>
              <a:chOff x="1375509" y="1976984"/>
              <a:chExt cx="2018000" cy="2018000"/>
            </a:xfrm>
          </p:grpSpPr>
          <p:sp>
            <p:nvSpPr>
              <p:cNvPr id="21" name="椭圆 20" descr="e7d195523061f1c0deeec63e560781cfd59afb0ea006f2a87ABB68BF51EA6619813959095094C18C62A12F549504892A4AAA8C1554C6663626E05CA27F281A14E6983772AFC3FB97135759321DEA3D709AACD122C08E6ED1C77BAD4A88EF4CD28A80260D8F97957F436F83C1F553EF0169027D0DBFA7A77088E1513DBDFC101C4B4DFF310B01A5021663E46B6BC2AAB5"/>
              <p:cNvSpPr>
                <a:spLocks noChangeAspect="1"/>
              </p:cNvSpPr>
              <p:nvPr/>
            </p:nvSpPr>
            <p:spPr>
              <a:xfrm>
                <a:off x="1375509" y="1976984"/>
                <a:ext cx="2018000" cy="2018000"/>
              </a:xfrm>
              <a:prstGeom prst="ellipse">
                <a:avLst/>
              </a:prstGeom>
              <a:gradFill>
                <a:gsLst>
                  <a:gs pos="0">
                    <a:schemeClr val="bg1"/>
                  </a:gs>
                  <a:gs pos="100000">
                    <a:srgbClr val="C7C7C7"/>
                  </a:gs>
                </a:gsLst>
                <a:lin ang="13200000" scaled="0"/>
              </a:gradFill>
              <a:ln w="22225">
                <a:solidFill>
                  <a:schemeClr val="bg1"/>
                </a:solidFill>
              </a:ln>
              <a:effectLst>
                <a:outerShdw blurRad="393700" dist="1270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2" name="任意多边形 16"/>
              <p:cNvSpPr/>
              <p:nvPr/>
            </p:nvSpPr>
            <p:spPr>
              <a:xfrm rot="5400000">
                <a:off x="1220020" y="2637800"/>
                <a:ext cx="1007034" cy="694933"/>
              </a:xfrm>
              <a:custGeom>
                <a:avLst/>
                <a:gdLst>
                  <a:gd name="connsiteX0" fmla="*/ 0 w 1007034"/>
                  <a:gd name="connsiteY0" fmla="*/ 555348 h 694933"/>
                  <a:gd name="connsiteX1" fmla="*/ 322102 w 1007034"/>
                  <a:gd name="connsiteY1" fmla="*/ 0 h 694933"/>
                  <a:gd name="connsiteX2" fmla="*/ 392164 w 1007034"/>
                  <a:gd name="connsiteY2" fmla="*/ 21748 h 694933"/>
                  <a:gd name="connsiteX3" fmla="*/ 503517 w 1007034"/>
                  <a:gd name="connsiteY3" fmla="*/ 32974 h 694933"/>
                  <a:gd name="connsiteX4" fmla="*/ 614869 w 1007034"/>
                  <a:gd name="connsiteY4" fmla="*/ 21748 h 694933"/>
                  <a:gd name="connsiteX5" fmla="*/ 684932 w 1007034"/>
                  <a:gd name="connsiteY5" fmla="*/ 0 h 694933"/>
                  <a:gd name="connsiteX6" fmla="*/ 1007034 w 1007034"/>
                  <a:gd name="connsiteY6" fmla="*/ 555347 h 694933"/>
                  <a:gd name="connsiteX7" fmla="*/ 895766 w 1007034"/>
                  <a:gd name="connsiteY7" fmla="*/ 615742 h 694933"/>
                  <a:gd name="connsiteX8" fmla="*/ 503516 w 1007034"/>
                  <a:gd name="connsiteY8" fmla="*/ 694933 h 694933"/>
                  <a:gd name="connsiteX9" fmla="*/ 111266 w 1007034"/>
                  <a:gd name="connsiteY9" fmla="*/ 615742 h 694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07034" h="694933">
                    <a:moveTo>
                      <a:pt x="0" y="555348"/>
                    </a:moveTo>
                    <a:lnTo>
                      <a:pt x="322102" y="0"/>
                    </a:lnTo>
                    <a:lnTo>
                      <a:pt x="392164" y="21748"/>
                    </a:lnTo>
                    <a:cubicBezTo>
                      <a:pt x="428132" y="29108"/>
                      <a:pt x="465373" y="32974"/>
                      <a:pt x="503517" y="32974"/>
                    </a:cubicBezTo>
                    <a:cubicBezTo>
                      <a:pt x="541660" y="32974"/>
                      <a:pt x="578901" y="29108"/>
                      <a:pt x="614869" y="21748"/>
                    </a:cubicBezTo>
                    <a:lnTo>
                      <a:pt x="684932" y="0"/>
                    </a:lnTo>
                    <a:lnTo>
                      <a:pt x="1007034" y="555347"/>
                    </a:lnTo>
                    <a:lnTo>
                      <a:pt x="895766" y="615742"/>
                    </a:lnTo>
                    <a:cubicBezTo>
                      <a:pt x="775204" y="666735"/>
                      <a:pt x="642653" y="694933"/>
                      <a:pt x="503516" y="694933"/>
                    </a:cubicBezTo>
                    <a:cubicBezTo>
                      <a:pt x="364379" y="694933"/>
                      <a:pt x="231828" y="666735"/>
                      <a:pt x="111266" y="615742"/>
                    </a:cubicBezTo>
                    <a:close/>
                  </a:path>
                </a:pathLst>
              </a:custGeom>
              <a:solidFill>
                <a:srgbClr val="365B7C"/>
              </a:solidFill>
              <a:ln>
                <a:noFill/>
              </a:ln>
              <a:effectLst>
                <a:innerShdw blurRad="63500" dist="381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20" name="Freeform 48"/>
            <p:cNvSpPr>
              <a:spLocks noEditPoints="1"/>
            </p:cNvSpPr>
            <p:nvPr/>
          </p:nvSpPr>
          <p:spPr bwMode="auto">
            <a:xfrm>
              <a:off x="1822373" y="2622634"/>
              <a:ext cx="490056" cy="469081"/>
            </a:xfrm>
            <a:custGeom>
              <a:avLst/>
              <a:gdLst>
                <a:gd name="T0" fmla="*/ 419 w 628"/>
                <a:gd name="T1" fmla="*/ 232 h 600"/>
                <a:gd name="T2" fmla="*/ 411 w 628"/>
                <a:gd name="T3" fmla="*/ 249 h 600"/>
                <a:gd name="T4" fmla="*/ 408 w 628"/>
                <a:gd name="T5" fmla="*/ 261 h 600"/>
                <a:gd name="T6" fmla="*/ 409 w 628"/>
                <a:gd name="T7" fmla="*/ 283 h 600"/>
                <a:gd name="T8" fmla="*/ 417 w 628"/>
                <a:gd name="T9" fmla="*/ 304 h 600"/>
                <a:gd name="T10" fmla="*/ 424 w 628"/>
                <a:gd name="T11" fmla="*/ 315 h 600"/>
                <a:gd name="T12" fmla="*/ 441 w 628"/>
                <a:gd name="T13" fmla="*/ 330 h 600"/>
                <a:gd name="T14" fmla="*/ 453 w 628"/>
                <a:gd name="T15" fmla="*/ 335 h 600"/>
                <a:gd name="T16" fmla="*/ 478 w 628"/>
                <a:gd name="T17" fmla="*/ 200 h 600"/>
                <a:gd name="T18" fmla="*/ 449 w 628"/>
                <a:gd name="T19" fmla="*/ 206 h 600"/>
                <a:gd name="T20" fmla="*/ 433 w 628"/>
                <a:gd name="T21" fmla="*/ 216 h 600"/>
                <a:gd name="T22" fmla="*/ 425 w 628"/>
                <a:gd name="T23" fmla="*/ 224 h 600"/>
                <a:gd name="T24" fmla="*/ 384 w 628"/>
                <a:gd name="T25" fmla="*/ 70 h 600"/>
                <a:gd name="T26" fmla="*/ 314 w 628"/>
                <a:gd name="T27" fmla="*/ 140 h 600"/>
                <a:gd name="T28" fmla="*/ 379 w 628"/>
                <a:gd name="T29" fmla="*/ 283 h 600"/>
                <a:gd name="T30" fmla="*/ 379 w 628"/>
                <a:gd name="T31" fmla="*/ 254 h 600"/>
                <a:gd name="T32" fmla="*/ 359 w 628"/>
                <a:gd name="T33" fmla="*/ 154 h 600"/>
                <a:gd name="T34" fmla="*/ 250 w 628"/>
                <a:gd name="T35" fmla="*/ 270 h 600"/>
                <a:gd name="T36" fmla="*/ 314 w 628"/>
                <a:gd name="T37" fmla="*/ 396 h 600"/>
                <a:gd name="T38" fmla="*/ 282 w 628"/>
                <a:gd name="T39" fmla="*/ 400 h 600"/>
                <a:gd name="T40" fmla="*/ 267 w 628"/>
                <a:gd name="T41" fmla="*/ 382 h 600"/>
                <a:gd name="T42" fmla="*/ 257 w 628"/>
                <a:gd name="T43" fmla="*/ 374 h 600"/>
                <a:gd name="T44" fmla="*/ 214 w 628"/>
                <a:gd name="T45" fmla="*/ 356 h 600"/>
                <a:gd name="T46" fmla="*/ 195 w 628"/>
                <a:gd name="T47" fmla="*/ 354 h 600"/>
                <a:gd name="T48" fmla="*/ 0 w 628"/>
                <a:gd name="T49" fmla="*/ 600 h 600"/>
                <a:gd name="T50" fmla="*/ 83 w 628"/>
                <a:gd name="T51" fmla="*/ 454 h 600"/>
                <a:gd name="T52" fmla="*/ 216 w 628"/>
                <a:gd name="T53" fmla="*/ 454 h 600"/>
                <a:gd name="T54" fmla="*/ 301 w 628"/>
                <a:gd name="T55" fmla="*/ 600 h 600"/>
                <a:gd name="T56" fmla="*/ 282 w 628"/>
                <a:gd name="T57" fmla="*/ 400 h 600"/>
                <a:gd name="T58" fmla="*/ 433 w 628"/>
                <a:gd name="T59" fmla="*/ 354 h 600"/>
                <a:gd name="T60" fmla="*/ 413 w 628"/>
                <a:gd name="T61" fmla="*/ 356 h 600"/>
                <a:gd name="T62" fmla="*/ 361 w 628"/>
                <a:gd name="T63" fmla="*/ 382 h 600"/>
                <a:gd name="T64" fmla="*/ 353 w 628"/>
                <a:gd name="T65" fmla="*/ 391 h 600"/>
                <a:gd name="T66" fmla="*/ 389 w 628"/>
                <a:gd name="T67" fmla="*/ 600 h 600"/>
                <a:gd name="T68" fmla="*/ 410 w 628"/>
                <a:gd name="T69" fmla="*/ 600 h 600"/>
                <a:gd name="T70" fmla="*/ 564 w 628"/>
                <a:gd name="T71" fmla="*/ 454 h 600"/>
                <a:gd name="T72" fmla="*/ 628 w 628"/>
                <a:gd name="T73" fmla="*/ 460 h 600"/>
                <a:gd name="T74" fmla="*/ 151 w 628"/>
                <a:gd name="T75" fmla="*/ 340 h 600"/>
                <a:gd name="T76" fmla="*/ 186 w 628"/>
                <a:gd name="T77" fmla="*/ 330 h 600"/>
                <a:gd name="T78" fmla="*/ 196 w 628"/>
                <a:gd name="T79" fmla="*/ 323 h 600"/>
                <a:gd name="T80" fmla="*/ 216 w 628"/>
                <a:gd name="T81" fmla="*/ 295 h 600"/>
                <a:gd name="T82" fmla="*/ 219 w 628"/>
                <a:gd name="T83" fmla="*/ 281 h 600"/>
                <a:gd name="T84" fmla="*/ 219 w 628"/>
                <a:gd name="T85" fmla="*/ 258 h 600"/>
                <a:gd name="T86" fmla="*/ 214 w 628"/>
                <a:gd name="T87" fmla="*/ 241 h 600"/>
                <a:gd name="T88" fmla="*/ 208 w 628"/>
                <a:gd name="T89" fmla="*/ 231 h 600"/>
                <a:gd name="T90" fmla="*/ 195 w 628"/>
                <a:gd name="T91" fmla="*/ 217 h 600"/>
                <a:gd name="T92" fmla="*/ 186 w 628"/>
                <a:gd name="T93" fmla="*/ 210 h 600"/>
                <a:gd name="T94" fmla="*/ 151 w 628"/>
                <a:gd name="T95" fmla="*/ 200 h 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28" h="600">
                  <a:moveTo>
                    <a:pt x="425" y="224"/>
                  </a:moveTo>
                  <a:cubicBezTo>
                    <a:pt x="423" y="226"/>
                    <a:pt x="421" y="229"/>
                    <a:pt x="420" y="231"/>
                  </a:cubicBezTo>
                  <a:cubicBezTo>
                    <a:pt x="419" y="231"/>
                    <a:pt x="419" y="232"/>
                    <a:pt x="419" y="232"/>
                  </a:cubicBezTo>
                  <a:cubicBezTo>
                    <a:pt x="418" y="234"/>
                    <a:pt x="416" y="236"/>
                    <a:pt x="415" y="239"/>
                  </a:cubicBezTo>
                  <a:cubicBezTo>
                    <a:pt x="415" y="240"/>
                    <a:pt x="414" y="240"/>
                    <a:pt x="414" y="241"/>
                  </a:cubicBezTo>
                  <a:cubicBezTo>
                    <a:pt x="413" y="244"/>
                    <a:pt x="412" y="246"/>
                    <a:pt x="411" y="249"/>
                  </a:cubicBezTo>
                  <a:cubicBezTo>
                    <a:pt x="411" y="249"/>
                    <a:pt x="411" y="250"/>
                    <a:pt x="411" y="250"/>
                  </a:cubicBezTo>
                  <a:cubicBezTo>
                    <a:pt x="410" y="253"/>
                    <a:pt x="409" y="255"/>
                    <a:pt x="409" y="258"/>
                  </a:cubicBezTo>
                  <a:cubicBezTo>
                    <a:pt x="409" y="259"/>
                    <a:pt x="409" y="260"/>
                    <a:pt x="408" y="261"/>
                  </a:cubicBezTo>
                  <a:cubicBezTo>
                    <a:pt x="408" y="264"/>
                    <a:pt x="408" y="267"/>
                    <a:pt x="408" y="270"/>
                  </a:cubicBezTo>
                  <a:cubicBezTo>
                    <a:pt x="408" y="274"/>
                    <a:pt x="408" y="278"/>
                    <a:pt x="409" y="281"/>
                  </a:cubicBezTo>
                  <a:cubicBezTo>
                    <a:pt x="409" y="282"/>
                    <a:pt x="409" y="283"/>
                    <a:pt x="409" y="283"/>
                  </a:cubicBezTo>
                  <a:cubicBezTo>
                    <a:pt x="410" y="287"/>
                    <a:pt x="411" y="290"/>
                    <a:pt x="412" y="293"/>
                  </a:cubicBezTo>
                  <a:cubicBezTo>
                    <a:pt x="412" y="294"/>
                    <a:pt x="412" y="294"/>
                    <a:pt x="412" y="295"/>
                  </a:cubicBezTo>
                  <a:cubicBezTo>
                    <a:pt x="414" y="298"/>
                    <a:pt x="415" y="301"/>
                    <a:pt x="417" y="304"/>
                  </a:cubicBezTo>
                  <a:cubicBezTo>
                    <a:pt x="417" y="305"/>
                    <a:pt x="417" y="305"/>
                    <a:pt x="418" y="306"/>
                  </a:cubicBezTo>
                  <a:cubicBezTo>
                    <a:pt x="420" y="309"/>
                    <a:pt x="422" y="312"/>
                    <a:pt x="424" y="315"/>
                  </a:cubicBezTo>
                  <a:cubicBezTo>
                    <a:pt x="424" y="315"/>
                    <a:pt x="424" y="315"/>
                    <a:pt x="424" y="315"/>
                  </a:cubicBezTo>
                  <a:cubicBezTo>
                    <a:pt x="427" y="318"/>
                    <a:pt x="429" y="320"/>
                    <a:pt x="432" y="323"/>
                  </a:cubicBezTo>
                  <a:cubicBezTo>
                    <a:pt x="432" y="323"/>
                    <a:pt x="432" y="323"/>
                    <a:pt x="432" y="323"/>
                  </a:cubicBezTo>
                  <a:cubicBezTo>
                    <a:pt x="435" y="326"/>
                    <a:pt x="438" y="328"/>
                    <a:pt x="441" y="330"/>
                  </a:cubicBezTo>
                  <a:cubicBezTo>
                    <a:pt x="442" y="330"/>
                    <a:pt x="442" y="330"/>
                    <a:pt x="442" y="330"/>
                  </a:cubicBezTo>
                  <a:cubicBezTo>
                    <a:pt x="446" y="332"/>
                    <a:pt x="449" y="334"/>
                    <a:pt x="452" y="335"/>
                  </a:cubicBezTo>
                  <a:cubicBezTo>
                    <a:pt x="453" y="335"/>
                    <a:pt x="453" y="335"/>
                    <a:pt x="453" y="335"/>
                  </a:cubicBezTo>
                  <a:cubicBezTo>
                    <a:pt x="461" y="338"/>
                    <a:pt x="469" y="340"/>
                    <a:pt x="478" y="340"/>
                  </a:cubicBezTo>
                  <a:cubicBezTo>
                    <a:pt x="516" y="340"/>
                    <a:pt x="547" y="309"/>
                    <a:pt x="547" y="270"/>
                  </a:cubicBezTo>
                  <a:cubicBezTo>
                    <a:pt x="547" y="231"/>
                    <a:pt x="516" y="200"/>
                    <a:pt x="478" y="200"/>
                  </a:cubicBezTo>
                  <a:cubicBezTo>
                    <a:pt x="468" y="200"/>
                    <a:pt x="458" y="202"/>
                    <a:pt x="450" y="206"/>
                  </a:cubicBezTo>
                  <a:cubicBezTo>
                    <a:pt x="450" y="206"/>
                    <a:pt x="450" y="206"/>
                    <a:pt x="450" y="206"/>
                  </a:cubicBezTo>
                  <a:cubicBezTo>
                    <a:pt x="449" y="206"/>
                    <a:pt x="449" y="206"/>
                    <a:pt x="449" y="206"/>
                  </a:cubicBezTo>
                  <a:cubicBezTo>
                    <a:pt x="446" y="208"/>
                    <a:pt x="444" y="209"/>
                    <a:pt x="442" y="210"/>
                  </a:cubicBezTo>
                  <a:cubicBezTo>
                    <a:pt x="441" y="210"/>
                    <a:pt x="441" y="211"/>
                    <a:pt x="440" y="211"/>
                  </a:cubicBezTo>
                  <a:cubicBezTo>
                    <a:pt x="438" y="213"/>
                    <a:pt x="435" y="215"/>
                    <a:pt x="433" y="216"/>
                  </a:cubicBezTo>
                  <a:cubicBezTo>
                    <a:pt x="433" y="217"/>
                    <a:pt x="432" y="217"/>
                    <a:pt x="432" y="217"/>
                  </a:cubicBezTo>
                  <a:cubicBezTo>
                    <a:pt x="430" y="219"/>
                    <a:pt x="428" y="221"/>
                    <a:pt x="426" y="223"/>
                  </a:cubicBezTo>
                  <a:cubicBezTo>
                    <a:pt x="426" y="223"/>
                    <a:pt x="425" y="224"/>
                    <a:pt x="425" y="224"/>
                  </a:cubicBezTo>
                  <a:close/>
                  <a:moveTo>
                    <a:pt x="314" y="140"/>
                  </a:moveTo>
                  <a:lnTo>
                    <a:pt x="314" y="140"/>
                  </a:lnTo>
                  <a:cubicBezTo>
                    <a:pt x="353" y="140"/>
                    <a:pt x="384" y="108"/>
                    <a:pt x="384" y="70"/>
                  </a:cubicBezTo>
                  <a:cubicBezTo>
                    <a:pt x="384" y="31"/>
                    <a:pt x="353" y="0"/>
                    <a:pt x="314" y="0"/>
                  </a:cubicBezTo>
                  <a:cubicBezTo>
                    <a:pt x="275" y="0"/>
                    <a:pt x="244" y="31"/>
                    <a:pt x="244" y="70"/>
                  </a:cubicBezTo>
                  <a:cubicBezTo>
                    <a:pt x="244" y="108"/>
                    <a:pt x="275" y="140"/>
                    <a:pt x="314" y="140"/>
                  </a:cubicBezTo>
                  <a:close/>
                  <a:moveTo>
                    <a:pt x="379" y="336"/>
                  </a:moveTo>
                  <a:lnTo>
                    <a:pt x="379" y="336"/>
                  </a:lnTo>
                  <a:lnTo>
                    <a:pt x="379" y="283"/>
                  </a:lnTo>
                  <a:cubicBezTo>
                    <a:pt x="379" y="279"/>
                    <a:pt x="378" y="274"/>
                    <a:pt x="378" y="270"/>
                  </a:cubicBezTo>
                  <a:cubicBezTo>
                    <a:pt x="378" y="266"/>
                    <a:pt x="379" y="262"/>
                    <a:pt x="379" y="257"/>
                  </a:cubicBezTo>
                  <a:lnTo>
                    <a:pt x="379" y="254"/>
                  </a:lnTo>
                  <a:lnTo>
                    <a:pt x="380" y="254"/>
                  </a:lnTo>
                  <a:cubicBezTo>
                    <a:pt x="385" y="223"/>
                    <a:pt x="404" y="197"/>
                    <a:pt x="431" y="183"/>
                  </a:cubicBezTo>
                  <a:cubicBezTo>
                    <a:pt x="412" y="165"/>
                    <a:pt x="387" y="154"/>
                    <a:pt x="359" y="154"/>
                  </a:cubicBezTo>
                  <a:lnTo>
                    <a:pt x="269" y="154"/>
                  </a:lnTo>
                  <a:cubicBezTo>
                    <a:pt x="241" y="154"/>
                    <a:pt x="216" y="165"/>
                    <a:pt x="197" y="183"/>
                  </a:cubicBezTo>
                  <a:cubicBezTo>
                    <a:pt x="228" y="199"/>
                    <a:pt x="250" y="232"/>
                    <a:pt x="250" y="270"/>
                  </a:cubicBezTo>
                  <a:cubicBezTo>
                    <a:pt x="250" y="278"/>
                    <a:pt x="249" y="285"/>
                    <a:pt x="247" y="293"/>
                  </a:cubicBezTo>
                  <a:lnTo>
                    <a:pt x="247" y="335"/>
                  </a:lnTo>
                  <a:cubicBezTo>
                    <a:pt x="276" y="347"/>
                    <a:pt x="299" y="369"/>
                    <a:pt x="314" y="396"/>
                  </a:cubicBezTo>
                  <a:cubicBezTo>
                    <a:pt x="328" y="369"/>
                    <a:pt x="352" y="348"/>
                    <a:pt x="379" y="336"/>
                  </a:cubicBezTo>
                  <a:close/>
                  <a:moveTo>
                    <a:pt x="282" y="400"/>
                  </a:moveTo>
                  <a:lnTo>
                    <a:pt x="282" y="400"/>
                  </a:lnTo>
                  <a:cubicBezTo>
                    <a:pt x="280" y="397"/>
                    <a:pt x="278" y="394"/>
                    <a:pt x="275" y="391"/>
                  </a:cubicBezTo>
                  <a:cubicBezTo>
                    <a:pt x="275" y="390"/>
                    <a:pt x="274" y="390"/>
                    <a:pt x="274" y="390"/>
                  </a:cubicBezTo>
                  <a:cubicBezTo>
                    <a:pt x="272" y="387"/>
                    <a:pt x="270" y="385"/>
                    <a:pt x="267" y="382"/>
                  </a:cubicBezTo>
                  <a:cubicBezTo>
                    <a:pt x="267" y="382"/>
                    <a:pt x="266" y="382"/>
                    <a:pt x="266" y="381"/>
                  </a:cubicBezTo>
                  <a:cubicBezTo>
                    <a:pt x="263" y="379"/>
                    <a:pt x="261" y="377"/>
                    <a:pt x="258" y="375"/>
                  </a:cubicBezTo>
                  <a:cubicBezTo>
                    <a:pt x="257" y="374"/>
                    <a:pt x="257" y="374"/>
                    <a:pt x="257" y="374"/>
                  </a:cubicBezTo>
                  <a:cubicBezTo>
                    <a:pt x="247" y="367"/>
                    <a:pt x="237" y="362"/>
                    <a:pt x="225" y="359"/>
                  </a:cubicBezTo>
                  <a:cubicBezTo>
                    <a:pt x="223" y="358"/>
                    <a:pt x="220" y="357"/>
                    <a:pt x="218" y="357"/>
                  </a:cubicBezTo>
                  <a:cubicBezTo>
                    <a:pt x="217" y="356"/>
                    <a:pt x="215" y="356"/>
                    <a:pt x="214" y="356"/>
                  </a:cubicBezTo>
                  <a:cubicBezTo>
                    <a:pt x="212" y="356"/>
                    <a:pt x="210" y="355"/>
                    <a:pt x="208" y="355"/>
                  </a:cubicBezTo>
                  <a:cubicBezTo>
                    <a:pt x="207" y="355"/>
                    <a:pt x="206" y="355"/>
                    <a:pt x="205" y="355"/>
                  </a:cubicBezTo>
                  <a:cubicBezTo>
                    <a:pt x="202" y="354"/>
                    <a:pt x="199" y="354"/>
                    <a:pt x="195" y="354"/>
                  </a:cubicBezTo>
                  <a:lnTo>
                    <a:pt x="105" y="354"/>
                  </a:lnTo>
                  <a:cubicBezTo>
                    <a:pt x="47" y="354"/>
                    <a:pt x="0" y="401"/>
                    <a:pt x="0" y="460"/>
                  </a:cubicBezTo>
                  <a:lnTo>
                    <a:pt x="0" y="600"/>
                  </a:lnTo>
                  <a:lnTo>
                    <a:pt x="62" y="600"/>
                  </a:lnTo>
                  <a:lnTo>
                    <a:pt x="62" y="454"/>
                  </a:lnTo>
                  <a:lnTo>
                    <a:pt x="83" y="454"/>
                  </a:lnTo>
                  <a:lnTo>
                    <a:pt x="83" y="600"/>
                  </a:lnTo>
                  <a:lnTo>
                    <a:pt x="216" y="600"/>
                  </a:lnTo>
                  <a:lnTo>
                    <a:pt x="216" y="454"/>
                  </a:lnTo>
                  <a:lnTo>
                    <a:pt x="237" y="454"/>
                  </a:lnTo>
                  <a:lnTo>
                    <a:pt x="237" y="600"/>
                  </a:lnTo>
                  <a:lnTo>
                    <a:pt x="301" y="600"/>
                  </a:lnTo>
                  <a:lnTo>
                    <a:pt x="301" y="460"/>
                  </a:lnTo>
                  <a:cubicBezTo>
                    <a:pt x="301" y="437"/>
                    <a:pt x="294" y="417"/>
                    <a:pt x="282" y="400"/>
                  </a:cubicBezTo>
                  <a:cubicBezTo>
                    <a:pt x="282" y="400"/>
                    <a:pt x="282" y="400"/>
                    <a:pt x="282" y="400"/>
                  </a:cubicBezTo>
                  <a:close/>
                  <a:moveTo>
                    <a:pt x="523" y="354"/>
                  </a:moveTo>
                  <a:lnTo>
                    <a:pt x="523" y="354"/>
                  </a:lnTo>
                  <a:lnTo>
                    <a:pt x="433" y="354"/>
                  </a:lnTo>
                  <a:cubicBezTo>
                    <a:pt x="429" y="354"/>
                    <a:pt x="426" y="354"/>
                    <a:pt x="423" y="355"/>
                  </a:cubicBezTo>
                  <a:cubicBezTo>
                    <a:pt x="422" y="355"/>
                    <a:pt x="421" y="355"/>
                    <a:pt x="420" y="355"/>
                  </a:cubicBezTo>
                  <a:cubicBezTo>
                    <a:pt x="418" y="355"/>
                    <a:pt x="415" y="356"/>
                    <a:pt x="413" y="356"/>
                  </a:cubicBezTo>
                  <a:cubicBezTo>
                    <a:pt x="412" y="356"/>
                    <a:pt x="411" y="356"/>
                    <a:pt x="410" y="357"/>
                  </a:cubicBezTo>
                  <a:cubicBezTo>
                    <a:pt x="408" y="357"/>
                    <a:pt x="405" y="358"/>
                    <a:pt x="403" y="358"/>
                  </a:cubicBezTo>
                  <a:cubicBezTo>
                    <a:pt x="387" y="363"/>
                    <a:pt x="373" y="371"/>
                    <a:pt x="361" y="382"/>
                  </a:cubicBezTo>
                  <a:cubicBezTo>
                    <a:pt x="361" y="382"/>
                    <a:pt x="361" y="382"/>
                    <a:pt x="361" y="383"/>
                  </a:cubicBezTo>
                  <a:cubicBezTo>
                    <a:pt x="358" y="385"/>
                    <a:pt x="356" y="388"/>
                    <a:pt x="353" y="390"/>
                  </a:cubicBezTo>
                  <a:cubicBezTo>
                    <a:pt x="353" y="390"/>
                    <a:pt x="353" y="391"/>
                    <a:pt x="353" y="391"/>
                  </a:cubicBezTo>
                  <a:cubicBezTo>
                    <a:pt x="337" y="409"/>
                    <a:pt x="327" y="433"/>
                    <a:pt x="327" y="460"/>
                  </a:cubicBezTo>
                  <a:lnTo>
                    <a:pt x="327" y="600"/>
                  </a:lnTo>
                  <a:lnTo>
                    <a:pt x="389" y="600"/>
                  </a:lnTo>
                  <a:lnTo>
                    <a:pt x="389" y="454"/>
                  </a:lnTo>
                  <a:lnTo>
                    <a:pt x="410" y="454"/>
                  </a:lnTo>
                  <a:lnTo>
                    <a:pt x="410" y="600"/>
                  </a:lnTo>
                  <a:lnTo>
                    <a:pt x="543" y="600"/>
                  </a:lnTo>
                  <a:lnTo>
                    <a:pt x="543" y="454"/>
                  </a:lnTo>
                  <a:lnTo>
                    <a:pt x="564" y="454"/>
                  </a:lnTo>
                  <a:lnTo>
                    <a:pt x="564" y="600"/>
                  </a:lnTo>
                  <a:lnTo>
                    <a:pt x="628" y="600"/>
                  </a:lnTo>
                  <a:lnTo>
                    <a:pt x="628" y="460"/>
                  </a:lnTo>
                  <a:cubicBezTo>
                    <a:pt x="628" y="401"/>
                    <a:pt x="581" y="354"/>
                    <a:pt x="523" y="354"/>
                  </a:cubicBezTo>
                  <a:close/>
                  <a:moveTo>
                    <a:pt x="151" y="340"/>
                  </a:moveTo>
                  <a:lnTo>
                    <a:pt x="151" y="340"/>
                  </a:lnTo>
                  <a:cubicBezTo>
                    <a:pt x="159" y="340"/>
                    <a:pt x="167" y="338"/>
                    <a:pt x="175" y="335"/>
                  </a:cubicBezTo>
                  <a:cubicBezTo>
                    <a:pt x="175" y="335"/>
                    <a:pt x="175" y="335"/>
                    <a:pt x="176" y="335"/>
                  </a:cubicBezTo>
                  <a:cubicBezTo>
                    <a:pt x="179" y="334"/>
                    <a:pt x="183" y="332"/>
                    <a:pt x="186" y="330"/>
                  </a:cubicBezTo>
                  <a:cubicBezTo>
                    <a:pt x="186" y="330"/>
                    <a:pt x="186" y="330"/>
                    <a:pt x="186" y="330"/>
                  </a:cubicBezTo>
                  <a:cubicBezTo>
                    <a:pt x="190" y="328"/>
                    <a:pt x="193" y="326"/>
                    <a:pt x="196" y="323"/>
                  </a:cubicBezTo>
                  <a:cubicBezTo>
                    <a:pt x="196" y="323"/>
                    <a:pt x="196" y="323"/>
                    <a:pt x="196" y="323"/>
                  </a:cubicBezTo>
                  <a:cubicBezTo>
                    <a:pt x="202" y="318"/>
                    <a:pt x="206" y="312"/>
                    <a:pt x="210" y="306"/>
                  </a:cubicBezTo>
                  <a:cubicBezTo>
                    <a:pt x="211" y="305"/>
                    <a:pt x="211" y="305"/>
                    <a:pt x="211" y="304"/>
                  </a:cubicBezTo>
                  <a:cubicBezTo>
                    <a:pt x="213" y="301"/>
                    <a:pt x="214" y="298"/>
                    <a:pt x="216" y="295"/>
                  </a:cubicBezTo>
                  <a:cubicBezTo>
                    <a:pt x="216" y="294"/>
                    <a:pt x="216" y="294"/>
                    <a:pt x="216" y="293"/>
                  </a:cubicBezTo>
                  <a:cubicBezTo>
                    <a:pt x="217" y="290"/>
                    <a:pt x="218" y="287"/>
                    <a:pt x="219" y="283"/>
                  </a:cubicBezTo>
                  <a:cubicBezTo>
                    <a:pt x="219" y="282"/>
                    <a:pt x="219" y="282"/>
                    <a:pt x="219" y="281"/>
                  </a:cubicBezTo>
                  <a:cubicBezTo>
                    <a:pt x="220" y="278"/>
                    <a:pt x="220" y="274"/>
                    <a:pt x="220" y="270"/>
                  </a:cubicBezTo>
                  <a:cubicBezTo>
                    <a:pt x="220" y="267"/>
                    <a:pt x="220" y="264"/>
                    <a:pt x="220" y="261"/>
                  </a:cubicBezTo>
                  <a:cubicBezTo>
                    <a:pt x="219" y="260"/>
                    <a:pt x="219" y="259"/>
                    <a:pt x="219" y="258"/>
                  </a:cubicBezTo>
                  <a:cubicBezTo>
                    <a:pt x="219" y="255"/>
                    <a:pt x="218" y="252"/>
                    <a:pt x="217" y="250"/>
                  </a:cubicBezTo>
                  <a:cubicBezTo>
                    <a:pt x="217" y="249"/>
                    <a:pt x="217" y="249"/>
                    <a:pt x="217" y="249"/>
                  </a:cubicBezTo>
                  <a:cubicBezTo>
                    <a:pt x="216" y="246"/>
                    <a:pt x="215" y="244"/>
                    <a:pt x="214" y="241"/>
                  </a:cubicBezTo>
                  <a:cubicBezTo>
                    <a:pt x="214" y="240"/>
                    <a:pt x="213" y="240"/>
                    <a:pt x="213" y="239"/>
                  </a:cubicBezTo>
                  <a:cubicBezTo>
                    <a:pt x="212" y="236"/>
                    <a:pt x="210" y="234"/>
                    <a:pt x="209" y="231"/>
                  </a:cubicBezTo>
                  <a:lnTo>
                    <a:pt x="208" y="231"/>
                  </a:lnTo>
                  <a:cubicBezTo>
                    <a:pt x="207" y="229"/>
                    <a:pt x="205" y="226"/>
                    <a:pt x="203" y="224"/>
                  </a:cubicBezTo>
                  <a:cubicBezTo>
                    <a:pt x="203" y="224"/>
                    <a:pt x="202" y="223"/>
                    <a:pt x="202" y="223"/>
                  </a:cubicBezTo>
                  <a:cubicBezTo>
                    <a:pt x="200" y="221"/>
                    <a:pt x="198" y="219"/>
                    <a:pt x="195" y="217"/>
                  </a:cubicBezTo>
                  <a:cubicBezTo>
                    <a:pt x="195" y="217"/>
                    <a:pt x="195" y="217"/>
                    <a:pt x="195" y="216"/>
                  </a:cubicBezTo>
                  <a:cubicBezTo>
                    <a:pt x="193" y="215"/>
                    <a:pt x="190" y="213"/>
                    <a:pt x="188" y="211"/>
                  </a:cubicBezTo>
                  <a:cubicBezTo>
                    <a:pt x="187" y="211"/>
                    <a:pt x="187" y="210"/>
                    <a:pt x="186" y="210"/>
                  </a:cubicBezTo>
                  <a:cubicBezTo>
                    <a:pt x="184" y="209"/>
                    <a:pt x="181" y="207"/>
                    <a:pt x="179" y="206"/>
                  </a:cubicBezTo>
                  <a:cubicBezTo>
                    <a:pt x="179" y="206"/>
                    <a:pt x="178" y="206"/>
                    <a:pt x="178" y="206"/>
                  </a:cubicBezTo>
                  <a:cubicBezTo>
                    <a:pt x="170" y="202"/>
                    <a:pt x="160" y="200"/>
                    <a:pt x="151" y="200"/>
                  </a:cubicBezTo>
                  <a:cubicBezTo>
                    <a:pt x="112" y="200"/>
                    <a:pt x="81" y="231"/>
                    <a:pt x="81" y="270"/>
                  </a:cubicBezTo>
                  <a:cubicBezTo>
                    <a:pt x="81" y="309"/>
                    <a:pt x="112" y="340"/>
                    <a:pt x="151" y="340"/>
                  </a:cubicBezTo>
                  <a:close/>
                </a:path>
              </a:pathLst>
            </a:custGeom>
            <a:solidFill>
              <a:srgbClr val="365B7C"/>
            </a:solidFill>
            <a:ln>
              <a:noFill/>
            </a:ln>
          </p:spPr>
          <p:txBody>
            <a:bodyPr vert="horz" wrap="square" lIns="91440" tIns="45720" rIns="91440" bIns="45720" numCol="1" anchor="t" anchorCtr="0" compatLnSpc="1"/>
            <a:lstStyle/>
            <a:p>
              <a:endParaRPr lang="zh-CN" altLang="en-US">
                <a:solidFill>
                  <a:schemeClr val="accent2"/>
                </a:solidFill>
              </a:endParaRPr>
            </a:p>
          </p:txBody>
        </p:sp>
      </p:grpSp>
      <p:sp>
        <p:nvSpPr>
          <p:cNvPr id="23" name="矩形 22"/>
          <p:cNvSpPr/>
          <p:nvPr/>
        </p:nvSpPr>
        <p:spPr>
          <a:xfrm>
            <a:off x="2228215" y="842645"/>
            <a:ext cx="2096770" cy="50673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800" b="1" dirty="0">
                <a:latin typeface="楷体" panose="02010609060101010101" pitchFamily="49" charset="-122"/>
                <a:ea typeface="楷体" panose="02010609060101010101" pitchFamily="49" charset="-122"/>
                <a:cs typeface="+mn-ea"/>
                <a:sym typeface="+mn-lt"/>
              </a:rPr>
              <a:t>案例导学</a:t>
            </a:r>
          </a:p>
        </p:txBody>
      </p:sp>
      <p:sp>
        <p:nvSpPr>
          <p:cNvPr id="4" name="文本框 3"/>
          <p:cNvSpPr txBox="1"/>
          <p:nvPr/>
        </p:nvSpPr>
        <p:spPr>
          <a:xfrm>
            <a:off x="1420587" y="1484630"/>
            <a:ext cx="10140224" cy="4893647"/>
          </a:xfrm>
          <a:prstGeom prst="rect">
            <a:avLst/>
          </a:prstGeom>
          <a:noFill/>
        </p:spPr>
        <p:txBody>
          <a:bodyPr wrap="square" rtlCol="0">
            <a:spAutoFit/>
          </a:bodyPr>
          <a:lstStyle/>
          <a:p>
            <a:pPr eaLnBrk="1" latinLnBrk="1" hangingPunct="1"/>
            <a:r>
              <a:rPr lang="zh-CN" altLang="en-US" sz="2400" dirty="0">
                <a:latin typeface="KaiTi" panose="02010609060101010101" pitchFamily="49" charset="-122"/>
                <a:ea typeface="KaiTi" panose="02010609060101010101" pitchFamily="49" charset="-122"/>
              </a:rPr>
              <a:t>    明确的战略意图和灵活的技术手法韦尔奇的伟大之处，不仅在于对通用电气公司的管理革命，还在于如何选择接班人。在选接班人这方面，韦尔奇坚持应从公司内部选择，并为此作了不懈的努力。早在1994年6月，韦尔奇就开始与董事会一道首手遴选接班人的工作，而且几乎事必躬亲。在秘密敲定十几位候选人名单后。他安排他们与董事会成员接触，也明察暗访的考察。</a:t>
            </a:r>
            <a:r>
              <a:rPr lang="zh-CN" altLang="zh-CN" sz="2400" dirty="0">
                <a:latin typeface="KaiTi" panose="02010609060101010101" pitchFamily="49" charset="-122"/>
                <a:ea typeface="KaiTi" panose="02010609060101010101" pitchFamily="49" charset="-122"/>
                <a:sym typeface="+mn-ea"/>
              </a:rPr>
              <a:t>经过</a:t>
            </a:r>
            <a:r>
              <a:rPr lang="en-US" altLang="zh-CN" sz="2400" dirty="0">
                <a:latin typeface="KaiTi" panose="02010609060101010101" pitchFamily="49" charset="-122"/>
                <a:ea typeface="KaiTi" panose="02010609060101010101" pitchFamily="49" charset="-122"/>
                <a:sym typeface="+mn-ea"/>
              </a:rPr>
              <a:t>6</a:t>
            </a:r>
            <a:r>
              <a:rPr lang="zh-CN" altLang="zh-CN" sz="2400" dirty="0">
                <a:latin typeface="KaiTi" panose="02010609060101010101" pitchFamily="49" charset="-122"/>
                <a:ea typeface="KaiTi" panose="02010609060101010101" pitchFamily="49" charset="-122"/>
                <a:sym typeface="+mn-ea"/>
              </a:rPr>
              <a:t>年零</a:t>
            </a:r>
            <a:r>
              <a:rPr lang="en-US" altLang="zh-CN" sz="2400" dirty="0">
                <a:latin typeface="KaiTi" panose="02010609060101010101" pitchFamily="49" charset="-122"/>
                <a:ea typeface="KaiTi" panose="02010609060101010101" pitchFamily="49" charset="-122"/>
                <a:sym typeface="+mn-ea"/>
              </a:rPr>
              <a:t>5</a:t>
            </a:r>
            <a:r>
              <a:rPr lang="zh-CN" altLang="zh-CN" sz="2400" dirty="0">
                <a:latin typeface="KaiTi" panose="02010609060101010101" pitchFamily="49" charset="-122"/>
                <a:ea typeface="KaiTi" panose="02010609060101010101" pitchFamily="49" charset="-122"/>
                <a:sym typeface="+mn-ea"/>
              </a:rPr>
              <a:t>个月的筛选，最后三名候选人是詹姆斯</a:t>
            </a:r>
            <a:r>
              <a:rPr lang="en-US" altLang="zh-CN" sz="2400" dirty="0">
                <a:latin typeface="KaiTi" panose="02010609060101010101" pitchFamily="49" charset="-122"/>
                <a:ea typeface="KaiTi" panose="02010609060101010101" pitchFamily="49" charset="-122"/>
                <a:sym typeface="+mn-ea"/>
              </a:rPr>
              <a:t>.</a:t>
            </a:r>
            <a:r>
              <a:rPr lang="zh-CN" altLang="zh-CN" sz="2400" dirty="0">
                <a:latin typeface="KaiTi" panose="02010609060101010101" pitchFamily="49" charset="-122"/>
                <a:ea typeface="KaiTi" panose="02010609060101010101" pitchFamily="49" charset="-122"/>
                <a:sym typeface="+mn-ea"/>
              </a:rPr>
              <a:t>麦克纳尼、罗伯特</a:t>
            </a:r>
            <a:r>
              <a:rPr lang="en-US" altLang="zh-CN" sz="2400" dirty="0">
                <a:latin typeface="KaiTi" panose="02010609060101010101" pitchFamily="49" charset="-122"/>
                <a:ea typeface="KaiTi" panose="02010609060101010101" pitchFamily="49" charset="-122"/>
                <a:sym typeface="+mn-ea"/>
              </a:rPr>
              <a:t>.</a:t>
            </a:r>
            <a:r>
              <a:rPr lang="zh-CN" altLang="zh-CN" sz="2400" dirty="0">
                <a:latin typeface="KaiTi" panose="02010609060101010101" pitchFamily="49" charset="-122"/>
                <a:ea typeface="KaiTi" panose="02010609060101010101" pitchFamily="49" charset="-122"/>
                <a:sym typeface="+mn-ea"/>
              </a:rPr>
              <a:t>纳尔代利、杰弗里</a:t>
            </a:r>
            <a:r>
              <a:rPr lang="en-US" altLang="zh-CN" sz="2400" dirty="0">
                <a:latin typeface="KaiTi" panose="02010609060101010101" pitchFamily="49" charset="-122"/>
                <a:ea typeface="KaiTi" panose="02010609060101010101" pitchFamily="49" charset="-122"/>
                <a:sym typeface="+mn-ea"/>
              </a:rPr>
              <a:t>.</a:t>
            </a:r>
            <a:r>
              <a:rPr lang="zh-CN" altLang="zh-CN" sz="2400" dirty="0">
                <a:latin typeface="KaiTi" panose="02010609060101010101" pitchFamily="49" charset="-122"/>
                <a:ea typeface="KaiTi" panose="02010609060101010101" pitchFamily="49" charset="-122"/>
                <a:sym typeface="+mn-ea"/>
              </a:rPr>
              <a:t>伊梅尔特，这正是韦尔奇所需要的。在宣布接班人之前的感恩节周未，韦尔奇行踪显得有些诡秘。他分别与三位候选人见面，晚上</a:t>
            </a:r>
            <a:r>
              <a:rPr lang="en-US" altLang="zh-CN" sz="2400" dirty="0">
                <a:latin typeface="KaiTi" panose="02010609060101010101" pitchFamily="49" charset="-122"/>
                <a:ea typeface="KaiTi" panose="02010609060101010101" pitchFamily="49" charset="-122"/>
                <a:sym typeface="+mn-ea"/>
              </a:rPr>
              <a:t>10</a:t>
            </a:r>
            <a:r>
              <a:rPr lang="zh-CN" altLang="zh-CN" sz="2400" dirty="0">
                <a:latin typeface="KaiTi" panose="02010609060101010101" pitchFamily="49" charset="-122"/>
                <a:ea typeface="KaiTi" panose="02010609060101010101" pitchFamily="49" charset="-122"/>
                <a:sym typeface="+mn-ea"/>
              </a:rPr>
              <a:t>点钟，韦尔奇终于飞到纽约。此时他百感交集：“为我的继任者感到高兴，为他坏消息告诉朋友而伤心。同时也觉得松了口气。”　周一上午</a:t>
            </a:r>
            <a:r>
              <a:rPr lang="en-US" altLang="zh-CN" sz="2400" dirty="0">
                <a:latin typeface="KaiTi" panose="02010609060101010101" pitchFamily="49" charset="-122"/>
                <a:ea typeface="KaiTi" panose="02010609060101010101" pitchFamily="49" charset="-122"/>
                <a:sym typeface="+mn-ea"/>
              </a:rPr>
              <a:t>8</a:t>
            </a:r>
            <a:r>
              <a:rPr lang="zh-CN" altLang="zh-CN" sz="2400" dirty="0">
                <a:latin typeface="KaiTi" panose="02010609060101010101" pitchFamily="49" charset="-122"/>
                <a:ea typeface="KaiTi" panose="02010609060101010101" pitchFamily="49" charset="-122"/>
                <a:sym typeface="+mn-ea"/>
              </a:rPr>
              <a:t>点，通用电气公司在纽约宣布，</a:t>
            </a:r>
            <a:r>
              <a:rPr lang="en-US" altLang="zh-CN" sz="2400" dirty="0">
                <a:latin typeface="KaiTi" panose="02010609060101010101" pitchFamily="49" charset="-122"/>
                <a:ea typeface="KaiTi" panose="02010609060101010101" pitchFamily="49" charset="-122"/>
                <a:sym typeface="+mn-ea"/>
              </a:rPr>
              <a:t>44</a:t>
            </a:r>
            <a:r>
              <a:rPr lang="zh-CN" altLang="zh-CN" sz="2400" dirty="0">
                <a:latin typeface="KaiTi" panose="02010609060101010101" pitchFamily="49" charset="-122"/>
                <a:ea typeface="KaiTi" panose="02010609060101010101" pitchFamily="49" charset="-122"/>
                <a:sym typeface="+mn-ea"/>
              </a:rPr>
              <a:t>岁的杰弗里</a:t>
            </a:r>
            <a:r>
              <a:rPr lang="en-US" altLang="zh-CN" sz="2400" dirty="0">
                <a:latin typeface="KaiTi" panose="02010609060101010101" pitchFamily="49" charset="-122"/>
                <a:ea typeface="KaiTi" panose="02010609060101010101" pitchFamily="49" charset="-122"/>
                <a:sym typeface="+mn-ea"/>
              </a:rPr>
              <a:t>.</a:t>
            </a:r>
            <a:r>
              <a:rPr lang="zh-CN" altLang="zh-CN" sz="2400" dirty="0">
                <a:latin typeface="KaiTi" panose="02010609060101010101" pitchFamily="49" charset="-122"/>
                <a:ea typeface="KaiTi" panose="02010609060101010101" pitchFamily="49" charset="-122"/>
                <a:sym typeface="+mn-ea"/>
              </a:rPr>
              <a:t>佛梅尔特将成为全世界最有价值的公司下任</a:t>
            </a:r>
            <a:r>
              <a:rPr lang="en-US" altLang="zh-CN" sz="2400" dirty="0">
                <a:latin typeface="KaiTi" panose="02010609060101010101" pitchFamily="49" charset="-122"/>
                <a:ea typeface="KaiTi" panose="02010609060101010101" pitchFamily="49" charset="-122"/>
                <a:sym typeface="+mn-ea"/>
              </a:rPr>
              <a:t>CEO</a:t>
            </a:r>
            <a:r>
              <a:rPr lang="zh-CN" altLang="zh-CN" sz="2400" dirty="0">
                <a:latin typeface="KaiTi" panose="02010609060101010101" pitchFamily="49" charset="-122"/>
                <a:ea typeface="KaiTi" panose="02010609060101010101" pitchFamily="49" charset="-122"/>
                <a:sym typeface="+mn-ea"/>
              </a:rPr>
              <a:t>。</a:t>
            </a:r>
            <a:endParaRPr lang="zh-CN" altLang="zh-CN" sz="2400" dirty="0">
              <a:latin typeface="KaiTi" panose="02010609060101010101" pitchFamily="49" charset="-122"/>
              <a:ea typeface="KaiTi" panose="02010609060101010101" pitchFamily="49" charset="-122"/>
            </a:endParaRPr>
          </a:p>
          <a:p>
            <a:endParaRPr lang="zh-CN" altLang="zh-CN" sz="2400" dirty="0">
              <a:solidFill>
                <a:srgbClr val="FF0000"/>
              </a:solidFill>
              <a:uFillTx/>
              <a:latin typeface="KaiTi" panose="02010609060101010101" pitchFamily="49" charset="-122"/>
              <a:ea typeface="KaiTi" panose="02010609060101010101" pitchFamily="49" charset="-122"/>
            </a:endParaRPr>
          </a:p>
        </p:txBody>
      </p:sp>
    </p:spTree>
    <p:extLst>
      <p:ext uri="{BB962C8B-B14F-4D97-AF65-F5344CB8AC3E}">
        <p14:creationId xmlns:p14="http://schemas.microsoft.com/office/powerpoint/2010/main" val="360702123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5" presetClass="entr" presetSubtype="0" fill="hold" nodeType="withEffect">
                                  <p:stCondLst>
                                    <p:cond delay="250"/>
                                  </p:stCondLst>
                                  <p:childTnLst>
                                    <p:set>
                                      <p:cBhvr>
                                        <p:cTn id="6" dur="1" fill="hold">
                                          <p:stCondLst>
                                            <p:cond delay="0"/>
                                          </p:stCondLst>
                                        </p:cTn>
                                        <p:tgtEl>
                                          <p:spTgt spid="17"/>
                                        </p:tgtEl>
                                        <p:attrNameLst>
                                          <p:attrName>style.visibility</p:attrName>
                                        </p:attrNameLst>
                                      </p:cBhvr>
                                      <p:to>
                                        <p:strVal val="visible"/>
                                      </p:to>
                                    </p:set>
                                    <p:anim calcmode="lin" valueType="num">
                                      <p:cBhvr>
                                        <p:cTn id="7" dur="500" decel="50000" fill="hold">
                                          <p:stCondLst>
                                            <p:cond delay="0"/>
                                          </p:stCondLst>
                                        </p:cTn>
                                        <p:tgtEl>
                                          <p:spTgt spid="17"/>
                                        </p:tgtEl>
                                        <p:attrNameLst>
                                          <p:attrName>style.rotation</p:attrName>
                                        </p:attrNameLst>
                                      </p:cBhvr>
                                      <p:tavLst>
                                        <p:tav tm="0">
                                          <p:val>
                                            <p:fltVal val="-90"/>
                                          </p:val>
                                        </p:tav>
                                        <p:tav tm="100000">
                                          <p:val>
                                            <p:fltVal val="0"/>
                                          </p:val>
                                        </p:tav>
                                      </p:tavLst>
                                    </p:anim>
                                    <p:anim calcmode="lin" valueType="num">
                                      <p:cBhvr>
                                        <p:cTn id="8" dur="500" decel="50000" fill="hold">
                                          <p:stCondLst>
                                            <p:cond delay="0"/>
                                          </p:stCondLst>
                                        </p:cTn>
                                        <p:tgtEl>
                                          <p:spTgt spid="17"/>
                                        </p:tgtEl>
                                        <p:attrNameLst>
                                          <p:attrName>ppt_w</p:attrName>
                                        </p:attrNameLst>
                                      </p:cBhvr>
                                      <p:tavLst>
                                        <p:tav tm="0">
                                          <p:val>
                                            <p:strVal val="#ppt_w"/>
                                          </p:val>
                                        </p:tav>
                                        <p:tav tm="100000">
                                          <p:val>
                                            <p:strVal val="#ppt_w*.05"/>
                                          </p:val>
                                        </p:tav>
                                      </p:tavLst>
                                    </p:anim>
                                    <p:anim calcmode="lin" valueType="num">
                                      <p:cBhvr>
                                        <p:cTn id="9" dur="500" accel="50000" fill="hold">
                                          <p:stCondLst>
                                            <p:cond delay="500"/>
                                          </p:stCondLst>
                                        </p:cTn>
                                        <p:tgtEl>
                                          <p:spTgt spid="17"/>
                                        </p:tgtEl>
                                        <p:attrNameLst>
                                          <p:attrName>ppt_w</p:attrName>
                                        </p:attrNameLst>
                                      </p:cBhvr>
                                      <p:tavLst>
                                        <p:tav tm="0">
                                          <p:val>
                                            <p:strVal val="#ppt_w*.05"/>
                                          </p:val>
                                        </p:tav>
                                        <p:tav tm="100000">
                                          <p:val>
                                            <p:strVal val="#ppt_w"/>
                                          </p:val>
                                        </p:tav>
                                      </p:tavLst>
                                    </p:anim>
                                    <p:anim calcmode="lin" valueType="num">
                                      <p:cBhvr>
                                        <p:cTn id="10" dur="1000" fill="hold"/>
                                        <p:tgtEl>
                                          <p:spTgt spid="17"/>
                                        </p:tgtEl>
                                        <p:attrNameLst>
                                          <p:attrName>ppt_h</p:attrName>
                                        </p:attrNameLst>
                                      </p:cBhvr>
                                      <p:tavLst>
                                        <p:tav tm="0">
                                          <p:val>
                                            <p:strVal val="#ppt_h"/>
                                          </p:val>
                                        </p:tav>
                                        <p:tav tm="100000">
                                          <p:val>
                                            <p:strVal val="#ppt_h"/>
                                          </p:val>
                                        </p:tav>
                                      </p:tavLst>
                                    </p:anim>
                                    <p:anim calcmode="lin" valueType="num">
                                      <p:cBhvr>
                                        <p:cTn id="11" dur="500" decel="50000" fill="hold">
                                          <p:stCondLst>
                                            <p:cond delay="0"/>
                                          </p:stCondLst>
                                        </p:cTn>
                                        <p:tgtEl>
                                          <p:spTgt spid="17"/>
                                        </p:tgtEl>
                                        <p:attrNameLst>
                                          <p:attrName>ppt_x</p:attrName>
                                        </p:attrNameLst>
                                      </p:cBhvr>
                                      <p:tavLst>
                                        <p:tav tm="0">
                                          <p:val>
                                            <p:strVal val="#ppt_x+.4"/>
                                          </p:val>
                                        </p:tav>
                                        <p:tav tm="100000">
                                          <p:val>
                                            <p:strVal val="#ppt_x"/>
                                          </p:val>
                                        </p:tav>
                                      </p:tavLst>
                                    </p:anim>
                                    <p:anim calcmode="lin" valueType="num">
                                      <p:cBhvr>
                                        <p:cTn id="12" dur="500" decel="50000" fill="hold">
                                          <p:stCondLst>
                                            <p:cond delay="0"/>
                                          </p:stCondLst>
                                        </p:cTn>
                                        <p:tgtEl>
                                          <p:spTgt spid="17"/>
                                        </p:tgtEl>
                                        <p:attrNameLst>
                                          <p:attrName>ppt_y</p:attrName>
                                        </p:attrNameLst>
                                      </p:cBhvr>
                                      <p:tavLst>
                                        <p:tav tm="0">
                                          <p:val>
                                            <p:strVal val="#ppt_y-.2"/>
                                          </p:val>
                                        </p:tav>
                                        <p:tav tm="100000">
                                          <p:val>
                                            <p:strVal val="#ppt_y+.1"/>
                                          </p:val>
                                        </p:tav>
                                      </p:tavLst>
                                    </p:anim>
                                    <p:anim calcmode="lin" valueType="num">
                                      <p:cBhvr>
                                        <p:cTn id="13" dur="500" accel="50000" fill="hold">
                                          <p:stCondLst>
                                            <p:cond delay="500"/>
                                          </p:stCondLst>
                                        </p:cTn>
                                        <p:tgtEl>
                                          <p:spTgt spid="17"/>
                                        </p:tgtEl>
                                        <p:attrNameLst>
                                          <p:attrName>ppt_y</p:attrName>
                                        </p:attrNameLst>
                                      </p:cBhvr>
                                      <p:tavLst>
                                        <p:tav tm="0">
                                          <p:val>
                                            <p:strVal val="#ppt_y+.1"/>
                                          </p:val>
                                        </p:tav>
                                        <p:tav tm="100000">
                                          <p:val>
                                            <p:strVal val="#ppt_y"/>
                                          </p:val>
                                        </p:tav>
                                      </p:tavLst>
                                    </p:anim>
                                    <p:animEffect transition="in" filter="fade">
                                      <p:cBhvr>
                                        <p:cTn id="14" dur="1000" decel="50000">
                                          <p:stCondLst>
                                            <p:cond delay="0"/>
                                          </p:stCondLst>
                                        </p:cTn>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矩形 1">
            <a:extLst>
              <a:ext uri="{FF2B5EF4-FFF2-40B4-BE49-F238E27FC236}">
                <a16:creationId xmlns:a16="http://schemas.microsoft.com/office/drawing/2014/main" id="{856424DE-0DAC-1743-A7AE-246ABE7B3B63}"/>
              </a:ext>
            </a:extLst>
          </p:cNvPr>
          <p:cNvSpPr/>
          <p:nvPr/>
        </p:nvSpPr>
        <p:spPr>
          <a:xfrm>
            <a:off x="1161888" y="2060666"/>
            <a:ext cx="9916886" cy="3416320"/>
          </a:xfrm>
          <a:prstGeom prst="rect">
            <a:avLst/>
          </a:prstGeom>
        </p:spPr>
        <p:txBody>
          <a:bodyPr wrap="square">
            <a:spAutoFit/>
          </a:bodyPr>
          <a:lstStyle/>
          <a:p>
            <a:pPr latinLnBrk="1"/>
            <a:r>
              <a:rPr lang="en-US" altLang="zh-CN" sz="2400" dirty="0">
                <a:latin typeface="KaiTi" panose="02010609060101010101" pitchFamily="49" charset="-122"/>
                <a:ea typeface="KaiTi" panose="02010609060101010101" pitchFamily="49" charset="-122"/>
                <a:sym typeface="+mn-ea"/>
              </a:rPr>
              <a:t>3</a:t>
            </a:r>
            <a:r>
              <a:rPr lang="zh-CN" altLang="zh-CN" sz="2400" dirty="0">
                <a:latin typeface="KaiTi" panose="02010609060101010101" pitchFamily="49" charset="-122"/>
                <a:ea typeface="KaiTi" panose="02010609060101010101" pitchFamily="49" charset="-122"/>
                <a:sym typeface="+mn-ea"/>
              </a:rPr>
              <a:t>周后，在通用电气公司董事、高级主管及配偶于曼哈顿通用电气“彩虹室”聚餐和跳舞时，麦克纳尼和纳尔代利与伊梅尔特一样，得到大家的起立鼓掌。</a:t>
            </a:r>
            <a:endParaRPr lang="zh-CN" altLang="zh-CN" sz="2400" dirty="0">
              <a:latin typeface="KaiTi" panose="02010609060101010101" pitchFamily="49" charset="-122"/>
              <a:ea typeface="KaiTi" panose="02010609060101010101" pitchFamily="49" charset="-122"/>
            </a:endParaRPr>
          </a:p>
          <a:p>
            <a:endParaRPr lang="zh-CN" altLang="en-US" sz="2400" dirty="0">
              <a:latin typeface="KaiTi" panose="02010609060101010101" pitchFamily="49" charset="-122"/>
              <a:ea typeface="KaiTi" panose="02010609060101010101" pitchFamily="49" charset="-122"/>
            </a:endParaRPr>
          </a:p>
          <a:p>
            <a:pPr latinLnBrk="1"/>
            <a:r>
              <a:rPr lang="zh-CN" altLang="zh-CN" sz="2400" dirty="0">
                <a:solidFill>
                  <a:srgbClr val="FF0000"/>
                </a:solidFill>
                <a:latin typeface="KaiTi" panose="02010609060101010101" pitchFamily="49" charset="-122"/>
                <a:ea typeface="KaiTi" panose="02010609060101010101" pitchFamily="49" charset="-122"/>
                <a:sym typeface="+mn-ea"/>
              </a:rPr>
              <a:t>思考：</a:t>
            </a:r>
            <a:r>
              <a:rPr lang="en-US" altLang="zh-CN" sz="2400" dirty="0">
                <a:solidFill>
                  <a:srgbClr val="FF0000"/>
                </a:solidFill>
                <a:latin typeface="KaiTi" panose="02010609060101010101" pitchFamily="49" charset="-122"/>
                <a:ea typeface="KaiTi" panose="02010609060101010101" pitchFamily="49" charset="-122"/>
                <a:sym typeface="+mn-ea"/>
              </a:rPr>
              <a:t>1</a:t>
            </a:r>
            <a:r>
              <a:rPr lang="zh-CN" altLang="zh-CN" sz="2400" dirty="0">
                <a:solidFill>
                  <a:srgbClr val="FF0000"/>
                </a:solidFill>
                <a:latin typeface="KaiTi" panose="02010609060101010101" pitchFamily="49" charset="-122"/>
                <a:ea typeface="KaiTi" panose="02010609060101010101" pitchFamily="49" charset="-122"/>
                <a:sym typeface="+mn-ea"/>
              </a:rPr>
              <a:t>、韦尔奇在选拔接班人时，用的是哪种招聘渠道？</a:t>
            </a:r>
            <a:endParaRPr lang="zh-CN" altLang="zh-CN" sz="2400" dirty="0">
              <a:solidFill>
                <a:srgbClr val="FF0000"/>
              </a:solidFill>
              <a:latin typeface="KaiTi" panose="02010609060101010101" pitchFamily="49" charset="-122"/>
              <a:ea typeface="KaiTi" panose="02010609060101010101" pitchFamily="49" charset="-122"/>
            </a:endParaRPr>
          </a:p>
          <a:p>
            <a:pPr latinLnBrk="1"/>
            <a:r>
              <a:rPr lang="en-US" altLang="zh-CN" sz="2400" dirty="0">
                <a:solidFill>
                  <a:srgbClr val="FF0000"/>
                </a:solidFill>
                <a:latin typeface="KaiTi" panose="02010609060101010101" pitchFamily="49" charset="-122"/>
                <a:ea typeface="KaiTi" panose="02010609060101010101" pitchFamily="49" charset="-122"/>
                <a:sym typeface="+mn-ea"/>
              </a:rPr>
              <a:t>      2</a:t>
            </a:r>
            <a:r>
              <a:rPr lang="zh-CN" altLang="zh-CN" sz="2400" dirty="0">
                <a:solidFill>
                  <a:srgbClr val="FF0000"/>
                </a:solidFill>
                <a:latin typeface="KaiTi" panose="02010609060101010101" pitchFamily="49" charset="-122"/>
                <a:ea typeface="KaiTi" panose="02010609060101010101" pitchFamily="49" charset="-122"/>
                <a:sym typeface="+mn-ea"/>
              </a:rPr>
              <a:t>、韦尔奇的招聘策略是否实现了他的目标？试分析。引导案例中的韦尔奇在内部招聘方面做了充足的准备工作，选拔人员十分到位，且又没有造成其他备选人的不满和离职，招聘过程十分成功。本章将详细介绍招聘渠道选择的相关知识以及内外部招聘的方法和优缺点等。</a:t>
            </a:r>
            <a:endParaRPr lang="zh-CN" altLang="zh-CN" sz="2400" dirty="0">
              <a:solidFill>
                <a:srgbClr val="FF0000"/>
              </a:solidFill>
              <a:latin typeface="KaiTi" panose="02010609060101010101" pitchFamily="49" charset="-122"/>
              <a:ea typeface="KaiTi" panose="02010609060101010101" pitchFamily="49" charset="-122"/>
            </a:endParaRPr>
          </a:p>
        </p:txBody>
      </p:sp>
      <p:grpSp>
        <p:nvGrpSpPr>
          <p:cNvPr id="3" name="组合 2"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a:extLst>
              <a:ext uri="{FF2B5EF4-FFF2-40B4-BE49-F238E27FC236}">
                <a16:creationId xmlns:a16="http://schemas.microsoft.com/office/drawing/2014/main" id="{263F1160-E5E1-414C-8467-227539F94AA6}"/>
              </a:ext>
            </a:extLst>
          </p:cNvPr>
          <p:cNvGrpSpPr/>
          <p:nvPr/>
        </p:nvGrpSpPr>
        <p:grpSpPr>
          <a:xfrm>
            <a:off x="171280" y="169033"/>
            <a:ext cx="1891633" cy="1891633"/>
            <a:chOff x="831765" y="1948847"/>
            <a:chExt cx="1891633" cy="1891633"/>
          </a:xfrm>
        </p:grpSpPr>
        <p:grpSp>
          <p:nvGrpSpPr>
            <p:cNvPr id="4" name="组合 3">
              <a:extLst>
                <a:ext uri="{FF2B5EF4-FFF2-40B4-BE49-F238E27FC236}">
                  <a16:creationId xmlns:a16="http://schemas.microsoft.com/office/drawing/2014/main" id="{F816CB5A-0036-E94C-B2E6-0ED4354021CB}"/>
                </a:ext>
              </a:extLst>
            </p:cNvPr>
            <p:cNvGrpSpPr/>
            <p:nvPr/>
          </p:nvGrpSpPr>
          <p:grpSpPr>
            <a:xfrm>
              <a:off x="831765" y="1948847"/>
              <a:ext cx="1891633" cy="1891633"/>
              <a:chOff x="1375509" y="1976984"/>
              <a:chExt cx="2018000" cy="2018000"/>
            </a:xfrm>
          </p:grpSpPr>
          <p:sp>
            <p:nvSpPr>
              <p:cNvPr id="6" name="椭圆 5" descr="e7d195523061f1c0deeec63e560781cfd59afb0ea006f2a87ABB68BF51EA6619813959095094C18C62A12F549504892A4AAA8C1554C6663626E05CA27F281A14E6983772AFC3FB97135759321DEA3D709AACD122C08E6ED1C77BAD4A88EF4CD28A80260D8F97957F436F83C1F553EF0169027D0DBFA7A77088E1513DBDFC101C4B4DFF310B01A5021663E46B6BC2AAB5">
                <a:extLst>
                  <a:ext uri="{FF2B5EF4-FFF2-40B4-BE49-F238E27FC236}">
                    <a16:creationId xmlns:a16="http://schemas.microsoft.com/office/drawing/2014/main" id="{6B128A2C-CECA-CD40-A23E-DC38E7FF06CC}"/>
                  </a:ext>
                </a:extLst>
              </p:cNvPr>
              <p:cNvSpPr>
                <a:spLocks noChangeAspect="1"/>
              </p:cNvSpPr>
              <p:nvPr/>
            </p:nvSpPr>
            <p:spPr>
              <a:xfrm>
                <a:off x="1375509" y="1976984"/>
                <a:ext cx="2018000" cy="2018000"/>
              </a:xfrm>
              <a:prstGeom prst="ellipse">
                <a:avLst/>
              </a:prstGeom>
              <a:gradFill>
                <a:gsLst>
                  <a:gs pos="0">
                    <a:schemeClr val="bg1"/>
                  </a:gs>
                  <a:gs pos="100000">
                    <a:srgbClr val="C7C7C7"/>
                  </a:gs>
                </a:gsLst>
                <a:lin ang="13200000" scaled="0"/>
              </a:gradFill>
              <a:ln w="22225">
                <a:solidFill>
                  <a:schemeClr val="bg1"/>
                </a:solidFill>
              </a:ln>
              <a:effectLst>
                <a:outerShdw blurRad="393700" dist="1270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 name="任意多边形 16">
                <a:extLst>
                  <a:ext uri="{FF2B5EF4-FFF2-40B4-BE49-F238E27FC236}">
                    <a16:creationId xmlns:a16="http://schemas.microsoft.com/office/drawing/2014/main" id="{DEECFE3F-52BB-A644-9F66-9FBA03EEE1EE}"/>
                  </a:ext>
                </a:extLst>
              </p:cNvPr>
              <p:cNvSpPr/>
              <p:nvPr/>
            </p:nvSpPr>
            <p:spPr>
              <a:xfrm rot="5400000">
                <a:off x="1220020" y="2637800"/>
                <a:ext cx="1007034" cy="694933"/>
              </a:xfrm>
              <a:custGeom>
                <a:avLst/>
                <a:gdLst>
                  <a:gd name="connsiteX0" fmla="*/ 0 w 1007034"/>
                  <a:gd name="connsiteY0" fmla="*/ 555348 h 694933"/>
                  <a:gd name="connsiteX1" fmla="*/ 322102 w 1007034"/>
                  <a:gd name="connsiteY1" fmla="*/ 0 h 694933"/>
                  <a:gd name="connsiteX2" fmla="*/ 392164 w 1007034"/>
                  <a:gd name="connsiteY2" fmla="*/ 21748 h 694933"/>
                  <a:gd name="connsiteX3" fmla="*/ 503517 w 1007034"/>
                  <a:gd name="connsiteY3" fmla="*/ 32974 h 694933"/>
                  <a:gd name="connsiteX4" fmla="*/ 614869 w 1007034"/>
                  <a:gd name="connsiteY4" fmla="*/ 21748 h 694933"/>
                  <a:gd name="connsiteX5" fmla="*/ 684932 w 1007034"/>
                  <a:gd name="connsiteY5" fmla="*/ 0 h 694933"/>
                  <a:gd name="connsiteX6" fmla="*/ 1007034 w 1007034"/>
                  <a:gd name="connsiteY6" fmla="*/ 555347 h 694933"/>
                  <a:gd name="connsiteX7" fmla="*/ 895766 w 1007034"/>
                  <a:gd name="connsiteY7" fmla="*/ 615742 h 694933"/>
                  <a:gd name="connsiteX8" fmla="*/ 503516 w 1007034"/>
                  <a:gd name="connsiteY8" fmla="*/ 694933 h 694933"/>
                  <a:gd name="connsiteX9" fmla="*/ 111266 w 1007034"/>
                  <a:gd name="connsiteY9" fmla="*/ 615742 h 694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07034" h="694933">
                    <a:moveTo>
                      <a:pt x="0" y="555348"/>
                    </a:moveTo>
                    <a:lnTo>
                      <a:pt x="322102" y="0"/>
                    </a:lnTo>
                    <a:lnTo>
                      <a:pt x="392164" y="21748"/>
                    </a:lnTo>
                    <a:cubicBezTo>
                      <a:pt x="428132" y="29108"/>
                      <a:pt x="465373" y="32974"/>
                      <a:pt x="503517" y="32974"/>
                    </a:cubicBezTo>
                    <a:cubicBezTo>
                      <a:pt x="541660" y="32974"/>
                      <a:pt x="578901" y="29108"/>
                      <a:pt x="614869" y="21748"/>
                    </a:cubicBezTo>
                    <a:lnTo>
                      <a:pt x="684932" y="0"/>
                    </a:lnTo>
                    <a:lnTo>
                      <a:pt x="1007034" y="555347"/>
                    </a:lnTo>
                    <a:lnTo>
                      <a:pt x="895766" y="615742"/>
                    </a:lnTo>
                    <a:cubicBezTo>
                      <a:pt x="775204" y="666735"/>
                      <a:pt x="642653" y="694933"/>
                      <a:pt x="503516" y="694933"/>
                    </a:cubicBezTo>
                    <a:cubicBezTo>
                      <a:pt x="364379" y="694933"/>
                      <a:pt x="231828" y="666735"/>
                      <a:pt x="111266" y="615742"/>
                    </a:cubicBezTo>
                    <a:close/>
                  </a:path>
                </a:pathLst>
              </a:custGeom>
              <a:solidFill>
                <a:srgbClr val="365B7C"/>
              </a:solidFill>
              <a:ln>
                <a:noFill/>
              </a:ln>
              <a:effectLst>
                <a:innerShdw blurRad="63500" dist="381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5" name="Freeform 48">
              <a:extLst>
                <a:ext uri="{FF2B5EF4-FFF2-40B4-BE49-F238E27FC236}">
                  <a16:creationId xmlns:a16="http://schemas.microsoft.com/office/drawing/2014/main" id="{5FB61144-CDD6-404D-813D-C20B298638EB}"/>
                </a:ext>
              </a:extLst>
            </p:cNvPr>
            <p:cNvSpPr>
              <a:spLocks noEditPoints="1"/>
            </p:cNvSpPr>
            <p:nvPr/>
          </p:nvSpPr>
          <p:spPr bwMode="auto">
            <a:xfrm>
              <a:off x="1822373" y="2622634"/>
              <a:ext cx="490056" cy="469081"/>
            </a:xfrm>
            <a:custGeom>
              <a:avLst/>
              <a:gdLst>
                <a:gd name="T0" fmla="*/ 419 w 628"/>
                <a:gd name="T1" fmla="*/ 232 h 600"/>
                <a:gd name="T2" fmla="*/ 411 w 628"/>
                <a:gd name="T3" fmla="*/ 249 h 600"/>
                <a:gd name="T4" fmla="*/ 408 w 628"/>
                <a:gd name="T5" fmla="*/ 261 h 600"/>
                <a:gd name="T6" fmla="*/ 409 w 628"/>
                <a:gd name="T7" fmla="*/ 283 h 600"/>
                <a:gd name="T8" fmla="*/ 417 w 628"/>
                <a:gd name="T9" fmla="*/ 304 h 600"/>
                <a:gd name="T10" fmla="*/ 424 w 628"/>
                <a:gd name="T11" fmla="*/ 315 h 600"/>
                <a:gd name="T12" fmla="*/ 441 w 628"/>
                <a:gd name="T13" fmla="*/ 330 h 600"/>
                <a:gd name="T14" fmla="*/ 453 w 628"/>
                <a:gd name="T15" fmla="*/ 335 h 600"/>
                <a:gd name="T16" fmla="*/ 478 w 628"/>
                <a:gd name="T17" fmla="*/ 200 h 600"/>
                <a:gd name="T18" fmla="*/ 449 w 628"/>
                <a:gd name="T19" fmla="*/ 206 h 600"/>
                <a:gd name="T20" fmla="*/ 433 w 628"/>
                <a:gd name="T21" fmla="*/ 216 h 600"/>
                <a:gd name="T22" fmla="*/ 425 w 628"/>
                <a:gd name="T23" fmla="*/ 224 h 600"/>
                <a:gd name="T24" fmla="*/ 384 w 628"/>
                <a:gd name="T25" fmla="*/ 70 h 600"/>
                <a:gd name="T26" fmla="*/ 314 w 628"/>
                <a:gd name="T27" fmla="*/ 140 h 600"/>
                <a:gd name="T28" fmla="*/ 379 w 628"/>
                <a:gd name="T29" fmla="*/ 283 h 600"/>
                <a:gd name="T30" fmla="*/ 379 w 628"/>
                <a:gd name="T31" fmla="*/ 254 h 600"/>
                <a:gd name="T32" fmla="*/ 359 w 628"/>
                <a:gd name="T33" fmla="*/ 154 h 600"/>
                <a:gd name="T34" fmla="*/ 250 w 628"/>
                <a:gd name="T35" fmla="*/ 270 h 600"/>
                <a:gd name="T36" fmla="*/ 314 w 628"/>
                <a:gd name="T37" fmla="*/ 396 h 600"/>
                <a:gd name="T38" fmla="*/ 282 w 628"/>
                <a:gd name="T39" fmla="*/ 400 h 600"/>
                <a:gd name="T40" fmla="*/ 267 w 628"/>
                <a:gd name="T41" fmla="*/ 382 h 600"/>
                <a:gd name="T42" fmla="*/ 257 w 628"/>
                <a:gd name="T43" fmla="*/ 374 h 600"/>
                <a:gd name="T44" fmla="*/ 214 w 628"/>
                <a:gd name="T45" fmla="*/ 356 h 600"/>
                <a:gd name="T46" fmla="*/ 195 w 628"/>
                <a:gd name="T47" fmla="*/ 354 h 600"/>
                <a:gd name="T48" fmla="*/ 0 w 628"/>
                <a:gd name="T49" fmla="*/ 600 h 600"/>
                <a:gd name="T50" fmla="*/ 83 w 628"/>
                <a:gd name="T51" fmla="*/ 454 h 600"/>
                <a:gd name="T52" fmla="*/ 216 w 628"/>
                <a:gd name="T53" fmla="*/ 454 h 600"/>
                <a:gd name="T54" fmla="*/ 301 w 628"/>
                <a:gd name="T55" fmla="*/ 600 h 600"/>
                <a:gd name="T56" fmla="*/ 282 w 628"/>
                <a:gd name="T57" fmla="*/ 400 h 600"/>
                <a:gd name="T58" fmla="*/ 433 w 628"/>
                <a:gd name="T59" fmla="*/ 354 h 600"/>
                <a:gd name="T60" fmla="*/ 413 w 628"/>
                <a:gd name="T61" fmla="*/ 356 h 600"/>
                <a:gd name="T62" fmla="*/ 361 w 628"/>
                <a:gd name="T63" fmla="*/ 382 h 600"/>
                <a:gd name="T64" fmla="*/ 353 w 628"/>
                <a:gd name="T65" fmla="*/ 391 h 600"/>
                <a:gd name="T66" fmla="*/ 389 w 628"/>
                <a:gd name="T67" fmla="*/ 600 h 600"/>
                <a:gd name="T68" fmla="*/ 410 w 628"/>
                <a:gd name="T69" fmla="*/ 600 h 600"/>
                <a:gd name="T70" fmla="*/ 564 w 628"/>
                <a:gd name="T71" fmla="*/ 454 h 600"/>
                <a:gd name="T72" fmla="*/ 628 w 628"/>
                <a:gd name="T73" fmla="*/ 460 h 600"/>
                <a:gd name="T74" fmla="*/ 151 w 628"/>
                <a:gd name="T75" fmla="*/ 340 h 600"/>
                <a:gd name="T76" fmla="*/ 186 w 628"/>
                <a:gd name="T77" fmla="*/ 330 h 600"/>
                <a:gd name="T78" fmla="*/ 196 w 628"/>
                <a:gd name="T79" fmla="*/ 323 h 600"/>
                <a:gd name="T80" fmla="*/ 216 w 628"/>
                <a:gd name="T81" fmla="*/ 295 h 600"/>
                <a:gd name="T82" fmla="*/ 219 w 628"/>
                <a:gd name="T83" fmla="*/ 281 h 600"/>
                <a:gd name="T84" fmla="*/ 219 w 628"/>
                <a:gd name="T85" fmla="*/ 258 h 600"/>
                <a:gd name="T86" fmla="*/ 214 w 628"/>
                <a:gd name="T87" fmla="*/ 241 h 600"/>
                <a:gd name="T88" fmla="*/ 208 w 628"/>
                <a:gd name="T89" fmla="*/ 231 h 600"/>
                <a:gd name="T90" fmla="*/ 195 w 628"/>
                <a:gd name="T91" fmla="*/ 217 h 600"/>
                <a:gd name="T92" fmla="*/ 186 w 628"/>
                <a:gd name="T93" fmla="*/ 210 h 600"/>
                <a:gd name="T94" fmla="*/ 151 w 628"/>
                <a:gd name="T95" fmla="*/ 200 h 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28" h="600">
                  <a:moveTo>
                    <a:pt x="425" y="224"/>
                  </a:moveTo>
                  <a:cubicBezTo>
                    <a:pt x="423" y="226"/>
                    <a:pt x="421" y="229"/>
                    <a:pt x="420" y="231"/>
                  </a:cubicBezTo>
                  <a:cubicBezTo>
                    <a:pt x="419" y="231"/>
                    <a:pt x="419" y="232"/>
                    <a:pt x="419" y="232"/>
                  </a:cubicBezTo>
                  <a:cubicBezTo>
                    <a:pt x="418" y="234"/>
                    <a:pt x="416" y="236"/>
                    <a:pt x="415" y="239"/>
                  </a:cubicBezTo>
                  <a:cubicBezTo>
                    <a:pt x="415" y="240"/>
                    <a:pt x="414" y="240"/>
                    <a:pt x="414" y="241"/>
                  </a:cubicBezTo>
                  <a:cubicBezTo>
                    <a:pt x="413" y="244"/>
                    <a:pt x="412" y="246"/>
                    <a:pt x="411" y="249"/>
                  </a:cubicBezTo>
                  <a:cubicBezTo>
                    <a:pt x="411" y="249"/>
                    <a:pt x="411" y="250"/>
                    <a:pt x="411" y="250"/>
                  </a:cubicBezTo>
                  <a:cubicBezTo>
                    <a:pt x="410" y="253"/>
                    <a:pt x="409" y="255"/>
                    <a:pt x="409" y="258"/>
                  </a:cubicBezTo>
                  <a:cubicBezTo>
                    <a:pt x="409" y="259"/>
                    <a:pt x="409" y="260"/>
                    <a:pt x="408" y="261"/>
                  </a:cubicBezTo>
                  <a:cubicBezTo>
                    <a:pt x="408" y="264"/>
                    <a:pt x="408" y="267"/>
                    <a:pt x="408" y="270"/>
                  </a:cubicBezTo>
                  <a:cubicBezTo>
                    <a:pt x="408" y="274"/>
                    <a:pt x="408" y="278"/>
                    <a:pt x="409" y="281"/>
                  </a:cubicBezTo>
                  <a:cubicBezTo>
                    <a:pt x="409" y="282"/>
                    <a:pt x="409" y="283"/>
                    <a:pt x="409" y="283"/>
                  </a:cubicBezTo>
                  <a:cubicBezTo>
                    <a:pt x="410" y="287"/>
                    <a:pt x="411" y="290"/>
                    <a:pt x="412" y="293"/>
                  </a:cubicBezTo>
                  <a:cubicBezTo>
                    <a:pt x="412" y="294"/>
                    <a:pt x="412" y="294"/>
                    <a:pt x="412" y="295"/>
                  </a:cubicBezTo>
                  <a:cubicBezTo>
                    <a:pt x="414" y="298"/>
                    <a:pt x="415" y="301"/>
                    <a:pt x="417" y="304"/>
                  </a:cubicBezTo>
                  <a:cubicBezTo>
                    <a:pt x="417" y="305"/>
                    <a:pt x="417" y="305"/>
                    <a:pt x="418" y="306"/>
                  </a:cubicBezTo>
                  <a:cubicBezTo>
                    <a:pt x="420" y="309"/>
                    <a:pt x="422" y="312"/>
                    <a:pt x="424" y="315"/>
                  </a:cubicBezTo>
                  <a:cubicBezTo>
                    <a:pt x="424" y="315"/>
                    <a:pt x="424" y="315"/>
                    <a:pt x="424" y="315"/>
                  </a:cubicBezTo>
                  <a:cubicBezTo>
                    <a:pt x="427" y="318"/>
                    <a:pt x="429" y="320"/>
                    <a:pt x="432" y="323"/>
                  </a:cubicBezTo>
                  <a:cubicBezTo>
                    <a:pt x="432" y="323"/>
                    <a:pt x="432" y="323"/>
                    <a:pt x="432" y="323"/>
                  </a:cubicBezTo>
                  <a:cubicBezTo>
                    <a:pt x="435" y="326"/>
                    <a:pt x="438" y="328"/>
                    <a:pt x="441" y="330"/>
                  </a:cubicBezTo>
                  <a:cubicBezTo>
                    <a:pt x="442" y="330"/>
                    <a:pt x="442" y="330"/>
                    <a:pt x="442" y="330"/>
                  </a:cubicBezTo>
                  <a:cubicBezTo>
                    <a:pt x="446" y="332"/>
                    <a:pt x="449" y="334"/>
                    <a:pt x="452" y="335"/>
                  </a:cubicBezTo>
                  <a:cubicBezTo>
                    <a:pt x="453" y="335"/>
                    <a:pt x="453" y="335"/>
                    <a:pt x="453" y="335"/>
                  </a:cubicBezTo>
                  <a:cubicBezTo>
                    <a:pt x="461" y="338"/>
                    <a:pt x="469" y="340"/>
                    <a:pt x="478" y="340"/>
                  </a:cubicBezTo>
                  <a:cubicBezTo>
                    <a:pt x="516" y="340"/>
                    <a:pt x="547" y="309"/>
                    <a:pt x="547" y="270"/>
                  </a:cubicBezTo>
                  <a:cubicBezTo>
                    <a:pt x="547" y="231"/>
                    <a:pt x="516" y="200"/>
                    <a:pt x="478" y="200"/>
                  </a:cubicBezTo>
                  <a:cubicBezTo>
                    <a:pt x="468" y="200"/>
                    <a:pt x="458" y="202"/>
                    <a:pt x="450" y="206"/>
                  </a:cubicBezTo>
                  <a:cubicBezTo>
                    <a:pt x="450" y="206"/>
                    <a:pt x="450" y="206"/>
                    <a:pt x="450" y="206"/>
                  </a:cubicBezTo>
                  <a:cubicBezTo>
                    <a:pt x="449" y="206"/>
                    <a:pt x="449" y="206"/>
                    <a:pt x="449" y="206"/>
                  </a:cubicBezTo>
                  <a:cubicBezTo>
                    <a:pt x="446" y="208"/>
                    <a:pt x="444" y="209"/>
                    <a:pt x="442" y="210"/>
                  </a:cubicBezTo>
                  <a:cubicBezTo>
                    <a:pt x="441" y="210"/>
                    <a:pt x="441" y="211"/>
                    <a:pt x="440" y="211"/>
                  </a:cubicBezTo>
                  <a:cubicBezTo>
                    <a:pt x="438" y="213"/>
                    <a:pt x="435" y="215"/>
                    <a:pt x="433" y="216"/>
                  </a:cubicBezTo>
                  <a:cubicBezTo>
                    <a:pt x="433" y="217"/>
                    <a:pt x="432" y="217"/>
                    <a:pt x="432" y="217"/>
                  </a:cubicBezTo>
                  <a:cubicBezTo>
                    <a:pt x="430" y="219"/>
                    <a:pt x="428" y="221"/>
                    <a:pt x="426" y="223"/>
                  </a:cubicBezTo>
                  <a:cubicBezTo>
                    <a:pt x="426" y="223"/>
                    <a:pt x="425" y="224"/>
                    <a:pt x="425" y="224"/>
                  </a:cubicBezTo>
                  <a:close/>
                  <a:moveTo>
                    <a:pt x="314" y="140"/>
                  </a:moveTo>
                  <a:lnTo>
                    <a:pt x="314" y="140"/>
                  </a:lnTo>
                  <a:cubicBezTo>
                    <a:pt x="353" y="140"/>
                    <a:pt x="384" y="108"/>
                    <a:pt x="384" y="70"/>
                  </a:cubicBezTo>
                  <a:cubicBezTo>
                    <a:pt x="384" y="31"/>
                    <a:pt x="353" y="0"/>
                    <a:pt x="314" y="0"/>
                  </a:cubicBezTo>
                  <a:cubicBezTo>
                    <a:pt x="275" y="0"/>
                    <a:pt x="244" y="31"/>
                    <a:pt x="244" y="70"/>
                  </a:cubicBezTo>
                  <a:cubicBezTo>
                    <a:pt x="244" y="108"/>
                    <a:pt x="275" y="140"/>
                    <a:pt x="314" y="140"/>
                  </a:cubicBezTo>
                  <a:close/>
                  <a:moveTo>
                    <a:pt x="379" y="336"/>
                  </a:moveTo>
                  <a:lnTo>
                    <a:pt x="379" y="336"/>
                  </a:lnTo>
                  <a:lnTo>
                    <a:pt x="379" y="283"/>
                  </a:lnTo>
                  <a:cubicBezTo>
                    <a:pt x="379" y="279"/>
                    <a:pt x="378" y="274"/>
                    <a:pt x="378" y="270"/>
                  </a:cubicBezTo>
                  <a:cubicBezTo>
                    <a:pt x="378" y="266"/>
                    <a:pt x="379" y="262"/>
                    <a:pt x="379" y="257"/>
                  </a:cubicBezTo>
                  <a:lnTo>
                    <a:pt x="379" y="254"/>
                  </a:lnTo>
                  <a:lnTo>
                    <a:pt x="380" y="254"/>
                  </a:lnTo>
                  <a:cubicBezTo>
                    <a:pt x="385" y="223"/>
                    <a:pt x="404" y="197"/>
                    <a:pt x="431" y="183"/>
                  </a:cubicBezTo>
                  <a:cubicBezTo>
                    <a:pt x="412" y="165"/>
                    <a:pt x="387" y="154"/>
                    <a:pt x="359" y="154"/>
                  </a:cubicBezTo>
                  <a:lnTo>
                    <a:pt x="269" y="154"/>
                  </a:lnTo>
                  <a:cubicBezTo>
                    <a:pt x="241" y="154"/>
                    <a:pt x="216" y="165"/>
                    <a:pt x="197" y="183"/>
                  </a:cubicBezTo>
                  <a:cubicBezTo>
                    <a:pt x="228" y="199"/>
                    <a:pt x="250" y="232"/>
                    <a:pt x="250" y="270"/>
                  </a:cubicBezTo>
                  <a:cubicBezTo>
                    <a:pt x="250" y="278"/>
                    <a:pt x="249" y="285"/>
                    <a:pt x="247" y="293"/>
                  </a:cubicBezTo>
                  <a:lnTo>
                    <a:pt x="247" y="335"/>
                  </a:lnTo>
                  <a:cubicBezTo>
                    <a:pt x="276" y="347"/>
                    <a:pt x="299" y="369"/>
                    <a:pt x="314" y="396"/>
                  </a:cubicBezTo>
                  <a:cubicBezTo>
                    <a:pt x="328" y="369"/>
                    <a:pt x="352" y="348"/>
                    <a:pt x="379" y="336"/>
                  </a:cubicBezTo>
                  <a:close/>
                  <a:moveTo>
                    <a:pt x="282" y="400"/>
                  </a:moveTo>
                  <a:lnTo>
                    <a:pt x="282" y="400"/>
                  </a:lnTo>
                  <a:cubicBezTo>
                    <a:pt x="280" y="397"/>
                    <a:pt x="278" y="394"/>
                    <a:pt x="275" y="391"/>
                  </a:cubicBezTo>
                  <a:cubicBezTo>
                    <a:pt x="275" y="390"/>
                    <a:pt x="274" y="390"/>
                    <a:pt x="274" y="390"/>
                  </a:cubicBezTo>
                  <a:cubicBezTo>
                    <a:pt x="272" y="387"/>
                    <a:pt x="270" y="385"/>
                    <a:pt x="267" y="382"/>
                  </a:cubicBezTo>
                  <a:cubicBezTo>
                    <a:pt x="267" y="382"/>
                    <a:pt x="266" y="382"/>
                    <a:pt x="266" y="381"/>
                  </a:cubicBezTo>
                  <a:cubicBezTo>
                    <a:pt x="263" y="379"/>
                    <a:pt x="261" y="377"/>
                    <a:pt x="258" y="375"/>
                  </a:cubicBezTo>
                  <a:cubicBezTo>
                    <a:pt x="257" y="374"/>
                    <a:pt x="257" y="374"/>
                    <a:pt x="257" y="374"/>
                  </a:cubicBezTo>
                  <a:cubicBezTo>
                    <a:pt x="247" y="367"/>
                    <a:pt x="237" y="362"/>
                    <a:pt x="225" y="359"/>
                  </a:cubicBezTo>
                  <a:cubicBezTo>
                    <a:pt x="223" y="358"/>
                    <a:pt x="220" y="357"/>
                    <a:pt x="218" y="357"/>
                  </a:cubicBezTo>
                  <a:cubicBezTo>
                    <a:pt x="217" y="356"/>
                    <a:pt x="215" y="356"/>
                    <a:pt x="214" y="356"/>
                  </a:cubicBezTo>
                  <a:cubicBezTo>
                    <a:pt x="212" y="356"/>
                    <a:pt x="210" y="355"/>
                    <a:pt x="208" y="355"/>
                  </a:cubicBezTo>
                  <a:cubicBezTo>
                    <a:pt x="207" y="355"/>
                    <a:pt x="206" y="355"/>
                    <a:pt x="205" y="355"/>
                  </a:cubicBezTo>
                  <a:cubicBezTo>
                    <a:pt x="202" y="354"/>
                    <a:pt x="199" y="354"/>
                    <a:pt x="195" y="354"/>
                  </a:cubicBezTo>
                  <a:lnTo>
                    <a:pt x="105" y="354"/>
                  </a:lnTo>
                  <a:cubicBezTo>
                    <a:pt x="47" y="354"/>
                    <a:pt x="0" y="401"/>
                    <a:pt x="0" y="460"/>
                  </a:cubicBezTo>
                  <a:lnTo>
                    <a:pt x="0" y="600"/>
                  </a:lnTo>
                  <a:lnTo>
                    <a:pt x="62" y="600"/>
                  </a:lnTo>
                  <a:lnTo>
                    <a:pt x="62" y="454"/>
                  </a:lnTo>
                  <a:lnTo>
                    <a:pt x="83" y="454"/>
                  </a:lnTo>
                  <a:lnTo>
                    <a:pt x="83" y="600"/>
                  </a:lnTo>
                  <a:lnTo>
                    <a:pt x="216" y="600"/>
                  </a:lnTo>
                  <a:lnTo>
                    <a:pt x="216" y="454"/>
                  </a:lnTo>
                  <a:lnTo>
                    <a:pt x="237" y="454"/>
                  </a:lnTo>
                  <a:lnTo>
                    <a:pt x="237" y="600"/>
                  </a:lnTo>
                  <a:lnTo>
                    <a:pt x="301" y="600"/>
                  </a:lnTo>
                  <a:lnTo>
                    <a:pt x="301" y="460"/>
                  </a:lnTo>
                  <a:cubicBezTo>
                    <a:pt x="301" y="437"/>
                    <a:pt x="294" y="417"/>
                    <a:pt x="282" y="400"/>
                  </a:cubicBezTo>
                  <a:cubicBezTo>
                    <a:pt x="282" y="400"/>
                    <a:pt x="282" y="400"/>
                    <a:pt x="282" y="400"/>
                  </a:cubicBezTo>
                  <a:close/>
                  <a:moveTo>
                    <a:pt x="523" y="354"/>
                  </a:moveTo>
                  <a:lnTo>
                    <a:pt x="523" y="354"/>
                  </a:lnTo>
                  <a:lnTo>
                    <a:pt x="433" y="354"/>
                  </a:lnTo>
                  <a:cubicBezTo>
                    <a:pt x="429" y="354"/>
                    <a:pt x="426" y="354"/>
                    <a:pt x="423" y="355"/>
                  </a:cubicBezTo>
                  <a:cubicBezTo>
                    <a:pt x="422" y="355"/>
                    <a:pt x="421" y="355"/>
                    <a:pt x="420" y="355"/>
                  </a:cubicBezTo>
                  <a:cubicBezTo>
                    <a:pt x="418" y="355"/>
                    <a:pt x="415" y="356"/>
                    <a:pt x="413" y="356"/>
                  </a:cubicBezTo>
                  <a:cubicBezTo>
                    <a:pt x="412" y="356"/>
                    <a:pt x="411" y="356"/>
                    <a:pt x="410" y="357"/>
                  </a:cubicBezTo>
                  <a:cubicBezTo>
                    <a:pt x="408" y="357"/>
                    <a:pt x="405" y="358"/>
                    <a:pt x="403" y="358"/>
                  </a:cubicBezTo>
                  <a:cubicBezTo>
                    <a:pt x="387" y="363"/>
                    <a:pt x="373" y="371"/>
                    <a:pt x="361" y="382"/>
                  </a:cubicBezTo>
                  <a:cubicBezTo>
                    <a:pt x="361" y="382"/>
                    <a:pt x="361" y="382"/>
                    <a:pt x="361" y="383"/>
                  </a:cubicBezTo>
                  <a:cubicBezTo>
                    <a:pt x="358" y="385"/>
                    <a:pt x="356" y="388"/>
                    <a:pt x="353" y="390"/>
                  </a:cubicBezTo>
                  <a:cubicBezTo>
                    <a:pt x="353" y="390"/>
                    <a:pt x="353" y="391"/>
                    <a:pt x="353" y="391"/>
                  </a:cubicBezTo>
                  <a:cubicBezTo>
                    <a:pt x="337" y="409"/>
                    <a:pt x="327" y="433"/>
                    <a:pt x="327" y="460"/>
                  </a:cubicBezTo>
                  <a:lnTo>
                    <a:pt x="327" y="600"/>
                  </a:lnTo>
                  <a:lnTo>
                    <a:pt x="389" y="600"/>
                  </a:lnTo>
                  <a:lnTo>
                    <a:pt x="389" y="454"/>
                  </a:lnTo>
                  <a:lnTo>
                    <a:pt x="410" y="454"/>
                  </a:lnTo>
                  <a:lnTo>
                    <a:pt x="410" y="600"/>
                  </a:lnTo>
                  <a:lnTo>
                    <a:pt x="543" y="600"/>
                  </a:lnTo>
                  <a:lnTo>
                    <a:pt x="543" y="454"/>
                  </a:lnTo>
                  <a:lnTo>
                    <a:pt x="564" y="454"/>
                  </a:lnTo>
                  <a:lnTo>
                    <a:pt x="564" y="600"/>
                  </a:lnTo>
                  <a:lnTo>
                    <a:pt x="628" y="600"/>
                  </a:lnTo>
                  <a:lnTo>
                    <a:pt x="628" y="460"/>
                  </a:lnTo>
                  <a:cubicBezTo>
                    <a:pt x="628" y="401"/>
                    <a:pt x="581" y="354"/>
                    <a:pt x="523" y="354"/>
                  </a:cubicBezTo>
                  <a:close/>
                  <a:moveTo>
                    <a:pt x="151" y="340"/>
                  </a:moveTo>
                  <a:lnTo>
                    <a:pt x="151" y="340"/>
                  </a:lnTo>
                  <a:cubicBezTo>
                    <a:pt x="159" y="340"/>
                    <a:pt x="167" y="338"/>
                    <a:pt x="175" y="335"/>
                  </a:cubicBezTo>
                  <a:cubicBezTo>
                    <a:pt x="175" y="335"/>
                    <a:pt x="175" y="335"/>
                    <a:pt x="176" y="335"/>
                  </a:cubicBezTo>
                  <a:cubicBezTo>
                    <a:pt x="179" y="334"/>
                    <a:pt x="183" y="332"/>
                    <a:pt x="186" y="330"/>
                  </a:cubicBezTo>
                  <a:cubicBezTo>
                    <a:pt x="186" y="330"/>
                    <a:pt x="186" y="330"/>
                    <a:pt x="186" y="330"/>
                  </a:cubicBezTo>
                  <a:cubicBezTo>
                    <a:pt x="190" y="328"/>
                    <a:pt x="193" y="326"/>
                    <a:pt x="196" y="323"/>
                  </a:cubicBezTo>
                  <a:cubicBezTo>
                    <a:pt x="196" y="323"/>
                    <a:pt x="196" y="323"/>
                    <a:pt x="196" y="323"/>
                  </a:cubicBezTo>
                  <a:cubicBezTo>
                    <a:pt x="202" y="318"/>
                    <a:pt x="206" y="312"/>
                    <a:pt x="210" y="306"/>
                  </a:cubicBezTo>
                  <a:cubicBezTo>
                    <a:pt x="211" y="305"/>
                    <a:pt x="211" y="305"/>
                    <a:pt x="211" y="304"/>
                  </a:cubicBezTo>
                  <a:cubicBezTo>
                    <a:pt x="213" y="301"/>
                    <a:pt x="214" y="298"/>
                    <a:pt x="216" y="295"/>
                  </a:cubicBezTo>
                  <a:cubicBezTo>
                    <a:pt x="216" y="294"/>
                    <a:pt x="216" y="294"/>
                    <a:pt x="216" y="293"/>
                  </a:cubicBezTo>
                  <a:cubicBezTo>
                    <a:pt x="217" y="290"/>
                    <a:pt x="218" y="287"/>
                    <a:pt x="219" y="283"/>
                  </a:cubicBezTo>
                  <a:cubicBezTo>
                    <a:pt x="219" y="282"/>
                    <a:pt x="219" y="282"/>
                    <a:pt x="219" y="281"/>
                  </a:cubicBezTo>
                  <a:cubicBezTo>
                    <a:pt x="220" y="278"/>
                    <a:pt x="220" y="274"/>
                    <a:pt x="220" y="270"/>
                  </a:cubicBezTo>
                  <a:cubicBezTo>
                    <a:pt x="220" y="267"/>
                    <a:pt x="220" y="264"/>
                    <a:pt x="220" y="261"/>
                  </a:cubicBezTo>
                  <a:cubicBezTo>
                    <a:pt x="219" y="260"/>
                    <a:pt x="219" y="259"/>
                    <a:pt x="219" y="258"/>
                  </a:cubicBezTo>
                  <a:cubicBezTo>
                    <a:pt x="219" y="255"/>
                    <a:pt x="218" y="252"/>
                    <a:pt x="217" y="250"/>
                  </a:cubicBezTo>
                  <a:cubicBezTo>
                    <a:pt x="217" y="249"/>
                    <a:pt x="217" y="249"/>
                    <a:pt x="217" y="249"/>
                  </a:cubicBezTo>
                  <a:cubicBezTo>
                    <a:pt x="216" y="246"/>
                    <a:pt x="215" y="244"/>
                    <a:pt x="214" y="241"/>
                  </a:cubicBezTo>
                  <a:cubicBezTo>
                    <a:pt x="214" y="240"/>
                    <a:pt x="213" y="240"/>
                    <a:pt x="213" y="239"/>
                  </a:cubicBezTo>
                  <a:cubicBezTo>
                    <a:pt x="212" y="236"/>
                    <a:pt x="210" y="234"/>
                    <a:pt x="209" y="231"/>
                  </a:cubicBezTo>
                  <a:lnTo>
                    <a:pt x="208" y="231"/>
                  </a:lnTo>
                  <a:cubicBezTo>
                    <a:pt x="207" y="229"/>
                    <a:pt x="205" y="226"/>
                    <a:pt x="203" y="224"/>
                  </a:cubicBezTo>
                  <a:cubicBezTo>
                    <a:pt x="203" y="224"/>
                    <a:pt x="202" y="223"/>
                    <a:pt x="202" y="223"/>
                  </a:cubicBezTo>
                  <a:cubicBezTo>
                    <a:pt x="200" y="221"/>
                    <a:pt x="198" y="219"/>
                    <a:pt x="195" y="217"/>
                  </a:cubicBezTo>
                  <a:cubicBezTo>
                    <a:pt x="195" y="217"/>
                    <a:pt x="195" y="217"/>
                    <a:pt x="195" y="216"/>
                  </a:cubicBezTo>
                  <a:cubicBezTo>
                    <a:pt x="193" y="215"/>
                    <a:pt x="190" y="213"/>
                    <a:pt x="188" y="211"/>
                  </a:cubicBezTo>
                  <a:cubicBezTo>
                    <a:pt x="187" y="211"/>
                    <a:pt x="187" y="210"/>
                    <a:pt x="186" y="210"/>
                  </a:cubicBezTo>
                  <a:cubicBezTo>
                    <a:pt x="184" y="209"/>
                    <a:pt x="181" y="207"/>
                    <a:pt x="179" y="206"/>
                  </a:cubicBezTo>
                  <a:cubicBezTo>
                    <a:pt x="179" y="206"/>
                    <a:pt x="178" y="206"/>
                    <a:pt x="178" y="206"/>
                  </a:cubicBezTo>
                  <a:cubicBezTo>
                    <a:pt x="170" y="202"/>
                    <a:pt x="160" y="200"/>
                    <a:pt x="151" y="200"/>
                  </a:cubicBezTo>
                  <a:cubicBezTo>
                    <a:pt x="112" y="200"/>
                    <a:pt x="81" y="231"/>
                    <a:pt x="81" y="270"/>
                  </a:cubicBezTo>
                  <a:cubicBezTo>
                    <a:pt x="81" y="309"/>
                    <a:pt x="112" y="340"/>
                    <a:pt x="151" y="340"/>
                  </a:cubicBezTo>
                  <a:close/>
                </a:path>
              </a:pathLst>
            </a:custGeom>
            <a:solidFill>
              <a:srgbClr val="365B7C"/>
            </a:solidFill>
            <a:ln>
              <a:noFill/>
            </a:ln>
          </p:spPr>
          <p:txBody>
            <a:bodyPr vert="horz" wrap="square" lIns="91440" tIns="45720" rIns="91440" bIns="45720" numCol="1" anchor="t" anchorCtr="0" compatLnSpc="1"/>
            <a:lstStyle/>
            <a:p>
              <a:endParaRPr lang="zh-CN" altLang="en-US">
                <a:solidFill>
                  <a:schemeClr val="accent2"/>
                </a:solidFill>
              </a:endParaRPr>
            </a:p>
          </p:txBody>
        </p:sp>
      </p:grpSp>
      <p:sp>
        <p:nvSpPr>
          <p:cNvPr id="8" name="矩形 7">
            <a:extLst>
              <a:ext uri="{FF2B5EF4-FFF2-40B4-BE49-F238E27FC236}">
                <a16:creationId xmlns:a16="http://schemas.microsoft.com/office/drawing/2014/main" id="{74525C4A-641E-BE47-9561-09D73B4EA302}"/>
              </a:ext>
            </a:extLst>
          </p:cNvPr>
          <p:cNvSpPr/>
          <p:nvPr/>
        </p:nvSpPr>
        <p:spPr>
          <a:xfrm>
            <a:off x="2228215" y="842645"/>
            <a:ext cx="2096770" cy="50673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800" b="1" dirty="0">
                <a:latin typeface="楷体" panose="02010609060101010101" pitchFamily="49" charset="-122"/>
                <a:ea typeface="楷体" panose="02010609060101010101" pitchFamily="49" charset="-122"/>
                <a:cs typeface="+mn-ea"/>
                <a:sym typeface="+mn-lt"/>
              </a:rPr>
              <a:t>案例导学</a:t>
            </a:r>
          </a:p>
        </p:txBody>
      </p:sp>
    </p:spTree>
    <p:extLst>
      <p:ext uri="{BB962C8B-B14F-4D97-AF65-F5344CB8AC3E}">
        <p14:creationId xmlns:p14="http://schemas.microsoft.com/office/powerpoint/2010/main" val="125319628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5" presetClass="entr" presetSubtype="0" fill="hold" nodeType="withEffect">
                                  <p:stCondLst>
                                    <p:cond delay="25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decel="50000" fill="hold">
                                          <p:stCondLst>
                                            <p:cond delay="0"/>
                                          </p:stCondLst>
                                        </p:cTn>
                                        <p:tgtEl>
                                          <p:spTgt spid="3"/>
                                        </p:tgtEl>
                                        <p:attrNameLst>
                                          <p:attrName>style.rotation</p:attrName>
                                        </p:attrNameLst>
                                      </p:cBhvr>
                                      <p:tavLst>
                                        <p:tav tm="0">
                                          <p:val>
                                            <p:fltVal val="-90"/>
                                          </p:val>
                                        </p:tav>
                                        <p:tav tm="100000">
                                          <p:val>
                                            <p:fltVal val="0"/>
                                          </p:val>
                                        </p:tav>
                                      </p:tavLst>
                                    </p:anim>
                                    <p:anim calcmode="lin" valueType="num">
                                      <p:cBhvr>
                                        <p:cTn id="8" dur="500" decel="50000" fill="hold">
                                          <p:stCondLst>
                                            <p:cond delay="0"/>
                                          </p:stCondLst>
                                        </p:cTn>
                                        <p:tgtEl>
                                          <p:spTgt spid="3"/>
                                        </p:tgtEl>
                                        <p:attrNameLst>
                                          <p:attrName>ppt_w</p:attrName>
                                        </p:attrNameLst>
                                      </p:cBhvr>
                                      <p:tavLst>
                                        <p:tav tm="0">
                                          <p:val>
                                            <p:strVal val="#ppt_w"/>
                                          </p:val>
                                        </p:tav>
                                        <p:tav tm="100000">
                                          <p:val>
                                            <p:strVal val="#ppt_w*.05"/>
                                          </p:val>
                                        </p:tav>
                                      </p:tavLst>
                                    </p:anim>
                                    <p:anim calcmode="lin" valueType="num">
                                      <p:cBhvr>
                                        <p:cTn id="9" dur="500" accel="50000" fill="hold">
                                          <p:stCondLst>
                                            <p:cond delay="500"/>
                                          </p:stCondLst>
                                        </p:cTn>
                                        <p:tgtEl>
                                          <p:spTgt spid="3"/>
                                        </p:tgtEl>
                                        <p:attrNameLst>
                                          <p:attrName>ppt_w</p:attrName>
                                        </p:attrNameLst>
                                      </p:cBhvr>
                                      <p:tavLst>
                                        <p:tav tm="0">
                                          <p:val>
                                            <p:strVal val="#ppt_w*.05"/>
                                          </p:val>
                                        </p:tav>
                                        <p:tav tm="100000">
                                          <p:val>
                                            <p:strVal val="#ppt_w"/>
                                          </p:val>
                                        </p:tav>
                                      </p:tavLst>
                                    </p:anim>
                                    <p:anim calcmode="lin" valueType="num">
                                      <p:cBhvr>
                                        <p:cTn id="10" dur="1000" fill="hold"/>
                                        <p:tgtEl>
                                          <p:spTgt spid="3"/>
                                        </p:tgtEl>
                                        <p:attrNameLst>
                                          <p:attrName>ppt_h</p:attrName>
                                        </p:attrNameLst>
                                      </p:cBhvr>
                                      <p:tavLst>
                                        <p:tav tm="0">
                                          <p:val>
                                            <p:strVal val="#ppt_h"/>
                                          </p:val>
                                        </p:tav>
                                        <p:tav tm="100000">
                                          <p:val>
                                            <p:strVal val="#ppt_h"/>
                                          </p:val>
                                        </p:tav>
                                      </p:tavLst>
                                    </p:anim>
                                    <p:anim calcmode="lin" valueType="num">
                                      <p:cBhvr>
                                        <p:cTn id="11" dur="500" decel="50000" fill="hold">
                                          <p:stCondLst>
                                            <p:cond delay="0"/>
                                          </p:stCondLst>
                                        </p:cTn>
                                        <p:tgtEl>
                                          <p:spTgt spid="3"/>
                                        </p:tgtEl>
                                        <p:attrNameLst>
                                          <p:attrName>ppt_x</p:attrName>
                                        </p:attrNameLst>
                                      </p:cBhvr>
                                      <p:tavLst>
                                        <p:tav tm="0">
                                          <p:val>
                                            <p:strVal val="#ppt_x+.4"/>
                                          </p:val>
                                        </p:tav>
                                        <p:tav tm="100000">
                                          <p:val>
                                            <p:strVal val="#ppt_x"/>
                                          </p:val>
                                        </p:tav>
                                      </p:tavLst>
                                    </p:anim>
                                    <p:anim calcmode="lin" valueType="num">
                                      <p:cBhvr>
                                        <p:cTn id="12" dur="500" decel="50000" fill="hold">
                                          <p:stCondLst>
                                            <p:cond delay="0"/>
                                          </p:stCondLst>
                                        </p:cTn>
                                        <p:tgtEl>
                                          <p:spTgt spid="3"/>
                                        </p:tgtEl>
                                        <p:attrNameLst>
                                          <p:attrName>ppt_y</p:attrName>
                                        </p:attrNameLst>
                                      </p:cBhvr>
                                      <p:tavLst>
                                        <p:tav tm="0">
                                          <p:val>
                                            <p:strVal val="#ppt_y-.2"/>
                                          </p:val>
                                        </p:tav>
                                        <p:tav tm="100000">
                                          <p:val>
                                            <p:strVal val="#ppt_y+.1"/>
                                          </p:val>
                                        </p:tav>
                                      </p:tavLst>
                                    </p:anim>
                                    <p:anim calcmode="lin" valueType="num">
                                      <p:cBhvr>
                                        <p:cTn id="13" dur="500" accel="50000" fill="hold">
                                          <p:stCondLst>
                                            <p:cond delay="500"/>
                                          </p:stCondLst>
                                        </p:cTn>
                                        <p:tgtEl>
                                          <p:spTgt spid="3"/>
                                        </p:tgtEl>
                                        <p:attrNameLst>
                                          <p:attrName>ppt_y</p:attrName>
                                        </p:attrNameLst>
                                      </p:cBhvr>
                                      <p:tavLst>
                                        <p:tav tm="0">
                                          <p:val>
                                            <p:strVal val="#ppt_y+.1"/>
                                          </p:val>
                                        </p:tav>
                                        <p:tav tm="100000">
                                          <p:val>
                                            <p:strVal val="#ppt_y"/>
                                          </p:val>
                                        </p:tav>
                                      </p:tavLst>
                                    </p:anim>
                                    <p:animEffect transition="in" filter="fade">
                                      <p:cBhvr>
                                        <p:cTn id="14" dur="1000" decel="50000">
                                          <p:stCondLst>
                                            <p:cond delay="0"/>
                                          </p:stCondLst>
                                        </p:cTn>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矩形 24"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549157" y="-975631"/>
            <a:ext cx="583096" cy="838080"/>
          </a:xfrm>
          <a:prstGeom prst="rect">
            <a:avLst/>
          </a:prstGeom>
          <a:solidFill>
            <a:srgbClr val="365B7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 name="矩形 25"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1132253" y="-975631"/>
            <a:ext cx="583096" cy="838080"/>
          </a:xfrm>
          <a:prstGeom prst="rect">
            <a:avLst/>
          </a:prstGeom>
          <a:solidFill>
            <a:srgbClr val="96648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 name="矩形 26"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1715349" y="-975631"/>
            <a:ext cx="583096" cy="838080"/>
          </a:xfrm>
          <a:prstGeom prst="rect">
            <a:avLst/>
          </a:prstGeom>
          <a:solidFill>
            <a:srgbClr val="D06F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 name="矩形 27"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2298446" y="-975631"/>
            <a:ext cx="583096" cy="838080"/>
          </a:xfrm>
          <a:prstGeom prst="rect">
            <a:avLst/>
          </a:prstGeom>
          <a:solidFill>
            <a:srgbClr val="F779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 name="矩形 28"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2881542" y="-975631"/>
            <a:ext cx="583096" cy="838080"/>
          </a:xfrm>
          <a:prstGeom prst="rect">
            <a:avLst/>
          </a:prstGeom>
          <a:solidFill>
            <a:srgbClr val="F8AD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cxnSp>
        <p:nvCxnSpPr>
          <p:cNvPr id="68" name="直接连接符 67"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CxnSpPr/>
          <p:nvPr/>
        </p:nvCxnSpPr>
        <p:spPr>
          <a:xfrm>
            <a:off x="3246637" y="1273629"/>
            <a:ext cx="5770860"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69" name="文本框 68"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txBox="1"/>
          <p:nvPr/>
        </p:nvSpPr>
        <p:spPr>
          <a:xfrm>
            <a:off x="4904507" y="510871"/>
            <a:ext cx="1877437" cy="523220"/>
          </a:xfrm>
          <a:prstGeom prst="rect">
            <a:avLst/>
          </a:prstGeom>
          <a:noFill/>
        </p:spPr>
        <p:txBody>
          <a:bodyPr wrap="none" rtlCol="0">
            <a:spAutoFit/>
          </a:bodyPr>
          <a:lstStyle/>
          <a:p>
            <a:r>
              <a:rPr lang="zh-CN" altLang="en-US" sz="2800" b="1" spc="500" dirty="0">
                <a:solidFill>
                  <a:schemeClr val="bg1">
                    <a:lumMod val="50000"/>
                  </a:schemeClr>
                </a:solidFill>
                <a:latin typeface="微软雅黑" panose="020B0503020204020204" pitchFamily="34" charset="-122"/>
                <a:ea typeface="微软雅黑" panose="020B0503020204020204" pitchFamily="34" charset="-122"/>
                <a:cs typeface="Arial" panose="020B0604020202020204" pitchFamily="34" charset="0"/>
              </a:rPr>
              <a:t>任务分解</a:t>
            </a:r>
            <a:endParaRPr lang="en-US" altLang="zh-CN" sz="2800" b="1" spc="500" dirty="0">
              <a:solidFill>
                <a:schemeClr val="bg1">
                  <a:lumMod val="50000"/>
                </a:schemeClr>
              </a:solidFill>
              <a:latin typeface="微软雅黑" panose="020B0503020204020204" pitchFamily="34" charset="-122"/>
              <a:ea typeface="微软雅黑" panose="020B0503020204020204" pitchFamily="34" charset="-122"/>
              <a:cs typeface="Arial" panose="020B0604020202020204" pitchFamily="34" charset="0"/>
            </a:endParaRPr>
          </a:p>
        </p:txBody>
      </p:sp>
      <p:sp>
        <p:nvSpPr>
          <p:cNvPr id="70" name="椭圆 69"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flipH="1">
            <a:off x="2686180" y="813581"/>
            <a:ext cx="157493" cy="157493"/>
          </a:xfrm>
          <a:prstGeom prst="ellipse">
            <a:avLst/>
          </a:prstGeom>
          <a:solidFill>
            <a:srgbClr val="D06F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1" name="椭圆 70"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flipH="1">
            <a:off x="2686180" y="335956"/>
            <a:ext cx="321030" cy="321030"/>
          </a:xfrm>
          <a:prstGeom prst="ellipse">
            <a:avLst/>
          </a:prstGeom>
          <a:solidFill>
            <a:srgbClr val="966481"/>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2" name="椭圆 71"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flipH="1">
            <a:off x="2991678" y="806317"/>
            <a:ext cx="219803" cy="219803"/>
          </a:xfrm>
          <a:prstGeom prst="ellipse">
            <a:avLst/>
          </a:prstGeom>
          <a:solidFill>
            <a:srgbClr val="365B7C"/>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3" name="椭圆 72"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flipH="1">
            <a:off x="2031169" y="697840"/>
            <a:ext cx="164852" cy="164852"/>
          </a:xfrm>
          <a:prstGeom prst="ellipse">
            <a:avLst/>
          </a:prstGeom>
          <a:solidFill>
            <a:srgbClr val="F779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4" name="椭圆 73"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9354354" y="755438"/>
            <a:ext cx="157493" cy="157493"/>
          </a:xfrm>
          <a:prstGeom prst="ellipse">
            <a:avLst/>
          </a:prstGeom>
          <a:solidFill>
            <a:srgbClr val="D06F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5" name="椭圆 74"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9190817" y="277813"/>
            <a:ext cx="321030" cy="321030"/>
          </a:xfrm>
          <a:prstGeom prst="ellipse">
            <a:avLst/>
          </a:prstGeom>
          <a:solidFill>
            <a:srgbClr val="966481"/>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6" name="椭圆 75"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a:off x="8986546" y="748174"/>
            <a:ext cx="219803" cy="219803"/>
          </a:xfrm>
          <a:prstGeom prst="ellipse">
            <a:avLst/>
          </a:prstGeom>
          <a:solidFill>
            <a:srgbClr val="365B7C"/>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7" name="椭圆 76"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a:off x="10002006" y="639697"/>
            <a:ext cx="164852" cy="164852"/>
          </a:xfrm>
          <a:prstGeom prst="ellipse">
            <a:avLst/>
          </a:prstGeom>
          <a:solidFill>
            <a:srgbClr val="F779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0" name="e7d195523061f1c0"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hidden="1"/>
          <p:cNvSpPr txBox="1"/>
          <p:nvPr/>
        </p:nvSpPr>
        <p:spPr>
          <a:xfrm>
            <a:off x="-355600" y="1803400"/>
            <a:ext cx="293927" cy="1016000"/>
          </a:xfrm>
          <a:prstGeom prst="rect">
            <a:avLst/>
          </a:prstGeom>
          <a:noFill/>
        </p:spPr>
        <p:txBody>
          <a:bodyPr vert="wordArtVert" rtlCol="0">
            <a:spAutoFit/>
          </a:bodyPr>
          <a:lstStyle/>
          <a:p>
            <a:r>
              <a:rPr lang="en-US" altLang="zh-CN" sz="100"/>
              <a:t>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a:t>
            </a:r>
            <a:endParaRPr lang="zh-CN" altLang="en-US" sz="100"/>
          </a:p>
        </p:txBody>
      </p:sp>
      <p:sp>
        <p:nvSpPr>
          <p:cNvPr id="4" name="横卷形 3"/>
          <p:cNvSpPr/>
          <p:nvPr/>
        </p:nvSpPr>
        <p:spPr>
          <a:xfrm>
            <a:off x="3211481" y="2379157"/>
            <a:ext cx="5873115" cy="1034415"/>
          </a:xfrm>
          <a:prstGeom prst="horizontalScroll">
            <a:avLst/>
          </a:pr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path path="circle">
              <a:fillToRect l="50000" t="50000" r="50000" b="50000"/>
            </a:path>
            <a:tileRect/>
          </a:gra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defRPr/>
            </a:pPr>
            <a:r>
              <a:rPr lang="zh-CN" altLang="en-US" sz="3200" dirty="0">
                <a:solidFill>
                  <a:schemeClr val="accent1">
                    <a:lumMod val="75000"/>
                  </a:schemeClr>
                </a:solidFill>
                <a:latin typeface="KaiTi" panose="02010609060101010101" pitchFamily="49" charset="-122"/>
                <a:ea typeface="KaiTi" panose="02010609060101010101" pitchFamily="49" charset="-122"/>
                <a:sym typeface="+mn-ea"/>
              </a:rPr>
              <a:t>任务一 内部渠道选择 </a:t>
            </a:r>
          </a:p>
        </p:txBody>
      </p:sp>
      <p:sp>
        <p:nvSpPr>
          <p:cNvPr id="5" name="横卷形 4"/>
          <p:cNvSpPr/>
          <p:nvPr/>
        </p:nvSpPr>
        <p:spPr>
          <a:xfrm>
            <a:off x="3211481" y="3981262"/>
            <a:ext cx="5872480" cy="1024255"/>
          </a:xfrm>
          <a:prstGeom prst="horizontalScroll">
            <a:avLst/>
          </a:pr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path path="circle">
              <a:fillToRect l="50000" t="50000" r="50000" b="50000"/>
            </a:path>
            <a:tileRect/>
          </a:gra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eaLnBrk="1" hangingPunct="1"/>
            <a:r>
              <a:rPr lang="zh-CN" altLang="en-US" sz="3200">
                <a:solidFill>
                  <a:schemeClr val="accent1">
                    <a:lumMod val="75000"/>
                  </a:schemeClr>
                </a:solidFill>
                <a:latin typeface="KaiTi" panose="02010609060101010101" pitchFamily="49" charset="-122"/>
                <a:ea typeface="KaiTi" panose="02010609060101010101" pitchFamily="49" charset="-122"/>
                <a:sym typeface="+mn-ea"/>
              </a:rPr>
              <a:t>任务二 外部渠道选择</a:t>
            </a:r>
            <a:r>
              <a:rPr lang="zh-CN" altLang="en-US">
                <a:latin typeface="KaiTi" panose="02010609060101010101" pitchFamily="49" charset="-122"/>
                <a:ea typeface="KaiTi" panose="02010609060101010101" pitchFamily="49" charset="-122"/>
                <a:sym typeface="+mn-ea"/>
              </a:rPr>
              <a:t> </a:t>
            </a:r>
            <a:endParaRPr lang="zh-CN" altLang="en-US">
              <a:latin typeface="KaiTi" panose="02010609060101010101" pitchFamily="49" charset="-122"/>
              <a:ea typeface="KaiTi" panose="02010609060101010101" pitchFamily="49" charset="-122"/>
            </a:endParaRPr>
          </a:p>
        </p:txBody>
      </p:sp>
    </p:spTree>
    <p:extLst>
      <p:ext uri="{BB962C8B-B14F-4D97-AF65-F5344CB8AC3E}">
        <p14:creationId xmlns:p14="http://schemas.microsoft.com/office/powerpoint/2010/main" val="2201973495"/>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0">
        <p15:prstTrans prst="pageCurlDouble"/>
      </p:transition>
    </mc:Choice>
    <mc:Fallback xmlns="">
      <p:transition spd="slow" advTm="0">
        <p:fade/>
      </p:transition>
    </mc:Fallback>
  </mc:AlternateContent>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矩形 24"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549157" y="-975631"/>
            <a:ext cx="583096" cy="838080"/>
          </a:xfrm>
          <a:prstGeom prst="rect">
            <a:avLst/>
          </a:prstGeom>
          <a:solidFill>
            <a:srgbClr val="365B7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 name="矩形 25"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1132253" y="-975631"/>
            <a:ext cx="583096" cy="838080"/>
          </a:xfrm>
          <a:prstGeom prst="rect">
            <a:avLst/>
          </a:prstGeom>
          <a:solidFill>
            <a:srgbClr val="96648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 name="矩形 26"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1715349" y="-975631"/>
            <a:ext cx="583096" cy="838080"/>
          </a:xfrm>
          <a:prstGeom prst="rect">
            <a:avLst/>
          </a:prstGeom>
          <a:solidFill>
            <a:srgbClr val="D06F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 name="矩形 27"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2298446" y="-975631"/>
            <a:ext cx="583096" cy="838080"/>
          </a:xfrm>
          <a:prstGeom prst="rect">
            <a:avLst/>
          </a:prstGeom>
          <a:solidFill>
            <a:srgbClr val="F779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 name="矩形 28"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2881542" y="-975631"/>
            <a:ext cx="583096" cy="838080"/>
          </a:xfrm>
          <a:prstGeom prst="rect">
            <a:avLst/>
          </a:prstGeom>
          <a:solidFill>
            <a:srgbClr val="F8AD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55" name="组合 54"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GrpSpPr/>
          <p:nvPr/>
        </p:nvGrpSpPr>
        <p:grpSpPr>
          <a:xfrm>
            <a:off x="809768" y="1217177"/>
            <a:ext cx="2304256" cy="4167230"/>
            <a:chOff x="752634" y="1779108"/>
            <a:chExt cx="2304256" cy="4167230"/>
          </a:xfrm>
        </p:grpSpPr>
        <p:sp>
          <p:nvSpPr>
            <p:cNvPr id="56" name="圆角矩形 38"/>
            <p:cNvSpPr/>
            <p:nvPr/>
          </p:nvSpPr>
          <p:spPr>
            <a:xfrm rot="572624">
              <a:off x="1297576" y="1779108"/>
              <a:ext cx="1274792" cy="1256404"/>
            </a:xfrm>
            <a:custGeom>
              <a:avLst/>
              <a:gdLst/>
              <a:ahLst/>
              <a:cxnLst/>
              <a:rect l="l" t="t" r="r" b="b"/>
              <a:pathLst>
                <a:path w="1554798" h="1532371">
                  <a:moveTo>
                    <a:pt x="260464" y="73817"/>
                  </a:moveTo>
                  <a:cubicBezTo>
                    <a:pt x="306072" y="28209"/>
                    <a:pt x="369078" y="0"/>
                    <a:pt x="438674" y="0"/>
                  </a:cubicBezTo>
                  <a:lnTo>
                    <a:pt x="1302770" y="0"/>
                  </a:lnTo>
                  <a:cubicBezTo>
                    <a:pt x="1441961" y="0"/>
                    <a:pt x="1554798" y="112837"/>
                    <a:pt x="1554798" y="252028"/>
                  </a:cubicBezTo>
                  <a:lnTo>
                    <a:pt x="1554798" y="252029"/>
                  </a:lnTo>
                  <a:lnTo>
                    <a:pt x="1554798" y="1116125"/>
                  </a:lnTo>
                  <a:cubicBezTo>
                    <a:pt x="1554798" y="1255316"/>
                    <a:pt x="1441961" y="1368153"/>
                    <a:pt x="1302770" y="1368153"/>
                  </a:cubicBezTo>
                  <a:cubicBezTo>
                    <a:pt x="1163579" y="1368153"/>
                    <a:pt x="1050742" y="1255316"/>
                    <a:pt x="1050742" y="1116125"/>
                  </a:cubicBezTo>
                  <a:lnTo>
                    <a:pt x="1050742" y="860250"/>
                  </a:lnTo>
                  <a:cubicBezTo>
                    <a:pt x="1050311" y="861013"/>
                    <a:pt x="1049708" y="861600"/>
                    <a:pt x="1049101" y="862186"/>
                  </a:cubicBezTo>
                  <a:lnTo>
                    <a:pt x="426920" y="1461813"/>
                  </a:lnTo>
                  <a:cubicBezTo>
                    <a:pt x="326697" y="1558402"/>
                    <a:pt x="167149" y="1555457"/>
                    <a:pt x="70559" y="1455234"/>
                  </a:cubicBezTo>
                  <a:cubicBezTo>
                    <a:pt x="-26031" y="1355012"/>
                    <a:pt x="-23086" y="1195463"/>
                    <a:pt x="77137" y="1098874"/>
                  </a:cubicBezTo>
                  <a:lnTo>
                    <a:pt x="694328" y="504056"/>
                  </a:lnTo>
                  <a:lnTo>
                    <a:pt x="438674" y="504056"/>
                  </a:lnTo>
                  <a:cubicBezTo>
                    <a:pt x="299483" y="504056"/>
                    <a:pt x="186646" y="391219"/>
                    <a:pt x="186646" y="252028"/>
                  </a:cubicBezTo>
                  <a:cubicBezTo>
                    <a:pt x="186646" y="182432"/>
                    <a:pt x="214855" y="119426"/>
                    <a:pt x="260464" y="73817"/>
                  </a:cubicBezTo>
                  <a:close/>
                </a:path>
              </a:pathLst>
            </a:custGeom>
            <a:solidFill>
              <a:srgbClr val="D06F83"/>
            </a:solidFill>
            <a:ln w="19050">
              <a:gradFill>
                <a:gsLst>
                  <a:gs pos="89000">
                    <a:schemeClr val="bg1">
                      <a:lumMod val="85000"/>
                    </a:schemeClr>
                  </a:gs>
                  <a:gs pos="0">
                    <a:schemeClr val="bg1"/>
                  </a:gs>
                </a:gsLst>
                <a:lin ang="7200000" scaled="0"/>
              </a:gradFill>
            </a:ln>
            <a:effectLst>
              <a:outerShdw blurRad="254000" dist="127000" dir="8160000" algn="tr" rotWithShape="0">
                <a:prstClr val="black">
                  <a:alpha val="34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KaiTi" panose="02010609060101010101" pitchFamily="49" charset="-122"/>
                <a:ea typeface="KaiTi" panose="02010609060101010101" pitchFamily="49" charset="-122"/>
              </a:endParaRPr>
            </a:p>
          </p:txBody>
        </p:sp>
        <p:sp>
          <p:nvSpPr>
            <p:cNvPr id="57" name="圆角矩形 56"/>
            <p:cNvSpPr/>
            <p:nvPr/>
          </p:nvSpPr>
          <p:spPr>
            <a:xfrm>
              <a:off x="752634" y="3115798"/>
              <a:ext cx="2304256" cy="2830540"/>
            </a:xfrm>
            <a:prstGeom prst="roundRect">
              <a:avLst>
                <a:gd name="adj" fmla="val 6909"/>
              </a:avLst>
            </a:prstGeom>
            <a:solidFill>
              <a:srgbClr val="EFEFEF"/>
            </a:solidFill>
            <a:ln w="19050">
              <a:gradFill>
                <a:gsLst>
                  <a:gs pos="89000">
                    <a:schemeClr val="bg1">
                      <a:lumMod val="85000"/>
                    </a:schemeClr>
                  </a:gs>
                  <a:gs pos="0">
                    <a:schemeClr val="bg1"/>
                  </a:gs>
                </a:gsLst>
                <a:lin ang="7200000" scaled="0"/>
              </a:gradFill>
            </a:ln>
            <a:effectLst>
              <a:outerShdw blurRad="254000" dist="127000" dir="8160000" algn="tr" rotWithShape="0">
                <a:prstClr val="black">
                  <a:alpha val="34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800" dirty="0">
                  <a:solidFill>
                    <a:schemeClr val="tx1">
                      <a:lumMod val="65000"/>
                      <a:lumOff val="35000"/>
                    </a:schemeClr>
                  </a:solidFill>
                  <a:latin typeface="KaiTi" panose="02010609060101010101" pitchFamily="49" charset="-122"/>
                  <a:ea typeface="KaiTi" panose="02010609060101010101" pitchFamily="49" charset="-122"/>
                  <a:sym typeface="+mn-ea"/>
                </a:rPr>
                <a:t>内部渠道选择</a:t>
              </a:r>
            </a:p>
          </p:txBody>
        </p:sp>
        <p:grpSp>
          <p:nvGrpSpPr>
            <p:cNvPr id="58" name="组合 57"/>
            <p:cNvGrpSpPr/>
            <p:nvPr/>
          </p:nvGrpSpPr>
          <p:grpSpPr>
            <a:xfrm rot="16200000">
              <a:off x="2087525" y="3024024"/>
              <a:ext cx="441397" cy="58863"/>
              <a:chOff x="2975753" y="1851670"/>
              <a:chExt cx="539968" cy="72008"/>
            </a:xfrm>
          </p:grpSpPr>
          <p:sp>
            <p:nvSpPr>
              <p:cNvPr id="66" name="椭圆 65"/>
              <p:cNvSpPr/>
              <p:nvPr/>
            </p:nvSpPr>
            <p:spPr>
              <a:xfrm>
                <a:off x="2975753" y="1851670"/>
                <a:ext cx="72008" cy="72008"/>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KaiTi" panose="02010609060101010101" pitchFamily="49" charset="-122"/>
                  <a:ea typeface="KaiTi" panose="02010609060101010101" pitchFamily="49" charset="-122"/>
                </a:endParaRPr>
              </a:p>
            </p:txBody>
          </p:sp>
          <p:sp>
            <p:nvSpPr>
              <p:cNvPr id="67" name="椭圆 66"/>
              <p:cNvSpPr/>
              <p:nvPr/>
            </p:nvSpPr>
            <p:spPr>
              <a:xfrm>
                <a:off x="3443713" y="1851670"/>
                <a:ext cx="72008" cy="72008"/>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KaiTi" panose="02010609060101010101" pitchFamily="49" charset="-122"/>
                  <a:ea typeface="KaiTi" panose="02010609060101010101" pitchFamily="49" charset="-122"/>
                </a:endParaRPr>
              </a:p>
            </p:txBody>
          </p:sp>
          <p:sp>
            <p:nvSpPr>
              <p:cNvPr id="68" name="圆角矩形 67"/>
              <p:cNvSpPr/>
              <p:nvPr/>
            </p:nvSpPr>
            <p:spPr>
              <a:xfrm>
                <a:off x="3011757" y="1864814"/>
                <a:ext cx="467960" cy="45719"/>
              </a:xfrm>
              <a:prstGeom prst="roundRect">
                <a:avLst>
                  <a:gd name="adj" fmla="val 50000"/>
                </a:avLst>
              </a:prstGeom>
              <a:gradFill>
                <a:gsLst>
                  <a:gs pos="0">
                    <a:schemeClr val="bg1">
                      <a:lumMod val="75000"/>
                    </a:schemeClr>
                  </a:gs>
                  <a:gs pos="50000">
                    <a:schemeClr val="bg1">
                      <a:lumMod val="95000"/>
                    </a:schemeClr>
                  </a:gs>
                  <a:gs pos="100000">
                    <a:schemeClr val="bg1">
                      <a:lumMod val="75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KaiTi" panose="02010609060101010101" pitchFamily="49" charset="-122"/>
                  <a:ea typeface="KaiTi" panose="02010609060101010101" pitchFamily="49" charset="-122"/>
                </a:endParaRPr>
              </a:p>
            </p:txBody>
          </p:sp>
        </p:grpSp>
        <p:grpSp>
          <p:nvGrpSpPr>
            <p:cNvPr id="59" name="组合 58"/>
            <p:cNvGrpSpPr/>
            <p:nvPr/>
          </p:nvGrpSpPr>
          <p:grpSpPr>
            <a:xfrm rot="16200000">
              <a:off x="1203997" y="3024024"/>
              <a:ext cx="441397" cy="58863"/>
              <a:chOff x="2975753" y="1851670"/>
              <a:chExt cx="539968" cy="72008"/>
            </a:xfrm>
          </p:grpSpPr>
          <p:sp>
            <p:nvSpPr>
              <p:cNvPr id="63" name="椭圆 62"/>
              <p:cNvSpPr/>
              <p:nvPr/>
            </p:nvSpPr>
            <p:spPr>
              <a:xfrm>
                <a:off x="2975753" y="1851670"/>
                <a:ext cx="72008" cy="72008"/>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KaiTi" panose="02010609060101010101" pitchFamily="49" charset="-122"/>
                  <a:ea typeface="KaiTi" panose="02010609060101010101" pitchFamily="49" charset="-122"/>
                </a:endParaRPr>
              </a:p>
            </p:txBody>
          </p:sp>
          <p:sp>
            <p:nvSpPr>
              <p:cNvPr id="64" name="椭圆 63"/>
              <p:cNvSpPr/>
              <p:nvPr/>
            </p:nvSpPr>
            <p:spPr>
              <a:xfrm>
                <a:off x="3443713" y="1851670"/>
                <a:ext cx="72008" cy="72008"/>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KaiTi" panose="02010609060101010101" pitchFamily="49" charset="-122"/>
                  <a:ea typeface="KaiTi" panose="02010609060101010101" pitchFamily="49" charset="-122"/>
                </a:endParaRPr>
              </a:p>
            </p:txBody>
          </p:sp>
          <p:sp>
            <p:nvSpPr>
              <p:cNvPr id="65" name="圆角矩形 64"/>
              <p:cNvSpPr/>
              <p:nvPr/>
            </p:nvSpPr>
            <p:spPr>
              <a:xfrm>
                <a:off x="3011757" y="1864814"/>
                <a:ext cx="467960" cy="45719"/>
              </a:xfrm>
              <a:prstGeom prst="roundRect">
                <a:avLst>
                  <a:gd name="adj" fmla="val 50000"/>
                </a:avLst>
              </a:prstGeom>
              <a:gradFill>
                <a:gsLst>
                  <a:gs pos="0">
                    <a:schemeClr val="bg1">
                      <a:lumMod val="75000"/>
                    </a:schemeClr>
                  </a:gs>
                  <a:gs pos="50000">
                    <a:schemeClr val="bg1">
                      <a:lumMod val="95000"/>
                    </a:schemeClr>
                  </a:gs>
                  <a:gs pos="100000">
                    <a:schemeClr val="bg1">
                      <a:lumMod val="75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KaiTi" panose="02010609060101010101" pitchFamily="49" charset="-122"/>
                  <a:ea typeface="KaiTi" panose="02010609060101010101" pitchFamily="49" charset="-122"/>
                </a:endParaRPr>
              </a:p>
            </p:txBody>
          </p:sp>
        </p:grpSp>
        <p:sp>
          <p:nvSpPr>
            <p:cNvPr id="61" name="Rectangle 42"/>
            <p:cNvSpPr/>
            <p:nvPr/>
          </p:nvSpPr>
          <p:spPr>
            <a:xfrm flipH="1">
              <a:off x="954879" y="3512211"/>
              <a:ext cx="1960186" cy="168953"/>
            </a:xfrm>
            <a:prstGeom prst="rect">
              <a:avLst/>
            </a:prstGeom>
            <a:noFill/>
            <a:ln w="12700" cap="flat" cmpd="sng" algn="ctr">
              <a:noFill/>
              <a:prstDash val="solid"/>
            </a:ln>
            <a:effectLst/>
          </p:spPr>
          <p:txBody>
            <a:bodyPr lIns="91440" tIns="0" rIns="91440" bIns="0" rtlCol="0" anchor="t"/>
            <a:lstStyle/>
            <a:p>
              <a:r>
                <a:rPr lang="zh-CN" altLang="en-US" sz="2800" b="1" dirty="0">
                  <a:solidFill>
                    <a:schemeClr val="tx1">
                      <a:lumMod val="65000"/>
                      <a:lumOff val="35000"/>
                    </a:schemeClr>
                  </a:solidFill>
                  <a:latin typeface="KaiTi" panose="02010609060101010101" pitchFamily="49" charset="-122"/>
                  <a:ea typeface="KaiTi" panose="02010609060101010101" pitchFamily="49" charset="-122"/>
                  <a:cs typeface="Arial" panose="020B0604020202020204" pitchFamily="34" charset="0"/>
                </a:rPr>
                <a:t>任务一</a:t>
              </a:r>
            </a:p>
          </p:txBody>
        </p:sp>
        <p:sp>
          <p:nvSpPr>
            <p:cNvPr id="62" name="Rectangle 42"/>
            <p:cNvSpPr/>
            <p:nvPr/>
          </p:nvSpPr>
          <p:spPr>
            <a:xfrm flipH="1">
              <a:off x="911586" y="4157031"/>
              <a:ext cx="1960186" cy="1703437"/>
            </a:xfrm>
            <a:prstGeom prst="rect">
              <a:avLst/>
            </a:prstGeom>
            <a:noFill/>
            <a:ln w="12700" cap="flat" cmpd="sng" algn="ctr">
              <a:noFill/>
              <a:prstDash val="solid"/>
            </a:ln>
            <a:effectLst/>
          </p:spPr>
          <p:txBody>
            <a:bodyPr lIns="91440" tIns="0" rIns="91440" bIns="0" rtlCol="0" anchor="t"/>
            <a:lstStyle/>
            <a:p>
              <a:pPr>
                <a:defRPr/>
              </a:pPr>
              <a:endParaRPr lang="en-US" altLang="zh-CN" sz="2400" kern="0" dirty="0">
                <a:solidFill>
                  <a:schemeClr val="tx1">
                    <a:lumMod val="65000"/>
                    <a:lumOff val="35000"/>
                  </a:schemeClr>
                </a:solidFill>
                <a:latin typeface="KaiTi" panose="02010609060101010101" pitchFamily="49" charset="-122"/>
                <a:ea typeface="KaiTi" panose="02010609060101010101" pitchFamily="49" charset="-122"/>
                <a:cs typeface="Arial" panose="020B0604020202020204" pitchFamily="34" charset="0"/>
              </a:endParaRPr>
            </a:p>
            <a:p>
              <a:pPr>
                <a:defRPr/>
              </a:pPr>
              <a:endParaRPr lang="en-US" altLang="zh-CN" sz="2400" kern="0" dirty="0">
                <a:solidFill>
                  <a:schemeClr val="tx1">
                    <a:lumMod val="65000"/>
                    <a:lumOff val="35000"/>
                  </a:schemeClr>
                </a:solidFill>
                <a:latin typeface="KaiTi" panose="02010609060101010101" pitchFamily="49" charset="-122"/>
                <a:ea typeface="KaiTi" panose="02010609060101010101" pitchFamily="49" charset="-122"/>
                <a:cs typeface="Arial" panose="020B0604020202020204" pitchFamily="34" charset="0"/>
              </a:endParaRPr>
            </a:p>
            <a:p>
              <a:pPr>
                <a:defRPr/>
              </a:pPr>
              <a:endParaRPr lang="en-US" sz="2400" kern="0" dirty="0">
                <a:solidFill>
                  <a:schemeClr val="tx1">
                    <a:lumMod val="65000"/>
                    <a:lumOff val="35000"/>
                  </a:schemeClr>
                </a:solidFill>
                <a:latin typeface="KaiTi" panose="02010609060101010101" pitchFamily="49" charset="-122"/>
                <a:ea typeface="KaiTi" panose="02010609060101010101" pitchFamily="49" charset="-122"/>
                <a:cs typeface="Arial" panose="020B0604020202020204" pitchFamily="34" charset="0"/>
              </a:endParaRPr>
            </a:p>
          </p:txBody>
        </p:sp>
      </p:grpSp>
      <p:cxnSp>
        <p:nvCxnSpPr>
          <p:cNvPr id="83" name="直接连接符 82"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CxnSpPr/>
          <p:nvPr/>
        </p:nvCxnSpPr>
        <p:spPr>
          <a:xfrm>
            <a:off x="3246637" y="1273629"/>
            <a:ext cx="5770860"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84" name="文本框 83"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txBox="1"/>
          <p:nvPr/>
        </p:nvSpPr>
        <p:spPr>
          <a:xfrm>
            <a:off x="5035262" y="572574"/>
            <a:ext cx="1877437" cy="523220"/>
          </a:xfrm>
          <a:prstGeom prst="rect">
            <a:avLst/>
          </a:prstGeom>
          <a:noFill/>
        </p:spPr>
        <p:txBody>
          <a:bodyPr wrap="none" rtlCol="0">
            <a:spAutoFit/>
          </a:bodyPr>
          <a:lstStyle/>
          <a:p>
            <a:r>
              <a:rPr lang="zh-CN" altLang="en-US" sz="2800" b="1" spc="500" dirty="0">
                <a:solidFill>
                  <a:schemeClr val="bg1">
                    <a:lumMod val="50000"/>
                  </a:schemeClr>
                </a:solidFill>
                <a:latin typeface="微软雅黑" panose="020B0503020204020204" pitchFamily="34" charset="-122"/>
                <a:ea typeface="微软雅黑" panose="020B0503020204020204" pitchFamily="34" charset="-122"/>
                <a:cs typeface="Arial" panose="020B0604020202020204" pitchFamily="34" charset="0"/>
              </a:rPr>
              <a:t>任务描述</a:t>
            </a:r>
            <a:endParaRPr lang="en-US" altLang="zh-CN" sz="2800" b="1" spc="500" dirty="0">
              <a:solidFill>
                <a:schemeClr val="bg1">
                  <a:lumMod val="50000"/>
                </a:schemeClr>
              </a:solidFill>
              <a:latin typeface="微软雅黑" panose="020B0503020204020204" pitchFamily="34" charset="-122"/>
              <a:ea typeface="微软雅黑" panose="020B0503020204020204" pitchFamily="34" charset="-122"/>
              <a:cs typeface="Arial" panose="020B0604020202020204" pitchFamily="34" charset="0"/>
            </a:endParaRPr>
          </a:p>
        </p:txBody>
      </p:sp>
      <p:sp>
        <p:nvSpPr>
          <p:cNvPr id="85" name="椭圆 84"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flipH="1">
            <a:off x="2686180" y="813581"/>
            <a:ext cx="157493" cy="157493"/>
          </a:xfrm>
          <a:prstGeom prst="ellipse">
            <a:avLst/>
          </a:prstGeom>
          <a:solidFill>
            <a:srgbClr val="D06F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6" name="椭圆 85"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flipH="1">
            <a:off x="2686180" y="335956"/>
            <a:ext cx="321030" cy="321030"/>
          </a:xfrm>
          <a:prstGeom prst="ellipse">
            <a:avLst/>
          </a:prstGeom>
          <a:solidFill>
            <a:srgbClr val="966481"/>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7" name="椭圆 86"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flipH="1">
            <a:off x="2991678" y="806317"/>
            <a:ext cx="219803" cy="219803"/>
          </a:xfrm>
          <a:prstGeom prst="ellipse">
            <a:avLst/>
          </a:prstGeom>
          <a:solidFill>
            <a:srgbClr val="365B7C"/>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8" name="椭圆 87"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flipH="1">
            <a:off x="2031169" y="697840"/>
            <a:ext cx="164852" cy="164852"/>
          </a:xfrm>
          <a:prstGeom prst="ellipse">
            <a:avLst/>
          </a:prstGeom>
          <a:solidFill>
            <a:srgbClr val="F779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9" name="椭圆 88"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9354354" y="755438"/>
            <a:ext cx="157493" cy="157493"/>
          </a:xfrm>
          <a:prstGeom prst="ellipse">
            <a:avLst/>
          </a:prstGeom>
          <a:solidFill>
            <a:srgbClr val="D06F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0" name="椭圆 89"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9190817" y="277813"/>
            <a:ext cx="321030" cy="321030"/>
          </a:xfrm>
          <a:prstGeom prst="ellipse">
            <a:avLst/>
          </a:prstGeom>
          <a:solidFill>
            <a:srgbClr val="966481"/>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1" name="椭圆 90"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a:off x="8986546" y="748174"/>
            <a:ext cx="219803" cy="219803"/>
          </a:xfrm>
          <a:prstGeom prst="ellipse">
            <a:avLst/>
          </a:prstGeom>
          <a:solidFill>
            <a:srgbClr val="365B7C"/>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2" name="椭圆 91"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a:off x="10002006" y="639697"/>
            <a:ext cx="164852" cy="164852"/>
          </a:xfrm>
          <a:prstGeom prst="ellipse">
            <a:avLst/>
          </a:prstGeom>
          <a:solidFill>
            <a:srgbClr val="F779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 name="e7d195523061f1c0"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hidden="1"/>
          <p:cNvSpPr txBox="1"/>
          <p:nvPr/>
        </p:nvSpPr>
        <p:spPr>
          <a:xfrm>
            <a:off x="-355600" y="1803400"/>
            <a:ext cx="293927" cy="1016000"/>
          </a:xfrm>
          <a:prstGeom prst="rect">
            <a:avLst/>
          </a:prstGeom>
          <a:noFill/>
        </p:spPr>
        <p:txBody>
          <a:bodyPr vert="wordArtVert" rtlCol="0">
            <a:spAutoFit/>
          </a:bodyPr>
          <a:lstStyle/>
          <a:p>
            <a:r>
              <a:rPr lang="en-US" altLang="zh-CN" sz="100"/>
              <a:t>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a:t>
            </a:r>
            <a:endParaRPr lang="zh-CN" altLang="en-US" sz="100"/>
          </a:p>
        </p:txBody>
      </p:sp>
      <p:sp>
        <p:nvSpPr>
          <p:cNvPr id="4" name="文本框 3"/>
          <p:cNvSpPr txBox="1"/>
          <p:nvPr/>
        </p:nvSpPr>
        <p:spPr>
          <a:xfrm>
            <a:off x="3975100" y="2574290"/>
            <a:ext cx="4686300" cy="460375"/>
          </a:xfrm>
          <a:prstGeom prst="rect">
            <a:avLst/>
          </a:prstGeom>
          <a:noFill/>
        </p:spPr>
        <p:txBody>
          <a:bodyPr wrap="square" rtlCol="0">
            <a:spAutoFit/>
          </a:bodyPr>
          <a:lstStyle/>
          <a:p>
            <a:pPr eaLnBrk="1" hangingPunct="1"/>
            <a:r>
              <a:rPr lang="zh-CN" altLang="en-US" sz="2400">
                <a:latin typeface="KaiTi" panose="02010609060101010101" pitchFamily="49" charset="-122"/>
                <a:ea typeface="KaiTi" panose="02010609060101010101" pitchFamily="49" charset="-122"/>
                <a:sym typeface="+mn-ea"/>
              </a:rPr>
              <a:t>一、传统和现代招聘渠道的比较</a:t>
            </a:r>
            <a:endParaRPr lang="zh-CN" altLang="en-US">
              <a:latin typeface="KaiTi" panose="02010609060101010101" pitchFamily="49" charset="-122"/>
              <a:ea typeface="KaiTi" panose="02010609060101010101" pitchFamily="49" charset="-122"/>
            </a:endParaRPr>
          </a:p>
        </p:txBody>
      </p:sp>
      <p:sp>
        <p:nvSpPr>
          <p:cNvPr id="5" name="文本框 4"/>
          <p:cNvSpPr txBox="1"/>
          <p:nvPr/>
        </p:nvSpPr>
        <p:spPr>
          <a:xfrm>
            <a:off x="3976370" y="3034665"/>
            <a:ext cx="5546106" cy="461665"/>
          </a:xfrm>
          <a:prstGeom prst="rect">
            <a:avLst/>
          </a:prstGeom>
          <a:noFill/>
        </p:spPr>
        <p:txBody>
          <a:bodyPr wrap="square" rtlCol="0">
            <a:spAutoFit/>
          </a:bodyPr>
          <a:lstStyle/>
          <a:p>
            <a:pPr eaLnBrk="1" hangingPunct="1"/>
            <a:r>
              <a:rPr lang="zh-CN" altLang="en-US" sz="2400" dirty="0">
                <a:solidFill>
                  <a:schemeClr val="tx1"/>
                </a:solidFill>
                <a:latin typeface="KaiTi" panose="02010609060101010101" pitchFamily="49" charset="-122"/>
                <a:ea typeface="KaiTi" panose="02010609060101010101" pitchFamily="49" charset="-122"/>
                <a:sym typeface="+mn-ea"/>
              </a:rPr>
              <a:t>二、招聘渠道选择的影响因素和原则</a:t>
            </a:r>
          </a:p>
        </p:txBody>
      </p:sp>
    </p:spTree>
    <p:extLst>
      <p:ext uri="{BB962C8B-B14F-4D97-AF65-F5344CB8AC3E}">
        <p14:creationId xmlns:p14="http://schemas.microsoft.com/office/powerpoint/2010/main" val="1505703170"/>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0">
        <p15:prstTrans prst="pageCurlDouble"/>
      </p:transition>
    </mc:Choice>
    <mc:Fallback xmlns="">
      <p:transition spd="slow"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44000" fill="hold" nodeType="withEffect">
                                  <p:stCondLst>
                                    <p:cond delay="250"/>
                                  </p:stCondLst>
                                  <p:childTnLst>
                                    <p:set>
                                      <p:cBhvr>
                                        <p:cTn id="6" dur="1" fill="hold">
                                          <p:stCondLst>
                                            <p:cond delay="0"/>
                                          </p:stCondLst>
                                        </p:cTn>
                                        <p:tgtEl>
                                          <p:spTgt spid="55"/>
                                        </p:tgtEl>
                                        <p:attrNameLst>
                                          <p:attrName>style.visibility</p:attrName>
                                        </p:attrNameLst>
                                      </p:cBhvr>
                                      <p:to>
                                        <p:strVal val="visible"/>
                                      </p:to>
                                    </p:set>
                                    <p:anim calcmode="lin" valueType="num">
                                      <p:cBhvr additive="base">
                                        <p:cTn id="7" dur="750" fill="hold"/>
                                        <p:tgtEl>
                                          <p:spTgt spid="55"/>
                                        </p:tgtEl>
                                        <p:attrNameLst>
                                          <p:attrName>ppt_x</p:attrName>
                                        </p:attrNameLst>
                                      </p:cBhvr>
                                      <p:tavLst>
                                        <p:tav tm="0">
                                          <p:val>
                                            <p:strVal val="#ppt_x"/>
                                          </p:val>
                                        </p:tav>
                                        <p:tav tm="100000">
                                          <p:val>
                                            <p:strVal val="#ppt_x"/>
                                          </p:val>
                                        </p:tav>
                                      </p:tavLst>
                                    </p:anim>
                                    <p:anim calcmode="lin" valueType="num">
                                      <p:cBhvr additive="base">
                                        <p:cTn id="8" dur="750" fill="hold"/>
                                        <p:tgtEl>
                                          <p:spTgt spid="5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矩形 24"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549157" y="-975631"/>
            <a:ext cx="583096" cy="838080"/>
          </a:xfrm>
          <a:prstGeom prst="rect">
            <a:avLst/>
          </a:prstGeom>
          <a:solidFill>
            <a:srgbClr val="365B7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 name="矩形 25"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1132253" y="-975631"/>
            <a:ext cx="583096" cy="838080"/>
          </a:xfrm>
          <a:prstGeom prst="rect">
            <a:avLst/>
          </a:prstGeom>
          <a:solidFill>
            <a:srgbClr val="96648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 name="矩形 26"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1715349" y="-975631"/>
            <a:ext cx="583096" cy="838080"/>
          </a:xfrm>
          <a:prstGeom prst="rect">
            <a:avLst/>
          </a:prstGeom>
          <a:solidFill>
            <a:srgbClr val="D06F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 name="矩形 27"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2298446" y="-975631"/>
            <a:ext cx="583096" cy="838080"/>
          </a:xfrm>
          <a:prstGeom prst="rect">
            <a:avLst/>
          </a:prstGeom>
          <a:solidFill>
            <a:srgbClr val="F779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 name="矩形 28"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2881542" y="-975631"/>
            <a:ext cx="583096" cy="838080"/>
          </a:xfrm>
          <a:prstGeom prst="rect">
            <a:avLst/>
          </a:prstGeom>
          <a:solidFill>
            <a:srgbClr val="F8AD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cxnSp>
        <p:nvCxnSpPr>
          <p:cNvPr id="46" name="直接连接符 45"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CxnSpPr/>
          <p:nvPr/>
        </p:nvCxnSpPr>
        <p:spPr>
          <a:xfrm>
            <a:off x="3246637" y="1273629"/>
            <a:ext cx="5770860"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48" name="椭圆 47"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flipH="1">
            <a:off x="2686180" y="813581"/>
            <a:ext cx="157493" cy="157493"/>
          </a:xfrm>
          <a:prstGeom prst="ellipse">
            <a:avLst/>
          </a:prstGeom>
          <a:solidFill>
            <a:srgbClr val="D06F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9" name="椭圆 48"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flipH="1">
            <a:off x="2686180" y="335956"/>
            <a:ext cx="321030" cy="321030"/>
          </a:xfrm>
          <a:prstGeom prst="ellipse">
            <a:avLst/>
          </a:prstGeom>
          <a:solidFill>
            <a:srgbClr val="966481"/>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0" name="椭圆 49"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flipH="1">
            <a:off x="2991678" y="806317"/>
            <a:ext cx="219803" cy="219803"/>
          </a:xfrm>
          <a:prstGeom prst="ellipse">
            <a:avLst/>
          </a:prstGeom>
          <a:solidFill>
            <a:srgbClr val="365B7C"/>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1" name="椭圆 50"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flipH="1">
            <a:off x="2021009" y="657200"/>
            <a:ext cx="164852" cy="164852"/>
          </a:xfrm>
          <a:prstGeom prst="ellipse">
            <a:avLst/>
          </a:prstGeom>
          <a:solidFill>
            <a:srgbClr val="F779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2" name="椭圆 51"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9354354" y="755438"/>
            <a:ext cx="157493" cy="157493"/>
          </a:xfrm>
          <a:prstGeom prst="ellipse">
            <a:avLst/>
          </a:prstGeom>
          <a:solidFill>
            <a:srgbClr val="D06F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3" name="椭圆 52"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9190817" y="277813"/>
            <a:ext cx="321030" cy="321030"/>
          </a:xfrm>
          <a:prstGeom prst="ellipse">
            <a:avLst/>
          </a:prstGeom>
          <a:solidFill>
            <a:srgbClr val="966481"/>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4" name="椭圆 53"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a:off x="8986546" y="748174"/>
            <a:ext cx="219803" cy="219803"/>
          </a:xfrm>
          <a:prstGeom prst="ellipse">
            <a:avLst/>
          </a:prstGeom>
          <a:solidFill>
            <a:srgbClr val="365B7C"/>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5" name="椭圆 54"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a:off x="10002006" y="639697"/>
            <a:ext cx="164852" cy="164852"/>
          </a:xfrm>
          <a:prstGeom prst="ellipse">
            <a:avLst/>
          </a:prstGeom>
          <a:solidFill>
            <a:srgbClr val="F779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 name="e7d195523061f1c0"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hidden="1"/>
          <p:cNvSpPr txBox="1"/>
          <p:nvPr/>
        </p:nvSpPr>
        <p:spPr>
          <a:xfrm>
            <a:off x="-355600" y="1803400"/>
            <a:ext cx="293927" cy="1016000"/>
          </a:xfrm>
          <a:prstGeom prst="rect">
            <a:avLst/>
          </a:prstGeom>
          <a:noFill/>
        </p:spPr>
        <p:txBody>
          <a:bodyPr vert="wordArtVert" rtlCol="0">
            <a:spAutoFit/>
          </a:bodyPr>
          <a:lstStyle/>
          <a:p>
            <a:r>
              <a:rPr lang="en-US" altLang="zh-CN" sz="100"/>
              <a:t>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a:t>
            </a:r>
            <a:endParaRPr lang="zh-CN" altLang="en-US" sz="100"/>
          </a:p>
        </p:txBody>
      </p:sp>
      <p:sp>
        <p:nvSpPr>
          <p:cNvPr id="2" name="文本框 1"/>
          <p:cNvSpPr txBox="1"/>
          <p:nvPr/>
        </p:nvSpPr>
        <p:spPr>
          <a:xfrm>
            <a:off x="3402022" y="496471"/>
            <a:ext cx="5436519" cy="523220"/>
          </a:xfrm>
          <a:prstGeom prst="rect">
            <a:avLst/>
          </a:prstGeom>
          <a:noFill/>
        </p:spPr>
        <p:txBody>
          <a:bodyPr wrap="square" rtlCol="0">
            <a:spAutoFit/>
          </a:bodyPr>
          <a:lstStyle/>
          <a:p>
            <a:pPr eaLnBrk="1" hangingPunct="1"/>
            <a:r>
              <a:rPr lang="zh-CN" altLang="en-US" sz="2800" b="1" dirty="0">
                <a:latin typeface="KaiTi" panose="02010609060101010101" pitchFamily="49" charset="-122"/>
                <a:ea typeface="KaiTi" panose="02010609060101010101" pitchFamily="49" charset="-122"/>
                <a:sym typeface="+mn-ea"/>
              </a:rPr>
              <a:t>一、传统和现代招聘渠道的比较</a:t>
            </a:r>
          </a:p>
        </p:txBody>
      </p:sp>
      <p:sp>
        <p:nvSpPr>
          <p:cNvPr id="3" name="文本框 2"/>
          <p:cNvSpPr txBox="1"/>
          <p:nvPr/>
        </p:nvSpPr>
        <p:spPr>
          <a:xfrm>
            <a:off x="1306287" y="2026285"/>
            <a:ext cx="9731828" cy="3046095"/>
          </a:xfrm>
          <a:prstGeom prst="rect">
            <a:avLst/>
          </a:prstGeom>
          <a:noFill/>
        </p:spPr>
        <p:txBody>
          <a:bodyPr wrap="square" rtlCol="0">
            <a:spAutoFit/>
          </a:bodyPr>
          <a:lstStyle/>
          <a:p>
            <a:pPr eaLnBrk="1" hangingPunct="1"/>
            <a:r>
              <a:rPr lang="en-US" altLang="zh-CN" sz="2400" dirty="0">
                <a:solidFill>
                  <a:schemeClr val="tx1"/>
                </a:solidFill>
                <a:uFillTx/>
                <a:ea typeface="楷体" panose="02010609060101010101" pitchFamily="49" charset="-122"/>
                <a:sym typeface="+mn-ea"/>
              </a:rPr>
              <a:t>(</a:t>
            </a:r>
            <a:r>
              <a:rPr lang="zh-CN" altLang="en-US" sz="2400" dirty="0">
                <a:solidFill>
                  <a:schemeClr val="tx1"/>
                </a:solidFill>
                <a:uFillTx/>
                <a:ea typeface="楷体" panose="02010609060101010101" pitchFamily="49" charset="-122"/>
                <a:sym typeface="+mn-ea"/>
              </a:rPr>
              <a:t>一</a:t>
            </a:r>
            <a:r>
              <a:rPr lang="en-US" altLang="zh-CN" sz="2400" dirty="0">
                <a:solidFill>
                  <a:schemeClr val="tx1"/>
                </a:solidFill>
                <a:uFillTx/>
                <a:ea typeface="楷体" panose="02010609060101010101" pitchFamily="49" charset="-122"/>
                <a:sym typeface="+mn-ea"/>
              </a:rPr>
              <a:t>)</a:t>
            </a:r>
            <a:r>
              <a:rPr lang="zh-CN" altLang="en-US" sz="2400" dirty="0">
                <a:solidFill>
                  <a:schemeClr val="tx1"/>
                </a:solidFill>
                <a:uFillTx/>
                <a:ea typeface="楷体" panose="02010609060101010101" pitchFamily="49" charset="-122"/>
                <a:sym typeface="+mn-ea"/>
              </a:rPr>
              <a:t>传统和现代招聘渠道在招聘成本上有差异</a:t>
            </a:r>
            <a:endParaRPr lang="zh-CN" altLang="en-US" sz="2400" dirty="0">
              <a:solidFill>
                <a:schemeClr val="tx1"/>
              </a:solidFill>
              <a:uFillTx/>
              <a:ea typeface="楷体" panose="02010609060101010101" pitchFamily="49" charset="-122"/>
            </a:endParaRPr>
          </a:p>
          <a:p>
            <a:pPr eaLnBrk="1" hangingPunct="1"/>
            <a:r>
              <a:rPr lang="en-US" altLang="zh-CN" sz="2400" dirty="0">
                <a:solidFill>
                  <a:schemeClr val="tx1"/>
                </a:solidFill>
                <a:uFillTx/>
                <a:ea typeface="楷体" panose="02010609060101010101" pitchFamily="49" charset="-122"/>
                <a:sym typeface="+mn-ea"/>
              </a:rPr>
              <a:t>1.</a:t>
            </a:r>
            <a:r>
              <a:rPr lang="zh-CN" altLang="en-US" sz="2400" dirty="0">
                <a:solidFill>
                  <a:schemeClr val="tx1"/>
                </a:solidFill>
                <a:uFillTx/>
                <a:ea typeface="楷体" panose="02010609060101010101" pitchFamily="49" charset="-122"/>
                <a:sym typeface="+mn-ea"/>
              </a:rPr>
              <a:t>招聘会</a:t>
            </a:r>
            <a:endParaRPr lang="zh-CN" altLang="en-US" sz="2400" dirty="0">
              <a:solidFill>
                <a:schemeClr val="tx1"/>
              </a:solidFill>
              <a:uFillTx/>
              <a:ea typeface="楷体" panose="02010609060101010101" pitchFamily="49" charset="-122"/>
            </a:endParaRPr>
          </a:p>
          <a:p>
            <a:pPr eaLnBrk="1" hangingPunct="1"/>
            <a:r>
              <a:rPr lang="en-US" altLang="zh-CN" sz="2400" dirty="0">
                <a:solidFill>
                  <a:schemeClr val="tx1"/>
                </a:solidFill>
                <a:uFillTx/>
                <a:ea typeface="楷体" panose="02010609060101010101" pitchFamily="49" charset="-122"/>
                <a:sym typeface="+mn-ea"/>
              </a:rPr>
              <a:t>2.</a:t>
            </a:r>
            <a:r>
              <a:rPr lang="zh-CN" altLang="en-US" sz="2400" dirty="0">
                <a:solidFill>
                  <a:schemeClr val="tx1"/>
                </a:solidFill>
                <a:uFillTx/>
                <a:ea typeface="楷体" panose="02010609060101010101" pitchFamily="49" charset="-122"/>
                <a:sym typeface="+mn-ea"/>
              </a:rPr>
              <a:t>报纸及杂志广告</a:t>
            </a:r>
            <a:endParaRPr lang="zh-CN" altLang="en-US" sz="2400" dirty="0">
              <a:solidFill>
                <a:schemeClr val="tx1"/>
              </a:solidFill>
              <a:uFillTx/>
              <a:ea typeface="楷体" panose="02010609060101010101" pitchFamily="49" charset="-122"/>
            </a:endParaRPr>
          </a:p>
          <a:p>
            <a:pPr eaLnBrk="1" hangingPunct="1"/>
            <a:r>
              <a:rPr lang="en-US" altLang="zh-CN" sz="2400" dirty="0">
                <a:solidFill>
                  <a:schemeClr val="tx1"/>
                </a:solidFill>
                <a:uFillTx/>
                <a:ea typeface="楷体" panose="02010609060101010101" pitchFamily="49" charset="-122"/>
                <a:sym typeface="+mn-ea"/>
              </a:rPr>
              <a:t>3.</a:t>
            </a:r>
            <a:r>
              <a:rPr lang="zh-CN" altLang="en-US" sz="2400" dirty="0">
                <a:solidFill>
                  <a:schemeClr val="tx1"/>
                </a:solidFill>
                <a:uFillTx/>
                <a:ea typeface="楷体" panose="02010609060101010101" pitchFamily="49" charset="-122"/>
                <a:sym typeface="+mn-ea"/>
              </a:rPr>
              <a:t>人才猎取</a:t>
            </a:r>
            <a:endParaRPr lang="zh-CN" altLang="en-US" sz="2400" dirty="0">
              <a:solidFill>
                <a:schemeClr val="tx1"/>
              </a:solidFill>
              <a:uFillTx/>
              <a:ea typeface="楷体" panose="02010609060101010101" pitchFamily="49" charset="-122"/>
            </a:endParaRPr>
          </a:p>
          <a:p>
            <a:pPr eaLnBrk="1" hangingPunct="1"/>
            <a:r>
              <a:rPr lang="en-US" altLang="zh-CN" sz="2400" dirty="0">
                <a:solidFill>
                  <a:schemeClr val="tx1"/>
                </a:solidFill>
                <a:uFillTx/>
                <a:ea typeface="楷体" panose="02010609060101010101" pitchFamily="49" charset="-122"/>
                <a:sym typeface="+mn-ea"/>
              </a:rPr>
              <a:t>4.</a:t>
            </a:r>
            <a:r>
              <a:rPr lang="zh-CN" altLang="en-US" sz="2400" dirty="0">
                <a:solidFill>
                  <a:schemeClr val="tx1"/>
                </a:solidFill>
                <a:uFillTx/>
                <a:ea typeface="楷体" panose="02010609060101010101" pitchFamily="49" charset="-122"/>
                <a:sym typeface="+mn-ea"/>
              </a:rPr>
              <a:t>网络招聘</a:t>
            </a:r>
          </a:p>
          <a:p>
            <a:pPr eaLnBrk="1" hangingPunct="1"/>
            <a:r>
              <a:rPr lang="en-US" altLang="zh-CN" sz="2400" dirty="0">
                <a:solidFill>
                  <a:schemeClr val="tx1"/>
                </a:solidFill>
                <a:uFillTx/>
                <a:ea typeface="楷体" panose="02010609060101010101" pitchFamily="49" charset="-122"/>
                <a:sym typeface="+mn-ea"/>
              </a:rPr>
              <a:t>(</a:t>
            </a:r>
            <a:r>
              <a:rPr lang="zh-CN" altLang="en-US" sz="2400" dirty="0">
                <a:solidFill>
                  <a:schemeClr val="tx1"/>
                </a:solidFill>
                <a:uFillTx/>
                <a:ea typeface="楷体" panose="02010609060101010101" pitchFamily="49" charset="-122"/>
                <a:sym typeface="+mn-ea"/>
              </a:rPr>
              <a:t>二</a:t>
            </a:r>
            <a:r>
              <a:rPr lang="en-US" altLang="zh-CN" sz="2400" dirty="0">
                <a:solidFill>
                  <a:schemeClr val="tx1"/>
                </a:solidFill>
                <a:uFillTx/>
                <a:ea typeface="楷体" panose="02010609060101010101" pitchFamily="49" charset="-122"/>
                <a:sym typeface="+mn-ea"/>
              </a:rPr>
              <a:t>)</a:t>
            </a:r>
            <a:r>
              <a:rPr lang="zh-CN" altLang="en-US" sz="2400" dirty="0">
                <a:solidFill>
                  <a:schemeClr val="tx1"/>
                </a:solidFill>
                <a:uFillTx/>
                <a:ea typeface="楷体" panose="02010609060101010101" pitchFamily="49" charset="-122"/>
                <a:sym typeface="+mn-ea"/>
              </a:rPr>
              <a:t>传统和现代招聘渠道在时间投入上有区别 </a:t>
            </a:r>
            <a:endParaRPr lang="zh-CN" altLang="en-US" sz="2400" dirty="0">
              <a:solidFill>
                <a:schemeClr val="tx1"/>
              </a:solidFill>
              <a:uFillTx/>
              <a:ea typeface="楷体" panose="02010609060101010101" pitchFamily="49" charset="-122"/>
            </a:endParaRPr>
          </a:p>
          <a:p>
            <a:pPr eaLnBrk="1" hangingPunct="1"/>
            <a:r>
              <a:rPr lang="en-US" altLang="zh-CN" sz="2400" dirty="0">
                <a:solidFill>
                  <a:schemeClr val="tx1"/>
                </a:solidFill>
                <a:uFillTx/>
                <a:ea typeface="楷体" panose="02010609060101010101" pitchFamily="49" charset="-122"/>
                <a:sym typeface="+mn-ea"/>
              </a:rPr>
              <a:t>(</a:t>
            </a:r>
            <a:r>
              <a:rPr lang="zh-CN" altLang="en-US" sz="2400" dirty="0">
                <a:solidFill>
                  <a:schemeClr val="tx1"/>
                </a:solidFill>
                <a:uFillTx/>
                <a:ea typeface="楷体" panose="02010609060101010101" pitchFamily="49" charset="-122"/>
                <a:sym typeface="+mn-ea"/>
              </a:rPr>
              <a:t>三</a:t>
            </a:r>
            <a:r>
              <a:rPr lang="en-US" altLang="zh-CN" sz="2400" dirty="0">
                <a:solidFill>
                  <a:schemeClr val="tx1"/>
                </a:solidFill>
                <a:uFillTx/>
                <a:ea typeface="楷体" panose="02010609060101010101" pitchFamily="49" charset="-122"/>
                <a:sym typeface="+mn-ea"/>
              </a:rPr>
              <a:t>)</a:t>
            </a:r>
            <a:r>
              <a:rPr lang="zh-CN" altLang="en-US" sz="2400" dirty="0">
                <a:solidFill>
                  <a:schemeClr val="tx1"/>
                </a:solidFill>
                <a:uFillTx/>
                <a:ea typeface="楷体" panose="02010609060101010101" pitchFamily="49" charset="-122"/>
                <a:sym typeface="+mn-ea"/>
              </a:rPr>
              <a:t>现代招聘渠道在招聘效果上有优势</a:t>
            </a:r>
            <a:endParaRPr lang="zh-CN" altLang="en-US" sz="2400" dirty="0">
              <a:solidFill>
                <a:schemeClr val="tx1"/>
              </a:solidFill>
              <a:uFillTx/>
              <a:ea typeface="楷体" panose="02010609060101010101" pitchFamily="49" charset="-122"/>
            </a:endParaRPr>
          </a:p>
          <a:p>
            <a:pPr eaLnBrk="1" hangingPunct="1"/>
            <a:endParaRPr lang="zh-CN" altLang="en-US" sz="2400" dirty="0">
              <a:solidFill>
                <a:schemeClr val="tx1"/>
              </a:solidFill>
              <a:uFillTx/>
              <a:ea typeface="楷体" panose="02010609060101010101" pitchFamily="49" charset="-122"/>
            </a:endParaRPr>
          </a:p>
        </p:txBody>
      </p:sp>
    </p:spTree>
    <p:extLst>
      <p:ext uri="{BB962C8B-B14F-4D97-AF65-F5344CB8AC3E}">
        <p14:creationId xmlns:p14="http://schemas.microsoft.com/office/powerpoint/2010/main" val="1259089304"/>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0">
        <p15:prstTrans prst="pageCurlDouble"/>
      </p:transition>
    </mc:Choice>
    <mc:Fallback xmlns="">
      <p:transition spd="slow" advTm="0">
        <p:fade/>
      </p:transition>
    </mc:Fallback>
  </mc:AlternateContent>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 name="椭圆 48"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flipH="1">
            <a:off x="2686180" y="335956"/>
            <a:ext cx="321030" cy="321030"/>
          </a:xfrm>
          <a:prstGeom prst="ellipse">
            <a:avLst/>
          </a:prstGeom>
          <a:solidFill>
            <a:srgbClr val="966481"/>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0" name="椭圆 49"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flipH="1">
            <a:off x="2991678" y="806317"/>
            <a:ext cx="219803" cy="219803"/>
          </a:xfrm>
          <a:prstGeom prst="ellipse">
            <a:avLst/>
          </a:prstGeom>
          <a:solidFill>
            <a:srgbClr val="365B7C"/>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8" name="椭圆 47"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flipH="1">
            <a:off x="2686180" y="813581"/>
            <a:ext cx="157493" cy="157493"/>
          </a:xfrm>
          <a:prstGeom prst="ellipse">
            <a:avLst/>
          </a:prstGeom>
          <a:solidFill>
            <a:srgbClr val="D06F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1" name="椭圆 50"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flipH="1">
            <a:off x="2021009" y="657200"/>
            <a:ext cx="164852" cy="164852"/>
          </a:xfrm>
          <a:prstGeom prst="ellipse">
            <a:avLst/>
          </a:prstGeom>
          <a:solidFill>
            <a:srgbClr val="F779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4" name="椭圆 53"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a:off x="8986546" y="748174"/>
            <a:ext cx="219803" cy="219803"/>
          </a:xfrm>
          <a:prstGeom prst="ellipse">
            <a:avLst/>
          </a:prstGeom>
          <a:solidFill>
            <a:srgbClr val="365B7C"/>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3" name="椭圆 52"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9190817" y="277813"/>
            <a:ext cx="321030" cy="321030"/>
          </a:xfrm>
          <a:prstGeom prst="ellipse">
            <a:avLst/>
          </a:prstGeom>
          <a:solidFill>
            <a:srgbClr val="966481"/>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5" name="椭圆 54"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a:off x="10002006" y="639697"/>
            <a:ext cx="164852" cy="164852"/>
          </a:xfrm>
          <a:prstGeom prst="ellipse">
            <a:avLst/>
          </a:prstGeom>
          <a:solidFill>
            <a:srgbClr val="F779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2" name="椭圆 51"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9354354" y="755438"/>
            <a:ext cx="157493" cy="157493"/>
          </a:xfrm>
          <a:prstGeom prst="ellipse">
            <a:avLst/>
          </a:prstGeom>
          <a:solidFill>
            <a:srgbClr val="D06F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cxnSp>
        <p:nvCxnSpPr>
          <p:cNvPr id="46" name="直接连接符 45"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CxnSpPr/>
          <p:nvPr/>
        </p:nvCxnSpPr>
        <p:spPr>
          <a:xfrm>
            <a:off x="3246637" y="1273629"/>
            <a:ext cx="5770860"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6" name="文本框 5"/>
          <p:cNvSpPr txBox="1"/>
          <p:nvPr/>
        </p:nvSpPr>
        <p:spPr>
          <a:xfrm>
            <a:off x="3333831" y="410735"/>
            <a:ext cx="5646689" cy="954107"/>
          </a:xfrm>
          <a:prstGeom prst="rect">
            <a:avLst/>
          </a:prstGeom>
          <a:noFill/>
        </p:spPr>
        <p:txBody>
          <a:bodyPr wrap="square" rtlCol="0">
            <a:spAutoFit/>
          </a:bodyPr>
          <a:lstStyle/>
          <a:p>
            <a:pPr algn="ctr" eaLnBrk="1" hangingPunct="1"/>
            <a:r>
              <a:rPr lang="zh-CN" altLang="en-US" sz="2800" b="1" dirty="0">
                <a:solidFill>
                  <a:schemeClr val="tx1"/>
                </a:solidFill>
                <a:latin typeface="KaiTi" panose="02010609060101010101" pitchFamily="49" charset="-122"/>
                <a:ea typeface="KaiTi" panose="02010609060101010101" pitchFamily="49" charset="-122"/>
                <a:sym typeface="+mn-ea"/>
              </a:rPr>
              <a:t>二、招聘渠道选择的影响因素和原则</a:t>
            </a:r>
          </a:p>
        </p:txBody>
      </p:sp>
      <p:sp>
        <p:nvSpPr>
          <p:cNvPr id="7" name="文本框 6"/>
          <p:cNvSpPr txBox="1"/>
          <p:nvPr/>
        </p:nvSpPr>
        <p:spPr>
          <a:xfrm>
            <a:off x="1269744" y="1629727"/>
            <a:ext cx="4928382" cy="460375"/>
          </a:xfrm>
          <a:prstGeom prst="rect">
            <a:avLst/>
          </a:prstGeom>
          <a:noFill/>
        </p:spPr>
        <p:txBody>
          <a:bodyPr wrap="square" rtlCol="0">
            <a:spAutoFit/>
          </a:bodyPr>
          <a:lstStyle/>
          <a:p>
            <a:r>
              <a:rPr lang="zh-CN" altLang="en-US" sz="2400" dirty="0">
                <a:solidFill>
                  <a:schemeClr val="tx1"/>
                </a:solidFill>
                <a:latin typeface="KaiTi" panose="02010609060101010101" pitchFamily="49" charset="-122"/>
                <a:ea typeface="KaiTi" panose="02010609060101010101" pitchFamily="49" charset="-122"/>
                <a:sym typeface="+mn-ea"/>
              </a:rPr>
              <a:t>（一）招聘渠道选择的影响因素</a:t>
            </a:r>
          </a:p>
        </p:txBody>
      </p:sp>
      <p:sp>
        <p:nvSpPr>
          <p:cNvPr id="8" name="文本框 7"/>
          <p:cNvSpPr txBox="1"/>
          <p:nvPr/>
        </p:nvSpPr>
        <p:spPr>
          <a:xfrm>
            <a:off x="1453243" y="2652395"/>
            <a:ext cx="9192985" cy="2308324"/>
          </a:xfrm>
          <a:prstGeom prst="rect">
            <a:avLst/>
          </a:prstGeom>
          <a:noFill/>
        </p:spPr>
        <p:txBody>
          <a:bodyPr wrap="square" rtlCol="0">
            <a:spAutoFit/>
          </a:bodyPr>
          <a:lstStyle/>
          <a:p>
            <a:pPr eaLnBrk="1" hangingPunct="1"/>
            <a:r>
              <a:rPr lang="en-US" altLang="zh-CN" sz="2400" dirty="0">
                <a:latin typeface="KaiTi" panose="02010609060101010101" pitchFamily="49" charset="-122"/>
                <a:ea typeface="KaiTi" panose="02010609060101010101" pitchFamily="49" charset="-122"/>
                <a:sym typeface="+mn-ea"/>
              </a:rPr>
              <a:t>(</a:t>
            </a:r>
            <a:r>
              <a:rPr lang="en-US" altLang="zh-CN" sz="2400" dirty="0">
                <a:latin typeface="KaiTi" panose="02010609060101010101" pitchFamily="49" charset="-122"/>
                <a:ea typeface="KaiTi" panose="02010609060101010101" pitchFamily="49" charset="-122"/>
                <a:cs typeface="华文仿宋" panose="02010600040101010101" pitchFamily="2" charset="-122"/>
                <a:sym typeface="+mn-ea"/>
              </a:rPr>
              <a:t>1)</a:t>
            </a:r>
            <a:r>
              <a:rPr lang="zh-CN" altLang="en-US" sz="2400" b="1" dirty="0">
                <a:solidFill>
                  <a:srgbClr val="FF0000"/>
                </a:solidFill>
                <a:latin typeface="KaiTi" panose="02010609060101010101" pitchFamily="49" charset="-122"/>
                <a:ea typeface="KaiTi" panose="02010609060101010101" pitchFamily="49" charset="-122"/>
                <a:cs typeface="华文仿宋" panose="02010600040101010101" pitchFamily="2" charset="-122"/>
                <a:sym typeface="+mn-ea"/>
              </a:rPr>
              <a:t>招聘渠道的目的性</a:t>
            </a:r>
            <a:r>
              <a:rPr lang="en-US" altLang="zh-CN" sz="2400" dirty="0">
                <a:latin typeface="KaiTi" panose="02010609060101010101" pitchFamily="49" charset="-122"/>
                <a:ea typeface="KaiTi" panose="02010609060101010101" pitchFamily="49" charset="-122"/>
                <a:cs typeface="华文仿宋" panose="02010600040101010101" pitchFamily="2" charset="-122"/>
                <a:sym typeface="+mn-ea"/>
              </a:rPr>
              <a:t>,</a:t>
            </a:r>
            <a:r>
              <a:rPr lang="zh-CN" altLang="en-US" sz="2400" dirty="0">
                <a:latin typeface="KaiTi" panose="02010609060101010101" pitchFamily="49" charset="-122"/>
                <a:ea typeface="KaiTi" panose="02010609060101010101" pitchFamily="49" charset="-122"/>
                <a:cs typeface="华文仿宋" panose="02010600040101010101" pitchFamily="2" charset="-122"/>
                <a:sym typeface="+mn-ea"/>
              </a:rPr>
              <a:t>即招聘渠道的选择是否能够达到招聘的要求</a:t>
            </a:r>
            <a:r>
              <a:rPr lang="en-US" altLang="zh-CN" sz="2400" dirty="0">
                <a:latin typeface="KaiTi" panose="02010609060101010101" pitchFamily="49" charset="-122"/>
                <a:ea typeface="KaiTi" panose="02010609060101010101" pitchFamily="49" charset="-122"/>
                <a:cs typeface="华文仿宋" panose="02010600040101010101" pitchFamily="2" charset="-122"/>
                <a:sym typeface="+mn-ea"/>
              </a:rPr>
              <a:t>,</a:t>
            </a:r>
            <a:r>
              <a:rPr lang="zh-CN" altLang="en-US" sz="2400" dirty="0">
                <a:latin typeface="KaiTi" panose="02010609060101010101" pitchFamily="49" charset="-122"/>
                <a:ea typeface="KaiTi" panose="02010609060101010101" pitchFamily="49" charset="-122"/>
                <a:cs typeface="华文仿宋" panose="02010600040101010101" pitchFamily="2" charset="-122"/>
                <a:sym typeface="+mn-ea"/>
              </a:rPr>
              <a:t>如能职匹配、协调互补等要求。</a:t>
            </a:r>
            <a:endParaRPr lang="zh-CN" altLang="en-US" sz="2400" dirty="0">
              <a:latin typeface="KaiTi" panose="02010609060101010101" pitchFamily="49" charset="-122"/>
              <a:ea typeface="KaiTi" panose="02010609060101010101" pitchFamily="49" charset="-122"/>
              <a:cs typeface="华文仿宋" panose="02010600040101010101" pitchFamily="2" charset="-122"/>
            </a:endParaRPr>
          </a:p>
          <a:p>
            <a:pPr eaLnBrk="1" hangingPunct="1"/>
            <a:r>
              <a:rPr lang="en-US" altLang="zh-CN" sz="2400" dirty="0">
                <a:latin typeface="KaiTi" panose="02010609060101010101" pitchFamily="49" charset="-122"/>
                <a:ea typeface="KaiTi" panose="02010609060101010101" pitchFamily="49" charset="-122"/>
                <a:cs typeface="华文仿宋" panose="02010600040101010101" pitchFamily="2" charset="-122"/>
                <a:sym typeface="+mn-ea"/>
              </a:rPr>
              <a:t>(2)</a:t>
            </a:r>
            <a:r>
              <a:rPr lang="zh-CN" altLang="en-US" sz="2400" b="1" dirty="0">
                <a:solidFill>
                  <a:srgbClr val="FF0000"/>
                </a:solidFill>
                <a:latin typeface="KaiTi" panose="02010609060101010101" pitchFamily="49" charset="-122"/>
                <a:ea typeface="KaiTi" panose="02010609060101010101" pitchFamily="49" charset="-122"/>
                <a:cs typeface="华文仿宋" panose="02010600040101010101" pitchFamily="2" charset="-122"/>
                <a:sym typeface="+mn-ea"/>
              </a:rPr>
              <a:t>招聘渠道的经济性</a:t>
            </a:r>
            <a:r>
              <a:rPr lang="en-US" altLang="zh-CN" sz="2400" dirty="0">
                <a:latin typeface="KaiTi" panose="02010609060101010101" pitchFamily="49" charset="-122"/>
                <a:ea typeface="KaiTi" panose="02010609060101010101" pitchFamily="49" charset="-122"/>
                <a:cs typeface="华文仿宋" panose="02010600040101010101" pitchFamily="2" charset="-122"/>
                <a:sym typeface="+mn-ea"/>
              </a:rPr>
              <a:t>,</a:t>
            </a:r>
            <a:r>
              <a:rPr lang="zh-CN" altLang="en-US" sz="2400" dirty="0">
                <a:latin typeface="KaiTi" panose="02010609060101010101" pitchFamily="49" charset="-122"/>
                <a:ea typeface="KaiTi" panose="02010609060101010101" pitchFamily="49" charset="-122"/>
                <a:cs typeface="华文仿宋" panose="02010600040101010101" pitchFamily="2" charset="-122"/>
                <a:sym typeface="+mn-ea"/>
              </a:rPr>
              <a:t>即在招聘到合适人员的情况下</a:t>
            </a:r>
            <a:r>
              <a:rPr lang="en-US" altLang="zh-CN" sz="2400" dirty="0">
                <a:latin typeface="KaiTi" panose="02010609060101010101" pitchFamily="49" charset="-122"/>
                <a:ea typeface="KaiTi" panose="02010609060101010101" pitchFamily="49" charset="-122"/>
                <a:cs typeface="华文仿宋" panose="02010600040101010101" pitchFamily="2" charset="-122"/>
                <a:sym typeface="+mn-ea"/>
              </a:rPr>
              <a:t>,</a:t>
            </a:r>
            <a:r>
              <a:rPr lang="zh-CN" altLang="en-US" sz="2400" dirty="0">
                <a:latin typeface="KaiTi" panose="02010609060101010101" pitchFamily="49" charset="-122"/>
                <a:ea typeface="KaiTi" panose="02010609060101010101" pitchFamily="49" charset="-122"/>
                <a:cs typeface="华文仿宋" panose="02010600040101010101" pitchFamily="2" charset="-122"/>
                <a:sym typeface="+mn-ea"/>
              </a:rPr>
              <a:t>所花费的成本最小</a:t>
            </a:r>
            <a:r>
              <a:rPr lang="en-US" altLang="zh-CN" sz="2400" dirty="0">
                <a:latin typeface="KaiTi" panose="02010609060101010101" pitchFamily="49" charset="-122"/>
                <a:ea typeface="KaiTi" panose="02010609060101010101" pitchFamily="49" charset="-122"/>
                <a:cs typeface="华文仿宋" panose="02010600040101010101" pitchFamily="2" charset="-122"/>
                <a:sym typeface="+mn-ea"/>
              </a:rPr>
              <a:t>,</a:t>
            </a:r>
            <a:r>
              <a:rPr lang="zh-CN" altLang="en-US" sz="2400" dirty="0">
                <a:latin typeface="KaiTi" panose="02010609060101010101" pitchFamily="49" charset="-122"/>
                <a:ea typeface="KaiTi" panose="02010609060101010101" pitchFamily="49" charset="-122"/>
                <a:cs typeface="华文仿宋" panose="02010600040101010101" pitchFamily="2" charset="-122"/>
                <a:sym typeface="+mn-ea"/>
              </a:rPr>
              <a:t>包括直接成本和间接成本。</a:t>
            </a:r>
            <a:endParaRPr lang="zh-CN" altLang="en-US" sz="2400" dirty="0">
              <a:latin typeface="KaiTi" panose="02010609060101010101" pitchFamily="49" charset="-122"/>
              <a:ea typeface="KaiTi" panose="02010609060101010101" pitchFamily="49" charset="-122"/>
              <a:cs typeface="华文仿宋" panose="02010600040101010101" pitchFamily="2" charset="-122"/>
            </a:endParaRPr>
          </a:p>
          <a:p>
            <a:pPr eaLnBrk="1" hangingPunct="1"/>
            <a:r>
              <a:rPr lang="en-US" altLang="zh-CN" sz="2400" dirty="0">
                <a:latin typeface="KaiTi" panose="02010609060101010101" pitchFamily="49" charset="-122"/>
                <a:ea typeface="KaiTi" panose="02010609060101010101" pitchFamily="49" charset="-122"/>
                <a:cs typeface="华文仿宋" panose="02010600040101010101" pitchFamily="2" charset="-122"/>
                <a:sym typeface="+mn-ea"/>
              </a:rPr>
              <a:t>(3)</a:t>
            </a:r>
            <a:r>
              <a:rPr lang="zh-CN" altLang="en-US" sz="2400" b="1" dirty="0">
                <a:solidFill>
                  <a:srgbClr val="FF0000"/>
                </a:solidFill>
                <a:latin typeface="KaiTi" panose="02010609060101010101" pitchFamily="49" charset="-122"/>
                <a:ea typeface="KaiTi" panose="02010609060101010101" pitchFamily="49" charset="-122"/>
                <a:cs typeface="华文仿宋" panose="02010600040101010101" pitchFamily="2" charset="-122"/>
                <a:sym typeface="+mn-ea"/>
              </a:rPr>
              <a:t>招聘渠道的可行性</a:t>
            </a:r>
            <a:r>
              <a:rPr lang="en-US" altLang="zh-CN" sz="2400" dirty="0">
                <a:latin typeface="KaiTi" panose="02010609060101010101" pitchFamily="49" charset="-122"/>
                <a:ea typeface="KaiTi" panose="02010609060101010101" pitchFamily="49" charset="-122"/>
                <a:cs typeface="华文仿宋" panose="02010600040101010101" pitchFamily="2" charset="-122"/>
                <a:sym typeface="+mn-ea"/>
              </a:rPr>
              <a:t>,</a:t>
            </a:r>
            <a:r>
              <a:rPr lang="zh-CN" altLang="en-US" sz="2400" dirty="0">
                <a:latin typeface="KaiTi" panose="02010609060101010101" pitchFamily="49" charset="-122"/>
                <a:ea typeface="KaiTi" panose="02010609060101010101" pitchFamily="49" charset="-122"/>
                <a:cs typeface="华文仿宋" panose="02010600040101010101" pitchFamily="2" charset="-122"/>
                <a:sym typeface="+mn-ea"/>
              </a:rPr>
              <a:t>即选择的招聘渠道符合企业的实际情况</a:t>
            </a:r>
            <a:r>
              <a:rPr lang="en-US" altLang="zh-CN" sz="2400" dirty="0">
                <a:latin typeface="KaiTi" panose="02010609060101010101" pitchFamily="49" charset="-122"/>
                <a:ea typeface="KaiTi" panose="02010609060101010101" pitchFamily="49" charset="-122"/>
                <a:cs typeface="华文仿宋" panose="02010600040101010101" pitchFamily="2" charset="-122"/>
                <a:sym typeface="+mn-ea"/>
              </a:rPr>
              <a:t>,</a:t>
            </a:r>
            <a:r>
              <a:rPr lang="zh-CN" altLang="en-US" sz="2400" dirty="0">
                <a:latin typeface="KaiTi" panose="02010609060101010101" pitchFamily="49" charset="-122"/>
                <a:ea typeface="KaiTi" panose="02010609060101010101" pitchFamily="49" charset="-122"/>
                <a:cs typeface="华文仿宋" panose="02010600040101010101" pitchFamily="2" charset="-122"/>
                <a:sym typeface="+mn-ea"/>
              </a:rPr>
              <a:t>可操作性强</a:t>
            </a:r>
            <a:endParaRPr lang="zh-CN" altLang="en-US" sz="2400" dirty="0">
              <a:latin typeface="KaiTi" panose="02010609060101010101" pitchFamily="49" charset="-122"/>
              <a:ea typeface="KaiTi" panose="02010609060101010101" pitchFamily="49" charset="-122"/>
              <a:cs typeface="华文仿宋" panose="02010600040101010101" pitchFamily="2" charset="-122"/>
            </a:endParaRPr>
          </a:p>
        </p:txBody>
      </p:sp>
    </p:spTree>
    <p:extLst>
      <p:ext uri="{BB962C8B-B14F-4D97-AF65-F5344CB8AC3E}">
        <p14:creationId xmlns:p14="http://schemas.microsoft.com/office/powerpoint/2010/main" val="1665836523"/>
      </p:ext>
    </p:extLst>
  </p:cSld>
  <p:clrMapOvr>
    <a:masterClrMapping/>
  </p:clrMapOvr>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矩形 24"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549157" y="-975631"/>
            <a:ext cx="583096" cy="838080"/>
          </a:xfrm>
          <a:prstGeom prst="rect">
            <a:avLst/>
          </a:prstGeom>
          <a:solidFill>
            <a:srgbClr val="365B7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 name="矩形 25"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1132253" y="-975631"/>
            <a:ext cx="583096" cy="838080"/>
          </a:xfrm>
          <a:prstGeom prst="rect">
            <a:avLst/>
          </a:prstGeom>
          <a:solidFill>
            <a:srgbClr val="96648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 name="矩形 26"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1715349" y="-975631"/>
            <a:ext cx="583096" cy="838080"/>
          </a:xfrm>
          <a:prstGeom prst="rect">
            <a:avLst/>
          </a:prstGeom>
          <a:solidFill>
            <a:srgbClr val="D06F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 name="矩形 27"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2298446" y="-975631"/>
            <a:ext cx="583096" cy="838080"/>
          </a:xfrm>
          <a:prstGeom prst="rect">
            <a:avLst/>
          </a:prstGeom>
          <a:solidFill>
            <a:srgbClr val="F779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 name="矩形 28"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2881542" y="-975631"/>
            <a:ext cx="583096" cy="838080"/>
          </a:xfrm>
          <a:prstGeom prst="rect">
            <a:avLst/>
          </a:prstGeom>
          <a:solidFill>
            <a:srgbClr val="F8AD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6" name="任意多边形 45"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rot="4549899" flipH="1">
            <a:off x="4272876" y="-10859"/>
            <a:ext cx="3902543" cy="8315311"/>
          </a:xfrm>
          <a:custGeom>
            <a:avLst/>
            <a:gdLst>
              <a:gd name="connsiteX0" fmla="*/ 3902543 w 3902543"/>
              <a:gd name="connsiteY0" fmla="*/ 828016 h 8315311"/>
              <a:gd name="connsiteX1" fmla="*/ 3481392 w 3902543"/>
              <a:gd name="connsiteY1" fmla="*/ 0 h 8315311"/>
              <a:gd name="connsiteX2" fmla="*/ 3045878 w 3902543"/>
              <a:gd name="connsiteY2" fmla="*/ 820553 h 8315311"/>
              <a:gd name="connsiteX3" fmla="*/ 3250338 w 3902543"/>
              <a:gd name="connsiteY3" fmla="*/ 822334 h 8315311"/>
              <a:gd name="connsiteX4" fmla="*/ 3250339 w 3902543"/>
              <a:gd name="connsiteY4" fmla="*/ 2191529 h 8315311"/>
              <a:gd name="connsiteX5" fmla="*/ 2746042 w 3902543"/>
              <a:gd name="connsiteY5" fmla="*/ 2810280 h 8315311"/>
              <a:gd name="connsiteX6" fmla="*/ 2671842 w 3902543"/>
              <a:gd name="connsiteY6" fmla="*/ 2817761 h 8315311"/>
              <a:gd name="connsiteX7" fmla="*/ 1022746 w 3902543"/>
              <a:gd name="connsiteY7" fmla="*/ 2817761 h 8315311"/>
              <a:gd name="connsiteX8" fmla="*/ 0 w 3902543"/>
              <a:gd name="connsiteY8" fmla="*/ 3840507 h 8315311"/>
              <a:gd name="connsiteX9" fmla="*/ 0 w 3902543"/>
              <a:gd name="connsiteY9" fmla="*/ 3840506 h 8315311"/>
              <a:gd name="connsiteX10" fmla="*/ 1022746 w 3902543"/>
              <a:gd name="connsiteY10" fmla="*/ 4863252 h 8315311"/>
              <a:gd name="connsiteX11" fmla="*/ 2946847 w 3902543"/>
              <a:gd name="connsiteY11" fmla="*/ 4863252 h 8315311"/>
              <a:gd name="connsiteX12" fmla="*/ 2946904 w 3902543"/>
              <a:gd name="connsiteY12" fmla="*/ 4863295 h 8315311"/>
              <a:gd name="connsiteX13" fmla="*/ 3018713 w 3902543"/>
              <a:gd name="connsiteY13" fmla="*/ 4875104 h 8315311"/>
              <a:gd name="connsiteX14" fmla="*/ 3218660 w 3902543"/>
              <a:gd name="connsiteY14" fmla="*/ 4974435 h 8315311"/>
              <a:gd name="connsiteX15" fmla="*/ 3218744 w 3902543"/>
              <a:gd name="connsiteY15" fmla="*/ 4974512 h 8315311"/>
              <a:gd name="connsiteX16" fmla="*/ 3293068 w 3902543"/>
              <a:gd name="connsiteY16" fmla="*/ 5045260 h 8315311"/>
              <a:gd name="connsiteX17" fmla="*/ 3311938 w 3902543"/>
              <a:gd name="connsiteY17" fmla="*/ 5068405 h 8315311"/>
              <a:gd name="connsiteX18" fmla="*/ 3354017 w 3902543"/>
              <a:gd name="connsiteY18" fmla="*/ 5128672 h 8315311"/>
              <a:gd name="connsiteX19" fmla="*/ 3368860 w 3902543"/>
              <a:gd name="connsiteY19" fmla="*/ 5153707 h 8315311"/>
              <a:gd name="connsiteX20" fmla="*/ 3408000 w 3902543"/>
              <a:gd name="connsiteY20" fmla="*/ 5242971 h 8315311"/>
              <a:gd name="connsiteX21" fmla="*/ 3408042 w 3902543"/>
              <a:gd name="connsiteY21" fmla="*/ 5243075 h 8315311"/>
              <a:gd name="connsiteX22" fmla="*/ 3432113 w 3902543"/>
              <a:gd name="connsiteY22" fmla="*/ 5363801 h 8315311"/>
              <a:gd name="connsiteX23" fmla="*/ 3433242 w 3902543"/>
              <a:gd name="connsiteY23" fmla="*/ 5401980 h 8315311"/>
              <a:gd name="connsiteX24" fmla="*/ 3429583 w 3902543"/>
              <a:gd name="connsiteY24" fmla="*/ 5488155 h 8315311"/>
              <a:gd name="connsiteX25" fmla="*/ 3422577 w 3902543"/>
              <a:gd name="connsiteY25" fmla="*/ 5530748 h 8315311"/>
              <a:gd name="connsiteX26" fmla="*/ 3397964 w 3902543"/>
              <a:gd name="connsiteY26" fmla="*/ 5614624 h 8315311"/>
              <a:gd name="connsiteX27" fmla="*/ 3384049 w 3902543"/>
              <a:gd name="connsiteY27" fmla="*/ 5651669 h 8315311"/>
              <a:gd name="connsiteX28" fmla="*/ 3317877 w 3902543"/>
              <a:gd name="connsiteY28" fmla="*/ 5763328 h 8315311"/>
              <a:gd name="connsiteX29" fmla="*/ 1869136 w 3902543"/>
              <a:gd name="connsiteY29" fmla="*/ 7628907 h 8315311"/>
              <a:gd name="connsiteX30" fmla="*/ 1080241 w 3902543"/>
              <a:gd name="connsiteY30" fmla="*/ 7728124 h 8315311"/>
              <a:gd name="connsiteX31" fmla="*/ 864058 w 3902543"/>
              <a:gd name="connsiteY31" fmla="*/ 7246400 h 8315311"/>
              <a:gd name="connsiteX32" fmla="*/ 868617 w 3902543"/>
              <a:gd name="connsiteY32" fmla="*/ 7218676 h 8315311"/>
              <a:gd name="connsiteX33" fmla="*/ 441448 w 3902543"/>
              <a:gd name="connsiteY33" fmla="*/ 6915647 h 8315311"/>
              <a:gd name="connsiteX34" fmla="*/ 398894 w 3902543"/>
              <a:gd name="connsiteY34" fmla="*/ 7028945 h 8315311"/>
              <a:gd name="connsiteX35" fmla="*/ 760074 w 3902543"/>
              <a:gd name="connsiteY35" fmla="*/ 8100300 h 8315311"/>
              <a:gd name="connsiteX36" fmla="*/ 760073 w 3902543"/>
              <a:gd name="connsiteY36" fmla="*/ 8100298 h 8315311"/>
              <a:gd name="connsiteX37" fmla="*/ 2195148 w 3902543"/>
              <a:gd name="connsiteY37" fmla="*/ 7919812 h 8315311"/>
              <a:gd name="connsiteX38" fmla="*/ 3630471 w 3902543"/>
              <a:gd name="connsiteY38" fmla="*/ 6071514 h 8315311"/>
              <a:gd name="connsiteX39" fmla="*/ 3658730 w 3902543"/>
              <a:gd name="connsiteY39" fmla="*/ 6030659 h 8315311"/>
              <a:gd name="connsiteX40" fmla="*/ 3668957 w 3902543"/>
              <a:gd name="connsiteY40" fmla="*/ 6018266 h 8315311"/>
              <a:gd name="connsiteX41" fmla="*/ 3674982 w 3902543"/>
              <a:gd name="connsiteY41" fmla="*/ 6007163 h 8315311"/>
              <a:gd name="connsiteX42" fmla="*/ 3695551 w 3902543"/>
              <a:gd name="connsiteY42" fmla="*/ 5977428 h 8315311"/>
              <a:gd name="connsiteX43" fmla="*/ 3748769 w 3902543"/>
              <a:gd name="connsiteY43" fmla="*/ 5878778 h 8315311"/>
              <a:gd name="connsiteX44" fmla="*/ 3760891 w 3902543"/>
              <a:gd name="connsiteY44" fmla="*/ 5848890 h 8315311"/>
              <a:gd name="connsiteX45" fmla="*/ 3763253 w 3902543"/>
              <a:gd name="connsiteY45" fmla="*/ 5844538 h 8315311"/>
              <a:gd name="connsiteX46" fmla="*/ 3765200 w 3902543"/>
              <a:gd name="connsiteY46" fmla="*/ 5838262 h 8315311"/>
              <a:gd name="connsiteX47" fmla="*/ 3790244 w 3902543"/>
              <a:gd name="connsiteY47" fmla="*/ 5776511 h 8315311"/>
              <a:gd name="connsiteX48" fmla="*/ 3825650 w 3902543"/>
              <a:gd name="connsiteY48" fmla="*/ 5243936 h 8315311"/>
              <a:gd name="connsiteX49" fmla="*/ 3794491 w 3902543"/>
              <a:gd name="connsiteY49" fmla="*/ 5125121 h 8315311"/>
              <a:gd name="connsiteX50" fmla="*/ 3773198 w 3902543"/>
              <a:gd name="connsiteY50" fmla="*/ 5073146 h 8315311"/>
              <a:gd name="connsiteX51" fmla="*/ 3772686 w 3902543"/>
              <a:gd name="connsiteY51" fmla="*/ 5071423 h 8315311"/>
              <a:gd name="connsiteX52" fmla="*/ 3771575 w 3902543"/>
              <a:gd name="connsiteY52" fmla="*/ 5069187 h 8315311"/>
              <a:gd name="connsiteX53" fmla="*/ 3738334 w 3902543"/>
              <a:gd name="connsiteY53" fmla="*/ 4988052 h 8315311"/>
              <a:gd name="connsiteX54" fmla="*/ 3449985 w 3902543"/>
              <a:gd name="connsiteY54" fmla="*/ 4636438 h 8315311"/>
              <a:gd name="connsiteX55" fmla="*/ 3449984 w 3902543"/>
              <a:gd name="connsiteY55" fmla="*/ 4636438 h 8315311"/>
              <a:gd name="connsiteX56" fmla="*/ 2866636 w 3902543"/>
              <a:gd name="connsiteY56" fmla="*/ 4422336 h 8315311"/>
              <a:gd name="connsiteX57" fmla="*/ 2789950 w 3902543"/>
              <a:gd name="connsiteY57" fmla="*/ 4423692 h 8315311"/>
              <a:gd name="connsiteX58" fmla="*/ 2327210 w 3902543"/>
              <a:gd name="connsiteY58" fmla="*/ 4423692 h 8315311"/>
              <a:gd name="connsiteX59" fmla="*/ 2329981 w 3902543"/>
              <a:gd name="connsiteY59" fmla="*/ 4425658 h 8315311"/>
              <a:gd name="connsiteX60" fmla="*/ 972933 w 3902543"/>
              <a:gd name="connsiteY60" fmla="*/ 4425659 h 8315311"/>
              <a:gd name="connsiteX61" fmla="*/ 365556 w 3902543"/>
              <a:gd name="connsiteY61" fmla="*/ 3818281 h 8315311"/>
              <a:gd name="connsiteX62" fmla="*/ 850525 w 3902543"/>
              <a:gd name="connsiteY62" fmla="*/ 3223245 h 8315311"/>
              <a:gd name="connsiteX63" fmla="*/ 918676 w 3902543"/>
              <a:gd name="connsiteY63" fmla="*/ 3216374 h 8315311"/>
              <a:gd name="connsiteX64" fmla="*/ 2692447 w 3902543"/>
              <a:gd name="connsiteY64" fmla="*/ 3216374 h 8315311"/>
              <a:gd name="connsiteX65" fmla="*/ 3702890 w 3902543"/>
              <a:gd name="connsiteY65" fmla="*/ 2205931 h 8315311"/>
              <a:gd name="connsiteX66" fmla="*/ 3702890 w 3902543"/>
              <a:gd name="connsiteY66" fmla="*/ 826277 h 8315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3902543" h="8315311">
                <a:moveTo>
                  <a:pt x="3902543" y="828016"/>
                </a:moveTo>
                <a:lnTo>
                  <a:pt x="3481392" y="0"/>
                </a:lnTo>
                <a:lnTo>
                  <a:pt x="3045878" y="820553"/>
                </a:lnTo>
                <a:lnTo>
                  <a:pt x="3250338" y="822334"/>
                </a:lnTo>
                <a:lnTo>
                  <a:pt x="3250339" y="2191529"/>
                </a:lnTo>
                <a:cubicBezTo>
                  <a:pt x="3250339" y="2496741"/>
                  <a:pt x="3033844" y="2751389"/>
                  <a:pt x="2746042" y="2810280"/>
                </a:cubicBezTo>
                <a:lnTo>
                  <a:pt x="2671842" y="2817761"/>
                </a:lnTo>
                <a:lnTo>
                  <a:pt x="1022746" y="2817761"/>
                </a:lnTo>
                <a:cubicBezTo>
                  <a:pt x="457899" y="2817760"/>
                  <a:pt x="0" y="3275660"/>
                  <a:pt x="0" y="3840507"/>
                </a:cubicBezTo>
                <a:lnTo>
                  <a:pt x="0" y="3840506"/>
                </a:lnTo>
                <a:cubicBezTo>
                  <a:pt x="0" y="4405352"/>
                  <a:pt x="457899" y="4863252"/>
                  <a:pt x="1022746" y="4863252"/>
                </a:cubicBezTo>
                <a:lnTo>
                  <a:pt x="2946847" y="4863252"/>
                </a:lnTo>
                <a:lnTo>
                  <a:pt x="2946904" y="4863295"/>
                </a:lnTo>
                <a:lnTo>
                  <a:pt x="3018713" y="4875104"/>
                </a:lnTo>
                <a:cubicBezTo>
                  <a:pt x="3089291" y="4893889"/>
                  <a:pt x="3157349" y="4926822"/>
                  <a:pt x="3218660" y="4974435"/>
                </a:cubicBezTo>
                <a:lnTo>
                  <a:pt x="3218744" y="4974512"/>
                </a:lnTo>
                <a:lnTo>
                  <a:pt x="3293068" y="5045260"/>
                </a:lnTo>
                <a:lnTo>
                  <a:pt x="3311938" y="5068405"/>
                </a:lnTo>
                <a:lnTo>
                  <a:pt x="3354017" y="5128672"/>
                </a:lnTo>
                <a:lnTo>
                  <a:pt x="3368860" y="5153707"/>
                </a:lnTo>
                <a:lnTo>
                  <a:pt x="3408000" y="5242971"/>
                </a:lnTo>
                <a:lnTo>
                  <a:pt x="3408042" y="5243075"/>
                </a:lnTo>
                <a:lnTo>
                  <a:pt x="3432113" y="5363801"/>
                </a:lnTo>
                <a:lnTo>
                  <a:pt x="3433242" y="5401980"/>
                </a:lnTo>
                <a:lnTo>
                  <a:pt x="3429583" y="5488155"/>
                </a:lnTo>
                <a:lnTo>
                  <a:pt x="3422577" y="5530748"/>
                </a:lnTo>
                <a:lnTo>
                  <a:pt x="3397964" y="5614624"/>
                </a:lnTo>
                <a:lnTo>
                  <a:pt x="3384049" y="5651669"/>
                </a:lnTo>
                <a:lnTo>
                  <a:pt x="3317877" y="5763328"/>
                </a:lnTo>
                <a:lnTo>
                  <a:pt x="1869136" y="7628907"/>
                </a:lnTo>
                <a:cubicBezTo>
                  <a:pt x="1678686" y="7874153"/>
                  <a:pt x="1325485" y="7918575"/>
                  <a:pt x="1080241" y="7728124"/>
                </a:cubicBezTo>
                <a:cubicBezTo>
                  <a:pt x="926963" y="7609095"/>
                  <a:pt x="852131" y="7426489"/>
                  <a:pt x="864058" y="7246400"/>
                </a:cubicBezTo>
                <a:lnTo>
                  <a:pt x="868617" y="7218676"/>
                </a:lnTo>
                <a:lnTo>
                  <a:pt x="441448" y="6915647"/>
                </a:lnTo>
                <a:lnTo>
                  <a:pt x="398894" y="7028945"/>
                </a:lnTo>
                <a:cubicBezTo>
                  <a:pt x="296376" y="7414097"/>
                  <a:pt x="425479" y="7840465"/>
                  <a:pt x="760074" y="8100300"/>
                </a:cubicBezTo>
                <a:lnTo>
                  <a:pt x="760073" y="8100298"/>
                </a:lnTo>
                <a:cubicBezTo>
                  <a:pt x="1206198" y="8446745"/>
                  <a:pt x="1848702" y="8365938"/>
                  <a:pt x="2195148" y="7919812"/>
                </a:cubicBezTo>
                <a:lnTo>
                  <a:pt x="3630471" y="6071514"/>
                </a:lnTo>
                <a:lnTo>
                  <a:pt x="3658730" y="6030659"/>
                </a:lnTo>
                <a:lnTo>
                  <a:pt x="3668957" y="6018266"/>
                </a:lnTo>
                <a:lnTo>
                  <a:pt x="3674982" y="6007163"/>
                </a:lnTo>
                <a:lnTo>
                  <a:pt x="3695551" y="5977428"/>
                </a:lnTo>
                <a:cubicBezTo>
                  <a:pt x="3715260" y="5945253"/>
                  <a:pt x="3732993" y="5912317"/>
                  <a:pt x="3748769" y="5878778"/>
                </a:cubicBezTo>
                <a:lnTo>
                  <a:pt x="3760891" y="5848890"/>
                </a:lnTo>
                <a:lnTo>
                  <a:pt x="3763253" y="5844538"/>
                </a:lnTo>
                <a:lnTo>
                  <a:pt x="3765200" y="5838262"/>
                </a:lnTo>
                <a:lnTo>
                  <a:pt x="3790244" y="5776511"/>
                </a:lnTo>
                <a:cubicBezTo>
                  <a:pt x="3849653" y="5603576"/>
                  <a:pt x="3860630" y="5419496"/>
                  <a:pt x="3825650" y="5243936"/>
                </a:cubicBezTo>
                <a:cubicBezTo>
                  <a:pt x="3817656" y="5203807"/>
                  <a:pt x="3807259" y="5164124"/>
                  <a:pt x="3794491" y="5125121"/>
                </a:cubicBezTo>
                <a:lnTo>
                  <a:pt x="3773198" y="5073146"/>
                </a:lnTo>
                <a:lnTo>
                  <a:pt x="3772686" y="5071423"/>
                </a:lnTo>
                <a:lnTo>
                  <a:pt x="3771575" y="5069187"/>
                </a:lnTo>
                <a:lnTo>
                  <a:pt x="3738334" y="4988052"/>
                </a:lnTo>
                <a:cubicBezTo>
                  <a:pt x="3672033" y="4854731"/>
                  <a:pt x="3575458" y="4733875"/>
                  <a:pt x="3449985" y="4636438"/>
                </a:cubicBezTo>
                <a:lnTo>
                  <a:pt x="3449984" y="4636438"/>
                </a:lnTo>
                <a:cubicBezTo>
                  <a:pt x="3275716" y="4501107"/>
                  <a:pt x="3071483" y="4430971"/>
                  <a:pt x="2866636" y="4422336"/>
                </a:cubicBezTo>
                <a:lnTo>
                  <a:pt x="2789950" y="4423692"/>
                </a:lnTo>
                <a:lnTo>
                  <a:pt x="2327210" y="4423692"/>
                </a:lnTo>
                <a:lnTo>
                  <a:pt x="2329981" y="4425658"/>
                </a:lnTo>
                <a:lnTo>
                  <a:pt x="972933" y="4425659"/>
                </a:lnTo>
                <a:cubicBezTo>
                  <a:pt x="637487" y="4425660"/>
                  <a:pt x="365555" y="4153727"/>
                  <a:pt x="365556" y="3818281"/>
                </a:cubicBezTo>
                <a:cubicBezTo>
                  <a:pt x="365556" y="3524765"/>
                  <a:pt x="573754" y="3279879"/>
                  <a:pt x="850525" y="3223245"/>
                </a:cubicBezTo>
                <a:lnTo>
                  <a:pt x="918676" y="3216374"/>
                </a:lnTo>
                <a:lnTo>
                  <a:pt x="2692447" y="3216374"/>
                </a:lnTo>
                <a:cubicBezTo>
                  <a:pt x="3250499" y="3216374"/>
                  <a:pt x="3702890" y="2763983"/>
                  <a:pt x="3702890" y="2205931"/>
                </a:cubicBezTo>
                <a:lnTo>
                  <a:pt x="3702890" y="826277"/>
                </a:lnTo>
                <a:close/>
              </a:path>
            </a:pathLst>
          </a:custGeom>
          <a:gradFill>
            <a:gsLst>
              <a:gs pos="100000">
                <a:schemeClr val="bg1"/>
              </a:gs>
              <a:gs pos="0">
                <a:srgbClr val="E0E0E0"/>
              </a:gs>
            </a:gsLst>
            <a:lin ang="8100000" scaled="0"/>
          </a:gradFill>
          <a:ln>
            <a:noFill/>
          </a:ln>
          <a:effectLst>
            <a:outerShdw blurRad="254000" dist="635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grpSp>
        <p:nvGrpSpPr>
          <p:cNvPr id="3" name="组合 2"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GrpSpPr/>
          <p:nvPr/>
        </p:nvGrpSpPr>
        <p:grpSpPr>
          <a:xfrm>
            <a:off x="2873293" y="4937760"/>
            <a:ext cx="947938" cy="947938"/>
            <a:chOff x="2873293" y="4937760"/>
            <a:chExt cx="947938" cy="947938"/>
          </a:xfrm>
        </p:grpSpPr>
        <p:sp>
          <p:nvSpPr>
            <p:cNvPr id="8" name="MH_Other_4" descr="e7d195523061f1c0deeec63e560781cfd59afb0ea006f2a87ABB68BF51EA6619813959095094C18C62A12F549504892A4AAA8C1554C6663626E05CA27F281A14E6983772AFC3FB97135759321DEA3D703E9D8D869A2273EEB2A0BB67749286FC6AC0CABC13E93DFA52684F44072F01AF674423D8E4F9F8BECABFE5771A30929D6D0D81E4AAAF4547CD35BA5A33B94A9D"/>
            <p:cNvSpPr>
              <a:spLocks noChangeAspect="1"/>
            </p:cNvSpPr>
            <p:nvPr>
              <p:custDataLst>
                <p:tags r:id="rId4"/>
              </p:custDataLst>
            </p:nvPr>
          </p:nvSpPr>
          <p:spPr>
            <a:xfrm>
              <a:off x="2873293" y="4937760"/>
              <a:ext cx="947938" cy="947938"/>
            </a:xfrm>
            <a:prstGeom prst="ellipse">
              <a:avLst/>
            </a:prstGeom>
            <a:solidFill>
              <a:srgbClr val="365B7C"/>
            </a:solidFill>
            <a:ln w="9525">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en-US" sz="2400">
                <a:solidFill>
                  <a:prstClr val="white"/>
                </a:solidFill>
                <a:sym typeface="+mn-lt"/>
              </a:endParaRPr>
            </a:p>
          </p:txBody>
        </p:sp>
        <p:grpSp>
          <p:nvGrpSpPr>
            <p:cNvPr id="47" name="组合 46"/>
            <p:cNvGrpSpPr/>
            <p:nvPr/>
          </p:nvGrpSpPr>
          <p:grpSpPr>
            <a:xfrm>
              <a:off x="3059643" y="5266317"/>
              <a:ext cx="587232" cy="290823"/>
              <a:chOff x="1923908" y="1320796"/>
              <a:chExt cx="782820" cy="387687"/>
            </a:xfrm>
            <a:solidFill>
              <a:srgbClr val="FDFDFD"/>
            </a:solidFill>
          </p:grpSpPr>
          <p:sp>
            <p:nvSpPr>
              <p:cNvPr id="48" name="Freeform 31"/>
              <p:cNvSpPr>
                <a:spLocks noEditPoints="1"/>
              </p:cNvSpPr>
              <p:nvPr/>
            </p:nvSpPr>
            <p:spPr bwMode="auto">
              <a:xfrm>
                <a:off x="1923908" y="1324517"/>
                <a:ext cx="368849" cy="383966"/>
              </a:xfrm>
              <a:custGeom>
                <a:avLst/>
                <a:gdLst>
                  <a:gd name="T0" fmla="*/ 35 w 38"/>
                  <a:gd name="T1" fmla="*/ 2 h 38"/>
                  <a:gd name="T2" fmla="*/ 32 w 38"/>
                  <a:gd name="T3" fmla="*/ 1 h 38"/>
                  <a:gd name="T4" fmla="*/ 28 w 38"/>
                  <a:gd name="T5" fmla="*/ 0 h 38"/>
                  <a:gd name="T6" fmla="*/ 10 w 38"/>
                  <a:gd name="T7" fmla="*/ 0 h 38"/>
                  <a:gd name="T8" fmla="*/ 6 w 38"/>
                  <a:gd name="T9" fmla="*/ 1 h 38"/>
                  <a:gd name="T10" fmla="*/ 3 w 38"/>
                  <a:gd name="T11" fmla="*/ 2 h 38"/>
                  <a:gd name="T12" fmla="*/ 1 w 38"/>
                  <a:gd name="T13" fmla="*/ 5 h 38"/>
                  <a:gd name="T14" fmla="*/ 0 w 38"/>
                  <a:gd name="T15" fmla="*/ 8 h 38"/>
                  <a:gd name="T16" fmla="*/ 0 w 38"/>
                  <a:gd name="T17" fmla="*/ 29 h 38"/>
                  <a:gd name="T18" fmla="*/ 1 w 38"/>
                  <a:gd name="T19" fmla="*/ 33 h 38"/>
                  <a:gd name="T20" fmla="*/ 3 w 38"/>
                  <a:gd name="T21" fmla="*/ 35 h 38"/>
                  <a:gd name="T22" fmla="*/ 6 w 38"/>
                  <a:gd name="T23" fmla="*/ 37 h 38"/>
                  <a:gd name="T24" fmla="*/ 10 w 38"/>
                  <a:gd name="T25" fmla="*/ 38 h 38"/>
                  <a:gd name="T26" fmla="*/ 28 w 38"/>
                  <a:gd name="T27" fmla="*/ 38 h 38"/>
                  <a:gd name="T28" fmla="*/ 32 w 38"/>
                  <a:gd name="T29" fmla="*/ 37 h 38"/>
                  <a:gd name="T30" fmla="*/ 35 w 38"/>
                  <a:gd name="T31" fmla="*/ 36 h 38"/>
                  <a:gd name="T32" fmla="*/ 37 w 38"/>
                  <a:gd name="T33" fmla="*/ 33 h 38"/>
                  <a:gd name="T34" fmla="*/ 38 w 38"/>
                  <a:gd name="T35" fmla="*/ 29 h 38"/>
                  <a:gd name="T36" fmla="*/ 38 w 38"/>
                  <a:gd name="T37" fmla="*/ 8 h 38"/>
                  <a:gd name="T38" fmla="*/ 37 w 38"/>
                  <a:gd name="T39" fmla="*/ 5 h 38"/>
                  <a:gd name="T40" fmla="*/ 35 w 38"/>
                  <a:gd name="T41" fmla="*/ 2 h 38"/>
                  <a:gd name="T42" fmla="*/ 28 w 38"/>
                  <a:gd name="T43" fmla="*/ 33 h 38"/>
                  <a:gd name="T44" fmla="*/ 10 w 38"/>
                  <a:gd name="T45" fmla="*/ 33 h 38"/>
                  <a:gd name="T46" fmla="*/ 8 w 38"/>
                  <a:gd name="T47" fmla="*/ 33 h 38"/>
                  <a:gd name="T48" fmla="*/ 6 w 38"/>
                  <a:gd name="T49" fmla="*/ 32 h 38"/>
                  <a:gd name="T50" fmla="*/ 5 w 38"/>
                  <a:gd name="T51" fmla="*/ 31 h 38"/>
                  <a:gd name="T52" fmla="*/ 5 w 38"/>
                  <a:gd name="T53" fmla="*/ 29 h 38"/>
                  <a:gd name="T54" fmla="*/ 5 w 38"/>
                  <a:gd name="T55" fmla="*/ 8 h 38"/>
                  <a:gd name="T56" fmla="*/ 5 w 38"/>
                  <a:gd name="T57" fmla="*/ 7 h 38"/>
                  <a:gd name="T58" fmla="*/ 6 w 38"/>
                  <a:gd name="T59" fmla="*/ 6 h 38"/>
                  <a:gd name="T60" fmla="*/ 8 w 38"/>
                  <a:gd name="T61" fmla="*/ 5 h 38"/>
                  <a:gd name="T62" fmla="*/ 10 w 38"/>
                  <a:gd name="T63" fmla="*/ 5 h 38"/>
                  <a:gd name="T64" fmla="*/ 28 w 38"/>
                  <a:gd name="T65" fmla="*/ 5 h 38"/>
                  <a:gd name="T66" fmla="*/ 30 w 38"/>
                  <a:gd name="T67" fmla="*/ 5 h 38"/>
                  <a:gd name="T68" fmla="*/ 32 w 38"/>
                  <a:gd name="T69" fmla="*/ 6 h 38"/>
                  <a:gd name="T70" fmla="*/ 33 w 38"/>
                  <a:gd name="T71" fmla="*/ 7 h 38"/>
                  <a:gd name="T72" fmla="*/ 33 w 38"/>
                  <a:gd name="T73" fmla="*/ 8 h 38"/>
                  <a:gd name="T74" fmla="*/ 33 w 38"/>
                  <a:gd name="T75" fmla="*/ 29 h 38"/>
                  <a:gd name="T76" fmla="*/ 33 w 38"/>
                  <a:gd name="T77" fmla="*/ 31 h 38"/>
                  <a:gd name="T78" fmla="*/ 32 w 38"/>
                  <a:gd name="T79" fmla="*/ 32 h 38"/>
                  <a:gd name="T80" fmla="*/ 30 w 38"/>
                  <a:gd name="T81" fmla="*/ 33 h 38"/>
                  <a:gd name="T82" fmla="*/ 28 w 38"/>
                  <a:gd name="T83" fmla="*/ 33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8" h="38">
                    <a:moveTo>
                      <a:pt x="35" y="2"/>
                    </a:moveTo>
                    <a:cubicBezTo>
                      <a:pt x="34" y="2"/>
                      <a:pt x="33" y="1"/>
                      <a:pt x="32" y="1"/>
                    </a:cubicBezTo>
                    <a:cubicBezTo>
                      <a:pt x="31" y="0"/>
                      <a:pt x="29" y="0"/>
                      <a:pt x="28" y="0"/>
                    </a:cubicBezTo>
                    <a:cubicBezTo>
                      <a:pt x="10" y="0"/>
                      <a:pt x="10" y="0"/>
                      <a:pt x="10" y="0"/>
                    </a:cubicBezTo>
                    <a:cubicBezTo>
                      <a:pt x="9" y="0"/>
                      <a:pt x="7" y="0"/>
                      <a:pt x="6" y="1"/>
                    </a:cubicBezTo>
                    <a:cubicBezTo>
                      <a:pt x="5" y="1"/>
                      <a:pt x="4" y="2"/>
                      <a:pt x="3" y="2"/>
                    </a:cubicBezTo>
                    <a:cubicBezTo>
                      <a:pt x="2" y="3"/>
                      <a:pt x="1" y="4"/>
                      <a:pt x="1" y="5"/>
                    </a:cubicBezTo>
                    <a:cubicBezTo>
                      <a:pt x="0" y="6"/>
                      <a:pt x="0" y="7"/>
                      <a:pt x="0" y="8"/>
                    </a:cubicBezTo>
                    <a:cubicBezTo>
                      <a:pt x="0" y="29"/>
                      <a:pt x="0" y="29"/>
                      <a:pt x="0" y="29"/>
                    </a:cubicBezTo>
                    <a:cubicBezTo>
                      <a:pt x="0" y="31"/>
                      <a:pt x="0" y="32"/>
                      <a:pt x="1" y="33"/>
                    </a:cubicBezTo>
                    <a:cubicBezTo>
                      <a:pt x="1" y="34"/>
                      <a:pt x="2" y="35"/>
                      <a:pt x="3" y="35"/>
                    </a:cubicBezTo>
                    <a:cubicBezTo>
                      <a:pt x="4" y="36"/>
                      <a:pt x="5" y="37"/>
                      <a:pt x="6" y="37"/>
                    </a:cubicBezTo>
                    <a:cubicBezTo>
                      <a:pt x="7" y="38"/>
                      <a:pt x="9" y="38"/>
                      <a:pt x="10" y="38"/>
                    </a:cubicBezTo>
                    <a:cubicBezTo>
                      <a:pt x="28" y="38"/>
                      <a:pt x="28" y="38"/>
                      <a:pt x="28" y="38"/>
                    </a:cubicBezTo>
                    <a:cubicBezTo>
                      <a:pt x="29" y="38"/>
                      <a:pt x="31" y="38"/>
                      <a:pt x="32" y="37"/>
                    </a:cubicBezTo>
                    <a:cubicBezTo>
                      <a:pt x="33" y="37"/>
                      <a:pt x="34" y="36"/>
                      <a:pt x="35" y="36"/>
                    </a:cubicBezTo>
                    <a:cubicBezTo>
                      <a:pt x="36" y="35"/>
                      <a:pt x="37" y="34"/>
                      <a:pt x="37" y="33"/>
                    </a:cubicBezTo>
                    <a:cubicBezTo>
                      <a:pt x="38" y="32"/>
                      <a:pt x="38" y="31"/>
                      <a:pt x="38" y="29"/>
                    </a:cubicBezTo>
                    <a:cubicBezTo>
                      <a:pt x="38" y="8"/>
                      <a:pt x="38" y="8"/>
                      <a:pt x="38" y="8"/>
                    </a:cubicBezTo>
                    <a:cubicBezTo>
                      <a:pt x="38" y="7"/>
                      <a:pt x="38" y="6"/>
                      <a:pt x="37" y="5"/>
                    </a:cubicBezTo>
                    <a:cubicBezTo>
                      <a:pt x="37" y="4"/>
                      <a:pt x="36" y="3"/>
                      <a:pt x="35" y="2"/>
                    </a:cubicBezTo>
                    <a:close/>
                    <a:moveTo>
                      <a:pt x="28" y="33"/>
                    </a:moveTo>
                    <a:cubicBezTo>
                      <a:pt x="10" y="33"/>
                      <a:pt x="10" y="33"/>
                      <a:pt x="10" y="33"/>
                    </a:cubicBezTo>
                    <a:cubicBezTo>
                      <a:pt x="9" y="33"/>
                      <a:pt x="9" y="33"/>
                      <a:pt x="8" y="33"/>
                    </a:cubicBezTo>
                    <a:cubicBezTo>
                      <a:pt x="7" y="33"/>
                      <a:pt x="7" y="32"/>
                      <a:pt x="6" y="32"/>
                    </a:cubicBezTo>
                    <a:cubicBezTo>
                      <a:pt x="6" y="32"/>
                      <a:pt x="6" y="31"/>
                      <a:pt x="5" y="31"/>
                    </a:cubicBezTo>
                    <a:cubicBezTo>
                      <a:pt x="5" y="30"/>
                      <a:pt x="5" y="30"/>
                      <a:pt x="5" y="29"/>
                    </a:cubicBezTo>
                    <a:cubicBezTo>
                      <a:pt x="5" y="8"/>
                      <a:pt x="5" y="8"/>
                      <a:pt x="5" y="8"/>
                    </a:cubicBezTo>
                    <a:cubicBezTo>
                      <a:pt x="5" y="8"/>
                      <a:pt x="5" y="7"/>
                      <a:pt x="5" y="7"/>
                    </a:cubicBezTo>
                    <a:cubicBezTo>
                      <a:pt x="6" y="6"/>
                      <a:pt x="6" y="6"/>
                      <a:pt x="6" y="6"/>
                    </a:cubicBezTo>
                    <a:cubicBezTo>
                      <a:pt x="7" y="5"/>
                      <a:pt x="7" y="5"/>
                      <a:pt x="8" y="5"/>
                    </a:cubicBezTo>
                    <a:cubicBezTo>
                      <a:pt x="9" y="5"/>
                      <a:pt x="9" y="5"/>
                      <a:pt x="10" y="5"/>
                    </a:cubicBezTo>
                    <a:cubicBezTo>
                      <a:pt x="28" y="5"/>
                      <a:pt x="28" y="5"/>
                      <a:pt x="28" y="5"/>
                    </a:cubicBezTo>
                    <a:cubicBezTo>
                      <a:pt x="29" y="5"/>
                      <a:pt x="29" y="5"/>
                      <a:pt x="30" y="5"/>
                    </a:cubicBezTo>
                    <a:cubicBezTo>
                      <a:pt x="31" y="5"/>
                      <a:pt x="31" y="5"/>
                      <a:pt x="32" y="6"/>
                    </a:cubicBezTo>
                    <a:cubicBezTo>
                      <a:pt x="32" y="6"/>
                      <a:pt x="32" y="6"/>
                      <a:pt x="33" y="7"/>
                    </a:cubicBezTo>
                    <a:cubicBezTo>
                      <a:pt x="33" y="7"/>
                      <a:pt x="33" y="8"/>
                      <a:pt x="33" y="8"/>
                    </a:cubicBezTo>
                    <a:cubicBezTo>
                      <a:pt x="33" y="29"/>
                      <a:pt x="33" y="29"/>
                      <a:pt x="33" y="29"/>
                    </a:cubicBezTo>
                    <a:cubicBezTo>
                      <a:pt x="33" y="30"/>
                      <a:pt x="33" y="30"/>
                      <a:pt x="33" y="31"/>
                    </a:cubicBezTo>
                    <a:cubicBezTo>
                      <a:pt x="32" y="31"/>
                      <a:pt x="32" y="32"/>
                      <a:pt x="32" y="32"/>
                    </a:cubicBezTo>
                    <a:cubicBezTo>
                      <a:pt x="31" y="32"/>
                      <a:pt x="31" y="33"/>
                      <a:pt x="30" y="33"/>
                    </a:cubicBezTo>
                    <a:cubicBezTo>
                      <a:pt x="29" y="33"/>
                      <a:pt x="29" y="33"/>
                      <a:pt x="28" y="33"/>
                    </a:cubicBezTo>
                    <a:close/>
                  </a:path>
                </a:pathLst>
              </a:custGeom>
              <a:grpFill/>
              <a:ln>
                <a:noFill/>
              </a:ln>
            </p:spPr>
            <p:txBody>
              <a:bodyPr vert="horz" wrap="square" lIns="91440" tIns="45720" rIns="91440" bIns="45720" numCol="1" anchor="t" anchorCtr="0" compatLnSpc="1"/>
              <a:lstStyle/>
              <a:p>
                <a:endParaRPr lang="zh-CN" altLang="en-US"/>
              </a:p>
            </p:txBody>
          </p:sp>
          <p:sp>
            <p:nvSpPr>
              <p:cNvPr id="49" name="Freeform 32"/>
              <p:cNvSpPr/>
              <p:nvPr/>
            </p:nvSpPr>
            <p:spPr bwMode="auto">
              <a:xfrm>
                <a:off x="2403294" y="1320796"/>
                <a:ext cx="303434" cy="387687"/>
              </a:xfrm>
              <a:custGeom>
                <a:avLst/>
                <a:gdLst>
                  <a:gd name="T0" fmla="*/ 28 w 31"/>
                  <a:gd name="T1" fmla="*/ 33 h 38"/>
                  <a:gd name="T2" fmla="*/ 18 w 31"/>
                  <a:gd name="T3" fmla="*/ 33 h 38"/>
                  <a:gd name="T4" fmla="*/ 18 w 31"/>
                  <a:gd name="T5" fmla="*/ 2 h 38"/>
                  <a:gd name="T6" fmla="*/ 16 w 31"/>
                  <a:gd name="T7" fmla="*/ 0 h 38"/>
                  <a:gd name="T8" fmla="*/ 9 w 31"/>
                  <a:gd name="T9" fmla="*/ 0 h 38"/>
                  <a:gd name="T10" fmla="*/ 7 w 31"/>
                  <a:gd name="T11" fmla="*/ 2 h 38"/>
                  <a:gd name="T12" fmla="*/ 9 w 31"/>
                  <a:gd name="T13" fmla="*/ 5 h 38"/>
                  <a:gd name="T14" fmla="*/ 13 w 31"/>
                  <a:gd name="T15" fmla="*/ 5 h 38"/>
                  <a:gd name="T16" fmla="*/ 13 w 31"/>
                  <a:gd name="T17" fmla="*/ 33 h 38"/>
                  <a:gd name="T18" fmla="*/ 3 w 31"/>
                  <a:gd name="T19" fmla="*/ 33 h 38"/>
                  <a:gd name="T20" fmla="*/ 0 w 31"/>
                  <a:gd name="T21" fmla="*/ 35 h 38"/>
                  <a:gd name="T22" fmla="*/ 3 w 31"/>
                  <a:gd name="T23" fmla="*/ 38 h 38"/>
                  <a:gd name="T24" fmla="*/ 28 w 31"/>
                  <a:gd name="T25" fmla="*/ 38 h 38"/>
                  <a:gd name="T26" fmla="*/ 31 w 31"/>
                  <a:gd name="T27" fmla="*/ 35 h 38"/>
                  <a:gd name="T28" fmla="*/ 28 w 31"/>
                  <a:gd name="T29" fmla="*/ 33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1" h="38">
                    <a:moveTo>
                      <a:pt x="28" y="33"/>
                    </a:moveTo>
                    <a:cubicBezTo>
                      <a:pt x="18" y="33"/>
                      <a:pt x="18" y="33"/>
                      <a:pt x="18" y="33"/>
                    </a:cubicBezTo>
                    <a:cubicBezTo>
                      <a:pt x="18" y="2"/>
                      <a:pt x="18" y="2"/>
                      <a:pt x="18" y="2"/>
                    </a:cubicBezTo>
                    <a:cubicBezTo>
                      <a:pt x="18" y="1"/>
                      <a:pt x="17" y="0"/>
                      <a:pt x="16" y="0"/>
                    </a:cubicBezTo>
                    <a:cubicBezTo>
                      <a:pt x="9" y="0"/>
                      <a:pt x="9" y="0"/>
                      <a:pt x="9" y="0"/>
                    </a:cubicBezTo>
                    <a:cubicBezTo>
                      <a:pt x="7" y="0"/>
                      <a:pt x="7" y="1"/>
                      <a:pt x="7" y="2"/>
                    </a:cubicBezTo>
                    <a:cubicBezTo>
                      <a:pt x="7" y="4"/>
                      <a:pt x="7" y="5"/>
                      <a:pt x="9" y="5"/>
                    </a:cubicBezTo>
                    <a:cubicBezTo>
                      <a:pt x="13" y="5"/>
                      <a:pt x="13" y="5"/>
                      <a:pt x="13" y="5"/>
                    </a:cubicBezTo>
                    <a:cubicBezTo>
                      <a:pt x="13" y="33"/>
                      <a:pt x="13" y="33"/>
                      <a:pt x="13" y="33"/>
                    </a:cubicBezTo>
                    <a:cubicBezTo>
                      <a:pt x="3" y="33"/>
                      <a:pt x="3" y="33"/>
                      <a:pt x="3" y="33"/>
                    </a:cubicBezTo>
                    <a:cubicBezTo>
                      <a:pt x="1" y="33"/>
                      <a:pt x="0" y="34"/>
                      <a:pt x="0" y="35"/>
                    </a:cubicBezTo>
                    <a:cubicBezTo>
                      <a:pt x="0" y="37"/>
                      <a:pt x="1" y="38"/>
                      <a:pt x="3" y="38"/>
                    </a:cubicBezTo>
                    <a:cubicBezTo>
                      <a:pt x="28" y="38"/>
                      <a:pt x="28" y="38"/>
                      <a:pt x="28" y="38"/>
                    </a:cubicBezTo>
                    <a:cubicBezTo>
                      <a:pt x="30" y="38"/>
                      <a:pt x="31" y="37"/>
                      <a:pt x="31" y="35"/>
                    </a:cubicBezTo>
                    <a:cubicBezTo>
                      <a:pt x="31" y="34"/>
                      <a:pt x="30" y="33"/>
                      <a:pt x="28" y="33"/>
                    </a:cubicBezTo>
                    <a:close/>
                  </a:path>
                </a:pathLst>
              </a:custGeom>
              <a:grpFill/>
              <a:ln>
                <a:noFill/>
              </a:ln>
            </p:spPr>
            <p:txBody>
              <a:bodyPr vert="horz" wrap="square" lIns="91440" tIns="45720" rIns="91440" bIns="45720" numCol="1" anchor="t" anchorCtr="0" compatLnSpc="1"/>
              <a:lstStyle/>
              <a:p>
                <a:endParaRPr lang="zh-CN" altLang="en-US"/>
              </a:p>
            </p:txBody>
          </p:sp>
        </p:grpSp>
      </p:grpSp>
      <p:grpSp>
        <p:nvGrpSpPr>
          <p:cNvPr id="4" name="组合 3"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GrpSpPr/>
          <p:nvPr/>
        </p:nvGrpSpPr>
        <p:grpSpPr>
          <a:xfrm>
            <a:off x="4291522" y="3106616"/>
            <a:ext cx="947938" cy="947938"/>
            <a:chOff x="4291522" y="3106616"/>
            <a:chExt cx="947938" cy="947938"/>
          </a:xfrm>
        </p:grpSpPr>
        <p:sp>
          <p:nvSpPr>
            <p:cNvPr id="43" name="MH_Other_4" descr="e7d195523061f1c0deeec63e560781cfd59afb0ea006f2a87ABB68BF51EA6619813959095094C18C62A12F549504892A4AAA8C1554C6663626E05CA27F281A14E6983772AFC3FB97135759321DEA3D703E9D8D869A2273EEB2A0BB67749286FC6AC0CABC13E93DFA52684F44072F01AF674423D8E4F9F8BECABFE5771A30929D6D0D81E4AAAF4547CD35BA5A33B94A9D"/>
            <p:cNvSpPr>
              <a:spLocks noChangeAspect="1"/>
            </p:cNvSpPr>
            <p:nvPr>
              <p:custDataLst>
                <p:tags r:id="rId3"/>
              </p:custDataLst>
            </p:nvPr>
          </p:nvSpPr>
          <p:spPr>
            <a:xfrm>
              <a:off x="4291522" y="3106616"/>
              <a:ext cx="947938" cy="947938"/>
            </a:xfrm>
            <a:prstGeom prst="ellipse">
              <a:avLst/>
            </a:prstGeom>
            <a:solidFill>
              <a:srgbClr val="966481"/>
            </a:solidFill>
            <a:ln w="9525">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en-US" sz="2400">
                <a:solidFill>
                  <a:prstClr val="white"/>
                </a:solidFill>
                <a:sym typeface="+mn-lt"/>
              </a:endParaRPr>
            </a:p>
          </p:txBody>
        </p:sp>
        <p:grpSp>
          <p:nvGrpSpPr>
            <p:cNvPr id="50" name="组合 49"/>
            <p:cNvGrpSpPr/>
            <p:nvPr/>
          </p:nvGrpSpPr>
          <p:grpSpPr>
            <a:xfrm>
              <a:off x="4464262" y="3433958"/>
              <a:ext cx="602457" cy="298710"/>
              <a:chOff x="1923908" y="2803742"/>
              <a:chExt cx="803116" cy="398201"/>
            </a:xfrm>
            <a:solidFill>
              <a:srgbClr val="FDFDFD"/>
            </a:solidFill>
          </p:grpSpPr>
          <p:sp>
            <p:nvSpPr>
              <p:cNvPr id="51" name="Freeform 27"/>
              <p:cNvSpPr/>
              <p:nvPr/>
            </p:nvSpPr>
            <p:spPr bwMode="auto">
              <a:xfrm>
                <a:off x="2354679" y="2813694"/>
                <a:ext cx="372345" cy="388249"/>
              </a:xfrm>
              <a:custGeom>
                <a:avLst/>
                <a:gdLst>
                  <a:gd name="T0" fmla="*/ 6 w 38"/>
                  <a:gd name="T1" fmla="*/ 24 h 38"/>
                  <a:gd name="T2" fmla="*/ 7 w 38"/>
                  <a:gd name="T3" fmla="*/ 22 h 38"/>
                  <a:gd name="T4" fmla="*/ 8 w 38"/>
                  <a:gd name="T5" fmla="*/ 22 h 38"/>
                  <a:gd name="T6" fmla="*/ 10 w 38"/>
                  <a:gd name="T7" fmla="*/ 21 h 38"/>
                  <a:gd name="T8" fmla="*/ 28 w 38"/>
                  <a:gd name="T9" fmla="*/ 21 h 38"/>
                  <a:gd name="T10" fmla="*/ 32 w 38"/>
                  <a:gd name="T11" fmla="*/ 21 h 38"/>
                  <a:gd name="T12" fmla="*/ 35 w 38"/>
                  <a:gd name="T13" fmla="*/ 19 h 38"/>
                  <a:gd name="T14" fmla="*/ 38 w 38"/>
                  <a:gd name="T15" fmla="*/ 16 h 38"/>
                  <a:gd name="T16" fmla="*/ 38 w 38"/>
                  <a:gd name="T17" fmla="*/ 13 h 38"/>
                  <a:gd name="T18" fmla="*/ 38 w 38"/>
                  <a:gd name="T19" fmla="*/ 8 h 38"/>
                  <a:gd name="T20" fmla="*/ 38 w 38"/>
                  <a:gd name="T21" fmla="*/ 5 h 38"/>
                  <a:gd name="T22" fmla="*/ 35 w 38"/>
                  <a:gd name="T23" fmla="*/ 2 h 38"/>
                  <a:gd name="T24" fmla="*/ 32 w 38"/>
                  <a:gd name="T25" fmla="*/ 1 h 38"/>
                  <a:gd name="T26" fmla="*/ 28 w 38"/>
                  <a:gd name="T27" fmla="*/ 0 h 38"/>
                  <a:gd name="T28" fmla="*/ 9 w 38"/>
                  <a:gd name="T29" fmla="*/ 0 h 38"/>
                  <a:gd name="T30" fmla="*/ 6 w 38"/>
                  <a:gd name="T31" fmla="*/ 2 h 38"/>
                  <a:gd name="T32" fmla="*/ 9 w 38"/>
                  <a:gd name="T33" fmla="*/ 5 h 38"/>
                  <a:gd name="T34" fmla="*/ 28 w 38"/>
                  <a:gd name="T35" fmla="*/ 5 h 38"/>
                  <a:gd name="T36" fmla="*/ 30 w 38"/>
                  <a:gd name="T37" fmla="*/ 5 h 38"/>
                  <a:gd name="T38" fmla="*/ 32 w 38"/>
                  <a:gd name="T39" fmla="*/ 6 h 38"/>
                  <a:gd name="T40" fmla="*/ 33 w 38"/>
                  <a:gd name="T41" fmla="*/ 7 h 38"/>
                  <a:gd name="T42" fmla="*/ 33 w 38"/>
                  <a:gd name="T43" fmla="*/ 8 h 38"/>
                  <a:gd name="T44" fmla="*/ 33 w 38"/>
                  <a:gd name="T45" fmla="*/ 13 h 38"/>
                  <a:gd name="T46" fmla="*/ 33 w 38"/>
                  <a:gd name="T47" fmla="*/ 14 h 38"/>
                  <a:gd name="T48" fmla="*/ 32 w 38"/>
                  <a:gd name="T49" fmla="*/ 16 h 38"/>
                  <a:gd name="T50" fmla="*/ 30 w 38"/>
                  <a:gd name="T51" fmla="*/ 16 h 38"/>
                  <a:gd name="T52" fmla="*/ 28 w 38"/>
                  <a:gd name="T53" fmla="*/ 17 h 38"/>
                  <a:gd name="T54" fmla="*/ 10 w 38"/>
                  <a:gd name="T55" fmla="*/ 17 h 38"/>
                  <a:gd name="T56" fmla="*/ 6 w 38"/>
                  <a:gd name="T57" fmla="*/ 17 h 38"/>
                  <a:gd name="T58" fmla="*/ 3 w 38"/>
                  <a:gd name="T59" fmla="*/ 19 h 38"/>
                  <a:gd name="T60" fmla="*/ 1 w 38"/>
                  <a:gd name="T61" fmla="*/ 22 h 38"/>
                  <a:gd name="T62" fmla="*/ 0 w 38"/>
                  <a:gd name="T63" fmla="*/ 25 h 38"/>
                  <a:gd name="T64" fmla="*/ 0 w 38"/>
                  <a:gd name="T65" fmla="*/ 29 h 38"/>
                  <a:gd name="T66" fmla="*/ 1 w 38"/>
                  <a:gd name="T67" fmla="*/ 33 h 38"/>
                  <a:gd name="T68" fmla="*/ 3 w 38"/>
                  <a:gd name="T69" fmla="*/ 36 h 38"/>
                  <a:gd name="T70" fmla="*/ 6 w 38"/>
                  <a:gd name="T71" fmla="*/ 37 h 38"/>
                  <a:gd name="T72" fmla="*/ 10 w 38"/>
                  <a:gd name="T73" fmla="*/ 38 h 38"/>
                  <a:gd name="T74" fmla="*/ 36 w 38"/>
                  <a:gd name="T75" fmla="*/ 38 h 38"/>
                  <a:gd name="T76" fmla="*/ 38 w 38"/>
                  <a:gd name="T77" fmla="*/ 35 h 38"/>
                  <a:gd name="T78" fmla="*/ 36 w 38"/>
                  <a:gd name="T79" fmla="*/ 33 h 38"/>
                  <a:gd name="T80" fmla="*/ 10 w 38"/>
                  <a:gd name="T81" fmla="*/ 33 h 38"/>
                  <a:gd name="T82" fmla="*/ 8 w 38"/>
                  <a:gd name="T83" fmla="*/ 33 h 38"/>
                  <a:gd name="T84" fmla="*/ 7 w 38"/>
                  <a:gd name="T85" fmla="*/ 32 h 38"/>
                  <a:gd name="T86" fmla="*/ 6 w 38"/>
                  <a:gd name="T87" fmla="*/ 31 h 38"/>
                  <a:gd name="T88" fmla="*/ 5 w 38"/>
                  <a:gd name="T89" fmla="*/ 29 h 38"/>
                  <a:gd name="T90" fmla="*/ 5 w 38"/>
                  <a:gd name="T91" fmla="*/ 25 h 38"/>
                  <a:gd name="T92" fmla="*/ 6 w 38"/>
                  <a:gd name="T93" fmla="*/ 24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8" h="38">
                    <a:moveTo>
                      <a:pt x="6" y="24"/>
                    </a:moveTo>
                    <a:cubicBezTo>
                      <a:pt x="6" y="23"/>
                      <a:pt x="6" y="23"/>
                      <a:pt x="7" y="22"/>
                    </a:cubicBezTo>
                    <a:cubicBezTo>
                      <a:pt x="7" y="22"/>
                      <a:pt x="8" y="22"/>
                      <a:pt x="8" y="22"/>
                    </a:cubicBezTo>
                    <a:cubicBezTo>
                      <a:pt x="9" y="21"/>
                      <a:pt x="10" y="21"/>
                      <a:pt x="10" y="21"/>
                    </a:cubicBezTo>
                    <a:cubicBezTo>
                      <a:pt x="28" y="21"/>
                      <a:pt x="28" y="21"/>
                      <a:pt x="28" y="21"/>
                    </a:cubicBezTo>
                    <a:cubicBezTo>
                      <a:pt x="30" y="21"/>
                      <a:pt x="31" y="21"/>
                      <a:pt x="32" y="21"/>
                    </a:cubicBezTo>
                    <a:cubicBezTo>
                      <a:pt x="33" y="20"/>
                      <a:pt x="34" y="20"/>
                      <a:pt x="35" y="19"/>
                    </a:cubicBezTo>
                    <a:cubicBezTo>
                      <a:pt x="36" y="18"/>
                      <a:pt x="37" y="17"/>
                      <a:pt x="38" y="16"/>
                    </a:cubicBezTo>
                    <a:cubicBezTo>
                      <a:pt x="38" y="15"/>
                      <a:pt x="38" y="14"/>
                      <a:pt x="38" y="13"/>
                    </a:cubicBezTo>
                    <a:cubicBezTo>
                      <a:pt x="38" y="8"/>
                      <a:pt x="38" y="8"/>
                      <a:pt x="38" y="8"/>
                    </a:cubicBezTo>
                    <a:cubicBezTo>
                      <a:pt x="38" y="7"/>
                      <a:pt x="38" y="6"/>
                      <a:pt x="38" y="5"/>
                    </a:cubicBezTo>
                    <a:cubicBezTo>
                      <a:pt x="37" y="4"/>
                      <a:pt x="36" y="3"/>
                      <a:pt x="35" y="2"/>
                    </a:cubicBezTo>
                    <a:cubicBezTo>
                      <a:pt x="34" y="2"/>
                      <a:pt x="33" y="1"/>
                      <a:pt x="32" y="1"/>
                    </a:cubicBezTo>
                    <a:cubicBezTo>
                      <a:pt x="31" y="0"/>
                      <a:pt x="29" y="0"/>
                      <a:pt x="28" y="0"/>
                    </a:cubicBezTo>
                    <a:cubicBezTo>
                      <a:pt x="9" y="0"/>
                      <a:pt x="9" y="0"/>
                      <a:pt x="9" y="0"/>
                    </a:cubicBezTo>
                    <a:cubicBezTo>
                      <a:pt x="7" y="0"/>
                      <a:pt x="6" y="1"/>
                      <a:pt x="6" y="2"/>
                    </a:cubicBezTo>
                    <a:cubicBezTo>
                      <a:pt x="6" y="4"/>
                      <a:pt x="7" y="5"/>
                      <a:pt x="9" y="5"/>
                    </a:cubicBezTo>
                    <a:cubicBezTo>
                      <a:pt x="28" y="5"/>
                      <a:pt x="28" y="5"/>
                      <a:pt x="28" y="5"/>
                    </a:cubicBezTo>
                    <a:cubicBezTo>
                      <a:pt x="29" y="5"/>
                      <a:pt x="29" y="5"/>
                      <a:pt x="30" y="5"/>
                    </a:cubicBezTo>
                    <a:cubicBezTo>
                      <a:pt x="31" y="5"/>
                      <a:pt x="31" y="6"/>
                      <a:pt x="32" y="6"/>
                    </a:cubicBezTo>
                    <a:cubicBezTo>
                      <a:pt x="32" y="6"/>
                      <a:pt x="33" y="7"/>
                      <a:pt x="33" y="7"/>
                    </a:cubicBezTo>
                    <a:cubicBezTo>
                      <a:pt x="33" y="7"/>
                      <a:pt x="33" y="8"/>
                      <a:pt x="33" y="8"/>
                    </a:cubicBezTo>
                    <a:cubicBezTo>
                      <a:pt x="33" y="13"/>
                      <a:pt x="33" y="13"/>
                      <a:pt x="33" y="13"/>
                    </a:cubicBezTo>
                    <a:cubicBezTo>
                      <a:pt x="33" y="13"/>
                      <a:pt x="33" y="14"/>
                      <a:pt x="33" y="14"/>
                    </a:cubicBezTo>
                    <a:cubicBezTo>
                      <a:pt x="33" y="15"/>
                      <a:pt x="32" y="15"/>
                      <a:pt x="32" y="16"/>
                    </a:cubicBezTo>
                    <a:cubicBezTo>
                      <a:pt x="31" y="16"/>
                      <a:pt x="31" y="16"/>
                      <a:pt x="30" y="16"/>
                    </a:cubicBezTo>
                    <a:cubicBezTo>
                      <a:pt x="29" y="16"/>
                      <a:pt x="29" y="17"/>
                      <a:pt x="28" y="17"/>
                    </a:cubicBezTo>
                    <a:cubicBezTo>
                      <a:pt x="10" y="17"/>
                      <a:pt x="10" y="17"/>
                      <a:pt x="10" y="17"/>
                    </a:cubicBezTo>
                    <a:cubicBezTo>
                      <a:pt x="9" y="17"/>
                      <a:pt x="7" y="17"/>
                      <a:pt x="6" y="17"/>
                    </a:cubicBezTo>
                    <a:cubicBezTo>
                      <a:pt x="5" y="18"/>
                      <a:pt x="4" y="18"/>
                      <a:pt x="3" y="19"/>
                    </a:cubicBezTo>
                    <a:cubicBezTo>
                      <a:pt x="2" y="20"/>
                      <a:pt x="1" y="21"/>
                      <a:pt x="1" y="22"/>
                    </a:cubicBezTo>
                    <a:cubicBezTo>
                      <a:pt x="0" y="23"/>
                      <a:pt x="0" y="24"/>
                      <a:pt x="0" y="25"/>
                    </a:cubicBezTo>
                    <a:cubicBezTo>
                      <a:pt x="0" y="29"/>
                      <a:pt x="0" y="29"/>
                      <a:pt x="0" y="29"/>
                    </a:cubicBezTo>
                    <a:cubicBezTo>
                      <a:pt x="0" y="31"/>
                      <a:pt x="0" y="32"/>
                      <a:pt x="1" y="33"/>
                    </a:cubicBezTo>
                    <a:cubicBezTo>
                      <a:pt x="1" y="34"/>
                      <a:pt x="2" y="35"/>
                      <a:pt x="3" y="36"/>
                    </a:cubicBezTo>
                    <a:cubicBezTo>
                      <a:pt x="4" y="36"/>
                      <a:pt x="5" y="37"/>
                      <a:pt x="6" y="37"/>
                    </a:cubicBezTo>
                    <a:cubicBezTo>
                      <a:pt x="7" y="38"/>
                      <a:pt x="9" y="38"/>
                      <a:pt x="10" y="38"/>
                    </a:cubicBezTo>
                    <a:cubicBezTo>
                      <a:pt x="36" y="38"/>
                      <a:pt x="36" y="38"/>
                      <a:pt x="36" y="38"/>
                    </a:cubicBezTo>
                    <a:cubicBezTo>
                      <a:pt x="38" y="38"/>
                      <a:pt x="38" y="37"/>
                      <a:pt x="38" y="35"/>
                    </a:cubicBezTo>
                    <a:cubicBezTo>
                      <a:pt x="38" y="34"/>
                      <a:pt x="38" y="33"/>
                      <a:pt x="36" y="33"/>
                    </a:cubicBezTo>
                    <a:cubicBezTo>
                      <a:pt x="10" y="33"/>
                      <a:pt x="10" y="33"/>
                      <a:pt x="10" y="33"/>
                    </a:cubicBezTo>
                    <a:cubicBezTo>
                      <a:pt x="10" y="33"/>
                      <a:pt x="9" y="33"/>
                      <a:pt x="8" y="33"/>
                    </a:cubicBezTo>
                    <a:cubicBezTo>
                      <a:pt x="8" y="33"/>
                      <a:pt x="7" y="32"/>
                      <a:pt x="7" y="32"/>
                    </a:cubicBezTo>
                    <a:cubicBezTo>
                      <a:pt x="6" y="32"/>
                      <a:pt x="6" y="31"/>
                      <a:pt x="6" y="31"/>
                    </a:cubicBezTo>
                    <a:cubicBezTo>
                      <a:pt x="5" y="30"/>
                      <a:pt x="5" y="30"/>
                      <a:pt x="5" y="29"/>
                    </a:cubicBezTo>
                    <a:cubicBezTo>
                      <a:pt x="5" y="25"/>
                      <a:pt x="5" y="25"/>
                      <a:pt x="5" y="25"/>
                    </a:cubicBezTo>
                    <a:cubicBezTo>
                      <a:pt x="5" y="24"/>
                      <a:pt x="5" y="24"/>
                      <a:pt x="6" y="24"/>
                    </a:cubicBezTo>
                    <a:close/>
                  </a:path>
                </a:pathLst>
              </a:custGeom>
              <a:grpFill/>
              <a:ln>
                <a:noFill/>
              </a:ln>
            </p:spPr>
            <p:txBody>
              <a:bodyPr vert="horz" wrap="square" lIns="91440" tIns="45720" rIns="91440" bIns="45720" numCol="1" anchor="t" anchorCtr="0" compatLnSpc="1"/>
              <a:lstStyle/>
              <a:p>
                <a:endParaRPr lang="zh-CN" altLang="en-US"/>
              </a:p>
            </p:txBody>
          </p:sp>
          <p:sp>
            <p:nvSpPr>
              <p:cNvPr id="52" name="Freeform 31"/>
              <p:cNvSpPr>
                <a:spLocks noEditPoints="1"/>
              </p:cNvSpPr>
              <p:nvPr/>
            </p:nvSpPr>
            <p:spPr bwMode="auto">
              <a:xfrm>
                <a:off x="1923908" y="2803742"/>
                <a:ext cx="368849" cy="383966"/>
              </a:xfrm>
              <a:custGeom>
                <a:avLst/>
                <a:gdLst>
                  <a:gd name="T0" fmla="*/ 35 w 38"/>
                  <a:gd name="T1" fmla="*/ 2 h 38"/>
                  <a:gd name="T2" fmla="*/ 32 w 38"/>
                  <a:gd name="T3" fmla="*/ 1 h 38"/>
                  <a:gd name="T4" fmla="*/ 28 w 38"/>
                  <a:gd name="T5" fmla="*/ 0 h 38"/>
                  <a:gd name="T6" fmla="*/ 10 w 38"/>
                  <a:gd name="T7" fmla="*/ 0 h 38"/>
                  <a:gd name="T8" fmla="*/ 6 w 38"/>
                  <a:gd name="T9" fmla="*/ 1 h 38"/>
                  <a:gd name="T10" fmla="*/ 3 w 38"/>
                  <a:gd name="T11" fmla="*/ 2 h 38"/>
                  <a:gd name="T12" fmla="*/ 1 w 38"/>
                  <a:gd name="T13" fmla="*/ 5 h 38"/>
                  <a:gd name="T14" fmla="*/ 0 w 38"/>
                  <a:gd name="T15" fmla="*/ 8 h 38"/>
                  <a:gd name="T16" fmla="*/ 0 w 38"/>
                  <a:gd name="T17" fmla="*/ 29 h 38"/>
                  <a:gd name="T18" fmla="*/ 1 w 38"/>
                  <a:gd name="T19" fmla="*/ 33 h 38"/>
                  <a:gd name="T20" fmla="*/ 3 w 38"/>
                  <a:gd name="T21" fmla="*/ 35 h 38"/>
                  <a:gd name="T22" fmla="*/ 6 w 38"/>
                  <a:gd name="T23" fmla="*/ 37 h 38"/>
                  <a:gd name="T24" fmla="*/ 10 w 38"/>
                  <a:gd name="T25" fmla="*/ 38 h 38"/>
                  <a:gd name="T26" fmla="*/ 28 w 38"/>
                  <a:gd name="T27" fmla="*/ 38 h 38"/>
                  <a:gd name="T28" fmla="*/ 32 w 38"/>
                  <a:gd name="T29" fmla="*/ 37 h 38"/>
                  <a:gd name="T30" fmla="*/ 35 w 38"/>
                  <a:gd name="T31" fmla="*/ 36 h 38"/>
                  <a:gd name="T32" fmla="*/ 37 w 38"/>
                  <a:gd name="T33" fmla="*/ 33 h 38"/>
                  <a:gd name="T34" fmla="*/ 38 w 38"/>
                  <a:gd name="T35" fmla="*/ 29 h 38"/>
                  <a:gd name="T36" fmla="*/ 38 w 38"/>
                  <a:gd name="T37" fmla="*/ 8 h 38"/>
                  <a:gd name="T38" fmla="*/ 37 w 38"/>
                  <a:gd name="T39" fmla="*/ 5 h 38"/>
                  <a:gd name="T40" fmla="*/ 35 w 38"/>
                  <a:gd name="T41" fmla="*/ 2 h 38"/>
                  <a:gd name="T42" fmla="*/ 28 w 38"/>
                  <a:gd name="T43" fmla="*/ 33 h 38"/>
                  <a:gd name="T44" fmla="*/ 10 w 38"/>
                  <a:gd name="T45" fmla="*/ 33 h 38"/>
                  <a:gd name="T46" fmla="*/ 8 w 38"/>
                  <a:gd name="T47" fmla="*/ 33 h 38"/>
                  <a:gd name="T48" fmla="*/ 6 w 38"/>
                  <a:gd name="T49" fmla="*/ 32 h 38"/>
                  <a:gd name="T50" fmla="*/ 5 w 38"/>
                  <a:gd name="T51" fmla="*/ 31 h 38"/>
                  <a:gd name="T52" fmla="*/ 5 w 38"/>
                  <a:gd name="T53" fmla="*/ 29 h 38"/>
                  <a:gd name="T54" fmla="*/ 5 w 38"/>
                  <a:gd name="T55" fmla="*/ 8 h 38"/>
                  <a:gd name="T56" fmla="*/ 5 w 38"/>
                  <a:gd name="T57" fmla="*/ 7 h 38"/>
                  <a:gd name="T58" fmla="*/ 6 w 38"/>
                  <a:gd name="T59" fmla="*/ 6 h 38"/>
                  <a:gd name="T60" fmla="*/ 8 w 38"/>
                  <a:gd name="T61" fmla="*/ 5 h 38"/>
                  <a:gd name="T62" fmla="*/ 10 w 38"/>
                  <a:gd name="T63" fmla="*/ 5 h 38"/>
                  <a:gd name="T64" fmla="*/ 28 w 38"/>
                  <a:gd name="T65" fmla="*/ 5 h 38"/>
                  <a:gd name="T66" fmla="*/ 30 w 38"/>
                  <a:gd name="T67" fmla="*/ 5 h 38"/>
                  <a:gd name="T68" fmla="*/ 32 w 38"/>
                  <a:gd name="T69" fmla="*/ 6 h 38"/>
                  <a:gd name="T70" fmla="*/ 33 w 38"/>
                  <a:gd name="T71" fmla="*/ 7 h 38"/>
                  <a:gd name="T72" fmla="*/ 33 w 38"/>
                  <a:gd name="T73" fmla="*/ 8 h 38"/>
                  <a:gd name="T74" fmla="*/ 33 w 38"/>
                  <a:gd name="T75" fmla="*/ 29 h 38"/>
                  <a:gd name="T76" fmla="*/ 33 w 38"/>
                  <a:gd name="T77" fmla="*/ 31 h 38"/>
                  <a:gd name="T78" fmla="*/ 32 w 38"/>
                  <a:gd name="T79" fmla="*/ 32 h 38"/>
                  <a:gd name="T80" fmla="*/ 30 w 38"/>
                  <a:gd name="T81" fmla="*/ 33 h 38"/>
                  <a:gd name="T82" fmla="*/ 28 w 38"/>
                  <a:gd name="T83" fmla="*/ 33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8" h="38">
                    <a:moveTo>
                      <a:pt x="35" y="2"/>
                    </a:moveTo>
                    <a:cubicBezTo>
                      <a:pt x="34" y="2"/>
                      <a:pt x="33" y="1"/>
                      <a:pt x="32" y="1"/>
                    </a:cubicBezTo>
                    <a:cubicBezTo>
                      <a:pt x="31" y="0"/>
                      <a:pt x="29" y="0"/>
                      <a:pt x="28" y="0"/>
                    </a:cubicBezTo>
                    <a:cubicBezTo>
                      <a:pt x="10" y="0"/>
                      <a:pt x="10" y="0"/>
                      <a:pt x="10" y="0"/>
                    </a:cubicBezTo>
                    <a:cubicBezTo>
                      <a:pt x="9" y="0"/>
                      <a:pt x="7" y="0"/>
                      <a:pt x="6" y="1"/>
                    </a:cubicBezTo>
                    <a:cubicBezTo>
                      <a:pt x="5" y="1"/>
                      <a:pt x="4" y="2"/>
                      <a:pt x="3" y="2"/>
                    </a:cubicBezTo>
                    <a:cubicBezTo>
                      <a:pt x="2" y="3"/>
                      <a:pt x="1" y="4"/>
                      <a:pt x="1" y="5"/>
                    </a:cubicBezTo>
                    <a:cubicBezTo>
                      <a:pt x="0" y="6"/>
                      <a:pt x="0" y="7"/>
                      <a:pt x="0" y="8"/>
                    </a:cubicBezTo>
                    <a:cubicBezTo>
                      <a:pt x="0" y="29"/>
                      <a:pt x="0" y="29"/>
                      <a:pt x="0" y="29"/>
                    </a:cubicBezTo>
                    <a:cubicBezTo>
                      <a:pt x="0" y="31"/>
                      <a:pt x="0" y="32"/>
                      <a:pt x="1" y="33"/>
                    </a:cubicBezTo>
                    <a:cubicBezTo>
                      <a:pt x="1" y="34"/>
                      <a:pt x="2" y="35"/>
                      <a:pt x="3" y="35"/>
                    </a:cubicBezTo>
                    <a:cubicBezTo>
                      <a:pt x="4" y="36"/>
                      <a:pt x="5" y="37"/>
                      <a:pt x="6" y="37"/>
                    </a:cubicBezTo>
                    <a:cubicBezTo>
                      <a:pt x="7" y="38"/>
                      <a:pt x="9" y="38"/>
                      <a:pt x="10" y="38"/>
                    </a:cubicBezTo>
                    <a:cubicBezTo>
                      <a:pt x="28" y="38"/>
                      <a:pt x="28" y="38"/>
                      <a:pt x="28" y="38"/>
                    </a:cubicBezTo>
                    <a:cubicBezTo>
                      <a:pt x="29" y="38"/>
                      <a:pt x="31" y="38"/>
                      <a:pt x="32" y="37"/>
                    </a:cubicBezTo>
                    <a:cubicBezTo>
                      <a:pt x="33" y="37"/>
                      <a:pt x="34" y="36"/>
                      <a:pt x="35" y="36"/>
                    </a:cubicBezTo>
                    <a:cubicBezTo>
                      <a:pt x="36" y="35"/>
                      <a:pt x="37" y="34"/>
                      <a:pt x="37" y="33"/>
                    </a:cubicBezTo>
                    <a:cubicBezTo>
                      <a:pt x="38" y="32"/>
                      <a:pt x="38" y="31"/>
                      <a:pt x="38" y="29"/>
                    </a:cubicBezTo>
                    <a:cubicBezTo>
                      <a:pt x="38" y="8"/>
                      <a:pt x="38" y="8"/>
                      <a:pt x="38" y="8"/>
                    </a:cubicBezTo>
                    <a:cubicBezTo>
                      <a:pt x="38" y="7"/>
                      <a:pt x="38" y="6"/>
                      <a:pt x="37" y="5"/>
                    </a:cubicBezTo>
                    <a:cubicBezTo>
                      <a:pt x="37" y="4"/>
                      <a:pt x="36" y="3"/>
                      <a:pt x="35" y="2"/>
                    </a:cubicBezTo>
                    <a:close/>
                    <a:moveTo>
                      <a:pt x="28" y="33"/>
                    </a:moveTo>
                    <a:cubicBezTo>
                      <a:pt x="10" y="33"/>
                      <a:pt x="10" y="33"/>
                      <a:pt x="10" y="33"/>
                    </a:cubicBezTo>
                    <a:cubicBezTo>
                      <a:pt x="9" y="33"/>
                      <a:pt x="9" y="33"/>
                      <a:pt x="8" y="33"/>
                    </a:cubicBezTo>
                    <a:cubicBezTo>
                      <a:pt x="7" y="33"/>
                      <a:pt x="7" y="32"/>
                      <a:pt x="6" y="32"/>
                    </a:cubicBezTo>
                    <a:cubicBezTo>
                      <a:pt x="6" y="32"/>
                      <a:pt x="6" y="31"/>
                      <a:pt x="5" y="31"/>
                    </a:cubicBezTo>
                    <a:cubicBezTo>
                      <a:pt x="5" y="30"/>
                      <a:pt x="5" y="30"/>
                      <a:pt x="5" y="29"/>
                    </a:cubicBezTo>
                    <a:cubicBezTo>
                      <a:pt x="5" y="8"/>
                      <a:pt x="5" y="8"/>
                      <a:pt x="5" y="8"/>
                    </a:cubicBezTo>
                    <a:cubicBezTo>
                      <a:pt x="5" y="8"/>
                      <a:pt x="5" y="7"/>
                      <a:pt x="5" y="7"/>
                    </a:cubicBezTo>
                    <a:cubicBezTo>
                      <a:pt x="6" y="6"/>
                      <a:pt x="6" y="6"/>
                      <a:pt x="6" y="6"/>
                    </a:cubicBezTo>
                    <a:cubicBezTo>
                      <a:pt x="7" y="5"/>
                      <a:pt x="7" y="5"/>
                      <a:pt x="8" y="5"/>
                    </a:cubicBezTo>
                    <a:cubicBezTo>
                      <a:pt x="9" y="5"/>
                      <a:pt x="9" y="5"/>
                      <a:pt x="10" y="5"/>
                    </a:cubicBezTo>
                    <a:cubicBezTo>
                      <a:pt x="28" y="5"/>
                      <a:pt x="28" y="5"/>
                      <a:pt x="28" y="5"/>
                    </a:cubicBezTo>
                    <a:cubicBezTo>
                      <a:pt x="29" y="5"/>
                      <a:pt x="29" y="5"/>
                      <a:pt x="30" y="5"/>
                    </a:cubicBezTo>
                    <a:cubicBezTo>
                      <a:pt x="31" y="5"/>
                      <a:pt x="31" y="5"/>
                      <a:pt x="32" y="6"/>
                    </a:cubicBezTo>
                    <a:cubicBezTo>
                      <a:pt x="32" y="6"/>
                      <a:pt x="32" y="6"/>
                      <a:pt x="33" y="7"/>
                    </a:cubicBezTo>
                    <a:cubicBezTo>
                      <a:pt x="33" y="7"/>
                      <a:pt x="33" y="8"/>
                      <a:pt x="33" y="8"/>
                    </a:cubicBezTo>
                    <a:cubicBezTo>
                      <a:pt x="33" y="29"/>
                      <a:pt x="33" y="29"/>
                      <a:pt x="33" y="29"/>
                    </a:cubicBezTo>
                    <a:cubicBezTo>
                      <a:pt x="33" y="30"/>
                      <a:pt x="33" y="30"/>
                      <a:pt x="33" y="31"/>
                    </a:cubicBezTo>
                    <a:cubicBezTo>
                      <a:pt x="32" y="31"/>
                      <a:pt x="32" y="32"/>
                      <a:pt x="32" y="32"/>
                    </a:cubicBezTo>
                    <a:cubicBezTo>
                      <a:pt x="31" y="32"/>
                      <a:pt x="31" y="33"/>
                      <a:pt x="30" y="33"/>
                    </a:cubicBezTo>
                    <a:cubicBezTo>
                      <a:pt x="29" y="33"/>
                      <a:pt x="29" y="33"/>
                      <a:pt x="28" y="33"/>
                    </a:cubicBezTo>
                    <a:close/>
                  </a:path>
                </a:pathLst>
              </a:custGeom>
              <a:grpFill/>
              <a:ln>
                <a:noFill/>
              </a:ln>
            </p:spPr>
            <p:txBody>
              <a:bodyPr vert="horz" wrap="square" lIns="91440" tIns="45720" rIns="91440" bIns="45720" numCol="1" anchor="t" anchorCtr="0" compatLnSpc="1"/>
              <a:lstStyle/>
              <a:p>
                <a:endParaRPr lang="zh-CN" altLang="en-US"/>
              </a:p>
            </p:txBody>
          </p:sp>
        </p:grpSp>
      </p:grpSp>
      <p:grpSp>
        <p:nvGrpSpPr>
          <p:cNvPr id="5" name="组合 4"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GrpSpPr/>
          <p:nvPr/>
        </p:nvGrpSpPr>
        <p:grpSpPr>
          <a:xfrm>
            <a:off x="6327166" y="4548199"/>
            <a:ext cx="947938" cy="947938"/>
            <a:chOff x="6327166" y="4548199"/>
            <a:chExt cx="947938" cy="947938"/>
          </a:xfrm>
        </p:grpSpPr>
        <p:sp>
          <p:nvSpPr>
            <p:cNvPr id="44" name="MH_Other_4" descr="e7d195523061f1c0deeec63e560781cfd59afb0ea006f2a87ABB68BF51EA6619813959095094C18C62A12F549504892A4AAA8C1554C6663626E05CA27F281A14E6983772AFC3FB97135759321DEA3D703E9D8D869A2273EEB2A0BB67749286FC6AC0CABC13E93DFA52684F44072F01AF674423D8E4F9F8BECABFE5771A30929D6D0D81E4AAAF4547CD35BA5A33B94A9D"/>
            <p:cNvSpPr>
              <a:spLocks noChangeAspect="1"/>
            </p:cNvSpPr>
            <p:nvPr>
              <p:custDataLst>
                <p:tags r:id="rId2"/>
              </p:custDataLst>
            </p:nvPr>
          </p:nvSpPr>
          <p:spPr>
            <a:xfrm>
              <a:off x="6327166" y="4548199"/>
              <a:ext cx="947938" cy="947938"/>
            </a:xfrm>
            <a:prstGeom prst="ellipse">
              <a:avLst/>
            </a:prstGeom>
            <a:solidFill>
              <a:srgbClr val="D06F83"/>
            </a:solidFill>
            <a:ln w="9525">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en-US" sz="2400">
                <a:solidFill>
                  <a:prstClr val="white"/>
                </a:solidFill>
                <a:sym typeface="+mn-lt"/>
              </a:endParaRPr>
            </a:p>
          </p:txBody>
        </p:sp>
        <p:grpSp>
          <p:nvGrpSpPr>
            <p:cNvPr id="53" name="组合 52"/>
            <p:cNvGrpSpPr/>
            <p:nvPr/>
          </p:nvGrpSpPr>
          <p:grpSpPr>
            <a:xfrm>
              <a:off x="6499906" y="4876757"/>
              <a:ext cx="602457" cy="290822"/>
              <a:chOff x="1923908" y="4238286"/>
              <a:chExt cx="803116" cy="387686"/>
            </a:xfrm>
            <a:solidFill>
              <a:srgbClr val="FDFDFD"/>
            </a:solidFill>
          </p:grpSpPr>
          <p:sp>
            <p:nvSpPr>
              <p:cNvPr id="54" name="Freeform 22"/>
              <p:cNvSpPr/>
              <p:nvPr/>
            </p:nvSpPr>
            <p:spPr bwMode="auto">
              <a:xfrm>
                <a:off x="2382998" y="4238286"/>
                <a:ext cx="344026" cy="387686"/>
              </a:xfrm>
              <a:custGeom>
                <a:avLst/>
                <a:gdLst>
                  <a:gd name="T0" fmla="*/ 35 w 35"/>
                  <a:gd name="T1" fmla="*/ 13 h 38"/>
                  <a:gd name="T2" fmla="*/ 35 w 35"/>
                  <a:gd name="T3" fmla="*/ 9 h 38"/>
                  <a:gd name="T4" fmla="*/ 34 w 35"/>
                  <a:gd name="T5" fmla="*/ 5 h 38"/>
                  <a:gd name="T6" fmla="*/ 31 w 35"/>
                  <a:gd name="T7" fmla="*/ 3 h 38"/>
                  <a:gd name="T8" fmla="*/ 28 w 35"/>
                  <a:gd name="T9" fmla="*/ 1 h 38"/>
                  <a:gd name="T10" fmla="*/ 24 w 35"/>
                  <a:gd name="T11" fmla="*/ 0 h 38"/>
                  <a:gd name="T12" fmla="*/ 2 w 35"/>
                  <a:gd name="T13" fmla="*/ 0 h 38"/>
                  <a:gd name="T14" fmla="*/ 0 w 35"/>
                  <a:gd name="T15" fmla="*/ 3 h 38"/>
                  <a:gd name="T16" fmla="*/ 2 w 35"/>
                  <a:gd name="T17" fmla="*/ 5 h 38"/>
                  <a:gd name="T18" fmla="*/ 24 w 35"/>
                  <a:gd name="T19" fmla="*/ 5 h 38"/>
                  <a:gd name="T20" fmla="*/ 26 w 35"/>
                  <a:gd name="T21" fmla="*/ 5 h 38"/>
                  <a:gd name="T22" fmla="*/ 28 w 35"/>
                  <a:gd name="T23" fmla="*/ 6 h 38"/>
                  <a:gd name="T24" fmla="*/ 29 w 35"/>
                  <a:gd name="T25" fmla="*/ 7 h 38"/>
                  <a:gd name="T26" fmla="*/ 29 w 35"/>
                  <a:gd name="T27" fmla="*/ 9 h 38"/>
                  <a:gd name="T28" fmla="*/ 29 w 35"/>
                  <a:gd name="T29" fmla="*/ 13 h 38"/>
                  <a:gd name="T30" fmla="*/ 29 w 35"/>
                  <a:gd name="T31" fmla="*/ 15 h 38"/>
                  <a:gd name="T32" fmla="*/ 28 w 35"/>
                  <a:gd name="T33" fmla="*/ 16 h 38"/>
                  <a:gd name="T34" fmla="*/ 26 w 35"/>
                  <a:gd name="T35" fmla="*/ 16 h 38"/>
                  <a:gd name="T36" fmla="*/ 24 w 35"/>
                  <a:gd name="T37" fmla="*/ 17 h 38"/>
                  <a:gd name="T38" fmla="*/ 6 w 35"/>
                  <a:gd name="T39" fmla="*/ 17 h 38"/>
                  <a:gd name="T40" fmla="*/ 4 w 35"/>
                  <a:gd name="T41" fmla="*/ 19 h 38"/>
                  <a:gd name="T42" fmla="*/ 6 w 35"/>
                  <a:gd name="T43" fmla="*/ 22 h 38"/>
                  <a:gd name="T44" fmla="*/ 24 w 35"/>
                  <a:gd name="T45" fmla="*/ 22 h 38"/>
                  <a:gd name="T46" fmla="*/ 26 w 35"/>
                  <a:gd name="T47" fmla="*/ 22 h 38"/>
                  <a:gd name="T48" fmla="*/ 28 w 35"/>
                  <a:gd name="T49" fmla="*/ 23 h 38"/>
                  <a:gd name="T50" fmla="*/ 29 w 35"/>
                  <a:gd name="T51" fmla="*/ 24 h 38"/>
                  <a:gd name="T52" fmla="*/ 29 w 35"/>
                  <a:gd name="T53" fmla="*/ 25 h 38"/>
                  <a:gd name="T54" fmla="*/ 29 w 35"/>
                  <a:gd name="T55" fmla="*/ 30 h 38"/>
                  <a:gd name="T56" fmla="*/ 29 w 35"/>
                  <a:gd name="T57" fmla="*/ 31 h 38"/>
                  <a:gd name="T58" fmla="*/ 28 w 35"/>
                  <a:gd name="T59" fmla="*/ 32 h 38"/>
                  <a:gd name="T60" fmla="*/ 26 w 35"/>
                  <a:gd name="T61" fmla="*/ 33 h 38"/>
                  <a:gd name="T62" fmla="*/ 24 w 35"/>
                  <a:gd name="T63" fmla="*/ 33 h 38"/>
                  <a:gd name="T64" fmla="*/ 2 w 35"/>
                  <a:gd name="T65" fmla="*/ 33 h 38"/>
                  <a:gd name="T66" fmla="*/ 0 w 35"/>
                  <a:gd name="T67" fmla="*/ 36 h 38"/>
                  <a:gd name="T68" fmla="*/ 2 w 35"/>
                  <a:gd name="T69" fmla="*/ 38 h 38"/>
                  <a:gd name="T70" fmla="*/ 24 w 35"/>
                  <a:gd name="T71" fmla="*/ 38 h 38"/>
                  <a:gd name="T72" fmla="*/ 28 w 35"/>
                  <a:gd name="T73" fmla="*/ 38 h 38"/>
                  <a:gd name="T74" fmla="*/ 31 w 35"/>
                  <a:gd name="T75" fmla="*/ 36 h 38"/>
                  <a:gd name="T76" fmla="*/ 34 w 35"/>
                  <a:gd name="T77" fmla="*/ 33 h 38"/>
                  <a:gd name="T78" fmla="*/ 35 w 35"/>
                  <a:gd name="T79" fmla="*/ 30 h 38"/>
                  <a:gd name="T80" fmla="*/ 35 w 35"/>
                  <a:gd name="T81" fmla="*/ 25 h 38"/>
                  <a:gd name="T82" fmla="*/ 32 w 35"/>
                  <a:gd name="T83" fmla="*/ 19 h 38"/>
                  <a:gd name="T84" fmla="*/ 35 w 35"/>
                  <a:gd name="T85" fmla="*/ 13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5" h="38">
                    <a:moveTo>
                      <a:pt x="35" y="13"/>
                    </a:moveTo>
                    <a:cubicBezTo>
                      <a:pt x="35" y="9"/>
                      <a:pt x="35" y="9"/>
                      <a:pt x="35" y="9"/>
                    </a:cubicBezTo>
                    <a:cubicBezTo>
                      <a:pt x="35" y="7"/>
                      <a:pt x="34" y="6"/>
                      <a:pt x="34" y="5"/>
                    </a:cubicBezTo>
                    <a:cubicBezTo>
                      <a:pt x="33" y="4"/>
                      <a:pt x="32" y="3"/>
                      <a:pt x="31" y="3"/>
                    </a:cubicBezTo>
                    <a:cubicBezTo>
                      <a:pt x="31" y="2"/>
                      <a:pt x="29" y="1"/>
                      <a:pt x="28" y="1"/>
                    </a:cubicBezTo>
                    <a:cubicBezTo>
                      <a:pt x="27" y="0"/>
                      <a:pt x="26" y="0"/>
                      <a:pt x="24" y="0"/>
                    </a:cubicBezTo>
                    <a:cubicBezTo>
                      <a:pt x="2" y="0"/>
                      <a:pt x="2" y="0"/>
                      <a:pt x="2" y="0"/>
                    </a:cubicBezTo>
                    <a:cubicBezTo>
                      <a:pt x="1" y="0"/>
                      <a:pt x="0" y="1"/>
                      <a:pt x="0" y="3"/>
                    </a:cubicBezTo>
                    <a:cubicBezTo>
                      <a:pt x="0" y="4"/>
                      <a:pt x="1" y="5"/>
                      <a:pt x="2" y="5"/>
                    </a:cubicBezTo>
                    <a:cubicBezTo>
                      <a:pt x="24" y="5"/>
                      <a:pt x="24" y="5"/>
                      <a:pt x="24" y="5"/>
                    </a:cubicBezTo>
                    <a:cubicBezTo>
                      <a:pt x="25" y="5"/>
                      <a:pt x="26" y="5"/>
                      <a:pt x="26" y="5"/>
                    </a:cubicBezTo>
                    <a:cubicBezTo>
                      <a:pt x="27" y="6"/>
                      <a:pt x="28" y="6"/>
                      <a:pt x="28" y="6"/>
                    </a:cubicBezTo>
                    <a:cubicBezTo>
                      <a:pt x="28" y="6"/>
                      <a:pt x="29" y="7"/>
                      <a:pt x="29" y="7"/>
                    </a:cubicBezTo>
                    <a:cubicBezTo>
                      <a:pt x="29" y="8"/>
                      <a:pt x="29" y="8"/>
                      <a:pt x="29" y="9"/>
                    </a:cubicBezTo>
                    <a:cubicBezTo>
                      <a:pt x="29" y="13"/>
                      <a:pt x="29" y="13"/>
                      <a:pt x="29" y="13"/>
                    </a:cubicBezTo>
                    <a:cubicBezTo>
                      <a:pt x="29" y="14"/>
                      <a:pt x="29" y="14"/>
                      <a:pt x="29" y="15"/>
                    </a:cubicBezTo>
                    <a:cubicBezTo>
                      <a:pt x="29" y="15"/>
                      <a:pt x="28" y="15"/>
                      <a:pt x="28" y="16"/>
                    </a:cubicBezTo>
                    <a:cubicBezTo>
                      <a:pt x="28" y="16"/>
                      <a:pt x="27" y="16"/>
                      <a:pt x="26" y="16"/>
                    </a:cubicBezTo>
                    <a:cubicBezTo>
                      <a:pt x="26" y="17"/>
                      <a:pt x="25" y="17"/>
                      <a:pt x="24" y="17"/>
                    </a:cubicBezTo>
                    <a:cubicBezTo>
                      <a:pt x="6" y="17"/>
                      <a:pt x="6" y="17"/>
                      <a:pt x="6" y="17"/>
                    </a:cubicBezTo>
                    <a:cubicBezTo>
                      <a:pt x="5" y="17"/>
                      <a:pt x="4" y="18"/>
                      <a:pt x="4" y="19"/>
                    </a:cubicBezTo>
                    <a:cubicBezTo>
                      <a:pt x="4" y="21"/>
                      <a:pt x="5" y="22"/>
                      <a:pt x="6" y="22"/>
                    </a:cubicBezTo>
                    <a:cubicBezTo>
                      <a:pt x="24" y="22"/>
                      <a:pt x="24" y="22"/>
                      <a:pt x="24" y="22"/>
                    </a:cubicBezTo>
                    <a:cubicBezTo>
                      <a:pt x="25" y="22"/>
                      <a:pt x="26" y="22"/>
                      <a:pt x="26" y="22"/>
                    </a:cubicBezTo>
                    <a:cubicBezTo>
                      <a:pt x="27" y="22"/>
                      <a:pt x="28" y="22"/>
                      <a:pt x="28" y="23"/>
                    </a:cubicBezTo>
                    <a:cubicBezTo>
                      <a:pt x="28" y="23"/>
                      <a:pt x="29" y="23"/>
                      <a:pt x="29" y="24"/>
                    </a:cubicBezTo>
                    <a:cubicBezTo>
                      <a:pt x="29" y="24"/>
                      <a:pt x="29" y="25"/>
                      <a:pt x="29" y="25"/>
                    </a:cubicBezTo>
                    <a:cubicBezTo>
                      <a:pt x="29" y="30"/>
                      <a:pt x="29" y="30"/>
                      <a:pt x="29" y="30"/>
                    </a:cubicBezTo>
                    <a:cubicBezTo>
                      <a:pt x="29" y="30"/>
                      <a:pt x="29" y="31"/>
                      <a:pt x="29" y="31"/>
                    </a:cubicBezTo>
                    <a:cubicBezTo>
                      <a:pt x="29" y="32"/>
                      <a:pt x="28" y="32"/>
                      <a:pt x="28" y="32"/>
                    </a:cubicBezTo>
                    <a:cubicBezTo>
                      <a:pt x="28" y="33"/>
                      <a:pt x="27" y="33"/>
                      <a:pt x="26" y="33"/>
                    </a:cubicBezTo>
                    <a:cubicBezTo>
                      <a:pt x="26" y="33"/>
                      <a:pt x="25" y="33"/>
                      <a:pt x="24" y="33"/>
                    </a:cubicBezTo>
                    <a:cubicBezTo>
                      <a:pt x="2" y="33"/>
                      <a:pt x="2" y="33"/>
                      <a:pt x="2" y="33"/>
                    </a:cubicBezTo>
                    <a:cubicBezTo>
                      <a:pt x="1" y="33"/>
                      <a:pt x="0" y="34"/>
                      <a:pt x="0" y="36"/>
                    </a:cubicBezTo>
                    <a:cubicBezTo>
                      <a:pt x="0" y="37"/>
                      <a:pt x="1" y="38"/>
                      <a:pt x="2" y="38"/>
                    </a:cubicBezTo>
                    <a:cubicBezTo>
                      <a:pt x="24" y="38"/>
                      <a:pt x="24" y="38"/>
                      <a:pt x="24" y="38"/>
                    </a:cubicBezTo>
                    <a:cubicBezTo>
                      <a:pt x="26" y="38"/>
                      <a:pt x="27" y="38"/>
                      <a:pt x="28" y="38"/>
                    </a:cubicBezTo>
                    <a:cubicBezTo>
                      <a:pt x="29" y="37"/>
                      <a:pt x="31" y="37"/>
                      <a:pt x="31" y="36"/>
                    </a:cubicBezTo>
                    <a:cubicBezTo>
                      <a:pt x="32" y="35"/>
                      <a:pt x="33" y="34"/>
                      <a:pt x="34" y="33"/>
                    </a:cubicBezTo>
                    <a:cubicBezTo>
                      <a:pt x="34" y="32"/>
                      <a:pt x="35" y="31"/>
                      <a:pt x="35" y="30"/>
                    </a:cubicBezTo>
                    <a:cubicBezTo>
                      <a:pt x="35" y="25"/>
                      <a:pt x="35" y="25"/>
                      <a:pt x="35" y="25"/>
                    </a:cubicBezTo>
                    <a:cubicBezTo>
                      <a:pt x="35" y="23"/>
                      <a:pt x="34" y="21"/>
                      <a:pt x="32" y="19"/>
                    </a:cubicBezTo>
                    <a:cubicBezTo>
                      <a:pt x="34" y="18"/>
                      <a:pt x="35" y="16"/>
                      <a:pt x="35" y="13"/>
                    </a:cubicBezTo>
                    <a:close/>
                  </a:path>
                </a:pathLst>
              </a:custGeom>
              <a:grpFill/>
              <a:ln>
                <a:noFill/>
              </a:ln>
            </p:spPr>
            <p:txBody>
              <a:bodyPr vert="horz" wrap="square" lIns="91440" tIns="45720" rIns="91440" bIns="45720" numCol="1" anchor="t" anchorCtr="0" compatLnSpc="1"/>
              <a:lstStyle/>
              <a:p>
                <a:endParaRPr lang="zh-CN" altLang="en-US"/>
              </a:p>
            </p:txBody>
          </p:sp>
          <p:sp>
            <p:nvSpPr>
              <p:cNvPr id="55" name="Freeform 31"/>
              <p:cNvSpPr>
                <a:spLocks noEditPoints="1"/>
              </p:cNvSpPr>
              <p:nvPr/>
            </p:nvSpPr>
            <p:spPr bwMode="auto">
              <a:xfrm>
                <a:off x="1923908" y="4238286"/>
                <a:ext cx="368849" cy="383966"/>
              </a:xfrm>
              <a:custGeom>
                <a:avLst/>
                <a:gdLst>
                  <a:gd name="T0" fmla="*/ 35 w 38"/>
                  <a:gd name="T1" fmla="*/ 2 h 38"/>
                  <a:gd name="T2" fmla="*/ 32 w 38"/>
                  <a:gd name="T3" fmla="*/ 1 h 38"/>
                  <a:gd name="T4" fmla="*/ 28 w 38"/>
                  <a:gd name="T5" fmla="*/ 0 h 38"/>
                  <a:gd name="T6" fmla="*/ 10 w 38"/>
                  <a:gd name="T7" fmla="*/ 0 h 38"/>
                  <a:gd name="T8" fmla="*/ 6 w 38"/>
                  <a:gd name="T9" fmla="*/ 1 h 38"/>
                  <a:gd name="T10" fmla="*/ 3 w 38"/>
                  <a:gd name="T11" fmla="*/ 2 h 38"/>
                  <a:gd name="T12" fmla="*/ 1 w 38"/>
                  <a:gd name="T13" fmla="*/ 5 h 38"/>
                  <a:gd name="T14" fmla="*/ 0 w 38"/>
                  <a:gd name="T15" fmla="*/ 8 h 38"/>
                  <a:gd name="T16" fmla="*/ 0 w 38"/>
                  <a:gd name="T17" fmla="*/ 29 h 38"/>
                  <a:gd name="T18" fmla="*/ 1 w 38"/>
                  <a:gd name="T19" fmla="*/ 33 h 38"/>
                  <a:gd name="T20" fmla="*/ 3 w 38"/>
                  <a:gd name="T21" fmla="*/ 35 h 38"/>
                  <a:gd name="T22" fmla="*/ 6 w 38"/>
                  <a:gd name="T23" fmla="*/ 37 h 38"/>
                  <a:gd name="T24" fmla="*/ 10 w 38"/>
                  <a:gd name="T25" fmla="*/ 38 h 38"/>
                  <a:gd name="T26" fmla="*/ 28 w 38"/>
                  <a:gd name="T27" fmla="*/ 38 h 38"/>
                  <a:gd name="T28" fmla="*/ 32 w 38"/>
                  <a:gd name="T29" fmla="*/ 37 h 38"/>
                  <a:gd name="T30" fmla="*/ 35 w 38"/>
                  <a:gd name="T31" fmla="*/ 36 h 38"/>
                  <a:gd name="T32" fmla="*/ 37 w 38"/>
                  <a:gd name="T33" fmla="*/ 33 h 38"/>
                  <a:gd name="T34" fmla="*/ 38 w 38"/>
                  <a:gd name="T35" fmla="*/ 29 h 38"/>
                  <a:gd name="T36" fmla="*/ 38 w 38"/>
                  <a:gd name="T37" fmla="*/ 8 h 38"/>
                  <a:gd name="T38" fmla="*/ 37 w 38"/>
                  <a:gd name="T39" fmla="*/ 5 h 38"/>
                  <a:gd name="T40" fmla="*/ 35 w 38"/>
                  <a:gd name="T41" fmla="*/ 2 h 38"/>
                  <a:gd name="T42" fmla="*/ 28 w 38"/>
                  <a:gd name="T43" fmla="*/ 33 h 38"/>
                  <a:gd name="T44" fmla="*/ 10 w 38"/>
                  <a:gd name="T45" fmla="*/ 33 h 38"/>
                  <a:gd name="T46" fmla="*/ 8 w 38"/>
                  <a:gd name="T47" fmla="*/ 33 h 38"/>
                  <a:gd name="T48" fmla="*/ 6 w 38"/>
                  <a:gd name="T49" fmla="*/ 32 h 38"/>
                  <a:gd name="T50" fmla="*/ 5 w 38"/>
                  <a:gd name="T51" fmla="*/ 31 h 38"/>
                  <a:gd name="T52" fmla="*/ 5 w 38"/>
                  <a:gd name="T53" fmla="*/ 29 h 38"/>
                  <a:gd name="T54" fmla="*/ 5 w 38"/>
                  <a:gd name="T55" fmla="*/ 8 h 38"/>
                  <a:gd name="T56" fmla="*/ 5 w 38"/>
                  <a:gd name="T57" fmla="*/ 7 h 38"/>
                  <a:gd name="T58" fmla="*/ 6 w 38"/>
                  <a:gd name="T59" fmla="*/ 6 h 38"/>
                  <a:gd name="T60" fmla="*/ 8 w 38"/>
                  <a:gd name="T61" fmla="*/ 5 h 38"/>
                  <a:gd name="T62" fmla="*/ 10 w 38"/>
                  <a:gd name="T63" fmla="*/ 5 h 38"/>
                  <a:gd name="T64" fmla="*/ 28 w 38"/>
                  <a:gd name="T65" fmla="*/ 5 h 38"/>
                  <a:gd name="T66" fmla="*/ 30 w 38"/>
                  <a:gd name="T67" fmla="*/ 5 h 38"/>
                  <a:gd name="T68" fmla="*/ 32 w 38"/>
                  <a:gd name="T69" fmla="*/ 6 h 38"/>
                  <a:gd name="T70" fmla="*/ 33 w 38"/>
                  <a:gd name="T71" fmla="*/ 7 h 38"/>
                  <a:gd name="T72" fmla="*/ 33 w 38"/>
                  <a:gd name="T73" fmla="*/ 8 h 38"/>
                  <a:gd name="T74" fmla="*/ 33 w 38"/>
                  <a:gd name="T75" fmla="*/ 29 h 38"/>
                  <a:gd name="T76" fmla="*/ 33 w 38"/>
                  <a:gd name="T77" fmla="*/ 31 h 38"/>
                  <a:gd name="T78" fmla="*/ 32 w 38"/>
                  <a:gd name="T79" fmla="*/ 32 h 38"/>
                  <a:gd name="T80" fmla="*/ 30 w 38"/>
                  <a:gd name="T81" fmla="*/ 33 h 38"/>
                  <a:gd name="T82" fmla="*/ 28 w 38"/>
                  <a:gd name="T83" fmla="*/ 33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8" h="38">
                    <a:moveTo>
                      <a:pt x="35" y="2"/>
                    </a:moveTo>
                    <a:cubicBezTo>
                      <a:pt x="34" y="2"/>
                      <a:pt x="33" y="1"/>
                      <a:pt x="32" y="1"/>
                    </a:cubicBezTo>
                    <a:cubicBezTo>
                      <a:pt x="31" y="0"/>
                      <a:pt x="29" y="0"/>
                      <a:pt x="28" y="0"/>
                    </a:cubicBezTo>
                    <a:cubicBezTo>
                      <a:pt x="10" y="0"/>
                      <a:pt x="10" y="0"/>
                      <a:pt x="10" y="0"/>
                    </a:cubicBezTo>
                    <a:cubicBezTo>
                      <a:pt x="9" y="0"/>
                      <a:pt x="7" y="0"/>
                      <a:pt x="6" y="1"/>
                    </a:cubicBezTo>
                    <a:cubicBezTo>
                      <a:pt x="5" y="1"/>
                      <a:pt x="4" y="2"/>
                      <a:pt x="3" y="2"/>
                    </a:cubicBezTo>
                    <a:cubicBezTo>
                      <a:pt x="2" y="3"/>
                      <a:pt x="1" y="4"/>
                      <a:pt x="1" y="5"/>
                    </a:cubicBezTo>
                    <a:cubicBezTo>
                      <a:pt x="0" y="6"/>
                      <a:pt x="0" y="7"/>
                      <a:pt x="0" y="8"/>
                    </a:cubicBezTo>
                    <a:cubicBezTo>
                      <a:pt x="0" y="29"/>
                      <a:pt x="0" y="29"/>
                      <a:pt x="0" y="29"/>
                    </a:cubicBezTo>
                    <a:cubicBezTo>
                      <a:pt x="0" y="31"/>
                      <a:pt x="0" y="32"/>
                      <a:pt x="1" y="33"/>
                    </a:cubicBezTo>
                    <a:cubicBezTo>
                      <a:pt x="1" y="34"/>
                      <a:pt x="2" y="35"/>
                      <a:pt x="3" y="35"/>
                    </a:cubicBezTo>
                    <a:cubicBezTo>
                      <a:pt x="4" y="36"/>
                      <a:pt x="5" y="37"/>
                      <a:pt x="6" y="37"/>
                    </a:cubicBezTo>
                    <a:cubicBezTo>
                      <a:pt x="7" y="38"/>
                      <a:pt x="9" y="38"/>
                      <a:pt x="10" y="38"/>
                    </a:cubicBezTo>
                    <a:cubicBezTo>
                      <a:pt x="28" y="38"/>
                      <a:pt x="28" y="38"/>
                      <a:pt x="28" y="38"/>
                    </a:cubicBezTo>
                    <a:cubicBezTo>
                      <a:pt x="29" y="38"/>
                      <a:pt x="31" y="38"/>
                      <a:pt x="32" y="37"/>
                    </a:cubicBezTo>
                    <a:cubicBezTo>
                      <a:pt x="33" y="37"/>
                      <a:pt x="34" y="36"/>
                      <a:pt x="35" y="36"/>
                    </a:cubicBezTo>
                    <a:cubicBezTo>
                      <a:pt x="36" y="35"/>
                      <a:pt x="37" y="34"/>
                      <a:pt x="37" y="33"/>
                    </a:cubicBezTo>
                    <a:cubicBezTo>
                      <a:pt x="38" y="32"/>
                      <a:pt x="38" y="31"/>
                      <a:pt x="38" y="29"/>
                    </a:cubicBezTo>
                    <a:cubicBezTo>
                      <a:pt x="38" y="8"/>
                      <a:pt x="38" y="8"/>
                      <a:pt x="38" y="8"/>
                    </a:cubicBezTo>
                    <a:cubicBezTo>
                      <a:pt x="38" y="7"/>
                      <a:pt x="38" y="6"/>
                      <a:pt x="37" y="5"/>
                    </a:cubicBezTo>
                    <a:cubicBezTo>
                      <a:pt x="37" y="4"/>
                      <a:pt x="36" y="3"/>
                      <a:pt x="35" y="2"/>
                    </a:cubicBezTo>
                    <a:close/>
                    <a:moveTo>
                      <a:pt x="28" y="33"/>
                    </a:moveTo>
                    <a:cubicBezTo>
                      <a:pt x="10" y="33"/>
                      <a:pt x="10" y="33"/>
                      <a:pt x="10" y="33"/>
                    </a:cubicBezTo>
                    <a:cubicBezTo>
                      <a:pt x="9" y="33"/>
                      <a:pt x="9" y="33"/>
                      <a:pt x="8" y="33"/>
                    </a:cubicBezTo>
                    <a:cubicBezTo>
                      <a:pt x="7" y="33"/>
                      <a:pt x="7" y="32"/>
                      <a:pt x="6" y="32"/>
                    </a:cubicBezTo>
                    <a:cubicBezTo>
                      <a:pt x="6" y="32"/>
                      <a:pt x="6" y="31"/>
                      <a:pt x="5" y="31"/>
                    </a:cubicBezTo>
                    <a:cubicBezTo>
                      <a:pt x="5" y="30"/>
                      <a:pt x="5" y="30"/>
                      <a:pt x="5" y="29"/>
                    </a:cubicBezTo>
                    <a:cubicBezTo>
                      <a:pt x="5" y="8"/>
                      <a:pt x="5" y="8"/>
                      <a:pt x="5" y="8"/>
                    </a:cubicBezTo>
                    <a:cubicBezTo>
                      <a:pt x="5" y="8"/>
                      <a:pt x="5" y="7"/>
                      <a:pt x="5" y="7"/>
                    </a:cubicBezTo>
                    <a:cubicBezTo>
                      <a:pt x="6" y="6"/>
                      <a:pt x="6" y="6"/>
                      <a:pt x="6" y="6"/>
                    </a:cubicBezTo>
                    <a:cubicBezTo>
                      <a:pt x="7" y="5"/>
                      <a:pt x="7" y="5"/>
                      <a:pt x="8" y="5"/>
                    </a:cubicBezTo>
                    <a:cubicBezTo>
                      <a:pt x="9" y="5"/>
                      <a:pt x="9" y="5"/>
                      <a:pt x="10" y="5"/>
                    </a:cubicBezTo>
                    <a:cubicBezTo>
                      <a:pt x="28" y="5"/>
                      <a:pt x="28" y="5"/>
                      <a:pt x="28" y="5"/>
                    </a:cubicBezTo>
                    <a:cubicBezTo>
                      <a:pt x="29" y="5"/>
                      <a:pt x="29" y="5"/>
                      <a:pt x="30" y="5"/>
                    </a:cubicBezTo>
                    <a:cubicBezTo>
                      <a:pt x="31" y="5"/>
                      <a:pt x="31" y="5"/>
                      <a:pt x="32" y="6"/>
                    </a:cubicBezTo>
                    <a:cubicBezTo>
                      <a:pt x="32" y="6"/>
                      <a:pt x="32" y="6"/>
                      <a:pt x="33" y="7"/>
                    </a:cubicBezTo>
                    <a:cubicBezTo>
                      <a:pt x="33" y="7"/>
                      <a:pt x="33" y="8"/>
                      <a:pt x="33" y="8"/>
                    </a:cubicBezTo>
                    <a:cubicBezTo>
                      <a:pt x="33" y="29"/>
                      <a:pt x="33" y="29"/>
                      <a:pt x="33" y="29"/>
                    </a:cubicBezTo>
                    <a:cubicBezTo>
                      <a:pt x="33" y="30"/>
                      <a:pt x="33" y="30"/>
                      <a:pt x="33" y="31"/>
                    </a:cubicBezTo>
                    <a:cubicBezTo>
                      <a:pt x="32" y="31"/>
                      <a:pt x="32" y="32"/>
                      <a:pt x="32" y="32"/>
                    </a:cubicBezTo>
                    <a:cubicBezTo>
                      <a:pt x="31" y="32"/>
                      <a:pt x="31" y="33"/>
                      <a:pt x="30" y="33"/>
                    </a:cubicBezTo>
                    <a:cubicBezTo>
                      <a:pt x="29" y="33"/>
                      <a:pt x="29" y="33"/>
                      <a:pt x="28" y="33"/>
                    </a:cubicBezTo>
                    <a:close/>
                  </a:path>
                </a:pathLst>
              </a:custGeom>
              <a:grpFill/>
              <a:ln>
                <a:noFill/>
              </a:ln>
            </p:spPr>
            <p:txBody>
              <a:bodyPr vert="horz" wrap="square" lIns="91440" tIns="45720" rIns="91440" bIns="45720" numCol="1" anchor="t" anchorCtr="0" compatLnSpc="1"/>
              <a:lstStyle/>
              <a:p>
                <a:endParaRPr lang="zh-CN" altLang="en-US"/>
              </a:p>
            </p:txBody>
          </p:sp>
        </p:grpSp>
      </p:grpSp>
      <p:grpSp>
        <p:nvGrpSpPr>
          <p:cNvPr id="6" name="组合 5"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GrpSpPr/>
          <p:nvPr/>
        </p:nvGrpSpPr>
        <p:grpSpPr>
          <a:xfrm>
            <a:off x="7450236" y="2534175"/>
            <a:ext cx="947938" cy="947938"/>
            <a:chOff x="7450236" y="2534175"/>
            <a:chExt cx="947938" cy="947938"/>
          </a:xfrm>
        </p:grpSpPr>
        <p:sp>
          <p:nvSpPr>
            <p:cNvPr id="45" name="MH_Other_4" descr="e7d195523061f1c0deeec63e560781cfd59afb0ea006f2a87ABB68BF51EA6619813959095094C18C62A12F549504892A4AAA8C1554C6663626E05CA27F281A14E6983772AFC3FB97135759321DEA3D703E9D8D869A2273EEB2A0BB67749286FC6AC0CABC13E93DFA52684F44072F01AF674423D8E4F9F8BECABFE5771A30929D6D0D81E4AAAF4547CD35BA5A33B94A9D"/>
            <p:cNvSpPr>
              <a:spLocks noChangeAspect="1"/>
            </p:cNvSpPr>
            <p:nvPr>
              <p:custDataLst>
                <p:tags r:id="rId1"/>
              </p:custDataLst>
            </p:nvPr>
          </p:nvSpPr>
          <p:spPr>
            <a:xfrm>
              <a:off x="7450236" y="2534175"/>
              <a:ext cx="947938" cy="947938"/>
            </a:xfrm>
            <a:prstGeom prst="ellipse">
              <a:avLst/>
            </a:prstGeom>
            <a:solidFill>
              <a:srgbClr val="F77983"/>
            </a:solidFill>
            <a:ln w="9525">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en-US" sz="2400">
                <a:solidFill>
                  <a:prstClr val="white"/>
                </a:solidFill>
                <a:sym typeface="+mn-lt"/>
              </a:endParaRPr>
            </a:p>
          </p:txBody>
        </p:sp>
        <p:grpSp>
          <p:nvGrpSpPr>
            <p:cNvPr id="56" name="组合 55"/>
            <p:cNvGrpSpPr/>
            <p:nvPr/>
          </p:nvGrpSpPr>
          <p:grpSpPr>
            <a:xfrm>
              <a:off x="7616157" y="2862732"/>
              <a:ext cx="616095" cy="290823"/>
              <a:chOff x="1923908" y="5703977"/>
              <a:chExt cx="821296" cy="387687"/>
            </a:xfrm>
            <a:solidFill>
              <a:srgbClr val="FDFDFD"/>
            </a:solidFill>
          </p:grpSpPr>
          <p:sp>
            <p:nvSpPr>
              <p:cNvPr id="57" name="Freeform 17"/>
              <p:cNvSpPr>
                <a:spLocks noChangeAspect="1"/>
              </p:cNvSpPr>
              <p:nvPr/>
            </p:nvSpPr>
            <p:spPr bwMode="auto">
              <a:xfrm>
                <a:off x="2364817" y="5703977"/>
                <a:ext cx="380387" cy="387687"/>
              </a:xfrm>
              <a:custGeom>
                <a:avLst/>
                <a:gdLst>
                  <a:gd name="T0" fmla="*/ 36 w 39"/>
                  <a:gd name="T1" fmla="*/ 27 h 38"/>
                  <a:gd name="T2" fmla="*/ 32 w 39"/>
                  <a:gd name="T3" fmla="*/ 27 h 38"/>
                  <a:gd name="T4" fmla="*/ 32 w 39"/>
                  <a:gd name="T5" fmla="*/ 10 h 38"/>
                  <a:gd name="T6" fmla="*/ 29 w 39"/>
                  <a:gd name="T7" fmla="*/ 8 h 38"/>
                  <a:gd name="T8" fmla="*/ 27 w 39"/>
                  <a:gd name="T9" fmla="*/ 10 h 38"/>
                  <a:gd name="T10" fmla="*/ 27 w 39"/>
                  <a:gd name="T11" fmla="*/ 27 h 38"/>
                  <a:gd name="T12" fmla="*/ 10 w 39"/>
                  <a:gd name="T13" fmla="*/ 27 h 38"/>
                  <a:gd name="T14" fmla="*/ 8 w 39"/>
                  <a:gd name="T15" fmla="*/ 26 h 38"/>
                  <a:gd name="T16" fmla="*/ 7 w 39"/>
                  <a:gd name="T17" fmla="*/ 26 h 38"/>
                  <a:gd name="T18" fmla="*/ 6 w 39"/>
                  <a:gd name="T19" fmla="*/ 24 h 38"/>
                  <a:gd name="T20" fmla="*/ 5 w 39"/>
                  <a:gd name="T21" fmla="*/ 23 h 38"/>
                  <a:gd name="T22" fmla="*/ 9 w 39"/>
                  <a:gd name="T23" fmla="*/ 2 h 38"/>
                  <a:gd name="T24" fmla="*/ 9 w 39"/>
                  <a:gd name="T25" fmla="*/ 2 h 38"/>
                  <a:gd name="T26" fmla="*/ 6 w 39"/>
                  <a:gd name="T27" fmla="*/ 0 h 38"/>
                  <a:gd name="T28" fmla="*/ 4 w 39"/>
                  <a:gd name="T29" fmla="*/ 0 h 38"/>
                  <a:gd name="T30" fmla="*/ 3 w 39"/>
                  <a:gd name="T31" fmla="*/ 2 h 38"/>
                  <a:gd name="T32" fmla="*/ 2 w 39"/>
                  <a:gd name="T33" fmla="*/ 10 h 38"/>
                  <a:gd name="T34" fmla="*/ 1 w 39"/>
                  <a:gd name="T35" fmla="*/ 16 h 38"/>
                  <a:gd name="T36" fmla="*/ 0 w 39"/>
                  <a:gd name="T37" fmla="*/ 19 h 38"/>
                  <a:gd name="T38" fmla="*/ 0 w 39"/>
                  <a:gd name="T39" fmla="*/ 21 h 38"/>
                  <a:gd name="T40" fmla="*/ 0 w 39"/>
                  <a:gd name="T41" fmla="*/ 22 h 38"/>
                  <a:gd name="T42" fmla="*/ 0 w 39"/>
                  <a:gd name="T43" fmla="*/ 22 h 38"/>
                  <a:gd name="T44" fmla="*/ 1 w 39"/>
                  <a:gd name="T45" fmla="*/ 26 h 38"/>
                  <a:gd name="T46" fmla="*/ 3 w 39"/>
                  <a:gd name="T47" fmla="*/ 29 h 38"/>
                  <a:gd name="T48" fmla="*/ 6 w 39"/>
                  <a:gd name="T49" fmla="*/ 31 h 38"/>
                  <a:gd name="T50" fmla="*/ 10 w 39"/>
                  <a:gd name="T51" fmla="*/ 31 h 38"/>
                  <a:gd name="T52" fmla="*/ 27 w 39"/>
                  <a:gd name="T53" fmla="*/ 31 h 38"/>
                  <a:gd name="T54" fmla="*/ 27 w 39"/>
                  <a:gd name="T55" fmla="*/ 35 h 38"/>
                  <a:gd name="T56" fmla="*/ 29 w 39"/>
                  <a:gd name="T57" fmla="*/ 38 h 38"/>
                  <a:gd name="T58" fmla="*/ 32 w 39"/>
                  <a:gd name="T59" fmla="*/ 35 h 38"/>
                  <a:gd name="T60" fmla="*/ 32 w 39"/>
                  <a:gd name="T61" fmla="*/ 31 h 38"/>
                  <a:gd name="T62" fmla="*/ 36 w 39"/>
                  <a:gd name="T63" fmla="*/ 31 h 38"/>
                  <a:gd name="T64" fmla="*/ 39 w 39"/>
                  <a:gd name="T65" fmla="*/ 29 h 38"/>
                  <a:gd name="T66" fmla="*/ 36 w 39"/>
                  <a:gd name="T67" fmla="*/ 27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9" h="38">
                    <a:moveTo>
                      <a:pt x="36" y="27"/>
                    </a:moveTo>
                    <a:cubicBezTo>
                      <a:pt x="32" y="27"/>
                      <a:pt x="32" y="27"/>
                      <a:pt x="32" y="27"/>
                    </a:cubicBezTo>
                    <a:cubicBezTo>
                      <a:pt x="32" y="10"/>
                      <a:pt x="32" y="10"/>
                      <a:pt x="32" y="10"/>
                    </a:cubicBezTo>
                    <a:cubicBezTo>
                      <a:pt x="32" y="9"/>
                      <a:pt x="31" y="8"/>
                      <a:pt x="29" y="8"/>
                    </a:cubicBezTo>
                    <a:cubicBezTo>
                      <a:pt x="28" y="8"/>
                      <a:pt x="27" y="9"/>
                      <a:pt x="27" y="10"/>
                    </a:cubicBezTo>
                    <a:cubicBezTo>
                      <a:pt x="27" y="27"/>
                      <a:pt x="27" y="27"/>
                      <a:pt x="27" y="27"/>
                    </a:cubicBezTo>
                    <a:cubicBezTo>
                      <a:pt x="10" y="27"/>
                      <a:pt x="10" y="27"/>
                      <a:pt x="10" y="27"/>
                    </a:cubicBezTo>
                    <a:cubicBezTo>
                      <a:pt x="10" y="27"/>
                      <a:pt x="9" y="27"/>
                      <a:pt x="8" y="26"/>
                    </a:cubicBezTo>
                    <a:cubicBezTo>
                      <a:pt x="8" y="26"/>
                      <a:pt x="7" y="26"/>
                      <a:pt x="7" y="26"/>
                    </a:cubicBezTo>
                    <a:cubicBezTo>
                      <a:pt x="6" y="25"/>
                      <a:pt x="6" y="25"/>
                      <a:pt x="6" y="24"/>
                    </a:cubicBezTo>
                    <a:cubicBezTo>
                      <a:pt x="5" y="24"/>
                      <a:pt x="5" y="23"/>
                      <a:pt x="5" y="23"/>
                    </a:cubicBezTo>
                    <a:cubicBezTo>
                      <a:pt x="9" y="2"/>
                      <a:pt x="9" y="2"/>
                      <a:pt x="9" y="2"/>
                    </a:cubicBezTo>
                    <a:cubicBezTo>
                      <a:pt x="9" y="2"/>
                      <a:pt x="9" y="2"/>
                      <a:pt x="9" y="2"/>
                    </a:cubicBezTo>
                    <a:cubicBezTo>
                      <a:pt x="9" y="1"/>
                      <a:pt x="8" y="0"/>
                      <a:pt x="6" y="0"/>
                    </a:cubicBezTo>
                    <a:cubicBezTo>
                      <a:pt x="5" y="0"/>
                      <a:pt x="5" y="0"/>
                      <a:pt x="4" y="0"/>
                    </a:cubicBezTo>
                    <a:cubicBezTo>
                      <a:pt x="4" y="0"/>
                      <a:pt x="4" y="1"/>
                      <a:pt x="3" y="2"/>
                    </a:cubicBezTo>
                    <a:cubicBezTo>
                      <a:pt x="3" y="5"/>
                      <a:pt x="2" y="8"/>
                      <a:pt x="2" y="10"/>
                    </a:cubicBezTo>
                    <a:cubicBezTo>
                      <a:pt x="1" y="16"/>
                      <a:pt x="1" y="16"/>
                      <a:pt x="1" y="16"/>
                    </a:cubicBezTo>
                    <a:cubicBezTo>
                      <a:pt x="1" y="17"/>
                      <a:pt x="1" y="18"/>
                      <a:pt x="0" y="19"/>
                    </a:cubicBezTo>
                    <a:cubicBezTo>
                      <a:pt x="0" y="21"/>
                      <a:pt x="0" y="21"/>
                      <a:pt x="0" y="21"/>
                    </a:cubicBezTo>
                    <a:cubicBezTo>
                      <a:pt x="0" y="22"/>
                      <a:pt x="0" y="22"/>
                      <a:pt x="0" y="22"/>
                    </a:cubicBezTo>
                    <a:cubicBezTo>
                      <a:pt x="0" y="22"/>
                      <a:pt x="0" y="22"/>
                      <a:pt x="0" y="22"/>
                    </a:cubicBezTo>
                    <a:cubicBezTo>
                      <a:pt x="0" y="24"/>
                      <a:pt x="0" y="25"/>
                      <a:pt x="1" y="26"/>
                    </a:cubicBezTo>
                    <a:cubicBezTo>
                      <a:pt x="1" y="27"/>
                      <a:pt x="2" y="28"/>
                      <a:pt x="3" y="29"/>
                    </a:cubicBezTo>
                    <a:cubicBezTo>
                      <a:pt x="4" y="30"/>
                      <a:pt x="5" y="30"/>
                      <a:pt x="6" y="31"/>
                    </a:cubicBezTo>
                    <a:cubicBezTo>
                      <a:pt x="7" y="31"/>
                      <a:pt x="9" y="31"/>
                      <a:pt x="10" y="31"/>
                    </a:cubicBezTo>
                    <a:cubicBezTo>
                      <a:pt x="27" y="31"/>
                      <a:pt x="27" y="31"/>
                      <a:pt x="27" y="31"/>
                    </a:cubicBezTo>
                    <a:cubicBezTo>
                      <a:pt x="27" y="35"/>
                      <a:pt x="27" y="35"/>
                      <a:pt x="27" y="35"/>
                    </a:cubicBezTo>
                    <a:cubicBezTo>
                      <a:pt x="27" y="37"/>
                      <a:pt x="28" y="38"/>
                      <a:pt x="29" y="38"/>
                    </a:cubicBezTo>
                    <a:cubicBezTo>
                      <a:pt x="31" y="38"/>
                      <a:pt x="32" y="37"/>
                      <a:pt x="32" y="35"/>
                    </a:cubicBezTo>
                    <a:cubicBezTo>
                      <a:pt x="32" y="31"/>
                      <a:pt x="32" y="31"/>
                      <a:pt x="32" y="31"/>
                    </a:cubicBezTo>
                    <a:cubicBezTo>
                      <a:pt x="36" y="31"/>
                      <a:pt x="36" y="31"/>
                      <a:pt x="36" y="31"/>
                    </a:cubicBezTo>
                    <a:cubicBezTo>
                      <a:pt x="38" y="31"/>
                      <a:pt x="39" y="31"/>
                      <a:pt x="39" y="29"/>
                    </a:cubicBezTo>
                    <a:cubicBezTo>
                      <a:pt x="39" y="28"/>
                      <a:pt x="38" y="27"/>
                      <a:pt x="36" y="27"/>
                    </a:cubicBezTo>
                    <a:close/>
                  </a:path>
                </a:pathLst>
              </a:custGeom>
              <a:grpFill/>
              <a:ln>
                <a:noFill/>
              </a:ln>
            </p:spPr>
            <p:txBody>
              <a:bodyPr vert="horz" wrap="square" lIns="91440" tIns="45720" rIns="91440" bIns="45720" numCol="1" anchor="t" anchorCtr="0" compatLnSpc="1"/>
              <a:lstStyle/>
              <a:p>
                <a:endParaRPr lang="zh-CN" altLang="en-US"/>
              </a:p>
            </p:txBody>
          </p:sp>
          <p:sp>
            <p:nvSpPr>
              <p:cNvPr id="58" name="Freeform 31"/>
              <p:cNvSpPr>
                <a:spLocks noEditPoints="1"/>
              </p:cNvSpPr>
              <p:nvPr/>
            </p:nvSpPr>
            <p:spPr bwMode="auto">
              <a:xfrm>
                <a:off x="1923908" y="5703977"/>
                <a:ext cx="368849" cy="383966"/>
              </a:xfrm>
              <a:custGeom>
                <a:avLst/>
                <a:gdLst>
                  <a:gd name="T0" fmla="*/ 35 w 38"/>
                  <a:gd name="T1" fmla="*/ 2 h 38"/>
                  <a:gd name="T2" fmla="*/ 32 w 38"/>
                  <a:gd name="T3" fmla="*/ 1 h 38"/>
                  <a:gd name="T4" fmla="*/ 28 w 38"/>
                  <a:gd name="T5" fmla="*/ 0 h 38"/>
                  <a:gd name="T6" fmla="*/ 10 w 38"/>
                  <a:gd name="T7" fmla="*/ 0 h 38"/>
                  <a:gd name="T8" fmla="*/ 6 w 38"/>
                  <a:gd name="T9" fmla="*/ 1 h 38"/>
                  <a:gd name="T10" fmla="*/ 3 w 38"/>
                  <a:gd name="T11" fmla="*/ 2 h 38"/>
                  <a:gd name="T12" fmla="*/ 1 w 38"/>
                  <a:gd name="T13" fmla="*/ 5 h 38"/>
                  <a:gd name="T14" fmla="*/ 0 w 38"/>
                  <a:gd name="T15" fmla="*/ 8 h 38"/>
                  <a:gd name="T16" fmla="*/ 0 w 38"/>
                  <a:gd name="T17" fmla="*/ 29 h 38"/>
                  <a:gd name="T18" fmla="*/ 1 w 38"/>
                  <a:gd name="T19" fmla="*/ 33 h 38"/>
                  <a:gd name="T20" fmla="*/ 3 w 38"/>
                  <a:gd name="T21" fmla="*/ 35 h 38"/>
                  <a:gd name="T22" fmla="*/ 6 w 38"/>
                  <a:gd name="T23" fmla="*/ 37 h 38"/>
                  <a:gd name="T24" fmla="*/ 10 w 38"/>
                  <a:gd name="T25" fmla="*/ 38 h 38"/>
                  <a:gd name="T26" fmla="*/ 28 w 38"/>
                  <a:gd name="T27" fmla="*/ 38 h 38"/>
                  <a:gd name="T28" fmla="*/ 32 w 38"/>
                  <a:gd name="T29" fmla="*/ 37 h 38"/>
                  <a:gd name="T30" fmla="*/ 35 w 38"/>
                  <a:gd name="T31" fmla="*/ 36 h 38"/>
                  <a:gd name="T32" fmla="*/ 37 w 38"/>
                  <a:gd name="T33" fmla="*/ 33 h 38"/>
                  <a:gd name="T34" fmla="*/ 38 w 38"/>
                  <a:gd name="T35" fmla="*/ 29 h 38"/>
                  <a:gd name="T36" fmla="*/ 38 w 38"/>
                  <a:gd name="T37" fmla="*/ 8 h 38"/>
                  <a:gd name="T38" fmla="*/ 37 w 38"/>
                  <a:gd name="T39" fmla="*/ 5 h 38"/>
                  <a:gd name="T40" fmla="*/ 35 w 38"/>
                  <a:gd name="T41" fmla="*/ 2 h 38"/>
                  <a:gd name="T42" fmla="*/ 28 w 38"/>
                  <a:gd name="T43" fmla="*/ 33 h 38"/>
                  <a:gd name="T44" fmla="*/ 10 w 38"/>
                  <a:gd name="T45" fmla="*/ 33 h 38"/>
                  <a:gd name="T46" fmla="*/ 8 w 38"/>
                  <a:gd name="T47" fmla="*/ 33 h 38"/>
                  <a:gd name="T48" fmla="*/ 6 w 38"/>
                  <a:gd name="T49" fmla="*/ 32 h 38"/>
                  <a:gd name="T50" fmla="*/ 5 w 38"/>
                  <a:gd name="T51" fmla="*/ 31 h 38"/>
                  <a:gd name="T52" fmla="*/ 5 w 38"/>
                  <a:gd name="T53" fmla="*/ 29 h 38"/>
                  <a:gd name="T54" fmla="*/ 5 w 38"/>
                  <a:gd name="T55" fmla="*/ 8 h 38"/>
                  <a:gd name="T56" fmla="*/ 5 w 38"/>
                  <a:gd name="T57" fmla="*/ 7 h 38"/>
                  <a:gd name="T58" fmla="*/ 6 w 38"/>
                  <a:gd name="T59" fmla="*/ 6 h 38"/>
                  <a:gd name="T60" fmla="*/ 8 w 38"/>
                  <a:gd name="T61" fmla="*/ 5 h 38"/>
                  <a:gd name="T62" fmla="*/ 10 w 38"/>
                  <a:gd name="T63" fmla="*/ 5 h 38"/>
                  <a:gd name="T64" fmla="*/ 28 w 38"/>
                  <a:gd name="T65" fmla="*/ 5 h 38"/>
                  <a:gd name="T66" fmla="*/ 30 w 38"/>
                  <a:gd name="T67" fmla="*/ 5 h 38"/>
                  <a:gd name="T68" fmla="*/ 32 w 38"/>
                  <a:gd name="T69" fmla="*/ 6 h 38"/>
                  <a:gd name="T70" fmla="*/ 33 w 38"/>
                  <a:gd name="T71" fmla="*/ 7 h 38"/>
                  <a:gd name="T72" fmla="*/ 33 w 38"/>
                  <a:gd name="T73" fmla="*/ 8 h 38"/>
                  <a:gd name="T74" fmla="*/ 33 w 38"/>
                  <a:gd name="T75" fmla="*/ 29 h 38"/>
                  <a:gd name="T76" fmla="*/ 33 w 38"/>
                  <a:gd name="T77" fmla="*/ 31 h 38"/>
                  <a:gd name="T78" fmla="*/ 32 w 38"/>
                  <a:gd name="T79" fmla="*/ 32 h 38"/>
                  <a:gd name="T80" fmla="*/ 30 w 38"/>
                  <a:gd name="T81" fmla="*/ 33 h 38"/>
                  <a:gd name="T82" fmla="*/ 28 w 38"/>
                  <a:gd name="T83" fmla="*/ 33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8" h="38">
                    <a:moveTo>
                      <a:pt x="35" y="2"/>
                    </a:moveTo>
                    <a:cubicBezTo>
                      <a:pt x="34" y="2"/>
                      <a:pt x="33" y="1"/>
                      <a:pt x="32" y="1"/>
                    </a:cubicBezTo>
                    <a:cubicBezTo>
                      <a:pt x="31" y="0"/>
                      <a:pt x="29" y="0"/>
                      <a:pt x="28" y="0"/>
                    </a:cubicBezTo>
                    <a:cubicBezTo>
                      <a:pt x="10" y="0"/>
                      <a:pt x="10" y="0"/>
                      <a:pt x="10" y="0"/>
                    </a:cubicBezTo>
                    <a:cubicBezTo>
                      <a:pt x="9" y="0"/>
                      <a:pt x="7" y="0"/>
                      <a:pt x="6" y="1"/>
                    </a:cubicBezTo>
                    <a:cubicBezTo>
                      <a:pt x="5" y="1"/>
                      <a:pt x="4" y="2"/>
                      <a:pt x="3" y="2"/>
                    </a:cubicBezTo>
                    <a:cubicBezTo>
                      <a:pt x="2" y="3"/>
                      <a:pt x="1" y="4"/>
                      <a:pt x="1" y="5"/>
                    </a:cubicBezTo>
                    <a:cubicBezTo>
                      <a:pt x="0" y="6"/>
                      <a:pt x="0" y="7"/>
                      <a:pt x="0" y="8"/>
                    </a:cubicBezTo>
                    <a:cubicBezTo>
                      <a:pt x="0" y="29"/>
                      <a:pt x="0" y="29"/>
                      <a:pt x="0" y="29"/>
                    </a:cubicBezTo>
                    <a:cubicBezTo>
                      <a:pt x="0" y="31"/>
                      <a:pt x="0" y="32"/>
                      <a:pt x="1" y="33"/>
                    </a:cubicBezTo>
                    <a:cubicBezTo>
                      <a:pt x="1" y="34"/>
                      <a:pt x="2" y="35"/>
                      <a:pt x="3" y="35"/>
                    </a:cubicBezTo>
                    <a:cubicBezTo>
                      <a:pt x="4" y="36"/>
                      <a:pt x="5" y="37"/>
                      <a:pt x="6" y="37"/>
                    </a:cubicBezTo>
                    <a:cubicBezTo>
                      <a:pt x="7" y="38"/>
                      <a:pt x="9" y="38"/>
                      <a:pt x="10" y="38"/>
                    </a:cubicBezTo>
                    <a:cubicBezTo>
                      <a:pt x="28" y="38"/>
                      <a:pt x="28" y="38"/>
                      <a:pt x="28" y="38"/>
                    </a:cubicBezTo>
                    <a:cubicBezTo>
                      <a:pt x="29" y="38"/>
                      <a:pt x="31" y="38"/>
                      <a:pt x="32" y="37"/>
                    </a:cubicBezTo>
                    <a:cubicBezTo>
                      <a:pt x="33" y="37"/>
                      <a:pt x="34" y="36"/>
                      <a:pt x="35" y="36"/>
                    </a:cubicBezTo>
                    <a:cubicBezTo>
                      <a:pt x="36" y="35"/>
                      <a:pt x="37" y="34"/>
                      <a:pt x="37" y="33"/>
                    </a:cubicBezTo>
                    <a:cubicBezTo>
                      <a:pt x="38" y="32"/>
                      <a:pt x="38" y="31"/>
                      <a:pt x="38" y="29"/>
                    </a:cubicBezTo>
                    <a:cubicBezTo>
                      <a:pt x="38" y="8"/>
                      <a:pt x="38" y="8"/>
                      <a:pt x="38" y="8"/>
                    </a:cubicBezTo>
                    <a:cubicBezTo>
                      <a:pt x="38" y="7"/>
                      <a:pt x="38" y="6"/>
                      <a:pt x="37" y="5"/>
                    </a:cubicBezTo>
                    <a:cubicBezTo>
                      <a:pt x="37" y="4"/>
                      <a:pt x="36" y="3"/>
                      <a:pt x="35" y="2"/>
                    </a:cubicBezTo>
                    <a:close/>
                    <a:moveTo>
                      <a:pt x="28" y="33"/>
                    </a:moveTo>
                    <a:cubicBezTo>
                      <a:pt x="10" y="33"/>
                      <a:pt x="10" y="33"/>
                      <a:pt x="10" y="33"/>
                    </a:cubicBezTo>
                    <a:cubicBezTo>
                      <a:pt x="9" y="33"/>
                      <a:pt x="9" y="33"/>
                      <a:pt x="8" y="33"/>
                    </a:cubicBezTo>
                    <a:cubicBezTo>
                      <a:pt x="7" y="33"/>
                      <a:pt x="7" y="32"/>
                      <a:pt x="6" y="32"/>
                    </a:cubicBezTo>
                    <a:cubicBezTo>
                      <a:pt x="6" y="32"/>
                      <a:pt x="6" y="31"/>
                      <a:pt x="5" y="31"/>
                    </a:cubicBezTo>
                    <a:cubicBezTo>
                      <a:pt x="5" y="30"/>
                      <a:pt x="5" y="30"/>
                      <a:pt x="5" y="29"/>
                    </a:cubicBezTo>
                    <a:cubicBezTo>
                      <a:pt x="5" y="8"/>
                      <a:pt x="5" y="8"/>
                      <a:pt x="5" y="8"/>
                    </a:cubicBezTo>
                    <a:cubicBezTo>
                      <a:pt x="5" y="8"/>
                      <a:pt x="5" y="7"/>
                      <a:pt x="5" y="7"/>
                    </a:cubicBezTo>
                    <a:cubicBezTo>
                      <a:pt x="6" y="6"/>
                      <a:pt x="6" y="6"/>
                      <a:pt x="6" y="6"/>
                    </a:cubicBezTo>
                    <a:cubicBezTo>
                      <a:pt x="7" y="5"/>
                      <a:pt x="7" y="5"/>
                      <a:pt x="8" y="5"/>
                    </a:cubicBezTo>
                    <a:cubicBezTo>
                      <a:pt x="9" y="5"/>
                      <a:pt x="9" y="5"/>
                      <a:pt x="10" y="5"/>
                    </a:cubicBezTo>
                    <a:cubicBezTo>
                      <a:pt x="28" y="5"/>
                      <a:pt x="28" y="5"/>
                      <a:pt x="28" y="5"/>
                    </a:cubicBezTo>
                    <a:cubicBezTo>
                      <a:pt x="29" y="5"/>
                      <a:pt x="29" y="5"/>
                      <a:pt x="30" y="5"/>
                    </a:cubicBezTo>
                    <a:cubicBezTo>
                      <a:pt x="31" y="5"/>
                      <a:pt x="31" y="5"/>
                      <a:pt x="32" y="6"/>
                    </a:cubicBezTo>
                    <a:cubicBezTo>
                      <a:pt x="32" y="6"/>
                      <a:pt x="32" y="6"/>
                      <a:pt x="33" y="7"/>
                    </a:cubicBezTo>
                    <a:cubicBezTo>
                      <a:pt x="33" y="7"/>
                      <a:pt x="33" y="8"/>
                      <a:pt x="33" y="8"/>
                    </a:cubicBezTo>
                    <a:cubicBezTo>
                      <a:pt x="33" y="29"/>
                      <a:pt x="33" y="29"/>
                      <a:pt x="33" y="29"/>
                    </a:cubicBezTo>
                    <a:cubicBezTo>
                      <a:pt x="33" y="30"/>
                      <a:pt x="33" y="30"/>
                      <a:pt x="33" y="31"/>
                    </a:cubicBezTo>
                    <a:cubicBezTo>
                      <a:pt x="32" y="31"/>
                      <a:pt x="32" y="32"/>
                      <a:pt x="32" y="32"/>
                    </a:cubicBezTo>
                    <a:cubicBezTo>
                      <a:pt x="31" y="32"/>
                      <a:pt x="31" y="33"/>
                      <a:pt x="30" y="33"/>
                    </a:cubicBezTo>
                    <a:cubicBezTo>
                      <a:pt x="29" y="33"/>
                      <a:pt x="29" y="33"/>
                      <a:pt x="28" y="33"/>
                    </a:cubicBezTo>
                    <a:close/>
                  </a:path>
                </a:pathLst>
              </a:custGeom>
              <a:grpFill/>
              <a:ln>
                <a:noFill/>
              </a:ln>
            </p:spPr>
            <p:txBody>
              <a:bodyPr vert="horz" wrap="square" lIns="91440" tIns="45720" rIns="91440" bIns="45720" numCol="1" anchor="t" anchorCtr="0" compatLnSpc="1"/>
              <a:lstStyle/>
              <a:p>
                <a:endParaRPr lang="zh-CN" altLang="en-US"/>
              </a:p>
            </p:txBody>
          </p:sp>
        </p:grpSp>
      </p:grpSp>
      <p:cxnSp>
        <p:nvCxnSpPr>
          <p:cNvPr id="60" name="直接连接符 59"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CxnSpPr/>
          <p:nvPr/>
        </p:nvCxnSpPr>
        <p:spPr>
          <a:xfrm>
            <a:off x="3246637" y="1273629"/>
            <a:ext cx="5770860"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61" name="文本框 60"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txBox="1"/>
          <p:nvPr/>
        </p:nvSpPr>
        <p:spPr>
          <a:xfrm>
            <a:off x="3981580" y="518656"/>
            <a:ext cx="4134465" cy="523220"/>
          </a:xfrm>
          <a:prstGeom prst="rect">
            <a:avLst/>
          </a:prstGeom>
          <a:noFill/>
        </p:spPr>
        <p:txBody>
          <a:bodyPr wrap="none" rtlCol="0">
            <a:spAutoFit/>
          </a:bodyPr>
          <a:lstStyle/>
          <a:p>
            <a:pPr algn="l" eaLnBrk="1" hangingPunct="1"/>
            <a:r>
              <a:rPr lang="en-US" altLang="zh-CN" sz="2800" dirty="0">
                <a:latin typeface="KaiTi" panose="02010609060101010101" pitchFamily="49" charset="-122"/>
                <a:ea typeface="KaiTi" panose="02010609060101010101" pitchFamily="49" charset="-122"/>
                <a:sym typeface="+mn-ea"/>
              </a:rPr>
              <a:t>(</a:t>
            </a:r>
            <a:r>
              <a:rPr lang="zh-CN" altLang="en-US" sz="2800" dirty="0">
                <a:latin typeface="KaiTi" panose="02010609060101010101" pitchFamily="49" charset="-122"/>
                <a:ea typeface="KaiTi" panose="02010609060101010101" pitchFamily="49" charset="-122"/>
                <a:sym typeface="+mn-ea"/>
              </a:rPr>
              <a:t>二</a:t>
            </a:r>
            <a:r>
              <a:rPr lang="en-US" altLang="zh-CN" sz="2800" dirty="0">
                <a:latin typeface="KaiTi" panose="02010609060101010101" pitchFamily="49" charset="-122"/>
                <a:ea typeface="KaiTi" panose="02010609060101010101" pitchFamily="49" charset="-122"/>
                <a:sym typeface="+mn-ea"/>
              </a:rPr>
              <a:t>)</a:t>
            </a:r>
            <a:r>
              <a:rPr lang="zh-CN" altLang="en-US" sz="2800" dirty="0">
                <a:latin typeface="KaiTi" panose="02010609060101010101" pitchFamily="49" charset="-122"/>
                <a:ea typeface="KaiTi" panose="02010609060101010101" pitchFamily="49" charset="-122"/>
                <a:sym typeface="+mn-ea"/>
              </a:rPr>
              <a:t>招聘渠道选择的原则</a:t>
            </a:r>
            <a:endParaRPr lang="en-US" altLang="zh-CN" sz="2800" b="1" spc="500" dirty="0">
              <a:solidFill>
                <a:schemeClr val="bg1">
                  <a:lumMod val="50000"/>
                </a:schemeClr>
              </a:solidFill>
              <a:latin typeface="KaiTi" panose="02010609060101010101" pitchFamily="49" charset="-122"/>
              <a:ea typeface="KaiTi" panose="02010609060101010101" pitchFamily="49" charset="-122"/>
              <a:cs typeface="Arial" panose="020B0604020202020204" pitchFamily="34" charset="0"/>
            </a:endParaRPr>
          </a:p>
        </p:txBody>
      </p:sp>
      <p:sp>
        <p:nvSpPr>
          <p:cNvPr id="62" name="椭圆 61"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flipH="1">
            <a:off x="2686180" y="813581"/>
            <a:ext cx="157493" cy="157493"/>
          </a:xfrm>
          <a:prstGeom prst="ellipse">
            <a:avLst/>
          </a:prstGeom>
          <a:solidFill>
            <a:srgbClr val="D06F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3" name="椭圆 62"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flipH="1">
            <a:off x="2686180" y="335956"/>
            <a:ext cx="321030" cy="321030"/>
          </a:xfrm>
          <a:prstGeom prst="ellipse">
            <a:avLst/>
          </a:prstGeom>
          <a:solidFill>
            <a:srgbClr val="966481"/>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4" name="椭圆 63"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flipH="1">
            <a:off x="2991678" y="806317"/>
            <a:ext cx="219803" cy="219803"/>
          </a:xfrm>
          <a:prstGeom prst="ellipse">
            <a:avLst/>
          </a:prstGeom>
          <a:solidFill>
            <a:srgbClr val="365B7C"/>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5" name="椭圆 64"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flipH="1">
            <a:off x="2031169" y="697840"/>
            <a:ext cx="164852" cy="164852"/>
          </a:xfrm>
          <a:prstGeom prst="ellipse">
            <a:avLst/>
          </a:prstGeom>
          <a:solidFill>
            <a:srgbClr val="F779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6" name="椭圆 65"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9354354" y="755438"/>
            <a:ext cx="157493" cy="157493"/>
          </a:xfrm>
          <a:prstGeom prst="ellipse">
            <a:avLst/>
          </a:prstGeom>
          <a:solidFill>
            <a:srgbClr val="D06F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7" name="椭圆 66"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9190817" y="277813"/>
            <a:ext cx="321030" cy="321030"/>
          </a:xfrm>
          <a:prstGeom prst="ellipse">
            <a:avLst/>
          </a:prstGeom>
          <a:solidFill>
            <a:srgbClr val="966481"/>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8" name="椭圆 67"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a:off x="8986546" y="748174"/>
            <a:ext cx="219803" cy="219803"/>
          </a:xfrm>
          <a:prstGeom prst="ellipse">
            <a:avLst/>
          </a:prstGeom>
          <a:solidFill>
            <a:srgbClr val="365B7C"/>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9" name="椭圆 68"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a:off x="10002006" y="639697"/>
            <a:ext cx="164852" cy="164852"/>
          </a:xfrm>
          <a:prstGeom prst="ellipse">
            <a:avLst/>
          </a:prstGeom>
          <a:solidFill>
            <a:srgbClr val="F779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 name="e7d195523061f1c0"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hidden="1"/>
          <p:cNvSpPr txBox="1"/>
          <p:nvPr/>
        </p:nvSpPr>
        <p:spPr>
          <a:xfrm>
            <a:off x="-355600" y="1803400"/>
            <a:ext cx="293927" cy="1016000"/>
          </a:xfrm>
          <a:prstGeom prst="rect">
            <a:avLst/>
          </a:prstGeom>
          <a:noFill/>
        </p:spPr>
        <p:txBody>
          <a:bodyPr vert="wordArtVert" rtlCol="0">
            <a:spAutoFit/>
          </a:bodyPr>
          <a:lstStyle/>
          <a:p>
            <a:r>
              <a:rPr lang="en-US" altLang="zh-CN" sz="100"/>
              <a:t>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a:t>
            </a:r>
            <a:endParaRPr lang="zh-CN" altLang="en-US" sz="100"/>
          </a:p>
        </p:txBody>
      </p:sp>
      <p:sp>
        <p:nvSpPr>
          <p:cNvPr id="2" name="文本框 1"/>
          <p:cNvSpPr txBox="1"/>
          <p:nvPr/>
        </p:nvSpPr>
        <p:spPr>
          <a:xfrm>
            <a:off x="371475" y="4937760"/>
            <a:ext cx="1927225" cy="1569660"/>
          </a:xfrm>
          <a:prstGeom prst="rect">
            <a:avLst/>
          </a:prstGeom>
          <a:noFill/>
        </p:spPr>
        <p:txBody>
          <a:bodyPr wrap="square" rtlCol="0">
            <a:spAutoFit/>
          </a:bodyPr>
          <a:lstStyle/>
          <a:p>
            <a:r>
              <a:rPr lang="zh-CN" altLang="en-US" sz="2400">
                <a:latin typeface="KaiTi" panose="02010609060101010101" pitchFamily="49" charset="-122"/>
                <a:ea typeface="KaiTi" panose="02010609060101010101" pitchFamily="49" charset="-122"/>
                <a:sym typeface="+mn-ea"/>
              </a:rPr>
              <a:t>高级管理人才选拔应遵循内部优先原则。</a:t>
            </a:r>
            <a:endParaRPr lang="zh-CN" altLang="en-US" sz="2400">
              <a:latin typeface="KaiTi" panose="02010609060101010101" pitchFamily="49" charset="-122"/>
              <a:ea typeface="KaiTi" panose="02010609060101010101" pitchFamily="49" charset="-122"/>
            </a:endParaRPr>
          </a:p>
        </p:txBody>
      </p:sp>
      <p:sp>
        <p:nvSpPr>
          <p:cNvPr id="9" name="文本框 8"/>
          <p:cNvSpPr txBox="1"/>
          <p:nvPr/>
        </p:nvSpPr>
        <p:spPr>
          <a:xfrm>
            <a:off x="1307465" y="1904365"/>
            <a:ext cx="2171065" cy="1938992"/>
          </a:xfrm>
          <a:prstGeom prst="rect">
            <a:avLst/>
          </a:prstGeom>
          <a:noFill/>
        </p:spPr>
        <p:txBody>
          <a:bodyPr wrap="square" rtlCol="0">
            <a:spAutoFit/>
          </a:bodyPr>
          <a:lstStyle/>
          <a:p>
            <a:r>
              <a:rPr lang="zh-CN" altLang="en-US" sz="2400" dirty="0">
                <a:latin typeface="KaiTi" panose="02010609060101010101" pitchFamily="49" charset="-122"/>
                <a:ea typeface="KaiTi" panose="02010609060101010101" pitchFamily="49" charset="-122"/>
                <a:sym typeface="+mn-ea"/>
              </a:rPr>
              <a:t>当外部环境剧烈变化时</a:t>
            </a:r>
            <a:r>
              <a:rPr lang="en-US" altLang="zh-CN" sz="2400" dirty="0">
                <a:latin typeface="KaiTi" panose="02010609060101010101" pitchFamily="49" charset="-122"/>
                <a:ea typeface="KaiTi" panose="02010609060101010101" pitchFamily="49" charset="-122"/>
                <a:sym typeface="+mn-ea"/>
              </a:rPr>
              <a:t>,</a:t>
            </a:r>
            <a:r>
              <a:rPr lang="zh-CN" altLang="en-US" sz="2400" dirty="0">
                <a:latin typeface="KaiTi" panose="02010609060101010101" pitchFamily="49" charset="-122"/>
                <a:ea typeface="KaiTi" panose="02010609060101010101" pitchFamily="49" charset="-122"/>
                <a:sym typeface="+mn-ea"/>
              </a:rPr>
              <a:t>企业必须采取内外结合的人才选拔方式。</a:t>
            </a:r>
            <a:endParaRPr lang="zh-CN" altLang="en-US" sz="2400" dirty="0">
              <a:latin typeface="KaiTi" panose="02010609060101010101" pitchFamily="49" charset="-122"/>
              <a:ea typeface="KaiTi" panose="02010609060101010101" pitchFamily="49" charset="-122"/>
            </a:endParaRPr>
          </a:p>
        </p:txBody>
      </p:sp>
      <p:sp>
        <p:nvSpPr>
          <p:cNvPr id="10" name="文本框 9"/>
          <p:cNvSpPr txBox="1"/>
          <p:nvPr/>
        </p:nvSpPr>
        <p:spPr>
          <a:xfrm>
            <a:off x="8053070" y="5008245"/>
            <a:ext cx="2860040" cy="830997"/>
          </a:xfrm>
          <a:prstGeom prst="rect">
            <a:avLst/>
          </a:prstGeom>
          <a:noFill/>
        </p:spPr>
        <p:txBody>
          <a:bodyPr wrap="square" rtlCol="0">
            <a:spAutoFit/>
          </a:bodyPr>
          <a:lstStyle/>
          <a:p>
            <a:pPr eaLnBrk="1" hangingPunct="1"/>
            <a:r>
              <a:rPr lang="zh-CN" altLang="en-US" sz="2400">
                <a:latin typeface="KaiTi" panose="02010609060101010101" pitchFamily="49" charset="-122"/>
                <a:ea typeface="KaiTi" panose="02010609060101010101" pitchFamily="49" charset="-122"/>
                <a:sym typeface="+mn-ea"/>
              </a:rPr>
              <a:t>快速成长期的企业应广开外部渠道。</a:t>
            </a:r>
            <a:endParaRPr lang="zh-CN" altLang="en-US" sz="2400">
              <a:latin typeface="KaiTi" panose="02010609060101010101" pitchFamily="49" charset="-122"/>
              <a:ea typeface="KaiTi" panose="02010609060101010101" pitchFamily="49" charset="-122"/>
            </a:endParaRPr>
          </a:p>
        </p:txBody>
      </p:sp>
      <p:sp>
        <p:nvSpPr>
          <p:cNvPr id="11" name="文本框 10"/>
          <p:cNvSpPr txBox="1"/>
          <p:nvPr/>
        </p:nvSpPr>
        <p:spPr>
          <a:xfrm>
            <a:off x="8702040" y="2787015"/>
            <a:ext cx="2424430" cy="1200329"/>
          </a:xfrm>
          <a:prstGeom prst="rect">
            <a:avLst/>
          </a:prstGeom>
          <a:noFill/>
        </p:spPr>
        <p:txBody>
          <a:bodyPr wrap="square" rtlCol="0">
            <a:spAutoFit/>
          </a:bodyPr>
          <a:lstStyle/>
          <a:p>
            <a:r>
              <a:rPr lang="zh-CN" altLang="en-US" sz="2400">
                <a:latin typeface="KaiTi" panose="02010609060101010101" pitchFamily="49" charset="-122"/>
                <a:ea typeface="KaiTi" panose="02010609060101010101" pitchFamily="49" charset="-122"/>
                <a:sym typeface="+mn-ea"/>
              </a:rPr>
              <a:t>企业文化类型的变化决定了选拔方式。</a:t>
            </a:r>
            <a:endParaRPr lang="zh-CN" altLang="en-US" sz="2400">
              <a:latin typeface="KaiTi" panose="02010609060101010101" pitchFamily="49" charset="-122"/>
              <a:ea typeface="KaiTi" panose="02010609060101010101" pitchFamily="49" charset="-122"/>
            </a:endParaRPr>
          </a:p>
        </p:txBody>
      </p:sp>
    </p:spTree>
    <p:extLst>
      <p:ext uri="{BB962C8B-B14F-4D97-AF65-F5344CB8AC3E}">
        <p14:creationId xmlns:p14="http://schemas.microsoft.com/office/powerpoint/2010/main" val="394757979"/>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0">
        <p15:prstTrans prst="pageCurlDouble"/>
      </p:transition>
    </mc:Choice>
    <mc:Fallback xmlns="">
      <p:transition spd="slow"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46"/>
                                        </p:tgtEl>
                                        <p:attrNameLst>
                                          <p:attrName>style.visibility</p:attrName>
                                        </p:attrNameLst>
                                      </p:cBhvr>
                                      <p:to>
                                        <p:strVal val="visible"/>
                                      </p:to>
                                    </p:set>
                                    <p:animEffect transition="in" filter="wipe(left)">
                                      <p:cBhvr>
                                        <p:cTn id="7" dur="1000"/>
                                        <p:tgtEl>
                                          <p:spTgt spid="46"/>
                                        </p:tgtEl>
                                      </p:cBhvr>
                                    </p:animEffect>
                                  </p:childTnLst>
                                </p:cTn>
                              </p:par>
                            </p:childTnLst>
                          </p:cTn>
                        </p:par>
                        <p:par>
                          <p:cTn id="8" fill="hold">
                            <p:stCondLst>
                              <p:cond delay="1000"/>
                            </p:stCondLst>
                            <p:childTnLst>
                              <p:par>
                                <p:cTn id="9" presetID="10" presetClass="entr" presetSubtype="0"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par>
                                <p:cTn id="12" presetID="10" presetClass="entr" presetSubtype="0" fill="hold" nodeType="withEffect">
                                  <p:stCondLst>
                                    <p:cond delay="250"/>
                                  </p:stCondLst>
                                  <p:childTnLst>
                                    <p:set>
                                      <p:cBhvr>
                                        <p:cTn id="13" dur="1" fill="hold">
                                          <p:stCondLst>
                                            <p:cond delay="0"/>
                                          </p:stCondLst>
                                        </p:cTn>
                                        <p:tgtEl>
                                          <p:spTgt spid="4"/>
                                        </p:tgtEl>
                                        <p:attrNameLst>
                                          <p:attrName>style.visibility</p:attrName>
                                        </p:attrNameLst>
                                      </p:cBhvr>
                                      <p:to>
                                        <p:strVal val="visible"/>
                                      </p:to>
                                    </p:set>
                                    <p:animEffect transition="in" filter="fade">
                                      <p:cBhvr>
                                        <p:cTn id="14" dur="500"/>
                                        <p:tgtEl>
                                          <p:spTgt spid="4"/>
                                        </p:tgtEl>
                                      </p:cBhvr>
                                    </p:animEffect>
                                  </p:childTnLst>
                                </p:cTn>
                              </p:par>
                              <p:par>
                                <p:cTn id="15" presetID="10" presetClass="entr" presetSubtype="0" fill="hold" nodeType="withEffect">
                                  <p:stCondLst>
                                    <p:cond delay="500"/>
                                  </p:stCondLst>
                                  <p:childTnLst>
                                    <p:set>
                                      <p:cBhvr>
                                        <p:cTn id="16" dur="1" fill="hold">
                                          <p:stCondLst>
                                            <p:cond delay="0"/>
                                          </p:stCondLst>
                                        </p:cTn>
                                        <p:tgtEl>
                                          <p:spTgt spid="5"/>
                                        </p:tgtEl>
                                        <p:attrNameLst>
                                          <p:attrName>style.visibility</p:attrName>
                                        </p:attrNameLst>
                                      </p:cBhvr>
                                      <p:to>
                                        <p:strVal val="visible"/>
                                      </p:to>
                                    </p:set>
                                    <p:animEffect transition="in" filter="fade">
                                      <p:cBhvr>
                                        <p:cTn id="17" dur="500"/>
                                        <p:tgtEl>
                                          <p:spTgt spid="5"/>
                                        </p:tgtEl>
                                      </p:cBhvr>
                                    </p:animEffect>
                                  </p:childTnLst>
                                </p:cTn>
                              </p:par>
                              <p:par>
                                <p:cTn id="18" presetID="10" presetClass="entr" presetSubtype="0" fill="hold" nodeType="withEffect">
                                  <p:stCondLst>
                                    <p:cond delay="750"/>
                                  </p:stCondLst>
                                  <p:childTnLst>
                                    <p:set>
                                      <p:cBhvr>
                                        <p:cTn id="19" dur="1" fill="hold">
                                          <p:stCondLst>
                                            <p:cond delay="0"/>
                                          </p:stCondLst>
                                        </p:cTn>
                                        <p:tgtEl>
                                          <p:spTgt spid="6"/>
                                        </p:tgtEl>
                                        <p:attrNameLst>
                                          <p:attrName>style.visibility</p:attrName>
                                        </p:attrNameLst>
                                      </p:cBhvr>
                                      <p:to>
                                        <p:strVal val="visible"/>
                                      </p:to>
                                    </p:set>
                                    <p:animEffect transition="in" filter="fade">
                                      <p:cBhvr>
                                        <p:cTn id="20"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 grpId="0" bldLvl="0" animBg="1"/>
    </p:bldLst>
  </p:timing>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矩形 24"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549157" y="-975631"/>
            <a:ext cx="583096" cy="838080"/>
          </a:xfrm>
          <a:prstGeom prst="rect">
            <a:avLst/>
          </a:prstGeom>
          <a:solidFill>
            <a:srgbClr val="365B7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 name="矩形 25"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1132253" y="-975631"/>
            <a:ext cx="583096" cy="838080"/>
          </a:xfrm>
          <a:prstGeom prst="rect">
            <a:avLst/>
          </a:prstGeom>
          <a:solidFill>
            <a:srgbClr val="96648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 name="矩形 26"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1715349" y="-975631"/>
            <a:ext cx="583096" cy="838080"/>
          </a:xfrm>
          <a:prstGeom prst="rect">
            <a:avLst/>
          </a:prstGeom>
          <a:solidFill>
            <a:srgbClr val="D06F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 name="矩形 27"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2298446" y="-975631"/>
            <a:ext cx="583096" cy="838080"/>
          </a:xfrm>
          <a:prstGeom prst="rect">
            <a:avLst/>
          </a:prstGeom>
          <a:solidFill>
            <a:srgbClr val="F779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 name="矩形 28"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2881542" y="-975631"/>
            <a:ext cx="583096" cy="838080"/>
          </a:xfrm>
          <a:prstGeom prst="rect">
            <a:avLst/>
          </a:prstGeom>
          <a:solidFill>
            <a:srgbClr val="F8AD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cxnSp>
        <p:nvCxnSpPr>
          <p:cNvPr id="7" name="直接连接符 6"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CxnSpPr/>
          <p:nvPr/>
        </p:nvCxnSpPr>
        <p:spPr>
          <a:xfrm>
            <a:off x="3246637" y="1273629"/>
            <a:ext cx="5770860"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9" name="椭圆 8"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flipH="1">
            <a:off x="2686180" y="813581"/>
            <a:ext cx="157493" cy="157493"/>
          </a:xfrm>
          <a:prstGeom prst="ellipse">
            <a:avLst/>
          </a:prstGeom>
          <a:solidFill>
            <a:srgbClr val="D06F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 name="椭圆 9"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flipH="1">
            <a:off x="2686180" y="335956"/>
            <a:ext cx="321030" cy="321030"/>
          </a:xfrm>
          <a:prstGeom prst="ellipse">
            <a:avLst/>
          </a:prstGeom>
          <a:solidFill>
            <a:srgbClr val="966481"/>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 name="椭圆 10"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flipH="1">
            <a:off x="2991678" y="806317"/>
            <a:ext cx="219803" cy="219803"/>
          </a:xfrm>
          <a:prstGeom prst="ellipse">
            <a:avLst/>
          </a:prstGeom>
          <a:solidFill>
            <a:srgbClr val="365B7C"/>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 name="椭圆 11"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flipH="1">
            <a:off x="2031169" y="697840"/>
            <a:ext cx="164852" cy="164852"/>
          </a:xfrm>
          <a:prstGeom prst="ellipse">
            <a:avLst/>
          </a:prstGeom>
          <a:solidFill>
            <a:srgbClr val="F779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 name="椭圆 12"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9354354" y="755438"/>
            <a:ext cx="157493" cy="157493"/>
          </a:xfrm>
          <a:prstGeom prst="ellipse">
            <a:avLst/>
          </a:prstGeom>
          <a:solidFill>
            <a:srgbClr val="D06F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 name="椭圆 13"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9190817" y="277813"/>
            <a:ext cx="321030" cy="321030"/>
          </a:xfrm>
          <a:prstGeom prst="ellipse">
            <a:avLst/>
          </a:prstGeom>
          <a:solidFill>
            <a:srgbClr val="966481"/>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 name="椭圆 14"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a:off x="8986546" y="748174"/>
            <a:ext cx="219803" cy="219803"/>
          </a:xfrm>
          <a:prstGeom prst="ellipse">
            <a:avLst/>
          </a:prstGeom>
          <a:solidFill>
            <a:srgbClr val="365B7C"/>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 name="椭圆 15"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a:off x="10002006" y="639697"/>
            <a:ext cx="164852" cy="164852"/>
          </a:xfrm>
          <a:prstGeom prst="ellipse">
            <a:avLst/>
          </a:prstGeom>
          <a:solidFill>
            <a:srgbClr val="F779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e7d195523061f1c0"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hidden="1"/>
          <p:cNvSpPr txBox="1"/>
          <p:nvPr/>
        </p:nvSpPr>
        <p:spPr>
          <a:xfrm>
            <a:off x="-355600" y="1803400"/>
            <a:ext cx="293927" cy="1016000"/>
          </a:xfrm>
          <a:prstGeom prst="rect">
            <a:avLst/>
          </a:prstGeom>
          <a:noFill/>
        </p:spPr>
        <p:txBody>
          <a:bodyPr vert="wordArtVert" rtlCol="0">
            <a:spAutoFit/>
          </a:bodyPr>
          <a:lstStyle/>
          <a:p>
            <a:r>
              <a:rPr lang="en-US" altLang="zh-CN" sz="100"/>
              <a:t>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a:t>
            </a:r>
            <a:endParaRPr lang="zh-CN" altLang="en-US" sz="100"/>
          </a:p>
        </p:txBody>
      </p:sp>
      <p:sp>
        <p:nvSpPr>
          <p:cNvPr id="34" name="文本框 33"/>
          <p:cNvSpPr txBox="1"/>
          <p:nvPr/>
        </p:nvSpPr>
        <p:spPr>
          <a:xfrm>
            <a:off x="5099350" y="627212"/>
            <a:ext cx="1672253" cy="461665"/>
          </a:xfrm>
          <a:prstGeom prst="rect">
            <a:avLst/>
          </a:prstGeom>
          <a:noFill/>
        </p:spPr>
        <p:txBody>
          <a:bodyPr wrap="none" rtlCol="0" anchor="t">
            <a:spAutoFit/>
          </a:bodyPr>
          <a:lstStyle/>
          <a:p>
            <a:r>
              <a:rPr lang="zh-CN" altLang="en-US" sz="2400" b="1" spc="500" dirty="0">
                <a:solidFill>
                  <a:schemeClr val="bg1">
                    <a:lumMod val="50000"/>
                  </a:schemeClr>
                </a:solidFill>
                <a:latin typeface="微软雅黑" panose="020B0503020204020204" pitchFamily="34" charset="-122"/>
                <a:ea typeface="微软雅黑" panose="020B0503020204020204" pitchFamily="34" charset="-122"/>
                <a:cs typeface="Arial" panose="020B0604020202020204" pitchFamily="34" charset="0"/>
                <a:sym typeface="+mn-ea"/>
              </a:rPr>
              <a:t>任务描述</a:t>
            </a:r>
            <a:endParaRPr lang="zh-CN" altLang="en-US" sz="2400" dirty="0"/>
          </a:p>
        </p:txBody>
      </p:sp>
      <p:grpSp>
        <p:nvGrpSpPr>
          <p:cNvPr id="55" name="组合 54"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GrpSpPr/>
          <p:nvPr/>
        </p:nvGrpSpPr>
        <p:grpSpPr>
          <a:xfrm>
            <a:off x="826913" y="1217177"/>
            <a:ext cx="2304256" cy="4183740"/>
            <a:chOff x="769779" y="1779108"/>
            <a:chExt cx="2304256" cy="4183740"/>
          </a:xfrm>
        </p:grpSpPr>
        <p:sp>
          <p:nvSpPr>
            <p:cNvPr id="56" name="圆角矩形 38"/>
            <p:cNvSpPr/>
            <p:nvPr/>
          </p:nvSpPr>
          <p:spPr>
            <a:xfrm rot="572624">
              <a:off x="1297576" y="1779108"/>
              <a:ext cx="1274792" cy="1256404"/>
            </a:xfrm>
            <a:custGeom>
              <a:avLst/>
              <a:gdLst/>
              <a:ahLst/>
              <a:cxnLst/>
              <a:rect l="l" t="t" r="r" b="b"/>
              <a:pathLst>
                <a:path w="1554798" h="1532371">
                  <a:moveTo>
                    <a:pt x="260464" y="73817"/>
                  </a:moveTo>
                  <a:cubicBezTo>
                    <a:pt x="306072" y="28209"/>
                    <a:pt x="369078" y="0"/>
                    <a:pt x="438674" y="0"/>
                  </a:cubicBezTo>
                  <a:lnTo>
                    <a:pt x="1302770" y="0"/>
                  </a:lnTo>
                  <a:cubicBezTo>
                    <a:pt x="1441961" y="0"/>
                    <a:pt x="1554798" y="112837"/>
                    <a:pt x="1554798" y="252028"/>
                  </a:cubicBezTo>
                  <a:lnTo>
                    <a:pt x="1554798" y="252029"/>
                  </a:lnTo>
                  <a:lnTo>
                    <a:pt x="1554798" y="1116125"/>
                  </a:lnTo>
                  <a:cubicBezTo>
                    <a:pt x="1554798" y="1255316"/>
                    <a:pt x="1441961" y="1368153"/>
                    <a:pt x="1302770" y="1368153"/>
                  </a:cubicBezTo>
                  <a:cubicBezTo>
                    <a:pt x="1163579" y="1368153"/>
                    <a:pt x="1050742" y="1255316"/>
                    <a:pt x="1050742" y="1116125"/>
                  </a:cubicBezTo>
                  <a:lnTo>
                    <a:pt x="1050742" y="860250"/>
                  </a:lnTo>
                  <a:cubicBezTo>
                    <a:pt x="1050311" y="861013"/>
                    <a:pt x="1049708" y="861600"/>
                    <a:pt x="1049101" y="862186"/>
                  </a:cubicBezTo>
                  <a:lnTo>
                    <a:pt x="426920" y="1461813"/>
                  </a:lnTo>
                  <a:cubicBezTo>
                    <a:pt x="326697" y="1558402"/>
                    <a:pt x="167149" y="1555457"/>
                    <a:pt x="70559" y="1455234"/>
                  </a:cubicBezTo>
                  <a:cubicBezTo>
                    <a:pt x="-26031" y="1355012"/>
                    <a:pt x="-23086" y="1195463"/>
                    <a:pt x="77137" y="1098874"/>
                  </a:cubicBezTo>
                  <a:lnTo>
                    <a:pt x="694328" y="504056"/>
                  </a:lnTo>
                  <a:lnTo>
                    <a:pt x="438674" y="504056"/>
                  </a:lnTo>
                  <a:cubicBezTo>
                    <a:pt x="299483" y="504056"/>
                    <a:pt x="186646" y="391219"/>
                    <a:pt x="186646" y="252028"/>
                  </a:cubicBezTo>
                  <a:cubicBezTo>
                    <a:pt x="186646" y="182432"/>
                    <a:pt x="214855" y="119426"/>
                    <a:pt x="260464" y="73817"/>
                  </a:cubicBezTo>
                  <a:close/>
                </a:path>
              </a:pathLst>
            </a:custGeom>
            <a:solidFill>
              <a:srgbClr val="D06F83"/>
            </a:solidFill>
            <a:ln w="19050">
              <a:gradFill>
                <a:gsLst>
                  <a:gs pos="89000">
                    <a:schemeClr val="bg1">
                      <a:lumMod val="85000"/>
                    </a:schemeClr>
                  </a:gs>
                  <a:gs pos="0">
                    <a:schemeClr val="bg1"/>
                  </a:gs>
                </a:gsLst>
                <a:lin ang="7200000" scaled="0"/>
              </a:gradFill>
            </a:ln>
            <a:effectLst>
              <a:outerShdw blurRad="254000" dist="127000" dir="8160000" algn="tr" rotWithShape="0">
                <a:prstClr val="black">
                  <a:alpha val="34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7" name="圆角矩形 56"/>
            <p:cNvSpPr/>
            <p:nvPr/>
          </p:nvSpPr>
          <p:spPr>
            <a:xfrm>
              <a:off x="769779" y="3132308"/>
              <a:ext cx="2304256" cy="2830540"/>
            </a:xfrm>
            <a:prstGeom prst="roundRect">
              <a:avLst>
                <a:gd name="adj" fmla="val 6909"/>
              </a:avLst>
            </a:prstGeom>
            <a:solidFill>
              <a:srgbClr val="EFEFEF"/>
            </a:solidFill>
            <a:ln w="19050">
              <a:gradFill>
                <a:gsLst>
                  <a:gs pos="89000">
                    <a:schemeClr val="bg1">
                      <a:lumMod val="85000"/>
                    </a:schemeClr>
                  </a:gs>
                  <a:gs pos="0">
                    <a:schemeClr val="bg1"/>
                  </a:gs>
                </a:gsLst>
                <a:lin ang="7200000" scaled="0"/>
              </a:gradFill>
            </a:ln>
            <a:effectLst>
              <a:outerShdw blurRad="254000" dist="127000" dir="8160000" algn="tr" rotWithShape="0">
                <a:prstClr val="black">
                  <a:alpha val="34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3600" dirty="0">
                <a:solidFill>
                  <a:schemeClr val="tx1">
                    <a:lumMod val="65000"/>
                    <a:lumOff val="35000"/>
                  </a:schemeClr>
                </a:solidFill>
                <a:latin typeface="宋体" panose="02010600030101010101" pitchFamily="2" charset="-122"/>
                <a:ea typeface="宋体" panose="02010600030101010101" pitchFamily="2" charset="-122"/>
                <a:sym typeface="+mn-ea"/>
              </a:endParaRPr>
            </a:p>
          </p:txBody>
        </p:sp>
        <p:grpSp>
          <p:nvGrpSpPr>
            <p:cNvPr id="58" name="组合 57"/>
            <p:cNvGrpSpPr/>
            <p:nvPr/>
          </p:nvGrpSpPr>
          <p:grpSpPr>
            <a:xfrm rot="16200000">
              <a:off x="2087525" y="3024024"/>
              <a:ext cx="441397" cy="58863"/>
              <a:chOff x="2975753" y="1851670"/>
              <a:chExt cx="539968" cy="72008"/>
            </a:xfrm>
          </p:grpSpPr>
          <p:sp>
            <p:nvSpPr>
              <p:cNvPr id="66" name="椭圆 65"/>
              <p:cNvSpPr/>
              <p:nvPr/>
            </p:nvSpPr>
            <p:spPr>
              <a:xfrm>
                <a:off x="2975753" y="1851670"/>
                <a:ext cx="72008" cy="72008"/>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7" name="椭圆 66"/>
              <p:cNvSpPr/>
              <p:nvPr/>
            </p:nvSpPr>
            <p:spPr>
              <a:xfrm>
                <a:off x="3443713" y="1851670"/>
                <a:ext cx="72008" cy="72008"/>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8" name="圆角矩形 67"/>
              <p:cNvSpPr/>
              <p:nvPr/>
            </p:nvSpPr>
            <p:spPr>
              <a:xfrm>
                <a:off x="3011757" y="1864814"/>
                <a:ext cx="467960" cy="45719"/>
              </a:xfrm>
              <a:prstGeom prst="roundRect">
                <a:avLst>
                  <a:gd name="adj" fmla="val 50000"/>
                </a:avLst>
              </a:prstGeom>
              <a:gradFill>
                <a:gsLst>
                  <a:gs pos="0">
                    <a:schemeClr val="bg1">
                      <a:lumMod val="75000"/>
                    </a:schemeClr>
                  </a:gs>
                  <a:gs pos="50000">
                    <a:schemeClr val="bg1">
                      <a:lumMod val="95000"/>
                    </a:schemeClr>
                  </a:gs>
                  <a:gs pos="100000">
                    <a:schemeClr val="bg1">
                      <a:lumMod val="75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59" name="组合 58"/>
            <p:cNvGrpSpPr/>
            <p:nvPr/>
          </p:nvGrpSpPr>
          <p:grpSpPr>
            <a:xfrm rot="16200000">
              <a:off x="1203997" y="3024024"/>
              <a:ext cx="441397" cy="58863"/>
              <a:chOff x="2975753" y="1851670"/>
              <a:chExt cx="539968" cy="72008"/>
            </a:xfrm>
          </p:grpSpPr>
          <p:sp>
            <p:nvSpPr>
              <p:cNvPr id="63" name="椭圆 62"/>
              <p:cNvSpPr/>
              <p:nvPr/>
            </p:nvSpPr>
            <p:spPr>
              <a:xfrm>
                <a:off x="2975753" y="1851670"/>
                <a:ext cx="72008" cy="72008"/>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4" name="椭圆 63"/>
              <p:cNvSpPr/>
              <p:nvPr/>
            </p:nvSpPr>
            <p:spPr>
              <a:xfrm>
                <a:off x="3443713" y="1851670"/>
                <a:ext cx="72008" cy="72008"/>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5" name="圆角矩形 64"/>
              <p:cNvSpPr/>
              <p:nvPr/>
            </p:nvSpPr>
            <p:spPr>
              <a:xfrm>
                <a:off x="3011757" y="1864814"/>
                <a:ext cx="467960" cy="45719"/>
              </a:xfrm>
              <a:prstGeom prst="roundRect">
                <a:avLst>
                  <a:gd name="adj" fmla="val 50000"/>
                </a:avLst>
              </a:prstGeom>
              <a:gradFill>
                <a:gsLst>
                  <a:gs pos="0">
                    <a:schemeClr val="bg1">
                      <a:lumMod val="75000"/>
                    </a:schemeClr>
                  </a:gs>
                  <a:gs pos="50000">
                    <a:schemeClr val="bg1">
                      <a:lumMod val="95000"/>
                    </a:schemeClr>
                  </a:gs>
                  <a:gs pos="100000">
                    <a:schemeClr val="bg1">
                      <a:lumMod val="75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61" name="Rectangle 42"/>
            <p:cNvSpPr/>
            <p:nvPr/>
          </p:nvSpPr>
          <p:spPr>
            <a:xfrm flipH="1">
              <a:off x="941501" y="3596226"/>
              <a:ext cx="1960186" cy="168953"/>
            </a:xfrm>
            <a:prstGeom prst="rect">
              <a:avLst/>
            </a:prstGeom>
            <a:noFill/>
            <a:ln w="12700" cap="flat" cmpd="sng" algn="ctr">
              <a:noFill/>
              <a:prstDash val="solid"/>
            </a:ln>
            <a:effectLst/>
          </p:spPr>
          <p:txBody>
            <a:bodyPr lIns="91440" tIns="0" rIns="91440" bIns="0" rtlCol="0" anchor="t"/>
            <a:lstStyle/>
            <a:p>
              <a:r>
                <a:rPr lang="zh-CN" altLang="en-US" sz="2800" b="1" dirty="0">
                  <a:solidFill>
                    <a:schemeClr val="tx1">
                      <a:lumMod val="65000"/>
                      <a:lumOff val="35000"/>
                    </a:schemeClr>
                  </a:solidFill>
                  <a:latin typeface="楷体" panose="02010609060101010101" pitchFamily="49" charset="-122"/>
                  <a:ea typeface="楷体" panose="02010609060101010101" pitchFamily="49" charset="-122"/>
                  <a:cs typeface="Arial" panose="020B0604020202020204" pitchFamily="34" charset="0"/>
                </a:rPr>
                <a:t>任务二</a:t>
              </a:r>
            </a:p>
          </p:txBody>
        </p:sp>
        <p:sp>
          <p:nvSpPr>
            <p:cNvPr id="62" name="Rectangle 42"/>
            <p:cNvSpPr/>
            <p:nvPr/>
          </p:nvSpPr>
          <p:spPr>
            <a:xfrm flipH="1">
              <a:off x="911586" y="4157031"/>
              <a:ext cx="1960186" cy="1703437"/>
            </a:xfrm>
            <a:prstGeom prst="rect">
              <a:avLst/>
            </a:prstGeom>
            <a:noFill/>
            <a:ln w="12700" cap="flat" cmpd="sng" algn="ctr">
              <a:noFill/>
              <a:prstDash val="solid"/>
            </a:ln>
            <a:effectLst/>
          </p:spPr>
          <p:txBody>
            <a:bodyPr lIns="91440" tIns="0" rIns="91440" bIns="0" rtlCol="0" anchor="t"/>
            <a:lstStyle/>
            <a:p>
              <a:pPr eaLnBrk="1" hangingPunct="1"/>
              <a:r>
                <a:rPr lang="zh-CN" altLang="en-US" sz="2400" dirty="0">
                  <a:latin typeface="KaiTi" panose="02010609060101010101" pitchFamily="49" charset="-122"/>
                  <a:ea typeface="KaiTi" panose="02010609060101010101" pitchFamily="49" charset="-122"/>
                  <a:sym typeface="+mn-ea"/>
                </a:rPr>
                <a:t>外部渠道选择 </a:t>
              </a:r>
              <a:endParaRPr lang="en-US" sz="2400" kern="0" dirty="0">
                <a:solidFill>
                  <a:schemeClr val="tx1">
                    <a:lumMod val="65000"/>
                    <a:lumOff val="35000"/>
                  </a:schemeClr>
                </a:solidFill>
                <a:latin typeface="KaiTi" panose="02010609060101010101" pitchFamily="49" charset="-122"/>
                <a:ea typeface="KaiTi" panose="02010609060101010101" pitchFamily="49" charset="-122"/>
                <a:cs typeface="Arial" panose="020B0604020202020204" pitchFamily="34" charset="0"/>
              </a:endParaRPr>
            </a:p>
          </p:txBody>
        </p:sp>
      </p:grpSp>
      <p:sp>
        <p:nvSpPr>
          <p:cNvPr id="2" name="文本框 1"/>
          <p:cNvSpPr txBox="1"/>
          <p:nvPr/>
        </p:nvSpPr>
        <p:spPr>
          <a:xfrm>
            <a:off x="3823361" y="2903267"/>
            <a:ext cx="5163185" cy="1383665"/>
          </a:xfrm>
          <a:prstGeom prst="rect">
            <a:avLst/>
          </a:prstGeom>
          <a:noFill/>
        </p:spPr>
        <p:txBody>
          <a:bodyPr wrap="square" rtlCol="0">
            <a:spAutoFit/>
          </a:bodyPr>
          <a:lstStyle/>
          <a:p>
            <a:r>
              <a:rPr lang="zh-CN" altLang="en-US" sz="2800" dirty="0">
                <a:latin typeface="KaiTi" panose="02010609060101010101" pitchFamily="49" charset="-122"/>
                <a:ea typeface="KaiTi" panose="02010609060101010101" pitchFamily="49" charset="-122"/>
                <a:sym typeface="+mn-ea"/>
              </a:rPr>
              <a:t>一、内部招聘</a:t>
            </a:r>
          </a:p>
          <a:p>
            <a:pPr>
              <a:defRPr/>
            </a:pPr>
            <a:r>
              <a:rPr lang="zh-CN" altLang="en-US" sz="2800" dirty="0">
                <a:latin typeface="KaiTi" panose="02010609060101010101" pitchFamily="49" charset="-122"/>
                <a:ea typeface="KaiTi" panose="02010609060101010101" pitchFamily="49" charset="-122"/>
                <a:sym typeface="+mn-ea"/>
              </a:rPr>
              <a:t>二、外部招聘</a:t>
            </a:r>
          </a:p>
          <a:p>
            <a:pPr>
              <a:defRPr/>
            </a:pPr>
            <a:r>
              <a:rPr lang="zh-CN" altLang="en-US" sz="2800" dirty="0">
                <a:latin typeface="KaiTi" panose="02010609060101010101" pitchFamily="49" charset="-122"/>
                <a:ea typeface="KaiTi" panose="02010609060101010101" pitchFamily="49" charset="-122"/>
                <a:sym typeface="+mn-ea"/>
              </a:rPr>
              <a:t>三、内外部招聘的优缺点比较</a:t>
            </a:r>
            <a:endParaRPr lang="zh-CN" altLang="en-US" sz="2800" dirty="0">
              <a:latin typeface="KaiTi" panose="02010609060101010101" pitchFamily="49" charset="-122"/>
              <a:ea typeface="KaiTi" panose="02010609060101010101" pitchFamily="49" charset="-122"/>
            </a:endParaRPr>
          </a:p>
        </p:txBody>
      </p:sp>
    </p:spTree>
    <p:extLst>
      <p:ext uri="{BB962C8B-B14F-4D97-AF65-F5344CB8AC3E}">
        <p14:creationId xmlns:p14="http://schemas.microsoft.com/office/powerpoint/2010/main" val="3763359009"/>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0">
        <p15:prstTrans prst="pageCurlDouble"/>
      </p:transition>
    </mc:Choice>
    <mc:Fallback xmlns="">
      <p:transition spd="slow"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44000" fill="hold" nodeType="withEffect">
                                  <p:stCondLst>
                                    <p:cond delay="250"/>
                                  </p:stCondLst>
                                  <p:childTnLst>
                                    <p:set>
                                      <p:cBhvr>
                                        <p:cTn id="6" dur="1" fill="hold">
                                          <p:stCondLst>
                                            <p:cond delay="0"/>
                                          </p:stCondLst>
                                        </p:cTn>
                                        <p:tgtEl>
                                          <p:spTgt spid="55"/>
                                        </p:tgtEl>
                                        <p:attrNameLst>
                                          <p:attrName>style.visibility</p:attrName>
                                        </p:attrNameLst>
                                      </p:cBhvr>
                                      <p:to>
                                        <p:strVal val="visible"/>
                                      </p:to>
                                    </p:set>
                                    <p:anim calcmode="lin" valueType="num">
                                      <p:cBhvr additive="base">
                                        <p:cTn id="7" dur="750" fill="hold"/>
                                        <p:tgtEl>
                                          <p:spTgt spid="55"/>
                                        </p:tgtEl>
                                        <p:attrNameLst>
                                          <p:attrName>ppt_x</p:attrName>
                                        </p:attrNameLst>
                                      </p:cBhvr>
                                      <p:tavLst>
                                        <p:tav tm="0">
                                          <p:val>
                                            <p:strVal val="#ppt_x"/>
                                          </p:val>
                                        </p:tav>
                                        <p:tav tm="100000">
                                          <p:val>
                                            <p:strVal val="#ppt_x"/>
                                          </p:val>
                                        </p:tav>
                                      </p:tavLst>
                                    </p:anim>
                                    <p:anim calcmode="lin" valueType="num">
                                      <p:cBhvr additive="base">
                                        <p:cTn id="8" dur="750" fill="hold"/>
                                        <p:tgtEl>
                                          <p:spTgt spid="5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46" name="直接连接符 45"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CxnSpPr/>
          <p:nvPr/>
        </p:nvCxnSpPr>
        <p:spPr>
          <a:xfrm>
            <a:off x="3246637" y="1273629"/>
            <a:ext cx="5770860"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47" name="文本框 46"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txBox="1"/>
          <p:nvPr/>
        </p:nvSpPr>
        <p:spPr>
          <a:xfrm>
            <a:off x="4617720" y="519430"/>
            <a:ext cx="2315845" cy="521970"/>
          </a:xfrm>
          <a:prstGeom prst="rect">
            <a:avLst/>
          </a:prstGeom>
          <a:noFill/>
        </p:spPr>
        <p:txBody>
          <a:bodyPr wrap="square" rtlCol="0">
            <a:spAutoFit/>
          </a:bodyPr>
          <a:lstStyle/>
          <a:p>
            <a:pPr algn="ctr"/>
            <a:r>
              <a:rPr lang="zh-CN" altLang="en-US" sz="2800" b="1" spc="500" dirty="0">
                <a:solidFill>
                  <a:schemeClr val="bg1">
                    <a:lumMod val="50000"/>
                  </a:schemeClr>
                </a:solidFill>
                <a:latin typeface="微软雅黑" panose="020B0503020204020204" pitchFamily="34" charset="-122"/>
                <a:ea typeface="微软雅黑" panose="020B0503020204020204" pitchFamily="34" charset="-122"/>
                <a:cs typeface="Arial" panose="020B0604020202020204" pitchFamily="34" charset="0"/>
              </a:rPr>
              <a:t>招聘的意义</a:t>
            </a:r>
          </a:p>
        </p:txBody>
      </p:sp>
      <p:sp>
        <p:nvSpPr>
          <p:cNvPr id="48" name="椭圆 47"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flipH="1">
            <a:off x="2686180" y="813581"/>
            <a:ext cx="157493" cy="157493"/>
          </a:xfrm>
          <a:prstGeom prst="ellipse">
            <a:avLst/>
          </a:prstGeom>
          <a:solidFill>
            <a:srgbClr val="D06F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9" name="椭圆 48"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flipH="1">
            <a:off x="2686180" y="335956"/>
            <a:ext cx="321030" cy="321030"/>
          </a:xfrm>
          <a:prstGeom prst="ellipse">
            <a:avLst/>
          </a:prstGeom>
          <a:solidFill>
            <a:srgbClr val="966481"/>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0" name="椭圆 49"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flipH="1">
            <a:off x="2991678" y="806317"/>
            <a:ext cx="219803" cy="219803"/>
          </a:xfrm>
          <a:prstGeom prst="ellipse">
            <a:avLst/>
          </a:prstGeom>
          <a:solidFill>
            <a:srgbClr val="365B7C"/>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1" name="椭圆 50"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flipH="1">
            <a:off x="2031169" y="697840"/>
            <a:ext cx="164852" cy="164852"/>
          </a:xfrm>
          <a:prstGeom prst="ellipse">
            <a:avLst/>
          </a:prstGeom>
          <a:solidFill>
            <a:srgbClr val="F779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2" name="椭圆 51"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9354354" y="755438"/>
            <a:ext cx="157493" cy="157493"/>
          </a:xfrm>
          <a:prstGeom prst="ellipse">
            <a:avLst/>
          </a:prstGeom>
          <a:solidFill>
            <a:srgbClr val="D06F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3" name="椭圆 52"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9190817" y="277813"/>
            <a:ext cx="321030" cy="321030"/>
          </a:xfrm>
          <a:prstGeom prst="ellipse">
            <a:avLst/>
          </a:prstGeom>
          <a:solidFill>
            <a:srgbClr val="966481"/>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4" name="椭圆 53"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a:off x="8986546" y="748174"/>
            <a:ext cx="219803" cy="219803"/>
          </a:xfrm>
          <a:prstGeom prst="ellipse">
            <a:avLst/>
          </a:prstGeom>
          <a:solidFill>
            <a:srgbClr val="365B7C"/>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5" name="椭圆 54"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a:off x="10002006" y="639697"/>
            <a:ext cx="164852" cy="164852"/>
          </a:xfrm>
          <a:prstGeom prst="ellipse">
            <a:avLst/>
          </a:prstGeom>
          <a:solidFill>
            <a:srgbClr val="F779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 name="椭圆 2"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flipH="1">
            <a:off x="2686180" y="2708421"/>
            <a:ext cx="157493" cy="157493"/>
          </a:xfrm>
          <a:prstGeom prst="ellipse">
            <a:avLst/>
          </a:prstGeom>
          <a:solidFill>
            <a:srgbClr val="D06F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 name="椭圆 3"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flipH="1">
            <a:off x="2686180" y="3550431"/>
            <a:ext cx="157493" cy="157493"/>
          </a:xfrm>
          <a:prstGeom prst="ellipse">
            <a:avLst/>
          </a:prstGeom>
          <a:solidFill>
            <a:srgbClr val="D06F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 name="椭圆 4"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flipH="1">
            <a:off x="2686180" y="4401331"/>
            <a:ext cx="157493" cy="157493"/>
          </a:xfrm>
          <a:prstGeom prst="ellipse">
            <a:avLst/>
          </a:prstGeom>
          <a:solidFill>
            <a:srgbClr val="D06F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 name="文本框 6"/>
          <p:cNvSpPr txBox="1"/>
          <p:nvPr/>
        </p:nvSpPr>
        <p:spPr>
          <a:xfrm>
            <a:off x="3575050" y="2602865"/>
            <a:ext cx="4137660" cy="460375"/>
          </a:xfrm>
          <a:prstGeom prst="rect">
            <a:avLst/>
          </a:prstGeom>
          <a:noFill/>
        </p:spPr>
        <p:txBody>
          <a:bodyPr wrap="square" rtlCol="0">
            <a:spAutoFit/>
          </a:bodyPr>
          <a:lstStyle/>
          <a:p>
            <a:pPr eaLnBrk="1" hangingPunct="1"/>
            <a:r>
              <a:rPr lang="en-US" altLang="zh-CN" sz="240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400">
                <a:latin typeface="楷体" panose="02010609060101010101" pitchFamily="49" charset="-122"/>
                <a:ea typeface="楷体" panose="02010609060101010101" pitchFamily="49" charset="-122"/>
                <a:cs typeface="楷体" panose="02010609060101010101" pitchFamily="49" charset="-122"/>
                <a:sym typeface="+mn-ea"/>
              </a:rPr>
              <a:t>一</a:t>
            </a:r>
            <a:r>
              <a:rPr lang="en-US" altLang="zh-CN" sz="2400">
                <a:latin typeface="楷体" panose="02010609060101010101" pitchFamily="49" charset="-122"/>
                <a:ea typeface="楷体" panose="02010609060101010101" pitchFamily="49" charset="-122"/>
                <a:cs typeface="楷体" panose="02010609060101010101" pitchFamily="49" charset="-122"/>
                <a:sym typeface="+mn-ea"/>
              </a:rPr>
              <a:t>) </a:t>
            </a:r>
            <a:r>
              <a:rPr lang="zh-CN" altLang="en-US" sz="2400">
                <a:latin typeface="楷体" panose="02010609060101010101" pitchFamily="49" charset="-122"/>
                <a:ea typeface="楷体" panose="02010609060101010101" pitchFamily="49" charset="-122"/>
                <a:cs typeface="楷体" panose="02010609060101010101" pitchFamily="49" charset="-122"/>
                <a:sym typeface="+mn-ea"/>
              </a:rPr>
              <a:t>实现企业战略目标</a:t>
            </a:r>
            <a:endParaRPr lang="zh-CN" altLang="en-US" sz="2400">
              <a:latin typeface="楷体" panose="02010609060101010101" pitchFamily="49" charset="-122"/>
              <a:ea typeface="楷体" panose="02010609060101010101" pitchFamily="49" charset="-122"/>
              <a:cs typeface="楷体" panose="02010609060101010101" pitchFamily="49" charset="-122"/>
            </a:endParaRPr>
          </a:p>
        </p:txBody>
      </p:sp>
      <p:sp>
        <p:nvSpPr>
          <p:cNvPr id="8" name="文本框 7"/>
          <p:cNvSpPr txBox="1"/>
          <p:nvPr/>
        </p:nvSpPr>
        <p:spPr>
          <a:xfrm>
            <a:off x="3575050" y="3398520"/>
            <a:ext cx="3702685" cy="460375"/>
          </a:xfrm>
          <a:prstGeom prst="rect">
            <a:avLst/>
          </a:prstGeom>
          <a:noFill/>
        </p:spPr>
        <p:txBody>
          <a:bodyPr wrap="square" rtlCol="0">
            <a:spAutoFit/>
          </a:bodyPr>
          <a:lstStyle/>
          <a:p>
            <a:pPr eaLnBrk="1" hangingPunct="1"/>
            <a:r>
              <a:rPr lang="en-US" altLang="zh-CN" sz="240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400">
                <a:latin typeface="楷体" panose="02010609060101010101" pitchFamily="49" charset="-122"/>
                <a:ea typeface="楷体" panose="02010609060101010101" pitchFamily="49" charset="-122"/>
                <a:cs typeface="楷体" panose="02010609060101010101" pitchFamily="49" charset="-122"/>
                <a:sym typeface="+mn-ea"/>
              </a:rPr>
              <a:t>二</a:t>
            </a:r>
            <a:r>
              <a:rPr lang="en-US" altLang="zh-CN" sz="240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400">
                <a:latin typeface="楷体" panose="02010609060101010101" pitchFamily="49" charset="-122"/>
                <a:ea typeface="楷体" panose="02010609060101010101" pitchFamily="49" charset="-122"/>
                <a:cs typeface="楷体" panose="02010609060101010101" pitchFamily="49" charset="-122"/>
                <a:sym typeface="+mn-ea"/>
              </a:rPr>
              <a:t>树立企业形象</a:t>
            </a:r>
            <a:endParaRPr lang="zh-CN" altLang="en-US" sz="2400">
              <a:latin typeface="楷体" panose="02010609060101010101" pitchFamily="49" charset="-122"/>
              <a:ea typeface="楷体" panose="02010609060101010101" pitchFamily="49" charset="-122"/>
              <a:cs typeface="楷体" panose="02010609060101010101" pitchFamily="49" charset="-122"/>
            </a:endParaRPr>
          </a:p>
        </p:txBody>
      </p:sp>
      <p:sp>
        <p:nvSpPr>
          <p:cNvPr id="9" name="文本框 8"/>
          <p:cNvSpPr txBox="1"/>
          <p:nvPr/>
        </p:nvSpPr>
        <p:spPr>
          <a:xfrm>
            <a:off x="3148965" y="4250055"/>
            <a:ext cx="4396105" cy="460375"/>
          </a:xfrm>
          <a:prstGeom prst="rect">
            <a:avLst/>
          </a:prstGeom>
          <a:noFill/>
        </p:spPr>
        <p:txBody>
          <a:bodyPr wrap="square" rtlCol="0">
            <a:spAutoFit/>
          </a:bodyPr>
          <a:lstStyle/>
          <a:p>
            <a:pPr lvl="1" eaLnBrk="1" hangingPunct="1"/>
            <a:r>
              <a:rPr lang="en-US" altLang="zh-CN" sz="240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400">
                <a:latin typeface="楷体" panose="02010609060101010101" pitchFamily="49" charset="-122"/>
                <a:ea typeface="楷体" panose="02010609060101010101" pitchFamily="49" charset="-122"/>
                <a:cs typeface="楷体" panose="02010609060101010101" pitchFamily="49" charset="-122"/>
                <a:sym typeface="+mn-ea"/>
              </a:rPr>
              <a:t>三</a:t>
            </a:r>
            <a:r>
              <a:rPr lang="en-US" altLang="zh-CN" sz="240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400">
                <a:latin typeface="楷体" panose="02010609060101010101" pitchFamily="49" charset="-122"/>
                <a:ea typeface="楷体" panose="02010609060101010101" pitchFamily="49" charset="-122"/>
                <a:cs typeface="楷体" panose="02010609060101010101" pitchFamily="49" charset="-122"/>
                <a:sym typeface="+mn-ea"/>
              </a:rPr>
              <a:t>有效招聘可以节约成本</a:t>
            </a:r>
            <a:endParaRPr lang="zh-CN" altLang="en-US" sz="2400">
              <a:latin typeface="楷体" panose="02010609060101010101" pitchFamily="49" charset="-122"/>
              <a:ea typeface="楷体" panose="02010609060101010101" pitchFamily="49" charset="-122"/>
              <a:cs typeface="楷体" panose="02010609060101010101" pitchFamily="49" charset="-122"/>
            </a:endParaRPr>
          </a:p>
        </p:txBody>
      </p:sp>
    </p:spTree>
  </p:cSld>
  <p:clrMapOvr>
    <a:masterClrMapping/>
  </p:clrMapOvr>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椭圆 3" descr="e7d195523061f1c0deeec63e560781cfd59afb0ea006f2a87ABB68BF51EA6619813959095094C18C62A12F549504892A4AAA8C1554C6663626E05CA27F281A14E6983772AFC3FB97135759321DEA3D709AACD122C08E6ED1C77BAD4A88EF4CD28A80260D8F97957F436F83C1F553EF0169027D0DBFA7A77088E1513DBDFC101C4B4DFF310B01A5021663E46B6BC2AAB5"/>
          <p:cNvSpPr>
            <a:spLocks noChangeAspect="1"/>
          </p:cNvSpPr>
          <p:nvPr/>
        </p:nvSpPr>
        <p:spPr>
          <a:xfrm>
            <a:off x="4856480" y="1412875"/>
            <a:ext cx="2919730" cy="2919730"/>
          </a:xfrm>
          <a:prstGeom prst="ellipse">
            <a:avLst/>
          </a:prstGeom>
          <a:gradFill>
            <a:gsLst>
              <a:gs pos="0">
                <a:schemeClr val="bg1"/>
              </a:gs>
              <a:gs pos="100000">
                <a:srgbClr val="C7C7C7"/>
              </a:gs>
            </a:gsLst>
            <a:lin ang="13200000" scaled="0"/>
          </a:gradFill>
          <a:ln w="22225">
            <a:solidFill>
              <a:schemeClr val="bg1"/>
            </a:solidFill>
          </a:ln>
          <a:effectLst>
            <a:outerShdw blurRad="393700" dist="1270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9600" b="1">
                <a:solidFill>
                  <a:srgbClr val="91617D"/>
                </a:solidFill>
                <a:uFillTx/>
                <a:ea typeface="宋体" panose="02010600030101010101" pitchFamily="2" charset="-122"/>
              </a:rPr>
              <a:t>01</a:t>
            </a:r>
          </a:p>
        </p:txBody>
      </p:sp>
      <p:sp>
        <p:nvSpPr>
          <p:cNvPr id="25" name="矩形 24"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549157" y="-975631"/>
            <a:ext cx="583096" cy="838080"/>
          </a:xfrm>
          <a:prstGeom prst="rect">
            <a:avLst/>
          </a:prstGeom>
          <a:solidFill>
            <a:srgbClr val="365B7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 name="矩形 25"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1132253" y="-975631"/>
            <a:ext cx="583096" cy="838080"/>
          </a:xfrm>
          <a:prstGeom prst="rect">
            <a:avLst/>
          </a:prstGeom>
          <a:solidFill>
            <a:srgbClr val="96648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 name="矩形 26"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1715349" y="-975631"/>
            <a:ext cx="583096" cy="838080"/>
          </a:xfrm>
          <a:prstGeom prst="rect">
            <a:avLst/>
          </a:prstGeom>
          <a:solidFill>
            <a:srgbClr val="D06F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 name="矩形 27"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2298446" y="-975631"/>
            <a:ext cx="583096" cy="838080"/>
          </a:xfrm>
          <a:prstGeom prst="rect">
            <a:avLst/>
          </a:prstGeom>
          <a:solidFill>
            <a:srgbClr val="F779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 name="矩形 28"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2881542" y="-975631"/>
            <a:ext cx="583096" cy="838080"/>
          </a:xfrm>
          <a:prstGeom prst="rect">
            <a:avLst/>
          </a:prstGeom>
          <a:solidFill>
            <a:srgbClr val="F8AD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e7d195523061f1c0"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hidden="1"/>
          <p:cNvSpPr txBox="1"/>
          <p:nvPr/>
        </p:nvSpPr>
        <p:spPr>
          <a:xfrm>
            <a:off x="-355600" y="1803400"/>
            <a:ext cx="293927" cy="1016000"/>
          </a:xfrm>
          <a:prstGeom prst="rect">
            <a:avLst/>
          </a:prstGeom>
          <a:noFill/>
        </p:spPr>
        <p:txBody>
          <a:bodyPr vert="wordArtVert" rtlCol="0">
            <a:spAutoFit/>
          </a:bodyPr>
          <a:lstStyle/>
          <a:p>
            <a:r>
              <a:rPr lang="en-US" altLang="zh-CN" sz="100"/>
              <a:t>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a:t>
            </a:r>
            <a:endParaRPr lang="zh-CN" altLang="en-US" sz="100"/>
          </a:p>
        </p:txBody>
      </p:sp>
      <p:grpSp>
        <p:nvGrpSpPr>
          <p:cNvPr id="5" name="组合 4"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GrpSpPr/>
          <p:nvPr/>
        </p:nvGrpSpPr>
        <p:grpSpPr>
          <a:xfrm>
            <a:off x="4856224" y="787788"/>
            <a:ext cx="1331077" cy="1331077"/>
            <a:chOff x="4856224" y="787788"/>
            <a:chExt cx="1331077" cy="1331077"/>
          </a:xfrm>
        </p:grpSpPr>
        <p:sp>
          <p:nvSpPr>
            <p:cNvPr id="8" name="椭圆 7"/>
            <p:cNvSpPr/>
            <p:nvPr/>
          </p:nvSpPr>
          <p:spPr>
            <a:xfrm>
              <a:off x="4856224" y="787788"/>
              <a:ext cx="1331077" cy="1331077"/>
            </a:xfrm>
            <a:prstGeom prst="ellipse">
              <a:avLst/>
            </a:prstGeom>
            <a:solidFill>
              <a:srgbClr val="96648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 name="Freeform 26"/>
            <p:cNvSpPr>
              <a:spLocks noEditPoints="1"/>
            </p:cNvSpPr>
            <p:nvPr/>
          </p:nvSpPr>
          <p:spPr bwMode="auto">
            <a:xfrm>
              <a:off x="5302853" y="1191586"/>
              <a:ext cx="449263" cy="472012"/>
            </a:xfrm>
            <a:custGeom>
              <a:avLst/>
              <a:gdLst>
                <a:gd name="T0" fmla="*/ 139 w 577"/>
                <a:gd name="T1" fmla="*/ 87 h 609"/>
                <a:gd name="T2" fmla="*/ 27 w 577"/>
                <a:gd name="T3" fmla="*/ 87 h 609"/>
                <a:gd name="T4" fmla="*/ 27 w 577"/>
                <a:gd name="T5" fmla="*/ 48 h 609"/>
                <a:gd name="T6" fmla="*/ 139 w 577"/>
                <a:gd name="T7" fmla="*/ 48 h 609"/>
                <a:gd name="T8" fmla="*/ 139 w 577"/>
                <a:gd name="T9" fmla="*/ 87 h 609"/>
                <a:gd name="T10" fmla="*/ 139 w 577"/>
                <a:gd name="T11" fmla="*/ 179 h 609"/>
                <a:gd name="T12" fmla="*/ 27 w 577"/>
                <a:gd name="T13" fmla="*/ 179 h 609"/>
                <a:gd name="T14" fmla="*/ 27 w 577"/>
                <a:gd name="T15" fmla="*/ 140 h 609"/>
                <a:gd name="T16" fmla="*/ 139 w 577"/>
                <a:gd name="T17" fmla="*/ 140 h 609"/>
                <a:gd name="T18" fmla="*/ 139 w 577"/>
                <a:gd name="T19" fmla="*/ 179 h 609"/>
                <a:gd name="T20" fmla="*/ 139 w 577"/>
                <a:gd name="T21" fmla="*/ 271 h 609"/>
                <a:gd name="T22" fmla="*/ 27 w 577"/>
                <a:gd name="T23" fmla="*/ 271 h 609"/>
                <a:gd name="T24" fmla="*/ 27 w 577"/>
                <a:gd name="T25" fmla="*/ 232 h 609"/>
                <a:gd name="T26" fmla="*/ 139 w 577"/>
                <a:gd name="T27" fmla="*/ 232 h 609"/>
                <a:gd name="T28" fmla="*/ 139 w 577"/>
                <a:gd name="T29" fmla="*/ 271 h 609"/>
                <a:gd name="T30" fmla="*/ 0 w 577"/>
                <a:gd name="T31" fmla="*/ 609 h 609"/>
                <a:gd name="T32" fmla="*/ 166 w 577"/>
                <a:gd name="T33" fmla="*/ 609 h 609"/>
                <a:gd name="T34" fmla="*/ 166 w 577"/>
                <a:gd name="T35" fmla="*/ 0 h 609"/>
                <a:gd name="T36" fmla="*/ 0 w 577"/>
                <a:gd name="T37" fmla="*/ 0 h 609"/>
                <a:gd name="T38" fmla="*/ 0 w 577"/>
                <a:gd name="T39" fmla="*/ 609 h 609"/>
                <a:gd name="T40" fmla="*/ 344 w 577"/>
                <a:gd name="T41" fmla="*/ 87 h 609"/>
                <a:gd name="T42" fmla="*/ 232 w 577"/>
                <a:gd name="T43" fmla="*/ 87 h 609"/>
                <a:gd name="T44" fmla="*/ 232 w 577"/>
                <a:gd name="T45" fmla="*/ 48 h 609"/>
                <a:gd name="T46" fmla="*/ 344 w 577"/>
                <a:gd name="T47" fmla="*/ 48 h 609"/>
                <a:gd name="T48" fmla="*/ 344 w 577"/>
                <a:gd name="T49" fmla="*/ 87 h 609"/>
                <a:gd name="T50" fmla="*/ 344 w 577"/>
                <a:gd name="T51" fmla="*/ 179 h 609"/>
                <a:gd name="T52" fmla="*/ 232 w 577"/>
                <a:gd name="T53" fmla="*/ 179 h 609"/>
                <a:gd name="T54" fmla="*/ 232 w 577"/>
                <a:gd name="T55" fmla="*/ 140 h 609"/>
                <a:gd name="T56" fmla="*/ 344 w 577"/>
                <a:gd name="T57" fmla="*/ 140 h 609"/>
                <a:gd name="T58" fmla="*/ 344 w 577"/>
                <a:gd name="T59" fmla="*/ 179 h 609"/>
                <a:gd name="T60" fmla="*/ 344 w 577"/>
                <a:gd name="T61" fmla="*/ 271 h 609"/>
                <a:gd name="T62" fmla="*/ 232 w 577"/>
                <a:gd name="T63" fmla="*/ 271 h 609"/>
                <a:gd name="T64" fmla="*/ 232 w 577"/>
                <a:gd name="T65" fmla="*/ 232 h 609"/>
                <a:gd name="T66" fmla="*/ 344 w 577"/>
                <a:gd name="T67" fmla="*/ 232 h 609"/>
                <a:gd name="T68" fmla="*/ 344 w 577"/>
                <a:gd name="T69" fmla="*/ 271 h 609"/>
                <a:gd name="T70" fmla="*/ 205 w 577"/>
                <a:gd name="T71" fmla="*/ 609 h 609"/>
                <a:gd name="T72" fmla="*/ 371 w 577"/>
                <a:gd name="T73" fmla="*/ 609 h 609"/>
                <a:gd name="T74" fmla="*/ 371 w 577"/>
                <a:gd name="T75" fmla="*/ 0 h 609"/>
                <a:gd name="T76" fmla="*/ 205 w 577"/>
                <a:gd name="T77" fmla="*/ 0 h 609"/>
                <a:gd name="T78" fmla="*/ 205 w 577"/>
                <a:gd name="T79" fmla="*/ 609 h 609"/>
                <a:gd name="T80" fmla="*/ 549 w 577"/>
                <a:gd name="T81" fmla="*/ 87 h 609"/>
                <a:gd name="T82" fmla="*/ 437 w 577"/>
                <a:gd name="T83" fmla="*/ 87 h 609"/>
                <a:gd name="T84" fmla="*/ 437 w 577"/>
                <a:gd name="T85" fmla="*/ 48 h 609"/>
                <a:gd name="T86" fmla="*/ 549 w 577"/>
                <a:gd name="T87" fmla="*/ 48 h 609"/>
                <a:gd name="T88" fmla="*/ 549 w 577"/>
                <a:gd name="T89" fmla="*/ 87 h 609"/>
                <a:gd name="T90" fmla="*/ 549 w 577"/>
                <a:gd name="T91" fmla="*/ 179 h 609"/>
                <a:gd name="T92" fmla="*/ 437 w 577"/>
                <a:gd name="T93" fmla="*/ 179 h 609"/>
                <a:gd name="T94" fmla="*/ 437 w 577"/>
                <a:gd name="T95" fmla="*/ 140 h 609"/>
                <a:gd name="T96" fmla="*/ 549 w 577"/>
                <a:gd name="T97" fmla="*/ 140 h 609"/>
                <a:gd name="T98" fmla="*/ 549 w 577"/>
                <a:gd name="T99" fmla="*/ 179 h 609"/>
                <a:gd name="T100" fmla="*/ 549 w 577"/>
                <a:gd name="T101" fmla="*/ 271 h 609"/>
                <a:gd name="T102" fmla="*/ 437 w 577"/>
                <a:gd name="T103" fmla="*/ 271 h 609"/>
                <a:gd name="T104" fmla="*/ 437 w 577"/>
                <a:gd name="T105" fmla="*/ 232 h 609"/>
                <a:gd name="T106" fmla="*/ 549 w 577"/>
                <a:gd name="T107" fmla="*/ 232 h 609"/>
                <a:gd name="T108" fmla="*/ 549 w 577"/>
                <a:gd name="T109" fmla="*/ 271 h 609"/>
                <a:gd name="T110" fmla="*/ 410 w 577"/>
                <a:gd name="T111" fmla="*/ 609 h 609"/>
                <a:gd name="T112" fmla="*/ 577 w 577"/>
                <a:gd name="T113" fmla="*/ 609 h 609"/>
                <a:gd name="T114" fmla="*/ 577 w 577"/>
                <a:gd name="T115" fmla="*/ 0 h 609"/>
                <a:gd name="T116" fmla="*/ 410 w 577"/>
                <a:gd name="T117" fmla="*/ 0 h 609"/>
                <a:gd name="T118" fmla="*/ 410 w 577"/>
                <a:gd name="T119" fmla="*/ 609 h 6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77" h="609">
                  <a:moveTo>
                    <a:pt x="139" y="87"/>
                  </a:moveTo>
                  <a:lnTo>
                    <a:pt x="27" y="87"/>
                  </a:lnTo>
                  <a:lnTo>
                    <a:pt x="27" y="48"/>
                  </a:lnTo>
                  <a:lnTo>
                    <a:pt x="139" y="48"/>
                  </a:lnTo>
                  <a:lnTo>
                    <a:pt x="139" y="87"/>
                  </a:lnTo>
                  <a:close/>
                  <a:moveTo>
                    <a:pt x="139" y="179"/>
                  </a:moveTo>
                  <a:lnTo>
                    <a:pt x="27" y="179"/>
                  </a:lnTo>
                  <a:lnTo>
                    <a:pt x="27" y="140"/>
                  </a:lnTo>
                  <a:lnTo>
                    <a:pt x="139" y="140"/>
                  </a:lnTo>
                  <a:lnTo>
                    <a:pt x="139" y="179"/>
                  </a:lnTo>
                  <a:close/>
                  <a:moveTo>
                    <a:pt x="139" y="271"/>
                  </a:moveTo>
                  <a:lnTo>
                    <a:pt x="27" y="271"/>
                  </a:lnTo>
                  <a:lnTo>
                    <a:pt x="27" y="232"/>
                  </a:lnTo>
                  <a:lnTo>
                    <a:pt x="139" y="232"/>
                  </a:lnTo>
                  <a:lnTo>
                    <a:pt x="139" y="271"/>
                  </a:lnTo>
                  <a:close/>
                  <a:moveTo>
                    <a:pt x="0" y="609"/>
                  </a:moveTo>
                  <a:lnTo>
                    <a:pt x="166" y="609"/>
                  </a:lnTo>
                  <a:lnTo>
                    <a:pt x="166" y="0"/>
                  </a:lnTo>
                  <a:lnTo>
                    <a:pt x="0" y="0"/>
                  </a:lnTo>
                  <a:lnTo>
                    <a:pt x="0" y="609"/>
                  </a:lnTo>
                  <a:close/>
                  <a:moveTo>
                    <a:pt x="344" y="87"/>
                  </a:moveTo>
                  <a:lnTo>
                    <a:pt x="232" y="87"/>
                  </a:lnTo>
                  <a:lnTo>
                    <a:pt x="232" y="48"/>
                  </a:lnTo>
                  <a:lnTo>
                    <a:pt x="344" y="48"/>
                  </a:lnTo>
                  <a:lnTo>
                    <a:pt x="344" y="87"/>
                  </a:lnTo>
                  <a:close/>
                  <a:moveTo>
                    <a:pt x="344" y="179"/>
                  </a:moveTo>
                  <a:lnTo>
                    <a:pt x="232" y="179"/>
                  </a:lnTo>
                  <a:lnTo>
                    <a:pt x="232" y="140"/>
                  </a:lnTo>
                  <a:lnTo>
                    <a:pt x="344" y="140"/>
                  </a:lnTo>
                  <a:lnTo>
                    <a:pt x="344" y="179"/>
                  </a:lnTo>
                  <a:close/>
                  <a:moveTo>
                    <a:pt x="344" y="271"/>
                  </a:moveTo>
                  <a:lnTo>
                    <a:pt x="232" y="271"/>
                  </a:lnTo>
                  <a:lnTo>
                    <a:pt x="232" y="232"/>
                  </a:lnTo>
                  <a:lnTo>
                    <a:pt x="344" y="232"/>
                  </a:lnTo>
                  <a:lnTo>
                    <a:pt x="344" y="271"/>
                  </a:lnTo>
                  <a:close/>
                  <a:moveTo>
                    <a:pt x="205" y="609"/>
                  </a:moveTo>
                  <a:lnTo>
                    <a:pt x="371" y="609"/>
                  </a:lnTo>
                  <a:lnTo>
                    <a:pt x="371" y="0"/>
                  </a:lnTo>
                  <a:lnTo>
                    <a:pt x="205" y="0"/>
                  </a:lnTo>
                  <a:lnTo>
                    <a:pt x="205" y="609"/>
                  </a:lnTo>
                  <a:close/>
                  <a:moveTo>
                    <a:pt x="549" y="87"/>
                  </a:moveTo>
                  <a:lnTo>
                    <a:pt x="437" y="87"/>
                  </a:lnTo>
                  <a:lnTo>
                    <a:pt x="437" y="48"/>
                  </a:lnTo>
                  <a:lnTo>
                    <a:pt x="549" y="48"/>
                  </a:lnTo>
                  <a:lnTo>
                    <a:pt x="549" y="87"/>
                  </a:lnTo>
                  <a:close/>
                  <a:moveTo>
                    <a:pt x="549" y="179"/>
                  </a:moveTo>
                  <a:lnTo>
                    <a:pt x="437" y="179"/>
                  </a:lnTo>
                  <a:lnTo>
                    <a:pt x="437" y="140"/>
                  </a:lnTo>
                  <a:lnTo>
                    <a:pt x="549" y="140"/>
                  </a:lnTo>
                  <a:lnTo>
                    <a:pt x="549" y="179"/>
                  </a:lnTo>
                  <a:close/>
                  <a:moveTo>
                    <a:pt x="549" y="271"/>
                  </a:moveTo>
                  <a:lnTo>
                    <a:pt x="437" y="271"/>
                  </a:lnTo>
                  <a:lnTo>
                    <a:pt x="437" y="232"/>
                  </a:lnTo>
                  <a:lnTo>
                    <a:pt x="549" y="232"/>
                  </a:lnTo>
                  <a:lnTo>
                    <a:pt x="549" y="271"/>
                  </a:lnTo>
                  <a:close/>
                  <a:moveTo>
                    <a:pt x="410" y="609"/>
                  </a:moveTo>
                  <a:lnTo>
                    <a:pt x="577" y="609"/>
                  </a:lnTo>
                  <a:lnTo>
                    <a:pt x="577" y="0"/>
                  </a:lnTo>
                  <a:lnTo>
                    <a:pt x="410" y="0"/>
                  </a:lnTo>
                  <a:lnTo>
                    <a:pt x="410" y="609"/>
                  </a:lnTo>
                  <a:close/>
                </a:path>
              </a:pathLst>
            </a:custGeom>
            <a:solidFill>
              <a:srgbClr val="FEFEFE"/>
            </a:solidFill>
            <a:ln>
              <a:noFill/>
            </a:ln>
          </p:spPr>
          <p:txBody>
            <a:bodyPr vert="horz" wrap="square" lIns="91440" tIns="45720" rIns="91440" bIns="45720" numCol="1" anchor="t" anchorCtr="0" compatLnSpc="1"/>
            <a:lstStyle/>
            <a:p>
              <a:endParaRPr lang="zh-CN" altLang="en-US">
                <a:solidFill>
                  <a:schemeClr val="accent2"/>
                </a:solidFill>
              </a:endParaRPr>
            </a:p>
          </p:txBody>
        </p:sp>
      </p:grpSp>
      <p:grpSp>
        <p:nvGrpSpPr>
          <p:cNvPr id="17" name="组合 16"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GrpSpPr/>
          <p:nvPr/>
        </p:nvGrpSpPr>
        <p:grpSpPr>
          <a:xfrm>
            <a:off x="3279212" y="5038423"/>
            <a:ext cx="5631833" cy="1137293"/>
            <a:chOff x="5525820" y="970544"/>
            <a:chExt cx="4865710" cy="982582"/>
          </a:xfrm>
        </p:grpSpPr>
        <p:grpSp>
          <p:nvGrpSpPr>
            <p:cNvPr id="18" name="组合 17"/>
            <p:cNvGrpSpPr/>
            <p:nvPr/>
          </p:nvGrpSpPr>
          <p:grpSpPr>
            <a:xfrm>
              <a:off x="5525820" y="970544"/>
              <a:ext cx="4865710" cy="982582"/>
              <a:chOff x="5525820" y="970544"/>
              <a:chExt cx="4865710" cy="982582"/>
            </a:xfrm>
          </p:grpSpPr>
          <p:sp>
            <p:nvSpPr>
              <p:cNvPr id="31" name="圆角矩形 30"/>
              <p:cNvSpPr/>
              <p:nvPr/>
            </p:nvSpPr>
            <p:spPr>
              <a:xfrm>
                <a:off x="5525820" y="970544"/>
                <a:ext cx="4865710" cy="982582"/>
              </a:xfrm>
              <a:prstGeom prst="roundRect">
                <a:avLst>
                  <a:gd name="adj" fmla="val 50000"/>
                </a:avLst>
              </a:prstGeom>
              <a:gradFill>
                <a:gsLst>
                  <a:gs pos="0">
                    <a:schemeClr val="bg1"/>
                  </a:gs>
                  <a:gs pos="100000">
                    <a:srgbClr val="D1D1D1"/>
                  </a:gs>
                </a:gsLst>
                <a:lin ang="5400000" scaled="0"/>
              </a:gradFill>
              <a:ln>
                <a:noFill/>
              </a:ln>
              <a:effectLst>
                <a:outerShdw blurRad="127000" dist="508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 name="圆角矩形 31"/>
              <p:cNvSpPr/>
              <p:nvPr/>
            </p:nvSpPr>
            <p:spPr>
              <a:xfrm>
                <a:off x="5679111" y="1085854"/>
                <a:ext cx="4539809" cy="749678"/>
              </a:xfrm>
              <a:prstGeom prst="roundRect">
                <a:avLst>
                  <a:gd name="adj" fmla="val 50000"/>
                </a:avLst>
              </a:prstGeom>
              <a:gradFill>
                <a:gsLst>
                  <a:gs pos="0">
                    <a:schemeClr val="bg1"/>
                  </a:gs>
                  <a:gs pos="100000">
                    <a:srgbClr val="D1D1D1"/>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30" name="文本框 29" descr="e7d195523061f1c0deeec63e560781cfd59afb0ea006f2a87ABB68BF51EA6619813959095094C18C62A12F549504892A4AAA8C1554C6663626E05CA27F281A14E6983772AFC3FB97135759321DEA3D703E9D8D869A2273EE84F8CAFF6F755178F38330D862923FEB0607E18DEE43D2E176D46B2866D88DD46CC4CE617A3D848542E4F074681214E3"/>
            <p:cNvSpPr txBox="1"/>
            <p:nvPr/>
          </p:nvSpPr>
          <p:spPr>
            <a:xfrm>
              <a:off x="6349929" y="1242853"/>
              <a:ext cx="267726" cy="650661"/>
            </a:xfrm>
            <a:prstGeom prst="rect">
              <a:avLst/>
            </a:prstGeom>
            <a:noFill/>
          </p:spPr>
          <p:txBody>
            <a:bodyPr wrap="none" rtlCol="0">
              <a:spAutoFit/>
            </a:bodyPr>
            <a:lstStyle/>
            <a:p>
              <a:endParaRPr lang="zh-CN" altLang="en-US" sz="4300" b="1" spc="300" dirty="0">
                <a:solidFill>
                  <a:srgbClr val="966481"/>
                </a:solidFill>
                <a:latin typeface="微软雅黑" panose="020B0503020204020204" pitchFamily="34" charset="-122"/>
                <a:ea typeface="微软雅黑" panose="020B0503020204020204" pitchFamily="34" charset="-122"/>
                <a:cs typeface="Kartika" panose="02020503030404060203" pitchFamily="18" charset="0"/>
              </a:endParaRPr>
            </a:p>
          </p:txBody>
        </p:sp>
      </p:grpSp>
      <p:sp>
        <p:nvSpPr>
          <p:cNvPr id="20" name="文本框 19"/>
          <p:cNvSpPr txBox="1"/>
          <p:nvPr/>
        </p:nvSpPr>
        <p:spPr>
          <a:xfrm>
            <a:off x="4380230" y="5313680"/>
            <a:ext cx="3205480" cy="583565"/>
          </a:xfrm>
          <a:prstGeom prst="rect">
            <a:avLst/>
          </a:prstGeom>
          <a:noFill/>
        </p:spPr>
        <p:txBody>
          <a:bodyPr wrap="square" rtlCol="0">
            <a:spAutoFit/>
          </a:bodyPr>
          <a:lstStyle/>
          <a:p>
            <a:pPr algn="ctr">
              <a:defRPr/>
            </a:pPr>
            <a:r>
              <a:rPr lang="zh-CN" altLang="en-US" sz="3200">
                <a:solidFill>
                  <a:srgbClr val="91617D"/>
                </a:solidFill>
                <a:sym typeface="+mn-ea"/>
              </a:rPr>
              <a:t>内部招聘</a:t>
            </a:r>
          </a:p>
        </p:txBody>
      </p:sp>
    </p:spTree>
    <p:extLst>
      <p:ext uri="{BB962C8B-B14F-4D97-AF65-F5344CB8AC3E}">
        <p14:creationId xmlns:p14="http://schemas.microsoft.com/office/powerpoint/2010/main" val="3617503770"/>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0">
        <p15:prstTrans prst="pageCurlDouble"/>
      </p:transition>
    </mc:Choice>
    <mc:Fallback xmlns="">
      <p:transition spd="slow"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1000"/>
                                        <p:tgtEl>
                                          <p:spTgt spid="5"/>
                                        </p:tgtEl>
                                      </p:cBhvr>
                                    </p:animEffect>
                                    <p:anim calcmode="lin" valueType="num">
                                      <p:cBhvr>
                                        <p:cTn id="8" dur="1000" fill="hold"/>
                                        <p:tgtEl>
                                          <p:spTgt spid="5"/>
                                        </p:tgtEl>
                                        <p:attrNameLst>
                                          <p:attrName>ppt_x</p:attrName>
                                        </p:attrNameLst>
                                      </p:cBhvr>
                                      <p:tavLst>
                                        <p:tav tm="0">
                                          <p:val>
                                            <p:strVal val="#ppt_x"/>
                                          </p:val>
                                        </p:tav>
                                        <p:tav tm="100000">
                                          <p:val>
                                            <p:strVal val="#ppt_x"/>
                                          </p:val>
                                        </p:tav>
                                      </p:tavLst>
                                    </p:anim>
                                    <p:anim calcmode="lin" valueType="num">
                                      <p:cBhvr>
                                        <p:cTn id="9" dur="1000" fill="hold"/>
                                        <p:tgtEl>
                                          <p:spTgt spid="5"/>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50" presetClass="entr" presetSubtype="0" decel="100000" fill="hold" nodeType="afterEffect">
                                  <p:stCondLst>
                                    <p:cond delay="0"/>
                                  </p:stCondLst>
                                  <p:childTnLst>
                                    <p:set>
                                      <p:cBhvr>
                                        <p:cTn id="12" dur="1" fill="hold">
                                          <p:stCondLst>
                                            <p:cond delay="0"/>
                                          </p:stCondLst>
                                        </p:cTn>
                                        <p:tgtEl>
                                          <p:spTgt spid="17"/>
                                        </p:tgtEl>
                                        <p:attrNameLst>
                                          <p:attrName>style.visibility</p:attrName>
                                        </p:attrNameLst>
                                      </p:cBhvr>
                                      <p:to>
                                        <p:strVal val="visible"/>
                                      </p:to>
                                    </p:set>
                                    <p:anim calcmode="lin" valueType="num">
                                      <p:cBhvr>
                                        <p:cTn id="13" dur="1000" fill="hold"/>
                                        <p:tgtEl>
                                          <p:spTgt spid="17"/>
                                        </p:tgtEl>
                                        <p:attrNameLst>
                                          <p:attrName>ppt_w</p:attrName>
                                        </p:attrNameLst>
                                      </p:cBhvr>
                                      <p:tavLst>
                                        <p:tav tm="0">
                                          <p:val>
                                            <p:strVal val="#ppt_w+.3"/>
                                          </p:val>
                                        </p:tav>
                                        <p:tav tm="100000">
                                          <p:val>
                                            <p:strVal val="#ppt_w"/>
                                          </p:val>
                                        </p:tav>
                                      </p:tavLst>
                                    </p:anim>
                                    <p:anim calcmode="lin" valueType="num">
                                      <p:cBhvr>
                                        <p:cTn id="14" dur="1000" fill="hold"/>
                                        <p:tgtEl>
                                          <p:spTgt spid="17"/>
                                        </p:tgtEl>
                                        <p:attrNameLst>
                                          <p:attrName>ppt_h</p:attrName>
                                        </p:attrNameLst>
                                      </p:cBhvr>
                                      <p:tavLst>
                                        <p:tav tm="0">
                                          <p:val>
                                            <p:strVal val="#ppt_h"/>
                                          </p:val>
                                        </p:tav>
                                        <p:tav tm="100000">
                                          <p:val>
                                            <p:strVal val="#ppt_h"/>
                                          </p:val>
                                        </p:tav>
                                      </p:tavLst>
                                    </p:anim>
                                    <p:animEffect transition="in" filter="fade">
                                      <p:cBhvr>
                                        <p:cTn id="15" dur="10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矩形 24"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549157" y="-975631"/>
            <a:ext cx="583096" cy="838080"/>
          </a:xfrm>
          <a:prstGeom prst="rect">
            <a:avLst/>
          </a:prstGeom>
          <a:solidFill>
            <a:srgbClr val="365B7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 name="矩形 25"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1132253" y="-975631"/>
            <a:ext cx="583096" cy="838080"/>
          </a:xfrm>
          <a:prstGeom prst="rect">
            <a:avLst/>
          </a:prstGeom>
          <a:solidFill>
            <a:srgbClr val="96648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 name="矩形 26"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1715349" y="-975631"/>
            <a:ext cx="583096" cy="838080"/>
          </a:xfrm>
          <a:prstGeom prst="rect">
            <a:avLst/>
          </a:prstGeom>
          <a:solidFill>
            <a:srgbClr val="D06F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 name="矩形 27"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2298446" y="-975631"/>
            <a:ext cx="583096" cy="838080"/>
          </a:xfrm>
          <a:prstGeom prst="rect">
            <a:avLst/>
          </a:prstGeom>
          <a:solidFill>
            <a:srgbClr val="F779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 name="矩形 28"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2881542" y="-975631"/>
            <a:ext cx="583096" cy="838080"/>
          </a:xfrm>
          <a:prstGeom prst="rect">
            <a:avLst/>
          </a:prstGeom>
          <a:solidFill>
            <a:srgbClr val="F8AD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2" name="组合 1"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GrpSpPr/>
          <p:nvPr/>
        </p:nvGrpSpPr>
        <p:grpSpPr>
          <a:xfrm>
            <a:off x="3552404" y="1961721"/>
            <a:ext cx="5512331" cy="5396511"/>
            <a:chOff x="2978526" y="1593270"/>
            <a:chExt cx="6259335" cy="6127820"/>
          </a:xfrm>
        </p:grpSpPr>
        <p:grpSp>
          <p:nvGrpSpPr>
            <p:cNvPr id="4" name="组合 3"/>
            <p:cNvGrpSpPr/>
            <p:nvPr/>
          </p:nvGrpSpPr>
          <p:grpSpPr>
            <a:xfrm>
              <a:off x="2978526" y="1593270"/>
              <a:ext cx="6259335" cy="6127820"/>
              <a:chOff x="2312009" y="999934"/>
              <a:chExt cx="7601306" cy="7441595"/>
            </a:xfrm>
          </p:grpSpPr>
          <p:sp>
            <p:nvSpPr>
              <p:cNvPr id="37" name="Freeform 5"/>
              <p:cNvSpPr/>
              <p:nvPr/>
            </p:nvSpPr>
            <p:spPr bwMode="auto">
              <a:xfrm>
                <a:off x="5506975" y="999934"/>
                <a:ext cx="2512504" cy="7441595"/>
              </a:xfrm>
              <a:custGeom>
                <a:avLst/>
                <a:gdLst>
                  <a:gd name="T0" fmla="*/ 16 w 1886"/>
                  <a:gd name="T1" fmla="*/ 0 h 5586"/>
                  <a:gd name="T2" fmla="*/ 0 w 1886"/>
                  <a:gd name="T3" fmla="*/ 7 h 5586"/>
                  <a:gd name="T4" fmla="*/ 567 w 1886"/>
                  <a:gd name="T5" fmla="*/ 1611 h 5586"/>
                  <a:gd name="T6" fmla="*/ 1867 w 1886"/>
                  <a:gd name="T7" fmla="*/ 5586 h 5586"/>
                  <a:gd name="T8" fmla="*/ 1886 w 1886"/>
                  <a:gd name="T9" fmla="*/ 5582 h 5586"/>
                  <a:gd name="T10" fmla="*/ 583 w 1886"/>
                  <a:gd name="T11" fmla="*/ 1604 h 5586"/>
                  <a:gd name="T12" fmla="*/ 16 w 1886"/>
                  <a:gd name="T13" fmla="*/ 0 h 5586"/>
                </a:gdLst>
                <a:ahLst/>
                <a:cxnLst>
                  <a:cxn ang="0">
                    <a:pos x="T0" y="T1"/>
                  </a:cxn>
                  <a:cxn ang="0">
                    <a:pos x="T2" y="T3"/>
                  </a:cxn>
                  <a:cxn ang="0">
                    <a:pos x="T4" y="T5"/>
                  </a:cxn>
                  <a:cxn ang="0">
                    <a:pos x="T6" y="T7"/>
                  </a:cxn>
                  <a:cxn ang="0">
                    <a:pos x="T8" y="T9"/>
                  </a:cxn>
                  <a:cxn ang="0">
                    <a:pos x="T10" y="T11"/>
                  </a:cxn>
                  <a:cxn ang="0">
                    <a:pos x="T12" y="T13"/>
                  </a:cxn>
                </a:cxnLst>
                <a:rect l="0" t="0" r="r" b="b"/>
                <a:pathLst>
                  <a:path w="1886" h="5586">
                    <a:moveTo>
                      <a:pt x="16" y="0"/>
                    </a:moveTo>
                    <a:lnTo>
                      <a:pt x="0" y="7"/>
                    </a:lnTo>
                    <a:lnTo>
                      <a:pt x="567" y="1611"/>
                    </a:lnTo>
                    <a:lnTo>
                      <a:pt x="1867" y="5586"/>
                    </a:lnTo>
                    <a:lnTo>
                      <a:pt x="1886" y="5582"/>
                    </a:lnTo>
                    <a:lnTo>
                      <a:pt x="583" y="1604"/>
                    </a:lnTo>
                    <a:lnTo>
                      <a:pt x="16" y="0"/>
                    </a:lnTo>
                    <a:close/>
                  </a:path>
                </a:pathLst>
              </a:custGeom>
              <a:solidFill>
                <a:srgbClr val="B4B4B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 name="Freeform 10"/>
              <p:cNvSpPr/>
              <p:nvPr/>
            </p:nvSpPr>
            <p:spPr bwMode="auto">
              <a:xfrm>
                <a:off x="2312009" y="1817452"/>
                <a:ext cx="5941551" cy="4031197"/>
              </a:xfrm>
              <a:custGeom>
                <a:avLst/>
                <a:gdLst>
                  <a:gd name="T0" fmla="*/ 4450 w 4460"/>
                  <a:gd name="T1" fmla="*/ 0 h 3026"/>
                  <a:gd name="T2" fmla="*/ 4450 w 4460"/>
                  <a:gd name="T3" fmla="*/ 0 h 3026"/>
                  <a:gd name="T4" fmla="*/ 3168 w 4460"/>
                  <a:gd name="T5" fmla="*/ 855 h 3026"/>
                  <a:gd name="T6" fmla="*/ 0 w 4460"/>
                  <a:gd name="T7" fmla="*/ 3010 h 3026"/>
                  <a:gd name="T8" fmla="*/ 9 w 4460"/>
                  <a:gd name="T9" fmla="*/ 3026 h 3026"/>
                  <a:gd name="T10" fmla="*/ 3180 w 4460"/>
                  <a:gd name="T11" fmla="*/ 869 h 3026"/>
                  <a:gd name="T12" fmla="*/ 4460 w 4460"/>
                  <a:gd name="T13" fmla="*/ 17 h 3026"/>
                  <a:gd name="T14" fmla="*/ 4450 w 4460"/>
                  <a:gd name="T15" fmla="*/ 0 h 302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60" h="3026">
                    <a:moveTo>
                      <a:pt x="4450" y="0"/>
                    </a:moveTo>
                    <a:lnTo>
                      <a:pt x="4450" y="0"/>
                    </a:lnTo>
                    <a:lnTo>
                      <a:pt x="3168" y="855"/>
                    </a:lnTo>
                    <a:lnTo>
                      <a:pt x="0" y="3010"/>
                    </a:lnTo>
                    <a:lnTo>
                      <a:pt x="9" y="3026"/>
                    </a:lnTo>
                    <a:lnTo>
                      <a:pt x="3180" y="869"/>
                    </a:lnTo>
                    <a:lnTo>
                      <a:pt x="4460" y="17"/>
                    </a:lnTo>
                    <a:lnTo>
                      <a:pt x="4450" y="0"/>
                    </a:lnTo>
                    <a:close/>
                  </a:path>
                </a:pathLst>
              </a:custGeom>
              <a:solidFill>
                <a:srgbClr val="B4B4B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 name="Freeform 15"/>
              <p:cNvSpPr/>
              <p:nvPr/>
            </p:nvSpPr>
            <p:spPr bwMode="auto">
              <a:xfrm>
                <a:off x="3100514" y="1592950"/>
                <a:ext cx="6812801" cy="2890845"/>
              </a:xfrm>
              <a:custGeom>
                <a:avLst/>
                <a:gdLst>
                  <a:gd name="T0" fmla="*/ 7 w 5114"/>
                  <a:gd name="T1" fmla="*/ 0 h 2170"/>
                  <a:gd name="T2" fmla="*/ 0 w 5114"/>
                  <a:gd name="T3" fmla="*/ 16 h 2170"/>
                  <a:gd name="T4" fmla="*/ 2699 w 5114"/>
                  <a:gd name="T5" fmla="*/ 1080 h 2170"/>
                  <a:gd name="T6" fmla="*/ 5107 w 5114"/>
                  <a:gd name="T7" fmla="*/ 2170 h 2170"/>
                  <a:gd name="T8" fmla="*/ 5114 w 5114"/>
                  <a:gd name="T9" fmla="*/ 2153 h 2170"/>
                  <a:gd name="T10" fmla="*/ 2706 w 5114"/>
                  <a:gd name="T11" fmla="*/ 1063 h 2170"/>
                  <a:gd name="T12" fmla="*/ 7 w 5114"/>
                  <a:gd name="T13" fmla="*/ 0 h 2170"/>
                </a:gdLst>
                <a:ahLst/>
                <a:cxnLst>
                  <a:cxn ang="0">
                    <a:pos x="T0" y="T1"/>
                  </a:cxn>
                  <a:cxn ang="0">
                    <a:pos x="T2" y="T3"/>
                  </a:cxn>
                  <a:cxn ang="0">
                    <a:pos x="T4" y="T5"/>
                  </a:cxn>
                  <a:cxn ang="0">
                    <a:pos x="T6" y="T7"/>
                  </a:cxn>
                  <a:cxn ang="0">
                    <a:pos x="T8" y="T9"/>
                  </a:cxn>
                  <a:cxn ang="0">
                    <a:pos x="T10" y="T11"/>
                  </a:cxn>
                  <a:cxn ang="0">
                    <a:pos x="T12" y="T13"/>
                  </a:cxn>
                </a:cxnLst>
                <a:rect l="0" t="0" r="r" b="b"/>
                <a:pathLst>
                  <a:path w="5114" h="2170">
                    <a:moveTo>
                      <a:pt x="7" y="0"/>
                    </a:moveTo>
                    <a:lnTo>
                      <a:pt x="0" y="16"/>
                    </a:lnTo>
                    <a:lnTo>
                      <a:pt x="2699" y="1080"/>
                    </a:lnTo>
                    <a:lnTo>
                      <a:pt x="5107" y="2170"/>
                    </a:lnTo>
                    <a:lnTo>
                      <a:pt x="5114" y="2153"/>
                    </a:lnTo>
                    <a:lnTo>
                      <a:pt x="2706" y="1063"/>
                    </a:lnTo>
                    <a:lnTo>
                      <a:pt x="7" y="0"/>
                    </a:lnTo>
                    <a:close/>
                  </a:path>
                </a:pathLst>
              </a:custGeom>
              <a:solidFill>
                <a:srgbClr val="B4B4B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 name="任意多边形 35"/>
              <p:cNvSpPr/>
              <p:nvPr/>
            </p:nvSpPr>
            <p:spPr>
              <a:xfrm rot="1793743">
                <a:off x="2925649" y="1383579"/>
                <a:ext cx="6122511" cy="5106120"/>
              </a:xfrm>
              <a:custGeom>
                <a:avLst/>
                <a:gdLst>
                  <a:gd name="connsiteX0" fmla="*/ 1284082 w 5273788"/>
                  <a:gd name="connsiteY0" fmla="*/ 400956 h 4398292"/>
                  <a:gd name="connsiteX1" fmla="*/ 214909 w 5273788"/>
                  <a:gd name="connsiteY1" fmla="*/ 2078006 h 4398292"/>
                  <a:gd name="connsiteX2" fmla="*/ 2639939 w 5273788"/>
                  <a:gd name="connsiteY2" fmla="*/ 4100461 h 4398292"/>
                  <a:gd name="connsiteX3" fmla="*/ 5064969 w 5273788"/>
                  <a:gd name="connsiteY3" fmla="*/ 2078006 h 4398292"/>
                  <a:gd name="connsiteX4" fmla="*/ 2639939 w 5273788"/>
                  <a:gd name="connsiteY4" fmla="*/ 55553 h 4398292"/>
                  <a:gd name="connsiteX5" fmla="*/ 1284082 w 5273788"/>
                  <a:gd name="connsiteY5" fmla="*/ 400956 h 4398292"/>
                  <a:gd name="connsiteX6" fmla="*/ 1162582 w 5273788"/>
                  <a:gd name="connsiteY6" fmla="*/ 375580 h 4398292"/>
                  <a:gd name="connsiteX7" fmla="*/ 2636894 w 5273788"/>
                  <a:gd name="connsiteY7" fmla="*/ 0 h 4398292"/>
                  <a:gd name="connsiteX8" fmla="*/ 5273788 w 5273788"/>
                  <a:gd name="connsiteY8" fmla="*/ 2199146 h 4398292"/>
                  <a:gd name="connsiteX9" fmla="*/ 2636894 w 5273788"/>
                  <a:gd name="connsiteY9" fmla="*/ 4398292 h 4398292"/>
                  <a:gd name="connsiteX10" fmla="*/ 0 w 5273788"/>
                  <a:gd name="connsiteY10" fmla="*/ 2199146 h 4398292"/>
                  <a:gd name="connsiteX11" fmla="*/ 1162582 w 5273788"/>
                  <a:gd name="connsiteY11" fmla="*/ 375580 h 4398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273788" h="4398292">
                    <a:moveTo>
                      <a:pt x="1284082" y="400956"/>
                    </a:moveTo>
                    <a:cubicBezTo>
                      <a:pt x="639020" y="764405"/>
                      <a:pt x="214909" y="1379900"/>
                      <a:pt x="214909" y="2078006"/>
                    </a:cubicBezTo>
                    <a:cubicBezTo>
                      <a:pt x="214909" y="3194978"/>
                      <a:pt x="1300632" y="4100461"/>
                      <a:pt x="2639939" y="4100461"/>
                    </a:cubicBezTo>
                    <a:cubicBezTo>
                      <a:pt x="3979246" y="4100461"/>
                      <a:pt x="5064969" y="3194978"/>
                      <a:pt x="5064969" y="2078006"/>
                    </a:cubicBezTo>
                    <a:cubicBezTo>
                      <a:pt x="5064970" y="961035"/>
                      <a:pt x="3979246" y="55552"/>
                      <a:pt x="2639939" y="55553"/>
                    </a:cubicBezTo>
                    <a:cubicBezTo>
                      <a:pt x="2137699" y="55553"/>
                      <a:pt x="1671119" y="182886"/>
                      <a:pt x="1284082" y="400956"/>
                    </a:cubicBezTo>
                    <a:close/>
                    <a:moveTo>
                      <a:pt x="1162582" y="375580"/>
                    </a:moveTo>
                    <a:cubicBezTo>
                      <a:pt x="1583433" y="138458"/>
                      <a:pt x="2090776" y="0"/>
                      <a:pt x="2636894" y="0"/>
                    </a:cubicBezTo>
                    <a:cubicBezTo>
                      <a:pt x="4093210" y="0"/>
                      <a:pt x="5273788" y="984591"/>
                      <a:pt x="5273788" y="2199146"/>
                    </a:cubicBezTo>
                    <a:cubicBezTo>
                      <a:pt x="5273788" y="3413701"/>
                      <a:pt x="4093210" y="4398292"/>
                      <a:pt x="2636894" y="4398292"/>
                    </a:cubicBezTo>
                    <a:cubicBezTo>
                      <a:pt x="1180578" y="4398292"/>
                      <a:pt x="0" y="3413701"/>
                      <a:pt x="0" y="2199146"/>
                    </a:cubicBezTo>
                    <a:cubicBezTo>
                      <a:pt x="0" y="1440049"/>
                      <a:pt x="461163" y="770782"/>
                      <a:pt x="1162582" y="375580"/>
                    </a:cubicBezTo>
                    <a:close/>
                  </a:path>
                </a:pathLst>
              </a:custGeom>
              <a:gradFill>
                <a:gsLst>
                  <a:gs pos="0">
                    <a:schemeClr val="bg1"/>
                  </a:gs>
                  <a:gs pos="100000">
                    <a:schemeClr val="bg1">
                      <a:lumMod val="85000"/>
                    </a:schemeClr>
                  </a:gs>
                </a:gsLst>
                <a:lin ang="5400000" scaled="1"/>
              </a:gra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 name="Freeform 5"/>
              <p:cNvSpPr/>
              <p:nvPr/>
            </p:nvSpPr>
            <p:spPr bwMode="auto">
              <a:xfrm>
                <a:off x="3962425" y="1847041"/>
                <a:ext cx="1891299" cy="1238745"/>
              </a:xfrm>
              <a:custGeom>
                <a:avLst/>
                <a:gdLst>
                  <a:gd name="T0" fmla="*/ 0 w 629"/>
                  <a:gd name="T1" fmla="*/ 176 h 411"/>
                  <a:gd name="T2" fmla="*/ 0 w 629"/>
                  <a:gd name="T3" fmla="*/ 186 h 411"/>
                  <a:gd name="T4" fmla="*/ 3 w 629"/>
                  <a:gd name="T5" fmla="*/ 195 h 411"/>
                  <a:gd name="T6" fmla="*/ 7 w 629"/>
                  <a:gd name="T7" fmla="*/ 205 h 411"/>
                  <a:gd name="T8" fmla="*/ 13 w 629"/>
                  <a:gd name="T9" fmla="*/ 213 h 411"/>
                  <a:gd name="T10" fmla="*/ 146 w 629"/>
                  <a:gd name="T11" fmla="*/ 372 h 411"/>
                  <a:gd name="T12" fmla="*/ 164 w 629"/>
                  <a:gd name="T13" fmla="*/ 388 h 411"/>
                  <a:gd name="T14" fmla="*/ 189 w 629"/>
                  <a:gd name="T15" fmla="*/ 401 h 411"/>
                  <a:gd name="T16" fmla="*/ 217 w 629"/>
                  <a:gd name="T17" fmla="*/ 409 h 411"/>
                  <a:gd name="T18" fmla="*/ 245 w 629"/>
                  <a:gd name="T19" fmla="*/ 411 h 411"/>
                  <a:gd name="T20" fmla="*/ 485 w 629"/>
                  <a:gd name="T21" fmla="*/ 406 h 411"/>
                  <a:gd name="T22" fmla="*/ 508 w 629"/>
                  <a:gd name="T23" fmla="*/ 402 h 411"/>
                  <a:gd name="T24" fmla="*/ 529 w 629"/>
                  <a:gd name="T25" fmla="*/ 394 h 411"/>
                  <a:gd name="T26" fmla="*/ 547 w 629"/>
                  <a:gd name="T27" fmla="*/ 382 h 411"/>
                  <a:gd name="T28" fmla="*/ 558 w 629"/>
                  <a:gd name="T29" fmla="*/ 367 h 411"/>
                  <a:gd name="T30" fmla="*/ 625 w 629"/>
                  <a:gd name="T31" fmla="*/ 232 h 411"/>
                  <a:gd name="T32" fmla="*/ 627 w 629"/>
                  <a:gd name="T33" fmla="*/ 226 h 411"/>
                  <a:gd name="T34" fmla="*/ 629 w 629"/>
                  <a:gd name="T35" fmla="*/ 218 h 411"/>
                  <a:gd name="T36" fmla="*/ 628 w 629"/>
                  <a:gd name="T37" fmla="*/ 210 h 411"/>
                  <a:gd name="T38" fmla="*/ 627 w 629"/>
                  <a:gd name="T39" fmla="*/ 202 h 411"/>
                  <a:gd name="T40" fmla="*/ 624 w 629"/>
                  <a:gd name="T41" fmla="*/ 194 h 411"/>
                  <a:gd name="T42" fmla="*/ 620 w 629"/>
                  <a:gd name="T43" fmla="*/ 186 h 411"/>
                  <a:gd name="T44" fmla="*/ 615 w 629"/>
                  <a:gd name="T45" fmla="*/ 179 h 411"/>
                  <a:gd name="T46" fmla="*/ 609 w 629"/>
                  <a:gd name="T47" fmla="*/ 172 h 411"/>
                  <a:gd name="T48" fmla="*/ 491 w 629"/>
                  <a:gd name="T49" fmla="*/ 53 h 411"/>
                  <a:gd name="T50" fmla="*/ 476 w 629"/>
                  <a:gd name="T51" fmla="*/ 41 h 411"/>
                  <a:gd name="T52" fmla="*/ 458 w 629"/>
                  <a:gd name="T53" fmla="*/ 31 h 411"/>
                  <a:gd name="T54" fmla="*/ 437 w 629"/>
                  <a:gd name="T55" fmla="*/ 24 h 411"/>
                  <a:gd name="T56" fmla="*/ 417 w 629"/>
                  <a:gd name="T57" fmla="*/ 20 h 411"/>
                  <a:gd name="T58" fmla="*/ 216 w 629"/>
                  <a:gd name="T59" fmla="*/ 1 h 411"/>
                  <a:gd name="T60" fmla="*/ 193 w 629"/>
                  <a:gd name="T61" fmla="*/ 1 h 411"/>
                  <a:gd name="T62" fmla="*/ 171 w 629"/>
                  <a:gd name="T63" fmla="*/ 5 h 411"/>
                  <a:gd name="T64" fmla="*/ 151 w 629"/>
                  <a:gd name="T65" fmla="*/ 12 h 411"/>
                  <a:gd name="T66" fmla="*/ 136 w 629"/>
                  <a:gd name="T67" fmla="*/ 23 h 411"/>
                  <a:gd name="T68" fmla="*/ 15 w 629"/>
                  <a:gd name="T69" fmla="*/ 142 h 411"/>
                  <a:gd name="T70" fmla="*/ 9 w 629"/>
                  <a:gd name="T71" fmla="*/ 150 h 411"/>
                  <a:gd name="T72" fmla="*/ 4 w 629"/>
                  <a:gd name="T73" fmla="*/ 158 h 411"/>
                  <a:gd name="T74" fmla="*/ 1 w 629"/>
                  <a:gd name="T75" fmla="*/ 167 h 411"/>
                  <a:gd name="T76" fmla="*/ 0 w 629"/>
                  <a:gd name="T77" fmla="*/ 176 h 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29" h="411">
                    <a:moveTo>
                      <a:pt x="0" y="176"/>
                    </a:moveTo>
                    <a:cubicBezTo>
                      <a:pt x="0" y="180"/>
                      <a:pt x="0" y="183"/>
                      <a:pt x="0" y="186"/>
                    </a:cubicBezTo>
                    <a:cubicBezTo>
                      <a:pt x="1" y="189"/>
                      <a:pt x="2" y="192"/>
                      <a:pt x="3" y="195"/>
                    </a:cubicBezTo>
                    <a:cubicBezTo>
                      <a:pt x="4" y="199"/>
                      <a:pt x="5" y="202"/>
                      <a:pt x="7" y="205"/>
                    </a:cubicBezTo>
                    <a:cubicBezTo>
                      <a:pt x="8" y="208"/>
                      <a:pt x="10" y="210"/>
                      <a:pt x="13" y="213"/>
                    </a:cubicBezTo>
                    <a:cubicBezTo>
                      <a:pt x="146" y="372"/>
                      <a:pt x="146" y="372"/>
                      <a:pt x="146" y="372"/>
                    </a:cubicBezTo>
                    <a:cubicBezTo>
                      <a:pt x="151" y="377"/>
                      <a:pt x="157" y="383"/>
                      <a:pt x="164" y="388"/>
                    </a:cubicBezTo>
                    <a:cubicBezTo>
                      <a:pt x="172" y="393"/>
                      <a:pt x="180" y="397"/>
                      <a:pt x="189" y="401"/>
                    </a:cubicBezTo>
                    <a:cubicBezTo>
                      <a:pt x="198" y="404"/>
                      <a:pt x="207" y="407"/>
                      <a:pt x="217" y="409"/>
                    </a:cubicBezTo>
                    <a:cubicBezTo>
                      <a:pt x="226" y="411"/>
                      <a:pt x="236" y="411"/>
                      <a:pt x="245" y="411"/>
                    </a:cubicBezTo>
                    <a:cubicBezTo>
                      <a:pt x="485" y="406"/>
                      <a:pt x="485" y="406"/>
                      <a:pt x="485" y="406"/>
                    </a:cubicBezTo>
                    <a:cubicBezTo>
                      <a:pt x="493" y="406"/>
                      <a:pt x="501" y="404"/>
                      <a:pt x="508" y="402"/>
                    </a:cubicBezTo>
                    <a:cubicBezTo>
                      <a:pt x="516" y="400"/>
                      <a:pt x="523" y="397"/>
                      <a:pt x="529" y="394"/>
                    </a:cubicBezTo>
                    <a:cubicBezTo>
                      <a:pt x="536" y="390"/>
                      <a:pt x="542" y="386"/>
                      <a:pt x="547" y="382"/>
                    </a:cubicBezTo>
                    <a:cubicBezTo>
                      <a:pt x="551" y="377"/>
                      <a:pt x="555" y="372"/>
                      <a:pt x="558" y="367"/>
                    </a:cubicBezTo>
                    <a:cubicBezTo>
                      <a:pt x="625" y="232"/>
                      <a:pt x="625" y="232"/>
                      <a:pt x="625" y="232"/>
                    </a:cubicBezTo>
                    <a:cubicBezTo>
                      <a:pt x="626" y="230"/>
                      <a:pt x="627" y="228"/>
                      <a:pt x="627" y="226"/>
                    </a:cubicBezTo>
                    <a:cubicBezTo>
                      <a:pt x="628" y="223"/>
                      <a:pt x="628" y="221"/>
                      <a:pt x="629" y="218"/>
                    </a:cubicBezTo>
                    <a:cubicBezTo>
                      <a:pt x="629" y="216"/>
                      <a:pt x="629" y="213"/>
                      <a:pt x="628" y="210"/>
                    </a:cubicBezTo>
                    <a:cubicBezTo>
                      <a:pt x="628" y="208"/>
                      <a:pt x="628" y="205"/>
                      <a:pt x="627" y="202"/>
                    </a:cubicBezTo>
                    <a:cubicBezTo>
                      <a:pt x="626" y="200"/>
                      <a:pt x="625" y="197"/>
                      <a:pt x="624" y="194"/>
                    </a:cubicBezTo>
                    <a:cubicBezTo>
                      <a:pt x="623" y="192"/>
                      <a:pt x="622" y="189"/>
                      <a:pt x="620" y="186"/>
                    </a:cubicBezTo>
                    <a:cubicBezTo>
                      <a:pt x="619" y="184"/>
                      <a:pt x="617" y="181"/>
                      <a:pt x="615" y="179"/>
                    </a:cubicBezTo>
                    <a:cubicBezTo>
                      <a:pt x="613" y="177"/>
                      <a:pt x="611" y="174"/>
                      <a:pt x="609" y="172"/>
                    </a:cubicBezTo>
                    <a:cubicBezTo>
                      <a:pt x="491" y="53"/>
                      <a:pt x="491" y="53"/>
                      <a:pt x="491" y="53"/>
                    </a:cubicBezTo>
                    <a:cubicBezTo>
                      <a:pt x="487" y="49"/>
                      <a:pt x="482" y="45"/>
                      <a:pt x="476" y="41"/>
                    </a:cubicBezTo>
                    <a:cubicBezTo>
                      <a:pt x="471" y="37"/>
                      <a:pt x="465" y="34"/>
                      <a:pt x="458" y="31"/>
                    </a:cubicBezTo>
                    <a:cubicBezTo>
                      <a:pt x="451" y="28"/>
                      <a:pt x="444" y="26"/>
                      <a:pt x="437" y="24"/>
                    </a:cubicBezTo>
                    <a:cubicBezTo>
                      <a:pt x="430" y="22"/>
                      <a:pt x="423" y="21"/>
                      <a:pt x="417" y="20"/>
                    </a:cubicBezTo>
                    <a:cubicBezTo>
                      <a:pt x="216" y="1"/>
                      <a:pt x="216" y="1"/>
                      <a:pt x="216" y="1"/>
                    </a:cubicBezTo>
                    <a:cubicBezTo>
                      <a:pt x="209" y="0"/>
                      <a:pt x="201" y="0"/>
                      <a:pt x="193" y="1"/>
                    </a:cubicBezTo>
                    <a:cubicBezTo>
                      <a:pt x="185" y="2"/>
                      <a:pt x="178" y="3"/>
                      <a:pt x="171" y="5"/>
                    </a:cubicBezTo>
                    <a:cubicBezTo>
                      <a:pt x="164" y="7"/>
                      <a:pt x="157" y="9"/>
                      <a:pt x="151" y="12"/>
                    </a:cubicBezTo>
                    <a:cubicBezTo>
                      <a:pt x="145" y="15"/>
                      <a:pt x="140" y="19"/>
                      <a:pt x="136" y="23"/>
                    </a:cubicBezTo>
                    <a:cubicBezTo>
                      <a:pt x="15" y="142"/>
                      <a:pt x="15" y="142"/>
                      <a:pt x="15" y="142"/>
                    </a:cubicBezTo>
                    <a:cubicBezTo>
                      <a:pt x="13" y="144"/>
                      <a:pt x="11" y="147"/>
                      <a:pt x="9" y="150"/>
                    </a:cubicBezTo>
                    <a:cubicBezTo>
                      <a:pt x="7" y="152"/>
                      <a:pt x="5" y="155"/>
                      <a:pt x="4" y="158"/>
                    </a:cubicBezTo>
                    <a:cubicBezTo>
                      <a:pt x="3" y="161"/>
                      <a:pt x="2" y="164"/>
                      <a:pt x="1" y="167"/>
                    </a:cubicBezTo>
                    <a:cubicBezTo>
                      <a:pt x="0" y="170"/>
                      <a:pt x="0" y="173"/>
                      <a:pt x="0" y="176"/>
                    </a:cubicBezTo>
                  </a:path>
                </a:pathLst>
              </a:custGeom>
              <a:gradFill>
                <a:gsLst>
                  <a:gs pos="0">
                    <a:schemeClr val="bg1"/>
                  </a:gs>
                  <a:gs pos="100000">
                    <a:schemeClr val="bg1">
                      <a:lumMod val="75000"/>
                    </a:schemeClr>
                  </a:gs>
                </a:gsLst>
                <a:lin ang="5400000" scaled="1"/>
              </a:gradFill>
              <a:ln>
                <a:noFill/>
              </a:ln>
              <a:effectLst>
                <a:outerShdw blurRad="50800" dist="38100" dir="8100000" algn="tr" rotWithShape="0">
                  <a:prstClr val="black">
                    <a:alpha val="40000"/>
                  </a:prstClr>
                </a:outerShdw>
              </a:effectLst>
            </p:spPr>
            <p:txBody>
              <a:bodyPr vert="horz" wrap="square" lIns="91440" tIns="45720" rIns="91440" bIns="45720" numCol="1" anchor="t" anchorCtr="0" compatLnSpc="1"/>
              <a:lstStyle/>
              <a:p>
                <a:endParaRPr lang="zh-CN" altLang="en-US"/>
              </a:p>
            </p:txBody>
          </p:sp>
          <p:sp>
            <p:nvSpPr>
              <p:cNvPr id="8" name="Freeform 9"/>
              <p:cNvSpPr/>
              <p:nvPr/>
            </p:nvSpPr>
            <p:spPr bwMode="auto">
              <a:xfrm>
                <a:off x="5464590" y="1537855"/>
                <a:ext cx="1347505" cy="932746"/>
              </a:xfrm>
              <a:custGeom>
                <a:avLst/>
                <a:gdLst>
                  <a:gd name="T0" fmla="*/ 1 w 448"/>
                  <a:gd name="T1" fmla="*/ 124 h 309"/>
                  <a:gd name="T2" fmla="*/ 3 w 448"/>
                  <a:gd name="T3" fmla="*/ 131 h 309"/>
                  <a:gd name="T4" fmla="*/ 6 w 448"/>
                  <a:gd name="T5" fmla="*/ 138 h 309"/>
                  <a:gd name="T6" fmla="*/ 11 w 448"/>
                  <a:gd name="T7" fmla="*/ 145 h 309"/>
                  <a:gd name="T8" fmla="*/ 16 w 448"/>
                  <a:gd name="T9" fmla="*/ 151 h 309"/>
                  <a:gd name="T10" fmla="*/ 134 w 448"/>
                  <a:gd name="T11" fmla="*/ 269 h 309"/>
                  <a:gd name="T12" fmla="*/ 149 w 448"/>
                  <a:gd name="T13" fmla="*/ 282 h 309"/>
                  <a:gd name="T14" fmla="*/ 168 w 448"/>
                  <a:gd name="T15" fmla="*/ 292 h 309"/>
                  <a:gd name="T16" fmla="*/ 188 w 448"/>
                  <a:gd name="T17" fmla="*/ 299 h 309"/>
                  <a:gd name="T18" fmla="*/ 208 w 448"/>
                  <a:gd name="T19" fmla="*/ 302 h 309"/>
                  <a:gd name="T20" fmla="*/ 372 w 448"/>
                  <a:gd name="T21" fmla="*/ 309 h 309"/>
                  <a:gd name="T22" fmla="*/ 388 w 448"/>
                  <a:gd name="T23" fmla="*/ 307 h 309"/>
                  <a:gd name="T24" fmla="*/ 402 w 448"/>
                  <a:gd name="T25" fmla="*/ 302 h 309"/>
                  <a:gd name="T26" fmla="*/ 412 w 448"/>
                  <a:gd name="T27" fmla="*/ 295 h 309"/>
                  <a:gd name="T28" fmla="*/ 418 w 448"/>
                  <a:gd name="T29" fmla="*/ 284 h 309"/>
                  <a:gd name="T30" fmla="*/ 447 w 448"/>
                  <a:gd name="T31" fmla="*/ 189 h 309"/>
                  <a:gd name="T32" fmla="*/ 448 w 448"/>
                  <a:gd name="T33" fmla="*/ 184 h 309"/>
                  <a:gd name="T34" fmla="*/ 447 w 448"/>
                  <a:gd name="T35" fmla="*/ 178 h 309"/>
                  <a:gd name="T36" fmla="*/ 446 w 448"/>
                  <a:gd name="T37" fmla="*/ 172 h 309"/>
                  <a:gd name="T38" fmla="*/ 444 w 448"/>
                  <a:gd name="T39" fmla="*/ 166 h 309"/>
                  <a:gd name="T40" fmla="*/ 441 w 448"/>
                  <a:gd name="T41" fmla="*/ 160 h 309"/>
                  <a:gd name="T42" fmla="*/ 437 w 448"/>
                  <a:gd name="T43" fmla="*/ 154 h 309"/>
                  <a:gd name="T44" fmla="*/ 432 w 448"/>
                  <a:gd name="T45" fmla="*/ 148 h 309"/>
                  <a:gd name="T46" fmla="*/ 427 w 448"/>
                  <a:gd name="T47" fmla="*/ 143 h 309"/>
                  <a:gd name="T48" fmla="*/ 323 w 448"/>
                  <a:gd name="T49" fmla="*/ 48 h 309"/>
                  <a:gd name="T50" fmla="*/ 310 w 448"/>
                  <a:gd name="T51" fmla="*/ 39 h 309"/>
                  <a:gd name="T52" fmla="*/ 295 w 448"/>
                  <a:gd name="T53" fmla="*/ 31 h 309"/>
                  <a:gd name="T54" fmla="*/ 279 w 448"/>
                  <a:gd name="T55" fmla="*/ 24 h 309"/>
                  <a:gd name="T56" fmla="*/ 264 w 448"/>
                  <a:gd name="T57" fmla="*/ 21 h 309"/>
                  <a:gd name="T58" fmla="*/ 118 w 448"/>
                  <a:gd name="T59" fmla="*/ 1 h 309"/>
                  <a:gd name="T60" fmla="*/ 102 w 448"/>
                  <a:gd name="T61" fmla="*/ 0 h 309"/>
                  <a:gd name="T62" fmla="*/ 87 w 448"/>
                  <a:gd name="T63" fmla="*/ 2 h 309"/>
                  <a:gd name="T64" fmla="*/ 74 w 448"/>
                  <a:gd name="T65" fmla="*/ 7 h 309"/>
                  <a:gd name="T66" fmla="*/ 66 w 448"/>
                  <a:gd name="T67" fmla="*/ 15 h 309"/>
                  <a:gd name="T68" fmla="*/ 5 w 448"/>
                  <a:gd name="T69" fmla="*/ 100 h 309"/>
                  <a:gd name="T70" fmla="*/ 2 w 448"/>
                  <a:gd name="T71" fmla="*/ 105 h 309"/>
                  <a:gd name="T72" fmla="*/ 0 w 448"/>
                  <a:gd name="T73" fmla="*/ 111 h 309"/>
                  <a:gd name="T74" fmla="*/ 0 w 448"/>
                  <a:gd name="T75" fmla="*/ 117 h 309"/>
                  <a:gd name="T76" fmla="*/ 1 w 448"/>
                  <a:gd name="T77" fmla="*/ 124 h 3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48" h="309">
                    <a:moveTo>
                      <a:pt x="1" y="124"/>
                    </a:moveTo>
                    <a:cubicBezTo>
                      <a:pt x="1" y="126"/>
                      <a:pt x="2" y="129"/>
                      <a:pt x="3" y="131"/>
                    </a:cubicBezTo>
                    <a:cubicBezTo>
                      <a:pt x="4" y="133"/>
                      <a:pt x="5" y="136"/>
                      <a:pt x="6" y="138"/>
                    </a:cubicBezTo>
                    <a:cubicBezTo>
                      <a:pt x="7" y="140"/>
                      <a:pt x="9" y="143"/>
                      <a:pt x="11" y="145"/>
                    </a:cubicBezTo>
                    <a:cubicBezTo>
                      <a:pt x="12" y="147"/>
                      <a:pt x="14" y="149"/>
                      <a:pt x="16" y="151"/>
                    </a:cubicBezTo>
                    <a:cubicBezTo>
                      <a:pt x="134" y="269"/>
                      <a:pt x="134" y="269"/>
                      <a:pt x="134" y="269"/>
                    </a:cubicBezTo>
                    <a:cubicBezTo>
                      <a:pt x="138" y="274"/>
                      <a:pt x="143" y="278"/>
                      <a:pt x="149" y="282"/>
                    </a:cubicBezTo>
                    <a:cubicBezTo>
                      <a:pt x="155" y="285"/>
                      <a:pt x="161" y="289"/>
                      <a:pt x="168" y="292"/>
                    </a:cubicBezTo>
                    <a:cubicBezTo>
                      <a:pt x="174" y="295"/>
                      <a:pt x="181" y="297"/>
                      <a:pt x="188" y="299"/>
                    </a:cubicBezTo>
                    <a:cubicBezTo>
                      <a:pt x="195" y="300"/>
                      <a:pt x="201" y="301"/>
                      <a:pt x="208" y="302"/>
                    </a:cubicBezTo>
                    <a:cubicBezTo>
                      <a:pt x="372" y="309"/>
                      <a:pt x="372" y="309"/>
                      <a:pt x="372" y="309"/>
                    </a:cubicBezTo>
                    <a:cubicBezTo>
                      <a:pt x="378" y="309"/>
                      <a:pt x="383" y="309"/>
                      <a:pt x="388" y="307"/>
                    </a:cubicBezTo>
                    <a:cubicBezTo>
                      <a:pt x="393" y="306"/>
                      <a:pt x="398" y="305"/>
                      <a:pt x="402" y="302"/>
                    </a:cubicBezTo>
                    <a:cubicBezTo>
                      <a:pt x="406" y="300"/>
                      <a:pt x="410" y="298"/>
                      <a:pt x="412" y="295"/>
                    </a:cubicBezTo>
                    <a:cubicBezTo>
                      <a:pt x="415" y="291"/>
                      <a:pt x="417" y="288"/>
                      <a:pt x="418" y="284"/>
                    </a:cubicBezTo>
                    <a:cubicBezTo>
                      <a:pt x="447" y="189"/>
                      <a:pt x="447" y="189"/>
                      <a:pt x="447" y="189"/>
                    </a:cubicBezTo>
                    <a:cubicBezTo>
                      <a:pt x="447" y="187"/>
                      <a:pt x="448" y="186"/>
                      <a:pt x="448" y="184"/>
                    </a:cubicBezTo>
                    <a:cubicBezTo>
                      <a:pt x="448" y="182"/>
                      <a:pt x="448" y="180"/>
                      <a:pt x="447" y="178"/>
                    </a:cubicBezTo>
                    <a:cubicBezTo>
                      <a:pt x="447" y="176"/>
                      <a:pt x="447" y="174"/>
                      <a:pt x="446" y="172"/>
                    </a:cubicBezTo>
                    <a:cubicBezTo>
                      <a:pt x="446" y="170"/>
                      <a:pt x="445" y="168"/>
                      <a:pt x="444" y="166"/>
                    </a:cubicBezTo>
                    <a:cubicBezTo>
                      <a:pt x="443" y="164"/>
                      <a:pt x="442" y="162"/>
                      <a:pt x="441" y="160"/>
                    </a:cubicBezTo>
                    <a:cubicBezTo>
                      <a:pt x="440" y="158"/>
                      <a:pt x="438" y="156"/>
                      <a:pt x="437" y="154"/>
                    </a:cubicBezTo>
                    <a:cubicBezTo>
                      <a:pt x="435" y="152"/>
                      <a:pt x="434" y="150"/>
                      <a:pt x="432" y="148"/>
                    </a:cubicBezTo>
                    <a:cubicBezTo>
                      <a:pt x="431" y="147"/>
                      <a:pt x="429" y="145"/>
                      <a:pt x="427" y="143"/>
                    </a:cubicBezTo>
                    <a:cubicBezTo>
                      <a:pt x="323" y="48"/>
                      <a:pt x="323" y="48"/>
                      <a:pt x="323" y="48"/>
                    </a:cubicBezTo>
                    <a:cubicBezTo>
                      <a:pt x="319" y="45"/>
                      <a:pt x="315" y="42"/>
                      <a:pt x="310" y="39"/>
                    </a:cubicBezTo>
                    <a:cubicBezTo>
                      <a:pt x="306" y="36"/>
                      <a:pt x="300" y="33"/>
                      <a:pt x="295" y="31"/>
                    </a:cubicBezTo>
                    <a:cubicBezTo>
                      <a:pt x="290" y="28"/>
                      <a:pt x="285" y="26"/>
                      <a:pt x="279" y="24"/>
                    </a:cubicBezTo>
                    <a:cubicBezTo>
                      <a:pt x="274" y="23"/>
                      <a:pt x="269" y="21"/>
                      <a:pt x="264" y="21"/>
                    </a:cubicBezTo>
                    <a:cubicBezTo>
                      <a:pt x="118" y="1"/>
                      <a:pt x="118" y="1"/>
                      <a:pt x="118" y="1"/>
                    </a:cubicBezTo>
                    <a:cubicBezTo>
                      <a:pt x="112" y="0"/>
                      <a:pt x="107" y="0"/>
                      <a:pt x="102" y="0"/>
                    </a:cubicBezTo>
                    <a:cubicBezTo>
                      <a:pt x="96" y="0"/>
                      <a:pt x="91" y="1"/>
                      <a:pt x="87" y="2"/>
                    </a:cubicBezTo>
                    <a:cubicBezTo>
                      <a:pt x="82" y="3"/>
                      <a:pt x="78" y="5"/>
                      <a:pt x="74" y="7"/>
                    </a:cubicBezTo>
                    <a:cubicBezTo>
                      <a:pt x="71" y="9"/>
                      <a:pt x="68" y="12"/>
                      <a:pt x="66" y="15"/>
                    </a:cubicBezTo>
                    <a:cubicBezTo>
                      <a:pt x="5" y="100"/>
                      <a:pt x="5" y="100"/>
                      <a:pt x="5" y="100"/>
                    </a:cubicBezTo>
                    <a:cubicBezTo>
                      <a:pt x="4" y="101"/>
                      <a:pt x="3" y="103"/>
                      <a:pt x="2" y="105"/>
                    </a:cubicBezTo>
                    <a:cubicBezTo>
                      <a:pt x="1" y="107"/>
                      <a:pt x="0" y="109"/>
                      <a:pt x="0" y="111"/>
                    </a:cubicBezTo>
                    <a:cubicBezTo>
                      <a:pt x="0" y="113"/>
                      <a:pt x="0" y="115"/>
                      <a:pt x="0" y="117"/>
                    </a:cubicBezTo>
                    <a:cubicBezTo>
                      <a:pt x="0" y="120"/>
                      <a:pt x="0" y="122"/>
                      <a:pt x="1" y="124"/>
                    </a:cubicBezTo>
                  </a:path>
                </a:pathLst>
              </a:custGeom>
              <a:gradFill>
                <a:gsLst>
                  <a:gs pos="0">
                    <a:schemeClr val="bg1"/>
                  </a:gs>
                  <a:gs pos="100000">
                    <a:schemeClr val="bg1">
                      <a:lumMod val="75000"/>
                    </a:schemeClr>
                  </a:gs>
                </a:gsLst>
                <a:lin ang="5400000" scaled="1"/>
              </a:gradFill>
              <a:ln>
                <a:noFill/>
              </a:ln>
              <a:effectLst>
                <a:outerShdw blurRad="50800" dist="38100" dir="8100000" algn="tr" rotWithShape="0">
                  <a:prstClr val="black">
                    <a:alpha val="40000"/>
                  </a:prstClr>
                </a:outerShdw>
              </a:effectLst>
            </p:spPr>
            <p:txBody>
              <a:bodyPr vert="horz" wrap="square" lIns="91440" tIns="45720" rIns="91440" bIns="45720" numCol="1" anchor="t" anchorCtr="0" compatLnSpc="1"/>
              <a:lstStyle/>
              <a:p>
                <a:endParaRPr lang="zh-CN" altLang="en-US"/>
              </a:p>
            </p:txBody>
          </p:sp>
          <p:sp>
            <p:nvSpPr>
              <p:cNvPr id="9" name="Freeform 13"/>
              <p:cNvSpPr/>
              <p:nvPr/>
            </p:nvSpPr>
            <p:spPr bwMode="auto">
              <a:xfrm>
                <a:off x="6767831" y="2072003"/>
                <a:ext cx="1153950" cy="956709"/>
              </a:xfrm>
              <a:custGeom>
                <a:avLst/>
                <a:gdLst>
                  <a:gd name="T0" fmla="*/ 5 w 382"/>
                  <a:gd name="T1" fmla="*/ 141 h 317"/>
                  <a:gd name="T2" fmla="*/ 8 w 382"/>
                  <a:gd name="T3" fmla="*/ 148 h 317"/>
                  <a:gd name="T4" fmla="*/ 12 w 382"/>
                  <a:gd name="T5" fmla="*/ 156 h 317"/>
                  <a:gd name="T6" fmla="*/ 18 w 382"/>
                  <a:gd name="T7" fmla="*/ 163 h 317"/>
                  <a:gd name="T8" fmla="*/ 24 w 382"/>
                  <a:gd name="T9" fmla="*/ 169 h 317"/>
                  <a:gd name="T10" fmla="*/ 149 w 382"/>
                  <a:gd name="T11" fmla="*/ 287 h 317"/>
                  <a:gd name="T12" fmla="*/ 164 w 382"/>
                  <a:gd name="T13" fmla="*/ 299 h 317"/>
                  <a:gd name="T14" fmla="*/ 182 w 382"/>
                  <a:gd name="T15" fmla="*/ 309 h 317"/>
                  <a:gd name="T16" fmla="*/ 200 w 382"/>
                  <a:gd name="T17" fmla="*/ 315 h 317"/>
                  <a:gd name="T18" fmla="*/ 216 w 382"/>
                  <a:gd name="T19" fmla="*/ 317 h 317"/>
                  <a:gd name="T20" fmla="*/ 351 w 382"/>
                  <a:gd name="T21" fmla="*/ 314 h 317"/>
                  <a:gd name="T22" fmla="*/ 364 w 382"/>
                  <a:gd name="T23" fmla="*/ 311 h 317"/>
                  <a:gd name="T24" fmla="*/ 374 w 382"/>
                  <a:gd name="T25" fmla="*/ 305 h 317"/>
                  <a:gd name="T26" fmla="*/ 380 w 382"/>
                  <a:gd name="T27" fmla="*/ 296 h 317"/>
                  <a:gd name="T28" fmla="*/ 382 w 382"/>
                  <a:gd name="T29" fmla="*/ 285 h 317"/>
                  <a:gd name="T30" fmla="*/ 382 w 382"/>
                  <a:gd name="T31" fmla="*/ 180 h 317"/>
                  <a:gd name="T32" fmla="*/ 382 w 382"/>
                  <a:gd name="T33" fmla="*/ 175 h 317"/>
                  <a:gd name="T34" fmla="*/ 380 w 382"/>
                  <a:gd name="T35" fmla="*/ 169 h 317"/>
                  <a:gd name="T36" fmla="*/ 377 w 382"/>
                  <a:gd name="T37" fmla="*/ 163 h 317"/>
                  <a:gd name="T38" fmla="*/ 374 w 382"/>
                  <a:gd name="T39" fmla="*/ 156 h 317"/>
                  <a:gd name="T40" fmla="*/ 370 w 382"/>
                  <a:gd name="T41" fmla="*/ 150 h 317"/>
                  <a:gd name="T42" fmla="*/ 365 w 382"/>
                  <a:gd name="T43" fmla="*/ 144 h 317"/>
                  <a:gd name="T44" fmla="*/ 360 w 382"/>
                  <a:gd name="T45" fmla="*/ 138 h 317"/>
                  <a:gd name="T46" fmla="*/ 354 w 382"/>
                  <a:gd name="T47" fmla="*/ 132 h 317"/>
                  <a:gd name="T48" fmla="*/ 246 w 382"/>
                  <a:gd name="T49" fmla="*/ 37 h 317"/>
                  <a:gd name="T50" fmla="*/ 233 w 382"/>
                  <a:gd name="T51" fmla="*/ 28 h 317"/>
                  <a:gd name="T52" fmla="*/ 219 w 382"/>
                  <a:gd name="T53" fmla="*/ 20 h 317"/>
                  <a:gd name="T54" fmla="*/ 204 w 382"/>
                  <a:gd name="T55" fmla="*/ 14 h 317"/>
                  <a:gd name="T56" fmla="*/ 191 w 382"/>
                  <a:gd name="T57" fmla="*/ 12 h 317"/>
                  <a:gd name="T58" fmla="*/ 67 w 382"/>
                  <a:gd name="T59" fmla="*/ 0 h 317"/>
                  <a:gd name="T60" fmla="*/ 54 w 382"/>
                  <a:gd name="T61" fmla="*/ 0 h 317"/>
                  <a:gd name="T62" fmla="*/ 42 w 382"/>
                  <a:gd name="T63" fmla="*/ 4 h 317"/>
                  <a:gd name="T64" fmla="*/ 34 w 382"/>
                  <a:gd name="T65" fmla="*/ 10 h 317"/>
                  <a:gd name="T66" fmla="*/ 29 w 382"/>
                  <a:gd name="T67" fmla="*/ 19 h 317"/>
                  <a:gd name="T68" fmla="*/ 2 w 382"/>
                  <a:gd name="T69" fmla="*/ 114 h 317"/>
                  <a:gd name="T70" fmla="*/ 1 w 382"/>
                  <a:gd name="T71" fmla="*/ 120 h 317"/>
                  <a:gd name="T72" fmla="*/ 1 w 382"/>
                  <a:gd name="T73" fmla="*/ 127 h 317"/>
                  <a:gd name="T74" fmla="*/ 2 w 382"/>
                  <a:gd name="T75" fmla="*/ 134 h 317"/>
                  <a:gd name="T76" fmla="*/ 5 w 382"/>
                  <a:gd name="T77" fmla="*/ 141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82" h="317">
                    <a:moveTo>
                      <a:pt x="5" y="141"/>
                    </a:moveTo>
                    <a:cubicBezTo>
                      <a:pt x="6" y="143"/>
                      <a:pt x="7" y="146"/>
                      <a:pt x="8" y="148"/>
                    </a:cubicBezTo>
                    <a:cubicBezTo>
                      <a:pt x="9" y="151"/>
                      <a:pt x="11" y="153"/>
                      <a:pt x="12" y="156"/>
                    </a:cubicBezTo>
                    <a:cubicBezTo>
                      <a:pt x="14" y="158"/>
                      <a:pt x="16" y="160"/>
                      <a:pt x="18" y="163"/>
                    </a:cubicBezTo>
                    <a:cubicBezTo>
                      <a:pt x="20" y="165"/>
                      <a:pt x="22" y="167"/>
                      <a:pt x="24" y="169"/>
                    </a:cubicBezTo>
                    <a:cubicBezTo>
                      <a:pt x="149" y="287"/>
                      <a:pt x="149" y="287"/>
                      <a:pt x="149" y="287"/>
                    </a:cubicBezTo>
                    <a:cubicBezTo>
                      <a:pt x="153" y="292"/>
                      <a:pt x="158" y="296"/>
                      <a:pt x="164" y="299"/>
                    </a:cubicBezTo>
                    <a:cubicBezTo>
                      <a:pt x="170" y="303"/>
                      <a:pt x="176" y="306"/>
                      <a:pt x="182" y="309"/>
                    </a:cubicBezTo>
                    <a:cubicBezTo>
                      <a:pt x="188" y="311"/>
                      <a:pt x="194" y="314"/>
                      <a:pt x="200" y="315"/>
                    </a:cubicBezTo>
                    <a:cubicBezTo>
                      <a:pt x="206" y="316"/>
                      <a:pt x="211" y="317"/>
                      <a:pt x="216" y="317"/>
                    </a:cubicBezTo>
                    <a:cubicBezTo>
                      <a:pt x="351" y="314"/>
                      <a:pt x="351" y="314"/>
                      <a:pt x="351" y="314"/>
                    </a:cubicBezTo>
                    <a:cubicBezTo>
                      <a:pt x="356" y="314"/>
                      <a:pt x="360" y="313"/>
                      <a:pt x="364" y="311"/>
                    </a:cubicBezTo>
                    <a:cubicBezTo>
                      <a:pt x="368" y="310"/>
                      <a:pt x="371" y="308"/>
                      <a:pt x="374" y="305"/>
                    </a:cubicBezTo>
                    <a:cubicBezTo>
                      <a:pt x="377" y="303"/>
                      <a:pt x="379" y="299"/>
                      <a:pt x="380" y="296"/>
                    </a:cubicBezTo>
                    <a:cubicBezTo>
                      <a:pt x="382" y="293"/>
                      <a:pt x="382" y="289"/>
                      <a:pt x="382" y="285"/>
                    </a:cubicBezTo>
                    <a:cubicBezTo>
                      <a:pt x="382" y="180"/>
                      <a:pt x="382" y="180"/>
                      <a:pt x="382" y="180"/>
                    </a:cubicBezTo>
                    <a:cubicBezTo>
                      <a:pt x="382" y="179"/>
                      <a:pt x="382" y="177"/>
                      <a:pt x="382" y="175"/>
                    </a:cubicBezTo>
                    <a:cubicBezTo>
                      <a:pt x="381" y="173"/>
                      <a:pt x="381" y="171"/>
                      <a:pt x="380" y="169"/>
                    </a:cubicBezTo>
                    <a:cubicBezTo>
                      <a:pt x="379" y="167"/>
                      <a:pt x="378" y="165"/>
                      <a:pt x="377" y="163"/>
                    </a:cubicBezTo>
                    <a:cubicBezTo>
                      <a:pt x="376" y="161"/>
                      <a:pt x="375" y="158"/>
                      <a:pt x="374" y="156"/>
                    </a:cubicBezTo>
                    <a:cubicBezTo>
                      <a:pt x="373" y="154"/>
                      <a:pt x="372" y="152"/>
                      <a:pt x="370" y="150"/>
                    </a:cubicBezTo>
                    <a:cubicBezTo>
                      <a:pt x="369" y="148"/>
                      <a:pt x="367" y="146"/>
                      <a:pt x="365" y="144"/>
                    </a:cubicBezTo>
                    <a:cubicBezTo>
                      <a:pt x="364" y="142"/>
                      <a:pt x="362" y="140"/>
                      <a:pt x="360" y="138"/>
                    </a:cubicBezTo>
                    <a:cubicBezTo>
                      <a:pt x="358" y="136"/>
                      <a:pt x="356" y="134"/>
                      <a:pt x="354" y="132"/>
                    </a:cubicBezTo>
                    <a:cubicBezTo>
                      <a:pt x="246" y="37"/>
                      <a:pt x="246" y="37"/>
                      <a:pt x="246" y="37"/>
                    </a:cubicBezTo>
                    <a:cubicBezTo>
                      <a:pt x="242" y="34"/>
                      <a:pt x="238" y="31"/>
                      <a:pt x="233" y="28"/>
                    </a:cubicBezTo>
                    <a:cubicBezTo>
                      <a:pt x="229" y="25"/>
                      <a:pt x="224" y="22"/>
                      <a:pt x="219" y="20"/>
                    </a:cubicBezTo>
                    <a:cubicBezTo>
                      <a:pt x="214" y="18"/>
                      <a:pt x="209" y="16"/>
                      <a:pt x="204" y="14"/>
                    </a:cubicBezTo>
                    <a:cubicBezTo>
                      <a:pt x="200" y="13"/>
                      <a:pt x="195" y="12"/>
                      <a:pt x="191" y="12"/>
                    </a:cubicBezTo>
                    <a:cubicBezTo>
                      <a:pt x="67" y="0"/>
                      <a:pt x="67" y="0"/>
                      <a:pt x="67" y="0"/>
                    </a:cubicBezTo>
                    <a:cubicBezTo>
                      <a:pt x="63" y="0"/>
                      <a:pt x="58" y="0"/>
                      <a:pt x="54" y="0"/>
                    </a:cubicBezTo>
                    <a:cubicBezTo>
                      <a:pt x="50" y="1"/>
                      <a:pt x="46" y="2"/>
                      <a:pt x="42" y="4"/>
                    </a:cubicBezTo>
                    <a:cubicBezTo>
                      <a:pt x="39" y="6"/>
                      <a:pt x="36" y="8"/>
                      <a:pt x="34" y="10"/>
                    </a:cubicBezTo>
                    <a:cubicBezTo>
                      <a:pt x="31" y="13"/>
                      <a:pt x="30" y="15"/>
                      <a:pt x="29" y="19"/>
                    </a:cubicBezTo>
                    <a:cubicBezTo>
                      <a:pt x="2" y="114"/>
                      <a:pt x="2" y="114"/>
                      <a:pt x="2" y="114"/>
                    </a:cubicBezTo>
                    <a:cubicBezTo>
                      <a:pt x="1" y="116"/>
                      <a:pt x="1" y="118"/>
                      <a:pt x="1" y="120"/>
                    </a:cubicBezTo>
                    <a:cubicBezTo>
                      <a:pt x="0" y="122"/>
                      <a:pt x="0" y="125"/>
                      <a:pt x="1" y="127"/>
                    </a:cubicBezTo>
                    <a:cubicBezTo>
                      <a:pt x="1" y="129"/>
                      <a:pt x="1" y="131"/>
                      <a:pt x="2" y="134"/>
                    </a:cubicBezTo>
                    <a:cubicBezTo>
                      <a:pt x="3" y="136"/>
                      <a:pt x="4" y="139"/>
                      <a:pt x="5" y="141"/>
                    </a:cubicBezTo>
                  </a:path>
                </a:pathLst>
              </a:custGeom>
              <a:gradFill>
                <a:gsLst>
                  <a:gs pos="0">
                    <a:schemeClr val="bg1"/>
                  </a:gs>
                  <a:gs pos="100000">
                    <a:schemeClr val="bg1">
                      <a:lumMod val="75000"/>
                    </a:schemeClr>
                  </a:gs>
                </a:gsLst>
                <a:lin ang="5400000" scaled="1"/>
              </a:gradFill>
              <a:ln>
                <a:noFill/>
              </a:ln>
              <a:effectLst>
                <a:outerShdw blurRad="50800" dist="38100" dir="8100000" algn="tr" rotWithShape="0">
                  <a:prstClr val="black">
                    <a:alpha val="40000"/>
                  </a:prstClr>
                </a:outerShdw>
              </a:effectLst>
            </p:spPr>
            <p:txBody>
              <a:bodyPr vert="horz" wrap="square" lIns="91440" tIns="45720" rIns="91440" bIns="45720" numCol="1" anchor="t" anchorCtr="0" compatLnSpc="1"/>
              <a:lstStyle/>
              <a:p>
                <a:endParaRPr lang="zh-CN" altLang="en-US"/>
              </a:p>
            </p:txBody>
          </p:sp>
          <p:sp>
            <p:nvSpPr>
              <p:cNvPr id="10" name="Freeform 17"/>
              <p:cNvSpPr/>
              <p:nvPr/>
            </p:nvSpPr>
            <p:spPr bwMode="auto">
              <a:xfrm>
                <a:off x="5697378" y="2487254"/>
                <a:ext cx="1552119" cy="1308794"/>
              </a:xfrm>
              <a:custGeom>
                <a:avLst/>
                <a:gdLst>
                  <a:gd name="T0" fmla="*/ 2 w 516"/>
                  <a:gd name="T1" fmla="*/ 201 h 434"/>
                  <a:gd name="T2" fmla="*/ 5 w 516"/>
                  <a:gd name="T3" fmla="*/ 211 h 434"/>
                  <a:gd name="T4" fmla="*/ 9 w 516"/>
                  <a:gd name="T5" fmla="*/ 221 h 434"/>
                  <a:gd name="T6" fmla="*/ 15 w 516"/>
                  <a:gd name="T7" fmla="*/ 230 h 434"/>
                  <a:gd name="T8" fmla="*/ 22 w 516"/>
                  <a:gd name="T9" fmla="*/ 239 h 434"/>
                  <a:gd name="T10" fmla="*/ 168 w 516"/>
                  <a:gd name="T11" fmla="*/ 397 h 434"/>
                  <a:gd name="T12" fmla="*/ 187 w 516"/>
                  <a:gd name="T13" fmla="*/ 413 h 434"/>
                  <a:gd name="T14" fmla="*/ 210 w 516"/>
                  <a:gd name="T15" fmla="*/ 425 h 434"/>
                  <a:gd name="T16" fmla="*/ 234 w 516"/>
                  <a:gd name="T17" fmla="*/ 432 h 434"/>
                  <a:gd name="T18" fmla="*/ 257 w 516"/>
                  <a:gd name="T19" fmla="*/ 433 h 434"/>
                  <a:gd name="T20" fmla="*/ 447 w 516"/>
                  <a:gd name="T21" fmla="*/ 412 h 434"/>
                  <a:gd name="T22" fmla="*/ 465 w 516"/>
                  <a:gd name="T23" fmla="*/ 407 h 434"/>
                  <a:gd name="T24" fmla="*/ 480 w 516"/>
                  <a:gd name="T25" fmla="*/ 397 h 434"/>
                  <a:gd name="T26" fmla="*/ 490 w 516"/>
                  <a:gd name="T27" fmla="*/ 383 h 434"/>
                  <a:gd name="T28" fmla="*/ 496 w 516"/>
                  <a:gd name="T29" fmla="*/ 367 h 434"/>
                  <a:gd name="T30" fmla="*/ 516 w 516"/>
                  <a:gd name="T31" fmla="*/ 220 h 434"/>
                  <a:gd name="T32" fmla="*/ 516 w 516"/>
                  <a:gd name="T33" fmla="*/ 212 h 434"/>
                  <a:gd name="T34" fmla="*/ 515 w 516"/>
                  <a:gd name="T35" fmla="*/ 204 h 434"/>
                  <a:gd name="T36" fmla="*/ 513 w 516"/>
                  <a:gd name="T37" fmla="*/ 196 h 434"/>
                  <a:gd name="T38" fmla="*/ 510 w 516"/>
                  <a:gd name="T39" fmla="*/ 187 h 434"/>
                  <a:gd name="T40" fmla="*/ 505 w 516"/>
                  <a:gd name="T41" fmla="*/ 179 h 434"/>
                  <a:gd name="T42" fmla="*/ 500 w 516"/>
                  <a:gd name="T43" fmla="*/ 171 h 434"/>
                  <a:gd name="T44" fmla="*/ 494 w 516"/>
                  <a:gd name="T45" fmla="*/ 163 h 434"/>
                  <a:gd name="T46" fmla="*/ 488 w 516"/>
                  <a:gd name="T47" fmla="*/ 156 h 434"/>
                  <a:gd name="T48" fmla="*/ 362 w 516"/>
                  <a:gd name="T49" fmla="*/ 36 h 434"/>
                  <a:gd name="T50" fmla="*/ 347 w 516"/>
                  <a:gd name="T51" fmla="*/ 25 h 434"/>
                  <a:gd name="T52" fmla="*/ 330 w 516"/>
                  <a:gd name="T53" fmla="*/ 15 h 434"/>
                  <a:gd name="T54" fmla="*/ 311 w 516"/>
                  <a:gd name="T55" fmla="*/ 9 h 434"/>
                  <a:gd name="T56" fmla="*/ 294 w 516"/>
                  <a:gd name="T57" fmla="*/ 6 h 434"/>
                  <a:gd name="T58" fmla="*/ 128 w 516"/>
                  <a:gd name="T59" fmla="*/ 0 h 434"/>
                  <a:gd name="T60" fmla="*/ 110 w 516"/>
                  <a:gd name="T61" fmla="*/ 1 h 434"/>
                  <a:gd name="T62" fmla="*/ 93 w 516"/>
                  <a:gd name="T63" fmla="*/ 7 h 434"/>
                  <a:gd name="T64" fmla="*/ 79 w 516"/>
                  <a:gd name="T65" fmla="*/ 16 h 434"/>
                  <a:gd name="T66" fmla="*/ 70 w 516"/>
                  <a:gd name="T67" fmla="*/ 28 h 434"/>
                  <a:gd name="T68" fmla="*/ 5 w 516"/>
                  <a:gd name="T69" fmla="*/ 163 h 434"/>
                  <a:gd name="T70" fmla="*/ 2 w 516"/>
                  <a:gd name="T71" fmla="*/ 172 h 434"/>
                  <a:gd name="T72" fmla="*/ 0 w 516"/>
                  <a:gd name="T73" fmla="*/ 181 h 434"/>
                  <a:gd name="T74" fmla="*/ 0 w 516"/>
                  <a:gd name="T75" fmla="*/ 191 h 434"/>
                  <a:gd name="T76" fmla="*/ 2 w 516"/>
                  <a:gd name="T77" fmla="*/ 201 h 4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16" h="434">
                    <a:moveTo>
                      <a:pt x="2" y="201"/>
                    </a:moveTo>
                    <a:cubicBezTo>
                      <a:pt x="2" y="204"/>
                      <a:pt x="3" y="208"/>
                      <a:pt x="5" y="211"/>
                    </a:cubicBezTo>
                    <a:cubicBezTo>
                      <a:pt x="6" y="214"/>
                      <a:pt x="7" y="218"/>
                      <a:pt x="9" y="221"/>
                    </a:cubicBezTo>
                    <a:cubicBezTo>
                      <a:pt x="11" y="224"/>
                      <a:pt x="12" y="227"/>
                      <a:pt x="15" y="230"/>
                    </a:cubicBezTo>
                    <a:cubicBezTo>
                      <a:pt x="17" y="233"/>
                      <a:pt x="19" y="236"/>
                      <a:pt x="22" y="239"/>
                    </a:cubicBezTo>
                    <a:cubicBezTo>
                      <a:pt x="168" y="397"/>
                      <a:pt x="168" y="397"/>
                      <a:pt x="168" y="397"/>
                    </a:cubicBezTo>
                    <a:cubicBezTo>
                      <a:pt x="174" y="403"/>
                      <a:pt x="180" y="409"/>
                      <a:pt x="187" y="413"/>
                    </a:cubicBezTo>
                    <a:cubicBezTo>
                      <a:pt x="194" y="418"/>
                      <a:pt x="202" y="422"/>
                      <a:pt x="210" y="425"/>
                    </a:cubicBezTo>
                    <a:cubicBezTo>
                      <a:pt x="218" y="428"/>
                      <a:pt x="226" y="431"/>
                      <a:pt x="234" y="432"/>
                    </a:cubicBezTo>
                    <a:cubicBezTo>
                      <a:pt x="242" y="433"/>
                      <a:pt x="250" y="434"/>
                      <a:pt x="257" y="433"/>
                    </a:cubicBezTo>
                    <a:cubicBezTo>
                      <a:pt x="447" y="412"/>
                      <a:pt x="447" y="412"/>
                      <a:pt x="447" y="412"/>
                    </a:cubicBezTo>
                    <a:cubicBezTo>
                      <a:pt x="453" y="412"/>
                      <a:pt x="459" y="410"/>
                      <a:pt x="465" y="407"/>
                    </a:cubicBezTo>
                    <a:cubicBezTo>
                      <a:pt x="470" y="405"/>
                      <a:pt x="475" y="401"/>
                      <a:pt x="480" y="397"/>
                    </a:cubicBezTo>
                    <a:cubicBezTo>
                      <a:pt x="484" y="393"/>
                      <a:pt x="488" y="388"/>
                      <a:pt x="490" y="383"/>
                    </a:cubicBezTo>
                    <a:cubicBezTo>
                      <a:pt x="493" y="378"/>
                      <a:pt x="495" y="373"/>
                      <a:pt x="496" y="367"/>
                    </a:cubicBezTo>
                    <a:cubicBezTo>
                      <a:pt x="516" y="220"/>
                      <a:pt x="516" y="220"/>
                      <a:pt x="516" y="220"/>
                    </a:cubicBezTo>
                    <a:cubicBezTo>
                      <a:pt x="516" y="217"/>
                      <a:pt x="516" y="215"/>
                      <a:pt x="516" y="212"/>
                    </a:cubicBezTo>
                    <a:cubicBezTo>
                      <a:pt x="516" y="209"/>
                      <a:pt x="515" y="207"/>
                      <a:pt x="515" y="204"/>
                    </a:cubicBezTo>
                    <a:cubicBezTo>
                      <a:pt x="514" y="201"/>
                      <a:pt x="514" y="198"/>
                      <a:pt x="513" y="196"/>
                    </a:cubicBezTo>
                    <a:cubicBezTo>
                      <a:pt x="512" y="193"/>
                      <a:pt x="511" y="190"/>
                      <a:pt x="510" y="187"/>
                    </a:cubicBezTo>
                    <a:cubicBezTo>
                      <a:pt x="508" y="184"/>
                      <a:pt x="507" y="182"/>
                      <a:pt x="505" y="179"/>
                    </a:cubicBezTo>
                    <a:cubicBezTo>
                      <a:pt x="504" y="176"/>
                      <a:pt x="502" y="173"/>
                      <a:pt x="500" y="171"/>
                    </a:cubicBezTo>
                    <a:cubicBezTo>
                      <a:pt x="498" y="168"/>
                      <a:pt x="496" y="166"/>
                      <a:pt x="494" y="163"/>
                    </a:cubicBezTo>
                    <a:cubicBezTo>
                      <a:pt x="492" y="161"/>
                      <a:pt x="490" y="158"/>
                      <a:pt x="488" y="156"/>
                    </a:cubicBezTo>
                    <a:cubicBezTo>
                      <a:pt x="362" y="36"/>
                      <a:pt x="362" y="36"/>
                      <a:pt x="362" y="36"/>
                    </a:cubicBezTo>
                    <a:cubicBezTo>
                      <a:pt x="358" y="32"/>
                      <a:pt x="353" y="28"/>
                      <a:pt x="347" y="25"/>
                    </a:cubicBezTo>
                    <a:cubicBezTo>
                      <a:pt x="342" y="21"/>
                      <a:pt x="336" y="18"/>
                      <a:pt x="330" y="15"/>
                    </a:cubicBezTo>
                    <a:cubicBezTo>
                      <a:pt x="324" y="13"/>
                      <a:pt x="317" y="10"/>
                      <a:pt x="311" y="9"/>
                    </a:cubicBezTo>
                    <a:cubicBezTo>
                      <a:pt x="305" y="7"/>
                      <a:pt x="299" y="6"/>
                      <a:pt x="294" y="6"/>
                    </a:cubicBezTo>
                    <a:cubicBezTo>
                      <a:pt x="128" y="0"/>
                      <a:pt x="128" y="0"/>
                      <a:pt x="128" y="0"/>
                    </a:cubicBezTo>
                    <a:cubicBezTo>
                      <a:pt x="122" y="0"/>
                      <a:pt x="115" y="0"/>
                      <a:pt x="110" y="1"/>
                    </a:cubicBezTo>
                    <a:cubicBezTo>
                      <a:pt x="104" y="3"/>
                      <a:pt x="98" y="4"/>
                      <a:pt x="93" y="7"/>
                    </a:cubicBezTo>
                    <a:cubicBezTo>
                      <a:pt x="87" y="9"/>
                      <a:pt x="83" y="12"/>
                      <a:pt x="79" y="16"/>
                    </a:cubicBezTo>
                    <a:cubicBezTo>
                      <a:pt x="75" y="20"/>
                      <a:pt x="72" y="24"/>
                      <a:pt x="70" y="28"/>
                    </a:cubicBezTo>
                    <a:cubicBezTo>
                      <a:pt x="5" y="163"/>
                      <a:pt x="5" y="163"/>
                      <a:pt x="5" y="163"/>
                    </a:cubicBezTo>
                    <a:cubicBezTo>
                      <a:pt x="4" y="166"/>
                      <a:pt x="3" y="169"/>
                      <a:pt x="2" y="172"/>
                    </a:cubicBezTo>
                    <a:cubicBezTo>
                      <a:pt x="1" y="175"/>
                      <a:pt x="0" y="178"/>
                      <a:pt x="0" y="181"/>
                    </a:cubicBezTo>
                    <a:cubicBezTo>
                      <a:pt x="0" y="184"/>
                      <a:pt x="0" y="188"/>
                      <a:pt x="0" y="191"/>
                    </a:cubicBezTo>
                    <a:cubicBezTo>
                      <a:pt x="0" y="194"/>
                      <a:pt x="1" y="198"/>
                      <a:pt x="2" y="201"/>
                    </a:cubicBezTo>
                  </a:path>
                </a:pathLst>
              </a:custGeom>
              <a:gradFill>
                <a:gsLst>
                  <a:gs pos="0">
                    <a:schemeClr val="bg1"/>
                  </a:gs>
                  <a:gs pos="100000">
                    <a:schemeClr val="bg1">
                      <a:lumMod val="75000"/>
                    </a:schemeClr>
                  </a:gs>
                </a:gsLst>
                <a:lin ang="5400000" scaled="1"/>
              </a:gradFill>
              <a:ln>
                <a:noFill/>
              </a:ln>
              <a:effectLst>
                <a:outerShdw blurRad="50800" dist="38100" dir="8100000" algn="tr" rotWithShape="0">
                  <a:prstClr val="black">
                    <a:alpha val="40000"/>
                  </a:prstClr>
                </a:outerShdw>
              </a:effectLst>
            </p:spPr>
            <p:txBody>
              <a:bodyPr vert="horz" wrap="square" lIns="91440" tIns="45720" rIns="91440" bIns="45720" numCol="1" anchor="t" anchorCtr="0" compatLnSpc="1"/>
              <a:lstStyle/>
              <a:p>
                <a:endParaRPr lang="zh-CN" altLang="en-US"/>
              </a:p>
            </p:txBody>
          </p:sp>
          <p:sp>
            <p:nvSpPr>
              <p:cNvPr id="11" name="Freeform 21"/>
              <p:cNvSpPr/>
              <p:nvPr/>
            </p:nvSpPr>
            <p:spPr bwMode="auto">
              <a:xfrm>
                <a:off x="6086184" y="3773103"/>
                <a:ext cx="1823094" cy="2101443"/>
              </a:xfrm>
              <a:custGeom>
                <a:avLst/>
                <a:gdLst>
                  <a:gd name="T0" fmla="*/ 3 w 606"/>
                  <a:gd name="T1" fmla="*/ 368 h 699"/>
                  <a:gd name="T2" fmla="*/ 8 w 606"/>
                  <a:gd name="T3" fmla="*/ 384 h 699"/>
                  <a:gd name="T4" fmla="*/ 14 w 606"/>
                  <a:gd name="T5" fmla="*/ 399 h 699"/>
                  <a:gd name="T6" fmla="*/ 22 w 606"/>
                  <a:gd name="T7" fmla="*/ 413 h 699"/>
                  <a:gd name="T8" fmla="*/ 31 w 606"/>
                  <a:gd name="T9" fmla="*/ 426 h 699"/>
                  <a:gd name="T10" fmla="*/ 224 w 606"/>
                  <a:gd name="T11" fmla="*/ 656 h 699"/>
                  <a:gd name="T12" fmla="*/ 249 w 606"/>
                  <a:gd name="T13" fmla="*/ 679 h 699"/>
                  <a:gd name="T14" fmla="*/ 278 w 606"/>
                  <a:gd name="T15" fmla="*/ 693 h 699"/>
                  <a:gd name="T16" fmla="*/ 308 w 606"/>
                  <a:gd name="T17" fmla="*/ 699 h 699"/>
                  <a:gd name="T18" fmla="*/ 336 w 606"/>
                  <a:gd name="T19" fmla="*/ 694 h 699"/>
                  <a:gd name="T20" fmla="*/ 557 w 606"/>
                  <a:gd name="T21" fmla="*/ 612 h 699"/>
                  <a:gd name="T22" fmla="*/ 577 w 606"/>
                  <a:gd name="T23" fmla="*/ 600 h 699"/>
                  <a:gd name="T24" fmla="*/ 592 w 606"/>
                  <a:gd name="T25" fmla="*/ 579 h 699"/>
                  <a:gd name="T26" fmla="*/ 602 w 606"/>
                  <a:gd name="T27" fmla="*/ 554 h 699"/>
                  <a:gd name="T28" fmla="*/ 606 w 606"/>
                  <a:gd name="T29" fmla="*/ 526 h 699"/>
                  <a:gd name="T30" fmla="*/ 605 w 606"/>
                  <a:gd name="T31" fmla="*/ 286 h 699"/>
                  <a:gd name="T32" fmla="*/ 604 w 606"/>
                  <a:gd name="T33" fmla="*/ 274 h 699"/>
                  <a:gd name="T34" fmla="*/ 602 w 606"/>
                  <a:gd name="T35" fmla="*/ 261 h 699"/>
                  <a:gd name="T36" fmla="*/ 598 w 606"/>
                  <a:gd name="T37" fmla="*/ 249 h 699"/>
                  <a:gd name="T38" fmla="*/ 593 w 606"/>
                  <a:gd name="T39" fmla="*/ 236 h 699"/>
                  <a:gd name="T40" fmla="*/ 587 w 606"/>
                  <a:gd name="T41" fmla="*/ 224 h 699"/>
                  <a:gd name="T42" fmla="*/ 581 w 606"/>
                  <a:gd name="T43" fmla="*/ 213 h 699"/>
                  <a:gd name="T44" fmla="*/ 573 w 606"/>
                  <a:gd name="T45" fmla="*/ 202 h 699"/>
                  <a:gd name="T46" fmla="*/ 564 w 606"/>
                  <a:gd name="T47" fmla="*/ 192 h 699"/>
                  <a:gd name="T48" fmla="*/ 407 w 606"/>
                  <a:gd name="T49" fmla="*/ 33 h 699"/>
                  <a:gd name="T50" fmla="*/ 388 w 606"/>
                  <a:gd name="T51" fmla="*/ 18 h 699"/>
                  <a:gd name="T52" fmla="*/ 368 w 606"/>
                  <a:gd name="T53" fmla="*/ 7 h 699"/>
                  <a:gd name="T54" fmla="*/ 346 w 606"/>
                  <a:gd name="T55" fmla="*/ 1 h 699"/>
                  <a:gd name="T56" fmla="*/ 326 w 606"/>
                  <a:gd name="T57" fmla="*/ 0 h 699"/>
                  <a:gd name="T58" fmla="*/ 135 w 606"/>
                  <a:gd name="T59" fmla="*/ 22 h 699"/>
                  <a:gd name="T60" fmla="*/ 114 w 606"/>
                  <a:gd name="T61" fmla="*/ 28 h 699"/>
                  <a:gd name="T62" fmla="*/ 95 w 606"/>
                  <a:gd name="T63" fmla="*/ 40 h 699"/>
                  <a:gd name="T64" fmla="*/ 80 w 606"/>
                  <a:gd name="T65" fmla="*/ 57 h 699"/>
                  <a:gd name="T66" fmla="*/ 70 w 606"/>
                  <a:gd name="T67" fmla="*/ 77 h 699"/>
                  <a:gd name="T68" fmla="*/ 4 w 606"/>
                  <a:gd name="T69" fmla="*/ 306 h 699"/>
                  <a:gd name="T70" fmla="*/ 1 w 606"/>
                  <a:gd name="T71" fmla="*/ 321 h 699"/>
                  <a:gd name="T72" fmla="*/ 0 w 606"/>
                  <a:gd name="T73" fmla="*/ 336 h 699"/>
                  <a:gd name="T74" fmla="*/ 1 w 606"/>
                  <a:gd name="T75" fmla="*/ 352 h 699"/>
                  <a:gd name="T76" fmla="*/ 3 w 606"/>
                  <a:gd name="T77" fmla="*/ 368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06" h="699">
                    <a:moveTo>
                      <a:pt x="3" y="368"/>
                    </a:moveTo>
                    <a:cubicBezTo>
                      <a:pt x="5" y="373"/>
                      <a:pt x="6" y="379"/>
                      <a:pt x="8" y="384"/>
                    </a:cubicBezTo>
                    <a:cubicBezTo>
                      <a:pt x="10" y="389"/>
                      <a:pt x="12" y="394"/>
                      <a:pt x="14" y="399"/>
                    </a:cubicBezTo>
                    <a:cubicBezTo>
                      <a:pt x="16" y="404"/>
                      <a:pt x="19" y="409"/>
                      <a:pt x="22" y="413"/>
                    </a:cubicBezTo>
                    <a:cubicBezTo>
                      <a:pt x="24" y="418"/>
                      <a:pt x="27" y="422"/>
                      <a:pt x="31" y="426"/>
                    </a:cubicBezTo>
                    <a:cubicBezTo>
                      <a:pt x="224" y="656"/>
                      <a:pt x="224" y="656"/>
                      <a:pt x="224" y="656"/>
                    </a:cubicBezTo>
                    <a:cubicBezTo>
                      <a:pt x="231" y="665"/>
                      <a:pt x="240" y="673"/>
                      <a:pt x="249" y="679"/>
                    </a:cubicBezTo>
                    <a:cubicBezTo>
                      <a:pt x="258" y="685"/>
                      <a:pt x="268" y="690"/>
                      <a:pt x="278" y="693"/>
                    </a:cubicBezTo>
                    <a:cubicBezTo>
                      <a:pt x="288" y="697"/>
                      <a:pt x="298" y="698"/>
                      <a:pt x="308" y="699"/>
                    </a:cubicBezTo>
                    <a:cubicBezTo>
                      <a:pt x="318" y="699"/>
                      <a:pt x="327" y="697"/>
                      <a:pt x="336" y="694"/>
                    </a:cubicBezTo>
                    <a:cubicBezTo>
                      <a:pt x="557" y="612"/>
                      <a:pt x="557" y="612"/>
                      <a:pt x="557" y="612"/>
                    </a:cubicBezTo>
                    <a:cubicBezTo>
                      <a:pt x="564" y="610"/>
                      <a:pt x="571" y="605"/>
                      <a:pt x="577" y="600"/>
                    </a:cubicBezTo>
                    <a:cubicBezTo>
                      <a:pt x="583" y="594"/>
                      <a:pt x="588" y="587"/>
                      <a:pt x="592" y="579"/>
                    </a:cubicBezTo>
                    <a:cubicBezTo>
                      <a:pt x="596" y="572"/>
                      <a:pt x="600" y="563"/>
                      <a:pt x="602" y="554"/>
                    </a:cubicBezTo>
                    <a:cubicBezTo>
                      <a:pt x="605" y="545"/>
                      <a:pt x="606" y="535"/>
                      <a:pt x="606" y="526"/>
                    </a:cubicBezTo>
                    <a:cubicBezTo>
                      <a:pt x="605" y="286"/>
                      <a:pt x="605" y="286"/>
                      <a:pt x="605" y="286"/>
                    </a:cubicBezTo>
                    <a:cubicBezTo>
                      <a:pt x="605" y="282"/>
                      <a:pt x="605" y="278"/>
                      <a:pt x="604" y="274"/>
                    </a:cubicBezTo>
                    <a:cubicBezTo>
                      <a:pt x="604" y="270"/>
                      <a:pt x="603" y="265"/>
                      <a:pt x="602" y="261"/>
                    </a:cubicBezTo>
                    <a:cubicBezTo>
                      <a:pt x="601" y="257"/>
                      <a:pt x="600" y="253"/>
                      <a:pt x="598" y="249"/>
                    </a:cubicBezTo>
                    <a:cubicBezTo>
                      <a:pt x="597" y="244"/>
                      <a:pt x="595" y="240"/>
                      <a:pt x="593" y="236"/>
                    </a:cubicBezTo>
                    <a:cubicBezTo>
                      <a:pt x="592" y="232"/>
                      <a:pt x="590" y="228"/>
                      <a:pt x="587" y="224"/>
                    </a:cubicBezTo>
                    <a:cubicBezTo>
                      <a:pt x="585" y="220"/>
                      <a:pt x="583" y="216"/>
                      <a:pt x="581" y="213"/>
                    </a:cubicBezTo>
                    <a:cubicBezTo>
                      <a:pt x="578" y="209"/>
                      <a:pt x="576" y="205"/>
                      <a:pt x="573" y="202"/>
                    </a:cubicBezTo>
                    <a:cubicBezTo>
                      <a:pt x="570" y="199"/>
                      <a:pt x="567" y="195"/>
                      <a:pt x="564" y="192"/>
                    </a:cubicBezTo>
                    <a:cubicBezTo>
                      <a:pt x="407" y="33"/>
                      <a:pt x="407" y="33"/>
                      <a:pt x="407" y="33"/>
                    </a:cubicBezTo>
                    <a:cubicBezTo>
                      <a:pt x="401" y="28"/>
                      <a:pt x="395" y="23"/>
                      <a:pt x="388" y="18"/>
                    </a:cubicBezTo>
                    <a:cubicBezTo>
                      <a:pt x="382" y="14"/>
                      <a:pt x="375" y="10"/>
                      <a:pt x="368" y="7"/>
                    </a:cubicBezTo>
                    <a:cubicBezTo>
                      <a:pt x="361" y="4"/>
                      <a:pt x="353" y="2"/>
                      <a:pt x="346" y="1"/>
                    </a:cubicBezTo>
                    <a:cubicBezTo>
                      <a:pt x="339" y="0"/>
                      <a:pt x="332" y="0"/>
                      <a:pt x="326" y="0"/>
                    </a:cubicBezTo>
                    <a:cubicBezTo>
                      <a:pt x="135" y="22"/>
                      <a:pt x="135" y="22"/>
                      <a:pt x="135" y="22"/>
                    </a:cubicBezTo>
                    <a:cubicBezTo>
                      <a:pt x="128" y="23"/>
                      <a:pt x="121" y="25"/>
                      <a:pt x="114" y="28"/>
                    </a:cubicBezTo>
                    <a:cubicBezTo>
                      <a:pt x="107" y="31"/>
                      <a:pt x="101" y="35"/>
                      <a:pt x="95" y="40"/>
                    </a:cubicBezTo>
                    <a:cubicBezTo>
                      <a:pt x="89" y="45"/>
                      <a:pt x="84" y="51"/>
                      <a:pt x="80" y="57"/>
                    </a:cubicBezTo>
                    <a:cubicBezTo>
                      <a:pt x="75" y="63"/>
                      <a:pt x="72" y="70"/>
                      <a:pt x="70" y="77"/>
                    </a:cubicBezTo>
                    <a:cubicBezTo>
                      <a:pt x="4" y="306"/>
                      <a:pt x="4" y="306"/>
                      <a:pt x="4" y="306"/>
                    </a:cubicBezTo>
                    <a:cubicBezTo>
                      <a:pt x="3" y="311"/>
                      <a:pt x="2" y="316"/>
                      <a:pt x="1" y="321"/>
                    </a:cubicBezTo>
                    <a:cubicBezTo>
                      <a:pt x="1" y="326"/>
                      <a:pt x="0" y="331"/>
                      <a:pt x="0" y="336"/>
                    </a:cubicBezTo>
                    <a:cubicBezTo>
                      <a:pt x="0" y="341"/>
                      <a:pt x="0" y="347"/>
                      <a:pt x="1" y="352"/>
                    </a:cubicBezTo>
                    <a:cubicBezTo>
                      <a:pt x="1" y="357"/>
                      <a:pt x="2" y="363"/>
                      <a:pt x="3" y="368"/>
                    </a:cubicBezTo>
                  </a:path>
                </a:pathLst>
              </a:custGeom>
              <a:gradFill>
                <a:gsLst>
                  <a:gs pos="0">
                    <a:schemeClr val="bg1"/>
                  </a:gs>
                  <a:gs pos="100000">
                    <a:schemeClr val="bg1">
                      <a:lumMod val="75000"/>
                    </a:schemeClr>
                  </a:gs>
                </a:gsLst>
                <a:lin ang="5400000" scaled="1"/>
              </a:gradFill>
              <a:ln>
                <a:noFill/>
              </a:ln>
              <a:effectLst>
                <a:outerShdw blurRad="50800" dist="38100" dir="8100000" algn="tr" rotWithShape="0">
                  <a:prstClr val="black">
                    <a:alpha val="40000"/>
                  </a:prstClr>
                </a:outerShdw>
              </a:effectLst>
            </p:spPr>
            <p:txBody>
              <a:bodyPr vert="horz" wrap="square" lIns="91440" tIns="45720" rIns="91440" bIns="45720" numCol="1" anchor="t" anchorCtr="0" compatLnSpc="1"/>
              <a:lstStyle/>
              <a:p>
                <a:endParaRPr lang="zh-CN" altLang="en-US"/>
              </a:p>
            </p:txBody>
          </p:sp>
          <p:sp>
            <p:nvSpPr>
              <p:cNvPr id="12" name="Freeform 25"/>
              <p:cNvSpPr/>
              <p:nvPr/>
            </p:nvSpPr>
            <p:spPr bwMode="auto">
              <a:xfrm>
                <a:off x="3914402" y="3129750"/>
                <a:ext cx="2339239" cy="2011119"/>
              </a:xfrm>
              <a:custGeom>
                <a:avLst/>
                <a:gdLst>
                  <a:gd name="T0" fmla="*/ 0 w 778"/>
                  <a:gd name="T1" fmla="*/ 329 h 669"/>
                  <a:gd name="T2" fmla="*/ 1 w 778"/>
                  <a:gd name="T3" fmla="*/ 344 h 669"/>
                  <a:gd name="T4" fmla="*/ 4 w 778"/>
                  <a:gd name="T5" fmla="*/ 359 h 669"/>
                  <a:gd name="T6" fmla="*/ 9 w 778"/>
                  <a:gd name="T7" fmla="*/ 374 h 669"/>
                  <a:gd name="T8" fmla="*/ 16 w 778"/>
                  <a:gd name="T9" fmla="*/ 387 h 669"/>
                  <a:gd name="T10" fmla="*/ 189 w 778"/>
                  <a:gd name="T11" fmla="*/ 622 h 669"/>
                  <a:gd name="T12" fmla="*/ 213 w 778"/>
                  <a:gd name="T13" fmla="*/ 646 h 669"/>
                  <a:gd name="T14" fmla="*/ 245 w 778"/>
                  <a:gd name="T15" fmla="*/ 662 h 669"/>
                  <a:gd name="T16" fmla="*/ 282 w 778"/>
                  <a:gd name="T17" fmla="*/ 669 h 669"/>
                  <a:gd name="T18" fmla="*/ 318 w 778"/>
                  <a:gd name="T19" fmla="*/ 666 h 669"/>
                  <a:gd name="T20" fmla="*/ 619 w 778"/>
                  <a:gd name="T21" fmla="*/ 599 h 669"/>
                  <a:gd name="T22" fmla="*/ 648 w 778"/>
                  <a:gd name="T23" fmla="*/ 588 h 669"/>
                  <a:gd name="T24" fmla="*/ 673 w 778"/>
                  <a:gd name="T25" fmla="*/ 570 h 669"/>
                  <a:gd name="T26" fmla="*/ 693 w 778"/>
                  <a:gd name="T27" fmla="*/ 546 h 669"/>
                  <a:gd name="T28" fmla="*/ 706 w 778"/>
                  <a:gd name="T29" fmla="*/ 519 h 669"/>
                  <a:gd name="T30" fmla="*/ 775 w 778"/>
                  <a:gd name="T31" fmla="*/ 289 h 669"/>
                  <a:gd name="T32" fmla="*/ 777 w 778"/>
                  <a:gd name="T33" fmla="*/ 277 h 669"/>
                  <a:gd name="T34" fmla="*/ 778 w 778"/>
                  <a:gd name="T35" fmla="*/ 265 h 669"/>
                  <a:gd name="T36" fmla="*/ 777 w 778"/>
                  <a:gd name="T37" fmla="*/ 253 h 669"/>
                  <a:gd name="T38" fmla="*/ 774 w 778"/>
                  <a:gd name="T39" fmla="*/ 241 h 669"/>
                  <a:gd name="T40" fmla="*/ 771 w 778"/>
                  <a:gd name="T41" fmla="*/ 229 h 669"/>
                  <a:gd name="T42" fmla="*/ 765 w 778"/>
                  <a:gd name="T43" fmla="*/ 218 h 669"/>
                  <a:gd name="T44" fmla="*/ 759 w 778"/>
                  <a:gd name="T45" fmla="*/ 207 h 669"/>
                  <a:gd name="T46" fmla="*/ 751 w 778"/>
                  <a:gd name="T47" fmla="*/ 198 h 669"/>
                  <a:gd name="T48" fmla="*/ 604 w 778"/>
                  <a:gd name="T49" fmla="*/ 37 h 669"/>
                  <a:gd name="T50" fmla="*/ 585 w 778"/>
                  <a:gd name="T51" fmla="*/ 22 h 669"/>
                  <a:gd name="T52" fmla="*/ 563 w 778"/>
                  <a:gd name="T53" fmla="*/ 10 h 669"/>
                  <a:gd name="T54" fmla="*/ 538 w 778"/>
                  <a:gd name="T55" fmla="*/ 3 h 669"/>
                  <a:gd name="T56" fmla="*/ 514 w 778"/>
                  <a:gd name="T57" fmla="*/ 0 h 669"/>
                  <a:gd name="T58" fmla="*/ 272 w 778"/>
                  <a:gd name="T59" fmla="*/ 8 h 669"/>
                  <a:gd name="T60" fmla="*/ 243 w 778"/>
                  <a:gd name="T61" fmla="*/ 12 h 669"/>
                  <a:gd name="T62" fmla="*/ 216 w 778"/>
                  <a:gd name="T63" fmla="*/ 22 h 669"/>
                  <a:gd name="T64" fmla="*/ 192 w 778"/>
                  <a:gd name="T65" fmla="*/ 37 h 669"/>
                  <a:gd name="T66" fmla="*/ 173 w 778"/>
                  <a:gd name="T67" fmla="*/ 55 h 669"/>
                  <a:gd name="T68" fmla="*/ 20 w 778"/>
                  <a:gd name="T69" fmla="*/ 269 h 669"/>
                  <a:gd name="T70" fmla="*/ 12 w 778"/>
                  <a:gd name="T71" fmla="*/ 283 h 669"/>
                  <a:gd name="T72" fmla="*/ 6 w 778"/>
                  <a:gd name="T73" fmla="*/ 298 h 669"/>
                  <a:gd name="T74" fmla="*/ 2 w 778"/>
                  <a:gd name="T75" fmla="*/ 313 h 669"/>
                  <a:gd name="T76" fmla="*/ 0 w 778"/>
                  <a:gd name="T77" fmla="*/ 329 h 6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78" h="669">
                    <a:moveTo>
                      <a:pt x="0" y="329"/>
                    </a:moveTo>
                    <a:cubicBezTo>
                      <a:pt x="0" y="334"/>
                      <a:pt x="0" y="339"/>
                      <a:pt x="1" y="344"/>
                    </a:cubicBezTo>
                    <a:cubicBezTo>
                      <a:pt x="1" y="349"/>
                      <a:pt x="2" y="354"/>
                      <a:pt x="4" y="359"/>
                    </a:cubicBezTo>
                    <a:cubicBezTo>
                      <a:pt x="5" y="364"/>
                      <a:pt x="7" y="369"/>
                      <a:pt x="9" y="374"/>
                    </a:cubicBezTo>
                    <a:cubicBezTo>
                      <a:pt x="11" y="378"/>
                      <a:pt x="13" y="382"/>
                      <a:pt x="16" y="387"/>
                    </a:cubicBezTo>
                    <a:cubicBezTo>
                      <a:pt x="189" y="622"/>
                      <a:pt x="189" y="622"/>
                      <a:pt x="189" y="622"/>
                    </a:cubicBezTo>
                    <a:cubicBezTo>
                      <a:pt x="195" y="631"/>
                      <a:pt x="204" y="639"/>
                      <a:pt x="213" y="646"/>
                    </a:cubicBezTo>
                    <a:cubicBezTo>
                      <a:pt x="223" y="652"/>
                      <a:pt x="234" y="658"/>
                      <a:pt x="245" y="662"/>
                    </a:cubicBezTo>
                    <a:cubicBezTo>
                      <a:pt x="257" y="665"/>
                      <a:pt x="269" y="668"/>
                      <a:pt x="282" y="669"/>
                    </a:cubicBezTo>
                    <a:cubicBezTo>
                      <a:pt x="294" y="669"/>
                      <a:pt x="306" y="669"/>
                      <a:pt x="318" y="666"/>
                    </a:cubicBezTo>
                    <a:cubicBezTo>
                      <a:pt x="619" y="599"/>
                      <a:pt x="619" y="599"/>
                      <a:pt x="619" y="599"/>
                    </a:cubicBezTo>
                    <a:cubicBezTo>
                      <a:pt x="629" y="597"/>
                      <a:pt x="639" y="593"/>
                      <a:pt x="648" y="588"/>
                    </a:cubicBezTo>
                    <a:cubicBezTo>
                      <a:pt x="657" y="583"/>
                      <a:pt x="666" y="577"/>
                      <a:pt x="673" y="570"/>
                    </a:cubicBezTo>
                    <a:cubicBezTo>
                      <a:pt x="681" y="562"/>
                      <a:pt x="688" y="554"/>
                      <a:pt x="693" y="546"/>
                    </a:cubicBezTo>
                    <a:cubicBezTo>
                      <a:pt x="699" y="537"/>
                      <a:pt x="703" y="528"/>
                      <a:pt x="706" y="519"/>
                    </a:cubicBezTo>
                    <a:cubicBezTo>
                      <a:pt x="775" y="289"/>
                      <a:pt x="775" y="289"/>
                      <a:pt x="775" y="289"/>
                    </a:cubicBezTo>
                    <a:cubicBezTo>
                      <a:pt x="776" y="285"/>
                      <a:pt x="777" y="281"/>
                      <a:pt x="777" y="277"/>
                    </a:cubicBezTo>
                    <a:cubicBezTo>
                      <a:pt x="778" y="273"/>
                      <a:pt x="778" y="269"/>
                      <a:pt x="778" y="265"/>
                    </a:cubicBezTo>
                    <a:cubicBezTo>
                      <a:pt x="778" y="261"/>
                      <a:pt x="777" y="257"/>
                      <a:pt x="777" y="253"/>
                    </a:cubicBezTo>
                    <a:cubicBezTo>
                      <a:pt x="776" y="249"/>
                      <a:pt x="775" y="245"/>
                      <a:pt x="774" y="241"/>
                    </a:cubicBezTo>
                    <a:cubicBezTo>
                      <a:pt x="773" y="237"/>
                      <a:pt x="772" y="233"/>
                      <a:pt x="771" y="229"/>
                    </a:cubicBezTo>
                    <a:cubicBezTo>
                      <a:pt x="769" y="225"/>
                      <a:pt x="767" y="222"/>
                      <a:pt x="765" y="218"/>
                    </a:cubicBezTo>
                    <a:cubicBezTo>
                      <a:pt x="763" y="214"/>
                      <a:pt x="761" y="211"/>
                      <a:pt x="759" y="207"/>
                    </a:cubicBezTo>
                    <a:cubicBezTo>
                      <a:pt x="756" y="204"/>
                      <a:pt x="754" y="201"/>
                      <a:pt x="751" y="198"/>
                    </a:cubicBezTo>
                    <a:cubicBezTo>
                      <a:pt x="604" y="37"/>
                      <a:pt x="604" y="37"/>
                      <a:pt x="604" y="37"/>
                    </a:cubicBezTo>
                    <a:cubicBezTo>
                      <a:pt x="598" y="31"/>
                      <a:pt x="592" y="26"/>
                      <a:pt x="585" y="22"/>
                    </a:cubicBezTo>
                    <a:cubicBezTo>
                      <a:pt x="579" y="17"/>
                      <a:pt x="571" y="13"/>
                      <a:pt x="563" y="10"/>
                    </a:cubicBezTo>
                    <a:cubicBezTo>
                      <a:pt x="555" y="7"/>
                      <a:pt x="547" y="4"/>
                      <a:pt x="538" y="3"/>
                    </a:cubicBezTo>
                    <a:cubicBezTo>
                      <a:pt x="530" y="1"/>
                      <a:pt x="522" y="0"/>
                      <a:pt x="514" y="0"/>
                    </a:cubicBezTo>
                    <a:cubicBezTo>
                      <a:pt x="272" y="8"/>
                      <a:pt x="272" y="8"/>
                      <a:pt x="272" y="8"/>
                    </a:cubicBezTo>
                    <a:cubicBezTo>
                      <a:pt x="262" y="8"/>
                      <a:pt x="253" y="9"/>
                      <a:pt x="243" y="12"/>
                    </a:cubicBezTo>
                    <a:cubicBezTo>
                      <a:pt x="234" y="14"/>
                      <a:pt x="225" y="18"/>
                      <a:pt x="216" y="22"/>
                    </a:cubicBezTo>
                    <a:cubicBezTo>
                      <a:pt x="207" y="26"/>
                      <a:pt x="199" y="31"/>
                      <a:pt x="192" y="37"/>
                    </a:cubicBezTo>
                    <a:cubicBezTo>
                      <a:pt x="184" y="42"/>
                      <a:pt x="178" y="49"/>
                      <a:pt x="173" y="55"/>
                    </a:cubicBezTo>
                    <a:cubicBezTo>
                      <a:pt x="20" y="269"/>
                      <a:pt x="20" y="269"/>
                      <a:pt x="20" y="269"/>
                    </a:cubicBezTo>
                    <a:cubicBezTo>
                      <a:pt x="17" y="274"/>
                      <a:pt x="15" y="278"/>
                      <a:pt x="12" y="283"/>
                    </a:cubicBezTo>
                    <a:cubicBezTo>
                      <a:pt x="10" y="288"/>
                      <a:pt x="8" y="293"/>
                      <a:pt x="6" y="298"/>
                    </a:cubicBezTo>
                    <a:cubicBezTo>
                      <a:pt x="4" y="303"/>
                      <a:pt x="3" y="308"/>
                      <a:pt x="2" y="313"/>
                    </a:cubicBezTo>
                    <a:cubicBezTo>
                      <a:pt x="1" y="318"/>
                      <a:pt x="0" y="323"/>
                      <a:pt x="0" y="329"/>
                    </a:cubicBezTo>
                  </a:path>
                </a:pathLst>
              </a:custGeom>
              <a:gradFill>
                <a:gsLst>
                  <a:gs pos="0">
                    <a:schemeClr val="bg1"/>
                  </a:gs>
                  <a:gs pos="100000">
                    <a:schemeClr val="bg1">
                      <a:lumMod val="75000"/>
                    </a:schemeClr>
                  </a:gs>
                </a:gsLst>
                <a:lin ang="5400000" scaled="1"/>
              </a:gradFill>
              <a:ln>
                <a:noFill/>
              </a:ln>
              <a:effectLst>
                <a:outerShdw blurRad="50800" dist="38100" dir="8100000" algn="tr" rotWithShape="0">
                  <a:prstClr val="black">
                    <a:alpha val="40000"/>
                  </a:prstClr>
                </a:outerShdw>
              </a:effectLst>
            </p:spPr>
            <p:txBody>
              <a:bodyPr vert="horz" wrap="square" lIns="91440" tIns="45720" rIns="91440" bIns="45720" numCol="1" anchor="t" anchorCtr="0" compatLnSpc="1"/>
              <a:lstStyle/>
              <a:p>
                <a:endParaRPr lang="zh-CN" altLang="en-US"/>
              </a:p>
            </p:txBody>
          </p:sp>
          <p:sp>
            <p:nvSpPr>
              <p:cNvPr id="13" name="Freeform 29"/>
              <p:cNvSpPr/>
              <p:nvPr/>
            </p:nvSpPr>
            <p:spPr bwMode="auto">
              <a:xfrm>
                <a:off x="7250793" y="3054984"/>
                <a:ext cx="1341975" cy="1369625"/>
              </a:xfrm>
              <a:custGeom>
                <a:avLst/>
                <a:gdLst>
                  <a:gd name="T0" fmla="*/ 7 w 446"/>
                  <a:gd name="T1" fmla="*/ 225 h 455"/>
                  <a:gd name="T2" fmla="*/ 12 w 446"/>
                  <a:gd name="T3" fmla="*/ 235 h 455"/>
                  <a:gd name="T4" fmla="*/ 18 w 446"/>
                  <a:gd name="T5" fmla="*/ 246 h 455"/>
                  <a:gd name="T6" fmla="*/ 25 w 446"/>
                  <a:gd name="T7" fmla="*/ 255 h 455"/>
                  <a:gd name="T8" fmla="*/ 33 w 446"/>
                  <a:gd name="T9" fmla="*/ 264 h 455"/>
                  <a:gd name="T10" fmla="*/ 189 w 446"/>
                  <a:gd name="T11" fmla="*/ 421 h 455"/>
                  <a:gd name="T12" fmla="*/ 209 w 446"/>
                  <a:gd name="T13" fmla="*/ 437 h 455"/>
                  <a:gd name="T14" fmla="*/ 230 w 446"/>
                  <a:gd name="T15" fmla="*/ 448 h 455"/>
                  <a:gd name="T16" fmla="*/ 251 w 446"/>
                  <a:gd name="T17" fmla="*/ 454 h 455"/>
                  <a:gd name="T18" fmla="*/ 270 w 446"/>
                  <a:gd name="T19" fmla="*/ 453 h 455"/>
                  <a:gd name="T20" fmla="*/ 417 w 446"/>
                  <a:gd name="T21" fmla="*/ 421 h 455"/>
                  <a:gd name="T22" fmla="*/ 430 w 446"/>
                  <a:gd name="T23" fmla="*/ 414 h 455"/>
                  <a:gd name="T24" fmla="*/ 440 w 446"/>
                  <a:gd name="T25" fmla="*/ 403 h 455"/>
                  <a:gd name="T26" fmla="*/ 445 w 446"/>
                  <a:gd name="T27" fmla="*/ 387 h 455"/>
                  <a:gd name="T28" fmla="*/ 446 w 446"/>
                  <a:gd name="T29" fmla="*/ 370 h 455"/>
                  <a:gd name="T30" fmla="*/ 426 w 446"/>
                  <a:gd name="T31" fmla="*/ 213 h 455"/>
                  <a:gd name="T32" fmla="*/ 425 w 446"/>
                  <a:gd name="T33" fmla="*/ 205 h 455"/>
                  <a:gd name="T34" fmla="*/ 422 w 446"/>
                  <a:gd name="T35" fmla="*/ 197 h 455"/>
                  <a:gd name="T36" fmla="*/ 418 w 446"/>
                  <a:gd name="T37" fmla="*/ 188 h 455"/>
                  <a:gd name="T38" fmla="*/ 414 w 446"/>
                  <a:gd name="T39" fmla="*/ 179 h 455"/>
                  <a:gd name="T40" fmla="*/ 408 w 446"/>
                  <a:gd name="T41" fmla="*/ 170 h 455"/>
                  <a:gd name="T42" fmla="*/ 402 w 446"/>
                  <a:gd name="T43" fmla="*/ 162 h 455"/>
                  <a:gd name="T44" fmla="*/ 395 w 446"/>
                  <a:gd name="T45" fmla="*/ 154 h 455"/>
                  <a:gd name="T46" fmla="*/ 388 w 446"/>
                  <a:gd name="T47" fmla="*/ 147 h 455"/>
                  <a:gd name="T48" fmla="*/ 257 w 446"/>
                  <a:gd name="T49" fmla="*/ 28 h 455"/>
                  <a:gd name="T50" fmla="*/ 242 w 446"/>
                  <a:gd name="T51" fmla="*/ 16 h 455"/>
                  <a:gd name="T52" fmla="*/ 225 w 446"/>
                  <a:gd name="T53" fmla="*/ 7 h 455"/>
                  <a:gd name="T54" fmla="*/ 209 w 446"/>
                  <a:gd name="T55" fmla="*/ 2 h 455"/>
                  <a:gd name="T56" fmla="*/ 194 w 446"/>
                  <a:gd name="T57" fmla="*/ 0 h 455"/>
                  <a:gd name="T58" fmla="*/ 58 w 446"/>
                  <a:gd name="T59" fmla="*/ 4 h 455"/>
                  <a:gd name="T60" fmla="*/ 44 w 446"/>
                  <a:gd name="T61" fmla="*/ 7 h 455"/>
                  <a:gd name="T62" fmla="*/ 32 w 446"/>
                  <a:gd name="T63" fmla="*/ 14 h 455"/>
                  <a:gd name="T64" fmla="*/ 23 w 446"/>
                  <a:gd name="T65" fmla="*/ 24 h 455"/>
                  <a:gd name="T66" fmla="*/ 18 w 446"/>
                  <a:gd name="T67" fmla="*/ 38 h 455"/>
                  <a:gd name="T68" fmla="*/ 0 w 446"/>
                  <a:gd name="T69" fmla="*/ 185 h 455"/>
                  <a:gd name="T70" fmla="*/ 0 w 446"/>
                  <a:gd name="T71" fmla="*/ 194 h 455"/>
                  <a:gd name="T72" fmla="*/ 1 w 446"/>
                  <a:gd name="T73" fmla="*/ 204 h 455"/>
                  <a:gd name="T74" fmla="*/ 4 w 446"/>
                  <a:gd name="T75" fmla="*/ 215 h 455"/>
                  <a:gd name="T76" fmla="*/ 7 w 446"/>
                  <a:gd name="T77" fmla="*/ 225 h 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46" h="455">
                    <a:moveTo>
                      <a:pt x="7" y="225"/>
                    </a:moveTo>
                    <a:cubicBezTo>
                      <a:pt x="9" y="229"/>
                      <a:pt x="10" y="232"/>
                      <a:pt x="12" y="235"/>
                    </a:cubicBezTo>
                    <a:cubicBezTo>
                      <a:pt x="14" y="239"/>
                      <a:pt x="16" y="242"/>
                      <a:pt x="18" y="246"/>
                    </a:cubicBezTo>
                    <a:cubicBezTo>
                      <a:pt x="20" y="249"/>
                      <a:pt x="23" y="252"/>
                      <a:pt x="25" y="255"/>
                    </a:cubicBezTo>
                    <a:cubicBezTo>
                      <a:pt x="27" y="258"/>
                      <a:pt x="30" y="261"/>
                      <a:pt x="33" y="264"/>
                    </a:cubicBezTo>
                    <a:cubicBezTo>
                      <a:pt x="189" y="421"/>
                      <a:pt x="189" y="421"/>
                      <a:pt x="189" y="421"/>
                    </a:cubicBezTo>
                    <a:cubicBezTo>
                      <a:pt x="195" y="427"/>
                      <a:pt x="202" y="432"/>
                      <a:pt x="209" y="437"/>
                    </a:cubicBezTo>
                    <a:cubicBezTo>
                      <a:pt x="215" y="441"/>
                      <a:pt x="223" y="445"/>
                      <a:pt x="230" y="448"/>
                    </a:cubicBezTo>
                    <a:cubicBezTo>
                      <a:pt x="237" y="451"/>
                      <a:pt x="244" y="453"/>
                      <a:pt x="251" y="454"/>
                    </a:cubicBezTo>
                    <a:cubicBezTo>
                      <a:pt x="258" y="455"/>
                      <a:pt x="264" y="454"/>
                      <a:pt x="270" y="453"/>
                    </a:cubicBezTo>
                    <a:cubicBezTo>
                      <a:pt x="417" y="421"/>
                      <a:pt x="417" y="421"/>
                      <a:pt x="417" y="421"/>
                    </a:cubicBezTo>
                    <a:cubicBezTo>
                      <a:pt x="422" y="419"/>
                      <a:pt x="427" y="417"/>
                      <a:pt x="430" y="414"/>
                    </a:cubicBezTo>
                    <a:cubicBezTo>
                      <a:pt x="434" y="411"/>
                      <a:pt x="438" y="407"/>
                      <a:pt x="440" y="403"/>
                    </a:cubicBezTo>
                    <a:cubicBezTo>
                      <a:pt x="443" y="398"/>
                      <a:pt x="444" y="393"/>
                      <a:pt x="445" y="387"/>
                    </a:cubicBezTo>
                    <a:cubicBezTo>
                      <a:pt x="446" y="382"/>
                      <a:pt x="446" y="376"/>
                      <a:pt x="446" y="370"/>
                    </a:cubicBezTo>
                    <a:cubicBezTo>
                      <a:pt x="426" y="213"/>
                      <a:pt x="426" y="213"/>
                      <a:pt x="426" y="213"/>
                    </a:cubicBezTo>
                    <a:cubicBezTo>
                      <a:pt x="426" y="211"/>
                      <a:pt x="425" y="208"/>
                      <a:pt x="425" y="205"/>
                    </a:cubicBezTo>
                    <a:cubicBezTo>
                      <a:pt x="424" y="202"/>
                      <a:pt x="423" y="199"/>
                      <a:pt x="422" y="197"/>
                    </a:cubicBezTo>
                    <a:cubicBezTo>
                      <a:pt x="421" y="194"/>
                      <a:pt x="420" y="191"/>
                      <a:pt x="418" y="188"/>
                    </a:cubicBezTo>
                    <a:cubicBezTo>
                      <a:pt x="417" y="185"/>
                      <a:pt x="415" y="182"/>
                      <a:pt x="414" y="179"/>
                    </a:cubicBezTo>
                    <a:cubicBezTo>
                      <a:pt x="412" y="176"/>
                      <a:pt x="410" y="173"/>
                      <a:pt x="408" y="170"/>
                    </a:cubicBezTo>
                    <a:cubicBezTo>
                      <a:pt x="406" y="168"/>
                      <a:pt x="404" y="165"/>
                      <a:pt x="402" y="162"/>
                    </a:cubicBezTo>
                    <a:cubicBezTo>
                      <a:pt x="400" y="160"/>
                      <a:pt x="398" y="157"/>
                      <a:pt x="395" y="154"/>
                    </a:cubicBezTo>
                    <a:cubicBezTo>
                      <a:pt x="393" y="152"/>
                      <a:pt x="391" y="150"/>
                      <a:pt x="388" y="147"/>
                    </a:cubicBezTo>
                    <a:cubicBezTo>
                      <a:pt x="257" y="28"/>
                      <a:pt x="257" y="28"/>
                      <a:pt x="257" y="28"/>
                    </a:cubicBezTo>
                    <a:cubicBezTo>
                      <a:pt x="252" y="23"/>
                      <a:pt x="247" y="20"/>
                      <a:pt x="242" y="16"/>
                    </a:cubicBezTo>
                    <a:cubicBezTo>
                      <a:pt x="236" y="13"/>
                      <a:pt x="231" y="10"/>
                      <a:pt x="225" y="7"/>
                    </a:cubicBezTo>
                    <a:cubicBezTo>
                      <a:pt x="220" y="5"/>
                      <a:pt x="214" y="3"/>
                      <a:pt x="209" y="2"/>
                    </a:cubicBezTo>
                    <a:cubicBezTo>
                      <a:pt x="204" y="0"/>
                      <a:pt x="198" y="0"/>
                      <a:pt x="194" y="0"/>
                    </a:cubicBezTo>
                    <a:cubicBezTo>
                      <a:pt x="58" y="4"/>
                      <a:pt x="58" y="4"/>
                      <a:pt x="58" y="4"/>
                    </a:cubicBezTo>
                    <a:cubicBezTo>
                      <a:pt x="53" y="4"/>
                      <a:pt x="48" y="5"/>
                      <a:pt x="44" y="7"/>
                    </a:cubicBezTo>
                    <a:cubicBezTo>
                      <a:pt x="39" y="8"/>
                      <a:pt x="35" y="11"/>
                      <a:pt x="32" y="14"/>
                    </a:cubicBezTo>
                    <a:cubicBezTo>
                      <a:pt x="28" y="17"/>
                      <a:pt x="25" y="20"/>
                      <a:pt x="23" y="24"/>
                    </a:cubicBezTo>
                    <a:cubicBezTo>
                      <a:pt x="20" y="29"/>
                      <a:pt x="19" y="33"/>
                      <a:pt x="18" y="38"/>
                    </a:cubicBezTo>
                    <a:cubicBezTo>
                      <a:pt x="0" y="185"/>
                      <a:pt x="0" y="185"/>
                      <a:pt x="0" y="185"/>
                    </a:cubicBezTo>
                    <a:cubicBezTo>
                      <a:pt x="0" y="188"/>
                      <a:pt x="0" y="191"/>
                      <a:pt x="0" y="194"/>
                    </a:cubicBezTo>
                    <a:cubicBezTo>
                      <a:pt x="0" y="198"/>
                      <a:pt x="1" y="201"/>
                      <a:pt x="1" y="204"/>
                    </a:cubicBezTo>
                    <a:cubicBezTo>
                      <a:pt x="2" y="208"/>
                      <a:pt x="3" y="211"/>
                      <a:pt x="4" y="215"/>
                    </a:cubicBezTo>
                    <a:cubicBezTo>
                      <a:pt x="5" y="218"/>
                      <a:pt x="6" y="222"/>
                      <a:pt x="7" y="225"/>
                    </a:cubicBezTo>
                  </a:path>
                </a:pathLst>
              </a:custGeom>
              <a:gradFill>
                <a:gsLst>
                  <a:gs pos="0">
                    <a:schemeClr val="bg1"/>
                  </a:gs>
                  <a:gs pos="100000">
                    <a:schemeClr val="bg1">
                      <a:lumMod val="75000"/>
                    </a:schemeClr>
                  </a:gs>
                </a:gsLst>
                <a:lin ang="5400000" scaled="1"/>
              </a:gradFill>
              <a:ln>
                <a:noFill/>
              </a:ln>
              <a:effectLst>
                <a:outerShdw blurRad="50800" dist="38100" dir="8100000" algn="tr" rotWithShape="0">
                  <a:prstClr val="black">
                    <a:alpha val="40000"/>
                  </a:prstClr>
                </a:outerShdw>
              </a:effectLst>
            </p:spPr>
            <p:txBody>
              <a:bodyPr vert="horz" wrap="square" lIns="91440" tIns="45720" rIns="91440" bIns="45720" numCol="1" anchor="t" anchorCtr="0" compatLnSpc="1"/>
              <a:lstStyle/>
              <a:p>
                <a:endParaRPr lang="zh-CN" altLang="en-US"/>
              </a:p>
            </p:txBody>
          </p:sp>
          <p:sp>
            <p:nvSpPr>
              <p:cNvPr id="14" name="Freeform 5"/>
              <p:cNvSpPr>
                <a:spLocks noChangeAspect="1"/>
              </p:cNvSpPr>
              <p:nvPr/>
            </p:nvSpPr>
            <p:spPr bwMode="auto">
              <a:xfrm>
                <a:off x="4131927" y="1938212"/>
                <a:ext cx="1585599" cy="1038521"/>
              </a:xfrm>
              <a:custGeom>
                <a:avLst/>
                <a:gdLst>
                  <a:gd name="T0" fmla="*/ 0 w 629"/>
                  <a:gd name="T1" fmla="*/ 176 h 411"/>
                  <a:gd name="T2" fmla="*/ 0 w 629"/>
                  <a:gd name="T3" fmla="*/ 186 h 411"/>
                  <a:gd name="T4" fmla="*/ 3 w 629"/>
                  <a:gd name="T5" fmla="*/ 195 h 411"/>
                  <a:gd name="T6" fmla="*/ 7 w 629"/>
                  <a:gd name="T7" fmla="*/ 205 h 411"/>
                  <a:gd name="T8" fmla="*/ 13 w 629"/>
                  <a:gd name="T9" fmla="*/ 213 h 411"/>
                  <a:gd name="T10" fmla="*/ 146 w 629"/>
                  <a:gd name="T11" fmla="*/ 372 h 411"/>
                  <a:gd name="T12" fmla="*/ 164 w 629"/>
                  <a:gd name="T13" fmla="*/ 388 h 411"/>
                  <a:gd name="T14" fmla="*/ 189 w 629"/>
                  <a:gd name="T15" fmla="*/ 401 h 411"/>
                  <a:gd name="T16" fmla="*/ 217 w 629"/>
                  <a:gd name="T17" fmla="*/ 409 h 411"/>
                  <a:gd name="T18" fmla="*/ 245 w 629"/>
                  <a:gd name="T19" fmla="*/ 411 h 411"/>
                  <a:gd name="T20" fmla="*/ 485 w 629"/>
                  <a:gd name="T21" fmla="*/ 406 h 411"/>
                  <a:gd name="T22" fmla="*/ 508 w 629"/>
                  <a:gd name="T23" fmla="*/ 402 h 411"/>
                  <a:gd name="T24" fmla="*/ 529 w 629"/>
                  <a:gd name="T25" fmla="*/ 394 h 411"/>
                  <a:gd name="T26" fmla="*/ 547 w 629"/>
                  <a:gd name="T27" fmla="*/ 382 h 411"/>
                  <a:gd name="T28" fmla="*/ 558 w 629"/>
                  <a:gd name="T29" fmla="*/ 367 h 411"/>
                  <a:gd name="T30" fmla="*/ 625 w 629"/>
                  <a:gd name="T31" fmla="*/ 232 h 411"/>
                  <a:gd name="T32" fmla="*/ 627 w 629"/>
                  <a:gd name="T33" fmla="*/ 226 h 411"/>
                  <a:gd name="T34" fmla="*/ 629 w 629"/>
                  <a:gd name="T35" fmla="*/ 218 h 411"/>
                  <a:gd name="T36" fmla="*/ 628 w 629"/>
                  <a:gd name="T37" fmla="*/ 210 h 411"/>
                  <a:gd name="T38" fmla="*/ 627 w 629"/>
                  <a:gd name="T39" fmla="*/ 202 h 411"/>
                  <a:gd name="T40" fmla="*/ 624 w 629"/>
                  <a:gd name="T41" fmla="*/ 194 h 411"/>
                  <a:gd name="T42" fmla="*/ 620 w 629"/>
                  <a:gd name="T43" fmla="*/ 186 h 411"/>
                  <a:gd name="T44" fmla="*/ 615 w 629"/>
                  <a:gd name="T45" fmla="*/ 179 h 411"/>
                  <a:gd name="T46" fmla="*/ 609 w 629"/>
                  <a:gd name="T47" fmla="*/ 172 h 411"/>
                  <a:gd name="T48" fmla="*/ 491 w 629"/>
                  <a:gd name="T49" fmla="*/ 53 h 411"/>
                  <a:gd name="T50" fmla="*/ 476 w 629"/>
                  <a:gd name="T51" fmla="*/ 41 h 411"/>
                  <a:gd name="T52" fmla="*/ 458 w 629"/>
                  <a:gd name="T53" fmla="*/ 31 h 411"/>
                  <a:gd name="T54" fmla="*/ 437 w 629"/>
                  <a:gd name="T55" fmla="*/ 24 h 411"/>
                  <a:gd name="T56" fmla="*/ 417 w 629"/>
                  <a:gd name="T57" fmla="*/ 20 h 411"/>
                  <a:gd name="T58" fmla="*/ 216 w 629"/>
                  <a:gd name="T59" fmla="*/ 1 h 411"/>
                  <a:gd name="T60" fmla="*/ 193 w 629"/>
                  <a:gd name="T61" fmla="*/ 1 h 411"/>
                  <a:gd name="T62" fmla="*/ 171 w 629"/>
                  <a:gd name="T63" fmla="*/ 5 h 411"/>
                  <a:gd name="T64" fmla="*/ 151 w 629"/>
                  <a:gd name="T65" fmla="*/ 12 h 411"/>
                  <a:gd name="T66" fmla="*/ 136 w 629"/>
                  <a:gd name="T67" fmla="*/ 23 h 411"/>
                  <a:gd name="T68" fmla="*/ 15 w 629"/>
                  <a:gd name="T69" fmla="*/ 142 h 411"/>
                  <a:gd name="T70" fmla="*/ 9 w 629"/>
                  <a:gd name="T71" fmla="*/ 150 h 411"/>
                  <a:gd name="T72" fmla="*/ 4 w 629"/>
                  <a:gd name="T73" fmla="*/ 158 h 411"/>
                  <a:gd name="T74" fmla="*/ 1 w 629"/>
                  <a:gd name="T75" fmla="*/ 167 h 411"/>
                  <a:gd name="T76" fmla="*/ 0 w 629"/>
                  <a:gd name="T77" fmla="*/ 176 h 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29" h="411">
                    <a:moveTo>
                      <a:pt x="0" y="176"/>
                    </a:moveTo>
                    <a:cubicBezTo>
                      <a:pt x="0" y="180"/>
                      <a:pt x="0" y="183"/>
                      <a:pt x="0" y="186"/>
                    </a:cubicBezTo>
                    <a:cubicBezTo>
                      <a:pt x="1" y="189"/>
                      <a:pt x="2" y="192"/>
                      <a:pt x="3" y="195"/>
                    </a:cubicBezTo>
                    <a:cubicBezTo>
                      <a:pt x="4" y="199"/>
                      <a:pt x="5" y="202"/>
                      <a:pt x="7" y="205"/>
                    </a:cubicBezTo>
                    <a:cubicBezTo>
                      <a:pt x="8" y="208"/>
                      <a:pt x="10" y="210"/>
                      <a:pt x="13" y="213"/>
                    </a:cubicBezTo>
                    <a:cubicBezTo>
                      <a:pt x="146" y="372"/>
                      <a:pt x="146" y="372"/>
                      <a:pt x="146" y="372"/>
                    </a:cubicBezTo>
                    <a:cubicBezTo>
                      <a:pt x="151" y="377"/>
                      <a:pt x="157" y="383"/>
                      <a:pt x="164" y="388"/>
                    </a:cubicBezTo>
                    <a:cubicBezTo>
                      <a:pt x="172" y="393"/>
                      <a:pt x="180" y="397"/>
                      <a:pt x="189" y="401"/>
                    </a:cubicBezTo>
                    <a:cubicBezTo>
                      <a:pt x="198" y="404"/>
                      <a:pt x="207" y="407"/>
                      <a:pt x="217" y="409"/>
                    </a:cubicBezTo>
                    <a:cubicBezTo>
                      <a:pt x="226" y="411"/>
                      <a:pt x="236" y="411"/>
                      <a:pt x="245" y="411"/>
                    </a:cubicBezTo>
                    <a:cubicBezTo>
                      <a:pt x="485" y="406"/>
                      <a:pt x="485" y="406"/>
                      <a:pt x="485" y="406"/>
                    </a:cubicBezTo>
                    <a:cubicBezTo>
                      <a:pt x="493" y="406"/>
                      <a:pt x="501" y="404"/>
                      <a:pt x="508" y="402"/>
                    </a:cubicBezTo>
                    <a:cubicBezTo>
                      <a:pt x="516" y="400"/>
                      <a:pt x="523" y="397"/>
                      <a:pt x="529" y="394"/>
                    </a:cubicBezTo>
                    <a:cubicBezTo>
                      <a:pt x="536" y="390"/>
                      <a:pt x="542" y="386"/>
                      <a:pt x="547" y="382"/>
                    </a:cubicBezTo>
                    <a:cubicBezTo>
                      <a:pt x="551" y="377"/>
                      <a:pt x="555" y="372"/>
                      <a:pt x="558" y="367"/>
                    </a:cubicBezTo>
                    <a:cubicBezTo>
                      <a:pt x="625" y="232"/>
                      <a:pt x="625" y="232"/>
                      <a:pt x="625" y="232"/>
                    </a:cubicBezTo>
                    <a:cubicBezTo>
                      <a:pt x="626" y="230"/>
                      <a:pt x="627" y="228"/>
                      <a:pt x="627" y="226"/>
                    </a:cubicBezTo>
                    <a:cubicBezTo>
                      <a:pt x="628" y="223"/>
                      <a:pt x="628" y="221"/>
                      <a:pt x="629" y="218"/>
                    </a:cubicBezTo>
                    <a:cubicBezTo>
                      <a:pt x="629" y="216"/>
                      <a:pt x="629" y="213"/>
                      <a:pt x="628" y="210"/>
                    </a:cubicBezTo>
                    <a:cubicBezTo>
                      <a:pt x="628" y="208"/>
                      <a:pt x="628" y="205"/>
                      <a:pt x="627" y="202"/>
                    </a:cubicBezTo>
                    <a:cubicBezTo>
                      <a:pt x="626" y="200"/>
                      <a:pt x="625" y="197"/>
                      <a:pt x="624" y="194"/>
                    </a:cubicBezTo>
                    <a:cubicBezTo>
                      <a:pt x="623" y="192"/>
                      <a:pt x="622" y="189"/>
                      <a:pt x="620" y="186"/>
                    </a:cubicBezTo>
                    <a:cubicBezTo>
                      <a:pt x="619" y="184"/>
                      <a:pt x="617" y="181"/>
                      <a:pt x="615" y="179"/>
                    </a:cubicBezTo>
                    <a:cubicBezTo>
                      <a:pt x="613" y="177"/>
                      <a:pt x="611" y="174"/>
                      <a:pt x="609" y="172"/>
                    </a:cubicBezTo>
                    <a:cubicBezTo>
                      <a:pt x="491" y="53"/>
                      <a:pt x="491" y="53"/>
                      <a:pt x="491" y="53"/>
                    </a:cubicBezTo>
                    <a:cubicBezTo>
                      <a:pt x="487" y="49"/>
                      <a:pt x="482" y="45"/>
                      <a:pt x="476" y="41"/>
                    </a:cubicBezTo>
                    <a:cubicBezTo>
                      <a:pt x="471" y="37"/>
                      <a:pt x="465" y="34"/>
                      <a:pt x="458" y="31"/>
                    </a:cubicBezTo>
                    <a:cubicBezTo>
                      <a:pt x="451" y="28"/>
                      <a:pt x="444" y="26"/>
                      <a:pt x="437" y="24"/>
                    </a:cubicBezTo>
                    <a:cubicBezTo>
                      <a:pt x="430" y="22"/>
                      <a:pt x="423" y="21"/>
                      <a:pt x="417" y="20"/>
                    </a:cubicBezTo>
                    <a:cubicBezTo>
                      <a:pt x="216" y="1"/>
                      <a:pt x="216" y="1"/>
                      <a:pt x="216" y="1"/>
                    </a:cubicBezTo>
                    <a:cubicBezTo>
                      <a:pt x="209" y="0"/>
                      <a:pt x="201" y="0"/>
                      <a:pt x="193" y="1"/>
                    </a:cubicBezTo>
                    <a:cubicBezTo>
                      <a:pt x="185" y="2"/>
                      <a:pt x="178" y="3"/>
                      <a:pt x="171" y="5"/>
                    </a:cubicBezTo>
                    <a:cubicBezTo>
                      <a:pt x="164" y="7"/>
                      <a:pt x="157" y="9"/>
                      <a:pt x="151" y="12"/>
                    </a:cubicBezTo>
                    <a:cubicBezTo>
                      <a:pt x="145" y="15"/>
                      <a:pt x="140" y="19"/>
                      <a:pt x="136" y="23"/>
                    </a:cubicBezTo>
                    <a:cubicBezTo>
                      <a:pt x="15" y="142"/>
                      <a:pt x="15" y="142"/>
                      <a:pt x="15" y="142"/>
                    </a:cubicBezTo>
                    <a:cubicBezTo>
                      <a:pt x="13" y="144"/>
                      <a:pt x="11" y="147"/>
                      <a:pt x="9" y="150"/>
                    </a:cubicBezTo>
                    <a:cubicBezTo>
                      <a:pt x="7" y="152"/>
                      <a:pt x="5" y="155"/>
                      <a:pt x="4" y="158"/>
                    </a:cubicBezTo>
                    <a:cubicBezTo>
                      <a:pt x="3" y="161"/>
                      <a:pt x="2" y="164"/>
                      <a:pt x="1" y="167"/>
                    </a:cubicBezTo>
                    <a:cubicBezTo>
                      <a:pt x="0" y="170"/>
                      <a:pt x="0" y="173"/>
                      <a:pt x="0" y="176"/>
                    </a:cubicBezTo>
                  </a:path>
                </a:pathLst>
              </a:custGeom>
              <a:solidFill>
                <a:srgbClr val="D06F83"/>
              </a:solidFill>
              <a:ln w="25400">
                <a:noFill/>
              </a:ln>
              <a:effectLst>
                <a:innerShdw blurRad="63500" dist="25400" dir="13500000">
                  <a:prstClr val="black">
                    <a:alpha val="50000"/>
                  </a:prstClr>
                </a:innerShdw>
              </a:effectLst>
            </p:spPr>
            <p:txBody>
              <a:bodyPr vert="horz" wrap="square" lIns="91440" tIns="45720" rIns="91440" bIns="45720" numCol="1" anchor="t" anchorCtr="0" compatLnSpc="1"/>
              <a:lstStyle/>
              <a:p>
                <a:endParaRPr lang="zh-CN" altLang="en-US"/>
              </a:p>
            </p:txBody>
          </p:sp>
          <p:sp>
            <p:nvSpPr>
              <p:cNvPr id="15" name="Freeform 25"/>
              <p:cNvSpPr/>
              <p:nvPr/>
            </p:nvSpPr>
            <p:spPr bwMode="auto">
              <a:xfrm>
                <a:off x="4070610" y="3248210"/>
                <a:ext cx="2042052" cy="1755618"/>
              </a:xfrm>
              <a:custGeom>
                <a:avLst/>
                <a:gdLst>
                  <a:gd name="T0" fmla="*/ 0 w 778"/>
                  <a:gd name="T1" fmla="*/ 329 h 669"/>
                  <a:gd name="T2" fmla="*/ 1 w 778"/>
                  <a:gd name="T3" fmla="*/ 344 h 669"/>
                  <a:gd name="T4" fmla="*/ 4 w 778"/>
                  <a:gd name="T5" fmla="*/ 359 h 669"/>
                  <a:gd name="T6" fmla="*/ 9 w 778"/>
                  <a:gd name="T7" fmla="*/ 374 h 669"/>
                  <a:gd name="T8" fmla="*/ 16 w 778"/>
                  <a:gd name="T9" fmla="*/ 387 h 669"/>
                  <a:gd name="T10" fmla="*/ 189 w 778"/>
                  <a:gd name="T11" fmla="*/ 622 h 669"/>
                  <a:gd name="T12" fmla="*/ 213 w 778"/>
                  <a:gd name="T13" fmla="*/ 646 h 669"/>
                  <a:gd name="T14" fmla="*/ 245 w 778"/>
                  <a:gd name="T15" fmla="*/ 662 h 669"/>
                  <a:gd name="T16" fmla="*/ 282 w 778"/>
                  <a:gd name="T17" fmla="*/ 669 h 669"/>
                  <a:gd name="T18" fmla="*/ 318 w 778"/>
                  <a:gd name="T19" fmla="*/ 666 h 669"/>
                  <a:gd name="T20" fmla="*/ 619 w 778"/>
                  <a:gd name="T21" fmla="*/ 599 h 669"/>
                  <a:gd name="T22" fmla="*/ 648 w 778"/>
                  <a:gd name="T23" fmla="*/ 588 h 669"/>
                  <a:gd name="T24" fmla="*/ 673 w 778"/>
                  <a:gd name="T25" fmla="*/ 570 h 669"/>
                  <a:gd name="T26" fmla="*/ 693 w 778"/>
                  <a:gd name="T27" fmla="*/ 546 h 669"/>
                  <a:gd name="T28" fmla="*/ 706 w 778"/>
                  <a:gd name="T29" fmla="*/ 519 h 669"/>
                  <a:gd name="T30" fmla="*/ 775 w 778"/>
                  <a:gd name="T31" fmla="*/ 289 h 669"/>
                  <a:gd name="T32" fmla="*/ 777 w 778"/>
                  <a:gd name="T33" fmla="*/ 277 h 669"/>
                  <a:gd name="T34" fmla="*/ 778 w 778"/>
                  <a:gd name="T35" fmla="*/ 265 h 669"/>
                  <a:gd name="T36" fmla="*/ 777 w 778"/>
                  <a:gd name="T37" fmla="*/ 253 h 669"/>
                  <a:gd name="T38" fmla="*/ 774 w 778"/>
                  <a:gd name="T39" fmla="*/ 241 h 669"/>
                  <a:gd name="T40" fmla="*/ 771 w 778"/>
                  <a:gd name="T41" fmla="*/ 229 h 669"/>
                  <a:gd name="T42" fmla="*/ 765 w 778"/>
                  <a:gd name="T43" fmla="*/ 218 h 669"/>
                  <a:gd name="T44" fmla="*/ 759 w 778"/>
                  <a:gd name="T45" fmla="*/ 207 h 669"/>
                  <a:gd name="T46" fmla="*/ 751 w 778"/>
                  <a:gd name="T47" fmla="*/ 198 h 669"/>
                  <a:gd name="T48" fmla="*/ 604 w 778"/>
                  <a:gd name="T49" fmla="*/ 37 h 669"/>
                  <a:gd name="T50" fmla="*/ 585 w 778"/>
                  <a:gd name="T51" fmla="*/ 22 h 669"/>
                  <a:gd name="T52" fmla="*/ 563 w 778"/>
                  <a:gd name="T53" fmla="*/ 10 h 669"/>
                  <a:gd name="T54" fmla="*/ 538 w 778"/>
                  <a:gd name="T55" fmla="*/ 3 h 669"/>
                  <a:gd name="T56" fmla="*/ 514 w 778"/>
                  <a:gd name="T57" fmla="*/ 0 h 669"/>
                  <a:gd name="T58" fmla="*/ 272 w 778"/>
                  <a:gd name="T59" fmla="*/ 8 h 669"/>
                  <a:gd name="T60" fmla="*/ 243 w 778"/>
                  <a:gd name="T61" fmla="*/ 12 h 669"/>
                  <a:gd name="T62" fmla="*/ 216 w 778"/>
                  <a:gd name="T63" fmla="*/ 22 h 669"/>
                  <a:gd name="T64" fmla="*/ 192 w 778"/>
                  <a:gd name="T65" fmla="*/ 37 h 669"/>
                  <a:gd name="T66" fmla="*/ 173 w 778"/>
                  <a:gd name="T67" fmla="*/ 55 h 669"/>
                  <a:gd name="T68" fmla="*/ 20 w 778"/>
                  <a:gd name="T69" fmla="*/ 269 h 669"/>
                  <a:gd name="T70" fmla="*/ 12 w 778"/>
                  <a:gd name="T71" fmla="*/ 283 h 669"/>
                  <a:gd name="T72" fmla="*/ 6 w 778"/>
                  <a:gd name="T73" fmla="*/ 298 h 669"/>
                  <a:gd name="T74" fmla="*/ 2 w 778"/>
                  <a:gd name="T75" fmla="*/ 313 h 669"/>
                  <a:gd name="T76" fmla="*/ 0 w 778"/>
                  <a:gd name="T77" fmla="*/ 329 h 6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78" h="669">
                    <a:moveTo>
                      <a:pt x="0" y="329"/>
                    </a:moveTo>
                    <a:cubicBezTo>
                      <a:pt x="0" y="334"/>
                      <a:pt x="0" y="339"/>
                      <a:pt x="1" y="344"/>
                    </a:cubicBezTo>
                    <a:cubicBezTo>
                      <a:pt x="1" y="349"/>
                      <a:pt x="2" y="354"/>
                      <a:pt x="4" y="359"/>
                    </a:cubicBezTo>
                    <a:cubicBezTo>
                      <a:pt x="5" y="364"/>
                      <a:pt x="7" y="369"/>
                      <a:pt x="9" y="374"/>
                    </a:cubicBezTo>
                    <a:cubicBezTo>
                      <a:pt x="11" y="378"/>
                      <a:pt x="13" y="382"/>
                      <a:pt x="16" y="387"/>
                    </a:cubicBezTo>
                    <a:cubicBezTo>
                      <a:pt x="189" y="622"/>
                      <a:pt x="189" y="622"/>
                      <a:pt x="189" y="622"/>
                    </a:cubicBezTo>
                    <a:cubicBezTo>
                      <a:pt x="195" y="631"/>
                      <a:pt x="204" y="639"/>
                      <a:pt x="213" y="646"/>
                    </a:cubicBezTo>
                    <a:cubicBezTo>
                      <a:pt x="223" y="652"/>
                      <a:pt x="234" y="658"/>
                      <a:pt x="245" y="662"/>
                    </a:cubicBezTo>
                    <a:cubicBezTo>
                      <a:pt x="257" y="665"/>
                      <a:pt x="269" y="668"/>
                      <a:pt x="282" y="669"/>
                    </a:cubicBezTo>
                    <a:cubicBezTo>
                      <a:pt x="294" y="669"/>
                      <a:pt x="306" y="669"/>
                      <a:pt x="318" y="666"/>
                    </a:cubicBezTo>
                    <a:cubicBezTo>
                      <a:pt x="619" y="599"/>
                      <a:pt x="619" y="599"/>
                      <a:pt x="619" y="599"/>
                    </a:cubicBezTo>
                    <a:cubicBezTo>
                      <a:pt x="629" y="597"/>
                      <a:pt x="639" y="593"/>
                      <a:pt x="648" y="588"/>
                    </a:cubicBezTo>
                    <a:cubicBezTo>
                      <a:pt x="657" y="583"/>
                      <a:pt x="666" y="577"/>
                      <a:pt x="673" y="570"/>
                    </a:cubicBezTo>
                    <a:cubicBezTo>
                      <a:pt x="681" y="562"/>
                      <a:pt x="688" y="554"/>
                      <a:pt x="693" y="546"/>
                    </a:cubicBezTo>
                    <a:cubicBezTo>
                      <a:pt x="699" y="537"/>
                      <a:pt x="703" y="528"/>
                      <a:pt x="706" y="519"/>
                    </a:cubicBezTo>
                    <a:cubicBezTo>
                      <a:pt x="775" y="289"/>
                      <a:pt x="775" y="289"/>
                      <a:pt x="775" y="289"/>
                    </a:cubicBezTo>
                    <a:cubicBezTo>
                      <a:pt x="776" y="285"/>
                      <a:pt x="777" y="281"/>
                      <a:pt x="777" y="277"/>
                    </a:cubicBezTo>
                    <a:cubicBezTo>
                      <a:pt x="778" y="273"/>
                      <a:pt x="778" y="269"/>
                      <a:pt x="778" y="265"/>
                    </a:cubicBezTo>
                    <a:cubicBezTo>
                      <a:pt x="778" y="261"/>
                      <a:pt x="777" y="257"/>
                      <a:pt x="777" y="253"/>
                    </a:cubicBezTo>
                    <a:cubicBezTo>
                      <a:pt x="776" y="249"/>
                      <a:pt x="775" y="245"/>
                      <a:pt x="774" y="241"/>
                    </a:cubicBezTo>
                    <a:cubicBezTo>
                      <a:pt x="773" y="237"/>
                      <a:pt x="772" y="233"/>
                      <a:pt x="771" y="229"/>
                    </a:cubicBezTo>
                    <a:cubicBezTo>
                      <a:pt x="769" y="225"/>
                      <a:pt x="767" y="222"/>
                      <a:pt x="765" y="218"/>
                    </a:cubicBezTo>
                    <a:cubicBezTo>
                      <a:pt x="763" y="214"/>
                      <a:pt x="761" y="211"/>
                      <a:pt x="759" y="207"/>
                    </a:cubicBezTo>
                    <a:cubicBezTo>
                      <a:pt x="756" y="204"/>
                      <a:pt x="754" y="201"/>
                      <a:pt x="751" y="198"/>
                    </a:cubicBezTo>
                    <a:cubicBezTo>
                      <a:pt x="604" y="37"/>
                      <a:pt x="604" y="37"/>
                      <a:pt x="604" y="37"/>
                    </a:cubicBezTo>
                    <a:cubicBezTo>
                      <a:pt x="598" y="31"/>
                      <a:pt x="592" y="26"/>
                      <a:pt x="585" y="22"/>
                    </a:cubicBezTo>
                    <a:cubicBezTo>
                      <a:pt x="579" y="17"/>
                      <a:pt x="571" y="13"/>
                      <a:pt x="563" y="10"/>
                    </a:cubicBezTo>
                    <a:cubicBezTo>
                      <a:pt x="555" y="7"/>
                      <a:pt x="547" y="4"/>
                      <a:pt x="538" y="3"/>
                    </a:cubicBezTo>
                    <a:cubicBezTo>
                      <a:pt x="530" y="1"/>
                      <a:pt x="522" y="0"/>
                      <a:pt x="514" y="0"/>
                    </a:cubicBezTo>
                    <a:cubicBezTo>
                      <a:pt x="272" y="8"/>
                      <a:pt x="272" y="8"/>
                      <a:pt x="272" y="8"/>
                    </a:cubicBezTo>
                    <a:cubicBezTo>
                      <a:pt x="262" y="8"/>
                      <a:pt x="253" y="9"/>
                      <a:pt x="243" y="12"/>
                    </a:cubicBezTo>
                    <a:cubicBezTo>
                      <a:pt x="234" y="14"/>
                      <a:pt x="225" y="18"/>
                      <a:pt x="216" y="22"/>
                    </a:cubicBezTo>
                    <a:cubicBezTo>
                      <a:pt x="207" y="26"/>
                      <a:pt x="199" y="31"/>
                      <a:pt x="192" y="37"/>
                    </a:cubicBezTo>
                    <a:cubicBezTo>
                      <a:pt x="184" y="42"/>
                      <a:pt x="178" y="49"/>
                      <a:pt x="173" y="55"/>
                    </a:cubicBezTo>
                    <a:cubicBezTo>
                      <a:pt x="20" y="269"/>
                      <a:pt x="20" y="269"/>
                      <a:pt x="20" y="269"/>
                    </a:cubicBezTo>
                    <a:cubicBezTo>
                      <a:pt x="17" y="274"/>
                      <a:pt x="15" y="278"/>
                      <a:pt x="12" y="283"/>
                    </a:cubicBezTo>
                    <a:cubicBezTo>
                      <a:pt x="10" y="288"/>
                      <a:pt x="8" y="293"/>
                      <a:pt x="6" y="298"/>
                    </a:cubicBezTo>
                    <a:cubicBezTo>
                      <a:pt x="4" y="303"/>
                      <a:pt x="3" y="308"/>
                      <a:pt x="2" y="313"/>
                    </a:cubicBezTo>
                    <a:cubicBezTo>
                      <a:pt x="1" y="318"/>
                      <a:pt x="0" y="323"/>
                      <a:pt x="0" y="329"/>
                    </a:cubicBezTo>
                  </a:path>
                </a:pathLst>
              </a:custGeom>
              <a:solidFill>
                <a:srgbClr val="365B7C"/>
              </a:solidFill>
              <a:ln w="25400">
                <a:noFill/>
              </a:ln>
              <a:effectLst>
                <a:innerShdw blurRad="63500" dist="25400" dir="13500000">
                  <a:prstClr val="black">
                    <a:alpha val="50000"/>
                  </a:prstClr>
                </a:innerShdw>
              </a:effectLst>
            </p:spPr>
            <p:txBody>
              <a:bodyPr vert="horz" wrap="square" lIns="91440" tIns="45720" rIns="91440" bIns="45720" numCol="1" anchor="t" anchorCtr="0" compatLnSpc="1"/>
              <a:lstStyle/>
              <a:p>
                <a:endParaRPr lang="zh-CN" altLang="en-US"/>
              </a:p>
            </p:txBody>
          </p:sp>
          <p:sp>
            <p:nvSpPr>
              <p:cNvPr id="16" name="Freeform 21"/>
              <p:cNvSpPr/>
              <p:nvPr/>
            </p:nvSpPr>
            <p:spPr bwMode="auto">
              <a:xfrm>
                <a:off x="6236987" y="3914074"/>
                <a:ext cx="1572890" cy="1813038"/>
              </a:xfrm>
              <a:custGeom>
                <a:avLst/>
                <a:gdLst>
                  <a:gd name="T0" fmla="*/ 3 w 606"/>
                  <a:gd name="T1" fmla="*/ 368 h 699"/>
                  <a:gd name="T2" fmla="*/ 8 w 606"/>
                  <a:gd name="T3" fmla="*/ 384 h 699"/>
                  <a:gd name="T4" fmla="*/ 14 w 606"/>
                  <a:gd name="T5" fmla="*/ 399 h 699"/>
                  <a:gd name="T6" fmla="*/ 22 w 606"/>
                  <a:gd name="T7" fmla="*/ 413 h 699"/>
                  <a:gd name="T8" fmla="*/ 31 w 606"/>
                  <a:gd name="T9" fmla="*/ 426 h 699"/>
                  <a:gd name="T10" fmla="*/ 224 w 606"/>
                  <a:gd name="T11" fmla="*/ 656 h 699"/>
                  <a:gd name="T12" fmla="*/ 249 w 606"/>
                  <a:gd name="T13" fmla="*/ 679 h 699"/>
                  <a:gd name="T14" fmla="*/ 278 w 606"/>
                  <a:gd name="T15" fmla="*/ 693 h 699"/>
                  <a:gd name="T16" fmla="*/ 308 w 606"/>
                  <a:gd name="T17" fmla="*/ 699 h 699"/>
                  <a:gd name="T18" fmla="*/ 336 w 606"/>
                  <a:gd name="T19" fmla="*/ 694 h 699"/>
                  <a:gd name="T20" fmla="*/ 557 w 606"/>
                  <a:gd name="T21" fmla="*/ 612 h 699"/>
                  <a:gd name="T22" fmla="*/ 577 w 606"/>
                  <a:gd name="T23" fmla="*/ 600 h 699"/>
                  <a:gd name="T24" fmla="*/ 592 w 606"/>
                  <a:gd name="T25" fmla="*/ 579 h 699"/>
                  <a:gd name="T26" fmla="*/ 602 w 606"/>
                  <a:gd name="T27" fmla="*/ 554 h 699"/>
                  <a:gd name="T28" fmla="*/ 606 w 606"/>
                  <a:gd name="T29" fmla="*/ 526 h 699"/>
                  <a:gd name="T30" fmla="*/ 605 w 606"/>
                  <a:gd name="T31" fmla="*/ 286 h 699"/>
                  <a:gd name="T32" fmla="*/ 604 w 606"/>
                  <a:gd name="T33" fmla="*/ 274 h 699"/>
                  <a:gd name="T34" fmla="*/ 602 w 606"/>
                  <a:gd name="T35" fmla="*/ 261 h 699"/>
                  <a:gd name="T36" fmla="*/ 598 w 606"/>
                  <a:gd name="T37" fmla="*/ 249 h 699"/>
                  <a:gd name="T38" fmla="*/ 593 w 606"/>
                  <a:gd name="T39" fmla="*/ 236 h 699"/>
                  <a:gd name="T40" fmla="*/ 587 w 606"/>
                  <a:gd name="T41" fmla="*/ 224 h 699"/>
                  <a:gd name="T42" fmla="*/ 581 w 606"/>
                  <a:gd name="T43" fmla="*/ 213 h 699"/>
                  <a:gd name="T44" fmla="*/ 573 w 606"/>
                  <a:gd name="T45" fmla="*/ 202 h 699"/>
                  <a:gd name="T46" fmla="*/ 564 w 606"/>
                  <a:gd name="T47" fmla="*/ 192 h 699"/>
                  <a:gd name="T48" fmla="*/ 407 w 606"/>
                  <a:gd name="T49" fmla="*/ 33 h 699"/>
                  <a:gd name="T50" fmla="*/ 388 w 606"/>
                  <a:gd name="T51" fmla="*/ 18 h 699"/>
                  <a:gd name="T52" fmla="*/ 368 w 606"/>
                  <a:gd name="T53" fmla="*/ 7 h 699"/>
                  <a:gd name="T54" fmla="*/ 346 w 606"/>
                  <a:gd name="T55" fmla="*/ 1 h 699"/>
                  <a:gd name="T56" fmla="*/ 326 w 606"/>
                  <a:gd name="T57" fmla="*/ 0 h 699"/>
                  <a:gd name="T58" fmla="*/ 135 w 606"/>
                  <a:gd name="T59" fmla="*/ 22 h 699"/>
                  <a:gd name="T60" fmla="*/ 114 w 606"/>
                  <a:gd name="T61" fmla="*/ 28 h 699"/>
                  <a:gd name="T62" fmla="*/ 95 w 606"/>
                  <a:gd name="T63" fmla="*/ 40 h 699"/>
                  <a:gd name="T64" fmla="*/ 80 w 606"/>
                  <a:gd name="T65" fmla="*/ 57 h 699"/>
                  <a:gd name="T66" fmla="*/ 70 w 606"/>
                  <a:gd name="T67" fmla="*/ 77 h 699"/>
                  <a:gd name="T68" fmla="*/ 4 w 606"/>
                  <a:gd name="T69" fmla="*/ 306 h 699"/>
                  <a:gd name="T70" fmla="*/ 1 w 606"/>
                  <a:gd name="T71" fmla="*/ 321 h 699"/>
                  <a:gd name="T72" fmla="*/ 0 w 606"/>
                  <a:gd name="T73" fmla="*/ 336 h 699"/>
                  <a:gd name="T74" fmla="*/ 1 w 606"/>
                  <a:gd name="T75" fmla="*/ 352 h 699"/>
                  <a:gd name="T76" fmla="*/ 3 w 606"/>
                  <a:gd name="T77" fmla="*/ 368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06" h="699">
                    <a:moveTo>
                      <a:pt x="3" y="368"/>
                    </a:moveTo>
                    <a:cubicBezTo>
                      <a:pt x="5" y="373"/>
                      <a:pt x="6" y="379"/>
                      <a:pt x="8" y="384"/>
                    </a:cubicBezTo>
                    <a:cubicBezTo>
                      <a:pt x="10" y="389"/>
                      <a:pt x="12" y="394"/>
                      <a:pt x="14" y="399"/>
                    </a:cubicBezTo>
                    <a:cubicBezTo>
                      <a:pt x="16" y="404"/>
                      <a:pt x="19" y="409"/>
                      <a:pt x="22" y="413"/>
                    </a:cubicBezTo>
                    <a:cubicBezTo>
                      <a:pt x="24" y="418"/>
                      <a:pt x="27" y="422"/>
                      <a:pt x="31" y="426"/>
                    </a:cubicBezTo>
                    <a:cubicBezTo>
                      <a:pt x="224" y="656"/>
                      <a:pt x="224" y="656"/>
                      <a:pt x="224" y="656"/>
                    </a:cubicBezTo>
                    <a:cubicBezTo>
                      <a:pt x="231" y="665"/>
                      <a:pt x="240" y="673"/>
                      <a:pt x="249" y="679"/>
                    </a:cubicBezTo>
                    <a:cubicBezTo>
                      <a:pt x="258" y="685"/>
                      <a:pt x="268" y="690"/>
                      <a:pt x="278" y="693"/>
                    </a:cubicBezTo>
                    <a:cubicBezTo>
                      <a:pt x="288" y="697"/>
                      <a:pt x="298" y="698"/>
                      <a:pt x="308" y="699"/>
                    </a:cubicBezTo>
                    <a:cubicBezTo>
                      <a:pt x="318" y="699"/>
                      <a:pt x="327" y="697"/>
                      <a:pt x="336" y="694"/>
                    </a:cubicBezTo>
                    <a:cubicBezTo>
                      <a:pt x="557" y="612"/>
                      <a:pt x="557" y="612"/>
                      <a:pt x="557" y="612"/>
                    </a:cubicBezTo>
                    <a:cubicBezTo>
                      <a:pt x="564" y="610"/>
                      <a:pt x="571" y="605"/>
                      <a:pt x="577" y="600"/>
                    </a:cubicBezTo>
                    <a:cubicBezTo>
                      <a:pt x="583" y="594"/>
                      <a:pt x="588" y="587"/>
                      <a:pt x="592" y="579"/>
                    </a:cubicBezTo>
                    <a:cubicBezTo>
                      <a:pt x="596" y="572"/>
                      <a:pt x="600" y="563"/>
                      <a:pt x="602" y="554"/>
                    </a:cubicBezTo>
                    <a:cubicBezTo>
                      <a:pt x="605" y="545"/>
                      <a:pt x="606" y="535"/>
                      <a:pt x="606" y="526"/>
                    </a:cubicBezTo>
                    <a:cubicBezTo>
                      <a:pt x="605" y="286"/>
                      <a:pt x="605" y="286"/>
                      <a:pt x="605" y="286"/>
                    </a:cubicBezTo>
                    <a:cubicBezTo>
                      <a:pt x="605" y="282"/>
                      <a:pt x="605" y="278"/>
                      <a:pt x="604" y="274"/>
                    </a:cubicBezTo>
                    <a:cubicBezTo>
                      <a:pt x="604" y="270"/>
                      <a:pt x="603" y="265"/>
                      <a:pt x="602" y="261"/>
                    </a:cubicBezTo>
                    <a:cubicBezTo>
                      <a:pt x="601" y="257"/>
                      <a:pt x="600" y="253"/>
                      <a:pt x="598" y="249"/>
                    </a:cubicBezTo>
                    <a:cubicBezTo>
                      <a:pt x="597" y="244"/>
                      <a:pt x="595" y="240"/>
                      <a:pt x="593" y="236"/>
                    </a:cubicBezTo>
                    <a:cubicBezTo>
                      <a:pt x="592" y="232"/>
                      <a:pt x="590" y="228"/>
                      <a:pt x="587" y="224"/>
                    </a:cubicBezTo>
                    <a:cubicBezTo>
                      <a:pt x="585" y="220"/>
                      <a:pt x="583" y="216"/>
                      <a:pt x="581" y="213"/>
                    </a:cubicBezTo>
                    <a:cubicBezTo>
                      <a:pt x="578" y="209"/>
                      <a:pt x="576" y="205"/>
                      <a:pt x="573" y="202"/>
                    </a:cubicBezTo>
                    <a:cubicBezTo>
                      <a:pt x="570" y="199"/>
                      <a:pt x="567" y="195"/>
                      <a:pt x="564" y="192"/>
                    </a:cubicBezTo>
                    <a:cubicBezTo>
                      <a:pt x="407" y="33"/>
                      <a:pt x="407" y="33"/>
                      <a:pt x="407" y="33"/>
                    </a:cubicBezTo>
                    <a:cubicBezTo>
                      <a:pt x="401" y="28"/>
                      <a:pt x="395" y="23"/>
                      <a:pt x="388" y="18"/>
                    </a:cubicBezTo>
                    <a:cubicBezTo>
                      <a:pt x="382" y="14"/>
                      <a:pt x="375" y="10"/>
                      <a:pt x="368" y="7"/>
                    </a:cubicBezTo>
                    <a:cubicBezTo>
                      <a:pt x="361" y="4"/>
                      <a:pt x="353" y="2"/>
                      <a:pt x="346" y="1"/>
                    </a:cubicBezTo>
                    <a:cubicBezTo>
                      <a:pt x="339" y="0"/>
                      <a:pt x="332" y="0"/>
                      <a:pt x="326" y="0"/>
                    </a:cubicBezTo>
                    <a:cubicBezTo>
                      <a:pt x="135" y="22"/>
                      <a:pt x="135" y="22"/>
                      <a:pt x="135" y="22"/>
                    </a:cubicBezTo>
                    <a:cubicBezTo>
                      <a:pt x="128" y="23"/>
                      <a:pt x="121" y="25"/>
                      <a:pt x="114" y="28"/>
                    </a:cubicBezTo>
                    <a:cubicBezTo>
                      <a:pt x="107" y="31"/>
                      <a:pt x="101" y="35"/>
                      <a:pt x="95" y="40"/>
                    </a:cubicBezTo>
                    <a:cubicBezTo>
                      <a:pt x="89" y="45"/>
                      <a:pt x="84" y="51"/>
                      <a:pt x="80" y="57"/>
                    </a:cubicBezTo>
                    <a:cubicBezTo>
                      <a:pt x="75" y="63"/>
                      <a:pt x="72" y="70"/>
                      <a:pt x="70" y="77"/>
                    </a:cubicBezTo>
                    <a:cubicBezTo>
                      <a:pt x="4" y="306"/>
                      <a:pt x="4" y="306"/>
                      <a:pt x="4" y="306"/>
                    </a:cubicBezTo>
                    <a:cubicBezTo>
                      <a:pt x="3" y="311"/>
                      <a:pt x="2" y="316"/>
                      <a:pt x="1" y="321"/>
                    </a:cubicBezTo>
                    <a:cubicBezTo>
                      <a:pt x="1" y="326"/>
                      <a:pt x="0" y="331"/>
                      <a:pt x="0" y="336"/>
                    </a:cubicBezTo>
                    <a:cubicBezTo>
                      <a:pt x="0" y="341"/>
                      <a:pt x="0" y="347"/>
                      <a:pt x="1" y="352"/>
                    </a:cubicBezTo>
                    <a:cubicBezTo>
                      <a:pt x="1" y="357"/>
                      <a:pt x="2" y="363"/>
                      <a:pt x="3" y="368"/>
                    </a:cubicBezTo>
                  </a:path>
                </a:pathLst>
              </a:custGeom>
              <a:solidFill>
                <a:srgbClr val="F8AD94"/>
              </a:solidFill>
              <a:ln w="25400">
                <a:noFill/>
              </a:ln>
              <a:effectLst>
                <a:innerShdw blurRad="63500" dist="25400" dir="13500000">
                  <a:prstClr val="black">
                    <a:alpha val="50000"/>
                  </a:prstClr>
                </a:innerShdw>
              </a:effectLst>
            </p:spPr>
            <p:txBody>
              <a:bodyPr vert="horz" wrap="square" lIns="91440" tIns="45720" rIns="91440" bIns="45720" numCol="1" anchor="t" anchorCtr="0" compatLnSpc="1"/>
              <a:lstStyle/>
              <a:p>
                <a:endParaRPr lang="zh-CN" altLang="en-US"/>
              </a:p>
            </p:txBody>
          </p:sp>
          <p:sp>
            <p:nvSpPr>
              <p:cNvPr id="17" name="Freeform 29"/>
              <p:cNvSpPr>
                <a:spLocks noChangeAspect="1"/>
              </p:cNvSpPr>
              <p:nvPr/>
            </p:nvSpPr>
            <p:spPr bwMode="auto">
              <a:xfrm>
                <a:off x="7371459" y="3158305"/>
                <a:ext cx="1125065" cy="1148246"/>
              </a:xfrm>
              <a:custGeom>
                <a:avLst/>
                <a:gdLst>
                  <a:gd name="T0" fmla="*/ 7 w 446"/>
                  <a:gd name="T1" fmla="*/ 225 h 455"/>
                  <a:gd name="T2" fmla="*/ 12 w 446"/>
                  <a:gd name="T3" fmla="*/ 235 h 455"/>
                  <a:gd name="T4" fmla="*/ 18 w 446"/>
                  <a:gd name="T5" fmla="*/ 246 h 455"/>
                  <a:gd name="T6" fmla="*/ 25 w 446"/>
                  <a:gd name="T7" fmla="*/ 255 h 455"/>
                  <a:gd name="T8" fmla="*/ 33 w 446"/>
                  <a:gd name="T9" fmla="*/ 264 h 455"/>
                  <a:gd name="T10" fmla="*/ 189 w 446"/>
                  <a:gd name="T11" fmla="*/ 421 h 455"/>
                  <a:gd name="T12" fmla="*/ 209 w 446"/>
                  <a:gd name="T13" fmla="*/ 437 h 455"/>
                  <a:gd name="T14" fmla="*/ 230 w 446"/>
                  <a:gd name="T15" fmla="*/ 448 h 455"/>
                  <a:gd name="T16" fmla="*/ 251 w 446"/>
                  <a:gd name="T17" fmla="*/ 454 h 455"/>
                  <a:gd name="T18" fmla="*/ 270 w 446"/>
                  <a:gd name="T19" fmla="*/ 453 h 455"/>
                  <a:gd name="T20" fmla="*/ 417 w 446"/>
                  <a:gd name="T21" fmla="*/ 421 h 455"/>
                  <a:gd name="T22" fmla="*/ 430 w 446"/>
                  <a:gd name="T23" fmla="*/ 414 h 455"/>
                  <a:gd name="T24" fmla="*/ 440 w 446"/>
                  <a:gd name="T25" fmla="*/ 403 h 455"/>
                  <a:gd name="T26" fmla="*/ 445 w 446"/>
                  <a:gd name="T27" fmla="*/ 387 h 455"/>
                  <a:gd name="T28" fmla="*/ 446 w 446"/>
                  <a:gd name="T29" fmla="*/ 370 h 455"/>
                  <a:gd name="T30" fmla="*/ 426 w 446"/>
                  <a:gd name="T31" fmla="*/ 213 h 455"/>
                  <a:gd name="T32" fmla="*/ 425 w 446"/>
                  <a:gd name="T33" fmla="*/ 205 h 455"/>
                  <a:gd name="T34" fmla="*/ 422 w 446"/>
                  <a:gd name="T35" fmla="*/ 197 h 455"/>
                  <a:gd name="T36" fmla="*/ 418 w 446"/>
                  <a:gd name="T37" fmla="*/ 188 h 455"/>
                  <a:gd name="T38" fmla="*/ 414 w 446"/>
                  <a:gd name="T39" fmla="*/ 179 h 455"/>
                  <a:gd name="T40" fmla="*/ 408 w 446"/>
                  <a:gd name="T41" fmla="*/ 170 h 455"/>
                  <a:gd name="T42" fmla="*/ 402 w 446"/>
                  <a:gd name="T43" fmla="*/ 162 h 455"/>
                  <a:gd name="T44" fmla="*/ 395 w 446"/>
                  <a:gd name="T45" fmla="*/ 154 h 455"/>
                  <a:gd name="T46" fmla="*/ 388 w 446"/>
                  <a:gd name="T47" fmla="*/ 147 h 455"/>
                  <a:gd name="T48" fmla="*/ 257 w 446"/>
                  <a:gd name="T49" fmla="*/ 28 h 455"/>
                  <a:gd name="T50" fmla="*/ 242 w 446"/>
                  <a:gd name="T51" fmla="*/ 16 h 455"/>
                  <a:gd name="T52" fmla="*/ 225 w 446"/>
                  <a:gd name="T53" fmla="*/ 7 h 455"/>
                  <a:gd name="T54" fmla="*/ 209 w 446"/>
                  <a:gd name="T55" fmla="*/ 2 h 455"/>
                  <a:gd name="T56" fmla="*/ 194 w 446"/>
                  <a:gd name="T57" fmla="*/ 0 h 455"/>
                  <a:gd name="T58" fmla="*/ 58 w 446"/>
                  <a:gd name="T59" fmla="*/ 4 h 455"/>
                  <a:gd name="T60" fmla="*/ 44 w 446"/>
                  <a:gd name="T61" fmla="*/ 7 h 455"/>
                  <a:gd name="T62" fmla="*/ 32 w 446"/>
                  <a:gd name="T63" fmla="*/ 14 h 455"/>
                  <a:gd name="T64" fmla="*/ 23 w 446"/>
                  <a:gd name="T65" fmla="*/ 24 h 455"/>
                  <a:gd name="T66" fmla="*/ 18 w 446"/>
                  <a:gd name="T67" fmla="*/ 38 h 455"/>
                  <a:gd name="T68" fmla="*/ 0 w 446"/>
                  <a:gd name="T69" fmla="*/ 185 h 455"/>
                  <a:gd name="T70" fmla="*/ 0 w 446"/>
                  <a:gd name="T71" fmla="*/ 194 h 455"/>
                  <a:gd name="T72" fmla="*/ 1 w 446"/>
                  <a:gd name="T73" fmla="*/ 204 h 455"/>
                  <a:gd name="T74" fmla="*/ 4 w 446"/>
                  <a:gd name="T75" fmla="*/ 215 h 455"/>
                  <a:gd name="T76" fmla="*/ 7 w 446"/>
                  <a:gd name="T77" fmla="*/ 225 h 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46" h="455">
                    <a:moveTo>
                      <a:pt x="7" y="225"/>
                    </a:moveTo>
                    <a:cubicBezTo>
                      <a:pt x="9" y="229"/>
                      <a:pt x="10" y="232"/>
                      <a:pt x="12" y="235"/>
                    </a:cubicBezTo>
                    <a:cubicBezTo>
                      <a:pt x="14" y="239"/>
                      <a:pt x="16" y="242"/>
                      <a:pt x="18" y="246"/>
                    </a:cubicBezTo>
                    <a:cubicBezTo>
                      <a:pt x="20" y="249"/>
                      <a:pt x="23" y="252"/>
                      <a:pt x="25" y="255"/>
                    </a:cubicBezTo>
                    <a:cubicBezTo>
                      <a:pt x="27" y="258"/>
                      <a:pt x="30" y="261"/>
                      <a:pt x="33" y="264"/>
                    </a:cubicBezTo>
                    <a:cubicBezTo>
                      <a:pt x="189" y="421"/>
                      <a:pt x="189" y="421"/>
                      <a:pt x="189" y="421"/>
                    </a:cubicBezTo>
                    <a:cubicBezTo>
                      <a:pt x="195" y="427"/>
                      <a:pt x="202" y="432"/>
                      <a:pt x="209" y="437"/>
                    </a:cubicBezTo>
                    <a:cubicBezTo>
                      <a:pt x="215" y="441"/>
                      <a:pt x="223" y="445"/>
                      <a:pt x="230" y="448"/>
                    </a:cubicBezTo>
                    <a:cubicBezTo>
                      <a:pt x="237" y="451"/>
                      <a:pt x="244" y="453"/>
                      <a:pt x="251" y="454"/>
                    </a:cubicBezTo>
                    <a:cubicBezTo>
                      <a:pt x="258" y="455"/>
                      <a:pt x="264" y="454"/>
                      <a:pt x="270" y="453"/>
                    </a:cubicBezTo>
                    <a:cubicBezTo>
                      <a:pt x="417" y="421"/>
                      <a:pt x="417" y="421"/>
                      <a:pt x="417" y="421"/>
                    </a:cubicBezTo>
                    <a:cubicBezTo>
                      <a:pt x="422" y="419"/>
                      <a:pt x="427" y="417"/>
                      <a:pt x="430" y="414"/>
                    </a:cubicBezTo>
                    <a:cubicBezTo>
                      <a:pt x="434" y="411"/>
                      <a:pt x="438" y="407"/>
                      <a:pt x="440" y="403"/>
                    </a:cubicBezTo>
                    <a:cubicBezTo>
                      <a:pt x="443" y="398"/>
                      <a:pt x="444" y="393"/>
                      <a:pt x="445" y="387"/>
                    </a:cubicBezTo>
                    <a:cubicBezTo>
                      <a:pt x="446" y="382"/>
                      <a:pt x="446" y="376"/>
                      <a:pt x="446" y="370"/>
                    </a:cubicBezTo>
                    <a:cubicBezTo>
                      <a:pt x="426" y="213"/>
                      <a:pt x="426" y="213"/>
                      <a:pt x="426" y="213"/>
                    </a:cubicBezTo>
                    <a:cubicBezTo>
                      <a:pt x="426" y="211"/>
                      <a:pt x="425" y="208"/>
                      <a:pt x="425" y="205"/>
                    </a:cubicBezTo>
                    <a:cubicBezTo>
                      <a:pt x="424" y="202"/>
                      <a:pt x="423" y="199"/>
                      <a:pt x="422" y="197"/>
                    </a:cubicBezTo>
                    <a:cubicBezTo>
                      <a:pt x="421" y="194"/>
                      <a:pt x="420" y="191"/>
                      <a:pt x="418" y="188"/>
                    </a:cubicBezTo>
                    <a:cubicBezTo>
                      <a:pt x="417" y="185"/>
                      <a:pt x="415" y="182"/>
                      <a:pt x="414" y="179"/>
                    </a:cubicBezTo>
                    <a:cubicBezTo>
                      <a:pt x="412" y="176"/>
                      <a:pt x="410" y="173"/>
                      <a:pt x="408" y="170"/>
                    </a:cubicBezTo>
                    <a:cubicBezTo>
                      <a:pt x="406" y="168"/>
                      <a:pt x="404" y="165"/>
                      <a:pt x="402" y="162"/>
                    </a:cubicBezTo>
                    <a:cubicBezTo>
                      <a:pt x="400" y="160"/>
                      <a:pt x="398" y="157"/>
                      <a:pt x="395" y="154"/>
                    </a:cubicBezTo>
                    <a:cubicBezTo>
                      <a:pt x="393" y="152"/>
                      <a:pt x="391" y="150"/>
                      <a:pt x="388" y="147"/>
                    </a:cubicBezTo>
                    <a:cubicBezTo>
                      <a:pt x="257" y="28"/>
                      <a:pt x="257" y="28"/>
                      <a:pt x="257" y="28"/>
                    </a:cubicBezTo>
                    <a:cubicBezTo>
                      <a:pt x="252" y="23"/>
                      <a:pt x="247" y="20"/>
                      <a:pt x="242" y="16"/>
                    </a:cubicBezTo>
                    <a:cubicBezTo>
                      <a:pt x="236" y="13"/>
                      <a:pt x="231" y="10"/>
                      <a:pt x="225" y="7"/>
                    </a:cubicBezTo>
                    <a:cubicBezTo>
                      <a:pt x="220" y="5"/>
                      <a:pt x="214" y="3"/>
                      <a:pt x="209" y="2"/>
                    </a:cubicBezTo>
                    <a:cubicBezTo>
                      <a:pt x="204" y="0"/>
                      <a:pt x="198" y="0"/>
                      <a:pt x="194" y="0"/>
                    </a:cubicBezTo>
                    <a:cubicBezTo>
                      <a:pt x="58" y="4"/>
                      <a:pt x="58" y="4"/>
                      <a:pt x="58" y="4"/>
                    </a:cubicBezTo>
                    <a:cubicBezTo>
                      <a:pt x="53" y="4"/>
                      <a:pt x="48" y="5"/>
                      <a:pt x="44" y="7"/>
                    </a:cubicBezTo>
                    <a:cubicBezTo>
                      <a:pt x="39" y="8"/>
                      <a:pt x="35" y="11"/>
                      <a:pt x="32" y="14"/>
                    </a:cubicBezTo>
                    <a:cubicBezTo>
                      <a:pt x="28" y="17"/>
                      <a:pt x="25" y="20"/>
                      <a:pt x="23" y="24"/>
                    </a:cubicBezTo>
                    <a:cubicBezTo>
                      <a:pt x="20" y="29"/>
                      <a:pt x="19" y="33"/>
                      <a:pt x="18" y="38"/>
                    </a:cubicBezTo>
                    <a:cubicBezTo>
                      <a:pt x="0" y="185"/>
                      <a:pt x="0" y="185"/>
                      <a:pt x="0" y="185"/>
                    </a:cubicBezTo>
                    <a:cubicBezTo>
                      <a:pt x="0" y="188"/>
                      <a:pt x="0" y="191"/>
                      <a:pt x="0" y="194"/>
                    </a:cubicBezTo>
                    <a:cubicBezTo>
                      <a:pt x="0" y="198"/>
                      <a:pt x="1" y="201"/>
                      <a:pt x="1" y="204"/>
                    </a:cubicBezTo>
                    <a:cubicBezTo>
                      <a:pt x="2" y="208"/>
                      <a:pt x="3" y="211"/>
                      <a:pt x="4" y="215"/>
                    </a:cubicBezTo>
                    <a:cubicBezTo>
                      <a:pt x="5" y="218"/>
                      <a:pt x="6" y="222"/>
                      <a:pt x="7" y="225"/>
                    </a:cubicBezTo>
                  </a:path>
                </a:pathLst>
              </a:custGeom>
              <a:solidFill>
                <a:srgbClr val="D06F83"/>
              </a:solidFill>
              <a:ln w="25400">
                <a:noFill/>
              </a:ln>
              <a:effectLst>
                <a:innerShdw blurRad="63500" dist="25400" dir="13500000">
                  <a:prstClr val="black">
                    <a:alpha val="50000"/>
                  </a:prstClr>
                </a:innerShdw>
              </a:effectLst>
            </p:spPr>
            <p:txBody>
              <a:bodyPr vert="horz" wrap="square" lIns="91440" tIns="45720" rIns="91440" bIns="45720" numCol="1" anchor="t" anchorCtr="0" compatLnSpc="1"/>
              <a:lstStyle/>
              <a:p>
                <a:endParaRPr lang="zh-CN" altLang="en-US"/>
              </a:p>
            </p:txBody>
          </p:sp>
          <p:sp>
            <p:nvSpPr>
              <p:cNvPr id="19" name="Freeform 13"/>
              <p:cNvSpPr>
                <a:spLocks noChangeAspect="1"/>
              </p:cNvSpPr>
              <p:nvPr/>
            </p:nvSpPr>
            <p:spPr bwMode="auto">
              <a:xfrm>
                <a:off x="6874553" y="2155728"/>
                <a:ext cx="951978" cy="789258"/>
              </a:xfrm>
              <a:custGeom>
                <a:avLst/>
                <a:gdLst>
                  <a:gd name="T0" fmla="*/ 5 w 382"/>
                  <a:gd name="T1" fmla="*/ 141 h 317"/>
                  <a:gd name="T2" fmla="*/ 8 w 382"/>
                  <a:gd name="T3" fmla="*/ 148 h 317"/>
                  <a:gd name="T4" fmla="*/ 12 w 382"/>
                  <a:gd name="T5" fmla="*/ 156 h 317"/>
                  <a:gd name="T6" fmla="*/ 18 w 382"/>
                  <a:gd name="T7" fmla="*/ 163 h 317"/>
                  <a:gd name="T8" fmla="*/ 24 w 382"/>
                  <a:gd name="T9" fmla="*/ 169 h 317"/>
                  <a:gd name="T10" fmla="*/ 149 w 382"/>
                  <a:gd name="T11" fmla="*/ 287 h 317"/>
                  <a:gd name="T12" fmla="*/ 164 w 382"/>
                  <a:gd name="T13" fmla="*/ 299 h 317"/>
                  <a:gd name="T14" fmla="*/ 182 w 382"/>
                  <a:gd name="T15" fmla="*/ 309 h 317"/>
                  <a:gd name="T16" fmla="*/ 200 w 382"/>
                  <a:gd name="T17" fmla="*/ 315 h 317"/>
                  <a:gd name="T18" fmla="*/ 216 w 382"/>
                  <a:gd name="T19" fmla="*/ 317 h 317"/>
                  <a:gd name="T20" fmla="*/ 351 w 382"/>
                  <a:gd name="T21" fmla="*/ 314 h 317"/>
                  <a:gd name="T22" fmla="*/ 364 w 382"/>
                  <a:gd name="T23" fmla="*/ 311 h 317"/>
                  <a:gd name="T24" fmla="*/ 374 w 382"/>
                  <a:gd name="T25" fmla="*/ 305 h 317"/>
                  <a:gd name="T26" fmla="*/ 380 w 382"/>
                  <a:gd name="T27" fmla="*/ 296 h 317"/>
                  <a:gd name="T28" fmla="*/ 382 w 382"/>
                  <a:gd name="T29" fmla="*/ 285 h 317"/>
                  <a:gd name="T30" fmla="*/ 382 w 382"/>
                  <a:gd name="T31" fmla="*/ 180 h 317"/>
                  <a:gd name="T32" fmla="*/ 382 w 382"/>
                  <a:gd name="T33" fmla="*/ 175 h 317"/>
                  <a:gd name="T34" fmla="*/ 380 w 382"/>
                  <a:gd name="T35" fmla="*/ 169 h 317"/>
                  <a:gd name="T36" fmla="*/ 377 w 382"/>
                  <a:gd name="T37" fmla="*/ 163 h 317"/>
                  <a:gd name="T38" fmla="*/ 374 w 382"/>
                  <a:gd name="T39" fmla="*/ 156 h 317"/>
                  <a:gd name="T40" fmla="*/ 370 w 382"/>
                  <a:gd name="T41" fmla="*/ 150 h 317"/>
                  <a:gd name="T42" fmla="*/ 365 w 382"/>
                  <a:gd name="T43" fmla="*/ 144 h 317"/>
                  <a:gd name="T44" fmla="*/ 360 w 382"/>
                  <a:gd name="T45" fmla="*/ 138 h 317"/>
                  <a:gd name="T46" fmla="*/ 354 w 382"/>
                  <a:gd name="T47" fmla="*/ 132 h 317"/>
                  <a:gd name="T48" fmla="*/ 246 w 382"/>
                  <a:gd name="T49" fmla="*/ 37 h 317"/>
                  <a:gd name="T50" fmla="*/ 233 w 382"/>
                  <a:gd name="T51" fmla="*/ 28 h 317"/>
                  <a:gd name="T52" fmla="*/ 219 w 382"/>
                  <a:gd name="T53" fmla="*/ 20 h 317"/>
                  <a:gd name="T54" fmla="*/ 204 w 382"/>
                  <a:gd name="T55" fmla="*/ 14 h 317"/>
                  <a:gd name="T56" fmla="*/ 191 w 382"/>
                  <a:gd name="T57" fmla="*/ 12 h 317"/>
                  <a:gd name="T58" fmla="*/ 67 w 382"/>
                  <a:gd name="T59" fmla="*/ 0 h 317"/>
                  <a:gd name="T60" fmla="*/ 54 w 382"/>
                  <a:gd name="T61" fmla="*/ 0 h 317"/>
                  <a:gd name="T62" fmla="*/ 42 w 382"/>
                  <a:gd name="T63" fmla="*/ 4 h 317"/>
                  <a:gd name="T64" fmla="*/ 34 w 382"/>
                  <a:gd name="T65" fmla="*/ 10 h 317"/>
                  <a:gd name="T66" fmla="*/ 29 w 382"/>
                  <a:gd name="T67" fmla="*/ 19 h 317"/>
                  <a:gd name="T68" fmla="*/ 2 w 382"/>
                  <a:gd name="T69" fmla="*/ 114 h 317"/>
                  <a:gd name="T70" fmla="*/ 1 w 382"/>
                  <a:gd name="T71" fmla="*/ 120 h 317"/>
                  <a:gd name="T72" fmla="*/ 1 w 382"/>
                  <a:gd name="T73" fmla="*/ 127 h 317"/>
                  <a:gd name="T74" fmla="*/ 2 w 382"/>
                  <a:gd name="T75" fmla="*/ 134 h 317"/>
                  <a:gd name="T76" fmla="*/ 5 w 382"/>
                  <a:gd name="T77" fmla="*/ 141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82" h="317">
                    <a:moveTo>
                      <a:pt x="5" y="141"/>
                    </a:moveTo>
                    <a:cubicBezTo>
                      <a:pt x="6" y="143"/>
                      <a:pt x="7" y="146"/>
                      <a:pt x="8" y="148"/>
                    </a:cubicBezTo>
                    <a:cubicBezTo>
                      <a:pt x="9" y="151"/>
                      <a:pt x="11" y="153"/>
                      <a:pt x="12" y="156"/>
                    </a:cubicBezTo>
                    <a:cubicBezTo>
                      <a:pt x="14" y="158"/>
                      <a:pt x="16" y="160"/>
                      <a:pt x="18" y="163"/>
                    </a:cubicBezTo>
                    <a:cubicBezTo>
                      <a:pt x="20" y="165"/>
                      <a:pt x="22" y="167"/>
                      <a:pt x="24" y="169"/>
                    </a:cubicBezTo>
                    <a:cubicBezTo>
                      <a:pt x="149" y="287"/>
                      <a:pt x="149" y="287"/>
                      <a:pt x="149" y="287"/>
                    </a:cubicBezTo>
                    <a:cubicBezTo>
                      <a:pt x="153" y="292"/>
                      <a:pt x="158" y="296"/>
                      <a:pt x="164" y="299"/>
                    </a:cubicBezTo>
                    <a:cubicBezTo>
                      <a:pt x="170" y="303"/>
                      <a:pt x="176" y="306"/>
                      <a:pt x="182" y="309"/>
                    </a:cubicBezTo>
                    <a:cubicBezTo>
                      <a:pt x="188" y="311"/>
                      <a:pt x="194" y="314"/>
                      <a:pt x="200" y="315"/>
                    </a:cubicBezTo>
                    <a:cubicBezTo>
                      <a:pt x="206" y="316"/>
                      <a:pt x="211" y="317"/>
                      <a:pt x="216" y="317"/>
                    </a:cubicBezTo>
                    <a:cubicBezTo>
                      <a:pt x="351" y="314"/>
                      <a:pt x="351" y="314"/>
                      <a:pt x="351" y="314"/>
                    </a:cubicBezTo>
                    <a:cubicBezTo>
                      <a:pt x="356" y="314"/>
                      <a:pt x="360" y="313"/>
                      <a:pt x="364" y="311"/>
                    </a:cubicBezTo>
                    <a:cubicBezTo>
                      <a:pt x="368" y="310"/>
                      <a:pt x="371" y="308"/>
                      <a:pt x="374" y="305"/>
                    </a:cubicBezTo>
                    <a:cubicBezTo>
                      <a:pt x="377" y="303"/>
                      <a:pt x="379" y="299"/>
                      <a:pt x="380" y="296"/>
                    </a:cubicBezTo>
                    <a:cubicBezTo>
                      <a:pt x="382" y="293"/>
                      <a:pt x="382" y="289"/>
                      <a:pt x="382" y="285"/>
                    </a:cubicBezTo>
                    <a:cubicBezTo>
                      <a:pt x="382" y="180"/>
                      <a:pt x="382" y="180"/>
                      <a:pt x="382" y="180"/>
                    </a:cubicBezTo>
                    <a:cubicBezTo>
                      <a:pt x="382" y="179"/>
                      <a:pt x="382" y="177"/>
                      <a:pt x="382" y="175"/>
                    </a:cubicBezTo>
                    <a:cubicBezTo>
                      <a:pt x="381" y="173"/>
                      <a:pt x="381" y="171"/>
                      <a:pt x="380" y="169"/>
                    </a:cubicBezTo>
                    <a:cubicBezTo>
                      <a:pt x="379" y="167"/>
                      <a:pt x="378" y="165"/>
                      <a:pt x="377" y="163"/>
                    </a:cubicBezTo>
                    <a:cubicBezTo>
                      <a:pt x="376" y="161"/>
                      <a:pt x="375" y="158"/>
                      <a:pt x="374" y="156"/>
                    </a:cubicBezTo>
                    <a:cubicBezTo>
                      <a:pt x="373" y="154"/>
                      <a:pt x="372" y="152"/>
                      <a:pt x="370" y="150"/>
                    </a:cubicBezTo>
                    <a:cubicBezTo>
                      <a:pt x="369" y="148"/>
                      <a:pt x="367" y="146"/>
                      <a:pt x="365" y="144"/>
                    </a:cubicBezTo>
                    <a:cubicBezTo>
                      <a:pt x="364" y="142"/>
                      <a:pt x="362" y="140"/>
                      <a:pt x="360" y="138"/>
                    </a:cubicBezTo>
                    <a:cubicBezTo>
                      <a:pt x="358" y="136"/>
                      <a:pt x="356" y="134"/>
                      <a:pt x="354" y="132"/>
                    </a:cubicBezTo>
                    <a:cubicBezTo>
                      <a:pt x="246" y="37"/>
                      <a:pt x="246" y="37"/>
                      <a:pt x="246" y="37"/>
                    </a:cubicBezTo>
                    <a:cubicBezTo>
                      <a:pt x="242" y="34"/>
                      <a:pt x="238" y="31"/>
                      <a:pt x="233" y="28"/>
                    </a:cubicBezTo>
                    <a:cubicBezTo>
                      <a:pt x="229" y="25"/>
                      <a:pt x="224" y="22"/>
                      <a:pt x="219" y="20"/>
                    </a:cubicBezTo>
                    <a:cubicBezTo>
                      <a:pt x="214" y="18"/>
                      <a:pt x="209" y="16"/>
                      <a:pt x="204" y="14"/>
                    </a:cubicBezTo>
                    <a:cubicBezTo>
                      <a:pt x="200" y="13"/>
                      <a:pt x="195" y="12"/>
                      <a:pt x="191" y="12"/>
                    </a:cubicBezTo>
                    <a:cubicBezTo>
                      <a:pt x="67" y="0"/>
                      <a:pt x="67" y="0"/>
                      <a:pt x="67" y="0"/>
                    </a:cubicBezTo>
                    <a:cubicBezTo>
                      <a:pt x="63" y="0"/>
                      <a:pt x="58" y="0"/>
                      <a:pt x="54" y="0"/>
                    </a:cubicBezTo>
                    <a:cubicBezTo>
                      <a:pt x="50" y="1"/>
                      <a:pt x="46" y="2"/>
                      <a:pt x="42" y="4"/>
                    </a:cubicBezTo>
                    <a:cubicBezTo>
                      <a:pt x="39" y="6"/>
                      <a:pt x="36" y="8"/>
                      <a:pt x="34" y="10"/>
                    </a:cubicBezTo>
                    <a:cubicBezTo>
                      <a:pt x="31" y="13"/>
                      <a:pt x="30" y="15"/>
                      <a:pt x="29" y="19"/>
                    </a:cubicBezTo>
                    <a:cubicBezTo>
                      <a:pt x="2" y="114"/>
                      <a:pt x="2" y="114"/>
                      <a:pt x="2" y="114"/>
                    </a:cubicBezTo>
                    <a:cubicBezTo>
                      <a:pt x="1" y="116"/>
                      <a:pt x="1" y="118"/>
                      <a:pt x="1" y="120"/>
                    </a:cubicBezTo>
                    <a:cubicBezTo>
                      <a:pt x="0" y="122"/>
                      <a:pt x="0" y="125"/>
                      <a:pt x="1" y="127"/>
                    </a:cubicBezTo>
                    <a:cubicBezTo>
                      <a:pt x="1" y="129"/>
                      <a:pt x="1" y="131"/>
                      <a:pt x="2" y="134"/>
                    </a:cubicBezTo>
                    <a:cubicBezTo>
                      <a:pt x="3" y="136"/>
                      <a:pt x="4" y="139"/>
                      <a:pt x="5" y="141"/>
                    </a:cubicBezTo>
                  </a:path>
                </a:pathLst>
              </a:custGeom>
              <a:solidFill>
                <a:srgbClr val="365B7C"/>
              </a:solidFill>
              <a:ln w="25400">
                <a:noFill/>
              </a:ln>
              <a:effectLst>
                <a:innerShdw blurRad="63500" dist="50800" dir="13500000">
                  <a:prstClr val="black">
                    <a:alpha val="50000"/>
                  </a:prstClr>
                </a:innerShdw>
              </a:effectLst>
            </p:spPr>
            <p:txBody>
              <a:bodyPr vert="horz" wrap="square" lIns="91440" tIns="45720" rIns="91440" bIns="45720" numCol="1" anchor="t" anchorCtr="0" compatLnSpc="1"/>
              <a:lstStyle/>
              <a:p>
                <a:endParaRPr lang="zh-CN" altLang="en-US"/>
              </a:p>
            </p:txBody>
          </p:sp>
          <p:sp>
            <p:nvSpPr>
              <p:cNvPr id="20" name="Freeform 9"/>
              <p:cNvSpPr>
                <a:spLocks noChangeAspect="1"/>
              </p:cNvSpPr>
              <p:nvPr/>
            </p:nvSpPr>
            <p:spPr bwMode="auto">
              <a:xfrm>
                <a:off x="5626967" y="1629817"/>
                <a:ext cx="1081793" cy="748821"/>
              </a:xfrm>
              <a:custGeom>
                <a:avLst/>
                <a:gdLst>
                  <a:gd name="T0" fmla="*/ 1 w 448"/>
                  <a:gd name="T1" fmla="*/ 124 h 309"/>
                  <a:gd name="T2" fmla="*/ 3 w 448"/>
                  <a:gd name="T3" fmla="*/ 131 h 309"/>
                  <a:gd name="T4" fmla="*/ 6 w 448"/>
                  <a:gd name="T5" fmla="*/ 138 h 309"/>
                  <a:gd name="T6" fmla="*/ 11 w 448"/>
                  <a:gd name="T7" fmla="*/ 145 h 309"/>
                  <a:gd name="T8" fmla="*/ 16 w 448"/>
                  <a:gd name="T9" fmla="*/ 151 h 309"/>
                  <a:gd name="T10" fmla="*/ 134 w 448"/>
                  <a:gd name="T11" fmla="*/ 269 h 309"/>
                  <a:gd name="T12" fmla="*/ 149 w 448"/>
                  <a:gd name="T13" fmla="*/ 282 h 309"/>
                  <a:gd name="T14" fmla="*/ 168 w 448"/>
                  <a:gd name="T15" fmla="*/ 292 h 309"/>
                  <a:gd name="T16" fmla="*/ 188 w 448"/>
                  <a:gd name="T17" fmla="*/ 299 h 309"/>
                  <a:gd name="T18" fmla="*/ 208 w 448"/>
                  <a:gd name="T19" fmla="*/ 302 h 309"/>
                  <a:gd name="T20" fmla="*/ 372 w 448"/>
                  <a:gd name="T21" fmla="*/ 309 h 309"/>
                  <a:gd name="T22" fmla="*/ 388 w 448"/>
                  <a:gd name="T23" fmla="*/ 307 h 309"/>
                  <a:gd name="T24" fmla="*/ 402 w 448"/>
                  <a:gd name="T25" fmla="*/ 302 h 309"/>
                  <a:gd name="T26" fmla="*/ 412 w 448"/>
                  <a:gd name="T27" fmla="*/ 295 h 309"/>
                  <a:gd name="T28" fmla="*/ 418 w 448"/>
                  <a:gd name="T29" fmla="*/ 284 h 309"/>
                  <a:gd name="T30" fmla="*/ 447 w 448"/>
                  <a:gd name="T31" fmla="*/ 189 h 309"/>
                  <a:gd name="T32" fmla="*/ 448 w 448"/>
                  <a:gd name="T33" fmla="*/ 184 h 309"/>
                  <a:gd name="T34" fmla="*/ 447 w 448"/>
                  <a:gd name="T35" fmla="*/ 178 h 309"/>
                  <a:gd name="T36" fmla="*/ 446 w 448"/>
                  <a:gd name="T37" fmla="*/ 172 h 309"/>
                  <a:gd name="T38" fmla="*/ 444 w 448"/>
                  <a:gd name="T39" fmla="*/ 166 h 309"/>
                  <a:gd name="T40" fmla="*/ 441 w 448"/>
                  <a:gd name="T41" fmla="*/ 160 h 309"/>
                  <a:gd name="T42" fmla="*/ 437 w 448"/>
                  <a:gd name="T43" fmla="*/ 154 h 309"/>
                  <a:gd name="T44" fmla="*/ 432 w 448"/>
                  <a:gd name="T45" fmla="*/ 148 h 309"/>
                  <a:gd name="T46" fmla="*/ 427 w 448"/>
                  <a:gd name="T47" fmla="*/ 143 h 309"/>
                  <a:gd name="T48" fmla="*/ 323 w 448"/>
                  <a:gd name="T49" fmla="*/ 48 h 309"/>
                  <a:gd name="T50" fmla="*/ 310 w 448"/>
                  <a:gd name="T51" fmla="*/ 39 h 309"/>
                  <a:gd name="T52" fmla="*/ 295 w 448"/>
                  <a:gd name="T53" fmla="*/ 31 h 309"/>
                  <a:gd name="T54" fmla="*/ 279 w 448"/>
                  <a:gd name="T55" fmla="*/ 24 h 309"/>
                  <a:gd name="T56" fmla="*/ 264 w 448"/>
                  <a:gd name="T57" fmla="*/ 21 h 309"/>
                  <a:gd name="T58" fmla="*/ 118 w 448"/>
                  <a:gd name="T59" fmla="*/ 1 h 309"/>
                  <a:gd name="T60" fmla="*/ 102 w 448"/>
                  <a:gd name="T61" fmla="*/ 0 h 309"/>
                  <a:gd name="T62" fmla="*/ 87 w 448"/>
                  <a:gd name="T63" fmla="*/ 2 h 309"/>
                  <a:gd name="T64" fmla="*/ 74 w 448"/>
                  <a:gd name="T65" fmla="*/ 7 h 309"/>
                  <a:gd name="T66" fmla="*/ 66 w 448"/>
                  <a:gd name="T67" fmla="*/ 15 h 309"/>
                  <a:gd name="T68" fmla="*/ 5 w 448"/>
                  <a:gd name="T69" fmla="*/ 100 h 309"/>
                  <a:gd name="T70" fmla="*/ 2 w 448"/>
                  <a:gd name="T71" fmla="*/ 105 h 309"/>
                  <a:gd name="T72" fmla="*/ 0 w 448"/>
                  <a:gd name="T73" fmla="*/ 111 h 309"/>
                  <a:gd name="T74" fmla="*/ 0 w 448"/>
                  <a:gd name="T75" fmla="*/ 117 h 309"/>
                  <a:gd name="T76" fmla="*/ 1 w 448"/>
                  <a:gd name="T77" fmla="*/ 124 h 3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48" h="309">
                    <a:moveTo>
                      <a:pt x="1" y="124"/>
                    </a:moveTo>
                    <a:cubicBezTo>
                      <a:pt x="1" y="126"/>
                      <a:pt x="2" y="129"/>
                      <a:pt x="3" y="131"/>
                    </a:cubicBezTo>
                    <a:cubicBezTo>
                      <a:pt x="4" y="133"/>
                      <a:pt x="5" y="136"/>
                      <a:pt x="6" y="138"/>
                    </a:cubicBezTo>
                    <a:cubicBezTo>
                      <a:pt x="7" y="140"/>
                      <a:pt x="9" y="143"/>
                      <a:pt x="11" y="145"/>
                    </a:cubicBezTo>
                    <a:cubicBezTo>
                      <a:pt x="12" y="147"/>
                      <a:pt x="14" y="149"/>
                      <a:pt x="16" y="151"/>
                    </a:cubicBezTo>
                    <a:cubicBezTo>
                      <a:pt x="134" y="269"/>
                      <a:pt x="134" y="269"/>
                      <a:pt x="134" y="269"/>
                    </a:cubicBezTo>
                    <a:cubicBezTo>
                      <a:pt x="138" y="274"/>
                      <a:pt x="143" y="278"/>
                      <a:pt x="149" y="282"/>
                    </a:cubicBezTo>
                    <a:cubicBezTo>
                      <a:pt x="155" y="285"/>
                      <a:pt x="161" y="289"/>
                      <a:pt x="168" y="292"/>
                    </a:cubicBezTo>
                    <a:cubicBezTo>
                      <a:pt x="174" y="295"/>
                      <a:pt x="181" y="297"/>
                      <a:pt x="188" y="299"/>
                    </a:cubicBezTo>
                    <a:cubicBezTo>
                      <a:pt x="195" y="300"/>
                      <a:pt x="201" y="301"/>
                      <a:pt x="208" y="302"/>
                    </a:cubicBezTo>
                    <a:cubicBezTo>
                      <a:pt x="372" y="309"/>
                      <a:pt x="372" y="309"/>
                      <a:pt x="372" y="309"/>
                    </a:cubicBezTo>
                    <a:cubicBezTo>
                      <a:pt x="378" y="309"/>
                      <a:pt x="383" y="309"/>
                      <a:pt x="388" y="307"/>
                    </a:cubicBezTo>
                    <a:cubicBezTo>
                      <a:pt x="393" y="306"/>
                      <a:pt x="398" y="305"/>
                      <a:pt x="402" y="302"/>
                    </a:cubicBezTo>
                    <a:cubicBezTo>
                      <a:pt x="406" y="300"/>
                      <a:pt x="410" y="298"/>
                      <a:pt x="412" y="295"/>
                    </a:cubicBezTo>
                    <a:cubicBezTo>
                      <a:pt x="415" y="291"/>
                      <a:pt x="417" y="288"/>
                      <a:pt x="418" y="284"/>
                    </a:cubicBezTo>
                    <a:cubicBezTo>
                      <a:pt x="447" y="189"/>
                      <a:pt x="447" y="189"/>
                      <a:pt x="447" y="189"/>
                    </a:cubicBezTo>
                    <a:cubicBezTo>
                      <a:pt x="447" y="187"/>
                      <a:pt x="448" y="186"/>
                      <a:pt x="448" y="184"/>
                    </a:cubicBezTo>
                    <a:cubicBezTo>
                      <a:pt x="448" y="182"/>
                      <a:pt x="448" y="180"/>
                      <a:pt x="447" y="178"/>
                    </a:cubicBezTo>
                    <a:cubicBezTo>
                      <a:pt x="447" y="176"/>
                      <a:pt x="447" y="174"/>
                      <a:pt x="446" y="172"/>
                    </a:cubicBezTo>
                    <a:cubicBezTo>
                      <a:pt x="446" y="170"/>
                      <a:pt x="445" y="168"/>
                      <a:pt x="444" y="166"/>
                    </a:cubicBezTo>
                    <a:cubicBezTo>
                      <a:pt x="443" y="164"/>
                      <a:pt x="442" y="162"/>
                      <a:pt x="441" y="160"/>
                    </a:cubicBezTo>
                    <a:cubicBezTo>
                      <a:pt x="440" y="158"/>
                      <a:pt x="438" y="156"/>
                      <a:pt x="437" y="154"/>
                    </a:cubicBezTo>
                    <a:cubicBezTo>
                      <a:pt x="435" y="152"/>
                      <a:pt x="434" y="150"/>
                      <a:pt x="432" y="148"/>
                    </a:cubicBezTo>
                    <a:cubicBezTo>
                      <a:pt x="431" y="147"/>
                      <a:pt x="429" y="145"/>
                      <a:pt x="427" y="143"/>
                    </a:cubicBezTo>
                    <a:cubicBezTo>
                      <a:pt x="323" y="48"/>
                      <a:pt x="323" y="48"/>
                      <a:pt x="323" y="48"/>
                    </a:cubicBezTo>
                    <a:cubicBezTo>
                      <a:pt x="319" y="45"/>
                      <a:pt x="315" y="42"/>
                      <a:pt x="310" y="39"/>
                    </a:cubicBezTo>
                    <a:cubicBezTo>
                      <a:pt x="306" y="36"/>
                      <a:pt x="300" y="33"/>
                      <a:pt x="295" y="31"/>
                    </a:cubicBezTo>
                    <a:cubicBezTo>
                      <a:pt x="290" y="28"/>
                      <a:pt x="285" y="26"/>
                      <a:pt x="279" y="24"/>
                    </a:cubicBezTo>
                    <a:cubicBezTo>
                      <a:pt x="274" y="23"/>
                      <a:pt x="269" y="21"/>
                      <a:pt x="264" y="21"/>
                    </a:cubicBezTo>
                    <a:cubicBezTo>
                      <a:pt x="118" y="1"/>
                      <a:pt x="118" y="1"/>
                      <a:pt x="118" y="1"/>
                    </a:cubicBezTo>
                    <a:cubicBezTo>
                      <a:pt x="112" y="0"/>
                      <a:pt x="107" y="0"/>
                      <a:pt x="102" y="0"/>
                    </a:cubicBezTo>
                    <a:cubicBezTo>
                      <a:pt x="96" y="0"/>
                      <a:pt x="91" y="1"/>
                      <a:pt x="87" y="2"/>
                    </a:cubicBezTo>
                    <a:cubicBezTo>
                      <a:pt x="82" y="3"/>
                      <a:pt x="78" y="5"/>
                      <a:pt x="74" y="7"/>
                    </a:cubicBezTo>
                    <a:cubicBezTo>
                      <a:pt x="71" y="9"/>
                      <a:pt x="68" y="12"/>
                      <a:pt x="66" y="15"/>
                    </a:cubicBezTo>
                    <a:cubicBezTo>
                      <a:pt x="5" y="100"/>
                      <a:pt x="5" y="100"/>
                      <a:pt x="5" y="100"/>
                    </a:cubicBezTo>
                    <a:cubicBezTo>
                      <a:pt x="4" y="101"/>
                      <a:pt x="3" y="103"/>
                      <a:pt x="2" y="105"/>
                    </a:cubicBezTo>
                    <a:cubicBezTo>
                      <a:pt x="1" y="107"/>
                      <a:pt x="0" y="109"/>
                      <a:pt x="0" y="111"/>
                    </a:cubicBezTo>
                    <a:cubicBezTo>
                      <a:pt x="0" y="113"/>
                      <a:pt x="0" y="115"/>
                      <a:pt x="0" y="117"/>
                    </a:cubicBezTo>
                    <a:cubicBezTo>
                      <a:pt x="0" y="120"/>
                      <a:pt x="0" y="122"/>
                      <a:pt x="1" y="124"/>
                    </a:cubicBezTo>
                  </a:path>
                </a:pathLst>
              </a:custGeom>
              <a:solidFill>
                <a:srgbClr val="F8AD94"/>
              </a:solidFill>
              <a:ln w="25400">
                <a:noFill/>
              </a:ln>
              <a:effectLst>
                <a:innerShdw blurRad="63500" dist="25400" dir="13500000">
                  <a:prstClr val="black">
                    <a:alpha val="50000"/>
                  </a:prstClr>
                </a:innerShdw>
              </a:effectLst>
            </p:spPr>
            <p:txBody>
              <a:bodyPr vert="horz" wrap="square" lIns="91440" tIns="45720" rIns="91440" bIns="45720" numCol="1" anchor="t" anchorCtr="0" compatLnSpc="1"/>
              <a:lstStyle/>
              <a:p>
                <a:endParaRPr lang="zh-CN" altLang="en-US"/>
              </a:p>
            </p:txBody>
          </p:sp>
          <p:sp>
            <p:nvSpPr>
              <p:cNvPr id="21" name="Freeform 17"/>
              <p:cNvSpPr>
                <a:spLocks noChangeAspect="1"/>
              </p:cNvSpPr>
              <p:nvPr/>
            </p:nvSpPr>
            <p:spPr bwMode="auto">
              <a:xfrm>
                <a:off x="5839751" y="2590418"/>
                <a:ext cx="1298151" cy="1094642"/>
              </a:xfrm>
              <a:custGeom>
                <a:avLst/>
                <a:gdLst>
                  <a:gd name="T0" fmla="*/ 2 w 516"/>
                  <a:gd name="T1" fmla="*/ 201 h 434"/>
                  <a:gd name="T2" fmla="*/ 5 w 516"/>
                  <a:gd name="T3" fmla="*/ 211 h 434"/>
                  <a:gd name="T4" fmla="*/ 9 w 516"/>
                  <a:gd name="T5" fmla="*/ 221 h 434"/>
                  <a:gd name="T6" fmla="*/ 15 w 516"/>
                  <a:gd name="T7" fmla="*/ 230 h 434"/>
                  <a:gd name="T8" fmla="*/ 22 w 516"/>
                  <a:gd name="T9" fmla="*/ 239 h 434"/>
                  <a:gd name="T10" fmla="*/ 168 w 516"/>
                  <a:gd name="T11" fmla="*/ 397 h 434"/>
                  <a:gd name="T12" fmla="*/ 187 w 516"/>
                  <a:gd name="T13" fmla="*/ 413 h 434"/>
                  <a:gd name="T14" fmla="*/ 210 w 516"/>
                  <a:gd name="T15" fmla="*/ 425 h 434"/>
                  <a:gd name="T16" fmla="*/ 234 w 516"/>
                  <a:gd name="T17" fmla="*/ 432 h 434"/>
                  <a:gd name="T18" fmla="*/ 257 w 516"/>
                  <a:gd name="T19" fmla="*/ 433 h 434"/>
                  <a:gd name="T20" fmla="*/ 447 w 516"/>
                  <a:gd name="T21" fmla="*/ 412 h 434"/>
                  <a:gd name="T22" fmla="*/ 465 w 516"/>
                  <a:gd name="T23" fmla="*/ 407 h 434"/>
                  <a:gd name="T24" fmla="*/ 480 w 516"/>
                  <a:gd name="T25" fmla="*/ 397 h 434"/>
                  <a:gd name="T26" fmla="*/ 490 w 516"/>
                  <a:gd name="T27" fmla="*/ 383 h 434"/>
                  <a:gd name="T28" fmla="*/ 496 w 516"/>
                  <a:gd name="T29" fmla="*/ 367 h 434"/>
                  <a:gd name="T30" fmla="*/ 516 w 516"/>
                  <a:gd name="T31" fmla="*/ 220 h 434"/>
                  <a:gd name="T32" fmla="*/ 516 w 516"/>
                  <a:gd name="T33" fmla="*/ 212 h 434"/>
                  <a:gd name="T34" fmla="*/ 515 w 516"/>
                  <a:gd name="T35" fmla="*/ 204 h 434"/>
                  <a:gd name="T36" fmla="*/ 513 w 516"/>
                  <a:gd name="T37" fmla="*/ 196 h 434"/>
                  <a:gd name="T38" fmla="*/ 510 w 516"/>
                  <a:gd name="T39" fmla="*/ 187 h 434"/>
                  <a:gd name="T40" fmla="*/ 505 w 516"/>
                  <a:gd name="T41" fmla="*/ 179 h 434"/>
                  <a:gd name="T42" fmla="*/ 500 w 516"/>
                  <a:gd name="T43" fmla="*/ 171 h 434"/>
                  <a:gd name="T44" fmla="*/ 494 w 516"/>
                  <a:gd name="T45" fmla="*/ 163 h 434"/>
                  <a:gd name="T46" fmla="*/ 488 w 516"/>
                  <a:gd name="T47" fmla="*/ 156 h 434"/>
                  <a:gd name="T48" fmla="*/ 362 w 516"/>
                  <a:gd name="T49" fmla="*/ 36 h 434"/>
                  <a:gd name="T50" fmla="*/ 347 w 516"/>
                  <a:gd name="T51" fmla="*/ 25 h 434"/>
                  <a:gd name="T52" fmla="*/ 330 w 516"/>
                  <a:gd name="T53" fmla="*/ 15 h 434"/>
                  <a:gd name="T54" fmla="*/ 311 w 516"/>
                  <a:gd name="T55" fmla="*/ 9 h 434"/>
                  <a:gd name="T56" fmla="*/ 294 w 516"/>
                  <a:gd name="T57" fmla="*/ 6 h 434"/>
                  <a:gd name="T58" fmla="*/ 128 w 516"/>
                  <a:gd name="T59" fmla="*/ 0 h 434"/>
                  <a:gd name="T60" fmla="*/ 110 w 516"/>
                  <a:gd name="T61" fmla="*/ 1 h 434"/>
                  <a:gd name="T62" fmla="*/ 93 w 516"/>
                  <a:gd name="T63" fmla="*/ 7 h 434"/>
                  <a:gd name="T64" fmla="*/ 79 w 516"/>
                  <a:gd name="T65" fmla="*/ 16 h 434"/>
                  <a:gd name="T66" fmla="*/ 70 w 516"/>
                  <a:gd name="T67" fmla="*/ 28 h 434"/>
                  <a:gd name="T68" fmla="*/ 5 w 516"/>
                  <a:gd name="T69" fmla="*/ 163 h 434"/>
                  <a:gd name="T70" fmla="*/ 2 w 516"/>
                  <a:gd name="T71" fmla="*/ 172 h 434"/>
                  <a:gd name="T72" fmla="*/ 0 w 516"/>
                  <a:gd name="T73" fmla="*/ 181 h 434"/>
                  <a:gd name="T74" fmla="*/ 0 w 516"/>
                  <a:gd name="T75" fmla="*/ 191 h 434"/>
                  <a:gd name="T76" fmla="*/ 2 w 516"/>
                  <a:gd name="T77" fmla="*/ 201 h 4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16" h="434">
                    <a:moveTo>
                      <a:pt x="2" y="201"/>
                    </a:moveTo>
                    <a:cubicBezTo>
                      <a:pt x="2" y="204"/>
                      <a:pt x="3" y="208"/>
                      <a:pt x="5" y="211"/>
                    </a:cubicBezTo>
                    <a:cubicBezTo>
                      <a:pt x="6" y="214"/>
                      <a:pt x="7" y="218"/>
                      <a:pt x="9" y="221"/>
                    </a:cubicBezTo>
                    <a:cubicBezTo>
                      <a:pt x="11" y="224"/>
                      <a:pt x="12" y="227"/>
                      <a:pt x="15" y="230"/>
                    </a:cubicBezTo>
                    <a:cubicBezTo>
                      <a:pt x="17" y="233"/>
                      <a:pt x="19" y="236"/>
                      <a:pt x="22" y="239"/>
                    </a:cubicBezTo>
                    <a:cubicBezTo>
                      <a:pt x="168" y="397"/>
                      <a:pt x="168" y="397"/>
                      <a:pt x="168" y="397"/>
                    </a:cubicBezTo>
                    <a:cubicBezTo>
                      <a:pt x="174" y="403"/>
                      <a:pt x="180" y="409"/>
                      <a:pt x="187" y="413"/>
                    </a:cubicBezTo>
                    <a:cubicBezTo>
                      <a:pt x="194" y="418"/>
                      <a:pt x="202" y="422"/>
                      <a:pt x="210" y="425"/>
                    </a:cubicBezTo>
                    <a:cubicBezTo>
                      <a:pt x="218" y="428"/>
                      <a:pt x="226" y="431"/>
                      <a:pt x="234" y="432"/>
                    </a:cubicBezTo>
                    <a:cubicBezTo>
                      <a:pt x="242" y="433"/>
                      <a:pt x="250" y="434"/>
                      <a:pt x="257" y="433"/>
                    </a:cubicBezTo>
                    <a:cubicBezTo>
                      <a:pt x="447" y="412"/>
                      <a:pt x="447" y="412"/>
                      <a:pt x="447" y="412"/>
                    </a:cubicBezTo>
                    <a:cubicBezTo>
                      <a:pt x="453" y="412"/>
                      <a:pt x="459" y="410"/>
                      <a:pt x="465" y="407"/>
                    </a:cubicBezTo>
                    <a:cubicBezTo>
                      <a:pt x="470" y="405"/>
                      <a:pt x="475" y="401"/>
                      <a:pt x="480" y="397"/>
                    </a:cubicBezTo>
                    <a:cubicBezTo>
                      <a:pt x="484" y="393"/>
                      <a:pt x="488" y="388"/>
                      <a:pt x="490" y="383"/>
                    </a:cubicBezTo>
                    <a:cubicBezTo>
                      <a:pt x="493" y="378"/>
                      <a:pt x="495" y="373"/>
                      <a:pt x="496" y="367"/>
                    </a:cubicBezTo>
                    <a:cubicBezTo>
                      <a:pt x="516" y="220"/>
                      <a:pt x="516" y="220"/>
                      <a:pt x="516" y="220"/>
                    </a:cubicBezTo>
                    <a:cubicBezTo>
                      <a:pt x="516" y="217"/>
                      <a:pt x="516" y="215"/>
                      <a:pt x="516" y="212"/>
                    </a:cubicBezTo>
                    <a:cubicBezTo>
                      <a:pt x="516" y="209"/>
                      <a:pt x="515" y="207"/>
                      <a:pt x="515" y="204"/>
                    </a:cubicBezTo>
                    <a:cubicBezTo>
                      <a:pt x="514" y="201"/>
                      <a:pt x="514" y="198"/>
                      <a:pt x="513" y="196"/>
                    </a:cubicBezTo>
                    <a:cubicBezTo>
                      <a:pt x="512" y="193"/>
                      <a:pt x="511" y="190"/>
                      <a:pt x="510" y="187"/>
                    </a:cubicBezTo>
                    <a:cubicBezTo>
                      <a:pt x="508" y="184"/>
                      <a:pt x="507" y="182"/>
                      <a:pt x="505" y="179"/>
                    </a:cubicBezTo>
                    <a:cubicBezTo>
                      <a:pt x="504" y="176"/>
                      <a:pt x="502" y="173"/>
                      <a:pt x="500" y="171"/>
                    </a:cubicBezTo>
                    <a:cubicBezTo>
                      <a:pt x="498" y="168"/>
                      <a:pt x="496" y="166"/>
                      <a:pt x="494" y="163"/>
                    </a:cubicBezTo>
                    <a:cubicBezTo>
                      <a:pt x="492" y="161"/>
                      <a:pt x="490" y="158"/>
                      <a:pt x="488" y="156"/>
                    </a:cubicBezTo>
                    <a:cubicBezTo>
                      <a:pt x="362" y="36"/>
                      <a:pt x="362" y="36"/>
                      <a:pt x="362" y="36"/>
                    </a:cubicBezTo>
                    <a:cubicBezTo>
                      <a:pt x="358" y="32"/>
                      <a:pt x="353" y="28"/>
                      <a:pt x="347" y="25"/>
                    </a:cubicBezTo>
                    <a:cubicBezTo>
                      <a:pt x="342" y="21"/>
                      <a:pt x="336" y="18"/>
                      <a:pt x="330" y="15"/>
                    </a:cubicBezTo>
                    <a:cubicBezTo>
                      <a:pt x="324" y="13"/>
                      <a:pt x="317" y="10"/>
                      <a:pt x="311" y="9"/>
                    </a:cubicBezTo>
                    <a:cubicBezTo>
                      <a:pt x="305" y="7"/>
                      <a:pt x="299" y="6"/>
                      <a:pt x="294" y="6"/>
                    </a:cubicBezTo>
                    <a:cubicBezTo>
                      <a:pt x="128" y="0"/>
                      <a:pt x="128" y="0"/>
                      <a:pt x="128" y="0"/>
                    </a:cubicBezTo>
                    <a:cubicBezTo>
                      <a:pt x="122" y="0"/>
                      <a:pt x="115" y="0"/>
                      <a:pt x="110" y="1"/>
                    </a:cubicBezTo>
                    <a:cubicBezTo>
                      <a:pt x="104" y="3"/>
                      <a:pt x="98" y="4"/>
                      <a:pt x="93" y="7"/>
                    </a:cubicBezTo>
                    <a:cubicBezTo>
                      <a:pt x="87" y="9"/>
                      <a:pt x="83" y="12"/>
                      <a:pt x="79" y="16"/>
                    </a:cubicBezTo>
                    <a:cubicBezTo>
                      <a:pt x="75" y="20"/>
                      <a:pt x="72" y="24"/>
                      <a:pt x="70" y="28"/>
                    </a:cubicBezTo>
                    <a:cubicBezTo>
                      <a:pt x="5" y="163"/>
                      <a:pt x="5" y="163"/>
                      <a:pt x="5" y="163"/>
                    </a:cubicBezTo>
                    <a:cubicBezTo>
                      <a:pt x="4" y="166"/>
                      <a:pt x="3" y="169"/>
                      <a:pt x="2" y="172"/>
                    </a:cubicBezTo>
                    <a:cubicBezTo>
                      <a:pt x="1" y="175"/>
                      <a:pt x="0" y="178"/>
                      <a:pt x="0" y="181"/>
                    </a:cubicBezTo>
                    <a:cubicBezTo>
                      <a:pt x="0" y="184"/>
                      <a:pt x="0" y="188"/>
                      <a:pt x="0" y="191"/>
                    </a:cubicBezTo>
                    <a:cubicBezTo>
                      <a:pt x="0" y="194"/>
                      <a:pt x="1" y="198"/>
                      <a:pt x="2" y="201"/>
                    </a:cubicBezTo>
                  </a:path>
                </a:pathLst>
              </a:custGeom>
              <a:solidFill>
                <a:srgbClr val="F77983"/>
              </a:solidFill>
              <a:ln w="25400">
                <a:noFill/>
              </a:ln>
              <a:effectLst>
                <a:innerShdw blurRad="63500" dist="25400" dir="13500000">
                  <a:prstClr val="black">
                    <a:alpha val="50000"/>
                  </a:prstClr>
                </a:innerShdw>
              </a:effectLst>
            </p:spPr>
            <p:txBody>
              <a:bodyPr vert="horz" wrap="square" lIns="91440" tIns="45720" rIns="91440" bIns="45720" numCol="1" anchor="t" anchorCtr="0" compatLnSpc="1"/>
              <a:lstStyle/>
              <a:p>
                <a:endParaRPr lang="zh-CN" altLang="en-US"/>
              </a:p>
            </p:txBody>
          </p:sp>
          <p:sp>
            <p:nvSpPr>
              <p:cNvPr id="23" name="Freeform 25"/>
              <p:cNvSpPr/>
              <p:nvPr/>
            </p:nvSpPr>
            <p:spPr bwMode="auto">
              <a:xfrm>
                <a:off x="4190360" y="3348742"/>
                <a:ext cx="1797344" cy="1545234"/>
              </a:xfrm>
              <a:custGeom>
                <a:avLst/>
                <a:gdLst>
                  <a:gd name="T0" fmla="*/ 0 w 778"/>
                  <a:gd name="T1" fmla="*/ 329 h 669"/>
                  <a:gd name="T2" fmla="*/ 1 w 778"/>
                  <a:gd name="T3" fmla="*/ 344 h 669"/>
                  <a:gd name="T4" fmla="*/ 4 w 778"/>
                  <a:gd name="T5" fmla="*/ 359 h 669"/>
                  <a:gd name="T6" fmla="*/ 9 w 778"/>
                  <a:gd name="T7" fmla="*/ 374 h 669"/>
                  <a:gd name="T8" fmla="*/ 16 w 778"/>
                  <a:gd name="T9" fmla="*/ 387 h 669"/>
                  <a:gd name="T10" fmla="*/ 189 w 778"/>
                  <a:gd name="T11" fmla="*/ 622 h 669"/>
                  <a:gd name="T12" fmla="*/ 213 w 778"/>
                  <a:gd name="T13" fmla="*/ 646 h 669"/>
                  <a:gd name="T14" fmla="*/ 245 w 778"/>
                  <a:gd name="T15" fmla="*/ 662 h 669"/>
                  <a:gd name="T16" fmla="*/ 282 w 778"/>
                  <a:gd name="T17" fmla="*/ 669 h 669"/>
                  <a:gd name="T18" fmla="*/ 318 w 778"/>
                  <a:gd name="T19" fmla="*/ 666 h 669"/>
                  <a:gd name="T20" fmla="*/ 619 w 778"/>
                  <a:gd name="T21" fmla="*/ 599 h 669"/>
                  <a:gd name="T22" fmla="*/ 648 w 778"/>
                  <a:gd name="T23" fmla="*/ 588 h 669"/>
                  <a:gd name="T24" fmla="*/ 673 w 778"/>
                  <a:gd name="T25" fmla="*/ 570 h 669"/>
                  <a:gd name="T26" fmla="*/ 693 w 778"/>
                  <a:gd name="T27" fmla="*/ 546 h 669"/>
                  <a:gd name="T28" fmla="*/ 706 w 778"/>
                  <a:gd name="T29" fmla="*/ 519 h 669"/>
                  <a:gd name="T30" fmla="*/ 775 w 778"/>
                  <a:gd name="T31" fmla="*/ 289 h 669"/>
                  <a:gd name="T32" fmla="*/ 777 w 778"/>
                  <a:gd name="T33" fmla="*/ 277 h 669"/>
                  <a:gd name="T34" fmla="*/ 778 w 778"/>
                  <a:gd name="T35" fmla="*/ 265 h 669"/>
                  <a:gd name="T36" fmla="*/ 777 w 778"/>
                  <a:gd name="T37" fmla="*/ 253 h 669"/>
                  <a:gd name="T38" fmla="*/ 774 w 778"/>
                  <a:gd name="T39" fmla="*/ 241 h 669"/>
                  <a:gd name="T40" fmla="*/ 771 w 778"/>
                  <a:gd name="T41" fmla="*/ 229 h 669"/>
                  <a:gd name="T42" fmla="*/ 765 w 778"/>
                  <a:gd name="T43" fmla="*/ 218 h 669"/>
                  <a:gd name="T44" fmla="*/ 759 w 778"/>
                  <a:gd name="T45" fmla="*/ 207 h 669"/>
                  <a:gd name="T46" fmla="*/ 751 w 778"/>
                  <a:gd name="T47" fmla="*/ 198 h 669"/>
                  <a:gd name="T48" fmla="*/ 604 w 778"/>
                  <a:gd name="T49" fmla="*/ 37 h 669"/>
                  <a:gd name="T50" fmla="*/ 585 w 778"/>
                  <a:gd name="T51" fmla="*/ 22 h 669"/>
                  <a:gd name="T52" fmla="*/ 563 w 778"/>
                  <a:gd name="T53" fmla="*/ 10 h 669"/>
                  <a:gd name="T54" fmla="*/ 538 w 778"/>
                  <a:gd name="T55" fmla="*/ 3 h 669"/>
                  <a:gd name="T56" fmla="*/ 514 w 778"/>
                  <a:gd name="T57" fmla="*/ 0 h 669"/>
                  <a:gd name="T58" fmla="*/ 272 w 778"/>
                  <a:gd name="T59" fmla="*/ 8 h 669"/>
                  <a:gd name="T60" fmla="*/ 243 w 778"/>
                  <a:gd name="T61" fmla="*/ 12 h 669"/>
                  <a:gd name="T62" fmla="*/ 216 w 778"/>
                  <a:gd name="T63" fmla="*/ 22 h 669"/>
                  <a:gd name="T64" fmla="*/ 192 w 778"/>
                  <a:gd name="T65" fmla="*/ 37 h 669"/>
                  <a:gd name="T66" fmla="*/ 173 w 778"/>
                  <a:gd name="T67" fmla="*/ 55 h 669"/>
                  <a:gd name="T68" fmla="*/ 20 w 778"/>
                  <a:gd name="T69" fmla="*/ 269 h 669"/>
                  <a:gd name="T70" fmla="*/ 12 w 778"/>
                  <a:gd name="T71" fmla="*/ 283 h 669"/>
                  <a:gd name="T72" fmla="*/ 6 w 778"/>
                  <a:gd name="T73" fmla="*/ 298 h 669"/>
                  <a:gd name="T74" fmla="*/ 2 w 778"/>
                  <a:gd name="T75" fmla="*/ 313 h 669"/>
                  <a:gd name="T76" fmla="*/ 0 w 778"/>
                  <a:gd name="T77" fmla="*/ 329 h 6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78" h="669">
                    <a:moveTo>
                      <a:pt x="0" y="329"/>
                    </a:moveTo>
                    <a:cubicBezTo>
                      <a:pt x="0" y="334"/>
                      <a:pt x="0" y="339"/>
                      <a:pt x="1" y="344"/>
                    </a:cubicBezTo>
                    <a:cubicBezTo>
                      <a:pt x="1" y="349"/>
                      <a:pt x="2" y="354"/>
                      <a:pt x="4" y="359"/>
                    </a:cubicBezTo>
                    <a:cubicBezTo>
                      <a:pt x="5" y="364"/>
                      <a:pt x="7" y="369"/>
                      <a:pt x="9" y="374"/>
                    </a:cubicBezTo>
                    <a:cubicBezTo>
                      <a:pt x="11" y="378"/>
                      <a:pt x="13" y="382"/>
                      <a:pt x="16" y="387"/>
                    </a:cubicBezTo>
                    <a:cubicBezTo>
                      <a:pt x="189" y="622"/>
                      <a:pt x="189" y="622"/>
                      <a:pt x="189" y="622"/>
                    </a:cubicBezTo>
                    <a:cubicBezTo>
                      <a:pt x="195" y="631"/>
                      <a:pt x="204" y="639"/>
                      <a:pt x="213" y="646"/>
                    </a:cubicBezTo>
                    <a:cubicBezTo>
                      <a:pt x="223" y="652"/>
                      <a:pt x="234" y="658"/>
                      <a:pt x="245" y="662"/>
                    </a:cubicBezTo>
                    <a:cubicBezTo>
                      <a:pt x="257" y="665"/>
                      <a:pt x="269" y="668"/>
                      <a:pt x="282" y="669"/>
                    </a:cubicBezTo>
                    <a:cubicBezTo>
                      <a:pt x="294" y="669"/>
                      <a:pt x="306" y="669"/>
                      <a:pt x="318" y="666"/>
                    </a:cubicBezTo>
                    <a:cubicBezTo>
                      <a:pt x="619" y="599"/>
                      <a:pt x="619" y="599"/>
                      <a:pt x="619" y="599"/>
                    </a:cubicBezTo>
                    <a:cubicBezTo>
                      <a:pt x="629" y="597"/>
                      <a:pt x="639" y="593"/>
                      <a:pt x="648" y="588"/>
                    </a:cubicBezTo>
                    <a:cubicBezTo>
                      <a:pt x="657" y="583"/>
                      <a:pt x="666" y="577"/>
                      <a:pt x="673" y="570"/>
                    </a:cubicBezTo>
                    <a:cubicBezTo>
                      <a:pt x="681" y="562"/>
                      <a:pt x="688" y="554"/>
                      <a:pt x="693" y="546"/>
                    </a:cubicBezTo>
                    <a:cubicBezTo>
                      <a:pt x="699" y="537"/>
                      <a:pt x="703" y="528"/>
                      <a:pt x="706" y="519"/>
                    </a:cubicBezTo>
                    <a:cubicBezTo>
                      <a:pt x="775" y="289"/>
                      <a:pt x="775" y="289"/>
                      <a:pt x="775" y="289"/>
                    </a:cubicBezTo>
                    <a:cubicBezTo>
                      <a:pt x="776" y="285"/>
                      <a:pt x="777" y="281"/>
                      <a:pt x="777" y="277"/>
                    </a:cubicBezTo>
                    <a:cubicBezTo>
                      <a:pt x="778" y="273"/>
                      <a:pt x="778" y="269"/>
                      <a:pt x="778" y="265"/>
                    </a:cubicBezTo>
                    <a:cubicBezTo>
                      <a:pt x="778" y="261"/>
                      <a:pt x="777" y="257"/>
                      <a:pt x="777" y="253"/>
                    </a:cubicBezTo>
                    <a:cubicBezTo>
                      <a:pt x="776" y="249"/>
                      <a:pt x="775" y="245"/>
                      <a:pt x="774" y="241"/>
                    </a:cubicBezTo>
                    <a:cubicBezTo>
                      <a:pt x="773" y="237"/>
                      <a:pt x="772" y="233"/>
                      <a:pt x="771" y="229"/>
                    </a:cubicBezTo>
                    <a:cubicBezTo>
                      <a:pt x="769" y="225"/>
                      <a:pt x="767" y="222"/>
                      <a:pt x="765" y="218"/>
                    </a:cubicBezTo>
                    <a:cubicBezTo>
                      <a:pt x="763" y="214"/>
                      <a:pt x="761" y="211"/>
                      <a:pt x="759" y="207"/>
                    </a:cubicBezTo>
                    <a:cubicBezTo>
                      <a:pt x="756" y="204"/>
                      <a:pt x="754" y="201"/>
                      <a:pt x="751" y="198"/>
                    </a:cubicBezTo>
                    <a:cubicBezTo>
                      <a:pt x="604" y="37"/>
                      <a:pt x="604" y="37"/>
                      <a:pt x="604" y="37"/>
                    </a:cubicBezTo>
                    <a:cubicBezTo>
                      <a:pt x="598" y="31"/>
                      <a:pt x="592" y="26"/>
                      <a:pt x="585" y="22"/>
                    </a:cubicBezTo>
                    <a:cubicBezTo>
                      <a:pt x="579" y="17"/>
                      <a:pt x="571" y="13"/>
                      <a:pt x="563" y="10"/>
                    </a:cubicBezTo>
                    <a:cubicBezTo>
                      <a:pt x="555" y="7"/>
                      <a:pt x="547" y="4"/>
                      <a:pt x="538" y="3"/>
                    </a:cubicBezTo>
                    <a:cubicBezTo>
                      <a:pt x="530" y="1"/>
                      <a:pt x="522" y="0"/>
                      <a:pt x="514" y="0"/>
                    </a:cubicBezTo>
                    <a:cubicBezTo>
                      <a:pt x="272" y="8"/>
                      <a:pt x="272" y="8"/>
                      <a:pt x="272" y="8"/>
                    </a:cubicBezTo>
                    <a:cubicBezTo>
                      <a:pt x="262" y="8"/>
                      <a:pt x="253" y="9"/>
                      <a:pt x="243" y="12"/>
                    </a:cubicBezTo>
                    <a:cubicBezTo>
                      <a:pt x="234" y="14"/>
                      <a:pt x="225" y="18"/>
                      <a:pt x="216" y="22"/>
                    </a:cubicBezTo>
                    <a:cubicBezTo>
                      <a:pt x="207" y="26"/>
                      <a:pt x="199" y="31"/>
                      <a:pt x="192" y="37"/>
                    </a:cubicBezTo>
                    <a:cubicBezTo>
                      <a:pt x="184" y="42"/>
                      <a:pt x="178" y="49"/>
                      <a:pt x="173" y="55"/>
                    </a:cubicBezTo>
                    <a:cubicBezTo>
                      <a:pt x="20" y="269"/>
                      <a:pt x="20" y="269"/>
                      <a:pt x="20" y="269"/>
                    </a:cubicBezTo>
                    <a:cubicBezTo>
                      <a:pt x="17" y="274"/>
                      <a:pt x="15" y="278"/>
                      <a:pt x="12" y="283"/>
                    </a:cubicBezTo>
                    <a:cubicBezTo>
                      <a:pt x="10" y="288"/>
                      <a:pt x="8" y="293"/>
                      <a:pt x="6" y="298"/>
                    </a:cubicBezTo>
                    <a:cubicBezTo>
                      <a:pt x="4" y="303"/>
                      <a:pt x="3" y="308"/>
                      <a:pt x="2" y="313"/>
                    </a:cubicBezTo>
                    <a:cubicBezTo>
                      <a:pt x="1" y="318"/>
                      <a:pt x="0" y="323"/>
                      <a:pt x="0" y="329"/>
                    </a:cubicBezTo>
                  </a:path>
                </a:pathLst>
              </a:custGeom>
              <a:gradFill>
                <a:gsLst>
                  <a:gs pos="0">
                    <a:schemeClr val="bg1"/>
                  </a:gs>
                  <a:gs pos="100000">
                    <a:schemeClr val="bg1">
                      <a:lumMod val="75000"/>
                    </a:schemeClr>
                  </a:gs>
                </a:gsLst>
                <a:lin ang="5400000" scaled="1"/>
              </a:gradFill>
              <a:ln>
                <a:noFill/>
              </a:ln>
              <a:effectLst>
                <a:outerShdw blurRad="50800" dist="38100" dir="8100000" algn="tr" rotWithShape="0">
                  <a:prstClr val="black">
                    <a:alpha val="40000"/>
                  </a:prstClr>
                </a:outerShdw>
              </a:effectLst>
            </p:spPr>
            <p:txBody>
              <a:bodyPr vert="horz" wrap="square" lIns="91440" tIns="45720" rIns="91440" bIns="45720" numCol="1" anchor="t" anchorCtr="0" compatLnSpc="1"/>
              <a:lstStyle/>
              <a:p>
                <a:endParaRPr lang="zh-CN" altLang="en-US"/>
              </a:p>
            </p:txBody>
          </p:sp>
          <p:sp>
            <p:nvSpPr>
              <p:cNvPr id="30" name="Freeform 5"/>
              <p:cNvSpPr>
                <a:spLocks noChangeAspect="1"/>
              </p:cNvSpPr>
              <p:nvPr/>
            </p:nvSpPr>
            <p:spPr bwMode="auto">
              <a:xfrm>
                <a:off x="4240891" y="2010019"/>
                <a:ext cx="1368000" cy="895999"/>
              </a:xfrm>
              <a:custGeom>
                <a:avLst/>
                <a:gdLst>
                  <a:gd name="T0" fmla="*/ 0 w 629"/>
                  <a:gd name="T1" fmla="*/ 176 h 411"/>
                  <a:gd name="T2" fmla="*/ 0 w 629"/>
                  <a:gd name="T3" fmla="*/ 186 h 411"/>
                  <a:gd name="T4" fmla="*/ 3 w 629"/>
                  <a:gd name="T5" fmla="*/ 195 h 411"/>
                  <a:gd name="T6" fmla="*/ 7 w 629"/>
                  <a:gd name="T7" fmla="*/ 205 h 411"/>
                  <a:gd name="T8" fmla="*/ 13 w 629"/>
                  <a:gd name="T9" fmla="*/ 213 h 411"/>
                  <a:gd name="T10" fmla="*/ 146 w 629"/>
                  <a:gd name="T11" fmla="*/ 372 h 411"/>
                  <a:gd name="T12" fmla="*/ 164 w 629"/>
                  <a:gd name="T13" fmla="*/ 388 h 411"/>
                  <a:gd name="T14" fmla="*/ 189 w 629"/>
                  <a:gd name="T15" fmla="*/ 401 h 411"/>
                  <a:gd name="T16" fmla="*/ 217 w 629"/>
                  <a:gd name="T17" fmla="*/ 409 h 411"/>
                  <a:gd name="T18" fmla="*/ 245 w 629"/>
                  <a:gd name="T19" fmla="*/ 411 h 411"/>
                  <a:gd name="T20" fmla="*/ 485 w 629"/>
                  <a:gd name="T21" fmla="*/ 406 h 411"/>
                  <a:gd name="T22" fmla="*/ 508 w 629"/>
                  <a:gd name="T23" fmla="*/ 402 h 411"/>
                  <a:gd name="T24" fmla="*/ 529 w 629"/>
                  <a:gd name="T25" fmla="*/ 394 h 411"/>
                  <a:gd name="T26" fmla="*/ 547 w 629"/>
                  <a:gd name="T27" fmla="*/ 382 h 411"/>
                  <a:gd name="T28" fmla="*/ 558 w 629"/>
                  <a:gd name="T29" fmla="*/ 367 h 411"/>
                  <a:gd name="T30" fmla="*/ 625 w 629"/>
                  <a:gd name="T31" fmla="*/ 232 h 411"/>
                  <a:gd name="T32" fmla="*/ 627 w 629"/>
                  <a:gd name="T33" fmla="*/ 226 h 411"/>
                  <a:gd name="T34" fmla="*/ 629 w 629"/>
                  <a:gd name="T35" fmla="*/ 218 h 411"/>
                  <a:gd name="T36" fmla="*/ 628 w 629"/>
                  <a:gd name="T37" fmla="*/ 210 h 411"/>
                  <a:gd name="T38" fmla="*/ 627 w 629"/>
                  <a:gd name="T39" fmla="*/ 202 h 411"/>
                  <a:gd name="T40" fmla="*/ 624 w 629"/>
                  <a:gd name="T41" fmla="*/ 194 h 411"/>
                  <a:gd name="T42" fmla="*/ 620 w 629"/>
                  <a:gd name="T43" fmla="*/ 186 h 411"/>
                  <a:gd name="T44" fmla="*/ 615 w 629"/>
                  <a:gd name="T45" fmla="*/ 179 h 411"/>
                  <a:gd name="T46" fmla="*/ 609 w 629"/>
                  <a:gd name="T47" fmla="*/ 172 h 411"/>
                  <a:gd name="T48" fmla="*/ 491 w 629"/>
                  <a:gd name="T49" fmla="*/ 53 h 411"/>
                  <a:gd name="T50" fmla="*/ 476 w 629"/>
                  <a:gd name="T51" fmla="*/ 41 h 411"/>
                  <a:gd name="T52" fmla="*/ 458 w 629"/>
                  <a:gd name="T53" fmla="*/ 31 h 411"/>
                  <a:gd name="T54" fmla="*/ 437 w 629"/>
                  <a:gd name="T55" fmla="*/ 24 h 411"/>
                  <a:gd name="T56" fmla="*/ 417 w 629"/>
                  <a:gd name="T57" fmla="*/ 20 h 411"/>
                  <a:gd name="T58" fmla="*/ 216 w 629"/>
                  <a:gd name="T59" fmla="*/ 1 h 411"/>
                  <a:gd name="T60" fmla="*/ 193 w 629"/>
                  <a:gd name="T61" fmla="*/ 1 h 411"/>
                  <a:gd name="T62" fmla="*/ 171 w 629"/>
                  <a:gd name="T63" fmla="*/ 5 h 411"/>
                  <a:gd name="T64" fmla="*/ 151 w 629"/>
                  <a:gd name="T65" fmla="*/ 12 h 411"/>
                  <a:gd name="T66" fmla="*/ 136 w 629"/>
                  <a:gd name="T67" fmla="*/ 23 h 411"/>
                  <a:gd name="T68" fmla="*/ 15 w 629"/>
                  <a:gd name="T69" fmla="*/ 142 h 411"/>
                  <a:gd name="T70" fmla="*/ 9 w 629"/>
                  <a:gd name="T71" fmla="*/ 150 h 411"/>
                  <a:gd name="T72" fmla="*/ 4 w 629"/>
                  <a:gd name="T73" fmla="*/ 158 h 411"/>
                  <a:gd name="T74" fmla="*/ 1 w 629"/>
                  <a:gd name="T75" fmla="*/ 167 h 411"/>
                  <a:gd name="T76" fmla="*/ 0 w 629"/>
                  <a:gd name="T77" fmla="*/ 176 h 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29" h="411">
                    <a:moveTo>
                      <a:pt x="0" y="176"/>
                    </a:moveTo>
                    <a:cubicBezTo>
                      <a:pt x="0" y="180"/>
                      <a:pt x="0" y="183"/>
                      <a:pt x="0" y="186"/>
                    </a:cubicBezTo>
                    <a:cubicBezTo>
                      <a:pt x="1" y="189"/>
                      <a:pt x="2" y="192"/>
                      <a:pt x="3" y="195"/>
                    </a:cubicBezTo>
                    <a:cubicBezTo>
                      <a:pt x="4" y="199"/>
                      <a:pt x="5" y="202"/>
                      <a:pt x="7" y="205"/>
                    </a:cubicBezTo>
                    <a:cubicBezTo>
                      <a:pt x="8" y="208"/>
                      <a:pt x="10" y="210"/>
                      <a:pt x="13" y="213"/>
                    </a:cubicBezTo>
                    <a:cubicBezTo>
                      <a:pt x="146" y="372"/>
                      <a:pt x="146" y="372"/>
                      <a:pt x="146" y="372"/>
                    </a:cubicBezTo>
                    <a:cubicBezTo>
                      <a:pt x="151" y="377"/>
                      <a:pt x="157" y="383"/>
                      <a:pt x="164" y="388"/>
                    </a:cubicBezTo>
                    <a:cubicBezTo>
                      <a:pt x="172" y="393"/>
                      <a:pt x="180" y="397"/>
                      <a:pt x="189" y="401"/>
                    </a:cubicBezTo>
                    <a:cubicBezTo>
                      <a:pt x="198" y="404"/>
                      <a:pt x="207" y="407"/>
                      <a:pt x="217" y="409"/>
                    </a:cubicBezTo>
                    <a:cubicBezTo>
                      <a:pt x="226" y="411"/>
                      <a:pt x="236" y="411"/>
                      <a:pt x="245" y="411"/>
                    </a:cubicBezTo>
                    <a:cubicBezTo>
                      <a:pt x="485" y="406"/>
                      <a:pt x="485" y="406"/>
                      <a:pt x="485" y="406"/>
                    </a:cubicBezTo>
                    <a:cubicBezTo>
                      <a:pt x="493" y="406"/>
                      <a:pt x="501" y="404"/>
                      <a:pt x="508" y="402"/>
                    </a:cubicBezTo>
                    <a:cubicBezTo>
                      <a:pt x="516" y="400"/>
                      <a:pt x="523" y="397"/>
                      <a:pt x="529" y="394"/>
                    </a:cubicBezTo>
                    <a:cubicBezTo>
                      <a:pt x="536" y="390"/>
                      <a:pt x="542" y="386"/>
                      <a:pt x="547" y="382"/>
                    </a:cubicBezTo>
                    <a:cubicBezTo>
                      <a:pt x="551" y="377"/>
                      <a:pt x="555" y="372"/>
                      <a:pt x="558" y="367"/>
                    </a:cubicBezTo>
                    <a:cubicBezTo>
                      <a:pt x="625" y="232"/>
                      <a:pt x="625" y="232"/>
                      <a:pt x="625" y="232"/>
                    </a:cubicBezTo>
                    <a:cubicBezTo>
                      <a:pt x="626" y="230"/>
                      <a:pt x="627" y="228"/>
                      <a:pt x="627" y="226"/>
                    </a:cubicBezTo>
                    <a:cubicBezTo>
                      <a:pt x="628" y="223"/>
                      <a:pt x="628" y="221"/>
                      <a:pt x="629" y="218"/>
                    </a:cubicBezTo>
                    <a:cubicBezTo>
                      <a:pt x="629" y="216"/>
                      <a:pt x="629" y="213"/>
                      <a:pt x="628" y="210"/>
                    </a:cubicBezTo>
                    <a:cubicBezTo>
                      <a:pt x="628" y="208"/>
                      <a:pt x="628" y="205"/>
                      <a:pt x="627" y="202"/>
                    </a:cubicBezTo>
                    <a:cubicBezTo>
                      <a:pt x="626" y="200"/>
                      <a:pt x="625" y="197"/>
                      <a:pt x="624" y="194"/>
                    </a:cubicBezTo>
                    <a:cubicBezTo>
                      <a:pt x="623" y="192"/>
                      <a:pt x="622" y="189"/>
                      <a:pt x="620" y="186"/>
                    </a:cubicBezTo>
                    <a:cubicBezTo>
                      <a:pt x="619" y="184"/>
                      <a:pt x="617" y="181"/>
                      <a:pt x="615" y="179"/>
                    </a:cubicBezTo>
                    <a:cubicBezTo>
                      <a:pt x="613" y="177"/>
                      <a:pt x="611" y="174"/>
                      <a:pt x="609" y="172"/>
                    </a:cubicBezTo>
                    <a:cubicBezTo>
                      <a:pt x="491" y="53"/>
                      <a:pt x="491" y="53"/>
                      <a:pt x="491" y="53"/>
                    </a:cubicBezTo>
                    <a:cubicBezTo>
                      <a:pt x="487" y="49"/>
                      <a:pt x="482" y="45"/>
                      <a:pt x="476" y="41"/>
                    </a:cubicBezTo>
                    <a:cubicBezTo>
                      <a:pt x="471" y="37"/>
                      <a:pt x="465" y="34"/>
                      <a:pt x="458" y="31"/>
                    </a:cubicBezTo>
                    <a:cubicBezTo>
                      <a:pt x="451" y="28"/>
                      <a:pt x="444" y="26"/>
                      <a:pt x="437" y="24"/>
                    </a:cubicBezTo>
                    <a:cubicBezTo>
                      <a:pt x="430" y="22"/>
                      <a:pt x="423" y="21"/>
                      <a:pt x="417" y="20"/>
                    </a:cubicBezTo>
                    <a:cubicBezTo>
                      <a:pt x="216" y="1"/>
                      <a:pt x="216" y="1"/>
                      <a:pt x="216" y="1"/>
                    </a:cubicBezTo>
                    <a:cubicBezTo>
                      <a:pt x="209" y="0"/>
                      <a:pt x="201" y="0"/>
                      <a:pt x="193" y="1"/>
                    </a:cubicBezTo>
                    <a:cubicBezTo>
                      <a:pt x="185" y="2"/>
                      <a:pt x="178" y="3"/>
                      <a:pt x="171" y="5"/>
                    </a:cubicBezTo>
                    <a:cubicBezTo>
                      <a:pt x="164" y="7"/>
                      <a:pt x="157" y="9"/>
                      <a:pt x="151" y="12"/>
                    </a:cubicBezTo>
                    <a:cubicBezTo>
                      <a:pt x="145" y="15"/>
                      <a:pt x="140" y="19"/>
                      <a:pt x="136" y="23"/>
                    </a:cubicBezTo>
                    <a:cubicBezTo>
                      <a:pt x="15" y="142"/>
                      <a:pt x="15" y="142"/>
                      <a:pt x="15" y="142"/>
                    </a:cubicBezTo>
                    <a:cubicBezTo>
                      <a:pt x="13" y="144"/>
                      <a:pt x="11" y="147"/>
                      <a:pt x="9" y="150"/>
                    </a:cubicBezTo>
                    <a:cubicBezTo>
                      <a:pt x="7" y="152"/>
                      <a:pt x="5" y="155"/>
                      <a:pt x="4" y="158"/>
                    </a:cubicBezTo>
                    <a:cubicBezTo>
                      <a:pt x="3" y="161"/>
                      <a:pt x="2" y="164"/>
                      <a:pt x="1" y="167"/>
                    </a:cubicBezTo>
                    <a:cubicBezTo>
                      <a:pt x="0" y="170"/>
                      <a:pt x="0" y="173"/>
                      <a:pt x="0" y="176"/>
                    </a:cubicBezTo>
                  </a:path>
                </a:pathLst>
              </a:custGeom>
              <a:gradFill>
                <a:gsLst>
                  <a:gs pos="0">
                    <a:schemeClr val="bg1"/>
                  </a:gs>
                  <a:gs pos="100000">
                    <a:schemeClr val="bg1">
                      <a:lumMod val="75000"/>
                    </a:schemeClr>
                  </a:gs>
                </a:gsLst>
                <a:lin ang="5400000" scaled="1"/>
              </a:gradFill>
              <a:ln>
                <a:noFill/>
              </a:ln>
              <a:effectLst>
                <a:outerShdw blurRad="50800" dist="38100" dir="8100000" algn="tr" rotWithShape="0">
                  <a:prstClr val="black">
                    <a:alpha val="40000"/>
                  </a:prstClr>
                </a:outerShdw>
              </a:effectLst>
            </p:spPr>
            <p:txBody>
              <a:bodyPr vert="horz" wrap="square" lIns="91440" tIns="45720" rIns="91440" bIns="45720" numCol="1" anchor="t" anchorCtr="0" compatLnSpc="1"/>
              <a:lstStyle/>
              <a:p>
                <a:endParaRPr lang="zh-CN" altLang="en-US"/>
              </a:p>
            </p:txBody>
          </p:sp>
          <p:sp>
            <p:nvSpPr>
              <p:cNvPr id="31" name="Freeform 9"/>
              <p:cNvSpPr>
                <a:spLocks noChangeAspect="1"/>
              </p:cNvSpPr>
              <p:nvPr/>
            </p:nvSpPr>
            <p:spPr bwMode="auto">
              <a:xfrm>
                <a:off x="5720618" y="1692682"/>
                <a:ext cx="900000" cy="622985"/>
              </a:xfrm>
              <a:custGeom>
                <a:avLst/>
                <a:gdLst>
                  <a:gd name="T0" fmla="*/ 1 w 448"/>
                  <a:gd name="T1" fmla="*/ 124 h 309"/>
                  <a:gd name="T2" fmla="*/ 3 w 448"/>
                  <a:gd name="T3" fmla="*/ 131 h 309"/>
                  <a:gd name="T4" fmla="*/ 6 w 448"/>
                  <a:gd name="T5" fmla="*/ 138 h 309"/>
                  <a:gd name="T6" fmla="*/ 11 w 448"/>
                  <a:gd name="T7" fmla="*/ 145 h 309"/>
                  <a:gd name="T8" fmla="*/ 16 w 448"/>
                  <a:gd name="T9" fmla="*/ 151 h 309"/>
                  <a:gd name="T10" fmla="*/ 134 w 448"/>
                  <a:gd name="T11" fmla="*/ 269 h 309"/>
                  <a:gd name="T12" fmla="*/ 149 w 448"/>
                  <a:gd name="T13" fmla="*/ 282 h 309"/>
                  <a:gd name="T14" fmla="*/ 168 w 448"/>
                  <a:gd name="T15" fmla="*/ 292 h 309"/>
                  <a:gd name="T16" fmla="*/ 188 w 448"/>
                  <a:gd name="T17" fmla="*/ 299 h 309"/>
                  <a:gd name="T18" fmla="*/ 208 w 448"/>
                  <a:gd name="T19" fmla="*/ 302 h 309"/>
                  <a:gd name="T20" fmla="*/ 372 w 448"/>
                  <a:gd name="T21" fmla="*/ 309 h 309"/>
                  <a:gd name="T22" fmla="*/ 388 w 448"/>
                  <a:gd name="T23" fmla="*/ 307 h 309"/>
                  <a:gd name="T24" fmla="*/ 402 w 448"/>
                  <a:gd name="T25" fmla="*/ 302 h 309"/>
                  <a:gd name="T26" fmla="*/ 412 w 448"/>
                  <a:gd name="T27" fmla="*/ 295 h 309"/>
                  <a:gd name="T28" fmla="*/ 418 w 448"/>
                  <a:gd name="T29" fmla="*/ 284 h 309"/>
                  <a:gd name="T30" fmla="*/ 447 w 448"/>
                  <a:gd name="T31" fmla="*/ 189 h 309"/>
                  <a:gd name="T32" fmla="*/ 448 w 448"/>
                  <a:gd name="T33" fmla="*/ 184 h 309"/>
                  <a:gd name="T34" fmla="*/ 447 w 448"/>
                  <a:gd name="T35" fmla="*/ 178 h 309"/>
                  <a:gd name="T36" fmla="*/ 446 w 448"/>
                  <a:gd name="T37" fmla="*/ 172 h 309"/>
                  <a:gd name="T38" fmla="*/ 444 w 448"/>
                  <a:gd name="T39" fmla="*/ 166 h 309"/>
                  <a:gd name="T40" fmla="*/ 441 w 448"/>
                  <a:gd name="T41" fmla="*/ 160 h 309"/>
                  <a:gd name="T42" fmla="*/ 437 w 448"/>
                  <a:gd name="T43" fmla="*/ 154 h 309"/>
                  <a:gd name="T44" fmla="*/ 432 w 448"/>
                  <a:gd name="T45" fmla="*/ 148 h 309"/>
                  <a:gd name="T46" fmla="*/ 427 w 448"/>
                  <a:gd name="T47" fmla="*/ 143 h 309"/>
                  <a:gd name="T48" fmla="*/ 323 w 448"/>
                  <a:gd name="T49" fmla="*/ 48 h 309"/>
                  <a:gd name="T50" fmla="*/ 310 w 448"/>
                  <a:gd name="T51" fmla="*/ 39 h 309"/>
                  <a:gd name="T52" fmla="*/ 295 w 448"/>
                  <a:gd name="T53" fmla="*/ 31 h 309"/>
                  <a:gd name="T54" fmla="*/ 279 w 448"/>
                  <a:gd name="T55" fmla="*/ 24 h 309"/>
                  <a:gd name="T56" fmla="*/ 264 w 448"/>
                  <a:gd name="T57" fmla="*/ 21 h 309"/>
                  <a:gd name="T58" fmla="*/ 118 w 448"/>
                  <a:gd name="T59" fmla="*/ 1 h 309"/>
                  <a:gd name="T60" fmla="*/ 102 w 448"/>
                  <a:gd name="T61" fmla="*/ 0 h 309"/>
                  <a:gd name="T62" fmla="*/ 87 w 448"/>
                  <a:gd name="T63" fmla="*/ 2 h 309"/>
                  <a:gd name="T64" fmla="*/ 74 w 448"/>
                  <a:gd name="T65" fmla="*/ 7 h 309"/>
                  <a:gd name="T66" fmla="*/ 66 w 448"/>
                  <a:gd name="T67" fmla="*/ 15 h 309"/>
                  <a:gd name="T68" fmla="*/ 5 w 448"/>
                  <a:gd name="T69" fmla="*/ 100 h 309"/>
                  <a:gd name="T70" fmla="*/ 2 w 448"/>
                  <a:gd name="T71" fmla="*/ 105 h 309"/>
                  <a:gd name="T72" fmla="*/ 0 w 448"/>
                  <a:gd name="T73" fmla="*/ 111 h 309"/>
                  <a:gd name="T74" fmla="*/ 0 w 448"/>
                  <a:gd name="T75" fmla="*/ 117 h 309"/>
                  <a:gd name="T76" fmla="*/ 1 w 448"/>
                  <a:gd name="T77" fmla="*/ 124 h 3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48" h="309">
                    <a:moveTo>
                      <a:pt x="1" y="124"/>
                    </a:moveTo>
                    <a:cubicBezTo>
                      <a:pt x="1" y="126"/>
                      <a:pt x="2" y="129"/>
                      <a:pt x="3" y="131"/>
                    </a:cubicBezTo>
                    <a:cubicBezTo>
                      <a:pt x="4" y="133"/>
                      <a:pt x="5" y="136"/>
                      <a:pt x="6" y="138"/>
                    </a:cubicBezTo>
                    <a:cubicBezTo>
                      <a:pt x="7" y="140"/>
                      <a:pt x="9" y="143"/>
                      <a:pt x="11" y="145"/>
                    </a:cubicBezTo>
                    <a:cubicBezTo>
                      <a:pt x="12" y="147"/>
                      <a:pt x="14" y="149"/>
                      <a:pt x="16" y="151"/>
                    </a:cubicBezTo>
                    <a:cubicBezTo>
                      <a:pt x="134" y="269"/>
                      <a:pt x="134" y="269"/>
                      <a:pt x="134" y="269"/>
                    </a:cubicBezTo>
                    <a:cubicBezTo>
                      <a:pt x="138" y="274"/>
                      <a:pt x="143" y="278"/>
                      <a:pt x="149" y="282"/>
                    </a:cubicBezTo>
                    <a:cubicBezTo>
                      <a:pt x="155" y="285"/>
                      <a:pt x="161" y="289"/>
                      <a:pt x="168" y="292"/>
                    </a:cubicBezTo>
                    <a:cubicBezTo>
                      <a:pt x="174" y="295"/>
                      <a:pt x="181" y="297"/>
                      <a:pt x="188" y="299"/>
                    </a:cubicBezTo>
                    <a:cubicBezTo>
                      <a:pt x="195" y="300"/>
                      <a:pt x="201" y="301"/>
                      <a:pt x="208" y="302"/>
                    </a:cubicBezTo>
                    <a:cubicBezTo>
                      <a:pt x="372" y="309"/>
                      <a:pt x="372" y="309"/>
                      <a:pt x="372" y="309"/>
                    </a:cubicBezTo>
                    <a:cubicBezTo>
                      <a:pt x="378" y="309"/>
                      <a:pt x="383" y="309"/>
                      <a:pt x="388" y="307"/>
                    </a:cubicBezTo>
                    <a:cubicBezTo>
                      <a:pt x="393" y="306"/>
                      <a:pt x="398" y="305"/>
                      <a:pt x="402" y="302"/>
                    </a:cubicBezTo>
                    <a:cubicBezTo>
                      <a:pt x="406" y="300"/>
                      <a:pt x="410" y="298"/>
                      <a:pt x="412" y="295"/>
                    </a:cubicBezTo>
                    <a:cubicBezTo>
                      <a:pt x="415" y="291"/>
                      <a:pt x="417" y="288"/>
                      <a:pt x="418" y="284"/>
                    </a:cubicBezTo>
                    <a:cubicBezTo>
                      <a:pt x="447" y="189"/>
                      <a:pt x="447" y="189"/>
                      <a:pt x="447" y="189"/>
                    </a:cubicBezTo>
                    <a:cubicBezTo>
                      <a:pt x="447" y="187"/>
                      <a:pt x="448" y="186"/>
                      <a:pt x="448" y="184"/>
                    </a:cubicBezTo>
                    <a:cubicBezTo>
                      <a:pt x="448" y="182"/>
                      <a:pt x="448" y="180"/>
                      <a:pt x="447" y="178"/>
                    </a:cubicBezTo>
                    <a:cubicBezTo>
                      <a:pt x="447" y="176"/>
                      <a:pt x="447" y="174"/>
                      <a:pt x="446" y="172"/>
                    </a:cubicBezTo>
                    <a:cubicBezTo>
                      <a:pt x="446" y="170"/>
                      <a:pt x="445" y="168"/>
                      <a:pt x="444" y="166"/>
                    </a:cubicBezTo>
                    <a:cubicBezTo>
                      <a:pt x="443" y="164"/>
                      <a:pt x="442" y="162"/>
                      <a:pt x="441" y="160"/>
                    </a:cubicBezTo>
                    <a:cubicBezTo>
                      <a:pt x="440" y="158"/>
                      <a:pt x="438" y="156"/>
                      <a:pt x="437" y="154"/>
                    </a:cubicBezTo>
                    <a:cubicBezTo>
                      <a:pt x="435" y="152"/>
                      <a:pt x="434" y="150"/>
                      <a:pt x="432" y="148"/>
                    </a:cubicBezTo>
                    <a:cubicBezTo>
                      <a:pt x="431" y="147"/>
                      <a:pt x="429" y="145"/>
                      <a:pt x="427" y="143"/>
                    </a:cubicBezTo>
                    <a:cubicBezTo>
                      <a:pt x="323" y="48"/>
                      <a:pt x="323" y="48"/>
                      <a:pt x="323" y="48"/>
                    </a:cubicBezTo>
                    <a:cubicBezTo>
                      <a:pt x="319" y="45"/>
                      <a:pt x="315" y="42"/>
                      <a:pt x="310" y="39"/>
                    </a:cubicBezTo>
                    <a:cubicBezTo>
                      <a:pt x="306" y="36"/>
                      <a:pt x="300" y="33"/>
                      <a:pt x="295" y="31"/>
                    </a:cubicBezTo>
                    <a:cubicBezTo>
                      <a:pt x="290" y="28"/>
                      <a:pt x="285" y="26"/>
                      <a:pt x="279" y="24"/>
                    </a:cubicBezTo>
                    <a:cubicBezTo>
                      <a:pt x="274" y="23"/>
                      <a:pt x="269" y="21"/>
                      <a:pt x="264" y="21"/>
                    </a:cubicBezTo>
                    <a:cubicBezTo>
                      <a:pt x="118" y="1"/>
                      <a:pt x="118" y="1"/>
                      <a:pt x="118" y="1"/>
                    </a:cubicBezTo>
                    <a:cubicBezTo>
                      <a:pt x="112" y="0"/>
                      <a:pt x="107" y="0"/>
                      <a:pt x="102" y="0"/>
                    </a:cubicBezTo>
                    <a:cubicBezTo>
                      <a:pt x="96" y="0"/>
                      <a:pt x="91" y="1"/>
                      <a:pt x="87" y="2"/>
                    </a:cubicBezTo>
                    <a:cubicBezTo>
                      <a:pt x="82" y="3"/>
                      <a:pt x="78" y="5"/>
                      <a:pt x="74" y="7"/>
                    </a:cubicBezTo>
                    <a:cubicBezTo>
                      <a:pt x="71" y="9"/>
                      <a:pt x="68" y="12"/>
                      <a:pt x="66" y="15"/>
                    </a:cubicBezTo>
                    <a:cubicBezTo>
                      <a:pt x="5" y="100"/>
                      <a:pt x="5" y="100"/>
                      <a:pt x="5" y="100"/>
                    </a:cubicBezTo>
                    <a:cubicBezTo>
                      <a:pt x="4" y="101"/>
                      <a:pt x="3" y="103"/>
                      <a:pt x="2" y="105"/>
                    </a:cubicBezTo>
                    <a:cubicBezTo>
                      <a:pt x="1" y="107"/>
                      <a:pt x="0" y="109"/>
                      <a:pt x="0" y="111"/>
                    </a:cubicBezTo>
                    <a:cubicBezTo>
                      <a:pt x="0" y="113"/>
                      <a:pt x="0" y="115"/>
                      <a:pt x="0" y="117"/>
                    </a:cubicBezTo>
                    <a:cubicBezTo>
                      <a:pt x="0" y="120"/>
                      <a:pt x="0" y="122"/>
                      <a:pt x="1" y="124"/>
                    </a:cubicBezTo>
                  </a:path>
                </a:pathLst>
              </a:custGeom>
              <a:gradFill>
                <a:gsLst>
                  <a:gs pos="0">
                    <a:schemeClr val="bg1"/>
                  </a:gs>
                  <a:gs pos="100000">
                    <a:schemeClr val="bg1">
                      <a:lumMod val="75000"/>
                    </a:schemeClr>
                  </a:gs>
                </a:gsLst>
                <a:lin ang="5400000" scaled="1"/>
              </a:gradFill>
              <a:ln>
                <a:noFill/>
              </a:ln>
              <a:effectLst>
                <a:outerShdw blurRad="50800" dist="38100" dir="8100000" algn="tr" rotWithShape="0">
                  <a:prstClr val="black">
                    <a:alpha val="40000"/>
                  </a:prstClr>
                </a:outerShdw>
              </a:effectLst>
            </p:spPr>
            <p:txBody>
              <a:bodyPr vert="horz" wrap="square" lIns="91440" tIns="45720" rIns="91440" bIns="45720" numCol="1" anchor="t" anchorCtr="0" compatLnSpc="1"/>
              <a:lstStyle/>
              <a:p>
                <a:endParaRPr lang="zh-CN" altLang="en-US"/>
              </a:p>
            </p:txBody>
          </p:sp>
          <p:sp>
            <p:nvSpPr>
              <p:cNvPr id="32" name="Freeform 13"/>
              <p:cNvSpPr>
                <a:spLocks noChangeAspect="1"/>
              </p:cNvSpPr>
              <p:nvPr/>
            </p:nvSpPr>
            <p:spPr bwMode="auto">
              <a:xfrm>
                <a:off x="6952321" y="2222045"/>
                <a:ext cx="792000" cy="656623"/>
              </a:xfrm>
              <a:custGeom>
                <a:avLst/>
                <a:gdLst>
                  <a:gd name="T0" fmla="*/ 5 w 382"/>
                  <a:gd name="T1" fmla="*/ 141 h 317"/>
                  <a:gd name="T2" fmla="*/ 8 w 382"/>
                  <a:gd name="T3" fmla="*/ 148 h 317"/>
                  <a:gd name="T4" fmla="*/ 12 w 382"/>
                  <a:gd name="T5" fmla="*/ 156 h 317"/>
                  <a:gd name="T6" fmla="*/ 18 w 382"/>
                  <a:gd name="T7" fmla="*/ 163 h 317"/>
                  <a:gd name="T8" fmla="*/ 24 w 382"/>
                  <a:gd name="T9" fmla="*/ 169 h 317"/>
                  <a:gd name="T10" fmla="*/ 149 w 382"/>
                  <a:gd name="T11" fmla="*/ 287 h 317"/>
                  <a:gd name="T12" fmla="*/ 164 w 382"/>
                  <a:gd name="T13" fmla="*/ 299 h 317"/>
                  <a:gd name="T14" fmla="*/ 182 w 382"/>
                  <a:gd name="T15" fmla="*/ 309 h 317"/>
                  <a:gd name="T16" fmla="*/ 200 w 382"/>
                  <a:gd name="T17" fmla="*/ 315 h 317"/>
                  <a:gd name="T18" fmla="*/ 216 w 382"/>
                  <a:gd name="T19" fmla="*/ 317 h 317"/>
                  <a:gd name="T20" fmla="*/ 351 w 382"/>
                  <a:gd name="T21" fmla="*/ 314 h 317"/>
                  <a:gd name="T22" fmla="*/ 364 w 382"/>
                  <a:gd name="T23" fmla="*/ 311 h 317"/>
                  <a:gd name="T24" fmla="*/ 374 w 382"/>
                  <a:gd name="T25" fmla="*/ 305 h 317"/>
                  <a:gd name="T26" fmla="*/ 380 w 382"/>
                  <a:gd name="T27" fmla="*/ 296 h 317"/>
                  <a:gd name="T28" fmla="*/ 382 w 382"/>
                  <a:gd name="T29" fmla="*/ 285 h 317"/>
                  <a:gd name="T30" fmla="*/ 382 w 382"/>
                  <a:gd name="T31" fmla="*/ 180 h 317"/>
                  <a:gd name="T32" fmla="*/ 382 w 382"/>
                  <a:gd name="T33" fmla="*/ 175 h 317"/>
                  <a:gd name="T34" fmla="*/ 380 w 382"/>
                  <a:gd name="T35" fmla="*/ 169 h 317"/>
                  <a:gd name="T36" fmla="*/ 377 w 382"/>
                  <a:gd name="T37" fmla="*/ 163 h 317"/>
                  <a:gd name="T38" fmla="*/ 374 w 382"/>
                  <a:gd name="T39" fmla="*/ 156 h 317"/>
                  <a:gd name="T40" fmla="*/ 370 w 382"/>
                  <a:gd name="T41" fmla="*/ 150 h 317"/>
                  <a:gd name="T42" fmla="*/ 365 w 382"/>
                  <a:gd name="T43" fmla="*/ 144 h 317"/>
                  <a:gd name="T44" fmla="*/ 360 w 382"/>
                  <a:gd name="T45" fmla="*/ 138 h 317"/>
                  <a:gd name="T46" fmla="*/ 354 w 382"/>
                  <a:gd name="T47" fmla="*/ 132 h 317"/>
                  <a:gd name="T48" fmla="*/ 246 w 382"/>
                  <a:gd name="T49" fmla="*/ 37 h 317"/>
                  <a:gd name="T50" fmla="*/ 233 w 382"/>
                  <a:gd name="T51" fmla="*/ 28 h 317"/>
                  <a:gd name="T52" fmla="*/ 219 w 382"/>
                  <a:gd name="T53" fmla="*/ 20 h 317"/>
                  <a:gd name="T54" fmla="*/ 204 w 382"/>
                  <a:gd name="T55" fmla="*/ 14 h 317"/>
                  <a:gd name="T56" fmla="*/ 191 w 382"/>
                  <a:gd name="T57" fmla="*/ 12 h 317"/>
                  <a:gd name="T58" fmla="*/ 67 w 382"/>
                  <a:gd name="T59" fmla="*/ 0 h 317"/>
                  <a:gd name="T60" fmla="*/ 54 w 382"/>
                  <a:gd name="T61" fmla="*/ 0 h 317"/>
                  <a:gd name="T62" fmla="*/ 42 w 382"/>
                  <a:gd name="T63" fmla="*/ 4 h 317"/>
                  <a:gd name="T64" fmla="*/ 34 w 382"/>
                  <a:gd name="T65" fmla="*/ 10 h 317"/>
                  <a:gd name="T66" fmla="*/ 29 w 382"/>
                  <a:gd name="T67" fmla="*/ 19 h 317"/>
                  <a:gd name="T68" fmla="*/ 2 w 382"/>
                  <a:gd name="T69" fmla="*/ 114 h 317"/>
                  <a:gd name="T70" fmla="*/ 1 w 382"/>
                  <a:gd name="T71" fmla="*/ 120 h 317"/>
                  <a:gd name="T72" fmla="*/ 1 w 382"/>
                  <a:gd name="T73" fmla="*/ 127 h 317"/>
                  <a:gd name="T74" fmla="*/ 2 w 382"/>
                  <a:gd name="T75" fmla="*/ 134 h 317"/>
                  <a:gd name="T76" fmla="*/ 5 w 382"/>
                  <a:gd name="T77" fmla="*/ 141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82" h="317">
                    <a:moveTo>
                      <a:pt x="5" y="141"/>
                    </a:moveTo>
                    <a:cubicBezTo>
                      <a:pt x="6" y="143"/>
                      <a:pt x="7" y="146"/>
                      <a:pt x="8" y="148"/>
                    </a:cubicBezTo>
                    <a:cubicBezTo>
                      <a:pt x="9" y="151"/>
                      <a:pt x="11" y="153"/>
                      <a:pt x="12" y="156"/>
                    </a:cubicBezTo>
                    <a:cubicBezTo>
                      <a:pt x="14" y="158"/>
                      <a:pt x="16" y="160"/>
                      <a:pt x="18" y="163"/>
                    </a:cubicBezTo>
                    <a:cubicBezTo>
                      <a:pt x="20" y="165"/>
                      <a:pt x="22" y="167"/>
                      <a:pt x="24" y="169"/>
                    </a:cubicBezTo>
                    <a:cubicBezTo>
                      <a:pt x="149" y="287"/>
                      <a:pt x="149" y="287"/>
                      <a:pt x="149" y="287"/>
                    </a:cubicBezTo>
                    <a:cubicBezTo>
                      <a:pt x="153" y="292"/>
                      <a:pt x="158" y="296"/>
                      <a:pt x="164" y="299"/>
                    </a:cubicBezTo>
                    <a:cubicBezTo>
                      <a:pt x="170" y="303"/>
                      <a:pt x="176" y="306"/>
                      <a:pt x="182" y="309"/>
                    </a:cubicBezTo>
                    <a:cubicBezTo>
                      <a:pt x="188" y="311"/>
                      <a:pt x="194" y="314"/>
                      <a:pt x="200" y="315"/>
                    </a:cubicBezTo>
                    <a:cubicBezTo>
                      <a:pt x="206" y="316"/>
                      <a:pt x="211" y="317"/>
                      <a:pt x="216" y="317"/>
                    </a:cubicBezTo>
                    <a:cubicBezTo>
                      <a:pt x="351" y="314"/>
                      <a:pt x="351" y="314"/>
                      <a:pt x="351" y="314"/>
                    </a:cubicBezTo>
                    <a:cubicBezTo>
                      <a:pt x="356" y="314"/>
                      <a:pt x="360" y="313"/>
                      <a:pt x="364" y="311"/>
                    </a:cubicBezTo>
                    <a:cubicBezTo>
                      <a:pt x="368" y="310"/>
                      <a:pt x="371" y="308"/>
                      <a:pt x="374" y="305"/>
                    </a:cubicBezTo>
                    <a:cubicBezTo>
                      <a:pt x="377" y="303"/>
                      <a:pt x="379" y="299"/>
                      <a:pt x="380" y="296"/>
                    </a:cubicBezTo>
                    <a:cubicBezTo>
                      <a:pt x="382" y="293"/>
                      <a:pt x="382" y="289"/>
                      <a:pt x="382" y="285"/>
                    </a:cubicBezTo>
                    <a:cubicBezTo>
                      <a:pt x="382" y="180"/>
                      <a:pt x="382" y="180"/>
                      <a:pt x="382" y="180"/>
                    </a:cubicBezTo>
                    <a:cubicBezTo>
                      <a:pt x="382" y="179"/>
                      <a:pt x="382" y="177"/>
                      <a:pt x="382" y="175"/>
                    </a:cubicBezTo>
                    <a:cubicBezTo>
                      <a:pt x="381" y="173"/>
                      <a:pt x="381" y="171"/>
                      <a:pt x="380" y="169"/>
                    </a:cubicBezTo>
                    <a:cubicBezTo>
                      <a:pt x="379" y="167"/>
                      <a:pt x="378" y="165"/>
                      <a:pt x="377" y="163"/>
                    </a:cubicBezTo>
                    <a:cubicBezTo>
                      <a:pt x="376" y="161"/>
                      <a:pt x="375" y="158"/>
                      <a:pt x="374" y="156"/>
                    </a:cubicBezTo>
                    <a:cubicBezTo>
                      <a:pt x="373" y="154"/>
                      <a:pt x="372" y="152"/>
                      <a:pt x="370" y="150"/>
                    </a:cubicBezTo>
                    <a:cubicBezTo>
                      <a:pt x="369" y="148"/>
                      <a:pt x="367" y="146"/>
                      <a:pt x="365" y="144"/>
                    </a:cubicBezTo>
                    <a:cubicBezTo>
                      <a:pt x="364" y="142"/>
                      <a:pt x="362" y="140"/>
                      <a:pt x="360" y="138"/>
                    </a:cubicBezTo>
                    <a:cubicBezTo>
                      <a:pt x="358" y="136"/>
                      <a:pt x="356" y="134"/>
                      <a:pt x="354" y="132"/>
                    </a:cubicBezTo>
                    <a:cubicBezTo>
                      <a:pt x="246" y="37"/>
                      <a:pt x="246" y="37"/>
                      <a:pt x="246" y="37"/>
                    </a:cubicBezTo>
                    <a:cubicBezTo>
                      <a:pt x="242" y="34"/>
                      <a:pt x="238" y="31"/>
                      <a:pt x="233" y="28"/>
                    </a:cubicBezTo>
                    <a:cubicBezTo>
                      <a:pt x="229" y="25"/>
                      <a:pt x="224" y="22"/>
                      <a:pt x="219" y="20"/>
                    </a:cubicBezTo>
                    <a:cubicBezTo>
                      <a:pt x="214" y="18"/>
                      <a:pt x="209" y="16"/>
                      <a:pt x="204" y="14"/>
                    </a:cubicBezTo>
                    <a:cubicBezTo>
                      <a:pt x="200" y="13"/>
                      <a:pt x="195" y="12"/>
                      <a:pt x="191" y="12"/>
                    </a:cubicBezTo>
                    <a:cubicBezTo>
                      <a:pt x="67" y="0"/>
                      <a:pt x="67" y="0"/>
                      <a:pt x="67" y="0"/>
                    </a:cubicBezTo>
                    <a:cubicBezTo>
                      <a:pt x="63" y="0"/>
                      <a:pt x="58" y="0"/>
                      <a:pt x="54" y="0"/>
                    </a:cubicBezTo>
                    <a:cubicBezTo>
                      <a:pt x="50" y="1"/>
                      <a:pt x="46" y="2"/>
                      <a:pt x="42" y="4"/>
                    </a:cubicBezTo>
                    <a:cubicBezTo>
                      <a:pt x="39" y="6"/>
                      <a:pt x="36" y="8"/>
                      <a:pt x="34" y="10"/>
                    </a:cubicBezTo>
                    <a:cubicBezTo>
                      <a:pt x="31" y="13"/>
                      <a:pt x="30" y="15"/>
                      <a:pt x="29" y="19"/>
                    </a:cubicBezTo>
                    <a:cubicBezTo>
                      <a:pt x="2" y="114"/>
                      <a:pt x="2" y="114"/>
                      <a:pt x="2" y="114"/>
                    </a:cubicBezTo>
                    <a:cubicBezTo>
                      <a:pt x="1" y="116"/>
                      <a:pt x="1" y="118"/>
                      <a:pt x="1" y="120"/>
                    </a:cubicBezTo>
                    <a:cubicBezTo>
                      <a:pt x="0" y="122"/>
                      <a:pt x="0" y="125"/>
                      <a:pt x="1" y="127"/>
                    </a:cubicBezTo>
                    <a:cubicBezTo>
                      <a:pt x="1" y="129"/>
                      <a:pt x="1" y="131"/>
                      <a:pt x="2" y="134"/>
                    </a:cubicBezTo>
                    <a:cubicBezTo>
                      <a:pt x="3" y="136"/>
                      <a:pt x="4" y="139"/>
                      <a:pt x="5" y="141"/>
                    </a:cubicBezTo>
                  </a:path>
                </a:pathLst>
              </a:custGeom>
              <a:gradFill>
                <a:gsLst>
                  <a:gs pos="0">
                    <a:schemeClr val="bg1"/>
                  </a:gs>
                  <a:gs pos="100000">
                    <a:schemeClr val="bg1">
                      <a:lumMod val="75000"/>
                    </a:schemeClr>
                  </a:gs>
                </a:gsLst>
                <a:lin ang="5400000" scaled="1"/>
              </a:gradFill>
              <a:ln>
                <a:noFill/>
              </a:ln>
              <a:effectLst>
                <a:outerShdw blurRad="50800" dist="38100" dir="8100000" algn="tr" rotWithShape="0">
                  <a:prstClr val="black">
                    <a:alpha val="40000"/>
                  </a:prstClr>
                </a:outerShdw>
              </a:effectLst>
            </p:spPr>
            <p:txBody>
              <a:bodyPr vert="horz" wrap="square" lIns="91440" tIns="45720" rIns="91440" bIns="45720" numCol="1" anchor="t" anchorCtr="0" compatLnSpc="1"/>
              <a:lstStyle/>
              <a:p>
                <a:endParaRPr lang="zh-CN" altLang="en-US"/>
              </a:p>
            </p:txBody>
          </p:sp>
          <p:sp>
            <p:nvSpPr>
              <p:cNvPr id="33" name="Freeform 29"/>
              <p:cNvSpPr>
                <a:spLocks noChangeAspect="1"/>
              </p:cNvSpPr>
              <p:nvPr/>
            </p:nvSpPr>
            <p:spPr bwMode="auto">
              <a:xfrm>
                <a:off x="7448725" y="3222561"/>
                <a:ext cx="972000" cy="992024"/>
              </a:xfrm>
              <a:custGeom>
                <a:avLst/>
                <a:gdLst>
                  <a:gd name="T0" fmla="*/ 7 w 446"/>
                  <a:gd name="T1" fmla="*/ 225 h 455"/>
                  <a:gd name="T2" fmla="*/ 12 w 446"/>
                  <a:gd name="T3" fmla="*/ 235 h 455"/>
                  <a:gd name="T4" fmla="*/ 18 w 446"/>
                  <a:gd name="T5" fmla="*/ 246 h 455"/>
                  <a:gd name="T6" fmla="*/ 25 w 446"/>
                  <a:gd name="T7" fmla="*/ 255 h 455"/>
                  <a:gd name="T8" fmla="*/ 33 w 446"/>
                  <a:gd name="T9" fmla="*/ 264 h 455"/>
                  <a:gd name="T10" fmla="*/ 189 w 446"/>
                  <a:gd name="T11" fmla="*/ 421 h 455"/>
                  <a:gd name="T12" fmla="*/ 209 w 446"/>
                  <a:gd name="T13" fmla="*/ 437 h 455"/>
                  <a:gd name="T14" fmla="*/ 230 w 446"/>
                  <a:gd name="T15" fmla="*/ 448 h 455"/>
                  <a:gd name="T16" fmla="*/ 251 w 446"/>
                  <a:gd name="T17" fmla="*/ 454 h 455"/>
                  <a:gd name="T18" fmla="*/ 270 w 446"/>
                  <a:gd name="T19" fmla="*/ 453 h 455"/>
                  <a:gd name="T20" fmla="*/ 417 w 446"/>
                  <a:gd name="T21" fmla="*/ 421 h 455"/>
                  <a:gd name="T22" fmla="*/ 430 w 446"/>
                  <a:gd name="T23" fmla="*/ 414 h 455"/>
                  <a:gd name="T24" fmla="*/ 440 w 446"/>
                  <a:gd name="T25" fmla="*/ 403 h 455"/>
                  <a:gd name="T26" fmla="*/ 445 w 446"/>
                  <a:gd name="T27" fmla="*/ 387 h 455"/>
                  <a:gd name="T28" fmla="*/ 446 w 446"/>
                  <a:gd name="T29" fmla="*/ 370 h 455"/>
                  <a:gd name="T30" fmla="*/ 426 w 446"/>
                  <a:gd name="T31" fmla="*/ 213 h 455"/>
                  <a:gd name="T32" fmla="*/ 425 w 446"/>
                  <a:gd name="T33" fmla="*/ 205 h 455"/>
                  <a:gd name="T34" fmla="*/ 422 w 446"/>
                  <a:gd name="T35" fmla="*/ 197 h 455"/>
                  <a:gd name="T36" fmla="*/ 418 w 446"/>
                  <a:gd name="T37" fmla="*/ 188 h 455"/>
                  <a:gd name="T38" fmla="*/ 414 w 446"/>
                  <a:gd name="T39" fmla="*/ 179 h 455"/>
                  <a:gd name="T40" fmla="*/ 408 w 446"/>
                  <a:gd name="T41" fmla="*/ 170 h 455"/>
                  <a:gd name="T42" fmla="*/ 402 w 446"/>
                  <a:gd name="T43" fmla="*/ 162 h 455"/>
                  <a:gd name="T44" fmla="*/ 395 w 446"/>
                  <a:gd name="T45" fmla="*/ 154 h 455"/>
                  <a:gd name="T46" fmla="*/ 388 w 446"/>
                  <a:gd name="T47" fmla="*/ 147 h 455"/>
                  <a:gd name="T48" fmla="*/ 257 w 446"/>
                  <a:gd name="T49" fmla="*/ 28 h 455"/>
                  <a:gd name="T50" fmla="*/ 242 w 446"/>
                  <a:gd name="T51" fmla="*/ 16 h 455"/>
                  <a:gd name="T52" fmla="*/ 225 w 446"/>
                  <a:gd name="T53" fmla="*/ 7 h 455"/>
                  <a:gd name="T54" fmla="*/ 209 w 446"/>
                  <a:gd name="T55" fmla="*/ 2 h 455"/>
                  <a:gd name="T56" fmla="*/ 194 w 446"/>
                  <a:gd name="T57" fmla="*/ 0 h 455"/>
                  <a:gd name="T58" fmla="*/ 58 w 446"/>
                  <a:gd name="T59" fmla="*/ 4 h 455"/>
                  <a:gd name="T60" fmla="*/ 44 w 446"/>
                  <a:gd name="T61" fmla="*/ 7 h 455"/>
                  <a:gd name="T62" fmla="*/ 32 w 446"/>
                  <a:gd name="T63" fmla="*/ 14 h 455"/>
                  <a:gd name="T64" fmla="*/ 23 w 446"/>
                  <a:gd name="T65" fmla="*/ 24 h 455"/>
                  <a:gd name="T66" fmla="*/ 18 w 446"/>
                  <a:gd name="T67" fmla="*/ 38 h 455"/>
                  <a:gd name="T68" fmla="*/ 0 w 446"/>
                  <a:gd name="T69" fmla="*/ 185 h 455"/>
                  <a:gd name="T70" fmla="*/ 0 w 446"/>
                  <a:gd name="T71" fmla="*/ 194 h 455"/>
                  <a:gd name="T72" fmla="*/ 1 w 446"/>
                  <a:gd name="T73" fmla="*/ 204 h 455"/>
                  <a:gd name="T74" fmla="*/ 4 w 446"/>
                  <a:gd name="T75" fmla="*/ 215 h 455"/>
                  <a:gd name="T76" fmla="*/ 7 w 446"/>
                  <a:gd name="T77" fmla="*/ 225 h 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46" h="455">
                    <a:moveTo>
                      <a:pt x="7" y="225"/>
                    </a:moveTo>
                    <a:cubicBezTo>
                      <a:pt x="9" y="229"/>
                      <a:pt x="10" y="232"/>
                      <a:pt x="12" y="235"/>
                    </a:cubicBezTo>
                    <a:cubicBezTo>
                      <a:pt x="14" y="239"/>
                      <a:pt x="16" y="242"/>
                      <a:pt x="18" y="246"/>
                    </a:cubicBezTo>
                    <a:cubicBezTo>
                      <a:pt x="20" y="249"/>
                      <a:pt x="23" y="252"/>
                      <a:pt x="25" y="255"/>
                    </a:cubicBezTo>
                    <a:cubicBezTo>
                      <a:pt x="27" y="258"/>
                      <a:pt x="30" y="261"/>
                      <a:pt x="33" y="264"/>
                    </a:cubicBezTo>
                    <a:cubicBezTo>
                      <a:pt x="189" y="421"/>
                      <a:pt x="189" y="421"/>
                      <a:pt x="189" y="421"/>
                    </a:cubicBezTo>
                    <a:cubicBezTo>
                      <a:pt x="195" y="427"/>
                      <a:pt x="202" y="432"/>
                      <a:pt x="209" y="437"/>
                    </a:cubicBezTo>
                    <a:cubicBezTo>
                      <a:pt x="215" y="441"/>
                      <a:pt x="223" y="445"/>
                      <a:pt x="230" y="448"/>
                    </a:cubicBezTo>
                    <a:cubicBezTo>
                      <a:pt x="237" y="451"/>
                      <a:pt x="244" y="453"/>
                      <a:pt x="251" y="454"/>
                    </a:cubicBezTo>
                    <a:cubicBezTo>
                      <a:pt x="258" y="455"/>
                      <a:pt x="264" y="454"/>
                      <a:pt x="270" y="453"/>
                    </a:cubicBezTo>
                    <a:cubicBezTo>
                      <a:pt x="417" y="421"/>
                      <a:pt x="417" y="421"/>
                      <a:pt x="417" y="421"/>
                    </a:cubicBezTo>
                    <a:cubicBezTo>
                      <a:pt x="422" y="419"/>
                      <a:pt x="427" y="417"/>
                      <a:pt x="430" y="414"/>
                    </a:cubicBezTo>
                    <a:cubicBezTo>
                      <a:pt x="434" y="411"/>
                      <a:pt x="438" y="407"/>
                      <a:pt x="440" y="403"/>
                    </a:cubicBezTo>
                    <a:cubicBezTo>
                      <a:pt x="443" y="398"/>
                      <a:pt x="444" y="393"/>
                      <a:pt x="445" y="387"/>
                    </a:cubicBezTo>
                    <a:cubicBezTo>
                      <a:pt x="446" y="382"/>
                      <a:pt x="446" y="376"/>
                      <a:pt x="446" y="370"/>
                    </a:cubicBezTo>
                    <a:cubicBezTo>
                      <a:pt x="426" y="213"/>
                      <a:pt x="426" y="213"/>
                      <a:pt x="426" y="213"/>
                    </a:cubicBezTo>
                    <a:cubicBezTo>
                      <a:pt x="426" y="211"/>
                      <a:pt x="425" y="208"/>
                      <a:pt x="425" y="205"/>
                    </a:cubicBezTo>
                    <a:cubicBezTo>
                      <a:pt x="424" y="202"/>
                      <a:pt x="423" y="199"/>
                      <a:pt x="422" y="197"/>
                    </a:cubicBezTo>
                    <a:cubicBezTo>
                      <a:pt x="421" y="194"/>
                      <a:pt x="420" y="191"/>
                      <a:pt x="418" y="188"/>
                    </a:cubicBezTo>
                    <a:cubicBezTo>
                      <a:pt x="417" y="185"/>
                      <a:pt x="415" y="182"/>
                      <a:pt x="414" y="179"/>
                    </a:cubicBezTo>
                    <a:cubicBezTo>
                      <a:pt x="412" y="176"/>
                      <a:pt x="410" y="173"/>
                      <a:pt x="408" y="170"/>
                    </a:cubicBezTo>
                    <a:cubicBezTo>
                      <a:pt x="406" y="168"/>
                      <a:pt x="404" y="165"/>
                      <a:pt x="402" y="162"/>
                    </a:cubicBezTo>
                    <a:cubicBezTo>
                      <a:pt x="400" y="160"/>
                      <a:pt x="398" y="157"/>
                      <a:pt x="395" y="154"/>
                    </a:cubicBezTo>
                    <a:cubicBezTo>
                      <a:pt x="393" y="152"/>
                      <a:pt x="391" y="150"/>
                      <a:pt x="388" y="147"/>
                    </a:cubicBezTo>
                    <a:cubicBezTo>
                      <a:pt x="257" y="28"/>
                      <a:pt x="257" y="28"/>
                      <a:pt x="257" y="28"/>
                    </a:cubicBezTo>
                    <a:cubicBezTo>
                      <a:pt x="252" y="23"/>
                      <a:pt x="247" y="20"/>
                      <a:pt x="242" y="16"/>
                    </a:cubicBezTo>
                    <a:cubicBezTo>
                      <a:pt x="236" y="13"/>
                      <a:pt x="231" y="10"/>
                      <a:pt x="225" y="7"/>
                    </a:cubicBezTo>
                    <a:cubicBezTo>
                      <a:pt x="220" y="5"/>
                      <a:pt x="214" y="3"/>
                      <a:pt x="209" y="2"/>
                    </a:cubicBezTo>
                    <a:cubicBezTo>
                      <a:pt x="204" y="0"/>
                      <a:pt x="198" y="0"/>
                      <a:pt x="194" y="0"/>
                    </a:cubicBezTo>
                    <a:cubicBezTo>
                      <a:pt x="58" y="4"/>
                      <a:pt x="58" y="4"/>
                      <a:pt x="58" y="4"/>
                    </a:cubicBezTo>
                    <a:cubicBezTo>
                      <a:pt x="53" y="4"/>
                      <a:pt x="48" y="5"/>
                      <a:pt x="44" y="7"/>
                    </a:cubicBezTo>
                    <a:cubicBezTo>
                      <a:pt x="39" y="8"/>
                      <a:pt x="35" y="11"/>
                      <a:pt x="32" y="14"/>
                    </a:cubicBezTo>
                    <a:cubicBezTo>
                      <a:pt x="28" y="17"/>
                      <a:pt x="25" y="20"/>
                      <a:pt x="23" y="24"/>
                    </a:cubicBezTo>
                    <a:cubicBezTo>
                      <a:pt x="20" y="29"/>
                      <a:pt x="19" y="33"/>
                      <a:pt x="18" y="38"/>
                    </a:cubicBezTo>
                    <a:cubicBezTo>
                      <a:pt x="0" y="185"/>
                      <a:pt x="0" y="185"/>
                      <a:pt x="0" y="185"/>
                    </a:cubicBezTo>
                    <a:cubicBezTo>
                      <a:pt x="0" y="188"/>
                      <a:pt x="0" y="191"/>
                      <a:pt x="0" y="194"/>
                    </a:cubicBezTo>
                    <a:cubicBezTo>
                      <a:pt x="0" y="198"/>
                      <a:pt x="1" y="201"/>
                      <a:pt x="1" y="204"/>
                    </a:cubicBezTo>
                    <a:cubicBezTo>
                      <a:pt x="2" y="208"/>
                      <a:pt x="3" y="211"/>
                      <a:pt x="4" y="215"/>
                    </a:cubicBezTo>
                    <a:cubicBezTo>
                      <a:pt x="5" y="218"/>
                      <a:pt x="6" y="222"/>
                      <a:pt x="7" y="225"/>
                    </a:cubicBezTo>
                  </a:path>
                </a:pathLst>
              </a:custGeom>
              <a:gradFill>
                <a:gsLst>
                  <a:gs pos="0">
                    <a:schemeClr val="bg1"/>
                  </a:gs>
                  <a:gs pos="100000">
                    <a:schemeClr val="bg1">
                      <a:lumMod val="75000"/>
                    </a:schemeClr>
                  </a:gs>
                </a:gsLst>
                <a:lin ang="5400000" scaled="1"/>
              </a:gradFill>
              <a:ln>
                <a:noFill/>
              </a:ln>
              <a:effectLst>
                <a:outerShdw blurRad="50800" dist="38100" dir="8100000" algn="tr" rotWithShape="0">
                  <a:prstClr val="black">
                    <a:alpha val="40000"/>
                  </a:prstClr>
                </a:outerShdw>
              </a:effectLst>
            </p:spPr>
            <p:txBody>
              <a:bodyPr vert="horz" wrap="square" lIns="91440" tIns="45720" rIns="91440" bIns="45720" numCol="1" anchor="t" anchorCtr="0" compatLnSpc="1"/>
              <a:lstStyle/>
              <a:p>
                <a:endParaRPr lang="zh-CN" altLang="en-US"/>
              </a:p>
            </p:txBody>
          </p:sp>
          <p:sp>
            <p:nvSpPr>
              <p:cNvPr id="34" name="Freeform 21"/>
              <p:cNvSpPr>
                <a:spLocks noChangeAspect="1"/>
              </p:cNvSpPr>
              <p:nvPr/>
            </p:nvSpPr>
            <p:spPr bwMode="auto">
              <a:xfrm>
                <a:off x="6347759" y="4032159"/>
                <a:ext cx="1368000" cy="1576867"/>
              </a:xfrm>
              <a:custGeom>
                <a:avLst/>
                <a:gdLst>
                  <a:gd name="T0" fmla="*/ 3 w 606"/>
                  <a:gd name="T1" fmla="*/ 368 h 699"/>
                  <a:gd name="T2" fmla="*/ 8 w 606"/>
                  <a:gd name="T3" fmla="*/ 384 h 699"/>
                  <a:gd name="T4" fmla="*/ 14 w 606"/>
                  <a:gd name="T5" fmla="*/ 399 h 699"/>
                  <a:gd name="T6" fmla="*/ 22 w 606"/>
                  <a:gd name="T7" fmla="*/ 413 h 699"/>
                  <a:gd name="T8" fmla="*/ 31 w 606"/>
                  <a:gd name="T9" fmla="*/ 426 h 699"/>
                  <a:gd name="T10" fmla="*/ 224 w 606"/>
                  <a:gd name="T11" fmla="*/ 656 h 699"/>
                  <a:gd name="T12" fmla="*/ 249 w 606"/>
                  <a:gd name="T13" fmla="*/ 679 h 699"/>
                  <a:gd name="T14" fmla="*/ 278 w 606"/>
                  <a:gd name="T15" fmla="*/ 693 h 699"/>
                  <a:gd name="T16" fmla="*/ 308 w 606"/>
                  <a:gd name="T17" fmla="*/ 699 h 699"/>
                  <a:gd name="T18" fmla="*/ 336 w 606"/>
                  <a:gd name="T19" fmla="*/ 694 h 699"/>
                  <a:gd name="T20" fmla="*/ 557 w 606"/>
                  <a:gd name="T21" fmla="*/ 612 h 699"/>
                  <a:gd name="T22" fmla="*/ 577 w 606"/>
                  <a:gd name="T23" fmla="*/ 600 h 699"/>
                  <a:gd name="T24" fmla="*/ 592 w 606"/>
                  <a:gd name="T25" fmla="*/ 579 h 699"/>
                  <a:gd name="T26" fmla="*/ 602 w 606"/>
                  <a:gd name="T27" fmla="*/ 554 h 699"/>
                  <a:gd name="T28" fmla="*/ 606 w 606"/>
                  <a:gd name="T29" fmla="*/ 526 h 699"/>
                  <a:gd name="T30" fmla="*/ 605 w 606"/>
                  <a:gd name="T31" fmla="*/ 286 h 699"/>
                  <a:gd name="T32" fmla="*/ 604 w 606"/>
                  <a:gd name="T33" fmla="*/ 274 h 699"/>
                  <a:gd name="T34" fmla="*/ 602 w 606"/>
                  <a:gd name="T35" fmla="*/ 261 h 699"/>
                  <a:gd name="T36" fmla="*/ 598 w 606"/>
                  <a:gd name="T37" fmla="*/ 249 h 699"/>
                  <a:gd name="T38" fmla="*/ 593 w 606"/>
                  <a:gd name="T39" fmla="*/ 236 h 699"/>
                  <a:gd name="T40" fmla="*/ 587 w 606"/>
                  <a:gd name="T41" fmla="*/ 224 h 699"/>
                  <a:gd name="T42" fmla="*/ 581 w 606"/>
                  <a:gd name="T43" fmla="*/ 213 h 699"/>
                  <a:gd name="T44" fmla="*/ 573 w 606"/>
                  <a:gd name="T45" fmla="*/ 202 h 699"/>
                  <a:gd name="T46" fmla="*/ 564 w 606"/>
                  <a:gd name="T47" fmla="*/ 192 h 699"/>
                  <a:gd name="T48" fmla="*/ 407 w 606"/>
                  <a:gd name="T49" fmla="*/ 33 h 699"/>
                  <a:gd name="T50" fmla="*/ 388 w 606"/>
                  <a:gd name="T51" fmla="*/ 18 h 699"/>
                  <a:gd name="T52" fmla="*/ 368 w 606"/>
                  <a:gd name="T53" fmla="*/ 7 h 699"/>
                  <a:gd name="T54" fmla="*/ 346 w 606"/>
                  <a:gd name="T55" fmla="*/ 1 h 699"/>
                  <a:gd name="T56" fmla="*/ 326 w 606"/>
                  <a:gd name="T57" fmla="*/ 0 h 699"/>
                  <a:gd name="T58" fmla="*/ 135 w 606"/>
                  <a:gd name="T59" fmla="*/ 22 h 699"/>
                  <a:gd name="T60" fmla="*/ 114 w 606"/>
                  <a:gd name="T61" fmla="*/ 28 h 699"/>
                  <a:gd name="T62" fmla="*/ 95 w 606"/>
                  <a:gd name="T63" fmla="*/ 40 h 699"/>
                  <a:gd name="T64" fmla="*/ 80 w 606"/>
                  <a:gd name="T65" fmla="*/ 57 h 699"/>
                  <a:gd name="T66" fmla="*/ 70 w 606"/>
                  <a:gd name="T67" fmla="*/ 77 h 699"/>
                  <a:gd name="T68" fmla="*/ 4 w 606"/>
                  <a:gd name="T69" fmla="*/ 306 h 699"/>
                  <a:gd name="T70" fmla="*/ 1 w 606"/>
                  <a:gd name="T71" fmla="*/ 321 h 699"/>
                  <a:gd name="T72" fmla="*/ 0 w 606"/>
                  <a:gd name="T73" fmla="*/ 336 h 699"/>
                  <a:gd name="T74" fmla="*/ 1 w 606"/>
                  <a:gd name="T75" fmla="*/ 352 h 699"/>
                  <a:gd name="T76" fmla="*/ 3 w 606"/>
                  <a:gd name="T77" fmla="*/ 368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06" h="699">
                    <a:moveTo>
                      <a:pt x="3" y="368"/>
                    </a:moveTo>
                    <a:cubicBezTo>
                      <a:pt x="5" y="373"/>
                      <a:pt x="6" y="379"/>
                      <a:pt x="8" y="384"/>
                    </a:cubicBezTo>
                    <a:cubicBezTo>
                      <a:pt x="10" y="389"/>
                      <a:pt x="12" y="394"/>
                      <a:pt x="14" y="399"/>
                    </a:cubicBezTo>
                    <a:cubicBezTo>
                      <a:pt x="16" y="404"/>
                      <a:pt x="19" y="409"/>
                      <a:pt x="22" y="413"/>
                    </a:cubicBezTo>
                    <a:cubicBezTo>
                      <a:pt x="24" y="418"/>
                      <a:pt x="27" y="422"/>
                      <a:pt x="31" y="426"/>
                    </a:cubicBezTo>
                    <a:cubicBezTo>
                      <a:pt x="224" y="656"/>
                      <a:pt x="224" y="656"/>
                      <a:pt x="224" y="656"/>
                    </a:cubicBezTo>
                    <a:cubicBezTo>
                      <a:pt x="231" y="665"/>
                      <a:pt x="240" y="673"/>
                      <a:pt x="249" y="679"/>
                    </a:cubicBezTo>
                    <a:cubicBezTo>
                      <a:pt x="258" y="685"/>
                      <a:pt x="268" y="690"/>
                      <a:pt x="278" y="693"/>
                    </a:cubicBezTo>
                    <a:cubicBezTo>
                      <a:pt x="288" y="697"/>
                      <a:pt x="298" y="698"/>
                      <a:pt x="308" y="699"/>
                    </a:cubicBezTo>
                    <a:cubicBezTo>
                      <a:pt x="318" y="699"/>
                      <a:pt x="327" y="697"/>
                      <a:pt x="336" y="694"/>
                    </a:cubicBezTo>
                    <a:cubicBezTo>
                      <a:pt x="557" y="612"/>
                      <a:pt x="557" y="612"/>
                      <a:pt x="557" y="612"/>
                    </a:cubicBezTo>
                    <a:cubicBezTo>
                      <a:pt x="564" y="610"/>
                      <a:pt x="571" y="605"/>
                      <a:pt x="577" y="600"/>
                    </a:cubicBezTo>
                    <a:cubicBezTo>
                      <a:pt x="583" y="594"/>
                      <a:pt x="588" y="587"/>
                      <a:pt x="592" y="579"/>
                    </a:cubicBezTo>
                    <a:cubicBezTo>
                      <a:pt x="596" y="572"/>
                      <a:pt x="600" y="563"/>
                      <a:pt x="602" y="554"/>
                    </a:cubicBezTo>
                    <a:cubicBezTo>
                      <a:pt x="605" y="545"/>
                      <a:pt x="606" y="535"/>
                      <a:pt x="606" y="526"/>
                    </a:cubicBezTo>
                    <a:cubicBezTo>
                      <a:pt x="605" y="286"/>
                      <a:pt x="605" y="286"/>
                      <a:pt x="605" y="286"/>
                    </a:cubicBezTo>
                    <a:cubicBezTo>
                      <a:pt x="605" y="282"/>
                      <a:pt x="605" y="278"/>
                      <a:pt x="604" y="274"/>
                    </a:cubicBezTo>
                    <a:cubicBezTo>
                      <a:pt x="604" y="270"/>
                      <a:pt x="603" y="265"/>
                      <a:pt x="602" y="261"/>
                    </a:cubicBezTo>
                    <a:cubicBezTo>
                      <a:pt x="601" y="257"/>
                      <a:pt x="600" y="253"/>
                      <a:pt x="598" y="249"/>
                    </a:cubicBezTo>
                    <a:cubicBezTo>
                      <a:pt x="597" y="244"/>
                      <a:pt x="595" y="240"/>
                      <a:pt x="593" y="236"/>
                    </a:cubicBezTo>
                    <a:cubicBezTo>
                      <a:pt x="592" y="232"/>
                      <a:pt x="590" y="228"/>
                      <a:pt x="587" y="224"/>
                    </a:cubicBezTo>
                    <a:cubicBezTo>
                      <a:pt x="585" y="220"/>
                      <a:pt x="583" y="216"/>
                      <a:pt x="581" y="213"/>
                    </a:cubicBezTo>
                    <a:cubicBezTo>
                      <a:pt x="578" y="209"/>
                      <a:pt x="576" y="205"/>
                      <a:pt x="573" y="202"/>
                    </a:cubicBezTo>
                    <a:cubicBezTo>
                      <a:pt x="570" y="199"/>
                      <a:pt x="567" y="195"/>
                      <a:pt x="564" y="192"/>
                    </a:cubicBezTo>
                    <a:cubicBezTo>
                      <a:pt x="407" y="33"/>
                      <a:pt x="407" y="33"/>
                      <a:pt x="407" y="33"/>
                    </a:cubicBezTo>
                    <a:cubicBezTo>
                      <a:pt x="401" y="28"/>
                      <a:pt x="395" y="23"/>
                      <a:pt x="388" y="18"/>
                    </a:cubicBezTo>
                    <a:cubicBezTo>
                      <a:pt x="382" y="14"/>
                      <a:pt x="375" y="10"/>
                      <a:pt x="368" y="7"/>
                    </a:cubicBezTo>
                    <a:cubicBezTo>
                      <a:pt x="361" y="4"/>
                      <a:pt x="353" y="2"/>
                      <a:pt x="346" y="1"/>
                    </a:cubicBezTo>
                    <a:cubicBezTo>
                      <a:pt x="339" y="0"/>
                      <a:pt x="332" y="0"/>
                      <a:pt x="326" y="0"/>
                    </a:cubicBezTo>
                    <a:cubicBezTo>
                      <a:pt x="135" y="22"/>
                      <a:pt x="135" y="22"/>
                      <a:pt x="135" y="22"/>
                    </a:cubicBezTo>
                    <a:cubicBezTo>
                      <a:pt x="128" y="23"/>
                      <a:pt x="121" y="25"/>
                      <a:pt x="114" y="28"/>
                    </a:cubicBezTo>
                    <a:cubicBezTo>
                      <a:pt x="107" y="31"/>
                      <a:pt x="101" y="35"/>
                      <a:pt x="95" y="40"/>
                    </a:cubicBezTo>
                    <a:cubicBezTo>
                      <a:pt x="89" y="45"/>
                      <a:pt x="84" y="51"/>
                      <a:pt x="80" y="57"/>
                    </a:cubicBezTo>
                    <a:cubicBezTo>
                      <a:pt x="75" y="63"/>
                      <a:pt x="72" y="70"/>
                      <a:pt x="70" y="77"/>
                    </a:cubicBezTo>
                    <a:cubicBezTo>
                      <a:pt x="4" y="306"/>
                      <a:pt x="4" y="306"/>
                      <a:pt x="4" y="306"/>
                    </a:cubicBezTo>
                    <a:cubicBezTo>
                      <a:pt x="3" y="311"/>
                      <a:pt x="2" y="316"/>
                      <a:pt x="1" y="321"/>
                    </a:cubicBezTo>
                    <a:cubicBezTo>
                      <a:pt x="1" y="326"/>
                      <a:pt x="0" y="331"/>
                      <a:pt x="0" y="336"/>
                    </a:cubicBezTo>
                    <a:cubicBezTo>
                      <a:pt x="0" y="341"/>
                      <a:pt x="0" y="347"/>
                      <a:pt x="1" y="352"/>
                    </a:cubicBezTo>
                    <a:cubicBezTo>
                      <a:pt x="1" y="357"/>
                      <a:pt x="2" y="363"/>
                      <a:pt x="3" y="368"/>
                    </a:cubicBezTo>
                  </a:path>
                </a:pathLst>
              </a:custGeom>
              <a:gradFill>
                <a:gsLst>
                  <a:gs pos="0">
                    <a:schemeClr val="bg1"/>
                  </a:gs>
                  <a:gs pos="100000">
                    <a:schemeClr val="bg1">
                      <a:lumMod val="75000"/>
                    </a:schemeClr>
                  </a:gs>
                </a:gsLst>
                <a:lin ang="5400000" scaled="1"/>
              </a:gradFill>
              <a:ln>
                <a:noFill/>
              </a:ln>
              <a:effectLst>
                <a:outerShdw blurRad="50800" dist="38100" dir="8100000" algn="tr" rotWithShape="0">
                  <a:prstClr val="black">
                    <a:alpha val="40000"/>
                  </a:prstClr>
                </a:outerShdw>
              </a:effectLst>
            </p:spPr>
            <p:txBody>
              <a:bodyPr vert="horz" wrap="square" lIns="91440" tIns="45720" rIns="91440" bIns="45720" numCol="1" anchor="t" anchorCtr="0" compatLnSpc="1"/>
              <a:lstStyle/>
              <a:p>
                <a:endParaRPr lang="zh-CN" altLang="en-US"/>
              </a:p>
            </p:txBody>
          </p:sp>
          <p:sp>
            <p:nvSpPr>
              <p:cNvPr id="35" name="Freeform 17"/>
              <p:cNvSpPr>
                <a:spLocks noChangeAspect="1"/>
              </p:cNvSpPr>
              <p:nvPr/>
            </p:nvSpPr>
            <p:spPr bwMode="auto">
              <a:xfrm>
                <a:off x="5962681" y="2668537"/>
                <a:ext cx="1080000" cy="910693"/>
              </a:xfrm>
              <a:custGeom>
                <a:avLst/>
                <a:gdLst>
                  <a:gd name="T0" fmla="*/ 2 w 516"/>
                  <a:gd name="T1" fmla="*/ 201 h 434"/>
                  <a:gd name="T2" fmla="*/ 5 w 516"/>
                  <a:gd name="T3" fmla="*/ 211 h 434"/>
                  <a:gd name="T4" fmla="*/ 9 w 516"/>
                  <a:gd name="T5" fmla="*/ 221 h 434"/>
                  <a:gd name="T6" fmla="*/ 15 w 516"/>
                  <a:gd name="T7" fmla="*/ 230 h 434"/>
                  <a:gd name="T8" fmla="*/ 22 w 516"/>
                  <a:gd name="T9" fmla="*/ 239 h 434"/>
                  <a:gd name="T10" fmla="*/ 168 w 516"/>
                  <a:gd name="T11" fmla="*/ 397 h 434"/>
                  <a:gd name="T12" fmla="*/ 187 w 516"/>
                  <a:gd name="T13" fmla="*/ 413 h 434"/>
                  <a:gd name="T14" fmla="*/ 210 w 516"/>
                  <a:gd name="T15" fmla="*/ 425 h 434"/>
                  <a:gd name="T16" fmla="*/ 234 w 516"/>
                  <a:gd name="T17" fmla="*/ 432 h 434"/>
                  <a:gd name="T18" fmla="*/ 257 w 516"/>
                  <a:gd name="T19" fmla="*/ 433 h 434"/>
                  <a:gd name="T20" fmla="*/ 447 w 516"/>
                  <a:gd name="T21" fmla="*/ 412 h 434"/>
                  <a:gd name="T22" fmla="*/ 465 w 516"/>
                  <a:gd name="T23" fmla="*/ 407 h 434"/>
                  <a:gd name="T24" fmla="*/ 480 w 516"/>
                  <a:gd name="T25" fmla="*/ 397 h 434"/>
                  <a:gd name="T26" fmla="*/ 490 w 516"/>
                  <a:gd name="T27" fmla="*/ 383 h 434"/>
                  <a:gd name="T28" fmla="*/ 496 w 516"/>
                  <a:gd name="T29" fmla="*/ 367 h 434"/>
                  <a:gd name="T30" fmla="*/ 516 w 516"/>
                  <a:gd name="T31" fmla="*/ 220 h 434"/>
                  <a:gd name="T32" fmla="*/ 516 w 516"/>
                  <a:gd name="T33" fmla="*/ 212 h 434"/>
                  <a:gd name="T34" fmla="*/ 515 w 516"/>
                  <a:gd name="T35" fmla="*/ 204 h 434"/>
                  <a:gd name="T36" fmla="*/ 513 w 516"/>
                  <a:gd name="T37" fmla="*/ 196 h 434"/>
                  <a:gd name="T38" fmla="*/ 510 w 516"/>
                  <a:gd name="T39" fmla="*/ 187 h 434"/>
                  <a:gd name="T40" fmla="*/ 505 w 516"/>
                  <a:gd name="T41" fmla="*/ 179 h 434"/>
                  <a:gd name="T42" fmla="*/ 500 w 516"/>
                  <a:gd name="T43" fmla="*/ 171 h 434"/>
                  <a:gd name="T44" fmla="*/ 494 w 516"/>
                  <a:gd name="T45" fmla="*/ 163 h 434"/>
                  <a:gd name="T46" fmla="*/ 488 w 516"/>
                  <a:gd name="T47" fmla="*/ 156 h 434"/>
                  <a:gd name="T48" fmla="*/ 362 w 516"/>
                  <a:gd name="T49" fmla="*/ 36 h 434"/>
                  <a:gd name="T50" fmla="*/ 347 w 516"/>
                  <a:gd name="T51" fmla="*/ 25 h 434"/>
                  <a:gd name="T52" fmla="*/ 330 w 516"/>
                  <a:gd name="T53" fmla="*/ 15 h 434"/>
                  <a:gd name="T54" fmla="*/ 311 w 516"/>
                  <a:gd name="T55" fmla="*/ 9 h 434"/>
                  <a:gd name="T56" fmla="*/ 294 w 516"/>
                  <a:gd name="T57" fmla="*/ 6 h 434"/>
                  <a:gd name="T58" fmla="*/ 128 w 516"/>
                  <a:gd name="T59" fmla="*/ 0 h 434"/>
                  <a:gd name="T60" fmla="*/ 110 w 516"/>
                  <a:gd name="T61" fmla="*/ 1 h 434"/>
                  <a:gd name="T62" fmla="*/ 93 w 516"/>
                  <a:gd name="T63" fmla="*/ 7 h 434"/>
                  <a:gd name="T64" fmla="*/ 79 w 516"/>
                  <a:gd name="T65" fmla="*/ 16 h 434"/>
                  <a:gd name="T66" fmla="*/ 70 w 516"/>
                  <a:gd name="T67" fmla="*/ 28 h 434"/>
                  <a:gd name="T68" fmla="*/ 5 w 516"/>
                  <a:gd name="T69" fmla="*/ 163 h 434"/>
                  <a:gd name="T70" fmla="*/ 2 w 516"/>
                  <a:gd name="T71" fmla="*/ 172 h 434"/>
                  <a:gd name="T72" fmla="*/ 0 w 516"/>
                  <a:gd name="T73" fmla="*/ 181 h 434"/>
                  <a:gd name="T74" fmla="*/ 0 w 516"/>
                  <a:gd name="T75" fmla="*/ 191 h 434"/>
                  <a:gd name="T76" fmla="*/ 2 w 516"/>
                  <a:gd name="T77" fmla="*/ 201 h 4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16" h="434">
                    <a:moveTo>
                      <a:pt x="2" y="201"/>
                    </a:moveTo>
                    <a:cubicBezTo>
                      <a:pt x="2" y="204"/>
                      <a:pt x="3" y="208"/>
                      <a:pt x="5" y="211"/>
                    </a:cubicBezTo>
                    <a:cubicBezTo>
                      <a:pt x="6" y="214"/>
                      <a:pt x="7" y="218"/>
                      <a:pt x="9" y="221"/>
                    </a:cubicBezTo>
                    <a:cubicBezTo>
                      <a:pt x="11" y="224"/>
                      <a:pt x="12" y="227"/>
                      <a:pt x="15" y="230"/>
                    </a:cubicBezTo>
                    <a:cubicBezTo>
                      <a:pt x="17" y="233"/>
                      <a:pt x="19" y="236"/>
                      <a:pt x="22" y="239"/>
                    </a:cubicBezTo>
                    <a:cubicBezTo>
                      <a:pt x="168" y="397"/>
                      <a:pt x="168" y="397"/>
                      <a:pt x="168" y="397"/>
                    </a:cubicBezTo>
                    <a:cubicBezTo>
                      <a:pt x="174" y="403"/>
                      <a:pt x="180" y="409"/>
                      <a:pt x="187" y="413"/>
                    </a:cubicBezTo>
                    <a:cubicBezTo>
                      <a:pt x="194" y="418"/>
                      <a:pt x="202" y="422"/>
                      <a:pt x="210" y="425"/>
                    </a:cubicBezTo>
                    <a:cubicBezTo>
                      <a:pt x="218" y="428"/>
                      <a:pt x="226" y="431"/>
                      <a:pt x="234" y="432"/>
                    </a:cubicBezTo>
                    <a:cubicBezTo>
                      <a:pt x="242" y="433"/>
                      <a:pt x="250" y="434"/>
                      <a:pt x="257" y="433"/>
                    </a:cubicBezTo>
                    <a:cubicBezTo>
                      <a:pt x="447" y="412"/>
                      <a:pt x="447" y="412"/>
                      <a:pt x="447" y="412"/>
                    </a:cubicBezTo>
                    <a:cubicBezTo>
                      <a:pt x="453" y="412"/>
                      <a:pt x="459" y="410"/>
                      <a:pt x="465" y="407"/>
                    </a:cubicBezTo>
                    <a:cubicBezTo>
                      <a:pt x="470" y="405"/>
                      <a:pt x="475" y="401"/>
                      <a:pt x="480" y="397"/>
                    </a:cubicBezTo>
                    <a:cubicBezTo>
                      <a:pt x="484" y="393"/>
                      <a:pt x="488" y="388"/>
                      <a:pt x="490" y="383"/>
                    </a:cubicBezTo>
                    <a:cubicBezTo>
                      <a:pt x="493" y="378"/>
                      <a:pt x="495" y="373"/>
                      <a:pt x="496" y="367"/>
                    </a:cubicBezTo>
                    <a:cubicBezTo>
                      <a:pt x="516" y="220"/>
                      <a:pt x="516" y="220"/>
                      <a:pt x="516" y="220"/>
                    </a:cubicBezTo>
                    <a:cubicBezTo>
                      <a:pt x="516" y="217"/>
                      <a:pt x="516" y="215"/>
                      <a:pt x="516" y="212"/>
                    </a:cubicBezTo>
                    <a:cubicBezTo>
                      <a:pt x="516" y="209"/>
                      <a:pt x="515" y="207"/>
                      <a:pt x="515" y="204"/>
                    </a:cubicBezTo>
                    <a:cubicBezTo>
                      <a:pt x="514" y="201"/>
                      <a:pt x="514" y="198"/>
                      <a:pt x="513" y="196"/>
                    </a:cubicBezTo>
                    <a:cubicBezTo>
                      <a:pt x="512" y="193"/>
                      <a:pt x="511" y="190"/>
                      <a:pt x="510" y="187"/>
                    </a:cubicBezTo>
                    <a:cubicBezTo>
                      <a:pt x="508" y="184"/>
                      <a:pt x="507" y="182"/>
                      <a:pt x="505" y="179"/>
                    </a:cubicBezTo>
                    <a:cubicBezTo>
                      <a:pt x="504" y="176"/>
                      <a:pt x="502" y="173"/>
                      <a:pt x="500" y="171"/>
                    </a:cubicBezTo>
                    <a:cubicBezTo>
                      <a:pt x="498" y="168"/>
                      <a:pt x="496" y="166"/>
                      <a:pt x="494" y="163"/>
                    </a:cubicBezTo>
                    <a:cubicBezTo>
                      <a:pt x="492" y="161"/>
                      <a:pt x="490" y="158"/>
                      <a:pt x="488" y="156"/>
                    </a:cubicBezTo>
                    <a:cubicBezTo>
                      <a:pt x="362" y="36"/>
                      <a:pt x="362" y="36"/>
                      <a:pt x="362" y="36"/>
                    </a:cubicBezTo>
                    <a:cubicBezTo>
                      <a:pt x="358" y="32"/>
                      <a:pt x="353" y="28"/>
                      <a:pt x="347" y="25"/>
                    </a:cubicBezTo>
                    <a:cubicBezTo>
                      <a:pt x="342" y="21"/>
                      <a:pt x="336" y="18"/>
                      <a:pt x="330" y="15"/>
                    </a:cubicBezTo>
                    <a:cubicBezTo>
                      <a:pt x="324" y="13"/>
                      <a:pt x="317" y="10"/>
                      <a:pt x="311" y="9"/>
                    </a:cubicBezTo>
                    <a:cubicBezTo>
                      <a:pt x="305" y="7"/>
                      <a:pt x="299" y="6"/>
                      <a:pt x="294" y="6"/>
                    </a:cubicBezTo>
                    <a:cubicBezTo>
                      <a:pt x="128" y="0"/>
                      <a:pt x="128" y="0"/>
                      <a:pt x="128" y="0"/>
                    </a:cubicBezTo>
                    <a:cubicBezTo>
                      <a:pt x="122" y="0"/>
                      <a:pt x="115" y="0"/>
                      <a:pt x="110" y="1"/>
                    </a:cubicBezTo>
                    <a:cubicBezTo>
                      <a:pt x="104" y="3"/>
                      <a:pt x="98" y="4"/>
                      <a:pt x="93" y="7"/>
                    </a:cubicBezTo>
                    <a:cubicBezTo>
                      <a:pt x="87" y="9"/>
                      <a:pt x="83" y="12"/>
                      <a:pt x="79" y="16"/>
                    </a:cubicBezTo>
                    <a:cubicBezTo>
                      <a:pt x="75" y="20"/>
                      <a:pt x="72" y="24"/>
                      <a:pt x="70" y="28"/>
                    </a:cubicBezTo>
                    <a:cubicBezTo>
                      <a:pt x="5" y="163"/>
                      <a:pt x="5" y="163"/>
                      <a:pt x="5" y="163"/>
                    </a:cubicBezTo>
                    <a:cubicBezTo>
                      <a:pt x="4" y="166"/>
                      <a:pt x="3" y="169"/>
                      <a:pt x="2" y="172"/>
                    </a:cubicBezTo>
                    <a:cubicBezTo>
                      <a:pt x="1" y="175"/>
                      <a:pt x="0" y="178"/>
                      <a:pt x="0" y="181"/>
                    </a:cubicBezTo>
                    <a:cubicBezTo>
                      <a:pt x="0" y="184"/>
                      <a:pt x="0" y="188"/>
                      <a:pt x="0" y="191"/>
                    </a:cubicBezTo>
                    <a:cubicBezTo>
                      <a:pt x="0" y="194"/>
                      <a:pt x="1" y="198"/>
                      <a:pt x="2" y="201"/>
                    </a:cubicBezTo>
                  </a:path>
                </a:pathLst>
              </a:custGeom>
              <a:gradFill>
                <a:gsLst>
                  <a:gs pos="0">
                    <a:schemeClr val="bg1"/>
                  </a:gs>
                  <a:gs pos="100000">
                    <a:schemeClr val="bg1">
                      <a:lumMod val="75000"/>
                    </a:schemeClr>
                  </a:gs>
                </a:gsLst>
                <a:lin ang="5400000" scaled="1"/>
              </a:gradFill>
              <a:ln>
                <a:noFill/>
              </a:ln>
              <a:effectLst>
                <a:outerShdw blurRad="50800" dist="38100" dir="8100000" algn="tr" rotWithShape="0">
                  <a:prstClr val="black">
                    <a:alpha val="40000"/>
                  </a:prstClr>
                </a:outerShdw>
              </a:effectLst>
            </p:spPr>
            <p:txBody>
              <a:bodyPr vert="horz" wrap="square" lIns="91440" tIns="45720" rIns="91440" bIns="45720" numCol="1" anchor="t" anchorCtr="0" compatLnSpc="1"/>
              <a:lstStyle/>
              <a:p>
                <a:endParaRPr lang="zh-CN" altLang="en-US"/>
              </a:p>
            </p:txBody>
          </p:sp>
        </p:grpSp>
        <p:sp>
          <p:nvSpPr>
            <p:cNvPr id="40" name="Rectangle 42"/>
            <p:cNvSpPr/>
            <p:nvPr/>
          </p:nvSpPr>
          <p:spPr>
            <a:xfrm>
              <a:off x="6707904" y="2700545"/>
              <a:ext cx="681814" cy="503374"/>
            </a:xfrm>
            <a:prstGeom prst="rect">
              <a:avLst/>
            </a:prstGeom>
            <a:noFill/>
            <a:ln w="12700" cap="flat" cmpd="sng" algn="ctr">
              <a:noFill/>
              <a:prstDash val="solid"/>
            </a:ln>
            <a:effectLst/>
          </p:spPr>
          <p:txBody>
            <a:bodyPr lIns="91440" tIns="0" rIns="91440" bIns="0" rtlCol="0" anchor="t"/>
            <a:lstStyle/>
            <a:p>
              <a:pPr algn="r"/>
              <a:r>
                <a:rPr lang="en-US" altLang="zh-CN" sz="2000" b="1" dirty="0">
                  <a:solidFill>
                    <a:srgbClr val="365B7C"/>
                  </a:solidFill>
                  <a:latin typeface="Arial" panose="020B0604020202020204" pitchFamily="34" charset="0"/>
                  <a:cs typeface="Arial" panose="020B0604020202020204" pitchFamily="34" charset="0"/>
                </a:rPr>
                <a:t>01</a:t>
              </a:r>
              <a:endParaRPr lang="zh-CN" altLang="en-US" sz="2000" b="1" dirty="0">
                <a:solidFill>
                  <a:srgbClr val="365B7C"/>
                </a:solidFill>
                <a:latin typeface="Arial" panose="020B0604020202020204" pitchFamily="34" charset="0"/>
                <a:cs typeface="Arial" panose="020B0604020202020204" pitchFamily="34" charset="0"/>
              </a:endParaRPr>
            </a:p>
          </p:txBody>
        </p:sp>
        <p:sp>
          <p:nvSpPr>
            <p:cNvPr id="41" name="Rectangle 42"/>
            <p:cNvSpPr/>
            <p:nvPr/>
          </p:nvSpPr>
          <p:spPr>
            <a:xfrm>
              <a:off x="4888873" y="3921125"/>
              <a:ext cx="681814" cy="503374"/>
            </a:xfrm>
            <a:prstGeom prst="rect">
              <a:avLst/>
            </a:prstGeom>
            <a:noFill/>
            <a:ln w="12700" cap="flat" cmpd="sng" algn="ctr">
              <a:noFill/>
              <a:prstDash val="solid"/>
            </a:ln>
            <a:effectLst/>
          </p:spPr>
          <p:txBody>
            <a:bodyPr lIns="91440" tIns="0" rIns="91440" bIns="0" rtlCol="0" anchor="t"/>
            <a:lstStyle/>
            <a:p>
              <a:pPr algn="r"/>
              <a:r>
                <a:rPr lang="en-US" altLang="zh-CN" sz="2800" b="1" dirty="0">
                  <a:solidFill>
                    <a:srgbClr val="365B7C"/>
                  </a:solidFill>
                  <a:latin typeface="Arial" panose="020B0604020202020204" pitchFamily="34" charset="0"/>
                  <a:cs typeface="Arial" panose="020B0604020202020204" pitchFamily="34" charset="0"/>
                </a:rPr>
                <a:t>04</a:t>
              </a:r>
              <a:endParaRPr lang="zh-CN" altLang="en-US" sz="2800" b="1" dirty="0">
                <a:solidFill>
                  <a:srgbClr val="365B7C"/>
                </a:solidFill>
                <a:latin typeface="Arial" panose="020B0604020202020204" pitchFamily="34" charset="0"/>
                <a:cs typeface="Arial" panose="020B0604020202020204" pitchFamily="34" charset="0"/>
              </a:endParaRPr>
            </a:p>
          </p:txBody>
        </p:sp>
        <p:sp>
          <p:nvSpPr>
            <p:cNvPr id="42" name="Rectangle 42"/>
            <p:cNvSpPr/>
            <p:nvPr/>
          </p:nvSpPr>
          <p:spPr>
            <a:xfrm>
              <a:off x="5746059" y="2258137"/>
              <a:ext cx="681814" cy="503374"/>
            </a:xfrm>
            <a:prstGeom prst="rect">
              <a:avLst/>
            </a:prstGeom>
            <a:noFill/>
            <a:ln w="12700" cap="flat" cmpd="sng" algn="ctr">
              <a:noFill/>
              <a:prstDash val="solid"/>
            </a:ln>
            <a:effectLst/>
          </p:spPr>
          <p:txBody>
            <a:bodyPr lIns="91440" tIns="0" rIns="91440" bIns="0" rtlCol="0" anchor="t"/>
            <a:lstStyle/>
            <a:p>
              <a:pPr algn="r"/>
              <a:r>
                <a:rPr lang="en-US" altLang="zh-CN" sz="2000" b="1" dirty="0">
                  <a:solidFill>
                    <a:srgbClr val="F8AD94"/>
                  </a:solidFill>
                  <a:latin typeface="Arial" panose="020B0604020202020204" pitchFamily="34" charset="0"/>
                  <a:cs typeface="Arial" panose="020B0604020202020204" pitchFamily="34" charset="0"/>
                </a:rPr>
                <a:t>02</a:t>
              </a:r>
              <a:endParaRPr lang="zh-CN" altLang="en-US" sz="2000" b="1" dirty="0">
                <a:solidFill>
                  <a:srgbClr val="F8AD94"/>
                </a:solidFill>
                <a:latin typeface="Arial" panose="020B0604020202020204" pitchFamily="34" charset="0"/>
                <a:cs typeface="Arial" panose="020B0604020202020204" pitchFamily="34" charset="0"/>
              </a:endParaRPr>
            </a:p>
          </p:txBody>
        </p:sp>
        <p:sp>
          <p:nvSpPr>
            <p:cNvPr id="43" name="Rectangle 42"/>
            <p:cNvSpPr/>
            <p:nvPr/>
          </p:nvSpPr>
          <p:spPr>
            <a:xfrm>
              <a:off x="6507521" y="4489214"/>
              <a:ext cx="681814" cy="503374"/>
            </a:xfrm>
            <a:prstGeom prst="rect">
              <a:avLst/>
            </a:prstGeom>
            <a:noFill/>
            <a:ln w="12700" cap="flat" cmpd="sng" algn="ctr">
              <a:noFill/>
              <a:prstDash val="solid"/>
            </a:ln>
            <a:effectLst/>
          </p:spPr>
          <p:txBody>
            <a:bodyPr lIns="91440" tIns="0" rIns="91440" bIns="0" rtlCol="0" anchor="t"/>
            <a:lstStyle/>
            <a:p>
              <a:pPr algn="r"/>
              <a:r>
                <a:rPr lang="en-US" altLang="zh-CN" sz="2800" b="1" dirty="0">
                  <a:solidFill>
                    <a:srgbClr val="F8AD94"/>
                  </a:solidFill>
                  <a:latin typeface="Arial" panose="020B0604020202020204" pitchFamily="34" charset="0"/>
                  <a:cs typeface="Arial" panose="020B0604020202020204" pitchFamily="34" charset="0"/>
                </a:rPr>
                <a:t>05</a:t>
              </a:r>
              <a:endParaRPr lang="zh-CN" altLang="en-US" sz="2800" b="1" dirty="0">
                <a:solidFill>
                  <a:srgbClr val="F8AD94"/>
                </a:solidFill>
                <a:latin typeface="Arial" panose="020B0604020202020204" pitchFamily="34" charset="0"/>
                <a:cs typeface="Arial" panose="020B0604020202020204" pitchFamily="34" charset="0"/>
              </a:endParaRPr>
            </a:p>
          </p:txBody>
        </p:sp>
        <p:sp>
          <p:nvSpPr>
            <p:cNvPr id="44" name="Rectangle 42"/>
            <p:cNvSpPr/>
            <p:nvPr/>
          </p:nvSpPr>
          <p:spPr>
            <a:xfrm>
              <a:off x="7173276" y="3671737"/>
              <a:ext cx="681814" cy="503374"/>
            </a:xfrm>
            <a:prstGeom prst="rect">
              <a:avLst/>
            </a:prstGeom>
            <a:noFill/>
            <a:ln w="12700" cap="flat" cmpd="sng" algn="ctr">
              <a:noFill/>
              <a:prstDash val="solid"/>
            </a:ln>
            <a:effectLst/>
          </p:spPr>
          <p:txBody>
            <a:bodyPr lIns="91440" tIns="0" rIns="91440" bIns="0" rtlCol="0" anchor="t"/>
            <a:lstStyle/>
            <a:p>
              <a:pPr algn="r"/>
              <a:r>
                <a:rPr lang="en-US" altLang="zh-CN" sz="2000" b="1" dirty="0">
                  <a:solidFill>
                    <a:srgbClr val="966481"/>
                  </a:solidFill>
                  <a:latin typeface="Arial" panose="020B0604020202020204" pitchFamily="34" charset="0"/>
                  <a:cs typeface="Arial" panose="020B0604020202020204" pitchFamily="34" charset="0"/>
                </a:rPr>
                <a:t>06</a:t>
              </a:r>
              <a:endParaRPr lang="zh-CN" altLang="en-US" sz="2000" b="1" dirty="0">
                <a:solidFill>
                  <a:srgbClr val="966481"/>
                </a:solidFill>
                <a:latin typeface="Arial" panose="020B0604020202020204" pitchFamily="34" charset="0"/>
                <a:cs typeface="Arial" panose="020B0604020202020204" pitchFamily="34" charset="0"/>
              </a:endParaRPr>
            </a:p>
          </p:txBody>
        </p:sp>
        <p:sp>
          <p:nvSpPr>
            <p:cNvPr id="45" name="Rectangle 42"/>
            <p:cNvSpPr/>
            <p:nvPr/>
          </p:nvSpPr>
          <p:spPr>
            <a:xfrm>
              <a:off x="4706930" y="2621646"/>
              <a:ext cx="681814" cy="503374"/>
            </a:xfrm>
            <a:prstGeom prst="rect">
              <a:avLst/>
            </a:prstGeom>
            <a:noFill/>
            <a:ln w="12700" cap="flat" cmpd="sng" algn="ctr">
              <a:noFill/>
              <a:prstDash val="solid"/>
            </a:ln>
            <a:effectLst/>
          </p:spPr>
          <p:txBody>
            <a:bodyPr lIns="91440" tIns="0" rIns="91440" bIns="0" rtlCol="0" anchor="t"/>
            <a:lstStyle/>
            <a:p>
              <a:pPr algn="r"/>
              <a:r>
                <a:rPr lang="en-US" altLang="zh-CN" sz="2400" b="1" dirty="0">
                  <a:solidFill>
                    <a:srgbClr val="966481"/>
                  </a:solidFill>
                  <a:latin typeface="Arial" panose="020B0604020202020204" pitchFamily="34" charset="0"/>
                  <a:cs typeface="Arial" panose="020B0604020202020204" pitchFamily="34" charset="0"/>
                </a:rPr>
                <a:t>03</a:t>
              </a:r>
              <a:endParaRPr lang="zh-CN" altLang="en-US" sz="2400" b="1" dirty="0">
                <a:solidFill>
                  <a:srgbClr val="966481"/>
                </a:solidFill>
                <a:latin typeface="Arial" panose="020B0604020202020204" pitchFamily="34" charset="0"/>
                <a:cs typeface="Arial" panose="020B0604020202020204" pitchFamily="34" charset="0"/>
              </a:endParaRPr>
            </a:p>
          </p:txBody>
        </p:sp>
      </p:grpSp>
      <p:cxnSp>
        <p:nvCxnSpPr>
          <p:cNvPr id="46" name="直接连接符 45"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CxnSpPr/>
          <p:nvPr/>
        </p:nvCxnSpPr>
        <p:spPr>
          <a:xfrm>
            <a:off x="3246637" y="1273629"/>
            <a:ext cx="5770860"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47" name="文本框 46"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txBox="1"/>
          <p:nvPr/>
        </p:nvSpPr>
        <p:spPr>
          <a:xfrm>
            <a:off x="4414982" y="543767"/>
            <a:ext cx="3416320" cy="523220"/>
          </a:xfrm>
          <a:prstGeom prst="rect">
            <a:avLst/>
          </a:prstGeom>
          <a:noFill/>
        </p:spPr>
        <p:txBody>
          <a:bodyPr wrap="none" rtlCol="0">
            <a:spAutoFit/>
          </a:bodyPr>
          <a:lstStyle/>
          <a:p>
            <a:pPr algn="l" eaLnBrk="1" hangingPunct="1"/>
            <a:r>
              <a:rPr lang="en-US" altLang="zh-CN" sz="2800" dirty="0">
                <a:latin typeface="KaiTi" panose="02010609060101010101" pitchFamily="49" charset="-122"/>
                <a:ea typeface="KaiTi" panose="02010609060101010101" pitchFamily="49" charset="-122"/>
                <a:sym typeface="+mn-ea"/>
              </a:rPr>
              <a:t>(</a:t>
            </a:r>
            <a:r>
              <a:rPr lang="zh-CN" altLang="en-US" sz="2800" dirty="0">
                <a:latin typeface="KaiTi" panose="02010609060101010101" pitchFamily="49" charset="-122"/>
                <a:ea typeface="KaiTi" panose="02010609060101010101" pitchFamily="49" charset="-122"/>
                <a:sym typeface="+mn-ea"/>
              </a:rPr>
              <a:t>一</a:t>
            </a:r>
            <a:r>
              <a:rPr lang="en-US" altLang="zh-CN" sz="2800" dirty="0">
                <a:latin typeface="KaiTi" panose="02010609060101010101" pitchFamily="49" charset="-122"/>
                <a:ea typeface="KaiTi" panose="02010609060101010101" pitchFamily="49" charset="-122"/>
                <a:sym typeface="+mn-ea"/>
              </a:rPr>
              <a:t>)</a:t>
            </a:r>
            <a:r>
              <a:rPr lang="zh-CN" altLang="en-US" sz="2800" dirty="0">
                <a:latin typeface="KaiTi" panose="02010609060101010101" pitchFamily="49" charset="-122"/>
                <a:ea typeface="KaiTi" panose="02010609060101010101" pitchFamily="49" charset="-122"/>
                <a:sym typeface="+mn-ea"/>
              </a:rPr>
              <a:t>内部招聘的途径</a:t>
            </a:r>
            <a:endParaRPr lang="en-US" altLang="zh-CN" sz="2800" b="1" spc="500" dirty="0">
              <a:solidFill>
                <a:schemeClr val="bg1">
                  <a:lumMod val="50000"/>
                </a:schemeClr>
              </a:solidFill>
              <a:latin typeface="KaiTi" panose="02010609060101010101" pitchFamily="49" charset="-122"/>
              <a:ea typeface="KaiTi" panose="02010609060101010101" pitchFamily="49" charset="-122"/>
              <a:cs typeface="Arial" panose="020B0604020202020204" pitchFamily="34" charset="0"/>
            </a:endParaRPr>
          </a:p>
        </p:txBody>
      </p:sp>
      <p:sp>
        <p:nvSpPr>
          <p:cNvPr id="48" name="椭圆 47"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flipH="1">
            <a:off x="2686180" y="813581"/>
            <a:ext cx="157493" cy="157493"/>
          </a:xfrm>
          <a:prstGeom prst="ellipse">
            <a:avLst/>
          </a:prstGeom>
          <a:solidFill>
            <a:srgbClr val="D06F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9" name="椭圆 48"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flipH="1">
            <a:off x="2686180" y="335956"/>
            <a:ext cx="321030" cy="321030"/>
          </a:xfrm>
          <a:prstGeom prst="ellipse">
            <a:avLst/>
          </a:prstGeom>
          <a:solidFill>
            <a:srgbClr val="966481"/>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0" name="椭圆 49"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flipH="1">
            <a:off x="2991678" y="806317"/>
            <a:ext cx="219803" cy="219803"/>
          </a:xfrm>
          <a:prstGeom prst="ellipse">
            <a:avLst/>
          </a:prstGeom>
          <a:solidFill>
            <a:srgbClr val="365B7C"/>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1" name="椭圆 50"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flipH="1">
            <a:off x="2031169" y="697840"/>
            <a:ext cx="164852" cy="164852"/>
          </a:xfrm>
          <a:prstGeom prst="ellipse">
            <a:avLst/>
          </a:prstGeom>
          <a:solidFill>
            <a:srgbClr val="F779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2" name="椭圆 51"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9354354" y="755438"/>
            <a:ext cx="157493" cy="157493"/>
          </a:xfrm>
          <a:prstGeom prst="ellipse">
            <a:avLst/>
          </a:prstGeom>
          <a:solidFill>
            <a:srgbClr val="D06F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3" name="椭圆 52"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9190817" y="277813"/>
            <a:ext cx="321030" cy="321030"/>
          </a:xfrm>
          <a:prstGeom prst="ellipse">
            <a:avLst/>
          </a:prstGeom>
          <a:solidFill>
            <a:srgbClr val="966481"/>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4" name="椭圆 53"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a:off x="8986546" y="748174"/>
            <a:ext cx="219803" cy="219803"/>
          </a:xfrm>
          <a:prstGeom prst="ellipse">
            <a:avLst/>
          </a:prstGeom>
          <a:solidFill>
            <a:srgbClr val="365B7C"/>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5" name="椭圆 54"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a:off x="10002006" y="639697"/>
            <a:ext cx="164852" cy="164852"/>
          </a:xfrm>
          <a:prstGeom prst="ellipse">
            <a:avLst/>
          </a:prstGeom>
          <a:solidFill>
            <a:srgbClr val="F779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 name="e7d195523061f1c0"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hidden="1"/>
          <p:cNvSpPr txBox="1"/>
          <p:nvPr/>
        </p:nvSpPr>
        <p:spPr>
          <a:xfrm>
            <a:off x="-355600" y="1803400"/>
            <a:ext cx="293927" cy="1016000"/>
          </a:xfrm>
          <a:prstGeom prst="rect">
            <a:avLst/>
          </a:prstGeom>
          <a:noFill/>
        </p:spPr>
        <p:txBody>
          <a:bodyPr vert="wordArtVert" rtlCol="0">
            <a:spAutoFit/>
          </a:bodyPr>
          <a:lstStyle/>
          <a:p>
            <a:r>
              <a:rPr lang="en-US" altLang="zh-CN" sz="100"/>
              <a:t>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a:t>
            </a:r>
            <a:endParaRPr lang="zh-CN" altLang="en-US" sz="100"/>
          </a:p>
        </p:txBody>
      </p:sp>
      <p:sp>
        <p:nvSpPr>
          <p:cNvPr id="6" name="文本框 5"/>
          <p:cNvSpPr txBox="1"/>
          <p:nvPr/>
        </p:nvSpPr>
        <p:spPr>
          <a:xfrm>
            <a:off x="8332470" y="2094230"/>
            <a:ext cx="2200910" cy="460375"/>
          </a:xfrm>
          <a:prstGeom prst="rect">
            <a:avLst/>
          </a:prstGeom>
          <a:noFill/>
        </p:spPr>
        <p:txBody>
          <a:bodyPr wrap="square" rtlCol="0">
            <a:spAutoFit/>
          </a:bodyPr>
          <a:lstStyle/>
          <a:p>
            <a:pPr eaLnBrk="1" hangingPunct="1"/>
            <a:r>
              <a:rPr lang="zh-CN" altLang="en-US" sz="2400">
                <a:latin typeface="KaiTi" panose="02010609060101010101" pitchFamily="49" charset="-122"/>
                <a:ea typeface="KaiTi" panose="02010609060101010101" pitchFamily="49" charset="-122"/>
                <a:sym typeface="+mn-ea"/>
              </a:rPr>
              <a:t>晋升选拔</a:t>
            </a:r>
          </a:p>
        </p:txBody>
      </p:sp>
      <p:sp>
        <p:nvSpPr>
          <p:cNvPr id="18" name="文本框 17"/>
          <p:cNvSpPr txBox="1"/>
          <p:nvPr/>
        </p:nvSpPr>
        <p:spPr>
          <a:xfrm>
            <a:off x="5212715" y="1468120"/>
            <a:ext cx="1420495" cy="460375"/>
          </a:xfrm>
          <a:prstGeom prst="rect">
            <a:avLst/>
          </a:prstGeom>
          <a:noFill/>
        </p:spPr>
        <p:txBody>
          <a:bodyPr wrap="square" rtlCol="0">
            <a:spAutoFit/>
          </a:bodyPr>
          <a:lstStyle/>
          <a:p>
            <a:r>
              <a:rPr lang="zh-CN" altLang="en-US" sz="2400">
                <a:latin typeface="KaiTi" panose="02010609060101010101" pitchFamily="49" charset="-122"/>
                <a:ea typeface="KaiTi" panose="02010609060101010101" pitchFamily="49" charset="-122"/>
                <a:sym typeface="+mn-ea"/>
              </a:rPr>
              <a:t>人员重聘</a:t>
            </a:r>
          </a:p>
        </p:txBody>
      </p:sp>
      <p:sp>
        <p:nvSpPr>
          <p:cNvPr id="22" name="文本框 21"/>
          <p:cNvSpPr txBox="1"/>
          <p:nvPr/>
        </p:nvSpPr>
        <p:spPr>
          <a:xfrm>
            <a:off x="1273630" y="2138045"/>
            <a:ext cx="2346506" cy="461665"/>
          </a:xfrm>
          <a:prstGeom prst="rect">
            <a:avLst/>
          </a:prstGeom>
          <a:noFill/>
        </p:spPr>
        <p:txBody>
          <a:bodyPr wrap="square" rtlCol="0">
            <a:spAutoFit/>
          </a:bodyPr>
          <a:lstStyle/>
          <a:p>
            <a:pPr eaLnBrk="1" hangingPunct="1"/>
            <a:r>
              <a:rPr lang="zh-CN" altLang="en-US" sz="2400" dirty="0">
                <a:latin typeface="KaiTi" panose="02010609060101010101" pitchFamily="49" charset="-122"/>
                <a:ea typeface="KaiTi" panose="02010609060101010101" pitchFamily="49" charset="-122"/>
                <a:sym typeface="+mn-ea"/>
              </a:rPr>
              <a:t>内部公开招聘</a:t>
            </a:r>
          </a:p>
        </p:txBody>
      </p:sp>
      <p:sp>
        <p:nvSpPr>
          <p:cNvPr id="24" name="文本框 23"/>
          <p:cNvSpPr txBox="1"/>
          <p:nvPr/>
        </p:nvSpPr>
        <p:spPr>
          <a:xfrm>
            <a:off x="1896110" y="5647690"/>
            <a:ext cx="1633220" cy="460375"/>
          </a:xfrm>
          <a:prstGeom prst="rect">
            <a:avLst/>
          </a:prstGeom>
          <a:noFill/>
        </p:spPr>
        <p:txBody>
          <a:bodyPr wrap="square" rtlCol="0">
            <a:spAutoFit/>
          </a:bodyPr>
          <a:lstStyle/>
          <a:p>
            <a:r>
              <a:rPr lang="zh-CN" altLang="en-US" sz="2400">
                <a:latin typeface="KaiTi" panose="02010609060101010101" pitchFamily="49" charset="-122"/>
                <a:ea typeface="KaiTi" panose="02010609060101010101" pitchFamily="49" charset="-122"/>
                <a:sym typeface="+mn-ea"/>
              </a:rPr>
              <a:t>岗位轮换</a:t>
            </a:r>
          </a:p>
        </p:txBody>
      </p:sp>
      <p:sp>
        <p:nvSpPr>
          <p:cNvPr id="56" name="文本框 55"/>
          <p:cNvSpPr txBox="1"/>
          <p:nvPr/>
        </p:nvSpPr>
        <p:spPr>
          <a:xfrm>
            <a:off x="8166176" y="5649451"/>
            <a:ext cx="3397885" cy="460375"/>
          </a:xfrm>
          <a:prstGeom prst="rect">
            <a:avLst/>
          </a:prstGeom>
          <a:noFill/>
        </p:spPr>
        <p:txBody>
          <a:bodyPr wrap="square" rtlCol="0">
            <a:spAutoFit/>
          </a:bodyPr>
          <a:lstStyle/>
          <a:p>
            <a:pPr eaLnBrk="1" hangingPunct="1"/>
            <a:r>
              <a:rPr lang="zh-CN" altLang="en-US" sz="2400">
                <a:latin typeface="KaiTi" panose="02010609060101010101" pitchFamily="49" charset="-122"/>
                <a:ea typeface="KaiTi" panose="02010609060101010101" pitchFamily="49" charset="-122"/>
                <a:sym typeface="+mn-ea"/>
              </a:rPr>
              <a:t>临时人员转正</a:t>
            </a:r>
            <a:endParaRPr lang="zh-CN" altLang="en-US" sz="2400">
              <a:latin typeface="KaiTi" panose="02010609060101010101" pitchFamily="49" charset="-122"/>
              <a:ea typeface="KaiTi" panose="02010609060101010101" pitchFamily="49" charset="-122"/>
            </a:endParaRPr>
          </a:p>
        </p:txBody>
      </p:sp>
    </p:spTree>
    <p:extLst>
      <p:ext uri="{BB962C8B-B14F-4D97-AF65-F5344CB8AC3E}">
        <p14:creationId xmlns:p14="http://schemas.microsoft.com/office/powerpoint/2010/main" val="2587433628"/>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0">
        <p15:prstTrans prst="pageCurlDouble"/>
      </p:transition>
    </mc:Choice>
    <mc:Fallback xmlns="">
      <p:transition spd="slow"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矩形 24"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549157" y="-975631"/>
            <a:ext cx="583096" cy="838080"/>
          </a:xfrm>
          <a:prstGeom prst="rect">
            <a:avLst/>
          </a:prstGeom>
          <a:solidFill>
            <a:srgbClr val="365B7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 name="矩形 25"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1132253" y="-975631"/>
            <a:ext cx="583096" cy="838080"/>
          </a:xfrm>
          <a:prstGeom prst="rect">
            <a:avLst/>
          </a:prstGeom>
          <a:solidFill>
            <a:srgbClr val="96648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 name="矩形 26"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1715349" y="-975631"/>
            <a:ext cx="583096" cy="838080"/>
          </a:xfrm>
          <a:prstGeom prst="rect">
            <a:avLst/>
          </a:prstGeom>
          <a:solidFill>
            <a:srgbClr val="D06F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 name="矩形 27"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2298446" y="-975631"/>
            <a:ext cx="583096" cy="838080"/>
          </a:xfrm>
          <a:prstGeom prst="rect">
            <a:avLst/>
          </a:prstGeom>
          <a:solidFill>
            <a:srgbClr val="F779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 name="矩形 28"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2881542" y="-975631"/>
            <a:ext cx="583096" cy="838080"/>
          </a:xfrm>
          <a:prstGeom prst="rect">
            <a:avLst/>
          </a:prstGeom>
          <a:solidFill>
            <a:srgbClr val="F8AD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e7d195523061f1c0"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hidden="1"/>
          <p:cNvSpPr txBox="1"/>
          <p:nvPr/>
        </p:nvSpPr>
        <p:spPr>
          <a:xfrm>
            <a:off x="-355600" y="1803400"/>
            <a:ext cx="293927" cy="1016000"/>
          </a:xfrm>
          <a:prstGeom prst="rect">
            <a:avLst/>
          </a:prstGeom>
          <a:noFill/>
        </p:spPr>
        <p:txBody>
          <a:bodyPr vert="wordArtVert" rtlCol="0">
            <a:spAutoFit/>
          </a:bodyPr>
          <a:lstStyle/>
          <a:p>
            <a:r>
              <a:rPr lang="en-US" altLang="zh-CN" sz="100"/>
              <a:t>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a:t>
            </a:r>
            <a:endParaRPr lang="zh-CN" altLang="en-US" sz="100"/>
          </a:p>
        </p:txBody>
      </p:sp>
      <p:grpSp>
        <p:nvGrpSpPr>
          <p:cNvPr id="17" name="组合 16"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GrpSpPr/>
          <p:nvPr/>
        </p:nvGrpSpPr>
        <p:grpSpPr>
          <a:xfrm>
            <a:off x="201760" y="169033"/>
            <a:ext cx="1891633" cy="1891633"/>
            <a:chOff x="831765" y="1948847"/>
            <a:chExt cx="1891633" cy="1891633"/>
          </a:xfrm>
        </p:grpSpPr>
        <p:grpSp>
          <p:nvGrpSpPr>
            <p:cNvPr id="18" name="组合 17"/>
            <p:cNvGrpSpPr/>
            <p:nvPr/>
          </p:nvGrpSpPr>
          <p:grpSpPr>
            <a:xfrm>
              <a:off x="831765" y="1948847"/>
              <a:ext cx="1891633" cy="1891633"/>
              <a:chOff x="1375509" y="1976984"/>
              <a:chExt cx="2018000" cy="2018000"/>
            </a:xfrm>
          </p:grpSpPr>
          <p:sp>
            <p:nvSpPr>
              <p:cNvPr id="21" name="椭圆 20" descr="e7d195523061f1c0deeec63e560781cfd59afb0ea006f2a87ABB68BF51EA6619813959095094C18C62A12F549504892A4AAA8C1554C6663626E05CA27F281A14E6983772AFC3FB97135759321DEA3D709AACD122C08E6ED1C77BAD4A88EF4CD28A80260D8F97957F436F83C1F553EF0169027D0DBFA7A77088E1513DBDFC101C4B4DFF310B01A5021663E46B6BC2AAB5"/>
              <p:cNvSpPr>
                <a:spLocks noChangeAspect="1"/>
              </p:cNvSpPr>
              <p:nvPr/>
            </p:nvSpPr>
            <p:spPr>
              <a:xfrm>
                <a:off x="1375509" y="1976984"/>
                <a:ext cx="2018000" cy="2018000"/>
              </a:xfrm>
              <a:prstGeom prst="ellipse">
                <a:avLst/>
              </a:prstGeom>
              <a:gradFill>
                <a:gsLst>
                  <a:gs pos="0">
                    <a:schemeClr val="bg1"/>
                  </a:gs>
                  <a:gs pos="100000">
                    <a:srgbClr val="C7C7C7"/>
                  </a:gs>
                </a:gsLst>
                <a:lin ang="13200000" scaled="0"/>
              </a:gradFill>
              <a:ln w="22225">
                <a:solidFill>
                  <a:schemeClr val="bg1"/>
                </a:solidFill>
              </a:ln>
              <a:effectLst>
                <a:outerShdw blurRad="393700" dist="1270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2" name="任意多边形 16"/>
              <p:cNvSpPr/>
              <p:nvPr/>
            </p:nvSpPr>
            <p:spPr>
              <a:xfrm rot="5400000">
                <a:off x="1220020" y="2637800"/>
                <a:ext cx="1007034" cy="694933"/>
              </a:xfrm>
              <a:custGeom>
                <a:avLst/>
                <a:gdLst>
                  <a:gd name="connsiteX0" fmla="*/ 0 w 1007034"/>
                  <a:gd name="connsiteY0" fmla="*/ 555348 h 694933"/>
                  <a:gd name="connsiteX1" fmla="*/ 322102 w 1007034"/>
                  <a:gd name="connsiteY1" fmla="*/ 0 h 694933"/>
                  <a:gd name="connsiteX2" fmla="*/ 392164 w 1007034"/>
                  <a:gd name="connsiteY2" fmla="*/ 21748 h 694933"/>
                  <a:gd name="connsiteX3" fmla="*/ 503517 w 1007034"/>
                  <a:gd name="connsiteY3" fmla="*/ 32974 h 694933"/>
                  <a:gd name="connsiteX4" fmla="*/ 614869 w 1007034"/>
                  <a:gd name="connsiteY4" fmla="*/ 21748 h 694933"/>
                  <a:gd name="connsiteX5" fmla="*/ 684932 w 1007034"/>
                  <a:gd name="connsiteY5" fmla="*/ 0 h 694933"/>
                  <a:gd name="connsiteX6" fmla="*/ 1007034 w 1007034"/>
                  <a:gd name="connsiteY6" fmla="*/ 555347 h 694933"/>
                  <a:gd name="connsiteX7" fmla="*/ 895766 w 1007034"/>
                  <a:gd name="connsiteY7" fmla="*/ 615742 h 694933"/>
                  <a:gd name="connsiteX8" fmla="*/ 503516 w 1007034"/>
                  <a:gd name="connsiteY8" fmla="*/ 694933 h 694933"/>
                  <a:gd name="connsiteX9" fmla="*/ 111266 w 1007034"/>
                  <a:gd name="connsiteY9" fmla="*/ 615742 h 694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07034" h="694933">
                    <a:moveTo>
                      <a:pt x="0" y="555348"/>
                    </a:moveTo>
                    <a:lnTo>
                      <a:pt x="322102" y="0"/>
                    </a:lnTo>
                    <a:lnTo>
                      <a:pt x="392164" y="21748"/>
                    </a:lnTo>
                    <a:cubicBezTo>
                      <a:pt x="428132" y="29108"/>
                      <a:pt x="465373" y="32974"/>
                      <a:pt x="503517" y="32974"/>
                    </a:cubicBezTo>
                    <a:cubicBezTo>
                      <a:pt x="541660" y="32974"/>
                      <a:pt x="578901" y="29108"/>
                      <a:pt x="614869" y="21748"/>
                    </a:cubicBezTo>
                    <a:lnTo>
                      <a:pt x="684932" y="0"/>
                    </a:lnTo>
                    <a:lnTo>
                      <a:pt x="1007034" y="555347"/>
                    </a:lnTo>
                    <a:lnTo>
                      <a:pt x="895766" y="615742"/>
                    </a:lnTo>
                    <a:cubicBezTo>
                      <a:pt x="775204" y="666735"/>
                      <a:pt x="642653" y="694933"/>
                      <a:pt x="503516" y="694933"/>
                    </a:cubicBezTo>
                    <a:cubicBezTo>
                      <a:pt x="364379" y="694933"/>
                      <a:pt x="231828" y="666735"/>
                      <a:pt x="111266" y="615742"/>
                    </a:cubicBezTo>
                    <a:close/>
                  </a:path>
                </a:pathLst>
              </a:custGeom>
              <a:solidFill>
                <a:srgbClr val="365B7C"/>
              </a:solidFill>
              <a:ln>
                <a:noFill/>
              </a:ln>
              <a:effectLst>
                <a:innerShdw blurRad="63500" dist="381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20" name="Freeform 48"/>
            <p:cNvSpPr>
              <a:spLocks noEditPoints="1"/>
            </p:cNvSpPr>
            <p:nvPr/>
          </p:nvSpPr>
          <p:spPr bwMode="auto">
            <a:xfrm>
              <a:off x="1822373" y="2622634"/>
              <a:ext cx="490056" cy="469081"/>
            </a:xfrm>
            <a:custGeom>
              <a:avLst/>
              <a:gdLst>
                <a:gd name="T0" fmla="*/ 419 w 628"/>
                <a:gd name="T1" fmla="*/ 232 h 600"/>
                <a:gd name="T2" fmla="*/ 411 w 628"/>
                <a:gd name="T3" fmla="*/ 249 h 600"/>
                <a:gd name="T4" fmla="*/ 408 w 628"/>
                <a:gd name="T5" fmla="*/ 261 h 600"/>
                <a:gd name="T6" fmla="*/ 409 w 628"/>
                <a:gd name="T7" fmla="*/ 283 h 600"/>
                <a:gd name="T8" fmla="*/ 417 w 628"/>
                <a:gd name="T9" fmla="*/ 304 h 600"/>
                <a:gd name="T10" fmla="*/ 424 w 628"/>
                <a:gd name="T11" fmla="*/ 315 h 600"/>
                <a:gd name="T12" fmla="*/ 441 w 628"/>
                <a:gd name="T13" fmla="*/ 330 h 600"/>
                <a:gd name="T14" fmla="*/ 453 w 628"/>
                <a:gd name="T15" fmla="*/ 335 h 600"/>
                <a:gd name="T16" fmla="*/ 478 w 628"/>
                <a:gd name="T17" fmla="*/ 200 h 600"/>
                <a:gd name="T18" fmla="*/ 449 w 628"/>
                <a:gd name="T19" fmla="*/ 206 h 600"/>
                <a:gd name="T20" fmla="*/ 433 w 628"/>
                <a:gd name="T21" fmla="*/ 216 h 600"/>
                <a:gd name="T22" fmla="*/ 425 w 628"/>
                <a:gd name="T23" fmla="*/ 224 h 600"/>
                <a:gd name="T24" fmla="*/ 384 w 628"/>
                <a:gd name="T25" fmla="*/ 70 h 600"/>
                <a:gd name="T26" fmla="*/ 314 w 628"/>
                <a:gd name="T27" fmla="*/ 140 h 600"/>
                <a:gd name="T28" fmla="*/ 379 w 628"/>
                <a:gd name="T29" fmla="*/ 283 h 600"/>
                <a:gd name="T30" fmla="*/ 379 w 628"/>
                <a:gd name="T31" fmla="*/ 254 h 600"/>
                <a:gd name="T32" fmla="*/ 359 w 628"/>
                <a:gd name="T33" fmla="*/ 154 h 600"/>
                <a:gd name="T34" fmla="*/ 250 w 628"/>
                <a:gd name="T35" fmla="*/ 270 h 600"/>
                <a:gd name="T36" fmla="*/ 314 w 628"/>
                <a:gd name="T37" fmla="*/ 396 h 600"/>
                <a:gd name="T38" fmla="*/ 282 w 628"/>
                <a:gd name="T39" fmla="*/ 400 h 600"/>
                <a:gd name="T40" fmla="*/ 267 w 628"/>
                <a:gd name="T41" fmla="*/ 382 h 600"/>
                <a:gd name="T42" fmla="*/ 257 w 628"/>
                <a:gd name="T43" fmla="*/ 374 h 600"/>
                <a:gd name="T44" fmla="*/ 214 w 628"/>
                <a:gd name="T45" fmla="*/ 356 h 600"/>
                <a:gd name="T46" fmla="*/ 195 w 628"/>
                <a:gd name="T47" fmla="*/ 354 h 600"/>
                <a:gd name="T48" fmla="*/ 0 w 628"/>
                <a:gd name="T49" fmla="*/ 600 h 600"/>
                <a:gd name="T50" fmla="*/ 83 w 628"/>
                <a:gd name="T51" fmla="*/ 454 h 600"/>
                <a:gd name="T52" fmla="*/ 216 w 628"/>
                <a:gd name="T53" fmla="*/ 454 h 600"/>
                <a:gd name="T54" fmla="*/ 301 w 628"/>
                <a:gd name="T55" fmla="*/ 600 h 600"/>
                <a:gd name="T56" fmla="*/ 282 w 628"/>
                <a:gd name="T57" fmla="*/ 400 h 600"/>
                <a:gd name="T58" fmla="*/ 433 w 628"/>
                <a:gd name="T59" fmla="*/ 354 h 600"/>
                <a:gd name="T60" fmla="*/ 413 w 628"/>
                <a:gd name="T61" fmla="*/ 356 h 600"/>
                <a:gd name="T62" fmla="*/ 361 w 628"/>
                <a:gd name="T63" fmla="*/ 382 h 600"/>
                <a:gd name="T64" fmla="*/ 353 w 628"/>
                <a:gd name="T65" fmla="*/ 391 h 600"/>
                <a:gd name="T66" fmla="*/ 389 w 628"/>
                <a:gd name="T67" fmla="*/ 600 h 600"/>
                <a:gd name="T68" fmla="*/ 410 w 628"/>
                <a:gd name="T69" fmla="*/ 600 h 600"/>
                <a:gd name="T70" fmla="*/ 564 w 628"/>
                <a:gd name="T71" fmla="*/ 454 h 600"/>
                <a:gd name="T72" fmla="*/ 628 w 628"/>
                <a:gd name="T73" fmla="*/ 460 h 600"/>
                <a:gd name="T74" fmla="*/ 151 w 628"/>
                <a:gd name="T75" fmla="*/ 340 h 600"/>
                <a:gd name="T76" fmla="*/ 186 w 628"/>
                <a:gd name="T77" fmla="*/ 330 h 600"/>
                <a:gd name="T78" fmla="*/ 196 w 628"/>
                <a:gd name="T79" fmla="*/ 323 h 600"/>
                <a:gd name="T80" fmla="*/ 216 w 628"/>
                <a:gd name="T81" fmla="*/ 295 h 600"/>
                <a:gd name="T82" fmla="*/ 219 w 628"/>
                <a:gd name="T83" fmla="*/ 281 h 600"/>
                <a:gd name="T84" fmla="*/ 219 w 628"/>
                <a:gd name="T85" fmla="*/ 258 h 600"/>
                <a:gd name="T86" fmla="*/ 214 w 628"/>
                <a:gd name="T87" fmla="*/ 241 h 600"/>
                <a:gd name="T88" fmla="*/ 208 w 628"/>
                <a:gd name="T89" fmla="*/ 231 h 600"/>
                <a:gd name="T90" fmla="*/ 195 w 628"/>
                <a:gd name="T91" fmla="*/ 217 h 600"/>
                <a:gd name="T92" fmla="*/ 186 w 628"/>
                <a:gd name="T93" fmla="*/ 210 h 600"/>
                <a:gd name="T94" fmla="*/ 151 w 628"/>
                <a:gd name="T95" fmla="*/ 200 h 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28" h="600">
                  <a:moveTo>
                    <a:pt x="425" y="224"/>
                  </a:moveTo>
                  <a:cubicBezTo>
                    <a:pt x="423" y="226"/>
                    <a:pt x="421" y="229"/>
                    <a:pt x="420" y="231"/>
                  </a:cubicBezTo>
                  <a:cubicBezTo>
                    <a:pt x="419" y="231"/>
                    <a:pt x="419" y="232"/>
                    <a:pt x="419" y="232"/>
                  </a:cubicBezTo>
                  <a:cubicBezTo>
                    <a:pt x="418" y="234"/>
                    <a:pt x="416" y="236"/>
                    <a:pt x="415" y="239"/>
                  </a:cubicBezTo>
                  <a:cubicBezTo>
                    <a:pt x="415" y="240"/>
                    <a:pt x="414" y="240"/>
                    <a:pt x="414" y="241"/>
                  </a:cubicBezTo>
                  <a:cubicBezTo>
                    <a:pt x="413" y="244"/>
                    <a:pt x="412" y="246"/>
                    <a:pt x="411" y="249"/>
                  </a:cubicBezTo>
                  <a:cubicBezTo>
                    <a:pt x="411" y="249"/>
                    <a:pt x="411" y="250"/>
                    <a:pt x="411" y="250"/>
                  </a:cubicBezTo>
                  <a:cubicBezTo>
                    <a:pt x="410" y="253"/>
                    <a:pt x="409" y="255"/>
                    <a:pt x="409" y="258"/>
                  </a:cubicBezTo>
                  <a:cubicBezTo>
                    <a:pt x="409" y="259"/>
                    <a:pt x="409" y="260"/>
                    <a:pt x="408" y="261"/>
                  </a:cubicBezTo>
                  <a:cubicBezTo>
                    <a:pt x="408" y="264"/>
                    <a:pt x="408" y="267"/>
                    <a:pt x="408" y="270"/>
                  </a:cubicBezTo>
                  <a:cubicBezTo>
                    <a:pt x="408" y="274"/>
                    <a:pt x="408" y="278"/>
                    <a:pt x="409" y="281"/>
                  </a:cubicBezTo>
                  <a:cubicBezTo>
                    <a:pt x="409" y="282"/>
                    <a:pt x="409" y="283"/>
                    <a:pt x="409" y="283"/>
                  </a:cubicBezTo>
                  <a:cubicBezTo>
                    <a:pt x="410" y="287"/>
                    <a:pt x="411" y="290"/>
                    <a:pt x="412" y="293"/>
                  </a:cubicBezTo>
                  <a:cubicBezTo>
                    <a:pt x="412" y="294"/>
                    <a:pt x="412" y="294"/>
                    <a:pt x="412" y="295"/>
                  </a:cubicBezTo>
                  <a:cubicBezTo>
                    <a:pt x="414" y="298"/>
                    <a:pt x="415" y="301"/>
                    <a:pt x="417" y="304"/>
                  </a:cubicBezTo>
                  <a:cubicBezTo>
                    <a:pt x="417" y="305"/>
                    <a:pt x="417" y="305"/>
                    <a:pt x="418" y="306"/>
                  </a:cubicBezTo>
                  <a:cubicBezTo>
                    <a:pt x="420" y="309"/>
                    <a:pt x="422" y="312"/>
                    <a:pt x="424" y="315"/>
                  </a:cubicBezTo>
                  <a:cubicBezTo>
                    <a:pt x="424" y="315"/>
                    <a:pt x="424" y="315"/>
                    <a:pt x="424" y="315"/>
                  </a:cubicBezTo>
                  <a:cubicBezTo>
                    <a:pt x="427" y="318"/>
                    <a:pt x="429" y="320"/>
                    <a:pt x="432" y="323"/>
                  </a:cubicBezTo>
                  <a:cubicBezTo>
                    <a:pt x="432" y="323"/>
                    <a:pt x="432" y="323"/>
                    <a:pt x="432" y="323"/>
                  </a:cubicBezTo>
                  <a:cubicBezTo>
                    <a:pt x="435" y="326"/>
                    <a:pt x="438" y="328"/>
                    <a:pt x="441" y="330"/>
                  </a:cubicBezTo>
                  <a:cubicBezTo>
                    <a:pt x="442" y="330"/>
                    <a:pt x="442" y="330"/>
                    <a:pt x="442" y="330"/>
                  </a:cubicBezTo>
                  <a:cubicBezTo>
                    <a:pt x="446" y="332"/>
                    <a:pt x="449" y="334"/>
                    <a:pt x="452" y="335"/>
                  </a:cubicBezTo>
                  <a:cubicBezTo>
                    <a:pt x="453" y="335"/>
                    <a:pt x="453" y="335"/>
                    <a:pt x="453" y="335"/>
                  </a:cubicBezTo>
                  <a:cubicBezTo>
                    <a:pt x="461" y="338"/>
                    <a:pt x="469" y="340"/>
                    <a:pt x="478" y="340"/>
                  </a:cubicBezTo>
                  <a:cubicBezTo>
                    <a:pt x="516" y="340"/>
                    <a:pt x="547" y="309"/>
                    <a:pt x="547" y="270"/>
                  </a:cubicBezTo>
                  <a:cubicBezTo>
                    <a:pt x="547" y="231"/>
                    <a:pt x="516" y="200"/>
                    <a:pt x="478" y="200"/>
                  </a:cubicBezTo>
                  <a:cubicBezTo>
                    <a:pt x="468" y="200"/>
                    <a:pt x="458" y="202"/>
                    <a:pt x="450" y="206"/>
                  </a:cubicBezTo>
                  <a:cubicBezTo>
                    <a:pt x="450" y="206"/>
                    <a:pt x="450" y="206"/>
                    <a:pt x="450" y="206"/>
                  </a:cubicBezTo>
                  <a:cubicBezTo>
                    <a:pt x="449" y="206"/>
                    <a:pt x="449" y="206"/>
                    <a:pt x="449" y="206"/>
                  </a:cubicBezTo>
                  <a:cubicBezTo>
                    <a:pt x="446" y="208"/>
                    <a:pt x="444" y="209"/>
                    <a:pt x="442" y="210"/>
                  </a:cubicBezTo>
                  <a:cubicBezTo>
                    <a:pt x="441" y="210"/>
                    <a:pt x="441" y="211"/>
                    <a:pt x="440" y="211"/>
                  </a:cubicBezTo>
                  <a:cubicBezTo>
                    <a:pt x="438" y="213"/>
                    <a:pt x="435" y="215"/>
                    <a:pt x="433" y="216"/>
                  </a:cubicBezTo>
                  <a:cubicBezTo>
                    <a:pt x="433" y="217"/>
                    <a:pt x="432" y="217"/>
                    <a:pt x="432" y="217"/>
                  </a:cubicBezTo>
                  <a:cubicBezTo>
                    <a:pt x="430" y="219"/>
                    <a:pt x="428" y="221"/>
                    <a:pt x="426" y="223"/>
                  </a:cubicBezTo>
                  <a:cubicBezTo>
                    <a:pt x="426" y="223"/>
                    <a:pt x="425" y="224"/>
                    <a:pt x="425" y="224"/>
                  </a:cubicBezTo>
                  <a:close/>
                  <a:moveTo>
                    <a:pt x="314" y="140"/>
                  </a:moveTo>
                  <a:lnTo>
                    <a:pt x="314" y="140"/>
                  </a:lnTo>
                  <a:cubicBezTo>
                    <a:pt x="353" y="140"/>
                    <a:pt x="384" y="108"/>
                    <a:pt x="384" y="70"/>
                  </a:cubicBezTo>
                  <a:cubicBezTo>
                    <a:pt x="384" y="31"/>
                    <a:pt x="353" y="0"/>
                    <a:pt x="314" y="0"/>
                  </a:cubicBezTo>
                  <a:cubicBezTo>
                    <a:pt x="275" y="0"/>
                    <a:pt x="244" y="31"/>
                    <a:pt x="244" y="70"/>
                  </a:cubicBezTo>
                  <a:cubicBezTo>
                    <a:pt x="244" y="108"/>
                    <a:pt x="275" y="140"/>
                    <a:pt x="314" y="140"/>
                  </a:cubicBezTo>
                  <a:close/>
                  <a:moveTo>
                    <a:pt x="379" y="336"/>
                  </a:moveTo>
                  <a:lnTo>
                    <a:pt x="379" y="336"/>
                  </a:lnTo>
                  <a:lnTo>
                    <a:pt x="379" y="283"/>
                  </a:lnTo>
                  <a:cubicBezTo>
                    <a:pt x="379" y="279"/>
                    <a:pt x="378" y="274"/>
                    <a:pt x="378" y="270"/>
                  </a:cubicBezTo>
                  <a:cubicBezTo>
                    <a:pt x="378" y="266"/>
                    <a:pt x="379" y="262"/>
                    <a:pt x="379" y="257"/>
                  </a:cubicBezTo>
                  <a:lnTo>
                    <a:pt x="379" y="254"/>
                  </a:lnTo>
                  <a:lnTo>
                    <a:pt x="380" y="254"/>
                  </a:lnTo>
                  <a:cubicBezTo>
                    <a:pt x="385" y="223"/>
                    <a:pt x="404" y="197"/>
                    <a:pt x="431" y="183"/>
                  </a:cubicBezTo>
                  <a:cubicBezTo>
                    <a:pt x="412" y="165"/>
                    <a:pt x="387" y="154"/>
                    <a:pt x="359" y="154"/>
                  </a:cubicBezTo>
                  <a:lnTo>
                    <a:pt x="269" y="154"/>
                  </a:lnTo>
                  <a:cubicBezTo>
                    <a:pt x="241" y="154"/>
                    <a:pt x="216" y="165"/>
                    <a:pt x="197" y="183"/>
                  </a:cubicBezTo>
                  <a:cubicBezTo>
                    <a:pt x="228" y="199"/>
                    <a:pt x="250" y="232"/>
                    <a:pt x="250" y="270"/>
                  </a:cubicBezTo>
                  <a:cubicBezTo>
                    <a:pt x="250" y="278"/>
                    <a:pt x="249" y="285"/>
                    <a:pt x="247" y="293"/>
                  </a:cubicBezTo>
                  <a:lnTo>
                    <a:pt x="247" y="335"/>
                  </a:lnTo>
                  <a:cubicBezTo>
                    <a:pt x="276" y="347"/>
                    <a:pt x="299" y="369"/>
                    <a:pt x="314" y="396"/>
                  </a:cubicBezTo>
                  <a:cubicBezTo>
                    <a:pt x="328" y="369"/>
                    <a:pt x="352" y="348"/>
                    <a:pt x="379" y="336"/>
                  </a:cubicBezTo>
                  <a:close/>
                  <a:moveTo>
                    <a:pt x="282" y="400"/>
                  </a:moveTo>
                  <a:lnTo>
                    <a:pt x="282" y="400"/>
                  </a:lnTo>
                  <a:cubicBezTo>
                    <a:pt x="280" y="397"/>
                    <a:pt x="278" y="394"/>
                    <a:pt x="275" y="391"/>
                  </a:cubicBezTo>
                  <a:cubicBezTo>
                    <a:pt x="275" y="390"/>
                    <a:pt x="274" y="390"/>
                    <a:pt x="274" y="390"/>
                  </a:cubicBezTo>
                  <a:cubicBezTo>
                    <a:pt x="272" y="387"/>
                    <a:pt x="270" y="385"/>
                    <a:pt x="267" y="382"/>
                  </a:cubicBezTo>
                  <a:cubicBezTo>
                    <a:pt x="267" y="382"/>
                    <a:pt x="266" y="382"/>
                    <a:pt x="266" y="381"/>
                  </a:cubicBezTo>
                  <a:cubicBezTo>
                    <a:pt x="263" y="379"/>
                    <a:pt x="261" y="377"/>
                    <a:pt x="258" y="375"/>
                  </a:cubicBezTo>
                  <a:cubicBezTo>
                    <a:pt x="257" y="374"/>
                    <a:pt x="257" y="374"/>
                    <a:pt x="257" y="374"/>
                  </a:cubicBezTo>
                  <a:cubicBezTo>
                    <a:pt x="247" y="367"/>
                    <a:pt x="237" y="362"/>
                    <a:pt x="225" y="359"/>
                  </a:cubicBezTo>
                  <a:cubicBezTo>
                    <a:pt x="223" y="358"/>
                    <a:pt x="220" y="357"/>
                    <a:pt x="218" y="357"/>
                  </a:cubicBezTo>
                  <a:cubicBezTo>
                    <a:pt x="217" y="356"/>
                    <a:pt x="215" y="356"/>
                    <a:pt x="214" y="356"/>
                  </a:cubicBezTo>
                  <a:cubicBezTo>
                    <a:pt x="212" y="356"/>
                    <a:pt x="210" y="355"/>
                    <a:pt x="208" y="355"/>
                  </a:cubicBezTo>
                  <a:cubicBezTo>
                    <a:pt x="207" y="355"/>
                    <a:pt x="206" y="355"/>
                    <a:pt x="205" y="355"/>
                  </a:cubicBezTo>
                  <a:cubicBezTo>
                    <a:pt x="202" y="354"/>
                    <a:pt x="199" y="354"/>
                    <a:pt x="195" y="354"/>
                  </a:cubicBezTo>
                  <a:lnTo>
                    <a:pt x="105" y="354"/>
                  </a:lnTo>
                  <a:cubicBezTo>
                    <a:pt x="47" y="354"/>
                    <a:pt x="0" y="401"/>
                    <a:pt x="0" y="460"/>
                  </a:cubicBezTo>
                  <a:lnTo>
                    <a:pt x="0" y="600"/>
                  </a:lnTo>
                  <a:lnTo>
                    <a:pt x="62" y="600"/>
                  </a:lnTo>
                  <a:lnTo>
                    <a:pt x="62" y="454"/>
                  </a:lnTo>
                  <a:lnTo>
                    <a:pt x="83" y="454"/>
                  </a:lnTo>
                  <a:lnTo>
                    <a:pt x="83" y="600"/>
                  </a:lnTo>
                  <a:lnTo>
                    <a:pt x="216" y="600"/>
                  </a:lnTo>
                  <a:lnTo>
                    <a:pt x="216" y="454"/>
                  </a:lnTo>
                  <a:lnTo>
                    <a:pt x="237" y="454"/>
                  </a:lnTo>
                  <a:lnTo>
                    <a:pt x="237" y="600"/>
                  </a:lnTo>
                  <a:lnTo>
                    <a:pt x="301" y="600"/>
                  </a:lnTo>
                  <a:lnTo>
                    <a:pt x="301" y="460"/>
                  </a:lnTo>
                  <a:cubicBezTo>
                    <a:pt x="301" y="437"/>
                    <a:pt x="294" y="417"/>
                    <a:pt x="282" y="400"/>
                  </a:cubicBezTo>
                  <a:cubicBezTo>
                    <a:pt x="282" y="400"/>
                    <a:pt x="282" y="400"/>
                    <a:pt x="282" y="400"/>
                  </a:cubicBezTo>
                  <a:close/>
                  <a:moveTo>
                    <a:pt x="523" y="354"/>
                  </a:moveTo>
                  <a:lnTo>
                    <a:pt x="523" y="354"/>
                  </a:lnTo>
                  <a:lnTo>
                    <a:pt x="433" y="354"/>
                  </a:lnTo>
                  <a:cubicBezTo>
                    <a:pt x="429" y="354"/>
                    <a:pt x="426" y="354"/>
                    <a:pt x="423" y="355"/>
                  </a:cubicBezTo>
                  <a:cubicBezTo>
                    <a:pt x="422" y="355"/>
                    <a:pt x="421" y="355"/>
                    <a:pt x="420" y="355"/>
                  </a:cubicBezTo>
                  <a:cubicBezTo>
                    <a:pt x="418" y="355"/>
                    <a:pt x="415" y="356"/>
                    <a:pt x="413" y="356"/>
                  </a:cubicBezTo>
                  <a:cubicBezTo>
                    <a:pt x="412" y="356"/>
                    <a:pt x="411" y="356"/>
                    <a:pt x="410" y="357"/>
                  </a:cubicBezTo>
                  <a:cubicBezTo>
                    <a:pt x="408" y="357"/>
                    <a:pt x="405" y="358"/>
                    <a:pt x="403" y="358"/>
                  </a:cubicBezTo>
                  <a:cubicBezTo>
                    <a:pt x="387" y="363"/>
                    <a:pt x="373" y="371"/>
                    <a:pt x="361" y="382"/>
                  </a:cubicBezTo>
                  <a:cubicBezTo>
                    <a:pt x="361" y="382"/>
                    <a:pt x="361" y="382"/>
                    <a:pt x="361" y="383"/>
                  </a:cubicBezTo>
                  <a:cubicBezTo>
                    <a:pt x="358" y="385"/>
                    <a:pt x="356" y="388"/>
                    <a:pt x="353" y="390"/>
                  </a:cubicBezTo>
                  <a:cubicBezTo>
                    <a:pt x="353" y="390"/>
                    <a:pt x="353" y="391"/>
                    <a:pt x="353" y="391"/>
                  </a:cubicBezTo>
                  <a:cubicBezTo>
                    <a:pt x="337" y="409"/>
                    <a:pt x="327" y="433"/>
                    <a:pt x="327" y="460"/>
                  </a:cubicBezTo>
                  <a:lnTo>
                    <a:pt x="327" y="600"/>
                  </a:lnTo>
                  <a:lnTo>
                    <a:pt x="389" y="600"/>
                  </a:lnTo>
                  <a:lnTo>
                    <a:pt x="389" y="454"/>
                  </a:lnTo>
                  <a:lnTo>
                    <a:pt x="410" y="454"/>
                  </a:lnTo>
                  <a:lnTo>
                    <a:pt x="410" y="600"/>
                  </a:lnTo>
                  <a:lnTo>
                    <a:pt x="543" y="600"/>
                  </a:lnTo>
                  <a:lnTo>
                    <a:pt x="543" y="454"/>
                  </a:lnTo>
                  <a:lnTo>
                    <a:pt x="564" y="454"/>
                  </a:lnTo>
                  <a:lnTo>
                    <a:pt x="564" y="600"/>
                  </a:lnTo>
                  <a:lnTo>
                    <a:pt x="628" y="600"/>
                  </a:lnTo>
                  <a:lnTo>
                    <a:pt x="628" y="460"/>
                  </a:lnTo>
                  <a:cubicBezTo>
                    <a:pt x="628" y="401"/>
                    <a:pt x="581" y="354"/>
                    <a:pt x="523" y="354"/>
                  </a:cubicBezTo>
                  <a:close/>
                  <a:moveTo>
                    <a:pt x="151" y="340"/>
                  </a:moveTo>
                  <a:lnTo>
                    <a:pt x="151" y="340"/>
                  </a:lnTo>
                  <a:cubicBezTo>
                    <a:pt x="159" y="340"/>
                    <a:pt x="167" y="338"/>
                    <a:pt x="175" y="335"/>
                  </a:cubicBezTo>
                  <a:cubicBezTo>
                    <a:pt x="175" y="335"/>
                    <a:pt x="175" y="335"/>
                    <a:pt x="176" y="335"/>
                  </a:cubicBezTo>
                  <a:cubicBezTo>
                    <a:pt x="179" y="334"/>
                    <a:pt x="183" y="332"/>
                    <a:pt x="186" y="330"/>
                  </a:cubicBezTo>
                  <a:cubicBezTo>
                    <a:pt x="186" y="330"/>
                    <a:pt x="186" y="330"/>
                    <a:pt x="186" y="330"/>
                  </a:cubicBezTo>
                  <a:cubicBezTo>
                    <a:pt x="190" y="328"/>
                    <a:pt x="193" y="326"/>
                    <a:pt x="196" y="323"/>
                  </a:cubicBezTo>
                  <a:cubicBezTo>
                    <a:pt x="196" y="323"/>
                    <a:pt x="196" y="323"/>
                    <a:pt x="196" y="323"/>
                  </a:cubicBezTo>
                  <a:cubicBezTo>
                    <a:pt x="202" y="318"/>
                    <a:pt x="206" y="312"/>
                    <a:pt x="210" y="306"/>
                  </a:cubicBezTo>
                  <a:cubicBezTo>
                    <a:pt x="211" y="305"/>
                    <a:pt x="211" y="305"/>
                    <a:pt x="211" y="304"/>
                  </a:cubicBezTo>
                  <a:cubicBezTo>
                    <a:pt x="213" y="301"/>
                    <a:pt x="214" y="298"/>
                    <a:pt x="216" y="295"/>
                  </a:cubicBezTo>
                  <a:cubicBezTo>
                    <a:pt x="216" y="294"/>
                    <a:pt x="216" y="294"/>
                    <a:pt x="216" y="293"/>
                  </a:cubicBezTo>
                  <a:cubicBezTo>
                    <a:pt x="217" y="290"/>
                    <a:pt x="218" y="287"/>
                    <a:pt x="219" y="283"/>
                  </a:cubicBezTo>
                  <a:cubicBezTo>
                    <a:pt x="219" y="282"/>
                    <a:pt x="219" y="282"/>
                    <a:pt x="219" y="281"/>
                  </a:cubicBezTo>
                  <a:cubicBezTo>
                    <a:pt x="220" y="278"/>
                    <a:pt x="220" y="274"/>
                    <a:pt x="220" y="270"/>
                  </a:cubicBezTo>
                  <a:cubicBezTo>
                    <a:pt x="220" y="267"/>
                    <a:pt x="220" y="264"/>
                    <a:pt x="220" y="261"/>
                  </a:cubicBezTo>
                  <a:cubicBezTo>
                    <a:pt x="219" y="260"/>
                    <a:pt x="219" y="259"/>
                    <a:pt x="219" y="258"/>
                  </a:cubicBezTo>
                  <a:cubicBezTo>
                    <a:pt x="219" y="255"/>
                    <a:pt x="218" y="252"/>
                    <a:pt x="217" y="250"/>
                  </a:cubicBezTo>
                  <a:cubicBezTo>
                    <a:pt x="217" y="249"/>
                    <a:pt x="217" y="249"/>
                    <a:pt x="217" y="249"/>
                  </a:cubicBezTo>
                  <a:cubicBezTo>
                    <a:pt x="216" y="246"/>
                    <a:pt x="215" y="244"/>
                    <a:pt x="214" y="241"/>
                  </a:cubicBezTo>
                  <a:cubicBezTo>
                    <a:pt x="214" y="240"/>
                    <a:pt x="213" y="240"/>
                    <a:pt x="213" y="239"/>
                  </a:cubicBezTo>
                  <a:cubicBezTo>
                    <a:pt x="212" y="236"/>
                    <a:pt x="210" y="234"/>
                    <a:pt x="209" y="231"/>
                  </a:cubicBezTo>
                  <a:lnTo>
                    <a:pt x="208" y="231"/>
                  </a:lnTo>
                  <a:cubicBezTo>
                    <a:pt x="207" y="229"/>
                    <a:pt x="205" y="226"/>
                    <a:pt x="203" y="224"/>
                  </a:cubicBezTo>
                  <a:cubicBezTo>
                    <a:pt x="203" y="224"/>
                    <a:pt x="202" y="223"/>
                    <a:pt x="202" y="223"/>
                  </a:cubicBezTo>
                  <a:cubicBezTo>
                    <a:pt x="200" y="221"/>
                    <a:pt x="198" y="219"/>
                    <a:pt x="195" y="217"/>
                  </a:cubicBezTo>
                  <a:cubicBezTo>
                    <a:pt x="195" y="217"/>
                    <a:pt x="195" y="217"/>
                    <a:pt x="195" y="216"/>
                  </a:cubicBezTo>
                  <a:cubicBezTo>
                    <a:pt x="193" y="215"/>
                    <a:pt x="190" y="213"/>
                    <a:pt x="188" y="211"/>
                  </a:cubicBezTo>
                  <a:cubicBezTo>
                    <a:pt x="187" y="211"/>
                    <a:pt x="187" y="210"/>
                    <a:pt x="186" y="210"/>
                  </a:cubicBezTo>
                  <a:cubicBezTo>
                    <a:pt x="184" y="209"/>
                    <a:pt x="181" y="207"/>
                    <a:pt x="179" y="206"/>
                  </a:cubicBezTo>
                  <a:cubicBezTo>
                    <a:pt x="179" y="206"/>
                    <a:pt x="178" y="206"/>
                    <a:pt x="178" y="206"/>
                  </a:cubicBezTo>
                  <a:cubicBezTo>
                    <a:pt x="170" y="202"/>
                    <a:pt x="160" y="200"/>
                    <a:pt x="151" y="200"/>
                  </a:cubicBezTo>
                  <a:cubicBezTo>
                    <a:pt x="112" y="200"/>
                    <a:pt x="81" y="231"/>
                    <a:pt x="81" y="270"/>
                  </a:cubicBezTo>
                  <a:cubicBezTo>
                    <a:pt x="81" y="309"/>
                    <a:pt x="112" y="340"/>
                    <a:pt x="151" y="340"/>
                  </a:cubicBezTo>
                  <a:close/>
                </a:path>
              </a:pathLst>
            </a:custGeom>
            <a:solidFill>
              <a:srgbClr val="365B7C"/>
            </a:solidFill>
            <a:ln>
              <a:noFill/>
            </a:ln>
          </p:spPr>
          <p:txBody>
            <a:bodyPr vert="horz" wrap="square" lIns="91440" tIns="45720" rIns="91440" bIns="45720" numCol="1" anchor="t" anchorCtr="0" compatLnSpc="1"/>
            <a:lstStyle/>
            <a:p>
              <a:endParaRPr lang="zh-CN" altLang="en-US">
                <a:solidFill>
                  <a:schemeClr val="accent2"/>
                </a:solidFill>
              </a:endParaRPr>
            </a:p>
          </p:txBody>
        </p:sp>
      </p:grpSp>
      <p:sp>
        <p:nvSpPr>
          <p:cNvPr id="23" name="矩形 22"/>
          <p:cNvSpPr/>
          <p:nvPr/>
        </p:nvSpPr>
        <p:spPr>
          <a:xfrm>
            <a:off x="2228214" y="842645"/>
            <a:ext cx="3437799" cy="50673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800" b="1" dirty="0">
              <a:latin typeface="KaiTi" panose="02010609060101010101" pitchFamily="49" charset="-122"/>
              <a:ea typeface="KaiTi" panose="02010609060101010101" pitchFamily="49" charset="-122"/>
              <a:cs typeface="+mn-ea"/>
              <a:sym typeface="+mn-lt"/>
            </a:endParaRPr>
          </a:p>
        </p:txBody>
      </p:sp>
      <p:sp>
        <p:nvSpPr>
          <p:cNvPr id="2" name="文本框 1"/>
          <p:cNvSpPr txBox="1"/>
          <p:nvPr/>
        </p:nvSpPr>
        <p:spPr>
          <a:xfrm>
            <a:off x="2140584" y="911860"/>
            <a:ext cx="3955415" cy="461665"/>
          </a:xfrm>
          <a:prstGeom prst="rect">
            <a:avLst/>
          </a:prstGeom>
          <a:noFill/>
        </p:spPr>
        <p:txBody>
          <a:bodyPr wrap="square" rtlCol="0" anchor="t">
            <a:spAutoFit/>
          </a:bodyPr>
          <a:lstStyle/>
          <a:p>
            <a:r>
              <a:rPr lang="zh-CN" altLang="en-US" sz="2400" dirty="0">
                <a:latin typeface="KaiTi" panose="02010609060101010101" pitchFamily="49" charset="-122"/>
                <a:ea typeface="KaiTi" panose="02010609060101010101" pitchFamily="49" charset="-122"/>
                <a:sym typeface="+mn-ea"/>
              </a:rPr>
              <a:t>案例：英特尔的招聘渠道</a:t>
            </a:r>
            <a:endParaRPr lang="zh-CN" altLang="en-US" sz="2400" dirty="0">
              <a:latin typeface="KaiTi" panose="02010609060101010101" pitchFamily="49" charset="-122"/>
              <a:ea typeface="KaiTi" panose="02010609060101010101" pitchFamily="49" charset="-122"/>
            </a:endParaRPr>
          </a:p>
        </p:txBody>
      </p:sp>
      <p:sp>
        <p:nvSpPr>
          <p:cNvPr id="3" name="文本框 2"/>
          <p:cNvSpPr txBox="1"/>
          <p:nvPr/>
        </p:nvSpPr>
        <p:spPr>
          <a:xfrm>
            <a:off x="1437396" y="1955323"/>
            <a:ext cx="9371965" cy="3415030"/>
          </a:xfrm>
          <a:prstGeom prst="rect">
            <a:avLst/>
          </a:prstGeom>
          <a:noFill/>
        </p:spPr>
        <p:txBody>
          <a:bodyPr wrap="square" rtlCol="0">
            <a:spAutoFit/>
          </a:bodyPr>
          <a:lstStyle/>
          <a:p>
            <a:pPr eaLnBrk="1" hangingPunct="1"/>
            <a:r>
              <a:rPr lang="zh-CN" altLang="zh-CN" sz="2400" dirty="0">
                <a:latin typeface="KaiTi" panose="02010609060101010101" pitchFamily="49" charset="-122"/>
                <a:ea typeface="KaiTi" panose="02010609060101010101" pitchFamily="49" charset="-122"/>
                <a:sym typeface="+mn-ea"/>
              </a:rPr>
              <a:t>英特尔的招聘渠道很多。其中有一个特殊的招聘渠道，就是员工推荐。它的好处首先在于，现有的员工对英特尔很熟悉，而对自己的朋友也有一定了解，基于这两方面的了解，他会有一个基本把握，哪个人是否适合英特尔，在英特尔大概会不会成功。这比仅两个小时的面试要有效得多，相互的了解也要深得多。英特尔非常鼓励员工推荐优秀的人才给公司，如果推荐了非常优秀的人，这个员工还会收到公司的奖金。当然，进人的决策者是没有奖金的。如果因为人情招了不适合的人，决策者会负一定责任，所以决策者会紧紧把握招聘标准，绝不会出现裙带关系。</a:t>
            </a:r>
            <a:endParaRPr lang="zh-CN" altLang="en-US" sz="2400" dirty="0">
              <a:latin typeface="KaiTi" panose="02010609060101010101" pitchFamily="49" charset="-122"/>
              <a:ea typeface="KaiTi" panose="02010609060101010101" pitchFamily="49" charset="-122"/>
            </a:endParaRPr>
          </a:p>
        </p:txBody>
      </p:sp>
    </p:spTree>
    <p:extLst>
      <p:ext uri="{BB962C8B-B14F-4D97-AF65-F5344CB8AC3E}">
        <p14:creationId xmlns:p14="http://schemas.microsoft.com/office/powerpoint/2010/main" val="46631040"/>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0">
        <p15:prstTrans prst="pageCurlDouble"/>
      </p:transition>
    </mc:Choice>
    <mc:Fallback xmlns="">
      <p:transition spd="slow"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5" presetClass="entr" presetSubtype="0" fill="hold" nodeType="withEffect">
                                  <p:stCondLst>
                                    <p:cond delay="250"/>
                                  </p:stCondLst>
                                  <p:childTnLst>
                                    <p:set>
                                      <p:cBhvr>
                                        <p:cTn id="6" dur="1" fill="hold">
                                          <p:stCondLst>
                                            <p:cond delay="0"/>
                                          </p:stCondLst>
                                        </p:cTn>
                                        <p:tgtEl>
                                          <p:spTgt spid="17"/>
                                        </p:tgtEl>
                                        <p:attrNameLst>
                                          <p:attrName>style.visibility</p:attrName>
                                        </p:attrNameLst>
                                      </p:cBhvr>
                                      <p:to>
                                        <p:strVal val="visible"/>
                                      </p:to>
                                    </p:set>
                                    <p:anim calcmode="lin" valueType="num">
                                      <p:cBhvr>
                                        <p:cTn id="7" dur="500" decel="50000" fill="hold">
                                          <p:stCondLst>
                                            <p:cond delay="0"/>
                                          </p:stCondLst>
                                        </p:cTn>
                                        <p:tgtEl>
                                          <p:spTgt spid="17"/>
                                        </p:tgtEl>
                                        <p:attrNameLst>
                                          <p:attrName>style.rotation</p:attrName>
                                        </p:attrNameLst>
                                      </p:cBhvr>
                                      <p:tavLst>
                                        <p:tav tm="0">
                                          <p:val>
                                            <p:fltVal val="-90"/>
                                          </p:val>
                                        </p:tav>
                                        <p:tav tm="100000">
                                          <p:val>
                                            <p:fltVal val="0"/>
                                          </p:val>
                                        </p:tav>
                                      </p:tavLst>
                                    </p:anim>
                                    <p:anim calcmode="lin" valueType="num">
                                      <p:cBhvr>
                                        <p:cTn id="8" dur="500" decel="50000" fill="hold">
                                          <p:stCondLst>
                                            <p:cond delay="0"/>
                                          </p:stCondLst>
                                        </p:cTn>
                                        <p:tgtEl>
                                          <p:spTgt spid="17"/>
                                        </p:tgtEl>
                                        <p:attrNameLst>
                                          <p:attrName>ppt_w</p:attrName>
                                        </p:attrNameLst>
                                      </p:cBhvr>
                                      <p:tavLst>
                                        <p:tav tm="0">
                                          <p:val>
                                            <p:strVal val="#ppt_w"/>
                                          </p:val>
                                        </p:tav>
                                        <p:tav tm="100000">
                                          <p:val>
                                            <p:strVal val="#ppt_w*.05"/>
                                          </p:val>
                                        </p:tav>
                                      </p:tavLst>
                                    </p:anim>
                                    <p:anim calcmode="lin" valueType="num">
                                      <p:cBhvr>
                                        <p:cTn id="9" dur="500" accel="50000" fill="hold">
                                          <p:stCondLst>
                                            <p:cond delay="500"/>
                                          </p:stCondLst>
                                        </p:cTn>
                                        <p:tgtEl>
                                          <p:spTgt spid="17"/>
                                        </p:tgtEl>
                                        <p:attrNameLst>
                                          <p:attrName>ppt_w</p:attrName>
                                        </p:attrNameLst>
                                      </p:cBhvr>
                                      <p:tavLst>
                                        <p:tav tm="0">
                                          <p:val>
                                            <p:strVal val="#ppt_w*.05"/>
                                          </p:val>
                                        </p:tav>
                                        <p:tav tm="100000">
                                          <p:val>
                                            <p:strVal val="#ppt_w"/>
                                          </p:val>
                                        </p:tav>
                                      </p:tavLst>
                                    </p:anim>
                                    <p:anim calcmode="lin" valueType="num">
                                      <p:cBhvr>
                                        <p:cTn id="10" dur="1000" fill="hold"/>
                                        <p:tgtEl>
                                          <p:spTgt spid="17"/>
                                        </p:tgtEl>
                                        <p:attrNameLst>
                                          <p:attrName>ppt_h</p:attrName>
                                        </p:attrNameLst>
                                      </p:cBhvr>
                                      <p:tavLst>
                                        <p:tav tm="0">
                                          <p:val>
                                            <p:strVal val="#ppt_h"/>
                                          </p:val>
                                        </p:tav>
                                        <p:tav tm="100000">
                                          <p:val>
                                            <p:strVal val="#ppt_h"/>
                                          </p:val>
                                        </p:tav>
                                      </p:tavLst>
                                    </p:anim>
                                    <p:anim calcmode="lin" valueType="num">
                                      <p:cBhvr>
                                        <p:cTn id="11" dur="500" decel="50000" fill="hold">
                                          <p:stCondLst>
                                            <p:cond delay="0"/>
                                          </p:stCondLst>
                                        </p:cTn>
                                        <p:tgtEl>
                                          <p:spTgt spid="17"/>
                                        </p:tgtEl>
                                        <p:attrNameLst>
                                          <p:attrName>ppt_x</p:attrName>
                                        </p:attrNameLst>
                                      </p:cBhvr>
                                      <p:tavLst>
                                        <p:tav tm="0">
                                          <p:val>
                                            <p:strVal val="#ppt_x+.4"/>
                                          </p:val>
                                        </p:tav>
                                        <p:tav tm="100000">
                                          <p:val>
                                            <p:strVal val="#ppt_x"/>
                                          </p:val>
                                        </p:tav>
                                      </p:tavLst>
                                    </p:anim>
                                    <p:anim calcmode="lin" valueType="num">
                                      <p:cBhvr>
                                        <p:cTn id="12" dur="500" decel="50000" fill="hold">
                                          <p:stCondLst>
                                            <p:cond delay="0"/>
                                          </p:stCondLst>
                                        </p:cTn>
                                        <p:tgtEl>
                                          <p:spTgt spid="17"/>
                                        </p:tgtEl>
                                        <p:attrNameLst>
                                          <p:attrName>ppt_y</p:attrName>
                                        </p:attrNameLst>
                                      </p:cBhvr>
                                      <p:tavLst>
                                        <p:tav tm="0">
                                          <p:val>
                                            <p:strVal val="#ppt_y-.2"/>
                                          </p:val>
                                        </p:tav>
                                        <p:tav tm="100000">
                                          <p:val>
                                            <p:strVal val="#ppt_y+.1"/>
                                          </p:val>
                                        </p:tav>
                                      </p:tavLst>
                                    </p:anim>
                                    <p:anim calcmode="lin" valueType="num">
                                      <p:cBhvr>
                                        <p:cTn id="13" dur="500" accel="50000" fill="hold">
                                          <p:stCondLst>
                                            <p:cond delay="500"/>
                                          </p:stCondLst>
                                        </p:cTn>
                                        <p:tgtEl>
                                          <p:spTgt spid="17"/>
                                        </p:tgtEl>
                                        <p:attrNameLst>
                                          <p:attrName>ppt_y</p:attrName>
                                        </p:attrNameLst>
                                      </p:cBhvr>
                                      <p:tavLst>
                                        <p:tav tm="0">
                                          <p:val>
                                            <p:strVal val="#ppt_y+.1"/>
                                          </p:val>
                                        </p:tav>
                                        <p:tav tm="100000">
                                          <p:val>
                                            <p:strVal val="#ppt_y"/>
                                          </p:val>
                                        </p:tav>
                                      </p:tavLst>
                                    </p:anim>
                                    <p:animEffect transition="in" filter="fade">
                                      <p:cBhvr>
                                        <p:cTn id="14" dur="1000" decel="50000">
                                          <p:stCondLst>
                                            <p:cond delay="0"/>
                                          </p:stCondLst>
                                        </p:cTn>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矩形 24"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549157" y="-975631"/>
            <a:ext cx="583096" cy="838080"/>
          </a:xfrm>
          <a:prstGeom prst="rect">
            <a:avLst/>
          </a:prstGeom>
          <a:solidFill>
            <a:srgbClr val="365B7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 name="矩形 25"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1132253" y="-975631"/>
            <a:ext cx="583096" cy="838080"/>
          </a:xfrm>
          <a:prstGeom prst="rect">
            <a:avLst/>
          </a:prstGeom>
          <a:solidFill>
            <a:srgbClr val="96648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 name="矩形 26"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1715349" y="-975631"/>
            <a:ext cx="583096" cy="838080"/>
          </a:xfrm>
          <a:prstGeom prst="rect">
            <a:avLst/>
          </a:prstGeom>
          <a:solidFill>
            <a:srgbClr val="D06F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 name="矩形 27"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2298446" y="-975631"/>
            <a:ext cx="583096" cy="838080"/>
          </a:xfrm>
          <a:prstGeom prst="rect">
            <a:avLst/>
          </a:prstGeom>
          <a:solidFill>
            <a:srgbClr val="F779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 name="矩形 28"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2881542" y="-975631"/>
            <a:ext cx="583096" cy="838080"/>
          </a:xfrm>
          <a:prstGeom prst="rect">
            <a:avLst/>
          </a:prstGeom>
          <a:solidFill>
            <a:srgbClr val="F8AD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2" name="组合 1"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GrpSpPr/>
          <p:nvPr/>
        </p:nvGrpSpPr>
        <p:grpSpPr>
          <a:xfrm>
            <a:off x="2521662" y="1943949"/>
            <a:ext cx="7889519" cy="1341409"/>
            <a:chOff x="2521662" y="1943949"/>
            <a:chExt cx="7889519" cy="1341409"/>
          </a:xfrm>
        </p:grpSpPr>
        <p:sp>
          <p:nvSpPr>
            <p:cNvPr id="11" name="圆角矩形 10"/>
            <p:cNvSpPr/>
            <p:nvPr/>
          </p:nvSpPr>
          <p:spPr>
            <a:xfrm>
              <a:off x="2521662" y="1943949"/>
              <a:ext cx="7889519" cy="1341409"/>
            </a:xfrm>
            <a:prstGeom prst="roundRect">
              <a:avLst>
                <a:gd name="adj" fmla="val 6909"/>
              </a:avLst>
            </a:prstGeom>
            <a:solidFill>
              <a:srgbClr val="EFEFEF"/>
            </a:solidFill>
            <a:ln w="19050">
              <a:gradFill>
                <a:gsLst>
                  <a:gs pos="89000">
                    <a:schemeClr val="bg1">
                      <a:lumMod val="85000"/>
                    </a:schemeClr>
                  </a:gs>
                  <a:gs pos="0">
                    <a:schemeClr val="bg1"/>
                  </a:gs>
                </a:gsLst>
                <a:lin ang="7200000" scaled="0"/>
              </a:gradFill>
            </a:ln>
            <a:effectLst>
              <a:outerShdw blurRad="254000" dist="127000" dir="8160000" algn="tr" rotWithShape="0">
                <a:prstClr val="black">
                  <a:alpha val="34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 name="矩形 6"/>
            <p:cNvSpPr/>
            <p:nvPr/>
          </p:nvSpPr>
          <p:spPr>
            <a:xfrm>
              <a:off x="3646983" y="1943949"/>
              <a:ext cx="6563854" cy="1125385"/>
            </a:xfrm>
            <a:custGeom>
              <a:avLst/>
              <a:gdLst/>
              <a:ahLst/>
              <a:cxnLst/>
              <a:rect l="l" t="t" r="r" b="b"/>
              <a:pathLst>
                <a:path w="6563854" h="1125385">
                  <a:moveTo>
                    <a:pt x="1" y="0"/>
                  </a:moveTo>
                  <a:lnTo>
                    <a:pt x="6563854" y="0"/>
                  </a:lnTo>
                  <a:lnTo>
                    <a:pt x="6563854" y="1125385"/>
                  </a:lnTo>
                  <a:lnTo>
                    <a:pt x="0" y="1125385"/>
                  </a:lnTo>
                  <a:cubicBezTo>
                    <a:pt x="185435" y="1006937"/>
                    <a:pt x="307745" y="799098"/>
                    <a:pt x="307745" y="562692"/>
                  </a:cubicBezTo>
                  <a:cubicBezTo>
                    <a:pt x="307745" y="326287"/>
                    <a:pt x="185436" y="118449"/>
                    <a:pt x="1" y="0"/>
                  </a:cubicBezTo>
                  <a:close/>
                </a:path>
              </a:pathLst>
            </a:custGeom>
            <a:solidFill>
              <a:srgbClr val="365B7C"/>
            </a:solidFill>
            <a:ln>
              <a:noFill/>
            </a:ln>
            <a:effectLst>
              <a:innerShdw blurRad="63500" dist="50800" dir="81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 name="TextBox 51"/>
            <p:cNvSpPr txBox="1"/>
            <p:nvPr/>
          </p:nvSpPr>
          <p:spPr>
            <a:xfrm>
              <a:off x="2595891" y="2183475"/>
              <a:ext cx="1080120" cy="646331"/>
            </a:xfrm>
            <a:prstGeom prst="rect">
              <a:avLst/>
            </a:prstGeom>
            <a:noFill/>
          </p:spPr>
          <p:txBody>
            <a:bodyPr wrap="square" rtlCol="0">
              <a:spAutoFit/>
            </a:bodyPr>
            <a:lstStyle/>
            <a:p>
              <a:pPr algn="ctr"/>
              <a:r>
                <a:rPr lang="en-US" altLang="zh-CN" sz="3600" b="1" dirty="0">
                  <a:solidFill>
                    <a:srgbClr val="365B7C"/>
                  </a:solidFill>
                  <a:effectLst>
                    <a:innerShdw blurRad="63500" dist="50800" dir="18900000">
                      <a:prstClr val="black">
                        <a:alpha val="50000"/>
                      </a:prstClr>
                    </a:innerShdw>
                  </a:effectLst>
                  <a:latin typeface="Arial" panose="020B0604020202020204" pitchFamily="34" charset="0"/>
                  <a:cs typeface="Arial" panose="020B0604020202020204" pitchFamily="34" charset="0"/>
                </a:rPr>
                <a:t>01</a:t>
              </a:r>
              <a:endParaRPr lang="zh-CN" altLang="en-US" sz="3600" b="1" dirty="0">
                <a:solidFill>
                  <a:srgbClr val="365B7C"/>
                </a:solidFill>
                <a:effectLst>
                  <a:innerShdw blurRad="63500" dist="50800" dir="18900000">
                    <a:prstClr val="black">
                      <a:alpha val="50000"/>
                    </a:prstClr>
                  </a:innerShdw>
                </a:effectLst>
                <a:latin typeface="Arial" panose="020B0604020202020204" pitchFamily="34" charset="0"/>
                <a:cs typeface="Arial" panose="020B0604020202020204" pitchFamily="34" charset="0"/>
              </a:endParaRPr>
            </a:p>
          </p:txBody>
        </p:sp>
        <p:sp>
          <p:nvSpPr>
            <p:cNvPr id="14" name="燕尾形 13"/>
            <p:cNvSpPr/>
            <p:nvPr/>
          </p:nvSpPr>
          <p:spPr>
            <a:xfrm>
              <a:off x="4194709" y="2183475"/>
              <a:ext cx="255488" cy="646331"/>
            </a:xfrm>
            <a:prstGeom prst="chevron">
              <a:avLst>
                <a:gd name="adj" fmla="val 66155"/>
              </a:avLst>
            </a:prstGeom>
            <a:solidFill>
              <a:srgbClr val="FEFEF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sp>
          <p:nvSpPr>
            <p:cNvPr id="15" name="燕尾形 14"/>
            <p:cNvSpPr/>
            <p:nvPr/>
          </p:nvSpPr>
          <p:spPr>
            <a:xfrm>
              <a:off x="4378189" y="2183475"/>
              <a:ext cx="255488" cy="646331"/>
            </a:xfrm>
            <a:prstGeom prst="chevron">
              <a:avLst>
                <a:gd name="adj" fmla="val 66155"/>
              </a:avLst>
            </a:prstGeom>
            <a:solidFill>
              <a:srgbClr val="FEFEF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grpSp>
      <p:grpSp>
        <p:nvGrpSpPr>
          <p:cNvPr id="3" name="组合 2"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GrpSpPr/>
          <p:nvPr/>
        </p:nvGrpSpPr>
        <p:grpSpPr>
          <a:xfrm>
            <a:off x="2550872" y="3425637"/>
            <a:ext cx="7889519" cy="1341409"/>
            <a:chOff x="2521662" y="3456117"/>
            <a:chExt cx="7889519" cy="1341409"/>
          </a:xfrm>
        </p:grpSpPr>
        <p:sp>
          <p:nvSpPr>
            <p:cNvPr id="18" name="圆角矩形 17"/>
            <p:cNvSpPr/>
            <p:nvPr/>
          </p:nvSpPr>
          <p:spPr>
            <a:xfrm>
              <a:off x="2521662" y="3456117"/>
              <a:ext cx="7889519" cy="1341409"/>
            </a:xfrm>
            <a:prstGeom prst="roundRect">
              <a:avLst>
                <a:gd name="adj" fmla="val 6909"/>
              </a:avLst>
            </a:prstGeom>
            <a:solidFill>
              <a:srgbClr val="EFEFEF"/>
            </a:solidFill>
            <a:ln w="19050">
              <a:gradFill>
                <a:gsLst>
                  <a:gs pos="89000">
                    <a:schemeClr val="bg1">
                      <a:lumMod val="85000"/>
                    </a:schemeClr>
                  </a:gs>
                  <a:gs pos="0">
                    <a:schemeClr val="bg1"/>
                  </a:gs>
                </a:gsLst>
                <a:lin ang="7200000" scaled="0"/>
              </a:gradFill>
            </a:ln>
            <a:effectLst>
              <a:outerShdw blurRad="254000" dist="127000" dir="8160000" algn="tr" rotWithShape="0">
                <a:prstClr val="black">
                  <a:alpha val="34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9" name="矩形 6"/>
            <p:cNvSpPr/>
            <p:nvPr/>
          </p:nvSpPr>
          <p:spPr>
            <a:xfrm>
              <a:off x="3646983" y="3456117"/>
              <a:ext cx="6563854" cy="1125385"/>
            </a:xfrm>
            <a:custGeom>
              <a:avLst/>
              <a:gdLst/>
              <a:ahLst/>
              <a:cxnLst/>
              <a:rect l="l" t="t" r="r" b="b"/>
              <a:pathLst>
                <a:path w="6563854" h="1125385">
                  <a:moveTo>
                    <a:pt x="1" y="0"/>
                  </a:moveTo>
                  <a:lnTo>
                    <a:pt x="6563854" y="0"/>
                  </a:lnTo>
                  <a:lnTo>
                    <a:pt x="6563854" y="1125385"/>
                  </a:lnTo>
                  <a:lnTo>
                    <a:pt x="0" y="1125385"/>
                  </a:lnTo>
                  <a:cubicBezTo>
                    <a:pt x="185435" y="1006937"/>
                    <a:pt x="307745" y="799098"/>
                    <a:pt x="307745" y="562692"/>
                  </a:cubicBezTo>
                  <a:cubicBezTo>
                    <a:pt x="307745" y="326287"/>
                    <a:pt x="185436" y="118449"/>
                    <a:pt x="1" y="0"/>
                  </a:cubicBezTo>
                  <a:close/>
                </a:path>
              </a:pathLst>
            </a:custGeom>
            <a:solidFill>
              <a:srgbClr val="D06F83"/>
            </a:solidFill>
            <a:ln>
              <a:noFill/>
            </a:ln>
            <a:effectLst>
              <a:innerShdw blurRad="63500" dist="50800" dir="81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0" name="TextBox 60"/>
            <p:cNvSpPr txBox="1"/>
            <p:nvPr/>
          </p:nvSpPr>
          <p:spPr>
            <a:xfrm>
              <a:off x="2595891" y="3695643"/>
              <a:ext cx="1080120" cy="646331"/>
            </a:xfrm>
            <a:prstGeom prst="rect">
              <a:avLst/>
            </a:prstGeom>
            <a:noFill/>
          </p:spPr>
          <p:txBody>
            <a:bodyPr wrap="square" rtlCol="0">
              <a:spAutoFit/>
            </a:bodyPr>
            <a:lstStyle/>
            <a:p>
              <a:pPr algn="ctr"/>
              <a:r>
                <a:rPr lang="en-US" altLang="zh-CN" sz="3600" b="1" dirty="0">
                  <a:solidFill>
                    <a:srgbClr val="D06F83"/>
                  </a:solidFill>
                  <a:effectLst>
                    <a:innerShdw blurRad="63500" dist="50800" dir="18900000">
                      <a:prstClr val="black">
                        <a:alpha val="50000"/>
                      </a:prstClr>
                    </a:innerShdw>
                  </a:effectLst>
                  <a:latin typeface="Arial" panose="020B0604020202020204" pitchFamily="34" charset="0"/>
                  <a:cs typeface="Arial" panose="020B0604020202020204" pitchFamily="34" charset="0"/>
                </a:rPr>
                <a:t>02</a:t>
              </a:r>
              <a:endParaRPr lang="zh-CN" altLang="en-US" sz="3600" b="1" dirty="0">
                <a:solidFill>
                  <a:srgbClr val="D06F83"/>
                </a:solidFill>
                <a:effectLst>
                  <a:innerShdw blurRad="63500" dist="50800" dir="18900000">
                    <a:prstClr val="black">
                      <a:alpha val="50000"/>
                    </a:prstClr>
                  </a:innerShdw>
                </a:effectLst>
                <a:latin typeface="Arial" panose="020B0604020202020204" pitchFamily="34" charset="0"/>
                <a:cs typeface="Arial" panose="020B0604020202020204" pitchFamily="34" charset="0"/>
              </a:endParaRPr>
            </a:p>
          </p:txBody>
        </p:sp>
        <p:sp>
          <p:nvSpPr>
            <p:cNvPr id="21" name="燕尾形 20"/>
            <p:cNvSpPr/>
            <p:nvPr/>
          </p:nvSpPr>
          <p:spPr>
            <a:xfrm>
              <a:off x="4194709" y="3695643"/>
              <a:ext cx="255488" cy="646331"/>
            </a:xfrm>
            <a:prstGeom prst="chevron">
              <a:avLst>
                <a:gd name="adj" fmla="val 66155"/>
              </a:avLst>
            </a:prstGeom>
            <a:solidFill>
              <a:srgbClr val="FEFEF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sp>
          <p:nvSpPr>
            <p:cNvPr id="22" name="燕尾形 21"/>
            <p:cNvSpPr/>
            <p:nvPr/>
          </p:nvSpPr>
          <p:spPr>
            <a:xfrm>
              <a:off x="4378189" y="3695643"/>
              <a:ext cx="255488" cy="646331"/>
            </a:xfrm>
            <a:prstGeom prst="chevron">
              <a:avLst>
                <a:gd name="adj" fmla="val 66155"/>
              </a:avLst>
            </a:prstGeom>
            <a:solidFill>
              <a:srgbClr val="FEFEF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grpSp>
      <p:grpSp>
        <p:nvGrpSpPr>
          <p:cNvPr id="4" name="组合 3"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GrpSpPr/>
          <p:nvPr/>
        </p:nvGrpSpPr>
        <p:grpSpPr>
          <a:xfrm>
            <a:off x="2593417" y="4907325"/>
            <a:ext cx="7889519" cy="1341409"/>
            <a:chOff x="2521662" y="4968285"/>
            <a:chExt cx="7889519" cy="1341409"/>
          </a:xfrm>
        </p:grpSpPr>
        <p:sp>
          <p:nvSpPr>
            <p:cNvPr id="30" name="圆角矩形 29"/>
            <p:cNvSpPr/>
            <p:nvPr/>
          </p:nvSpPr>
          <p:spPr>
            <a:xfrm>
              <a:off x="2521662" y="4968285"/>
              <a:ext cx="7889519" cy="1341409"/>
            </a:xfrm>
            <a:prstGeom prst="roundRect">
              <a:avLst>
                <a:gd name="adj" fmla="val 6909"/>
              </a:avLst>
            </a:prstGeom>
            <a:solidFill>
              <a:srgbClr val="EFEFEF"/>
            </a:solidFill>
            <a:ln w="19050">
              <a:gradFill>
                <a:gsLst>
                  <a:gs pos="89000">
                    <a:schemeClr val="bg1">
                      <a:lumMod val="85000"/>
                    </a:schemeClr>
                  </a:gs>
                  <a:gs pos="0">
                    <a:schemeClr val="bg1"/>
                  </a:gs>
                </a:gsLst>
                <a:lin ang="7200000" scaled="0"/>
              </a:gradFill>
            </a:ln>
            <a:effectLst>
              <a:outerShdw blurRad="254000" dist="127000" dir="8160000" algn="tr" rotWithShape="0">
                <a:prstClr val="black">
                  <a:alpha val="34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 name="矩形 6"/>
            <p:cNvSpPr/>
            <p:nvPr/>
          </p:nvSpPr>
          <p:spPr>
            <a:xfrm>
              <a:off x="3646983" y="4968285"/>
              <a:ext cx="6563854" cy="1125385"/>
            </a:xfrm>
            <a:custGeom>
              <a:avLst/>
              <a:gdLst/>
              <a:ahLst/>
              <a:cxnLst/>
              <a:rect l="l" t="t" r="r" b="b"/>
              <a:pathLst>
                <a:path w="6563854" h="1125385">
                  <a:moveTo>
                    <a:pt x="1" y="0"/>
                  </a:moveTo>
                  <a:lnTo>
                    <a:pt x="6563854" y="0"/>
                  </a:lnTo>
                  <a:lnTo>
                    <a:pt x="6563854" y="1125385"/>
                  </a:lnTo>
                  <a:lnTo>
                    <a:pt x="0" y="1125385"/>
                  </a:lnTo>
                  <a:cubicBezTo>
                    <a:pt x="185435" y="1006937"/>
                    <a:pt x="307745" y="799098"/>
                    <a:pt x="307745" y="562692"/>
                  </a:cubicBezTo>
                  <a:cubicBezTo>
                    <a:pt x="307745" y="326287"/>
                    <a:pt x="185436" y="118449"/>
                    <a:pt x="1" y="0"/>
                  </a:cubicBezTo>
                  <a:close/>
                </a:path>
              </a:pathLst>
            </a:custGeom>
            <a:solidFill>
              <a:srgbClr val="F8AD94"/>
            </a:solidFill>
            <a:ln>
              <a:noFill/>
            </a:ln>
            <a:effectLst>
              <a:innerShdw blurRad="63500" dist="50800" dir="81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 name="TextBox 68"/>
            <p:cNvSpPr txBox="1"/>
            <p:nvPr/>
          </p:nvSpPr>
          <p:spPr>
            <a:xfrm>
              <a:off x="2595891" y="5207811"/>
              <a:ext cx="1080120" cy="646331"/>
            </a:xfrm>
            <a:prstGeom prst="rect">
              <a:avLst/>
            </a:prstGeom>
            <a:noFill/>
          </p:spPr>
          <p:txBody>
            <a:bodyPr wrap="square" rtlCol="0">
              <a:spAutoFit/>
            </a:bodyPr>
            <a:lstStyle/>
            <a:p>
              <a:pPr algn="ctr"/>
              <a:r>
                <a:rPr lang="en-US" altLang="zh-CN" sz="3600" b="1" dirty="0">
                  <a:solidFill>
                    <a:srgbClr val="F8AD94"/>
                  </a:solidFill>
                  <a:effectLst>
                    <a:innerShdw blurRad="63500" dist="50800" dir="18900000">
                      <a:prstClr val="black">
                        <a:alpha val="50000"/>
                      </a:prstClr>
                    </a:innerShdw>
                  </a:effectLst>
                  <a:latin typeface="Arial" panose="020B0604020202020204" pitchFamily="34" charset="0"/>
                  <a:cs typeface="Arial" panose="020B0604020202020204" pitchFamily="34" charset="0"/>
                </a:rPr>
                <a:t>03</a:t>
              </a:r>
              <a:endParaRPr lang="zh-CN" altLang="en-US" sz="3600" b="1" dirty="0">
                <a:solidFill>
                  <a:srgbClr val="F8AD94"/>
                </a:solidFill>
                <a:effectLst>
                  <a:innerShdw blurRad="63500" dist="50800" dir="18900000">
                    <a:prstClr val="black">
                      <a:alpha val="50000"/>
                    </a:prstClr>
                  </a:innerShdw>
                </a:effectLst>
                <a:latin typeface="Arial" panose="020B0604020202020204" pitchFamily="34" charset="0"/>
                <a:cs typeface="Arial" panose="020B0604020202020204" pitchFamily="34" charset="0"/>
              </a:endParaRPr>
            </a:p>
          </p:txBody>
        </p:sp>
        <p:sp>
          <p:nvSpPr>
            <p:cNvPr id="33" name="燕尾形 32"/>
            <p:cNvSpPr/>
            <p:nvPr/>
          </p:nvSpPr>
          <p:spPr>
            <a:xfrm>
              <a:off x="4194709" y="5207811"/>
              <a:ext cx="255488" cy="646331"/>
            </a:xfrm>
            <a:prstGeom prst="chevron">
              <a:avLst>
                <a:gd name="adj" fmla="val 66155"/>
              </a:avLst>
            </a:prstGeom>
            <a:solidFill>
              <a:srgbClr val="FEFEF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sp>
          <p:nvSpPr>
            <p:cNvPr id="34" name="燕尾形 33"/>
            <p:cNvSpPr/>
            <p:nvPr/>
          </p:nvSpPr>
          <p:spPr>
            <a:xfrm>
              <a:off x="4378189" y="5207811"/>
              <a:ext cx="255488" cy="646331"/>
            </a:xfrm>
            <a:prstGeom prst="chevron">
              <a:avLst>
                <a:gd name="adj" fmla="val 66155"/>
              </a:avLst>
            </a:prstGeom>
            <a:solidFill>
              <a:srgbClr val="FEFEF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grpSp>
      <p:cxnSp>
        <p:nvCxnSpPr>
          <p:cNvPr id="37" name="直接连接符 36"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CxnSpPr/>
          <p:nvPr/>
        </p:nvCxnSpPr>
        <p:spPr>
          <a:xfrm>
            <a:off x="3246637" y="1273629"/>
            <a:ext cx="5770860"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38" name="文本框 37"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txBox="1"/>
          <p:nvPr/>
        </p:nvSpPr>
        <p:spPr>
          <a:xfrm>
            <a:off x="4066730" y="542939"/>
            <a:ext cx="3416320" cy="523220"/>
          </a:xfrm>
          <a:prstGeom prst="rect">
            <a:avLst/>
          </a:prstGeom>
          <a:noFill/>
        </p:spPr>
        <p:txBody>
          <a:bodyPr wrap="none" rtlCol="0">
            <a:spAutoFit/>
          </a:bodyPr>
          <a:lstStyle/>
          <a:p>
            <a:pPr algn="l" eaLnBrk="1" hangingPunct="1"/>
            <a:r>
              <a:rPr lang="en-US" altLang="zh-CN" sz="2800">
                <a:latin typeface="KaiTi" panose="02010609060101010101" pitchFamily="49" charset="-122"/>
                <a:ea typeface="KaiTi" panose="02010609060101010101" pitchFamily="49" charset="-122"/>
                <a:sym typeface="+mn-ea"/>
              </a:rPr>
              <a:t>(</a:t>
            </a:r>
            <a:r>
              <a:rPr lang="zh-CN" altLang="en-US" sz="2800">
                <a:latin typeface="KaiTi" panose="02010609060101010101" pitchFamily="49" charset="-122"/>
                <a:ea typeface="KaiTi" panose="02010609060101010101" pitchFamily="49" charset="-122"/>
                <a:sym typeface="+mn-ea"/>
              </a:rPr>
              <a:t>二</a:t>
            </a:r>
            <a:r>
              <a:rPr lang="en-US" altLang="zh-CN" sz="2800">
                <a:latin typeface="KaiTi" panose="02010609060101010101" pitchFamily="49" charset="-122"/>
                <a:ea typeface="KaiTi" panose="02010609060101010101" pitchFamily="49" charset="-122"/>
                <a:sym typeface="+mn-ea"/>
              </a:rPr>
              <a:t>)</a:t>
            </a:r>
            <a:r>
              <a:rPr lang="zh-CN" altLang="en-US" sz="2800">
                <a:latin typeface="KaiTi" panose="02010609060101010101" pitchFamily="49" charset="-122"/>
                <a:ea typeface="KaiTi" panose="02010609060101010101" pitchFamily="49" charset="-122"/>
                <a:sym typeface="+mn-ea"/>
              </a:rPr>
              <a:t>内部招聘的方法</a:t>
            </a:r>
            <a:endParaRPr lang="en-US" altLang="zh-CN" sz="2800" b="1" spc="500" dirty="0">
              <a:solidFill>
                <a:schemeClr val="bg1">
                  <a:lumMod val="50000"/>
                </a:schemeClr>
              </a:solidFill>
              <a:latin typeface="KaiTi" panose="02010609060101010101" pitchFamily="49" charset="-122"/>
              <a:ea typeface="KaiTi" panose="02010609060101010101" pitchFamily="49" charset="-122"/>
              <a:cs typeface="Arial" panose="020B0604020202020204" pitchFamily="34" charset="0"/>
            </a:endParaRPr>
          </a:p>
        </p:txBody>
      </p:sp>
      <p:sp>
        <p:nvSpPr>
          <p:cNvPr id="39" name="椭圆 38"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flipH="1">
            <a:off x="2686180" y="813581"/>
            <a:ext cx="157493" cy="157493"/>
          </a:xfrm>
          <a:prstGeom prst="ellipse">
            <a:avLst/>
          </a:prstGeom>
          <a:solidFill>
            <a:srgbClr val="D06F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0" name="椭圆 39"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flipH="1">
            <a:off x="2686180" y="335956"/>
            <a:ext cx="321030" cy="321030"/>
          </a:xfrm>
          <a:prstGeom prst="ellipse">
            <a:avLst/>
          </a:prstGeom>
          <a:solidFill>
            <a:srgbClr val="966481"/>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1" name="椭圆 40"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flipH="1">
            <a:off x="2991678" y="806317"/>
            <a:ext cx="219803" cy="219803"/>
          </a:xfrm>
          <a:prstGeom prst="ellipse">
            <a:avLst/>
          </a:prstGeom>
          <a:solidFill>
            <a:srgbClr val="365B7C"/>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2" name="椭圆 41"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flipH="1">
            <a:off x="2031169" y="697840"/>
            <a:ext cx="164852" cy="164852"/>
          </a:xfrm>
          <a:prstGeom prst="ellipse">
            <a:avLst/>
          </a:prstGeom>
          <a:solidFill>
            <a:srgbClr val="F779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3" name="椭圆 42"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9354354" y="755438"/>
            <a:ext cx="157493" cy="157493"/>
          </a:xfrm>
          <a:prstGeom prst="ellipse">
            <a:avLst/>
          </a:prstGeom>
          <a:solidFill>
            <a:srgbClr val="D06F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4" name="椭圆 43"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9190817" y="277813"/>
            <a:ext cx="321030" cy="321030"/>
          </a:xfrm>
          <a:prstGeom prst="ellipse">
            <a:avLst/>
          </a:prstGeom>
          <a:solidFill>
            <a:srgbClr val="966481"/>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5" name="椭圆 44"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a:off x="8986546" y="748174"/>
            <a:ext cx="219803" cy="219803"/>
          </a:xfrm>
          <a:prstGeom prst="ellipse">
            <a:avLst/>
          </a:prstGeom>
          <a:solidFill>
            <a:srgbClr val="365B7C"/>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6" name="椭圆 45"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a:off x="10002006" y="639697"/>
            <a:ext cx="164852" cy="164852"/>
          </a:xfrm>
          <a:prstGeom prst="ellipse">
            <a:avLst/>
          </a:prstGeom>
          <a:solidFill>
            <a:srgbClr val="F779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 name="e7d195523061f1c0"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hidden="1"/>
          <p:cNvSpPr txBox="1"/>
          <p:nvPr/>
        </p:nvSpPr>
        <p:spPr>
          <a:xfrm>
            <a:off x="-355600" y="1803400"/>
            <a:ext cx="293927" cy="1016000"/>
          </a:xfrm>
          <a:prstGeom prst="rect">
            <a:avLst/>
          </a:prstGeom>
          <a:noFill/>
        </p:spPr>
        <p:txBody>
          <a:bodyPr vert="wordArtVert" rtlCol="0">
            <a:spAutoFit/>
          </a:bodyPr>
          <a:lstStyle/>
          <a:p>
            <a:r>
              <a:rPr lang="en-US" altLang="zh-CN" sz="100"/>
              <a:t>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a:t>
            </a:r>
            <a:endParaRPr lang="zh-CN" altLang="en-US" sz="100"/>
          </a:p>
        </p:txBody>
      </p:sp>
      <p:sp>
        <p:nvSpPr>
          <p:cNvPr id="6" name="文本框 5"/>
          <p:cNvSpPr txBox="1"/>
          <p:nvPr/>
        </p:nvSpPr>
        <p:spPr>
          <a:xfrm>
            <a:off x="5325110" y="2322830"/>
            <a:ext cx="2282190" cy="460375"/>
          </a:xfrm>
          <a:prstGeom prst="rect">
            <a:avLst/>
          </a:prstGeom>
          <a:noFill/>
        </p:spPr>
        <p:txBody>
          <a:bodyPr wrap="square" rtlCol="0">
            <a:spAutoFit/>
          </a:bodyPr>
          <a:lstStyle/>
          <a:p>
            <a:pPr eaLnBrk="1" hangingPunct="1"/>
            <a:r>
              <a:rPr lang="zh-CN" altLang="en-US" sz="2400" dirty="0">
                <a:latin typeface="KaiTi" panose="02010609060101010101" pitchFamily="49" charset="-122"/>
                <a:ea typeface="KaiTi" panose="02010609060101010101" pitchFamily="49" charset="-122"/>
                <a:sym typeface="+mn-ea"/>
              </a:rPr>
              <a:t>工作公告法</a:t>
            </a:r>
            <a:endParaRPr lang="zh-CN" altLang="en-US" sz="2400" dirty="0">
              <a:latin typeface="KaiTi" panose="02010609060101010101" pitchFamily="49" charset="-122"/>
              <a:ea typeface="KaiTi" panose="02010609060101010101" pitchFamily="49" charset="-122"/>
            </a:endParaRPr>
          </a:p>
        </p:txBody>
      </p:sp>
      <p:sp>
        <p:nvSpPr>
          <p:cNvPr id="7" name="文本框 6"/>
          <p:cNvSpPr txBox="1"/>
          <p:nvPr/>
        </p:nvSpPr>
        <p:spPr>
          <a:xfrm>
            <a:off x="5325110" y="3797858"/>
            <a:ext cx="2647315" cy="460375"/>
          </a:xfrm>
          <a:prstGeom prst="rect">
            <a:avLst/>
          </a:prstGeom>
          <a:noFill/>
        </p:spPr>
        <p:txBody>
          <a:bodyPr wrap="square" rtlCol="0">
            <a:spAutoFit/>
          </a:bodyPr>
          <a:lstStyle/>
          <a:p>
            <a:pPr eaLnBrk="1" hangingPunct="1"/>
            <a:r>
              <a:rPr lang="zh-CN" altLang="en-US" sz="2400" dirty="0">
                <a:latin typeface="KaiTi" panose="02010609060101010101" pitchFamily="49" charset="-122"/>
                <a:ea typeface="KaiTi" panose="02010609060101010101" pitchFamily="49" charset="-122"/>
                <a:sym typeface="+mn-ea"/>
              </a:rPr>
              <a:t>档案记录法</a:t>
            </a:r>
          </a:p>
        </p:txBody>
      </p:sp>
      <p:sp>
        <p:nvSpPr>
          <p:cNvPr id="8" name="文本框 7"/>
          <p:cNvSpPr txBox="1"/>
          <p:nvPr/>
        </p:nvSpPr>
        <p:spPr>
          <a:xfrm>
            <a:off x="5377134" y="5239828"/>
            <a:ext cx="2738755" cy="460375"/>
          </a:xfrm>
          <a:prstGeom prst="rect">
            <a:avLst/>
          </a:prstGeom>
          <a:noFill/>
        </p:spPr>
        <p:txBody>
          <a:bodyPr wrap="square" rtlCol="0">
            <a:spAutoFit/>
          </a:bodyPr>
          <a:lstStyle/>
          <a:p>
            <a:pPr eaLnBrk="1" hangingPunct="1"/>
            <a:r>
              <a:rPr lang="zh-CN" altLang="en-US" sz="2400" dirty="0">
                <a:latin typeface="KaiTi" panose="02010609060101010101" pitchFamily="49" charset="-122"/>
                <a:ea typeface="KaiTi" panose="02010609060101010101" pitchFamily="49" charset="-122"/>
                <a:sym typeface="+mn-ea"/>
              </a:rPr>
              <a:t>推荐法</a:t>
            </a:r>
          </a:p>
        </p:txBody>
      </p:sp>
    </p:spTree>
    <p:extLst>
      <p:ext uri="{BB962C8B-B14F-4D97-AF65-F5344CB8AC3E}">
        <p14:creationId xmlns:p14="http://schemas.microsoft.com/office/powerpoint/2010/main" val="4129747656"/>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0">
        <p15:prstTrans prst="pageCurlDouble"/>
      </p:transition>
    </mc:Choice>
    <mc:Fallback xmlns="">
      <p:transition spd="slow"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44000"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750" fill="hold"/>
                                        <p:tgtEl>
                                          <p:spTgt spid="2"/>
                                        </p:tgtEl>
                                        <p:attrNameLst>
                                          <p:attrName>ppt_x</p:attrName>
                                        </p:attrNameLst>
                                      </p:cBhvr>
                                      <p:tavLst>
                                        <p:tav tm="0">
                                          <p:val>
                                            <p:strVal val="0-#ppt_w/2"/>
                                          </p:val>
                                        </p:tav>
                                        <p:tav tm="100000">
                                          <p:val>
                                            <p:strVal val="#ppt_x"/>
                                          </p:val>
                                        </p:tav>
                                      </p:tavLst>
                                    </p:anim>
                                    <p:anim calcmode="lin" valueType="num">
                                      <p:cBhvr additive="base">
                                        <p:cTn id="8" dur="750" fill="hold"/>
                                        <p:tgtEl>
                                          <p:spTgt spid="2"/>
                                        </p:tgtEl>
                                        <p:attrNameLst>
                                          <p:attrName>ppt_y</p:attrName>
                                        </p:attrNameLst>
                                      </p:cBhvr>
                                      <p:tavLst>
                                        <p:tav tm="0">
                                          <p:val>
                                            <p:strVal val="#ppt_y"/>
                                          </p:val>
                                        </p:tav>
                                        <p:tav tm="100000">
                                          <p:val>
                                            <p:strVal val="#ppt_y"/>
                                          </p:val>
                                        </p:tav>
                                      </p:tavLst>
                                    </p:anim>
                                  </p:childTnLst>
                                </p:cTn>
                              </p:par>
                            </p:childTnLst>
                          </p:cTn>
                        </p:par>
                        <p:par>
                          <p:cTn id="9" fill="hold">
                            <p:stCondLst>
                              <p:cond delay="1000"/>
                            </p:stCondLst>
                            <p:childTnLst>
                              <p:par>
                                <p:cTn id="10" presetID="2" presetClass="entr" presetSubtype="8" decel="44000" fill="hold" nodeType="afterEffect">
                                  <p:stCondLst>
                                    <p:cond delay="0"/>
                                  </p:stCondLst>
                                  <p:childTnLst>
                                    <p:set>
                                      <p:cBhvr>
                                        <p:cTn id="11" dur="1" fill="hold">
                                          <p:stCondLst>
                                            <p:cond delay="0"/>
                                          </p:stCondLst>
                                        </p:cTn>
                                        <p:tgtEl>
                                          <p:spTgt spid="3"/>
                                        </p:tgtEl>
                                        <p:attrNameLst>
                                          <p:attrName>style.visibility</p:attrName>
                                        </p:attrNameLst>
                                      </p:cBhvr>
                                      <p:to>
                                        <p:strVal val="visible"/>
                                      </p:to>
                                    </p:set>
                                    <p:anim calcmode="lin" valueType="num">
                                      <p:cBhvr additive="base">
                                        <p:cTn id="12" dur="750" fill="hold"/>
                                        <p:tgtEl>
                                          <p:spTgt spid="3"/>
                                        </p:tgtEl>
                                        <p:attrNameLst>
                                          <p:attrName>ppt_x</p:attrName>
                                        </p:attrNameLst>
                                      </p:cBhvr>
                                      <p:tavLst>
                                        <p:tav tm="0">
                                          <p:val>
                                            <p:strVal val="0-#ppt_w/2"/>
                                          </p:val>
                                        </p:tav>
                                        <p:tav tm="100000">
                                          <p:val>
                                            <p:strVal val="#ppt_x"/>
                                          </p:val>
                                        </p:tav>
                                      </p:tavLst>
                                    </p:anim>
                                    <p:anim calcmode="lin" valueType="num">
                                      <p:cBhvr additive="base">
                                        <p:cTn id="13" dur="750" fill="hold"/>
                                        <p:tgtEl>
                                          <p:spTgt spid="3"/>
                                        </p:tgtEl>
                                        <p:attrNameLst>
                                          <p:attrName>ppt_y</p:attrName>
                                        </p:attrNameLst>
                                      </p:cBhvr>
                                      <p:tavLst>
                                        <p:tav tm="0">
                                          <p:val>
                                            <p:strVal val="#ppt_y"/>
                                          </p:val>
                                        </p:tav>
                                        <p:tav tm="100000">
                                          <p:val>
                                            <p:strVal val="#ppt_y"/>
                                          </p:val>
                                        </p:tav>
                                      </p:tavLst>
                                    </p:anim>
                                  </p:childTnLst>
                                </p:cTn>
                              </p:par>
                            </p:childTnLst>
                          </p:cTn>
                        </p:par>
                        <p:par>
                          <p:cTn id="14" fill="hold">
                            <p:stCondLst>
                              <p:cond delay="2000"/>
                            </p:stCondLst>
                            <p:childTnLst>
                              <p:par>
                                <p:cTn id="15" presetID="2" presetClass="entr" presetSubtype="8" decel="44000" fill="hold" nodeType="afterEffect">
                                  <p:stCondLst>
                                    <p:cond delay="0"/>
                                  </p:stCondLst>
                                  <p:childTnLst>
                                    <p:set>
                                      <p:cBhvr>
                                        <p:cTn id="16" dur="1" fill="hold">
                                          <p:stCondLst>
                                            <p:cond delay="0"/>
                                          </p:stCondLst>
                                        </p:cTn>
                                        <p:tgtEl>
                                          <p:spTgt spid="4"/>
                                        </p:tgtEl>
                                        <p:attrNameLst>
                                          <p:attrName>style.visibility</p:attrName>
                                        </p:attrNameLst>
                                      </p:cBhvr>
                                      <p:to>
                                        <p:strVal val="visible"/>
                                      </p:to>
                                    </p:set>
                                    <p:anim calcmode="lin" valueType="num">
                                      <p:cBhvr additive="base">
                                        <p:cTn id="17" dur="750" fill="hold"/>
                                        <p:tgtEl>
                                          <p:spTgt spid="4"/>
                                        </p:tgtEl>
                                        <p:attrNameLst>
                                          <p:attrName>ppt_x</p:attrName>
                                        </p:attrNameLst>
                                      </p:cBhvr>
                                      <p:tavLst>
                                        <p:tav tm="0">
                                          <p:val>
                                            <p:strVal val="0-#ppt_w/2"/>
                                          </p:val>
                                        </p:tav>
                                        <p:tav tm="100000">
                                          <p:val>
                                            <p:strVal val="#ppt_x"/>
                                          </p:val>
                                        </p:tav>
                                      </p:tavLst>
                                    </p:anim>
                                    <p:anim calcmode="lin" valueType="num">
                                      <p:cBhvr additive="base">
                                        <p:cTn id="18" dur="750" fill="hold"/>
                                        <p:tgtEl>
                                          <p:spTgt spid="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矩形 24"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549157" y="-975631"/>
            <a:ext cx="583096" cy="838080"/>
          </a:xfrm>
          <a:prstGeom prst="rect">
            <a:avLst/>
          </a:prstGeom>
          <a:solidFill>
            <a:srgbClr val="365B7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 name="矩形 25"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1132253" y="-975631"/>
            <a:ext cx="583096" cy="838080"/>
          </a:xfrm>
          <a:prstGeom prst="rect">
            <a:avLst/>
          </a:prstGeom>
          <a:solidFill>
            <a:srgbClr val="96648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 name="矩形 26"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1715349" y="-975631"/>
            <a:ext cx="583096" cy="838080"/>
          </a:xfrm>
          <a:prstGeom prst="rect">
            <a:avLst/>
          </a:prstGeom>
          <a:solidFill>
            <a:srgbClr val="D06F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 name="矩形 27"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2298446" y="-975631"/>
            <a:ext cx="583096" cy="838080"/>
          </a:xfrm>
          <a:prstGeom prst="rect">
            <a:avLst/>
          </a:prstGeom>
          <a:solidFill>
            <a:srgbClr val="F779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 name="矩形 28"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2881542" y="-975631"/>
            <a:ext cx="583096" cy="838080"/>
          </a:xfrm>
          <a:prstGeom prst="rect">
            <a:avLst/>
          </a:prstGeom>
          <a:solidFill>
            <a:srgbClr val="F8AD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cxnSp>
        <p:nvCxnSpPr>
          <p:cNvPr id="7" name="直接连接符 6"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CxnSpPr/>
          <p:nvPr/>
        </p:nvCxnSpPr>
        <p:spPr>
          <a:xfrm>
            <a:off x="3246637" y="1273629"/>
            <a:ext cx="5770860"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9" name="椭圆 8"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flipH="1">
            <a:off x="2686180" y="813581"/>
            <a:ext cx="157493" cy="157493"/>
          </a:xfrm>
          <a:prstGeom prst="ellipse">
            <a:avLst/>
          </a:prstGeom>
          <a:solidFill>
            <a:srgbClr val="D06F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 name="椭圆 9"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flipH="1">
            <a:off x="2686180" y="335956"/>
            <a:ext cx="321030" cy="321030"/>
          </a:xfrm>
          <a:prstGeom prst="ellipse">
            <a:avLst/>
          </a:prstGeom>
          <a:solidFill>
            <a:srgbClr val="966481"/>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 name="椭圆 10"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flipH="1">
            <a:off x="2991678" y="806317"/>
            <a:ext cx="219803" cy="219803"/>
          </a:xfrm>
          <a:prstGeom prst="ellipse">
            <a:avLst/>
          </a:prstGeom>
          <a:solidFill>
            <a:srgbClr val="365B7C"/>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 name="椭圆 11"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flipH="1">
            <a:off x="2031169" y="697840"/>
            <a:ext cx="164852" cy="164852"/>
          </a:xfrm>
          <a:prstGeom prst="ellipse">
            <a:avLst/>
          </a:prstGeom>
          <a:solidFill>
            <a:srgbClr val="F779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 name="椭圆 12"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9354354" y="755438"/>
            <a:ext cx="157493" cy="157493"/>
          </a:xfrm>
          <a:prstGeom prst="ellipse">
            <a:avLst/>
          </a:prstGeom>
          <a:solidFill>
            <a:srgbClr val="D06F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 name="椭圆 13"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9190817" y="277813"/>
            <a:ext cx="321030" cy="321030"/>
          </a:xfrm>
          <a:prstGeom prst="ellipse">
            <a:avLst/>
          </a:prstGeom>
          <a:solidFill>
            <a:srgbClr val="966481"/>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 name="椭圆 14"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a:off x="8986546" y="748174"/>
            <a:ext cx="219803" cy="219803"/>
          </a:xfrm>
          <a:prstGeom prst="ellipse">
            <a:avLst/>
          </a:prstGeom>
          <a:solidFill>
            <a:srgbClr val="365B7C"/>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 name="椭圆 15"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a:off x="10002006" y="639697"/>
            <a:ext cx="164852" cy="164852"/>
          </a:xfrm>
          <a:prstGeom prst="ellipse">
            <a:avLst/>
          </a:prstGeom>
          <a:solidFill>
            <a:srgbClr val="F779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e7d195523061f1c0"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hidden="1"/>
          <p:cNvSpPr txBox="1"/>
          <p:nvPr/>
        </p:nvSpPr>
        <p:spPr>
          <a:xfrm>
            <a:off x="-355600" y="1803400"/>
            <a:ext cx="293927" cy="1016000"/>
          </a:xfrm>
          <a:prstGeom prst="rect">
            <a:avLst/>
          </a:prstGeom>
          <a:noFill/>
        </p:spPr>
        <p:txBody>
          <a:bodyPr vert="wordArtVert" rtlCol="0">
            <a:spAutoFit/>
          </a:bodyPr>
          <a:lstStyle/>
          <a:p>
            <a:r>
              <a:rPr lang="en-US" altLang="zh-CN" sz="100"/>
              <a:t>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a:t>
            </a:r>
            <a:endParaRPr lang="zh-CN" altLang="en-US" sz="100"/>
          </a:p>
        </p:txBody>
      </p:sp>
      <p:sp>
        <p:nvSpPr>
          <p:cNvPr id="2" name="文本框 1"/>
          <p:cNvSpPr txBox="1"/>
          <p:nvPr/>
        </p:nvSpPr>
        <p:spPr>
          <a:xfrm>
            <a:off x="3639331" y="624205"/>
            <a:ext cx="4643610" cy="437043"/>
          </a:xfrm>
          <a:prstGeom prst="rect">
            <a:avLst/>
          </a:prstGeom>
          <a:noFill/>
        </p:spPr>
        <p:txBody>
          <a:bodyPr wrap="square" rtlCol="0">
            <a:spAutoFit/>
          </a:bodyPr>
          <a:lstStyle/>
          <a:p>
            <a:pPr eaLnBrk="1" hangingPunct="1">
              <a:lnSpc>
                <a:spcPct val="80000"/>
              </a:lnSpc>
            </a:pPr>
            <a:r>
              <a:rPr lang="en-US" altLang="zh-CN" sz="2800" dirty="0">
                <a:latin typeface="KaiTi" panose="02010609060101010101" pitchFamily="49" charset="-122"/>
                <a:ea typeface="KaiTi" panose="02010609060101010101" pitchFamily="49" charset="-122"/>
                <a:sym typeface="+mn-ea"/>
              </a:rPr>
              <a:t>(</a:t>
            </a:r>
            <a:r>
              <a:rPr lang="zh-CN" altLang="en-US" sz="2800" dirty="0">
                <a:latin typeface="KaiTi" panose="02010609060101010101" pitchFamily="49" charset="-122"/>
                <a:ea typeface="KaiTi" panose="02010609060101010101" pitchFamily="49" charset="-122"/>
                <a:sym typeface="+mn-ea"/>
              </a:rPr>
              <a:t>三</a:t>
            </a:r>
            <a:r>
              <a:rPr lang="en-US" altLang="zh-CN" sz="2800" dirty="0">
                <a:latin typeface="KaiTi" panose="02010609060101010101" pitchFamily="49" charset="-122"/>
                <a:ea typeface="KaiTi" panose="02010609060101010101" pitchFamily="49" charset="-122"/>
                <a:sym typeface="+mn-ea"/>
              </a:rPr>
              <a:t>)</a:t>
            </a:r>
            <a:r>
              <a:rPr lang="zh-CN" altLang="en-US" sz="2800" dirty="0">
                <a:latin typeface="KaiTi" panose="02010609060101010101" pitchFamily="49" charset="-122"/>
                <a:ea typeface="KaiTi" panose="02010609060101010101" pitchFamily="49" charset="-122"/>
                <a:sym typeface="+mn-ea"/>
              </a:rPr>
              <a:t>内部招聘需注意的问题</a:t>
            </a:r>
            <a:endParaRPr lang="zh-CN" altLang="en-US" sz="2800" dirty="0">
              <a:latin typeface="KaiTi" panose="02010609060101010101" pitchFamily="49" charset="-122"/>
              <a:ea typeface="KaiTi" panose="02010609060101010101" pitchFamily="49" charset="-122"/>
            </a:endParaRPr>
          </a:p>
        </p:txBody>
      </p:sp>
      <p:sp>
        <p:nvSpPr>
          <p:cNvPr id="3" name="文本框 2"/>
          <p:cNvSpPr txBox="1"/>
          <p:nvPr/>
        </p:nvSpPr>
        <p:spPr>
          <a:xfrm>
            <a:off x="1348996" y="2023260"/>
            <a:ext cx="9566142" cy="3416320"/>
          </a:xfrm>
          <a:prstGeom prst="rect">
            <a:avLst/>
          </a:prstGeom>
          <a:noFill/>
        </p:spPr>
        <p:txBody>
          <a:bodyPr wrap="square" rtlCol="0">
            <a:spAutoFit/>
          </a:bodyPr>
          <a:lstStyle/>
          <a:p>
            <a:pPr fontAlgn="auto">
              <a:lnSpc>
                <a:spcPct val="100000"/>
              </a:lnSpc>
            </a:pPr>
            <a:r>
              <a:rPr lang="en-US" altLang="zh-CN" sz="2400" dirty="0">
                <a:latin typeface="KaiTi" panose="02010609060101010101" pitchFamily="49" charset="-122"/>
                <a:ea typeface="KaiTi" panose="02010609060101010101" pitchFamily="49" charset="-122"/>
                <a:sym typeface="+mn-ea"/>
              </a:rPr>
              <a:t>(1)</a:t>
            </a:r>
            <a:r>
              <a:rPr lang="zh-CN" altLang="en-US" sz="2400" dirty="0">
                <a:latin typeface="KaiTi" panose="02010609060101010101" pitchFamily="49" charset="-122"/>
                <a:ea typeface="KaiTi" panose="02010609060101010101" pitchFamily="49" charset="-122"/>
                <a:sym typeface="+mn-ea"/>
              </a:rPr>
              <a:t>必须以明确的岗位标准、任职资格为基础。 </a:t>
            </a:r>
            <a:endParaRPr lang="zh-CN" altLang="en-US" sz="2400" dirty="0">
              <a:latin typeface="KaiTi" panose="02010609060101010101" pitchFamily="49" charset="-122"/>
              <a:ea typeface="KaiTi" panose="02010609060101010101" pitchFamily="49" charset="-122"/>
            </a:endParaRPr>
          </a:p>
          <a:p>
            <a:pPr fontAlgn="auto">
              <a:lnSpc>
                <a:spcPct val="100000"/>
              </a:lnSpc>
            </a:pPr>
            <a:r>
              <a:rPr lang="en-US" altLang="zh-CN" sz="2400" dirty="0">
                <a:latin typeface="KaiTi" panose="02010609060101010101" pitchFamily="49" charset="-122"/>
                <a:ea typeface="KaiTi" panose="02010609060101010101" pitchFamily="49" charset="-122"/>
                <a:sym typeface="+mn-ea"/>
              </a:rPr>
              <a:t>(2)</a:t>
            </a:r>
            <a:r>
              <a:rPr lang="zh-CN" altLang="en-US" sz="2400" dirty="0">
                <a:latin typeface="KaiTi" panose="02010609060101010101" pitchFamily="49" charset="-122"/>
                <a:ea typeface="KaiTi" panose="02010609060101010101" pitchFamily="49" charset="-122"/>
                <a:sym typeface="+mn-ea"/>
              </a:rPr>
              <a:t>必须事先建立清晰的内部招聘规则、流程</a:t>
            </a:r>
            <a:r>
              <a:rPr lang="en-US" altLang="zh-CN" sz="2400" dirty="0">
                <a:latin typeface="KaiTi" panose="02010609060101010101" pitchFamily="49" charset="-122"/>
                <a:ea typeface="KaiTi" panose="02010609060101010101" pitchFamily="49" charset="-122"/>
                <a:sym typeface="+mn-ea"/>
              </a:rPr>
              <a:t>,</a:t>
            </a:r>
            <a:r>
              <a:rPr lang="zh-CN" altLang="en-US" sz="2400" dirty="0">
                <a:latin typeface="KaiTi" panose="02010609060101010101" pitchFamily="49" charset="-122"/>
                <a:ea typeface="KaiTi" panose="02010609060101010101" pitchFamily="49" charset="-122"/>
                <a:sym typeface="+mn-ea"/>
              </a:rPr>
              <a:t>并提前公示。 </a:t>
            </a:r>
            <a:endParaRPr lang="zh-CN" altLang="en-US" sz="2400" dirty="0">
              <a:latin typeface="KaiTi" panose="02010609060101010101" pitchFamily="49" charset="-122"/>
              <a:ea typeface="KaiTi" panose="02010609060101010101" pitchFamily="49" charset="-122"/>
            </a:endParaRPr>
          </a:p>
          <a:p>
            <a:pPr fontAlgn="auto">
              <a:lnSpc>
                <a:spcPct val="100000"/>
              </a:lnSpc>
            </a:pPr>
            <a:r>
              <a:rPr lang="en-US" altLang="zh-CN" sz="2400" dirty="0">
                <a:latin typeface="KaiTi" panose="02010609060101010101" pitchFamily="49" charset="-122"/>
                <a:ea typeface="KaiTi" panose="02010609060101010101" pitchFamily="49" charset="-122"/>
                <a:sym typeface="+mn-ea"/>
              </a:rPr>
              <a:t>(3)</a:t>
            </a:r>
            <a:r>
              <a:rPr lang="zh-CN" altLang="en-US" sz="2400" dirty="0">
                <a:latin typeface="KaiTi" panose="02010609060101010101" pitchFamily="49" charset="-122"/>
                <a:ea typeface="KaiTi" panose="02010609060101010101" pitchFamily="49" charset="-122"/>
                <a:sym typeface="+mn-ea"/>
              </a:rPr>
              <a:t>必须事先对组织现有人员进行盘点、分析</a:t>
            </a:r>
            <a:r>
              <a:rPr lang="en-US" altLang="zh-CN" sz="2400" dirty="0">
                <a:latin typeface="KaiTi" panose="02010609060101010101" pitchFamily="49" charset="-122"/>
                <a:ea typeface="KaiTi" panose="02010609060101010101" pitchFamily="49" charset="-122"/>
                <a:sym typeface="+mn-ea"/>
              </a:rPr>
              <a:t>,</a:t>
            </a:r>
            <a:r>
              <a:rPr lang="zh-CN" altLang="en-US" sz="2400" dirty="0">
                <a:latin typeface="KaiTi" panose="02010609060101010101" pitchFamily="49" charset="-122"/>
                <a:ea typeface="KaiTi" panose="02010609060101010101" pitchFamily="49" charset="-122"/>
                <a:sym typeface="+mn-ea"/>
              </a:rPr>
              <a:t>确保组织内符合应聘条件的人员达到一定数量</a:t>
            </a:r>
            <a:r>
              <a:rPr lang="en-US" altLang="zh-CN" sz="2400" dirty="0">
                <a:latin typeface="KaiTi" panose="02010609060101010101" pitchFamily="49" charset="-122"/>
                <a:ea typeface="KaiTi" panose="02010609060101010101" pitchFamily="49" charset="-122"/>
                <a:sym typeface="+mn-ea"/>
              </a:rPr>
              <a:t>,</a:t>
            </a:r>
            <a:r>
              <a:rPr lang="zh-CN" altLang="en-US" sz="2400" dirty="0">
                <a:latin typeface="KaiTi" panose="02010609060101010101" pitchFamily="49" charset="-122"/>
                <a:ea typeface="KaiTi" panose="02010609060101010101" pitchFamily="49" charset="-122"/>
                <a:sym typeface="+mn-ea"/>
              </a:rPr>
              <a:t>以避免无人应聘。 </a:t>
            </a:r>
            <a:endParaRPr lang="zh-CN" altLang="en-US" sz="2400" dirty="0">
              <a:latin typeface="KaiTi" panose="02010609060101010101" pitchFamily="49" charset="-122"/>
              <a:ea typeface="KaiTi" panose="02010609060101010101" pitchFamily="49" charset="-122"/>
            </a:endParaRPr>
          </a:p>
          <a:p>
            <a:pPr fontAlgn="auto">
              <a:lnSpc>
                <a:spcPct val="100000"/>
              </a:lnSpc>
            </a:pPr>
            <a:r>
              <a:rPr lang="en-US" altLang="zh-CN" sz="2400" dirty="0">
                <a:latin typeface="KaiTi" panose="02010609060101010101" pitchFamily="49" charset="-122"/>
                <a:ea typeface="KaiTi" panose="02010609060101010101" pitchFamily="49" charset="-122"/>
                <a:sym typeface="+mn-ea"/>
              </a:rPr>
              <a:t>(4)</a:t>
            </a:r>
            <a:r>
              <a:rPr lang="zh-CN" altLang="en-US" sz="2400" dirty="0">
                <a:latin typeface="KaiTi" panose="02010609060101010101" pitchFamily="49" charset="-122"/>
                <a:ea typeface="KaiTi" panose="02010609060101010101" pitchFamily="49" charset="-122"/>
                <a:sym typeface="+mn-ea"/>
              </a:rPr>
              <a:t>确保招聘信息传达给所有人员。</a:t>
            </a:r>
            <a:endParaRPr lang="zh-CN" altLang="en-US" sz="2400" dirty="0">
              <a:latin typeface="KaiTi" panose="02010609060101010101" pitchFamily="49" charset="-122"/>
              <a:ea typeface="KaiTi" panose="02010609060101010101" pitchFamily="49" charset="-122"/>
            </a:endParaRPr>
          </a:p>
          <a:p>
            <a:pPr fontAlgn="auto">
              <a:lnSpc>
                <a:spcPct val="100000"/>
              </a:lnSpc>
            </a:pPr>
            <a:r>
              <a:rPr lang="en-US" altLang="zh-CN" sz="2400" dirty="0">
                <a:latin typeface="KaiTi" panose="02010609060101010101" pitchFamily="49" charset="-122"/>
                <a:ea typeface="KaiTi" panose="02010609060101010101" pitchFamily="49" charset="-122"/>
                <a:sym typeface="+mn-ea"/>
              </a:rPr>
              <a:t>(5)</a:t>
            </a:r>
            <a:r>
              <a:rPr lang="zh-CN" altLang="en-US" sz="2400" dirty="0">
                <a:latin typeface="KaiTi" panose="02010609060101010101" pitchFamily="49" charset="-122"/>
                <a:ea typeface="KaiTi" panose="02010609060101010101" pitchFamily="49" charset="-122"/>
                <a:sym typeface="+mn-ea"/>
              </a:rPr>
              <a:t>关注部门负责人对本部门应聘人员的态度。 </a:t>
            </a:r>
            <a:endParaRPr lang="zh-CN" altLang="en-US" sz="2400" dirty="0">
              <a:latin typeface="KaiTi" panose="02010609060101010101" pitchFamily="49" charset="-122"/>
              <a:ea typeface="KaiTi" panose="02010609060101010101" pitchFamily="49" charset="-122"/>
            </a:endParaRPr>
          </a:p>
          <a:p>
            <a:pPr fontAlgn="auto">
              <a:lnSpc>
                <a:spcPct val="100000"/>
              </a:lnSpc>
            </a:pPr>
            <a:r>
              <a:rPr lang="en-US" altLang="zh-CN" sz="2400" dirty="0">
                <a:latin typeface="KaiTi" panose="02010609060101010101" pitchFamily="49" charset="-122"/>
                <a:ea typeface="KaiTi" panose="02010609060101010101" pitchFamily="49" charset="-122"/>
                <a:sym typeface="+mn-ea"/>
              </a:rPr>
              <a:t>(6)</a:t>
            </a:r>
            <a:r>
              <a:rPr lang="zh-CN" altLang="en-US" sz="2400" dirty="0">
                <a:latin typeface="KaiTi" panose="02010609060101010101" pitchFamily="49" charset="-122"/>
                <a:ea typeface="KaiTi" panose="02010609060101010101" pitchFamily="49" charset="-122"/>
                <a:sym typeface="+mn-ea"/>
              </a:rPr>
              <a:t>对通过内部招聘录用或选拔的人员</a:t>
            </a:r>
            <a:r>
              <a:rPr lang="en-US" altLang="zh-CN" sz="2400" dirty="0">
                <a:latin typeface="KaiTi" panose="02010609060101010101" pitchFamily="49" charset="-122"/>
                <a:ea typeface="KaiTi" panose="02010609060101010101" pitchFamily="49" charset="-122"/>
                <a:sym typeface="+mn-ea"/>
              </a:rPr>
              <a:t>,</a:t>
            </a:r>
            <a:r>
              <a:rPr lang="zh-CN" altLang="en-US" sz="2400" dirty="0">
                <a:latin typeface="KaiTi" panose="02010609060101010101" pitchFamily="49" charset="-122"/>
                <a:ea typeface="KaiTi" panose="02010609060101010101" pitchFamily="49" charset="-122"/>
                <a:sym typeface="+mn-ea"/>
              </a:rPr>
              <a:t>必须有完善的试用、辅导安排和规则。 </a:t>
            </a:r>
            <a:endParaRPr lang="zh-CN" altLang="en-US" sz="2400" dirty="0">
              <a:latin typeface="KaiTi" panose="02010609060101010101" pitchFamily="49" charset="-122"/>
              <a:ea typeface="KaiTi" panose="02010609060101010101" pitchFamily="49" charset="-122"/>
            </a:endParaRPr>
          </a:p>
          <a:p>
            <a:pPr fontAlgn="auto">
              <a:lnSpc>
                <a:spcPct val="100000"/>
              </a:lnSpc>
            </a:pPr>
            <a:r>
              <a:rPr lang="en-US" altLang="zh-CN" sz="2400" dirty="0">
                <a:latin typeface="KaiTi" panose="02010609060101010101" pitchFamily="49" charset="-122"/>
                <a:ea typeface="KaiTi" panose="02010609060101010101" pitchFamily="49" charset="-122"/>
                <a:sym typeface="+mn-ea"/>
              </a:rPr>
              <a:t>(7)</a:t>
            </a:r>
            <a:r>
              <a:rPr lang="zh-CN" altLang="en-US" sz="2400" dirty="0">
                <a:latin typeface="KaiTi" panose="02010609060101010101" pitchFamily="49" charset="-122"/>
                <a:ea typeface="KaiTi" panose="02010609060101010101" pitchFamily="49" charset="-122"/>
                <a:sym typeface="+mn-ea"/>
              </a:rPr>
              <a:t>关注应聘失败的人员</a:t>
            </a:r>
            <a:r>
              <a:rPr lang="en-US" altLang="zh-CN" sz="2400" dirty="0">
                <a:latin typeface="KaiTi" panose="02010609060101010101" pitchFamily="49" charset="-122"/>
                <a:ea typeface="KaiTi" panose="02010609060101010101" pitchFamily="49" charset="-122"/>
                <a:sym typeface="+mn-ea"/>
              </a:rPr>
              <a:t>,</a:t>
            </a:r>
            <a:r>
              <a:rPr lang="zh-CN" altLang="en-US" sz="2400" dirty="0">
                <a:latin typeface="KaiTi" panose="02010609060101010101" pitchFamily="49" charset="-122"/>
                <a:ea typeface="KaiTi" panose="02010609060101010101" pitchFamily="49" charset="-122"/>
                <a:sym typeface="+mn-ea"/>
              </a:rPr>
              <a:t>避免他们的流失或消极的工作状态。 </a:t>
            </a:r>
            <a:endParaRPr lang="zh-CN" altLang="en-US" sz="2400" dirty="0">
              <a:latin typeface="KaiTi" panose="02010609060101010101" pitchFamily="49" charset="-122"/>
              <a:ea typeface="KaiTi" panose="02010609060101010101" pitchFamily="49" charset="-122"/>
            </a:endParaRPr>
          </a:p>
        </p:txBody>
      </p:sp>
    </p:spTree>
    <p:extLst>
      <p:ext uri="{BB962C8B-B14F-4D97-AF65-F5344CB8AC3E}">
        <p14:creationId xmlns:p14="http://schemas.microsoft.com/office/powerpoint/2010/main" val="3981022596"/>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0">
        <p15:prstTrans prst="pageCurlDouble"/>
      </p:transition>
    </mc:Choice>
    <mc:Fallback xmlns="">
      <p:transition spd="slow" advTm="0">
        <p:fade/>
      </p:transition>
    </mc:Fallback>
  </mc:AlternateContent>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矩形 8"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549157" y="-975631"/>
            <a:ext cx="583096" cy="838080"/>
          </a:xfrm>
          <a:prstGeom prst="rect">
            <a:avLst/>
          </a:prstGeom>
          <a:solidFill>
            <a:srgbClr val="365B7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 name="矩形 9"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1132253" y="-975631"/>
            <a:ext cx="583096" cy="838080"/>
          </a:xfrm>
          <a:prstGeom prst="rect">
            <a:avLst/>
          </a:prstGeom>
          <a:solidFill>
            <a:srgbClr val="96648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 name="矩形 10"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1715349" y="-975631"/>
            <a:ext cx="583096" cy="838080"/>
          </a:xfrm>
          <a:prstGeom prst="rect">
            <a:avLst/>
          </a:prstGeom>
          <a:solidFill>
            <a:srgbClr val="D06F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 name="矩形 11"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2298446" y="-975631"/>
            <a:ext cx="583096" cy="838080"/>
          </a:xfrm>
          <a:prstGeom prst="rect">
            <a:avLst/>
          </a:prstGeom>
          <a:solidFill>
            <a:srgbClr val="F779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 name="矩形 12"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2881542" y="-975631"/>
            <a:ext cx="583096" cy="838080"/>
          </a:xfrm>
          <a:prstGeom prst="rect">
            <a:avLst/>
          </a:prstGeom>
          <a:solidFill>
            <a:srgbClr val="F8AD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 name="椭圆 13"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4386271" y="1413079"/>
            <a:ext cx="2919766" cy="2919766"/>
          </a:xfrm>
          <a:prstGeom prst="ellipse">
            <a:avLst/>
          </a:prstGeom>
          <a:solidFill>
            <a:schemeClr val="bg1">
              <a:lumMod val="75000"/>
            </a:schemeClr>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28" name="组合 27"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GrpSpPr/>
          <p:nvPr/>
        </p:nvGrpSpPr>
        <p:grpSpPr>
          <a:xfrm>
            <a:off x="3279212" y="5038423"/>
            <a:ext cx="5631833" cy="1137293"/>
            <a:chOff x="5525820" y="970544"/>
            <a:chExt cx="4865710" cy="982582"/>
          </a:xfrm>
        </p:grpSpPr>
        <p:grpSp>
          <p:nvGrpSpPr>
            <p:cNvPr id="29" name="组合 28"/>
            <p:cNvGrpSpPr/>
            <p:nvPr/>
          </p:nvGrpSpPr>
          <p:grpSpPr>
            <a:xfrm>
              <a:off x="5525820" y="970544"/>
              <a:ext cx="4865710" cy="982582"/>
              <a:chOff x="5525820" y="970544"/>
              <a:chExt cx="4865710" cy="982582"/>
            </a:xfrm>
          </p:grpSpPr>
          <p:sp>
            <p:nvSpPr>
              <p:cNvPr id="31" name="圆角矩形 30"/>
              <p:cNvSpPr/>
              <p:nvPr/>
            </p:nvSpPr>
            <p:spPr>
              <a:xfrm>
                <a:off x="5525820" y="970544"/>
                <a:ext cx="4865710" cy="982582"/>
              </a:xfrm>
              <a:prstGeom prst="roundRect">
                <a:avLst>
                  <a:gd name="adj" fmla="val 50000"/>
                </a:avLst>
              </a:prstGeom>
              <a:gradFill>
                <a:gsLst>
                  <a:gs pos="0">
                    <a:schemeClr val="bg1"/>
                  </a:gs>
                  <a:gs pos="100000">
                    <a:srgbClr val="D1D1D1"/>
                  </a:gs>
                </a:gsLst>
                <a:lin ang="5400000" scaled="0"/>
              </a:gradFill>
              <a:ln>
                <a:noFill/>
              </a:ln>
              <a:effectLst>
                <a:outerShdw blurRad="127000" dist="508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 name="圆角矩形 31"/>
              <p:cNvSpPr/>
              <p:nvPr/>
            </p:nvSpPr>
            <p:spPr>
              <a:xfrm>
                <a:off x="5679111" y="1085854"/>
                <a:ext cx="4539809" cy="749678"/>
              </a:xfrm>
              <a:prstGeom prst="roundRect">
                <a:avLst>
                  <a:gd name="adj" fmla="val 50000"/>
                </a:avLst>
              </a:prstGeom>
              <a:gradFill>
                <a:gsLst>
                  <a:gs pos="0">
                    <a:schemeClr val="bg1"/>
                  </a:gs>
                  <a:gs pos="100000">
                    <a:srgbClr val="D1D1D1"/>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30" name="文本框 29" descr="e7d195523061f1c0deeec63e560781cfd59afb0ea006f2a87ABB68BF51EA6619813959095094C18C62A12F549504892A4AAA8C1554C6663626E05CA27F281A14E6983772AFC3FB97135759321DEA3D703E9D8D869A2273EE84F8CAFF6F755178F38330D862923FEB0607E18DEE43D2E176D46B2866D88DD46CC4CE617A3D848542E4F074681214E3"/>
            <p:cNvSpPr txBox="1"/>
            <p:nvPr/>
          </p:nvSpPr>
          <p:spPr>
            <a:xfrm>
              <a:off x="6888672" y="1184699"/>
              <a:ext cx="2065222" cy="651476"/>
            </a:xfrm>
            <a:prstGeom prst="rect">
              <a:avLst/>
            </a:prstGeom>
            <a:noFill/>
          </p:spPr>
          <p:txBody>
            <a:bodyPr wrap="none" rtlCol="0">
              <a:spAutoFit/>
            </a:bodyPr>
            <a:lstStyle/>
            <a:p>
              <a:pPr algn="l">
                <a:defRPr/>
              </a:pPr>
              <a:r>
                <a:rPr lang="zh-CN" altLang="en-US" sz="4300" dirty="0">
                  <a:latin typeface="KaiTi" panose="02010609060101010101" pitchFamily="49" charset="-122"/>
                  <a:ea typeface="KaiTi" panose="02010609060101010101" pitchFamily="49" charset="-122"/>
                  <a:sym typeface="+mn-ea"/>
                </a:rPr>
                <a:t>外部招聘</a:t>
              </a:r>
              <a:endParaRPr lang="zh-CN" altLang="en-US" sz="4300" b="1" spc="300" dirty="0">
                <a:solidFill>
                  <a:srgbClr val="966481"/>
                </a:solidFill>
                <a:latin typeface="KaiTi" panose="02010609060101010101" pitchFamily="49" charset="-122"/>
                <a:ea typeface="KaiTi" panose="02010609060101010101" pitchFamily="49" charset="-122"/>
                <a:cs typeface="Kartika" panose="02020503030404060203" pitchFamily="18" charset="0"/>
              </a:endParaRPr>
            </a:p>
          </p:txBody>
        </p:sp>
      </p:grpSp>
      <p:grpSp>
        <p:nvGrpSpPr>
          <p:cNvPr id="2" name="组合 1"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GrpSpPr/>
          <p:nvPr/>
        </p:nvGrpSpPr>
        <p:grpSpPr>
          <a:xfrm>
            <a:off x="4856224" y="1413080"/>
            <a:ext cx="2919766" cy="2919766"/>
            <a:chOff x="4856224" y="1413080"/>
            <a:chExt cx="2919766" cy="2919766"/>
          </a:xfrm>
        </p:grpSpPr>
        <p:sp>
          <p:nvSpPr>
            <p:cNvPr id="7" name="椭圆 6" descr="e7d195523061f1c0deeec63e560781cfd59afb0ea006f2a87ABB68BF51EA6619813959095094C18C62A12F549504892A4AAA8C1554C6663626E05CA27F281A14E6983772AFC3FB97135759321DEA3D709AACD122C08E6ED1C77BAD4A88EF4CD28A80260D8F97957F436F83C1F553EF0169027D0DBFA7A77088E1513DBDFC101C4B4DFF310B01A5021663E46B6BC2AAB5"/>
            <p:cNvSpPr>
              <a:spLocks noChangeAspect="1"/>
            </p:cNvSpPr>
            <p:nvPr/>
          </p:nvSpPr>
          <p:spPr>
            <a:xfrm>
              <a:off x="4856224" y="1413080"/>
              <a:ext cx="2919766" cy="2919766"/>
            </a:xfrm>
            <a:prstGeom prst="ellipse">
              <a:avLst/>
            </a:prstGeom>
            <a:gradFill>
              <a:gsLst>
                <a:gs pos="0">
                  <a:schemeClr val="bg1"/>
                </a:gs>
                <a:gs pos="100000">
                  <a:srgbClr val="C7C7C7"/>
                </a:gs>
              </a:gsLst>
              <a:lin ang="13200000" scaled="0"/>
            </a:gradFill>
            <a:ln w="22225">
              <a:solidFill>
                <a:schemeClr val="bg1"/>
              </a:solidFill>
            </a:ln>
            <a:effectLst>
              <a:outerShdw blurRad="393700" dist="1270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22" name="组合 21"/>
            <p:cNvGrpSpPr/>
            <p:nvPr/>
          </p:nvGrpSpPr>
          <p:grpSpPr>
            <a:xfrm>
              <a:off x="5611736" y="2557156"/>
              <a:ext cx="1423474" cy="705786"/>
              <a:chOff x="1923908" y="2803742"/>
              <a:chExt cx="803116" cy="398201"/>
            </a:xfrm>
            <a:solidFill>
              <a:srgbClr val="966481"/>
            </a:solidFill>
          </p:grpSpPr>
          <p:sp>
            <p:nvSpPr>
              <p:cNvPr id="23" name="Freeform 27"/>
              <p:cNvSpPr/>
              <p:nvPr/>
            </p:nvSpPr>
            <p:spPr bwMode="auto">
              <a:xfrm>
                <a:off x="2354679" y="2813694"/>
                <a:ext cx="372345" cy="388249"/>
              </a:xfrm>
              <a:custGeom>
                <a:avLst/>
                <a:gdLst>
                  <a:gd name="T0" fmla="*/ 6 w 38"/>
                  <a:gd name="T1" fmla="*/ 24 h 38"/>
                  <a:gd name="T2" fmla="*/ 7 w 38"/>
                  <a:gd name="T3" fmla="*/ 22 h 38"/>
                  <a:gd name="T4" fmla="*/ 8 w 38"/>
                  <a:gd name="T5" fmla="*/ 22 h 38"/>
                  <a:gd name="T6" fmla="*/ 10 w 38"/>
                  <a:gd name="T7" fmla="*/ 21 h 38"/>
                  <a:gd name="T8" fmla="*/ 28 w 38"/>
                  <a:gd name="T9" fmla="*/ 21 h 38"/>
                  <a:gd name="T10" fmla="*/ 32 w 38"/>
                  <a:gd name="T11" fmla="*/ 21 h 38"/>
                  <a:gd name="T12" fmla="*/ 35 w 38"/>
                  <a:gd name="T13" fmla="*/ 19 h 38"/>
                  <a:gd name="T14" fmla="*/ 38 w 38"/>
                  <a:gd name="T15" fmla="*/ 16 h 38"/>
                  <a:gd name="T16" fmla="*/ 38 w 38"/>
                  <a:gd name="T17" fmla="*/ 13 h 38"/>
                  <a:gd name="T18" fmla="*/ 38 w 38"/>
                  <a:gd name="T19" fmla="*/ 8 h 38"/>
                  <a:gd name="T20" fmla="*/ 38 w 38"/>
                  <a:gd name="T21" fmla="*/ 5 h 38"/>
                  <a:gd name="T22" fmla="*/ 35 w 38"/>
                  <a:gd name="T23" fmla="*/ 2 h 38"/>
                  <a:gd name="T24" fmla="*/ 32 w 38"/>
                  <a:gd name="T25" fmla="*/ 1 h 38"/>
                  <a:gd name="T26" fmla="*/ 28 w 38"/>
                  <a:gd name="T27" fmla="*/ 0 h 38"/>
                  <a:gd name="T28" fmla="*/ 9 w 38"/>
                  <a:gd name="T29" fmla="*/ 0 h 38"/>
                  <a:gd name="T30" fmla="*/ 6 w 38"/>
                  <a:gd name="T31" fmla="*/ 2 h 38"/>
                  <a:gd name="T32" fmla="*/ 9 w 38"/>
                  <a:gd name="T33" fmla="*/ 5 h 38"/>
                  <a:gd name="T34" fmla="*/ 28 w 38"/>
                  <a:gd name="T35" fmla="*/ 5 h 38"/>
                  <a:gd name="T36" fmla="*/ 30 w 38"/>
                  <a:gd name="T37" fmla="*/ 5 h 38"/>
                  <a:gd name="T38" fmla="*/ 32 w 38"/>
                  <a:gd name="T39" fmla="*/ 6 h 38"/>
                  <a:gd name="T40" fmla="*/ 33 w 38"/>
                  <a:gd name="T41" fmla="*/ 7 h 38"/>
                  <a:gd name="T42" fmla="*/ 33 w 38"/>
                  <a:gd name="T43" fmla="*/ 8 h 38"/>
                  <a:gd name="T44" fmla="*/ 33 w 38"/>
                  <a:gd name="T45" fmla="*/ 13 h 38"/>
                  <a:gd name="T46" fmla="*/ 33 w 38"/>
                  <a:gd name="T47" fmla="*/ 14 h 38"/>
                  <a:gd name="T48" fmla="*/ 32 w 38"/>
                  <a:gd name="T49" fmla="*/ 16 h 38"/>
                  <a:gd name="T50" fmla="*/ 30 w 38"/>
                  <a:gd name="T51" fmla="*/ 16 h 38"/>
                  <a:gd name="T52" fmla="*/ 28 w 38"/>
                  <a:gd name="T53" fmla="*/ 17 h 38"/>
                  <a:gd name="T54" fmla="*/ 10 w 38"/>
                  <a:gd name="T55" fmla="*/ 17 h 38"/>
                  <a:gd name="T56" fmla="*/ 6 w 38"/>
                  <a:gd name="T57" fmla="*/ 17 h 38"/>
                  <a:gd name="T58" fmla="*/ 3 w 38"/>
                  <a:gd name="T59" fmla="*/ 19 h 38"/>
                  <a:gd name="T60" fmla="*/ 1 w 38"/>
                  <a:gd name="T61" fmla="*/ 22 h 38"/>
                  <a:gd name="T62" fmla="*/ 0 w 38"/>
                  <a:gd name="T63" fmla="*/ 25 h 38"/>
                  <a:gd name="T64" fmla="*/ 0 w 38"/>
                  <a:gd name="T65" fmla="*/ 29 h 38"/>
                  <a:gd name="T66" fmla="*/ 1 w 38"/>
                  <a:gd name="T67" fmla="*/ 33 h 38"/>
                  <a:gd name="T68" fmla="*/ 3 w 38"/>
                  <a:gd name="T69" fmla="*/ 36 h 38"/>
                  <a:gd name="T70" fmla="*/ 6 w 38"/>
                  <a:gd name="T71" fmla="*/ 37 h 38"/>
                  <a:gd name="T72" fmla="*/ 10 w 38"/>
                  <a:gd name="T73" fmla="*/ 38 h 38"/>
                  <a:gd name="T74" fmla="*/ 36 w 38"/>
                  <a:gd name="T75" fmla="*/ 38 h 38"/>
                  <a:gd name="T76" fmla="*/ 38 w 38"/>
                  <a:gd name="T77" fmla="*/ 35 h 38"/>
                  <a:gd name="T78" fmla="*/ 36 w 38"/>
                  <a:gd name="T79" fmla="*/ 33 h 38"/>
                  <a:gd name="T80" fmla="*/ 10 w 38"/>
                  <a:gd name="T81" fmla="*/ 33 h 38"/>
                  <a:gd name="T82" fmla="*/ 8 w 38"/>
                  <a:gd name="T83" fmla="*/ 33 h 38"/>
                  <a:gd name="T84" fmla="*/ 7 w 38"/>
                  <a:gd name="T85" fmla="*/ 32 h 38"/>
                  <a:gd name="T86" fmla="*/ 6 w 38"/>
                  <a:gd name="T87" fmla="*/ 31 h 38"/>
                  <a:gd name="T88" fmla="*/ 5 w 38"/>
                  <a:gd name="T89" fmla="*/ 29 h 38"/>
                  <a:gd name="T90" fmla="*/ 5 w 38"/>
                  <a:gd name="T91" fmla="*/ 25 h 38"/>
                  <a:gd name="T92" fmla="*/ 6 w 38"/>
                  <a:gd name="T93" fmla="*/ 24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8" h="38">
                    <a:moveTo>
                      <a:pt x="6" y="24"/>
                    </a:moveTo>
                    <a:cubicBezTo>
                      <a:pt x="6" y="23"/>
                      <a:pt x="6" y="23"/>
                      <a:pt x="7" y="22"/>
                    </a:cubicBezTo>
                    <a:cubicBezTo>
                      <a:pt x="7" y="22"/>
                      <a:pt x="8" y="22"/>
                      <a:pt x="8" y="22"/>
                    </a:cubicBezTo>
                    <a:cubicBezTo>
                      <a:pt x="9" y="21"/>
                      <a:pt x="10" y="21"/>
                      <a:pt x="10" y="21"/>
                    </a:cubicBezTo>
                    <a:cubicBezTo>
                      <a:pt x="28" y="21"/>
                      <a:pt x="28" y="21"/>
                      <a:pt x="28" y="21"/>
                    </a:cubicBezTo>
                    <a:cubicBezTo>
                      <a:pt x="30" y="21"/>
                      <a:pt x="31" y="21"/>
                      <a:pt x="32" y="21"/>
                    </a:cubicBezTo>
                    <a:cubicBezTo>
                      <a:pt x="33" y="20"/>
                      <a:pt x="34" y="20"/>
                      <a:pt x="35" y="19"/>
                    </a:cubicBezTo>
                    <a:cubicBezTo>
                      <a:pt x="36" y="18"/>
                      <a:pt x="37" y="17"/>
                      <a:pt x="38" y="16"/>
                    </a:cubicBezTo>
                    <a:cubicBezTo>
                      <a:pt x="38" y="15"/>
                      <a:pt x="38" y="14"/>
                      <a:pt x="38" y="13"/>
                    </a:cubicBezTo>
                    <a:cubicBezTo>
                      <a:pt x="38" y="8"/>
                      <a:pt x="38" y="8"/>
                      <a:pt x="38" y="8"/>
                    </a:cubicBezTo>
                    <a:cubicBezTo>
                      <a:pt x="38" y="7"/>
                      <a:pt x="38" y="6"/>
                      <a:pt x="38" y="5"/>
                    </a:cubicBezTo>
                    <a:cubicBezTo>
                      <a:pt x="37" y="4"/>
                      <a:pt x="36" y="3"/>
                      <a:pt x="35" y="2"/>
                    </a:cubicBezTo>
                    <a:cubicBezTo>
                      <a:pt x="34" y="2"/>
                      <a:pt x="33" y="1"/>
                      <a:pt x="32" y="1"/>
                    </a:cubicBezTo>
                    <a:cubicBezTo>
                      <a:pt x="31" y="0"/>
                      <a:pt x="29" y="0"/>
                      <a:pt x="28" y="0"/>
                    </a:cubicBezTo>
                    <a:cubicBezTo>
                      <a:pt x="9" y="0"/>
                      <a:pt x="9" y="0"/>
                      <a:pt x="9" y="0"/>
                    </a:cubicBezTo>
                    <a:cubicBezTo>
                      <a:pt x="7" y="0"/>
                      <a:pt x="6" y="1"/>
                      <a:pt x="6" y="2"/>
                    </a:cubicBezTo>
                    <a:cubicBezTo>
                      <a:pt x="6" y="4"/>
                      <a:pt x="7" y="5"/>
                      <a:pt x="9" y="5"/>
                    </a:cubicBezTo>
                    <a:cubicBezTo>
                      <a:pt x="28" y="5"/>
                      <a:pt x="28" y="5"/>
                      <a:pt x="28" y="5"/>
                    </a:cubicBezTo>
                    <a:cubicBezTo>
                      <a:pt x="29" y="5"/>
                      <a:pt x="29" y="5"/>
                      <a:pt x="30" y="5"/>
                    </a:cubicBezTo>
                    <a:cubicBezTo>
                      <a:pt x="31" y="5"/>
                      <a:pt x="31" y="6"/>
                      <a:pt x="32" y="6"/>
                    </a:cubicBezTo>
                    <a:cubicBezTo>
                      <a:pt x="32" y="6"/>
                      <a:pt x="33" y="7"/>
                      <a:pt x="33" y="7"/>
                    </a:cubicBezTo>
                    <a:cubicBezTo>
                      <a:pt x="33" y="7"/>
                      <a:pt x="33" y="8"/>
                      <a:pt x="33" y="8"/>
                    </a:cubicBezTo>
                    <a:cubicBezTo>
                      <a:pt x="33" y="13"/>
                      <a:pt x="33" y="13"/>
                      <a:pt x="33" y="13"/>
                    </a:cubicBezTo>
                    <a:cubicBezTo>
                      <a:pt x="33" y="13"/>
                      <a:pt x="33" y="14"/>
                      <a:pt x="33" y="14"/>
                    </a:cubicBezTo>
                    <a:cubicBezTo>
                      <a:pt x="33" y="15"/>
                      <a:pt x="32" y="15"/>
                      <a:pt x="32" y="16"/>
                    </a:cubicBezTo>
                    <a:cubicBezTo>
                      <a:pt x="31" y="16"/>
                      <a:pt x="31" y="16"/>
                      <a:pt x="30" y="16"/>
                    </a:cubicBezTo>
                    <a:cubicBezTo>
                      <a:pt x="29" y="16"/>
                      <a:pt x="29" y="17"/>
                      <a:pt x="28" y="17"/>
                    </a:cubicBezTo>
                    <a:cubicBezTo>
                      <a:pt x="10" y="17"/>
                      <a:pt x="10" y="17"/>
                      <a:pt x="10" y="17"/>
                    </a:cubicBezTo>
                    <a:cubicBezTo>
                      <a:pt x="9" y="17"/>
                      <a:pt x="7" y="17"/>
                      <a:pt x="6" y="17"/>
                    </a:cubicBezTo>
                    <a:cubicBezTo>
                      <a:pt x="5" y="18"/>
                      <a:pt x="4" y="18"/>
                      <a:pt x="3" y="19"/>
                    </a:cubicBezTo>
                    <a:cubicBezTo>
                      <a:pt x="2" y="20"/>
                      <a:pt x="1" y="21"/>
                      <a:pt x="1" y="22"/>
                    </a:cubicBezTo>
                    <a:cubicBezTo>
                      <a:pt x="0" y="23"/>
                      <a:pt x="0" y="24"/>
                      <a:pt x="0" y="25"/>
                    </a:cubicBezTo>
                    <a:cubicBezTo>
                      <a:pt x="0" y="29"/>
                      <a:pt x="0" y="29"/>
                      <a:pt x="0" y="29"/>
                    </a:cubicBezTo>
                    <a:cubicBezTo>
                      <a:pt x="0" y="31"/>
                      <a:pt x="0" y="32"/>
                      <a:pt x="1" y="33"/>
                    </a:cubicBezTo>
                    <a:cubicBezTo>
                      <a:pt x="1" y="34"/>
                      <a:pt x="2" y="35"/>
                      <a:pt x="3" y="36"/>
                    </a:cubicBezTo>
                    <a:cubicBezTo>
                      <a:pt x="4" y="36"/>
                      <a:pt x="5" y="37"/>
                      <a:pt x="6" y="37"/>
                    </a:cubicBezTo>
                    <a:cubicBezTo>
                      <a:pt x="7" y="38"/>
                      <a:pt x="9" y="38"/>
                      <a:pt x="10" y="38"/>
                    </a:cubicBezTo>
                    <a:cubicBezTo>
                      <a:pt x="36" y="38"/>
                      <a:pt x="36" y="38"/>
                      <a:pt x="36" y="38"/>
                    </a:cubicBezTo>
                    <a:cubicBezTo>
                      <a:pt x="38" y="38"/>
                      <a:pt x="38" y="37"/>
                      <a:pt x="38" y="35"/>
                    </a:cubicBezTo>
                    <a:cubicBezTo>
                      <a:pt x="38" y="34"/>
                      <a:pt x="38" y="33"/>
                      <a:pt x="36" y="33"/>
                    </a:cubicBezTo>
                    <a:cubicBezTo>
                      <a:pt x="10" y="33"/>
                      <a:pt x="10" y="33"/>
                      <a:pt x="10" y="33"/>
                    </a:cubicBezTo>
                    <a:cubicBezTo>
                      <a:pt x="10" y="33"/>
                      <a:pt x="9" y="33"/>
                      <a:pt x="8" y="33"/>
                    </a:cubicBezTo>
                    <a:cubicBezTo>
                      <a:pt x="8" y="33"/>
                      <a:pt x="7" y="32"/>
                      <a:pt x="7" y="32"/>
                    </a:cubicBezTo>
                    <a:cubicBezTo>
                      <a:pt x="6" y="32"/>
                      <a:pt x="6" y="31"/>
                      <a:pt x="6" y="31"/>
                    </a:cubicBezTo>
                    <a:cubicBezTo>
                      <a:pt x="5" y="30"/>
                      <a:pt x="5" y="30"/>
                      <a:pt x="5" y="29"/>
                    </a:cubicBezTo>
                    <a:cubicBezTo>
                      <a:pt x="5" y="25"/>
                      <a:pt x="5" y="25"/>
                      <a:pt x="5" y="25"/>
                    </a:cubicBezTo>
                    <a:cubicBezTo>
                      <a:pt x="5" y="24"/>
                      <a:pt x="5" y="24"/>
                      <a:pt x="6" y="24"/>
                    </a:cubicBezTo>
                    <a:close/>
                  </a:path>
                </a:pathLst>
              </a:custGeom>
              <a:grpFill/>
              <a:ln>
                <a:noFill/>
              </a:ln>
            </p:spPr>
            <p:txBody>
              <a:bodyPr vert="horz" wrap="square" lIns="91440" tIns="45720" rIns="91440" bIns="45720" numCol="1" anchor="t" anchorCtr="0" compatLnSpc="1"/>
              <a:lstStyle/>
              <a:p>
                <a:endParaRPr lang="zh-CN" altLang="en-US"/>
              </a:p>
            </p:txBody>
          </p:sp>
          <p:sp>
            <p:nvSpPr>
              <p:cNvPr id="24" name="Freeform 31"/>
              <p:cNvSpPr>
                <a:spLocks noEditPoints="1"/>
              </p:cNvSpPr>
              <p:nvPr/>
            </p:nvSpPr>
            <p:spPr bwMode="auto">
              <a:xfrm>
                <a:off x="1923908" y="2803742"/>
                <a:ext cx="368849" cy="383966"/>
              </a:xfrm>
              <a:custGeom>
                <a:avLst/>
                <a:gdLst>
                  <a:gd name="T0" fmla="*/ 35 w 38"/>
                  <a:gd name="T1" fmla="*/ 2 h 38"/>
                  <a:gd name="T2" fmla="*/ 32 w 38"/>
                  <a:gd name="T3" fmla="*/ 1 h 38"/>
                  <a:gd name="T4" fmla="*/ 28 w 38"/>
                  <a:gd name="T5" fmla="*/ 0 h 38"/>
                  <a:gd name="T6" fmla="*/ 10 w 38"/>
                  <a:gd name="T7" fmla="*/ 0 h 38"/>
                  <a:gd name="T8" fmla="*/ 6 w 38"/>
                  <a:gd name="T9" fmla="*/ 1 h 38"/>
                  <a:gd name="T10" fmla="*/ 3 w 38"/>
                  <a:gd name="T11" fmla="*/ 2 h 38"/>
                  <a:gd name="T12" fmla="*/ 1 w 38"/>
                  <a:gd name="T13" fmla="*/ 5 h 38"/>
                  <a:gd name="T14" fmla="*/ 0 w 38"/>
                  <a:gd name="T15" fmla="*/ 8 h 38"/>
                  <a:gd name="T16" fmla="*/ 0 w 38"/>
                  <a:gd name="T17" fmla="*/ 29 h 38"/>
                  <a:gd name="T18" fmla="*/ 1 w 38"/>
                  <a:gd name="T19" fmla="*/ 33 h 38"/>
                  <a:gd name="T20" fmla="*/ 3 w 38"/>
                  <a:gd name="T21" fmla="*/ 35 h 38"/>
                  <a:gd name="T22" fmla="*/ 6 w 38"/>
                  <a:gd name="T23" fmla="*/ 37 h 38"/>
                  <a:gd name="T24" fmla="*/ 10 w 38"/>
                  <a:gd name="T25" fmla="*/ 38 h 38"/>
                  <a:gd name="T26" fmla="*/ 28 w 38"/>
                  <a:gd name="T27" fmla="*/ 38 h 38"/>
                  <a:gd name="T28" fmla="*/ 32 w 38"/>
                  <a:gd name="T29" fmla="*/ 37 h 38"/>
                  <a:gd name="T30" fmla="*/ 35 w 38"/>
                  <a:gd name="T31" fmla="*/ 36 h 38"/>
                  <a:gd name="T32" fmla="*/ 37 w 38"/>
                  <a:gd name="T33" fmla="*/ 33 h 38"/>
                  <a:gd name="T34" fmla="*/ 38 w 38"/>
                  <a:gd name="T35" fmla="*/ 29 h 38"/>
                  <a:gd name="T36" fmla="*/ 38 w 38"/>
                  <a:gd name="T37" fmla="*/ 8 h 38"/>
                  <a:gd name="T38" fmla="*/ 37 w 38"/>
                  <a:gd name="T39" fmla="*/ 5 h 38"/>
                  <a:gd name="T40" fmla="*/ 35 w 38"/>
                  <a:gd name="T41" fmla="*/ 2 h 38"/>
                  <a:gd name="T42" fmla="*/ 28 w 38"/>
                  <a:gd name="T43" fmla="*/ 33 h 38"/>
                  <a:gd name="T44" fmla="*/ 10 w 38"/>
                  <a:gd name="T45" fmla="*/ 33 h 38"/>
                  <a:gd name="T46" fmla="*/ 8 w 38"/>
                  <a:gd name="T47" fmla="*/ 33 h 38"/>
                  <a:gd name="T48" fmla="*/ 6 w 38"/>
                  <a:gd name="T49" fmla="*/ 32 h 38"/>
                  <a:gd name="T50" fmla="*/ 5 w 38"/>
                  <a:gd name="T51" fmla="*/ 31 h 38"/>
                  <a:gd name="T52" fmla="*/ 5 w 38"/>
                  <a:gd name="T53" fmla="*/ 29 h 38"/>
                  <a:gd name="T54" fmla="*/ 5 w 38"/>
                  <a:gd name="T55" fmla="*/ 8 h 38"/>
                  <a:gd name="T56" fmla="*/ 5 w 38"/>
                  <a:gd name="T57" fmla="*/ 7 h 38"/>
                  <a:gd name="T58" fmla="*/ 6 w 38"/>
                  <a:gd name="T59" fmla="*/ 6 h 38"/>
                  <a:gd name="T60" fmla="*/ 8 w 38"/>
                  <a:gd name="T61" fmla="*/ 5 h 38"/>
                  <a:gd name="T62" fmla="*/ 10 w 38"/>
                  <a:gd name="T63" fmla="*/ 5 h 38"/>
                  <a:gd name="T64" fmla="*/ 28 w 38"/>
                  <a:gd name="T65" fmla="*/ 5 h 38"/>
                  <a:gd name="T66" fmla="*/ 30 w 38"/>
                  <a:gd name="T67" fmla="*/ 5 h 38"/>
                  <a:gd name="T68" fmla="*/ 32 w 38"/>
                  <a:gd name="T69" fmla="*/ 6 h 38"/>
                  <a:gd name="T70" fmla="*/ 33 w 38"/>
                  <a:gd name="T71" fmla="*/ 7 h 38"/>
                  <a:gd name="T72" fmla="*/ 33 w 38"/>
                  <a:gd name="T73" fmla="*/ 8 h 38"/>
                  <a:gd name="T74" fmla="*/ 33 w 38"/>
                  <a:gd name="T75" fmla="*/ 29 h 38"/>
                  <a:gd name="T76" fmla="*/ 33 w 38"/>
                  <a:gd name="T77" fmla="*/ 31 h 38"/>
                  <a:gd name="T78" fmla="*/ 32 w 38"/>
                  <a:gd name="T79" fmla="*/ 32 h 38"/>
                  <a:gd name="T80" fmla="*/ 30 w 38"/>
                  <a:gd name="T81" fmla="*/ 33 h 38"/>
                  <a:gd name="T82" fmla="*/ 28 w 38"/>
                  <a:gd name="T83" fmla="*/ 33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8" h="38">
                    <a:moveTo>
                      <a:pt x="35" y="2"/>
                    </a:moveTo>
                    <a:cubicBezTo>
                      <a:pt x="34" y="2"/>
                      <a:pt x="33" y="1"/>
                      <a:pt x="32" y="1"/>
                    </a:cubicBezTo>
                    <a:cubicBezTo>
                      <a:pt x="31" y="0"/>
                      <a:pt x="29" y="0"/>
                      <a:pt x="28" y="0"/>
                    </a:cubicBezTo>
                    <a:cubicBezTo>
                      <a:pt x="10" y="0"/>
                      <a:pt x="10" y="0"/>
                      <a:pt x="10" y="0"/>
                    </a:cubicBezTo>
                    <a:cubicBezTo>
                      <a:pt x="9" y="0"/>
                      <a:pt x="7" y="0"/>
                      <a:pt x="6" y="1"/>
                    </a:cubicBezTo>
                    <a:cubicBezTo>
                      <a:pt x="5" y="1"/>
                      <a:pt x="4" y="2"/>
                      <a:pt x="3" y="2"/>
                    </a:cubicBezTo>
                    <a:cubicBezTo>
                      <a:pt x="2" y="3"/>
                      <a:pt x="1" y="4"/>
                      <a:pt x="1" y="5"/>
                    </a:cubicBezTo>
                    <a:cubicBezTo>
                      <a:pt x="0" y="6"/>
                      <a:pt x="0" y="7"/>
                      <a:pt x="0" y="8"/>
                    </a:cubicBezTo>
                    <a:cubicBezTo>
                      <a:pt x="0" y="29"/>
                      <a:pt x="0" y="29"/>
                      <a:pt x="0" y="29"/>
                    </a:cubicBezTo>
                    <a:cubicBezTo>
                      <a:pt x="0" y="31"/>
                      <a:pt x="0" y="32"/>
                      <a:pt x="1" y="33"/>
                    </a:cubicBezTo>
                    <a:cubicBezTo>
                      <a:pt x="1" y="34"/>
                      <a:pt x="2" y="35"/>
                      <a:pt x="3" y="35"/>
                    </a:cubicBezTo>
                    <a:cubicBezTo>
                      <a:pt x="4" y="36"/>
                      <a:pt x="5" y="37"/>
                      <a:pt x="6" y="37"/>
                    </a:cubicBezTo>
                    <a:cubicBezTo>
                      <a:pt x="7" y="38"/>
                      <a:pt x="9" y="38"/>
                      <a:pt x="10" y="38"/>
                    </a:cubicBezTo>
                    <a:cubicBezTo>
                      <a:pt x="28" y="38"/>
                      <a:pt x="28" y="38"/>
                      <a:pt x="28" y="38"/>
                    </a:cubicBezTo>
                    <a:cubicBezTo>
                      <a:pt x="29" y="38"/>
                      <a:pt x="31" y="38"/>
                      <a:pt x="32" y="37"/>
                    </a:cubicBezTo>
                    <a:cubicBezTo>
                      <a:pt x="33" y="37"/>
                      <a:pt x="34" y="36"/>
                      <a:pt x="35" y="36"/>
                    </a:cubicBezTo>
                    <a:cubicBezTo>
                      <a:pt x="36" y="35"/>
                      <a:pt x="37" y="34"/>
                      <a:pt x="37" y="33"/>
                    </a:cubicBezTo>
                    <a:cubicBezTo>
                      <a:pt x="38" y="32"/>
                      <a:pt x="38" y="31"/>
                      <a:pt x="38" y="29"/>
                    </a:cubicBezTo>
                    <a:cubicBezTo>
                      <a:pt x="38" y="8"/>
                      <a:pt x="38" y="8"/>
                      <a:pt x="38" y="8"/>
                    </a:cubicBezTo>
                    <a:cubicBezTo>
                      <a:pt x="38" y="7"/>
                      <a:pt x="38" y="6"/>
                      <a:pt x="37" y="5"/>
                    </a:cubicBezTo>
                    <a:cubicBezTo>
                      <a:pt x="37" y="4"/>
                      <a:pt x="36" y="3"/>
                      <a:pt x="35" y="2"/>
                    </a:cubicBezTo>
                    <a:close/>
                    <a:moveTo>
                      <a:pt x="28" y="33"/>
                    </a:moveTo>
                    <a:cubicBezTo>
                      <a:pt x="10" y="33"/>
                      <a:pt x="10" y="33"/>
                      <a:pt x="10" y="33"/>
                    </a:cubicBezTo>
                    <a:cubicBezTo>
                      <a:pt x="9" y="33"/>
                      <a:pt x="9" y="33"/>
                      <a:pt x="8" y="33"/>
                    </a:cubicBezTo>
                    <a:cubicBezTo>
                      <a:pt x="7" y="33"/>
                      <a:pt x="7" y="32"/>
                      <a:pt x="6" y="32"/>
                    </a:cubicBezTo>
                    <a:cubicBezTo>
                      <a:pt x="6" y="32"/>
                      <a:pt x="6" y="31"/>
                      <a:pt x="5" y="31"/>
                    </a:cubicBezTo>
                    <a:cubicBezTo>
                      <a:pt x="5" y="30"/>
                      <a:pt x="5" y="30"/>
                      <a:pt x="5" y="29"/>
                    </a:cubicBezTo>
                    <a:cubicBezTo>
                      <a:pt x="5" y="8"/>
                      <a:pt x="5" y="8"/>
                      <a:pt x="5" y="8"/>
                    </a:cubicBezTo>
                    <a:cubicBezTo>
                      <a:pt x="5" y="8"/>
                      <a:pt x="5" y="7"/>
                      <a:pt x="5" y="7"/>
                    </a:cubicBezTo>
                    <a:cubicBezTo>
                      <a:pt x="6" y="6"/>
                      <a:pt x="6" y="6"/>
                      <a:pt x="6" y="6"/>
                    </a:cubicBezTo>
                    <a:cubicBezTo>
                      <a:pt x="7" y="5"/>
                      <a:pt x="7" y="5"/>
                      <a:pt x="8" y="5"/>
                    </a:cubicBezTo>
                    <a:cubicBezTo>
                      <a:pt x="9" y="5"/>
                      <a:pt x="9" y="5"/>
                      <a:pt x="10" y="5"/>
                    </a:cubicBezTo>
                    <a:cubicBezTo>
                      <a:pt x="28" y="5"/>
                      <a:pt x="28" y="5"/>
                      <a:pt x="28" y="5"/>
                    </a:cubicBezTo>
                    <a:cubicBezTo>
                      <a:pt x="29" y="5"/>
                      <a:pt x="29" y="5"/>
                      <a:pt x="30" y="5"/>
                    </a:cubicBezTo>
                    <a:cubicBezTo>
                      <a:pt x="31" y="5"/>
                      <a:pt x="31" y="5"/>
                      <a:pt x="32" y="6"/>
                    </a:cubicBezTo>
                    <a:cubicBezTo>
                      <a:pt x="32" y="6"/>
                      <a:pt x="32" y="6"/>
                      <a:pt x="33" y="7"/>
                    </a:cubicBezTo>
                    <a:cubicBezTo>
                      <a:pt x="33" y="7"/>
                      <a:pt x="33" y="8"/>
                      <a:pt x="33" y="8"/>
                    </a:cubicBezTo>
                    <a:cubicBezTo>
                      <a:pt x="33" y="29"/>
                      <a:pt x="33" y="29"/>
                      <a:pt x="33" y="29"/>
                    </a:cubicBezTo>
                    <a:cubicBezTo>
                      <a:pt x="33" y="30"/>
                      <a:pt x="33" y="30"/>
                      <a:pt x="33" y="31"/>
                    </a:cubicBezTo>
                    <a:cubicBezTo>
                      <a:pt x="32" y="31"/>
                      <a:pt x="32" y="32"/>
                      <a:pt x="32" y="32"/>
                    </a:cubicBezTo>
                    <a:cubicBezTo>
                      <a:pt x="31" y="32"/>
                      <a:pt x="31" y="33"/>
                      <a:pt x="30" y="33"/>
                    </a:cubicBezTo>
                    <a:cubicBezTo>
                      <a:pt x="29" y="33"/>
                      <a:pt x="29" y="33"/>
                      <a:pt x="28" y="33"/>
                    </a:cubicBezTo>
                    <a:close/>
                  </a:path>
                </a:pathLst>
              </a:custGeom>
              <a:grpFill/>
              <a:ln>
                <a:noFill/>
              </a:ln>
            </p:spPr>
            <p:txBody>
              <a:bodyPr vert="horz" wrap="square" lIns="91440" tIns="45720" rIns="91440" bIns="45720" numCol="1" anchor="t" anchorCtr="0" compatLnSpc="1"/>
              <a:lstStyle/>
              <a:p>
                <a:endParaRPr lang="zh-CN" altLang="en-US"/>
              </a:p>
            </p:txBody>
          </p:sp>
        </p:grpSp>
      </p:grpSp>
      <p:grpSp>
        <p:nvGrpSpPr>
          <p:cNvPr id="5" name="组合 4"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GrpSpPr/>
          <p:nvPr/>
        </p:nvGrpSpPr>
        <p:grpSpPr>
          <a:xfrm>
            <a:off x="4856224" y="787788"/>
            <a:ext cx="1331077" cy="1331077"/>
            <a:chOff x="4856224" y="787788"/>
            <a:chExt cx="1331077" cy="1331077"/>
          </a:xfrm>
        </p:grpSpPr>
        <p:sp>
          <p:nvSpPr>
            <p:cNvPr id="8" name="椭圆 7"/>
            <p:cNvSpPr/>
            <p:nvPr/>
          </p:nvSpPr>
          <p:spPr>
            <a:xfrm>
              <a:off x="4856224" y="787788"/>
              <a:ext cx="1331077" cy="1331077"/>
            </a:xfrm>
            <a:prstGeom prst="ellipse">
              <a:avLst/>
            </a:prstGeom>
            <a:solidFill>
              <a:srgbClr val="96648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 name="Freeform 26"/>
            <p:cNvSpPr>
              <a:spLocks noEditPoints="1"/>
            </p:cNvSpPr>
            <p:nvPr/>
          </p:nvSpPr>
          <p:spPr bwMode="auto">
            <a:xfrm>
              <a:off x="5302853" y="1191586"/>
              <a:ext cx="449263" cy="472012"/>
            </a:xfrm>
            <a:custGeom>
              <a:avLst/>
              <a:gdLst>
                <a:gd name="T0" fmla="*/ 139 w 577"/>
                <a:gd name="T1" fmla="*/ 87 h 609"/>
                <a:gd name="T2" fmla="*/ 27 w 577"/>
                <a:gd name="T3" fmla="*/ 87 h 609"/>
                <a:gd name="T4" fmla="*/ 27 w 577"/>
                <a:gd name="T5" fmla="*/ 48 h 609"/>
                <a:gd name="T6" fmla="*/ 139 w 577"/>
                <a:gd name="T7" fmla="*/ 48 h 609"/>
                <a:gd name="T8" fmla="*/ 139 w 577"/>
                <a:gd name="T9" fmla="*/ 87 h 609"/>
                <a:gd name="T10" fmla="*/ 139 w 577"/>
                <a:gd name="T11" fmla="*/ 179 h 609"/>
                <a:gd name="T12" fmla="*/ 27 w 577"/>
                <a:gd name="T13" fmla="*/ 179 h 609"/>
                <a:gd name="T14" fmla="*/ 27 w 577"/>
                <a:gd name="T15" fmla="*/ 140 h 609"/>
                <a:gd name="T16" fmla="*/ 139 w 577"/>
                <a:gd name="T17" fmla="*/ 140 h 609"/>
                <a:gd name="T18" fmla="*/ 139 w 577"/>
                <a:gd name="T19" fmla="*/ 179 h 609"/>
                <a:gd name="T20" fmla="*/ 139 w 577"/>
                <a:gd name="T21" fmla="*/ 271 h 609"/>
                <a:gd name="T22" fmla="*/ 27 w 577"/>
                <a:gd name="T23" fmla="*/ 271 h 609"/>
                <a:gd name="T24" fmla="*/ 27 w 577"/>
                <a:gd name="T25" fmla="*/ 232 h 609"/>
                <a:gd name="T26" fmla="*/ 139 w 577"/>
                <a:gd name="T27" fmla="*/ 232 h 609"/>
                <a:gd name="T28" fmla="*/ 139 w 577"/>
                <a:gd name="T29" fmla="*/ 271 h 609"/>
                <a:gd name="T30" fmla="*/ 0 w 577"/>
                <a:gd name="T31" fmla="*/ 609 h 609"/>
                <a:gd name="T32" fmla="*/ 166 w 577"/>
                <a:gd name="T33" fmla="*/ 609 h 609"/>
                <a:gd name="T34" fmla="*/ 166 w 577"/>
                <a:gd name="T35" fmla="*/ 0 h 609"/>
                <a:gd name="T36" fmla="*/ 0 w 577"/>
                <a:gd name="T37" fmla="*/ 0 h 609"/>
                <a:gd name="T38" fmla="*/ 0 w 577"/>
                <a:gd name="T39" fmla="*/ 609 h 609"/>
                <a:gd name="T40" fmla="*/ 344 w 577"/>
                <a:gd name="T41" fmla="*/ 87 h 609"/>
                <a:gd name="T42" fmla="*/ 232 w 577"/>
                <a:gd name="T43" fmla="*/ 87 h 609"/>
                <a:gd name="T44" fmla="*/ 232 w 577"/>
                <a:gd name="T45" fmla="*/ 48 h 609"/>
                <a:gd name="T46" fmla="*/ 344 w 577"/>
                <a:gd name="T47" fmla="*/ 48 h 609"/>
                <a:gd name="T48" fmla="*/ 344 w 577"/>
                <a:gd name="T49" fmla="*/ 87 h 609"/>
                <a:gd name="T50" fmla="*/ 344 w 577"/>
                <a:gd name="T51" fmla="*/ 179 h 609"/>
                <a:gd name="T52" fmla="*/ 232 w 577"/>
                <a:gd name="T53" fmla="*/ 179 h 609"/>
                <a:gd name="T54" fmla="*/ 232 w 577"/>
                <a:gd name="T55" fmla="*/ 140 h 609"/>
                <a:gd name="T56" fmla="*/ 344 w 577"/>
                <a:gd name="T57" fmla="*/ 140 h 609"/>
                <a:gd name="T58" fmla="*/ 344 w 577"/>
                <a:gd name="T59" fmla="*/ 179 h 609"/>
                <a:gd name="T60" fmla="*/ 344 w 577"/>
                <a:gd name="T61" fmla="*/ 271 h 609"/>
                <a:gd name="T62" fmla="*/ 232 w 577"/>
                <a:gd name="T63" fmla="*/ 271 h 609"/>
                <a:gd name="T64" fmla="*/ 232 w 577"/>
                <a:gd name="T65" fmla="*/ 232 h 609"/>
                <a:gd name="T66" fmla="*/ 344 w 577"/>
                <a:gd name="T67" fmla="*/ 232 h 609"/>
                <a:gd name="T68" fmla="*/ 344 w 577"/>
                <a:gd name="T69" fmla="*/ 271 h 609"/>
                <a:gd name="T70" fmla="*/ 205 w 577"/>
                <a:gd name="T71" fmla="*/ 609 h 609"/>
                <a:gd name="T72" fmla="*/ 371 w 577"/>
                <a:gd name="T73" fmla="*/ 609 h 609"/>
                <a:gd name="T74" fmla="*/ 371 w 577"/>
                <a:gd name="T75" fmla="*/ 0 h 609"/>
                <a:gd name="T76" fmla="*/ 205 w 577"/>
                <a:gd name="T77" fmla="*/ 0 h 609"/>
                <a:gd name="T78" fmla="*/ 205 w 577"/>
                <a:gd name="T79" fmla="*/ 609 h 609"/>
                <a:gd name="T80" fmla="*/ 549 w 577"/>
                <a:gd name="T81" fmla="*/ 87 h 609"/>
                <a:gd name="T82" fmla="*/ 437 w 577"/>
                <a:gd name="T83" fmla="*/ 87 h 609"/>
                <a:gd name="T84" fmla="*/ 437 w 577"/>
                <a:gd name="T85" fmla="*/ 48 h 609"/>
                <a:gd name="T86" fmla="*/ 549 w 577"/>
                <a:gd name="T87" fmla="*/ 48 h 609"/>
                <a:gd name="T88" fmla="*/ 549 w 577"/>
                <a:gd name="T89" fmla="*/ 87 h 609"/>
                <a:gd name="T90" fmla="*/ 549 w 577"/>
                <a:gd name="T91" fmla="*/ 179 h 609"/>
                <a:gd name="T92" fmla="*/ 437 w 577"/>
                <a:gd name="T93" fmla="*/ 179 h 609"/>
                <a:gd name="T94" fmla="*/ 437 w 577"/>
                <a:gd name="T95" fmla="*/ 140 h 609"/>
                <a:gd name="T96" fmla="*/ 549 w 577"/>
                <a:gd name="T97" fmla="*/ 140 h 609"/>
                <a:gd name="T98" fmla="*/ 549 w 577"/>
                <a:gd name="T99" fmla="*/ 179 h 609"/>
                <a:gd name="T100" fmla="*/ 549 w 577"/>
                <a:gd name="T101" fmla="*/ 271 h 609"/>
                <a:gd name="T102" fmla="*/ 437 w 577"/>
                <a:gd name="T103" fmla="*/ 271 h 609"/>
                <a:gd name="T104" fmla="*/ 437 w 577"/>
                <a:gd name="T105" fmla="*/ 232 h 609"/>
                <a:gd name="T106" fmla="*/ 549 w 577"/>
                <a:gd name="T107" fmla="*/ 232 h 609"/>
                <a:gd name="T108" fmla="*/ 549 w 577"/>
                <a:gd name="T109" fmla="*/ 271 h 609"/>
                <a:gd name="T110" fmla="*/ 410 w 577"/>
                <a:gd name="T111" fmla="*/ 609 h 609"/>
                <a:gd name="T112" fmla="*/ 577 w 577"/>
                <a:gd name="T113" fmla="*/ 609 h 609"/>
                <a:gd name="T114" fmla="*/ 577 w 577"/>
                <a:gd name="T115" fmla="*/ 0 h 609"/>
                <a:gd name="T116" fmla="*/ 410 w 577"/>
                <a:gd name="T117" fmla="*/ 0 h 609"/>
                <a:gd name="T118" fmla="*/ 410 w 577"/>
                <a:gd name="T119" fmla="*/ 609 h 6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77" h="609">
                  <a:moveTo>
                    <a:pt x="139" y="87"/>
                  </a:moveTo>
                  <a:lnTo>
                    <a:pt x="27" y="87"/>
                  </a:lnTo>
                  <a:lnTo>
                    <a:pt x="27" y="48"/>
                  </a:lnTo>
                  <a:lnTo>
                    <a:pt x="139" y="48"/>
                  </a:lnTo>
                  <a:lnTo>
                    <a:pt x="139" y="87"/>
                  </a:lnTo>
                  <a:close/>
                  <a:moveTo>
                    <a:pt x="139" y="179"/>
                  </a:moveTo>
                  <a:lnTo>
                    <a:pt x="27" y="179"/>
                  </a:lnTo>
                  <a:lnTo>
                    <a:pt x="27" y="140"/>
                  </a:lnTo>
                  <a:lnTo>
                    <a:pt x="139" y="140"/>
                  </a:lnTo>
                  <a:lnTo>
                    <a:pt x="139" y="179"/>
                  </a:lnTo>
                  <a:close/>
                  <a:moveTo>
                    <a:pt x="139" y="271"/>
                  </a:moveTo>
                  <a:lnTo>
                    <a:pt x="27" y="271"/>
                  </a:lnTo>
                  <a:lnTo>
                    <a:pt x="27" y="232"/>
                  </a:lnTo>
                  <a:lnTo>
                    <a:pt x="139" y="232"/>
                  </a:lnTo>
                  <a:lnTo>
                    <a:pt x="139" y="271"/>
                  </a:lnTo>
                  <a:close/>
                  <a:moveTo>
                    <a:pt x="0" y="609"/>
                  </a:moveTo>
                  <a:lnTo>
                    <a:pt x="166" y="609"/>
                  </a:lnTo>
                  <a:lnTo>
                    <a:pt x="166" y="0"/>
                  </a:lnTo>
                  <a:lnTo>
                    <a:pt x="0" y="0"/>
                  </a:lnTo>
                  <a:lnTo>
                    <a:pt x="0" y="609"/>
                  </a:lnTo>
                  <a:close/>
                  <a:moveTo>
                    <a:pt x="344" y="87"/>
                  </a:moveTo>
                  <a:lnTo>
                    <a:pt x="232" y="87"/>
                  </a:lnTo>
                  <a:lnTo>
                    <a:pt x="232" y="48"/>
                  </a:lnTo>
                  <a:lnTo>
                    <a:pt x="344" y="48"/>
                  </a:lnTo>
                  <a:lnTo>
                    <a:pt x="344" y="87"/>
                  </a:lnTo>
                  <a:close/>
                  <a:moveTo>
                    <a:pt x="344" y="179"/>
                  </a:moveTo>
                  <a:lnTo>
                    <a:pt x="232" y="179"/>
                  </a:lnTo>
                  <a:lnTo>
                    <a:pt x="232" y="140"/>
                  </a:lnTo>
                  <a:lnTo>
                    <a:pt x="344" y="140"/>
                  </a:lnTo>
                  <a:lnTo>
                    <a:pt x="344" y="179"/>
                  </a:lnTo>
                  <a:close/>
                  <a:moveTo>
                    <a:pt x="344" y="271"/>
                  </a:moveTo>
                  <a:lnTo>
                    <a:pt x="232" y="271"/>
                  </a:lnTo>
                  <a:lnTo>
                    <a:pt x="232" y="232"/>
                  </a:lnTo>
                  <a:lnTo>
                    <a:pt x="344" y="232"/>
                  </a:lnTo>
                  <a:lnTo>
                    <a:pt x="344" y="271"/>
                  </a:lnTo>
                  <a:close/>
                  <a:moveTo>
                    <a:pt x="205" y="609"/>
                  </a:moveTo>
                  <a:lnTo>
                    <a:pt x="371" y="609"/>
                  </a:lnTo>
                  <a:lnTo>
                    <a:pt x="371" y="0"/>
                  </a:lnTo>
                  <a:lnTo>
                    <a:pt x="205" y="0"/>
                  </a:lnTo>
                  <a:lnTo>
                    <a:pt x="205" y="609"/>
                  </a:lnTo>
                  <a:close/>
                  <a:moveTo>
                    <a:pt x="549" y="87"/>
                  </a:moveTo>
                  <a:lnTo>
                    <a:pt x="437" y="87"/>
                  </a:lnTo>
                  <a:lnTo>
                    <a:pt x="437" y="48"/>
                  </a:lnTo>
                  <a:lnTo>
                    <a:pt x="549" y="48"/>
                  </a:lnTo>
                  <a:lnTo>
                    <a:pt x="549" y="87"/>
                  </a:lnTo>
                  <a:close/>
                  <a:moveTo>
                    <a:pt x="549" y="179"/>
                  </a:moveTo>
                  <a:lnTo>
                    <a:pt x="437" y="179"/>
                  </a:lnTo>
                  <a:lnTo>
                    <a:pt x="437" y="140"/>
                  </a:lnTo>
                  <a:lnTo>
                    <a:pt x="549" y="140"/>
                  </a:lnTo>
                  <a:lnTo>
                    <a:pt x="549" y="179"/>
                  </a:lnTo>
                  <a:close/>
                  <a:moveTo>
                    <a:pt x="549" y="271"/>
                  </a:moveTo>
                  <a:lnTo>
                    <a:pt x="437" y="271"/>
                  </a:lnTo>
                  <a:lnTo>
                    <a:pt x="437" y="232"/>
                  </a:lnTo>
                  <a:lnTo>
                    <a:pt x="549" y="232"/>
                  </a:lnTo>
                  <a:lnTo>
                    <a:pt x="549" y="271"/>
                  </a:lnTo>
                  <a:close/>
                  <a:moveTo>
                    <a:pt x="410" y="609"/>
                  </a:moveTo>
                  <a:lnTo>
                    <a:pt x="577" y="609"/>
                  </a:lnTo>
                  <a:lnTo>
                    <a:pt x="577" y="0"/>
                  </a:lnTo>
                  <a:lnTo>
                    <a:pt x="410" y="0"/>
                  </a:lnTo>
                  <a:lnTo>
                    <a:pt x="410" y="609"/>
                  </a:lnTo>
                  <a:close/>
                </a:path>
              </a:pathLst>
            </a:custGeom>
            <a:solidFill>
              <a:srgbClr val="FEFEFE"/>
            </a:solidFill>
            <a:ln>
              <a:noFill/>
            </a:ln>
          </p:spPr>
          <p:txBody>
            <a:bodyPr vert="horz" wrap="square" lIns="91440" tIns="45720" rIns="91440" bIns="45720" numCol="1" anchor="t" anchorCtr="0" compatLnSpc="1"/>
            <a:lstStyle/>
            <a:p>
              <a:endParaRPr lang="zh-CN" altLang="en-US">
                <a:solidFill>
                  <a:schemeClr val="accent2"/>
                </a:solidFill>
              </a:endParaRPr>
            </a:p>
          </p:txBody>
        </p:sp>
      </p:grpSp>
      <p:sp>
        <p:nvSpPr>
          <p:cNvPr id="6" name="e7d195523061f1c0"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hidden="1"/>
          <p:cNvSpPr txBox="1"/>
          <p:nvPr/>
        </p:nvSpPr>
        <p:spPr>
          <a:xfrm>
            <a:off x="-355600" y="1803400"/>
            <a:ext cx="293927" cy="1016000"/>
          </a:xfrm>
          <a:prstGeom prst="rect">
            <a:avLst/>
          </a:prstGeom>
          <a:noFill/>
        </p:spPr>
        <p:txBody>
          <a:bodyPr vert="wordArtVert" rtlCol="0">
            <a:spAutoFit/>
          </a:bodyPr>
          <a:lstStyle/>
          <a:p>
            <a:r>
              <a:rPr lang="en-US" altLang="zh-CN" sz="100"/>
              <a:t>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a:t>
            </a:r>
            <a:endParaRPr lang="zh-CN" altLang="en-US" sz="100"/>
          </a:p>
        </p:txBody>
      </p:sp>
    </p:spTree>
    <p:extLst>
      <p:ext uri="{BB962C8B-B14F-4D97-AF65-F5344CB8AC3E}">
        <p14:creationId xmlns:p14="http://schemas.microsoft.com/office/powerpoint/2010/main" val="2050779026"/>
      </p:ext>
    </p:extLst>
  </p:cSld>
  <p:clrMapOvr>
    <a:masterClrMapping/>
  </p:clrMapOvr>
  <mc:AlternateContent xmlns:mc="http://schemas.openxmlformats.org/markup-compatibility/2006" xmlns:p14="http://schemas.microsoft.com/office/powerpoint/2010/main">
    <mc:Choice Requires="p14">
      <p:transition spd="slow" p14:dur="3000" advTm="0">
        <p14:shred/>
      </p:transition>
    </mc:Choice>
    <mc:Fallback xmlns="">
      <p:transition spd="slow"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44000" fill="hold" grpId="0" nodeType="withEffect">
                                  <p:stCondLst>
                                    <p:cond delay="0"/>
                                  </p:stCondLst>
                                  <p:childTnLst>
                                    <p:set>
                                      <p:cBhvr>
                                        <p:cTn id="6" dur="1" fill="hold">
                                          <p:stCondLst>
                                            <p:cond delay="0"/>
                                          </p:stCondLst>
                                        </p:cTn>
                                        <p:tgtEl>
                                          <p:spTgt spid="14"/>
                                        </p:tgtEl>
                                        <p:attrNameLst>
                                          <p:attrName>style.visibility</p:attrName>
                                        </p:attrNameLst>
                                      </p:cBhvr>
                                      <p:to>
                                        <p:strVal val="visible"/>
                                      </p:to>
                                    </p:set>
                                    <p:anim calcmode="lin" valueType="num">
                                      <p:cBhvr additive="base">
                                        <p:cTn id="7" dur="750" fill="hold"/>
                                        <p:tgtEl>
                                          <p:spTgt spid="14"/>
                                        </p:tgtEl>
                                        <p:attrNameLst>
                                          <p:attrName>ppt_x</p:attrName>
                                        </p:attrNameLst>
                                      </p:cBhvr>
                                      <p:tavLst>
                                        <p:tav tm="0">
                                          <p:val>
                                            <p:strVal val="0-#ppt_w/2"/>
                                          </p:val>
                                        </p:tav>
                                        <p:tav tm="100000">
                                          <p:val>
                                            <p:strVal val="#ppt_x"/>
                                          </p:val>
                                        </p:tav>
                                      </p:tavLst>
                                    </p:anim>
                                    <p:anim calcmode="lin" valueType="num">
                                      <p:cBhvr additive="base">
                                        <p:cTn id="8" dur="750" fill="hold"/>
                                        <p:tgtEl>
                                          <p:spTgt spid="14"/>
                                        </p:tgtEl>
                                        <p:attrNameLst>
                                          <p:attrName>ppt_y</p:attrName>
                                        </p:attrNameLst>
                                      </p:cBhvr>
                                      <p:tavLst>
                                        <p:tav tm="0">
                                          <p:val>
                                            <p:strVal val="#ppt_y"/>
                                          </p:val>
                                        </p:tav>
                                        <p:tav tm="100000">
                                          <p:val>
                                            <p:strVal val="#ppt_y"/>
                                          </p:val>
                                        </p:tav>
                                      </p:tavLst>
                                    </p:anim>
                                  </p:childTnLst>
                                </p:cTn>
                              </p:par>
                              <p:par>
                                <p:cTn id="9" presetID="2" presetClass="entr" presetSubtype="2" decel="44000" fill="hold" nodeType="with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additive="base">
                                        <p:cTn id="11" dur="750" fill="hold"/>
                                        <p:tgtEl>
                                          <p:spTgt spid="2"/>
                                        </p:tgtEl>
                                        <p:attrNameLst>
                                          <p:attrName>ppt_x</p:attrName>
                                        </p:attrNameLst>
                                      </p:cBhvr>
                                      <p:tavLst>
                                        <p:tav tm="0">
                                          <p:val>
                                            <p:strVal val="1+#ppt_w/2"/>
                                          </p:val>
                                        </p:tav>
                                        <p:tav tm="100000">
                                          <p:val>
                                            <p:strVal val="#ppt_x"/>
                                          </p:val>
                                        </p:tav>
                                      </p:tavLst>
                                    </p:anim>
                                    <p:anim calcmode="lin" valueType="num">
                                      <p:cBhvr additive="base">
                                        <p:cTn id="12" dur="750" fill="hold"/>
                                        <p:tgtEl>
                                          <p:spTgt spid="2"/>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47" presetClass="entr" presetSubtype="0" fill="hold" nodeType="afterEffect">
                                  <p:stCondLst>
                                    <p:cond delay="0"/>
                                  </p:stCondLst>
                                  <p:childTnLst>
                                    <p:set>
                                      <p:cBhvr>
                                        <p:cTn id="15" dur="1" fill="hold">
                                          <p:stCondLst>
                                            <p:cond delay="0"/>
                                          </p:stCondLst>
                                        </p:cTn>
                                        <p:tgtEl>
                                          <p:spTgt spid="5"/>
                                        </p:tgtEl>
                                        <p:attrNameLst>
                                          <p:attrName>style.visibility</p:attrName>
                                        </p:attrNameLst>
                                      </p:cBhvr>
                                      <p:to>
                                        <p:strVal val="visible"/>
                                      </p:to>
                                    </p:set>
                                    <p:animEffect transition="in" filter="fade">
                                      <p:cBhvr>
                                        <p:cTn id="16" dur="1000"/>
                                        <p:tgtEl>
                                          <p:spTgt spid="5"/>
                                        </p:tgtEl>
                                      </p:cBhvr>
                                    </p:animEffect>
                                    <p:anim calcmode="lin" valueType="num">
                                      <p:cBhvr>
                                        <p:cTn id="17" dur="1000" fill="hold"/>
                                        <p:tgtEl>
                                          <p:spTgt spid="5"/>
                                        </p:tgtEl>
                                        <p:attrNameLst>
                                          <p:attrName>ppt_x</p:attrName>
                                        </p:attrNameLst>
                                      </p:cBhvr>
                                      <p:tavLst>
                                        <p:tav tm="0">
                                          <p:val>
                                            <p:strVal val="#ppt_x"/>
                                          </p:val>
                                        </p:tav>
                                        <p:tav tm="100000">
                                          <p:val>
                                            <p:strVal val="#ppt_x"/>
                                          </p:val>
                                        </p:tav>
                                      </p:tavLst>
                                    </p:anim>
                                    <p:anim calcmode="lin" valueType="num">
                                      <p:cBhvr>
                                        <p:cTn id="18" dur="1000" fill="hold"/>
                                        <p:tgtEl>
                                          <p:spTgt spid="5"/>
                                        </p:tgtEl>
                                        <p:attrNameLst>
                                          <p:attrName>ppt_y</p:attrName>
                                        </p:attrNameLst>
                                      </p:cBhvr>
                                      <p:tavLst>
                                        <p:tav tm="0">
                                          <p:val>
                                            <p:strVal val="#ppt_y-.1"/>
                                          </p:val>
                                        </p:tav>
                                        <p:tav tm="100000">
                                          <p:val>
                                            <p:strVal val="#ppt_y"/>
                                          </p:val>
                                        </p:tav>
                                      </p:tavLst>
                                    </p:anim>
                                  </p:childTnLst>
                                </p:cTn>
                              </p:par>
                            </p:childTnLst>
                          </p:cTn>
                        </p:par>
                        <p:par>
                          <p:cTn id="19" fill="hold">
                            <p:stCondLst>
                              <p:cond delay="2000"/>
                            </p:stCondLst>
                            <p:childTnLst>
                              <p:par>
                                <p:cTn id="20" presetID="50" presetClass="entr" presetSubtype="0" decel="100000" fill="hold" nodeType="afterEffect">
                                  <p:stCondLst>
                                    <p:cond delay="0"/>
                                  </p:stCondLst>
                                  <p:childTnLst>
                                    <p:set>
                                      <p:cBhvr>
                                        <p:cTn id="21" dur="1" fill="hold">
                                          <p:stCondLst>
                                            <p:cond delay="0"/>
                                          </p:stCondLst>
                                        </p:cTn>
                                        <p:tgtEl>
                                          <p:spTgt spid="28"/>
                                        </p:tgtEl>
                                        <p:attrNameLst>
                                          <p:attrName>style.visibility</p:attrName>
                                        </p:attrNameLst>
                                      </p:cBhvr>
                                      <p:to>
                                        <p:strVal val="visible"/>
                                      </p:to>
                                    </p:set>
                                    <p:anim calcmode="lin" valueType="num">
                                      <p:cBhvr>
                                        <p:cTn id="22" dur="1000" fill="hold"/>
                                        <p:tgtEl>
                                          <p:spTgt spid="28"/>
                                        </p:tgtEl>
                                        <p:attrNameLst>
                                          <p:attrName>ppt_w</p:attrName>
                                        </p:attrNameLst>
                                      </p:cBhvr>
                                      <p:tavLst>
                                        <p:tav tm="0">
                                          <p:val>
                                            <p:strVal val="#ppt_w+.3"/>
                                          </p:val>
                                        </p:tav>
                                        <p:tav tm="100000">
                                          <p:val>
                                            <p:strVal val="#ppt_w"/>
                                          </p:val>
                                        </p:tav>
                                      </p:tavLst>
                                    </p:anim>
                                    <p:anim calcmode="lin" valueType="num">
                                      <p:cBhvr>
                                        <p:cTn id="23" dur="1000" fill="hold"/>
                                        <p:tgtEl>
                                          <p:spTgt spid="28"/>
                                        </p:tgtEl>
                                        <p:attrNameLst>
                                          <p:attrName>ppt_h</p:attrName>
                                        </p:attrNameLst>
                                      </p:cBhvr>
                                      <p:tavLst>
                                        <p:tav tm="0">
                                          <p:val>
                                            <p:strVal val="#ppt_h"/>
                                          </p:val>
                                        </p:tav>
                                        <p:tav tm="100000">
                                          <p:val>
                                            <p:strVal val="#ppt_h"/>
                                          </p:val>
                                        </p:tav>
                                      </p:tavLst>
                                    </p:anim>
                                    <p:animEffect transition="in" filter="fade">
                                      <p:cBhvr>
                                        <p:cTn id="24" dur="1000"/>
                                        <p:tgtEl>
                                          <p:spTgt spid="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bldLvl="0" animBg="1"/>
    </p:bldLst>
  </p:timing>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矩形 24"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549157" y="-975631"/>
            <a:ext cx="583096" cy="838080"/>
          </a:xfrm>
          <a:prstGeom prst="rect">
            <a:avLst/>
          </a:prstGeom>
          <a:solidFill>
            <a:srgbClr val="365B7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 name="矩形 25"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1132253" y="-975631"/>
            <a:ext cx="583096" cy="838080"/>
          </a:xfrm>
          <a:prstGeom prst="rect">
            <a:avLst/>
          </a:prstGeom>
          <a:solidFill>
            <a:srgbClr val="96648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 name="矩形 26"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1715349" y="-975631"/>
            <a:ext cx="583096" cy="838080"/>
          </a:xfrm>
          <a:prstGeom prst="rect">
            <a:avLst/>
          </a:prstGeom>
          <a:solidFill>
            <a:srgbClr val="D06F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 name="矩形 27"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2298446" y="-975631"/>
            <a:ext cx="583096" cy="838080"/>
          </a:xfrm>
          <a:prstGeom prst="rect">
            <a:avLst/>
          </a:prstGeom>
          <a:solidFill>
            <a:srgbClr val="F779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 name="矩形 28"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2881542" y="-975631"/>
            <a:ext cx="583096" cy="838080"/>
          </a:xfrm>
          <a:prstGeom prst="rect">
            <a:avLst/>
          </a:prstGeom>
          <a:solidFill>
            <a:srgbClr val="F8AD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e7d195523061f1c0"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hidden="1"/>
          <p:cNvSpPr txBox="1"/>
          <p:nvPr/>
        </p:nvSpPr>
        <p:spPr>
          <a:xfrm>
            <a:off x="-355600" y="1803400"/>
            <a:ext cx="293927" cy="1016000"/>
          </a:xfrm>
          <a:prstGeom prst="rect">
            <a:avLst/>
          </a:prstGeom>
          <a:noFill/>
        </p:spPr>
        <p:txBody>
          <a:bodyPr vert="wordArtVert" rtlCol="0">
            <a:spAutoFit/>
          </a:bodyPr>
          <a:lstStyle/>
          <a:p>
            <a:r>
              <a:rPr lang="en-US" altLang="zh-CN" sz="100"/>
              <a:t>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a:t>
            </a:r>
            <a:endParaRPr lang="zh-CN" altLang="en-US" sz="100"/>
          </a:p>
        </p:txBody>
      </p:sp>
      <p:grpSp>
        <p:nvGrpSpPr>
          <p:cNvPr id="17" name="组合 16"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GrpSpPr/>
          <p:nvPr/>
        </p:nvGrpSpPr>
        <p:grpSpPr>
          <a:xfrm>
            <a:off x="201760" y="169033"/>
            <a:ext cx="1891633" cy="1891633"/>
            <a:chOff x="831765" y="1948847"/>
            <a:chExt cx="1891633" cy="1891633"/>
          </a:xfrm>
        </p:grpSpPr>
        <p:grpSp>
          <p:nvGrpSpPr>
            <p:cNvPr id="18" name="组合 17"/>
            <p:cNvGrpSpPr/>
            <p:nvPr/>
          </p:nvGrpSpPr>
          <p:grpSpPr>
            <a:xfrm>
              <a:off x="831765" y="1948847"/>
              <a:ext cx="1891633" cy="1891633"/>
              <a:chOff x="1375509" y="1976984"/>
              <a:chExt cx="2018000" cy="2018000"/>
            </a:xfrm>
          </p:grpSpPr>
          <p:sp>
            <p:nvSpPr>
              <p:cNvPr id="21" name="椭圆 20" descr="e7d195523061f1c0deeec63e560781cfd59afb0ea006f2a87ABB68BF51EA6619813959095094C18C62A12F549504892A4AAA8C1554C6663626E05CA27F281A14E6983772AFC3FB97135759321DEA3D709AACD122C08E6ED1C77BAD4A88EF4CD28A80260D8F97957F436F83C1F553EF0169027D0DBFA7A77088E1513DBDFC101C4B4DFF310B01A5021663E46B6BC2AAB5"/>
              <p:cNvSpPr>
                <a:spLocks noChangeAspect="1"/>
              </p:cNvSpPr>
              <p:nvPr/>
            </p:nvSpPr>
            <p:spPr>
              <a:xfrm>
                <a:off x="1375509" y="1976984"/>
                <a:ext cx="2018000" cy="2018000"/>
              </a:xfrm>
              <a:prstGeom prst="ellipse">
                <a:avLst/>
              </a:prstGeom>
              <a:gradFill>
                <a:gsLst>
                  <a:gs pos="0">
                    <a:schemeClr val="bg1"/>
                  </a:gs>
                  <a:gs pos="100000">
                    <a:srgbClr val="C7C7C7"/>
                  </a:gs>
                </a:gsLst>
                <a:lin ang="13200000" scaled="0"/>
              </a:gradFill>
              <a:ln w="22225">
                <a:solidFill>
                  <a:schemeClr val="bg1"/>
                </a:solidFill>
              </a:ln>
              <a:effectLst>
                <a:outerShdw blurRad="393700" dist="1270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2" name="任意多边形 16"/>
              <p:cNvSpPr/>
              <p:nvPr/>
            </p:nvSpPr>
            <p:spPr>
              <a:xfrm rot="5400000">
                <a:off x="1220020" y="2637800"/>
                <a:ext cx="1007034" cy="694933"/>
              </a:xfrm>
              <a:custGeom>
                <a:avLst/>
                <a:gdLst>
                  <a:gd name="connsiteX0" fmla="*/ 0 w 1007034"/>
                  <a:gd name="connsiteY0" fmla="*/ 555348 h 694933"/>
                  <a:gd name="connsiteX1" fmla="*/ 322102 w 1007034"/>
                  <a:gd name="connsiteY1" fmla="*/ 0 h 694933"/>
                  <a:gd name="connsiteX2" fmla="*/ 392164 w 1007034"/>
                  <a:gd name="connsiteY2" fmla="*/ 21748 h 694933"/>
                  <a:gd name="connsiteX3" fmla="*/ 503517 w 1007034"/>
                  <a:gd name="connsiteY3" fmla="*/ 32974 h 694933"/>
                  <a:gd name="connsiteX4" fmla="*/ 614869 w 1007034"/>
                  <a:gd name="connsiteY4" fmla="*/ 21748 h 694933"/>
                  <a:gd name="connsiteX5" fmla="*/ 684932 w 1007034"/>
                  <a:gd name="connsiteY5" fmla="*/ 0 h 694933"/>
                  <a:gd name="connsiteX6" fmla="*/ 1007034 w 1007034"/>
                  <a:gd name="connsiteY6" fmla="*/ 555347 h 694933"/>
                  <a:gd name="connsiteX7" fmla="*/ 895766 w 1007034"/>
                  <a:gd name="connsiteY7" fmla="*/ 615742 h 694933"/>
                  <a:gd name="connsiteX8" fmla="*/ 503516 w 1007034"/>
                  <a:gd name="connsiteY8" fmla="*/ 694933 h 694933"/>
                  <a:gd name="connsiteX9" fmla="*/ 111266 w 1007034"/>
                  <a:gd name="connsiteY9" fmla="*/ 615742 h 694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07034" h="694933">
                    <a:moveTo>
                      <a:pt x="0" y="555348"/>
                    </a:moveTo>
                    <a:lnTo>
                      <a:pt x="322102" y="0"/>
                    </a:lnTo>
                    <a:lnTo>
                      <a:pt x="392164" y="21748"/>
                    </a:lnTo>
                    <a:cubicBezTo>
                      <a:pt x="428132" y="29108"/>
                      <a:pt x="465373" y="32974"/>
                      <a:pt x="503517" y="32974"/>
                    </a:cubicBezTo>
                    <a:cubicBezTo>
                      <a:pt x="541660" y="32974"/>
                      <a:pt x="578901" y="29108"/>
                      <a:pt x="614869" y="21748"/>
                    </a:cubicBezTo>
                    <a:lnTo>
                      <a:pt x="684932" y="0"/>
                    </a:lnTo>
                    <a:lnTo>
                      <a:pt x="1007034" y="555347"/>
                    </a:lnTo>
                    <a:lnTo>
                      <a:pt x="895766" y="615742"/>
                    </a:lnTo>
                    <a:cubicBezTo>
                      <a:pt x="775204" y="666735"/>
                      <a:pt x="642653" y="694933"/>
                      <a:pt x="503516" y="694933"/>
                    </a:cubicBezTo>
                    <a:cubicBezTo>
                      <a:pt x="364379" y="694933"/>
                      <a:pt x="231828" y="666735"/>
                      <a:pt x="111266" y="615742"/>
                    </a:cubicBezTo>
                    <a:close/>
                  </a:path>
                </a:pathLst>
              </a:custGeom>
              <a:solidFill>
                <a:srgbClr val="365B7C"/>
              </a:solidFill>
              <a:ln>
                <a:noFill/>
              </a:ln>
              <a:effectLst>
                <a:innerShdw blurRad="63500" dist="381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20" name="Freeform 48"/>
            <p:cNvSpPr>
              <a:spLocks noEditPoints="1"/>
            </p:cNvSpPr>
            <p:nvPr/>
          </p:nvSpPr>
          <p:spPr bwMode="auto">
            <a:xfrm>
              <a:off x="1822373" y="2622634"/>
              <a:ext cx="490056" cy="469081"/>
            </a:xfrm>
            <a:custGeom>
              <a:avLst/>
              <a:gdLst>
                <a:gd name="T0" fmla="*/ 419 w 628"/>
                <a:gd name="T1" fmla="*/ 232 h 600"/>
                <a:gd name="T2" fmla="*/ 411 w 628"/>
                <a:gd name="T3" fmla="*/ 249 h 600"/>
                <a:gd name="T4" fmla="*/ 408 w 628"/>
                <a:gd name="T5" fmla="*/ 261 h 600"/>
                <a:gd name="T6" fmla="*/ 409 w 628"/>
                <a:gd name="T7" fmla="*/ 283 h 600"/>
                <a:gd name="T8" fmla="*/ 417 w 628"/>
                <a:gd name="T9" fmla="*/ 304 h 600"/>
                <a:gd name="T10" fmla="*/ 424 w 628"/>
                <a:gd name="T11" fmla="*/ 315 h 600"/>
                <a:gd name="T12" fmla="*/ 441 w 628"/>
                <a:gd name="T13" fmla="*/ 330 h 600"/>
                <a:gd name="T14" fmla="*/ 453 w 628"/>
                <a:gd name="T15" fmla="*/ 335 h 600"/>
                <a:gd name="T16" fmla="*/ 478 w 628"/>
                <a:gd name="T17" fmla="*/ 200 h 600"/>
                <a:gd name="T18" fmla="*/ 449 w 628"/>
                <a:gd name="T19" fmla="*/ 206 h 600"/>
                <a:gd name="T20" fmla="*/ 433 w 628"/>
                <a:gd name="T21" fmla="*/ 216 h 600"/>
                <a:gd name="T22" fmla="*/ 425 w 628"/>
                <a:gd name="T23" fmla="*/ 224 h 600"/>
                <a:gd name="T24" fmla="*/ 384 w 628"/>
                <a:gd name="T25" fmla="*/ 70 h 600"/>
                <a:gd name="T26" fmla="*/ 314 w 628"/>
                <a:gd name="T27" fmla="*/ 140 h 600"/>
                <a:gd name="T28" fmla="*/ 379 w 628"/>
                <a:gd name="T29" fmla="*/ 283 h 600"/>
                <a:gd name="T30" fmla="*/ 379 w 628"/>
                <a:gd name="T31" fmla="*/ 254 h 600"/>
                <a:gd name="T32" fmla="*/ 359 w 628"/>
                <a:gd name="T33" fmla="*/ 154 h 600"/>
                <a:gd name="T34" fmla="*/ 250 w 628"/>
                <a:gd name="T35" fmla="*/ 270 h 600"/>
                <a:gd name="T36" fmla="*/ 314 w 628"/>
                <a:gd name="T37" fmla="*/ 396 h 600"/>
                <a:gd name="T38" fmla="*/ 282 w 628"/>
                <a:gd name="T39" fmla="*/ 400 h 600"/>
                <a:gd name="T40" fmla="*/ 267 w 628"/>
                <a:gd name="T41" fmla="*/ 382 h 600"/>
                <a:gd name="T42" fmla="*/ 257 w 628"/>
                <a:gd name="T43" fmla="*/ 374 h 600"/>
                <a:gd name="T44" fmla="*/ 214 w 628"/>
                <a:gd name="T45" fmla="*/ 356 h 600"/>
                <a:gd name="T46" fmla="*/ 195 w 628"/>
                <a:gd name="T47" fmla="*/ 354 h 600"/>
                <a:gd name="T48" fmla="*/ 0 w 628"/>
                <a:gd name="T49" fmla="*/ 600 h 600"/>
                <a:gd name="T50" fmla="*/ 83 w 628"/>
                <a:gd name="T51" fmla="*/ 454 h 600"/>
                <a:gd name="T52" fmla="*/ 216 w 628"/>
                <a:gd name="T53" fmla="*/ 454 h 600"/>
                <a:gd name="T54" fmla="*/ 301 w 628"/>
                <a:gd name="T55" fmla="*/ 600 h 600"/>
                <a:gd name="T56" fmla="*/ 282 w 628"/>
                <a:gd name="T57" fmla="*/ 400 h 600"/>
                <a:gd name="T58" fmla="*/ 433 w 628"/>
                <a:gd name="T59" fmla="*/ 354 h 600"/>
                <a:gd name="T60" fmla="*/ 413 w 628"/>
                <a:gd name="T61" fmla="*/ 356 h 600"/>
                <a:gd name="T62" fmla="*/ 361 w 628"/>
                <a:gd name="T63" fmla="*/ 382 h 600"/>
                <a:gd name="T64" fmla="*/ 353 w 628"/>
                <a:gd name="T65" fmla="*/ 391 h 600"/>
                <a:gd name="T66" fmla="*/ 389 w 628"/>
                <a:gd name="T67" fmla="*/ 600 h 600"/>
                <a:gd name="T68" fmla="*/ 410 w 628"/>
                <a:gd name="T69" fmla="*/ 600 h 600"/>
                <a:gd name="T70" fmla="*/ 564 w 628"/>
                <a:gd name="T71" fmla="*/ 454 h 600"/>
                <a:gd name="T72" fmla="*/ 628 w 628"/>
                <a:gd name="T73" fmla="*/ 460 h 600"/>
                <a:gd name="T74" fmla="*/ 151 w 628"/>
                <a:gd name="T75" fmla="*/ 340 h 600"/>
                <a:gd name="T76" fmla="*/ 186 w 628"/>
                <a:gd name="T77" fmla="*/ 330 h 600"/>
                <a:gd name="T78" fmla="*/ 196 w 628"/>
                <a:gd name="T79" fmla="*/ 323 h 600"/>
                <a:gd name="T80" fmla="*/ 216 w 628"/>
                <a:gd name="T81" fmla="*/ 295 h 600"/>
                <a:gd name="T82" fmla="*/ 219 w 628"/>
                <a:gd name="T83" fmla="*/ 281 h 600"/>
                <a:gd name="T84" fmla="*/ 219 w 628"/>
                <a:gd name="T85" fmla="*/ 258 h 600"/>
                <a:gd name="T86" fmla="*/ 214 w 628"/>
                <a:gd name="T87" fmla="*/ 241 h 600"/>
                <a:gd name="T88" fmla="*/ 208 w 628"/>
                <a:gd name="T89" fmla="*/ 231 h 600"/>
                <a:gd name="T90" fmla="*/ 195 w 628"/>
                <a:gd name="T91" fmla="*/ 217 h 600"/>
                <a:gd name="T92" fmla="*/ 186 w 628"/>
                <a:gd name="T93" fmla="*/ 210 h 600"/>
                <a:gd name="T94" fmla="*/ 151 w 628"/>
                <a:gd name="T95" fmla="*/ 200 h 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28" h="600">
                  <a:moveTo>
                    <a:pt x="425" y="224"/>
                  </a:moveTo>
                  <a:cubicBezTo>
                    <a:pt x="423" y="226"/>
                    <a:pt x="421" y="229"/>
                    <a:pt x="420" y="231"/>
                  </a:cubicBezTo>
                  <a:cubicBezTo>
                    <a:pt x="419" y="231"/>
                    <a:pt x="419" y="232"/>
                    <a:pt x="419" y="232"/>
                  </a:cubicBezTo>
                  <a:cubicBezTo>
                    <a:pt x="418" y="234"/>
                    <a:pt x="416" y="236"/>
                    <a:pt x="415" y="239"/>
                  </a:cubicBezTo>
                  <a:cubicBezTo>
                    <a:pt x="415" y="240"/>
                    <a:pt x="414" y="240"/>
                    <a:pt x="414" y="241"/>
                  </a:cubicBezTo>
                  <a:cubicBezTo>
                    <a:pt x="413" y="244"/>
                    <a:pt x="412" y="246"/>
                    <a:pt x="411" y="249"/>
                  </a:cubicBezTo>
                  <a:cubicBezTo>
                    <a:pt x="411" y="249"/>
                    <a:pt x="411" y="250"/>
                    <a:pt x="411" y="250"/>
                  </a:cubicBezTo>
                  <a:cubicBezTo>
                    <a:pt x="410" y="253"/>
                    <a:pt x="409" y="255"/>
                    <a:pt x="409" y="258"/>
                  </a:cubicBezTo>
                  <a:cubicBezTo>
                    <a:pt x="409" y="259"/>
                    <a:pt x="409" y="260"/>
                    <a:pt x="408" y="261"/>
                  </a:cubicBezTo>
                  <a:cubicBezTo>
                    <a:pt x="408" y="264"/>
                    <a:pt x="408" y="267"/>
                    <a:pt x="408" y="270"/>
                  </a:cubicBezTo>
                  <a:cubicBezTo>
                    <a:pt x="408" y="274"/>
                    <a:pt x="408" y="278"/>
                    <a:pt x="409" y="281"/>
                  </a:cubicBezTo>
                  <a:cubicBezTo>
                    <a:pt x="409" y="282"/>
                    <a:pt x="409" y="283"/>
                    <a:pt x="409" y="283"/>
                  </a:cubicBezTo>
                  <a:cubicBezTo>
                    <a:pt x="410" y="287"/>
                    <a:pt x="411" y="290"/>
                    <a:pt x="412" y="293"/>
                  </a:cubicBezTo>
                  <a:cubicBezTo>
                    <a:pt x="412" y="294"/>
                    <a:pt x="412" y="294"/>
                    <a:pt x="412" y="295"/>
                  </a:cubicBezTo>
                  <a:cubicBezTo>
                    <a:pt x="414" y="298"/>
                    <a:pt x="415" y="301"/>
                    <a:pt x="417" y="304"/>
                  </a:cubicBezTo>
                  <a:cubicBezTo>
                    <a:pt x="417" y="305"/>
                    <a:pt x="417" y="305"/>
                    <a:pt x="418" y="306"/>
                  </a:cubicBezTo>
                  <a:cubicBezTo>
                    <a:pt x="420" y="309"/>
                    <a:pt x="422" y="312"/>
                    <a:pt x="424" y="315"/>
                  </a:cubicBezTo>
                  <a:cubicBezTo>
                    <a:pt x="424" y="315"/>
                    <a:pt x="424" y="315"/>
                    <a:pt x="424" y="315"/>
                  </a:cubicBezTo>
                  <a:cubicBezTo>
                    <a:pt x="427" y="318"/>
                    <a:pt x="429" y="320"/>
                    <a:pt x="432" y="323"/>
                  </a:cubicBezTo>
                  <a:cubicBezTo>
                    <a:pt x="432" y="323"/>
                    <a:pt x="432" y="323"/>
                    <a:pt x="432" y="323"/>
                  </a:cubicBezTo>
                  <a:cubicBezTo>
                    <a:pt x="435" y="326"/>
                    <a:pt x="438" y="328"/>
                    <a:pt x="441" y="330"/>
                  </a:cubicBezTo>
                  <a:cubicBezTo>
                    <a:pt x="442" y="330"/>
                    <a:pt x="442" y="330"/>
                    <a:pt x="442" y="330"/>
                  </a:cubicBezTo>
                  <a:cubicBezTo>
                    <a:pt x="446" y="332"/>
                    <a:pt x="449" y="334"/>
                    <a:pt x="452" y="335"/>
                  </a:cubicBezTo>
                  <a:cubicBezTo>
                    <a:pt x="453" y="335"/>
                    <a:pt x="453" y="335"/>
                    <a:pt x="453" y="335"/>
                  </a:cubicBezTo>
                  <a:cubicBezTo>
                    <a:pt x="461" y="338"/>
                    <a:pt x="469" y="340"/>
                    <a:pt x="478" y="340"/>
                  </a:cubicBezTo>
                  <a:cubicBezTo>
                    <a:pt x="516" y="340"/>
                    <a:pt x="547" y="309"/>
                    <a:pt x="547" y="270"/>
                  </a:cubicBezTo>
                  <a:cubicBezTo>
                    <a:pt x="547" y="231"/>
                    <a:pt x="516" y="200"/>
                    <a:pt x="478" y="200"/>
                  </a:cubicBezTo>
                  <a:cubicBezTo>
                    <a:pt x="468" y="200"/>
                    <a:pt x="458" y="202"/>
                    <a:pt x="450" y="206"/>
                  </a:cubicBezTo>
                  <a:cubicBezTo>
                    <a:pt x="450" y="206"/>
                    <a:pt x="450" y="206"/>
                    <a:pt x="450" y="206"/>
                  </a:cubicBezTo>
                  <a:cubicBezTo>
                    <a:pt x="449" y="206"/>
                    <a:pt x="449" y="206"/>
                    <a:pt x="449" y="206"/>
                  </a:cubicBezTo>
                  <a:cubicBezTo>
                    <a:pt x="446" y="208"/>
                    <a:pt x="444" y="209"/>
                    <a:pt x="442" y="210"/>
                  </a:cubicBezTo>
                  <a:cubicBezTo>
                    <a:pt x="441" y="210"/>
                    <a:pt x="441" y="211"/>
                    <a:pt x="440" y="211"/>
                  </a:cubicBezTo>
                  <a:cubicBezTo>
                    <a:pt x="438" y="213"/>
                    <a:pt x="435" y="215"/>
                    <a:pt x="433" y="216"/>
                  </a:cubicBezTo>
                  <a:cubicBezTo>
                    <a:pt x="433" y="217"/>
                    <a:pt x="432" y="217"/>
                    <a:pt x="432" y="217"/>
                  </a:cubicBezTo>
                  <a:cubicBezTo>
                    <a:pt x="430" y="219"/>
                    <a:pt x="428" y="221"/>
                    <a:pt x="426" y="223"/>
                  </a:cubicBezTo>
                  <a:cubicBezTo>
                    <a:pt x="426" y="223"/>
                    <a:pt x="425" y="224"/>
                    <a:pt x="425" y="224"/>
                  </a:cubicBezTo>
                  <a:close/>
                  <a:moveTo>
                    <a:pt x="314" y="140"/>
                  </a:moveTo>
                  <a:lnTo>
                    <a:pt x="314" y="140"/>
                  </a:lnTo>
                  <a:cubicBezTo>
                    <a:pt x="353" y="140"/>
                    <a:pt x="384" y="108"/>
                    <a:pt x="384" y="70"/>
                  </a:cubicBezTo>
                  <a:cubicBezTo>
                    <a:pt x="384" y="31"/>
                    <a:pt x="353" y="0"/>
                    <a:pt x="314" y="0"/>
                  </a:cubicBezTo>
                  <a:cubicBezTo>
                    <a:pt x="275" y="0"/>
                    <a:pt x="244" y="31"/>
                    <a:pt x="244" y="70"/>
                  </a:cubicBezTo>
                  <a:cubicBezTo>
                    <a:pt x="244" y="108"/>
                    <a:pt x="275" y="140"/>
                    <a:pt x="314" y="140"/>
                  </a:cubicBezTo>
                  <a:close/>
                  <a:moveTo>
                    <a:pt x="379" y="336"/>
                  </a:moveTo>
                  <a:lnTo>
                    <a:pt x="379" y="336"/>
                  </a:lnTo>
                  <a:lnTo>
                    <a:pt x="379" y="283"/>
                  </a:lnTo>
                  <a:cubicBezTo>
                    <a:pt x="379" y="279"/>
                    <a:pt x="378" y="274"/>
                    <a:pt x="378" y="270"/>
                  </a:cubicBezTo>
                  <a:cubicBezTo>
                    <a:pt x="378" y="266"/>
                    <a:pt x="379" y="262"/>
                    <a:pt x="379" y="257"/>
                  </a:cubicBezTo>
                  <a:lnTo>
                    <a:pt x="379" y="254"/>
                  </a:lnTo>
                  <a:lnTo>
                    <a:pt x="380" y="254"/>
                  </a:lnTo>
                  <a:cubicBezTo>
                    <a:pt x="385" y="223"/>
                    <a:pt x="404" y="197"/>
                    <a:pt x="431" y="183"/>
                  </a:cubicBezTo>
                  <a:cubicBezTo>
                    <a:pt x="412" y="165"/>
                    <a:pt x="387" y="154"/>
                    <a:pt x="359" y="154"/>
                  </a:cubicBezTo>
                  <a:lnTo>
                    <a:pt x="269" y="154"/>
                  </a:lnTo>
                  <a:cubicBezTo>
                    <a:pt x="241" y="154"/>
                    <a:pt x="216" y="165"/>
                    <a:pt x="197" y="183"/>
                  </a:cubicBezTo>
                  <a:cubicBezTo>
                    <a:pt x="228" y="199"/>
                    <a:pt x="250" y="232"/>
                    <a:pt x="250" y="270"/>
                  </a:cubicBezTo>
                  <a:cubicBezTo>
                    <a:pt x="250" y="278"/>
                    <a:pt x="249" y="285"/>
                    <a:pt x="247" y="293"/>
                  </a:cubicBezTo>
                  <a:lnTo>
                    <a:pt x="247" y="335"/>
                  </a:lnTo>
                  <a:cubicBezTo>
                    <a:pt x="276" y="347"/>
                    <a:pt x="299" y="369"/>
                    <a:pt x="314" y="396"/>
                  </a:cubicBezTo>
                  <a:cubicBezTo>
                    <a:pt x="328" y="369"/>
                    <a:pt x="352" y="348"/>
                    <a:pt x="379" y="336"/>
                  </a:cubicBezTo>
                  <a:close/>
                  <a:moveTo>
                    <a:pt x="282" y="400"/>
                  </a:moveTo>
                  <a:lnTo>
                    <a:pt x="282" y="400"/>
                  </a:lnTo>
                  <a:cubicBezTo>
                    <a:pt x="280" y="397"/>
                    <a:pt x="278" y="394"/>
                    <a:pt x="275" y="391"/>
                  </a:cubicBezTo>
                  <a:cubicBezTo>
                    <a:pt x="275" y="390"/>
                    <a:pt x="274" y="390"/>
                    <a:pt x="274" y="390"/>
                  </a:cubicBezTo>
                  <a:cubicBezTo>
                    <a:pt x="272" y="387"/>
                    <a:pt x="270" y="385"/>
                    <a:pt x="267" y="382"/>
                  </a:cubicBezTo>
                  <a:cubicBezTo>
                    <a:pt x="267" y="382"/>
                    <a:pt x="266" y="382"/>
                    <a:pt x="266" y="381"/>
                  </a:cubicBezTo>
                  <a:cubicBezTo>
                    <a:pt x="263" y="379"/>
                    <a:pt x="261" y="377"/>
                    <a:pt x="258" y="375"/>
                  </a:cubicBezTo>
                  <a:cubicBezTo>
                    <a:pt x="257" y="374"/>
                    <a:pt x="257" y="374"/>
                    <a:pt x="257" y="374"/>
                  </a:cubicBezTo>
                  <a:cubicBezTo>
                    <a:pt x="247" y="367"/>
                    <a:pt x="237" y="362"/>
                    <a:pt x="225" y="359"/>
                  </a:cubicBezTo>
                  <a:cubicBezTo>
                    <a:pt x="223" y="358"/>
                    <a:pt x="220" y="357"/>
                    <a:pt x="218" y="357"/>
                  </a:cubicBezTo>
                  <a:cubicBezTo>
                    <a:pt x="217" y="356"/>
                    <a:pt x="215" y="356"/>
                    <a:pt x="214" y="356"/>
                  </a:cubicBezTo>
                  <a:cubicBezTo>
                    <a:pt x="212" y="356"/>
                    <a:pt x="210" y="355"/>
                    <a:pt x="208" y="355"/>
                  </a:cubicBezTo>
                  <a:cubicBezTo>
                    <a:pt x="207" y="355"/>
                    <a:pt x="206" y="355"/>
                    <a:pt x="205" y="355"/>
                  </a:cubicBezTo>
                  <a:cubicBezTo>
                    <a:pt x="202" y="354"/>
                    <a:pt x="199" y="354"/>
                    <a:pt x="195" y="354"/>
                  </a:cubicBezTo>
                  <a:lnTo>
                    <a:pt x="105" y="354"/>
                  </a:lnTo>
                  <a:cubicBezTo>
                    <a:pt x="47" y="354"/>
                    <a:pt x="0" y="401"/>
                    <a:pt x="0" y="460"/>
                  </a:cubicBezTo>
                  <a:lnTo>
                    <a:pt x="0" y="600"/>
                  </a:lnTo>
                  <a:lnTo>
                    <a:pt x="62" y="600"/>
                  </a:lnTo>
                  <a:lnTo>
                    <a:pt x="62" y="454"/>
                  </a:lnTo>
                  <a:lnTo>
                    <a:pt x="83" y="454"/>
                  </a:lnTo>
                  <a:lnTo>
                    <a:pt x="83" y="600"/>
                  </a:lnTo>
                  <a:lnTo>
                    <a:pt x="216" y="600"/>
                  </a:lnTo>
                  <a:lnTo>
                    <a:pt x="216" y="454"/>
                  </a:lnTo>
                  <a:lnTo>
                    <a:pt x="237" y="454"/>
                  </a:lnTo>
                  <a:lnTo>
                    <a:pt x="237" y="600"/>
                  </a:lnTo>
                  <a:lnTo>
                    <a:pt x="301" y="600"/>
                  </a:lnTo>
                  <a:lnTo>
                    <a:pt x="301" y="460"/>
                  </a:lnTo>
                  <a:cubicBezTo>
                    <a:pt x="301" y="437"/>
                    <a:pt x="294" y="417"/>
                    <a:pt x="282" y="400"/>
                  </a:cubicBezTo>
                  <a:cubicBezTo>
                    <a:pt x="282" y="400"/>
                    <a:pt x="282" y="400"/>
                    <a:pt x="282" y="400"/>
                  </a:cubicBezTo>
                  <a:close/>
                  <a:moveTo>
                    <a:pt x="523" y="354"/>
                  </a:moveTo>
                  <a:lnTo>
                    <a:pt x="523" y="354"/>
                  </a:lnTo>
                  <a:lnTo>
                    <a:pt x="433" y="354"/>
                  </a:lnTo>
                  <a:cubicBezTo>
                    <a:pt x="429" y="354"/>
                    <a:pt x="426" y="354"/>
                    <a:pt x="423" y="355"/>
                  </a:cubicBezTo>
                  <a:cubicBezTo>
                    <a:pt x="422" y="355"/>
                    <a:pt x="421" y="355"/>
                    <a:pt x="420" y="355"/>
                  </a:cubicBezTo>
                  <a:cubicBezTo>
                    <a:pt x="418" y="355"/>
                    <a:pt x="415" y="356"/>
                    <a:pt x="413" y="356"/>
                  </a:cubicBezTo>
                  <a:cubicBezTo>
                    <a:pt x="412" y="356"/>
                    <a:pt x="411" y="356"/>
                    <a:pt x="410" y="357"/>
                  </a:cubicBezTo>
                  <a:cubicBezTo>
                    <a:pt x="408" y="357"/>
                    <a:pt x="405" y="358"/>
                    <a:pt x="403" y="358"/>
                  </a:cubicBezTo>
                  <a:cubicBezTo>
                    <a:pt x="387" y="363"/>
                    <a:pt x="373" y="371"/>
                    <a:pt x="361" y="382"/>
                  </a:cubicBezTo>
                  <a:cubicBezTo>
                    <a:pt x="361" y="382"/>
                    <a:pt x="361" y="382"/>
                    <a:pt x="361" y="383"/>
                  </a:cubicBezTo>
                  <a:cubicBezTo>
                    <a:pt x="358" y="385"/>
                    <a:pt x="356" y="388"/>
                    <a:pt x="353" y="390"/>
                  </a:cubicBezTo>
                  <a:cubicBezTo>
                    <a:pt x="353" y="390"/>
                    <a:pt x="353" y="391"/>
                    <a:pt x="353" y="391"/>
                  </a:cubicBezTo>
                  <a:cubicBezTo>
                    <a:pt x="337" y="409"/>
                    <a:pt x="327" y="433"/>
                    <a:pt x="327" y="460"/>
                  </a:cubicBezTo>
                  <a:lnTo>
                    <a:pt x="327" y="600"/>
                  </a:lnTo>
                  <a:lnTo>
                    <a:pt x="389" y="600"/>
                  </a:lnTo>
                  <a:lnTo>
                    <a:pt x="389" y="454"/>
                  </a:lnTo>
                  <a:lnTo>
                    <a:pt x="410" y="454"/>
                  </a:lnTo>
                  <a:lnTo>
                    <a:pt x="410" y="600"/>
                  </a:lnTo>
                  <a:lnTo>
                    <a:pt x="543" y="600"/>
                  </a:lnTo>
                  <a:lnTo>
                    <a:pt x="543" y="454"/>
                  </a:lnTo>
                  <a:lnTo>
                    <a:pt x="564" y="454"/>
                  </a:lnTo>
                  <a:lnTo>
                    <a:pt x="564" y="600"/>
                  </a:lnTo>
                  <a:lnTo>
                    <a:pt x="628" y="600"/>
                  </a:lnTo>
                  <a:lnTo>
                    <a:pt x="628" y="460"/>
                  </a:lnTo>
                  <a:cubicBezTo>
                    <a:pt x="628" y="401"/>
                    <a:pt x="581" y="354"/>
                    <a:pt x="523" y="354"/>
                  </a:cubicBezTo>
                  <a:close/>
                  <a:moveTo>
                    <a:pt x="151" y="340"/>
                  </a:moveTo>
                  <a:lnTo>
                    <a:pt x="151" y="340"/>
                  </a:lnTo>
                  <a:cubicBezTo>
                    <a:pt x="159" y="340"/>
                    <a:pt x="167" y="338"/>
                    <a:pt x="175" y="335"/>
                  </a:cubicBezTo>
                  <a:cubicBezTo>
                    <a:pt x="175" y="335"/>
                    <a:pt x="175" y="335"/>
                    <a:pt x="176" y="335"/>
                  </a:cubicBezTo>
                  <a:cubicBezTo>
                    <a:pt x="179" y="334"/>
                    <a:pt x="183" y="332"/>
                    <a:pt x="186" y="330"/>
                  </a:cubicBezTo>
                  <a:cubicBezTo>
                    <a:pt x="186" y="330"/>
                    <a:pt x="186" y="330"/>
                    <a:pt x="186" y="330"/>
                  </a:cubicBezTo>
                  <a:cubicBezTo>
                    <a:pt x="190" y="328"/>
                    <a:pt x="193" y="326"/>
                    <a:pt x="196" y="323"/>
                  </a:cubicBezTo>
                  <a:cubicBezTo>
                    <a:pt x="196" y="323"/>
                    <a:pt x="196" y="323"/>
                    <a:pt x="196" y="323"/>
                  </a:cubicBezTo>
                  <a:cubicBezTo>
                    <a:pt x="202" y="318"/>
                    <a:pt x="206" y="312"/>
                    <a:pt x="210" y="306"/>
                  </a:cubicBezTo>
                  <a:cubicBezTo>
                    <a:pt x="211" y="305"/>
                    <a:pt x="211" y="305"/>
                    <a:pt x="211" y="304"/>
                  </a:cubicBezTo>
                  <a:cubicBezTo>
                    <a:pt x="213" y="301"/>
                    <a:pt x="214" y="298"/>
                    <a:pt x="216" y="295"/>
                  </a:cubicBezTo>
                  <a:cubicBezTo>
                    <a:pt x="216" y="294"/>
                    <a:pt x="216" y="294"/>
                    <a:pt x="216" y="293"/>
                  </a:cubicBezTo>
                  <a:cubicBezTo>
                    <a:pt x="217" y="290"/>
                    <a:pt x="218" y="287"/>
                    <a:pt x="219" y="283"/>
                  </a:cubicBezTo>
                  <a:cubicBezTo>
                    <a:pt x="219" y="282"/>
                    <a:pt x="219" y="282"/>
                    <a:pt x="219" y="281"/>
                  </a:cubicBezTo>
                  <a:cubicBezTo>
                    <a:pt x="220" y="278"/>
                    <a:pt x="220" y="274"/>
                    <a:pt x="220" y="270"/>
                  </a:cubicBezTo>
                  <a:cubicBezTo>
                    <a:pt x="220" y="267"/>
                    <a:pt x="220" y="264"/>
                    <a:pt x="220" y="261"/>
                  </a:cubicBezTo>
                  <a:cubicBezTo>
                    <a:pt x="219" y="260"/>
                    <a:pt x="219" y="259"/>
                    <a:pt x="219" y="258"/>
                  </a:cubicBezTo>
                  <a:cubicBezTo>
                    <a:pt x="219" y="255"/>
                    <a:pt x="218" y="252"/>
                    <a:pt x="217" y="250"/>
                  </a:cubicBezTo>
                  <a:cubicBezTo>
                    <a:pt x="217" y="249"/>
                    <a:pt x="217" y="249"/>
                    <a:pt x="217" y="249"/>
                  </a:cubicBezTo>
                  <a:cubicBezTo>
                    <a:pt x="216" y="246"/>
                    <a:pt x="215" y="244"/>
                    <a:pt x="214" y="241"/>
                  </a:cubicBezTo>
                  <a:cubicBezTo>
                    <a:pt x="214" y="240"/>
                    <a:pt x="213" y="240"/>
                    <a:pt x="213" y="239"/>
                  </a:cubicBezTo>
                  <a:cubicBezTo>
                    <a:pt x="212" y="236"/>
                    <a:pt x="210" y="234"/>
                    <a:pt x="209" y="231"/>
                  </a:cubicBezTo>
                  <a:lnTo>
                    <a:pt x="208" y="231"/>
                  </a:lnTo>
                  <a:cubicBezTo>
                    <a:pt x="207" y="229"/>
                    <a:pt x="205" y="226"/>
                    <a:pt x="203" y="224"/>
                  </a:cubicBezTo>
                  <a:cubicBezTo>
                    <a:pt x="203" y="224"/>
                    <a:pt x="202" y="223"/>
                    <a:pt x="202" y="223"/>
                  </a:cubicBezTo>
                  <a:cubicBezTo>
                    <a:pt x="200" y="221"/>
                    <a:pt x="198" y="219"/>
                    <a:pt x="195" y="217"/>
                  </a:cubicBezTo>
                  <a:cubicBezTo>
                    <a:pt x="195" y="217"/>
                    <a:pt x="195" y="217"/>
                    <a:pt x="195" y="216"/>
                  </a:cubicBezTo>
                  <a:cubicBezTo>
                    <a:pt x="193" y="215"/>
                    <a:pt x="190" y="213"/>
                    <a:pt x="188" y="211"/>
                  </a:cubicBezTo>
                  <a:cubicBezTo>
                    <a:pt x="187" y="211"/>
                    <a:pt x="187" y="210"/>
                    <a:pt x="186" y="210"/>
                  </a:cubicBezTo>
                  <a:cubicBezTo>
                    <a:pt x="184" y="209"/>
                    <a:pt x="181" y="207"/>
                    <a:pt x="179" y="206"/>
                  </a:cubicBezTo>
                  <a:cubicBezTo>
                    <a:pt x="179" y="206"/>
                    <a:pt x="178" y="206"/>
                    <a:pt x="178" y="206"/>
                  </a:cubicBezTo>
                  <a:cubicBezTo>
                    <a:pt x="170" y="202"/>
                    <a:pt x="160" y="200"/>
                    <a:pt x="151" y="200"/>
                  </a:cubicBezTo>
                  <a:cubicBezTo>
                    <a:pt x="112" y="200"/>
                    <a:pt x="81" y="231"/>
                    <a:pt x="81" y="270"/>
                  </a:cubicBezTo>
                  <a:cubicBezTo>
                    <a:pt x="81" y="309"/>
                    <a:pt x="112" y="340"/>
                    <a:pt x="151" y="340"/>
                  </a:cubicBezTo>
                  <a:close/>
                </a:path>
              </a:pathLst>
            </a:custGeom>
            <a:solidFill>
              <a:srgbClr val="365B7C"/>
            </a:solidFill>
            <a:ln>
              <a:noFill/>
            </a:ln>
          </p:spPr>
          <p:txBody>
            <a:bodyPr vert="horz" wrap="square" lIns="91440" tIns="45720" rIns="91440" bIns="45720" numCol="1" anchor="t" anchorCtr="0" compatLnSpc="1"/>
            <a:lstStyle/>
            <a:p>
              <a:endParaRPr lang="zh-CN" altLang="en-US">
                <a:solidFill>
                  <a:schemeClr val="accent2"/>
                </a:solidFill>
              </a:endParaRPr>
            </a:p>
          </p:txBody>
        </p:sp>
      </p:grpSp>
      <p:sp>
        <p:nvSpPr>
          <p:cNvPr id="23" name="矩形 22"/>
          <p:cNvSpPr/>
          <p:nvPr/>
        </p:nvSpPr>
        <p:spPr>
          <a:xfrm>
            <a:off x="2228214" y="842645"/>
            <a:ext cx="6355443" cy="50673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800" b="1" dirty="0">
              <a:latin typeface="KaiTi" panose="02010609060101010101" pitchFamily="49" charset="-122"/>
              <a:ea typeface="KaiTi" panose="02010609060101010101" pitchFamily="49" charset="-122"/>
              <a:cs typeface="+mn-ea"/>
              <a:sym typeface="+mn-lt"/>
            </a:endParaRPr>
          </a:p>
        </p:txBody>
      </p:sp>
      <p:sp>
        <p:nvSpPr>
          <p:cNvPr id="2" name="文本框 1"/>
          <p:cNvSpPr txBox="1"/>
          <p:nvPr/>
        </p:nvSpPr>
        <p:spPr>
          <a:xfrm>
            <a:off x="2298700" y="929640"/>
            <a:ext cx="6355443" cy="461665"/>
          </a:xfrm>
          <a:prstGeom prst="rect">
            <a:avLst/>
          </a:prstGeom>
          <a:noFill/>
        </p:spPr>
        <p:txBody>
          <a:bodyPr wrap="square" rtlCol="0">
            <a:spAutoFit/>
          </a:bodyPr>
          <a:lstStyle/>
          <a:p>
            <a:pPr eaLnBrk="1" hangingPunct="1"/>
            <a:r>
              <a:rPr lang="zh-CN" altLang="en-US" sz="2400" b="1">
                <a:latin typeface="KaiTi" panose="02010609060101010101" pitchFamily="49" charset="-122"/>
                <a:ea typeface="KaiTi" panose="02010609060101010101" pitchFamily="49" charset="-122"/>
                <a:sym typeface="+mn-ea"/>
              </a:rPr>
              <a:t>案例：</a:t>
            </a:r>
            <a:r>
              <a:rPr lang="zh-CN" altLang="zh-CN" sz="2400" b="1">
                <a:latin typeface="KaiTi" panose="02010609060101010101" pitchFamily="49" charset="-122"/>
                <a:ea typeface="KaiTi" panose="02010609060101010101" pitchFamily="49" charset="-122"/>
                <a:sym typeface="+mn-ea"/>
              </a:rPr>
              <a:t>“小职了”——一款手机求职应用</a:t>
            </a:r>
            <a:r>
              <a:rPr lang="en-US" altLang="zh-CN" sz="2400" b="1">
                <a:latin typeface="KaiTi" panose="02010609060101010101" pitchFamily="49" charset="-122"/>
                <a:ea typeface="KaiTi" panose="02010609060101010101" pitchFamily="49" charset="-122"/>
                <a:sym typeface="+mn-ea"/>
              </a:rPr>
              <a:t>APP</a:t>
            </a:r>
            <a:endParaRPr lang="zh-CN" altLang="en-US" sz="2400">
              <a:latin typeface="KaiTi" panose="02010609060101010101" pitchFamily="49" charset="-122"/>
              <a:ea typeface="KaiTi" panose="02010609060101010101" pitchFamily="49" charset="-122"/>
            </a:endParaRPr>
          </a:p>
        </p:txBody>
      </p:sp>
      <p:sp>
        <p:nvSpPr>
          <p:cNvPr id="3" name="文本框 2"/>
          <p:cNvSpPr txBox="1"/>
          <p:nvPr/>
        </p:nvSpPr>
        <p:spPr>
          <a:xfrm>
            <a:off x="1145477" y="1795320"/>
            <a:ext cx="10559577" cy="4893647"/>
          </a:xfrm>
          <a:prstGeom prst="rect">
            <a:avLst/>
          </a:prstGeom>
          <a:noFill/>
        </p:spPr>
        <p:txBody>
          <a:bodyPr wrap="square" rtlCol="0">
            <a:spAutoFit/>
          </a:bodyPr>
          <a:lstStyle/>
          <a:p>
            <a:pPr eaLnBrk="1" hangingPunct="1"/>
            <a:r>
              <a:rPr lang="en-US" altLang="zh-CN" dirty="0">
                <a:latin typeface="KaiTi" panose="02010609060101010101" pitchFamily="49" charset="-122"/>
                <a:ea typeface="KaiTi" panose="02010609060101010101" pitchFamily="49" charset="-122"/>
                <a:sym typeface="+mn-ea"/>
              </a:rPr>
              <a:t>   </a:t>
            </a:r>
            <a:r>
              <a:rPr lang="en-US" altLang="zh-CN" sz="2400" dirty="0">
                <a:latin typeface="KaiTi" panose="02010609060101010101" pitchFamily="49" charset="-122"/>
                <a:ea typeface="KaiTi" panose="02010609060101010101" pitchFamily="49" charset="-122"/>
                <a:sym typeface="+mn-ea"/>
              </a:rPr>
              <a:t> </a:t>
            </a:r>
            <a:r>
              <a:rPr lang="zh-CN" altLang="zh-CN" sz="2400" dirty="0">
                <a:latin typeface="KaiTi" panose="02010609060101010101" pitchFamily="49" charset="-122"/>
                <a:ea typeface="KaiTi" panose="02010609060101010101" pitchFamily="49" charset="-122"/>
                <a:sym typeface="+mn-ea"/>
              </a:rPr>
              <a:t>“小职了”是一款纯手机求职应用</a:t>
            </a:r>
            <a:r>
              <a:rPr lang="en-US" altLang="zh-CN" sz="2400" dirty="0">
                <a:latin typeface="KaiTi" panose="02010609060101010101" pitchFamily="49" charset="-122"/>
                <a:ea typeface="KaiTi" panose="02010609060101010101" pitchFamily="49" charset="-122"/>
                <a:sym typeface="+mn-ea"/>
              </a:rPr>
              <a:t>APP</a:t>
            </a:r>
            <a:r>
              <a:rPr lang="zh-CN" altLang="zh-CN" sz="2400" dirty="0">
                <a:latin typeface="KaiTi" panose="02010609060101010101" pitchFamily="49" charset="-122"/>
                <a:ea typeface="KaiTi" panose="02010609060101010101" pitchFamily="49" charset="-122"/>
                <a:sym typeface="+mn-ea"/>
              </a:rPr>
              <a:t>，它对招聘企业近乎免费，并以“大数据”为基础，以“全”和“精准”的职位信息吸引个人用户，进而靠提供多维服务获益。开发者初殿松认为，不再靠“贩卖”个人简历盈利的小职了将在网络招聘行业悄然引发一场革命。</a:t>
            </a:r>
          </a:p>
          <a:p>
            <a:pPr eaLnBrk="1" hangingPunct="1"/>
            <a:r>
              <a:rPr lang="zh-CN" altLang="zh-CN" sz="2400" dirty="0">
                <a:latin typeface="KaiTi" panose="02010609060101010101" pitchFamily="49" charset="-122"/>
                <a:ea typeface="KaiTi" panose="02010609060101010101" pitchFamily="49" charset="-122"/>
                <a:sym typeface="+mn-ea"/>
              </a:rPr>
              <a:t>    在小职了内部，初殿松组建了一个庞大的内容团队，今年底，这个团队有望达到</a:t>
            </a:r>
            <a:r>
              <a:rPr lang="en-US" altLang="zh-CN" sz="2400" dirty="0">
                <a:latin typeface="KaiTi" panose="02010609060101010101" pitchFamily="49" charset="-122"/>
                <a:ea typeface="KaiTi" panose="02010609060101010101" pitchFamily="49" charset="-122"/>
                <a:sym typeface="+mn-ea"/>
              </a:rPr>
              <a:t>800</a:t>
            </a:r>
            <a:r>
              <a:rPr lang="zh-CN" altLang="zh-CN" sz="2400" dirty="0">
                <a:latin typeface="KaiTi" panose="02010609060101010101" pitchFamily="49" charset="-122"/>
                <a:ea typeface="KaiTi" panose="02010609060101010101" pitchFamily="49" charset="-122"/>
                <a:sym typeface="+mn-ea"/>
              </a:rPr>
              <a:t>人。他们第一步的工作是，整合所在城市所有招聘源头，保障对所在城市当日新增职位的</a:t>
            </a:r>
            <a:r>
              <a:rPr lang="en-US" altLang="zh-CN" sz="2400" dirty="0">
                <a:latin typeface="KaiTi" panose="02010609060101010101" pitchFamily="49" charset="-122"/>
                <a:ea typeface="KaiTi" panose="02010609060101010101" pitchFamily="49" charset="-122"/>
                <a:sym typeface="+mn-ea"/>
              </a:rPr>
              <a:t>100%</a:t>
            </a:r>
            <a:r>
              <a:rPr lang="zh-CN" altLang="zh-CN" sz="2400" dirty="0">
                <a:latin typeface="KaiTi" panose="02010609060101010101" pitchFamily="49" charset="-122"/>
                <a:ea typeface="KaiTi" panose="02010609060101010101" pitchFamily="49" charset="-122"/>
                <a:sym typeface="+mn-ea"/>
              </a:rPr>
              <a:t>覆盖。</a:t>
            </a:r>
            <a:endParaRPr lang="zh-CN" altLang="en-US" sz="2400" dirty="0">
              <a:latin typeface="KaiTi" panose="02010609060101010101" pitchFamily="49" charset="-122"/>
              <a:ea typeface="KaiTi" panose="02010609060101010101" pitchFamily="49" charset="-122"/>
            </a:endParaRPr>
          </a:p>
          <a:p>
            <a:pPr eaLnBrk="1" hangingPunct="1"/>
            <a:r>
              <a:rPr lang="zh-CN" altLang="zh-CN" sz="2400" dirty="0">
                <a:latin typeface="KaiTi" panose="02010609060101010101" pitchFamily="49" charset="-122"/>
                <a:ea typeface="KaiTi" panose="02010609060101010101" pitchFamily="49" charset="-122"/>
                <a:sym typeface="+mn-ea"/>
              </a:rPr>
              <a:t>     在此基础上，他们再做企业认证，也即“认证企业免费招聘”。这些发布过招聘信息的企业只要通过小职了的官方认证，缴纳</a:t>
            </a:r>
            <a:r>
              <a:rPr lang="en-US" altLang="zh-CN" sz="2400" dirty="0">
                <a:latin typeface="KaiTi" panose="02010609060101010101" pitchFamily="49" charset="-122"/>
                <a:ea typeface="KaiTi" panose="02010609060101010101" pitchFamily="49" charset="-122"/>
                <a:sym typeface="+mn-ea"/>
              </a:rPr>
              <a:t>365</a:t>
            </a:r>
            <a:r>
              <a:rPr lang="zh-CN" altLang="zh-CN" sz="2400" dirty="0">
                <a:latin typeface="KaiTi" panose="02010609060101010101" pitchFamily="49" charset="-122"/>
                <a:ea typeface="KaiTi" panose="02010609060101010101" pitchFamily="49" charset="-122"/>
                <a:sym typeface="+mn-ea"/>
              </a:rPr>
              <a:t>元认证服务费，即可获得一年的常规招聘免费服务。与三大招聘巨头相比，小职了的“</a:t>
            </a:r>
            <a:r>
              <a:rPr lang="en-US" altLang="zh-CN" sz="2400" dirty="0">
                <a:latin typeface="KaiTi" panose="02010609060101010101" pitchFamily="49" charset="-122"/>
                <a:ea typeface="KaiTi" panose="02010609060101010101" pitchFamily="49" charset="-122"/>
                <a:sym typeface="+mn-ea"/>
              </a:rPr>
              <a:t>365</a:t>
            </a:r>
            <a:r>
              <a:rPr lang="zh-CN" altLang="zh-CN" sz="2400" dirty="0">
                <a:latin typeface="KaiTi" panose="02010609060101010101" pitchFamily="49" charset="-122"/>
                <a:ea typeface="KaiTi" panose="02010609060101010101" pitchFamily="49" charset="-122"/>
                <a:sym typeface="+mn-ea"/>
              </a:rPr>
              <a:t>认证”是颠覆性的。</a:t>
            </a:r>
            <a:endParaRPr lang="zh-CN" altLang="zh-CN" sz="2400" dirty="0">
              <a:latin typeface="KaiTi" panose="02010609060101010101" pitchFamily="49" charset="-122"/>
              <a:ea typeface="KaiTi" panose="02010609060101010101" pitchFamily="49" charset="-122"/>
            </a:endParaRPr>
          </a:p>
          <a:p>
            <a:pPr eaLnBrk="1" hangingPunct="1"/>
            <a:endParaRPr kumimoji="1" lang="zh-CN" altLang="en-US" sz="2400" dirty="0">
              <a:latin typeface="KaiTi" panose="02010609060101010101" pitchFamily="49" charset="-122"/>
              <a:ea typeface="KaiTi" panose="02010609060101010101" pitchFamily="49" charset="-122"/>
            </a:endParaRPr>
          </a:p>
          <a:p>
            <a:pPr eaLnBrk="1" hangingPunct="1"/>
            <a:endParaRPr lang="zh-CN" altLang="en-US" sz="2400" dirty="0">
              <a:latin typeface="KaiTi" panose="02010609060101010101" pitchFamily="49" charset="-122"/>
              <a:ea typeface="KaiTi" panose="02010609060101010101" pitchFamily="49" charset="-122"/>
            </a:endParaRPr>
          </a:p>
        </p:txBody>
      </p:sp>
    </p:spTree>
    <p:extLst>
      <p:ext uri="{BB962C8B-B14F-4D97-AF65-F5344CB8AC3E}">
        <p14:creationId xmlns:p14="http://schemas.microsoft.com/office/powerpoint/2010/main" val="3926103756"/>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0">
        <p15:prstTrans prst="pageCurlDouble"/>
      </p:transition>
    </mc:Choice>
    <mc:Fallback xmlns="">
      <p:transition spd="slow"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5" presetClass="entr" presetSubtype="0" fill="hold" nodeType="withEffect">
                                  <p:stCondLst>
                                    <p:cond delay="250"/>
                                  </p:stCondLst>
                                  <p:childTnLst>
                                    <p:set>
                                      <p:cBhvr>
                                        <p:cTn id="6" dur="1" fill="hold">
                                          <p:stCondLst>
                                            <p:cond delay="0"/>
                                          </p:stCondLst>
                                        </p:cTn>
                                        <p:tgtEl>
                                          <p:spTgt spid="17"/>
                                        </p:tgtEl>
                                        <p:attrNameLst>
                                          <p:attrName>style.visibility</p:attrName>
                                        </p:attrNameLst>
                                      </p:cBhvr>
                                      <p:to>
                                        <p:strVal val="visible"/>
                                      </p:to>
                                    </p:set>
                                    <p:anim calcmode="lin" valueType="num">
                                      <p:cBhvr>
                                        <p:cTn id="7" dur="500" decel="50000" fill="hold">
                                          <p:stCondLst>
                                            <p:cond delay="0"/>
                                          </p:stCondLst>
                                        </p:cTn>
                                        <p:tgtEl>
                                          <p:spTgt spid="17"/>
                                        </p:tgtEl>
                                        <p:attrNameLst>
                                          <p:attrName>style.rotation</p:attrName>
                                        </p:attrNameLst>
                                      </p:cBhvr>
                                      <p:tavLst>
                                        <p:tav tm="0">
                                          <p:val>
                                            <p:fltVal val="-90"/>
                                          </p:val>
                                        </p:tav>
                                        <p:tav tm="100000">
                                          <p:val>
                                            <p:fltVal val="0"/>
                                          </p:val>
                                        </p:tav>
                                      </p:tavLst>
                                    </p:anim>
                                    <p:anim calcmode="lin" valueType="num">
                                      <p:cBhvr>
                                        <p:cTn id="8" dur="500" decel="50000" fill="hold">
                                          <p:stCondLst>
                                            <p:cond delay="0"/>
                                          </p:stCondLst>
                                        </p:cTn>
                                        <p:tgtEl>
                                          <p:spTgt spid="17"/>
                                        </p:tgtEl>
                                        <p:attrNameLst>
                                          <p:attrName>ppt_w</p:attrName>
                                        </p:attrNameLst>
                                      </p:cBhvr>
                                      <p:tavLst>
                                        <p:tav tm="0">
                                          <p:val>
                                            <p:strVal val="#ppt_w"/>
                                          </p:val>
                                        </p:tav>
                                        <p:tav tm="100000">
                                          <p:val>
                                            <p:strVal val="#ppt_w*.05"/>
                                          </p:val>
                                        </p:tav>
                                      </p:tavLst>
                                    </p:anim>
                                    <p:anim calcmode="lin" valueType="num">
                                      <p:cBhvr>
                                        <p:cTn id="9" dur="500" accel="50000" fill="hold">
                                          <p:stCondLst>
                                            <p:cond delay="500"/>
                                          </p:stCondLst>
                                        </p:cTn>
                                        <p:tgtEl>
                                          <p:spTgt spid="17"/>
                                        </p:tgtEl>
                                        <p:attrNameLst>
                                          <p:attrName>ppt_w</p:attrName>
                                        </p:attrNameLst>
                                      </p:cBhvr>
                                      <p:tavLst>
                                        <p:tav tm="0">
                                          <p:val>
                                            <p:strVal val="#ppt_w*.05"/>
                                          </p:val>
                                        </p:tav>
                                        <p:tav tm="100000">
                                          <p:val>
                                            <p:strVal val="#ppt_w"/>
                                          </p:val>
                                        </p:tav>
                                      </p:tavLst>
                                    </p:anim>
                                    <p:anim calcmode="lin" valueType="num">
                                      <p:cBhvr>
                                        <p:cTn id="10" dur="1000" fill="hold"/>
                                        <p:tgtEl>
                                          <p:spTgt spid="17"/>
                                        </p:tgtEl>
                                        <p:attrNameLst>
                                          <p:attrName>ppt_h</p:attrName>
                                        </p:attrNameLst>
                                      </p:cBhvr>
                                      <p:tavLst>
                                        <p:tav tm="0">
                                          <p:val>
                                            <p:strVal val="#ppt_h"/>
                                          </p:val>
                                        </p:tav>
                                        <p:tav tm="100000">
                                          <p:val>
                                            <p:strVal val="#ppt_h"/>
                                          </p:val>
                                        </p:tav>
                                      </p:tavLst>
                                    </p:anim>
                                    <p:anim calcmode="lin" valueType="num">
                                      <p:cBhvr>
                                        <p:cTn id="11" dur="500" decel="50000" fill="hold">
                                          <p:stCondLst>
                                            <p:cond delay="0"/>
                                          </p:stCondLst>
                                        </p:cTn>
                                        <p:tgtEl>
                                          <p:spTgt spid="17"/>
                                        </p:tgtEl>
                                        <p:attrNameLst>
                                          <p:attrName>ppt_x</p:attrName>
                                        </p:attrNameLst>
                                      </p:cBhvr>
                                      <p:tavLst>
                                        <p:tav tm="0">
                                          <p:val>
                                            <p:strVal val="#ppt_x+.4"/>
                                          </p:val>
                                        </p:tav>
                                        <p:tav tm="100000">
                                          <p:val>
                                            <p:strVal val="#ppt_x"/>
                                          </p:val>
                                        </p:tav>
                                      </p:tavLst>
                                    </p:anim>
                                    <p:anim calcmode="lin" valueType="num">
                                      <p:cBhvr>
                                        <p:cTn id="12" dur="500" decel="50000" fill="hold">
                                          <p:stCondLst>
                                            <p:cond delay="0"/>
                                          </p:stCondLst>
                                        </p:cTn>
                                        <p:tgtEl>
                                          <p:spTgt spid="17"/>
                                        </p:tgtEl>
                                        <p:attrNameLst>
                                          <p:attrName>ppt_y</p:attrName>
                                        </p:attrNameLst>
                                      </p:cBhvr>
                                      <p:tavLst>
                                        <p:tav tm="0">
                                          <p:val>
                                            <p:strVal val="#ppt_y-.2"/>
                                          </p:val>
                                        </p:tav>
                                        <p:tav tm="100000">
                                          <p:val>
                                            <p:strVal val="#ppt_y+.1"/>
                                          </p:val>
                                        </p:tav>
                                      </p:tavLst>
                                    </p:anim>
                                    <p:anim calcmode="lin" valueType="num">
                                      <p:cBhvr>
                                        <p:cTn id="13" dur="500" accel="50000" fill="hold">
                                          <p:stCondLst>
                                            <p:cond delay="500"/>
                                          </p:stCondLst>
                                        </p:cTn>
                                        <p:tgtEl>
                                          <p:spTgt spid="17"/>
                                        </p:tgtEl>
                                        <p:attrNameLst>
                                          <p:attrName>ppt_y</p:attrName>
                                        </p:attrNameLst>
                                      </p:cBhvr>
                                      <p:tavLst>
                                        <p:tav tm="0">
                                          <p:val>
                                            <p:strVal val="#ppt_y+.1"/>
                                          </p:val>
                                        </p:tav>
                                        <p:tav tm="100000">
                                          <p:val>
                                            <p:strVal val="#ppt_y"/>
                                          </p:val>
                                        </p:tav>
                                      </p:tavLst>
                                    </p:anim>
                                    <p:animEffect transition="in" filter="fade">
                                      <p:cBhvr>
                                        <p:cTn id="14" dur="1000" decel="50000">
                                          <p:stCondLst>
                                            <p:cond delay="0"/>
                                          </p:stCondLst>
                                        </p:cTn>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矩形 24"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549157" y="-975631"/>
            <a:ext cx="583096" cy="838080"/>
          </a:xfrm>
          <a:prstGeom prst="rect">
            <a:avLst/>
          </a:prstGeom>
          <a:solidFill>
            <a:srgbClr val="365B7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 name="矩形 25"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1132253" y="-975631"/>
            <a:ext cx="583096" cy="838080"/>
          </a:xfrm>
          <a:prstGeom prst="rect">
            <a:avLst/>
          </a:prstGeom>
          <a:solidFill>
            <a:srgbClr val="96648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 name="矩形 26"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1715349" y="-975631"/>
            <a:ext cx="583096" cy="838080"/>
          </a:xfrm>
          <a:prstGeom prst="rect">
            <a:avLst/>
          </a:prstGeom>
          <a:solidFill>
            <a:srgbClr val="D06F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 name="矩形 27"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2298446" y="-975631"/>
            <a:ext cx="583096" cy="838080"/>
          </a:xfrm>
          <a:prstGeom prst="rect">
            <a:avLst/>
          </a:prstGeom>
          <a:solidFill>
            <a:srgbClr val="F779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 name="矩形 28"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2881542" y="-975631"/>
            <a:ext cx="583096" cy="838080"/>
          </a:xfrm>
          <a:prstGeom prst="rect">
            <a:avLst/>
          </a:prstGeom>
          <a:solidFill>
            <a:srgbClr val="F8AD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cxnSp>
        <p:nvCxnSpPr>
          <p:cNvPr id="7" name="直接连接符 6"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CxnSpPr/>
          <p:nvPr/>
        </p:nvCxnSpPr>
        <p:spPr>
          <a:xfrm>
            <a:off x="3246637" y="1273629"/>
            <a:ext cx="5770860"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9" name="椭圆 8"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flipH="1">
            <a:off x="2686180" y="813581"/>
            <a:ext cx="157493" cy="157493"/>
          </a:xfrm>
          <a:prstGeom prst="ellipse">
            <a:avLst/>
          </a:prstGeom>
          <a:solidFill>
            <a:srgbClr val="D06F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 name="椭圆 9"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flipH="1">
            <a:off x="2686180" y="335956"/>
            <a:ext cx="321030" cy="321030"/>
          </a:xfrm>
          <a:prstGeom prst="ellipse">
            <a:avLst/>
          </a:prstGeom>
          <a:solidFill>
            <a:srgbClr val="966481"/>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 name="椭圆 10"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flipH="1">
            <a:off x="2991678" y="806317"/>
            <a:ext cx="219803" cy="219803"/>
          </a:xfrm>
          <a:prstGeom prst="ellipse">
            <a:avLst/>
          </a:prstGeom>
          <a:solidFill>
            <a:srgbClr val="365B7C"/>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 name="椭圆 11"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flipH="1">
            <a:off x="2031169" y="697840"/>
            <a:ext cx="164852" cy="164852"/>
          </a:xfrm>
          <a:prstGeom prst="ellipse">
            <a:avLst/>
          </a:prstGeom>
          <a:solidFill>
            <a:srgbClr val="F779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 name="椭圆 12"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9354354" y="755438"/>
            <a:ext cx="157493" cy="157493"/>
          </a:xfrm>
          <a:prstGeom prst="ellipse">
            <a:avLst/>
          </a:prstGeom>
          <a:solidFill>
            <a:srgbClr val="D06F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 name="椭圆 13"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9190817" y="277813"/>
            <a:ext cx="321030" cy="321030"/>
          </a:xfrm>
          <a:prstGeom prst="ellipse">
            <a:avLst/>
          </a:prstGeom>
          <a:solidFill>
            <a:srgbClr val="966481"/>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 name="椭圆 14"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a:off x="8986546" y="748174"/>
            <a:ext cx="219803" cy="219803"/>
          </a:xfrm>
          <a:prstGeom prst="ellipse">
            <a:avLst/>
          </a:prstGeom>
          <a:solidFill>
            <a:srgbClr val="365B7C"/>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 name="椭圆 15"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a:off x="10002006" y="639697"/>
            <a:ext cx="164852" cy="164852"/>
          </a:xfrm>
          <a:prstGeom prst="ellipse">
            <a:avLst/>
          </a:prstGeom>
          <a:solidFill>
            <a:srgbClr val="F779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e7d195523061f1c0"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hidden="1"/>
          <p:cNvSpPr txBox="1"/>
          <p:nvPr/>
        </p:nvSpPr>
        <p:spPr>
          <a:xfrm>
            <a:off x="-355600" y="1803400"/>
            <a:ext cx="293927" cy="1016000"/>
          </a:xfrm>
          <a:prstGeom prst="rect">
            <a:avLst/>
          </a:prstGeom>
          <a:noFill/>
        </p:spPr>
        <p:txBody>
          <a:bodyPr vert="wordArtVert" rtlCol="0">
            <a:spAutoFit/>
          </a:bodyPr>
          <a:lstStyle/>
          <a:p>
            <a:r>
              <a:rPr lang="en-US" altLang="zh-CN" sz="100"/>
              <a:t>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a:t>
            </a:r>
            <a:endParaRPr lang="zh-CN" altLang="en-US" sz="100"/>
          </a:p>
        </p:txBody>
      </p:sp>
      <p:sp>
        <p:nvSpPr>
          <p:cNvPr id="2" name="文本框 1"/>
          <p:cNvSpPr txBox="1"/>
          <p:nvPr/>
        </p:nvSpPr>
        <p:spPr>
          <a:xfrm>
            <a:off x="4076700" y="727710"/>
            <a:ext cx="3966210" cy="521970"/>
          </a:xfrm>
          <a:prstGeom prst="rect">
            <a:avLst/>
          </a:prstGeom>
          <a:noFill/>
        </p:spPr>
        <p:txBody>
          <a:bodyPr wrap="square" rtlCol="0">
            <a:spAutoFit/>
          </a:bodyPr>
          <a:lstStyle/>
          <a:p>
            <a:r>
              <a:rPr lang="en-US" altLang="zh-CN" sz="2800" dirty="0">
                <a:latin typeface="KaiTi" panose="02010609060101010101" pitchFamily="49" charset="-122"/>
                <a:ea typeface="KaiTi" panose="02010609060101010101" pitchFamily="49" charset="-122"/>
                <a:sym typeface="+mn-ea"/>
              </a:rPr>
              <a:t>(</a:t>
            </a:r>
            <a:r>
              <a:rPr lang="zh-CN" altLang="en-US" sz="2800" dirty="0">
                <a:latin typeface="KaiTi" panose="02010609060101010101" pitchFamily="49" charset="-122"/>
                <a:ea typeface="KaiTi" panose="02010609060101010101" pitchFamily="49" charset="-122"/>
                <a:sym typeface="+mn-ea"/>
              </a:rPr>
              <a:t>一</a:t>
            </a:r>
            <a:r>
              <a:rPr lang="en-US" altLang="zh-CN" sz="2800" dirty="0">
                <a:latin typeface="KaiTi" panose="02010609060101010101" pitchFamily="49" charset="-122"/>
                <a:ea typeface="KaiTi" panose="02010609060101010101" pitchFamily="49" charset="-122"/>
                <a:sym typeface="+mn-ea"/>
              </a:rPr>
              <a:t>)</a:t>
            </a:r>
            <a:r>
              <a:rPr lang="zh-CN" altLang="en-US" sz="2800" dirty="0">
                <a:latin typeface="KaiTi" panose="02010609060101010101" pitchFamily="49" charset="-122"/>
                <a:ea typeface="KaiTi" panose="02010609060101010101" pitchFamily="49" charset="-122"/>
                <a:sym typeface="+mn-ea"/>
              </a:rPr>
              <a:t>外部招聘的途径</a:t>
            </a:r>
            <a:endParaRPr lang="zh-CN" altLang="en-US" sz="2800" dirty="0">
              <a:latin typeface="KaiTi" panose="02010609060101010101" pitchFamily="49" charset="-122"/>
              <a:ea typeface="KaiTi" panose="02010609060101010101" pitchFamily="49" charset="-122"/>
            </a:endParaRPr>
          </a:p>
        </p:txBody>
      </p:sp>
      <p:graphicFrame>
        <p:nvGraphicFramePr>
          <p:cNvPr id="4" name="图示 3"/>
          <p:cNvGraphicFramePr/>
          <p:nvPr/>
        </p:nvGraphicFramePr>
        <p:xfrm>
          <a:off x="1995805" y="1570990"/>
          <a:ext cx="8128000" cy="4110355"/>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5" name="文本框 4"/>
          <p:cNvSpPr txBox="1"/>
          <p:nvPr/>
        </p:nvSpPr>
        <p:spPr>
          <a:xfrm>
            <a:off x="2511332" y="3353594"/>
            <a:ext cx="2515235" cy="423545"/>
          </a:xfrm>
          <a:prstGeom prst="rect">
            <a:avLst/>
          </a:prstGeom>
          <a:noFill/>
        </p:spPr>
        <p:txBody>
          <a:bodyPr wrap="square" rtlCol="0">
            <a:spAutoFit/>
          </a:bodyPr>
          <a:lstStyle/>
          <a:p>
            <a:pPr eaLnBrk="1" hangingPunct="1">
              <a:lnSpc>
                <a:spcPct val="90000"/>
              </a:lnSpc>
            </a:pPr>
            <a:r>
              <a:rPr lang="zh-CN" altLang="en-US" sz="2400" dirty="0">
                <a:latin typeface="KaiTi" panose="02010609060101010101" pitchFamily="49" charset="-122"/>
                <a:ea typeface="KaiTi" panose="02010609060101010101" pitchFamily="49" charset="-122"/>
                <a:sym typeface="+mn-ea"/>
              </a:rPr>
              <a:t>校园招聘</a:t>
            </a:r>
            <a:endParaRPr lang="zh-CN" altLang="en-US" sz="2400" dirty="0">
              <a:latin typeface="KaiTi" panose="02010609060101010101" pitchFamily="49" charset="-122"/>
              <a:ea typeface="KaiTi" panose="02010609060101010101" pitchFamily="49" charset="-122"/>
            </a:endParaRPr>
          </a:p>
        </p:txBody>
      </p:sp>
      <p:sp>
        <p:nvSpPr>
          <p:cNvPr id="8" name="文本框 7"/>
          <p:cNvSpPr txBox="1"/>
          <p:nvPr/>
        </p:nvSpPr>
        <p:spPr>
          <a:xfrm>
            <a:off x="2524710" y="3968787"/>
            <a:ext cx="1825625" cy="423545"/>
          </a:xfrm>
          <a:prstGeom prst="rect">
            <a:avLst/>
          </a:prstGeom>
          <a:noFill/>
        </p:spPr>
        <p:txBody>
          <a:bodyPr wrap="square" rtlCol="0">
            <a:spAutoFit/>
          </a:bodyPr>
          <a:lstStyle/>
          <a:p>
            <a:pPr eaLnBrk="1" hangingPunct="1">
              <a:lnSpc>
                <a:spcPct val="90000"/>
              </a:lnSpc>
            </a:pPr>
            <a:r>
              <a:rPr lang="zh-CN" altLang="en-US" sz="2400" dirty="0">
                <a:latin typeface="KaiTi" panose="02010609060101010101" pitchFamily="49" charset="-122"/>
                <a:ea typeface="KaiTi" panose="02010609060101010101" pitchFamily="49" charset="-122"/>
                <a:sym typeface="+mn-ea"/>
              </a:rPr>
              <a:t>人才招聘会</a:t>
            </a:r>
            <a:endParaRPr lang="zh-CN" altLang="en-US" sz="2400" dirty="0">
              <a:latin typeface="KaiTi" panose="02010609060101010101" pitchFamily="49" charset="-122"/>
              <a:ea typeface="KaiTi" panose="02010609060101010101" pitchFamily="49" charset="-122"/>
            </a:endParaRPr>
          </a:p>
        </p:txBody>
      </p:sp>
      <p:sp>
        <p:nvSpPr>
          <p:cNvPr id="17" name="文本框 16"/>
          <p:cNvSpPr txBox="1"/>
          <p:nvPr/>
        </p:nvSpPr>
        <p:spPr>
          <a:xfrm>
            <a:off x="2343984" y="4534399"/>
            <a:ext cx="1805305" cy="423545"/>
          </a:xfrm>
          <a:prstGeom prst="rect">
            <a:avLst/>
          </a:prstGeom>
          <a:noFill/>
        </p:spPr>
        <p:txBody>
          <a:bodyPr wrap="square" rtlCol="0">
            <a:spAutoFit/>
          </a:bodyPr>
          <a:lstStyle/>
          <a:p>
            <a:pPr eaLnBrk="1" hangingPunct="1">
              <a:lnSpc>
                <a:spcPct val="90000"/>
              </a:lnSpc>
            </a:pPr>
            <a:r>
              <a:rPr lang="zh-CN" altLang="en-US" dirty="0">
                <a:latin typeface="KaiTi" panose="02010609060101010101" pitchFamily="49" charset="-122"/>
                <a:ea typeface="KaiTi" panose="02010609060101010101" pitchFamily="49" charset="-122"/>
                <a:sym typeface="+mn-ea"/>
              </a:rPr>
              <a:t> </a:t>
            </a:r>
            <a:r>
              <a:rPr lang="zh-CN" altLang="en-US" sz="2400" dirty="0">
                <a:latin typeface="KaiTi" panose="02010609060101010101" pitchFamily="49" charset="-122"/>
                <a:ea typeface="KaiTi" panose="02010609060101010101" pitchFamily="49" charset="-122"/>
                <a:sym typeface="+mn-ea"/>
              </a:rPr>
              <a:t>招聘告示</a:t>
            </a:r>
          </a:p>
        </p:txBody>
      </p:sp>
      <p:sp>
        <p:nvSpPr>
          <p:cNvPr id="18" name="文本框 17"/>
          <p:cNvSpPr txBox="1"/>
          <p:nvPr/>
        </p:nvSpPr>
        <p:spPr>
          <a:xfrm>
            <a:off x="2420184" y="5134315"/>
            <a:ext cx="2109470" cy="423545"/>
          </a:xfrm>
          <a:prstGeom prst="rect">
            <a:avLst/>
          </a:prstGeom>
          <a:noFill/>
        </p:spPr>
        <p:txBody>
          <a:bodyPr wrap="square" rtlCol="0">
            <a:spAutoFit/>
          </a:bodyPr>
          <a:lstStyle/>
          <a:p>
            <a:pPr eaLnBrk="1" hangingPunct="1">
              <a:lnSpc>
                <a:spcPct val="90000"/>
              </a:lnSpc>
            </a:pPr>
            <a:r>
              <a:rPr lang="zh-CN" altLang="en-US" sz="2400" dirty="0">
                <a:latin typeface="KaiTi" panose="02010609060101010101" pitchFamily="49" charset="-122"/>
                <a:ea typeface="KaiTi" panose="02010609060101010101" pitchFamily="49" charset="-122"/>
                <a:sym typeface="+mn-ea"/>
              </a:rPr>
              <a:t>新型招聘方式</a:t>
            </a:r>
          </a:p>
        </p:txBody>
      </p:sp>
    </p:spTree>
    <p:extLst>
      <p:ext uri="{BB962C8B-B14F-4D97-AF65-F5344CB8AC3E}">
        <p14:creationId xmlns:p14="http://schemas.microsoft.com/office/powerpoint/2010/main" val="2937369276"/>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0">
        <p15:prstTrans prst="pageCurlDouble"/>
      </p:transition>
    </mc:Choice>
    <mc:Fallback xmlns="">
      <p:transition spd="slow" advTm="0">
        <p:fade/>
      </p:transition>
    </mc:Fallback>
  </mc:AlternateContent>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矩形 24"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549157" y="-975631"/>
            <a:ext cx="583096" cy="838080"/>
          </a:xfrm>
          <a:prstGeom prst="rect">
            <a:avLst/>
          </a:prstGeom>
          <a:solidFill>
            <a:srgbClr val="365B7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 name="矩形 25"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1132253" y="-975631"/>
            <a:ext cx="583096" cy="838080"/>
          </a:xfrm>
          <a:prstGeom prst="rect">
            <a:avLst/>
          </a:prstGeom>
          <a:solidFill>
            <a:srgbClr val="96648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 name="矩形 26"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1715349" y="-975631"/>
            <a:ext cx="583096" cy="838080"/>
          </a:xfrm>
          <a:prstGeom prst="rect">
            <a:avLst/>
          </a:prstGeom>
          <a:solidFill>
            <a:srgbClr val="D06F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 name="矩形 27"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2298446" y="-975631"/>
            <a:ext cx="583096" cy="838080"/>
          </a:xfrm>
          <a:prstGeom prst="rect">
            <a:avLst/>
          </a:prstGeom>
          <a:solidFill>
            <a:srgbClr val="F779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 name="矩形 28"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2881542" y="-975631"/>
            <a:ext cx="583096" cy="838080"/>
          </a:xfrm>
          <a:prstGeom prst="rect">
            <a:avLst/>
          </a:prstGeom>
          <a:solidFill>
            <a:srgbClr val="F8AD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e7d195523061f1c0"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hidden="1"/>
          <p:cNvSpPr txBox="1"/>
          <p:nvPr/>
        </p:nvSpPr>
        <p:spPr>
          <a:xfrm>
            <a:off x="-355600" y="1803400"/>
            <a:ext cx="293927" cy="1016000"/>
          </a:xfrm>
          <a:prstGeom prst="rect">
            <a:avLst/>
          </a:prstGeom>
          <a:noFill/>
        </p:spPr>
        <p:txBody>
          <a:bodyPr vert="wordArtVert" rtlCol="0">
            <a:spAutoFit/>
          </a:bodyPr>
          <a:lstStyle/>
          <a:p>
            <a:r>
              <a:rPr lang="en-US" altLang="zh-CN" sz="100"/>
              <a:t>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a:t>
            </a:r>
            <a:endParaRPr lang="zh-CN" altLang="en-US" sz="100"/>
          </a:p>
        </p:txBody>
      </p:sp>
      <p:pic>
        <p:nvPicPr>
          <p:cNvPr id="222213" name="Picture 4"/>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87069" y="403769"/>
            <a:ext cx="10726601" cy="59807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536032072"/>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0">
        <p15:prstTrans prst="pageCurlDouble"/>
      </p:transition>
    </mc:Choice>
    <mc:Fallback xmlns="">
      <p:transition spd="slow" advTm="0">
        <p:fade/>
      </p:transition>
    </mc:Fallback>
  </mc:AlternateContent>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矩形 24"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549157" y="-975631"/>
            <a:ext cx="583096" cy="838080"/>
          </a:xfrm>
          <a:prstGeom prst="rect">
            <a:avLst/>
          </a:prstGeom>
          <a:solidFill>
            <a:srgbClr val="365B7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 name="矩形 25"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1132253" y="-975631"/>
            <a:ext cx="583096" cy="838080"/>
          </a:xfrm>
          <a:prstGeom prst="rect">
            <a:avLst/>
          </a:prstGeom>
          <a:solidFill>
            <a:srgbClr val="96648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 name="矩形 26"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1715349" y="-975631"/>
            <a:ext cx="583096" cy="838080"/>
          </a:xfrm>
          <a:prstGeom prst="rect">
            <a:avLst/>
          </a:prstGeom>
          <a:solidFill>
            <a:srgbClr val="D06F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 name="矩形 27"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2298446" y="-975631"/>
            <a:ext cx="583096" cy="838080"/>
          </a:xfrm>
          <a:prstGeom prst="rect">
            <a:avLst/>
          </a:prstGeom>
          <a:solidFill>
            <a:srgbClr val="F779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 name="矩形 28"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2881542" y="-975631"/>
            <a:ext cx="583096" cy="838080"/>
          </a:xfrm>
          <a:prstGeom prst="rect">
            <a:avLst/>
          </a:prstGeom>
          <a:solidFill>
            <a:srgbClr val="F8AD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e7d195523061f1c0"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hidden="1"/>
          <p:cNvSpPr txBox="1"/>
          <p:nvPr/>
        </p:nvSpPr>
        <p:spPr>
          <a:xfrm>
            <a:off x="-355600" y="1803400"/>
            <a:ext cx="293927" cy="1016000"/>
          </a:xfrm>
          <a:prstGeom prst="rect">
            <a:avLst/>
          </a:prstGeom>
          <a:noFill/>
        </p:spPr>
        <p:txBody>
          <a:bodyPr vert="wordArtVert" rtlCol="0">
            <a:spAutoFit/>
          </a:bodyPr>
          <a:lstStyle/>
          <a:p>
            <a:r>
              <a:rPr lang="en-US" altLang="zh-CN" sz="100"/>
              <a:t>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a:t>
            </a:r>
            <a:endParaRPr lang="zh-CN" altLang="en-US" sz="100"/>
          </a:p>
        </p:txBody>
      </p:sp>
      <p:grpSp>
        <p:nvGrpSpPr>
          <p:cNvPr id="17" name="组合 16"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GrpSpPr/>
          <p:nvPr/>
        </p:nvGrpSpPr>
        <p:grpSpPr>
          <a:xfrm>
            <a:off x="201760" y="169033"/>
            <a:ext cx="1891633" cy="1891633"/>
            <a:chOff x="831765" y="1948847"/>
            <a:chExt cx="1891633" cy="1891633"/>
          </a:xfrm>
        </p:grpSpPr>
        <p:grpSp>
          <p:nvGrpSpPr>
            <p:cNvPr id="18" name="组合 17"/>
            <p:cNvGrpSpPr/>
            <p:nvPr/>
          </p:nvGrpSpPr>
          <p:grpSpPr>
            <a:xfrm>
              <a:off x="831765" y="1948847"/>
              <a:ext cx="1891633" cy="1891633"/>
              <a:chOff x="1375509" y="1976984"/>
              <a:chExt cx="2018000" cy="2018000"/>
            </a:xfrm>
          </p:grpSpPr>
          <p:sp>
            <p:nvSpPr>
              <p:cNvPr id="21" name="椭圆 20" descr="e7d195523061f1c0deeec63e560781cfd59afb0ea006f2a87ABB68BF51EA6619813959095094C18C62A12F549504892A4AAA8C1554C6663626E05CA27F281A14E6983772AFC3FB97135759321DEA3D709AACD122C08E6ED1C77BAD4A88EF4CD28A80260D8F97957F436F83C1F553EF0169027D0DBFA7A77088E1513DBDFC101C4B4DFF310B01A5021663E46B6BC2AAB5"/>
              <p:cNvSpPr>
                <a:spLocks noChangeAspect="1"/>
              </p:cNvSpPr>
              <p:nvPr/>
            </p:nvSpPr>
            <p:spPr>
              <a:xfrm>
                <a:off x="1375509" y="1976984"/>
                <a:ext cx="2018000" cy="2018000"/>
              </a:xfrm>
              <a:prstGeom prst="ellipse">
                <a:avLst/>
              </a:prstGeom>
              <a:gradFill>
                <a:gsLst>
                  <a:gs pos="0">
                    <a:schemeClr val="bg1"/>
                  </a:gs>
                  <a:gs pos="100000">
                    <a:srgbClr val="C7C7C7"/>
                  </a:gs>
                </a:gsLst>
                <a:lin ang="13200000" scaled="0"/>
              </a:gradFill>
              <a:ln w="22225">
                <a:solidFill>
                  <a:schemeClr val="bg1"/>
                </a:solidFill>
              </a:ln>
              <a:effectLst>
                <a:outerShdw blurRad="393700" dist="1270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2" name="任意多边形 16"/>
              <p:cNvSpPr/>
              <p:nvPr/>
            </p:nvSpPr>
            <p:spPr>
              <a:xfrm rot="5400000">
                <a:off x="1220020" y="2637800"/>
                <a:ext cx="1007034" cy="694933"/>
              </a:xfrm>
              <a:custGeom>
                <a:avLst/>
                <a:gdLst>
                  <a:gd name="connsiteX0" fmla="*/ 0 w 1007034"/>
                  <a:gd name="connsiteY0" fmla="*/ 555348 h 694933"/>
                  <a:gd name="connsiteX1" fmla="*/ 322102 w 1007034"/>
                  <a:gd name="connsiteY1" fmla="*/ 0 h 694933"/>
                  <a:gd name="connsiteX2" fmla="*/ 392164 w 1007034"/>
                  <a:gd name="connsiteY2" fmla="*/ 21748 h 694933"/>
                  <a:gd name="connsiteX3" fmla="*/ 503517 w 1007034"/>
                  <a:gd name="connsiteY3" fmla="*/ 32974 h 694933"/>
                  <a:gd name="connsiteX4" fmla="*/ 614869 w 1007034"/>
                  <a:gd name="connsiteY4" fmla="*/ 21748 h 694933"/>
                  <a:gd name="connsiteX5" fmla="*/ 684932 w 1007034"/>
                  <a:gd name="connsiteY5" fmla="*/ 0 h 694933"/>
                  <a:gd name="connsiteX6" fmla="*/ 1007034 w 1007034"/>
                  <a:gd name="connsiteY6" fmla="*/ 555347 h 694933"/>
                  <a:gd name="connsiteX7" fmla="*/ 895766 w 1007034"/>
                  <a:gd name="connsiteY7" fmla="*/ 615742 h 694933"/>
                  <a:gd name="connsiteX8" fmla="*/ 503516 w 1007034"/>
                  <a:gd name="connsiteY8" fmla="*/ 694933 h 694933"/>
                  <a:gd name="connsiteX9" fmla="*/ 111266 w 1007034"/>
                  <a:gd name="connsiteY9" fmla="*/ 615742 h 694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07034" h="694933">
                    <a:moveTo>
                      <a:pt x="0" y="555348"/>
                    </a:moveTo>
                    <a:lnTo>
                      <a:pt x="322102" y="0"/>
                    </a:lnTo>
                    <a:lnTo>
                      <a:pt x="392164" y="21748"/>
                    </a:lnTo>
                    <a:cubicBezTo>
                      <a:pt x="428132" y="29108"/>
                      <a:pt x="465373" y="32974"/>
                      <a:pt x="503517" y="32974"/>
                    </a:cubicBezTo>
                    <a:cubicBezTo>
                      <a:pt x="541660" y="32974"/>
                      <a:pt x="578901" y="29108"/>
                      <a:pt x="614869" y="21748"/>
                    </a:cubicBezTo>
                    <a:lnTo>
                      <a:pt x="684932" y="0"/>
                    </a:lnTo>
                    <a:lnTo>
                      <a:pt x="1007034" y="555347"/>
                    </a:lnTo>
                    <a:lnTo>
                      <a:pt x="895766" y="615742"/>
                    </a:lnTo>
                    <a:cubicBezTo>
                      <a:pt x="775204" y="666735"/>
                      <a:pt x="642653" y="694933"/>
                      <a:pt x="503516" y="694933"/>
                    </a:cubicBezTo>
                    <a:cubicBezTo>
                      <a:pt x="364379" y="694933"/>
                      <a:pt x="231828" y="666735"/>
                      <a:pt x="111266" y="615742"/>
                    </a:cubicBezTo>
                    <a:close/>
                  </a:path>
                </a:pathLst>
              </a:custGeom>
              <a:solidFill>
                <a:srgbClr val="365B7C"/>
              </a:solidFill>
              <a:ln>
                <a:noFill/>
              </a:ln>
              <a:effectLst>
                <a:innerShdw blurRad="63500" dist="381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20" name="Freeform 48"/>
            <p:cNvSpPr>
              <a:spLocks noEditPoints="1"/>
            </p:cNvSpPr>
            <p:nvPr/>
          </p:nvSpPr>
          <p:spPr bwMode="auto">
            <a:xfrm>
              <a:off x="1822373" y="2622634"/>
              <a:ext cx="490056" cy="469081"/>
            </a:xfrm>
            <a:custGeom>
              <a:avLst/>
              <a:gdLst>
                <a:gd name="T0" fmla="*/ 419 w 628"/>
                <a:gd name="T1" fmla="*/ 232 h 600"/>
                <a:gd name="T2" fmla="*/ 411 w 628"/>
                <a:gd name="T3" fmla="*/ 249 h 600"/>
                <a:gd name="T4" fmla="*/ 408 w 628"/>
                <a:gd name="T5" fmla="*/ 261 h 600"/>
                <a:gd name="T6" fmla="*/ 409 w 628"/>
                <a:gd name="T7" fmla="*/ 283 h 600"/>
                <a:gd name="T8" fmla="*/ 417 w 628"/>
                <a:gd name="T9" fmla="*/ 304 h 600"/>
                <a:gd name="T10" fmla="*/ 424 w 628"/>
                <a:gd name="T11" fmla="*/ 315 h 600"/>
                <a:gd name="T12" fmla="*/ 441 w 628"/>
                <a:gd name="T13" fmla="*/ 330 h 600"/>
                <a:gd name="T14" fmla="*/ 453 w 628"/>
                <a:gd name="T15" fmla="*/ 335 h 600"/>
                <a:gd name="T16" fmla="*/ 478 w 628"/>
                <a:gd name="T17" fmla="*/ 200 h 600"/>
                <a:gd name="T18" fmla="*/ 449 w 628"/>
                <a:gd name="T19" fmla="*/ 206 h 600"/>
                <a:gd name="T20" fmla="*/ 433 w 628"/>
                <a:gd name="T21" fmla="*/ 216 h 600"/>
                <a:gd name="T22" fmla="*/ 425 w 628"/>
                <a:gd name="T23" fmla="*/ 224 h 600"/>
                <a:gd name="T24" fmla="*/ 384 w 628"/>
                <a:gd name="T25" fmla="*/ 70 h 600"/>
                <a:gd name="T26" fmla="*/ 314 w 628"/>
                <a:gd name="T27" fmla="*/ 140 h 600"/>
                <a:gd name="T28" fmla="*/ 379 w 628"/>
                <a:gd name="T29" fmla="*/ 283 h 600"/>
                <a:gd name="T30" fmla="*/ 379 w 628"/>
                <a:gd name="T31" fmla="*/ 254 h 600"/>
                <a:gd name="T32" fmla="*/ 359 w 628"/>
                <a:gd name="T33" fmla="*/ 154 h 600"/>
                <a:gd name="T34" fmla="*/ 250 w 628"/>
                <a:gd name="T35" fmla="*/ 270 h 600"/>
                <a:gd name="T36" fmla="*/ 314 w 628"/>
                <a:gd name="T37" fmla="*/ 396 h 600"/>
                <a:gd name="T38" fmla="*/ 282 w 628"/>
                <a:gd name="T39" fmla="*/ 400 h 600"/>
                <a:gd name="T40" fmla="*/ 267 w 628"/>
                <a:gd name="T41" fmla="*/ 382 h 600"/>
                <a:gd name="T42" fmla="*/ 257 w 628"/>
                <a:gd name="T43" fmla="*/ 374 h 600"/>
                <a:gd name="T44" fmla="*/ 214 w 628"/>
                <a:gd name="T45" fmla="*/ 356 h 600"/>
                <a:gd name="T46" fmla="*/ 195 w 628"/>
                <a:gd name="T47" fmla="*/ 354 h 600"/>
                <a:gd name="T48" fmla="*/ 0 w 628"/>
                <a:gd name="T49" fmla="*/ 600 h 600"/>
                <a:gd name="T50" fmla="*/ 83 w 628"/>
                <a:gd name="T51" fmla="*/ 454 h 600"/>
                <a:gd name="T52" fmla="*/ 216 w 628"/>
                <a:gd name="T53" fmla="*/ 454 h 600"/>
                <a:gd name="T54" fmla="*/ 301 w 628"/>
                <a:gd name="T55" fmla="*/ 600 h 600"/>
                <a:gd name="T56" fmla="*/ 282 w 628"/>
                <a:gd name="T57" fmla="*/ 400 h 600"/>
                <a:gd name="T58" fmla="*/ 433 w 628"/>
                <a:gd name="T59" fmla="*/ 354 h 600"/>
                <a:gd name="T60" fmla="*/ 413 w 628"/>
                <a:gd name="T61" fmla="*/ 356 h 600"/>
                <a:gd name="T62" fmla="*/ 361 w 628"/>
                <a:gd name="T63" fmla="*/ 382 h 600"/>
                <a:gd name="T64" fmla="*/ 353 w 628"/>
                <a:gd name="T65" fmla="*/ 391 h 600"/>
                <a:gd name="T66" fmla="*/ 389 w 628"/>
                <a:gd name="T67" fmla="*/ 600 h 600"/>
                <a:gd name="T68" fmla="*/ 410 w 628"/>
                <a:gd name="T69" fmla="*/ 600 h 600"/>
                <a:gd name="T70" fmla="*/ 564 w 628"/>
                <a:gd name="T71" fmla="*/ 454 h 600"/>
                <a:gd name="T72" fmla="*/ 628 w 628"/>
                <a:gd name="T73" fmla="*/ 460 h 600"/>
                <a:gd name="T74" fmla="*/ 151 w 628"/>
                <a:gd name="T75" fmla="*/ 340 h 600"/>
                <a:gd name="T76" fmla="*/ 186 w 628"/>
                <a:gd name="T77" fmla="*/ 330 h 600"/>
                <a:gd name="T78" fmla="*/ 196 w 628"/>
                <a:gd name="T79" fmla="*/ 323 h 600"/>
                <a:gd name="T80" fmla="*/ 216 w 628"/>
                <a:gd name="T81" fmla="*/ 295 h 600"/>
                <a:gd name="T82" fmla="*/ 219 w 628"/>
                <a:gd name="T83" fmla="*/ 281 h 600"/>
                <a:gd name="T84" fmla="*/ 219 w 628"/>
                <a:gd name="T85" fmla="*/ 258 h 600"/>
                <a:gd name="T86" fmla="*/ 214 w 628"/>
                <a:gd name="T87" fmla="*/ 241 h 600"/>
                <a:gd name="T88" fmla="*/ 208 w 628"/>
                <a:gd name="T89" fmla="*/ 231 h 600"/>
                <a:gd name="T90" fmla="*/ 195 w 628"/>
                <a:gd name="T91" fmla="*/ 217 h 600"/>
                <a:gd name="T92" fmla="*/ 186 w 628"/>
                <a:gd name="T93" fmla="*/ 210 h 600"/>
                <a:gd name="T94" fmla="*/ 151 w 628"/>
                <a:gd name="T95" fmla="*/ 200 h 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28" h="600">
                  <a:moveTo>
                    <a:pt x="425" y="224"/>
                  </a:moveTo>
                  <a:cubicBezTo>
                    <a:pt x="423" y="226"/>
                    <a:pt x="421" y="229"/>
                    <a:pt x="420" y="231"/>
                  </a:cubicBezTo>
                  <a:cubicBezTo>
                    <a:pt x="419" y="231"/>
                    <a:pt x="419" y="232"/>
                    <a:pt x="419" y="232"/>
                  </a:cubicBezTo>
                  <a:cubicBezTo>
                    <a:pt x="418" y="234"/>
                    <a:pt x="416" y="236"/>
                    <a:pt x="415" y="239"/>
                  </a:cubicBezTo>
                  <a:cubicBezTo>
                    <a:pt x="415" y="240"/>
                    <a:pt x="414" y="240"/>
                    <a:pt x="414" y="241"/>
                  </a:cubicBezTo>
                  <a:cubicBezTo>
                    <a:pt x="413" y="244"/>
                    <a:pt x="412" y="246"/>
                    <a:pt x="411" y="249"/>
                  </a:cubicBezTo>
                  <a:cubicBezTo>
                    <a:pt x="411" y="249"/>
                    <a:pt x="411" y="250"/>
                    <a:pt x="411" y="250"/>
                  </a:cubicBezTo>
                  <a:cubicBezTo>
                    <a:pt x="410" y="253"/>
                    <a:pt x="409" y="255"/>
                    <a:pt x="409" y="258"/>
                  </a:cubicBezTo>
                  <a:cubicBezTo>
                    <a:pt x="409" y="259"/>
                    <a:pt x="409" y="260"/>
                    <a:pt x="408" y="261"/>
                  </a:cubicBezTo>
                  <a:cubicBezTo>
                    <a:pt x="408" y="264"/>
                    <a:pt x="408" y="267"/>
                    <a:pt x="408" y="270"/>
                  </a:cubicBezTo>
                  <a:cubicBezTo>
                    <a:pt x="408" y="274"/>
                    <a:pt x="408" y="278"/>
                    <a:pt x="409" y="281"/>
                  </a:cubicBezTo>
                  <a:cubicBezTo>
                    <a:pt x="409" y="282"/>
                    <a:pt x="409" y="283"/>
                    <a:pt x="409" y="283"/>
                  </a:cubicBezTo>
                  <a:cubicBezTo>
                    <a:pt x="410" y="287"/>
                    <a:pt x="411" y="290"/>
                    <a:pt x="412" y="293"/>
                  </a:cubicBezTo>
                  <a:cubicBezTo>
                    <a:pt x="412" y="294"/>
                    <a:pt x="412" y="294"/>
                    <a:pt x="412" y="295"/>
                  </a:cubicBezTo>
                  <a:cubicBezTo>
                    <a:pt x="414" y="298"/>
                    <a:pt x="415" y="301"/>
                    <a:pt x="417" y="304"/>
                  </a:cubicBezTo>
                  <a:cubicBezTo>
                    <a:pt x="417" y="305"/>
                    <a:pt x="417" y="305"/>
                    <a:pt x="418" y="306"/>
                  </a:cubicBezTo>
                  <a:cubicBezTo>
                    <a:pt x="420" y="309"/>
                    <a:pt x="422" y="312"/>
                    <a:pt x="424" y="315"/>
                  </a:cubicBezTo>
                  <a:cubicBezTo>
                    <a:pt x="424" y="315"/>
                    <a:pt x="424" y="315"/>
                    <a:pt x="424" y="315"/>
                  </a:cubicBezTo>
                  <a:cubicBezTo>
                    <a:pt x="427" y="318"/>
                    <a:pt x="429" y="320"/>
                    <a:pt x="432" y="323"/>
                  </a:cubicBezTo>
                  <a:cubicBezTo>
                    <a:pt x="432" y="323"/>
                    <a:pt x="432" y="323"/>
                    <a:pt x="432" y="323"/>
                  </a:cubicBezTo>
                  <a:cubicBezTo>
                    <a:pt x="435" y="326"/>
                    <a:pt x="438" y="328"/>
                    <a:pt x="441" y="330"/>
                  </a:cubicBezTo>
                  <a:cubicBezTo>
                    <a:pt x="442" y="330"/>
                    <a:pt x="442" y="330"/>
                    <a:pt x="442" y="330"/>
                  </a:cubicBezTo>
                  <a:cubicBezTo>
                    <a:pt x="446" y="332"/>
                    <a:pt x="449" y="334"/>
                    <a:pt x="452" y="335"/>
                  </a:cubicBezTo>
                  <a:cubicBezTo>
                    <a:pt x="453" y="335"/>
                    <a:pt x="453" y="335"/>
                    <a:pt x="453" y="335"/>
                  </a:cubicBezTo>
                  <a:cubicBezTo>
                    <a:pt x="461" y="338"/>
                    <a:pt x="469" y="340"/>
                    <a:pt x="478" y="340"/>
                  </a:cubicBezTo>
                  <a:cubicBezTo>
                    <a:pt x="516" y="340"/>
                    <a:pt x="547" y="309"/>
                    <a:pt x="547" y="270"/>
                  </a:cubicBezTo>
                  <a:cubicBezTo>
                    <a:pt x="547" y="231"/>
                    <a:pt x="516" y="200"/>
                    <a:pt x="478" y="200"/>
                  </a:cubicBezTo>
                  <a:cubicBezTo>
                    <a:pt x="468" y="200"/>
                    <a:pt x="458" y="202"/>
                    <a:pt x="450" y="206"/>
                  </a:cubicBezTo>
                  <a:cubicBezTo>
                    <a:pt x="450" y="206"/>
                    <a:pt x="450" y="206"/>
                    <a:pt x="450" y="206"/>
                  </a:cubicBezTo>
                  <a:cubicBezTo>
                    <a:pt x="449" y="206"/>
                    <a:pt x="449" y="206"/>
                    <a:pt x="449" y="206"/>
                  </a:cubicBezTo>
                  <a:cubicBezTo>
                    <a:pt x="446" y="208"/>
                    <a:pt x="444" y="209"/>
                    <a:pt x="442" y="210"/>
                  </a:cubicBezTo>
                  <a:cubicBezTo>
                    <a:pt x="441" y="210"/>
                    <a:pt x="441" y="211"/>
                    <a:pt x="440" y="211"/>
                  </a:cubicBezTo>
                  <a:cubicBezTo>
                    <a:pt x="438" y="213"/>
                    <a:pt x="435" y="215"/>
                    <a:pt x="433" y="216"/>
                  </a:cubicBezTo>
                  <a:cubicBezTo>
                    <a:pt x="433" y="217"/>
                    <a:pt x="432" y="217"/>
                    <a:pt x="432" y="217"/>
                  </a:cubicBezTo>
                  <a:cubicBezTo>
                    <a:pt x="430" y="219"/>
                    <a:pt x="428" y="221"/>
                    <a:pt x="426" y="223"/>
                  </a:cubicBezTo>
                  <a:cubicBezTo>
                    <a:pt x="426" y="223"/>
                    <a:pt x="425" y="224"/>
                    <a:pt x="425" y="224"/>
                  </a:cubicBezTo>
                  <a:close/>
                  <a:moveTo>
                    <a:pt x="314" y="140"/>
                  </a:moveTo>
                  <a:lnTo>
                    <a:pt x="314" y="140"/>
                  </a:lnTo>
                  <a:cubicBezTo>
                    <a:pt x="353" y="140"/>
                    <a:pt x="384" y="108"/>
                    <a:pt x="384" y="70"/>
                  </a:cubicBezTo>
                  <a:cubicBezTo>
                    <a:pt x="384" y="31"/>
                    <a:pt x="353" y="0"/>
                    <a:pt x="314" y="0"/>
                  </a:cubicBezTo>
                  <a:cubicBezTo>
                    <a:pt x="275" y="0"/>
                    <a:pt x="244" y="31"/>
                    <a:pt x="244" y="70"/>
                  </a:cubicBezTo>
                  <a:cubicBezTo>
                    <a:pt x="244" y="108"/>
                    <a:pt x="275" y="140"/>
                    <a:pt x="314" y="140"/>
                  </a:cubicBezTo>
                  <a:close/>
                  <a:moveTo>
                    <a:pt x="379" y="336"/>
                  </a:moveTo>
                  <a:lnTo>
                    <a:pt x="379" y="336"/>
                  </a:lnTo>
                  <a:lnTo>
                    <a:pt x="379" y="283"/>
                  </a:lnTo>
                  <a:cubicBezTo>
                    <a:pt x="379" y="279"/>
                    <a:pt x="378" y="274"/>
                    <a:pt x="378" y="270"/>
                  </a:cubicBezTo>
                  <a:cubicBezTo>
                    <a:pt x="378" y="266"/>
                    <a:pt x="379" y="262"/>
                    <a:pt x="379" y="257"/>
                  </a:cubicBezTo>
                  <a:lnTo>
                    <a:pt x="379" y="254"/>
                  </a:lnTo>
                  <a:lnTo>
                    <a:pt x="380" y="254"/>
                  </a:lnTo>
                  <a:cubicBezTo>
                    <a:pt x="385" y="223"/>
                    <a:pt x="404" y="197"/>
                    <a:pt x="431" y="183"/>
                  </a:cubicBezTo>
                  <a:cubicBezTo>
                    <a:pt x="412" y="165"/>
                    <a:pt x="387" y="154"/>
                    <a:pt x="359" y="154"/>
                  </a:cubicBezTo>
                  <a:lnTo>
                    <a:pt x="269" y="154"/>
                  </a:lnTo>
                  <a:cubicBezTo>
                    <a:pt x="241" y="154"/>
                    <a:pt x="216" y="165"/>
                    <a:pt x="197" y="183"/>
                  </a:cubicBezTo>
                  <a:cubicBezTo>
                    <a:pt x="228" y="199"/>
                    <a:pt x="250" y="232"/>
                    <a:pt x="250" y="270"/>
                  </a:cubicBezTo>
                  <a:cubicBezTo>
                    <a:pt x="250" y="278"/>
                    <a:pt x="249" y="285"/>
                    <a:pt x="247" y="293"/>
                  </a:cubicBezTo>
                  <a:lnTo>
                    <a:pt x="247" y="335"/>
                  </a:lnTo>
                  <a:cubicBezTo>
                    <a:pt x="276" y="347"/>
                    <a:pt x="299" y="369"/>
                    <a:pt x="314" y="396"/>
                  </a:cubicBezTo>
                  <a:cubicBezTo>
                    <a:pt x="328" y="369"/>
                    <a:pt x="352" y="348"/>
                    <a:pt x="379" y="336"/>
                  </a:cubicBezTo>
                  <a:close/>
                  <a:moveTo>
                    <a:pt x="282" y="400"/>
                  </a:moveTo>
                  <a:lnTo>
                    <a:pt x="282" y="400"/>
                  </a:lnTo>
                  <a:cubicBezTo>
                    <a:pt x="280" y="397"/>
                    <a:pt x="278" y="394"/>
                    <a:pt x="275" y="391"/>
                  </a:cubicBezTo>
                  <a:cubicBezTo>
                    <a:pt x="275" y="390"/>
                    <a:pt x="274" y="390"/>
                    <a:pt x="274" y="390"/>
                  </a:cubicBezTo>
                  <a:cubicBezTo>
                    <a:pt x="272" y="387"/>
                    <a:pt x="270" y="385"/>
                    <a:pt x="267" y="382"/>
                  </a:cubicBezTo>
                  <a:cubicBezTo>
                    <a:pt x="267" y="382"/>
                    <a:pt x="266" y="382"/>
                    <a:pt x="266" y="381"/>
                  </a:cubicBezTo>
                  <a:cubicBezTo>
                    <a:pt x="263" y="379"/>
                    <a:pt x="261" y="377"/>
                    <a:pt x="258" y="375"/>
                  </a:cubicBezTo>
                  <a:cubicBezTo>
                    <a:pt x="257" y="374"/>
                    <a:pt x="257" y="374"/>
                    <a:pt x="257" y="374"/>
                  </a:cubicBezTo>
                  <a:cubicBezTo>
                    <a:pt x="247" y="367"/>
                    <a:pt x="237" y="362"/>
                    <a:pt x="225" y="359"/>
                  </a:cubicBezTo>
                  <a:cubicBezTo>
                    <a:pt x="223" y="358"/>
                    <a:pt x="220" y="357"/>
                    <a:pt x="218" y="357"/>
                  </a:cubicBezTo>
                  <a:cubicBezTo>
                    <a:pt x="217" y="356"/>
                    <a:pt x="215" y="356"/>
                    <a:pt x="214" y="356"/>
                  </a:cubicBezTo>
                  <a:cubicBezTo>
                    <a:pt x="212" y="356"/>
                    <a:pt x="210" y="355"/>
                    <a:pt x="208" y="355"/>
                  </a:cubicBezTo>
                  <a:cubicBezTo>
                    <a:pt x="207" y="355"/>
                    <a:pt x="206" y="355"/>
                    <a:pt x="205" y="355"/>
                  </a:cubicBezTo>
                  <a:cubicBezTo>
                    <a:pt x="202" y="354"/>
                    <a:pt x="199" y="354"/>
                    <a:pt x="195" y="354"/>
                  </a:cubicBezTo>
                  <a:lnTo>
                    <a:pt x="105" y="354"/>
                  </a:lnTo>
                  <a:cubicBezTo>
                    <a:pt x="47" y="354"/>
                    <a:pt x="0" y="401"/>
                    <a:pt x="0" y="460"/>
                  </a:cubicBezTo>
                  <a:lnTo>
                    <a:pt x="0" y="600"/>
                  </a:lnTo>
                  <a:lnTo>
                    <a:pt x="62" y="600"/>
                  </a:lnTo>
                  <a:lnTo>
                    <a:pt x="62" y="454"/>
                  </a:lnTo>
                  <a:lnTo>
                    <a:pt x="83" y="454"/>
                  </a:lnTo>
                  <a:lnTo>
                    <a:pt x="83" y="600"/>
                  </a:lnTo>
                  <a:lnTo>
                    <a:pt x="216" y="600"/>
                  </a:lnTo>
                  <a:lnTo>
                    <a:pt x="216" y="454"/>
                  </a:lnTo>
                  <a:lnTo>
                    <a:pt x="237" y="454"/>
                  </a:lnTo>
                  <a:lnTo>
                    <a:pt x="237" y="600"/>
                  </a:lnTo>
                  <a:lnTo>
                    <a:pt x="301" y="600"/>
                  </a:lnTo>
                  <a:lnTo>
                    <a:pt x="301" y="460"/>
                  </a:lnTo>
                  <a:cubicBezTo>
                    <a:pt x="301" y="437"/>
                    <a:pt x="294" y="417"/>
                    <a:pt x="282" y="400"/>
                  </a:cubicBezTo>
                  <a:cubicBezTo>
                    <a:pt x="282" y="400"/>
                    <a:pt x="282" y="400"/>
                    <a:pt x="282" y="400"/>
                  </a:cubicBezTo>
                  <a:close/>
                  <a:moveTo>
                    <a:pt x="523" y="354"/>
                  </a:moveTo>
                  <a:lnTo>
                    <a:pt x="523" y="354"/>
                  </a:lnTo>
                  <a:lnTo>
                    <a:pt x="433" y="354"/>
                  </a:lnTo>
                  <a:cubicBezTo>
                    <a:pt x="429" y="354"/>
                    <a:pt x="426" y="354"/>
                    <a:pt x="423" y="355"/>
                  </a:cubicBezTo>
                  <a:cubicBezTo>
                    <a:pt x="422" y="355"/>
                    <a:pt x="421" y="355"/>
                    <a:pt x="420" y="355"/>
                  </a:cubicBezTo>
                  <a:cubicBezTo>
                    <a:pt x="418" y="355"/>
                    <a:pt x="415" y="356"/>
                    <a:pt x="413" y="356"/>
                  </a:cubicBezTo>
                  <a:cubicBezTo>
                    <a:pt x="412" y="356"/>
                    <a:pt x="411" y="356"/>
                    <a:pt x="410" y="357"/>
                  </a:cubicBezTo>
                  <a:cubicBezTo>
                    <a:pt x="408" y="357"/>
                    <a:pt x="405" y="358"/>
                    <a:pt x="403" y="358"/>
                  </a:cubicBezTo>
                  <a:cubicBezTo>
                    <a:pt x="387" y="363"/>
                    <a:pt x="373" y="371"/>
                    <a:pt x="361" y="382"/>
                  </a:cubicBezTo>
                  <a:cubicBezTo>
                    <a:pt x="361" y="382"/>
                    <a:pt x="361" y="382"/>
                    <a:pt x="361" y="383"/>
                  </a:cubicBezTo>
                  <a:cubicBezTo>
                    <a:pt x="358" y="385"/>
                    <a:pt x="356" y="388"/>
                    <a:pt x="353" y="390"/>
                  </a:cubicBezTo>
                  <a:cubicBezTo>
                    <a:pt x="353" y="390"/>
                    <a:pt x="353" y="391"/>
                    <a:pt x="353" y="391"/>
                  </a:cubicBezTo>
                  <a:cubicBezTo>
                    <a:pt x="337" y="409"/>
                    <a:pt x="327" y="433"/>
                    <a:pt x="327" y="460"/>
                  </a:cubicBezTo>
                  <a:lnTo>
                    <a:pt x="327" y="600"/>
                  </a:lnTo>
                  <a:lnTo>
                    <a:pt x="389" y="600"/>
                  </a:lnTo>
                  <a:lnTo>
                    <a:pt x="389" y="454"/>
                  </a:lnTo>
                  <a:lnTo>
                    <a:pt x="410" y="454"/>
                  </a:lnTo>
                  <a:lnTo>
                    <a:pt x="410" y="600"/>
                  </a:lnTo>
                  <a:lnTo>
                    <a:pt x="543" y="600"/>
                  </a:lnTo>
                  <a:lnTo>
                    <a:pt x="543" y="454"/>
                  </a:lnTo>
                  <a:lnTo>
                    <a:pt x="564" y="454"/>
                  </a:lnTo>
                  <a:lnTo>
                    <a:pt x="564" y="600"/>
                  </a:lnTo>
                  <a:lnTo>
                    <a:pt x="628" y="600"/>
                  </a:lnTo>
                  <a:lnTo>
                    <a:pt x="628" y="460"/>
                  </a:lnTo>
                  <a:cubicBezTo>
                    <a:pt x="628" y="401"/>
                    <a:pt x="581" y="354"/>
                    <a:pt x="523" y="354"/>
                  </a:cubicBezTo>
                  <a:close/>
                  <a:moveTo>
                    <a:pt x="151" y="340"/>
                  </a:moveTo>
                  <a:lnTo>
                    <a:pt x="151" y="340"/>
                  </a:lnTo>
                  <a:cubicBezTo>
                    <a:pt x="159" y="340"/>
                    <a:pt x="167" y="338"/>
                    <a:pt x="175" y="335"/>
                  </a:cubicBezTo>
                  <a:cubicBezTo>
                    <a:pt x="175" y="335"/>
                    <a:pt x="175" y="335"/>
                    <a:pt x="176" y="335"/>
                  </a:cubicBezTo>
                  <a:cubicBezTo>
                    <a:pt x="179" y="334"/>
                    <a:pt x="183" y="332"/>
                    <a:pt x="186" y="330"/>
                  </a:cubicBezTo>
                  <a:cubicBezTo>
                    <a:pt x="186" y="330"/>
                    <a:pt x="186" y="330"/>
                    <a:pt x="186" y="330"/>
                  </a:cubicBezTo>
                  <a:cubicBezTo>
                    <a:pt x="190" y="328"/>
                    <a:pt x="193" y="326"/>
                    <a:pt x="196" y="323"/>
                  </a:cubicBezTo>
                  <a:cubicBezTo>
                    <a:pt x="196" y="323"/>
                    <a:pt x="196" y="323"/>
                    <a:pt x="196" y="323"/>
                  </a:cubicBezTo>
                  <a:cubicBezTo>
                    <a:pt x="202" y="318"/>
                    <a:pt x="206" y="312"/>
                    <a:pt x="210" y="306"/>
                  </a:cubicBezTo>
                  <a:cubicBezTo>
                    <a:pt x="211" y="305"/>
                    <a:pt x="211" y="305"/>
                    <a:pt x="211" y="304"/>
                  </a:cubicBezTo>
                  <a:cubicBezTo>
                    <a:pt x="213" y="301"/>
                    <a:pt x="214" y="298"/>
                    <a:pt x="216" y="295"/>
                  </a:cubicBezTo>
                  <a:cubicBezTo>
                    <a:pt x="216" y="294"/>
                    <a:pt x="216" y="294"/>
                    <a:pt x="216" y="293"/>
                  </a:cubicBezTo>
                  <a:cubicBezTo>
                    <a:pt x="217" y="290"/>
                    <a:pt x="218" y="287"/>
                    <a:pt x="219" y="283"/>
                  </a:cubicBezTo>
                  <a:cubicBezTo>
                    <a:pt x="219" y="282"/>
                    <a:pt x="219" y="282"/>
                    <a:pt x="219" y="281"/>
                  </a:cubicBezTo>
                  <a:cubicBezTo>
                    <a:pt x="220" y="278"/>
                    <a:pt x="220" y="274"/>
                    <a:pt x="220" y="270"/>
                  </a:cubicBezTo>
                  <a:cubicBezTo>
                    <a:pt x="220" y="267"/>
                    <a:pt x="220" y="264"/>
                    <a:pt x="220" y="261"/>
                  </a:cubicBezTo>
                  <a:cubicBezTo>
                    <a:pt x="219" y="260"/>
                    <a:pt x="219" y="259"/>
                    <a:pt x="219" y="258"/>
                  </a:cubicBezTo>
                  <a:cubicBezTo>
                    <a:pt x="219" y="255"/>
                    <a:pt x="218" y="252"/>
                    <a:pt x="217" y="250"/>
                  </a:cubicBezTo>
                  <a:cubicBezTo>
                    <a:pt x="217" y="249"/>
                    <a:pt x="217" y="249"/>
                    <a:pt x="217" y="249"/>
                  </a:cubicBezTo>
                  <a:cubicBezTo>
                    <a:pt x="216" y="246"/>
                    <a:pt x="215" y="244"/>
                    <a:pt x="214" y="241"/>
                  </a:cubicBezTo>
                  <a:cubicBezTo>
                    <a:pt x="214" y="240"/>
                    <a:pt x="213" y="240"/>
                    <a:pt x="213" y="239"/>
                  </a:cubicBezTo>
                  <a:cubicBezTo>
                    <a:pt x="212" y="236"/>
                    <a:pt x="210" y="234"/>
                    <a:pt x="209" y="231"/>
                  </a:cubicBezTo>
                  <a:lnTo>
                    <a:pt x="208" y="231"/>
                  </a:lnTo>
                  <a:cubicBezTo>
                    <a:pt x="207" y="229"/>
                    <a:pt x="205" y="226"/>
                    <a:pt x="203" y="224"/>
                  </a:cubicBezTo>
                  <a:cubicBezTo>
                    <a:pt x="203" y="224"/>
                    <a:pt x="202" y="223"/>
                    <a:pt x="202" y="223"/>
                  </a:cubicBezTo>
                  <a:cubicBezTo>
                    <a:pt x="200" y="221"/>
                    <a:pt x="198" y="219"/>
                    <a:pt x="195" y="217"/>
                  </a:cubicBezTo>
                  <a:cubicBezTo>
                    <a:pt x="195" y="217"/>
                    <a:pt x="195" y="217"/>
                    <a:pt x="195" y="216"/>
                  </a:cubicBezTo>
                  <a:cubicBezTo>
                    <a:pt x="193" y="215"/>
                    <a:pt x="190" y="213"/>
                    <a:pt x="188" y="211"/>
                  </a:cubicBezTo>
                  <a:cubicBezTo>
                    <a:pt x="187" y="211"/>
                    <a:pt x="187" y="210"/>
                    <a:pt x="186" y="210"/>
                  </a:cubicBezTo>
                  <a:cubicBezTo>
                    <a:pt x="184" y="209"/>
                    <a:pt x="181" y="207"/>
                    <a:pt x="179" y="206"/>
                  </a:cubicBezTo>
                  <a:cubicBezTo>
                    <a:pt x="179" y="206"/>
                    <a:pt x="178" y="206"/>
                    <a:pt x="178" y="206"/>
                  </a:cubicBezTo>
                  <a:cubicBezTo>
                    <a:pt x="170" y="202"/>
                    <a:pt x="160" y="200"/>
                    <a:pt x="151" y="200"/>
                  </a:cubicBezTo>
                  <a:cubicBezTo>
                    <a:pt x="112" y="200"/>
                    <a:pt x="81" y="231"/>
                    <a:pt x="81" y="270"/>
                  </a:cubicBezTo>
                  <a:cubicBezTo>
                    <a:pt x="81" y="309"/>
                    <a:pt x="112" y="340"/>
                    <a:pt x="151" y="340"/>
                  </a:cubicBezTo>
                  <a:close/>
                </a:path>
              </a:pathLst>
            </a:custGeom>
            <a:solidFill>
              <a:srgbClr val="365B7C"/>
            </a:solidFill>
            <a:ln>
              <a:noFill/>
            </a:ln>
          </p:spPr>
          <p:txBody>
            <a:bodyPr vert="horz" wrap="square" lIns="91440" tIns="45720" rIns="91440" bIns="45720" numCol="1" anchor="t" anchorCtr="0" compatLnSpc="1"/>
            <a:lstStyle/>
            <a:p>
              <a:endParaRPr lang="zh-CN" altLang="en-US">
                <a:solidFill>
                  <a:schemeClr val="accent2"/>
                </a:solidFill>
              </a:endParaRPr>
            </a:p>
          </p:txBody>
        </p:sp>
      </p:grpSp>
      <p:sp>
        <p:nvSpPr>
          <p:cNvPr id="23" name="矩形 22"/>
          <p:cNvSpPr/>
          <p:nvPr/>
        </p:nvSpPr>
        <p:spPr>
          <a:xfrm>
            <a:off x="2228215" y="842645"/>
            <a:ext cx="3867785" cy="50673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800" b="1" dirty="0">
              <a:latin typeface="楷体" panose="02010609060101010101" pitchFamily="49" charset="-122"/>
              <a:ea typeface="楷体" panose="02010609060101010101" pitchFamily="49" charset="-122"/>
              <a:cs typeface="+mn-ea"/>
              <a:sym typeface="+mn-lt"/>
            </a:endParaRPr>
          </a:p>
        </p:txBody>
      </p:sp>
      <p:sp>
        <p:nvSpPr>
          <p:cNvPr id="2" name="文本框 1"/>
          <p:cNvSpPr txBox="1"/>
          <p:nvPr/>
        </p:nvSpPr>
        <p:spPr>
          <a:xfrm>
            <a:off x="2433320" y="911860"/>
            <a:ext cx="4150362" cy="461665"/>
          </a:xfrm>
          <a:prstGeom prst="rect">
            <a:avLst/>
          </a:prstGeom>
          <a:noFill/>
        </p:spPr>
        <p:txBody>
          <a:bodyPr wrap="square" rtlCol="0">
            <a:spAutoFit/>
          </a:bodyPr>
          <a:lstStyle/>
          <a:p>
            <a:pPr>
              <a:defRPr/>
            </a:pPr>
            <a:r>
              <a:rPr lang="zh-CN" altLang="en-US" sz="2400" dirty="0">
                <a:latin typeface="KaiTi" panose="02010609060101010101" pitchFamily="49" charset="-122"/>
                <a:ea typeface="KaiTi" panose="02010609060101010101" pitchFamily="49" charset="-122"/>
                <a:sym typeface="+mn-ea"/>
              </a:rPr>
              <a:t>案例</a:t>
            </a:r>
            <a:r>
              <a:rPr lang="en-US" altLang="zh-CN" sz="2400" dirty="0">
                <a:latin typeface="KaiTi" panose="02010609060101010101" pitchFamily="49" charset="-122"/>
                <a:ea typeface="KaiTi" panose="02010609060101010101" pitchFamily="49" charset="-122"/>
                <a:sym typeface="+mn-ea"/>
              </a:rPr>
              <a:t>:</a:t>
            </a:r>
            <a:r>
              <a:rPr lang="zh-CN" altLang="zh-CN" sz="2400" b="1" dirty="0">
                <a:latin typeface="KaiTi" panose="02010609060101010101" pitchFamily="49" charset="-122"/>
                <a:ea typeface="KaiTi" panose="02010609060101010101" pitchFamily="49" charset="-122"/>
                <a:sym typeface="+mn-ea"/>
              </a:rPr>
              <a:t>阿里巴巴的校园招聘</a:t>
            </a:r>
            <a:endParaRPr lang="zh-CN" altLang="en-US" sz="2400" dirty="0">
              <a:latin typeface="KaiTi" panose="02010609060101010101" pitchFamily="49" charset="-122"/>
              <a:ea typeface="KaiTi" panose="02010609060101010101" pitchFamily="49" charset="-122"/>
            </a:endParaRPr>
          </a:p>
        </p:txBody>
      </p:sp>
      <p:sp>
        <p:nvSpPr>
          <p:cNvPr id="3" name="文本框 2"/>
          <p:cNvSpPr txBox="1"/>
          <p:nvPr/>
        </p:nvSpPr>
        <p:spPr>
          <a:xfrm>
            <a:off x="1551214" y="1661160"/>
            <a:ext cx="9959431" cy="4893647"/>
          </a:xfrm>
          <a:prstGeom prst="rect">
            <a:avLst/>
          </a:prstGeom>
          <a:noFill/>
        </p:spPr>
        <p:txBody>
          <a:bodyPr wrap="square" rtlCol="0">
            <a:spAutoFit/>
          </a:bodyPr>
          <a:lstStyle/>
          <a:p>
            <a:pPr eaLnBrk="1" hangingPunct="1"/>
            <a:r>
              <a:rPr lang="zh-CN" altLang="zh-CN" sz="2400" dirty="0">
                <a:latin typeface="KaiTi" panose="02010609060101010101" pitchFamily="49" charset="-122"/>
                <a:ea typeface="KaiTi" panose="02010609060101010101" pitchFamily="49" charset="-122"/>
                <a:sym typeface="+mn-ea"/>
              </a:rPr>
              <a:t>阿里巴巴自</a:t>
            </a:r>
            <a:r>
              <a:rPr lang="en-US" altLang="zh-CN" sz="2400" dirty="0">
                <a:latin typeface="KaiTi" panose="02010609060101010101" pitchFamily="49" charset="-122"/>
                <a:ea typeface="KaiTi" panose="02010609060101010101" pitchFamily="49" charset="-122"/>
                <a:sym typeface="+mn-ea"/>
              </a:rPr>
              <a:t>2012</a:t>
            </a:r>
            <a:r>
              <a:rPr lang="zh-CN" altLang="zh-CN" sz="2400" dirty="0">
                <a:latin typeface="KaiTi" panose="02010609060101010101" pitchFamily="49" charset="-122"/>
                <a:ea typeface="KaiTi" panose="02010609060101010101" pitchFamily="49" charset="-122"/>
                <a:sym typeface="+mn-ea"/>
              </a:rPr>
              <a:t>年起开展集团统一的校园招聘，每年应聘上千名应届毕业生以储备新鲜血液。阿里巴巴集团非常重视校园招聘，不仅仅在雇主品牌、筛选机制、面试官、应届生培养上做投入，在校招系统平台建设和运营上也投入了相当的精力，以期打造一个能够与社会招聘、人才盘点、绩效管理相连相同的校招运营平台。从更体系化、更动态化的角度去看校园招聘对整个组织能够创造的价值。</a:t>
            </a:r>
            <a:r>
              <a:rPr lang="en-US" altLang="zh-CN" sz="2400" dirty="0">
                <a:latin typeface="KaiTi" panose="02010609060101010101" pitchFamily="49" charset="-122"/>
                <a:ea typeface="KaiTi" panose="02010609060101010101" pitchFamily="49" charset="-122"/>
                <a:sym typeface="+mn-ea"/>
              </a:rPr>
              <a:t>2013</a:t>
            </a:r>
            <a:r>
              <a:rPr lang="zh-CN" altLang="zh-CN" sz="2400" dirty="0">
                <a:latin typeface="KaiTi" panose="02010609060101010101" pitchFamily="49" charset="-122"/>
                <a:ea typeface="KaiTi" panose="02010609060101010101" pitchFamily="49" charset="-122"/>
                <a:sym typeface="+mn-ea"/>
              </a:rPr>
              <a:t>年阿里巴巴建立了校园招聘电子化平台，以业务需求为首要前提，以电子化校园招聘系统为技术支持平台，站在人才运营的角度进行校园招聘，使校园招聘成为更加高效的招贤纳士的途径，也为阿里巴巴人才管理提供依据。近日招聘圈最热的话题莫属微信招聘。自从微信招聘的概念出现以来在圈内引起了不小的反响。大家从学习讨论到驻足观望，终于有人踏出了实践的第一步：百度、京东等微信招聘创意网页的上线立刻引来了不小的震荡。</a:t>
            </a:r>
          </a:p>
          <a:p>
            <a:pPr eaLnBrk="1" hangingPunct="1"/>
            <a:endParaRPr lang="zh-CN" altLang="en-US" sz="2400" dirty="0">
              <a:latin typeface="KaiTi" panose="02010609060101010101" pitchFamily="49" charset="-122"/>
              <a:ea typeface="KaiTi" panose="02010609060101010101" pitchFamily="49" charset="-122"/>
            </a:endParaRPr>
          </a:p>
        </p:txBody>
      </p:sp>
    </p:spTree>
    <p:extLst>
      <p:ext uri="{BB962C8B-B14F-4D97-AF65-F5344CB8AC3E}">
        <p14:creationId xmlns:p14="http://schemas.microsoft.com/office/powerpoint/2010/main" val="1292060649"/>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0">
        <p15:prstTrans prst="pageCurlDouble"/>
      </p:transition>
    </mc:Choice>
    <mc:Fallback xmlns="">
      <p:transition spd="slow"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5" presetClass="entr" presetSubtype="0" fill="hold" nodeType="withEffect">
                                  <p:stCondLst>
                                    <p:cond delay="250"/>
                                  </p:stCondLst>
                                  <p:childTnLst>
                                    <p:set>
                                      <p:cBhvr>
                                        <p:cTn id="6" dur="1" fill="hold">
                                          <p:stCondLst>
                                            <p:cond delay="0"/>
                                          </p:stCondLst>
                                        </p:cTn>
                                        <p:tgtEl>
                                          <p:spTgt spid="17"/>
                                        </p:tgtEl>
                                        <p:attrNameLst>
                                          <p:attrName>style.visibility</p:attrName>
                                        </p:attrNameLst>
                                      </p:cBhvr>
                                      <p:to>
                                        <p:strVal val="visible"/>
                                      </p:to>
                                    </p:set>
                                    <p:anim calcmode="lin" valueType="num">
                                      <p:cBhvr>
                                        <p:cTn id="7" dur="500" decel="50000" fill="hold">
                                          <p:stCondLst>
                                            <p:cond delay="0"/>
                                          </p:stCondLst>
                                        </p:cTn>
                                        <p:tgtEl>
                                          <p:spTgt spid="17"/>
                                        </p:tgtEl>
                                        <p:attrNameLst>
                                          <p:attrName>style.rotation</p:attrName>
                                        </p:attrNameLst>
                                      </p:cBhvr>
                                      <p:tavLst>
                                        <p:tav tm="0">
                                          <p:val>
                                            <p:fltVal val="-90"/>
                                          </p:val>
                                        </p:tav>
                                        <p:tav tm="100000">
                                          <p:val>
                                            <p:fltVal val="0"/>
                                          </p:val>
                                        </p:tav>
                                      </p:tavLst>
                                    </p:anim>
                                    <p:anim calcmode="lin" valueType="num">
                                      <p:cBhvr>
                                        <p:cTn id="8" dur="500" decel="50000" fill="hold">
                                          <p:stCondLst>
                                            <p:cond delay="0"/>
                                          </p:stCondLst>
                                        </p:cTn>
                                        <p:tgtEl>
                                          <p:spTgt spid="17"/>
                                        </p:tgtEl>
                                        <p:attrNameLst>
                                          <p:attrName>ppt_w</p:attrName>
                                        </p:attrNameLst>
                                      </p:cBhvr>
                                      <p:tavLst>
                                        <p:tav tm="0">
                                          <p:val>
                                            <p:strVal val="#ppt_w"/>
                                          </p:val>
                                        </p:tav>
                                        <p:tav tm="100000">
                                          <p:val>
                                            <p:strVal val="#ppt_w*.05"/>
                                          </p:val>
                                        </p:tav>
                                      </p:tavLst>
                                    </p:anim>
                                    <p:anim calcmode="lin" valueType="num">
                                      <p:cBhvr>
                                        <p:cTn id="9" dur="500" accel="50000" fill="hold">
                                          <p:stCondLst>
                                            <p:cond delay="500"/>
                                          </p:stCondLst>
                                        </p:cTn>
                                        <p:tgtEl>
                                          <p:spTgt spid="17"/>
                                        </p:tgtEl>
                                        <p:attrNameLst>
                                          <p:attrName>ppt_w</p:attrName>
                                        </p:attrNameLst>
                                      </p:cBhvr>
                                      <p:tavLst>
                                        <p:tav tm="0">
                                          <p:val>
                                            <p:strVal val="#ppt_w*.05"/>
                                          </p:val>
                                        </p:tav>
                                        <p:tav tm="100000">
                                          <p:val>
                                            <p:strVal val="#ppt_w"/>
                                          </p:val>
                                        </p:tav>
                                      </p:tavLst>
                                    </p:anim>
                                    <p:anim calcmode="lin" valueType="num">
                                      <p:cBhvr>
                                        <p:cTn id="10" dur="1000" fill="hold"/>
                                        <p:tgtEl>
                                          <p:spTgt spid="17"/>
                                        </p:tgtEl>
                                        <p:attrNameLst>
                                          <p:attrName>ppt_h</p:attrName>
                                        </p:attrNameLst>
                                      </p:cBhvr>
                                      <p:tavLst>
                                        <p:tav tm="0">
                                          <p:val>
                                            <p:strVal val="#ppt_h"/>
                                          </p:val>
                                        </p:tav>
                                        <p:tav tm="100000">
                                          <p:val>
                                            <p:strVal val="#ppt_h"/>
                                          </p:val>
                                        </p:tav>
                                      </p:tavLst>
                                    </p:anim>
                                    <p:anim calcmode="lin" valueType="num">
                                      <p:cBhvr>
                                        <p:cTn id="11" dur="500" decel="50000" fill="hold">
                                          <p:stCondLst>
                                            <p:cond delay="0"/>
                                          </p:stCondLst>
                                        </p:cTn>
                                        <p:tgtEl>
                                          <p:spTgt spid="17"/>
                                        </p:tgtEl>
                                        <p:attrNameLst>
                                          <p:attrName>ppt_x</p:attrName>
                                        </p:attrNameLst>
                                      </p:cBhvr>
                                      <p:tavLst>
                                        <p:tav tm="0">
                                          <p:val>
                                            <p:strVal val="#ppt_x+.4"/>
                                          </p:val>
                                        </p:tav>
                                        <p:tav tm="100000">
                                          <p:val>
                                            <p:strVal val="#ppt_x"/>
                                          </p:val>
                                        </p:tav>
                                      </p:tavLst>
                                    </p:anim>
                                    <p:anim calcmode="lin" valueType="num">
                                      <p:cBhvr>
                                        <p:cTn id="12" dur="500" decel="50000" fill="hold">
                                          <p:stCondLst>
                                            <p:cond delay="0"/>
                                          </p:stCondLst>
                                        </p:cTn>
                                        <p:tgtEl>
                                          <p:spTgt spid="17"/>
                                        </p:tgtEl>
                                        <p:attrNameLst>
                                          <p:attrName>ppt_y</p:attrName>
                                        </p:attrNameLst>
                                      </p:cBhvr>
                                      <p:tavLst>
                                        <p:tav tm="0">
                                          <p:val>
                                            <p:strVal val="#ppt_y-.2"/>
                                          </p:val>
                                        </p:tav>
                                        <p:tav tm="100000">
                                          <p:val>
                                            <p:strVal val="#ppt_y+.1"/>
                                          </p:val>
                                        </p:tav>
                                      </p:tavLst>
                                    </p:anim>
                                    <p:anim calcmode="lin" valueType="num">
                                      <p:cBhvr>
                                        <p:cTn id="13" dur="500" accel="50000" fill="hold">
                                          <p:stCondLst>
                                            <p:cond delay="500"/>
                                          </p:stCondLst>
                                        </p:cTn>
                                        <p:tgtEl>
                                          <p:spTgt spid="17"/>
                                        </p:tgtEl>
                                        <p:attrNameLst>
                                          <p:attrName>ppt_y</p:attrName>
                                        </p:attrNameLst>
                                      </p:cBhvr>
                                      <p:tavLst>
                                        <p:tav tm="0">
                                          <p:val>
                                            <p:strVal val="#ppt_y+.1"/>
                                          </p:val>
                                        </p:tav>
                                        <p:tav tm="100000">
                                          <p:val>
                                            <p:strVal val="#ppt_y"/>
                                          </p:val>
                                        </p:tav>
                                      </p:tavLst>
                                    </p:anim>
                                    <p:animEffect transition="in" filter="fade">
                                      <p:cBhvr>
                                        <p:cTn id="14" dur="1000" decel="50000">
                                          <p:stCondLst>
                                            <p:cond delay="0"/>
                                          </p:stCondLst>
                                        </p:cTn>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 name="Freeform 10"/>
          <p:cNvSpPr/>
          <p:nvPr/>
        </p:nvSpPr>
        <p:spPr bwMode="auto">
          <a:xfrm rot="2640000">
            <a:off x="6571615" y="3136265"/>
            <a:ext cx="2371725" cy="1170305"/>
          </a:xfrm>
          <a:custGeom>
            <a:avLst/>
            <a:gdLst>
              <a:gd name="T0" fmla="*/ 4450 w 4460"/>
              <a:gd name="T1" fmla="*/ 0 h 3026"/>
              <a:gd name="T2" fmla="*/ 4450 w 4460"/>
              <a:gd name="T3" fmla="*/ 0 h 3026"/>
              <a:gd name="T4" fmla="*/ 3168 w 4460"/>
              <a:gd name="T5" fmla="*/ 855 h 3026"/>
              <a:gd name="T6" fmla="*/ 0 w 4460"/>
              <a:gd name="T7" fmla="*/ 3010 h 3026"/>
              <a:gd name="T8" fmla="*/ 9 w 4460"/>
              <a:gd name="T9" fmla="*/ 3026 h 3026"/>
              <a:gd name="T10" fmla="*/ 3180 w 4460"/>
              <a:gd name="T11" fmla="*/ 869 h 3026"/>
              <a:gd name="T12" fmla="*/ 4460 w 4460"/>
              <a:gd name="T13" fmla="*/ 17 h 3026"/>
              <a:gd name="T14" fmla="*/ 4450 w 4460"/>
              <a:gd name="T15" fmla="*/ 0 h 302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60" h="3026">
                <a:moveTo>
                  <a:pt x="4450" y="0"/>
                </a:moveTo>
                <a:lnTo>
                  <a:pt x="4450" y="0"/>
                </a:lnTo>
                <a:lnTo>
                  <a:pt x="3168" y="855"/>
                </a:lnTo>
                <a:lnTo>
                  <a:pt x="0" y="3010"/>
                </a:lnTo>
                <a:lnTo>
                  <a:pt x="9" y="3026"/>
                </a:lnTo>
                <a:lnTo>
                  <a:pt x="3180" y="869"/>
                </a:lnTo>
                <a:lnTo>
                  <a:pt x="4460" y="17"/>
                </a:lnTo>
                <a:lnTo>
                  <a:pt x="4450" y="0"/>
                </a:lnTo>
                <a:close/>
              </a:path>
            </a:pathLst>
          </a:custGeom>
          <a:solidFill>
            <a:srgbClr val="B4B4B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 name="Freeform 10"/>
          <p:cNvSpPr/>
          <p:nvPr/>
        </p:nvSpPr>
        <p:spPr bwMode="auto">
          <a:xfrm rot="840000">
            <a:off x="6096635" y="1870075"/>
            <a:ext cx="2612390" cy="1367155"/>
          </a:xfrm>
          <a:custGeom>
            <a:avLst/>
            <a:gdLst>
              <a:gd name="T0" fmla="*/ 4450 w 4460"/>
              <a:gd name="T1" fmla="*/ 0 h 3026"/>
              <a:gd name="T2" fmla="*/ 4450 w 4460"/>
              <a:gd name="T3" fmla="*/ 0 h 3026"/>
              <a:gd name="T4" fmla="*/ 3168 w 4460"/>
              <a:gd name="T5" fmla="*/ 855 h 3026"/>
              <a:gd name="T6" fmla="*/ 0 w 4460"/>
              <a:gd name="T7" fmla="*/ 3010 h 3026"/>
              <a:gd name="T8" fmla="*/ 9 w 4460"/>
              <a:gd name="T9" fmla="*/ 3026 h 3026"/>
              <a:gd name="T10" fmla="*/ 3180 w 4460"/>
              <a:gd name="T11" fmla="*/ 869 h 3026"/>
              <a:gd name="T12" fmla="*/ 4460 w 4460"/>
              <a:gd name="T13" fmla="*/ 17 h 3026"/>
              <a:gd name="T14" fmla="*/ 4450 w 4460"/>
              <a:gd name="T15" fmla="*/ 0 h 302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60" h="3026">
                <a:moveTo>
                  <a:pt x="4450" y="0"/>
                </a:moveTo>
                <a:lnTo>
                  <a:pt x="4450" y="0"/>
                </a:lnTo>
                <a:lnTo>
                  <a:pt x="3168" y="855"/>
                </a:lnTo>
                <a:lnTo>
                  <a:pt x="0" y="3010"/>
                </a:lnTo>
                <a:lnTo>
                  <a:pt x="9" y="3026"/>
                </a:lnTo>
                <a:lnTo>
                  <a:pt x="3180" y="869"/>
                </a:lnTo>
                <a:lnTo>
                  <a:pt x="4460" y="17"/>
                </a:lnTo>
                <a:lnTo>
                  <a:pt x="4450" y="0"/>
                </a:lnTo>
                <a:close/>
              </a:path>
            </a:pathLst>
          </a:custGeom>
          <a:solidFill>
            <a:srgbClr val="B4B4B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 name="矩形 24"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549157" y="-975631"/>
            <a:ext cx="583096" cy="838080"/>
          </a:xfrm>
          <a:prstGeom prst="rect">
            <a:avLst/>
          </a:prstGeom>
          <a:solidFill>
            <a:srgbClr val="365B7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 name="矩形 25"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1132253" y="-975631"/>
            <a:ext cx="583096" cy="838080"/>
          </a:xfrm>
          <a:prstGeom prst="rect">
            <a:avLst/>
          </a:prstGeom>
          <a:solidFill>
            <a:srgbClr val="96648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 name="矩形 26"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1715349" y="-975631"/>
            <a:ext cx="583096" cy="838080"/>
          </a:xfrm>
          <a:prstGeom prst="rect">
            <a:avLst/>
          </a:prstGeom>
          <a:solidFill>
            <a:srgbClr val="D06F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 name="矩形 27"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2298446" y="-975631"/>
            <a:ext cx="583096" cy="838080"/>
          </a:xfrm>
          <a:prstGeom prst="rect">
            <a:avLst/>
          </a:prstGeom>
          <a:solidFill>
            <a:srgbClr val="F779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 name="矩形 28"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2881542" y="-975631"/>
            <a:ext cx="583096" cy="838080"/>
          </a:xfrm>
          <a:prstGeom prst="rect">
            <a:avLst/>
          </a:prstGeom>
          <a:solidFill>
            <a:srgbClr val="F8AD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2" name="组合 1"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GrpSpPr/>
          <p:nvPr/>
        </p:nvGrpSpPr>
        <p:grpSpPr>
          <a:xfrm>
            <a:off x="3347085" y="1985645"/>
            <a:ext cx="4750435" cy="3496945"/>
            <a:chOff x="3077309" y="2023119"/>
            <a:chExt cx="5394089" cy="4204573"/>
          </a:xfrm>
        </p:grpSpPr>
        <p:grpSp>
          <p:nvGrpSpPr>
            <p:cNvPr id="4" name="组合 3"/>
            <p:cNvGrpSpPr/>
            <p:nvPr/>
          </p:nvGrpSpPr>
          <p:grpSpPr>
            <a:xfrm>
              <a:off x="3077309" y="2023119"/>
              <a:ext cx="5394089" cy="4204573"/>
              <a:chOff x="2431970" y="1521940"/>
              <a:chExt cx="6550555" cy="5106013"/>
            </a:xfrm>
          </p:grpSpPr>
          <p:sp>
            <p:nvSpPr>
              <p:cNvPr id="37" name="Freeform 5"/>
              <p:cNvSpPr/>
              <p:nvPr/>
            </p:nvSpPr>
            <p:spPr bwMode="auto">
              <a:xfrm rot="15300000">
                <a:off x="4498522" y="3819674"/>
                <a:ext cx="942021" cy="4068157"/>
              </a:xfrm>
              <a:custGeom>
                <a:avLst/>
                <a:gdLst>
                  <a:gd name="T0" fmla="*/ 16 w 1886"/>
                  <a:gd name="T1" fmla="*/ 0 h 5586"/>
                  <a:gd name="T2" fmla="*/ 0 w 1886"/>
                  <a:gd name="T3" fmla="*/ 7 h 5586"/>
                  <a:gd name="T4" fmla="*/ 567 w 1886"/>
                  <a:gd name="T5" fmla="*/ 1611 h 5586"/>
                  <a:gd name="T6" fmla="*/ 1867 w 1886"/>
                  <a:gd name="T7" fmla="*/ 5586 h 5586"/>
                  <a:gd name="T8" fmla="*/ 1886 w 1886"/>
                  <a:gd name="T9" fmla="*/ 5582 h 5586"/>
                  <a:gd name="T10" fmla="*/ 583 w 1886"/>
                  <a:gd name="T11" fmla="*/ 1604 h 5586"/>
                  <a:gd name="T12" fmla="*/ 16 w 1886"/>
                  <a:gd name="T13" fmla="*/ 0 h 5586"/>
                </a:gdLst>
                <a:ahLst/>
                <a:cxnLst>
                  <a:cxn ang="0">
                    <a:pos x="T0" y="T1"/>
                  </a:cxn>
                  <a:cxn ang="0">
                    <a:pos x="T2" y="T3"/>
                  </a:cxn>
                  <a:cxn ang="0">
                    <a:pos x="T4" y="T5"/>
                  </a:cxn>
                  <a:cxn ang="0">
                    <a:pos x="T6" y="T7"/>
                  </a:cxn>
                  <a:cxn ang="0">
                    <a:pos x="T8" y="T9"/>
                  </a:cxn>
                  <a:cxn ang="0">
                    <a:pos x="T10" y="T11"/>
                  </a:cxn>
                  <a:cxn ang="0">
                    <a:pos x="T12" y="T13"/>
                  </a:cxn>
                </a:cxnLst>
                <a:rect l="0" t="0" r="r" b="b"/>
                <a:pathLst>
                  <a:path w="1886" h="5586">
                    <a:moveTo>
                      <a:pt x="16" y="0"/>
                    </a:moveTo>
                    <a:lnTo>
                      <a:pt x="0" y="7"/>
                    </a:lnTo>
                    <a:lnTo>
                      <a:pt x="567" y="1611"/>
                    </a:lnTo>
                    <a:lnTo>
                      <a:pt x="1867" y="5586"/>
                    </a:lnTo>
                    <a:lnTo>
                      <a:pt x="1886" y="5582"/>
                    </a:lnTo>
                    <a:lnTo>
                      <a:pt x="583" y="1604"/>
                    </a:lnTo>
                    <a:lnTo>
                      <a:pt x="16" y="0"/>
                    </a:lnTo>
                    <a:close/>
                  </a:path>
                </a:pathLst>
              </a:custGeom>
              <a:solidFill>
                <a:srgbClr val="B4B4B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 name="Freeform 10"/>
              <p:cNvSpPr/>
              <p:nvPr/>
            </p:nvSpPr>
            <p:spPr bwMode="auto">
              <a:xfrm rot="1140000">
                <a:off x="2434598" y="3930769"/>
                <a:ext cx="2593603" cy="1088516"/>
              </a:xfrm>
              <a:custGeom>
                <a:avLst/>
                <a:gdLst>
                  <a:gd name="T0" fmla="*/ 4450 w 4460"/>
                  <a:gd name="T1" fmla="*/ 0 h 3026"/>
                  <a:gd name="T2" fmla="*/ 4450 w 4460"/>
                  <a:gd name="T3" fmla="*/ 0 h 3026"/>
                  <a:gd name="T4" fmla="*/ 3168 w 4460"/>
                  <a:gd name="T5" fmla="*/ 855 h 3026"/>
                  <a:gd name="T6" fmla="*/ 0 w 4460"/>
                  <a:gd name="T7" fmla="*/ 3010 h 3026"/>
                  <a:gd name="T8" fmla="*/ 9 w 4460"/>
                  <a:gd name="T9" fmla="*/ 3026 h 3026"/>
                  <a:gd name="T10" fmla="*/ 3180 w 4460"/>
                  <a:gd name="T11" fmla="*/ 869 h 3026"/>
                  <a:gd name="T12" fmla="*/ 4460 w 4460"/>
                  <a:gd name="T13" fmla="*/ 17 h 3026"/>
                  <a:gd name="T14" fmla="*/ 4450 w 4460"/>
                  <a:gd name="T15" fmla="*/ 0 h 302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60" h="3026">
                    <a:moveTo>
                      <a:pt x="4450" y="0"/>
                    </a:moveTo>
                    <a:lnTo>
                      <a:pt x="4450" y="0"/>
                    </a:lnTo>
                    <a:lnTo>
                      <a:pt x="3168" y="855"/>
                    </a:lnTo>
                    <a:lnTo>
                      <a:pt x="0" y="3010"/>
                    </a:lnTo>
                    <a:lnTo>
                      <a:pt x="9" y="3026"/>
                    </a:lnTo>
                    <a:lnTo>
                      <a:pt x="3180" y="869"/>
                    </a:lnTo>
                    <a:lnTo>
                      <a:pt x="4460" y="17"/>
                    </a:lnTo>
                    <a:lnTo>
                      <a:pt x="4450" y="0"/>
                    </a:lnTo>
                    <a:close/>
                  </a:path>
                </a:pathLst>
              </a:custGeom>
              <a:solidFill>
                <a:srgbClr val="B4B4B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 name="Freeform 15"/>
              <p:cNvSpPr/>
              <p:nvPr/>
            </p:nvSpPr>
            <p:spPr bwMode="auto">
              <a:xfrm rot="21000000">
                <a:off x="2431970" y="1813076"/>
                <a:ext cx="3101466" cy="1433430"/>
              </a:xfrm>
              <a:custGeom>
                <a:avLst/>
                <a:gdLst>
                  <a:gd name="T0" fmla="*/ 7 w 5114"/>
                  <a:gd name="T1" fmla="*/ 0 h 2170"/>
                  <a:gd name="T2" fmla="*/ 0 w 5114"/>
                  <a:gd name="T3" fmla="*/ 16 h 2170"/>
                  <a:gd name="T4" fmla="*/ 2699 w 5114"/>
                  <a:gd name="T5" fmla="*/ 1080 h 2170"/>
                  <a:gd name="T6" fmla="*/ 5107 w 5114"/>
                  <a:gd name="T7" fmla="*/ 2170 h 2170"/>
                  <a:gd name="T8" fmla="*/ 5114 w 5114"/>
                  <a:gd name="T9" fmla="*/ 2153 h 2170"/>
                  <a:gd name="T10" fmla="*/ 2706 w 5114"/>
                  <a:gd name="T11" fmla="*/ 1063 h 2170"/>
                  <a:gd name="T12" fmla="*/ 7 w 5114"/>
                  <a:gd name="T13" fmla="*/ 0 h 2170"/>
                </a:gdLst>
                <a:ahLst/>
                <a:cxnLst>
                  <a:cxn ang="0">
                    <a:pos x="T0" y="T1"/>
                  </a:cxn>
                  <a:cxn ang="0">
                    <a:pos x="T2" y="T3"/>
                  </a:cxn>
                  <a:cxn ang="0">
                    <a:pos x="T4" y="T5"/>
                  </a:cxn>
                  <a:cxn ang="0">
                    <a:pos x="T6" y="T7"/>
                  </a:cxn>
                  <a:cxn ang="0">
                    <a:pos x="T8" y="T9"/>
                  </a:cxn>
                  <a:cxn ang="0">
                    <a:pos x="T10" y="T11"/>
                  </a:cxn>
                  <a:cxn ang="0">
                    <a:pos x="T12" y="T13"/>
                  </a:cxn>
                </a:cxnLst>
                <a:rect l="0" t="0" r="r" b="b"/>
                <a:pathLst>
                  <a:path w="5114" h="2170">
                    <a:moveTo>
                      <a:pt x="7" y="0"/>
                    </a:moveTo>
                    <a:lnTo>
                      <a:pt x="0" y="16"/>
                    </a:lnTo>
                    <a:lnTo>
                      <a:pt x="2699" y="1080"/>
                    </a:lnTo>
                    <a:lnTo>
                      <a:pt x="5107" y="2170"/>
                    </a:lnTo>
                    <a:lnTo>
                      <a:pt x="5114" y="2153"/>
                    </a:lnTo>
                    <a:lnTo>
                      <a:pt x="2706" y="1063"/>
                    </a:lnTo>
                    <a:lnTo>
                      <a:pt x="7" y="0"/>
                    </a:lnTo>
                    <a:close/>
                  </a:path>
                </a:pathLst>
              </a:custGeom>
              <a:solidFill>
                <a:srgbClr val="B4B4B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 name="任意多边形 35"/>
              <p:cNvSpPr/>
              <p:nvPr/>
            </p:nvSpPr>
            <p:spPr>
              <a:xfrm rot="1793743">
                <a:off x="3151734" y="1521940"/>
                <a:ext cx="5830791" cy="5106013"/>
              </a:xfrm>
              <a:custGeom>
                <a:avLst/>
                <a:gdLst>
                  <a:gd name="connsiteX0" fmla="*/ 1284082 w 5273788"/>
                  <a:gd name="connsiteY0" fmla="*/ 400956 h 4398292"/>
                  <a:gd name="connsiteX1" fmla="*/ 214909 w 5273788"/>
                  <a:gd name="connsiteY1" fmla="*/ 2078006 h 4398292"/>
                  <a:gd name="connsiteX2" fmla="*/ 2639939 w 5273788"/>
                  <a:gd name="connsiteY2" fmla="*/ 4100461 h 4398292"/>
                  <a:gd name="connsiteX3" fmla="*/ 5064969 w 5273788"/>
                  <a:gd name="connsiteY3" fmla="*/ 2078006 h 4398292"/>
                  <a:gd name="connsiteX4" fmla="*/ 2639939 w 5273788"/>
                  <a:gd name="connsiteY4" fmla="*/ 55553 h 4398292"/>
                  <a:gd name="connsiteX5" fmla="*/ 1284082 w 5273788"/>
                  <a:gd name="connsiteY5" fmla="*/ 400956 h 4398292"/>
                  <a:gd name="connsiteX6" fmla="*/ 1162582 w 5273788"/>
                  <a:gd name="connsiteY6" fmla="*/ 375580 h 4398292"/>
                  <a:gd name="connsiteX7" fmla="*/ 2636894 w 5273788"/>
                  <a:gd name="connsiteY7" fmla="*/ 0 h 4398292"/>
                  <a:gd name="connsiteX8" fmla="*/ 5273788 w 5273788"/>
                  <a:gd name="connsiteY8" fmla="*/ 2199146 h 4398292"/>
                  <a:gd name="connsiteX9" fmla="*/ 2636894 w 5273788"/>
                  <a:gd name="connsiteY9" fmla="*/ 4398292 h 4398292"/>
                  <a:gd name="connsiteX10" fmla="*/ 0 w 5273788"/>
                  <a:gd name="connsiteY10" fmla="*/ 2199146 h 4398292"/>
                  <a:gd name="connsiteX11" fmla="*/ 1162582 w 5273788"/>
                  <a:gd name="connsiteY11" fmla="*/ 375580 h 4398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273788" h="4398292">
                    <a:moveTo>
                      <a:pt x="1284082" y="400956"/>
                    </a:moveTo>
                    <a:cubicBezTo>
                      <a:pt x="639020" y="764405"/>
                      <a:pt x="214909" y="1379900"/>
                      <a:pt x="214909" y="2078006"/>
                    </a:cubicBezTo>
                    <a:cubicBezTo>
                      <a:pt x="214909" y="3194978"/>
                      <a:pt x="1300632" y="4100461"/>
                      <a:pt x="2639939" y="4100461"/>
                    </a:cubicBezTo>
                    <a:cubicBezTo>
                      <a:pt x="3979246" y="4100461"/>
                      <a:pt x="5064969" y="3194978"/>
                      <a:pt x="5064969" y="2078006"/>
                    </a:cubicBezTo>
                    <a:cubicBezTo>
                      <a:pt x="5064970" y="961035"/>
                      <a:pt x="3979246" y="55552"/>
                      <a:pt x="2639939" y="55553"/>
                    </a:cubicBezTo>
                    <a:cubicBezTo>
                      <a:pt x="2137699" y="55553"/>
                      <a:pt x="1671119" y="182886"/>
                      <a:pt x="1284082" y="400956"/>
                    </a:cubicBezTo>
                    <a:close/>
                    <a:moveTo>
                      <a:pt x="1162582" y="375580"/>
                    </a:moveTo>
                    <a:cubicBezTo>
                      <a:pt x="1583433" y="138458"/>
                      <a:pt x="2090776" y="0"/>
                      <a:pt x="2636894" y="0"/>
                    </a:cubicBezTo>
                    <a:cubicBezTo>
                      <a:pt x="4093210" y="0"/>
                      <a:pt x="5273788" y="984591"/>
                      <a:pt x="5273788" y="2199146"/>
                    </a:cubicBezTo>
                    <a:cubicBezTo>
                      <a:pt x="5273788" y="3413701"/>
                      <a:pt x="4093210" y="4398292"/>
                      <a:pt x="2636894" y="4398292"/>
                    </a:cubicBezTo>
                    <a:cubicBezTo>
                      <a:pt x="1180578" y="4398292"/>
                      <a:pt x="0" y="3413701"/>
                      <a:pt x="0" y="2199146"/>
                    </a:cubicBezTo>
                    <a:cubicBezTo>
                      <a:pt x="0" y="1440049"/>
                      <a:pt x="461163" y="770782"/>
                      <a:pt x="1162582" y="375580"/>
                    </a:cubicBezTo>
                    <a:close/>
                  </a:path>
                </a:pathLst>
              </a:custGeom>
              <a:gradFill>
                <a:gsLst>
                  <a:gs pos="0">
                    <a:schemeClr val="bg1"/>
                  </a:gs>
                  <a:gs pos="100000">
                    <a:schemeClr val="bg1">
                      <a:lumMod val="85000"/>
                    </a:schemeClr>
                  </a:gs>
                </a:gsLst>
                <a:lin ang="5400000" scaled="1"/>
              </a:gra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 name="Freeform 5"/>
              <p:cNvSpPr/>
              <p:nvPr/>
            </p:nvSpPr>
            <p:spPr bwMode="auto">
              <a:xfrm>
                <a:off x="3962425" y="1847041"/>
                <a:ext cx="1891299" cy="1238745"/>
              </a:xfrm>
              <a:custGeom>
                <a:avLst/>
                <a:gdLst>
                  <a:gd name="T0" fmla="*/ 0 w 629"/>
                  <a:gd name="T1" fmla="*/ 176 h 411"/>
                  <a:gd name="T2" fmla="*/ 0 w 629"/>
                  <a:gd name="T3" fmla="*/ 186 h 411"/>
                  <a:gd name="T4" fmla="*/ 3 w 629"/>
                  <a:gd name="T5" fmla="*/ 195 h 411"/>
                  <a:gd name="T6" fmla="*/ 7 w 629"/>
                  <a:gd name="T7" fmla="*/ 205 h 411"/>
                  <a:gd name="T8" fmla="*/ 13 w 629"/>
                  <a:gd name="T9" fmla="*/ 213 h 411"/>
                  <a:gd name="T10" fmla="*/ 146 w 629"/>
                  <a:gd name="T11" fmla="*/ 372 h 411"/>
                  <a:gd name="T12" fmla="*/ 164 w 629"/>
                  <a:gd name="T13" fmla="*/ 388 h 411"/>
                  <a:gd name="T14" fmla="*/ 189 w 629"/>
                  <a:gd name="T15" fmla="*/ 401 h 411"/>
                  <a:gd name="T16" fmla="*/ 217 w 629"/>
                  <a:gd name="T17" fmla="*/ 409 h 411"/>
                  <a:gd name="T18" fmla="*/ 245 w 629"/>
                  <a:gd name="T19" fmla="*/ 411 h 411"/>
                  <a:gd name="T20" fmla="*/ 485 w 629"/>
                  <a:gd name="T21" fmla="*/ 406 h 411"/>
                  <a:gd name="T22" fmla="*/ 508 w 629"/>
                  <a:gd name="T23" fmla="*/ 402 h 411"/>
                  <a:gd name="T24" fmla="*/ 529 w 629"/>
                  <a:gd name="T25" fmla="*/ 394 h 411"/>
                  <a:gd name="T26" fmla="*/ 547 w 629"/>
                  <a:gd name="T27" fmla="*/ 382 h 411"/>
                  <a:gd name="T28" fmla="*/ 558 w 629"/>
                  <a:gd name="T29" fmla="*/ 367 h 411"/>
                  <a:gd name="T30" fmla="*/ 625 w 629"/>
                  <a:gd name="T31" fmla="*/ 232 h 411"/>
                  <a:gd name="T32" fmla="*/ 627 w 629"/>
                  <a:gd name="T33" fmla="*/ 226 h 411"/>
                  <a:gd name="T34" fmla="*/ 629 w 629"/>
                  <a:gd name="T35" fmla="*/ 218 h 411"/>
                  <a:gd name="T36" fmla="*/ 628 w 629"/>
                  <a:gd name="T37" fmla="*/ 210 h 411"/>
                  <a:gd name="T38" fmla="*/ 627 w 629"/>
                  <a:gd name="T39" fmla="*/ 202 h 411"/>
                  <a:gd name="T40" fmla="*/ 624 w 629"/>
                  <a:gd name="T41" fmla="*/ 194 h 411"/>
                  <a:gd name="T42" fmla="*/ 620 w 629"/>
                  <a:gd name="T43" fmla="*/ 186 h 411"/>
                  <a:gd name="T44" fmla="*/ 615 w 629"/>
                  <a:gd name="T45" fmla="*/ 179 h 411"/>
                  <a:gd name="T46" fmla="*/ 609 w 629"/>
                  <a:gd name="T47" fmla="*/ 172 h 411"/>
                  <a:gd name="T48" fmla="*/ 491 w 629"/>
                  <a:gd name="T49" fmla="*/ 53 h 411"/>
                  <a:gd name="T50" fmla="*/ 476 w 629"/>
                  <a:gd name="T51" fmla="*/ 41 h 411"/>
                  <a:gd name="T52" fmla="*/ 458 w 629"/>
                  <a:gd name="T53" fmla="*/ 31 h 411"/>
                  <a:gd name="T54" fmla="*/ 437 w 629"/>
                  <a:gd name="T55" fmla="*/ 24 h 411"/>
                  <a:gd name="T56" fmla="*/ 417 w 629"/>
                  <a:gd name="T57" fmla="*/ 20 h 411"/>
                  <a:gd name="T58" fmla="*/ 216 w 629"/>
                  <a:gd name="T59" fmla="*/ 1 h 411"/>
                  <a:gd name="T60" fmla="*/ 193 w 629"/>
                  <a:gd name="T61" fmla="*/ 1 h 411"/>
                  <a:gd name="T62" fmla="*/ 171 w 629"/>
                  <a:gd name="T63" fmla="*/ 5 h 411"/>
                  <a:gd name="T64" fmla="*/ 151 w 629"/>
                  <a:gd name="T65" fmla="*/ 12 h 411"/>
                  <a:gd name="T66" fmla="*/ 136 w 629"/>
                  <a:gd name="T67" fmla="*/ 23 h 411"/>
                  <a:gd name="T68" fmla="*/ 15 w 629"/>
                  <a:gd name="T69" fmla="*/ 142 h 411"/>
                  <a:gd name="T70" fmla="*/ 9 w 629"/>
                  <a:gd name="T71" fmla="*/ 150 h 411"/>
                  <a:gd name="T72" fmla="*/ 4 w 629"/>
                  <a:gd name="T73" fmla="*/ 158 h 411"/>
                  <a:gd name="T74" fmla="*/ 1 w 629"/>
                  <a:gd name="T75" fmla="*/ 167 h 411"/>
                  <a:gd name="T76" fmla="*/ 0 w 629"/>
                  <a:gd name="T77" fmla="*/ 176 h 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29" h="411">
                    <a:moveTo>
                      <a:pt x="0" y="176"/>
                    </a:moveTo>
                    <a:cubicBezTo>
                      <a:pt x="0" y="180"/>
                      <a:pt x="0" y="183"/>
                      <a:pt x="0" y="186"/>
                    </a:cubicBezTo>
                    <a:cubicBezTo>
                      <a:pt x="1" y="189"/>
                      <a:pt x="2" y="192"/>
                      <a:pt x="3" y="195"/>
                    </a:cubicBezTo>
                    <a:cubicBezTo>
                      <a:pt x="4" y="199"/>
                      <a:pt x="5" y="202"/>
                      <a:pt x="7" y="205"/>
                    </a:cubicBezTo>
                    <a:cubicBezTo>
                      <a:pt x="8" y="208"/>
                      <a:pt x="10" y="210"/>
                      <a:pt x="13" y="213"/>
                    </a:cubicBezTo>
                    <a:cubicBezTo>
                      <a:pt x="146" y="372"/>
                      <a:pt x="146" y="372"/>
                      <a:pt x="146" y="372"/>
                    </a:cubicBezTo>
                    <a:cubicBezTo>
                      <a:pt x="151" y="377"/>
                      <a:pt x="157" y="383"/>
                      <a:pt x="164" y="388"/>
                    </a:cubicBezTo>
                    <a:cubicBezTo>
                      <a:pt x="172" y="393"/>
                      <a:pt x="180" y="397"/>
                      <a:pt x="189" y="401"/>
                    </a:cubicBezTo>
                    <a:cubicBezTo>
                      <a:pt x="198" y="404"/>
                      <a:pt x="207" y="407"/>
                      <a:pt x="217" y="409"/>
                    </a:cubicBezTo>
                    <a:cubicBezTo>
                      <a:pt x="226" y="411"/>
                      <a:pt x="236" y="411"/>
                      <a:pt x="245" y="411"/>
                    </a:cubicBezTo>
                    <a:cubicBezTo>
                      <a:pt x="485" y="406"/>
                      <a:pt x="485" y="406"/>
                      <a:pt x="485" y="406"/>
                    </a:cubicBezTo>
                    <a:cubicBezTo>
                      <a:pt x="493" y="406"/>
                      <a:pt x="501" y="404"/>
                      <a:pt x="508" y="402"/>
                    </a:cubicBezTo>
                    <a:cubicBezTo>
                      <a:pt x="516" y="400"/>
                      <a:pt x="523" y="397"/>
                      <a:pt x="529" y="394"/>
                    </a:cubicBezTo>
                    <a:cubicBezTo>
                      <a:pt x="536" y="390"/>
                      <a:pt x="542" y="386"/>
                      <a:pt x="547" y="382"/>
                    </a:cubicBezTo>
                    <a:cubicBezTo>
                      <a:pt x="551" y="377"/>
                      <a:pt x="555" y="372"/>
                      <a:pt x="558" y="367"/>
                    </a:cubicBezTo>
                    <a:cubicBezTo>
                      <a:pt x="625" y="232"/>
                      <a:pt x="625" y="232"/>
                      <a:pt x="625" y="232"/>
                    </a:cubicBezTo>
                    <a:cubicBezTo>
                      <a:pt x="626" y="230"/>
                      <a:pt x="627" y="228"/>
                      <a:pt x="627" y="226"/>
                    </a:cubicBezTo>
                    <a:cubicBezTo>
                      <a:pt x="628" y="223"/>
                      <a:pt x="628" y="221"/>
                      <a:pt x="629" y="218"/>
                    </a:cubicBezTo>
                    <a:cubicBezTo>
                      <a:pt x="629" y="216"/>
                      <a:pt x="629" y="213"/>
                      <a:pt x="628" y="210"/>
                    </a:cubicBezTo>
                    <a:cubicBezTo>
                      <a:pt x="628" y="208"/>
                      <a:pt x="628" y="205"/>
                      <a:pt x="627" y="202"/>
                    </a:cubicBezTo>
                    <a:cubicBezTo>
                      <a:pt x="626" y="200"/>
                      <a:pt x="625" y="197"/>
                      <a:pt x="624" y="194"/>
                    </a:cubicBezTo>
                    <a:cubicBezTo>
                      <a:pt x="623" y="192"/>
                      <a:pt x="622" y="189"/>
                      <a:pt x="620" y="186"/>
                    </a:cubicBezTo>
                    <a:cubicBezTo>
                      <a:pt x="619" y="184"/>
                      <a:pt x="617" y="181"/>
                      <a:pt x="615" y="179"/>
                    </a:cubicBezTo>
                    <a:cubicBezTo>
                      <a:pt x="613" y="177"/>
                      <a:pt x="611" y="174"/>
                      <a:pt x="609" y="172"/>
                    </a:cubicBezTo>
                    <a:cubicBezTo>
                      <a:pt x="491" y="53"/>
                      <a:pt x="491" y="53"/>
                      <a:pt x="491" y="53"/>
                    </a:cubicBezTo>
                    <a:cubicBezTo>
                      <a:pt x="487" y="49"/>
                      <a:pt x="482" y="45"/>
                      <a:pt x="476" y="41"/>
                    </a:cubicBezTo>
                    <a:cubicBezTo>
                      <a:pt x="471" y="37"/>
                      <a:pt x="465" y="34"/>
                      <a:pt x="458" y="31"/>
                    </a:cubicBezTo>
                    <a:cubicBezTo>
                      <a:pt x="451" y="28"/>
                      <a:pt x="444" y="26"/>
                      <a:pt x="437" y="24"/>
                    </a:cubicBezTo>
                    <a:cubicBezTo>
                      <a:pt x="430" y="22"/>
                      <a:pt x="423" y="21"/>
                      <a:pt x="417" y="20"/>
                    </a:cubicBezTo>
                    <a:cubicBezTo>
                      <a:pt x="216" y="1"/>
                      <a:pt x="216" y="1"/>
                      <a:pt x="216" y="1"/>
                    </a:cubicBezTo>
                    <a:cubicBezTo>
                      <a:pt x="209" y="0"/>
                      <a:pt x="201" y="0"/>
                      <a:pt x="193" y="1"/>
                    </a:cubicBezTo>
                    <a:cubicBezTo>
                      <a:pt x="185" y="2"/>
                      <a:pt x="178" y="3"/>
                      <a:pt x="171" y="5"/>
                    </a:cubicBezTo>
                    <a:cubicBezTo>
                      <a:pt x="164" y="7"/>
                      <a:pt x="157" y="9"/>
                      <a:pt x="151" y="12"/>
                    </a:cubicBezTo>
                    <a:cubicBezTo>
                      <a:pt x="145" y="15"/>
                      <a:pt x="140" y="19"/>
                      <a:pt x="136" y="23"/>
                    </a:cubicBezTo>
                    <a:cubicBezTo>
                      <a:pt x="15" y="142"/>
                      <a:pt x="15" y="142"/>
                      <a:pt x="15" y="142"/>
                    </a:cubicBezTo>
                    <a:cubicBezTo>
                      <a:pt x="13" y="144"/>
                      <a:pt x="11" y="147"/>
                      <a:pt x="9" y="150"/>
                    </a:cubicBezTo>
                    <a:cubicBezTo>
                      <a:pt x="7" y="152"/>
                      <a:pt x="5" y="155"/>
                      <a:pt x="4" y="158"/>
                    </a:cubicBezTo>
                    <a:cubicBezTo>
                      <a:pt x="3" y="161"/>
                      <a:pt x="2" y="164"/>
                      <a:pt x="1" y="167"/>
                    </a:cubicBezTo>
                    <a:cubicBezTo>
                      <a:pt x="0" y="170"/>
                      <a:pt x="0" y="173"/>
                      <a:pt x="0" y="176"/>
                    </a:cubicBezTo>
                  </a:path>
                </a:pathLst>
              </a:custGeom>
              <a:gradFill>
                <a:gsLst>
                  <a:gs pos="0">
                    <a:schemeClr val="bg1"/>
                  </a:gs>
                  <a:gs pos="100000">
                    <a:schemeClr val="bg1">
                      <a:lumMod val="75000"/>
                    </a:schemeClr>
                  </a:gs>
                </a:gsLst>
                <a:lin ang="5400000" scaled="1"/>
              </a:gradFill>
              <a:ln>
                <a:noFill/>
              </a:ln>
              <a:effectLst>
                <a:outerShdw blurRad="50800" dist="38100" dir="8100000" algn="tr" rotWithShape="0">
                  <a:prstClr val="black">
                    <a:alpha val="40000"/>
                  </a:prstClr>
                </a:outerShdw>
              </a:effectLst>
            </p:spPr>
            <p:txBody>
              <a:bodyPr vert="horz" wrap="square" lIns="91440" tIns="45720" rIns="91440" bIns="45720" numCol="1" anchor="t" anchorCtr="0" compatLnSpc="1"/>
              <a:lstStyle/>
              <a:p>
                <a:endParaRPr lang="zh-CN" altLang="en-US"/>
              </a:p>
            </p:txBody>
          </p:sp>
          <p:sp>
            <p:nvSpPr>
              <p:cNvPr id="9" name="Freeform 13"/>
              <p:cNvSpPr/>
              <p:nvPr/>
            </p:nvSpPr>
            <p:spPr bwMode="auto">
              <a:xfrm>
                <a:off x="7229286" y="3321849"/>
                <a:ext cx="1153950" cy="956709"/>
              </a:xfrm>
              <a:custGeom>
                <a:avLst/>
                <a:gdLst>
                  <a:gd name="T0" fmla="*/ 5 w 382"/>
                  <a:gd name="T1" fmla="*/ 141 h 317"/>
                  <a:gd name="T2" fmla="*/ 8 w 382"/>
                  <a:gd name="T3" fmla="*/ 148 h 317"/>
                  <a:gd name="T4" fmla="*/ 12 w 382"/>
                  <a:gd name="T5" fmla="*/ 156 h 317"/>
                  <a:gd name="T6" fmla="*/ 18 w 382"/>
                  <a:gd name="T7" fmla="*/ 163 h 317"/>
                  <a:gd name="T8" fmla="*/ 24 w 382"/>
                  <a:gd name="T9" fmla="*/ 169 h 317"/>
                  <a:gd name="T10" fmla="*/ 149 w 382"/>
                  <a:gd name="T11" fmla="*/ 287 h 317"/>
                  <a:gd name="T12" fmla="*/ 164 w 382"/>
                  <a:gd name="T13" fmla="*/ 299 h 317"/>
                  <a:gd name="T14" fmla="*/ 182 w 382"/>
                  <a:gd name="T15" fmla="*/ 309 h 317"/>
                  <a:gd name="T16" fmla="*/ 200 w 382"/>
                  <a:gd name="T17" fmla="*/ 315 h 317"/>
                  <a:gd name="T18" fmla="*/ 216 w 382"/>
                  <a:gd name="T19" fmla="*/ 317 h 317"/>
                  <a:gd name="T20" fmla="*/ 351 w 382"/>
                  <a:gd name="T21" fmla="*/ 314 h 317"/>
                  <a:gd name="T22" fmla="*/ 364 w 382"/>
                  <a:gd name="T23" fmla="*/ 311 h 317"/>
                  <a:gd name="T24" fmla="*/ 374 w 382"/>
                  <a:gd name="T25" fmla="*/ 305 h 317"/>
                  <a:gd name="T26" fmla="*/ 380 w 382"/>
                  <a:gd name="T27" fmla="*/ 296 h 317"/>
                  <a:gd name="T28" fmla="*/ 382 w 382"/>
                  <a:gd name="T29" fmla="*/ 285 h 317"/>
                  <a:gd name="T30" fmla="*/ 382 w 382"/>
                  <a:gd name="T31" fmla="*/ 180 h 317"/>
                  <a:gd name="T32" fmla="*/ 382 w 382"/>
                  <a:gd name="T33" fmla="*/ 175 h 317"/>
                  <a:gd name="T34" fmla="*/ 380 w 382"/>
                  <a:gd name="T35" fmla="*/ 169 h 317"/>
                  <a:gd name="T36" fmla="*/ 377 w 382"/>
                  <a:gd name="T37" fmla="*/ 163 h 317"/>
                  <a:gd name="T38" fmla="*/ 374 w 382"/>
                  <a:gd name="T39" fmla="*/ 156 h 317"/>
                  <a:gd name="T40" fmla="*/ 370 w 382"/>
                  <a:gd name="T41" fmla="*/ 150 h 317"/>
                  <a:gd name="T42" fmla="*/ 365 w 382"/>
                  <a:gd name="T43" fmla="*/ 144 h 317"/>
                  <a:gd name="T44" fmla="*/ 360 w 382"/>
                  <a:gd name="T45" fmla="*/ 138 h 317"/>
                  <a:gd name="T46" fmla="*/ 354 w 382"/>
                  <a:gd name="T47" fmla="*/ 132 h 317"/>
                  <a:gd name="T48" fmla="*/ 246 w 382"/>
                  <a:gd name="T49" fmla="*/ 37 h 317"/>
                  <a:gd name="T50" fmla="*/ 233 w 382"/>
                  <a:gd name="T51" fmla="*/ 28 h 317"/>
                  <a:gd name="T52" fmla="*/ 219 w 382"/>
                  <a:gd name="T53" fmla="*/ 20 h 317"/>
                  <a:gd name="T54" fmla="*/ 204 w 382"/>
                  <a:gd name="T55" fmla="*/ 14 h 317"/>
                  <a:gd name="T56" fmla="*/ 191 w 382"/>
                  <a:gd name="T57" fmla="*/ 12 h 317"/>
                  <a:gd name="T58" fmla="*/ 67 w 382"/>
                  <a:gd name="T59" fmla="*/ 0 h 317"/>
                  <a:gd name="T60" fmla="*/ 54 w 382"/>
                  <a:gd name="T61" fmla="*/ 0 h 317"/>
                  <a:gd name="T62" fmla="*/ 42 w 382"/>
                  <a:gd name="T63" fmla="*/ 4 h 317"/>
                  <a:gd name="T64" fmla="*/ 34 w 382"/>
                  <a:gd name="T65" fmla="*/ 10 h 317"/>
                  <a:gd name="T66" fmla="*/ 29 w 382"/>
                  <a:gd name="T67" fmla="*/ 19 h 317"/>
                  <a:gd name="T68" fmla="*/ 2 w 382"/>
                  <a:gd name="T69" fmla="*/ 114 h 317"/>
                  <a:gd name="T70" fmla="*/ 1 w 382"/>
                  <a:gd name="T71" fmla="*/ 120 h 317"/>
                  <a:gd name="T72" fmla="*/ 1 w 382"/>
                  <a:gd name="T73" fmla="*/ 127 h 317"/>
                  <a:gd name="T74" fmla="*/ 2 w 382"/>
                  <a:gd name="T75" fmla="*/ 134 h 317"/>
                  <a:gd name="T76" fmla="*/ 5 w 382"/>
                  <a:gd name="T77" fmla="*/ 141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82" h="317">
                    <a:moveTo>
                      <a:pt x="5" y="141"/>
                    </a:moveTo>
                    <a:cubicBezTo>
                      <a:pt x="6" y="143"/>
                      <a:pt x="7" y="146"/>
                      <a:pt x="8" y="148"/>
                    </a:cubicBezTo>
                    <a:cubicBezTo>
                      <a:pt x="9" y="151"/>
                      <a:pt x="11" y="153"/>
                      <a:pt x="12" y="156"/>
                    </a:cubicBezTo>
                    <a:cubicBezTo>
                      <a:pt x="14" y="158"/>
                      <a:pt x="16" y="160"/>
                      <a:pt x="18" y="163"/>
                    </a:cubicBezTo>
                    <a:cubicBezTo>
                      <a:pt x="20" y="165"/>
                      <a:pt x="22" y="167"/>
                      <a:pt x="24" y="169"/>
                    </a:cubicBezTo>
                    <a:cubicBezTo>
                      <a:pt x="149" y="287"/>
                      <a:pt x="149" y="287"/>
                      <a:pt x="149" y="287"/>
                    </a:cubicBezTo>
                    <a:cubicBezTo>
                      <a:pt x="153" y="292"/>
                      <a:pt x="158" y="296"/>
                      <a:pt x="164" y="299"/>
                    </a:cubicBezTo>
                    <a:cubicBezTo>
                      <a:pt x="170" y="303"/>
                      <a:pt x="176" y="306"/>
                      <a:pt x="182" y="309"/>
                    </a:cubicBezTo>
                    <a:cubicBezTo>
                      <a:pt x="188" y="311"/>
                      <a:pt x="194" y="314"/>
                      <a:pt x="200" y="315"/>
                    </a:cubicBezTo>
                    <a:cubicBezTo>
                      <a:pt x="206" y="316"/>
                      <a:pt x="211" y="317"/>
                      <a:pt x="216" y="317"/>
                    </a:cubicBezTo>
                    <a:cubicBezTo>
                      <a:pt x="351" y="314"/>
                      <a:pt x="351" y="314"/>
                      <a:pt x="351" y="314"/>
                    </a:cubicBezTo>
                    <a:cubicBezTo>
                      <a:pt x="356" y="314"/>
                      <a:pt x="360" y="313"/>
                      <a:pt x="364" y="311"/>
                    </a:cubicBezTo>
                    <a:cubicBezTo>
                      <a:pt x="368" y="310"/>
                      <a:pt x="371" y="308"/>
                      <a:pt x="374" y="305"/>
                    </a:cubicBezTo>
                    <a:cubicBezTo>
                      <a:pt x="377" y="303"/>
                      <a:pt x="379" y="299"/>
                      <a:pt x="380" y="296"/>
                    </a:cubicBezTo>
                    <a:cubicBezTo>
                      <a:pt x="382" y="293"/>
                      <a:pt x="382" y="289"/>
                      <a:pt x="382" y="285"/>
                    </a:cubicBezTo>
                    <a:cubicBezTo>
                      <a:pt x="382" y="180"/>
                      <a:pt x="382" y="180"/>
                      <a:pt x="382" y="180"/>
                    </a:cubicBezTo>
                    <a:cubicBezTo>
                      <a:pt x="382" y="179"/>
                      <a:pt x="382" y="177"/>
                      <a:pt x="382" y="175"/>
                    </a:cubicBezTo>
                    <a:cubicBezTo>
                      <a:pt x="381" y="173"/>
                      <a:pt x="381" y="171"/>
                      <a:pt x="380" y="169"/>
                    </a:cubicBezTo>
                    <a:cubicBezTo>
                      <a:pt x="379" y="167"/>
                      <a:pt x="378" y="165"/>
                      <a:pt x="377" y="163"/>
                    </a:cubicBezTo>
                    <a:cubicBezTo>
                      <a:pt x="376" y="161"/>
                      <a:pt x="375" y="158"/>
                      <a:pt x="374" y="156"/>
                    </a:cubicBezTo>
                    <a:cubicBezTo>
                      <a:pt x="373" y="154"/>
                      <a:pt x="372" y="152"/>
                      <a:pt x="370" y="150"/>
                    </a:cubicBezTo>
                    <a:cubicBezTo>
                      <a:pt x="369" y="148"/>
                      <a:pt x="367" y="146"/>
                      <a:pt x="365" y="144"/>
                    </a:cubicBezTo>
                    <a:cubicBezTo>
                      <a:pt x="364" y="142"/>
                      <a:pt x="362" y="140"/>
                      <a:pt x="360" y="138"/>
                    </a:cubicBezTo>
                    <a:cubicBezTo>
                      <a:pt x="358" y="136"/>
                      <a:pt x="356" y="134"/>
                      <a:pt x="354" y="132"/>
                    </a:cubicBezTo>
                    <a:cubicBezTo>
                      <a:pt x="246" y="37"/>
                      <a:pt x="246" y="37"/>
                      <a:pt x="246" y="37"/>
                    </a:cubicBezTo>
                    <a:cubicBezTo>
                      <a:pt x="242" y="34"/>
                      <a:pt x="238" y="31"/>
                      <a:pt x="233" y="28"/>
                    </a:cubicBezTo>
                    <a:cubicBezTo>
                      <a:pt x="229" y="25"/>
                      <a:pt x="224" y="22"/>
                      <a:pt x="219" y="20"/>
                    </a:cubicBezTo>
                    <a:cubicBezTo>
                      <a:pt x="214" y="18"/>
                      <a:pt x="209" y="16"/>
                      <a:pt x="204" y="14"/>
                    </a:cubicBezTo>
                    <a:cubicBezTo>
                      <a:pt x="200" y="13"/>
                      <a:pt x="195" y="12"/>
                      <a:pt x="191" y="12"/>
                    </a:cubicBezTo>
                    <a:cubicBezTo>
                      <a:pt x="67" y="0"/>
                      <a:pt x="67" y="0"/>
                      <a:pt x="67" y="0"/>
                    </a:cubicBezTo>
                    <a:cubicBezTo>
                      <a:pt x="63" y="0"/>
                      <a:pt x="58" y="0"/>
                      <a:pt x="54" y="0"/>
                    </a:cubicBezTo>
                    <a:cubicBezTo>
                      <a:pt x="50" y="1"/>
                      <a:pt x="46" y="2"/>
                      <a:pt x="42" y="4"/>
                    </a:cubicBezTo>
                    <a:cubicBezTo>
                      <a:pt x="39" y="6"/>
                      <a:pt x="36" y="8"/>
                      <a:pt x="34" y="10"/>
                    </a:cubicBezTo>
                    <a:cubicBezTo>
                      <a:pt x="31" y="13"/>
                      <a:pt x="30" y="15"/>
                      <a:pt x="29" y="19"/>
                    </a:cubicBezTo>
                    <a:cubicBezTo>
                      <a:pt x="2" y="114"/>
                      <a:pt x="2" y="114"/>
                      <a:pt x="2" y="114"/>
                    </a:cubicBezTo>
                    <a:cubicBezTo>
                      <a:pt x="1" y="116"/>
                      <a:pt x="1" y="118"/>
                      <a:pt x="1" y="120"/>
                    </a:cubicBezTo>
                    <a:cubicBezTo>
                      <a:pt x="0" y="122"/>
                      <a:pt x="0" y="125"/>
                      <a:pt x="1" y="127"/>
                    </a:cubicBezTo>
                    <a:cubicBezTo>
                      <a:pt x="1" y="129"/>
                      <a:pt x="1" y="131"/>
                      <a:pt x="2" y="134"/>
                    </a:cubicBezTo>
                    <a:cubicBezTo>
                      <a:pt x="3" y="136"/>
                      <a:pt x="4" y="139"/>
                      <a:pt x="5" y="141"/>
                    </a:cubicBezTo>
                  </a:path>
                </a:pathLst>
              </a:custGeom>
              <a:gradFill>
                <a:gsLst>
                  <a:gs pos="0">
                    <a:schemeClr val="bg1"/>
                  </a:gs>
                  <a:gs pos="100000">
                    <a:schemeClr val="bg1">
                      <a:lumMod val="75000"/>
                    </a:schemeClr>
                  </a:gs>
                </a:gsLst>
                <a:lin ang="5400000" scaled="1"/>
              </a:gradFill>
              <a:ln>
                <a:noFill/>
              </a:ln>
              <a:effectLst>
                <a:outerShdw blurRad="50800" dist="38100" dir="8100000" algn="tr" rotWithShape="0">
                  <a:prstClr val="black">
                    <a:alpha val="40000"/>
                  </a:prstClr>
                </a:outerShdw>
              </a:effectLst>
            </p:spPr>
            <p:txBody>
              <a:bodyPr vert="horz" wrap="square" lIns="91440" tIns="45720" rIns="91440" bIns="45720" numCol="1" anchor="t" anchorCtr="0" compatLnSpc="1"/>
              <a:lstStyle/>
              <a:p>
                <a:endParaRPr lang="zh-CN" altLang="en-US"/>
              </a:p>
            </p:txBody>
          </p:sp>
          <p:sp>
            <p:nvSpPr>
              <p:cNvPr id="10" name="Freeform 17"/>
              <p:cNvSpPr/>
              <p:nvPr/>
            </p:nvSpPr>
            <p:spPr bwMode="auto">
              <a:xfrm>
                <a:off x="5697378" y="2487254"/>
                <a:ext cx="1552119" cy="1308794"/>
              </a:xfrm>
              <a:custGeom>
                <a:avLst/>
                <a:gdLst>
                  <a:gd name="T0" fmla="*/ 2 w 516"/>
                  <a:gd name="T1" fmla="*/ 201 h 434"/>
                  <a:gd name="T2" fmla="*/ 5 w 516"/>
                  <a:gd name="T3" fmla="*/ 211 h 434"/>
                  <a:gd name="T4" fmla="*/ 9 w 516"/>
                  <a:gd name="T5" fmla="*/ 221 h 434"/>
                  <a:gd name="T6" fmla="*/ 15 w 516"/>
                  <a:gd name="T7" fmla="*/ 230 h 434"/>
                  <a:gd name="T8" fmla="*/ 22 w 516"/>
                  <a:gd name="T9" fmla="*/ 239 h 434"/>
                  <a:gd name="T10" fmla="*/ 168 w 516"/>
                  <a:gd name="T11" fmla="*/ 397 h 434"/>
                  <a:gd name="T12" fmla="*/ 187 w 516"/>
                  <a:gd name="T13" fmla="*/ 413 h 434"/>
                  <a:gd name="T14" fmla="*/ 210 w 516"/>
                  <a:gd name="T15" fmla="*/ 425 h 434"/>
                  <a:gd name="T16" fmla="*/ 234 w 516"/>
                  <a:gd name="T17" fmla="*/ 432 h 434"/>
                  <a:gd name="T18" fmla="*/ 257 w 516"/>
                  <a:gd name="T19" fmla="*/ 433 h 434"/>
                  <a:gd name="T20" fmla="*/ 447 w 516"/>
                  <a:gd name="T21" fmla="*/ 412 h 434"/>
                  <a:gd name="T22" fmla="*/ 465 w 516"/>
                  <a:gd name="T23" fmla="*/ 407 h 434"/>
                  <a:gd name="T24" fmla="*/ 480 w 516"/>
                  <a:gd name="T25" fmla="*/ 397 h 434"/>
                  <a:gd name="T26" fmla="*/ 490 w 516"/>
                  <a:gd name="T27" fmla="*/ 383 h 434"/>
                  <a:gd name="T28" fmla="*/ 496 w 516"/>
                  <a:gd name="T29" fmla="*/ 367 h 434"/>
                  <a:gd name="T30" fmla="*/ 516 w 516"/>
                  <a:gd name="T31" fmla="*/ 220 h 434"/>
                  <a:gd name="T32" fmla="*/ 516 w 516"/>
                  <a:gd name="T33" fmla="*/ 212 h 434"/>
                  <a:gd name="T34" fmla="*/ 515 w 516"/>
                  <a:gd name="T35" fmla="*/ 204 h 434"/>
                  <a:gd name="T36" fmla="*/ 513 w 516"/>
                  <a:gd name="T37" fmla="*/ 196 h 434"/>
                  <a:gd name="T38" fmla="*/ 510 w 516"/>
                  <a:gd name="T39" fmla="*/ 187 h 434"/>
                  <a:gd name="T40" fmla="*/ 505 w 516"/>
                  <a:gd name="T41" fmla="*/ 179 h 434"/>
                  <a:gd name="T42" fmla="*/ 500 w 516"/>
                  <a:gd name="T43" fmla="*/ 171 h 434"/>
                  <a:gd name="T44" fmla="*/ 494 w 516"/>
                  <a:gd name="T45" fmla="*/ 163 h 434"/>
                  <a:gd name="T46" fmla="*/ 488 w 516"/>
                  <a:gd name="T47" fmla="*/ 156 h 434"/>
                  <a:gd name="T48" fmla="*/ 362 w 516"/>
                  <a:gd name="T49" fmla="*/ 36 h 434"/>
                  <a:gd name="T50" fmla="*/ 347 w 516"/>
                  <a:gd name="T51" fmla="*/ 25 h 434"/>
                  <a:gd name="T52" fmla="*/ 330 w 516"/>
                  <a:gd name="T53" fmla="*/ 15 h 434"/>
                  <a:gd name="T54" fmla="*/ 311 w 516"/>
                  <a:gd name="T55" fmla="*/ 9 h 434"/>
                  <a:gd name="T56" fmla="*/ 294 w 516"/>
                  <a:gd name="T57" fmla="*/ 6 h 434"/>
                  <a:gd name="T58" fmla="*/ 128 w 516"/>
                  <a:gd name="T59" fmla="*/ 0 h 434"/>
                  <a:gd name="T60" fmla="*/ 110 w 516"/>
                  <a:gd name="T61" fmla="*/ 1 h 434"/>
                  <a:gd name="T62" fmla="*/ 93 w 516"/>
                  <a:gd name="T63" fmla="*/ 7 h 434"/>
                  <a:gd name="T64" fmla="*/ 79 w 516"/>
                  <a:gd name="T65" fmla="*/ 16 h 434"/>
                  <a:gd name="T66" fmla="*/ 70 w 516"/>
                  <a:gd name="T67" fmla="*/ 28 h 434"/>
                  <a:gd name="T68" fmla="*/ 5 w 516"/>
                  <a:gd name="T69" fmla="*/ 163 h 434"/>
                  <a:gd name="T70" fmla="*/ 2 w 516"/>
                  <a:gd name="T71" fmla="*/ 172 h 434"/>
                  <a:gd name="T72" fmla="*/ 0 w 516"/>
                  <a:gd name="T73" fmla="*/ 181 h 434"/>
                  <a:gd name="T74" fmla="*/ 0 w 516"/>
                  <a:gd name="T75" fmla="*/ 191 h 434"/>
                  <a:gd name="T76" fmla="*/ 2 w 516"/>
                  <a:gd name="T77" fmla="*/ 201 h 4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16" h="434">
                    <a:moveTo>
                      <a:pt x="2" y="201"/>
                    </a:moveTo>
                    <a:cubicBezTo>
                      <a:pt x="2" y="204"/>
                      <a:pt x="3" y="208"/>
                      <a:pt x="5" y="211"/>
                    </a:cubicBezTo>
                    <a:cubicBezTo>
                      <a:pt x="6" y="214"/>
                      <a:pt x="7" y="218"/>
                      <a:pt x="9" y="221"/>
                    </a:cubicBezTo>
                    <a:cubicBezTo>
                      <a:pt x="11" y="224"/>
                      <a:pt x="12" y="227"/>
                      <a:pt x="15" y="230"/>
                    </a:cubicBezTo>
                    <a:cubicBezTo>
                      <a:pt x="17" y="233"/>
                      <a:pt x="19" y="236"/>
                      <a:pt x="22" y="239"/>
                    </a:cubicBezTo>
                    <a:cubicBezTo>
                      <a:pt x="168" y="397"/>
                      <a:pt x="168" y="397"/>
                      <a:pt x="168" y="397"/>
                    </a:cubicBezTo>
                    <a:cubicBezTo>
                      <a:pt x="174" y="403"/>
                      <a:pt x="180" y="409"/>
                      <a:pt x="187" y="413"/>
                    </a:cubicBezTo>
                    <a:cubicBezTo>
                      <a:pt x="194" y="418"/>
                      <a:pt x="202" y="422"/>
                      <a:pt x="210" y="425"/>
                    </a:cubicBezTo>
                    <a:cubicBezTo>
                      <a:pt x="218" y="428"/>
                      <a:pt x="226" y="431"/>
                      <a:pt x="234" y="432"/>
                    </a:cubicBezTo>
                    <a:cubicBezTo>
                      <a:pt x="242" y="433"/>
                      <a:pt x="250" y="434"/>
                      <a:pt x="257" y="433"/>
                    </a:cubicBezTo>
                    <a:cubicBezTo>
                      <a:pt x="447" y="412"/>
                      <a:pt x="447" y="412"/>
                      <a:pt x="447" y="412"/>
                    </a:cubicBezTo>
                    <a:cubicBezTo>
                      <a:pt x="453" y="412"/>
                      <a:pt x="459" y="410"/>
                      <a:pt x="465" y="407"/>
                    </a:cubicBezTo>
                    <a:cubicBezTo>
                      <a:pt x="470" y="405"/>
                      <a:pt x="475" y="401"/>
                      <a:pt x="480" y="397"/>
                    </a:cubicBezTo>
                    <a:cubicBezTo>
                      <a:pt x="484" y="393"/>
                      <a:pt x="488" y="388"/>
                      <a:pt x="490" y="383"/>
                    </a:cubicBezTo>
                    <a:cubicBezTo>
                      <a:pt x="493" y="378"/>
                      <a:pt x="495" y="373"/>
                      <a:pt x="496" y="367"/>
                    </a:cubicBezTo>
                    <a:cubicBezTo>
                      <a:pt x="516" y="220"/>
                      <a:pt x="516" y="220"/>
                      <a:pt x="516" y="220"/>
                    </a:cubicBezTo>
                    <a:cubicBezTo>
                      <a:pt x="516" y="217"/>
                      <a:pt x="516" y="215"/>
                      <a:pt x="516" y="212"/>
                    </a:cubicBezTo>
                    <a:cubicBezTo>
                      <a:pt x="516" y="209"/>
                      <a:pt x="515" y="207"/>
                      <a:pt x="515" y="204"/>
                    </a:cubicBezTo>
                    <a:cubicBezTo>
                      <a:pt x="514" y="201"/>
                      <a:pt x="514" y="198"/>
                      <a:pt x="513" y="196"/>
                    </a:cubicBezTo>
                    <a:cubicBezTo>
                      <a:pt x="512" y="193"/>
                      <a:pt x="511" y="190"/>
                      <a:pt x="510" y="187"/>
                    </a:cubicBezTo>
                    <a:cubicBezTo>
                      <a:pt x="508" y="184"/>
                      <a:pt x="507" y="182"/>
                      <a:pt x="505" y="179"/>
                    </a:cubicBezTo>
                    <a:cubicBezTo>
                      <a:pt x="504" y="176"/>
                      <a:pt x="502" y="173"/>
                      <a:pt x="500" y="171"/>
                    </a:cubicBezTo>
                    <a:cubicBezTo>
                      <a:pt x="498" y="168"/>
                      <a:pt x="496" y="166"/>
                      <a:pt x="494" y="163"/>
                    </a:cubicBezTo>
                    <a:cubicBezTo>
                      <a:pt x="492" y="161"/>
                      <a:pt x="490" y="158"/>
                      <a:pt x="488" y="156"/>
                    </a:cubicBezTo>
                    <a:cubicBezTo>
                      <a:pt x="362" y="36"/>
                      <a:pt x="362" y="36"/>
                      <a:pt x="362" y="36"/>
                    </a:cubicBezTo>
                    <a:cubicBezTo>
                      <a:pt x="358" y="32"/>
                      <a:pt x="353" y="28"/>
                      <a:pt x="347" y="25"/>
                    </a:cubicBezTo>
                    <a:cubicBezTo>
                      <a:pt x="342" y="21"/>
                      <a:pt x="336" y="18"/>
                      <a:pt x="330" y="15"/>
                    </a:cubicBezTo>
                    <a:cubicBezTo>
                      <a:pt x="324" y="13"/>
                      <a:pt x="317" y="10"/>
                      <a:pt x="311" y="9"/>
                    </a:cubicBezTo>
                    <a:cubicBezTo>
                      <a:pt x="305" y="7"/>
                      <a:pt x="299" y="6"/>
                      <a:pt x="294" y="6"/>
                    </a:cubicBezTo>
                    <a:cubicBezTo>
                      <a:pt x="128" y="0"/>
                      <a:pt x="128" y="0"/>
                      <a:pt x="128" y="0"/>
                    </a:cubicBezTo>
                    <a:cubicBezTo>
                      <a:pt x="122" y="0"/>
                      <a:pt x="115" y="0"/>
                      <a:pt x="110" y="1"/>
                    </a:cubicBezTo>
                    <a:cubicBezTo>
                      <a:pt x="104" y="3"/>
                      <a:pt x="98" y="4"/>
                      <a:pt x="93" y="7"/>
                    </a:cubicBezTo>
                    <a:cubicBezTo>
                      <a:pt x="87" y="9"/>
                      <a:pt x="83" y="12"/>
                      <a:pt x="79" y="16"/>
                    </a:cubicBezTo>
                    <a:cubicBezTo>
                      <a:pt x="75" y="20"/>
                      <a:pt x="72" y="24"/>
                      <a:pt x="70" y="28"/>
                    </a:cubicBezTo>
                    <a:cubicBezTo>
                      <a:pt x="5" y="163"/>
                      <a:pt x="5" y="163"/>
                      <a:pt x="5" y="163"/>
                    </a:cubicBezTo>
                    <a:cubicBezTo>
                      <a:pt x="4" y="166"/>
                      <a:pt x="3" y="169"/>
                      <a:pt x="2" y="172"/>
                    </a:cubicBezTo>
                    <a:cubicBezTo>
                      <a:pt x="1" y="175"/>
                      <a:pt x="0" y="178"/>
                      <a:pt x="0" y="181"/>
                    </a:cubicBezTo>
                    <a:cubicBezTo>
                      <a:pt x="0" y="184"/>
                      <a:pt x="0" y="188"/>
                      <a:pt x="0" y="191"/>
                    </a:cubicBezTo>
                    <a:cubicBezTo>
                      <a:pt x="0" y="194"/>
                      <a:pt x="1" y="198"/>
                      <a:pt x="2" y="201"/>
                    </a:cubicBezTo>
                  </a:path>
                </a:pathLst>
              </a:custGeom>
              <a:gradFill>
                <a:gsLst>
                  <a:gs pos="0">
                    <a:schemeClr val="bg1"/>
                  </a:gs>
                  <a:gs pos="100000">
                    <a:schemeClr val="bg1">
                      <a:lumMod val="75000"/>
                    </a:schemeClr>
                  </a:gs>
                </a:gsLst>
                <a:lin ang="5400000" scaled="1"/>
              </a:gradFill>
              <a:ln>
                <a:noFill/>
              </a:ln>
              <a:effectLst>
                <a:outerShdw blurRad="50800" dist="38100" dir="8100000" algn="tr" rotWithShape="0">
                  <a:prstClr val="black">
                    <a:alpha val="40000"/>
                  </a:prstClr>
                </a:outerShdw>
              </a:effectLst>
            </p:spPr>
            <p:txBody>
              <a:bodyPr vert="horz" wrap="square" lIns="91440" tIns="45720" rIns="91440" bIns="45720" numCol="1" anchor="t" anchorCtr="0" compatLnSpc="1"/>
              <a:lstStyle/>
              <a:p>
                <a:endParaRPr lang="zh-CN" altLang="en-US"/>
              </a:p>
            </p:txBody>
          </p:sp>
          <p:sp>
            <p:nvSpPr>
              <p:cNvPr id="11" name="Freeform 21"/>
              <p:cNvSpPr/>
              <p:nvPr/>
            </p:nvSpPr>
            <p:spPr bwMode="auto">
              <a:xfrm>
                <a:off x="6086184" y="3773103"/>
                <a:ext cx="1823094" cy="2101443"/>
              </a:xfrm>
              <a:custGeom>
                <a:avLst/>
                <a:gdLst>
                  <a:gd name="T0" fmla="*/ 3 w 606"/>
                  <a:gd name="T1" fmla="*/ 368 h 699"/>
                  <a:gd name="T2" fmla="*/ 8 w 606"/>
                  <a:gd name="T3" fmla="*/ 384 h 699"/>
                  <a:gd name="T4" fmla="*/ 14 w 606"/>
                  <a:gd name="T5" fmla="*/ 399 h 699"/>
                  <a:gd name="T6" fmla="*/ 22 w 606"/>
                  <a:gd name="T7" fmla="*/ 413 h 699"/>
                  <a:gd name="T8" fmla="*/ 31 w 606"/>
                  <a:gd name="T9" fmla="*/ 426 h 699"/>
                  <a:gd name="T10" fmla="*/ 224 w 606"/>
                  <a:gd name="T11" fmla="*/ 656 h 699"/>
                  <a:gd name="T12" fmla="*/ 249 w 606"/>
                  <a:gd name="T13" fmla="*/ 679 h 699"/>
                  <a:gd name="T14" fmla="*/ 278 w 606"/>
                  <a:gd name="T15" fmla="*/ 693 h 699"/>
                  <a:gd name="T16" fmla="*/ 308 w 606"/>
                  <a:gd name="T17" fmla="*/ 699 h 699"/>
                  <a:gd name="T18" fmla="*/ 336 w 606"/>
                  <a:gd name="T19" fmla="*/ 694 h 699"/>
                  <a:gd name="T20" fmla="*/ 557 w 606"/>
                  <a:gd name="T21" fmla="*/ 612 h 699"/>
                  <a:gd name="T22" fmla="*/ 577 w 606"/>
                  <a:gd name="T23" fmla="*/ 600 h 699"/>
                  <a:gd name="T24" fmla="*/ 592 w 606"/>
                  <a:gd name="T25" fmla="*/ 579 h 699"/>
                  <a:gd name="T26" fmla="*/ 602 w 606"/>
                  <a:gd name="T27" fmla="*/ 554 h 699"/>
                  <a:gd name="T28" fmla="*/ 606 w 606"/>
                  <a:gd name="T29" fmla="*/ 526 h 699"/>
                  <a:gd name="T30" fmla="*/ 605 w 606"/>
                  <a:gd name="T31" fmla="*/ 286 h 699"/>
                  <a:gd name="T32" fmla="*/ 604 w 606"/>
                  <a:gd name="T33" fmla="*/ 274 h 699"/>
                  <a:gd name="T34" fmla="*/ 602 w 606"/>
                  <a:gd name="T35" fmla="*/ 261 h 699"/>
                  <a:gd name="T36" fmla="*/ 598 w 606"/>
                  <a:gd name="T37" fmla="*/ 249 h 699"/>
                  <a:gd name="T38" fmla="*/ 593 w 606"/>
                  <a:gd name="T39" fmla="*/ 236 h 699"/>
                  <a:gd name="T40" fmla="*/ 587 w 606"/>
                  <a:gd name="T41" fmla="*/ 224 h 699"/>
                  <a:gd name="T42" fmla="*/ 581 w 606"/>
                  <a:gd name="T43" fmla="*/ 213 h 699"/>
                  <a:gd name="T44" fmla="*/ 573 w 606"/>
                  <a:gd name="T45" fmla="*/ 202 h 699"/>
                  <a:gd name="T46" fmla="*/ 564 w 606"/>
                  <a:gd name="T47" fmla="*/ 192 h 699"/>
                  <a:gd name="T48" fmla="*/ 407 w 606"/>
                  <a:gd name="T49" fmla="*/ 33 h 699"/>
                  <a:gd name="T50" fmla="*/ 388 w 606"/>
                  <a:gd name="T51" fmla="*/ 18 h 699"/>
                  <a:gd name="T52" fmla="*/ 368 w 606"/>
                  <a:gd name="T53" fmla="*/ 7 h 699"/>
                  <a:gd name="T54" fmla="*/ 346 w 606"/>
                  <a:gd name="T55" fmla="*/ 1 h 699"/>
                  <a:gd name="T56" fmla="*/ 326 w 606"/>
                  <a:gd name="T57" fmla="*/ 0 h 699"/>
                  <a:gd name="T58" fmla="*/ 135 w 606"/>
                  <a:gd name="T59" fmla="*/ 22 h 699"/>
                  <a:gd name="T60" fmla="*/ 114 w 606"/>
                  <a:gd name="T61" fmla="*/ 28 h 699"/>
                  <a:gd name="T62" fmla="*/ 95 w 606"/>
                  <a:gd name="T63" fmla="*/ 40 h 699"/>
                  <a:gd name="T64" fmla="*/ 80 w 606"/>
                  <a:gd name="T65" fmla="*/ 57 h 699"/>
                  <a:gd name="T66" fmla="*/ 70 w 606"/>
                  <a:gd name="T67" fmla="*/ 77 h 699"/>
                  <a:gd name="T68" fmla="*/ 4 w 606"/>
                  <a:gd name="T69" fmla="*/ 306 h 699"/>
                  <a:gd name="T70" fmla="*/ 1 w 606"/>
                  <a:gd name="T71" fmla="*/ 321 h 699"/>
                  <a:gd name="T72" fmla="*/ 0 w 606"/>
                  <a:gd name="T73" fmla="*/ 336 h 699"/>
                  <a:gd name="T74" fmla="*/ 1 w 606"/>
                  <a:gd name="T75" fmla="*/ 352 h 699"/>
                  <a:gd name="T76" fmla="*/ 3 w 606"/>
                  <a:gd name="T77" fmla="*/ 368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06" h="699">
                    <a:moveTo>
                      <a:pt x="3" y="368"/>
                    </a:moveTo>
                    <a:cubicBezTo>
                      <a:pt x="5" y="373"/>
                      <a:pt x="6" y="379"/>
                      <a:pt x="8" y="384"/>
                    </a:cubicBezTo>
                    <a:cubicBezTo>
                      <a:pt x="10" y="389"/>
                      <a:pt x="12" y="394"/>
                      <a:pt x="14" y="399"/>
                    </a:cubicBezTo>
                    <a:cubicBezTo>
                      <a:pt x="16" y="404"/>
                      <a:pt x="19" y="409"/>
                      <a:pt x="22" y="413"/>
                    </a:cubicBezTo>
                    <a:cubicBezTo>
                      <a:pt x="24" y="418"/>
                      <a:pt x="27" y="422"/>
                      <a:pt x="31" y="426"/>
                    </a:cubicBezTo>
                    <a:cubicBezTo>
                      <a:pt x="224" y="656"/>
                      <a:pt x="224" y="656"/>
                      <a:pt x="224" y="656"/>
                    </a:cubicBezTo>
                    <a:cubicBezTo>
                      <a:pt x="231" y="665"/>
                      <a:pt x="240" y="673"/>
                      <a:pt x="249" y="679"/>
                    </a:cubicBezTo>
                    <a:cubicBezTo>
                      <a:pt x="258" y="685"/>
                      <a:pt x="268" y="690"/>
                      <a:pt x="278" y="693"/>
                    </a:cubicBezTo>
                    <a:cubicBezTo>
                      <a:pt x="288" y="697"/>
                      <a:pt x="298" y="698"/>
                      <a:pt x="308" y="699"/>
                    </a:cubicBezTo>
                    <a:cubicBezTo>
                      <a:pt x="318" y="699"/>
                      <a:pt x="327" y="697"/>
                      <a:pt x="336" y="694"/>
                    </a:cubicBezTo>
                    <a:cubicBezTo>
                      <a:pt x="557" y="612"/>
                      <a:pt x="557" y="612"/>
                      <a:pt x="557" y="612"/>
                    </a:cubicBezTo>
                    <a:cubicBezTo>
                      <a:pt x="564" y="610"/>
                      <a:pt x="571" y="605"/>
                      <a:pt x="577" y="600"/>
                    </a:cubicBezTo>
                    <a:cubicBezTo>
                      <a:pt x="583" y="594"/>
                      <a:pt x="588" y="587"/>
                      <a:pt x="592" y="579"/>
                    </a:cubicBezTo>
                    <a:cubicBezTo>
                      <a:pt x="596" y="572"/>
                      <a:pt x="600" y="563"/>
                      <a:pt x="602" y="554"/>
                    </a:cubicBezTo>
                    <a:cubicBezTo>
                      <a:pt x="605" y="545"/>
                      <a:pt x="606" y="535"/>
                      <a:pt x="606" y="526"/>
                    </a:cubicBezTo>
                    <a:cubicBezTo>
                      <a:pt x="605" y="286"/>
                      <a:pt x="605" y="286"/>
                      <a:pt x="605" y="286"/>
                    </a:cubicBezTo>
                    <a:cubicBezTo>
                      <a:pt x="605" y="282"/>
                      <a:pt x="605" y="278"/>
                      <a:pt x="604" y="274"/>
                    </a:cubicBezTo>
                    <a:cubicBezTo>
                      <a:pt x="604" y="270"/>
                      <a:pt x="603" y="265"/>
                      <a:pt x="602" y="261"/>
                    </a:cubicBezTo>
                    <a:cubicBezTo>
                      <a:pt x="601" y="257"/>
                      <a:pt x="600" y="253"/>
                      <a:pt x="598" y="249"/>
                    </a:cubicBezTo>
                    <a:cubicBezTo>
                      <a:pt x="597" y="244"/>
                      <a:pt x="595" y="240"/>
                      <a:pt x="593" y="236"/>
                    </a:cubicBezTo>
                    <a:cubicBezTo>
                      <a:pt x="592" y="232"/>
                      <a:pt x="590" y="228"/>
                      <a:pt x="587" y="224"/>
                    </a:cubicBezTo>
                    <a:cubicBezTo>
                      <a:pt x="585" y="220"/>
                      <a:pt x="583" y="216"/>
                      <a:pt x="581" y="213"/>
                    </a:cubicBezTo>
                    <a:cubicBezTo>
                      <a:pt x="578" y="209"/>
                      <a:pt x="576" y="205"/>
                      <a:pt x="573" y="202"/>
                    </a:cubicBezTo>
                    <a:cubicBezTo>
                      <a:pt x="570" y="199"/>
                      <a:pt x="567" y="195"/>
                      <a:pt x="564" y="192"/>
                    </a:cubicBezTo>
                    <a:cubicBezTo>
                      <a:pt x="407" y="33"/>
                      <a:pt x="407" y="33"/>
                      <a:pt x="407" y="33"/>
                    </a:cubicBezTo>
                    <a:cubicBezTo>
                      <a:pt x="401" y="28"/>
                      <a:pt x="395" y="23"/>
                      <a:pt x="388" y="18"/>
                    </a:cubicBezTo>
                    <a:cubicBezTo>
                      <a:pt x="382" y="14"/>
                      <a:pt x="375" y="10"/>
                      <a:pt x="368" y="7"/>
                    </a:cubicBezTo>
                    <a:cubicBezTo>
                      <a:pt x="361" y="4"/>
                      <a:pt x="353" y="2"/>
                      <a:pt x="346" y="1"/>
                    </a:cubicBezTo>
                    <a:cubicBezTo>
                      <a:pt x="339" y="0"/>
                      <a:pt x="332" y="0"/>
                      <a:pt x="326" y="0"/>
                    </a:cubicBezTo>
                    <a:cubicBezTo>
                      <a:pt x="135" y="22"/>
                      <a:pt x="135" y="22"/>
                      <a:pt x="135" y="22"/>
                    </a:cubicBezTo>
                    <a:cubicBezTo>
                      <a:pt x="128" y="23"/>
                      <a:pt x="121" y="25"/>
                      <a:pt x="114" y="28"/>
                    </a:cubicBezTo>
                    <a:cubicBezTo>
                      <a:pt x="107" y="31"/>
                      <a:pt x="101" y="35"/>
                      <a:pt x="95" y="40"/>
                    </a:cubicBezTo>
                    <a:cubicBezTo>
                      <a:pt x="89" y="45"/>
                      <a:pt x="84" y="51"/>
                      <a:pt x="80" y="57"/>
                    </a:cubicBezTo>
                    <a:cubicBezTo>
                      <a:pt x="75" y="63"/>
                      <a:pt x="72" y="70"/>
                      <a:pt x="70" y="77"/>
                    </a:cubicBezTo>
                    <a:cubicBezTo>
                      <a:pt x="4" y="306"/>
                      <a:pt x="4" y="306"/>
                      <a:pt x="4" y="306"/>
                    </a:cubicBezTo>
                    <a:cubicBezTo>
                      <a:pt x="3" y="311"/>
                      <a:pt x="2" y="316"/>
                      <a:pt x="1" y="321"/>
                    </a:cubicBezTo>
                    <a:cubicBezTo>
                      <a:pt x="1" y="326"/>
                      <a:pt x="0" y="331"/>
                      <a:pt x="0" y="336"/>
                    </a:cubicBezTo>
                    <a:cubicBezTo>
                      <a:pt x="0" y="341"/>
                      <a:pt x="0" y="347"/>
                      <a:pt x="1" y="352"/>
                    </a:cubicBezTo>
                    <a:cubicBezTo>
                      <a:pt x="1" y="357"/>
                      <a:pt x="2" y="363"/>
                      <a:pt x="3" y="368"/>
                    </a:cubicBezTo>
                  </a:path>
                </a:pathLst>
              </a:custGeom>
              <a:gradFill>
                <a:gsLst>
                  <a:gs pos="0">
                    <a:schemeClr val="bg1"/>
                  </a:gs>
                  <a:gs pos="100000">
                    <a:schemeClr val="bg1">
                      <a:lumMod val="75000"/>
                    </a:schemeClr>
                  </a:gs>
                </a:gsLst>
                <a:lin ang="5400000" scaled="1"/>
              </a:gradFill>
              <a:ln>
                <a:noFill/>
              </a:ln>
              <a:effectLst>
                <a:outerShdw blurRad="50800" dist="38100" dir="8100000" algn="tr" rotWithShape="0">
                  <a:prstClr val="black">
                    <a:alpha val="40000"/>
                  </a:prstClr>
                </a:outerShdw>
              </a:effectLst>
            </p:spPr>
            <p:txBody>
              <a:bodyPr vert="horz" wrap="square" lIns="91440" tIns="45720" rIns="91440" bIns="45720" numCol="1" anchor="t" anchorCtr="0" compatLnSpc="1"/>
              <a:lstStyle/>
              <a:p>
                <a:endParaRPr lang="zh-CN" altLang="en-US"/>
              </a:p>
            </p:txBody>
          </p:sp>
          <p:sp>
            <p:nvSpPr>
              <p:cNvPr id="12" name="Freeform 25"/>
              <p:cNvSpPr/>
              <p:nvPr/>
            </p:nvSpPr>
            <p:spPr bwMode="auto">
              <a:xfrm>
                <a:off x="3914402" y="3129750"/>
                <a:ext cx="2339239" cy="2011119"/>
              </a:xfrm>
              <a:custGeom>
                <a:avLst/>
                <a:gdLst>
                  <a:gd name="T0" fmla="*/ 0 w 778"/>
                  <a:gd name="T1" fmla="*/ 329 h 669"/>
                  <a:gd name="T2" fmla="*/ 1 w 778"/>
                  <a:gd name="T3" fmla="*/ 344 h 669"/>
                  <a:gd name="T4" fmla="*/ 4 w 778"/>
                  <a:gd name="T5" fmla="*/ 359 h 669"/>
                  <a:gd name="T6" fmla="*/ 9 w 778"/>
                  <a:gd name="T7" fmla="*/ 374 h 669"/>
                  <a:gd name="T8" fmla="*/ 16 w 778"/>
                  <a:gd name="T9" fmla="*/ 387 h 669"/>
                  <a:gd name="T10" fmla="*/ 189 w 778"/>
                  <a:gd name="T11" fmla="*/ 622 h 669"/>
                  <a:gd name="T12" fmla="*/ 213 w 778"/>
                  <a:gd name="T13" fmla="*/ 646 h 669"/>
                  <a:gd name="T14" fmla="*/ 245 w 778"/>
                  <a:gd name="T15" fmla="*/ 662 h 669"/>
                  <a:gd name="T16" fmla="*/ 282 w 778"/>
                  <a:gd name="T17" fmla="*/ 669 h 669"/>
                  <a:gd name="T18" fmla="*/ 318 w 778"/>
                  <a:gd name="T19" fmla="*/ 666 h 669"/>
                  <a:gd name="T20" fmla="*/ 619 w 778"/>
                  <a:gd name="T21" fmla="*/ 599 h 669"/>
                  <a:gd name="T22" fmla="*/ 648 w 778"/>
                  <a:gd name="T23" fmla="*/ 588 h 669"/>
                  <a:gd name="T24" fmla="*/ 673 w 778"/>
                  <a:gd name="T25" fmla="*/ 570 h 669"/>
                  <a:gd name="T26" fmla="*/ 693 w 778"/>
                  <a:gd name="T27" fmla="*/ 546 h 669"/>
                  <a:gd name="T28" fmla="*/ 706 w 778"/>
                  <a:gd name="T29" fmla="*/ 519 h 669"/>
                  <a:gd name="T30" fmla="*/ 775 w 778"/>
                  <a:gd name="T31" fmla="*/ 289 h 669"/>
                  <a:gd name="T32" fmla="*/ 777 w 778"/>
                  <a:gd name="T33" fmla="*/ 277 h 669"/>
                  <a:gd name="T34" fmla="*/ 778 w 778"/>
                  <a:gd name="T35" fmla="*/ 265 h 669"/>
                  <a:gd name="T36" fmla="*/ 777 w 778"/>
                  <a:gd name="T37" fmla="*/ 253 h 669"/>
                  <a:gd name="T38" fmla="*/ 774 w 778"/>
                  <a:gd name="T39" fmla="*/ 241 h 669"/>
                  <a:gd name="T40" fmla="*/ 771 w 778"/>
                  <a:gd name="T41" fmla="*/ 229 h 669"/>
                  <a:gd name="T42" fmla="*/ 765 w 778"/>
                  <a:gd name="T43" fmla="*/ 218 h 669"/>
                  <a:gd name="T44" fmla="*/ 759 w 778"/>
                  <a:gd name="T45" fmla="*/ 207 h 669"/>
                  <a:gd name="T46" fmla="*/ 751 w 778"/>
                  <a:gd name="T47" fmla="*/ 198 h 669"/>
                  <a:gd name="T48" fmla="*/ 604 w 778"/>
                  <a:gd name="T49" fmla="*/ 37 h 669"/>
                  <a:gd name="T50" fmla="*/ 585 w 778"/>
                  <a:gd name="T51" fmla="*/ 22 h 669"/>
                  <a:gd name="T52" fmla="*/ 563 w 778"/>
                  <a:gd name="T53" fmla="*/ 10 h 669"/>
                  <a:gd name="T54" fmla="*/ 538 w 778"/>
                  <a:gd name="T55" fmla="*/ 3 h 669"/>
                  <a:gd name="T56" fmla="*/ 514 w 778"/>
                  <a:gd name="T57" fmla="*/ 0 h 669"/>
                  <a:gd name="T58" fmla="*/ 272 w 778"/>
                  <a:gd name="T59" fmla="*/ 8 h 669"/>
                  <a:gd name="T60" fmla="*/ 243 w 778"/>
                  <a:gd name="T61" fmla="*/ 12 h 669"/>
                  <a:gd name="T62" fmla="*/ 216 w 778"/>
                  <a:gd name="T63" fmla="*/ 22 h 669"/>
                  <a:gd name="T64" fmla="*/ 192 w 778"/>
                  <a:gd name="T65" fmla="*/ 37 h 669"/>
                  <a:gd name="T66" fmla="*/ 173 w 778"/>
                  <a:gd name="T67" fmla="*/ 55 h 669"/>
                  <a:gd name="T68" fmla="*/ 20 w 778"/>
                  <a:gd name="T69" fmla="*/ 269 h 669"/>
                  <a:gd name="T70" fmla="*/ 12 w 778"/>
                  <a:gd name="T71" fmla="*/ 283 h 669"/>
                  <a:gd name="T72" fmla="*/ 6 w 778"/>
                  <a:gd name="T73" fmla="*/ 298 h 669"/>
                  <a:gd name="T74" fmla="*/ 2 w 778"/>
                  <a:gd name="T75" fmla="*/ 313 h 669"/>
                  <a:gd name="T76" fmla="*/ 0 w 778"/>
                  <a:gd name="T77" fmla="*/ 329 h 6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78" h="669">
                    <a:moveTo>
                      <a:pt x="0" y="329"/>
                    </a:moveTo>
                    <a:cubicBezTo>
                      <a:pt x="0" y="334"/>
                      <a:pt x="0" y="339"/>
                      <a:pt x="1" y="344"/>
                    </a:cubicBezTo>
                    <a:cubicBezTo>
                      <a:pt x="1" y="349"/>
                      <a:pt x="2" y="354"/>
                      <a:pt x="4" y="359"/>
                    </a:cubicBezTo>
                    <a:cubicBezTo>
                      <a:pt x="5" y="364"/>
                      <a:pt x="7" y="369"/>
                      <a:pt x="9" y="374"/>
                    </a:cubicBezTo>
                    <a:cubicBezTo>
                      <a:pt x="11" y="378"/>
                      <a:pt x="13" y="382"/>
                      <a:pt x="16" y="387"/>
                    </a:cubicBezTo>
                    <a:cubicBezTo>
                      <a:pt x="189" y="622"/>
                      <a:pt x="189" y="622"/>
                      <a:pt x="189" y="622"/>
                    </a:cubicBezTo>
                    <a:cubicBezTo>
                      <a:pt x="195" y="631"/>
                      <a:pt x="204" y="639"/>
                      <a:pt x="213" y="646"/>
                    </a:cubicBezTo>
                    <a:cubicBezTo>
                      <a:pt x="223" y="652"/>
                      <a:pt x="234" y="658"/>
                      <a:pt x="245" y="662"/>
                    </a:cubicBezTo>
                    <a:cubicBezTo>
                      <a:pt x="257" y="665"/>
                      <a:pt x="269" y="668"/>
                      <a:pt x="282" y="669"/>
                    </a:cubicBezTo>
                    <a:cubicBezTo>
                      <a:pt x="294" y="669"/>
                      <a:pt x="306" y="669"/>
                      <a:pt x="318" y="666"/>
                    </a:cubicBezTo>
                    <a:cubicBezTo>
                      <a:pt x="619" y="599"/>
                      <a:pt x="619" y="599"/>
                      <a:pt x="619" y="599"/>
                    </a:cubicBezTo>
                    <a:cubicBezTo>
                      <a:pt x="629" y="597"/>
                      <a:pt x="639" y="593"/>
                      <a:pt x="648" y="588"/>
                    </a:cubicBezTo>
                    <a:cubicBezTo>
                      <a:pt x="657" y="583"/>
                      <a:pt x="666" y="577"/>
                      <a:pt x="673" y="570"/>
                    </a:cubicBezTo>
                    <a:cubicBezTo>
                      <a:pt x="681" y="562"/>
                      <a:pt x="688" y="554"/>
                      <a:pt x="693" y="546"/>
                    </a:cubicBezTo>
                    <a:cubicBezTo>
                      <a:pt x="699" y="537"/>
                      <a:pt x="703" y="528"/>
                      <a:pt x="706" y="519"/>
                    </a:cubicBezTo>
                    <a:cubicBezTo>
                      <a:pt x="775" y="289"/>
                      <a:pt x="775" y="289"/>
                      <a:pt x="775" y="289"/>
                    </a:cubicBezTo>
                    <a:cubicBezTo>
                      <a:pt x="776" y="285"/>
                      <a:pt x="777" y="281"/>
                      <a:pt x="777" y="277"/>
                    </a:cubicBezTo>
                    <a:cubicBezTo>
                      <a:pt x="778" y="273"/>
                      <a:pt x="778" y="269"/>
                      <a:pt x="778" y="265"/>
                    </a:cubicBezTo>
                    <a:cubicBezTo>
                      <a:pt x="778" y="261"/>
                      <a:pt x="777" y="257"/>
                      <a:pt x="777" y="253"/>
                    </a:cubicBezTo>
                    <a:cubicBezTo>
                      <a:pt x="776" y="249"/>
                      <a:pt x="775" y="245"/>
                      <a:pt x="774" y="241"/>
                    </a:cubicBezTo>
                    <a:cubicBezTo>
                      <a:pt x="773" y="237"/>
                      <a:pt x="772" y="233"/>
                      <a:pt x="771" y="229"/>
                    </a:cubicBezTo>
                    <a:cubicBezTo>
                      <a:pt x="769" y="225"/>
                      <a:pt x="767" y="222"/>
                      <a:pt x="765" y="218"/>
                    </a:cubicBezTo>
                    <a:cubicBezTo>
                      <a:pt x="763" y="214"/>
                      <a:pt x="761" y="211"/>
                      <a:pt x="759" y="207"/>
                    </a:cubicBezTo>
                    <a:cubicBezTo>
                      <a:pt x="756" y="204"/>
                      <a:pt x="754" y="201"/>
                      <a:pt x="751" y="198"/>
                    </a:cubicBezTo>
                    <a:cubicBezTo>
                      <a:pt x="604" y="37"/>
                      <a:pt x="604" y="37"/>
                      <a:pt x="604" y="37"/>
                    </a:cubicBezTo>
                    <a:cubicBezTo>
                      <a:pt x="598" y="31"/>
                      <a:pt x="592" y="26"/>
                      <a:pt x="585" y="22"/>
                    </a:cubicBezTo>
                    <a:cubicBezTo>
                      <a:pt x="579" y="17"/>
                      <a:pt x="571" y="13"/>
                      <a:pt x="563" y="10"/>
                    </a:cubicBezTo>
                    <a:cubicBezTo>
                      <a:pt x="555" y="7"/>
                      <a:pt x="547" y="4"/>
                      <a:pt x="538" y="3"/>
                    </a:cubicBezTo>
                    <a:cubicBezTo>
                      <a:pt x="530" y="1"/>
                      <a:pt x="522" y="0"/>
                      <a:pt x="514" y="0"/>
                    </a:cubicBezTo>
                    <a:cubicBezTo>
                      <a:pt x="272" y="8"/>
                      <a:pt x="272" y="8"/>
                      <a:pt x="272" y="8"/>
                    </a:cubicBezTo>
                    <a:cubicBezTo>
                      <a:pt x="262" y="8"/>
                      <a:pt x="253" y="9"/>
                      <a:pt x="243" y="12"/>
                    </a:cubicBezTo>
                    <a:cubicBezTo>
                      <a:pt x="234" y="14"/>
                      <a:pt x="225" y="18"/>
                      <a:pt x="216" y="22"/>
                    </a:cubicBezTo>
                    <a:cubicBezTo>
                      <a:pt x="207" y="26"/>
                      <a:pt x="199" y="31"/>
                      <a:pt x="192" y="37"/>
                    </a:cubicBezTo>
                    <a:cubicBezTo>
                      <a:pt x="184" y="42"/>
                      <a:pt x="178" y="49"/>
                      <a:pt x="173" y="55"/>
                    </a:cubicBezTo>
                    <a:cubicBezTo>
                      <a:pt x="20" y="269"/>
                      <a:pt x="20" y="269"/>
                      <a:pt x="20" y="269"/>
                    </a:cubicBezTo>
                    <a:cubicBezTo>
                      <a:pt x="17" y="274"/>
                      <a:pt x="15" y="278"/>
                      <a:pt x="12" y="283"/>
                    </a:cubicBezTo>
                    <a:cubicBezTo>
                      <a:pt x="10" y="288"/>
                      <a:pt x="8" y="293"/>
                      <a:pt x="6" y="298"/>
                    </a:cubicBezTo>
                    <a:cubicBezTo>
                      <a:pt x="4" y="303"/>
                      <a:pt x="3" y="308"/>
                      <a:pt x="2" y="313"/>
                    </a:cubicBezTo>
                    <a:cubicBezTo>
                      <a:pt x="1" y="318"/>
                      <a:pt x="0" y="323"/>
                      <a:pt x="0" y="329"/>
                    </a:cubicBezTo>
                  </a:path>
                </a:pathLst>
              </a:custGeom>
              <a:gradFill>
                <a:gsLst>
                  <a:gs pos="0">
                    <a:schemeClr val="bg1"/>
                  </a:gs>
                  <a:gs pos="100000">
                    <a:schemeClr val="bg1">
                      <a:lumMod val="75000"/>
                    </a:schemeClr>
                  </a:gs>
                </a:gsLst>
                <a:lin ang="5400000" scaled="1"/>
              </a:gradFill>
              <a:ln>
                <a:noFill/>
              </a:ln>
              <a:effectLst>
                <a:outerShdw blurRad="50800" dist="38100" dir="8100000" algn="tr" rotWithShape="0">
                  <a:prstClr val="black">
                    <a:alpha val="40000"/>
                  </a:prstClr>
                </a:outerShdw>
              </a:effectLst>
            </p:spPr>
            <p:txBody>
              <a:bodyPr vert="horz" wrap="square" lIns="91440" tIns="45720" rIns="91440" bIns="45720" numCol="1" anchor="t" anchorCtr="0" compatLnSpc="1"/>
              <a:lstStyle/>
              <a:p>
                <a:endParaRPr lang="zh-CN" altLang="en-US"/>
              </a:p>
            </p:txBody>
          </p:sp>
          <p:sp>
            <p:nvSpPr>
              <p:cNvPr id="14" name="Freeform 5"/>
              <p:cNvSpPr>
                <a:spLocks noChangeAspect="1"/>
              </p:cNvSpPr>
              <p:nvPr/>
            </p:nvSpPr>
            <p:spPr bwMode="auto">
              <a:xfrm>
                <a:off x="4131927" y="1938212"/>
                <a:ext cx="1585599" cy="1038521"/>
              </a:xfrm>
              <a:custGeom>
                <a:avLst/>
                <a:gdLst>
                  <a:gd name="T0" fmla="*/ 0 w 629"/>
                  <a:gd name="T1" fmla="*/ 176 h 411"/>
                  <a:gd name="T2" fmla="*/ 0 w 629"/>
                  <a:gd name="T3" fmla="*/ 186 h 411"/>
                  <a:gd name="T4" fmla="*/ 3 w 629"/>
                  <a:gd name="T5" fmla="*/ 195 h 411"/>
                  <a:gd name="T6" fmla="*/ 7 w 629"/>
                  <a:gd name="T7" fmla="*/ 205 h 411"/>
                  <a:gd name="T8" fmla="*/ 13 w 629"/>
                  <a:gd name="T9" fmla="*/ 213 h 411"/>
                  <a:gd name="T10" fmla="*/ 146 w 629"/>
                  <a:gd name="T11" fmla="*/ 372 h 411"/>
                  <a:gd name="T12" fmla="*/ 164 w 629"/>
                  <a:gd name="T13" fmla="*/ 388 h 411"/>
                  <a:gd name="T14" fmla="*/ 189 w 629"/>
                  <a:gd name="T15" fmla="*/ 401 h 411"/>
                  <a:gd name="T16" fmla="*/ 217 w 629"/>
                  <a:gd name="T17" fmla="*/ 409 h 411"/>
                  <a:gd name="T18" fmla="*/ 245 w 629"/>
                  <a:gd name="T19" fmla="*/ 411 h 411"/>
                  <a:gd name="T20" fmla="*/ 485 w 629"/>
                  <a:gd name="T21" fmla="*/ 406 h 411"/>
                  <a:gd name="T22" fmla="*/ 508 w 629"/>
                  <a:gd name="T23" fmla="*/ 402 h 411"/>
                  <a:gd name="T24" fmla="*/ 529 w 629"/>
                  <a:gd name="T25" fmla="*/ 394 h 411"/>
                  <a:gd name="T26" fmla="*/ 547 w 629"/>
                  <a:gd name="T27" fmla="*/ 382 h 411"/>
                  <a:gd name="T28" fmla="*/ 558 w 629"/>
                  <a:gd name="T29" fmla="*/ 367 h 411"/>
                  <a:gd name="T30" fmla="*/ 625 w 629"/>
                  <a:gd name="T31" fmla="*/ 232 h 411"/>
                  <a:gd name="T32" fmla="*/ 627 w 629"/>
                  <a:gd name="T33" fmla="*/ 226 h 411"/>
                  <a:gd name="T34" fmla="*/ 629 w 629"/>
                  <a:gd name="T35" fmla="*/ 218 h 411"/>
                  <a:gd name="T36" fmla="*/ 628 w 629"/>
                  <a:gd name="T37" fmla="*/ 210 h 411"/>
                  <a:gd name="T38" fmla="*/ 627 w 629"/>
                  <a:gd name="T39" fmla="*/ 202 h 411"/>
                  <a:gd name="T40" fmla="*/ 624 w 629"/>
                  <a:gd name="T41" fmla="*/ 194 h 411"/>
                  <a:gd name="T42" fmla="*/ 620 w 629"/>
                  <a:gd name="T43" fmla="*/ 186 h 411"/>
                  <a:gd name="T44" fmla="*/ 615 w 629"/>
                  <a:gd name="T45" fmla="*/ 179 h 411"/>
                  <a:gd name="T46" fmla="*/ 609 w 629"/>
                  <a:gd name="T47" fmla="*/ 172 h 411"/>
                  <a:gd name="T48" fmla="*/ 491 w 629"/>
                  <a:gd name="T49" fmla="*/ 53 h 411"/>
                  <a:gd name="T50" fmla="*/ 476 w 629"/>
                  <a:gd name="T51" fmla="*/ 41 h 411"/>
                  <a:gd name="T52" fmla="*/ 458 w 629"/>
                  <a:gd name="T53" fmla="*/ 31 h 411"/>
                  <a:gd name="T54" fmla="*/ 437 w 629"/>
                  <a:gd name="T55" fmla="*/ 24 h 411"/>
                  <a:gd name="T56" fmla="*/ 417 w 629"/>
                  <a:gd name="T57" fmla="*/ 20 h 411"/>
                  <a:gd name="T58" fmla="*/ 216 w 629"/>
                  <a:gd name="T59" fmla="*/ 1 h 411"/>
                  <a:gd name="T60" fmla="*/ 193 w 629"/>
                  <a:gd name="T61" fmla="*/ 1 h 411"/>
                  <a:gd name="T62" fmla="*/ 171 w 629"/>
                  <a:gd name="T63" fmla="*/ 5 h 411"/>
                  <a:gd name="T64" fmla="*/ 151 w 629"/>
                  <a:gd name="T65" fmla="*/ 12 h 411"/>
                  <a:gd name="T66" fmla="*/ 136 w 629"/>
                  <a:gd name="T67" fmla="*/ 23 h 411"/>
                  <a:gd name="T68" fmla="*/ 15 w 629"/>
                  <a:gd name="T69" fmla="*/ 142 h 411"/>
                  <a:gd name="T70" fmla="*/ 9 w 629"/>
                  <a:gd name="T71" fmla="*/ 150 h 411"/>
                  <a:gd name="T72" fmla="*/ 4 w 629"/>
                  <a:gd name="T73" fmla="*/ 158 h 411"/>
                  <a:gd name="T74" fmla="*/ 1 w 629"/>
                  <a:gd name="T75" fmla="*/ 167 h 411"/>
                  <a:gd name="T76" fmla="*/ 0 w 629"/>
                  <a:gd name="T77" fmla="*/ 176 h 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29" h="411">
                    <a:moveTo>
                      <a:pt x="0" y="176"/>
                    </a:moveTo>
                    <a:cubicBezTo>
                      <a:pt x="0" y="180"/>
                      <a:pt x="0" y="183"/>
                      <a:pt x="0" y="186"/>
                    </a:cubicBezTo>
                    <a:cubicBezTo>
                      <a:pt x="1" y="189"/>
                      <a:pt x="2" y="192"/>
                      <a:pt x="3" y="195"/>
                    </a:cubicBezTo>
                    <a:cubicBezTo>
                      <a:pt x="4" y="199"/>
                      <a:pt x="5" y="202"/>
                      <a:pt x="7" y="205"/>
                    </a:cubicBezTo>
                    <a:cubicBezTo>
                      <a:pt x="8" y="208"/>
                      <a:pt x="10" y="210"/>
                      <a:pt x="13" y="213"/>
                    </a:cubicBezTo>
                    <a:cubicBezTo>
                      <a:pt x="146" y="372"/>
                      <a:pt x="146" y="372"/>
                      <a:pt x="146" y="372"/>
                    </a:cubicBezTo>
                    <a:cubicBezTo>
                      <a:pt x="151" y="377"/>
                      <a:pt x="157" y="383"/>
                      <a:pt x="164" y="388"/>
                    </a:cubicBezTo>
                    <a:cubicBezTo>
                      <a:pt x="172" y="393"/>
                      <a:pt x="180" y="397"/>
                      <a:pt x="189" y="401"/>
                    </a:cubicBezTo>
                    <a:cubicBezTo>
                      <a:pt x="198" y="404"/>
                      <a:pt x="207" y="407"/>
                      <a:pt x="217" y="409"/>
                    </a:cubicBezTo>
                    <a:cubicBezTo>
                      <a:pt x="226" y="411"/>
                      <a:pt x="236" y="411"/>
                      <a:pt x="245" y="411"/>
                    </a:cubicBezTo>
                    <a:cubicBezTo>
                      <a:pt x="485" y="406"/>
                      <a:pt x="485" y="406"/>
                      <a:pt x="485" y="406"/>
                    </a:cubicBezTo>
                    <a:cubicBezTo>
                      <a:pt x="493" y="406"/>
                      <a:pt x="501" y="404"/>
                      <a:pt x="508" y="402"/>
                    </a:cubicBezTo>
                    <a:cubicBezTo>
                      <a:pt x="516" y="400"/>
                      <a:pt x="523" y="397"/>
                      <a:pt x="529" y="394"/>
                    </a:cubicBezTo>
                    <a:cubicBezTo>
                      <a:pt x="536" y="390"/>
                      <a:pt x="542" y="386"/>
                      <a:pt x="547" y="382"/>
                    </a:cubicBezTo>
                    <a:cubicBezTo>
                      <a:pt x="551" y="377"/>
                      <a:pt x="555" y="372"/>
                      <a:pt x="558" y="367"/>
                    </a:cubicBezTo>
                    <a:cubicBezTo>
                      <a:pt x="625" y="232"/>
                      <a:pt x="625" y="232"/>
                      <a:pt x="625" y="232"/>
                    </a:cubicBezTo>
                    <a:cubicBezTo>
                      <a:pt x="626" y="230"/>
                      <a:pt x="627" y="228"/>
                      <a:pt x="627" y="226"/>
                    </a:cubicBezTo>
                    <a:cubicBezTo>
                      <a:pt x="628" y="223"/>
                      <a:pt x="628" y="221"/>
                      <a:pt x="629" y="218"/>
                    </a:cubicBezTo>
                    <a:cubicBezTo>
                      <a:pt x="629" y="216"/>
                      <a:pt x="629" y="213"/>
                      <a:pt x="628" y="210"/>
                    </a:cubicBezTo>
                    <a:cubicBezTo>
                      <a:pt x="628" y="208"/>
                      <a:pt x="628" y="205"/>
                      <a:pt x="627" y="202"/>
                    </a:cubicBezTo>
                    <a:cubicBezTo>
                      <a:pt x="626" y="200"/>
                      <a:pt x="625" y="197"/>
                      <a:pt x="624" y="194"/>
                    </a:cubicBezTo>
                    <a:cubicBezTo>
                      <a:pt x="623" y="192"/>
                      <a:pt x="622" y="189"/>
                      <a:pt x="620" y="186"/>
                    </a:cubicBezTo>
                    <a:cubicBezTo>
                      <a:pt x="619" y="184"/>
                      <a:pt x="617" y="181"/>
                      <a:pt x="615" y="179"/>
                    </a:cubicBezTo>
                    <a:cubicBezTo>
                      <a:pt x="613" y="177"/>
                      <a:pt x="611" y="174"/>
                      <a:pt x="609" y="172"/>
                    </a:cubicBezTo>
                    <a:cubicBezTo>
                      <a:pt x="491" y="53"/>
                      <a:pt x="491" y="53"/>
                      <a:pt x="491" y="53"/>
                    </a:cubicBezTo>
                    <a:cubicBezTo>
                      <a:pt x="487" y="49"/>
                      <a:pt x="482" y="45"/>
                      <a:pt x="476" y="41"/>
                    </a:cubicBezTo>
                    <a:cubicBezTo>
                      <a:pt x="471" y="37"/>
                      <a:pt x="465" y="34"/>
                      <a:pt x="458" y="31"/>
                    </a:cubicBezTo>
                    <a:cubicBezTo>
                      <a:pt x="451" y="28"/>
                      <a:pt x="444" y="26"/>
                      <a:pt x="437" y="24"/>
                    </a:cubicBezTo>
                    <a:cubicBezTo>
                      <a:pt x="430" y="22"/>
                      <a:pt x="423" y="21"/>
                      <a:pt x="417" y="20"/>
                    </a:cubicBezTo>
                    <a:cubicBezTo>
                      <a:pt x="216" y="1"/>
                      <a:pt x="216" y="1"/>
                      <a:pt x="216" y="1"/>
                    </a:cubicBezTo>
                    <a:cubicBezTo>
                      <a:pt x="209" y="0"/>
                      <a:pt x="201" y="0"/>
                      <a:pt x="193" y="1"/>
                    </a:cubicBezTo>
                    <a:cubicBezTo>
                      <a:pt x="185" y="2"/>
                      <a:pt x="178" y="3"/>
                      <a:pt x="171" y="5"/>
                    </a:cubicBezTo>
                    <a:cubicBezTo>
                      <a:pt x="164" y="7"/>
                      <a:pt x="157" y="9"/>
                      <a:pt x="151" y="12"/>
                    </a:cubicBezTo>
                    <a:cubicBezTo>
                      <a:pt x="145" y="15"/>
                      <a:pt x="140" y="19"/>
                      <a:pt x="136" y="23"/>
                    </a:cubicBezTo>
                    <a:cubicBezTo>
                      <a:pt x="15" y="142"/>
                      <a:pt x="15" y="142"/>
                      <a:pt x="15" y="142"/>
                    </a:cubicBezTo>
                    <a:cubicBezTo>
                      <a:pt x="13" y="144"/>
                      <a:pt x="11" y="147"/>
                      <a:pt x="9" y="150"/>
                    </a:cubicBezTo>
                    <a:cubicBezTo>
                      <a:pt x="7" y="152"/>
                      <a:pt x="5" y="155"/>
                      <a:pt x="4" y="158"/>
                    </a:cubicBezTo>
                    <a:cubicBezTo>
                      <a:pt x="3" y="161"/>
                      <a:pt x="2" y="164"/>
                      <a:pt x="1" y="167"/>
                    </a:cubicBezTo>
                    <a:cubicBezTo>
                      <a:pt x="0" y="170"/>
                      <a:pt x="0" y="173"/>
                      <a:pt x="0" y="176"/>
                    </a:cubicBezTo>
                  </a:path>
                </a:pathLst>
              </a:custGeom>
              <a:solidFill>
                <a:srgbClr val="D06F83"/>
              </a:solidFill>
              <a:ln w="25400">
                <a:noFill/>
              </a:ln>
              <a:effectLst>
                <a:innerShdw blurRad="63500" dist="25400" dir="13500000">
                  <a:prstClr val="black">
                    <a:alpha val="50000"/>
                  </a:prstClr>
                </a:innerShdw>
              </a:effectLst>
            </p:spPr>
            <p:txBody>
              <a:bodyPr vert="horz" wrap="square" lIns="91440" tIns="45720" rIns="91440" bIns="45720" numCol="1" anchor="t" anchorCtr="0" compatLnSpc="1"/>
              <a:lstStyle/>
              <a:p>
                <a:endParaRPr lang="zh-CN" altLang="en-US"/>
              </a:p>
            </p:txBody>
          </p:sp>
          <p:sp>
            <p:nvSpPr>
              <p:cNvPr id="15" name="Freeform 25"/>
              <p:cNvSpPr/>
              <p:nvPr/>
            </p:nvSpPr>
            <p:spPr bwMode="auto">
              <a:xfrm>
                <a:off x="4070610" y="3248210"/>
                <a:ext cx="2042052" cy="1755618"/>
              </a:xfrm>
              <a:custGeom>
                <a:avLst/>
                <a:gdLst>
                  <a:gd name="T0" fmla="*/ 0 w 778"/>
                  <a:gd name="T1" fmla="*/ 329 h 669"/>
                  <a:gd name="T2" fmla="*/ 1 w 778"/>
                  <a:gd name="T3" fmla="*/ 344 h 669"/>
                  <a:gd name="T4" fmla="*/ 4 w 778"/>
                  <a:gd name="T5" fmla="*/ 359 h 669"/>
                  <a:gd name="T6" fmla="*/ 9 w 778"/>
                  <a:gd name="T7" fmla="*/ 374 h 669"/>
                  <a:gd name="T8" fmla="*/ 16 w 778"/>
                  <a:gd name="T9" fmla="*/ 387 h 669"/>
                  <a:gd name="T10" fmla="*/ 189 w 778"/>
                  <a:gd name="T11" fmla="*/ 622 h 669"/>
                  <a:gd name="T12" fmla="*/ 213 w 778"/>
                  <a:gd name="T13" fmla="*/ 646 h 669"/>
                  <a:gd name="T14" fmla="*/ 245 w 778"/>
                  <a:gd name="T15" fmla="*/ 662 h 669"/>
                  <a:gd name="T16" fmla="*/ 282 w 778"/>
                  <a:gd name="T17" fmla="*/ 669 h 669"/>
                  <a:gd name="T18" fmla="*/ 318 w 778"/>
                  <a:gd name="T19" fmla="*/ 666 h 669"/>
                  <a:gd name="T20" fmla="*/ 619 w 778"/>
                  <a:gd name="T21" fmla="*/ 599 h 669"/>
                  <a:gd name="T22" fmla="*/ 648 w 778"/>
                  <a:gd name="T23" fmla="*/ 588 h 669"/>
                  <a:gd name="T24" fmla="*/ 673 w 778"/>
                  <a:gd name="T25" fmla="*/ 570 h 669"/>
                  <a:gd name="T26" fmla="*/ 693 w 778"/>
                  <a:gd name="T27" fmla="*/ 546 h 669"/>
                  <a:gd name="T28" fmla="*/ 706 w 778"/>
                  <a:gd name="T29" fmla="*/ 519 h 669"/>
                  <a:gd name="T30" fmla="*/ 775 w 778"/>
                  <a:gd name="T31" fmla="*/ 289 h 669"/>
                  <a:gd name="T32" fmla="*/ 777 w 778"/>
                  <a:gd name="T33" fmla="*/ 277 h 669"/>
                  <a:gd name="T34" fmla="*/ 778 w 778"/>
                  <a:gd name="T35" fmla="*/ 265 h 669"/>
                  <a:gd name="T36" fmla="*/ 777 w 778"/>
                  <a:gd name="T37" fmla="*/ 253 h 669"/>
                  <a:gd name="T38" fmla="*/ 774 w 778"/>
                  <a:gd name="T39" fmla="*/ 241 h 669"/>
                  <a:gd name="T40" fmla="*/ 771 w 778"/>
                  <a:gd name="T41" fmla="*/ 229 h 669"/>
                  <a:gd name="T42" fmla="*/ 765 w 778"/>
                  <a:gd name="T43" fmla="*/ 218 h 669"/>
                  <a:gd name="T44" fmla="*/ 759 w 778"/>
                  <a:gd name="T45" fmla="*/ 207 h 669"/>
                  <a:gd name="T46" fmla="*/ 751 w 778"/>
                  <a:gd name="T47" fmla="*/ 198 h 669"/>
                  <a:gd name="T48" fmla="*/ 604 w 778"/>
                  <a:gd name="T49" fmla="*/ 37 h 669"/>
                  <a:gd name="T50" fmla="*/ 585 w 778"/>
                  <a:gd name="T51" fmla="*/ 22 h 669"/>
                  <a:gd name="T52" fmla="*/ 563 w 778"/>
                  <a:gd name="T53" fmla="*/ 10 h 669"/>
                  <a:gd name="T54" fmla="*/ 538 w 778"/>
                  <a:gd name="T55" fmla="*/ 3 h 669"/>
                  <a:gd name="T56" fmla="*/ 514 w 778"/>
                  <a:gd name="T57" fmla="*/ 0 h 669"/>
                  <a:gd name="T58" fmla="*/ 272 w 778"/>
                  <a:gd name="T59" fmla="*/ 8 h 669"/>
                  <a:gd name="T60" fmla="*/ 243 w 778"/>
                  <a:gd name="T61" fmla="*/ 12 h 669"/>
                  <a:gd name="T62" fmla="*/ 216 w 778"/>
                  <a:gd name="T63" fmla="*/ 22 h 669"/>
                  <a:gd name="T64" fmla="*/ 192 w 778"/>
                  <a:gd name="T65" fmla="*/ 37 h 669"/>
                  <a:gd name="T66" fmla="*/ 173 w 778"/>
                  <a:gd name="T67" fmla="*/ 55 h 669"/>
                  <a:gd name="T68" fmla="*/ 20 w 778"/>
                  <a:gd name="T69" fmla="*/ 269 h 669"/>
                  <a:gd name="T70" fmla="*/ 12 w 778"/>
                  <a:gd name="T71" fmla="*/ 283 h 669"/>
                  <a:gd name="T72" fmla="*/ 6 w 778"/>
                  <a:gd name="T73" fmla="*/ 298 h 669"/>
                  <a:gd name="T74" fmla="*/ 2 w 778"/>
                  <a:gd name="T75" fmla="*/ 313 h 669"/>
                  <a:gd name="T76" fmla="*/ 0 w 778"/>
                  <a:gd name="T77" fmla="*/ 329 h 6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78" h="669">
                    <a:moveTo>
                      <a:pt x="0" y="329"/>
                    </a:moveTo>
                    <a:cubicBezTo>
                      <a:pt x="0" y="334"/>
                      <a:pt x="0" y="339"/>
                      <a:pt x="1" y="344"/>
                    </a:cubicBezTo>
                    <a:cubicBezTo>
                      <a:pt x="1" y="349"/>
                      <a:pt x="2" y="354"/>
                      <a:pt x="4" y="359"/>
                    </a:cubicBezTo>
                    <a:cubicBezTo>
                      <a:pt x="5" y="364"/>
                      <a:pt x="7" y="369"/>
                      <a:pt x="9" y="374"/>
                    </a:cubicBezTo>
                    <a:cubicBezTo>
                      <a:pt x="11" y="378"/>
                      <a:pt x="13" y="382"/>
                      <a:pt x="16" y="387"/>
                    </a:cubicBezTo>
                    <a:cubicBezTo>
                      <a:pt x="189" y="622"/>
                      <a:pt x="189" y="622"/>
                      <a:pt x="189" y="622"/>
                    </a:cubicBezTo>
                    <a:cubicBezTo>
                      <a:pt x="195" y="631"/>
                      <a:pt x="204" y="639"/>
                      <a:pt x="213" y="646"/>
                    </a:cubicBezTo>
                    <a:cubicBezTo>
                      <a:pt x="223" y="652"/>
                      <a:pt x="234" y="658"/>
                      <a:pt x="245" y="662"/>
                    </a:cubicBezTo>
                    <a:cubicBezTo>
                      <a:pt x="257" y="665"/>
                      <a:pt x="269" y="668"/>
                      <a:pt x="282" y="669"/>
                    </a:cubicBezTo>
                    <a:cubicBezTo>
                      <a:pt x="294" y="669"/>
                      <a:pt x="306" y="669"/>
                      <a:pt x="318" y="666"/>
                    </a:cubicBezTo>
                    <a:cubicBezTo>
                      <a:pt x="619" y="599"/>
                      <a:pt x="619" y="599"/>
                      <a:pt x="619" y="599"/>
                    </a:cubicBezTo>
                    <a:cubicBezTo>
                      <a:pt x="629" y="597"/>
                      <a:pt x="639" y="593"/>
                      <a:pt x="648" y="588"/>
                    </a:cubicBezTo>
                    <a:cubicBezTo>
                      <a:pt x="657" y="583"/>
                      <a:pt x="666" y="577"/>
                      <a:pt x="673" y="570"/>
                    </a:cubicBezTo>
                    <a:cubicBezTo>
                      <a:pt x="681" y="562"/>
                      <a:pt x="688" y="554"/>
                      <a:pt x="693" y="546"/>
                    </a:cubicBezTo>
                    <a:cubicBezTo>
                      <a:pt x="699" y="537"/>
                      <a:pt x="703" y="528"/>
                      <a:pt x="706" y="519"/>
                    </a:cubicBezTo>
                    <a:cubicBezTo>
                      <a:pt x="775" y="289"/>
                      <a:pt x="775" y="289"/>
                      <a:pt x="775" y="289"/>
                    </a:cubicBezTo>
                    <a:cubicBezTo>
                      <a:pt x="776" y="285"/>
                      <a:pt x="777" y="281"/>
                      <a:pt x="777" y="277"/>
                    </a:cubicBezTo>
                    <a:cubicBezTo>
                      <a:pt x="778" y="273"/>
                      <a:pt x="778" y="269"/>
                      <a:pt x="778" y="265"/>
                    </a:cubicBezTo>
                    <a:cubicBezTo>
                      <a:pt x="778" y="261"/>
                      <a:pt x="777" y="257"/>
                      <a:pt x="777" y="253"/>
                    </a:cubicBezTo>
                    <a:cubicBezTo>
                      <a:pt x="776" y="249"/>
                      <a:pt x="775" y="245"/>
                      <a:pt x="774" y="241"/>
                    </a:cubicBezTo>
                    <a:cubicBezTo>
                      <a:pt x="773" y="237"/>
                      <a:pt x="772" y="233"/>
                      <a:pt x="771" y="229"/>
                    </a:cubicBezTo>
                    <a:cubicBezTo>
                      <a:pt x="769" y="225"/>
                      <a:pt x="767" y="222"/>
                      <a:pt x="765" y="218"/>
                    </a:cubicBezTo>
                    <a:cubicBezTo>
                      <a:pt x="763" y="214"/>
                      <a:pt x="761" y="211"/>
                      <a:pt x="759" y="207"/>
                    </a:cubicBezTo>
                    <a:cubicBezTo>
                      <a:pt x="756" y="204"/>
                      <a:pt x="754" y="201"/>
                      <a:pt x="751" y="198"/>
                    </a:cubicBezTo>
                    <a:cubicBezTo>
                      <a:pt x="604" y="37"/>
                      <a:pt x="604" y="37"/>
                      <a:pt x="604" y="37"/>
                    </a:cubicBezTo>
                    <a:cubicBezTo>
                      <a:pt x="598" y="31"/>
                      <a:pt x="592" y="26"/>
                      <a:pt x="585" y="22"/>
                    </a:cubicBezTo>
                    <a:cubicBezTo>
                      <a:pt x="579" y="17"/>
                      <a:pt x="571" y="13"/>
                      <a:pt x="563" y="10"/>
                    </a:cubicBezTo>
                    <a:cubicBezTo>
                      <a:pt x="555" y="7"/>
                      <a:pt x="547" y="4"/>
                      <a:pt x="538" y="3"/>
                    </a:cubicBezTo>
                    <a:cubicBezTo>
                      <a:pt x="530" y="1"/>
                      <a:pt x="522" y="0"/>
                      <a:pt x="514" y="0"/>
                    </a:cubicBezTo>
                    <a:cubicBezTo>
                      <a:pt x="272" y="8"/>
                      <a:pt x="272" y="8"/>
                      <a:pt x="272" y="8"/>
                    </a:cubicBezTo>
                    <a:cubicBezTo>
                      <a:pt x="262" y="8"/>
                      <a:pt x="253" y="9"/>
                      <a:pt x="243" y="12"/>
                    </a:cubicBezTo>
                    <a:cubicBezTo>
                      <a:pt x="234" y="14"/>
                      <a:pt x="225" y="18"/>
                      <a:pt x="216" y="22"/>
                    </a:cubicBezTo>
                    <a:cubicBezTo>
                      <a:pt x="207" y="26"/>
                      <a:pt x="199" y="31"/>
                      <a:pt x="192" y="37"/>
                    </a:cubicBezTo>
                    <a:cubicBezTo>
                      <a:pt x="184" y="42"/>
                      <a:pt x="178" y="49"/>
                      <a:pt x="173" y="55"/>
                    </a:cubicBezTo>
                    <a:cubicBezTo>
                      <a:pt x="20" y="269"/>
                      <a:pt x="20" y="269"/>
                      <a:pt x="20" y="269"/>
                    </a:cubicBezTo>
                    <a:cubicBezTo>
                      <a:pt x="17" y="274"/>
                      <a:pt x="15" y="278"/>
                      <a:pt x="12" y="283"/>
                    </a:cubicBezTo>
                    <a:cubicBezTo>
                      <a:pt x="10" y="288"/>
                      <a:pt x="8" y="293"/>
                      <a:pt x="6" y="298"/>
                    </a:cubicBezTo>
                    <a:cubicBezTo>
                      <a:pt x="4" y="303"/>
                      <a:pt x="3" y="308"/>
                      <a:pt x="2" y="313"/>
                    </a:cubicBezTo>
                    <a:cubicBezTo>
                      <a:pt x="1" y="318"/>
                      <a:pt x="0" y="323"/>
                      <a:pt x="0" y="329"/>
                    </a:cubicBezTo>
                  </a:path>
                </a:pathLst>
              </a:custGeom>
              <a:solidFill>
                <a:srgbClr val="365B7C"/>
              </a:solidFill>
              <a:ln w="25400">
                <a:noFill/>
              </a:ln>
              <a:effectLst>
                <a:innerShdw blurRad="63500" dist="25400" dir="13500000">
                  <a:prstClr val="black">
                    <a:alpha val="50000"/>
                  </a:prstClr>
                </a:innerShdw>
              </a:effectLst>
            </p:spPr>
            <p:txBody>
              <a:bodyPr vert="horz" wrap="square" lIns="91440" tIns="45720" rIns="91440" bIns="45720" numCol="1" anchor="t" anchorCtr="0" compatLnSpc="1"/>
              <a:lstStyle/>
              <a:p>
                <a:endParaRPr lang="zh-CN" altLang="en-US"/>
              </a:p>
            </p:txBody>
          </p:sp>
          <p:sp>
            <p:nvSpPr>
              <p:cNvPr id="16" name="Freeform 21"/>
              <p:cNvSpPr/>
              <p:nvPr/>
            </p:nvSpPr>
            <p:spPr bwMode="auto">
              <a:xfrm>
                <a:off x="6236987" y="3914074"/>
                <a:ext cx="1572890" cy="1813038"/>
              </a:xfrm>
              <a:custGeom>
                <a:avLst/>
                <a:gdLst>
                  <a:gd name="T0" fmla="*/ 3 w 606"/>
                  <a:gd name="T1" fmla="*/ 368 h 699"/>
                  <a:gd name="T2" fmla="*/ 8 w 606"/>
                  <a:gd name="T3" fmla="*/ 384 h 699"/>
                  <a:gd name="T4" fmla="*/ 14 w 606"/>
                  <a:gd name="T5" fmla="*/ 399 h 699"/>
                  <a:gd name="T6" fmla="*/ 22 w 606"/>
                  <a:gd name="T7" fmla="*/ 413 h 699"/>
                  <a:gd name="T8" fmla="*/ 31 w 606"/>
                  <a:gd name="T9" fmla="*/ 426 h 699"/>
                  <a:gd name="T10" fmla="*/ 224 w 606"/>
                  <a:gd name="T11" fmla="*/ 656 h 699"/>
                  <a:gd name="T12" fmla="*/ 249 w 606"/>
                  <a:gd name="T13" fmla="*/ 679 h 699"/>
                  <a:gd name="T14" fmla="*/ 278 w 606"/>
                  <a:gd name="T15" fmla="*/ 693 h 699"/>
                  <a:gd name="T16" fmla="*/ 308 w 606"/>
                  <a:gd name="T17" fmla="*/ 699 h 699"/>
                  <a:gd name="T18" fmla="*/ 336 w 606"/>
                  <a:gd name="T19" fmla="*/ 694 h 699"/>
                  <a:gd name="T20" fmla="*/ 557 w 606"/>
                  <a:gd name="T21" fmla="*/ 612 h 699"/>
                  <a:gd name="T22" fmla="*/ 577 w 606"/>
                  <a:gd name="T23" fmla="*/ 600 h 699"/>
                  <a:gd name="T24" fmla="*/ 592 w 606"/>
                  <a:gd name="T25" fmla="*/ 579 h 699"/>
                  <a:gd name="T26" fmla="*/ 602 w 606"/>
                  <a:gd name="T27" fmla="*/ 554 h 699"/>
                  <a:gd name="T28" fmla="*/ 606 w 606"/>
                  <a:gd name="T29" fmla="*/ 526 h 699"/>
                  <a:gd name="T30" fmla="*/ 605 w 606"/>
                  <a:gd name="T31" fmla="*/ 286 h 699"/>
                  <a:gd name="T32" fmla="*/ 604 w 606"/>
                  <a:gd name="T33" fmla="*/ 274 h 699"/>
                  <a:gd name="T34" fmla="*/ 602 w 606"/>
                  <a:gd name="T35" fmla="*/ 261 h 699"/>
                  <a:gd name="T36" fmla="*/ 598 w 606"/>
                  <a:gd name="T37" fmla="*/ 249 h 699"/>
                  <a:gd name="T38" fmla="*/ 593 w 606"/>
                  <a:gd name="T39" fmla="*/ 236 h 699"/>
                  <a:gd name="T40" fmla="*/ 587 w 606"/>
                  <a:gd name="T41" fmla="*/ 224 h 699"/>
                  <a:gd name="T42" fmla="*/ 581 w 606"/>
                  <a:gd name="T43" fmla="*/ 213 h 699"/>
                  <a:gd name="T44" fmla="*/ 573 w 606"/>
                  <a:gd name="T45" fmla="*/ 202 h 699"/>
                  <a:gd name="T46" fmla="*/ 564 w 606"/>
                  <a:gd name="T47" fmla="*/ 192 h 699"/>
                  <a:gd name="T48" fmla="*/ 407 w 606"/>
                  <a:gd name="T49" fmla="*/ 33 h 699"/>
                  <a:gd name="T50" fmla="*/ 388 w 606"/>
                  <a:gd name="T51" fmla="*/ 18 h 699"/>
                  <a:gd name="T52" fmla="*/ 368 w 606"/>
                  <a:gd name="T53" fmla="*/ 7 h 699"/>
                  <a:gd name="T54" fmla="*/ 346 w 606"/>
                  <a:gd name="T55" fmla="*/ 1 h 699"/>
                  <a:gd name="T56" fmla="*/ 326 w 606"/>
                  <a:gd name="T57" fmla="*/ 0 h 699"/>
                  <a:gd name="T58" fmla="*/ 135 w 606"/>
                  <a:gd name="T59" fmla="*/ 22 h 699"/>
                  <a:gd name="T60" fmla="*/ 114 w 606"/>
                  <a:gd name="T61" fmla="*/ 28 h 699"/>
                  <a:gd name="T62" fmla="*/ 95 w 606"/>
                  <a:gd name="T63" fmla="*/ 40 h 699"/>
                  <a:gd name="T64" fmla="*/ 80 w 606"/>
                  <a:gd name="T65" fmla="*/ 57 h 699"/>
                  <a:gd name="T66" fmla="*/ 70 w 606"/>
                  <a:gd name="T67" fmla="*/ 77 h 699"/>
                  <a:gd name="T68" fmla="*/ 4 w 606"/>
                  <a:gd name="T69" fmla="*/ 306 h 699"/>
                  <a:gd name="T70" fmla="*/ 1 w 606"/>
                  <a:gd name="T71" fmla="*/ 321 h 699"/>
                  <a:gd name="T72" fmla="*/ 0 w 606"/>
                  <a:gd name="T73" fmla="*/ 336 h 699"/>
                  <a:gd name="T74" fmla="*/ 1 w 606"/>
                  <a:gd name="T75" fmla="*/ 352 h 699"/>
                  <a:gd name="T76" fmla="*/ 3 w 606"/>
                  <a:gd name="T77" fmla="*/ 368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06" h="699">
                    <a:moveTo>
                      <a:pt x="3" y="368"/>
                    </a:moveTo>
                    <a:cubicBezTo>
                      <a:pt x="5" y="373"/>
                      <a:pt x="6" y="379"/>
                      <a:pt x="8" y="384"/>
                    </a:cubicBezTo>
                    <a:cubicBezTo>
                      <a:pt x="10" y="389"/>
                      <a:pt x="12" y="394"/>
                      <a:pt x="14" y="399"/>
                    </a:cubicBezTo>
                    <a:cubicBezTo>
                      <a:pt x="16" y="404"/>
                      <a:pt x="19" y="409"/>
                      <a:pt x="22" y="413"/>
                    </a:cubicBezTo>
                    <a:cubicBezTo>
                      <a:pt x="24" y="418"/>
                      <a:pt x="27" y="422"/>
                      <a:pt x="31" y="426"/>
                    </a:cubicBezTo>
                    <a:cubicBezTo>
                      <a:pt x="224" y="656"/>
                      <a:pt x="224" y="656"/>
                      <a:pt x="224" y="656"/>
                    </a:cubicBezTo>
                    <a:cubicBezTo>
                      <a:pt x="231" y="665"/>
                      <a:pt x="240" y="673"/>
                      <a:pt x="249" y="679"/>
                    </a:cubicBezTo>
                    <a:cubicBezTo>
                      <a:pt x="258" y="685"/>
                      <a:pt x="268" y="690"/>
                      <a:pt x="278" y="693"/>
                    </a:cubicBezTo>
                    <a:cubicBezTo>
                      <a:pt x="288" y="697"/>
                      <a:pt x="298" y="698"/>
                      <a:pt x="308" y="699"/>
                    </a:cubicBezTo>
                    <a:cubicBezTo>
                      <a:pt x="318" y="699"/>
                      <a:pt x="327" y="697"/>
                      <a:pt x="336" y="694"/>
                    </a:cubicBezTo>
                    <a:cubicBezTo>
                      <a:pt x="557" y="612"/>
                      <a:pt x="557" y="612"/>
                      <a:pt x="557" y="612"/>
                    </a:cubicBezTo>
                    <a:cubicBezTo>
                      <a:pt x="564" y="610"/>
                      <a:pt x="571" y="605"/>
                      <a:pt x="577" y="600"/>
                    </a:cubicBezTo>
                    <a:cubicBezTo>
                      <a:pt x="583" y="594"/>
                      <a:pt x="588" y="587"/>
                      <a:pt x="592" y="579"/>
                    </a:cubicBezTo>
                    <a:cubicBezTo>
                      <a:pt x="596" y="572"/>
                      <a:pt x="600" y="563"/>
                      <a:pt x="602" y="554"/>
                    </a:cubicBezTo>
                    <a:cubicBezTo>
                      <a:pt x="605" y="545"/>
                      <a:pt x="606" y="535"/>
                      <a:pt x="606" y="526"/>
                    </a:cubicBezTo>
                    <a:cubicBezTo>
                      <a:pt x="605" y="286"/>
                      <a:pt x="605" y="286"/>
                      <a:pt x="605" y="286"/>
                    </a:cubicBezTo>
                    <a:cubicBezTo>
                      <a:pt x="605" y="282"/>
                      <a:pt x="605" y="278"/>
                      <a:pt x="604" y="274"/>
                    </a:cubicBezTo>
                    <a:cubicBezTo>
                      <a:pt x="604" y="270"/>
                      <a:pt x="603" y="265"/>
                      <a:pt x="602" y="261"/>
                    </a:cubicBezTo>
                    <a:cubicBezTo>
                      <a:pt x="601" y="257"/>
                      <a:pt x="600" y="253"/>
                      <a:pt x="598" y="249"/>
                    </a:cubicBezTo>
                    <a:cubicBezTo>
                      <a:pt x="597" y="244"/>
                      <a:pt x="595" y="240"/>
                      <a:pt x="593" y="236"/>
                    </a:cubicBezTo>
                    <a:cubicBezTo>
                      <a:pt x="592" y="232"/>
                      <a:pt x="590" y="228"/>
                      <a:pt x="587" y="224"/>
                    </a:cubicBezTo>
                    <a:cubicBezTo>
                      <a:pt x="585" y="220"/>
                      <a:pt x="583" y="216"/>
                      <a:pt x="581" y="213"/>
                    </a:cubicBezTo>
                    <a:cubicBezTo>
                      <a:pt x="578" y="209"/>
                      <a:pt x="576" y="205"/>
                      <a:pt x="573" y="202"/>
                    </a:cubicBezTo>
                    <a:cubicBezTo>
                      <a:pt x="570" y="199"/>
                      <a:pt x="567" y="195"/>
                      <a:pt x="564" y="192"/>
                    </a:cubicBezTo>
                    <a:cubicBezTo>
                      <a:pt x="407" y="33"/>
                      <a:pt x="407" y="33"/>
                      <a:pt x="407" y="33"/>
                    </a:cubicBezTo>
                    <a:cubicBezTo>
                      <a:pt x="401" y="28"/>
                      <a:pt x="395" y="23"/>
                      <a:pt x="388" y="18"/>
                    </a:cubicBezTo>
                    <a:cubicBezTo>
                      <a:pt x="382" y="14"/>
                      <a:pt x="375" y="10"/>
                      <a:pt x="368" y="7"/>
                    </a:cubicBezTo>
                    <a:cubicBezTo>
                      <a:pt x="361" y="4"/>
                      <a:pt x="353" y="2"/>
                      <a:pt x="346" y="1"/>
                    </a:cubicBezTo>
                    <a:cubicBezTo>
                      <a:pt x="339" y="0"/>
                      <a:pt x="332" y="0"/>
                      <a:pt x="326" y="0"/>
                    </a:cubicBezTo>
                    <a:cubicBezTo>
                      <a:pt x="135" y="22"/>
                      <a:pt x="135" y="22"/>
                      <a:pt x="135" y="22"/>
                    </a:cubicBezTo>
                    <a:cubicBezTo>
                      <a:pt x="128" y="23"/>
                      <a:pt x="121" y="25"/>
                      <a:pt x="114" y="28"/>
                    </a:cubicBezTo>
                    <a:cubicBezTo>
                      <a:pt x="107" y="31"/>
                      <a:pt x="101" y="35"/>
                      <a:pt x="95" y="40"/>
                    </a:cubicBezTo>
                    <a:cubicBezTo>
                      <a:pt x="89" y="45"/>
                      <a:pt x="84" y="51"/>
                      <a:pt x="80" y="57"/>
                    </a:cubicBezTo>
                    <a:cubicBezTo>
                      <a:pt x="75" y="63"/>
                      <a:pt x="72" y="70"/>
                      <a:pt x="70" y="77"/>
                    </a:cubicBezTo>
                    <a:cubicBezTo>
                      <a:pt x="4" y="306"/>
                      <a:pt x="4" y="306"/>
                      <a:pt x="4" y="306"/>
                    </a:cubicBezTo>
                    <a:cubicBezTo>
                      <a:pt x="3" y="311"/>
                      <a:pt x="2" y="316"/>
                      <a:pt x="1" y="321"/>
                    </a:cubicBezTo>
                    <a:cubicBezTo>
                      <a:pt x="1" y="326"/>
                      <a:pt x="0" y="331"/>
                      <a:pt x="0" y="336"/>
                    </a:cubicBezTo>
                    <a:cubicBezTo>
                      <a:pt x="0" y="341"/>
                      <a:pt x="0" y="347"/>
                      <a:pt x="1" y="352"/>
                    </a:cubicBezTo>
                    <a:cubicBezTo>
                      <a:pt x="1" y="357"/>
                      <a:pt x="2" y="363"/>
                      <a:pt x="3" y="368"/>
                    </a:cubicBezTo>
                  </a:path>
                </a:pathLst>
              </a:custGeom>
              <a:solidFill>
                <a:srgbClr val="F8AD94"/>
              </a:solidFill>
              <a:ln w="25400">
                <a:noFill/>
              </a:ln>
              <a:effectLst>
                <a:innerShdw blurRad="63500" dist="25400" dir="13500000">
                  <a:prstClr val="black">
                    <a:alpha val="50000"/>
                  </a:prstClr>
                </a:innerShdw>
              </a:effectLst>
            </p:spPr>
            <p:txBody>
              <a:bodyPr vert="horz" wrap="square" lIns="91440" tIns="45720" rIns="91440" bIns="45720" numCol="1" anchor="t" anchorCtr="0" compatLnSpc="1"/>
              <a:lstStyle/>
              <a:p>
                <a:endParaRPr lang="zh-CN" altLang="en-US"/>
              </a:p>
            </p:txBody>
          </p:sp>
          <p:sp>
            <p:nvSpPr>
              <p:cNvPr id="19" name="Freeform 13"/>
              <p:cNvSpPr>
                <a:spLocks noChangeAspect="1"/>
              </p:cNvSpPr>
              <p:nvPr/>
            </p:nvSpPr>
            <p:spPr bwMode="auto">
              <a:xfrm>
                <a:off x="7330754" y="3412065"/>
                <a:ext cx="951978" cy="789258"/>
              </a:xfrm>
              <a:custGeom>
                <a:avLst/>
                <a:gdLst>
                  <a:gd name="T0" fmla="*/ 5 w 382"/>
                  <a:gd name="T1" fmla="*/ 141 h 317"/>
                  <a:gd name="T2" fmla="*/ 8 w 382"/>
                  <a:gd name="T3" fmla="*/ 148 h 317"/>
                  <a:gd name="T4" fmla="*/ 12 w 382"/>
                  <a:gd name="T5" fmla="*/ 156 h 317"/>
                  <a:gd name="T6" fmla="*/ 18 w 382"/>
                  <a:gd name="T7" fmla="*/ 163 h 317"/>
                  <a:gd name="T8" fmla="*/ 24 w 382"/>
                  <a:gd name="T9" fmla="*/ 169 h 317"/>
                  <a:gd name="T10" fmla="*/ 149 w 382"/>
                  <a:gd name="T11" fmla="*/ 287 h 317"/>
                  <a:gd name="T12" fmla="*/ 164 w 382"/>
                  <a:gd name="T13" fmla="*/ 299 h 317"/>
                  <a:gd name="T14" fmla="*/ 182 w 382"/>
                  <a:gd name="T15" fmla="*/ 309 h 317"/>
                  <a:gd name="T16" fmla="*/ 200 w 382"/>
                  <a:gd name="T17" fmla="*/ 315 h 317"/>
                  <a:gd name="T18" fmla="*/ 216 w 382"/>
                  <a:gd name="T19" fmla="*/ 317 h 317"/>
                  <a:gd name="T20" fmla="*/ 351 w 382"/>
                  <a:gd name="T21" fmla="*/ 314 h 317"/>
                  <a:gd name="T22" fmla="*/ 364 w 382"/>
                  <a:gd name="T23" fmla="*/ 311 h 317"/>
                  <a:gd name="T24" fmla="*/ 374 w 382"/>
                  <a:gd name="T25" fmla="*/ 305 h 317"/>
                  <a:gd name="T26" fmla="*/ 380 w 382"/>
                  <a:gd name="T27" fmla="*/ 296 h 317"/>
                  <a:gd name="T28" fmla="*/ 382 w 382"/>
                  <a:gd name="T29" fmla="*/ 285 h 317"/>
                  <a:gd name="T30" fmla="*/ 382 w 382"/>
                  <a:gd name="T31" fmla="*/ 180 h 317"/>
                  <a:gd name="T32" fmla="*/ 382 w 382"/>
                  <a:gd name="T33" fmla="*/ 175 h 317"/>
                  <a:gd name="T34" fmla="*/ 380 w 382"/>
                  <a:gd name="T35" fmla="*/ 169 h 317"/>
                  <a:gd name="T36" fmla="*/ 377 w 382"/>
                  <a:gd name="T37" fmla="*/ 163 h 317"/>
                  <a:gd name="T38" fmla="*/ 374 w 382"/>
                  <a:gd name="T39" fmla="*/ 156 h 317"/>
                  <a:gd name="T40" fmla="*/ 370 w 382"/>
                  <a:gd name="T41" fmla="*/ 150 h 317"/>
                  <a:gd name="T42" fmla="*/ 365 w 382"/>
                  <a:gd name="T43" fmla="*/ 144 h 317"/>
                  <a:gd name="T44" fmla="*/ 360 w 382"/>
                  <a:gd name="T45" fmla="*/ 138 h 317"/>
                  <a:gd name="T46" fmla="*/ 354 w 382"/>
                  <a:gd name="T47" fmla="*/ 132 h 317"/>
                  <a:gd name="T48" fmla="*/ 246 w 382"/>
                  <a:gd name="T49" fmla="*/ 37 h 317"/>
                  <a:gd name="T50" fmla="*/ 233 w 382"/>
                  <a:gd name="T51" fmla="*/ 28 h 317"/>
                  <a:gd name="T52" fmla="*/ 219 w 382"/>
                  <a:gd name="T53" fmla="*/ 20 h 317"/>
                  <a:gd name="T54" fmla="*/ 204 w 382"/>
                  <a:gd name="T55" fmla="*/ 14 h 317"/>
                  <a:gd name="T56" fmla="*/ 191 w 382"/>
                  <a:gd name="T57" fmla="*/ 12 h 317"/>
                  <a:gd name="T58" fmla="*/ 67 w 382"/>
                  <a:gd name="T59" fmla="*/ 0 h 317"/>
                  <a:gd name="T60" fmla="*/ 54 w 382"/>
                  <a:gd name="T61" fmla="*/ 0 h 317"/>
                  <a:gd name="T62" fmla="*/ 42 w 382"/>
                  <a:gd name="T63" fmla="*/ 4 h 317"/>
                  <a:gd name="T64" fmla="*/ 34 w 382"/>
                  <a:gd name="T65" fmla="*/ 10 h 317"/>
                  <a:gd name="T66" fmla="*/ 29 w 382"/>
                  <a:gd name="T67" fmla="*/ 19 h 317"/>
                  <a:gd name="T68" fmla="*/ 2 w 382"/>
                  <a:gd name="T69" fmla="*/ 114 h 317"/>
                  <a:gd name="T70" fmla="*/ 1 w 382"/>
                  <a:gd name="T71" fmla="*/ 120 h 317"/>
                  <a:gd name="T72" fmla="*/ 1 w 382"/>
                  <a:gd name="T73" fmla="*/ 127 h 317"/>
                  <a:gd name="T74" fmla="*/ 2 w 382"/>
                  <a:gd name="T75" fmla="*/ 134 h 317"/>
                  <a:gd name="T76" fmla="*/ 5 w 382"/>
                  <a:gd name="T77" fmla="*/ 141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82" h="317">
                    <a:moveTo>
                      <a:pt x="5" y="141"/>
                    </a:moveTo>
                    <a:cubicBezTo>
                      <a:pt x="6" y="143"/>
                      <a:pt x="7" y="146"/>
                      <a:pt x="8" y="148"/>
                    </a:cubicBezTo>
                    <a:cubicBezTo>
                      <a:pt x="9" y="151"/>
                      <a:pt x="11" y="153"/>
                      <a:pt x="12" y="156"/>
                    </a:cubicBezTo>
                    <a:cubicBezTo>
                      <a:pt x="14" y="158"/>
                      <a:pt x="16" y="160"/>
                      <a:pt x="18" y="163"/>
                    </a:cubicBezTo>
                    <a:cubicBezTo>
                      <a:pt x="20" y="165"/>
                      <a:pt x="22" y="167"/>
                      <a:pt x="24" y="169"/>
                    </a:cubicBezTo>
                    <a:cubicBezTo>
                      <a:pt x="149" y="287"/>
                      <a:pt x="149" y="287"/>
                      <a:pt x="149" y="287"/>
                    </a:cubicBezTo>
                    <a:cubicBezTo>
                      <a:pt x="153" y="292"/>
                      <a:pt x="158" y="296"/>
                      <a:pt x="164" y="299"/>
                    </a:cubicBezTo>
                    <a:cubicBezTo>
                      <a:pt x="170" y="303"/>
                      <a:pt x="176" y="306"/>
                      <a:pt x="182" y="309"/>
                    </a:cubicBezTo>
                    <a:cubicBezTo>
                      <a:pt x="188" y="311"/>
                      <a:pt x="194" y="314"/>
                      <a:pt x="200" y="315"/>
                    </a:cubicBezTo>
                    <a:cubicBezTo>
                      <a:pt x="206" y="316"/>
                      <a:pt x="211" y="317"/>
                      <a:pt x="216" y="317"/>
                    </a:cubicBezTo>
                    <a:cubicBezTo>
                      <a:pt x="351" y="314"/>
                      <a:pt x="351" y="314"/>
                      <a:pt x="351" y="314"/>
                    </a:cubicBezTo>
                    <a:cubicBezTo>
                      <a:pt x="356" y="314"/>
                      <a:pt x="360" y="313"/>
                      <a:pt x="364" y="311"/>
                    </a:cubicBezTo>
                    <a:cubicBezTo>
                      <a:pt x="368" y="310"/>
                      <a:pt x="371" y="308"/>
                      <a:pt x="374" y="305"/>
                    </a:cubicBezTo>
                    <a:cubicBezTo>
                      <a:pt x="377" y="303"/>
                      <a:pt x="379" y="299"/>
                      <a:pt x="380" y="296"/>
                    </a:cubicBezTo>
                    <a:cubicBezTo>
                      <a:pt x="382" y="293"/>
                      <a:pt x="382" y="289"/>
                      <a:pt x="382" y="285"/>
                    </a:cubicBezTo>
                    <a:cubicBezTo>
                      <a:pt x="382" y="180"/>
                      <a:pt x="382" y="180"/>
                      <a:pt x="382" y="180"/>
                    </a:cubicBezTo>
                    <a:cubicBezTo>
                      <a:pt x="382" y="179"/>
                      <a:pt x="382" y="177"/>
                      <a:pt x="382" y="175"/>
                    </a:cubicBezTo>
                    <a:cubicBezTo>
                      <a:pt x="381" y="173"/>
                      <a:pt x="381" y="171"/>
                      <a:pt x="380" y="169"/>
                    </a:cubicBezTo>
                    <a:cubicBezTo>
                      <a:pt x="379" y="167"/>
                      <a:pt x="378" y="165"/>
                      <a:pt x="377" y="163"/>
                    </a:cubicBezTo>
                    <a:cubicBezTo>
                      <a:pt x="376" y="161"/>
                      <a:pt x="375" y="158"/>
                      <a:pt x="374" y="156"/>
                    </a:cubicBezTo>
                    <a:cubicBezTo>
                      <a:pt x="373" y="154"/>
                      <a:pt x="372" y="152"/>
                      <a:pt x="370" y="150"/>
                    </a:cubicBezTo>
                    <a:cubicBezTo>
                      <a:pt x="369" y="148"/>
                      <a:pt x="367" y="146"/>
                      <a:pt x="365" y="144"/>
                    </a:cubicBezTo>
                    <a:cubicBezTo>
                      <a:pt x="364" y="142"/>
                      <a:pt x="362" y="140"/>
                      <a:pt x="360" y="138"/>
                    </a:cubicBezTo>
                    <a:cubicBezTo>
                      <a:pt x="358" y="136"/>
                      <a:pt x="356" y="134"/>
                      <a:pt x="354" y="132"/>
                    </a:cubicBezTo>
                    <a:cubicBezTo>
                      <a:pt x="246" y="37"/>
                      <a:pt x="246" y="37"/>
                      <a:pt x="246" y="37"/>
                    </a:cubicBezTo>
                    <a:cubicBezTo>
                      <a:pt x="242" y="34"/>
                      <a:pt x="238" y="31"/>
                      <a:pt x="233" y="28"/>
                    </a:cubicBezTo>
                    <a:cubicBezTo>
                      <a:pt x="229" y="25"/>
                      <a:pt x="224" y="22"/>
                      <a:pt x="219" y="20"/>
                    </a:cubicBezTo>
                    <a:cubicBezTo>
                      <a:pt x="214" y="18"/>
                      <a:pt x="209" y="16"/>
                      <a:pt x="204" y="14"/>
                    </a:cubicBezTo>
                    <a:cubicBezTo>
                      <a:pt x="200" y="13"/>
                      <a:pt x="195" y="12"/>
                      <a:pt x="191" y="12"/>
                    </a:cubicBezTo>
                    <a:cubicBezTo>
                      <a:pt x="67" y="0"/>
                      <a:pt x="67" y="0"/>
                      <a:pt x="67" y="0"/>
                    </a:cubicBezTo>
                    <a:cubicBezTo>
                      <a:pt x="63" y="0"/>
                      <a:pt x="58" y="0"/>
                      <a:pt x="54" y="0"/>
                    </a:cubicBezTo>
                    <a:cubicBezTo>
                      <a:pt x="50" y="1"/>
                      <a:pt x="46" y="2"/>
                      <a:pt x="42" y="4"/>
                    </a:cubicBezTo>
                    <a:cubicBezTo>
                      <a:pt x="39" y="6"/>
                      <a:pt x="36" y="8"/>
                      <a:pt x="34" y="10"/>
                    </a:cubicBezTo>
                    <a:cubicBezTo>
                      <a:pt x="31" y="13"/>
                      <a:pt x="30" y="15"/>
                      <a:pt x="29" y="19"/>
                    </a:cubicBezTo>
                    <a:cubicBezTo>
                      <a:pt x="2" y="114"/>
                      <a:pt x="2" y="114"/>
                      <a:pt x="2" y="114"/>
                    </a:cubicBezTo>
                    <a:cubicBezTo>
                      <a:pt x="1" y="116"/>
                      <a:pt x="1" y="118"/>
                      <a:pt x="1" y="120"/>
                    </a:cubicBezTo>
                    <a:cubicBezTo>
                      <a:pt x="0" y="122"/>
                      <a:pt x="0" y="125"/>
                      <a:pt x="1" y="127"/>
                    </a:cubicBezTo>
                    <a:cubicBezTo>
                      <a:pt x="1" y="129"/>
                      <a:pt x="1" y="131"/>
                      <a:pt x="2" y="134"/>
                    </a:cubicBezTo>
                    <a:cubicBezTo>
                      <a:pt x="3" y="136"/>
                      <a:pt x="4" y="139"/>
                      <a:pt x="5" y="141"/>
                    </a:cubicBezTo>
                  </a:path>
                </a:pathLst>
              </a:custGeom>
              <a:solidFill>
                <a:srgbClr val="365B7C"/>
              </a:solidFill>
              <a:ln w="25400">
                <a:noFill/>
              </a:ln>
              <a:effectLst>
                <a:innerShdw blurRad="63500" dist="50800" dir="13500000">
                  <a:prstClr val="black">
                    <a:alpha val="50000"/>
                  </a:prstClr>
                </a:innerShdw>
              </a:effectLst>
            </p:spPr>
            <p:txBody>
              <a:bodyPr vert="horz" wrap="square" lIns="91440" tIns="45720" rIns="91440" bIns="45720" numCol="1" anchor="t" anchorCtr="0" compatLnSpc="1"/>
              <a:lstStyle/>
              <a:p>
                <a:endParaRPr lang="zh-CN" altLang="en-US"/>
              </a:p>
            </p:txBody>
          </p:sp>
          <p:sp>
            <p:nvSpPr>
              <p:cNvPr id="21" name="Freeform 17"/>
              <p:cNvSpPr>
                <a:spLocks noChangeAspect="1"/>
              </p:cNvSpPr>
              <p:nvPr/>
            </p:nvSpPr>
            <p:spPr bwMode="auto">
              <a:xfrm>
                <a:off x="5839751" y="2590418"/>
                <a:ext cx="1298151" cy="1094642"/>
              </a:xfrm>
              <a:custGeom>
                <a:avLst/>
                <a:gdLst>
                  <a:gd name="T0" fmla="*/ 2 w 516"/>
                  <a:gd name="T1" fmla="*/ 201 h 434"/>
                  <a:gd name="T2" fmla="*/ 5 w 516"/>
                  <a:gd name="T3" fmla="*/ 211 h 434"/>
                  <a:gd name="T4" fmla="*/ 9 w 516"/>
                  <a:gd name="T5" fmla="*/ 221 h 434"/>
                  <a:gd name="T6" fmla="*/ 15 w 516"/>
                  <a:gd name="T7" fmla="*/ 230 h 434"/>
                  <a:gd name="T8" fmla="*/ 22 w 516"/>
                  <a:gd name="T9" fmla="*/ 239 h 434"/>
                  <a:gd name="T10" fmla="*/ 168 w 516"/>
                  <a:gd name="T11" fmla="*/ 397 h 434"/>
                  <a:gd name="T12" fmla="*/ 187 w 516"/>
                  <a:gd name="T13" fmla="*/ 413 h 434"/>
                  <a:gd name="T14" fmla="*/ 210 w 516"/>
                  <a:gd name="T15" fmla="*/ 425 h 434"/>
                  <a:gd name="T16" fmla="*/ 234 w 516"/>
                  <a:gd name="T17" fmla="*/ 432 h 434"/>
                  <a:gd name="T18" fmla="*/ 257 w 516"/>
                  <a:gd name="T19" fmla="*/ 433 h 434"/>
                  <a:gd name="T20" fmla="*/ 447 w 516"/>
                  <a:gd name="T21" fmla="*/ 412 h 434"/>
                  <a:gd name="T22" fmla="*/ 465 w 516"/>
                  <a:gd name="T23" fmla="*/ 407 h 434"/>
                  <a:gd name="T24" fmla="*/ 480 w 516"/>
                  <a:gd name="T25" fmla="*/ 397 h 434"/>
                  <a:gd name="T26" fmla="*/ 490 w 516"/>
                  <a:gd name="T27" fmla="*/ 383 h 434"/>
                  <a:gd name="T28" fmla="*/ 496 w 516"/>
                  <a:gd name="T29" fmla="*/ 367 h 434"/>
                  <a:gd name="T30" fmla="*/ 516 w 516"/>
                  <a:gd name="T31" fmla="*/ 220 h 434"/>
                  <a:gd name="T32" fmla="*/ 516 w 516"/>
                  <a:gd name="T33" fmla="*/ 212 h 434"/>
                  <a:gd name="T34" fmla="*/ 515 w 516"/>
                  <a:gd name="T35" fmla="*/ 204 h 434"/>
                  <a:gd name="T36" fmla="*/ 513 w 516"/>
                  <a:gd name="T37" fmla="*/ 196 h 434"/>
                  <a:gd name="T38" fmla="*/ 510 w 516"/>
                  <a:gd name="T39" fmla="*/ 187 h 434"/>
                  <a:gd name="T40" fmla="*/ 505 w 516"/>
                  <a:gd name="T41" fmla="*/ 179 h 434"/>
                  <a:gd name="T42" fmla="*/ 500 w 516"/>
                  <a:gd name="T43" fmla="*/ 171 h 434"/>
                  <a:gd name="T44" fmla="*/ 494 w 516"/>
                  <a:gd name="T45" fmla="*/ 163 h 434"/>
                  <a:gd name="T46" fmla="*/ 488 w 516"/>
                  <a:gd name="T47" fmla="*/ 156 h 434"/>
                  <a:gd name="T48" fmla="*/ 362 w 516"/>
                  <a:gd name="T49" fmla="*/ 36 h 434"/>
                  <a:gd name="T50" fmla="*/ 347 w 516"/>
                  <a:gd name="T51" fmla="*/ 25 h 434"/>
                  <a:gd name="T52" fmla="*/ 330 w 516"/>
                  <a:gd name="T53" fmla="*/ 15 h 434"/>
                  <a:gd name="T54" fmla="*/ 311 w 516"/>
                  <a:gd name="T55" fmla="*/ 9 h 434"/>
                  <a:gd name="T56" fmla="*/ 294 w 516"/>
                  <a:gd name="T57" fmla="*/ 6 h 434"/>
                  <a:gd name="T58" fmla="*/ 128 w 516"/>
                  <a:gd name="T59" fmla="*/ 0 h 434"/>
                  <a:gd name="T60" fmla="*/ 110 w 516"/>
                  <a:gd name="T61" fmla="*/ 1 h 434"/>
                  <a:gd name="T62" fmla="*/ 93 w 516"/>
                  <a:gd name="T63" fmla="*/ 7 h 434"/>
                  <a:gd name="T64" fmla="*/ 79 w 516"/>
                  <a:gd name="T65" fmla="*/ 16 h 434"/>
                  <a:gd name="T66" fmla="*/ 70 w 516"/>
                  <a:gd name="T67" fmla="*/ 28 h 434"/>
                  <a:gd name="T68" fmla="*/ 5 w 516"/>
                  <a:gd name="T69" fmla="*/ 163 h 434"/>
                  <a:gd name="T70" fmla="*/ 2 w 516"/>
                  <a:gd name="T71" fmla="*/ 172 h 434"/>
                  <a:gd name="T72" fmla="*/ 0 w 516"/>
                  <a:gd name="T73" fmla="*/ 181 h 434"/>
                  <a:gd name="T74" fmla="*/ 0 w 516"/>
                  <a:gd name="T75" fmla="*/ 191 h 434"/>
                  <a:gd name="T76" fmla="*/ 2 w 516"/>
                  <a:gd name="T77" fmla="*/ 201 h 4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16" h="434">
                    <a:moveTo>
                      <a:pt x="2" y="201"/>
                    </a:moveTo>
                    <a:cubicBezTo>
                      <a:pt x="2" y="204"/>
                      <a:pt x="3" y="208"/>
                      <a:pt x="5" y="211"/>
                    </a:cubicBezTo>
                    <a:cubicBezTo>
                      <a:pt x="6" y="214"/>
                      <a:pt x="7" y="218"/>
                      <a:pt x="9" y="221"/>
                    </a:cubicBezTo>
                    <a:cubicBezTo>
                      <a:pt x="11" y="224"/>
                      <a:pt x="12" y="227"/>
                      <a:pt x="15" y="230"/>
                    </a:cubicBezTo>
                    <a:cubicBezTo>
                      <a:pt x="17" y="233"/>
                      <a:pt x="19" y="236"/>
                      <a:pt x="22" y="239"/>
                    </a:cubicBezTo>
                    <a:cubicBezTo>
                      <a:pt x="168" y="397"/>
                      <a:pt x="168" y="397"/>
                      <a:pt x="168" y="397"/>
                    </a:cubicBezTo>
                    <a:cubicBezTo>
                      <a:pt x="174" y="403"/>
                      <a:pt x="180" y="409"/>
                      <a:pt x="187" y="413"/>
                    </a:cubicBezTo>
                    <a:cubicBezTo>
                      <a:pt x="194" y="418"/>
                      <a:pt x="202" y="422"/>
                      <a:pt x="210" y="425"/>
                    </a:cubicBezTo>
                    <a:cubicBezTo>
                      <a:pt x="218" y="428"/>
                      <a:pt x="226" y="431"/>
                      <a:pt x="234" y="432"/>
                    </a:cubicBezTo>
                    <a:cubicBezTo>
                      <a:pt x="242" y="433"/>
                      <a:pt x="250" y="434"/>
                      <a:pt x="257" y="433"/>
                    </a:cubicBezTo>
                    <a:cubicBezTo>
                      <a:pt x="447" y="412"/>
                      <a:pt x="447" y="412"/>
                      <a:pt x="447" y="412"/>
                    </a:cubicBezTo>
                    <a:cubicBezTo>
                      <a:pt x="453" y="412"/>
                      <a:pt x="459" y="410"/>
                      <a:pt x="465" y="407"/>
                    </a:cubicBezTo>
                    <a:cubicBezTo>
                      <a:pt x="470" y="405"/>
                      <a:pt x="475" y="401"/>
                      <a:pt x="480" y="397"/>
                    </a:cubicBezTo>
                    <a:cubicBezTo>
                      <a:pt x="484" y="393"/>
                      <a:pt x="488" y="388"/>
                      <a:pt x="490" y="383"/>
                    </a:cubicBezTo>
                    <a:cubicBezTo>
                      <a:pt x="493" y="378"/>
                      <a:pt x="495" y="373"/>
                      <a:pt x="496" y="367"/>
                    </a:cubicBezTo>
                    <a:cubicBezTo>
                      <a:pt x="516" y="220"/>
                      <a:pt x="516" y="220"/>
                      <a:pt x="516" y="220"/>
                    </a:cubicBezTo>
                    <a:cubicBezTo>
                      <a:pt x="516" y="217"/>
                      <a:pt x="516" y="215"/>
                      <a:pt x="516" y="212"/>
                    </a:cubicBezTo>
                    <a:cubicBezTo>
                      <a:pt x="516" y="209"/>
                      <a:pt x="515" y="207"/>
                      <a:pt x="515" y="204"/>
                    </a:cubicBezTo>
                    <a:cubicBezTo>
                      <a:pt x="514" y="201"/>
                      <a:pt x="514" y="198"/>
                      <a:pt x="513" y="196"/>
                    </a:cubicBezTo>
                    <a:cubicBezTo>
                      <a:pt x="512" y="193"/>
                      <a:pt x="511" y="190"/>
                      <a:pt x="510" y="187"/>
                    </a:cubicBezTo>
                    <a:cubicBezTo>
                      <a:pt x="508" y="184"/>
                      <a:pt x="507" y="182"/>
                      <a:pt x="505" y="179"/>
                    </a:cubicBezTo>
                    <a:cubicBezTo>
                      <a:pt x="504" y="176"/>
                      <a:pt x="502" y="173"/>
                      <a:pt x="500" y="171"/>
                    </a:cubicBezTo>
                    <a:cubicBezTo>
                      <a:pt x="498" y="168"/>
                      <a:pt x="496" y="166"/>
                      <a:pt x="494" y="163"/>
                    </a:cubicBezTo>
                    <a:cubicBezTo>
                      <a:pt x="492" y="161"/>
                      <a:pt x="490" y="158"/>
                      <a:pt x="488" y="156"/>
                    </a:cubicBezTo>
                    <a:cubicBezTo>
                      <a:pt x="362" y="36"/>
                      <a:pt x="362" y="36"/>
                      <a:pt x="362" y="36"/>
                    </a:cubicBezTo>
                    <a:cubicBezTo>
                      <a:pt x="358" y="32"/>
                      <a:pt x="353" y="28"/>
                      <a:pt x="347" y="25"/>
                    </a:cubicBezTo>
                    <a:cubicBezTo>
                      <a:pt x="342" y="21"/>
                      <a:pt x="336" y="18"/>
                      <a:pt x="330" y="15"/>
                    </a:cubicBezTo>
                    <a:cubicBezTo>
                      <a:pt x="324" y="13"/>
                      <a:pt x="317" y="10"/>
                      <a:pt x="311" y="9"/>
                    </a:cubicBezTo>
                    <a:cubicBezTo>
                      <a:pt x="305" y="7"/>
                      <a:pt x="299" y="6"/>
                      <a:pt x="294" y="6"/>
                    </a:cubicBezTo>
                    <a:cubicBezTo>
                      <a:pt x="128" y="0"/>
                      <a:pt x="128" y="0"/>
                      <a:pt x="128" y="0"/>
                    </a:cubicBezTo>
                    <a:cubicBezTo>
                      <a:pt x="122" y="0"/>
                      <a:pt x="115" y="0"/>
                      <a:pt x="110" y="1"/>
                    </a:cubicBezTo>
                    <a:cubicBezTo>
                      <a:pt x="104" y="3"/>
                      <a:pt x="98" y="4"/>
                      <a:pt x="93" y="7"/>
                    </a:cubicBezTo>
                    <a:cubicBezTo>
                      <a:pt x="87" y="9"/>
                      <a:pt x="83" y="12"/>
                      <a:pt x="79" y="16"/>
                    </a:cubicBezTo>
                    <a:cubicBezTo>
                      <a:pt x="75" y="20"/>
                      <a:pt x="72" y="24"/>
                      <a:pt x="70" y="28"/>
                    </a:cubicBezTo>
                    <a:cubicBezTo>
                      <a:pt x="5" y="163"/>
                      <a:pt x="5" y="163"/>
                      <a:pt x="5" y="163"/>
                    </a:cubicBezTo>
                    <a:cubicBezTo>
                      <a:pt x="4" y="166"/>
                      <a:pt x="3" y="169"/>
                      <a:pt x="2" y="172"/>
                    </a:cubicBezTo>
                    <a:cubicBezTo>
                      <a:pt x="1" y="175"/>
                      <a:pt x="0" y="178"/>
                      <a:pt x="0" y="181"/>
                    </a:cubicBezTo>
                    <a:cubicBezTo>
                      <a:pt x="0" y="184"/>
                      <a:pt x="0" y="188"/>
                      <a:pt x="0" y="191"/>
                    </a:cubicBezTo>
                    <a:cubicBezTo>
                      <a:pt x="0" y="194"/>
                      <a:pt x="1" y="198"/>
                      <a:pt x="2" y="201"/>
                    </a:cubicBezTo>
                  </a:path>
                </a:pathLst>
              </a:custGeom>
              <a:solidFill>
                <a:srgbClr val="F77983"/>
              </a:solidFill>
              <a:ln w="25400">
                <a:noFill/>
              </a:ln>
              <a:effectLst>
                <a:innerShdw blurRad="63500" dist="25400" dir="13500000">
                  <a:prstClr val="black">
                    <a:alpha val="50000"/>
                  </a:prstClr>
                </a:innerShdw>
              </a:effectLst>
            </p:spPr>
            <p:txBody>
              <a:bodyPr vert="horz" wrap="square" lIns="91440" tIns="45720" rIns="91440" bIns="45720" numCol="1" anchor="t" anchorCtr="0" compatLnSpc="1"/>
              <a:lstStyle/>
              <a:p>
                <a:endParaRPr lang="zh-CN" altLang="en-US"/>
              </a:p>
            </p:txBody>
          </p:sp>
          <p:sp>
            <p:nvSpPr>
              <p:cNvPr id="23" name="Freeform 25"/>
              <p:cNvSpPr/>
              <p:nvPr/>
            </p:nvSpPr>
            <p:spPr bwMode="auto">
              <a:xfrm>
                <a:off x="4190360" y="3348742"/>
                <a:ext cx="1797344" cy="1545234"/>
              </a:xfrm>
              <a:custGeom>
                <a:avLst/>
                <a:gdLst>
                  <a:gd name="T0" fmla="*/ 0 w 778"/>
                  <a:gd name="T1" fmla="*/ 329 h 669"/>
                  <a:gd name="T2" fmla="*/ 1 w 778"/>
                  <a:gd name="T3" fmla="*/ 344 h 669"/>
                  <a:gd name="T4" fmla="*/ 4 w 778"/>
                  <a:gd name="T5" fmla="*/ 359 h 669"/>
                  <a:gd name="T6" fmla="*/ 9 w 778"/>
                  <a:gd name="T7" fmla="*/ 374 h 669"/>
                  <a:gd name="T8" fmla="*/ 16 w 778"/>
                  <a:gd name="T9" fmla="*/ 387 h 669"/>
                  <a:gd name="T10" fmla="*/ 189 w 778"/>
                  <a:gd name="T11" fmla="*/ 622 h 669"/>
                  <a:gd name="T12" fmla="*/ 213 w 778"/>
                  <a:gd name="T13" fmla="*/ 646 h 669"/>
                  <a:gd name="T14" fmla="*/ 245 w 778"/>
                  <a:gd name="T15" fmla="*/ 662 h 669"/>
                  <a:gd name="T16" fmla="*/ 282 w 778"/>
                  <a:gd name="T17" fmla="*/ 669 h 669"/>
                  <a:gd name="T18" fmla="*/ 318 w 778"/>
                  <a:gd name="T19" fmla="*/ 666 h 669"/>
                  <a:gd name="T20" fmla="*/ 619 w 778"/>
                  <a:gd name="T21" fmla="*/ 599 h 669"/>
                  <a:gd name="T22" fmla="*/ 648 w 778"/>
                  <a:gd name="T23" fmla="*/ 588 h 669"/>
                  <a:gd name="T24" fmla="*/ 673 w 778"/>
                  <a:gd name="T25" fmla="*/ 570 h 669"/>
                  <a:gd name="T26" fmla="*/ 693 w 778"/>
                  <a:gd name="T27" fmla="*/ 546 h 669"/>
                  <a:gd name="T28" fmla="*/ 706 w 778"/>
                  <a:gd name="T29" fmla="*/ 519 h 669"/>
                  <a:gd name="T30" fmla="*/ 775 w 778"/>
                  <a:gd name="T31" fmla="*/ 289 h 669"/>
                  <a:gd name="T32" fmla="*/ 777 w 778"/>
                  <a:gd name="T33" fmla="*/ 277 h 669"/>
                  <a:gd name="T34" fmla="*/ 778 w 778"/>
                  <a:gd name="T35" fmla="*/ 265 h 669"/>
                  <a:gd name="T36" fmla="*/ 777 w 778"/>
                  <a:gd name="T37" fmla="*/ 253 h 669"/>
                  <a:gd name="T38" fmla="*/ 774 w 778"/>
                  <a:gd name="T39" fmla="*/ 241 h 669"/>
                  <a:gd name="T40" fmla="*/ 771 w 778"/>
                  <a:gd name="T41" fmla="*/ 229 h 669"/>
                  <a:gd name="T42" fmla="*/ 765 w 778"/>
                  <a:gd name="T43" fmla="*/ 218 h 669"/>
                  <a:gd name="T44" fmla="*/ 759 w 778"/>
                  <a:gd name="T45" fmla="*/ 207 h 669"/>
                  <a:gd name="T46" fmla="*/ 751 w 778"/>
                  <a:gd name="T47" fmla="*/ 198 h 669"/>
                  <a:gd name="T48" fmla="*/ 604 w 778"/>
                  <a:gd name="T49" fmla="*/ 37 h 669"/>
                  <a:gd name="T50" fmla="*/ 585 w 778"/>
                  <a:gd name="T51" fmla="*/ 22 h 669"/>
                  <a:gd name="T52" fmla="*/ 563 w 778"/>
                  <a:gd name="T53" fmla="*/ 10 h 669"/>
                  <a:gd name="T54" fmla="*/ 538 w 778"/>
                  <a:gd name="T55" fmla="*/ 3 h 669"/>
                  <a:gd name="T56" fmla="*/ 514 w 778"/>
                  <a:gd name="T57" fmla="*/ 0 h 669"/>
                  <a:gd name="T58" fmla="*/ 272 w 778"/>
                  <a:gd name="T59" fmla="*/ 8 h 669"/>
                  <a:gd name="T60" fmla="*/ 243 w 778"/>
                  <a:gd name="T61" fmla="*/ 12 h 669"/>
                  <a:gd name="T62" fmla="*/ 216 w 778"/>
                  <a:gd name="T63" fmla="*/ 22 h 669"/>
                  <a:gd name="T64" fmla="*/ 192 w 778"/>
                  <a:gd name="T65" fmla="*/ 37 h 669"/>
                  <a:gd name="T66" fmla="*/ 173 w 778"/>
                  <a:gd name="T67" fmla="*/ 55 h 669"/>
                  <a:gd name="T68" fmla="*/ 20 w 778"/>
                  <a:gd name="T69" fmla="*/ 269 h 669"/>
                  <a:gd name="T70" fmla="*/ 12 w 778"/>
                  <a:gd name="T71" fmla="*/ 283 h 669"/>
                  <a:gd name="T72" fmla="*/ 6 w 778"/>
                  <a:gd name="T73" fmla="*/ 298 h 669"/>
                  <a:gd name="T74" fmla="*/ 2 w 778"/>
                  <a:gd name="T75" fmla="*/ 313 h 669"/>
                  <a:gd name="T76" fmla="*/ 0 w 778"/>
                  <a:gd name="T77" fmla="*/ 329 h 6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78" h="669">
                    <a:moveTo>
                      <a:pt x="0" y="329"/>
                    </a:moveTo>
                    <a:cubicBezTo>
                      <a:pt x="0" y="334"/>
                      <a:pt x="0" y="339"/>
                      <a:pt x="1" y="344"/>
                    </a:cubicBezTo>
                    <a:cubicBezTo>
                      <a:pt x="1" y="349"/>
                      <a:pt x="2" y="354"/>
                      <a:pt x="4" y="359"/>
                    </a:cubicBezTo>
                    <a:cubicBezTo>
                      <a:pt x="5" y="364"/>
                      <a:pt x="7" y="369"/>
                      <a:pt x="9" y="374"/>
                    </a:cubicBezTo>
                    <a:cubicBezTo>
                      <a:pt x="11" y="378"/>
                      <a:pt x="13" y="382"/>
                      <a:pt x="16" y="387"/>
                    </a:cubicBezTo>
                    <a:cubicBezTo>
                      <a:pt x="189" y="622"/>
                      <a:pt x="189" y="622"/>
                      <a:pt x="189" y="622"/>
                    </a:cubicBezTo>
                    <a:cubicBezTo>
                      <a:pt x="195" y="631"/>
                      <a:pt x="204" y="639"/>
                      <a:pt x="213" y="646"/>
                    </a:cubicBezTo>
                    <a:cubicBezTo>
                      <a:pt x="223" y="652"/>
                      <a:pt x="234" y="658"/>
                      <a:pt x="245" y="662"/>
                    </a:cubicBezTo>
                    <a:cubicBezTo>
                      <a:pt x="257" y="665"/>
                      <a:pt x="269" y="668"/>
                      <a:pt x="282" y="669"/>
                    </a:cubicBezTo>
                    <a:cubicBezTo>
                      <a:pt x="294" y="669"/>
                      <a:pt x="306" y="669"/>
                      <a:pt x="318" y="666"/>
                    </a:cubicBezTo>
                    <a:cubicBezTo>
                      <a:pt x="619" y="599"/>
                      <a:pt x="619" y="599"/>
                      <a:pt x="619" y="599"/>
                    </a:cubicBezTo>
                    <a:cubicBezTo>
                      <a:pt x="629" y="597"/>
                      <a:pt x="639" y="593"/>
                      <a:pt x="648" y="588"/>
                    </a:cubicBezTo>
                    <a:cubicBezTo>
                      <a:pt x="657" y="583"/>
                      <a:pt x="666" y="577"/>
                      <a:pt x="673" y="570"/>
                    </a:cubicBezTo>
                    <a:cubicBezTo>
                      <a:pt x="681" y="562"/>
                      <a:pt x="688" y="554"/>
                      <a:pt x="693" y="546"/>
                    </a:cubicBezTo>
                    <a:cubicBezTo>
                      <a:pt x="699" y="537"/>
                      <a:pt x="703" y="528"/>
                      <a:pt x="706" y="519"/>
                    </a:cubicBezTo>
                    <a:cubicBezTo>
                      <a:pt x="775" y="289"/>
                      <a:pt x="775" y="289"/>
                      <a:pt x="775" y="289"/>
                    </a:cubicBezTo>
                    <a:cubicBezTo>
                      <a:pt x="776" y="285"/>
                      <a:pt x="777" y="281"/>
                      <a:pt x="777" y="277"/>
                    </a:cubicBezTo>
                    <a:cubicBezTo>
                      <a:pt x="778" y="273"/>
                      <a:pt x="778" y="269"/>
                      <a:pt x="778" y="265"/>
                    </a:cubicBezTo>
                    <a:cubicBezTo>
                      <a:pt x="778" y="261"/>
                      <a:pt x="777" y="257"/>
                      <a:pt x="777" y="253"/>
                    </a:cubicBezTo>
                    <a:cubicBezTo>
                      <a:pt x="776" y="249"/>
                      <a:pt x="775" y="245"/>
                      <a:pt x="774" y="241"/>
                    </a:cubicBezTo>
                    <a:cubicBezTo>
                      <a:pt x="773" y="237"/>
                      <a:pt x="772" y="233"/>
                      <a:pt x="771" y="229"/>
                    </a:cubicBezTo>
                    <a:cubicBezTo>
                      <a:pt x="769" y="225"/>
                      <a:pt x="767" y="222"/>
                      <a:pt x="765" y="218"/>
                    </a:cubicBezTo>
                    <a:cubicBezTo>
                      <a:pt x="763" y="214"/>
                      <a:pt x="761" y="211"/>
                      <a:pt x="759" y="207"/>
                    </a:cubicBezTo>
                    <a:cubicBezTo>
                      <a:pt x="756" y="204"/>
                      <a:pt x="754" y="201"/>
                      <a:pt x="751" y="198"/>
                    </a:cubicBezTo>
                    <a:cubicBezTo>
                      <a:pt x="604" y="37"/>
                      <a:pt x="604" y="37"/>
                      <a:pt x="604" y="37"/>
                    </a:cubicBezTo>
                    <a:cubicBezTo>
                      <a:pt x="598" y="31"/>
                      <a:pt x="592" y="26"/>
                      <a:pt x="585" y="22"/>
                    </a:cubicBezTo>
                    <a:cubicBezTo>
                      <a:pt x="579" y="17"/>
                      <a:pt x="571" y="13"/>
                      <a:pt x="563" y="10"/>
                    </a:cubicBezTo>
                    <a:cubicBezTo>
                      <a:pt x="555" y="7"/>
                      <a:pt x="547" y="4"/>
                      <a:pt x="538" y="3"/>
                    </a:cubicBezTo>
                    <a:cubicBezTo>
                      <a:pt x="530" y="1"/>
                      <a:pt x="522" y="0"/>
                      <a:pt x="514" y="0"/>
                    </a:cubicBezTo>
                    <a:cubicBezTo>
                      <a:pt x="272" y="8"/>
                      <a:pt x="272" y="8"/>
                      <a:pt x="272" y="8"/>
                    </a:cubicBezTo>
                    <a:cubicBezTo>
                      <a:pt x="262" y="8"/>
                      <a:pt x="253" y="9"/>
                      <a:pt x="243" y="12"/>
                    </a:cubicBezTo>
                    <a:cubicBezTo>
                      <a:pt x="234" y="14"/>
                      <a:pt x="225" y="18"/>
                      <a:pt x="216" y="22"/>
                    </a:cubicBezTo>
                    <a:cubicBezTo>
                      <a:pt x="207" y="26"/>
                      <a:pt x="199" y="31"/>
                      <a:pt x="192" y="37"/>
                    </a:cubicBezTo>
                    <a:cubicBezTo>
                      <a:pt x="184" y="42"/>
                      <a:pt x="178" y="49"/>
                      <a:pt x="173" y="55"/>
                    </a:cubicBezTo>
                    <a:cubicBezTo>
                      <a:pt x="20" y="269"/>
                      <a:pt x="20" y="269"/>
                      <a:pt x="20" y="269"/>
                    </a:cubicBezTo>
                    <a:cubicBezTo>
                      <a:pt x="17" y="274"/>
                      <a:pt x="15" y="278"/>
                      <a:pt x="12" y="283"/>
                    </a:cubicBezTo>
                    <a:cubicBezTo>
                      <a:pt x="10" y="288"/>
                      <a:pt x="8" y="293"/>
                      <a:pt x="6" y="298"/>
                    </a:cubicBezTo>
                    <a:cubicBezTo>
                      <a:pt x="4" y="303"/>
                      <a:pt x="3" y="308"/>
                      <a:pt x="2" y="313"/>
                    </a:cubicBezTo>
                    <a:cubicBezTo>
                      <a:pt x="1" y="318"/>
                      <a:pt x="0" y="323"/>
                      <a:pt x="0" y="329"/>
                    </a:cubicBezTo>
                  </a:path>
                </a:pathLst>
              </a:custGeom>
              <a:gradFill>
                <a:gsLst>
                  <a:gs pos="0">
                    <a:schemeClr val="bg1"/>
                  </a:gs>
                  <a:gs pos="100000">
                    <a:schemeClr val="bg1">
                      <a:lumMod val="75000"/>
                    </a:schemeClr>
                  </a:gs>
                </a:gsLst>
                <a:lin ang="5400000" scaled="1"/>
              </a:gradFill>
              <a:ln>
                <a:noFill/>
              </a:ln>
              <a:effectLst>
                <a:outerShdw blurRad="50800" dist="38100" dir="8100000" algn="tr" rotWithShape="0">
                  <a:prstClr val="black">
                    <a:alpha val="40000"/>
                  </a:prstClr>
                </a:outerShdw>
              </a:effectLst>
            </p:spPr>
            <p:txBody>
              <a:bodyPr vert="horz" wrap="square" lIns="91440" tIns="45720" rIns="91440" bIns="45720" numCol="1" anchor="t" anchorCtr="0" compatLnSpc="1"/>
              <a:lstStyle/>
              <a:p>
                <a:endParaRPr lang="zh-CN" altLang="en-US"/>
              </a:p>
            </p:txBody>
          </p:sp>
          <p:sp>
            <p:nvSpPr>
              <p:cNvPr id="30" name="Freeform 5"/>
              <p:cNvSpPr>
                <a:spLocks noChangeAspect="1"/>
              </p:cNvSpPr>
              <p:nvPr/>
            </p:nvSpPr>
            <p:spPr bwMode="auto">
              <a:xfrm>
                <a:off x="4240891" y="2010019"/>
                <a:ext cx="1368000" cy="895999"/>
              </a:xfrm>
              <a:custGeom>
                <a:avLst/>
                <a:gdLst>
                  <a:gd name="T0" fmla="*/ 0 w 629"/>
                  <a:gd name="T1" fmla="*/ 176 h 411"/>
                  <a:gd name="T2" fmla="*/ 0 w 629"/>
                  <a:gd name="T3" fmla="*/ 186 h 411"/>
                  <a:gd name="T4" fmla="*/ 3 w 629"/>
                  <a:gd name="T5" fmla="*/ 195 h 411"/>
                  <a:gd name="T6" fmla="*/ 7 w 629"/>
                  <a:gd name="T7" fmla="*/ 205 h 411"/>
                  <a:gd name="T8" fmla="*/ 13 w 629"/>
                  <a:gd name="T9" fmla="*/ 213 h 411"/>
                  <a:gd name="T10" fmla="*/ 146 w 629"/>
                  <a:gd name="T11" fmla="*/ 372 h 411"/>
                  <a:gd name="T12" fmla="*/ 164 w 629"/>
                  <a:gd name="T13" fmla="*/ 388 h 411"/>
                  <a:gd name="T14" fmla="*/ 189 w 629"/>
                  <a:gd name="T15" fmla="*/ 401 h 411"/>
                  <a:gd name="T16" fmla="*/ 217 w 629"/>
                  <a:gd name="T17" fmla="*/ 409 h 411"/>
                  <a:gd name="T18" fmla="*/ 245 w 629"/>
                  <a:gd name="T19" fmla="*/ 411 h 411"/>
                  <a:gd name="T20" fmla="*/ 485 w 629"/>
                  <a:gd name="T21" fmla="*/ 406 h 411"/>
                  <a:gd name="T22" fmla="*/ 508 w 629"/>
                  <a:gd name="T23" fmla="*/ 402 h 411"/>
                  <a:gd name="T24" fmla="*/ 529 w 629"/>
                  <a:gd name="T25" fmla="*/ 394 h 411"/>
                  <a:gd name="T26" fmla="*/ 547 w 629"/>
                  <a:gd name="T27" fmla="*/ 382 h 411"/>
                  <a:gd name="T28" fmla="*/ 558 w 629"/>
                  <a:gd name="T29" fmla="*/ 367 h 411"/>
                  <a:gd name="T30" fmla="*/ 625 w 629"/>
                  <a:gd name="T31" fmla="*/ 232 h 411"/>
                  <a:gd name="T32" fmla="*/ 627 w 629"/>
                  <a:gd name="T33" fmla="*/ 226 h 411"/>
                  <a:gd name="T34" fmla="*/ 629 w 629"/>
                  <a:gd name="T35" fmla="*/ 218 h 411"/>
                  <a:gd name="T36" fmla="*/ 628 w 629"/>
                  <a:gd name="T37" fmla="*/ 210 h 411"/>
                  <a:gd name="T38" fmla="*/ 627 w 629"/>
                  <a:gd name="T39" fmla="*/ 202 h 411"/>
                  <a:gd name="T40" fmla="*/ 624 w 629"/>
                  <a:gd name="T41" fmla="*/ 194 h 411"/>
                  <a:gd name="T42" fmla="*/ 620 w 629"/>
                  <a:gd name="T43" fmla="*/ 186 h 411"/>
                  <a:gd name="T44" fmla="*/ 615 w 629"/>
                  <a:gd name="T45" fmla="*/ 179 h 411"/>
                  <a:gd name="T46" fmla="*/ 609 w 629"/>
                  <a:gd name="T47" fmla="*/ 172 h 411"/>
                  <a:gd name="T48" fmla="*/ 491 w 629"/>
                  <a:gd name="T49" fmla="*/ 53 h 411"/>
                  <a:gd name="T50" fmla="*/ 476 w 629"/>
                  <a:gd name="T51" fmla="*/ 41 h 411"/>
                  <a:gd name="T52" fmla="*/ 458 w 629"/>
                  <a:gd name="T53" fmla="*/ 31 h 411"/>
                  <a:gd name="T54" fmla="*/ 437 w 629"/>
                  <a:gd name="T55" fmla="*/ 24 h 411"/>
                  <a:gd name="T56" fmla="*/ 417 w 629"/>
                  <a:gd name="T57" fmla="*/ 20 h 411"/>
                  <a:gd name="T58" fmla="*/ 216 w 629"/>
                  <a:gd name="T59" fmla="*/ 1 h 411"/>
                  <a:gd name="T60" fmla="*/ 193 w 629"/>
                  <a:gd name="T61" fmla="*/ 1 h 411"/>
                  <a:gd name="T62" fmla="*/ 171 w 629"/>
                  <a:gd name="T63" fmla="*/ 5 h 411"/>
                  <a:gd name="T64" fmla="*/ 151 w 629"/>
                  <a:gd name="T65" fmla="*/ 12 h 411"/>
                  <a:gd name="T66" fmla="*/ 136 w 629"/>
                  <a:gd name="T67" fmla="*/ 23 h 411"/>
                  <a:gd name="T68" fmla="*/ 15 w 629"/>
                  <a:gd name="T69" fmla="*/ 142 h 411"/>
                  <a:gd name="T70" fmla="*/ 9 w 629"/>
                  <a:gd name="T71" fmla="*/ 150 h 411"/>
                  <a:gd name="T72" fmla="*/ 4 w 629"/>
                  <a:gd name="T73" fmla="*/ 158 h 411"/>
                  <a:gd name="T74" fmla="*/ 1 w 629"/>
                  <a:gd name="T75" fmla="*/ 167 h 411"/>
                  <a:gd name="T76" fmla="*/ 0 w 629"/>
                  <a:gd name="T77" fmla="*/ 176 h 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29" h="411">
                    <a:moveTo>
                      <a:pt x="0" y="176"/>
                    </a:moveTo>
                    <a:cubicBezTo>
                      <a:pt x="0" y="180"/>
                      <a:pt x="0" y="183"/>
                      <a:pt x="0" y="186"/>
                    </a:cubicBezTo>
                    <a:cubicBezTo>
                      <a:pt x="1" y="189"/>
                      <a:pt x="2" y="192"/>
                      <a:pt x="3" y="195"/>
                    </a:cubicBezTo>
                    <a:cubicBezTo>
                      <a:pt x="4" y="199"/>
                      <a:pt x="5" y="202"/>
                      <a:pt x="7" y="205"/>
                    </a:cubicBezTo>
                    <a:cubicBezTo>
                      <a:pt x="8" y="208"/>
                      <a:pt x="10" y="210"/>
                      <a:pt x="13" y="213"/>
                    </a:cubicBezTo>
                    <a:cubicBezTo>
                      <a:pt x="146" y="372"/>
                      <a:pt x="146" y="372"/>
                      <a:pt x="146" y="372"/>
                    </a:cubicBezTo>
                    <a:cubicBezTo>
                      <a:pt x="151" y="377"/>
                      <a:pt x="157" y="383"/>
                      <a:pt x="164" y="388"/>
                    </a:cubicBezTo>
                    <a:cubicBezTo>
                      <a:pt x="172" y="393"/>
                      <a:pt x="180" y="397"/>
                      <a:pt x="189" y="401"/>
                    </a:cubicBezTo>
                    <a:cubicBezTo>
                      <a:pt x="198" y="404"/>
                      <a:pt x="207" y="407"/>
                      <a:pt x="217" y="409"/>
                    </a:cubicBezTo>
                    <a:cubicBezTo>
                      <a:pt x="226" y="411"/>
                      <a:pt x="236" y="411"/>
                      <a:pt x="245" y="411"/>
                    </a:cubicBezTo>
                    <a:cubicBezTo>
                      <a:pt x="485" y="406"/>
                      <a:pt x="485" y="406"/>
                      <a:pt x="485" y="406"/>
                    </a:cubicBezTo>
                    <a:cubicBezTo>
                      <a:pt x="493" y="406"/>
                      <a:pt x="501" y="404"/>
                      <a:pt x="508" y="402"/>
                    </a:cubicBezTo>
                    <a:cubicBezTo>
                      <a:pt x="516" y="400"/>
                      <a:pt x="523" y="397"/>
                      <a:pt x="529" y="394"/>
                    </a:cubicBezTo>
                    <a:cubicBezTo>
                      <a:pt x="536" y="390"/>
                      <a:pt x="542" y="386"/>
                      <a:pt x="547" y="382"/>
                    </a:cubicBezTo>
                    <a:cubicBezTo>
                      <a:pt x="551" y="377"/>
                      <a:pt x="555" y="372"/>
                      <a:pt x="558" y="367"/>
                    </a:cubicBezTo>
                    <a:cubicBezTo>
                      <a:pt x="625" y="232"/>
                      <a:pt x="625" y="232"/>
                      <a:pt x="625" y="232"/>
                    </a:cubicBezTo>
                    <a:cubicBezTo>
                      <a:pt x="626" y="230"/>
                      <a:pt x="627" y="228"/>
                      <a:pt x="627" y="226"/>
                    </a:cubicBezTo>
                    <a:cubicBezTo>
                      <a:pt x="628" y="223"/>
                      <a:pt x="628" y="221"/>
                      <a:pt x="629" y="218"/>
                    </a:cubicBezTo>
                    <a:cubicBezTo>
                      <a:pt x="629" y="216"/>
                      <a:pt x="629" y="213"/>
                      <a:pt x="628" y="210"/>
                    </a:cubicBezTo>
                    <a:cubicBezTo>
                      <a:pt x="628" y="208"/>
                      <a:pt x="628" y="205"/>
                      <a:pt x="627" y="202"/>
                    </a:cubicBezTo>
                    <a:cubicBezTo>
                      <a:pt x="626" y="200"/>
                      <a:pt x="625" y="197"/>
                      <a:pt x="624" y="194"/>
                    </a:cubicBezTo>
                    <a:cubicBezTo>
                      <a:pt x="623" y="192"/>
                      <a:pt x="622" y="189"/>
                      <a:pt x="620" y="186"/>
                    </a:cubicBezTo>
                    <a:cubicBezTo>
                      <a:pt x="619" y="184"/>
                      <a:pt x="617" y="181"/>
                      <a:pt x="615" y="179"/>
                    </a:cubicBezTo>
                    <a:cubicBezTo>
                      <a:pt x="613" y="177"/>
                      <a:pt x="611" y="174"/>
                      <a:pt x="609" y="172"/>
                    </a:cubicBezTo>
                    <a:cubicBezTo>
                      <a:pt x="491" y="53"/>
                      <a:pt x="491" y="53"/>
                      <a:pt x="491" y="53"/>
                    </a:cubicBezTo>
                    <a:cubicBezTo>
                      <a:pt x="487" y="49"/>
                      <a:pt x="482" y="45"/>
                      <a:pt x="476" y="41"/>
                    </a:cubicBezTo>
                    <a:cubicBezTo>
                      <a:pt x="471" y="37"/>
                      <a:pt x="465" y="34"/>
                      <a:pt x="458" y="31"/>
                    </a:cubicBezTo>
                    <a:cubicBezTo>
                      <a:pt x="451" y="28"/>
                      <a:pt x="444" y="26"/>
                      <a:pt x="437" y="24"/>
                    </a:cubicBezTo>
                    <a:cubicBezTo>
                      <a:pt x="430" y="22"/>
                      <a:pt x="423" y="21"/>
                      <a:pt x="417" y="20"/>
                    </a:cubicBezTo>
                    <a:cubicBezTo>
                      <a:pt x="216" y="1"/>
                      <a:pt x="216" y="1"/>
                      <a:pt x="216" y="1"/>
                    </a:cubicBezTo>
                    <a:cubicBezTo>
                      <a:pt x="209" y="0"/>
                      <a:pt x="201" y="0"/>
                      <a:pt x="193" y="1"/>
                    </a:cubicBezTo>
                    <a:cubicBezTo>
                      <a:pt x="185" y="2"/>
                      <a:pt x="178" y="3"/>
                      <a:pt x="171" y="5"/>
                    </a:cubicBezTo>
                    <a:cubicBezTo>
                      <a:pt x="164" y="7"/>
                      <a:pt x="157" y="9"/>
                      <a:pt x="151" y="12"/>
                    </a:cubicBezTo>
                    <a:cubicBezTo>
                      <a:pt x="145" y="15"/>
                      <a:pt x="140" y="19"/>
                      <a:pt x="136" y="23"/>
                    </a:cubicBezTo>
                    <a:cubicBezTo>
                      <a:pt x="15" y="142"/>
                      <a:pt x="15" y="142"/>
                      <a:pt x="15" y="142"/>
                    </a:cubicBezTo>
                    <a:cubicBezTo>
                      <a:pt x="13" y="144"/>
                      <a:pt x="11" y="147"/>
                      <a:pt x="9" y="150"/>
                    </a:cubicBezTo>
                    <a:cubicBezTo>
                      <a:pt x="7" y="152"/>
                      <a:pt x="5" y="155"/>
                      <a:pt x="4" y="158"/>
                    </a:cubicBezTo>
                    <a:cubicBezTo>
                      <a:pt x="3" y="161"/>
                      <a:pt x="2" y="164"/>
                      <a:pt x="1" y="167"/>
                    </a:cubicBezTo>
                    <a:cubicBezTo>
                      <a:pt x="0" y="170"/>
                      <a:pt x="0" y="173"/>
                      <a:pt x="0" y="176"/>
                    </a:cubicBezTo>
                  </a:path>
                </a:pathLst>
              </a:custGeom>
              <a:gradFill>
                <a:gsLst>
                  <a:gs pos="0">
                    <a:schemeClr val="bg1"/>
                  </a:gs>
                  <a:gs pos="100000">
                    <a:schemeClr val="bg1">
                      <a:lumMod val="75000"/>
                    </a:schemeClr>
                  </a:gs>
                </a:gsLst>
                <a:lin ang="5400000" scaled="1"/>
              </a:gradFill>
              <a:ln>
                <a:noFill/>
              </a:ln>
              <a:effectLst>
                <a:outerShdw blurRad="50800" dist="38100" dir="8100000" algn="tr" rotWithShape="0">
                  <a:prstClr val="black">
                    <a:alpha val="40000"/>
                  </a:prstClr>
                </a:outerShdw>
              </a:effectLst>
            </p:spPr>
            <p:txBody>
              <a:bodyPr vert="horz" wrap="square" lIns="91440" tIns="45720" rIns="91440" bIns="45720" numCol="1" anchor="t" anchorCtr="0" compatLnSpc="1"/>
              <a:lstStyle/>
              <a:p>
                <a:endParaRPr lang="zh-CN" altLang="en-US"/>
              </a:p>
            </p:txBody>
          </p:sp>
          <p:sp>
            <p:nvSpPr>
              <p:cNvPr id="31" name="Freeform 9"/>
              <p:cNvSpPr>
                <a:spLocks noChangeAspect="1"/>
              </p:cNvSpPr>
              <p:nvPr/>
            </p:nvSpPr>
            <p:spPr bwMode="auto">
              <a:xfrm>
                <a:off x="6776824" y="2144082"/>
                <a:ext cx="1073517" cy="743603"/>
              </a:xfrm>
              <a:custGeom>
                <a:avLst/>
                <a:gdLst>
                  <a:gd name="T0" fmla="*/ 1 w 448"/>
                  <a:gd name="T1" fmla="*/ 124 h 309"/>
                  <a:gd name="T2" fmla="*/ 3 w 448"/>
                  <a:gd name="T3" fmla="*/ 131 h 309"/>
                  <a:gd name="T4" fmla="*/ 6 w 448"/>
                  <a:gd name="T5" fmla="*/ 138 h 309"/>
                  <a:gd name="T6" fmla="*/ 11 w 448"/>
                  <a:gd name="T7" fmla="*/ 145 h 309"/>
                  <a:gd name="T8" fmla="*/ 16 w 448"/>
                  <a:gd name="T9" fmla="*/ 151 h 309"/>
                  <a:gd name="T10" fmla="*/ 134 w 448"/>
                  <a:gd name="T11" fmla="*/ 269 h 309"/>
                  <a:gd name="T12" fmla="*/ 149 w 448"/>
                  <a:gd name="T13" fmla="*/ 282 h 309"/>
                  <a:gd name="T14" fmla="*/ 168 w 448"/>
                  <a:gd name="T15" fmla="*/ 292 h 309"/>
                  <a:gd name="T16" fmla="*/ 188 w 448"/>
                  <a:gd name="T17" fmla="*/ 299 h 309"/>
                  <a:gd name="T18" fmla="*/ 208 w 448"/>
                  <a:gd name="T19" fmla="*/ 302 h 309"/>
                  <a:gd name="T20" fmla="*/ 372 w 448"/>
                  <a:gd name="T21" fmla="*/ 309 h 309"/>
                  <a:gd name="T22" fmla="*/ 388 w 448"/>
                  <a:gd name="T23" fmla="*/ 307 h 309"/>
                  <a:gd name="T24" fmla="*/ 402 w 448"/>
                  <a:gd name="T25" fmla="*/ 302 h 309"/>
                  <a:gd name="T26" fmla="*/ 412 w 448"/>
                  <a:gd name="T27" fmla="*/ 295 h 309"/>
                  <a:gd name="T28" fmla="*/ 418 w 448"/>
                  <a:gd name="T29" fmla="*/ 284 h 309"/>
                  <a:gd name="T30" fmla="*/ 447 w 448"/>
                  <a:gd name="T31" fmla="*/ 189 h 309"/>
                  <a:gd name="T32" fmla="*/ 448 w 448"/>
                  <a:gd name="T33" fmla="*/ 184 h 309"/>
                  <a:gd name="T34" fmla="*/ 447 w 448"/>
                  <a:gd name="T35" fmla="*/ 178 h 309"/>
                  <a:gd name="T36" fmla="*/ 446 w 448"/>
                  <a:gd name="T37" fmla="*/ 172 h 309"/>
                  <a:gd name="T38" fmla="*/ 444 w 448"/>
                  <a:gd name="T39" fmla="*/ 166 h 309"/>
                  <a:gd name="T40" fmla="*/ 441 w 448"/>
                  <a:gd name="T41" fmla="*/ 160 h 309"/>
                  <a:gd name="T42" fmla="*/ 437 w 448"/>
                  <a:gd name="T43" fmla="*/ 154 h 309"/>
                  <a:gd name="T44" fmla="*/ 432 w 448"/>
                  <a:gd name="T45" fmla="*/ 148 h 309"/>
                  <a:gd name="T46" fmla="*/ 427 w 448"/>
                  <a:gd name="T47" fmla="*/ 143 h 309"/>
                  <a:gd name="T48" fmla="*/ 323 w 448"/>
                  <a:gd name="T49" fmla="*/ 48 h 309"/>
                  <a:gd name="T50" fmla="*/ 310 w 448"/>
                  <a:gd name="T51" fmla="*/ 39 h 309"/>
                  <a:gd name="T52" fmla="*/ 295 w 448"/>
                  <a:gd name="T53" fmla="*/ 31 h 309"/>
                  <a:gd name="T54" fmla="*/ 279 w 448"/>
                  <a:gd name="T55" fmla="*/ 24 h 309"/>
                  <a:gd name="T56" fmla="*/ 264 w 448"/>
                  <a:gd name="T57" fmla="*/ 21 h 309"/>
                  <a:gd name="T58" fmla="*/ 118 w 448"/>
                  <a:gd name="T59" fmla="*/ 1 h 309"/>
                  <a:gd name="T60" fmla="*/ 102 w 448"/>
                  <a:gd name="T61" fmla="*/ 0 h 309"/>
                  <a:gd name="T62" fmla="*/ 87 w 448"/>
                  <a:gd name="T63" fmla="*/ 2 h 309"/>
                  <a:gd name="T64" fmla="*/ 74 w 448"/>
                  <a:gd name="T65" fmla="*/ 7 h 309"/>
                  <a:gd name="T66" fmla="*/ 66 w 448"/>
                  <a:gd name="T67" fmla="*/ 15 h 309"/>
                  <a:gd name="T68" fmla="*/ 5 w 448"/>
                  <a:gd name="T69" fmla="*/ 100 h 309"/>
                  <a:gd name="T70" fmla="*/ 2 w 448"/>
                  <a:gd name="T71" fmla="*/ 105 h 309"/>
                  <a:gd name="T72" fmla="*/ 0 w 448"/>
                  <a:gd name="T73" fmla="*/ 111 h 309"/>
                  <a:gd name="T74" fmla="*/ 0 w 448"/>
                  <a:gd name="T75" fmla="*/ 117 h 309"/>
                  <a:gd name="T76" fmla="*/ 1 w 448"/>
                  <a:gd name="T77" fmla="*/ 124 h 3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48" h="309">
                    <a:moveTo>
                      <a:pt x="1" y="124"/>
                    </a:moveTo>
                    <a:cubicBezTo>
                      <a:pt x="1" y="126"/>
                      <a:pt x="2" y="129"/>
                      <a:pt x="3" y="131"/>
                    </a:cubicBezTo>
                    <a:cubicBezTo>
                      <a:pt x="4" y="133"/>
                      <a:pt x="5" y="136"/>
                      <a:pt x="6" y="138"/>
                    </a:cubicBezTo>
                    <a:cubicBezTo>
                      <a:pt x="7" y="140"/>
                      <a:pt x="9" y="143"/>
                      <a:pt x="11" y="145"/>
                    </a:cubicBezTo>
                    <a:cubicBezTo>
                      <a:pt x="12" y="147"/>
                      <a:pt x="14" y="149"/>
                      <a:pt x="16" y="151"/>
                    </a:cubicBezTo>
                    <a:cubicBezTo>
                      <a:pt x="134" y="269"/>
                      <a:pt x="134" y="269"/>
                      <a:pt x="134" y="269"/>
                    </a:cubicBezTo>
                    <a:cubicBezTo>
                      <a:pt x="138" y="274"/>
                      <a:pt x="143" y="278"/>
                      <a:pt x="149" y="282"/>
                    </a:cubicBezTo>
                    <a:cubicBezTo>
                      <a:pt x="155" y="285"/>
                      <a:pt x="161" y="289"/>
                      <a:pt x="168" y="292"/>
                    </a:cubicBezTo>
                    <a:cubicBezTo>
                      <a:pt x="174" y="295"/>
                      <a:pt x="181" y="297"/>
                      <a:pt x="188" y="299"/>
                    </a:cubicBezTo>
                    <a:cubicBezTo>
                      <a:pt x="195" y="300"/>
                      <a:pt x="201" y="301"/>
                      <a:pt x="208" y="302"/>
                    </a:cubicBezTo>
                    <a:cubicBezTo>
                      <a:pt x="372" y="309"/>
                      <a:pt x="372" y="309"/>
                      <a:pt x="372" y="309"/>
                    </a:cubicBezTo>
                    <a:cubicBezTo>
                      <a:pt x="378" y="309"/>
                      <a:pt x="383" y="309"/>
                      <a:pt x="388" y="307"/>
                    </a:cubicBezTo>
                    <a:cubicBezTo>
                      <a:pt x="393" y="306"/>
                      <a:pt x="398" y="305"/>
                      <a:pt x="402" y="302"/>
                    </a:cubicBezTo>
                    <a:cubicBezTo>
                      <a:pt x="406" y="300"/>
                      <a:pt x="410" y="298"/>
                      <a:pt x="412" y="295"/>
                    </a:cubicBezTo>
                    <a:cubicBezTo>
                      <a:pt x="415" y="291"/>
                      <a:pt x="417" y="288"/>
                      <a:pt x="418" y="284"/>
                    </a:cubicBezTo>
                    <a:cubicBezTo>
                      <a:pt x="447" y="189"/>
                      <a:pt x="447" y="189"/>
                      <a:pt x="447" y="189"/>
                    </a:cubicBezTo>
                    <a:cubicBezTo>
                      <a:pt x="447" y="187"/>
                      <a:pt x="448" y="186"/>
                      <a:pt x="448" y="184"/>
                    </a:cubicBezTo>
                    <a:cubicBezTo>
                      <a:pt x="448" y="182"/>
                      <a:pt x="448" y="180"/>
                      <a:pt x="447" y="178"/>
                    </a:cubicBezTo>
                    <a:cubicBezTo>
                      <a:pt x="447" y="176"/>
                      <a:pt x="447" y="174"/>
                      <a:pt x="446" y="172"/>
                    </a:cubicBezTo>
                    <a:cubicBezTo>
                      <a:pt x="446" y="170"/>
                      <a:pt x="445" y="168"/>
                      <a:pt x="444" y="166"/>
                    </a:cubicBezTo>
                    <a:cubicBezTo>
                      <a:pt x="443" y="164"/>
                      <a:pt x="442" y="162"/>
                      <a:pt x="441" y="160"/>
                    </a:cubicBezTo>
                    <a:cubicBezTo>
                      <a:pt x="440" y="158"/>
                      <a:pt x="438" y="156"/>
                      <a:pt x="437" y="154"/>
                    </a:cubicBezTo>
                    <a:cubicBezTo>
                      <a:pt x="435" y="152"/>
                      <a:pt x="434" y="150"/>
                      <a:pt x="432" y="148"/>
                    </a:cubicBezTo>
                    <a:cubicBezTo>
                      <a:pt x="431" y="147"/>
                      <a:pt x="429" y="145"/>
                      <a:pt x="427" y="143"/>
                    </a:cubicBezTo>
                    <a:cubicBezTo>
                      <a:pt x="323" y="48"/>
                      <a:pt x="323" y="48"/>
                      <a:pt x="323" y="48"/>
                    </a:cubicBezTo>
                    <a:cubicBezTo>
                      <a:pt x="319" y="45"/>
                      <a:pt x="315" y="42"/>
                      <a:pt x="310" y="39"/>
                    </a:cubicBezTo>
                    <a:cubicBezTo>
                      <a:pt x="306" y="36"/>
                      <a:pt x="300" y="33"/>
                      <a:pt x="295" y="31"/>
                    </a:cubicBezTo>
                    <a:cubicBezTo>
                      <a:pt x="290" y="28"/>
                      <a:pt x="285" y="26"/>
                      <a:pt x="279" y="24"/>
                    </a:cubicBezTo>
                    <a:cubicBezTo>
                      <a:pt x="274" y="23"/>
                      <a:pt x="269" y="21"/>
                      <a:pt x="264" y="21"/>
                    </a:cubicBezTo>
                    <a:cubicBezTo>
                      <a:pt x="118" y="1"/>
                      <a:pt x="118" y="1"/>
                      <a:pt x="118" y="1"/>
                    </a:cubicBezTo>
                    <a:cubicBezTo>
                      <a:pt x="112" y="0"/>
                      <a:pt x="107" y="0"/>
                      <a:pt x="102" y="0"/>
                    </a:cubicBezTo>
                    <a:cubicBezTo>
                      <a:pt x="96" y="0"/>
                      <a:pt x="91" y="1"/>
                      <a:pt x="87" y="2"/>
                    </a:cubicBezTo>
                    <a:cubicBezTo>
                      <a:pt x="82" y="3"/>
                      <a:pt x="78" y="5"/>
                      <a:pt x="74" y="7"/>
                    </a:cubicBezTo>
                    <a:cubicBezTo>
                      <a:pt x="71" y="9"/>
                      <a:pt x="68" y="12"/>
                      <a:pt x="66" y="15"/>
                    </a:cubicBezTo>
                    <a:cubicBezTo>
                      <a:pt x="5" y="100"/>
                      <a:pt x="5" y="100"/>
                      <a:pt x="5" y="100"/>
                    </a:cubicBezTo>
                    <a:cubicBezTo>
                      <a:pt x="4" y="101"/>
                      <a:pt x="3" y="103"/>
                      <a:pt x="2" y="105"/>
                    </a:cubicBezTo>
                    <a:cubicBezTo>
                      <a:pt x="1" y="107"/>
                      <a:pt x="0" y="109"/>
                      <a:pt x="0" y="111"/>
                    </a:cubicBezTo>
                    <a:cubicBezTo>
                      <a:pt x="0" y="113"/>
                      <a:pt x="0" y="115"/>
                      <a:pt x="0" y="117"/>
                    </a:cubicBezTo>
                    <a:cubicBezTo>
                      <a:pt x="0" y="120"/>
                      <a:pt x="0" y="122"/>
                      <a:pt x="1" y="124"/>
                    </a:cubicBezTo>
                  </a:path>
                </a:pathLst>
              </a:custGeom>
              <a:gradFill>
                <a:gsLst>
                  <a:gs pos="0">
                    <a:schemeClr val="bg1"/>
                  </a:gs>
                  <a:gs pos="100000">
                    <a:schemeClr val="bg1">
                      <a:lumMod val="75000"/>
                    </a:schemeClr>
                  </a:gs>
                </a:gsLst>
                <a:lin ang="5400000" scaled="1"/>
              </a:gradFill>
              <a:ln>
                <a:noFill/>
              </a:ln>
              <a:effectLst>
                <a:outerShdw blurRad="50800" dist="38100" dir="8100000" algn="tr" rotWithShape="0">
                  <a:prstClr val="black">
                    <a:alpha val="40000"/>
                  </a:prstClr>
                </a:outerShdw>
              </a:effectLst>
            </p:spPr>
            <p:txBody>
              <a:bodyPr vert="horz" wrap="square" lIns="91440" tIns="45720" rIns="91440" bIns="45720" numCol="1" anchor="t" anchorCtr="0" compatLnSpc="1"/>
              <a:lstStyle/>
              <a:p>
                <a:endParaRPr lang="zh-CN" altLang="en-US"/>
              </a:p>
            </p:txBody>
          </p:sp>
          <p:sp>
            <p:nvSpPr>
              <p:cNvPr id="32" name="Freeform 13"/>
              <p:cNvSpPr>
                <a:spLocks noChangeAspect="1"/>
              </p:cNvSpPr>
              <p:nvPr/>
            </p:nvSpPr>
            <p:spPr bwMode="auto">
              <a:xfrm>
                <a:off x="7426034" y="3479309"/>
                <a:ext cx="792000" cy="656623"/>
              </a:xfrm>
              <a:custGeom>
                <a:avLst/>
                <a:gdLst>
                  <a:gd name="T0" fmla="*/ 5 w 382"/>
                  <a:gd name="T1" fmla="*/ 141 h 317"/>
                  <a:gd name="T2" fmla="*/ 8 w 382"/>
                  <a:gd name="T3" fmla="*/ 148 h 317"/>
                  <a:gd name="T4" fmla="*/ 12 w 382"/>
                  <a:gd name="T5" fmla="*/ 156 h 317"/>
                  <a:gd name="T6" fmla="*/ 18 w 382"/>
                  <a:gd name="T7" fmla="*/ 163 h 317"/>
                  <a:gd name="T8" fmla="*/ 24 w 382"/>
                  <a:gd name="T9" fmla="*/ 169 h 317"/>
                  <a:gd name="T10" fmla="*/ 149 w 382"/>
                  <a:gd name="T11" fmla="*/ 287 h 317"/>
                  <a:gd name="T12" fmla="*/ 164 w 382"/>
                  <a:gd name="T13" fmla="*/ 299 h 317"/>
                  <a:gd name="T14" fmla="*/ 182 w 382"/>
                  <a:gd name="T15" fmla="*/ 309 h 317"/>
                  <a:gd name="T16" fmla="*/ 200 w 382"/>
                  <a:gd name="T17" fmla="*/ 315 h 317"/>
                  <a:gd name="T18" fmla="*/ 216 w 382"/>
                  <a:gd name="T19" fmla="*/ 317 h 317"/>
                  <a:gd name="T20" fmla="*/ 351 w 382"/>
                  <a:gd name="T21" fmla="*/ 314 h 317"/>
                  <a:gd name="T22" fmla="*/ 364 w 382"/>
                  <a:gd name="T23" fmla="*/ 311 h 317"/>
                  <a:gd name="T24" fmla="*/ 374 w 382"/>
                  <a:gd name="T25" fmla="*/ 305 h 317"/>
                  <a:gd name="T26" fmla="*/ 380 w 382"/>
                  <a:gd name="T27" fmla="*/ 296 h 317"/>
                  <a:gd name="T28" fmla="*/ 382 w 382"/>
                  <a:gd name="T29" fmla="*/ 285 h 317"/>
                  <a:gd name="T30" fmla="*/ 382 w 382"/>
                  <a:gd name="T31" fmla="*/ 180 h 317"/>
                  <a:gd name="T32" fmla="*/ 382 w 382"/>
                  <a:gd name="T33" fmla="*/ 175 h 317"/>
                  <a:gd name="T34" fmla="*/ 380 w 382"/>
                  <a:gd name="T35" fmla="*/ 169 h 317"/>
                  <a:gd name="T36" fmla="*/ 377 w 382"/>
                  <a:gd name="T37" fmla="*/ 163 h 317"/>
                  <a:gd name="T38" fmla="*/ 374 w 382"/>
                  <a:gd name="T39" fmla="*/ 156 h 317"/>
                  <a:gd name="T40" fmla="*/ 370 w 382"/>
                  <a:gd name="T41" fmla="*/ 150 h 317"/>
                  <a:gd name="T42" fmla="*/ 365 w 382"/>
                  <a:gd name="T43" fmla="*/ 144 h 317"/>
                  <a:gd name="T44" fmla="*/ 360 w 382"/>
                  <a:gd name="T45" fmla="*/ 138 h 317"/>
                  <a:gd name="T46" fmla="*/ 354 w 382"/>
                  <a:gd name="T47" fmla="*/ 132 h 317"/>
                  <a:gd name="T48" fmla="*/ 246 w 382"/>
                  <a:gd name="T49" fmla="*/ 37 h 317"/>
                  <a:gd name="T50" fmla="*/ 233 w 382"/>
                  <a:gd name="T51" fmla="*/ 28 h 317"/>
                  <a:gd name="T52" fmla="*/ 219 w 382"/>
                  <a:gd name="T53" fmla="*/ 20 h 317"/>
                  <a:gd name="T54" fmla="*/ 204 w 382"/>
                  <a:gd name="T55" fmla="*/ 14 h 317"/>
                  <a:gd name="T56" fmla="*/ 191 w 382"/>
                  <a:gd name="T57" fmla="*/ 12 h 317"/>
                  <a:gd name="T58" fmla="*/ 67 w 382"/>
                  <a:gd name="T59" fmla="*/ 0 h 317"/>
                  <a:gd name="T60" fmla="*/ 54 w 382"/>
                  <a:gd name="T61" fmla="*/ 0 h 317"/>
                  <a:gd name="T62" fmla="*/ 42 w 382"/>
                  <a:gd name="T63" fmla="*/ 4 h 317"/>
                  <a:gd name="T64" fmla="*/ 34 w 382"/>
                  <a:gd name="T65" fmla="*/ 10 h 317"/>
                  <a:gd name="T66" fmla="*/ 29 w 382"/>
                  <a:gd name="T67" fmla="*/ 19 h 317"/>
                  <a:gd name="T68" fmla="*/ 2 w 382"/>
                  <a:gd name="T69" fmla="*/ 114 h 317"/>
                  <a:gd name="T70" fmla="*/ 1 w 382"/>
                  <a:gd name="T71" fmla="*/ 120 h 317"/>
                  <a:gd name="T72" fmla="*/ 1 w 382"/>
                  <a:gd name="T73" fmla="*/ 127 h 317"/>
                  <a:gd name="T74" fmla="*/ 2 w 382"/>
                  <a:gd name="T75" fmla="*/ 134 h 317"/>
                  <a:gd name="T76" fmla="*/ 5 w 382"/>
                  <a:gd name="T77" fmla="*/ 141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82" h="317">
                    <a:moveTo>
                      <a:pt x="5" y="141"/>
                    </a:moveTo>
                    <a:cubicBezTo>
                      <a:pt x="6" y="143"/>
                      <a:pt x="7" y="146"/>
                      <a:pt x="8" y="148"/>
                    </a:cubicBezTo>
                    <a:cubicBezTo>
                      <a:pt x="9" y="151"/>
                      <a:pt x="11" y="153"/>
                      <a:pt x="12" y="156"/>
                    </a:cubicBezTo>
                    <a:cubicBezTo>
                      <a:pt x="14" y="158"/>
                      <a:pt x="16" y="160"/>
                      <a:pt x="18" y="163"/>
                    </a:cubicBezTo>
                    <a:cubicBezTo>
                      <a:pt x="20" y="165"/>
                      <a:pt x="22" y="167"/>
                      <a:pt x="24" y="169"/>
                    </a:cubicBezTo>
                    <a:cubicBezTo>
                      <a:pt x="149" y="287"/>
                      <a:pt x="149" y="287"/>
                      <a:pt x="149" y="287"/>
                    </a:cubicBezTo>
                    <a:cubicBezTo>
                      <a:pt x="153" y="292"/>
                      <a:pt x="158" y="296"/>
                      <a:pt x="164" y="299"/>
                    </a:cubicBezTo>
                    <a:cubicBezTo>
                      <a:pt x="170" y="303"/>
                      <a:pt x="176" y="306"/>
                      <a:pt x="182" y="309"/>
                    </a:cubicBezTo>
                    <a:cubicBezTo>
                      <a:pt x="188" y="311"/>
                      <a:pt x="194" y="314"/>
                      <a:pt x="200" y="315"/>
                    </a:cubicBezTo>
                    <a:cubicBezTo>
                      <a:pt x="206" y="316"/>
                      <a:pt x="211" y="317"/>
                      <a:pt x="216" y="317"/>
                    </a:cubicBezTo>
                    <a:cubicBezTo>
                      <a:pt x="351" y="314"/>
                      <a:pt x="351" y="314"/>
                      <a:pt x="351" y="314"/>
                    </a:cubicBezTo>
                    <a:cubicBezTo>
                      <a:pt x="356" y="314"/>
                      <a:pt x="360" y="313"/>
                      <a:pt x="364" y="311"/>
                    </a:cubicBezTo>
                    <a:cubicBezTo>
                      <a:pt x="368" y="310"/>
                      <a:pt x="371" y="308"/>
                      <a:pt x="374" y="305"/>
                    </a:cubicBezTo>
                    <a:cubicBezTo>
                      <a:pt x="377" y="303"/>
                      <a:pt x="379" y="299"/>
                      <a:pt x="380" y="296"/>
                    </a:cubicBezTo>
                    <a:cubicBezTo>
                      <a:pt x="382" y="293"/>
                      <a:pt x="382" y="289"/>
                      <a:pt x="382" y="285"/>
                    </a:cubicBezTo>
                    <a:cubicBezTo>
                      <a:pt x="382" y="180"/>
                      <a:pt x="382" y="180"/>
                      <a:pt x="382" y="180"/>
                    </a:cubicBezTo>
                    <a:cubicBezTo>
                      <a:pt x="382" y="179"/>
                      <a:pt x="382" y="177"/>
                      <a:pt x="382" y="175"/>
                    </a:cubicBezTo>
                    <a:cubicBezTo>
                      <a:pt x="381" y="173"/>
                      <a:pt x="381" y="171"/>
                      <a:pt x="380" y="169"/>
                    </a:cubicBezTo>
                    <a:cubicBezTo>
                      <a:pt x="379" y="167"/>
                      <a:pt x="378" y="165"/>
                      <a:pt x="377" y="163"/>
                    </a:cubicBezTo>
                    <a:cubicBezTo>
                      <a:pt x="376" y="161"/>
                      <a:pt x="375" y="158"/>
                      <a:pt x="374" y="156"/>
                    </a:cubicBezTo>
                    <a:cubicBezTo>
                      <a:pt x="373" y="154"/>
                      <a:pt x="372" y="152"/>
                      <a:pt x="370" y="150"/>
                    </a:cubicBezTo>
                    <a:cubicBezTo>
                      <a:pt x="369" y="148"/>
                      <a:pt x="367" y="146"/>
                      <a:pt x="365" y="144"/>
                    </a:cubicBezTo>
                    <a:cubicBezTo>
                      <a:pt x="364" y="142"/>
                      <a:pt x="362" y="140"/>
                      <a:pt x="360" y="138"/>
                    </a:cubicBezTo>
                    <a:cubicBezTo>
                      <a:pt x="358" y="136"/>
                      <a:pt x="356" y="134"/>
                      <a:pt x="354" y="132"/>
                    </a:cubicBezTo>
                    <a:cubicBezTo>
                      <a:pt x="246" y="37"/>
                      <a:pt x="246" y="37"/>
                      <a:pt x="246" y="37"/>
                    </a:cubicBezTo>
                    <a:cubicBezTo>
                      <a:pt x="242" y="34"/>
                      <a:pt x="238" y="31"/>
                      <a:pt x="233" y="28"/>
                    </a:cubicBezTo>
                    <a:cubicBezTo>
                      <a:pt x="229" y="25"/>
                      <a:pt x="224" y="22"/>
                      <a:pt x="219" y="20"/>
                    </a:cubicBezTo>
                    <a:cubicBezTo>
                      <a:pt x="214" y="18"/>
                      <a:pt x="209" y="16"/>
                      <a:pt x="204" y="14"/>
                    </a:cubicBezTo>
                    <a:cubicBezTo>
                      <a:pt x="200" y="13"/>
                      <a:pt x="195" y="12"/>
                      <a:pt x="191" y="12"/>
                    </a:cubicBezTo>
                    <a:cubicBezTo>
                      <a:pt x="67" y="0"/>
                      <a:pt x="67" y="0"/>
                      <a:pt x="67" y="0"/>
                    </a:cubicBezTo>
                    <a:cubicBezTo>
                      <a:pt x="63" y="0"/>
                      <a:pt x="58" y="0"/>
                      <a:pt x="54" y="0"/>
                    </a:cubicBezTo>
                    <a:cubicBezTo>
                      <a:pt x="50" y="1"/>
                      <a:pt x="46" y="2"/>
                      <a:pt x="42" y="4"/>
                    </a:cubicBezTo>
                    <a:cubicBezTo>
                      <a:pt x="39" y="6"/>
                      <a:pt x="36" y="8"/>
                      <a:pt x="34" y="10"/>
                    </a:cubicBezTo>
                    <a:cubicBezTo>
                      <a:pt x="31" y="13"/>
                      <a:pt x="30" y="15"/>
                      <a:pt x="29" y="19"/>
                    </a:cubicBezTo>
                    <a:cubicBezTo>
                      <a:pt x="2" y="114"/>
                      <a:pt x="2" y="114"/>
                      <a:pt x="2" y="114"/>
                    </a:cubicBezTo>
                    <a:cubicBezTo>
                      <a:pt x="1" y="116"/>
                      <a:pt x="1" y="118"/>
                      <a:pt x="1" y="120"/>
                    </a:cubicBezTo>
                    <a:cubicBezTo>
                      <a:pt x="0" y="122"/>
                      <a:pt x="0" y="125"/>
                      <a:pt x="1" y="127"/>
                    </a:cubicBezTo>
                    <a:cubicBezTo>
                      <a:pt x="1" y="129"/>
                      <a:pt x="1" y="131"/>
                      <a:pt x="2" y="134"/>
                    </a:cubicBezTo>
                    <a:cubicBezTo>
                      <a:pt x="3" y="136"/>
                      <a:pt x="4" y="139"/>
                      <a:pt x="5" y="141"/>
                    </a:cubicBezTo>
                  </a:path>
                </a:pathLst>
              </a:custGeom>
              <a:gradFill>
                <a:gsLst>
                  <a:gs pos="0">
                    <a:schemeClr val="bg1"/>
                  </a:gs>
                  <a:gs pos="100000">
                    <a:schemeClr val="bg1">
                      <a:lumMod val="75000"/>
                    </a:schemeClr>
                  </a:gs>
                </a:gsLst>
                <a:lin ang="5400000" scaled="1"/>
              </a:gradFill>
              <a:ln>
                <a:noFill/>
              </a:ln>
              <a:effectLst>
                <a:outerShdw blurRad="50800" dist="38100" dir="8100000" algn="tr" rotWithShape="0">
                  <a:prstClr val="black">
                    <a:alpha val="40000"/>
                  </a:prstClr>
                </a:outerShdw>
              </a:effectLst>
            </p:spPr>
            <p:txBody>
              <a:bodyPr vert="horz" wrap="square" lIns="91440" tIns="45720" rIns="91440" bIns="45720" numCol="1" anchor="t" anchorCtr="0" compatLnSpc="1"/>
              <a:lstStyle/>
              <a:p>
                <a:endParaRPr lang="zh-CN" altLang="en-US"/>
              </a:p>
            </p:txBody>
          </p:sp>
          <p:sp>
            <p:nvSpPr>
              <p:cNvPr id="34" name="Freeform 21"/>
              <p:cNvSpPr>
                <a:spLocks noChangeAspect="1"/>
              </p:cNvSpPr>
              <p:nvPr/>
            </p:nvSpPr>
            <p:spPr bwMode="auto">
              <a:xfrm>
                <a:off x="6347759" y="4032159"/>
                <a:ext cx="1368000" cy="1576867"/>
              </a:xfrm>
              <a:custGeom>
                <a:avLst/>
                <a:gdLst>
                  <a:gd name="T0" fmla="*/ 3 w 606"/>
                  <a:gd name="T1" fmla="*/ 368 h 699"/>
                  <a:gd name="T2" fmla="*/ 8 w 606"/>
                  <a:gd name="T3" fmla="*/ 384 h 699"/>
                  <a:gd name="T4" fmla="*/ 14 w 606"/>
                  <a:gd name="T5" fmla="*/ 399 h 699"/>
                  <a:gd name="T6" fmla="*/ 22 w 606"/>
                  <a:gd name="T7" fmla="*/ 413 h 699"/>
                  <a:gd name="T8" fmla="*/ 31 w 606"/>
                  <a:gd name="T9" fmla="*/ 426 h 699"/>
                  <a:gd name="T10" fmla="*/ 224 w 606"/>
                  <a:gd name="T11" fmla="*/ 656 h 699"/>
                  <a:gd name="T12" fmla="*/ 249 w 606"/>
                  <a:gd name="T13" fmla="*/ 679 h 699"/>
                  <a:gd name="T14" fmla="*/ 278 w 606"/>
                  <a:gd name="T15" fmla="*/ 693 h 699"/>
                  <a:gd name="T16" fmla="*/ 308 w 606"/>
                  <a:gd name="T17" fmla="*/ 699 h 699"/>
                  <a:gd name="T18" fmla="*/ 336 w 606"/>
                  <a:gd name="T19" fmla="*/ 694 h 699"/>
                  <a:gd name="T20" fmla="*/ 557 w 606"/>
                  <a:gd name="T21" fmla="*/ 612 h 699"/>
                  <a:gd name="T22" fmla="*/ 577 w 606"/>
                  <a:gd name="T23" fmla="*/ 600 h 699"/>
                  <a:gd name="T24" fmla="*/ 592 w 606"/>
                  <a:gd name="T25" fmla="*/ 579 h 699"/>
                  <a:gd name="T26" fmla="*/ 602 w 606"/>
                  <a:gd name="T27" fmla="*/ 554 h 699"/>
                  <a:gd name="T28" fmla="*/ 606 w 606"/>
                  <a:gd name="T29" fmla="*/ 526 h 699"/>
                  <a:gd name="T30" fmla="*/ 605 w 606"/>
                  <a:gd name="T31" fmla="*/ 286 h 699"/>
                  <a:gd name="T32" fmla="*/ 604 w 606"/>
                  <a:gd name="T33" fmla="*/ 274 h 699"/>
                  <a:gd name="T34" fmla="*/ 602 w 606"/>
                  <a:gd name="T35" fmla="*/ 261 h 699"/>
                  <a:gd name="T36" fmla="*/ 598 w 606"/>
                  <a:gd name="T37" fmla="*/ 249 h 699"/>
                  <a:gd name="T38" fmla="*/ 593 w 606"/>
                  <a:gd name="T39" fmla="*/ 236 h 699"/>
                  <a:gd name="T40" fmla="*/ 587 w 606"/>
                  <a:gd name="T41" fmla="*/ 224 h 699"/>
                  <a:gd name="T42" fmla="*/ 581 w 606"/>
                  <a:gd name="T43" fmla="*/ 213 h 699"/>
                  <a:gd name="T44" fmla="*/ 573 w 606"/>
                  <a:gd name="T45" fmla="*/ 202 h 699"/>
                  <a:gd name="T46" fmla="*/ 564 w 606"/>
                  <a:gd name="T47" fmla="*/ 192 h 699"/>
                  <a:gd name="T48" fmla="*/ 407 w 606"/>
                  <a:gd name="T49" fmla="*/ 33 h 699"/>
                  <a:gd name="T50" fmla="*/ 388 w 606"/>
                  <a:gd name="T51" fmla="*/ 18 h 699"/>
                  <a:gd name="T52" fmla="*/ 368 w 606"/>
                  <a:gd name="T53" fmla="*/ 7 h 699"/>
                  <a:gd name="T54" fmla="*/ 346 w 606"/>
                  <a:gd name="T55" fmla="*/ 1 h 699"/>
                  <a:gd name="T56" fmla="*/ 326 w 606"/>
                  <a:gd name="T57" fmla="*/ 0 h 699"/>
                  <a:gd name="T58" fmla="*/ 135 w 606"/>
                  <a:gd name="T59" fmla="*/ 22 h 699"/>
                  <a:gd name="T60" fmla="*/ 114 w 606"/>
                  <a:gd name="T61" fmla="*/ 28 h 699"/>
                  <a:gd name="T62" fmla="*/ 95 w 606"/>
                  <a:gd name="T63" fmla="*/ 40 h 699"/>
                  <a:gd name="T64" fmla="*/ 80 w 606"/>
                  <a:gd name="T65" fmla="*/ 57 h 699"/>
                  <a:gd name="T66" fmla="*/ 70 w 606"/>
                  <a:gd name="T67" fmla="*/ 77 h 699"/>
                  <a:gd name="T68" fmla="*/ 4 w 606"/>
                  <a:gd name="T69" fmla="*/ 306 h 699"/>
                  <a:gd name="T70" fmla="*/ 1 w 606"/>
                  <a:gd name="T71" fmla="*/ 321 h 699"/>
                  <a:gd name="T72" fmla="*/ 0 w 606"/>
                  <a:gd name="T73" fmla="*/ 336 h 699"/>
                  <a:gd name="T74" fmla="*/ 1 w 606"/>
                  <a:gd name="T75" fmla="*/ 352 h 699"/>
                  <a:gd name="T76" fmla="*/ 3 w 606"/>
                  <a:gd name="T77" fmla="*/ 368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06" h="699">
                    <a:moveTo>
                      <a:pt x="3" y="368"/>
                    </a:moveTo>
                    <a:cubicBezTo>
                      <a:pt x="5" y="373"/>
                      <a:pt x="6" y="379"/>
                      <a:pt x="8" y="384"/>
                    </a:cubicBezTo>
                    <a:cubicBezTo>
                      <a:pt x="10" y="389"/>
                      <a:pt x="12" y="394"/>
                      <a:pt x="14" y="399"/>
                    </a:cubicBezTo>
                    <a:cubicBezTo>
                      <a:pt x="16" y="404"/>
                      <a:pt x="19" y="409"/>
                      <a:pt x="22" y="413"/>
                    </a:cubicBezTo>
                    <a:cubicBezTo>
                      <a:pt x="24" y="418"/>
                      <a:pt x="27" y="422"/>
                      <a:pt x="31" y="426"/>
                    </a:cubicBezTo>
                    <a:cubicBezTo>
                      <a:pt x="224" y="656"/>
                      <a:pt x="224" y="656"/>
                      <a:pt x="224" y="656"/>
                    </a:cubicBezTo>
                    <a:cubicBezTo>
                      <a:pt x="231" y="665"/>
                      <a:pt x="240" y="673"/>
                      <a:pt x="249" y="679"/>
                    </a:cubicBezTo>
                    <a:cubicBezTo>
                      <a:pt x="258" y="685"/>
                      <a:pt x="268" y="690"/>
                      <a:pt x="278" y="693"/>
                    </a:cubicBezTo>
                    <a:cubicBezTo>
                      <a:pt x="288" y="697"/>
                      <a:pt x="298" y="698"/>
                      <a:pt x="308" y="699"/>
                    </a:cubicBezTo>
                    <a:cubicBezTo>
                      <a:pt x="318" y="699"/>
                      <a:pt x="327" y="697"/>
                      <a:pt x="336" y="694"/>
                    </a:cubicBezTo>
                    <a:cubicBezTo>
                      <a:pt x="557" y="612"/>
                      <a:pt x="557" y="612"/>
                      <a:pt x="557" y="612"/>
                    </a:cubicBezTo>
                    <a:cubicBezTo>
                      <a:pt x="564" y="610"/>
                      <a:pt x="571" y="605"/>
                      <a:pt x="577" y="600"/>
                    </a:cubicBezTo>
                    <a:cubicBezTo>
                      <a:pt x="583" y="594"/>
                      <a:pt x="588" y="587"/>
                      <a:pt x="592" y="579"/>
                    </a:cubicBezTo>
                    <a:cubicBezTo>
                      <a:pt x="596" y="572"/>
                      <a:pt x="600" y="563"/>
                      <a:pt x="602" y="554"/>
                    </a:cubicBezTo>
                    <a:cubicBezTo>
                      <a:pt x="605" y="545"/>
                      <a:pt x="606" y="535"/>
                      <a:pt x="606" y="526"/>
                    </a:cubicBezTo>
                    <a:cubicBezTo>
                      <a:pt x="605" y="286"/>
                      <a:pt x="605" y="286"/>
                      <a:pt x="605" y="286"/>
                    </a:cubicBezTo>
                    <a:cubicBezTo>
                      <a:pt x="605" y="282"/>
                      <a:pt x="605" y="278"/>
                      <a:pt x="604" y="274"/>
                    </a:cubicBezTo>
                    <a:cubicBezTo>
                      <a:pt x="604" y="270"/>
                      <a:pt x="603" y="265"/>
                      <a:pt x="602" y="261"/>
                    </a:cubicBezTo>
                    <a:cubicBezTo>
                      <a:pt x="601" y="257"/>
                      <a:pt x="600" y="253"/>
                      <a:pt x="598" y="249"/>
                    </a:cubicBezTo>
                    <a:cubicBezTo>
                      <a:pt x="597" y="244"/>
                      <a:pt x="595" y="240"/>
                      <a:pt x="593" y="236"/>
                    </a:cubicBezTo>
                    <a:cubicBezTo>
                      <a:pt x="592" y="232"/>
                      <a:pt x="590" y="228"/>
                      <a:pt x="587" y="224"/>
                    </a:cubicBezTo>
                    <a:cubicBezTo>
                      <a:pt x="585" y="220"/>
                      <a:pt x="583" y="216"/>
                      <a:pt x="581" y="213"/>
                    </a:cubicBezTo>
                    <a:cubicBezTo>
                      <a:pt x="578" y="209"/>
                      <a:pt x="576" y="205"/>
                      <a:pt x="573" y="202"/>
                    </a:cubicBezTo>
                    <a:cubicBezTo>
                      <a:pt x="570" y="199"/>
                      <a:pt x="567" y="195"/>
                      <a:pt x="564" y="192"/>
                    </a:cubicBezTo>
                    <a:cubicBezTo>
                      <a:pt x="407" y="33"/>
                      <a:pt x="407" y="33"/>
                      <a:pt x="407" y="33"/>
                    </a:cubicBezTo>
                    <a:cubicBezTo>
                      <a:pt x="401" y="28"/>
                      <a:pt x="395" y="23"/>
                      <a:pt x="388" y="18"/>
                    </a:cubicBezTo>
                    <a:cubicBezTo>
                      <a:pt x="382" y="14"/>
                      <a:pt x="375" y="10"/>
                      <a:pt x="368" y="7"/>
                    </a:cubicBezTo>
                    <a:cubicBezTo>
                      <a:pt x="361" y="4"/>
                      <a:pt x="353" y="2"/>
                      <a:pt x="346" y="1"/>
                    </a:cubicBezTo>
                    <a:cubicBezTo>
                      <a:pt x="339" y="0"/>
                      <a:pt x="332" y="0"/>
                      <a:pt x="326" y="0"/>
                    </a:cubicBezTo>
                    <a:cubicBezTo>
                      <a:pt x="135" y="22"/>
                      <a:pt x="135" y="22"/>
                      <a:pt x="135" y="22"/>
                    </a:cubicBezTo>
                    <a:cubicBezTo>
                      <a:pt x="128" y="23"/>
                      <a:pt x="121" y="25"/>
                      <a:pt x="114" y="28"/>
                    </a:cubicBezTo>
                    <a:cubicBezTo>
                      <a:pt x="107" y="31"/>
                      <a:pt x="101" y="35"/>
                      <a:pt x="95" y="40"/>
                    </a:cubicBezTo>
                    <a:cubicBezTo>
                      <a:pt x="89" y="45"/>
                      <a:pt x="84" y="51"/>
                      <a:pt x="80" y="57"/>
                    </a:cubicBezTo>
                    <a:cubicBezTo>
                      <a:pt x="75" y="63"/>
                      <a:pt x="72" y="70"/>
                      <a:pt x="70" y="77"/>
                    </a:cubicBezTo>
                    <a:cubicBezTo>
                      <a:pt x="4" y="306"/>
                      <a:pt x="4" y="306"/>
                      <a:pt x="4" y="306"/>
                    </a:cubicBezTo>
                    <a:cubicBezTo>
                      <a:pt x="3" y="311"/>
                      <a:pt x="2" y="316"/>
                      <a:pt x="1" y="321"/>
                    </a:cubicBezTo>
                    <a:cubicBezTo>
                      <a:pt x="1" y="326"/>
                      <a:pt x="0" y="331"/>
                      <a:pt x="0" y="336"/>
                    </a:cubicBezTo>
                    <a:cubicBezTo>
                      <a:pt x="0" y="341"/>
                      <a:pt x="0" y="347"/>
                      <a:pt x="1" y="352"/>
                    </a:cubicBezTo>
                    <a:cubicBezTo>
                      <a:pt x="1" y="357"/>
                      <a:pt x="2" y="363"/>
                      <a:pt x="3" y="368"/>
                    </a:cubicBezTo>
                  </a:path>
                </a:pathLst>
              </a:custGeom>
              <a:gradFill>
                <a:gsLst>
                  <a:gs pos="0">
                    <a:schemeClr val="bg1"/>
                  </a:gs>
                  <a:gs pos="100000">
                    <a:schemeClr val="bg1">
                      <a:lumMod val="75000"/>
                    </a:schemeClr>
                  </a:gs>
                </a:gsLst>
                <a:lin ang="5400000" scaled="1"/>
              </a:gradFill>
              <a:ln>
                <a:noFill/>
              </a:ln>
              <a:effectLst>
                <a:outerShdw blurRad="50800" dist="38100" dir="8100000" algn="tr" rotWithShape="0">
                  <a:prstClr val="black">
                    <a:alpha val="40000"/>
                  </a:prstClr>
                </a:outerShdw>
              </a:effectLst>
            </p:spPr>
            <p:txBody>
              <a:bodyPr vert="horz" wrap="square" lIns="91440" tIns="45720" rIns="91440" bIns="45720" numCol="1" anchor="t" anchorCtr="0" compatLnSpc="1"/>
              <a:lstStyle/>
              <a:p>
                <a:endParaRPr lang="zh-CN" altLang="en-US"/>
              </a:p>
            </p:txBody>
          </p:sp>
          <p:sp>
            <p:nvSpPr>
              <p:cNvPr id="35" name="Freeform 17"/>
              <p:cNvSpPr>
                <a:spLocks noChangeAspect="1"/>
              </p:cNvSpPr>
              <p:nvPr/>
            </p:nvSpPr>
            <p:spPr bwMode="auto">
              <a:xfrm>
                <a:off x="5962681" y="2668537"/>
                <a:ext cx="1080000" cy="910693"/>
              </a:xfrm>
              <a:custGeom>
                <a:avLst/>
                <a:gdLst>
                  <a:gd name="T0" fmla="*/ 2 w 516"/>
                  <a:gd name="T1" fmla="*/ 201 h 434"/>
                  <a:gd name="T2" fmla="*/ 5 w 516"/>
                  <a:gd name="T3" fmla="*/ 211 h 434"/>
                  <a:gd name="T4" fmla="*/ 9 w 516"/>
                  <a:gd name="T5" fmla="*/ 221 h 434"/>
                  <a:gd name="T6" fmla="*/ 15 w 516"/>
                  <a:gd name="T7" fmla="*/ 230 h 434"/>
                  <a:gd name="T8" fmla="*/ 22 w 516"/>
                  <a:gd name="T9" fmla="*/ 239 h 434"/>
                  <a:gd name="T10" fmla="*/ 168 w 516"/>
                  <a:gd name="T11" fmla="*/ 397 h 434"/>
                  <a:gd name="T12" fmla="*/ 187 w 516"/>
                  <a:gd name="T13" fmla="*/ 413 h 434"/>
                  <a:gd name="T14" fmla="*/ 210 w 516"/>
                  <a:gd name="T15" fmla="*/ 425 h 434"/>
                  <a:gd name="T16" fmla="*/ 234 w 516"/>
                  <a:gd name="T17" fmla="*/ 432 h 434"/>
                  <a:gd name="T18" fmla="*/ 257 w 516"/>
                  <a:gd name="T19" fmla="*/ 433 h 434"/>
                  <a:gd name="T20" fmla="*/ 447 w 516"/>
                  <a:gd name="T21" fmla="*/ 412 h 434"/>
                  <a:gd name="T22" fmla="*/ 465 w 516"/>
                  <a:gd name="T23" fmla="*/ 407 h 434"/>
                  <a:gd name="T24" fmla="*/ 480 w 516"/>
                  <a:gd name="T25" fmla="*/ 397 h 434"/>
                  <a:gd name="T26" fmla="*/ 490 w 516"/>
                  <a:gd name="T27" fmla="*/ 383 h 434"/>
                  <a:gd name="T28" fmla="*/ 496 w 516"/>
                  <a:gd name="T29" fmla="*/ 367 h 434"/>
                  <a:gd name="T30" fmla="*/ 516 w 516"/>
                  <a:gd name="T31" fmla="*/ 220 h 434"/>
                  <a:gd name="T32" fmla="*/ 516 w 516"/>
                  <a:gd name="T33" fmla="*/ 212 h 434"/>
                  <a:gd name="T34" fmla="*/ 515 w 516"/>
                  <a:gd name="T35" fmla="*/ 204 h 434"/>
                  <a:gd name="T36" fmla="*/ 513 w 516"/>
                  <a:gd name="T37" fmla="*/ 196 h 434"/>
                  <a:gd name="T38" fmla="*/ 510 w 516"/>
                  <a:gd name="T39" fmla="*/ 187 h 434"/>
                  <a:gd name="T40" fmla="*/ 505 w 516"/>
                  <a:gd name="T41" fmla="*/ 179 h 434"/>
                  <a:gd name="T42" fmla="*/ 500 w 516"/>
                  <a:gd name="T43" fmla="*/ 171 h 434"/>
                  <a:gd name="T44" fmla="*/ 494 w 516"/>
                  <a:gd name="T45" fmla="*/ 163 h 434"/>
                  <a:gd name="T46" fmla="*/ 488 w 516"/>
                  <a:gd name="T47" fmla="*/ 156 h 434"/>
                  <a:gd name="T48" fmla="*/ 362 w 516"/>
                  <a:gd name="T49" fmla="*/ 36 h 434"/>
                  <a:gd name="T50" fmla="*/ 347 w 516"/>
                  <a:gd name="T51" fmla="*/ 25 h 434"/>
                  <a:gd name="T52" fmla="*/ 330 w 516"/>
                  <a:gd name="T53" fmla="*/ 15 h 434"/>
                  <a:gd name="T54" fmla="*/ 311 w 516"/>
                  <a:gd name="T55" fmla="*/ 9 h 434"/>
                  <a:gd name="T56" fmla="*/ 294 w 516"/>
                  <a:gd name="T57" fmla="*/ 6 h 434"/>
                  <a:gd name="T58" fmla="*/ 128 w 516"/>
                  <a:gd name="T59" fmla="*/ 0 h 434"/>
                  <a:gd name="T60" fmla="*/ 110 w 516"/>
                  <a:gd name="T61" fmla="*/ 1 h 434"/>
                  <a:gd name="T62" fmla="*/ 93 w 516"/>
                  <a:gd name="T63" fmla="*/ 7 h 434"/>
                  <a:gd name="T64" fmla="*/ 79 w 516"/>
                  <a:gd name="T65" fmla="*/ 16 h 434"/>
                  <a:gd name="T66" fmla="*/ 70 w 516"/>
                  <a:gd name="T67" fmla="*/ 28 h 434"/>
                  <a:gd name="T68" fmla="*/ 5 w 516"/>
                  <a:gd name="T69" fmla="*/ 163 h 434"/>
                  <a:gd name="T70" fmla="*/ 2 w 516"/>
                  <a:gd name="T71" fmla="*/ 172 h 434"/>
                  <a:gd name="T72" fmla="*/ 0 w 516"/>
                  <a:gd name="T73" fmla="*/ 181 h 434"/>
                  <a:gd name="T74" fmla="*/ 0 w 516"/>
                  <a:gd name="T75" fmla="*/ 191 h 434"/>
                  <a:gd name="T76" fmla="*/ 2 w 516"/>
                  <a:gd name="T77" fmla="*/ 201 h 4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16" h="434">
                    <a:moveTo>
                      <a:pt x="2" y="201"/>
                    </a:moveTo>
                    <a:cubicBezTo>
                      <a:pt x="2" y="204"/>
                      <a:pt x="3" y="208"/>
                      <a:pt x="5" y="211"/>
                    </a:cubicBezTo>
                    <a:cubicBezTo>
                      <a:pt x="6" y="214"/>
                      <a:pt x="7" y="218"/>
                      <a:pt x="9" y="221"/>
                    </a:cubicBezTo>
                    <a:cubicBezTo>
                      <a:pt x="11" y="224"/>
                      <a:pt x="12" y="227"/>
                      <a:pt x="15" y="230"/>
                    </a:cubicBezTo>
                    <a:cubicBezTo>
                      <a:pt x="17" y="233"/>
                      <a:pt x="19" y="236"/>
                      <a:pt x="22" y="239"/>
                    </a:cubicBezTo>
                    <a:cubicBezTo>
                      <a:pt x="168" y="397"/>
                      <a:pt x="168" y="397"/>
                      <a:pt x="168" y="397"/>
                    </a:cubicBezTo>
                    <a:cubicBezTo>
                      <a:pt x="174" y="403"/>
                      <a:pt x="180" y="409"/>
                      <a:pt x="187" y="413"/>
                    </a:cubicBezTo>
                    <a:cubicBezTo>
                      <a:pt x="194" y="418"/>
                      <a:pt x="202" y="422"/>
                      <a:pt x="210" y="425"/>
                    </a:cubicBezTo>
                    <a:cubicBezTo>
                      <a:pt x="218" y="428"/>
                      <a:pt x="226" y="431"/>
                      <a:pt x="234" y="432"/>
                    </a:cubicBezTo>
                    <a:cubicBezTo>
                      <a:pt x="242" y="433"/>
                      <a:pt x="250" y="434"/>
                      <a:pt x="257" y="433"/>
                    </a:cubicBezTo>
                    <a:cubicBezTo>
                      <a:pt x="447" y="412"/>
                      <a:pt x="447" y="412"/>
                      <a:pt x="447" y="412"/>
                    </a:cubicBezTo>
                    <a:cubicBezTo>
                      <a:pt x="453" y="412"/>
                      <a:pt x="459" y="410"/>
                      <a:pt x="465" y="407"/>
                    </a:cubicBezTo>
                    <a:cubicBezTo>
                      <a:pt x="470" y="405"/>
                      <a:pt x="475" y="401"/>
                      <a:pt x="480" y="397"/>
                    </a:cubicBezTo>
                    <a:cubicBezTo>
                      <a:pt x="484" y="393"/>
                      <a:pt x="488" y="388"/>
                      <a:pt x="490" y="383"/>
                    </a:cubicBezTo>
                    <a:cubicBezTo>
                      <a:pt x="493" y="378"/>
                      <a:pt x="495" y="373"/>
                      <a:pt x="496" y="367"/>
                    </a:cubicBezTo>
                    <a:cubicBezTo>
                      <a:pt x="516" y="220"/>
                      <a:pt x="516" y="220"/>
                      <a:pt x="516" y="220"/>
                    </a:cubicBezTo>
                    <a:cubicBezTo>
                      <a:pt x="516" y="217"/>
                      <a:pt x="516" y="215"/>
                      <a:pt x="516" y="212"/>
                    </a:cubicBezTo>
                    <a:cubicBezTo>
                      <a:pt x="516" y="209"/>
                      <a:pt x="515" y="207"/>
                      <a:pt x="515" y="204"/>
                    </a:cubicBezTo>
                    <a:cubicBezTo>
                      <a:pt x="514" y="201"/>
                      <a:pt x="514" y="198"/>
                      <a:pt x="513" y="196"/>
                    </a:cubicBezTo>
                    <a:cubicBezTo>
                      <a:pt x="512" y="193"/>
                      <a:pt x="511" y="190"/>
                      <a:pt x="510" y="187"/>
                    </a:cubicBezTo>
                    <a:cubicBezTo>
                      <a:pt x="508" y="184"/>
                      <a:pt x="507" y="182"/>
                      <a:pt x="505" y="179"/>
                    </a:cubicBezTo>
                    <a:cubicBezTo>
                      <a:pt x="504" y="176"/>
                      <a:pt x="502" y="173"/>
                      <a:pt x="500" y="171"/>
                    </a:cubicBezTo>
                    <a:cubicBezTo>
                      <a:pt x="498" y="168"/>
                      <a:pt x="496" y="166"/>
                      <a:pt x="494" y="163"/>
                    </a:cubicBezTo>
                    <a:cubicBezTo>
                      <a:pt x="492" y="161"/>
                      <a:pt x="490" y="158"/>
                      <a:pt x="488" y="156"/>
                    </a:cubicBezTo>
                    <a:cubicBezTo>
                      <a:pt x="362" y="36"/>
                      <a:pt x="362" y="36"/>
                      <a:pt x="362" y="36"/>
                    </a:cubicBezTo>
                    <a:cubicBezTo>
                      <a:pt x="358" y="32"/>
                      <a:pt x="353" y="28"/>
                      <a:pt x="347" y="25"/>
                    </a:cubicBezTo>
                    <a:cubicBezTo>
                      <a:pt x="342" y="21"/>
                      <a:pt x="336" y="18"/>
                      <a:pt x="330" y="15"/>
                    </a:cubicBezTo>
                    <a:cubicBezTo>
                      <a:pt x="324" y="13"/>
                      <a:pt x="317" y="10"/>
                      <a:pt x="311" y="9"/>
                    </a:cubicBezTo>
                    <a:cubicBezTo>
                      <a:pt x="305" y="7"/>
                      <a:pt x="299" y="6"/>
                      <a:pt x="294" y="6"/>
                    </a:cubicBezTo>
                    <a:cubicBezTo>
                      <a:pt x="128" y="0"/>
                      <a:pt x="128" y="0"/>
                      <a:pt x="128" y="0"/>
                    </a:cubicBezTo>
                    <a:cubicBezTo>
                      <a:pt x="122" y="0"/>
                      <a:pt x="115" y="0"/>
                      <a:pt x="110" y="1"/>
                    </a:cubicBezTo>
                    <a:cubicBezTo>
                      <a:pt x="104" y="3"/>
                      <a:pt x="98" y="4"/>
                      <a:pt x="93" y="7"/>
                    </a:cubicBezTo>
                    <a:cubicBezTo>
                      <a:pt x="87" y="9"/>
                      <a:pt x="83" y="12"/>
                      <a:pt x="79" y="16"/>
                    </a:cubicBezTo>
                    <a:cubicBezTo>
                      <a:pt x="75" y="20"/>
                      <a:pt x="72" y="24"/>
                      <a:pt x="70" y="28"/>
                    </a:cubicBezTo>
                    <a:cubicBezTo>
                      <a:pt x="5" y="163"/>
                      <a:pt x="5" y="163"/>
                      <a:pt x="5" y="163"/>
                    </a:cubicBezTo>
                    <a:cubicBezTo>
                      <a:pt x="4" y="166"/>
                      <a:pt x="3" y="169"/>
                      <a:pt x="2" y="172"/>
                    </a:cubicBezTo>
                    <a:cubicBezTo>
                      <a:pt x="1" y="175"/>
                      <a:pt x="0" y="178"/>
                      <a:pt x="0" y="181"/>
                    </a:cubicBezTo>
                    <a:cubicBezTo>
                      <a:pt x="0" y="184"/>
                      <a:pt x="0" y="188"/>
                      <a:pt x="0" y="191"/>
                    </a:cubicBezTo>
                    <a:cubicBezTo>
                      <a:pt x="0" y="194"/>
                      <a:pt x="1" y="198"/>
                      <a:pt x="2" y="201"/>
                    </a:cubicBezTo>
                  </a:path>
                </a:pathLst>
              </a:custGeom>
              <a:gradFill>
                <a:gsLst>
                  <a:gs pos="0">
                    <a:schemeClr val="bg1"/>
                  </a:gs>
                  <a:gs pos="100000">
                    <a:schemeClr val="bg1">
                      <a:lumMod val="75000"/>
                    </a:schemeClr>
                  </a:gs>
                </a:gsLst>
                <a:lin ang="5400000" scaled="1"/>
              </a:gradFill>
              <a:ln>
                <a:noFill/>
              </a:ln>
              <a:effectLst>
                <a:outerShdw blurRad="50800" dist="38100" dir="8100000" algn="tr" rotWithShape="0">
                  <a:prstClr val="black">
                    <a:alpha val="40000"/>
                  </a:prstClr>
                </a:outerShdw>
              </a:effectLst>
            </p:spPr>
            <p:txBody>
              <a:bodyPr vert="horz" wrap="square" lIns="91440" tIns="45720" rIns="91440" bIns="45720" numCol="1" anchor="t" anchorCtr="0" compatLnSpc="1"/>
              <a:lstStyle/>
              <a:p>
                <a:endParaRPr lang="zh-CN" altLang="en-US"/>
              </a:p>
            </p:txBody>
          </p:sp>
          <p:sp>
            <p:nvSpPr>
              <p:cNvPr id="20" name="Freeform 9"/>
              <p:cNvSpPr>
                <a:spLocks noChangeAspect="1"/>
              </p:cNvSpPr>
              <p:nvPr/>
            </p:nvSpPr>
            <p:spPr bwMode="auto">
              <a:xfrm>
                <a:off x="6863511" y="2203422"/>
                <a:ext cx="900143" cy="623996"/>
              </a:xfrm>
              <a:custGeom>
                <a:avLst/>
                <a:gdLst>
                  <a:gd name="T0" fmla="*/ 1 w 448"/>
                  <a:gd name="T1" fmla="*/ 124 h 309"/>
                  <a:gd name="T2" fmla="*/ 3 w 448"/>
                  <a:gd name="T3" fmla="*/ 131 h 309"/>
                  <a:gd name="T4" fmla="*/ 6 w 448"/>
                  <a:gd name="T5" fmla="*/ 138 h 309"/>
                  <a:gd name="T6" fmla="*/ 11 w 448"/>
                  <a:gd name="T7" fmla="*/ 145 h 309"/>
                  <a:gd name="T8" fmla="*/ 16 w 448"/>
                  <a:gd name="T9" fmla="*/ 151 h 309"/>
                  <a:gd name="T10" fmla="*/ 134 w 448"/>
                  <a:gd name="T11" fmla="*/ 269 h 309"/>
                  <a:gd name="T12" fmla="*/ 149 w 448"/>
                  <a:gd name="T13" fmla="*/ 282 h 309"/>
                  <a:gd name="T14" fmla="*/ 168 w 448"/>
                  <a:gd name="T15" fmla="*/ 292 h 309"/>
                  <a:gd name="T16" fmla="*/ 188 w 448"/>
                  <a:gd name="T17" fmla="*/ 299 h 309"/>
                  <a:gd name="T18" fmla="*/ 208 w 448"/>
                  <a:gd name="T19" fmla="*/ 302 h 309"/>
                  <a:gd name="T20" fmla="*/ 372 w 448"/>
                  <a:gd name="T21" fmla="*/ 309 h 309"/>
                  <a:gd name="T22" fmla="*/ 388 w 448"/>
                  <a:gd name="T23" fmla="*/ 307 h 309"/>
                  <a:gd name="T24" fmla="*/ 402 w 448"/>
                  <a:gd name="T25" fmla="*/ 302 h 309"/>
                  <a:gd name="T26" fmla="*/ 412 w 448"/>
                  <a:gd name="T27" fmla="*/ 295 h 309"/>
                  <a:gd name="T28" fmla="*/ 418 w 448"/>
                  <a:gd name="T29" fmla="*/ 284 h 309"/>
                  <a:gd name="T30" fmla="*/ 447 w 448"/>
                  <a:gd name="T31" fmla="*/ 189 h 309"/>
                  <a:gd name="T32" fmla="*/ 448 w 448"/>
                  <a:gd name="T33" fmla="*/ 184 h 309"/>
                  <a:gd name="T34" fmla="*/ 447 w 448"/>
                  <a:gd name="T35" fmla="*/ 178 h 309"/>
                  <a:gd name="T36" fmla="*/ 446 w 448"/>
                  <a:gd name="T37" fmla="*/ 172 h 309"/>
                  <a:gd name="T38" fmla="*/ 444 w 448"/>
                  <a:gd name="T39" fmla="*/ 166 h 309"/>
                  <a:gd name="T40" fmla="*/ 441 w 448"/>
                  <a:gd name="T41" fmla="*/ 160 h 309"/>
                  <a:gd name="T42" fmla="*/ 437 w 448"/>
                  <a:gd name="T43" fmla="*/ 154 h 309"/>
                  <a:gd name="T44" fmla="*/ 432 w 448"/>
                  <a:gd name="T45" fmla="*/ 148 h 309"/>
                  <a:gd name="T46" fmla="*/ 427 w 448"/>
                  <a:gd name="T47" fmla="*/ 143 h 309"/>
                  <a:gd name="T48" fmla="*/ 323 w 448"/>
                  <a:gd name="T49" fmla="*/ 48 h 309"/>
                  <a:gd name="T50" fmla="*/ 310 w 448"/>
                  <a:gd name="T51" fmla="*/ 39 h 309"/>
                  <a:gd name="T52" fmla="*/ 295 w 448"/>
                  <a:gd name="T53" fmla="*/ 31 h 309"/>
                  <a:gd name="T54" fmla="*/ 279 w 448"/>
                  <a:gd name="T55" fmla="*/ 24 h 309"/>
                  <a:gd name="T56" fmla="*/ 264 w 448"/>
                  <a:gd name="T57" fmla="*/ 21 h 309"/>
                  <a:gd name="T58" fmla="*/ 118 w 448"/>
                  <a:gd name="T59" fmla="*/ 1 h 309"/>
                  <a:gd name="T60" fmla="*/ 102 w 448"/>
                  <a:gd name="T61" fmla="*/ 0 h 309"/>
                  <a:gd name="T62" fmla="*/ 87 w 448"/>
                  <a:gd name="T63" fmla="*/ 2 h 309"/>
                  <a:gd name="T64" fmla="*/ 74 w 448"/>
                  <a:gd name="T65" fmla="*/ 7 h 309"/>
                  <a:gd name="T66" fmla="*/ 66 w 448"/>
                  <a:gd name="T67" fmla="*/ 15 h 309"/>
                  <a:gd name="T68" fmla="*/ 5 w 448"/>
                  <a:gd name="T69" fmla="*/ 100 h 309"/>
                  <a:gd name="T70" fmla="*/ 2 w 448"/>
                  <a:gd name="T71" fmla="*/ 105 h 309"/>
                  <a:gd name="T72" fmla="*/ 0 w 448"/>
                  <a:gd name="T73" fmla="*/ 111 h 309"/>
                  <a:gd name="T74" fmla="*/ 0 w 448"/>
                  <a:gd name="T75" fmla="*/ 117 h 309"/>
                  <a:gd name="T76" fmla="*/ 1 w 448"/>
                  <a:gd name="T77" fmla="*/ 124 h 3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48" h="309">
                    <a:moveTo>
                      <a:pt x="1" y="124"/>
                    </a:moveTo>
                    <a:cubicBezTo>
                      <a:pt x="1" y="126"/>
                      <a:pt x="2" y="129"/>
                      <a:pt x="3" y="131"/>
                    </a:cubicBezTo>
                    <a:cubicBezTo>
                      <a:pt x="4" y="133"/>
                      <a:pt x="5" y="136"/>
                      <a:pt x="6" y="138"/>
                    </a:cubicBezTo>
                    <a:cubicBezTo>
                      <a:pt x="7" y="140"/>
                      <a:pt x="9" y="143"/>
                      <a:pt x="11" y="145"/>
                    </a:cubicBezTo>
                    <a:cubicBezTo>
                      <a:pt x="12" y="147"/>
                      <a:pt x="14" y="149"/>
                      <a:pt x="16" y="151"/>
                    </a:cubicBezTo>
                    <a:cubicBezTo>
                      <a:pt x="134" y="269"/>
                      <a:pt x="134" y="269"/>
                      <a:pt x="134" y="269"/>
                    </a:cubicBezTo>
                    <a:cubicBezTo>
                      <a:pt x="138" y="274"/>
                      <a:pt x="143" y="278"/>
                      <a:pt x="149" y="282"/>
                    </a:cubicBezTo>
                    <a:cubicBezTo>
                      <a:pt x="155" y="285"/>
                      <a:pt x="161" y="289"/>
                      <a:pt x="168" y="292"/>
                    </a:cubicBezTo>
                    <a:cubicBezTo>
                      <a:pt x="174" y="295"/>
                      <a:pt x="181" y="297"/>
                      <a:pt x="188" y="299"/>
                    </a:cubicBezTo>
                    <a:cubicBezTo>
                      <a:pt x="195" y="300"/>
                      <a:pt x="201" y="301"/>
                      <a:pt x="208" y="302"/>
                    </a:cubicBezTo>
                    <a:cubicBezTo>
                      <a:pt x="372" y="309"/>
                      <a:pt x="372" y="309"/>
                      <a:pt x="372" y="309"/>
                    </a:cubicBezTo>
                    <a:cubicBezTo>
                      <a:pt x="378" y="309"/>
                      <a:pt x="383" y="309"/>
                      <a:pt x="388" y="307"/>
                    </a:cubicBezTo>
                    <a:cubicBezTo>
                      <a:pt x="393" y="306"/>
                      <a:pt x="398" y="305"/>
                      <a:pt x="402" y="302"/>
                    </a:cubicBezTo>
                    <a:cubicBezTo>
                      <a:pt x="406" y="300"/>
                      <a:pt x="410" y="298"/>
                      <a:pt x="412" y="295"/>
                    </a:cubicBezTo>
                    <a:cubicBezTo>
                      <a:pt x="415" y="291"/>
                      <a:pt x="417" y="288"/>
                      <a:pt x="418" y="284"/>
                    </a:cubicBezTo>
                    <a:cubicBezTo>
                      <a:pt x="447" y="189"/>
                      <a:pt x="447" y="189"/>
                      <a:pt x="447" y="189"/>
                    </a:cubicBezTo>
                    <a:cubicBezTo>
                      <a:pt x="447" y="187"/>
                      <a:pt x="448" y="186"/>
                      <a:pt x="448" y="184"/>
                    </a:cubicBezTo>
                    <a:cubicBezTo>
                      <a:pt x="448" y="182"/>
                      <a:pt x="448" y="180"/>
                      <a:pt x="447" y="178"/>
                    </a:cubicBezTo>
                    <a:cubicBezTo>
                      <a:pt x="447" y="176"/>
                      <a:pt x="447" y="174"/>
                      <a:pt x="446" y="172"/>
                    </a:cubicBezTo>
                    <a:cubicBezTo>
                      <a:pt x="446" y="170"/>
                      <a:pt x="445" y="168"/>
                      <a:pt x="444" y="166"/>
                    </a:cubicBezTo>
                    <a:cubicBezTo>
                      <a:pt x="443" y="164"/>
                      <a:pt x="442" y="162"/>
                      <a:pt x="441" y="160"/>
                    </a:cubicBezTo>
                    <a:cubicBezTo>
                      <a:pt x="440" y="158"/>
                      <a:pt x="438" y="156"/>
                      <a:pt x="437" y="154"/>
                    </a:cubicBezTo>
                    <a:cubicBezTo>
                      <a:pt x="435" y="152"/>
                      <a:pt x="434" y="150"/>
                      <a:pt x="432" y="148"/>
                    </a:cubicBezTo>
                    <a:cubicBezTo>
                      <a:pt x="431" y="147"/>
                      <a:pt x="429" y="145"/>
                      <a:pt x="427" y="143"/>
                    </a:cubicBezTo>
                    <a:cubicBezTo>
                      <a:pt x="323" y="48"/>
                      <a:pt x="323" y="48"/>
                      <a:pt x="323" y="48"/>
                    </a:cubicBezTo>
                    <a:cubicBezTo>
                      <a:pt x="319" y="45"/>
                      <a:pt x="315" y="42"/>
                      <a:pt x="310" y="39"/>
                    </a:cubicBezTo>
                    <a:cubicBezTo>
                      <a:pt x="306" y="36"/>
                      <a:pt x="300" y="33"/>
                      <a:pt x="295" y="31"/>
                    </a:cubicBezTo>
                    <a:cubicBezTo>
                      <a:pt x="290" y="28"/>
                      <a:pt x="285" y="26"/>
                      <a:pt x="279" y="24"/>
                    </a:cubicBezTo>
                    <a:cubicBezTo>
                      <a:pt x="274" y="23"/>
                      <a:pt x="269" y="21"/>
                      <a:pt x="264" y="21"/>
                    </a:cubicBezTo>
                    <a:cubicBezTo>
                      <a:pt x="118" y="1"/>
                      <a:pt x="118" y="1"/>
                      <a:pt x="118" y="1"/>
                    </a:cubicBezTo>
                    <a:cubicBezTo>
                      <a:pt x="112" y="0"/>
                      <a:pt x="107" y="0"/>
                      <a:pt x="102" y="0"/>
                    </a:cubicBezTo>
                    <a:cubicBezTo>
                      <a:pt x="96" y="0"/>
                      <a:pt x="91" y="1"/>
                      <a:pt x="87" y="2"/>
                    </a:cubicBezTo>
                    <a:cubicBezTo>
                      <a:pt x="82" y="3"/>
                      <a:pt x="78" y="5"/>
                      <a:pt x="74" y="7"/>
                    </a:cubicBezTo>
                    <a:cubicBezTo>
                      <a:pt x="71" y="9"/>
                      <a:pt x="68" y="12"/>
                      <a:pt x="66" y="15"/>
                    </a:cubicBezTo>
                    <a:cubicBezTo>
                      <a:pt x="5" y="100"/>
                      <a:pt x="5" y="100"/>
                      <a:pt x="5" y="100"/>
                    </a:cubicBezTo>
                    <a:cubicBezTo>
                      <a:pt x="4" y="101"/>
                      <a:pt x="3" y="103"/>
                      <a:pt x="2" y="105"/>
                    </a:cubicBezTo>
                    <a:cubicBezTo>
                      <a:pt x="1" y="107"/>
                      <a:pt x="0" y="109"/>
                      <a:pt x="0" y="111"/>
                    </a:cubicBezTo>
                    <a:cubicBezTo>
                      <a:pt x="0" y="113"/>
                      <a:pt x="0" y="115"/>
                      <a:pt x="0" y="117"/>
                    </a:cubicBezTo>
                    <a:cubicBezTo>
                      <a:pt x="0" y="120"/>
                      <a:pt x="0" y="122"/>
                      <a:pt x="1" y="124"/>
                    </a:cubicBezTo>
                  </a:path>
                </a:pathLst>
              </a:custGeom>
              <a:solidFill>
                <a:srgbClr val="F8AD94"/>
              </a:solidFill>
              <a:ln w="25400">
                <a:noFill/>
              </a:ln>
              <a:effectLst>
                <a:innerShdw blurRad="63500" dist="25400" dir="13500000">
                  <a:prstClr val="black">
                    <a:alpha val="50000"/>
                  </a:prstClr>
                </a:innerShdw>
              </a:effectLst>
            </p:spPr>
            <p:txBody>
              <a:bodyPr vert="horz" wrap="square" lIns="91440" tIns="45720" rIns="91440" bIns="45720" numCol="1" anchor="t" anchorCtr="0" compatLnSpc="1"/>
              <a:lstStyle/>
              <a:p>
                <a:endParaRPr lang="zh-CN" altLang="en-US"/>
              </a:p>
            </p:txBody>
          </p:sp>
        </p:grpSp>
        <p:sp>
          <p:nvSpPr>
            <p:cNvPr id="40" name="Rectangle 42"/>
            <p:cNvSpPr/>
            <p:nvPr/>
          </p:nvSpPr>
          <p:spPr>
            <a:xfrm>
              <a:off x="7111687" y="3717522"/>
              <a:ext cx="681814" cy="503374"/>
            </a:xfrm>
            <a:prstGeom prst="rect">
              <a:avLst/>
            </a:prstGeom>
            <a:noFill/>
            <a:ln w="12700" cap="flat" cmpd="sng" algn="ctr">
              <a:noFill/>
              <a:prstDash val="solid"/>
            </a:ln>
            <a:effectLst/>
          </p:spPr>
          <p:txBody>
            <a:bodyPr lIns="91440" tIns="0" rIns="91440" bIns="0" rtlCol="0" anchor="t"/>
            <a:lstStyle/>
            <a:p>
              <a:pPr algn="r"/>
              <a:r>
                <a:rPr lang="en-US" altLang="zh-CN" sz="2000" b="1" dirty="0">
                  <a:solidFill>
                    <a:srgbClr val="365B7C"/>
                  </a:solidFill>
                  <a:latin typeface="Arial" panose="020B0604020202020204" pitchFamily="34" charset="0"/>
                  <a:cs typeface="Arial" panose="020B0604020202020204" pitchFamily="34" charset="0"/>
                </a:rPr>
                <a:t>01</a:t>
              </a:r>
              <a:endParaRPr lang="zh-CN" altLang="en-US" sz="2000" b="1" dirty="0">
                <a:solidFill>
                  <a:srgbClr val="365B7C"/>
                </a:solidFill>
                <a:latin typeface="Arial" panose="020B0604020202020204" pitchFamily="34" charset="0"/>
                <a:cs typeface="Arial" panose="020B0604020202020204" pitchFamily="34" charset="0"/>
              </a:endParaRPr>
            </a:p>
          </p:txBody>
        </p:sp>
        <p:sp>
          <p:nvSpPr>
            <p:cNvPr id="41" name="Rectangle 42"/>
            <p:cNvSpPr/>
            <p:nvPr/>
          </p:nvSpPr>
          <p:spPr>
            <a:xfrm>
              <a:off x="4888873" y="3921125"/>
              <a:ext cx="681814" cy="503374"/>
            </a:xfrm>
            <a:prstGeom prst="rect">
              <a:avLst/>
            </a:prstGeom>
            <a:noFill/>
            <a:ln w="12700" cap="flat" cmpd="sng" algn="ctr">
              <a:noFill/>
              <a:prstDash val="solid"/>
            </a:ln>
            <a:effectLst/>
          </p:spPr>
          <p:txBody>
            <a:bodyPr lIns="91440" tIns="0" rIns="91440" bIns="0" rtlCol="0" anchor="t"/>
            <a:lstStyle/>
            <a:p>
              <a:pPr algn="r"/>
              <a:r>
                <a:rPr lang="en-US" altLang="zh-CN" sz="2800" b="1" dirty="0">
                  <a:solidFill>
                    <a:srgbClr val="365B7C"/>
                  </a:solidFill>
                  <a:latin typeface="Arial" panose="020B0604020202020204" pitchFamily="34" charset="0"/>
                  <a:cs typeface="Arial" panose="020B0604020202020204" pitchFamily="34" charset="0"/>
                </a:rPr>
                <a:t>04</a:t>
              </a:r>
              <a:endParaRPr lang="zh-CN" altLang="en-US" sz="2800" b="1" dirty="0">
                <a:solidFill>
                  <a:srgbClr val="365B7C"/>
                </a:solidFill>
                <a:latin typeface="Arial" panose="020B0604020202020204" pitchFamily="34" charset="0"/>
                <a:cs typeface="Arial" panose="020B0604020202020204" pitchFamily="34" charset="0"/>
              </a:endParaRPr>
            </a:p>
          </p:txBody>
        </p:sp>
        <p:sp>
          <p:nvSpPr>
            <p:cNvPr id="42" name="Rectangle 42"/>
            <p:cNvSpPr/>
            <p:nvPr/>
          </p:nvSpPr>
          <p:spPr>
            <a:xfrm>
              <a:off x="6771189" y="2688123"/>
              <a:ext cx="651098" cy="330594"/>
            </a:xfrm>
            <a:prstGeom prst="rect">
              <a:avLst/>
            </a:prstGeom>
            <a:noFill/>
            <a:ln w="12700" cap="flat" cmpd="sng" algn="ctr">
              <a:noFill/>
              <a:prstDash val="solid"/>
            </a:ln>
            <a:effectLst/>
          </p:spPr>
          <p:txBody>
            <a:bodyPr lIns="91440" tIns="0" rIns="91440" bIns="0" rtlCol="0" anchor="t"/>
            <a:lstStyle/>
            <a:p>
              <a:pPr algn="r"/>
              <a:r>
                <a:rPr lang="en-US" altLang="zh-CN" sz="2000" b="1" dirty="0">
                  <a:solidFill>
                    <a:srgbClr val="F8AD94"/>
                  </a:solidFill>
                  <a:latin typeface="Arial" panose="020B0604020202020204" pitchFamily="34" charset="0"/>
                  <a:cs typeface="Arial" panose="020B0604020202020204" pitchFamily="34" charset="0"/>
                </a:rPr>
                <a:t>02</a:t>
              </a:r>
              <a:endParaRPr lang="zh-CN" altLang="en-US" sz="2000" b="1" dirty="0">
                <a:solidFill>
                  <a:srgbClr val="F8AD94"/>
                </a:solidFill>
                <a:latin typeface="Arial" panose="020B0604020202020204" pitchFamily="34" charset="0"/>
                <a:cs typeface="Arial" panose="020B0604020202020204" pitchFamily="34" charset="0"/>
              </a:endParaRPr>
            </a:p>
          </p:txBody>
        </p:sp>
        <p:sp>
          <p:nvSpPr>
            <p:cNvPr id="43" name="Rectangle 42"/>
            <p:cNvSpPr/>
            <p:nvPr/>
          </p:nvSpPr>
          <p:spPr>
            <a:xfrm>
              <a:off x="6507521" y="4489214"/>
              <a:ext cx="681814" cy="503374"/>
            </a:xfrm>
            <a:prstGeom prst="rect">
              <a:avLst/>
            </a:prstGeom>
            <a:noFill/>
            <a:ln w="12700" cap="flat" cmpd="sng" algn="ctr">
              <a:noFill/>
              <a:prstDash val="solid"/>
            </a:ln>
            <a:effectLst/>
          </p:spPr>
          <p:txBody>
            <a:bodyPr lIns="91440" tIns="0" rIns="91440" bIns="0" rtlCol="0" anchor="t"/>
            <a:lstStyle/>
            <a:p>
              <a:pPr algn="r"/>
              <a:r>
                <a:rPr lang="en-US" altLang="zh-CN" sz="2800" b="1" dirty="0">
                  <a:solidFill>
                    <a:srgbClr val="F8AD94"/>
                  </a:solidFill>
                  <a:latin typeface="Arial" panose="020B0604020202020204" pitchFamily="34" charset="0"/>
                  <a:cs typeface="Arial" panose="020B0604020202020204" pitchFamily="34" charset="0"/>
                </a:rPr>
                <a:t>05</a:t>
              </a:r>
              <a:endParaRPr lang="zh-CN" altLang="en-US" sz="2800" b="1" dirty="0">
                <a:solidFill>
                  <a:srgbClr val="F8AD94"/>
                </a:solidFill>
                <a:latin typeface="Arial" panose="020B0604020202020204" pitchFamily="34" charset="0"/>
                <a:cs typeface="Arial" panose="020B0604020202020204" pitchFamily="34" charset="0"/>
              </a:endParaRPr>
            </a:p>
          </p:txBody>
        </p:sp>
        <p:sp>
          <p:nvSpPr>
            <p:cNvPr id="45" name="Rectangle 42"/>
            <p:cNvSpPr/>
            <p:nvPr/>
          </p:nvSpPr>
          <p:spPr>
            <a:xfrm>
              <a:off x="4706930" y="2621646"/>
              <a:ext cx="681814" cy="503374"/>
            </a:xfrm>
            <a:prstGeom prst="rect">
              <a:avLst/>
            </a:prstGeom>
            <a:noFill/>
            <a:ln w="12700" cap="flat" cmpd="sng" algn="ctr">
              <a:noFill/>
              <a:prstDash val="solid"/>
            </a:ln>
            <a:effectLst/>
          </p:spPr>
          <p:txBody>
            <a:bodyPr lIns="91440" tIns="0" rIns="91440" bIns="0" rtlCol="0" anchor="t"/>
            <a:lstStyle/>
            <a:p>
              <a:pPr algn="r"/>
              <a:r>
                <a:rPr lang="en-US" altLang="zh-CN" sz="2400" b="1" dirty="0">
                  <a:solidFill>
                    <a:srgbClr val="966481"/>
                  </a:solidFill>
                  <a:latin typeface="Arial" panose="020B0604020202020204" pitchFamily="34" charset="0"/>
                  <a:cs typeface="Arial" panose="020B0604020202020204" pitchFamily="34" charset="0"/>
                </a:rPr>
                <a:t>03</a:t>
              </a:r>
              <a:endParaRPr lang="zh-CN" altLang="en-US" sz="2400" b="1" dirty="0">
                <a:solidFill>
                  <a:srgbClr val="966481"/>
                </a:solidFill>
                <a:latin typeface="Arial" panose="020B0604020202020204" pitchFamily="34" charset="0"/>
                <a:cs typeface="Arial" panose="020B0604020202020204" pitchFamily="34" charset="0"/>
              </a:endParaRPr>
            </a:p>
          </p:txBody>
        </p:sp>
      </p:grpSp>
      <p:cxnSp>
        <p:nvCxnSpPr>
          <p:cNvPr id="46" name="直接连接符 45"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CxnSpPr/>
          <p:nvPr/>
        </p:nvCxnSpPr>
        <p:spPr>
          <a:xfrm>
            <a:off x="3246637" y="1273629"/>
            <a:ext cx="5770860"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47" name="文本框 46"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txBox="1"/>
          <p:nvPr/>
        </p:nvSpPr>
        <p:spPr>
          <a:xfrm>
            <a:off x="4608300" y="519163"/>
            <a:ext cx="3116580" cy="521970"/>
          </a:xfrm>
          <a:prstGeom prst="rect">
            <a:avLst/>
          </a:prstGeom>
          <a:noFill/>
        </p:spPr>
        <p:txBody>
          <a:bodyPr wrap="none" rtlCol="0">
            <a:spAutoFit/>
          </a:bodyPr>
          <a:lstStyle/>
          <a:p>
            <a:pPr algn="ctr"/>
            <a:r>
              <a:rPr lang="zh-CN" sz="2800" b="1" spc="500" dirty="0">
                <a:solidFill>
                  <a:schemeClr val="bg1">
                    <a:lumMod val="50000"/>
                  </a:schemeClr>
                </a:solidFill>
                <a:latin typeface="微软雅黑" panose="020B0503020204020204" pitchFamily="34" charset="-122"/>
                <a:ea typeface="微软雅黑" panose="020B0503020204020204" pitchFamily="34" charset="-122"/>
                <a:cs typeface="Arial" panose="020B0604020202020204" pitchFamily="34" charset="0"/>
              </a:rPr>
              <a:t>招聘的基本原则</a:t>
            </a:r>
          </a:p>
        </p:txBody>
      </p:sp>
      <p:sp>
        <p:nvSpPr>
          <p:cNvPr id="48" name="椭圆 47"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flipH="1">
            <a:off x="2686180" y="813581"/>
            <a:ext cx="157493" cy="157493"/>
          </a:xfrm>
          <a:prstGeom prst="ellipse">
            <a:avLst/>
          </a:prstGeom>
          <a:solidFill>
            <a:srgbClr val="D06F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9" name="椭圆 48"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flipH="1">
            <a:off x="2686180" y="335956"/>
            <a:ext cx="321030" cy="321030"/>
          </a:xfrm>
          <a:prstGeom prst="ellipse">
            <a:avLst/>
          </a:prstGeom>
          <a:solidFill>
            <a:srgbClr val="966481"/>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0" name="椭圆 49"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flipH="1">
            <a:off x="2991678" y="806317"/>
            <a:ext cx="219803" cy="219803"/>
          </a:xfrm>
          <a:prstGeom prst="ellipse">
            <a:avLst/>
          </a:prstGeom>
          <a:solidFill>
            <a:srgbClr val="365B7C"/>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1" name="椭圆 50"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flipH="1">
            <a:off x="2031169" y="697840"/>
            <a:ext cx="164852" cy="164852"/>
          </a:xfrm>
          <a:prstGeom prst="ellipse">
            <a:avLst/>
          </a:prstGeom>
          <a:solidFill>
            <a:srgbClr val="F779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2" name="椭圆 51"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9354354" y="755438"/>
            <a:ext cx="157493" cy="157493"/>
          </a:xfrm>
          <a:prstGeom prst="ellipse">
            <a:avLst/>
          </a:prstGeom>
          <a:solidFill>
            <a:srgbClr val="D06F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3" name="椭圆 52"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9190817" y="277813"/>
            <a:ext cx="321030" cy="321030"/>
          </a:xfrm>
          <a:prstGeom prst="ellipse">
            <a:avLst/>
          </a:prstGeom>
          <a:solidFill>
            <a:srgbClr val="966481"/>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4" name="椭圆 53"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a:off x="8986546" y="748174"/>
            <a:ext cx="219803" cy="219803"/>
          </a:xfrm>
          <a:prstGeom prst="ellipse">
            <a:avLst/>
          </a:prstGeom>
          <a:solidFill>
            <a:srgbClr val="365B7C"/>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5" name="椭圆 54"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a:off x="10002006" y="639697"/>
            <a:ext cx="164852" cy="164852"/>
          </a:xfrm>
          <a:prstGeom prst="ellipse">
            <a:avLst/>
          </a:prstGeom>
          <a:solidFill>
            <a:srgbClr val="F779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8" name="Rectangle 42"/>
          <p:cNvSpPr/>
          <p:nvPr/>
        </p:nvSpPr>
        <p:spPr>
          <a:xfrm flipH="1">
            <a:off x="408940" y="2107565"/>
            <a:ext cx="2795270" cy="375920"/>
          </a:xfrm>
          <a:prstGeom prst="rect">
            <a:avLst/>
          </a:prstGeom>
          <a:noFill/>
          <a:ln w="12700" cap="flat" cmpd="sng" algn="ctr">
            <a:noFill/>
            <a:prstDash val="solid"/>
          </a:ln>
          <a:effectLst/>
        </p:spPr>
        <p:txBody>
          <a:bodyPr lIns="91440" tIns="0" rIns="91440" bIns="0" rtlCol="0" anchor="t"/>
          <a:lstStyle/>
          <a:p>
            <a:r>
              <a:rPr lang="en-US" altLang="zh-CN" sz="2400" dirty="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400" dirty="0">
                <a:latin typeface="楷体" panose="02010609060101010101" pitchFamily="49" charset="-122"/>
                <a:ea typeface="楷体" panose="02010609060101010101" pitchFamily="49" charset="-122"/>
                <a:cs typeface="楷体" panose="02010609060101010101" pitchFamily="49" charset="-122"/>
                <a:sym typeface="+mn-ea"/>
              </a:rPr>
              <a:t>三</a:t>
            </a:r>
            <a:r>
              <a:rPr lang="en-US" altLang="zh-CN" sz="2400" dirty="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400" dirty="0">
                <a:latin typeface="楷体" panose="02010609060101010101" pitchFamily="49" charset="-122"/>
                <a:ea typeface="楷体" panose="02010609060101010101" pitchFamily="49" charset="-122"/>
                <a:cs typeface="楷体" panose="02010609060101010101" pitchFamily="49" charset="-122"/>
                <a:sym typeface="+mn-ea"/>
              </a:rPr>
              <a:t>双向选择原则</a:t>
            </a:r>
            <a:endParaRPr lang="zh-CN" altLang="en-US" sz="2400" b="1" dirty="0">
              <a:latin typeface="楷体" panose="02010609060101010101" pitchFamily="49" charset="-122"/>
              <a:ea typeface="楷体" panose="02010609060101010101" pitchFamily="49" charset="-122"/>
              <a:cs typeface="楷体" panose="02010609060101010101" pitchFamily="49" charset="-122"/>
              <a:sym typeface="+mn-ea"/>
            </a:endParaRPr>
          </a:p>
        </p:txBody>
      </p:sp>
      <p:sp>
        <p:nvSpPr>
          <p:cNvPr id="61" name="Rectangle 42"/>
          <p:cNvSpPr/>
          <p:nvPr/>
        </p:nvSpPr>
        <p:spPr>
          <a:xfrm flipH="1">
            <a:off x="481068" y="3749077"/>
            <a:ext cx="2752725" cy="508000"/>
          </a:xfrm>
          <a:prstGeom prst="rect">
            <a:avLst/>
          </a:prstGeom>
          <a:noFill/>
          <a:ln w="12700" cap="flat" cmpd="sng" algn="ctr">
            <a:noFill/>
            <a:prstDash val="solid"/>
          </a:ln>
          <a:effectLst/>
        </p:spPr>
        <p:txBody>
          <a:bodyPr lIns="91440" tIns="0" rIns="91440" bIns="0" rtlCol="0" anchor="t"/>
          <a:lstStyle/>
          <a:p>
            <a:pPr eaLnBrk="1" hangingPunct="1"/>
            <a:r>
              <a:rPr lang="en-US" altLang="zh-CN" sz="240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400">
                <a:latin typeface="楷体" panose="02010609060101010101" pitchFamily="49" charset="-122"/>
                <a:ea typeface="楷体" panose="02010609060101010101" pitchFamily="49" charset="-122"/>
                <a:cs typeface="楷体" panose="02010609060101010101" pitchFamily="49" charset="-122"/>
                <a:sym typeface="+mn-ea"/>
              </a:rPr>
              <a:t>四</a:t>
            </a:r>
            <a:r>
              <a:rPr lang="en-US" altLang="zh-CN" sz="240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400">
                <a:latin typeface="楷体" panose="02010609060101010101" pitchFamily="49" charset="-122"/>
                <a:ea typeface="楷体" panose="02010609060101010101" pitchFamily="49" charset="-122"/>
                <a:cs typeface="楷体" panose="02010609060101010101" pitchFamily="49" charset="-122"/>
                <a:sym typeface="+mn-ea"/>
              </a:rPr>
              <a:t>才能匹配原则</a:t>
            </a:r>
            <a:endParaRPr lang="zh-CN" altLang="en-US" sz="2400" b="1" dirty="0">
              <a:latin typeface="楷体" panose="02010609060101010101" pitchFamily="49" charset="-122"/>
              <a:ea typeface="楷体" panose="02010609060101010101" pitchFamily="49" charset="-122"/>
              <a:cs typeface="楷体" panose="02010609060101010101" pitchFamily="49" charset="-122"/>
              <a:sym typeface="+mn-ea"/>
            </a:endParaRPr>
          </a:p>
        </p:txBody>
      </p:sp>
      <p:sp>
        <p:nvSpPr>
          <p:cNvPr id="64" name="Rectangle 42"/>
          <p:cNvSpPr/>
          <p:nvPr/>
        </p:nvSpPr>
        <p:spPr>
          <a:xfrm flipH="1">
            <a:off x="1135380" y="5645785"/>
            <a:ext cx="2543810" cy="332105"/>
          </a:xfrm>
          <a:prstGeom prst="rect">
            <a:avLst/>
          </a:prstGeom>
          <a:noFill/>
          <a:ln w="12700" cap="flat" cmpd="sng" algn="ctr">
            <a:noFill/>
            <a:prstDash val="solid"/>
          </a:ln>
          <a:effectLst/>
        </p:spPr>
        <p:txBody>
          <a:bodyPr lIns="91440" tIns="0" rIns="91440" bIns="0" rtlCol="0" anchor="t"/>
          <a:lstStyle/>
          <a:p>
            <a:pPr eaLnBrk="1" hangingPunct="1"/>
            <a:r>
              <a:rPr lang="en-US" altLang="zh-CN" sz="240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400">
                <a:latin typeface="楷体" panose="02010609060101010101" pitchFamily="49" charset="-122"/>
                <a:ea typeface="楷体" panose="02010609060101010101" pitchFamily="49" charset="-122"/>
                <a:cs typeface="楷体" panose="02010609060101010101" pitchFamily="49" charset="-122"/>
                <a:sym typeface="+mn-ea"/>
              </a:rPr>
              <a:t>五</a:t>
            </a:r>
            <a:r>
              <a:rPr lang="en-US" altLang="zh-CN" sz="240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400">
                <a:latin typeface="楷体" panose="02010609060101010101" pitchFamily="49" charset="-122"/>
                <a:ea typeface="楷体" panose="02010609060101010101" pitchFamily="49" charset="-122"/>
                <a:cs typeface="楷体" panose="02010609060101010101" pitchFamily="49" charset="-122"/>
                <a:sym typeface="+mn-ea"/>
              </a:rPr>
              <a:t>系统性原则</a:t>
            </a:r>
            <a:endParaRPr lang="zh-CN" altLang="en-US" sz="2400" b="1" dirty="0">
              <a:latin typeface="楷体" panose="02010609060101010101" pitchFamily="49" charset="-122"/>
              <a:ea typeface="楷体" panose="02010609060101010101" pitchFamily="49" charset="-122"/>
              <a:cs typeface="楷体" panose="02010609060101010101" pitchFamily="49" charset="-122"/>
              <a:sym typeface="+mn-ea"/>
            </a:endParaRPr>
          </a:p>
        </p:txBody>
      </p:sp>
      <p:grpSp>
        <p:nvGrpSpPr>
          <p:cNvPr id="65" name="组合 64"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GrpSpPr/>
          <p:nvPr/>
        </p:nvGrpSpPr>
        <p:grpSpPr>
          <a:xfrm>
            <a:off x="9017635" y="3982720"/>
            <a:ext cx="3136265" cy="1221105"/>
            <a:chOff x="2478120" y="2605863"/>
            <a:chExt cx="3136102" cy="1020275"/>
          </a:xfrm>
        </p:grpSpPr>
        <p:sp>
          <p:nvSpPr>
            <p:cNvPr id="66" name="Rectangle 42"/>
            <p:cNvSpPr/>
            <p:nvPr/>
          </p:nvSpPr>
          <p:spPr>
            <a:xfrm flipH="1">
              <a:off x="2478120" y="3036681"/>
              <a:ext cx="3136102" cy="589457"/>
            </a:xfrm>
            <a:prstGeom prst="rect">
              <a:avLst/>
            </a:prstGeom>
            <a:noFill/>
            <a:ln w="12700" cap="flat" cmpd="sng" algn="ctr">
              <a:noFill/>
              <a:prstDash val="solid"/>
            </a:ln>
            <a:effectLst/>
          </p:spPr>
          <p:txBody>
            <a:bodyPr lIns="91440" tIns="0" rIns="91440" bIns="0" rtlCol="0" anchor="t"/>
            <a:lstStyle/>
            <a:p>
              <a:pPr eaLnBrk="1" hangingPunct="1"/>
              <a:r>
                <a:rPr lang="en-US" altLang="zh-CN">
                  <a:latin typeface="楷体" panose="02010609060101010101" pitchFamily="49" charset="-122"/>
                  <a:ea typeface="楷体" panose="02010609060101010101" pitchFamily="49" charset="-122"/>
                  <a:cs typeface="楷体" panose="02010609060101010101" pitchFamily="49" charset="-122"/>
                  <a:sym typeface="+mn-ea"/>
                </a:rPr>
                <a:t> 1.</a:t>
              </a:r>
              <a:r>
                <a:rPr lang="zh-CN" altLang="en-US">
                  <a:latin typeface="楷体" panose="02010609060101010101" pitchFamily="49" charset="-122"/>
                  <a:ea typeface="楷体" panose="02010609060101010101" pitchFamily="49" charset="-122"/>
                  <a:cs typeface="楷体" panose="02010609060101010101" pitchFamily="49" charset="-122"/>
                  <a:sym typeface="+mn-ea"/>
                </a:rPr>
                <a:t>招聘信息和方法公开</a:t>
              </a:r>
              <a:endParaRPr lang="zh-CN" altLang="en-US">
                <a:latin typeface="楷体" panose="02010609060101010101" pitchFamily="49" charset="-122"/>
                <a:ea typeface="楷体" panose="02010609060101010101" pitchFamily="49" charset="-122"/>
                <a:cs typeface="楷体" panose="02010609060101010101" pitchFamily="49" charset="-122"/>
              </a:endParaRPr>
            </a:p>
            <a:p>
              <a:pPr eaLnBrk="1" hangingPunct="1"/>
              <a:r>
                <a:rPr lang="en-US" altLang="zh-CN">
                  <a:latin typeface="楷体" panose="02010609060101010101" pitchFamily="49" charset="-122"/>
                  <a:ea typeface="楷体" panose="02010609060101010101" pitchFamily="49" charset="-122"/>
                  <a:cs typeface="楷体" panose="02010609060101010101" pitchFamily="49" charset="-122"/>
                  <a:sym typeface="+mn-ea"/>
                </a:rPr>
                <a:t> 2.</a:t>
              </a:r>
              <a:r>
                <a:rPr lang="zh-CN" altLang="en-US">
                  <a:latin typeface="楷体" panose="02010609060101010101" pitchFamily="49" charset="-122"/>
                  <a:ea typeface="楷体" panose="02010609060101010101" pitchFamily="49" charset="-122"/>
                  <a:cs typeface="楷体" panose="02010609060101010101" pitchFamily="49" charset="-122"/>
                  <a:sym typeface="+mn-ea"/>
                </a:rPr>
                <a:t>程序公平</a:t>
              </a:r>
              <a:endParaRPr lang="zh-CN" altLang="en-US">
                <a:latin typeface="楷体" panose="02010609060101010101" pitchFamily="49" charset="-122"/>
                <a:ea typeface="楷体" panose="02010609060101010101" pitchFamily="49" charset="-122"/>
                <a:cs typeface="楷体" panose="02010609060101010101" pitchFamily="49" charset="-122"/>
              </a:endParaRPr>
            </a:p>
            <a:p>
              <a:pPr eaLnBrk="1" hangingPunct="1"/>
              <a:r>
                <a:rPr lang="en-US" altLang="zh-CN">
                  <a:latin typeface="楷体" panose="02010609060101010101" pitchFamily="49" charset="-122"/>
                  <a:ea typeface="楷体" panose="02010609060101010101" pitchFamily="49" charset="-122"/>
                  <a:cs typeface="楷体" panose="02010609060101010101" pitchFamily="49" charset="-122"/>
                  <a:sym typeface="+mn-ea"/>
                </a:rPr>
                <a:t> 3.</a:t>
              </a:r>
              <a:r>
                <a:rPr lang="zh-CN" altLang="en-US">
                  <a:latin typeface="楷体" panose="02010609060101010101" pitchFamily="49" charset="-122"/>
                  <a:ea typeface="楷体" panose="02010609060101010101" pitchFamily="49" charset="-122"/>
                  <a:cs typeface="楷体" panose="02010609060101010101" pitchFamily="49" charset="-122"/>
                  <a:sym typeface="+mn-ea"/>
                </a:rPr>
                <a:t>招聘题目和内容公平</a:t>
              </a:r>
              <a:endParaRPr lang="zh-CN" altLang="en-US" kern="0" dirty="0">
                <a:latin typeface="楷体" panose="02010609060101010101" pitchFamily="49" charset="-122"/>
                <a:ea typeface="楷体" panose="02010609060101010101" pitchFamily="49" charset="-122"/>
                <a:cs typeface="楷体" panose="02010609060101010101" pitchFamily="49" charset="-122"/>
                <a:sym typeface="+mn-ea"/>
              </a:endParaRPr>
            </a:p>
          </p:txBody>
        </p:sp>
        <p:sp>
          <p:nvSpPr>
            <p:cNvPr id="67" name="Rectangle 42"/>
            <p:cNvSpPr/>
            <p:nvPr/>
          </p:nvSpPr>
          <p:spPr>
            <a:xfrm flipH="1">
              <a:off x="2478120" y="2605863"/>
              <a:ext cx="2925445" cy="229235"/>
            </a:xfrm>
            <a:prstGeom prst="rect">
              <a:avLst/>
            </a:prstGeom>
            <a:noFill/>
            <a:ln w="12700" cap="flat" cmpd="sng" algn="ctr">
              <a:noFill/>
              <a:prstDash val="solid"/>
            </a:ln>
            <a:effectLst/>
          </p:spPr>
          <p:txBody>
            <a:bodyPr lIns="91440" tIns="0" rIns="91440" bIns="0" rtlCol="0" anchor="t"/>
            <a:lstStyle/>
            <a:p>
              <a:r>
                <a:rPr lang="en-US" altLang="zh-CN" sz="240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400">
                  <a:latin typeface="楷体" panose="02010609060101010101" pitchFamily="49" charset="-122"/>
                  <a:ea typeface="楷体" panose="02010609060101010101" pitchFamily="49" charset="-122"/>
                  <a:cs typeface="楷体" panose="02010609060101010101" pitchFamily="49" charset="-122"/>
                  <a:sym typeface="+mn-ea"/>
                </a:rPr>
                <a:t>一</a:t>
              </a:r>
              <a:r>
                <a:rPr lang="en-US" altLang="zh-CN" sz="240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400">
                  <a:latin typeface="楷体" panose="02010609060101010101" pitchFamily="49" charset="-122"/>
                  <a:ea typeface="楷体" panose="02010609060101010101" pitchFamily="49" charset="-122"/>
                  <a:cs typeface="楷体" panose="02010609060101010101" pitchFamily="49" charset="-122"/>
                  <a:sym typeface="+mn-ea"/>
                </a:rPr>
                <a:t>公平竞争原则</a:t>
              </a:r>
              <a:endParaRPr lang="zh-CN" altLang="en-US" sz="2400" b="1" dirty="0">
                <a:latin typeface="楷体" panose="02010609060101010101" pitchFamily="49" charset="-122"/>
                <a:ea typeface="楷体" panose="02010609060101010101" pitchFamily="49" charset="-122"/>
                <a:cs typeface="楷体" panose="02010609060101010101" pitchFamily="49" charset="-122"/>
                <a:sym typeface="+mn-ea"/>
              </a:endParaRPr>
            </a:p>
          </p:txBody>
        </p:sp>
      </p:grpSp>
      <p:sp>
        <p:nvSpPr>
          <p:cNvPr id="5" name="e7d195523061f1c0"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hidden="1"/>
          <p:cNvSpPr txBox="1"/>
          <p:nvPr/>
        </p:nvSpPr>
        <p:spPr>
          <a:xfrm>
            <a:off x="-355600" y="1803400"/>
            <a:ext cx="293927" cy="1016000"/>
          </a:xfrm>
          <a:prstGeom prst="rect">
            <a:avLst/>
          </a:prstGeom>
          <a:noFill/>
        </p:spPr>
        <p:txBody>
          <a:bodyPr vert="wordArtVert" rtlCol="0">
            <a:spAutoFit/>
          </a:bodyPr>
          <a:lstStyle/>
          <a:p>
            <a:r>
              <a:rPr lang="en-US" altLang="zh-CN" sz="100"/>
              <a:t>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a:t>
            </a:r>
            <a:endParaRPr lang="zh-CN" altLang="en-US" sz="100"/>
          </a:p>
        </p:txBody>
      </p:sp>
      <p:sp>
        <p:nvSpPr>
          <p:cNvPr id="22" name="Freeform 9"/>
          <p:cNvSpPr/>
          <p:nvPr/>
        </p:nvSpPr>
        <p:spPr bwMode="auto">
          <a:xfrm>
            <a:off x="6628765" y="2483485"/>
            <a:ext cx="549275" cy="349885"/>
          </a:xfrm>
          <a:custGeom>
            <a:avLst/>
            <a:gdLst>
              <a:gd name="T0" fmla="*/ 1 w 448"/>
              <a:gd name="T1" fmla="*/ 124 h 309"/>
              <a:gd name="T2" fmla="*/ 3 w 448"/>
              <a:gd name="T3" fmla="*/ 131 h 309"/>
              <a:gd name="T4" fmla="*/ 6 w 448"/>
              <a:gd name="T5" fmla="*/ 138 h 309"/>
              <a:gd name="T6" fmla="*/ 11 w 448"/>
              <a:gd name="T7" fmla="*/ 145 h 309"/>
              <a:gd name="T8" fmla="*/ 16 w 448"/>
              <a:gd name="T9" fmla="*/ 151 h 309"/>
              <a:gd name="T10" fmla="*/ 134 w 448"/>
              <a:gd name="T11" fmla="*/ 269 h 309"/>
              <a:gd name="T12" fmla="*/ 149 w 448"/>
              <a:gd name="T13" fmla="*/ 282 h 309"/>
              <a:gd name="T14" fmla="*/ 168 w 448"/>
              <a:gd name="T15" fmla="*/ 292 h 309"/>
              <a:gd name="T16" fmla="*/ 188 w 448"/>
              <a:gd name="T17" fmla="*/ 299 h 309"/>
              <a:gd name="T18" fmla="*/ 208 w 448"/>
              <a:gd name="T19" fmla="*/ 302 h 309"/>
              <a:gd name="T20" fmla="*/ 372 w 448"/>
              <a:gd name="T21" fmla="*/ 309 h 309"/>
              <a:gd name="T22" fmla="*/ 388 w 448"/>
              <a:gd name="T23" fmla="*/ 307 h 309"/>
              <a:gd name="T24" fmla="*/ 402 w 448"/>
              <a:gd name="T25" fmla="*/ 302 h 309"/>
              <a:gd name="T26" fmla="*/ 412 w 448"/>
              <a:gd name="T27" fmla="*/ 295 h 309"/>
              <a:gd name="T28" fmla="*/ 418 w 448"/>
              <a:gd name="T29" fmla="*/ 284 h 309"/>
              <a:gd name="T30" fmla="*/ 447 w 448"/>
              <a:gd name="T31" fmla="*/ 189 h 309"/>
              <a:gd name="T32" fmla="*/ 448 w 448"/>
              <a:gd name="T33" fmla="*/ 184 h 309"/>
              <a:gd name="T34" fmla="*/ 447 w 448"/>
              <a:gd name="T35" fmla="*/ 178 h 309"/>
              <a:gd name="T36" fmla="*/ 446 w 448"/>
              <a:gd name="T37" fmla="*/ 172 h 309"/>
              <a:gd name="T38" fmla="*/ 444 w 448"/>
              <a:gd name="T39" fmla="*/ 166 h 309"/>
              <a:gd name="T40" fmla="*/ 441 w 448"/>
              <a:gd name="T41" fmla="*/ 160 h 309"/>
              <a:gd name="T42" fmla="*/ 437 w 448"/>
              <a:gd name="T43" fmla="*/ 154 h 309"/>
              <a:gd name="T44" fmla="*/ 432 w 448"/>
              <a:gd name="T45" fmla="*/ 148 h 309"/>
              <a:gd name="T46" fmla="*/ 427 w 448"/>
              <a:gd name="T47" fmla="*/ 143 h 309"/>
              <a:gd name="T48" fmla="*/ 323 w 448"/>
              <a:gd name="T49" fmla="*/ 48 h 309"/>
              <a:gd name="T50" fmla="*/ 310 w 448"/>
              <a:gd name="T51" fmla="*/ 39 h 309"/>
              <a:gd name="T52" fmla="*/ 295 w 448"/>
              <a:gd name="T53" fmla="*/ 31 h 309"/>
              <a:gd name="T54" fmla="*/ 279 w 448"/>
              <a:gd name="T55" fmla="*/ 24 h 309"/>
              <a:gd name="T56" fmla="*/ 264 w 448"/>
              <a:gd name="T57" fmla="*/ 21 h 309"/>
              <a:gd name="T58" fmla="*/ 118 w 448"/>
              <a:gd name="T59" fmla="*/ 1 h 309"/>
              <a:gd name="T60" fmla="*/ 102 w 448"/>
              <a:gd name="T61" fmla="*/ 0 h 309"/>
              <a:gd name="T62" fmla="*/ 87 w 448"/>
              <a:gd name="T63" fmla="*/ 2 h 309"/>
              <a:gd name="T64" fmla="*/ 74 w 448"/>
              <a:gd name="T65" fmla="*/ 7 h 309"/>
              <a:gd name="T66" fmla="*/ 66 w 448"/>
              <a:gd name="T67" fmla="*/ 15 h 309"/>
              <a:gd name="T68" fmla="*/ 5 w 448"/>
              <a:gd name="T69" fmla="*/ 100 h 309"/>
              <a:gd name="T70" fmla="*/ 2 w 448"/>
              <a:gd name="T71" fmla="*/ 105 h 309"/>
              <a:gd name="T72" fmla="*/ 0 w 448"/>
              <a:gd name="T73" fmla="*/ 111 h 309"/>
              <a:gd name="T74" fmla="*/ 0 w 448"/>
              <a:gd name="T75" fmla="*/ 117 h 309"/>
              <a:gd name="T76" fmla="*/ 1 w 448"/>
              <a:gd name="T77" fmla="*/ 124 h 3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48" h="309">
                <a:moveTo>
                  <a:pt x="1" y="124"/>
                </a:moveTo>
                <a:cubicBezTo>
                  <a:pt x="1" y="126"/>
                  <a:pt x="2" y="129"/>
                  <a:pt x="3" y="131"/>
                </a:cubicBezTo>
                <a:cubicBezTo>
                  <a:pt x="4" y="133"/>
                  <a:pt x="5" y="136"/>
                  <a:pt x="6" y="138"/>
                </a:cubicBezTo>
                <a:cubicBezTo>
                  <a:pt x="7" y="140"/>
                  <a:pt x="9" y="143"/>
                  <a:pt x="11" y="145"/>
                </a:cubicBezTo>
                <a:cubicBezTo>
                  <a:pt x="12" y="147"/>
                  <a:pt x="14" y="149"/>
                  <a:pt x="16" y="151"/>
                </a:cubicBezTo>
                <a:cubicBezTo>
                  <a:pt x="134" y="269"/>
                  <a:pt x="134" y="269"/>
                  <a:pt x="134" y="269"/>
                </a:cubicBezTo>
                <a:cubicBezTo>
                  <a:pt x="138" y="274"/>
                  <a:pt x="143" y="278"/>
                  <a:pt x="149" y="282"/>
                </a:cubicBezTo>
                <a:cubicBezTo>
                  <a:pt x="155" y="285"/>
                  <a:pt x="161" y="289"/>
                  <a:pt x="168" y="292"/>
                </a:cubicBezTo>
                <a:cubicBezTo>
                  <a:pt x="174" y="295"/>
                  <a:pt x="181" y="297"/>
                  <a:pt x="188" y="299"/>
                </a:cubicBezTo>
                <a:cubicBezTo>
                  <a:pt x="195" y="300"/>
                  <a:pt x="201" y="301"/>
                  <a:pt x="208" y="302"/>
                </a:cubicBezTo>
                <a:cubicBezTo>
                  <a:pt x="372" y="309"/>
                  <a:pt x="372" y="309"/>
                  <a:pt x="372" y="309"/>
                </a:cubicBezTo>
                <a:cubicBezTo>
                  <a:pt x="378" y="309"/>
                  <a:pt x="383" y="309"/>
                  <a:pt x="388" y="307"/>
                </a:cubicBezTo>
                <a:cubicBezTo>
                  <a:pt x="393" y="306"/>
                  <a:pt x="398" y="305"/>
                  <a:pt x="402" y="302"/>
                </a:cubicBezTo>
                <a:cubicBezTo>
                  <a:pt x="406" y="300"/>
                  <a:pt x="410" y="298"/>
                  <a:pt x="412" y="295"/>
                </a:cubicBezTo>
                <a:cubicBezTo>
                  <a:pt x="415" y="291"/>
                  <a:pt x="417" y="288"/>
                  <a:pt x="418" y="284"/>
                </a:cubicBezTo>
                <a:cubicBezTo>
                  <a:pt x="447" y="189"/>
                  <a:pt x="447" y="189"/>
                  <a:pt x="447" y="189"/>
                </a:cubicBezTo>
                <a:cubicBezTo>
                  <a:pt x="447" y="187"/>
                  <a:pt x="448" y="186"/>
                  <a:pt x="448" y="184"/>
                </a:cubicBezTo>
                <a:cubicBezTo>
                  <a:pt x="448" y="182"/>
                  <a:pt x="448" y="180"/>
                  <a:pt x="447" y="178"/>
                </a:cubicBezTo>
                <a:cubicBezTo>
                  <a:pt x="447" y="176"/>
                  <a:pt x="447" y="174"/>
                  <a:pt x="446" y="172"/>
                </a:cubicBezTo>
                <a:cubicBezTo>
                  <a:pt x="446" y="170"/>
                  <a:pt x="445" y="168"/>
                  <a:pt x="444" y="166"/>
                </a:cubicBezTo>
                <a:cubicBezTo>
                  <a:pt x="443" y="164"/>
                  <a:pt x="442" y="162"/>
                  <a:pt x="441" y="160"/>
                </a:cubicBezTo>
                <a:cubicBezTo>
                  <a:pt x="440" y="158"/>
                  <a:pt x="438" y="156"/>
                  <a:pt x="437" y="154"/>
                </a:cubicBezTo>
                <a:cubicBezTo>
                  <a:pt x="435" y="152"/>
                  <a:pt x="434" y="150"/>
                  <a:pt x="432" y="148"/>
                </a:cubicBezTo>
                <a:cubicBezTo>
                  <a:pt x="431" y="147"/>
                  <a:pt x="429" y="145"/>
                  <a:pt x="427" y="143"/>
                </a:cubicBezTo>
                <a:cubicBezTo>
                  <a:pt x="323" y="48"/>
                  <a:pt x="323" y="48"/>
                  <a:pt x="323" y="48"/>
                </a:cubicBezTo>
                <a:cubicBezTo>
                  <a:pt x="319" y="45"/>
                  <a:pt x="315" y="42"/>
                  <a:pt x="310" y="39"/>
                </a:cubicBezTo>
                <a:cubicBezTo>
                  <a:pt x="306" y="36"/>
                  <a:pt x="300" y="33"/>
                  <a:pt x="295" y="31"/>
                </a:cubicBezTo>
                <a:cubicBezTo>
                  <a:pt x="290" y="28"/>
                  <a:pt x="285" y="26"/>
                  <a:pt x="279" y="24"/>
                </a:cubicBezTo>
                <a:cubicBezTo>
                  <a:pt x="274" y="23"/>
                  <a:pt x="269" y="21"/>
                  <a:pt x="264" y="21"/>
                </a:cubicBezTo>
                <a:cubicBezTo>
                  <a:pt x="118" y="1"/>
                  <a:pt x="118" y="1"/>
                  <a:pt x="118" y="1"/>
                </a:cubicBezTo>
                <a:cubicBezTo>
                  <a:pt x="112" y="0"/>
                  <a:pt x="107" y="0"/>
                  <a:pt x="102" y="0"/>
                </a:cubicBezTo>
                <a:cubicBezTo>
                  <a:pt x="96" y="0"/>
                  <a:pt x="91" y="1"/>
                  <a:pt x="87" y="2"/>
                </a:cubicBezTo>
                <a:cubicBezTo>
                  <a:pt x="82" y="3"/>
                  <a:pt x="78" y="5"/>
                  <a:pt x="74" y="7"/>
                </a:cubicBezTo>
                <a:cubicBezTo>
                  <a:pt x="71" y="9"/>
                  <a:pt x="68" y="12"/>
                  <a:pt x="66" y="15"/>
                </a:cubicBezTo>
                <a:cubicBezTo>
                  <a:pt x="5" y="100"/>
                  <a:pt x="5" y="100"/>
                  <a:pt x="5" y="100"/>
                </a:cubicBezTo>
                <a:cubicBezTo>
                  <a:pt x="4" y="101"/>
                  <a:pt x="3" y="103"/>
                  <a:pt x="2" y="105"/>
                </a:cubicBezTo>
                <a:cubicBezTo>
                  <a:pt x="1" y="107"/>
                  <a:pt x="0" y="109"/>
                  <a:pt x="0" y="111"/>
                </a:cubicBezTo>
                <a:cubicBezTo>
                  <a:pt x="0" y="113"/>
                  <a:pt x="0" y="115"/>
                  <a:pt x="0" y="117"/>
                </a:cubicBezTo>
                <a:cubicBezTo>
                  <a:pt x="0" y="120"/>
                  <a:pt x="0" y="122"/>
                  <a:pt x="1" y="124"/>
                </a:cubicBezTo>
              </a:path>
            </a:pathLst>
          </a:custGeom>
          <a:gradFill>
            <a:gsLst>
              <a:gs pos="0">
                <a:schemeClr val="bg1"/>
              </a:gs>
              <a:gs pos="100000">
                <a:schemeClr val="bg1">
                  <a:lumMod val="75000"/>
                </a:schemeClr>
              </a:gs>
            </a:gsLst>
            <a:lin ang="5400000" scaled="1"/>
          </a:gradFill>
          <a:ln>
            <a:noFill/>
          </a:ln>
          <a:effectLst>
            <a:outerShdw blurRad="50800" dist="38100" dir="8100000" algn="tr" rotWithShape="0">
              <a:prstClr val="black">
                <a:alpha val="40000"/>
              </a:prstClr>
            </a:outerShdw>
          </a:effectLst>
        </p:spPr>
        <p:txBody>
          <a:bodyPr vert="horz" wrap="square" lIns="91440" tIns="45720" rIns="91440" bIns="45720" numCol="1" anchor="t" anchorCtr="0" compatLnSpc="1"/>
          <a:lstStyle/>
          <a:p>
            <a:endParaRPr lang="zh-CN" altLang="en-US"/>
          </a:p>
        </p:txBody>
      </p:sp>
      <p:sp>
        <p:nvSpPr>
          <p:cNvPr id="74" name="文本框 73"/>
          <p:cNvSpPr txBox="1"/>
          <p:nvPr/>
        </p:nvSpPr>
        <p:spPr>
          <a:xfrm>
            <a:off x="6696075" y="2473960"/>
            <a:ext cx="454660" cy="368300"/>
          </a:xfrm>
          <a:prstGeom prst="rect">
            <a:avLst/>
          </a:prstGeom>
          <a:noFill/>
        </p:spPr>
        <p:txBody>
          <a:bodyPr wrap="square" rtlCol="0">
            <a:spAutoFit/>
          </a:bodyPr>
          <a:lstStyle/>
          <a:p>
            <a:r>
              <a:rPr lang="en-US" altLang="zh-CN" b="1">
                <a:solidFill>
                  <a:srgbClr val="F8AD94"/>
                </a:solidFill>
                <a:latin typeface="Arial Unicode MS" panose="020B0604020202020204" charset="-122"/>
                <a:ea typeface="Arial Unicode MS" panose="020B0604020202020204" charset="-122"/>
              </a:rPr>
              <a:t>02</a:t>
            </a:r>
          </a:p>
        </p:txBody>
      </p:sp>
      <p:sp>
        <p:nvSpPr>
          <p:cNvPr id="76" name="文本框 75"/>
          <p:cNvSpPr txBox="1"/>
          <p:nvPr/>
        </p:nvSpPr>
        <p:spPr>
          <a:xfrm>
            <a:off x="8986520" y="1951355"/>
            <a:ext cx="2907030" cy="460375"/>
          </a:xfrm>
          <a:prstGeom prst="rect">
            <a:avLst/>
          </a:prstGeom>
          <a:noFill/>
        </p:spPr>
        <p:txBody>
          <a:bodyPr wrap="square" rtlCol="0">
            <a:spAutoFit/>
          </a:bodyPr>
          <a:lstStyle/>
          <a:p>
            <a:pPr eaLnBrk="1" hangingPunct="1"/>
            <a:r>
              <a:rPr lang="en-US" altLang="zh-CN" sz="240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400">
                <a:latin typeface="楷体" panose="02010609060101010101" pitchFamily="49" charset="-122"/>
                <a:ea typeface="楷体" panose="02010609060101010101" pitchFamily="49" charset="-122"/>
                <a:cs typeface="楷体" panose="02010609060101010101" pitchFamily="49" charset="-122"/>
                <a:sym typeface="+mn-ea"/>
              </a:rPr>
              <a:t>二</a:t>
            </a:r>
            <a:r>
              <a:rPr lang="en-US" altLang="zh-CN" sz="240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400">
                <a:latin typeface="楷体" panose="02010609060101010101" pitchFamily="49" charset="-122"/>
                <a:ea typeface="楷体" panose="02010609060101010101" pitchFamily="49" charset="-122"/>
                <a:cs typeface="楷体" panose="02010609060101010101" pitchFamily="49" charset="-122"/>
                <a:sym typeface="+mn-ea"/>
              </a:rPr>
              <a:t>效率优先原则</a:t>
            </a:r>
          </a:p>
        </p:txBody>
      </p:sp>
    </p:spTree>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0">
        <p15:prstTrans prst="pageCurlDouble"/>
      </p:transition>
    </mc:Choice>
    <mc:Fallback xmlns="">
      <p:transition spd="slow"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par>
                                <p:cTn id="8" presetID="10" presetClass="entr" presetSubtype="0" fill="hold" nodeType="withEffect">
                                  <p:stCondLst>
                                    <p:cond delay="0"/>
                                  </p:stCondLst>
                                  <p:childTnLst>
                                    <p:set>
                                      <p:cBhvr>
                                        <p:cTn id="9" dur="1" fill="hold">
                                          <p:stCondLst>
                                            <p:cond delay="0"/>
                                          </p:stCondLst>
                                        </p:cTn>
                                        <p:tgtEl>
                                          <p:spTgt spid="65"/>
                                        </p:tgtEl>
                                        <p:attrNameLst>
                                          <p:attrName>style.visibility</p:attrName>
                                        </p:attrNameLst>
                                      </p:cBhvr>
                                      <p:to>
                                        <p:strVal val="visible"/>
                                      </p:to>
                                    </p:set>
                                    <p:animEffect transition="in" filter="fade">
                                      <p:cBhvr>
                                        <p:cTn id="10" dur="500"/>
                                        <p:tgtEl>
                                          <p:spTgt spid="6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矩形 24"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549157" y="-975631"/>
            <a:ext cx="583096" cy="838080"/>
          </a:xfrm>
          <a:prstGeom prst="rect">
            <a:avLst/>
          </a:prstGeom>
          <a:solidFill>
            <a:srgbClr val="365B7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 name="矩形 25"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1132253" y="-975631"/>
            <a:ext cx="583096" cy="838080"/>
          </a:xfrm>
          <a:prstGeom prst="rect">
            <a:avLst/>
          </a:prstGeom>
          <a:solidFill>
            <a:srgbClr val="96648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 name="矩形 26"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1715349" y="-975631"/>
            <a:ext cx="583096" cy="838080"/>
          </a:xfrm>
          <a:prstGeom prst="rect">
            <a:avLst/>
          </a:prstGeom>
          <a:solidFill>
            <a:srgbClr val="D06F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 name="矩形 27"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2298446" y="-975631"/>
            <a:ext cx="583096" cy="838080"/>
          </a:xfrm>
          <a:prstGeom prst="rect">
            <a:avLst/>
          </a:prstGeom>
          <a:solidFill>
            <a:srgbClr val="F779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 name="矩形 28"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2881542" y="-975631"/>
            <a:ext cx="583096" cy="838080"/>
          </a:xfrm>
          <a:prstGeom prst="rect">
            <a:avLst/>
          </a:prstGeom>
          <a:solidFill>
            <a:srgbClr val="F8AD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e7d195523061f1c0"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hidden="1"/>
          <p:cNvSpPr txBox="1"/>
          <p:nvPr/>
        </p:nvSpPr>
        <p:spPr>
          <a:xfrm>
            <a:off x="-355600" y="1803400"/>
            <a:ext cx="293927" cy="1016000"/>
          </a:xfrm>
          <a:prstGeom prst="rect">
            <a:avLst/>
          </a:prstGeom>
          <a:noFill/>
        </p:spPr>
        <p:txBody>
          <a:bodyPr vert="wordArtVert" rtlCol="0">
            <a:spAutoFit/>
          </a:bodyPr>
          <a:lstStyle/>
          <a:p>
            <a:r>
              <a:rPr lang="en-US" altLang="zh-CN" sz="100"/>
              <a:t>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a:t>
            </a:r>
            <a:endParaRPr lang="zh-CN" altLang="en-US" sz="100"/>
          </a:p>
        </p:txBody>
      </p:sp>
      <p:sp>
        <p:nvSpPr>
          <p:cNvPr id="2" name="文本框 1"/>
          <p:cNvSpPr txBox="1"/>
          <p:nvPr/>
        </p:nvSpPr>
        <p:spPr>
          <a:xfrm>
            <a:off x="952500" y="791845"/>
            <a:ext cx="10314214" cy="5262979"/>
          </a:xfrm>
          <a:prstGeom prst="rect">
            <a:avLst/>
          </a:prstGeom>
          <a:noFill/>
        </p:spPr>
        <p:txBody>
          <a:bodyPr wrap="square" rtlCol="0">
            <a:spAutoFit/>
          </a:bodyPr>
          <a:lstStyle/>
          <a:p>
            <a:pPr eaLnBrk="1" hangingPunct="1"/>
            <a:r>
              <a:rPr lang="en-US" altLang="zh-CN" sz="2400" dirty="0">
                <a:latin typeface="KaiTi" panose="02010609060101010101" pitchFamily="49" charset="-122"/>
                <a:ea typeface="KaiTi" panose="02010609060101010101" pitchFamily="49" charset="-122"/>
                <a:sym typeface="+mn-ea"/>
              </a:rPr>
              <a:t>1.</a:t>
            </a:r>
            <a:r>
              <a:rPr lang="zh-CN" altLang="zh-CN" sz="2400" dirty="0">
                <a:latin typeface="KaiTi" panose="02010609060101010101" pitchFamily="49" charset="-122"/>
                <a:ea typeface="KaiTi" panose="02010609060101010101" pitchFamily="49" charset="-122"/>
                <a:sym typeface="+mn-ea"/>
              </a:rPr>
              <a:t>以京东</a:t>
            </a:r>
            <a:r>
              <a:rPr lang="en-US" altLang="zh-CN" sz="2400" dirty="0">
                <a:latin typeface="KaiTi" panose="02010609060101010101" pitchFamily="49" charset="-122"/>
                <a:ea typeface="KaiTi" panose="02010609060101010101" pitchFamily="49" charset="-122"/>
                <a:sym typeface="+mn-ea"/>
              </a:rPr>
              <a:t>logo</a:t>
            </a:r>
            <a:r>
              <a:rPr lang="zh-CN" altLang="zh-CN" sz="2400" dirty="0">
                <a:latin typeface="KaiTi" panose="02010609060101010101" pitchFamily="49" charset="-122"/>
                <a:ea typeface="KaiTi" panose="02010609060101010101" pitchFamily="49" charset="-122"/>
                <a:sym typeface="+mn-ea"/>
              </a:rPr>
              <a:t>大红色和以一句简单的</a:t>
            </a:r>
            <a:r>
              <a:rPr lang="en-US" altLang="zh-CN" sz="2400" dirty="0">
                <a:latin typeface="KaiTi" panose="02010609060101010101" pitchFamily="49" charset="-122"/>
                <a:ea typeface="KaiTi" panose="02010609060101010101" pitchFamily="49" charset="-122"/>
                <a:sym typeface="+mn-ea"/>
              </a:rPr>
              <a:t>slogan</a:t>
            </a:r>
            <a:r>
              <a:rPr lang="zh-CN" altLang="zh-CN" sz="2400" dirty="0">
                <a:latin typeface="KaiTi" panose="02010609060101010101" pitchFamily="49" charset="-122"/>
                <a:ea typeface="KaiTi" panose="02010609060101010101" pitchFamily="49" charset="-122"/>
                <a:sym typeface="+mn-ea"/>
              </a:rPr>
              <a:t>开场：我是</a:t>
            </a:r>
            <a:r>
              <a:rPr lang="en-US" altLang="zh-CN" sz="2400" dirty="0">
                <a:latin typeface="KaiTi" panose="02010609060101010101" pitchFamily="49" charset="-122"/>
                <a:ea typeface="KaiTi" panose="02010609060101010101" pitchFamily="49" charset="-122"/>
                <a:sym typeface="+mn-ea"/>
              </a:rPr>
              <a:t>HR</a:t>
            </a:r>
            <a:r>
              <a:rPr lang="zh-CN" altLang="zh-CN" sz="2400" dirty="0">
                <a:latin typeface="KaiTi" panose="02010609060101010101" pitchFamily="49" charset="-122"/>
                <a:ea typeface="KaiTi" panose="02010609060101010101" pitchFamily="49" charset="-122"/>
                <a:sym typeface="+mn-ea"/>
              </a:rPr>
              <a:t>，我在京东等你。美观、简洁是京东微招聘创意网页的基调，这也顺应了移动互联网博眼球、快捷文化的特色。</a:t>
            </a:r>
            <a:endParaRPr lang="zh-CN" altLang="zh-CN" sz="2400" dirty="0">
              <a:latin typeface="KaiTi" panose="02010609060101010101" pitchFamily="49" charset="-122"/>
              <a:ea typeface="KaiTi" panose="02010609060101010101" pitchFamily="49" charset="-122"/>
            </a:endParaRPr>
          </a:p>
          <a:p>
            <a:pPr eaLnBrk="1" hangingPunct="1"/>
            <a:r>
              <a:rPr lang="en-US" altLang="zh-CN" sz="2400" dirty="0">
                <a:latin typeface="KaiTi" panose="02010609060101010101" pitchFamily="49" charset="-122"/>
                <a:ea typeface="KaiTi" panose="02010609060101010101" pitchFamily="49" charset="-122"/>
                <a:sym typeface="+mn-ea"/>
              </a:rPr>
              <a:t>2.</a:t>
            </a:r>
            <a:r>
              <a:rPr lang="zh-CN" altLang="zh-CN" sz="2400" dirty="0">
                <a:latin typeface="KaiTi" panose="02010609060101010101" pitchFamily="49" charset="-122"/>
                <a:ea typeface="KaiTi" panose="02010609060101010101" pitchFamily="49" charset="-122"/>
                <a:sym typeface="+mn-ea"/>
              </a:rPr>
              <a:t>不走寻常路的</a:t>
            </a:r>
            <a:r>
              <a:rPr lang="en-US" altLang="zh-CN" sz="2400" dirty="0">
                <a:latin typeface="KaiTi" panose="02010609060101010101" pitchFamily="49" charset="-122"/>
                <a:ea typeface="KaiTi" panose="02010609060101010101" pitchFamily="49" charset="-122"/>
                <a:sym typeface="+mn-ea"/>
              </a:rPr>
              <a:t>JD</a:t>
            </a:r>
            <a:r>
              <a:rPr lang="zh-CN" altLang="zh-CN" sz="2400" dirty="0">
                <a:latin typeface="KaiTi" panose="02010609060101010101" pitchFamily="49" charset="-122"/>
                <a:ea typeface="KaiTi" panose="02010609060101010101" pitchFamily="49" charset="-122"/>
                <a:sym typeface="+mn-ea"/>
              </a:rPr>
              <a:t>令人眼前一亮，此外结合极具卡通感的素材轻松诙谐的文案迅速拉近与年轻一代候选人的距离。</a:t>
            </a:r>
          </a:p>
          <a:p>
            <a:pPr eaLnBrk="1" hangingPunct="1"/>
            <a:r>
              <a:rPr lang="zh-CN" altLang="zh-CN" sz="2400" b="1" dirty="0">
                <a:solidFill>
                  <a:srgbClr val="FF0000"/>
                </a:solidFill>
                <a:latin typeface="KaiTi" panose="02010609060101010101" pitchFamily="49" charset="-122"/>
                <a:ea typeface="KaiTi" panose="02010609060101010101" pitchFamily="49" charset="-122"/>
                <a:sym typeface="+mn-ea"/>
              </a:rPr>
              <a:t>而微招聘也有不足之处：</a:t>
            </a:r>
            <a:endParaRPr lang="zh-CN" altLang="zh-CN" sz="2400" b="1" dirty="0">
              <a:solidFill>
                <a:srgbClr val="FF0000"/>
              </a:solidFill>
              <a:latin typeface="KaiTi" panose="02010609060101010101" pitchFamily="49" charset="-122"/>
              <a:ea typeface="KaiTi" panose="02010609060101010101" pitchFamily="49" charset="-122"/>
            </a:endParaRPr>
          </a:p>
          <a:p>
            <a:pPr eaLnBrk="1" hangingPunct="1"/>
            <a:r>
              <a:rPr lang="en-US" altLang="zh-CN" sz="2400" dirty="0">
                <a:latin typeface="KaiTi" panose="02010609060101010101" pitchFamily="49" charset="-122"/>
                <a:ea typeface="KaiTi" panose="02010609060101010101" pitchFamily="49" charset="-122"/>
                <a:sym typeface="+mn-ea"/>
              </a:rPr>
              <a:t>1.</a:t>
            </a:r>
            <a:r>
              <a:rPr lang="zh-CN" altLang="zh-CN" sz="2400" dirty="0">
                <a:latin typeface="KaiTi" panose="02010609060101010101" pitchFamily="49" charset="-122"/>
                <a:ea typeface="KaiTi" panose="02010609060101010101" pitchFamily="49" charset="-122"/>
                <a:sym typeface="+mn-ea"/>
              </a:rPr>
              <a:t>还未实现直接的简历投递。微信在线只能进行简单的个人信息收集，依然要通过网页的形式发送简历，如能通过一键导入简历并在线投递将会令招聘工作事半功倍，此功能在技术上现已能实现。</a:t>
            </a:r>
            <a:endParaRPr lang="zh-CN" altLang="zh-CN" sz="2400" dirty="0">
              <a:latin typeface="KaiTi" panose="02010609060101010101" pitchFamily="49" charset="-122"/>
              <a:ea typeface="KaiTi" panose="02010609060101010101" pitchFamily="49" charset="-122"/>
            </a:endParaRPr>
          </a:p>
          <a:p>
            <a:pPr eaLnBrk="1" hangingPunct="1"/>
            <a:endParaRPr lang="zh-CN" altLang="en-US" sz="2400" dirty="0">
              <a:latin typeface="KaiTi" panose="02010609060101010101" pitchFamily="49" charset="-122"/>
              <a:ea typeface="KaiTi" panose="02010609060101010101" pitchFamily="49" charset="-122"/>
            </a:endParaRPr>
          </a:p>
          <a:p>
            <a:pPr eaLnBrk="1" hangingPunct="1"/>
            <a:r>
              <a:rPr lang="en-US" altLang="zh-CN" sz="2400" dirty="0">
                <a:latin typeface="KaiTi" panose="02010609060101010101" pitchFamily="49" charset="-122"/>
                <a:ea typeface="KaiTi" panose="02010609060101010101" pitchFamily="49" charset="-122"/>
                <a:sym typeface="+mn-ea"/>
              </a:rPr>
              <a:t>2.</a:t>
            </a:r>
            <a:r>
              <a:rPr lang="zh-CN" altLang="zh-CN" sz="2400" dirty="0">
                <a:latin typeface="KaiTi" panose="02010609060101010101" pitchFamily="49" charset="-122"/>
                <a:ea typeface="KaiTi" panose="02010609060101010101" pitchFamily="49" charset="-122"/>
                <a:sym typeface="+mn-ea"/>
              </a:rPr>
              <a:t>还未实现交互功能。微信作为社交工具，结合招聘应该充分发挥其沟通交流的本质。我们认为在长达</a:t>
            </a:r>
            <a:r>
              <a:rPr lang="en-US" altLang="zh-CN" sz="2400" dirty="0">
                <a:latin typeface="KaiTi" panose="02010609060101010101" pitchFamily="49" charset="-122"/>
                <a:ea typeface="KaiTi" panose="02010609060101010101" pitchFamily="49" charset="-122"/>
                <a:sym typeface="+mn-ea"/>
              </a:rPr>
              <a:t>10-30</a:t>
            </a:r>
            <a:r>
              <a:rPr lang="zh-CN" altLang="zh-CN" sz="2400" dirty="0">
                <a:latin typeface="KaiTi" panose="02010609060101010101" pitchFamily="49" charset="-122"/>
                <a:ea typeface="KaiTi" panose="02010609060101010101" pitchFamily="49" charset="-122"/>
                <a:sym typeface="+mn-ea"/>
              </a:rPr>
              <a:t>天的应聘过程中，与候选人保持实时沟通一方面能够控制整个招聘流程，一方面令候选人能随时知晓应聘状态，无论是从流程管理还是雇主品牌都能伴随招聘收到意外之喜。</a:t>
            </a:r>
            <a:endParaRPr lang="zh-CN" altLang="en-US" sz="2400" dirty="0">
              <a:latin typeface="KaiTi" panose="02010609060101010101" pitchFamily="49" charset="-122"/>
              <a:ea typeface="KaiTi" panose="02010609060101010101" pitchFamily="49" charset="-122"/>
            </a:endParaRPr>
          </a:p>
        </p:txBody>
      </p:sp>
    </p:spTree>
    <p:extLst>
      <p:ext uri="{BB962C8B-B14F-4D97-AF65-F5344CB8AC3E}">
        <p14:creationId xmlns:p14="http://schemas.microsoft.com/office/powerpoint/2010/main" val="2907837749"/>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0">
        <p15:prstTrans prst="pageCurlDouble"/>
      </p:transition>
    </mc:Choice>
    <mc:Fallback xmlns="">
      <p:transition spd="slow" advTm="0">
        <p:fade/>
      </p:transition>
    </mc:Fallback>
  </mc:AlternateContent>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矩形 24"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549157" y="-975631"/>
            <a:ext cx="583096" cy="838080"/>
          </a:xfrm>
          <a:prstGeom prst="rect">
            <a:avLst/>
          </a:prstGeom>
          <a:solidFill>
            <a:srgbClr val="365B7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 name="矩形 25"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1132253" y="-975631"/>
            <a:ext cx="583096" cy="838080"/>
          </a:xfrm>
          <a:prstGeom prst="rect">
            <a:avLst/>
          </a:prstGeom>
          <a:solidFill>
            <a:srgbClr val="96648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 name="矩形 26"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1715349" y="-975631"/>
            <a:ext cx="583096" cy="838080"/>
          </a:xfrm>
          <a:prstGeom prst="rect">
            <a:avLst/>
          </a:prstGeom>
          <a:solidFill>
            <a:srgbClr val="D06F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 name="矩形 27"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2298446" y="-975631"/>
            <a:ext cx="583096" cy="838080"/>
          </a:xfrm>
          <a:prstGeom prst="rect">
            <a:avLst/>
          </a:prstGeom>
          <a:solidFill>
            <a:srgbClr val="F779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 name="矩形 28"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2881542" y="-975631"/>
            <a:ext cx="583096" cy="838080"/>
          </a:xfrm>
          <a:prstGeom prst="rect">
            <a:avLst/>
          </a:prstGeom>
          <a:solidFill>
            <a:srgbClr val="F8AD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2" name="组合 1"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GrpSpPr/>
          <p:nvPr/>
        </p:nvGrpSpPr>
        <p:grpSpPr>
          <a:xfrm>
            <a:off x="1776999" y="1463040"/>
            <a:ext cx="8654386" cy="1242412"/>
            <a:chOff x="1776999" y="1463040"/>
            <a:chExt cx="8654386" cy="1242412"/>
          </a:xfrm>
        </p:grpSpPr>
        <p:grpSp>
          <p:nvGrpSpPr>
            <p:cNvPr id="7" name="组合 6"/>
            <p:cNvGrpSpPr/>
            <p:nvPr/>
          </p:nvGrpSpPr>
          <p:grpSpPr>
            <a:xfrm>
              <a:off x="1836677" y="2241039"/>
              <a:ext cx="463966" cy="464413"/>
              <a:chOff x="7167096" y="561975"/>
              <a:chExt cx="1547910" cy="1549400"/>
            </a:xfrm>
          </p:grpSpPr>
          <p:sp>
            <p:nvSpPr>
              <p:cNvPr id="8" name="Freeform 40"/>
              <p:cNvSpPr/>
              <p:nvPr/>
            </p:nvSpPr>
            <p:spPr bwMode="auto">
              <a:xfrm>
                <a:off x="7167096" y="561975"/>
                <a:ext cx="1547910" cy="1518490"/>
              </a:xfrm>
              <a:custGeom>
                <a:avLst/>
                <a:gdLst/>
                <a:ahLst/>
                <a:cxnLst/>
                <a:rect l="l" t="t" r="r" b="b"/>
                <a:pathLst>
                  <a:path w="1547910" h="1518490">
                    <a:moveTo>
                      <a:pt x="735325" y="0"/>
                    </a:moveTo>
                    <a:cubicBezTo>
                      <a:pt x="1125922" y="0"/>
                      <a:pt x="1099882" y="195344"/>
                      <a:pt x="1099882" y="273482"/>
                    </a:cubicBezTo>
                    <a:cubicBezTo>
                      <a:pt x="1099882" y="338596"/>
                      <a:pt x="1047802" y="533941"/>
                      <a:pt x="1034783" y="612078"/>
                    </a:cubicBezTo>
                    <a:cubicBezTo>
                      <a:pt x="1008743" y="677193"/>
                      <a:pt x="995723" y="755331"/>
                      <a:pt x="1021763" y="794399"/>
                    </a:cubicBezTo>
                    <a:cubicBezTo>
                      <a:pt x="1034783" y="820445"/>
                      <a:pt x="1073842" y="872537"/>
                      <a:pt x="1243100" y="963698"/>
                    </a:cubicBezTo>
                    <a:cubicBezTo>
                      <a:pt x="1399339" y="1054858"/>
                      <a:pt x="1581617" y="1067881"/>
                      <a:pt x="1542557" y="1289271"/>
                    </a:cubicBezTo>
                    <a:cubicBezTo>
                      <a:pt x="1520081" y="1379197"/>
                      <a:pt x="1500030" y="1452144"/>
                      <a:pt x="1480009" y="1518490"/>
                    </a:cubicBezTo>
                    <a:lnTo>
                      <a:pt x="0" y="1518490"/>
                    </a:lnTo>
                    <a:cubicBezTo>
                      <a:pt x="15993" y="1434519"/>
                      <a:pt x="15303" y="1372240"/>
                      <a:pt x="45272" y="1302294"/>
                    </a:cubicBezTo>
                    <a:cubicBezTo>
                      <a:pt x="71312" y="1211134"/>
                      <a:pt x="97352" y="1119973"/>
                      <a:pt x="279630" y="1041835"/>
                    </a:cubicBezTo>
                    <a:cubicBezTo>
                      <a:pt x="461908" y="963698"/>
                      <a:pt x="579087" y="911606"/>
                      <a:pt x="579087" y="911606"/>
                    </a:cubicBezTo>
                    <a:cubicBezTo>
                      <a:pt x="579087" y="911528"/>
                      <a:pt x="579093" y="820440"/>
                      <a:pt x="592107" y="807422"/>
                    </a:cubicBezTo>
                    <a:cubicBezTo>
                      <a:pt x="605127" y="807422"/>
                      <a:pt x="631166" y="768354"/>
                      <a:pt x="605127" y="729285"/>
                    </a:cubicBezTo>
                    <a:cubicBezTo>
                      <a:pt x="592107" y="677193"/>
                      <a:pt x="566067" y="625101"/>
                      <a:pt x="566067" y="599055"/>
                    </a:cubicBezTo>
                    <a:cubicBezTo>
                      <a:pt x="566067" y="573009"/>
                      <a:pt x="344729" y="0"/>
                      <a:pt x="735325" y="0"/>
                    </a:cubicBezTo>
                    <a:close/>
                  </a:path>
                </a:pathLst>
              </a:custGeom>
              <a:solidFill>
                <a:schemeClr val="bg1">
                  <a:lumMod val="75000"/>
                </a:schemeClr>
              </a:solidFill>
              <a:ln w="9525">
                <a:noFill/>
                <a:round/>
              </a:ln>
            </p:spPr>
            <p:txBody>
              <a:bodyPr/>
              <a:lstStyle/>
              <a:p>
                <a:endParaRPr lang="zh-TW" altLang="en-US"/>
              </a:p>
            </p:txBody>
          </p:sp>
          <p:sp>
            <p:nvSpPr>
              <p:cNvPr id="9" name="Freeform 41"/>
              <p:cNvSpPr/>
              <p:nvPr/>
            </p:nvSpPr>
            <p:spPr bwMode="auto">
              <a:xfrm>
                <a:off x="7672637" y="1330325"/>
                <a:ext cx="520700" cy="768350"/>
              </a:xfrm>
              <a:custGeom>
                <a:avLst/>
                <a:gdLst>
                  <a:gd name="T0" fmla="*/ 2147483647 w 40"/>
                  <a:gd name="T1" fmla="*/ 2147483647 h 59"/>
                  <a:gd name="T2" fmla="*/ 2147483647 w 40"/>
                  <a:gd name="T3" fmla="*/ 2147483647 h 59"/>
                  <a:gd name="T4" fmla="*/ 2147483647 w 40"/>
                  <a:gd name="T5" fmla="*/ 0 h 59"/>
                  <a:gd name="T6" fmla="*/ 2147483647 w 40"/>
                  <a:gd name="T7" fmla="*/ 2147483647 h 59"/>
                  <a:gd name="T8" fmla="*/ 2147483647 w 40"/>
                  <a:gd name="T9" fmla="*/ 2147483647 h 59"/>
                  <a:gd name="T10" fmla="*/ 2147483647 w 40"/>
                  <a:gd name="T11" fmla="*/ 2147483647 h 59"/>
                  <a:gd name="T12" fmla="*/ 2147483647 w 40"/>
                  <a:gd name="T13" fmla="*/ 2147483647 h 59"/>
                  <a:gd name="T14" fmla="*/ 2147483647 w 40"/>
                  <a:gd name="T15" fmla="*/ 2147483647 h 59"/>
                  <a:gd name="T16" fmla="*/ 0 60000 65536"/>
                  <a:gd name="T17" fmla="*/ 0 60000 65536"/>
                  <a:gd name="T18" fmla="*/ 0 60000 65536"/>
                  <a:gd name="T19" fmla="*/ 0 60000 65536"/>
                  <a:gd name="T20" fmla="*/ 0 60000 65536"/>
                  <a:gd name="T21" fmla="*/ 0 60000 65536"/>
                  <a:gd name="T22" fmla="*/ 0 60000 65536"/>
                  <a:gd name="T23" fmla="*/ 0 60000 65536"/>
                  <a:gd name="T24" fmla="*/ 0 w 40"/>
                  <a:gd name="T25" fmla="*/ 0 h 59"/>
                  <a:gd name="T26" fmla="*/ 40 w 40"/>
                  <a:gd name="T27" fmla="*/ 59 h 5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0" h="59">
                    <a:moveTo>
                      <a:pt x="1" y="59"/>
                    </a:moveTo>
                    <a:cubicBezTo>
                      <a:pt x="1" y="59"/>
                      <a:pt x="19" y="21"/>
                      <a:pt x="40" y="4"/>
                    </a:cubicBezTo>
                    <a:cubicBezTo>
                      <a:pt x="40" y="4"/>
                      <a:pt x="37" y="2"/>
                      <a:pt x="37" y="0"/>
                    </a:cubicBezTo>
                    <a:cubicBezTo>
                      <a:pt x="37" y="0"/>
                      <a:pt x="16" y="14"/>
                      <a:pt x="15" y="15"/>
                    </a:cubicBezTo>
                    <a:cubicBezTo>
                      <a:pt x="14" y="16"/>
                      <a:pt x="13" y="16"/>
                      <a:pt x="12" y="15"/>
                    </a:cubicBezTo>
                    <a:cubicBezTo>
                      <a:pt x="11" y="14"/>
                      <a:pt x="5" y="3"/>
                      <a:pt x="5" y="3"/>
                    </a:cubicBezTo>
                    <a:cubicBezTo>
                      <a:pt x="5" y="3"/>
                      <a:pt x="3" y="10"/>
                      <a:pt x="4" y="11"/>
                    </a:cubicBezTo>
                    <a:cubicBezTo>
                      <a:pt x="4" y="13"/>
                      <a:pt x="0" y="49"/>
                      <a:pt x="1" y="59"/>
                    </a:cubicBezTo>
                    <a:close/>
                  </a:path>
                </a:pathLst>
              </a:custGeom>
              <a:solidFill>
                <a:srgbClr val="FFFFFF"/>
              </a:solidFill>
              <a:ln w="9525">
                <a:noFill/>
                <a:round/>
              </a:ln>
            </p:spPr>
            <p:txBody>
              <a:bodyPr/>
              <a:lstStyle/>
              <a:p>
                <a:endParaRPr lang="zh-TW" altLang="en-US"/>
              </a:p>
            </p:txBody>
          </p:sp>
          <p:sp>
            <p:nvSpPr>
              <p:cNvPr id="10" name="Freeform 42"/>
              <p:cNvSpPr/>
              <p:nvPr/>
            </p:nvSpPr>
            <p:spPr bwMode="auto">
              <a:xfrm>
                <a:off x="7672388" y="1500188"/>
                <a:ext cx="220662" cy="611187"/>
              </a:xfrm>
              <a:custGeom>
                <a:avLst/>
                <a:gdLst>
                  <a:gd name="T0" fmla="*/ 0 w 17"/>
                  <a:gd name="T1" fmla="*/ 2147483647 h 47"/>
                  <a:gd name="T2" fmla="*/ 2147483647 w 17"/>
                  <a:gd name="T3" fmla="*/ 2147483647 h 47"/>
                  <a:gd name="T4" fmla="*/ 2147483647 w 17"/>
                  <a:gd name="T5" fmla="*/ 1183728112 h 47"/>
                  <a:gd name="T6" fmla="*/ 2147483647 w 17"/>
                  <a:gd name="T7" fmla="*/ 507312048 h 47"/>
                  <a:gd name="T8" fmla="*/ 1684852866 w 17"/>
                  <a:gd name="T9" fmla="*/ 845520080 h 47"/>
                  <a:gd name="T10" fmla="*/ 168482691 w 17"/>
                  <a:gd name="T11" fmla="*/ 2147483647 h 47"/>
                  <a:gd name="T12" fmla="*/ 0 w 17"/>
                  <a:gd name="T13" fmla="*/ 2147483647 h 47"/>
                  <a:gd name="T14" fmla="*/ 0 60000 65536"/>
                  <a:gd name="T15" fmla="*/ 0 60000 65536"/>
                  <a:gd name="T16" fmla="*/ 0 60000 65536"/>
                  <a:gd name="T17" fmla="*/ 0 60000 65536"/>
                  <a:gd name="T18" fmla="*/ 0 60000 65536"/>
                  <a:gd name="T19" fmla="*/ 0 60000 65536"/>
                  <a:gd name="T20" fmla="*/ 0 60000 65536"/>
                  <a:gd name="T21" fmla="*/ 0 w 17"/>
                  <a:gd name="T22" fmla="*/ 0 h 47"/>
                  <a:gd name="T23" fmla="*/ 17 w 17"/>
                  <a:gd name="T24" fmla="*/ 47 h 4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7" h="47">
                    <a:moveTo>
                      <a:pt x="0" y="47"/>
                    </a:moveTo>
                    <a:cubicBezTo>
                      <a:pt x="0" y="47"/>
                      <a:pt x="14" y="25"/>
                      <a:pt x="13" y="14"/>
                    </a:cubicBezTo>
                    <a:cubicBezTo>
                      <a:pt x="13" y="9"/>
                      <a:pt x="14" y="7"/>
                      <a:pt x="14" y="7"/>
                    </a:cubicBezTo>
                    <a:cubicBezTo>
                      <a:pt x="14" y="7"/>
                      <a:pt x="17" y="4"/>
                      <a:pt x="16" y="3"/>
                    </a:cubicBezTo>
                    <a:cubicBezTo>
                      <a:pt x="15" y="1"/>
                      <a:pt x="12" y="0"/>
                      <a:pt x="10" y="5"/>
                    </a:cubicBezTo>
                    <a:cubicBezTo>
                      <a:pt x="11" y="8"/>
                      <a:pt x="1" y="15"/>
                      <a:pt x="1" y="26"/>
                    </a:cubicBezTo>
                    <a:lnTo>
                      <a:pt x="0" y="47"/>
                    </a:lnTo>
                    <a:close/>
                  </a:path>
                </a:pathLst>
              </a:custGeom>
              <a:solidFill>
                <a:schemeClr val="bg1">
                  <a:lumMod val="75000"/>
                </a:schemeClr>
              </a:solidFill>
              <a:ln w="9525">
                <a:noFill/>
                <a:round/>
              </a:ln>
            </p:spPr>
            <p:txBody>
              <a:bodyPr/>
              <a:lstStyle/>
              <a:p>
                <a:pPr>
                  <a:defRPr/>
                </a:pPr>
                <a:endParaRPr lang="zh-TW" altLang="en-US"/>
              </a:p>
            </p:txBody>
          </p:sp>
          <p:sp>
            <p:nvSpPr>
              <p:cNvPr id="11" name="Freeform 43"/>
              <p:cNvSpPr/>
              <p:nvPr/>
            </p:nvSpPr>
            <p:spPr bwMode="auto">
              <a:xfrm>
                <a:off x="7880599" y="1512888"/>
                <a:ext cx="104775" cy="90488"/>
              </a:xfrm>
              <a:custGeom>
                <a:avLst/>
                <a:gdLst>
                  <a:gd name="T0" fmla="*/ 0 w 66"/>
                  <a:gd name="T1" fmla="*/ 2147483647 h 57"/>
                  <a:gd name="T2" fmla="*/ 0 w 66"/>
                  <a:gd name="T3" fmla="*/ 0 h 57"/>
                  <a:gd name="T4" fmla="*/ 2147483647 w 66"/>
                  <a:gd name="T5" fmla="*/ 2147483647 h 57"/>
                  <a:gd name="T6" fmla="*/ 2147483647 w 66"/>
                  <a:gd name="T7" fmla="*/ 2147483647 h 57"/>
                  <a:gd name="T8" fmla="*/ 0 w 66"/>
                  <a:gd name="T9" fmla="*/ 2147483647 h 57"/>
                  <a:gd name="T10" fmla="*/ 0 60000 65536"/>
                  <a:gd name="T11" fmla="*/ 0 60000 65536"/>
                  <a:gd name="T12" fmla="*/ 0 60000 65536"/>
                  <a:gd name="T13" fmla="*/ 0 60000 65536"/>
                  <a:gd name="T14" fmla="*/ 0 60000 65536"/>
                  <a:gd name="T15" fmla="*/ 0 w 66"/>
                  <a:gd name="T16" fmla="*/ 0 h 57"/>
                  <a:gd name="T17" fmla="*/ 66 w 66"/>
                  <a:gd name="T18" fmla="*/ 57 h 57"/>
                </a:gdLst>
                <a:ahLst/>
                <a:cxnLst>
                  <a:cxn ang="T10">
                    <a:pos x="T0" y="T1"/>
                  </a:cxn>
                  <a:cxn ang="T11">
                    <a:pos x="T2" y="T3"/>
                  </a:cxn>
                  <a:cxn ang="T12">
                    <a:pos x="T4" y="T5"/>
                  </a:cxn>
                  <a:cxn ang="T13">
                    <a:pos x="T6" y="T7"/>
                  </a:cxn>
                  <a:cxn ang="T14">
                    <a:pos x="T8" y="T9"/>
                  </a:cxn>
                </a:cxnLst>
                <a:rect l="T15" t="T16" r="T17" b="T18"/>
                <a:pathLst>
                  <a:path w="66" h="57">
                    <a:moveTo>
                      <a:pt x="0" y="8"/>
                    </a:moveTo>
                    <a:lnTo>
                      <a:pt x="0" y="0"/>
                    </a:lnTo>
                    <a:lnTo>
                      <a:pt x="66" y="57"/>
                    </a:lnTo>
                    <a:lnTo>
                      <a:pt x="0" y="8"/>
                    </a:lnTo>
                    <a:close/>
                  </a:path>
                </a:pathLst>
              </a:custGeom>
              <a:solidFill>
                <a:srgbClr val="000000"/>
              </a:solidFill>
              <a:ln w="9525">
                <a:noFill/>
                <a:round/>
              </a:ln>
            </p:spPr>
            <p:txBody>
              <a:bodyPr/>
              <a:lstStyle/>
              <a:p>
                <a:endParaRPr lang="zh-TW" altLang="en-US"/>
              </a:p>
            </p:txBody>
          </p:sp>
          <p:sp>
            <p:nvSpPr>
              <p:cNvPr id="12" name="Freeform 44"/>
              <p:cNvSpPr/>
              <p:nvPr/>
            </p:nvSpPr>
            <p:spPr bwMode="auto">
              <a:xfrm>
                <a:off x="7710737" y="1512888"/>
                <a:ext cx="117475" cy="90488"/>
              </a:xfrm>
              <a:custGeom>
                <a:avLst/>
                <a:gdLst>
                  <a:gd name="T0" fmla="*/ 0 w 74"/>
                  <a:gd name="T1" fmla="*/ 2147483647 h 57"/>
                  <a:gd name="T2" fmla="*/ 2147483647 w 74"/>
                  <a:gd name="T3" fmla="*/ 0 h 57"/>
                  <a:gd name="T4" fmla="*/ 2147483647 w 74"/>
                  <a:gd name="T5" fmla="*/ 0 h 57"/>
                  <a:gd name="T6" fmla="*/ 0 w 74"/>
                  <a:gd name="T7" fmla="*/ 2147483647 h 57"/>
                  <a:gd name="T8" fmla="*/ 0 w 74"/>
                  <a:gd name="T9" fmla="*/ 2147483647 h 57"/>
                  <a:gd name="T10" fmla="*/ 0 60000 65536"/>
                  <a:gd name="T11" fmla="*/ 0 60000 65536"/>
                  <a:gd name="T12" fmla="*/ 0 60000 65536"/>
                  <a:gd name="T13" fmla="*/ 0 60000 65536"/>
                  <a:gd name="T14" fmla="*/ 0 60000 65536"/>
                  <a:gd name="T15" fmla="*/ 0 w 74"/>
                  <a:gd name="T16" fmla="*/ 0 h 57"/>
                  <a:gd name="T17" fmla="*/ 74 w 74"/>
                  <a:gd name="T18" fmla="*/ 57 h 57"/>
                </a:gdLst>
                <a:ahLst/>
                <a:cxnLst>
                  <a:cxn ang="T10">
                    <a:pos x="T0" y="T1"/>
                  </a:cxn>
                  <a:cxn ang="T11">
                    <a:pos x="T2" y="T3"/>
                  </a:cxn>
                  <a:cxn ang="T12">
                    <a:pos x="T4" y="T5"/>
                  </a:cxn>
                  <a:cxn ang="T13">
                    <a:pos x="T6" y="T7"/>
                  </a:cxn>
                  <a:cxn ang="T14">
                    <a:pos x="T8" y="T9"/>
                  </a:cxn>
                </a:cxnLst>
                <a:rect l="T15" t="T16" r="T17" b="T18"/>
                <a:pathLst>
                  <a:path w="74" h="57">
                    <a:moveTo>
                      <a:pt x="0" y="57"/>
                    </a:moveTo>
                    <a:lnTo>
                      <a:pt x="66" y="0"/>
                    </a:lnTo>
                    <a:lnTo>
                      <a:pt x="74" y="0"/>
                    </a:lnTo>
                    <a:lnTo>
                      <a:pt x="0" y="57"/>
                    </a:lnTo>
                    <a:close/>
                  </a:path>
                </a:pathLst>
              </a:custGeom>
              <a:solidFill>
                <a:srgbClr val="000000"/>
              </a:solidFill>
              <a:ln w="9525">
                <a:noFill/>
                <a:round/>
              </a:ln>
            </p:spPr>
            <p:txBody>
              <a:bodyPr/>
              <a:lstStyle/>
              <a:p>
                <a:endParaRPr lang="zh-TW" altLang="en-US"/>
              </a:p>
            </p:txBody>
          </p:sp>
        </p:grpSp>
        <p:grpSp>
          <p:nvGrpSpPr>
            <p:cNvPr id="13" name="组合 12"/>
            <p:cNvGrpSpPr/>
            <p:nvPr/>
          </p:nvGrpSpPr>
          <p:grpSpPr>
            <a:xfrm>
              <a:off x="2636693" y="2114958"/>
              <a:ext cx="589925" cy="590494"/>
              <a:chOff x="7167096" y="561975"/>
              <a:chExt cx="1547910" cy="1549400"/>
            </a:xfrm>
          </p:grpSpPr>
          <p:sp>
            <p:nvSpPr>
              <p:cNvPr id="14" name="Freeform 40"/>
              <p:cNvSpPr/>
              <p:nvPr/>
            </p:nvSpPr>
            <p:spPr bwMode="auto">
              <a:xfrm>
                <a:off x="7167096" y="561975"/>
                <a:ext cx="1547910" cy="1518490"/>
              </a:xfrm>
              <a:custGeom>
                <a:avLst/>
                <a:gdLst/>
                <a:ahLst/>
                <a:cxnLst/>
                <a:rect l="l" t="t" r="r" b="b"/>
                <a:pathLst>
                  <a:path w="1547910" h="1518490">
                    <a:moveTo>
                      <a:pt x="735325" y="0"/>
                    </a:moveTo>
                    <a:cubicBezTo>
                      <a:pt x="1125922" y="0"/>
                      <a:pt x="1099882" y="195344"/>
                      <a:pt x="1099882" y="273482"/>
                    </a:cubicBezTo>
                    <a:cubicBezTo>
                      <a:pt x="1099882" y="338596"/>
                      <a:pt x="1047802" y="533941"/>
                      <a:pt x="1034783" y="612078"/>
                    </a:cubicBezTo>
                    <a:cubicBezTo>
                      <a:pt x="1008743" y="677193"/>
                      <a:pt x="995723" y="755331"/>
                      <a:pt x="1021763" y="794399"/>
                    </a:cubicBezTo>
                    <a:cubicBezTo>
                      <a:pt x="1034783" y="820445"/>
                      <a:pt x="1073842" y="872537"/>
                      <a:pt x="1243100" y="963698"/>
                    </a:cubicBezTo>
                    <a:cubicBezTo>
                      <a:pt x="1399339" y="1054858"/>
                      <a:pt x="1581617" y="1067881"/>
                      <a:pt x="1542557" y="1289271"/>
                    </a:cubicBezTo>
                    <a:cubicBezTo>
                      <a:pt x="1520081" y="1379197"/>
                      <a:pt x="1500030" y="1452144"/>
                      <a:pt x="1480009" y="1518490"/>
                    </a:cubicBezTo>
                    <a:lnTo>
                      <a:pt x="0" y="1518490"/>
                    </a:lnTo>
                    <a:cubicBezTo>
                      <a:pt x="15993" y="1434519"/>
                      <a:pt x="15303" y="1372240"/>
                      <a:pt x="45272" y="1302294"/>
                    </a:cubicBezTo>
                    <a:cubicBezTo>
                      <a:pt x="71312" y="1211134"/>
                      <a:pt x="97352" y="1119973"/>
                      <a:pt x="279630" y="1041835"/>
                    </a:cubicBezTo>
                    <a:cubicBezTo>
                      <a:pt x="461908" y="963698"/>
                      <a:pt x="579087" y="911606"/>
                      <a:pt x="579087" y="911606"/>
                    </a:cubicBezTo>
                    <a:cubicBezTo>
                      <a:pt x="579087" y="911528"/>
                      <a:pt x="579093" y="820440"/>
                      <a:pt x="592107" y="807422"/>
                    </a:cubicBezTo>
                    <a:cubicBezTo>
                      <a:pt x="605127" y="807422"/>
                      <a:pt x="631166" y="768354"/>
                      <a:pt x="605127" y="729285"/>
                    </a:cubicBezTo>
                    <a:cubicBezTo>
                      <a:pt x="592107" y="677193"/>
                      <a:pt x="566067" y="625101"/>
                      <a:pt x="566067" y="599055"/>
                    </a:cubicBezTo>
                    <a:cubicBezTo>
                      <a:pt x="566067" y="573009"/>
                      <a:pt x="344729" y="0"/>
                      <a:pt x="735325" y="0"/>
                    </a:cubicBezTo>
                    <a:close/>
                  </a:path>
                </a:pathLst>
              </a:custGeom>
              <a:solidFill>
                <a:schemeClr val="bg1">
                  <a:lumMod val="75000"/>
                </a:schemeClr>
              </a:solidFill>
              <a:ln w="9525">
                <a:noFill/>
                <a:round/>
              </a:ln>
            </p:spPr>
            <p:txBody>
              <a:bodyPr/>
              <a:lstStyle/>
              <a:p>
                <a:endParaRPr lang="zh-TW" altLang="en-US"/>
              </a:p>
            </p:txBody>
          </p:sp>
          <p:sp>
            <p:nvSpPr>
              <p:cNvPr id="15" name="Freeform 41"/>
              <p:cNvSpPr/>
              <p:nvPr/>
            </p:nvSpPr>
            <p:spPr bwMode="auto">
              <a:xfrm>
                <a:off x="7672637" y="1330325"/>
                <a:ext cx="520700" cy="768350"/>
              </a:xfrm>
              <a:custGeom>
                <a:avLst/>
                <a:gdLst>
                  <a:gd name="T0" fmla="*/ 2147483647 w 40"/>
                  <a:gd name="T1" fmla="*/ 2147483647 h 59"/>
                  <a:gd name="T2" fmla="*/ 2147483647 w 40"/>
                  <a:gd name="T3" fmla="*/ 2147483647 h 59"/>
                  <a:gd name="T4" fmla="*/ 2147483647 w 40"/>
                  <a:gd name="T5" fmla="*/ 0 h 59"/>
                  <a:gd name="T6" fmla="*/ 2147483647 w 40"/>
                  <a:gd name="T7" fmla="*/ 2147483647 h 59"/>
                  <a:gd name="T8" fmla="*/ 2147483647 w 40"/>
                  <a:gd name="T9" fmla="*/ 2147483647 h 59"/>
                  <a:gd name="T10" fmla="*/ 2147483647 w 40"/>
                  <a:gd name="T11" fmla="*/ 2147483647 h 59"/>
                  <a:gd name="T12" fmla="*/ 2147483647 w 40"/>
                  <a:gd name="T13" fmla="*/ 2147483647 h 59"/>
                  <a:gd name="T14" fmla="*/ 2147483647 w 40"/>
                  <a:gd name="T15" fmla="*/ 2147483647 h 59"/>
                  <a:gd name="T16" fmla="*/ 0 60000 65536"/>
                  <a:gd name="T17" fmla="*/ 0 60000 65536"/>
                  <a:gd name="T18" fmla="*/ 0 60000 65536"/>
                  <a:gd name="T19" fmla="*/ 0 60000 65536"/>
                  <a:gd name="T20" fmla="*/ 0 60000 65536"/>
                  <a:gd name="T21" fmla="*/ 0 60000 65536"/>
                  <a:gd name="T22" fmla="*/ 0 60000 65536"/>
                  <a:gd name="T23" fmla="*/ 0 60000 65536"/>
                  <a:gd name="T24" fmla="*/ 0 w 40"/>
                  <a:gd name="T25" fmla="*/ 0 h 59"/>
                  <a:gd name="T26" fmla="*/ 40 w 40"/>
                  <a:gd name="T27" fmla="*/ 59 h 5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0" h="59">
                    <a:moveTo>
                      <a:pt x="1" y="59"/>
                    </a:moveTo>
                    <a:cubicBezTo>
                      <a:pt x="1" y="59"/>
                      <a:pt x="19" y="21"/>
                      <a:pt x="40" y="4"/>
                    </a:cubicBezTo>
                    <a:cubicBezTo>
                      <a:pt x="40" y="4"/>
                      <a:pt x="37" y="2"/>
                      <a:pt x="37" y="0"/>
                    </a:cubicBezTo>
                    <a:cubicBezTo>
                      <a:pt x="37" y="0"/>
                      <a:pt x="16" y="14"/>
                      <a:pt x="15" y="15"/>
                    </a:cubicBezTo>
                    <a:cubicBezTo>
                      <a:pt x="14" y="16"/>
                      <a:pt x="13" y="16"/>
                      <a:pt x="12" y="15"/>
                    </a:cubicBezTo>
                    <a:cubicBezTo>
                      <a:pt x="11" y="14"/>
                      <a:pt x="5" y="3"/>
                      <a:pt x="5" y="3"/>
                    </a:cubicBezTo>
                    <a:cubicBezTo>
                      <a:pt x="5" y="3"/>
                      <a:pt x="3" y="10"/>
                      <a:pt x="4" y="11"/>
                    </a:cubicBezTo>
                    <a:cubicBezTo>
                      <a:pt x="4" y="13"/>
                      <a:pt x="0" y="49"/>
                      <a:pt x="1" y="59"/>
                    </a:cubicBezTo>
                    <a:close/>
                  </a:path>
                </a:pathLst>
              </a:custGeom>
              <a:solidFill>
                <a:srgbClr val="FFFFFF"/>
              </a:solidFill>
              <a:ln w="9525">
                <a:noFill/>
                <a:round/>
              </a:ln>
            </p:spPr>
            <p:txBody>
              <a:bodyPr/>
              <a:lstStyle/>
              <a:p>
                <a:endParaRPr lang="zh-TW" altLang="en-US"/>
              </a:p>
            </p:txBody>
          </p:sp>
          <p:sp>
            <p:nvSpPr>
              <p:cNvPr id="16" name="Freeform 42"/>
              <p:cNvSpPr/>
              <p:nvPr/>
            </p:nvSpPr>
            <p:spPr bwMode="auto">
              <a:xfrm>
                <a:off x="7672388" y="1500188"/>
                <a:ext cx="220662" cy="611187"/>
              </a:xfrm>
              <a:custGeom>
                <a:avLst/>
                <a:gdLst>
                  <a:gd name="T0" fmla="*/ 0 w 17"/>
                  <a:gd name="T1" fmla="*/ 2147483647 h 47"/>
                  <a:gd name="T2" fmla="*/ 2147483647 w 17"/>
                  <a:gd name="T3" fmla="*/ 2147483647 h 47"/>
                  <a:gd name="T4" fmla="*/ 2147483647 w 17"/>
                  <a:gd name="T5" fmla="*/ 1183728112 h 47"/>
                  <a:gd name="T6" fmla="*/ 2147483647 w 17"/>
                  <a:gd name="T7" fmla="*/ 507312048 h 47"/>
                  <a:gd name="T8" fmla="*/ 1684852866 w 17"/>
                  <a:gd name="T9" fmla="*/ 845520080 h 47"/>
                  <a:gd name="T10" fmla="*/ 168482691 w 17"/>
                  <a:gd name="T11" fmla="*/ 2147483647 h 47"/>
                  <a:gd name="T12" fmla="*/ 0 w 17"/>
                  <a:gd name="T13" fmla="*/ 2147483647 h 47"/>
                  <a:gd name="T14" fmla="*/ 0 60000 65536"/>
                  <a:gd name="T15" fmla="*/ 0 60000 65536"/>
                  <a:gd name="T16" fmla="*/ 0 60000 65536"/>
                  <a:gd name="T17" fmla="*/ 0 60000 65536"/>
                  <a:gd name="T18" fmla="*/ 0 60000 65536"/>
                  <a:gd name="T19" fmla="*/ 0 60000 65536"/>
                  <a:gd name="T20" fmla="*/ 0 60000 65536"/>
                  <a:gd name="T21" fmla="*/ 0 w 17"/>
                  <a:gd name="T22" fmla="*/ 0 h 47"/>
                  <a:gd name="T23" fmla="*/ 17 w 17"/>
                  <a:gd name="T24" fmla="*/ 47 h 4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7" h="47">
                    <a:moveTo>
                      <a:pt x="0" y="47"/>
                    </a:moveTo>
                    <a:cubicBezTo>
                      <a:pt x="0" y="47"/>
                      <a:pt x="14" y="25"/>
                      <a:pt x="13" y="14"/>
                    </a:cubicBezTo>
                    <a:cubicBezTo>
                      <a:pt x="13" y="9"/>
                      <a:pt x="14" y="7"/>
                      <a:pt x="14" y="7"/>
                    </a:cubicBezTo>
                    <a:cubicBezTo>
                      <a:pt x="14" y="7"/>
                      <a:pt x="17" y="4"/>
                      <a:pt x="16" y="3"/>
                    </a:cubicBezTo>
                    <a:cubicBezTo>
                      <a:pt x="15" y="1"/>
                      <a:pt x="12" y="0"/>
                      <a:pt x="10" y="5"/>
                    </a:cubicBezTo>
                    <a:cubicBezTo>
                      <a:pt x="11" y="8"/>
                      <a:pt x="1" y="15"/>
                      <a:pt x="1" y="26"/>
                    </a:cubicBezTo>
                    <a:lnTo>
                      <a:pt x="0" y="47"/>
                    </a:lnTo>
                    <a:close/>
                  </a:path>
                </a:pathLst>
              </a:custGeom>
              <a:solidFill>
                <a:schemeClr val="bg1">
                  <a:lumMod val="75000"/>
                </a:schemeClr>
              </a:solidFill>
              <a:ln w="9525">
                <a:noFill/>
                <a:round/>
              </a:ln>
            </p:spPr>
            <p:txBody>
              <a:bodyPr/>
              <a:lstStyle/>
              <a:p>
                <a:pPr>
                  <a:defRPr/>
                </a:pPr>
                <a:endParaRPr lang="zh-TW" altLang="en-US"/>
              </a:p>
            </p:txBody>
          </p:sp>
          <p:sp>
            <p:nvSpPr>
              <p:cNvPr id="17" name="Freeform 43"/>
              <p:cNvSpPr/>
              <p:nvPr/>
            </p:nvSpPr>
            <p:spPr bwMode="auto">
              <a:xfrm>
                <a:off x="7880599" y="1512888"/>
                <a:ext cx="104775" cy="90488"/>
              </a:xfrm>
              <a:custGeom>
                <a:avLst/>
                <a:gdLst>
                  <a:gd name="T0" fmla="*/ 0 w 66"/>
                  <a:gd name="T1" fmla="*/ 2147483647 h 57"/>
                  <a:gd name="T2" fmla="*/ 0 w 66"/>
                  <a:gd name="T3" fmla="*/ 0 h 57"/>
                  <a:gd name="T4" fmla="*/ 2147483647 w 66"/>
                  <a:gd name="T5" fmla="*/ 2147483647 h 57"/>
                  <a:gd name="T6" fmla="*/ 2147483647 w 66"/>
                  <a:gd name="T7" fmla="*/ 2147483647 h 57"/>
                  <a:gd name="T8" fmla="*/ 0 w 66"/>
                  <a:gd name="T9" fmla="*/ 2147483647 h 57"/>
                  <a:gd name="T10" fmla="*/ 0 60000 65536"/>
                  <a:gd name="T11" fmla="*/ 0 60000 65536"/>
                  <a:gd name="T12" fmla="*/ 0 60000 65536"/>
                  <a:gd name="T13" fmla="*/ 0 60000 65536"/>
                  <a:gd name="T14" fmla="*/ 0 60000 65536"/>
                  <a:gd name="T15" fmla="*/ 0 w 66"/>
                  <a:gd name="T16" fmla="*/ 0 h 57"/>
                  <a:gd name="T17" fmla="*/ 66 w 66"/>
                  <a:gd name="T18" fmla="*/ 57 h 57"/>
                </a:gdLst>
                <a:ahLst/>
                <a:cxnLst>
                  <a:cxn ang="T10">
                    <a:pos x="T0" y="T1"/>
                  </a:cxn>
                  <a:cxn ang="T11">
                    <a:pos x="T2" y="T3"/>
                  </a:cxn>
                  <a:cxn ang="T12">
                    <a:pos x="T4" y="T5"/>
                  </a:cxn>
                  <a:cxn ang="T13">
                    <a:pos x="T6" y="T7"/>
                  </a:cxn>
                  <a:cxn ang="T14">
                    <a:pos x="T8" y="T9"/>
                  </a:cxn>
                </a:cxnLst>
                <a:rect l="T15" t="T16" r="T17" b="T18"/>
                <a:pathLst>
                  <a:path w="66" h="57">
                    <a:moveTo>
                      <a:pt x="0" y="8"/>
                    </a:moveTo>
                    <a:lnTo>
                      <a:pt x="0" y="0"/>
                    </a:lnTo>
                    <a:lnTo>
                      <a:pt x="66" y="57"/>
                    </a:lnTo>
                    <a:lnTo>
                      <a:pt x="0" y="8"/>
                    </a:lnTo>
                    <a:close/>
                  </a:path>
                </a:pathLst>
              </a:custGeom>
              <a:solidFill>
                <a:srgbClr val="000000"/>
              </a:solidFill>
              <a:ln w="9525">
                <a:noFill/>
                <a:round/>
              </a:ln>
            </p:spPr>
            <p:txBody>
              <a:bodyPr/>
              <a:lstStyle/>
              <a:p>
                <a:endParaRPr lang="zh-TW" altLang="en-US"/>
              </a:p>
            </p:txBody>
          </p:sp>
          <p:sp>
            <p:nvSpPr>
              <p:cNvPr id="18" name="Freeform 44"/>
              <p:cNvSpPr/>
              <p:nvPr/>
            </p:nvSpPr>
            <p:spPr bwMode="auto">
              <a:xfrm>
                <a:off x="7710737" y="1512888"/>
                <a:ext cx="117475" cy="90488"/>
              </a:xfrm>
              <a:custGeom>
                <a:avLst/>
                <a:gdLst>
                  <a:gd name="T0" fmla="*/ 0 w 74"/>
                  <a:gd name="T1" fmla="*/ 2147483647 h 57"/>
                  <a:gd name="T2" fmla="*/ 2147483647 w 74"/>
                  <a:gd name="T3" fmla="*/ 0 h 57"/>
                  <a:gd name="T4" fmla="*/ 2147483647 w 74"/>
                  <a:gd name="T5" fmla="*/ 0 h 57"/>
                  <a:gd name="T6" fmla="*/ 0 w 74"/>
                  <a:gd name="T7" fmla="*/ 2147483647 h 57"/>
                  <a:gd name="T8" fmla="*/ 0 w 74"/>
                  <a:gd name="T9" fmla="*/ 2147483647 h 57"/>
                  <a:gd name="T10" fmla="*/ 0 60000 65536"/>
                  <a:gd name="T11" fmla="*/ 0 60000 65536"/>
                  <a:gd name="T12" fmla="*/ 0 60000 65536"/>
                  <a:gd name="T13" fmla="*/ 0 60000 65536"/>
                  <a:gd name="T14" fmla="*/ 0 60000 65536"/>
                  <a:gd name="T15" fmla="*/ 0 w 74"/>
                  <a:gd name="T16" fmla="*/ 0 h 57"/>
                  <a:gd name="T17" fmla="*/ 74 w 74"/>
                  <a:gd name="T18" fmla="*/ 57 h 57"/>
                </a:gdLst>
                <a:ahLst/>
                <a:cxnLst>
                  <a:cxn ang="T10">
                    <a:pos x="T0" y="T1"/>
                  </a:cxn>
                  <a:cxn ang="T11">
                    <a:pos x="T2" y="T3"/>
                  </a:cxn>
                  <a:cxn ang="T12">
                    <a:pos x="T4" y="T5"/>
                  </a:cxn>
                  <a:cxn ang="T13">
                    <a:pos x="T6" y="T7"/>
                  </a:cxn>
                  <a:cxn ang="T14">
                    <a:pos x="T8" y="T9"/>
                  </a:cxn>
                </a:cxnLst>
                <a:rect l="T15" t="T16" r="T17" b="T18"/>
                <a:pathLst>
                  <a:path w="74" h="57">
                    <a:moveTo>
                      <a:pt x="0" y="57"/>
                    </a:moveTo>
                    <a:lnTo>
                      <a:pt x="66" y="0"/>
                    </a:lnTo>
                    <a:lnTo>
                      <a:pt x="74" y="0"/>
                    </a:lnTo>
                    <a:lnTo>
                      <a:pt x="0" y="57"/>
                    </a:lnTo>
                    <a:close/>
                  </a:path>
                </a:pathLst>
              </a:custGeom>
              <a:solidFill>
                <a:srgbClr val="000000"/>
              </a:solidFill>
              <a:ln w="9525">
                <a:noFill/>
                <a:round/>
              </a:ln>
            </p:spPr>
            <p:txBody>
              <a:bodyPr/>
              <a:lstStyle/>
              <a:p>
                <a:endParaRPr lang="zh-TW" altLang="en-US"/>
              </a:p>
            </p:txBody>
          </p:sp>
        </p:grpSp>
        <p:grpSp>
          <p:nvGrpSpPr>
            <p:cNvPr id="19" name="组合 18"/>
            <p:cNvGrpSpPr/>
            <p:nvPr/>
          </p:nvGrpSpPr>
          <p:grpSpPr>
            <a:xfrm>
              <a:off x="2190902" y="2032404"/>
              <a:ext cx="672399" cy="673048"/>
              <a:chOff x="7167096" y="561975"/>
              <a:chExt cx="1547910" cy="1549400"/>
            </a:xfrm>
          </p:grpSpPr>
          <p:sp>
            <p:nvSpPr>
              <p:cNvPr id="20" name="Freeform 40"/>
              <p:cNvSpPr/>
              <p:nvPr/>
            </p:nvSpPr>
            <p:spPr bwMode="auto">
              <a:xfrm>
                <a:off x="7167096" y="561975"/>
                <a:ext cx="1547910" cy="1518490"/>
              </a:xfrm>
              <a:custGeom>
                <a:avLst/>
                <a:gdLst/>
                <a:ahLst/>
                <a:cxnLst/>
                <a:rect l="l" t="t" r="r" b="b"/>
                <a:pathLst>
                  <a:path w="1547910" h="1518490">
                    <a:moveTo>
                      <a:pt x="735325" y="0"/>
                    </a:moveTo>
                    <a:cubicBezTo>
                      <a:pt x="1125922" y="0"/>
                      <a:pt x="1099882" y="195344"/>
                      <a:pt x="1099882" y="273482"/>
                    </a:cubicBezTo>
                    <a:cubicBezTo>
                      <a:pt x="1099882" y="338596"/>
                      <a:pt x="1047802" y="533941"/>
                      <a:pt x="1034783" y="612078"/>
                    </a:cubicBezTo>
                    <a:cubicBezTo>
                      <a:pt x="1008743" y="677193"/>
                      <a:pt x="995723" y="755331"/>
                      <a:pt x="1021763" y="794399"/>
                    </a:cubicBezTo>
                    <a:cubicBezTo>
                      <a:pt x="1034783" y="820445"/>
                      <a:pt x="1073842" y="872537"/>
                      <a:pt x="1243100" y="963698"/>
                    </a:cubicBezTo>
                    <a:cubicBezTo>
                      <a:pt x="1399339" y="1054858"/>
                      <a:pt x="1581617" y="1067881"/>
                      <a:pt x="1542557" y="1289271"/>
                    </a:cubicBezTo>
                    <a:cubicBezTo>
                      <a:pt x="1520081" y="1379197"/>
                      <a:pt x="1500030" y="1452144"/>
                      <a:pt x="1480009" y="1518490"/>
                    </a:cubicBezTo>
                    <a:lnTo>
                      <a:pt x="0" y="1518490"/>
                    </a:lnTo>
                    <a:cubicBezTo>
                      <a:pt x="15993" y="1434519"/>
                      <a:pt x="15303" y="1372240"/>
                      <a:pt x="45272" y="1302294"/>
                    </a:cubicBezTo>
                    <a:cubicBezTo>
                      <a:pt x="71312" y="1211134"/>
                      <a:pt x="97352" y="1119973"/>
                      <a:pt x="279630" y="1041835"/>
                    </a:cubicBezTo>
                    <a:cubicBezTo>
                      <a:pt x="461908" y="963698"/>
                      <a:pt x="579087" y="911606"/>
                      <a:pt x="579087" y="911606"/>
                    </a:cubicBezTo>
                    <a:cubicBezTo>
                      <a:pt x="579087" y="911528"/>
                      <a:pt x="579093" y="820440"/>
                      <a:pt x="592107" y="807422"/>
                    </a:cubicBezTo>
                    <a:cubicBezTo>
                      <a:pt x="605127" y="807422"/>
                      <a:pt x="631166" y="768354"/>
                      <a:pt x="605127" y="729285"/>
                    </a:cubicBezTo>
                    <a:cubicBezTo>
                      <a:pt x="592107" y="677193"/>
                      <a:pt x="566067" y="625101"/>
                      <a:pt x="566067" y="599055"/>
                    </a:cubicBezTo>
                    <a:cubicBezTo>
                      <a:pt x="566067" y="573009"/>
                      <a:pt x="344729" y="0"/>
                      <a:pt x="735325" y="0"/>
                    </a:cubicBezTo>
                    <a:close/>
                  </a:path>
                </a:pathLst>
              </a:custGeom>
              <a:solidFill>
                <a:schemeClr val="bg1">
                  <a:lumMod val="65000"/>
                </a:schemeClr>
              </a:solidFill>
              <a:ln w="9525">
                <a:noFill/>
                <a:round/>
              </a:ln>
            </p:spPr>
            <p:txBody>
              <a:bodyPr/>
              <a:lstStyle/>
              <a:p>
                <a:endParaRPr lang="zh-TW" altLang="en-US"/>
              </a:p>
            </p:txBody>
          </p:sp>
          <p:sp>
            <p:nvSpPr>
              <p:cNvPr id="21" name="Freeform 41"/>
              <p:cNvSpPr/>
              <p:nvPr/>
            </p:nvSpPr>
            <p:spPr bwMode="auto">
              <a:xfrm>
                <a:off x="7672637" y="1330325"/>
                <a:ext cx="520700" cy="768350"/>
              </a:xfrm>
              <a:custGeom>
                <a:avLst/>
                <a:gdLst>
                  <a:gd name="T0" fmla="*/ 2147483647 w 40"/>
                  <a:gd name="T1" fmla="*/ 2147483647 h 59"/>
                  <a:gd name="T2" fmla="*/ 2147483647 w 40"/>
                  <a:gd name="T3" fmla="*/ 2147483647 h 59"/>
                  <a:gd name="T4" fmla="*/ 2147483647 w 40"/>
                  <a:gd name="T5" fmla="*/ 0 h 59"/>
                  <a:gd name="T6" fmla="*/ 2147483647 w 40"/>
                  <a:gd name="T7" fmla="*/ 2147483647 h 59"/>
                  <a:gd name="T8" fmla="*/ 2147483647 w 40"/>
                  <a:gd name="T9" fmla="*/ 2147483647 h 59"/>
                  <a:gd name="T10" fmla="*/ 2147483647 w 40"/>
                  <a:gd name="T11" fmla="*/ 2147483647 h 59"/>
                  <a:gd name="T12" fmla="*/ 2147483647 w 40"/>
                  <a:gd name="T13" fmla="*/ 2147483647 h 59"/>
                  <a:gd name="T14" fmla="*/ 2147483647 w 40"/>
                  <a:gd name="T15" fmla="*/ 2147483647 h 59"/>
                  <a:gd name="T16" fmla="*/ 0 60000 65536"/>
                  <a:gd name="T17" fmla="*/ 0 60000 65536"/>
                  <a:gd name="T18" fmla="*/ 0 60000 65536"/>
                  <a:gd name="T19" fmla="*/ 0 60000 65536"/>
                  <a:gd name="T20" fmla="*/ 0 60000 65536"/>
                  <a:gd name="T21" fmla="*/ 0 60000 65536"/>
                  <a:gd name="T22" fmla="*/ 0 60000 65536"/>
                  <a:gd name="T23" fmla="*/ 0 60000 65536"/>
                  <a:gd name="T24" fmla="*/ 0 w 40"/>
                  <a:gd name="T25" fmla="*/ 0 h 59"/>
                  <a:gd name="T26" fmla="*/ 40 w 40"/>
                  <a:gd name="T27" fmla="*/ 59 h 5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0" h="59">
                    <a:moveTo>
                      <a:pt x="1" y="59"/>
                    </a:moveTo>
                    <a:cubicBezTo>
                      <a:pt x="1" y="59"/>
                      <a:pt x="19" y="21"/>
                      <a:pt x="40" y="4"/>
                    </a:cubicBezTo>
                    <a:cubicBezTo>
                      <a:pt x="40" y="4"/>
                      <a:pt x="37" y="2"/>
                      <a:pt x="37" y="0"/>
                    </a:cubicBezTo>
                    <a:cubicBezTo>
                      <a:pt x="37" y="0"/>
                      <a:pt x="16" y="14"/>
                      <a:pt x="15" y="15"/>
                    </a:cubicBezTo>
                    <a:cubicBezTo>
                      <a:pt x="14" y="16"/>
                      <a:pt x="13" y="16"/>
                      <a:pt x="12" y="15"/>
                    </a:cubicBezTo>
                    <a:cubicBezTo>
                      <a:pt x="11" y="14"/>
                      <a:pt x="5" y="3"/>
                      <a:pt x="5" y="3"/>
                    </a:cubicBezTo>
                    <a:cubicBezTo>
                      <a:pt x="5" y="3"/>
                      <a:pt x="3" y="10"/>
                      <a:pt x="4" y="11"/>
                    </a:cubicBezTo>
                    <a:cubicBezTo>
                      <a:pt x="4" y="13"/>
                      <a:pt x="0" y="49"/>
                      <a:pt x="1" y="59"/>
                    </a:cubicBezTo>
                    <a:close/>
                  </a:path>
                </a:pathLst>
              </a:custGeom>
              <a:solidFill>
                <a:srgbClr val="FFFFFF"/>
              </a:solidFill>
              <a:ln w="9525">
                <a:noFill/>
                <a:round/>
              </a:ln>
            </p:spPr>
            <p:txBody>
              <a:bodyPr/>
              <a:lstStyle/>
              <a:p>
                <a:endParaRPr lang="zh-TW" altLang="en-US"/>
              </a:p>
            </p:txBody>
          </p:sp>
          <p:sp>
            <p:nvSpPr>
              <p:cNvPr id="22" name="Freeform 42"/>
              <p:cNvSpPr/>
              <p:nvPr/>
            </p:nvSpPr>
            <p:spPr bwMode="auto">
              <a:xfrm>
                <a:off x="7672388" y="1500188"/>
                <a:ext cx="220662" cy="611187"/>
              </a:xfrm>
              <a:custGeom>
                <a:avLst/>
                <a:gdLst>
                  <a:gd name="T0" fmla="*/ 0 w 17"/>
                  <a:gd name="T1" fmla="*/ 2147483647 h 47"/>
                  <a:gd name="T2" fmla="*/ 2147483647 w 17"/>
                  <a:gd name="T3" fmla="*/ 2147483647 h 47"/>
                  <a:gd name="T4" fmla="*/ 2147483647 w 17"/>
                  <a:gd name="T5" fmla="*/ 1183728112 h 47"/>
                  <a:gd name="T6" fmla="*/ 2147483647 w 17"/>
                  <a:gd name="T7" fmla="*/ 507312048 h 47"/>
                  <a:gd name="T8" fmla="*/ 1684852866 w 17"/>
                  <a:gd name="T9" fmla="*/ 845520080 h 47"/>
                  <a:gd name="T10" fmla="*/ 168482691 w 17"/>
                  <a:gd name="T11" fmla="*/ 2147483647 h 47"/>
                  <a:gd name="T12" fmla="*/ 0 w 17"/>
                  <a:gd name="T13" fmla="*/ 2147483647 h 47"/>
                  <a:gd name="T14" fmla="*/ 0 60000 65536"/>
                  <a:gd name="T15" fmla="*/ 0 60000 65536"/>
                  <a:gd name="T16" fmla="*/ 0 60000 65536"/>
                  <a:gd name="T17" fmla="*/ 0 60000 65536"/>
                  <a:gd name="T18" fmla="*/ 0 60000 65536"/>
                  <a:gd name="T19" fmla="*/ 0 60000 65536"/>
                  <a:gd name="T20" fmla="*/ 0 60000 65536"/>
                  <a:gd name="T21" fmla="*/ 0 w 17"/>
                  <a:gd name="T22" fmla="*/ 0 h 47"/>
                  <a:gd name="T23" fmla="*/ 17 w 17"/>
                  <a:gd name="T24" fmla="*/ 47 h 4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7" h="47">
                    <a:moveTo>
                      <a:pt x="0" y="47"/>
                    </a:moveTo>
                    <a:cubicBezTo>
                      <a:pt x="0" y="47"/>
                      <a:pt x="14" y="25"/>
                      <a:pt x="13" y="14"/>
                    </a:cubicBezTo>
                    <a:cubicBezTo>
                      <a:pt x="13" y="9"/>
                      <a:pt x="14" y="7"/>
                      <a:pt x="14" y="7"/>
                    </a:cubicBezTo>
                    <a:cubicBezTo>
                      <a:pt x="14" y="7"/>
                      <a:pt x="17" y="4"/>
                      <a:pt x="16" y="3"/>
                    </a:cubicBezTo>
                    <a:cubicBezTo>
                      <a:pt x="15" y="1"/>
                      <a:pt x="12" y="0"/>
                      <a:pt x="10" y="5"/>
                    </a:cubicBezTo>
                    <a:cubicBezTo>
                      <a:pt x="11" y="8"/>
                      <a:pt x="1" y="15"/>
                      <a:pt x="1" y="26"/>
                    </a:cubicBezTo>
                    <a:lnTo>
                      <a:pt x="0" y="47"/>
                    </a:lnTo>
                    <a:close/>
                  </a:path>
                </a:pathLst>
              </a:custGeom>
              <a:solidFill>
                <a:schemeClr val="bg1">
                  <a:lumMod val="65000"/>
                </a:schemeClr>
              </a:solidFill>
              <a:ln w="9525">
                <a:noFill/>
                <a:round/>
              </a:ln>
            </p:spPr>
            <p:txBody>
              <a:bodyPr/>
              <a:lstStyle/>
              <a:p>
                <a:pPr>
                  <a:defRPr/>
                </a:pPr>
                <a:endParaRPr lang="zh-TW" altLang="en-US"/>
              </a:p>
            </p:txBody>
          </p:sp>
          <p:sp>
            <p:nvSpPr>
              <p:cNvPr id="23" name="Freeform 43"/>
              <p:cNvSpPr/>
              <p:nvPr/>
            </p:nvSpPr>
            <p:spPr bwMode="auto">
              <a:xfrm>
                <a:off x="7880599" y="1512888"/>
                <a:ext cx="104775" cy="90488"/>
              </a:xfrm>
              <a:custGeom>
                <a:avLst/>
                <a:gdLst>
                  <a:gd name="T0" fmla="*/ 0 w 66"/>
                  <a:gd name="T1" fmla="*/ 2147483647 h 57"/>
                  <a:gd name="T2" fmla="*/ 0 w 66"/>
                  <a:gd name="T3" fmla="*/ 0 h 57"/>
                  <a:gd name="T4" fmla="*/ 2147483647 w 66"/>
                  <a:gd name="T5" fmla="*/ 2147483647 h 57"/>
                  <a:gd name="T6" fmla="*/ 2147483647 w 66"/>
                  <a:gd name="T7" fmla="*/ 2147483647 h 57"/>
                  <a:gd name="T8" fmla="*/ 0 w 66"/>
                  <a:gd name="T9" fmla="*/ 2147483647 h 57"/>
                  <a:gd name="T10" fmla="*/ 0 60000 65536"/>
                  <a:gd name="T11" fmla="*/ 0 60000 65536"/>
                  <a:gd name="T12" fmla="*/ 0 60000 65536"/>
                  <a:gd name="T13" fmla="*/ 0 60000 65536"/>
                  <a:gd name="T14" fmla="*/ 0 60000 65536"/>
                  <a:gd name="T15" fmla="*/ 0 w 66"/>
                  <a:gd name="T16" fmla="*/ 0 h 57"/>
                  <a:gd name="T17" fmla="*/ 66 w 66"/>
                  <a:gd name="T18" fmla="*/ 57 h 57"/>
                </a:gdLst>
                <a:ahLst/>
                <a:cxnLst>
                  <a:cxn ang="T10">
                    <a:pos x="T0" y="T1"/>
                  </a:cxn>
                  <a:cxn ang="T11">
                    <a:pos x="T2" y="T3"/>
                  </a:cxn>
                  <a:cxn ang="T12">
                    <a:pos x="T4" y="T5"/>
                  </a:cxn>
                  <a:cxn ang="T13">
                    <a:pos x="T6" y="T7"/>
                  </a:cxn>
                  <a:cxn ang="T14">
                    <a:pos x="T8" y="T9"/>
                  </a:cxn>
                </a:cxnLst>
                <a:rect l="T15" t="T16" r="T17" b="T18"/>
                <a:pathLst>
                  <a:path w="66" h="57">
                    <a:moveTo>
                      <a:pt x="0" y="8"/>
                    </a:moveTo>
                    <a:lnTo>
                      <a:pt x="0" y="0"/>
                    </a:lnTo>
                    <a:lnTo>
                      <a:pt x="66" y="57"/>
                    </a:lnTo>
                    <a:lnTo>
                      <a:pt x="0" y="8"/>
                    </a:lnTo>
                    <a:close/>
                  </a:path>
                </a:pathLst>
              </a:custGeom>
              <a:solidFill>
                <a:srgbClr val="000000"/>
              </a:solidFill>
              <a:ln w="9525">
                <a:noFill/>
                <a:round/>
              </a:ln>
            </p:spPr>
            <p:txBody>
              <a:bodyPr/>
              <a:lstStyle/>
              <a:p>
                <a:endParaRPr lang="zh-TW" altLang="en-US"/>
              </a:p>
            </p:txBody>
          </p:sp>
          <p:sp>
            <p:nvSpPr>
              <p:cNvPr id="24" name="Freeform 44"/>
              <p:cNvSpPr/>
              <p:nvPr/>
            </p:nvSpPr>
            <p:spPr bwMode="auto">
              <a:xfrm>
                <a:off x="7710737" y="1512888"/>
                <a:ext cx="117475" cy="90488"/>
              </a:xfrm>
              <a:custGeom>
                <a:avLst/>
                <a:gdLst>
                  <a:gd name="T0" fmla="*/ 0 w 74"/>
                  <a:gd name="T1" fmla="*/ 2147483647 h 57"/>
                  <a:gd name="T2" fmla="*/ 2147483647 w 74"/>
                  <a:gd name="T3" fmla="*/ 0 h 57"/>
                  <a:gd name="T4" fmla="*/ 2147483647 w 74"/>
                  <a:gd name="T5" fmla="*/ 0 h 57"/>
                  <a:gd name="T6" fmla="*/ 0 w 74"/>
                  <a:gd name="T7" fmla="*/ 2147483647 h 57"/>
                  <a:gd name="T8" fmla="*/ 0 w 74"/>
                  <a:gd name="T9" fmla="*/ 2147483647 h 57"/>
                  <a:gd name="T10" fmla="*/ 0 60000 65536"/>
                  <a:gd name="T11" fmla="*/ 0 60000 65536"/>
                  <a:gd name="T12" fmla="*/ 0 60000 65536"/>
                  <a:gd name="T13" fmla="*/ 0 60000 65536"/>
                  <a:gd name="T14" fmla="*/ 0 60000 65536"/>
                  <a:gd name="T15" fmla="*/ 0 w 74"/>
                  <a:gd name="T16" fmla="*/ 0 h 57"/>
                  <a:gd name="T17" fmla="*/ 74 w 74"/>
                  <a:gd name="T18" fmla="*/ 57 h 57"/>
                </a:gdLst>
                <a:ahLst/>
                <a:cxnLst>
                  <a:cxn ang="T10">
                    <a:pos x="T0" y="T1"/>
                  </a:cxn>
                  <a:cxn ang="T11">
                    <a:pos x="T2" y="T3"/>
                  </a:cxn>
                  <a:cxn ang="T12">
                    <a:pos x="T4" y="T5"/>
                  </a:cxn>
                  <a:cxn ang="T13">
                    <a:pos x="T6" y="T7"/>
                  </a:cxn>
                  <a:cxn ang="T14">
                    <a:pos x="T8" y="T9"/>
                  </a:cxn>
                </a:cxnLst>
                <a:rect l="T15" t="T16" r="T17" b="T18"/>
                <a:pathLst>
                  <a:path w="74" h="57">
                    <a:moveTo>
                      <a:pt x="0" y="57"/>
                    </a:moveTo>
                    <a:lnTo>
                      <a:pt x="66" y="0"/>
                    </a:lnTo>
                    <a:lnTo>
                      <a:pt x="74" y="0"/>
                    </a:lnTo>
                    <a:lnTo>
                      <a:pt x="0" y="57"/>
                    </a:lnTo>
                    <a:close/>
                  </a:path>
                </a:pathLst>
              </a:custGeom>
              <a:solidFill>
                <a:srgbClr val="000000"/>
              </a:solidFill>
              <a:ln w="9525">
                <a:noFill/>
                <a:round/>
              </a:ln>
            </p:spPr>
            <p:txBody>
              <a:bodyPr/>
              <a:lstStyle/>
              <a:p>
                <a:endParaRPr lang="zh-TW" altLang="en-US"/>
              </a:p>
            </p:txBody>
          </p:sp>
        </p:grpSp>
        <p:grpSp>
          <p:nvGrpSpPr>
            <p:cNvPr id="30" name="组合 29"/>
            <p:cNvGrpSpPr/>
            <p:nvPr/>
          </p:nvGrpSpPr>
          <p:grpSpPr>
            <a:xfrm flipH="1">
              <a:off x="3774698" y="1946364"/>
              <a:ext cx="758357" cy="759088"/>
              <a:chOff x="7167096" y="561975"/>
              <a:chExt cx="1547910" cy="1549400"/>
            </a:xfrm>
          </p:grpSpPr>
          <p:sp>
            <p:nvSpPr>
              <p:cNvPr id="31" name="Freeform 40"/>
              <p:cNvSpPr/>
              <p:nvPr/>
            </p:nvSpPr>
            <p:spPr bwMode="auto">
              <a:xfrm>
                <a:off x="7167096" y="561975"/>
                <a:ext cx="1547910" cy="1518490"/>
              </a:xfrm>
              <a:custGeom>
                <a:avLst/>
                <a:gdLst/>
                <a:ahLst/>
                <a:cxnLst/>
                <a:rect l="l" t="t" r="r" b="b"/>
                <a:pathLst>
                  <a:path w="1547910" h="1518490">
                    <a:moveTo>
                      <a:pt x="735325" y="0"/>
                    </a:moveTo>
                    <a:cubicBezTo>
                      <a:pt x="1125922" y="0"/>
                      <a:pt x="1099882" y="195344"/>
                      <a:pt x="1099882" y="273482"/>
                    </a:cubicBezTo>
                    <a:cubicBezTo>
                      <a:pt x="1099882" y="338596"/>
                      <a:pt x="1047802" y="533941"/>
                      <a:pt x="1034783" y="612078"/>
                    </a:cubicBezTo>
                    <a:cubicBezTo>
                      <a:pt x="1008743" y="677193"/>
                      <a:pt x="995723" y="755331"/>
                      <a:pt x="1021763" y="794399"/>
                    </a:cubicBezTo>
                    <a:cubicBezTo>
                      <a:pt x="1034783" y="820445"/>
                      <a:pt x="1073842" y="872537"/>
                      <a:pt x="1243100" y="963698"/>
                    </a:cubicBezTo>
                    <a:cubicBezTo>
                      <a:pt x="1399339" y="1054858"/>
                      <a:pt x="1581617" y="1067881"/>
                      <a:pt x="1542557" y="1289271"/>
                    </a:cubicBezTo>
                    <a:cubicBezTo>
                      <a:pt x="1520081" y="1379197"/>
                      <a:pt x="1500030" y="1452144"/>
                      <a:pt x="1480009" y="1518490"/>
                    </a:cubicBezTo>
                    <a:lnTo>
                      <a:pt x="0" y="1518490"/>
                    </a:lnTo>
                    <a:cubicBezTo>
                      <a:pt x="15993" y="1434519"/>
                      <a:pt x="15303" y="1372240"/>
                      <a:pt x="45272" y="1302294"/>
                    </a:cubicBezTo>
                    <a:cubicBezTo>
                      <a:pt x="71312" y="1211134"/>
                      <a:pt x="97352" y="1119973"/>
                      <a:pt x="279630" y="1041835"/>
                    </a:cubicBezTo>
                    <a:cubicBezTo>
                      <a:pt x="461908" y="963698"/>
                      <a:pt x="579087" y="911606"/>
                      <a:pt x="579087" y="911606"/>
                    </a:cubicBezTo>
                    <a:cubicBezTo>
                      <a:pt x="579087" y="911528"/>
                      <a:pt x="579093" y="820440"/>
                      <a:pt x="592107" y="807422"/>
                    </a:cubicBezTo>
                    <a:cubicBezTo>
                      <a:pt x="605127" y="807422"/>
                      <a:pt x="631166" y="768354"/>
                      <a:pt x="605127" y="729285"/>
                    </a:cubicBezTo>
                    <a:cubicBezTo>
                      <a:pt x="592107" y="677193"/>
                      <a:pt x="566067" y="625101"/>
                      <a:pt x="566067" y="599055"/>
                    </a:cubicBezTo>
                    <a:cubicBezTo>
                      <a:pt x="566067" y="573009"/>
                      <a:pt x="344729" y="0"/>
                      <a:pt x="735325" y="0"/>
                    </a:cubicBezTo>
                    <a:close/>
                  </a:path>
                </a:pathLst>
              </a:custGeom>
              <a:solidFill>
                <a:schemeClr val="bg1">
                  <a:lumMod val="65000"/>
                </a:schemeClr>
              </a:solidFill>
              <a:ln w="9525">
                <a:noFill/>
                <a:round/>
              </a:ln>
            </p:spPr>
            <p:txBody>
              <a:bodyPr/>
              <a:lstStyle/>
              <a:p>
                <a:endParaRPr lang="zh-TW" altLang="en-US"/>
              </a:p>
            </p:txBody>
          </p:sp>
          <p:sp>
            <p:nvSpPr>
              <p:cNvPr id="32" name="Freeform 41"/>
              <p:cNvSpPr/>
              <p:nvPr/>
            </p:nvSpPr>
            <p:spPr bwMode="auto">
              <a:xfrm>
                <a:off x="7672637" y="1330325"/>
                <a:ext cx="520700" cy="768350"/>
              </a:xfrm>
              <a:custGeom>
                <a:avLst/>
                <a:gdLst>
                  <a:gd name="T0" fmla="*/ 2147483647 w 40"/>
                  <a:gd name="T1" fmla="*/ 2147483647 h 59"/>
                  <a:gd name="T2" fmla="*/ 2147483647 w 40"/>
                  <a:gd name="T3" fmla="*/ 2147483647 h 59"/>
                  <a:gd name="T4" fmla="*/ 2147483647 w 40"/>
                  <a:gd name="T5" fmla="*/ 0 h 59"/>
                  <a:gd name="T6" fmla="*/ 2147483647 w 40"/>
                  <a:gd name="T7" fmla="*/ 2147483647 h 59"/>
                  <a:gd name="T8" fmla="*/ 2147483647 w 40"/>
                  <a:gd name="T9" fmla="*/ 2147483647 h 59"/>
                  <a:gd name="T10" fmla="*/ 2147483647 w 40"/>
                  <a:gd name="T11" fmla="*/ 2147483647 h 59"/>
                  <a:gd name="T12" fmla="*/ 2147483647 w 40"/>
                  <a:gd name="T13" fmla="*/ 2147483647 h 59"/>
                  <a:gd name="T14" fmla="*/ 2147483647 w 40"/>
                  <a:gd name="T15" fmla="*/ 2147483647 h 59"/>
                  <a:gd name="T16" fmla="*/ 0 60000 65536"/>
                  <a:gd name="T17" fmla="*/ 0 60000 65536"/>
                  <a:gd name="T18" fmla="*/ 0 60000 65536"/>
                  <a:gd name="T19" fmla="*/ 0 60000 65536"/>
                  <a:gd name="T20" fmla="*/ 0 60000 65536"/>
                  <a:gd name="T21" fmla="*/ 0 60000 65536"/>
                  <a:gd name="T22" fmla="*/ 0 60000 65536"/>
                  <a:gd name="T23" fmla="*/ 0 60000 65536"/>
                  <a:gd name="T24" fmla="*/ 0 w 40"/>
                  <a:gd name="T25" fmla="*/ 0 h 59"/>
                  <a:gd name="T26" fmla="*/ 40 w 40"/>
                  <a:gd name="T27" fmla="*/ 59 h 5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0" h="59">
                    <a:moveTo>
                      <a:pt x="1" y="59"/>
                    </a:moveTo>
                    <a:cubicBezTo>
                      <a:pt x="1" y="59"/>
                      <a:pt x="19" y="21"/>
                      <a:pt x="40" y="4"/>
                    </a:cubicBezTo>
                    <a:cubicBezTo>
                      <a:pt x="40" y="4"/>
                      <a:pt x="37" y="2"/>
                      <a:pt x="37" y="0"/>
                    </a:cubicBezTo>
                    <a:cubicBezTo>
                      <a:pt x="37" y="0"/>
                      <a:pt x="16" y="14"/>
                      <a:pt x="15" y="15"/>
                    </a:cubicBezTo>
                    <a:cubicBezTo>
                      <a:pt x="14" y="16"/>
                      <a:pt x="13" y="16"/>
                      <a:pt x="12" y="15"/>
                    </a:cubicBezTo>
                    <a:cubicBezTo>
                      <a:pt x="11" y="14"/>
                      <a:pt x="5" y="3"/>
                      <a:pt x="5" y="3"/>
                    </a:cubicBezTo>
                    <a:cubicBezTo>
                      <a:pt x="5" y="3"/>
                      <a:pt x="3" y="10"/>
                      <a:pt x="4" y="11"/>
                    </a:cubicBezTo>
                    <a:cubicBezTo>
                      <a:pt x="4" y="13"/>
                      <a:pt x="0" y="49"/>
                      <a:pt x="1" y="59"/>
                    </a:cubicBezTo>
                    <a:close/>
                  </a:path>
                </a:pathLst>
              </a:custGeom>
              <a:solidFill>
                <a:srgbClr val="FFFFFF"/>
              </a:solidFill>
              <a:ln w="9525">
                <a:noFill/>
                <a:round/>
              </a:ln>
            </p:spPr>
            <p:txBody>
              <a:bodyPr/>
              <a:lstStyle/>
              <a:p>
                <a:endParaRPr lang="zh-TW" altLang="en-US"/>
              </a:p>
            </p:txBody>
          </p:sp>
          <p:sp>
            <p:nvSpPr>
              <p:cNvPr id="33" name="Freeform 42"/>
              <p:cNvSpPr/>
              <p:nvPr/>
            </p:nvSpPr>
            <p:spPr bwMode="auto">
              <a:xfrm>
                <a:off x="7672388" y="1500188"/>
                <a:ext cx="220662" cy="611187"/>
              </a:xfrm>
              <a:custGeom>
                <a:avLst/>
                <a:gdLst>
                  <a:gd name="T0" fmla="*/ 0 w 17"/>
                  <a:gd name="T1" fmla="*/ 2147483647 h 47"/>
                  <a:gd name="T2" fmla="*/ 2147483647 w 17"/>
                  <a:gd name="T3" fmla="*/ 2147483647 h 47"/>
                  <a:gd name="T4" fmla="*/ 2147483647 w 17"/>
                  <a:gd name="T5" fmla="*/ 1183728112 h 47"/>
                  <a:gd name="T6" fmla="*/ 2147483647 w 17"/>
                  <a:gd name="T7" fmla="*/ 507312048 h 47"/>
                  <a:gd name="T8" fmla="*/ 1684852866 w 17"/>
                  <a:gd name="T9" fmla="*/ 845520080 h 47"/>
                  <a:gd name="T10" fmla="*/ 168482691 w 17"/>
                  <a:gd name="T11" fmla="*/ 2147483647 h 47"/>
                  <a:gd name="T12" fmla="*/ 0 w 17"/>
                  <a:gd name="T13" fmla="*/ 2147483647 h 47"/>
                  <a:gd name="T14" fmla="*/ 0 60000 65536"/>
                  <a:gd name="T15" fmla="*/ 0 60000 65536"/>
                  <a:gd name="T16" fmla="*/ 0 60000 65536"/>
                  <a:gd name="T17" fmla="*/ 0 60000 65536"/>
                  <a:gd name="T18" fmla="*/ 0 60000 65536"/>
                  <a:gd name="T19" fmla="*/ 0 60000 65536"/>
                  <a:gd name="T20" fmla="*/ 0 60000 65536"/>
                  <a:gd name="T21" fmla="*/ 0 w 17"/>
                  <a:gd name="T22" fmla="*/ 0 h 47"/>
                  <a:gd name="T23" fmla="*/ 17 w 17"/>
                  <a:gd name="T24" fmla="*/ 47 h 4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7" h="47">
                    <a:moveTo>
                      <a:pt x="0" y="47"/>
                    </a:moveTo>
                    <a:cubicBezTo>
                      <a:pt x="0" y="47"/>
                      <a:pt x="14" y="25"/>
                      <a:pt x="13" y="14"/>
                    </a:cubicBezTo>
                    <a:cubicBezTo>
                      <a:pt x="13" y="9"/>
                      <a:pt x="14" y="7"/>
                      <a:pt x="14" y="7"/>
                    </a:cubicBezTo>
                    <a:cubicBezTo>
                      <a:pt x="14" y="7"/>
                      <a:pt x="17" y="4"/>
                      <a:pt x="16" y="3"/>
                    </a:cubicBezTo>
                    <a:cubicBezTo>
                      <a:pt x="15" y="1"/>
                      <a:pt x="12" y="0"/>
                      <a:pt x="10" y="5"/>
                    </a:cubicBezTo>
                    <a:cubicBezTo>
                      <a:pt x="11" y="8"/>
                      <a:pt x="1" y="15"/>
                      <a:pt x="1" y="26"/>
                    </a:cubicBezTo>
                    <a:lnTo>
                      <a:pt x="0" y="47"/>
                    </a:lnTo>
                    <a:close/>
                  </a:path>
                </a:pathLst>
              </a:custGeom>
              <a:solidFill>
                <a:schemeClr val="bg1">
                  <a:lumMod val="65000"/>
                </a:schemeClr>
              </a:solidFill>
              <a:ln w="9525">
                <a:noFill/>
                <a:round/>
              </a:ln>
            </p:spPr>
            <p:txBody>
              <a:bodyPr/>
              <a:lstStyle/>
              <a:p>
                <a:pPr>
                  <a:defRPr/>
                </a:pPr>
                <a:endParaRPr lang="zh-TW" altLang="en-US"/>
              </a:p>
            </p:txBody>
          </p:sp>
          <p:sp>
            <p:nvSpPr>
              <p:cNvPr id="34" name="Freeform 43"/>
              <p:cNvSpPr/>
              <p:nvPr/>
            </p:nvSpPr>
            <p:spPr bwMode="auto">
              <a:xfrm>
                <a:off x="7880599" y="1512888"/>
                <a:ext cx="104775" cy="90488"/>
              </a:xfrm>
              <a:custGeom>
                <a:avLst/>
                <a:gdLst>
                  <a:gd name="T0" fmla="*/ 0 w 66"/>
                  <a:gd name="T1" fmla="*/ 2147483647 h 57"/>
                  <a:gd name="T2" fmla="*/ 0 w 66"/>
                  <a:gd name="T3" fmla="*/ 0 h 57"/>
                  <a:gd name="T4" fmla="*/ 2147483647 w 66"/>
                  <a:gd name="T5" fmla="*/ 2147483647 h 57"/>
                  <a:gd name="T6" fmla="*/ 2147483647 w 66"/>
                  <a:gd name="T7" fmla="*/ 2147483647 h 57"/>
                  <a:gd name="T8" fmla="*/ 0 w 66"/>
                  <a:gd name="T9" fmla="*/ 2147483647 h 57"/>
                  <a:gd name="T10" fmla="*/ 0 60000 65536"/>
                  <a:gd name="T11" fmla="*/ 0 60000 65536"/>
                  <a:gd name="T12" fmla="*/ 0 60000 65536"/>
                  <a:gd name="T13" fmla="*/ 0 60000 65536"/>
                  <a:gd name="T14" fmla="*/ 0 60000 65536"/>
                  <a:gd name="T15" fmla="*/ 0 w 66"/>
                  <a:gd name="T16" fmla="*/ 0 h 57"/>
                  <a:gd name="T17" fmla="*/ 66 w 66"/>
                  <a:gd name="T18" fmla="*/ 57 h 57"/>
                </a:gdLst>
                <a:ahLst/>
                <a:cxnLst>
                  <a:cxn ang="T10">
                    <a:pos x="T0" y="T1"/>
                  </a:cxn>
                  <a:cxn ang="T11">
                    <a:pos x="T2" y="T3"/>
                  </a:cxn>
                  <a:cxn ang="T12">
                    <a:pos x="T4" y="T5"/>
                  </a:cxn>
                  <a:cxn ang="T13">
                    <a:pos x="T6" y="T7"/>
                  </a:cxn>
                  <a:cxn ang="T14">
                    <a:pos x="T8" y="T9"/>
                  </a:cxn>
                </a:cxnLst>
                <a:rect l="T15" t="T16" r="T17" b="T18"/>
                <a:pathLst>
                  <a:path w="66" h="57">
                    <a:moveTo>
                      <a:pt x="0" y="8"/>
                    </a:moveTo>
                    <a:lnTo>
                      <a:pt x="0" y="0"/>
                    </a:lnTo>
                    <a:lnTo>
                      <a:pt x="66" y="57"/>
                    </a:lnTo>
                    <a:lnTo>
                      <a:pt x="0" y="8"/>
                    </a:lnTo>
                    <a:close/>
                  </a:path>
                </a:pathLst>
              </a:custGeom>
              <a:solidFill>
                <a:srgbClr val="000000"/>
              </a:solidFill>
              <a:ln w="9525">
                <a:noFill/>
                <a:round/>
              </a:ln>
            </p:spPr>
            <p:txBody>
              <a:bodyPr/>
              <a:lstStyle/>
              <a:p>
                <a:endParaRPr lang="zh-TW" altLang="en-US"/>
              </a:p>
            </p:txBody>
          </p:sp>
          <p:sp>
            <p:nvSpPr>
              <p:cNvPr id="35" name="Freeform 44"/>
              <p:cNvSpPr/>
              <p:nvPr/>
            </p:nvSpPr>
            <p:spPr bwMode="auto">
              <a:xfrm>
                <a:off x="7710737" y="1512888"/>
                <a:ext cx="117475" cy="90488"/>
              </a:xfrm>
              <a:custGeom>
                <a:avLst/>
                <a:gdLst>
                  <a:gd name="T0" fmla="*/ 0 w 74"/>
                  <a:gd name="T1" fmla="*/ 2147483647 h 57"/>
                  <a:gd name="T2" fmla="*/ 2147483647 w 74"/>
                  <a:gd name="T3" fmla="*/ 0 h 57"/>
                  <a:gd name="T4" fmla="*/ 2147483647 w 74"/>
                  <a:gd name="T5" fmla="*/ 0 h 57"/>
                  <a:gd name="T6" fmla="*/ 0 w 74"/>
                  <a:gd name="T7" fmla="*/ 2147483647 h 57"/>
                  <a:gd name="T8" fmla="*/ 0 w 74"/>
                  <a:gd name="T9" fmla="*/ 2147483647 h 57"/>
                  <a:gd name="T10" fmla="*/ 0 60000 65536"/>
                  <a:gd name="T11" fmla="*/ 0 60000 65536"/>
                  <a:gd name="T12" fmla="*/ 0 60000 65536"/>
                  <a:gd name="T13" fmla="*/ 0 60000 65536"/>
                  <a:gd name="T14" fmla="*/ 0 60000 65536"/>
                  <a:gd name="T15" fmla="*/ 0 w 74"/>
                  <a:gd name="T16" fmla="*/ 0 h 57"/>
                  <a:gd name="T17" fmla="*/ 74 w 74"/>
                  <a:gd name="T18" fmla="*/ 57 h 57"/>
                </a:gdLst>
                <a:ahLst/>
                <a:cxnLst>
                  <a:cxn ang="T10">
                    <a:pos x="T0" y="T1"/>
                  </a:cxn>
                  <a:cxn ang="T11">
                    <a:pos x="T2" y="T3"/>
                  </a:cxn>
                  <a:cxn ang="T12">
                    <a:pos x="T4" y="T5"/>
                  </a:cxn>
                  <a:cxn ang="T13">
                    <a:pos x="T6" y="T7"/>
                  </a:cxn>
                  <a:cxn ang="T14">
                    <a:pos x="T8" y="T9"/>
                  </a:cxn>
                </a:cxnLst>
                <a:rect l="T15" t="T16" r="T17" b="T18"/>
                <a:pathLst>
                  <a:path w="74" h="57">
                    <a:moveTo>
                      <a:pt x="0" y="57"/>
                    </a:moveTo>
                    <a:lnTo>
                      <a:pt x="66" y="0"/>
                    </a:lnTo>
                    <a:lnTo>
                      <a:pt x="74" y="0"/>
                    </a:lnTo>
                    <a:lnTo>
                      <a:pt x="0" y="57"/>
                    </a:lnTo>
                    <a:close/>
                  </a:path>
                </a:pathLst>
              </a:custGeom>
              <a:solidFill>
                <a:srgbClr val="000000"/>
              </a:solidFill>
              <a:ln w="9525">
                <a:noFill/>
                <a:round/>
              </a:ln>
            </p:spPr>
            <p:txBody>
              <a:bodyPr/>
              <a:lstStyle/>
              <a:p>
                <a:endParaRPr lang="zh-TW" altLang="en-US"/>
              </a:p>
            </p:txBody>
          </p:sp>
        </p:grpSp>
        <p:grpSp>
          <p:nvGrpSpPr>
            <p:cNvPr id="36" name="组合 35"/>
            <p:cNvGrpSpPr/>
            <p:nvPr/>
          </p:nvGrpSpPr>
          <p:grpSpPr>
            <a:xfrm flipH="1">
              <a:off x="2948546" y="1628868"/>
              <a:ext cx="1075546" cy="1076583"/>
              <a:chOff x="7167096" y="561975"/>
              <a:chExt cx="1547910" cy="1549400"/>
            </a:xfrm>
            <a:effectLst>
              <a:outerShdw blurRad="127000" dist="63500" dir="2700000" algn="tl" rotWithShape="0">
                <a:prstClr val="black">
                  <a:alpha val="40000"/>
                </a:prstClr>
              </a:outerShdw>
            </a:effectLst>
          </p:grpSpPr>
          <p:sp>
            <p:nvSpPr>
              <p:cNvPr id="37" name="Freeform 40"/>
              <p:cNvSpPr/>
              <p:nvPr/>
            </p:nvSpPr>
            <p:spPr bwMode="auto">
              <a:xfrm>
                <a:off x="7167096" y="561975"/>
                <a:ext cx="1547910" cy="1518490"/>
              </a:xfrm>
              <a:custGeom>
                <a:avLst/>
                <a:gdLst/>
                <a:ahLst/>
                <a:cxnLst/>
                <a:rect l="l" t="t" r="r" b="b"/>
                <a:pathLst>
                  <a:path w="1547910" h="1518490">
                    <a:moveTo>
                      <a:pt x="735325" y="0"/>
                    </a:moveTo>
                    <a:cubicBezTo>
                      <a:pt x="1125922" y="0"/>
                      <a:pt x="1099882" y="195344"/>
                      <a:pt x="1099882" y="273482"/>
                    </a:cubicBezTo>
                    <a:cubicBezTo>
                      <a:pt x="1099882" y="338596"/>
                      <a:pt x="1047802" y="533941"/>
                      <a:pt x="1034783" y="612078"/>
                    </a:cubicBezTo>
                    <a:cubicBezTo>
                      <a:pt x="1008743" y="677193"/>
                      <a:pt x="995723" y="755331"/>
                      <a:pt x="1021763" y="794399"/>
                    </a:cubicBezTo>
                    <a:cubicBezTo>
                      <a:pt x="1034783" y="820445"/>
                      <a:pt x="1073842" y="872537"/>
                      <a:pt x="1243100" y="963698"/>
                    </a:cubicBezTo>
                    <a:cubicBezTo>
                      <a:pt x="1399339" y="1054858"/>
                      <a:pt x="1581617" y="1067881"/>
                      <a:pt x="1542557" y="1289271"/>
                    </a:cubicBezTo>
                    <a:cubicBezTo>
                      <a:pt x="1520081" y="1379197"/>
                      <a:pt x="1500030" y="1452144"/>
                      <a:pt x="1480009" y="1518490"/>
                    </a:cubicBezTo>
                    <a:lnTo>
                      <a:pt x="0" y="1518490"/>
                    </a:lnTo>
                    <a:cubicBezTo>
                      <a:pt x="15993" y="1434519"/>
                      <a:pt x="15303" y="1372240"/>
                      <a:pt x="45272" y="1302294"/>
                    </a:cubicBezTo>
                    <a:cubicBezTo>
                      <a:pt x="71312" y="1211134"/>
                      <a:pt x="97352" y="1119973"/>
                      <a:pt x="279630" y="1041835"/>
                    </a:cubicBezTo>
                    <a:cubicBezTo>
                      <a:pt x="461908" y="963698"/>
                      <a:pt x="579087" y="911606"/>
                      <a:pt x="579087" y="911606"/>
                    </a:cubicBezTo>
                    <a:cubicBezTo>
                      <a:pt x="579087" y="911528"/>
                      <a:pt x="579093" y="820440"/>
                      <a:pt x="592107" y="807422"/>
                    </a:cubicBezTo>
                    <a:cubicBezTo>
                      <a:pt x="605127" y="807422"/>
                      <a:pt x="631166" y="768354"/>
                      <a:pt x="605127" y="729285"/>
                    </a:cubicBezTo>
                    <a:cubicBezTo>
                      <a:pt x="592107" y="677193"/>
                      <a:pt x="566067" y="625101"/>
                      <a:pt x="566067" y="599055"/>
                    </a:cubicBezTo>
                    <a:cubicBezTo>
                      <a:pt x="566067" y="573009"/>
                      <a:pt x="344729" y="0"/>
                      <a:pt x="735325" y="0"/>
                    </a:cubicBezTo>
                    <a:close/>
                  </a:path>
                </a:pathLst>
              </a:custGeom>
              <a:solidFill>
                <a:srgbClr val="365B7C"/>
              </a:solidFill>
              <a:ln w="9525">
                <a:noFill/>
                <a:round/>
              </a:ln>
            </p:spPr>
            <p:txBody>
              <a:bodyPr/>
              <a:lstStyle/>
              <a:p>
                <a:endParaRPr lang="zh-TW" altLang="en-US"/>
              </a:p>
            </p:txBody>
          </p:sp>
          <p:sp>
            <p:nvSpPr>
              <p:cNvPr id="38" name="Freeform 41"/>
              <p:cNvSpPr/>
              <p:nvPr/>
            </p:nvSpPr>
            <p:spPr bwMode="auto">
              <a:xfrm>
                <a:off x="7672637" y="1330325"/>
                <a:ext cx="520700" cy="768350"/>
              </a:xfrm>
              <a:custGeom>
                <a:avLst/>
                <a:gdLst>
                  <a:gd name="T0" fmla="*/ 2147483647 w 40"/>
                  <a:gd name="T1" fmla="*/ 2147483647 h 59"/>
                  <a:gd name="T2" fmla="*/ 2147483647 w 40"/>
                  <a:gd name="T3" fmla="*/ 2147483647 h 59"/>
                  <a:gd name="T4" fmla="*/ 2147483647 w 40"/>
                  <a:gd name="T5" fmla="*/ 0 h 59"/>
                  <a:gd name="T6" fmla="*/ 2147483647 w 40"/>
                  <a:gd name="T7" fmla="*/ 2147483647 h 59"/>
                  <a:gd name="T8" fmla="*/ 2147483647 w 40"/>
                  <a:gd name="T9" fmla="*/ 2147483647 h 59"/>
                  <a:gd name="T10" fmla="*/ 2147483647 w 40"/>
                  <a:gd name="T11" fmla="*/ 2147483647 h 59"/>
                  <a:gd name="T12" fmla="*/ 2147483647 w 40"/>
                  <a:gd name="T13" fmla="*/ 2147483647 h 59"/>
                  <a:gd name="T14" fmla="*/ 2147483647 w 40"/>
                  <a:gd name="T15" fmla="*/ 2147483647 h 59"/>
                  <a:gd name="T16" fmla="*/ 0 60000 65536"/>
                  <a:gd name="T17" fmla="*/ 0 60000 65536"/>
                  <a:gd name="T18" fmla="*/ 0 60000 65536"/>
                  <a:gd name="T19" fmla="*/ 0 60000 65536"/>
                  <a:gd name="T20" fmla="*/ 0 60000 65536"/>
                  <a:gd name="T21" fmla="*/ 0 60000 65536"/>
                  <a:gd name="T22" fmla="*/ 0 60000 65536"/>
                  <a:gd name="T23" fmla="*/ 0 60000 65536"/>
                  <a:gd name="T24" fmla="*/ 0 w 40"/>
                  <a:gd name="T25" fmla="*/ 0 h 59"/>
                  <a:gd name="T26" fmla="*/ 40 w 40"/>
                  <a:gd name="T27" fmla="*/ 59 h 5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0" h="59">
                    <a:moveTo>
                      <a:pt x="1" y="59"/>
                    </a:moveTo>
                    <a:cubicBezTo>
                      <a:pt x="1" y="59"/>
                      <a:pt x="19" y="21"/>
                      <a:pt x="40" y="4"/>
                    </a:cubicBezTo>
                    <a:cubicBezTo>
                      <a:pt x="40" y="4"/>
                      <a:pt x="37" y="2"/>
                      <a:pt x="37" y="0"/>
                    </a:cubicBezTo>
                    <a:cubicBezTo>
                      <a:pt x="37" y="0"/>
                      <a:pt x="16" y="14"/>
                      <a:pt x="15" y="15"/>
                    </a:cubicBezTo>
                    <a:cubicBezTo>
                      <a:pt x="14" y="16"/>
                      <a:pt x="13" y="16"/>
                      <a:pt x="12" y="15"/>
                    </a:cubicBezTo>
                    <a:cubicBezTo>
                      <a:pt x="11" y="14"/>
                      <a:pt x="5" y="3"/>
                      <a:pt x="5" y="3"/>
                    </a:cubicBezTo>
                    <a:cubicBezTo>
                      <a:pt x="5" y="3"/>
                      <a:pt x="3" y="10"/>
                      <a:pt x="4" y="11"/>
                    </a:cubicBezTo>
                    <a:cubicBezTo>
                      <a:pt x="4" y="13"/>
                      <a:pt x="0" y="49"/>
                      <a:pt x="1" y="59"/>
                    </a:cubicBezTo>
                    <a:close/>
                  </a:path>
                </a:pathLst>
              </a:custGeom>
              <a:solidFill>
                <a:srgbClr val="FFFFFF"/>
              </a:solidFill>
              <a:ln w="9525">
                <a:noFill/>
                <a:round/>
              </a:ln>
            </p:spPr>
            <p:txBody>
              <a:bodyPr/>
              <a:lstStyle/>
              <a:p>
                <a:endParaRPr lang="zh-TW" altLang="en-US"/>
              </a:p>
            </p:txBody>
          </p:sp>
          <p:sp>
            <p:nvSpPr>
              <p:cNvPr id="39" name="Freeform 42"/>
              <p:cNvSpPr/>
              <p:nvPr/>
            </p:nvSpPr>
            <p:spPr bwMode="auto">
              <a:xfrm>
                <a:off x="7672388" y="1500188"/>
                <a:ext cx="220662" cy="611187"/>
              </a:xfrm>
              <a:custGeom>
                <a:avLst/>
                <a:gdLst>
                  <a:gd name="T0" fmla="*/ 0 w 17"/>
                  <a:gd name="T1" fmla="*/ 2147483647 h 47"/>
                  <a:gd name="T2" fmla="*/ 2147483647 w 17"/>
                  <a:gd name="T3" fmla="*/ 2147483647 h 47"/>
                  <a:gd name="T4" fmla="*/ 2147483647 w 17"/>
                  <a:gd name="T5" fmla="*/ 1183728112 h 47"/>
                  <a:gd name="T6" fmla="*/ 2147483647 w 17"/>
                  <a:gd name="T7" fmla="*/ 507312048 h 47"/>
                  <a:gd name="T8" fmla="*/ 1684852866 w 17"/>
                  <a:gd name="T9" fmla="*/ 845520080 h 47"/>
                  <a:gd name="T10" fmla="*/ 168482691 w 17"/>
                  <a:gd name="T11" fmla="*/ 2147483647 h 47"/>
                  <a:gd name="T12" fmla="*/ 0 w 17"/>
                  <a:gd name="T13" fmla="*/ 2147483647 h 47"/>
                  <a:gd name="T14" fmla="*/ 0 60000 65536"/>
                  <a:gd name="T15" fmla="*/ 0 60000 65536"/>
                  <a:gd name="T16" fmla="*/ 0 60000 65536"/>
                  <a:gd name="T17" fmla="*/ 0 60000 65536"/>
                  <a:gd name="T18" fmla="*/ 0 60000 65536"/>
                  <a:gd name="T19" fmla="*/ 0 60000 65536"/>
                  <a:gd name="T20" fmla="*/ 0 60000 65536"/>
                  <a:gd name="T21" fmla="*/ 0 w 17"/>
                  <a:gd name="T22" fmla="*/ 0 h 47"/>
                  <a:gd name="T23" fmla="*/ 17 w 17"/>
                  <a:gd name="T24" fmla="*/ 47 h 4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7" h="47">
                    <a:moveTo>
                      <a:pt x="0" y="47"/>
                    </a:moveTo>
                    <a:cubicBezTo>
                      <a:pt x="0" y="47"/>
                      <a:pt x="14" y="25"/>
                      <a:pt x="13" y="14"/>
                    </a:cubicBezTo>
                    <a:cubicBezTo>
                      <a:pt x="13" y="9"/>
                      <a:pt x="14" y="7"/>
                      <a:pt x="14" y="7"/>
                    </a:cubicBezTo>
                    <a:cubicBezTo>
                      <a:pt x="14" y="7"/>
                      <a:pt x="17" y="4"/>
                      <a:pt x="16" y="3"/>
                    </a:cubicBezTo>
                    <a:cubicBezTo>
                      <a:pt x="15" y="1"/>
                      <a:pt x="12" y="0"/>
                      <a:pt x="10" y="5"/>
                    </a:cubicBezTo>
                    <a:cubicBezTo>
                      <a:pt x="11" y="8"/>
                      <a:pt x="1" y="15"/>
                      <a:pt x="1" y="26"/>
                    </a:cubicBezTo>
                    <a:lnTo>
                      <a:pt x="0" y="47"/>
                    </a:lnTo>
                    <a:close/>
                  </a:path>
                </a:pathLst>
              </a:custGeom>
              <a:solidFill>
                <a:srgbClr val="365B7C"/>
              </a:solidFill>
              <a:ln w="9525">
                <a:noFill/>
                <a:round/>
              </a:ln>
            </p:spPr>
            <p:txBody>
              <a:bodyPr/>
              <a:lstStyle/>
              <a:p>
                <a:pPr>
                  <a:defRPr/>
                </a:pPr>
                <a:endParaRPr lang="zh-TW" altLang="en-US"/>
              </a:p>
            </p:txBody>
          </p:sp>
          <p:sp>
            <p:nvSpPr>
              <p:cNvPr id="40" name="Freeform 43"/>
              <p:cNvSpPr/>
              <p:nvPr/>
            </p:nvSpPr>
            <p:spPr bwMode="auto">
              <a:xfrm>
                <a:off x="7880599" y="1512888"/>
                <a:ext cx="104775" cy="90488"/>
              </a:xfrm>
              <a:custGeom>
                <a:avLst/>
                <a:gdLst>
                  <a:gd name="T0" fmla="*/ 0 w 66"/>
                  <a:gd name="T1" fmla="*/ 2147483647 h 57"/>
                  <a:gd name="T2" fmla="*/ 0 w 66"/>
                  <a:gd name="T3" fmla="*/ 0 h 57"/>
                  <a:gd name="T4" fmla="*/ 2147483647 w 66"/>
                  <a:gd name="T5" fmla="*/ 2147483647 h 57"/>
                  <a:gd name="T6" fmla="*/ 2147483647 w 66"/>
                  <a:gd name="T7" fmla="*/ 2147483647 h 57"/>
                  <a:gd name="T8" fmla="*/ 0 w 66"/>
                  <a:gd name="T9" fmla="*/ 2147483647 h 57"/>
                  <a:gd name="T10" fmla="*/ 0 60000 65536"/>
                  <a:gd name="T11" fmla="*/ 0 60000 65536"/>
                  <a:gd name="T12" fmla="*/ 0 60000 65536"/>
                  <a:gd name="T13" fmla="*/ 0 60000 65536"/>
                  <a:gd name="T14" fmla="*/ 0 60000 65536"/>
                  <a:gd name="T15" fmla="*/ 0 w 66"/>
                  <a:gd name="T16" fmla="*/ 0 h 57"/>
                  <a:gd name="T17" fmla="*/ 66 w 66"/>
                  <a:gd name="T18" fmla="*/ 57 h 57"/>
                </a:gdLst>
                <a:ahLst/>
                <a:cxnLst>
                  <a:cxn ang="T10">
                    <a:pos x="T0" y="T1"/>
                  </a:cxn>
                  <a:cxn ang="T11">
                    <a:pos x="T2" y="T3"/>
                  </a:cxn>
                  <a:cxn ang="T12">
                    <a:pos x="T4" y="T5"/>
                  </a:cxn>
                  <a:cxn ang="T13">
                    <a:pos x="T6" y="T7"/>
                  </a:cxn>
                  <a:cxn ang="T14">
                    <a:pos x="T8" y="T9"/>
                  </a:cxn>
                </a:cxnLst>
                <a:rect l="T15" t="T16" r="T17" b="T18"/>
                <a:pathLst>
                  <a:path w="66" h="57">
                    <a:moveTo>
                      <a:pt x="0" y="8"/>
                    </a:moveTo>
                    <a:lnTo>
                      <a:pt x="0" y="0"/>
                    </a:lnTo>
                    <a:lnTo>
                      <a:pt x="66" y="57"/>
                    </a:lnTo>
                    <a:lnTo>
                      <a:pt x="0" y="8"/>
                    </a:lnTo>
                    <a:close/>
                  </a:path>
                </a:pathLst>
              </a:custGeom>
              <a:solidFill>
                <a:srgbClr val="000000"/>
              </a:solidFill>
              <a:ln w="9525">
                <a:noFill/>
                <a:round/>
              </a:ln>
            </p:spPr>
            <p:txBody>
              <a:bodyPr/>
              <a:lstStyle/>
              <a:p>
                <a:endParaRPr lang="zh-TW" altLang="en-US"/>
              </a:p>
            </p:txBody>
          </p:sp>
          <p:sp>
            <p:nvSpPr>
              <p:cNvPr id="41" name="Freeform 44"/>
              <p:cNvSpPr/>
              <p:nvPr/>
            </p:nvSpPr>
            <p:spPr bwMode="auto">
              <a:xfrm>
                <a:off x="7710737" y="1512888"/>
                <a:ext cx="117475" cy="90488"/>
              </a:xfrm>
              <a:custGeom>
                <a:avLst/>
                <a:gdLst>
                  <a:gd name="T0" fmla="*/ 0 w 74"/>
                  <a:gd name="T1" fmla="*/ 2147483647 h 57"/>
                  <a:gd name="T2" fmla="*/ 2147483647 w 74"/>
                  <a:gd name="T3" fmla="*/ 0 h 57"/>
                  <a:gd name="T4" fmla="*/ 2147483647 w 74"/>
                  <a:gd name="T5" fmla="*/ 0 h 57"/>
                  <a:gd name="T6" fmla="*/ 0 w 74"/>
                  <a:gd name="T7" fmla="*/ 2147483647 h 57"/>
                  <a:gd name="T8" fmla="*/ 0 w 74"/>
                  <a:gd name="T9" fmla="*/ 2147483647 h 57"/>
                  <a:gd name="T10" fmla="*/ 0 60000 65536"/>
                  <a:gd name="T11" fmla="*/ 0 60000 65536"/>
                  <a:gd name="T12" fmla="*/ 0 60000 65536"/>
                  <a:gd name="T13" fmla="*/ 0 60000 65536"/>
                  <a:gd name="T14" fmla="*/ 0 60000 65536"/>
                  <a:gd name="T15" fmla="*/ 0 w 74"/>
                  <a:gd name="T16" fmla="*/ 0 h 57"/>
                  <a:gd name="T17" fmla="*/ 74 w 74"/>
                  <a:gd name="T18" fmla="*/ 57 h 57"/>
                </a:gdLst>
                <a:ahLst/>
                <a:cxnLst>
                  <a:cxn ang="T10">
                    <a:pos x="T0" y="T1"/>
                  </a:cxn>
                  <a:cxn ang="T11">
                    <a:pos x="T2" y="T3"/>
                  </a:cxn>
                  <a:cxn ang="T12">
                    <a:pos x="T4" y="T5"/>
                  </a:cxn>
                  <a:cxn ang="T13">
                    <a:pos x="T6" y="T7"/>
                  </a:cxn>
                  <a:cxn ang="T14">
                    <a:pos x="T8" y="T9"/>
                  </a:cxn>
                </a:cxnLst>
                <a:rect l="T15" t="T16" r="T17" b="T18"/>
                <a:pathLst>
                  <a:path w="74" h="57">
                    <a:moveTo>
                      <a:pt x="0" y="57"/>
                    </a:moveTo>
                    <a:lnTo>
                      <a:pt x="66" y="0"/>
                    </a:lnTo>
                    <a:lnTo>
                      <a:pt x="74" y="0"/>
                    </a:lnTo>
                    <a:lnTo>
                      <a:pt x="0" y="57"/>
                    </a:lnTo>
                    <a:close/>
                  </a:path>
                </a:pathLst>
              </a:custGeom>
              <a:solidFill>
                <a:srgbClr val="000000"/>
              </a:solidFill>
              <a:ln w="9525">
                <a:noFill/>
                <a:round/>
              </a:ln>
            </p:spPr>
            <p:txBody>
              <a:bodyPr/>
              <a:lstStyle/>
              <a:p>
                <a:endParaRPr lang="zh-TW" altLang="en-US"/>
              </a:p>
            </p:txBody>
          </p:sp>
        </p:grpSp>
        <p:grpSp>
          <p:nvGrpSpPr>
            <p:cNvPr id="42" name="组合 41"/>
            <p:cNvGrpSpPr/>
            <p:nvPr/>
          </p:nvGrpSpPr>
          <p:grpSpPr>
            <a:xfrm flipH="1">
              <a:off x="5517288" y="2318336"/>
              <a:ext cx="386742" cy="387116"/>
              <a:chOff x="7167096" y="561975"/>
              <a:chExt cx="1547910" cy="1549400"/>
            </a:xfrm>
          </p:grpSpPr>
          <p:sp>
            <p:nvSpPr>
              <p:cNvPr id="43" name="Freeform 40"/>
              <p:cNvSpPr/>
              <p:nvPr/>
            </p:nvSpPr>
            <p:spPr bwMode="auto">
              <a:xfrm>
                <a:off x="7167096" y="561975"/>
                <a:ext cx="1547910" cy="1518490"/>
              </a:xfrm>
              <a:custGeom>
                <a:avLst/>
                <a:gdLst/>
                <a:ahLst/>
                <a:cxnLst/>
                <a:rect l="l" t="t" r="r" b="b"/>
                <a:pathLst>
                  <a:path w="1547910" h="1518490">
                    <a:moveTo>
                      <a:pt x="735325" y="0"/>
                    </a:moveTo>
                    <a:cubicBezTo>
                      <a:pt x="1125922" y="0"/>
                      <a:pt x="1099882" y="195344"/>
                      <a:pt x="1099882" y="273482"/>
                    </a:cubicBezTo>
                    <a:cubicBezTo>
                      <a:pt x="1099882" y="338596"/>
                      <a:pt x="1047802" y="533941"/>
                      <a:pt x="1034783" y="612078"/>
                    </a:cubicBezTo>
                    <a:cubicBezTo>
                      <a:pt x="1008743" y="677193"/>
                      <a:pt x="995723" y="755331"/>
                      <a:pt x="1021763" y="794399"/>
                    </a:cubicBezTo>
                    <a:cubicBezTo>
                      <a:pt x="1034783" y="820445"/>
                      <a:pt x="1073842" y="872537"/>
                      <a:pt x="1243100" y="963698"/>
                    </a:cubicBezTo>
                    <a:cubicBezTo>
                      <a:pt x="1399339" y="1054858"/>
                      <a:pt x="1581617" y="1067881"/>
                      <a:pt x="1542557" y="1289271"/>
                    </a:cubicBezTo>
                    <a:cubicBezTo>
                      <a:pt x="1520081" y="1379197"/>
                      <a:pt x="1500030" y="1452144"/>
                      <a:pt x="1480009" y="1518490"/>
                    </a:cubicBezTo>
                    <a:lnTo>
                      <a:pt x="0" y="1518490"/>
                    </a:lnTo>
                    <a:cubicBezTo>
                      <a:pt x="15993" y="1434519"/>
                      <a:pt x="15303" y="1372240"/>
                      <a:pt x="45272" y="1302294"/>
                    </a:cubicBezTo>
                    <a:cubicBezTo>
                      <a:pt x="71312" y="1211134"/>
                      <a:pt x="97352" y="1119973"/>
                      <a:pt x="279630" y="1041835"/>
                    </a:cubicBezTo>
                    <a:cubicBezTo>
                      <a:pt x="461908" y="963698"/>
                      <a:pt x="579087" y="911606"/>
                      <a:pt x="579087" y="911606"/>
                    </a:cubicBezTo>
                    <a:cubicBezTo>
                      <a:pt x="579087" y="911528"/>
                      <a:pt x="579093" y="820440"/>
                      <a:pt x="592107" y="807422"/>
                    </a:cubicBezTo>
                    <a:cubicBezTo>
                      <a:pt x="605127" y="807422"/>
                      <a:pt x="631166" y="768354"/>
                      <a:pt x="605127" y="729285"/>
                    </a:cubicBezTo>
                    <a:cubicBezTo>
                      <a:pt x="592107" y="677193"/>
                      <a:pt x="566067" y="625101"/>
                      <a:pt x="566067" y="599055"/>
                    </a:cubicBezTo>
                    <a:cubicBezTo>
                      <a:pt x="566067" y="573009"/>
                      <a:pt x="344729" y="0"/>
                      <a:pt x="735325" y="0"/>
                    </a:cubicBezTo>
                    <a:close/>
                  </a:path>
                </a:pathLst>
              </a:custGeom>
              <a:solidFill>
                <a:schemeClr val="bg1">
                  <a:lumMod val="75000"/>
                </a:schemeClr>
              </a:solidFill>
              <a:ln w="9525">
                <a:noFill/>
                <a:round/>
              </a:ln>
            </p:spPr>
            <p:txBody>
              <a:bodyPr/>
              <a:lstStyle/>
              <a:p>
                <a:endParaRPr lang="zh-TW" altLang="en-US"/>
              </a:p>
            </p:txBody>
          </p:sp>
          <p:sp>
            <p:nvSpPr>
              <p:cNvPr id="44" name="Freeform 41"/>
              <p:cNvSpPr/>
              <p:nvPr/>
            </p:nvSpPr>
            <p:spPr bwMode="auto">
              <a:xfrm>
                <a:off x="7672637" y="1330325"/>
                <a:ext cx="520700" cy="768350"/>
              </a:xfrm>
              <a:custGeom>
                <a:avLst/>
                <a:gdLst>
                  <a:gd name="T0" fmla="*/ 2147483647 w 40"/>
                  <a:gd name="T1" fmla="*/ 2147483647 h 59"/>
                  <a:gd name="T2" fmla="*/ 2147483647 w 40"/>
                  <a:gd name="T3" fmla="*/ 2147483647 h 59"/>
                  <a:gd name="T4" fmla="*/ 2147483647 w 40"/>
                  <a:gd name="T5" fmla="*/ 0 h 59"/>
                  <a:gd name="T6" fmla="*/ 2147483647 w 40"/>
                  <a:gd name="T7" fmla="*/ 2147483647 h 59"/>
                  <a:gd name="T8" fmla="*/ 2147483647 w 40"/>
                  <a:gd name="T9" fmla="*/ 2147483647 h 59"/>
                  <a:gd name="T10" fmla="*/ 2147483647 w 40"/>
                  <a:gd name="T11" fmla="*/ 2147483647 h 59"/>
                  <a:gd name="T12" fmla="*/ 2147483647 w 40"/>
                  <a:gd name="T13" fmla="*/ 2147483647 h 59"/>
                  <a:gd name="T14" fmla="*/ 2147483647 w 40"/>
                  <a:gd name="T15" fmla="*/ 2147483647 h 59"/>
                  <a:gd name="T16" fmla="*/ 0 60000 65536"/>
                  <a:gd name="T17" fmla="*/ 0 60000 65536"/>
                  <a:gd name="T18" fmla="*/ 0 60000 65536"/>
                  <a:gd name="T19" fmla="*/ 0 60000 65536"/>
                  <a:gd name="T20" fmla="*/ 0 60000 65536"/>
                  <a:gd name="T21" fmla="*/ 0 60000 65536"/>
                  <a:gd name="T22" fmla="*/ 0 60000 65536"/>
                  <a:gd name="T23" fmla="*/ 0 60000 65536"/>
                  <a:gd name="T24" fmla="*/ 0 w 40"/>
                  <a:gd name="T25" fmla="*/ 0 h 59"/>
                  <a:gd name="T26" fmla="*/ 40 w 40"/>
                  <a:gd name="T27" fmla="*/ 59 h 5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0" h="59">
                    <a:moveTo>
                      <a:pt x="1" y="59"/>
                    </a:moveTo>
                    <a:cubicBezTo>
                      <a:pt x="1" y="59"/>
                      <a:pt x="19" y="21"/>
                      <a:pt x="40" y="4"/>
                    </a:cubicBezTo>
                    <a:cubicBezTo>
                      <a:pt x="40" y="4"/>
                      <a:pt x="37" y="2"/>
                      <a:pt x="37" y="0"/>
                    </a:cubicBezTo>
                    <a:cubicBezTo>
                      <a:pt x="37" y="0"/>
                      <a:pt x="16" y="14"/>
                      <a:pt x="15" y="15"/>
                    </a:cubicBezTo>
                    <a:cubicBezTo>
                      <a:pt x="14" y="16"/>
                      <a:pt x="13" y="16"/>
                      <a:pt x="12" y="15"/>
                    </a:cubicBezTo>
                    <a:cubicBezTo>
                      <a:pt x="11" y="14"/>
                      <a:pt x="5" y="3"/>
                      <a:pt x="5" y="3"/>
                    </a:cubicBezTo>
                    <a:cubicBezTo>
                      <a:pt x="5" y="3"/>
                      <a:pt x="3" y="10"/>
                      <a:pt x="4" y="11"/>
                    </a:cubicBezTo>
                    <a:cubicBezTo>
                      <a:pt x="4" y="13"/>
                      <a:pt x="0" y="49"/>
                      <a:pt x="1" y="59"/>
                    </a:cubicBezTo>
                    <a:close/>
                  </a:path>
                </a:pathLst>
              </a:custGeom>
              <a:solidFill>
                <a:srgbClr val="FFFFFF"/>
              </a:solidFill>
              <a:ln w="9525">
                <a:noFill/>
                <a:round/>
              </a:ln>
            </p:spPr>
            <p:txBody>
              <a:bodyPr/>
              <a:lstStyle/>
              <a:p>
                <a:endParaRPr lang="zh-TW" altLang="en-US"/>
              </a:p>
            </p:txBody>
          </p:sp>
          <p:sp>
            <p:nvSpPr>
              <p:cNvPr id="45" name="Freeform 42"/>
              <p:cNvSpPr/>
              <p:nvPr/>
            </p:nvSpPr>
            <p:spPr bwMode="auto">
              <a:xfrm>
                <a:off x="7672388" y="1500188"/>
                <a:ext cx="220662" cy="611187"/>
              </a:xfrm>
              <a:custGeom>
                <a:avLst/>
                <a:gdLst>
                  <a:gd name="T0" fmla="*/ 0 w 17"/>
                  <a:gd name="T1" fmla="*/ 2147483647 h 47"/>
                  <a:gd name="T2" fmla="*/ 2147483647 w 17"/>
                  <a:gd name="T3" fmla="*/ 2147483647 h 47"/>
                  <a:gd name="T4" fmla="*/ 2147483647 w 17"/>
                  <a:gd name="T5" fmla="*/ 1183728112 h 47"/>
                  <a:gd name="T6" fmla="*/ 2147483647 w 17"/>
                  <a:gd name="T7" fmla="*/ 507312048 h 47"/>
                  <a:gd name="T8" fmla="*/ 1684852866 w 17"/>
                  <a:gd name="T9" fmla="*/ 845520080 h 47"/>
                  <a:gd name="T10" fmla="*/ 168482691 w 17"/>
                  <a:gd name="T11" fmla="*/ 2147483647 h 47"/>
                  <a:gd name="T12" fmla="*/ 0 w 17"/>
                  <a:gd name="T13" fmla="*/ 2147483647 h 47"/>
                  <a:gd name="T14" fmla="*/ 0 60000 65536"/>
                  <a:gd name="T15" fmla="*/ 0 60000 65536"/>
                  <a:gd name="T16" fmla="*/ 0 60000 65536"/>
                  <a:gd name="T17" fmla="*/ 0 60000 65536"/>
                  <a:gd name="T18" fmla="*/ 0 60000 65536"/>
                  <a:gd name="T19" fmla="*/ 0 60000 65536"/>
                  <a:gd name="T20" fmla="*/ 0 60000 65536"/>
                  <a:gd name="T21" fmla="*/ 0 w 17"/>
                  <a:gd name="T22" fmla="*/ 0 h 47"/>
                  <a:gd name="T23" fmla="*/ 17 w 17"/>
                  <a:gd name="T24" fmla="*/ 47 h 4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7" h="47">
                    <a:moveTo>
                      <a:pt x="0" y="47"/>
                    </a:moveTo>
                    <a:cubicBezTo>
                      <a:pt x="0" y="47"/>
                      <a:pt x="14" y="25"/>
                      <a:pt x="13" y="14"/>
                    </a:cubicBezTo>
                    <a:cubicBezTo>
                      <a:pt x="13" y="9"/>
                      <a:pt x="14" y="7"/>
                      <a:pt x="14" y="7"/>
                    </a:cubicBezTo>
                    <a:cubicBezTo>
                      <a:pt x="14" y="7"/>
                      <a:pt x="17" y="4"/>
                      <a:pt x="16" y="3"/>
                    </a:cubicBezTo>
                    <a:cubicBezTo>
                      <a:pt x="15" y="1"/>
                      <a:pt x="12" y="0"/>
                      <a:pt x="10" y="5"/>
                    </a:cubicBezTo>
                    <a:cubicBezTo>
                      <a:pt x="11" y="8"/>
                      <a:pt x="1" y="15"/>
                      <a:pt x="1" y="26"/>
                    </a:cubicBezTo>
                    <a:lnTo>
                      <a:pt x="0" y="47"/>
                    </a:lnTo>
                    <a:close/>
                  </a:path>
                </a:pathLst>
              </a:custGeom>
              <a:solidFill>
                <a:schemeClr val="bg1">
                  <a:lumMod val="65000"/>
                </a:schemeClr>
              </a:solidFill>
              <a:ln w="9525">
                <a:noFill/>
                <a:round/>
              </a:ln>
            </p:spPr>
            <p:txBody>
              <a:bodyPr/>
              <a:lstStyle/>
              <a:p>
                <a:pPr>
                  <a:defRPr/>
                </a:pPr>
                <a:endParaRPr lang="zh-TW" altLang="en-US"/>
              </a:p>
            </p:txBody>
          </p:sp>
          <p:sp>
            <p:nvSpPr>
              <p:cNvPr id="46" name="Freeform 43"/>
              <p:cNvSpPr/>
              <p:nvPr/>
            </p:nvSpPr>
            <p:spPr bwMode="auto">
              <a:xfrm>
                <a:off x="7880599" y="1512888"/>
                <a:ext cx="104775" cy="90488"/>
              </a:xfrm>
              <a:custGeom>
                <a:avLst/>
                <a:gdLst>
                  <a:gd name="T0" fmla="*/ 0 w 66"/>
                  <a:gd name="T1" fmla="*/ 2147483647 h 57"/>
                  <a:gd name="T2" fmla="*/ 0 w 66"/>
                  <a:gd name="T3" fmla="*/ 0 h 57"/>
                  <a:gd name="T4" fmla="*/ 2147483647 w 66"/>
                  <a:gd name="T5" fmla="*/ 2147483647 h 57"/>
                  <a:gd name="T6" fmla="*/ 2147483647 w 66"/>
                  <a:gd name="T7" fmla="*/ 2147483647 h 57"/>
                  <a:gd name="T8" fmla="*/ 0 w 66"/>
                  <a:gd name="T9" fmla="*/ 2147483647 h 57"/>
                  <a:gd name="T10" fmla="*/ 0 60000 65536"/>
                  <a:gd name="T11" fmla="*/ 0 60000 65536"/>
                  <a:gd name="T12" fmla="*/ 0 60000 65536"/>
                  <a:gd name="T13" fmla="*/ 0 60000 65536"/>
                  <a:gd name="T14" fmla="*/ 0 60000 65536"/>
                  <a:gd name="T15" fmla="*/ 0 w 66"/>
                  <a:gd name="T16" fmla="*/ 0 h 57"/>
                  <a:gd name="T17" fmla="*/ 66 w 66"/>
                  <a:gd name="T18" fmla="*/ 57 h 57"/>
                </a:gdLst>
                <a:ahLst/>
                <a:cxnLst>
                  <a:cxn ang="T10">
                    <a:pos x="T0" y="T1"/>
                  </a:cxn>
                  <a:cxn ang="T11">
                    <a:pos x="T2" y="T3"/>
                  </a:cxn>
                  <a:cxn ang="T12">
                    <a:pos x="T4" y="T5"/>
                  </a:cxn>
                  <a:cxn ang="T13">
                    <a:pos x="T6" y="T7"/>
                  </a:cxn>
                  <a:cxn ang="T14">
                    <a:pos x="T8" y="T9"/>
                  </a:cxn>
                </a:cxnLst>
                <a:rect l="T15" t="T16" r="T17" b="T18"/>
                <a:pathLst>
                  <a:path w="66" h="57">
                    <a:moveTo>
                      <a:pt x="0" y="8"/>
                    </a:moveTo>
                    <a:lnTo>
                      <a:pt x="0" y="0"/>
                    </a:lnTo>
                    <a:lnTo>
                      <a:pt x="66" y="57"/>
                    </a:lnTo>
                    <a:lnTo>
                      <a:pt x="0" y="8"/>
                    </a:lnTo>
                    <a:close/>
                  </a:path>
                </a:pathLst>
              </a:custGeom>
              <a:solidFill>
                <a:srgbClr val="000000"/>
              </a:solidFill>
              <a:ln w="9525">
                <a:noFill/>
                <a:round/>
              </a:ln>
            </p:spPr>
            <p:txBody>
              <a:bodyPr/>
              <a:lstStyle/>
              <a:p>
                <a:endParaRPr lang="zh-TW" altLang="en-US"/>
              </a:p>
            </p:txBody>
          </p:sp>
          <p:sp>
            <p:nvSpPr>
              <p:cNvPr id="47" name="Freeform 44"/>
              <p:cNvSpPr/>
              <p:nvPr/>
            </p:nvSpPr>
            <p:spPr bwMode="auto">
              <a:xfrm>
                <a:off x="7710737" y="1512888"/>
                <a:ext cx="117475" cy="90488"/>
              </a:xfrm>
              <a:custGeom>
                <a:avLst/>
                <a:gdLst>
                  <a:gd name="T0" fmla="*/ 0 w 74"/>
                  <a:gd name="T1" fmla="*/ 2147483647 h 57"/>
                  <a:gd name="T2" fmla="*/ 2147483647 w 74"/>
                  <a:gd name="T3" fmla="*/ 0 h 57"/>
                  <a:gd name="T4" fmla="*/ 2147483647 w 74"/>
                  <a:gd name="T5" fmla="*/ 0 h 57"/>
                  <a:gd name="T6" fmla="*/ 0 w 74"/>
                  <a:gd name="T7" fmla="*/ 2147483647 h 57"/>
                  <a:gd name="T8" fmla="*/ 0 w 74"/>
                  <a:gd name="T9" fmla="*/ 2147483647 h 57"/>
                  <a:gd name="T10" fmla="*/ 0 60000 65536"/>
                  <a:gd name="T11" fmla="*/ 0 60000 65536"/>
                  <a:gd name="T12" fmla="*/ 0 60000 65536"/>
                  <a:gd name="T13" fmla="*/ 0 60000 65536"/>
                  <a:gd name="T14" fmla="*/ 0 60000 65536"/>
                  <a:gd name="T15" fmla="*/ 0 w 74"/>
                  <a:gd name="T16" fmla="*/ 0 h 57"/>
                  <a:gd name="T17" fmla="*/ 74 w 74"/>
                  <a:gd name="T18" fmla="*/ 57 h 57"/>
                </a:gdLst>
                <a:ahLst/>
                <a:cxnLst>
                  <a:cxn ang="T10">
                    <a:pos x="T0" y="T1"/>
                  </a:cxn>
                  <a:cxn ang="T11">
                    <a:pos x="T2" y="T3"/>
                  </a:cxn>
                  <a:cxn ang="T12">
                    <a:pos x="T4" y="T5"/>
                  </a:cxn>
                  <a:cxn ang="T13">
                    <a:pos x="T6" y="T7"/>
                  </a:cxn>
                  <a:cxn ang="T14">
                    <a:pos x="T8" y="T9"/>
                  </a:cxn>
                </a:cxnLst>
                <a:rect l="T15" t="T16" r="T17" b="T18"/>
                <a:pathLst>
                  <a:path w="74" h="57">
                    <a:moveTo>
                      <a:pt x="0" y="57"/>
                    </a:moveTo>
                    <a:lnTo>
                      <a:pt x="66" y="0"/>
                    </a:lnTo>
                    <a:lnTo>
                      <a:pt x="74" y="0"/>
                    </a:lnTo>
                    <a:lnTo>
                      <a:pt x="0" y="57"/>
                    </a:lnTo>
                    <a:close/>
                  </a:path>
                </a:pathLst>
              </a:custGeom>
              <a:solidFill>
                <a:srgbClr val="000000"/>
              </a:solidFill>
              <a:ln w="9525">
                <a:noFill/>
                <a:round/>
              </a:ln>
            </p:spPr>
            <p:txBody>
              <a:bodyPr/>
              <a:lstStyle/>
              <a:p>
                <a:endParaRPr lang="zh-TW" altLang="en-US"/>
              </a:p>
            </p:txBody>
          </p:sp>
        </p:grpSp>
        <p:grpSp>
          <p:nvGrpSpPr>
            <p:cNvPr id="48" name="组合 47"/>
            <p:cNvGrpSpPr/>
            <p:nvPr/>
          </p:nvGrpSpPr>
          <p:grpSpPr>
            <a:xfrm flipH="1">
              <a:off x="4555101" y="2162748"/>
              <a:ext cx="542180" cy="542703"/>
              <a:chOff x="7167096" y="561975"/>
              <a:chExt cx="1547910" cy="1549400"/>
            </a:xfrm>
          </p:grpSpPr>
          <p:sp>
            <p:nvSpPr>
              <p:cNvPr id="49" name="Freeform 40"/>
              <p:cNvSpPr/>
              <p:nvPr/>
            </p:nvSpPr>
            <p:spPr bwMode="auto">
              <a:xfrm>
                <a:off x="7167096" y="561975"/>
                <a:ext cx="1547910" cy="1518490"/>
              </a:xfrm>
              <a:custGeom>
                <a:avLst/>
                <a:gdLst/>
                <a:ahLst/>
                <a:cxnLst/>
                <a:rect l="l" t="t" r="r" b="b"/>
                <a:pathLst>
                  <a:path w="1547910" h="1518490">
                    <a:moveTo>
                      <a:pt x="735325" y="0"/>
                    </a:moveTo>
                    <a:cubicBezTo>
                      <a:pt x="1125922" y="0"/>
                      <a:pt x="1099882" y="195344"/>
                      <a:pt x="1099882" y="273482"/>
                    </a:cubicBezTo>
                    <a:cubicBezTo>
                      <a:pt x="1099882" y="338596"/>
                      <a:pt x="1047802" y="533941"/>
                      <a:pt x="1034783" y="612078"/>
                    </a:cubicBezTo>
                    <a:cubicBezTo>
                      <a:pt x="1008743" y="677193"/>
                      <a:pt x="995723" y="755331"/>
                      <a:pt x="1021763" y="794399"/>
                    </a:cubicBezTo>
                    <a:cubicBezTo>
                      <a:pt x="1034783" y="820445"/>
                      <a:pt x="1073842" y="872537"/>
                      <a:pt x="1243100" y="963698"/>
                    </a:cubicBezTo>
                    <a:cubicBezTo>
                      <a:pt x="1399339" y="1054858"/>
                      <a:pt x="1581617" y="1067881"/>
                      <a:pt x="1542557" y="1289271"/>
                    </a:cubicBezTo>
                    <a:cubicBezTo>
                      <a:pt x="1520081" y="1379197"/>
                      <a:pt x="1500030" y="1452144"/>
                      <a:pt x="1480009" y="1518490"/>
                    </a:cubicBezTo>
                    <a:lnTo>
                      <a:pt x="0" y="1518490"/>
                    </a:lnTo>
                    <a:cubicBezTo>
                      <a:pt x="15993" y="1434519"/>
                      <a:pt x="15303" y="1372240"/>
                      <a:pt x="45272" y="1302294"/>
                    </a:cubicBezTo>
                    <a:cubicBezTo>
                      <a:pt x="71312" y="1211134"/>
                      <a:pt x="97352" y="1119973"/>
                      <a:pt x="279630" y="1041835"/>
                    </a:cubicBezTo>
                    <a:cubicBezTo>
                      <a:pt x="461908" y="963698"/>
                      <a:pt x="579087" y="911606"/>
                      <a:pt x="579087" y="911606"/>
                    </a:cubicBezTo>
                    <a:cubicBezTo>
                      <a:pt x="579087" y="911528"/>
                      <a:pt x="579093" y="820440"/>
                      <a:pt x="592107" y="807422"/>
                    </a:cubicBezTo>
                    <a:cubicBezTo>
                      <a:pt x="605127" y="807422"/>
                      <a:pt x="631166" y="768354"/>
                      <a:pt x="605127" y="729285"/>
                    </a:cubicBezTo>
                    <a:cubicBezTo>
                      <a:pt x="592107" y="677193"/>
                      <a:pt x="566067" y="625101"/>
                      <a:pt x="566067" y="599055"/>
                    </a:cubicBezTo>
                    <a:cubicBezTo>
                      <a:pt x="566067" y="573009"/>
                      <a:pt x="344729" y="0"/>
                      <a:pt x="735325" y="0"/>
                    </a:cubicBezTo>
                    <a:close/>
                  </a:path>
                </a:pathLst>
              </a:custGeom>
              <a:solidFill>
                <a:schemeClr val="bg1">
                  <a:lumMod val="75000"/>
                </a:schemeClr>
              </a:solidFill>
              <a:ln w="9525">
                <a:noFill/>
                <a:round/>
              </a:ln>
            </p:spPr>
            <p:txBody>
              <a:bodyPr/>
              <a:lstStyle/>
              <a:p>
                <a:endParaRPr lang="zh-TW" altLang="en-US"/>
              </a:p>
            </p:txBody>
          </p:sp>
          <p:sp>
            <p:nvSpPr>
              <p:cNvPr id="50" name="Freeform 41"/>
              <p:cNvSpPr/>
              <p:nvPr/>
            </p:nvSpPr>
            <p:spPr bwMode="auto">
              <a:xfrm>
                <a:off x="7672637" y="1330325"/>
                <a:ext cx="520700" cy="768350"/>
              </a:xfrm>
              <a:custGeom>
                <a:avLst/>
                <a:gdLst>
                  <a:gd name="T0" fmla="*/ 2147483647 w 40"/>
                  <a:gd name="T1" fmla="*/ 2147483647 h 59"/>
                  <a:gd name="T2" fmla="*/ 2147483647 w 40"/>
                  <a:gd name="T3" fmla="*/ 2147483647 h 59"/>
                  <a:gd name="T4" fmla="*/ 2147483647 w 40"/>
                  <a:gd name="T5" fmla="*/ 0 h 59"/>
                  <a:gd name="T6" fmla="*/ 2147483647 w 40"/>
                  <a:gd name="T7" fmla="*/ 2147483647 h 59"/>
                  <a:gd name="T8" fmla="*/ 2147483647 w 40"/>
                  <a:gd name="T9" fmla="*/ 2147483647 h 59"/>
                  <a:gd name="T10" fmla="*/ 2147483647 w 40"/>
                  <a:gd name="T11" fmla="*/ 2147483647 h 59"/>
                  <a:gd name="T12" fmla="*/ 2147483647 w 40"/>
                  <a:gd name="T13" fmla="*/ 2147483647 h 59"/>
                  <a:gd name="T14" fmla="*/ 2147483647 w 40"/>
                  <a:gd name="T15" fmla="*/ 2147483647 h 59"/>
                  <a:gd name="T16" fmla="*/ 0 60000 65536"/>
                  <a:gd name="T17" fmla="*/ 0 60000 65536"/>
                  <a:gd name="T18" fmla="*/ 0 60000 65536"/>
                  <a:gd name="T19" fmla="*/ 0 60000 65536"/>
                  <a:gd name="T20" fmla="*/ 0 60000 65536"/>
                  <a:gd name="T21" fmla="*/ 0 60000 65536"/>
                  <a:gd name="T22" fmla="*/ 0 60000 65536"/>
                  <a:gd name="T23" fmla="*/ 0 60000 65536"/>
                  <a:gd name="T24" fmla="*/ 0 w 40"/>
                  <a:gd name="T25" fmla="*/ 0 h 59"/>
                  <a:gd name="T26" fmla="*/ 40 w 40"/>
                  <a:gd name="T27" fmla="*/ 59 h 5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0" h="59">
                    <a:moveTo>
                      <a:pt x="1" y="59"/>
                    </a:moveTo>
                    <a:cubicBezTo>
                      <a:pt x="1" y="59"/>
                      <a:pt x="19" y="21"/>
                      <a:pt x="40" y="4"/>
                    </a:cubicBezTo>
                    <a:cubicBezTo>
                      <a:pt x="40" y="4"/>
                      <a:pt x="37" y="2"/>
                      <a:pt x="37" y="0"/>
                    </a:cubicBezTo>
                    <a:cubicBezTo>
                      <a:pt x="37" y="0"/>
                      <a:pt x="16" y="14"/>
                      <a:pt x="15" y="15"/>
                    </a:cubicBezTo>
                    <a:cubicBezTo>
                      <a:pt x="14" y="16"/>
                      <a:pt x="13" y="16"/>
                      <a:pt x="12" y="15"/>
                    </a:cubicBezTo>
                    <a:cubicBezTo>
                      <a:pt x="11" y="14"/>
                      <a:pt x="5" y="3"/>
                      <a:pt x="5" y="3"/>
                    </a:cubicBezTo>
                    <a:cubicBezTo>
                      <a:pt x="5" y="3"/>
                      <a:pt x="3" y="10"/>
                      <a:pt x="4" y="11"/>
                    </a:cubicBezTo>
                    <a:cubicBezTo>
                      <a:pt x="4" y="13"/>
                      <a:pt x="0" y="49"/>
                      <a:pt x="1" y="59"/>
                    </a:cubicBezTo>
                    <a:close/>
                  </a:path>
                </a:pathLst>
              </a:custGeom>
              <a:solidFill>
                <a:srgbClr val="FFFFFF"/>
              </a:solidFill>
              <a:ln w="9525">
                <a:noFill/>
                <a:round/>
              </a:ln>
            </p:spPr>
            <p:txBody>
              <a:bodyPr/>
              <a:lstStyle/>
              <a:p>
                <a:endParaRPr lang="zh-TW" altLang="en-US"/>
              </a:p>
            </p:txBody>
          </p:sp>
          <p:sp>
            <p:nvSpPr>
              <p:cNvPr id="51" name="Freeform 42"/>
              <p:cNvSpPr/>
              <p:nvPr/>
            </p:nvSpPr>
            <p:spPr bwMode="auto">
              <a:xfrm>
                <a:off x="7672388" y="1500188"/>
                <a:ext cx="220662" cy="611187"/>
              </a:xfrm>
              <a:custGeom>
                <a:avLst/>
                <a:gdLst>
                  <a:gd name="T0" fmla="*/ 0 w 17"/>
                  <a:gd name="T1" fmla="*/ 2147483647 h 47"/>
                  <a:gd name="T2" fmla="*/ 2147483647 w 17"/>
                  <a:gd name="T3" fmla="*/ 2147483647 h 47"/>
                  <a:gd name="T4" fmla="*/ 2147483647 w 17"/>
                  <a:gd name="T5" fmla="*/ 1183728112 h 47"/>
                  <a:gd name="T6" fmla="*/ 2147483647 w 17"/>
                  <a:gd name="T7" fmla="*/ 507312048 h 47"/>
                  <a:gd name="T8" fmla="*/ 1684852866 w 17"/>
                  <a:gd name="T9" fmla="*/ 845520080 h 47"/>
                  <a:gd name="T10" fmla="*/ 168482691 w 17"/>
                  <a:gd name="T11" fmla="*/ 2147483647 h 47"/>
                  <a:gd name="T12" fmla="*/ 0 w 17"/>
                  <a:gd name="T13" fmla="*/ 2147483647 h 47"/>
                  <a:gd name="T14" fmla="*/ 0 60000 65536"/>
                  <a:gd name="T15" fmla="*/ 0 60000 65536"/>
                  <a:gd name="T16" fmla="*/ 0 60000 65536"/>
                  <a:gd name="T17" fmla="*/ 0 60000 65536"/>
                  <a:gd name="T18" fmla="*/ 0 60000 65536"/>
                  <a:gd name="T19" fmla="*/ 0 60000 65536"/>
                  <a:gd name="T20" fmla="*/ 0 60000 65536"/>
                  <a:gd name="T21" fmla="*/ 0 w 17"/>
                  <a:gd name="T22" fmla="*/ 0 h 47"/>
                  <a:gd name="T23" fmla="*/ 17 w 17"/>
                  <a:gd name="T24" fmla="*/ 47 h 4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7" h="47">
                    <a:moveTo>
                      <a:pt x="0" y="47"/>
                    </a:moveTo>
                    <a:cubicBezTo>
                      <a:pt x="0" y="47"/>
                      <a:pt x="14" y="25"/>
                      <a:pt x="13" y="14"/>
                    </a:cubicBezTo>
                    <a:cubicBezTo>
                      <a:pt x="13" y="9"/>
                      <a:pt x="14" y="7"/>
                      <a:pt x="14" y="7"/>
                    </a:cubicBezTo>
                    <a:cubicBezTo>
                      <a:pt x="14" y="7"/>
                      <a:pt x="17" y="4"/>
                      <a:pt x="16" y="3"/>
                    </a:cubicBezTo>
                    <a:cubicBezTo>
                      <a:pt x="15" y="1"/>
                      <a:pt x="12" y="0"/>
                      <a:pt x="10" y="5"/>
                    </a:cubicBezTo>
                    <a:cubicBezTo>
                      <a:pt x="11" y="8"/>
                      <a:pt x="1" y="15"/>
                      <a:pt x="1" y="26"/>
                    </a:cubicBezTo>
                    <a:lnTo>
                      <a:pt x="0" y="47"/>
                    </a:lnTo>
                    <a:close/>
                  </a:path>
                </a:pathLst>
              </a:custGeom>
              <a:solidFill>
                <a:schemeClr val="bg1">
                  <a:lumMod val="65000"/>
                </a:schemeClr>
              </a:solidFill>
              <a:ln w="9525">
                <a:noFill/>
                <a:round/>
              </a:ln>
            </p:spPr>
            <p:txBody>
              <a:bodyPr/>
              <a:lstStyle/>
              <a:p>
                <a:pPr>
                  <a:defRPr/>
                </a:pPr>
                <a:endParaRPr lang="zh-TW" altLang="en-US"/>
              </a:p>
            </p:txBody>
          </p:sp>
          <p:sp>
            <p:nvSpPr>
              <p:cNvPr id="52" name="Freeform 43"/>
              <p:cNvSpPr/>
              <p:nvPr/>
            </p:nvSpPr>
            <p:spPr bwMode="auto">
              <a:xfrm>
                <a:off x="7880599" y="1512888"/>
                <a:ext cx="104775" cy="90488"/>
              </a:xfrm>
              <a:custGeom>
                <a:avLst/>
                <a:gdLst>
                  <a:gd name="T0" fmla="*/ 0 w 66"/>
                  <a:gd name="T1" fmla="*/ 2147483647 h 57"/>
                  <a:gd name="T2" fmla="*/ 0 w 66"/>
                  <a:gd name="T3" fmla="*/ 0 h 57"/>
                  <a:gd name="T4" fmla="*/ 2147483647 w 66"/>
                  <a:gd name="T5" fmla="*/ 2147483647 h 57"/>
                  <a:gd name="T6" fmla="*/ 2147483647 w 66"/>
                  <a:gd name="T7" fmla="*/ 2147483647 h 57"/>
                  <a:gd name="T8" fmla="*/ 0 w 66"/>
                  <a:gd name="T9" fmla="*/ 2147483647 h 57"/>
                  <a:gd name="T10" fmla="*/ 0 60000 65536"/>
                  <a:gd name="T11" fmla="*/ 0 60000 65536"/>
                  <a:gd name="T12" fmla="*/ 0 60000 65536"/>
                  <a:gd name="T13" fmla="*/ 0 60000 65536"/>
                  <a:gd name="T14" fmla="*/ 0 60000 65536"/>
                  <a:gd name="T15" fmla="*/ 0 w 66"/>
                  <a:gd name="T16" fmla="*/ 0 h 57"/>
                  <a:gd name="T17" fmla="*/ 66 w 66"/>
                  <a:gd name="T18" fmla="*/ 57 h 57"/>
                </a:gdLst>
                <a:ahLst/>
                <a:cxnLst>
                  <a:cxn ang="T10">
                    <a:pos x="T0" y="T1"/>
                  </a:cxn>
                  <a:cxn ang="T11">
                    <a:pos x="T2" y="T3"/>
                  </a:cxn>
                  <a:cxn ang="T12">
                    <a:pos x="T4" y="T5"/>
                  </a:cxn>
                  <a:cxn ang="T13">
                    <a:pos x="T6" y="T7"/>
                  </a:cxn>
                  <a:cxn ang="T14">
                    <a:pos x="T8" y="T9"/>
                  </a:cxn>
                </a:cxnLst>
                <a:rect l="T15" t="T16" r="T17" b="T18"/>
                <a:pathLst>
                  <a:path w="66" h="57">
                    <a:moveTo>
                      <a:pt x="0" y="8"/>
                    </a:moveTo>
                    <a:lnTo>
                      <a:pt x="0" y="0"/>
                    </a:lnTo>
                    <a:lnTo>
                      <a:pt x="66" y="57"/>
                    </a:lnTo>
                    <a:lnTo>
                      <a:pt x="0" y="8"/>
                    </a:lnTo>
                    <a:close/>
                  </a:path>
                </a:pathLst>
              </a:custGeom>
              <a:solidFill>
                <a:srgbClr val="000000"/>
              </a:solidFill>
              <a:ln w="9525">
                <a:noFill/>
                <a:round/>
              </a:ln>
            </p:spPr>
            <p:txBody>
              <a:bodyPr/>
              <a:lstStyle/>
              <a:p>
                <a:endParaRPr lang="zh-TW" altLang="en-US"/>
              </a:p>
            </p:txBody>
          </p:sp>
          <p:sp>
            <p:nvSpPr>
              <p:cNvPr id="53" name="Freeform 44"/>
              <p:cNvSpPr/>
              <p:nvPr/>
            </p:nvSpPr>
            <p:spPr bwMode="auto">
              <a:xfrm>
                <a:off x="7710737" y="1512888"/>
                <a:ext cx="117475" cy="90488"/>
              </a:xfrm>
              <a:custGeom>
                <a:avLst/>
                <a:gdLst>
                  <a:gd name="T0" fmla="*/ 0 w 74"/>
                  <a:gd name="T1" fmla="*/ 2147483647 h 57"/>
                  <a:gd name="T2" fmla="*/ 2147483647 w 74"/>
                  <a:gd name="T3" fmla="*/ 0 h 57"/>
                  <a:gd name="T4" fmla="*/ 2147483647 w 74"/>
                  <a:gd name="T5" fmla="*/ 0 h 57"/>
                  <a:gd name="T6" fmla="*/ 0 w 74"/>
                  <a:gd name="T7" fmla="*/ 2147483647 h 57"/>
                  <a:gd name="T8" fmla="*/ 0 w 74"/>
                  <a:gd name="T9" fmla="*/ 2147483647 h 57"/>
                  <a:gd name="T10" fmla="*/ 0 60000 65536"/>
                  <a:gd name="T11" fmla="*/ 0 60000 65536"/>
                  <a:gd name="T12" fmla="*/ 0 60000 65536"/>
                  <a:gd name="T13" fmla="*/ 0 60000 65536"/>
                  <a:gd name="T14" fmla="*/ 0 60000 65536"/>
                  <a:gd name="T15" fmla="*/ 0 w 74"/>
                  <a:gd name="T16" fmla="*/ 0 h 57"/>
                  <a:gd name="T17" fmla="*/ 74 w 74"/>
                  <a:gd name="T18" fmla="*/ 57 h 57"/>
                </a:gdLst>
                <a:ahLst/>
                <a:cxnLst>
                  <a:cxn ang="T10">
                    <a:pos x="T0" y="T1"/>
                  </a:cxn>
                  <a:cxn ang="T11">
                    <a:pos x="T2" y="T3"/>
                  </a:cxn>
                  <a:cxn ang="T12">
                    <a:pos x="T4" y="T5"/>
                  </a:cxn>
                  <a:cxn ang="T13">
                    <a:pos x="T6" y="T7"/>
                  </a:cxn>
                  <a:cxn ang="T14">
                    <a:pos x="T8" y="T9"/>
                  </a:cxn>
                </a:cxnLst>
                <a:rect l="T15" t="T16" r="T17" b="T18"/>
                <a:pathLst>
                  <a:path w="74" h="57">
                    <a:moveTo>
                      <a:pt x="0" y="57"/>
                    </a:moveTo>
                    <a:lnTo>
                      <a:pt x="66" y="0"/>
                    </a:lnTo>
                    <a:lnTo>
                      <a:pt x="74" y="0"/>
                    </a:lnTo>
                    <a:lnTo>
                      <a:pt x="0" y="57"/>
                    </a:lnTo>
                    <a:close/>
                  </a:path>
                </a:pathLst>
              </a:custGeom>
              <a:solidFill>
                <a:srgbClr val="000000"/>
              </a:solidFill>
              <a:ln w="9525">
                <a:noFill/>
                <a:round/>
              </a:ln>
            </p:spPr>
            <p:txBody>
              <a:bodyPr/>
              <a:lstStyle/>
              <a:p>
                <a:endParaRPr lang="zh-TW" altLang="en-US"/>
              </a:p>
            </p:txBody>
          </p:sp>
        </p:grpSp>
        <p:grpSp>
          <p:nvGrpSpPr>
            <p:cNvPr id="54" name="组合 53"/>
            <p:cNvGrpSpPr/>
            <p:nvPr/>
          </p:nvGrpSpPr>
          <p:grpSpPr>
            <a:xfrm flipH="1">
              <a:off x="4870102" y="2030708"/>
              <a:ext cx="674094" cy="674744"/>
              <a:chOff x="7167096" y="561975"/>
              <a:chExt cx="1547910" cy="1549400"/>
            </a:xfrm>
          </p:grpSpPr>
          <p:sp>
            <p:nvSpPr>
              <p:cNvPr id="55" name="Freeform 40"/>
              <p:cNvSpPr/>
              <p:nvPr/>
            </p:nvSpPr>
            <p:spPr bwMode="auto">
              <a:xfrm>
                <a:off x="7167096" y="561975"/>
                <a:ext cx="1547910" cy="1518490"/>
              </a:xfrm>
              <a:custGeom>
                <a:avLst/>
                <a:gdLst/>
                <a:ahLst/>
                <a:cxnLst/>
                <a:rect l="l" t="t" r="r" b="b"/>
                <a:pathLst>
                  <a:path w="1547910" h="1518490">
                    <a:moveTo>
                      <a:pt x="735325" y="0"/>
                    </a:moveTo>
                    <a:cubicBezTo>
                      <a:pt x="1125922" y="0"/>
                      <a:pt x="1099882" y="195344"/>
                      <a:pt x="1099882" y="273482"/>
                    </a:cubicBezTo>
                    <a:cubicBezTo>
                      <a:pt x="1099882" y="338596"/>
                      <a:pt x="1047802" y="533941"/>
                      <a:pt x="1034783" y="612078"/>
                    </a:cubicBezTo>
                    <a:cubicBezTo>
                      <a:pt x="1008743" y="677193"/>
                      <a:pt x="995723" y="755331"/>
                      <a:pt x="1021763" y="794399"/>
                    </a:cubicBezTo>
                    <a:cubicBezTo>
                      <a:pt x="1034783" y="820445"/>
                      <a:pt x="1073842" y="872537"/>
                      <a:pt x="1243100" y="963698"/>
                    </a:cubicBezTo>
                    <a:cubicBezTo>
                      <a:pt x="1399339" y="1054858"/>
                      <a:pt x="1581617" y="1067881"/>
                      <a:pt x="1542557" y="1289271"/>
                    </a:cubicBezTo>
                    <a:cubicBezTo>
                      <a:pt x="1520081" y="1379197"/>
                      <a:pt x="1500030" y="1452144"/>
                      <a:pt x="1480009" y="1518490"/>
                    </a:cubicBezTo>
                    <a:lnTo>
                      <a:pt x="0" y="1518490"/>
                    </a:lnTo>
                    <a:cubicBezTo>
                      <a:pt x="15993" y="1434519"/>
                      <a:pt x="15303" y="1372240"/>
                      <a:pt x="45272" y="1302294"/>
                    </a:cubicBezTo>
                    <a:cubicBezTo>
                      <a:pt x="71312" y="1211134"/>
                      <a:pt x="97352" y="1119973"/>
                      <a:pt x="279630" y="1041835"/>
                    </a:cubicBezTo>
                    <a:cubicBezTo>
                      <a:pt x="461908" y="963698"/>
                      <a:pt x="579087" y="911606"/>
                      <a:pt x="579087" y="911606"/>
                    </a:cubicBezTo>
                    <a:cubicBezTo>
                      <a:pt x="579087" y="911528"/>
                      <a:pt x="579093" y="820440"/>
                      <a:pt x="592107" y="807422"/>
                    </a:cubicBezTo>
                    <a:cubicBezTo>
                      <a:pt x="605127" y="807422"/>
                      <a:pt x="631166" y="768354"/>
                      <a:pt x="605127" y="729285"/>
                    </a:cubicBezTo>
                    <a:cubicBezTo>
                      <a:pt x="592107" y="677193"/>
                      <a:pt x="566067" y="625101"/>
                      <a:pt x="566067" y="599055"/>
                    </a:cubicBezTo>
                    <a:cubicBezTo>
                      <a:pt x="566067" y="573009"/>
                      <a:pt x="344729" y="0"/>
                      <a:pt x="735325" y="0"/>
                    </a:cubicBezTo>
                    <a:close/>
                  </a:path>
                </a:pathLst>
              </a:custGeom>
              <a:solidFill>
                <a:schemeClr val="bg1">
                  <a:lumMod val="65000"/>
                </a:schemeClr>
              </a:solidFill>
              <a:ln w="9525">
                <a:noFill/>
                <a:round/>
              </a:ln>
            </p:spPr>
            <p:txBody>
              <a:bodyPr/>
              <a:lstStyle/>
              <a:p>
                <a:endParaRPr lang="zh-TW" altLang="en-US"/>
              </a:p>
            </p:txBody>
          </p:sp>
          <p:sp>
            <p:nvSpPr>
              <p:cNvPr id="56" name="Freeform 41"/>
              <p:cNvSpPr/>
              <p:nvPr/>
            </p:nvSpPr>
            <p:spPr bwMode="auto">
              <a:xfrm>
                <a:off x="7672637" y="1330325"/>
                <a:ext cx="520700" cy="768350"/>
              </a:xfrm>
              <a:custGeom>
                <a:avLst/>
                <a:gdLst>
                  <a:gd name="T0" fmla="*/ 2147483647 w 40"/>
                  <a:gd name="T1" fmla="*/ 2147483647 h 59"/>
                  <a:gd name="T2" fmla="*/ 2147483647 w 40"/>
                  <a:gd name="T3" fmla="*/ 2147483647 h 59"/>
                  <a:gd name="T4" fmla="*/ 2147483647 w 40"/>
                  <a:gd name="T5" fmla="*/ 0 h 59"/>
                  <a:gd name="T6" fmla="*/ 2147483647 w 40"/>
                  <a:gd name="T7" fmla="*/ 2147483647 h 59"/>
                  <a:gd name="T8" fmla="*/ 2147483647 w 40"/>
                  <a:gd name="T9" fmla="*/ 2147483647 h 59"/>
                  <a:gd name="T10" fmla="*/ 2147483647 w 40"/>
                  <a:gd name="T11" fmla="*/ 2147483647 h 59"/>
                  <a:gd name="T12" fmla="*/ 2147483647 w 40"/>
                  <a:gd name="T13" fmla="*/ 2147483647 h 59"/>
                  <a:gd name="T14" fmla="*/ 2147483647 w 40"/>
                  <a:gd name="T15" fmla="*/ 2147483647 h 59"/>
                  <a:gd name="T16" fmla="*/ 0 60000 65536"/>
                  <a:gd name="T17" fmla="*/ 0 60000 65536"/>
                  <a:gd name="T18" fmla="*/ 0 60000 65536"/>
                  <a:gd name="T19" fmla="*/ 0 60000 65536"/>
                  <a:gd name="T20" fmla="*/ 0 60000 65536"/>
                  <a:gd name="T21" fmla="*/ 0 60000 65536"/>
                  <a:gd name="T22" fmla="*/ 0 60000 65536"/>
                  <a:gd name="T23" fmla="*/ 0 60000 65536"/>
                  <a:gd name="T24" fmla="*/ 0 w 40"/>
                  <a:gd name="T25" fmla="*/ 0 h 59"/>
                  <a:gd name="T26" fmla="*/ 40 w 40"/>
                  <a:gd name="T27" fmla="*/ 59 h 5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0" h="59">
                    <a:moveTo>
                      <a:pt x="1" y="59"/>
                    </a:moveTo>
                    <a:cubicBezTo>
                      <a:pt x="1" y="59"/>
                      <a:pt x="19" y="21"/>
                      <a:pt x="40" y="4"/>
                    </a:cubicBezTo>
                    <a:cubicBezTo>
                      <a:pt x="40" y="4"/>
                      <a:pt x="37" y="2"/>
                      <a:pt x="37" y="0"/>
                    </a:cubicBezTo>
                    <a:cubicBezTo>
                      <a:pt x="37" y="0"/>
                      <a:pt x="16" y="14"/>
                      <a:pt x="15" y="15"/>
                    </a:cubicBezTo>
                    <a:cubicBezTo>
                      <a:pt x="14" y="16"/>
                      <a:pt x="13" y="16"/>
                      <a:pt x="12" y="15"/>
                    </a:cubicBezTo>
                    <a:cubicBezTo>
                      <a:pt x="11" y="14"/>
                      <a:pt x="5" y="3"/>
                      <a:pt x="5" y="3"/>
                    </a:cubicBezTo>
                    <a:cubicBezTo>
                      <a:pt x="5" y="3"/>
                      <a:pt x="3" y="10"/>
                      <a:pt x="4" y="11"/>
                    </a:cubicBezTo>
                    <a:cubicBezTo>
                      <a:pt x="4" y="13"/>
                      <a:pt x="0" y="49"/>
                      <a:pt x="1" y="59"/>
                    </a:cubicBezTo>
                    <a:close/>
                  </a:path>
                </a:pathLst>
              </a:custGeom>
              <a:solidFill>
                <a:srgbClr val="FFFFFF"/>
              </a:solidFill>
              <a:ln w="9525">
                <a:noFill/>
                <a:round/>
              </a:ln>
            </p:spPr>
            <p:txBody>
              <a:bodyPr/>
              <a:lstStyle/>
              <a:p>
                <a:endParaRPr lang="zh-TW" altLang="en-US"/>
              </a:p>
            </p:txBody>
          </p:sp>
          <p:sp>
            <p:nvSpPr>
              <p:cNvPr id="57" name="Freeform 42"/>
              <p:cNvSpPr/>
              <p:nvPr/>
            </p:nvSpPr>
            <p:spPr bwMode="auto">
              <a:xfrm>
                <a:off x="7672388" y="1500188"/>
                <a:ext cx="220662" cy="611187"/>
              </a:xfrm>
              <a:custGeom>
                <a:avLst/>
                <a:gdLst>
                  <a:gd name="T0" fmla="*/ 0 w 17"/>
                  <a:gd name="T1" fmla="*/ 2147483647 h 47"/>
                  <a:gd name="T2" fmla="*/ 2147483647 w 17"/>
                  <a:gd name="T3" fmla="*/ 2147483647 h 47"/>
                  <a:gd name="T4" fmla="*/ 2147483647 w 17"/>
                  <a:gd name="T5" fmla="*/ 1183728112 h 47"/>
                  <a:gd name="T6" fmla="*/ 2147483647 w 17"/>
                  <a:gd name="T7" fmla="*/ 507312048 h 47"/>
                  <a:gd name="T8" fmla="*/ 1684852866 w 17"/>
                  <a:gd name="T9" fmla="*/ 845520080 h 47"/>
                  <a:gd name="T10" fmla="*/ 168482691 w 17"/>
                  <a:gd name="T11" fmla="*/ 2147483647 h 47"/>
                  <a:gd name="T12" fmla="*/ 0 w 17"/>
                  <a:gd name="T13" fmla="*/ 2147483647 h 47"/>
                  <a:gd name="T14" fmla="*/ 0 60000 65536"/>
                  <a:gd name="T15" fmla="*/ 0 60000 65536"/>
                  <a:gd name="T16" fmla="*/ 0 60000 65536"/>
                  <a:gd name="T17" fmla="*/ 0 60000 65536"/>
                  <a:gd name="T18" fmla="*/ 0 60000 65536"/>
                  <a:gd name="T19" fmla="*/ 0 60000 65536"/>
                  <a:gd name="T20" fmla="*/ 0 60000 65536"/>
                  <a:gd name="T21" fmla="*/ 0 w 17"/>
                  <a:gd name="T22" fmla="*/ 0 h 47"/>
                  <a:gd name="T23" fmla="*/ 17 w 17"/>
                  <a:gd name="T24" fmla="*/ 47 h 4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7" h="47">
                    <a:moveTo>
                      <a:pt x="0" y="47"/>
                    </a:moveTo>
                    <a:cubicBezTo>
                      <a:pt x="0" y="47"/>
                      <a:pt x="14" y="25"/>
                      <a:pt x="13" y="14"/>
                    </a:cubicBezTo>
                    <a:cubicBezTo>
                      <a:pt x="13" y="9"/>
                      <a:pt x="14" y="7"/>
                      <a:pt x="14" y="7"/>
                    </a:cubicBezTo>
                    <a:cubicBezTo>
                      <a:pt x="14" y="7"/>
                      <a:pt x="17" y="4"/>
                      <a:pt x="16" y="3"/>
                    </a:cubicBezTo>
                    <a:cubicBezTo>
                      <a:pt x="15" y="1"/>
                      <a:pt x="12" y="0"/>
                      <a:pt x="10" y="5"/>
                    </a:cubicBezTo>
                    <a:cubicBezTo>
                      <a:pt x="11" y="8"/>
                      <a:pt x="1" y="15"/>
                      <a:pt x="1" y="26"/>
                    </a:cubicBezTo>
                    <a:lnTo>
                      <a:pt x="0" y="47"/>
                    </a:lnTo>
                    <a:close/>
                  </a:path>
                </a:pathLst>
              </a:custGeom>
              <a:solidFill>
                <a:schemeClr val="bg1">
                  <a:lumMod val="65000"/>
                </a:schemeClr>
              </a:solidFill>
              <a:ln w="9525">
                <a:noFill/>
                <a:round/>
              </a:ln>
            </p:spPr>
            <p:txBody>
              <a:bodyPr/>
              <a:lstStyle/>
              <a:p>
                <a:pPr>
                  <a:defRPr/>
                </a:pPr>
                <a:endParaRPr lang="zh-TW" altLang="en-US"/>
              </a:p>
            </p:txBody>
          </p:sp>
          <p:sp>
            <p:nvSpPr>
              <p:cNvPr id="58" name="Freeform 43"/>
              <p:cNvSpPr/>
              <p:nvPr/>
            </p:nvSpPr>
            <p:spPr bwMode="auto">
              <a:xfrm>
                <a:off x="7880599" y="1512888"/>
                <a:ext cx="104775" cy="90488"/>
              </a:xfrm>
              <a:custGeom>
                <a:avLst/>
                <a:gdLst>
                  <a:gd name="T0" fmla="*/ 0 w 66"/>
                  <a:gd name="T1" fmla="*/ 2147483647 h 57"/>
                  <a:gd name="T2" fmla="*/ 0 w 66"/>
                  <a:gd name="T3" fmla="*/ 0 h 57"/>
                  <a:gd name="T4" fmla="*/ 2147483647 w 66"/>
                  <a:gd name="T5" fmla="*/ 2147483647 h 57"/>
                  <a:gd name="T6" fmla="*/ 2147483647 w 66"/>
                  <a:gd name="T7" fmla="*/ 2147483647 h 57"/>
                  <a:gd name="T8" fmla="*/ 0 w 66"/>
                  <a:gd name="T9" fmla="*/ 2147483647 h 57"/>
                  <a:gd name="T10" fmla="*/ 0 60000 65536"/>
                  <a:gd name="T11" fmla="*/ 0 60000 65536"/>
                  <a:gd name="T12" fmla="*/ 0 60000 65536"/>
                  <a:gd name="T13" fmla="*/ 0 60000 65536"/>
                  <a:gd name="T14" fmla="*/ 0 60000 65536"/>
                  <a:gd name="T15" fmla="*/ 0 w 66"/>
                  <a:gd name="T16" fmla="*/ 0 h 57"/>
                  <a:gd name="T17" fmla="*/ 66 w 66"/>
                  <a:gd name="T18" fmla="*/ 57 h 57"/>
                </a:gdLst>
                <a:ahLst/>
                <a:cxnLst>
                  <a:cxn ang="T10">
                    <a:pos x="T0" y="T1"/>
                  </a:cxn>
                  <a:cxn ang="T11">
                    <a:pos x="T2" y="T3"/>
                  </a:cxn>
                  <a:cxn ang="T12">
                    <a:pos x="T4" y="T5"/>
                  </a:cxn>
                  <a:cxn ang="T13">
                    <a:pos x="T6" y="T7"/>
                  </a:cxn>
                  <a:cxn ang="T14">
                    <a:pos x="T8" y="T9"/>
                  </a:cxn>
                </a:cxnLst>
                <a:rect l="T15" t="T16" r="T17" b="T18"/>
                <a:pathLst>
                  <a:path w="66" h="57">
                    <a:moveTo>
                      <a:pt x="0" y="8"/>
                    </a:moveTo>
                    <a:lnTo>
                      <a:pt x="0" y="0"/>
                    </a:lnTo>
                    <a:lnTo>
                      <a:pt x="66" y="57"/>
                    </a:lnTo>
                    <a:lnTo>
                      <a:pt x="0" y="8"/>
                    </a:lnTo>
                    <a:close/>
                  </a:path>
                </a:pathLst>
              </a:custGeom>
              <a:solidFill>
                <a:srgbClr val="000000"/>
              </a:solidFill>
              <a:ln w="9525">
                <a:noFill/>
                <a:round/>
              </a:ln>
            </p:spPr>
            <p:txBody>
              <a:bodyPr/>
              <a:lstStyle/>
              <a:p>
                <a:endParaRPr lang="zh-TW" altLang="en-US"/>
              </a:p>
            </p:txBody>
          </p:sp>
          <p:sp>
            <p:nvSpPr>
              <p:cNvPr id="59" name="Freeform 44"/>
              <p:cNvSpPr/>
              <p:nvPr/>
            </p:nvSpPr>
            <p:spPr bwMode="auto">
              <a:xfrm>
                <a:off x="7710737" y="1512888"/>
                <a:ext cx="117475" cy="90488"/>
              </a:xfrm>
              <a:custGeom>
                <a:avLst/>
                <a:gdLst>
                  <a:gd name="T0" fmla="*/ 0 w 74"/>
                  <a:gd name="T1" fmla="*/ 2147483647 h 57"/>
                  <a:gd name="T2" fmla="*/ 2147483647 w 74"/>
                  <a:gd name="T3" fmla="*/ 0 h 57"/>
                  <a:gd name="T4" fmla="*/ 2147483647 w 74"/>
                  <a:gd name="T5" fmla="*/ 0 h 57"/>
                  <a:gd name="T6" fmla="*/ 0 w 74"/>
                  <a:gd name="T7" fmla="*/ 2147483647 h 57"/>
                  <a:gd name="T8" fmla="*/ 0 w 74"/>
                  <a:gd name="T9" fmla="*/ 2147483647 h 57"/>
                  <a:gd name="T10" fmla="*/ 0 60000 65536"/>
                  <a:gd name="T11" fmla="*/ 0 60000 65536"/>
                  <a:gd name="T12" fmla="*/ 0 60000 65536"/>
                  <a:gd name="T13" fmla="*/ 0 60000 65536"/>
                  <a:gd name="T14" fmla="*/ 0 60000 65536"/>
                  <a:gd name="T15" fmla="*/ 0 w 74"/>
                  <a:gd name="T16" fmla="*/ 0 h 57"/>
                  <a:gd name="T17" fmla="*/ 74 w 74"/>
                  <a:gd name="T18" fmla="*/ 57 h 57"/>
                </a:gdLst>
                <a:ahLst/>
                <a:cxnLst>
                  <a:cxn ang="T10">
                    <a:pos x="T0" y="T1"/>
                  </a:cxn>
                  <a:cxn ang="T11">
                    <a:pos x="T2" y="T3"/>
                  </a:cxn>
                  <a:cxn ang="T12">
                    <a:pos x="T4" y="T5"/>
                  </a:cxn>
                  <a:cxn ang="T13">
                    <a:pos x="T6" y="T7"/>
                  </a:cxn>
                  <a:cxn ang="T14">
                    <a:pos x="T8" y="T9"/>
                  </a:cxn>
                </a:cxnLst>
                <a:rect l="T15" t="T16" r="T17" b="T18"/>
                <a:pathLst>
                  <a:path w="74" h="57">
                    <a:moveTo>
                      <a:pt x="0" y="57"/>
                    </a:moveTo>
                    <a:lnTo>
                      <a:pt x="66" y="0"/>
                    </a:lnTo>
                    <a:lnTo>
                      <a:pt x="74" y="0"/>
                    </a:lnTo>
                    <a:lnTo>
                      <a:pt x="0" y="57"/>
                    </a:lnTo>
                    <a:close/>
                  </a:path>
                </a:pathLst>
              </a:custGeom>
              <a:solidFill>
                <a:srgbClr val="000000"/>
              </a:solidFill>
              <a:ln w="9525">
                <a:noFill/>
                <a:round/>
              </a:ln>
            </p:spPr>
            <p:txBody>
              <a:bodyPr/>
              <a:lstStyle/>
              <a:p>
                <a:endParaRPr lang="zh-TW" altLang="en-US"/>
              </a:p>
            </p:txBody>
          </p:sp>
        </p:grpSp>
        <p:cxnSp>
          <p:nvCxnSpPr>
            <p:cNvPr id="60" name="直接连接符 59"/>
            <p:cNvCxnSpPr/>
            <p:nvPr/>
          </p:nvCxnSpPr>
          <p:spPr>
            <a:xfrm>
              <a:off x="10431385" y="1463040"/>
              <a:ext cx="0" cy="1076583"/>
            </a:xfrm>
            <a:prstGeom prst="line">
              <a:avLst/>
            </a:prstGeom>
            <a:ln w="19050">
              <a:gradFill>
                <a:gsLst>
                  <a:gs pos="0">
                    <a:srgbClr val="BECCCD">
                      <a:alpha val="15000"/>
                    </a:srgbClr>
                  </a:gs>
                  <a:gs pos="50000">
                    <a:schemeClr val="bg1">
                      <a:lumMod val="50000"/>
                    </a:schemeClr>
                  </a:gs>
                  <a:gs pos="100000">
                    <a:srgbClr val="BECCCD">
                      <a:alpha val="40000"/>
                    </a:srgbClr>
                  </a:gs>
                </a:gsLst>
                <a:lin ang="5400000" scaled="0"/>
              </a:gradFill>
            </a:ln>
          </p:spPr>
          <p:style>
            <a:lnRef idx="1">
              <a:schemeClr val="accent1"/>
            </a:lnRef>
            <a:fillRef idx="0">
              <a:schemeClr val="accent1"/>
            </a:fillRef>
            <a:effectRef idx="0">
              <a:schemeClr val="accent1"/>
            </a:effectRef>
            <a:fontRef idx="minor">
              <a:schemeClr val="tx1"/>
            </a:fontRef>
          </p:style>
        </p:cxnSp>
        <p:cxnSp>
          <p:nvCxnSpPr>
            <p:cNvPr id="61" name="直接连接符 60"/>
            <p:cNvCxnSpPr/>
            <p:nvPr/>
          </p:nvCxnSpPr>
          <p:spPr>
            <a:xfrm flipH="1">
              <a:off x="1776999" y="2685396"/>
              <a:ext cx="7980292" cy="0"/>
            </a:xfrm>
            <a:prstGeom prst="line">
              <a:avLst/>
            </a:prstGeom>
            <a:ln w="19050">
              <a:gradFill>
                <a:gsLst>
                  <a:gs pos="0">
                    <a:srgbClr val="BECCCD">
                      <a:alpha val="15000"/>
                    </a:srgbClr>
                  </a:gs>
                  <a:gs pos="50000">
                    <a:schemeClr val="bg1">
                      <a:lumMod val="50000"/>
                    </a:schemeClr>
                  </a:gs>
                  <a:gs pos="100000">
                    <a:srgbClr val="BECCCD">
                      <a:alpha val="40000"/>
                    </a:srgbClr>
                  </a:gs>
                </a:gsLst>
                <a:lin ang="0" scaled="0"/>
              </a:gradFill>
            </a:ln>
          </p:spPr>
          <p:style>
            <a:lnRef idx="1">
              <a:schemeClr val="accent1"/>
            </a:lnRef>
            <a:fillRef idx="0">
              <a:schemeClr val="accent1"/>
            </a:fillRef>
            <a:effectRef idx="0">
              <a:schemeClr val="accent1"/>
            </a:effectRef>
            <a:fontRef idx="minor">
              <a:schemeClr val="tx1"/>
            </a:fontRef>
          </p:style>
        </p:cxnSp>
      </p:grpSp>
      <p:grpSp>
        <p:nvGrpSpPr>
          <p:cNvPr id="4" name="组合 3"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GrpSpPr/>
          <p:nvPr/>
        </p:nvGrpSpPr>
        <p:grpSpPr>
          <a:xfrm>
            <a:off x="1757553" y="5069964"/>
            <a:ext cx="8654386" cy="1256479"/>
            <a:chOff x="1757553" y="5069964"/>
            <a:chExt cx="8654386" cy="1256479"/>
          </a:xfrm>
        </p:grpSpPr>
        <p:grpSp>
          <p:nvGrpSpPr>
            <p:cNvPr id="108" name="组合 107"/>
            <p:cNvGrpSpPr/>
            <p:nvPr/>
          </p:nvGrpSpPr>
          <p:grpSpPr>
            <a:xfrm>
              <a:off x="1817231" y="5847963"/>
              <a:ext cx="463966" cy="464413"/>
              <a:chOff x="7167096" y="561975"/>
              <a:chExt cx="1547910" cy="1549400"/>
            </a:xfrm>
          </p:grpSpPr>
          <p:sp>
            <p:nvSpPr>
              <p:cNvPr id="109" name="Freeform 40"/>
              <p:cNvSpPr/>
              <p:nvPr/>
            </p:nvSpPr>
            <p:spPr bwMode="auto">
              <a:xfrm>
                <a:off x="7167096" y="561975"/>
                <a:ext cx="1547910" cy="1518490"/>
              </a:xfrm>
              <a:custGeom>
                <a:avLst/>
                <a:gdLst/>
                <a:ahLst/>
                <a:cxnLst/>
                <a:rect l="l" t="t" r="r" b="b"/>
                <a:pathLst>
                  <a:path w="1547910" h="1518490">
                    <a:moveTo>
                      <a:pt x="735325" y="0"/>
                    </a:moveTo>
                    <a:cubicBezTo>
                      <a:pt x="1125922" y="0"/>
                      <a:pt x="1099882" y="195344"/>
                      <a:pt x="1099882" y="273482"/>
                    </a:cubicBezTo>
                    <a:cubicBezTo>
                      <a:pt x="1099882" y="338596"/>
                      <a:pt x="1047802" y="533941"/>
                      <a:pt x="1034783" y="612078"/>
                    </a:cubicBezTo>
                    <a:cubicBezTo>
                      <a:pt x="1008743" y="677193"/>
                      <a:pt x="995723" y="755331"/>
                      <a:pt x="1021763" y="794399"/>
                    </a:cubicBezTo>
                    <a:cubicBezTo>
                      <a:pt x="1034783" y="820445"/>
                      <a:pt x="1073842" y="872537"/>
                      <a:pt x="1243100" y="963698"/>
                    </a:cubicBezTo>
                    <a:cubicBezTo>
                      <a:pt x="1399339" y="1054858"/>
                      <a:pt x="1581617" y="1067881"/>
                      <a:pt x="1542557" y="1289271"/>
                    </a:cubicBezTo>
                    <a:cubicBezTo>
                      <a:pt x="1520081" y="1379197"/>
                      <a:pt x="1500030" y="1452144"/>
                      <a:pt x="1480009" y="1518490"/>
                    </a:cubicBezTo>
                    <a:lnTo>
                      <a:pt x="0" y="1518490"/>
                    </a:lnTo>
                    <a:cubicBezTo>
                      <a:pt x="15993" y="1434519"/>
                      <a:pt x="15303" y="1372240"/>
                      <a:pt x="45272" y="1302294"/>
                    </a:cubicBezTo>
                    <a:cubicBezTo>
                      <a:pt x="71312" y="1211134"/>
                      <a:pt x="97352" y="1119973"/>
                      <a:pt x="279630" y="1041835"/>
                    </a:cubicBezTo>
                    <a:cubicBezTo>
                      <a:pt x="461908" y="963698"/>
                      <a:pt x="579087" y="911606"/>
                      <a:pt x="579087" y="911606"/>
                    </a:cubicBezTo>
                    <a:cubicBezTo>
                      <a:pt x="579087" y="911528"/>
                      <a:pt x="579093" y="820440"/>
                      <a:pt x="592107" y="807422"/>
                    </a:cubicBezTo>
                    <a:cubicBezTo>
                      <a:pt x="605127" y="807422"/>
                      <a:pt x="631166" y="768354"/>
                      <a:pt x="605127" y="729285"/>
                    </a:cubicBezTo>
                    <a:cubicBezTo>
                      <a:pt x="592107" y="677193"/>
                      <a:pt x="566067" y="625101"/>
                      <a:pt x="566067" y="599055"/>
                    </a:cubicBezTo>
                    <a:cubicBezTo>
                      <a:pt x="566067" y="573009"/>
                      <a:pt x="344729" y="0"/>
                      <a:pt x="735325" y="0"/>
                    </a:cubicBezTo>
                    <a:close/>
                  </a:path>
                </a:pathLst>
              </a:custGeom>
              <a:solidFill>
                <a:schemeClr val="bg1">
                  <a:lumMod val="75000"/>
                </a:schemeClr>
              </a:solidFill>
              <a:ln w="9525">
                <a:noFill/>
                <a:round/>
              </a:ln>
            </p:spPr>
            <p:txBody>
              <a:bodyPr/>
              <a:lstStyle/>
              <a:p>
                <a:endParaRPr lang="zh-TW" altLang="en-US"/>
              </a:p>
            </p:txBody>
          </p:sp>
          <p:sp>
            <p:nvSpPr>
              <p:cNvPr id="110" name="Freeform 41"/>
              <p:cNvSpPr/>
              <p:nvPr/>
            </p:nvSpPr>
            <p:spPr bwMode="auto">
              <a:xfrm>
                <a:off x="7672637" y="1330325"/>
                <a:ext cx="520700" cy="768350"/>
              </a:xfrm>
              <a:custGeom>
                <a:avLst/>
                <a:gdLst>
                  <a:gd name="T0" fmla="*/ 2147483647 w 40"/>
                  <a:gd name="T1" fmla="*/ 2147483647 h 59"/>
                  <a:gd name="T2" fmla="*/ 2147483647 w 40"/>
                  <a:gd name="T3" fmla="*/ 2147483647 h 59"/>
                  <a:gd name="T4" fmla="*/ 2147483647 w 40"/>
                  <a:gd name="T5" fmla="*/ 0 h 59"/>
                  <a:gd name="T6" fmla="*/ 2147483647 w 40"/>
                  <a:gd name="T7" fmla="*/ 2147483647 h 59"/>
                  <a:gd name="T8" fmla="*/ 2147483647 w 40"/>
                  <a:gd name="T9" fmla="*/ 2147483647 h 59"/>
                  <a:gd name="T10" fmla="*/ 2147483647 w 40"/>
                  <a:gd name="T11" fmla="*/ 2147483647 h 59"/>
                  <a:gd name="T12" fmla="*/ 2147483647 w 40"/>
                  <a:gd name="T13" fmla="*/ 2147483647 h 59"/>
                  <a:gd name="T14" fmla="*/ 2147483647 w 40"/>
                  <a:gd name="T15" fmla="*/ 2147483647 h 59"/>
                  <a:gd name="T16" fmla="*/ 0 60000 65536"/>
                  <a:gd name="T17" fmla="*/ 0 60000 65536"/>
                  <a:gd name="T18" fmla="*/ 0 60000 65536"/>
                  <a:gd name="T19" fmla="*/ 0 60000 65536"/>
                  <a:gd name="T20" fmla="*/ 0 60000 65536"/>
                  <a:gd name="T21" fmla="*/ 0 60000 65536"/>
                  <a:gd name="T22" fmla="*/ 0 60000 65536"/>
                  <a:gd name="T23" fmla="*/ 0 60000 65536"/>
                  <a:gd name="T24" fmla="*/ 0 w 40"/>
                  <a:gd name="T25" fmla="*/ 0 h 59"/>
                  <a:gd name="T26" fmla="*/ 40 w 40"/>
                  <a:gd name="T27" fmla="*/ 59 h 5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0" h="59">
                    <a:moveTo>
                      <a:pt x="1" y="59"/>
                    </a:moveTo>
                    <a:cubicBezTo>
                      <a:pt x="1" y="59"/>
                      <a:pt x="19" y="21"/>
                      <a:pt x="40" y="4"/>
                    </a:cubicBezTo>
                    <a:cubicBezTo>
                      <a:pt x="40" y="4"/>
                      <a:pt x="37" y="2"/>
                      <a:pt x="37" y="0"/>
                    </a:cubicBezTo>
                    <a:cubicBezTo>
                      <a:pt x="37" y="0"/>
                      <a:pt x="16" y="14"/>
                      <a:pt x="15" y="15"/>
                    </a:cubicBezTo>
                    <a:cubicBezTo>
                      <a:pt x="14" y="16"/>
                      <a:pt x="13" y="16"/>
                      <a:pt x="12" y="15"/>
                    </a:cubicBezTo>
                    <a:cubicBezTo>
                      <a:pt x="11" y="14"/>
                      <a:pt x="5" y="3"/>
                      <a:pt x="5" y="3"/>
                    </a:cubicBezTo>
                    <a:cubicBezTo>
                      <a:pt x="5" y="3"/>
                      <a:pt x="3" y="10"/>
                      <a:pt x="4" y="11"/>
                    </a:cubicBezTo>
                    <a:cubicBezTo>
                      <a:pt x="4" y="13"/>
                      <a:pt x="0" y="49"/>
                      <a:pt x="1" y="59"/>
                    </a:cubicBezTo>
                    <a:close/>
                  </a:path>
                </a:pathLst>
              </a:custGeom>
              <a:solidFill>
                <a:srgbClr val="FFFFFF"/>
              </a:solidFill>
              <a:ln w="9525">
                <a:noFill/>
                <a:round/>
              </a:ln>
            </p:spPr>
            <p:txBody>
              <a:bodyPr/>
              <a:lstStyle/>
              <a:p>
                <a:endParaRPr lang="zh-TW" altLang="en-US"/>
              </a:p>
            </p:txBody>
          </p:sp>
          <p:sp>
            <p:nvSpPr>
              <p:cNvPr id="111" name="Freeform 42"/>
              <p:cNvSpPr/>
              <p:nvPr/>
            </p:nvSpPr>
            <p:spPr bwMode="auto">
              <a:xfrm>
                <a:off x="7672388" y="1500188"/>
                <a:ext cx="220662" cy="611187"/>
              </a:xfrm>
              <a:custGeom>
                <a:avLst/>
                <a:gdLst>
                  <a:gd name="T0" fmla="*/ 0 w 17"/>
                  <a:gd name="T1" fmla="*/ 2147483647 h 47"/>
                  <a:gd name="T2" fmla="*/ 2147483647 w 17"/>
                  <a:gd name="T3" fmla="*/ 2147483647 h 47"/>
                  <a:gd name="T4" fmla="*/ 2147483647 w 17"/>
                  <a:gd name="T5" fmla="*/ 1183728112 h 47"/>
                  <a:gd name="T6" fmla="*/ 2147483647 w 17"/>
                  <a:gd name="T7" fmla="*/ 507312048 h 47"/>
                  <a:gd name="T8" fmla="*/ 1684852866 w 17"/>
                  <a:gd name="T9" fmla="*/ 845520080 h 47"/>
                  <a:gd name="T10" fmla="*/ 168482691 w 17"/>
                  <a:gd name="T11" fmla="*/ 2147483647 h 47"/>
                  <a:gd name="T12" fmla="*/ 0 w 17"/>
                  <a:gd name="T13" fmla="*/ 2147483647 h 47"/>
                  <a:gd name="T14" fmla="*/ 0 60000 65536"/>
                  <a:gd name="T15" fmla="*/ 0 60000 65536"/>
                  <a:gd name="T16" fmla="*/ 0 60000 65536"/>
                  <a:gd name="T17" fmla="*/ 0 60000 65536"/>
                  <a:gd name="T18" fmla="*/ 0 60000 65536"/>
                  <a:gd name="T19" fmla="*/ 0 60000 65536"/>
                  <a:gd name="T20" fmla="*/ 0 60000 65536"/>
                  <a:gd name="T21" fmla="*/ 0 w 17"/>
                  <a:gd name="T22" fmla="*/ 0 h 47"/>
                  <a:gd name="T23" fmla="*/ 17 w 17"/>
                  <a:gd name="T24" fmla="*/ 47 h 4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7" h="47">
                    <a:moveTo>
                      <a:pt x="0" y="47"/>
                    </a:moveTo>
                    <a:cubicBezTo>
                      <a:pt x="0" y="47"/>
                      <a:pt x="14" y="25"/>
                      <a:pt x="13" y="14"/>
                    </a:cubicBezTo>
                    <a:cubicBezTo>
                      <a:pt x="13" y="9"/>
                      <a:pt x="14" y="7"/>
                      <a:pt x="14" y="7"/>
                    </a:cubicBezTo>
                    <a:cubicBezTo>
                      <a:pt x="14" y="7"/>
                      <a:pt x="17" y="4"/>
                      <a:pt x="16" y="3"/>
                    </a:cubicBezTo>
                    <a:cubicBezTo>
                      <a:pt x="15" y="1"/>
                      <a:pt x="12" y="0"/>
                      <a:pt x="10" y="5"/>
                    </a:cubicBezTo>
                    <a:cubicBezTo>
                      <a:pt x="11" y="8"/>
                      <a:pt x="1" y="15"/>
                      <a:pt x="1" y="26"/>
                    </a:cubicBezTo>
                    <a:lnTo>
                      <a:pt x="0" y="47"/>
                    </a:lnTo>
                    <a:close/>
                  </a:path>
                </a:pathLst>
              </a:custGeom>
              <a:solidFill>
                <a:schemeClr val="bg1">
                  <a:lumMod val="75000"/>
                </a:schemeClr>
              </a:solidFill>
              <a:ln w="9525">
                <a:noFill/>
                <a:round/>
              </a:ln>
            </p:spPr>
            <p:txBody>
              <a:bodyPr/>
              <a:lstStyle/>
              <a:p>
                <a:pPr>
                  <a:defRPr/>
                </a:pPr>
                <a:endParaRPr lang="zh-TW" altLang="en-US"/>
              </a:p>
            </p:txBody>
          </p:sp>
          <p:sp>
            <p:nvSpPr>
              <p:cNvPr id="112" name="Freeform 43"/>
              <p:cNvSpPr/>
              <p:nvPr/>
            </p:nvSpPr>
            <p:spPr bwMode="auto">
              <a:xfrm>
                <a:off x="7880599" y="1512888"/>
                <a:ext cx="104775" cy="90488"/>
              </a:xfrm>
              <a:custGeom>
                <a:avLst/>
                <a:gdLst>
                  <a:gd name="T0" fmla="*/ 0 w 66"/>
                  <a:gd name="T1" fmla="*/ 2147483647 h 57"/>
                  <a:gd name="T2" fmla="*/ 0 w 66"/>
                  <a:gd name="T3" fmla="*/ 0 h 57"/>
                  <a:gd name="T4" fmla="*/ 2147483647 w 66"/>
                  <a:gd name="T5" fmla="*/ 2147483647 h 57"/>
                  <a:gd name="T6" fmla="*/ 2147483647 w 66"/>
                  <a:gd name="T7" fmla="*/ 2147483647 h 57"/>
                  <a:gd name="T8" fmla="*/ 0 w 66"/>
                  <a:gd name="T9" fmla="*/ 2147483647 h 57"/>
                  <a:gd name="T10" fmla="*/ 0 60000 65536"/>
                  <a:gd name="T11" fmla="*/ 0 60000 65536"/>
                  <a:gd name="T12" fmla="*/ 0 60000 65536"/>
                  <a:gd name="T13" fmla="*/ 0 60000 65536"/>
                  <a:gd name="T14" fmla="*/ 0 60000 65536"/>
                  <a:gd name="T15" fmla="*/ 0 w 66"/>
                  <a:gd name="T16" fmla="*/ 0 h 57"/>
                  <a:gd name="T17" fmla="*/ 66 w 66"/>
                  <a:gd name="T18" fmla="*/ 57 h 57"/>
                </a:gdLst>
                <a:ahLst/>
                <a:cxnLst>
                  <a:cxn ang="T10">
                    <a:pos x="T0" y="T1"/>
                  </a:cxn>
                  <a:cxn ang="T11">
                    <a:pos x="T2" y="T3"/>
                  </a:cxn>
                  <a:cxn ang="T12">
                    <a:pos x="T4" y="T5"/>
                  </a:cxn>
                  <a:cxn ang="T13">
                    <a:pos x="T6" y="T7"/>
                  </a:cxn>
                  <a:cxn ang="T14">
                    <a:pos x="T8" y="T9"/>
                  </a:cxn>
                </a:cxnLst>
                <a:rect l="T15" t="T16" r="T17" b="T18"/>
                <a:pathLst>
                  <a:path w="66" h="57">
                    <a:moveTo>
                      <a:pt x="0" y="8"/>
                    </a:moveTo>
                    <a:lnTo>
                      <a:pt x="0" y="0"/>
                    </a:lnTo>
                    <a:lnTo>
                      <a:pt x="66" y="57"/>
                    </a:lnTo>
                    <a:lnTo>
                      <a:pt x="0" y="8"/>
                    </a:lnTo>
                    <a:close/>
                  </a:path>
                </a:pathLst>
              </a:custGeom>
              <a:solidFill>
                <a:srgbClr val="000000"/>
              </a:solidFill>
              <a:ln w="9525">
                <a:noFill/>
                <a:round/>
              </a:ln>
            </p:spPr>
            <p:txBody>
              <a:bodyPr/>
              <a:lstStyle/>
              <a:p>
                <a:endParaRPr lang="zh-TW" altLang="en-US"/>
              </a:p>
            </p:txBody>
          </p:sp>
          <p:sp>
            <p:nvSpPr>
              <p:cNvPr id="113" name="Freeform 44"/>
              <p:cNvSpPr/>
              <p:nvPr/>
            </p:nvSpPr>
            <p:spPr bwMode="auto">
              <a:xfrm>
                <a:off x="7710737" y="1512888"/>
                <a:ext cx="117475" cy="90488"/>
              </a:xfrm>
              <a:custGeom>
                <a:avLst/>
                <a:gdLst>
                  <a:gd name="T0" fmla="*/ 0 w 74"/>
                  <a:gd name="T1" fmla="*/ 2147483647 h 57"/>
                  <a:gd name="T2" fmla="*/ 2147483647 w 74"/>
                  <a:gd name="T3" fmla="*/ 0 h 57"/>
                  <a:gd name="T4" fmla="*/ 2147483647 w 74"/>
                  <a:gd name="T5" fmla="*/ 0 h 57"/>
                  <a:gd name="T6" fmla="*/ 0 w 74"/>
                  <a:gd name="T7" fmla="*/ 2147483647 h 57"/>
                  <a:gd name="T8" fmla="*/ 0 w 74"/>
                  <a:gd name="T9" fmla="*/ 2147483647 h 57"/>
                  <a:gd name="T10" fmla="*/ 0 60000 65536"/>
                  <a:gd name="T11" fmla="*/ 0 60000 65536"/>
                  <a:gd name="T12" fmla="*/ 0 60000 65536"/>
                  <a:gd name="T13" fmla="*/ 0 60000 65536"/>
                  <a:gd name="T14" fmla="*/ 0 60000 65536"/>
                  <a:gd name="T15" fmla="*/ 0 w 74"/>
                  <a:gd name="T16" fmla="*/ 0 h 57"/>
                  <a:gd name="T17" fmla="*/ 74 w 74"/>
                  <a:gd name="T18" fmla="*/ 57 h 57"/>
                </a:gdLst>
                <a:ahLst/>
                <a:cxnLst>
                  <a:cxn ang="T10">
                    <a:pos x="T0" y="T1"/>
                  </a:cxn>
                  <a:cxn ang="T11">
                    <a:pos x="T2" y="T3"/>
                  </a:cxn>
                  <a:cxn ang="T12">
                    <a:pos x="T4" y="T5"/>
                  </a:cxn>
                  <a:cxn ang="T13">
                    <a:pos x="T6" y="T7"/>
                  </a:cxn>
                  <a:cxn ang="T14">
                    <a:pos x="T8" y="T9"/>
                  </a:cxn>
                </a:cxnLst>
                <a:rect l="T15" t="T16" r="T17" b="T18"/>
                <a:pathLst>
                  <a:path w="74" h="57">
                    <a:moveTo>
                      <a:pt x="0" y="57"/>
                    </a:moveTo>
                    <a:lnTo>
                      <a:pt x="66" y="0"/>
                    </a:lnTo>
                    <a:lnTo>
                      <a:pt x="74" y="0"/>
                    </a:lnTo>
                    <a:lnTo>
                      <a:pt x="0" y="57"/>
                    </a:lnTo>
                    <a:close/>
                  </a:path>
                </a:pathLst>
              </a:custGeom>
              <a:solidFill>
                <a:srgbClr val="000000"/>
              </a:solidFill>
              <a:ln w="9525">
                <a:noFill/>
                <a:round/>
              </a:ln>
            </p:spPr>
            <p:txBody>
              <a:bodyPr/>
              <a:lstStyle/>
              <a:p>
                <a:endParaRPr lang="zh-TW" altLang="en-US"/>
              </a:p>
            </p:txBody>
          </p:sp>
        </p:grpSp>
        <p:grpSp>
          <p:nvGrpSpPr>
            <p:cNvPr id="114" name="组合 113"/>
            <p:cNvGrpSpPr/>
            <p:nvPr/>
          </p:nvGrpSpPr>
          <p:grpSpPr>
            <a:xfrm>
              <a:off x="2617247" y="5721882"/>
              <a:ext cx="589925" cy="590494"/>
              <a:chOff x="7167096" y="561975"/>
              <a:chExt cx="1547910" cy="1549400"/>
            </a:xfrm>
          </p:grpSpPr>
          <p:sp>
            <p:nvSpPr>
              <p:cNvPr id="115" name="Freeform 40"/>
              <p:cNvSpPr/>
              <p:nvPr/>
            </p:nvSpPr>
            <p:spPr bwMode="auto">
              <a:xfrm>
                <a:off x="7167096" y="561975"/>
                <a:ext cx="1547910" cy="1518490"/>
              </a:xfrm>
              <a:custGeom>
                <a:avLst/>
                <a:gdLst/>
                <a:ahLst/>
                <a:cxnLst/>
                <a:rect l="l" t="t" r="r" b="b"/>
                <a:pathLst>
                  <a:path w="1547910" h="1518490">
                    <a:moveTo>
                      <a:pt x="735325" y="0"/>
                    </a:moveTo>
                    <a:cubicBezTo>
                      <a:pt x="1125922" y="0"/>
                      <a:pt x="1099882" y="195344"/>
                      <a:pt x="1099882" y="273482"/>
                    </a:cubicBezTo>
                    <a:cubicBezTo>
                      <a:pt x="1099882" y="338596"/>
                      <a:pt x="1047802" y="533941"/>
                      <a:pt x="1034783" y="612078"/>
                    </a:cubicBezTo>
                    <a:cubicBezTo>
                      <a:pt x="1008743" y="677193"/>
                      <a:pt x="995723" y="755331"/>
                      <a:pt x="1021763" y="794399"/>
                    </a:cubicBezTo>
                    <a:cubicBezTo>
                      <a:pt x="1034783" y="820445"/>
                      <a:pt x="1073842" y="872537"/>
                      <a:pt x="1243100" y="963698"/>
                    </a:cubicBezTo>
                    <a:cubicBezTo>
                      <a:pt x="1399339" y="1054858"/>
                      <a:pt x="1581617" y="1067881"/>
                      <a:pt x="1542557" y="1289271"/>
                    </a:cubicBezTo>
                    <a:cubicBezTo>
                      <a:pt x="1520081" y="1379197"/>
                      <a:pt x="1500030" y="1452144"/>
                      <a:pt x="1480009" y="1518490"/>
                    </a:cubicBezTo>
                    <a:lnTo>
                      <a:pt x="0" y="1518490"/>
                    </a:lnTo>
                    <a:cubicBezTo>
                      <a:pt x="15993" y="1434519"/>
                      <a:pt x="15303" y="1372240"/>
                      <a:pt x="45272" y="1302294"/>
                    </a:cubicBezTo>
                    <a:cubicBezTo>
                      <a:pt x="71312" y="1211134"/>
                      <a:pt x="97352" y="1119973"/>
                      <a:pt x="279630" y="1041835"/>
                    </a:cubicBezTo>
                    <a:cubicBezTo>
                      <a:pt x="461908" y="963698"/>
                      <a:pt x="579087" y="911606"/>
                      <a:pt x="579087" y="911606"/>
                    </a:cubicBezTo>
                    <a:cubicBezTo>
                      <a:pt x="579087" y="911528"/>
                      <a:pt x="579093" y="820440"/>
                      <a:pt x="592107" y="807422"/>
                    </a:cubicBezTo>
                    <a:cubicBezTo>
                      <a:pt x="605127" y="807422"/>
                      <a:pt x="631166" y="768354"/>
                      <a:pt x="605127" y="729285"/>
                    </a:cubicBezTo>
                    <a:cubicBezTo>
                      <a:pt x="592107" y="677193"/>
                      <a:pt x="566067" y="625101"/>
                      <a:pt x="566067" y="599055"/>
                    </a:cubicBezTo>
                    <a:cubicBezTo>
                      <a:pt x="566067" y="573009"/>
                      <a:pt x="344729" y="0"/>
                      <a:pt x="735325" y="0"/>
                    </a:cubicBezTo>
                    <a:close/>
                  </a:path>
                </a:pathLst>
              </a:custGeom>
              <a:solidFill>
                <a:schemeClr val="bg1">
                  <a:lumMod val="75000"/>
                </a:schemeClr>
              </a:solidFill>
              <a:ln w="9525">
                <a:noFill/>
                <a:round/>
              </a:ln>
            </p:spPr>
            <p:txBody>
              <a:bodyPr/>
              <a:lstStyle/>
              <a:p>
                <a:endParaRPr lang="zh-TW" altLang="en-US"/>
              </a:p>
            </p:txBody>
          </p:sp>
          <p:sp>
            <p:nvSpPr>
              <p:cNvPr id="116" name="Freeform 41"/>
              <p:cNvSpPr/>
              <p:nvPr/>
            </p:nvSpPr>
            <p:spPr bwMode="auto">
              <a:xfrm>
                <a:off x="7672637" y="1330325"/>
                <a:ext cx="520700" cy="768350"/>
              </a:xfrm>
              <a:custGeom>
                <a:avLst/>
                <a:gdLst>
                  <a:gd name="T0" fmla="*/ 2147483647 w 40"/>
                  <a:gd name="T1" fmla="*/ 2147483647 h 59"/>
                  <a:gd name="T2" fmla="*/ 2147483647 w 40"/>
                  <a:gd name="T3" fmla="*/ 2147483647 h 59"/>
                  <a:gd name="T4" fmla="*/ 2147483647 w 40"/>
                  <a:gd name="T5" fmla="*/ 0 h 59"/>
                  <a:gd name="T6" fmla="*/ 2147483647 w 40"/>
                  <a:gd name="T7" fmla="*/ 2147483647 h 59"/>
                  <a:gd name="T8" fmla="*/ 2147483647 w 40"/>
                  <a:gd name="T9" fmla="*/ 2147483647 h 59"/>
                  <a:gd name="T10" fmla="*/ 2147483647 w 40"/>
                  <a:gd name="T11" fmla="*/ 2147483647 h 59"/>
                  <a:gd name="T12" fmla="*/ 2147483647 w 40"/>
                  <a:gd name="T13" fmla="*/ 2147483647 h 59"/>
                  <a:gd name="T14" fmla="*/ 2147483647 w 40"/>
                  <a:gd name="T15" fmla="*/ 2147483647 h 59"/>
                  <a:gd name="T16" fmla="*/ 0 60000 65536"/>
                  <a:gd name="T17" fmla="*/ 0 60000 65536"/>
                  <a:gd name="T18" fmla="*/ 0 60000 65536"/>
                  <a:gd name="T19" fmla="*/ 0 60000 65536"/>
                  <a:gd name="T20" fmla="*/ 0 60000 65536"/>
                  <a:gd name="T21" fmla="*/ 0 60000 65536"/>
                  <a:gd name="T22" fmla="*/ 0 60000 65536"/>
                  <a:gd name="T23" fmla="*/ 0 60000 65536"/>
                  <a:gd name="T24" fmla="*/ 0 w 40"/>
                  <a:gd name="T25" fmla="*/ 0 h 59"/>
                  <a:gd name="T26" fmla="*/ 40 w 40"/>
                  <a:gd name="T27" fmla="*/ 59 h 5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0" h="59">
                    <a:moveTo>
                      <a:pt x="1" y="59"/>
                    </a:moveTo>
                    <a:cubicBezTo>
                      <a:pt x="1" y="59"/>
                      <a:pt x="19" y="21"/>
                      <a:pt x="40" y="4"/>
                    </a:cubicBezTo>
                    <a:cubicBezTo>
                      <a:pt x="40" y="4"/>
                      <a:pt x="37" y="2"/>
                      <a:pt x="37" y="0"/>
                    </a:cubicBezTo>
                    <a:cubicBezTo>
                      <a:pt x="37" y="0"/>
                      <a:pt x="16" y="14"/>
                      <a:pt x="15" y="15"/>
                    </a:cubicBezTo>
                    <a:cubicBezTo>
                      <a:pt x="14" y="16"/>
                      <a:pt x="13" y="16"/>
                      <a:pt x="12" y="15"/>
                    </a:cubicBezTo>
                    <a:cubicBezTo>
                      <a:pt x="11" y="14"/>
                      <a:pt x="5" y="3"/>
                      <a:pt x="5" y="3"/>
                    </a:cubicBezTo>
                    <a:cubicBezTo>
                      <a:pt x="5" y="3"/>
                      <a:pt x="3" y="10"/>
                      <a:pt x="4" y="11"/>
                    </a:cubicBezTo>
                    <a:cubicBezTo>
                      <a:pt x="4" y="13"/>
                      <a:pt x="0" y="49"/>
                      <a:pt x="1" y="59"/>
                    </a:cubicBezTo>
                    <a:close/>
                  </a:path>
                </a:pathLst>
              </a:custGeom>
              <a:solidFill>
                <a:srgbClr val="FFFFFF"/>
              </a:solidFill>
              <a:ln w="9525">
                <a:noFill/>
                <a:round/>
              </a:ln>
            </p:spPr>
            <p:txBody>
              <a:bodyPr/>
              <a:lstStyle/>
              <a:p>
                <a:endParaRPr lang="zh-TW" altLang="en-US"/>
              </a:p>
            </p:txBody>
          </p:sp>
          <p:sp>
            <p:nvSpPr>
              <p:cNvPr id="117" name="Freeform 42"/>
              <p:cNvSpPr/>
              <p:nvPr/>
            </p:nvSpPr>
            <p:spPr bwMode="auto">
              <a:xfrm>
                <a:off x="7672388" y="1500188"/>
                <a:ext cx="220662" cy="611187"/>
              </a:xfrm>
              <a:custGeom>
                <a:avLst/>
                <a:gdLst>
                  <a:gd name="T0" fmla="*/ 0 w 17"/>
                  <a:gd name="T1" fmla="*/ 2147483647 h 47"/>
                  <a:gd name="T2" fmla="*/ 2147483647 w 17"/>
                  <a:gd name="T3" fmla="*/ 2147483647 h 47"/>
                  <a:gd name="T4" fmla="*/ 2147483647 w 17"/>
                  <a:gd name="T5" fmla="*/ 1183728112 h 47"/>
                  <a:gd name="T6" fmla="*/ 2147483647 w 17"/>
                  <a:gd name="T7" fmla="*/ 507312048 h 47"/>
                  <a:gd name="T8" fmla="*/ 1684852866 w 17"/>
                  <a:gd name="T9" fmla="*/ 845520080 h 47"/>
                  <a:gd name="T10" fmla="*/ 168482691 w 17"/>
                  <a:gd name="T11" fmla="*/ 2147483647 h 47"/>
                  <a:gd name="T12" fmla="*/ 0 w 17"/>
                  <a:gd name="T13" fmla="*/ 2147483647 h 47"/>
                  <a:gd name="T14" fmla="*/ 0 60000 65536"/>
                  <a:gd name="T15" fmla="*/ 0 60000 65536"/>
                  <a:gd name="T16" fmla="*/ 0 60000 65536"/>
                  <a:gd name="T17" fmla="*/ 0 60000 65536"/>
                  <a:gd name="T18" fmla="*/ 0 60000 65536"/>
                  <a:gd name="T19" fmla="*/ 0 60000 65536"/>
                  <a:gd name="T20" fmla="*/ 0 60000 65536"/>
                  <a:gd name="T21" fmla="*/ 0 w 17"/>
                  <a:gd name="T22" fmla="*/ 0 h 47"/>
                  <a:gd name="T23" fmla="*/ 17 w 17"/>
                  <a:gd name="T24" fmla="*/ 47 h 4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7" h="47">
                    <a:moveTo>
                      <a:pt x="0" y="47"/>
                    </a:moveTo>
                    <a:cubicBezTo>
                      <a:pt x="0" y="47"/>
                      <a:pt x="14" y="25"/>
                      <a:pt x="13" y="14"/>
                    </a:cubicBezTo>
                    <a:cubicBezTo>
                      <a:pt x="13" y="9"/>
                      <a:pt x="14" y="7"/>
                      <a:pt x="14" y="7"/>
                    </a:cubicBezTo>
                    <a:cubicBezTo>
                      <a:pt x="14" y="7"/>
                      <a:pt x="17" y="4"/>
                      <a:pt x="16" y="3"/>
                    </a:cubicBezTo>
                    <a:cubicBezTo>
                      <a:pt x="15" y="1"/>
                      <a:pt x="12" y="0"/>
                      <a:pt x="10" y="5"/>
                    </a:cubicBezTo>
                    <a:cubicBezTo>
                      <a:pt x="11" y="8"/>
                      <a:pt x="1" y="15"/>
                      <a:pt x="1" y="26"/>
                    </a:cubicBezTo>
                    <a:lnTo>
                      <a:pt x="0" y="47"/>
                    </a:lnTo>
                    <a:close/>
                  </a:path>
                </a:pathLst>
              </a:custGeom>
              <a:solidFill>
                <a:schemeClr val="bg1">
                  <a:lumMod val="75000"/>
                </a:schemeClr>
              </a:solidFill>
              <a:ln w="9525">
                <a:noFill/>
                <a:round/>
              </a:ln>
            </p:spPr>
            <p:txBody>
              <a:bodyPr/>
              <a:lstStyle/>
              <a:p>
                <a:pPr>
                  <a:defRPr/>
                </a:pPr>
                <a:endParaRPr lang="zh-TW" altLang="en-US"/>
              </a:p>
            </p:txBody>
          </p:sp>
          <p:sp>
            <p:nvSpPr>
              <p:cNvPr id="118" name="Freeform 43"/>
              <p:cNvSpPr/>
              <p:nvPr/>
            </p:nvSpPr>
            <p:spPr bwMode="auto">
              <a:xfrm>
                <a:off x="7880599" y="1512888"/>
                <a:ext cx="104775" cy="90488"/>
              </a:xfrm>
              <a:custGeom>
                <a:avLst/>
                <a:gdLst>
                  <a:gd name="T0" fmla="*/ 0 w 66"/>
                  <a:gd name="T1" fmla="*/ 2147483647 h 57"/>
                  <a:gd name="T2" fmla="*/ 0 w 66"/>
                  <a:gd name="T3" fmla="*/ 0 h 57"/>
                  <a:gd name="T4" fmla="*/ 2147483647 w 66"/>
                  <a:gd name="T5" fmla="*/ 2147483647 h 57"/>
                  <a:gd name="T6" fmla="*/ 2147483647 w 66"/>
                  <a:gd name="T7" fmla="*/ 2147483647 h 57"/>
                  <a:gd name="T8" fmla="*/ 0 w 66"/>
                  <a:gd name="T9" fmla="*/ 2147483647 h 57"/>
                  <a:gd name="T10" fmla="*/ 0 60000 65536"/>
                  <a:gd name="T11" fmla="*/ 0 60000 65536"/>
                  <a:gd name="T12" fmla="*/ 0 60000 65536"/>
                  <a:gd name="T13" fmla="*/ 0 60000 65536"/>
                  <a:gd name="T14" fmla="*/ 0 60000 65536"/>
                  <a:gd name="T15" fmla="*/ 0 w 66"/>
                  <a:gd name="T16" fmla="*/ 0 h 57"/>
                  <a:gd name="T17" fmla="*/ 66 w 66"/>
                  <a:gd name="T18" fmla="*/ 57 h 57"/>
                </a:gdLst>
                <a:ahLst/>
                <a:cxnLst>
                  <a:cxn ang="T10">
                    <a:pos x="T0" y="T1"/>
                  </a:cxn>
                  <a:cxn ang="T11">
                    <a:pos x="T2" y="T3"/>
                  </a:cxn>
                  <a:cxn ang="T12">
                    <a:pos x="T4" y="T5"/>
                  </a:cxn>
                  <a:cxn ang="T13">
                    <a:pos x="T6" y="T7"/>
                  </a:cxn>
                  <a:cxn ang="T14">
                    <a:pos x="T8" y="T9"/>
                  </a:cxn>
                </a:cxnLst>
                <a:rect l="T15" t="T16" r="T17" b="T18"/>
                <a:pathLst>
                  <a:path w="66" h="57">
                    <a:moveTo>
                      <a:pt x="0" y="8"/>
                    </a:moveTo>
                    <a:lnTo>
                      <a:pt x="0" y="0"/>
                    </a:lnTo>
                    <a:lnTo>
                      <a:pt x="66" y="57"/>
                    </a:lnTo>
                    <a:lnTo>
                      <a:pt x="0" y="8"/>
                    </a:lnTo>
                    <a:close/>
                  </a:path>
                </a:pathLst>
              </a:custGeom>
              <a:solidFill>
                <a:srgbClr val="000000"/>
              </a:solidFill>
              <a:ln w="9525">
                <a:noFill/>
                <a:round/>
              </a:ln>
            </p:spPr>
            <p:txBody>
              <a:bodyPr/>
              <a:lstStyle/>
              <a:p>
                <a:endParaRPr lang="zh-TW" altLang="en-US"/>
              </a:p>
            </p:txBody>
          </p:sp>
          <p:sp>
            <p:nvSpPr>
              <p:cNvPr id="119" name="Freeform 44"/>
              <p:cNvSpPr/>
              <p:nvPr/>
            </p:nvSpPr>
            <p:spPr bwMode="auto">
              <a:xfrm>
                <a:off x="7710737" y="1512888"/>
                <a:ext cx="117475" cy="90488"/>
              </a:xfrm>
              <a:custGeom>
                <a:avLst/>
                <a:gdLst>
                  <a:gd name="T0" fmla="*/ 0 w 74"/>
                  <a:gd name="T1" fmla="*/ 2147483647 h 57"/>
                  <a:gd name="T2" fmla="*/ 2147483647 w 74"/>
                  <a:gd name="T3" fmla="*/ 0 h 57"/>
                  <a:gd name="T4" fmla="*/ 2147483647 w 74"/>
                  <a:gd name="T5" fmla="*/ 0 h 57"/>
                  <a:gd name="T6" fmla="*/ 0 w 74"/>
                  <a:gd name="T7" fmla="*/ 2147483647 h 57"/>
                  <a:gd name="T8" fmla="*/ 0 w 74"/>
                  <a:gd name="T9" fmla="*/ 2147483647 h 57"/>
                  <a:gd name="T10" fmla="*/ 0 60000 65536"/>
                  <a:gd name="T11" fmla="*/ 0 60000 65536"/>
                  <a:gd name="T12" fmla="*/ 0 60000 65536"/>
                  <a:gd name="T13" fmla="*/ 0 60000 65536"/>
                  <a:gd name="T14" fmla="*/ 0 60000 65536"/>
                  <a:gd name="T15" fmla="*/ 0 w 74"/>
                  <a:gd name="T16" fmla="*/ 0 h 57"/>
                  <a:gd name="T17" fmla="*/ 74 w 74"/>
                  <a:gd name="T18" fmla="*/ 57 h 57"/>
                </a:gdLst>
                <a:ahLst/>
                <a:cxnLst>
                  <a:cxn ang="T10">
                    <a:pos x="T0" y="T1"/>
                  </a:cxn>
                  <a:cxn ang="T11">
                    <a:pos x="T2" y="T3"/>
                  </a:cxn>
                  <a:cxn ang="T12">
                    <a:pos x="T4" y="T5"/>
                  </a:cxn>
                  <a:cxn ang="T13">
                    <a:pos x="T6" y="T7"/>
                  </a:cxn>
                  <a:cxn ang="T14">
                    <a:pos x="T8" y="T9"/>
                  </a:cxn>
                </a:cxnLst>
                <a:rect l="T15" t="T16" r="T17" b="T18"/>
                <a:pathLst>
                  <a:path w="74" h="57">
                    <a:moveTo>
                      <a:pt x="0" y="57"/>
                    </a:moveTo>
                    <a:lnTo>
                      <a:pt x="66" y="0"/>
                    </a:lnTo>
                    <a:lnTo>
                      <a:pt x="74" y="0"/>
                    </a:lnTo>
                    <a:lnTo>
                      <a:pt x="0" y="57"/>
                    </a:lnTo>
                    <a:close/>
                  </a:path>
                </a:pathLst>
              </a:custGeom>
              <a:solidFill>
                <a:srgbClr val="000000"/>
              </a:solidFill>
              <a:ln w="9525">
                <a:noFill/>
                <a:round/>
              </a:ln>
            </p:spPr>
            <p:txBody>
              <a:bodyPr/>
              <a:lstStyle/>
              <a:p>
                <a:endParaRPr lang="zh-TW" altLang="en-US"/>
              </a:p>
            </p:txBody>
          </p:sp>
        </p:grpSp>
        <p:grpSp>
          <p:nvGrpSpPr>
            <p:cNvPr id="120" name="组合 119"/>
            <p:cNvGrpSpPr/>
            <p:nvPr/>
          </p:nvGrpSpPr>
          <p:grpSpPr>
            <a:xfrm>
              <a:off x="2171456" y="5639328"/>
              <a:ext cx="672399" cy="673048"/>
              <a:chOff x="7167096" y="561975"/>
              <a:chExt cx="1547910" cy="1549400"/>
            </a:xfrm>
          </p:grpSpPr>
          <p:sp>
            <p:nvSpPr>
              <p:cNvPr id="121" name="Freeform 40"/>
              <p:cNvSpPr/>
              <p:nvPr/>
            </p:nvSpPr>
            <p:spPr bwMode="auto">
              <a:xfrm>
                <a:off x="7167096" y="561975"/>
                <a:ext cx="1547910" cy="1518490"/>
              </a:xfrm>
              <a:custGeom>
                <a:avLst/>
                <a:gdLst/>
                <a:ahLst/>
                <a:cxnLst/>
                <a:rect l="l" t="t" r="r" b="b"/>
                <a:pathLst>
                  <a:path w="1547910" h="1518490">
                    <a:moveTo>
                      <a:pt x="735325" y="0"/>
                    </a:moveTo>
                    <a:cubicBezTo>
                      <a:pt x="1125922" y="0"/>
                      <a:pt x="1099882" y="195344"/>
                      <a:pt x="1099882" y="273482"/>
                    </a:cubicBezTo>
                    <a:cubicBezTo>
                      <a:pt x="1099882" y="338596"/>
                      <a:pt x="1047802" y="533941"/>
                      <a:pt x="1034783" y="612078"/>
                    </a:cubicBezTo>
                    <a:cubicBezTo>
                      <a:pt x="1008743" y="677193"/>
                      <a:pt x="995723" y="755331"/>
                      <a:pt x="1021763" y="794399"/>
                    </a:cubicBezTo>
                    <a:cubicBezTo>
                      <a:pt x="1034783" y="820445"/>
                      <a:pt x="1073842" y="872537"/>
                      <a:pt x="1243100" y="963698"/>
                    </a:cubicBezTo>
                    <a:cubicBezTo>
                      <a:pt x="1399339" y="1054858"/>
                      <a:pt x="1581617" y="1067881"/>
                      <a:pt x="1542557" y="1289271"/>
                    </a:cubicBezTo>
                    <a:cubicBezTo>
                      <a:pt x="1520081" y="1379197"/>
                      <a:pt x="1500030" y="1452144"/>
                      <a:pt x="1480009" y="1518490"/>
                    </a:cubicBezTo>
                    <a:lnTo>
                      <a:pt x="0" y="1518490"/>
                    </a:lnTo>
                    <a:cubicBezTo>
                      <a:pt x="15993" y="1434519"/>
                      <a:pt x="15303" y="1372240"/>
                      <a:pt x="45272" y="1302294"/>
                    </a:cubicBezTo>
                    <a:cubicBezTo>
                      <a:pt x="71312" y="1211134"/>
                      <a:pt x="97352" y="1119973"/>
                      <a:pt x="279630" y="1041835"/>
                    </a:cubicBezTo>
                    <a:cubicBezTo>
                      <a:pt x="461908" y="963698"/>
                      <a:pt x="579087" y="911606"/>
                      <a:pt x="579087" y="911606"/>
                    </a:cubicBezTo>
                    <a:cubicBezTo>
                      <a:pt x="579087" y="911528"/>
                      <a:pt x="579093" y="820440"/>
                      <a:pt x="592107" y="807422"/>
                    </a:cubicBezTo>
                    <a:cubicBezTo>
                      <a:pt x="605127" y="807422"/>
                      <a:pt x="631166" y="768354"/>
                      <a:pt x="605127" y="729285"/>
                    </a:cubicBezTo>
                    <a:cubicBezTo>
                      <a:pt x="592107" y="677193"/>
                      <a:pt x="566067" y="625101"/>
                      <a:pt x="566067" y="599055"/>
                    </a:cubicBezTo>
                    <a:cubicBezTo>
                      <a:pt x="566067" y="573009"/>
                      <a:pt x="344729" y="0"/>
                      <a:pt x="735325" y="0"/>
                    </a:cubicBezTo>
                    <a:close/>
                  </a:path>
                </a:pathLst>
              </a:custGeom>
              <a:solidFill>
                <a:schemeClr val="bg1">
                  <a:lumMod val="65000"/>
                </a:schemeClr>
              </a:solidFill>
              <a:ln w="9525">
                <a:noFill/>
                <a:round/>
              </a:ln>
            </p:spPr>
            <p:txBody>
              <a:bodyPr/>
              <a:lstStyle/>
              <a:p>
                <a:endParaRPr lang="zh-TW" altLang="en-US"/>
              </a:p>
            </p:txBody>
          </p:sp>
          <p:sp>
            <p:nvSpPr>
              <p:cNvPr id="122" name="Freeform 41"/>
              <p:cNvSpPr/>
              <p:nvPr/>
            </p:nvSpPr>
            <p:spPr bwMode="auto">
              <a:xfrm>
                <a:off x="7672637" y="1330325"/>
                <a:ext cx="520700" cy="768350"/>
              </a:xfrm>
              <a:custGeom>
                <a:avLst/>
                <a:gdLst>
                  <a:gd name="T0" fmla="*/ 2147483647 w 40"/>
                  <a:gd name="T1" fmla="*/ 2147483647 h 59"/>
                  <a:gd name="T2" fmla="*/ 2147483647 w 40"/>
                  <a:gd name="T3" fmla="*/ 2147483647 h 59"/>
                  <a:gd name="T4" fmla="*/ 2147483647 w 40"/>
                  <a:gd name="T5" fmla="*/ 0 h 59"/>
                  <a:gd name="T6" fmla="*/ 2147483647 w 40"/>
                  <a:gd name="T7" fmla="*/ 2147483647 h 59"/>
                  <a:gd name="T8" fmla="*/ 2147483647 w 40"/>
                  <a:gd name="T9" fmla="*/ 2147483647 h 59"/>
                  <a:gd name="T10" fmla="*/ 2147483647 w 40"/>
                  <a:gd name="T11" fmla="*/ 2147483647 h 59"/>
                  <a:gd name="T12" fmla="*/ 2147483647 w 40"/>
                  <a:gd name="T13" fmla="*/ 2147483647 h 59"/>
                  <a:gd name="T14" fmla="*/ 2147483647 w 40"/>
                  <a:gd name="T15" fmla="*/ 2147483647 h 59"/>
                  <a:gd name="T16" fmla="*/ 0 60000 65536"/>
                  <a:gd name="T17" fmla="*/ 0 60000 65536"/>
                  <a:gd name="T18" fmla="*/ 0 60000 65536"/>
                  <a:gd name="T19" fmla="*/ 0 60000 65536"/>
                  <a:gd name="T20" fmla="*/ 0 60000 65536"/>
                  <a:gd name="T21" fmla="*/ 0 60000 65536"/>
                  <a:gd name="T22" fmla="*/ 0 60000 65536"/>
                  <a:gd name="T23" fmla="*/ 0 60000 65536"/>
                  <a:gd name="T24" fmla="*/ 0 w 40"/>
                  <a:gd name="T25" fmla="*/ 0 h 59"/>
                  <a:gd name="T26" fmla="*/ 40 w 40"/>
                  <a:gd name="T27" fmla="*/ 59 h 5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0" h="59">
                    <a:moveTo>
                      <a:pt x="1" y="59"/>
                    </a:moveTo>
                    <a:cubicBezTo>
                      <a:pt x="1" y="59"/>
                      <a:pt x="19" y="21"/>
                      <a:pt x="40" y="4"/>
                    </a:cubicBezTo>
                    <a:cubicBezTo>
                      <a:pt x="40" y="4"/>
                      <a:pt x="37" y="2"/>
                      <a:pt x="37" y="0"/>
                    </a:cubicBezTo>
                    <a:cubicBezTo>
                      <a:pt x="37" y="0"/>
                      <a:pt x="16" y="14"/>
                      <a:pt x="15" y="15"/>
                    </a:cubicBezTo>
                    <a:cubicBezTo>
                      <a:pt x="14" y="16"/>
                      <a:pt x="13" y="16"/>
                      <a:pt x="12" y="15"/>
                    </a:cubicBezTo>
                    <a:cubicBezTo>
                      <a:pt x="11" y="14"/>
                      <a:pt x="5" y="3"/>
                      <a:pt x="5" y="3"/>
                    </a:cubicBezTo>
                    <a:cubicBezTo>
                      <a:pt x="5" y="3"/>
                      <a:pt x="3" y="10"/>
                      <a:pt x="4" y="11"/>
                    </a:cubicBezTo>
                    <a:cubicBezTo>
                      <a:pt x="4" y="13"/>
                      <a:pt x="0" y="49"/>
                      <a:pt x="1" y="59"/>
                    </a:cubicBezTo>
                    <a:close/>
                  </a:path>
                </a:pathLst>
              </a:custGeom>
              <a:solidFill>
                <a:srgbClr val="FFFFFF"/>
              </a:solidFill>
              <a:ln w="9525">
                <a:noFill/>
                <a:round/>
              </a:ln>
            </p:spPr>
            <p:txBody>
              <a:bodyPr/>
              <a:lstStyle/>
              <a:p>
                <a:endParaRPr lang="zh-TW" altLang="en-US"/>
              </a:p>
            </p:txBody>
          </p:sp>
          <p:sp>
            <p:nvSpPr>
              <p:cNvPr id="123" name="Freeform 42"/>
              <p:cNvSpPr/>
              <p:nvPr/>
            </p:nvSpPr>
            <p:spPr bwMode="auto">
              <a:xfrm>
                <a:off x="7672388" y="1500188"/>
                <a:ext cx="220662" cy="611187"/>
              </a:xfrm>
              <a:custGeom>
                <a:avLst/>
                <a:gdLst>
                  <a:gd name="T0" fmla="*/ 0 w 17"/>
                  <a:gd name="T1" fmla="*/ 2147483647 h 47"/>
                  <a:gd name="T2" fmla="*/ 2147483647 w 17"/>
                  <a:gd name="T3" fmla="*/ 2147483647 h 47"/>
                  <a:gd name="T4" fmla="*/ 2147483647 w 17"/>
                  <a:gd name="T5" fmla="*/ 1183728112 h 47"/>
                  <a:gd name="T6" fmla="*/ 2147483647 w 17"/>
                  <a:gd name="T7" fmla="*/ 507312048 h 47"/>
                  <a:gd name="T8" fmla="*/ 1684852866 w 17"/>
                  <a:gd name="T9" fmla="*/ 845520080 h 47"/>
                  <a:gd name="T10" fmla="*/ 168482691 w 17"/>
                  <a:gd name="T11" fmla="*/ 2147483647 h 47"/>
                  <a:gd name="T12" fmla="*/ 0 w 17"/>
                  <a:gd name="T13" fmla="*/ 2147483647 h 47"/>
                  <a:gd name="T14" fmla="*/ 0 60000 65536"/>
                  <a:gd name="T15" fmla="*/ 0 60000 65536"/>
                  <a:gd name="T16" fmla="*/ 0 60000 65536"/>
                  <a:gd name="T17" fmla="*/ 0 60000 65536"/>
                  <a:gd name="T18" fmla="*/ 0 60000 65536"/>
                  <a:gd name="T19" fmla="*/ 0 60000 65536"/>
                  <a:gd name="T20" fmla="*/ 0 60000 65536"/>
                  <a:gd name="T21" fmla="*/ 0 w 17"/>
                  <a:gd name="T22" fmla="*/ 0 h 47"/>
                  <a:gd name="T23" fmla="*/ 17 w 17"/>
                  <a:gd name="T24" fmla="*/ 47 h 4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7" h="47">
                    <a:moveTo>
                      <a:pt x="0" y="47"/>
                    </a:moveTo>
                    <a:cubicBezTo>
                      <a:pt x="0" y="47"/>
                      <a:pt x="14" y="25"/>
                      <a:pt x="13" y="14"/>
                    </a:cubicBezTo>
                    <a:cubicBezTo>
                      <a:pt x="13" y="9"/>
                      <a:pt x="14" y="7"/>
                      <a:pt x="14" y="7"/>
                    </a:cubicBezTo>
                    <a:cubicBezTo>
                      <a:pt x="14" y="7"/>
                      <a:pt x="17" y="4"/>
                      <a:pt x="16" y="3"/>
                    </a:cubicBezTo>
                    <a:cubicBezTo>
                      <a:pt x="15" y="1"/>
                      <a:pt x="12" y="0"/>
                      <a:pt x="10" y="5"/>
                    </a:cubicBezTo>
                    <a:cubicBezTo>
                      <a:pt x="11" y="8"/>
                      <a:pt x="1" y="15"/>
                      <a:pt x="1" y="26"/>
                    </a:cubicBezTo>
                    <a:lnTo>
                      <a:pt x="0" y="47"/>
                    </a:lnTo>
                    <a:close/>
                  </a:path>
                </a:pathLst>
              </a:custGeom>
              <a:solidFill>
                <a:schemeClr val="bg1">
                  <a:lumMod val="65000"/>
                </a:schemeClr>
              </a:solidFill>
              <a:ln w="9525">
                <a:noFill/>
                <a:round/>
              </a:ln>
            </p:spPr>
            <p:txBody>
              <a:bodyPr/>
              <a:lstStyle/>
              <a:p>
                <a:pPr>
                  <a:defRPr/>
                </a:pPr>
                <a:endParaRPr lang="zh-TW" altLang="en-US"/>
              </a:p>
            </p:txBody>
          </p:sp>
          <p:sp>
            <p:nvSpPr>
              <p:cNvPr id="124" name="Freeform 43"/>
              <p:cNvSpPr/>
              <p:nvPr/>
            </p:nvSpPr>
            <p:spPr bwMode="auto">
              <a:xfrm>
                <a:off x="7880599" y="1512888"/>
                <a:ext cx="104775" cy="90488"/>
              </a:xfrm>
              <a:custGeom>
                <a:avLst/>
                <a:gdLst>
                  <a:gd name="T0" fmla="*/ 0 w 66"/>
                  <a:gd name="T1" fmla="*/ 2147483647 h 57"/>
                  <a:gd name="T2" fmla="*/ 0 w 66"/>
                  <a:gd name="T3" fmla="*/ 0 h 57"/>
                  <a:gd name="T4" fmla="*/ 2147483647 w 66"/>
                  <a:gd name="T5" fmla="*/ 2147483647 h 57"/>
                  <a:gd name="T6" fmla="*/ 2147483647 w 66"/>
                  <a:gd name="T7" fmla="*/ 2147483647 h 57"/>
                  <a:gd name="T8" fmla="*/ 0 w 66"/>
                  <a:gd name="T9" fmla="*/ 2147483647 h 57"/>
                  <a:gd name="T10" fmla="*/ 0 60000 65536"/>
                  <a:gd name="T11" fmla="*/ 0 60000 65536"/>
                  <a:gd name="T12" fmla="*/ 0 60000 65536"/>
                  <a:gd name="T13" fmla="*/ 0 60000 65536"/>
                  <a:gd name="T14" fmla="*/ 0 60000 65536"/>
                  <a:gd name="T15" fmla="*/ 0 w 66"/>
                  <a:gd name="T16" fmla="*/ 0 h 57"/>
                  <a:gd name="T17" fmla="*/ 66 w 66"/>
                  <a:gd name="T18" fmla="*/ 57 h 57"/>
                </a:gdLst>
                <a:ahLst/>
                <a:cxnLst>
                  <a:cxn ang="T10">
                    <a:pos x="T0" y="T1"/>
                  </a:cxn>
                  <a:cxn ang="T11">
                    <a:pos x="T2" y="T3"/>
                  </a:cxn>
                  <a:cxn ang="T12">
                    <a:pos x="T4" y="T5"/>
                  </a:cxn>
                  <a:cxn ang="T13">
                    <a:pos x="T6" y="T7"/>
                  </a:cxn>
                  <a:cxn ang="T14">
                    <a:pos x="T8" y="T9"/>
                  </a:cxn>
                </a:cxnLst>
                <a:rect l="T15" t="T16" r="T17" b="T18"/>
                <a:pathLst>
                  <a:path w="66" h="57">
                    <a:moveTo>
                      <a:pt x="0" y="8"/>
                    </a:moveTo>
                    <a:lnTo>
                      <a:pt x="0" y="0"/>
                    </a:lnTo>
                    <a:lnTo>
                      <a:pt x="66" y="57"/>
                    </a:lnTo>
                    <a:lnTo>
                      <a:pt x="0" y="8"/>
                    </a:lnTo>
                    <a:close/>
                  </a:path>
                </a:pathLst>
              </a:custGeom>
              <a:solidFill>
                <a:srgbClr val="000000"/>
              </a:solidFill>
              <a:ln w="9525">
                <a:noFill/>
                <a:round/>
              </a:ln>
            </p:spPr>
            <p:txBody>
              <a:bodyPr/>
              <a:lstStyle/>
              <a:p>
                <a:endParaRPr lang="zh-TW" altLang="en-US"/>
              </a:p>
            </p:txBody>
          </p:sp>
          <p:sp>
            <p:nvSpPr>
              <p:cNvPr id="125" name="Freeform 44"/>
              <p:cNvSpPr/>
              <p:nvPr/>
            </p:nvSpPr>
            <p:spPr bwMode="auto">
              <a:xfrm>
                <a:off x="7710737" y="1512888"/>
                <a:ext cx="117475" cy="90488"/>
              </a:xfrm>
              <a:custGeom>
                <a:avLst/>
                <a:gdLst>
                  <a:gd name="T0" fmla="*/ 0 w 74"/>
                  <a:gd name="T1" fmla="*/ 2147483647 h 57"/>
                  <a:gd name="T2" fmla="*/ 2147483647 w 74"/>
                  <a:gd name="T3" fmla="*/ 0 h 57"/>
                  <a:gd name="T4" fmla="*/ 2147483647 w 74"/>
                  <a:gd name="T5" fmla="*/ 0 h 57"/>
                  <a:gd name="T6" fmla="*/ 0 w 74"/>
                  <a:gd name="T7" fmla="*/ 2147483647 h 57"/>
                  <a:gd name="T8" fmla="*/ 0 w 74"/>
                  <a:gd name="T9" fmla="*/ 2147483647 h 57"/>
                  <a:gd name="T10" fmla="*/ 0 60000 65536"/>
                  <a:gd name="T11" fmla="*/ 0 60000 65536"/>
                  <a:gd name="T12" fmla="*/ 0 60000 65536"/>
                  <a:gd name="T13" fmla="*/ 0 60000 65536"/>
                  <a:gd name="T14" fmla="*/ 0 60000 65536"/>
                  <a:gd name="T15" fmla="*/ 0 w 74"/>
                  <a:gd name="T16" fmla="*/ 0 h 57"/>
                  <a:gd name="T17" fmla="*/ 74 w 74"/>
                  <a:gd name="T18" fmla="*/ 57 h 57"/>
                </a:gdLst>
                <a:ahLst/>
                <a:cxnLst>
                  <a:cxn ang="T10">
                    <a:pos x="T0" y="T1"/>
                  </a:cxn>
                  <a:cxn ang="T11">
                    <a:pos x="T2" y="T3"/>
                  </a:cxn>
                  <a:cxn ang="T12">
                    <a:pos x="T4" y="T5"/>
                  </a:cxn>
                  <a:cxn ang="T13">
                    <a:pos x="T6" y="T7"/>
                  </a:cxn>
                  <a:cxn ang="T14">
                    <a:pos x="T8" y="T9"/>
                  </a:cxn>
                </a:cxnLst>
                <a:rect l="T15" t="T16" r="T17" b="T18"/>
                <a:pathLst>
                  <a:path w="74" h="57">
                    <a:moveTo>
                      <a:pt x="0" y="57"/>
                    </a:moveTo>
                    <a:lnTo>
                      <a:pt x="66" y="0"/>
                    </a:lnTo>
                    <a:lnTo>
                      <a:pt x="74" y="0"/>
                    </a:lnTo>
                    <a:lnTo>
                      <a:pt x="0" y="57"/>
                    </a:lnTo>
                    <a:close/>
                  </a:path>
                </a:pathLst>
              </a:custGeom>
              <a:solidFill>
                <a:srgbClr val="000000"/>
              </a:solidFill>
              <a:ln w="9525">
                <a:noFill/>
                <a:round/>
              </a:ln>
            </p:spPr>
            <p:txBody>
              <a:bodyPr/>
              <a:lstStyle/>
              <a:p>
                <a:endParaRPr lang="zh-TW" altLang="en-US"/>
              </a:p>
            </p:txBody>
          </p:sp>
        </p:grpSp>
        <p:grpSp>
          <p:nvGrpSpPr>
            <p:cNvPr id="126" name="组合 125"/>
            <p:cNvGrpSpPr/>
            <p:nvPr/>
          </p:nvGrpSpPr>
          <p:grpSpPr>
            <a:xfrm flipH="1">
              <a:off x="3755252" y="5553288"/>
              <a:ext cx="758357" cy="759088"/>
              <a:chOff x="7167096" y="561975"/>
              <a:chExt cx="1547910" cy="1549400"/>
            </a:xfrm>
          </p:grpSpPr>
          <p:sp>
            <p:nvSpPr>
              <p:cNvPr id="127" name="Freeform 40"/>
              <p:cNvSpPr/>
              <p:nvPr/>
            </p:nvSpPr>
            <p:spPr bwMode="auto">
              <a:xfrm>
                <a:off x="7167096" y="561975"/>
                <a:ext cx="1547910" cy="1518490"/>
              </a:xfrm>
              <a:custGeom>
                <a:avLst/>
                <a:gdLst/>
                <a:ahLst/>
                <a:cxnLst/>
                <a:rect l="l" t="t" r="r" b="b"/>
                <a:pathLst>
                  <a:path w="1547910" h="1518490">
                    <a:moveTo>
                      <a:pt x="735325" y="0"/>
                    </a:moveTo>
                    <a:cubicBezTo>
                      <a:pt x="1125922" y="0"/>
                      <a:pt x="1099882" y="195344"/>
                      <a:pt x="1099882" y="273482"/>
                    </a:cubicBezTo>
                    <a:cubicBezTo>
                      <a:pt x="1099882" y="338596"/>
                      <a:pt x="1047802" y="533941"/>
                      <a:pt x="1034783" y="612078"/>
                    </a:cubicBezTo>
                    <a:cubicBezTo>
                      <a:pt x="1008743" y="677193"/>
                      <a:pt x="995723" y="755331"/>
                      <a:pt x="1021763" y="794399"/>
                    </a:cubicBezTo>
                    <a:cubicBezTo>
                      <a:pt x="1034783" y="820445"/>
                      <a:pt x="1073842" y="872537"/>
                      <a:pt x="1243100" y="963698"/>
                    </a:cubicBezTo>
                    <a:cubicBezTo>
                      <a:pt x="1399339" y="1054858"/>
                      <a:pt x="1581617" y="1067881"/>
                      <a:pt x="1542557" y="1289271"/>
                    </a:cubicBezTo>
                    <a:cubicBezTo>
                      <a:pt x="1520081" y="1379197"/>
                      <a:pt x="1500030" y="1452144"/>
                      <a:pt x="1480009" y="1518490"/>
                    </a:cubicBezTo>
                    <a:lnTo>
                      <a:pt x="0" y="1518490"/>
                    </a:lnTo>
                    <a:cubicBezTo>
                      <a:pt x="15993" y="1434519"/>
                      <a:pt x="15303" y="1372240"/>
                      <a:pt x="45272" y="1302294"/>
                    </a:cubicBezTo>
                    <a:cubicBezTo>
                      <a:pt x="71312" y="1211134"/>
                      <a:pt x="97352" y="1119973"/>
                      <a:pt x="279630" y="1041835"/>
                    </a:cubicBezTo>
                    <a:cubicBezTo>
                      <a:pt x="461908" y="963698"/>
                      <a:pt x="579087" y="911606"/>
                      <a:pt x="579087" y="911606"/>
                    </a:cubicBezTo>
                    <a:cubicBezTo>
                      <a:pt x="579087" y="911528"/>
                      <a:pt x="579093" y="820440"/>
                      <a:pt x="592107" y="807422"/>
                    </a:cubicBezTo>
                    <a:cubicBezTo>
                      <a:pt x="605127" y="807422"/>
                      <a:pt x="631166" y="768354"/>
                      <a:pt x="605127" y="729285"/>
                    </a:cubicBezTo>
                    <a:cubicBezTo>
                      <a:pt x="592107" y="677193"/>
                      <a:pt x="566067" y="625101"/>
                      <a:pt x="566067" y="599055"/>
                    </a:cubicBezTo>
                    <a:cubicBezTo>
                      <a:pt x="566067" y="573009"/>
                      <a:pt x="344729" y="0"/>
                      <a:pt x="735325" y="0"/>
                    </a:cubicBezTo>
                    <a:close/>
                  </a:path>
                </a:pathLst>
              </a:custGeom>
              <a:solidFill>
                <a:schemeClr val="bg1">
                  <a:lumMod val="65000"/>
                </a:schemeClr>
              </a:solidFill>
              <a:ln w="9525">
                <a:noFill/>
                <a:round/>
              </a:ln>
            </p:spPr>
            <p:txBody>
              <a:bodyPr/>
              <a:lstStyle/>
              <a:p>
                <a:endParaRPr lang="zh-TW" altLang="en-US"/>
              </a:p>
            </p:txBody>
          </p:sp>
          <p:sp>
            <p:nvSpPr>
              <p:cNvPr id="128" name="Freeform 41"/>
              <p:cNvSpPr/>
              <p:nvPr/>
            </p:nvSpPr>
            <p:spPr bwMode="auto">
              <a:xfrm>
                <a:off x="7672637" y="1330325"/>
                <a:ext cx="520700" cy="768350"/>
              </a:xfrm>
              <a:custGeom>
                <a:avLst/>
                <a:gdLst>
                  <a:gd name="T0" fmla="*/ 2147483647 w 40"/>
                  <a:gd name="T1" fmla="*/ 2147483647 h 59"/>
                  <a:gd name="T2" fmla="*/ 2147483647 w 40"/>
                  <a:gd name="T3" fmla="*/ 2147483647 h 59"/>
                  <a:gd name="T4" fmla="*/ 2147483647 w 40"/>
                  <a:gd name="T5" fmla="*/ 0 h 59"/>
                  <a:gd name="T6" fmla="*/ 2147483647 w 40"/>
                  <a:gd name="T7" fmla="*/ 2147483647 h 59"/>
                  <a:gd name="T8" fmla="*/ 2147483647 w 40"/>
                  <a:gd name="T9" fmla="*/ 2147483647 h 59"/>
                  <a:gd name="T10" fmla="*/ 2147483647 w 40"/>
                  <a:gd name="T11" fmla="*/ 2147483647 h 59"/>
                  <a:gd name="T12" fmla="*/ 2147483647 w 40"/>
                  <a:gd name="T13" fmla="*/ 2147483647 h 59"/>
                  <a:gd name="T14" fmla="*/ 2147483647 w 40"/>
                  <a:gd name="T15" fmla="*/ 2147483647 h 59"/>
                  <a:gd name="T16" fmla="*/ 0 60000 65536"/>
                  <a:gd name="T17" fmla="*/ 0 60000 65536"/>
                  <a:gd name="T18" fmla="*/ 0 60000 65536"/>
                  <a:gd name="T19" fmla="*/ 0 60000 65536"/>
                  <a:gd name="T20" fmla="*/ 0 60000 65536"/>
                  <a:gd name="T21" fmla="*/ 0 60000 65536"/>
                  <a:gd name="T22" fmla="*/ 0 60000 65536"/>
                  <a:gd name="T23" fmla="*/ 0 60000 65536"/>
                  <a:gd name="T24" fmla="*/ 0 w 40"/>
                  <a:gd name="T25" fmla="*/ 0 h 59"/>
                  <a:gd name="T26" fmla="*/ 40 w 40"/>
                  <a:gd name="T27" fmla="*/ 59 h 5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0" h="59">
                    <a:moveTo>
                      <a:pt x="1" y="59"/>
                    </a:moveTo>
                    <a:cubicBezTo>
                      <a:pt x="1" y="59"/>
                      <a:pt x="19" y="21"/>
                      <a:pt x="40" y="4"/>
                    </a:cubicBezTo>
                    <a:cubicBezTo>
                      <a:pt x="40" y="4"/>
                      <a:pt x="37" y="2"/>
                      <a:pt x="37" y="0"/>
                    </a:cubicBezTo>
                    <a:cubicBezTo>
                      <a:pt x="37" y="0"/>
                      <a:pt x="16" y="14"/>
                      <a:pt x="15" y="15"/>
                    </a:cubicBezTo>
                    <a:cubicBezTo>
                      <a:pt x="14" y="16"/>
                      <a:pt x="13" y="16"/>
                      <a:pt x="12" y="15"/>
                    </a:cubicBezTo>
                    <a:cubicBezTo>
                      <a:pt x="11" y="14"/>
                      <a:pt x="5" y="3"/>
                      <a:pt x="5" y="3"/>
                    </a:cubicBezTo>
                    <a:cubicBezTo>
                      <a:pt x="5" y="3"/>
                      <a:pt x="3" y="10"/>
                      <a:pt x="4" y="11"/>
                    </a:cubicBezTo>
                    <a:cubicBezTo>
                      <a:pt x="4" y="13"/>
                      <a:pt x="0" y="49"/>
                      <a:pt x="1" y="59"/>
                    </a:cubicBezTo>
                    <a:close/>
                  </a:path>
                </a:pathLst>
              </a:custGeom>
              <a:solidFill>
                <a:srgbClr val="FFFFFF"/>
              </a:solidFill>
              <a:ln w="9525">
                <a:noFill/>
                <a:round/>
              </a:ln>
            </p:spPr>
            <p:txBody>
              <a:bodyPr/>
              <a:lstStyle/>
              <a:p>
                <a:endParaRPr lang="zh-TW" altLang="en-US"/>
              </a:p>
            </p:txBody>
          </p:sp>
          <p:sp>
            <p:nvSpPr>
              <p:cNvPr id="129" name="Freeform 42"/>
              <p:cNvSpPr/>
              <p:nvPr/>
            </p:nvSpPr>
            <p:spPr bwMode="auto">
              <a:xfrm>
                <a:off x="7672388" y="1500188"/>
                <a:ext cx="220662" cy="611187"/>
              </a:xfrm>
              <a:custGeom>
                <a:avLst/>
                <a:gdLst>
                  <a:gd name="T0" fmla="*/ 0 w 17"/>
                  <a:gd name="T1" fmla="*/ 2147483647 h 47"/>
                  <a:gd name="T2" fmla="*/ 2147483647 w 17"/>
                  <a:gd name="T3" fmla="*/ 2147483647 h 47"/>
                  <a:gd name="T4" fmla="*/ 2147483647 w 17"/>
                  <a:gd name="T5" fmla="*/ 1183728112 h 47"/>
                  <a:gd name="T6" fmla="*/ 2147483647 w 17"/>
                  <a:gd name="T7" fmla="*/ 507312048 h 47"/>
                  <a:gd name="T8" fmla="*/ 1684852866 w 17"/>
                  <a:gd name="T9" fmla="*/ 845520080 h 47"/>
                  <a:gd name="T10" fmla="*/ 168482691 w 17"/>
                  <a:gd name="T11" fmla="*/ 2147483647 h 47"/>
                  <a:gd name="T12" fmla="*/ 0 w 17"/>
                  <a:gd name="T13" fmla="*/ 2147483647 h 47"/>
                  <a:gd name="T14" fmla="*/ 0 60000 65536"/>
                  <a:gd name="T15" fmla="*/ 0 60000 65536"/>
                  <a:gd name="T16" fmla="*/ 0 60000 65536"/>
                  <a:gd name="T17" fmla="*/ 0 60000 65536"/>
                  <a:gd name="T18" fmla="*/ 0 60000 65536"/>
                  <a:gd name="T19" fmla="*/ 0 60000 65536"/>
                  <a:gd name="T20" fmla="*/ 0 60000 65536"/>
                  <a:gd name="T21" fmla="*/ 0 w 17"/>
                  <a:gd name="T22" fmla="*/ 0 h 47"/>
                  <a:gd name="T23" fmla="*/ 17 w 17"/>
                  <a:gd name="T24" fmla="*/ 47 h 4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7" h="47">
                    <a:moveTo>
                      <a:pt x="0" y="47"/>
                    </a:moveTo>
                    <a:cubicBezTo>
                      <a:pt x="0" y="47"/>
                      <a:pt x="14" y="25"/>
                      <a:pt x="13" y="14"/>
                    </a:cubicBezTo>
                    <a:cubicBezTo>
                      <a:pt x="13" y="9"/>
                      <a:pt x="14" y="7"/>
                      <a:pt x="14" y="7"/>
                    </a:cubicBezTo>
                    <a:cubicBezTo>
                      <a:pt x="14" y="7"/>
                      <a:pt x="17" y="4"/>
                      <a:pt x="16" y="3"/>
                    </a:cubicBezTo>
                    <a:cubicBezTo>
                      <a:pt x="15" y="1"/>
                      <a:pt x="12" y="0"/>
                      <a:pt x="10" y="5"/>
                    </a:cubicBezTo>
                    <a:cubicBezTo>
                      <a:pt x="11" y="8"/>
                      <a:pt x="1" y="15"/>
                      <a:pt x="1" y="26"/>
                    </a:cubicBezTo>
                    <a:lnTo>
                      <a:pt x="0" y="47"/>
                    </a:lnTo>
                    <a:close/>
                  </a:path>
                </a:pathLst>
              </a:custGeom>
              <a:solidFill>
                <a:schemeClr val="bg1">
                  <a:lumMod val="65000"/>
                </a:schemeClr>
              </a:solidFill>
              <a:ln w="9525">
                <a:noFill/>
                <a:round/>
              </a:ln>
            </p:spPr>
            <p:txBody>
              <a:bodyPr/>
              <a:lstStyle/>
              <a:p>
                <a:pPr>
                  <a:defRPr/>
                </a:pPr>
                <a:endParaRPr lang="zh-TW" altLang="en-US"/>
              </a:p>
            </p:txBody>
          </p:sp>
          <p:sp>
            <p:nvSpPr>
              <p:cNvPr id="130" name="Freeform 43"/>
              <p:cNvSpPr/>
              <p:nvPr/>
            </p:nvSpPr>
            <p:spPr bwMode="auto">
              <a:xfrm>
                <a:off x="7880599" y="1512888"/>
                <a:ext cx="104775" cy="90488"/>
              </a:xfrm>
              <a:custGeom>
                <a:avLst/>
                <a:gdLst>
                  <a:gd name="T0" fmla="*/ 0 w 66"/>
                  <a:gd name="T1" fmla="*/ 2147483647 h 57"/>
                  <a:gd name="T2" fmla="*/ 0 w 66"/>
                  <a:gd name="T3" fmla="*/ 0 h 57"/>
                  <a:gd name="T4" fmla="*/ 2147483647 w 66"/>
                  <a:gd name="T5" fmla="*/ 2147483647 h 57"/>
                  <a:gd name="T6" fmla="*/ 2147483647 w 66"/>
                  <a:gd name="T7" fmla="*/ 2147483647 h 57"/>
                  <a:gd name="T8" fmla="*/ 0 w 66"/>
                  <a:gd name="T9" fmla="*/ 2147483647 h 57"/>
                  <a:gd name="T10" fmla="*/ 0 60000 65536"/>
                  <a:gd name="T11" fmla="*/ 0 60000 65536"/>
                  <a:gd name="T12" fmla="*/ 0 60000 65536"/>
                  <a:gd name="T13" fmla="*/ 0 60000 65536"/>
                  <a:gd name="T14" fmla="*/ 0 60000 65536"/>
                  <a:gd name="T15" fmla="*/ 0 w 66"/>
                  <a:gd name="T16" fmla="*/ 0 h 57"/>
                  <a:gd name="T17" fmla="*/ 66 w 66"/>
                  <a:gd name="T18" fmla="*/ 57 h 57"/>
                </a:gdLst>
                <a:ahLst/>
                <a:cxnLst>
                  <a:cxn ang="T10">
                    <a:pos x="T0" y="T1"/>
                  </a:cxn>
                  <a:cxn ang="T11">
                    <a:pos x="T2" y="T3"/>
                  </a:cxn>
                  <a:cxn ang="T12">
                    <a:pos x="T4" y="T5"/>
                  </a:cxn>
                  <a:cxn ang="T13">
                    <a:pos x="T6" y="T7"/>
                  </a:cxn>
                  <a:cxn ang="T14">
                    <a:pos x="T8" y="T9"/>
                  </a:cxn>
                </a:cxnLst>
                <a:rect l="T15" t="T16" r="T17" b="T18"/>
                <a:pathLst>
                  <a:path w="66" h="57">
                    <a:moveTo>
                      <a:pt x="0" y="8"/>
                    </a:moveTo>
                    <a:lnTo>
                      <a:pt x="0" y="0"/>
                    </a:lnTo>
                    <a:lnTo>
                      <a:pt x="66" y="57"/>
                    </a:lnTo>
                    <a:lnTo>
                      <a:pt x="0" y="8"/>
                    </a:lnTo>
                    <a:close/>
                  </a:path>
                </a:pathLst>
              </a:custGeom>
              <a:solidFill>
                <a:srgbClr val="000000"/>
              </a:solidFill>
              <a:ln w="9525">
                <a:noFill/>
                <a:round/>
              </a:ln>
            </p:spPr>
            <p:txBody>
              <a:bodyPr/>
              <a:lstStyle/>
              <a:p>
                <a:endParaRPr lang="zh-TW" altLang="en-US"/>
              </a:p>
            </p:txBody>
          </p:sp>
          <p:sp>
            <p:nvSpPr>
              <p:cNvPr id="131" name="Freeform 44"/>
              <p:cNvSpPr/>
              <p:nvPr/>
            </p:nvSpPr>
            <p:spPr bwMode="auto">
              <a:xfrm>
                <a:off x="7710737" y="1512888"/>
                <a:ext cx="117475" cy="90488"/>
              </a:xfrm>
              <a:custGeom>
                <a:avLst/>
                <a:gdLst>
                  <a:gd name="T0" fmla="*/ 0 w 74"/>
                  <a:gd name="T1" fmla="*/ 2147483647 h 57"/>
                  <a:gd name="T2" fmla="*/ 2147483647 w 74"/>
                  <a:gd name="T3" fmla="*/ 0 h 57"/>
                  <a:gd name="T4" fmla="*/ 2147483647 w 74"/>
                  <a:gd name="T5" fmla="*/ 0 h 57"/>
                  <a:gd name="T6" fmla="*/ 0 w 74"/>
                  <a:gd name="T7" fmla="*/ 2147483647 h 57"/>
                  <a:gd name="T8" fmla="*/ 0 w 74"/>
                  <a:gd name="T9" fmla="*/ 2147483647 h 57"/>
                  <a:gd name="T10" fmla="*/ 0 60000 65536"/>
                  <a:gd name="T11" fmla="*/ 0 60000 65536"/>
                  <a:gd name="T12" fmla="*/ 0 60000 65536"/>
                  <a:gd name="T13" fmla="*/ 0 60000 65536"/>
                  <a:gd name="T14" fmla="*/ 0 60000 65536"/>
                  <a:gd name="T15" fmla="*/ 0 w 74"/>
                  <a:gd name="T16" fmla="*/ 0 h 57"/>
                  <a:gd name="T17" fmla="*/ 74 w 74"/>
                  <a:gd name="T18" fmla="*/ 57 h 57"/>
                </a:gdLst>
                <a:ahLst/>
                <a:cxnLst>
                  <a:cxn ang="T10">
                    <a:pos x="T0" y="T1"/>
                  </a:cxn>
                  <a:cxn ang="T11">
                    <a:pos x="T2" y="T3"/>
                  </a:cxn>
                  <a:cxn ang="T12">
                    <a:pos x="T4" y="T5"/>
                  </a:cxn>
                  <a:cxn ang="T13">
                    <a:pos x="T6" y="T7"/>
                  </a:cxn>
                  <a:cxn ang="T14">
                    <a:pos x="T8" y="T9"/>
                  </a:cxn>
                </a:cxnLst>
                <a:rect l="T15" t="T16" r="T17" b="T18"/>
                <a:pathLst>
                  <a:path w="74" h="57">
                    <a:moveTo>
                      <a:pt x="0" y="57"/>
                    </a:moveTo>
                    <a:lnTo>
                      <a:pt x="66" y="0"/>
                    </a:lnTo>
                    <a:lnTo>
                      <a:pt x="74" y="0"/>
                    </a:lnTo>
                    <a:lnTo>
                      <a:pt x="0" y="57"/>
                    </a:lnTo>
                    <a:close/>
                  </a:path>
                </a:pathLst>
              </a:custGeom>
              <a:solidFill>
                <a:srgbClr val="000000"/>
              </a:solidFill>
              <a:ln w="9525">
                <a:noFill/>
                <a:round/>
              </a:ln>
            </p:spPr>
            <p:txBody>
              <a:bodyPr/>
              <a:lstStyle/>
              <a:p>
                <a:endParaRPr lang="zh-TW" altLang="en-US"/>
              </a:p>
            </p:txBody>
          </p:sp>
        </p:grpSp>
        <p:grpSp>
          <p:nvGrpSpPr>
            <p:cNvPr id="132" name="组合 131"/>
            <p:cNvGrpSpPr/>
            <p:nvPr/>
          </p:nvGrpSpPr>
          <p:grpSpPr>
            <a:xfrm flipH="1">
              <a:off x="2929100" y="5249860"/>
              <a:ext cx="1075546" cy="1076583"/>
              <a:chOff x="7167096" y="561975"/>
              <a:chExt cx="1547910" cy="1549400"/>
            </a:xfrm>
            <a:effectLst>
              <a:outerShdw blurRad="127000" dist="63500" dir="2700000" algn="tl" rotWithShape="0">
                <a:prstClr val="black">
                  <a:alpha val="40000"/>
                </a:prstClr>
              </a:outerShdw>
            </a:effectLst>
          </p:grpSpPr>
          <p:sp>
            <p:nvSpPr>
              <p:cNvPr id="133" name="Freeform 40"/>
              <p:cNvSpPr/>
              <p:nvPr/>
            </p:nvSpPr>
            <p:spPr bwMode="auto">
              <a:xfrm>
                <a:off x="7167096" y="561975"/>
                <a:ext cx="1547910" cy="1518490"/>
              </a:xfrm>
              <a:custGeom>
                <a:avLst/>
                <a:gdLst/>
                <a:ahLst/>
                <a:cxnLst/>
                <a:rect l="l" t="t" r="r" b="b"/>
                <a:pathLst>
                  <a:path w="1547910" h="1518490">
                    <a:moveTo>
                      <a:pt x="735325" y="0"/>
                    </a:moveTo>
                    <a:cubicBezTo>
                      <a:pt x="1125922" y="0"/>
                      <a:pt x="1099882" y="195344"/>
                      <a:pt x="1099882" y="273482"/>
                    </a:cubicBezTo>
                    <a:cubicBezTo>
                      <a:pt x="1099882" y="338596"/>
                      <a:pt x="1047802" y="533941"/>
                      <a:pt x="1034783" y="612078"/>
                    </a:cubicBezTo>
                    <a:cubicBezTo>
                      <a:pt x="1008743" y="677193"/>
                      <a:pt x="995723" y="755331"/>
                      <a:pt x="1021763" y="794399"/>
                    </a:cubicBezTo>
                    <a:cubicBezTo>
                      <a:pt x="1034783" y="820445"/>
                      <a:pt x="1073842" y="872537"/>
                      <a:pt x="1243100" y="963698"/>
                    </a:cubicBezTo>
                    <a:cubicBezTo>
                      <a:pt x="1399339" y="1054858"/>
                      <a:pt x="1581617" y="1067881"/>
                      <a:pt x="1542557" y="1289271"/>
                    </a:cubicBezTo>
                    <a:cubicBezTo>
                      <a:pt x="1520081" y="1379197"/>
                      <a:pt x="1500030" y="1452144"/>
                      <a:pt x="1480009" y="1518490"/>
                    </a:cubicBezTo>
                    <a:lnTo>
                      <a:pt x="0" y="1518490"/>
                    </a:lnTo>
                    <a:cubicBezTo>
                      <a:pt x="15993" y="1434519"/>
                      <a:pt x="15303" y="1372240"/>
                      <a:pt x="45272" y="1302294"/>
                    </a:cubicBezTo>
                    <a:cubicBezTo>
                      <a:pt x="71312" y="1211134"/>
                      <a:pt x="97352" y="1119973"/>
                      <a:pt x="279630" y="1041835"/>
                    </a:cubicBezTo>
                    <a:cubicBezTo>
                      <a:pt x="461908" y="963698"/>
                      <a:pt x="579087" y="911606"/>
                      <a:pt x="579087" y="911606"/>
                    </a:cubicBezTo>
                    <a:cubicBezTo>
                      <a:pt x="579087" y="911528"/>
                      <a:pt x="579093" y="820440"/>
                      <a:pt x="592107" y="807422"/>
                    </a:cubicBezTo>
                    <a:cubicBezTo>
                      <a:pt x="605127" y="807422"/>
                      <a:pt x="631166" y="768354"/>
                      <a:pt x="605127" y="729285"/>
                    </a:cubicBezTo>
                    <a:cubicBezTo>
                      <a:pt x="592107" y="677193"/>
                      <a:pt x="566067" y="625101"/>
                      <a:pt x="566067" y="599055"/>
                    </a:cubicBezTo>
                    <a:cubicBezTo>
                      <a:pt x="566067" y="573009"/>
                      <a:pt x="344729" y="0"/>
                      <a:pt x="735325" y="0"/>
                    </a:cubicBezTo>
                    <a:close/>
                  </a:path>
                </a:pathLst>
              </a:custGeom>
              <a:solidFill>
                <a:srgbClr val="F8AD94"/>
              </a:solidFill>
              <a:ln w="9525">
                <a:noFill/>
                <a:round/>
              </a:ln>
            </p:spPr>
            <p:txBody>
              <a:bodyPr/>
              <a:lstStyle/>
              <a:p>
                <a:endParaRPr lang="zh-TW" altLang="en-US"/>
              </a:p>
            </p:txBody>
          </p:sp>
          <p:sp>
            <p:nvSpPr>
              <p:cNvPr id="134" name="Freeform 41"/>
              <p:cNvSpPr/>
              <p:nvPr/>
            </p:nvSpPr>
            <p:spPr bwMode="auto">
              <a:xfrm>
                <a:off x="7672637" y="1330325"/>
                <a:ext cx="520700" cy="768350"/>
              </a:xfrm>
              <a:custGeom>
                <a:avLst/>
                <a:gdLst>
                  <a:gd name="T0" fmla="*/ 2147483647 w 40"/>
                  <a:gd name="T1" fmla="*/ 2147483647 h 59"/>
                  <a:gd name="T2" fmla="*/ 2147483647 w 40"/>
                  <a:gd name="T3" fmla="*/ 2147483647 h 59"/>
                  <a:gd name="T4" fmla="*/ 2147483647 w 40"/>
                  <a:gd name="T5" fmla="*/ 0 h 59"/>
                  <a:gd name="T6" fmla="*/ 2147483647 w 40"/>
                  <a:gd name="T7" fmla="*/ 2147483647 h 59"/>
                  <a:gd name="T8" fmla="*/ 2147483647 w 40"/>
                  <a:gd name="T9" fmla="*/ 2147483647 h 59"/>
                  <a:gd name="T10" fmla="*/ 2147483647 w 40"/>
                  <a:gd name="T11" fmla="*/ 2147483647 h 59"/>
                  <a:gd name="T12" fmla="*/ 2147483647 w 40"/>
                  <a:gd name="T13" fmla="*/ 2147483647 h 59"/>
                  <a:gd name="T14" fmla="*/ 2147483647 w 40"/>
                  <a:gd name="T15" fmla="*/ 2147483647 h 59"/>
                  <a:gd name="T16" fmla="*/ 0 60000 65536"/>
                  <a:gd name="T17" fmla="*/ 0 60000 65536"/>
                  <a:gd name="T18" fmla="*/ 0 60000 65536"/>
                  <a:gd name="T19" fmla="*/ 0 60000 65536"/>
                  <a:gd name="T20" fmla="*/ 0 60000 65536"/>
                  <a:gd name="T21" fmla="*/ 0 60000 65536"/>
                  <a:gd name="T22" fmla="*/ 0 60000 65536"/>
                  <a:gd name="T23" fmla="*/ 0 60000 65536"/>
                  <a:gd name="T24" fmla="*/ 0 w 40"/>
                  <a:gd name="T25" fmla="*/ 0 h 59"/>
                  <a:gd name="T26" fmla="*/ 40 w 40"/>
                  <a:gd name="T27" fmla="*/ 59 h 5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0" h="59">
                    <a:moveTo>
                      <a:pt x="1" y="59"/>
                    </a:moveTo>
                    <a:cubicBezTo>
                      <a:pt x="1" y="59"/>
                      <a:pt x="19" y="21"/>
                      <a:pt x="40" y="4"/>
                    </a:cubicBezTo>
                    <a:cubicBezTo>
                      <a:pt x="40" y="4"/>
                      <a:pt x="37" y="2"/>
                      <a:pt x="37" y="0"/>
                    </a:cubicBezTo>
                    <a:cubicBezTo>
                      <a:pt x="37" y="0"/>
                      <a:pt x="16" y="14"/>
                      <a:pt x="15" y="15"/>
                    </a:cubicBezTo>
                    <a:cubicBezTo>
                      <a:pt x="14" y="16"/>
                      <a:pt x="13" y="16"/>
                      <a:pt x="12" y="15"/>
                    </a:cubicBezTo>
                    <a:cubicBezTo>
                      <a:pt x="11" y="14"/>
                      <a:pt x="5" y="3"/>
                      <a:pt x="5" y="3"/>
                    </a:cubicBezTo>
                    <a:cubicBezTo>
                      <a:pt x="5" y="3"/>
                      <a:pt x="3" y="10"/>
                      <a:pt x="4" y="11"/>
                    </a:cubicBezTo>
                    <a:cubicBezTo>
                      <a:pt x="4" y="13"/>
                      <a:pt x="0" y="49"/>
                      <a:pt x="1" y="59"/>
                    </a:cubicBezTo>
                    <a:close/>
                  </a:path>
                </a:pathLst>
              </a:custGeom>
              <a:solidFill>
                <a:srgbClr val="FFFFFF"/>
              </a:solidFill>
              <a:ln w="9525">
                <a:noFill/>
                <a:round/>
              </a:ln>
            </p:spPr>
            <p:txBody>
              <a:bodyPr/>
              <a:lstStyle/>
              <a:p>
                <a:endParaRPr lang="zh-TW" altLang="en-US"/>
              </a:p>
            </p:txBody>
          </p:sp>
          <p:sp>
            <p:nvSpPr>
              <p:cNvPr id="135" name="Freeform 42"/>
              <p:cNvSpPr/>
              <p:nvPr/>
            </p:nvSpPr>
            <p:spPr bwMode="auto">
              <a:xfrm>
                <a:off x="7672388" y="1500188"/>
                <a:ext cx="220662" cy="611187"/>
              </a:xfrm>
              <a:custGeom>
                <a:avLst/>
                <a:gdLst>
                  <a:gd name="T0" fmla="*/ 0 w 17"/>
                  <a:gd name="T1" fmla="*/ 2147483647 h 47"/>
                  <a:gd name="T2" fmla="*/ 2147483647 w 17"/>
                  <a:gd name="T3" fmla="*/ 2147483647 h 47"/>
                  <a:gd name="T4" fmla="*/ 2147483647 w 17"/>
                  <a:gd name="T5" fmla="*/ 1183728112 h 47"/>
                  <a:gd name="T6" fmla="*/ 2147483647 w 17"/>
                  <a:gd name="T7" fmla="*/ 507312048 h 47"/>
                  <a:gd name="T8" fmla="*/ 1684852866 w 17"/>
                  <a:gd name="T9" fmla="*/ 845520080 h 47"/>
                  <a:gd name="T10" fmla="*/ 168482691 w 17"/>
                  <a:gd name="T11" fmla="*/ 2147483647 h 47"/>
                  <a:gd name="T12" fmla="*/ 0 w 17"/>
                  <a:gd name="T13" fmla="*/ 2147483647 h 47"/>
                  <a:gd name="T14" fmla="*/ 0 60000 65536"/>
                  <a:gd name="T15" fmla="*/ 0 60000 65536"/>
                  <a:gd name="T16" fmla="*/ 0 60000 65536"/>
                  <a:gd name="T17" fmla="*/ 0 60000 65536"/>
                  <a:gd name="T18" fmla="*/ 0 60000 65536"/>
                  <a:gd name="T19" fmla="*/ 0 60000 65536"/>
                  <a:gd name="T20" fmla="*/ 0 60000 65536"/>
                  <a:gd name="T21" fmla="*/ 0 w 17"/>
                  <a:gd name="T22" fmla="*/ 0 h 47"/>
                  <a:gd name="T23" fmla="*/ 17 w 17"/>
                  <a:gd name="T24" fmla="*/ 47 h 4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7" h="47">
                    <a:moveTo>
                      <a:pt x="0" y="47"/>
                    </a:moveTo>
                    <a:cubicBezTo>
                      <a:pt x="0" y="47"/>
                      <a:pt x="14" y="25"/>
                      <a:pt x="13" y="14"/>
                    </a:cubicBezTo>
                    <a:cubicBezTo>
                      <a:pt x="13" y="9"/>
                      <a:pt x="14" y="7"/>
                      <a:pt x="14" y="7"/>
                    </a:cubicBezTo>
                    <a:cubicBezTo>
                      <a:pt x="14" y="7"/>
                      <a:pt x="17" y="4"/>
                      <a:pt x="16" y="3"/>
                    </a:cubicBezTo>
                    <a:cubicBezTo>
                      <a:pt x="15" y="1"/>
                      <a:pt x="12" y="0"/>
                      <a:pt x="10" y="5"/>
                    </a:cubicBezTo>
                    <a:cubicBezTo>
                      <a:pt x="11" y="8"/>
                      <a:pt x="1" y="15"/>
                      <a:pt x="1" y="26"/>
                    </a:cubicBezTo>
                    <a:lnTo>
                      <a:pt x="0" y="47"/>
                    </a:lnTo>
                    <a:close/>
                  </a:path>
                </a:pathLst>
              </a:custGeom>
              <a:solidFill>
                <a:srgbClr val="F8AD94"/>
              </a:solidFill>
              <a:ln w="9525">
                <a:noFill/>
                <a:round/>
              </a:ln>
            </p:spPr>
            <p:txBody>
              <a:bodyPr/>
              <a:lstStyle/>
              <a:p>
                <a:pPr>
                  <a:defRPr/>
                </a:pPr>
                <a:endParaRPr lang="zh-TW" altLang="en-US"/>
              </a:p>
            </p:txBody>
          </p:sp>
          <p:sp>
            <p:nvSpPr>
              <p:cNvPr id="136" name="Freeform 43"/>
              <p:cNvSpPr/>
              <p:nvPr/>
            </p:nvSpPr>
            <p:spPr bwMode="auto">
              <a:xfrm>
                <a:off x="7880599" y="1512888"/>
                <a:ext cx="104775" cy="90488"/>
              </a:xfrm>
              <a:custGeom>
                <a:avLst/>
                <a:gdLst>
                  <a:gd name="T0" fmla="*/ 0 w 66"/>
                  <a:gd name="T1" fmla="*/ 2147483647 h 57"/>
                  <a:gd name="T2" fmla="*/ 0 w 66"/>
                  <a:gd name="T3" fmla="*/ 0 h 57"/>
                  <a:gd name="T4" fmla="*/ 2147483647 w 66"/>
                  <a:gd name="T5" fmla="*/ 2147483647 h 57"/>
                  <a:gd name="T6" fmla="*/ 2147483647 w 66"/>
                  <a:gd name="T7" fmla="*/ 2147483647 h 57"/>
                  <a:gd name="T8" fmla="*/ 0 w 66"/>
                  <a:gd name="T9" fmla="*/ 2147483647 h 57"/>
                  <a:gd name="T10" fmla="*/ 0 60000 65536"/>
                  <a:gd name="T11" fmla="*/ 0 60000 65536"/>
                  <a:gd name="T12" fmla="*/ 0 60000 65536"/>
                  <a:gd name="T13" fmla="*/ 0 60000 65536"/>
                  <a:gd name="T14" fmla="*/ 0 60000 65536"/>
                  <a:gd name="T15" fmla="*/ 0 w 66"/>
                  <a:gd name="T16" fmla="*/ 0 h 57"/>
                  <a:gd name="T17" fmla="*/ 66 w 66"/>
                  <a:gd name="T18" fmla="*/ 57 h 57"/>
                </a:gdLst>
                <a:ahLst/>
                <a:cxnLst>
                  <a:cxn ang="T10">
                    <a:pos x="T0" y="T1"/>
                  </a:cxn>
                  <a:cxn ang="T11">
                    <a:pos x="T2" y="T3"/>
                  </a:cxn>
                  <a:cxn ang="T12">
                    <a:pos x="T4" y="T5"/>
                  </a:cxn>
                  <a:cxn ang="T13">
                    <a:pos x="T6" y="T7"/>
                  </a:cxn>
                  <a:cxn ang="T14">
                    <a:pos x="T8" y="T9"/>
                  </a:cxn>
                </a:cxnLst>
                <a:rect l="T15" t="T16" r="T17" b="T18"/>
                <a:pathLst>
                  <a:path w="66" h="57">
                    <a:moveTo>
                      <a:pt x="0" y="8"/>
                    </a:moveTo>
                    <a:lnTo>
                      <a:pt x="0" y="0"/>
                    </a:lnTo>
                    <a:lnTo>
                      <a:pt x="66" y="57"/>
                    </a:lnTo>
                    <a:lnTo>
                      <a:pt x="0" y="8"/>
                    </a:lnTo>
                    <a:close/>
                  </a:path>
                </a:pathLst>
              </a:custGeom>
              <a:solidFill>
                <a:srgbClr val="000000"/>
              </a:solidFill>
              <a:ln w="9525">
                <a:noFill/>
                <a:round/>
              </a:ln>
            </p:spPr>
            <p:txBody>
              <a:bodyPr/>
              <a:lstStyle/>
              <a:p>
                <a:endParaRPr lang="zh-TW" altLang="en-US"/>
              </a:p>
            </p:txBody>
          </p:sp>
          <p:sp>
            <p:nvSpPr>
              <p:cNvPr id="137" name="Freeform 44"/>
              <p:cNvSpPr/>
              <p:nvPr/>
            </p:nvSpPr>
            <p:spPr bwMode="auto">
              <a:xfrm>
                <a:off x="7710737" y="1512888"/>
                <a:ext cx="117475" cy="90488"/>
              </a:xfrm>
              <a:custGeom>
                <a:avLst/>
                <a:gdLst>
                  <a:gd name="T0" fmla="*/ 0 w 74"/>
                  <a:gd name="T1" fmla="*/ 2147483647 h 57"/>
                  <a:gd name="T2" fmla="*/ 2147483647 w 74"/>
                  <a:gd name="T3" fmla="*/ 0 h 57"/>
                  <a:gd name="T4" fmla="*/ 2147483647 w 74"/>
                  <a:gd name="T5" fmla="*/ 0 h 57"/>
                  <a:gd name="T6" fmla="*/ 0 w 74"/>
                  <a:gd name="T7" fmla="*/ 2147483647 h 57"/>
                  <a:gd name="T8" fmla="*/ 0 w 74"/>
                  <a:gd name="T9" fmla="*/ 2147483647 h 57"/>
                  <a:gd name="T10" fmla="*/ 0 60000 65536"/>
                  <a:gd name="T11" fmla="*/ 0 60000 65536"/>
                  <a:gd name="T12" fmla="*/ 0 60000 65536"/>
                  <a:gd name="T13" fmla="*/ 0 60000 65536"/>
                  <a:gd name="T14" fmla="*/ 0 60000 65536"/>
                  <a:gd name="T15" fmla="*/ 0 w 74"/>
                  <a:gd name="T16" fmla="*/ 0 h 57"/>
                  <a:gd name="T17" fmla="*/ 74 w 74"/>
                  <a:gd name="T18" fmla="*/ 57 h 57"/>
                </a:gdLst>
                <a:ahLst/>
                <a:cxnLst>
                  <a:cxn ang="T10">
                    <a:pos x="T0" y="T1"/>
                  </a:cxn>
                  <a:cxn ang="T11">
                    <a:pos x="T2" y="T3"/>
                  </a:cxn>
                  <a:cxn ang="T12">
                    <a:pos x="T4" y="T5"/>
                  </a:cxn>
                  <a:cxn ang="T13">
                    <a:pos x="T6" y="T7"/>
                  </a:cxn>
                  <a:cxn ang="T14">
                    <a:pos x="T8" y="T9"/>
                  </a:cxn>
                </a:cxnLst>
                <a:rect l="T15" t="T16" r="T17" b="T18"/>
                <a:pathLst>
                  <a:path w="74" h="57">
                    <a:moveTo>
                      <a:pt x="0" y="57"/>
                    </a:moveTo>
                    <a:lnTo>
                      <a:pt x="66" y="0"/>
                    </a:lnTo>
                    <a:lnTo>
                      <a:pt x="74" y="0"/>
                    </a:lnTo>
                    <a:lnTo>
                      <a:pt x="0" y="57"/>
                    </a:lnTo>
                    <a:close/>
                  </a:path>
                </a:pathLst>
              </a:custGeom>
              <a:solidFill>
                <a:srgbClr val="000000"/>
              </a:solidFill>
              <a:ln w="9525">
                <a:noFill/>
                <a:round/>
              </a:ln>
            </p:spPr>
            <p:txBody>
              <a:bodyPr/>
              <a:lstStyle/>
              <a:p>
                <a:endParaRPr lang="zh-TW" altLang="en-US"/>
              </a:p>
            </p:txBody>
          </p:sp>
        </p:grpSp>
        <p:grpSp>
          <p:nvGrpSpPr>
            <p:cNvPr id="138" name="组合 137"/>
            <p:cNvGrpSpPr/>
            <p:nvPr/>
          </p:nvGrpSpPr>
          <p:grpSpPr>
            <a:xfrm flipH="1">
              <a:off x="5497842" y="5925260"/>
              <a:ext cx="386742" cy="387116"/>
              <a:chOff x="7167096" y="561975"/>
              <a:chExt cx="1547910" cy="1549400"/>
            </a:xfrm>
          </p:grpSpPr>
          <p:sp>
            <p:nvSpPr>
              <p:cNvPr id="139" name="Freeform 40"/>
              <p:cNvSpPr/>
              <p:nvPr/>
            </p:nvSpPr>
            <p:spPr bwMode="auto">
              <a:xfrm>
                <a:off x="7167096" y="561975"/>
                <a:ext cx="1547910" cy="1518490"/>
              </a:xfrm>
              <a:custGeom>
                <a:avLst/>
                <a:gdLst/>
                <a:ahLst/>
                <a:cxnLst/>
                <a:rect l="l" t="t" r="r" b="b"/>
                <a:pathLst>
                  <a:path w="1547910" h="1518490">
                    <a:moveTo>
                      <a:pt x="735325" y="0"/>
                    </a:moveTo>
                    <a:cubicBezTo>
                      <a:pt x="1125922" y="0"/>
                      <a:pt x="1099882" y="195344"/>
                      <a:pt x="1099882" y="273482"/>
                    </a:cubicBezTo>
                    <a:cubicBezTo>
                      <a:pt x="1099882" y="338596"/>
                      <a:pt x="1047802" y="533941"/>
                      <a:pt x="1034783" y="612078"/>
                    </a:cubicBezTo>
                    <a:cubicBezTo>
                      <a:pt x="1008743" y="677193"/>
                      <a:pt x="995723" y="755331"/>
                      <a:pt x="1021763" y="794399"/>
                    </a:cubicBezTo>
                    <a:cubicBezTo>
                      <a:pt x="1034783" y="820445"/>
                      <a:pt x="1073842" y="872537"/>
                      <a:pt x="1243100" y="963698"/>
                    </a:cubicBezTo>
                    <a:cubicBezTo>
                      <a:pt x="1399339" y="1054858"/>
                      <a:pt x="1581617" y="1067881"/>
                      <a:pt x="1542557" y="1289271"/>
                    </a:cubicBezTo>
                    <a:cubicBezTo>
                      <a:pt x="1520081" y="1379197"/>
                      <a:pt x="1500030" y="1452144"/>
                      <a:pt x="1480009" y="1518490"/>
                    </a:cubicBezTo>
                    <a:lnTo>
                      <a:pt x="0" y="1518490"/>
                    </a:lnTo>
                    <a:cubicBezTo>
                      <a:pt x="15993" y="1434519"/>
                      <a:pt x="15303" y="1372240"/>
                      <a:pt x="45272" y="1302294"/>
                    </a:cubicBezTo>
                    <a:cubicBezTo>
                      <a:pt x="71312" y="1211134"/>
                      <a:pt x="97352" y="1119973"/>
                      <a:pt x="279630" y="1041835"/>
                    </a:cubicBezTo>
                    <a:cubicBezTo>
                      <a:pt x="461908" y="963698"/>
                      <a:pt x="579087" y="911606"/>
                      <a:pt x="579087" y="911606"/>
                    </a:cubicBezTo>
                    <a:cubicBezTo>
                      <a:pt x="579087" y="911528"/>
                      <a:pt x="579093" y="820440"/>
                      <a:pt x="592107" y="807422"/>
                    </a:cubicBezTo>
                    <a:cubicBezTo>
                      <a:pt x="605127" y="807422"/>
                      <a:pt x="631166" y="768354"/>
                      <a:pt x="605127" y="729285"/>
                    </a:cubicBezTo>
                    <a:cubicBezTo>
                      <a:pt x="592107" y="677193"/>
                      <a:pt x="566067" y="625101"/>
                      <a:pt x="566067" y="599055"/>
                    </a:cubicBezTo>
                    <a:cubicBezTo>
                      <a:pt x="566067" y="573009"/>
                      <a:pt x="344729" y="0"/>
                      <a:pt x="735325" y="0"/>
                    </a:cubicBezTo>
                    <a:close/>
                  </a:path>
                </a:pathLst>
              </a:custGeom>
              <a:solidFill>
                <a:schemeClr val="bg1">
                  <a:lumMod val="75000"/>
                </a:schemeClr>
              </a:solidFill>
              <a:ln w="9525">
                <a:noFill/>
                <a:round/>
              </a:ln>
            </p:spPr>
            <p:txBody>
              <a:bodyPr/>
              <a:lstStyle/>
              <a:p>
                <a:endParaRPr lang="zh-TW" altLang="en-US"/>
              </a:p>
            </p:txBody>
          </p:sp>
          <p:sp>
            <p:nvSpPr>
              <p:cNvPr id="140" name="Freeform 41"/>
              <p:cNvSpPr/>
              <p:nvPr/>
            </p:nvSpPr>
            <p:spPr bwMode="auto">
              <a:xfrm>
                <a:off x="7672637" y="1330325"/>
                <a:ext cx="520700" cy="768350"/>
              </a:xfrm>
              <a:custGeom>
                <a:avLst/>
                <a:gdLst>
                  <a:gd name="T0" fmla="*/ 2147483647 w 40"/>
                  <a:gd name="T1" fmla="*/ 2147483647 h 59"/>
                  <a:gd name="T2" fmla="*/ 2147483647 w 40"/>
                  <a:gd name="T3" fmla="*/ 2147483647 h 59"/>
                  <a:gd name="T4" fmla="*/ 2147483647 w 40"/>
                  <a:gd name="T5" fmla="*/ 0 h 59"/>
                  <a:gd name="T6" fmla="*/ 2147483647 w 40"/>
                  <a:gd name="T7" fmla="*/ 2147483647 h 59"/>
                  <a:gd name="T8" fmla="*/ 2147483647 w 40"/>
                  <a:gd name="T9" fmla="*/ 2147483647 h 59"/>
                  <a:gd name="T10" fmla="*/ 2147483647 w 40"/>
                  <a:gd name="T11" fmla="*/ 2147483647 h 59"/>
                  <a:gd name="T12" fmla="*/ 2147483647 w 40"/>
                  <a:gd name="T13" fmla="*/ 2147483647 h 59"/>
                  <a:gd name="T14" fmla="*/ 2147483647 w 40"/>
                  <a:gd name="T15" fmla="*/ 2147483647 h 59"/>
                  <a:gd name="T16" fmla="*/ 0 60000 65536"/>
                  <a:gd name="T17" fmla="*/ 0 60000 65536"/>
                  <a:gd name="T18" fmla="*/ 0 60000 65536"/>
                  <a:gd name="T19" fmla="*/ 0 60000 65536"/>
                  <a:gd name="T20" fmla="*/ 0 60000 65536"/>
                  <a:gd name="T21" fmla="*/ 0 60000 65536"/>
                  <a:gd name="T22" fmla="*/ 0 60000 65536"/>
                  <a:gd name="T23" fmla="*/ 0 60000 65536"/>
                  <a:gd name="T24" fmla="*/ 0 w 40"/>
                  <a:gd name="T25" fmla="*/ 0 h 59"/>
                  <a:gd name="T26" fmla="*/ 40 w 40"/>
                  <a:gd name="T27" fmla="*/ 59 h 5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0" h="59">
                    <a:moveTo>
                      <a:pt x="1" y="59"/>
                    </a:moveTo>
                    <a:cubicBezTo>
                      <a:pt x="1" y="59"/>
                      <a:pt x="19" y="21"/>
                      <a:pt x="40" y="4"/>
                    </a:cubicBezTo>
                    <a:cubicBezTo>
                      <a:pt x="40" y="4"/>
                      <a:pt x="37" y="2"/>
                      <a:pt x="37" y="0"/>
                    </a:cubicBezTo>
                    <a:cubicBezTo>
                      <a:pt x="37" y="0"/>
                      <a:pt x="16" y="14"/>
                      <a:pt x="15" y="15"/>
                    </a:cubicBezTo>
                    <a:cubicBezTo>
                      <a:pt x="14" y="16"/>
                      <a:pt x="13" y="16"/>
                      <a:pt x="12" y="15"/>
                    </a:cubicBezTo>
                    <a:cubicBezTo>
                      <a:pt x="11" y="14"/>
                      <a:pt x="5" y="3"/>
                      <a:pt x="5" y="3"/>
                    </a:cubicBezTo>
                    <a:cubicBezTo>
                      <a:pt x="5" y="3"/>
                      <a:pt x="3" y="10"/>
                      <a:pt x="4" y="11"/>
                    </a:cubicBezTo>
                    <a:cubicBezTo>
                      <a:pt x="4" y="13"/>
                      <a:pt x="0" y="49"/>
                      <a:pt x="1" y="59"/>
                    </a:cubicBezTo>
                    <a:close/>
                  </a:path>
                </a:pathLst>
              </a:custGeom>
              <a:solidFill>
                <a:srgbClr val="FFFFFF"/>
              </a:solidFill>
              <a:ln w="9525">
                <a:noFill/>
                <a:round/>
              </a:ln>
            </p:spPr>
            <p:txBody>
              <a:bodyPr/>
              <a:lstStyle/>
              <a:p>
                <a:endParaRPr lang="zh-TW" altLang="en-US"/>
              </a:p>
            </p:txBody>
          </p:sp>
          <p:sp>
            <p:nvSpPr>
              <p:cNvPr id="141" name="Freeform 42"/>
              <p:cNvSpPr/>
              <p:nvPr/>
            </p:nvSpPr>
            <p:spPr bwMode="auto">
              <a:xfrm>
                <a:off x="7672388" y="1500188"/>
                <a:ext cx="220662" cy="611187"/>
              </a:xfrm>
              <a:custGeom>
                <a:avLst/>
                <a:gdLst>
                  <a:gd name="T0" fmla="*/ 0 w 17"/>
                  <a:gd name="T1" fmla="*/ 2147483647 h 47"/>
                  <a:gd name="T2" fmla="*/ 2147483647 w 17"/>
                  <a:gd name="T3" fmla="*/ 2147483647 h 47"/>
                  <a:gd name="T4" fmla="*/ 2147483647 w 17"/>
                  <a:gd name="T5" fmla="*/ 1183728112 h 47"/>
                  <a:gd name="T6" fmla="*/ 2147483647 w 17"/>
                  <a:gd name="T7" fmla="*/ 507312048 h 47"/>
                  <a:gd name="T8" fmla="*/ 1684852866 w 17"/>
                  <a:gd name="T9" fmla="*/ 845520080 h 47"/>
                  <a:gd name="T10" fmla="*/ 168482691 w 17"/>
                  <a:gd name="T11" fmla="*/ 2147483647 h 47"/>
                  <a:gd name="T12" fmla="*/ 0 w 17"/>
                  <a:gd name="T13" fmla="*/ 2147483647 h 47"/>
                  <a:gd name="T14" fmla="*/ 0 60000 65536"/>
                  <a:gd name="T15" fmla="*/ 0 60000 65536"/>
                  <a:gd name="T16" fmla="*/ 0 60000 65536"/>
                  <a:gd name="T17" fmla="*/ 0 60000 65536"/>
                  <a:gd name="T18" fmla="*/ 0 60000 65536"/>
                  <a:gd name="T19" fmla="*/ 0 60000 65536"/>
                  <a:gd name="T20" fmla="*/ 0 60000 65536"/>
                  <a:gd name="T21" fmla="*/ 0 w 17"/>
                  <a:gd name="T22" fmla="*/ 0 h 47"/>
                  <a:gd name="T23" fmla="*/ 17 w 17"/>
                  <a:gd name="T24" fmla="*/ 47 h 4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7" h="47">
                    <a:moveTo>
                      <a:pt x="0" y="47"/>
                    </a:moveTo>
                    <a:cubicBezTo>
                      <a:pt x="0" y="47"/>
                      <a:pt x="14" y="25"/>
                      <a:pt x="13" y="14"/>
                    </a:cubicBezTo>
                    <a:cubicBezTo>
                      <a:pt x="13" y="9"/>
                      <a:pt x="14" y="7"/>
                      <a:pt x="14" y="7"/>
                    </a:cubicBezTo>
                    <a:cubicBezTo>
                      <a:pt x="14" y="7"/>
                      <a:pt x="17" y="4"/>
                      <a:pt x="16" y="3"/>
                    </a:cubicBezTo>
                    <a:cubicBezTo>
                      <a:pt x="15" y="1"/>
                      <a:pt x="12" y="0"/>
                      <a:pt x="10" y="5"/>
                    </a:cubicBezTo>
                    <a:cubicBezTo>
                      <a:pt x="11" y="8"/>
                      <a:pt x="1" y="15"/>
                      <a:pt x="1" y="26"/>
                    </a:cubicBezTo>
                    <a:lnTo>
                      <a:pt x="0" y="47"/>
                    </a:lnTo>
                    <a:close/>
                  </a:path>
                </a:pathLst>
              </a:custGeom>
              <a:solidFill>
                <a:schemeClr val="bg1">
                  <a:lumMod val="65000"/>
                </a:schemeClr>
              </a:solidFill>
              <a:ln w="9525">
                <a:noFill/>
                <a:round/>
              </a:ln>
            </p:spPr>
            <p:txBody>
              <a:bodyPr/>
              <a:lstStyle/>
              <a:p>
                <a:pPr>
                  <a:defRPr/>
                </a:pPr>
                <a:endParaRPr lang="zh-TW" altLang="en-US"/>
              </a:p>
            </p:txBody>
          </p:sp>
          <p:sp>
            <p:nvSpPr>
              <p:cNvPr id="142" name="Freeform 43"/>
              <p:cNvSpPr/>
              <p:nvPr/>
            </p:nvSpPr>
            <p:spPr bwMode="auto">
              <a:xfrm>
                <a:off x="7880599" y="1512888"/>
                <a:ext cx="104775" cy="90488"/>
              </a:xfrm>
              <a:custGeom>
                <a:avLst/>
                <a:gdLst>
                  <a:gd name="T0" fmla="*/ 0 w 66"/>
                  <a:gd name="T1" fmla="*/ 2147483647 h 57"/>
                  <a:gd name="T2" fmla="*/ 0 w 66"/>
                  <a:gd name="T3" fmla="*/ 0 h 57"/>
                  <a:gd name="T4" fmla="*/ 2147483647 w 66"/>
                  <a:gd name="T5" fmla="*/ 2147483647 h 57"/>
                  <a:gd name="T6" fmla="*/ 2147483647 w 66"/>
                  <a:gd name="T7" fmla="*/ 2147483647 h 57"/>
                  <a:gd name="T8" fmla="*/ 0 w 66"/>
                  <a:gd name="T9" fmla="*/ 2147483647 h 57"/>
                  <a:gd name="T10" fmla="*/ 0 60000 65536"/>
                  <a:gd name="T11" fmla="*/ 0 60000 65536"/>
                  <a:gd name="T12" fmla="*/ 0 60000 65536"/>
                  <a:gd name="T13" fmla="*/ 0 60000 65536"/>
                  <a:gd name="T14" fmla="*/ 0 60000 65536"/>
                  <a:gd name="T15" fmla="*/ 0 w 66"/>
                  <a:gd name="T16" fmla="*/ 0 h 57"/>
                  <a:gd name="T17" fmla="*/ 66 w 66"/>
                  <a:gd name="T18" fmla="*/ 57 h 57"/>
                </a:gdLst>
                <a:ahLst/>
                <a:cxnLst>
                  <a:cxn ang="T10">
                    <a:pos x="T0" y="T1"/>
                  </a:cxn>
                  <a:cxn ang="T11">
                    <a:pos x="T2" y="T3"/>
                  </a:cxn>
                  <a:cxn ang="T12">
                    <a:pos x="T4" y="T5"/>
                  </a:cxn>
                  <a:cxn ang="T13">
                    <a:pos x="T6" y="T7"/>
                  </a:cxn>
                  <a:cxn ang="T14">
                    <a:pos x="T8" y="T9"/>
                  </a:cxn>
                </a:cxnLst>
                <a:rect l="T15" t="T16" r="T17" b="T18"/>
                <a:pathLst>
                  <a:path w="66" h="57">
                    <a:moveTo>
                      <a:pt x="0" y="8"/>
                    </a:moveTo>
                    <a:lnTo>
                      <a:pt x="0" y="0"/>
                    </a:lnTo>
                    <a:lnTo>
                      <a:pt x="66" y="57"/>
                    </a:lnTo>
                    <a:lnTo>
                      <a:pt x="0" y="8"/>
                    </a:lnTo>
                    <a:close/>
                  </a:path>
                </a:pathLst>
              </a:custGeom>
              <a:solidFill>
                <a:srgbClr val="000000"/>
              </a:solidFill>
              <a:ln w="9525">
                <a:noFill/>
                <a:round/>
              </a:ln>
            </p:spPr>
            <p:txBody>
              <a:bodyPr/>
              <a:lstStyle/>
              <a:p>
                <a:endParaRPr lang="zh-TW" altLang="en-US"/>
              </a:p>
            </p:txBody>
          </p:sp>
          <p:sp>
            <p:nvSpPr>
              <p:cNvPr id="143" name="Freeform 44"/>
              <p:cNvSpPr/>
              <p:nvPr/>
            </p:nvSpPr>
            <p:spPr bwMode="auto">
              <a:xfrm>
                <a:off x="7710737" y="1512888"/>
                <a:ext cx="117475" cy="90488"/>
              </a:xfrm>
              <a:custGeom>
                <a:avLst/>
                <a:gdLst>
                  <a:gd name="T0" fmla="*/ 0 w 74"/>
                  <a:gd name="T1" fmla="*/ 2147483647 h 57"/>
                  <a:gd name="T2" fmla="*/ 2147483647 w 74"/>
                  <a:gd name="T3" fmla="*/ 0 h 57"/>
                  <a:gd name="T4" fmla="*/ 2147483647 w 74"/>
                  <a:gd name="T5" fmla="*/ 0 h 57"/>
                  <a:gd name="T6" fmla="*/ 0 w 74"/>
                  <a:gd name="T7" fmla="*/ 2147483647 h 57"/>
                  <a:gd name="T8" fmla="*/ 0 w 74"/>
                  <a:gd name="T9" fmla="*/ 2147483647 h 57"/>
                  <a:gd name="T10" fmla="*/ 0 60000 65536"/>
                  <a:gd name="T11" fmla="*/ 0 60000 65536"/>
                  <a:gd name="T12" fmla="*/ 0 60000 65536"/>
                  <a:gd name="T13" fmla="*/ 0 60000 65536"/>
                  <a:gd name="T14" fmla="*/ 0 60000 65536"/>
                  <a:gd name="T15" fmla="*/ 0 w 74"/>
                  <a:gd name="T16" fmla="*/ 0 h 57"/>
                  <a:gd name="T17" fmla="*/ 74 w 74"/>
                  <a:gd name="T18" fmla="*/ 57 h 57"/>
                </a:gdLst>
                <a:ahLst/>
                <a:cxnLst>
                  <a:cxn ang="T10">
                    <a:pos x="T0" y="T1"/>
                  </a:cxn>
                  <a:cxn ang="T11">
                    <a:pos x="T2" y="T3"/>
                  </a:cxn>
                  <a:cxn ang="T12">
                    <a:pos x="T4" y="T5"/>
                  </a:cxn>
                  <a:cxn ang="T13">
                    <a:pos x="T6" y="T7"/>
                  </a:cxn>
                  <a:cxn ang="T14">
                    <a:pos x="T8" y="T9"/>
                  </a:cxn>
                </a:cxnLst>
                <a:rect l="T15" t="T16" r="T17" b="T18"/>
                <a:pathLst>
                  <a:path w="74" h="57">
                    <a:moveTo>
                      <a:pt x="0" y="57"/>
                    </a:moveTo>
                    <a:lnTo>
                      <a:pt x="66" y="0"/>
                    </a:lnTo>
                    <a:lnTo>
                      <a:pt x="74" y="0"/>
                    </a:lnTo>
                    <a:lnTo>
                      <a:pt x="0" y="57"/>
                    </a:lnTo>
                    <a:close/>
                  </a:path>
                </a:pathLst>
              </a:custGeom>
              <a:solidFill>
                <a:srgbClr val="000000"/>
              </a:solidFill>
              <a:ln w="9525">
                <a:noFill/>
                <a:round/>
              </a:ln>
            </p:spPr>
            <p:txBody>
              <a:bodyPr/>
              <a:lstStyle/>
              <a:p>
                <a:endParaRPr lang="zh-TW" altLang="en-US"/>
              </a:p>
            </p:txBody>
          </p:sp>
        </p:grpSp>
        <p:grpSp>
          <p:nvGrpSpPr>
            <p:cNvPr id="144" name="组合 143"/>
            <p:cNvGrpSpPr/>
            <p:nvPr/>
          </p:nvGrpSpPr>
          <p:grpSpPr>
            <a:xfrm flipH="1">
              <a:off x="4535655" y="5769672"/>
              <a:ext cx="542180" cy="542703"/>
              <a:chOff x="7167096" y="561975"/>
              <a:chExt cx="1547910" cy="1549400"/>
            </a:xfrm>
          </p:grpSpPr>
          <p:sp>
            <p:nvSpPr>
              <p:cNvPr id="145" name="Freeform 40"/>
              <p:cNvSpPr/>
              <p:nvPr/>
            </p:nvSpPr>
            <p:spPr bwMode="auto">
              <a:xfrm>
                <a:off x="7167096" y="561975"/>
                <a:ext cx="1547910" cy="1518490"/>
              </a:xfrm>
              <a:custGeom>
                <a:avLst/>
                <a:gdLst/>
                <a:ahLst/>
                <a:cxnLst/>
                <a:rect l="l" t="t" r="r" b="b"/>
                <a:pathLst>
                  <a:path w="1547910" h="1518490">
                    <a:moveTo>
                      <a:pt x="735325" y="0"/>
                    </a:moveTo>
                    <a:cubicBezTo>
                      <a:pt x="1125922" y="0"/>
                      <a:pt x="1099882" y="195344"/>
                      <a:pt x="1099882" y="273482"/>
                    </a:cubicBezTo>
                    <a:cubicBezTo>
                      <a:pt x="1099882" y="338596"/>
                      <a:pt x="1047802" y="533941"/>
                      <a:pt x="1034783" y="612078"/>
                    </a:cubicBezTo>
                    <a:cubicBezTo>
                      <a:pt x="1008743" y="677193"/>
                      <a:pt x="995723" y="755331"/>
                      <a:pt x="1021763" y="794399"/>
                    </a:cubicBezTo>
                    <a:cubicBezTo>
                      <a:pt x="1034783" y="820445"/>
                      <a:pt x="1073842" y="872537"/>
                      <a:pt x="1243100" y="963698"/>
                    </a:cubicBezTo>
                    <a:cubicBezTo>
                      <a:pt x="1399339" y="1054858"/>
                      <a:pt x="1581617" y="1067881"/>
                      <a:pt x="1542557" y="1289271"/>
                    </a:cubicBezTo>
                    <a:cubicBezTo>
                      <a:pt x="1520081" y="1379197"/>
                      <a:pt x="1500030" y="1452144"/>
                      <a:pt x="1480009" y="1518490"/>
                    </a:cubicBezTo>
                    <a:lnTo>
                      <a:pt x="0" y="1518490"/>
                    </a:lnTo>
                    <a:cubicBezTo>
                      <a:pt x="15993" y="1434519"/>
                      <a:pt x="15303" y="1372240"/>
                      <a:pt x="45272" y="1302294"/>
                    </a:cubicBezTo>
                    <a:cubicBezTo>
                      <a:pt x="71312" y="1211134"/>
                      <a:pt x="97352" y="1119973"/>
                      <a:pt x="279630" y="1041835"/>
                    </a:cubicBezTo>
                    <a:cubicBezTo>
                      <a:pt x="461908" y="963698"/>
                      <a:pt x="579087" y="911606"/>
                      <a:pt x="579087" y="911606"/>
                    </a:cubicBezTo>
                    <a:cubicBezTo>
                      <a:pt x="579087" y="911528"/>
                      <a:pt x="579093" y="820440"/>
                      <a:pt x="592107" y="807422"/>
                    </a:cubicBezTo>
                    <a:cubicBezTo>
                      <a:pt x="605127" y="807422"/>
                      <a:pt x="631166" y="768354"/>
                      <a:pt x="605127" y="729285"/>
                    </a:cubicBezTo>
                    <a:cubicBezTo>
                      <a:pt x="592107" y="677193"/>
                      <a:pt x="566067" y="625101"/>
                      <a:pt x="566067" y="599055"/>
                    </a:cubicBezTo>
                    <a:cubicBezTo>
                      <a:pt x="566067" y="573009"/>
                      <a:pt x="344729" y="0"/>
                      <a:pt x="735325" y="0"/>
                    </a:cubicBezTo>
                    <a:close/>
                  </a:path>
                </a:pathLst>
              </a:custGeom>
              <a:solidFill>
                <a:schemeClr val="bg1">
                  <a:lumMod val="75000"/>
                </a:schemeClr>
              </a:solidFill>
              <a:ln w="9525">
                <a:noFill/>
                <a:round/>
              </a:ln>
            </p:spPr>
            <p:txBody>
              <a:bodyPr/>
              <a:lstStyle/>
              <a:p>
                <a:endParaRPr lang="zh-TW" altLang="en-US"/>
              </a:p>
            </p:txBody>
          </p:sp>
          <p:sp>
            <p:nvSpPr>
              <p:cNvPr id="146" name="Freeform 41"/>
              <p:cNvSpPr/>
              <p:nvPr/>
            </p:nvSpPr>
            <p:spPr bwMode="auto">
              <a:xfrm>
                <a:off x="7672637" y="1330325"/>
                <a:ext cx="520700" cy="768350"/>
              </a:xfrm>
              <a:custGeom>
                <a:avLst/>
                <a:gdLst>
                  <a:gd name="T0" fmla="*/ 2147483647 w 40"/>
                  <a:gd name="T1" fmla="*/ 2147483647 h 59"/>
                  <a:gd name="T2" fmla="*/ 2147483647 w 40"/>
                  <a:gd name="T3" fmla="*/ 2147483647 h 59"/>
                  <a:gd name="T4" fmla="*/ 2147483647 w 40"/>
                  <a:gd name="T5" fmla="*/ 0 h 59"/>
                  <a:gd name="T6" fmla="*/ 2147483647 w 40"/>
                  <a:gd name="T7" fmla="*/ 2147483647 h 59"/>
                  <a:gd name="T8" fmla="*/ 2147483647 w 40"/>
                  <a:gd name="T9" fmla="*/ 2147483647 h 59"/>
                  <a:gd name="T10" fmla="*/ 2147483647 w 40"/>
                  <a:gd name="T11" fmla="*/ 2147483647 h 59"/>
                  <a:gd name="T12" fmla="*/ 2147483647 w 40"/>
                  <a:gd name="T13" fmla="*/ 2147483647 h 59"/>
                  <a:gd name="T14" fmla="*/ 2147483647 w 40"/>
                  <a:gd name="T15" fmla="*/ 2147483647 h 59"/>
                  <a:gd name="T16" fmla="*/ 0 60000 65536"/>
                  <a:gd name="T17" fmla="*/ 0 60000 65536"/>
                  <a:gd name="T18" fmla="*/ 0 60000 65536"/>
                  <a:gd name="T19" fmla="*/ 0 60000 65536"/>
                  <a:gd name="T20" fmla="*/ 0 60000 65536"/>
                  <a:gd name="T21" fmla="*/ 0 60000 65536"/>
                  <a:gd name="T22" fmla="*/ 0 60000 65536"/>
                  <a:gd name="T23" fmla="*/ 0 60000 65536"/>
                  <a:gd name="T24" fmla="*/ 0 w 40"/>
                  <a:gd name="T25" fmla="*/ 0 h 59"/>
                  <a:gd name="T26" fmla="*/ 40 w 40"/>
                  <a:gd name="T27" fmla="*/ 59 h 5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0" h="59">
                    <a:moveTo>
                      <a:pt x="1" y="59"/>
                    </a:moveTo>
                    <a:cubicBezTo>
                      <a:pt x="1" y="59"/>
                      <a:pt x="19" y="21"/>
                      <a:pt x="40" y="4"/>
                    </a:cubicBezTo>
                    <a:cubicBezTo>
                      <a:pt x="40" y="4"/>
                      <a:pt x="37" y="2"/>
                      <a:pt x="37" y="0"/>
                    </a:cubicBezTo>
                    <a:cubicBezTo>
                      <a:pt x="37" y="0"/>
                      <a:pt x="16" y="14"/>
                      <a:pt x="15" y="15"/>
                    </a:cubicBezTo>
                    <a:cubicBezTo>
                      <a:pt x="14" y="16"/>
                      <a:pt x="13" y="16"/>
                      <a:pt x="12" y="15"/>
                    </a:cubicBezTo>
                    <a:cubicBezTo>
                      <a:pt x="11" y="14"/>
                      <a:pt x="5" y="3"/>
                      <a:pt x="5" y="3"/>
                    </a:cubicBezTo>
                    <a:cubicBezTo>
                      <a:pt x="5" y="3"/>
                      <a:pt x="3" y="10"/>
                      <a:pt x="4" y="11"/>
                    </a:cubicBezTo>
                    <a:cubicBezTo>
                      <a:pt x="4" y="13"/>
                      <a:pt x="0" y="49"/>
                      <a:pt x="1" y="59"/>
                    </a:cubicBezTo>
                    <a:close/>
                  </a:path>
                </a:pathLst>
              </a:custGeom>
              <a:solidFill>
                <a:srgbClr val="FFFFFF"/>
              </a:solidFill>
              <a:ln w="9525">
                <a:noFill/>
                <a:round/>
              </a:ln>
            </p:spPr>
            <p:txBody>
              <a:bodyPr/>
              <a:lstStyle/>
              <a:p>
                <a:endParaRPr lang="zh-TW" altLang="en-US"/>
              </a:p>
            </p:txBody>
          </p:sp>
          <p:sp>
            <p:nvSpPr>
              <p:cNvPr id="147" name="Freeform 42"/>
              <p:cNvSpPr/>
              <p:nvPr/>
            </p:nvSpPr>
            <p:spPr bwMode="auto">
              <a:xfrm>
                <a:off x="7672388" y="1500188"/>
                <a:ext cx="220662" cy="611187"/>
              </a:xfrm>
              <a:custGeom>
                <a:avLst/>
                <a:gdLst>
                  <a:gd name="T0" fmla="*/ 0 w 17"/>
                  <a:gd name="T1" fmla="*/ 2147483647 h 47"/>
                  <a:gd name="T2" fmla="*/ 2147483647 w 17"/>
                  <a:gd name="T3" fmla="*/ 2147483647 h 47"/>
                  <a:gd name="T4" fmla="*/ 2147483647 w 17"/>
                  <a:gd name="T5" fmla="*/ 1183728112 h 47"/>
                  <a:gd name="T6" fmla="*/ 2147483647 w 17"/>
                  <a:gd name="T7" fmla="*/ 507312048 h 47"/>
                  <a:gd name="T8" fmla="*/ 1684852866 w 17"/>
                  <a:gd name="T9" fmla="*/ 845520080 h 47"/>
                  <a:gd name="T10" fmla="*/ 168482691 w 17"/>
                  <a:gd name="T11" fmla="*/ 2147483647 h 47"/>
                  <a:gd name="T12" fmla="*/ 0 w 17"/>
                  <a:gd name="T13" fmla="*/ 2147483647 h 47"/>
                  <a:gd name="T14" fmla="*/ 0 60000 65536"/>
                  <a:gd name="T15" fmla="*/ 0 60000 65536"/>
                  <a:gd name="T16" fmla="*/ 0 60000 65536"/>
                  <a:gd name="T17" fmla="*/ 0 60000 65536"/>
                  <a:gd name="T18" fmla="*/ 0 60000 65536"/>
                  <a:gd name="T19" fmla="*/ 0 60000 65536"/>
                  <a:gd name="T20" fmla="*/ 0 60000 65536"/>
                  <a:gd name="T21" fmla="*/ 0 w 17"/>
                  <a:gd name="T22" fmla="*/ 0 h 47"/>
                  <a:gd name="T23" fmla="*/ 17 w 17"/>
                  <a:gd name="T24" fmla="*/ 47 h 4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7" h="47">
                    <a:moveTo>
                      <a:pt x="0" y="47"/>
                    </a:moveTo>
                    <a:cubicBezTo>
                      <a:pt x="0" y="47"/>
                      <a:pt x="14" y="25"/>
                      <a:pt x="13" y="14"/>
                    </a:cubicBezTo>
                    <a:cubicBezTo>
                      <a:pt x="13" y="9"/>
                      <a:pt x="14" y="7"/>
                      <a:pt x="14" y="7"/>
                    </a:cubicBezTo>
                    <a:cubicBezTo>
                      <a:pt x="14" y="7"/>
                      <a:pt x="17" y="4"/>
                      <a:pt x="16" y="3"/>
                    </a:cubicBezTo>
                    <a:cubicBezTo>
                      <a:pt x="15" y="1"/>
                      <a:pt x="12" y="0"/>
                      <a:pt x="10" y="5"/>
                    </a:cubicBezTo>
                    <a:cubicBezTo>
                      <a:pt x="11" y="8"/>
                      <a:pt x="1" y="15"/>
                      <a:pt x="1" y="26"/>
                    </a:cubicBezTo>
                    <a:lnTo>
                      <a:pt x="0" y="47"/>
                    </a:lnTo>
                    <a:close/>
                  </a:path>
                </a:pathLst>
              </a:custGeom>
              <a:solidFill>
                <a:schemeClr val="bg1">
                  <a:lumMod val="65000"/>
                </a:schemeClr>
              </a:solidFill>
              <a:ln w="9525">
                <a:noFill/>
                <a:round/>
              </a:ln>
            </p:spPr>
            <p:txBody>
              <a:bodyPr/>
              <a:lstStyle/>
              <a:p>
                <a:pPr>
                  <a:defRPr/>
                </a:pPr>
                <a:endParaRPr lang="zh-TW" altLang="en-US"/>
              </a:p>
            </p:txBody>
          </p:sp>
          <p:sp>
            <p:nvSpPr>
              <p:cNvPr id="148" name="Freeform 43"/>
              <p:cNvSpPr/>
              <p:nvPr/>
            </p:nvSpPr>
            <p:spPr bwMode="auto">
              <a:xfrm>
                <a:off x="7880599" y="1512888"/>
                <a:ext cx="104775" cy="90488"/>
              </a:xfrm>
              <a:custGeom>
                <a:avLst/>
                <a:gdLst>
                  <a:gd name="T0" fmla="*/ 0 w 66"/>
                  <a:gd name="T1" fmla="*/ 2147483647 h 57"/>
                  <a:gd name="T2" fmla="*/ 0 w 66"/>
                  <a:gd name="T3" fmla="*/ 0 h 57"/>
                  <a:gd name="T4" fmla="*/ 2147483647 w 66"/>
                  <a:gd name="T5" fmla="*/ 2147483647 h 57"/>
                  <a:gd name="T6" fmla="*/ 2147483647 w 66"/>
                  <a:gd name="T7" fmla="*/ 2147483647 h 57"/>
                  <a:gd name="T8" fmla="*/ 0 w 66"/>
                  <a:gd name="T9" fmla="*/ 2147483647 h 57"/>
                  <a:gd name="T10" fmla="*/ 0 60000 65536"/>
                  <a:gd name="T11" fmla="*/ 0 60000 65536"/>
                  <a:gd name="T12" fmla="*/ 0 60000 65536"/>
                  <a:gd name="T13" fmla="*/ 0 60000 65536"/>
                  <a:gd name="T14" fmla="*/ 0 60000 65536"/>
                  <a:gd name="T15" fmla="*/ 0 w 66"/>
                  <a:gd name="T16" fmla="*/ 0 h 57"/>
                  <a:gd name="T17" fmla="*/ 66 w 66"/>
                  <a:gd name="T18" fmla="*/ 57 h 57"/>
                </a:gdLst>
                <a:ahLst/>
                <a:cxnLst>
                  <a:cxn ang="T10">
                    <a:pos x="T0" y="T1"/>
                  </a:cxn>
                  <a:cxn ang="T11">
                    <a:pos x="T2" y="T3"/>
                  </a:cxn>
                  <a:cxn ang="T12">
                    <a:pos x="T4" y="T5"/>
                  </a:cxn>
                  <a:cxn ang="T13">
                    <a:pos x="T6" y="T7"/>
                  </a:cxn>
                  <a:cxn ang="T14">
                    <a:pos x="T8" y="T9"/>
                  </a:cxn>
                </a:cxnLst>
                <a:rect l="T15" t="T16" r="T17" b="T18"/>
                <a:pathLst>
                  <a:path w="66" h="57">
                    <a:moveTo>
                      <a:pt x="0" y="8"/>
                    </a:moveTo>
                    <a:lnTo>
                      <a:pt x="0" y="0"/>
                    </a:lnTo>
                    <a:lnTo>
                      <a:pt x="66" y="57"/>
                    </a:lnTo>
                    <a:lnTo>
                      <a:pt x="0" y="8"/>
                    </a:lnTo>
                    <a:close/>
                  </a:path>
                </a:pathLst>
              </a:custGeom>
              <a:solidFill>
                <a:srgbClr val="000000"/>
              </a:solidFill>
              <a:ln w="9525">
                <a:noFill/>
                <a:round/>
              </a:ln>
            </p:spPr>
            <p:txBody>
              <a:bodyPr/>
              <a:lstStyle/>
              <a:p>
                <a:endParaRPr lang="zh-TW" altLang="en-US"/>
              </a:p>
            </p:txBody>
          </p:sp>
          <p:sp>
            <p:nvSpPr>
              <p:cNvPr id="149" name="Freeform 44"/>
              <p:cNvSpPr/>
              <p:nvPr/>
            </p:nvSpPr>
            <p:spPr bwMode="auto">
              <a:xfrm>
                <a:off x="7710737" y="1512888"/>
                <a:ext cx="117475" cy="90488"/>
              </a:xfrm>
              <a:custGeom>
                <a:avLst/>
                <a:gdLst>
                  <a:gd name="T0" fmla="*/ 0 w 74"/>
                  <a:gd name="T1" fmla="*/ 2147483647 h 57"/>
                  <a:gd name="T2" fmla="*/ 2147483647 w 74"/>
                  <a:gd name="T3" fmla="*/ 0 h 57"/>
                  <a:gd name="T4" fmla="*/ 2147483647 w 74"/>
                  <a:gd name="T5" fmla="*/ 0 h 57"/>
                  <a:gd name="T6" fmla="*/ 0 w 74"/>
                  <a:gd name="T7" fmla="*/ 2147483647 h 57"/>
                  <a:gd name="T8" fmla="*/ 0 w 74"/>
                  <a:gd name="T9" fmla="*/ 2147483647 h 57"/>
                  <a:gd name="T10" fmla="*/ 0 60000 65536"/>
                  <a:gd name="T11" fmla="*/ 0 60000 65536"/>
                  <a:gd name="T12" fmla="*/ 0 60000 65536"/>
                  <a:gd name="T13" fmla="*/ 0 60000 65536"/>
                  <a:gd name="T14" fmla="*/ 0 60000 65536"/>
                  <a:gd name="T15" fmla="*/ 0 w 74"/>
                  <a:gd name="T16" fmla="*/ 0 h 57"/>
                  <a:gd name="T17" fmla="*/ 74 w 74"/>
                  <a:gd name="T18" fmla="*/ 57 h 57"/>
                </a:gdLst>
                <a:ahLst/>
                <a:cxnLst>
                  <a:cxn ang="T10">
                    <a:pos x="T0" y="T1"/>
                  </a:cxn>
                  <a:cxn ang="T11">
                    <a:pos x="T2" y="T3"/>
                  </a:cxn>
                  <a:cxn ang="T12">
                    <a:pos x="T4" y="T5"/>
                  </a:cxn>
                  <a:cxn ang="T13">
                    <a:pos x="T6" y="T7"/>
                  </a:cxn>
                  <a:cxn ang="T14">
                    <a:pos x="T8" y="T9"/>
                  </a:cxn>
                </a:cxnLst>
                <a:rect l="T15" t="T16" r="T17" b="T18"/>
                <a:pathLst>
                  <a:path w="74" h="57">
                    <a:moveTo>
                      <a:pt x="0" y="57"/>
                    </a:moveTo>
                    <a:lnTo>
                      <a:pt x="66" y="0"/>
                    </a:lnTo>
                    <a:lnTo>
                      <a:pt x="74" y="0"/>
                    </a:lnTo>
                    <a:lnTo>
                      <a:pt x="0" y="57"/>
                    </a:lnTo>
                    <a:close/>
                  </a:path>
                </a:pathLst>
              </a:custGeom>
              <a:solidFill>
                <a:srgbClr val="000000"/>
              </a:solidFill>
              <a:ln w="9525">
                <a:noFill/>
                <a:round/>
              </a:ln>
            </p:spPr>
            <p:txBody>
              <a:bodyPr/>
              <a:lstStyle/>
              <a:p>
                <a:endParaRPr lang="zh-TW" altLang="en-US"/>
              </a:p>
            </p:txBody>
          </p:sp>
        </p:grpSp>
        <p:grpSp>
          <p:nvGrpSpPr>
            <p:cNvPr id="150" name="组合 149"/>
            <p:cNvGrpSpPr/>
            <p:nvPr/>
          </p:nvGrpSpPr>
          <p:grpSpPr>
            <a:xfrm flipH="1">
              <a:off x="4850656" y="5637632"/>
              <a:ext cx="674094" cy="674744"/>
              <a:chOff x="7167096" y="561975"/>
              <a:chExt cx="1547910" cy="1549400"/>
            </a:xfrm>
          </p:grpSpPr>
          <p:sp>
            <p:nvSpPr>
              <p:cNvPr id="151" name="Freeform 40"/>
              <p:cNvSpPr/>
              <p:nvPr/>
            </p:nvSpPr>
            <p:spPr bwMode="auto">
              <a:xfrm>
                <a:off x="7167096" y="561975"/>
                <a:ext cx="1547910" cy="1518490"/>
              </a:xfrm>
              <a:custGeom>
                <a:avLst/>
                <a:gdLst/>
                <a:ahLst/>
                <a:cxnLst/>
                <a:rect l="l" t="t" r="r" b="b"/>
                <a:pathLst>
                  <a:path w="1547910" h="1518490">
                    <a:moveTo>
                      <a:pt x="735325" y="0"/>
                    </a:moveTo>
                    <a:cubicBezTo>
                      <a:pt x="1125922" y="0"/>
                      <a:pt x="1099882" y="195344"/>
                      <a:pt x="1099882" y="273482"/>
                    </a:cubicBezTo>
                    <a:cubicBezTo>
                      <a:pt x="1099882" y="338596"/>
                      <a:pt x="1047802" y="533941"/>
                      <a:pt x="1034783" y="612078"/>
                    </a:cubicBezTo>
                    <a:cubicBezTo>
                      <a:pt x="1008743" y="677193"/>
                      <a:pt x="995723" y="755331"/>
                      <a:pt x="1021763" y="794399"/>
                    </a:cubicBezTo>
                    <a:cubicBezTo>
                      <a:pt x="1034783" y="820445"/>
                      <a:pt x="1073842" y="872537"/>
                      <a:pt x="1243100" y="963698"/>
                    </a:cubicBezTo>
                    <a:cubicBezTo>
                      <a:pt x="1399339" y="1054858"/>
                      <a:pt x="1581617" y="1067881"/>
                      <a:pt x="1542557" y="1289271"/>
                    </a:cubicBezTo>
                    <a:cubicBezTo>
                      <a:pt x="1520081" y="1379197"/>
                      <a:pt x="1500030" y="1452144"/>
                      <a:pt x="1480009" y="1518490"/>
                    </a:cubicBezTo>
                    <a:lnTo>
                      <a:pt x="0" y="1518490"/>
                    </a:lnTo>
                    <a:cubicBezTo>
                      <a:pt x="15993" y="1434519"/>
                      <a:pt x="15303" y="1372240"/>
                      <a:pt x="45272" y="1302294"/>
                    </a:cubicBezTo>
                    <a:cubicBezTo>
                      <a:pt x="71312" y="1211134"/>
                      <a:pt x="97352" y="1119973"/>
                      <a:pt x="279630" y="1041835"/>
                    </a:cubicBezTo>
                    <a:cubicBezTo>
                      <a:pt x="461908" y="963698"/>
                      <a:pt x="579087" y="911606"/>
                      <a:pt x="579087" y="911606"/>
                    </a:cubicBezTo>
                    <a:cubicBezTo>
                      <a:pt x="579087" y="911528"/>
                      <a:pt x="579093" y="820440"/>
                      <a:pt x="592107" y="807422"/>
                    </a:cubicBezTo>
                    <a:cubicBezTo>
                      <a:pt x="605127" y="807422"/>
                      <a:pt x="631166" y="768354"/>
                      <a:pt x="605127" y="729285"/>
                    </a:cubicBezTo>
                    <a:cubicBezTo>
                      <a:pt x="592107" y="677193"/>
                      <a:pt x="566067" y="625101"/>
                      <a:pt x="566067" y="599055"/>
                    </a:cubicBezTo>
                    <a:cubicBezTo>
                      <a:pt x="566067" y="573009"/>
                      <a:pt x="344729" y="0"/>
                      <a:pt x="735325" y="0"/>
                    </a:cubicBezTo>
                    <a:close/>
                  </a:path>
                </a:pathLst>
              </a:custGeom>
              <a:solidFill>
                <a:schemeClr val="bg1">
                  <a:lumMod val="65000"/>
                </a:schemeClr>
              </a:solidFill>
              <a:ln w="9525">
                <a:noFill/>
                <a:round/>
              </a:ln>
            </p:spPr>
            <p:txBody>
              <a:bodyPr/>
              <a:lstStyle/>
              <a:p>
                <a:endParaRPr lang="zh-TW" altLang="en-US"/>
              </a:p>
            </p:txBody>
          </p:sp>
          <p:sp>
            <p:nvSpPr>
              <p:cNvPr id="152" name="Freeform 41"/>
              <p:cNvSpPr/>
              <p:nvPr/>
            </p:nvSpPr>
            <p:spPr bwMode="auto">
              <a:xfrm>
                <a:off x="7672637" y="1330325"/>
                <a:ext cx="520700" cy="768350"/>
              </a:xfrm>
              <a:custGeom>
                <a:avLst/>
                <a:gdLst>
                  <a:gd name="T0" fmla="*/ 2147483647 w 40"/>
                  <a:gd name="T1" fmla="*/ 2147483647 h 59"/>
                  <a:gd name="T2" fmla="*/ 2147483647 w 40"/>
                  <a:gd name="T3" fmla="*/ 2147483647 h 59"/>
                  <a:gd name="T4" fmla="*/ 2147483647 w 40"/>
                  <a:gd name="T5" fmla="*/ 0 h 59"/>
                  <a:gd name="T6" fmla="*/ 2147483647 w 40"/>
                  <a:gd name="T7" fmla="*/ 2147483647 h 59"/>
                  <a:gd name="T8" fmla="*/ 2147483647 w 40"/>
                  <a:gd name="T9" fmla="*/ 2147483647 h 59"/>
                  <a:gd name="T10" fmla="*/ 2147483647 w 40"/>
                  <a:gd name="T11" fmla="*/ 2147483647 h 59"/>
                  <a:gd name="T12" fmla="*/ 2147483647 w 40"/>
                  <a:gd name="T13" fmla="*/ 2147483647 h 59"/>
                  <a:gd name="T14" fmla="*/ 2147483647 w 40"/>
                  <a:gd name="T15" fmla="*/ 2147483647 h 59"/>
                  <a:gd name="T16" fmla="*/ 0 60000 65536"/>
                  <a:gd name="T17" fmla="*/ 0 60000 65536"/>
                  <a:gd name="T18" fmla="*/ 0 60000 65536"/>
                  <a:gd name="T19" fmla="*/ 0 60000 65536"/>
                  <a:gd name="T20" fmla="*/ 0 60000 65536"/>
                  <a:gd name="T21" fmla="*/ 0 60000 65536"/>
                  <a:gd name="T22" fmla="*/ 0 60000 65536"/>
                  <a:gd name="T23" fmla="*/ 0 60000 65536"/>
                  <a:gd name="T24" fmla="*/ 0 w 40"/>
                  <a:gd name="T25" fmla="*/ 0 h 59"/>
                  <a:gd name="T26" fmla="*/ 40 w 40"/>
                  <a:gd name="T27" fmla="*/ 59 h 5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0" h="59">
                    <a:moveTo>
                      <a:pt x="1" y="59"/>
                    </a:moveTo>
                    <a:cubicBezTo>
                      <a:pt x="1" y="59"/>
                      <a:pt x="19" y="21"/>
                      <a:pt x="40" y="4"/>
                    </a:cubicBezTo>
                    <a:cubicBezTo>
                      <a:pt x="40" y="4"/>
                      <a:pt x="37" y="2"/>
                      <a:pt x="37" y="0"/>
                    </a:cubicBezTo>
                    <a:cubicBezTo>
                      <a:pt x="37" y="0"/>
                      <a:pt x="16" y="14"/>
                      <a:pt x="15" y="15"/>
                    </a:cubicBezTo>
                    <a:cubicBezTo>
                      <a:pt x="14" y="16"/>
                      <a:pt x="13" y="16"/>
                      <a:pt x="12" y="15"/>
                    </a:cubicBezTo>
                    <a:cubicBezTo>
                      <a:pt x="11" y="14"/>
                      <a:pt x="5" y="3"/>
                      <a:pt x="5" y="3"/>
                    </a:cubicBezTo>
                    <a:cubicBezTo>
                      <a:pt x="5" y="3"/>
                      <a:pt x="3" y="10"/>
                      <a:pt x="4" y="11"/>
                    </a:cubicBezTo>
                    <a:cubicBezTo>
                      <a:pt x="4" y="13"/>
                      <a:pt x="0" y="49"/>
                      <a:pt x="1" y="59"/>
                    </a:cubicBezTo>
                    <a:close/>
                  </a:path>
                </a:pathLst>
              </a:custGeom>
              <a:solidFill>
                <a:srgbClr val="FFFFFF"/>
              </a:solidFill>
              <a:ln w="9525">
                <a:noFill/>
                <a:round/>
              </a:ln>
            </p:spPr>
            <p:txBody>
              <a:bodyPr/>
              <a:lstStyle/>
              <a:p>
                <a:endParaRPr lang="zh-TW" altLang="en-US"/>
              </a:p>
            </p:txBody>
          </p:sp>
          <p:sp>
            <p:nvSpPr>
              <p:cNvPr id="153" name="Freeform 42"/>
              <p:cNvSpPr/>
              <p:nvPr/>
            </p:nvSpPr>
            <p:spPr bwMode="auto">
              <a:xfrm>
                <a:off x="7672388" y="1500188"/>
                <a:ext cx="220662" cy="611187"/>
              </a:xfrm>
              <a:custGeom>
                <a:avLst/>
                <a:gdLst>
                  <a:gd name="T0" fmla="*/ 0 w 17"/>
                  <a:gd name="T1" fmla="*/ 2147483647 h 47"/>
                  <a:gd name="T2" fmla="*/ 2147483647 w 17"/>
                  <a:gd name="T3" fmla="*/ 2147483647 h 47"/>
                  <a:gd name="T4" fmla="*/ 2147483647 w 17"/>
                  <a:gd name="T5" fmla="*/ 1183728112 h 47"/>
                  <a:gd name="T6" fmla="*/ 2147483647 w 17"/>
                  <a:gd name="T7" fmla="*/ 507312048 h 47"/>
                  <a:gd name="T8" fmla="*/ 1684852866 w 17"/>
                  <a:gd name="T9" fmla="*/ 845520080 h 47"/>
                  <a:gd name="T10" fmla="*/ 168482691 w 17"/>
                  <a:gd name="T11" fmla="*/ 2147483647 h 47"/>
                  <a:gd name="T12" fmla="*/ 0 w 17"/>
                  <a:gd name="T13" fmla="*/ 2147483647 h 47"/>
                  <a:gd name="T14" fmla="*/ 0 60000 65536"/>
                  <a:gd name="T15" fmla="*/ 0 60000 65536"/>
                  <a:gd name="T16" fmla="*/ 0 60000 65536"/>
                  <a:gd name="T17" fmla="*/ 0 60000 65536"/>
                  <a:gd name="T18" fmla="*/ 0 60000 65536"/>
                  <a:gd name="T19" fmla="*/ 0 60000 65536"/>
                  <a:gd name="T20" fmla="*/ 0 60000 65536"/>
                  <a:gd name="T21" fmla="*/ 0 w 17"/>
                  <a:gd name="T22" fmla="*/ 0 h 47"/>
                  <a:gd name="T23" fmla="*/ 17 w 17"/>
                  <a:gd name="T24" fmla="*/ 47 h 4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7" h="47">
                    <a:moveTo>
                      <a:pt x="0" y="47"/>
                    </a:moveTo>
                    <a:cubicBezTo>
                      <a:pt x="0" y="47"/>
                      <a:pt x="14" y="25"/>
                      <a:pt x="13" y="14"/>
                    </a:cubicBezTo>
                    <a:cubicBezTo>
                      <a:pt x="13" y="9"/>
                      <a:pt x="14" y="7"/>
                      <a:pt x="14" y="7"/>
                    </a:cubicBezTo>
                    <a:cubicBezTo>
                      <a:pt x="14" y="7"/>
                      <a:pt x="17" y="4"/>
                      <a:pt x="16" y="3"/>
                    </a:cubicBezTo>
                    <a:cubicBezTo>
                      <a:pt x="15" y="1"/>
                      <a:pt x="12" y="0"/>
                      <a:pt x="10" y="5"/>
                    </a:cubicBezTo>
                    <a:cubicBezTo>
                      <a:pt x="11" y="8"/>
                      <a:pt x="1" y="15"/>
                      <a:pt x="1" y="26"/>
                    </a:cubicBezTo>
                    <a:lnTo>
                      <a:pt x="0" y="47"/>
                    </a:lnTo>
                    <a:close/>
                  </a:path>
                </a:pathLst>
              </a:custGeom>
              <a:solidFill>
                <a:schemeClr val="bg1">
                  <a:lumMod val="65000"/>
                </a:schemeClr>
              </a:solidFill>
              <a:ln w="9525">
                <a:noFill/>
                <a:round/>
              </a:ln>
            </p:spPr>
            <p:txBody>
              <a:bodyPr/>
              <a:lstStyle/>
              <a:p>
                <a:pPr>
                  <a:defRPr/>
                </a:pPr>
                <a:endParaRPr lang="zh-TW" altLang="en-US"/>
              </a:p>
            </p:txBody>
          </p:sp>
          <p:sp>
            <p:nvSpPr>
              <p:cNvPr id="154" name="Freeform 43"/>
              <p:cNvSpPr/>
              <p:nvPr/>
            </p:nvSpPr>
            <p:spPr bwMode="auto">
              <a:xfrm>
                <a:off x="7880599" y="1512888"/>
                <a:ext cx="104775" cy="90488"/>
              </a:xfrm>
              <a:custGeom>
                <a:avLst/>
                <a:gdLst>
                  <a:gd name="T0" fmla="*/ 0 w 66"/>
                  <a:gd name="T1" fmla="*/ 2147483647 h 57"/>
                  <a:gd name="T2" fmla="*/ 0 w 66"/>
                  <a:gd name="T3" fmla="*/ 0 h 57"/>
                  <a:gd name="T4" fmla="*/ 2147483647 w 66"/>
                  <a:gd name="T5" fmla="*/ 2147483647 h 57"/>
                  <a:gd name="T6" fmla="*/ 2147483647 w 66"/>
                  <a:gd name="T7" fmla="*/ 2147483647 h 57"/>
                  <a:gd name="T8" fmla="*/ 0 w 66"/>
                  <a:gd name="T9" fmla="*/ 2147483647 h 57"/>
                  <a:gd name="T10" fmla="*/ 0 60000 65536"/>
                  <a:gd name="T11" fmla="*/ 0 60000 65536"/>
                  <a:gd name="T12" fmla="*/ 0 60000 65536"/>
                  <a:gd name="T13" fmla="*/ 0 60000 65536"/>
                  <a:gd name="T14" fmla="*/ 0 60000 65536"/>
                  <a:gd name="T15" fmla="*/ 0 w 66"/>
                  <a:gd name="T16" fmla="*/ 0 h 57"/>
                  <a:gd name="T17" fmla="*/ 66 w 66"/>
                  <a:gd name="T18" fmla="*/ 57 h 57"/>
                </a:gdLst>
                <a:ahLst/>
                <a:cxnLst>
                  <a:cxn ang="T10">
                    <a:pos x="T0" y="T1"/>
                  </a:cxn>
                  <a:cxn ang="T11">
                    <a:pos x="T2" y="T3"/>
                  </a:cxn>
                  <a:cxn ang="T12">
                    <a:pos x="T4" y="T5"/>
                  </a:cxn>
                  <a:cxn ang="T13">
                    <a:pos x="T6" y="T7"/>
                  </a:cxn>
                  <a:cxn ang="T14">
                    <a:pos x="T8" y="T9"/>
                  </a:cxn>
                </a:cxnLst>
                <a:rect l="T15" t="T16" r="T17" b="T18"/>
                <a:pathLst>
                  <a:path w="66" h="57">
                    <a:moveTo>
                      <a:pt x="0" y="8"/>
                    </a:moveTo>
                    <a:lnTo>
                      <a:pt x="0" y="0"/>
                    </a:lnTo>
                    <a:lnTo>
                      <a:pt x="66" y="57"/>
                    </a:lnTo>
                    <a:lnTo>
                      <a:pt x="0" y="8"/>
                    </a:lnTo>
                    <a:close/>
                  </a:path>
                </a:pathLst>
              </a:custGeom>
              <a:solidFill>
                <a:srgbClr val="000000"/>
              </a:solidFill>
              <a:ln w="9525">
                <a:noFill/>
                <a:round/>
              </a:ln>
            </p:spPr>
            <p:txBody>
              <a:bodyPr/>
              <a:lstStyle/>
              <a:p>
                <a:endParaRPr lang="zh-TW" altLang="en-US"/>
              </a:p>
            </p:txBody>
          </p:sp>
          <p:sp>
            <p:nvSpPr>
              <p:cNvPr id="155" name="Freeform 44"/>
              <p:cNvSpPr/>
              <p:nvPr/>
            </p:nvSpPr>
            <p:spPr bwMode="auto">
              <a:xfrm>
                <a:off x="7710737" y="1512888"/>
                <a:ext cx="117475" cy="90488"/>
              </a:xfrm>
              <a:custGeom>
                <a:avLst/>
                <a:gdLst>
                  <a:gd name="T0" fmla="*/ 0 w 74"/>
                  <a:gd name="T1" fmla="*/ 2147483647 h 57"/>
                  <a:gd name="T2" fmla="*/ 2147483647 w 74"/>
                  <a:gd name="T3" fmla="*/ 0 h 57"/>
                  <a:gd name="T4" fmla="*/ 2147483647 w 74"/>
                  <a:gd name="T5" fmla="*/ 0 h 57"/>
                  <a:gd name="T6" fmla="*/ 0 w 74"/>
                  <a:gd name="T7" fmla="*/ 2147483647 h 57"/>
                  <a:gd name="T8" fmla="*/ 0 w 74"/>
                  <a:gd name="T9" fmla="*/ 2147483647 h 57"/>
                  <a:gd name="T10" fmla="*/ 0 60000 65536"/>
                  <a:gd name="T11" fmla="*/ 0 60000 65536"/>
                  <a:gd name="T12" fmla="*/ 0 60000 65536"/>
                  <a:gd name="T13" fmla="*/ 0 60000 65536"/>
                  <a:gd name="T14" fmla="*/ 0 60000 65536"/>
                  <a:gd name="T15" fmla="*/ 0 w 74"/>
                  <a:gd name="T16" fmla="*/ 0 h 57"/>
                  <a:gd name="T17" fmla="*/ 74 w 74"/>
                  <a:gd name="T18" fmla="*/ 57 h 57"/>
                </a:gdLst>
                <a:ahLst/>
                <a:cxnLst>
                  <a:cxn ang="T10">
                    <a:pos x="T0" y="T1"/>
                  </a:cxn>
                  <a:cxn ang="T11">
                    <a:pos x="T2" y="T3"/>
                  </a:cxn>
                  <a:cxn ang="T12">
                    <a:pos x="T4" y="T5"/>
                  </a:cxn>
                  <a:cxn ang="T13">
                    <a:pos x="T6" y="T7"/>
                  </a:cxn>
                  <a:cxn ang="T14">
                    <a:pos x="T8" y="T9"/>
                  </a:cxn>
                </a:cxnLst>
                <a:rect l="T15" t="T16" r="T17" b="T18"/>
                <a:pathLst>
                  <a:path w="74" h="57">
                    <a:moveTo>
                      <a:pt x="0" y="57"/>
                    </a:moveTo>
                    <a:lnTo>
                      <a:pt x="66" y="0"/>
                    </a:lnTo>
                    <a:lnTo>
                      <a:pt x="74" y="0"/>
                    </a:lnTo>
                    <a:lnTo>
                      <a:pt x="0" y="57"/>
                    </a:lnTo>
                    <a:close/>
                  </a:path>
                </a:pathLst>
              </a:custGeom>
              <a:solidFill>
                <a:srgbClr val="000000"/>
              </a:solidFill>
              <a:ln w="9525">
                <a:noFill/>
                <a:round/>
              </a:ln>
            </p:spPr>
            <p:txBody>
              <a:bodyPr/>
              <a:lstStyle/>
              <a:p>
                <a:endParaRPr lang="zh-TW" altLang="en-US"/>
              </a:p>
            </p:txBody>
          </p:sp>
        </p:grpSp>
        <p:cxnSp>
          <p:nvCxnSpPr>
            <p:cNvPr id="156" name="直接连接符 155"/>
            <p:cNvCxnSpPr/>
            <p:nvPr/>
          </p:nvCxnSpPr>
          <p:spPr>
            <a:xfrm>
              <a:off x="10411939" y="5069964"/>
              <a:ext cx="0" cy="1076583"/>
            </a:xfrm>
            <a:prstGeom prst="line">
              <a:avLst/>
            </a:prstGeom>
            <a:ln w="19050">
              <a:gradFill>
                <a:gsLst>
                  <a:gs pos="0">
                    <a:srgbClr val="BECCCD">
                      <a:alpha val="15000"/>
                    </a:srgbClr>
                  </a:gs>
                  <a:gs pos="50000">
                    <a:schemeClr val="bg1">
                      <a:lumMod val="50000"/>
                    </a:schemeClr>
                  </a:gs>
                  <a:gs pos="100000">
                    <a:srgbClr val="BECCCD">
                      <a:alpha val="40000"/>
                    </a:srgbClr>
                  </a:gs>
                </a:gsLst>
                <a:lin ang="5400000" scaled="0"/>
              </a:gradFill>
            </a:ln>
          </p:spPr>
          <p:style>
            <a:lnRef idx="1">
              <a:schemeClr val="accent1"/>
            </a:lnRef>
            <a:fillRef idx="0">
              <a:schemeClr val="accent1"/>
            </a:fillRef>
            <a:effectRef idx="0">
              <a:schemeClr val="accent1"/>
            </a:effectRef>
            <a:fontRef idx="minor">
              <a:schemeClr val="tx1"/>
            </a:fontRef>
          </p:style>
        </p:cxnSp>
        <p:cxnSp>
          <p:nvCxnSpPr>
            <p:cNvPr id="157" name="直接连接符 156"/>
            <p:cNvCxnSpPr/>
            <p:nvPr/>
          </p:nvCxnSpPr>
          <p:spPr>
            <a:xfrm flipH="1">
              <a:off x="1757553" y="6306388"/>
              <a:ext cx="7980292" cy="0"/>
            </a:xfrm>
            <a:prstGeom prst="line">
              <a:avLst/>
            </a:prstGeom>
            <a:ln w="19050">
              <a:gradFill>
                <a:gsLst>
                  <a:gs pos="0">
                    <a:srgbClr val="BECCCD">
                      <a:alpha val="15000"/>
                    </a:srgbClr>
                  </a:gs>
                  <a:gs pos="50000">
                    <a:schemeClr val="bg1">
                      <a:lumMod val="50000"/>
                    </a:schemeClr>
                  </a:gs>
                  <a:gs pos="100000">
                    <a:srgbClr val="BECCCD">
                      <a:alpha val="40000"/>
                    </a:srgbClr>
                  </a:gs>
                </a:gsLst>
                <a:lin ang="0" scaled="0"/>
              </a:gradFill>
            </a:ln>
          </p:spPr>
          <p:style>
            <a:lnRef idx="1">
              <a:schemeClr val="accent1"/>
            </a:lnRef>
            <a:fillRef idx="0">
              <a:schemeClr val="accent1"/>
            </a:fillRef>
            <a:effectRef idx="0">
              <a:schemeClr val="accent1"/>
            </a:effectRef>
            <a:fontRef idx="minor">
              <a:schemeClr val="tx1"/>
            </a:fontRef>
          </p:style>
        </p:cxnSp>
      </p:grpSp>
      <p:grpSp>
        <p:nvGrpSpPr>
          <p:cNvPr id="3" name="组合 2"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GrpSpPr/>
          <p:nvPr/>
        </p:nvGrpSpPr>
        <p:grpSpPr>
          <a:xfrm>
            <a:off x="1767275" y="3266502"/>
            <a:ext cx="8654388" cy="1242412"/>
            <a:chOff x="1767275" y="3266502"/>
            <a:chExt cx="8654388" cy="1242412"/>
          </a:xfrm>
        </p:grpSpPr>
        <p:sp>
          <p:nvSpPr>
            <p:cNvPr id="64" name="Freeform 40"/>
            <p:cNvSpPr/>
            <p:nvPr/>
          </p:nvSpPr>
          <p:spPr bwMode="auto">
            <a:xfrm flipH="1">
              <a:off x="9898020" y="4044501"/>
              <a:ext cx="463966" cy="455147"/>
            </a:xfrm>
            <a:custGeom>
              <a:avLst/>
              <a:gdLst/>
              <a:ahLst/>
              <a:cxnLst/>
              <a:rect l="l" t="t" r="r" b="b"/>
              <a:pathLst>
                <a:path w="1547910" h="1518490">
                  <a:moveTo>
                    <a:pt x="735325" y="0"/>
                  </a:moveTo>
                  <a:cubicBezTo>
                    <a:pt x="1125922" y="0"/>
                    <a:pt x="1099882" y="195344"/>
                    <a:pt x="1099882" y="273482"/>
                  </a:cubicBezTo>
                  <a:cubicBezTo>
                    <a:pt x="1099882" y="338596"/>
                    <a:pt x="1047802" y="533941"/>
                    <a:pt x="1034783" y="612078"/>
                  </a:cubicBezTo>
                  <a:cubicBezTo>
                    <a:pt x="1008743" y="677193"/>
                    <a:pt x="995723" y="755331"/>
                    <a:pt x="1021763" y="794399"/>
                  </a:cubicBezTo>
                  <a:cubicBezTo>
                    <a:pt x="1034783" y="820445"/>
                    <a:pt x="1073842" y="872537"/>
                    <a:pt x="1243100" y="963698"/>
                  </a:cubicBezTo>
                  <a:cubicBezTo>
                    <a:pt x="1399339" y="1054858"/>
                    <a:pt x="1581617" y="1067881"/>
                    <a:pt x="1542557" y="1289271"/>
                  </a:cubicBezTo>
                  <a:cubicBezTo>
                    <a:pt x="1520081" y="1379197"/>
                    <a:pt x="1500030" y="1452144"/>
                    <a:pt x="1480009" y="1518490"/>
                  </a:cubicBezTo>
                  <a:lnTo>
                    <a:pt x="0" y="1518490"/>
                  </a:lnTo>
                  <a:cubicBezTo>
                    <a:pt x="15993" y="1434519"/>
                    <a:pt x="15303" y="1372240"/>
                    <a:pt x="45272" y="1302294"/>
                  </a:cubicBezTo>
                  <a:cubicBezTo>
                    <a:pt x="71312" y="1211134"/>
                    <a:pt x="97352" y="1119973"/>
                    <a:pt x="279630" y="1041835"/>
                  </a:cubicBezTo>
                  <a:cubicBezTo>
                    <a:pt x="461908" y="963698"/>
                    <a:pt x="579087" y="911606"/>
                    <a:pt x="579087" y="911606"/>
                  </a:cubicBezTo>
                  <a:cubicBezTo>
                    <a:pt x="579087" y="911528"/>
                    <a:pt x="579093" y="820440"/>
                    <a:pt x="592107" y="807422"/>
                  </a:cubicBezTo>
                  <a:cubicBezTo>
                    <a:pt x="605127" y="807422"/>
                    <a:pt x="631166" y="768354"/>
                    <a:pt x="605127" y="729285"/>
                  </a:cubicBezTo>
                  <a:cubicBezTo>
                    <a:pt x="592107" y="677193"/>
                    <a:pt x="566067" y="625101"/>
                    <a:pt x="566067" y="599055"/>
                  </a:cubicBezTo>
                  <a:cubicBezTo>
                    <a:pt x="566067" y="573009"/>
                    <a:pt x="344729" y="0"/>
                    <a:pt x="735325" y="0"/>
                  </a:cubicBezTo>
                  <a:close/>
                </a:path>
              </a:pathLst>
            </a:custGeom>
            <a:solidFill>
              <a:schemeClr val="bg1">
                <a:lumMod val="75000"/>
              </a:schemeClr>
            </a:solidFill>
            <a:ln w="9525">
              <a:noFill/>
              <a:round/>
            </a:ln>
          </p:spPr>
          <p:txBody>
            <a:bodyPr/>
            <a:lstStyle/>
            <a:p>
              <a:endParaRPr lang="zh-TW" altLang="en-US"/>
            </a:p>
          </p:txBody>
        </p:sp>
        <p:sp>
          <p:nvSpPr>
            <p:cNvPr id="65" name="Freeform 41"/>
            <p:cNvSpPr/>
            <p:nvPr/>
          </p:nvSpPr>
          <p:spPr bwMode="auto">
            <a:xfrm flipH="1">
              <a:off x="10054382" y="4274804"/>
              <a:ext cx="156073" cy="230303"/>
            </a:xfrm>
            <a:custGeom>
              <a:avLst/>
              <a:gdLst>
                <a:gd name="T0" fmla="*/ 2147483647 w 40"/>
                <a:gd name="T1" fmla="*/ 2147483647 h 59"/>
                <a:gd name="T2" fmla="*/ 2147483647 w 40"/>
                <a:gd name="T3" fmla="*/ 2147483647 h 59"/>
                <a:gd name="T4" fmla="*/ 2147483647 w 40"/>
                <a:gd name="T5" fmla="*/ 0 h 59"/>
                <a:gd name="T6" fmla="*/ 2147483647 w 40"/>
                <a:gd name="T7" fmla="*/ 2147483647 h 59"/>
                <a:gd name="T8" fmla="*/ 2147483647 w 40"/>
                <a:gd name="T9" fmla="*/ 2147483647 h 59"/>
                <a:gd name="T10" fmla="*/ 2147483647 w 40"/>
                <a:gd name="T11" fmla="*/ 2147483647 h 59"/>
                <a:gd name="T12" fmla="*/ 2147483647 w 40"/>
                <a:gd name="T13" fmla="*/ 2147483647 h 59"/>
                <a:gd name="T14" fmla="*/ 2147483647 w 40"/>
                <a:gd name="T15" fmla="*/ 2147483647 h 59"/>
                <a:gd name="T16" fmla="*/ 0 60000 65536"/>
                <a:gd name="T17" fmla="*/ 0 60000 65536"/>
                <a:gd name="T18" fmla="*/ 0 60000 65536"/>
                <a:gd name="T19" fmla="*/ 0 60000 65536"/>
                <a:gd name="T20" fmla="*/ 0 60000 65536"/>
                <a:gd name="T21" fmla="*/ 0 60000 65536"/>
                <a:gd name="T22" fmla="*/ 0 60000 65536"/>
                <a:gd name="T23" fmla="*/ 0 60000 65536"/>
                <a:gd name="T24" fmla="*/ 0 w 40"/>
                <a:gd name="T25" fmla="*/ 0 h 59"/>
                <a:gd name="T26" fmla="*/ 40 w 40"/>
                <a:gd name="T27" fmla="*/ 59 h 5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0" h="59">
                  <a:moveTo>
                    <a:pt x="1" y="59"/>
                  </a:moveTo>
                  <a:cubicBezTo>
                    <a:pt x="1" y="59"/>
                    <a:pt x="19" y="21"/>
                    <a:pt x="40" y="4"/>
                  </a:cubicBezTo>
                  <a:cubicBezTo>
                    <a:pt x="40" y="4"/>
                    <a:pt x="37" y="2"/>
                    <a:pt x="37" y="0"/>
                  </a:cubicBezTo>
                  <a:cubicBezTo>
                    <a:pt x="37" y="0"/>
                    <a:pt x="16" y="14"/>
                    <a:pt x="15" y="15"/>
                  </a:cubicBezTo>
                  <a:cubicBezTo>
                    <a:pt x="14" y="16"/>
                    <a:pt x="13" y="16"/>
                    <a:pt x="12" y="15"/>
                  </a:cubicBezTo>
                  <a:cubicBezTo>
                    <a:pt x="11" y="14"/>
                    <a:pt x="5" y="3"/>
                    <a:pt x="5" y="3"/>
                  </a:cubicBezTo>
                  <a:cubicBezTo>
                    <a:pt x="5" y="3"/>
                    <a:pt x="3" y="10"/>
                    <a:pt x="4" y="11"/>
                  </a:cubicBezTo>
                  <a:cubicBezTo>
                    <a:pt x="4" y="13"/>
                    <a:pt x="0" y="49"/>
                    <a:pt x="1" y="59"/>
                  </a:cubicBezTo>
                  <a:close/>
                </a:path>
              </a:pathLst>
            </a:custGeom>
            <a:solidFill>
              <a:srgbClr val="FFFFFF"/>
            </a:solidFill>
            <a:ln w="9525">
              <a:noFill/>
              <a:round/>
            </a:ln>
          </p:spPr>
          <p:txBody>
            <a:bodyPr/>
            <a:lstStyle/>
            <a:p>
              <a:endParaRPr lang="zh-TW" altLang="en-US"/>
            </a:p>
          </p:txBody>
        </p:sp>
        <p:sp>
          <p:nvSpPr>
            <p:cNvPr id="66" name="Freeform 42"/>
            <p:cNvSpPr/>
            <p:nvPr/>
          </p:nvSpPr>
          <p:spPr bwMode="auto">
            <a:xfrm flipH="1">
              <a:off x="10144389" y="4325717"/>
              <a:ext cx="66141" cy="183195"/>
            </a:xfrm>
            <a:custGeom>
              <a:avLst/>
              <a:gdLst>
                <a:gd name="T0" fmla="*/ 0 w 17"/>
                <a:gd name="T1" fmla="*/ 2147483647 h 47"/>
                <a:gd name="T2" fmla="*/ 2147483647 w 17"/>
                <a:gd name="T3" fmla="*/ 2147483647 h 47"/>
                <a:gd name="T4" fmla="*/ 2147483647 w 17"/>
                <a:gd name="T5" fmla="*/ 1183728112 h 47"/>
                <a:gd name="T6" fmla="*/ 2147483647 w 17"/>
                <a:gd name="T7" fmla="*/ 507312048 h 47"/>
                <a:gd name="T8" fmla="*/ 1684852866 w 17"/>
                <a:gd name="T9" fmla="*/ 845520080 h 47"/>
                <a:gd name="T10" fmla="*/ 168482691 w 17"/>
                <a:gd name="T11" fmla="*/ 2147483647 h 47"/>
                <a:gd name="T12" fmla="*/ 0 w 17"/>
                <a:gd name="T13" fmla="*/ 2147483647 h 47"/>
                <a:gd name="T14" fmla="*/ 0 60000 65536"/>
                <a:gd name="T15" fmla="*/ 0 60000 65536"/>
                <a:gd name="T16" fmla="*/ 0 60000 65536"/>
                <a:gd name="T17" fmla="*/ 0 60000 65536"/>
                <a:gd name="T18" fmla="*/ 0 60000 65536"/>
                <a:gd name="T19" fmla="*/ 0 60000 65536"/>
                <a:gd name="T20" fmla="*/ 0 60000 65536"/>
                <a:gd name="T21" fmla="*/ 0 w 17"/>
                <a:gd name="T22" fmla="*/ 0 h 47"/>
                <a:gd name="T23" fmla="*/ 17 w 17"/>
                <a:gd name="T24" fmla="*/ 47 h 4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7" h="47">
                  <a:moveTo>
                    <a:pt x="0" y="47"/>
                  </a:moveTo>
                  <a:cubicBezTo>
                    <a:pt x="0" y="47"/>
                    <a:pt x="14" y="25"/>
                    <a:pt x="13" y="14"/>
                  </a:cubicBezTo>
                  <a:cubicBezTo>
                    <a:pt x="13" y="9"/>
                    <a:pt x="14" y="7"/>
                    <a:pt x="14" y="7"/>
                  </a:cubicBezTo>
                  <a:cubicBezTo>
                    <a:pt x="14" y="7"/>
                    <a:pt x="17" y="4"/>
                    <a:pt x="16" y="3"/>
                  </a:cubicBezTo>
                  <a:cubicBezTo>
                    <a:pt x="15" y="1"/>
                    <a:pt x="12" y="0"/>
                    <a:pt x="10" y="5"/>
                  </a:cubicBezTo>
                  <a:cubicBezTo>
                    <a:pt x="11" y="8"/>
                    <a:pt x="1" y="15"/>
                    <a:pt x="1" y="26"/>
                  </a:cubicBezTo>
                  <a:lnTo>
                    <a:pt x="0" y="47"/>
                  </a:lnTo>
                  <a:close/>
                </a:path>
              </a:pathLst>
            </a:custGeom>
            <a:solidFill>
              <a:schemeClr val="bg1">
                <a:lumMod val="75000"/>
              </a:schemeClr>
            </a:solidFill>
            <a:ln w="9525">
              <a:noFill/>
              <a:round/>
            </a:ln>
          </p:spPr>
          <p:txBody>
            <a:bodyPr/>
            <a:lstStyle/>
            <a:p>
              <a:pPr>
                <a:defRPr/>
              </a:pPr>
              <a:endParaRPr lang="zh-TW" altLang="en-US"/>
            </a:p>
          </p:txBody>
        </p:sp>
        <p:sp>
          <p:nvSpPr>
            <p:cNvPr id="67" name="Freeform 43"/>
            <p:cNvSpPr/>
            <p:nvPr/>
          </p:nvSpPr>
          <p:spPr bwMode="auto">
            <a:xfrm flipH="1">
              <a:off x="10116716" y="4329524"/>
              <a:ext cx="31405" cy="27122"/>
            </a:xfrm>
            <a:custGeom>
              <a:avLst/>
              <a:gdLst>
                <a:gd name="T0" fmla="*/ 0 w 66"/>
                <a:gd name="T1" fmla="*/ 2147483647 h 57"/>
                <a:gd name="T2" fmla="*/ 0 w 66"/>
                <a:gd name="T3" fmla="*/ 0 h 57"/>
                <a:gd name="T4" fmla="*/ 2147483647 w 66"/>
                <a:gd name="T5" fmla="*/ 2147483647 h 57"/>
                <a:gd name="T6" fmla="*/ 2147483647 w 66"/>
                <a:gd name="T7" fmla="*/ 2147483647 h 57"/>
                <a:gd name="T8" fmla="*/ 0 w 66"/>
                <a:gd name="T9" fmla="*/ 2147483647 h 57"/>
                <a:gd name="T10" fmla="*/ 0 60000 65536"/>
                <a:gd name="T11" fmla="*/ 0 60000 65536"/>
                <a:gd name="T12" fmla="*/ 0 60000 65536"/>
                <a:gd name="T13" fmla="*/ 0 60000 65536"/>
                <a:gd name="T14" fmla="*/ 0 60000 65536"/>
                <a:gd name="T15" fmla="*/ 0 w 66"/>
                <a:gd name="T16" fmla="*/ 0 h 57"/>
                <a:gd name="T17" fmla="*/ 66 w 66"/>
                <a:gd name="T18" fmla="*/ 57 h 57"/>
              </a:gdLst>
              <a:ahLst/>
              <a:cxnLst>
                <a:cxn ang="T10">
                  <a:pos x="T0" y="T1"/>
                </a:cxn>
                <a:cxn ang="T11">
                  <a:pos x="T2" y="T3"/>
                </a:cxn>
                <a:cxn ang="T12">
                  <a:pos x="T4" y="T5"/>
                </a:cxn>
                <a:cxn ang="T13">
                  <a:pos x="T6" y="T7"/>
                </a:cxn>
                <a:cxn ang="T14">
                  <a:pos x="T8" y="T9"/>
                </a:cxn>
              </a:cxnLst>
              <a:rect l="T15" t="T16" r="T17" b="T18"/>
              <a:pathLst>
                <a:path w="66" h="57">
                  <a:moveTo>
                    <a:pt x="0" y="8"/>
                  </a:moveTo>
                  <a:lnTo>
                    <a:pt x="0" y="0"/>
                  </a:lnTo>
                  <a:lnTo>
                    <a:pt x="66" y="57"/>
                  </a:lnTo>
                  <a:lnTo>
                    <a:pt x="0" y="8"/>
                  </a:lnTo>
                  <a:close/>
                </a:path>
              </a:pathLst>
            </a:custGeom>
            <a:solidFill>
              <a:srgbClr val="000000"/>
            </a:solidFill>
            <a:ln w="9525">
              <a:noFill/>
              <a:round/>
            </a:ln>
          </p:spPr>
          <p:txBody>
            <a:bodyPr/>
            <a:lstStyle/>
            <a:p>
              <a:endParaRPr lang="zh-TW" altLang="en-US"/>
            </a:p>
          </p:txBody>
        </p:sp>
        <p:sp>
          <p:nvSpPr>
            <p:cNvPr id="68" name="Freeform 44"/>
            <p:cNvSpPr/>
            <p:nvPr/>
          </p:nvSpPr>
          <p:spPr bwMode="auto">
            <a:xfrm flipH="1">
              <a:off x="10163825" y="4329524"/>
              <a:ext cx="35212" cy="27122"/>
            </a:xfrm>
            <a:custGeom>
              <a:avLst/>
              <a:gdLst>
                <a:gd name="T0" fmla="*/ 0 w 74"/>
                <a:gd name="T1" fmla="*/ 2147483647 h 57"/>
                <a:gd name="T2" fmla="*/ 2147483647 w 74"/>
                <a:gd name="T3" fmla="*/ 0 h 57"/>
                <a:gd name="T4" fmla="*/ 2147483647 w 74"/>
                <a:gd name="T5" fmla="*/ 0 h 57"/>
                <a:gd name="T6" fmla="*/ 0 w 74"/>
                <a:gd name="T7" fmla="*/ 2147483647 h 57"/>
                <a:gd name="T8" fmla="*/ 0 w 74"/>
                <a:gd name="T9" fmla="*/ 2147483647 h 57"/>
                <a:gd name="T10" fmla="*/ 0 60000 65536"/>
                <a:gd name="T11" fmla="*/ 0 60000 65536"/>
                <a:gd name="T12" fmla="*/ 0 60000 65536"/>
                <a:gd name="T13" fmla="*/ 0 60000 65536"/>
                <a:gd name="T14" fmla="*/ 0 60000 65536"/>
                <a:gd name="T15" fmla="*/ 0 w 74"/>
                <a:gd name="T16" fmla="*/ 0 h 57"/>
                <a:gd name="T17" fmla="*/ 74 w 74"/>
                <a:gd name="T18" fmla="*/ 57 h 57"/>
              </a:gdLst>
              <a:ahLst/>
              <a:cxnLst>
                <a:cxn ang="T10">
                  <a:pos x="T0" y="T1"/>
                </a:cxn>
                <a:cxn ang="T11">
                  <a:pos x="T2" y="T3"/>
                </a:cxn>
                <a:cxn ang="T12">
                  <a:pos x="T4" y="T5"/>
                </a:cxn>
                <a:cxn ang="T13">
                  <a:pos x="T6" y="T7"/>
                </a:cxn>
                <a:cxn ang="T14">
                  <a:pos x="T8" y="T9"/>
                </a:cxn>
              </a:cxnLst>
              <a:rect l="T15" t="T16" r="T17" b="T18"/>
              <a:pathLst>
                <a:path w="74" h="57">
                  <a:moveTo>
                    <a:pt x="0" y="57"/>
                  </a:moveTo>
                  <a:lnTo>
                    <a:pt x="66" y="0"/>
                  </a:lnTo>
                  <a:lnTo>
                    <a:pt x="74" y="0"/>
                  </a:lnTo>
                  <a:lnTo>
                    <a:pt x="0" y="57"/>
                  </a:lnTo>
                  <a:close/>
                </a:path>
              </a:pathLst>
            </a:custGeom>
            <a:solidFill>
              <a:srgbClr val="000000"/>
            </a:solidFill>
            <a:ln w="9525">
              <a:noFill/>
              <a:round/>
            </a:ln>
          </p:spPr>
          <p:txBody>
            <a:bodyPr/>
            <a:lstStyle/>
            <a:p>
              <a:endParaRPr lang="zh-TW" altLang="en-US"/>
            </a:p>
          </p:txBody>
        </p:sp>
        <p:sp>
          <p:nvSpPr>
            <p:cNvPr id="69" name="Freeform 40"/>
            <p:cNvSpPr/>
            <p:nvPr/>
          </p:nvSpPr>
          <p:spPr bwMode="auto">
            <a:xfrm flipH="1">
              <a:off x="8972044" y="3918419"/>
              <a:ext cx="589925" cy="578714"/>
            </a:xfrm>
            <a:custGeom>
              <a:avLst/>
              <a:gdLst/>
              <a:ahLst/>
              <a:cxnLst/>
              <a:rect l="l" t="t" r="r" b="b"/>
              <a:pathLst>
                <a:path w="1547910" h="1518490">
                  <a:moveTo>
                    <a:pt x="735325" y="0"/>
                  </a:moveTo>
                  <a:cubicBezTo>
                    <a:pt x="1125922" y="0"/>
                    <a:pt x="1099882" y="195344"/>
                    <a:pt x="1099882" y="273482"/>
                  </a:cubicBezTo>
                  <a:cubicBezTo>
                    <a:pt x="1099882" y="338596"/>
                    <a:pt x="1047802" y="533941"/>
                    <a:pt x="1034783" y="612078"/>
                  </a:cubicBezTo>
                  <a:cubicBezTo>
                    <a:pt x="1008743" y="677193"/>
                    <a:pt x="995723" y="755331"/>
                    <a:pt x="1021763" y="794399"/>
                  </a:cubicBezTo>
                  <a:cubicBezTo>
                    <a:pt x="1034783" y="820445"/>
                    <a:pt x="1073842" y="872537"/>
                    <a:pt x="1243100" y="963698"/>
                  </a:cubicBezTo>
                  <a:cubicBezTo>
                    <a:pt x="1399339" y="1054858"/>
                    <a:pt x="1581617" y="1067881"/>
                    <a:pt x="1542557" y="1289271"/>
                  </a:cubicBezTo>
                  <a:cubicBezTo>
                    <a:pt x="1520081" y="1379197"/>
                    <a:pt x="1500030" y="1452144"/>
                    <a:pt x="1480009" y="1518490"/>
                  </a:cubicBezTo>
                  <a:lnTo>
                    <a:pt x="0" y="1518490"/>
                  </a:lnTo>
                  <a:cubicBezTo>
                    <a:pt x="15993" y="1434519"/>
                    <a:pt x="15303" y="1372240"/>
                    <a:pt x="45272" y="1302294"/>
                  </a:cubicBezTo>
                  <a:cubicBezTo>
                    <a:pt x="71312" y="1211134"/>
                    <a:pt x="97352" y="1119973"/>
                    <a:pt x="279630" y="1041835"/>
                  </a:cubicBezTo>
                  <a:cubicBezTo>
                    <a:pt x="461908" y="963698"/>
                    <a:pt x="579087" y="911606"/>
                    <a:pt x="579087" y="911606"/>
                  </a:cubicBezTo>
                  <a:cubicBezTo>
                    <a:pt x="579087" y="911528"/>
                    <a:pt x="579093" y="820440"/>
                    <a:pt x="592107" y="807422"/>
                  </a:cubicBezTo>
                  <a:cubicBezTo>
                    <a:pt x="605127" y="807422"/>
                    <a:pt x="631166" y="768354"/>
                    <a:pt x="605127" y="729285"/>
                  </a:cubicBezTo>
                  <a:cubicBezTo>
                    <a:pt x="592107" y="677193"/>
                    <a:pt x="566067" y="625101"/>
                    <a:pt x="566067" y="599055"/>
                  </a:cubicBezTo>
                  <a:cubicBezTo>
                    <a:pt x="566067" y="573009"/>
                    <a:pt x="344729" y="0"/>
                    <a:pt x="735325" y="0"/>
                  </a:cubicBezTo>
                  <a:close/>
                </a:path>
              </a:pathLst>
            </a:custGeom>
            <a:solidFill>
              <a:schemeClr val="bg1">
                <a:lumMod val="75000"/>
              </a:schemeClr>
            </a:solidFill>
            <a:ln w="9525">
              <a:noFill/>
              <a:round/>
            </a:ln>
          </p:spPr>
          <p:txBody>
            <a:bodyPr/>
            <a:lstStyle/>
            <a:p>
              <a:endParaRPr lang="zh-TW" altLang="en-US"/>
            </a:p>
          </p:txBody>
        </p:sp>
        <p:sp>
          <p:nvSpPr>
            <p:cNvPr id="70" name="Freeform 41"/>
            <p:cNvSpPr/>
            <p:nvPr/>
          </p:nvSpPr>
          <p:spPr bwMode="auto">
            <a:xfrm flipH="1">
              <a:off x="9170856" y="4211245"/>
              <a:ext cx="198445" cy="292827"/>
            </a:xfrm>
            <a:custGeom>
              <a:avLst/>
              <a:gdLst>
                <a:gd name="T0" fmla="*/ 2147483647 w 40"/>
                <a:gd name="T1" fmla="*/ 2147483647 h 59"/>
                <a:gd name="T2" fmla="*/ 2147483647 w 40"/>
                <a:gd name="T3" fmla="*/ 2147483647 h 59"/>
                <a:gd name="T4" fmla="*/ 2147483647 w 40"/>
                <a:gd name="T5" fmla="*/ 0 h 59"/>
                <a:gd name="T6" fmla="*/ 2147483647 w 40"/>
                <a:gd name="T7" fmla="*/ 2147483647 h 59"/>
                <a:gd name="T8" fmla="*/ 2147483647 w 40"/>
                <a:gd name="T9" fmla="*/ 2147483647 h 59"/>
                <a:gd name="T10" fmla="*/ 2147483647 w 40"/>
                <a:gd name="T11" fmla="*/ 2147483647 h 59"/>
                <a:gd name="T12" fmla="*/ 2147483647 w 40"/>
                <a:gd name="T13" fmla="*/ 2147483647 h 59"/>
                <a:gd name="T14" fmla="*/ 2147483647 w 40"/>
                <a:gd name="T15" fmla="*/ 2147483647 h 59"/>
                <a:gd name="T16" fmla="*/ 0 60000 65536"/>
                <a:gd name="T17" fmla="*/ 0 60000 65536"/>
                <a:gd name="T18" fmla="*/ 0 60000 65536"/>
                <a:gd name="T19" fmla="*/ 0 60000 65536"/>
                <a:gd name="T20" fmla="*/ 0 60000 65536"/>
                <a:gd name="T21" fmla="*/ 0 60000 65536"/>
                <a:gd name="T22" fmla="*/ 0 60000 65536"/>
                <a:gd name="T23" fmla="*/ 0 60000 65536"/>
                <a:gd name="T24" fmla="*/ 0 w 40"/>
                <a:gd name="T25" fmla="*/ 0 h 59"/>
                <a:gd name="T26" fmla="*/ 40 w 40"/>
                <a:gd name="T27" fmla="*/ 59 h 5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0" h="59">
                  <a:moveTo>
                    <a:pt x="1" y="59"/>
                  </a:moveTo>
                  <a:cubicBezTo>
                    <a:pt x="1" y="59"/>
                    <a:pt x="19" y="21"/>
                    <a:pt x="40" y="4"/>
                  </a:cubicBezTo>
                  <a:cubicBezTo>
                    <a:pt x="40" y="4"/>
                    <a:pt x="37" y="2"/>
                    <a:pt x="37" y="0"/>
                  </a:cubicBezTo>
                  <a:cubicBezTo>
                    <a:pt x="37" y="0"/>
                    <a:pt x="16" y="14"/>
                    <a:pt x="15" y="15"/>
                  </a:cubicBezTo>
                  <a:cubicBezTo>
                    <a:pt x="14" y="16"/>
                    <a:pt x="13" y="16"/>
                    <a:pt x="12" y="15"/>
                  </a:cubicBezTo>
                  <a:cubicBezTo>
                    <a:pt x="11" y="14"/>
                    <a:pt x="5" y="3"/>
                    <a:pt x="5" y="3"/>
                  </a:cubicBezTo>
                  <a:cubicBezTo>
                    <a:pt x="5" y="3"/>
                    <a:pt x="3" y="10"/>
                    <a:pt x="4" y="11"/>
                  </a:cubicBezTo>
                  <a:cubicBezTo>
                    <a:pt x="4" y="13"/>
                    <a:pt x="0" y="49"/>
                    <a:pt x="1" y="59"/>
                  </a:cubicBezTo>
                  <a:close/>
                </a:path>
              </a:pathLst>
            </a:custGeom>
            <a:solidFill>
              <a:srgbClr val="FFFFFF"/>
            </a:solidFill>
            <a:ln w="9525">
              <a:noFill/>
              <a:round/>
            </a:ln>
          </p:spPr>
          <p:txBody>
            <a:bodyPr/>
            <a:lstStyle/>
            <a:p>
              <a:endParaRPr lang="zh-TW" altLang="en-US"/>
            </a:p>
          </p:txBody>
        </p:sp>
        <p:sp>
          <p:nvSpPr>
            <p:cNvPr id="71" name="Freeform 42"/>
            <p:cNvSpPr/>
            <p:nvPr/>
          </p:nvSpPr>
          <p:spPr bwMode="auto">
            <a:xfrm flipH="1">
              <a:off x="9285301" y="4275983"/>
              <a:ext cx="84097" cy="232930"/>
            </a:xfrm>
            <a:custGeom>
              <a:avLst/>
              <a:gdLst>
                <a:gd name="T0" fmla="*/ 0 w 17"/>
                <a:gd name="T1" fmla="*/ 2147483647 h 47"/>
                <a:gd name="T2" fmla="*/ 2147483647 w 17"/>
                <a:gd name="T3" fmla="*/ 2147483647 h 47"/>
                <a:gd name="T4" fmla="*/ 2147483647 w 17"/>
                <a:gd name="T5" fmla="*/ 1183728112 h 47"/>
                <a:gd name="T6" fmla="*/ 2147483647 w 17"/>
                <a:gd name="T7" fmla="*/ 507312048 h 47"/>
                <a:gd name="T8" fmla="*/ 1684852866 w 17"/>
                <a:gd name="T9" fmla="*/ 845520080 h 47"/>
                <a:gd name="T10" fmla="*/ 168482691 w 17"/>
                <a:gd name="T11" fmla="*/ 2147483647 h 47"/>
                <a:gd name="T12" fmla="*/ 0 w 17"/>
                <a:gd name="T13" fmla="*/ 2147483647 h 47"/>
                <a:gd name="T14" fmla="*/ 0 60000 65536"/>
                <a:gd name="T15" fmla="*/ 0 60000 65536"/>
                <a:gd name="T16" fmla="*/ 0 60000 65536"/>
                <a:gd name="T17" fmla="*/ 0 60000 65536"/>
                <a:gd name="T18" fmla="*/ 0 60000 65536"/>
                <a:gd name="T19" fmla="*/ 0 60000 65536"/>
                <a:gd name="T20" fmla="*/ 0 60000 65536"/>
                <a:gd name="T21" fmla="*/ 0 w 17"/>
                <a:gd name="T22" fmla="*/ 0 h 47"/>
                <a:gd name="T23" fmla="*/ 17 w 17"/>
                <a:gd name="T24" fmla="*/ 47 h 4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7" h="47">
                  <a:moveTo>
                    <a:pt x="0" y="47"/>
                  </a:moveTo>
                  <a:cubicBezTo>
                    <a:pt x="0" y="47"/>
                    <a:pt x="14" y="25"/>
                    <a:pt x="13" y="14"/>
                  </a:cubicBezTo>
                  <a:cubicBezTo>
                    <a:pt x="13" y="9"/>
                    <a:pt x="14" y="7"/>
                    <a:pt x="14" y="7"/>
                  </a:cubicBezTo>
                  <a:cubicBezTo>
                    <a:pt x="14" y="7"/>
                    <a:pt x="17" y="4"/>
                    <a:pt x="16" y="3"/>
                  </a:cubicBezTo>
                  <a:cubicBezTo>
                    <a:pt x="15" y="1"/>
                    <a:pt x="12" y="0"/>
                    <a:pt x="10" y="5"/>
                  </a:cubicBezTo>
                  <a:cubicBezTo>
                    <a:pt x="11" y="8"/>
                    <a:pt x="1" y="15"/>
                    <a:pt x="1" y="26"/>
                  </a:cubicBezTo>
                  <a:lnTo>
                    <a:pt x="0" y="47"/>
                  </a:lnTo>
                  <a:close/>
                </a:path>
              </a:pathLst>
            </a:custGeom>
            <a:solidFill>
              <a:schemeClr val="bg1">
                <a:lumMod val="75000"/>
              </a:schemeClr>
            </a:solidFill>
            <a:ln w="9525">
              <a:noFill/>
              <a:round/>
            </a:ln>
          </p:spPr>
          <p:txBody>
            <a:bodyPr/>
            <a:lstStyle/>
            <a:p>
              <a:pPr>
                <a:defRPr/>
              </a:pPr>
              <a:endParaRPr lang="zh-TW" altLang="en-US"/>
            </a:p>
          </p:txBody>
        </p:sp>
        <p:sp>
          <p:nvSpPr>
            <p:cNvPr id="72" name="Freeform 43"/>
            <p:cNvSpPr/>
            <p:nvPr/>
          </p:nvSpPr>
          <p:spPr bwMode="auto">
            <a:xfrm flipH="1">
              <a:off x="9250114" y="4280824"/>
              <a:ext cx="39931" cy="34486"/>
            </a:xfrm>
            <a:custGeom>
              <a:avLst/>
              <a:gdLst>
                <a:gd name="T0" fmla="*/ 0 w 66"/>
                <a:gd name="T1" fmla="*/ 2147483647 h 57"/>
                <a:gd name="T2" fmla="*/ 0 w 66"/>
                <a:gd name="T3" fmla="*/ 0 h 57"/>
                <a:gd name="T4" fmla="*/ 2147483647 w 66"/>
                <a:gd name="T5" fmla="*/ 2147483647 h 57"/>
                <a:gd name="T6" fmla="*/ 2147483647 w 66"/>
                <a:gd name="T7" fmla="*/ 2147483647 h 57"/>
                <a:gd name="T8" fmla="*/ 0 w 66"/>
                <a:gd name="T9" fmla="*/ 2147483647 h 57"/>
                <a:gd name="T10" fmla="*/ 0 60000 65536"/>
                <a:gd name="T11" fmla="*/ 0 60000 65536"/>
                <a:gd name="T12" fmla="*/ 0 60000 65536"/>
                <a:gd name="T13" fmla="*/ 0 60000 65536"/>
                <a:gd name="T14" fmla="*/ 0 60000 65536"/>
                <a:gd name="T15" fmla="*/ 0 w 66"/>
                <a:gd name="T16" fmla="*/ 0 h 57"/>
                <a:gd name="T17" fmla="*/ 66 w 66"/>
                <a:gd name="T18" fmla="*/ 57 h 57"/>
              </a:gdLst>
              <a:ahLst/>
              <a:cxnLst>
                <a:cxn ang="T10">
                  <a:pos x="T0" y="T1"/>
                </a:cxn>
                <a:cxn ang="T11">
                  <a:pos x="T2" y="T3"/>
                </a:cxn>
                <a:cxn ang="T12">
                  <a:pos x="T4" y="T5"/>
                </a:cxn>
                <a:cxn ang="T13">
                  <a:pos x="T6" y="T7"/>
                </a:cxn>
                <a:cxn ang="T14">
                  <a:pos x="T8" y="T9"/>
                </a:cxn>
              </a:cxnLst>
              <a:rect l="T15" t="T16" r="T17" b="T18"/>
              <a:pathLst>
                <a:path w="66" h="57">
                  <a:moveTo>
                    <a:pt x="0" y="8"/>
                  </a:moveTo>
                  <a:lnTo>
                    <a:pt x="0" y="0"/>
                  </a:lnTo>
                  <a:lnTo>
                    <a:pt x="66" y="57"/>
                  </a:lnTo>
                  <a:lnTo>
                    <a:pt x="0" y="8"/>
                  </a:lnTo>
                  <a:close/>
                </a:path>
              </a:pathLst>
            </a:custGeom>
            <a:solidFill>
              <a:srgbClr val="000000"/>
            </a:solidFill>
            <a:ln w="9525">
              <a:noFill/>
              <a:round/>
            </a:ln>
          </p:spPr>
          <p:txBody>
            <a:bodyPr/>
            <a:lstStyle/>
            <a:p>
              <a:endParaRPr lang="zh-TW" altLang="en-US"/>
            </a:p>
          </p:txBody>
        </p:sp>
        <p:sp>
          <p:nvSpPr>
            <p:cNvPr id="73" name="Freeform 44"/>
            <p:cNvSpPr/>
            <p:nvPr/>
          </p:nvSpPr>
          <p:spPr bwMode="auto">
            <a:xfrm flipH="1">
              <a:off x="9310010" y="4280824"/>
              <a:ext cx="44771" cy="34486"/>
            </a:xfrm>
            <a:custGeom>
              <a:avLst/>
              <a:gdLst>
                <a:gd name="T0" fmla="*/ 0 w 74"/>
                <a:gd name="T1" fmla="*/ 2147483647 h 57"/>
                <a:gd name="T2" fmla="*/ 2147483647 w 74"/>
                <a:gd name="T3" fmla="*/ 0 h 57"/>
                <a:gd name="T4" fmla="*/ 2147483647 w 74"/>
                <a:gd name="T5" fmla="*/ 0 h 57"/>
                <a:gd name="T6" fmla="*/ 0 w 74"/>
                <a:gd name="T7" fmla="*/ 2147483647 h 57"/>
                <a:gd name="T8" fmla="*/ 0 w 74"/>
                <a:gd name="T9" fmla="*/ 2147483647 h 57"/>
                <a:gd name="T10" fmla="*/ 0 60000 65536"/>
                <a:gd name="T11" fmla="*/ 0 60000 65536"/>
                <a:gd name="T12" fmla="*/ 0 60000 65536"/>
                <a:gd name="T13" fmla="*/ 0 60000 65536"/>
                <a:gd name="T14" fmla="*/ 0 60000 65536"/>
                <a:gd name="T15" fmla="*/ 0 w 74"/>
                <a:gd name="T16" fmla="*/ 0 h 57"/>
                <a:gd name="T17" fmla="*/ 74 w 74"/>
                <a:gd name="T18" fmla="*/ 57 h 57"/>
              </a:gdLst>
              <a:ahLst/>
              <a:cxnLst>
                <a:cxn ang="T10">
                  <a:pos x="T0" y="T1"/>
                </a:cxn>
                <a:cxn ang="T11">
                  <a:pos x="T2" y="T3"/>
                </a:cxn>
                <a:cxn ang="T12">
                  <a:pos x="T4" y="T5"/>
                </a:cxn>
                <a:cxn ang="T13">
                  <a:pos x="T6" y="T7"/>
                </a:cxn>
                <a:cxn ang="T14">
                  <a:pos x="T8" y="T9"/>
                </a:cxn>
              </a:cxnLst>
              <a:rect l="T15" t="T16" r="T17" b="T18"/>
              <a:pathLst>
                <a:path w="74" h="57">
                  <a:moveTo>
                    <a:pt x="0" y="57"/>
                  </a:moveTo>
                  <a:lnTo>
                    <a:pt x="66" y="0"/>
                  </a:lnTo>
                  <a:lnTo>
                    <a:pt x="74" y="0"/>
                  </a:lnTo>
                  <a:lnTo>
                    <a:pt x="0" y="57"/>
                  </a:lnTo>
                  <a:close/>
                </a:path>
              </a:pathLst>
            </a:custGeom>
            <a:solidFill>
              <a:srgbClr val="000000"/>
            </a:solidFill>
            <a:ln w="9525">
              <a:noFill/>
              <a:round/>
            </a:ln>
          </p:spPr>
          <p:txBody>
            <a:bodyPr/>
            <a:lstStyle/>
            <a:p>
              <a:endParaRPr lang="zh-TW" altLang="en-US"/>
            </a:p>
          </p:txBody>
        </p:sp>
        <p:sp>
          <p:nvSpPr>
            <p:cNvPr id="74" name="Freeform 40"/>
            <p:cNvSpPr/>
            <p:nvPr/>
          </p:nvSpPr>
          <p:spPr bwMode="auto">
            <a:xfrm flipH="1">
              <a:off x="9335361" y="3835866"/>
              <a:ext cx="672399" cy="659621"/>
            </a:xfrm>
            <a:custGeom>
              <a:avLst/>
              <a:gdLst/>
              <a:ahLst/>
              <a:cxnLst/>
              <a:rect l="l" t="t" r="r" b="b"/>
              <a:pathLst>
                <a:path w="1547910" h="1518490">
                  <a:moveTo>
                    <a:pt x="735325" y="0"/>
                  </a:moveTo>
                  <a:cubicBezTo>
                    <a:pt x="1125922" y="0"/>
                    <a:pt x="1099882" y="195344"/>
                    <a:pt x="1099882" y="273482"/>
                  </a:cubicBezTo>
                  <a:cubicBezTo>
                    <a:pt x="1099882" y="338596"/>
                    <a:pt x="1047802" y="533941"/>
                    <a:pt x="1034783" y="612078"/>
                  </a:cubicBezTo>
                  <a:cubicBezTo>
                    <a:pt x="1008743" y="677193"/>
                    <a:pt x="995723" y="755331"/>
                    <a:pt x="1021763" y="794399"/>
                  </a:cubicBezTo>
                  <a:cubicBezTo>
                    <a:pt x="1034783" y="820445"/>
                    <a:pt x="1073842" y="872537"/>
                    <a:pt x="1243100" y="963698"/>
                  </a:cubicBezTo>
                  <a:cubicBezTo>
                    <a:pt x="1399339" y="1054858"/>
                    <a:pt x="1581617" y="1067881"/>
                    <a:pt x="1542557" y="1289271"/>
                  </a:cubicBezTo>
                  <a:cubicBezTo>
                    <a:pt x="1520081" y="1379197"/>
                    <a:pt x="1500030" y="1452144"/>
                    <a:pt x="1480009" y="1518490"/>
                  </a:cubicBezTo>
                  <a:lnTo>
                    <a:pt x="0" y="1518490"/>
                  </a:lnTo>
                  <a:cubicBezTo>
                    <a:pt x="15993" y="1434519"/>
                    <a:pt x="15303" y="1372240"/>
                    <a:pt x="45272" y="1302294"/>
                  </a:cubicBezTo>
                  <a:cubicBezTo>
                    <a:pt x="71312" y="1211134"/>
                    <a:pt x="97352" y="1119973"/>
                    <a:pt x="279630" y="1041835"/>
                  </a:cubicBezTo>
                  <a:cubicBezTo>
                    <a:pt x="461908" y="963698"/>
                    <a:pt x="579087" y="911606"/>
                    <a:pt x="579087" y="911606"/>
                  </a:cubicBezTo>
                  <a:cubicBezTo>
                    <a:pt x="579087" y="911528"/>
                    <a:pt x="579093" y="820440"/>
                    <a:pt x="592107" y="807422"/>
                  </a:cubicBezTo>
                  <a:cubicBezTo>
                    <a:pt x="605127" y="807422"/>
                    <a:pt x="631166" y="768354"/>
                    <a:pt x="605127" y="729285"/>
                  </a:cubicBezTo>
                  <a:cubicBezTo>
                    <a:pt x="592107" y="677193"/>
                    <a:pt x="566067" y="625101"/>
                    <a:pt x="566067" y="599055"/>
                  </a:cubicBezTo>
                  <a:cubicBezTo>
                    <a:pt x="566067" y="573009"/>
                    <a:pt x="344729" y="0"/>
                    <a:pt x="735325" y="0"/>
                  </a:cubicBezTo>
                  <a:close/>
                </a:path>
              </a:pathLst>
            </a:custGeom>
            <a:solidFill>
              <a:schemeClr val="bg1">
                <a:lumMod val="65000"/>
              </a:schemeClr>
            </a:solidFill>
            <a:ln w="9525">
              <a:noFill/>
              <a:round/>
            </a:ln>
          </p:spPr>
          <p:txBody>
            <a:bodyPr/>
            <a:lstStyle/>
            <a:p>
              <a:endParaRPr lang="zh-TW" altLang="en-US"/>
            </a:p>
          </p:txBody>
        </p:sp>
        <p:sp>
          <p:nvSpPr>
            <p:cNvPr id="75" name="Freeform 41"/>
            <p:cNvSpPr/>
            <p:nvPr/>
          </p:nvSpPr>
          <p:spPr bwMode="auto">
            <a:xfrm flipH="1">
              <a:off x="9561968" y="4169631"/>
              <a:ext cx="226188" cy="333765"/>
            </a:xfrm>
            <a:custGeom>
              <a:avLst/>
              <a:gdLst>
                <a:gd name="T0" fmla="*/ 2147483647 w 40"/>
                <a:gd name="T1" fmla="*/ 2147483647 h 59"/>
                <a:gd name="T2" fmla="*/ 2147483647 w 40"/>
                <a:gd name="T3" fmla="*/ 2147483647 h 59"/>
                <a:gd name="T4" fmla="*/ 2147483647 w 40"/>
                <a:gd name="T5" fmla="*/ 0 h 59"/>
                <a:gd name="T6" fmla="*/ 2147483647 w 40"/>
                <a:gd name="T7" fmla="*/ 2147483647 h 59"/>
                <a:gd name="T8" fmla="*/ 2147483647 w 40"/>
                <a:gd name="T9" fmla="*/ 2147483647 h 59"/>
                <a:gd name="T10" fmla="*/ 2147483647 w 40"/>
                <a:gd name="T11" fmla="*/ 2147483647 h 59"/>
                <a:gd name="T12" fmla="*/ 2147483647 w 40"/>
                <a:gd name="T13" fmla="*/ 2147483647 h 59"/>
                <a:gd name="T14" fmla="*/ 2147483647 w 40"/>
                <a:gd name="T15" fmla="*/ 2147483647 h 59"/>
                <a:gd name="T16" fmla="*/ 0 60000 65536"/>
                <a:gd name="T17" fmla="*/ 0 60000 65536"/>
                <a:gd name="T18" fmla="*/ 0 60000 65536"/>
                <a:gd name="T19" fmla="*/ 0 60000 65536"/>
                <a:gd name="T20" fmla="*/ 0 60000 65536"/>
                <a:gd name="T21" fmla="*/ 0 60000 65536"/>
                <a:gd name="T22" fmla="*/ 0 60000 65536"/>
                <a:gd name="T23" fmla="*/ 0 60000 65536"/>
                <a:gd name="T24" fmla="*/ 0 w 40"/>
                <a:gd name="T25" fmla="*/ 0 h 59"/>
                <a:gd name="T26" fmla="*/ 40 w 40"/>
                <a:gd name="T27" fmla="*/ 59 h 5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0" h="59">
                  <a:moveTo>
                    <a:pt x="1" y="59"/>
                  </a:moveTo>
                  <a:cubicBezTo>
                    <a:pt x="1" y="59"/>
                    <a:pt x="19" y="21"/>
                    <a:pt x="40" y="4"/>
                  </a:cubicBezTo>
                  <a:cubicBezTo>
                    <a:pt x="40" y="4"/>
                    <a:pt x="37" y="2"/>
                    <a:pt x="37" y="0"/>
                  </a:cubicBezTo>
                  <a:cubicBezTo>
                    <a:pt x="37" y="0"/>
                    <a:pt x="16" y="14"/>
                    <a:pt x="15" y="15"/>
                  </a:cubicBezTo>
                  <a:cubicBezTo>
                    <a:pt x="14" y="16"/>
                    <a:pt x="13" y="16"/>
                    <a:pt x="12" y="15"/>
                  </a:cubicBezTo>
                  <a:cubicBezTo>
                    <a:pt x="11" y="14"/>
                    <a:pt x="5" y="3"/>
                    <a:pt x="5" y="3"/>
                  </a:cubicBezTo>
                  <a:cubicBezTo>
                    <a:pt x="5" y="3"/>
                    <a:pt x="3" y="10"/>
                    <a:pt x="4" y="11"/>
                  </a:cubicBezTo>
                  <a:cubicBezTo>
                    <a:pt x="4" y="13"/>
                    <a:pt x="0" y="49"/>
                    <a:pt x="1" y="59"/>
                  </a:cubicBezTo>
                  <a:close/>
                </a:path>
              </a:pathLst>
            </a:custGeom>
            <a:solidFill>
              <a:srgbClr val="FFFFFF"/>
            </a:solidFill>
            <a:ln w="9525">
              <a:noFill/>
              <a:round/>
            </a:ln>
          </p:spPr>
          <p:txBody>
            <a:bodyPr/>
            <a:lstStyle/>
            <a:p>
              <a:endParaRPr lang="zh-TW" altLang="en-US"/>
            </a:p>
          </p:txBody>
        </p:sp>
        <p:sp>
          <p:nvSpPr>
            <p:cNvPr id="76" name="Freeform 42"/>
            <p:cNvSpPr/>
            <p:nvPr/>
          </p:nvSpPr>
          <p:spPr bwMode="auto">
            <a:xfrm flipH="1">
              <a:off x="9692410" y="4243419"/>
              <a:ext cx="95854" cy="265495"/>
            </a:xfrm>
            <a:custGeom>
              <a:avLst/>
              <a:gdLst>
                <a:gd name="T0" fmla="*/ 0 w 17"/>
                <a:gd name="T1" fmla="*/ 2147483647 h 47"/>
                <a:gd name="T2" fmla="*/ 2147483647 w 17"/>
                <a:gd name="T3" fmla="*/ 2147483647 h 47"/>
                <a:gd name="T4" fmla="*/ 2147483647 w 17"/>
                <a:gd name="T5" fmla="*/ 1183728112 h 47"/>
                <a:gd name="T6" fmla="*/ 2147483647 w 17"/>
                <a:gd name="T7" fmla="*/ 507312048 h 47"/>
                <a:gd name="T8" fmla="*/ 1684852866 w 17"/>
                <a:gd name="T9" fmla="*/ 845520080 h 47"/>
                <a:gd name="T10" fmla="*/ 168482691 w 17"/>
                <a:gd name="T11" fmla="*/ 2147483647 h 47"/>
                <a:gd name="T12" fmla="*/ 0 w 17"/>
                <a:gd name="T13" fmla="*/ 2147483647 h 47"/>
                <a:gd name="T14" fmla="*/ 0 60000 65536"/>
                <a:gd name="T15" fmla="*/ 0 60000 65536"/>
                <a:gd name="T16" fmla="*/ 0 60000 65536"/>
                <a:gd name="T17" fmla="*/ 0 60000 65536"/>
                <a:gd name="T18" fmla="*/ 0 60000 65536"/>
                <a:gd name="T19" fmla="*/ 0 60000 65536"/>
                <a:gd name="T20" fmla="*/ 0 60000 65536"/>
                <a:gd name="T21" fmla="*/ 0 w 17"/>
                <a:gd name="T22" fmla="*/ 0 h 47"/>
                <a:gd name="T23" fmla="*/ 17 w 17"/>
                <a:gd name="T24" fmla="*/ 47 h 4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7" h="47">
                  <a:moveTo>
                    <a:pt x="0" y="47"/>
                  </a:moveTo>
                  <a:cubicBezTo>
                    <a:pt x="0" y="47"/>
                    <a:pt x="14" y="25"/>
                    <a:pt x="13" y="14"/>
                  </a:cubicBezTo>
                  <a:cubicBezTo>
                    <a:pt x="13" y="9"/>
                    <a:pt x="14" y="7"/>
                    <a:pt x="14" y="7"/>
                  </a:cubicBezTo>
                  <a:cubicBezTo>
                    <a:pt x="14" y="7"/>
                    <a:pt x="17" y="4"/>
                    <a:pt x="16" y="3"/>
                  </a:cubicBezTo>
                  <a:cubicBezTo>
                    <a:pt x="15" y="1"/>
                    <a:pt x="12" y="0"/>
                    <a:pt x="10" y="5"/>
                  </a:cubicBezTo>
                  <a:cubicBezTo>
                    <a:pt x="11" y="8"/>
                    <a:pt x="1" y="15"/>
                    <a:pt x="1" y="26"/>
                  </a:cubicBezTo>
                  <a:lnTo>
                    <a:pt x="0" y="47"/>
                  </a:lnTo>
                  <a:close/>
                </a:path>
              </a:pathLst>
            </a:custGeom>
            <a:solidFill>
              <a:schemeClr val="bg1">
                <a:lumMod val="65000"/>
              </a:schemeClr>
            </a:solidFill>
            <a:ln w="9525">
              <a:noFill/>
              <a:round/>
            </a:ln>
          </p:spPr>
          <p:txBody>
            <a:bodyPr/>
            <a:lstStyle/>
            <a:p>
              <a:pPr>
                <a:defRPr/>
              </a:pPr>
              <a:endParaRPr lang="zh-TW" altLang="en-US"/>
            </a:p>
          </p:txBody>
        </p:sp>
        <p:sp>
          <p:nvSpPr>
            <p:cNvPr id="77" name="Freeform 43"/>
            <p:cNvSpPr/>
            <p:nvPr/>
          </p:nvSpPr>
          <p:spPr bwMode="auto">
            <a:xfrm flipH="1">
              <a:off x="9652307" y="4248935"/>
              <a:ext cx="45514" cy="39307"/>
            </a:xfrm>
            <a:custGeom>
              <a:avLst/>
              <a:gdLst>
                <a:gd name="T0" fmla="*/ 0 w 66"/>
                <a:gd name="T1" fmla="*/ 2147483647 h 57"/>
                <a:gd name="T2" fmla="*/ 0 w 66"/>
                <a:gd name="T3" fmla="*/ 0 h 57"/>
                <a:gd name="T4" fmla="*/ 2147483647 w 66"/>
                <a:gd name="T5" fmla="*/ 2147483647 h 57"/>
                <a:gd name="T6" fmla="*/ 2147483647 w 66"/>
                <a:gd name="T7" fmla="*/ 2147483647 h 57"/>
                <a:gd name="T8" fmla="*/ 0 w 66"/>
                <a:gd name="T9" fmla="*/ 2147483647 h 57"/>
                <a:gd name="T10" fmla="*/ 0 60000 65536"/>
                <a:gd name="T11" fmla="*/ 0 60000 65536"/>
                <a:gd name="T12" fmla="*/ 0 60000 65536"/>
                <a:gd name="T13" fmla="*/ 0 60000 65536"/>
                <a:gd name="T14" fmla="*/ 0 60000 65536"/>
                <a:gd name="T15" fmla="*/ 0 w 66"/>
                <a:gd name="T16" fmla="*/ 0 h 57"/>
                <a:gd name="T17" fmla="*/ 66 w 66"/>
                <a:gd name="T18" fmla="*/ 57 h 57"/>
              </a:gdLst>
              <a:ahLst/>
              <a:cxnLst>
                <a:cxn ang="T10">
                  <a:pos x="T0" y="T1"/>
                </a:cxn>
                <a:cxn ang="T11">
                  <a:pos x="T2" y="T3"/>
                </a:cxn>
                <a:cxn ang="T12">
                  <a:pos x="T4" y="T5"/>
                </a:cxn>
                <a:cxn ang="T13">
                  <a:pos x="T6" y="T7"/>
                </a:cxn>
                <a:cxn ang="T14">
                  <a:pos x="T8" y="T9"/>
                </a:cxn>
              </a:cxnLst>
              <a:rect l="T15" t="T16" r="T17" b="T18"/>
              <a:pathLst>
                <a:path w="66" h="57">
                  <a:moveTo>
                    <a:pt x="0" y="8"/>
                  </a:moveTo>
                  <a:lnTo>
                    <a:pt x="0" y="0"/>
                  </a:lnTo>
                  <a:lnTo>
                    <a:pt x="66" y="57"/>
                  </a:lnTo>
                  <a:lnTo>
                    <a:pt x="0" y="8"/>
                  </a:lnTo>
                  <a:close/>
                </a:path>
              </a:pathLst>
            </a:custGeom>
            <a:solidFill>
              <a:srgbClr val="000000"/>
            </a:solidFill>
            <a:ln w="9525">
              <a:noFill/>
              <a:round/>
            </a:ln>
          </p:spPr>
          <p:txBody>
            <a:bodyPr/>
            <a:lstStyle/>
            <a:p>
              <a:endParaRPr lang="zh-TW" altLang="en-US"/>
            </a:p>
          </p:txBody>
        </p:sp>
        <p:sp>
          <p:nvSpPr>
            <p:cNvPr id="78" name="Freeform 44"/>
            <p:cNvSpPr/>
            <p:nvPr/>
          </p:nvSpPr>
          <p:spPr bwMode="auto">
            <a:xfrm flipH="1">
              <a:off x="9720577" y="4248935"/>
              <a:ext cx="51030" cy="39307"/>
            </a:xfrm>
            <a:custGeom>
              <a:avLst/>
              <a:gdLst>
                <a:gd name="T0" fmla="*/ 0 w 74"/>
                <a:gd name="T1" fmla="*/ 2147483647 h 57"/>
                <a:gd name="T2" fmla="*/ 2147483647 w 74"/>
                <a:gd name="T3" fmla="*/ 0 h 57"/>
                <a:gd name="T4" fmla="*/ 2147483647 w 74"/>
                <a:gd name="T5" fmla="*/ 0 h 57"/>
                <a:gd name="T6" fmla="*/ 0 w 74"/>
                <a:gd name="T7" fmla="*/ 2147483647 h 57"/>
                <a:gd name="T8" fmla="*/ 0 w 74"/>
                <a:gd name="T9" fmla="*/ 2147483647 h 57"/>
                <a:gd name="T10" fmla="*/ 0 60000 65536"/>
                <a:gd name="T11" fmla="*/ 0 60000 65536"/>
                <a:gd name="T12" fmla="*/ 0 60000 65536"/>
                <a:gd name="T13" fmla="*/ 0 60000 65536"/>
                <a:gd name="T14" fmla="*/ 0 60000 65536"/>
                <a:gd name="T15" fmla="*/ 0 w 74"/>
                <a:gd name="T16" fmla="*/ 0 h 57"/>
                <a:gd name="T17" fmla="*/ 74 w 74"/>
                <a:gd name="T18" fmla="*/ 57 h 57"/>
              </a:gdLst>
              <a:ahLst/>
              <a:cxnLst>
                <a:cxn ang="T10">
                  <a:pos x="T0" y="T1"/>
                </a:cxn>
                <a:cxn ang="T11">
                  <a:pos x="T2" y="T3"/>
                </a:cxn>
                <a:cxn ang="T12">
                  <a:pos x="T4" y="T5"/>
                </a:cxn>
                <a:cxn ang="T13">
                  <a:pos x="T6" y="T7"/>
                </a:cxn>
                <a:cxn ang="T14">
                  <a:pos x="T8" y="T9"/>
                </a:cxn>
              </a:cxnLst>
              <a:rect l="T15" t="T16" r="T17" b="T18"/>
              <a:pathLst>
                <a:path w="74" h="57">
                  <a:moveTo>
                    <a:pt x="0" y="57"/>
                  </a:moveTo>
                  <a:lnTo>
                    <a:pt x="66" y="0"/>
                  </a:lnTo>
                  <a:lnTo>
                    <a:pt x="74" y="0"/>
                  </a:lnTo>
                  <a:lnTo>
                    <a:pt x="0" y="57"/>
                  </a:lnTo>
                  <a:close/>
                </a:path>
              </a:pathLst>
            </a:custGeom>
            <a:solidFill>
              <a:srgbClr val="000000"/>
            </a:solidFill>
            <a:ln w="9525">
              <a:noFill/>
              <a:round/>
            </a:ln>
          </p:spPr>
          <p:txBody>
            <a:bodyPr/>
            <a:lstStyle/>
            <a:p>
              <a:endParaRPr lang="zh-TW" altLang="en-US"/>
            </a:p>
          </p:txBody>
        </p:sp>
        <p:sp>
          <p:nvSpPr>
            <p:cNvPr id="79" name="Freeform 40"/>
            <p:cNvSpPr/>
            <p:nvPr/>
          </p:nvSpPr>
          <p:spPr bwMode="auto">
            <a:xfrm>
              <a:off x="7665605" y="3763893"/>
              <a:ext cx="758357" cy="743945"/>
            </a:xfrm>
            <a:custGeom>
              <a:avLst/>
              <a:gdLst/>
              <a:ahLst/>
              <a:cxnLst/>
              <a:rect l="l" t="t" r="r" b="b"/>
              <a:pathLst>
                <a:path w="1547910" h="1518490">
                  <a:moveTo>
                    <a:pt x="735325" y="0"/>
                  </a:moveTo>
                  <a:cubicBezTo>
                    <a:pt x="1125922" y="0"/>
                    <a:pt x="1099882" y="195344"/>
                    <a:pt x="1099882" y="273482"/>
                  </a:cubicBezTo>
                  <a:cubicBezTo>
                    <a:pt x="1099882" y="338596"/>
                    <a:pt x="1047802" y="533941"/>
                    <a:pt x="1034783" y="612078"/>
                  </a:cubicBezTo>
                  <a:cubicBezTo>
                    <a:pt x="1008743" y="677193"/>
                    <a:pt x="995723" y="755331"/>
                    <a:pt x="1021763" y="794399"/>
                  </a:cubicBezTo>
                  <a:cubicBezTo>
                    <a:pt x="1034783" y="820445"/>
                    <a:pt x="1073842" y="872537"/>
                    <a:pt x="1243100" y="963698"/>
                  </a:cubicBezTo>
                  <a:cubicBezTo>
                    <a:pt x="1399339" y="1054858"/>
                    <a:pt x="1581617" y="1067881"/>
                    <a:pt x="1542557" y="1289271"/>
                  </a:cubicBezTo>
                  <a:cubicBezTo>
                    <a:pt x="1520081" y="1379197"/>
                    <a:pt x="1500030" y="1452144"/>
                    <a:pt x="1480009" y="1518490"/>
                  </a:cubicBezTo>
                  <a:lnTo>
                    <a:pt x="0" y="1518490"/>
                  </a:lnTo>
                  <a:cubicBezTo>
                    <a:pt x="15993" y="1434519"/>
                    <a:pt x="15303" y="1372240"/>
                    <a:pt x="45272" y="1302294"/>
                  </a:cubicBezTo>
                  <a:cubicBezTo>
                    <a:pt x="71312" y="1211134"/>
                    <a:pt x="97352" y="1119973"/>
                    <a:pt x="279630" y="1041835"/>
                  </a:cubicBezTo>
                  <a:cubicBezTo>
                    <a:pt x="461908" y="963698"/>
                    <a:pt x="579087" y="911606"/>
                    <a:pt x="579087" y="911606"/>
                  </a:cubicBezTo>
                  <a:cubicBezTo>
                    <a:pt x="579087" y="911528"/>
                    <a:pt x="579093" y="820440"/>
                    <a:pt x="592107" y="807422"/>
                  </a:cubicBezTo>
                  <a:cubicBezTo>
                    <a:pt x="605127" y="807422"/>
                    <a:pt x="631166" y="768354"/>
                    <a:pt x="605127" y="729285"/>
                  </a:cubicBezTo>
                  <a:cubicBezTo>
                    <a:pt x="592107" y="677193"/>
                    <a:pt x="566067" y="625101"/>
                    <a:pt x="566067" y="599055"/>
                  </a:cubicBezTo>
                  <a:cubicBezTo>
                    <a:pt x="566067" y="573009"/>
                    <a:pt x="344729" y="0"/>
                    <a:pt x="735325" y="0"/>
                  </a:cubicBezTo>
                  <a:close/>
                </a:path>
              </a:pathLst>
            </a:custGeom>
            <a:solidFill>
              <a:schemeClr val="bg1">
                <a:lumMod val="65000"/>
              </a:schemeClr>
            </a:solidFill>
            <a:ln w="9525">
              <a:noFill/>
              <a:round/>
            </a:ln>
          </p:spPr>
          <p:txBody>
            <a:bodyPr/>
            <a:lstStyle/>
            <a:p>
              <a:endParaRPr lang="zh-TW" altLang="en-US"/>
            </a:p>
          </p:txBody>
        </p:sp>
        <p:sp>
          <p:nvSpPr>
            <p:cNvPr id="80" name="Freeform 41"/>
            <p:cNvSpPr/>
            <p:nvPr/>
          </p:nvSpPr>
          <p:spPr bwMode="auto">
            <a:xfrm>
              <a:off x="7913281" y="4126258"/>
              <a:ext cx="255103" cy="376433"/>
            </a:xfrm>
            <a:custGeom>
              <a:avLst/>
              <a:gdLst>
                <a:gd name="T0" fmla="*/ 2147483647 w 40"/>
                <a:gd name="T1" fmla="*/ 2147483647 h 59"/>
                <a:gd name="T2" fmla="*/ 2147483647 w 40"/>
                <a:gd name="T3" fmla="*/ 2147483647 h 59"/>
                <a:gd name="T4" fmla="*/ 2147483647 w 40"/>
                <a:gd name="T5" fmla="*/ 0 h 59"/>
                <a:gd name="T6" fmla="*/ 2147483647 w 40"/>
                <a:gd name="T7" fmla="*/ 2147483647 h 59"/>
                <a:gd name="T8" fmla="*/ 2147483647 w 40"/>
                <a:gd name="T9" fmla="*/ 2147483647 h 59"/>
                <a:gd name="T10" fmla="*/ 2147483647 w 40"/>
                <a:gd name="T11" fmla="*/ 2147483647 h 59"/>
                <a:gd name="T12" fmla="*/ 2147483647 w 40"/>
                <a:gd name="T13" fmla="*/ 2147483647 h 59"/>
                <a:gd name="T14" fmla="*/ 2147483647 w 40"/>
                <a:gd name="T15" fmla="*/ 2147483647 h 59"/>
                <a:gd name="T16" fmla="*/ 0 60000 65536"/>
                <a:gd name="T17" fmla="*/ 0 60000 65536"/>
                <a:gd name="T18" fmla="*/ 0 60000 65536"/>
                <a:gd name="T19" fmla="*/ 0 60000 65536"/>
                <a:gd name="T20" fmla="*/ 0 60000 65536"/>
                <a:gd name="T21" fmla="*/ 0 60000 65536"/>
                <a:gd name="T22" fmla="*/ 0 60000 65536"/>
                <a:gd name="T23" fmla="*/ 0 60000 65536"/>
                <a:gd name="T24" fmla="*/ 0 w 40"/>
                <a:gd name="T25" fmla="*/ 0 h 59"/>
                <a:gd name="T26" fmla="*/ 40 w 40"/>
                <a:gd name="T27" fmla="*/ 59 h 5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0" h="59">
                  <a:moveTo>
                    <a:pt x="1" y="59"/>
                  </a:moveTo>
                  <a:cubicBezTo>
                    <a:pt x="1" y="59"/>
                    <a:pt x="19" y="21"/>
                    <a:pt x="40" y="4"/>
                  </a:cubicBezTo>
                  <a:cubicBezTo>
                    <a:pt x="40" y="4"/>
                    <a:pt x="37" y="2"/>
                    <a:pt x="37" y="0"/>
                  </a:cubicBezTo>
                  <a:cubicBezTo>
                    <a:pt x="37" y="0"/>
                    <a:pt x="16" y="14"/>
                    <a:pt x="15" y="15"/>
                  </a:cubicBezTo>
                  <a:cubicBezTo>
                    <a:pt x="14" y="16"/>
                    <a:pt x="13" y="16"/>
                    <a:pt x="12" y="15"/>
                  </a:cubicBezTo>
                  <a:cubicBezTo>
                    <a:pt x="11" y="14"/>
                    <a:pt x="5" y="3"/>
                    <a:pt x="5" y="3"/>
                  </a:cubicBezTo>
                  <a:cubicBezTo>
                    <a:pt x="5" y="3"/>
                    <a:pt x="3" y="10"/>
                    <a:pt x="4" y="11"/>
                  </a:cubicBezTo>
                  <a:cubicBezTo>
                    <a:pt x="4" y="13"/>
                    <a:pt x="0" y="49"/>
                    <a:pt x="1" y="59"/>
                  </a:cubicBezTo>
                  <a:close/>
                </a:path>
              </a:pathLst>
            </a:custGeom>
            <a:solidFill>
              <a:srgbClr val="FFFFFF"/>
            </a:solidFill>
            <a:ln w="9525">
              <a:noFill/>
              <a:round/>
            </a:ln>
          </p:spPr>
          <p:txBody>
            <a:bodyPr/>
            <a:lstStyle/>
            <a:p>
              <a:endParaRPr lang="zh-TW" altLang="en-US"/>
            </a:p>
          </p:txBody>
        </p:sp>
        <p:sp>
          <p:nvSpPr>
            <p:cNvPr id="81" name="Freeform 42"/>
            <p:cNvSpPr/>
            <p:nvPr/>
          </p:nvSpPr>
          <p:spPr bwMode="auto">
            <a:xfrm>
              <a:off x="7913159" y="4209479"/>
              <a:ext cx="108108" cy="299435"/>
            </a:xfrm>
            <a:custGeom>
              <a:avLst/>
              <a:gdLst>
                <a:gd name="T0" fmla="*/ 0 w 17"/>
                <a:gd name="T1" fmla="*/ 2147483647 h 47"/>
                <a:gd name="T2" fmla="*/ 2147483647 w 17"/>
                <a:gd name="T3" fmla="*/ 2147483647 h 47"/>
                <a:gd name="T4" fmla="*/ 2147483647 w 17"/>
                <a:gd name="T5" fmla="*/ 1183728112 h 47"/>
                <a:gd name="T6" fmla="*/ 2147483647 w 17"/>
                <a:gd name="T7" fmla="*/ 507312048 h 47"/>
                <a:gd name="T8" fmla="*/ 1684852866 w 17"/>
                <a:gd name="T9" fmla="*/ 845520080 h 47"/>
                <a:gd name="T10" fmla="*/ 168482691 w 17"/>
                <a:gd name="T11" fmla="*/ 2147483647 h 47"/>
                <a:gd name="T12" fmla="*/ 0 w 17"/>
                <a:gd name="T13" fmla="*/ 2147483647 h 47"/>
                <a:gd name="T14" fmla="*/ 0 60000 65536"/>
                <a:gd name="T15" fmla="*/ 0 60000 65536"/>
                <a:gd name="T16" fmla="*/ 0 60000 65536"/>
                <a:gd name="T17" fmla="*/ 0 60000 65536"/>
                <a:gd name="T18" fmla="*/ 0 60000 65536"/>
                <a:gd name="T19" fmla="*/ 0 60000 65536"/>
                <a:gd name="T20" fmla="*/ 0 60000 65536"/>
                <a:gd name="T21" fmla="*/ 0 w 17"/>
                <a:gd name="T22" fmla="*/ 0 h 47"/>
                <a:gd name="T23" fmla="*/ 17 w 17"/>
                <a:gd name="T24" fmla="*/ 47 h 4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7" h="47">
                  <a:moveTo>
                    <a:pt x="0" y="47"/>
                  </a:moveTo>
                  <a:cubicBezTo>
                    <a:pt x="0" y="47"/>
                    <a:pt x="14" y="25"/>
                    <a:pt x="13" y="14"/>
                  </a:cubicBezTo>
                  <a:cubicBezTo>
                    <a:pt x="13" y="9"/>
                    <a:pt x="14" y="7"/>
                    <a:pt x="14" y="7"/>
                  </a:cubicBezTo>
                  <a:cubicBezTo>
                    <a:pt x="14" y="7"/>
                    <a:pt x="17" y="4"/>
                    <a:pt x="16" y="3"/>
                  </a:cubicBezTo>
                  <a:cubicBezTo>
                    <a:pt x="15" y="1"/>
                    <a:pt x="12" y="0"/>
                    <a:pt x="10" y="5"/>
                  </a:cubicBezTo>
                  <a:cubicBezTo>
                    <a:pt x="11" y="8"/>
                    <a:pt x="1" y="15"/>
                    <a:pt x="1" y="26"/>
                  </a:cubicBezTo>
                  <a:lnTo>
                    <a:pt x="0" y="47"/>
                  </a:lnTo>
                  <a:close/>
                </a:path>
              </a:pathLst>
            </a:custGeom>
            <a:solidFill>
              <a:schemeClr val="bg1">
                <a:lumMod val="65000"/>
              </a:schemeClr>
            </a:solidFill>
            <a:ln w="9525">
              <a:noFill/>
              <a:round/>
            </a:ln>
          </p:spPr>
          <p:txBody>
            <a:bodyPr/>
            <a:lstStyle/>
            <a:p>
              <a:pPr>
                <a:defRPr/>
              </a:pPr>
              <a:endParaRPr lang="zh-TW" altLang="en-US"/>
            </a:p>
          </p:txBody>
        </p:sp>
        <p:sp>
          <p:nvSpPr>
            <p:cNvPr id="82" name="Freeform 43"/>
            <p:cNvSpPr/>
            <p:nvPr/>
          </p:nvSpPr>
          <p:spPr bwMode="auto">
            <a:xfrm>
              <a:off x="8015167" y="4215701"/>
              <a:ext cx="51332" cy="44332"/>
            </a:xfrm>
            <a:custGeom>
              <a:avLst/>
              <a:gdLst>
                <a:gd name="T0" fmla="*/ 0 w 66"/>
                <a:gd name="T1" fmla="*/ 2147483647 h 57"/>
                <a:gd name="T2" fmla="*/ 0 w 66"/>
                <a:gd name="T3" fmla="*/ 0 h 57"/>
                <a:gd name="T4" fmla="*/ 2147483647 w 66"/>
                <a:gd name="T5" fmla="*/ 2147483647 h 57"/>
                <a:gd name="T6" fmla="*/ 2147483647 w 66"/>
                <a:gd name="T7" fmla="*/ 2147483647 h 57"/>
                <a:gd name="T8" fmla="*/ 0 w 66"/>
                <a:gd name="T9" fmla="*/ 2147483647 h 57"/>
                <a:gd name="T10" fmla="*/ 0 60000 65536"/>
                <a:gd name="T11" fmla="*/ 0 60000 65536"/>
                <a:gd name="T12" fmla="*/ 0 60000 65536"/>
                <a:gd name="T13" fmla="*/ 0 60000 65536"/>
                <a:gd name="T14" fmla="*/ 0 60000 65536"/>
                <a:gd name="T15" fmla="*/ 0 w 66"/>
                <a:gd name="T16" fmla="*/ 0 h 57"/>
                <a:gd name="T17" fmla="*/ 66 w 66"/>
                <a:gd name="T18" fmla="*/ 57 h 57"/>
              </a:gdLst>
              <a:ahLst/>
              <a:cxnLst>
                <a:cxn ang="T10">
                  <a:pos x="T0" y="T1"/>
                </a:cxn>
                <a:cxn ang="T11">
                  <a:pos x="T2" y="T3"/>
                </a:cxn>
                <a:cxn ang="T12">
                  <a:pos x="T4" y="T5"/>
                </a:cxn>
                <a:cxn ang="T13">
                  <a:pos x="T6" y="T7"/>
                </a:cxn>
                <a:cxn ang="T14">
                  <a:pos x="T8" y="T9"/>
                </a:cxn>
              </a:cxnLst>
              <a:rect l="T15" t="T16" r="T17" b="T18"/>
              <a:pathLst>
                <a:path w="66" h="57">
                  <a:moveTo>
                    <a:pt x="0" y="8"/>
                  </a:moveTo>
                  <a:lnTo>
                    <a:pt x="0" y="0"/>
                  </a:lnTo>
                  <a:lnTo>
                    <a:pt x="66" y="57"/>
                  </a:lnTo>
                  <a:lnTo>
                    <a:pt x="0" y="8"/>
                  </a:lnTo>
                  <a:close/>
                </a:path>
              </a:pathLst>
            </a:custGeom>
            <a:solidFill>
              <a:srgbClr val="000000"/>
            </a:solidFill>
            <a:ln w="9525">
              <a:noFill/>
              <a:round/>
            </a:ln>
          </p:spPr>
          <p:txBody>
            <a:bodyPr/>
            <a:lstStyle/>
            <a:p>
              <a:endParaRPr lang="zh-TW" altLang="en-US"/>
            </a:p>
          </p:txBody>
        </p:sp>
        <p:sp>
          <p:nvSpPr>
            <p:cNvPr id="83" name="Freeform 44"/>
            <p:cNvSpPr/>
            <p:nvPr/>
          </p:nvSpPr>
          <p:spPr bwMode="auto">
            <a:xfrm>
              <a:off x="7931947" y="4215701"/>
              <a:ext cx="57554" cy="44332"/>
            </a:xfrm>
            <a:custGeom>
              <a:avLst/>
              <a:gdLst>
                <a:gd name="T0" fmla="*/ 0 w 74"/>
                <a:gd name="T1" fmla="*/ 2147483647 h 57"/>
                <a:gd name="T2" fmla="*/ 2147483647 w 74"/>
                <a:gd name="T3" fmla="*/ 0 h 57"/>
                <a:gd name="T4" fmla="*/ 2147483647 w 74"/>
                <a:gd name="T5" fmla="*/ 0 h 57"/>
                <a:gd name="T6" fmla="*/ 0 w 74"/>
                <a:gd name="T7" fmla="*/ 2147483647 h 57"/>
                <a:gd name="T8" fmla="*/ 0 w 74"/>
                <a:gd name="T9" fmla="*/ 2147483647 h 57"/>
                <a:gd name="T10" fmla="*/ 0 60000 65536"/>
                <a:gd name="T11" fmla="*/ 0 60000 65536"/>
                <a:gd name="T12" fmla="*/ 0 60000 65536"/>
                <a:gd name="T13" fmla="*/ 0 60000 65536"/>
                <a:gd name="T14" fmla="*/ 0 60000 65536"/>
                <a:gd name="T15" fmla="*/ 0 w 74"/>
                <a:gd name="T16" fmla="*/ 0 h 57"/>
                <a:gd name="T17" fmla="*/ 74 w 74"/>
                <a:gd name="T18" fmla="*/ 57 h 57"/>
              </a:gdLst>
              <a:ahLst/>
              <a:cxnLst>
                <a:cxn ang="T10">
                  <a:pos x="T0" y="T1"/>
                </a:cxn>
                <a:cxn ang="T11">
                  <a:pos x="T2" y="T3"/>
                </a:cxn>
                <a:cxn ang="T12">
                  <a:pos x="T4" y="T5"/>
                </a:cxn>
                <a:cxn ang="T13">
                  <a:pos x="T6" y="T7"/>
                </a:cxn>
                <a:cxn ang="T14">
                  <a:pos x="T8" y="T9"/>
                </a:cxn>
              </a:cxnLst>
              <a:rect l="T15" t="T16" r="T17" b="T18"/>
              <a:pathLst>
                <a:path w="74" h="57">
                  <a:moveTo>
                    <a:pt x="0" y="57"/>
                  </a:moveTo>
                  <a:lnTo>
                    <a:pt x="66" y="0"/>
                  </a:lnTo>
                  <a:lnTo>
                    <a:pt x="74" y="0"/>
                  </a:lnTo>
                  <a:lnTo>
                    <a:pt x="0" y="57"/>
                  </a:lnTo>
                  <a:close/>
                </a:path>
              </a:pathLst>
            </a:custGeom>
            <a:solidFill>
              <a:srgbClr val="000000"/>
            </a:solidFill>
            <a:ln w="9525">
              <a:noFill/>
              <a:round/>
            </a:ln>
          </p:spPr>
          <p:txBody>
            <a:bodyPr/>
            <a:lstStyle/>
            <a:p>
              <a:endParaRPr lang="zh-TW" altLang="en-US"/>
            </a:p>
          </p:txBody>
        </p:sp>
        <p:sp>
          <p:nvSpPr>
            <p:cNvPr id="84" name="Freeform 40"/>
            <p:cNvSpPr/>
            <p:nvPr/>
          </p:nvSpPr>
          <p:spPr bwMode="auto">
            <a:xfrm>
              <a:off x="8174567" y="3446398"/>
              <a:ext cx="1075546" cy="1055106"/>
            </a:xfrm>
            <a:custGeom>
              <a:avLst/>
              <a:gdLst/>
              <a:ahLst/>
              <a:cxnLst/>
              <a:rect l="l" t="t" r="r" b="b"/>
              <a:pathLst>
                <a:path w="1547910" h="1518490">
                  <a:moveTo>
                    <a:pt x="735325" y="0"/>
                  </a:moveTo>
                  <a:cubicBezTo>
                    <a:pt x="1125922" y="0"/>
                    <a:pt x="1099882" y="195344"/>
                    <a:pt x="1099882" y="273482"/>
                  </a:cubicBezTo>
                  <a:cubicBezTo>
                    <a:pt x="1099882" y="338596"/>
                    <a:pt x="1047802" y="533941"/>
                    <a:pt x="1034783" y="612078"/>
                  </a:cubicBezTo>
                  <a:cubicBezTo>
                    <a:pt x="1008743" y="677193"/>
                    <a:pt x="995723" y="755331"/>
                    <a:pt x="1021763" y="794399"/>
                  </a:cubicBezTo>
                  <a:cubicBezTo>
                    <a:pt x="1034783" y="820445"/>
                    <a:pt x="1073842" y="872537"/>
                    <a:pt x="1243100" y="963698"/>
                  </a:cubicBezTo>
                  <a:cubicBezTo>
                    <a:pt x="1399339" y="1054858"/>
                    <a:pt x="1581617" y="1067881"/>
                    <a:pt x="1542557" y="1289271"/>
                  </a:cubicBezTo>
                  <a:cubicBezTo>
                    <a:pt x="1520081" y="1379197"/>
                    <a:pt x="1500030" y="1452144"/>
                    <a:pt x="1480009" y="1518490"/>
                  </a:cubicBezTo>
                  <a:lnTo>
                    <a:pt x="0" y="1518490"/>
                  </a:lnTo>
                  <a:cubicBezTo>
                    <a:pt x="15993" y="1434519"/>
                    <a:pt x="15303" y="1372240"/>
                    <a:pt x="45272" y="1302294"/>
                  </a:cubicBezTo>
                  <a:cubicBezTo>
                    <a:pt x="71312" y="1211134"/>
                    <a:pt x="97352" y="1119973"/>
                    <a:pt x="279630" y="1041835"/>
                  </a:cubicBezTo>
                  <a:cubicBezTo>
                    <a:pt x="461908" y="963698"/>
                    <a:pt x="579087" y="911606"/>
                    <a:pt x="579087" y="911606"/>
                  </a:cubicBezTo>
                  <a:cubicBezTo>
                    <a:pt x="579087" y="911528"/>
                    <a:pt x="579093" y="820440"/>
                    <a:pt x="592107" y="807422"/>
                  </a:cubicBezTo>
                  <a:cubicBezTo>
                    <a:pt x="605127" y="807422"/>
                    <a:pt x="631166" y="768354"/>
                    <a:pt x="605127" y="729285"/>
                  </a:cubicBezTo>
                  <a:cubicBezTo>
                    <a:pt x="592107" y="677193"/>
                    <a:pt x="566067" y="625101"/>
                    <a:pt x="566067" y="599055"/>
                  </a:cubicBezTo>
                  <a:cubicBezTo>
                    <a:pt x="566067" y="573009"/>
                    <a:pt x="344729" y="0"/>
                    <a:pt x="735325" y="0"/>
                  </a:cubicBezTo>
                  <a:close/>
                </a:path>
              </a:pathLst>
            </a:custGeom>
            <a:solidFill>
              <a:srgbClr val="D06F83"/>
            </a:solidFill>
            <a:ln w="9525">
              <a:noFill/>
              <a:round/>
            </a:ln>
            <a:effectLst>
              <a:outerShdw blurRad="127000" dist="63500" dir="2700000" algn="tl" rotWithShape="0">
                <a:prstClr val="black">
                  <a:alpha val="40000"/>
                </a:prstClr>
              </a:outerShdw>
            </a:effectLst>
          </p:spPr>
          <p:txBody>
            <a:bodyPr/>
            <a:lstStyle/>
            <a:p>
              <a:endParaRPr lang="zh-TW" altLang="en-US"/>
            </a:p>
          </p:txBody>
        </p:sp>
        <p:sp>
          <p:nvSpPr>
            <p:cNvPr id="85" name="Freeform 41"/>
            <p:cNvSpPr/>
            <p:nvPr/>
          </p:nvSpPr>
          <p:spPr bwMode="auto">
            <a:xfrm>
              <a:off x="8525837" y="3966210"/>
              <a:ext cx="361802" cy="533879"/>
            </a:xfrm>
            <a:custGeom>
              <a:avLst/>
              <a:gdLst>
                <a:gd name="T0" fmla="*/ 2147483647 w 40"/>
                <a:gd name="T1" fmla="*/ 2147483647 h 59"/>
                <a:gd name="T2" fmla="*/ 2147483647 w 40"/>
                <a:gd name="T3" fmla="*/ 2147483647 h 59"/>
                <a:gd name="T4" fmla="*/ 2147483647 w 40"/>
                <a:gd name="T5" fmla="*/ 0 h 59"/>
                <a:gd name="T6" fmla="*/ 2147483647 w 40"/>
                <a:gd name="T7" fmla="*/ 2147483647 h 59"/>
                <a:gd name="T8" fmla="*/ 2147483647 w 40"/>
                <a:gd name="T9" fmla="*/ 2147483647 h 59"/>
                <a:gd name="T10" fmla="*/ 2147483647 w 40"/>
                <a:gd name="T11" fmla="*/ 2147483647 h 59"/>
                <a:gd name="T12" fmla="*/ 2147483647 w 40"/>
                <a:gd name="T13" fmla="*/ 2147483647 h 59"/>
                <a:gd name="T14" fmla="*/ 2147483647 w 40"/>
                <a:gd name="T15" fmla="*/ 2147483647 h 59"/>
                <a:gd name="T16" fmla="*/ 0 60000 65536"/>
                <a:gd name="T17" fmla="*/ 0 60000 65536"/>
                <a:gd name="T18" fmla="*/ 0 60000 65536"/>
                <a:gd name="T19" fmla="*/ 0 60000 65536"/>
                <a:gd name="T20" fmla="*/ 0 60000 65536"/>
                <a:gd name="T21" fmla="*/ 0 60000 65536"/>
                <a:gd name="T22" fmla="*/ 0 60000 65536"/>
                <a:gd name="T23" fmla="*/ 0 60000 65536"/>
                <a:gd name="T24" fmla="*/ 0 w 40"/>
                <a:gd name="T25" fmla="*/ 0 h 59"/>
                <a:gd name="T26" fmla="*/ 40 w 40"/>
                <a:gd name="T27" fmla="*/ 59 h 5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0" h="59">
                  <a:moveTo>
                    <a:pt x="1" y="59"/>
                  </a:moveTo>
                  <a:cubicBezTo>
                    <a:pt x="1" y="59"/>
                    <a:pt x="19" y="21"/>
                    <a:pt x="40" y="4"/>
                  </a:cubicBezTo>
                  <a:cubicBezTo>
                    <a:pt x="40" y="4"/>
                    <a:pt x="37" y="2"/>
                    <a:pt x="37" y="0"/>
                  </a:cubicBezTo>
                  <a:cubicBezTo>
                    <a:pt x="37" y="0"/>
                    <a:pt x="16" y="14"/>
                    <a:pt x="15" y="15"/>
                  </a:cubicBezTo>
                  <a:cubicBezTo>
                    <a:pt x="14" y="16"/>
                    <a:pt x="13" y="16"/>
                    <a:pt x="12" y="15"/>
                  </a:cubicBezTo>
                  <a:cubicBezTo>
                    <a:pt x="11" y="14"/>
                    <a:pt x="5" y="3"/>
                    <a:pt x="5" y="3"/>
                  </a:cubicBezTo>
                  <a:cubicBezTo>
                    <a:pt x="5" y="3"/>
                    <a:pt x="3" y="10"/>
                    <a:pt x="4" y="11"/>
                  </a:cubicBezTo>
                  <a:cubicBezTo>
                    <a:pt x="4" y="13"/>
                    <a:pt x="0" y="49"/>
                    <a:pt x="1" y="59"/>
                  </a:cubicBezTo>
                  <a:close/>
                </a:path>
              </a:pathLst>
            </a:custGeom>
            <a:solidFill>
              <a:srgbClr val="FFFFFF"/>
            </a:solidFill>
            <a:ln w="9525">
              <a:noFill/>
              <a:round/>
            </a:ln>
          </p:spPr>
          <p:txBody>
            <a:bodyPr/>
            <a:lstStyle/>
            <a:p>
              <a:endParaRPr lang="zh-TW" altLang="en-US"/>
            </a:p>
          </p:txBody>
        </p:sp>
        <p:sp>
          <p:nvSpPr>
            <p:cNvPr id="86" name="Freeform 42"/>
            <p:cNvSpPr/>
            <p:nvPr/>
          </p:nvSpPr>
          <p:spPr bwMode="auto">
            <a:xfrm>
              <a:off x="8525665" y="4084238"/>
              <a:ext cx="153324" cy="424676"/>
            </a:xfrm>
            <a:custGeom>
              <a:avLst/>
              <a:gdLst>
                <a:gd name="T0" fmla="*/ 0 w 17"/>
                <a:gd name="T1" fmla="*/ 2147483647 h 47"/>
                <a:gd name="T2" fmla="*/ 2147483647 w 17"/>
                <a:gd name="T3" fmla="*/ 2147483647 h 47"/>
                <a:gd name="T4" fmla="*/ 2147483647 w 17"/>
                <a:gd name="T5" fmla="*/ 1183728112 h 47"/>
                <a:gd name="T6" fmla="*/ 2147483647 w 17"/>
                <a:gd name="T7" fmla="*/ 507312048 h 47"/>
                <a:gd name="T8" fmla="*/ 1684852866 w 17"/>
                <a:gd name="T9" fmla="*/ 845520080 h 47"/>
                <a:gd name="T10" fmla="*/ 168482691 w 17"/>
                <a:gd name="T11" fmla="*/ 2147483647 h 47"/>
                <a:gd name="T12" fmla="*/ 0 w 17"/>
                <a:gd name="T13" fmla="*/ 2147483647 h 47"/>
                <a:gd name="T14" fmla="*/ 0 60000 65536"/>
                <a:gd name="T15" fmla="*/ 0 60000 65536"/>
                <a:gd name="T16" fmla="*/ 0 60000 65536"/>
                <a:gd name="T17" fmla="*/ 0 60000 65536"/>
                <a:gd name="T18" fmla="*/ 0 60000 65536"/>
                <a:gd name="T19" fmla="*/ 0 60000 65536"/>
                <a:gd name="T20" fmla="*/ 0 60000 65536"/>
                <a:gd name="T21" fmla="*/ 0 w 17"/>
                <a:gd name="T22" fmla="*/ 0 h 47"/>
                <a:gd name="T23" fmla="*/ 17 w 17"/>
                <a:gd name="T24" fmla="*/ 47 h 4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7" h="47">
                  <a:moveTo>
                    <a:pt x="0" y="47"/>
                  </a:moveTo>
                  <a:cubicBezTo>
                    <a:pt x="0" y="47"/>
                    <a:pt x="14" y="25"/>
                    <a:pt x="13" y="14"/>
                  </a:cubicBezTo>
                  <a:cubicBezTo>
                    <a:pt x="13" y="9"/>
                    <a:pt x="14" y="7"/>
                    <a:pt x="14" y="7"/>
                  </a:cubicBezTo>
                  <a:cubicBezTo>
                    <a:pt x="14" y="7"/>
                    <a:pt x="17" y="4"/>
                    <a:pt x="16" y="3"/>
                  </a:cubicBezTo>
                  <a:cubicBezTo>
                    <a:pt x="15" y="1"/>
                    <a:pt x="12" y="0"/>
                    <a:pt x="10" y="5"/>
                  </a:cubicBezTo>
                  <a:cubicBezTo>
                    <a:pt x="11" y="8"/>
                    <a:pt x="1" y="15"/>
                    <a:pt x="1" y="26"/>
                  </a:cubicBezTo>
                  <a:lnTo>
                    <a:pt x="0" y="47"/>
                  </a:lnTo>
                  <a:close/>
                </a:path>
              </a:pathLst>
            </a:custGeom>
            <a:solidFill>
              <a:srgbClr val="D06F83"/>
            </a:solidFill>
            <a:ln w="9525">
              <a:noFill/>
              <a:round/>
            </a:ln>
          </p:spPr>
          <p:txBody>
            <a:bodyPr/>
            <a:lstStyle/>
            <a:p>
              <a:pPr>
                <a:defRPr/>
              </a:pPr>
              <a:endParaRPr lang="zh-TW" altLang="en-US"/>
            </a:p>
          </p:txBody>
        </p:sp>
        <p:sp>
          <p:nvSpPr>
            <p:cNvPr id="87" name="Freeform 43"/>
            <p:cNvSpPr/>
            <p:nvPr/>
          </p:nvSpPr>
          <p:spPr bwMode="auto">
            <a:xfrm>
              <a:off x="8670336" y="4093062"/>
              <a:ext cx="72801" cy="62875"/>
            </a:xfrm>
            <a:custGeom>
              <a:avLst/>
              <a:gdLst>
                <a:gd name="T0" fmla="*/ 0 w 66"/>
                <a:gd name="T1" fmla="*/ 2147483647 h 57"/>
                <a:gd name="T2" fmla="*/ 0 w 66"/>
                <a:gd name="T3" fmla="*/ 0 h 57"/>
                <a:gd name="T4" fmla="*/ 2147483647 w 66"/>
                <a:gd name="T5" fmla="*/ 2147483647 h 57"/>
                <a:gd name="T6" fmla="*/ 2147483647 w 66"/>
                <a:gd name="T7" fmla="*/ 2147483647 h 57"/>
                <a:gd name="T8" fmla="*/ 0 w 66"/>
                <a:gd name="T9" fmla="*/ 2147483647 h 57"/>
                <a:gd name="T10" fmla="*/ 0 60000 65536"/>
                <a:gd name="T11" fmla="*/ 0 60000 65536"/>
                <a:gd name="T12" fmla="*/ 0 60000 65536"/>
                <a:gd name="T13" fmla="*/ 0 60000 65536"/>
                <a:gd name="T14" fmla="*/ 0 60000 65536"/>
                <a:gd name="T15" fmla="*/ 0 w 66"/>
                <a:gd name="T16" fmla="*/ 0 h 57"/>
                <a:gd name="T17" fmla="*/ 66 w 66"/>
                <a:gd name="T18" fmla="*/ 57 h 57"/>
              </a:gdLst>
              <a:ahLst/>
              <a:cxnLst>
                <a:cxn ang="T10">
                  <a:pos x="T0" y="T1"/>
                </a:cxn>
                <a:cxn ang="T11">
                  <a:pos x="T2" y="T3"/>
                </a:cxn>
                <a:cxn ang="T12">
                  <a:pos x="T4" y="T5"/>
                </a:cxn>
                <a:cxn ang="T13">
                  <a:pos x="T6" y="T7"/>
                </a:cxn>
                <a:cxn ang="T14">
                  <a:pos x="T8" y="T9"/>
                </a:cxn>
              </a:cxnLst>
              <a:rect l="T15" t="T16" r="T17" b="T18"/>
              <a:pathLst>
                <a:path w="66" h="57">
                  <a:moveTo>
                    <a:pt x="0" y="8"/>
                  </a:moveTo>
                  <a:lnTo>
                    <a:pt x="0" y="0"/>
                  </a:lnTo>
                  <a:lnTo>
                    <a:pt x="66" y="57"/>
                  </a:lnTo>
                  <a:lnTo>
                    <a:pt x="0" y="8"/>
                  </a:lnTo>
                  <a:close/>
                </a:path>
              </a:pathLst>
            </a:custGeom>
            <a:solidFill>
              <a:srgbClr val="000000"/>
            </a:solidFill>
            <a:ln w="9525">
              <a:noFill/>
              <a:round/>
            </a:ln>
          </p:spPr>
          <p:txBody>
            <a:bodyPr/>
            <a:lstStyle/>
            <a:p>
              <a:endParaRPr lang="zh-TW" altLang="en-US"/>
            </a:p>
          </p:txBody>
        </p:sp>
        <p:sp>
          <p:nvSpPr>
            <p:cNvPr id="88" name="Freeform 44"/>
            <p:cNvSpPr/>
            <p:nvPr/>
          </p:nvSpPr>
          <p:spPr bwMode="auto">
            <a:xfrm>
              <a:off x="8552310" y="4093062"/>
              <a:ext cx="81627" cy="62875"/>
            </a:xfrm>
            <a:custGeom>
              <a:avLst/>
              <a:gdLst>
                <a:gd name="T0" fmla="*/ 0 w 74"/>
                <a:gd name="T1" fmla="*/ 2147483647 h 57"/>
                <a:gd name="T2" fmla="*/ 2147483647 w 74"/>
                <a:gd name="T3" fmla="*/ 0 h 57"/>
                <a:gd name="T4" fmla="*/ 2147483647 w 74"/>
                <a:gd name="T5" fmla="*/ 0 h 57"/>
                <a:gd name="T6" fmla="*/ 0 w 74"/>
                <a:gd name="T7" fmla="*/ 2147483647 h 57"/>
                <a:gd name="T8" fmla="*/ 0 w 74"/>
                <a:gd name="T9" fmla="*/ 2147483647 h 57"/>
                <a:gd name="T10" fmla="*/ 0 60000 65536"/>
                <a:gd name="T11" fmla="*/ 0 60000 65536"/>
                <a:gd name="T12" fmla="*/ 0 60000 65536"/>
                <a:gd name="T13" fmla="*/ 0 60000 65536"/>
                <a:gd name="T14" fmla="*/ 0 60000 65536"/>
                <a:gd name="T15" fmla="*/ 0 w 74"/>
                <a:gd name="T16" fmla="*/ 0 h 57"/>
                <a:gd name="T17" fmla="*/ 74 w 74"/>
                <a:gd name="T18" fmla="*/ 57 h 57"/>
              </a:gdLst>
              <a:ahLst/>
              <a:cxnLst>
                <a:cxn ang="T10">
                  <a:pos x="T0" y="T1"/>
                </a:cxn>
                <a:cxn ang="T11">
                  <a:pos x="T2" y="T3"/>
                </a:cxn>
                <a:cxn ang="T12">
                  <a:pos x="T4" y="T5"/>
                </a:cxn>
                <a:cxn ang="T13">
                  <a:pos x="T6" y="T7"/>
                </a:cxn>
                <a:cxn ang="T14">
                  <a:pos x="T8" y="T9"/>
                </a:cxn>
              </a:cxnLst>
              <a:rect l="T15" t="T16" r="T17" b="T18"/>
              <a:pathLst>
                <a:path w="74" h="57">
                  <a:moveTo>
                    <a:pt x="0" y="57"/>
                  </a:moveTo>
                  <a:lnTo>
                    <a:pt x="66" y="0"/>
                  </a:lnTo>
                  <a:lnTo>
                    <a:pt x="74" y="0"/>
                  </a:lnTo>
                  <a:lnTo>
                    <a:pt x="0" y="57"/>
                  </a:lnTo>
                  <a:close/>
                </a:path>
              </a:pathLst>
            </a:custGeom>
            <a:solidFill>
              <a:srgbClr val="000000"/>
            </a:solidFill>
            <a:ln w="9525">
              <a:noFill/>
              <a:round/>
            </a:ln>
          </p:spPr>
          <p:txBody>
            <a:bodyPr/>
            <a:lstStyle/>
            <a:p>
              <a:endParaRPr lang="zh-TW" altLang="en-US"/>
            </a:p>
          </p:txBody>
        </p:sp>
        <p:sp>
          <p:nvSpPr>
            <p:cNvPr id="89" name="Freeform 40"/>
            <p:cNvSpPr/>
            <p:nvPr/>
          </p:nvSpPr>
          <p:spPr bwMode="auto">
            <a:xfrm>
              <a:off x="6294630" y="4121798"/>
              <a:ext cx="386742" cy="379392"/>
            </a:xfrm>
            <a:custGeom>
              <a:avLst/>
              <a:gdLst/>
              <a:ahLst/>
              <a:cxnLst/>
              <a:rect l="l" t="t" r="r" b="b"/>
              <a:pathLst>
                <a:path w="1547910" h="1518490">
                  <a:moveTo>
                    <a:pt x="735325" y="0"/>
                  </a:moveTo>
                  <a:cubicBezTo>
                    <a:pt x="1125922" y="0"/>
                    <a:pt x="1099882" y="195344"/>
                    <a:pt x="1099882" y="273482"/>
                  </a:cubicBezTo>
                  <a:cubicBezTo>
                    <a:pt x="1099882" y="338596"/>
                    <a:pt x="1047802" y="533941"/>
                    <a:pt x="1034783" y="612078"/>
                  </a:cubicBezTo>
                  <a:cubicBezTo>
                    <a:pt x="1008743" y="677193"/>
                    <a:pt x="995723" y="755331"/>
                    <a:pt x="1021763" y="794399"/>
                  </a:cubicBezTo>
                  <a:cubicBezTo>
                    <a:pt x="1034783" y="820445"/>
                    <a:pt x="1073842" y="872537"/>
                    <a:pt x="1243100" y="963698"/>
                  </a:cubicBezTo>
                  <a:cubicBezTo>
                    <a:pt x="1399339" y="1054858"/>
                    <a:pt x="1581617" y="1067881"/>
                    <a:pt x="1542557" y="1289271"/>
                  </a:cubicBezTo>
                  <a:cubicBezTo>
                    <a:pt x="1520081" y="1379197"/>
                    <a:pt x="1500030" y="1452144"/>
                    <a:pt x="1480009" y="1518490"/>
                  </a:cubicBezTo>
                  <a:lnTo>
                    <a:pt x="0" y="1518490"/>
                  </a:lnTo>
                  <a:cubicBezTo>
                    <a:pt x="15993" y="1434519"/>
                    <a:pt x="15303" y="1372240"/>
                    <a:pt x="45272" y="1302294"/>
                  </a:cubicBezTo>
                  <a:cubicBezTo>
                    <a:pt x="71312" y="1211134"/>
                    <a:pt x="97352" y="1119973"/>
                    <a:pt x="279630" y="1041835"/>
                  </a:cubicBezTo>
                  <a:cubicBezTo>
                    <a:pt x="461908" y="963698"/>
                    <a:pt x="579087" y="911606"/>
                    <a:pt x="579087" y="911606"/>
                  </a:cubicBezTo>
                  <a:cubicBezTo>
                    <a:pt x="579087" y="911528"/>
                    <a:pt x="579093" y="820440"/>
                    <a:pt x="592107" y="807422"/>
                  </a:cubicBezTo>
                  <a:cubicBezTo>
                    <a:pt x="605127" y="807422"/>
                    <a:pt x="631166" y="768354"/>
                    <a:pt x="605127" y="729285"/>
                  </a:cubicBezTo>
                  <a:cubicBezTo>
                    <a:pt x="592107" y="677193"/>
                    <a:pt x="566067" y="625101"/>
                    <a:pt x="566067" y="599055"/>
                  </a:cubicBezTo>
                  <a:cubicBezTo>
                    <a:pt x="566067" y="573009"/>
                    <a:pt x="344729" y="0"/>
                    <a:pt x="735325" y="0"/>
                  </a:cubicBezTo>
                  <a:close/>
                </a:path>
              </a:pathLst>
            </a:custGeom>
            <a:solidFill>
              <a:schemeClr val="bg1">
                <a:lumMod val="75000"/>
              </a:schemeClr>
            </a:solidFill>
            <a:ln w="9525">
              <a:noFill/>
              <a:round/>
            </a:ln>
          </p:spPr>
          <p:txBody>
            <a:bodyPr/>
            <a:lstStyle/>
            <a:p>
              <a:endParaRPr lang="zh-TW" altLang="en-US"/>
            </a:p>
          </p:txBody>
        </p:sp>
        <p:sp>
          <p:nvSpPr>
            <p:cNvPr id="90" name="Freeform 41"/>
            <p:cNvSpPr/>
            <p:nvPr/>
          </p:nvSpPr>
          <p:spPr bwMode="auto">
            <a:xfrm>
              <a:off x="6420939" y="4313769"/>
              <a:ext cx="130096" cy="191972"/>
            </a:xfrm>
            <a:custGeom>
              <a:avLst/>
              <a:gdLst>
                <a:gd name="T0" fmla="*/ 2147483647 w 40"/>
                <a:gd name="T1" fmla="*/ 2147483647 h 59"/>
                <a:gd name="T2" fmla="*/ 2147483647 w 40"/>
                <a:gd name="T3" fmla="*/ 2147483647 h 59"/>
                <a:gd name="T4" fmla="*/ 2147483647 w 40"/>
                <a:gd name="T5" fmla="*/ 0 h 59"/>
                <a:gd name="T6" fmla="*/ 2147483647 w 40"/>
                <a:gd name="T7" fmla="*/ 2147483647 h 59"/>
                <a:gd name="T8" fmla="*/ 2147483647 w 40"/>
                <a:gd name="T9" fmla="*/ 2147483647 h 59"/>
                <a:gd name="T10" fmla="*/ 2147483647 w 40"/>
                <a:gd name="T11" fmla="*/ 2147483647 h 59"/>
                <a:gd name="T12" fmla="*/ 2147483647 w 40"/>
                <a:gd name="T13" fmla="*/ 2147483647 h 59"/>
                <a:gd name="T14" fmla="*/ 2147483647 w 40"/>
                <a:gd name="T15" fmla="*/ 2147483647 h 59"/>
                <a:gd name="T16" fmla="*/ 0 60000 65536"/>
                <a:gd name="T17" fmla="*/ 0 60000 65536"/>
                <a:gd name="T18" fmla="*/ 0 60000 65536"/>
                <a:gd name="T19" fmla="*/ 0 60000 65536"/>
                <a:gd name="T20" fmla="*/ 0 60000 65536"/>
                <a:gd name="T21" fmla="*/ 0 60000 65536"/>
                <a:gd name="T22" fmla="*/ 0 60000 65536"/>
                <a:gd name="T23" fmla="*/ 0 60000 65536"/>
                <a:gd name="T24" fmla="*/ 0 w 40"/>
                <a:gd name="T25" fmla="*/ 0 h 59"/>
                <a:gd name="T26" fmla="*/ 40 w 40"/>
                <a:gd name="T27" fmla="*/ 59 h 5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0" h="59">
                  <a:moveTo>
                    <a:pt x="1" y="59"/>
                  </a:moveTo>
                  <a:cubicBezTo>
                    <a:pt x="1" y="59"/>
                    <a:pt x="19" y="21"/>
                    <a:pt x="40" y="4"/>
                  </a:cubicBezTo>
                  <a:cubicBezTo>
                    <a:pt x="40" y="4"/>
                    <a:pt x="37" y="2"/>
                    <a:pt x="37" y="0"/>
                  </a:cubicBezTo>
                  <a:cubicBezTo>
                    <a:pt x="37" y="0"/>
                    <a:pt x="16" y="14"/>
                    <a:pt x="15" y="15"/>
                  </a:cubicBezTo>
                  <a:cubicBezTo>
                    <a:pt x="14" y="16"/>
                    <a:pt x="13" y="16"/>
                    <a:pt x="12" y="15"/>
                  </a:cubicBezTo>
                  <a:cubicBezTo>
                    <a:pt x="11" y="14"/>
                    <a:pt x="5" y="3"/>
                    <a:pt x="5" y="3"/>
                  </a:cubicBezTo>
                  <a:cubicBezTo>
                    <a:pt x="5" y="3"/>
                    <a:pt x="3" y="10"/>
                    <a:pt x="4" y="11"/>
                  </a:cubicBezTo>
                  <a:cubicBezTo>
                    <a:pt x="4" y="13"/>
                    <a:pt x="0" y="49"/>
                    <a:pt x="1" y="59"/>
                  </a:cubicBezTo>
                  <a:close/>
                </a:path>
              </a:pathLst>
            </a:custGeom>
            <a:solidFill>
              <a:srgbClr val="FFFFFF"/>
            </a:solidFill>
            <a:ln w="9525">
              <a:noFill/>
              <a:round/>
            </a:ln>
          </p:spPr>
          <p:txBody>
            <a:bodyPr/>
            <a:lstStyle/>
            <a:p>
              <a:endParaRPr lang="zh-TW" altLang="en-US"/>
            </a:p>
          </p:txBody>
        </p:sp>
        <p:sp>
          <p:nvSpPr>
            <p:cNvPr id="91" name="Freeform 42"/>
            <p:cNvSpPr/>
            <p:nvPr/>
          </p:nvSpPr>
          <p:spPr bwMode="auto">
            <a:xfrm>
              <a:off x="6420876" y="4356210"/>
              <a:ext cx="55132" cy="152704"/>
            </a:xfrm>
            <a:custGeom>
              <a:avLst/>
              <a:gdLst>
                <a:gd name="T0" fmla="*/ 0 w 17"/>
                <a:gd name="T1" fmla="*/ 2147483647 h 47"/>
                <a:gd name="T2" fmla="*/ 2147483647 w 17"/>
                <a:gd name="T3" fmla="*/ 2147483647 h 47"/>
                <a:gd name="T4" fmla="*/ 2147483647 w 17"/>
                <a:gd name="T5" fmla="*/ 1183728112 h 47"/>
                <a:gd name="T6" fmla="*/ 2147483647 w 17"/>
                <a:gd name="T7" fmla="*/ 507312048 h 47"/>
                <a:gd name="T8" fmla="*/ 1684852866 w 17"/>
                <a:gd name="T9" fmla="*/ 845520080 h 47"/>
                <a:gd name="T10" fmla="*/ 168482691 w 17"/>
                <a:gd name="T11" fmla="*/ 2147483647 h 47"/>
                <a:gd name="T12" fmla="*/ 0 w 17"/>
                <a:gd name="T13" fmla="*/ 2147483647 h 47"/>
                <a:gd name="T14" fmla="*/ 0 60000 65536"/>
                <a:gd name="T15" fmla="*/ 0 60000 65536"/>
                <a:gd name="T16" fmla="*/ 0 60000 65536"/>
                <a:gd name="T17" fmla="*/ 0 60000 65536"/>
                <a:gd name="T18" fmla="*/ 0 60000 65536"/>
                <a:gd name="T19" fmla="*/ 0 60000 65536"/>
                <a:gd name="T20" fmla="*/ 0 60000 65536"/>
                <a:gd name="T21" fmla="*/ 0 w 17"/>
                <a:gd name="T22" fmla="*/ 0 h 47"/>
                <a:gd name="T23" fmla="*/ 17 w 17"/>
                <a:gd name="T24" fmla="*/ 47 h 4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7" h="47">
                  <a:moveTo>
                    <a:pt x="0" y="47"/>
                  </a:moveTo>
                  <a:cubicBezTo>
                    <a:pt x="0" y="47"/>
                    <a:pt x="14" y="25"/>
                    <a:pt x="13" y="14"/>
                  </a:cubicBezTo>
                  <a:cubicBezTo>
                    <a:pt x="13" y="9"/>
                    <a:pt x="14" y="7"/>
                    <a:pt x="14" y="7"/>
                  </a:cubicBezTo>
                  <a:cubicBezTo>
                    <a:pt x="14" y="7"/>
                    <a:pt x="17" y="4"/>
                    <a:pt x="16" y="3"/>
                  </a:cubicBezTo>
                  <a:cubicBezTo>
                    <a:pt x="15" y="1"/>
                    <a:pt x="12" y="0"/>
                    <a:pt x="10" y="5"/>
                  </a:cubicBezTo>
                  <a:cubicBezTo>
                    <a:pt x="11" y="8"/>
                    <a:pt x="1" y="15"/>
                    <a:pt x="1" y="26"/>
                  </a:cubicBezTo>
                  <a:lnTo>
                    <a:pt x="0" y="47"/>
                  </a:lnTo>
                  <a:close/>
                </a:path>
              </a:pathLst>
            </a:custGeom>
            <a:solidFill>
              <a:schemeClr val="bg1">
                <a:lumMod val="65000"/>
              </a:schemeClr>
            </a:solidFill>
            <a:ln w="9525">
              <a:noFill/>
              <a:round/>
            </a:ln>
          </p:spPr>
          <p:txBody>
            <a:bodyPr/>
            <a:lstStyle/>
            <a:p>
              <a:pPr>
                <a:defRPr/>
              </a:pPr>
              <a:endParaRPr lang="zh-TW" altLang="en-US"/>
            </a:p>
          </p:txBody>
        </p:sp>
        <p:sp>
          <p:nvSpPr>
            <p:cNvPr id="92" name="Freeform 43"/>
            <p:cNvSpPr/>
            <p:nvPr/>
          </p:nvSpPr>
          <p:spPr bwMode="auto">
            <a:xfrm>
              <a:off x="6472898" y="4359381"/>
              <a:ext cx="26178" cy="22608"/>
            </a:xfrm>
            <a:custGeom>
              <a:avLst/>
              <a:gdLst>
                <a:gd name="T0" fmla="*/ 0 w 66"/>
                <a:gd name="T1" fmla="*/ 2147483647 h 57"/>
                <a:gd name="T2" fmla="*/ 0 w 66"/>
                <a:gd name="T3" fmla="*/ 0 h 57"/>
                <a:gd name="T4" fmla="*/ 2147483647 w 66"/>
                <a:gd name="T5" fmla="*/ 2147483647 h 57"/>
                <a:gd name="T6" fmla="*/ 2147483647 w 66"/>
                <a:gd name="T7" fmla="*/ 2147483647 h 57"/>
                <a:gd name="T8" fmla="*/ 0 w 66"/>
                <a:gd name="T9" fmla="*/ 2147483647 h 57"/>
                <a:gd name="T10" fmla="*/ 0 60000 65536"/>
                <a:gd name="T11" fmla="*/ 0 60000 65536"/>
                <a:gd name="T12" fmla="*/ 0 60000 65536"/>
                <a:gd name="T13" fmla="*/ 0 60000 65536"/>
                <a:gd name="T14" fmla="*/ 0 60000 65536"/>
                <a:gd name="T15" fmla="*/ 0 w 66"/>
                <a:gd name="T16" fmla="*/ 0 h 57"/>
                <a:gd name="T17" fmla="*/ 66 w 66"/>
                <a:gd name="T18" fmla="*/ 57 h 57"/>
              </a:gdLst>
              <a:ahLst/>
              <a:cxnLst>
                <a:cxn ang="T10">
                  <a:pos x="T0" y="T1"/>
                </a:cxn>
                <a:cxn ang="T11">
                  <a:pos x="T2" y="T3"/>
                </a:cxn>
                <a:cxn ang="T12">
                  <a:pos x="T4" y="T5"/>
                </a:cxn>
                <a:cxn ang="T13">
                  <a:pos x="T6" y="T7"/>
                </a:cxn>
                <a:cxn ang="T14">
                  <a:pos x="T8" y="T9"/>
                </a:cxn>
              </a:cxnLst>
              <a:rect l="T15" t="T16" r="T17" b="T18"/>
              <a:pathLst>
                <a:path w="66" h="57">
                  <a:moveTo>
                    <a:pt x="0" y="8"/>
                  </a:moveTo>
                  <a:lnTo>
                    <a:pt x="0" y="0"/>
                  </a:lnTo>
                  <a:lnTo>
                    <a:pt x="66" y="57"/>
                  </a:lnTo>
                  <a:lnTo>
                    <a:pt x="0" y="8"/>
                  </a:lnTo>
                  <a:close/>
                </a:path>
              </a:pathLst>
            </a:custGeom>
            <a:solidFill>
              <a:srgbClr val="000000"/>
            </a:solidFill>
            <a:ln w="9525">
              <a:noFill/>
              <a:round/>
            </a:ln>
          </p:spPr>
          <p:txBody>
            <a:bodyPr/>
            <a:lstStyle/>
            <a:p>
              <a:endParaRPr lang="zh-TW" altLang="en-US"/>
            </a:p>
          </p:txBody>
        </p:sp>
        <p:sp>
          <p:nvSpPr>
            <p:cNvPr id="93" name="Freeform 44"/>
            <p:cNvSpPr/>
            <p:nvPr/>
          </p:nvSpPr>
          <p:spPr bwMode="auto">
            <a:xfrm>
              <a:off x="6430459" y="4359381"/>
              <a:ext cx="29351" cy="22608"/>
            </a:xfrm>
            <a:custGeom>
              <a:avLst/>
              <a:gdLst>
                <a:gd name="T0" fmla="*/ 0 w 74"/>
                <a:gd name="T1" fmla="*/ 2147483647 h 57"/>
                <a:gd name="T2" fmla="*/ 2147483647 w 74"/>
                <a:gd name="T3" fmla="*/ 0 h 57"/>
                <a:gd name="T4" fmla="*/ 2147483647 w 74"/>
                <a:gd name="T5" fmla="*/ 0 h 57"/>
                <a:gd name="T6" fmla="*/ 0 w 74"/>
                <a:gd name="T7" fmla="*/ 2147483647 h 57"/>
                <a:gd name="T8" fmla="*/ 0 w 74"/>
                <a:gd name="T9" fmla="*/ 2147483647 h 57"/>
                <a:gd name="T10" fmla="*/ 0 60000 65536"/>
                <a:gd name="T11" fmla="*/ 0 60000 65536"/>
                <a:gd name="T12" fmla="*/ 0 60000 65536"/>
                <a:gd name="T13" fmla="*/ 0 60000 65536"/>
                <a:gd name="T14" fmla="*/ 0 60000 65536"/>
                <a:gd name="T15" fmla="*/ 0 w 74"/>
                <a:gd name="T16" fmla="*/ 0 h 57"/>
                <a:gd name="T17" fmla="*/ 74 w 74"/>
                <a:gd name="T18" fmla="*/ 57 h 57"/>
              </a:gdLst>
              <a:ahLst/>
              <a:cxnLst>
                <a:cxn ang="T10">
                  <a:pos x="T0" y="T1"/>
                </a:cxn>
                <a:cxn ang="T11">
                  <a:pos x="T2" y="T3"/>
                </a:cxn>
                <a:cxn ang="T12">
                  <a:pos x="T4" y="T5"/>
                </a:cxn>
                <a:cxn ang="T13">
                  <a:pos x="T6" y="T7"/>
                </a:cxn>
                <a:cxn ang="T14">
                  <a:pos x="T8" y="T9"/>
                </a:cxn>
              </a:cxnLst>
              <a:rect l="T15" t="T16" r="T17" b="T18"/>
              <a:pathLst>
                <a:path w="74" h="57">
                  <a:moveTo>
                    <a:pt x="0" y="57"/>
                  </a:moveTo>
                  <a:lnTo>
                    <a:pt x="66" y="0"/>
                  </a:lnTo>
                  <a:lnTo>
                    <a:pt x="74" y="0"/>
                  </a:lnTo>
                  <a:lnTo>
                    <a:pt x="0" y="57"/>
                  </a:lnTo>
                  <a:close/>
                </a:path>
              </a:pathLst>
            </a:custGeom>
            <a:solidFill>
              <a:srgbClr val="000000"/>
            </a:solidFill>
            <a:ln w="9525">
              <a:noFill/>
              <a:round/>
            </a:ln>
          </p:spPr>
          <p:txBody>
            <a:bodyPr/>
            <a:lstStyle/>
            <a:p>
              <a:endParaRPr lang="zh-TW" altLang="en-US"/>
            </a:p>
          </p:txBody>
        </p:sp>
        <p:sp>
          <p:nvSpPr>
            <p:cNvPr id="94" name="Freeform 40"/>
            <p:cNvSpPr/>
            <p:nvPr/>
          </p:nvSpPr>
          <p:spPr bwMode="auto">
            <a:xfrm>
              <a:off x="7101381" y="3966210"/>
              <a:ext cx="542180" cy="531877"/>
            </a:xfrm>
            <a:custGeom>
              <a:avLst/>
              <a:gdLst/>
              <a:ahLst/>
              <a:cxnLst/>
              <a:rect l="l" t="t" r="r" b="b"/>
              <a:pathLst>
                <a:path w="1547910" h="1518490">
                  <a:moveTo>
                    <a:pt x="735325" y="0"/>
                  </a:moveTo>
                  <a:cubicBezTo>
                    <a:pt x="1125922" y="0"/>
                    <a:pt x="1099882" y="195344"/>
                    <a:pt x="1099882" y="273482"/>
                  </a:cubicBezTo>
                  <a:cubicBezTo>
                    <a:pt x="1099882" y="338596"/>
                    <a:pt x="1047802" y="533941"/>
                    <a:pt x="1034783" y="612078"/>
                  </a:cubicBezTo>
                  <a:cubicBezTo>
                    <a:pt x="1008743" y="677193"/>
                    <a:pt x="995723" y="755331"/>
                    <a:pt x="1021763" y="794399"/>
                  </a:cubicBezTo>
                  <a:cubicBezTo>
                    <a:pt x="1034783" y="820445"/>
                    <a:pt x="1073842" y="872537"/>
                    <a:pt x="1243100" y="963698"/>
                  </a:cubicBezTo>
                  <a:cubicBezTo>
                    <a:pt x="1399339" y="1054858"/>
                    <a:pt x="1581617" y="1067881"/>
                    <a:pt x="1542557" y="1289271"/>
                  </a:cubicBezTo>
                  <a:cubicBezTo>
                    <a:pt x="1520081" y="1379197"/>
                    <a:pt x="1500030" y="1452144"/>
                    <a:pt x="1480009" y="1518490"/>
                  </a:cubicBezTo>
                  <a:lnTo>
                    <a:pt x="0" y="1518490"/>
                  </a:lnTo>
                  <a:cubicBezTo>
                    <a:pt x="15993" y="1434519"/>
                    <a:pt x="15303" y="1372240"/>
                    <a:pt x="45272" y="1302294"/>
                  </a:cubicBezTo>
                  <a:cubicBezTo>
                    <a:pt x="71312" y="1211134"/>
                    <a:pt x="97352" y="1119973"/>
                    <a:pt x="279630" y="1041835"/>
                  </a:cubicBezTo>
                  <a:cubicBezTo>
                    <a:pt x="461908" y="963698"/>
                    <a:pt x="579087" y="911606"/>
                    <a:pt x="579087" y="911606"/>
                  </a:cubicBezTo>
                  <a:cubicBezTo>
                    <a:pt x="579087" y="911528"/>
                    <a:pt x="579093" y="820440"/>
                    <a:pt x="592107" y="807422"/>
                  </a:cubicBezTo>
                  <a:cubicBezTo>
                    <a:pt x="605127" y="807422"/>
                    <a:pt x="631166" y="768354"/>
                    <a:pt x="605127" y="729285"/>
                  </a:cubicBezTo>
                  <a:cubicBezTo>
                    <a:pt x="592107" y="677193"/>
                    <a:pt x="566067" y="625101"/>
                    <a:pt x="566067" y="599055"/>
                  </a:cubicBezTo>
                  <a:cubicBezTo>
                    <a:pt x="566067" y="573009"/>
                    <a:pt x="344729" y="0"/>
                    <a:pt x="735325" y="0"/>
                  </a:cubicBezTo>
                  <a:close/>
                </a:path>
              </a:pathLst>
            </a:custGeom>
            <a:solidFill>
              <a:schemeClr val="bg1">
                <a:lumMod val="75000"/>
              </a:schemeClr>
            </a:solidFill>
            <a:ln w="9525">
              <a:noFill/>
              <a:round/>
            </a:ln>
          </p:spPr>
          <p:txBody>
            <a:bodyPr/>
            <a:lstStyle/>
            <a:p>
              <a:endParaRPr lang="zh-TW" altLang="en-US"/>
            </a:p>
          </p:txBody>
        </p:sp>
        <p:sp>
          <p:nvSpPr>
            <p:cNvPr id="95" name="Freeform 41"/>
            <p:cNvSpPr/>
            <p:nvPr/>
          </p:nvSpPr>
          <p:spPr bwMode="auto">
            <a:xfrm>
              <a:off x="7278454" y="4235338"/>
              <a:ext cx="182383" cy="269127"/>
            </a:xfrm>
            <a:custGeom>
              <a:avLst/>
              <a:gdLst>
                <a:gd name="T0" fmla="*/ 2147483647 w 40"/>
                <a:gd name="T1" fmla="*/ 2147483647 h 59"/>
                <a:gd name="T2" fmla="*/ 2147483647 w 40"/>
                <a:gd name="T3" fmla="*/ 2147483647 h 59"/>
                <a:gd name="T4" fmla="*/ 2147483647 w 40"/>
                <a:gd name="T5" fmla="*/ 0 h 59"/>
                <a:gd name="T6" fmla="*/ 2147483647 w 40"/>
                <a:gd name="T7" fmla="*/ 2147483647 h 59"/>
                <a:gd name="T8" fmla="*/ 2147483647 w 40"/>
                <a:gd name="T9" fmla="*/ 2147483647 h 59"/>
                <a:gd name="T10" fmla="*/ 2147483647 w 40"/>
                <a:gd name="T11" fmla="*/ 2147483647 h 59"/>
                <a:gd name="T12" fmla="*/ 2147483647 w 40"/>
                <a:gd name="T13" fmla="*/ 2147483647 h 59"/>
                <a:gd name="T14" fmla="*/ 2147483647 w 40"/>
                <a:gd name="T15" fmla="*/ 2147483647 h 59"/>
                <a:gd name="T16" fmla="*/ 0 60000 65536"/>
                <a:gd name="T17" fmla="*/ 0 60000 65536"/>
                <a:gd name="T18" fmla="*/ 0 60000 65536"/>
                <a:gd name="T19" fmla="*/ 0 60000 65536"/>
                <a:gd name="T20" fmla="*/ 0 60000 65536"/>
                <a:gd name="T21" fmla="*/ 0 60000 65536"/>
                <a:gd name="T22" fmla="*/ 0 60000 65536"/>
                <a:gd name="T23" fmla="*/ 0 60000 65536"/>
                <a:gd name="T24" fmla="*/ 0 w 40"/>
                <a:gd name="T25" fmla="*/ 0 h 59"/>
                <a:gd name="T26" fmla="*/ 40 w 40"/>
                <a:gd name="T27" fmla="*/ 59 h 5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0" h="59">
                  <a:moveTo>
                    <a:pt x="1" y="59"/>
                  </a:moveTo>
                  <a:cubicBezTo>
                    <a:pt x="1" y="59"/>
                    <a:pt x="19" y="21"/>
                    <a:pt x="40" y="4"/>
                  </a:cubicBezTo>
                  <a:cubicBezTo>
                    <a:pt x="40" y="4"/>
                    <a:pt x="37" y="2"/>
                    <a:pt x="37" y="0"/>
                  </a:cubicBezTo>
                  <a:cubicBezTo>
                    <a:pt x="37" y="0"/>
                    <a:pt x="16" y="14"/>
                    <a:pt x="15" y="15"/>
                  </a:cubicBezTo>
                  <a:cubicBezTo>
                    <a:pt x="14" y="16"/>
                    <a:pt x="13" y="16"/>
                    <a:pt x="12" y="15"/>
                  </a:cubicBezTo>
                  <a:cubicBezTo>
                    <a:pt x="11" y="14"/>
                    <a:pt x="5" y="3"/>
                    <a:pt x="5" y="3"/>
                  </a:cubicBezTo>
                  <a:cubicBezTo>
                    <a:pt x="5" y="3"/>
                    <a:pt x="3" y="10"/>
                    <a:pt x="4" y="11"/>
                  </a:cubicBezTo>
                  <a:cubicBezTo>
                    <a:pt x="4" y="13"/>
                    <a:pt x="0" y="49"/>
                    <a:pt x="1" y="59"/>
                  </a:cubicBezTo>
                  <a:close/>
                </a:path>
              </a:pathLst>
            </a:custGeom>
            <a:solidFill>
              <a:srgbClr val="FFFFFF"/>
            </a:solidFill>
            <a:ln w="9525">
              <a:noFill/>
              <a:round/>
            </a:ln>
          </p:spPr>
          <p:txBody>
            <a:bodyPr/>
            <a:lstStyle/>
            <a:p>
              <a:endParaRPr lang="zh-TW" altLang="en-US"/>
            </a:p>
          </p:txBody>
        </p:sp>
        <p:sp>
          <p:nvSpPr>
            <p:cNvPr id="96" name="Freeform 42"/>
            <p:cNvSpPr/>
            <p:nvPr/>
          </p:nvSpPr>
          <p:spPr bwMode="auto">
            <a:xfrm>
              <a:off x="7278366" y="4294834"/>
              <a:ext cx="77290" cy="214079"/>
            </a:xfrm>
            <a:custGeom>
              <a:avLst/>
              <a:gdLst>
                <a:gd name="T0" fmla="*/ 0 w 17"/>
                <a:gd name="T1" fmla="*/ 2147483647 h 47"/>
                <a:gd name="T2" fmla="*/ 2147483647 w 17"/>
                <a:gd name="T3" fmla="*/ 2147483647 h 47"/>
                <a:gd name="T4" fmla="*/ 2147483647 w 17"/>
                <a:gd name="T5" fmla="*/ 1183728112 h 47"/>
                <a:gd name="T6" fmla="*/ 2147483647 w 17"/>
                <a:gd name="T7" fmla="*/ 507312048 h 47"/>
                <a:gd name="T8" fmla="*/ 1684852866 w 17"/>
                <a:gd name="T9" fmla="*/ 845520080 h 47"/>
                <a:gd name="T10" fmla="*/ 168482691 w 17"/>
                <a:gd name="T11" fmla="*/ 2147483647 h 47"/>
                <a:gd name="T12" fmla="*/ 0 w 17"/>
                <a:gd name="T13" fmla="*/ 2147483647 h 47"/>
                <a:gd name="T14" fmla="*/ 0 60000 65536"/>
                <a:gd name="T15" fmla="*/ 0 60000 65536"/>
                <a:gd name="T16" fmla="*/ 0 60000 65536"/>
                <a:gd name="T17" fmla="*/ 0 60000 65536"/>
                <a:gd name="T18" fmla="*/ 0 60000 65536"/>
                <a:gd name="T19" fmla="*/ 0 60000 65536"/>
                <a:gd name="T20" fmla="*/ 0 60000 65536"/>
                <a:gd name="T21" fmla="*/ 0 w 17"/>
                <a:gd name="T22" fmla="*/ 0 h 47"/>
                <a:gd name="T23" fmla="*/ 17 w 17"/>
                <a:gd name="T24" fmla="*/ 47 h 4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7" h="47">
                  <a:moveTo>
                    <a:pt x="0" y="47"/>
                  </a:moveTo>
                  <a:cubicBezTo>
                    <a:pt x="0" y="47"/>
                    <a:pt x="14" y="25"/>
                    <a:pt x="13" y="14"/>
                  </a:cubicBezTo>
                  <a:cubicBezTo>
                    <a:pt x="13" y="9"/>
                    <a:pt x="14" y="7"/>
                    <a:pt x="14" y="7"/>
                  </a:cubicBezTo>
                  <a:cubicBezTo>
                    <a:pt x="14" y="7"/>
                    <a:pt x="17" y="4"/>
                    <a:pt x="16" y="3"/>
                  </a:cubicBezTo>
                  <a:cubicBezTo>
                    <a:pt x="15" y="1"/>
                    <a:pt x="12" y="0"/>
                    <a:pt x="10" y="5"/>
                  </a:cubicBezTo>
                  <a:cubicBezTo>
                    <a:pt x="11" y="8"/>
                    <a:pt x="1" y="15"/>
                    <a:pt x="1" y="26"/>
                  </a:cubicBezTo>
                  <a:lnTo>
                    <a:pt x="0" y="47"/>
                  </a:lnTo>
                  <a:close/>
                </a:path>
              </a:pathLst>
            </a:custGeom>
            <a:solidFill>
              <a:schemeClr val="bg1">
                <a:lumMod val="65000"/>
              </a:schemeClr>
            </a:solidFill>
            <a:ln w="9525">
              <a:noFill/>
              <a:round/>
            </a:ln>
          </p:spPr>
          <p:txBody>
            <a:bodyPr/>
            <a:lstStyle/>
            <a:p>
              <a:pPr>
                <a:defRPr/>
              </a:pPr>
              <a:endParaRPr lang="zh-TW" altLang="en-US"/>
            </a:p>
          </p:txBody>
        </p:sp>
        <p:sp>
          <p:nvSpPr>
            <p:cNvPr id="97" name="Freeform 43"/>
            <p:cNvSpPr/>
            <p:nvPr/>
          </p:nvSpPr>
          <p:spPr bwMode="auto">
            <a:xfrm>
              <a:off x="7351296" y="4299283"/>
              <a:ext cx="36699" cy="31695"/>
            </a:xfrm>
            <a:custGeom>
              <a:avLst/>
              <a:gdLst>
                <a:gd name="T0" fmla="*/ 0 w 66"/>
                <a:gd name="T1" fmla="*/ 2147483647 h 57"/>
                <a:gd name="T2" fmla="*/ 0 w 66"/>
                <a:gd name="T3" fmla="*/ 0 h 57"/>
                <a:gd name="T4" fmla="*/ 2147483647 w 66"/>
                <a:gd name="T5" fmla="*/ 2147483647 h 57"/>
                <a:gd name="T6" fmla="*/ 2147483647 w 66"/>
                <a:gd name="T7" fmla="*/ 2147483647 h 57"/>
                <a:gd name="T8" fmla="*/ 0 w 66"/>
                <a:gd name="T9" fmla="*/ 2147483647 h 57"/>
                <a:gd name="T10" fmla="*/ 0 60000 65536"/>
                <a:gd name="T11" fmla="*/ 0 60000 65536"/>
                <a:gd name="T12" fmla="*/ 0 60000 65536"/>
                <a:gd name="T13" fmla="*/ 0 60000 65536"/>
                <a:gd name="T14" fmla="*/ 0 60000 65536"/>
                <a:gd name="T15" fmla="*/ 0 w 66"/>
                <a:gd name="T16" fmla="*/ 0 h 57"/>
                <a:gd name="T17" fmla="*/ 66 w 66"/>
                <a:gd name="T18" fmla="*/ 57 h 57"/>
              </a:gdLst>
              <a:ahLst/>
              <a:cxnLst>
                <a:cxn ang="T10">
                  <a:pos x="T0" y="T1"/>
                </a:cxn>
                <a:cxn ang="T11">
                  <a:pos x="T2" y="T3"/>
                </a:cxn>
                <a:cxn ang="T12">
                  <a:pos x="T4" y="T5"/>
                </a:cxn>
                <a:cxn ang="T13">
                  <a:pos x="T6" y="T7"/>
                </a:cxn>
                <a:cxn ang="T14">
                  <a:pos x="T8" y="T9"/>
                </a:cxn>
              </a:cxnLst>
              <a:rect l="T15" t="T16" r="T17" b="T18"/>
              <a:pathLst>
                <a:path w="66" h="57">
                  <a:moveTo>
                    <a:pt x="0" y="8"/>
                  </a:moveTo>
                  <a:lnTo>
                    <a:pt x="0" y="0"/>
                  </a:lnTo>
                  <a:lnTo>
                    <a:pt x="66" y="57"/>
                  </a:lnTo>
                  <a:lnTo>
                    <a:pt x="0" y="8"/>
                  </a:lnTo>
                  <a:close/>
                </a:path>
              </a:pathLst>
            </a:custGeom>
            <a:solidFill>
              <a:srgbClr val="000000"/>
            </a:solidFill>
            <a:ln w="9525">
              <a:noFill/>
              <a:round/>
            </a:ln>
          </p:spPr>
          <p:txBody>
            <a:bodyPr/>
            <a:lstStyle/>
            <a:p>
              <a:endParaRPr lang="zh-TW" altLang="en-US"/>
            </a:p>
          </p:txBody>
        </p:sp>
        <p:sp>
          <p:nvSpPr>
            <p:cNvPr id="98" name="Freeform 44"/>
            <p:cNvSpPr/>
            <p:nvPr/>
          </p:nvSpPr>
          <p:spPr bwMode="auto">
            <a:xfrm>
              <a:off x="7291799" y="4299283"/>
              <a:ext cx="41148" cy="31695"/>
            </a:xfrm>
            <a:custGeom>
              <a:avLst/>
              <a:gdLst>
                <a:gd name="T0" fmla="*/ 0 w 74"/>
                <a:gd name="T1" fmla="*/ 2147483647 h 57"/>
                <a:gd name="T2" fmla="*/ 2147483647 w 74"/>
                <a:gd name="T3" fmla="*/ 0 h 57"/>
                <a:gd name="T4" fmla="*/ 2147483647 w 74"/>
                <a:gd name="T5" fmla="*/ 0 h 57"/>
                <a:gd name="T6" fmla="*/ 0 w 74"/>
                <a:gd name="T7" fmla="*/ 2147483647 h 57"/>
                <a:gd name="T8" fmla="*/ 0 w 74"/>
                <a:gd name="T9" fmla="*/ 2147483647 h 57"/>
                <a:gd name="T10" fmla="*/ 0 60000 65536"/>
                <a:gd name="T11" fmla="*/ 0 60000 65536"/>
                <a:gd name="T12" fmla="*/ 0 60000 65536"/>
                <a:gd name="T13" fmla="*/ 0 60000 65536"/>
                <a:gd name="T14" fmla="*/ 0 60000 65536"/>
                <a:gd name="T15" fmla="*/ 0 w 74"/>
                <a:gd name="T16" fmla="*/ 0 h 57"/>
                <a:gd name="T17" fmla="*/ 74 w 74"/>
                <a:gd name="T18" fmla="*/ 57 h 57"/>
              </a:gdLst>
              <a:ahLst/>
              <a:cxnLst>
                <a:cxn ang="T10">
                  <a:pos x="T0" y="T1"/>
                </a:cxn>
                <a:cxn ang="T11">
                  <a:pos x="T2" y="T3"/>
                </a:cxn>
                <a:cxn ang="T12">
                  <a:pos x="T4" y="T5"/>
                </a:cxn>
                <a:cxn ang="T13">
                  <a:pos x="T6" y="T7"/>
                </a:cxn>
                <a:cxn ang="T14">
                  <a:pos x="T8" y="T9"/>
                </a:cxn>
              </a:cxnLst>
              <a:rect l="T15" t="T16" r="T17" b="T18"/>
              <a:pathLst>
                <a:path w="74" h="57">
                  <a:moveTo>
                    <a:pt x="0" y="57"/>
                  </a:moveTo>
                  <a:lnTo>
                    <a:pt x="66" y="0"/>
                  </a:lnTo>
                  <a:lnTo>
                    <a:pt x="74" y="0"/>
                  </a:lnTo>
                  <a:lnTo>
                    <a:pt x="0" y="57"/>
                  </a:lnTo>
                  <a:close/>
                </a:path>
              </a:pathLst>
            </a:custGeom>
            <a:solidFill>
              <a:srgbClr val="000000"/>
            </a:solidFill>
            <a:ln w="9525">
              <a:noFill/>
              <a:round/>
            </a:ln>
          </p:spPr>
          <p:txBody>
            <a:bodyPr/>
            <a:lstStyle/>
            <a:p>
              <a:endParaRPr lang="zh-TW" altLang="en-US"/>
            </a:p>
          </p:txBody>
        </p:sp>
        <p:sp>
          <p:nvSpPr>
            <p:cNvPr id="99" name="Freeform 40"/>
            <p:cNvSpPr/>
            <p:nvPr/>
          </p:nvSpPr>
          <p:spPr bwMode="auto">
            <a:xfrm>
              <a:off x="6654466" y="3834168"/>
              <a:ext cx="674094" cy="661284"/>
            </a:xfrm>
            <a:custGeom>
              <a:avLst/>
              <a:gdLst/>
              <a:ahLst/>
              <a:cxnLst/>
              <a:rect l="l" t="t" r="r" b="b"/>
              <a:pathLst>
                <a:path w="1547910" h="1518490">
                  <a:moveTo>
                    <a:pt x="735325" y="0"/>
                  </a:moveTo>
                  <a:cubicBezTo>
                    <a:pt x="1125922" y="0"/>
                    <a:pt x="1099882" y="195344"/>
                    <a:pt x="1099882" y="273482"/>
                  </a:cubicBezTo>
                  <a:cubicBezTo>
                    <a:pt x="1099882" y="338596"/>
                    <a:pt x="1047802" y="533941"/>
                    <a:pt x="1034783" y="612078"/>
                  </a:cubicBezTo>
                  <a:cubicBezTo>
                    <a:pt x="1008743" y="677193"/>
                    <a:pt x="995723" y="755331"/>
                    <a:pt x="1021763" y="794399"/>
                  </a:cubicBezTo>
                  <a:cubicBezTo>
                    <a:pt x="1034783" y="820445"/>
                    <a:pt x="1073842" y="872537"/>
                    <a:pt x="1243100" y="963698"/>
                  </a:cubicBezTo>
                  <a:cubicBezTo>
                    <a:pt x="1399339" y="1054858"/>
                    <a:pt x="1581617" y="1067881"/>
                    <a:pt x="1542557" y="1289271"/>
                  </a:cubicBezTo>
                  <a:cubicBezTo>
                    <a:pt x="1520081" y="1379197"/>
                    <a:pt x="1500030" y="1452144"/>
                    <a:pt x="1480009" y="1518490"/>
                  </a:cubicBezTo>
                  <a:lnTo>
                    <a:pt x="0" y="1518490"/>
                  </a:lnTo>
                  <a:cubicBezTo>
                    <a:pt x="15993" y="1434519"/>
                    <a:pt x="15303" y="1372240"/>
                    <a:pt x="45272" y="1302294"/>
                  </a:cubicBezTo>
                  <a:cubicBezTo>
                    <a:pt x="71312" y="1211134"/>
                    <a:pt x="97352" y="1119973"/>
                    <a:pt x="279630" y="1041835"/>
                  </a:cubicBezTo>
                  <a:cubicBezTo>
                    <a:pt x="461908" y="963698"/>
                    <a:pt x="579087" y="911606"/>
                    <a:pt x="579087" y="911606"/>
                  </a:cubicBezTo>
                  <a:cubicBezTo>
                    <a:pt x="579087" y="911528"/>
                    <a:pt x="579093" y="820440"/>
                    <a:pt x="592107" y="807422"/>
                  </a:cubicBezTo>
                  <a:cubicBezTo>
                    <a:pt x="605127" y="807422"/>
                    <a:pt x="631166" y="768354"/>
                    <a:pt x="605127" y="729285"/>
                  </a:cubicBezTo>
                  <a:cubicBezTo>
                    <a:pt x="592107" y="677193"/>
                    <a:pt x="566067" y="625101"/>
                    <a:pt x="566067" y="599055"/>
                  </a:cubicBezTo>
                  <a:cubicBezTo>
                    <a:pt x="566067" y="573009"/>
                    <a:pt x="344729" y="0"/>
                    <a:pt x="735325" y="0"/>
                  </a:cubicBezTo>
                  <a:close/>
                </a:path>
              </a:pathLst>
            </a:custGeom>
            <a:solidFill>
              <a:schemeClr val="bg1">
                <a:lumMod val="65000"/>
              </a:schemeClr>
            </a:solidFill>
            <a:ln w="9525">
              <a:noFill/>
              <a:round/>
            </a:ln>
          </p:spPr>
          <p:txBody>
            <a:bodyPr/>
            <a:lstStyle/>
            <a:p>
              <a:endParaRPr lang="zh-TW" altLang="en-US"/>
            </a:p>
          </p:txBody>
        </p:sp>
        <p:sp>
          <p:nvSpPr>
            <p:cNvPr id="100" name="Freeform 41"/>
            <p:cNvSpPr/>
            <p:nvPr/>
          </p:nvSpPr>
          <p:spPr bwMode="auto">
            <a:xfrm>
              <a:off x="6874623" y="4168775"/>
              <a:ext cx="226757" cy="334606"/>
            </a:xfrm>
            <a:custGeom>
              <a:avLst/>
              <a:gdLst>
                <a:gd name="T0" fmla="*/ 2147483647 w 40"/>
                <a:gd name="T1" fmla="*/ 2147483647 h 59"/>
                <a:gd name="T2" fmla="*/ 2147483647 w 40"/>
                <a:gd name="T3" fmla="*/ 2147483647 h 59"/>
                <a:gd name="T4" fmla="*/ 2147483647 w 40"/>
                <a:gd name="T5" fmla="*/ 0 h 59"/>
                <a:gd name="T6" fmla="*/ 2147483647 w 40"/>
                <a:gd name="T7" fmla="*/ 2147483647 h 59"/>
                <a:gd name="T8" fmla="*/ 2147483647 w 40"/>
                <a:gd name="T9" fmla="*/ 2147483647 h 59"/>
                <a:gd name="T10" fmla="*/ 2147483647 w 40"/>
                <a:gd name="T11" fmla="*/ 2147483647 h 59"/>
                <a:gd name="T12" fmla="*/ 2147483647 w 40"/>
                <a:gd name="T13" fmla="*/ 2147483647 h 59"/>
                <a:gd name="T14" fmla="*/ 2147483647 w 40"/>
                <a:gd name="T15" fmla="*/ 2147483647 h 59"/>
                <a:gd name="T16" fmla="*/ 0 60000 65536"/>
                <a:gd name="T17" fmla="*/ 0 60000 65536"/>
                <a:gd name="T18" fmla="*/ 0 60000 65536"/>
                <a:gd name="T19" fmla="*/ 0 60000 65536"/>
                <a:gd name="T20" fmla="*/ 0 60000 65536"/>
                <a:gd name="T21" fmla="*/ 0 60000 65536"/>
                <a:gd name="T22" fmla="*/ 0 60000 65536"/>
                <a:gd name="T23" fmla="*/ 0 60000 65536"/>
                <a:gd name="T24" fmla="*/ 0 w 40"/>
                <a:gd name="T25" fmla="*/ 0 h 59"/>
                <a:gd name="T26" fmla="*/ 40 w 40"/>
                <a:gd name="T27" fmla="*/ 59 h 5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0" h="59">
                  <a:moveTo>
                    <a:pt x="1" y="59"/>
                  </a:moveTo>
                  <a:cubicBezTo>
                    <a:pt x="1" y="59"/>
                    <a:pt x="19" y="21"/>
                    <a:pt x="40" y="4"/>
                  </a:cubicBezTo>
                  <a:cubicBezTo>
                    <a:pt x="40" y="4"/>
                    <a:pt x="37" y="2"/>
                    <a:pt x="37" y="0"/>
                  </a:cubicBezTo>
                  <a:cubicBezTo>
                    <a:pt x="37" y="0"/>
                    <a:pt x="16" y="14"/>
                    <a:pt x="15" y="15"/>
                  </a:cubicBezTo>
                  <a:cubicBezTo>
                    <a:pt x="14" y="16"/>
                    <a:pt x="13" y="16"/>
                    <a:pt x="12" y="15"/>
                  </a:cubicBezTo>
                  <a:cubicBezTo>
                    <a:pt x="11" y="14"/>
                    <a:pt x="5" y="3"/>
                    <a:pt x="5" y="3"/>
                  </a:cubicBezTo>
                  <a:cubicBezTo>
                    <a:pt x="5" y="3"/>
                    <a:pt x="3" y="10"/>
                    <a:pt x="4" y="11"/>
                  </a:cubicBezTo>
                  <a:cubicBezTo>
                    <a:pt x="4" y="13"/>
                    <a:pt x="0" y="49"/>
                    <a:pt x="1" y="59"/>
                  </a:cubicBezTo>
                  <a:close/>
                </a:path>
              </a:pathLst>
            </a:custGeom>
            <a:solidFill>
              <a:srgbClr val="FFFFFF"/>
            </a:solidFill>
            <a:ln w="9525">
              <a:noFill/>
              <a:round/>
            </a:ln>
          </p:spPr>
          <p:txBody>
            <a:bodyPr/>
            <a:lstStyle/>
            <a:p>
              <a:endParaRPr lang="zh-TW" altLang="en-US"/>
            </a:p>
          </p:txBody>
        </p:sp>
        <p:sp>
          <p:nvSpPr>
            <p:cNvPr id="101" name="Freeform 42"/>
            <p:cNvSpPr/>
            <p:nvPr/>
          </p:nvSpPr>
          <p:spPr bwMode="auto">
            <a:xfrm>
              <a:off x="6874514" y="4242750"/>
              <a:ext cx="96096" cy="266164"/>
            </a:xfrm>
            <a:custGeom>
              <a:avLst/>
              <a:gdLst>
                <a:gd name="T0" fmla="*/ 0 w 17"/>
                <a:gd name="T1" fmla="*/ 2147483647 h 47"/>
                <a:gd name="T2" fmla="*/ 2147483647 w 17"/>
                <a:gd name="T3" fmla="*/ 2147483647 h 47"/>
                <a:gd name="T4" fmla="*/ 2147483647 w 17"/>
                <a:gd name="T5" fmla="*/ 1183728112 h 47"/>
                <a:gd name="T6" fmla="*/ 2147483647 w 17"/>
                <a:gd name="T7" fmla="*/ 507312048 h 47"/>
                <a:gd name="T8" fmla="*/ 1684852866 w 17"/>
                <a:gd name="T9" fmla="*/ 845520080 h 47"/>
                <a:gd name="T10" fmla="*/ 168482691 w 17"/>
                <a:gd name="T11" fmla="*/ 2147483647 h 47"/>
                <a:gd name="T12" fmla="*/ 0 w 17"/>
                <a:gd name="T13" fmla="*/ 2147483647 h 47"/>
                <a:gd name="T14" fmla="*/ 0 60000 65536"/>
                <a:gd name="T15" fmla="*/ 0 60000 65536"/>
                <a:gd name="T16" fmla="*/ 0 60000 65536"/>
                <a:gd name="T17" fmla="*/ 0 60000 65536"/>
                <a:gd name="T18" fmla="*/ 0 60000 65536"/>
                <a:gd name="T19" fmla="*/ 0 60000 65536"/>
                <a:gd name="T20" fmla="*/ 0 60000 65536"/>
                <a:gd name="T21" fmla="*/ 0 w 17"/>
                <a:gd name="T22" fmla="*/ 0 h 47"/>
                <a:gd name="T23" fmla="*/ 17 w 17"/>
                <a:gd name="T24" fmla="*/ 47 h 4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7" h="47">
                  <a:moveTo>
                    <a:pt x="0" y="47"/>
                  </a:moveTo>
                  <a:cubicBezTo>
                    <a:pt x="0" y="47"/>
                    <a:pt x="14" y="25"/>
                    <a:pt x="13" y="14"/>
                  </a:cubicBezTo>
                  <a:cubicBezTo>
                    <a:pt x="13" y="9"/>
                    <a:pt x="14" y="7"/>
                    <a:pt x="14" y="7"/>
                  </a:cubicBezTo>
                  <a:cubicBezTo>
                    <a:pt x="14" y="7"/>
                    <a:pt x="17" y="4"/>
                    <a:pt x="16" y="3"/>
                  </a:cubicBezTo>
                  <a:cubicBezTo>
                    <a:pt x="15" y="1"/>
                    <a:pt x="12" y="0"/>
                    <a:pt x="10" y="5"/>
                  </a:cubicBezTo>
                  <a:cubicBezTo>
                    <a:pt x="11" y="8"/>
                    <a:pt x="1" y="15"/>
                    <a:pt x="1" y="26"/>
                  </a:cubicBezTo>
                  <a:lnTo>
                    <a:pt x="0" y="47"/>
                  </a:lnTo>
                  <a:close/>
                </a:path>
              </a:pathLst>
            </a:custGeom>
            <a:solidFill>
              <a:schemeClr val="bg1">
                <a:lumMod val="65000"/>
              </a:schemeClr>
            </a:solidFill>
            <a:ln w="9525">
              <a:noFill/>
              <a:round/>
            </a:ln>
          </p:spPr>
          <p:txBody>
            <a:bodyPr/>
            <a:lstStyle/>
            <a:p>
              <a:pPr>
                <a:defRPr/>
              </a:pPr>
              <a:endParaRPr lang="zh-TW" altLang="en-US"/>
            </a:p>
          </p:txBody>
        </p:sp>
        <p:sp>
          <p:nvSpPr>
            <p:cNvPr id="102" name="Freeform 43"/>
            <p:cNvSpPr/>
            <p:nvPr/>
          </p:nvSpPr>
          <p:spPr bwMode="auto">
            <a:xfrm>
              <a:off x="6965187" y="4248279"/>
              <a:ext cx="45629" cy="39407"/>
            </a:xfrm>
            <a:custGeom>
              <a:avLst/>
              <a:gdLst>
                <a:gd name="T0" fmla="*/ 0 w 66"/>
                <a:gd name="T1" fmla="*/ 2147483647 h 57"/>
                <a:gd name="T2" fmla="*/ 0 w 66"/>
                <a:gd name="T3" fmla="*/ 0 h 57"/>
                <a:gd name="T4" fmla="*/ 2147483647 w 66"/>
                <a:gd name="T5" fmla="*/ 2147483647 h 57"/>
                <a:gd name="T6" fmla="*/ 2147483647 w 66"/>
                <a:gd name="T7" fmla="*/ 2147483647 h 57"/>
                <a:gd name="T8" fmla="*/ 0 w 66"/>
                <a:gd name="T9" fmla="*/ 2147483647 h 57"/>
                <a:gd name="T10" fmla="*/ 0 60000 65536"/>
                <a:gd name="T11" fmla="*/ 0 60000 65536"/>
                <a:gd name="T12" fmla="*/ 0 60000 65536"/>
                <a:gd name="T13" fmla="*/ 0 60000 65536"/>
                <a:gd name="T14" fmla="*/ 0 60000 65536"/>
                <a:gd name="T15" fmla="*/ 0 w 66"/>
                <a:gd name="T16" fmla="*/ 0 h 57"/>
                <a:gd name="T17" fmla="*/ 66 w 66"/>
                <a:gd name="T18" fmla="*/ 57 h 57"/>
              </a:gdLst>
              <a:ahLst/>
              <a:cxnLst>
                <a:cxn ang="T10">
                  <a:pos x="T0" y="T1"/>
                </a:cxn>
                <a:cxn ang="T11">
                  <a:pos x="T2" y="T3"/>
                </a:cxn>
                <a:cxn ang="T12">
                  <a:pos x="T4" y="T5"/>
                </a:cxn>
                <a:cxn ang="T13">
                  <a:pos x="T6" y="T7"/>
                </a:cxn>
                <a:cxn ang="T14">
                  <a:pos x="T8" y="T9"/>
                </a:cxn>
              </a:cxnLst>
              <a:rect l="T15" t="T16" r="T17" b="T18"/>
              <a:pathLst>
                <a:path w="66" h="57">
                  <a:moveTo>
                    <a:pt x="0" y="8"/>
                  </a:moveTo>
                  <a:lnTo>
                    <a:pt x="0" y="0"/>
                  </a:lnTo>
                  <a:lnTo>
                    <a:pt x="66" y="57"/>
                  </a:lnTo>
                  <a:lnTo>
                    <a:pt x="0" y="8"/>
                  </a:lnTo>
                  <a:close/>
                </a:path>
              </a:pathLst>
            </a:custGeom>
            <a:solidFill>
              <a:srgbClr val="000000"/>
            </a:solidFill>
            <a:ln w="9525">
              <a:noFill/>
              <a:round/>
            </a:ln>
          </p:spPr>
          <p:txBody>
            <a:bodyPr/>
            <a:lstStyle/>
            <a:p>
              <a:endParaRPr lang="zh-TW" altLang="en-US"/>
            </a:p>
          </p:txBody>
        </p:sp>
        <p:sp>
          <p:nvSpPr>
            <p:cNvPr id="103" name="Freeform 44"/>
            <p:cNvSpPr/>
            <p:nvPr/>
          </p:nvSpPr>
          <p:spPr bwMode="auto">
            <a:xfrm>
              <a:off x="6891214" y="4248279"/>
              <a:ext cx="51159" cy="39407"/>
            </a:xfrm>
            <a:custGeom>
              <a:avLst/>
              <a:gdLst>
                <a:gd name="T0" fmla="*/ 0 w 74"/>
                <a:gd name="T1" fmla="*/ 2147483647 h 57"/>
                <a:gd name="T2" fmla="*/ 2147483647 w 74"/>
                <a:gd name="T3" fmla="*/ 0 h 57"/>
                <a:gd name="T4" fmla="*/ 2147483647 w 74"/>
                <a:gd name="T5" fmla="*/ 0 h 57"/>
                <a:gd name="T6" fmla="*/ 0 w 74"/>
                <a:gd name="T7" fmla="*/ 2147483647 h 57"/>
                <a:gd name="T8" fmla="*/ 0 w 74"/>
                <a:gd name="T9" fmla="*/ 2147483647 h 57"/>
                <a:gd name="T10" fmla="*/ 0 60000 65536"/>
                <a:gd name="T11" fmla="*/ 0 60000 65536"/>
                <a:gd name="T12" fmla="*/ 0 60000 65536"/>
                <a:gd name="T13" fmla="*/ 0 60000 65536"/>
                <a:gd name="T14" fmla="*/ 0 60000 65536"/>
                <a:gd name="T15" fmla="*/ 0 w 74"/>
                <a:gd name="T16" fmla="*/ 0 h 57"/>
                <a:gd name="T17" fmla="*/ 74 w 74"/>
                <a:gd name="T18" fmla="*/ 57 h 57"/>
              </a:gdLst>
              <a:ahLst/>
              <a:cxnLst>
                <a:cxn ang="T10">
                  <a:pos x="T0" y="T1"/>
                </a:cxn>
                <a:cxn ang="T11">
                  <a:pos x="T2" y="T3"/>
                </a:cxn>
                <a:cxn ang="T12">
                  <a:pos x="T4" y="T5"/>
                </a:cxn>
                <a:cxn ang="T13">
                  <a:pos x="T6" y="T7"/>
                </a:cxn>
                <a:cxn ang="T14">
                  <a:pos x="T8" y="T9"/>
                </a:cxn>
              </a:cxnLst>
              <a:rect l="T15" t="T16" r="T17" b="T18"/>
              <a:pathLst>
                <a:path w="74" h="57">
                  <a:moveTo>
                    <a:pt x="0" y="57"/>
                  </a:moveTo>
                  <a:lnTo>
                    <a:pt x="66" y="0"/>
                  </a:lnTo>
                  <a:lnTo>
                    <a:pt x="74" y="0"/>
                  </a:lnTo>
                  <a:lnTo>
                    <a:pt x="0" y="57"/>
                  </a:lnTo>
                  <a:close/>
                </a:path>
              </a:pathLst>
            </a:custGeom>
            <a:solidFill>
              <a:srgbClr val="000000"/>
            </a:solidFill>
            <a:ln w="9525">
              <a:noFill/>
              <a:round/>
            </a:ln>
          </p:spPr>
          <p:txBody>
            <a:bodyPr/>
            <a:lstStyle/>
            <a:p>
              <a:endParaRPr lang="zh-TW" altLang="en-US"/>
            </a:p>
          </p:txBody>
        </p:sp>
        <p:cxnSp>
          <p:nvCxnSpPr>
            <p:cNvPr id="104" name="直接连接符 103"/>
            <p:cNvCxnSpPr/>
            <p:nvPr/>
          </p:nvCxnSpPr>
          <p:spPr>
            <a:xfrm flipH="1">
              <a:off x="1767275" y="3266502"/>
              <a:ext cx="0" cy="1076583"/>
            </a:xfrm>
            <a:prstGeom prst="line">
              <a:avLst/>
            </a:prstGeom>
            <a:ln w="19050">
              <a:gradFill>
                <a:gsLst>
                  <a:gs pos="0">
                    <a:srgbClr val="BECCCD">
                      <a:alpha val="15000"/>
                    </a:srgbClr>
                  </a:gs>
                  <a:gs pos="50000">
                    <a:schemeClr val="bg1">
                      <a:lumMod val="50000"/>
                    </a:schemeClr>
                  </a:gs>
                  <a:gs pos="100000">
                    <a:srgbClr val="BECCCD">
                      <a:alpha val="40000"/>
                    </a:srgbClr>
                  </a:gs>
                </a:gsLst>
                <a:lin ang="5400000" scaled="0"/>
              </a:gradFill>
            </a:ln>
          </p:spPr>
          <p:style>
            <a:lnRef idx="1">
              <a:schemeClr val="accent1"/>
            </a:lnRef>
            <a:fillRef idx="0">
              <a:schemeClr val="accent1"/>
            </a:fillRef>
            <a:effectRef idx="0">
              <a:schemeClr val="accent1"/>
            </a:effectRef>
            <a:fontRef idx="minor">
              <a:schemeClr val="tx1"/>
            </a:fontRef>
          </p:style>
        </p:cxnSp>
        <p:cxnSp>
          <p:nvCxnSpPr>
            <p:cNvPr id="105" name="直接连接符 104"/>
            <p:cNvCxnSpPr/>
            <p:nvPr/>
          </p:nvCxnSpPr>
          <p:spPr>
            <a:xfrm>
              <a:off x="2441371" y="4502926"/>
              <a:ext cx="7980292" cy="0"/>
            </a:xfrm>
            <a:prstGeom prst="line">
              <a:avLst/>
            </a:prstGeom>
            <a:ln w="19050">
              <a:gradFill>
                <a:gsLst>
                  <a:gs pos="0">
                    <a:srgbClr val="BECCCD">
                      <a:alpha val="15000"/>
                    </a:srgbClr>
                  </a:gs>
                  <a:gs pos="50000">
                    <a:schemeClr val="bg1">
                      <a:lumMod val="50000"/>
                    </a:schemeClr>
                  </a:gs>
                  <a:gs pos="100000">
                    <a:srgbClr val="BECCCD">
                      <a:alpha val="40000"/>
                    </a:srgbClr>
                  </a:gs>
                </a:gsLst>
                <a:lin ang="0" scaled="0"/>
              </a:gradFill>
            </a:ln>
          </p:spPr>
          <p:style>
            <a:lnRef idx="1">
              <a:schemeClr val="accent1"/>
            </a:lnRef>
            <a:fillRef idx="0">
              <a:schemeClr val="accent1"/>
            </a:fillRef>
            <a:effectRef idx="0">
              <a:schemeClr val="accent1"/>
            </a:effectRef>
            <a:fontRef idx="minor">
              <a:schemeClr val="tx1"/>
            </a:fontRef>
          </p:style>
        </p:cxnSp>
      </p:grpSp>
      <p:cxnSp>
        <p:nvCxnSpPr>
          <p:cNvPr id="158" name="直接连接符 157"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CxnSpPr/>
          <p:nvPr/>
        </p:nvCxnSpPr>
        <p:spPr>
          <a:xfrm>
            <a:off x="3246637" y="1273629"/>
            <a:ext cx="5770860"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159" name="文本框 158"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txBox="1"/>
          <p:nvPr/>
        </p:nvSpPr>
        <p:spPr>
          <a:xfrm>
            <a:off x="4017709" y="545159"/>
            <a:ext cx="3416320" cy="523220"/>
          </a:xfrm>
          <a:prstGeom prst="rect">
            <a:avLst/>
          </a:prstGeom>
          <a:noFill/>
        </p:spPr>
        <p:txBody>
          <a:bodyPr wrap="none" rtlCol="0">
            <a:spAutoFit/>
          </a:bodyPr>
          <a:lstStyle/>
          <a:p>
            <a:pPr algn="l" eaLnBrk="1" hangingPunct="1"/>
            <a:r>
              <a:rPr lang="en-US" altLang="zh-CN" sz="2800">
                <a:latin typeface="KaiTi" panose="02010609060101010101" pitchFamily="49" charset="-122"/>
                <a:ea typeface="KaiTi" panose="02010609060101010101" pitchFamily="49" charset="-122"/>
                <a:sym typeface="+mn-ea"/>
              </a:rPr>
              <a:t>(</a:t>
            </a:r>
            <a:r>
              <a:rPr lang="zh-CN" altLang="en-US" sz="2800">
                <a:latin typeface="KaiTi" panose="02010609060101010101" pitchFamily="49" charset="-122"/>
                <a:ea typeface="KaiTi" panose="02010609060101010101" pitchFamily="49" charset="-122"/>
                <a:sym typeface="+mn-ea"/>
              </a:rPr>
              <a:t>二</a:t>
            </a:r>
            <a:r>
              <a:rPr lang="en-US" altLang="zh-CN" sz="2800">
                <a:latin typeface="KaiTi" panose="02010609060101010101" pitchFamily="49" charset="-122"/>
                <a:ea typeface="KaiTi" panose="02010609060101010101" pitchFamily="49" charset="-122"/>
                <a:sym typeface="+mn-ea"/>
              </a:rPr>
              <a:t>)</a:t>
            </a:r>
            <a:r>
              <a:rPr lang="zh-CN" altLang="en-US" sz="2800">
                <a:latin typeface="KaiTi" panose="02010609060101010101" pitchFamily="49" charset="-122"/>
                <a:ea typeface="KaiTi" panose="02010609060101010101" pitchFamily="49" charset="-122"/>
                <a:sym typeface="+mn-ea"/>
              </a:rPr>
              <a:t>外部招聘的方法</a:t>
            </a:r>
            <a:endParaRPr lang="en-US" altLang="zh-CN" sz="2800" b="1" spc="500" dirty="0">
              <a:solidFill>
                <a:schemeClr val="bg1">
                  <a:lumMod val="50000"/>
                </a:schemeClr>
              </a:solidFill>
              <a:latin typeface="KaiTi" panose="02010609060101010101" pitchFamily="49" charset="-122"/>
              <a:ea typeface="KaiTi" panose="02010609060101010101" pitchFamily="49" charset="-122"/>
              <a:cs typeface="Arial" panose="020B0604020202020204" pitchFamily="34" charset="0"/>
            </a:endParaRPr>
          </a:p>
        </p:txBody>
      </p:sp>
      <p:sp>
        <p:nvSpPr>
          <p:cNvPr id="162" name="椭圆 161"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flipH="1">
            <a:off x="2686180" y="813581"/>
            <a:ext cx="157493" cy="157493"/>
          </a:xfrm>
          <a:prstGeom prst="ellipse">
            <a:avLst/>
          </a:prstGeom>
          <a:solidFill>
            <a:srgbClr val="D06F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3" name="椭圆 162"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flipH="1">
            <a:off x="2686180" y="335956"/>
            <a:ext cx="321030" cy="321030"/>
          </a:xfrm>
          <a:prstGeom prst="ellipse">
            <a:avLst/>
          </a:prstGeom>
          <a:solidFill>
            <a:srgbClr val="966481"/>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4" name="椭圆 163"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flipH="1">
            <a:off x="2991678" y="806317"/>
            <a:ext cx="219803" cy="219803"/>
          </a:xfrm>
          <a:prstGeom prst="ellipse">
            <a:avLst/>
          </a:prstGeom>
          <a:solidFill>
            <a:srgbClr val="365B7C"/>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5" name="椭圆 164"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flipH="1">
            <a:off x="2031169" y="697840"/>
            <a:ext cx="164852" cy="164852"/>
          </a:xfrm>
          <a:prstGeom prst="ellipse">
            <a:avLst/>
          </a:prstGeom>
          <a:solidFill>
            <a:srgbClr val="F779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0" name="椭圆 169"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9354354" y="755438"/>
            <a:ext cx="157493" cy="157493"/>
          </a:xfrm>
          <a:prstGeom prst="ellipse">
            <a:avLst/>
          </a:prstGeom>
          <a:solidFill>
            <a:srgbClr val="D06F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1" name="椭圆 170"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9190817" y="277813"/>
            <a:ext cx="321030" cy="321030"/>
          </a:xfrm>
          <a:prstGeom prst="ellipse">
            <a:avLst/>
          </a:prstGeom>
          <a:solidFill>
            <a:srgbClr val="966481"/>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2" name="椭圆 171"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a:off x="8986546" y="748174"/>
            <a:ext cx="219803" cy="219803"/>
          </a:xfrm>
          <a:prstGeom prst="ellipse">
            <a:avLst/>
          </a:prstGeom>
          <a:solidFill>
            <a:srgbClr val="365B7C"/>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3" name="椭圆 172"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a:off x="10002006" y="639697"/>
            <a:ext cx="164852" cy="164852"/>
          </a:xfrm>
          <a:prstGeom prst="ellipse">
            <a:avLst/>
          </a:prstGeom>
          <a:solidFill>
            <a:srgbClr val="F779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 name="e7d195523061f1c0"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hidden="1"/>
          <p:cNvSpPr txBox="1"/>
          <p:nvPr/>
        </p:nvSpPr>
        <p:spPr>
          <a:xfrm>
            <a:off x="-355600" y="1803400"/>
            <a:ext cx="293927" cy="1016000"/>
          </a:xfrm>
          <a:prstGeom prst="rect">
            <a:avLst/>
          </a:prstGeom>
          <a:noFill/>
        </p:spPr>
        <p:txBody>
          <a:bodyPr vert="wordArtVert" rtlCol="0">
            <a:spAutoFit/>
          </a:bodyPr>
          <a:lstStyle/>
          <a:p>
            <a:r>
              <a:rPr lang="en-US" altLang="zh-CN" sz="100"/>
              <a:t>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a:t>
            </a:r>
            <a:endParaRPr lang="zh-CN" altLang="en-US" sz="100"/>
          </a:p>
        </p:txBody>
      </p:sp>
      <p:sp>
        <p:nvSpPr>
          <p:cNvPr id="6" name="文本框 5"/>
          <p:cNvSpPr txBox="1"/>
          <p:nvPr/>
        </p:nvSpPr>
        <p:spPr>
          <a:xfrm>
            <a:off x="6496050" y="1794510"/>
            <a:ext cx="3620770" cy="460375"/>
          </a:xfrm>
          <a:prstGeom prst="rect">
            <a:avLst/>
          </a:prstGeom>
          <a:noFill/>
        </p:spPr>
        <p:txBody>
          <a:bodyPr wrap="square" rtlCol="0">
            <a:spAutoFit/>
          </a:bodyPr>
          <a:lstStyle/>
          <a:p>
            <a:r>
              <a:rPr lang="en-US" altLang="zh-CN" sz="2400" dirty="0">
                <a:latin typeface="KaiTi" panose="02010609060101010101" pitchFamily="49" charset="-122"/>
                <a:ea typeface="KaiTi" panose="02010609060101010101" pitchFamily="49" charset="-122"/>
                <a:sym typeface="+mn-ea"/>
              </a:rPr>
              <a:t>1. </a:t>
            </a:r>
            <a:r>
              <a:rPr lang="zh-CN" altLang="en-US" sz="2400" dirty="0">
                <a:latin typeface="KaiTi" panose="02010609060101010101" pitchFamily="49" charset="-122"/>
                <a:ea typeface="KaiTi" panose="02010609060101010101" pitchFamily="49" charset="-122"/>
                <a:sym typeface="+mn-ea"/>
              </a:rPr>
              <a:t>院校预定</a:t>
            </a:r>
            <a:endParaRPr lang="zh-CN" altLang="en-US" sz="2400" dirty="0">
              <a:latin typeface="KaiTi" panose="02010609060101010101" pitchFamily="49" charset="-122"/>
              <a:ea typeface="KaiTi" panose="02010609060101010101" pitchFamily="49" charset="-122"/>
            </a:endParaRPr>
          </a:p>
        </p:txBody>
      </p:sp>
      <p:sp>
        <p:nvSpPr>
          <p:cNvPr id="62" name="文本框 61"/>
          <p:cNvSpPr txBox="1"/>
          <p:nvPr/>
        </p:nvSpPr>
        <p:spPr>
          <a:xfrm>
            <a:off x="2484120" y="3415665"/>
            <a:ext cx="3022600" cy="460375"/>
          </a:xfrm>
          <a:prstGeom prst="rect">
            <a:avLst/>
          </a:prstGeom>
          <a:noFill/>
        </p:spPr>
        <p:txBody>
          <a:bodyPr wrap="square" rtlCol="0">
            <a:spAutoFit/>
          </a:bodyPr>
          <a:lstStyle/>
          <a:p>
            <a:pPr eaLnBrk="1" hangingPunct="1"/>
            <a:r>
              <a:rPr lang="en-US" altLang="zh-CN" sz="2400">
                <a:latin typeface="KaiTi" panose="02010609060101010101" pitchFamily="49" charset="-122"/>
                <a:ea typeface="KaiTi" panose="02010609060101010101" pitchFamily="49" charset="-122"/>
                <a:sym typeface="+mn-ea"/>
              </a:rPr>
              <a:t>2.</a:t>
            </a:r>
            <a:r>
              <a:rPr lang="zh-CN" altLang="en-US" sz="2400">
                <a:latin typeface="KaiTi" panose="02010609060101010101" pitchFamily="49" charset="-122"/>
                <a:ea typeface="KaiTi" panose="02010609060101010101" pitchFamily="49" charset="-122"/>
                <a:sym typeface="+mn-ea"/>
              </a:rPr>
              <a:t>“微”招聘</a:t>
            </a:r>
            <a:endParaRPr lang="zh-CN" altLang="en-US" sz="2400">
              <a:latin typeface="KaiTi" panose="02010609060101010101" pitchFamily="49" charset="-122"/>
              <a:ea typeface="KaiTi" panose="02010609060101010101" pitchFamily="49" charset="-122"/>
            </a:endParaRPr>
          </a:p>
        </p:txBody>
      </p:sp>
      <p:sp>
        <p:nvSpPr>
          <p:cNvPr id="106" name="文本框 105"/>
          <p:cNvSpPr txBox="1"/>
          <p:nvPr/>
        </p:nvSpPr>
        <p:spPr>
          <a:xfrm>
            <a:off x="6876415" y="5099685"/>
            <a:ext cx="2843530" cy="829945"/>
          </a:xfrm>
          <a:prstGeom prst="rect">
            <a:avLst/>
          </a:prstGeom>
          <a:noFill/>
        </p:spPr>
        <p:txBody>
          <a:bodyPr wrap="square" rtlCol="0">
            <a:spAutoFit/>
          </a:bodyPr>
          <a:lstStyle/>
          <a:p>
            <a:pPr eaLnBrk="1" hangingPunct="1"/>
            <a:r>
              <a:rPr lang="en-US" altLang="zh-CN" sz="2400">
                <a:latin typeface="KaiTi" panose="02010609060101010101" pitchFamily="49" charset="-122"/>
                <a:ea typeface="KaiTi" panose="02010609060101010101" pitchFamily="49" charset="-122"/>
                <a:sym typeface="+mn-ea"/>
              </a:rPr>
              <a:t>3.</a:t>
            </a:r>
            <a:r>
              <a:rPr lang="zh-CN" altLang="en-US" sz="2400">
                <a:latin typeface="KaiTi" panose="02010609060101010101" pitchFamily="49" charset="-122"/>
                <a:ea typeface="KaiTi" panose="02010609060101010101" pitchFamily="49" charset="-122"/>
                <a:sym typeface="+mn-ea"/>
              </a:rPr>
              <a:t>大数据、 </a:t>
            </a:r>
            <a:r>
              <a:rPr lang="en-US" altLang="zh-CN" sz="2400">
                <a:latin typeface="KaiTi" panose="02010609060101010101" pitchFamily="49" charset="-122"/>
                <a:ea typeface="KaiTi" panose="02010609060101010101" pitchFamily="49" charset="-122"/>
                <a:sym typeface="+mn-ea"/>
              </a:rPr>
              <a:t>VR</a:t>
            </a:r>
            <a:r>
              <a:rPr lang="zh-CN" altLang="en-US" sz="2400">
                <a:latin typeface="KaiTi" panose="02010609060101010101" pitchFamily="49" charset="-122"/>
                <a:ea typeface="KaiTi" panose="02010609060101010101" pitchFamily="49" charset="-122"/>
                <a:sym typeface="+mn-ea"/>
              </a:rPr>
              <a:t>、 </a:t>
            </a:r>
            <a:r>
              <a:rPr lang="en-US" altLang="zh-CN" sz="2400">
                <a:latin typeface="KaiTi" panose="02010609060101010101" pitchFamily="49" charset="-122"/>
                <a:ea typeface="KaiTi" panose="02010609060101010101" pitchFamily="49" charset="-122"/>
                <a:sym typeface="+mn-ea"/>
              </a:rPr>
              <a:t>AI</a:t>
            </a:r>
            <a:r>
              <a:rPr lang="zh-CN" altLang="en-US" sz="2400">
                <a:latin typeface="KaiTi" panose="02010609060101010101" pitchFamily="49" charset="-122"/>
                <a:ea typeface="KaiTi" panose="02010609060101010101" pitchFamily="49" charset="-122"/>
                <a:sym typeface="+mn-ea"/>
              </a:rPr>
              <a:t>等新技术引入 </a:t>
            </a:r>
            <a:endParaRPr lang="zh-CN" altLang="en-US" sz="2400">
              <a:latin typeface="KaiTi" panose="02010609060101010101" pitchFamily="49" charset="-122"/>
              <a:ea typeface="KaiTi" panose="02010609060101010101" pitchFamily="49" charset="-122"/>
            </a:endParaRPr>
          </a:p>
        </p:txBody>
      </p:sp>
    </p:spTree>
    <p:extLst>
      <p:ext uri="{BB962C8B-B14F-4D97-AF65-F5344CB8AC3E}">
        <p14:creationId xmlns:p14="http://schemas.microsoft.com/office/powerpoint/2010/main" val="1165346922"/>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0">
        <p15:prstTrans prst="pageCurlDouble"/>
      </p:transition>
    </mc:Choice>
    <mc:Fallback xmlns="">
      <p:transition spd="slow"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4" presetClass="entr" presetSubtype="10"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randombar(horizontal)">
                                      <p:cBhvr>
                                        <p:cTn id="7" dur="500"/>
                                        <p:tgtEl>
                                          <p:spTgt spid="2"/>
                                        </p:tgtEl>
                                      </p:cBhvr>
                                    </p:animEffect>
                                  </p:childTnLst>
                                </p:cTn>
                              </p:par>
                            </p:childTnLst>
                          </p:cTn>
                        </p:par>
                        <p:par>
                          <p:cTn id="8" fill="hold">
                            <p:stCondLst>
                              <p:cond delay="500"/>
                            </p:stCondLst>
                            <p:childTnLst>
                              <p:par>
                                <p:cTn id="9" presetID="14" presetClass="entr" presetSubtype="10"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randombar(horizontal)">
                                      <p:cBhvr>
                                        <p:cTn id="11" dur="500"/>
                                        <p:tgtEl>
                                          <p:spTgt spid="3"/>
                                        </p:tgtEl>
                                      </p:cBhvr>
                                    </p:animEffect>
                                  </p:childTnLst>
                                </p:cTn>
                              </p:par>
                            </p:childTnLst>
                          </p:cTn>
                        </p:par>
                        <p:par>
                          <p:cTn id="12" fill="hold">
                            <p:stCondLst>
                              <p:cond delay="1000"/>
                            </p:stCondLst>
                            <p:childTnLst>
                              <p:par>
                                <p:cTn id="13" presetID="14" presetClass="entr" presetSubtype="10" fill="hold" nodeType="afterEffect">
                                  <p:stCondLst>
                                    <p:cond delay="0"/>
                                  </p:stCondLst>
                                  <p:childTnLst>
                                    <p:set>
                                      <p:cBhvr>
                                        <p:cTn id="14" dur="1" fill="hold">
                                          <p:stCondLst>
                                            <p:cond delay="0"/>
                                          </p:stCondLst>
                                        </p:cTn>
                                        <p:tgtEl>
                                          <p:spTgt spid="4"/>
                                        </p:tgtEl>
                                        <p:attrNameLst>
                                          <p:attrName>style.visibility</p:attrName>
                                        </p:attrNameLst>
                                      </p:cBhvr>
                                      <p:to>
                                        <p:strVal val="visible"/>
                                      </p:to>
                                    </p:set>
                                    <p:animEffect transition="in" filter="randombar(horizontal)">
                                      <p:cBhvr>
                                        <p:cTn id="15"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矩形 8"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549157" y="-975631"/>
            <a:ext cx="583096" cy="838080"/>
          </a:xfrm>
          <a:prstGeom prst="rect">
            <a:avLst/>
          </a:prstGeom>
          <a:solidFill>
            <a:srgbClr val="365B7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 name="矩形 9"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1132253" y="-975631"/>
            <a:ext cx="583096" cy="838080"/>
          </a:xfrm>
          <a:prstGeom prst="rect">
            <a:avLst/>
          </a:prstGeom>
          <a:solidFill>
            <a:srgbClr val="96648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 name="矩形 10"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1715349" y="-975631"/>
            <a:ext cx="583096" cy="838080"/>
          </a:xfrm>
          <a:prstGeom prst="rect">
            <a:avLst/>
          </a:prstGeom>
          <a:solidFill>
            <a:srgbClr val="D06F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 name="矩形 11"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2298446" y="-975631"/>
            <a:ext cx="583096" cy="838080"/>
          </a:xfrm>
          <a:prstGeom prst="rect">
            <a:avLst/>
          </a:prstGeom>
          <a:solidFill>
            <a:srgbClr val="F779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 name="矩形 12"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2881542" y="-975631"/>
            <a:ext cx="583096" cy="838080"/>
          </a:xfrm>
          <a:prstGeom prst="rect">
            <a:avLst/>
          </a:prstGeom>
          <a:solidFill>
            <a:srgbClr val="F8AD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 name="椭圆 13"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4386271" y="1413079"/>
            <a:ext cx="2919766" cy="2919766"/>
          </a:xfrm>
          <a:prstGeom prst="ellipse">
            <a:avLst/>
          </a:prstGeom>
          <a:solidFill>
            <a:schemeClr val="bg1">
              <a:lumMod val="75000"/>
            </a:schemeClr>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28" name="组合 27"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GrpSpPr/>
          <p:nvPr/>
        </p:nvGrpSpPr>
        <p:grpSpPr>
          <a:xfrm>
            <a:off x="3279214" y="5038423"/>
            <a:ext cx="5631833" cy="1137293"/>
            <a:chOff x="5525820" y="970544"/>
            <a:chExt cx="4865710" cy="982582"/>
          </a:xfrm>
        </p:grpSpPr>
        <p:grpSp>
          <p:nvGrpSpPr>
            <p:cNvPr id="29" name="组合 28"/>
            <p:cNvGrpSpPr/>
            <p:nvPr/>
          </p:nvGrpSpPr>
          <p:grpSpPr>
            <a:xfrm>
              <a:off x="5525820" y="970544"/>
              <a:ext cx="4865710" cy="982582"/>
              <a:chOff x="5525820" y="970544"/>
              <a:chExt cx="4865710" cy="982582"/>
            </a:xfrm>
          </p:grpSpPr>
          <p:sp>
            <p:nvSpPr>
              <p:cNvPr id="31" name="圆角矩形 30"/>
              <p:cNvSpPr/>
              <p:nvPr/>
            </p:nvSpPr>
            <p:spPr>
              <a:xfrm>
                <a:off x="5525820" y="970544"/>
                <a:ext cx="4865710" cy="982582"/>
              </a:xfrm>
              <a:prstGeom prst="roundRect">
                <a:avLst>
                  <a:gd name="adj" fmla="val 50000"/>
                </a:avLst>
              </a:prstGeom>
              <a:gradFill>
                <a:gsLst>
                  <a:gs pos="0">
                    <a:schemeClr val="bg1"/>
                  </a:gs>
                  <a:gs pos="100000">
                    <a:srgbClr val="D1D1D1"/>
                  </a:gs>
                </a:gsLst>
                <a:lin ang="5400000" scaled="0"/>
              </a:gradFill>
              <a:ln>
                <a:noFill/>
              </a:ln>
              <a:effectLst>
                <a:outerShdw blurRad="127000" dist="508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 name="圆角矩形 31"/>
              <p:cNvSpPr/>
              <p:nvPr/>
            </p:nvSpPr>
            <p:spPr>
              <a:xfrm>
                <a:off x="5679111" y="1085854"/>
                <a:ext cx="4539809" cy="749678"/>
              </a:xfrm>
              <a:prstGeom prst="roundRect">
                <a:avLst>
                  <a:gd name="adj" fmla="val 50000"/>
                </a:avLst>
              </a:prstGeom>
              <a:gradFill>
                <a:gsLst>
                  <a:gs pos="0">
                    <a:schemeClr val="bg1"/>
                  </a:gs>
                  <a:gs pos="100000">
                    <a:srgbClr val="D1D1D1"/>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30" name="文本框 29" descr="e7d195523061f1c0deeec63e560781cfd59afb0ea006f2a87ABB68BF51EA6619813959095094C18C62A12F549504892A4AAA8C1554C6663626E05CA27F281A14E6983772AFC3FB97135759321DEA3D703E9D8D869A2273EE84F8CAFF6F755178F38330D862923FEB0607E18DEE43D2E176D46B2866D88DD46CC4CE617A3D848542E4F074681214E3"/>
            <p:cNvSpPr txBox="1"/>
            <p:nvPr/>
          </p:nvSpPr>
          <p:spPr>
            <a:xfrm>
              <a:off x="5939013" y="1209841"/>
              <a:ext cx="4020274" cy="504180"/>
            </a:xfrm>
            <a:prstGeom prst="rect">
              <a:avLst/>
            </a:prstGeom>
            <a:noFill/>
          </p:spPr>
          <p:txBody>
            <a:bodyPr wrap="none" rtlCol="0">
              <a:spAutoFit/>
            </a:bodyPr>
            <a:lstStyle/>
            <a:p>
              <a:pPr algn="l">
                <a:defRPr/>
              </a:pPr>
              <a:r>
                <a:rPr lang="zh-CN" altLang="en-US" sz="3200" dirty="0">
                  <a:latin typeface="KaiTi" panose="02010609060101010101" pitchFamily="49" charset="-122"/>
                  <a:ea typeface="KaiTi" panose="02010609060101010101" pitchFamily="49" charset="-122"/>
                  <a:sym typeface="+mn-ea"/>
                </a:rPr>
                <a:t>内外部招聘的优缺点比较</a:t>
              </a:r>
              <a:endParaRPr lang="zh-CN" altLang="en-US" sz="3200" b="1" spc="400" dirty="0">
                <a:solidFill>
                  <a:srgbClr val="D06F83"/>
                </a:solidFill>
                <a:latin typeface="KaiTi" panose="02010609060101010101" pitchFamily="49" charset="-122"/>
                <a:ea typeface="KaiTi" panose="02010609060101010101" pitchFamily="49" charset="-122"/>
                <a:cs typeface="Kartika" panose="02020503030404060203" pitchFamily="18" charset="0"/>
                <a:sym typeface="+mn-ea"/>
              </a:endParaRPr>
            </a:p>
          </p:txBody>
        </p:sp>
      </p:grpSp>
      <p:grpSp>
        <p:nvGrpSpPr>
          <p:cNvPr id="2" name="组合 1"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GrpSpPr/>
          <p:nvPr/>
        </p:nvGrpSpPr>
        <p:grpSpPr>
          <a:xfrm>
            <a:off x="4856224" y="1413080"/>
            <a:ext cx="2919766" cy="2919766"/>
            <a:chOff x="4856224" y="1413080"/>
            <a:chExt cx="2919766" cy="2919766"/>
          </a:xfrm>
        </p:grpSpPr>
        <p:sp>
          <p:nvSpPr>
            <p:cNvPr id="7" name="椭圆 6" descr="e7d195523061f1c0deeec63e560781cfd59afb0ea006f2a87ABB68BF51EA6619813959095094C18C62A12F549504892A4AAA8C1554C6663626E05CA27F281A14E6983772AFC3FB97135759321DEA3D709AACD122C08E6ED1C77BAD4A88EF4CD28A80260D8F97957F436F83C1F553EF0169027D0DBFA7A77088E1513DBDFC101C4B4DFF310B01A5021663E46B6BC2AAB5"/>
            <p:cNvSpPr>
              <a:spLocks noChangeAspect="1"/>
            </p:cNvSpPr>
            <p:nvPr/>
          </p:nvSpPr>
          <p:spPr>
            <a:xfrm>
              <a:off x="4856224" y="1413080"/>
              <a:ext cx="2919766" cy="2919766"/>
            </a:xfrm>
            <a:prstGeom prst="ellipse">
              <a:avLst/>
            </a:prstGeom>
            <a:gradFill>
              <a:gsLst>
                <a:gs pos="0">
                  <a:schemeClr val="bg1"/>
                </a:gs>
                <a:gs pos="100000">
                  <a:srgbClr val="C7C7C7"/>
                </a:gs>
              </a:gsLst>
              <a:lin ang="13200000" scaled="0"/>
            </a:gradFill>
            <a:ln w="22225">
              <a:solidFill>
                <a:schemeClr val="bg1"/>
              </a:solidFill>
            </a:ln>
            <a:effectLst>
              <a:outerShdw blurRad="393700" dist="1270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26" name="组合 25"/>
            <p:cNvGrpSpPr/>
            <p:nvPr/>
          </p:nvGrpSpPr>
          <p:grpSpPr>
            <a:xfrm>
              <a:off x="5548979" y="2557156"/>
              <a:ext cx="1534256" cy="740626"/>
              <a:chOff x="1923908" y="4238286"/>
              <a:chExt cx="803116" cy="387686"/>
            </a:xfrm>
            <a:solidFill>
              <a:srgbClr val="D06F83"/>
            </a:solidFill>
          </p:grpSpPr>
          <p:sp>
            <p:nvSpPr>
              <p:cNvPr id="33" name="Freeform 22"/>
              <p:cNvSpPr/>
              <p:nvPr/>
            </p:nvSpPr>
            <p:spPr bwMode="auto">
              <a:xfrm>
                <a:off x="2382998" y="4238286"/>
                <a:ext cx="344026" cy="387686"/>
              </a:xfrm>
              <a:custGeom>
                <a:avLst/>
                <a:gdLst>
                  <a:gd name="T0" fmla="*/ 35 w 35"/>
                  <a:gd name="T1" fmla="*/ 13 h 38"/>
                  <a:gd name="T2" fmla="*/ 35 w 35"/>
                  <a:gd name="T3" fmla="*/ 9 h 38"/>
                  <a:gd name="T4" fmla="*/ 34 w 35"/>
                  <a:gd name="T5" fmla="*/ 5 h 38"/>
                  <a:gd name="T6" fmla="*/ 31 w 35"/>
                  <a:gd name="T7" fmla="*/ 3 h 38"/>
                  <a:gd name="T8" fmla="*/ 28 w 35"/>
                  <a:gd name="T9" fmla="*/ 1 h 38"/>
                  <a:gd name="T10" fmla="*/ 24 w 35"/>
                  <a:gd name="T11" fmla="*/ 0 h 38"/>
                  <a:gd name="T12" fmla="*/ 2 w 35"/>
                  <a:gd name="T13" fmla="*/ 0 h 38"/>
                  <a:gd name="T14" fmla="*/ 0 w 35"/>
                  <a:gd name="T15" fmla="*/ 3 h 38"/>
                  <a:gd name="T16" fmla="*/ 2 w 35"/>
                  <a:gd name="T17" fmla="*/ 5 h 38"/>
                  <a:gd name="T18" fmla="*/ 24 w 35"/>
                  <a:gd name="T19" fmla="*/ 5 h 38"/>
                  <a:gd name="T20" fmla="*/ 26 w 35"/>
                  <a:gd name="T21" fmla="*/ 5 h 38"/>
                  <a:gd name="T22" fmla="*/ 28 w 35"/>
                  <a:gd name="T23" fmla="*/ 6 h 38"/>
                  <a:gd name="T24" fmla="*/ 29 w 35"/>
                  <a:gd name="T25" fmla="*/ 7 h 38"/>
                  <a:gd name="T26" fmla="*/ 29 w 35"/>
                  <a:gd name="T27" fmla="*/ 9 h 38"/>
                  <a:gd name="T28" fmla="*/ 29 w 35"/>
                  <a:gd name="T29" fmla="*/ 13 h 38"/>
                  <a:gd name="T30" fmla="*/ 29 w 35"/>
                  <a:gd name="T31" fmla="*/ 15 h 38"/>
                  <a:gd name="T32" fmla="*/ 28 w 35"/>
                  <a:gd name="T33" fmla="*/ 16 h 38"/>
                  <a:gd name="T34" fmla="*/ 26 w 35"/>
                  <a:gd name="T35" fmla="*/ 16 h 38"/>
                  <a:gd name="T36" fmla="*/ 24 w 35"/>
                  <a:gd name="T37" fmla="*/ 17 h 38"/>
                  <a:gd name="T38" fmla="*/ 6 w 35"/>
                  <a:gd name="T39" fmla="*/ 17 h 38"/>
                  <a:gd name="T40" fmla="*/ 4 w 35"/>
                  <a:gd name="T41" fmla="*/ 19 h 38"/>
                  <a:gd name="T42" fmla="*/ 6 w 35"/>
                  <a:gd name="T43" fmla="*/ 22 h 38"/>
                  <a:gd name="T44" fmla="*/ 24 w 35"/>
                  <a:gd name="T45" fmla="*/ 22 h 38"/>
                  <a:gd name="T46" fmla="*/ 26 w 35"/>
                  <a:gd name="T47" fmla="*/ 22 h 38"/>
                  <a:gd name="T48" fmla="*/ 28 w 35"/>
                  <a:gd name="T49" fmla="*/ 23 h 38"/>
                  <a:gd name="T50" fmla="*/ 29 w 35"/>
                  <a:gd name="T51" fmla="*/ 24 h 38"/>
                  <a:gd name="T52" fmla="*/ 29 w 35"/>
                  <a:gd name="T53" fmla="*/ 25 h 38"/>
                  <a:gd name="T54" fmla="*/ 29 w 35"/>
                  <a:gd name="T55" fmla="*/ 30 h 38"/>
                  <a:gd name="T56" fmla="*/ 29 w 35"/>
                  <a:gd name="T57" fmla="*/ 31 h 38"/>
                  <a:gd name="T58" fmla="*/ 28 w 35"/>
                  <a:gd name="T59" fmla="*/ 32 h 38"/>
                  <a:gd name="T60" fmla="*/ 26 w 35"/>
                  <a:gd name="T61" fmla="*/ 33 h 38"/>
                  <a:gd name="T62" fmla="*/ 24 w 35"/>
                  <a:gd name="T63" fmla="*/ 33 h 38"/>
                  <a:gd name="T64" fmla="*/ 2 w 35"/>
                  <a:gd name="T65" fmla="*/ 33 h 38"/>
                  <a:gd name="T66" fmla="*/ 0 w 35"/>
                  <a:gd name="T67" fmla="*/ 36 h 38"/>
                  <a:gd name="T68" fmla="*/ 2 w 35"/>
                  <a:gd name="T69" fmla="*/ 38 h 38"/>
                  <a:gd name="T70" fmla="*/ 24 w 35"/>
                  <a:gd name="T71" fmla="*/ 38 h 38"/>
                  <a:gd name="T72" fmla="*/ 28 w 35"/>
                  <a:gd name="T73" fmla="*/ 38 h 38"/>
                  <a:gd name="T74" fmla="*/ 31 w 35"/>
                  <a:gd name="T75" fmla="*/ 36 h 38"/>
                  <a:gd name="T76" fmla="*/ 34 w 35"/>
                  <a:gd name="T77" fmla="*/ 33 h 38"/>
                  <a:gd name="T78" fmla="*/ 35 w 35"/>
                  <a:gd name="T79" fmla="*/ 30 h 38"/>
                  <a:gd name="T80" fmla="*/ 35 w 35"/>
                  <a:gd name="T81" fmla="*/ 25 h 38"/>
                  <a:gd name="T82" fmla="*/ 32 w 35"/>
                  <a:gd name="T83" fmla="*/ 19 h 38"/>
                  <a:gd name="T84" fmla="*/ 35 w 35"/>
                  <a:gd name="T85" fmla="*/ 13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5" h="38">
                    <a:moveTo>
                      <a:pt x="35" y="13"/>
                    </a:moveTo>
                    <a:cubicBezTo>
                      <a:pt x="35" y="9"/>
                      <a:pt x="35" y="9"/>
                      <a:pt x="35" y="9"/>
                    </a:cubicBezTo>
                    <a:cubicBezTo>
                      <a:pt x="35" y="7"/>
                      <a:pt x="34" y="6"/>
                      <a:pt x="34" y="5"/>
                    </a:cubicBezTo>
                    <a:cubicBezTo>
                      <a:pt x="33" y="4"/>
                      <a:pt x="32" y="3"/>
                      <a:pt x="31" y="3"/>
                    </a:cubicBezTo>
                    <a:cubicBezTo>
                      <a:pt x="31" y="2"/>
                      <a:pt x="29" y="1"/>
                      <a:pt x="28" y="1"/>
                    </a:cubicBezTo>
                    <a:cubicBezTo>
                      <a:pt x="27" y="0"/>
                      <a:pt x="26" y="0"/>
                      <a:pt x="24" y="0"/>
                    </a:cubicBezTo>
                    <a:cubicBezTo>
                      <a:pt x="2" y="0"/>
                      <a:pt x="2" y="0"/>
                      <a:pt x="2" y="0"/>
                    </a:cubicBezTo>
                    <a:cubicBezTo>
                      <a:pt x="1" y="0"/>
                      <a:pt x="0" y="1"/>
                      <a:pt x="0" y="3"/>
                    </a:cubicBezTo>
                    <a:cubicBezTo>
                      <a:pt x="0" y="4"/>
                      <a:pt x="1" y="5"/>
                      <a:pt x="2" y="5"/>
                    </a:cubicBezTo>
                    <a:cubicBezTo>
                      <a:pt x="24" y="5"/>
                      <a:pt x="24" y="5"/>
                      <a:pt x="24" y="5"/>
                    </a:cubicBezTo>
                    <a:cubicBezTo>
                      <a:pt x="25" y="5"/>
                      <a:pt x="26" y="5"/>
                      <a:pt x="26" y="5"/>
                    </a:cubicBezTo>
                    <a:cubicBezTo>
                      <a:pt x="27" y="6"/>
                      <a:pt x="28" y="6"/>
                      <a:pt x="28" y="6"/>
                    </a:cubicBezTo>
                    <a:cubicBezTo>
                      <a:pt x="28" y="6"/>
                      <a:pt x="29" y="7"/>
                      <a:pt x="29" y="7"/>
                    </a:cubicBezTo>
                    <a:cubicBezTo>
                      <a:pt x="29" y="8"/>
                      <a:pt x="29" y="8"/>
                      <a:pt x="29" y="9"/>
                    </a:cubicBezTo>
                    <a:cubicBezTo>
                      <a:pt x="29" y="13"/>
                      <a:pt x="29" y="13"/>
                      <a:pt x="29" y="13"/>
                    </a:cubicBezTo>
                    <a:cubicBezTo>
                      <a:pt x="29" y="14"/>
                      <a:pt x="29" y="14"/>
                      <a:pt x="29" y="15"/>
                    </a:cubicBezTo>
                    <a:cubicBezTo>
                      <a:pt x="29" y="15"/>
                      <a:pt x="28" y="15"/>
                      <a:pt x="28" y="16"/>
                    </a:cubicBezTo>
                    <a:cubicBezTo>
                      <a:pt x="28" y="16"/>
                      <a:pt x="27" y="16"/>
                      <a:pt x="26" y="16"/>
                    </a:cubicBezTo>
                    <a:cubicBezTo>
                      <a:pt x="26" y="17"/>
                      <a:pt x="25" y="17"/>
                      <a:pt x="24" y="17"/>
                    </a:cubicBezTo>
                    <a:cubicBezTo>
                      <a:pt x="6" y="17"/>
                      <a:pt x="6" y="17"/>
                      <a:pt x="6" y="17"/>
                    </a:cubicBezTo>
                    <a:cubicBezTo>
                      <a:pt x="5" y="17"/>
                      <a:pt x="4" y="18"/>
                      <a:pt x="4" y="19"/>
                    </a:cubicBezTo>
                    <a:cubicBezTo>
                      <a:pt x="4" y="21"/>
                      <a:pt x="5" y="22"/>
                      <a:pt x="6" y="22"/>
                    </a:cubicBezTo>
                    <a:cubicBezTo>
                      <a:pt x="24" y="22"/>
                      <a:pt x="24" y="22"/>
                      <a:pt x="24" y="22"/>
                    </a:cubicBezTo>
                    <a:cubicBezTo>
                      <a:pt x="25" y="22"/>
                      <a:pt x="26" y="22"/>
                      <a:pt x="26" y="22"/>
                    </a:cubicBezTo>
                    <a:cubicBezTo>
                      <a:pt x="27" y="22"/>
                      <a:pt x="28" y="22"/>
                      <a:pt x="28" y="23"/>
                    </a:cubicBezTo>
                    <a:cubicBezTo>
                      <a:pt x="28" y="23"/>
                      <a:pt x="29" y="23"/>
                      <a:pt x="29" y="24"/>
                    </a:cubicBezTo>
                    <a:cubicBezTo>
                      <a:pt x="29" y="24"/>
                      <a:pt x="29" y="25"/>
                      <a:pt x="29" y="25"/>
                    </a:cubicBezTo>
                    <a:cubicBezTo>
                      <a:pt x="29" y="30"/>
                      <a:pt x="29" y="30"/>
                      <a:pt x="29" y="30"/>
                    </a:cubicBezTo>
                    <a:cubicBezTo>
                      <a:pt x="29" y="30"/>
                      <a:pt x="29" y="31"/>
                      <a:pt x="29" y="31"/>
                    </a:cubicBezTo>
                    <a:cubicBezTo>
                      <a:pt x="29" y="32"/>
                      <a:pt x="28" y="32"/>
                      <a:pt x="28" y="32"/>
                    </a:cubicBezTo>
                    <a:cubicBezTo>
                      <a:pt x="28" y="33"/>
                      <a:pt x="27" y="33"/>
                      <a:pt x="26" y="33"/>
                    </a:cubicBezTo>
                    <a:cubicBezTo>
                      <a:pt x="26" y="33"/>
                      <a:pt x="25" y="33"/>
                      <a:pt x="24" y="33"/>
                    </a:cubicBezTo>
                    <a:cubicBezTo>
                      <a:pt x="2" y="33"/>
                      <a:pt x="2" y="33"/>
                      <a:pt x="2" y="33"/>
                    </a:cubicBezTo>
                    <a:cubicBezTo>
                      <a:pt x="1" y="33"/>
                      <a:pt x="0" y="34"/>
                      <a:pt x="0" y="36"/>
                    </a:cubicBezTo>
                    <a:cubicBezTo>
                      <a:pt x="0" y="37"/>
                      <a:pt x="1" y="38"/>
                      <a:pt x="2" y="38"/>
                    </a:cubicBezTo>
                    <a:cubicBezTo>
                      <a:pt x="24" y="38"/>
                      <a:pt x="24" y="38"/>
                      <a:pt x="24" y="38"/>
                    </a:cubicBezTo>
                    <a:cubicBezTo>
                      <a:pt x="26" y="38"/>
                      <a:pt x="27" y="38"/>
                      <a:pt x="28" y="38"/>
                    </a:cubicBezTo>
                    <a:cubicBezTo>
                      <a:pt x="29" y="37"/>
                      <a:pt x="31" y="37"/>
                      <a:pt x="31" y="36"/>
                    </a:cubicBezTo>
                    <a:cubicBezTo>
                      <a:pt x="32" y="35"/>
                      <a:pt x="33" y="34"/>
                      <a:pt x="34" y="33"/>
                    </a:cubicBezTo>
                    <a:cubicBezTo>
                      <a:pt x="34" y="32"/>
                      <a:pt x="35" y="31"/>
                      <a:pt x="35" y="30"/>
                    </a:cubicBezTo>
                    <a:cubicBezTo>
                      <a:pt x="35" y="25"/>
                      <a:pt x="35" y="25"/>
                      <a:pt x="35" y="25"/>
                    </a:cubicBezTo>
                    <a:cubicBezTo>
                      <a:pt x="35" y="23"/>
                      <a:pt x="34" y="21"/>
                      <a:pt x="32" y="19"/>
                    </a:cubicBezTo>
                    <a:cubicBezTo>
                      <a:pt x="34" y="18"/>
                      <a:pt x="35" y="16"/>
                      <a:pt x="35" y="13"/>
                    </a:cubicBezTo>
                    <a:close/>
                  </a:path>
                </a:pathLst>
              </a:custGeom>
              <a:grpFill/>
              <a:ln>
                <a:noFill/>
              </a:ln>
            </p:spPr>
            <p:txBody>
              <a:bodyPr vert="horz" wrap="square" lIns="91440" tIns="45720" rIns="91440" bIns="45720" numCol="1" anchor="t" anchorCtr="0" compatLnSpc="1"/>
              <a:lstStyle/>
              <a:p>
                <a:endParaRPr lang="zh-CN" altLang="en-US"/>
              </a:p>
            </p:txBody>
          </p:sp>
          <p:sp>
            <p:nvSpPr>
              <p:cNvPr id="34" name="Freeform 31"/>
              <p:cNvSpPr>
                <a:spLocks noEditPoints="1"/>
              </p:cNvSpPr>
              <p:nvPr/>
            </p:nvSpPr>
            <p:spPr bwMode="auto">
              <a:xfrm>
                <a:off x="1923908" y="4238286"/>
                <a:ext cx="368849" cy="383966"/>
              </a:xfrm>
              <a:custGeom>
                <a:avLst/>
                <a:gdLst>
                  <a:gd name="T0" fmla="*/ 35 w 38"/>
                  <a:gd name="T1" fmla="*/ 2 h 38"/>
                  <a:gd name="T2" fmla="*/ 32 w 38"/>
                  <a:gd name="T3" fmla="*/ 1 h 38"/>
                  <a:gd name="T4" fmla="*/ 28 w 38"/>
                  <a:gd name="T5" fmla="*/ 0 h 38"/>
                  <a:gd name="T6" fmla="*/ 10 w 38"/>
                  <a:gd name="T7" fmla="*/ 0 h 38"/>
                  <a:gd name="T8" fmla="*/ 6 w 38"/>
                  <a:gd name="T9" fmla="*/ 1 h 38"/>
                  <a:gd name="T10" fmla="*/ 3 w 38"/>
                  <a:gd name="T11" fmla="*/ 2 h 38"/>
                  <a:gd name="T12" fmla="*/ 1 w 38"/>
                  <a:gd name="T13" fmla="*/ 5 h 38"/>
                  <a:gd name="T14" fmla="*/ 0 w 38"/>
                  <a:gd name="T15" fmla="*/ 8 h 38"/>
                  <a:gd name="T16" fmla="*/ 0 w 38"/>
                  <a:gd name="T17" fmla="*/ 29 h 38"/>
                  <a:gd name="T18" fmla="*/ 1 w 38"/>
                  <a:gd name="T19" fmla="*/ 33 h 38"/>
                  <a:gd name="T20" fmla="*/ 3 w 38"/>
                  <a:gd name="T21" fmla="*/ 35 h 38"/>
                  <a:gd name="T22" fmla="*/ 6 w 38"/>
                  <a:gd name="T23" fmla="*/ 37 h 38"/>
                  <a:gd name="T24" fmla="*/ 10 w 38"/>
                  <a:gd name="T25" fmla="*/ 38 h 38"/>
                  <a:gd name="T26" fmla="*/ 28 w 38"/>
                  <a:gd name="T27" fmla="*/ 38 h 38"/>
                  <a:gd name="T28" fmla="*/ 32 w 38"/>
                  <a:gd name="T29" fmla="*/ 37 h 38"/>
                  <a:gd name="T30" fmla="*/ 35 w 38"/>
                  <a:gd name="T31" fmla="*/ 36 h 38"/>
                  <a:gd name="T32" fmla="*/ 37 w 38"/>
                  <a:gd name="T33" fmla="*/ 33 h 38"/>
                  <a:gd name="T34" fmla="*/ 38 w 38"/>
                  <a:gd name="T35" fmla="*/ 29 h 38"/>
                  <a:gd name="T36" fmla="*/ 38 w 38"/>
                  <a:gd name="T37" fmla="*/ 8 h 38"/>
                  <a:gd name="T38" fmla="*/ 37 w 38"/>
                  <a:gd name="T39" fmla="*/ 5 h 38"/>
                  <a:gd name="T40" fmla="*/ 35 w 38"/>
                  <a:gd name="T41" fmla="*/ 2 h 38"/>
                  <a:gd name="T42" fmla="*/ 28 w 38"/>
                  <a:gd name="T43" fmla="*/ 33 h 38"/>
                  <a:gd name="T44" fmla="*/ 10 w 38"/>
                  <a:gd name="T45" fmla="*/ 33 h 38"/>
                  <a:gd name="T46" fmla="*/ 8 w 38"/>
                  <a:gd name="T47" fmla="*/ 33 h 38"/>
                  <a:gd name="T48" fmla="*/ 6 w 38"/>
                  <a:gd name="T49" fmla="*/ 32 h 38"/>
                  <a:gd name="T50" fmla="*/ 5 w 38"/>
                  <a:gd name="T51" fmla="*/ 31 h 38"/>
                  <a:gd name="T52" fmla="*/ 5 w 38"/>
                  <a:gd name="T53" fmla="*/ 29 h 38"/>
                  <a:gd name="T54" fmla="*/ 5 w 38"/>
                  <a:gd name="T55" fmla="*/ 8 h 38"/>
                  <a:gd name="T56" fmla="*/ 5 w 38"/>
                  <a:gd name="T57" fmla="*/ 7 h 38"/>
                  <a:gd name="T58" fmla="*/ 6 w 38"/>
                  <a:gd name="T59" fmla="*/ 6 h 38"/>
                  <a:gd name="T60" fmla="*/ 8 w 38"/>
                  <a:gd name="T61" fmla="*/ 5 h 38"/>
                  <a:gd name="T62" fmla="*/ 10 w 38"/>
                  <a:gd name="T63" fmla="*/ 5 h 38"/>
                  <a:gd name="T64" fmla="*/ 28 w 38"/>
                  <a:gd name="T65" fmla="*/ 5 h 38"/>
                  <a:gd name="T66" fmla="*/ 30 w 38"/>
                  <a:gd name="T67" fmla="*/ 5 h 38"/>
                  <a:gd name="T68" fmla="*/ 32 w 38"/>
                  <a:gd name="T69" fmla="*/ 6 h 38"/>
                  <a:gd name="T70" fmla="*/ 33 w 38"/>
                  <a:gd name="T71" fmla="*/ 7 h 38"/>
                  <a:gd name="T72" fmla="*/ 33 w 38"/>
                  <a:gd name="T73" fmla="*/ 8 h 38"/>
                  <a:gd name="T74" fmla="*/ 33 w 38"/>
                  <a:gd name="T75" fmla="*/ 29 h 38"/>
                  <a:gd name="T76" fmla="*/ 33 w 38"/>
                  <a:gd name="T77" fmla="*/ 31 h 38"/>
                  <a:gd name="T78" fmla="*/ 32 w 38"/>
                  <a:gd name="T79" fmla="*/ 32 h 38"/>
                  <a:gd name="T80" fmla="*/ 30 w 38"/>
                  <a:gd name="T81" fmla="*/ 33 h 38"/>
                  <a:gd name="T82" fmla="*/ 28 w 38"/>
                  <a:gd name="T83" fmla="*/ 33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8" h="38">
                    <a:moveTo>
                      <a:pt x="35" y="2"/>
                    </a:moveTo>
                    <a:cubicBezTo>
                      <a:pt x="34" y="2"/>
                      <a:pt x="33" y="1"/>
                      <a:pt x="32" y="1"/>
                    </a:cubicBezTo>
                    <a:cubicBezTo>
                      <a:pt x="31" y="0"/>
                      <a:pt x="29" y="0"/>
                      <a:pt x="28" y="0"/>
                    </a:cubicBezTo>
                    <a:cubicBezTo>
                      <a:pt x="10" y="0"/>
                      <a:pt x="10" y="0"/>
                      <a:pt x="10" y="0"/>
                    </a:cubicBezTo>
                    <a:cubicBezTo>
                      <a:pt x="9" y="0"/>
                      <a:pt x="7" y="0"/>
                      <a:pt x="6" y="1"/>
                    </a:cubicBezTo>
                    <a:cubicBezTo>
                      <a:pt x="5" y="1"/>
                      <a:pt x="4" y="2"/>
                      <a:pt x="3" y="2"/>
                    </a:cubicBezTo>
                    <a:cubicBezTo>
                      <a:pt x="2" y="3"/>
                      <a:pt x="1" y="4"/>
                      <a:pt x="1" y="5"/>
                    </a:cubicBezTo>
                    <a:cubicBezTo>
                      <a:pt x="0" y="6"/>
                      <a:pt x="0" y="7"/>
                      <a:pt x="0" y="8"/>
                    </a:cubicBezTo>
                    <a:cubicBezTo>
                      <a:pt x="0" y="29"/>
                      <a:pt x="0" y="29"/>
                      <a:pt x="0" y="29"/>
                    </a:cubicBezTo>
                    <a:cubicBezTo>
                      <a:pt x="0" y="31"/>
                      <a:pt x="0" y="32"/>
                      <a:pt x="1" y="33"/>
                    </a:cubicBezTo>
                    <a:cubicBezTo>
                      <a:pt x="1" y="34"/>
                      <a:pt x="2" y="35"/>
                      <a:pt x="3" y="35"/>
                    </a:cubicBezTo>
                    <a:cubicBezTo>
                      <a:pt x="4" y="36"/>
                      <a:pt x="5" y="37"/>
                      <a:pt x="6" y="37"/>
                    </a:cubicBezTo>
                    <a:cubicBezTo>
                      <a:pt x="7" y="38"/>
                      <a:pt x="9" y="38"/>
                      <a:pt x="10" y="38"/>
                    </a:cubicBezTo>
                    <a:cubicBezTo>
                      <a:pt x="28" y="38"/>
                      <a:pt x="28" y="38"/>
                      <a:pt x="28" y="38"/>
                    </a:cubicBezTo>
                    <a:cubicBezTo>
                      <a:pt x="29" y="38"/>
                      <a:pt x="31" y="38"/>
                      <a:pt x="32" y="37"/>
                    </a:cubicBezTo>
                    <a:cubicBezTo>
                      <a:pt x="33" y="37"/>
                      <a:pt x="34" y="36"/>
                      <a:pt x="35" y="36"/>
                    </a:cubicBezTo>
                    <a:cubicBezTo>
                      <a:pt x="36" y="35"/>
                      <a:pt x="37" y="34"/>
                      <a:pt x="37" y="33"/>
                    </a:cubicBezTo>
                    <a:cubicBezTo>
                      <a:pt x="38" y="32"/>
                      <a:pt x="38" y="31"/>
                      <a:pt x="38" y="29"/>
                    </a:cubicBezTo>
                    <a:cubicBezTo>
                      <a:pt x="38" y="8"/>
                      <a:pt x="38" y="8"/>
                      <a:pt x="38" y="8"/>
                    </a:cubicBezTo>
                    <a:cubicBezTo>
                      <a:pt x="38" y="7"/>
                      <a:pt x="38" y="6"/>
                      <a:pt x="37" y="5"/>
                    </a:cubicBezTo>
                    <a:cubicBezTo>
                      <a:pt x="37" y="4"/>
                      <a:pt x="36" y="3"/>
                      <a:pt x="35" y="2"/>
                    </a:cubicBezTo>
                    <a:close/>
                    <a:moveTo>
                      <a:pt x="28" y="33"/>
                    </a:moveTo>
                    <a:cubicBezTo>
                      <a:pt x="10" y="33"/>
                      <a:pt x="10" y="33"/>
                      <a:pt x="10" y="33"/>
                    </a:cubicBezTo>
                    <a:cubicBezTo>
                      <a:pt x="9" y="33"/>
                      <a:pt x="9" y="33"/>
                      <a:pt x="8" y="33"/>
                    </a:cubicBezTo>
                    <a:cubicBezTo>
                      <a:pt x="7" y="33"/>
                      <a:pt x="7" y="32"/>
                      <a:pt x="6" y="32"/>
                    </a:cubicBezTo>
                    <a:cubicBezTo>
                      <a:pt x="6" y="32"/>
                      <a:pt x="6" y="31"/>
                      <a:pt x="5" y="31"/>
                    </a:cubicBezTo>
                    <a:cubicBezTo>
                      <a:pt x="5" y="30"/>
                      <a:pt x="5" y="30"/>
                      <a:pt x="5" y="29"/>
                    </a:cubicBezTo>
                    <a:cubicBezTo>
                      <a:pt x="5" y="8"/>
                      <a:pt x="5" y="8"/>
                      <a:pt x="5" y="8"/>
                    </a:cubicBezTo>
                    <a:cubicBezTo>
                      <a:pt x="5" y="8"/>
                      <a:pt x="5" y="7"/>
                      <a:pt x="5" y="7"/>
                    </a:cubicBezTo>
                    <a:cubicBezTo>
                      <a:pt x="6" y="6"/>
                      <a:pt x="6" y="6"/>
                      <a:pt x="6" y="6"/>
                    </a:cubicBezTo>
                    <a:cubicBezTo>
                      <a:pt x="7" y="5"/>
                      <a:pt x="7" y="5"/>
                      <a:pt x="8" y="5"/>
                    </a:cubicBezTo>
                    <a:cubicBezTo>
                      <a:pt x="9" y="5"/>
                      <a:pt x="9" y="5"/>
                      <a:pt x="10" y="5"/>
                    </a:cubicBezTo>
                    <a:cubicBezTo>
                      <a:pt x="28" y="5"/>
                      <a:pt x="28" y="5"/>
                      <a:pt x="28" y="5"/>
                    </a:cubicBezTo>
                    <a:cubicBezTo>
                      <a:pt x="29" y="5"/>
                      <a:pt x="29" y="5"/>
                      <a:pt x="30" y="5"/>
                    </a:cubicBezTo>
                    <a:cubicBezTo>
                      <a:pt x="31" y="5"/>
                      <a:pt x="31" y="5"/>
                      <a:pt x="32" y="6"/>
                    </a:cubicBezTo>
                    <a:cubicBezTo>
                      <a:pt x="32" y="6"/>
                      <a:pt x="32" y="6"/>
                      <a:pt x="33" y="7"/>
                    </a:cubicBezTo>
                    <a:cubicBezTo>
                      <a:pt x="33" y="7"/>
                      <a:pt x="33" y="8"/>
                      <a:pt x="33" y="8"/>
                    </a:cubicBezTo>
                    <a:cubicBezTo>
                      <a:pt x="33" y="29"/>
                      <a:pt x="33" y="29"/>
                      <a:pt x="33" y="29"/>
                    </a:cubicBezTo>
                    <a:cubicBezTo>
                      <a:pt x="33" y="30"/>
                      <a:pt x="33" y="30"/>
                      <a:pt x="33" y="31"/>
                    </a:cubicBezTo>
                    <a:cubicBezTo>
                      <a:pt x="32" y="31"/>
                      <a:pt x="32" y="32"/>
                      <a:pt x="32" y="32"/>
                    </a:cubicBezTo>
                    <a:cubicBezTo>
                      <a:pt x="31" y="32"/>
                      <a:pt x="31" y="33"/>
                      <a:pt x="30" y="33"/>
                    </a:cubicBezTo>
                    <a:cubicBezTo>
                      <a:pt x="29" y="33"/>
                      <a:pt x="29" y="33"/>
                      <a:pt x="28" y="33"/>
                    </a:cubicBezTo>
                    <a:close/>
                  </a:path>
                </a:pathLst>
              </a:custGeom>
              <a:grpFill/>
              <a:ln>
                <a:noFill/>
              </a:ln>
            </p:spPr>
            <p:txBody>
              <a:bodyPr vert="horz" wrap="square" lIns="91440" tIns="45720" rIns="91440" bIns="45720" numCol="1" anchor="t" anchorCtr="0" compatLnSpc="1"/>
              <a:lstStyle/>
              <a:p>
                <a:endParaRPr lang="zh-CN" altLang="en-US"/>
              </a:p>
            </p:txBody>
          </p:sp>
        </p:grpSp>
      </p:grpSp>
      <p:grpSp>
        <p:nvGrpSpPr>
          <p:cNvPr id="5" name="组合 4"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GrpSpPr/>
          <p:nvPr/>
        </p:nvGrpSpPr>
        <p:grpSpPr>
          <a:xfrm>
            <a:off x="4856224" y="787788"/>
            <a:ext cx="1331077" cy="1331077"/>
            <a:chOff x="4856224" y="787788"/>
            <a:chExt cx="1331077" cy="1331077"/>
          </a:xfrm>
        </p:grpSpPr>
        <p:sp>
          <p:nvSpPr>
            <p:cNvPr id="8" name="椭圆 7"/>
            <p:cNvSpPr/>
            <p:nvPr/>
          </p:nvSpPr>
          <p:spPr>
            <a:xfrm>
              <a:off x="4856224" y="787788"/>
              <a:ext cx="1331077" cy="1331077"/>
            </a:xfrm>
            <a:prstGeom prst="ellipse">
              <a:avLst/>
            </a:prstGeom>
            <a:solidFill>
              <a:srgbClr val="D06F8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5" name="Freeform 31"/>
            <p:cNvSpPr>
              <a:spLocks noEditPoints="1"/>
            </p:cNvSpPr>
            <p:nvPr/>
          </p:nvSpPr>
          <p:spPr bwMode="auto">
            <a:xfrm>
              <a:off x="5250166" y="1111773"/>
              <a:ext cx="543192" cy="683106"/>
            </a:xfrm>
            <a:custGeom>
              <a:avLst/>
              <a:gdLst>
                <a:gd name="T0" fmla="*/ 82 w 484"/>
                <a:gd name="T1" fmla="*/ 166 h 606"/>
                <a:gd name="T2" fmla="*/ 82 w 484"/>
                <a:gd name="T3" fmla="*/ 186 h 606"/>
                <a:gd name="T4" fmla="*/ 331 w 484"/>
                <a:gd name="T5" fmla="*/ 193 h 606"/>
                <a:gd name="T6" fmla="*/ 331 w 484"/>
                <a:gd name="T7" fmla="*/ 173 h 606"/>
                <a:gd name="T8" fmla="*/ 387 w 484"/>
                <a:gd name="T9" fmla="*/ 556 h 606"/>
                <a:gd name="T10" fmla="*/ 388 w 484"/>
                <a:gd name="T11" fmla="*/ 564 h 606"/>
                <a:gd name="T12" fmla="*/ 418 w 484"/>
                <a:gd name="T13" fmla="*/ 594 h 606"/>
                <a:gd name="T14" fmla="*/ 474 w 484"/>
                <a:gd name="T15" fmla="*/ 581 h 606"/>
                <a:gd name="T16" fmla="*/ 474 w 484"/>
                <a:gd name="T17" fmla="*/ 531 h 606"/>
                <a:gd name="T18" fmla="*/ 444 w 484"/>
                <a:gd name="T19" fmla="*/ 501 h 606"/>
                <a:gd name="T20" fmla="*/ 418 w 484"/>
                <a:gd name="T21" fmla="*/ 519 h 606"/>
                <a:gd name="T22" fmla="*/ 384 w 484"/>
                <a:gd name="T23" fmla="*/ 553 h 606"/>
                <a:gd name="T24" fmla="*/ 218 w 484"/>
                <a:gd name="T25" fmla="*/ 354 h 606"/>
                <a:gd name="T26" fmla="*/ 229 w 484"/>
                <a:gd name="T27" fmla="*/ 336 h 606"/>
                <a:gd name="T28" fmla="*/ 207 w 484"/>
                <a:gd name="T29" fmla="*/ 320 h 606"/>
                <a:gd name="T30" fmla="*/ 207 w 484"/>
                <a:gd name="T31" fmla="*/ 327 h 606"/>
                <a:gd name="T32" fmla="*/ 246 w 484"/>
                <a:gd name="T33" fmla="*/ 422 h 606"/>
                <a:gd name="T34" fmla="*/ 297 w 484"/>
                <a:gd name="T35" fmla="*/ 364 h 606"/>
                <a:gd name="T36" fmla="*/ 296 w 484"/>
                <a:gd name="T37" fmla="*/ 357 h 606"/>
                <a:gd name="T38" fmla="*/ 224 w 484"/>
                <a:gd name="T39" fmla="*/ 362 h 606"/>
                <a:gd name="T40" fmla="*/ 224 w 484"/>
                <a:gd name="T41" fmla="*/ 368 h 606"/>
                <a:gd name="T42" fmla="*/ 246 w 484"/>
                <a:gd name="T43" fmla="*/ 422 h 606"/>
                <a:gd name="T44" fmla="*/ 429 w 484"/>
                <a:gd name="T45" fmla="*/ 493 h 606"/>
                <a:gd name="T46" fmla="*/ 429 w 484"/>
                <a:gd name="T47" fmla="*/ 487 h 606"/>
                <a:gd name="T48" fmla="*/ 394 w 484"/>
                <a:gd name="T49" fmla="*/ 451 h 606"/>
                <a:gd name="T50" fmla="*/ 256 w 484"/>
                <a:gd name="T51" fmla="*/ 425 h 606"/>
                <a:gd name="T52" fmla="*/ 256 w 484"/>
                <a:gd name="T53" fmla="*/ 432 h 606"/>
                <a:gd name="T54" fmla="*/ 354 w 484"/>
                <a:gd name="T55" fmla="*/ 530 h 606"/>
                <a:gd name="T56" fmla="*/ 395 w 484"/>
                <a:gd name="T57" fmla="*/ 528 h 606"/>
                <a:gd name="T58" fmla="*/ 20 w 484"/>
                <a:gd name="T59" fmla="*/ 150 h 606"/>
                <a:gd name="T60" fmla="*/ 89 w 484"/>
                <a:gd name="T61" fmla="*/ 152 h 606"/>
                <a:gd name="T62" fmla="*/ 141 w 484"/>
                <a:gd name="T63" fmla="*/ 100 h 606"/>
                <a:gd name="T64" fmla="*/ 141 w 484"/>
                <a:gd name="T65" fmla="*/ 93 h 606"/>
                <a:gd name="T66" fmla="*/ 383 w 484"/>
                <a:gd name="T67" fmla="*/ 27 h 606"/>
                <a:gd name="T68" fmla="*/ 394 w 484"/>
                <a:gd name="T69" fmla="*/ 422 h 606"/>
                <a:gd name="T70" fmla="*/ 414 w 484"/>
                <a:gd name="T71" fmla="*/ 449 h 606"/>
                <a:gd name="T72" fmla="*/ 414 w 484"/>
                <a:gd name="T73" fmla="*/ 39 h 606"/>
                <a:gd name="T74" fmla="*/ 383 w 484"/>
                <a:gd name="T75" fmla="*/ 0 h 606"/>
                <a:gd name="T76" fmla="*/ 121 w 484"/>
                <a:gd name="T77" fmla="*/ 2 h 606"/>
                <a:gd name="T78" fmla="*/ 0 w 484"/>
                <a:gd name="T79" fmla="*/ 123 h 606"/>
                <a:gd name="T80" fmla="*/ 0 w 484"/>
                <a:gd name="T81" fmla="*/ 492 h 606"/>
                <a:gd name="T82" fmla="*/ 32 w 484"/>
                <a:gd name="T83" fmla="*/ 530 h 606"/>
                <a:gd name="T84" fmla="*/ 319 w 484"/>
                <a:gd name="T85" fmla="*/ 524 h 606"/>
                <a:gd name="T86" fmla="*/ 305 w 484"/>
                <a:gd name="T87" fmla="*/ 503 h 606"/>
                <a:gd name="T88" fmla="*/ 20 w 484"/>
                <a:gd name="T89" fmla="*/ 492 h 606"/>
                <a:gd name="T90" fmla="*/ 20 w 484"/>
                <a:gd name="T91" fmla="*/ 150 h 606"/>
                <a:gd name="T92" fmla="*/ 156 w 484"/>
                <a:gd name="T93" fmla="*/ 321 h 606"/>
                <a:gd name="T94" fmla="*/ 156 w 484"/>
                <a:gd name="T95" fmla="*/ 301 h 606"/>
                <a:gd name="T96" fmla="*/ 82 w 484"/>
                <a:gd name="T97" fmla="*/ 294 h 606"/>
                <a:gd name="T98" fmla="*/ 82 w 484"/>
                <a:gd name="T99" fmla="*/ 315 h 606"/>
                <a:gd name="T100" fmla="*/ 82 w 484"/>
                <a:gd name="T101" fmla="*/ 272 h 606"/>
                <a:gd name="T102" fmla="*/ 331 w 484"/>
                <a:gd name="T103" fmla="*/ 279 h 606"/>
                <a:gd name="T104" fmla="*/ 331 w 484"/>
                <a:gd name="T105" fmla="*/ 258 h 606"/>
                <a:gd name="T106" fmla="*/ 82 w 484"/>
                <a:gd name="T107" fmla="*/ 252 h 606"/>
                <a:gd name="T108" fmla="*/ 82 w 484"/>
                <a:gd name="T109" fmla="*/ 272 h 606"/>
                <a:gd name="T110" fmla="*/ 82 w 484"/>
                <a:gd name="T111" fmla="*/ 236 h 606"/>
                <a:gd name="T112" fmla="*/ 331 w 484"/>
                <a:gd name="T113" fmla="*/ 229 h 606"/>
                <a:gd name="T114" fmla="*/ 331 w 484"/>
                <a:gd name="T115" fmla="*/ 209 h 606"/>
                <a:gd name="T116" fmla="*/ 82 w 484"/>
                <a:gd name="T117" fmla="*/ 216 h 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84" h="606">
                  <a:moveTo>
                    <a:pt x="331" y="166"/>
                  </a:moveTo>
                  <a:lnTo>
                    <a:pt x="82" y="166"/>
                  </a:lnTo>
                  <a:lnTo>
                    <a:pt x="82" y="173"/>
                  </a:lnTo>
                  <a:lnTo>
                    <a:pt x="82" y="186"/>
                  </a:lnTo>
                  <a:lnTo>
                    <a:pt x="82" y="193"/>
                  </a:lnTo>
                  <a:lnTo>
                    <a:pt x="331" y="193"/>
                  </a:lnTo>
                  <a:lnTo>
                    <a:pt x="331" y="186"/>
                  </a:lnTo>
                  <a:lnTo>
                    <a:pt x="331" y="173"/>
                  </a:lnTo>
                  <a:lnTo>
                    <a:pt x="331" y="166"/>
                  </a:lnTo>
                  <a:close/>
                  <a:moveTo>
                    <a:pt x="387" y="556"/>
                  </a:moveTo>
                  <a:lnTo>
                    <a:pt x="384" y="560"/>
                  </a:lnTo>
                  <a:lnTo>
                    <a:pt x="388" y="564"/>
                  </a:lnTo>
                  <a:lnTo>
                    <a:pt x="408" y="583"/>
                  </a:lnTo>
                  <a:lnTo>
                    <a:pt x="418" y="594"/>
                  </a:lnTo>
                  <a:cubicBezTo>
                    <a:pt x="430" y="606"/>
                    <a:pt x="450" y="606"/>
                    <a:pt x="462" y="594"/>
                  </a:cubicBezTo>
                  <a:lnTo>
                    <a:pt x="474" y="581"/>
                  </a:lnTo>
                  <a:cubicBezTo>
                    <a:pt x="481" y="575"/>
                    <a:pt x="484" y="565"/>
                    <a:pt x="483" y="556"/>
                  </a:cubicBezTo>
                  <a:cubicBezTo>
                    <a:pt x="484" y="547"/>
                    <a:pt x="481" y="538"/>
                    <a:pt x="474" y="531"/>
                  </a:cubicBezTo>
                  <a:lnTo>
                    <a:pt x="462" y="519"/>
                  </a:lnTo>
                  <a:lnTo>
                    <a:pt x="444" y="501"/>
                  </a:lnTo>
                  <a:lnTo>
                    <a:pt x="440" y="497"/>
                  </a:lnTo>
                  <a:lnTo>
                    <a:pt x="418" y="519"/>
                  </a:lnTo>
                  <a:lnTo>
                    <a:pt x="412" y="525"/>
                  </a:lnTo>
                  <a:lnTo>
                    <a:pt x="384" y="553"/>
                  </a:lnTo>
                  <a:lnTo>
                    <a:pt x="387" y="556"/>
                  </a:lnTo>
                  <a:close/>
                  <a:moveTo>
                    <a:pt x="218" y="354"/>
                  </a:moveTo>
                  <a:lnTo>
                    <a:pt x="234" y="338"/>
                  </a:lnTo>
                  <a:lnTo>
                    <a:pt x="229" y="336"/>
                  </a:lnTo>
                  <a:lnTo>
                    <a:pt x="234" y="331"/>
                  </a:lnTo>
                  <a:lnTo>
                    <a:pt x="207" y="320"/>
                  </a:lnTo>
                  <a:lnTo>
                    <a:pt x="211" y="328"/>
                  </a:lnTo>
                  <a:lnTo>
                    <a:pt x="207" y="327"/>
                  </a:lnTo>
                  <a:lnTo>
                    <a:pt x="218" y="354"/>
                  </a:lnTo>
                  <a:close/>
                  <a:moveTo>
                    <a:pt x="246" y="422"/>
                  </a:moveTo>
                  <a:lnTo>
                    <a:pt x="302" y="366"/>
                  </a:lnTo>
                  <a:lnTo>
                    <a:pt x="297" y="364"/>
                  </a:lnTo>
                  <a:lnTo>
                    <a:pt x="302" y="359"/>
                  </a:lnTo>
                  <a:lnTo>
                    <a:pt x="296" y="357"/>
                  </a:lnTo>
                  <a:lnTo>
                    <a:pt x="249" y="337"/>
                  </a:lnTo>
                  <a:lnTo>
                    <a:pt x="224" y="362"/>
                  </a:lnTo>
                  <a:lnTo>
                    <a:pt x="226" y="366"/>
                  </a:lnTo>
                  <a:lnTo>
                    <a:pt x="224" y="368"/>
                  </a:lnTo>
                  <a:lnTo>
                    <a:pt x="243" y="416"/>
                  </a:lnTo>
                  <a:lnTo>
                    <a:pt x="246" y="422"/>
                  </a:lnTo>
                  <a:close/>
                  <a:moveTo>
                    <a:pt x="412" y="511"/>
                  </a:moveTo>
                  <a:lnTo>
                    <a:pt x="429" y="493"/>
                  </a:lnTo>
                  <a:lnTo>
                    <a:pt x="426" y="490"/>
                  </a:lnTo>
                  <a:lnTo>
                    <a:pt x="429" y="487"/>
                  </a:lnTo>
                  <a:lnTo>
                    <a:pt x="414" y="472"/>
                  </a:lnTo>
                  <a:lnTo>
                    <a:pt x="394" y="451"/>
                  </a:lnTo>
                  <a:lnTo>
                    <a:pt x="312" y="369"/>
                  </a:lnTo>
                  <a:lnTo>
                    <a:pt x="256" y="425"/>
                  </a:lnTo>
                  <a:lnTo>
                    <a:pt x="260" y="429"/>
                  </a:lnTo>
                  <a:lnTo>
                    <a:pt x="256" y="432"/>
                  </a:lnTo>
                  <a:lnTo>
                    <a:pt x="334" y="510"/>
                  </a:lnTo>
                  <a:lnTo>
                    <a:pt x="354" y="530"/>
                  </a:lnTo>
                  <a:lnTo>
                    <a:pt x="374" y="549"/>
                  </a:lnTo>
                  <a:lnTo>
                    <a:pt x="395" y="528"/>
                  </a:lnTo>
                  <a:lnTo>
                    <a:pt x="412" y="511"/>
                  </a:lnTo>
                  <a:close/>
                  <a:moveTo>
                    <a:pt x="20" y="150"/>
                  </a:moveTo>
                  <a:lnTo>
                    <a:pt x="89" y="152"/>
                  </a:lnTo>
                  <a:lnTo>
                    <a:pt x="89" y="152"/>
                  </a:lnTo>
                  <a:lnTo>
                    <a:pt x="89" y="152"/>
                  </a:lnTo>
                  <a:cubicBezTo>
                    <a:pt x="118" y="152"/>
                    <a:pt x="141" y="129"/>
                    <a:pt x="141" y="100"/>
                  </a:cubicBezTo>
                  <a:lnTo>
                    <a:pt x="141" y="94"/>
                  </a:lnTo>
                  <a:lnTo>
                    <a:pt x="141" y="93"/>
                  </a:lnTo>
                  <a:lnTo>
                    <a:pt x="141" y="27"/>
                  </a:lnTo>
                  <a:lnTo>
                    <a:pt x="383" y="27"/>
                  </a:lnTo>
                  <a:cubicBezTo>
                    <a:pt x="389" y="27"/>
                    <a:pt x="394" y="32"/>
                    <a:pt x="394" y="38"/>
                  </a:cubicBezTo>
                  <a:lnTo>
                    <a:pt x="394" y="422"/>
                  </a:lnTo>
                  <a:lnTo>
                    <a:pt x="394" y="429"/>
                  </a:lnTo>
                  <a:lnTo>
                    <a:pt x="414" y="449"/>
                  </a:lnTo>
                  <a:lnTo>
                    <a:pt x="414" y="443"/>
                  </a:lnTo>
                  <a:lnTo>
                    <a:pt x="414" y="39"/>
                  </a:lnTo>
                  <a:lnTo>
                    <a:pt x="414" y="32"/>
                  </a:lnTo>
                  <a:cubicBezTo>
                    <a:pt x="414" y="14"/>
                    <a:pt x="400" y="0"/>
                    <a:pt x="383" y="0"/>
                  </a:cubicBezTo>
                  <a:lnTo>
                    <a:pt x="123" y="0"/>
                  </a:lnTo>
                  <a:lnTo>
                    <a:pt x="121" y="2"/>
                  </a:lnTo>
                  <a:lnTo>
                    <a:pt x="1" y="122"/>
                  </a:lnTo>
                  <a:lnTo>
                    <a:pt x="0" y="123"/>
                  </a:lnTo>
                  <a:lnTo>
                    <a:pt x="0" y="130"/>
                  </a:lnTo>
                  <a:lnTo>
                    <a:pt x="0" y="492"/>
                  </a:lnTo>
                  <a:lnTo>
                    <a:pt x="0" y="499"/>
                  </a:lnTo>
                  <a:cubicBezTo>
                    <a:pt x="0" y="516"/>
                    <a:pt x="14" y="530"/>
                    <a:pt x="32" y="530"/>
                  </a:cubicBezTo>
                  <a:lnTo>
                    <a:pt x="326" y="530"/>
                  </a:lnTo>
                  <a:lnTo>
                    <a:pt x="319" y="524"/>
                  </a:lnTo>
                  <a:lnTo>
                    <a:pt x="326" y="524"/>
                  </a:lnTo>
                  <a:lnTo>
                    <a:pt x="305" y="503"/>
                  </a:lnTo>
                  <a:lnTo>
                    <a:pt x="32" y="503"/>
                  </a:lnTo>
                  <a:cubicBezTo>
                    <a:pt x="25" y="503"/>
                    <a:pt x="21" y="498"/>
                    <a:pt x="20" y="492"/>
                  </a:cubicBezTo>
                  <a:lnTo>
                    <a:pt x="20" y="492"/>
                  </a:lnTo>
                  <a:lnTo>
                    <a:pt x="20" y="150"/>
                  </a:lnTo>
                  <a:close/>
                  <a:moveTo>
                    <a:pt x="82" y="321"/>
                  </a:moveTo>
                  <a:lnTo>
                    <a:pt x="156" y="321"/>
                  </a:lnTo>
                  <a:lnTo>
                    <a:pt x="156" y="315"/>
                  </a:lnTo>
                  <a:lnTo>
                    <a:pt x="156" y="301"/>
                  </a:lnTo>
                  <a:lnTo>
                    <a:pt x="156" y="294"/>
                  </a:lnTo>
                  <a:lnTo>
                    <a:pt x="82" y="294"/>
                  </a:lnTo>
                  <a:lnTo>
                    <a:pt x="82" y="301"/>
                  </a:lnTo>
                  <a:lnTo>
                    <a:pt x="82" y="315"/>
                  </a:lnTo>
                  <a:lnTo>
                    <a:pt x="82" y="321"/>
                  </a:lnTo>
                  <a:close/>
                  <a:moveTo>
                    <a:pt x="82" y="272"/>
                  </a:moveTo>
                  <a:lnTo>
                    <a:pt x="82" y="279"/>
                  </a:lnTo>
                  <a:lnTo>
                    <a:pt x="331" y="279"/>
                  </a:lnTo>
                  <a:lnTo>
                    <a:pt x="331" y="272"/>
                  </a:lnTo>
                  <a:lnTo>
                    <a:pt x="331" y="258"/>
                  </a:lnTo>
                  <a:lnTo>
                    <a:pt x="331" y="252"/>
                  </a:lnTo>
                  <a:lnTo>
                    <a:pt x="82" y="252"/>
                  </a:lnTo>
                  <a:lnTo>
                    <a:pt x="82" y="258"/>
                  </a:lnTo>
                  <a:lnTo>
                    <a:pt x="82" y="272"/>
                  </a:lnTo>
                  <a:close/>
                  <a:moveTo>
                    <a:pt x="82" y="229"/>
                  </a:moveTo>
                  <a:lnTo>
                    <a:pt x="82" y="236"/>
                  </a:lnTo>
                  <a:lnTo>
                    <a:pt x="331" y="236"/>
                  </a:lnTo>
                  <a:lnTo>
                    <a:pt x="331" y="229"/>
                  </a:lnTo>
                  <a:lnTo>
                    <a:pt x="331" y="216"/>
                  </a:lnTo>
                  <a:lnTo>
                    <a:pt x="331" y="209"/>
                  </a:lnTo>
                  <a:lnTo>
                    <a:pt x="82" y="209"/>
                  </a:lnTo>
                  <a:lnTo>
                    <a:pt x="82" y="216"/>
                  </a:lnTo>
                  <a:lnTo>
                    <a:pt x="82" y="229"/>
                  </a:lnTo>
                  <a:close/>
                </a:path>
              </a:pathLst>
            </a:custGeom>
            <a:solidFill>
              <a:srgbClr val="FEFEFE"/>
            </a:solidFill>
            <a:ln>
              <a:noFill/>
            </a:ln>
          </p:spPr>
          <p:txBody>
            <a:bodyPr vert="horz" wrap="square" lIns="91440" tIns="45720" rIns="91440" bIns="45720" numCol="1" anchor="t" anchorCtr="0" compatLnSpc="1"/>
            <a:lstStyle/>
            <a:p>
              <a:endParaRPr lang="zh-CN" altLang="en-US">
                <a:solidFill>
                  <a:schemeClr val="accent2"/>
                </a:solidFill>
              </a:endParaRPr>
            </a:p>
          </p:txBody>
        </p:sp>
      </p:grpSp>
      <p:sp>
        <p:nvSpPr>
          <p:cNvPr id="6" name="e7d195523061f1c0"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hidden="1"/>
          <p:cNvSpPr txBox="1"/>
          <p:nvPr/>
        </p:nvSpPr>
        <p:spPr>
          <a:xfrm>
            <a:off x="-355600" y="1803400"/>
            <a:ext cx="293927" cy="1016000"/>
          </a:xfrm>
          <a:prstGeom prst="rect">
            <a:avLst/>
          </a:prstGeom>
          <a:noFill/>
        </p:spPr>
        <p:txBody>
          <a:bodyPr vert="wordArtVert" rtlCol="0">
            <a:spAutoFit/>
          </a:bodyPr>
          <a:lstStyle/>
          <a:p>
            <a:r>
              <a:rPr lang="en-US" altLang="zh-CN" sz="100"/>
              <a:t>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a:t>
            </a:r>
            <a:endParaRPr lang="zh-CN" altLang="en-US" sz="100"/>
          </a:p>
        </p:txBody>
      </p:sp>
    </p:spTree>
    <p:extLst>
      <p:ext uri="{BB962C8B-B14F-4D97-AF65-F5344CB8AC3E}">
        <p14:creationId xmlns:p14="http://schemas.microsoft.com/office/powerpoint/2010/main" val="1014989981"/>
      </p:ext>
    </p:extLst>
  </p:cSld>
  <p:clrMapOvr>
    <a:masterClrMapping/>
  </p:clrMapOvr>
  <mc:AlternateContent xmlns:mc="http://schemas.openxmlformats.org/markup-compatibility/2006" xmlns:p14="http://schemas.microsoft.com/office/powerpoint/2010/main">
    <mc:Choice Requires="p14">
      <p:transition spd="slow" p14:dur="3000" advTm="0">
        <p14:shred/>
      </p:transition>
    </mc:Choice>
    <mc:Fallback xmlns="">
      <p:transition spd="slow"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44000" fill="hold" grpId="0" nodeType="withEffect">
                                  <p:stCondLst>
                                    <p:cond delay="0"/>
                                  </p:stCondLst>
                                  <p:childTnLst>
                                    <p:set>
                                      <p:cBhvr>
                                        <p:cTn id="6" dur="1" fill="hold">
                                          <p:stCondLst>
                                            <p:cond delay="0"/>
                                          </p:stCondLst>
                                        </p:cTn>
                                        <p:tgtEl>
                                          <p:spTgt spid="14"/>
                                        </p:tgtEl>
                                        <p:attrNameLst>
                                          <p:attrName>style.visibility</p:attrName>
                                        </p:attrNameLst>
                                      </p:cBhvr>
                                      <p:to>
                                        <p:strVal val="visible"/>
                                      </p:to>
                                    </p:set>
                                    <p:anim calcmode="lin" valueType="num">
                                      <p:cBhvr additive="base">
                                        <p:cTn id="7" dur="750" fill="hold"/>
                                        <p:tgtEl>
                                          <p:spTgt spid="14"/>
                                        </p:tgtEl>
                                        <p:attrNameLst>
                                          <p:attrName>ppt_x</p:attrName>
                                        </p:attrNameLst>
                                      </p:cBhvr>
                                      <p:tavLst>
                                        <p:tav tm="0">
                                          <p:val>
                                            <p:strVal val="0-#ppt_w/2"/>
                                          </p:val>
                                        </p:tav>
                                        <p:tav tm="100000">
                                          <p:val>
                                            <p:strVal val="#ppt_x"/>
                                          </p:val>
                                        </p:tav>
                                      </p:tavLst>
                                    </p:anim>
                                    <p:anim calcmode="lin" valueType="num">
                                      <p:cBhvr additive="base">
                                        <p:cTn id="8" dur="750" fill="hold"/>
                                        <p:tgtEl>
                                          <p:spTgt spid="14"/>
                                        </p:tgtEl>
                                        <p:attrNameLst>
                                          <p:attrName>ppt_y</p:attrName>
                                        </p:attrNameLst>
                                      </p:cBhvr>
                                      <p:tavLst>
                                        <p:tav tm="0">
                                          <p:val>
                                            <p:strVal val="#ppt_y"/>
                                          </p:val>
                                        </p:tav>
                                        <p:tav tm="100000">
                                          <p:val>
                                            <p:strVal val="#ppt_y"/>
                                          </p:val>
                                        </p:tav>
                                      </p:tavLst>
                                    </p:anim>
                                  </p:childTnLst>
                                </p:cTn>
                              </p:par>
                              <p:par>
                                <p:cTn id="9" presetID="2" presetClass="entr" presetSubtype="2" decel="44000" fill="hold" nodeType="with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additive="base">
                                        <p:cTn id="11" dur="750" fill="hold"/>
                                        <p:tgtEl>
                                          <p:spTgt spid="2"/>
                                        </p:tgtEl>
                                        <p:attrNameLst>
                                          <p:attrName>ppt_x</p:attrName>
                                        </p:attrNameLst>
                                      </p:cBhvr>
                                      <p:tavLst>
                                        <p:tav tm="0">
                                          <p:val>
                                            <p:strVal val="1+#ppt_w/2"/>
                                          </p:val>
                                        </p:tav>
                                        <p:tav tm="100000">
                                          <p:val>
                                            <p:strVal val="#ppt_x"/>
                                          </p:val>
                                        </p:tav>
                                      </p:tavLst>
                                    </p:anim>
                                    <p:anim calcmode="lin" valueType="num">
                                      <p:cBhvr additive="base">
                                        <p:cTn id="12" dur="750" fill="hold"/>
                                        <p:tgtEl>
                                          <p:spTgt spid="2"/>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47" presetClass="entr" presetSubtype="0" fill="hold" nodeType="afterEffect">
                                  <p:stCondLst>
                                    <p:cond delay="0"/>
                                  </p:stCondLst>
                                  <p:childTnLst>
                                    <p:set>
                                      <p:cBhvr>
                                        <p:cTn id="15" dur="1" fill="hold">
                                          <p:stCondLst>
                                            <p:cond delay="0"/>
                                          </p:stCondLst>
                                        </p:cTn>
                                        <p:tgtEl>
                                          <p:spTgt spid="5"/>
                                        </p:tgtEl>
                                        <p:attrNameLst>
                                          <p:attrName>style.visibility</p:attrName>
                                        </p:attrNameLst>
                                      </p:cBhvr>
                                      <p:to>
                                        <p:strVal val="visible"/>
                                      </p:to>
                                    </p:set>
                                    <p:animEffect transition="in" filter="fade">
                                      <p:cBhvr>
                                        <p:cTn id="16" dur="1000"/>
                                        <p:tgtEl>
                                          <p:spTgt spid="5"/>
                                        </p:tgtEl>
                                      </p:cBhvr>
                                    </p:animEffect>
                                    <p:anim calcmode="lin" valueType="num">
                                      <p:cBhvr>
                                        <p:cTn id="17" dur="1000" fill="hold"/>
                                        <p:tgtEl>
                                          <p:spTgt spid="5"/>
                                        </p:tgtEl>
                                        <p:attrNameLst>
                                          <p:attrName>ppt_x</p:attrName>
                                        </p:attrNameLst>
                                      </p:cBhvr>
                                      <p:tavLst>
                                        <p:tav tm="0">
                                          <p:val>
                                            <p:strVal val="#ppt_x"/>
                                          </p:val>
                                        </p:tav>
                                        <p:tav tm="100000">
                                          <p:val>
                                            <p:strVal val="#ppt_x"/>
                                          </p:val>
                                        </p:tav>
                                      </p:tavLst>
                                    </p:anim>
                                    <p:anim calcmode="lin" valueType="num">
                                      <p:cBhvr>
                                        <p:cTn id="18" dur="1000" fill="hold"/>
                                        <p:tgtEl>
                                          <p:spTgt spid="5"/>
                                        </p:tgtEl>
                                        <p:attrNameLst>
                                          <p:attrName>ppt_y</p:attrName>
                                        </p:attrNameLst>
                                      </p:cBhvr>
                                      <p:tavLst>
                                        <p:tav tm="0">
                                          <p:val>
                                            <p:strVal val="#ppt_y-.1"/>
                                          </p:val>
                                        </p:tav>
                                        <p:tav tm="100000">
                                          <p:val>
                                            <p:strVal val="#ppt_y"/>
                                          </p:val>
                                        </p:tav>
                                      </p:tavLst>
                                    </p:anim>
                                  </p:childTnLst>
                                </p:cTn>
                              </p:par>
                            </p:childTnLst>
                          </p:cTn>
                        </p:par>
                        <p:par>
                          <p:cTn id="19" fill="hold">
                            <p:stCondLst>
                              <p:cond delay="2000"/>
                            </p:stCondLst>
                            <p:childTnLst>
                              <p:par>
                                <p:cTn id="20" presetID="50" presetClass="entr" presetSubtype="0" decel="100000" fill="hold" nodeType="afterEffect">
                                  <p:stCondLst>
                                    <p:cond delay="0"/>
                                  </p:stCondLst>
                                  <p:childTnLst>
                                    <p:set>
                                      <p:cBhvr>
                                        <p:cTn id="21" dur="1" fill="hold">
                                          <p:stCondLst>
                                            <p:cond delay="0"/>
                                          </p:stCondLst>
                                        </p:cTn>
                                        <p:tgtEl>
                                          <p:spTgt spid="28"/>
                                        </p:tgtEl>
                                        <p:attrNameLst>
                                          <p:attrName>style.visibility</p:attrName>
                                        </p:attrNameLst>
                                      </p:cBhvr>
                                      <p:to>
                                        <p:strVal val="visible"/>
                                      </p:to>
                                    </p:set>
                                    <p:anim calcmode="lin" valueType="num">
                                      <p:cBhvr>
                                        <p:cTn id="22" dur="1000" fill="hold"/>
                                        <p:tgtEl>
                                          <p:spTgt spid="28"/>
                                        </p:tgtEl>
                                        <p:attrNameLst>
                                          <p:attrName>ppt_w</p:attrName>
                                        </p:attrNameLst>
                                      </p:cBhvr>
                                      <p:tavLst>
                                        <p:tav tm="0">
                                          <p:val>
                                            <p:strVal val="#ppt_w+.3"/>
                                          </p:val>
                                        </p:tav>
                                        <p:tav tm="100000">
                                          <p:val>
                                            <p:strVal val="#ppt_w"/>
                                          </p:val>
                                        </p:tav>
                                      </p:tavLst>
                                    </p:anim>
                                    <p:anim calcmode="lin" valueType="num">
                                      <p:cBhvr>
                                        <p:cTn id="23" dur="1000" fill="hold"/>
                                        <p:tgtEl>
                                          <p:spTgt spid="28"/>
                                        </p:tgtEl>
                                        <p:attrNameLst>
                                          <p:attrName>ppt_h</p:attrName>
                                        </p:attrNameLst>
                                      </p:cBhvr>
                                      <p:tavLst>
                                        <p:tav tm="0">
                                          <p:val>
                                            <p:strVal val="#ppt_h"/>
                                          </p:val>
                                        </p:tav>
                                        <p:tav tm="100000">
                                          <p:val>
                                            <p:strVal val="#ppt_h"/>
                                          </p:val>
                                        </p:tav>
                                      </p:tavLst>
                                    </p:anim>
                                    <p:animEffect transition="in" filter="fade">
                                      <p:cBhvr>
                                        <p:cTn id="24" dur="1000"/>
                                        <p:tgtEl>
                                          <p:spTgt spid="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bldLvl="0" animBg="1"/>
    </p:bldLst>
  </p:timing>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矩形 24"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549157" y="-975631"/>
            <a:ext cx="583096" cy="838080"/>
          </a:xfrm>
          <a:prstGeom prst="rect">
            <a:avLst/>
          </a:prstGeom>
          <a:solidFill>
            <a:srgbClr val="365B7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 name="矩形 25"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1132253" y="-975631"/>
            <a:ext cx="583096" cy="838080"/>
          </a:xfrm>
          <a:prstGeom prst="rect">
            <a:avLst/>
          </a:prstGeom>
          <a:solidFill>
            <a:srgbClr val="96648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 name="矩形 26"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1715349" y="-975631"/>
            <a:ext cx="583096" cy="838080"/>
          </a:xfrm>
          <a:prstGeom prst="rect">
            <a:avLst/>
          </a:prstGeom>
          <a:solidFill>
            <a:srgbClr val="D06F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 name="矩形 27"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2298446" y="-975631"/>
            <a:ext cx="583096" cy="838080"/>
          </a:xfrm>
          <a:prstGeom prst="rect">
            <a:avLst/>
          </a:prstGeom>
          <a:solidFill>
            <a:srgbClr val="F779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 name="矩形 28"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2881542" y="-975631"/>
            <a:ext cx="583096" cy="838080"/>
          </a:xfrm>
          <a:prstGeom prst="rect">
            <a:avLst/>
          </a:prstGeom>
          <a:solidFill>
            <a:srgbClr val="F8AD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cxnSp>
        <p:nvCxnSpPr>
          <p:cNvPr id="7" name="直接连接符 6"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CxnSpPr/>
          <p:nvPr/>
        </p:nvCxnSpPr>
        <p:spPr>
          <a:xfrm>
            <a:off x="3246637" y="1273629"/>
            <a:ext cx="5770860"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9" name="椭圆 8"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flipH="1">
            <a:off x="2686180" y="813581"/>
            <a:ext cx="157493" cy="157493"/>
          </a:xfrm>
          <a:prstGeom prst="ellipse">
            <a:avLst/>
          </a:prstGeom>
          <a:solidFill>
            <a:srgbClr val="D06F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 name="椭圆 9"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flipH="1">
            <a:off x="2686180" y="335956"/>
            <a:ext cx="321030" cy="321030"/>
          </a:xfrm>
          <a:prstGeom prst="ellipse">
            <a:avLst/>
          </a:prstGeom>
          <a:solidFill>
            <a:srgbClr val="966481"/>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 name="椭圆 10"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flipH="1">
            <a:off x="2991678" y="806317"/>
            <a:ext cx="219803" cy="219803"/>
          </a:xfrm>
          <a:prstGeom prst="ellipse">
            <a:avLst/>
          </a:prstGeom>
          <a:solidFill>
            <a:srgbClr val="365B7C"/>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 name="椭圆 11"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flipH="1">
            <a:off x="2031169" y="697840"/>
            <a:ext cx="164852" cy="164852"/>
          </a:xfrm>
          <a:prstGeom prst="ellipse">
            <a:avLst/>
          </a:prstGeom>
          <a:solidFill>
            <a:srgbClr val="F779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 name="椭圆 12"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9354354" y="755438"/>
            <a:ext cx="157493" cy="157493"/>
          </a:xfrm>
          <a:prstGeom prst="ellipse">
            <a:avLst/>
          </a:prstGeom>
          <a:solidFill>
            <a:srgbClr val="D06F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 name="椭圆 13"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9190817" y="277813"/>
            <a:ext cx="321030" cy="321030"/>
          </a:xfrm>
          <a:prstGeom prst="ellipse">
            <a:avLst/>
          </a:prstGeom>
          <a:solidFill>
            <a:srgbClr val="966481"/>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 name="椭圆 14"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a:off x="8986546" y="748174"/>
            <a:ext cx="219803" cy="219803"/>
          </a:xfrm>
          <a:prstGeom prst="ellipse">
            <a:avLst/>
          </a:prstGeom>
          <a:solidFill>
            <a:srgbClr val="365B7C"/>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 name="椭圆 15"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a:off x="10002006" y="639697"/>
            <a:ext cx="164852" cy="164852"/>
          </a:xfrm>
          <a:prstGeom prst="ellipse">
            <a:avLst/>
          </a:prstGeom>
          <a:solidFill>
            <a:srgbClr val="F779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e7d195523061f1c0"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hidden="1"/>
          <p:cNvSpPr txBox="1"/>
          <p:nvPr/>
        </p:nvSpPr>
        <p:spPr>
          <a:xfrm>
            <a:off x="-355600" y="1803400"/>
            <a:ext cx="293927" cy="1016000"/>
          </a:xfrm>
          <a:prstGeom prst="rect">
            <a:avLst/>
          </a:prstGeom>
          <a:noFill/>
        </p:spPr>
        <p:txBody>
          <a:bodyPr vert="wordArtVert" rtlCol="0">
            <a:spAutoFit/>
          </a:bodyPr>
          <a:lstStyle/>
          <a:p>
            <a:r>
              <a:rPr lang="en-US" altLang="zh-CN" sz="100"/>
              <a:t>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a:t>
            </a:r>
            <a:endParaRPr lang="zh-CN" altLang="en-US" sz="100"/>
          </a:p>
        </p:txBody>
      </p:sp>
      <p:sp>
        <p:nvSpPr>
          <p:cNvPr id="4" name="文本框 3"/>
          <p:cNvSpPr txBox="1"/>
          <p:nvPr/>
        </p:nvSpPr>
        <p:spPr>
          <a:xfrm>
            <a:off x="3884295" y="639445"/>
            <a:ext cx="3945255" cy="478155"/>
          </a:xfrm>
          <a:prstGeom prst="rect">
            <a:avLst/>
          </a:prstGeom>
          <a:noFill/>
        </p:spPr>
        <p:txBody>
          <a:bodyPr wrap="square" rtlCol="0">
            <a:spAutoFit/>
          </a:bodyPr>
          <a:lstStyle/>
          <a:p>
            <a:pPr algn="ctr" eaLnBrk="1" hangingPunct="1">
              <a:lnSpc>
                <a:spcPct val="90000"/>
              </a:lnSpc>
            </a:pPr>
            <a:r>
              <a:rPr lang="en-US" altLang="zh-CN" sz="2800" dirty="0">
                <a:latin typeface="KaiTi" panose="02010609060101010101" pitchFamily="49" charset="-122"/>
                <a:ea typeface="KaiTi" panose="02010609060101010101" pitchFamily="49" charset="-122"/>
                <a:sym typeface="+mn-ea"/>
              </a:rPr>
              <a:t>(</a:t>
            </a:r>
            <a:r>
              <a:rPr lang="zh-CN" altLang="en-US" sz="2800" dirty="0">
                <a:latin typeface="KaiTi" panose="02010609060101010101" pitchFamily="49" charset="-122"/>
                <a:ea typeface="KaiTi" panose="02010609060101010101" pitchFamily="49" charset="-122"/>
                <a:sym typeface="+mn-ea"/>
              </a:rPr>
              <a:t>一</a:t>
            </a:r>
            <a:r>
              <a:rPr lang="en-US" altLang="zh-CN" sz="2800" dirty="0">
                <a:latin typeface="KaiTi" panose="02010609060101010101" pitchFamily="49" charset="-122"/>
                <a:ea typeface="KaiTi" panose="02010609060101010101" pitchFamily="49" charset="-122"/>
                <a:sym typeface="+mn-ea"/>
              </a:rPr>
              <a:t>) </a:t>
            </a:r>
            <a:r>
              <a:rPr lang="zh-CN" altLang="en-US" sz="2800" dirty="0">
                <a:latin typeface="KaiTi" panose="02010609060101010101" pitchFamily="49" charset="-122"/>
                <a:ea typeface="KaiTi" panose="02010609060101010101" pitchFamily="49" charset="-122"/>
                <a:sym typeface="+mn-ea"/>
              </a:rPr>
              <a:t>内部招聘</a:t>
            </a:r>
            <a:endParaRPr lang="zh-CN" altLang="en-US" sz="2800" dirty="0">
              <a:latin typeface="KaiTi" panose="02010609060101010101" pitchFamily="49" charset="-122"/>
              <a:ea typeface="KaiTi" panose="02010609060101010101" pitchFamily="49" charset="-122"/>
            </a:endParaRPr>
          </a:p>
        </p:txBody>
      </p:sp>
      <p:sp>
        <p:nvSpPr>
          <p:cNvPr id="5" name="文本框 4"/>
          <p:cNvSpPr txBox="1"/>
          <p:nvPr/>
        </p:nvSpPr>
        <p:spPr>
          <a:xfrm>
            <a:off x="1845310" y="1711960"/>
            <a:ext cx="6673850" cy="3448685"/>
          </a:xfrm>
          <a:prstGeom prst="rect">
            <a:avLst/>
          </a:prstGeom>
          <a:noFill/>
        </p:spPr>
        <p:txBody>
          <a:bodyPr wrap="square" rtlCol="0">
            <a:spAutoFit/>
          </a:bodyPr>
          <a:lstStyle/>
          <a:p>
            <a:pPr fontAlgn="auto">
              <a:lnSpc>
                <a:spcPct val="130000"/>
              </a:lnSpc>
            </a:pPr>
            <a:r>
              <a:rPr lang="en-US" altLang="zh-CN" sz="2400" dirty="0">
                <a:latin typeface="KaiTi" panose="02010609060101010101" pitchFamily="49" charset="-122"/>
                <a:ea typeface="KaiTi" panose="02010609060101010101" pitchFamily="49" charset="-122"/>
                <a:sym typeface="+mn-ea"/>
              </a:rPr>
              <a:t>1.</a:t>
            </a:r>
            <a:r>
              <a:rPr lang="zh-CN" altLang="en-US" sz="2400" dirty="0">
                <a:solidFill>
                  <a:srgbClr val="FF0000"/>
                </a:solidFill>
                <a:latin typeface="KaiTi" panose="02010609060101010101" pitchFamily="49" charset="-122"/>
                <a:ea typeface="KaiTi" panose="02010609060101010101" pitchFamily="49" charset="-122"/>
                <a:sym typeface="+mn-ea"/>
              </a:rPr>
              <a:t>内部招聘的优点</a:t>
            </a:r>
            <a:endParaRPr lang="zh-CN" altLang="en-US" sz="2400" dirty="0">
              <a:solidFill>
                <a:srgbClr val="FF0000"/>
              </a:solidFill>
              <a:latin typeface="KaiTi" panose="02010609060101010101" pitchFamily="49" charset="-122"/>
              <a:ea typeface="KaiTi" panose="02010609060101010101" pitchFamily="49" charset="-122"/>
            </a:endParaRPr>
          </a:p>
          <a:p>
            <a:pPr fontAlgn="auto">
              <a:lnSpc>
                <a:spcPct val="130000"/>
              </a:lnSpc>
            </a:pPr>
            <a:r>
              <a:rPr lang="en-US" altLang="zh-CN" sz="2400" dirty="0">
                <a:latin typeface="KaiTi" panose="02010609060101010101" pitchFamily="49" charset="-122"/>
                <a:ea typeface="KaiTi" panose="02010609060101010101" pitchFamily="49" charset="-122"/>
                <a:sym typeface="+mn-ea"/>
              </a:rPr>
              <a:t>(1)</a:t>
            </a:r>
            <a:r>
              <a:rPr lang="zh-CN" altLang="en-US" sz="2400" dirty="0">
                <a:latin typeface="KaiTi" panose="02010609060101010101" pitchFamily="49" charset="-122"/>
                <a:ea typeface="KaiTi" panose="02010609060101010101" pitchFamily="49" charset="-122"/>
                <a:sym typeface="+mn-ea"/>
              </a:rPr>
              <a:t>激发员工的内在积极性 </a:t>
            </a:r>
            <a:endParaRPr lang="zh-CN" altLang="en-US" sz="2400" dirty="0">
              <a:latin typeface="KaiTi" panose="02010609060101010101" pitchFamily="49" charset="-122"/>
              <a:ea typeface="KaiTi" panose="02010609060101010101" pitchFamily="49" charset="-122"/>
            </a:endParaRPr>
          </a:p>
          <a:p>
            <a:pPr fontAlgn="auto">
              <a:lnSpc>
                <a:spcPct val="130000"/>
              </a:lnSpc>
            </a:pPr>
            <a:r>
              <a:rPr lang="en-US" altLang="zh-CN" sz="2400" dirty="0">
                <a:latin typeface="KaiTi" panose="02010609060101010101" pitchFamily="49" charset="-122"/>
                <a:ea typeface="KaiTi" panose="02010609060101010101" pitchFamily="49" charset="-122"/>
                <a:sym typeface="+mn-ea"/>
              </a:rPr>
              <a:t>(2)</a:t>
            </a:r>
            <a:r>
              <a:rPr lang="zh-CN" altLang="en-US" sz="2400" dirty="0">
                <a:latin typeface="KaiTi" panose="02010609060101010101" pitchFamily="49" charset="-122"/>
                <a:ea typeface="KaiTi" panose="02010609060101010101" pitchFamily="49" charset="-122"/>
                <a:sym typeface="+mn-ea"/>
              </a:rPr>
              <a:t>招聘成本低 </a:t>
            </a:r>
            <a:endParaRPr lang="zh-CN" altLang="en-US" sz="2400" dirty="0">
              <a:latin typeface="KaiTi" panose="02010609060101010101" pitchFamily="49" charset="-122"/>
              <a:ea typeface="KaiTi" panose="02010609060101010101" pitchFamily="49" charset="-122"/>
            </a:endParaRPr>
          </a:p>
          <a:p>
            <a:pPr fontAlgn="auto">
              <a:lnSpc>
                <a:spcPct val="130000"/>
              </a:lnSpc>
            </a:pPr>
            <a:r>
              <a:rPr lang="en-US" altLang="zh-CN" sz="2400" dirty="0">
                <a:latin typeface="KaiTi" panose="02010609060101010101" pitchFamily="49" charset="-122"/>
                <a:ea typeface="KaiTi" panose="02010609060101010101" pitchFamily="49" charset="-122"/>
                <a:sym typeface="+mn-ea"/>
              </a:rPr>
              <a:t>(3)</a:t>
            </a:r>
            <a:r>
              <a:rPr lang="zh-CN" altLang="en-US" sz="2400" dirty="0">
                <a:latin typeface="KaiTi" panose="02010609060101010101" pitchFamily="49" charset="-122"/>
                <a:ea typeface="KaiTi" panose="02010609060101010101" pitchFamily="49" charset="-122"/>
                <a:sym typeface="+mn-ea"/>
              </a:rPr>
              <a:t>规避用人风险 </a:t>
            </a:r>
            <a:endParaRPr lang="zh-CN" altLang="en-US" sz="2400" dirty="0">
              <a:latin typeface="KaiTi" panose="02010609060101010101" pitchFamily="49" charset="-122"/>
              <a:ea typeface="KaiTi" panose="02010609060101010101" pitchFamily="49" charset="-122"/>
            </a:endParaRPr>
          </a:p>
          <a:p>
            <a:pPr fontAlgn="auto">
              <a:lnSpc>
                <a:spcPct val="130000"/>
              </a:lnSpc>
            </a:pPr>
            <a:r>
              <a:rPr lang="en-US" altLang="zh-CN" sz="2400" dirty="0">
                <a:latin typeface="KaiTi" panose="02010609060101010101" pitchFamily="49" charset="-122"/>
                <a:ea typeface="KaiTi" panose="02010609060101010101" pitchFamily="49" charset="-122"/>
                <a:sym typeface="+mn-ea"/>
              </a:rPr>
              <a:t>(4)</a:t>
            </a:r>
            <a:r>
              <a:rPr lang="zh-CN" altLang="en-US" sz="2400" dirty="0">
                <a:latin typeface="KaiTi" panose="02010609060101010101" pitchFamily="49" charset="-122"/>
                <a:ea typeface="KaiTi" panose="02010609060101010101" pitchFamily="49" charset="-122"/>
                <a:sym typeface="+mn-ea"/>
              </a:rPr>
              <a:t>缩短适应时间 </a:t>
            </a:r>
            <a:endParaRPr lang="zh-CN" altLang="en-US" sz="2400" dirty="0">
              <a:latin typeface="KaiTi" panose="02010609060101010101" pitchFamily="49" charset="-122"/>
              <a:ea typeface="KaiTi" panose="02010609060101010101" pitchFamily="49" charset="-122"/>
            </a:endParaRPr>
          </a:p>
          <a:p>
            <a:pPr fontAlgn="auto">
              <a:lnSpc>
                <a:spcPct val="130000"/>
              </a:lnSpc>
            </a:pPr>
            <a:r>
              <a:rPr lang="en-US" altLang="zh-CN" sz="2400" dirty="0">
                <a:latin typeface="KaiTi" panose="02010609060101010101" pitchFamily="49" charset="-122"/>
                <a:ea typeface="KaiTi" panose="02010609060101010101" pitchFamily="49" charset="-122"/>
                <a:sym typeface="+mn-ea"/>
              </a:rPr>
              <a:t>(5)</a:t>
            </a:r>
            <a:r>
              <a:rPr lang="zh-CN" altLang="en-US" sz="2400" dirty="0">
                <a:latin typeface="KaiTi" panose="02010609060101010101" pitchFamily="49" charset="-122"/>
                <a:ea typeface="KaiTi" panose="02010609060101010101" pitchFamily="49" charset="-122"/>
                <a:sym typeface="+mn-ea"/>
              </a:rPr>
              <a:t>促进人力资源配置的合理化 </a:t>
            </a:r>
            <a:endParaRPr lang="zh-CN" altLang="en-US" sz="2400" dirty="0">
              <a:latin typeface="KaiTi" panose="02010609060101010101" pitchFamily="49" charset="-122"/>
              <a:ea typeface="KaiTi" panose="02010609060101010101" pitchFamily="49" charset="-122"/>
            </a:endParaRPr>
          </a:p>
          <a:p>
            <a:pPr fontAlgn="auto">
              <a:lnSpc>
                <a:spcPct val="130000"/>
              </a:lnSpc>
            </a:pPr>
            <a:r>
              <a:rPr lang="en-US" altLang="zh-CN" sz="2400" dirty="0">
                <a:latin typeface="KaiTi" panose="02010609060101010101" pitchFamily="49" charset="-122"/>
                <a:ea typeface="KaiTi" panose="02010609060101010101" pitchFamily="49" charset="-122"/>
                <a:sym typeface="+mn-ea"/>
              </a:rPr>
              <a:t>(6)</a:t>
            </a:r>
            <a:r>
              <a:rPr lang="zh-CN" altLang="en-US" sz="2400" dirty="0">
                <a:latin typeface="KaiTi" panose="02010609060101010101" pitchFamily="49" charset="-122"/>
                <a:ea typeface="KaiTi" panose="02010609060101010101" pitchFamily="49" charset="-122"/>
                <a:sym typeface="+mn-ea"/>
              </a:rPr>
              <a:t>内部员工具有丰富的社会资源</a:t>
            </a:r>
            <a:r>
              <a:rPr lang="zh-CN" altLang="en-US" dirty="0">
                <a:latin typeface="KaiTi" panose="02010609060101010101" pitchFamily="49" charset="-122"/>
                <a:ea typeface="KaiTi" panose="02010609060101010101" pitchFamily="49" charset="-122"/>
                <a:sym typeface="+mn-ea"/>
              </a:rPr>
              <a:t> </a:t>
            </a:r>
            <a:endParaRPr lang="zh-CN" altLang="en-US" dirty="0">
              <a:latin typeface="KaiTi" panose="02010609060101010101" pitchFamily="49" charset="-122"/>
              <a:ea typeface="KaiTi" panose="02010609060101010101" pitchFamily="49" charset="-122"/>
            </a:endParaRPr>
          </a:p>
        </p:txBody>
      </p:sp>
    </p:spTree>
    <p:extLst>
      <p:ext uri="{BB962C8B-B14F-4D97-AF65-F5344CB8AC3E}">
        <p14:creationId xmlns:p14="http://schemas.microsoft.com/office/powerpoint/2010/main" val="2511678858"/>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0">
        <p15:prstTrans prst="pageCurlDouble"/>
      </p:transition>
    </mc:Choice>
    <mc:Fallback xmlns="">
      <p:transition spd="slow" advTm="0">
        <p:fade/>
      </p:transition>
    </mc:Fallback>
  </mc:AlternateContent>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GrpSpPr/>
          <p:nvPr/>
        </p:nvGrpSpPr>
        <p:grpSpPr>
          <a:xfrm>
            <a:off x="1646075" y="1876277"/>
            <a:ext cx="2273673" cy="1960063"/>
            <a:chOff x="1646075" y="1876277"/>
            <a:chExt cx="2273673" cy="1960063"/>
          </a:xfrm>
        </p:grpSpPr>
        <p:sp>
          <p:nvSpPr>
            <p:cNvPr id="36" name="等腰三角形 35"/>
            <p:cNvSpPr/>
            <p:nvPr/>
          </p:nvSpPr>
          <p:spPr>
            <a:xfrm>
              <a:off x="1646075" y="1876277"/>
              <a:ext cx="2273673" cy="1960063"/>
            </a:xfrm>
            <a:prstGeom prst="triangle">
              <a:avLst/>
            </a:prstGeom>
            <a:solidFill>
              <a:srgbClr val="365B7C"/>
            </a:solidFill>
            <a:ln w="19050">
              <a:noFill/>
            </a:ln>
            <a:effectLst>
              <a:outerShdw blurRad="254000" dist="127000" dir="8160000" algn="tr" rotWithShape="0">
                <a:prstClr val="black">
                  <a:alpha val="34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0" name="TextBox 36"/>
            <p:cNvSpPr txBox="1"/>
            <p:nvPr/>
          </p:nvSpPr>
          <p:spPr>
            <a:xfrm>
              <a:off x="1787078" y="3481620"/>
              <a:ext cx="448531" cy="335109"/>
            </a:xfrm>
            <a:prstGeom prst="rect">
              <a:avLst/>
            </a:prstGeom>
            <a:noFill/>
          </p:spPr>
          <p:txBody>
            <a:bodyPr wrap="square" rtlCol="0">
              <a:spAutoFit/>
            </a:bodyPr>
            <a:lstStyle/>
            <a:p>
              <a:r>
                <a:rPr lang="en-US" altLang="zh-CN" sz="1400" b="1" dirty="0">
                  <a:solidFill>
                    <a:schemeClr val="bg1"/>
                  </a:solidFill>
                  <a:latin typeface="Arial" panose="020B0604020202020204" pitchFamily="34" charset="0"/>
                  <a:cs typeface="Arial" panose="020B0604020202020204" pitchFamily="34" charset="0"/>
                </a:rPr>
                <a:t>01</a:t>
              </a:r>
              <a:endParaRPr lang="zh-CN" altLang="en-US" sz="1400" b="1" dirty="0">
                <a:solidFill>
                  <a:schemeClr val="bg1"/>
                </a:solidFill>
                <a:latin typeface="Arial" panose="020B0604020202020204" pitchFamily="34" charset="0"/>
                <a:cs typeface="Arial" panose="020B0604020202020204" pitchFamily="34" charset="0"/>
              </a:endParaRPr>
            </a:p>
          </p:txBody>
        </p:sp>
        <p:sp>
          <p:nvSpPr>
            <p:cNvPr id="51" name="Freeform 28"/>
            <p:cNvSpPr>
              <a:spLocks noEditPoints="1"/>
            </p:cNvSpPr>
            <p:nvPr/>
          </p:nvSpPr>
          <p:spPr bwMode="auto">
            <a:xfrm>
              <a:off x="2700045" y="2106823"/>
              <a:ext cx="165734" cy="145492"/>
            </a:xfrm>
            <a:custGeom>
              <a:avLst/>
              <a:gdLst>
                <a:gd name="T0" fmla="*/ 137 w 262"/>
                <a:gd name="T1" fmla="*/ 53 h 230"/>
                <a:gd name="T2" fmla="*/ 157 w 262"/>
                <a:gd name="T3" fmla="*/ 53 h 230"/>
                <a:gd name="T4" fmla="*/ 157 w 262"/>
                <a:gd name="T5" fmla="*/ 111 h 230"/>
                <a:gd name="T6" fmla="*/ 193 w 262"/>
                <a:gd name="T7" fmla="*/ 147 h 230"/>
                <a:gd name="T8" fmla="*/ 179 w 262"/>
                <a:gd name="T9" fmla="*/ 161 h 230"/>
                <a:gd name="T10" fmla="*/ 137 w 262"/>
                <a:gd name="T11" fmla="*/ 119 h 230"/>
                <a:gd name="T12" fmla="*/ 137 w 262"/>
                <a:gd name="T13" fmla="*/ 53 h 230"/>
                <a:gd name="T14" fmla="*/ 147 w 262"/>
                <a:gd name="T15" fmla="*/ 0 h 230"/>
                <a:gd name="T16" fmla="*/ 174 w 262"/>
                <a:gd name="T17" fmla="*/ 4 h 230"/>
                <a:gd name="T18" fmla="*/ 198 w 262"/>
                <a:gd name="T19" fmla="*/ 13 h 230"/>
                <a:gd name="T20" fmla="*/ 218 w 262"/>
                <a:gd name="T21" fmla="*/ 26 h 230"/>
                <a:gd name="T22" fmla="*/ 236 w 262"/>
                <a:gd name="T23" fmla="*/ 43 h 230"/>
                <a:gd name="T24" fmla="*/ 250 w 262"/>
                <a:gd name="T25" fmla="*/ 65 h 230"/>
                <a:gd name="T26" fmla="*/ 259 w 262"/>
                <a:gd name="T27" fmla="*/ 89 h 230"/>
                <a:gd name="T28" fmla="*/ 262 w 262"/>
                <a:gd name="T29" fmla="*/ 116 h 230"/>
                <a:gd name="T30" fmla="*/ 259 w 262"/>
                <a:gd name="T31" fmla="*/ 141 h 230"/>
                <a:gd name="T32" fmla="*/ 250 w 262"/>
                <a:gd name="T33" fmla="*/ 165 h 230"/>
                <a:gd name="T34" fmla="*/ 236 w 262"/>
                <a:gd name="T35" fmla="*/ 187 h 230"/>
                <a:gd name="T36" fmla="*/ 218 w 262"/>
                <a:gd name="T37" fmla="*/ 205 h 230"/>
                <a:gd name="T38" fmla="*/ 198 w 262"/>
                <a:gd name="T39" fmla="*/ 217 h 230"/>
                <a:gd name="T40" fmla="*/ 174 w 262"/>
                <a:gd name="T41" fmla="*/ 226 h 230"/>
                <a:gd name="T42" fmla="*/ 147 w 262"/>
                <a:gd name="T43" fmla="*/ 230 h 230"/>
                <a:gd name="T44" fmla="*/ 122 w 262"/>
                <a:gd name="T45" fmla="*/ 226 h 230"/>
                <a:gd name="T46" fmla="*/ 98 w 262"/>
                <a:gd name="T47" fmla="*/ 218 h 230"/>
                <a:gd name="T48" fmla="*/ 77 w 262"/>
                <a:gd name="T49" fmla="*/ 206 h 230"/>
                <a:gd name="T50" fmla="*/ 96 w 262"/>
                <a:gd name="T51" fmla="*/ 184 h 230"/>
                <a:gd name="T52" fmla="*/ 112 w 262"/>
                <a:gd name="T53" fmla="*/ 193 h 230"/>
                <a:gd name="T54" fmla="*/ 129 w 262"/>
                <a:gd name="T55" fmla="*/ 199 h 230"/>
                <a:gd name="T56" fmla="*/ 147 w 262"/>
                <a:gd name="T57" fmla="*/ 201 h 230"/>
                <a:gd name="T58" fmla="*/ 170 w 262"/>
                <a:gd name="T59" fmla="*/ 198 h 230"/>
                <a:gd name="T60" fmla="*/ 190 w 262"/>
                <a:gd name="T61" fmla="*/ 189 h 230"/>
                <a:gd name="T62" fmla="*/ 208 w 262"/>
                <a:gd name="T63" fmla="*/ 175 h 230"/>
                <a:gd name="T64" fmla="*/ 221 w 262"/>
                <a:gd name="T65" fmla="*/ 159 h 230"/>
                <a:gd name="T66" fmla="*/ 230 w 262"/>
                <a:gd name="T67" fmla="*/ 137 h 230"/>
                <a:gd name="T68" fmla="*/ 234 w 262"/>
                <a:gd name="T69" fmla="*/ 116 h 230"/>
                <a:gd name="T70" fmla="*/ 230 w 262"/>
                <a:gd name="T71" fmla="*/ 93 h 230"/>
                <a:gd name="T72" fmla="*/ 221 w 262"/>
                <a:gd name="T73" fmla="*/ 71 h 230"/>
                <a:gd name="T74" fmla="*/ 208 w 262"/>
                <a:gd name="T75" fmla="*/ 55 h 230"/>
                <a:gd name="T76" fmla="*/ 190 w 262"/>
                <a:gd name="T77" fmla="*/ 41 h 230"/>
                <a:gd name="T78" fmla="*/ 170 w 262"/>
                <a:gd name="T79" fmla="*/ 32 h 230"/>
                <a:gd name="T80" fmla="*/ 147 w 262"/>
                <a:gd name="T81" fmla="*/ 29 h 230"/>
                <a:gd name="T82" fmla="*/ 126 w 262"/>
                <a:gd name="T83" fmla="*/ 32 h 230"/>
                <a:gd name="T84" fmla="*/ 105 w 262"/>
                <a:gd name="T85" fmla="*/ 41 h 230"/>
                <a:gd name="T86" fmla="*/ 88 w 262"/>
                <a:gd name="T87" fmla="*/ 53 h 230"/>
                <a:gd name="T88" fmla="*/ 75 w 262"/>
                <a:gd name="T89" fmla="*/ 70 h 230"/>
                <a:gd name="T90" fmla="*/ 66 w 262"/>
                <a:gd name="T91" fmla="*/ 90 h 230"/>
                <a:gd name="T92" fmla="*/ 62 w 262"/>
                <a:gd name="T93" fmla="*/ 112 h 230"/>
                <a:gd name="T94" fmla="*/ 102 w 262"/>
                <a:gd name="T95" fmla="*/ 112 h 230"/>
                <a:gd name="T96" fmla="*/ 51 w 262"/>
                <a:gd name="T97" fmla="*/ 169 h 230"/>
                <a:gd name="T98" fmla="*/ 0 w 262"/>
                <a:gd name="T99" fmla="*/ 112 h 230"/>
                <a:gd name="T100" fmla="*/ 34 w 262"/>
                <a:gd name="T101" fmla="*/ 112 h 230"/>
                <a:gd name="T102" fmla="*/ 37 w 262"/>
                <a:gd name="T103" fmla="*/ 86 h 230"/>
                <a:gd name="T104" fmla="*/ 46 w 262"/>
                <a:gd name="T105" fmla="*/ 64 h 230"/>
                <a:gd name="T106" fmla="*/ 60 w 262"/>
                <a:gd name="T107" fmla="*/ 42 h 230"/>
                <a:gd name="T108" fmla="*/ 77 w 262"/>
                <a:gd name="T109" fmla="*/ 26 h 230"/>
                <a:gd name="T110" fmla="*/ 98 w 262"/>
                <a:gd name="T111" fmla="*/ 12 h 230"/>
                <a:gd name="T112" fmla="*/ 122 w 262"/>
                <a:gd name="T113" fmla="*/ 4 h 230"/>
                <a:gd name="T114" fmla="*/ 147 w 262"/>
                <a:gd name="T115" fmla="*/ 0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62" h="230">
                  <a:moveTo>
                    <a:pt x="137" y="53"/>
                  </a:moveTo>
                  <a:lnTo>
                    <a:pt x="157" y="53"/>
                  </a:lnTo>
                  <a:lnTo>
                    <a:pt x="157" y="111"/>
                  </a:lnTo>
                  <a:lnTo>
                    <a:pt x="193" y="147"/>
                  </a:lnTo>
                  <a:lnTo>
                    <a:pt x="179" y="161"/>
                  </a:lnTo>
                  <a:lnTo>
                    <a:pt x="137" y="119"/>
                  </a:lnTo>
                  <a:lnTo>
                    <a:pt x="137" y="53"/>
                  </a:lnTo>
                  <a:close/>
                  <a:moveTo>
                    <a:pt x="147" y="0"/>
                  </a:moveTo>
                  <a:lnTo>
                    <a:pt x="174" y="4"/>
                  </a:lnTo>
                  <a:lnTo>
                    <a:pt x="198" y="13"/>
                  </a:lnTo>
                  <a:lnTo>
                    <a:pt x="218" y="26"/>
                  </a:lnTo>
                  <a:lnTo>
                    <a:pt x="236" y="43"/>
                  </a:lnTo>
                  <a:lnTo>
                    <a:pt x="250" y="65"/>
                  </a:lnTo>
                  <a:lnTo>
                    <a:pt x="259" y="89"/>
                  </a:lnTo>
                  <a:lnTo>
                    <a:pt x="262" y="116"/>
                  </a:lnTo>
                  <a:lnTo>
                    <a:pt x="259" y="141"/>
                  </a:lnTo>
                  <a:lnTo>
                    <a:pt x="250" y="165"/>
                  </a:lnTo>
                  <a:lnTo>
                    <a:pt x="236" y="187"/>
                  </a:lnTo>
                  <a:lnTo>
                    <a:pt x="218" y="205"/>
                  </a:lnTo>
                  <a:lnTo>
                    <a:pt x="198" y="217"/>
                  </a:lnTo>
                  <a:lnTo>
                    <a:pt x="174" y="226"/>
                  </a:lnTo>
                  <a:lnTo>
                    <a:pt x="147" y="230"/>
                  </a:lnTo>
                  <a:lnTo>
                    <a:pt x="122" y="226"/>
                  </a:lnTo>
                  <a:lnTo>
                    <a:pt x="98" y="218"/>
                  </a:lnTo>
                  <a:lnTo>
                    <a:pt x="77" y="206"/>
                  </a:lnTo>
                  <a:lnTo>
                    <a:pt x="96" y="184"/>
                  </a:lnTo>
                  <a:lnTo>
                    <a:pt x="112" y="193"/>
                  </a:lnTo>
                  <a:lnTo>
                    <a:pt x="129" y="199"/>
                  </a:lnTo>
                  <a:lnTo>
                    <a:pt x="147" y="201"/>
                  </a:lnTo>
                  <a:lnTo>
                    <a:pt x="170" y="198"/>
                  </a:lnTo>
                  <a:lnTo>
                    <a:pt x="190" y="189"/>
                  </a:lnTo>
                  <a:lnTo>
                    <a:pt x="208" y="175"/>
                  </a:lnTo>
                  <a:lnTo>
                    <a:pt x="221" y="159"/>
                  </a:lnTo>
                  <a:lnTo>
                    <a:pt x="230" y="137"/>
                  </a:lnTo>
                  <a:lnTo>
                    <a:pt x="234" y="116"/>
                  </a:lnTo>
                  <a:lnTo>
                    <a:pt x="230" y="93"/>
                  </a:lnTo>
                  <a:lnTo>
                    <a:pt x="221" y="71"/>
                  </a:lnTo>
                  <a:lnTo>
                    <a:pt x="208" y="55"/>
                  </a:lnTo>
                  <a:lnTo>
                    <a:pt x="190" y="41"/>
                  </a:lnTo>
                  <a:lnTo>
                    <a:pt x="170" y="32"/>
                  </a:lnTo>
                  <a:lnTo>
                    <a:pt x="147" y="29"/>
                  </a:lnTo>
                  <a:lnTo>
                    <a:pt x="126" y="32"/>
                  </a:lnTo>
                  <a:lnTo>
                    <a:pt x="105" y="41"/>
                  </a:lnTo>
                  <a:lnTo>
                    <a:pt x="88" y="53"/>
                  </a:lnTo>
                  <a:lnTo>
                    <a:pt x="75" y="70"/>
                  </a:lnTo>
                  <a:lnTo>
                    <a:pt x="66" y="90"/>
                  </a:lnTo>
                  <a:lnTo>
                    <a:pt x="62" y="112"/>
                  </a:lnTo>
                  <a:lnTo>
                    <a:pt x="102" y="112"/>
                  </a:lnTo>
                  <a:lnTo>
                    <a:pt x="51" y="169"/>
                  </a:lnTo>
                  <a:lnTo>
                    <a:pt x="0" y="112"/>
                  </a:lnTo>
                  <a:lnTo>
                    <a:pt x="34" y="112"/>
                  </a:lnTo>
                  <a:lnTo>
                    <a:pt x="37" y="86"/>
                  </a:lnTo>
                  <a:lnTo>
                    <a:pt x="46" y="64"/>
                  </a:lnTo>
                  <a:lnTo>
                    <a:pt x="60" y="42"/>
                  </a:lnTo>
                  <a:lnTo>
                    <a:pt x="77" y="26"/>
                  </a:lnTo>
                  <a:lnTo>
                    <a:pt x="98" y="12"/>
                  </a:lnTo>
                  <a:lnTo>
                    <a:pt x="122" y="4"/>
                  </a:lnTo>
                  <a:lnTo>
                    <a:pt x="147" y="0"/>
                  </a:lnTo>
                  <a:close/>
                </a:path>
              </a:pathLst>
            </a:custGeom>
            <a:solidFill>
              <a:schemeClr val="bg1"/>
            </a:solidFill>
            <a:ln w="0">
              <a:noFill/>
              <a:prstDash val="solid"/>
              <a:round/>
            </a:ln>
          </p:spPr>
          <p:txBody>
            <a:bodyPr vert="horz" wrap="square" lIns="91440" tIns="45720" rIns="91440" bIns="45720" numCol="1" anchor="t" anchorCtr="0" compatLnSpc="1"/>
            <a:lstStyle/>
            <a:p>
              <a:endParaRPr lang="zh-CN" altLang="en-US"/>
            </a:p>
          </p:txBody>
        </p:sp>
      </p:grpSp>
      <p:grpSp>
        <p:nvGrpSpPr>
          <p:cNvPr id="4" name="组合 3"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GrpSpPr/>
          <p:nvPr/>
        </p:nvGrpSpPr>
        <p:grpSpPr>
          <a:xfrm>
            <a:off x="6208883" y="4424360"/>
            <a:ext cx="2273673" cy="1960063"/>
            <a:chOff x="6208883" y="4424360"/>
            <a:chExt cx="2273673" cy="1960063"/>
          </a:xfrm>
        </p:grpSpPr>
        <p:sp>
          <p:nvSpPr>
            <p:cNvPr id="41" name="等腰三角形 40"/>
            <p:cNvSpPr/>
            <p:nvPr/>
          </p:nvSpPr>
          <p:spPr>
            <a:xfrm>
              <a:off x="6208883" y="4424360"/>
              <a:ext cx="2273673" cy="1960063"/>
            </a:xfrm>
            <a:prstGeom prst="triangle">
              <a:avLst/>
            </a:prstGeom>
            <a:solidFill>
              <a:srgbClr val="F77983"/>
            </a:solidFill>
            <a:ln w="19050">
              <a:noFill/>
            </a:ln>
            <a:effectLst>
              <a:outerShdw blurRad="254000" dist="127000" dir="8160000" algn="tr" rotWithShape="0">
                <a:prstClr val="black">
                  <a:alpha val="34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5" name="TextBox 42"/>
            <p:cNvSpPr txBox="1"/>
            <p:nvPr/>
          </p:nvSpPr>
          <p:spPr>
            <a:xfrm>
              <a:off x="6349886" y="6029703"/>
              <a:ext cx="448531" cy="335109"/>
            </a:xfrm>
            <a:prstGeom prst="rect">
              <a:avLst/>
            </a:prstGeom>
            <a:noFill/>
          </p:spPr>
          <p:txBody>
            <a:bodyPr wrap="square" rtlCol="0">
              <a:spAutoFit/>
            </a:bodyPr>
            <a:lstStyle/>
            <a:p>
              <a:r>
                <a:rPr lang="en-US" altLang="zh-CN" sz="1400" b="1" dirty="0">
                  <a:solidFill>
                    <a:schemeClr val="bg1"/>
                  </a:solidFill>
                  <a:latin typeface="Arial" panose="020B0604020202020204" pitchFamily="34" charset="0"/>
                  <a:cs typeface="Arial" panose="020B0604020202020204" pitchFamily="34" charset="0"/>
                </a:rPr>
                <a:t>04</a:t>
              </a:r>
              <a:endParaRPr lang="zh-CN" altLang="en-US" sz="1400" b="1" dirty="0">
                <a:solidFill>
                  <a:schemeClr val="bg1"/>
                </a:solidFill>
                <a:latin typeface="Arial" panose="020B0604020202020204" pitchFamily="34" charset="0"/>
                <a:cs typeface="Arial" panose="020B0604020202020204" pitchFamily="34" charset="0"/>
              </a:endParaRPr>
            </a:p>
          </p:txBody>
        </p:sp>
        <p:sp>
          <p:nvSpPr>
            <p:cNvPr id="52" name="Freeform 19"/>
            <p:cNvSpPr/>
            <p:nvPr/>
          </p:nvSpPr>
          <p:spPr bwMode="auto">
            <a:xfrm>
              <a:off x="7259624" y="4652046"/>
              <a:ext cx="176581" cy="166307"/>
            </a:xfrm>
            <a:custGeom>
              <a:avLst/>
              <a:gdLst>
                <a:gd name="T0" fmla="*/ 74 w 275"/>
                <a:gd name="T1" fmla="*/ 0 h 259"/>
                <a:gd name="T2" fmla="*/ 102 w 275"/>
                <a:gd name="T3" fmla="*/ 0 h 259"/>
                <a:gd name="T4" fmla="*/ 163 w 275"/>
                <a:gd name="T5" fmla="*/ 111 h 259"/>
                <a:gd name="T6" fmla="*/ 234 w 275"/>
                <a:gd name="T7" fmla="*/ 111 h 259"/>
                <a:gd name="T8" fmla="*/ 237 w 275"/>
                <a:gd name="T9" fmla="*/ 111 h 259"/>
                <a:gd name="T10" fmla="*/ 244 w 275"/>
                <a:gd name="T11" fmla="*/ 111 h 259"/>
                <a:gd name="T12" fmla="*/ 255 w 275"/>
                <a:gd name="T13" fmla="*/ 112 h 259"/>
                <a:gd name="T14" fmla="*/ 265 w 275"/>
                <a:gd name="T15" fmla="*/ 116 h 259"/>
                <a:gd name="T16" fmla="*/ 272 w 275"/>
                <a:gd name="T17" fmla="*/ 121 h 259"/>
                <a:gd name="T18" fmla="*/ 275 w 275"/>
                <a:gd name="T19" fmla="*/ 130 h 259"/>
                <a:gd name="T20" fmla="*/ 272 w 275"/>
                <a:gd name="T21" fmla="*/ 138 h 259"/>
                <a:gd name="T22" fmla="*/ 265 w 275"/>
                <a:gd name="T23" fmla="*/ 143 h 259"/>
                <a:gd name="T24" fmla="*/ 255 w 275"/>
                <a:gd name="T25" fmla="*/ 147 h 259"/>
                <a:gd name="T26" fmla="*/ 244 w 275"/>
                <a:gd name="T27" fmla="*/ 148 h 259"/>
                <a:gd name="T28" fmla="*/ 237 w 275"/>
                <a:gd name="T29" fmla="*/ 149 h 259"/>
                <a:gd name="T30" fmla="*/ 234 w 275"/>
                <a:gd name="T31" fmla="*/ 149 h 259"/>
                <a:gd name="T32" fmla="*/ 163 w 275"/>
                <a:gd name="T33" fmla="*/ 149 h 259"/>
                <a:gd name="T34" fmla="*/ 102 w 275"/>
                <a:gd name="T35" fmla="*/ 259 h 259"/>
                <a:gd name="T36" fmla="*/ 74 w 275"/>
                <a:gd name="T37" fmla="*/ 259 h 259"/>
                <a:gd name="T38" fmla="*/ 108 w 275"/>
                <a:gd name="T39" fmla="*/ 149 h 259"/>
                <a:gd name="T40" fmla="*/ 58 w 275"/>
                <a:gd name="T41" fmla="*/ 149 h 259"/>
                <a:gd name="T42" fmla="*/ 28 w 275"/>
                <a:gd name="T43" fmla="*/ 176 h 259"/>
                <a:gd name="T44" fmla="*/ 0 w 275"/>
                <a:gd name="T45" fmla="*/ 176 h 259"/>
                <a:gd name="T46" fmla="*/ 21 w 275"/>
                <a:gd name="T47" fmla="*/ 130 h 259"/>
                <a:gd name="T48" fmla="*/ 0 w 275"/>
                <a:gd name="T49" fmla="*/ 83 h 259"/>
                <a:gd name="T50" fmla="*/ 28 w 275"/>
                <a:gd name="T51" fmla="*/ 83 h 259"/>
                <a:gd name="T52" fmla="*/ 58 w 275"/>
                <a:gd name="T53" fmla="*/ 111 h 259"/>
                <a:gd name="T54" fmla="*/ 108 w 275"/>
                <a:gd name="T55" fmla="*/ 111 h 259"/>
                <a:gd name="T56" fmla="*/ 74 w 275"/>
                <a:gd name="T57" fmla="*/ 0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75" h="259">
                  <a:moveTo>
                    <a:pt x="74" y="0"/>
                  </a:moveTo>
                  <a:lnTo>
                    <a:pt x="102" y="0"/>
                  </a:lnTo>
                  <a:lnTo>
                    <a:pt x="163" y="111"/>
                  </a:lnTo>
                  <a:lnTo>
                    <a:pt x="234" y="111"/>
                  </a:lnTo>
                  <a:lnTo>
                    <a:pt x="237" y="111"/>
                  </a:lnTo>
                  <a:lnTo>
                    <a:pt x="244" y="111"/>
                  </a:lnTo>
                  <a:lnTo>
                    <a:pt x="255" y="112"/>
                  </a:lnTo>
                  <a:lnTo>
                    <a:pt x="265" y="116"/>
                  </a:lnTo>
                  <a:lnTo>
                    <a:pt x="272" y="121"/>
                  </a:lnTo>
                  <a:lnTo>
                    <a:pt x="275" y="130"/>
                  </a:lnTo>
                  <a:lnTo>
                    <a:pt x="272" y="138"/>
                  </a:lnTo>
                  <a:lnTo>
                    <a:pt x="265" y="143"/>
                  </a:lnTo>
                  <a:lnTo>
                    <a:pt x="255" y="147"/>
                  </a:lnTo>
                  <a:lnTo>
                    <a:pt x="244" y="148"/>
                  </a:lnTo>
                  <a:lnTo>
                    <a:pt x="237" y="149"/>
                  </a:lnTo>
                  <a:lnTo>
                    <a:pt x="234" y="149"/>
                  </a:lnTo>
                  <a:lnTo>
                    <a:pt x="163" y="149"/>
                  </a:lnTo>
                  <a:lnTo>
                    <a:pt x="102" y="259"/>
                  </a:lnTo>
                  <a:lnTo>
                    <a:pt x="74" y="259"/>
                  </a:lnTo>
                  <a:lnTo>
                    <a:pt x="108" y="149"/>
                  </a:lnTo>
                  <a:lnTo>
                    <a:pt x="58" y="149"/>
                  </a:lnTo>
                  <a:lnTo>
                    <a:pt x="28" y="176"/>
                  </a:lnTo>
                  <a:lnTo>
                    <a:pt x="0" y="176"/>
                  </a:lnTo>
                  <a:lnTo>
                    <a:pt x="21" y="130"/>
                  </a:lnTo>
                  <a:lnTo>
                    <a:pt x="0" y="83"/>
                  </a:lnTo>
                  <a:lnTo>
                    <a:pt x="28" y="83"/>
                  </a:lnTo>
                  <a:lnTo>
                    <a:pt x="58" y="111"/>
                  </a:lnTo>
                  <a:lnTo>
                    <a:pt x="108" y="111"/>
                  </a:lnTo>
                  <a:lnTo>
                    <a:pt x="74" y="0"/>
                  </a:lnTo>
                  <a:close/>
                </a:path>
              </a:pathLst>
            </a:custGeom>
            <a:solidFill>
              <a:schemeClr val="bg1"/>
            </a:solidFill>
            <a:ln w="0">
              <a:noFill/>
              <a:prstDash val="solid"/>
              <a:round/>
            </a:ln>
          </p:spPr>
          <p:txBody>
            <a:bodyPr vert="horz" wrap="square" lIns="91440" tIns="45720" rIns="91440" bIns="45720" numCol="1" anchor="t" anchorCtr="0" compatLnSpc="1"/>
            <a:lstStyle/>
            <a:p>
              <a:endParaRPr lang="zh-CN" altLang="en-US"/>
            </a:p>
          </p:txBody>
        </p:sp>
      </p:grpSp>
      <p:grpSp>
        <p:nvGrpSpPr>
          <p:cNvPr id="3" name="组合 2"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GrpSpPr/>
          <p:nvPr/>
        </p:nvGrpSpPr>
        <p:grpSpPr>
          <a:xfrm>
            <a:off x="6208883" y="1876277"/>
            <a:ext cx="2273673" cy="1960063"/>
            <a:chOff x="6208883" y="1876277"/>
            <a:chExt cx="2273673" cy="1960063"/>
          </a:xfrm>
        </p:grpSpPr>
        <p:sp>
          <p:nvSpPr>
            <p:cNvPr id="31" name="等腰三角形 30"/>
            <p:cNvSpPr/>
            <p:nvPr/>
          </p:nvSpPr>
          <p:spPr>
            <a:xfrm>
              <a:off x="6208883" y="1876277"/>
              <a:ext cx="2273673" cy="1960063"/>
            </a:xfrm>
            <a:prstGeom prst="triangle">
              <a:avLst/>
            </a:prstGeom>
            <a:solidFill>
              <a:srgbClr val="D06F83"/>
            </a:solidFill>
            <a:ln w="19050">
              <a:noFill/>
            </a:ln>
            <a:effectLst>
              <a:outerShdw blurRad="254000" dist="127000" dir="8160000" algn="tr" rotWithShape="0">
                <a:prstClr val="black">
                  <a:alpha val="34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5" name="TextBox 29"/>
            <p:cNvSpPr txBox="1"/>
            <p:nvPr/>
          </p:nvSpPr>
          <p:spPr>
            <a:xfrm>
              <a:off x="6349886" y="3481620"/>
              <a:ext cx="448531" cy="335109"/>
            </a:xfrm>
            <a:prstGeom prst="rect">
              <a:avLst/>
            </a:prstGeom>
            <a:noFill/>
          </p:spPr>
          <p:txBody>
            <a:bodyPr wrap="square" rtlCol="0">
              <a:spAutoFit/>
            </a:bodyPr>
            <a:lstStyle/>
            <a:p>
              <a:r>
                <a:rPr lang="en-US" altLang="zh-CN" sz="1400" b="1" dirty="0">
                  <a:solidFill>
                    <a:schemeClr val="bg1"/>
                  </a:solidFill>
                  <a:latin typeface="Arial" panose="020B0604020202020204" pitchFamily="34" charset="0"/>
                  <a:cs typeface="Arial" panose="020B0604020202020204" pitchFamily="34" charset="0"/>
                </a:rPr>
                <a:t>02</a:t>
              </a:r>
              <a:endParaRPr lang="zh-CN" altLang="en-US" sz="1400" b="1" dirty="0">
                <a:solidFill>
                  <a:schemeClr val="bg1"/>
                </a:solidFill>
                <a:latin typeface="Arial" panose="020B0604020202020204" pitchFamily="34" charset="0"/>
                <a:cs typeface="Arial" panose="020B0604020202020204" pitchFamily="34" charset="0"/>
              </a:endParaRPr>
            </a:p>
          </p:txBody>
        </p:sp>
        <p:sp>
          <p:nvSpPr>
            <p:cNvPr id="53" name="Freeform 33"/>
            <p:cNvSpPr/>
            <p:nvPr/>
          </p:nvSpPr>
          <p:spPr bwMode="auto">
            <a:xfrm>
              <a:off x="7276216" y="2161477"/>
              <a:ext cx="158602" cy="149611"/>
            </a:xfrm>
            <a:custGeom>
              <a:avLst/>
              <a:gdLst>
                <a:gd name="T0" fmla="*/ 85 w 247"/>
                <a:gd name="T1" fmla="*/ 0 h 233"/>
                <a:gd name="T2" fmla="*/ 95 w 247"/>
                <a:gd name="T3" fmla="*/ 1 h 233"/>
                <a:gd name="T4" fmla="*/ 103 w 247"/>
                <a:gd name="T5" fmla="*/ 6 h 233"/>
                <a:gd name="T6" fmla="*/ 109 w 247"/>
                <a:gd name="T7" fmla="*/ 12 h 233"/>
                <a:gd name="T8" fmla="*/ 116 w 247"/>
                <a:gd name="T9" fmla="*/ 20 h 233"/>
                <a:gd name="T10" fmla="*/ 123 w 247"/>
                <a:gd name="T11" fmla="*/ 29 h 233"/>
                <a:gd name="T12" fmla="*/ 130 w 247"/>
                <a:gd name="T13" fmla="*/ 37 h 233"/>
                <a:gd name="T14" fmla="*/ 139 w 247"/>
                <a:gd name="T15" fmla="*/ 44 h 233"/>
                <a:gd name="T16" fmla="*/ 149 w 247"/>
                <a:gd name="T17" fmla="*/ 51 h 233"/>
                <a:gd name="T18" fmla="*/ 160 w 247"/>
                <a:gd name="T19" fmla="*/ 54 h 233"/>
                <a:gd name="T20" fmla="*/ 176 w 247"/>
                <a:gd name="T21" fmla="*/ 57 h 233"/>
                <a:gd name="T22" fmla="*/ 193 w 247"/>
                <a:gd name="T23" fmla="*/ 56 h 233"/>
                <a:gd name="T24" fmla="*/ 215 w 247"/>
                <a:gd name="T25" fmla="*/ 52 h 233"/>
                <a:gd name="T26" fmla="*/ 241 w 247"/>
                <a:gd name="T27" fmla="*/ 43 h 233"/>
                <a:gd name="T28" fmla="*/ 243 w 247"/>
                <a:gd name="T29" fmla="*/ 42 h 233"/>
                <a:gd name="T30" fmla="*/ 246 w 247"/>
                <a:gd name="T31" fmla="*/ 43 h 233"/>
                <a:gd name="T32" fmla="*/ 247 w 247"/>
                <a:gd name="T33" fmla="*/ 44 h 233"/>
                <a:gd name="T34" fmla="*/ 247 w 247"/>
                <a:gd name="T35" fmla="*/ 46 h 233"/>
                <a:gd name="T36" fmla="*/ 246 w 247"/>
                <a:gd name="T37" fmla="*/ 48 h 233"/>
                <a:gd name="T38" fmla="*/ 227 w 247"/>
                <a:gd name="T39" fmla="*/ 76 h 233"/>
                <a:gd name="T40" fmla="*/ 210 w 247"/>
                <a:gd name="T41" fmla="*/ 98 h 233"/>
                <a:gd name="T42" fmla="*/ 195 w 247"/>
                <a:gd name="T43" fmla="*/ 113 h 233"/>
                <a:gd name="T44" fmla="*/ 183 w 247"/>
                <a:gd name="T45" fmla="*/ 125 h 233"/>
                <a:gd name="T46" fmla="*/ 172 w 247"/>
                <a:gd name="T47" fmla="*/ 131 h 233"/>
                <a:gd name="T48" fmla="*/ 163 w 247"/>
                <a:gd name="T49" fmla="*/ 134 h 233"/>
                <a:gd name="T50" fmla="*/ 155 w 247"/>
                <a:gd name="T51" fmla="*/ 134 h 233"/>
                <a:gd name="T52" fmla="*/ 149 w 247"/>
                <a:gd name="T53" fmla="*/ 131 h 233"/>
                <a:gd name="T54" fmla="*/ 142 w 247"/>
                <a:gd name="T55" fmla="*/ 128 h 233"/>
                <a:gd name="T56" fmla="*/ 136 w 247"/>
                <a:gd name="T57" fmla="*/ 123 h 233"/>
                <a:gd name="T58" fmla="*/ 130 w 247"/>
                <a:gd name="T59" fmla="*/ 118 h 233"/>
                <a:gd name="T60" fmla="*/ 123 w 247"/>
                <a:gd name="T61" fmla="*/ 114 h 233"/>
                <a:gd name="T62" fmla="*/ 116 w 247"/>
                <a:gd name="T63" fmla="*/ 111 h 233"/>
                <a:gd name="T64" fmla="*/ 107 w 247"/>
                <a:gd name="T65" fmla="*/ 109 h 233"/>
                <a:gd name="T66" fmla="*/ 97 w 247"/>
                <a:gd name="T67" fmla="*/ 111 h 233"/>
                <a:gd name="T68" fmla="*/ 84 w 247"/>
                <a:gd name="T69" fmla="*/ 114 h 233"/>
                <a:gd name="T70" fmla="*/ 70 w 247"/>
                <a:gd name="T71" fmla="*/ 123 h 233"/>
                <a:gd name="T72" fmla="*/ 53 w 247"/>
                <a:gd name="T73" fmla="*/ 136 h 233"/>
                <a:gd name="T74" fmla="*/ 77 w 247"/>
                <a:gd name="T75" fmla="*/ 233 h 233"/>
                <a:gd name="T76" fmla="*/ 51 w 247"/>
                <a:gd name="T77" fmla="*/ 233 h 233"/>
                <a:gd name="T78" fmla="*/ 0 w 247"/>
                <a:gd name="T79" fmla="*/ 34 h 233"/>
                <a:gd name="T80" fmla="*/ 25 w 247"/>
                <a:gd name="T81" fmla="*/ 25 h 233"/>
                <a:gd name="T82" fmla="*/ 44 w 247"/>
                <a:gd name="T83" fmla="*/ 12 h 233"/>
                <a:gd name="T84" fmla="*/ 61 w 247"/>
                <a:gd name="T85" fmla="*/ 4 h 233"/>
                <a:gd name="T86" fmla="*/ 75 w 247"/>
                <a:gd name="T87" fmla="*/ 0 h 233"/>
                <a:gd name="T88" fmla="*/ 85 w 247"/>
                <a:gd name="T89" fmla="*/ 0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47" h="233">
                  <a:moveTo>
                    <a:pt x="85" y="0"/>
                  </a:moveTo>
                  <a:lnTo>
                    <a:pt x="95" y="1"/>
                  </a:lnTo>
                  <a:lnTo>
                    <a:pt x="103" y="6"/>
                  </a:lnTo>
                  <a:lnTo>
                    <a:pt x="109" y="12"/>
                  </a:lnTo>
                  <a:lnTo>
                    <a:pt x="116" y="20"/>
                  </a:lnTo>
                  <a:lnTo>
                    <a:pt x="123" y="29"/>
                  </a:lnTo>
                  <a:lnTo>
                    <a:pt x="130" y="37"/>
                  </a:lnTo>
                  <a:lnTo>
                    <a:pt x="139" y="44"/>
                  </a:lnTo>
                  <a:lnTo>
                    <a:pt x="149" y="51"/>
                  </a:lnTo>
                  <a:lnTo>
                    <a:pt x="160" y="54"/>
                  </a:lnTo>
                  <a:lnTo>
                    <a:pt x="176" y="57"/>
                  </a:lnTo>
                  <a:lnTo>
                    <a:pt x="193" y="56"/>
                  </a:lnTo>
                  <a:lnTo>
                    <a:pt x="215" y="52"/>
                  </a:lnTo>
                  <a:lnTo>
                    <a:pt x="241" y="43"/>
                  </a:lnTo>
                  <a:lnTo>
                    <a:pt x="243" y="42"/>
                  </a:lnTo>
                  <a:lnTo>
                    <a:pt x="246" y="43"/>
                  </a:lnTo>
                  <a:lnTo>
                    <a:pt x="247" y="44"/>
                  </a:lnTo>
                  <a:lnTo>
                    <a:pt x="247" y="46"/>
                  </a:lnTo>
                  <a:lnTo>
                    <a:pt x="246" y="48"/>
                  </a:lnTo>
                  <a:lnTo>
                    <a:pt x="227" y="76"/>
                  </a:lnTo>
                  <a:lnTo>
                    <a:pt x="210" y="98"/>
                  </a:lnTo>
                  <a:lnTo>
                    <a:pt x="195" y="113"/>
                  </a:lnTo>
                  <a:lnTo>
                    <a:pt x="183" y="125"/>
                  </a:lnTo>
                  <a:lnTo>
                    <a:pt x="172" y="131"/>
                  </a:lnTo>
                  <a:lnTo>
                    <a:pt x="163" y="134"/>
                  </a:lnTo>
                  <a:lnTo>
                    <a:pt x="155" y="134"/>
                  </a:lnTo>
                  <a:lnTo>
                    <a:pt x="149" y="131"/>
                  </a:lnTo>
                  <a:lnTo>
                    <a:pt x="142" y="128"/>
                  </a:lnTo>
                  <a:lnTo>
                    <a:pt x="136" y="123"/>
                  </a:lnTo>
                  <a:lnTo>
                    <a:pt x="130" y="118"/>
                  </a:lnTo>
                  <a:lnTo>
                    <a:pt x="123" y="114"/>
                  </a:lnTo>
                  <a:lnTo>
                    <a:pt x="116" y="111"/>
                  </a:lnTo>
                  <a:lnTo>
                    <a:pt x="107" y="109"/>
                  </a:lnTo>
                  <a:lnTo>
                    <a:pt x="97" y="111"/>
                  </a:lnTo>
                  <a:lnTo>
                    <a:pt x="84" y="114"/>
                  </a:lnTo>
                  <a:lnTo>
                    <a:pt x="70" y="123"/>
                  </a:lnTo>
                  <a:lnTo>
                    <a:pt x="53" y="136"/>
                  </a:lnTo>
                  <a:lnTo>
                    <a:pt x="77" y="233"/>
                  </a:lnTo>
                  <a:lnTo>
                    <a:pt x="51" y="233"/>
                  </a:lnTo>
                  <a:lnTo>
                    <a:pt x="0" y="34"/>
                  </a:lnTo>
                  <a:lnTo>
                    <a:pt x="25" y="25"/>
                  </a:lnTo>
                  <a:lnTo>
                    <a:pt x="44" y="12"/>
                  </a:lnTo>
                  <a:lnTo>
                    <a:pt x="61" y="4"/>
                  </a:lnTo>
                  <a:lnTo>
                    <a:pt x="75" y="0"/>
                  </a:lnTo>
                  <a:lnTo>
                    <a:pt x="85" y="0"/>
                  </a:lnTo>
                  <a:close/>
                </a:path>
              </a:pathLst>
            </a:custGeom>
            <a:solidFill>
              <a:schemeClr val="bg1"/>
            </a:solidFill>
            <a:ln w="0">
              <a:noFill/>
              <a:prstDash val="solid"/>
              <a:round/>
            </a:ln>
          </p:spPr>
          <p:txBody>
            <a:bodyPr vert="horz" wrap="square" lIns="91440" tIns="45720" rIns="91440" bIns="45720" numCol="1" anchor="t" anchorCtr="0" compatLnSpc="1"/>
            <a:lstStyle/>
            <a:p>
              <a:endParaRPr lang="zh-CN" altLang="en-US"/>
            </a:p>
          </p:txBody>
        </p:sp>
      </p:grpSp>
      <p:grpSp>
        <p:nvGrpSpPr>
          <p:cNvPr id="5" name="组合 4"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GrpSpPr/>
          <p:nvPr/>
        </p:nvGrpSpPr>
        <p:grpSpPr>
          <a:xfrm>
            <a:off x="1646075" y="4424360"/>
            <a:ext cx="2273673" cy="1960063"/>
            <a:chOff x="1646075" y="4424360"/>
            <a:chExt cx="2273673" cy="1960063"/>
          </a:xfrm>
        </p:grpSpPr>
        <p:sp>
          <p:nvSpPr>
            <p:cNvPr id="46" name="等腰三角形 45"/>
            <p:cNvSpPr/>
            <p:nvPr/>
          </p:nvSpPr>
          <p:spPr>
            <a:xfrm>
              <a:off x="1646075" y="4424360"/>
              <a:ext cx="2273673" cy="1960063"/>
            </a:xfrm>
            <a:prstGeom prst="triangle">
              <a:avLst/>
            </a:prstGeom>
            <a:solidFill>
              <a:srgbClr val="966481"/>
            </a:solidFill>
            <a:ln w="19050">
              <a:noFill/>
            </a:ln>
            <a:effectLst>
              <a:outerShdw blurRad="254000" dist="127000" dir="8160000" algn="tr" rotWithShape="0">
                <a:prstClr val="black">
                  <a:alpha val="34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0" name="TextBox 49"/>
            <p:cNvSpPr txBox="1"/>
            <p:nvPr/>
          </p:nvSpPr>
          <p:spPr>
            <a:xfrm>
              <a:off x="1787078" y="6029703"/>
              <a:ext cx="448531" cy="335109"/>
            </a:xfrm>
            <a:prstGeom prst="rect">
              <a:avLst/>
            </a:prstGeom>
            <a:noFill/>
          </p:spPr>
          <p:txBody>
            <a:bodyPr wrap="square" rtlCol="0">
              <a:spAutoFit/>
            </a:bodyPr>
            <a:lstStyle/>
            <a:p>
              <a:r>
                <a:rPr lang="en-US" altLang="zh-CN" sz="1400" b="1" dirty="0">
                  <a:solidFill>
                    <a:schemeClr val="bg1"/>
                  </a:solidFill>
                  <a:latin typeface="Arial" panose="020B0604020202020204" pitchFamily="34" charset="0"/>
                  <a:cs typeface="Arial" panose="020B0604020202020204" pitchFamily="34" charset="0"/>
                </a:rPr>
                <a:t>03</a:t>
              </a:r>
              <a:endParaRPr lang="zh-CN" altLang="en-US" sz="1400" b="1" dirty="0">
                <a:solidFill>
                  <a:schemeClr val="bg1"/>
                </a:solidFill>
                <a:latin typeface="Arial" panose="020B0604020202020204" pitchFamily="34" charset="0"/>
                <a:cs typeface="Arial" panose="020B0604020202020204" pitchFamily="34" charset="0"/>
              </a:endParaRPr>
            </a:p>
          </p:txBody>
        </p:sp>
        <p:sp>
          <p:nvSpPr>
            <p:cNvPr id="54" name="Freeform 56"/>
            <p:cNvSpPr>
              <a:spLocks noEditPoints="1"/>
            </p:cNvSpPr>
            <p:nvPr/>
          </p:nvSpPr>
          <p:spPr bwMode="auto">
            <a:xfrm>
              <a:off x="2706821" y="4688368"/>
              <a:ext cx="152181" cy="158602"/>
            </a:xfrm>
            <a:custGeom>
              <a:avLst/>
              <a:gdLst>
                <a:gd name="T0" fmla="*/ 150 w 237"/>
                <a:gd name="T1" fmla="*/ 34 h 247"/>
                <a:gd name="T2" fmla="*/ 150 w 237"/>
                <a:gd name="T3" fmla="*/ 62 h 247"/>
                <a:gd name="T4" fmla="*/ 163 w 237"/>
                <a:gd name="T5" fmla="*/ 107 h 247"/>
                <a:gd name="T6" fmla="*/ 182 w 237"/>
                <a:gd name="T7" fmla="*/ 140 h 247"/>
                <a:gd name="T8" fmla="*/ 200 w 237"/>
                <a:gd name="T9" fmla="*/ 159 h 247"/>
                <a:gd name="T10" fmla="*/ 210 w 237"/>
                <a:gd name="T11" fmla="*/ 166 h 247"/>
                <a:gd name="T12" fmla="*/ 212 w 237"/>
                <a:gd name="T13" fmla="*/ 150 h 247"/>
                <a:gd name="T14" fmla="*/ 206 w 237"/>
                <a:gd name="T15" fmla="*/ 115 h 247"/>
                <a:gd name="T16" fmla="*/ 190 w 237"/>
                <a:gd name="T17" fmla="*/ 74 h 247"/>
                <a:gd name="T18" fmla="*/ 170 w 237"/>
                <a:gd name="T19" fmla="*/ 46 h 247"/>
                <a:gd name="T20" fmla="*/ 155 w 237"/>
                <a:gd name="T21" fmla="*/ 31 h 247"/>
                <a:gd name="T22" fmla="*/ 151 w 237"/>
                <a:gd name="T23" fmla="*/ 0 h 247"/>
                <a:gd name="T24" fmla="*/ 173 w 237"/>
                <a:gd name="T25" fmla="*/ 14 h 247"/>
                <a:gd name="T26" fmla="*/ 196 w 237"/>
                <a:gd name="T27" fmla="*/ 43 h 247"/>
                <a:gd name="T28" fmla="*/ 218 w 237"/>
                <a:gd name="T29" fmla="*/ 83 h 247"/>
                <a:gd name="T30" fmla="*/ 232 w 237"/>
                <a:gd name="T31" fmla="*/ 126 h 247"/>
                <a:gd name="T32" fmla="*/ 237 w 237"/>
                <a:gd name="T33" fmla="*/ 162 h 247"/>
                <a:gd name="T34" fmla="*/ 232 w 237"/>
                <a:gd name="T35" fmla="*/ 186 h 247"/>
                <a:gd name="T36" fmla="*/ 216 w 237"/>
                <a:gd name="T37" fmla="*/ 194 h 247"/>
                <a:gd name="T38" fmla="*/ 200 w 237"/>
                <a:gd name="T39" fmla="*/ 186 h 247"/>
                <a:gd name="T40" fmla="*/ 178 w 237"/>
                <a:gd name="T41" fmla="*/ 175 h 247"/>
                <a:gd name="T42" fmla="*/ 145 w 237"/>
                <a:gd name="T43" fmla="*/ 167 h 247"/>
                <a:gd name="T44" fmla="*/ 118 w 237"/>
                <a:gd name="T45" fmla="*/ 168 h 247"/>
                <a:gd name="T46" fmla="*/ 110 w 237"/>
                <a:gd name="T47" fmla="*/ 172 h 247"/>
                <a:gd name="T48" fmla="*/ 108 w 237"/>
                <a:gd name="T49" fmla="*/ 178 h 247"/>
                <a:gd name="T50" fmla="*/ 112 w 237"/>
                <a:gd name="T51" fmla="*/ 189 h 247"/>
                <a:gd name="T52" fmla="*/ 119 w 237"/>
                <a:gd name="T53" fmla="*/ 205 h 247"/>
                <a:gd name="T54" fmla="*/ 123 w 237"/>
                <a:gd name="T55" fmla="*/ 215 h 247"/>
                <a:gd name="T56" fmla="*/ 130 w 237"/>
                <a:gd name="T57" fmla="*/ 219 h 247"/>
                <a:gd name="T58" fmla="*/ 135 w 237"/>
                <a:gd name="T59" fmla="*/ 224 h 247"/>
                <a:gd name="T60" fmla="*/ 136 w 237"/>
                <a:gd name="T61" fmla="*/ 229 h 247"/>
                <a:gd name="T62" fmla="*/ 132 w 237"/>
                <a:gd name="T63" fmla="*/ 235 h 247"/>
                <a:gd name="T64" fmla="*/ 122 w 237"/>
                <a:gd name="T65" fmla="*/ 238 h 247"/>
                <a:gd name="T66" fmla="*/ 107 w 237"/>
                <a:gd name="T67" fmla="*/ 245 h 247"/>
                <a:gd name="T68" fmla="*/ 98 w 237"/>
                <a:gd name="T69" fmla="*/ 247 h 247"/>
                <a:gd name="T70" fmla="*/ 91 w 237"/>
                <a:gd name="T71" fmla="*/ 243 h 247"/>
                <a:gd name="T72" fmla="*/ 86 w 237"/>
                <a:gd name="T73" fmla="*/ 236 h 247"/>
                <a:gd name="T74" fmla="*/ 79 w 237"/>
                <a:gd name="T75" fmla="*/ 218 h 247"/>
                <a:gd name="T76" fmla="*/ 70 w 237"/>
                <a:gd name="T77" fmla="*/ 199 h 247"/>
                <a:gd name="T78" fmla="*/ 61 w 237"/>
                <a:gd name="T79" fmla="*/ 195 h 247"/>
                <a:gd name="T80" fmla="*/ 48 w 237"/>
                <a:gd name="T81" fmla="*/ 186 h 247"/>
                <a:gd name="T82" fmla="*/ 45 w 237"/>
                <a:gd name="T83" fmla="*/ 187 h 247"/>
                <a:gd name="T84" fmla="*/ 42 w 237"/>
                <a:gd name="T85" fmla="*/ 189 h 247"/>
                <a:gd name="T86" fmla="*/ 38 w 237"/>
                <a:gd name="T87" fmla="*/ 190 h 247"/>
                <a:gd name="T88" fmla="*/ 17 w 237"/>
                <a:gd name="T89" fmla="*/ 187 h 247"/>
                <a:gd name="T90" fmla="*/ 2 w 237"/>
                <a:gd name="T91" fmla="*/ 171 h 247"/>
                <a:gd name="T92" fmla="*/ 1 w 237"/>
                <a:gd name="T93" fmla="*/ 149 h 247"/>
                <a:gd name="T94" fmla="*/ 12 w 237"/>
                <a:gd name="T95" fmla="*/ 133 h 247"/>
                <a:gd name="T96" fmla="*/ 76 w 237"/>
                <a:gd name="T97" fmla="*/ 99 h 247"/>
                <a:gd name="T98" fmla="*/ 109 w 237"/>
                <a:gd name="T99" fmla="*/ 69 h 247"/>
                <a:gd name="T100" fmla="*/ 125 w 237"/>
                <a:gd name="T101" fmla="*/ 42 h 247"/>
                <a:gd name="T102" fmla="*/ 130 w 237"/>
                <a:gd name="T103" fmla="*/ 20 h 247"/>
                <a:gd name="T104" fmla="*/ 136 w 237"/>
                <a:gd name="T105" fmla="*/ 5 h 247"/>
                <a:gd name="T106" fmla="*/ 151 w 237"/>
                <a:gd name="T107" fmla="*/ 0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37" h="247">
                  <a:moveTo>
                    <a:pt x="151" y="29"/>
                  </a:moveTo>
                  <a:lnTo>
                    <a:pt x="150" y="34"/>
                  </a:lnTo>
                  <a:lnTo>
                    <a:pt x="149" y="46"/>
                  </a:lnTo>
                  <a:lnTo>
                    <a:pt x="150" y="62"/>
                  </a:lnTo>
                  <a:lnTo>
                    <a:pt x="154" y="84"/>
                  </a:lnTo>
                  <a:lnTo>
                    <a:pt x="163" y="107"/>
                  </a:lnTo>
                  <a:lnTo>
                    <a:pt x="172" y="125"/>
                  </a:lnTo>
                  <a:lnTo>
                    <a:pt x="182" y="140"/>
                  </a:lnTo>
                  <a:lnTo>
                    <a:pt x="191" y="152"/>
                  </a:lnTo>
                  <a:lnTo>
                    <a:pt x="200" y="159"/>
                  </a:lnTo>
                  <a:lnTo>
                    <a:pt x="206" y="164"/>
                  </a:lnTo>
                  <a:lnTo>
                    <a:pt x="210" y="166"/>
                  </a:lnTo>
                  <a:lnTo>
                    <a:pt x="211" y="161"/>
                  </a:lnTo>
                  <a:lnTo>
                    <a:pt x="212" y="150"/>
                  </a:lnTo>
                  <a:lnTo>
                    <a:pt x="211" y="135"/>
                  </a:lnTo>
                  <a:lnTo>
                    <a:pt x="206" y="115"/>
                  </a:lnTo>
                  <a:lnTo>
                    <a:pt x="198" y="93"/>
                  </a:lnTo>
                  <a:lnTo>
                    <a:pt x="190" y="74"/>
                  </a:lnTo>
                  <a:lnTo>
                    <a:pt x="179" y="59"/>
                  </a:lnTo>
                  <a:lnTo>
                    <a:pt x="170" y="46"/>
                  </a:lnTo>
                  <a:lnTo>
                    <a:pt x="161" y="37"/>
                  </a:lnTo>
                  <a:lnTo>
                    <a:pt x="155" y="31"/>
                  </a:lnTo>
                  <a:lnTo>
                    <a:pt x="151" y="29"/>
                  </a:lnTo>
                  <a:close/>
                  <a:moveTo>
                    <a:pt x="151" y="0"/>
                  </a:moveTo>
                  <a:lnTo>
                    <a:pt x="161" y="5"/>
                  </a:lnTo>
                  <a:lnTo>
                    <a:pt x="173" y="14"/>
                  </a:lnTo>
                  <a:lnTo>
                    <a:pt x="184" y="27"/>
                  </a:lnTo>
                  <a:lnTo>
                    <a:pt x="196" y="43"/>
                  </a:lnTo>
                  <a:lnTo>
                    <a:pt x="207" y="62"/>
                  </a:lnTo>
                  <a:lnTo>
                    <a:pt x="218" y="83"/>
                  </a:lnTo>
                  <a:lnTo>
                    <a:pt x="225" y="105"/>
                  </a:lnTo>
                  <a:lnTo>
                    <a:pt x="232" y="126"/>
                  </a:lnTo>
                  <a:lnTo>
                    <a:pt x="235" y="145"/>
                  </a:lnTo>
                  <a:lnTo>
                    <a:pt x="237" y="162"/>
                  </a:lnTo>
                  <a:lnTo>
                    <a:pt x="235" y="176"/>
                  </a:lnTo>
                  <a:lnTo>
                    <a:pt x="232" y="186"/>
                  </a:lnTo>
                  <a:lnTo>
                    <a:pt x="225" y="193"/>
                  </a:lnTo>
                  <a:lnTo>
                    <a:pt x="216" y="194"/>
                  </a:lnTo>
                  <a:lnTo>
                    <a:pt x="209" y="191"/>
                  </a:lnTo>
                  <a:lnTo>
                    <a:pt x="200" y="186"/>
                  </a:lnTo>
                  <a:lnTo>
                    <a:pt x="190" y="181"/>
                  </a:lnTo>
                  <a:lnTo>
                    <a:pt x="178" y="175"/>
                  </a:lnTo>
                  <a:lnTo>
                    <a:pt x="163" y="170"/>
                  </a:lnTo>
                  <a:lnTo>
                    <a:pt x="145" y="167"/>
                  </a:lnTo>
                  <a:lnTo>
                    <a:pt x="122" y="167"/>
                  </a:lnTo>
                  <a:lnTo>
                    <a:pt x="118" y="168"/>
                  </a:lnTo>
                  <a:lnTo>
                    <a:pt x="113" y="170"/>
                  </a:lnTo>
                  <a:lnTo>
                    <a:pt x="110" y="172"/>
                  </a:lnTo>
                  <a:lnTo>
                    <a:pt x="109" y="175"/>
                  </a:lnTo>
                  <a:lnTo>
                    <a:pt x="108" y="178"/>
                  </a:lnTo>
                  <a:lnTo>
                    <a:pt x="109" y="182"/>
                  </a:lnTo>
                  <a:lnTo>
                    <a:pt x="112" y="189"/>
                  </a:lnTo>
                  <a:lnTo>
                    <a:pt x="116" y="198"/>
                  </a:lnTo>
                  <a:lnTo>
                    <a:pt x="119" y="205"/>
                  </a:lnTo>
                  <a:lnTo>
                    <a:pt x="122" y="212"/>
                  </a:lnTo>
                  <a:lnTo>
                    <a:pt x="123" y="215"/>
                  </a:lnTo>
                  <a:lnTo>
                    <a:pt x="127" y="217"/>
                  </a:lnTo>
                  <a:lnTo>
                    <a:pt x="130" y="219"/>
                  </a:lnTo>
                  <a:lnTo>
                    <a:pt x="133" y="222"/>
                  </a:lnTo>
                  <a:lnTo>
                    <a:pt x="135" y="224"/>
                  </a:lnTo>
                  <a:lnTo>
                    <a:pt x="136" y="227"/>
                  </a:lnTo>
                  <a:lnTo>
                    <a:pt x="136" y="229"/>
                  </a:lnTo>
                  <a:lnTo>
                    <a:pt x="135" y="232"/>
                  </a:lnTo>
                  <a:lnTo>
                    <a:pt x="132" y="235"/>
                  </a:lnTo>
                  <a:lnTo>
                    <a:pt x="130" y="237"/>
                  </a:lnTo>
                  <a:lnTo>
                    <a:pt x="122" y="238"/>
                  </a:lnTo>
                  <a:lnTo>
                    <a:pt x="114" y="242"/>
                  </a:lnTo>
                  <a:lnTo>
                    <a:pt x="107" y="245"/>
                  </a:lnTo>
                  <a:lnTo>
                    <a:pt x="100" y="247"/>
                  </a:lnTo>
                  <a:lnTo>
                    <a:pt x="98" y="247"/>
                  </a:lnTo>
                  <a:lnTo>
                    <a:pt x="94" y="246"/>
                  </a:lnTo>
                  <a:lnTo>
                    <a:pt x="91" y="243"/>
                  </a:lnTo>
                  <a:lnTo>
                    <a:pt x="89" y="240"/>
                  </a:lnTo>
                  <a:lnTo>
                    <a:pt x="86" y="236"/>
                  </a:lnTo>
                  <a:lnTo>
                    <a:pt x="82" y="228"/>
                  </a:lnTo>
                  <a:lnTo>
                    <a:pt x="79" y="218"/>
                  </a:lnTo>
                  <a:lnTo>
                    <a:pt x="74" y="208"/>
                  </a:lnTo>
                  <a:lnTo>
                    <a:pt x="70" y="199"/>
                  </a:lnTo>
                  <a:lnTo>
                    <a:pt x="66" y="196"/>
                  </a:lnTo>
                  <a:lnTo>
                    <a:pt x="61" y="195"/>
                  </a:lnTo>
                  <a:lnTo>
                    <a:pt x="54" y="193"/>
                  </a:lnTo>
                  <a:lnTo>
                    <a:pt x="48" y="186"/>
                  </a:lnTo>
                  <a:lnTo>
                    <a:pt x="48" y="186"/>
                  </a:lnTo>
                  <a:lnTo>
                    <a:pt x="45" y="187"/>
                  </a:lnTo>
                  <a:lnTo>
                    <a:pt x="44" y="187"/>
                  </a:lnTo>
                  <a:lnTo>
                    <a:pt x="42" y="189"/>
                  </a:lnTo>
                  <a:lnTo>
                    <a:pt x="39" y="190"/>
                  </a:lnTo>
                  <a:lnTo>
                    <a:pt x="38" y="190"/>
                  </a:lnTo>
                  <a:lnTo>
                    <a:pt x="28" y="191"/>
                  </a:lnTo>
                  <a:lnTo>
                    <a:pt x="17" y="187"/>
                  </a:lnTo>
                  <a:lnTo>
                    <a:pt x="9" y="180"/>
                  </a:lnTo>
                  <a:lnTo>
                    <a:pt x="2" y="171"/>
                  </a:lnTo>
                  <a:lnTo>
                    <a:pt x="0" y="159"/>
                  </a:lnTo>
                  <a:lnTo>
                    <a:pt x="1" y="149"/>
                  </a:lnTo>
                  <a:lnTo>
                    <a:pt x="5" y="139"/>
                  </a:lnTo>
                  <a:lnTo>
                    <a:pt x="12" y="133"/>
                  </a:lnTo>
                  <a:lnTo>
                    <a:pt x="48" y="116"/>
                  </a:lnTo>
                  <a:lnTo>
                    <a:pt x="76" y="99"/>
                  </a:lnTo>
                  <a:lnTo>
                    <a:pt x="95" y="84"/>
                  </a:lnTo>
                  <a:lnTo>
                    <a:pt x="109" y="69"/>
                  </a:lnTo>
                  <a:lnTo>
                    <a:pt x="118" y="55"/>
                  </a:lnTo>
                  <a:lnTo>
                    <a:pt x="125" y="42"/>
                  </a:lnTo>
                  <a:lnTo>
                    <a:pt x="127" y="31"/>
                  </a:lnTo>
                  <a:lnTo>
                    <a:pt x="130" y="20"/>
                  </a:lnTo>
                  <a:lnTo>
                    <a:pt x="132" y="12"/>
                  </a:lnTo>
                  <a:lnTo>
                    <a:pt x="136" y="5"/>
                  </a:lnTo>
                  <a:lnTo>
                    <a:pt x="142" y="1"/>
                  </a:lnTo>
                  <a:lnTo>
                    <a:pt x="151" y="0"/>
                  </a:lnTo>
                  <a:close/>
                </a:path>
              </a:pathLst>
            </a:custGeom>
            <a:solidFill>
              <a:schemeClr val="bg1"/>
            </a:solidFill>
            <a:ln w="0">
              <a:noFill/>
              <a:prstDash val="solid"/>
              <a:round/>
            </a:ln>
          </p:spPr>
          <p:txBody>
            <a:bodyPr vert="horz" wrap="square" lIns="91440" tIns="45720" rIns="91440" bIns="45720" numCol="1" anchor="t" anchorCtr="0" compatLnSpc="1"/>
            <a:lstStyle/>
            <a:p>
              <a:endParaRPr lang="zh-CN" altLang="en-US"/>
            </a:p>
          </p:txBody>
        </p:sp>
      </p:grpSp>
      <p:sp>
        <p:nvSpPr>
          <p:cNvPr id="25" name="矩形 24"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549157" y="-975631"/>
            <a:ext cx="583096" cy="838080"/>
          </a:xfrm>
          <a:prstGeom prst="rect">
            <a:avLst/>
          </a:prstGeom>
          <a:solidFill>
            <a:srgbClr val="365B7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 name="矩形 25"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1132253" y="-975631"/>
            <a:ext cx="583096" cy="838080"/>
          </a:xfrm>
          <a:prstGeom prst="rect">
            <a:avLst/>
          </a:prstGeom>
          <a:solidFill>
            <a:srgbClr val="96648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 name="矩形 26"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1715349" y="-975631"/>
            <a:ext cx="583096" cy="838080"/>
          </a:xfrm>
          <a:prstGeom prst="rect">
            <a:avLst/>
          </a:prstGeom>
          <a:solidFill>
            <a:srgbClr val="D06F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 name="矩形 27"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2298446" y="-975631"/>
            <a:ext cx="583096" cy="838080"/>
          </a:xfrm>
          <a:prstGeom prst="rect">
            <a:avLst/>
          </a:prstGeom>
          <a:solidFill>
            <a:srgbClr val="F779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 name="矩形 28"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2881542" y="-975631"/>
            <a:ext cx="583096" cy="838080"/>
          </a:xfrm>
          <a:prstGeom prst="rect">
            <a:avLst/>
          </a:prstGeom>
          <a:solidFill>
            <a:srgbClr val="F8AD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 name="圆角矩形 31"/>
          <p:cNvSpPr/>
          <p:nvPr/>
        </p:nvSpPr>
        <p:spPr>
          <a:xfrm>
            <a:off x="6758305" y="2385695"/>
            <a:ext cx="3744595" cy="1270000"/>
          </a:xfrm>
          <a:prstGeom prst="roundRect">
            <a:avLst>
              <a:gd name="adj" fmla="val 5364"/>
            </a:avLst>
          </a:prstGeom>
          <a:solidFill>
            <a:schemeClr val="bg1"/>
          </a:solidFill>
          <a:ln w="19050">
            <a:gradFill>
              <a:gsLst>
                <a:gs pos="89000">
                  <a:schemeClr val="bg1">
                    <a:lumMod val="85000"/>
                  </a:schemeClr>
                </a:gs>
                <a:gs pos="0">
                  <a:schemeClr val="bg1"/>
                </a:gs>
              </a:gsLst>
              <a:lin ang="7200000" scaled="0"/>
            </a:gradFill>
          </a:ln>
          <a:effectLst>
            <a:outerShdw blurRad="254000" dist="127000" dir="8160000" algn="tr" rotWithShape="0">
              <a:prstClr val="black">
                <a:alpha val="34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7" name="圆角矩形 36"/>
          <p:cNvSpPr/>
          <p:nvPr/>
        </p:nvSpPr>
        <p:spPr>
          <a:xfrm>
            <a:off x="2195195" y="2385695"/>
            <a:ext cx="3744595" cy="1270000"/>
          </a:xfrm>
          <a:prstGeom prst="roundRect">
            <a:avLst>
              <a:gd name="adj" fmla="val 5364"/>
            </a:avLst>
          </a:prstGeom>
          <a:solidFill>
            <a:schemeClr val="bg1"/>
          </a:solidFill>
          <a:ln w="19050">
            <a:gradFill>
              <a:gsLst>
                <a:gs pos="89000">
                  <a:schemeClr val="bg1">
                    <a:lumMod val="85000"/>
                  </a:schemeClr>
                </a:gs>
                <a:gs pos="0">
                  <a:schemeClr val="bg1"/>
                </a:gs>
              </a:gsLst>
              <a:lin ang="7200000" scaled="0"/>
            </a:gradFill>
          </a:ln>
          <a:effectLst>
            <a:outerShdw blurRad="254000" dist="127000" dir="8160000" algn="tr" rotWithShape="0">
              <a:prstClr val="black">
                <a:alpha val="34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2" name="圆角矩形 41"/>
          <p:cNvSpPr/>
          <p:nvPr/>
        </p:nvSpPr>
        <p:spPr>
          <a:xfrm>
            <a:off x="6758305" y="4933950"/>
            <a:ext cx="3744595" cy="1270000"/>
          </a:xfrm>
          <a:prstGeom prst="roundRect">
            <a:avLst>
              <a:gd name="adj" fmla="val 5364"/>
            </a:avLst>
          </a:prstGeom>
          <a:solidFill>
            <a:schemeClr val="bg1"/>
          </a:solidFill>
          <a:ln w="19050">
            <a:gradFill>
              <a:gsLst>
                <a:gs pos="89000">
                  <a:schemeClr val="bg1">
                    <a:lumMod val="85000"/>
                  </a:schemeClr>
                </a:gs>
                <a:gs pos="0">
                  <a:schemeClr val="bg1"/>
                </a:gs>
              </a:gsLst>
              <a:lin ang="7200000" scaled="0"/>
            </a:gradFill>
          </a:ln>
          <a:effectLst>
            <a:outerShdw blurRad="254000" dist="127000" dir="8160000" algn="tr" rotWithShape="0">
              <a:prstClr val="black">
                <a:alpha val="34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7" name="圆角矩形 46"/>
          <p:cNvSpPr/>
          <p:nvPr/>
        </p:nvSpPr>
        <p:spPr>
          <a:xfrm>
            <a:off x="2195195" y="4933950"/>
            <a:ext cx="3744595" cy="1270000"/>
          </a:xfrm>
          <a:prstGeom prst="roundRect">
            <a:avLst>
              <a:gd name="adj" fmla="val 5364"/>
            </a:avLst>
          </a:prstGeom>
          <a:solidFill>
            <a:schemeClr val="bg1"/>
          </a:solidFill>
          <a:ln w="19050">
            <a:gradFill>
              <a:gsLst>
                <a:gs pos="89000">
                  <a:schemeClr val="bg1">
                    <a:lumMod val="85000"/>
                  </a:schemeClr>
                </a:gs>
                <a:gs pos="0">
                  <a:schemeClr val="bg1"/>
                </a:gs>
              </a:gsLst>
              <a:lin ang="7200000" scaled="0"/>
            </a:gradFill>
          </a:ln>
          <a:effectLst>
            <a:outerShdw blurRad="254000" dist="127000" dir="8160000" algn="tr" rotWithShape="0">
              <a:prstClr val="black">
                <a:alpha val="34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cxnSp>
        <p:nvCxnSpPr>
          <p:cNvPr id="55" name="直接连接符 54"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CxnSpPr/>
          <p:nvPr/>
        </p:nvCxnSpPr>
        <p:spPr>
          <a:xfrm>
            <a:off x="3246637" y="1273629"/>
            <a:ext cx="5770860"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56" name="文本框 55"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txBox="1"/>
          <p:nvPr/>
        </p:nvSpPr>
        <p:spPr>
          <a:xfrm>
            <a:off x="4298270" y="472364"/>
            <a:ext cx="3057247" cy="523220"/>
          </a:xfrm>
          <a:prstGeom prst="rect">
            <a:avLst/>
          </a:prstGeom>
          <a:noFill/>
        </p:spPr>
        <p:txBody>
          <a:bodyPr wrap="none" rtlCol="0">
            <a:spAutoFit/>
          </a:bodyPr>
          <a:lstStyle/>
          <a:p>
            <a:pPr algn="l"/>
            <a:r>
              <a:rPr lang="en-US" altLang="zh-CN" sz="2800" dirty="0">
                <a:latin typeface="KaiTi" panose="02010609060101010101" pitchFamily="49" charset="-122"/>
                <a:ea typeface="KaiTi" panose="02010609060101010101" pitchFamily="49" charset="-122"/>
                <a:sym typeface="+mn-ea"/>
              </a:rPr>
              <a:t>2.</a:t>
            </a:r>
            <a:r>
              <a:rPr lang="zh-CN" altLang="en-US" sz="2800" dirty="0">
                <a:latin typeface="KaiTi" panose="02010609060101010101" pitchFamily="49" charset="-122"/>
                <a:ea typeface="KaiTi" panose="02010609060101010101" pitchFamily="49" charset="-122"/>
                <a:sym typeface="+mn-ea"/>
              </a:rPr>
              <a:t>内部招聘的缺点</a:t>
            </a:r>
            <a:endParaRPr lang="en-US" altLang="zh-CN" sz="2800" b="1" spc="500" dirty="0">
              <a:solidFill>
                <a:schemeClr val="bg1">
                  <a:lumMod val="50000"/>
                </a:schemeClr>
              </a:solidFill>
              <a:latin typeface="KaiTi" panose="02010609060101010101" pitchFamily="49" charset="-122"/>
              <a:ea typeface="KaiTi" panose="02010609060101010101" pitchFamily="49" charset="-122"/>
              <a:cs typeface="Arial" panose="020B0604020202020204" pitchFamily="34" charset="0"/>
            </a:endParaRPr>
          </a:p>
        </p:txBody>
      </p:sp>
      <p:sp>
        <p:nvSpPr>
          <p:cNvPr id="57" name="椭圆 56"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flipH="1">
            <a:off x="2686180" y="813581"/>
            <a:ext cx="157493" cy="157493"/>
          </a:xfrm>
          <a:prstGeom prst="ellipse">
            <a:avLst/>
          </a:prstGeom>
          <a:solidFill>
            <a:srgbClr val="D06F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8" name="椭圆 57"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flipH="1">
            <a:off x="2686180" y="335956"/>
            <a:ext cx="321030" cy="321030"/>
          </a:xfrm>
          <a:prstGeom prst="ellipse">
            <a:avLst/>
          </a:prstGeom>
          <a:solidFill>
            <a:srgbClr val="966481"/>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9" name="椭圆 58"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flipH="1">
            <a:off x="2991678" y="806317"/>
            <a:ext cx="219803" cy="219803"/>
          </a:xfrm>
          <a:prstGeom prst="ellipse">
            <a:avLst/>
          </a:prstGeom>
          <a:solidFill>
            <a:srgbClr val="365B7C"/>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0" name="椭圆 59"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flipH="1">
            <a:off x="2031169" y="697840"/>
            <a:ext cx="164852" cy="164852"/>
          </a:xfrm>
          <a:prstGeom prst="ellipse">
            <a:avLst/>
          </a:prstGeom>
          <a:solidFill>
            <a:srgbClr val="F779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1" name="椭圆 60"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9354354" y="755438"/>
            <a:ext cx="157493" cy="157493"/>
          </a:xfrm>
          <a:prstGeom prst="ellipse">
            <a:avLst/>
          </a:prstGeom>
          <a:solidFill>
            <a:srgbClr val="D06F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2" name="椭圆 61"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9190817" y="277813"/>
            <a:ext cx="321030" cy="321030"/>
          </a:xfrm>
          <a:prstGeom prst="ellipse">
            <a:avLst/>
          </a:prstGeom>
          <a:solidFill>
            <a:srgbClr val="966481"/>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3" name="椭圆 62"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a:off x="8986546" y="748174"/>
            <a:ext cx="219803" cy="219803"/>
          </a:xfrm>
          <a:prstGeom prst="ellipse">
            <a:avLst/>
          </a:prstGeom>
          <a:solidFill>
            <a:srgbClr val="365B7C"/>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4" name="椭圆 63"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a:off x="10002006" y="639697"/>
            <a:ext cx="164852" cy="164852"/>
          </a:xfrm>
          <a:prstGeom prst="ellipse">
            <a:avLst/>
          </a:prstGeom>
          <a:solidFill>
            <a:srgbClr val="F779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 name="e7d195523061f1c0"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hidden="1"/>
          <p:cNvSpPr txBox="1"/>
          <p:nvPr/>
        </p:nvSpPr>
        <p:spPr>
          <a:xfrm>
            <a:off x="-355600" y="1803400"/>
            <a:ext cx="293927" cy="1016000"/>
          </a:xfrm>
          <a:prstGeom prst="rect">
            <a:avLst/>
          </a:prstGeom>
          <a:noFill/>
        </p:spPr>
        <p:txBody>
          <a:bodyPr vert="wordArtVert" rtlCol="0">
            <a:spAutoFit/>
          </a:bodyPr>
          <a:lstStyle/>
          <a:p>
            <a:r>
              <a:rPr lang="en-US" altLang="zh-CN" sz="100"/>
              <a:t>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a:t>
            </a:r>
            <a:endParaRPr lang="zh-CN" altLang="en-US" sz="100"/>
          </a:p>
        </p:txBody>
      </p:sp>
      <p:sp>
        <p:nvSpPr>
          <p:cNvPr id="11" name="文本框 10"/>
          <p:cNvSpPr txBox="1"/>
          <p:nvPr/>
        </p:nvSpPr>
        <p:spPr>
          <a:xfrm>
            <a:off x="2494280" y="2698115"/>
            <a:ext cx="3052445" cy="829945"/>
          </a:xfrm>
          <a:prstGeom prst="rect">
            <a:avLst/>
          </a:prstGeom>
          <a:noFill/>
        </p:spPr>
        <p:txBody>
          <a:bodyPr wrap="square" rtlCol="0">
            <a:spAutoFit/>
          </a:bodyPr>
          <a:lstStyle/>
          <a:p>
            <a:pPr eaLnBrk="1" hangingPunct="1"/>
            <a:r>
              <a:rPr lang="zh-CN" altLang="en-US" sz="2400" dirty="0">
                <a:latin typeface="KaiTi" panose="02010609060101010101" pitchFamily="49" charset="-122"/>
                <a:ea typeface="KaiTi" panose="02010609060101010101" pitchFamily="49" charset="-122"/>
                <a:sym typeface="+mn-ea"/>
              </a:rPr>
              <a:t>可能会出现“近亲繁殖”的弊端 </a:t>
            </a:r>
            <a:endParaRPr lang="zh-CN" altLang="en-US" sz="2400" dirty="0">
              <a:latin typeface="KaiTi" panose="02010609060101010101" pitchFamily="49" charset="-122"/>
              <a:ea typeface="KaiTi" panose="02010609060101010101" pitchFamily="49" charset="-122"/>
            </a:endParaRPr>
          </a:p>
        </p:txBody>
      </p:sp>
      <p:sp>
        <p:nvSpPr>
          <p:cNvPr id="12" name="文本框 11"/>
          <p:cNvSpPr txBox="1"/>
          <p:nvPr/>
        </p:nvSpPr>
        <p:spPr>
          <a:xfrm>
            <a:off x="7100570" y="2836545"/>
            <a:ext cx="2556510" cy="460375"/>
          </a:xfrm>
          <a:prstGeom prst="rect">
            <a:avLst/>
          </a:prstGeom>
          <a:noFill/>
        </p:spPr>
        <p:txBody>
          <a:bodyPr wrap="square" rtlCol="0">
            <a:spAutoFit/>
          </a:bodyPr>
          <a:lstStyle/>
          <a:p>
            <a:r>
              <a:rPr lang="zh-CN" altLang="en-US" sz="2400">
                <a:latin typeface="KaiTi" panose="02010609060101010101" pitchFamily="49" charset="-122"/>
                <a:ea typeface="KaiTi" panose="02010609060101010101" pitchFamily="49" charset="-122"/>
                <a:sym typeface="+mn-ea"/>
              </a:rPr>
              <a:t>缺少创新意识</a:t>
            </a:r>
          </a:p>
        </p:txBody>
      </p:sp>
      <p:sp>
        <p:nvSpPr>
          <p:cNvPr id="13" name="文本框 12"/>
          <p:cNvSpPr txBox="1"/>
          <p:nvPr/>
        </p:nvSpPr>
        <p:spPr>
          <a:xfrm>
            <a:off x="2626360" y="5154295"/>
            <a:ext cx="2920365" cy="829945"/>
          </a:xfrm>
          <a:prstGeom prst="rect">
            <a:avLst/>
          </a:prstGeom>
          <a:noFill/>
        </p:spPr>
        <p:txBody>
          <a:bodyPr wrap="square" rtlCol="0">
            <a:spAutoFit/>
          </a:bodyPr>
          <a:lstStyle/>
          <a:p>
            <a:r>
              <a:rPr lang="zh-CN" altLang="en-US" sz="2400">
                <a:latin typeface="KaiTi" panose="02010609060101010101" pitchFamily="49" charset="-122"/>
                <a:ea typeface="KaiTi" panose="02010609060101010101" pitchFamily="49" charset="-122"/>
                <a:sym typeface="+mn-ea"/>
              </a:rPr>
              <a:t>可能会产生不稳定因素</a:t>
            </a:r>
            <a:endParaRPr lang="zh-CN" altLang="en-US" sz="2400">
              <a:latin typeface="KaiTi" panose="02010609060101010101" pitchFamily="49" charset="-122"/>
              <a:ea typeface="KaiTi" panose="02010609060101010101" pitchFamily="49" charset="-122"/>
            </a:endParaRPr>
          </a:p>
        </p:txBody>
      </p:sp>
      <p:sp>
        <p:nvSpPr>
          <p:cNvPr id="14" name="文本框 13"/>
          <p:cNvSpPr txBox="1"/>
          <p:nvPr/>
        </p:nvSpPr>
        <p:spPr>
          <a:xfrm>
            <a:off x="7100570" y="5339080"/>
            <a:ext cx="3205480" cy="460375"/>
          </a:xfrm>
          <a:prstGeom prst="rect">
            <a:avLst/>
          </a:prstGeom>
          <a:noFill/>
        </p:spPr>
        <p:txBody>
          <a:bodyPr wrap="square" rtlCol="0">
            <a:spAutoFit/>
          </a:bodyPr>
          <a:lstStyle/>
          <a:p>
            <a:r>
              <a:rPr lang="en-US" altLang="zh-CN" sz="2400">
                <a:latin typeface="KaiTi" panose="02010609060101010101" pitchFamily="49" charset="-122"/>
                <a:ea typeface="KaiTi" panose="02010609060101010101" pitchFamily="49" charset="-122"/>
                <a:sym typeface="+mn-ea"/>
              </a:rPr>
              <a:t>“</a:t>
            </a:r>
            <a:r>
              <a:rPr lang="zh-CN" altLang="en-US" sz="2400">
                <a:latin typeface="KaiTi" panose="02010609060101010101" pitchFamily="49" charset="-122"/>
                <a:ea typeface="KaiTi" panose="02010609060101010101" pitchFamily="49" charset="-122"/>
                <a:sym typeface="+mn-ea"/>
              </a:rPr>
              <a:t>人职匹配”的问题 </a:t>
            </a:r>
            <a:endParaRPr lang="zh-CN" altLang="en-US" sz="2400">
              <a:latin typeface="KaiTi" panose="02010609060101010101" pitchFamily="49" charset="-122"/>
              <a:ea typeface="KaiTi" panose="02010609060101010101" pitchFamily="49" charset="-122"/>
            </a:endParaRPr>
          </a:p>
        </p:txBody>
      </p:sp>
    </p:spTree>
    <p:extLst>
      <p:ext uri="{BB962C8B-B14F-4D97-AF65-F5344CB8AC3E}">
        <p14:creationId xmlns:p14="http://schemas.microsoft.com/office/powerpoint/2010/main" val="892675967"/>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0">
        <p15:prstTrans prst="pageCurlDouble"/>
      </p:transition>
    </mc:Choice>
    <mc:Fallback xmlns="">
      <p:transition spd="slow"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with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1000"/>
                                        <p:tgtEl>
                                          <p:spTgt spid="5"/>
                                        </p:tgtEl>
                                      </p:cBhvr>
                                    </p:animEffect>
                                    <p:anim calcmode="lin" valueType="num">
                                      <p:cBhvr>
                                        <p:cTn id="8" dur="1000" fill="hold"/>
                                        <p:tgtEl>
                                          <p:spTgt spid="5"/>
                                        </p:tgtEl>
                                        <p:attrNameLst>
                                          <p:attrName>ppt_x</p:attrName>
                                        </p:attrNameLst>
                                      </p:cBhvr>
                                      <p:tavLst>
                                        <p:tav tm="0">
                                          <p:val>
                                            <p:strVal val="#ppt_x"/>
                                          </p:val>
                                        </p:tav>
                                        <p:tav tm="100000">
                                          <p:val>
                                            <p:strVal val="#ppt_x"/>
                                          </p:val>
                                        </p:tav>
                                      </p:tavLst>
                                    </p:anim>
                                    <p:anim calcmode="lin" valueType="num">
                                      <p:cBhvr>
                                        <p:cTn id="9" dur="900" decel="100000" fill="hold"/>
                                        <p:tgtEl>
                                          <p:spTgt spid="5"/>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5"/>
                                        </p:tgtEl>
                                        <p:attrNameLst>
                                          <p:attrName>ppt_y</p:attrName>
                                        </p:attrNameLst>
                                      </p:cBhvr>
                                      <p:tavLst>
                                        <p:tav tm="0">
                                          <p:val>
                                            <p:strVal val="#ppt_y-.03"/>
                                          </p:val>
                                        </p:tav>
                                        <p:tav tm="100000">
                                          <p:val>
                                            <p:strVal val="#ppt_y"/>
                                          </p:val>
                                        </p:tav>
                                      </p:tavLst>
                                    </p:anim>
                                  </p:childTnLst>
                                </p:cTn>
                              </p:par>
                              <p:par>
                                <p:cTn id="11" presetID="37" presetClass="entr" presetSubtype="0" fill="hold" nodeType="withEffect">
                                  <p:stCondLst>
                                    <p:cond delay="250"/>
                                  </p:stCondLst>
                                  <p:childTnLst>
                                    <p:set>
                                      <p:cBhvr>
                                        <p:cTn id="12" dur="1" fill="hold">
                                          <p:stCondLst>
                                            <p:cond delay="0"/>
                                          </p:stCondLst>
                                        </p:cTn>
                                        <p:tgtEl>
                                          <p:spTgt spid="2"/>
                                        </p:tgtEl>
                                        <p:attrNameLst>
                                          <p:attrName>style.visibility</p:attrName>
                                        </p:attrNameLst>
                                      </p:cBhvr>
                                      <p:to>
                                        <p:strVal val="visible"/>
                                      </p:to>
                                    </p:set>
                                    <p:animEffect transition="in" filter="fade">
                                      <p:cBhvr>
                                        <p:cTn id="13" dur="1000"/>
                                        <p:tgtEl>
                                          <p:spTgt spid="2"/>
                                        </p:tgtEl>
                                      </p:cBhvr>
                                    </p:animEffect>
                                    <p:anim calcmode="lin" valueType="num">
                                      <p:cBhvr>
                                        <p:cTn id="14" dur="1000" fill="hold"/>
                                        <p:tgtEl>
                                          <p:spTgt spid="2"/>
                                        </p:tgtEl>
                                        <p:attrNameLst>
                                          <p:attrName>ppt_x</p:attrName>
                                        </p:attrNameLst>
                                      </p:cBhvr>
                                      <p:tavLst>
                                        <p:tav tm="0">
                                          <p:val>
                                            <p:strVal val="#ppt_x"/>
                                          </p:val>
                                        </p:tav>
                                        <p:tav tm="100000">
                                          <p:val>
                                            <p:strVal val="#ppt_x"/>
                                          </p:val>
                                        </p:tav>
                                      </p:tavLst>
                                    </p:anim>
                                    <p:anim calcmode="lin" valueType="num">
                                      <p:cBhvr>
                                        <p:cTn id="15" dur="900" decel="100000" fill="hold"/>
                                        <p:tgtEl>
                                          <p:spTgt spid="2"/>
                                        </p:tgtEl>
                                        <p:attrNameLst>
                                          <p:attrName>ppt_y</p:attrName>
                                        </p:attrNameLst>
                                      </p:cBhvr>
                                      <p:tavLst>
                                        <p:tav tm="0">
                                          <p:val>
                                            <p:strVal val="#ppt_y+1"/>
                                          </p:val>
                                        </p:tav>
                                        <p:tav tm="100000">
                                          <p:val>
                                            <p:strVal val="#ppt_y-.03"/>
                                          </p:val>
                                        </p:tav>
                                      </p:tavLst>
                                    </p:anim>
                                    <p:anim calcmode="lin" valueType="num">
                                      <p:cBhvr>
                                        <p:cTn id="16" dur="100" accel="100000" fill="hold">
                                          <p:stCondLst>
                                            <p:cond delay="900"/>
                                          </p:stCondLst>
                                        </p:cTn>
                                        <p:tgtEl>
                                          <p:spTgt spid="2"/>
                                        </p:tgtEl>
                                        <p:attrNameLst>
                                          <p:attrName>ppt_y</p:attrName>
                                        </p:attrNameLst>
                                      </p:cBhvr>
                                      <p:tavLst>
                                        <p:tav tm="0">
                                          <p:val>
                                            <p:strVal val="#ppt_y-.03"/>
                                          </p:val>
                                        </p:tav>
                                        <p:tav tm="100000">
                                          <p:val>
                                            <p:strVal val="#ppt_y"/>
                                          </p:val>
                                        </p:tav>
                                      </p:tavLst>
                                    </p:anim>
                                  </p:childTnLst>
                                </p:cTn>
                              </p:par>
                              <p:par>
                                <p:cTn id="17" presetID="37" presetClass="entr" presetSubtype="0" fill="hold" nodeType="withEffect">
                                  <p:stCondLst>
                                    <p:cond delay="500"/>
                                  </p:stCondLst>
                                  <p:childTnLst>
                                    <p:set>
                                      <p:cBhvr>
                                        <p:cTn id="18" dur="1" fill="hold">
                                          <p:stCondLst>
                                            <p:cond delay="0"/>
                                          </p:stCondLst>
                                        </p:cTn>
                                        <p:tgtEl>
                                          <p:spTgt spid="3"/>
                                        </p:tgtEl>
                                        <p:attrNameLst>
                                          <p:attrName>style.visibility</p:attrName>
                                        </p:attrNameLst>
                                      </p:cBhvr>
                                      <p:to>
                                        <p:strVal val="visible"/>
                                      </p:to>
                                    </p:set>
                                    <p:animEffect transition="in" filter="fade">
                                      <p:cBhvr>
                                        <p:cTn id="19" dur="1000"/>
                                        <p:tgtEl>
                                          <p:spTgt spid="3"/>
                                        </p:tgtEl>
                                      </p:cBhvr>
                                    </p:animEffect>
                                    <p:anim calcmode="lin" valueType="num">
                                      <p:cBhvr>
                                        <p:cTn id="20" dur="1000" fill="hold"/>
                                        <p:tgtEl>
                                          <p:spTgt spid="3"/>
                                        </p:tgtEl>
                                        <p:attrNameLst>
                                          <p:attrName>ppt_x</p:attrName>
                                        </p:attrNameLst>
                                      </p:cBhvr>
                                      <p:tavLst>
                                        <p:tav tm="0">
                                          <p:val>
                                            <p:strVal val="#ppt_x"/>
                                          </p:val>
                                        </p:tav>
                                        <p:tav tm="100000">
                                          <p:val>
                                            <p:strVal val="#ppt_x"/>
                                          </p:val>
                                        </p:tav>
                                      </p:tavLst>
                                    </p:anim>
                                    <p:anim calcmode="lin" valueType="num">
                                      <p:cBhvr>
                                        <p:cTn id="21" dur="900" decel="100000" fill="hold"/>
                                        <p:tgtEl>
                                          <p:spTgt spid="3"/>
                                        </p:tgtEl>
                                        <p:attrNameLst>
                                          <p:attrName>ppt_y</p:attrName>
                                        </p:attrNameLst>
                                      </p:cBhvr>
                                      <p:tavLst>
                                        <p:tav tm="0">
                                          <p:val>
                                            <p:strVal val="#ppt_y+1"/>
                                          </p:val>
                                        </p:tav>
                                        <p:tav tm="100000">
                                          <p:val>
                                            <p:strVal val="#ppt_y-.03"/>
                                          </p:val>
                                        </p:tav>
                                      </p:tavLst>
                                    </p:anim>
                                    <p:anim calcmode="lin" valueType="num">
                                      <p:cBhvr>
                                        <p:cTn id="22" dur="100" accel="100000" fill="hold">
                                          <p:stCondLst>
                                            <p:cond delay="900"/>
                                          </p:stCondLst>
                                        </p:cTn>
                                        <p:tgtEl>
                                          <p:spTgt spid="3"/>
                                        </p:tgtEl>
                                        <p:attrNameLst>
                                          <p:attrName>ppt_y</p:attrName>
                                        </p:attrNameLst>
                                      </p:cBhvr>
                                      <p:tavLst>
                                        <p:tav tm="0">
                                          <p:val>
                                            <p:strVal val="#ppt_y-.03"/>
                                          </p:val>
                                        </p:tav>
                                        <p:tav tm="100000">
                                          <p:val>
                                            <p:strVal val="#ppt_y"/>
                                          </p:val>
                                        </p:tav>
                                      </p:tavLst>
                                    </p:anim>
                                  </p:childTnLst>
                                </p:cTn>
                              </p:par>
                              <p:par>
                                <p:cTn id="23" presetID="37" presetClass="entr" presetSubtype="0" fill="hold" nodeType="withEffect">
                                  <p:stCondLst>
                                    <p:cond delay="750"/>
                                  </p:stCondLst>
                                  <p:childTnLst>
                                    <p:set>
                                      <p:cBhvr>
                                        <p:cTn id="24" dur="1" fill="hold">
                                          <p:stCondLst>
                                            <p:cond delay="0"/>
                                          </p:stCondLst>
                                        </p:cTn>
                                        <p:tgtEl>
                                          <p:spTgt spid="4"/>
                                        </p:tgtEl>
                                        <p:attrNameLst>
                                          <p:attrName>style.visibility</p:attrName>
                                        </p:attrNameLst>
                                      </p:cBhvr>
                                      <p:to>
                                        <p:strVal val="visible"/>
                                      </p:to>
                                    </p:set>
                                    <p:animEffect transition="in" filter="fade">
                                      <p:cBhvr>
                                        <p:cTn id="25" dur="1000"/>
                                        <p:tgtEl>
                                          <p:spTgt spid="4"/>
                                        </p:tgtEl>
                                      </p:cBhvr>
                                    </p:animEffect>
                                    <p:anim calcmode="lin" valueType="num">
                                      <p:cBhvr>
                                        <p:cTn id="26" dur="1000" fill="hold"/>
                                        <p:tgtEl>
                                          <p:spTgt spid="4"/>
                                        </p:tgtEl>
                                        <p:attrNameLst>
                                          <p:attrName>ppt_x</p:attrName>
                                        </p:attrNameLst>
                                      </p:cBhvr>
                                      <p:tavLst>
                                        <p:tav tm="0">
                                          <p:val>
                                            <p:strVal val="#ppt_x"/>
                                          </p:val>
                                        </p:tav>
                                        <p:tav tm="100000">
                                          <p:val>
                                            <p:strVal val="#ppt_x"/>
                                          </p:val>
                                        </p:tav>
                                      </p:tavLst>
                                    </p:anim>
                                    <p:anim calcmode="lin" valueType="num">
                                      <p:cBhvr>
                                        <p:cTn id="27" dur="900" decel="100000" fill="hold"/>
                                        <p:tgtEl>
                                          <p:spTgt spid="4"/>
                                        </p:tgtEl>
                                        <p:attrNameLst>
                                          <p:attrName>ppt_y</p:attrName>
                                        </p:attrNameLst>
                                      </p:cBhvr>
                                      <p:tavLst>
                                        <p:tav tm="0">
                                          <p:val>
                                            <p:strVal val="#ppt_y+1"/>
                                          </p:val>
                                        </p:tav>
                                        <p:tav tm="100000">
                                          <p:val>
                                            <p:strVal val="#ppt_y-.03"/>
                                          </p:val>
                                        </p:tav>
                                      </p:tavLst>
                                    </p:anim>
                                    <p:anim calcmode="lin" valueType="num">
                                      <p:cBhvr>
                                        <p:cTn id="28" dur="100" accel="100000" fill="hold">
                                          <p:stCondLst>
                                            <p:cond delay="900"/>
                                          </p:stCondLst>
                                        </p:cTn>
                                        <p:tgtEl>
                                          <p:spTgt spid="4"/>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GrpSpPr/>
          <p:nvPr/>
        </p:nvGrpSpPr>
        <p:grpSpPr>
          <a:xfrm>
            <a:off x="1278026" y="1392420"/>
            <a:ext cx="6025888" cy="4490105"/>
            <a:chOff x="1278026" y="1392420"/>
            <a:chExt cx="6025888" cy="4490105"/>
          </a:xfrm>
        </p:grpSpPr>
        <p:sp>
          <p:nvSpPr>
            <p:cNvPr id="23" name="任意多边形 22"/>
            <p:cNvSpPr/>
            <p:nvPr/>
          </p:nvSpPr>
          <p:spPr>
            <a:xfrm>
              <a:off x="1278026" y="1587168"/>
              <a:ext cx="5924629" cy="4295357"/>
            </a:xfrm>
            <a:custGeom>
              <a:avLst/>
              <a:gdLst>
                <a:gd name="connsiteX0" fmla="*/ 0 w 4644572"/>
                <a:gd name="connsiteY0" fmla="*/ 3367315 h 3367315"/>
                <a:gd name="connsiteX1" fmla="*/ 0 w 4644572"/>
                <a:gd name="connsiteY1" fmla="*/ 2786743 h 3367315"/>
                <a:gd name="connsiteX2" fmla="*/ 145143 w 4644572"/>
                <a:gd name="connsiteY2" fmla="*/ 2641600 h 3367315"/>
                <a:gd name="connsiteX3" fmla="*/ 1161143 w 4644572"/>
                <a:gd name="connsiteY3" fmla="*/ 2641600 h 3367315"/>
                <a:gd name="connsiteX4" fmla="*/ 1161143 w 4644572"/>
                <a:gd name="connsiteY4" fmla="*/ 2133600 h 3367315"/>
                <a:gd name="connsiteX5" fmla="*/ 1320800 w 4644572"/>
                <a:gd name="connsiteY5" fmla="*/ 1973943 h 3367315"/>
                <a:gd name="connsiteX6" fmla="*/ 2307772 w 4644572"/>
                <a:gd name="connsiteY6" fmla="*/ 1973943 h 3367315"/>
                <a:gd name="connsiteX7" fmla="*/ 2307772 w 4644572"/>
                <a:gd name="connsiteY7" fmla="*/ 1509486 h 3367315"/>
                <a:gd name="connsiteX8" fmla="*/ 2452915 w 4644572"/>
                <a:gd name="connsiteY8" fmla="*/ 1364343 h 3367315"/>
                <a:gd name="connsiteX9" fmla="*/ 3468914 w 4644572"/>
                <a:gd name="connsiteY9" fmla="*/ 1364343 h 3367315"/>
                <a:gd name="connsiteX10" fmla="*/ 3468914 w 4644572"/>
                <a:gd name="connsiteY10" fmla="*/ 841829 h 3367315"/>
                <a:gd name="connsiteX11" fmla="*/ 3628571 w 4644572"/>
                <a:gd name="connsiteY11" fmla="*/ 682172 h 3367315"/>
                <a:gd name="connsiteX12" fmla="*/ 4644572 w 4644572"/>
                <a:gd name="connsiteY12" fmla="*/ 682172 h 3367315"/>
                <a:gd name="connsiteX13" fmla="*/ 4644572 w 4644572"/>
                <a:gd name="connsiteY13" fmla="*/ 0 h 3367315"/>
                <a:gd name="connsiteX14" fmla="*/ 4630057 w 4644572"/>
                <a:gd name="connsiteY14" fmla="*/ 29029 h 3367315"/>
                <a:gd name="connsiteX0-1" fmla="*/ 0 w 4644572"/>
                <a:gd name="connsiteY0-2" fmla="*/ 3367315 h 3367315"/>
                <a:gd name="connsiteX1-3" fmla="*/ 0 w 4644572"/>
                <a:gd name="connsiteY1-4" fmla="*/ 2786743 h 3367315"/>
                <a:gd name="connsiteX2-5" fmla="*/ 145143 w 4644572"/>
                <a:gd name="connsiteY2-6" fmla="*/ 2641600 h 3367315"/>
                <a:gd name="connsiteX3-7" fmla="*/ 1161143 w 4644572"/>
                <a:gd name="connsiteY3-8" fmla="*/ 2641600 h 3367315"/>
                <a:gd name="connsiteX4-9" fmla="*/ 1161143 w 4644572"/>
                <a:gd name="connsiteY4-10" fmla="*/ 2133600 h 3367315"/>
                <a:gd name="connsiteX5-11" fmla="*/ 1320800 w 4644572"/>
                <a:gd name="connsiteY5-12" fmla="*/ 1973943 h 3367315"/>
                <a:gd name="connsiteX6-13" fmla="*/ 2307772 w 4644572"/>
                <a:gd name="connsiteY6-14" fmla="*/ 1973943 h 3367315"/>
                <a:gd name="connsiteX7-15" fmla="*/ 2307772 w 4644572"/>
                <a:gd name="connsiteY7-16" fmla="*/ 1509486 h 3367315"/>
                <a:gd name="connsiteX8-17" fmla="*/ 2452915 w 4644572"/>
                <a:gd name="connsiteY8-18" fmla="*/ 1364343 h 3367315"/>
                <a:gd name="connsiteX9-19" fmla="*/ 3468914 w 4644572"/>
                <a:gd name="connsiteY9-20" fmla="*/ 1364343 h 3367315"/>
                <a:gd name="connsiteX10-21" fmla="*/ 3468914 w 4644572"/>
                <a:gd name="connsiteY10-22" fmla="*/ 841829 h 3367315"/>
                <a:gd name="connsiteX11-23" fmla="*/ 3628571 w 4644572"/>
                <a:gd name="connsiteY11-24" fmla="*/ 682172 h 3367315"/>
                <a:gd name="connsiteX12-25" fmla="*/ 4644572 w 4644572"/>
                <a:gd name="connsiteY12-26" fmla="*/ 682172 h 3367315"/>
                <a:gd name="connsiteX13-27" fmla="*/ 4644572 w 4644572"/>
                <a:gd name="connsiteY13-28" fmla="*/ 0 h 3367315"/>
                <a:gd name="connsiteX14-29" fmla="*/ 4630057 w 4644572"/>
                <a:gd name="connsiteY14-30" fmla="*/ 29029 h 3367315"/>
                <a:gd name="connsiteX0-31" fmla="*/ 0 w 4644572"/>
                <a:gd name="connsiteY0-32" fmla="*/ 3367315 h 3367315"/>
                <a:gd name="connsiteX1-33" fmla="*/ 0 w 4644572"/>
                <a:gd name="connsiteY1-34" fmla="*/ 2786743 h 3367315"/>
                <a:gd name="connsiteX2-35" fmla="*/ 145143 w 4644572"/>
                <a:gd name="connsiteY2-36" fmla="*/ 2641600 h 3367315"/>
                <a:gd name="connsiteX3-37" fmla="*/ 1161143 w 4644572"/>
                <a:gd name="connsiteY3-38" fmla="*/ 2641600 h 3367315"/>
                <a:gd name="connsiteX4-39" fmla="*/ 1161143 w 4644572"/>
                <a:gd name="connsiteY4-40" fmla="*/ 2133600 h 3367315"/>
                <a:gd name="connsiteX5-41" fmla="*/ 1320800 w 4644572"/>
                <a:gd name="connsiteY5-42" fmla="*/ 1973943 h 3367315"/>
                <a:gd name="connsiteX6-43" fmla="*/ 2307772 w 4644572"/>
                <a:gd name="connsiteY6-44" fmla="*/ 1973943 h 3367315"/>
                <a:gd name="connsiteX7-45" fmla="*/ 2307772 w 4644572"/>
                <a:gd name="connsiteY7-46" fmla="*/ 1509486 h 3367315"/>
                <a:gd name="connsiteX8-47" fmla="*/ 2452915 w 4644572"/>
                <a:gd name="connsiteY8-48" fmla="*/ 1364343 h 3367315"/>
                <a:gd name="connsiteX9-49" fmla="*/ 3468914 w 4644572"/>
                <a:gd name="connsiteY9-50" fmla="*/ 1364343 h 3367315"/>
                <a:gd name="connsiteX10-51" fmla="*/ 3468914 w 4644572"/>
                <a:gd name="connsiteY10-52" fmla="*/ 841829 h 3367315"/>
                <a:gd name="connsiteX11-53" fmla="*/ 3628571 w 4644572"/>
                <a:gd name="connsiteY11-54" fmla="*/ 682172 h 3367315"/>
                <a:gd name="connsiteX12-55" fmla="*/ 4644572 w 4644572"/>
                <a:gd name="connsiteY12-56" fmla="*/ 682172 h 3367315"/>
                <a:gd name="connsiteX13-57" fmla="*/ 4644572 w 4644572"/>
                <a:gd name="connsiteY13-58" fmla="*/ 0 h 3367315"/>
                <a:gd name="connsiteX14-59" fmla="*/ 4630057 w 4644572"/>
                <a:gd name="connsiteY14-60" fmla="*/ 29029 h 3367315"/>
                <a:gd name="connsiteX0-61" fmla="*/ 0 w 4644572"/>
                <a:gd name="connsiteY0-62" fmla="*/ 3367315 h 3367315"/>
                <a:gd name="connsiteX1-63" fmla="*/ 0 w 4644572"/>
                <a:gd name="connsiteY1-64" fmla="*/ 2786743 h 3367315"/>
                <a:gd name="connsiteX2-65" fmla="*/ 145143 w 4644572"/>
                <a:gd name="connsiteY2-66" fmla="*/ 2641600 h 3367315"/>
                <a:gd name="connsiteX3-67" fmla="*/ 1161143 w 4644572"/>
                <a:gd name="connsiteY3-68" fmla="*/ 2641600 h 3367315"/>
                <a:gd name="connsiteX4-69" fmla="*/ 1161143 w 4644572"/>
                <a:gd name="connsiteY4-70" fmla="*/ 2133600 h 3367315"/>
                <a:gd name="connsiteX5-71" fmla="*/ 1320800 w 4644572"/>
                <a:gd name="connsiteY5-72" fmla="*/ 1973943 h 3367315"/>
                <a:gd name="connsiteX6-73" fmla="*/ 2307772 w 4644572"/>
                <a:gd name="connsiteY6-74" fmla="*/ 1973943 h 3367315"/>
                <a:gd name="connsiteX7-75" fmla="*/ 2307772 w 4644572"/>
                <a:gd name="connsiteY7-76" fmla="*/ 1509486 h 3367315"/>
                <a:gd name="connsiteX8-77" fmla="*/ 2452915 w 4644572"/>
                <a:gd name="connsiteY8-78" fmla="*/ 1364343 h 3367315"/>
                <a:gd name="connsiteX9-79" fmla="*/ 3468914 w 4644572"/>
                <a:gd name="connsiteY9-80" fmla="*/ 1364343 h 3367315"/>
                <a:gd name="connsiteX10-81" fmla="*/ 3468914 w 4644572"/>
                <a:gd name="connsiteY10-82" fmla="*/ 841829 h 3367315"/>
                <a:gd name="connsiteX11-83" fmla="*/ 3628571 w 4644572"/>
                <a:gd name="connsiteY11-84" fmla="*/ 682172 h 3367315"/>
                <a:gd name="connsiteX12-85" fmla="*/ 4644572 w 4644572"/>
                <a:gd name="connsiteY12-86" fmla="*/ 682172 h 3367315"/>
                <a:gd name="connsiteX13-87" fmla="*/ 4644572 w 4644572"/>
                <a:gd name="connsiteY13-88" fmla="*/ 0 h 3367315"/>
                <a:gd name="connsiteX14-89" fmla="*/ 4630057 w 4644572"/>
                <a:gd name="connsiteY14-90" fmla="*/ 29029 h 3367315"/>
                <a:gd name="connsiteX0-91" fmla="*/ 0 w 4644572"/>
                <a:gd name="connsiteY0-92" fmla="*/ 3367315 h 3367315"/>
                <a:gd name="connsiteX1-93" fmla="*/ 0 w 4644572"/>
                <a:gd name="connsiteY1-94" fmla="*/ 2786743 h 3367315"/>
                <a:gd name="connsiteX2-95" fmla="*/ 145143 w 4644572"/>
                <a:gd name="connsiteY2-96" fmla="*/ 2641600 h 3367315"/>
                <a:gd name="connsiteX3-97" fmla="*/ 1161143 w 4644572"/>
                <a:gd name="connsiteY3-98" fmla="*/ 2641600 h 3367315"/>
                <a:gd name="connsiteX4-99" fmla="*/ 1161143 w 4644572"/>
                <a:gd name="connsiteY4-100" fmla="*/ 2133600 h 3367315"/>
                <a:gd name="connsiteX5-101" fmla="*/ 1320800 w 4644572"/>
                <a:gd name="connsiteY5-102" fmla="*/ 1973943 h 3367315"/>
                <a:gd name="connsiteX6-103" fmla="*/ 2307772 w 4644572"/>
                <a:gd name="connsiteY6-104" fmla="*/ 1973943 h 3367315"/>
                <a:gd name="connsiteX7-105" fmla="*/ 2307772 w 4644572"/>
                <a:gd name="connsiteY7-106" fmla="*/ 1509486 h 3367315"/>
                <a:gd name="connsiteX8-107" fmla="*/ 2452915 w 4644572"/>
                <a:gd name="connsiteY8-108" fmla="*/ 1364343 h 3367315"/>
                <a:gd name="connsiteX9-109" fmla="*/ 3468914 w 4644572"/>
                <a:gd name="connsiteY9-110" fmla="*/ 1364343 h 3367315"/>
                <a:gd name="connsiteX10-111" fmla="*/ 3468914 w 4644572"/>
                <a:gd name="connsiteY10-112" fmla="*/ 841829 h 3367315"/>
                <a:gd name="connsiteX11-113" fmla="*/ 3628571 w 4644572"/>
                <a:gd name="connsiteY11-114" fmla="*/ 682172 h 3367315"/>
                <a:gd name="connsiteX12-115" fmla="*/ 4644572 w 4644572"/>
                <a:gd name="connsiteY12-116" fmla="*/ 682172 h 3367315"/>
                <a:gd name="connsiteX13-117" fmla="*/ 4644572 w 4644572"/>
                <a:gd name="connsiteY13-118" fmla="*/ 0 h 3367315"/>
                <a:gd name="connsiteX14-119" fmla="*/ 4630057 w 4644572"/>
                <a:gd name="connsiteY14-120" fmla="*/ 29029 h 3367315"/>
                <a:gd name="connsiteX0-121" fmla="*/ 0 w 4644572"/>
                <a:gd name="connsiteY0-122" fmla="*/ 3367315 h 3367315"/>
                <a:gd name="connsiteX1-123" fmla="*/ 0 w 4644572"/>
                <a:gd name="connsiteY1-124" fmla="*/ 2786743 h 3367315"/>
                <a:gd name="connsiteX2-125" fmla="*/ 145143 w 4644572"/>
                <a:gd name="connsiteY2-126" fmla="*/ 2641600 h 3367315"/>
                <a:gd name="connsiteX3-127" fmla="*/ 1161143 w 4644572"/>
                <a:gd name="connsiteY3-128" fmla="*/ 2641600 h 3367315"/>
                <a:gd name="connsiteX4-129" fmla="*/ 1161143 w 4644572"/>
                <a:gd name="connsiteY4-130" fmla="*/ 2133600 h 3367315"/>
                <a:gd name="connsiteX5-131" fmla="*/ 1320800 w 4644572"/>
                <a:gd name="connsiteY5-132" fmla="*/ 1973943 h 3367315"/>
                <a:gd name="connsiteX6-133" fmla="*/ 2307772 w 4644572"/>
                <a:gd name="connsiteY6-134" fmla="*/ 1973943 h 3367315"/>
                <a:gd name="connsiteX7-135" fmla="*/ 2307772 w 4644572"/>
                <a:gd name="connsiteY7-136" fmla="*/ 1509486 h 3367315"/>
                <a:gd name="connsiteX8-137" fmla="*/ 2452915 w 4644572"/>
                <a:gd name="connsiteY8-138" fmla="*/ 1364343 h 3367315"/>
                <a:gd name="connsiteX9-139" fmla="*/ 3468914 w 4644572"/>
                <a:gd name="connsiteY9-140" fmla="*/ 1364343 h 3367315"/>
                <a:gd name="connsiteX10-141" fmla="*/ 3468914 w 4644572"/>
                <a:gd name="connsiteY10-142" fmla="*/ 841829 h 3367315"/>
                <a:gd name="connsiteX11-143" fmla="*/ 3628571 w 4644572"/>
                <a:gd name="connsiteY11-144" fmla="*/ 682172 h 3367315"/>
                <a:gd name="connsiteX12-145" fmla="*/ 4644572 w 4644572"/>
                <a:gd name="connsiteY12-146" fmla="*/ 682172 h 3367315"/>
                <a:gd name="connsiteX13-147" fmla="*/ 4644572 w 4644572"/>
                <a:gd name="connsiteY13-148" fmla="*/ 0 h 3367315"/>
                <a:gd name="connsiteX14-149" fmla="*/ 4630057 w 4644572"/>
                <a:gd name="connsiteY14-150" fmla="*/ 29029 h 3367315"/>
                <a:gd name="connsiteX0-151" fmla="*/ 0 w 4644572"/>
                <a:gd name="connsiteY0-152" fmla="*/ 3367315 h 3367315"/>
                <a:gd name="connsiteX1-153" fmla="*/ 0 w 4644572"/>
                <a:gd name="connsiteY1-154" fmla="*/ 2786743 h 3367315"/>
                <a:gd name="connsiteX2-155" fmla="*/ 145143 w 4644572"/>
                <a:gd name="connsiteY2-156" fmla="*/ 2641600 h 3367315"/>
                <a:gd name="connsiteX3-157" fmla="*/ 1161143 w 4644572"/>
                <a:gd name="connsiteY3-158" fmla="*/ 2641600 h 3367315"/>
                <a:gd name="connsiteX4-159" fmla="*/ 1161143 w 4644572"/>
                <a:gd name="connsiteY4-160" fmla="*/ 2133600 h 3367315"/>
                <a:gd name="connsiteX5-161" fmla="*/ 1320800 w 4644572"/>
                <a:gd name="connsiteY5-162" fmla="*/ 1973943 h 3367315"/>
                <a:gd name="connsiteX6-163" fmla="*/ 2307772 w 4644572"/>
                <a:gd name="connsiteY6-164" fmla="*/ 1973943 h 3367315"/>
                <a:gd name="connsiteX7-165" fmla="*/ 2307772 w 4644572"/>
                <a:gd name="connsiteY7-166" fmla="*/ 1509486 h 3367315"/>
                <a:gd name="connsiteX8-167" fmla="*/ 2452915 w 4644572"/>
                <a:gd name="connsiteY8-168" fmla="*/ 1364343 h 3367315"/>
                <a:gd name="connsiteX9-169" fmla="*/ 3468914 w 4644572"/>
                <a:gd name="connsiteY9-170" fmla="*/ 1364343 h 3367315"/>
                <a:gd name="connsiteX10-171" fmla="*/ 3468914 w 4644572"/>
                <a:gd name="connsiteY10-172" fmla="*/ 841829 h 3367315"/>
                <a:gd name="connsiteX11-173" fmla="*/ 3628571 w 4644572"/>
                <a:gd name="connsiteY11-174" fmla="*/ 682172 h 3367315"/>
                <a:gd name="connsiteX12-175" fmla="*/ 4644572 w 4644572"/>
                <a:gd name="connsiteY12-176" fmla="*/ 682172 h 3367315"/>
                <a:gd name="connsiteX13-177" fmla="*/ 4644572 w 4644572"/>
                <a:gd name="connsiteY13-178" fmla="*/ 0 h 3367315"/>
                <a:gd name="connsiteX14-179" fmla="*/ 4630057 w 4644572"/>
                <a:gd name="connsiteY14-180" fmla="*/ 29029 h 3367315"/>
                <a:gd name="connsiteX0-181" fmla="*/ 0 w 4644572"/>
                <a:gd name="connsiteY0-182" fmla="*/ 3367315 h 3367315"/>
                <a:gd name="connsiteX1-183" fmla="*/ 0 w 4644572"/>
                <a:gd name="connsiteY1-184" fmla="*/ 2786743 h 3367315"/>
                <a:gd name="connsiteX2-185" fmla="*/ 145143 w 4644572"/>
                <a:gd name="connsiteY2-186" fmla="*/ 2641600 h 3367315"/>
                <a:gd name="connsiteX3-187" fmla="*/ 1161143 w 4644572"/>
                <a:gd name="connsiteY3-188" fmla="*/ 2641600 h 3367315"/>
                <a:gd name="connsiteX4-189" fmla="*/ 1161143 w 4644572"/>
                <a:gd name="connsiteY4-190" fmla="*/ 2133600 h 3367315"/>
                <a:gd name="connsiteX5-191" fmla="*/ 1320800 w 4644572"/>
                <a:gd name="connsiteY5-192" fmla="*/ 1973943 h 3367315"/>
                <a:gd name="connsiteX6-193" fmla="*/ 2307772 w 4644572"/>
                <a:gd name="connsiteY6-194" fmla="*/ 1973943 h 3367315"/>
                <a:gd name="connsiteX7-195" fmla="*/ 2307772 w 4644572"/>
                <a:gd name="connsiteY7-196" fmla="*/ 1509486 h 3367315"/>
                <a:gd name="connsiteX8-197" fmla="*/ 2452915 w 4644572"/>
                <a:gd name="connsiteY8-198" fmla="*/ 1364343 h 3367315"/>
                <a:gd name="connsiteX9-199" fmla="*/ 3468914 w 4644572"/>
                <a:gd name="connsiteY9-200" fmla="*/ 1364343 h 3367315"/>
                <a:gd name="connsiteX10-201" fmla="*/ 3468914 w 4644572"/>
                <a:gd name="connsiteY10-202" fmla="*/ 841829 h 3367315"/>
                <a:gd name="connsiteX11-203" fmla="*/ 3628571 w 4644572"/>
                <a:gd name="connsiteY11-204" fmla="*/ 682172 h 3367315"/>
                <a:gd name="connsiteX12-205" fmla="*/ 4644572 w 4644572"/>
                <a:gd name="connsiteY12-206" fmla="*/ 682172 h 3367315"/>
                <a:gd name="connsiteX13-207" fmla="*/ 4644572 w 4644572"/>
                <a:gd name="connsiteY13-208" fmla="*/ 0 h 3367315"/>
                <a:gd name="connsiteX14-209" fmla="*/ 4630057 w 4644572"/>
                <a:gd name="connsiteY14-210" fmla="*/ 29029 h 3367315"/>
                <a:gd name="connsiteX0-211" fmla="*/ 0 w 4644572"/>
                <a:gd name="connsiteY0-212" fmla="*/ 3367315 h 3367315"/>
                <a:gd name="connsiteX1-213" fmla="*/ 0 w 4644572"/>
                <a:gd name="connsiteY1-214" fmla="*/ 2786743 h 3367315"/>
                <a:gd name="connsiteX2-215" fmla="*/ 145143 w 4644572"/>
                <a:gd name="connsiteY2-216" fmla="*/ 2641600 h 3367315"/>
                <a:gd name="connsiteX3-217" fmla="*/ 1161143 w 4644572"/>
                <a:gd name="connsiteY3-218" fmla="*/ 2641600 h 3367315"/>
                <a:gd name="connsiteX4-219" fmla="*/ 1161143 w 4644572"/>
                <a:gd name="connsiteY4-220" fmla="*/ 2133600 h 3367315"/>
                <a:gd name="connsiteX5-221" fmla="*/ 1320800 w 4644572"/>
                <a:gd name="connsiteY5-222" fmla="*/ 1973943 h 3367315"/>
                <a:gd name="connsiteX6-223" fmla="*/ 2307772 w 4644572"/>
                <a:gd name="connsiteY6-224" fmla="*/ 1973943 h 3367315"/>
                <a:gd name="connsiteX7-225" fmla="*/ 2307772 w 4644572"/>
                <a:gd name="connsiteY7-226" fmla="*/ 1509486 h 3367315"/>
                <a:gd name="connsiteX8-227" fmla="*/ 2452915 w 4644572"/>
                <a:gd name="connsiteY8-228" fmla="*/ 1364343 h 3367315"/>
                <a:gd name="connsiteX9-229" fmla="*/ 3468914 w 4644572"/>
                <a:gd name="connsiteY9-230" fmla="*/ 1364343 h 3367315"/>
                <a:gd name="connsiteX10-231" fmla="*/ 3468914 w 4644572"/>
                <a:gd name="connsiteY10-232" fmla="*/ 841829 h 3367315"/>
                <a:gd name="connsiteX11-233" fmla="*/ 3628571 w 4644572"/>
                <a:gd name="connsiteY11-234" fmla="*/ 682172 h 3367315"/>
                <a:gd name="connsiteX12-235" fmla="*/ 4644572 w 4644572"/>
                <a:gd name="connsiteY12-236" fmla="*/ 682172 h 3367315"/>
                <a:gd name="connsiteX13-237" fmla="*/ 4644572 w 4644572"/>
                <a:gd name="connsiteY13-238" fmla="*/ 0 h 3367315"/>
                <a:gd name="connsiteX14-239" fmla="*/ 4630057 w 4644572"/>
                <a:gd name="connsiteY14-240" fmla="*/ 29029 h 3367315"/>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 ang="0">
                  <a:pos x="connsiteX10-21" y="connsiteY10-22"/>
                </a:cxn>
                <a:cxn ang="0">
                  <a:pos x="connsiteX11-23" y="connsiteY11-24"/>
                </a:cxn>
                <a:cxn ang="0">
                  <a:pos x="connsiteX12-25" y="connsiteY12-26"/>
                </a:cxn>
                <a:cxn ang="0">
                  <a:pos x="connsiteX13-27" y="connsiteY13-28"/>
                </a:cxn>
                <a:cxn ang="0">
                  <a:pos x="connsiteX14-29" y="connsiteY14-30"/>
                </a:cxn>
              </a:cxnLst>
              <a:rect l="l" t="t" r="r" b="b"/>
              <a:pathLst>
                <a:path w="4644572" h="3367315">
                  <a:moveTo>
                    <a:pt x="0" y="3367315"/>
                  </a:moveTo>
                  <a:lnTo>
                    <a:pt x="0" y="2786743"/>
                  </a:lnTo>
                  <a:cubicBezTo>
                    <a:pt x="10281" y="2669782"/>
                    <a:pt x="35802" y="2644261"/>
                    <a:pt x="145143" y="2641600"/>
                  </a:cubicBezTo>
                  <a:lnTo>
                    <a:pt x="1161143" y="2641600"/>
                  </a:lnTo>
                  <a:lnTo>
                    <a:pt x="1161143" y="2133600"/>
                  </a:lnTo>
                  <a:cubicBezTo>
                    <a:pt x="1168642" y="2057521"/>
                    <a:pt x="1214241" y="1981442"/>
                    <a:pt x="1320800" y="1973943"/>
                  </a:cubicBezTo>
                  <a:lnTo>
                    <a:pt x="2307772" y="1973943"/>
                  </a:lnTo>
                  <a:lnTo>
                    <a:pt x="2307772" y="1509486"/>
                  </a:lnTo>
                  <a:cubicBezTo>
                    <a:pt x="2318053" y="1400145"/>
                    <a:pt x="2343574" y="1367004"/>
                    <a:pt x="2452915" y="1364343"/>
                  </a:cubicBezTo>
                  <a:lnTo>
                    <a:pt x="3468914" y="1364343"/>
                  </a:lnTo>
                  <a:lnTo>
                    <a:pt x="3468914" y="841829"/>
                  </a:lnTo>
                  <a:cubicBezTo>
                    <a:pt x="3468793" y="712410"/>
                    <a:pt x="3537252" y="682051"/>
                    <a:pt x="3628571" y="682172"/>
                  </a:cubicBezTo>
                  <a:lnTo>
                    <a:pt x="4644572" y="682172"/>
                  </a:lnTo>
                  <a:lnTo>
                    <a:pt x="4644572" y="0"/>
                  </a:lnTo>
                  <a:lnTo>
                    <a:pt x="4630057" y="29029"/>
                  </a:lnTo>
                </a:path>
              </a:pathLst>
            </a:custGeom>
            <a:noFill/>
            <a:ln w="38100">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 name="等腰三角形 23"/>
            <p:cNvSpPr/>
            <p:nvPr/>
          </p:nvSpPr>
          <p:spPr>
            <a:xfrm>
              <a:off x="7126988" y="1392420"/>
              <a:ext cx="176926" cy="367414"/>
            </a:xfrm>
            <a:prstGeom prst="triangle">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25" name="矩形 24"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549157" y="-975631"/>
            <a:ext cx="583096" cy="838080"/>
          </a:xfrm>
          <a:prstGeom prst="rect">
            <a:avLst/>
          </a:prstGeom>
          <a:solidFill>
            <a:srgbClr val="365B7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 name="矩形 25"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1132253" y="-975631"/>
            <a:ext cx="583096" cy="838080"/>
          </a:xfrm>
          <a:prstGeom prst="rect">
            <a:avLst/>
          </a:prstGeom>
          <a:solidFill>
            <a:srgbClr val="96648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 name="矩形 26"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1715349" y="-975631"/>
            <a:ext cx="583096" cy="838080"/>
          </a:xfrm>
          <a:prstGeom prst="rect">
            <a:avLst/>
          </a:prstGeom>
          <a:solidFill>
            <a:srgbClr val="D06F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 name="矩形 27"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2298446" y="-975631"/>
            <a:ext cx="583096" cy="838080"/>
          </a:xfrm>
          <a:prstGeom prst="rect">
            <a:avLst/>
          </a:prstGeom>
          <a:solidFill>
            <a:srgbClr val="F779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 name="矩形 28"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2881542" y="-975631"/>
            <a:ext cx="583096" cy="838080"/>
          </a:xfrm>
          <a:prstGeom prst="rect">
            <a:avLst/>
          </a:prstGeom>
          <a:solidFill>
            <a:srgbClr val="F8AD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3" name="组合 2"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GrpSpPr/>
          <p:nvPr/>
        </p:nvGrpSpPr>
        <p:grpSpPr>
          <a:xfrm>
            <a:off x="1423801" y="5160057"/>
            <a:ext cx="2041264" cy="1285951"/>
            <a:chOff x="1423801" y="5160057"/>
            <a:chExt cx="2041264" cy="1285951"/>
          </a:xfrm>
        </p:grpSpPr>
        <p:sp>
          <p:nvSpPr>
            <p:cNvPr id="20" name="矩形 5"/>
            <p:cNvSpPr/>
            <p:nvPr/>
          </p:nvSpPr>
          <p:spPr>
            <a:xfrm>
              <a:off x="1444286" y="5160057"/>
              <a:ext cx="2020779" cy="1285951"/>
            </a:xfrm>
            <a:custGeom>
              <a:avLst/>
              <a:gdLst/>
              <a:ahLst/>
              <a:cxnLst/>
              <a:rect l="l" t="t" r="r" b="b"/>
              <a:pathLst>
                <a:path w="1584176" h="1008112">
                  <a:moveTo>
                    <a:pt x="0" y="0"/>
                  </a:moveTo>
                  <a:lnTo>
                    <a:pt x="1584176" y="0"/>
                  </a:lnTo>
                  <a:lnTo>
                    <a:pt x="1584176" y="576064"/>
                  </a:lnTo>
                  <a:lnTo>
                    <a:pt x="918102" y="576064"/>
                  </a:lnTo>
                  <a:lnTo>
                    <a:pt x="648072" y="1008112"/>
                  </a:lnTo>
                  <a:lnTo>
                    <a:pt x="648072" y="576064"/>
                  </a:lnTo>
                  <a:lnTo>
                    <a:pt x="0" y="576064"/>
                  </a:lnTo>
                  <a:close/>
                </a:path>
              </a:pathLst>
            </a:custGeom>
            <a:solidFill>
              <a:srgbClr val="92D050"/>
            </a:solidFill>
            <a:ln>
              <a:noFill/>
            </a:ln>
            <a:effectLst>
              <a:innerShdw blurRad="63500" dist="50800" dir="189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39" name="Rectangle 42"/>
            <p:cNvSpPr/>
            <p:nvPr/>
          </p:nvSpPr>
          <p:spPr>
            <a:xfrm flipH="1">
              <a:off x="1423801" y="5437428"/>
              <a:ext cx="2033513" cy="239954"/>
            </a:xfrm>
            <a:prstGeom prst="rect">
              <a:avLst/>
            </a:prstGeom>
            <a:noFill/>
            <a:ln w="12700" cap="flat" cmpd="sng" algn="ctr">
              <a:noFill/>
              <a:prstDash val="solid"/>
            </a:ln>
            <a:effectLst/>
          </p:spPr>
          <p:txBody>
            <a:bodyPr lIns="91440" tIns="0" rIns="91440" bIns="0" rtlCol="0" anchor="t"/>
            <a:lstStyle/>
            <a:p>
              <a:pPr algn="ctr"/>
              <a:r>
                <a:rPr lang="zh-CN" altLang="en-US" sz="1400" b="1" dirty="0">
                  <a:solidFill>
                    <a:schemeClr val="bg1"/>
                  </a:solidFill>
                  <a:latin typeface="Arial" panose="020B0604020202020204" pitchFamily="34" charset="0"/>
                  <a:cs typeface="Arial" panose="020B0604020202020204" pitchFamily="34" charset="0"/>
                </a:rPr>
                <a:t>（</a:t>
              </a:r>
              <a:r>
                <a:rPr lang="en-US" altLang="zh-CN" sz="1400" b="1" dirty="0">
                  <a:solidFill>
                    <a:schemeClr val="bg1"/>
                  </a:solidFill>
                  <a:latin typeface="Arial" panose="020B0604020202020204" pitchFamily="34" charset="0"/>
                  <a:cs typeface="Arial" panose="020B0604020202020204" pitchFamily="34" charset="0"/>
                </a:rPr>
                <a:t>5</a:t>
              </a:r>
              <a:r>
                <a:rPr lang="zh-CN" altLang="en-US" sz="1400" b="1" dirty="0">
                  <a:solidFill>
                    <a:schemeClr val="bg1"/>
                  </a:solidFill>
                  <a:latin typeface="Arial" panose="020B0604020202020204" pitchFamily="34" charset="0"/>
                  <a:cs typeface="Arial" panose="020B0604020202020204" pitchFamily="34" charset="0"/>
                </a:rPr>
                <a:t>）有利于提升组织形象</a:t>
              </a:r>
            </a:p>
          </p:txBody>
        </p:sp>
      </p:grpSp>
      <p:sp>
        <p:nvSpPr>
          <p:cNvPr id="40" name="Rectangle 42"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flipH="1">
            <a:off x="2444115" y="6353810"/>
            <a:ext cx="2382520" cy="504190"/>
          </a:xfrm>
          <a:prstGeom prst="rect">
            <a:avLst/>
          </a:prstGeom>
          <a:noFill/>
          <a:ln w="12700" cap="flat" cmpd="sng" algn="ctr">
            <a:noFill/>
            <a:prstDash val="solid"/>
          </a:ln>
          <a:effectLst/>
        </p:spPr>
        <p:txBody>
          <a:bodyPr lIns="91440" tIns="0" rIns="91440" bIns="0" rtlCol="0" anchor="t"/>
          <a:lstStyle/>
          <a:p>
            <a:pPr>
              <a:defRPr/>
            </a:pPr>
            <a:r>
              <a:rPr lang="en-US" sz="1000" kern="0" dirty="0">
                <a:solidFill>
                  <a:schemeClr val="tx1">
                    <a:lumMod val="65000"/>
                    <a:lumOff val="35000"/>
                  </a:schemeClr>
                </a:solidFill>
                <a:latin typeface="Arial" panose="020B0604020202020204" pitchFamily="34" charset="0"/>
                <a:cs typeface="Arial" panose="020B0604020202020204" pitchFamily="34" charset="0"/>
              </a:rPr>
              <a:t>. </a:t>
            </a:r>
          </a:p>
        </p:txBody>
      </p:sp>
      <p:grpSp>
        <p:nvGrpSpPr>
          <p:cNvPr id="5" name="组合 4"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GrpSpPr/>
          <p:nvPr/>
        </p:nvGrpSpPr>
        <p:grpSpPr>
          <a:xfrm>
            <a:off x="2910629" y="4322680"/>
            <a:ext cx="2047055" cy="1285951"/>
            <a:chOff x="2910629" y="4322680"/>
            <a:chExt cx="2047055" cy="1285951"/>
          </a:xfrm>
        </p:grpSpPr>
        <p:sp>
          <p:nvSpPr>
            <p:cNvPr id="16" name="矩形 5"/>
            <p:cNvSpPr/>
            <p:nvPr/>
          </p:nvSpPr>
          <p:spPr>
            <a:xfrm>
              <a:off x="2936905" y="4322680"/>
              <a:ext cx="2020779" cy="1285951"/>
            </a:xfrm>
            <a:custGeom>
              <a:avLst/>
              <a:gdLst/>
              <a:ahLst/>
              <a:cxnLst/>
              <a:rect l="l" t="t" r="r" b="b"/>
              <a:pathLst>
                <a:path w="1584176" h="1008112">
                  <a:moveTo>
                    <a:pt x="0" y="0"/>
                  </a:moveTo>
                  <a:lnTo>
                    <a:pt x="1584176" y="0"/>
                  </a:lnTo>
                  <a:lnTo>
                    <a:pt x="1584176" y="576064"/>
                  </a:lnTo>
                  <a:lnTo>
                    <a:pt x="918102" y="576064"/>
                  </a:lnTo>
                  <a:lnTo>
                    <a:pt x="648072" y="1008112"/>
                  </a:lnTo>
                  <a:lnTo>
                    <a:pt x="648072" y="576064"/>
                  </a:lnTo>
                  <a:lnTo>
                    <a:pt x="0" y="576064"/>
                  </a:lnTo>
                  <a:close/>
                </a:path>
              </a:pathLst>
            </a:custGeom>
            <a:solidFill>
              <a:srgbClr val="966481"/>
            </a:solidFill>
            <a:ln>
              <a:noFill/>
            </a:ln>
            <a:effectLst>
              <a:innerShdw blurRad="63500" dist="50800" dir="189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1" name="Rectangle 42"/>
            <p:cNvSpPr/>
            <p:nvPr/>
          </p:nvSpPr>
          <p:spPr>
            <a:xfrm flipH="1">
              <a:off x="2910629" y="4605042"/>
              <a:ext cx="2033513" cy="239954"/>
            </a:xfrm>
            <a:prstGeom prst="rect">
              <a:avLst/>
            </a:prstGeom>
            <a:noFill/>
            <a:ln w="12700" cap="flat" cmpd="sng" algn="ctr">
              <a:noFill/>
              <a:prstDash val="solid"/>
            </a:ln>
            <a:effectLst/>
          </p:spPr>
          <p:txBody>
            <a:bodyPr lIns="91440" tIns="0" rIns="91440" bIns="0" rtlCol="0" anchor="t"/>
            <a:lstStyle/>
            <a:p>
              <a:pPr algn="ctr"/>
              <a:r>
                <a:rPr lang="zh-CN" altLang="en-US" sz="1400" b="1" dirty="0">
                  <a:solidFill>
                    <a:schemeClr val="bg1"/>
                  </a:solidFill>
                  <a:latin typeface="Arial" panose="020B0604020202020204" pitchFamily="34" charset="0"/>
                  <a:cs typeface="Arial" panose="020B0604020202020204" pitchFamily="34" charset="0"/>
                </a:rPr>
                <a:t>（</a:t>
              </a:r>
              <a:r>
                <a:rPr lang="en-US" altLang="zh-CN" sz="1400" b="1" dirty="0">
                  <a:solidFill>
                    <a:schemeClr val="bg1"/>
                  </a:solidFill>
                  <a:latin typeface="Arial" panose="020B0604020202020204" pitchFamily="34" charset="0"/>
                  <a:cs typeface="Arial" panose="020B0604020202020204" pitchFamily="34" charset="0"/>
                </a:rPr>
                <a:t>4</a:t>
              </a:r>
              <a:r>
                <a:rPr lang="zh-CN" altLang="en-US" sz="1400" b="1" dirty="0">
                  <a:solidFill>
                    <a:schemeClr val="bg1"/>
                  </a:solidFill>
                  <a:latin typeface="Arial" panose="020B0604020202020204" pitchFamily="34" charset="0"/>
                  <a:cs typeface="Arial" panose="020B0604020202020204" pitchFamily="34" charset="0"/>
                </a:rPr>
                <a:t>）鲶鱼效应</a:t>
              </a:r>
            </a:p>
          </p:txBody>
        </p:sp>
      </p:grpSp>
      <p:sp>
        <p:nvSpPr>
          <p:cNvPr id="42" name="Rectangle 42"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flipH="1">
            <a:off x="3941503" y="5464166"/>
            <a:ext cx="2382368" cy="504056"/>
          </a:xfrm>
          <a:prstGeom prst="rect">
            <a:avLst/>
          </a:prstGeom>
          <a:noFill/>
          <a:ln w="12700" cap="flat" cmpd="sng" algn="ctr">
            <a:noFill/>
            <a:prstDash val="solid"/>
          </a:ln>
          <a:effectLst/>
        </p:spPr>
        <p:txBody>
          <a:bodyPr lIns="91440" tIns="0" rIns="91440" bIns="0" rtlCol="0" anchor="t"/>
          <a:lstStyle/>
          <a:p>
            <a:pPr>
              <a:defRPr/>
            </a:pPr>
            <a:r>
              <a:rPr lang="en-US" sz="1000" kern="0" dirty="0">
                <a:solidFill>
                  <a:schemeClr val="tx1">
                    <a:lumMod val="65000"/>
                    <a:lumOff val="35000"/>
                  </a:schemeClr>
                </a:solidFill>
                <a:latin typeface="Arial" panose="020B0604020202020204" pitchFamily="34" charset="0"/>
                <a:cs typeface="Arial" panose="020B0604020202020204" pitchFamily="34" charset="0"/>
              </a:rPr>
              <a:t> </a:t>
            </a:r>
          </a:p>
        </p:txBody>
      </p:sp>
      <p:grpSp>
        <p:nvGrpSpPr>
          <p:cNvPr id="6" name="组合 5"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GrpSpPr/>
          <p:nvPr/>
        </p:nvGrpSpPr>
        <p:grpSpPr>
          <a:xfrm>
            <a:off x="4413855" y="3485303"/>
            <a:ext cx="2036449" cy="1285951"/>
            <a:chOff x="4413855" y="3485303"/>
            <a:chExt cx="2036449" cy="1285951"/>
          </a:xfrm>
        </p:grpSpPr>
        <p:sp>
          <p:nvSpPr>
            <p:cNvPr id="12" name="矩形 5"/>
            <p:cNvSpPr/>
            <p:nvPr/>
          </p:nvSpPr>
          <p:spPr>
            <a:xfrm>
              <a:off x="4429525" y="3485303"/>
              <a:ext cx="2020779" cy="1285951"/>
            </a:xfrm>
            <a:custGeom>
              <a:avLst/>
              <a:gdLst/>
              <a:ahLst/>
              <a:cxnLst/>
              <a:rect l="l" t="t" r="r" b="b"/>
              <a:pathLst>
                <a:path w="1584176" h="1008112">
                  <a:moveTo>
                    <a:pt x="0" y="0"/>
                  </a:moveTo>
                  <a:lnTo>
                    <a:pt x="1584176" y="0"/>
                  </a:lnTo>
                  <a:lnTo>
                    <a:pt x="1584176" y="576064"/>
                  </a:lnTo>
                  <a:lnTo>
                    <a:pt x="918102" y="576064"/>
                  </a:lnTo>
                  <a:lnTo>
                    <a:pt x="648072" y="1008112"/>
                  </a:lnTo>
                  <a:lnTo>
                    <a:pt x="648072" y="576064"/>
                  </a:lnTo>
                  <a:lnTo>
                    <a:pt x="0" y="576064"/>
                  </a:lnTo>
                  <a:close/>
                </a:path>
              </a:pathLst>
            </a:custGeom>
            <a:solidFill>
              <a:srgbClr val="D06F83"/>
            </a:solidFill>
            <a:ln>
              <a:noFill/>
            </a:ln>
            <a:effectLst>
              <a:innerShdw blurRad="63500" dist="50800" dir="189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3" name="Rectangle 42"/>
            <p:cNvSpPr/>
            <p:nvPr/>
          </p:nvSpPr>
          <p:spPr>
            <a:xfrm flipH="1">
              <a:off x="4413855" y="3759404"/>
              <a:ext cx="2033513" cy="239954"/>
            </a:xfrm>
            <a:prstGeom prst="rect">
              <a:avLst/>
            </a:prstGeom>
            <a:noFill/>
            <a:ln w="12700" cap="flat" cmpd="sng" algn="ctr">
              <a:noFill/>
              <a:prstDash val="solid"/>
            </a:ln>
            <a:effectLst/>
          </p:spPr>
          <p:txBody>
            <a:bodyPr lIns="91440" tIns="0" rIns="91440" bIns="0" rtlCol="0" anchor="t"/>
            <a:lstStyle/>
            <a:p>
              <a:pPr algn="ctr"/>
              <a:r>
                <a:rPr lang="zh-CN" altLang="en-US" sz="1400" b="1" dirty="0">
                  <a:solidFill>
                    <a:schemeClr val="bg1"/>
                  </a:solidFill>
                  <a:latin typeface="Arial" panose="020B0604020202020204" pitchFamily="34" charset="0"/>
                  <a:cs typeface="Arial" panose="020B0604020202020204" pitchFamily="34" charset="0"/>
                </a:rPr>
                <a:t>（</a:t>
              </a:r>
              <a:r>
                <a:rPr lang="en-US" altLang="zh-CN" sz="1400" b="1" dirty="0">
                  <a:solidFill>
                    <a:schemeClr val="bg1"/>
                  </a:solidFill>
                  <a:latin typeface="Arial" panose="020B0604020202020204" pitchFamily="34" charset="0"/>
                  <a:cs typeface="Arial" panose="020B0604020202020204" pitchFamily="34" charset="0"/>
                </a:rPr>
                <a:t>3</a:t>
              </a:r>
              <a:r>
                <a:rPr lang="zh-CN" altLang="en-US" sz="1400" b="1" dirty="0">
                  <a:solidFill>
                    <a:schemeClr val="bg1"/>
                  </a:solidFill>
                  <a:latin typeface="Arial" panose="020B0604020202020204" pitchFamily="34" charset="0"/>
                  <a:cs typeface="Arial" panose="020B0604020202020204" pitchFamily="34" charset="0"/>
                </a:rPr>
                <a:t>）有利于完美“能岗匹配”</a:t>
              </a:r>
            </a:p>
          </p:txBody>
        </p:sp>
      </p:grpSp>
      <p:sp>
        <p:nvSpPr>
          <p:cNvPr id="44" name="Rectangle 42"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flipH="1">
            <a:off x="5434569" y="4605193"/>
            <a:ext cx="2382368" cy="504056"/>
          </a:xfrm>
          <a:prstGeom prst="rect">
            <a:avLst/>
          </a:prstGeom>
          <a:noFill/>
          <a:ln w="12700" cap="flat" cmpd="sng" algn="ctr">
            <a:noFill/>
            <a:prstDash val="solid"/>
          </a:ln>
          <a:effectLst/>
        </p:spPr>
        <p:txBody>
          <a:bodyPr lIns="91440" tIns="0" rIns="91440" bIns="0" rtlCol="0" anchor="t"/>
          <a:lstStyle/>
          <a:p>
            <a:pPr>
              <a:defRPr/>
            </a:pPr>
            <a:r>
              <a:rPr lang="en-US" sz="1000" kern="0" dirty="0">
                <a:solidFill>
                  <a:schemeClr val="tx1">
                    <a:lumMod val="65000"/>
                    <a:lumOff val="35000"/>
                  </a:schemeClr>
                </a:solidFill>
                <a:latin typeface="Arial" panose="020B0604020202020204" pitchFamily="34" charset="0"/>
                <a:cs typeface="Arial" panose="020B0604020202020204" pitchFamily="34" charset="0"/>
              </a:rPr>
              <a:t> </a:t>
            </a:r>
          </a:p>
        </p:txBody>
      </p:sp>
      <p:grpSp>
        <p:nvGrpSpPr>
          <p:cNvPr id="7" name="组合 6"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GrpSpPr/>
          <p:nvPr/>
        </p:nvGrpSpPr>
        <p:grpSpPr>
          <a:xfrm>
            <a:off x="5900683" y="2647926"/>
            <a:ext cx="2042241" cy="1285951"/>
            <a:chOff x="5900683" y="2647926"/>
            <a:chExt cx="2042241" cy="1285951"/>
          </a:xfrm>
        </p:grpSpPr>
        <p:sp>
          <p:nvSpPr>
            <p:cNvPr id="8" name="矩形 5"/>
            <p:cNvSpPr/>
            <p:nvPr/>
          </p:nvSpPr>
          <p:spPr>
            <a:xfrm>
              <a:off x="5922145" y="2647926"/>
              <a:ext cx="2020779" cy="1285951"/>
            </a:xfrm>
            <a:custGeom>
              <a:avLst/>
              <a:gdLst/>
              <a:ahLst/>
              <a:cxnLst/>
              <a:rect l="l" t="t" r="r" b="b"/>
              <a:pathLst>
                <a:path w="1584176" h="1008112">
                  <a:moveTo>
                    <a:pt x="0" y="0"/>
                  </a:moveTo>
                  <a:lnTo>
                    <a:pt x="1584176" y="0"/>
                  </a:lnTo>
                  <a:lnTo>
                    <a:pt x="1584176" y="576064"/>
                  </a:lnTo>
                  <a:lnTo>
                    <a:pt x="918102" y="576064"/>
                  </a:lnTo>
                  <a:lnTo>
                    <a:pt x="648072" y="1008112"/>
                  </a:lnTo>
                  <a:lnTo>
                    <a:pt x="648072" y="576064"/>
                  </a:lnTo>
                  <a:lnTo>
                    <a:pt x="0" y="576064"/>
                  </a:lnTo>
                  <a:close/>
                </a:path>
              </a:pathLst>
            </a:custGeom>
            <a:solidFill>
              <a:srgbClr val="F77983"/>
            </a:solidFill>
            <a:ln>
              <a:noFill/>
            </a:ln>
            <a:effectLst>
              <a:innerShdw blurRad="63500" dist="50800" dir="189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5" name="Rectangle 42"/>
            <p:cNvSpPr/>
            <p:nvPr/>
          </p:nvSpPr>
          <p:spPr>
            <a:xfrm flipH="1">
              <a:off x="5900683" y="2927018"/>
              <a:ext cx="2033513" cy="239954"/>
            </a:xfrm>
            <a:prstGeom prst="rect">
              <a:avLst/>
            </a:prstGeom>
            <a:noFill/>
            <a:ln w="12700" cap="flat" cmpd="sng" algn="ctr">
              <a:noFill/>
              <a:prstDash val="solid"/>
            </a:ln>
            <a:effectLst/>
          </p:spPr>
          <p:txBody>
            <a:bodyPr lIns="91440" tIns="0" rIns="91440" bIns="0" rtlCol="0" anchor="t"/>
            <a:lstStyle/>
            <a:p>
              <a:pPr algn="ctr"/>
              <a:r>
                <a:rPr lang="zh-CN" altLang="en-US" sz="1400" b="1" dirty="0">
                  <a:solidFill>
                    <a:schemeClr val="bg1"/>
                  </a:solidFill>
                  <a:latin typeface="Arial" panose="020B0604020202020204" pitchFamily="34" charset="0"/>
                  <a:cs typeface="Arial" panose="020B0604020202020204" pitchFamily="34" charset="0"/>
                </a:rPr>
                <a:t>（</a:t>
              </a:r>
              <a:r>
                <a:rPr lang="en-US" altLang="zh-CN" sz="1400" b="1" dirty="0">
                  <a:solidFill>
                    <a:schemeClr val="bg1"/>
                  </a:solidFill>
                  <a:latin typeface="Arial" panose="020B0604020202020204" pitchFamily="34" charset="0"/>
                  <a:cs typeface="Arial" panose="020B0604020202020204" pitchFamily="34" charset="0"/>
                </a:rPr>
                <a:t>2</a:t>
              </a:r>
              <a:r>
                <a:rPr lang="zh-CN" altLang="en-US" sz="1400" b="1" dirty="0">
                  <a:solidFill>
                    <a:schemeClr val="bg1"/>
                  </a:solidFill>
                  <a:latin typeface="Arial" panose="020B0604020202020204" pitchFamily="34" charset="0"/>
                  <a:cs typeface="Arial" panose="020B0604020202020204" pitchFamily="34" charset="0"/>
                </a:rPr>
                <a:t>）招聘选择面更宽</a:t>
              </a:r>
            </a:p>
          </p:txBody>
        </p:sp>
      </p:grpSp>
      <p:sp>
        <p:nvSpPr>
          <p:cNvPr id="46" name="Rectangle 42"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flipH="1">
            <a:off x="6931557" y="3786142"/>
            <a:ext cx="2382368" cy="504056"/>
          </a:xfrm>
          <a:prstGeom prst="rect">
            <a:avLst/>
          </a:prstGeom>
          <a:noFill/>
          <a:ln w="12700" cap="flat" cmpd="sng" algn="ctr">
            <a:noFill/>
            <a:prstDash val="solid"/>
          </a:ln>
          <a:effectLst/>
        </p:spPr>
        <p:txBody>
          <a:bodyPr lIns="91440" tIns="0" rIns="91440" bIns="0" rtlCol="0" anchor="t"/>
          <a:lstStyle/>
          <a:p>
            <a:pPr>
              <a:defRPr/>
            </a:pPr>
            <a:r>
              <a:rPr lang="en-US" sz="1000" kern="0" dirty="0">
                <a:solidFill>
                  <a:schemeClr val="tx1">
                    <a:lumMod val="65000"/>
                    <a:lumOff val="35000"/>
                  </a:schemeClr>
                </a:solidFill>
                <a:latin typeface="Arial" panose="020B0604020202020204" pitchFamily="34" charset="0"/>
                <a:cs typeface="Arial" panose="020B0604020202020204" pitchFamily="34" charset="0"/>
              </a:rPr>
              <a:t> </a:t>
            </a:r>
          </a:p>
        </p:txBody>
      </p:sp>
      <p:grpSp>
        <p:nvGrpSpPr>
          <p:cNvPr id="9" name="组合 8"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GrpSpPr/>
          <p:nvPr/>
        </p:nvGrpSpPr>
        <p:grpSpPr>
          <a:xfrm>
            <a:off x="7410912" y="1810549"/>
            <a:ext cx="2033513" cy="1285951"/>
            <a:chOff x="7410912" y="1810549"/>
            <a:chExt cx="2033513" cy="1285951"/>
          </a:xfrm>
        </p:grpSpPr>
        <p:sp>
          <p:nvSpPr>
            <p:cNvPr id="4" name="矩形 5"/>
            <p:cNvSpPr/>
            <p:nvPr/>
          </p:nvSpPr>
          <p:spPr>
            <a:xfrm>
              <a:off x="7414768" y="1810549"/>
              <a:ext cx="2020779" cy="1285951"/>
            </a:xfrm>
            <a:custGeom>
              <a:avLst/>
              <a:gdLst/>
              <a:ahLst/>
              <a:cxnLst/>
              <a:rect l="l" t="t" r="r" b="b"/>
              <a:pathLst>
                <a:path w="1584176" h="1008112">
                  <a:moveTo>
                    <a:pt x="0" y="0"/>
                  </a:moveTo>
                  <a:lnTo>
                    <a:pt x="1584176" y="0"/>
                  </a:lnTo>
                  <a:lnTo>
                    <a:pt x="1584176" y="576064"/>
                  </a:lnTo>
                  <a:lnTo>
                    <a:pt x="918102" y="576064"/>
                  </a:lnTo>
                  <a:lnTo>
                    <a:pt x="648072" y="1008112"/>
                  </a:lnTo>
                  <a:lnTo>
                    <a:pt x="648072" y="576064"/>
                  </a:lnTo>
                  <a:lnTo>
                    <a:pt x="0" y="576064"/>
                  </a:lnTo>
                  <a:close/>
                </a:path>
              </a:pathLst>
            </a:custGeom>
            <a:solidFill>
              <a:srgbClr val="F8AD94"/>
            </a:solidFill>
            <a:ln>
              <a:noFill/>
            </a:ln>
            <a:effectLst>
              <a:innerShdw blurRad="63500" dist="50800" dir="189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7" name="Rectangle 42"/>
            <p:cNvSpPr/>
            <p:nvPr/>
          </p:nvSpPr>
          <p:spPr>
            <a:xfrm flipH="1">
              <a:off x="7410912" y="2055820"/>
              <a:ext cx="2033513" cy="239954"/>
            </a:xfrm>
            <a:prstGeom prst="rect">
              <a:avLst/>
            </a:prstGeom>
            <a:noFill/>
            <a:ln w="12700" cap="flat" cmpd="sng" algn="ctr">
              <a:noFill/>
              <a:prstDash val="solid"/>
            </a:ln>
            <a:effectLst/>
          </p:spPr>
          <p:txBody>
            <a:bodyPr lIns="91440" tIns="0" rIns="91440" bIns="0" rtlCol="0" anchor="t"/>
            <a:lstStyle/>
            <a:p>
              <a:pPr algn="ctr"/>
              <a:r>
                <a:rPr lang="zh-CN" altLang="en-US" sz="1400" b="1" dirty="0">
                  <a:solidFill>
                    <a:schemeClr val="bg1"/>
                  </a:solidFill>
                  <a:latin typeface="Arial" panose="020B0604020202020204" pitchFamily="34" charset="0"/>
                  <a:cs typeface="Arial" panose="020B0604020202020204" pitchFamily="34" charset="0"/>
                </a:rPr>
                <a:t>（</a:t>
              </a:r>
              <a:r>
                <a:rPr lang="en-US" altLang="zh-CN" sz="1400" b="1" dirty="0">
                  <a:solidFill>
                    <a:schemeClr val="bg1"/>
                  </a:solidFill>
                  <a:latin typeface="Arial" panose="020B0604020202020204" pitchFamily="34" charset="0"/>
                  <a:cs typeface="Arial" panose="020B0604020202020204" pitchFamily="34" charset="0"/>
                </a:rPr>
                <a:t>1</a:t>
              </a:r>
              <a:r>
                <a:rPr lang="zh-CN" altLang="en-US" sz="1400" b="1" dirty="0">
                  <a:solidFill>
                    <a:schemeClr val="bg1"/>
                  </a:solidFill>
                  <a:latin typeface="Arial" panose="020B0604020202020204" pitchFamily="34" charset="0"/>
                  <a:cs typeface="Arial" panose="020B0604020202020204" pitchFamily="34" charset="0"/>
                </a:rPr>
                <a:t>）能够给企业带来新思想</a:t>
              </a:r>
            </a:p>
          </p:txBody>
        </p:sp>
      </p:grpSp>
      <p:cxnSp>
        <p:nvCxnSpPr>
          <p:cNvPr id="31" name="直接连接符 30"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CxnSpPr/>
          <p:nvPr/>
        </p:nvCxnSpPr>
        <p:spPr>
          <a:xfrm>
            <a:off x="3246637" y="1273629"/>
            <a:ext cx="5770860"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32" name="文本框 31"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txBox="1"/>
          <p:nvPr/>
        </p:nvSpPr>
        <p:spPr>
          <a:xfrm>
            <a:off x="4872934" y="518656"/>
            <a:ext cx="2339102" cy="523220"/>
          </a:xfrm>
          <a:prstGeom prst="rect">
            <a:avLst/>
          </a:prstGeom>
          <a:noFill/>
        </p:spPr>
        <p:txBody>
          <a:bodyPr wrap="none" rtlCol="0">
            <a:spAutoFit/>
          </a:bodyPr>
          <a:lstStyle/>
          <a:p>
            <a:pPr algn="l" eaLnBrk="1" hangingPunct="1"/>
            <a:r>
              <a:rPr lang="en-US" altLang="zh-CN" sz="2800" dirty="0">
                <a:latin typeface="KaiTi" panose="02010609060101010101" pitchFamily="49" charset="-122"/>
                <a:ea typeface="KaiTi" panose="02010609060101010101" pitchFamily="49" charset="-122"/>
                <a:sym typeface="+mn-ea"/>
              </a:rPr>
              <a:t>(</a:t>
            </a:r>
            <a:r>
              <a:rPr lang="zh-CN" altLang="en-US" sz="2800" dirty="0">
                <a:latin typeface="KaiTi" panose="02010609060101010101" pitchFamily="49" charset="-122"/>
                <a:ea typeface="KaiTi" panose="02010609060101010101" pitchFamily="49" charset="-122"/>
                <a:sym typeface="+mn-ea"/>
              </a:rPr>
              <a:t>二</a:t>
            </a:r>
            <a:r>
              <a:rPr lang="en-US" altLang="zh-CN" sz="2800" dirty="0">
                <a:latin typeface="KaiTi" panose="02010609060101010101" pitchFamily="49" charset="-122"/>
                <a:ea typeface="KaiTi" panose="02010609060101010101" pitchFamily="49" charset="-122"/>
                <a:sym typeface="+mn-ea"/>
              </a:rPr>
              <a:t>)</a:t>
            </a:r>
            <a:r>
              <a:rPr lang="zh-CN" altLang="en-US" sz="2800" dirty="0">
                <a:latin typeface="KaiTi" panose="02010609060101010101" pitchFamily="49" charset="-122"/>
                <a:ea typeface="KaiTi" panose="02010609060101010101" pitchFamily="49" charset="-122"/>
                <a:sym typeface="+mn-ea"/>
              </a:rPr>
              <a:t>外部招聘</a:t>
            </a:r>
            <a:endParaRPr lang="en-US" altLang="zh-CN" sz="2800" b="1" spc="500" dirty="0">
              <a:solidFill>
                <a:schemeClr val="bg1">
                  <a:lumMod val="50000"/>
                </a:schemeClr>
              </a:solidFill>
              <a:latin typeface="KaiTi" panose="02010609060101010101" pitchFamily="49" charset="-122"/>
              <a:ea typeface="KaiTi" panose="02010609060101010101" pitchFamily="49" charset="-122"/>
              <a:cs typeface="Arial" panose="020B0604020202020204" pitchFamily="34" charset="0"/>
            </a:endParaRPr>
          </a:p>
        </p:txBody>
      </p:sp>
      <p:sp>
        <p:nvSpPr>
          <p:cNvPr id="33" name="椭圆 32"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flipH="1">
            <a:off x="2686180" y="813581"/>
            <a:ext cx="157493" cy="157493"/>
          </a:xfrm>
          <a:prstGeom prst="ellipse">
            <a:avLst/>
          </a:prstGeom>
          <a:solidFill>
            <a:srgbClr val="D06F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4" name="椭圆 33"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flipH="1">
            <a:off x="2686180" y="335956"/>
            <a:ext cx="321030" cy="321030"/>
          </a:xfrm>
          <a:prstGeom prst="ellipse">
            <a:avLst/>
          </a:prstGeom>
          <a:solidFill>
            <a:srgbClr val="966481"/>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5" name="椭圆 34"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flipH="1">
            <a:off x="2991678" y="806317"/>
            <a:ext cx="219803" cy="219803"/>
          </a:xfrm>
          <a:prstGeom prst="ellipse">
            <a:avLst/>
          </a:prstGeom>
          <a:solidFill>
            <a:srgbClr val="365B7C"/>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6" name="椭圆 35"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flipH="1">
            <a:off x="2031169" y="697840"/>
            <a:ext cx="164852" cy="164852"/>
          </a:xfrm>
          <a:prstGeom prst="ellipse">
            <a:avLst/>
          </a:prstGeom>
          <a:solidFill>
            <a:srgbClr val="F779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7" name="椭圆 36"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9354354" y="755438"/>
            <a:ext cx="157493" cy="157493"/>
          </a:xfrm>
          <a:prstGeom prst="ellipse">
            <a:avLst/>
          </a:prstGeom>
          <a:solidFill>
            <a:srgbClr val="D06F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8" name="椭圆 37"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9190817" y="277813"/>
            <a:ext cx="321030" cy="321030"/>
          </a:xfrm>
          <a:prstGeom prst="ellipse">
            <a:avLst/>
          </a:prstGeom>
          <a:solidFill>
            <a:srgbClr val="966481"/>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9" name="椭圆 48"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a:off x="8986546" y="748174"/>
            <a:ext cx="219803" cy="219803"/>
          </a:xfrm>
          <a:prstGeom prst="ellipse">
            <a:avLst/>
          </a:prstGeom>
          <a:solidFill>
            <a:srgbClr val="365B7C"/>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0" name="椭圆 49"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a:off x="10002006" y="639697"/>
            <a:ext cx="164852" cy="164852"/>
          </a:xfrm>
          <a:prstGeom prst="ellipse">
            <a:avLst/>
          </a:prstGeom>
          <a:solidFill>
            <a:srgbClr val="F779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 name="e7d195523061f1c0"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hidden="1"/>
          <p:cNvSpPr txBox="1"/>
          <p:nvPr/>
        </p:nvSpPr>
        <p:spPr>
          <a:xfrm>
            <a:off x="-355600" y="1803400"/>
            <a:ext cx="293927" cy="1016000"/>
          </a:xfrm>
          <a:prstGeom prst="rect">
            <a:avLst/>
          </a:prstGeom>
          <a:noFill/>
        </p:spPr>
        <p:txBody>
          <a:bodyPr vert="wordArtVert" rtlCol="0">
            <a:spAutoFit/>
          </a:bodyPr>
          <a:lstStyle/>
          <a:p>
            <a:r>
              <a:rPr lang="en-US" altLang="zh-CN" sz="100"/>
              <a:t>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a:t>
            </a:r>
            <a:endParaRPr lang="zh-CN" altLang="en-US" sz="100"/>
          </a:p>
        </p:txBody>
      </p:sp>
      <p:sp>
        <p:nvSpPr>
          <p:cNvPr id="11" name="文本框 10"/>
          <p:cNvSpPr txBox="1"/>
          <p:nvPr/>
        </p:nvSpPr>
        <p:spPr>
          <a:xfrm>
            <a:off x="971178" y="1847523"/>
            <a:ext cx="4929505" cy="460375"/>
          </a:xfrm>
          <a:prstGeom prst="rect">
            <a:avLst/>
          </a:prstGeom>
          <a:noFill/>
        </p:spPr>
        <p:txBody>
          <a:bodyPr wrap="square" rtlCol="0">
            <a:spAutoFit/>
          </a:bodyPr>
          <a:lstStyle/>
          <a:p>
            <a:pPr eaLnBrk="1" hangingPunct="1"/>
            <a:r>
              <a:rPr lang="en-US" altLang="zh-CN" sz="2400" dirty="0">
                <a:solidFill>
                  <a:srgbClr val="FF0000"/>
                </a:solidFill>
                <a:latin typeface="KaiTi" panose="02010609060101010101" pitchFamily="49" charset="-122"/>
                <a:ea typeface="KaiTi" panose="02010609060101010101" pitchFamily="49" charset="-122"/>
                <a:sym typeface="+mn-ea"/>
              </a:rPr>
              <a:t>1.</a:t>
            </a:r>
            <a:r>
              <a:rPr lang="zh-CN" altLang="en-US" sz="2400" dirty="0">
                <a:solidFill>
                  <a:srgbClr val="FF0000"/>
                </a:solidFill>
                <a:latin typeface="KaiTi" panose="02010609060101010101" pitchFamily="49" charset="-122"/>
                <a:ea typeface="KaiTi" panose="02010609060101010101" pitchFamily="49" charset="-122"/>
                <a:sym typeface="+mn-ea"/>
              </a:rPr>
              <a:t>外部招聘的优点</a:t>
            </a:r>
          </a:p>
        </p:txBody>
      </p:sp>
    </p:spTree>
    <p:extLst>
      <p:ext uri="{BB962C8B-B14F-4D97-AF65-F5344CB8AC3E}">
        <p14:creationId xmlns:p14="http://schemas.microsoft.com/office/powerpoint/2010/main" val="451009806"/>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0">
        <p15:prstTrans prst="pageCurlDouble"/>
      </p:transition>
    </mc:Choice>
    <mc:Fallback xmlns="">
      <p:transition spd="slow"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down)">
                                      <p:cBhvr>
                                        <p:cTn id="7" dur="1000"/>
                                        <p:tgtEl>
                                          <p:spTgt spid="2"/>
                                        </p:tgtEl>
                                      </p:cBhvr>
                                    </p:animEffect>
                                  </p:childTnLst>
                                </p:cTn>
                              </p:par>
                            </p:childTnLst>
                          </p:cTn>
                        </p:par>
                        <p:par>
                          <p:cTn id="8" fill="hold">
                            <p:stCondLst>
                              <p:cond delay="1000"/>
                            </p:stCondLst>
                            <p:childTnLst>
                              <p:par>
                                <p:cTn id="9" presetID="37" presetClass="entr" presetSubtype="0"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1000"/>
                                        <p:tgtEl>
                                          <p:spTgt spid="3"/>
                                        </p:tgtEl>
                                      </p:cBhvr>
                                    </p:animEffect>
                                    <p:anim calcmode="lin" valueType="num">
                                      <p:cBhvr>
                                        <p:cTn id="12" dur="1000" fill="hold"/>
                                        <p:tgtEl>
                                          <p:spTgt spid="3"/>
                                        </p:tgtEl>
                                        <p:attrNameLst>
                                          <p:attrName>ppt_x</p:attrName>
                                        </p:attrNameLst>
                                      </p:cBhvr>
                                      <p:tavLst>
                                        <p:tav tm="0">
                                          <p:val>
                                            <p:strVal val="#ppt_x"/>
                                          </p:val>
                                        </p:tav>
                                        <p:tav tm="100000">
                                          <p:val>
                                            <p:strVal val="#ppt_x"/>
                                          </p:val>
                                        </p:tav>
                                      </p:tavLst>
                                    </p:anim>
                                    <p:anim calcmode="lin" valueType="num">
                                      <p:cBhvr>
                                        <p:cTn id="13" dur="900" decel="100000" fill="hold"/>
                                        <p:tgtEl>
                                          <p:spTgt spid="3"/>
                                        </p:tgtEl>
                                        <p:attrNameLst>
                                          <p:attrName>ppt_y</p:attrName>
                                        </p:attrNameLst>
                                      </p:cBhvr>
                                      <p:tavLst>
                                        <p:tav tm="0">
                                          <p:val>
                                            <p:strVal val="#ppt_y+1"/>
                                          </p:val>
                                        </p:tav>
                                        <p:tav tm="100000">
                                          <p:val>
                                            <p:strVal val="#ppt_y-.03"/>
                                          </p:val>
                                        </p:tav>
                                      </p:tavLst>
                                    </p:anim>
                                    <p:anim calcmode="lin" valueType="num">
                                      <p:cBhvr>
                                        <p:cTn id="14" dur="100" accel="100000" fill="hold">
                                          <p:stCondLst>
                                            <p:cond delay="900"/>
                                          </p:stCondLst>
                                        </p:cTn>
                                        <p:tgtEl>
                                          <p:spTgt spid="3"/>
                                        </p:tgtEl>
                                        <p:attrNameLst>
                                          <p:attrName>ppt_y</p:attrName>
                                        </p:attrNameLst>
                                      </p:cBhvr>
                                      <p:tavLst>
                                        <p:tav tm="0">
                                          <p:val>
                                            <p:strVal val="#ppt_y-.03"/>
                                          </p:val>
                                        </p:tav>
                                        <p:tav tm="100000">
                                          <p:val>
                                            <p:strVal val="#ppt_y"/>
                                          </p:val>
                                        </p:tav>
                                      </p:tavLst>
                                    </p:anim>
                                  </p:childTnLst>
                                </p:cTn>
                              </p:par>
                              <p:par>
                                <p:cTn id="15" presetID="37" presetClass="entr" presetSubtype="0" fill="hold" nodeType="withEffect">
                                  <p:stCondLst>
                                    <p:cond delay="250"/>
                                  </p:stCondLst>
                                  <p:childTnLst>
                                    <p:set>
                                      <p:cBhvr>
                                        <p:cTn id="16" dur="1" fill="hold">
                                          <p:stCondLst>
                                            <p:cond delay="0"/>
                                          </p:stCondLst>
                                        </p:cTn>
                                        <p:tgtEl>
                                          <p:spTgt spid="5"/>
                                        </p:tgtEl>
                                        <p:attrNameLst>
                                          <p:attrName>style.visibility</p:attrName>
                                        </p:attrNameLst>
                                      </p:cBhvr>
                                      <p:to>
                                        <p:strVal val="visible"/>
                                      </p:to>
                                    </p:set>
                                    <p:animEffect transition="in" filter="fade">
                                      <p:cBhvr>
                                        <p:cTn id="17" dur="1000"/>
                                        <p:tgtEl>
                                          <p:spTgt spid="5"/>
                                        </p:tgtEl>
                                      </p:cBhvr>
                                    </p:animEffect>
                                    <p:anim calcmode="lin" valueType="num">
                                      <p:cBhvr>
                                        <p:cTn id="18" dur="1000" fill="hold"/>
                                        <p:tgtEl>
                                          <p:spTgt spid="5"/>
                                        </p:tgtEl>
                                        <p:attrNameLst>
                                          <p:attrName>ppt_x</p:attrName>
                                        </p:attrNameLst>
                                      </p:cBhvr>
                                      <p:tavLst>
                                        <p:tav tm="0">
                                          <p:val>
                                            <p:strVal val="#ppt_x"/>
                                          </p:val>
                                        </p:tav>
                                        <p:tav tm="100000">
                                          <p:val>
                                            <p:strVal val="#ppt_x"/>
                                          </p:val>
                                        </p:tav>
                                      </p:tavLst>
                                    </p:anim>
                                    <p:anim calcmode="lin" valueType="num">
                                      <p:cBhvr>
                                        <p:cTn id="19" dur="900" decel="100000" fill="hold"/>
                                        <p:tgtEl>
                                          <p:spTgt spid="5"/>
                                        </p:tgtEl>
                                        <p:attrNameLst>
                                          <p:attrName>ppt_y</p:attrName>
                                        </p:attrNameLst>
                                      </p:cBhvr>
                                      <p:tavLst>
                                        <p:tav tm="0">
                                          <p:val>
                                            <p:strVal val="#ppt_y+1"/>
                                          </p:val>
                                        </p:tav>
                                        <p:tav tm="100000">
                                          <p:val>
                                            <p:strVal val="#ppt_y-.03"/>
                                          </p:val>
                                        </p:tav>
                                      </p:tavLst>
                                    </p:anim>
                                    <p:anim calcmode="lin" valueType="num">
                                      <p:cBhvr>
                                        <p:cTn id="20" dur="100" accel="100000" fill="hold">
                                          <p:stCondLst>
                                            <p:cond delay="900"/>
                                          </p:stCondLst>
                                        </p:cTn>
                                        <p:tgtEl>
                                          <p:spTgt spid="5"/>
                                        </p:tgtEl>
                                        <p:attrNameLst>
                                          <p:attrName>ppt_y</p:attrName>
                                        </p:attrNameLst>
                                      </p:cBhvr>
                                      <p:tavLst>
                                        <p:tav tm="0">
                                          <p:val>
                                            <p:strVal val="#ppt_y-.03"/>
                                          </p:val>
                                        </p:tav>
                                        <p:tav tm="100000">
                                          <p:val>
                                            <p:strVal val="#ppt_y"/>
                                          </p:val>
                                        </p:tav>
                                      </p:tavLst>
                                    </p:anim>
                                  </p:childTnLst>
                                </p:cTn>
                              </p:par>
                              <p:par>
                                <p:cTn id="21" presetID="37" presetClass="entr" presetSubtype="0" fill="hold" nodeType="withEffect">
                                  <p:stCondLst>
                                    <p:cond delay="500"/>
                                  </p:stCondLst>
                                  <p:childTnLst>
                                    <p:set>
                                      <p:cBhvr>
                                        <p:cTn id="22" dur="1" fill="hold">
                                          <p:stCondLst>
                                            <p:cond delay="0"/>
                                          </p:stCondLst>
                                        </p:cTn>
                                        <p:tgtEl>
                                          <p:spTgt spid="6"/>
                                        </p:tgtEl>
                                        <p:attrNameLst>
                                          <p:attrName>style.visibility</p:attrName>
                                        </p:attrNameLst>
                                      </p:cBhvr>
                                      <p:to>
                                        <p:strVal val="visible"/>
                                      </p:to>
                                    </p:set>
                                    <p:animEffect transition="in" filter="fade">
                                      <p:cBhvr>
                                        <p:cTn id="23" dur="1000"/>
                                        <p:tgtEl>
                                          <p:spTgt spid="6"/>
                                        </p:tgtEl>
                                      </p:cBhvr>
                                    </p:animEffect>
                                    <p:anim calcmode="lin" valueType="num">
                                      <p:cBhvr>
                                        <p:cTn id="24" dur="1000" fill="hold"/>
                                        <p:tgtEl>
                                          <p:spTgt spid="6"/>
                                        </p:tgtEl>
                                        <p:attrNameLst>
                                          <p:attrName>ppt_x</p:attrName>
                                        </p:attrNameLst>
                                      </p:cBhvr>
                                      <p:tavLst>
                                        <p:tav tm="0">
                                          <p:val>
                                            <p:strVal val="#ppt_x"/>
                                          </p:val>
                                        </p:tav>
                                        <p:tav tm="100000">
                                          <p:val>
                                            <p:strVal val="#ppt_x"/>
                                          </p:val>
                                        </p:tav>
                                      </p:tavLst>
                                    </p:anim>
                                    <p:anim calcmode="lin" valueType="num">
                                      <p:cBhvr>
                                        <p:cTn id="25" dur="900" decel="100000" fill="hold"/>
                                        <p:tgtEl>
                                          <p:spTgt spid="6"/>
                                        </p:tgtEl>
                                        <p:attrNameLst>
                                          <p:attrName>ppt_y</p:attrName>
                                        </p:attrNameLst>
                                      </p:cBhvr>
                                      <p:tavLst>
                                        <p:tav tm="0">
                                          <p:val>
                                            <p:strVal val="#ppt_y+1"/>
                                          </p:val>
                                        </p:tav>
                                        <p:tav tm="100000">
                                          <p:val>
                                            <p:strVal val="#ppt_y-.03"/>
                                          </p:val>
                                        </p:tav>
                                      </p:tavLst>
                                    </p:anim>
                                    <p:anim calcmode="lin" valueType="num">
                                      <p:cBhvr>
                                        <p:cTn id="26" dur="100" accel="100000" fill="hold">
                                          <p:stCondLst>
                                            <p:cond delay="900"/>
                                          </p:stCondLst>
                                        </p:cTn>
                                        <p:tgtEl>
                                          <p:spTgt spid="6"/>
                                        </p:tgtEl>
                                        <p:attrNameLst>
                                          <p:attrName>ppt_y</p:attrName>
                                        </p:attrNameLst>
                                      </p:cBhvr>
                                      <p:tavLst>
                                        <p:tav tm="0">
                                          <p:val>
                                            <p:strVal val="#ppt_y-.03"/>
                                          </p:val>
                                        </p:tav>
                                        <p:tav tm="100000">
                                          <p:val>
                                            <p:strVal val="#ppt_y"/>
                                          </p:val>
                                        </p:tav>
                                      </p:tavLst>
                                    </p:anim>
                                  </p:childTnLst>
                                </p:cTn>
                              </p:par>
                              <p:par>
                                <p:cTn id="27" presetID="37" presetClass="entr" presetSubtype="0" fill="hold" nodeType="withEffect">
                                  <p:stCondLst>
                                    <p:cond delay="750"/>
                                  </p:stCondLst>
                                  <p:childTnLst>
                                    <p:set>
                                      <p:cBhvr>
                                        <p:cTn id="28" dur="1" fill="hold">
                                          <p:stCondLst>
                                            <p:cond delay="0"/>
                                          </p:stCondLst>
                                        </p:cTn>
                                        <p:tgtEl>
                                          <p:spTgt spid="7"/>
                                        </p:tgtEl>
                                        <p:attrNameLst>
                                          <p:attrName>style.visibility</p:attrName>
                                        </p:attrNameLst>
                                      </p:cBhvr>
                                      <p:to>
                                        <p:strVal val="visible"/>
                                      </p:to>
                                    </p:set>
                                    <p:animEffect transition="in" filter="fade">
                                      <p:cBhvr>
                                        <p:cTn id="29" dur="1000"/>
                                        <p:tgtEl>
                                          <p:spTgt spid="7"/>
                                        </p:tgtEl>
                                      </p:cBhvr>
                                    </p:animEffect>
                                    <p:anim calcmode="lin" valueType="num">
                                      <p:cBhvr>
                                        <p:cTn id="30" dur="1000" fill="hold"/>
                                        <p:tgtEl>
                                          <p:spTgt spid="7"/>
                                        </p:tgtEl>
                                        <p:attrNameLst>
                                          <p:attrName>ppt_x</p:attrName>
                                        </p:attrNameLst>
                                      </p:cBhvr>
                                      <p:tavLst>
                                        <p:tav tm="0">
                                          <p:val>
                                            <p:strVal val="#ppt_x"/>
                                          </p:val>
                                        </p:tav>
                                        <p:tav tm="100000">
                                          <p:val>
                                            <p:strVal val="#ppt_x"/>
                                          </p:val>
                                        </p:tav>
                                      </p:tavLst>
                                    </p:anim>
                                    <p:anim calcmode="lin" valueType="num">
                                      <p:cBhvr>
                                        <p:cTn id="31" dur="900" decel="100000" fill="hold"/>
                                        <p:tgtEl>
                                          <p:spTgt spid="7"/>
                                        </p:tgtEl>
                                        <p:attrNameLst>
                                          <p:attrName>ppt_y</p:attrName>
                                        </p:attrNameLst>
                                      </p:cBhvr>
                                      <p:tavLst>
                                        <p:tav tm="0">
                                          <p:val>
                                            <p:strVal val="#ppt_y+1"/>
                                          </p:val>
                                        </p:tav>
                                        <p:tav tm="100000">
                                          <p:val>
                                            <p:strVal val="#ppt_y-.03"/>
                                          </p:val>
                                        </p:tav>
                                      </p:tavLst>
                                    </p:anim>
                                    <p:anim calcmode="lin" valueType="num">
                                      <p:cBhvr>
                                        <p:cTn id="32" dur="100" accel="100000" fill="hold">
                                          <p:stCondLst>
                                            <p:cond delay="900"/>
                                          </p:stCondLst>
                                        </p:cTn>
                                        <p:tgtEl>
                                          <p:spTgt spid="7"/>
                                        </p:tgtEl>
                                        <p:attrNameLst>
                                          <p:attrName>ppt_y</p:attrName>
                                        </p:attrNameLst>
                                      </p:cBhvr>
                                      <p:tavLst>
                                        <p:tav tm="0">
                                          <p:val>
                                            <p:strVal val="#ppt_y-.03"/>
                                          </p:val>
                                        </p:tav>
                                        <p:tav tm="100000">
                                          <p:val>
                                            <p:strVal val="#ppt_y"/>
                                          </p:val>
                                        </p:tav>
                                      </p:tavLst>
                                    </p:anim>
                                  </p:childTnLst>
                                </p:cTn>
                              </p:par>
                              <p:par>
                                <p:cTn id="33" presetID="37" presetClass="entr" presetSubtype="0" fill="hold" nodeType="withEffect">
                                  <p:stCondLst>
                                    <p:cond delay="1000"/>
                                  </p:stCondLst>
                                  <p:childTnLst>
                                    <p:set>
                                      <p:cBhvr>
                                        <p:cTn id="34" dur="1" fill="hold">
                                          <p:stCondLst>
                                            <p:cond delay="0"/>
                                          </p:stCondLst>
                                        </p:cTn>
                                        <p:tgtEl>
                                          <p:spTgt spid="9"/>
                                        </p:tgtEl>
                                        <p:attrNameLst>
                                          <p:attrName>style.visibility</p:attrName>
                                        </p:attrNameLst>
                                      </p:cBhvr>
                                      <p:to>
                                        <p:strVal val="visible"/>
                                      </p:to>
                                    </p:set>
                                    <p:animEffect transition="in" filter="fade">
                                      <p:cBhvr>
                                        <p:cTn id="35" dur="1000"/>
                                        <p:tgtEl>
                                          <p:spTgt spid="9"/>
                                        </p:tgtEl>
                                      </p:cBhvr>
                                    </p:animEffect>
                                    <p:anim calcmode="lin" valueType="num">
                                      <p:cBhvr>
                                        <p:cTn id="36" dur="1000" fill="hold"/>
                                        <p:tgtEl>
                                          <p:spTgt spid="9"/>
                                        </p:tgtEl>
                                        <p:attrNameLst>
                                          <p:attrName>ppt_x</p:attrName>
                                        </p:attrNameLst>
                                      </p:cBhvr>
                                      <p:tavLst>
                                        <p:tav tm="0">
                                          <p:val>
                                            <p:strVal val="#ppt_x"/>
                                          </p:val>
                                        </p:tav>
                                        <p:tav tm="100000">
                                          <p:val>
                                            <p:strVal val="#ppt_x"/>
                                          </p:val>
                                        </p:tav>
                                      </p:tavLst>
                                    </p:anim>
                                    <p:anim calcmode="lin" valueType="num">
                                      <p:cBhvr>
                                        <p:cTn id="37" dur="900" decel="100000" fill="hold"/>
                                        <p:tgtEl>
                                          <p:spTgt spid="9"/>
                                        </p:tgtEl>
                                        <p:attrNameLst>
                                          <p:attrName>ppt_y</p:attrName>
                                        </p:attrNameLst>
                                      </p:cBhvr>
                                      <p:tavLst>
                                        <p:tav tm="0">
                                          <p:val>
                                            <p:strVal val="#ppt_y+1"/>
                                          </p:val>
                                        </p:tav>
                                        <p:tav tm="100000">
                                          <p:val>
                                            <p:strVal val="#ppt_y-.03"/>
                                          </p:val>
                                        </p:tav>
                                      </p:tavLst>
                                    </p:anim>
                                    <p:anim calcmode="lin" valueType="num">
                                      <p:cBhvr>
                                        <p:cTn id="38" dur="100" accel="100000" fill="hold">
                                          <p:stCondLst>
                                            <p:cond delay="900"/>
                                          </p:stCondLst>
                                        </p:cTn>
                                        <p:tgtEl>
                                          <p:spTgt spid="9"/>
                                        </p:tgtEl>
                                        <p:attrNameLst>
                                          <p:attrName>ppt_y</p:attrName>
                                        </p:attrNameLst>
                                      </p:cBhvr>
                                      <p:tavLst>
                                        <p:tav tm="0">
                                          <p:val>
                                            <p:strVal val="#ppt_y-.03"/>
                                          </p:val>
                                        </p:tav>
                                        <p:tav tm="100000">
                                          <p:val>
                                            <p:strVal val="#ppt_y"/>
                                          </p:val>
                                        </p:tav>
                                      </p:tavLst>
                                    </p:anim>
                                  </p:childTnLst>
                                </p:cTn>
                              </p:par>
                            </p:childTnLst>
                          </p:cTn>
                        </p:par>
                        <p:par>
                          <p:cTn id="39" fill="hold">
                            <p:stCondLst>
                              <p:cond delay="2000"/>
                            </p:stCondLst>
                            <p:childTnLst>
                              <p:par>
                                <p:cTn id="40" presetID="10" presetClass="entr" presetSubtype="0" fill="hold" grpId="0" nodeType="afterEffect">
                                  <p:stCondLst>
                                    <p:cond delay="0"/>
                                  </p:stCondLst>
                                  <p:childTnLst>
                                    <p:set>
                                      <p:cBhvr>
                                        <p:cTn id="41" dur="1" fill="hold">
                                          <p:stCondLst>
                                            <p:cond delay="0"/>
                                          </p:stCondLst>
                                        </p:cTn>
                                        <p:tgtEl>
                                          <p:spTgt spid="40"/>
                                        </p:tgtEl>
                                        <p:attrNameLst>
                                          <p:attrName>style.visibility</p:attrName>
                                        </p:attrNameLst>
                                      </p:cBhvr>
                                      <p:to>
                                        <p:strVal val="visible"/>
                                      </p:to>
                                    </p:set>
                                    <p:animEffect transition="in" filter="fade">
                                      <p:cBhvr>
                                        <p:cTn id="42" dur="500"/>
                                        <p:tgtEl>
                                          <p:spTgt spid="40"/>
                                        </p:tgtEl>
                                      </p:cBhvr>
                                    </p:animEffect>
                                  </p:childTnLst>
                                </p:cTn>
                              </p:par>
                              <p:par>
                                <p:cTn id="43" presetID="10" presetClass="entr" presetSubtype="0" fill="hold" grpId="0" nodeType="withEffect">
                                  <p:stCondLst>
                                    <p:cond delay="0"/>
                                  </p:stCondLst>
                                  <p:childTnLst>
                                    <p:set>
                                      <p:cBhvr>
                                        <p:cTn id="44" dur="1" fill="hold">
                                          <p:stCondLst>
                                            <p:cond delay="0"/>
                                          </p:stCondLst>
                                        </p:cTn>
                                        <p:tgtEl>
                                          <p:spTgt spid="42"/>
                                        </p:tgtEl>
                                        <p:attrNameLst>
                                          <p:attrName>style.visibility</p:attrName>
                                        </p:attrNameLst>
                                      </p:cBhvr>
                                      <p:to>
                                        <p:strVal val="visible"/>
                                      </p:to>
                                    </p:set>
                                    <p:animEffect transition="in" filter="fade">
                                      <p:cBhvr>
                                        <p:cTn id="45" dur="500"/>
                                        <p:tgtEl>
                                          <p:spTgt spid="42"/>
                                        </p:tgtEl>
                                      </p:cBhvr>
                                    </p:animEffect>
                                  </p:childTnLst>
                                </p:cTn>
                              </p:par>
                              <p:par>
                                <p:cTn id="46" presetID="10" presetClass="entr" presetSubtype="0" fill="hold" grpId="0" nodeType="withEffect">
                                  <p:stCondLst>
                                    <p:cond delay="0"/>
                                  </p:stCondLst>
                                  <p:childTnLst>
                                    <p:set>
                                      <p:cBhvr>
                                        <p:cTn id="47" dur="1" fill="hold">
                                          <p:stCondLst>
                                            <p:cond delay="0"/>
                                          </p:stCondLst>
                                        </p:cTn>
                                        <p:tgtEl>
                                          <p:spTgt spid="44"/>
                                        </p:tgtEl>
                                        <p:attrNameLst>
                                          <p:attrName>style.visibility</p:attrName>
                                        </p:attrNameLst>
                                      </p:cBhvr>
                                      <p:to>
                                        <p:strVal val="visible"/>
                                      </p:to>
                                    </p:set>
                                    <p:animEffect transition="in" filter="fade">
                                      <p:cBhvr>
                                        <p:cTn id="48" dur="500"/>
                                        <p:tgtEl>
                                          <p:spTgt spid="44"/>
                                        </p:tgtEl>
                                      </p:cBhvr>
                                    </p:animEffect>
                                  </p:childTnLst>
                                </p:cTn>
                              </p:par>
                              <p:par>
                                <p:cTn id="49" presetID="10" presetClass="entr" presetSubtype="0" fill="hold" grpId="0" nodeType="withEffect">
                                  <p:stCondLst>
                                    <p:cond delay="0"/>
                                  </p:stCondLst>
                                  <p:childTnLst>
                                    <p:set>
                                      <p:cBhvr>
                                        <p:cTn id="50" dur="1" fill="hold">
                                          <p:stCondLst>
                                            <p:cond delay="0"/>
                                          </p:stCondLst>
                                        </p:cTn>
                                        <p:tgtEl>
                                          <p:spTgt spid="46"/>
                                        </p:tgtEl>
                                        <p:attrNameLst>
                                          <p:attrName>style.visibility</p:attrName>
                                        </p:attrNameLst>
                                      </p:cBhvr>
                                      <p:to>
                                        <p:strVal val="visible"/>
                                      </p:to>
                                    </p:set>
                                    <p:animEffect transition="in" filter="fade">
                                      <p:cBhvr>
                                        <p:cTn id="51" dur="500"/>
                                        <p:tgtEl>
                                          <p:spTgt spid="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 grpId="0" bldLvl="0" animBg="1"/>
      <p:bldP spid="42" grpId="0" bldLvl="0" animBg="1"/>
      <p:bldP spid="44" grpId="0" bldLvl="0" animBg="1"/>
      <p:bldP spid="46" grpId="0" bldLvl="0" animBg="1"/>
    </p:bldLst>
  </p:timing>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GrpSpPr/>
          <p:nvPr/>
        </p:nvGrpSpPr>
        <p:grpSpPr>
          <a:xfrm>
            <a:off x="1278026" y="1392420"/>
            <a:ext cx="6025888" cy="4490105"/>
            <a:chOff x="1278026" y="1392420"/>
            <a:chExt cx="6025888" cy="4490105"/>
          </a:xfrm>
        </p:grpSpPr>
        <p:sp>
          <p:nvSpPr>
            <p:cNvPr id="23" name="任意多边形 22"/>
            <p:cNvSpPr/>
            <p:nvPr/>
          </p:nvSpPr>
          <p:spPr>
            <a:xfrm>
              <a:off x="1278026" y="1587168"/>
              <a:ext cx="5924629" cy="4295357"/>
            </a:xfrm>
            <a:custGeom>
              <a:avLst/>
              <a:gdLst>
                <a:gd name="connsiteX0" fmla="*/ 0 w 4644572"/>
                <a:gd name="connsiteY0" fmla="*/ 3367315 h 3367315"/>
                <a:gd name="connsiteX1" fmla="*/ 0 w 4644572"/>
                <a:gd name="connsiteY1" fmla="*/ 2786743 h 3367315"/>
                <a:gd name="connsiteX2" fmla="*/ 145143 w 4644572"/>
                <a:gd name="connsiteY2" fmla="*/ 2641600 h 3367315"/>
                <a:gd name="connsiteX3" fmla="*/ 1161143 w 4644572"/>
                <a:gd name="connsiteY3" fmla="*/ 2641600 h 3367315"/>
                <a:gd name="connsiteX4" fmla="*/ 1161143 w 4644572"/>
                <a:gd name="connsiteY4" fmla="*/ 2133600 h 3367315"/>
                <a:gd name="connsiteX5" fmla="*/ 1320800 w 4644572"/>
                <a:gd name="connsiteY5" fmla="*/ 1973943 h 3367315"/>
                <a:gd name="connsiteX6" fmla="*/ 2307772 w 4644572"/>
                <a:gd name="connsiteY6" fmla="*/ 1973943 h 3367315"/>
                <a:gd name="connsiteX7" fmla="*/ 2307772 w 4644572"/>
                <a:gd name="connsiteY7" fmla="*/ 1509486 h 3367315"/>
                <a:gd name="connsiteX8" fmla="*/ 2452915 w 4644572"/>
                <a:gd name="connsiteY8" fmla="*/ 1364343 h 3367315"/>
                <a:gd name="connsiteX9" fmla="*/ 3468914 w 4644572"/>
                <a:gd name="connsiteY9" fmla="*/ 1364343 h 3367315"/>
                <a:gd name="connsiteX10" fmla="*/ 3468914 w 4644572"/>
                <a:gd name="connsiteY10" fmla="*/ 841829 h 3367315"/>
                <a:gd name="connsiteX11" fmla="*/ 3628571 w 4644572"/>
                <a:gd name="connsiteY11" fmla="*/ 682172 h 3367315"/>
                <a:gd name="connsiteX12" fmla="*/ 4644572 w 4644572"/>
                <a:gd name="connsiteY12" fmla="*/ 682172 h 3367315"/>
                <a:gd name="connsiteX13" fmla="*/ 4644572 w 4644572"/>
                <a:gd name="connsiteY13" fmla="*/ 0 h 3367315"/>
                <a:gd name="connsiteX14" fmla="*/ 4630057 w 4644572"/>
                <a:gd name="connsiteY14" fmla="*/ 29029 h 3367315"/>
                <a:gd name="connsiteX0-1" fmla="*/ 0 w 4644572"/>
                <a:gd name="connsiteY0-2" fmla="*/ 3367315 h 3367315"/>
                <a:gd name="connsiteX1-3" fmla="*/ 0 w 4644572"/>
                <a:gd name="connsiteY1-4" fmla="*/ 2786743 h 3367315"/>
                <a:gd name="connsiteX2-5" fmla="*/ 145143 w 4644572"/>
                <a:gd name="connsiteY2-6" fmla="*/ 2641600 h 3367315"/>
                <a:gd name="connsiteX3-7" fmla="*/ 1161143 w 4644572"/>
                <a:gd name="connsiteY3-8" fmla="*/ 2641600 h 3367315"/>
                <a:gd name="connsiteX4-9" fmla="*/ 1161143 w 4644572"/>
                <a:gd name="connsiteY4-10" fmla="*/ 2133600 h 3367315"/>
                <a:gd name="connsiteX5-11" fmla="*/ 1320800 w 4644572"/>
                <a:gd name="connsiteY5-12" fmla="*/ 1973943 h 3367315"/>
                <a:gd name="connsiteX6-13" fmla="*/ 2307772 w 4644572"/>
                <a:gd name="connsiteY6-14" fmla="*/ 1973943 h 3367315"/>
                <a:gd name="connsiteX7-15" fmla="*/ 2307772 w 4644572"/>
                <a:gd name="connsiteY7-16" fmla="*/ 1509486 h 3367315"/>
                <a:gd name="connsiteX8-17" fmla="*/ 2452915 w 4644572"/>
                <a:gd name="connsiteY8-18" fmla="*/ 1364343 h 3367315"/>
                <a:gd name="connsiteX9-19" fmla="*/ 3468914 w 4644572"/>
                <a:gd name="connsiteY9-20" fmla="*/ 1364343 h 3367315"/>
                <a:gd name="connsiteX10-21" fmla="*/ 3468914 w 4644572"/>
                <a:gd name="connsiteY10-22" fmla="*/ 841829 h 3367315"/>
                <a:gd name="connsiteX11-23" fmla="*/ 3628571 w 4644572"/>
                <a:gd name="connsiteY11-24" fmla="*/ 682172 h 3367315"/>
                <a:gd name="connsiteX12-25" fmla="*/ 4644572 w 4644572"/>
                <a:gd name="connsiteY12-26" fmla="*/ 682172 h 3367315"/>
                <a:gd name="connsiteX13-27" fmla="*/ 4644572 w 4644572"/>
                <a:gd name="connsiteY13-28" fmla="*/ 0 h 3367315"/>
                <a:gd name="connsiteX14-29" fmla="*/ 4630057 w 4644572"/>
                <a:gd name="connsiteY14-30" fmla="*/ 29029 h 3367315"/>
                <a:gd name="connsiteX0-31" fmla="*/ 0 w 4644572"/>
                <a:gd name="connsiteY0-32" fmla="*/ 3367315 h 3367315"/>
                <a:gd name="connsiteX1-33" fmla="*/ 0 w 4644572"/>
                <a:gd name="connsiteY1-34" fmla="*/ 2786743 h 3367315"/>
                <a:gd name="connsiteX2-35" fmla="*/ 145143 w 4644572"/>
                <a:gd name="connsiteY2-36" fmla="*/ 2641600 h 3367315"/>
                <a:gd name="connsiteX3-37" fmla="*/ 1161143 w 4644572"/>
                <a:gd name="connsiteY3-38" fmla="*/ 2641600 h 3367315"/>
                <a:gd name="connsiteX4-39" fmla="*/ 1161143 w 4644572"/>
                <a:gd name="connsiteY4-40" fmla="*/ 2133600 h 3367315"/>
                <a:gd name="connsiteX5-41" fmla="*/ 1320800 w 4644572"/>
                <a:gd name="connsiteY5-42" fmla="*/ 1973943 h 3367315"/>
                <a:gd name="connsiteX6-43" fmla="*/ 2307772 w 4644572"/>
                <a:gd name="connsiteY6-44" fmla="*/ 1973943 h 3367315"/>
                <a:gd name="connsiteX7-45" fmla="*/ 2307772 w 4644572"/>
                <a:gd name="connsiteY7-46" fmla="*/ 1509486 h 3367315"/>
                <a:gd name="connsiteX8-47" fmla="*/ 2452915 w 4644572"/>
                <a:gd name="connsiteY8-48" fmla="*/ 1364343 h 3367315"/>
                <a:gd name="connsiteX9-49" fmla="*/ 3468914 w 4644572"/>
                <a:gd name="connsiteY9-50" fmla="*/ 1364343 h 3367315"/>
                <a:gd name="connsiteX10-51" fmla="*/ 3468914 w 4644572"/>
                <a:gd name="connsiteY10-52" fmla="*/ 841829 h 3367315"/>
                <a:gd name="connsiteX11-53" fmla="*/ 3628571 w 4644572"/>
                <a:gd name="connsiteY11-54" fmla="*/ 682172 h 3367315"/>
                <a:gd name="connsiteX12-55" fmla="*/ 4644572 w 4644572"/>
                <a:gd name="connsiteY12-56" fmla="*/ 682172 h 3367315"/>
                <a:gd name="connsiteX13-57" fmla="*/ 4644572 w 4644572"/>
                <a:gd name="connsiteY13-58" fmla="*/ 0 h 3367315"/>
                <a:gd name="connsiteX14-59" fmla="*/ 4630057 w 4644572"/>
                <a:gd name="connsiteY14-60" fmla="*/ 29029 h 3367315"/>
                <a:gd name="connsiteX0-61" fmla="*/ 0 w 4644572"/>
                <a:gd name="connsiteY0-62" fmla="*/ 3367315 h 3367315"/>
                <a:gd name="connsiteX1-63" fmla="*/ 0 w 4644572"/>
                <a:gd name="connsiteY1-64" fmla="*/ 2786743 h 3367315"/>
                <a:gd name="connsiteX2-65" fmla="*/ 145143 w 4644572"/>
                <a:gd name="connsiteY2-66" fmla="*/ 2641600 h 3367315"/>
                <a:gd name="connsiteX3-67" fmla="*/ 1161143 w 4644572"/>
                <a:gd name="connsiteY3-68" fmla="*/ 2641600 h 3367315"/>
                <a:gd name="connsiteX4-69" fmla="*/ 1161143 w 4644572"/>
                <a:gd name="connsiteY4-70" fmla="*/ 2133600 h 3367315"/>
                <a:gd name="connsiteX5-71" fmla="*/ 1320800 w 4644572"/>
                <a:gd name="connsiteY5-72" fmla="*/ 1973943 h 3367315"/>
                <a:gd name="connsiteX6-73" fmla="*/ 2307772 w 4644572"/>
                <a:gd name="connsiteY6-74" fmla="*/ 1973943 h 3367315"/>
                <a:gd name="connsiteX7-75" fmla="*/ 2307772 w 4644572"/>
                <a:gd name="connsiteY7-76" fmla="*/ 1509486 h 3367315"/>
                <a:gd name="connsiteX8-77" fmla="*/ 2452915 w 4644572"/>
                <a:gd name="connsiteY8-78" fmla="*/ 1364343 h 3367315"/>
                <a:gd name="connsiteX9-79" fmla="*/ 3468914 w 4644572"/>
                <a:gd name="connsiteY9-80" fmla="*/ 1364343 h 3367315"/>
                <a:gd name="connsiteX10-81" fmla="*/ 3468914 w 4644572"/>
                <a:gd name="connsiteY10-82" fmla="*/ 841829 h 3367315"/>
                <a:gd name="connsiteX11-83" fmla="*/ 3628571 w 4644572"/>
                <a:gd name="connsiteY11-84" fmla="*/ 682172 h 3367315"/>
                <a:gd name="connsiteX12-85" fmla="*/ 4644572 w 4644572"/>
                <a:gd name="connsiteY12-86" fmla="*/ 682172 h 3367315"/>
                <a:gd name="connsiteX13-87" fmla="*/ 4644572 w 4644572"/>
                <a:gd name="connsiteY13-88" fmla="*/ 0 h 3367315"/>
                <a:gd name="connsiteX14-89" fmla="*/ 4630057 w 4644572"/>
                <a:gd name="connsiteY14-90" fmla="*/ 29029 h 3367315"/>
                <a:gd name="connsiteX0-91" fmla="*/ 0 w 4644572"/>
                <a:gd name="connsiteY0-92" fmla="*/ 3367315 h 3367315"/>
                <a:gd name="connsiteX1-93" fmla="*/ 0 w 4644572"/>
                <a:gd name="connsiteY1-94" fmla="*/ 2786743 h 3367315"/>
                <a:gd name="connsiteX2-95" fmla="*/ 145143 w 4644572"/>
                <a:gd name="connsiteY2-96" fmla="*/ 2641600 h 3367315"/>
                <a:gd name="connsiteX3-97" fmla="*/ 1161143 w 4644572"/>
                <a:gd name="connsiteY3-98" fmla="*/ 2641600 h 3367315"/>
                <a:gd name="connsiteX4-99" fmla="*/ 1161143 w 4644572"/>
                <a:gd name="connsiteY4-100" fmla="*/ 2133600 h 3367315"/>
                <a:gd name="connsiteX5-101" fmla="*/ 1320800 w 4644572"/>
                <a:gd name="connsiteY5-102" fmla="*/ 1973943 h 3367315"/>
                <a:gd name="connsiteX6-103" fmla="*/ 2307772 w 4644572"/>
                <a:gd name="connsiteY6-104" fmla="*/ 1973943 h 3367315"/>
                <a:gd name="connsiteX7-105" fmla="*/ 2307772 w 4644572"/>
                <a:gd name="connsiteY7-106" fmla="*/ 1509486 h 3367315"/>
                <a:gd name="connsiteX8-107" fmla="*/ 2452915 w 4644572"/>
                <a:gd name="connsiteY8-108" fmla="*/ 1364343 h 3367315"/>
                <a:gd name="connsiteX9-109" fmla="*/ 3468914 w 4644572"/>
                <a:gd name="connsiteY9-110" fmla="*/ 1364343 h 3367315"/>
                <a:gd name="connsiteX10-111" fmla="*/ 3468914 w 4644572"/>
                <a:gd name="connsiteY10-112" fmla="*/ 841829 h 3367315"/>
                <a:gd name="connsiteX11-113" fmla="*/ 3628571 w 4644572"/>
                <a:gd name="connsiteY11-114" fmla="*/ 682172 h 3367315"/>
                <a:gd name="connsiteX12-115" fmla="*/ 4644572 w 4644572"/>
                <a:gd name="connsiteY12-116" fmla="*/ 682172 h 3367315"/>
                <a:gd name="connsiteX13-117" fmla="*/ 4644572 w 4644572"/>
                <a:gd name="connsiteY13-118" fmla="*/ 0 h 3367315"/>
                <a:gd name="connsiteX14-119" fmla="*/ 4630057 w 4644572"/>
                <a:gd name="connsiteY14-120" fmla="*/ 29029 h 3367315"/>
                <a:gd name="connsiteX0-121" fmla="*/ 0 w 4644572"/>
                <a:gd name="connsiteY0-122" fmla="*/ 3367315 h 3367315"/>
                <a:gd name="connsiteX1-123" fmla="*/ 0 w 4644572"/>
                <a:gd name="connsiteY1-124" fmla="*/ 2786743 h 3367315"/>
                <a:gd name="connsiteX2-125" fmla="*/ 145143 w 4644572"/>
                <a:gd name="connsiteY2-126" fmla="*/ 2641600 h 3367315"/>
                <a:gd name="connsiteX3-127" fmla="*/ 1161143 w 4644572"/>
                <a:gd name="connsiteY3-128" fmla="*/ 2641600 h 3367315"/>
                <a:gd name="connsiteX4-129" fmla="*/ 1161143 w 4644572"/>
                <a:gd name="connsiteY4-130" fmla="*/ 2133600 h 3367315"/>
                <a:gd name="connsiteX5-131" fmla="*/ 1320800 w 4644572"/>
                <a:gd name="connsiteY5-132" fmla="*/ 1973943 h 3367315"/>
                <a:gd name="connsiteX6-133" fmla="*/ 2307772 w 4644572"/>
                <a:gd name="connsiteY6-134" fmla="*/ 1973943 h 3367315"/>
                <a:gd name="connsiteX7-135" fmla="*/ 2307772 w 4644572"/>
                <a:gd name="connsiteY7-136" fmla="*/ 1509486 h 3367315"/>
                <a:gd name="connsiteX8-137" fmla="*/ 2452915 w 4644572"/>
                <a:gd name="connsiteY8-138" fmla="*/ 1364343 h 3367315"/>
                <a:gd name="connsiteX9-139" fmla="*/ 3468914 w 4644572"/>
                <a:gd name="connsiteY9-140" fmla="*/ 1364343 h 3367315"/>
                <a:gd name="connsiteX10-141" fmla="*/ 3468914 w 4644572"/>
                <a:gd name="connsiteY10-142" fmla="*/ 841829 h 3367315"/>
                <a:gd name="connsiteX11-143" fmla="*/ 3628571 w 4644572"/>
                <a:gd name="connsiteY11-144" fmla="*/ 682172 h 3367315"/>
                <a:gd name="connsiteX12-145" fmla="*/ 4644572 w 4644572"/>
                <a:gd name="connsiteY12-146" fmla="*/ 682172 h 3367315"/>
                <a:gd name="connsiteX13-147" fmla="*/ 4644572 w 4644572"/>
                <a:gd name="connsiteY13-148" fmla="*/ 0 h 3367315"/>
                <a:gd name="connsiteX14-149" fmla="*/ 4630057 w 4644572"/>
                <a:gd name="connsiteY14-150" fmla="*/ 29029 h 3367315"/>
                <a:gd name="connsiteX0-151" fmla="*/ 0 w 4644572"/>
                <a:gd name="connsiteY0-152" fmla="*/ 3367315 h 3367315"/>
                <a:gd name="connsiteX1-153" fmla="*/ 0 w 4644572"/>
                <a:gd name="connsiteY1-154" fmla="*/ 2786743 h 3367315"/>
                <a:gd name="connsiteX2-155" fmla="*/ 145143 w 4644572"/>
                <a:gd name="connsiteY2-156" fmla="*/ 2641600 h 3367315"/>
                <a:gd name="connsiteX3-157" fmla="*/ 1161143 w 4644572"/>
                <a:gd name="connsiteY3-158" fmla="*/ 2641600 h 3367315"/>
                <a:gd name="connsiteX4-159" fmla="*/ 1161143 w 4644572"/>
                <a:gd name="connsiteY4-160" fmla="*/ 2133600 h 3367315"/>
                <a:gd name="connsiteX5-161" fmla="*/ 1320800 w 4644572"/>
                <a:gd name="connsiteY5-162" fmla="*/ 1973943 h 3367315"/>
                <a:gd name="connsiteX6-163" fmla="*/ 2307772 w 4644572"/>
                <a:gd name="connsiteY6-164" fmla="*/ 1973943 h 3367315"/>
                <a:gd name="connsiteX7-165" fmla="*/ 2307772 w 4644572"/>
                <a:gd name="connsiteY7-166" fmla="*/ 1509486 h 3367315"/>
                <a:gd name="connsiteX8-167" fmla="*/ 2452915 w 4644572"/>
                <a:gd name="connsiteY8-168" fmla="*/ 1364343 h 3367315"/>
                <a:gd name="connsiteX9-169" fmla="*/ 3468914 w 4644572"/>
                <a:gd name="connsiteY9-170" fmla="*/ 1364343 h 3367315"/>
                <a:gd name="connsiteX10-171" fmla="*/ 3468914 w 4644572"/>
                <a:gd name="connsiteY10-172" fmla="*/ 841829 h 3367315"/>
                <a:gd name="connsiteX11-173" fmla="*/ 3628571 w 4644572"/>
                <a:gd name="connsiteY11-174" fmla="*/ 682172 h 3367315"/>
                <a:gd name="connsiteX12-175" fmla="*/ 4644572 w 4644572"/>
                <a:gd name="connsiteY12-176" fmla="*/ 682172 h 3367315"/>
                <a:gd name="connsiteX13-177" fmla="*/ 4644572 w 4644572"/>
                <a:gd name="connsiteY13-178" fmla="*/ 0 h 3367315"/>
                <a:gd name="connsiteX14-179" fmla="*/ 4630057 w 4644572"/>
                <a:gd name="connsiteY14-180" fmla="*/ 29029 h 3367315"/>
                <a:gd name="connsiteX0-181" fmla="*/ 0 w 4644572"/>
                <a:gd name="connsiteY0-182" fmla="*/ 3367315 h 3367315"/>
                <a:gd name="connsiteX1-183" fmla="*/ 0 w 4644572"/>
                <a:gd name="connsiteY1-184" fmla="*/ 2786743 h 3367315"/>
                <a:gd name="connsiteX2-185" fmla="*/ 145143 w 4644572"/>
                <a:gd name="connsiteY2-186" fmla="*/ 2641600 h 3367315"/>
                <a:gd name="connsiteX3-187" fmla="*/ 1161143 w 4644572"/>
                <a:gd name="connsiteY3-188" fmla="*/ 2641600 h 3367315"/>
                <a:gd name="connsiteX4-189" fmla="*/ 1161143 w 4644572"/>
                <a:gd name="connsiteY4-190" fmla="*/ 2133600 h 3367315"/>
                <a:gd name="connsiteX5-191" fmla="*/ 1320800 w 4644572"/>
                <a:gd name="connsiteY5-192" fmla="*/ 1973943 h 3367315"/>
                <a:gd name="connsiteX6-193" fmla="*/ 2307772 w 4644572"/>
                <a:gd name="connsiteY6-194" fmla="*/ 1973943 h 3367315"/>
                <a:gd name="connsiteX7-195" fmla="*/ 2307772 w 4644572"/>
                <a:gd name="connsiteY7-196" fmla="*/ 1509486 h 3367315"/>
                <a:gd name="connsiteX8-197" fmla="*/ 2452915 w 4644572"/>
                <a:gd name="connsiteY8-198" fmla="*/ 1364343 h 3367315"/>
                <a:gd name="connsiteX9-199" fmla="*/ 3468914 w 4644572"/>
                <a:gd name="connsiteY9-200" fmla="*/ 1364343 h 3367315"/>
                <a:gd name="connsiteX10-201" fmla="*/ 3468914 w 4644572"/>
                <a:gd name="connsiteY10-202" fmla="*/ 841829 h 3367315"/>
                <a:gd name="connsiteX11-203" fmla="*/ 3628571 w 4644572"/>
                <a:gd name="connsiteY11-204" fmla="*/ 682172 h 3367315"/>
                <a:gd name="connsiteX12-205" fmla="*/ 4644572 w 4644572"/>
                <a:gd name="connsiteY12-206" fmla="*/ 682172 h 3367315"/>
                <a:gd name="connsiteX13-207" fmla="*/ 4644572 w 4644572"/>
                <a:gd name="connsiteY13-208" fmla="*/ 0 h 3367315"/>
                <a:gd name="connsiteX14-209" fmla="*/ 4630057 w 4644572"/>
                <a:gd name="connsiteY14-210" fmla="*/ 29029 h 3367315"/>
                <a:gd name="connsiteX0-211" fmla="*/ 0 w 4644572"/>
                <a:gd name="connsiteY0-212" fmla="*/ 3367315 h 3367315"/>
                <a:gd name="connsiteX1-213" fmla="*/ 0 w 4644572"/>
                <a:gd name="connsiteY1-214" fmla="*/ 2786743 h 3367315"/>
                <a:gd name="connsiteX2-215" fmla="*/ 145143 w 4644572"/>
                <a:gd name="connsiteY2-216" fmla="*/ 2641600 h 3367315"/>
                <a:gd name="connsiteX3-217" fmla="*/ 1161143 w 4644572"/>
                <a:gd name="connsiteY3-218" fmla="*/ 2641600 h 3367315"/>
                <a:gd name="connsiteX4-219" fmla="*/ 1161143 w 4644572"/>
                <a:gd name="connsiteY4-220" fmla="*/ 2133600 h 3367315"/>
                <a:gd name="connsiteX5-221" fmla="*/ 1320800 w 4644572"/>
                <a:gd name="connsiteY5-222" fmla="*/ 1973943 h 3367315"/>
                <a:gd name="connsiteX6-223" fmla="*/ 2307772 w 4644572"/>
                <a:gd name="connsiteY6-224" fmla="*/ 1973943 h 3367315"/>
                <a:gd name="connsiteX7-225" fmla="*/ 2307772 w 4644572"/>
                <a:gd name="connsiteY7-226" fmla="*/ 1509486 h 3367315"/>
                <a:gd name="connsiteX8-227" fmla="*/ 2452915 w 4644572"/>
                <a:gd name="connsiteY8-228" fmla="*/ 1364343 h 3367315"/>
                <a:gd name="connsiteX9-229" fmla="*/ 3468914 w 4644572"/>
                <a:gd name="connsiteY9-230" fmla="*/ 1364343 h 3367315"/>
                <a:gd name="connsiteX10-231" fmla="*/ 3468914 w 4644572"/>
                <a:gd name="connsiteY10-232" fmla="*/ 841829 h 3367315"/>
                <a:gd name="connsiteX11-233" fmla="*/ 3628571 w 4644572"/>
                <a:gd name="connsiteY11-234" fmla="*/ 682172 h 3367315"/>
                <a:gd name="connsiteX12-235" fmla="*/ 4644572 w 4644572"/>
                <a:gd name="connsiteY12-236" fmla="*/ 682172 h 3367315"/>
                <a:gd name="connsiteX13-237" fmla="*/ 4644572 w 4644572"/>
                <a:gd name="connsiteY13-238" fmla="*/ 0 h 3367315"/>
                <a:gd name="connsiteX14-239" fmla="*/ 4630057 w 4644572"/>
                <a:gd name="connsiteY14-240" fmla="*/ 29029 h 3367315"/>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 ang="0">
                  <a:pos x="connsiteX10-21" y="connsiteY10-22"/>
                </a:cxn>
                <a:cxn ang="0">
                  <a:pos x="connsiteX11-23" y="connsiteY11-24"/>
                </a:cxn>
                <a:cxn ang="0">
                  <a:pos x="connsiteX12-25" y="connsiteY12-26"/>
                </a:cxn>
                <a:cxn ang="0">
                  <a:pos x="connsiteX13-27" y="connsiteY13-28"/>
                </a:cxn>
                <a:cxn ang="0">
                  <a:pos x="connsiteX14-29" y="connsiteY14-30"/>
                </a:cxn>
              </a:cxnLst>
              <a:rect l="l" t="t" r="r" b="b"/>
              <a:pathLst>
                <a:path w="4644572" h="3367315">
                  <a:moveTo>
                    <a:pt x="0" y="3367315"/>
                  </a:moveTo>
                  <a:lnTo>
                    <a:pt x="0" y="2786743"/>
                  </a:lnTo>
                  <a:cubicBezTo>
                    <a:pt x="10281" y="2669782"/>
                    <a:pt x="35802" y="2644261"/>
                    <a:pt x="145143" y="2641600"/>
                  </a:cubicBezTo>
                  <a:lnTo>
                    <a:pt x="1161143" y="2641600"/>
                  </a:lnTo>
                  <a:lnTo>
                    <a:pt x="1161143" y="2133600"/>
                  </a:lnTo>
                  <a:cubicBezTo>
                    <a:pt x="1168642" y="2057521"/>
                    <a:pt x="1214241" y="1981442"/>
                    <a:pt x="1320800" y="1973943"/>
                  </a:cubicBezTo>
                  <a:lnTo>
                    <a:pt x="2307772" y="1973943"/>
                  </a:lnTo>
                  <a:lnTo>
                    <a:pt x="2307772" y="1509486"/>
                  </a:lnTo>
                  <a:cubicBezTo>
                    <a:pt x="2318053" y="1400145"/>
                    <a:pt x="2343574" y="1367004"/>
                    <a:pt x="2452915" y="1364343"/>
                  </a:cubicBezTo>
                  <a:lnTo>
                    <a:pt x="3468914" y="1364343"/>
                  </a:lnTo>
                  <a:lnTo>
                    <a:pt x="3468914" y="841829"/>
                  </a:lnTo>
                  <a:cubicBezTo>
                    <a:pt x="3468793" y="712410"/>
                    <a:pt x="3537252" y="682051"/>
                    <a:pt x="3628571" y="682172"/>
                  </a:cubicBezTo>
                  <a:lnTo>
                    <a:pt x="4644572" y="682172"/>
                  </a:lnTo>
                  <a:lnTo>
                    <a:pt x="4644572" y="0"/>
                  </a:lnTo>
                  <a:lnTo>
                    <a:pt x="4630057" y="29029"/>
                  </a:lnTo>
                </a:path>
              </a:pathLst>
            </a:custGeom>
            <a:noFill/>
            <a:ln w="38100">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 name="等腰三角形 23"/>
            <p:cNvSpPr/>
            <p:nvPr/>
          </p:nvSpPr>
          <p:spPr>
            <a:xfrm>
              <a:off x="7126988" y="1392420"/>
              <a:ext cx="176926" cy="367414"/>
            </a:xfrm>
            <a:prstGeom prst="triangle">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25" name="矩形 24"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549157" y="-975631"/>
            <a:ext cx="583096" cy="838080"/>
          </a:xfrm>
          <a:prstGeom prst="rect">
            <a:avLst/>
          </a:prstGeom>
          <a:solidFill>
            <a:srgbClr val="365B7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 name="矩形 25"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1132253" y="-975631"/>
            <a:ext cx="583096" cy="838080"/>
          </a:xfrm>
          <a:prstGeom prst="rect">
            <a:avLst/>
          </a:prstGeom>
          <a:solidFill>
            <a:srgbClr val="96648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 name="矩形 26"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1715349" y="-975631"/>
            <a:ext cx="583096" cy="838080"/>
          </a:xfrm>
          <a:prstGeom prst="rect">
            <a:avLst/>
          </a:prstGeom>
          <a:solidFill>
            <a:srgbClr val="D06F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 name="矩形 27"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2298446" y="-975631"/>
            <a:ext cx="583096" cy="838080"/>
          </a:xfrm>
          <a:prstGeom prst="rect">
            <a:avLst/>
          </a:prstGeom>
          <a:solidFill>
            <a:srgbClr val="F779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 name="矩形 28"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2881542" y="-975631"/>
            <a:ext cx="583096" cy="838080"/>
          </a:xfrm>
          <a:prstGeom prst="rect">
            <a:avLst/>
          </a:prstGeom>
          <a:solidFill>
            <a:srgbClr val="F8AD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3" name="组合 2"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GrpSpPr/>
          <p:nvPr/>
        </p:nvGrpSpPr>
        <p:grpSpPr>
          <a:xfrm>
            <a:off x="1423801" y="5160057"/>
            <a:ext cx="2041264" cy="1285951"/>
            <a:chOff x="1423801" y="5160057"/>
            <a:chExt cx="2041264" cy="1285951"/>
          </a:xfrm>
        </p:grpSpPr>
        <p:sp>
          <p:nvSpPr>
            <p:cNvPr id="20" name="矩形 5"/>
            <p:cNvSpPr/>
            <p:nvPr/>
          </p:nvSpPr>
          <p:spPr>
            <a:xfrm>
              <a:off x="1444286" y="5160057"/>
              <a:ext cx="2020779" cy="1285951"/>
            </a:xfrm>
            <a:custGeom>
              <a:avLst/>
              <a:gdLst/>
              <a:ahLst/>
              <a:cxnLst/>
              <a:rect l="l" t="t" r="r" b="b"/>
              <a:pathLst>
                <a:path w="1584176" h="1008112">
                  <a:moveTo>
                    <a:pt x="0" y="0"/>
                  </a:moveTo>
                  <a:lnTo>
                    <a:pt x="1584176" y="0"/>
                  </a:lnTo>
                  <a:lnTo>
                    <a:pt x="1584176" y="576064"/>
                  </a:lnTo>
                  <a:lnTo>
                    <a:pt x="918102" y="576064"/>
                  </a:lnTo>
                  <a:lnTo>
                    <a:pt x="648072" y="1008112"/>
                  </a:lnTo>
                  <a:lnTo>
                    <a:pt x="648072" y="576064"/>
                  </a:lnTo>
                  <a:lnTo>
                    <a:pt x="0" y="576064"/>
                  </a:lnTo>
                  <a:close/>
                </a:path>
              </a:pathLst>
            </a:custGeom>
            <a:solidFill>
              <a:srgbClr val="365B7C"/>
            </a:solidFill>
            <a:ln>
              <a:noFill/>
            </a:ln>
            <a:effectLst>
              <a:innerShdw blurRad="63500" dist="50800" dir="189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39" name="Rectangle 42"/>
            <p:cNvSpPr/>
            <p:nvPr/>
          </p:nvSpPr>
          <p:spPr>
            <a:xfrm flipH="1">
              <a:off x="1423801" y="5437428"/>
              <a:ext cx="2033513" cy="239954"/>
            </a:xfrm>
            <a:prstGeom prst="rect">
              <a:avLst/>
            </a:prstGeom>
            <a:noFill/>
            <a:ln w="12700" cap="flat" cmpd="sng" algn="ctr">
              <a:noFill/>
              <a:prstDash val="solid"/>
            </a:ln>
            <a:effectLst/>
          </p:spPr>
          <p:txBody>
            <a:bodyPr lIns="91440" tIns="0" rIns="91440" bIns="0" rtlCol="0" anchor="t"/>
            <a:lstStyle/>
            <a:p>
              <a:pPr algn="ctr"/>
              <a:r>
                <a:rPr lang="zh-CN" altLang="en-US" sz="1400" b="1" dirty="0">
                  <a:solidFill>
                    <a:schemeClr val="bg1"/>
                  </a:solidFill>
                  <a:latin typeface="Arial" panose="020B0604020202020204" pitchFamily="34" charset="0"/>
                  <a:cs typeface="Arial" panose="020B0604020202020204" pitchFamily="34" charset="0"/>
                </a:rPr>
                <a:t>（</a:t>
              </a:r>
              <a:r>
                <a:rPr lang="en-US" altLang="zh-CN" sz="1400" b="1" dirty="0">
                  <a:solidFill>
                    <a:schemeClr val="bg1"/>
                  </a:solidFill>
                  <a:latin typeface="Arial" panose="020B0604020202020204" pitchFamily="34" charset="0"/>
                  <a:cs typeface="Arial" panose="020B0604020202020204" pitchFamily="34" charset="0"/>
                </a:rPr>
                <a:t>5</a:t>
              </a:r>
              <a:r>
                <a:rPr lang="zh-CN" altLang="en-US" sz="1400" b="1" dirty="0">
                  <a:solidFill>
                    <a:schemeClr val="bg1"/>
                  </a:solidFill>
                  <a:latin typeface="Arial" panose="020B0604020202020204" pitchFamily="34" charset="0"/>
                  <a:cs typeface="Arial" panose="020B0604020202020204" pitchFamily="34" charset="0"/>
                </a:rPr>
                <a:t>）录用决策错误</a:t>
              </a:r>
            </a:p>
          </p:txBody>
        </p:sp>
      </p:grpSp>
      <p:sp>
        <p:nvSpPr>
          <p:cNvPr id="40" name="Rectangle 42"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flipH="1">
            <a:off x="2444115" y="6353810"/>
            <a:ext cx="2382520" cy="504190"/>
          </a:xfrm>
          <a:prstGeom prst="rect">
            <a:avLst/>
          </a:prstGeom>
          <a:noFill/>
          <a:ln w="12700" cap="flat" cmpd="sng" algn="ctr">
            <a:noFill/>
            <a:prstDash val="solid"/>
          </a:ln>
          <a:effectLst/>
        </p:spPr>
        <p:txBody>
          <a:bodyPr lIns="91440" tIns="0" rIns="91440" bIns="0" rtlCol="0" anchor="t"/>
          <a:lstStyle/>
          <a:p>
            <a:pPr>
              <a:defRPr/>
            </a:pPr>
            <a:r>
              <a:rPr lang="en-US" sz="1000" kern="0" dirty="0">
                <a:solidFill>
                  <a:schemeClr val="tx1">
                    <a:lumMod val="65000"/>
                    <a:lumOff val="35000"/>
                  </a:schemeClr>
                </a:solidFill>
                <a:latin typeface="Arial" panose="020B0604020202020204" pitchFamily="34" charset="0"/>
                <a:cs typeface="Arial" panose="020B0604020202020204" pitchFamily="34" charset="0"/>
              </a:rPr>
              <a:t>. </a:t>
            </a:r>
          </a:p>
        </p:txBody>
      </p:sp>
      <p:grpSp>
        <p:nvGrpSpPr>
          <p:cNvPr id="5" name="组合 4"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GrpSpPr/>
          <p:nvPr/>
        </p:nvGrpSpPr>
        <p:grpSpPr>
          <a:xfrm>
            <a:off x="2910629" y="4322680"/>
            <a:ext cx="2047055" cy="1285951"/>
            <a:chOff x="2910629" y="4322680"/>
            <a:chExt cx="2047055" cy="1285951"/>
          </a:xfrm>
        </p:grpSpPr>
        <p:sp>
          <p:nvSpPr>
            <p:cNvPr id="16" name="矩形 5"/>
            <p:cNvSpPr/>
            <p:nvPr/>
          </p:nvSpPr>
          <p:spPr>
            <a:xfrm>
              <a:off x="2936905" y="4322680"/>
              <a:ext cx="2020779" cy="1285951"/>
            </a:xfrm>
            <a:custGeom>
              <a:avLst/>
              <a:gdLst/>
              <a:ahLst/>
              <a:cxnLst/>
              <a:rect l="l" t="t" r="r" b="b"/>
              <a:pathLst>
                <a:path w="1584176" h="1008112">
                  <a:moveTo>
                    <a:pt x="0" y="0"/>
                  </a:moveTo>
                  <a:lnTo>
                    <a:pt x="1584176" y="0"/>
                  </a:lnTo>
                  <a:lnTo>
                    <a:pt x="1584176" y="576064"/>
                  </a:lnTo>
                  <a:lnTo>
                    <a:pt x="918102" y="576064"/>
                  </a:lnTo>
                  <a:lnTo>
                    <a:pt x="648072" y="1008112"/>
                  </a:lnTo>
                  <a:lnTo>
                    <a:pt x="648072" y="576064"/>
                  </a:lnTo>
                  <a:lnTo>
                    <a:pt x="0" y="576064"/>
                  </a:lnTo>
                  <a:close/>
                </a:path>
              </a:pathLst>
            </a:custGeom>
            <a:solidFill>
              <a:srgbClr val="966481"/>
            </a:solidFill>
            <a:ln>
              <a:noFill/>
            </a:ln>
            <a:effectLst>
              <a:innerShdw blurRad="63500" dist="50800" dir="189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1" name="Rectangle 42"/>
            <p:cNvSpPr/>
            <p:nvPr/>
          </p:nvSpPr>
          <p:spPr>
            <a:xfrm flipH="1">
              <a:off x="2910629" y="4605042"/>
              <a:ext cx="2033513" cy="239954"/>
            </a:xfrm>
            <a:prstGeom prst="rect">
              <a:avLst/>
            </a:prstGeom>
            <a:noFill/>
            <a:ln w="12700" cap="flat" cmpd="sng" algn="ctr">
              <a:noFill/>
              <a:prstDash val="solid"/>
            </a:ln>
            <a:effectLst/>
          </p:spPr>
          <p:txBody>
            <a:bodyPr lIns="91440" tIns="0" rIns="91440" bIns="0" rtlCol="0" anchor="t"/>
            <a:lstStyle/>
            <a:p>
              <a:r>
                <a:rPr lang="en-US" altLang="zh-CN" sz="1400" dirty="0">
                  <a:solidFill>
                    <a:schemeClr val="bg1"/>
                  </a:solidFill>
                  <a:sym typeface="+mn-ea"/>
                </a:rPr>
                <a:t>(4)</a:t>
              </a:r>
              <a:r>
                <a:rPr lang="zh-CN" altLang="en-US" sz="1400" dirty="0">
                  <a:solidFill>
                    <a:schemeClr val="bg1"/>
                  </a:solidFill>
                  <a:sym typeface="+mn-ea"/>
                </a:rPr>
                <a:t>对组织薪酬体系的影响</a:t>
              </a:r>
              <a:endParaRPr lang="zh-CN" altLang="en-US" sz="1400" dirty="0">
                <a:solidFill>
                  <a:schemeClr val="bg1"/>
                </a:solidFill>
              </a:endParaRPr>
            </a:p>
          </p:txBody>
        </p:sp>
      </p:grpSp>
      <p:sp>
        <p:nvSpPr>
          <p:cNvPr id="42" name="Rectangle 42"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flipH="1">
            <a:off x="3941503" y="5464166"/>
            <a:ext cx="2382368" cy="504056"/>
          </a:xfrm>
          <a:prstGeom prst="rect">
            <a:avLst/>
          </a:prstGeom>
          <a:noFill/>
          <a:ln w="12700" cap="flat" cmpd="sng" algn="ctr">
            <a:noFill/>
            <a:prstDash val="solid"/>
          </a:ln>
          <a:effectLst/>
        </p:spPr>
        <p:txBody>
          <a:bodyPr lIns="91440" tIns="0" rIns="91440" bIns="0" rtlCol="0" anchor="t"/>
          <a:lstStyle/>
          <a:p>
            <a:pPr>
              <a:defRPr/>
            </a:pPr>
            <a:r>
              <a:rPr lang="en-US" sz="1000" kern="0" dirty="0">
                <a:solidFill>
                  <a:schemeClr val="tx1">
                    <a:lumMod val="65000"/>
                    <a:lumOff val="35000"/>
                  </a:schemeClr>
                </a:solidFill>
                <a:latin typeface="Arial" panose="020B0604020202020204" pitchFamily="34" charset="0"/>
                <a:cs typeface="Arial" panose="020B0604020202020204" pitchFamily="34" charset="0"/>
              </a:rPr>
              <a:t> </a:t>
            </a:r>
          </a:p>
        </p:txBody>
      </p:sp>
      <p:grpSp>
        <p:nvGrpSpPr>
          <p:cNvPr id="6" name="组合 5"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GrpSpPr/>
          <p:nvPr/>
        </p:nvGrpSpPr>
        <p:grpSpPr>
          <a:xfrm>
            <a:off x="4413855" y="3485303"/>
            <a:ext cx="2036449" cy="1285951"/>
            <a:chOff x="4413855" y="3485303"/>
            <a:chExt cx="2036449" cy="1285951"/>
          </a:xfrm>
        </p:grpSpPr>
        <p:sp>
          <p:nvSpPr>
            <p:cNvPr id="12" name="矩形 5"/>
            <p:cNvSpPr/>
            <p:nvPr/>
          </p:nvSpPr>
          <p:spPr>
            <a:xfrm>
              <a:off x="4429525" y="3485303"/>
              <a:ext cx="2020779" cy="1285951"/>
            </a:xfrm>
            <a:custGeom>
              <a:avLst/>
              <a:gdLst/>
              <a:ahLst/>
              <a:cxnLst/>
              <a:rect l="l" t="t" r="r" b="b"/>
              <a:pathLst>
                <a:path w="1584176" h="1008112">
                  <a:moveTo>
                    <a:pt x="0" y="0"/>
                  </a:moveTo>
                  <a:lnTo>
                    <a:pt x="1584176" y="0"/>
                  </a:lnTo>
                  <a:lnTo>
                    <a:pt x="1584176" y="576064"/>
                  </a:lnTo>
                  <a:lnTo>
                    <a:pt x="918102" y="576064"/>
                  </a:lnTo>
                  <a:lnTo>
                    <a:pt x="648072" y="1008112"/>
                  </a:lnTo>
                  <a:lnTo>
                    <a:pt x="648072" y="576064"/>
                  </a:lnTo>
                  <a:lnTo>
                    <a:pt x="0" y="576064"/>
                  </a:lnTo>
                  <a:close/>
                </a:path>
              </a:pathLst>
            </a:custGeom>
            <a:solidFill>
              <a:srgbClr val="D06F83"/>
            </a:solidFill>
            <a:ln>
              <a:noFill/>
            </a:ln>
            <a:effectLst>
              <a:innerShdw blurRad="63500" dist="50800" dir="189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3" name="Rectangle 42"/>
            <p:cNvSpPr/>
            <p:nvPr/>
          </p:nvSpPr>
          <p:spPr>
            <a:xfrm flipH="1">
              <a:off x="4413855" y="3759404"/>
              <a:ext cx="2033513" cy="239954"/>
            </a:xfrm>
            <a:prstGeom prst="rect">
              <a:avLst/>
            </a:prstGeom>
            <a:noFill/>
            <a:ln w="12700" cap="flat" cmpd="sng" algn="ctr">
              <a:noFill/>
              <a:prstDash val="solid"/>
            </a:ln>
            <a:effectLst/>
          </p:spPr>
          <p:txBody>
            <a:bodyPr lIns="91440" tIns="0" rIns="91440" bIns="0" rtlCol="0" anchor="t"/>
            <a:lstStyle/>
            <a:p>
              <a:pPr algn="ctr"/>
              <a:r>
                <a:rPr lang="en-US" altLang="zh-CN" sz="1400" b="1" dirty="0">
                  <a:solidFill>
                    <a:schemeClr val="bg1"/>
                  </a:solidFill>
                  <a:latin typeface="Arial" panose="020B0604020202020204" pitchFamily="34" charset="0"/>
                  <a:cs typeface="Arial" panose="020B0604020202020204" pitchFamily="34" charset="0"/>
                </a:rPr>
                <a:t>  </a:t>
              </a:r>
              <a:r>
                <a:rPr lang="zh-CN" altLang="en-US" sz="1400" b="1" dirty="0">
                  <a:solidFill>
                    <a:schemeClr val="bg1"/>
                  </a:solidFill>
                  <a:latin typeface="Arial" panose="020B0604020202020204" pitchFamily="34" charset="0"/>
                  <a:cs typeface="Arial" panose="020B0604020202020204" pitchFamily="34" charset="0"/>
                </a:rPr>
                <a:t>（</a:t>
              </a:r>
              <a:r>
                <a:rPr lang="en-US" altLang="zh-CN" sz="1400" b="1" dirty="0">
                  <a:solidFill>
                    <a:schemeClr val="bg1"/>
                  </a:solidFill>
                  <a:latin typeface="Arial" panose="020B0604020202020204" pitchFamily="34" charset="0"/>
                  <a:cs typeface="Arial" panose="020B0604020202020204" pitchFamily="34" charset="0"/>
                </a:rPr>
                <a:t>3</a:t>
              </a:r>
              <a:r>
                <a:rPr lang="zh-CN" altLang="en-US" sz="1400" b="1" dirty="0">
                  <a:solidFill>
                    <a:schemeClr val="bg1"/>
                  </a:solidFill>
                  <a:latin typeface="Arial" panose="020B0604020202020204" pitchFamily="34" charset="0"/>
                  <a:cs typeface="Arial" panose="020B0604020202020204" pitchFamily="34" charset="0"/>
                </a:rPr>
                <a:t>）进入角色较慢</a:t>
              </a:r>
            </a:p>
          </p:txBody>
        </p:sp>
      </p:grpSp>
      <p:sp>
        <p:nvSpPr>
          <p:cNvPr id="44" name="Rectangle 42"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flipH="1">
            <a:off x="5434569" y="4605193"/>
            <a:ext cx="2382368" cy="504056"/>
          </a:xfrm>
          <a:prstGeom prst="rect">
            <a:avLst/>
          </a:prstGeom>
          <a:noFill/>
          <a:ln w="12700" cap="flat" cmpd="sng" algn="ctr">
            <a:noFill/>
            <a:prstDash val="solid"/>
          </a:ln>
          <a:effectLst/>
        </p:spPr>
        <p:txBody>
          <a:bodyPr lIns="91440" tIns="0" rIns="91440" bIns="0" rtlCol="0" anchor="t"/>
          <a:lstStyle/>
          <a:p>
            <a:pPr>
              <a:defRPr/>
            </a:pPr>
            <a:r>
              <a:rPr lang="en-US" sz="1000" kern="0" dirty="0">
                <a:solidFill>
                  <a:schemeClr val="tx1">
                    <a:lumMod val="65000"/>
                    <a:lumOff val="35000"/>
                  </a:schemeClr>
                </a:solidFill>
                <a:latin typeface="Arial" panose="020B0604020202020204" pitchFamily="34" charset="0"/>
                <a:cs typeface="Arial" panose="020B0604020202020204" pitchFamily="34" charset="0"/>
              </a:rPr>
              <a:t> </a:t>
            </a:r>
          </a:p>
        </p:txBody>
      </p:sp>
      <p:grpSp>
        <p:nvGrpSpPr>
          <p:cNvPr id="7" name="组合 6"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GrpSpPr/>
          <p:nvPr/>
        </p:nvGrpSpPr>
        <p:grpSpPr>
          <a:xfrm>
            <a:off x="5900683" y="2647926"/>
            <a:ext cx="2042241" cy="1285951"/>
            <a:chOff x="5900683" y="2647926"/>
            <a:chExt cx="2042241" cy="1285951"/>
          </a:xfrm>
        </p:grpSpPr>
        <p:sp>
          <p:nvSpPr>
            <p:cNvPr id="8" name="矩形 5"/>
            <p:cNvSpPr/>
            <p:nvPr/>
          </p:nvSpPr>
          <p:spPr>
            <a:xfrm>
              <a:off x="5922145" y="2647926"/>
              <a:ext cx="2020779" cy="1285951"/>
            </a:xfrm>
            <a:custGeom>
              <a:avLst/>
              <a:gdLst/>
              <a:ahLst/>
              <a:cxnLst/>
              <a:rect l="l" t="t" r="r" b="b"/>
              <a:pathLst>
                <a:path w="1584176" h="1008112">
                  <a:moveTo>
                    <a:pt x="0" y="0"/>
                  </a:moveTo>
                  <a:lnTo>
                    <a:pt x="1584176" y="0"/>
                  </a:lnTo>
                  <a:lnTo>
                    <a:pt x="1584176" y="576064"/>
                  </a:lnTo>
                  <a:lnTo>
                    <a:pt x="918102" y="576064"/>
                  </a:lnTo>
                  <a:lnTo>
                    <a:pt x="648072" y="1008112"/>
                  </a:lnTo>
                  <a:lnTo>
                    <a:pt x="648072" y="576064"/>
                  </a:lnTo>
                  <a:lnTo>
                    <a:pt x="0" y="576064"/>
                  </a:lnTo>
                  <a:close/>
                </a:path>
              </a:pathLst>
            </a:custGeom>
            <a:solidFill>
              <a:srgbClr val="F77983"/>
            </a:solidFill>
            <a:ln>
              <a:noFill/>
            </a:ln>
            <a:effectLst>
              <a:innerShdw blurRad="63500" dist="50800" dir="189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5" name="Rectangle 42"/>
            <p:cNvSpPr/>
            <p:nvPr/>
          </p:nvSpPr>
          <p:spPr>
            <a:xfrm flipH="1">
              <a:off x="5900683" y="2927018"/>
              <a:ext cx="2033513" cy="239954"/>
            </a:xfrm>
            <a:prstGeom prst="rect">
              <a:avLst/>
            </a:prstGeom>
            <a:noFill/>
            <a:ln w="12700" cap="flat" cmpd="sng" algn="ctr">
              <a:noFill/>
              <a:prstDash val="solid"/>
            </a:ln>
            <a:effectLst/>
          </p:spPr>
          <p:txBody>
            <a:bodyPr lIns="91440" tIns="0" rIns="91440" bIns="0" rtlCol="0" anchor="t"/>
            <a:lstStyle/>
            <a:p>
              <a:pPr algn="ctr"/>
              <a:r>
                <a:rPr lang="zh-CN" altLang="en-US" sz="1400" b="1" dirty="0">
                  <a:solidFill>
                    <a:schemeClr val="bg1"/>
                  </a:solidFill>
                  <a:latin typeface="Arial" panose="020B0604020202020204" pitchFamily="34" charset="0"/>
                  <a:cs typeface="Arial" panose="020B0604020202020204" pitchFamily="34" charset="0"/>
                </a:rPr>
                <a:t>（</a:t>
              </a:r>
              <a:r>
                <a:rPr lang="en-US" altLang="zh-CN" sz="1400" b="1" dirty="0">
                  <a:solidFill>
                    <a:schemeClr val="bg1"/>
                  </a:solidFill>
                  <a:latin typeface="Arial" panose="020B0604020202020204" pitchFamily="34" charset="0"/>
                  <a:cs typeface="Arial" panose="020B0604020202020204" pitchFamily="34" charset="0"/>
                </a:rPr>
                <a:t>2</a:t>
              </a:r>
              <a:r>
                <a:rPr lang="zh-CN" altLang="en-US" sz="1400" b="1" dirty="0">
                  <a:solidFill>
                    <a:schemeClr val="bg1"/>
                  </a:solidFill>
                  <a:latin typeface="Arial" panose="020B0604020202020204" pitchFamily="34" charset="0"/>
                  <a:cs typeface="Arial" panose="020B0604020202020204" pitchFamily="34" charset="0"/>
                </a:rPr>
                <a:t>）影响内部员工积极性</a:t>
              </a:r>
            </a:p>
          </p:txBody>
        </p:sp>
      </p:grpSp>
      <p:sp>
        <p:nvSpPr>
          <p:cNvPr id="46" name="Rectangle 42"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flipH="1">
            <a:off x="6931557" y="3786142"/>
            <a:ext cx="2382368" cy="504056"/>
          </a:xfrm>
          <a:prstGeom prst="rect">
            <a:avLst/>
          </a:prstGeom>
          <a:noFill/>
          <a:ln w="12700" cap="flat" cmpd="sng" algn="ctr">
            <a:noFill/>
            <a:prstDash val="solid"/>
          </a:ln>
          <a:effectLst/>
        </p:spPr>
        <p:txBody>
          <a:bodyPr lIns="91440" tIns="0" rIns="91440" bIns="0" rtlCol="0" anchor="t"/>
          <a:lstStyle/>
          <a:p>
            <a:pPr>
              <a:defRPr/>
            </a:pPr>
            <a:r>
              <a:rPr lang="en-US" sz="1000" kern="0" dirty="0">
                <a:solidFill>
                  <a:schemeClr val="tx1">
                    <a:lumMod val="65000"/>
                    <a:lumOff val="35000"/>
                  </a:schemeClr>
                </a:solidFill>
                <a:latin typeface="Arial" panose="020B0604020202020204" pitchFamily="34" charset="0"/>
                <a:cs typeface="Arial" panose="020B0604020202020204" pitchFamily="34" charset="0"/>
              </a:rPr>
              <a:t> </a:t>
            </a:r>
          </a:p>
        </p:txBody>
      </p:sp>
      <p:grpSp>
        <p:nvGrpSpPr>
          <p:cNvPr id="9" name="组合 8"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GrpSpPr/>
          <p:nvPr/>
        </p:nvGrpSpPr>
        <p:grpSpPr>
          <a:xfrm>
            <a:off x="7410912" y="1810549"/>
            <a:ext cx="2033513" cy="1285951"/>
            <a:chOff x="7410912" y="1810549"/>
            <a:chExt cx="2033513" cy="1285951"/>
          </a:xfrm>
        </p:grpSpPr>
        <p:sp>
          <p:nvSpPr>
            <p:cNvPr id="4" name="矩形 5"/>
            <p:cNvSpPr/>
            <p:nvPr/>
          </p:nvSpPr>
          <p:spPr>
            <a:xfrm>
              <a:off x="7414768" y="1810549"/>
              <a:ext cx="2020779" cy="1285951"/>
            </a:xfrm>
            <a:custGeom>
              <a:avLst/>
              <a:gdLst/>
              <a:ahLst/>
              <a:cxnLst/>
              <a:rect l="l" t="t" r="r" b="b"/>
              <a:pathLst>
                <a:path w="1584176" h="1008112">
                  <a:moveTo>
                    <a:pt x="0" y="0"/>
                  </a:moveTo>
                  <a:lnTo>
                    <a:pt x="1584176" y="0"/>
                  </a:lnTo>
                  <a:lnTo>
                    <a:pt x="1584176" y="576064"/>
                  </a:lnTo>
                  <a:lnTo>
                    <a:pt x="918102" y="576064"/>
                  </a:lnTo>
                  <a:lnTo>
                    <a:pt x="648072" y="1008112"/>
                  </a:lnTo>
                  <a:lnTo>
                    <a:pt x="648072" y="576064"/>
                  </a:lnTo>
                  <a:lnTo>
                    <a:pt x="0" y="576064"/>
                  </a:lnTo>
                  <a:close/>
                </a:path>
              </a:pathLst>
            </a:custGeom>
            <a:solidFill>
              <a:srgbClr val="F8AD94"/>
            </a:solidFill>
            <a:ln>
              <a:noFill/>
            </a:ln>
            <a:effectLst>
              <a:innerShdw blurRad="63500" dist="50800" dir="189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7" name="Rectangle 42"/>
            <p:cNvSpPr/>
            <p:nvPr/>
          </p:nvSpPr>
          <p:spPr>
            <a:xfrm flipH="1">
              <a:off x="7410912" y="2055820"/>
              <a:ext cx="2033513" cy="239954"/>
            </a:xfrm>
            <a:prstGeom prst="rect">
              <a:avLst/>
            </a:prstGeom>
            <a:noFill/>
            <a:ln w="12700" cap="flat" cmpd="sng" algn="ctr">
              <a:noFill/>
              <a:prstDash val="solid"/>
            </a:ln>
            <a:effectLst/>
          </p:spPr>
          <p:txBody>
            <a:bodyPr lIns="91440" tIns="0" rIns="91440" bIns="0" rtlCol="0" anchor="t"/>
            <a:lstStyle/>
            <a:p>
              <a:pPr algn="ctr"/>
              <a:r>
                <a:rPr lang="zh-CN" altLang="en-US" sz="1400" b="1" dirty="0">
                  <a:solidFill>
                    <a:schemeClr val="bg1"/>
                  </a:solidFill>
                  <a:latin typeface="Arial" panose="020B0604020202020204" pitchFamily="34" charset="0"/>
                  <a:cs typeface="Arial" panose="020B0604020202020204" pitchFamily="34" charset="0"/>
                </a:rPr>
                <a:t>（</a:t>
              </a:r>
              <a:r>
                <a:rPr lang="en-US" altLang="zh-CN" sz="1400" b="1" dirty="0">
                  <a:solidFill>
                    <a:schemeClr val="bg1"/>
                  </a:solidFill>
                  <a:latin typeface="Arial" panose="020B0604020202020204" pitchFamily="34" charset="0"/>
                  <a:cs typeface="Arial" panose="020B0604020202020204" pitchFamily="34" charset="0"/>
                </a:rPr>
                <a:t>1</a:t>
              </a:r>
              <a:r>
                <a:rPr lang="zh-CN" altLang="en-US" sz="1400" b="1" dirty="0">
                  <a:solidFill>
                    <a:schemeClr val="bg1"/>
                  </a:solidFill>
                  <a:latin typeface="Arial" panose="020B0604020202020204" pitchFamily="34" charset="0"/>
                  <a:cs typeface="Arial" panose="020B0604020202020204" pitchFamily="34" charset="0"/>
                </a:rPr>
                <a:t>）招聘成本较高</a:t>
              </a:r>
            </a:p>
          </p:txBody>
        </p:sp>
      </p:grpSp>
      <p:sp>
        <p:nvSpPr>
          <p:cNvPr id="48" name="Rectangle 42"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flipH="1">
            <a:off x="8441786" y="2914944"/>
            <a:ext cx="2382368" cy="504056"/>
          </a:xfrm>
          <a:prstGeom prst="rect">
            <a:avLst/>
          </a:prstGeom>
          <a:noFill/>
          <a:ln w="12700" cap="flat" cmpd="sng" algn="ctr">
            <a:noFill/>
            <a:prstDash val="solid"/>
          </a:ln>
          <a:effectLst/>
        </p:spPr>
        <p:txBody>
          <a:bodyPr lIns="91440" tIns="0" rIns="91440" bIns="0" rtlCol="0" anchor="t"/>
          <a:lstStyle/>
          <a:p>
            <a:pPr>
              <a:defRPr/>
            </a:pPr>
            <a:endParaRPr lang="en-US" sz="2000" kern="0" dirty="0">
              <a:solidFill>
                <a:schemeClr val="tx1">
                  <a:lumMod val="65000"/>
                  <a:lumOff val="35000"/>
                </a:schemeClr>
              </a:solidFill>
              <a:latin typeface="Arial" panose="020B0604020202020204" pitchFamily="34" charset="0"/>
              <a:cs typeface="Arial" panose="020B0604020202020204" pitchFamily="34" charset="0"/>
            </a:endParaRPr>
          </a:p>
        </p:txBody>
      </p:sp>
      <p:cxnSp>
        <p:nvCxnSpPr>
          <p:cNvPr id="31" name="直接连接符 30"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CxnSpPr/>
          <p:nvPr/>
        </p:nvCxnSpPr>
        <p:spPr>
          <a:xfrm>
            <a:off x="3246637" y="1273629"/>
            <a:ext cx="5770860"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32" name="文本框 31"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txBox="1"/>
          <p:nvPr/>
        </p:nvSpPr>
        <p:spPr>
          <a:xfrm>
            <a:off x="4353665" y="534804"/>
            <a:ext cx="3057247" cy="523220"/>
          </a:xfrm>
          <a:prstGeom prst="rect">
            <a:avLst/>
          </a:prstGeom>
          <a:noFill/>
        </p:spPr>
        <p:txBody>
          <a:bodyPr wrap="none" rtlCol="0">
            <a:spAutoFit/>
          </a:bodyPr>
          <a:lstStyle/>
          <a:p>
            <a:pPr algn="l" eaLnBrk="1" hangingPunct="1"/>
            <a:r>
              <a:rPr lang="en-US" altLang="zh-CN" sz="2800" dirty="0">
                <a:latin typeface="KaiTi" panose="02010609060101010101" pitchFamily="49" charset="-122"/>
                <a:ea typeface="KaiTi" panose="02010609060101010101" pitchFamily="49" charset="-122"/>
                <a:sym typeface="+mn-ea"/>
              </a:rPr>
              <a:t>2.</a:t>
            </a:r>
            <a:r>
              <a:rPr lang="zh-CN" altLang="en-US" sz="2800" dirty="0">
                <a:latin typeface="KaiTi" panose="02010609060101010101" pitchFamily="49" charset="-122"/>
                <a:ea typeface="KaiTi" panose="02010609060101010101" pitchFamily="49" charset="-122"/>
                <a:sym typeface="+mn-ea"/>
              </a:rPr>
              <a:t>外部招聘的缺点</a:t>
            </a:r>
            <a:endParaRPr lang="en-US" altLang="zh-CN" sz="2800" b="1" spc="500" dirty="0">
              <a:solidFill>
                <a:schemeClr val="bg1">
                  <a:lumMod val="50000"/>
                </a:schemeClr>
              </a:solidFill>
              <a:latin typeface="KaiTi" panose="02010609060101010101" pitchFamily="49" charset="-122"/>
              <a:ea typeface="KaiTi" panose="02010609060101010101" pitchFamily="49" charset="-122"/>
              <a:cs typeface="Arial" panose="020B0604020202020204" pitchFamily="34" charset="0"/>
            </a:endParaRPr>
          </a:p>
        </p:txBody>
      </p:sp>
      <p:sp>
        <p:nvSpPr>
          <p:cNvPr id="33" name="椭圆 32"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flipH="1">
            <a:off x="2686180" y="813581"/>
            <a:ext cx="157493" cy="157493"/>
          </a:xfrm>
          <a:prstGeom prst="ellipse">
            <a:avLst/>
          </a:prstGeom>
          <a:solidFill>
            <a:srgbClr val="D06F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4" name="椭圆 33"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flipH="1">
            <a:off x="2686180" y="335956"/>
            <a:ext cx="321030" cy="321030"/>
          </a:xfrm>
          <a:prstGeom prst="ellipse">
            <a:avLst/>
          </a:prstGeom>
          <a:solidFill>
            <a:srgbClr val="966481"/>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5" name="椭圆 34"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flipH="1">
            <a:off x="2991678" y="806317"/>
            <a:ext cx="219803" cy="219803"/>
          </a:xfrm>
          <a:prstGeom prst="ellipse">
            <a:avLst/>
          </a:prstGeom>
          <a:solidFill>
            <a:srgbClr val="365B7C"/>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6" name="椭圆 35"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flipH="1">
            <a:off x="2031169" y="697840"/>
            <a:ext cx="164852" cy="164852"/>
          </a:xfrm>
          <a:prstGeom prst="ellipse">
            <a:avLst/>
          </a:prstGeom>
          <a:solidFill>
            <a:srgbClr val="F779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7" name="椭圆 36"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9354354" y="755438"/>
            <a:ext cx="157493" cy="157493"/>
          </a:xfrm>
          <a:prstGeom prst="ellipse">
            <a:avLst/>
          </a:prstGeom>
          <a:solidFill>
            <a:srgbClr val="D06F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8" name="椭圆 37"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9190817" y="277813"/>
            <a:ext cx="321030" cy="321030"/>
          </a:xfrm>
          <a:prstGeom prst="ellipse">
            <a:avLst/>
          </a:prstGeom>
          <a:solidFill>
            <a:srgbClr val="966481"/>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9" name="椭圆 48"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a:off x="8986546" y="748174"/>
            <a:ext cx="219803" cy="219803"/>
          </a:xfrm>
          <a:prstGeom prst="ellipse">
            <a:avLst/>
          </a:prstGeom>
          <a:solidFill>
            <a:srgbClr val="365B7C"/>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0" name="椭圆 49"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a:off x="10002006" y="639697"/>
            <a:ext cx="164852" cy="164852"/>
          </a:xfrm>
          <a:prstGeom prst="ellipse">
            <a:avLst/>
          </a:prstGeom>
          <a:solidFill>
            <a:srgbClr val="F779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 name="e7d195523061f1c0"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hidden="1"/>
          <p:cNvSpPr txBox="1"/>
          <p:nvPr/>
        </p:nvSpPr>
        <p:spPr>
          <a:xfrm>
            <a:off x="-355600" y="1803400"/>
            <a:ext cx="293927" cy="1016000"/>
          </a:xfrm>
          <a:prstGeom prst="rect">
            <a:avLst/>
          </a:prstGeom>
          <a:noFill/>
        </p:spPr>
        <p:txBody>
          <a:bodyPr vert="wordArtVert" rtlCol="0">
            <a:spAutoFit/>
          </a:bodyPr>
          <a:lstStyle/>
          <a:p>
            <a:r>
              <a:rPr lang="en-US" altLang="zh-CN" sz="100"/>
              <a:t>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a:t>
            </a:r>
            <a:endParaRPr lang="zh-CN" altLang="en-US" sz="100"/>
          </a:p>
        </p:txBody>
      </p:sp>
    </p:spTree>
    <p:extLst>
      <p:ext uri="{BB962C8B-B14F-4D97-AF65-F5344CB8AC3E}">
        <p14:creationId xmlns:p14="http://schemas.microsoft.com/office/powerpoint/2010/main" val="794966330"/>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0">
        <p15:prstTrans prst="pageCurlDouble"/>
      </p:transition>
    </mc:Choice>
    <mc:Fallback xmlns="">
      <p:transition spd="slow"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down)">
                                      <p:cBhvr>
                                        <p:cTn id="7" dur="1000"/>
                                        <p:tgtEl>
                                          <p:spTgt spid="2"/>
                                        </p:tgtEl>
                                      </p:cBhvr>
                                    </p:animEffect>
                                  </p:childTnLst>
                                </p:cTn>
                              </p:par>
                            </p:childTnLst>
                          </p:cTn>
                        </p:par>
                        <p:par>
                          <p:cTn id="8" fill="hold">
                            <p:stCondLst>
                              <p:cond delay="1000"/>
                            </p:stCondLst>
                            <p:childTnLst>
                              <p:par>
                                <p:cTn id="9" presetID="37" presetClass="entr" presetSubtype="0"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1000"/>
                                        <p:tgtEl>
                                          <p:spTgt spid="3"/>
                                        </p:tgtEl>
                                      </p:cBhvr>
                                    </p:animEffect>
                                    <p:anim calcmode="lin" valueType="num">
                                      <p:cBhvr>
                                        <p:cTn id="12" dur="1000" fill="hold"/>
                                        <p:tgtEl>
                                          <p:spTgt spid="3"/>
                                        </p:tgtEl>
                                        <p:attrNameLst>
                                          <p:attrName>ppt_x</p:attrName>
                                        </p:attrNameLst>
                                      </p:cBhvr>
                                      <p:tavLst>
                                        <p:tav tm="0">
                                          <p:val>
                                            <p:strVal val="#ppt_x"/>
                                          </p:val>
                                        </p:tav>
                                        <p:tav tm="100000">
                                          <p:val>
                                            <p:strVal val="#ppt_x"/>
                                          </p:val>
                                        </p:tav>
                                      </p:tavLst>
                                    </p:anim>
                                    <p:anim calcmode="lin" valueType="num">
                                      <p:cBhvr>
                                        <p:cTn id="13" dur="900" decel="100000" fill="hold"/>
                                        <p:tgtEl>
                                          <p:spTgt spid="3"/>
                                        </p:tgtEl>
                                        <p:attrNameLst>
                                          <p:attrName>ppt_y</p:attrName>
                                        </p:attrNameLst>
                                      </p:cBhvr>
                                      <p:tavLst>
                                        <p:tav tm="0">
                                          <p:val>
                                            <p:strVal val="#ppt_y+1"/>
                                          </p:val>
                                        </p:tav>
                                        <p:tav tm="100000">
                                          <p:val>
                                            <p:strVal val="#ppt_y-.03"/>
                                          </p:val>
                                        </p:tav>
                                      </p:tavLst>
                                    </p:anim>
                                    <p:anim calcmode="lin" valueType="num">
                                      <p:cBhvr>
                                        <p:cTn id="14" dur="100" accel="100000" fill="hold">
                                          <p:stCondLst>
                                            <p:cond delay="900"/>
                                          </p:stCondLst>
                                        </p:cTn>
                                        <p:tgtEl>
                                          <p:spTgt spid="3"/>
                                        </p:tgtEl>
                                        <p:attrNameLst>
                                          <p:attrName>ppt_y</p:attrName>
                                        </p:attrNameLst>
                                      </p:cBhvr>
                                      <p:tavLst>
                                        <p:tav tm="0">
                                          <p:val>
                                            <p:strVal val="#ppt_y-.03"/>
                                          </p:val>
                                        </p:tav>
                                        <p:tav tm="100000">
                                          <p:val>
                                            <p:strVal val="#ppt_y"/>
                                          </p:val>
                                        </p:tav>
                                      </p:tavLst>
                                    </p:anim>
                                  </p:childTnLst>
                                </p:cTn>
                              </p:par>
                              <p:par>
                                <p:cTn id="15" presetID="37" presetClass="entr" presetSubtype="0" fill="hold" nodeType="withEffect">
                                  <p:stCondLst>
                                    <p:cond delay="250"/>
                                  </p:stCondLst>
                                  <p:childTnLst>
                                    <p:set>
                                      <p:cBhvr>
                                        <p:cTn id="16" dur="1" fill="hold">
                                          <p:stCondLst>
                                            <p:cond delay="0"/>
                                          </p:stCondLst>
                                        </p:cTn>
                                        <p:tgtEl>
                                          <p:spTgt spid="5"/>
                                        </p:tgtEl>
                                        <p:attrNameLst>
                                          <p:attrName>style.visibility</p:attrName>
                                        </p:attrNameLst>
                                      </p:cBhvr>
                                      <p:to>
                                        <p:strVal val="visible"/>
                                      </p:to>
                                    </p:set>
                                    <p:animEffect transition="in" filter="fade">
                                      <p:cBhvr>
                                        <p:cTn id="17" dur="1000"/>
                                        <p:tgtEl>
                                          <p:spTgt spid="5"/>
                                        </p:tgtEl>
                                      </p:cBhvr>
                                    </p:animEffect>
                                    <p:anim calcmode="lin" valueType="num">
                                      <p:cBhvr>
                                        <p:cTn id="18" dur="1000" fill="hold"/>
                                        <p:tgtEl>
                                          <p:spTgt spid="5"/>
                                        </p:tgtEl>
                                        <p:attrNameLst>
                                          <p:attrName>ppt_x</p:attrName>
                                        </p:attrNameLst>
                                      </p:cBhvr>
                                      <p:tavLst>
                                        <p:tav tm="0">
                                          <p:val>
                                            <p:strVal val="#ppt_x"/>
                                          </p:val>
                                        </p:tav>
                                        <p:tav tm="100000">
                                          <p:val>
                                            <p:strVal val="#ppt_x"/>
                                          </p:val>
                                        </p:tav>
                                      </p:tavLst>
                                    </p:anim>
                                    <p:anim calcmode="lin" valueType="num">
                                      <p:cBhvr>
                                        <p:cTn id="19" dur="900" decel="100000" fill="hold"/>
                                        <p:tgtEl>
                                          <p:spTgt spid="5"/>
                                        </p:tgtEl>
                                        <p:attrNameLst>
                                          <p:attrName>ppt_y</p:attrName>
                                        </p:attrNameLst>
                                      </p:cBhvr>
                                      <p:tavLst>
                                        <p:tav tm="0">
                                          <p:val>
                                            <p:strVal val="#ppt_y+1"/>
                                          </p:val>
                                        </p:tav>
                                        <p:tav tm="100000">
                                          <p:val>
                                            <p:strVal val="#ppt_y-.03"/>
                                          </p:val>
                                        </p:tav>
                                      </p:tavLst>
                                    </p:anim>
                                    <p:anim calcmode="lin" valueType="num">
                                      <p:cBhvr>
                                        <p:cTn id="20" dur="100" accel="100000" fill="hold">
                                          <p:stCondLst>
                                            <p:cond delay="900"/>
                                          </p:stCondLst>
                                        </p:cTn>
                                        <p:tgtEl>
                                          <p:spTgt spid="5"/>
                                        </p:tgtEl>
                                        <p:attrNameLst>
                                          <p:attrName>ppt_y</p:attrName>
                                        </p:attrNameLst>
                                      </p:cBhvr>
                                      <p:tavLst>
                                        <p:tav tm="0">
                                          <p:val>
                                            <p:strVal val="#ppt_y-.03"/>
                                          </p:val>
                                        </p:tav>
                                        <p:tav tm="100000">
                                          <p:val>
                                            <p:strVal val="#ppt_y"/>
                                          </p:val>
                                        </p:tav>
                                      </p:tavLst>
                                    </p:anim>
                                  </p:childTnLst>
                                </p:cTn>
                              </p:par>
                              <p:par>
                                <p:cTn id="21" presetID="37" presetClass="entr" presetSubtype="0" fill="hold" nodeType="withEffect">
                                  <p:stCondLst>
                                    <p:cond delay="500"/>
                                  </p:stCondLst>
                                  <p:childTnLst>
                                    <p:set>
                                      <p:cBhvr>
                                        <p:cTn id="22" dur="1" fill="hold">
                                          <p:stCondLst>
                                            <p:cond delay="0"/>
                                          </p:stCondLst>
                                        </p:cTn>
                                        <p:tgtEl>
                                          <p:spTgt spid="6"/>
                                        </p:tgtEl>
                                        <p:attrNameLst>
                                          <p:attrName>style.visibility</p:attrName>
                                        </p:attrNameLst>
                                      </p:cBhvr>
                                      <p:to>
                                        <p:strVal val="visible"/>
                                      </p:to>
                                    </p:set>
                                    <p:animEffect transition="in" filter="fade">
                                      <p:cBhvr>
                                        <p:cTn id="23" dur="1000"/>
                                        <p:tgtEl>
                                          <p:spTgt spid="6"/>
                                        </p:tgtEl>
                                      </p:cBhvr>
                                    </p:animEffect>
                                    <p:anim calcmode="lin" valueType="num">
                                      <p:cBhvr>
                                        <p:cTn id="24" dur="1000" fill="hold"/>
                                        <p:tgtEl>
                                          <p:spTgt spid="6"/>
                                        </p:tgtEl>
                                        <p:attrNameLst>
                                          <p:attrName>ppt_x</p:attrName>
                                        </p:attrNameLst>
                                      </p:cBhvr>
                                      <p:tavLst>
                                        <p:tav tm="0">
                                          <p:val>
                                            <p:strVal val="#ppt_x"/>
                                          </p:val>
                                        </p:tav>
                                        <p:tav tm="100000">
                                          <p:val>
                                            <p:strVal val="#ppt_x"/>
                                          </p:val>
                                        </p:tav>
                                      </p:tavLst>
                                    </p:anim>
                                    <p:anim calcmode="lin" valueType="num">
                                      <p:cBhvr>
                                        <p:cTn id="25" dur="900" decel="100000" fill="hold"/>
                                        <p:tgtEl>
                                          <p:spTgt spid="6"/>
                                        </p:tgtEl>
                                        <p:attrNameLst>
                                          <p:attrName>ppt_y</p:attrName>
                                        </p:attrNameLst>
                                      </p:cBhvr>
                                      <p:tavLst>
                                        <p:tav tm="0">
                                          <p:val>
                                            <p:strVal val="#ppt_y+1"/>
                                          </p:val>
                                        </p:tav>
                                        <p:tav tm="100000">
                                          <p:val>
                                            <p:strVal val="#ppt_y-.03"/>
                                          </p:val>
                                        </p:tav>
                                      </p:tavLst>
                                    </p:anim>
                                    <p:anim calcmode="lin" valueType="num">
                                      <p:cBhvr>
                                        <p:cTn id="26" dur="100" accel="100000" fill="hold">
                                          <p:stCondLst>
                                            <p:cond delay="900"/>
                                          </p:stCondLst>
                                        </p:cTn>
                                        <p:tgtEl>
                                          <p:spTgt spid="6"/>
                                        </p:tgtEl>
                                        <p:attrNameLst>
                                          <p:attrName>ppt_y</p:attrName>
                                        </p:attrNameLst>
                                      </p:cBhvr>
                                      <p:tavLst>
                                        <p:tav tm="0">
                                          <p:val>
                                            <p:strVal val="#ppt_y-.03"/>
                                          </p:val>
                                        </p:tav>
                                        <p:tav tm="100000">
                                          <p:val>
                                            <p:strVal val="#ppt_y"/>
                                          </p:val>
                                        </p:tav>
                                      </p:tavLst>
                                    </p:anim>
                                  </p:childTnLst>
                                </p:cTn>
                              </p:par>
                              <p:par>
                                <p:cTn id="27" presetID="37" presetClass="entr" presetSubtype="0" fill="hold" nodeType="withEffect">
                                  <p:stCondLst>
                                    <p:cond delay="750"/>
                                  </p:stCondLst>
                                  <p:childTnLst>
                                    <p:set>
                                      <p:cBhvr>
                                        <p:cTn id="28" dur="1" fill="hold">
                                          <p:stCondLst>
                                            <p:cond delay="0"/>
                                          </p:stCondLst>
                                        </p:cTn>
                                        <p:tgtEl>
                                          <p:spTgt spid="7"/>
                                        </p:tgtEl>
                                        <p:attrNameLst>
                                          <p:attrName>style.visibility</p:attrName>
                                        </p:attrNameLst>
                                      </p:cBhvr>
                                      <p:to>
                                        <p:strVal val="visible"/>
                                      </p:to>
                                    </p:set>
                                    <p:animEffect transition="in" filter="fade">
                                      <p:cBhvr>
                                        <p:cTn id="29" dur="1000"/>
                                        <p:tgtEl>
                                          <p:spTgt spid="7"/>
                                        </p:tgtEl>
                                      </p:cBhvr>
                                    </p:animEffect>
                                    <p:anim calcmode="lin" valueType="num">
                                      <p:cBhvr>
                                        <p:cTn id="30" dur="1000" fill="hold"/>
                                        <p:tgtEl>
                                          <p:spTgt spid="7"/>
                                        </p:tgtEl>
                                        <p:attrNameLst>
                                          <p:attrName>ppt_x</p:attrName>
                                        </p:attrNameLst>
                                      </p:cBhvr>
                                      <p:tavLst>
                                        <p:tav tm="0">
                                          <p:val>
                                            <p:strVal val="#ppt_x"/>
                                          </p:val>
                                        </p:tav>
                                        <p:tav tm="100000">
                                          <p:val>
                                            <p:strVal val="#ppt_x"/>
                                          </p:val>
                                        </p:tav>
                                      </p:tavLst>
                                    </p:anim>
                                    <p:anim calcmode="lin" valueType="num">
                                      <p:cBhvr>
                                        <p:cTn id="31" dur="900" decel="100000" fill="hold"/>
                                        <p:tgtEl>
                                          <p:spTgt spid="7"/>
                                        </p:tgtEl>
                                        <p:attrNameLst>
                                          <p:attrName>ppt_y</p:attrName>
                                        </p:attrNameLst>
                                      </p:cBhvr>
                                      <p:tavLst>
                                        <p:tav tm="0">
                                          <p:val>
                                            <p:strVal val="#ppt_y+1"/>
                                          </p:val>
                                        </p:tav>
                                        <p:tav tm="100000">
                                          <p:val>
                                            <p:strVal val="#ppt_y-.03"/>
                                          </p:val>
                                        </p:tav>
                                      </p:tavLst>
                                    </p:anim>
                                    <p:anim calcmode="lin" valueType="num">
                                      <p:cBhvr>
                                        <p:cTn id="32" dur="100" accel="100000" fill="hold">
                                          <p:stCondLst>
                                            <p:cond delay="900"/>
                                          </p:stCondLst>
                                        </p:cTn>
                                        <p:tgtEl>
                                          <p:spTgt spid="7"/>
                                        </p:tgtEl>
                                        <p:attrNameLst>
                                          <p:attrName>ppt_y</p:attrName>
                                        </p:attrNameLst>
                                      </p:cBhvr>
                                      <p:tavLst>
                                        <p:tav tm="0">
                                          <p:val>
                                            <p:strVal val="#ppt_y-.03"/>
                                          </p:val>
                                        </p:tav>
                                        <p:tav tm="100000">
                                          <p:val>
                                            <p:strVal val="#ppt_y"/>
                                          </p:val>
                                        </p:tav>
                                      </p:tavLst>
                                    </p:anim>
                                  </p:childTnLst>
                                </p:cTn>
                              </p:par>
                              <p:par>
                                <p:cTn id="33" presetID="37" presetClass="entr" presetSubtype="0" fill="hold" nodeType="withEffect">
                                  <p:stCondLst>
                                    <p:cond delay="1000"/>
                                  </p:stCondLst>
                                  <p:childTnLst>
                                    <p:set>
                                      <p:cBhvr>
                                        <p:cTn id="34" dur="1" fill="hold">
                                          <p:stCondLst>
                                            <p:cond delay="0"/>
                                          </p:stCondLst>
                                        </p:cTn>
                                        <p:tgtEl>
                                          <p:spTgt spid="9"/>
                                        </p:tgtEl>
                                        <p:attrNameLst>
                                          <p:attrName>style.visibility</p:attrName>
                                        </p:attrNameLst>
                                      </p:cBhvr>
                                      <p:to>
                                        <p:strVal val="visible"/>
                                      </p:to>
                                    </p:set>
                                    <p:animEffect transition="in" filter="fade">
                                      <p:cBhvr>
                                        <p:cTn id="35" dur="1000"/>
                                        <p:tgtEl>
                                          <p:spTgt spid="9"/>
                                        </p:tgtEl>
                                      </p:cBhvr>
                                    </p:animEffect>
                                    <p:anim calcmode="lin" valueType="num">
                                      <p:cBhvr>
                                        <p:cTn id="36" dur="1000" fill="hold"/>
                                        <p:tgtEl>
                                          <p:spTgt spid="9"/>
                                        </p:tgtEl>
                                        <p:attrNameLst>
                                          <p:attrName>ppt_x</p:attrName>
                                        </p:attrNameLst>
                                      </p:cBhvr>
                                      <p:tavLst>
                                        <p:tav tm="0">
                                          <p:val>
                                            <p:strVal val="#ppt_x"/>
                                          </p:val>
                                        </p:tav>
                                        <p:tav tm="100000">
                                          <p:val>
                                            <p:strVal val="#ppt_x"/>
                                          </p:val>
                                        </p:tav>
                                      </p:tavLst>
                                    </p:anim>
                                    <p:anim calcmode="lin" valueType="num">
                                      <p:cBhvr>
                                        <p:cTn id="37" dur="900" decel="100000" fill="hold"/>
                                        <p:tgtEl>
                                          <p:spTgt spid="9"/>
                                        </p:tgtEl>
                                        <p:attrNameLst>
                                          <p:attrName>ppt_y</p:attrName>
                                        </p:attrNameLst>
                                      </p:cBhvr>
                                      <p:tavLst>
                                        <p:tav tm="0">
                                          <p:val>
                                            <p:strVal val="#ppt_y+1"/>
                                          </p:val>
                                        </p:tav>
                                        <p:tav tm="100000">
                                          <p:val>
                                            <p:strVal val="#ppt_y-.03"/>
                                          </p:val>
                                        </p:tav>
                                      </p:tavLst>
                                    </p:anim>
                                    <p:anim calcmode="lin" valueType="num">
                                      <p:cBhvr>
                                        <p:cTn id="38" dur="100" accel="100000" fill="hold">
                                          <p:stCondLst>
                                            <p:cond delay="900"/>
                                          </p:stCondLst>
                                        </p:cTn>
                                        <p:tgtEl>
                                          <p:spTgt spid="9"/>
                                        </p:tgtEl>
                                        <p:attrNameLst>
                                          <p:attrName>ppt_y</p:attrName>
                                        </p:attrNameLst>
                                      </p:cBhvr>
                                      <p:tavLst>
                                        <p:tav tm="0">
                                          <p:val>
                                            <p:strVal val="#ppt_y-.03"/>
                                          </p:val>
                                        </p:tav>
                                        <p:tav tm="100000">
                                          <p:val>
                                            <p:strVal val="#ppt_y"/>
                                          </p:val>
                                        </p:tav>
                                      </p:tavLst>
                                    </p:anim>
                                  </p:childTnLst>
                                </p:cTn>
                              </p:par>
                            </p:childTnLst>
                          </p:cTn>
                        </p:par>
                        <p:par>
                          <p:cTn id="39" fill="hold">
                            <p:stCondLst>
                              <p:cond delay="2000"/>
                            </p:stCondLst>
                            <p:childTnLst>
                              <p:par>
                                <p:cTn id="40" presetID="10" presetClass="entr" presetSubtype="0" fill="hold" grpId="0" nodeType="afterEffect">
                                  <p:stCondLst>
                                    <p:cond delay="0"/>
                                  </p:stCondLst>
                                  <p:childTnLst>
                                    <p:set>
                                      <p:cBhvr>
                                        <p:cTn id="41" dur="1" fill="hold">
                                          <p:stCondLst>
                                            <p:cond delay="0"/>
                                          </p:stCondLst>
                                        </p:cTn>
                                        <p:tgtEl>
                                          <p:spTgt spid="40"/>
                                        </p:tgtEl>
                                        <p:attrNameLst>
                                          <p:attrName>style.visibility</p:attrName>
                                        </p:attrNameLst>
                                      </p:cBhvr>
                                      <p:to>
                                        <p:strVal val="visible"/>
                                      </p:to>
                                    </p:set>
                                    <p:animEffect transition="in" filter="fade">
                                      <p:cBhvr>
                                        <p:cTn id="42" dur="500"/>
                                        <p:tgtEl>
                                          <p:spTgt spid="40"/>
                                        </p:tgtEl>
                                      </p:cBhvr>
                                    </p:animEffect>
                                  </p:childTnLst>
                                </p:cTn>
                              </p:par>
                              <p:par>
                                <p:cTn id="43" presetID="10" presetClass="entr" presetSubtype="0" fill="hold" grpId="0" nodeType="withEffect">
                                  <p:stCondLst>
                                    <p:cond delay="0"/>
                                  </p:stCondLst>
                                  <p:childTnLst>
                                    <p:set>
                                      <p:cBhvr>
                                        <p:cTn id="44" dur="1" fill="hold">
                                          <p:stCondLst>
                                            <p:cond delay="0"/>
                                          </p:stCondLst>
                                        </p:cTn>
                                        <p:tgtEl>
                                          <p:spTgt spid="42"/>
                                        </p:tgtEl>
                                        <p:attrNameLst>
                                          <p:attrName>style.visibility</p:attrName>
                                        </p:attrNameLst>
                                      </p:cBhvr>
                                      <p:to>
                                        <p:strVal val="visible"/>
                                      </p:to>
                                    </p:set>
                                    <p:animEffect transition="in" filter="fade">
                                      <p:cBhvr>
                                        <p:cTn id="45" dur="500"/>
                                        <p:tgtEl>
                                          <p:spTgt spid="42"/>
                                        </p:tgtEl>
                                      </p:cBhvr>
                                    </p:animEffect>
                                  </p:childTnLst>
                                </p:cTn>
                              </p:par>
                              <p:par>
                                <p:cTn id="46" presetID="10" presetClass="entr" presetSubtype="0" fill="hold" grpId="0" nodeType="withEffect">
                                  <p:stCondLst>
                                    <p:cond delay="0"/>
                                  </p:stCondLst>
                                  <p:childTnLst>
                                    <p:set>
                                      <p:cBhvr>
                                        <p:cTn id="47" dur="1" fill="hold">
                                          <p:stCondLst>
                                            <p:cond delay="0"/>
                                          </p:stCondLst>
                                        </p:cTn>
                                        <p:tgtEl>
                                          <p:spTgt spid="44"/>
                                        </p:tgtEl>
                                        <p:attrNameLst>
                                          <p:attrName>style.visibility</p:attrName>
                                        </p:attrNameLst>
                                      </p:cBhvr>
                                      <p:to>
                                        <p:strVal val="visible"/>
                                      </p:to>
                                    </p:set>
                                    <p:animEffect transition="in" filter="fade">
                                      <p:cBhvr>
                                        <p:cTn id="48" dur="500"/>
                                        <p:tgtEl>
                                          <p:spTgt spid="44"/>
                                        </p:tgtEl>
                                      </p:cBhvr>
                                    </p:animEffect>
                                  </p:childTnLst>
                                </p:cTn>
                              </p:par>
                              <p:par>
                                <p:cTn id="49" presetID="10" presetClass="entr" presetSubtype="0" fill="hold" grpId="0" nodeType="withEffect">
                                  <p:stCondLst>
                                    <p:cond delay="0"/>
                                  </p:stCondLst>
                                  <p:childTnLst>
                                    <p:set>
                                      <p:cBhvr>
                                        <p:cTn id="50" dur="1" fill="hold">
                                          <p:stCondLst>
                                            <p:cond delay="0"/>
                                          </p:stCondLst>
                                        </p:cTn>
                                        <p:tgtEl>
                                          <p:spTgt spid="46"/>
                                        </p:tgtEl>
                                        <p:attrNameLst>
                                          <p:attrName>style.visibility</p:attrName>
                                        </p:attrNameLst>
                                      </p:cBhvr>
                                      <p:to>
                                        <p:strVal val="visible"/>
                                      </p:to>
                                    </p:set>
                                    <p:animEffect transition="in" filter="fade">
                                      <p:cBhvr>
                                        <p:cTn id="51" dur="500"/>
                                        <p:tgtEl>
                                          <p:spTgt spid="46"/>
                                        </p:tgtEl>
                                      </p:cBhvr>
                                    </p:animEffect>
                                  </p:childTnLst>
                                </p:cTn>
                              </p:par>
                              <p:par>
                                <p:cTn id="52" presetID="10" presetClass="entr" presetSubtype="0" fill="hold" grpId="0" nodeType="withEffect">
                                  <p:stCondLst>
                                    <p:cond delay="0"/>
                                  </p:stCondLst>
                                  <p:childTnLst>
                                    <p:set>
                                      <p:cBhvr>
                                        <p:cTn id="53" dur="1" fill="hold">
                                          <p:stCondLst>
                                            <p:cond delay="0"/>
                                          </p:stCondLst>
                                        </p:cTn>
                                        <p:tgtEl>
                                          <p:spTgt spid="48"/>
                                        </p:tgtEl>
                                        <p:attrNameLst>
                                          <p:attrName>style.visibility</p:attrName>
                                        </p:attrNameLst>
                                      </p:cBhvr>
                                      <p:to>
                                        <p:strVal val="visible"/>
                                      </p:to>
                                    </p:set>
                                    <p:animEffect transition="in" filter="fade">
                                      <p:cBhvr>
                                        <p:cTn id="54" dur="500"/>
                                        <p:tgtEl>
                                          <p:spTgt spid="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 grpId="0" bldLvl="0" animBg="1"/>
      <p:bldP spid="42" grpId="0" bldLvl="0" animBg="1"/>
      <p:bldP spid="44" grpId="0" bldLvl="0" animBg="1"/>
      <p:bldP spid="46" grpId="0" bldLvl="0" animBg="1"/>
      <p:bldP spid="48" grpId="0" bldLvl="0" animBg="1"/>
    </p:bldLst>
  </p:timing>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矩形 24"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549157" y="-975631"/>
            <a:ext cx="583096" cy="838080"/>
          </a:xfrm>
          <a:prstGeom prst="rect">
            <a:avLst/>
          </a:prstGeom>
          <a:solidFill>
            <a:srgbClr val="365B7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 name="矩形 25"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1132253" y="-975631"/>
            <a:ext cx="583096" cy="838080"/>
          </a:xfrm>
          <a:prstGeom prst="rect">
            <a:avLst/>
          </a:prstGeom>
          <a:solidFill>
            <a:srgbClr val="96648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 name="矩形 26"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1715349" y="-975631"/>
            <a:ext cx="583096" cy="838080"/>
          </a:xfrm>
          <a:prstGeom prst="rect">
            <a:avLst/>
          </a:prstGeom>
          <a:solidFill>
            <a:srgbClr val="D06F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 name="矩形 27"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2298446" y="-975631"/>
            <a:ext cx="583096" cy="838080"/>
          </a:xfrm>
          <a:prstGeom prst="rect">
            <a:avLst/>
          </a:prstGeom>
          <a:solidFill>
            <a:srgbClr val="F779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 name="矩形 28"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2881542" y="-975631"/>
            <a:ext cx="583096" cy="838080"/>
          </a:xfrm>
          <a:prstGeom prst="rect">
            <a:avLst/>
          </a:prstGeom>
          <a:solidFill>
            <a:srgbClr val="F8AD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cxnSp>
        <p:nvCxnSpPr>
          <p:cNvPr id="7" name="直接连接符 6"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CxnSpPr/>
          <p:nvPr/>
        </p:nvCxnSpPr>
        <p:spPr>
          <a:xfrm>
            <a:off x="3246637" y="1273629"/>
            <a:ext cx="5770860"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9" name="椭圆 8"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flipH="1">
            <a:off x="2686180" y="813581"/>
            <a:ext cx="157493" cy="157493"/>
          </a:xfrm>
          <a:prstGeom prst="ellipse">
            <a:avLst/>
          </a:prstGeom>
          <a:solidFill>
            <a:srgbClr val="D06F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 name="椭圆 9"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flipH="1">
            <a:off x="2686180" y="335956"/>
            <a:ext cx="321030" cy="321030"/>
          </a:xfrm>
          <a:prstGeom prst="ellipse">
            <a:avLst/>
          </a:prstGeom>
          <a:solidFill>
            <a:srgbClr val="966481"/>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 name="椭圆 10"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flipH="1">
            <a:off x="2991678" y="806317"/>
            <a:ext cx="219803" cy="219803"/>
          </a:xfrm>
          <a:prstGeom prst="ellipse">
            <a:avLst/>
          </a:prstGeom>
          <a:solidFill>
            <a:srgbClr val="365B7C"/>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 name="椭圆 11"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flipH="1">
            <a:off x="2031169" y="697840"/>
            <a:ext cx="164852" cy="164852"/>
          </a:xfrm>
          <a:prstGeom prst="ellipse">
            <a:avLst/>
          </a:prstGeom>
          <a:solidFill>
            <a:srgbClr val="F779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 name="椭圆 12"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9354354" y="755438"/>
            <a:ext cx="157493" cy="157493"/>
          </a:xfrm>
          <a:prstGeom prst="ellipse">
            <a:avLst/>
          </a:prstGeom>
          <a:solidFill>
            <a:srgbClr val="D06F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 name="椭圆 13"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9190817" y="277813"/>
            <a:ext cx="321030" cy="321030"/>
          </a:xfrm>
          <a:prstGeom prst="ellipse">
            <a:avLst/>
          </a:prstGeom>
          <a:solidFill>
            <a:srgbClr val="966481"/>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 name="椭圆 14"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a:off x="8986546" y="748174"/>
            <a:ext cx="219803" cy="219803"/>
          </a:xfrm>
          <a:prstGeom prst="ellipse">
            <a:avLst/>
          </a:prstGeom>
          <a:solidFill>
            <a:srgbClr val="365B7C"/>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 name="椭圆 15"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a:off x="10002006" y="639697"/>
            <a:ext cx="164852" cy="164852"/>
          </a:xfrm>
          <a:prstGeom prst="ellipse">
            <a:avLst/>
          </a:prstGeom>
          <a:solidFill>
            <a:srgbClr val="F779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e7d195523061f1c0"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hidden="1"/>
          <p:cNvSpPr txBox="1"/>
          <p:nvPr/>
        </p:nvSpPr>
        <p:spPr>
          <a:xfrm>
            <a:off x="-355600" y="1803400"/>
            <a:ext cx="293927" cy="1016000"/>
          </a:xfrm>
          <a:prstGeom prst="rect">
            <a:avLst/>
          </a:prstGeom>
          <a:noFill/>
        </p:spPr>
        <p:txBody>
          <a:bodyPr vert="wordArtVert" rtlCol="0">
            <a:spAutoFit/>
          </a:bodyPr>
          <a:lstStyle/>
          <a:p>
            <a:r>
              <a:rPr lang="en-US" altLang="zh-CN" sz="100"/>
              <a:t>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a:t>
            </a:r>
            <a:endParaRPr lang="zh-CN" altLang="en-US" sz="100"/>
          </a:p>
        </p:txBody>
      </p:sp>
      <p:sp>
        <p:nvSpPr>
          <p:cNvPr id="2" name="文本框 1"/>
          <p:cNvSpPr txBox="1"/>
          <p:nvPr/>
        </p:nvSpPr>
        <p:spPr>
          <a:xfrm>
            <a:off x="4015740" y="514985"/>
            <a:ext cx="1450975" cy="368300"/>
          </a:xfrm>
          <a:prstGeom prst="rect">
            <a:avLst/>
          </a:prstGeom>
          <a:noFill/>
        </p:spPr>
        <p:txBody>
          <a:bodyPr wrap="square" rtlCol="0">
            <a:spAutoFit/>
          </a:bodyPr>
          <a:lstStyle/>
          <a:p>
            <a:endParaRPr lang="zh-CN" altLang="en-US"/>
          </a:p>
        </p:txBody>
      </p:sp>
      <p:sp>
        <p:nvSpPr>
          <p:cNvPr id="3" name="文本框 2"/>
          <p:cNvSpPr txBox="1"/>
          <p:nvPr/>
        </p:nvSpPr>
        <p:spPr>
          <a:xfrm>
            <a:off x="4199585" y="542417"/>
            <a:ext cx="3063240" cy="523220"/>
          </a:xfrm>
          <a:prstGeom prst="rect">
            <a:avLst/>
          </a:prstGeom>
          <a:noFill/>
        </p:spPr>
        <p:txBody>
          <a:bodyPr wrap="square" rtlCol="0">
            <a:spAutoFit/>
          </a:bodyPr>
          <a:lstStyle/>
          <a:p>
            <a:pPr algn="ctr"/>
            <a:r>
              <a:rPr lang="zh-CN" altLang="en-US" sz="2800" dirty="0">
                <a:latin typeface="KaiTi" panose="02010609060101010101" pitchFamily="49" charset="-122"/>
                <a:ea typeface="KaiTi" panose="02010609060101010101" pitchFamily="49" charset="-122"/>
                <a:sym typeface="+mn-ea"/>
              </a:rPr>
              <a:t>本章小结</a:t>
            </a:r>
            <a:endParaRPr lang="zh-CN" altLang="en-US" sz="2800" dirty="0">
              <a:latin typeface="KaiTi" panose="02010609060101010101" pitchFamily="49" charset="-122"/>
              <a:ea typeface="KaiTi" panose="02010609060101010101" pitchFamily="49" charset="-122"/>
            </a:endParaRPr>
          </a:p>
        </p:txBody>
      </p:sp>
      <p:sp>
        <p:nvSpPr>
          <p:cNvPr id="4" name="文本框 3"/>
          <p:cNvSpPr txBox="1"/>
          <p:nvPr/>
        </p:nvSpPr>
        <p:spPr>
          <a:xfrm>
            <a:off x="1423801" y="2368726"/>
            <a:ext cx="9144000" cy="1754326"/>
          </a:xfrm>
          <a:prstGeom prst="rect">
            <a:avLst/>
          </a:prstGeom>
          <a:noFill/>
        </p:spPr>
        <p:txBody>
          <a:bodyPr wrap="square" rtlCol="0">
            <a:spAutoFit/>
          </a:bodyPr>
          <a:lstStyle/>
          <a:p>
            <a:pPr eaLnBrk="1" hangingPunct="1">
              <a:lnSpc>
                <a:spcPct val="90000"/>
              </a:lnSpc>
            </a:pPr>
            <a:r>
              <a:rPr lang="zh-CN" altLang="en-US" sz="2400" dirty="0">
                <a:latin typeface="KaiTi" panose="02010609060101010101" pitchFamily="49" charset="-122"/>
                <a:ea typeface="KaiTi" panose="02010609060101010101" pitchFamily="49" charset="-122"/>
                <a:sym typeface="+mn-ea"/>
              </a:rPr>
              <a:t>招聘渠道选择的影响因素有招聘渠道的目的性、招聘渠道的经济性、招聘渠道的可行性。招聘渠道分为内部招聘和外部招聘两种形式。内部招聘的途径有晋升选拔、人员重聘、内部公开招聘、岗位轮换、临时人员转正。内部招聘使用晋升选拔、人员重聘、岗位轮换等方法。外部招聘实施的方法则有广告招聘、院校预定、人才交流。</a:t>
            </a:r>
            <a:r>
              <a:rPr lang="zh-CN" altLang="en-US" dirty="0">
                <a:latin typeface="KaiTi" panose="02010609060101010101" pitchFamily="49" charset="-122"/>
                <a:ea typeface="KaiTi" panose="02010609060101010101" pitchFamily="49" charset="-122"/>
                <a:sym typeface="+mn-ea"/>
              </a:rPr>
              <a:t> </a:t>
            </a:r>
            <a:endParaRPr lang="zh-CN" altLang="en-US" dirty="0">
              <a:latin typeface="KaiTi" panose="02010609060101010101" pitchFamily="49" charset="-122"/>
              <a:ea typeface="KaiTi" panose="02010609060101010101" pitchFamily="49" charset="-122"/>
            </a:endParaRPr>
          </a:p>
        </p:txBody>
      </p:sp>
    </p:spTree>
    <p:extLst>
      <p:ext uri="{BB962C8B-B14F-4D97-AF65-F5344CB8AC3E}">
        <p14:creationId xmlns:p14="http://schemas.microsoft.com/office/powerpoint/2010/main" val="2573043977"/>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0">
        <p15:prstTrans prst="pageCurlDouble"/>
      </p:transition>
    </mc:Choice>
    <mc:Fallback xmlns="">
      <p:transition spd="slow" advTm="0">
        <p:fade/>
      </p:transition>
    </mc:Fallback>
  </mc:AlternateContent>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矩形 24"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549157" y="-975631"/>
            <a:ext cx="583096" cy="838080"/>
          </a:xfrm>
          <a:prstGeom prst="rect">
            <a:avLst/>
          </a:prstGeom>
          <a:solidFill>
            <a:srgbClr val="365B7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 name="矩形 25"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1132253" y="-975631"/>
            <a:ext cx="583096" cy="838080"/>
          </a:xfrm>
          <a:prstGeom prst="rect">
            <a:avLst/>
          </a:prstGeom>
          <a:solidFill>
            <a:srgbClr val="96648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 name="矩形 26"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1715349" y="-975631"/>
            <a:ext cx="583096" cy="838080"/>
          </a:xfrm>
          <a:prstGeom prst="rect">
            <a:avLst/>
          </a:prstGeom>
          <a:solidFill>
            <a:srgbClr val="D06F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 name="矩形 27"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2298446" y="-975631"/>
            <a:ext cx="583096" cy="838080"/>
          </a:xfrm>
          <a:prstGeom prst="rect">
            <a:avLst/>
          </a:prstGeom>
          <a:solidFill>
            <a:srgbClr val="F779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 name="矩形 28"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2881542" y="-975631"/>
            <a:ext cx="583096" cy="838080"/>
          </a:xfrm>
          <a:prstGeom prst="rect">
            <a:avLst/>
          </a:prstGeom>
          <a:solidFill>
            <a:srgbClr val="F8AD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cxnSp>
        <p:nvCxnSpPr>
          <p:cNvPr id="11" name="直接箭头连接符 10"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CxnSpPr/>
          <p:nvPr/>
        </p:nvCxnSpPr>
        <p:spPr>
          <a:xfrm rot="5400000">
            <a:off x="1528918" y="3683831"/>
            <a:ext cx="1080000" cy="0"/>
          </a:xfrm>
          <a:prstGeom prst="straightConnector1">
            <a:avLst/>
          </a:prstGeom>
          <a:ln w="22225">
            <a:solidFill>
              <a:schemeClr val="bg1">
                <a:lumMod val="65000"/>
              </a:schemeClr>
            </a:solidFill>
            <a:prstDash val="sysDash"/>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16" name="直接箭头连接符 15"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CxnSpPr/>
          <p:nvPr/>
        </p:nvCxnSpPr>
        <p:spPr>
          <a:xfrm rot="5400000">
            <a:off x="4218453" y="3683831"/>
            <a:ext cx="1080000" cy="0"/>
          </a:xfrm>
          <a:prstGeom prst="straightConnector1">
            <a:avLst/>
          </a:prstGeom>
          <a:ln w="22225">
            <a:solidFill>
              <a:schemeClr val="bg1">
                <a:lumMod val="65000"/>
              </a:schemeClr>
            </a:solidFill>
            <a:prstDash val="sysDash"/>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21" name="直接箭头连接符 20"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CxnSpPr/>
          <p:nvPr/>
        </p:nvCxnSpPr>
        <p:spPr>
          <a:xfrm rot="5400000">
            <a:off x="6907508" y="3683831"/>
            <a:ext cx="1080000" cy="0"/>
          </a:xfrm>
          <a:prstGeom prst="straightConnector1">
            <a:avLst/>
          </a:prstGeom>
          <a:ln w="22225">
            <a:solidFill>
              <a:schemeClr val="bg1">
                <a:lumMod val="65000"/>
              </a:schemeClr>
            </a:solidFill>
            <a:prstDash val="sysDash"/>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31" name="直接箭头连接符 30"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CxnSpPr/>
          <p:nvPr/>
        </p:nvCxnSpPr>
        <p:spPr>
          <a:xfrm rot="5400000">
            <a:off x="9596562" y="3683831"/>
            <a:ext cx="1080000" cy="0"/>
          </a:xfrm>
          <a:prstGeom prst="straightConnector1">
            <a:avLst/>
          </a:prstGeom>
          <a:ln w="22225">
            <a:solidFill>
              <a:schemeClr val="bg1">
                <a:lumMod val="65000"/>
              </a:schemeClr>
            </a:solidFill>
            <a:prstDash val="sysDash"/>
            <a:headEnd type="triangle"/>
            <a:tailEnd type="triangle"/>
          </a:ln>
        </p:spPr>
        <p:style>
          <a:lnRef idx="1">
            <a:schemeClr val="accent1"/>
          </a:lnRef>
          <a:fillRef idx="0">
            <a:schemeClr val="accent1"/>
          </a:fillRef>
          <a:effectRef idx="0">
            <a:schemeClr val="accent1"/>
          </a:effectRef>
          <a:fontRef idx="minor">
            <a:schemeClr val="tx1"/>
          </a:fontRef>
        </p:style>
      </p:cxnSp>
      <p:grpSp>
        <p:nvGrpSpPr>
          <p:cNvPr id="6" name="组合 5"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GrpSpPr/>
          <p:nvPr/>
        </p:nvGrpSpPr>
        <p:grpSpPr>
          <a:xfrm>
            <a:off x="1514082" y="1769241"/>
            <a:ext cx="1124180" cy="1513137"/>
            <a:chOff x="1514082" y="1769241"/>
            <a:chExt cx="1124180" cy="1513137"/>
          </a:xfrm>
        </p:grpSpPr>
        <p:sp>
          <p:nvSpPr>
            <p:cNvPr id="10" name="Freeform 17"/>
            <p:cNvSpPr/>
            <p:nvPr/>
          </p:nvSpPr>
          <p:spPr bwMode="auto">
            <a:xfrm>
              <a:off x="1514082" y="1769241"/>
              <a:ext cx="1124180" cy="1513137"/>
            </a:xfrm>
            <a:custGeom>
              <a:avLst/>
              <a:gdLst>
                <a:gd name="T0" fmla="*/ 300 w 599"/>
                <a:gd name="T1" fmla="*/ 0 h 807"/>
                <a:gd name="T2" fmla="*/ 0 w 599"/>
                <a:gd name="T3" fmla="*/ 300 h 807"/>
                <a:gd name="T4" fmla="*/ 41 w 599"/>
                <a:gd name="T5" fmla="*/ 450 h 807"/>
                <a:gd name="T6" fmla="*/ 147 w 599"/>
                <a:gd name="T7" fmla="*/ 557 h 807"/>
                <a:gd name="T8" fmla="*/ 147 w 599"/>
                <a:gd name="T9" fmla="*/ 557 h 807"/>
                <a:gd name="T10" fmla="*/ 153 w 599"/>
                <a:gd name="T11" fmla="*/ 561 h 807"/>
                <a:gd name="T12" fmla="*/ 284 w 599"/>
                <a:gd name="T13" fmla="*/ 791 h 807"/>
                <a:gd name="T14" fmla="*/ 300 w 599"/>
                <a:gd name="T15" fmla="*/ 807 h 807"/>
                <a:gd name="T16" fmla="*/ 316 w 599"/>
                <a:gd name="T17" fmla="*/ 791 h 807"/>
                <a:gd name="T18" fmla="*/ 446 w 599"/>
                <a:gd name="T19" fmla="*/ 561 h 807"/>
                <a:gd name="T20" fmla="*/ 453 w 599"/>
                <a:gd name="T21" fmla="*/ 557 h 807"/>
                <a:gd name="T22" fmla="*/ 453 w 599"/>
                <a:gd name="T23" fmla="*/ 557 h 807"/>
                <a:gd name="T24" fmla="*/ 559 w 599"/>
                <a:gd name="T25" fmla="*/ 450 h 807"/>
                <a:gd name="T26" fmla="*/ 599 w 599"/>
                <a:gd name="T27" fmla="*/ 300 h 807"/>
                <a:gd name="T28" fmla="*/ 300 w 599"/>
                <a:gd name="T29" fmla="*/ 0 h 8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99" h="807">
                  <a:moveTo>
                    <a:pt x="300" y="0"/>
                  </a:moveTo>
                  <a:cubicBezTo>
                    <a:pt x="135" y="0"/>
                    <a:pt x="0" y="135"/>
                    <a:pt x="0" y="300"/>
                  </a:cubicBezTo>
                  <a:cubicBezTo>
                    <a:pt x="0" y="353"/>
                    <a:pt x="14" y="404"/>
                    <a:pt x="41" y="450"/>
                  </a:cubicBezTo>
                  <a:cubicBezTo>
                    <a:pt x="66" y="494"/>
                    <a:pt x="103" y="531"/>
                    <a:pt x="147" y="557"/>
                  </a:cubicBezTo>
                  <a:cubicBezTo>
                    <a:pt x="147" y="557"/>
                    <a:pt x="147" y="557"/>
                    <a:pt x="147" y="557"/>
                  </a:cubicBezTo>
                  <a:cubicBezTo>
                    <a:pt x="149" y="558"/>
                    <a:pt x="151" y="560"/>
                    <a:pt x="153" y="561"/>
                  </a:cubicBezTo>
                  <a:cubicBezTo>
                    <a:pt x="234" y="609"/>
                    <a:pt x="284" y="697"/>
                    <a:pt x="284" y="791"/>
                  </a:cubicBezTo>
                  <a:cubicBezTo>
                    <a:pt x="284" y="799"/>
                    <a:pt x="291" y="807"/>
                    <a:pt x="300" y="807"/>
                  </a:cubicBezTo>
                  <a:cubicBezTo>
                    <a:pt x="309" y="807"/>
                    <a:pt x="316" y="799"/>
                    <a:pt x="316" y="791"/>
                  </a:cubicBezTo>
                  <a:cubicBezTo>
                    <a:pt x="316" y="697"/>
                    <a:pt x="366" y="609"/>
                    <a:pt x="446" y="561"/>
                  </a:cubicBezTo>
                  <a:cubicBezTo>
                    <a:pt x="449" y="560"/>
                    <a:pt x="451" y="558"/>
                    <a:pt x="453" y="557"/>
                  </a:cubicBezTo>
                  <a:cubicBezTo>
                    <a:pt x="453" y="557"/>
                    <a:pt x="453" y="557"/>
                    <a:pt x="453" y="557"/>
                  </a:cubicBezTo>
                  <a:cubicBezTo>
                    <a:pt x="497" y="531"/>
                    <a:pt x="534" y="494"/>
                    <a:pt x="559" y="450"/>
                  </a:cubicBezTo>
                  <a:cubicBezTo>
                    <a:pt x="586" y="404"/>
                    <a:pt x="599" y="353"/>
                    <a:pt x="599" y="300"/>
                  </a:cubicBezTo>
                  <a:cubicBezTo>
                    <a:pt x="599" y="135"/>
                    <a:pt x="465" y="0"/>
                    <a:pt x="300" y="0"/>
                  </a:cubicBezTo>
                  <a:close/>
                </a:path>
              </a:pathLst>
            </a:custGeom>
            <a:solidFill>
              <a:srgbClr val="365B7C"/>
            </a:solidFill>
            <a:ln>
              <a:noFill/>
            </a:ln>
          </p:spPr>
          <p:txBody>
            <a:bodyPr vert="horz" wrap="square" lIns="91440" tIns="45720" rIns="91440" bIns="45720" numCol="1" anchor="t" anchorCtr="0" compatLnSpc="1"/>
            <a:lstStyle/>
            <a:p>
              <a:endParaRPr lang="zh-CN" altLang="en-US"/>
            </a:p>
          </p:txBody>
        </p:sp>
        <p:sp>
          <p:nvSpPr>
            <p:cNvPr id="36" name="Freeform 48"/>
            <p:cNvSpPr>
              <a:spLocks noEditPoints="1"/>
            </p:cNvSpPr>
            <p:nvPr/>
          </p:nvSpPr>
          <p:spPr bwMode="auto">
            <a:xfrm>
              <a:off x="1815280" y="2053956"/>
              <a:ext cx="490056" cy="469081"/>
            </a:xfrm>
            <a:custGeom>
              <a:avLst/>
              <a:gdLst>
                <a:gd name="T0" fmla="*/ 419 w 628"/>
                <a:gd name="T1" fmla="*/ 232 h 600"/>
                <a:gd name="T2" fmla="*/ 411 w 628"/>
                <a:gd name="T3" fmla="*/ 249 h 600"/>
                <a:gd name="T4" fmla="*/ 408 w 628"/>
                <a:gd name="T5" fmla="*/ 261 h 600"/>
                <a:gd name="T6" fmla="*/ 409 w 628"/>
                <a:gd name="T7" fmla="*/ 283 h 600"/>
                <a:gd name="T8" fmla="*/ 417 w 628"/>
                <a:gd name="T9" fmla="*/ 304 h 600"/>
                <a:gd name="T10" fmla="*/ 424 w 628"/>
                <a:gd name="T11" fmla="*/ 315 h 600"/>
                <a:gd name="T12" fmla="*/ 441 w 628"/>
                <a:gd name="T13" fmla="*/ 330 h 600"/>
                <a:gd name="T14" fmla="*/ 453 w 628"/>
                <a:gd name="T15" fmla="*/ 335 h 600"/>
                <a:gd name="T16" fmla="*/ 478 w 628"/>
                <a:gd name="T17" fmla="*/ 200 h 600"/>
                <a:gd name="T18" fmla="*/ 449 w 628"/>
                <a:gd name="T19" fmla="*/ 206 h 600"/>
                <a:gd name="T20" fmla="*/ 433 w 628"/>
                <a:gd name="T21" fmla="*/ 216 h 600"/>
                <a:gd name="T22" fmla="*/ 425 w 628"/>
                <a:gd name="T23" fmla="*/ 224 h 600"/>
                <a:gd name="T24" fmla="*/ 384 w 628"/>
                <a:gd name="T25" fmla="*/ 70 h 600"/>
                <a:gd name="T26" fmla="*/ 314 w 628"/>
                <a:gd name="T27" fmla="*/ 140 h 600"/>
                <a:gd name="T28" fmla="*/ 379 w 628"/>
                <a:gd name="T29" fmla="*/ 283 h 600"/>
                <a:gd name="T30" fmla="*/ 379 w 628"/>
                <a:gd name="T31" fmla="*/ 254 h 600"/>
                <a:gd name="T32" fmla="*/ 359 w 628"/>
                <a:gd name="T33" fmla="*/ 154 h 600"/>
                <a:gd name="T34" fmla="*/ 250 w 628"/>
                <a:gd name="T35" fmla="*/ 270 h 600"/>
                <a:gd name="T36" fmla="*/ 314 w 628"/>
                <a:gd name="T37" fmla="*/ 396 h 600"/>
                <a:gd name="T38" fmla="*/ 282 w 628"/>
                <a:gd name="T39" fmla="*/ 400 h 600"/>
                <a:gd name="T40" fmla="*/ 267 w 628"/>
                <a:gd name="T41" fmla="*/ 382 h 600"/>
                <a:gd name="T42" fmla="*/ 257 w 628"/>
                <a:gd name="T43" fmla="*/ 374 h 600"/>
                <a:gd name="T44" fmla="*/ 214 w 628"/>
                <a:gd name="T45" fmla="*/ 356 h 600"/>
                <a:gd name="T46" fmla="*/ 195 w 628"/>
                <a:gd name="T47" fmla="*/ 354 h 600"/>
                <a:gd name="T48" fmla="*/ 0 w 628"/>
                <a:gd name="T49" fmla="*/ 600 h 600"/>
                <a:gd name="T50" fmla="*/ 83 w 628"/>
                <a:gd name="T51" fmla="*/ 454 h 600"/>
                <a:gd name="T52" fmla="*/ 216 w 628"/>
                <a:gd name="T53" fmla="*/ 454 h 600"/>
                <a:gd name="T54" fmla="*/ 301 w 628"/>
                <a:gd name="T55" fmla="*/ 600 h 600"/>
                <a:gd name="T56" fmla="*/ 282 w 628"/>
                <a:gd name="T57" fmla="*/ 400 h 600"/>
                <a:gd name="T58" fmla="*/ 433 w 628"/>
                <a:gd name="T59" fmla="*/ 354 h 600"/>
                <a:gd name="T60" fmla="*/ 413 w 628"/>
                <a:gd name="T61" fmla="*/ 356 h 600"/>
                <a:gd name="T62" fmla="*/ 361 w 628"/>
                <a:gd name="T63" fmla="*/ 382 h 600"/>
                <a:gd name="T64" fmla="*/ 353 w 628"/>
                <a:gd name="T65" fmla="*/ 391 h 600"/>
                <a:gd name="T66" fmla="*/ 389 w 628"/>
                <a:gd name="T67" fmla="*/ 600 h 600"/>
                <a:gd name="T68" fmla="*/ 410 w 628"/>
                <a:gd name="T69" fmla="*/ 600 h 600"/>
                <a:gd name="T70" fmla="*/ 564 w 628"/>
                <a:gd name="T71" fmla="*/ 454 h 600"/>
                <a:gd name="T72" fmla="*/ 628 w 628"/>
                <a:gd name="T73" fmla="*/ 460 h 600"/>
                <a:gd name="T74" fmla="*/ 151 w 628"/>
                <a:gd name="T75" fmla="*/ 340 h 600"/>
                <a:gd name="T76" fmla="*/ 186 w 628"/>
                <a:gd name="T77" fmla="*/ 330 h 600"/>
                <a:gd name="T78" fmla="*/ 196 w 628"/>
                <a:gd name="T79" fmla="*/ 323 h 600"/>
                <a:gd name="T80" fmla="*/ 216 w 628"/>
                <a:gd name="T81" fmla="*/ 295 h 600"/>
                <a:gd name="T82" fmla="*/ 219 w 628"/>
                <a:gd name="T83" fmla="*/ 281 h 600"/>
                <a:gd name="T84" fmla="*/ 219 w 628"/>
                <a:gd name="T85" fmla="*/ 258 h 600"/>
                <a:gd name="T86" fmla="*/ 214 w 628"/>
                <a:gd name="T87" fmla="*/ 241 h 600"/>
                <a:gd name="T88" fmla="*/ 208 w 628"/>
                <a:gd name="T89" fmla="*/ 231 h 600"/>
                <a:gd name="T90" fmla="*/ 195 w 628"/>
                <a:gd name="T91" fmla="*/ 217 h 600"/>
                <a:gd name="T92" fmla="*/ 186 w 628"/>
                <a:gd name="T93" fmla="*/ 210 h 600"/>
                <a:gd name="T94" fmla="*/ 151 w 628"/>
                <a:gd name="T95" fmla="*/ 200 h 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28" h="600">
                  <a:moveTo>
                    <a:pt x="425" y="224"/>
                  </a:moveTo>
                  <a:cubicBezTo>
                    <a:pt x="423" y="226"/>
                    <a:pt x="421" y="229"/>
                    <a:pt x="420" y="231"/>
                  </a:cubicBezTo>
                  <a:cubicBezTo>
                    <a:pt x="419" y="231"/>
                    <a:pt x="419" y="232"/>
                    <a:pt x="419" y="232"/>
                  </a:cubicBezTo>
                  <a:cubicBezTo>
                    <a:pt x="418" y="234"/>
                    <a:pt x="416" y="236"/>
                    <a:pt x="415" y="239"/>
                  </a:cubicBezTo>
                  <a:cubicBezTo>
                    <a:pt x="415" y="240"/>
                    <a:pt x="414" y="240"/>
                    <a:pt x="414" y="241"/>
                  </a:cubicBezTo>
                  <a:cubicBezTo>
                    <a:pt x="413" y="244"/>
                    <a:pt x="412" y="246"/>
                    <a:pt x="411" y="249"/>
                  </a:cubicBezTo>
                  <a:cubicBezTo>
                    <a:pt x="411" y="249"/>
                    <a:pt x="411" y="250"/>
                    <a:pt x="411" y="250"/>
                  </a:cubicBezTo>
                  <a:cubicBezTo>
                    <a:pt x="410" y="253"/>
                    <a:pt x="409" y="255"/>
                    <a:pt x="409" y="258"/>
                  </a:cubicBezTo>
                  <a:cubicBezTo>
                    <a:pt x="409" y="259"/>
                    <a:pt x="409" y="260"/>
                    <a:pt x="408" y="261"/>
                  </a:cubicBezTo>
                  <a:cubicBezTo>
                    <a:pt x="408" y="264"/>
                    <a:pt x="408" y="267"/>
                    <a:pt x="408" y="270"/>
                  </a:cubicBezTo>
                  <a:cubicBezTo>
                    <a:pt x="408" y="274"/>
                    <a:pt x="408" y="278"/>
                    <a:pt x="409" y="281"/>
                  </a:cubicBezTo>
                  <a:cubicBezTo>
                    <a:pt x="409" y="282"/>
                    <a:pt x="409" y="283"/>
                    <a:pt x="409" y="283"/>
                  </a:cubicBezTo>
                  <a:cubicBezTo>
                    <a:pt x="410" y="287"/>
                    <a:pt x="411" y="290"/>
                    <a:pt x="412" y="293"/>
                  </a:cubicBezTo>
                  <a:cubicBezTo>
                    <a:pt x="412" y="294"/>
                    <a:pt x="412" y="294"/>
                    <a:pt x="412" y="295"/>
                  </a:cubicBezTo>
                  <a:cubicBezTo>
                    <a:pt x="414" y="298"/>
                    <a:pt x="415" y="301"/>
                    <a:pt x="417" y="304"/>
                  </a:cubicBezTo>
                  <a:cubicBezTo>
                    <a:pt x="417" y="305"/>
                    <a:pt x="417" y="305"/>
                    <a:pt x="418" y="306"/>
                  </a:cubicBezTo>
                  <a:cubicBezTo>
                    <a:pt x="420" y="309"/>
                    <a:pt x="422" y="312"/>
                    <a:pt x="424" y="315"/>
                  </a:cubicBezTo>
                  <a:cubicBezTo>
                    <a:pt x="424" y="315"/>
                    <a:pt x="424" y="315"/>
                    <a:pt x="424" y="315"/>
                  </a:cubicBezTo>
                  <a:cubicBezTo>
                    <a:pt x="427" y="318"/>
                    <a:pt x="429" y="320"/>
                    <a:pt x="432" y="323"/>
                  </a:cubicBezTo>
                  <a:cubicBezTo>
                    <a:pt x="432" y="323"/>
                    <a:pt x="432" y="323"/>
                    <a:pt x="432" y="323"/>
                  </a:cubicBezTo>
                  <a:cubicBezTo>
                    <a:pt x="435" y="326"/>
                    <a:pt x="438" y="328"/>
                    <a:pt x="441" y="330"/>
                  </a:cubicBezTo>
                  <a:cubicBezTo>
                    <a:pt x="442" y="330"/>
                    <a:pt x="442" y="330"/>
                    <a:pt x="442" y="330"/>
                  </a:cubicBezTo>
                  <a:cubicBezTo>
                    <a:pt x="446" y="332"/>
                    <a:pt x="449" y="334"/>
                    <a:pt x="452" y="335"/>
                  </a:cubicBezTo>
                  <a:cubicBezTo>
                    <a:pt x="453" y="335"/>
                    <a:pt x="453" y="335"/>
                    <a:pt x="453" y="335"/>
                  </a:cubicBezTo>
                  <a:cubicBezTo>
                    <a:pt x="461" y="338"/>
                    <a:pt x="469" y="340"/>
                    <a:pt x="478" y="340"/>
                  </a:cubicBezTo>
                  <a:cubicBezTo>
                    <a:pt x="516" y="340"/>
                    <a:pt x="547" y="309"/>
                    <a:pt x="547" y="270"/>
                  </a:cubicBezTo>
                  <a:cubicBezTo>
                    <a:pt x="547" y="231"/>
                    <a:pt x="516" y="200"/>
                    <a:pt x="478" y="200"/>
                  </a:cubicBezTo>
                  <a:cubicBezTo>
                    <a:pt x="468" y="200"/>
                    <a:pt x="458" y="202"/>
                    <a:pt x="450" y="206"/>
                  </a:cubicBezTo>
                  <a:cubicBezTo>
                    <a:pt x="450" y="206"/>
                    <a:pt x="450" y="206"/>
                    <a:pt x="450" y="206"/>
                  </a:cubicBezTo>
                  <a:cubicBezTo>
                    <a:pt x="449" y="206"/>
                    <a:pt x="449" y="206"/>
                    <a:pt x="449" y="206"/>
                  </a:cubicBezTo>
                  <a:cubicBezTo>
                    <a:pt x="446" y="208"/>
                    <a:pt x="444" y="209"/>
                    <a:pt x="442" y="210"/>
                  </a:cubicBezTo>
                  <a:cubicBezTo>
                    <a:pt x="441" y="210"/>
                    <a:pt x="441" y="211"/>
                    <a:pt x="440" y="211"/>
                  </a:cubicBezTo>
                  <a:cubicBezTo>
                    <a:pt x="438" y="213"/>
                    <a:pt x="435" y="215"/>
                    <a:pt x="433" y="216"/>
                  </a:cubicBezTo>
                  <a:cubicBezTo>
                    <a:pt x="433" y="217"/>
                    <a:pt x="432" y="217"/>
                    <a:pt x="432" y="217"/>
                  </a:cubicBezTo>
                  <a:cubicBezTo>
                    <a:pt x="430" y="219"/>
                    <a:pt x="428" y="221"/>
                    <a:pt x="426" y="223"/>
                  </a:cubicBezTo>
                  <a:cubicBezTo>
                    <a:pt x="426" y="223"/>
                    <a:pt x="425" y="224"/>
                    <a:pt x="425" y="224"/>
                  </a:cubicBezTo>
                  <a:close/>
                  <a:moveTo>
                    <a:pt x="314" y="140"/>
                  </a:moveTo>
                  <a:lnTo>
                    <a:pt x="314" y="140"/>
                  </a:lnTo>
                  <a:cubicBezTo>
                    <a:pt x="353" y="140"/>
                    <a:pt x="384" y="108"/>
                    <a:pt x="384" y="70"/>
                  </a:cubicBezTo>
                  <a:cubicBezTo>
                    <a:pt x="384" y="31"/>
                    <a:pt x="353" y="0"/>
                    <a:pt x="314" y="0"/>
                  </a:cubicBezTo>
                  <a:cubicBezTo>
                    <a:pt x="275" y="0"/>
                    <a:pt x="244" y="31"/>
                    <a:pt x="244" y="70"/>
                  </a:cubicBezTo>
                  <a:cubicBezTo>
                    <a:pt x="244" y="108"/>
                    <a:pt x="275" y="140"/>
                    <a:pt x="314" y="140"/>
                  </a:cubicBezTo>
                  <a:close/>
                  <a:moveTo>
                    <a:pt x="379" y="336"/>
                  </a:moveTo>
                  <a:lnTo>
                    <a:pt x="379" y="336"/>
                  </a:lnTo>
                  <a:lnTo>
                    <a:pt x="379" y="283"/>
                  </a:lnTo>
                  <a:cubicBezTo>
                    <a:pt x="379" y="279"/>
                    <a:pt x="378" y="274"/>
                    <a:pt x="378" y="270"/>
                  </a:cubicBezTo>
                  <a:cubicBezTo>
                    <a:pt x="378" y="266"/>
                    <a:pt x="379" y="262"/>
                    <a:pt x="379" y="257"/>
                  </a:cubicBezTo>
                  <a:lnTo>
                    <a:pt x="379" y="254"/>
                  </a:lnTo>
                  <a:lnTo>
                    <a:pt x="380" y="254"/>
                  </a:lnTo>
                  <a:cubicBezTo>
                    <a:pt x="385" y="223"/>
                    <a:pt x="404" y="197"/>
                    <a:pt x="431" y="183"/>
                  </a:cubicBezTo>
                  <a:cubicBezTo>
                    <a:pt x="412" y="165"/>
                    <a:pt x="387" y="154"/>
                    <a:pt x="359" y="154"/>
                  </a:cubicBezTo>
                  <a:lnTo>
                    <a:pt x="269" y="154"/>
                  </a:lnTo>
                  <a:cubicBezTo>
                    <a:pt x="241" y="154"/>
                    <a:pt x="216" y="165"/>
                    <a:pt x="197" y="183"/>
                  </a:cubicBezTo>
                  <a:cubicBezTo>
                    <a:pt x="228" y="199"/>
                    <a:pt x="250" y="232"/>
                    <a:pt x="250" y="270"/>
                  </a:cubicBezTo>
                  <a:cubicBezTo>
                    <a:pt x="250" y="278"/>
                    <a:pt x="249" y="285"/>
                    <a:pt x="247" y="293"/>
                  </a:cubicBezTo>
                  <a:lnTo>
                    <a:pt x="247" y="335"/>
                  </a:lnTo>
                  <a:cubicBezTo>
                    <a:pt x="276" y="347"/>
                    <a:pt x="299" y="369"/>
                    <a:pt x="314" y="396"/>
                  </a:cubicBezTo>
                  <a:cubicBezTo>
                    <a:pt x="328" y="369"/>
                    <a:pt x="352" y="348"/>
                    <a:pt x="379" y="336"/>
                  </a:cubicBezTo>
                  <a:close/>
                  <a:moveTo>
                    <a:pt x="282" y="400"/>
                  </a:moveTo>
                  <a:lnTo>
                    <a:pt x="282" y="400"/>
                  </a:lnTo>
                  <a:cubicBezTo>
                    <a:pt x="280" y="397"/>
                    <a:pt x="278" y="394"/>
                    <a:pt x="275" y="391"/>
                  </a:cubicBezTo>
                  <a:cubicBezTo>
                    <a:pt x="275" y="390"/>
                    <a:pt x="274" y="390"/>
                    <a:pt x="274" y="390"/>
                  </a:cubicBezTo>
                  <a:cubicBezTo>
                    <a:pt x="272" y="387"/>
                    <a:pt x="270" y="385"/>
                    <a:pt x="267" y="382"/>
                  </a:cubicBezTo>
                  <a:cubicBezTo>
                    <a:pt x="267" y="382"/>
                    <a:pt x="266" y="382"/>
                    <a:pt x="266" y="381"/>
                  </a:cubicBezTo>
                  <a:cubicBezTo>
                    <a:pt x="263" y="379"/>
                    <a:pt x="261" y="377"/>
                    <a:pt x="258" y="375"/>
                  </a:cubicBezTo>
                  <a:cubicBezTo>
                    <a:pt x="257" y="374"/>
                    <a:pt x="257" y="374"/>
                    <a:pt x="257" y="374"/>
                  </a:cubicBezTo>
                  <a:cubicBezTo>
                    <a:pt x="247" y="367"/>
                    <a:pt x="237" y="362"/>
                    <a:pt x="225" y="359"/>
                  </a:cubicBezTo>
                  <a:cubicBezTo>
                    <a:pt x="223" y="358"/>
                    <a:pt x="220" y="357"/>
                    <a:pt x="218" y="357"/>
                  </a:cubicBezTo>
                  <a:cubicBezTo>
                    <a:pt x="217" y="356"/>
                    <a:pt x="215" y="356"/>
                    <a:pt x="214" y="356"/>
                  </a:cubicBezTo>
                  <a:cubicBezTo>
                    <a:pt x="212" y="356"/>
                    <a:pt x="210" y="355"/>
                    <a:pt x="208" y="355"/>
                  </a:cubicBezTo>
                  <a:cubicBezTo>
                    <a:pt x="207" y="355"/>
                    <a:pt x="206" y="355"/>
                    <a:pt x="205" y="355"/>
                  </a:cubicBezTo>
                  <a:cubicBezTo>
                    <a:pt x="202" y="354"/>
                    <a:pt x="199" y="354"/>
                    <a:pt x="195" y="354"/>
                  </a:cubicBezTo>
                  <a:lnTo>
                    <a:pt x="105" y="354"/>
                  </a:lnTo>
                  <a:cubicBezTo>
                    <a:pt x="47" y="354"/>
                    <a:pt x="0" y="401"/>
                    <a:pt x="0" y="460"/>
                  </a:cubicBezTo>
                  <a:lnTo>
                    <a:pt x="0" y="600"/>
                  </a:lnTo>
                  <a:lnTo>
                    <a:pt x="62" y="600"/>
                  </a:lnTo>
                  <a:lnTo>
                    <a:pt x="62" y="454"/>
                  </a:lnTo>
                  <a:lnTo>
                    <a:pt x="83" y="454"/>
                  </a:lnTo>
                  <a:lnTo>
                    <a:pt x="83" y="600"/>
                  </a:lnTo>
                  <a:lnTo>
                    <a:pt x="216" y="600"/>
                  </a:lnTo>
                  <a:lnTo>
                    <a:pt x="216" y="454"/>
                  </a:lnTo>
                  <a:lnTo>
                    <a:pt x="237" y="454"/>
                  </a:lnTo>
                  <a:lnTo>
                    <a:pt x="237" y="600"/>
                  </a:lnTo>
                  <a:lnTo>
                    <a:pt x="301" y="600"/>
                  </a:lnTo>
                  <a:lnTo>
                    <a:pt x="301" y="460"/>
                  </a:lnTo>
                  <a:cubicBezTo>
                    <a:pt x="301" y="437"/>
                    <a:pt x="294" y="417"/>
                    <a:pt x="282" y="400"/>
                  </a:cubicBezTo>
                  <a:cubicBezTo>
                    <a:pt x="282" y="400"/>
                    <a:pt x="282" y="400"/>
                    <a:pt x="282" y="400"/>
                  </a:cubicBezTo>
                  <a:close/>
                  <a:moveTo>
                    <a:pt x="523" y="354"/>
                  </a:moveTo>
                  <a:lnTo>
                    <a:pt x="523" y="354"/>
                  </a:lnTo>
                  <a:lnTo>
                    <a:pt x="433" y="354"/>
                  </a:lnTo>
                  <a:cubicBezTo>
                    <a:pt x="429" y="354"/>
                    <a:pt x="426" y="354"/>
                    <a:pt x="423" y="355"/>
                  </a:cubicBezTo>
                  <a:cubicBezTo>
                    <a:pt x="422" y="355"/>
                    <a:pt x="421" y="355"/>
                    <a:pt x="420" y="355"/>
                  </a:cubicBezTo>
                  <a:cubicBezTo>
                    <a:pt x="418" y="355"/>
                    <a:pt x="415" y="356"/>
                    <a:pt x="413" y="356"/>
                  </a:cubicBezTo>
                  <a:cubicBezTo>
                    <a:pt x="412" y="356"/>
                    <a:pt x="411" y="356"/>
                    <a:pt x="410" y="357"/>
                  </a:cubicBezTo>
                  <a:cubicBezTo>
                    <a:pt x="408" y="357"/>
                    <a:pt x="405" y="358"/>
                    <a:pt x="403" y="358"/>
                  </a:cubicBezTo>
                  <a:cubicBezTo>
                    <a:pt x="387" y="363"/>
                    <a:pt x="373" y="371"/>
                    <a:pt x="361" y="382"/>
                  </a:cubicBezTo>
                  <a:cubicBezTo>
                    <a:pt x="361" y="382"/>
                    <a:pt x="361" y="382"/>
                    <a:pt x="361" y="383"/>
                  </a:cubicBezTo>
                  <a:cubicBezTo>
                    <a:pt x="358" y="385"/>
                    <a:pt x="356" y="388"/>
                    <a:pt x="353" y="390"/>
                  </a:cubicBezTo>
                  <a:cubicBezTo>
                    <a:pt x="353" y="390"/>
                    <a:pt x="353" y="391"/>
                    <a:pt x="353" y="391"/>
                  </a:cubicBezTo>
                  <a:cubicBezTo>
                    <a:pt x="337" y="409"/>
                    <a:pt x="327" y="433"/>
                    <a:pt x="327" y="460"/>
                  </a:cubicBezTo>
                  <a:lnTo>
                    <a:pt x="327" y="600"/>
                  </a:lnTo>
                  <a:lnTo>
                    <a:pt x="389" y="600"/>
                  </a:lnTo>
                  <a:lnTo>
                    <a:pt x="389" y="454"/>
                  </a:lnTo>
                  <a:lnTo>
                    <a:pt x="410" y="454"/>
                  </a:lnTo>
                  <a:lnTo>
                    <a:pt x="410" y="600"/>
                  </a:lnTo>
                  <a:lnTo>
                    <a:pt x="543" y="600"/>
                  </a:lnTo>
                  <a:lnTo>
                    <a:pt x="543" y="454"/>
                  </a:lnTo>
                  <a:lnTo>
                    <a:pt x="564" y="454"/>
                  </a:lnTo>
                  <a:lnTo>
                    <a:pt x="564" y="600"/>
                  </a:lnTo>
                  <a:lnTo>
                    <a:pt x="628" y="600"/>
                  </a:lnTo>
                  <a:lnTo>
                    <a:pt x="628" y="460"/>
                  </a:lnTo>
                  <a:cubicBezTo>
                    <a:pt x="628" y="401"/>
                    <a:pt x="581" y="354"/>
                    <a:pt x="523" y="354"/>
                  </a:cubicBezTo>
                  <a:close/>
                  <a:moveTo>
                    <a:pt x="151" y="340"/>
                  </a:moveTo>
                  <a:lnTo>
                    <a:pt x="151" y="340"/>
                  </a:lnTo>
                  <a:cubicBezTo>
                    <a:pt x="159" y="340"/>
                    <a:pt x="167" y="338"/>
                    <a:pt x="175" y="335"/>
                  </a:cubicBezTo>
                  <a:cubicBezTo>
                    <a:pt x="175" y="335"/>
                    <a:pt x="175" y="335"/>
                    <a:pt x="176" y="335"/>
                  </a:cubicBezTo>
                  <a:cubicBezTo>
                    <a:pt x="179" y="334"/>
                    <a:pt x="183" y="332"/>
                    <a:pt x="186" y="330"/>
                  </a:cubicBezTo>
                  <a:cubicBezTo>
                    <a:pt x="186" y="330"/>
                    <a:pt x="186" y="330"/>
                    <a:pt x="186" y="330"/>
                  </a:cubicBezTo>
                  <a:cubicBezTo>
                    <a:pt x="190" y="328"/>
                    <a:pt x="193" y="326"/>
                    <a:pt x="196" y="323"/>
                  </a:cubicBezTo>
                  <a:cubicBezTo>
                    <a:pt x="196" y="323"/>
                    <a:pt x="196" y="323"/>
                    <a:pt x="196" y="323"/>
                  </a:cubicBezTo>
                  <a:cubicBezTo>
                    <a:pt x="202" y="318"/>
                    <a:pt x="206" y="312"/>
                    <a:pt x="210" y="306"/>
                  </a:cubicBezTo>
                  <a:cubicBezTo>
                    <a:pt x="211" y="305"/>
                    <a:pt x="211" y="305"/>
                    <a:pt x="211" y="304"/>
                  </a:cubicBezTo>
                  <a:cubicBezTo>
                    <a:pt x="213" y="301"/>
                    <a:pt x="214" y="298"/>
                    <a:pt x="216" y="295"/>
                  </a:cubicBezTo>
                  <a:cubicBezTo>
                    <a:pt x="216" y="294"/>
                    <a:pt x="216" y="294"/>
                    <a:pt x="216" y="293"/>
                  </a:cubicBezTo>
                  <a:cubicBezTo>
                    <a:pt x="217" y="290"/>
                    <a:pt x="218" y="287"/>
                    <a:pt x="219" y="283"/>
                  </a:cubicBezTo>
                  <a:cubicBezTo>
                    <a:pt x="219" y="282"/>
                    <a:pt x="219" y="282"/>
                    <a:pt x="219" y="281"/>
                  </a:cubicBezTo>
                  <a:cubicBezTo>
                    <a:pt x="220" y="278"/>
                    <a:pt x="220" y="274"/>
                    <a:pt x="220" y="270"/>
                  </a:cubicBezTo>
                  <a:cubicBezTo>
                    <a:pt x="220" y="267"/>
                    <a:pt x="220" y="264"/>
                    <a:pt x="220" y="261"/>
                  </a:cubicBezTo>
                  <a:cubicBezTo>
                    <a:pt x="219" y="260"/>
                    <a:pt x="219" y="259"/>
                    <a:pt x="219" y="258"/>
                  </a:cubicBezTo>
                  <a:cubicBezTo>
                    <a:pt x="219" y="255"/>
                    <a:pt x="218" y="252"/>
                    <a:pt x="217" y="250"/>
                  </a:cubicBezTo>
                  <a:cubicBezTo>
                    <a:pt x="217" y="249"/>
                    <a:pt x="217" y="249"/>
                    <a:pt x="217" y="249"/>
                  </a:cubicBezTo>
                  <a:cubicBezTo>
                    <a:pt x="216" y="246"/>
                    <a:pt x="215" y="244"/>
                    <a:pt x="214" y="241"/>
                  </a:cubicBezTo>
                  <a:cubicBezTo>
                    <a:pt x="214" y="240"/>
                    <a:pt x="213" y="240"/>
                    <a:pt x="213" y="239"/>
                  </a:cubicBezTo>
                  <a:cubicBezTo>
                    <a:pt x="212" y="236"/>
                    <a:pt x="210" y="234"/>
                    <a:pt x="209" y="231"/>
                  </a:cubicBezTo>
                  <a:lnTo>
                    <a:pt x="208" y="231"/>
                  </a:lnTo>
                  <a:cubicBezTo>
                    <a:pt x="207" y="229"/>
                    <a:pt x="205" y="226"/>
                    <a:pt x="203" y="224"/>
                  </a:cubicBezTo>
                  <a:cubicBezTo>
                    <a:pt x="203" y="224"/>
                    <a:pt x="202" y="223"/>
                    <a:pt x="202" y="223"/>
                  </a:cubicBezTo>
                  <a:cubicBezTo>
                    <a:pt x="200" y="221"/>
                    <a:pt x="198" y="219"/>
                    <a:pt x="195" y="217"/>
                  </a:cubicBezTo>
                  <a:cubicBezTo>
                    <a:pt x="195" y="217"/>
                    <a:pt x="195" y="217"/>
                    <a:pt x="195" y="216"/>
                  </a:cubicBezTo>
                  <a:cubicBezTo>
                    <a:pt x="193" y="215"/>
                    <a:pt x="190" y="213"/>
                    <a:pt x="188" y="211"/>
                  </a:cubicBezTo>
                  <a:cubicBezTo>
                    <a:pt x="187" y="211"/>
                    <a:pt x="187" y="210"/>
                    <a:pt x="186" y="210"/>
                  </a:cubicBezTo>
                  <a:cubicBezTo>
                    <a:pt x="184" y="209"/>
                    <a:pt x="181" y="207"/>
                    <a:pt x="179" y="206"/>
                  </a:cubicBezTo>
                  <a:cubicBezTo>
                    <a:pt x="179" y="206"/>
                    <a:pt x="178" y="206"/>
                    <a:pt x="178" y="206"/>
                  </a:cubicBezTo>
                  <a:cubicBezTo>
                    <a:pt x="170" y="202"/>
                    <a:pt x="160" y="200"/>
                    <a:pt x="151" y="200"/>
                  </a:cubicBezTo>
                  <a:cubicBezTo>
                    <a:pt x="112" y="200"/>
                    <a:pt x="81" y="231"/>
                    <a:pt x="81" y="270"/>
                  </a:cubicBezTo>
                  <a:cubicBezTo>
                    <a:pt x="81" y="309"/>
                    <a:pt x="112" y="340"/>
                    <a:pt x="151" y="340"/>
                  </a:cubicBezTo>
                  <a:close/>
                </a:path>
              </a:pathLst>
            </a:custGeom>
            <a:solidFill>
              <a:srgbClr val="FFFFFF"/>
            </a:solidFill>
            <a:ln>
              <a:noFill/>
            </a:ln>
          </p:spPr>
          <p:txBody>
            <a:bodyPr vert="horz" wrap="square" lIns="91440" tIns="45720" rIns="91440" bIns="45720" numCol="1" anchor="t" anchorCtr="0" compatLnSpc="1"/>
            <a:lstStyle/>
            <a:p>
              <a:endParaRPr lang="zh-CN" altLang="en-US">
                <a:solidFill>
                  <a:schemeClr val="accent2"/>
                </a:solidFill>
              </a:endParaRPr>
            </a:p>
          </p:txBody>
        </p:sp>
      </p:grpSp>
      <p:grpSp>
        <p:nvGrpSpPr>
          <p:cNvPr id="7" name="组合 6"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GrpSpPr/>
          <p:nvPr/>
        </p:nvGrpSpPr>
        <p:grpSpPr>
          <a:xfrm>
            <a:off x="4203617" y="1769241"/>
            <a:ext cx="1124180" cy="1513137"/>
            <a:chOff x="4203617" y="1769241"/>
            <a:chExt cx="1124180" cy="1513137"/>
          </a:xfrm>
        </p:grpSpPr>
        <p:sp>
          <p:nvSpPr>
            <p:cNvPr id="17" name="Freeform 17"/>
            <p:cNvSpPr/>
            <p:nvPr/>
          </p:nvSpPr>
          <p:spPr bwMode="auto">
            <a:xfrm>
              <a:off x="4203617" y="1769241"/>
              <a:ext cx="1124180" cy="1513137"/>
            </a:xfrm>
            <a:custGeom>
              <a:avLst/>
              <a:gdLst>
                <a:gd name="T0" fmla="*/ 300 w 599"/>
                <a:gd name="T1" fmla="*/ 0 h 807"/>
                <a:gd name="T2" fmla="*/ 0 w 599"/>
                <a:gd name="T3" fmla="*/ 300 h 807"/>
                <a:gd name="T4" fmla="*/ 41 w 599"/>
                <a:gd name="T5" fmla="*/ 450 h 807"/>
                <a:gd name="T6" fmla="*/ 147 w 599"/>
                <a:gd name="T7" fmla="*/ 557 h 807"/>
                <a:gd name="T8" fmla="*/ 147 w 599"/>
                <a:gd name="T9" fmla="*/ 557 h 807"/>
                <a:gd name="T10" fmla="*/ 153 w 599"/>
                <a:gd name="T11" fmla="*/ 561 h 807"/>
                <a:gd name="T12" fmla="*/ 284 w 599"/>
                <a:gd name="T13" fmla="*/ 791 h 807"/>
                <a:gd name="T14" fmla="*/ 300 w 599"/>
                <a:gd name="T15" fmla="*/ 807 h 807"/>
                <a:gd name="T16" fmla="*/ 316 w 599"/>
                <a:gd name="T17" fmla="*/ 791 h 807"/>
                <a:gd name="T18" fmla="*/ 446 w 599"/>
                <a:gd name="T19" fmla="*/ 561 h 807"/>
                <a:gd name="T20" fmla="*/ 453 w 599"/>
                <a:gd name="T21" fmla="*/ 557 h 807"/>
                <a:gd name="T22" fmla="*/ 453 w 599"/>
                <a:gd name="T23" fmla="*/ 557 h 807"/>
                <a:gd name="T24" fmla="*/ 559 w 599"/>
                <a:gd name="T25" fmla="*/ 450 h 807"/>
                <a:gd name="T26" fmla="*/ 599 w 599"/>
                <a:gd name="T27" fmla="*/ 300 h 807"/>
                <a:gd name="T28" fmla="*/ 300 w 599"/>
                <a:gd name="T29" fmla="*/ 0 h 8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99" h="807">
                  <a:moveTo>
                    <a:pt x="300" y="0"/>
                  </a:moveTo>
                  <a:cubicBezTo>
                    <a:pt x="135" y="0"/>
                    <a:pt x="0" y="135"/>
                    <a:pt x="0" y="300"/>
                  </a:cubicBezTo>
                  <a:cubicBezTo>
                    <a:pt x="0" y="353"/>
                    <a:pt x="14" y="404"/>
                    <a:pt x="41" y="450"/>
                  </a:cubicBezTo>
                  <a:cubicBezTo>
                    <a:pt x="66" y="494"/>
                    <a:pt x="103" y="531"/>
                    <a:pt x="147" y="557"/>
                  </a:cubicBezTo>
                  <a:cubicBezTo>
                    <a:pt x="147" y="557"/>
                    <a:pt x="147" y="557"/>
                    <a:pt x="147" y="557"/>
                  </a:cubicBezTo>
                  <a:cubicBezTo>
                    <a:pt x="149" y="558"/>
                    <a:pt x="151" y="560"/>
                    <a:pt x="153" y="561"/>
                  </a:cubicBezTo>
                  <a:cubicBezTo>
                    <a:pt x="234" y="609"/>
                    <a:pt x="284" y="697"/>
                    <a:pt x="284" y="791"/>
                  </a:cubicBezTo>
                  <a:cubicBezTo>
                    <a:pt x="284" y="799"/>
                    <a:pt x="291" y="807"/>
                    <a:pt x="300" y="807"/>
                  </a:cubicBezTo>
                  <a:cubicBezTo>
                    <a:pt x="309" y="807"/>
                    <a:pt x="316" y="799"/>
                    <a:pt x="316" y="791"/>
                  </a:cubicBezTo>
                  <a:cubicBezTo>
                    <a:pt x="316" y="697"/>
                    <a:pt x="366" y="609"/>
                    <a:pt x="446" y="561"/>
                  </a:cubicBezTo>
                  <a:cubicBezTo>
                    <a:pt x="449" y="560"/>
                    <a:pt x="451" y="558"/>
                    <a:pt x="453" y="557"/>
                  </a:cubicBezTo>
                  <a:cubicBezTo>
                    <a:pt x="453" y="557"/>
                    <a:pt x="453" y="557"/>
                    <a:pt x="453" y="557"/>
                  </a:cubicBezTo>
                  <a:cubicBezTo>
                    <a:pt x="497" y="531"/>
                    <a:pt x="534" y="494"/>
                    <a:pt x="559" y="450"/>
                  </a:cubicBezTo>
                  <a:cubicBezTo>
                    <a:pt x="586" y="404"/>
                    <a:pt x="599" y="353"/>
                    <a:pt x="599" y="300"/>
                  </a:cubicBezTo>
                  <a:cubicBezTo>
                    <a:pt x="599" y="135"/>
                    <a:pt x="465" y="0"/>
                    <a:pt x="300" y="0"/>
                  </a:cubicBezTo>
                  <a:close/>
                </a:path>
              </a:pathLst>
            </a:custGeom>
            <a:solidFill>
              <a:srgbClr val="966481"/>
            </a:solidFill>
            <a:ln>
              <a:noFill/>
            </a:ln>
          </p:spPr>
          <p:txBody>
            <a:bodyPr vert="horz" wrap="square" lIns="91440" tIns="45720" rIns="91440" bIns="45720" numCol="1" anchor="t" anchorCtr="0" compatLnSpc="1"/>
            <a:lstStyle/>
            <a:p>
              <a:endParaRPr lang="zh-CN" altLang="en-US"/>
            </a:p>
          </p:txBody>
        </p:sp>
        <p:sp>
          <p:nvSpPr>
            <p:cNvPr id="37" name="Freeform 26"/>
            <p:cNvSpPr>
              <a:spLocks noEditPoints="1"/>
            </p:cNvSpPr>
            <p:nvPr/>
          </p:nvSpPr>
          <p:spPr bwMode="auto">
            <a:xfrm>
              <a:off x="4536112" y="2126135"/>
              <a:ext cx="410937" cy="431745"/>
            </a:xfrm>
            <a:custGeom>
              <a:avLst/>
              <a:gdLst>
                <a:gd name="T0" fmla="*/ 139 w 577"/>
                <a:gd name="T1" fmla="*/ 87 h 609"/>
                <a:gd name="T2" fmla="*/ 27 w 577"/>
                <a:gd name="T3" fmla="*/ 87 h 609"/>
                <a:gd name="T4" fmla="*/ 27 w 577"/>
                <a:gd name="T5" fmla="*/ 48 h 609"/>
                <a:gd name="T6" fmla="*/ 139 w 577"/>
                <a:gd name="T7" fmla="*/ 48 h 609"/>
                <a:gd name="T8" fmla="*/ 139 w 577"/>
                <a:gd name="T9" fmla="*/ 87 h 609"/>
                <a:gd name="T10" fmla="*/ 139 w 577"/>
                <a:gd name="T11" fmla="*/ 179 h 609"/>
                <a:gd name="T12" fmla="*/ 27 w 577"/>
                <a:gd name="T13" fmla="*/ 179 h 609"/>
                <a:gd name="T14" fmla="*/ 27 w 577"/>
                <a:gd name="T15" fmla="*/ 140 h 609"/>
                <a:gd name="T16" fmla="*/ 139 w 577"/>
                <a:gd name="T17" fmla="*/ 140 h 609"/>
                <a:gd name="T18" fmla="*/ 139 w 577"/>
                <a:gd name="T19" fmla="*/ 179 h 609"/>
                <a:gd name="T20" fmla="*/ 139 w 577"/>
                <a:gd name="T21" fmla="*/ 271 h 609"/>
                <a:gd name="T22" fmla="*/ 27 w 577"/>
                <a:gd name="T23" fmla="*/ 271 h 609"/>
                <a:gd name="T24" fmla="*/ 27 w 577"/>
                <a:gd name="T25" fmla="*/ 232 h 609"/>
                <a:gd name="T26" fmla="*/ 139 w 577"/>
                <a:gd name="T27" fmla="*/ 232 h 609"/>
                <a:gd name="T28" fmla="*/ 139 w 577"/>
                <a:gd name="T29" fmla="*/ 271 h 609"/>
                <a:gd name="T30" fmla="*/ 0 w 577"/>
                <a:gd name="T31" fmla="*/ 609 h 609"/>
                <a:gd name="T32" fmla="*/ 166 w 577"/>
                <a:gd name="T33" fmla="*/ 609 h 609"/>
                <a:gd name="T34" fmla="*/ 166 w 577"/>
                <a:gd name="T35" fmla="*/ 0 h 609"/>
                <a:gd name="T36" fmla="*/ 0 w 577"/>
                <a:gd name="T37" fmla="*/ 0 h 609"/>
                <a:gd name="T38" fmla="*/ 0 w 577"/>
                <a:gd name="T39" fmla="*/ 609 h 609"/>
                <a:gd name="T40" fmla="*/ 344 w 577"/>
                <a:gd name="T41" fmla="*/ 87 h 609"/>
                <a:gd name="T42" fmla="*/ 232 w 577"/>
                <a:gd name="T43" fmla="*/ 87 h 609"/>
                <a:gd name="T44" fmla="*/ 232 w 577"/>
                <a:gd name="T45" fmla="*/ 48 h 609"/>
                <a:gd name="T46" fmla="*/ 344 w 577"/>
                <a:gd name="T47" fmla="*/ 48 h 609"/>
                <a:gd name="T48" fmla="*/ 344 w 577"/>
                <a:gd name="T49" fmla="*/ 87 h 609"/>
                <a:gd name="T50" fmla="*/ 344 w 577"/>
                <a:gd name="T51" fmla="*/ 179 h 609"/>
                <a:gd name="T52" fmla="*/ 232 w 577"/>
                <a:gd name="T53" fmla="*/ 179 h 609"/>
                <a:gd name="T54" fmla="*/ 232 w 577"/>
                <a:gd name="T55" fmla="*/ 140 h 609"/>
                <a:gd name="T56" fmla="*/ 344 w 577"/>
                <a:gd name="T57" fmla="*/ 140 h 609"/>
                <a:gd name="T58" fmla="*/ 344 w 577"/>
                <a:gd name="T59" fmla="*/ 179 h 609"/>
                <a:gd name="T60" fmla="*/ 344 w 577"/>
                <a:gd name="T61" fmla="*/ 271 h 609"/>
                <a:gd name="T62" fmla="*/ 232 w 577"/>
                <a:gd name="T63" fmla="*/ 271 h 609"/>
                <a:gd name="T64" fmla="*/ 232 w 577"/>
                <a:gd name="T65" fmla="*/ 232 h 609"/>
                <a:gd name="T66" fmla="*/ 344 w 577"/>
                <a:gd name="T67" fmla="*/ 232 h 609"/>
                <a:gd name="T68" fmla="*/ 344 w 577"/>
                <a:gd name="T69" fmla="*/ 271 h 609"/>
                <a:gd name="T70" fmla="*/ 205 w 577"/>
                <a:gd name="T71" fmla="*/ 609 h 609"/>
                <a:gd name="T72" fmla="*/ 371 w 577"/>
                <a:gd name="T73" fmla="*/ 609 h 609"/>
                <a:gd name="T74" fmla="*/ 371 w 577"/>
                <a:gd name="T75" fmla="*/ 0 h 609"/>
                <a:gd name="T76" fmla="*/ 205 w 577"/>
                <a:gd name="T77" fmla="*/ 0 h 609"/>
                <a:gd name="T78" fmla="*/ 205 w 577"/>
                <a:gd name="T79" fmla="*/ 609 h 609"/>
                <a:gd name="T80" fmla="*/ 549 w 577"/>
                <a:gd name="T81" fmla="*/ 87 h 609"/>
                <a:gd name="T82" fmla="*/ 437 w 577"/>
                <a:gd name="T83" fmla="*/ 87 h 609"/>
                <a:gd name="T84" fmla="*/ 437 w 577"/>
                <a:gd name="T85" fmla="*/ 48 h 609"/>
                <a:gd name="T86" fmla="*/ 549 w 577"/>
                <a:gd name="T87" fmla="*/ 48 h 609"/>
                <a:gd name="T88" fmla="*/ 549 w 577"/>
                <a:gd name="T89" fmla="*/ 87 h 609"/>
                <a:gd name="T90" fmla="*/ 549 w 577"/>
                <a:gd name="T91" fmla="*/ 179 h 609"/>
                <a:gd name="T92" fmla="*/ 437 w 577"/>
                <a:gd name="T93" fmla="*/ 179 h 609"/>
                <a:gd name="T94" fmla="*/ 437 w 577"/>
                <a:gd name="T95" fmla="*/ 140 h 609"/>
                <a:gd name="T96" fmla="*/ 549 w 577"/>
                <a:gd name="T97" fmla="*/ 140 h 609"/>
                <a:gd name="T98" fmla="*/ 549 w 577"/>
                <a:gd name="T99" fmla="*/ 179 h 609"/>
                <a:gd name="T100" fmla="*/ 549 w 577"/>
                <a:gd name="T101" fmla="*/ 271 h 609"/>
                <a:gd name="T102" fmla="*/ 437 w 577"/>
                <a:gd name="T103" fmla="*/ 271 h 609"/>
                <a:gd name="T104" fmla="*/ 437 w 577"/>
                <a:gd name="T105" fmla="*/ 232 h 609"/>
                <a:gd name="T106" fmla="*/ 549 w 577"/>
                <a:gd name="T107" fmla="*/ 232 h 609"/>
                <a:gd name="T108" fmla="*/ 549 w 577"/>
                <a:gd name="T109" fmla="*/ 271 h 609"/>
                <a:gd name="T110" fmla="*/ 410 w 577"/>
                <a:gd name="T111" fmla="*/ 609 h 609"/>
                <a:gd name="T112" fmla="*/ 577 w 577"/>
                <a:gd name="T113" fmla="*/ 609 h 609"/>
                <a:gd name="T114" fmla="*/ 577 w 577"/>
                <a:gd name="T115" fmla="*/ 0 h 609"/>
                <a:gd name="T116" fmla="*/ 410 w 577"/>
                <a:gd name="T117" fmla="*/ 0 h 609"/>
                <a:gd name="T118" fmla="*/ 410 w 577"/>
                <a:gd name="T119" fmla="*/ 609 h 6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77" h="609">
                  <a:moveTo>
                    <a:pt x="139" y="87"/>
                  </a:moveTo>
                  <a:lnTo>
                    <a:pt x="27" y="87"/>
                  </a:lnTo>
                  <a:lnTo>
                    <a:pt x="27" y="48"/>
                  </a:lnTo>
                  <a:lnTo>
                    <a:pt x="139" y="48"/>
                  </a:lnTo>
                  <a:lnTo>
                    <a:pt x="139" y="87"/>
                  </a:lnTo>
                  <a:close/>
                  <a:moveTo>
                    <a:pt x="139" y="179"/>
                  </a:moveTo>
                  <a:lnTo>
                    <a:pt x="27" y="179"/>
                  </a:lnTo>
                  <a:lnTo>
                    <a:pt x="27" y="140"/>
                  </a:lnTo>
                  <a:lnTo>
                    <a:pt x="139" y="140"/>
                  </a:lnTo>
                  <a:lnTo>
                    <a:pt x="139" y="179"/>
                  </a:lnTo>
                  <a:close/>
                  <a:moveTo>
                    <a:pt x="139" y="271"/>
                  </a:moveTo>
                  <a:lnTo>
                    <a:pt x="27" y="271"/>
                  </a:lnTo>
                  <a:lnTo>
                    <a:pt x="27" y="232"/>
                  </a:lnTo>
                  <a:lnTo>
                    <a:pt x="139" y="232"/>
                  </a:lnTo>
                  <a:lnTo>
                    <a:pt x="139" y="271"/>
                  </a:lnTo>
                  <a:close/>
                  <a:moveTo>
                    <a:pt x="0" y="609"/>
                  </a:moveTo>
                  <a:lnTo>
                    <a:pt x="166" y="609"/>
                  </a:lnTo>
                  <a:lnTo>
                    <a:pt x="166" y="0"/>
                  </a:lnTo>
                  <a:lnTo>
                    <a:pt x="0" y="0"/>
                  </a:lnTo>
                  <a:lnTo>
                    <a:pt x="0" y="609"/>
                  </a:lnTo>
                  <a:close/>
                  <a:moveTo>
                    <a:pt x="344" y="87"/>
                  </a:moveTo>
                  <a:lnTo>
                    <a:pt x="232" y="87"/>
                  </a:lnTo>
                  <a:lnTo>
                    <a:pt x="232" y="48"/>
                  </a:lnTo>
                  <a:lnTo>
                    <a:pt x="344" y="48"/>
                  </a:lnTo>
                  <a:lnTo>
                    <a:pt x="344" y="87"/>
                  </a:lnTo>
                  <a:close/>
                  <a:moveTo>
                    <a:pt x="344" y="179"/>
                  </a:moveTo>
                  <a:lnTo>
                    <a:pt x="232" y="179"/>
                  </a:lnTo>
                  <a:lnTo>
                    <a:pt x="232" y="140"/>
                  </a:lnTo>
                  <a:lnTo>
                    <a:pt x="344" y="140"/>
                  </a:lnTo>
                  <a:lnTo>
                    <a:pt x="344" y="179"/>
                  </a:lnTo>
                  <a:close/>
                  <a:moveTo>
                    <a:pt x="344" y="271"/>
                  </a:moveTo>
                  <a:lnTo>
                    <a:pt x="232" y="271"/>
                  </a:lnTo>
                  <a:lnTo>
                    <a:pt x="232" y="232"/>
                  </a:lnTo>
                  <a:lnTo>
                    <a:pt x="344" y="232"/>
                  </a:lnTo>
                  <a:lnTo>
                    <a:pt x="344" y="271"/>
                  </a:lnTo>
                  <a:close/>
                  <a:moveTo>
                    <a:pt x="205" y="609"/>
                  </a:moveTo>
                  <a:lnTo>
                    <a:pt x="371" y="609"/>
                  </a:lnTo>
                  <a:lnTo>
                    <a:pt x="371" y="0"/>
                  </a:lnTo>
                  <a:lnTo>
                    <a:pt x="205" y="0"/>
                  </a:lnTo>
                  <a:lnTo>
                    <a:pt x="205" y="609"/>
                  </a:lnTo>
                  <a:close/>
                  <a:moveTo>
                    <a:pt x="549" y="87"/>
                  </a:moveTo>
                  <a:lnTo>
                    <a:pt x="437" y="87"/>
                  </a:lnTo>
                  <a:lnTo>
                    <a:pt x="437" y="48"/>
                  </a:lnTo>
                  <a:lnTo>
                    <a:pt x="549" y="48"/>
                  </a:lnTo>
                  <a:lnTo>
                    <a:pt x="549" y="87"/>
                  </a:lnTo>
                  <a:close/>
                  <a:moveTo>
                    <a:pt x="549" y="179"/>
                  </a:moveTo>
                  <a:lnTo>
                    <a:pt x="437" y="179"/>
                  </a:lnTo>
                  <a:lnTo>
                    <a:pt x="437" y="140"/>
                  </a:lnTo>
                  <a:lnTo>
                    <a:pt x="549" y="140"/>
                  </a:lnTo>
                  <a:lnTo>
                    <a:pt x="549" y="179"/>
                  </a:lnTo>
                  <a:close/>
                  <a:moveTo>
                    <a:pt x="549" y="271"/>
                  </a:moveTo>
                  <a:lnTo>
                    <a:pt x="437" y="271"/>
                  </a:lnTo>
                  <a:lnTo>
                    <a:pt x="437" y="232"/>
                  </a:lnTo>
                  <a:lnTo>
                    <a:pt x="549" y="232"/>
                  </a:lnTo>
                  <a:lnTo>
                    <a:pt x="549" y="271"/>
                  </a:lnTo>
                  <a:close/>
                  <a:moveTo>
                    <a:pt x="410" y="609"/>
                  </a:moveTo>
                  <a:lnTo>
                    <a:pt x="577" y="609"/>
                  </a:lnTo>
                  <a:lnTo>
                    <a:pt x="577" y="0"/>
                  </a:lnTo>
                  <a:lnTo>
                    <a:pt x="410" y="0"/>
                  </a:lnTo>
                  <a:lnTo>
                    <a:pt x="410" y="609"/>
                  </a:lnTo>
                  <a:close/>
                </a:path>
              </a:pathLst>
            </a:custGeom>
            <a:solidFill>
              <a:srgbClr val="FFFFFF"/>
            </a:solidFill>
            <a:ln>
              <a:noFill/>
            </a:ln>
          </p:spPr>
          <p:txBody>
            <a:bodyPr vert="horz" wrap="square" lIns="91440" tIns="45720" rIns="91440" bIns="45720" numCol="1" anchor="t" anchorCtr="0" compatLnSpc="1"/>
            <a:lstStyle/>
            <a:p>
              <a:endParaRPr lang="zh-CN" altLang="en-US">
                <a:solidFill>
                  <a:schemeClr val="accent2"/>
                </a:solidFill>
              </a:endParaRPr>
            </a:p>
          </p:txBody>
        </p:sp>
      </p:grpSp>
      <p:grpSp>
        <p:nvGrpSpPr>
          <p:cNvPr id="8" name="组合 7"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GrpSpPr/>
          <p:nvPr/>
        </p:nvGrpSpPr>
        <p:grpSpPr>
          <a:xfrm>
            <a:off x="6892672" y="1769241"/>
            <a:ext cx="1124180" cy="1513137"/>
            <a:chOff x="6892672" y="1769241"/>
            <a:chExt cx="1124180" cy="1513137"/>
          </a:xfrm>
        </p:grpSpPr>
        <p:sp>
          <p:nvSpPr>
            <p:cNvPr id="22" name="Freeform 17"/>
            <p:cNvSpPr/>
            <p:nvPr/>
          </p:nvSpPr>
          <p:spPr bwMode="auto">
            <a:xfrm>
              <a:off x="6892672" y="1769241"/>
              <a:ext cx="1124180" cy="1513137"/>
            </a:xfrm>
            <a:custGeom>
              <a:avLst/>
              <a:gdLst>
                <a:gd name="T0" fmla="*/ 300 w 599"/>
                <a:gd name="T1" fmla="*/ 0 h 807"/>
                <a:gd name="T2" fmla="*/ 0 w 599"/>
                <a:gd name="T3" fmla="*/ 300 h 807"/>
                <a:gd name="T4" fmla="*/ 41 w 599"/>
                <a:gd name="T5" fmla="*/ 450 h 807"/>
                <a:gd name="T6" fmla="*/ 147 w 599"/>
                <a:gd name="T7" fmla="*/ 557 h 807"/>
                <a:gd name="T8" fmla="*/ 147 w 599"/>
                <a:gd name="T9" fmla="*/ 557 h 807"/>
                <a:gd name="T10" fmla="*/ 153 w 599"/>
                <a:gd name="T11" fmla="*/ 561 h 807"/>
                <a:gd name="T12" fmla="*/ 284 w 599"/>
                <a:gd name="T13" fmla="*/ 791 h 807"/>
                <a:gd name="T14" fmla="*/ 300 w 599"/>
                <a:gd name="T15" fmla="*/ 807 h 807"/>
                <a:gd name="T16" fmla="*/ 316 w 599"/>
                <a:gd name="T17" fmla="*/ 791 h 807"/>
                <a:gd name="T18" fmla="*/ 446 w 599"/>
                <a:gd name="T19" fmla="*/ 561 h 807"/>
                <a:gd name="T20" fmla="*/ 453 w 599"/>
                <a:gd name="T21" fmla="*/ 557 h 807"/>
                <a:gd name="T22" fmla="*/ 453 w 599"/>
                <a:gd name="T23" fmla="*/ 557 h 807"/>
                <a:gd name="T24" fmla="*/ 559 w 599"/>
                <a:gd name="T25" fmla="*/ 450 h 807"/>
                <a:gd name="T26" fmla="*/ 599 w 599"/>
                <a:gd name="T27" fmla="*/ 300 h 807"/>
                <a:gd name="T28" fmla="*/ 300 w 599"/>
                <a:gd name="T29" fmla="*/ 0 h 8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99" h="807">
                  <a:moveTo>
                    <a:pt x="300" y="0"/>
                  </a:moveTo>
                  <a:cubicBezTo>
                    <a:pt x="135" y="0"/>
                    <a:pt x="0" y="135"/>
                    <a:pt x="0" y="300"/>
                  </a:cubicBezTo>
                  <a:cubicBezTo>
                    <a:pt x="0" y="353"/>
                    <a:pt x="14" y="404"/>
                    <a:pt x="41" y="450"/>
                  </a:cubicBezTo>
                  <a:cubicBezTo>
                    <a:pt x="66" y="494"/>
                    <a:pt x="103" y="531"/>
                    <a:pt x="147" y="557"/>
                  </a:cubicBezTo>
                  <a:cubicBezTo>
                    <a:pt x="147" y="557"/>
                    <a:pt x="147" y="557"/>
                    <a:pt x="147" y="557"/>
                  </a:cubicBezTo>
                  <a:cubicBezTo>
                    <a:pt x="149" y="558"/>
                    <a:pt x="151" y="560"/>
                    <a:pt x="153" y="561"/>
                  </a:cubicBezTo>
                  <a:cubicBezTo>
                    <a:pt x="234" y="609"/>
                    <a:pt x="284" y="697"/>
                    <a:pt x="284" y="791"/>
                  </a:cubicBezTo>
                  <a:cubicBezTo>
                    <a:pt x="284" y="799"/>
                    <a:pt x="291" y="807"/>
                    <a:pt x="300" y="807"/>
                  </a:cubicBezTo>
                  <a:cubicBezTo>
                    <a:pt x="309" y="807"/>
                    <a:pt x="316" y="799"/>
                    <a:pt x="316" y="791"/>
                  </a:cubicBezTo>
                  <a:cubicBezTo>
                    <a:pt x="316" y="697"/>
                    <a:pt x="366" y="609"/>
                    <a:pt x="446" y="561"/>
                  </a:cubicBezTo>
                  <a:cubicBezTo>
                    <a:pt x="449" y="560"/>
                    <a:pt x="451" y="558"/>
                    <a:pt x="453" y="557"/>
                  </a:cubicBezTo>
                  <a:cubicBezTo>
                    <a:pt x="453" y="557"/>
                    <a:pt x="453" y="557"/>
                    <a:pt x="453" y="557"/>
                  </a:cubicBezTo>
                  <a:cubicBezTo>
                    <a:pt x="497" y="531"/>
                    <a:pt x="534" y="494"/>
                    <a:pt x="559" y="450"/>
                  </a:cubicBezTo>
                  <a:cubicBezTo>
                    <a:pt x="586" y="404"/>
                    <a:pt x="599" y="353"/>
                    <a:pt x="599" y="300"/>
                  </a:cubicBezTo>
                  <a:cubicBezTo>
                    <a:pt x="599" y="135"/>
                    <a:pt x="465" y="0"/>
                    <a:pt x="300" y="0"/>
                  </a:cubicBezTo>
                  <a:close/>
                </a:path>
              </a:pathLst>
            </a:custGeom>
            <a:solidFill>
              <a:srgbClr val="D06F83"/>
            </a:solidFill>
            <a:ln>
              <a:noFill/>
            </a:ln>
          </p:spPr>
          <p:txBody>
            <a:bodyPr vert="horz" wrap="square" lIns="91440" tIns="45720" rIns="91440" bIns="45720" numCol="1" anchor="t" anchorCtr="0" compatLnSpc="1"/>
            <a:lstStyle/>
            <a:p>
              <a:endParaRPr lang="zh-CN" altLang="en-US"/>
            </a:p>
          </p:txBody>
        </p:sp>
        <p:sp>
          <p:nvSpPr>
            <p:cNvPr id="38" name="Freeform 31"/>
            <p:cNvSpPr>
              <a:spLocks noEditPoints="1"/>
            </p:cNvSpPr>
            <p:nvPr/>
          </p:nvSpPr>
          <p:spPr bwMode="auto">
            <a:xfrm>
              <a:off x="7265984" y="2112297"/>
              <a:ext cx="377553" cy="474802"/>
            </a:xfrm>
            <a:custGeom>
              <a:avLst/>
              <a:gdLst>
                <a:gd name="T0" fmla="*/ 82 w 484"/>
                <a:gd name="T1" fmla="*/ 166 h 606"/>
                <a:gd name="T2" fmla="*/ 82 w 484"/>
                <a:gd name="T3" fmla="*/ 186 h 606"/>
                <a:gd name="T4" fmla="*/ 331 w 484"/>
                <a:gd name="T5" fmla="*/ 193 h 606"/>
                <a:gd name="T6" fmla="*/ 331 w 484"/>
                <a:gd name="T7" fmla="*/ 173 h 606"/>
                <a:gd name="T8" fmla="*/ 387 w 484"/>
                <a:gd name="T9" fmla="*/ 556 h 606"/>
                <a:gd name="T10" fmla="*/ 388 w 484"/>
                <a:gd name="T11" fmla="*/ 564 h 606"/>
                <a:gd name="T12" fmla="*/ 418 w 484"/>
                <a:gd name="T13" fmla="*/ 594 h 606"/>
                <a:gd name="T14" fmla="*/ 474 w 484"/>
                <a:gd name="T15" fmla="*/ 581 h 606"/>
                <a:gd name="T16" fmla="*/ 474 w 484"/>
                <a:gd name="T17" fmla="*/ 531 h 606"/>
                <a:gd name="T18" fmla="*/ 444 w 484"/>
                <a:gd name="T19" fmla="*/ 501 h 606"/>
                <a:gd name="T20" fmla="*/ 418 w 484"/>
                <a:gd name="T21" fmla="*/ 519 h 606"/>
                <a:gd name="T22" fmla="*/ 384 w 484"/>
                <a:gd name="T23" fmla="*/ 553 h 606"/>
                <a:gd name="T24" fmla="*/ 218 w 484"/>
                <a:gd name="T25" fmla="*/ 354 h 606"/>
                <a:gd name="T26" fmla="*/ 229 w 484"/>
                <a:gd name="T27" fmla="*/ 336 h 606"/>
                <a:gd name="T28" fmla="*/ 207 w 484"/>
                <a:gd name="T29" fmla="*/ 320 h 606"/>
                <a:gd name="T30" fmla="*/ 207 w 484"/>
                <a:gd name="T31" fmla="*/ 327 h 606"/>
                <a:gd name="T32" fmla="*/ 246 w 484"/>
                <a:gd name="T33" fmla="*/ 422 h 606"/>
                <a:gd name="T34" fmla="*/ 297 w 484"/>
                <a:gd name="T35" fmla="*/ 364 h 606"/>
                <a:gd name="T36" fmla="*/ 296 w 484"/>
                <a:gd name="T37" fmla="*/ 357 h 606"/>
                <a:gd name="T38" fmla="*/ 224 w 484"/>
                <a:gd name="T39" fmla="*/ 362 h 606"/>
                <a:gd name="T40" fmla="*/ 224 w 484"/>
                <a:gd name="T41" fmla="*/ 368 h 606"/>
                <a:gd name="T42" fmla="*/ 246 w 484"/>
                <a:gd name="T43" fmla="*/ 422 h 606"/>
                <a:gd name="T44" fmla="*/ 429 w 484"/>
                <a:gd name="T45" fmla="*/ 493 h 606"/>
                <a:gd name="T46" fmla="*/ 429 w 484"/>
                <a:gd name="T47" fmla="*/ 487 h 606"/>
                <a:gd name="T48" fmla="*/ 394 w 484"/>
                <a:gd name="T49" fmla="*/ 451 h 606"/>
                <a:gd name="T50" fmla="*/ 256 w 484"/>
                <a:gd name="T51" fmla="*/ 425 h 606"/>
                <a:gd name="T52" fmla="*/ 256 w 484"/>
                <a:gd name="T53" fmla="*/ 432 h 606"/>
                <a:gd name="T54" fmla="*/ 354 w 484"/>
                <a:gd name="T55" fmla="*/ 530 h 606"/>
                <a:gd name="T56" fmla="*/ 395 w 484"/>
                <a:gd name="T57" fmla="*/ 528 h 606"/>
                <a:gd name="T58" fmla="*/ 20 w 484"/>
                <a:gd name="T59" fmla="*/ 150 h 606"/>
                <a:gd name="T60" fmla="*/ 89 w 484"/>
                <a:gd name="T61" fmla="*/ 152 h 606"/>
                <a:gd name="T62" fmla="*/ 141 w 484"/>
                <a:gd name="T63" fmla="*/ 100 h 606"/>
                <a:gd name="T64" fmla="*/ 141 w 484"/>
                <a:gd name="T65" fmla="*/ 93 h 606"/>
                <a:gd name="T66" fmla="*/ 383 w 484"/>
                <a:gd name="T67" fmla="*/ 27 h 606"/>
                <a:gd name="T68" fmla="*/ 394 w 484"/>
                <a:gd name="T69" fmla="*/ 422 h 606"/>
                <a:gd name="T70" fmla="*/ 414 w 484"/>
                <a:gd name="T71" fmla="*/ 449 h 606"/>
                <a:gd name="T72" fmla="*/ 414 w 484"/>
                <a:gd name="T73" fmla="*/ 39 h 606"/>
                <a:gd name="T74" fmla="*/ 383 w 484"/>
                <a:gd name="T75" fmla="*/ 0 h 606"/>
                <a:gd name="T76" fmla="*/ 121 w 484"/>
                <a:gd name="T77" fmla="*/ 2 h 606"/>
                <a:gd name="T78" fmla="*/ 0 w 484"/>
                <a:gd name="T79" fmla="*/ 123 h 606"/>
                <a:gd name="T80" fmla="*/ 0 w 484"/>
                <a:gd name="T81" fmla="*/ 492 h 606"/>
                <a:gd name="T82" fmla="*/ 32 w 484"/>
                <a:gd name="T83" fmla="*/ 530 h 606"/>
                <a:gd name="T84" fmla="*/ 319 w 484"/>
                <a:gd name="T85" fmla="*/ 524 h 606"/>
                <a:gd name="T86" fmla="*/ 305 w 484"/>
                <a:gd name="T87" fmla="*/ 503 h 606"/>
                <a:gd name="T88" fmla="*/ 20 w 484"/>
                <a:gd name="T89" fmla="*/ 492 h 606"/>
                <a:gd name="T90" fmla="*/ 20 w 484"/>
                <a:gd name="T91" fmla="*/ 150 h 606"/>
                <a:gd name="T92" fmla="*/ 156 w 484"/>
                <a:gd name="T93" fmla="*/ 321 h 606"/>
                <a:gd name="T94" fmla="*/ 156 w 484"/>
                <a:gd name="T95" fmla="*/ 301 h 606"/>
                <a:gd name="T96" fmla="*/ 82 w 484"/>
                <a:gd name="T97" fmla="*/ 294 h 606"/>
                <a:gd name="T98" fmla="*/ 82 w 484"/>
                <a:gd name="T99" fmla="*/ 315 h 606"/>
                <a:gd name="T100" fmla="*/ 82 w 484"/>
                <a:gd name="T101" fmla="*/ 272 h 606"/>
                <a:gd name="T102" fmla="*/ 331 w 484"/>
                <a:gd name="T103" fmla="*/ 279 h 606"/>
                <a:gd name="T104" fmla="*/ 331 w 484"/>
                <a:gd name="T105" fmla="*/ 258 h 606"/>
                <a:gd name="T106" fmla="*/ 82 w 484"/>
                <a:gd name="T107" fmla="*/ 252 h 606"/>
                <a:gd name="T108" fmla="*/ 82 w 484"/>
                <a:gd name="T109" fmla="*/ 272 h 606"/>
                <a:gd name="T110" fmla="*/ 82 w 484"/>
                <a:gd name="T111" fmla="*/ 236 h 606"/>
                <a:gd name="T112" fmla="*/ 331 w 484"/>
                <a:gd name="T113" fmla="*/ 229 h 606"/>
                <a:gd name="T114" fmla="*/ 331 w 484"/>
                <a:gd name="T115" fmla="*/ 209 h 606"/>
                <a:gd name="T116" fmla="*/ 82 w 484"/>
                <a:gd name="T117" fmla="*/ 216 h 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84" h="606">
                  <a:moveTo>
                    <a:pt x="331" y="166"/>
                  </a:moveTo>
                  <a:lnTo>
                    <a:pt x="82" y="166"/>
                  </a:lnTo>
                  <a:lnTo>
                    <a:pt x="82" y="173"/>
                  </a:lnTo>
                  <a:lnTo>
                    <a:pt x="82" y="186"/>
                  </a:lnTo>
                  <a:lnTo>
                    <a:pt x="82" y="193"/>
                  </a:lnTo>
                  <a:lnTo>
                    <a:pt x="331" y="193"/>
                  </a:lnTo>
                  <a:lnTo>
                    <a:pt x="331" y="186"/>
                  </a:lnTo>
                  <a:lnTo>
                    <a:pt x="331" y="173"/>
                  </a:lnTo>
                  <a:lnTo>
                    <a:pt x="331" y="166"/>
                  </a:lnTo>
                  <a:close/>
                  <a:moveTo>
                    <a:pt x="387" y="556"/>
                  </a:moveTo>
                  <a:lnTo>
                    <a:pt x="384" y="560"/>
                  </a:lnTo>
                  <a:lnTo>
                    <a:pt x="388" y="564"/>
                  </a:lnTo>
                  <a:lnTo>
                    <a:pt x="408" y="583"/>
                  </a:lnTo>
                  <a:lnTo>
                    <a:pt x="418" y="594"/>
                  </a:lnTo>
                  <a:cubicBezTo>
                    <a:pt x="430" y="606"/>
                    <a:pt x="450" y="606"/>
                    <a:pt x="462" y="594"/>
                  </a:cubicBezTo>
                  <a:lnTo>
                    <a:pt x="474" y="581"/>
                  </a:lnTo>
                  <a:cubicBezTo>
                    <a:pt x="481" y="575"/>
                    <a:pt x="484" y="565"/>
                    <a:pt x="483" y="556"/>
                  </a:cubicBezTo>
                  <a:cubicBezTo>
                    <a:pt x="484" y="547"/>
                    <a:pt x="481" y="538"/>
                    <a:pt x="474" y="531"/>
                  </a:cubicBezTo>
                  <a:lnTo>
                    <a:pt x="462" y="519"/>
                  </a:lnTo>
                  <a:lnTo>
                    <a:pt x="444" y="501"/>
                  </a:lnTo>
                  <a:lnTo>
                    <a:pt x="440" y="497"/>
                  </a:lnTo>
                  <a:lnTo>
                    <a:pt x="418" y="519"/>
                  </a:lnTo>
                  <a:lnTo>
                    <a:pt x="412" y="525"/>
                  </a:lnTo>
                  <a:lnTo>
                    <a:pt x="384" y="553"/>
                  </a:lnTo>
                  <a:lnTo>
                    <a:pt x="387" y="556"/>
                  </a:lnTo>
                  <a:close/>
                  <a:moveTo>
                    <a:pt x="218" y="354"/>
                  </a:moveTo>
                  <a:lnTo>
                    <a:pt x="234" y="338"/>
                  </a:lnTo>
                  <a:lnTo>
                    <a:pt x="229" y="336"/>
                  </a:lnTo>
                  <a:lnTo>
                    <a:pt x="234" y="331"/>
                  </a:lnTo>
                  <a:lnTo>
                    <a:pt x="207" y="320"/>
                  </a:lnTo>
                  <a:lnTo>
                    <a:pt x="211" y="328"/>
                  </a:lnTo>
                  <a:lnTo>
                    <a:pt x="207" y="327"/>
                  </a:lnTo>
                  <a:lnTo>
                    <a:pt x="218" y="354"/>
                  </a:lnTo>
                  <a:close/>
                  <a:moveTo>
                    <a:pt x="246" y="422"/>
                  </a:moveTo>
                  <a:lnTo>
                    <a:pt x="302" y="366"/>
                  </a:lnTo>
                  <a:lnTo>
                    <a:pt x="297" y="364"/>
                  </a:lnTo>
                  <a:lnTo>
                    <a:pt x="302" y="359"/>
                  </a:lnTo>
                  <a:lnTo>
                    <a:pt x="296" y="357"/>
                  </a:lnTo>
                  <a:lnTo>
                    <a:pt x="249" y="337"/>
                  </a:lnTo>
                  <a:lnTo>
                    <a:pt x="224" y="362"/>
                  </a:lnTo>
                  <a:lnTo>
                    <a:pt x="226" y="366"/>
                  </a:lnTo>
                  <a:lnTo>
                    <a:pt x="224" y="368"/>
                  </a:lnTo>
                  <a:lnTo>
                    <a:pt x="243" y="416"/>
                  </a:lnTo>
                  <a:lnTo>
                    <a:pt x="246" y="422"/>
                  </a:lnTo>
                  <a:close/>
                  <a:moveTo>
                    <a:pt x="412" y="511"/>
                  </a:moveTo>
                  <a:lnTo>
                    <a:pt x="429" y="493"/>
                  </a:lnTo>
                  <a:lnTo>
                    <a:pt x="426" y="490"/>
                  </a:lnTo>
                  <a:lnTo>
                    <a:pt x="429" y="487"/>
                  </a:lnTo>
                  <a:lnTo>
                    <a:pt x="414" y="472"/>
                  </a:lnTo>
                  <a:lnTo>
                    <a:pt x="394" y="451"/>
                  </a:lnTo>
                  <a:lnTo>
                    <a:pt x="312" y="369"/>
                  </a:lnTo>
                  <a:lnTo>
                    <a:pt x="256" y="425"/>
                  </a:lnTo>
                  <a:lnTo>
                    <a:pt x="260" y="429"/>
                  </a:lnTo>
                  <a:lnTo>
                    <a:pt x="256" y="432"/>
                  </a:lnTo>
                  <a:lnTo>
                    <a:pt x="334" y="510"/>
                  </a:lnTo>
                  <a:lnTo>
                    <a:pt x="354" y="530"/>
                  </a:lnTo>
                  <a:lnTo>
                    <a:pt x="374" y="549"/>
                  </a:lnTo>
                  <a:lnTo>
                    <a:pt x="395" y="528"/>
                  </a:lnTo>
                  <a:lnTo>
                    <a:pt x="412" y="511"/>
                  </a:lnTo>
                  <a:close/>
                  <a:moveTo>
                    <a:pt x="20" y="150"/>
                  </a:moveTo>
                  <a:lnTo>
                    <a:pt x="89" y="152"/>
                  </a:lnTo>
                  <a:lnTo>
                    <a:pt x="89" y="152"/>
                  </a:lnTo>
                  <a:lnTo>
                    <a:pt x="89" y="152"/>
                  </a:lnTo>
                  <a:cubicBezTo>
                    <a:pt x="118" y="152"/>
                    <a:pt x="141" y="129"/>
                    <a:pt x="141" y="100"/>
                  </a:cubicBezTo>
                  <a:lnTo>
                    <a:pt x="141" y="94"/>
                  </a:lnTo>
                  <a:lnTo>
                    <a:pt x="141" y="93"/>
                  </a:lnTo>
                  <a:lnTo>
                    <a:pt x="141" y="27"/>
                  </a:lnTo>
                  <a:lnTo>
                    <a:pt x="383" y="27"/>
                  </a:lnTo>
                  <a:cubicBezTo>
                    <a:pt x="389" y="27"/>
                    <a:pt x="394" y="32"/>
                    <a:pt x="394" y="38"/>
                  </a:cubicBezTo>
                  <a:lnTo>
                    <a:pt x="394" y="422"/>
                  </a:lnTo>
                  <a:lnTo>
                    <a:pt x="394" y="429"/>
                  </a:lnTo>
                  <a:lnTo>
                    <a:pt x="414" y="449"/>
                  </a:lnTo>
                  <a:lnTo>
                    <a:pt x="414" y="443"/>
                  </a:lnTo>
                  <a:lnTo>
                    <a:pt x="414" y="39"/>
                  </a:lnTo>
                  <a:lnTo>
                    <a:pt x="414" y="32"/>
                  </a:lnTo>
                  <a:cubicBezTo>
                    <a:pt x="414" y="14"/>
                    <a:pt x="400" y="0"/>
                    <a:pt x="383" y="0"/>
                  </a:cubicBezTo>
                  <a:lnTo>
                    <a:pt x="123" y="0"/>
                  </a:lnTo>
                  <a:lnTo>
                    <a:pt x="121" y="2"/>
                  </a:lnTo>
                  <a:lnTo>
                    <a:pt x="1" y="122"/>
                  </a:lnTo>
                  <a:lnTo>
                    <a:pt x="0" y="123"/>
                  </a:lnTo>
                  <a:lnTo>
                    <a:pt x="0" y="130"/>
                  </a:lnTo>
                  <a:lnTo>
                    <a:pt x="0" y="492"/>
                  </a:lnTo>
                  <a:lnTo>
                    <a:pt x="0" y="499"/>
                  </a:lnTo>
                  <a:cubicBezTo>
                    <a:pt x="0" y="516"/>
                    <a:pt x="14" y="530"/>
                    <a:pt x="32" y="530"/>
                  </a:cubicBezTo>
                  <a:lnTo>
                    <a:pt x="326" y="530"/>
                  </a:lnTo>
                  <a:lnTo>
                    <a:pt x="319" y="524"/>
                  </a:lnTo>
                  <a:lnTo>
                    <a:pt x="326" y="524"/>
                  </a:lnTo>
                  <a:lnTo>
                    <a:pt x="305" y="503"/>
                  </a:lnTo>
                  <a:lnTo>
                    <a:pt x="32" y="503"/>
                  </a:lnTo>
                  <a:cubicBezTo>
                    <a:pt x="25" y="503"/>
                    <a:pt x="21" y="498"/>
                    <a:pt x="20" y="492"/>
                  </a:cubicBezTo>
                  <a:lnTo>
                    <a:pt x="20" y="492"/>
                  </a:lnTo>
                  <a:lnTo>
                    <a:pt x="20" y="150"/>
                  </a:lnTo>
                  <a:close/>
                  <a:moveTo>
                    <a:pt x="82" y="321"/>
                  </a:moveTo>
                  <a:lnTo>
                    <a:pt x="156" y="321"/>
                  </a:lnTo>
                  <a:lnTo>
                    <a:pt x="156" y="315"/>
                  </a:lnTo>
                  <a:lnTo>
                    <a:pt x="156" y="301"/>
                  </a:lnTo>
                  <a:lnTo>
                    <a:pt x="156" y="294"/>
                  </a:lnTo>
                  <a:lnTo>
                    <a:pt x="82" y="294"/>
                  </a:lnTo>
                  <a:lnTo>
                    <a:pt x="82" y="301"/>
                  </a:lnTo>
                  <a:lnTo>
                    <a:pt x="82" y="315"/>
                  </a:lnTo>
                  <a:lnTo>
                    <a:pt x="82" y="321"/>
                  </a:lnTo>
                  <a:close/>
                  <a:moveTo>
                    <a:pt x="82" y="272"/>
                  </a:moveTo>
                  <a:lnTo>
                    <a:pt x="82" y="279"/>
                  </a:lnTo>
                  <a:lnTo>
                    <a:pt x="331" y="279"/>
                  </a:lnTo>
                  <a:lnTo>
                    <a:pt x="331" y="272"/>
                  </a:lnTo>
                  <a:lnTo>
                    <a:pt x="331" y="258"/>
                  </a:lnTo>
                  <a:lnTo>
                    <a:pt x="331" y="252"/>
                  </a:lnTo>
                  <a:lnTo>
                    <a:pt x="82" y="252"/>
                  </a:lnTo>
                  <a:lnTo>
                    <a:pt x="82" y="258"/>
                  </a:lnTo>
                  <a:lnTo>
                    <a:pt x="82" y="272"/>
                  </a:lnTo>
                  <a:close/>
                  <a:moveTo>
                    <a:pt x="82" y="229"/>
                  </a:moveTo>
                  <a:lnTo>
                    <a:pt x="82" y="236"/>
                  </a:lnTo>
                  <a:lnTo>
                    <a:pt x="331" y="236"/>
                  </a:lnTo>
                  <a:lnTo>
                    <a:pt x="331" y="229"/>
                  </a:lnTo>
                  <a:lnTo>
                    <a:pt x="331" y="216"/>
                  </a:lnTo>
                  <a:lnTo>
                    <a:pt x="331" y="209"/>
                  </a:lnTo>
                  <a:lnTo>
                    <a:pt x="82" y="209"/>
                  </a:lnTo>
                  <a:lnTo>
                    <a:pt x="82" y="216"/>
                  </a:lnTo>
                  <a:lnTo>
                    <a:pt x="82" y="229"/>
                  </a:lnTo>
                  <a:close/>
                </a:path>
              </a:pathLst>
            </a:custGeom>
            <a:solidFill>
              <a:srgbClr val="FFFFFF"/>
            </a:solidFill>
            <a:ln>
              <a:noFill/>
            </a:ln>
          </p:spPr>
          <p:txBody>
            <a:bodyPr vert="horz" wrap="square" lIns="91440" tIns="45720" rIns="91440" bIns="45720" numCol="1" anchor="t" anchorCtr="0" compatLnSpc="1"/>
            <a:lstStyle/>
            <a:p>
              <a:endParaRPr lang="zh-CN" altLang="en-US">
                <a:solidFill>
                  <a:schemeClr val="accent2"/>
                </a:solidFill>
              </a:endParaRPr>
            </a:p>
          </p:txBody>
        </p:sp>
      </p:grpSp>
      <p:grpSp>
        <p:nvGrpSpPr>
          <p:cNvPr id="9" name="组合 8"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GrpSpPr/>
          <p:nvPr/>
        </p:nvGrpSpPr>
        <p:grpSpPr>
          <a:xfrm>
            <a:off x="9581726" y="1769241"/>
            <a:ext cx="1124180" cy="1513137"/>
            <a:chOff x="9581726" y="1769241"/>
            <a:chExt cx="1124180" cy="1513137"/>
          </a:xfrm>
        </p:grpSpPr>
        <p:sp>
          <p:nvSpPr>
            <p:cNvPr id="32" name="Freeform 17"/>
            <p:cNvSpPr/>
            <p:nvPr/>
          </p:nvSpPr>
          <p:spPr bwMode="auto">
            <a:xfrm>
              <a:off x="9581726" y="1769241"/>
              <a:ext cx="1124180" cy="1513137"/>
            </a:xfrm>
            <a:custGeom>
              <a:avLst/>
              <a:gdLst>
                <a:gd name="T0" fmla="*/ 300 w 599"/>
                <a:gd name="T1" fmla="*/ 0 h 807"/>
                <a:gd name="T2" fmla="*/ 0 w 599"/>
                <a:gd name="T3" fmla="*/ 300 h 807"/>
                <a:gd name="T4" fmla="*/ 41 w 599"/>
                <a:gd name="T5" fmla="*/ 450 h 807"/>
                <a:gd name="T6" fmla="*/ 147 w 599"/>
                <a:gd name="T7" fmla="*/ 557 h 807"/>
                <a:gd name="T8" fmla="*/ 147 w 599"/>
                <a:gd name="T9" fmla="*/ 557 h 807"/>
                <a:gd name="T10" fmla="*/ 153 w 599"/>
                <a:gd name="T11" fmla="*/ 561 h 807"/>
                <a:gd name="T12" fmla="*/ 284 w 599"/>
                <a:gd name="T13" fmla="*/ 791 h 807"/>
                <a:gd name="T14" fmla="*/ 300 w 599"/>
                <a:gd name="T15" fmla="*/ 807 h 807"/>
                <a:gd name="T16" fmla="*/ 316 w 599"/>
                <a:gd name="T17" fmla="*/ 791 h 807"/>
                <a:gd name="T18" fmla="*/ 446 w 599"/>
                <a:gd name="T19" fmla="*/ 561 h 807"/>
                <a:gd name="T20" fmla="*/ 453 w 599"/>
                <a:gd name="T21" fmla="*/ 557 h 807"/>
                <a:gd name="T22" fmla="*/ 453 w 599"/>
                <a:gd name="T23" fmla="*/ 557 h 807"/>
                <a:gd name="T24" fmla="*/ 559 w 599"/>
                <a:gd name="T25" fmla="*/ 450 h 807"/>
                <a:gd name="T26" fmla="*/ 599 w 599"/>
                <a:gd name="T27" fmla="*/ 300 h 807"/>
                <a:gd name="T28" fmla="*/ 300 w 599"/>
                <a:gd name="T29" fmla="*/ 0 h 8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99" h="807">
                  <a:moveTo>
                    <a:pt x="300" y="0"/>
                  </a:moveTo>
                  <a:cubicBezTo>
                    <a:pt x="135" y="0"/>
                    <a:pt x="0" y="135"/>
                    <a:pt x="0" y="300"/>
                  </a:cubicBezTo>
                  <a:cubicBezTo>
                    <a:pt x="0" y="353"/>
                    <a:pt x="14" y="404"/>
                    <a:pt x="41" y="450"/>
                  </a:cubicBezTo>
                  <a:cubicBezTo>
                    <a:pt x="66" y="494"/>
                    <a:pt x="103" y="531"/>
                    <a:pt x="147" y="557"/>
                  </a:cubicBezTo>
                  <a:cubicBezTo>
                    <a:pt x="147" y="557"/>
                    <a:pt x="147" y="557"/>
                    <a:pt x="147" y="557"/>
                  </a:cubicBezTo>
                  <a:cubicBezTo>
                    <a:pt x="149" y="558"/>
                    <a:pt x="151" y="560"/>
                    <a:pt x="153" y="561"/>
                  </a:cubicBezTo>
                  <a:cubicBezTo>
                    <a:pt x="234" y="609"/>
                    <a:pt x="284" y="697"/>
                    <a:pt x="284" y="791"/>
                  </a:cubicBezTo>
                  <a:cubicBezTo>
                    <a:pt x="284" y="799"/>
                    <a:pt x="291" y="807"/>
                    <a:pt x="300" y="807"/>
                  </a:cubicBezTo>
                  <a:cubicBezTo>
                    <a:pt x="309" y="807"/>
                    <a:pt x="316" y="799"/>
                    <a:pt x="316" y="791"/>
                  </a:cubicBezTo>
                  <a:cubicBezTo>
                    <a:pt x="316" y="697"/>
                    <a:pt x="366" y="609"/>
                    <a:pt x="446" y="561"/>
                  </a:cubicBezTo>
                  <a:cubicBezTo>
                    <a:pt x="449" y="560"/>
                    <a:pt x="451" y="558"/>
                    <a:pt x="453" y="557"/>
                  </a:cubicBezTo>
                  <a:cubicBezTo>
                    <a:pt x="453" y="557"/>
                    <a:pt x="453" y="557"/>
                    <a:pt x="453" y="557"/>
                  </a:cubicBezTo>
                  <a:cubicBezTo>
                    <a:pt x="497" y="531"/>
                    <a:pt x="534" y="494"/>
                    <a:pt x="559" y="450"/>
                  </a:cubicBezTo>
                  <a:cubicBezTo>
                    <a:pt x="586" y="404"/>
                    <a:pt x="599" y="353"/>
                    <a:pt x="599" y="300"/>
                  </a:cubicBezTo>
                  <a:cubicBezTo>
                    <a:pt x="599" y="135"/>
                    <a:pt x="465" y="0"/>
                    <a:pt x="300" y="0"/>
                  </a:cubicBezTo>
                  <a:close/>
                </a:path>
              </a:pathLst>
            </a:custGeom>
            <a:solidFill>
              <a:srgbClr val="F77983"/>
            </a:solidFill>
            <a:ln>
              <a:noFill/>
            </a:ln>
          </p:spPr>
          <p:txBody>
            <a:bodyPr vert="horz" wrap="square" lIns="91440" tIns="45720" rIns="91440" bIns="45720" numCol="1" anchor="t" anchorCtr="0" compatLnSpc="1"/>
            <a:lstStyle/>
            <a:p>
              <a:endParaRPr lang="zh-CN" altLang="en-US"/>
            </a:p>
          </p:txBody>
        </p:sp>
        <p:sp>
          <p:nvSpPr>
            <p:cNvPr id="39" name="Freeform 16"/>
            <p:cNvSpPr>
              <a:spLocks noEditPoints="1"/>
            </p:cNvSpPr>
            <p:nvPr/>
          </p:nvSpPr>
          <p:spPr bwMode="auto">
            <a:xfrm>
              <a:off x="9858826" y="2120521"/>
              <a:ext cx="555471" cy="442971"/>
            </a:xfrm>
            <a:custGeom>
              <a:avLst/>
              <a:gdLst>
                <a:gd name="T0" fmla="*/ 1238 w 1238"/>
                <a:gd name="T1" fmla="*/ 579 h 986"/>
                <a:gd name="T2" fmla="*/ 424 w 1238"/>
                <a:gd name="T3" fmla="*/ 579 h 986"/>
                <a:gd name="T4" fmla="*/ 443 w 1238"/>
                <a:gd name="T5" fmla="*/ 209 h 986"/>
                <a:gd name="T6" fmla="*/ 357 w 1238"/>
                <a:gd name="T7" fmla="*/ 223 h 986"/>
                <a:gd name="T8" fmla="*/ 329 w 1238"/>
                <a:gd name="T9" fmla="*/ 254 h 986"/>
                <a:gd name="T10" fmla="*/ 441 w 1238"/>
                <a:gd name="T11" fmla="*/ 316 h 986"/>
                <a:gd name="T12" fmla="*/ 311 w 1238"/>
                <a:gd name="T13" fmla="*/ 0 h 986"/>
                <a:gd name="T14" fmla="*/ 311 w 1238"/>
                <a:gd name="T15" fmla="*/ 620 h 986"/>
                <a:gd name="T16" fmla="*/ 367 w 1238"/>
                <a:gd name="T17" fmla="*/ 550 h 986"/>
                <a:gd name="T18" fmla="*/ 329 w 1238"/>
                <a:gd name="T19" fmla="*/ 473 h 986"/>
                <a:gd name="T20" fmla="*/ 295 w 1238"/>
                <a:gd name="T21" fmla="*/ 516 h 986"/>
                <a:gd name="T22" fmla="*/ 168 w 1238"/>
                <a:gd name="T23" fmla="*/ 370 h 986"/>
                <a:gd name="T24" fmla="*/ 295 w 1238"/>
                <a:gd name="T25" fmla="*/ 410 h 986"/>
                <a:gd name="T26" fmla="*/ 229 w 1238"/>
                <a:gd name="T27" fmla="*/ 307 h 986"/>
                <a:gd name="T28" fmla="*/ 295 w 1238"/>
                <a:gd name="T29" fmla="*/ 127 h 986"/>
                <a:gd name="T30" fmla="*/ 329 w 1238"/>
                <a:gd name="T31" fmla="*/ 104 h 986"/>
                <a:gd name="T32" fmla="*/ 443 w 1238"/>
                <a:gd name="T33" fmla="*/ 209 h 986"/>
                <a:gd name="T34" fmla="*/ 295 w 1238"/>
                <a:gd name="T35" fmla="*/ 186 h 986"/>
                <a:gd name="T36" fmla="*/ 295 w 1238"/>
                <a:gd name="T37" fmla="*/ 245 h 986"/>
                <a:gd name="T38" fmla="*/ 329 w 1238"/>
                <a:gd name="T39" fmla="*/ 413 h 986"/>
                <a:gd name="T40" fmla="*/ 357 w 1238"/>
                <a:gd name="T41" fmla="*/ 398 h 986"/>
                <a:gd name="T42" fmla="*/ 359 w 1238"/>
                <a:gd name="T43" fmla="*/ 356 h 986"/>
                <a:gd name="T44" fmla="*/ 329 w 1238"/>
                <a:gd name="T45" fmla="*/ 413 h 986"/>
                <a:gd name="T46" fmla="*/ 854 w 1238"/>
                <a:gd name="T47" fmla="*/ 713 h 986"/>
                <a:gd name="T48" fmla="*/ 904 w 1238"/>
                <a:gd name="T49" fmla="*/ 665 h 986"/>
                <a:gd name="T50" fmla="*/ 854 w 1238"/>
                <a:gd name="T51" fmla="*/ 617 h 986"/>
                <a:gd name="T52" fmla="*/ 810 w 1238"/>
                <a:gd name="T53" fmla="*/ 416 h 986"/>
                <a:gd name="T54" fmla="*/ 784 w 1238"/>
                <a:gd name="T55" fmla="*/ 477 h 986"/>
                <a:gd name="T56" fmla="*/ 810 w 1238"/>
                <a:gd name="T57" fmla="*/ 416 h 986"/>
                <a:gd name="T58" fmla="*/ 1004 w 1238"/>
                <a:gd name="T59" fmla="*/ 447 h 986"/>
                <a:gd name="T60" fmla="*/ 854 w 1238"/>
                <a:gd name="T61" fmla="*/ 418 h 986"/>
                <a:gd name="T62" fmla="*/ 977 w 1238"/>
                <a:gd name="T63" fmla="*/ 557 h 986"/>
                <a:gd name="T64" fmla="*/ 854 w 1238"/>
                <a:gd name="T65" fmla="*/ 792 h 986"/>
                <a:gd name="T66" fmla="*/ 810 w 1238"/>
                <a:gd name="T67" fmla="*/ 849 h 986"/>
                <a:gd name="T68" fmla="*/ 643 w 1238"/>
                <a:gd name="T69" fmla="*/ 658 h 986"/>
                <a:gd name="T70" fmla="*/ 810 w 1238"/>
                <a:gd name="T71" fmla="*/ 710 h 986"/>
                <a:gd name="T72" fmla="*/ 724 w 1238"/>
                <a:gd name="T73" fmla="*/ 575 h 986"/>
                <a:gd name="T74" fmla="*/ 810 w 1238"/>
                <a:gd name="T75" fmla="*/ 339 h 986"/>
                <a:gd name="T76" fmla="*/ 854 w 1238"/>
                <a:gd name="T77" fmla="*/ 309 h 986"/>
                <a:gd name="T78" fmla="*/ 1004 w 1238"/>
                <a:gd name="T79" fmla="*/ 447 h 9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38" h="986">
                  <a:moveTo>
                    <a:pt x="831" y="172"/>
                  </a:moveTo>
                  <a:cubicBezTo>
                    <a:pt x="1055" y="172"/>
                    <a:pt x="1238" y="354"/>
                    <a:pt x="1238" y="579"/>
                  </a:cubicBezTo>
                  <a:cubicBezTo>
                    <a:pt x="1238" y="804"/>
                    <a:pt x="1055" y="986"/>
                    <a:pt x="831" y="986"/>
                  </a:cubicBezTo>
                  <a:cubicBezTo>
                    <a:pt x="606" y="986"/>
                    <a:pt x="424" y="804"/>
                    <a:pt x="424" y="579"/>
                  </a:cubicBezTo>
                  <a:cubicBezTo>
                    <a:pt x="424" y="354"/>
                    <a:pt x="606" y="172"/>
                    <a:pt x="831" y="172"/>
                  </a:cubicBezTo>
                  <a:close/>
                  <a:moveTo>
                    <a:pt x="443" y="209"/>
                  </a:moveTo>
                  <a:lnTo>
                    <a:pt x="443" y="209"/>
                  </a:lnTo>
                  <a:lnTo>
                    <a:pt x="357" y="223"/>
                  </a:lnTo>
                  <a:cubicBezTo>
                    <a:pt x="350" y="204"/>
                    <a:pt x="346" y="197"/>
                    <a:pt x="329" y="187"/>
                  </a:cubicBezTo>
                  <a:lnTo>
                    <a:pt x="329" y="254"/>
                  </a:lnTo>
                  <a:cubicBezTo>
                    <a:pt x="375" y="266"/>
                    <a:pt x="406" y="279"/>
                    <a:pt x="422" y="293"/>
                  </a:cubicBezTo>
                  <a:cubicBezTo>
                    <a:pt x="430" y="300"/>
                    <a:pt x="436" y="308"/>
                    <a:pt x="441" y="316"/>
                  </a:cubicBezTo>
                  <a:cubicBezTo>
                    <a:pt x="480" y="260"/>
                    <a:pt x="533" y="215"/>
                    <a:pt x="594" y="185"/>
                  </a:cubicBezTo>
                  <a:cubicBezTo>
                    <a:pt x="546" y="76"/>
                    <a:pt x="437" y="0"/>
                    <a:pt x="311" y="0"/>
                  </a:cubicBezTo>
                  <a:cubicBezTo>
                    <a:pt x="139" y="0"/>
                    <a:pt x="0" y="139"/>
                    <a:pt x="0" y="310"/>
                  </a:cubicBezTo>
                  <a:cubicBezTo>
                    <a:pt x="0" y="481"/>
                    <a:pt x="139" y="620"/>
                    <a:pt x="311" y="620"/>
                  </a:cubicBezTo>
                  <a:cubicBezTo>
                    <a:pt x="331" y="620"/>
                    <a:pt x="352" y="618"/>
                    <a:pt x="372" y="614"/>
                  </a:cubicBezTo>
                  <a:cubicBezTo>
                    <a:pt x="368" y="593"/>
                    <a:pt x="367" y="572"/>
                    <a:pt x="367" y="550"/>
                  </a:cubicBezTo>
                  <a:cubicBezTo>
                    <a:pt x="367" y="521"/>
                    <a:pt x="370" y="493"/>
                    <a:pt x="376" y="465"/>
                  </a:cubicBezTo>
                  <a:cubicBezTo>
                    <a:pt x="361" y="470"/>
                    <a:pt x="345" y="472"/>
                    <a:pt x="329" y="473"/>
                  </a:cubicBezTo>
                  <a:lnTo>
                    <a:pt x="329" y="516"/>
                  </a:lnTo>
                  <a:lnTo>
                    <a:pt x="295" y="516"/>
                  </a:lnTo>
                  <a:lnTo>
                    <a:pt x="295" y="473"/>
                  </a:lnTo>
                  <a:cubicBezTo>
                    <a:pt x="226" y="467"/>
                    <a:pt x="180" y="440"/>
                    <a:pt x="168" y="370"/>
                  </a:cubicBezTo>
                  <a:lnTo>
                    <a:pt x="261" y="359"/>
                  </a:lnTo>
                  <a:cubicBezTo>
                    <a:pt x="265" y="385"/>
                    <a:pt x="271" y="398"/>
                    <a:pt x="295" y="410"/>
                  </a:cubicBezTo>
                  <a:lnTo>
                    <a:pt x="295" y="329"/>
                  </a:lnTo>
                  <a:cubicBezTo>
                    <a:pt x="264" y="320"/>
                    <a:pt x="242" y="313"/>
                    <a:pt x="229" y="307"/>
                  </a:cubicBezTo>
                  <a:cubicBezTo>
                    <a:pt x="173" y="279"/>
                    <a:pt x="166" y="200"/>
                    <a:pt x="210" y="157"/>
                  </a:cubicBezTo>
                  <a:cubicBezTo>
                    <a:pt x="229" y="139"/>
                    <a:pt x="257" y="129"/>
                    <a:pt x="295" y="127"/>
                  </a:cubicBezTo>
                  <a:lnTo>
                    <a:pt x="295" y="104"/>
                  </a:lnTo>
                  <a:lnTo>
                    <a:pt x="329" y="104"/>
                  </a:lnTo>
                  <a:lnTo>
                    <a:pt x="329" y="127"/>
                  </a:lnTo>
                  <a:cubicBezTo>
                    <a:pt x="384" y="130"/>
                    <a:pt x="430" y="151"/>
                    <a:pt x="443" y="209"/>
                  </a:cubicBezTo>
                  <a:close/>
                  <a:moveTo>
                    <a:pt x="295" y="186"/>
                  </a:moveTo>
                  <a:lnTo>
                    <a:pt x="295" y="186"/>
                  </a:lnTo>
                  <a:cubicBezTo>
                    <a:pt x="274" y="193"/>
                    <a:pt x="259" y="212"/>
                    <a:pt x="275" y="233"/>
                  </a:cubicBezTo>
                  <a:cubicBezTo>
                    <a:pt x="279" y="238"/>
                    <a:pt x="285" y="242"/>
                    <a:pt x="295" y="245"/>
                  </a:cubicBezTo>
                  <a:lnTo>
                    <a:pt x="295" y="186"/>
                  </a:lnTo>
                  <a:close/>
                  <a:moveTo>
                    <a:pt x="329" y="413"/>
                  </a:moveTo>
                  <a:lnTo>
                    <a:pt x="329" y="413"/>
                  </a:lnTo>
                  <a:cubicBezTo>
                    <a:pt x="342" y="410"/>
                    <a:pt x="351" y="405"/>
                    <a:pt x="357" y="398"/>
                  </a:cubicBezTo>
                  <a:cubicBezTo>
                    <a:pt x="363" y="392"/>
                    <a:pt x="366" y="384"/>
                    <a:pt x="366" y="376"/>
                  </a:cubicBezTo>
                  <a:cubicBezTo>
                    <a:pt x="366" y="368"/>
                    <a:pt x="364" y="362"/>
                    <a:pt x="359" y="356"/>
                  </a:cubicBezTo>
                  <a:cubicBezTo>
                    <a:pt x="354" y="350"/>
                    <a:pt x="344" y="344"/>
                    <a:pt x="329" y="339"/>
                  </a:cubicBezTo>
                  <a:lnTo>
                    <a:pt x="329" y="413"/>
                  </a:lnTo>
                  <a:close/>
                  <a:moveTo>
                    <a:pt x="854" y="713"/>
                  </a:moveTo>
                  <a:lnTo>
                    <a:pt x="854" y="713"/>
                  </a:lnTo>
                  <a:cubicBezTo>
                    <a:pt x="871" y="710"/>
                    <a:pt x="884" y="703"/>
                    <a:pt x="892" y="695"/>
                  </a:cubicBezTo>
                  <a:cubicBezTo>
                    <a:pt x="900" y="686"/>
                    <a:pt x="904" y="676"/>
                    <a:pt x="904" y="665"/>
                  </a:cubicBezTo>
                  <a:cubicBezTo>
                    <a:pt x="904" y="656"/>
                    <a:pt x="901" y="647"/>
                    <a:pt x="894" y="639"/>
                  </a:cubicBezTo>
                  <a:cubicBezTo>
                    <a:pt x="887" y="631"/>
                    <a:pt x="874" y="624"/>
                    <a:pt x="854" y="617"/>
                  </a:cubicBezTo>
                  <a:lnTo>
                    <a:pt x="854" y="713"/>
                  </a:lnTo>
                  <a:close/>
                  <a:moveTo>
                    <a:pt x="810" y="416"/>
                  </a:moveTo>
                  <a:lnTo>
                    <a:pt x="810" y="416"/>
                  </a:lnTo>
                  <a:cubicBezTo>
                    <a:pt x="783" y="426"/>
                    <a:pt x="763" y="451"/>
                    <a:pt x="784" y="477"/>
                  </a:cubicBezTo>
                  <a:cubicBezTo>
                    <a:pt x="789" y="484"/>
                    <a:pt x="798" y="489"/>
                    <a:pt x="810" y="494"/>
                  </a:cubicBezTo>
                  <a:lnTo>
                    <a:pt x="810" y="416"/>
                  </a:lnTo>
                  <a:close/>
                  <a:moveTo>
                    <a:pt x="1004" y="447"/>
                  </a:moveTo>
                  <a:lnTo>
                    <a:pt x="1004" y="447"/>
                  </a:lnTo>
                  <a:lnTo>
                    <a:pt x="892" y="464"/>
                  </a:lnTo>
                  <a:cubicBezTo>
                    <a:pt x="883" y="440"/>
                    <a:pt x="877" y="430"/>
                    <a:pt x="854" y="418"/>
                  </a:cubicBezTo>
                  <a:lnTo>
                    <a:pt x="854" y="505"/>
                  </a:lnTo>
                  <a:cubicBezTo>
                    <a:pt x="916" y="521"/>
                    <a:pt x="956" y="539"/>
                    <a:pt x="977" y="557"/>
                  </a:cubicBezTo>
                  <a:cubicBezTo>
                    <a:pt x="1043" y="616"/>
                    <a:pt x="1024" y="719"/>
                    <a:pt x="953" y="765"/>
                  </a:cubicBezTo>
                  <a:cubicBezTo>
                    <a:pt x="925" y="783"/>
                    <a:pt x="892" y="791"/>
                    <a:pt x="854" y="792"/>
                  </a:cubicBezTo>
                  <a:lnTo>
                    <a:pt x="854" y="849"/>
                  </a:lnTo>
                  <a:lnTo>
                    <a:pt x="810" y="849"/>
                  </a:lnTo>
                  <a:lnTo>
                    <a:pt x="810" y="792"/>
                  </a:lnTo>
                  <a:cubicBezTo>
                    <a:pt x="720" y="784"/>
                    <a:pt x="660" y="750"/>
                    <a:pt x="643" y="658"/>
                  </a:cubicBezTo>
                  <a:lnTo>
                    <a:pt x="765" y="644"/>
                  </a:lnTo>
                  <a:cubicBezTo>
                    <a:pt x="772" y="677"/>
                    <a:pt x="779" y="695"/>
                    <a:pt x="810" y="710"/>
                  </a:cubicBezTo>
                  <a:lnTo>
                    <a:pt x="810" y="604"/>
                  </a:lnTo>
                  <a:cubicBezTo>
                    <a:pt x="770" y="593"/>
                    <a:pt x="741" y="583"/>
                    <a:pt x="724" y="575"/>
                  </a:cubicBezTo>
                  <a:cubicBezTo>
                    <a:pt x="650" y="539"/>
                    <a:pt x="641" y="434"/>
                    <a:pt x="699" y="379"/>
                  </a:cubicBezTo>
                  <a:cubicBezTo>
                    <a:pt x="724" y="355"/>
                    <a:pt x="761" y="341"/>
                    <a:pt x="810" y="339"/>
                  </a:cubicBezTo>
                  <a:lnTo>
                    <a:pt x="810" y="309"/>
                  </a:lnTo>
                  <a:lnTo>
                    <a:pt x="854" y="309"/>
                  </a:lnTo>
                  <a:lnTo>
                    <a:pt x="854" y="339"/>
                  </a:lnTo>
                  <a:cubicBezTo>
                    <a:pt x="927" y="343"/>
                    <a:pt x="987" y="370"/>
                    <a:pt x="1004" y="447"/>
                  </a:cubicBezTo>
                  <a:close/>
                </a:path>
              </a:pathLst>
            </a:custGeom>
            <a:solidFill>
              <a:srgbClr val="FFFFFF"/>
            </a:solidFill>
            <a:ln>
              <a:noFill/>
            </a:ln>
          </p:spPr>
          <p:txBody>
            <a:bodyPr vert="horz" wrap="square" lIns="91440" tIns="45720" rIns="91440" bIns="45720" numCol="1" anchor="t" anchorCtr="0" compatLnSpc="1"/>
            <a:lstStyle/>
            <a:p>
              <a:endParaRPr lang="zh-CN" altLang="en-US">
                <a:solidFill>
                  <a:schemeClr val="accent2"/>
                </a:solidFill>
              </a:endParaRPr>
            </a:p>
          </p:txBody>
        </p:sp>
      </p:grpSp>
      <p:grpSp>
        <p:nvGrpSpPr>
          <p:cNvPr id="4" name="组合 3"/>
          <p:cNvGrpSpPr/>
          <p:nvPr/>
        </p:nvGrpSpPr>
        <p:grpSpPr>
          <a:xfrm>
            <a:off x="1128395" y="4023995"/>
            <a:ext cx="1895475" cy="2698115"/>
            <a:chOff x="1059012" y="4024151"/>
            <a:chExt cx="1895770" cy="2698190"/>
          </a:xfrm>
          <a:effectLst>
            <a:outerShdw blurRad="254000" dist="127000" dir="2700000" algn="tl" rotWithShape="0">
              <a:prstClr val="black">
                <a:alpha val="40000"/>
              </a:prstClr>
            </a:outerShdw>
          </a:effectLst>
        </p:grpSpPr>
        <p:sp>
          <p:nvSpPr>
            <p:cNvPr id="5" name="Freeform 5"/>
            <p:cNvSpPr/>
            <p:nvPr/>
          </p:nvSpPr>
          <p:spPr bwMode="auto">
            <a:xfrm>
              <a:off x="1059013" y="4024151"/>
              <a:ext cx="1895769" cy="2544030"/>
            </a:xfrm>
            <a:custGeom>
              <a:avLst/>
              <a:gdLst>
                <a:gd name="T0" fmla="*/ 933 w 1012"/>
                <a:gd name="T1" fmla="*/ 410 h 1359"/>
                <a:gd name="T2" fmla="*/ 915 w 1012"/>
                <a:gd name="T3" fmla="*/ 410 h 1359"/>
                <a:gd name="T4" fmla="*/ 515 w 1012"/>
                <a:gd name="T5" fmla="*/ 10 h 1359"/>
                <a:gd name="T6" fmla="*/ 506 w 1012"/>
                <a:gd name="T7" fmla="*/ 0 h 1359"/>
                <a:gd name="T8" fmla="*/ 497 w 1012"/>
                <a:gd name="T9" fmla="*/ 10 h 1359"/>
                <a:gd name="T10" fmla="*/ 97 w 1012"/>
                <a:gd name="T11" fmla="*/ 410 h 1359"/>
                <a:gd name="T12" fmla="*/ 79 w 1012"/>
                <a:gd name="T13" fmla="*/ 410 h 1359"/>
                <a:gd name="T14" fmla="*/ 0 w 1012"/>
                <a:gd name="T15" fmla="*/ 489 h 1359"/>
                <a:gd name="T16" fmla="*/ 0 w 1012"/>
                <a:gd name="T17" fmla="*/ 1359 h 1359"/>
                <a:gd name="T18" fmla="*/ 1012 w 1012"/>
                <a:gd name="T19" fmla="*/ 1359 h 1359"/>
                <a:gd name="T20" fmla="*/ 1012 w 1012"/>
                <a:gd name="T21" fmla="*/ 489 h 1359"/>
                <a:gd name="T22" fmla="*/ 933 w 1012"/>
                <a:gd name="T23" fmla="*/ 410 h 13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12" h="1359">
                  <a:moveTo>
                    <a:pt x="933" y="410"/>
                  </a:moveTo>
                  <a:cubicBezTo>
                    <a:pt x="915" y="410"/>
                    <a:pt x="915" y="410"/>
                    <a:pt x="915" y="410"/>
                  </a:cubicBezTo>
                  <a:cubicBezTo>
                    <a:pt x="695" y="410"/>
                    <a:pt x="515" y="230"/>
                    <a:pt x="515" y="10"/>
                  </a:cubicBezTo>
                  <a:cubicBezTo>
                    <a:pt x="515" y="5"/>
                    <a:pt x="511" y="0"/>
                    <a:pt x="506" y="0"/>
                  </a:cubicBezTo>
                  <a:cubicBezTo>
                    <a:pt x="501" y="0"/>
                    <a:pt x="497" y="5"/>
                    <a:pt x="497" y="10"/>
                  </a:cubicBezTo>
                  <a:cubicBezTo>
                    <a:pt x="497" y="230"/>
                    <a:pt x="317" y="410"/>
                    <a:pt x="97" y="410"/>
                  </a:cubicBezTo>
                  <a:cubicBezTo>
                    <a:pt x="79" y="410"/>
                    <a:pt x="79" y="410"/>
                    <a:pt x="79" y="410"/>
                  </a:cubicBezTo>
                  <a:cubicBezTo>
                    <a:pt x="35" y="410"/>
                    <a:pt x="0" y="445"/>
                    <a:pt x="0" y="489"/>
                  </a:cubicBezTo>
                  <a:cubicBezTo>
                    <a:pt x="0" y="1359"/>
                    <a:pt x="0" y="1359"/>
                    <a:pt x="0" y="1359"/>
                  </a:cubicBezTo>
                  <a:cubicBezTo>
                    <a:pt x="1012" y="1359"/>
                    <a:pt x="1012" y="1359"/>
                    <a:pt x="1012" y="1359"/>
                  </a:cubicBezTo>
                  <a:cubicBezTo>
                    <a:pt x="1012" y="489"/>
                    <a:pt x="1012" y="489"/>
                    <a:pt x="1012" y="489"/>
                  </a:cubicBezTo>
                  <a:cubicBezTo>
                    <a:pt x="1012" y="445"/>
                    <a:pt x="977" y="410"/>
                    <a:pt x="933" y="410"/>
                  </a:cubicBezTo>
                  <a:close/>
                </a:path>
              </a:pathLst>
            </a:custGeom>
            <a:solidFill>
              <a:srgbClr val="FFFFFF"/>
            </a:solidFill>
            <a:ln>
              <a:noFill/>
            </a:ln>
          </p:spPr>
          <p:txBody>
            <a:bodyPr vert="horz" wrap="square" lIns="91440" tIns="45720" rIns="91440" bIns="45720" numCol="1" anchor="t" anchorCtr="0" compatLnSpc="1"/>
            <a:lstStyle/>
            <a:p>
              <a:endParaRPr lang="zh-CN" altLang="en-US"/>
            </a:p>
          </p:txBody>
        </p:sp>
        <p:sp>
          <p:nvSpPr>
            <p:cNvPr id="14" name="Freeform 21"/>
            <p:cNvSpPr/>
            <p:nvPr/>
          </p:nvSpPr>
          <p:spPr bwMode="auto">
            <a:xfrm>
              <a:off x="1059012" y="6568181"/>
              <a:ext cx="1895769" cy="154160"/>
            </a:xfrm>
            <a:custGeom>
              <a:avLst/>
              <a:gdLst>
                <a:gd name="T0" fmla="*/ 79 w 1012"/>
                <a:gd name="T1" fmla="*/ 79 h 79"/>
                <a:gd name="T2" fmla="*/ 933 w 1012"/>
                <a:gd name="T3" fmla="*/ 79 h 79"/>
                <a:gd name="T4" fmla="*/ 1012 w 1012"/>
                <a:gd name="T5" fmla="*/ 0 h 79"/>
                <a:gd name="T6" fmla="*/ 0 w 1012"/>
                <a:gd name="T7" fmla="*/ 0 h 79"/>
                <a:gd name="T8" fmla="*/ 79 w 1012"/>
                <a:gd name="T9" fmla="*/ 79 h 79"/>
              </a:gdLst>
              <a:ahLst/>
              <a:cxnLst>
                <a:cxn ang="0">
                  <a:pos x="T0" y="T1"/>
                </a:cxn>
                <a:cxn ang="0">
                  <a:pos x="T2" y="T3"/>
                </a:cxn>
                <a:cxn ang="0">
                  <a:pos x="T4" y="T5"/>
                </a:cxn>
                <a:cxn ang="0">
                  <a:pos x="T6" y="T7"/>
                </a:cxn>
                <a:cxn ang="0">
                  <a:pos x="T8" y="T9"/>
                </a:cxn>
              </a:cxnLst>
              <a:rect l="0" t="0" r="r" b="b"/>
              <a:pathLst>
                <a:path w="1012" h="79">
                  <a:moveTo>
                    <a:pt x="79" y="79"/>
                  </a:moveTo>
                  <a:cubicBezTo>
                    <a:pt x="933" y="79"/>
                    <a:pt x="933" y="79"/>
                    <a:pt x="933" y="79"/>
                  </a:cubicBezTo>
                  <a:cubicBezTo>
                    <a:pt x="977" y="79"/>
                    <a:pt x="1012" y="44"/>
                    <a:pt x="1012" y="0"/>
                  </a:cubicBezTo>
                  <a:cubicBezTo>
                    <a:pt x="0" y="0"/>
                    <a:pt x="0" y="0"/>
                    <a:pt x="0" y="0"/>
                  </a:cubicBezTo>
                  <a:cubicBezTo>
                    <a:pt x="0" y="44"/>
                    <a:pt x="35" y="79"/>
                    <a:pt x="79" y="79"/>
                  </a:cubicBezTo>
                  <a:close/>
                </a:path>
              </a:pathLst>
            </a:custGeom>
            <a:solidFill>
              <a:srgbClr val="365B7C"/>
            </a:solidFill>
            <a:ln>
              <a:noFill/>
            </a:ln>
          </p:spPr>
          <p:txBody>
            <a:bodyPr vert="horz" wrap="square" lIns="91440" tIns="45720" rIns="91440" bIns="45720" numCol="1" anchor="t" anchorCtr="0" compatLnSpc="1"/>
            <a:lstStyle/>
            <a:p>
              <a:endParaRPr lang="zh-CN" altLang="en-US"/>
            </a:p>
          </p:txBody>
        </p:sp>
      </p:grpSp>
      <p:grpSp>
        <p:nvGrpSpPr>
          <p:cNvPr id="18" name="组合 17"/>
          <p:cNvGrpSpPr/>
          <p:nvPr/>
        </p:nvGrpSpPr>
        <p:grpSpPr>
          <a:xfrm>
            <a:off x="3803650" y="4023995"/>
            <a:ext cx="1895475" cy="2698115"/>
            <a:chOff x="1059012" y="4024151"/>
            <a:chExt cx="1895770" cy="2698190"/>
          </a:xfrm>
          <a:effectLst>
            <a:outerShdw blurRad="254000" dist="127000" dir="2700000" algn="tl" rotWithShape="0">
              <a:prstClr val="black">
                <a:alpha val="40000"/>
              </a:prstClr>
            </a:outerShdw>
          </a:effectLst>
        </p:grpSpPr>
        <p:sp>
          <p:nvSpPr>
            <p:cNvPr id="19" name="Freeform 5"/>
            <p:cNvSpPr/>
            <p:nvPr/>
          </p:nvSpPr>
          <p:spPr bwMode="auto">
            <a:xfrm>
              <a:off x="1059013" y="4024151"/>
              <a:ext cx="1895769" cy="2544030"/>
            </a:xfrm>
            <a:custGeom>
              <a:avLst/>
              <a:gdLst>
                <a:gd name="T0" fmla="*/ 933 w 1012"/>
                <a:gd name="T1" fmla="*/ 410 h 1359"/>
                <a:gd name="T2" fmla="*/ 915 w 1012"/>
                <a:gd name="T3" fmla="*/ 410 h 1359"/>
                <a:gd name="T4" fmla="*/ 515 w 1012"/>
                <a:gd name="T5" fmla="*/ 10 h 1359"/>
                <a:gd name="T6" fmla="*/ 506 w 1012"/>
                <a:gd name="T7" fmla="*/ 0 h 1359"/>
                <a:gd name="T8" fmla="*/ 497 w 1012"/>
                <a:gd name="T9" fmla="*/ 10 h 1359"/>
                <a:gd name="T10" fmla="*/ 97 w 1012"/>
                <a:gd name="T11" fmla="*/ 410 h 1359"/>
                <a:gd name="T12" fmla="*/ 79 w 1012"/>
                <a:gd name="T13" fmla="*/ 410 h 1359"/>
                <a:gd name="T14" fmla="*/ 0 w 1012"/>
                <a:gd name="T15" fmla="*/ 489 h 1359"/>
                <a:gd name="T16" fmla="*/ 0 w 1012"/>
                <a:gd name="T17" fmla="*/ 1359 h 1359"/>
                <a:gd name="T18" fmla="*/ 1012 w 1012"/>
                <a:gd name="T19" fmla="*/ 1359 h 1359"/>
                <a:gd name="T20" fmla="*/ 1012 w 1012"/>
                <a:gd name="T21" fmla="*/ 489 h 1359"/>
                <a:gd name="T22" fmla="*/ 933 w 1012"/>
                <a:gd name="T23" fmla="*/ 410 h 13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12" h="1359">
                  <a:moveTo>
                    <a:pt x="933" y="410"/>
                  </a:moveTo>
                  <a:cubicBezTo>
                    <a:pt x="915" y="410"/>
                    <a:pt x="915" y="410"/>
                    <a:pt x="915" y="410"/>
                  </a:cubicBezTo>
                  <a:cubicBezTo>
                    <a:pt x="695" y="410"/>
                    <a:pt x="515" y="230"/>
                    <a:pt x="515" y="10"/>
                  </a:cubicBezTo>
                  <a:cubicBezTo>
                    <a:pt x="515" y="5"/>
                    <a:pt x="511" y="0"/>
                    <a:pt x="506" y="0"/>
                  </a:cubicBezTo>
                  <a:cubicBezTo>
                    <a:pt x="501" y="0"/>
                    <a:pt x="497" y="5"/>
                    <a:pt x="497" y="10"/>
                  </a:cubicBezTo>
                  <a:cubicBezTo>
                    <a:pt x="497" y="230"/>
                    <a:pt x="317" y="410"/>
                    <a:pt x="97" y="410"/>
                  </a:cubicBezTo>
                  <a:cubicBezTo>
                    <a:pt x="79" y="410"/>
                    <a:pt x="79" y="410"/>
                    <a:pt x="79" y="410"/>
                  </a:cubicBezTo>
                  <a:cubicBezTo>
                    <a:pt x="35" y="410"/>
                    <a:pt x="0" y="445"/>
                    <a:pt x="0" y="489"/>
                  </a:cubicBezTo>
                  <a:cubicBezTo>
                    <a:pt x="0" y="1359"/>
                    <a:pt x="0" y="1359"/>
                    <a:pt x="0" y="1359"/>
                  </a:cubicBezTo>
                  <a:cubicBezTo>
                    <a:pt x="1012" y="1359"/>
                    <a:pt x="1012" y="1359"/>
                    <a:pt x="1012" y="1359"/>
                  </a:cubicBezTo>
                  <a:cubicBezTo>
                    <a:pt x="1012" y="489"/>
                    <a:pt x="1012" y="489"/>
                    <a:pt x="1012" y="489"/>
                  </a:cubicBezTo>
                  <a:cubicBezTo>
                    <a:pt x="1012" y="445"/>
                    <a:pt x="977" y="410"/>
                    <a:pt x="933" y="410"/>
                  </a:cubicBezTo>
                  <a:close/>
                </a:path>
              </a:pathLst>
            </a:custGeom>
            <a:solidFill>
              <a:srgbClr val="FFFFFF"/>
            </a:solidFill>
            <a:ln>
              <a:noFill/>
            </a:ln>
          </p:spPr>
          <p:txBody>
            <a:bodyPr vert="horz" wrap="square" lIns="91440" tIns="45720" rIns="91440" bIns="45720" numCol="1" anchor="t" anchorCtr="0" compatLnSpc="1"/>
            <a:lstStyle/>
            <a:p>
              <a:endParaRPr lang="zh-CN" altLang="en-US"/>
            </a:p>
          </p:txBody>
        </p:sp>
        <p:sp>
          <p:nvSpPr>
            <p:cNvPr id="20" name="Freeform 21"/>
            <p:cNvSpPr/>
            <p:nvPr/>
          </p:nvSpPr>
          <p:spPr bwMode="auto">
            <a:xfrm>
              <a:off x="1059012" y="6568181"/>
              <a:ext cx="1895769" cy="154160"/>
            </a:xfrm>
            <a:custGeom>
              <a:avLst/>
              <a:gdLst>
                <a:gd name="T0" fmla="*/ 79 w 1012"/>
                <a:gd name="T1" fmla="*/ 79 h 79"/>
                <a:gd name="T2" fmla="*/ 933 w 1012"/>
                <a:gd name="T3" fmla="*/ 79 h 79"/>
                <a:gd name="T4" fmla="*/ 1012 w 1012"/>
                <a:gd name="T5" fmla="*/ 0 h 79"/>
                <a:gd name="T6" fmla="*/ 0 w 1012"/>
                <a:gd name="T7" fmla="*/ 0 h 79"/>
                <a:gd name="T8" fmla="*/ 79 w 1012"/>
                <a:gd name="T9" fmla="*/ 79 h 79"/>
              </a:gdLst>
              <a:ahLst/>
              <a:cxnLst>
                <a:cxn ang="0">
                  <a:pos x="T0" y="T1"/>
                </a:cxn>
                <a:cxn ang="0">
                  <a:pos x="T2" y="T3"/>
                </a:cxn>
                <a:cxn ang="0">
                  <a:pos x="T4" y="T5"/>
                </a:cxn>
                <a:cxn ang="0">
                  <a:pos x="T6" y="T7"/>
                </a:cxn>
                <a:cxn ang="0">
                  <a:pos x="T8" y="T9"/>
                </a:cxn>
              </a:cxnLst>
              <a:rect l="0" t="0" r="r" b="b"/>
              <a:pathLst>
                <a:path w="1012" h="79">
                  <a:moveTo>
                    <a:pt x="79" y="79"/>
                  </a:moveTo>
                  <a:cubicBezTo>
                    <a:pt x="933" y="79"/>
                    <a:pt x="933" y="79"/>
                    <a:pt x="933" y="79"/>
                  </a:cubicBezTo>
                  <a:cubicBezTo>
                    <a:pt x="977" y="79"/>
                    <a:pt x="1012" y="44"/>
                    <a:pt x="1012" y="0"/>
                  </a:cubicBezTo>
                  <a:cubicBezTo>
                    <a:pt x="0" y="0"/>
                    <a:pt x="0" y="0"/>
                    <a:pt x="0" y="0"/>
                  </a:cubicBezTo>
                  <a:cubicBezTo>
                    <a:pt x="0" y="44"/>
                    <a:pt x="35" y="79"/>
                    <a:pt x="79" y="79"/>
                  </a:cubicBezTo>
                  <a:close/>
                </a:path>
              </a:pathLst>
            </a:custGeom>
            <a:solidFill>
              <a:srgbClr val="966481"/>
            </a:solidFill>
            <a:ln>
              <a:noFill/>
            </a:ln>
          </p:spPr>
          <p:txBody>
            <a:bodyPr vert="horz" wrap="square" lIns="91440" tIns="45720" rIns="91440" bIns="45720" numCol="1" anchor="t" anchorCtr="0" compatLnSpc="1"/>
            <a:lstStyle/>
            <a:p>
              <a:endParaRPr lang="zh-CN" altLang="en-US"/>
            </a:p>
          </p:txBody>
        </p:sp>
      </p:grpSp>
      <p:grpSp>
        <p:nvGrpSpPr>
          <p:cNvPr id="23" name="组合 22"/>
          <p:cNvGrpSpPr/>
          <p:nvPr/>
        </p:nvGrpSpPr>
        <p:grpSpPr>
          <a:xfrm>
            <a:off x="6499225" y="4023995"/>
            <a:ext cx="1895475" cy="2698115"/>
            <a:chOff x="1059012" y="4024151"/>
            <a:chExt cx="1895770" cy="2698190"/>
          </a:xfrm>
          <a:effectLst>
            <a:outerShdw blurRad="254000" dist="127000" dir="2700000" algn="tl" rotWithShape="0">
              <a:prstClr val="black">
                <a:alpha val="40000"/>
              </a:prstClr>
            </a:outerShdw>
          </a:effectLst>
        </p:grpSpPr>
        <p:sp>
          <p:nvSpPr>
            <p:cNvPr id="24" name="Freeform 5"/>
            <p:cNvSpPr/>
            <p:nvPr/>
          </p:nvSpPr>
          <p:spPr bwMode="auto">
            <a:xfrm>
              <a:off x="1059013" y="4024151"/>
              <a:ext cx="1895769" cy="2544030"/>
            </a:xfrm>
            <a:custGeom>
              <a:avLst/>
              <a:gdLst>
                <a:gd name="T0" fmla="*/ 933 w 1012"/>
                <a:gd name="T1" fmla="*/ 410 h 1359"/>
                <a:gd name="T2" fmla="*/ 915 w 1012"/>
                <a:gd name="T3" fmla="*/ 410 h 1359"/>
                <a:gd name="T4" fmla="*/ 515 w 1012"/>
                <a:gd name="T5" fmla="*/ 10 h 1359"/>
                <a:gd name="T6" fmla="*/ 506 w 1012"/>
                <a:gd name="T7" fmla="*/ 0 h 1359"/>
                <a:gd name="T8" fmla="*/ 497 w 1012"/>
                <a:gd name="T9" fmla="*/ 10 h 1359"/>
                <a:gd name="T10" fmla="*/ 97 w 1012"/>
                <a:gd name="T11" fmla="*/ 410 h 1359"/>
                <a:gd name="T12" fmla="*/ 79 w 1012"/>
                <a:gd name="T13" fmla="*/ 410 h 1359"/>
                <a:gd name="T14" fmla="*/ 0 w 1012"/>
                <a:gd name="T15" fmla="*/ 489 h 1359"/>
                <a:gd name="T16" fmla="*/ 0 w 1012"/>
                <a:gd name="T17" fmla="*/ 1359 h 1359"/>
                <a:gd name="T18" fmla="*/ 1012 w 1012"/>
                <a:gd name="T19" fmla="*/ 1359 h 1359"/>
                <a:gd name="T20" fmla="*/ 1012 w 1012"/>
                <a:gd name="T21" fmla="*/ 489 h 1359"/>
                <a:gd name="T22" fmla="*/ 933 w 1012"/>
                <a:gd name="T23" fmla="*/ 410 h 13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12" h="1359">
                  <a:moveTo>
                    <a:pt x="933" y="410"/>
                  </a:moveTo>
                  <a:cubicBezTo>
                    <a:pt x="915" y="410"/>
                    <a:pt x="915" y="410"/>
                    <a:pt x="915" y="410"/>
                  </a:cubicBezTo>
                  <a:cubicBezTo>
                    <a:pt x="695" y="410"/>
                    <a:pt x="515" y="230"/>
                    <a:pt x="515" y="10"/>
                  </a:cubicBezTo>
                  <a:cubicBezTo>
                    <a:pt x="515" y="5"/>
                    <a:pt x="511" y="0"/>
                    <a:pt x="506" y="0"/>
                  </a:cubicBezTo>
                  <a:cubicBezTo>
                    <a:pt x="501" y="0"/>
                    <a:pt x="497" y="5"/>
                    <a:pt x="497" y="10"/>
                  </a:cubicBezTo>
                  <a:cubicBezTo>
                    <a:pt x="497" y="230"/>
                    <a:pt x="317" y="410"/>
                    <a:pt x="97" y="410"/>
                  </a:cubicBezTo>
                  <a:cubicBezTo>
                    <a:pt x="79" y="410"/>
                    <a:pt x="79" y="410"/>
                    <a:pt x="79" y="410"/>
                  </a:cubicBezTo>
                  <a:cubicBezTo>
                    <a:pt x="35" y="410"/>
                    <a:pt x="0" y="445"/>
                    <a:pt x="0" y="489"/>
                  </a:cubicBezTo>
                  <a:cubicBezTo>
                    <a:pt x="0" y="1359"/>
                    <a:pt x="0" y="1359"/>
                    <a:pt x="0" y="1359"/>
                  </a:cubicBezTo>
                  <a:cubicBezTo>
                    <a:pt x="1012" y="1359"/>
                    <a:pt x="1012" y="1359"/>
                    <a:pt x="1012" y="1359"/>
                  </a:cubicBezTo>
                  <a:cubicBezTo>
                    <a:pt x="1012" y="489"/>
                    <a:pt x="1012" y="489"/>
                    <a:pt x="1012" y="489"/>
                  </a:cubicBezTo>
                  <a:cubicBezTo>
                    <a:pt x="1012" y="445"/>
                    <a:pt x="977" y="410"/>
                    <a:pt x="933" y="410"/>
                  </a:cubicBezTo>
                  <a:close/>
                </a:path>
              </a:pathLst>
            </a:custGeom>
            <a:solidFill>
              <a:srgbClr val="FFFFFF"/>
            </a:solidFill>
            <a:ln>
              <a:noFill/>
            </a:ln>
          </p:spPr>
          <p:txBody>
            <a:bodyPr vert="horz" wrap="square" lIns="91440" tIns="45720" rIns="91440" bIns="45720" numCol="1" anchor="t" anchorCtr="0" compatLnSpc="1"/>
            <a:lstStyle/>
            <a:p>
              <a:endParaRPr lang="zh-CN" altLang="en-US"/>
            </a:p>
          </p:txBody>
        </p:sp>
        <p:sp>
          <p:nvSpPr>
            <p:cNvPr id="30" name="Freeform 21"/>
            <p:cNvSpPr/>
            <p:nvPr/>
          </p:nvSpPr>
          <p:spPr bwMode="auto">
            <a:xfrm>
              <a:off x="1059012" y="6568181"/>
              <a:ext cx="1895769" cy="154160"/>
            </a:xfrm>
            <a:custGeom>
              <a:avLst/>
              <a:gdLst>
                <a:gd name="T0" fmla="*/ 79 w 1012"/>
                <a:gd name="T1" fmla="*/ 79 h 79"/>
                <a:gd name="T2" fmla="*/ 933 w 1012"/>
                <a:gd name="T3" fmla="*/ 79 h 79"/>
                <a:gd name="T4" fmla="*/ 1012 w 1012"/>
                <a:gd name="T5" fmla="*/ 0 h 79"/>
                <a:gd name="T6" fmla="*/ 0 w 1012"/>
                <a:gd name="T7" fmla="*/ 0 h 79"/>
                <a:gd name="T8" fmla="*/ 79 w 1012"/>
                <a:gd name="T9" fmla="*/ 79 h 79"/>
              </a:gdLst>
              <a:ahLst/>
              <a:cxnLst>
                <a:cxn ang="0">
                  <a:pos x="T0" y="T1"/>
                </a:cxn>
                <a:cxn ang="0">
                  <a:pos x="T2" y="T3"/>
                </a:cxn>
                <a:cxn ang="0">
                  <a:pos x="T4" y="T5"/>
                </a:cxn>
                <a:cxn ang="0">
                  <a:pos x="T6" y="T7"/>
                </a:cxn>
                <a:cxn ang="0">
                  <a:pos x="T8" y="T9"/>
                </a:cxn>
              </a:cxnLst>
              <a:rect l="0" t="0" r="r" b="b"/>
              <a:pathLst>
                <a:path w="1012" h="79">
                  <a:moveTo>
                    <a:pt x="79" y="79"/>
                  </a:moveTo>
                  <a:cubicBezTo>
                    <a:pt x="933" y="79"/>
                    <a:pt x="933" y="79"/>
                    <a:pt x="933" y="79"/>
                  </a:cubicBezTo>
                  <a:cubicBezTo>
                    <a:pt x="977" y="79"/>
                    <a:pt x="1012" y="44"/>
                    <a:pt x="1012" y="0"/>
                  </a:cubicBezTo>
                  <a:cubicBezTo>
                    <a:pt x="0" y="0"/>
                    <a:pt x="0" y="0"/>
                    <a:pt x="0" y="0"/>
                  </a:cubicBezTo>
                  <a:cubicBezTo>
                    <a:pt x="0" y="44"/>
                    <a:pt x="35" y="79"/>
                    <a:pt x="79" y="79"/>
                  </a:cubicBezTo>
                  <a:close/>
                </a:path>
              </a:pathLst>
            </a:custGeom>
            <a:solidFill>
              <a:srgbClr val="D06F83"/>
            </a:solidFill>
            <a:ln>
              <a:noFill/>
            </a:ln>
          </p:spPr>
          <p:txBody>
            <a:bodyPr vert="horz" wrap="square" lIns="91440" tIns="45720" rIns="91440" bIns="45720" numCol="1" anchor="t" anchorCtr="0" compatLnSpc="1"/>
            <a:lstStyle/>
            <a:p>
              <a:endParaRPr lang="zh-CN" altLang="en-US"/>
            </a:p>
          </p:txBody>
        </p:sp>
      </p:grpSp>
      <p:grpSp>
        <p:nvGrpSpPr>
          <p:cNvPr id="33" name="组合 32"/>
          <p:cNvGrpSpPr/>
          <p:nvPr/>
        </p:nvGrpSpPr>
        <p:grpSpPr>
          <a:xfrm>
            <a:off x="9181465" y="4023995"/>
            <a:ext cx="1895475" cy="2698115"/>
            <a:chOff x="1059012" y="4024151"/>
            <a:chExt cx="1895770" cy="2698190"/>
          </a:xfrm>
          <a:effectLst>
            <a:outerShdw blurRad="254000" dist="127000" dir="2700000" algn="tl" rotWithShape="0">
              <a:prstClr val="black">
                <a:alpha val="40000"/>
              </a:prstClr>
            </a:outerShdw>
          </a:effectLst>
        </p:grpSpPr>
        <p:sp>
          <p:nvSpPr>
            <p:cNvPr id="34" name="Freeform 5"/>
            <p:cNvSpPr/>
            <p:nvPr/>
          </p:nvSpPr>
          <p:spPr bwMode="auto">
            <a:xfrm>
              <a:off x="1059013" y="4024151"/>
              <a:ext cx="1895769" cy="2544030"/>
            </a:xfrm>
            <a:custGeom>
              <a:avLst/>
              <a:gdLst>
                <a:gd name="T0" fmla="*/ 933 w 1012"/>
                <a:gd name="T1" fmla="*/ 410 h 1359"/>
                <a:gd name="T2" fmla="*/ 915 w 1012"/>
                <a:gd name="T3" fmla="*/ 410 h 1359"/>
                <a:gd name="T4" fmla="*/ 515 w 1012"/>
                <a:gd name="T5" fmla="*/ 10 h 1359"/>
                <a:gd name="T6" fmla="*/ 506 w 1012"/>
                <a:gd name="T7" fmla="*/ 0 h 1359"/>
                <a:gd name="T8" fmla="*/ 497 w 1012"/>
                <a:gd name="T9" fmla="*/ 10 h 1359"/>
                <a:gd name="T10" fmla="*/ 97 w 1012"/>
                <a:gd name="T11" fmla="*/ 410 h 1359"/>
                <a:gd name="T12" fmla="*/ 79 w 1012"/>
                <a:gd name="T13" fmla="*/ 410 h 1359"/>
                <a:gd name="T14" fmla="*/ 0 w 1012"/>
                <a:gd name="T15" fmla="*/ 489 h 1359"/>
                <a:gd name="T16" fmla="*/ 0 w 1012"/>
                <a:gd name="T17" fmla="*/ 1359 h 1359"/>
                <a:gd name="T18" fmla="*/ 1012 w 1012"/>
                <a:gd name="T19" fmla="*/ 1359 h 1359"/>
                <a:gd name="T20" fmla="*/ 1012 w 1012"/>
                <a:gd name="T21" fmla="*/ 489 h 1359"/>
                <a:gd name="T22" fmla="*/ 933 w 1012"/>
                <a:gd name="T23" fmla="*/ 410 h 13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12" h="1359">
                  <a:moveTo>
                    <a:pt x="933" y="410"/>
                  </a:moveTo>
                  <a:cubicBezTo>
                    <a:pt x="915" y="410"/>
                    <a:pt x="915" y="410"/>
                    <a:pt x="915" y="410"/>
                  </a:cubicBezTo>
                  <a:cubicBezTo>
                    <a:pt x="695" y="410"/>
                    <a:pt x="515" y="230"/>
                    <a:pt x="515" y="10"/>
                  </a:cubicBezTo>
                  <a:cubicBezTo>
                    <a:pt x="515" y="5"/>
                    <a:pt x="511" y="0"/>
                    <a:pt x="506" y="0"/>
                  </a:cubicBezTo>
                  <a:cubicBezTo>
                    <a:pt x="501" y="0"/>
                    <a:pt x="497" y="5"/>
                    <a:pt x="497" y="10"/>
                  </a:cubicBezTo>
                  <a:cubicBezTo>
                    <a:pt x="497" y="230"/>
                    <a:pt x="317" y="410"/>
                    <a:pt x="97" y="410"/>
                  </a:cubicBezTo>
                  <a:cubicBezTo>
                    <a:pt x="79" y="410"/>
                    <a:pt x="79" y="410"/>
                    <a:pt x="79" y="410"/>
                  </a:cubicBezTo>
                  <a:cubicBezTo>
                    <a:pt x="35" y="410"/>
                    <a:pt x="0" y="445"/>
                    <a:pt x="0" y="489"/>
                  </a:cubicBezTo>
                  <a:cubicBezTo>
                    <a:pt x="0" y="1359"/>
                    <a:pt x="0" y="1359"/>
                    <a:pt x="0" y="1359"/>
                  </a:cubicBezTo>
                  <a:cubicBezTo>
                    <a:pt x="1012" y="1359"/>
                    <a:pt x="1012" y="1359"/>
                    <a:pt x="1012" y="1359"/>
                  </a:cubicBezTo>
                  <a:cubicBezTo>
                    <a:pt x="1012" y="489"/>
                    <a:pt x="1012" y="489"/>
                    <a:pt x="1012" y="489"/>
                  </a:cubicBezTo>
                  <a:cubicBezTo>
                    <a:pt x="1012" y="445"/>
                    <a:pt x="977" y="410"/>
                    <a:pt x="933" y="410"/>
                  </a:cubicBezTo>
                  <a:close/>
                </a:path>
              </a:pathLst>
            </a:custGeom>
            <a:solidFill>
              <a:srgbClr val="FFFFFF"/>
            </a:solidFill>
            <a:ln>
              <a:noFill/>
            </a:ln>
          </p:spPr>
          <p:txBody>
            <a:bodyPr vert="horz" wrap="square" lIns="91440" tIns="45720" rIns="91440" bIns="45720" numCol="1" anchor="t" anchorCtr="0" compatLnSpc="1"/>
            <a:lstStyle/>
            <a:p>
              <a:endParaRPr lang="zh-CN" altLang="en-US"/>
            </a:p>
          </p:txBody>
        </p:sp>
        <p:sp>
          <p:nvSpPr>
            <p:cNvPr id="35" name="Freeform 21"/>
            <p:cNvSpPr/>
            <p:nvPr/>
          </p:nvSpPr>
          <p:spPr bwMode="auto">
            <a:xfrm>
              <a:off x="1059012" y="6568181"/>
              <a:ext cx="1895769" cy="154160"/>
            </a:xfrm>
            <a:custGeom>
              <a:avLst/>
              <a:gdLst>
                <a:gd name="T0" fmla="*/ 79 w 1012"/>
                <a:gd name="T1" fmla="*/ 79 h 79"/>
                <a:gd name="T2" fmla="*/ 933 w 1012"/>
                <a:gd name="T3" fmla="*/ 79 h 79"/>
                <a:gd name="T4" fmla="*/ 1012 w 1012"/>
                <a:gd name="T5" fmla="*/ 0 h 79"/>
                <a:gd name="T6" fmla="*/ 0 w 1012"/>
                <a:gd name="T7" fmla="*/ 0 h 79"/>
                <a:gd name="T8" fmla="*/ 79 w 1012"/>
                <a:gd name="T9" fmla="*/ 79 h 79"/>
              </a:gdLst>
              <a:ahLst/>
              <a:cxnLst>
                <a:cxn ang="0">
                  <a:pos x="T0" y="T1"/>
                </a:cxn>
                <a:cxn ang="0">
                  <a:pos x="T2" y="T3"/>
                </a:cxn>
                <a:cxn ang="0">
                  <a:pos x="T4" y="T5"/>
                </a:cxn>
                <a:cxn ang="0">
                  <a:pos x="T6" y="T7"/>
                </a:cxn>
                <a:cxn ang="0">
                  <a:pos x="T8" y="T9"/>
                </a:cxn>
              </a:cxnLst>
              <a:rect l="0" t="0" r="r" b="b"/>
              <a:pathLst>
                <a:path w="1012" h="79">
                  <a:moveTo>
                    <a:pt x="79" y="79"/>
                  </a:moveTo>
                  <a:cubicBezTo>
                    <a:pt x="933" y="79"/>
                    <a:pt x="933" y="79"/>
                    <a:pt x="933" y="79"/>
                  </a:cubicBezTo>
                  <a:cubicBezTo>
                    <a:pt x="977" y="79"/>
                    <a:pt x="1012" y="44"/>
                    <a:pt x="1012" y="0"/>
                  </a:cubicBezTo>
                  <a:cubicBezTo>
                    <a:pt x="0" y="0"/>
                    <a:pt x="0" y="0"/>
                    <a:pt x="0" y="0"/>
                  </a:cubicBezTo>
                  <a:cubicBezTo>
                    <a:pt x="0" y="44"/>
                    <a:pt x="35" y="79"/>
                    <a:pt x="79" y="79"/>
                  </a:cubicBezTo>
                  <a:close/>
                </a:path>
              </a:pathLst>
            </a:custGeom>
            <a:solidFill>
              <a:srgbClr val="F77983"/>
            </a:solidFill>
            <a:ln>
              <a:noFill/>
            </a:ln>
          </p:spPr>
          <p:txBody>
            <a:bodyPr vert="horz" wrap="square" lIns="91440" tIns="45720" rIns="91440" bIns="45720" numCol="1" anchor="t" anchorCtr="0" compatLnSpc="1"/>
            <a:lstStyle/>
            <a:p>
              <a:endParaRPr lang="zh-CN" altLang="en-US"/>
            </a:p>
          </p:txBody>
        </p:sp>
      </p:grpSp>
      <p:cxnSp>
        <p:nvCxnSpPr>
          <p:cNvPr id="48" name="直接连接符 47"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CxnSpPr/>
          <p:nvPr/>
        </p:nvCxnSpPr>
        <p:spPr>
          <a:xfrm>
            <a:off x="3246637" y="1273629"/>
            <a:ext cx="5770860"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49" name="文本框 48"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txBox="1"/>
          <p:nvPr/>
        </p:nvSpPr>
        <p:spPr>
          <a:xfrm>
            <a:off x="4946806" y="573397"/>
            <a:ext cx="1605280" cy="521970"/>
          </a:xfrm>
          <a:prstGeom prst="rect">
            <a:avLst/>
          </a:prstGeom>
          <a:noFill/>
        </p:spPr>
        <p:txBody>
          <a:bodyPr wrap="none" rtlCol="0">
            <a:spAutoFit/>
          </a:bodyPr>
          <a:lstStyle/>
          <a:p>
            <a:pPr algn="l"/>
            <a:r>
              <a:rPr lang="zh-CN" altLang="en-US" sz="2800" dirty="0">
                <a:latin typeface="KaiTi" panose="02010609060101010101" pitchFamily="49" charset="-122"/>
                <a:ea typeface="KaiTi" panose="02010609060101010101" pitchFamily="49" charset="-122"/>
                <a:sym typeface="+mn-ea"/>
              </a:rPr>
              <a:t>重点概念</a:t>
            </a:r>
            <a:endParaRPr lang="en-US" altLang="zh-CN" sz="2800" b="1" spc="500" dirty="0">
              <a:solidFill>
                <a:schemeClr val="bg1">
                  <a:lumMod val="50000"/>
                </a:schemeClr>
              </a:solidFill>
              <a:latin typeface="KaiTi" panose="02010609060101010101" pitchFamily="49" charset="-122"/>
              <a:ea typeface="KaiTi" panose="02010609060101010101" pitchFamily="49" charset="-122"/>
              <a:cs typeface="Arial" panose="020B0604020202020204" pitchFamily="34" charset="0"/>
            </a:endParaRPr>
          </a:p>
        </p:txBody>
      </p:sp>
      <p:sp>
        <p:nvSpPr>
          <p:cNvPr id="50" name="椭圆 49"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flipH="1">
            <a:off x="2686180" y="813581"/>
            <a:ext cx="157493" cy="157493"/>
          </a:xfrm>
          <a:prstGeom prst="ellipse">
            <a:avLst/>
          </a:prstGeom>
          <a:solidFill>
            <a:srgbClr val="D06F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1" name="椭圆 50"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flipH="1">
            <a:off x="2686180" y="335956"/>
            <a:ext cx="321030" cy="321030"/>
          </a:xfrm>
          <a:prstGeom prst="ellipse">
            <a:avLst/>
          </a:prstGeom>
          <a:solidFill>
            <a:srgbClr val="966481"/>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2" name="椭圆 51"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flipH="1">
            <a:off x="2991678" y="806317"/>
            <a:ext cx="219803" cy="219803"/>
          </a:xfrm>
          <a:prstGeom prst="ellipse">
            <a:avLst/>
          </a:prstGeom>
          <a:solidFill>
            <a:srgbClr val="365B7C"/>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3" name="椭圆 52"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flipH="1">
            <a:off x="2031169" y="697840"/>
            <a:ext cx="164852" cy="164852"/>
          </a:xfrm>
          <a:prstGeom prst="ellipse">
            <a:avLst/>
          </a:prstGeom>
          <a:solidFill>
            <a:srgbClr val="F779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4" name="椭圆 53"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9354354" y="755438"/>
            <a:ext cx="157493" cy="157493"/>
          </a:xfrm>
          <a:prstGeom prst="ellipse">
            <a:avLst/>
          </a:prstGeom>
          <a:solidFill>
            <a:srgbClr val="D06F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5" name="椭圆 54"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9190817" y="277813"/>
            <a:ext cx="321030" cy="321030"/>
          </a:xfrm>
          <a:prstGeom prst="ellipse">
            <a:avLst/>
          </a:prstGeom>
          <a:solidFill>
            <a:srgbClr val="966481"/>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6" name="椭圆 55"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a:off x="8986546" y="748174"/>
            <a:ext cx="219803" cy="219803"/>
          </a:xfrm>
          <a:prstGeom prst="ellipse">
            <a:avLst/>
          </a:prstGeom>
          <a:solidFill>
            <a:srgbClr val="365B7C"/>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7" name="椭圆 56"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a:off x="10002006" y="639697"/>
            <a:ext cx="164852" cy="164852"/>
          </a:xfrm>
          <a:prstGeom prst="ellipse">
            <a:avLst/>
          </a:prstGeom>
          <a:solidFill>
            <a:srgbClr val="F779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3" name="e7d195523061f1c0"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hidden="1"/>
          <p:cNvSpPr txBox="1"/>
          <p:nvPr/>
        </p:nvSpPr>
        <p:spPr>
          <a:xfrm>
            <a:off x="-355600" y="1803400"/>
            <a:ext cx="293927" cy="1016000"/>
          </a:xfrm>
          <a:prstGeom prst="rect">
            <a:avLst/>
          </a:prstGeom>
          <a:noFill/>
        </p:spPr>
        <p:txBody>
          <a:bodyPr vert="wordArtVert" rtlCol="0">
            <a:spAutoFit/>
          </a:bodyPr>
          <a:lstStyle/>
          <a:p>
            <a:r>
              <a:rPr lang="en-US" altLang="zh-CN" sz="100"/>
              <a:t>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a:t>
            </a:r>
            <a:endParaRPr lang="zh-CN" altLang="en-US" sz="100"/>
          </a:p>
        </p:txBody>
      </p:sp>
      <p:sp>
        <p:nvSpPr>
          <p:cNvPr id="15" name="文本框 14"/>
          <p:cNvSpPr txBox="1"/>
          <p:nvPr/>
        </p:nvSpPr>
        <p:spPr>
          <a:xfrm>
            <a:off x="1308735" y="5550535"/>
            <a:ext cx="1519555" cy="460375"/>
          </a:xfrm>
          <a:prstGeom prst="rect">
            <a:avLst/>
          </a:prstGeom>
          <a:noFill/>
        </p:spPr>
        <p:txBody>
          <a:bodyPr wrap="square" rtlCol="0">
            <a:spAutoFit/>
          </a:bodyPr>
          <a:lstStyle/>
          <a:p>
            <a:pPr algn="ctr"/>
            <a:r>
              <a:rPr lang="zh-CN" altLang="en-US" sz="2400" dirty="0">
                <a:latin typeface="KaiTi" panose="02010609060101010101" pitchFamily="49" charset="-122"/>
                <a:ea typeface="KaiTi" panose="02010609060101010101" pitchFamily="49" charset="-122"/>
                <a:sym typeface="+mn-ea"/>
              </a:rPr>
              <a:t>招聘渠道</a:t>
            </a:r>
            <a:r>
              <a:rPr lang="zh-CN" altLang="en-US" dirty="0">
                <a:latin typeface="KaiTi" panose="02010609060101010101" pitchFamily="49" charset="-122"/>
                <a:ea typeface="KaiTi" panose="02010609060101010101" pitchFamily="49" charset="-122"/>
                <a:sym typeface="+mn-ea"/>
              </a:rPr>
              <a:t>　</a:t>
            </a:r>
            <a:endParaRPr lang="zh-CN" altLang="en-US" dirty="0">
              <a:latin typeface="KaiTi" panose="02010609060101010101" pitchFamily="49" charset="-122"/>
              <a:ea typeface="KaiTi" panose="02010609060101010101" pitchFamily="49" charset="-122"/>
            </a:endParaRPr>
          </a:p>
        </p:txBody>
      </p:sp>
      <p:sp>
        <p:nvSpPr>
          <p:cNvPr id="58" name="文本框 57"/>
          <p:cNvSpPr txBox="1"/>
          <p:nvPr/>
        </p:nvSpPr>
        <p:spPr>
          <a:xfrm>
            <a:off x="3803650" y="5550535"/>
            <a:ext cx="1813560" cy="460375"/>
          </a:xfrm>
          <a:prstGeom prst="rect">
            <a:avLst/>
          </a:prstGeom>
          <a:noFill/>
        </p:spPr>
        <p:txBody>
          <a:bodyPr wrap="square" rtlCol="0">
            <a:spAutoFit/>
          </a:bodyPr>
          <a:lstStyle/>
          <a:p>
            <a:pPr algn="ctr"/>
            <a:r>
              <a:rPr lang="zh-CN" altLang="en-US" sz="2400">
                <a:latin typeface="KaiTi" panose="02010609060101010101" pitchFamily="49" charset="-122"/>
                <a:ea typeface="KaiTi" panose="02010609060101010101" pitchFamily="49" charset="-122"/>
                <a:sym typeface="+mn-ea"/>
              </a:rPr>
              <a:t>渠道选择</a:t>
            </a:r>
            <a:endParaRPr lang="zh-CN" altLang="en-US" sz="2400">
              <a:latin typeface="KaiTi" panose="02010609060101010101" pitchFamily="49" charset="-122"/>
              <a:ea typeface="KaiTi" panose="02010609060101010101" pitchFamily="49" charset="-122"/>
            </a:endParaRPr>
          </a:p>
        </p:txBody>
      </p:sp>
      <p:sp>
        <p:nvSpPr>
          <p:cNvPr id="62" name="文本框 61"/>
          <p:cNvSpPr txBox="1"/>
          <p:nvPr/>
        </p:nvSpPr>
        <p:spPr>
          <a:xfrm>
            <a:off x="6672580" y="5550535"/>
            <a:ext cx="1548765" cy="460375"/>
          </a:xfrm>
          <a:prstGeom prst="rect">
            <a:avLst/>
          </a:prstGeom>
          <a:noFill/>
        </p:spPr>
        <p:txBody>
          <a:bodyPr wrap="square" rtlCol="0">
            <a:spAutoFit/>
          </a:bodyPr>
          <a:lstStyle/>
          <a:p>
            <a:pPr algn="ctr"/>
            <a:r>
              <a:rPr lang="zh-CN" altLang="en-US" sz="2400">
                <a:latin typeface="KaiTi" panose="02010609060101010101" pitchFamily="49" charset="-122"/>
                <a:ea typeface="KaiTi" panose="02010609060101010101" pitchFamily="49" charset="-122"/>
                <a:sym typeface="+mn-ea"/>
              </a:rPr>
              <a:t>内部招聘</a:t>
            </a:r>
            <a:endParaRPr lang="zh-CN" altLang="en-US" sz="2400">
              <a:latin typeface="KaiTi" panose="02010609060101010101" pitchFamily="49" charset="-122"/>
              <a:ea typeface="KaiTi" panose="02010609060101010101" pitchFamily="49" charset="-122"/>
            </a:endParaRPr>
          </a:p>
        </p:txBody>
      </p:sp>
      <p:sp>
        <p:nvSpPr>
          <p:cNvPr id="64" name="文本框 63"/>
          <p:cNvSpPr txBox="1"/>
          <p:nvPr/>
        </p:nvSpPr>
        <p:spPr>
          <a:xfrm>
            <a:off x="9313545" y="5550535"/>
            <a:ext cx="1630680" cy="460375"/>
          </a:xfrm>
          <a:prstGeom prst="rect">
            <a:avLst/>
          </a:prstGeom>
          <a:noFill/>
        </p:spPr>
        <p:txBody>
          <a:bodyPr wrap="square" rtlCol="0">
            <a:spAutoFit/>
          </a:bodyPr>
          <a:lstStyle/>
          <a:p>
            <a:pPr algn="ctr" eaLnBrk="1" hangingPunct="1"/>
            <a:r>
              <a:rPr lang="zh-CN" altLang="en-US" sz="2400">
                <a:latin typeface="KaiTi" panose="02010609060101010101" pitchFamily="49" charset="-122"/>
                <a:ea typeface="KaiTi" panose="02010609060101010101" pitchFamily="49" charset="-122"/>
                <a:sym typeface="+mn-ea"/>
              </a:rPr>
              <a:t>外部招聘</a:t>
            </a:r>
            <a:r>
              <a:rPr lang="zh-CN" altLang="en-US">
                <a:latin typeface="KaiTi" panose="02010609060101010101" pitchFamily="49" charset="-122"/>
                <a:ea typeface="KaiTi" panose="02010609060101010101" pitchFamily="49" charset="-122"/>
                <a:sym typeface="+mn-ea"/>
              </a:rPr>
              <a:t> </a:t>
            </a:r>
            <a:endParaRPr lang="zh-CN" altLang="en-US">
              <a:latin typeface="KaiTi" panose="02010609060101010101" pitchFamily="49" charset="-122"/>
              <a:ea typeface="KaiTi" panose="02010609060101010101" pitchFamily="49" charset="-122"/>
            </a:endParaRPr>
          </a:p>
        </p:txBody>
      </p:sp>
    </p:spTree>
    <p:extLst>
      <p:ext uri="{BB962C8B-B14F-4D97-AF65-F5344CB8AC3E}">
        <p14:creationId xmlns:p14="http://schemas.microsoft.com/office/powerpoint/2010/main" val="3584611047"/>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0">
        <p15:prstTrans prst="pageCurlDouble"/>
      </p:transition>
    </mc:Choice>
    <mc:Fallback xmlns="">
      <p:transition spd="slow"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nodeType="with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1000"/>
                                        <p:tgtEl>
                                          <p:spTgt spid="6"/>
                                        </p:tgtEl>
                                      </p:cBhvr>
                                    </p:animEffect>
                                    <p:anim calcmode="lin" valueType="num">
                                      <p:cBhvr>
                                        <p:cTn id="8" dur="1000" fill="hold"/>
                                        <p:tgtEl>
                                          <p:spTgt spid="6"/>
                                        </p:tgtEl>
                                        <p:attrNameLst>
                                          <p:attrName>ppt_x</p:attrName>
                                        </p:attrNameLst>
                                      </p:cBhvr>
                                      <p:tavLst>
                                        <p:tav tm="0">
                                          <p:val>
                                            <p:strVal val="#ppt_x"/>
                                          </p:val>
                                        </p:tav>
                                        <p:tav tm="100000">
                                          <p:val>
                                            <p:strVal val="#ppt_x"/>
                                          </p:val>
                                        </p:tav>
                                      </p:tavLst>
                                    </p:anim>
                                    <p:anim calcmode="lin" valueType="num">
                                      <p:cBhvr>
                                        <p:cTn id="9" dur="1000" fill="hold"/>
                                        <p:tgtEl>
                                          <p:spTgt spid="6"/>
                                        </p:tgtEl>
                                        <p:attrNameLst>
                                          <p:attrName>ppt_y</p:attrName>
                                        </p:attrNameLst>
                                      </p:cBhvr>
                                      <p:tavLst>
                                        <p:tav tm="0">
                                          <p:val>
                                            <p:strVal val="#ppt_y-.1"/>
                                          </p:val>
                                        </p:tav>
                                        <p:tav tm="100000">
                                          <p:val>
                                            <p:strVal val="#ppt_y"/>
                                          </p:val>
                                        </p:tav>
                                      </p:tavLst>
                                    </p:anim>
                                  </p:childTnLst>
                                </p:cTn>
                              </p:par>
                              <p:par>
                                <p:cTn id="10" presetID="47" presetClass="entr" presetSubtype="0" fill="hold" nodeType="withEffect">
                                  <p:stCondLst>
                                    <p:cond delay="250"/>
                                  </p:stCondLst>
                                  <p:childTnLst>
                                    <p:set>
                                      <p:cBhvr>
                                        <p:cTn id="11" dur="1" fill="hold">
                                          <p:stCondLst>
                                            <p:cond delay="0"/>
                                          </p:stCondLst>
                                        </p:cTn>
                                        <p:tgtEl>
                                          <p:spTgt spid="7"/>
                                        </p:tgtEl>
                                        <p:attrNameLst>
                                          <p:attrName>style.visibility</p:attrName>
                                        </p:attrNameLst>
                                      </p:cBhvr>
                                      <p:to>
                                        <p:strVal val="visible"/>
                                      </p:to>
                                    </p:set>
                                    <p:animEffect transition="in" filter="fade">
                                      <p:cBhvr>
                                        <p:cTn id="12" dur="1000"/>
                                        <p:tgtEl>
                                          <p:spTgt spid="7"/>
                                        </p:tgtEl>
                                      </p:cBhvr>
                                    </p:animEffect>
                                    <p:anim calcmode="lin" valueType="num">
                                      <p:cBhvr>
                                        <p:cTn id="13" dur="1000" fill="hold"/>
                                        <p:tgtEl>
                                          <p:spTgt spid="7"/>
                                        </p:tgtEl>
                                        <p:attrNameLst>
                                          <p:attrName>ppt_x</p:attrName>
                                        </p:attrNameLst>
                                      </p:cBhvr>
                                      <p:tavLst>
                                        <p:tav tm="0">
                                          <p:val>
                                            <p:strVal val="#ppt_x"/>
                                          </p:val>
                                        </p:tav>
                                        <p:tav tm="100000">
                                          <p:val>
                                            <p:strVal val="#ppt_x"/>
                                          </p:val>
                                        </p:tav>
                                      </p:tavLst>
                                    </p:anim>
                                    <p:anim calcmode="lin" valueType="num">
                                      <p:cBhvr>
                                        <p:cTn id="14" dur="1000" fill="hold"/>
                                        <p:tgtEl>
                                          <p:spTgt spid="7"/>
                                        </p:tgtEl>
                                        <p:attrNameLst>
                                          <p:attrName>ppt_y</p:attrName>
                                        </p:attrNameLst>
                                      </p:cBhvr>
                                      <p:tavLst>
                                        <p:tav tm="0">
                                          <p:val>
                                            <p:strVal val="#ppt_y-.1"/>
                                          </p:val>
                                        </p:tav>
                                        <p:tav tm="100000">
                                          <p:val>
                                            <p:strVal val="#ppt_y"/>
                                          </p:val>
                                        </p:tav>
                                      </p:tavLst>
                                    </p:anim>
                                  </p:childTnLst>
                                </p:cTn>
                              </p:par>
                              <p:par>
                                <p:cTn id="15" presetID="47" presetClass="entr" presetSubtype="0" fill="hold" nodeType="withEffect">
                                  <p:stCondLst>
                                    <p:cond delay="500"/>
                                  </p:stCondLst>
                                  <p:childTnLst>
                                    <p:set>
                                      <p:cBhvr>
                                        <p:cTn id="16" dur="1" fill="hold">
                                          <p:stCondLst>
                                            <p:cond delay="0"/>
                                          </p:stCondLst>
                                        </p:cTn>
                                        <p:tgtEl>
                                          <p:spTgt spid="8"/>
                                        </p:tgtEl>
                                        <p:attrNameLst>
                                          <p:attrName>style.visibility</p:attrName>
                                        </p:attrNameLst>
                                      </p:cBhvr>
                                      <p:to>
                                        <p:strVal val="visible"/>
                                      </p:to>
                                    </p:set>
                                    <p:animEffect transition="in" filter="fade">
                                      <p:cBhvr>
                                        <p:cTn id="17" dur="1000"/>
                                        <p:tgtEl>
                                          <p:spTgt spid="8"/>
                                        </p:tgtEl>
                                      </p:cBhvr>
                                    </p:animEffect>
                                    <p:anim calcmode="lin" valueType="num">
                                      <p:cBhvr>
                                        <p:cTn id="18" dur="1000" fill="hold"/>
                                        <p:tgtEl>
                                          <p:spTgt spid="8"/>
                                        </p:tgtEl>
                                        <p:attrNameLst>
                                          <p:attrName>ppt_x</p:attrName>
                                        </p:attrNameLst>
                                      </p:cBhvr>
                                      <p:tavLst>
                                        <p:tav tm="0">
                                          <p:val>
                                            <p:strVal val="#ppt_x"/>
                                          </p:val>
                                        </p:tav>
                                        <p:tav tm="100000">
                                          <p:val>
                                            <p:strVal val="#ppt_x"/>
                                          </p:val>
                                        </p:tav>
                                      </p:tavLst>
                                    </p:anim>
                                    <p:anim calcmode="lin" valueType="num">
                                      <p:cBhvr>
                                        <p:cTn id="19" dur="1000" fill="hold"/>
                                        <p:tgtEl>
                                          <p:spTgt spid="8"/>
                                        </p:tgtEl>
                                        <p:attrNameLst>
                                          <p:attrName>ppt_y</p:attrName>
                                        </p:attrNameLst>
                                      </p:cBhvr>
                                      <p:tavLst>
                                        <p:tav tm="0">
                                          <p:val>
                                            <p:strVal val="#ppt_y-.1"/>
                                          </p:val>
                                        </p:tav>
                                        <p:tav tm="100000">
                                          <p:val>
                                            <p:strVal val="#ppt_y"/>
                                          </p:val>
                                        </p:tav>
                                      </p:tavLst>
                                    </p:anim>
                                  </p:childTnLst>
                                </p:cTn>
                              </p:par>
                              <p:par>
                                <p:cTn id="20" presetID="47" presetClass="entr" presetSubtype="0" fill="hold" nodeType="withEffect">
                                  <p:stCondLst>
                                    <p:cond delay="750"/>
                                  </p:stCondLst>
                                  <p:childTnLst>
                                    <p:set>
                                      <p:cBhvr>
                                        <p:cTn id="21" dur="1" fill="hold">
                                          <p:stCondLst>
                                            <p:cond delay="0"/>
                                          </p:stCondLst>
                                        </p:cTn>
                                        <p:tgtEl>
                                          <p:spTgt spid="9"/>
                                        </p:tgtEl>
                                        <p:attrNameLst>
                                          <p:attrName>style.visibility</p:attrName>
                                        </p:attrNameLst>
                                      </p:cBhvr>
                                      <p:to>
                                        <p:strVal val="visible"/>
                                      </p:to>
                                    </p:set>
                                    <p:animEffect transition="in" filter="fade">
                                      <p:cBhvr>
                                        <p:cTn id="22" dur="1000"/>
                                        <p:tgtEl>
                                          <p:spTgt spid="9"/>
                                        </p:tgtEl>
                                      </p:cBhvr>
                                    </p:animEffect>
                                    <p:anim calcmode="lin" valueType="num">
                                      <p:cBhvr>
                                        <p:cTn id="23" dur="1000" fill="hold"/>
                                        <p:tgtEl>
                                          <p:spTgt spid="9"/>
                                        </p:tgtEl>
                                        <p:attrNameLst>
                                          <p:attrName>ppt_x</p:attrName>
                                        </p:attrNameLst>
                                      </p:cBhvr>
                                      <p:tavLst>
                                        <p:tav tm="0">
                                          <p:val>
                                            <p:strVal val="#ppt_x"/>
                                          </p:val>
                                        </p:tav>
                                        <p:tav tm="100000">
                                          <p:val>
                                            <p:strVal val="#ppt_x"/>
                                          </p:val>
                                        </p:tav>
                                      </p:tavLst>
                                    </p:anim>
                                    <p:anim calcmode="lin" valueType="num">
                                      <p:cBhvr>
                                        <p:cTn id="24" dur="1000" fill="hold"/>
                                        <p:tgtEl>
                                          <p:spTgt spid="9"/>
                                        </p:tgtEl>
                                        <p:attrNameLst>
                                          <p:attrName>ppt_y</p:attrName>
                                        </p:attrNameLst>
                                      </p:cBhvr>
                                      <p:tavLst>
                                        <p:tav tm="0">
                                          <p:val>
                                            <p:strVal val="#ppt_y-.1"/>
                                          </p:val>
                                        </p:tav>
                                        <p:tav tm="100000">
                                          <p:val>
                                            <p:strVal val="#ppt_y"/>
                                          </p:val>
                                        </p:tav>
                                      </p:tavLst>
                                    </p:anim>
                                  </p:childTnLst>
                                </p:cTn>
                              </p:par>
                            </p:childTnLst>
                          </p:cTn>
                        </p:par>
                        <p:par>
                          <p:cTn id="25" fill="hold">
                            <p:stCondLst>
                              <p:cond delay="1000"/>
                            </p:stCondLst>
                            <p:childTnLst>
                              <p:par>
                                <p:cTn id="26" presetID="22" presetClass="entr" presetSubtype="1" fill="hold" nodeType="afterEffect">
                                  <p:stCondLst>
                                    <p:cond delay="0"/>
                                  </p:stCondLst>
                                  <p:childTnLst>
                                    <p:set>
                                      <p:cBhvr>
                                        <p:cTn id="27" dur="1" fill="hold">
                                          <p:stCondLst>
                                            <p:cond delay="0"/>
                                          </p:stCondLst>
                                        </p:cTn>
                                        <p:tgtEl>
                                          <p:spTgt spid="11"/>
                                        </p:tgtEl>
                                        <p:attrNameLst>
                                          <p:attrName>style.visibility</p:attrName>
                                        </p:attrNameLst>
                                      </p:cBhvr>
                                      <p:to>
                                        <p:strVal val="visible"/>
                                      </p:to>
                                    </p:set>
                                    <p:animEffect transition="in" filter="wipe(up)">
                                      <p:cBhvr>
                                        <p:cTn id="28" dur="500"/>
                                        <p:tgtEl>
                                          <p:spTgt spid="11"/>
                                        </p:tgtEl>
                                      </p:cBhvr>
                                    </p:animEffect>
                                  </p:childTnLst>
                                </p:cTn>
                              </p:par>
                              <p:par>
                                <p:cTn id="29" presetID="22" presetClass="entr" presetSubtype="1" fill="hold" nodeType="withEffect">
                                  <p:stCondLst>
                                    <p:cond delay="0"/>
                                  </p:stCondLst>
                                  <p:childTnLst>
                                    <p:set>
                                      <p:cBhvr>
                                        <p:cTn id="30" dur="1" fill="hold">
                                          <p:stCondLst>
                                            <p:cond delay="0"/>
                                          </p:stCondLst>
                                        </p:cTn>
                                        <p:tgtEl>
                                          <p:spTgt spid="16"/>
                                        </p:tgtEl>
                                        <p:attrNameLst>
                                          <p:attrName>style.visibility</p:attrName>
                                        </p:attrNameLst>
                                      </p:cBhvr>
                                      <p:to>
                                        <p:strVal val="visible"/>
                                      </p:to>
                                    </p:set>
                                    <p:animEffect transition="in" filter="wipe(up)">
                                      <p:cBhvr>
                                        <p:cTn id="31" dur="500"/>
                                        <p:tgtEl>
                                          <p:spTgt spid="16"/>
                                        </p:tgtEl>
                                      </p:cBhvr>
                                    </p:animEffect>
                                  </p:childTnLst>
                                </p:cTn>
                              </p:par>
                              <p:par>
                                <p:cTn id="32" presetID="22" presetClass="entr" presetSubtype="1" fill="hold" nodeType="withEffect">
                                  <p:stCondLst>
                                    <p:cond delay="0"/>
                                  </p:stCondLst>
                                  <p:childTnLst>
                                    <p:set>
                                      <p:cBhvr>
                                        <p:cTn id="33" dur="1" fill="hold">
                                          <p:stCondLst>
                                            <p:cond delay="0"/>
                                          </p:stCondLst>
                                        </p:cTn>
                                        <p:tgtEl>
                                          <p:spTgt spid="21"/>
                                        </p:tgtEl>
                                        <p:attrNameLst>
                                          <p:attrName>style.visibility</p:attrName>
                                        </p:attrNameLst>
                                      </p:cBhvr>
                                      <p:to>
                                        <p:strVal val="visible"/>
                                      </p:to>
                                    </p:set>
                                    <p:animEffect transition="in" filter="wipe(up)">
                                      <p:cBhvr>
                                        <p:cTn id="34" dur="500"/>
                                        <p:tgtEl>
                                          <p:spTgt spid="21"/>
                                        </p:tgtEl>
                                      </p:cBhvr>
                                    </p:animEffect>
                                  </p:childTnLst>
                                </p:cTn>
                              </p:par>
                              <p:par>
                                <p:cTn id="35" presetID="22" presetClass="entr" presetSubtype="1" fill="hold" nodeType="withEffect">
                                  <p:stCondLst>
                                    <p:cond delay="0"/>
                                  </p:stCondLst>
                                  <p:childTnLst>
                                    <p:set>
                                      <p:cBhvr>
                                        <p:cTn id="36" dur="1" fill="hold">
                                          <p:stCondLst>
                                            <p:cond delay="0"/>
                                          </p:stCondLst>
                                        </p:cTn>
                                        <p:tgtEl>
                                          <p:spTgt spid="31"/>
                                        </p:tgtEl>
                                        <p:attrNameLst>
                                          <p:attrName>style.visibility</p:attrName>
                                        </p:attrNameLst>
                                      </p:cBhvr>
                                      <p:to>
                                        <p:strVal val="visible"/>
                                      </p:to>
                                    </p:set>
                                    <p:animEffect transition="in" filter="wipe(up)">
                                      <p:cBhvr>
                                        <p:cTn id="37" dur="500"/>
                                        <p:tgtEl>
                                          <p:spTgt spid="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0" name="Rectangle 2">
            <a:extLst>
              <a:ext uri="{FF2B5EF4-FFF2-40B4-BE49-F238E27FC236}">
                <a16:creationId xmlns:a16="http://schemas.microsoft.com/office/drawing/2014/main" id="{247C0AE3-C66D-4F52-9CBE-573EB3EFF51D}"/>
              </a:ext>
            </a:extLst>
          </p:cNvPr>
          <p:cNvSpPr>
            <a:spLocks noGrp="1" noChangeArrowheads="1"/>
          </p:cNvSpPr>
          <p:nvPr>
            <p:ph type="body" idx="1"/>
          </p:nvPr>
        </p:nvSpPr>
        <p:spPr>
          <a:xfrm>
            <a:off x="1524000" y="1143000"/>
            <a:ext cx="9144000" cy="5715000"/>
          </a:xfrm>
        </p:spPr>
        <p:txBody>
          <a:bodyPr/>
          <a:lstStyle/>
          <a:p>
            <a:pPr eaLnBrk="1" hangingPunct="1">
              <a:lnSpc>
                <a:spcPct val="80000"/>
              </a:lnSpc>
            </a:pPr>
            <a:r>
              <a:rPr lang="en-US" altLang="zh-CN" sz="1600"/>
              <a:t> </a:t>
            </a:r>
            <a:endParaRPr lang="en-US" altLang="zh-CN" sz="1600" b="1"/>
          </a:p>
          <a:p>
            <a:pPr eaLnBrk="1" hangingPunct="1">
              <a:lnSpc>
                <a:spcPct val="80000"/>
              </a:lnSpc>
            </a:pPr>
            <a:r>
              <a:rPr lang="zh-CN" altLang="en-US" sz="1600" b="1"/>
              <a:t>学习方式：</a:t>
            </a:r>
            <a:r>
              <a:rPr lang="zh-CN" altLang="en-US" b="1">
                <a:ea typeface="黑体" panose="02010609060101010101" pitchFamily="49" charset="-122"/>
              </a:rPr>
              <a:t>全国招生  函授学习  权威双证  国际互认</a:t>
            </a:r>
            <a:endParaRPr lang="zh-CN" altLang="en-US" sz="1600" b="1"/>
          </a:p>
          <a:p>
            <a:pPr eaLnBrk="1" hangingPunct="1">
              <a:lnSpc>
                <a:spcPct val="80000"/>
              </a:lnSpc>
            </a:pPr>
            <a:endParaRPr lang="en-US" altLang="zh-CN" sz="1600" b="1"/>
          </a:p>
          <a:p>
            <a:pPr eaLnBrk="1" hangingPunct="1">
              <a:lnSpc>
                <a:spcPct val="80000"/>
              </a:lnSpc>
            </a:pPr>
            <a:r>
              <a:rPr lang="zh-CN" altLang="en-US" sz="1600" b="1"/>
              <a:t>认证项目：注册</a:t>
            </a:r>
            <a:r>
              <a:rPr lang="en-US" altLang="zh-CN" sz="1600" b="1"/>
              <a:t> </a:t>
            </a:r>
            <a:r>
              <a:rPr lang="zh-CN" altLang="en-US" sz="1600" b="1"/>
              <a:t>职业经理、人力资源总监、品质经理、生产经理、营销策划师、物流经理、</a:t>
            </a:r>
            <a:endParaRPr lang="en-US" altLang="zh-CN" sz="1600" b="1"/>
          </a:p>
          <a:p>
            <a:pPr eaLnBrk="1" hangingPunct="1">
              <a:lnSpc>
                <a:spcPct val="80000"/>
              </a:lnSpc>
            </a:pPr>
            <a:r>
              <a:rPr lang="zh-CN" altLang="en-US" sz="1600" b="1"/>
              <a:t>          项目经理、企业管理咨询师、企业总经理、营销经理、财务总监、酒店经理、企业培训师</a:t>
            </a:r>
            <a:endParaRPr lang="en-US" altLang="zh-CN" sz="1600" b="1"/>
          </a:p>
          <a:p>
            <a:pPr eaLnBrk="1" hangingPunct="1">
              <a:lnSpc>
                <a:spcPct val="80000"/>
              </a:lnSpc>
            </a:pPr>
            <a:r>
              <a:rPr lang="zh-CN" altLang="en-US" sz="1600" b="1"/>
              <a:t>          采购经理、</a:t>
            </a:r>
            <a:r>
              <a:rPr lang="en-US" altLang="zh-CN" sz="1600" b="1"/>
              <a:t>IE</a:t>
            </a:r>
            <a:r>
              <a:rPr lang="zh-CN" altLang="en-US" sz="1600" b="1"/>
              <a:t>工业工程师、医院管理、行政总监、市场总监、工厂管理、服装企业管理、</a:t>
            </a:r>
            <a:endParaRPr lang="en-US" altLang="zh-CN" sz="1600" b="1"/>
          </a:p>
          <a:p>
            <a:pPr eaLnBrk="1" hangingPunct="1">
              <a:lnSpc>
                <a:spcPct val="80000"/>
              </a:lnSpc>
            </a:pPr>
            <a:r>
              <a:rPr lang="zh-CN" altLang="en-US" sz="1600" b="1"/>
              <a:t>          六西格玛管理师、车间主管、经济管理师、生产运营管理师、精益管理师等</a:t>
            </a:r>
            <a:r>
              <a:rPr lang="en-US" altLang="zh-CN" sz="1600" b="1"/>
              <a:t>MBA</a:t>
            </a:r>
            <a:r>
              <a:rPr lang="zh-CN" altLang="en-US" sz="1600" b="1"/>
              <a:t>等认证。</a:t>
            </a:r>
          </a:p>
          <a:p>
            <a:pPr eaLnBrk="1" hangingPunct="1">
              <a:lnSpc>
                <a:spcPct val="80000"/>
              </a:lnSpc>
            </a:pPr>
            <a:endParaRPr lang="zh-CN" altLang="en-US" sz="1600" b="1"/>
          </a:p>
          <a:p>
            <a:pPr eaLnBrk="1" hangingPunct="1">
              <a:lnSpc>
                <a:spcPct val="80000"/>
              </a:lnSpc>
            </a:pPr>
            <a:r>
              <a:rPr lang="zh-CN" altLang="en-US" sz="1600" b="1"/>
              <a:t>颁发双证：经理资格证</a:t>
            </a:r>
            <a:r>
              <a:rPr lang="en-US" altLang="zh-CN" sz="1600" b="1"/>
              <a:t>+MBA</a:t>
            </a:r>
            <a:r>
              <a:rPr lang="zh-CN" altLang="en-US" sz="1600" b="1"/>
              <a:t>研修证</a:t>
            </a:r>
            <a:r>
              <a:rPr lang="en-US" altLang="zh-CN" sz="1600" b="1"/>
              <a:t>+</a:t>
            </a:r>
            <a:r>
              <a:rPr lang="zh-CN" altLang="en-US" sz="1600" b="1"/>
              <a:t>全套学籍档案</a:t>
            </a:r>
          </a:p>
          <a:p>
            <a:pPr eaLnBrk="1" hangingPunct="1">
              <a:lnSpc>
                <a:spcPct val="80000"/>
              </a:lnSpc>
            </a:pPr>
            <a:r>
              <a:rPr lang="zh-CN" altLang="en-US" sz="1600" b="1"/>
              <a:t>收费标准  ：</a:t>
            </a:r>
            <a:r>
              <a:rPr lang="zh-CN" altLang="en-US" sz="2400" b="1"/>
              <a:t>仅收取</a:t>
            </a:r>
            <a:r>
              <a:rPr lang="en-US" altLang="zh-CN" sz="2400" b="1"/>
              <a:t>1280</a:t>
            </a:r>
            <a:r>
              <a:rPr lang="zh-CN" altLang="en-US" sz="2400" b="1"/>
              <a:t>元</a:t>
            </a:r>
            <a:r>
              <a:rPr lang="zh-CN" altLang="en-US" sz="1600" b="1"/>
              <a:t>       招生网址： </a:t>
            </a:r>
            <a:r>
              <a:rPr lang="en-US" altLang="zh-CN" b="1">
                <a:hlinkClick r:id="rId2"/>
              </a:rPr>
              <a:t>www.mhjy.net</a:t>
            </a:r>
            <a:endParaRPr lang="en-US" altLang="zh-CN" b="1"/>
          </a:p>
          <a:p>
            <a:pPr eaLnBrk="1" hangingPunct="1">
              <a:lnSpc>
                <a:spcPct val="80000"/>
              </a:lnSpc>
              <a:buFontTx/>
              <a:buNone/>
            </a:pPr>
            <a:r>
              <a:rPr lang="en-US" altLang="zh-CN" b="1"/>
              <a:t>    </a:t>
            </a:r>
            <a:r>
              <a:rPr lang="zh-CN" altLang="en-US" sz="1600" b="1"/>
              <a:t>报名电话：</a:t>
            </a:r>
            <a:r>
              <a:rPr lang="en-US" altLang="zh-CN" sz="1600" b="1"/>
              <a:t>13684609885    0451—88342620 </a:t>
            </a:r>
          </a:p>
          <a:p>
            <a:pPr eaLnBrk="1" hangingPunct="1">
              <a:lnSpc>
                <a:spcPct val="80000"/>
              </a:lnSpc>
              <a:buFontTx/>
              <a:buNone/>
            </a:pPr>
            <a:r>
              <a:rPr lang="en-US" altLang="zh-CN" sz="1600" b="1"/>
              <a:t>        </a:t>
            </a:r>
            <a:r>
              <a:rPr lang="zh-CN" altLang="en-US" sz="1600" b="1"/>
              <a:t>微信公众号：</a:t>
            </a:r>
            <a:r>
              <a:rPr lang="en-US" altLang="zh-CN" sz="1600" b="1"/>
              <a:t>MHJY1998   </a:t>
            </a:r>
            <a:r>
              <a:rPr lang="zh-CN" altLang="en-US" sz="1600" b="1"/>
              <a:t>微信客服：</a:t>
            </a:r>
            <a:r>
              <a:rPr lang="en-US" altLang="zh-CN" sz="1600" b="1"/>
              <a:t>122285053    </a:t>
            </a:r>
            <a:r>
              <a:rPr lang="zh-CN" altLang="en-US" sz="1600" b="1"/>
              <a:t>咨询邮箱：</a:t>
            </a:r>
            <a:r>
              <a:rPr lang="en-US" altLang="zh-CN" sz="1600" b="1">
                <a:hlinkClick r:id="rId3"/>
              </a:rPr>
              <a:t>xchy007@163.com</a:t>
            </a:r>
            <a:r>
              <a:rPr lang="en-US" altLang="zh-CN" sz="1600" b="1"/>
              <a:t>   </a:t>
            </a:r>
          </a:p>
          <a:p>
            <a:pPr eaLnBrk="1" hangingPunct="1">
              <a:lnSpc>
                <a:spcPct val="80000"/>
              </a:lnSpc>
              <a:buFontTx/>
              <a:buNone/>
            </a:pPr>
            <a:r>
              <a:rPr lang="en-US" altLang="zh-CN" sz="1600" b="1"/>
              <a:t>        </a:t>
            </a:r>
            <a:r>
              <a:rPr lang="zh-CN" altLang="en-US" sz="1600" b="1"/>
              <a:t>咨询教师</a:t>
            </a:r>
            <a:r>
              <a:rPr lang="en-US" altLang="zh-CN" sz="1600" b="1"/>
              <a:t>: </a:t>
            </a:r>
            <a:r>
              <a:rPr lang="zh-CN" altLang="en-US" sz="1600" b="1"/>
              <a:t>王海涛 郑毅 </a:t>
            </a:r>
          </a:p>
          <a:p>
            <a:pPr eaLnBrk="1" hangingPunct="1">
              <a:lnSpc>
                <a:spcPct val="80000"/>
              </a:lnSpc>
            </a:pPr>
            <a:endParaRPr lang="zh-CN" altLang="en-US" sz="1600" b="1"/>
          </a:p>
          <a:p>
            <a:pPr algn="r" eaLnBrk="1" hangingPunct="1">
              <a:lnSpc>
                <a:spcPct val="80000"/>
              </a:lnSpc>
              <a:buFontTx/>
              <a:buNone/>
            </a:pPr>
            <a:r>
              <a:rPr lang="zh-CN" altLang="en-US" sz="1800" b="1"/>
              <a:t>颁证单位：中国经济管理大学</a:t>
            </a:r>
          </a:p>
          <a:p>
            <a:pPr algn="r" eaLnBrk="1" hangingPunct="1">
              <a:lnSpc>
                <a:spcPct val="80000"/>
              </a:lnSpc>
            </a:pPr>
            <a:r>
              <a:rPr lang="zh-CN" altLang="en-US" sz="1800" b="1"/>
              <a:t>主办单位：哈尔滨美华企业管理有限公司</a:t>
            </a:r>
            <a:endParaRPr lang="en-US" altLang="zh-CN" sz="1800" b="1"/>
          </a:p>
        </p:txBody>
      </p:sp>
      <p:sp>
        <p:nvSpPr>
          <p:cNvPr id="2051" name="WordArt 4">
            <a:extLst>
              <a:ext uri="{FF2B5EF4-FFF2-40B4-BE49-F238E27FC236}">
                <a16:creationId xmlns:a16="http://schemas.microsoft.com/office/drawing/2014/main" id="{AEA8057C-8A5B-4D9B-8B3D-EE2041C19333}"/>
              </a:ext>
            </a:extLst>
          </p:cNvPr>
          <p:cNvSpPr>
            <a:spLocks noChangeArrowheads="1" noChangeShapeType="1" noTextEdit="1"/>
          </p:cNvSpPr>
          <p:nvPr/>
        </p:nvSpPr>
        <p:spPr bwMode="auto">
          <a:xfrm flipH="1">
            <a:off x="13596938" y="5373688"/>
            <a:ext cx="215900" cy="412750"/>
          </a:xfrm>
          <a:prstGeom prst="rect">
            <a:avLst/>
          </a:prstGeom>
        </p:spPr>
        <p:txBody>
          <a:bodyPr wrap="none" fromWordArt="1">
            <a:prstTxWarp prst="textSlantUp">
              <a:avLst>
                <a:gd name="adj" fmla="val 32056"/>
              </a:avLst>
            </a:prstTxWarp>
          </a:bodyPr>
          <a:lstStyle/>
          <a:p>
            <a:pPr algn="ctr"/>
            <a:endParaRPr lang="zh-CN" altLang="en-US" kern="10">
              <a:ln w="9525">
                <a:solidFill>
                  <a:srgbClr val="FF0000"/>
                </a:solidFill>
                <a:round/>
                <a:headEnd/>
                <a:tailEnd/>
              </a:ln>
              <a:solidFill>
                <a:srgbClr val="FF0000"/>
              </a:solidFill>
              <a:effectLst>
                <a:outerShdw dist="53882" dir="2700000" algn="ctr" rotWithShape="0">
                  <a:srgbClr val="9999FF">
                    <a:alpha val="79999"/>
                  </a:srgbClr>
                </a:outerShdw>
              </a:effectLst>
              <a:latin typeface="华文新魏" panose="02010800040101010101" pitchFamily="2" charset="-122"/>
              <a:ea typeface="华文新魏" panose="02010800040101010101" pitchFamily="2" charset="-122"/>
            </a:endParaRPr>
          </a:p>
        </p:txBody>
      </p:sp>
      <p:sp>
        <p:nvSpPr>
          <p:cNvPr id="2052" name="Rectangle 7">
            <a:extLst>
              <a:ext uri="{FF2B5EF4-FFF2-40B4-BE49-F238E27FC236}">
                <a16:creationId xmlns:a16="http://schemas.microsoft.com/office/drawing/2014/main" id="{FA5C6CA4-6732-4ACA-AAB3-4AD14E81607C}"/>
              </a:ext>
            </a:extLst>
          </p:cNvPr>
          <p:cNvSpPr>
            <a:spLocks noGrp="1" noChangeArrowheads="1"/>
          </p:cNvSpPr>
          <p:nvPr>
            <p:ph type="title"/>
          </p:nvPr>
        </p:nvSpPr>
        <p:spPr/>
        <p:txBody>
          <a:bodyPr/>
          <a:lstStyle/>
          <a:p>
            <a:pPr eaLnBrk="1" hangingPunct="1"/>
            <a:br>
              <a:rPr lang="en-US" altLang="zh-CN" sz="4000">
                <a:solidFill>
                  <a:srgbClr val="FF0000"/>
                </a:solidFill>
              </a:rPr>
            </a:br>
            <a:endParaRPr lang="en-US" altLang="zh-CN" sz="4000">
              <a:solidFill>
                <a:srgbClr val="FF0000"/>
              </a:solidFill>
            </a:endParaRPr>
          </a:p>
        </p:txBody>
      </p:sp>
      <p:sp>
        <p:nvSpPr>
          <p:cNvPr id="3080" name="WordArt 8">
            <a:extLst>
              <a:ext uri="{FF2B5EF4-FFF2-40B4-BE49-F238E27FC236}">
                <a16:creationId xmlns:a16="http://schemas.microsoft.com/office/drawing/2014/main" id="{A6F5C521-9032-47A1-912D-A7ED97CC7AF1}"/>
              </a:ext>
            </a:extLst>
          </p:cNvPr>
          <p:cNvSpPr>
            <a:spLocks noChangeArrowheads="1" noChangeShapeType="1" noTextEdit="1"/>
          </p:cNvSpPr>
          <p:nvPr/>
        </p:nvSpPr>
        <p:spPr bwMode="auto">
          <a:xfrm>
            <a:off x="1919288" y="357166"/>
            <a:ext cx="8105802" cy="1000132"/>
          </a:xfrm>
          <a:prstGeom prst="rect">
            <a:avLst/>
          </a:prstGeom>
        </p:spPr>
        <p:txBody>
          <a:bodyPr wrap="none" fromWordArt="1">
            <a:prstTxWarp prst="textPlain">
              <a:avLst>
                <a:gd name="adj" fmla="val 50000"/>
              </a:avLst>
            </a:prstTxWarp>
          </a:bodyPr>
          <a:lstStyle/>
          <a:p>
            <a:pPr algn="ctr" eaLnBrk="1" hangingPunct="1">
              <a:defRPr/>
            </a:pPr>
            <a:r>
              <a:rPr lang="zh-CN" altLang="en-US" sz="3600" b="1" kern="10" dirty="0">
                <a:ln w="9525">
                  <a:solidFill>
                    <a:srgbClr val="FF0000"/>
                  </a:solidFill>
                  <a:round/>
                  <a:headEnd/>
                  <a:tailEnd/>
                </a:ln>
                <a:solidFill>
                  <a:srgbClr val="FF0000"/>
                </a:solidFill>
                <a:latin typeface="黑体"/>
                <a:ea typeface="黑体"/>
              </a:rPr>
              <a:t>全国迷你型</a:t>
            </a:r>
            <a:r>
              <a:rPr lang="en-US" altLang="zh-CN" sz="3600" b="1" kern="10" dirty="0">
                <a:ln w="9525">
                  <a:solidFill>
                    <a:srgbClr val="FF0000"/>
                  </a:solidFill>
                  <a:round/>
                  <a:headEnd/>
                  <a:tailEnd/>
                </a:ln>
                <a:solidFill>
                  <a:srgbClr val="FF0000"/>
                </a:solidFill>
                <a:latin typeface="黑体"/>
                <a:ea typeface="黑体"/>
              </a:rPr>
              <a:t>MBA</a:t>
            </a:r>
            <a:r>
              <a:rPr lang="zh-CN" altLang="en-US" sz="3600" b="1" kern="10" dirty="0">
                <a:ln w="9525">
                  <a:solidFill>
                    <a:srgbClr val="FF0000"/>
                  </a:solidFill>
                  <a:round/>
                  <a:headEnd/>
                  <a:tailEnd/>
                </a:ln>
                <a:solidFill>
                  <a:srgbClr val="FF0000"/>
                </a:solidFill>
                <a:latin typeface="黑体"/>
                <a:ea typeface="黑体"/>
              </a:rPr>
              <a:t>职业经理双证班</a:t>
            </a:r>
          </a:p>
        </p:txBody>
      </p:sp>
    </p:spTree>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7" name="组合 16"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GrpSpPr/>
          <p:nvPr/>
        </p:nvGrpSpPr>
        <p:grpSpPr>
          <a:xfrm>
            <a:off x="171280" y="169033"/>
            <a:ext cx="1891633" cy="1891633"/>
            <a:chOff x="831765" y="1948847"/>
            <a:chExt cx="1891633" cy="1891633"/>
          </a:xfrm>
        </p:grpSpPr>
        <p:grpSp>
          <p:nvGrpSpPr>
            <p:cNvPr id="18" name="组合 17"/>
            <p:cNvGrpSpPr/>
            <p:nvPr/>
          </p:nvGrpSpPr>
          <p:grpSpPr>
            <a:xfrm>
              <a:off x="831765" y="1948847"/>
              <a:ext cx="1891633" cy="1891633"/>
              <a:chOff x="1375509" y="1976984"/>
              <a:chExt cx="2018000" cy="2018000"/>
            </a:xfrm>
          </p:grpSpPr>
          <p:sp>
            <p:nvSpPr>
              <p:cNvPr id="21" name="椭圆 20" descr="e7d195523061f1c0deeec63e560781cfd59afb0ea006f2a87ABB68BF51EA6619813959095094C18C62A12F549504892A4AAA8C1554C6663626E05CA27F281A14E6983772AFC3FB97135759321DEA3D709AACD122C08E6ED1C77BAD4A88EF4CD28A80260D8F97957F436F83C1F553EF0169027D0DBFA7A77088E1513DBDFC101C4B4DFF310B01A5021663E46B6BC2AAB5"/>
              <p:cNvSpPr>
                <a:spLocks noChangeAspect="1"/>
              </p:cNvSpPr>
              <p:nvPr/>
            </p:nvSpPr>
            <p:spPr>
              <a:xfrm>
                <a:off x="1375509" y="1976984"/>
                <a:ext cx="2018000" cy="2018000"/>
              </a:xfrm>
              <a:prstGeom prst="ellipse">
                <a:avLst/>
              </a:prstGeom>
              <a:gradFill>
                <a:gsLst>
                  <a:gs pos="0">
                    <a:schemeClr val="bg1"/>
                  </a:gs>
                  <a:gs pos="100000">
                    <a:srgbClr val="C7C7C7"/>
                  </a:gs>
                </a:gsLst>
                <a:lin ang="13200000" scaled="0"/>
              </a:gradFill>
              <a:ln w="22225">
                <a:solidFill>
                  <a:schemeClr val="bg1"/>
                </a:solidFill>
              </a:ln>
              <a:effectLst>
                <a:outerShdw blurRad="393700" dist="1270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2" name="任意多边形 16"/>
              <p:cNvSpPr/>
              <p:nvPr/>
            </p:nvSpPr>
            <p:spPr>
              <a:xfrm rot="5400000">
                <a:off x="1220020" y="2637800"/>
                <a:ext cx="1007034" cy="694933"/>
              </a:xfrm>
              <a:custGeom>
                <a:avLst/>
                <a:gdLst>
                  <a:gd name="connsiteX0" fmla="*/ 0 w 1007034"/>
                  <a:gd name="connsiteY0" fmla="*/ 555348 h 694933"/>
                  <a:gd name="connsiteX1" fmla="*/ 322102 w 1007034"/>
                  <a:gd name="connsiteY1" fmla="*/ 0 h 694933"/>
                  <a:gd name="connsiteX2" fmla="*/ 392164 w 1007034"/>
                  <a:gd name="connsiteY2" fmla="*/ 21748 h 694933"/>
                  <a:gd name="connsiteX3" fmla="*/ 503517 w 1007034"/>
                  <a:gd name="connsiteY3" fmla="*/ 32974 h 694933"/>
                  <a:gd name="connsiteX4" fmla="*/ 614869 w 1007034"/>
                  <a:gd name="connsiteY4" fmla="*/ 21748 h 694933"/>
                  <a:gd name="connsiteX5" fmla="*/ 684932 w 1007034"/>
                  <a:gd name="connsiteY5" fmla="*/ 0 h 694933"/>
                  <a:gd name="connsiteX6" fmla="*/ 1007034 w 1007034"/>
                  <a:gd name="connsiteY6" fmla="*/ 555347 h 694933"/>
                  <a:gd name="connsiteX7" fmla="*/ 895766 w 1007034"/>
                  <a:gd name="connsiteY7" fmla="*/ 615742 h 694933"/>
                  <a:gd name="connsiteX8" fmla="*/ 503516 w 1007034"/>
                  <a:gd name="connsiteY8" fmla="*/ 694933 h 694933"/>
                  <a:gd name="connsiteX9" fmla="*/ 111266 w 1007034"/>
                  <a:gd name="connsiteY9" fmla="*/ 615742 h 694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07034" h="694933">
                    <a:moveTo>
                      <a:pt x="0" y="555348"/>
                    </a:moveTo>
                    <a:lnTo>
                      <a:pt x="322102" y="0"/>
                    </a:lnTo>
                    <a:lnTo>
                      <a:pt x="392164" y="21748"/>
                    </a:lnTo>
                    <a:cubicBezTo>
                      <a:pt x="428132" y="29108"/>
                      <a:pt x="465373" y="32974"/>
                      <a:pt x="503517" y="32974"/>
                    </a:cubicBezTo>
                    <a:cubicBezTo>
                      <a:pt x="541660" y="32974"/>
                      <a:pt x="578901" y="29108"/>
                      <a:pt x="614869" y="21748"/>
                    </a:cubicBezTo>
                    <a:lnTo>
                      <a:pt x="684932" y="0"/>
                    </a:lnTo>
                    <a:lnTo>
                      <a:pt x="1007034" y="555347"/>
                    </a:lnTo>
                    <a:lnTo>
                      <a:pt x="895766" y="615742"/>
                    </a:lnTo>
                    <a:cubicBezTo>
                      <a:pt x="775204" y="666735"/>
                      <a:pt x="642653" y="694933"/>
                      <a:pt x="503516" y="694933"/>
                    </a:cubicBezTo>
                    <a:cubicBezTo>
                      <a:pt x="364379" y="694933"/>
                      <a:pt x="231828" y="666735"/>
                      <a:pt x="111266" y="615742"/>
                    </a:cubicBezTo>
                    <a:close/>
                  </a:path>
                </a:pathLst>
              </a:custGeom>
              <a:solidFill>
                <a:srgbClr val="365B7C"/>
              </a:solidFill>
              <a:ln>
                <a:noFill/>
              </a:ln>
              <a:effectLst>
                <a:innerShdw blurRad="63500" dist="381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20" name="Freeform 48"/>
            <p:cNvSpPr>
              <a:spLocks noEditPoints="1"/>
            </p:cNvSpPr>
            <p:nvPr/>
          </p:nvSpPr>
          <p:spPr bwMode="auto">
            <a:xfrm>
              <a:off x="1822373" y="2622634"/>
              <a:ext cx="490056" cy="469081"/>
            </a:xfrm>
            <a:custGeom>
              <a:avLst/>
              <a:gdLst>
                <a:gd name="T0" fmla="*/ 419 w 628"/>
                <a:gd name="T1" fmla="*/ 232 h 600"/>
                <a:gd name="T2" fmla="*/ 411 w 628"/>
                <a:gd name="T3" fmla="*/ 249 h 600"/>
                <a:gd name="T4" fmla="*/ 408 w 628"/>
                <a:gd name="T5" fmla="*/ 261 h 600"/>
                <a:gd name="T6" fmla="*/ 409 w 628"/>
                <a:gd name="T7" fmla="*/ 283 h 600"/>
                <a:gd name="T8" fmla="*/ 417 w 628"/>
                <a:gd name="T9" fmla="*/ 304 h 600"/>
                <a:gd name="T10" fmla="*/ 424 w 628"/>
                <a:gd name="T11" fmla="*/ 315 h 600"/>
                <a:gd name="T12" fmla="*/ 441 w 628"/>
                <a:gd name="T13" fmla="*/ 330 h 600"/>
                <a:gd name="T14" fmla="*/ 453 w 628"/>
                <a:gd name="T15" fmla="*/ 335 h 600"/>
                <a:gd name="T16" fmla="*/ 478 w 628"/>
                <a:gd name="T17" fmla="*/ 200 h 600"/>
                <a:gd name="T18" fmla="*/ 449 w 628"/>
                <a:gd name="T19" fmla="*/ 206 h 600"/>
                <a:gd name="T20" fmla="*/ 433 w 628"/>
                <a:gd name="T21" fmla="*/ 216 h 600"/>
                <a:gd name="T22" fmla="*/ 425 w 628"/>
                <a:gd name="T23" fmla="*/ 224 h 600"/>
                <a:gd name="T24" fmla="*/ 384 w 628"/>
                <a:gd name="T25" fmla="*/ 70 h 600"/>
                <a:gd name="T26" fmla="*/ 314 w 628"/>
                <a:gd name="T27" fmla="*/ 140 h 600"/>
                <a:gd name="T28" fmla="*/ 379 w 628"/>
                <a:gd name="T29" fmla="*/ 283 h 600"/>
                <a:gd name="T30" fmla="*/ 379 w 628"/>
                <a:gd name="T31" fmla="*/ 254 h 600"/>
                <a:gd name="T32" fmla="*/ 359 w 628"/>
                <a:gd name="T33" fmla="*/ 154 h 600"/>
                <a:gd name="T34" fmla="*/ 250 w 628"/>
                <a:gd name="T35" fmla="*/ 270 h 600"/>
                <a:gd name="T36" fmla="*/ 314 w 628"/>
                <a:gd name="T37" fmla="*/ 396 h 600"/>
                <a:gd name="T38" fmla="*/ 282 w 628"/>
                <a:gd name="T39" fmla="*/ 400 h 600"/>
                <a:gd name="T40" fmla="*/ 267 w 628"/>
                <a:gd name="T41" fmla="*/ 382 h 600"/>
                <a:gd name="T42" fmla="*/ 257 w 628"/>
                <a:gd name="T43" fmla="*/ 374 h 600"/>
                <a:gd name="T44" fmla="*/ 214 w 628"/>
                <a:gd name="T45" fmla="*/ 356 h 600"/>
                <a:gd name="T46" fmla="*/ 195 w 628"/>
                <a:gd name="T47" fmla="*/ 354 h 600"/>
                <a:gd name="T48" fmla="*/ 0 w 628"/>
                <a:gd name="T49" fmla="*/ 600 h 600"/>
                <a:gd name="T50" fmla="*/ 83 w 628"/>
                <a:gd name="T51" fmla="*/ 454 h 600"/>
                <a:gd name="T52" fmla="*/ 216 w 628"/>
                <a:gd name="T53" fmla="*/ 454 h 600"/>
                <a:gd name="T54" fmla="*/ 301 w 628"/>
                <a:gd name="T55" fmla="*/ 600 h 600"/>
                <a:gd name="T56" fmla="*/ 282 w 628"/>
                <a:gd name="T57" fmla="*/ 400 h 600"/>
                <a:gd name="T58" fmla="*/ 433 w 628"/>
                <a:gd name="T59" fmla="*/ 354 h 600"/>
                <a:gd name="T60" fmla="*/ 413 w 628"/>
                <a:gd name="T61" fmla="*/ 356 h 600"/>
                <a:gd name="T62" fmla="*/ 361 w 628"/>
                <a:gd name="T63" fmla="*/ 382 h 600"/>
                <a:gd name="T64" fmla="*/ 353 w 628"/>
                <a:gd name="T65" fmla="*/ 391 h 600"/>
                <a:gd name="T66" fmla="*/ 389 w 628"/>
                <a:gd name="T67" fmla="*/ 600 h 600"/>
                <a:gd name="T68" fmla="*/ 410 w 628"/>
                <a:gd name="T69" fmla="*/ 600 h 600"/>
                <a:gd name="T70" fmla="*/ 564 w 628"/>
                <a:gd name="T71" fmla="*/ 454 h 600"/>
                <a:gd name="T72" fmla="*/ 628 w 628"/>
                <a:gd name="T73" fmla="*/ 460 h 600"/>
                <a:gd name="T74" fmla="*/ 151 w 628"/>
                <a:gd name="T75" fmla="*/ 340 h 600"/>
                <a:gd name="T76" fmla="*/ 186 w 628"/>
                <a:gd name="T77" fmla="*/ 330 h 600"/>
                <a:gd name="T78" fmla="*/ 196 w 628"/>
                <a:gd name="T79" fmla="*/ 323 h 600"/>
                <a:gd name="T80" fmla="*/ 216 w 628"/>
                <a:gd name="T81" fmla="*/ 295 h 600"/>
                <a:gd name="T82" fmla="*/ 219 w 628"/>
                <a:gd name="T83" fmla="*/ 281 h 600"/>
                <a:gd name="T84" fmla="*/ 219 w 628"/>
                <a:gd name="T85" fmla="*/ 258 h 600"/>
                <a:gd name="T86" fmla="*/ 214 w 628"/>
                <a:gd name="T87" fmla="*/ 241 h 600"/>
                <a:gd name="T88" fmla="*/ 208 w 628"/>
                <a:gd name="T89" fmla="*/ 231 h 600"/>
                <a:gd name="T90" fmla="*/ 195 w 628"/>
                <a:gd name="T91" fmla="*/ 217 h 600"/>
                <a:gd name="T92" fmla="*/ 186 w 628"/>
                <a:gd name="T93" fmla="*/ 210 h 600"/>
                <a:gd name="T94" fmla="*/ 151 w 628"/>
                <a:gd name="T95" fmla="*/ 200 h 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28" h="600">
                  <a:moveTo>
                    <a:pt x="425" y="224"/>
                  </a:moveTo>
                  <a:cubicBezTo>
                    <a:pt x="423" y="226"/>
                    <a:pt x="421" y="229"/>
                    <a:pt x="420" y="231"/>
                  </a:cubicBezTo>
                  <a:cubicBezTo>
                    <a:pt x="419" y="231"/>
                    <a:pt x="419" y="232"/>
                    <a:pt x="419" y="232"/>
                  </a:cubicBezTo>
                  <a:cubicBezTo>
                    <a:pt x="418" y="234"/>
                    <a:pt x="416" y="236"/>
                    <a:pt x="415" y="239"/>
                  </a:cubicBezTo>
                  <a:cubicBezTo>
                    <a:pt x="415" y="240"/>
                    <a:pt x="414" y="240"/>
                    <a:pt x="414" y="241"/>
                  </a:cubicBezTo>
                  <a:cubicBezTo>
                    <a:pt x="413" y="244"/>
                    <a:pt x="412" y="246"/>
                    <a:pt x="411" y="249"/>
                  </a:cubicBezTo>
                  <a:cubicBezTo>
                    <a:pt x="411" y="249"/>
                    <a:pt x="411" y="250"/>
                    <a:pt x="411" y="250"/>
                  </a:cubicBezTo>
                  <a:cubicBezTo>
                    <a:pt x="410" y="253"/>
                    <a:pt x="409" y="255"/>
                    <a:pt x="409" y="258"/>
                  </a:cubicBezTo>
                  <a:cubicBezTo>
                    <a:pt x="409" y="259"/>
                    <a:pt x="409" y="260"/>
                    <a:pt x="408" y="261"/>
                  </a:cubicBezTo>
                  <a:cubicBezTo>
                    <a:pt x="408" y="264"/>
                    <a:pt x="408" y="267"/>
                    <a:pt x="408" y="270"/>
                  </a:cubicBezTo>
                  <a:cubicBezTo>
                    <a:pt x="408" y="274"/>
                    <a:pt x="408" y="278"/>
                    <a:pt x="409" y="281"/>
                  </a:cubicBezTo>
                  <a:cubicBezTo>
                    <a:pt x="409" y="282"/>
                    <a:pt x="409" y="283"/>
                    <a:pt x="409" y="283"/>
                  </a:cubicBezTo>
                  <a:cubicBezTo>
                    <a:pt x="410" y="287"/>
                    <a:pt x="411" y="290"/>
                    <a:pt x="412" y="293"/>
                  </a:cubicBezTo>
                  <a:cubicBezTo>
                    <a:pt x="412" y="294"/>
                    <a:pt x="412" y="294"/>
                    <a:pt x="412" y="295"/>
                  </a:cubicBezTo>
                  <a:cubicBezTo>
                    <a:pt x="414" y="298"/>
                    <a:pt x="415" y="301"/>
                    <a:pt x="417" y="304"/>
                  </a:cubicBezTo>
                  <a:cubicBezTo>
                    <a:pt x="417" y="305"/>
                    <a:pt x="417" y="305"/>
                    <a:pt x="418" y="306"/>
                  </a:cubicBezTo>
                  <a:cubicBezTo>
                    <a:pt x="420" y="309"/>
                    <a:pt x="422" y="312"/>
                    <a:pt x="424" y="315"/>
                  </a:cubicBezTo>
                  <a:cubicBezTo>
                    <a:pt x="424" y="315"/>
                    <a:pt x="424" y="315"/>
                    <a:pt x="424" y="315"/>
                  </a:cubicBezTo>
                  <a:cubicBezTo>
                    <a:pt x="427" y="318"/>
                    <a:pt x="429" y="320"/>
                    <a:pt x="432" y="323"/>
                  </a:cubicBezTo>
                  <a:cubicBezTo>
                    <a:pt x="432" y="323"/>
                    <a:pt x="432" y="323"/>
                    <a:pt x="432" y="323"/>
                  </a:cubicBezTo>
                  <a:cubicBezTo>
                    <a:pt x="435" y="326"/>
                    <a:pt x="438" y="328"/>
                    <a:pt x="441" y="330"/>
                  </a:cubicBezTo>
                  <a:cubicBezTo>
                    <a:pt x="442" y="330"/>
                    <a:pt x="442" y="330"/>
                    <a:pt x="442" y="330"/>
                  </a:cubicBezTo>
                  <a:cubicBezTo>
                    <a:pt x="446" y="332"/>
                    <a:pt x="449" y="334"/>
                    <a:pt x="452" y="335"/>
                  </a:cubicBezTo>
                  <a:cubicBezTo>
                    <a:pt x="453" y="335"/>
                    <a:pt x="453" y="335"/>
                    <a:pt x="453" y="335"/>
                  </a:cubicBezTo>
                  <a:cubicBezTo>
                    <a:pt x="461" y="338"/>
                    <a:pt x="469" y="340"/>
                    <a:pt x="478" y="340"/>
                  </a:cubicBezTo>
                  <a:cubicBezTo>
                    <a:pt x="516" y="340"/>
                    <a:pt x="547" y="309"/>
                    <a:pt x="547" y="270"/>
                  </a:cubicBezTo>
                  <a:cubicBezTo>
                    <a:pt x="547" y="231"/>
                    <a:pt x="516" y="200"/>
                    <a:pt x="478" y="200"/>
                  </a:cubicBezTo>
                  <a:cubicBezTo>
                    <a:pt x="468" y="200"/>
                    <a:pt x="458" y="202"/>
                    <a:pt x="450" y="206"/>
                  </a:cubicBezTo>
                  <a:cubicBezTo>
                    <a:pt x="450" y="206"/>
                    <a:pt x="450" y="206"/>
                    <a:pt x="450" y="206"/>
                  </a:cubicBezTo>
                  <a:cubicBezTo>
                    <a:pt x="449" y="206"/>
                    <a:pt x="449" y="206"/>
                    <a:pt x="449" y="206"/>
                  </a:cubicBezTo>
                  <a:cubicBezTo>
                    <a:pt x="446" y="208"/>
                    <a:pt x="444" y="209"/>
                    <a:pt x="442" y="210"/>
                  </a:cubicBezTo>
                  <a:cubicBezTo>
                    <a:pt x="441" y="210"/>
                    <a:pt x="441" y="211"/>
                    <a:pt x="440" y="211"/>
                  </a:cubicBezTo>
                  <a:cubicBezTo>
                    <a:pt x="438" y="213"/>
                    <a:pt x="435" y="215"/>
                    <a:pt x="433" y="216"/>
                  </a:cubicBezTo>
                  <a:cubicBezTo>
                    <a:pt x="433" y="217"/>
                    <a:pt x="432" y="217"/>
                    <a:pt x="432" y="217"/>
                  </a:cubicBezTo>
                  <a:cubicBezTo>
                    <a:pt x="430" y="219"/>
                    <a:pt x="428" y="221"/>
                    <a:pt x="426" y="223"/>
                  </a:cubicBezTo>
                  <a:cubicBezTo>
                    <a:pt x="426" y="223"/>
                    <a:pt x="425" y="224"/>
                    <a:pt x="425" y="224"/>
                  </a:cubicBezTo>
                  <a:close/>
                  <a:moveTo>
                    <a:pt x="314" y="140"/>
                  </a:moveTo>
                  <a:lnTo>
                    <a:pt x="314" y="140"/>
                  </a:lnTo>
                  <a:cubicBezTo>
                    <a:pt x="353" y="140"/>
                    <a:pt x="384" y="108"/>
                    <a:pt x="384" y="70"/>
                  </a:cubicBezTo>
                  <a:cubicBezTo>
                    <a:pt x="384" y="31"/>
                    <a:pt x="353" y="0"/>
                    <a:pt x="314" y="0"/>
                  </a:cubicBezTo>
                  <a:cubicBezTo>
                    <a:pt x="275" y="0"/>
                    <a:pt x="244" y="31"/>
                    <a:pt x="244" y="70"/>
                  </a:cubicBezTo>
                  <a:cubicBezTo>
                    <a:pt x="244" y="108"/>
                    <a:pt x="275" y="140"/>
                    <a:pt x="314" y="140"/>
                  </a:cubicBezTo>
                  <a:close/>
                  <a:moveTo>
                    <a:pt x="379" y="336"/>
                  </a:moveTo>
                  <a:lnTo>
                    <a:pt x="379" y="336"/>
                  </a:lnTo>
                  <a:lnTo>
                    <a:pt x="379" y="283"/>
                  </a:lnTo>
                  <a:cubicBezTo>
                    <a:pt x="379" y="279"/>
                    <a:pt x="378" y="274"/>
                    <a:pt x="378" y="270"/>
                  </a:cubicBezTo>
                  <a:cubicBezTo>
                    <a:pt x="378" y="266"/>
                    <a:pt x="379" y="262"/>
                    <a:pt x="379" y="257"/>
                  </a:cubicBezTo>
                  <a:lnTo>
                    <a:pt x="379" y="254"/>
                  </a:lnTo>
                  <a:lnTo>
                    <a:pt x="380" y="254"/>
                  </a:lnTo>
                  <a:cubicBezTo>
                    <a:pt x="385" y="223"/>
                    <a:pt x="404" y="197"/>
                    <a:pt x="431" y="183"/>
                  </a:cubicBezTo>
                  <a:cubicBezTo>
                    <a:pt x="412" y="165"/>
                    <a:pt x="387" y="154"/>
                    <a:pt x="359" y="154"/>
                  </a:cubicBezTo>
                  <a:lnTo>
                    <a:pt x="269" y="154"/>
                  </a:lnTo>
                  <a:cubicBezTo>
                    <a:pt x="241" y="154"/>
                    <a:pt x="216" y="165"/>
                    <a:pt x="197" y="183"/>
                  </a:cubicBezTo>
                  <a:cubicBezTo>
                    <a:pt x="228" y="199"/>
                    <a:pt x="250" y="232"/>
                    <a:pt x="250" y="270"/>
                  </a:cubicBezTo>
                  <a:cubicBezTo>
                    <a:pt x="250" y="278"/>
                    <a:pt x="249" y="285"/>
                    <a:pt x="247" y="293"/>
                  </a:cubicBezTo>
                  <a:lnTo>
                    <a:pt x="247" y="335"/>
                  </a:lnTo>
                  <a:cubicBezTo>
                    <a:pt x="276" y="347"/>
                    <a:pt x="299" y="369"/>
                    <a:pt x="314" y="396"/>
                  </a:cubicBezTo>
                  <a:cubicBezTo>
                    <a:pt x="328" y="369"/>
                    <a:pt x="352" y="348"/>
                    <a:pt x="379" y="336"/>
                  </a:cubicBezTo>
                  <a:close/>
                  <a:moveTo>
                    <a:pt x="282" y="400"/>
                  </a:moveTo>
                  <a:lnTo>
                    <a:pt x="282" y="400"/>
                  </a:lnTo>
                  <a:cubicBezTo>
                    <a:pt x="280" y="397"/>
                    <a:pt x="278" y="394"/>
                    <a:pt x="275" y="391"/>
                  </a:cubicBezTo>
                  <a:cubicBezTo>
                    <a:pt x="275" y="390"/>
                    <a:pt x="274" y="390"/>
                    <a:pt x="274" y="390"/>
                  </a:cubicBezTo>
                  <a:cubicBezTo>
                    <a:pt x="272" y="387"/>
                    <a:pt x="270" y="385"/>
                    <a:pt x="267" y="382"/>
                  </a:cubicBezTo>
                  <a:cubicBezTo>
                    <a:pt x="267" y="382"/>
                    <a:pt x="266" y="382"/>
                    <a:pt x="266" y="381"/>
                  </a:cubicBezTo>
                  <a:cubicBezTo>
                    <a:pt x="263" y="379"/>
                    <a:pt x="261" y="377"/>
                    <a:pt x="258" y="375"/>
                  </a:cubicBezTo>
                  <a:cubicBezTo>
                    <a:pt x="257" y="374"/>
                    <a:pt x="257" y="374"/>
                    <a:pt x="257" y="374"/>
                  </a:cubicBezTo>
                  <a:cubicBezTo>
                    <a:pt x="247" y="367"/>
                    <a:pt x="237" y="362"/>
                    <a:pt x="225" y="359"/>
                  </a:cubicBezTo>
                  <a:cubicBezTo>
                    <a:pt x="223" y="358"/>
                    <a:pt x="220" y="357"/>
                    <a:pt x="218" y="357"/>
                  </a:cubicBezTo>
                  <a:cubicBezTo>
                    <a:pt x="217" y="356"/>
                    <a:pt x="215" y="356"/>
                    <a:pt x="214" y="356"/>
                  </a:cubicBezTo>
                  <a:cubicBezTo>
                    <a:pt x="212" y="356"/>
                    <a:pt x="210" y="355"/>
                    <a:pt x="208" y="355"/>
                  </a:cubicBezTo>
                  <a:cubicBezTo>
                    <a:pt x="207" y="355"/>
                    <a:pt x="206" y="355"/>
                    <a:pt x="205" y="355"/>
                  </a:cubicBezTo>
                  <a:cubicBezTo>
                    <a:pt x="202" y="354"/>
                    <a:pt x="199" y="354"/>
                    <a:pt x="195" y="354"/>
                  </a:cubicBezTo>
                  <a:lnTo>
                    <a:pt x="105" y="354"/>
                  </a:lnTo>
                  <a:cubicBezTo>
                    <a:pt x="47" y="354"/>
                    <a:pt x="0" y="401"/>
                    <a:pt x="0" y="460"/>
                  </a:cubicBezTo>
                  <a:lnTo>
                    <a:pt x="0" y="600"/>
                  </a:lnTo>
                  <a:lnTo>
                    <a:pt x="62" y="600"/>
                  </a:lnTo>
                  <a:lnTo>
                    <a:pt x="62" y="454"/>
                  </a:lnTo>
                  <a:lnTo>
                    <a:pt x="83" y="454"/>
                  </a:lnTo>
                  <a:lnTo>
                    <a:pt x="83" y="600"/>
                  </a:lnTo>
                  <a:lnTo>
                    <a:pt x="216" y="600"/>
                  </a:lnTo>
                  <a:lnTo>
                    <a:pt x="216" y="454"/>
                  </a:lnTo>
                  <a:lnTo>
                    <a:pt x="237" y="454"/>
                  </a:lnTo>
                  <a:lnTo>
                    <a:pt x="237" y="600"/>
                  </a:lnTo>
                  <a:lnTo>
                    <a:pt x="301" y="600"/>
                  </a:lnTo>
                  <a:lnTo>
                    <a:pt x="301" y="460"/>
                  </a:lnTo>
                  <a:cubicBezTo>
                    <a:pt x="301" y="437"/>
                    <a:pt x="294" y="417"/>
                    <a:pt x="282" y="400"/>
                  </a:cubicBezTo>
                  <a:cubicBezTo>
                    <a:pt x="282" y="400"/>
                    <a:pt x="282" y="400"/>
                    <a:pt x="282" y="400"/>
                  </a:cubicBezTo>
                  <a:close/>
                  <a:moveTo>
                    <a:pt x="523" y="354"/>
                  </a:moveTo>
                  <a:lnTo>
                    <a:pt x="523" y="354"/>
                  </a:lnTo>
                  <a:lnTo>
                    <a:pt x="433" y="354"/>
                  </a:lnTo>
                  <a:cubicBezTo>
                    <a:pt x="429" y="354"/>
                    <a:pt x="426" y="354"/>
                    <a:pt x="423" y="355"/>
                  </a:cubicBezTo>
                  <a:cubicBezTo>
                    <a:pt x="422" y="355"/>
                    <a:pt x="421" y="355"/>
                    <a:pt x="420" y="355"/>
                  </a:cubicBezTo>
                  <a:cubicBezTo>
                    <a:pt x="418" y="355"/>
                    <a:pt x="415" y="356"/>
                    <a:pt x="413" y="356"/>
                  </a:cubicBezTo>
                  <a:cubicBezTo>
                    <a:pt x="412" y="356"/>
                    <a:pt x="411" y="356"/>
                    <a:pt x="410" y="357"/>
                  </a:cubicBezTo>
                  <a:cubicBezTo>
                    <a:pt x="408" y="357"/>
                    <a:pt x="405" y="358"/>
                    <a:pt x="403" y="358"/>
                  </a:cubicBezTo>
                  <a:cubicBezTo>
                    <a:pt x="387" y="363"/>
                    <a:pt x="373" y="371"/>
                    <a:pt x="361" y="382"/>
                  </a:cubicBezTo>
                  <a:cubicBezTo>
                    <a:pt x="361" y="382"/>
                    <a:pt x="361" y="382"/>
                    <a:pt x="361" y="383"/>
                  </a:cubicBezTo>
                  <a:cubicBezTo>
                    <a:pt x="358" y="385"/>
                    <a:pt x="356" y="388"/>
                    <a:pt x="353" y="390"/>
                  </a:cubicBezTo>
                  <a:cubicBezTo>
                    <a:pt x="353" y="390"/>
                    <a:pt x="353" y="391"/>
                    <a:pt x="353" y="391"/>
                  </a:cubicBezTo>
                  <a:cubicBezTo>
                    <a:pt x="337" y="409"/>
                    <a:pt x="327" y="433"/>
                    <a:pt x="327" y="460"/>
                  </a:cubicBezTo>
                  <a:lnTo>
                    <a:pt x="327" y="600"/>
                  </a:lnTo>
                  <a:lnTo>
                    <a:pt x="389" y="600"/>
                  </a:lnTo>
                  <a:lnTo>
                    <a:pt x="389" y="454"/>
                  </a:lnTo>
                  <a:lnTo>
                    <a:pt x="410" y="454"/>
                  </a:lnTo>
                  <a:lnTo>
                    <a:pt x="410" y="600"/>
                  </a:lnTo>
                  <a:lnTo>
                    <a:pt x="543" y="600"/>
                  </a:lnTo>
                  <a:lnTo>
                    <a:pt x="543" y="454"/>
                  </a:lnTo>
                  <a:lnTo>
                    <a:pt x="564" y="454"/>
                  </a:lnTo>
                  <a:lnTo>
                    <a:pt x="564" y="600"/>
                  </a:lnTo>
                  <a:lnTo>
                    <a:pt x="628" y="600"/>
                  </a:lnTo>
                  <a:lnTo>
                    <a:pt x="628" y="460"/>
                  </a:lnTo>
                  <a:cubicBezTo>
                    <a:pt x="628" y="401"/>
                    <a:pt x="581" y="354"/>
                    <a:pt x="523" y="354"/>
                  </a:cubicBezTo>
                  <a:close/>
                  <a:moveTo>
                    <a:pt x="151" y="340"/>
                  </a:moveTo>
                  <a:lnTo>
                    <a:pt x="151" y="340"/>
                  </a:lnTo>
                  <a:cubicBezTo>
                    <a:pt x="159" y="340"/>
                    <a:pt x="167" y="338"/>
                    <a:pt x="175" y="335"/>
                  </a:cubicBezTo>
                  <a:cubicBezTo>
                    <a:pt x="175" y="335"/>
                    <a:pt x="175" y="335"/>
                    <a:pt x="176" y="335"/>
                  </a:cubicBezTo>
                  <a:cubicBezTo>
                    <a:pt x="179" y="334"/>
                    <a:pt x="183" y="332"/>
                    <a:pt x="186" y="330"/>
                  </a:cubicBezTo>
                  <a:cubicBezTo>
                    <a:pt x="186" y="330"/>
                    <a:pt x="186" y="330"/>
                    <a:pt x="186" y="330"/>
                  </a:cubicBezTo>
                  <a:cubicBezTo>
                    <a:pt x="190" y="328"/>
                    <a:pt x="193" y="326"/>
                    <a:pt x="196" y="323"/>
                  </a:cubicBezTo>
                  <a:cubicBezTo>
                    <a:pt x="196" y="323"/>
                    <a:pt x="196" y="323"/>
                    <a:pt x="196" y="323"/>
                  </a:cubicBezTo>
                  <a:cubicBezTo>
                    <a:pt x="202" y="318"/>
                    <a:pt x="206" y="312"/>
                    <a:pt x="210" y="306"/>
                  </a:cubicBezTo>
                  <a:cubicBezTo>
                    <a:pt x="211" y="305"/>
                    <a:pt x="211" y="305"/>
                    <a:pt x="211" y="304"/>
                  </a:cubicBezTo>
                  <a:cubicBezTo>
                    <a:pt x="213" y="301"/>
                    <a:pt x="214" y="298"/>
                    <a:pt x="216" y="295"/>
                  </a:cubicBezTo>
                  <a:cubicBezTo>
                    <a:pt x="216" y="294"/>
                    <a:pt x="216" y="294"/>
                    <a:pt x="216" y="293"/>
                  </a:cubicBezTo>
                  <a:cubicBezTo>
                    <a:pt x="217" y="290"/>
                    <a:pt x="218" y="287"/>
                    <a:pt x="219" y="283"/>
                  </a:cubicBezTo>
                  <a:cubicBezTo>
                    <a:pt x="219" y="282"/>
                    <a:pt x="219" y="282"/>
                    <a:pt x="219" y="281"/>
                  </a:cubicBezTo>
                  <a:cubicBezTo>
                    <a:pt x="220" y="278"/>
                    <a:pt x="220" y="274"/>
                    <a:pt x="220" y="270"/>
                  </a:cubicBezTo>
                  <a:cubicBezTo>
                    <a:pt x="220" y="267"/>
                    <a:pt x="220" y="264"/>
                    <a:pt x="220" y="261"/>
                  </a:cubicBezTo>
                  <a:cubicBezTo>
                    <a:pt x="219" y="260"/>
                    <a:pt x="219" y="259"/>
                    <a:pt x="219" y="258"/>
                  </a:cubicBezTo>
                  <a:cubicBezTo>
                    <a:pt x="219" y="255"/>
                    <a:pt x="218" y="252"/>
                    <a:pt x="217" y="250"/>
                  </a:cubicBezTo>
                  <a:cubicBezTo>
                    <a:pt x="217" y="249"/>
                    <a:pt x="217" y="249"/>
                    <a:pt x="217" y="249"/>
                  </a:cubicBezTo>
                  <a:cubicBezTo>
                    <a:pt x="216" y="246"/>
                    <a:pt x="215" y="244"/>
                    <a:pt x="214" y="241"/>
                  </a:cubicBezTo>
                  <a:cubicBezTo>
                    <a:pt x="214" y="240"/>
                    <a:pt x="213" y="240"/>
                    <a:pt x="213" y="239"/>
                  </a:cubicBezTo>
                  <a:cubicBezTo>
                    <a:pt x="212" y="236"/>
                    <a:pt x="210" y="234"/>
                    <a:pt x="209" y="231"/>
                  </a:cubicBezTo>
                  <a:lnTo>
                    <a:pt x="208" y="231"/>
                  </a:lnTo>
                  <a:cubicBezTo>
                    <a:pt x="207" y="229"/>
                    <a:pt x="205" y="226"/>
                    <a:pt x="203" y="224"/>
                  </a:cubicBezTo>
                  <a:cubicBezTo>
                    <a:pt x="203" y="224"/>
                    <a:pt x="202" y="223"/>
                    <a:pt x="202" y="223"/>
                  </a:cubicBezTo>
                  <a:cubicBezTo>
                    <a:pt x="200" y="221"/>
                    <a:pt x="198" y="219"/>
                    <a:pt x="195" y="217"/>
                  </a:cubicBezTo>
                  <a:cubicBezTo>
                    <a:pt x="195" y="217"/>
                    <a:pt x="195" y="217"/>
                    <a:pt x="195" y="216"/>
                  </a:cubicBezTo>
                  <a:cubicBezTo>
                    <a:pt x="193" y="215"/>
                    <a:pt x="190" y="213"/>
                    <a:pt x="188" y="211"/>
                  </a:cubicBezTo>
                  <a:cubicBezTo>
                    <a:pt x="187" y="211"/>
                    <a:pt x="187" y="210"/>
                    <a:pt x="186" y="210"/>
                  </a:cubicBezTo>
                  <a:cubicBezTo>
                    <a:pt x="184" y="209"/>
                    <a:pt x="181" y="207"/>
                    <a:pt x="179" y="206"/>
                  </a:cubicBezTo>
                  <a:cubicBezTo>
                    <a:pt x="179" y="206"/>
                    <a:pt x="178" y="206"/>
                    <a:pt x="178" y="206"/>
                  </a:cubicBezTo>
                  <a:cubicBezTo>
                    <a:pt x="170" y="202"/>
                    <a:pt x="160" y="200"/>
                    <a:pt x="151" y="200"/>
                  </a:cubicBezTo>
                  <a:cubicBezTo>
                    <a:pt x="112" y="200"/>
                    <a:pt x="81" y="231"/>
                    <a:pt x="81" y="270"/>
                  </a:cubicBezTo>
                  <a:cubicBezTo>
                    <a:pt x="81" y="309"/>
                    <a:pt x="112" y="340"/>
                    <a:pt x="151" y="340"/>
                  </a:cubicBezTo>
                  <a:close/>
                </a:path>
              </a:pathLst>
            </a:custGeom>
            <a:solidFill>
              <a:srgbClr val="365B7C"/>
            </a:solidFill>
            <a:ln>
              <a:noFill/>
            </a:ln>
          </p:spPr>
          <p:txBody>
            <a:bodyPr vert="horz" wrap="square" lIns="91440" tIns="45720" rIns="91440" bIns="45720" numCol="1" anchor="t" anchorCtr="0" compatLnSpc="1"/>
            <a:lstStyle/>
            <a:p>
              <a:endParaRPr lang="zh-CN" altLang="en-US">
                <a:solidFill>
                  <a:schemeClr val="accent2"/>
                </a:solidFill>
              </a:endParaRPr>
            </a:p>
          </p:txBody>
        </p:sp>
      </p:grpSp>
      <p:sp>
        <p:nvSpPr>
          <p:cNvPr id="23" name="矩形 22"/>
          <p:cNvSpPr/>
          <p:nvPr/>
        </p:nvSpPr>
        <p:spPr>
          <a:xfrm>
            <a:off x="2237463" y="878803"/>
            <a:ext cx="2087446" cy="470748"/>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800" b="1" dirty="0">
                <a:latin typeface="楷体" panose="02010609060101010101" pitchFamily="49" charset="-122"/>
                <a:ea typeface="楷体" panose="02010609060101010101" pitchFamily="49" charset="-122"/>
                <a:cs typeface="+mn-ea"/>
                <a:sym typeface="+mn-lt"/>
              </a:rPr>
              <a:t>案例</a:t>
            </a:r>
            <a:r>
              <a:rPr lang="en-US" altLang="zh-CN" sz="2800" b="1" dirty="0">
                <a:latin typeface="楷体" panose="02010609060101010101" pitchFamily="49" charset="-122"/>
                <a:ea typeface="楷体" panose="02010609060101010101" pitchFamily="49" charset="-122"/>
                <a:cs typeface="+mn-ea"/>
                <a:sym typeface="+mn-lt"/>
              </a:rPr>
              <a:t>1</a:t>
            </a:r>
          </a:p>
        </p:txBody>
      </p:sp>
      <p:sp>
        <p:nvSpPr>
          <p:cNvPr id="4" name="文本框 3"/>
          <p:cNvSpPr txBox="1"/>
          <p:nvPr/>
        </p:nvSpPr>
        <p:spPr>
          <a:xfrm>
            <a:off x="1949450" y="1710690"/>
            <a:ext cx="9939020" cy="4892675"/>
          </a:xfrm>
          <a:prstGeom prst="rect">
            <a:avLst/>
          </a:prstGeom>
          <a:noFill/>
        </p:spPr>
        <p:txBody>
          <a:bodyPr wrap="square" rtlCol="0">
            <a:spAutoFit/>
          </a:bodyPr>
          <a:lstStyle/>
          <a:p>
            <a:pPr eaLnBrk="1" hangingPunct="1">
              <a:lnSpc>
                <a:spcPct val="100000"/>
              </a:lnSpc>
            </a:pPr>
            <a:r>
              <a:rPr lang="en-US" altLang="zh-CN" sz="2400">
                <a:latin typeface="楷体" panose="02010609060101010101" pitchFamily="49" charset="-122"/>
                <a:ea typeface="楷体" panose="02010609060101010101" pitchFamily="49" charset="-122"/>
                <a:cs typeface="楷体" panose="02010609060101010101" pitchFamily="49" charset="-122"/>
                <a:sym typeface="+mn-ea"/>
              </a:rPr>
              <a:t>  </a:t>
            </a:r>
            <a:r>
              <a:rPr lang="zh-CN" altLang="zh-CN" sz="2400">
                <a:latin typeface="楷体" panose="02010609060101010101" pitchFamily="49" charset="-122"/>
                <a:ea typeface="楷体" panose="02010609060101010101" pitchFamily="49" charset="-122"/>
                <a:cs typeface="楷体" panose="02010609060101010101" pitchFamily="49" charset="-122"/>
                <a:sym typeface="+mn-ea"/>
              </a:rPr>
              <a:t>某民营集团公司要招聘</a:t>
            </a:r>
            <a:r>
              <a:rPr lang="en-US" altLang="zh-CN" sz="2400">
                <a:latin typeface="楷体" panose="02010609060101010101" pitchFamily="49" charset="-122"/>
                <a:ea typeface="楷体" panose="02010609060101010101" pitchFamily="49" charset="-122"/>
                <a:cs typeface="楷体" panose="02010609060101010101" pitchFamily="49" charset="-122"/>
                <a:sym typeface="+mn-ea"/>
              </a:rPr>
              <a:t>4</a:t>
            </a:r>
            <a:r>
              <a:rPr lang="zh-CN" altLang="zh-CN" sz="2400">
                <a:latin typeface="楷体" panose="02010609060101010101" pitchFamily="49" charset="-122"/>
                <a:ea typeface="楷体" panose="02010609060101010101" pitchFamily="49" charset="-122"/>
                <a:cs typeface="楷体" panose="02010609060101010101" pitchFamily="49" charset="-122"/>
                <a:sym typeface="+mn-ea"/>
              </a:rPr>
              <a:t>位子公司的总经理，为了挑选到能岗匹配的合适人选，专家对该公司做了</a:t>
            </a:r>
            <a:r>
              <a:rPr lang="en-US" altLang="zh-CN" sz="2400">
                <a:latin typeface="楷体" panose="02010609060101010101" pitchFamily="49" charset="-122"/>
                <a:ea typeface="楷体" panose="02010609060101010101" pitchFamily="49" charset="-122"/>
                <a:cs typeface="楷体" panose="02010609060101010101" pitchFamily="49" charset="-122"/>
                <a:sym typeface="+mn-ea"/>
              </a:rPr>
              <a:t>2</a:t>
            </a:r>
            <a:r>
              <a:rPr lang="zh-CN" altLang="zh-CN" sz="2400">
                <a:latin typeface="楷体" panose="02010609060101010101" pitchFamily="49" charset="-122"/>
                <a:ea typeface="楷体" panose="02010609060101010101" pitchFamily="49" charset="-122"/>
                <a:cs typeface="楷体" panose="02010609060101010101" pitchFamily="49" charset="-122"/>
                <a:sym typeface="+mn-ea"/>
              </a:rPr>
              <a:t>天的访问，听取了各方面的情况，填写了</a:t>
            </a:r>
            <a:r>
              <a:rPr lang="en-US" altLang="zh-CN" sz="2400">
                <a:latin typeface="楷体" panose="02010609060101010101" pitchFamily="49" charset="-122"/>
                <a:ea typeface="楷体" panose="02010609060101010101" pitchFamily="49" charset="-122"/>
                <a:cs typeface="楷体" panose="02010609060101010101" pitchFamily="49" charset="-122"/>
                <a:sym typeface="+mn-ea"/>
              </a:rPr>
              <a:t>4</a:t>
            </a:r>
            <a:r>
              <a:rPr lang="zh-CN" altLang="zh-CN" sz="2400">
                <a:latin typeface="楷体" panose="02010609060101010101" pitchFamily="49" charset="-122"/>
                <a:ea typeface="楷体" panose="02010609060101010101" pitchFamily="49" charset="-122"/>
                <a:cs typeface="楷体" panose="02010609060101010101" pitchFamily="49" charset="-122"/>
                <a:sym typeface="+mn-ea"/>
              </a:rPr>
              <a:t>张调查表，分析了该岗位的各种情况，列出下列能岗匹配清单：</a:t>
            </a:r>
          </a:p>
          <a:p>
            <a:pPr eaLnBrk="1" hangingPunct="1">
              <a:lnSpc>
                <a:spcPct val="100000"/>
              </a:lnSpc>
            </a:pPr>
            <a:r>
              <a:rPr lang="zh-CN" altLang="zh-CN" sz="2400">
                <a:latin typeface="楷体" panose="02010609060101010101" pitchFamily="49" charset="-122"/>
                <a:ea typeface="楷体" panose="02010609060101010101" pitchFamily="49" charset="-122"/>
                <a:cs typeface="楷体" panose="02010609060101010101" pitchFamily="49" charset="-122"/>
                <a:sym typeface="+mn-ea"/>
              </a:rPr>
              <a:t>    学历不必太高，只需大专或本科学历。</a:t>
            </a:r>
            <a:endParaRPr lang="zh-CN" altLang="zh-CN" sz="2400">
              <a:latin typeface="楷体" panose="02010609060101010101" pitchFamily="49" charset="-122"/>
              <a:ea typeface="楷体" panose="02010609060101010101" pitchFamily="49" charset="-122"/>
              <a:cs typeface="楷体" panose="02010609060101010101" pitchFamily="49" charset="-122"/>
            </a:endParaRPr>
          </a:p>
          <a:p>
            <a:pPr eaLnBrk="1" hangingPunct="1">
              <a:lnSpc>
                <a:spcPct val="100000"/>
              </a:lnSpc>
            </a:pPr>
            <a:r>
              <a:rPr lang="zh-CN" altLang="zh-CN" sz="2400">
                <a:latin typeface="楷体" panose="02010609060101010101" pitchFamily="49" charset="-122"/>
                <a:ea typeface="楷体" panose="02010609060101010101" pitchFamily="49" charset="-122"/>
                <a:cs typeface="楷体" panose="02010609060101010101" pitchFamily="49" charset="-122"/>
                <a:sym typeface="+mn-ea"/>
              </a:rPr>
              <a:t>    年龄不宜太小，应该</a:t>
            </a:r>
            <a:r>
              <a:rPr lang="en-US" altLang="zh-CN" sz="2400">
                <a:latin typeface="楷体" panose="02010609060101010101" pitchFamily="49" charset="-122"/>
                <a:ea typeface="楷体" panose="02010609060101010101" pitchFamily="49" charset="-122"/>
                <a:cs typeface="楷体" panose="02010609060101010101" pitchFamily="49" charset="-122"/>
                <a:sym typeface="+mn-ea"/>
              </a:rPr>
              <a:t>30</a:t>
            </a:r>
            <a:r>
              <a:rPr lang="zh-CN" altLang="zh-CN" sz="2400">
                <a:latin typeface="楷体" panose="02010609060101010101" pitchFamily="49" charset="-122"/>
                <a:ea typeface="楷体" panose="02010609060101010101" pitchFamily="49" charset="-122"/>
                <a:cs typeface="楷体" panose="02010609060101010101" pitchFamily="49" charset="-122"/>
                <a:sym typeface="+mn-ea"/>
              </a:rPr>
              <a:t>岁以上，有</a:t>
            </a:r>
            <a:r>
              <a:rPr lang="en-US" altLang="zh-CN" sz="2400">
                <a:latin typeface="楷体" panose="02010609060101010101" pitchFamily="49" charset="-122"/>
                <a:ea typeface="楷体" panose="02010609060101010101" pitchFamily="49" charset="-122"/>
                <a:cs typeface="楷体" panose="02010609060101010101" pitchFamily="49" charset="-122"/>
                <a:sym typeface="+mn-ea"/>
              </a:rPr>
              <a:t>5</a:t>
            </a:r>
            <a:r>
              <a:rPr lang="zh-CN" altLang="zh-CN" sz="2400">
                <a:latin typeface="楷体" panose="02010609060101010101" pitchFamily="49" charset="-122"/>
                <a:ea typeface="楷体" panose="02010609060101010101" pitchFamily="49" charset="-122"/>
                <a:cs typeface="楷体" panose="02010609060101010101" pitchFamily="49" charset="-122"/>
                <a:sym typeface="+mn-ea"/>
              </a:rPr>
              <a:t>年以上的工作经验和社会阅历。</a:t>
            </a:r>
          </a:p>
          <a:p>
            <a:pPr eaLnBrk="1" hangingPunct="1">
              <a:lnSpc>
                <a:spcPct val="100000"/>
              </a:lnSpc>
            </a:pPr>
            <a:r>
              <a:rPr lang="zh-CN" altLang="zh-CN" sz="2400">
                <a:latin typeface="楷体" panose="02010609060101010101" pitchFamily="49" charset="-122"/>
                <a:ea typeface="楷体" panose="02010609060101010101" pitchFamily="49" charset="-122"/>
                <a:cs typeface="楷体" panose="02010609060101010101" pitchFamily="49" charset="-122"/>
                <a:sym typeface="+mn-ea"/>
              </a:rPr>
              <a:t>    善于接触最普通的基层群众，平易近人，衣着朴素，懂得群众语言和与人谈心的方法，最好善饮酒，聊天，长相不能太秀气，谈吐不能太清高。</a:t>
            </a:r>
            <a:endParaRPr lang="zh-CN" altLang="zh-CN" sz="2400">
              <a:latin typeface="楷体" panose="02010609060101010101" pitchFamily="49" charset="-122"/>
              <a:ea typeface="楷体" panose="02010609060101010101" pitchFamily="49" charset="-122"/>
              <a:cs typeface="楷体" panose="02010609060101010101" pitchFamily="49" charset="-122"/>
            </a:endParaRPr>
          </a:p>
          <a:p>
            <a:pPr eaLnBrk="1" hangingPunct="1">
              <a:lnSpc>
                <a:spcPct val="100000"/>
              </a:lnSpc>
            </a:pPr>
            <a:r>
              <a:rPr lang="zh-CN" altLang="zh-CN" sz="2400">
                <a:latin typeface="楷体" panose="02010609060101010101" pitchFamily="49" charset="-122"/>
                <a:ea typeface="楷体" panose="02010609060101010101" pitchFamily="49" charset="-122"/>
                <a:cs typeface="楷体" panose="02010609060101010101" pitchFamily="49" charset="-122"/>
                <a:sym typeface="+mn-ea"/>
              </a:rPr>
              <a:t>为人谦和，能随遇而安，对工作和生活的期望值不太高。</a:t>
            </a:r>
            <a:endParaRPr lang="zh-CN" altLang="zh-CN" sz="2400">
              <a:latin typeface="楷体" panose="02010609060101010101" pitchFamily="49" charset="-122"/>
              <a:ea typeface="楷体" panose="02010609060101010101" pitchFamily="49" charset="-122"/>
              <a:cs typeface="楷体" panose="02010609060101010101" pitchFamily="49" charset="-122"/>
            </a:endParaRPr>
          </a:p>
          <a:p>
            <a:pPr eaLnBrk="1" hangingPunct="1">
              <a:lnSpc>
                <a:spcPct val="100000"/>
              </a:lnSpc>
            </a:pPr>
            <a:r>
              <a:rPr lang="zh-CN" altLang="zh-CN" sz="2400">
                <a:latin typeface="楷体" panose="02010609060101010101" pitchFamily="49" charset="-122"/>
                <a:ea typeface="楷体" panose="02010609060101010101" pitchFamily="49" charset="-122"/>
                <a:cs typeface="楷体" panose="02010609060101010101" pitchFamily="49" charset="-122"/>
                <a:sym typeface="+mn-ea"/>
              </a:rPr>
              <a:t>    能服从领导，个人意志不宜太强，有协作精神。</a:t>
            </a:r>
          </a:p>
          <a:p>
            <a:pPr eaLnBrk="1" hangingPunct="1"/>
            <a:r>
              <a:rPr lang="zh-CN" altLang="zh-CN" sz="2400">
                <a:latin typeface="楷体" panose="02010609060101010101" pitchFamily="49" charset="-122"/>
                <a:ea typeface="楷体" panose="02010609060101010101" pitchFamily="49" charset="-122"/>
                <a:cs typeface="楷体" panose="02010609060101010101" pitchFamily="49" charset="-122"/>
                <a:sym typeface="+mn-ea"/>
              </a:rPr>
              <a:t>    有稳定的婚姻和家庭生活。</a:t>
            </a:r>
            <a:endParaRPr lang="zh-CN" altLang="zh-CN" sz="2400">
              <a:latin typeface="楷体" panose="02010609060101010101" pitchFamily="49" charset="-122"/>
              <a:ea typeface="楷体" panose="02010609060101010101" pitchFamily="49" charset="-122"/>
              <a:cs typeface="楷体" panose="02010609060101010101" pitchFamily="49" charset="-122"/>
            </a:endParaRPr>
          </a:p>
          <a:p>
            <a:pPr eaLnBrk="1" hangingPunct="1"/>
            <a:r>
              <a:rPr lang="zh-CN" altLang="zh-CN" sz="2400">
                <a:latin typeface="楷体" panose="02010609060101010101" pitchFamily="49" charset="-122"/>
                <a:ea typeface="楷体" panose="02010609060101010101" pitchFamily="49" charset="-122"/>
                <a:cs typeface="楷体" panose="02010609060101010101" pitchFamily="49" charset="-122"/>
                <a:sym typeface="+mn-ea"/>
              </a:rPr>
              <a:t>  公司的人事部门专家从</a:t>
            </a:r>
            <a:r>
              <a:rPr lang="en-US" altLang="zh-CN" sz="2400">
                <a:latin typeface="楷体" panose="02010609060101010101" pitchFamily="49" charset="-122"/>
                <a:ea typeface="楷体" panose="02010609060101010101" pitchFamily="49" charset="-122"/>
                <a:cs typeface="楷体" panose="02010609060101010101" pitchFamily="49" charset="-122"/>
                <a:sym typeface="+mn-ea"/>
              </a:rPr>
              <a:t>20</a:t>
            </a:r>
            <a:r>
              <a:rPr lang="zh-CN" altLang="zh-CN" sz="2400">
                <a:latin typeface="楷体" panose="02010609060101010101" pitchFamily="49" charset="-122"/>
                <a:ea typeface="楷体" panose="02010609060101010101" pitchFamily="49" charset="-122"/>
                <a:cs typeface="楷体" panose="02010609060101010101" pitchFamily="49" charset="-122"/>
                <a:sym typeface="+mn-ea"/>
              </a:rPr>
              <a:t>个面试者中挑选了</a:t>
            </a:r>
            <a:r>
              <a:rPr lang="en-US" altLang="zh-CN" sz="2400">
                <a:latin typeface="楷体" panose="02010609060101010101" pitchFamily="49" charset="-122"/>
                <a:ea typeface="楷体" panose="02010609060101010101" pitchFamily="49" charset="-122"/>
                <a:cs typeface="楷体" panose="02010609060101010101" pitchFamily="49" charset="-122"/>
                <a:sym typeface="+mn-ea"/>
              </a:rPr>
              <a:t>4</a:t>
            </a:r>
            <a:r>
              <a:rPr lang="zh-CN" altLang="zh-CN" sz="2400">
                <a:latin typeface="楷体" panose="02010609060101010101" pitchFamily="49" charset="-122"/>
                <a:ea typeface="楷体" panose="02010609060101010101" pitchFamily="49" charset="-122"/>
                <a:cs typeface="楷体" panose="02010609060101010101" pitchFamily="49" charset="-122"/>
                <a:sym typeface="+mn-ea"/>
              </a:rPr>
              <a:t>位人选，</a:t>
            </a:r>
            <a:r>
              <a:rPr lang="en-US" altLang="zh-CN" sz="2400">
                <a:latin typeface="楷体" panose="02010609060101010101" pitchFamily="49" charset="-122"/>
                <a:ea typeface="楷体" panose="02010609060101010101" pitchFamily="49" charset="-122"/>
                <a:cs typeface="楷体" panose="02010609060101010101" pitchFamily="49" charset="-122"/>
                <a:sym typeface="+mn-ea"/>
              </a:rPr>
              <a:t>2</a:t>
            </a:r>
            <a:r>
              <a:rPr lang="zh-CN" altLang="zh-CN" sz="2400">
                <a:latin typeface="楷体" panose="02010609060101010101" pitchFamily="49" charset="-122"/>
                <a:ea typeface="楷体" panose="02010609060101010101" pitchFamily="49" charset="-122"/>
                <a:cs typeface="楷体" panose="02010609060101010101" pitchFamily="49" charset="-122"/>
                <a:sym typeface="+mn-ea"/>
              </a:rPr>
              <a:t>位大专毕业，</a:t>
            </a:r>
            <a:r>
              <a:rPr lang="en-US" altLang="zh-CN" sz="2400">
                <a:latin typeface="楷体" panose="02010609060101010101" pitchFamily="49" charset="-122"/>
                <a:ea typeface="楷体" panose="02010609060101010101" pitchFamily="49" charset="-122"/>
                <a:cs typeface="楷体" panose="02010609060101010101" pitchFamily="49" charset="-122"/>
                <a:sym typeface="+mn-ea"/>
              </a:rPr>
              <a:t>2</a:t>
            </a:r>
            <a:r>
              <a:rPr lang="zh-CN" altLang="zh-CN" sz="2400">
                <a:latin typeface="楷体" panose="02010609060101010101" pitchFamily="49" charset="-122"/>
                <a:ea typeface="楷体" panose="02010609060101010101" pitchFamily="49" charset="-122"/>
                <a:cs typeface="楷体" panose="02010609060101010101" pitchFamily="49" charset="-122"/>
                <a:sym typeface="+mn-ea"/>
              </a:rPr>
              <a:t>位本科毕业，至今已在该岗位上工作</a:t>
            </a:r>
            <a:r>
              <a:rPr lang="en-US" altLang="zh-CN" sz="2400">
                <a:latin typeface="楷体" panose="02010609060101010101" pitchFamily="49" charset="-122"/>
                <a:ea typeface="楷体" panose="02010609060101010101" pitchFamily="49" charset="-122"/>
                <a:cs typeface="楷体" panose="02010609060101010101" pitchFamily="49" charset="-122"/>
                <a:sym typeface="+mn-ea"/>
              </a:rPr>
              <a:t>6</a:t>
            </a:r>
            <a:r>
              <a:rPr lang="zh-CN" altLang="zh-CN" sz="2400">
                <a:latin typeface="楷体" panose="02010609060101010101" pitchFamily="49" charset="-122"/>
                <a:ea typeface="楷体" panose="02010609060101010101" pitchFamily="49" charset="-122"/>
                <a:cs typeface="楷体" panose="02010609060101010101" pitchFamily="49" charset="-122"/>
                <a:sym typeface="+mn-ea"/>
              </a:rPr>
              <a:t>年，企业和个人都比较满意，其中一位已有晋升总公司高职位的可能。</a:t>
            </a:r>
            <a:endParaRPr lang="zh-CN" altLang="en-US" sz="2400">
              <a:latin typeface="楷体" panose="02010609060101010101" pitchFamily="49" charset="-122"/>
              <a:ea typeface="楷体" panose="02010609060101010101" pitchFamily="49" charset="-122"/>
              <a:cs typeface="楷体" panose="02010609060101010101" pitchFamily="49" charset="-122"/>
            </a:endParaRPr>
          </a:p>
        </p:txBody>
      </p:sp>
      <p:sp>
        <p:nvSpPr>
          <p:cNvPr id="50" name="椭圆 49"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flipH="1">
            <a:off x="2451735" y="2988945"/>
            <a:ext cx="138430" cy="138430"/>
          </a:xfrm>
          <a:prstGeom prst="ellipse">
            <a:avLst/>
          </a:prstGeom>
          <a:solidFill>
            <a:srgbClr val="365B7C"/>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 name="椭圆 4"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flipH="1">
            <a:off x="2439035" y="3342640"/>
            <a:ext cx="150495" cy="150495"/>
          </a:xfrm>
          <a:prstGeom prst="ellipse">
            <a:avLst/>
          </a:prstGeom>
          <a:solidFill>
            <a:srgbClr val="365B7C"/>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椭圆 5"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flipH="1">
            <a:off x="2442845" y="3719195"/>
            <a:ext cx="140335" cy="140335"/>
          </a:xfrm>
          <a:prstGeom prst="ellipse">
            <a:avLst/>
          </a:prstGeom>
          <a:solidFill>
            <a:srgbClr val="365B7C"/>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 name="椭圆 6"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flipH="1">
            <a:off x="2439035" y="4784090"/>
            <a:ext cx="144145" cy="144145"/>
          </a:xfrm>
          <a:prstGeom prst="ellipse">
            <a:avLst/>
          </a:prstGeom>
          <a:solidFill>
            <a:srgbClr val="365B7C"/>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 name="椭圆 7"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flipH="1">
            <a:off x="2439035" y="5159375"/>
            <a:ext cx="144145" cy="144145"/>
          </a:xfrm>
          <a:prstGeom prst="ellipse">
            <a:avLst/>
          </a:prstGeom>
          <a:solidFill>
            <a:srgbClr val="365B7C"/>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5" presetClass="entr" presetSubtype="0" fill="hold" nodeType="withEffect">
                                  <p:stCondLst>
                                    <p:cond delay="250"/>
                                  </p:stCondLst>
                                  <p:childTnLst>
                                    <p:set>
                                      <p:cBhvr>
                                        <p:cTn id="6" dur="1" fill="hold">
                                          <p:stCondLst>
                                            <p:cond delay="0"/>
                                          </p:stCondLst>
                                        </p:cTn>
                                        <p:tgtEl>
                                          <p:spTgt spid="17"/>
                                        </p:tgtEl>
                                        <p:attrNameLst>
                                          <p:attrName>style.visibility</p:attrName>
                                        </p:attrNameLst>
                                      </p:cBhvr>
                                      <p:to>
                                        <p:strVal val="visible"/>
                                      </p:to>
                                    </p:set>
                                    <p:anim calcmode="lin" valueType="num">
                                      <p:cBhvr>
                                        <p:cTn id="7" dur="500" decel="50000" fill="hold">
                                          <p:stCondLst>
                                            <p:cond delay="0"/>
                                          </p:stCondLst>
                                        </p:cTn>
                                        <p:tgtEl>
                                          <p:spTgt spid="17"/>
                                        </p:tgtEl>
                                        <p:attrNameLst>
                                          <p:attrName>style.rotation</p:attrName>
                                        </p:attrNameLst>
                                      </p:cBhvr>
                                      <p:tavLst>
                                        <p:tav tm="0">
                                          <p:val>
                                            <p:fltVal val="-90"/>
                                          </p:val>
                                        </p:tav>
                                        <p:tav tm="100000">
                                          <p:val>
                                            <p:fltVal val="0"/>
                                          </p:val>
                                        </p:tav>
                                      </p:tavLst>
                                    </p:anim>
                                    <p:anim calcmode="lin" valueType="num">
                                      <p:cBhvr>
                                        <p:cTn id="8" dur="500" decel="50000" fill="hold">
                                          <p:stCondLst>
                                            <p:cond delay="0"/>
                                          </p:stCondLst>
                                        </p:cTn>
                                        <p:tgtEl>
                                          <p:spTgt spid="17"/>
                                        </p:tgtEl>
                                        <p:attrNameLst>
                                          <p:attrName>ppt_w</p:attrName>
                                        </p:attrNameLst>
                                      </p:cBhvr>
                                      <p:tavLst>
                                        <p:tav tm="0">
                                          <p:val>
                                            <p:strVal val="#ppt_w"/>
                                          </p:val>
                                        </p:tav>
                                        <p:tav tm="100000">
                                          <p:val>
                                            <p:strVal val="#ppt_w*.05"/>
                                          </p:val>
                                        </p:tav>
                                      </p:tavLst>
                                    </p:anim>
                                    <p:anim calcmode="lin" valueType="num">
                                      <p:cBhvr>
                                        <p:cTn id="9" dur="500" accel="50000" fill="hold">
                                          <p:stCondLst>
                                            <p:cond delay="500"/>
                                          </p:stCondLst>
                                        </p:cTn>
                                        <p:tgtEl>
                                          <p:spTgt spid="17"/>
                                        </p:tgtEl>
                                        <p:attrNameLst>
                                          <p:attrName>ppt_w</p:attrName>
                                        </p:attrNameLst>
                                      </p:cBhvr>
                                      <p:tavLst>
                                        <p:tav tm="0">
                                          <p:val>
                                            <p:strVal val="#ppt_w*.05"/>
                                          </p:val>
                                        </p:tav>
                                        <p:tav tm="100000">
                                          <p:val>
                                            <p:strVal val="#ppt_w"/>
                                          </p:val>
                                        </p:tav>
                                      </p:tavLst>
                                    </p:anim>
                                    <p:anim calcmode="lin" valueType="num">
                                      <p:cBhvr>
                                        <p:cTn id="10" dur="1000" fill="hold"/>
                                        <p:tgtEl>
                                          <p:spTgt spid="17"/>
                                        </p:tgtEl>
                                        <p:attrNameLst>
                                          <p:attrName>ppt_h</p:attrName>
                                        </p:attrNameLst>
                                      </p:cBhvr>
                                      <p:tavLst>
                                        <p:tav tm="0">
                                          <p:val>
                                            <p:strVal val="#ppt_h"/>
                                          </p:val>
                                        </p:tav>
                                        <p:tav tm="100000">
                                          <p:val>
                                            <p:strVal val="#ppt_h"/>
                                          </p:val>
                                        </p:tav>
                                      </p:tavLst>
                                    </p:anim>
                                    <p:anim calcmode="lin" valueType="num">
                                      <p:cBhvr>
                                        <p:cTn id="11" dur="500" decel="50000" fill="hold">
                                          <p:stCondLst>
                                            <p:cond delay="0"/>
                                          </p:stCondLst>
                                        </p:cTn>
                                        <p:tgtEl>
                                          <p:spTgt spid="17"/>
                                        </p:tgtEl>
                                        <p:attrNameLst>
                                          <p:attrName>ppt_x</p:attrName>
                                        </p:attrNameLst>
                                      </p:cBhvr>
                                      <p:tavLst>
                                        <p:tav tm="0">
                                          <p:val>
                                            <p:strVal val="#ppt_x+.4"/>
                                          </p:val>
                                        </p:tav>
                                        <p:tav tm="100000">
                                          <p:val>
                                            <p:strVal val="#ppt_x"/>
                                          </p:val>
                                        </p:tav>
                                      </p:tavLst>
                                    </p:anim>
                                    <p:anim calcmode="lin" valueType="num">
                                      <p:cBhvr>
                                        <p:cTn id="12" dur="500" decel="50000" fill="hold">
                                          <p:stCondLst>
                                            <p:cond delay="0"/>
                                          </p:stCondLst>
                                        </p:cTn>
                                        <p:tgtEl>
                                          <p:spTgt spid="17"/>
                                        </p:tgtEl>
                                        <p:attrNameLst>
                                          <p:attrName>ppt_y</p:attrName>
                                        </p:attrNameLst>
                                      </p:cBhvr>
                                      <p:tavLst>
                                        <p:tav tm="0">
                                          <p:val>
                                            <p:strVal val="#ppt_y-.2"/>
                                          </p:val>
                                        </p:tav>
                                        <p:tav tm="100000">
                                          <p:val>
                                            <p:strVal val="#ppt_y+.1"/>
                                          </p:val>
                                        </p:tav>
                                      </p:tavLst>
                                    </p:anim>
                                    <p:anim calcmode="lin" valueType="num">
                                      <p:cBhvr>
                                        <p:cTn id="13" dur="500" accel="50000" fill="hold">
                                          <p:stCondLst>
                                            <p:cond delay="500"/>
                                          </p:stCondLst>
                                        </p:cTn>
                                        <p:tgtEl>
                                          <p:spTgt spid="17"/>
                                        </p:tgtEl>
                                        <p:attrNameLst>
                                          <p:attrName>ppt_y</p:attrName>
                                        </p:attrNameLst>
                                      </p:cBhvr>
                                      <p:tavLst>
                                        <p:tav tm="0">
                                          <p:val>
                                            <p:strVal val="#ppt_y+.1"/>
                                          </p:val>
                                        </p:tav>
                                        <p:tav tm="100000">
                                          <p:val>
                                            <p:strVal val="#ppt_y"/>
                                          </p:val>
                                        </p:tav>
                                      </p:tavLst>
                                    </p:anim>
                                    <p:animEffect transition="in" filter="fade">
                                      <p:cBhvr>
                                        <p:cTn id="14" dur="1000" decel="50000">
                                          <p:stCondLst>
                                            <p:cond delay="0"/>
                                          </p:stCondLst>
                                        </p:cTn>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矩形 24"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549157" y="-975631"/>
            <a:ext cx="583096" cy="838080"/>
          </a:xfrm>
          <a:prstGeom prst="rect">
            <a:avLst/>
          </a:prstGeom>
          <a:solidFill>
            <a:srgbClr val="365B7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 name="矩形 25"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1132253" y="-975631"/>
            <a:ext cx="583096" cy="838080"/>
          </a:xfrm>
          <a:prstGeom prst="rect">
            <a:avLst/>
          </a:prstGeom>
          <a:solidFill>
            <a:srgbClr val="96648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 name="矩形 26"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1715349" y="-975631"/>
            <a:ext cx="583096" cy="838080"/>
          </a:xfrm>
          <a:prstGeom prst="rect">
            <a:avLst/>
          </a:prstGeom>
          <a:solidFill>
            <a:srgbClr val="D06F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 name="矩形 27"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2298446" y="-975631"/>
            <a:ext cx="583096" cy="838080"/>
          </a:xfrm>
          <a:prstGeom prst="rect">
            <a:avLst/>
          </a:prstGeom>
          <a:solidFill>
            <a:srgbClr val="F779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 name="矩形 28"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2881542" y="-975631"/>
            <a:ext cx="583096" cy="838080"/>
          </a:xfrm>
          <a:prstGeom prst="rect">
            <a:avLst/>
          </a:prstGeom>
          <a:solidFill>
            <a:srgbClr val="F8AD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cxnSp>
        <p:nvCxnSpPr>
          <p:cNvPr id="7" name="直接连接符 6"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CxnSpPr/>
          <p:nvPr/>
        </p:nvCxnSpPr>
        <p:spPr>
          <a:xfrm>
            <a:off x="3246637" y="1273629"/>
            <a:ext cx="5770860"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9" name="椭圆 8"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flipH="1">
            <a:off x="2686180" y="813581"/>
            <a:ext cx="157493" cy="157493"/>
          </a:xfrm>
          <a:prstGeom prst="ellipse">
            <a:avLst/>
          </a:prstGeom>
          <a:solidFill>
            <a:srgbClr val="D06F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 name="椭圆 9"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flipH="1">
            <a:off x="2686180" y="335956"/>
            <a:ext cx="321030" cy="321030"/>
          </a:xfrm>
          <a:prstGeom prst="ellipse">
            <a:avLst/>
          </a:prstGeom>
          <a:solidFill>
            <a:srgbClr val="966481"/>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 name="椭圆 10"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flipH="1">
            <a:off x="2991678" y="806317"/>
            <a:ext cx="219803" cy="219803"/>
          </a:xfrm>
          <a:prstGeom prst="ellipse">
            <a:avLst/>
          </a:prstGeom>
          <a:solidFill>
            <a:srgbClr val="365B7C"/>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 name="椭圆 11"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flipH="1">
            <a:off x="2031169" y="697840"/>
            <a:ext cx="164852" cy="164852"/>
          </a:xfrm>
          <a:prstGeom prst="ellipse">
            <a:avLst/>
          </a:prstGeom>
          <a:solidFill>
            <a:srgbClr val="F779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 name="椭圆 12"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9354354" y="755438"/>
            <a:ext cx="157493" cy="157493"/>
          </a:xfrm>
          <a:prstGeom prst="ellipse">
            <a:avLst/>
          </a:prstGeom>
          <a:solidFill>
            <a:srgbClr val="D06F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 name="椭圆 13"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9190817" y="277813"/>
            <a:ext cx="321030" cy="321030"/>
          </a:xfrm>
          <a:prstGeom prst="ellipse">
            <a:avLst/>
          </a:prstGeom>
          <a:solidFill>
            <a:srgbClr val="966481"/>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 name="椭圆 14"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a:off x="8986546" y="748174"/>
            <a:ext cx="219803" cy="219803"/>
          </a:xfrm>
          <a:prstGeom prst="ellipse">
            <a:avLst/>
          </a:prstGeom>
          <a:solidFill>
            <a:srgbClr val="365B7C"/>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 name="椭圆 15"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a:off x="10002006" y="639697"/>
            <a:ext cx="164852" cy="164852"/>
          </a:xfrm>
          <a:prstGeom prst="ellipse">
            <a:avLst/>
          </a:prstGeom>
          <a:solidFill>
            <a:srgbClr val="F779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e7d195523061f1c0"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hidden="1"/>
          <p:cNvSpPr txBox="1"/>
          <p:nvPr/>
        </p:nvSpPr>
        <p:spPr>
          <a:xfrm>
            <a:off x="-355600" y="1803400"/>
            <a:ext cx="293927" cy="1016000"/>
          </a:xfrm>
          <a:prstGeom prst="rect">
            <a:avLst/>
          </a:prstGeom>
          <a:noFill/>
        </p:spPr>
        <p:txBody>
          <a:bodyPr vert="wordArtVert" rtlCol="0">
            <a:spAutoFit/>
          </a:bodyPr>
          <a:lstStyle/>
          <a:p>
            <a:r>
              <a:rPr lang="en-US" altLang="zh-CN" sz="100"/>
              <a:t>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a:t>
            </a:r>
            <a:endParaRPr lang="zh-CN" altLang="en-US" sz="100"/>
          </a:p>
        </p:txBody>
      </p:sp>
      <p:sp>
        <p:nvSpPr>
          <p:cNvPr id="3" name="文本框 2"/>
          <p:cNvSpPr txBox="1"/>
          <p:nvPr/>
        </p:nvSpPr>
        <p:spPr>
          <a:xfrm>
            <a:off x="4430395" y="573405"/>
            <a:ext cx="2526030" cy="521970"/>
          </a:xfrm>
          <a:prstGeom prst="rect">
            <a:avLst/>
          </a:prstGeom>
          <a:noFill/>
        </p:spPr>
        <p:txBody>
          <a:bodyPr wrap="square" rtlCol="0">
            <a:spAutoFit/>
          </a:bodyPr>
          <a:lstStyle/>
          <a:p>
            <a:pPr algn="ctr"/>
            <a:r>
              <a:rPr lang="zh-CN" altLang="en-US" sz="2800" dirty="0">
                <a:latin typeface="KaiTi" panose="02010609060101010101" pitchFamily="49" charset="-122"/>
                <a:ea typeface="KaiTi" panose="02010609060101010101" pitchFamily="49" charset="-122"/>
                <a:sym typeface="+mn-ea"/>
              </a:rPr>
              <a:t>复习思考题 </a:t>
            </a:r>
            <a:endParaRPr lang="zh-CN" altLang="en-US" sz="2800" dirty="0">
              <a:latin typeface="KaiTi" panose="02010609060101010101" pitchFamily="49" charset="-122"/>
              <a:ea typeface="KaiTi" panose="02010609060101010101" pitchFamily="49" charset="-122"/>
            </a:endParaRPr>
          </a:p>
        </p:txBody>
      </p:sp>
      <p:sp>
        <p:nvSpPr>
          <p:cNvPr id="17" name="文本框 16"/>
          <p:cNvSpPr txBox="1"/>
          <p:nvPr/>
        </p:nvSpPr>
        <p:spPr>
          <a:xfrm>
            <a:off x="2843530" y="1803400"/>
            <a:ext cx="7132955" cy="2968625"/>
          </a:xfrm>
          <a:prstGeom prst="rect">
            <a:avLst/>
          </a:prstGeom>
          <a:noFill/>
        </p:spPr>
        <p:txBody>
          <a:bodyPr wrap="square" rtlCol="0">
            <a:spAutoFit/>
          </a:bodyPr>
          <a:lstStyle/>
          <a:p>
            <a:pPr fontAlgn="auto">
              <a:lnSpc>
                <a:spcPct val="130000"/>
              </a:lnSpc>
            </a:pPr>
            <a:r>
              <a:rPr lang="en-US" altLang="zh-CN" sz="2400">
                <a:latin typeface="KaiTi" panose="02010609060101010101" pitchFamily="49" charset="-122"/>
                <a:ea typeface="KaiTi" panose="02010609060101010101" pitchFamily="49" charset="-122"/>
                <a:sym typeface="+mn-ea"/>
              </a:rPr>
              <a:t>1.</a:t>
            </a:r>
            <a:r>
              <a:rPr lang="zh-CN" altLang="en-US" sz="2400">
                <a:latin typeface="KaiTi" panose="02010609060101010101" pitchFamily="49" charset="-122"/>
                <a:ea typeface="KaiTi" panose="02010609060101010101" pitchFamily="49" charset="-122"/>
                <a:sym typeface="+mn-ea"/>
              </a:rPr>
              <a:t>试对传统和现代招聘渠道进行比较。</a:t>
            </a:r>
            <a:endParaRPr lang="zh-CN" altLang="en-US" sz="2400">
              <a:latin typeface="KaiTi" panose="02010609060101010101" pitchFamily="49" charset="-122"/>
              <a:ea typeface="KaiTi" panose="02010609060101010101" pitchFamily="49" charset="-122"/>
            </a:endParaRPr>
          </a:p>
          <a:p>
            <a:pPr fontAlgn="auto">
              <a:lnSpc>
                <a:spcPct val="130000"/>
              </a:lnSpc>
            </a:pPr>
            <a:r>
              <a:rPr lang="en-US" altLang="zh-CN" sz="2400">
                <a:latin typeface="KaiTi" panose="02010609060101010101" pitchFamily="49" charset="-122"/>
                <a:ea typeface="KaiTi" panose="02010609060101010101" pitchFamily="49" charset="-122"/>
                <a:sym typeface="+mn-ea"/>
              </a:rPr>
              <a:t>2.</a:t>
            </a:r>
            <a:r>
              <a:rPr lang="zh-CN" altLang="en-US" sz="2400">
                <a:latin typeface="KaiTi" panose="02010609060101010101" pitchFamily="49" charset="-122"/>
                <a:ea typeface="KaiTi" panose="02010609060101010101" pitchFamily="49" charset="-122"/>
                <a:sym typeface="+mn-ea"/>
              </a:rPr>
              <a:t>招聘成本包括哪些方面</a:t>
            </a:r>
            <a:r>
              <a:rPr lang="en-US" altLang="zh-CN" sz="2400">
                <a:latin typeface="KaiTi" panose="02010609060101010101" pitchFamily="49" charset="-122"/>
                <a:ea typeface="KaiTi" panose="02010609060101010101" pitchFamily="49" charset="-122"/>
                <a:sym typeface="+mn-ea"/>
              </a:rPr>
              <a:t>?</a:t>
            </a:r>
            <a:endParaRPr lang="en-US" altLang="zh-CN" sz="2400">
              <a:latin typeface="KaiTi" panose="02010609060101010101" pitchFamily="49" charset="-122"/>
              <a:ea typeface="KaiTi" panose="02010609060101010101" pitchFamily="49" charset="-122"/>
            </a:endParaRPr>
          </a:p>
          <a:p>
            <a:pPr fontAlgn="auto">
              <a:lnSpc>
                <a:spcPct val="130000"/>
              </a:lnSpc>
            </a:pPr>
            <a:r>
              <a:rPr lang="en-US" altLang="zh-CN" sz="2400">
                <a:latin typeface="KaiTi" panose="02010609060101010101" pitchFamily="49" charset="-122"/>
                <a:ea typeface="KaiTi" panose="02010609060101010101" pitchFamily="49" charset="-122"/>
                <a:sym typeface="+mn-ea"/>
              </a:rPr>
              <a:t>3.</a:t>
            </a:r>
            <a:r>
              <a:rPr lang="zh-CN" altLang="en-US" sz="2400">
                <a:latin typeface="KaiTi" panose="02010609060101010101" pitchFamily="49" charset="-122"/>
                <a:ea typeface="KaiTi" panose="02010609060101010101" pitchFamily="49" charset="-122"/>
                <a:sym typeface="+mn-ea"/>
              </a:rPr>
              <a:t>招聘渠道选择的原则是什么</a:t>
            </a:r>
            <a:r>
              <a:rPr lang="en-US" altLang="zh-CN" sz="2400">
                <a:latin typeface="KaiTi" panose="02010609060101010101" pitchFamily="49" charset="-122"/>
                <a:ea typeface="KaiTi" panose="02010609060101010101" pitchFamily="49" charset="-122"/>
                <a:sym typeface="+mn-ea"/>
              </a:rPr>
              <a:t>?</a:t>
            </a:r>
            <a:endParaRPr lang="en-US" altLang="zh-CN" sz="2400">
              <a:latin typeface="KaiTi" panose="02010609060101010101" pitchFamily="49" charset="-122"/>
              <a:ea typeface="KaiTi" panose="02010609060101010101" pitchFamily="49" charset="-122"/>
            </a:endParaRPr>
          </a:p>
          <a:p>
            <a:pPr fontAlgn="auto">
              <a:lnSpc>
                <a:spcPct val="130000"/>
              </a:lnSpc>
            </a:pPr>
            <a:r>
              <a:rPr lang="en-US" altLang="zh-CN" sz="2400">
                <a:latin typeface="KaiTi" panose="02010609060101010101" pitchFamily="49" charset="-122"/>
                <a:ea typeface="KaiTi" panose="02010609060101010101" pitchFamily="49" charset="-122"/>
                <a:sym typeface="+mn-ea"/>
              </a:rPr>
              <a:t>4.</a:t>
            </a:r>
            <a:r>
              <a:rPr lang="zh-CN" altLang="en-US" sz="2400">
                <a:latin typeface="KaiTi" panose="02010609060101010101" pitchFamily="49" charset="-122"/>
                <a:ea typeface="KaiTi" panose="02010609060101010101" pitchFamily="49" charset="-122"/>
                <a:sym typeface="+mn-ea"/>
              </a:rPr>
              <a:t>内外部招聘的途径分别有哪些</a:t>
            </a:r>
            <a:r>
              <a:rPr lang="en-US" altLang="zh-CN" sz="2400">
                <a:latin typeface="KaiTi" panose="02010609060101010101" pitchFamily="49" charset="-122"/>
                <a:ea typeface="KaiTi" panose="02010609060101010101" pitchFamily="49" charset="-122"/>
                <a:sym typeface="+mn-ea"/>
              </a:rPr>
              <a:t>?</a:t>
            </a:r>
            <a:endParaRPr lang="en-US" altLang="zh-CN" sz="2400">
              <a:latin typeface="KaiTi" panose="02010609060101010101" pitchFamily="49" charset="-122"/>
              <a:ea typeface="KaiTi" panose="02010609060101010101" pitchFamily="49" charset="-122"/>
            </a:endParaRPr>
          </a:p>
          <a:p>
            <a:pPr fontAlgn="auto">
              <a:lnSpc>
                <a:spcPct val="130000"/>
              </a:lnSpc>
            </a:pPr>
            <a:r>
              <a:rPr lang="en-US" altLang="zh-CN" sz="2400">
                <a:latin typeface="KaiTi" panose="02010609060101010101" pitchFamily="49" charset="-122"/>
                <a:ea typeface="KaiTi" panose="02010609060101010101" pitchFamily="49" charset="-122"/>
                <a:sym typeface="+mn-ea"/>
              </a:rPr>
              <a:t>5.</a:t>
            </a:r>
            <a:r>
              <a:rPr lang="zh-CN" altLang="en-US" sz="2400">
                <a:latin typeface="KaiTi" panose="02010609060101010101" pitchFamily="49" charset="-122"/>
                <a:ea typeface="KaiTi" panose="02010609060101010101" pitchFamily="49" charset="-122"/>
                <a:sym typeface="+mn-ea"/>
              </a:rPr>
              <a:t>各主要招聘渠道的优缺点分别是什么</a:t>
            </a:r>
            <a:r>
              <a:rPr lang="en-US" altLang="zh-CN" sz="2400">
                <a:latin typeface="KaiTi" panose="02010609060101010101" pitchFamily="49" charset="-122"/>
                <a:ea typeface="KaiTi" panose="02010609060101010101" pitchFamily="49" charset="-122"/>
                <a:sym typeface="+mn-ea"/>
              </a:rPr>
              <a:t>?</a:t>
            </a:r>
            <a:endParaRPr lang="en-US" altLang="zh-CN" sz="2400">
              <a:latin typeface="KaiTi" panose="02010609060101010101" pitchFamily="49" charset="-122"/>
              <a:ea typeface="KaiTi" panose="02010609060101010101" pitchFamily="49" charset="-122"/>
            </a:endParaRPr>
          </a:p>
          <a:p>
            <a:pPr fontAlgn="auto">
              <a:lnSpc>
                <a:spcPct val="130000"/>
              </a:lnSpc>
            </a:pPr>
            <a:r>
              <a:rPr lang="en-US" altLang="zh-CN" sz="2400">
                <a:latin typeface="KaiTi" panose="02010609060101010101" pitchFamily="49" charset="-122"/>
                <a:ea typeface="KaiTi" panose="02010609060101010101" pitchFamily="49" charset="-122"/>
                <a:sym typeface="+mn-ea"/>
              </a:rPr>
              <a:t>6.</a:t>
            </a:r>
            <a:r>
              <a:rPr lang="zh-CN" altLang="en-US" sz="2400">
                <a:latin typeface="KaiTi" panose="02010609060101010101" pitchFamily="49" charset="-122"/>
                <a:ea typeface="KaiTi" panose="02010609060101010101" pitchFamily="49" charset="-122"/>
                <a:sym typeface="+mn-ea"/>
              </a:rPr>
              <a:t>为什么说内部招聘可能会产生不稳定因素</a:t>
            </a:r>
            <a:r>
              <a:rPr lang="en-US" altLang="zh-CN" sz="2400">
                <a:latin typeface="KaiTi" panose="02010609060101010101" pitchFamily="49" charset="-122"/>
                <a:ea typeface="KaiTi" panose="02010609060101010101" pitchFamily="49" charset="-122"/>
                <a:sym typeface="+mn-ea"/>
              </a:rPr>
              <a:t>?</a:t>
            </a:r>
            <a:endParaRPr lang="zh-CN" altLang="en-US" sz="2400">
              <a:latin typeface="KaiTi" panose="02010609060101010101" pitchFamily="49" charset="-122"/>
              <a:ea typeface="KaiTi" panose="02010609060101010101" pitchFamily="49" charset="-122"/>
            </a:endParaRPr>
          </a:p>
        </p:txBody>
      </p:sp>
    </p:spTree>
    <p:extLst>
      <p:ext uri="{BB962C8B-B14F-4D97-AF65-F5344CB8AC3E}">
        <p14:creationId xmlns:p14="http://schemas.microsoft.com/office/powerpoint/2010/main" val="82618447"/>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0">
        <p15:prstTrans prst="pageCurlDouble"/>
      </p:transition>
    </mc:Choice>
    <mc:Fallback xmlns="">
      <p:transition spd="slow" advTm="0">
        <p:fade/>
      </p:transition>
    </mc:Fallback>
  </mc:AlternateContent>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矩形 24"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549157" y="-975631"/>
            <a:ext cx="583096" cy="838080"/>
          </a:xfrm>
          <a:prstGeom prst="rect">
            <a:avLst/>
          </a:prstGeom>
          <a:solidFill>
            <a:srgbClr val="365B7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 name="矩形 25"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1132253" y="-975631"/>
            <a:ext cx="583096" cy="838080"/>
          </a:xfrm>
          <a:prstGeom prst="rect">
            <a:avLst/>
          </a:prstGeom>
          <a:solidFill>
            <a:srgbClr val="96648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 name="矩形 26"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1715349" y="-975631"/>
            <a:ext cx="583096" cy="838080"/>
          </a:xfrm>
          <a:prstGeom prst="rect">
            <a:avLst/>
          </a:prstGeom>
          <a:solidFill>
            <a:srgbClr val="D06F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 name="矩形 27"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2298446" y="-975631"/>
            <a:ext cx="583096" cy="838080"/>
          </a:xfrm>
          <a:prstGeom prst="rect">
            <a:avLst/>
          </a:prstGeom>
          <a:solidFill>
            <a:srgbClr val="F779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 name="矩形 28"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2881542" y="-975631"/>
            <a:ext cx="583096" cy="838080"/>
          </a:xfrm>
          <a:prstGeom prst="rect">
            <a:avLst/>
          </a:prstGeom>
          <a:solidFill>
            <a:srgbClr val="F8AD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cxnSp>
        <p:nvCxnSpPr>
          <p:cNvPr id="7" name="直接连接符 6"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CxnSpPr/>
          <p:nvPr/>
        </p:nvCxnSpPr>
        <p:spPr>
          <a:xfrm>
            <a:off x="3246637" y="1273629"/>
            <a:ext cx="5770860"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9" name="椭圆 8"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flipH="1">
            <a:off x="2686180" y="813581"/>
            <a:ext cx="157493" cy="157493"/>
          </a:xfrm>
          <a:prstGeom prst="ellipse">
            <a:avLst/>
          </a:prstGeom>
          <a:solidFill>
            <a:srgbClr val="D06F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 name="椭圆 9"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flipH="1">
            <a:off x="2686180" y="335956"/>
            <a:ext cx="321030" cy="321030"/>
          </a:xfrm>
          <a:prstGeom prst="ellipse">
            <a:avLst/>
          </a:prstGeom>
          <a:solidFill>
            <a:srgbClr val="966481"/>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 name="椭圆 10"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flipH="1">
            <a:off x="2991678" y="806317"/>
            <a:ext cx="219803" cy="219803"/>
          </a:xfrm>
          <a:prstGeom prst="ellipse">
            <a:avLst/>
          </a:prstGeom>
          <a:solidFill>
            <a:srgbClr val="365B7C"/>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 name="椭圆 11"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flipH="1">
            <a:off x="2031169" y="697840"/>
            <a:ext cx="164852" cy="164852"/>
          </a:xfrm>
          <a:prstGeom prst="ellipse">
            <a:avLst/>
          </a:prstGeom>
          <a:solidFill>
            <a:srgbClr val="F779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 name="椭圆 12"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9354354" y="755438"/>
            <a:ext cx="157493" cy="157493"/>
          </a:xfrm>
          <a:prstGeom prst="ellipse">
            <a:avLst/>
          </a:prstGeom>
          <a:solidFill>
            <a:srgbClr val="D06F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 name="椭圆 13"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9190817" y="277813"/>
            <a:ext cx="321030" cy="321030"/>
          </a:xfrm>
          <a:prstGeom prst="ellipse">
            <a:avLst/>
          </a:prstGeom>
          <a:solidFill>
            <a:srgbClr val="966481"/>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 name="椭圆 14"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a:off x="8986546" y="748174"/>
            <a:ext cx="219803" cy="219803"/>
          </a:xfrm>
          <a:prstGeom prst="ellipse">
            <a:avLst/>
          </a:prstGeom>
          <a:solidFill>
            <a:srgbClr val="365B7C"/>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 name="椭圆 15"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a:off x="10002006" y="639697"/>
            <a:ext cx="164852" cy="164852"/>
          </a:xfrm>
          <a:prstGeom prst="ellipse">
            <a:avLst/>
          </a:prstGeom>
          <a:solidFill>
            <a:srgbClr val="F779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e7d195523061f1c0"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hidden="1"/>
          <p:cNvSpPr txBox="1"/>
          <p:nvPr/>
        </p:nvSpPr>
        <p:spPr>
          <a:xfrm>
            <a:off x="-355600" y="1803400"/>
            <a:ext cx="293927" cy="1016000"/>
          </a:xfrm>
          <a:prstGeom prst="rect">
            <a:avLst/>
          </a:prstGeom>
          <a:noFill/>
        </p:spPr>
        <p:txBody>
          <a:bodyPr vert="wordArtVert" rtlCol="0">
            <a:spAutoFit/>
          </a:bodyPr>
          <a:lstStyle/>
          <a:p>
            <a:r>
              <a:rPr lang="en-US" altLang="zh-CN" sz="100"/>
              <a:t>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a:t>
            </a:r>
            <a:endParaRPr lang="zh-CN" altLang="en-US" sz="100"/>
          </a:p>
        </p:txBody>
      </p:sp>
      <p:sp>
        <p:nvSpPr>
          <p:cNvPr id="2" name="文本框 1"/>
          <p:cNvSpPr txBox="1"/>
          <p:nvPr/>
        </p:nvSpPr>
        <p:spPr>
          <a:xfrm>
            <a:off x="5147945" y="461010"/>
            <a:ext cx="1896745" cy="521970"/>
          </a:xfrm>
          <a:prstGeom prst="rect">
            <a:avLst/>
          </a:prstGeom>
          <a:noFill/>
        </p:spPr>
        <p:txBody>
          <a:bodyPr wrap="square" rtlCol="0">
            <a:spAutoFit/>
          </a:bodyPr>
          <a:lstStyle/>
          <a:p>
            <a:pPr algn="ctr">
              <a:defRPr/>
            </a:pPr>
            <a:r>
              <a:rPr lang="zh-CN" altLang="en-US" sz="2800" dirty="0">
                <a:latin typeface="KaiTi" panose="02010609060101010101" pitchFamily="49" charset="-122"/>
                <a:ea typeface="KaiTi" panose="02010609060101010101" pitchFamily="49" charset="-122"/>
                <a:sym typeface="+mn-ea"/>
              </a:rPr>
              <a:t>实训题 </a:t>
            </a:r>
          </a:p>
        </p:txBody>
      </p:sp>
      <p:sp>
        <p:nvSpPr>
          <p:cNvPr id="3" name="文本框 2"/>
          <p:cNvSpPr txBox="1"/>
          <p:nvPr/>
        </p:nvSpPr>
        <p:spPr>
          <a:xfrm>
            <a:off x="1132253" y="1914525"/>
            <a:ext cx="9758904" cy="3083921"/>
          </a:xfrm>
          <a:prstGeom prst="rect">
            <a:avLst/>
          </a:prstGeom>
          <a:noFill/>
        </p:spPr>
        <p:txBody>
          <a:bodyPr wrap="square" rtlCol="0">
            <a:spAutoFit/>
          </a:bodyPr>
          <a:lstStyle/>
          <a:p>
            <a:pPr eaLnBrk="1" hangingPunct="1">
              <a:lnSpc>
                <a:spcPct val="90000"/>
              </a:lnSpc>
            </a:pPr>
            <a:r>
              <a:rPr lang="zh-CN" altLang="en-US" sz="2400" dirty="0">
                <a:latin typeface="KaiTi" panose="02010609060101010101" pitchFamily="49" charset="-122"/>
                <a:ea typeface="KaiTi" panose="02010609060101010101" pitchFamily="49" charset="-122"/>
                <a:sym typeface="+mn-ea"/>
              </a:rPr>
              <a:t>某企业拟招聘销售主管</a:t>
            </a:r>
            <a:r>
              <a:rPr lang="en-US" altLang="zh-CN" sz="2400" dirty="0">
                <a:latin typeface="KaiTi" panose="02010609060101010101" pitchFamily="49" charset="-122"/>
                <a:ea typeface="KaiTi" panose="02010609060101010101" pitchFamily="49" charset="-122"/>
                <a:sym typeface="+mn-ea"/>
              </a:rPr>
              <a:t>10</a:t>
            </a:r>
            <a:r>
              <a:rPr lang="zh-CN" altLang="en-US" sz="2400" dirty="0">
                <a:latin typeface="KaiTi" panose="02010609060101010101" pitchFamily="49" charset="-122"/>
                <a:ea typeface="KaiTi" panose="02010609060101010101" pitchFamily="49" charset="-122"/>
                <a:sym typeface="+mn-ea"/>
              </a:rPr>
              <a:t>人</a:t>
            </a:r>
            <a:r>
              <a:rPr lang="en-US" altLang="zh-CN" sz="2400" dirty="0">
                <a:latin typeface="KaiTi" panose="02010609060101010101" pitchFamily="49" charset="-122"/>
                <a:ea typeface="KaiTi" panose="02010609060101010101" pitchFamily="49" charset="-122"/>
                <a:sym typeface="+mn-ea"/>
              </a:rPr>
              <a:t>,</a:t>
            </a:r>
            <a:r>
              <a:rPr lang="zh-CN" altLang="en-US" sz="2400" dirty="0">
                <a:latin typeface="KaiTi" panose="02010609060101010101" pitchFamily="49" charset="-122"/>
                <a:ea typeface="KaiTi" panose="02010609060101010101" pitchFamily="49" charset="-122"/>
                <a:sym typeface="+mn-ea"/>
              </a:rPr>
              <a:t>但在选择招聘渠道时</a:t>
            </a:r>
            <a:r>
              <a:rPr lang="en-US" altLang="zh-CN" sz="2400" dirty="0">
                <a:latin typeface="KaiTi" panose="02010609060101010101" pitchFamily="49" charset="-122"/>
                <a:ea typeface="KaiTi" panose="02010609060101010101" pitchFamily="49" charset="-122"/>
                <a:sym typeface="+mn-ea"/>
              </a:rPr>
              <a:t>,</a:t>
            </a:r>
            <a:r>
              <a:rPr lang="zh-CN" altLang="en-US" sz="2400" dirty="0">
                <a:latin typeface="KaiTi" panose="02010609060101010101" pitchFamily="49" charset="-122"/>
                <a:ea typeface="KaiTi" panose="02010609060101010101" pitchFamily="49" charset="-122"/>
                <a:sym typeface="+mn-ea"/>
              </a:rPr>
              <a:t>用人部门与人力资源部门出现了矛盾</a:t>
            </a:r>
            <a:r>
              <a:rPr lang="en-US" altLang="zh-CN" sz="2400" dirty="0">
                <a:latin typeface="KaiTi" panose="02010609060101010101" pitchFamily="49" charset="-122"/>
                <a:ea typeface="KaiTi" panose="02010609060101010101" pitchFamily="49" charset="-122"/>
                <a:sym typeface="+mn-ea"/>
              </a:rPr>
              <a:t>,</a:t>
            </a:r>
            <a:r>
              <a:rPr lang="zh-CN" altLang="en-US" sz="2400" dirty="0">
                <a:latin typeface="KaiTi" panose="02010609060101010101" pitchFamily="49" charset="-122"/>
                <a:ea typeface="KaiTi" panose="02010609060101010101" pitchFamily="49" charset="-122"/>
                <a:sym typeface="+mn-ea"/>
              </a:rPr>
              <a:t>用人部门坚持选择外部招聘</a:t>
            </a:r>
            <a:r>
              <a:rPr lang="en-US" altLang="zh-CN" sz="2400" dirty="0">
                <a:latin typeface="KaiTi" panose="02010609060101010101" pitchFamily="49" charset="-122"/>
                <a:ea typeface="KaiTi" panose="02010609060101010101" pitchFamily="49" charset="-122"/>
                <a:sym typeface="+mn-ea"/>
              </a:rPr>
              <a:t>,</a:t>
            </a:r>
            <a:r>
              <a:rPr lang="zh-CN" altLang="en-US" sz="2400" dirty="0">
                <a:latin typeface="KaiTi" panose="02010609060101010101" pitchFamily="49" charset="-122"/>
                <a:ea typeface="KaiTi" panose="02010609060101010101" pitchFamily="49" charset="-122"/>
                <a:sym typeface="+mn-ea"/>
              </a:rPr>
              <a:t>人力资源部门认为应该从内部选拔。在企业召开的一次办公会议上</a:t>
            </a:r>
            <a:r>
              <a:rPr lang="en-US" altLang="zh-CN" sz="2400" dirty="0">
                <a:latin typeface="KaiTi" panose="02010609060101010101" pitchFamily="49" charset="-122"/>
                <a:ea typeface="KaiTi" panose="02010609060101010101" pitchFamily="49" charset="-122"/>
                <a:sym typeface="+mn-ea"/>
              </a:rPr>
              <a:t>,</a:t>
            </a:r>
            <a:r>
              <a:rPr lang="zh-CN" altLang="en-US" sz="2400" dirty="0">
                <a:latin typeface="KaiTi" panose="02010609060101010101" pitchFamily="49" charset="-122"/>
                <a:ea typeface="KaiTi" panose="02010609060101010101" pitchFamily="49" charset="-122"/>
                <a:sym typeface="+mn-ea"/>
              </a:rPr>
              <a:t>用人部门与人力资源部门展开了激烈的争论。</a:t>
            </a:r>
            <a:endParaRPr lang="en-US" altLang="zh-CN" sz="2400" dirty="0">
              <a:latin typeface="KaiTi" panose="02010609060101010101" pitchFamily="49" charset="-122"/>
              <a:ea typeface="KaiTi" panose="02010609060101010101" pitchFamily="49" charset="-122"/>
              <a:sym typeface="+mn-ea"/>
            </a:endParaRPr>
          </a:p>
          <a:p>
            <a:pPr eaLnBrk="1" hangingPunct="1">
              <a:lnSpc>
                <a:spcPct val="90000"/>
              </a:lnSpc>
            </a:pPr>
            <a:endParaRPr lang="zh-CN" altLang="en-US" sz="2400" dirty="0">
              <a:latin typeface="KaiTi" panose="02010609060101010101" pitchFamily="49" charset="-122"/>
              <a:ea typeface="KaiTi" panose="02010609060101010101" pitchFamily="49" charset="-122"/>
            </a:endParaRPr>
          </a:p>
          <a:p>
            <a:pPr eaLnBrk="1" hangingPunct="1">
              <a:lnSpc>
                <a:spcPct val="90000"/>
              </a:lnSpc>
            </a:pPr>
            <a:r>
              <a:rPr lang="zh-CN" altLang="en-US" sz="2400" dirty="0">
                <a:solidFill>
                  <a:srgbClr val="FF0000"/>
                </a:solidFill>
                <a:latin typeface="KaiTi" panose="02010609060101010101" pitchFamily="49" charset="-122"/>
                <a:ea typeface="KaiTi" panose="02010609060101010101" pitchFamily="49" charset="-122"/>
                <a:sym typeface="+mn-ea"/>
              </a:rPr>
              <a:t>要求</a:t>
            </a:r>
            <a:r>
              <a:rPr lang="en-US" altLang="zh-CN" sz="2400" dirty="0">
                <a:latin typeface="KaiTi" panose="02010609060101010101" pitchFamily="49" charset="-122"/>
                <a:ea typeface="KaiTi" panose="02010609060101010101" pitchFamily="49" charset="-122"/>
                <a:sym typeface="+mn-ea"/>
              </a:rPr>
              <a:t>:</a:t>
            </a:r>
            <a:r>
              <a:rPr lang="zh-CN" altLang="en-US" sz="2400" dirty="0">
                <a:latin typeface="KaiTi" panose="02010609060101010101" pitchFamily="49" charset="-122"/>
                <a:ea typeface="KaiTi" panose="02010609060101010101" pitchFamily="49" charset="-122"/>
                <a:sym typeface="+mn-ea"/>
              </a:rPr>
              <a:t>把全班分为若干组</a:t>
            </a:r>
            <a:r>
              <a:rPr lang="en-US" altLang="zh-CN" sz="2400" dirty="0">
                <a:latin typeface="KaiTi" panose="02010609060101010101" pitchFamily="49" charset="-122"/>
                <a:ea typeface="KaiTi" panose="02010609060101010101" pitchFamily="49" charset="-122"/>
                <a:sym typeface="+mn-ea"/>
              </a:rPr>
              <a:t>,</a:t>
            </a:r>
            <a:r>
              <a:rPr lang="zh-CN" altLang="en-US" sz="2400" dirty="0">
                <a:latin typeface="KaiTi" panose="02010609060101010101" pitchFamily="49" charset="-122"/>
                <a:ea typeface="KaiTi" panose="02010609060101010101" pitchFamily="49" charset="-122"/>
                <a:sym typeface="+mn-ea"/>
              </a:rPr>
              <a:t>每组</a:t>
            </a:r>
            <a:r>
              <a:rPr lang="en-US" altLang="zh-CN" sz="2400" dirty="0">
                <a:latin typeface="KaiTi" panose="02010609060101010101" pitchFamily="49" charset="-122"/>
                <a:ea typeface="KaiTi" panose="02010609060101010101" pitchFamily="49" charset="-122"/>
                <a:sym typeface="+mn-ea"/>
              </a:rPr>
              <a:t>6</a:t>
            </a:r>
            <a:r>
              <a:rPr lang="zh-CN" altLang="en-US" sz="2400" dirty="0">
                <a:latin typeface="KaiTi" panose="02010609060101010101" pitchFamily="49" charset="-122"/>
                <a:ea typeface="KaiTi" panose="02010609060101010101" pitchFamily="49" charset="-122"/>
                <a:sym typeface="+mn-ea"/>
              </a:rPr>
              <a:t>人左右</a:t>
            </a:r>
            <a:r>
              <a:rPr lang="en-US" altLang="zh-CN" sz="2400" dirty="0">
                <a:latin typeface="KaiTi" panose="02010609060101010101" pitchFamily="49" charset="-122"/>
                <a:ea typeface="KaiTi" panose="02010609060101010101" pitchFamily="49" charset="-122"/>
                <a:sym typeface="+mn-ea"/>
              </a:rPr>
              <a:t>,</a:t>
            </a:r>
            <a:r>
              <a:rPr lang="zh-CN" altLang="en-US" sz="2400" dirty="0">
                <a:latin typeface="KaiTi" panose="02010609060101010101" pitchFamily="49" charset="-122"/>
                <a:ea typeface="KaiTi" panose="02010609060101010101" pitchFamily="49" charset="-122"/>
                <a:sym typeface="+mn-ea"/>
              </a:rPr>
              <a:t>每两组为一个实训单元</a:t>
            </a:r>
            <a:r>
              <a:rPr lang="en-US" altLang="zh-CN" sz="2400" dirty="0">
                <a:latin typeface="KaiTi" panose="02010609060101010101" pitchFamily="49" charset="-122"/>
                <a:ea typeface="KaiTi" panose="02010609060101010101" pitchFamily="49" charset="-122"/>
                <a:sym typeface="+mn-ea"/>
              </a:rPr>
              <a:t>,</a:t>
            </a:r>
            <a:r>
              <a:rPr lang="zh-CN" altLang="en-US" sz="2400" dirty="0">
                <a:latin typeface="KaiTi" panose="02010609060101010101" pitchFamily="49" charset="-122"/>
                <a:ea typeface="KaiTi" panose="02010609060101010101" pitchFamily="49" charset="-122"/>
                <a:sym typeface="+mn-ea"/>
              </a:rPr>
              <a:t>其中一组模拟用人部门</a:t>
            </a:r>
            <a:r>
              <a:rPr lang="en-US" altLang="zh-CN" sz="2400" dirty="0">
                <a:latin typeface="KaiTi" panose="02010609060101010101" pitchFamily="49" charset="-122"/>
                <a:ea typeface="KaiTi" panose="02010609060101010101" pitchFamily="49" charset="-122"/>
                <a:sym typeface="+mn-ea"/>
              </a:rPr>
              <a:t>,</a:t>
            </a:r>
            <a:r>
              <a:rPr lang="zh-CN" altLang="en-US" sz="2400" dirty="0">
                <a:latin typeface="KaiTi" panose="02010609060101010101" pitchFamily="49" charset="-122"/>
                <a:ea typeface="KaiTi" panose="02010609060101010101" pitchFamily="49" charset="-122"/>
                <a:sym typeface="+mn-ea"/>
              </a:rPr>
              <a:t>另外一组模拟人力资源部门。学生在论证己方观点时需言之成理、言之有据</a:t>
            </a:r>
            <a:r>
              <a:rPr lang="en-US" altLang="zh-CN" sz="2400" dirty="0">
                <a:latin typeface="KaiTi" panose="02010609060101010101" pitchFamily="49" charset="-122"/>
                <a:ea typeface="KaiTi" panose="02010609060101010101" pitchFamily="49" charset="-122"/>
                <a:sym typeface="+mn-ea"/>
              </a:rPr>
              <a:t>,</a:t>
            </a:r>
            <a:r>
              <a:rPr lang="zh-CN" altLang="en-US" sz="2400" dirty="0">
                <a:latin typeface="KaiTi" panose="02010609060101010101" pitchFamily="49" charset="-122"/>
                <a:ea typeface="KaiTi" panose="02010609060101010101" pitchFamily="49" charset="-122"/>
                <a:sym typeface="+mn-ea"/>
              </a:rPr>
              <a:t>深刻理解内外部招聘的优缺点</a:t>
            </a:r>
            <a:r>
              <a:rPr lang="en-US" altLang="zh-CN" sz="2400" dirty="0">
                <a:latin typeface="KaiTi" panose="02010609060101010101" pitchFamily="49" charset="-122"/>
                <a:ea typeface="KaiTi" panose="02010609060101010101" pitchFamily="49" charset="-122"/>
                <a:sym typeface="+mn-ea"/>
              </a:rPr>
              <a:t>,</a:t>
            </a:r>
            <a:r>
              <a:rPr lang="zh-CN" altLang="en-US" sz="2400" dirty="0">
                <a:latin typeface="KaiTi" panose="02010609060101010101" pitchFamily="49" charset="-122"/>
                <a:ea typeface="KaiTi" panose="02010609060101010101" pitchFamily="49" charset="-122"/>
                <a:sym typeface="+mn-ea"/>
              </a:rPr>
              <a:t>正确选择招聘渠道</a:t>
            </a:r>
            <a:endParaRPr lang="zh-CN" altLang="en-US" sz="2400" dirty="0">
              <a:latin typeface="KaiTi" panose="02010609060101010101" pitchFamily="49" charset="-122"/>
              <a:ea typeface="KaiTi" panose="02010609060101010101" pitchFamily="49" charset="-122"/>
            </a:endParaRPr>
          </a:p>
        </p:txBody>
      </p:sp>
    </p:spTree>
    <p:extLst>
      <p:ext uri="{BB962C8B-B14F-4D97-AF65-F5344CB8AC3E}">
        <p14:creationId xmlns:p14="http://schemas.microsoft.com/office/powerpoint/2010/main" val="3750349371"/>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0">
        <p15:prstTrans prst="pageCurlDouble"/>
      </p:transition>
    </mc:Choice>
    <mc:Fallback xmlns="">
      <p:transition spd="slow" advTm="0">
        <p:fade/>
      </p:transition>
    </mc:Fallback>
  </mc:AlternateContent>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矩形 24"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549157" y="-975631"/>
            <a:ext cx="583096" cy="838080"/>
          </a:xfrm>
          <a:prstGeom prst="rect">
            <a:avLst/>
          </a:prstGeom>
          <a:solidFill>
            <a:srgbClr val="365B7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 name="矩形 25"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1132253" y="-975631"/>
            <a:ext cx="583096" cy="838080"/>
          </a:xfrm>
          <a:prstGeom prst="rect">
            <a:avLst/>
          </a:prstGeom>
          <a:solidFill>
            <a:srgbClr val="96648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 name="矩形 26"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1715349" y="-975631"/>
            <a:ext cx="583096" cy="838080"/>
          </a:xfrm>
          <a:prstGeom prst="rect">
            <a:avLst/>
          </a:prstGeom>
          <a:solidFill>
            <a:srgbClr val="D06F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 name="矩形 27"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2298446" y="-975631"/>
            <a:ext cx="583096" cy="838080"/>
          </a:xfrm>
          <a:prstGeom prst="rect">
            <a:avLst/>
          </a:prstGeom>
          <a:solidFill>
            <a:srgbClr val="F779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 name="矩形 28"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2881542" y="-975631"/>
            <a:ext cx="583096" cy="838080"/>
          </a:xfrm>
          <a:prstGeom prst="rect">
            <a:avLst/>
          </a:prstGeom>
          <a:solidFill>
            <a:srgbClr val="F8AD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cxnSp>
        <p:nvCxnSpPr>
          <p:cNvPr id="7" name="直接连接符 6"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CxnSpPr/>
          <p:nvPr/>
        </p:nvCxnSpPr>
        <p:spPr>
          <a:xfrm>
            <a:off x="3246637" y="1273629"/>
            <a:ext cx="5770860"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9" name="椭圆 8"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flipH="1">
            <a:off x="2686180" y="813581"/>
            <a:ext cx="157493" cy="157493"/>
          </a:xfrm>
          <a:prstGeom prst="ellipse">
            <a:avLst/>
          </a:prstGeom>
          <a:solidFill>
            <a:srgbClr val="D06F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 name="椭圆 9"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flipH="1">
            <a:off x="2686180" y="335956"/>
            <a:ext cx="321030" cy="321030"/>
          </a:xfrm>
          <a:prstGeom prst="ellipse">
            <a:avLst/>
          </a:prstGeom>
          <a:solidFill>
            <a:srgbClr val="966481"/>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 name="椭圆 10"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flipH="1">
            <a:off x="2991678" y="806317"/>
            <a:ext cx="219803" cy="219803"/>
          </a:xfrm>
          <a:prstGeom prst="ellipse">
            <a:avLst/>
          </a:prstGeom>
          <a:solidFill>
            <a:srgbClr val="365B7C"/>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 name="椭圆 11"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flipH="1">
            <a:off x="2031169" y="697840"/>
            <a:ext cx="164852" cy="164852"/>
          </a:xfrm>
          <a:prstGeom prst="ellipse">
            <a:avLst/>
          </a:prstGeom>
          <a:solidFill>
            <a:srgbClr val="F779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 name="椭圆 12"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9354354" y="755438"/>
            <a:ext cx="157493" cy="157493"/>
          </a:xfrm>
          <a:prstGeom prst="ellipse">
            <a:avLst/>
          </a:prstGeom>
          <a:solidFill>
            <a:srgbClr val="D06F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 name="椭圆 13"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9190817" y="277813"/>
            <a:ext cx="321030" cy="321030"/>
          </a:xfrm>
          <a:prstGeom prst="ellipse">
            <a:avLst/>
          </a:prstGeom>
          <a:solidFill>
            <a:srgbClr val="966481"/>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 name="椭圆 14"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a:off x="8986546" y="748174"/>
            <a:ext cx="219803" cy="219803"/>
          </a:xfrm>
          <a:prstGeom prst="ellipse">
            <a:avLst/>
          </a:prstGeom>
          <a:solidFill>
            <a:srgbClr val="365B7C"/>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 name="椭圆 15"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a:off x="10002006" y="639697"/>
            <a:ext cx="164852" cy="164852"/>
          </a:xfrm>
          <a:prstGeom prst="ellipse">
            <a:avLst/>
          </a:prstGeom>
          <a:solidFill>
            <a:srgbClr val="F779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e7d195523061f1c0"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hidden="1"/>
          <p:cNvSpPr txBox="1"/>
          <p:nvPr/>
        </p:nvSpPr>
        <p:spPr>
          <a:xfrm>
            <a:off x="-355600" y="1803400"/>
            <a:ext cx="293927" cy="1016000"/>
          </a:xfrm>
          <a:prstGeom prst="rect">
            <a:avLst/>
          </a:prstGeom>
          <a:noFill/>
        </p:spPr>
        <p:txBody>
          <a:bodyPr vert="wordArtVert" rtlCol="0">
            <a:spAutoFit/>
          </a:bodyPr>
          <a:lstStyle/>
          <a:p>
            <a:r>
              <a:rPr lang="en-US" altLang="zh-CN" sz="100"/>
              <a:t>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a:t>
            </a:r>
            <a:endParaRPr lang="zh-CN" altLang="en-US" sz="100"/>
          </a:p>
        </p:txBody>
      </p:sp>
      <p:sp>
        <p:nvSpPr>
          <p:cNvPr id="2" name="文本框 1"/>
          <p:cNvSpPr txBox="1"/>
          <p:nvPr/>
        </p:nvSpPr>
        <p:spPr>
          <a:xfrm>
            <a:off x="4221480" y="504190"/>
            <a:ext cx="3387725" cy="521970"/>
          </a:xfrm>
          <a:prstGeom prst="rect">
            <a:avLst/>
          </a:prstGeom>
          <a:noFill/>
        </p:spPr>
        <p:txBody>
          <a:bodyPr wrap="square" rtlCol="0">
            <a:spAutoFit/>
          </a:bodyPr>
          <a:lstStyle/>
          <a:p>
            <a:pPr algn="ctr">
              <a:defRPr/>
            </a:pPr>
            <a:r>
              <a:rPr lang="zh-CN" altLang="en-US" sz="2800" dirty="0">
                <a:latin typeface="KaiTi" panose="02010609060101010101" pitchFamily="49" charset="-122"/>
                <a:ea typeface="KaiTi" panose="02010609060101010101" pitchFamily="49" charset="-122"/>
                <a:sym typeface="+mn-ea"/>
              </a:rPr>
              <a:t>案例讨论与思考</a:t>
            </a:r>
            <a:r>
              <a:rPr lang="zh-CN" altLang="en-US" dirty="0">
                <a:latin typeface="KaiTi" panose="02010609060101010101" pitchFamily="49" charset="-122"/>
                <a:ea typeface="KaiTi" panose="02010609060101010101" pitchFamily="49" charset="-122"/>
                <a:sym typeface="+mn-ea"/>
              </a:rPr>
              <a:t> </a:t>
            </a:r>
            <a:endParaRPr lang="zh-CN" altLang="en-US" dirty="0">
              <a:latin typeface="KaiTi" panose="02010609060101010101" pitchFamily="49" charset="-122"/>
              <a:ea typeface="KaiTi" panose="02010609060101010101" pitchFamily="49" charset="-122"/>
            </a:endParaRPr>
          </a:p>
        </p:txBody>
      </p:sp>
      <p:sp>
        <p:nvSpPr>
          <p:cNvPr id="3" name="文本框 2"/>
          <p:cNvSpPr txBox="1"/>
          <p:nvPr/>
        </p:nvSpPr>
        <p:spPr>
          <a:xfrm>
            <a:off x="1149985" y="1417955"/>
            <a:ext cx="10149386" cy="5816977"/>
          </a:xfrm>
          <a:prstGeom prst="rect">
            <a:avLst/>
          </a:prstGeom>
          <a:noFill/>
        </p:spPr>
        <p:txBody>
          <a:bodyPr wrap="square" rtlCol="0">
            <a:spAutoFit/>
          </a:bodyPr>
          <a:lstStyle/>
          <a:p>
            <a:pPr eaLnBrk="1" hangingPunct="1">
              <a:lnSpc>
                <a:spcPct val="80000"/>
              </a:lnSpc>
            </a:pPr>
            <a:r>
              <a:rPr lang="en-US" altLang="zh-CN" sz="2000" dirty="0">
                <a:latin typeface="KaiTi" panose="02010609060101010101" pitchFamily="49" charset="-122"/>
                <a:ea typeface="KaiTi" panose="02010609060101010101" pitchFamily="49" charset="-122"/>
                <a:sym typeface="+mn-ea"/>
              </a:rPr>
              <a:t>       </a:t>
            </a:r>
            <a:r>
              <a:rPr lang="zh-CN" altLang="en-US" sz="2000" dirty="0">
                <a:latin typeface="KaiTi" panose="02010609060101010101" pitchFamily="49" charset="-122"/>
                <a:ea typeface="KaiTi" panose="02010609060101010101" pitchFamily="49" charset="-122"/>
                <a:sym typeface="+mn-ea"/>
              </a:rPr>
              <a:t>某设计院的选聘</a:t>
            </a:r>
            <a:endParaRPr lang="zh-CN" altLang="en-US" sz="2000" dirty="0">
              <a:latin typeface="KaiTi" panose="02010609060101010101" pitchFamily="49" charset="-122"/>
              <a:ea typeface="KaiTi" panose="02010609060101010101" pitchFamily="49" charset="-122"/>
            </a:endParaRPr>
          </a:p>
          <a:p>
            <a:pPr eaLnBrk="1" hangingPunct="1">
              <a:lnSpc>
                <a:spcPct val="80000"/>
              </a:lnSpc>
            </a:pPr>
            <a:r>
              <a:rPr lang="zh-CN" altLang="en-US" sz="2000" dirty="0">
                <a:latin typeface="KaiTi" panose="02010609060101010101" pitchFamily="49" charset="-122"/>
                <a:ea typeface="KaiTi" panose="02010609060101010101" pitchFamily="49" charset="-122"/>
                <a:sym typeface="+mn-ea"/>
              </a:rPr>
              <a:t>       某工业设计院是一家国有大型设计单位</a:t>
            </a:r>
            <a:r>
              <a:rPr lang="en-US" altLang="zh-CN" sz="2000" dirty="0">
                <a:latin typeface="KaiTi" panose="02010609060101010101" pitchFamily="49" charset="-122"/>
                <a:ea typeface="KaiTi" panose="02010609060101010101" pitchFamily="49" charset="-122"/>
                <a:sym typeface="+mn-ea"/>
              </a:rPr>
              <a:t>,</a:t>
            </a:r>
            <a:r>
              <a:rPr lang="zh-CN" altLang="en-US" sz="2000" dirty="0">
                <a:latin typeface="KaiTi" panose="02010609060101010101" pitchFamily="49" charset="-122"/>
                <a:ea typeface="KaiTi" panose="02010609060101010101" pitchFamily="49" charset="-122"/>
                <a:sym typeface="+mn-ea"/>
              </a:rPr>
              <a:t>拥有 </a:t>
            </a:r>
            <a:r>
              <a:rPr lang="en-US" altLang="zh-CN" sz="2000" dirty="0">
                <a:latin typeface="KaiTi" panose="02010609060101010101" pitchFamily="49" charset="-122"/>
                <a:ea typeface="KaiTi" panose="02010609060101010101" pitchFamily="49" charset="-122"/>
                <a:sym typeface="+mn-ea"/>
              </a:rPr>
              <a:t>800 </a:t>
            </a:r>
            <a:r>
              <a:rPr lang="zh-CN" altLang="en-US" sz="2000" dirty="0">
                <a:latin typeface="KaiTi" panose="02010609060101010101" pitchFamily="49" charset="-122"/>
                <a:ea typeface="KaiTi" panose="02010609060101010101" pitchFamily="49" charset="-122"/>
                <a:sym typeface="+mn-ea"/>
              </a:rPr>
              <a:t>多名工程技术人员</a:t>
            </a:r>
            <a:r>
              <a:rPr lang="en-US" altLang="zh-CN" sz="2000" dirty="0">
                <a:latin typeface="KaiTi" panose="02010609060101010101" pitchFamily="49" charset="-122"/>
                <a:ea typeface="KaiTi" panose="02010609060101010101" pitchFamily="49" charset="-122"/>
                <a:sym typeface="+mn-ea"/>
              </a:rPr>
              <a:t>,</a:t>
            </a:r>
            <a:r>
              <a:rPr lang="zh-CN" altLang="en-US" sz="2000" dirty="0">
                <a:latin typeface="KaiTi" panose="02010609060101010101" pitchFamily="49" charset="-122"/>
                <a:ea typeface="KaiTi" panose="02010609060101010101" pitchFamily="49" charset="-122"/>
                <a:sym typeface="+mn-ea"/>
              </a:rPr>
              <a:t>该院二室共有 </a:t>
            </a:r>
            <a:r>
              <a:rPr lang="en-US" altLang="zh-CN" sz="2000" dirty="0">
                <a:latin typeface="KaiTi" panose="02010609060101010101" pitchFamily="49" charset="-122"/>
                <a:ea typeface="KaiTi" panose="02010609060101010101" pitchFamily="49" charset="-122"/>
                <a:sym typeface="+mn-ea"/>
              </a:rPr>
              <a:t>15 </a:t>
            </a:r>
            <a:r>
              <a:rPr lang="zh-CN" altLang="en-US" sz="2000" dirty="0">
                <a:latin typeface="KaiTi" panose="02010609060101010101" pitchFamily="49" charset="-122"/>
                <a:ea typeface="KaiTi" panose="02010609060101010101" pitchFamily="49" charset="-122"/>
                <a:sym typeface="+mn-ea"/>
              </a:rPr>
              <a:t>名成员。室主任张池是位经验丰富的高级工程师</a:t>
            </a:r>
            <a:r>
              <a:rPr lang="en-US" altLang="zh-CN" sz="2000" dirty="0">
                <a:latin typeface="KaiTi" panose="02010609060101010101" pitchFamily="49" charset="-122"/>
                <a:ea typeface="KaiTi" panose="02010609060101010101" pitchFamily="49" charset="-122"/>
                <a:sym typeface="+mn-ea"/>
              </a:rPr>
              <a:t>,</a:t>
            </a:r>
            <a:r>
              <a:rPr lang="zh-CN" altLang="en-US" sz="2000" dirty="0">
                <a:latin typeface="KaiTi" panose="02010609060101010101" pitchFamily="49" charset="-122"/>
                <a:ea typeface="KaiTi" panose="02010609060101010101" pitchFamily="49" charset="-122"/>
                <a:sym typeface="+mn-ea"/>
              </a:rPr>
              <a:t>他手下有</a:t>
            </a:r>
            <a:r>
              <a:rPr lang="en-US" altLang="zh-CN" sz="2000" dirty="0">
                <a:latin typeface="KaiTi" panose="02010609060101010101" pitchFamily="49" charset="-122"/>
                <a:ea typeface="KaiTi" panose="02010609060101010101" pitchFamily="49" charset="-122"/>
                <a:sym typeface="+mn-ea"/>
              </a:rPr>
              <a:t>3</a:t>
            </a:r>
            <a:r>
              <a:rPr lang="zh-CN" altLang="en-US" sz="2000" dirty="0">
                <a:latin typeface="KaiTi" panose="02010609060101010101" pitchFamily="49" charset="-122"/>
                <a:ea typeface="KaiTi" panose="02010609060101010101" pitchFamily="49" charset="-122"/>
                <a:sym typeface="+mn-ea"/>
              </a:rPr>
              <a:t>名高级工程师和多名较年轻的工程师和助理工程师。张池知识渊博</a:t>
            </a:r>
            <a:r>
              <a:rPr lang="en-US" altLang="zh-CN" sz="2000" dirty="0">
                <a:latin typeface="KaiTi" panose="02010609060101010101" pitchFamily="49" charset="-122"/>
                <a:ea typeface="KaiTi" panose="02010609060101010101" pitchFamily="49" charset="-122"/>
                <a:sym typeface="+mn-ea"/>
              </a:rPr>
              <a:t>,</a:t>
            </a:r>
            <a:r>
              <a:rPr lang="zh-CN" altLang="en-US" sz="2000" dirty="0">
                <a:latin typeface="KaiTi" panose="02010609060101010101" pitchFamily="49" charset="-122"/>
                <a:ea typeface="KaiTi" panose="02010609060101010101" pitchFamily="49" charset="-122"/>
                <a:sym typeface="+mn-ea"/>
              </a:rPr>
              <a:t>为人正派</a:t>
            </a:r>
            <a:r>
              <a:rPr lang="en-US" altLang="zh-CN" sz="2000" dirty="0">
                <a:latin typeface="KaiTi" panose="02010609060101010101" pitchFamily="49" charset="-122"/>
                <a:ea typeface="KaiTi" panose="02010609060101010101" pitchFamily="49" charset="-122"/>
                <a:sym typeface="+mn-ea"/>
              </a:rPr>
              <a:t>,</a:t>
            </a:r>
            <a:r>
              <a:rPr lang="zh-CN" altLang="en-US" sz="2000" dirty="0">
                <a:latin typeface="KaiTi" panose="02010609060101010101" pitchFamily="49" charset="-122"/>
                <a:ea typeface="KaiTi" panose="02010609060101010101" pitchFamily="49" charset="-122"/>
                <a:sym typeface="+mn-ea"/>
              </a:rPr>
              <a:t>在同事中享有极高的威信。在他的领导下</a:t>
            </a:r>
            <a:r>
              <a:rPr lang="en-US" altLang="zh-CN" sz="2000" dirty="0">
                <a:latin typeface="KaiTi" panose="02010609060101010101" pitchFamily="49" charset="-122"/>
                <a:ea typeface="KaiTi" panose="02010609060101010101" pitchFamily="49" charset="-122"/>
                <a:sym typeface="+mn-ea"/>
              </a:rPr>
              <a:t>,</a:t>
            </a:r>
            <a:r>
              <a:rPr lang="zh-CN" altLang="en-US" sz="2000" dirty="0">
                <a:latin typeface="KaiTi" panose="02010609060101010101" pitchFamily="49" charset="-122"/>
                <a:ea typeface="KaiTi" panose="02010609060101010101" pitchFamily="49" charset="-122"/>
                <a:sym typeface="+mn-ea"/>
              </a:rPr>
              <a:t>二室的同志团结协作</a:t>
            </a:r>
            <a:r>
              <a:rPr lang="en-US" altLang="zh-CN" sz="2000" dirty="0">
                <a:latin typeface="KaiTi" panose="02010609060101010101" pitchFamily="49" charset="-122"/>
                <a:ea typeface="KaiTi" panose="02010609060101010101" pitchFamily="49" charset="-122"/>
                <a:sym typeface="+mn-ea"/>
              </a:rPr>
              <a:t>,</a:t>
            </a:r>
            <a:r>
              <a:rPr lang="zh-CN" altLang="en-US" sz="2000" dirty="0">
                <a:latin typeface="KaiTi" panose="02010609060101010101" pitchFamily="49" charset="-122"/>
                <a:ea typeface="KaiTi" panose="02010609060101010101" pitchFamily="49" charset="-122"/>
                <a:sym typeface="+mn-ea"/>
              </a:rPr>
              <a:t>多次受到院部的表扬和嘉奖。</a:t>
            </a:r>
          </a:p>
          <a:p>
            <a:pPr eaLnBrk="1" hangingPunct="1">
              <a:lnSpc>
                <a:spcPct val="80000"/>
              </a:lnSpc>
            </a:pPr>
            <a:r>
              <a:rPr lang="zh-CN" altLang="en-US" sz="2000" dirty="0">
                <a:latin typeface="KaiTi" panose="02010609060101010101" pitchFamily="49" charset="-122"/>
                <a:ea typeface="KaiTi" panose="02010609060101010101" pitchFamily="49" charset="-122"/>
                <a:sym typeface="+mn-ea"/>
              </a:rPr>
              <a:t>不久前</a:t>
            </a:r>
            <a:r>
              <a:rPr lang="en-US" altLang="zh-CN" sz="2000" dirty="0">
                <a:latin typeface="KaiTi" panose="02010609060101010101" pitchFamily="49" charset="-122"/>
                <a:ea typeface="KaiTi" panose="02010609060101010101" pitchFamily="49" charset="-122"/>
                <a:sym typeface="+mn-ea"/>
              </a:rPr>
              <a:t>,</a:t>
            </a:r>
            <a:r>
              <a:rPr lang="zh-CN" altLang="en-US" sz="2000" dirty="0">
                <a:latin typeface="KaiTi" panose="02010609060101010101" pitchFamily="49" charset="-122"/>
                <a:ea typeface="KaiTi" panose="02010609060101010101" pitchFamily="49" charset="-122"/>
                <a:sym typeface="+mn-ea"/>
              </a:rPr>
              <a:t>张池被市里调走了。二室主任一职待填补。二室有三位资深的高级工程师</a:t>
            </a:r>
            <a:r>
              <a:rPr lang="en-US" altLang="zh-CN" sz="2000" dirty="0">
                <a:latin typeface="KaiTi" panose="02010609060101010101" pitchFamily="49" charset="-122"/>
                <a:ea typeface="KaiTi" panose="02010609060101010101" pitchFamily="49" charset="-122"/>
                <a:sym typeface="+mn-ea"/>
              </a:rPr>
              <a:t>,</a:t>
            </a:r>
            <a:r>
              <a:rPr lang="zh-CN" altLang="en-US" sz="2000" dirty="0">
                <a:latin typeface="KaiTi" panose="02010609060101010101" pitchFamily="49" charset="-122"/>
                <a:ea typeface="KaiTi" panose="02010609060101010101" pitchFamily="49" charset="-122"/>
                <a:sym typeface="+mn-ea"/>
              </a:rPr>
              <a:t>但究竟哪一位将担此任呢</a:t>
            </a:r>
            <a:r>
              <a:rPr lang="en-US" altLang="zh-CN" sz="2000" dirty="0">
                <a:latin typeface="KaiTi" panose="02010609060101010101" pitchFamily="49" charset="-122"/>
                <a:ea typeface="KaiTi" panose="02010609060101010101" pitchFamily="49" charset="-122"/>
                <a:sym typeface="+mn-ea"/>
              </a:rPr>
              <a:t>?</a:t>
            </a:r>
            <a:endParaRPr lang="en-US" altLang="zh-CN" sz="2000" dirty="0">
              <a:latin typeface="KaiTi" panose="02010609060101010101" pitchFamily="49" charset="-122"/>
              <a:ea typeface="KaiTi" panose="02010609060101010101" pitchFamily="49" charset="-122"/>
            </a:endParaRPr>
          </a:p>
          <a:p>
            <a:pPr eaLnBrk="1" hangingPunct="1">
              <a:lnSpc>
                <a:spcPct val="80000"/>
              </a:lnSpc>
            </a:pPr>
            <a:r>
              <a:rPr lang="zh-CN" altLang="en-US" sz="2000" dirty="0">
                <a:latin typeface="KaiTi" panose="02010609060101010101" pitchFamily="49" charset="-122"/>
                <a:ea typeface="KaiTi" panose="02010609060101010101" pitchFamily="49" charset="-122"/>
                <a:sym typeface="+mn-ea"/>
              </a:rPr>
              <a:t>         王工</a:t>
            </a:r>
            <a:r>
              <a:rPr lang="en-US" altLang="zh-CN" sz="2000" dirty="0">
                <a:latin typeface="KaiTi" panose="02010609060101010101" pitchFamily="49" charset="-122"/>
                <a:ea typeface="KaiTi" panose="02010609060101010101" pitchFamily="49" charset="-122"/>
                <a:sym typeface="+mn-ea"/>
              </a:rPr>
              <a:t>:45 </a:t>
            </a:r>
            <a:r>
              <a:rPr lang="zh-CN" altLang="en-US" sz="2000" dirty="0">
                <a:latin typeface="KaiTi" panose="02010609060101010101" pitchFamily="49" charset="-122"/>
                <a:ea typeface="KaiTi" panose="02010609060101010101" pitchFamily="49" charset="-122"/>
                <a:sym typeface="+mn-ea"/>
              </a:rPr>
              <a:t>岁</a:t>
            </a:r>
            <a:r>
              <a:rPr lang="en-US" altLang="zh-CN" sz="2000" dirty="0">
                <a:latin typeface="KaiTi" panose="02010609060101010101" pitchFamily="49" charset="-122"/>
                <a:ea typeface="KaiTi" panose="02010609060101010101" pitchFamily="49" charset="-122"/>
                <a:sym typeface="+mn-ea"/>
              </a:rPr>
              <a:t>,</a:t>
            </a:r>
            <a:r>
              <a:rPr lang="zh-CN" altLang="en-US" sz="2000" dirty="0">
                <a:latin typeface="KaiTi" panose="02010609060101010101" pitchFamily="49" charset="-122"/>
                <a:ea typeface="KaiTi" panose="02010609060101010101" pitchFamily="49" charset="-122"/>
                <a:sym typeface="+mn-ea"/>
              </a:rPr>
              <a:t>在三人中最年轻</a:t>
            </a:r>
            <a:r>
              <a:rPr lang="en-US" altLang="zh-CN" sz="2000" dirty="0">
                <a:latin typeface="KaiTi" panose="02010609060101010101" pitchFamily="49" charset="-122"/>
                <a:ea typeface="KaiTi" panose="02010609060101010101" pitchFamily="49" charset="-122"/>
                <a:sym typeface="+mn-ea"/>
              </a:rPr>
              <a:t>,</a:t>
            </a:r>
            <a:r>
              <a:rPr lang="zh-CN" altLang="en-US" sz="2000" dirty="0">
                <a:latin typeface="KaiTi" panose="02010609060101010101" pitchFamily="49" charset="-122"/>
                <a:ea typeface="KaiTi" panose="02010609060101010101" pitchFamily="49" charset="-122"/>
                <a:sym typeface="+mn-ea"/>
              </a:rPr>
              <a:t>美国麻省理工学院的博士</a:t>
            </a:r>
            <a:r>
              <a:rPr lang="en-US" altLang="zh-CN" sz="2000" dirty="0">
                <a:latin typeface="KaiTi" panose="02010609060101010101" pitchFamily="49" charset="-122"/>
                <a:ea typeface="KaiTi" panose="02010609060101010101" pitchFamily="49" charset="-122"/>
                <a:sym typeface="+mn-ea"/>
              </a:rPr>
              <a:t>,</a:t>
            </a:r>
            <a:r>
              <a:rPr lang="zh-CN" altLang="en-US" sz="2000" dirty="0">
                <a:latin typeface="KaiTi" panose="02010609060101010101" pitchFamily="49" charset="-122"/>
                <a:ea typeface="KaiTi" panose="02010609060101010101" pitchFamily="49" charset="-122"/>
                <a:sym typeface="+mn-ea"/>
              </a:rPr>
              <a:t>业务能力很强</a:t>
            </a:r>
            <a:r>
              <a:rPr lang="en-US" altLang="zh-CN" sz="2000" dirty="0">
                <a:latin typeface="KaiTi" panose="02010609060101010101" pitchFamily="49" charset="-122"/>
                <a:ea typeface="KaiTi" panose="02010609060101010101" pitchFamily="49" charset="-122"/>
                <a:sym typeface="+mn-ea"/>
              </a:rPr>
              <a:t>,</a:t>
            </a:r>
            <a:r>
              <a:rPr lang="zh-CN" altLang="en-US" sz="2000" dirty="0">
                <a:latin typeface="KaiTi" panose="02010609060101010101" pitchFamily="49" charset="-122"/>
                <a:ea typeface="KaiTi" panose="02010609060101010101" pitchFamily="49" charset="-122"/>
                <a:sym typeface="+mn-ea"/>
              </a:rPr>
              <a:t>富有创新精神。回国 </a:t>
            </a:r>
            <a:r>
              <a:rPr lang="en-US" altLang="zh-CN" sz="2000" dirty="0">
                <a:latin typeface="KaiTi" panose="02010609060101010101" pitchFamily="49" charset="-122"/>
                <a:ea typeface="KaiTi" panose="02010609060101010101" pitchFamily="49" charset="-122"/>
                <a:sym typeface="+mn-ea"/>
              </a:rPr>
              <a:t>5 </a:t>
            </a:r>
            <a:r>
              <a:rPr lang="zh-CN" altLang="en-US" sz="2000" dirty="0">
                <a:latin typeface="KaiTi" panose="02010609060101010101" pitchFamily="49" charset="-122"/>
                <a:ea typeface="KaiTi" panose="02010609060101010101" pitchFamily="49" charset="-122"/>
                <a:sym typeface="+mn-ea"/>
              </a:rPr>
              <a:t>年多来</a:t>
            </a:r>
            <a:r>
              <a:rPr lang="en-US" altLang="zh-CN" sz="2000" dirty="0">
                <a:latin typeface="KaiTi" panose="02010609060101010101" pitchFamily="49" charset="-122"/>
                <a:ea typeface="KaiTi" panose="02010609060101010101" pitchFamily="49" charset="-122"/>
                <a:sym typeface="+mn-ea"/>
              </a:rPr>
              <a:t>,</a:t>
            </a:r>
            <a:r>
              <a:rPr lang="zh-CN" altLang="en-US" sz="2000" dirty="0">
                <a:latin typeface="KaiTi" panose="02010609060101010101" pitchFamily="49" charset="-122"/>
                <a:ea typeface="KaiTi" panose="02010609060101010101" pitchFamily="49" charset="-122"/>
                <a:sym typeface="+mn-ea"/>
              </a:rPr>
              <a:t>设计工作一直很出色</a:t>
            </a:r>
            <a:r>
              <a:rPr lang="en-US" altLang="zh-CN" sz="2000" dirty="0">
                <a:latin typeface="KaiTi" panose="02010609060101010101" pitchFamily="49" charset="-122"/>
                <a:ea typeface="KaiTi" panose="02010609060101010101" pitchFamily="49" charset="-122"/>
                <a:sym typeface="+mn-ea"/>
              </a:rPr>
              <a:t>,</a:t>
            </a:r>
            <a:r>
              <a:rPr lang="zh-CN" altLang="en-US" sz="2000" dirty="0">
                <a:latin typeface="KaiTi" panose="02010609060101010101" pitchFamily="49" charset="-122"/>
                <a:ea typeface="KaiTi" panose="02010609060101010101" pitchFamily="49" charset="-122"/>
                <a:sym typeface="+mn-ea"/>
              </a:rPr>
              <a:t>他设计的项目中有</a:t>
            </a:r>
            <a:r>
              <a:rPr lang="en-US" altLang="zh-CN" sz="2000" dirty="0">
                <a:latin typeface="KaiTi" panose="02010609060101010101" pitchFamily="49" charset="-122"/>
                <a:ea typeface="KaiTi" panose="02010609060101010101" pitchFamily="49" charset="-122"/>
                <a:sym typeface="+mn-ea"/>
              </a:rPr>
              <a:t>3</a:t>
            </a:r>
            <a:r>
              <a:rPr lang="zh-CN" altLang="en-US" sz="2000" dirty="0">
                <a:latin typeface="KaiTi" panose="02010609060101010101" pitchFamily="49" charset="-122"/>
                <a:ea typeface="KaiTi" panose="02010609060101010101" pitchFamily="49" charset="-122"/>
                <a:sym typeface="+mn-ea"/>
              </a:rPr>
              <a:t>项已获得部里颁发的优秀奖</a:t>
            </a:r>
            <a:r>
              <a:rPr lang="en-US" altLang="zh-CN" sz="2000" dirty="0">
                <a:latin typeface="KaiTi" panose="02010609060101010101" pitchFamily="49" charset="-122"/>
                <a:ea typeface="KaiTi" panose="02010609060101010101" pitchFamily="49" charset="-122"/>
                <a:sym typeface="+mn-ea"/>
              </a:rPr>
              <a:t>,</a:t>
            </a:r>
            <a:r>
              <a:rPr lang="zh-CN" altLang="en-US" sz="2000" dirty="0">
                <a:latin typeface="KaiTi" panose="02010609060101010101" pitchFamily="49" charset="-122"/>
                <a:ea typeface="KaiTi" panose="02010609060101010101" pitchFamily="49" charset="-122"/>
                <a:sym typeface="+mn-ea"/>
              </a:rPr>
              <a:t>有</a:t>
            </a:r>
            <a:r>
              <a:rPr lang="en-US" altLang="zh-CN" sz="2000" dirty="0">
                <a:latin typeface="KaiTi" panose="02010609060101010101" pitchFamily="49" charset="-122"/>
                <a:ea typeface="KaiTi" panose="02010609060101010101" pitchFamily="49" charset="-122"/>
                <a:sym typeface="+mn-ea"/>
              </a:rPr>
              <a:t>1</a:t>
            </a:r>
            <a:r>
              <a:rPr lang="zh-CN" altLang="en-US" sz="2000" dirty="0">
                <a:latin typeface="KaiTi" panose="02010609060101010101" pitchFamily="49" charset="-122"/>
                <a:ea typeface="KaiTi" panose="02010609060101010101" pitchFamily="49" charset="-122"/>
                <a:sym typeface="+mn-ea"/>
              </a:rPr>
              <a:t>项已获得市里的特等奖。他尊重同事</a:t>
            </a:r>
            <a:r>
              <a:rPr lang="en-US" altLang="zh-CN" sz="2000" dirty="0">
                <a:latin typeface="KaiTi" panose="02010609060101010101" pitchFamily="49" charset="-122"/>
                <a:ea typeface="KaiTi" panose="02010609060101010101" pitchFamily="49" charset="-122"/>
                <a:sym typeface="+mn-ea"/>
              </a:rPr>
              <a:t>,</a:t>
            </a:r>
            <a:r>
              <a:rPr lang="zh-CN" altLang="en-US" sz="2000" dirty="0">
                <a:latin typeface="KaiTi" panose="02010609060101010101" pitchFamily="49" charset="-122"/>
                <a:ea typeface="KaiTi" panose="02010609060101010101" pitchFamily="49" charset="-122"/>
                <a:sym typeface="+mn-ea"/>
              </a:rPr>
              <a:t>协作精神强</a:t>
            </a:r>
            <a:r>
              <a:rPr lang="en-US" altLang="zh-CN" sz="2000" dirty="0">
                <a:latin typeface="KaiTi" panose="02010609060101010101" pitchFamily="49" charset="-122"/>
                <a:ea typeface="KaiTi" panose="02010609060101010101" pitchFamily="49" charset="-122"/>
                <a:sym typeface="+mn-ea"/>
              </a:rPr>
              <a:t>,</a:t>
            </a:r>
            <a:r>
              <a:rPr lang="zh-CN" altLang="en-US" sz="2000" dirty="0">
                <a:latin typeface="KaiTi" panose="02010609060101010101" pitchFamily="49" charset="-122"/>
                <a:ea typeface="KaiTi" panose="02010609060101010101" pitchFamily="49" charset="-122"/>
                <a:sym typeface="+mn-ea"/>
              </a:rPr>
              <a:t>室里同事认为他是最理想的人选。</a:t>
            </a:r>
            <a:endParaRPr lang="zh-CN" altLang="en-US" sz="2000" dirty="0">
              <a:latin typeface="KaiTi" panose="02010609060101010101" pitchFamily="49" charset="-122"/>
              <a:ea typeface="KaiTi" panose="02010609060101010101" pitchFamily="49" charset="-122"/>
            </a:endParaRPr>
          </a:p>
          <a:p>
            <a:pPr eaLnBrk="1" hangingPunct="1">
              <a:lnSpc>
                <a:spcPct val="80000"/>
              </a:lnSpc>
            </a:pPr>
            <a:r>
              <a:rPr lang="zh-CN" altLang="en-US" sz="2000" dirty="0">
                <a:latin typeface="KaiTi" panose="02010609060101010101" pitchFamily="49" charset="-122"/>
                <a:ea typeface="KaiTi" panose="02010609060101010101" pitchFamily="49" charset="-122"/>
                <a:sym typeface="+mn-ea"/>
              </a:rPr>
              <a:t>         李工</a:t>
            </a:r>
            <a:r>
              <a:rPr lang="en-US" altLang="zh-CN" sz="2000" dirty="0">
                <a:latin typeface="KaiTi" panose="02010609060101010101" pitchFamily="49" charset="-122"/>
                <a:ea typeface="KaiTi" panose="02010609060101010101" pitchFamily="49" charset="-122"/>
                <a:sym typeface="+mn-ea"/>
              </a:rPr>
              <a:t>: 45 </a:t>
            </a:r>
            <a:r>
              <a:rPr lang="zh-CN" altLang="en-US" sz="2000" dirty="0">
                <a:latin typeface="KaiTi" panose="02010609060101010101" pitchFamily="49" charset="-122"/>
                <a:ea typeface="KaiTi" panose="02010609060101010101" pitchFamily="49" charset="-122"/>
                <a:sym typeface="+mn-ea"/>
              </a:rPr>
              <a:t>岁</a:t>
            </a:r>
            <a:r>
              <a:rPr lang="en-US" altLang="zh-CN" sz="2000" dirty="0">
                <a:latin typeface="KaiTi" panose="02010609060101010101" pitchFamily="49" charset="-122"/>
                <a:ea typeface="KaiTi" panose="02010609060101010101" pitchFamily="49" charset="-122"/>
                <a:sym typeface="+mn-ea"/>
              </a:rPr>
              <a:t>,</a:t>
            </a:r>
            <a:r>
              <a:rPr lang="zh-CN" altLang="en-US" sz="2000" dirty="0">
                <a:latin typeface="KaiTi" panose="02010609060101010101" pitchFamily="49" charset="-122"/>
                <a:ea typeface="KaiTi" panose="02010609060101010101" pitchFamily="49" charset="-122"/>
                <a:sym typeface="+mn-ea"/>
              </a:rPr>
              <a:t>虽业务平平</a:t>
            </a:r>
            <a:r>
              <a:rPr lang="en-US" altLang="zh-CN" sz="2000" dirty="0">
                <a:latin typeface="KaiTi" panose="02010609060101010101" pitchFamily="49" charset="-122"/>
                <a:ea typeface="KaiTi" panose="02010609060101010101" pitchFamily="49" charset="-122"/>
                <a:sym typeface="+mn-ea"/>
              </a:rPr>
              <a:t>,</a:t>
            </a:r>
            <a:r>
              <a:rPr lang="zh-CN" altLang="en-US" sz="2000" dirty="0">
                <a:latin typeface="KaiTi" panose="02010609060101010101" pitchFamily="49" charset="-122"/>
                <a:ea typeface="KaiTi" panose="02010609060101010101" pitchFamily="49" charset="-122"/>
                <a:sym typeface="+mn-ea"/>
              </a:rPr>
              <a:t>但和院长私交颇深</a:t>
            </a:r>
            <a:r>
              <a:rPr lang="en-US" altLang="zh-CN" sz="2000" dirty="0">
                <a:latin typeface="KaiTi" panose="02010609060101010101" pitchFamily="49" charset="-122"/>
                <a:ea typeface="KaiTi" panose="02010609060101010101" pitchFamily="49" charset="-122"/>
                <a:sym typeface="+mn-ea"/>
              </a:rPr>
              <a:t>,</a:t>
            </a:r>
            <a:r>
              <a:rPr lang="zh-CN" altLang="en-US" sz="2000" dirty="0">
                <a:latin typeface="KaiTi" panose="02010609060101010101" pitchFamily="49" charset="-122"/>
                <a:ea typeface="KaiTi" panose="02010609060101010101" pitchFamily="49" charset="-122"/>
                <a:sym typeface="+mn-ea"/>
              </a:rPr>
              <a:t>他们是同乡</a:t>
            </a:r>
            <a:r>
              <a:rPr lang="en-US" altLang="zh-CN" sz="2000" dirty="0">
                <a:latin typeface="KaiTi" panose="02010609060101010101" pitchFamily="49" charset="-122"/>
                <a:ea typeface="KaiTi" panose="02010609060101010101" pitchFamily="49" charset="-122"/>
                <a:sym typeface="+mn-ea"/>
              </a:rPr>
              <a:t>,</a:t>
            </a:r>
            <a:r>
              <a:rPr lang="zh-CN" altLang="en-US" sz="2000" dirty="0">
                <a:latin typeface="KaiTi" panose="02010609060101010101" pitchFamily="49" charset="-122"/>
                <a:ea typeface="KaiTi" panose="02010609060101010101" pitchFamily="49" charset="-122"/>
                <a:sym typeface="+mn-ea"/>
              </a:rPr>
              <a:t>平时来往密切。</a:t>
            </a:r>
            <a:endParaRPr lang="zh-CN" altLang="en-US" sz="2000" dirty="0">
              <a:latin typeface="KaiTi" panose="02010609060101010101" pitchFamily="49" charset="-122"/>
              <a:ea typeface="KaiTi" panose="02010609060101010101" pitchFamily="49" charset="-122"/>
            </a:endParaRPr>
          </a:p>
          <a:p>
            <a:pPr eaLnBrk="1" hangingPunct="1">
              <a:lnSpc>
                <a:spcPct val="80000"/>
              </a:lnSpc>
            </a:pPr>
            <a:r>
              <a:rPr lang="zh-CN" altLang="en-US" sz="2000" dirty="0">
                <a:latin typeface="KaiTi" panose="02010609060101010101" pitchFamily="49" charset="-122"/>
                <a:ea typeface="KaiTi" panose="02010609060101010101" pitchFamily="49" charset="-122"/>
                <a:sym typeface="+mn-ea"/>
              </a:rPr>
              <a:t>刘工</a:t>
            </a:r>
            <a:r>
              <a:rPr lang="en-US" altLang="zh-CN" sz="2000" dirty="0">
                <a:latin typeface="KaiTi" panose="02010609060101010101" pitchFamily="49" charset="-122"/>
                <a:ea typeface="KaiTi" panose="02010609060101010101" pitchFamily="49" charset="-122"/>
                <a:sym typeface="+mn-ea"/>
              </a:rPr>
              <a:t>:54 </a:t>
            </a:r>
            <a:r>
              <a:rPr lang="zh-CN" altLang="en-US" sz="2000" dirty="0">
                <a:latin typeface="KaiTi" panose="02010609060101010101" pitchFamily="49" charset="-122"/>
                <a:ea typeface="KaiTi" panose="02010609060101010101" pitchFamily="49" charset="-122"/>
                <a:sym typeface="+mn-ea"/>
              </a:rPr>
              <a:t>岁</a:t>
            </a:r>
            <a:r>
              <a:rPr lang="en-US" altLang="zh-CN" sz="2000" dirty="0">
                <a:latin typeface="KaiTi" panose="02010609060101010101" pitchFamily="49" charset="-122"/>
                <a:ea typeface="KaiTi" panose="02010609060101010101" pitchFamily="49" charset="-122"/>
                <a:sym typeface="+mn-ea"/>
              </a:rPr>
              <a:t>,</a:t>
            </a:r>
            <a:r>
              <a:rPr lang="zh-CN" altLang="en-US" sz="2000" dirty="0">
                <a:latin typeface="KaiTi" panose="02010609060101010101" pitchFamily="49" charset="-122"/>
                <a:ea typeface="KaiTi" panose="02010609060101010101" pitchFamily="49" charset="-122"/>
                <a:sym typeface="+mn-ea"/>
              </a:rPr>
              <a:t>来本院工作已近 </a:t>
            </a:r>
            <a:r>
              <a:rPr lang="en-US" altLang="zh-CN" sz="2000" dirty="0">
                <a:latin typeface="KaiTi" panose="02010609060101010101" pitchFamily="49" charset="-122"/>
                <a:ea typeface="KaiTi" panose="02010609060101010101" pitchFamily="49" charset="-122"/>
                <a:sym typeface="+mn-ea"/>
              </a:rPr>
              <a:t>30 </a:t>
            </a:r>
            <a:r>
              <a:rPr lang="zh-CN" altLang="en-US" sz="2000" dirty="0">
                <a:latin typeface="KaiTi" panose="02010609060101010101" pitchFamily="49" charset="-122"/>
                <a:ea typeface="KaiTi" panose="02010609060101010101" pitchFamily="49" charset="-122"/>
                <a:sym typeface="+mn-ea"/>
              </a:rPr>
              <a:t>年</a:t>
            </a:r>
            <a:r>
              <a:rPr lang="en-US" altLang="zh-CN" sz="2000" dirty="0">
                <a:latin typeface="KaiTi" panose="02010609060101010101" pitchFamily="49" charset="-122"/>
                <a:ea typeface="KaiTi" panose="02010609060101010101" pitchFamily="49" charset="-122"/>
                <a:sym typeface="+mn-ea"/>
              </a:rPr>
              <a:t>,</a:t>
            </a:r>
            <a:r>
              <a:rPr lang="zh-CN" altLang="en-US" sz="2000" dirty="0">
                <a:latin typeface="KaiTi" panose="02010609060101010101" pitchFamily="49" charset="-122"/>
                <a:ea typeface="KaiTi" panose="02010609060101010101" pitchFamily="49" charset="-122"/>
                <a:sym typeface="+mn-ea"/>
              </a:rPr>
              <a:t>业务能力尚可</a:t>
            </a:r>
            <a:r>
              <a:rPr lang="en-US" altLang="zh-CN" sz="2000" dirty="0">
                <a:latin typeface="KaiTi" panose="02010609060101010101" pitchFamily="49" charset="-122"/>
                <a:ea typeface="KaiTi" panose="02010609060101010101" pitchFamily="49" charset="-122"/>
                <a:sym typeface="+mn-ea"/>
              </a:rPr>
              <a:t>,</a:t>
            </a:r>
            <a:r>
              <a:rPr lang="zh-CN" altLang="en-US" sz="2000" dirty="0">
                <a:latin typeface="KaiTi" panose="02010609060101010101" pitchFamily="49" charset="-122"/>
                <a:ea typeface="KaiTi" panose="02010609060101010101" pitchFamily="49" charset="-122"/>
                <a:sym typeface="+mn-ea"/>
              </a:rPr>
              <a:t>但没有什么创造性。此人四平八稳</a:t>
            </a:r>
            <a:r>
              <a:rPr lang="en-US" altLang="zh-CN" sz="2000" dirty="0">
                <a:latin typeface="KaiTi" panose="02010609060101010101" pitchFamily="49" charset="-122"/>
                <a:ea typeface="KaiTi" panose="02010609060101010101" pitchFamily="49" charset="-122"/>
                <a:sym typeface="+mn-ea"/>
              </a:rPr>
              <a:t>,</a:t>
            </a:r>
            <a:r>
              <a:rPr lang="zh-CN" altLang="en-US" sz="2000" dirty="0">
                <a:latin typeface="KaiTi" panose="02010609060101010101" pitchFamily="49" charset="-122"/>
                <a:ea typeface="KaiTi" panose="02010609060101010101" pitchFamily="49" charset="-122"/>
                <a:sym typeface="+mn-ea"/>
              </a:rPr>
              <a:t>从不与别人争吵</a:t>
            </a:r>
            <a:r>
              <a:rPr lang="en-US" altLang="zh-CN" sz="2000" dirty="0">
                <a:latin typeface="KaiTi" panose="02010609060101010101" pitchFamily="49" charset="-122"/>
                <a:ea typeface="KaiTi" panose="02010609060101010101" pitchFamily="49" charset="-122"/>
                <a:sym typeface="+mn-ea"/>
              </a:rPr>
              <a:t>,</a:t>
            </a:r>
            <a:r>
              <a:rPr lang="zh-CN" altLang="en-US" sz="2000" dirty="0">
                <a:latin typeface="KaiTi" panose="02010609060101010101" pitchFamily="49" charset="-122"/>
                <a:ea typeface="KaiTi" panose="02010609060101010101" pitchFamily="49" charset="-122"/>
                <a:sym typeface="+mn-ea"/>
              </a:rPr>
              <a:t>是位有名的“老好人”</a:t>
            </a:r>
            <a:r>
              <a:rPr lang="en-US" altLang="zh-CN" sz="2000" dirty="0">
                <a:latin typeface="KaiTi" panose="02010609060101010101" pitchFamily="49" charset="-122"/>
                <a:ea typeface="KaiTi" panose="02010609060101010101" pitchFamily="49" charset="-122"/>
                <a:sym typeface="+mn-ea"/>
              </a:rPr>
              <a:t>,</a:t>
            </a:r>
            <a:r>
              <a:rPr lang="zh-CN" altLang="en-US" sz="2000" dirty="0">
                <a:latin typeface="KaiTi" panose="02010609060101010101" pitchFamily="49" charset="-122"/>
                <a:ea typeface="KaiTi" panose="02010609060101010101" pitchFamily="49" charset="-122"/>
                <a:sym typeface="+mn-ea"/>
              </a:rPr>
              <a:t>对各级领导都恭顺谦卑</a:t>
            </a:r>
            <a:r>
              <a:rPr lang="en-US" altLang="zh-CN" sz="2000" dirty="0">
                <a:latin typeface="KaiTi" panose="02010609060101010101" pitchFamily="49" charset="-122"/>
                <a:ea typeface="KaiTi" panose="02010609060101010101" pitchFamily="49" charset="-122"/>
                <a:sym typeface="+mn-ea"/>
              </a:rPr>
              <a:t>,</a:t>
            </a:r>
            <a:r>
              <a:rPr lang="zh-CN" altLang="en-US" sz="2000" dirty="0">
                <a:latin typeface="KaiTi" panose="02010609060101010101" pitchFamily="49" charset="-122"/>
                <a:ea typeface="KaiTi" panose="02010609060101010101" pitchFamily="49" charset="-122"/>
                <a:sym typeface="+mn-ea"/>
              </a:rPr>
              <a:t>在领导的眼里</a:t>
            </a:r>
            <a:r>
              <a:rPr lang="en-US" altLang="zh-CN" sz="2000" dirty="0">
                <a:latin typeface="KaiTi" panose="02010609060101010101" pitchFamily="49" charset="-122"/>
                <a:ea typeface="KaiTi" panose="02010609060101010101" pitchFamily="49" charset="-122"/>
                <a:sym typeface="+mn-ea"/>
              </a:rPr>
              <a:t>,</a:t>
            </a:r>
            <a:r>
              <a:rPr lang="zh-CN" altLang="en-US" sz="2000" dirty="0">
                <a:latin typeface="KaiTi" panose="02010609060101010101" pitchFamily="49" charset="-122"/>
                <a:ea typeface="KaiTi" panose="02010609060101010101" pitchFamily="49" charset="-122"/>
                <a:sym typeface="+mn-ea"/>
              </a:rPr>
              <a:t>是“听话”的人</a:t>
            </a:r>
            <a:r>
              <a:rPr lang="en-US" altLang="zh-CN" sz="2000" dirty="0">
                <a:latin typeface="KaiTi" panose="02010609060101010101" pitchFamily="49" charset="-122"/>
                <a:ea typeface="KaiTi" panose="02010609060101010101" pitchFamily="49" charset="-122"/>
                <a:sym typeface="+mn-ea"/>
              </a:rPr>
              <a:t>,</a:t>
            </a:r>
            <a:r>
              <a:rPr lang="zh-CN" altLang="en-US" sz="2000" dirty="0">
                <a:latin typeface="KaiTi" panose="02010609060101010101" pitchFamily="49" charset="-122"/>
                <a:ea typeface="KaiTi" panose="02010609060101010101" pitchFamily="49" charset="-122"/>
                <a:sym typeface="+mn-ea"/>
              </a:rPr>
              <a:t>但在室里引起不少人的非议。</a:t>
            </a:r>
          </a:p>
          <a:p>
            <a:pPr eaLnBrk="1" hangingPunct="1">
              <a:lnSpc>
                <a:spcPct val="80000"/>
              </a:lnSpc>
            </a:pPr>
            <a:r>
              <a:rPr lang="zh-CN" altLang="en-US" sz="2000" dirty="0">
                <a:latin typeface="KaiTi" panose="02010609060101010101" pitchFamily="49" charset="-122"/>
                <a:ea typeface="KaiTi" panose="02010609060101010101" pitchFamily="49" charset="-122"/>
                <a:sym typeface="+mn-ea"/>
              </a:rPr>
              <a:t>         一周后</a:t>
            </a:r>
            <a:r>
              <a:rPr lang="en-US" altLang="zh-CN" sz="2000" dirty="0">
                <a:latin typeface="KaiTi" panose="02010609060101010101" pitchFamily="49" charset="-122"/>
                <a:ea typeface="KaiTi" panose="02010609060101010101" pitchFamily="49" charset="-122"/>
                <a:sym typeface="+mn-ea"/>
              </a:rPr>
              <a:t>,</a:t>
            </a:r>
            <a:r>
              <a:rPr lang="zh-CN" altLang="en-US" sz="2000" dirty="0">
                <a:latin typeface="KaiTi" panose="02010609060101010101" pitchFamily="49" charset="-122"/>
                <a:ea typeface="KaiTi" panose="02010609060101010101" pitchFamily="49" charset="-122"/>
                <a:sym typeface="+mn-ea"/>
              </a:rPr>
              <a:t>设计院正式任命刘工为二室的主任。这实在大出室里同志们的意料</a:t>
            </a:r>
            <a:r>
              <a:rPr lang="en-US" altLang="zh-CN" sz="2000" dirty="0">
                <a:latin typeface="KaiTi" panose="02010609060101010101" pitchFamily="49" charset="-122"/>
                <a:ea typeface="KaiTi" panose="02010609060101010101" pitchFamily="49" charset="-122"/>
                <a:sym typeface="+mn-ea"/>
              </a:rPr>
              <a:t>,</a:t>
            </a:r>
            <a:r>
              <a:rPr lang="zh-CN" altLang="en-US" sz="2000" dirty="0">
                <a:latin typeface="KaiTi" panose="02010609060101010101" pitchFamily="49" charset="-122"/>
                <a:ea typeface="KaiTi" panose="02010609060101010101" pitchFamily="49" charset="-122"/>
                <a:sym typeface="+mn-ea"/>
              </a:rPr>
              <a:t>在室里引起了很大的震动</a:t>
            </a:r>
            <a:r>
              <a:rPr lang="en-US" altLang="zh-CN" sz="2000" dirty="0">
                <a:latin typeface="KaiTi" panose="02010609060101010101" pitchFamily="49" charset="-122"/>
                <a:ea typeface="KaiTi" panose="02010609060101010101" pitchFamily="49" charset="-122"/>
                <a:sym typeface="+mn-ea"/>
              </a:rPr>
              <a:t>,</a:t>
            </a:r>
            <a:r>
              <a:rPr lang="zh-CN" altLang="en-US" sz="2000" dirty="0">
                <a:latin typeface="KaiTi" panose="02010609060101010101" pitchFamily="49" charset="-122"/>
                <a:ea typeface="KaiTi" panose="02010609060101010101" pitchFamily="49" charset="-122"/>
                <a:sym typeface="+mn-ea"/>
              </a:rPr>
              <a:t>表示“不可理解</a:t>
            </a:r>
            <a:r>
              <a:rPr lang="en-US" altLang="zh-CN" sz="2000" dirty="0">
                <a:latin typeface="KaiTi" panose="02010609060101010101" pitchFamily="49" charset="-122"/>
                <a:ea typeface="KaiTi" panose="02010609060101010101" pitchFamily="49" charset="-122"/>
                <a:sym typeface="+mn-ea"/>
              </a:rPr>
              <a:t>,</a:t>
            </a:r>
            <a:r>
              <a:rPr lang="zh-CN" altLang="en-US" sz="2000" dirty="0">
                <a:latin typeface="KaiTi" panose="02010609060101010101" pitchFamily="49" charset="-122"/>
                <a:ea typeface="KaiTi" panose="02010609060101010101" pitchFamily="49" charset="-122"/>
                <a:sym typeface="+mn-ea"/>
              </a:rPr>
              <a:t>不可思议”。</a:t>
            </a:r>
            <a:endParaRPr lang="zh-CN" altLang="en-US" sz="2000" dirty="0">
              <a:latin typeface="KaiTi" panose="02010609060101010101" pitchFamily="49" charset="-122"/>
              <a:ea typeface="KaiTi" panose="02010609060101010101" pitchFamily="49" charset="-122"/>
            </a:endParaRPr>
          </a:p>
          <a:p>
            <a:pPr eaLnBrk="1" hangingPunct="1">
              <a:lnSpc>
                <a:spcPct val="80000"/>
              </a:lnSpc>
            </a:pPr>
            <a:r>
              <a:rPr lang="zh-CN" altLang="en-US" sz="2000" dirty="0">
                <a:latin typeface="KaiTi" panose="02010609060101010101" pitchFamily="49" charset="-122"/>
                <a:ea typeface="KaiTi" panose="02010609060101010101" pitchFamily="49" charset="-122"/>
                <a:sym typeface="+mn-ea"/>
              </a:rPr>
              <a:t>         过了几天</a:t>
            </a:r>
            <a:r>
              <a:rPr lang="en-US" altLang="zh-CN" sz="2000" dirty="0">
                <a:latin typeface="KaiTi" panose="02010609060101010101" pitchFamily="49" charset="-122"/>
                <a:ea typeface="KaiTi" panose="02010609060101010101" pitchFamily="49" charset="-122"/>
                <a:sym typeface="+mn-ea"/>
              </a:rPr>
              <a:t>,</a:t>
            </a:r>
            <a:r>
              <a:rPr lang="zh-CN" altLang="en-US" sz="2000" dirty="0">
                <a:latin typeface="KaiTi" panose="02010609060101010101" pitchFamily="49" charset="-122"/>
                <a:ea typeface="KaiTi" panose="02010609060101010101" pitchFamily="49" charset="-122"/>
                <a:sym typeface="+mn-ea"/>
              </a:rPr>
              <a:t>院长布置给二室一项为某省设计一家中型造纸厂的任务。该厂地处穷乡僻壤</a:t>
            </a:r>
            <a:r>
              <a:rPr lang="en-US" altLang="zh-CN" sz="2000" dirty="0">
                <a:latin typeface="KaiTi" panose="02010609060101010101" pitchFamily="49" charset="-122"/>
                <a:ea typeface="KaiTi" panose="02010609060101010101" pitchFamily="49" charset="-122"/>
                <a:sym typeface="+mn-ea"/>
              </a:rPr>
              <a:t>,</a:t>
            </a:r>
            <a:r>
              <a:rPr lang="zh-CN" altLang="en-US" sz="2000" dirty="0">
                <a:latin typeface="KaiTi" panose="02010609060101010101" pitchFamily="49" charset="-122"/>
                <a:ea typeface="KaiTi" panose="02010609060101010101" pitchFamily="49" charset="-122"/>
                <a:sym typeface="+mn-ea"/>
              </a:rPr>
              <a:t>刘工安排李工去。李工手头的任务虽快结尾了</a:t>
            </a:r>
            <a:r>
              <a:rPr lang="en-US" altLang="zh-CN" sz="2000" dirty="0">
                <a:latin typeface="KaiTi" panose="02010609060101010101" pitchFamily="49" charset="-122"/>
                <a:ea typeface="KaiTi" panose="02010609060101010101" pitchFamily="49" charset="-122"/>
                <a:sym typeface="+mn-ea"/>
              </a:rPr>
              <a:t>,</a:t>
            </a:r>
            <a:r>
              <a:rPr lang="zh-CN" altLang="en-US" sz="2000" dirty="0">
                <a:latin typeface="KaiTi" panose="02010609060101010101" pitchFamily="49" charset="-122"/>
                <a:ea typeface="KaiTi" panose="02010609060101010101" pitchFamily="49" charset="-122"/>
                <a:sym typeface="+mn-ea"/>
              </a:rPr>
              <a:t>但还有不少问题。于是</a:t>
            </a:r>
            <a:r>
              <a:rPr lang="en-US" altLang="zh-CN" sz="2000" dirty="0">
                <a:latin typeface="KaiTi" panose="02010609060101010101" pitchFamily="49" charset="-122"/>
                <a:ea typeface="KaiTi" panose="02010609060101010101" pitchFamily="49" charset="-122"/>
                <a:sym typeface="+mn-ea"/>
              </a:rPr>
              <a:t>,</a:t>
            </a:r>
            <a:r>
              <a:rPr lang="zh-CN" altLang="en-US" sz="2000" dirty="0">
                <a:latin typeface="KaiTi" panose="02010609060101010101" pitchFamily="49" charset="-122"/>
                <a:ea typeface="KaiTi" panose="02010609060101010101" pitchFamily="49" charset="-122"/>
                <a:sym typeface="+mn-ea"/>
              </a:rPr>
              <a:t>刘工又硬着头皮去找王工。王工说</a:t>
            </a:r>
            <a:r>
              <a:rPr lang="en-US" altLang="zh-CN" sz="2000" dirty="0">
                <a:latin typeface="KaiTi" panose="02010609060101010101" pitchFamily="49" charset="-122"/>
                <a:ea typeface="KaiTi" panose="02010609060101010101" pitchFamily="49" charset="-122"/>
                <a:sym typeface="+mn-ea"/>
              </a:rPr>
              <a:t>:“</a:t>
            </a:r>
            <a:r>
              <a:rPr lang="zh-CN" altLang="en-US" sz="2000" dirty="0">
                <a:latin typeface="KaiTi" panose="02010609060101010101" pitchFamily="49" charset="-122"/>
                <a:ea typeface="KaiTi" panose="02010609060101010101" pitchFamily="49" charset="-122"/>
                <a:sym typeface="+mn-ea"/>
              </a:rPr>
              <a:t>我手头的一项任务也是十分紧迫的</a:t>
            </a:r>
            <a:r>
              <a:rPr lang="en-US" altLang="zh-CN" sz="2000" dirty="0">
                <a:latin typeface="KaiTi" panose="02010609060101010101" pitchFamily="49" charset="-122"/>
                <a:ea typeface="KaiTi" panose="02010609060101010101" pitchFamily="49" charset="-122"/>
                <a:sym typeface="+mn-ea"/>
              </a:rPr>
              <a:t>,</a:t>
            </a:r>
            <a:r>
              <a:rPr lang="zh-CN" altLang="en-US" sz="2000" dirty="0">
                <a:latin typeface="KaiTi" panose="02010609060101010101" pitchFamily="49" charset="-122"/>
                <a:ea typeface="KaiTi" panose="02010609060101010101" pitchFamily="49" charset="-122"/>
                <a:sym typeface="+mn-ea"/>
              </a:rPr>
              <a:t>而且只干到一半</a:t>
            </a:r>
            <a:r>
              <a:rPr lang="en-US" altLang="zh-CN" sz="2000" dirty="0">
                <a:latin typeface="KaiTi" panose="02010609060101010101" pitchFamily="49" charset="-122"/>
                <a:ea typeface="KaiTi" panose="02010609060101010101" pitchFamily="49" charset="-122"/>
                <a:sym typeface="+mn-ea"/>
              </a:rPr>
              <a:t>,</a:t>
            </a:r>
            <a:r>
              <a:rPr lang="zh-CN" altLang="en-US" sz="2000" dirty="0">
                <a:latin typeface="KaiTi" panose="02010609060101010101" pitchFamily="49" charset="-122"/>
                <a:ea typeface="KaiTi" panose="02010609060101010101" pitchFamily="49" charset="-122"/>
                <a:sym typeface="+mn-ea"/>
              </a:rPr>
              <a:t>离不开。”</a:t>
            </a:r>
            <a:endParaRPr lang="zh-CN" altLang="en-US" sz="2000" dirty="0">
              <a:latin typeface="KaiTi" panose="02010609060101010101" pitchFamily="49" charset="-122"/>
              <a:ea typeface="KaiTi" panose="02010609060101010101" pitchFamily="49" charset="-122"/>
            </a:endParaRPr>
          </a:p>
          <a:p>
            <a:pPr eaLnBrk="1" hangingPunct="1"/>
            <a:endParaRPr kumimoji="1" lang="zh-CN" altLang="en-US" sz="2000" dirty="0">
              <a:latin typeface="KaiTi" panose="02010609060101010101" pitchFamily="49" charset="-122"/>
              <a:ea typeface="KaiTi" panose="02010609060101010101" pitchFamily="49" charset="-122"/>
            </a:endParaRPr>
          </a:p>
          <a:p>
            <a:pPr eaLnBrk="1" hangingPunct="1">
              <a:lnSpc>
                <a:spcPct val="80000"/>
              </a:lnSpc>
            </a:pPr>
            <a:endParaRPr lang="zh-CN" altLang="en-US" sz="2000" dirty="0">
              <a:latin typeface="KaiTi" panose="02010609060101010101" pitchFamily="49" charset="-122"/>
              <a:ea typeface="KaiTi" panose="02010609060101010101" pitchFamily="49" charset="-122"/>
            </a:endParaRPr>
          </a:p>
        </p:txBody>
      </p:sp>
    </p:spTree>
    <p:extLst>
      <p:ext uri="{BB962C8B-B14F-4D97-AF65-F5344CB8AC3E}">
        <p14:creationId xmlns:p14="http://schemas.microsoft.com/office/powerpoint/2010/main" val="120283361"/>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0">
        <p15:prstTrans prst="pageCurlDouble"/>
      </p:transition>
    </mc:Choice>
    <mc:Fallback xmlns="">
      <p:transition spd="slow" advTm="0">
        <p:fade/>
      </p:transition>
    </mc:Fallback>
  </mc:AlternateContent>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矩形 24"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549157" y="-975631"/>
            <a:ext cx="583096" cy="838080"/>
          </a:xfrm>
          <a:prstGeom prst="rect">
            <a:avLst/>
          </a:prstGeom>
          <a:solidFill>
            <a:srgbClr val="365B7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 name="矩形 25"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1132253" y="-975631"/>
            <a:ext cx="583096" cy="838080"/>
          </a:xfrm>
          <a:prstGeom prst="rect">
            <a:avLst/>
          </a:prstGeom>
          <a:solidFill>
            <a:srgbClr val="96648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 name="矩形 26"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1715349" y="-975631"/>
            <a:ext cx="583096" cy="838080"/>
          </a:xfrm>
          <a:prstGeom prst="rect">
            <a:avLst/>
          </a:prstGeom>
          <a:solidFill>
            <a:srgbClr val="D06F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 name="矩形 27"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2298446" y="-975631"/>
            <a:ext cx="583096" cy="838080"/>
          </a:xfrm>
          <a:prstGeom prst="rect">
            <a:avLst/>
          </a:prstGeom>
          <a:solidFill>
            <a:srgbClr val="F779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 name="矩形 28"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2881542" y="-975631"/>
            <a:ext cx="583096" cy="838080"/>
          </a:xfrm>
          <a:prstGeom prst="rect">
            <a:avLst/>
          </a:prstGeom>
          <a:solidFill>
            <a:srgbClr val="F8AD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e7d195523061f1c0"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hidden="1"/>
          <p:cNvSpPr txBox="1"/>
          <p:nvPr/>
        </p:nvSpPr>
        <p:spPr>
          <a:xfrm>
            <a:off x="-355600" y="1803400"/>
            <a:ext cx="293927" cy="1016000"/>
          </a:xfrm>
          <a:prstGeom prst="rect">
            <a:avLst/>
          </a:prstGeom>
          <a:noFill/>
        </p:spPr>
        <p:txBody>
          <a:bodyPr vert="wordArtVert" rtlCol="0">
            <a:spAutoFit/>
          </a:bodyPr>
          <a:lstStyle/>
          <a:p>
            <a:r>
              <a:rPr lang="en-US" altLang="zh-CN" sz="100"/>
              <a:t>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a:t>
            </a:r>
            <a:endParaRPr lang="zh-CN" altLang="en-US" sz="100"/>
          </a:p>
        </p:txBody>
      </p:sp>
      <p:sp>
        <p:nvSpPr>
          <p:cNvPr id="2" name="文本框 1"/>
          <p:cNvSpPr txBox="1"/>
          <p:nvPr/>
        </p:nvSpPr>
        <p:spPr>
          <a:xfrm>
            <a:off x="1064260" y="768350"/>
            <a:ext cx="9908540" cy="4893647"/>
          </a:xfrm>
          <a:prstGeom prst="rect">
            <a:avLst/>
          </a:prstGeom>
          <a:noFill/>
        </p:spPr>
        <p:txBody>
          <a:bodyPr wrap="square" rtlCol="0">
            <a:spAutoFit/>
          </a:bodyPr>
          <a:lstStyle/>
          <a:p>
            <a:pPr eaLnBrk="1" hangingPunct="1">
              <a:lnSpc>
                <a:spcPct val="80000"/>
              </a:lnSpc>
            </a:pPr>
            <a:r>
              <a:rPr lang="en-US" altLang="zh-CN" dirty="0">
                <a:latin typeface="KaiTi" panose="02010609060101010101" pitchFamily="49" charset="-122"/>
                <a:ea typeface="KaiTi" panose="02010609060101010101" pitchFamily="49" charset="-122"/>
                <a:sym typeface="+mn-ea"/>
              </a:rPr>
              <a:t> </a:t>
            </a:r>
            <a:r>
              <a:rPr lang="en-US" altLang="zh-CN" sz="2000" dirty="0">
                <a:latin typeface="KaiTi" panose="02010609060101010101" pitchFamily="49" charset="-122"/>
                <a:ea typeface="KaiTi" panose="02010609060101010101" pitchFamily="49" charset="-122"/>
                <a:sym typeface="+mn-ea"/>
              </a:rPr>
              <a:t>        </a:t>
            </a:r>
            <a:r>
              <a:rPr lang="zh-CN" altLang="en-US" sz="2000" dirty="0">
                <a:latin typeface="KaiTi" panose="02010609060101010101" pitchFamily="49" charset="-122"/>
                <a:ea typeface="KaiTi" panose="02010609060101010101" pitchFamily="49" charset="-122"/>
                <a:sym typeface="+mn-ea"/>
              </a:rPr>
              <a:t>几天后</a:t>
            </a:r>
            <a:r>
              <a:rPr lang="en-US" altLang="zh-CN" sz="2000" dirty="0">
                <a:latin typeface="KaiTi" panose="02010609060101010101" pitchFamily="49" charset="-122"/>
                <a:ea typeface="KaiTi" panose="02010609060101010101" pitchFamily="49" charset="-122"/>
                <a:sym typeface="+mn-ea"/>
              </a:rPr>
              <a:t>,</a:t>
            </a:r>
            <a:r>
              <a:rPr lang="zh-CN" altLang="en-US" sz="2000" dirty="0">
                <a:latin typeface="KaiTi" panose="02010609060101010101" pitchFamily="49" charset="-122"/>
                <a:ea typeface="KaiTi" panose="02010609060101010101" pitchFamily="49" charset="-122"/>
                <a:sym typeface="+mn-ea"/>
              </a:rPr>
              <a:t>刘工宣布院长的一项新指示</a:t>
            </a:r>
            <a:r>
              <a:rPr lang="en-US" altLang="zh-CN" sz="2000" dirty="0">
                <a:latin typeface="KaiTi" panose="02010609060101010101" pitchFamily="49" charset="-122"/>
                <a:ea typeface="KaiTi" panose="02010609060101010101" pitchFamily="49" charset="-122"/>
                <a:sym typeface="+mn-ea"/>
              </a:rPr>
              <a:t>:“</a:t>
            </a:r>
            <a:r>
              <a:rPr lang="zh-CN" altLang="en-US" sz="2000" dirty="0">
                <a:latin typeface="KaiTi" panose="02010609060101010101" pitchFamily="49" charset="-122"/>
                <a:ea typeface="KaiTi" panose="02010609060101010101" pitchFamily="49" charset="-122"/>
                <a:sym typeface="+mn-ea"/>
              </a:rPr>
              <a:t>院长给我室一个新的项目</a:t>
            </a:r>
            <a:r>
              <a:rPr lang="en-US" altLang="zh-CN" sz="2000" dirty="0">
                <a:latin typeface="KaiTi" panose="02010609060101010101" pitchFamily="49" charset="-122"/>
                <a:ea typeface="KaiTi" panose="02010609060101010101" pitchFamily="49" charset="-122"/>
                <a:sym typeface="+mn-ea"/>
              </a:rPr>
              <a:t>,</a:t>
            </a:r>
            <a:r>
              <a:rPr lang="zh-CN" altLang="en-US" sz="2000" dirty="0">
                <a:latin typeface="KaiTi" panose="02010609060101010101" pitchFamily="49" charset="-122"/>
                <a:ea typeface="KaiTi" panose="02010609060101010101" pitchFamily="49" charset="-122"/>
                <a:sym typeface="+mn-ea"/>
              </a:rPr>
              <a:t>设备要从美国引进</a:t>
            </a:r>
            <a:r>
              <a:rPr lang="en-US" altLang="zh-CN" sz="2000" dirty="0">
                <a:latin typeface="KaiTi" panose="02010609060101010101" pitchFamily="49" charset="-122"/>
                <a:ea typeface="KaiTi" panose="02010609060101010101" pitchFamily="49" charset="-122"/>
                <a:sym typeface="+mn-ea"/>
              </a:rPr>
              <a:t>,</a:t>
            </a:r>
            <a:r>
              <a:rPr lang="zh-CN" altLang="en-US" sz="2000" dirty="0">
                <a:latin typeface="KaiTi" panose="02010609060101010101" pitchFamily="49" charset="-122"/>
                <a:ea typeface="KaiTi" panose="02010609060101010101" pitchFamily="49" charset="-122"/>
                <a:sym typeface="+mn-ea"/>
              </a:rPr>
              <a:t>项目开始和进行过程中都要到美国去</a:t>
            </a:r>
            <a:r>
              <a:rPr lang="en-US" altLang="zh-CN" sz="2000" dirty="0">
                <a:latin typeface="KaiTi" panose="02010609060101010101" pitchFamily="49" charset="-122"/>
                <a:ea typeface="KaiTi" panose="02010609060101010101" pitchFamily="49" charset="-122"/>
                <a:sym typeface="+mn-ea"/>
              </a:rPr>
              <a:t>,</a:t>
            </a:r>
            <a:r>
              <a:rPr lang="zh-CN" altLang="en-US" sz="2000" dirty="0">
                <a:latin typeface="KaiTi" panose="02010609060101010101" pitchFamily="49" charset="-122"/>
                <a:ea typeface="KaiTi" panose="02010609060101010101" pitchFamily="49" charset="-122"/>
                <a:sym typeface="+mn-ea"/>
              </a:rPr>
              <a:t>院长和我商量</a:t>
            </a:r>
            <a:r>
              <a:rPr lang="en-US" altLang="zh-CN" sz="2000" dirty="0">
                <a:latin typeface="KaiTi" panose="02010609060101010101" pitchFamily="49" charset="-122"/>
                <a:ea typeface="KaiTi" panose="02010609060101010101" pitchFamily="49" charset="-122"/>
                <a:sym typeface="+mn-ea"/>
              </a:rPr>
              <a:t>,</a:t>
            </a:r>
            <a:r>
              <a:rPr lang="zh-CN" altLang="en-US" sz="2000" dirty="0">
                <a:latin typeface="KaiTi" panose="02010609060101010101" pitchFamily="49" charset="-122"/>
                <a:ea typeface="KaiTi" panose="02010609060101010101" pitchFamily="49" charset="-122"/>
                <a:sym typeface="+mn-ea"/>
              </a:rPr>
              <a:t>决定由李工担当此任</a:t>
            </a:r>
            <a:r>
              <a:rPr lang="en-US" altLang="zh-CN" sz="2000" dirty="0">
                <a:latin typeface="KaiTi" panose="02010609060101010101" pitchFamily="49" charset="-122"/>
                <a:ea typeface="KaiTi" panose="02010609060101010101" pitchFamily="49" charset="-122"/>
                <a:sym typeface="+mn-ea"/>
              </a:rPr>
              <a:t>,</a:t>
            </a:r>
            <a:r>
              <a:rPr lang="zh-CN" altLang="en-US" sz="2000" dirty="0">
                <a:latin typeface="KaiTi" panose="02010609060101010101" pitchFamily="49" charset="-122"/>
                <a:ea typeface="KaiTi" panose="02010609060101010101" pitchFamily="49" charset="-122"/>
                <a:sym typeface="+mn-ea"/>
              </a:rPr>
              <a:t>并给李工专门配备一名外语学院毕业的英文翻译 </a:t>
            </a:r>
            <a:r>
              <a:rPr lang="en-US" altLang="zh-CN" sz="2000" dirty="0">
                <a:latin typeface="KaiTi" panose="02010609060101010101" pitchFamily="49" charset="-122"/>
                <a:ea typeface="KaiTi" panose="02010609060101010101" pitchFamily="49" charset="-122"/>
                <a:sym typeface="+mn-ea"/>
              </a:rPr>
              <a:t>…… ”</a:t>
            </a:r>
            <a:r>
              <a:rPr lang="zh-CN" altLang="en-US" sz="2000" dirty="0">
                <a:latin typeface="KaiTi" panose="02010609060101010101" pitchFamily="49" charset="-122"/>
                <a:ea typeface="KaiTi" panose="02010609060101010101" pitchFamily="49" charset="-122"/>
                <a:sym typeface="+mn-ea"/>
              </a:rPr>
              <a:t>几个青年业务尖子再也按捺不住</a:t>
            </a:r>
            <a:r>
              <a:rPr lang="en-US" altLang="zh-CN" sz="2000" dirty="0">
                <a:latin typeface="KaiTi" panose="02010609060101010101" pitchFamily="49" charset="-122"/>
                <a:ea typeface="KaiTi" panose="02010609060101010101" pitchFamily="49" charset="-122"/>
                <a:sym typeface="+mn-ea"/>
              </a:rPr>
              <a:t>,</a:t>
            </a:r>
            <a:r>
              <a:rPr lang="zh-CN" altLang="en-US" sz="2000" dirty="0">
                <a:latin typeface="KaiTi" panose="02010609060101010101" pitchFamily="49" charset="-122"/>
                <a:ea typeface="KaiTi" panose="02010609060101010101" pitchFamily="49" charset="-122"/>
                <a:sym typeface="+mn-ea"/>
              </a:rPr>
              <a:t>纷纷提出质问</a:t>
            </a:r>
            <a:r>
              <a:rPr lang="en-US" altLang="zh-CN" sz="2000" dirty="0">
                <a:latin typeface="KaiTi" panose="02010609060101010101" pitchFamily="49" charset="-122"/>
                <a:ea typeface="KaiTi" panose="02010609060101010101" pitchFamily="49" charset="-122"/>
                <a:sym typeface="+mn-ea"/>
              </a:rPr>
              <a:t>:“</a:t>
            </a:r>
            <a:r>
              <a:rPr lang="zh-CN" altLang="en-US" sz="2000" dirty="0">
                <a:latin typeface="KaiTi" panose="02010609060101010101" pitchFamily="49" charset="-122"/>
                <a:ea typeface="KaiTi" panose="02010609060101010101" pitchFamily="49" charset="-122"/>
                <a:sym typeface="+mn-ea"/>
              </a:rPr>
              <a:t>王工业务能力最强</a:t>
            </a:r>
            <a:r>
              <a:rPr lang="en-US" altLang="zh-CN" sz="2000" dirty="0">
                <a:latin typeface="KaiTi" panose="02010609060101010101" pitchFamily="49" charset="-122"/>
                <a:ea typeface="KaiTi" panose="02010609060101010101" pitchFamily="49" charset="-122"/>
                <a:sym typeface="+mn-ea"/>
              </a:rPr>
              <a:t>,</a:t>
            </a:r>
            <a:r>
              <a:rPr lang="zh-CN" altLang="en-US" sz="2000" dirty="0">
                <a:latin typeface="KaiTi" panose="02010609060101010101" pitchFamily="49" charset="-122"/>
                <a:ea typeface="KaiTi" panose="02010609060101010101" pitchFamily="49" charset="-122"/>
                <a:sym typeface="+mn-ea"/>
              </a:rPr>
              <a:t>英语没话说</a:t>
            </a:r>
            <a:r>
              <a:rPr lang="en-US" altLang="zh-CN" sz="2000" dirty="0">
                <a:latin typeface="KaiTi" panose="02010609060101010101" pitchFamily="49" charset="-122"/>
                <a:ea typeface="KaiTi" panose="02010609060101010101" pitchFamily="49" charset="-122"/>
                <a:sym typeface="+mn-ea"/>
              </a:rPr>
              <a:t>,</a:t>
            </a:r>
            <a:r>
              <a:rPr lang="zh-CN" altLang="en-US" sz="2000" dirty="0">
                <a:latin typeface="KaiTi" panose="02010609060101010101" pitchFamily="49" charset="-122"/>
                <a:ea typeface="KaiTi" panose="02010609060101010101" pitchFamily="49" charset="-122"/>
                <a:sym typeface="+mn-ea"/>
              </a:rPr>
              <a:t>对美国又熟悉</a:t>
            </a:r>
            <a:r>
              <a:rPr lang="en-US" altLang="zh-CN" sz="2000" dirty="0">
                <a:latin typeface="KaiTi" panose="02010609060101010101" pitchFamily="49" charset="-122"/>
                <a:ea typeface="KaiTi" panose="02010609060101010101" pitchFamily="49" charset="-122"/>
                <a:sym typeface="+mn-ea"/>
              </a:rPr>
              <a:t>,</a:t>
            </a:r>
            <a:r>
              <a:rPr lang="zh-CN" altLang="en-US" sz="2000" dirty="0">
                <a:latin typeface="KaiTi" panose="02010609060101010101" pitchFamily="49" charset="-122"/>
                <a:ea typeface="KaiTi" panose="02010609060101010101" pitchFamily="49" charset="-122"/>
                <a:sym typeface="+mn-ea"/>
              </a:rPr>
              <a:t>如让他担此任务</a:t>
            </a:r>
            <a:r>
              <a:rPr lang="en-US" altLang="zh-CN" sz="2000" dirty="0">
                <a:latin typeface="KaiTi" panose="02010609060101010101" pitchFamily="49" charset="-122"/>
                <a:ea typeface="KaiTi" panose="02010609060101010101" pitchFamily="49" charset="-122"/>
                <a:sym typeface="+mn-ea"/>
              </a:rPr>
              <a:t>,</a:t>
            </a:r>
            <a:r>
              <a:rPr lang="zh-CN" altLang="en-US" sz="2000" dirty="0">
                <a:latin typeface="KaiTi" panose="02010609060101010101" pitchFamily="49" charset="-122"/>
                <a:ea typeface="KaiTi" panose="02010609060101010101" pitchFamily="49" charset="-122"/>
                <a:sym typeface="+mn-ea"/>
              </a:rPr>
              <a:t>出国不用翻译</a:t>
            </a:r>
            <a:r>
              <a:rPr lang="en-US" altLang="zh-CN" sz="2000" dirty="0">
                <a:latin typeface="KaiTi" panose="02010609060101010101" pitchFamily="49" charset="-122"/>
                <a:ea typeface="KaiTi" panose="02010609060101010101" pitchFamily="49" charset="-122"/>
                <a:sym typeface="+mn-ea"/>
              </a:rPr>
              <a:t>…… ”</a:t>
            </a:r>
            <a:r>
              <a:rPr lang="zh-CN" altLang="en-US" sz="2000" dirty="0">
                <a:latin typeface="KaiTi" panose="02010609060101010101" pitchFamily="49" charset="-122"/>
                <a:ea typeface="KaiTi" panose="02010609060101010101" pitchFamily="49" charset="-122"/>
                <a:sym typeface="+mn-ea"/>
              </a:rPr>
              <a:t>王工本人也感到不可理解</a:t>
            </a:r>
            <a:r>
              <a:rPr lang="en-US" altLang="zh-CN" sz="2000" dirty="0">
                <a:latin typeface="KaiTi" panose="02010609060101010101" pitchFamily="49" charset="-122"/>
                <a:ea typeface="KaiTi" panose="02010609060101010101" pitchFamily="49" charset="-122"/>
                <a:sym typeface="+mn-ea"/>
              </a:rPr>
              <a:t>,</a:t>
            </a:r>
            <a:r>
              <a:rPr lang="zh-CN" altLang="en-US" sz="2000" dirty="0">
                <a:latin typeface="KaiTi" panose="02010609060101010101" pitchFamily="49" charset="-122"/>
                <a:ea typeface="KaiTi" panose="02010609060101010101" pitchFamily="49" charset="-122"/>
                <a:sym typeface="+mn-ea"/>
              </a:rPr>
              <a:t>接着王工和几位较年轻的业务尖子均告病未来上班。</a:t>
            </a:r>
          </a:p>
          <a:p>
            <a:pPr eaLnBrk="1" hangingPunct="1"/>
            <a:r>
              <a:rPr lang="zh-CN" altLang="en-US" sz="2000" dirty="0">
                <a:latin typeface="KaiTi" panose="02010609060101010101" pitchFamily="49" charset="-122"/>
                <a:ea typeface="KaiTi" panose="02010609060101010101" pitchFamily="49" charset="-122"/>
                <a:sym typeface="+mn-ea"/>
              </a:rPr>
              <a:t>          待王工和几位年轻的业务尖子来上班时</a:t>
            </a:r>
            <a:r>
              <a:rPr lang="en-US" altLang="zh-CN" sz="2000" dirty="0">
                <a:latin typeface="KaiTi" panose="02010609060101010101" pitchFamily="49" charset="-122"/>
                <a:ea typeface="KaiTi" panose="02010609060101010101" pitchFamily="49" charset="-122"/>
                <a:sym typeface="+mn-ea"/>
              </a:rPr>
              <a:t>,</a:t>
            </a:r>
            <a:r>
              <a:rPr lang="zh-CN" altLang="en-US" sz="2000" dirty="0">
                <a:latin typeface="KaiTi" panose="02010609060101010101" pitchFamily="49" charset="-122"/>
                <a:ea typeface="KaiTi" panose="02010609060101010101" pitchFamily="49" charset="-122"/>
                <a:sym typeface="+mn-ea"/>
              </a:rPr>
              <a:t>刘主任搬来了院长</a:t>
            </a:r>
            <a:r>
              <a:rPr lang="en-US" altLang="zh-CN" sz="2000" dirty="0">
                <a:latin typeface="KaiTi" panose="02010609060101010101" pitchFamily="49" charset="-122"/>
                <a:ea typeface="KaiTi" panose="02010609060101010101" pitchFamily="49" charset="-122"/>
                <a:sym typeface="+mn-ea"/>
              </a:rPr>
              <a:t>,</a:t>
            </a:r>
            <a:r>
              <a:rPr lang="zh-CN" altLang="en-US" sz="2000" dirty="0">
                <a:latin typeface="KaiTi" panose="02010609060101010101" pitchFamily="49" charset="-122"/>
                <a:ea typeface="KaiTi" panose="02010609060101010101" pitchFamily="49" charset="-122"/>
                <a:sym typeface="+mn-ea"/>
              </a:rPr>
              <a:t>院长不但不问他们的身体情况</a:t>
            </a:r>
            <a:r>
              <a:rPr lang="en-US" altLang="zh-CN" sz="2000" dirty="0">
                <a:latin typeface="KaiTi" panose="02010609060101010101" pitchFamily="49" charset="-122"/>
                <a:ea typeface="KaiTi" panose="02010609060101010101" pitchFamily="49" charset="-122"/>
                <a:sym typeface="+mn-ea"/>
              </a:rPr>
              <a:t>,</a:t>
            </a:r>
            <a:r>
              <a:rPr lang="zh-CN" altLang="en-US" sz="2000" dirty="0">
                <a:latin typeface="KaiTi" panose="02010609060101010101" pitchFamily="49" charset="-122"/>
                <a:ea typeface="KaiTi" panose="02010609060101010101" pitchFamily="49" charset="-122"/>
                <a:sym typeface="+mn-ea"/>
              </a:rPr>
              <a:t>反而劈头大声批评</a:t>
            </a:r>
            <a:r>
              <a:rPr lang="en-US" altLang="zh-CN" sz="2000" dirty="0">
                <a:latin typeface="KaiTi" panose="02010609060101010101" pitchFamily="49" charset="-122"/>
                <a:ea typeface="KaiTi" panose="02010609060101010101" pitchFamily="49" charset="-122"/>
                <a:sym typeface="+mn-ea"/>
              </a:rPr>
              <a:t>:“</a:t>
            </a:r>
            <a:r>
              <a:rPr lang="zh-CN" altLang="en-US" sz="2000" dirty="0">
                <a:latin typeface="KaiTi" panose="02010609060101010101" pitchFamily="49" charset="-122"/>
                <a:ea typeface="KaiTi" panose="02010609060101010101" pitchFamily="49" charset="-122"/>
                <a:sym typeface="+mn-ea"/>
              </a:rPr>
              <a:t>无论你们是真病还是假病</a:t>
            </a:r>
            <a:r>
              <a:rPr lang="en-US" altLang="zh-CN" sz="2000" dirty="0">
                <a:latin typeface="KaiTi" panose="02010609060101010101" pitchFamily="49" charset="-122"/>
                <a:ea typeface="KaiTi" panose="02010609060101010101" pitchFamily="49" charset="-122"/>
                <a:sym typeface="+mn-ea"/>
              </a:rPr>
              <a:t>,</a:t>
            </a:r>
            <a:r>
              <a:rPr lang="zh-CN" altLang="en-US" sz="2000" dirty="0">
                <a:latin typeface="KaiTi" panose="02010609060101010101" pitchFamily="49" charset="-122"/>
                <a:ea typeface="KaiTi" panose="02010609060101010101" pitchFamily="49" charset="-122"/>
                <a:sym typeface="+mn-ea"/>
              </a:rPr>
              <a:t>一律扣一个月的奖金</a:t>
            </a:r>
            <a:r>
              <a:rPr lang="en-US" altLang="zh-CN" sz="2000" dirty="0">
                <a:latin typeface="KaiTi" panose="02010609060101010101" pitchFamily="49" charset="-122"/>
                <a:ea typeface="KaiTi" panose="02010609060101010101" pitchFamily="49" charset="-122"/>
                <a:sym typeface="+mn-ea"/>
              </a:rPr>
              <a:t>……”</a:t>
            </a:r>
            <a:r>
              <a:rPr lang="zh-CN" altLang="en-US" sz="2000" dirty="0">
                <a:latin typeface="KaiTi" panose="02010609060101010101" pitchFamily="49" charset="-122"/>
                <a:ea typeface="KaiTi" panose="02010609060101010101" pitchFamily="49" charset="-122"/>
                <a:sym typeface="+mn-ea"/>
              </a:rPr>
              <a:t>不等院长说完</a:t>
            </a:r>
            <a:r>
              <a:rPr lang="en-US" altLang="zh-CN" sz="2000" dirty="0">
                <a:latin typeface="KaiTi" panose="02010609060101010101" pitchFamily="49" charset="-122"/>
                <a:ea typeface="KaiTi" panose="02010609060101010101" pitchFamily="49" charset="-122"/>
                <a:sym typeface="+mn-ea"/>
              </a:rPr>
              <a:t>,</a:t>
            </a:r>
            <a:r>
              <a:rPr lang="zh-CN" altLang="en-US" sz="2000" dirty="0">
                <a:latin typeface="KaiTi" panose="02010609060101010101" pitchFamily="49" charset="-122"/>
                <a:ea typeface="KaiTi" panose="02010609060101010101" pitchFamily="49" charset="-122"/>
                <a:sym typeface="+mn-ea"/>
              </a:rPr>
              <a:t>王工站起来说</a:t>
            </a:r>
            <a:r>
              <a:rPr lang="en-US" altLang="zh-CN" sz="2000" dirty="0">
                <a:latin typeface="KaiTi" panose="02010609060101010101" pitchFamily="49" charset="-122"/>
                <a:ea typeface="KaiTi" panose="02010609060101010101" pitchFamily="49" charset="-122"/>
                <a:sym typeface="+mn-ea"/>
              </a:rPr>
              <a:t>:“</a:t>
            </a:r>
            <a:r>
              <a:rPr lang="zh-CN" altLang="en-US" sz="2000" dirty="0">
                <a:latin typeface="KaiTi" panose="02010609060101010101" pitchFamily="49" charset="-122"/>
                <a:ea typeface="KaiTi" panose="02010609060101010101" pitchFamily="49" charset="-122"/>
                <a:sym typeface="+mn-ea"/>
              </a:rPr>
              <a:t>院长</a:t>
            </a:r>
            <a:r>
              <a:rPr lang="en-US" altLang="zh-CN" sz="2000" dirty="0">
                <a:latin typeface="KaiTi" panose="02010609060101010101" pitchFamily="49" charset="-122"/>
                <a:ea typeface="KaiTi" panose="02010609060101010101" pitchFamily="49" charset="-122"/>
                <a:sym typeface="+mn-ea"/>
              </a:rPr>
              <a:t>,</a:t>
            </a:r>
            <a:r>
              <a:rPr lang="zh-CN" altLang="en-US" sz="2000" dirty="0">
                <a:latin typeface="KaiTi" panose="02010609060101010101" pitchFamily="49" charset="-122"/>
                <a:ea typeface="KaiTi" panose="02010609060101010101" pitchFamily="49" charset="-122"/>
                <a:sym typeface="+mn-ea"/>
              </a:rPr>
              <a:t>不用扣奖金了</a:t>
            </a:r>
            <a:r>
              <a:rPr lang="en-US" altLang="zh-CN" sz="2000" dirty="0">
                <a:latin typeface="KaiTi" panose="02010609060101010101" pitchFamily="49" charset="-122"/>
                <a:ea typeface="KaiTi" panose="02010609060101010101" pitchFamily="49" charset="-122"/>
                <a:sym typeface="+mn-ea"/>
              </a:rPr>
              <a:t>,</a:t>
            </a:r>
            <a:r>
              <a:rPr lang="zh-CN" altLang="en-US" sz="2000" dirty="0">
                <a:latin typeface="KaiTi" panose="02010609060101010101" pitchFamily="49" charset="-122"/>
                <a:ea typeface="KaiTi" panose="02010609060101010101" pitchFamily="49" charset="-122"/>
                <a:sym typeface="+mn-ea"/>
              </a:rPr>
              <a:t>工资我不要了</a:t>
            </a:r>
            <a:r>
              <a:rPr lang="en-US" altLang="zh-CN" sz="2000" dirty="0">
                <a:latin typeface="KaiTi" panose="02010609060101010101" pitchFamily="49" charset="-122"/>
                <a:ea typeface="KaiTi" panose="02010609060101010101" pitchFamily="49" charset="-122"/>
                <a:sym typeface="+mn-ea"/>
              </a:rPr>
              <a:t>,</a:t>
            </a:r>
            <a:r>
              <a:rPr lang="zh-CN" altLang="en-US" sz="2000" dirty="0">
                <a:latin typeface="KaiTi" panose="02010609060101010101" pitchFamily="49" charset="-122"/>
                <a:ea typeface="KaiTi" panose="02010609060101010101" pitchFamily="49" charset="-122"/>
                <a:sym typeface="+mn-ea"/>
              </a:rPr>
              <a:t>这是我的辞职报告 </a:t>
            </a:r>
            <a:r>
              <a:rPr lang="en-US" altLang="zh-CN" sz="2000" dirty="0">
                <a:latin typeface="KaiTi" panose="02010609060101010101" pitchFamily="49" charset="-122"/>
                <a:ea typeface="KaiTi" panose="02010609060101010101" pitchFamily="49" charset="-122"/>
                <a:sym typeface="+mn-ea"/>
              </a:rPr>
              <a:t>……”</a:t>
            </a:r>
            <a:r>
              <a:rPr lang="zh-CN" altLang="en-US" sz="2000" dirty="0">
                <a:latin typeface="KaiTi" panose="02010609060101010101" pitchFamily="49" charset="-122"/>
                <a:ea typeface="KaiTi" panose="02010609060101010101" pitchFamily="49" charset="-122"/>
                <a:sym typeface="+mn-ea"/>
              </a:rPr>
              <a:t>紧接着</a:t>
            </a:r>
            <a:r>
              <a:rPr lang="en-US" altLang="zh-CN" sz="2000" dirty="0">
                <a:latin typeface="KaiTi" panose="02010609060101010101" pitchFamily="49" charset="-122"/>
                <a:ea typeface="KaiTi" panose="02010609060101010101" pitchFamily="49" charset="-122"/>
                <a:sym typeface="+mn-ea"/>
              </a:rPr>
              <a:t>,</a:t>
            </a:r>
            <a:r>
              <a:rPr lang="zh-CN" altLang="en-US" sz="2000" dirty="0">
                <a:latin typeface="KaiTi" panose="02010609060101010101" pitchFamily="49" charset="-122"/>
                <a:ea typeface="KaiTi" panose="02010609060101010101" pitchFamily="49" charset="-122"/>
                <a:sym typeface="+mn-ea"/>
              </a:rPr>
              <a:t>几个业务尖子也纷纷递交了辞职报告。随后</a:t>
            </a:r>
            <a:r>
              <a:rPr lang="en-US" altLang="zh-CN" sz="2000" dirty="0">
                <a:latin typeface="KaiTi" panose="02010609060101010101" pitchFamily="49" charset="-122"/>
                <a:ea typeface="KaiTi" panose="02010609060101010101" pitchFamily="49" charset="-122"/>
                <a:sym typeface="+mn-ea"/>
              </a:rPr>
              <a:t>,</a:t>
            </a:r>
            <a:r>
              <a:rPr lang="zh-CN" altLang="en-US" sz="2000" dirty="0">
                <a:latin typeface="KaiTi" panose="02010609060101010101" pitchFamily="49" charset="-122"/>
                <a:ea typeface="KaiTi" panose="02010609060101010101" pitchFamily="49" charset="-122"/>
                <a:sym typeface="+mn-ea"/>
              </a:rPr>
              <a:t>他们去了一家乡镇企业</a:t>
            </a:r>
            <a:r>
              <a:rPr lang="en-US" altLang="zh-CN" sz="2000" dirty="0">
                <a:latin typeface="KaiTi" panose="02010609060101010101" pitchFamily="49" charset="-122"/>
                <a:ea typeface="KaiTi" panose="02010609060101010101" pitchFamily="49" charset="-122"/>
                <a:sym typeface="+mn-ea"/>
              </a:rPr>
              <a:t>,</a:t>
            </a:r>
            <a:r>
              <a:rPr lang="zh-CN" altLang="en-US" sz="2000" dirty="0">
                <a:latin typeface="KaiTi" panose="02010609060101010101" pitchFamily="49" charset="-122"/>
                <a:ea typeface="KaiTi" panose="02010609060101010101" pitchFamily="49" charset="-122"/>
                <a:sym typeface="+mn-ea"/>
              </a:rPr>
              <a:t>在那里心情愉快</a:t>
            </a:r>
            <a:r>
              <a:rPr lang="en-US" altLang="zh-CN" sz="2000" dirty="0">
                <a:latin typeface="KaiTi" panose="02010609060101010101" pitchFamily="49" charset="-122"/>
                <a:ea typeface="KaiTi" panose="02010609060101010101" pitchFamily="49" charset="-122"/>
                <a:sym typeface="+mn-ea"/>
              </a:rPr>
              <a:t>,</a:t>
            </a:r>
            <a:r>
              <a:rPr lang="zh-CN" altLang="en-US" sz="2000" dirty="0">
                <a:latin typeface="KaiTi" panose="02010609060101010101" pitchFamily="49" charset="-122"/>
                <a:ea typeface="KaiTi" panose="02010609060101010101" pitchFamily="49" charset="-122"/>
                <a:sym typeface="+mn-ea"/>
              </a:rPr>
              <a:t>均得到了重用</a:t>
            </a:r>
            <a:r>
              <a:rPr lang="en-US" altLang="zh-CN" sz="2000" dirty="0">
                <a:latin typeface="KaiTi" panose="02010609060101010101" pitchFamily="49" charset="-122"/>
                <a:ea typeface="KaiTi" panose="02010609060101010101" pitchFamily="49" charset="-122"/>
                <a:sym typeface="+mn-ea"/>
              </a:rPr>
              <a:t>,</a:t>
            </a:r>
            <a:r>
              <a:rPr lang="zh-CN" altLang="en-US" sz="2000" dirty="0">
                <a:latin typeface="KaiTi" panose="02010609060101010101" pitchFamily="49" charset="-122"/>
                <a:ea typeface="KaiTi" panose="02010609060101010101" pitchFamily="49" charset="-122"/>
                <a:sym typeface="+mn-ea"/>
              </a:rPr>
              <a:t>他们搞出的几项设计</a:t>
            </a:r>
            <a:r>
              <a:rPr lang="en-US" altLang="zh-CN" sz="2000" dirty="0">
                <a:latin typeface="KaiTi" panose="02010609060101010101" pitchFamily="49" charset="-122"/>
                <a:ea typeface="KaiTi" panose="02010609060101010101" pitchFamily="49" charset="-122"/>
                <a:sym typeface="+mn-ea"/>
              </a:rPr>
              <a:t>,</a:t>
            </a:r>
            <a:r>
              <a:rPr lang="zh-CN" altLang="en-US" sz="2000" dirty="0">
                <a:latin typeface="KaiTi" panose="02010609060101010101" pitchFamily="49" charset="-122"/>
                <a:ea typeface="KaiTi" panose="02010609060101010101" pitchFamily="49" charset="-122"/>
                <a:sym typeface="+mn-ea"/>
              </a:rPr>
              <a:t>让设计院二室望尘莫及。</a:t>
            </a:r>
            <a:endParaRPr lang="zh-CN" altLang="en-US" sz="2000" dirty="0">
              <a:latin typeface="KaiTi" panose="02010609060101010101" pitchFamily="49" charset="-122"/>
              <a:ea typeface="KaiTi" panose="02010609060101010101" pitchFamily="49" charset="-122"/>
            </a:endParaRPr>
          </a:p>
          <a:p>
            <a:pPr eaLnBrk="1" hangingPunct="1"/>
            <a:r>
              <a:rPr lang="zh-CN" altLang="en-US" sz="2000" dirty="0">
                <a:solidFill>
                  <a:srgbClr val="FF0000"/>
                </a:solidFill>
                <a:latin typeface="KaiTi" panose="02010609060101010101" pitchFamily="49" charset="-122"/>
                <a:ea typeface="KaiTi" panose="02010609060101010101" pitchFamily="49" charset="-122"/>
                <a:sym typeface="+mn-ea"/>
              </a:rPr>
              <a:t>讨论与思考</a:t>
            </a:r>
            <a:r>
              <a:rPr lang="en-US" altLang="zh-CN" sz="2000" dirty="0">
                <a:solidFill>
                  <a:srgbClr val="FF0000"/>
                </a:solidFill>
                <a:latin typeface="KaiTi" panose="02010609060101010101" pitchFamily="49" charset="-122"/>
                <a:ea typeface="KaiTi" panose="02010609060101010101" pitchFamily="49" charset="-122"/>
                <a:sym typeface="+mn-ea"/>
              </a:rPr>
              <a:t>:</a:t>
            </a:r>
            <a:endParaRPr lang="en-US" altLang="zh-CN" sz="2000" dirty="0">
              <a:solidFill>
                <a:srgbClr val="FF0000"/>
              </a:solidFill>
              <a:latin typeface="KaiTi" panose="02010609060101010101" pitchFamily="49" charset="-122"/>
              <a:ea typeface="KaiTi" panose="02010609060101010101" pitchFamily="49" charset="-122"/>
            </a:endParaRPr>
          </a:p>
          <a:p>
            <a:pPr eaLnBrk="1" hangingPunct="1"/>
            <a:r>
              <a:rPr lang="en-US" altLang="zh-CN" sz="2000" dirty="0">
                <a:solidFill>
                  <a:srgbClr val="FF0000"/>
                </a:solidFill>
                <a:latin typeface="KaiTi" panose="02010609060101010101" pitchFamily="49" charset="-122"/>
                <a:ea typeface="KaiTi" panose="02010609060101010101" pitchFamily="49" charset="-122"/>
                <a:sym typeface="+mn-ea"/>
              </a:rPr>
              <a:t>1.</a:t>
            </a:r>
            <a:r>
              <a:rPr lang="zh-CN" altLang="en-US" sz="2000" dirty="0">
                <a:solidFill>
                  <a:srgbClr val="FF0000"/>
                </a:solidFill>
                <a:latin typeface="KaiTi" panose="02010609060101010101" pitchFamily="49" charset="-122"/>
                <a:ea typeface="KaiTi" panose="02010609060101010101" pitchFamily="49" charset="-122"/>
                <a:sym typeface="+mn-ea"/>
              </a:rPr>
              <a:t>该设计院选聘人员的程序和标准是否规范</a:t>
            </a:r>
            <a:r>
              <a:rPr lang="en-US" altLang="zh-CN" sz="2000" dirty="0">
                <a:solidFill>
                  <a:srgbClr val="FF0000"/>
                </a:solidFill>
                <a:latin typeface="KaiTi" panose="02010609060101010101" pitchFamily="49" charset="-122"/>
                <a:ea typeface="KaiTi" panose="02010609060101010101" pitchFamily="49" charset="-122"/>
                <a:sym typeface="+mn-ea"/>
              </a:rPr>
              <a:t>?</a:t>
            </a:r>
            <a:endParaRPr lang="en-US" altLang="zh-CN" sz="2000" dirty="0">
              <a:solidFill>
                <a:srgbClr val="FF0000"/>
              </a:solidFill>
              <a:latin typeface="KaiTi" panose="02010609060101010101" pitchFamily="49" charset="-122"/>
              <a:ea typeface="KaiTi" panose="02010609060101010101" pitchFamily="49" charset="-122"/>
            </a:endParaRPr>
          </a:p>
          <a:p>
            <a:pPr eaLnBrk="1" hangingPunct="1"/>
            <a:r>
              <a:rPr lang="en-US" altLang="zh-CN" sz="2000" dirty="0">
                <a:solidFill>
                  <a:srgbClr val="FF0000"/>
                </a:solidFill>
                <a:latin typeface="KaiTi" panose="02010609060101010101" pitchFamily="49" charset="-122"/>
                <a:ea typeface="KaiTi" panose="02010609060101010101" pitchFamily="49" charset="-122"/>
                <a:sym typeface="+mn-ea"/>
              </a:rPr>
              <a:t>2.</a:t>
            </a:r>
            <a:r>
              <a:rPr lang="zh-CN" altLang="en-US" sz="2000" dirty="0">
                <a:solidFill>
                  <a:srgbClr val="FF0000"/>
                </a:solidFill>
                <a:latin typeface="KaiTi" panose="02010609060101010101" pitchFamily="49" charset="-122"/>
                <a:ea typeface="KaiTi" panose="02010609060101010101" pitchFamily="49" charset="-122"/>
                <a:sym typeface="+mn-ea"/>
              </a:rPr>
              <a:t>如果你是该设计院的院长</a:t>
            </a:r>
            <a:r>
              <a:rPr lang="en-US" altLang="zh-CN" sz="2000" dirty="0">
                <a:solidFill>
                  <a:srgbClr val="FF0000"/>
                </a:solidFill>
                <a:latin typeface="KaiTi" panose="02010609060101010101" pitchFamily="49" charset="-122"/>
                <a:ea typeface="KaiTi" panose="02010609060101010101" pitchFamily="49" charset="-122"/>
                <a:sym typeface="+mn-ea"/>
              </a:rPr>
              <a:t>,</a:t>
            </a:r>
            <a:r>
              <a:rPr lang="zh-CN" altLang="en-US" sz="2000" dirty="0">
                <a:solidFill>
                  <a:srgbClr val="FF0000"/>
                </a:solidFill>
                <a:latin typeface="KaiTi" panose="02010609060101010101" pitchFamily="49" charset="-122"/>
                <a:ea typeface="KaiTi" panose="02010609060101010101" pitchFamily="49" charset="-122"/>
                <a:sym typeface="+mn-ea"/>
              </a:rPr>
              <a:t>将通过什么渠道和程序来选择二室的主任</a:t>
            </a:r>
            <a:r>
              <a:rPr lang="en-US" altLang="zh-CN" sz="2000" dirty="0">
                <a:solidFill>
                  <a:srgbClr val="FF0000"/>
                </a:solidFill>
                <a:latin typeface="KaiTi" panose="02010609060101010101" pitchFamily="49" charset="-122"/>
                <a:ea typeface="KaiTi" panose="02010609060101010101" pitchFamily="49" charset="-122"/>
                <a:sym typeface="+mn-ea"/>
              </a:rPr>
              <a:t>?</a:t>
            </a:r>
            <a:r>
              <a:rPr lang="zh-CN" altLang="en-US" sz="2000" dirty="0">
                <a:solidFill>
                  <a:srgbClr val="FF0000"/>
                </a:solidFill>
                <a:latin typeface="KaiTi" panose="02010609060101010101" pitchFamily="49" charset="-122"/>
                <a:ea typeface="KaiTi" panose="02010609060101010101" pitchFamily="49" charset="-122"/>
                <a:sym typeface="+mn-ea"/>
              </a:rPr>
              <a:t>为什么</a:t>
            </a:r>
            <a:r>
              <a:rPr lang="en-US" altLang="zh-CN" sz="2000" dirty="0">
                <a:solidFill>
                  <a:srgbClr val="FF0000"/>
                </a:solidFill>
                <a:latin typeface="KaiTi" panose="02010609060101010101" pitchFamily="49" charset="-122"/>
                <a:ea typeface="KaiTi" panose="02010609060101010101" pitchFamily="49" charset="-122"/>
                <a:sym typeface="+mn-ea"/>
              </a:rPr>
              <a:t>? </a:t>
            </a:r>
            <a:endParaRPr lang="en-US" altLang="zh-CN" sz="2000" dirty="0">
              <a:solidFill>
                <a:srgbClr val="FF0000"/>
              </a:solidFill>
              <a:latin typeface="KaiTi" panose="02010609060101010101" pitchFamily="49" charset="-122"/>
              <a:ea typeface="KaiTi" panose="02010609060101010101" pitchFamily="49" charset="-122"/>
            </a:endParaRPr>
          </a:p>
          <a:p>
            <a:pPr eaLnBrk="1" hangingPunct="1"/>
            <a:r>
              <a:rPr lang="en-US" altLang="zh-CN" sz="2000" dirty="0">
                <a:solidFill>
                  <a:srgbClr val="FF0000"/>
                </a:solidFill>
                <a:latin typeface="KaiTi" panose="02010609060101010101" pitchFamily="49" charset="-122"/>
                <a:ea typeface="KaiTi" panose="02010609060101010101" pitchFamily="49" charset="-122"/>
                <a:sym typeface="+mn-ea"/>
              </a:rPr>
              <a:t>3.</a:t>
            </a:r>
            <a:r>
              <a:rPr lang="zh-CN" altLang="en-US" sz="2000" dirty="0">
                <a:solidFill>
                  <a:srgbClr val="FF0000"/>
                </a:solidFill>
                <a:latin typeface="KaiTi" panose="02010609060101010101" pitchFamily="49" charset="-122"/>
                <a:ea typeface="KaiTi" panose="02010609060101010101" pitchFamily="49" charset="-122"/>
                <a:sym typeface="+mn-ea"/>
              </a:rPr>
              <a:t>该设计院在人力资源开发与管理中存在哪些问题</a:t>
            </a:r>
            <a:r>
              <a:rPr lang="en-US" altLang="zh-CN" sz="2000" dirty="0">
                <a:solidFill>
                  <a:srgbClr val="FF0000"/>
                </a:solidFill>
                <a:latin typeface="KaiTi" panose="02010609060101010101" pitchFamily="49" charset="-122"/>
                <a:ea typeface="KaiTi" panose="02010609060101010101" pitchFamily="49" charset="-122"/>
                <a:sym typeface="+mn-ea"/>
              </a:rPr>
              <a:t>?</a:t>
            </a:r>
            <a:r>
              <a:rPr lang="zh-CN" altLang="en-US" sz="2000" dirty="0">
                <a:solidFill>
                  <a:srgbClr val="FF0000"/>
                </a:solidFill>
                <a:latin typeface="KaiTi" panose="02010609060101010101" pitchFamily="49" charset="-122"/>
                <a:ea typeface="KaiTi" panose="02010609060101010101" pitchFamily="49" charset="-122"/>
                <a:sym typeface="+mn-ea"/>
              </a:rPr>
              <a:t>该如何解决</a:t>
            </a:r>
            <a:r>
              <a:rPr lang="en-US" altLang="zh-CN" sz="2000" dirty="0">
                <a:solidFill>
                  <a:srgbClr val="FF0000"/>
                </a:solidFill>
                <a:latin typeface="KaiTi" panose="02010609060101010101" pitchFamily="49" charset="-122"/>
                <a:ea typeface="KaiTi" panose="02010609060101010101" pitchFamily="49" charset="-122"/>
                <a:sym typeface="+mn-ea"/>
              </a:rPr>
              <a:t>?</a:t>
            </a:r>
            <a:endParaRPr lang="en-US" altLang="zh-CN" sz="2000" dirty="0">
              <a:solidFill>
                <a:srgbClr val="FF0000"/>
              </a:solidFill>
              <a:latin typeface="KaiTi" panose="02010609060101010101" pitchFamily="49" charset="-122"/>
              <a:ea typeface="KaiTi" panose="02010609060101010101" pitchFamily="49" charset="-122"/>
            </a:endParaRPr>
          </a:p>
          <a:p>
            <a:pPr eaLnBrk="1" hangingPunct="1"/>
            <a:endParaRPr kumimoji="1" lang="zh-CN" altLang="en-US" sz="2000" dirty="0">
              <a:solidFill>
                <a:srgbClr val="FF0000"/>
              </a:solidFill>
              <a:latin typeface="KaiTi" panose="02010609060101010101" pitchFamily="49" charset="-122"/>
              <a:ea typeface="KaiTi" panose="02010609060101010101" pitchFamily="49" charset="-122"/>
            </a:endParaRPr>
          </a:p>
          <a:p>
            <a:pPr eaLnBrk="1" hangingPunct="1">
              <a:lnSpc>
                <a:spcPct val="80000"/>
              </a:lnSpc>
            </a:pPr>
            <a:endParaRPr kumimoji="1" lang="zh-CN" altLang="en-US" sz="2000" dirty="0">
              <a:solidFill>
                <a:srgbClr val="FF0000"/>
              </a:solidFill>
              <a:latin typeface="KaiTi" panose="02010609060101010101" pitchFamily="49" charset="-122"/>
              <a:ea typeface="KaiTi" panose="02010609060101010101" pitchFamily="49" charset="-122"/>
            </a:endParaRPr>
          </a:p>
        </p:txBody>
      </p:sp>
    </p:spTree>
    <p:extLst>
      <p:ext uri="{BB962C8B-B14F-4D97-AF65-F5344CB8AC3E}">
        <p14:creationId xmlns:p14="http://schemas.microsoft.com/office/powerpoint/2010/main" val="2855715391"/>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0">
        <p15:prstTrans prst="pageCurlDouble"/>
      </p:transition>
    </mc:Choice>
    <mc:Fallback xmlns="">
      <p:transition spd="slow" advTm="0">
        <p:fade/>
      </p:transition>
    </mc:Fallback>
  </mc:AlternateContent>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矩形 8"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549157" y="-975631"/>
            <a:ext cx="583096" cy="838080"/>
          </a:xfrm>
          <a:prstGeom prst="rect">
            <a:avLst/>
          </a:prstGeom>
          <a:solidFill>
            <a:srgbClr val="365B7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10" name="矩形 9"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1132253" y="-975631"/>
            <a:ext cx="583096" cy="838080"/>
          </a:xfrm>
          <a:prstGeom prst="rect">
            <a:avLst/>
          </a:prstGeom>
          <a:solidFill>
            <a:srgbClr val="96648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11" name="矩形 10"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1715349" y="-975631"/>
            <a:ext cx="583096" cy="838080"/>
          </a:xfrm>
          <a:prstGeom prst="rect">
            <a:avLst/>
          </a:prstGeom>
          <a:solidFill>
            <a:srgbClr val="D06F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12" name="矩形 11"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2298446" y="-975631"/>
            <a:ext cx="583096" cy="838080"/>
          </a:xfrm>
          <a:prstGeom prst="rect">
            <a:avLst/>
          </a:prstGeom>
          <a:solidFill>
            <a:srgbClr val="F779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13" name="矩形 12"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2881542" y="-975631"/>
            <a:ext cx="583096" cy="838080"/>
          </a:xfrm>
          <a:prstGeom prst="rect">
            <a:avLst/>
          </a:prstGeom>
          <a:solidFill>
            <a:srgbClr val="F8AD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14" name="椭圆 13"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4386271" y="1413079"/>
            <a:ext cx="2919766" cy="2919766"/>
          </a:xfrm>
          <a:prstGeom prst="ellipse">
            <a:avLst/>
          </a:prstGeom>
          <a:solidFill>
            <a:schemeClr val="bg1">
              <a:lumMod val="75000"/>
            </a:schemeClr>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7" name="椭圆 6" descr="e7d195523061f1c0deeec63e560781cfd59afb0ea006f2a87ABB68BF51EA6619813959095094C18C62A12F549504892A4AAA8C1554C6663626E05CA27F281A14E6983772AFC3FB97135759321DEA3D709AACD122C08E6ED1C77BAD4A88EF4CD28A80260D8F97957F436F83C1F553EF0169027D0DBFA7A77088E1513DBDFC101C4B4DFF310B01A5021663E46B6BC2AAB5"/>
          <p:cNvSpPr>
            <a:spLocks noChangeAspect="1"/>
          </p:cNvSpPr>
          <p:nvPr/>
        </p:nvSpPr>
        <p:spPr>
          <a:xfrm>
            <a:off x="5054788" y="1441885"/>
            <a:ext cx="2919766" cy="2919766"/>
          </a:xfrm>
          <a:prstGeom prst="ellipse">
            <a:avLst/>
          </a:prstGeom>
          <a:gradFill>
            <a:gsLst>
              <a:gs pos="0">
                <a:schemeClr val="bg1"/>
              </a:gs>
              <a:gs pos="100000">
                <a:srgbClr val="C7C7C7"/>
              </a:gs>
            </a:gsLst>
            <a:lin ang="13200000" scaled="0"/>
          </a:gradFill>
          <a:ln w="22225">
            <a:solidFill>
              <a:schemeClr val="bg1"/>
            </a:solidFill>
          </a:ln>
          <a:effectLst>
            <a:outerShdw blurRad="393700" dist="1270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4400" b="1" dirty="0">
                <a:solidFill>
                  <a:prstClr val="black"/>
                </a:solidFill>
                <a:latin typeface="KaiTi" panose="02010609060101010101" pitchFamily="49" charset="-122"/>
                <a:ea typeface="KaiTi" panose="02010609060101010101" pitchFamily="49" charset="-122"/>
              </a:rPr>
              <a:t>项目五</a:t>
            </a:r>
          </a:p>
        </p:txBody>
      </p:sp>
      <p:grpSp>
        <p:nvGrpSpPr>
          <p:cNvPr id="3" name="组合 2"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GrpSpPr/>
          <p:nvPr/>
        </p:nvGrpSpPr>
        <p:grpSpPr>
          <a:xfrm>
            <a:off x="4856224" y="787788"/>
            <a:ext cx="1331077" cy="1331077"/>
            <a:chOff x="4856224" y="787788"/>
            <a:chExt cx="1331077" cy="1331077"/>
          </a:xfrm>
        </p:grpSpPr>
        <p:sp>
          <p:nvSpPr>
            <p:cNvPr id="8" name="椭圆 7"/>
            <p:cNvSpPr/>
            <p:nvPr/>
          </p:nvSpPr>
          <p:spPr>
            <a:xfrm>
              <a:off x="4856224" y="787788"/>
              <a:ext cx="1331077" cy="1331077"/>
            </a:xfrm>
            <a:prstGeom prst="ellipse">
              <a:avLst/>
            </a:prstGeom>
            <a:solidFill>
              <a:srgbClr val="365B7C"/>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27" name="Freeform 48"/>
            <p:cNvSpPr>
              <a:spLocks noEditPoints="1"/>
            </p:cNvSpPr>
            <p:nvPr/>
          </p:nvSpPr>
          <p:spPr bwMode="auto">
            <a:xfrm>
              <a:off x="5242864" y="1146117"/>
              <a:ext cx="557795" cy="533920"/>
            </a:xfrm>
            <a:custGeom>
              <a:avLst/>
              <a:gdLst>
                <a:gd name="T0" fmla="*/ 419 w 628"/>
                <a:gd name="T1" fmla="*/ 232 h 600"/>
                <a:gd name="T2" fmla="*/ 411 w 628"/>
                <a:gd name="T3" fmla="*/ 249 h 600"/>
                <a:gd name="T4" fmla="*/ 408 w 628"/>
                <a:gd name="T5" fmla="*/ 261 h 600"/>
                <a:gd name="T6" fmla="*/ 409 w 628"/>
                <a:gd name="T7" fmla="*/ 283 h 600"/>
                <a:gd name="T8" fmla="*/ 417 w 628"/>
                <a:gd name="T9" fmla="*/ 304 h 600"/>
                <a:gd name="T10" fmla="*/ 424 w 628"/>
                <a:gd name="T11" fmla="*/ 315 h 600"/>
                <a:gd name="T12" fmla="*/ 441 w 628"/>
                <a:gd name="T13" fmla="*/ 330 h 600"/>
                <a:gd name="T14" fmla="*/ 453 w 628"/>
                <a:gd name="T15" fmla="*/ 335 h 600"/>
                <a:gd name="T16" fmla="*/ 478 w 628"/>
                <a:gd name="T17" fmla="*/ 200 h 600"/>
                <a:gd name="T18" fmla="*/ 449 w 628"/>
                <a:gd name="T19" fmla="*/ 206 h 600"/>
                <a:gd name="T20" fmla="*/ 433 w 628"/>
                <a:gd name="T21" fmla="*/ 216 h 600"/>
                <a:gd name="T22" fmla="*/ 425 w 628"/>
                <a:gd name="T23" fmla="*/ 224 h 600"/>
                <a:gd name="T24" fmla="*/ 384 w 628"/>
                <a:gd name="T25" fmla="*/ 70 h 600"/>
                <a:gd name="T26" fmla="*/ 314 w 628"/>
                <a:gd name="T27" fmla="*/ 140 h 600"/>
                <a:gd name="T28" fmla="*/ 379 w 628"/>
                <a:gd name="T29" fmla="*/ 283 h 600"/>
                <a:gd name="T30" fmla="*/ 379 w 628"/>
                <a:gd name="T31" fmla="*/ 254 h 600"/>
                <a:gd name="T32" fmla="*/ 359 w 628"/>
                <a:gd name="T33" fmla="*/ 154 h 600"/>
                <a:gd name="T34" fmla="*/ 250 w 628"/>
                <a:gd name="T35" fmla="*/ 270 h 600"/>
                <a:gd name="T36" fmla="*/ 314 w 628"/>
                <a:gd name="T37" fmla="*/ 396 h 600"/>
                <a:gd name="T38" fmla="*/ 282 w 628"/>
                <a:gd name="T39" fmla="*/ 400 h 600"/>
                <a:gd name="T40" fmla="*/ 267 w 628"/>
                <a:gd name="T41" fmla="*/ 382 h 600"/>
                <a:gd name="T42" fmla="*/ 257 w 628"/>
                <a:gd name="T43" fmla="*/ 374 h 600"/>
                <a:gd name="T44" fmla="*/ 214 w 628"/>
                <a:gd name="T45" fmla="*/ 356 h 600"/>
                <a:gd name="T46" fmla="*/ 195 w 628"/>
                <a:gd name="T47" fmla="*/ 354 h 600"/>
                <a:gd name="T48" fmla="*/ 0 w 628"/>
                <a:gd name="T49" fmla="*/ 600 h 600"/>
                <a:gd name="T50" fmla="*/ 83 w 628"/>
                <a:gd name="T51" fmla="*/ 454 h 600"/>
                <a:gd name="T52" fmla="*/ 216 w 628"/>
                <a:gd name="T53" fmla="*/ 454 h 600"/>
                <a:gd name="T54" fmla="*/ 301 w 628"/>
                <a:gd name="T55" fmla="*/ 600 h 600"/>
                <a:gd name="T56" fmla="*/ 282 w 628"/>
                <a:gd name="T57" fmla="*/ 400 h 600"/>
                <a:gd name="T58" fmla="*/ 433 w 628"/>
                <a:gd name="T59" fmla="*/ 354 h 600"/>
                <a:gd name="T60" fmla="*/ 413 w 628"/>
                <a:gd name="T61" fmla="*/ 356 h 600"/>
                <a:gd name="T62" fmla="*/ 361 w 628"/>
                <a:gd name="T63" fmla="*/ 382 h 600"/>
                <a:gd name="T64" fmla="*/ 353 w 628"/>
                <a:gd name="T65" fmla="*/ 391 h 600"/>
                <a:gd name="T66" fmla="*/ 389 w 628"/>
                <a:gd name="T67" fmla="*/ 600 h 600"/>
                <a:gd name="T68" fmla="*/ 410 w 628"/>
                <a:gd name="T69" fmla="*/ 600 h 600"/>
                <a:gd name="T70" fmla="*/ 564 w 628"/>
                <a:gd name="T71" fmla="*/ 454 h 600"/>
                <a:gd name="T72" fmla="*/ 628 w 628"/>
                <a:gd name="T73" fmla="*/ 460 h 600"/>
                <a:gd name="T74" fmla="*/ 151 w 628"/>
                <a:gd name="T75" fmla="*/ 340 h 600"/>
                <a:gd name="T76" fmla="*/ 186 w 628"/>
                <a:gd name="T77" fmla="*/ 330 h 600"/>
                <a:gd name="T78" fmla="*/ 196 w 628"/>
                <a:gd name="T79" fmla="*/ 323 h 600"/>
                <a:gd name="T80" fmla="*/ 216 w 628"/>
                <a:gd name="T81" fmla="*/ 295 h 600"/>
                <a:gd name="T82" fmla="*/ 219 w 628"/>
                <a:gd name="T83" fmla="*/ 281 h 600"/>
                <a:gd name="T84" fmla="*/ 219 w 628"/>
                <a:gd name="T85" fmla="*/ 258 h 600"/>
                <a:gd name="T86" fmla="*/ 214 w 628"/>
                <a:gd name="T87" fmla="*/ 241 h 600"/>
                <a:gd name="T88" fmla="*/ 208 w 628"/>
                <a:gd name="T89" fmla="*/ 231 h 600"/>
                <a:gd name="T90" fmla="*/ 195 w 628"/>
                <a:gd name="T91" fmla="*/ 217 h 600"/>
                <a:gd name="T92" fmla="*/ 186 w 628"/>
                <a:gd name="T93" fmla="*/ 210 h 600"/>
                <a:gd name="T94" fmla="*/ 151 w 628"/>
                <a:gd name="T95" fmla="*/ 200 h 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28" h="600">
                  <a:moveTo>
                    <a:pt x="425" y="224"/>
                  </a:moveTo>
                  <a:cubicBezTo>
                    <a:pt x="423" y="226"/>
                    <a:pt x="421" y="229"/>
                    <a:pt x="420" y="231"/>
                  </a:cubicBezTo>
                  <a:cubicBezTo>
                    <a:pt x="419" y="231"/>
                    <a:pt x="419" y="232"/>
                    <a:pt x="419" y="232"/>
                  </a:cubicBezTo>
                  <a:cubicBezTo>
                    <a:pt x="418" y="234"/>
                    <a:pt x="416" y="236"/>
                    <a:pt x="415" y="239"/>
                  </a:cubicBezTo>
                  <a:cubicBezTo>
                    <a:pt x="415" y="240"/>
                    <a:pt x="414" y="240"/>
                    <a:pt x="414" y="241"/>
                  </a:cubicBezTo>
                  <a:cubicBezTo>
                    <a:pt x="413" y="244"/>
                    <a:pt x="412" y="246"/>
                    <a:pt x="411" y="249"/>
                  </a:cubicBezTo>
                  <a:cubicBezTo>
                    <a:pt x="411" y="249"/>
                    <a:pt x="411" y="250"/>
                    <a:pt x="411" y="250"/>
                  </a:cubicBezTo>
                  <a:cubicBezTo>
                    <a:pt x="410" y="253"/>
                    <a:pt x="409" y="255"/>
                    <a:pt x="409" y="258"/>
                  </a:cubicBezTo>
                  <a:cubicBezTo>
                    <a:pt x="409" y="259"/>
                    <a:pt x="409" y="260"/>
                    <a:pt x="408" y="261"/>
                  </a:cubicBezTo>
                  <a:cubicBezTo>
                    <a:pt x="408" y="264"/>
                    <a:pt x="408" y="267"/>
                    <a:pt x="408" y="270"/>
                  </a:cubicBezTo>
                  <a:cubicBezTo>
                    <a:pt x="408" y="274"/>
                    <a:pt x="408" y="278"/>
                    <a:pt x="409" y="281"/>
                  </a:cubicBezTo>
                  <a:cubicBezTo>
                    <a:pt x="409" y="282"/>
                    <a:pt x="409" y="283"/>
                    <a:pt x="409" y="283"/>
                  </a:cubicBezTo>
                  <a:cubicBezTo>
                    <a:pt x="410" y="287"/>
                    <a:pt x="411" y="290"/>
                    <a:pt x="412" y="293"/>
                  </a:cubicBezTo>
                  <a:cubicBezTo>
                    <a:pt x="412" y="294"/>
                    <a:pt x="412" y="294"/>
                    <a:pt x="412" y="295"/>
                  </a:cubicBezTo>
                  <a:cubicBezTo>
                    <a:pt x="414" y="298"/>
                    <a:pt x="415" y="301"/>
                    <a:pt x="417" y="304"/>
                  </a:cubicBezTo>
                  <a:cubicBezTo>
                    <a:pt x="417" y="305"/>
                    <a:pt x="417" y="305"/>
                    <a:pt x="418" y="306"/>
                  </a:cubicBezTo>
                  <a:cubicBezTo>
                    <a:pt x="420" y="309"/>
                    <a:pt x="422" y="312"/>
                    <a:pt x="424" y="315"/>
                  </a:cubicBezTo>
                  <a:cubicBezTo>
                    <a:pt x="424" y="315"/>
                    <a:pt x="424" y="315"/>
                    <a:pt x="424" y="315"/>
                  </a:cubicBezTo>
                  <a:cubicBezTo>
                    <a:pt x="427" y="318"/>
                    <a:pt x="429" y="320"/>
                    <a:pt x="432" y="323"/>
                  </a:cubicBezTo>
                  <a:cubicBezTo>
                    <a:pt x="432" y="323"/>
                    <a:pt x="432" y="323"/>
                    <a:pt x="432" y="323"/>
                  </a:cubicBezTo>
                  <a:cubicBezTo>
                    <a:pt x="435" y="326"/>
                    <a:pt x="438" y="328"/>
                    <a:pt x="441" y="330"/>
                  </a:cubicBezTo>
                  <a:cubicBezTo>
                    <a:pt x="442" y="330"/>
                    <a:pt x="442" y="330"/>
                    <a:pt x="442" y="330"/>
                  </a:cubicBezTo>
                  <a:cubicBezTo>
                    <a:pt x="446" y="332"/>
                    <a:pt x="449" y="334"/>
                    <a:pt x="452" y="335"/>
                  </a:cubicBezTo>
                  <a:cubicBezTo>
                    <a:pt x="453" y="335"/>
                    <a:pt x="453" y="335"/>
                    <a:pt x="453" y="335"/>
                  </a:cubicBezTo>
                  <a:cubicBezTo>
                    <a:pt x="461" y="338"/>
                    <a:pt x="469" y="340"/>
                    <a:pt x="478" y="340"/>
                  </a:cubicBezTo>
                  <a:cubicBezTo>
                    <a:pt x="516" y="340"/>
                    <a:pt x="547" y="309"/>
                    <a:pt x="547" y="270"/>
                  </a:cubicBezTo>
                  <a:cubicBezTo>
                    <a:pt x="547" y="231"/>
                    <a:pt x="516" y="200"/>
                    <a:pt x="478" y="200"/>
                  </a:cubicBezTo>
                  <a:cubicBezTo>
                    <a:pt x="468" y="200"/>
                    <a:pt x="458" y="202"/>
                    <a:pt x="450" y="206"/>
                  </a:cubicBezTo>
                  <a:cubicBezTo>
                    <a:pt x="450" y="206"/>
                    <a:pt x="450" y="206"/>
                    <a:pt x="450" y="206"/>
                  </a:cubicBezTo>
                  <a:cubicBezTo>
                    <a:pt x="449" y="206"/>
                    <a:pt x="449" y="206"/>
                    <a:pt x="449" y="206"/>
                  </a:cubicBezTo>
                  <a:cubicBezTo>
                    <a:pt x="446" y="208"/>
                    <a:pt x="444" y="209"/>
                    <a:pt x="442" y="210"/>
                  </a:cubicBezTo>
                  <a:cubicBezTo>
                    <a:pt x="441" y="210"/>
                    <a:pt x="441" y="211"/>
                    <a:pt x="440" y="211"/>
                  </a:cubicBezTo>
                  <a:cubicBezTo>
                    <a:pt x="438" y="213"/>
                    <a:pt x="435" y="215"/>
                    <a:pt x="433" y="216"/>
                  </a:cubicBezTo>
                  <a:cubicBezTo>
                    <a:pt x="433" y="217"/>
                    <a:pt x="432" y="217"/>
                    <a:pt x="432" y="217"/>
                  </a:cubicBezTo>
                  <a:cubicBezTo>
                    <a:pt x="430" y="219"/>
                    <a:pt x="428" y="221"/>
                    <a:pt x="426" y="223"/>
                  </a:cubicBezTo>
                  <a:cubicBezTo>
                    <a:pt x="426" y="223"/>
                    <a:pt x="425" y="224"/>
                    <a:pt x="425" y="224"/>
                  </a:cubicBezTo>
                  <a:close/>
                  <a:moveTo>
                    <a:pt x="314" y="140"/>
                  </a:moveTo>
                  <a:lnTo>
                    <a:pt x="314" y="140"/>
                  </a:lnTo>
                  <a:cubicBezTo>
                    <a:pt x="353" y="140"/>
                    <a:pt x="384" y="108"/>
                    <a:pt x="384" y="70"/>
                  </a:cubicBezTo>
                  <a:cubicBezTo>
                    <a:pt x="384" y="31"/>
                    <a:pt x="353" y="0"/>
                    <a:pt x="314" y="0"/>
                  </a:cubicBezTo>
                  <a:cubicBezTo>
                    <a:pt x="275" y="0"/>
                    <a:pt x="244" y="31"/>
                    <a:pt x="244" y="70"/>
                  </a:cubicBezTo>
                  <a:cubicBezTo>
                    <a:pt x="244" y="108"/>
                    <a:pt x="275" y="140"/>
                    <a:pt x="314" y="140"/>
                  </a:cubicBezTo>
                  <a:close/>
                  <a:moveTo>
                    <a:pt x="379" y="336"/>
                  </a:moveTo>
                  <a:lnTo>
                    <a:pt x="379" y="336"/>
                  </a:lnTo>
                  <a:lnTo>
                    <a:pt x="379" y="283"/>
                  </a:lnTo>
                  <a:cubicBezTo>
                    <a:pt x="379" y="279"/>
                    <a:pt x="378" y="274"/>
                    <a:pt x="378" y="270"/>
                  </a:cubicBezTo>
                  <a:cubicBezTo>
                    <a:pt x="378" y="266"/>
                    <a:pt x="379" y="262"/>
                    <a:pt x="379" y="257"/>
                  </a:cubicBezTo>
                  <a:lnTo>
                    <a:pt x="379" y="254"/>
                  </a:lnTo>
                  <a:lnTo>
                    <a:pt x="380" y="254"/>
                  </a:lnTo>
                  <a:cubicBezTo>
                    <a:pt x="385" y="223"/>
                    <a:pt x="404" y="197"/>
                    <a:pt x="431" y="183"/>
                  </a:cubicBezTo>
                  <a:cubicBezTo>
                    <a:pt x="412" y="165"/>
                    <a:pt x="387" y="154"/>
                    <a:pt x="359" y="154"/>
                  </a:cubicBezTo>
                  <a:lnTo>
                    <a:pt x="269" y="154"/>
                  </a:lnTo>
                  <a:cubicBezTo>
                    <a:pt x="241" y="154"/>
                    <a:pt x="216" y="165"/>
                    <a:pt x="197" y="183"/>
                  </a:cubicBezTo>
                  <a:cubicBezTo>
                    <a:pt x="228" y="199"/>
                    <a:pt x="250" y="232"/>
                    <a:pt x="250" y="270"/>
                  </a:cubicBezTo>
                  <a:cubicBezTo>
                    <a:pt x="250" y="278"/>
                    <a:pt x="249" y="285"/>
                    <a:pt x="247" y="293"/>
                  </a:cubicBezTo>
                  <a:lnTo>
                    <a:pt x="247" y="335"/>
                  </a:lnTo>
                  <a:cubicBezTo>
                    <a:pt x="276" y="347"/>
                    <a:pt x="299" y="369"/>
                    <a:pt x="314" y="396"/>
                  </a:cubicBezTo>
                  <a:cubicBezTo>
                    <a:pt x="328" y="369"/>
                    <a:pt x="352" y="348"/>
                    <a:pt x="379" y="336"/>
                  </a:cubicBezTo>
                  <a:close/>
                  <a:moveTo>
                    <a:pt x="282" y="400"/>
                  </a:moveTo>
                  <a:lnTo>
                    <a:pt x="282" y="400"/>
                  </a:lnTo>
                  <a:cubicBezTo>
                    <a:pt x="280" y="397"/>
                    <a:pt x="278" y="394"/>
                    <a:pt x="275" y="391"/>
                  </a:cubicBezTo>
                  <a:cubicBezTo>
                    <a:pt x="275" y="390"/>
                    <a:pt x="274" y="390"/>
                    <a:pt x="274" y="390"/>
                  </a:cubicBezTo>
                  <a:cubicBezTo>
                    <a:pt x="272" y="387"/>
                    <a:pt x="270" y="385"/>
                    <a:pt x="267" y="382"/>
                  </a:cubicBezTo>
                  <a:cubicBezTo>
                    <a:pt x="267" y="382"/>
                    <a:pt x="266" y="382"/>
                    <a:pt x="266" y="381"/>
                  </a:cubicBezTo>
                  <a:cubicBezTo>
                    <a:pt x="263" y="379"/>
                    <a:pt x="261" y="377"/>
                    <a:pt x="258" y="375"/>
                  </a:cubicBezTo>
                  <a:cubicBezTo>
                    <a:pt x="257" y="374"/>
                    <a:pt x="257" y="374"/>
                    <a:pt x="257" y="374"/>
                  </a:cubicBezTo>
                  <a:cubicBezTo>
                    <a:pt x="247" y="367"/>
                    <a:pt x="237" y="362"/>
                    <a:pt x="225" y="359"/>
                  </a:cubicBezTo>
                  <a:cubicBezTo>
                    <a:pt x="223" y="358"/>
                    <a:pt x="220" y="357"/>
                    <a:pt x="218" y="357"/>
                  </a:cubicBezTo>
                  <a:cubicBezTo>
                    <a:pt x="217" y="356"/>
                    <a:pt x="215" y="356"/>
                    <a:pt x="214" y="356"/>
                  </a:cubicBezTo>
                  <a:cubicBezTo>
                    <a:pt x="212" y="356"/>
                    <a:pt x="210" y="355"/>
                    <a:pt x="208" y="355"/>
                  </a:cubicBezTo>
                  <a:cubicBezTo>
                    <a:pt x="207" y="355"/>
                    <a:pt x="206" y="355"/>
                    <a:pt x="205" y="355"/>
                  </a:cubicBezTo>
                  <a:cubicBezTo>
                    <a:pt x="202" y="354"/>
                    <a:pt x="199" y="354"/>
                    <a:pt x="195" y="354"/>
                  </a:cubicBezTo>
                  <a:lnTo>
                    <a:pt x="105" y="354"/>
                  </a:lnTo>
                  <a:cubicBezTo>
                    <a:pt x="47" y="354"/>
                    <a:pt x="0" y="401"/>
                    <a:pt x="0" y="460"/>
                  </a:cubicBezTo>
                  <a:lnTo>
                    <a:pt x="0" y="600"/>
                  </a:lnTo>
                  <a:lnTo>
                    <a:pt x="62" y="600"/>
                  </a:lnTo>
                  <a:lnTo>
                    <a:pt x="62" y="454"/>
                  </a:lnTo>
                  <a:lnTo>
                    <a:pt x="83" y="454"/>
                  </a:lnTo>
                  <a:lnTo>
                    <a:pt x="83" y="600"/>
                  </a:lnTo>
                  <a:lnTo>
                    <a:pt x="216" y="600"/>
                  </a:lnTo>
                  <a:lnTo>
                    <a:pt x="216" y="454"/>
                  </a:lnTo>
                  <a:lnTo>
                    <a:pt x="237" y="454"/>
                  </a:lnTo>
                  <a:lnTo>
                    <a:pt x="237" y="600"/>
                  </a:lnTo>
                  <a:lnTo>
                    <a:pt x="301" y="600"/>
                  </a:lnTo>
                  <a:lnTo>
                    <a:pt x="301" y="460"/>
                  </a:lnTo>
                  <a:cubicBezTo>
                    <a:pt x="301" y="437"/>
                    <a:pt x="294" y="417"/>
                    <a:pt x="282" y="400"/>
                  </a:cubicBezTo>
                  <a:cubicBezTo>
                    <a:pt x="282" y="400"/>
                    <a:pt x="282" y="400"/>
                    <a:pt x="282" y="400"/>
                  </a:cubicBezTo>
                  <a:close/>
                  <a:moveTo>
                    <a:pt x="523" y="354"/>
                  </a:moveTo>
                  <a:lnTo>
                    <a:pt x="523" y="354"/>
                  </a:lnTo>
                  <a:lnTo>
                    <a:pt x="433" y="354"/>
                  </a:lnTo>
                  <a:cubicBezTo>
                    <a:pt x="429" y="354"/>
                    <a:pt x="426" y="354"/>
                    <a:pt x="423" y="355"/>
                  </a:cubicBezTo>
                  <a:cubicBezTo>
                    <a:pt x="422" y="355"/>
                    <a:pt x="421" y="355"/>
                    <a:pt x="420" y="355"/>
                  </a:cubicBezTo>
                  <a:cubicBezTo>
                    <a:pt x="418" y="355"/>
                    <a:pt x="415" y="356"/>
                    <a:pt x="413" y="356"/>
                  </a:cubicBezTo>
                  <a:cubicBezTo>
                    <a:pt x="412" y="356"/>
                    <a:pt x="411" y="356"/>
                    <a:pt x="410" y="357"/>
                  </a:cubicBezTo>
                  <a:cubicBezTo>
                    <a:pt x="408" y="357"/>
                    <a:pt x="405" y="358"/>
                    <a:pt x="403" y="358"/>
                  </a:cubicBezTo>
                  <a:cubicBezTo>
                    <a:pt x="387" y="363"/>
                    <a:pt x="373" y="371"/>
                    <a:pt x="361" y="382"/>
                  </a:cubicBezTo>
                  <a:cubicBezTo>
                    <a:pt x="361" y="382"/>
                    <a:pt x="361" y="382"/>
                    <a:pt x="361" y="383"/>
                  </a:cubicBezTo>
                  <a:cubicBezTo>
                    <a:pt x="358" y="385"/>
                    <a:pt x="356" y="388"/>
                    <a:pt x="353" y="390"/>
                  </a:cubicBezTo>
                  <a:cubicBezTo>
                    <a:pt x="353" y="390"/>
                    <a:pt x="353" y="391"/>
                    <a:pt x="353" y="391"/>
                  </a:cubicBezTo>
                  <a:cubicBezTo>
                    <a:pt x="337" y="409"/>
                    <a:pt x="327" y="433"/>
                    <a:pt x="327" y="460"/>
                  </a:cubicBezTo>
                  <a:lnTo>
                    <a:pt x="327" y="600"/>
                  </a:lnTo>
                  <a:lnTo>
                    <a:pt x="389" y="600"/>
                  </a:lnTo>
                  <a:lnTo>
                    <a:pt x="389" y="454"/>
                  </a:lnTo>
                  <a:lnTo>
                    <a:pt x="410" y="454"/>
                  </a:lnTo>
                  <a:lnTo>
                    <a:pt x="410" y="600"/>
                  </a:lnTo>
                  <a:lnTo>
                    <a:pt x="543" y="600"/>
                  </a:lnTo>
                  <a:lnTo>
                    <a:pt x="543" y="454"/>
                  </a:lnTo>
                  <a:lnTo>
                    <a:pt x="564" y="454"/>
                  </a:lnTo>
                  <a:lnTo>
                    <a:pt x="564" y="600"/>
                  </a:lnTo>
                  <a:lnTo>
                    <a:pt x="628" y="600"/>
                  </a:lnTo>
                  <a:lnTo>
                    <a:pt x="628" y="460"/>
                  </a:lnTo>
                  <a:cubicBezTo>
                    <a:pt x="628" y="401"/>
                    <a:pt x="581" y="354"/>
                    <a:pt x="523" y="354"/>
                  </a:cubicBezTo>
                  <a:close/>
                  <a:moveTo>
                    <a:pt x="151" y="340"/>
                  </a:moveTo>
                  <a:lnTo>
                    <a:pt x="151" y="340"/>
                  </a:lnTo>
                  <a:cubicBezTo>
                    <a:pt x="159" y="340"/>
                    <a:pt x="167" y="338"/>
                    <a:pt x="175" y="335"/>
                  </a:cubicBezTo>
                  <a:cubicBezTo>
                    <a:pt x="175" y="335"/>
                    <a:pt x="175" y="335"/>
                    <a:pt x="176" y="335"/>
                  </a:cubicBezTo>
                  <a:cubicBezTo>
                    <a:pt x="179" y="334"/>
                    <a:pt x="183" y="332"/>
                    <a:pt x="186" y="330"/>
                  </a:cubicBezTo>
                  <a:cubicBezTo>
                    <a:pt x="186" y="330"/>
                    <a:pt x="186" y="330"/>
                    <a:pt x="186" y="330"/>
                  </a:cubicBezTo>
                  <a:cubicBezTo>
                    <a:pt x="190" y="328"/>
                    <a:pt x="193" y="326"/>
                    <a:pt x="196" y="323"/>
                  </a:cubicBezTo>
                  <a:cubicBezTo>
                    <a:pt x="196" y="323"/>
                    <a:pt x="196" y="323"/>
                    <a:pt x="196" y="323"/>
                  </a:cubicBezTo>
                  <a:cubicBezTo>
                    <a:pt x="202" y="318"/>
                    <a:pt x="206" y="312"/>
                    <a:pt x="210" y="306"/>
                  </a:cubicBezTo>
                  <a:cubicBezTo>
                    <a:pt x="211" y="305"/>
                    <a:pt x="211" y="305"/>
                    <a:pt x="211" y="304"/>
                  </a:cubicBezTo>
                  <a:cubicBezTo>
                    <a:pt x="213" y="301"/>
                    <a:pt x="214" y="298"/>
                    <a:pt x="216" y="295"/>
                  </a:cubicBezTo>
                  <a:cubicBezTo>
                    <a:pt x="216" y="294"/>
                    <a:pt x="216" y="294"/>
                    <a:pt x="216" y="293"/>
                  </a:cubicBezTo>
                  <a:cubicBezTo>
                    <a:pt x="217" y="290"/>
                    <a:pt x="218" y="287"/>
                    <a:pt x="219" y="283"/>
                  </a:cubicBezTo>
                  <a:cubicBezTo>
                    <a:pt x="219" y="282"/>
                    <a:pt x="219" y="282"/>
                    <a:pt x="219" y="281"/>
                  </a:cubicBezTo>
                  <a:cubicBezTo>
                    <a:pt x="220" y="278"/>
                    <a:pt x="220" y="274"/>
                    <a:pt x="220" y="270"/>
                  </a:cubicBezTo>
                  <a:cubicBezTo>
                    <a:pt x="220" y="267"/>
                    <a:pt x="220" y="264"/>
                    <a:pt x="220" y="261"/>
                  </a:cubicBezTo>
                  <a:cubicBezTo>
                    <a:pt x="219" y="260"/>
                    <a:pt x="219" y="259"/>
                    <a:pt x="219" y="258"/>
                  </a:cubicBezTo>
                  <a:cubicBezTo>
                    <a:pt x="219" y="255"/>
                    <a:pt x="218" y="252"/>
                    <a:pt x="217" y="250"/>
                  </a:cubicBezTo>
                  <a:cubicBezTo>
                    <a:pt x="217" y="249"/>
                    <a:pt x="217" y="249"/>
                    <a:pt x="217" y="249"/>
                  </a:cubicBezTo>
                  <a:cubicBezTo>
                    <a:pt x="216" y="246"/>
                    <a:pt x="215" y="244"/>
                    <a:pt x="214" y="241"/>
                  </a:cubicBezTo>
                  <a:cubicBezTo>
                    <a:pt x="214" y="240"/>
                    <a:pt x="213" y="240"/>
                    <a:pt x="213" y="239"/>
                  </a:cubicBezTo>
                  <a:cubicBezTo>
                    <a:pt x="212" y="236"/>
                    <a:pt x="210" y="234"/>
                    <a:pt x="209" y="231"/>
                  </a:cubicBezTo>
                  <a:lnTo>
                    <a:pt x="208" y="231"/>
                  </a:lnTo>
                  <a:cubicBezTo>
                    <a:pt x="207" y="229"/>
                    <a:pt x="205" y="226"/>
                    <a:pt x="203" y="224"/>
                  </a:cubicBezTo>
                  <a:cubicBezTo>
                    <a:pt x="203" y="224"/>
                    <a:pt x="202" y="223"/>
                    <a:pt x="202" y="223"/>
                  </a:cubicBezTo>
                  <a:cubicBezTo>
                    <a:pt x="200" y="221"/>
                    <a:pt x="198" y="219"/>
                    <a:pt x="195" y="217"/>
                  </a:cubicBezTo>
                  <a:cubicBezTo>
                    <a:pt x="195" y="217"/>
                    <a:pt x="195" y="217"/>
                    <a:pt x="195" y="216"/>
                  </a:cubicBezTo>
                  <a:cubicBezTo>
                    <a:pt x="193" y="215"/>
                    <a:pt x="190" y="213"/>
                    <a:pt x="188" y="211"/>
                  </a:cubicBezTo>
                  <a:cubicBezTo>
                    <a:pt x="187" y="211"/>
                    <a:pt x="187" y="210"/>
                    <a:pt x="186" y="210"/>
                  </a:cubicBezTo>
                  <a:cubicBezTo>
                    <a:pt x="184" y="209"/>
                    <a:pt x="181" y="207"/>
                    <a:pt x="179" y="206"/>
                  </a:cubicBezTo>
                  <a:cubicBezTo>
                    <a:pt x="179" y="206"/>
                    <a:pt x="178" y="206"/>
                    <a:pt x="178" y="206"/>
                  </a:cubicBezTo>
                  <a:cubicBezTo>
                    <a:pt x="170" y="202"/>
                    <a:pt x="160" y="200"/>
                    <a:pt x="151" y="200"/>
                  </a:cubicBezTo>
                  <a:cubicBezTo>
                    <a:pt x="112" y="200"/>
                    <a:pt x="81" y="231"/>
                    <a:pt x="81" y="270"/>
                  </a:cubicBezTo>
                  <a:cubicBezTo>
                    <a:pt x="81" y="309"/>
                    <a:pt x="112" y="340"/>
                    <a:pt x="151" y="340"/>
                  </a:cubicBezTo>
                  <a:close/>
                </a:path>
              </a:pathLst>
            </a:custGeom>
            <a:solidFill>
              <a:srgbClr val="FEFEFE"/>
            </a:solidFill>
            <a:ln>
              <a:noFill/>
            </a:ln>
          </p:spPr>
          <p:txBody>
            <a:bodyPr vert="horz" wrap="square" lIns="91440" tIns="45720" rIns="91440" bIns="45720" numCol="1" anchor="t" anchorCtr="0" compatLnSpc="1">
              <a:prstTxWarp prst="textNoShape">
                <a:avLst/>
              </a:prstTxWarp>
            </a:bodyPr>
            <a:lstStyle/>
            <a:p>
              <a:endParaRPr lang="zh-CN" altLang="en-US">
                <a:solidFill>
                  <a:srgbClr val="ED7D31"/>
                </a:solidFill>
              </a:endParaRPr>
            </a:p>
          </p:txBody>
        </p:sp>
      </p:grpSp>
      <p:grpSp>
        <p:nvGrpSpPr>
          <p:cNvPr id="28" name="组合 27"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GrpSpPr/>
          <p:nvPr/>
        </p:nvGrpSpPr>
        <p:grpSpPr>
          <a:xfrm>
            <a:off x="3268033" y="5037100"/>
            <a:ext cx="5631833" cy="1137293"/>
            <a:chOff x="5525820" y="970544"/>
            <a:chExt cx="4865710" cy="982582"/>
          </a:xfrm>
        </p:grpSpPr>
        <p:grpSp>
          <p:nvGrpSpPr>
            <p:cNvPr id="29" name="组合 28"/>
            <p:cNvGrpSpPr/>
            <p:nvPr/>
          </p:nvGrpSpPr>
          <p:grpSpPr>
            <a:xfrm>
              <a:off x="5525820" y="970544"/>
              <a:ext cx="4865710" cy="982582"/>
              <a:chOff x="5525820" y="970544"/>
              <a:chExt cx="4865710" cy="982582"/>
            </a:xfrm>
          </p:grpSpPr>
          <p:sp>
            <p:nvSpPr>
              <p:cNvPr id="31" name="圆角矩形 30"/>
              <p:cNvSpPr/>
              <p:nvPr/>
            </p:nvSpPr>
            <p:spPr>
              <a:xfrm>
                <a:off x="5525820" y="970544"/>
                <a:ext cx="4865710" cy="982582"/>
              </a:xfrm>
              <a:prstGeom prst="roundRect">
                <a:avLst>
                  <a:gd name="adj" fmla="val 50000"/>
                </a:avLst>
              </a:prstGeom>
              <a:gradFill>
                <a:gsLst>
                  <a:gs pos="0">
                    <a:schemeClr val="bg1"/>
                  </a:gs>
                  <a:gs pos="100000">
                    <a:srgbClr val="D1D1D1"/>
                  </a:gs>
                </a:gsLst>
                <a:lin ang="5400000" scaled="0"/>
              </a:gradFill>
              <a:ln>
                <a:noFill/>
              </a:ln>
              <a:effectLst>
                <a:outerShdw blurRad="127000" dist="508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32" name="圆角矩形 31"/>
              <p:cNvSpPr/>
              <p:nvPr/>
            </p:nvSpPr>
            <p:spPr>
              <a:xfrm>
                <a:off x="5679111" y="1085854"/>
                <a:ext cx="4539809" cy="749678"/>
              </a:xfrm>
              <a:prstGeom prst="roundRect">
                <a:avLst>
                  <a:gd name="adj" fmla="val 50000"/>
                </a:avLst>
              </a:prstGeom>
              <a:gradFill>
                <a:gsLst>
                  <a:gs pos="0">
                    <a:schemeClr val="bg1"/>
                  </a:gs>
                  <a:gs pos="100000">
                    <a:srgbClr val="D1D1D1"/>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grpSp>
        <p:sp>
          <p:nvSpPr>
            <p:cNvPr id="30" name="文本框 29" descr="e7d195523061f1c0deeec63e560781cfd59afb0ea006f2a87ABB68BF51EA6619813959095094C18C62A12F549504892A4AAA8C1554C6663626E05CA27F281A14E6983772AFC3FB97135759321DEA3D703E9D8D869A2273EE84F8CAFF6F755178F38330D862923FEB0607E18DEE43D2E176D46B2866D88DD46CC4CE617A3D848542E4F074681214E3"/>
            <p:cNvSpPr txBox="1"/>
            <p:nvPr/>
          </p:nvSpPr>
          <p:spPr>
            <a:xfrm>
              <a:off x="6806682" y="1184056"/>
              <a:ext cx="2603964" cy="664771"/>
            </a:xfrm>
            <a:prstGeom prst="rect">
              <a:avLst/>
            </a:prstGeom>
            <a:noFill/>
          </p:spPr>
          <p:txBody>
            <a:bodyPr wrap="none" rtlCol="0">
              <a:spAutoFit/>
            </a:bodyPr>
            <a:lstStyle/>
            <a:p>
              <a:r>
                <a:rPr lang="zh-CN" altLang="en-US" sz="4400" b="1" dirty="0">
                  <a:latin typeface="KaiTi" panose="02010609060101010101" pitchFamily="49" charset="-122"/>
                  <a:ea typeface="KaiTi" panose="02010609060101010101" pitchFamily="49" charset="-122"/>
                </a:rPr>
                <a:t>面试的执行</a:t>
              </a:r>
              <a:endParaRPr lang="zh-CN" altLang="en-US" sz="4300" b="1" spc="300" dirty="0">
                <a:solidFill>
                  <a:srgbClr val="365B7C"/>
                </a:solidFill>
                <a:latin typeface="KaiTi" panose="02010609060101010101" pitchFamily="49" charset="-122"/>
                <a:ea typeface="KaiTi" panose="02010609060101010101" pitchFamily="49" charset="-122"/>
                <a:cs typeface="Kartika" panose="02020503030404060203" pitchFamily="18" charset="0"/>
              </a:endParaRPr>
            </a:p>
          </p:txBody>
        </p:sp>
      </p:grpSp>
      <p:sp>
        <p:nvSpPr>
          <p:cNvPr id="5" name="e7d195523061f1c0"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hidden="1"/>
          <p:cNvSpPr txBox="1"/>
          <p:nvPr/>
        </p:nvSpPr>
        <p:spPr>
          <a:xfrm>
            <a:off x="-355600" y="1803400"/>
            <a:ext cx="293927" cy="1016000"/>
          </a:xfrm>
          <a:prstGeom prst="rect">
            <a:avLst/>
          </a:prstGeom>
          <a:noFill/>
        </p:spPr>
        <p:txBody>
          <a:bodyPr vert="wordArtVert" rtlCol="0">
            <a:spAutoFit/>
          </a:bodyPr>
          <a:lstStyle/>
          <a:p>
            <a:r>
              <a:rPr lang="en-US" altLang="zh-CN" sz="100">
                <a:solidFill>
                  <a:prstClr val="black"/>
                </a:solidFill>
              </a:rPr>
              <a:t>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a:t>
            </a:r>
            <a:endParaRPr lang="zh-CN" altLang="en-US" sz="100">
              <a:solidFill>
                <a:prstClr val="black"/>
              </a:solidFill>
            </a:endParaRPr>
          </a:p>
        </p:txBody>
      </p:sp>
    </p:spTree>
    <p:extLst>
      <p:ext uri="{BB962C8B-B14F-4D97-AF65-F5344CB8AC3E}">
        <p14:creationId xmlns:p14="http://schemas.microsoft.com/office/powerpoint/2010/main" val="4200803530"/>
      </p:ext>
    </p:extLst>
  </p:cSld>
  <p:clrMapOvr>
    <a:masterClrMapping/>
  </p:clrMapOvr>
  <mc:AlternateContent xmlns:mc="http://schemas.openxmlformats.org/markup-compatibility/2006" xmlns:p14="http://schemas.microsoft.com/office/powerpoint/2010/main">
    <mc:Choice Requires="p14">
      <p:transition spd="slow" p14:dur="3000" advTm="0">
        <p14:shred/>
      </p:transition>
    </mc:Choice>
    <mc:Fallback xmlns="">
      <p:transition spd="slow"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44000" fill="hold" grpId="0" nodeType="withEffect">
                                  <p:stCondLst>
                                    <p:cond delay="0"/>
                                  </p:stCondLst>
                                  <p:childTnLst>
                                    <p:set>
                                      <p:cBhvr>
                                        <p:cTn id="6" dur="1" fill="hold">
                                          <p:stCondLst>
                                            <p:cond delay="0"/>
                                          </p:stCondLst>
                                        </p:cTn>
                                        <p:tgtEl>
                                          <p:spTgt spid="14"/>
                                        </p:tgtEl>
                                        <p:attrNameLst>
                                          <p:attrName>style.visibility</p:attrName>
                                        </p:attrNameLst>
                                      </p:cBhvr>
                                      <p:to>
                                        <p:strVal val="visible"/>
                                      </p:to>
                                    </p:set>
                                    <p:anim calcmode="lin" valueType="num">
                                      <p:cBhvr additive="base">
                                        <p:cTn id="7" dur="750" fill="hold"/>
                                        <p:tgtEl>
                                          <p:spTgt spid="14"/>
                                        </p:tgtEl>
                                        <p:attrNameLst>
                                          <p:attrName>ppt_x</p:attrName>
                                        </p:attrNameLst>
                                      </p:cBhvr>
                                      <p:tavLst>
                                        <p:tav tm="0">
                                          <p:val>
                                            <p:strVal val="0-#ppt_w/2"/>
                                          </p:val>
                                        </p:tav>
                                        <p:tav tm="100000">
                                          <p:val>
                                            <p:strVal val="#ppt_x"/>
                                          </p:val>
                                        </p:tav>
                                      </p:tavLst>
                                    </p:anim>
                                    <p:anim calcmode="lin" valueType="num">
                                      <p:cBhvr additive="base">
                                        <p:cTn id="8" dur="750" fill="hold"/>
                                        <p:tgtEl>
                                          <p:spTgt spid="14"/>
                                        </p:tgtEl>
                                        <p:attrNameLst>
                                          <p:attrName>ppt_y</p:attrName>
                                        </p:attrNameLst>
                                      </p:cBhvr>
                                      <p:tavLst>
                                        <p:tav tm="0">
                                          <p:val>
                                            <p:strVal val="#ppt_y"/>
                                          </p:val>
                                        </p:tav>
                                        <p:tav tm="100000">
                                          <p:val>
                                            <p:strVal val="#ppt_y"/>
                                          </p:val>
                                        </p:tav>
                                      </p:tavLst>
                                    </p:anim>
                                  </p:childTnLst>
                                </p:cTn>
                              </p:par>
                            </p:childTnLst>
                          </p:cTn>
                        </p:par>
                        <p:par>
                          <p:cTn id="9" fill="hold">
                            <p:stCondLst>
                              <p:cond delay="750"/>
                            </p:stCondLst>
                            <p:childTnLst>
                              <p:par>
                                <p:cTn id="10" presetID="47" presetClass="entr" presetSubtype="0" fill="hold" nodeType="after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fade">
                                      <p:cBhvr>
                                        <p:cTn id="12" dur="1000"/>
                                        <p:tgtEl>
                                          <p:spTgt spid="3"/>
                                        </p:tgtEl>
                                      </p:cBhvr>
                                    </p:animEffect>
                                    <p:anim calcmode="lin" valueType="num">
                                      <p:cBhvr>
                                        <p:cTn id="13" dur="1000" fill="hold"/>
                                        <p:tgtEl>
                                          <p:spTgt spid="3"/>
                                        </p:tgtEl>
                                        <p:attrNameLst>
                                          <p:attrName>ppt_x</p:attrName>
                                        </p:attrNameLst>
                                      </p:cBhvr>
                                      <p:tavLst>
                                        <p:tav tm="0">
                                          <p:val>
                                            <p:strVal val="#ppt_x"/>
                                          </p:val>
                                        </p:tav>
                                        <p:tav tm="100000">
                                          <p:val>
                                            <p:strVal val="#ppt_x"/>
                                          </p:val>
                                        </p:tav>
                                      </p:tavLst>
                                    </p:anim>
                                    <p:anim calcmode="lin" valueType="num">
                                      <p:cBhvr>
                                        <p:cTn id="14" dur="1000" fill="hold"/>
                                        <p:tgtEl>
                                          <p:spTgt spid="3"/>
                                        </p:tgtEl>
                                        <p:attrNameLst>
                                          <p:attrName>ppt_y</p:attrName>
                                        </p:attrNameLst>
                                      </p:cBhvr>
                                      <p:tavLst>
                                        <p:tav tm="0">
                                          <p:val>
                                            <p:strVal val="#ppt_y-.1"/>
                                          </p:val>
                                        </p:tav>
                                        <p:tav tm="100000">
                                          <p:val>
                                            <p:strVal val="#ppt_y"/>
                                          </p:val>
                                        </p:tav>
                                      </p:tavLst>
                                    </p:anim>
                                  </p:childTnLst>
                                </p:cTn>
                              </p:par>
                            </p:childTnLst>
                          </p:cTn>
                        </p:par>
                        <p:par>
                          <p:cTn id="15" fill="hold">
                            <p:stCondLst>
                              <p:cond delay="1750"/>
                            </p:stCondLst>
                            <p:childTnLst>
                              <p:par>
                                <p:cTn id="16" presetID="50" presetClass="entr" presetSubtype="0" decel="100000" fill="hold" nodeType="afterEffect">
                                  <p:stCondLst>
                                    <p:cond delay="0"/>
                                  </p:stCondLst>
                                  <p:childTnLst>
                                    <p:set>
                                      <p:cBhvr>
                                        <p:cTn id="17" dur="1" fill="hold">
                                          <p:stCondLst>
                                            <p:cond delay="0"/>
                                          </p:stCondLst>
                                        </p:cTn>
                                        <p:tgtEl>
                                          <p:spTgt spid="28"/>
                                        </p:tgtEl>
                                        <p:attrNameLst>
                                          <p:attrName>style.visibility</p:attrName>
                                        </p:attrNameLst>
                                      </p:cBhvr>
                                      <p:to>
                                        <p:strVal val="visible"/>
                                      </p:to>
                                    </p:set>
                                    <p:anim calcmode="lin" valueType="num">
                                      <p:cBhvr>
                                        <p:cTn id="18" dur="1000" fill="hold"/>
                                        <p:tgtEl>
                                          <p:spTgt spid="28"/>
                                        </p:tgtEl>
                                        <p:attrNameLst>
                                          <p:attrName>ppt_w</p:attrName>
                                        </p:attrNameLst>
                                      </p:cBhvr>
                                      <p:tavLst>
                                        <p:tav tm="0">
                                          <p:val>
                                            <p:strVal val="#ppt_w+.3"/>
                                          </p:val>
                                        </p:tav>
                                        <p:tav tm="100000">
                                          <p:val>
                                            <p:strVal val="#ppt_w"/>
                                          </p:val>
                                        </p:tav>
                                      </p:tavLst>
                                    </p:anim>
                                    <p:anim calcmode="lin" valueType="num">
                                      <p:cBhvr>
                                        <p:cTn id="19" dur="1000" fill="hold"/>
                                        <p:tgtEl>
                                          <p:spTgt spid="28"/>
                                        </p:tgtEl>
                                        <p:attrNameLst>
                                          <p:attrName>ppt_h</p:attrName>
                                        </p:attrNameLst>
                                      </p:cBhvr>
                                      <p:tavLst>
                                        <p:tav tm="0">
                                          <p:val>
                                            <p:strVal val="#ppt_h"/>
                                          </p:val>
                                        </p:tav>
                                        <p:tav tm="100000">
                                          <p:val>
                                            <p:strVal val="#ppt_h"/>
                                          </p:val>
                                        </p:tav>
                                      </p:tavLst>
                                    </p:anim>
                                    <p:animEffect transition="in" filter="fade">
                                      <p:cBhvr>
                                        <p:cTn id="20" dur="1000"/>
                                        <p:tgtEl>
                                          <p:spTgt spid="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Lst>
  </p:timing>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矩形 1">
            <a:extLst>
              <a:ext uri="{FF2B5EF4-FFF2-40B4-BE49-F238E27FC236}">
                <a16:creationId xmlns:a16="http://schemas.microsoft.com/office/drawing/2014/main" id="{CDB5B6AA-3240-C649-A973-1C2E687BB5CA}"/>
              </a:ext>
            </a:extLst>
          </p:cNvPr>
          <p:cNvSpPr/>
          <p:nvPr/>
        </p:nvSpPr>
        <p:spPr>
          <a:xfrm>
            <a:off x="4450698" y="1597113"/>
            <a:ext cx="6487886" cy="3869329"/>
          </a:xfrm>
          <a:prstGeom prst="rect">
            <a:avLst/>
          </a:prstGeom>
        </p:spPr>
        <p:txBody>
          <a:bodyPr wrap="square">
            <a:spAutoFit/>
          </a:bodyPr>
          <a:lstStyle/>
          <a:p>
            <a:pPr>
              <a:lnSpc>
                <a:spcPct val="150000"/>
              </a:lnSpc>
            </a:pPr>
            <a:r>
              <a:rPr lang="en-US" altLang="zh-CN" sz="2800" dirty="0">
                <a:latin typeface="KaiTi" panose="02010609060101010101" pitchFamily="49" charset="-122"/>
                <a:ea typeface="KaiTi" panose="02010609060101010101" pitchFamily="49" charset="-122"/>
              </a:rPr>
              <a:t>● </a:t>
            </a:r>
            <a:r>
              <a:rPr lang="zh-CN" altLang="en-US" sz="2800" dirty="0">
                <a:latin typeface="KaiTi" panose="02010609060101010101" pitchFamily="49" charset="-122"/>
                <a:ea typeface="KaiTi" panose="02010609060101010101" pitchFamily="49" charset="-122"/>
              </a:rPr>
              <a:t>了解面试的含义</a:t>
            </a:r>
          </a:p>
          <a:p>
            <a:pPr>
              <a:lnSpc>
                <a:spcPct val="150000"/>
              </a:lnSpc>
            </a:pPr>
            <a:r>
              <a:rPr lang="zh-CN" altLang="en-US" sz="2800" dirty="0">
                <a:latin typeface="KaiTi" panose="02010609060101010101" pitchFamily="49" charset="-122"/>
                <a:ea typeface="KaiTi" panose="02010609060101010101" pitchFamily="49" charset="-122"/>
              </a:rPr>
              <a:t>● 理解面试的作用与种类</a:t>
            </a:r>
          </a:p>
          <a:p>
            <a:pPr>
              <a:lnSpc>
                <a:spcPct val="150000"/>
              </a:lnSpc>
            </a:pPr>
            <a:r>
              <a:rPr lang="zh-CN" altLang="en-US" sz="2800" dirty="0">
                <a:latin typeface="KaiTi" panose="02010609060101010101" pitchFamily="49" charset="-122"/>
                <a:ea typeface="KaiTi" panose="02010609060101010101" pitchFamily="49" charset="-122"/>
              </a:rPr>
              <a:t>● 理解面试评价标准的确定</a:t>
            </a:r>
          </a:p>
          <a:p>
            <a:pPr>
              <a:lnSpc>
                <a:spcPct val="150000"/>
              </a:lnSpc>
            </a:pPr>
            <a:r>
              <a:rPr lang="zh-CN" altLang="en-US" sz="2800" dirty="0">
                <a:latin typeface="KaiTi" panose="02010609060101010101" pitchFamily="49" charset="-122"/>
                <a:ea typeface="KaiTi" panose="02010609060101010101" pitchFamily="49" charset="-122"/>
              </a:rPr>
              <a:t>● 掌握面试的实施阶段</a:t>
            </a:r>
          </a:p>
          <a:p>
            <a:pPr>
              <a:lnSpc>
                <a:spcPct val="150000"/>
              </a:lnSpc>
            </a:pPr>
            <a:r>
              <a:rPr lang="zh-CN" altLang="en-US" sz="2800" dirty="0">
                <a:latin typeface="KaiTi" panose="02010609060101010101" pitchFamily="49" charset="-122"/>
                <a:ea typeface="KaiTi" panose="02010609060101010101" pitchFamily="49" charset="-122"/>
              </a:rPr>
              <a:t>● 掌握面试的提问技巧</a:t>
            </a:r>
          </a:p>
          <a:p>
            <a:pPr>
              <a:lnSpc>
                <a:spcPct val="150000"/>
              </a:lnSpc>
            </a:pPr>
            <a:r>
              <a:rPr lang="zh-CN" altLang="en-US" sz="2800" dirty="0">
                <a:latin typeface="KaiTi" panose="02010609060101010101" pitchFamily="49" charset="-122"/>
                <a:ea typeface="KaiTi" panose="02010609060101010101" pitchFamily="49" charset="-122"/>
              </a:rPr>
              <a:t>● 掌握面试评价的具体操作方法</a:t>
            </a:r>
          </a:p>
        </p:txBody>
      </p:sp>
      <p:cxnSp>
        <p:nvCxnSpPr>
          <p:cNvPr id="4" name="直线连接符 3">
            <a:extLst>
              <a:ext uri="{FF2B5EF4-FFF2-40B4-BE49-F238E27FC236}">
                <a16:creationId xmlns:a16="http://schemas.microsoft.com/office/drawing/2014/main" id="{AF8A69B2-1811-1A41-9194-BFAD93861C13}"/>
              </a:ext>
            </a:extLst>
          </p:cNvPr>
          <p:cNvCxnSpPr/>
          <p:nvPr/>
        </p:nvCxnSpPr>
        <p:spPr>
          <a:xfrm>
            <a:off x="4131129" y="1159329"/>
            <a:ext cx="0" cy="501287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5" name="组合 4"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a:extLst>
              <a:ext uri="{FF2B5EF4-FFF2-40B4-BE49-F238E27FC236}">
                <a16:creationId xmlns:a16="http://schemas.microsoft.com/office/drawing/2014/main" id="{0648C595-724E-1447-865D-428DB6E83561}"/>
              </a:ext>
            </a:extLst>
          </p:cNvPr>
          <p:cNvGrpSpPr/>
          <p:nvPr/>
        </p:nvGrpSpPr>
        <p:grpSpPr>
          <a:xfrm>
            <a:off x="1253416" y="771469"/>
            <a:ext cx="2396391" cy="4167230"/>
            <a:chOff x="752634" y="1779108"/>
            <a:chExt cx="2396391" cy="4167230"/>
          </a:xfrm>
        </p:grpSpPr>
        <p:sp>
          <p:nvSpPr>
            <p:cNvPr id="6" name="圆角矩形 38">
              <a:extLst>
                <a:ext uri="{FF2B5EF4-FFF2-40B4-BE49-F238E27FC236}">
                  <a16:creationId xmlns:a16="http://schemas.microsoft.com/office/drawing/2014/main" id="{53CAC1BE-6F37-EF4F-B2F6-D9AA86F3D5F5}"/>
                </a:ext>
              </a:extLst>
            </p:cNvPr>
            <p:cNvSpPr/>
            <p:nvPr/>
          </p:nvSpPr>
          <p:spPr>
            <a:xfrm rot="572624">
              <a:off x="1297576" y="1779108"/>
              <a:ext cx="1274792" cy="1256404"/>
            </a:xfrm>
            <a:custGeom>
              <a:avLst/>
              <a:gdLst/>
              <a:ahLst/>
              <a:cxnLst/>
              <a:rect l="l" t="t" r="r" b="b"/>
              <a:pathLst>
                <a:path w="1554798" h="1532371">
                  <a:moveTo>
                    <a:pt x="260464" y="73817"/>
                  </a:moveTo>
                  <a:cubicBezTo>
                    <a:pt x="306072" y="28209"/>
                    <a:pt x="369078" y="0"/>
                    <a:pt x="438674" y="0"/>
                  </a:cubicBezTo>
                  <a:lnTo>
                    <a:pt x="1302770" y="0"/>
                  </a:lnTo>
                  <a:cubicBezTo>
                    <a:pt x="1441961" y="0"/>
                    <a:pt x="1554798" y="112837"/>
                    <a:pt x="1554798" y="252028"/>
                  </a:cubicBezTo>
                  <a:lnTo>
                    <a:pt x="1554798" y="252029"/>
                  </a:lnTo>
                  <a:lnTo>
                    <a:pt x="1554798" y="1116125"/>
                  </a:lnTo>
                  <a:cubicBezTo>
                    <a:pt x="1554798" y="1255316"/>
                    <a:pt x="1441961" y="1368153"/>
                    <a:pt x="1302770" y="1368153"/>
                  </a:cubicBezTo>
                  <a:cubicBezTo>
                    <a:pt x="1163579" y="1368153"/>
                    <a:pt x="1050742" y="1255316"/>
                    <a:pt x="1050742" y="1116125"/>
                  </a:cubicBezTo>
                  <a:lnTo>
                    <a:pt x="1050742" y="860250"/>
                  </a:lnTo>
                  <a:cubicBezTo>
                    <a:pt x="1050311" y="861013"/>
                    <a:pt x="1049708" y="861600"/>
                    <a:pt x="1049101" y="862186"/>
                  </a:cubicBezTo>
                  <a:lnTo>
                    <a:pt x="426920" y="1461813"/>
                  </a:lnTo>
                  <a:cubicBezTo>
                    <a:pt x="326697" y="1558402"/>
                    <a:pt x="167149" y="1555457"/>
                    <a:pt x="70559" y="1455234"/>
                  </a:cubicBezTo>
                  <a:cubicBezTo>
                    <a:pt x="-26031" y="1355012"/>
                    <a:pt x="-23086" y="1195463"/>
                    <a:pt x="77137" y="1098874"/>
                  </a:cubicBezTo>
                  <a:lnTo>
                    <a:pt x="694328" y="504056"/>
                  </a:lnTo>
                  <a:lnTo>
                    <a:pt x="438674" y="504056"/>
                  </a:lnTo>
                  <a:cubicBezTo>
                    <a:pt x="299483" y="504056"/>
                    <a:pt x="186646" y="391219"/>
                    <a:pt x="186646" y="252028"/>
                  </a:cubicBezTo>
                  <a:cubicBezTo>
                    <a:pt x="186646" y="182432"/>
                    <a:pt x="214855" y="119426"/>
                    <a:pt x="260464" y="73817"/>
                  </a:cubicBezTo>
                  <a:close/>
                </a:path>
              </a:pathLst>
            </a:custGeom>
            <a:solidFill>
              <a:srgbClr val="365B7C"/>
            </a:solidFill>
            <a:ln w="19050">
              <a:gradFill>
                <a:gsLst>
                  <a:gs pos="89000">
                    <a:schemeClr val="bg1">
                      <a:lumMod val="85000"/>
                    </a:schemeClr>
                  </a:gs>
                  <a:gs pos="0">
                    <a:schemeClr val="bg1"/>
                  </a:gs>
                </a:gsLst>
                <a:lin ang="7200000" scaled="0"/>
              </a:gradFill>
            </a:ln>
            <a:effectLst>
              <a:outerShdw blurRad="254000" dist="127000" dir="8160000" algn="tr" rotWithShape="0">
                <a:prstClr val="black">
                  <a:alpha val="34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7" name="圆角矩形 6">
              <a:extLst>
                <a:ext uri="{FF2B5EF4-FFF2-40B4-BE49-F238E27FC236}">
                  <a16:creationId xmlns:a16="http://schemas.microsoft.com/office/drawing/2014/main" id="{AC68091C-ACAE-0142-B6EF-169B72C53C12}"/>
                </a:ext>
              </a:extLst>
            </p:cNvPr>
            <p:cNvSpPr/>
            <p:nvPr/>
          </p:nvSpPr>
          <p:spPr>
            <a:xfrm>
              <a:off x="752634" y="3115798"/>
              <a:ext cx="2304256" cy="2830540"/>
            </a:xfrm>
            <a:prstGeom prst="roundRect">
              <a:avLst>
                <a:gd name="adj" fmla="val 6909"/>
              </a:avLst>
            </a:prstGeom>
            <a:solidFill>
              <a:srgbClr val="EFEFEF"/>
            </a:solidFill>
            <a:ln w="19050">
              <a:gradFill>
                <a:gsLst>
                  <a:gs pos="89000">
                    <a:schemeClr val="bg1">
                      <a:lumMod val="85000"/>
                    </a:schemeClr>
                  </a:gs>
                  <a:gs pos="0">
                    <a:schemeClr val="bg1"/>
                  </a:gs>
                </a:gsLst>
                <a:lin ang="7200000" scaled="0"/>
              </a:gradFill>
            </a:ln>
            <a:effectLst>
              <a:outerShdw blurRad="254000" dist="127000" dir="8160000" algn="tr" rotWithShape="0">
                <a:prstClr val="black">
                  <a:alpha val="34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grpSp>
          <p:nvGrpSpPr>
            <p:cNvPr id="8" name="组合 7">
              <a:extLst>
                <a:ext uri="{FF2B5EF4-FFF2-40B4-BE49-F238E27FC236}">
                  <a16:creationId xmlns:a16="http://schemas.microsoft.com/office/drawing/2014/main" id="{F04DA1FA-2CCA-8348-B68D-7561E70F5199}"/>
                </a:ext>
              </a:extLst>
            </p:cNvPr>
            <p:cNvGrpSpPr/>
            <p:nvPr/>
          </p:nvGrpSpPr>
          <p:grpSpPr>
            <a:xfrm rot="16200000">
              <a:off x="2087525" y="3024024"/>
              <a:ext cx="441397" cy="58863"/>
              <a:chOff x="2975753" y="1851670"/>
              <a:chExt cx="539968" cy="72008"/>
            </a:xfrm>
          </p:grpSpPr>
          <p:sp>
            <p:nvSpPr>
              <p:cNvPr id="16" name="椭圆 15">
                <a:extLst>
                  <a:ext uri="{FF2B5EF4-FFF2-40B4-BE49-F238E27FC236}">
                    <a16:creationId xmlns:a16="http://schemas.microsoft.com/office/drawing/2014/main" id="{62BA893E-B597-844C-A361-2524E1622962}"/>
                  </a:ext>
                </a:extLst>
              </p:cNvPr>
              <p:cNvSpPr/>
              <p:nvPr/>
            </p:nvSpPr>
            <p:spPr>
              <a:xfrm>
                <a:off x="2975753" y="1851670"/>
                <a:ext cx="72008" cy="72008"/>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17" name="椭圆 16">
                <a:extLst>
                  <a:ext uri="{FF2B5EF4-FFF2-40B4-BE49-F238E27FC236}">
                    <a16:creationId xmlns:a16="http://schemas.microsoft.com/office/drawing/2014/main" id="{7AC29116-3DF1-2E44-A4DA-B6559A64DF28}"/>
                  </a:ext>
                </a:extLst>
              </p:cNvPr>
              <p:cNvSpPr/>
              <p:nvPr/>
            </p:nvSpPr>
            <p:spPr>
              <a:xfrm>
                <a:off x="3443713" y="1851670"/>
                <a:ext cx="72008" cy="72008"/>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18" name="圆角矩形 17">
                <a:extLst>
                  <a:ext uri="{FF2B5EF4-FFF2-40B4-BE49-F238E27FC236}">
                    <a16:creationId xmlns:a16="http://schemas.microsoft.com/office/drawing/2014/main" id="{C0DA99F3-11EC-F04A-8F0F-B6025BE66591}"/>
                  </a:ext>
                </a:extLst>
              </p:cNvPr>
              <p:cNvSpPr/>
              <p:nvPr/>
            </p:nvSpPr>
            <p:spPr>
              <a:xfrm>
                <a:off x="3011757" y="1864814"/>
                <a:ext cx="467960" cy="45719"/>
              </a:xfrm>
              <a:prstGeom prst="roundRect">
                <a:avLst>
                  <a:gd name="adj" fmla="val 50000"/>
                </a:avLst>
              </a:prstGeom>
              <a:gradFill>
                <a:gsLst>
                  <a:gs pos="0">
                    <a:schemeClr val="bg1">
                      <a:lumMod val="75000"/>
                    </a:schemeClr>
                  </a:gs>
                  <a:gs pos="50000">
                    <a:schemeClr val="bg1">
                      <a:lumMod val="95000"/>
                    </a:schemeClr>
                  </a:gs>
                  <a:gs pos="100000">
                    <a:schemeClr val="bg1">
                      <a:lumMod val="75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grpSp>
        <p:grpSp>
          <p:nvGrpSpPr>
            <p:cNvPr id="9" name="组合 8">
              <a:extLst>
                <a:ext uri="{FF2B5EF4-FFF2-40B4-BE49-F238E27FC236}">
                  <a16:creationId xmlns:a16="http://schemas.microsoft.com/office/drawing/2014/main" id="{CF3D6C61-51D4-EF48-8C5E-F30DA2F9C2D9}"/>
                </a:ext>
              </a:extLst>
            </p:cNvPr>
            <p:cNvGrpSpPr/>
            <p:nvPr/>
          </p:nvGrpSpPr>
          <p:grpSpPr>
            <a:xfrm rot="16200000">
              <a:off x="1203997" y="3024024"/>
              <a:ext cx="441397" cy="58863"/>
              <a:chOff x="2975753" y="1851670"/>
              <a:chExt cx="539968" cy="72008"/>
            </a:xfrm>
          </p:grpSpPr>
          <p:sp>
            <p:nvSpPr>
              <p:cNvPr id="13" name="椭圆 12">
                <a:extLst>
                  <a:ext uri="{FF2B5EF4-FFF2-40B4-BE49-F238E27FC236}">
                    <a16:creationId xmlns:a16="http://schemas.microsoft.com/office/drawing/2014/main" id="{54303756-A341-3144-97BD-05E681592D4F}"/>
                  </a:ext>
                </a:extLst>
              </p:cNvPr>
              <p:cNvSpPr/>
              <p:nvPr/>
            </p:nvSpPr>
            <p:spPr>
              <a:xfrm>
                <a:off x="2975753" y="1851670"/>
                <a:ext cx="72008" cy="72008"/>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14" name="椭圆 13">
                <a:extLst>
                  <a:ext uri="{FF2B5EF4-FFF2-40B4-BE49-F238E27FC236}">
                    <a16:creationId xmlns:a16="http://schemas.microsoft.com/office/drawing/2014/main" id="{1B6DA450-C052-8C41-AA0E-F5CC4598E5DE}"/>
                  </a:ext>
                </a:extLst>
              </p:cNvPr>
              <p:cNvSpPr/>
              <p:nvPr/>
            </p:nvSpPr>
            <p:spPr>
              <a:xfrm>
                <a:off x="3443713" y="1851670"/>
                <a:ext cx="72008" cy="72008"/>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15" name="圆角矩形 14">
                <a:extLst>
                  <a:ext uri="{FF2B5EF4-FFF2-40B4-BE49-F238E27FC236}">
                    <a16:creationId xmlns:a16="http://schemas.microsoft.com/office/drawing/2014/main" id="{3B422D86-7391-8D49-94BC-49188BC460FF}"/>
                  </a:ext>
                </a:extLst>
              </p:cNvPr>
              <p:cNvSpPr/>
              <p:nvPr/>
            </p:nvSpPr>
            <p:spPr>
              <a:xfrm>
                <a:off x="3011757" y="1864814"/>
                <a:ext cx="467960" cy="45719"/>
              </a:xfrm>
              <a:prstGeom prst="roundRect">
                <a:avLst>
                  <a:gd name="adj" fmla="val 50000"/>
                </a:avLst>
              </a:prstGeom>
              <a:gradFill>
                <a:gsLst>
                  <a:gs pos="0">
                    <a:schemeClr val="bg1">
                      <a:lumMod val="75000"/>
                    </a:schemeClr>
                  </a:gs>
                  <a:gs pos="50000">
                    <a:schemeClr val="bg1">
                      <a:lumMod val="95000"/>
                    </a:schemeClr>
                  </a:gs>
                  <a:gs pos="100000">
                    <a:schemeClr val="bg1">
                      <a:lumMod val="75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grpSp>
        <p:sp>
          <p:nvSpPr>
            <p:cNvPr id="10" name="TextBox 53">
              <a:extLst>
                <a:ext uri="{FF2B5EF4-FFF2-40B4-BE49-F238E27FC236}">
                  <a16:creationId xmlns:a16="http://schemas.microsoft.com/office/drawing/2014/main" id="{D81B58CA-F6B6-FB44-888F-7A5CE4E3123A}"/>
                </a:ext>
              </a:extLst>
            </p:cNvPr>
            <p:cNvSpPr txBox="1"/>
            <p:nvPr/>
          </p:nvSpPr>
          <p:spPr>
            <a:xfrm>
              <a:off x="1865412" y="1988825"/>
              <a:ext cx="660794" cy="461665"/>
            </a:xfrm>
            <a:prstGeom prst="rect">
              <a:avLst/>
            </a:prstGeom>
            <a:noFill/>
          </p:spPr>
          <p:txBody>
            <a:bodyPr wrap="square" rtlCol="0">
              <a:spAutoFit/>
            </a:bodyPr>
            <a:lstStyle/>
            <a:p>
              <a:pPr algn="ctr"/>
              <a:endParaRPr lang="zh-CN" altLang="en-US" sz="2400" b="1" dirty="0">
                <a:solidFill>
                  <a:prstClr val="white"/>
                </a:solidFill>
                <a:latin typeface="Arial" panose="020B0604020202020204" pitchFamily="34" charset="0"/>
                <a:cs typeface="Arial" panose="020B0604020202020204" pitchFamily="34" charset="0"/>
              </a:endParaRPr>
            </a:p>
          </p:txBody>
        </p:sp>
        <p:sp>
          <p:nvSpPr>
            <p:cNvPr id="12" name="Rectangle 42">
              <a:extLst>
                <a:ext uri="{FF2B5EF4-FFF2-40B4-BE49-F238E27FC236}">
                  <a16:creationId xmlns:a16="http://schemas.microsoft.com/office/drawing/2014/main" id="{C54E8AC3-8F75-6C4E-822D-C9EF709A2D39}"/>
                </a:ext>
              </a:extLst>
            </p:cNvPr>
            <p:cNvSpPr/>
            <p:nvPr/>
          </p:nvSpPr>
          <p:spPr>
            <a:xfrm flipH="1">
              <a:off x="1188839" y="3687699"/>
              <a:ext cx="1960186" cy="1703437"/>
            </a:xfrm>
            <a:prstGeom prst="rect">
              <a:avLst/>
            </a:prstGeom>
            <a:noFill/>
            <a:ln w="12700" cap="flat" cmpd="sng" algn="ctr">
              <a:noFill/>
              <a:prstDash val="solid"/>
            </a:ln>
            <a:effectLst/>
          </p:spPr>
          <p:txBody>
            <a:bodyPr lIns="91440" tIns="0" rIns="91440" bIns="0" rtlCol="0" anchor="t"/>
            <a:lstStyle/>
            <a:p>
              <a:pPr>
                <a:defRPr/>
              </a:pPr>
              <a:r>
                <a:rPr lang="zh-CN" altLang="en-US" sz="4800" kern="0" dirty="0">
                  <a:solidFill>
                    <a:prstClr val="black">
                      <a:lumMod val="65000"/>
                      <a:lumOff val="35000"/>
                    </a:prstClr>
                  </a:solidFill>
                  <a:latin typeface="KaiTi" panose="02010609060101010101" pitchFamily="49" charset="-122"/>
                  <a:ea typeface="KaiTi" panose="02010609060101010101" pitchFamily="49" charset="-122"/>
                  <a:cs typeface="Arial" pitchFamily="34" charset="0"/>
                </a:rPr>
                <a:t>学习目标</a:t>
              </a:r>
              <a:endParaRPr lang="en-US" altLang="zh-CN" sz="4800" kern="0" dirty="0">
                <a:solidFill>
                  <a:prstClr val="black">
                    <a:lumMod val="65000"/>
                    <a:lumOff val="35000"/>
                  </a:prstClr>
                </a:solidFill>
                <a:latin typeface="KaiTi" panose="02010609060101010101" pitchFamily="49" charset="-122"/>
                <a:ea typeface="KaiTi" panose="02010609060101010101" pitchFamily="49" charset="-122"/>
                <a:cs typeface="Arial" pitchFamily="34" charset="0"/>
              </a:endParaRPr>
            </a:p>
            <a:p>
              <a:pPr>
                <a:defRPr/>
              </a:pPr>
              <a:endParaRPr lang="en-US" sz="4800" kern="0" dirty="0">
                <a:solidFill>
                  <a:prstClr val="black">
                    <a:lumMod val="65000"/>
                    <a:lumOff val="35000"/>
                  </a:prstClr>
                </a:solidFill>
                <a:latin typeface="KaiTi" panose="02010609060101010101" pitchFamily="49" charset="-122"/>
                <a:ea typeface="KaiTi" panose="02010609060101010101" pitchFamily="49" charset="-122"/>
                <a:cs typeface="Arial" pitchFamily="34" charset="0"/>
              </a:endParaRPr>
            </a:p>
          </p:txBody>
        </p:sp>
      </p:grpSp>
    </p:spTree>
    <p:extLst>
      <p:ext uri="{BB962C8B-B14F-4D97-AF65-F5344CB8AC3E}">
        <p14:creationId xmlns:p14="http://schemas.microsoft.com/office/powerpoint/2010/main" val="18954456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44000" fill="hold"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750" fill="hold"/>
                                        <p:tgtEl>
                                          <p:spTgt spid="5"/>
                                        </p:tgtEl>
                                        <p:attrNameLst>
                                          <p:attrName>ppt_x</p:attrName>
                                        </p:attrNameLst>
                                      </p:cBhvr>
                                      <p:tavLst>
                                        <p:tav tm="0">
                                          <p:val>
                                            <p:strVal val="#ppt_x"/>
                                          </p:val>
                                        </p:tav>
                                        <p:tav tm="100000">
                                          <p:val>
                                            <p:strVal val="#ppt_x"/>
                                          </p:val>
                                        </p:tav>
                                      </p:tavLst>
                                    </p:anim>
                                    <p:anim calcmode="lin" valueType="num">
                                      <p:cBhvr additive="base">
                                        <p:cTn id="8" dur="750" fill="hold"/>
                                        <p:tgtEl>
                                          <p:spTgt spid="5"/>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16" presetClass="entr" presetSubtype="21" fill="hold" nodeType="clickEffect">
                                  <p:stCondLst>
                                    <p:cond delay="0"/>
                                  </p:stCondLst>
                                  <p:childTnLst>
                                    <p:set>
                                      <p:cBhvr>
                                        <p:cTn id="12" dur="1" fill="hold">
                                          <p:stCondLst>
                                            <p:cond delay="0"/>
                                          </p:stCondLst>
                                        </p:cTn>
                                        <p:tgtEl>
                                          <p:spTgt spid="2">
                                            <p:txEl>
                                              <p:pRg st="0" end="0"/>
                                            </p:txEl>
                                          </p:spTgt>
                                        </p:tgtEl>
                                        <p:attrNameLst>
                                          <p:attrName>style.visibility</p:attrName>
                                        </p:attrNameLst>
                                      </p:cBhvr>
                                      <p:to>
                                        <p:strVal val="visible"/>
                                      </p:to>
                                    </p:set>
                                    <p:animEffect transition="in" filter="barn(inVertical)">
                                      <p:cBhvr>
                                        <p:cTn id="13" dur="500"/>
                                        <p:tgtEl>
                                          <p:spTgt spid="2">
                                            <p:txEl>
                                              <p:pRg st="0" end="0"/>
                                            </p:txEl>
                                          </p:spTgt>
                                        </p:tgtEl>
                                      </p:cBhvr>
                                    </p:animEffect>
                                  </p:childTnLst>
                                </p:cTn>
                              </p:par>
                              <p:par>
                                <p:cTn id="14" presetID="16" presetClass="entr" presetSubtype="21" fill="hold" nodeType="withEffect">
                                  <p:stCondLst>
                                    <p:cond delay="0"/>
                                  </p:stCondLst>
                                  <p:childTnLst>
                                    <p:set>
                                      <p:cBhvr>
                                        <p:cTn id="15" dur="1" fill="hold">
                                          <p:stCondLst>
                                            <p:cond delay="0"/>
                                          </p:stCondLst>
                                        </p:cTn>
                                        <p:tgtEl>
                                          <p:spTgt spid="2">
                                            <p:txEl>
                                              <p:pRg st="1" end="1"/>
                                            </p:txEl>
                                          </p:spTgt>
                                        </p:tgtEl>
                                        <p:attrNameLst>
                                          <p:attrName>style.visibility</p:attrName>
                                        </p:attrNameLst>
                                      </p:cBhvr>
                                      <p:to>
                                        <p:strVal val="visible"/>
                                      </p:to>
                                    </p:set>
                                    <p:animEffect transition="in" filter="barn(inVertical)">
                                      <p:cBhvr>
                                        <p:cTn id="16" dur="500"/>
                                        <p:tgtEl>
                                          <p:spTgt spid="2">
                                            <p:txEl>
                                              <p:pRg st="1" end="1"/>
                                            </p:txEl>
                                          </p:spTgt>
                                        </p:tgtEl>
                                      </p:cBhvr>
                                    </p:animEffect>
                                  </p:childTnLst>
                                </p:cTn>
                              </p:par>
                              <p:par>
                                <p:cTn id="17" presetID="16" presetClass="entr" presetSubtype="21" fill="hold" nodeType="withEffect">
                                  <p:stCondLst>
                                    <p:cond delay="0"/>
                                  </p:stCondLst>
                                  <p:childTnLst>
                                    <p:set>
                                      <p:cBhvr>
                                        <p:cTn id="18" dur="1" fill="hold">
                                          <p:stCondLst>
                                            <p:cond delay="0"/>
                                          </p:stCondLst>
                                        </p:cTn>
                                        <p:tgtEl>
                                          <p:spTgt spid="2">
                                            <p:txEl>
                                              <p:pRg st="2" end="2"/>
                                            </p:txEl>
                                          </p:spTgt>
                                        </p:tgtEl>
                                        <p:attrNameLst>
                                          <p:attrName>style.visibility</p:attrName>
                                        </p:attrNameLst>
                                      </p:cBhvr>
                                      <p:to>
                                        <p:strVal val="visible"/>
                                      </p:to>
                                    </p:set>
                                    <p:animEffect transition="in" filter="barn(inVertical)">
                                      <p:cBhvr>
                                        <p:cTn id="19" dur="500"/>
                                        <p:tgtEl>
                                          <p:spTgt spid="2">
                                            <p:txEl>
                                              <p:pRg st="2" end="2"/>
                                            </p:txEl>
                                          </p:spTgt>
                                        </p:tgtEl>
                                      </p:cBhvr>
                                    </p:animEffect>
                                  </p:childTnLst>
                                </p:cTn>
                              </p:par>
                              <p:par>
                                <p:cTn id="20" presetID="16" presetClass="entr" presetSubtype="21" fill="hold" nodeType="withEffect">
                                  <p:stCondLst>
                                    <p:cond delay="0"/>
                                  </p:stCondLst>
                                  <p:childTnLst>
                                    <p:set>
                                      <p:cBhvr>
                                        <p:cTn id="21" dur="1" fill="hold">
                                          <p:stCondLst>
                                            <p:cond delay="0"/>
                                          </p:stCondLst>
                                        </p:cTn>
                                        <p:tgtEl>
                                          <p:spTgt spid="2">
                                            <p:txEl>
                                              <p:pRg st="3" end="3"/>
                                            </p:txEl>
                                          </p:spTgt>
                                        </p:tgtEl>
                                        <p:attrNameLst>
                                          <p:attrName>style.visibility</p:attrName>
                                        </p:attrNameLst>
                                      </p:cBhvr>
                                      <p:to>
                                        <p:strVal val="visible"/>
                                      </p:to>
                                    </p:set>
                                    <p:animEffect transition="in" filter="barn(inVertical)">
                                      <p:cBhvr>
                                        <p:cTn id="22" dur="500"/>
                                        <p:tgtEl>
                                          <p:spTgt spid="2">
                                            <p:txEl>
                                              <p:pRg st="3" end="3"/>
                                            </p:txEl>
                                          </p:spTgt>
                                        </p:tgtEl>
                                      </p:cBhvr>
                                    </p:animEffect>
                                  </p:childTnLst>
                                </p:cTn>
                              </p:par>
                              <p:par>
                                <p:cTn id="23" presetID="16" presetClass="entr" presetSubtype="21" fill="hold" nodeType="withEffect">
                                  <p:stCondLst>
                                    <p:cond delay="0"/>
                                  </p:stCondLst>
                                  <p:childTnLst>
                                    <p:set>
                                      <p:cBhvr>
                                        <p:cTn id="24" dur="1" fill="hold">
                                          <p:stCondLst>
                                            <p:cond delay="0"/>
                                          </p:stCondLst>
                                        </p:cTn>
                                        <p:tgtEl>
                                          <p:spTgt spid="2">
                                            <p:txEl>
                                              <p:pRg st="4" end="4"/>
                                            </p:txEl>
                                          </p:spTgt>
                                        </p:tgtEl>
                                        <p:attrNameLst>
                                          <p:attrName>style.visibility</p:attrName>
                                        </p:attrNameLst>
                                      </p:cBhvr>
                                      <p:to>
                                        <p:strVal val="visible"/>
                                      </p:to>
                                    </p:set>
                                    <p:animEffect transition="in" filter="barn(inVertical)">
                                      <p:cBhvr>
                                        <p:cTn id="25" dur="500"/>
                                        <p:tgtEl>
                                          <p:spTgt spid="2">
                                            <p:txEl>
                                              <p:pRg st="4" end="4"/>
                                            </p:txEl>
                                          </p:spTgt>
                                        </p:tgtEl>
                                      </p:cBhvr>
                                    </p:animEffect>
                                  </p:childTnLst>
                                </p:cTn>
                              </p:par>
                              <p:par>
                                <p:cTn id="26" presetID="16" presetClass="entr" presetSubtype="21" fill="hold" nodeType="withEffect">
                                  <p:stCondLst>
                                    <p:cond delay="0"/>
                                  </p:stCondLst>
                                  <p:childTnLst>
                                    <p:set>
                                      <p:cBhvr>
                                        <p:cTn id="27" dur="1" fill="hold">
                                          <p:stCondLst>
                                            <p:cond delay="0"/>
                                          </p:stCondLst>
                                        </p:cTn>
                                        <p:tgtEl>
                                          <p:spTgt spid="2">
                                            <p:txEl>
                                              <p:pRg st="5" end="5"/>
                                            </p:txEl>
                                          </p:spTgt>
                                        </p:tgtEl>
                                        <p:attrNameLst>
                                          <p:attrName>style.visibility</p:attrName>
                                        </p:attrNameLst>
                                      </p:cBhvr>
                                      <p:to>
                                        <p:strVal val="visible"/>
                                      </p:to>
                                    </p:set>
                                    <p:animEffect transition="in" filter="barn(inVertical)">
                                      <p:cBhvr>
                                        <p:cTn id="28" dur="500"/>
                                        <p:tgtEl>
                                          <p:spTgt spid="2">
                                            <p:txEl>
                                              <p:pRg st="5" end="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矩形 15">
            <a:extLst>
              <a:ext uri="{FF2B5EF4-FFF2-40B4-BE49-F238E27FC236}">
                <a16:creationId xmlns:a16="http://schemas.microsoft.com/office/drawing/2014/main" id="{8FCF129B-8A5E-174B-9FE9-2B566E1B59E5}"/>
              </a:ext>
            </a:extLst>
          </p:cNvPr>
          <p:cNvSpPr/>
          <p:nvPr/>
        </p:nvSpPr>
        <p:spPr>
          <a:xfrm>
            <a:off x="1145969" y="1225689"/>
            <a:ext cx="10365323" cy="5632311"/>
          </a:xfrm>
          <a:prstGeom prst="rect">
            <a:avLst/>
          </a:prstGeom>
        </p:spPr>
        <p:txBody>
          <a:bodyPr wrap="square">
            <a:spAutoFit/>
          </a:bodyPr>
          <a:lstStyle/>
          <a:p>
            <a:r>
              <a:rPr lang="en-US" altLang="zh-CN" sz="2400" dirty="0">
                <a:latin typeface="KaiTi" panose="02010609060101010101" pitchFamily="49" charset="-122"/>
                <a:ea typeface="KaiTi" panose="02010609060101010101" pitchFamily="49" charset="-122"/>
              </a:rPr>
              <a:t>     </a:t>
            </a:r>
            <a:r>
              <a:rPr lang="zh-CN" altLang="en-US" sz="2400" dirty="0">
                <a:latin typeface="KaiTi" panose="02010609060101010101" pitchFamily="49" charset="-122"/>
                <a:ea typeface="KaiTi" panose="02010609060101010101" pitchFamily="49" charset="-122"/>
              </a:rPr>
              <a:t>当</a:t>
            </a:r>
            <a:r>
              <a:rPr lang="zh-CN" altLang="zh-CN" sz="2400" dirty="0">
                <a:latin typeface="KaiTi" panose="02010609060101010101" pitchFamily="49" charset="-122"/>
                <a:ea typeface="KaiTi" panose="02010609060101010101" pitchFamily="49" charset="-122"/>
              </a:rPr>
              <a:t>我接到一家知名高薪企业的面试通知</a:t>
            </a:r>
            <a:r>
              <a:rPr lang="zh-CN" altLang="en-US" sz="2400" dirty="0">
                <a:latin typeface="KaiTi" panose="02010609060101010101" pitchFamily="49" charset="-122"/>
                <a:ea typeface="KaiTi" panose="02010609060101010101" pitchFamily="49" charset="-122"/>
              </a:rPr>
              <a:t>时</a:t>
            </a:r>
            <a:r>
              <a:rPr lang="zh-CN" altLang="zh-CN" sz="2400" dirty="0">
                <a:latin typeface="KaiTi" panose="02010609060101010101" pitchFamily="49" charset="-122"/>
                <a:ea typeface="KaiTi" panose="02010609060101010101" pitchFamily="49" charset="-122"/>
              </a:rPr>
              <a:t>我既高兴又紧张。</a:t>
            </a:r>
            <a:r>
              <a:rPr lang="zh-CN" altLang="en-US" sz="2400" dirty="0">
                <a:latin typeface="KaiTi" panose="02010609060101010101" pitchFamily="49" charset="-122"/>
                <a:ea typeface="KaiTi" panose="02010609060101010101" pitchFamily="49" charset="-122"/>
              </a:rPr>
              <a:t>面试当天，</a:t>
            </a:r>
            <a:r>
              <a:rPr lang="zh-CN" altLang="zh-CN" sz="2400" dirty="0">
                <a:latin typeface="KaiTi" panose="02010609060101010101" pitchFamily="49" charset="-122"/>
                <a:ea typeface="KaiTi" panose="02010609060101010101" pitchFamily="49" charset="-122"/>
              </a:rPr>
              <a:t>我走进考场发觉，与我一同面试的都是男生。考场是一个很小的会议室，中间是一张圆桌</a:t>
            </a:r>
            <a:r>
              <a:rPr lang="zh-CN" altLang="en-US" sz="2400" dirty="0">
                <a:latin typeface="KaiTi" panose="02010609060101010101" pitchFamily="49" charset="-122"/>
                <a:ea typeface="KaiTi" panose="02010609060101010101" pitchFamily="49" charset="-122"/>
              </a:rPr>
              <a:t>，我们和考官分别坐在桌子两端</a:t>
            </a:r>
            <a:r>
              <a:rPr lang="zh-CN" altLang="zh-CN" sz="2400" dirty="0">
                <a:latin typeface="KaiTi" panose="02010609060101010101" pitchFamily="49" charset="-122"/>
                <a:ea typeface="KaiTi" panose="02010609060101010101" pitchFamily="49" charset="-122"/>
              </a:rPr>
              <a:t>。服务员拿来六杯水，其他几个男生直接拿起自己面前的水杯就开始喝。我一转念，不对啊，几个考官都还没有水喝呢，我们怎么可以抢先呢？于是很有礼貌地把杯子递给离我最近的一个考官。“还是女孩子心细啊。”坐在中间的一位考官说，男生</a:t>
            </a:r>
            <a:r>
              <a:rPr lang="zh-CN" altLang="en-US" sz="2400" dirty="0">
                <a:latin typeface="KaiTi" panose="02010609060101010101" pitchFamily="49" charset="-122"/>
                <a:ea typeface="KaiTi" panose="02010609060101010101" pitchFamily="49" charset="-122"/>
              </a:rPr>
              <a:t>们</a:t>
            </a:r>
            <a:r>
              <a:rPr lang="zh-CN" altLang="zh-CN" sz="2400" dirty="0">
                <a:latin typeface="KaiTi" panose="02010609060101010101" pitchFamily="49" charset="-122"/>
                <a:ea typeface="KaiTi" panose="02010609060101010101" pitchFamily="49" charset="-122"/>
              </a:rPr>
              <a:t>立刻窘住了，面面相觑。我暗暗自得，不忘对考官们露出谦逊的微笑。</a:t>
            </a:r>
          </a:p>
          <a:p>
            <a:r>
              <a:rPr lang="en-US" altLang="zh-CN" sz="2400" dirty="0">
                <a:latin typeface="KaiTi" panose="02010609060101010101" pitchFamily="49" charset="-122"/>
                <a:ea typeface="KaiTi" panose="02010609060101010101" pitchFamily="49" charset="-122"/>
              </a:rPr>
              <a:t>     </a:t>
            </a:r>
            <a:r>
              <a:rPr lang="zh-CN" altLang="zh-CN" sz="2400" dirty="0">
                <a:latin typeface="KaiTi" panose="02010609060101010101" pitchFamily="49" charset="-122"/>
                <a:ea typeface="KaiTi" panose="02010609060101010101" pitchFamily="49" charset="-122"/>
              </a:rPr>
              <a:t>几位考官介绍了公司运营方面的具体情况，也聊了聊我们的专业和对公司的想法。由于刚才的“喝水事件”，另外几个男生</a:t>
            </a:r>
            <a:r>
              <a:rPr lang="zh-CN" altLang="en-US" sz="2400" dirty="0">
                <a:latin typeface="KaiTi" panose="02010609060101010101" pitchFamily="49" charset="-122"/>
                <a:ea typeface="KaiTi" panose="02010609060101010101" pitchFamily="49" charset="-122"/>
              </a:rPr>
              <a:t>有些</a:t>
            </a:r>
            <a:r>
              <a:rPr lang="zh-CN" altLang="zh-CN" sz="2400" dirty="0">
                <a:latin typeface="KaiTi" panose="02010609060101010101" pitchFamily="49" charset="-122"/>
                <a:ea typeface="KaiTi" panose="02010609060101010101" pitchFamily="49" charset="-122"/>
              </a:rPr>
              <a:t>拘谨，</a:t>
            </a:r>
            <a:r>
              <a:rPr lang="zh-CN" altLang="en-US" sz="2400" dirty="0">
                <a:latin typeface="KaiTi" panose="02010609060101010101" pitchFamily="49" charset="-122"/>
                <a:ea typeface="KaiTi" panose="02010609060101010101" pitchFamily="49" charset="-122"/>
              </a:rPr>
              <a:t>但</a:t>
            </a:r>
            <a:r>
              <a:rPr lang="zh-CN" altLang="zh-CN" sz="2400" dirty="0">
                <a:latin typeface="KaiTi" panose="02010609060101010101" pitchFamily="49" charset="-122"/>
                <a:ea typeface="KaiTi" panose="02010609060101010101" pitchFamily="49" charset="-122"/>
              </a:rPr>
              <a:t>我</a:t>
            </a:r>
            <a:r>
              <a:rPr lang="zh-CN" altLang="en-US" sz="2400" dirty="0">
                <a:latin typeface="KaiTi" panose="02010609060101010101" pitchFamily="49" charset="-122"/>
                <a:ea typeface="KaiTi" panose="02010609060101010101" pitchFamily="49" charset="-122"/>
              </a:rPr>
              <a:t>却</a:t>
            </a:r>
            <a:r>
              <a:rPr lang="zh-CN" altLang="zh-CN" sz="2400" dirty="0">
                <a:latin typeface="KaiTi" panose="02010609060101010101" pitchFamily="49" charset="-122"/>
                <a:ea typeface="KaiTi" panose="02010609060101010101" pitchFamily="49" charset="-122"/>
              </a:rPr>
              <a:t>和考官们谈笑自如。这时，主考官突然问了我一个意想不到的问题：“你的简历上写着会跳舞，你会跳哪种舞呢？”我立刻懵了。小时候我的确学过一点舞蹈，</a:t>
            </a:r>
            <a:r>
              <a:rPr lang="zh-CN" altLang="en-US" sz="2400" dirty="0">
                <a:latin typeface="KaiTi" panose="02010609060101010101" pitchFamily="49" charset="-122"/>
                <a:ea typeface="KaiTi" panose="02010609060101010101" pitchFamily="49" charset="-122"/>
              </a:rPr>
              <a:t>但</a:t>
            </a:r>
            <a:r>
              <a:rPr lang="zh-CN" altLang="zh-CN" sz="2400" dirty="0">
                <a:latin typeface="KaiTi" panose="02010609060101010101" pitchFamily="49" charset="-122"/>
                <a:ea typeface="KaiTi" panose="02010609060101010101" pitchFamily="49" charset="-122"/>
              </a:rPr>
              <a:t>后来就没再进行过舞蹈训练。要是说实话，多丢面子啊。于是我就扯个谎说会跳新疆舞，说完之后就觉得脸有些发热。谁知考官要求我随便摆个姿势看看。我窘极了，从头到脚都无所适从，只好站起来原地转了个圈。　　</a:t>
            </a:r>
            <a:endParaRPr lang="en-US" altLang="zh-CN" sz="2400" dirty="0">
              <a:latin typeface="KaiTi" panose="02010609060101010101" pitchFamily="49" charset="-122"/>
              <a:ea typeface="KaiTi" panose="02010609060101010101" pitchFamily="49" charset="-122"/>
            </a:endParaRPr>
          </a:p>
          <a:p>
            <a:r>
              <a:rPr lang="en-US" altLang="zh-CN" sz="2400" dirty="0">
                <a:latin typeface="KaiTi" panose="02010609060101010101" pitchFamily="49" charset="-122"/>
                <a:ea typeface="KaiTi" panose="02010609060101010101" pitchFamily="49" charset="-122"/>
              </a:rPr>
              <a:t>     </a:t>
            </a:r>
            <a:endParaRPr lang="zh-CN" altLang="zh-CN" sz="2400" dirty="0">
              <a:solidFill>
                <a:srgbClr val="FF0000"/>
              </a:solidFill>
              <a:latin typeface="KaiTi" panose="02010609060101010101" pitchFamily="49" charset="-122"/>
              <a:ea typeface="KaiTi" panose="02010609060101010101" pitchFamily="49" charset="-122"/>
            </a:endParaRPr>
          </a:p>
        </p:txBody>
      </p:sp>
      <p:grpSp>
        <p:nvGrpSpPr>
          <p:cNvPr id="17" name="组合 16"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a:extLst>
              <a:ext uri="{FF2B5EF4-FFF2-40B4-BE49-F238E27FC236}">
                <a16:creationId xmlns:a16="http://schemas.microsoft.com/office/drawing/2014/main" id="{561A2294-23CE-2643-9C8C-956FF59C7B35}"/>
              </a:ext>
            </a:extLst>
          </p:cNvPr>
          <p:cNvGrpSpPr/>
          <p:nvPr/>
        </p:nvGrpSpPr>
        <p:grpSpPr>
          <a:xfrm>
            <a:off x="227287" y="139079"/>
            <a:ext cx="1425079" cy="1463181"/>
            <a:chOff x="831765" y="1948847"/>
            <a:chExt cx="1891633" cy="1891633"/>
          </a:xfrm>
        </p:grpSpPr>
        <p:grpSp>
          <p:nvGrpSpPr>
            <p:cNvPr id="18" name="组合 17">
              <a:extLst>
                <a:ext uri="{FF2B5EF4-FFF2-40B4-BE49-F238E27FC236}">
                  <a16:creationId xmlns:a16="http://schemas.microsoft.com/office/drawing/2014/main" id="{311E4F6C-6AE8-9D4E-812F-5F11A10CD9D6}"/>
                </a:ext>
              </a:extLst>
            </p:cNvPr>
            <p:cNvGrpSpPr/>
            <p:nvPr/>
          </p:nvGrpSpPr>
          <p:grpSpPr>
            <a:xfrm>
              <a:off x="831765" y="1948847"/>
              <a:ext cx="1891633" cy="1891633"/>
              <a:chOff x="1375509" y="1976984"/>
              <a:chExt cx="2018000" cy="2018000"/>
            </a:xfrm>
          </p:grpSpPr>
          <p:sp>
            <p:nvSpPr>
              <p:cNvPr id="21" name="椭圆 20" descr="e7d195523061f1c0deeec63e560781cfd59afb0ea006f2a87ABB68BF51EA6619813959095094C18C62A12F549504892A4AAA8C1554C6663626E05CA27F281A14E6983772AFC3FB97135759321DEA3D709AACD122C08E6ED1C77BAD4A88EF4CD28A80260D8F97957F436F83C1F553EF0169027D0DBFA7A77088E1513DBDFC101C4B4DFF310B01A5021663E46B6BC2AAB5">
                <a:extLst>
                  <a:ext uri="{FF2B5EF4-FFF2-40B4-BE49-F238E27FC236}">
                    <a16:creationId xmlns:a16="http://schemas.microsoft.com/office/drawing/2014/main" id="{6D52AE6C-48D5-7145-BFBF-F6F39AF994E6}"/>
                  </a:ext>
                </a:extLst>
              </p:cNvPr>
              <p:cNvSpPr>
                <a:spLocks noChangeAspect="1"/>
              </p:cNvSpPr>
              <p:nvPr/>
            </p:nvSpPr>
            <p:spPr>
              <a:xfrm>
                <a:off x="1375509" y="1976984"/>
                <a:ext cx="2018000" cy="2018000"/>
              </a:xfrm>
              <a:prstGeom prst="ellipse">
                <a:avLst/>
              </a:prstGeom>
              <a:gradFill>
                <a:gsLst>
                  <a:gs pos="0">
                    <a:schemeClr val="bg1"/>
                  </a:gs>
                  <a:gs pos="100000">
                    <a:srgbClr val="C7C7C7"/>
                  </a:gs>
                </a:gsLst>
                <a:lin ang="13200000" scaled="0"/>
              </a:gradFill>
              <a:ln w="22225">
                <a:solidFill>
                  <a:schemeClr val="bg1"/>
                </a:solidFill>
              </a:ln>
              <a:effectLst>
                <a:outerShdw blurRad="393700" dist="1270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22" name="任意多边形 16">
                <a:extLst>
                  <a:ext uri="{FF2B5EF4-FFF2-40B4-BE49-F238E27FC236}">
                    <a16:creationId xmlns:a16="http://schemas.microsoft.com/office/drawing/2014/main" id="{175A8AAC-A5AF-5E42-8091-0E80E250512E}"/>
                  </a:ext>
                </a:extLst>
              </p:cNvPr>
              <p:cNvSpPr/>
              <p:nvPr/>
            </p:nvSpPr>
            <p:spPr>
              <a:xfrm rot="5400000">
                <a:off x="1220020" y="2637800"/>
                <a:ext cx="1007034" cy="694933"/>
              </a:xfrm>
              <a:custGeom>
                <a:avLst/>
                <a:gdLst>
                  <a:gd name="connsiteX0" fmla="*/ 0 w 1007034"/>
                  <a:gd name="connsiteY0" fmla="*/ 555348 h 694933"/>
                  <a:gd name="connsiteX1" fmla="*/ 322102 w 1007034"/>
                  <a:gd name="connsiteY1" fmla="*/ 0 h 694933"/>
                  <a:gd name="connsiteX2" fmla="*/ 392164 w 1007034"/>
                  <a:gd name="connsiteY2" fmla="*/ 21748 h 694933"/>
                  <a:gd name="connsiteX3" fmla="*/ 503517 w 1007034"/>
                  <a:gd name="connsiteY3" fmla="*/ 32974 h 694933"/>
                  <a:gd name="connsiteX4" fmla="*/ 614869 w 1007034"/>
                  <a:gd name="connsiteY4" fmla="*/ 21748 h 694933"/>
                  <a:gd name="connsiteX5" fmla="*/ 684932 w 1007034"/>
                  <a:gd name="connsiteY5" fmla="*/ 0 h 694933"/>
                  <a:gd name="connsiteX6" fmla="*/ 1007034 w 1007034"/>
                  <a:gd name="connsiteY6" fmla="*/ 555347 h 694933"/>
                  <a:gd name="connsiteX7" fmla="*/ 895766 w 1007034"/>
                  <a:gd name="connsiteY7" fmla="*/ 615742 h 694933"/>
                  <a:gd name="connsiteX8" fmla="*/ 503516 w 1007034"/>
                  <a:gd name="connsiteY8" fmla="*/ 694933 h 694933"/>
                  <a:gd name="connsiteX9" fmla="*/ 111266 w 1007034"/>
                  <a:gd name="connsiteY9" fmla="*/ 615742 h 694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07034" h="694933">
                    <a:moveTo>
                      <a:pt x="0" y="555348"/>
                    </a:moveTo>
                    <a:lnTo>
                      <a:pt x="322102" y="0"/>
                    </a:lnTo>
                    <a:lnTo>
                      <a:pt x="392164" y="21748"/>
                    </a:lnTo>
                    <a:cubicBezTo>
                      <a:pt x="428132" y="29108"/>
                      <a:pt x="465373" y="32974"/>
                      <a:pt x="503517" y="32974"/>
                    </a:cubicBezTo>
                    <a:cubicBezTo>
                      <a:pt x="541660" y="32974"/>
                      <a:pt x="578901" y="29108"/>
                      <a:pt x="614869" y="21748"/>
                    </a:cubicBezTo>
                    <a:lnTo>
                      <a:pt x="684932" y="0"/>
                    </a:lnTo>
                    <a:lnTo>
                      <a:pt x="1007034" y="555347"/>
                    </a:lnTo>
                    <a:lnTo>
                      <a:pt x="895766" y="615742"/>
                    </a:lnTo>
                    <a:cubicBezTo>
                      <a:pt x="775204" y="666735"/>
                      <a:pt x="642653" y="694933"/>
                      <a:pt x="503516" y="694933"/>
                    </a:cubicBezTo>
                    <a:cubicBezTo>
                      <a:pt x="364379" y="694933"/>
                      <a:pt x="231828" y="666735"/>
                      <a:pt x="111266" y="615742"/>
                    </a:cubicBezTo>
                    <a:close/>
                  </a:path>
                </a:pathLst>
              </a:custGeom>
              <a:solidFill>
                <a:srgbClr val="365B7C"/>
              </a:solidFill>
              <a:ln>
                <a:noFill/>
              </a:ln>
              <a:effectLst>
                <a:innerShdw blurRad="63500" dist="381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grpSp>
        <p:sp>
          <p:nvSpPr>
            <p:cNvPr id="20" name="Freeform 48">
              <a:extLst>
                <a:ext uri="{FF2B5EF4-FFF2-40B4-BE49-F238E27FC236}">
                  <a16:creationId xmlns:a16="http://schemas.microsoft.com/office/drawing/2014/main" id="{1A85B2EB-679E-D34B-830C-21AA1AB4F95E}"/>
                </a:ext>
              </a:extLst>
            </p:cNvPr>
            <p:cNvSpPr>
              <a:spLocks noEditPoints="1"/>
            </p:cNvSpPr>
            <p:nvPr/>
          </p:nvSpPr>
          <p:spPr bwMode="auto">
            <a:xfrm>
              <a:off x="1822373" y="2622634"/>
              <a:ext cx="490056" cy="469081"/>
            </a:xfrm>
            <a:custGeom>
              <a:avLst/>
              <a:gdLst>
                <a:gd name="T0" fmla="*/ 419 w 628"/>
                <a:gd name="T1" fmla="*/ 232 h 600"/>
                <a:gd name="T2" fmla="*/ 411 w 628"/>
                <a:gd name="T3" fmla="*/ 249 h 600"/>
                <a:gd name="T4" fmla="*/ 408 w 628"/>
                <a:gd name="T5" fmla="*/ 261 h 600"/>
                <a:gd name="T6" fmla="*/ 409 w 628"/>
                <a:gd name="T7" fmla="*/ 283 h 600"/>
                <a:gd name="T8" fmla="*/ 417 w 628"/>
                <a:gd name="T9" fmla="*/ 304 h 600"/>
                <a:gd name="T10" fmla="*/ 424 w 628"/>
                <a:gd name="T11" fmla="*/ 315 h 600"/>
                <a:gd name="T12" fmla="*/ 441 w 628"/>
                <a:gd name="T13" fmla="*/ 330 h 600"/>
                <a:gd name="T14" fmla="*/ 453 w 628"/>
                <a:gd name="T15" fmla="*/ 335 h 600"/>
                <a:gd name="T16" fmla="*/ 478 w 628"/>
                <a:gd name="T17" fmla="*/ 200 h 600"/>
                <a:gd name="T18" fmla="*/ 449 w 628"/>
                <a:gd name="T19" fmla="*/ 206 h 600"/>
                <a:gd name="T20" fmla="*/ 433 w 628"/>
                <a:gd name="T21" fmla="*/ 216 h 600"/>
                <a:gd name="T22" fmla="*/ 425 w 628"/>
                <a:gd name="T23" fmla="*/ 224 h 600"/>
                <a:gd name="T24" fmla="*/ 384 w 628"/>
                <a:gd name="T25" fmla="*/ 70 h 600"/>
                <a:gd name="T26" fmla="*/ 314 w 628"/>
                <a:gd name="T27" fmla="*/ 140 h 600"/>
                <a:gd name="T28" fmla="*/ 379 w 628"/>
                <a:gd name="T29" fmla="*/ 283 h 600"/>
                <a:gd name="T30" fmla="*/ 379 w 628"/>
                <a:gd name="T31" fmla="*/ 254 h 600"/>
                <a:gd name="T32" fmla="*/ 359 w 628"/>
                <a:gd name="T33" fmla="*/ 154 h 600"/>
                <a:gd name="T34" fmla="*/ 250 w 628"/>
                <a:gd name="T35" fmla="*/ 270 h 600"/>
                <a:gd name="T36" fmla="*/ 314 w 628"/>
                <a:gd name="T37" fmla="*/ 396 h 600"/>
                <a:gd name="T38" fmla="*/ 282 w 628"/>
                <a:gd name="T39" fmla="*/ 400 h 600"/>
                <a:gd name="T40" fmla="*/ 267 w 628"/>
                <a:gd name="T41" fmla="*/ 382 h 600"/>
                <a:gd name="T42" fmla="*/ 257 w 628"/>
                <a:gd name="T43" fmla="*/ 374 h 600"/>
                <a:gd name="T44" fmla="*/ 214 w 628"/>
                <a:gd name="T45" fmla="*/ 356 h 600"/>
                <a:gd name="T46" fmla="*/ 195 w 628"/>
                <a:gd name="T47" fmla="*/ 354 h 600"/>
                <a:gd name="T48" fmla="*/ 0 w 628"/>
                <a:gd name="T49" fmla="*/ 600 h 600"/>
                <a:gd name="T50" fmla="*/ 83 w 628"/>
                <a:gd name="T51" fmla="*/ 454 h 600"/>
                <a:gd name="T52" fmla="*/ 216 w 628"/>
                <a:gd name="T53" fmla="*/ 454 h 600"/>
                <a:gd name="T54" fmla="*/ 301 w 628"/>
                <a:gd name="T55" fmla="*/ 600 h 600"/>
                <a:gd name="T56" fmla="*/ 282 w 628"/>
                <a:gd name="T57" fmla="*/ 400 h 600"/>
                <a:gd name="T58" fmla="*/ 433 w 628"/>
                <a:gd name="T59" fmla="*/ 354 h 600"/>
                <a:gd name="T60" fmla="*/ 413 w 628"/>
                <a:gd name="T61" fmla="*/ 356 h 600"/>
                <a:gd name="T62" fmla="*/ 361 w 628"/>
                <a:gd name="T63" fmla="*/ 382 h 600"/>
                <a:gd name="T64" fmla="*/ 353 w 628"/>
                <a:gd name="T65" fmla="*/ 391 h 600"/>
                <a:gd name="T66" fmla="*/ 389 w 628"/>
                <a:gd name="T67" fmla="*/ 600 h 600"/>
                <a:gd name="T68" fmla="*/ 410 w 628"/>
                <a:gd name="T69" fmla="*/ 600 h 600"/>
                <a:gd name="T70" fmla="*/ 564 w 628"/>
                <a:gd name="T71" fmla="*/ 454 h 600"/>
                <a:gd name="T72" fmla="*/ 628 w 628"/>
                <a:gd name="T73" fmla="*/ 460 h 600"/>
                <a:gd name="T74" fmla="*/ 151 w 628"/>
                <a:gd name="T75" fmla="*/ 340 h 600"/>
                <a:gd name="T76" fmla="*/ 186 w 628"/>
                <a:gd name="T77" fmla="*/ 330 h 600"/>
                <a:gd name="T78" fmla="*/ 196 w 628"/>
                <a:gd name="T79" fmla="*/ 323 h 600"/>
                <a:gd name="T80" fmla="*/ 216 w 628"/>
                <a:gd name="T81" fmla="*/ 295 h 600"/>
                <a:gd name="T82" fmla="*/ 219 w 628"/>
                <a:gd name="T83" fmla="*/ 281 h 600"/>
                <a:gd name="T84" fmla="*/ 219 w 628"/>
                <a:gd name="T85" fmla="*/ 258 h 600"/>
                <a:gd name="T86" fmla="*/ 214 w 628"/>
                <a:gd name="T87" fmla="*/ 241 h 600"/>
                <a:gd name="T88" fmla="*/ 208 w 628"/>
                <a:gd name="T89" fmla="*/ 231 h 600"/>
                <a:gd name="T90" fmla="*/ 195 w 628"/>
                <a:gd name="T91" fmla="*/ 217 h 600"/>
                <a:gd name="T92" fmla="*/ 186 w 628"/>
                <a:gd name="T93" fmla="*/ 210 h 600"/>
                <a:gd name="T94" fmla="*/ 151 w 628"/>
                <a:gd name="T95" fmla="*/ 200 h 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28" h="600">
                  <a:moveTo>
                    <a:pt x="425" y="224"/>
                  </a:moveTo>
                  <a:cubicBezTo>
                    <a:pt x="423" y="226"/>
                    <a:pt x="421" y="229"/>
                    <a:pt x="420" y="231"/>
                  </a:cubicBezTo>
                  <a:cubicBezTo>
                    <a:pt x="419" y="231"/>
                    <a:pt x="419" y="232"/>
                    <a:pt x="419" y="232"/>
                  </a:cubicBezTo>
                  <a:cubicBezTo>
                    <a:pt x="418" y="234"/>
                    <a:pt x="416" y="236"/>
                    <a:pt x="415" y="239"/>
                  </a:cubicBezTo>
                  <a:cubicBezTo>
                    <a:pt x="415" y="240"/>
                    <a:pt x="414" y="240"/>
                    <a:pt x="414" y="241"/>
                  </a:cubicBezTo>
                  <a:cubicBezTo>
                    <a:pt x="413" y="244"/>
                    <a:pt x="412" y="246"/>
                    <a:pt x="411" y="249"/>
                  </a:cubicBezTo>
                  <a:cubicBezTo>
                    <a:pt x="411" y="249"/>
                    <a:pt x="411" y="250"/>
                    <a:pt x="411" y="250"/>
                  </a:cubicBezTo>
                  <a:cubicBezTo>
                    <a:pt x="410" y="253"/>
                    <a:pt x="409" y="255"/>
                    <a:pt x="409" y="258"/>
                  </a:cubicBezTo>
                  <a:cubicBezTo>
                    <a:pt x="409" y="259"/>
                    <a:pt x="409" y="260"/>
                    <a:pt x="408" y="261"/>
                  </a:cubicBezTo>
                  <a:cubicBezTo>
                    <a:pt x="408" y="264"/>
                    <a:pt x="408" y="267"/>
                    <a:pt x="408" y="270"/>
                  </a:cubicBezTo>
                  <a:cubicBezTo>
                    <a:pt x="408" y="274"/>
                    <a:pt x="408" y="278"/>
                    <a:pt x="409" y="281"/>
                  </a:cubicBezTo>
                  <a:cubicBezTo>
                    <a:pt x="409" y="282"/>
                    <a:pt x="409" y="283"/>
                    <a:pt x="409" y="283"/>
                  </a:cubicBezTo>
                  <a:cubicBezTo>
                    <a:pt x="410" y="287"/>
                    <a:pt x="411" y="290"/>
                    <a:pt x="412" y="293"/>
                  </a:cubicBezTo>
                  <a:cubicBezTo>
                    <a:pt x="412" y="294"/>
                    <a:pt x="412" y="294"/>
                    <a:pt x="412" y="295"/>
                  </a:cubicBezTo>
                  <a:cubicBezTo>
                    <a:pt x="414" y="298"/>
                    <a:pt x="415" y="301"/>
                    <a:pt x="417" y="304"/>
                  </a:cubicBezTo>
                  <a:cubicBezTo>
                    <a:pt x="417" y="305"/>
                    <a:pt x="417" y="305"/>
                    <a:pt x="418" y="306"/>
                  </a:cubicBezTo>
                  <a:cubicBezTo>
                    <a:pt x="420" y="309"/>
                    <a:pt x="422" y="312"/>
                    <a:pt x="424" y="315"/>
                  </a:cubicBezTo>
                  <a:cubicBezTo>
                    <a:pt x="424" y="315"/>
                    <a:pt x="424" y="315"/>
                    <a:pt x="424" y="315"/>
                  </a:cubicBezTo>
                  <a:cubicBezTo>
                    <a:pt x="427" y="318"/>
                    <a:pt x="429" y="320"/>
                    <a:pt x="432" y="323"/>
                  </a:cubicBezTo>
                  <a:cubicBezTo>
                    <a:pt x="432" y="323"/>
                    <a:pt x="432" y="323"/>
                    <a:pt x="432" y="323"/>
                  </a:cubicBezTo>
                  <a:cubicBezTo>
                    <a:pt x="435" y="326"/>
                    <a:pt x="438" y="328"/>
                    <a:pt x="441" y="330"/>
                  </a:cubicBezTo>
                  <a:cubicBezTo>
                    <a:pt x="442" y="330"/>
                    <a:pt x="442" y="330"/>
                    <a:pt x="442" y="330"/>
                  </a:cubicBezTo>
                  <a:cubicBezTo>
                    <a:pt x="446" y="332"/>
                    <a:pt x="449" y="334"/>
                    <a:pt x="452" y="335"/>
                  </a:cubicBezTo>
                  <a:cubicBezTo>
                    <a:pt x="453" y="335"/>
                    <a:pt x="453" y="335"/>
                    <a:pt x="453" y="335"/>
                  </a:cubicBezTo>
                  <a:cubicBezTo>
                    <a:pt x="461" y="338"/>
                    <a:pt x="469" y="340"/>
                    <a:pt x="478" y="340"/>
                  </a:cubicBezTo>
                  <a:cubicBezTo>
                    <a:pt x="516" y="340"/>
                    <a:pt x="547" y="309"/>
                    <a:pt x="547" y="270"/>
                  </a:cubicBezTo>
                  <a:cubicBezTo>
                    <a:pt x="547" y="231"/>
                    <a:pt x="516" y="200"/>
                    <a:pt x="478" y="200"/>
                  </a:cubicBezTo>
                  <a:cubicBezTo>
                    <a:pt x="468" y="200"/>
                    <a:pt x="458" y="202"/>
                    <a:pt x="450" y="206"/>
                  </a:cubicBezTo>
                  <a:cubicBezTo>
                    <a:pt x="450" y="206"/>
                    <a:pt x="450" y="206"/>
                    <a:pt x="450" y="206"/>
                  </a:cubicBezTo>
                  <a:cubicBezTo>
                    <a:pt x="449" y="206"/>
                    <a:pt x="449" y="206"/>
                    <a:pt x="449" y="206"/>
                  </a:cubicBezTo>
                  <a:cubicBezTo>
                    <a:pt x="446" y="208"/>
                    <a:pt x="444" y="209"/>
                    <a:pt x="442" y="210"/>
                  </a:cubicBezTo>
                  <a:cubicBezTo>
                    <a:pt x="441" y="210"/>
                    <a:pt x="441" y="211"/>
                    <a:pt x="440" y="211"/>
                  </a:cubicBezTo>
                  <a:cubicBezTo>
                    <a:pt x="438" y="213"/>
                    <a:pt x="435" y="215"/>
                    <a:pt x="433" y="216"/>
                  </a:cubicBezTo>
                  <a:cubicBezTo>
                    <a:pt x="433" y="217"/>
                    <a:pt x="432" y="217"/>
                    <a:pt x="432" y="217"/>
                  </a:cubicBezTo>
                  <a:cubicBezTo>
                    <a:pt x="430" y="219"/>
                    <a:pt x="428" y="221"/>
                    <a:pt x="426" y="223"/>
                  </a:cubicBezTo>
                  <a:cubicBezTo>
                    <a:pt x="426" y="223"/>
                    <a:pt x="425" y="224"/>
                    <a:pt x="425" y="224"/>
                  </a:cubicBezTo>
                  <a:close/>
                  <a:moveTo>
                    <a:pt x="314" y="140"/>
                  </a:moveTo>
                  <a:lnTo>
                    <a:pt x="314" y="140"/>
                  </a:lnTo>
                  <a:cubicBezTo>
                    <a:pt x="353" y="140"/>
                    <a:pt x="384" y="108"/>
                    <a:pt x="384" y="70"/>
                  </a:cubicBezTo>
                  <a:cubicBezTo>
                    <a:pt x="384" y="31"/>
                    <a:pt x="353" y="0"/>
                    <a:pt x="314" y="0"/>
                  </a:cubicBezTo>
                  <a:cubicBezTo>
                    <a:pt x="275" y="0"/>
                    <a:pt x="244" y="31"/>
                    <a:pt x="244" y="70"/>
                  </a:cubicBezTo>
                  <a:cubicBezTo>
                    <a:pt x="244" y="108"/>
                    <a:pt x="275" y="140"/>
                    <a:pt x="314" y="140"/>
                  </a:cubicBezTo>
                  <a:close/>
                  <a:moveTo>
                    <a:pt x="379" y="336"/>
                  </a:moveTo>
                  <a:lnTo>
                    <a:pt x="379" y="336"/>
                  </a:lnTo>
                  <a:lnTo>
                    <a:pt x="379" y="283"/>
                  </a:lnTo>
                  <a:cubicBezTo>
                    <a:pt x="379" y="279"/>
                    <a:pt x="378" y="274"/>
                    <a:pt x="378" y="270"/>
                  </a:cubicBezTo>
                  <a:cubicBezTo>
                    <a:pt x="378" y="266"/>
                    <a:pt x="379" y="262"/>
                    <a:pt x="379" y="257"/>
                  </a:cubicBezTo>
                  <a:lnTo>
                    <a:pt x="379" y="254"/>
                  </a:lnTo>
                  <a:lnTo>
                    <a:pt x="380" y="254"/>
                  </a:lnTo>
                  <a:cubicBezTo>
                    <a:pt x="385" y="223"/>
                    <a:pt x="404" y="197"/>
                    <a:pt x="431" y="183"/>
                  </a:cubicBezTo>
                  <a:cubicBezTo>
                    <a:pt x="412" y="165"/>
                    <a:pt x="387" y="154"/>
                    <a:pt x="359" y="154"/>
                  </a:cubicBezTo>
                  <a:lnTo>
                    <a:pt x="269" y="154"/>
                  </a:lnTo>
                  <a:cubicBezTo>
                    <a:pt x="241" y="154"/>
                    <a:pt x="216" y="165"/>
                    <a:pt x="197" y="183"/>
                  </a:cubicBezTo>
                  <a:cubicBezTo>
                    <a:pt x="228" y="199"/>
                    <a:pt x="250" y="232"/>
                    <a:pt x="250" y="270"/>
                  </a:cubicBezTo>
                  <a:cubicBezTo>
                    <a:pt x="250" y="278"/>
                    <a:pt x="249" y="285"/>
                    <a:pt x="247" y="293"/>
                  </a:cubicBezTo>
                  <a:lnTo>
                    <a:pt x="247" y="335"/>
                  </a:lnTo>
                  <a:cubicBezTo>
                    <a:pt x="276" y="347"/>
                    <a:pt x="299" y="369"/>
                    <a:pt x="314" y="396"/>
                  </a:cubicBezTo>
                  <a:cubicBezTo>
                    <a:pt x="328" y="369"/>
                    <a:pt x="352" y="348"/>
                    <a:pt x="379" y="336"/>
                  </a:cubicBezTo>
                  <a:close/>
                  <a:moveTo>
                    <a:pt x="282" y="400"/>
                  </a:moveTo>
                  <a:lnTo>
                    <a:pt x="282" y="400"/>
                  </a:lnTo>
                  <a:cubicBezTo>
                    <a:pt x="280" y="397"/>
                    <a:pt x="278" y="394"/>
                    <a:pt x="275" y="391"/>
                  </a:cubicBezTo>
                  <a:cubicBezTo>
                    <a:pt x="275" y="390"/>
                    <a:pt x="274" y="390"/>
                    <a:pt x="274" y="390"/>
                  </a:cubicBezTo>
                  <a:cubicBezTo>
                    <a:pt x="272" y="387"/>
                    <a:pt x="270" y="385"/>
                    <a:pt x="267" y="382"/>
                  </a:cubicBezTo>
                  <a:cubicBezTo>
                    <a:pt x="267" y="382"/>
                    <a:pt x="266" y="382"/>
                    <a:pt x="266" y="381"/>
                  </a:cubicBezTo>
                  <a:cubicBezTo>
                    <a:pt x="263" y="379"/>
                    <a:pt x="261" y="377"/>
                    <a:pt x="258" y="375"/>
                  </a:cubicBezTo>
                  <a:cubicBezTo>
                    <a:pt x="257" y="374"/>
                    <a:pt x="257" y="374"/>
                    <a:pt x="257" y="374"/>
                  </a:cubicBezTo>
                  <a:cubicBezTo>
                    <a:pt x="247" y="367"/>
                    <a:pt x="237" y="362"/>
                    <a:pt x="225" y="359"/>
                  </a:cubicBezTo>
                  <a:cubicBezTo>
                    <a:pt x="223" y="358"/>
                    <a:pt x="220" y="357"/>
                    <a:pt x="218" y="357"/>
                  </a:cubicBezTo>
                  <a:cubicBezTo>
                    <a:pt x="217" y="356"/>
                    <a:pt x="215" y="356"/>
                    <a:pt x="214" y="356"/>
                  </a:cubicBezTo>
                  <a:cubicBezTo>
                    <a:pt x="212" y="356"/>
                    <a:pt x="210" y="355"/>
                    <a:pt x="208" y="355"/>
                  </a:cubicBezTo>
                  <a:cubicBezTo>
                    <a:pt x="207" y="355"/>
                    <a:pt x="206" y="355"/>
                    <a:pt x="205" y="355"/>
                  </a:cubicBezTo>
                  <a:cubicBezTo>
                    <a:pt x="202" y="354"/>
                    <a:pt x="199" y="354"/>
                    <a:pt x="195" y="354"/>
                  </a:cubicBezTo>
                  <a:lnTo>
                    <a:pt x="105" y="354"/>
                  </a:lnTo>
                  <a:cubicBezTo>
                    <a:pt x="47" y="354"/>
                    <a:pt x="0" y="401"/>
                    <a:pt x="0" y="460"/>
                  </a:cubicBezTo>
                  <a:lnTo>
                    <a:pt x="0" y="600"/>
                  </a:lnTo>
                  <a:lnTo>
                    <a:pt x="62" y="600"/>
                  </a:lnTo>
                  <a:lnTo>
                    <a:pt x="62" y="454"/>
                  </a:lnTo>
                  <a:lnTo>
                    <a:pt x="83" y="454"/>
                  </a:lnTo>
                  <a:lnTo>
                    <a:pt x="83" y="600"/>
                  </a:lnTo>
                  <a:lnTo>
                    <a:pt x="216" y="600"/>
                  </a:lnTo>
                  <a:lnTo>
                    <a:pt x="216" y="454"/>
                  </a:lnTo>
                  <a:lnTo>
                    <a:pt x="237" y="454"/>
                  </a:lnTo>
                  <a:lnTo>
                    <a:pt x="237" y="600"/>
                  </a:lnTo>
                  <a:lnTo>
                    <a:pt x="301" y="600"/>
                  </a:lnTo>
                  <a:lnTo>
                    <a:pt x="301" y="460"/>
                  </a:lnTo>
                  <a:cubicBezTo>
                    <a:pt x="301" y="437"/>
                    <a:pt x="294" y="417"/>
                    <a:pt x="282" y="400"/>
                  </a:cubicBezTo>
                  <a:cubicBezTo>
                    <a:pt x="282" y="400"/>
                    <a:pt x="282" y="400"/>
                    <a:pt x="282" y="400"/>
                  </a:cubicBezTo>
                  <a:close/>
                  <a:moveTo>
                    <a:pt x="523" y="354"/>
                  </a:moveTo>
                  <a:lnTo>
                    <a:pt x="523" y="354"/>
                  </a:lnTo>
                  <a:lnTo>
                    <a:pt x="433" y="354"/>
                  </a:lnTo>
                  <a:cubicBezTo>
                    <a:pt x="429" y="354"/>
                    <a:pt x="426" y="354"/>
                    <a:pt x="423" y="355"/>
                  </a:cubicBezTo>
                  <a:cubicBezTo>
                    <a:pt x="422" y="355"/>
                    <a:pt x="421" y="355"/>
                    <a:pt x="420" y="355"/>
                  </a:cubicBezTo>
                  <a:cubicBezTo>
                    <a:pt x="418" y="355"/>
                    <a:pt x="415" y="356"/>
                    <a:pt x="413" y="356"/>
                  </a:cubicBezTo>
                  <a:cubicBezTo>
                    <a:pt x="412" y="356"/>
                    <a:pt x="411" y="356"/>
                    <a:pt x="410" y="357"/>
                  </a:cubicBezTo>
                  <a:cubicBezTo>
                    <a:pt x="408" y="357"/>
                    <a:pt x="405" y="358"/>
                    <a:pt x="403" y="358"/>
                  </a:cubicBezTo>
                  <a:cubicBezTo>
                    <a:pt x="387" y="363"/>
                    <a:pt x="373" y="371"/>
                    <a:pt x="361" y="382"/>
                  </a:cubicBezTo>
                  <a:cubicBezTo>
                    <a:pt x="361" y="382"/>
                    <a:pt x="361" y="382"/>
                    <a:pt x="361" y="383"/>
                  </a:cubicBezTo>
                  <a:cubicBezTo>
                    <a:pt x="358" y="385"/>
                    <a:pt x="356" y="388"/>
                    <a:pt x="353" y="390"/>
                  </a:cubicBezTo>
                  <a:cubicBezTo>
                    <a:pt x="353" y="390"/>
                    <a:pt x="353" y="391"/>
                    <a:pt x="353" y="391"/>
                  </a:cubicBezTo>
                  <a:cubicBezTo>
                    <a:pt x="337" y="409"/>
                    <a:pt x="327" y="433"/>
                    <a:pt x="327" y="460"/>
                  </a:cubicBezTo>
                  <a:lnTo>
                    <a:pt x="327" y="600"/>
                  </a:lnTo>
                  <a:lnTo>
                    <a:pt x="389" y="600"/>
                  </a:lnTo>
                  <a:lnTo>
                    <a:pt x="389" y="454"/>
                  </a:lnTo>
                  <a:lnTo>
                    <a:pt x="410" y="454"/>
                  </a:lnTo>
                  <a:lnTo>
                    <a:pt x="410" y="600"/>
                  </a:lnTo>
                  <a:lnTo>
                    <a:pt x="543" y="600"/>
                  </a:lnTo>
                  <a:lnTo>
                    <a:pt x="543" y="454"/>
                  </a:lnTo>
                  <a:lnTo>
                    <a:pt x="564" y="454"/>
                  </a:lnTo>
                  <a:lnTo>
                    <a:pt x="564" y="600"/>
                  </a:lnTo>
                  <a:lnTo>
                    <a:pt x="628" y="600"/>
                  </a:lnTo>
                  <a:lnTo>
                    <a:pt x="628" y="460"/>
                  </a:lnTo>
                  <a:cubicBezTo>
                    <a:pt x="628" y="401"/>
                    <a:pt x="581" y="354"/>
                    <a:pt x="523" y="354"/>
                  </a:cubicBezTo>
                  <a:close/>
                  <a:moveTo>
                    <a:pt x="151" y="340"/>
                  </a:moveTo>
                  <a:lnTo>
                    <a:pt x="151" y="340"/>
                  </a:lnTo>
                  <a:cubicBezTo>
                    <a:pt x="159" y="340"/>
                    <a:pt x="167" y="338"/>
                    <a:pt x="175" y="335"/>
                  </a:cubicBezTo>
                  <a:cubicBezTo>
                    <a:pt x="175" y="335"/>
                    <a:pt x="175" y="335"/>
                    <a:pt x="176" y="335"/>
                  </a:cubicBezTo>
                  <a:cubicBezTo>
                    <a:pt x="179" y="334"/>
                    <a:pt x="183" y="332"/>
                    <a:pt x="186" y="330"/>
                  </a:cubicBezTo>
                  <a:cubicBezTo>
                    <a:pt x="186" y="330"/>
                    <a:pt x="186" y="330"/>
                    <a:pt x="186" y="330"/>
                  </a:cubicBezTo>
                  <a:cubicBezTo>
                    <a:pt x="190" y="328"/>
                    <a:pt x="193" y="326"/>
                    <a:pt x="196" y="323"/>
                  </a:cubicBezTo>
                  <a:cubicBezTo>
                    <a:pt x="196" y="323"/>
                    <a:pt x="196" y="323"/>
                    <a:pt x="196" y="323"/>
                  </a:cubicBezTo>
                  <a:cubicBezTo>
                    <a:pt x="202" y="318"/>
                    <a:pt x="206" y="312"/>
                    <a:pt x="210" y="306"/>
                  </a:cubicBezTo>
                  <a:cubicBezTo>
                    <a:pt x="211" y="305"/>
                    <a:pt x="211" y="305"/>
                    <a:pt x="211" y="304"/>
                  </a:cubicBezTo>
                  <a:cubicBezTo>
                    <a:pt x="213" y="301"/>
                    <a:pt x="214" y="298"/>
                    <a:pt x="216" y="295"/>
                  </a:cubicBezTo>
                  <a:cubicBezTo>
                    <a:pt x="216" y="294"/>
                    <a:pt x="216" y="294"/>
                    <a:pt x="216" y="293"/>
                  </a:cubicBezTo>
                  <a:cubicBezTo>
                    <a:pt x="217" y="290"/>
                    <a:pt x="218" y="287"/>
                    <a:pt x="219" y="283"/>
                  </a:cubicBezTo>
                  <a:cubicBezTo>
                    <a:pt x="219" y="282"/>
                    <a:pt x="219" y="282"/>
                    <a:pt x="219" y="281"/>
                  </a:cubicBezTo>
                  <a:cubicBezTo>
                    <a:pt x="220" y="278"/>
                    <a:pt x="220" y="274"/>
                    <a:pt x="220" y="270"/>
                  </a:cubicBezTo>
                  <a:cubicBezTo>
                    <a:pt x="220" y="267"/>
                    <a:pt x="220" y="264"/>
                    <a:pt x="220" y="261"/>
                  </a:cubicBezTo>
                  <a:cubicBezTo>
                    <a:pt x="219" y="260"/>
                    <a:pt x="219" y="259"/>
                    <a:pt x="219" y="258"/>
                  </a:cubicBezTo>
                  <a:cubicBezTo>
                    <a:pt x="219" y="255"/>
                    <a:pt x="218" y="252"/>
                    <a:pt x="217" y="250"/>
                  </a:cubicBezTo>
                  <a:cubicBezTo>
                    <a:pt x="217" y="249"/>
                    <a:pt x="217" y="249"/>
                    <a:pt x="217" y="249"/>
                  </a:cubicBezTo>
                  <a:cubicBezTo>
                    <a:pt x="216" y="246"/>
                    <a:pt x="215" y="244"/>
                    <a:pt x="214" y="241"/>
                  </a:cubicBezTo>
                  <a:cubicBezTo>
                    <a:pt x="214" y="240"/>
                    <a:pt x="213" y="240"/>
                    <a:pt x="213" y="239"/>
                  </a:cubicBezTo>
                  <a:cubicBezTo>
                    <a:pt x="212" y="236"/>
                    <a:pt x="210" y="234"/>
                    <a:pt x="209" y="231"/>
                  </a:cubicBezTo>
                  <a:lnTo>
                    <a:pt x="208" y="231"/>
                  </a:lnTo>
                  <a:cubicBezTo>
                    <a:pt x="207" y="229"/>
                    <a:pt x="205" y="226"/>
                    <a:pt x="203" y="224"/>
                  </a:cubicBezTo>
                  <a:cubicBezTo>
                    <a:pt x="203" y="224"/>
                    <a:pt x="202" y="223"/>
                    <a:pt x="202" y="223"/>
                  </a:cubicBezTo>
                  <a:cubicBezTo>
                    <a:pt x="200" y="221"/>
                    <a:pt x="198" y="219"/>
                    <a:pt x="195" y="217"/>
                  </a:cubicBezTo>
                  <a:cubicBezTo>
                    <a:pt x="195" y="217"/>
                    <a:pt x="195" y="217"/>
                    <a:pt x="195" y="216"/>
                  </a:cubicBezTo>
                  <a:cubicBezTo>
                    <a:pt x="193" y="215"/>
                    <a:pt x="190" y="213"/>
                    <a:pt x="188" y="211"/>
                  </a:cubicBezTo>
                  <a:cubicBezTo>
                    <a:pt x="187" y="211"/>
                    <a:pt x="187" y="210"/>
                    <a:pt x="186" y="210"/>
                  </a:cubicBezTo>
                  <a:cubicBezTo>
                    <a:pt x="184" y="209"/>
                    <a:pt x="181" y="207"/>
                    <a:pt x="179" y="206"/>
                  </a:cubicBezTo>
                  <a:cubicBezTo>
                    <a:pt x="179" y="206"/>
                    <a:pt x="178" y="206"/>
                    <a:pt x="178" y="206"/>
                  </a:cubicBezTo>
                  <a:cubicBezTo>
                    <a:pt x="170" y="202"/>
                    <a:pt x="160" y="200"/>
                    <a:pt x="151" y="200"/>
                  </a:cubicBezTo>
                  <a:cubicBezTo>
                    <a:pt x="112" y="200"/>
                    <a:pt x="81" y="231"/>
                    <a:pt x="81" y="270"/>
                  </a:cubicBezTo>
                  <a:cubicBezTo>
                    <a:pt x="81" y="309"/>
                    <a:pt x="112" y="340"/>
                    <a:pt x="151" y="340"/>
                  </a:cubicBezTo>
                  <a:close/>
                </a:path>
              </a:pathLst>
            </a:custGeom>
            <a:solidFill>
              <a:srgbClr val="365B7C"/>
            </a:solidFill>
            <a:ln>
              <a:noFill/>
            </a:ln>
          </p:spPr>
          <p:txBody>
            <a:bodyPr vert="horz" wrap="square" lIns="91440" tIns="45720" rIns="91440" bIns="45720" numCol="1" anchor="t" anchorCtr="0" compatLnSpc="1">
              <a:prstTxWarp prst="textNoShape">
                <a:avLst/>
              </a:prstTxWarp>
            </a:bodyPr>
            <a:lstStyle/>
            <a:p>
              <a:endParaRPr lang="zh-CN" altLang="en-US">
                <a:solidFill>
                  <a:srgbClr val="ED7D31"/>
                </a:solidFill>
              </a:endParaRPr>
            </a:p>
          </p:txBody>
        </p:sp>
      </p:grpSp>
      <p:sp>
        <p:nvSpPr>
          <p:cNvPr id="23" name="矩形 22">
            <a:extLst>
              <a:ext uri="{FF2B5EF4-FFF2-40B4-BE49-F238E27FC236}">
                <a16:creationId xmlns:a16="http://schemas.microsoft.com/office/drawing/2014/main" id="{CF3E8134-48A5-444B-8D6A-6A193DF3BF82}"/>
              </a:ext>
            </a:extLst>
          </p:cNvPr>
          <p:cNvSpPr/>
          <p:nvPr/>
        </p:nvSpPr>
        <p:spPr>
          <a:xfrm>
            <a:off x="1787278" y="511050"/>
            <a:ext cx="2087446" cy="470748"/>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800" b="1" dirty="0">
                <a:solidFill>
                  <a:prstClr val="white"/>
                </a:solidFill>
                <a:latin typeface="KaiTi" panose="02010609060101010101" pitchFamily="49" charset="-122"/>
                <a:ea typeface="KaiTi" panose="02010609060101010101" pitchFamily="49" charset="-122"/>
                <a:cs typeface="+mn-ea"/>
                <a:sym typeface="+mn-lt"/>
              </a:rPr>
              <a:t>案例导学</a:t>
            </a:r>
          </a:p>
        </p:txBody>
      </p:sp>
    </p:spTree>
    <p:extLst>
      <p:ext uri="{BB962C8B-B14F-4D97-AF65-F5344CB8AC3E}">
        <p14:creationId xmlns:p14="http://schemas.microsoft.com/office/powerpoint/2010/main" val="213018644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5" presetClass="entr" presetSubtype="0" fill="hold" nodeType="withEffect">
                                  <p:stCondLst>
                                    <p:cond delay="250"/>
                                  </p:stCondLst>
                                  <p:childTnLst>
                                    <p:set>
                                      <p:cBhvr>
                                        <p:cTn id="6" dur="1" fill="hold">
                                          <p:stCondLst>
                                            <p:cond delay="0"/>
                                          </p:stCondLst>
                                        </p:cTn>
                                        <p:tgtEl>
                                          <p:spTgt spid="17"/>
                                        </p:tgtEl>
                                        <p:attrNameLst>
                                          <p:attrName>style.visibility</p:attrName>
                                        </p:attrNameLst>
                                      </p:cBhvr>
                                      <p:to>
                                        <p:strVal val="visible"/>
                                      </p:to>
                                    </p:set>
                                    <p:anim calcmode="lin" valueType="num">
                                      <p:cBhvr>
                                        <p:cTn id="7" dur="500" decel="50000" fill="hold">
                                          <p:stCondLst>
                                            <p:cond delay="0"/>
                                          </p:stCondLst>
                                        </p:cTn>
                                        <p:tgtEl>
                                          <p:spTgt spid="17"/>
                                        </p:tgtEl>
                                        <p:attrNameLst>
                                          <p:attrName>style.rotation</p:attrName>
                                        </p:attrNameLst>
                                      </p:cBhvr>
                                      <p:tavLst>
                                        <p:tav tm="0">
                                          <p:val>
                                            <p:fltVal val="-90"/>
                                          </p:val>
                                        </p:tav>
                                        <p:tav tm="100000">
                                          <p:val>
                                            <p:fltVal val="0"/>
                                          </p:val>
                                        </p:tav>
                                      </p:tavLst>
                                    </p:anim>
                                    <p:anim calcmode="lin" valueType="num">
                                      <p:cBhvr>
                                        <p:cTn id="8" dur="500" decel="50000" fill="hold">
                                          <p:stCondLst>
                                            <p:cond delay="0"/>
                                          </p:stCondLst>
                                        </p:cTn>
                                        <p:tgtEl>
                                          <p:spTgt spid="17"/>
                                        </p:tgtEl>
                                        <p:attrNameLst>
                                          <p:attrName>ppt_w</p:attrName>
                                        </p:attrNameLst>
                                      </p:cBhvr>
                                      <p:tavLst>
                                        <p:tav tm="0">
                                          <p:val>
                                            <p:strVal val="#ppt_w"/>
                                          </p:val>
                                        </p:tav>
                                        <p:tav tm="100000">
                                          <p:val>
                                            <p:strVal val="#ppt_w*.05"/>
                                          </p:val>
                                        </p:tav>
                                      </p:tavLst>
                                    </p:anim>
                                    <p:anim calcmode="lin" valueType="num">
                                      <p:cBhvr>
                                        <p:cTn id="9" dur="500" accel="50000" fill="hold">
                                          <p:stCondLst>
                                            <p:cond delay="500"/>
                                          </p:stCondLst>
                                        </p:cTn>
                                        <p:tgtEl>
                                          <p:spTgt spid="17"/>
                                        </p:tgtEl>
                                        <p:attrNameLst>
                                          <p:attrName>ppt_w</p:attrName>
                                        </p:attrNameLst>
                                      </p:cBhvr>
                                      <p:tavLst>
                                        <p:tav tm="0">
                                          <p:val>
                                            <p:strVal val="#ppt_w*.05"/>
                                          </p:val>
                                        </p:tav>
                                        <p:tav tm="100000">
                                          <p:val>
                                            <p:strVal val="#ppt_w"/>
                                          </p:val>
                                        </p:tav>
                                      </p:tavLst>
                                    </p:anim>
                                    <p:anim calcmode="lin" valueType="num">
                                      <p:cBhvr>
                                        <p:cTn id="10" dur="1000" fill="hold"/>
                                        <p:tgtEl>
                                          <p:spTgt spid="17"/>
                                        </p:tgtEl>
                                        <p:attrNameLst>
                                          <p:attrName>ppt_h</p:attrName>
                                        </p:attrNameLst>
                                      </p:cBhvr>
                                      <p:tavLst>
                                        <p:tav tm="0">
                                          <p:val>
                                            <p:strVal val="#ppt_h"/>
                                          </p:val>
                                        </p:tav>
                                        <p:tav tm="100000">
                                          <p:val>
                                            <p:strVal val="#ppt_h"/>
                                          </p:val>
                                        </p:tav>
                                      </p:tavLst>
                                    </p:anim>
                                    <p:anim calcmode="lin" valueType="num">
                                      <p:cBhvr>
                                        <p:cTn id="11" dur="500" decel="50000" fill="hold">
                                          <p:stCondLst>
                                            <p:cond delay="0"/>
                                          </p:stCondLst>
                                        </p:cTn>
                                        <p:tgtEl>
                                          <p:spTgt spid="17"/>
                                        </p:tgtEl>
                                        <p:attrNameLst>
                                          <p:attrName>ppt_x</p:attrName>
                                        </p:attrNameLst>
                                      </p:cBhvr>
                                      <p:tavLst>
                                        <p:tav tm="0">
                                          <p:val>
                                            <p:strVal val="#ppt_x+.4"/>
                                          </p:val>
                                        </p:tav>
                                        <p:tav tm="100000">
                                          <p:val>
                                            <p:strVal val="#ppt_x"/>
                                          </p:val>
                                        </p:tav>
                                      </p:tavLst>
                                    </p:anim>
                                    <p:anim calcmode="lin" valueType="num">
                                      <p:cBhvr>
                                        <p:cTn id="12" dur="500" decel="50000" fill="hold">
                                          <p:stCondLst>
                                            <p:cond delay="0"/>
                                          </p:stCondLst>
                                        </p:cTn>
                                        <p:tgtEl>
                                          <p:spTgt spid="17"/>
                                        </p:tgtEl>
                                        <p:attrNameLst>
                                          <p:attrName>ppt_y</p:attrName>
                                        </p:attrNameLst>
                                      </p:cBhvr>
                                      <p:tavLst>
                                        <p:tav tm="0">
                                          <p:val>
                                            <p:strVal val="#ppt_y-.2"/>
                                          </p:val>
                                        </p:tav>
                                        <p:tav tm="100000">
                                          <p:val>
                                            <p:strVal val="#ppt_y+.1"/>
                                          </p:val>
                                        </p:tav>
                                      </p:tavLst>
                                    </p:anim>
                                    <p:anim calcmode="lin" valueType="num">
                                      <p:cBhvr>
                                        <p:cTn id="13" dur="500" accel="50000" fill="hold">
                                          <p:stCondLst>
                                            <p:cond delay="500"/>
                                          </p:stCondLst>
                                        </p:cTn>
                                        <p:tgtEl>
                                          <p:spTgt spid="17"/>
                                        </p:tgtEl>
                                        <p:attrNameLst>
                                          <p:attrName>ppt_y</p:attrName>
                                        </p:attrNameLst>
                                      </p:cBhvr>
                                      <p:tavLst>
                                        <p:tav tm="0">
                                          <p:val>
                                            <p:strVal val="#ppt_y+.1"/>
                                          </p:val>
                                        </p:tav>
                                        <p:tav tm="100000">
                                          <p:val>
                                            <p:strVal val="#ppt_y"/>
                                          </p:val>
                                        </p:tav>
                                      </p:tavLst>
                                    </p:anim>
                                    <p:animEffect transition="in" filter="fade">
                                      <p:cBhvr>
                                        <p:cTn id="14" dur="1000" decel="50000">
                                          <p:stCondLst>
                                            <p:cond delay="0"/>
                                          </p:stCondLst>
                                        </p:cTn>
                                        <p:tgtEl>
                                          <p:spTgt spid="17"/>
                                        </p:tgtEl>
                                      </p:cBhvr>
                                    </p:animEffect>
                                  </p:childTnLst>
                                </p:cTn>
                              </p:par>
                            </p:childTnLst>
                          </p:cTn>
                        </p:par>
                      </p:childTnLst>
                    </p:cTn>
                  </p:par>
                  <p:par>
                    <p:cTn id="15" fill="hold">
                      <p:stCondLst>
                        <p:cond delay="indefinite"/>
                      </p:stCondLst>
                      <p:childTnLst>
                        <p:par>
                          <p:cTn id="16" fill="hold">
                            <p:stCondLst>
                              <p:cond delay="0"/>
                            </p:stCondLst>
                            <p:childTnLst>
                              <p:par>
                                <p:cTn id="17" presetID="6" presetClass="entr" presetSubtype="16" fill="hold" nodeType="clickEffect">
                                  <p:stCondLst>
                                    <p:cond delay="0"/>
                                  </p:stCondLst>
                                  <p:childTnLst>
                                    <p:set>
                                      <p:cBhvr>
                                        <p:cTn id="18" dur="1" fill="hold">
                                          <p:stCondLst>
                                            <p:cond delay="0"/>
                                          </p:stCondLst>
                                        </p:cTn>
                                        <p:tgtEl>
                                          <p:spTgt spid="16">
                                            <p:txEl>
                                              <p:pRg st="0" end="0"/>
                                            </p:txEl>
                                          </p:spTgt>
                                        </p:tgtEl>
                                        <p:attrNameLst>
                                          <p:attrName>style.visibility</p:attrName>
                                        </p:attrNameLst>
                                      </p:cBhvr>
                                      <p:to>
                                        <p:strVal val="visible"/>
                                      </p:to>
                                    </p:set>
                                    <p:animEffect transition="in" filter="circle(in)">
                                      <p:cBhvr>
                                        <p:cTn id="19" dur="2000"/>
                                        <p:tgtEl>
                                          <p:spTgt spid="16">
                                            <p:txEl>
                                              <p:pRg st="0" end="0"/>
                                            </p:txEl>
                                          </p:spTgt>
                                        </p:tgtEl>
                                      </p:cBhvr>
                                    </p:animEffect>
                                  </p:childTnLst>
                                </p:cTn>
                              </p:par>
                              <p:par>
                                <p:cTn id="20" presetID="6" presetClass="entr" presetSubtype="16" fill="hold" nodeType="withEffect">
                                  <p:stCondLst>
                                    <p:cond delay="0"/>
                                  </p:stCondLst>
                                  <p:childTnLst>
                                    <p:set>
                                      <p:cBhvr>
                                        <p:cTn id="21" dur="1" fill="hold">
                                          <p:stCondLst>
                                            <p:cond delay="0"/>
                                          </p:stCondLst>
                                        </p:cTn>
                                        <p:tgtEl>
                                          <p:spTgt spid="16">
                                            <p:txEl>
                                              <p:pRg st="1" end="1"/>
                                            </p:txEl>
                                          </p:spTgt>
                                        </p:tgtEl>
                                        <p:attrNameLst>
                                          <p:attrName>style.visibility</p:attrName>
                                        </p:attrNameLst>
                                      </p:cBhvr>
                                      <p:to>
                                        <p:strVal val="visible"/>
                                      </p:to>
                                    </p:set>
                                    <p:animEffect transition="in" filter="circle(in)">
                                      <p:cBhvr>
                                        <p:cTn id="22" dur="2000"/>
                                        <p:tgtEl>
                                          <p:spTgt spid="16">
                                            <p:txEl>
                                              <p:pRg st="1" end="1"/>
                                            </p:txEl>
                                          </p:spTgt>
                                        </p:tgtEl>
                                      </p:cBhvr>
                                    </p:animEffect>
                                  </p:childTnLst>
                                </p:cTn>
                              </p:par>
                              <p:par>
                                <p:cTn id="23" presetID="6" presetClass="entr" presetSubtype="16" fill="hold" nodeType="withEffect">
                                  <p:stCondLst>
                                    <p:cond delay="0"/>
                                  </p:stCondLst>
                                  <p:childTnLst>
                                    <p:set>
                                      <p:cBhvr>
                                        <p:cTn id="24" dur="1" fill="hold">
                                          <p:stCondLst>
                                            <p:cond delay="0"/>
                                          </p:stCondLst>
                                        </p:cTn>
                                        <p:tgtEl>
                                          <p:spTgt spid="16">
                                            <p:txEl>
                                              <p:pRg st="2" end="2"/>
                                            </p:txEl>
                                          </p:spTgt>
                                        </p:tgtEl>
                                        <p:attrNameLst>
                                          <p:attrName>style.visibility</p:attrName>
                                        </p:attrNameLst>
                                      </p:cBhvr>
                                      <p:to>
                                        <p:strVal val="visible"/>
                                      </p:to>
                                    </p:set>
                                    <p:animEffect transition="in" filter="circle(in)">
                                      <p:cBhvr>
                                        <p:cTn id="25" dur="2000"/>
                                        <p:tgtEl>
                                          <p:spTgt spid="16">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矩形 1">
            <a:extLst>
              <a:ext uri="{FF2B5EF4-FFF2-40B4-BE49-F238E27FC236}">
                <a16:creationId xmlns:a16="http://schemas.microsoft.com/office/drawing/2014/main" id="{8480E0F0-081A-6E44-8759-6EE5E69EFF77}"/>
              </a:ext>
            </a:extLst>
          </p:cNvPr>
          <p:cNvSpPr/>
          <p:nvPr/>
        </p:nvSpPr>
        <p:spPr>
          <a:xfrm>
            <a:off x="1171731" y="1544628"/>
            <a:ext cx="9848538" cy="4893647"/>
          </a:xfrm>
          <a:prstGeom prst="rect">
            <a:avLst/>
          </a:prstGeom>
        </p:spPr>
        <p:txBody>
          <a:bodyPr wrap="square">
            <a:spAutoFit/>
          </a:bodyPr>
          <a:lstStyle/>
          <a:p>
            <a:r>
              <a:rPr lang="zh-CN" altLang="zh-CN" sz="2400" dirty="0">
                <a:latin typeface="KaiTi" panose="02010609060101010101" pitchFamily="49" charset="-122"/>
                <a:ea typeface="KaiTi" panose="02010609060101010101" pitchFamily="49" charset="-122"/>
              </a:rPr>
              <a:t>好不容易面试结束，考官们</a:t>
            </a:r>
            <a:r>
              <a:rPr lang="zh-CN" altLang="en-US" sz="2400" dirty="0">
                <a:latin typeface="KaiTi" panose="02010609060101010101" pitchFamily="49" charset="-122"/>
                <a:ea typeface="KaiTi" panose="02010609060101010101" pitchFamily="49" charset="-122"/>
              </a:rPr>
              <a:t>出去</a:t>
            </a:r>
            <a:r>
              <a:rPr lang="zh-CN" altLang="zh-CN" sz="2400" dirty="0">
                <a:latin typeface="KaiTi" panose="02010609060101010101" pitchFamily="49" charset="-122"/>
                <a:ea typeface="KaiTi" panose="02010609060101010101" pitchFamily="49" charset="-122"/>
              </a:rPr>
              <a:t>讨论了一</a:t>
            </a:r>
            <a:r>
              <a:rPr lang="zh-CN" altLang="en-US" sz="2400" dirty="0">
                <a:latin typeface="KaiTi" panose="02010609060101010101" pitchFamily="49" charset="-122"/>
                <a:ea typeface="KaiTi" panose="02010609060101010101" pitchFamily="49" charset="-122"/>
              </a:rPr>
              <a:t>会</a:t>
            </a:r>
            <a:r>
              <a:rPr lang="zh-CN" altLang="zh-CN" sz="2400" dirty="0">
                <a:latin typeface="KaiTi" panose="02010609060101010101" pitchFamily="49" charset="-122"/>
                <a:ea typeface="KaiTi" panose="02010609060101010101" pitchFamily="49" charset="-122"/>
              </a:rPr>
              <a:t>，把我叫了出去。“根据你的性格特点，我们想把你安排在外事部门，不过户口方面可能还需要再争取。”听</a:t>
            </a:r>
            <a:r>
              <a:rPr lang="zh-CN" altLang="en-US" sz="2400" dirty="0">
                <a:latin typeface="KaiTi" panose="02010609060101010101" pitchFamily="49" charset="-122"/>
                <a:ea typeface="KaiTi" panose="02010609060101010101" pitchFamily="49" charset="-122"/>
              </a:rPr>
              <a:t>完</a:t>
            </a:r>
            <a:r>
              <a:rPr lang="zh-CN" altLang="zh-CN" sz="2400" dirty="0">
                <a:latin typeface="KaiTi" panose="02010609060101010101" pitchFamily="49" charset="-122"/>
                <a:ea typeface="KaiTi" panose="02010609060101010101" pitchFamily="49" charset="-122"/>
              </a:rPr>
              <a:t>我愣住了：“你们不是答应可以解决吗？”后半句被我吞进了肚子，我的感觉</a:t>
            </a:r>
            <a:r>
              <a:rPr lang="zh-CN" altLang="en-US" sz="2400" dirty="0">
                <a:latin typeface="KaiTi" panose="02010609060101010101" pitchFamily="49" charset="-122"/>
                <a:ea typeface="KaiTi" panose="02010609060101010101" pitchFamily="49" charset="-122"/>
              </a:rPr>
              <a:t>不太好</a:t>
            </a:r>
            <a:r>
              <a:rPr lang="zh-CN" altLang="zh-CN" sz="2400" dirty="0">
                <a:latin typeface="KaiTi" panose="02010609060101010101" pitchFamily="49" charset="-122"/>
                <a:ea typeface="KaiTi" panose="02010609060101010101" pitchFamily="49" charset="-122"/>
              </a:rPr>
              <a:t>。要是户口解决不了，我也许根本就不会来应聘……我左思右想，轻轻咬着下唇说：“要不，我跟爸爸妈妈商量一下。”主考官也突然愣了一下，我马上意识到，自己说错了什么。“好吧。”他微笑着说，“不过要记得，以后你参加面试的时候，不要说‘和爸爸妈妈商量’的话，因为这样会显得你没有主见，明白吗？”</a:t>
            </a:r>
            <a:endParaRPr lang="en-US" altLang="zh-CN" sz="2400" dirty="0">
              <a:latin typeface="KaiTi" panose="02010609060101010101" pitchFamily="49" charset="-122"/>
              <a:ea typeface="KaiTi" panose="02010609060101010101" pitchFamily="49" charset="-122"/>
            </a:endParaRPr>
          </a:p>
          <a:p>
            <a:r>
              <a:rPr lang="zh-CN" altLang="zh-CN" sz="2400" dirty="0">
                <a:latin typeface="KaiTi" panose="02010609060101010101" pitchFamily="49" charset="-122"/>
                <a:ea typeface="KaiTi" panose="02010609060101010101" pitchFamily="49" charset="-122"/>
              </a:rPr>
              <a:t>　　我抬头看了看他的眼睛，他眼里满是真诚。我意识到，我错失这个机会了。</a:t>
            </a:r>
          </a:p>
          <a:p>
            <a:r>
              <a:rPr lang="zh-CN" altLang="zh-CN" sz="2400" dirty="0">
                <a:solidFill>
                  <a:srgbClr val="FF0000"/>
                </a:solidFill>
                <a:latin typeface="KaiTi" panose="02010609060101010101" pitchFamily="49" charset="-122"/>
                <a:ea typeface="KaiTi" panose="02010609060101010101" pitchFamily="49" charset="-122"/>
              </a:rPr>
              <a:t>思考：</a:t>
            </a:r>
            <a:r>
              <a:rPr lang="en-US" altLang="zh-CN" sz="2400" dirty="0">
                <a:solidFill>
                  <a:srgbClr val="FF0000"/>
                </a:solidFill>
                <a:latin typeface="KaiTi" panose="02010609060101010101" pitchFamily="49" charset="-122"/>
                <a:ea typeface="KaiTi" panose="02010609060101010101" pitchFamily="49" charset="-122"/>
              </a:rPr>
              <a:t>1</a:t>
            </a:r>
            <a:r>
              <a:rPr lang="zh-CN" altLang="zh-CN" sz="2400" dirty="0">
                <a:solidFill>
                  <a:srgbClr val="FF0000"/>
                </a:solidFill>
                <a:latin typeface="KaiTi" panose="02010609060101010101" pitchFamily="49" charset="-122"/>
                <a:ea typeface="KaiTi" panose="02010609060101010101" pitchFamily="49" charset="-122"/>
              </a:rPr>
              <a:t>、案例中的主人公在面试中哪些环节是正确的，哪些环节是错误的？</a:t>
            </a:r>
          </a:p>
          <a:p>
            <a:r>
              <a:rPr lang="zh-CN" altLang="en-US" sz="2400" dirty="0">
                <a:solidFill>
                  <a:srgbClr val="FF0000"/>
                </a:solidFill>
                <a:latin typeface="KaiTi" panose="02010609060101010101" pitchFamily="49" charset="-122"/>
                <a:ea typeface="KaiTi" panose="02010609060101010101" pitchFamily="49" charset="-122"/>
              </a:rPr>
              <a:t>      </a:t>
            </a:r>
            <a:r>
              <a:rPr lang="en-US" altLang="zh-CN" sz="2400" dirty="0">
                <a:solidFill>
                  <a:srgbClr val="FF0000"/>
                </a:solidFill>
                <a:latin typeface="KaiTi" panose="02010609060101010101" pitchFamily="49" charset="-122"/>
                <a:ea typeface="KaiTi" panose="02010609060101010101" pitchFamily="49" charset="-122"/>
              </a:rPr>
              <a:t>2</a:t>
            </a:r>
            <a:r>
              <a:rPr lang="zh-CN" altLang="zh-CN" sz="2400" dirty="0">
                <a:solidFill>
                  <a:srgbClr val="FF0000"/>
                </a:solidFill>
                <a:latin typeface="KaiTi" panose="02010609060101010101" pitchFamily="49" charset="-122"/>
                <a:ea typeface="KaiTi" panose="02010609060101010101" pitchFamily="49" charset="-122"/>
              </a:rPr>
              <a:t>、如果由你来准备这场面试，你会怎么做？</a:t>
            </a:r>
          </a:p>
        </p:txBody>
      </p:sp>
      <p:grpSp>
        <p:nvGrpSpPr>
          <p:cNvPr id="3" name="组合 2"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a:extLst>
              <a:ext uri="{FF2B5EF4-FFF2-40B4-BE49-F238E27FC236}">
                <a16:creationId xmlns:a16="http://schemas.microsoft.com/office/drawing/2014/main" id="{8E4340AB-344C-1A47-BAE5-D5A7D1798689}"/>
              </a:ext>
            </a:extLst>
          </p:cNvPr>
          <p:cNvGrpSpPr/>
          <p:nvPr/>
        </p:nvGrpSpPr>
        <p:grpSpPr>
          <a:xfrm>
            <a:off x="227287" y="139079"/>
            <a:ext cx="1425079" cy="1463181"/>
            <a:chOff x="831765" y="1948847"/>
            <a:chExt cx="1891633" cy="1891633"/>
          </a:xfrm>
        </p:grpSpPr>
        <p:grpSp>
          <p:nvGrpSpPr>
            <p:cNvPr id="4" name="组合 3">
              <a:extLst>
                <a:ext uri="{FF2B5EF4-FFF2-40B4-BE49-F238E27FC236}">
                  <a16:creationId xmlns:a16="http://schemas.microsoft.com/office/drawing/2014/main" id="{C81915AE-E5E2-6245-8531-D65949879419}"/>
                </a:ext>
              </a:extLst>
            </p:cNvPr>
            <p:cNvGrpSpPr/>
            <p:nvPr/>
          </p:nvGrpSpPr>
          <p:grpSpPr>
            <a:xfrm>
              <a:off x="831765" y="1948847"/>
              <a:ext cx="1891633" cy="1891633"/>
              <a:chOff x="1375509" y="1976984"/>
              <a:chExt cx="2018000" cy="2018000"/>
            </a:xfrm>
          </p:grpSpPr>
          <p:sp>
            <p:nvSpPr>
              <p:cNvPr id="6" name="椭圆 5" descr="e7d195523061f1c0deeec63e560781cfd59afb0ea006f2a87ABB68BF51EA6619813959095094C18C62A12F549504892A4AAA8C1554C6663626E05CA27F281A14E6983772AFC3FB97135759321DEA3D709AACD122C08E6ED1C77BAD4A88EF4CD28A80260D8F97957F436F83C1F553EF0169027D0DBFA7A77088E1513DBDFC101C4B4DFF310B01A5021663E46B6BC2AAB5">
                <a:extLst>
                  <a:ext uri="{FF2B5EF4-FFF2-40B4-BE49-F238E27FC236}">
                    <a16:creationId xmlns:a16="http://schemas.microsoft.com/office/drawing/2014/main" id="{C753C25E-889C-5A45-9474-045B41090B6F}"/>
                  </a:ext>
                </a:extLst>
              </p:cNvPr>
              <p:cNvSpPr>
                <a:spLocks noChangeAspect="1"/>
              </p:cNvSpPr>
              <p:nvPr/>
            </p:nvSpPr>
            <p:spPr>
              <a:xfrm>
                <a:off x="1375509" y="1976984"/>
                <a:ext cx="2018000" cy="2018000"/>
              </a:xfrm>
              <a:prstGeom prst="ellipse">
                <a:avLst/>
              </a:prstGeom>
              <a:gradFill>
                <a:gsLst>
                  <a:gs pos="0">
                    <a:schemeClr val="bg1"/>
                  </a:gs>
                  <a:gs pos="100000">
                    <a:srgbClr val="C7C7C7"/>
                  </a:gs>
                </a:gsLst>
                <a:lin ang="13200000" scaled="0"/>
              </a:gradFill>
              <a:ln w="22225">
                <a:solidFill>
                  <a:schemeClr val="bg1"/>
                </a:solidFill>
              </a:ln>
              <a:effectLst>
                <a:outerShdw blurRad="393700" dist="1270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7" name="任意多边形 16">
                <a:extLst>
                  <a:ext uri="{FF2B5EF4-FFF2-40B4-BE49-F238E27FC236}">
                    <a16:creationId xmlns:a16="http://schemas.microsoft.com/office/drawing/2014/main" id="{E35624B0-3BF4-A446-ACBF-F6EE68582C1F}"/>
                  </a:ext>
                </a:extLst>
              </p:cNvPr>
              <p:cNvSpPr/>
              <p:nvPr/>
            </p:nvSpPr>
            <p:spPr>
              <a:xfrm rot="5400000">
                <a:off x="1220020" y="2637800"/>
                <a:ext cx="1007034" cy="694933"/>
              </a:xfrm>
              <a:custGeom>
                <a:avLst/>
                <a:gdLst>
                  <a:gd name="connsiteX0" fmla="*/ 0 w 1007034"/>
                  <a:gd name="connsiteY0" fmla="*/ 555348 h 694933"/>
                  <a:gd name="connsiteX1" fmla="*/ 322102 w 1007034"/>
                  <a:gd name="connsiteY1" fmla="*/ 0 h 694933"/>
                  <a:gd name="connsiteX2" fmla="*/ 392164 w 1007034"/>
                  <a:gd name="connsiteY2" fmla="*/ 21748 h 694933"/>
                  <a:gd name="connsiteX3" fmla="*/ 503517 w 1007034"/>
                  <a:gd name="connsiteY3" fmla="*/ 32974 h 694933"/>
                  <a:gd name="connsiteX4" fmla="*/ 614869 w 1007034"/>
                  <a:gd name="connsiteY4" fmla="*/ 21748 h 694933"/>
                  <a:gd name="connsiteX5" fmla="*/ 684932 w 1007034"/>
                  <a:gd name="connsiteY5" fmla="*/ 0 h 694933"/>
                  <a:gd name="connsiteX6" fmla="*/ 1007034 w 1007034"/>
                  <a:gd name="connsiteY6" fmla="*/ 555347 h 694933"/>
                  <a:gd name="connsiteX7" fmla="*/ 895766 w 1007034"/>
                  <a:gd name="connsiteY7" fmla="*/ 615742 h 694933"/>
                  <a:gd name="connsiteX8" fmla="*/ 503516 w 1007034"/>
                  <a:gd name="connsiteY8" fmla="*/ 694933 h 694933"/>
                  <a:gd name="connsiteX9" fmla="*/ 111266 w 1007034"/>
                  <a:gd name="connsiteY9" fmla="*/ 615742 h 694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07034" h="694933">
                    <a:moveTo>
                      <a:pt x="0" y="555348"/>
                    </a:moveTo>
                    <a:lnTo>
                      <a:pt x="322102" y="0"/>
                    </a:lnTo>
                    <a:lnTo>
                      <a:pt x="392164" y="21748"/>
                    </a:lnTo>
                    <a:cubicBezTo>
                      <a:pt x="428132" y="29108"/>
                      <a:pt x="465373" y="32974"/>
                      <a:pt x="503517" y="32974"/>
                    </a:cubicBezTo>
                    <a:cubicBezTo>
                      <a:pt x="541660" y="32974"/>
                      <a:pt x="578901" y="29108"/>
                      <a:pt x="614869" y="21748"/>
                    </a:cubicBezTo>
                    <a:lnTo>
                      <a:pt x="684932" y="0"/>
                    </a:lnTo>
                    <a:lnTo>
                      <a:pt x="1007034" y="555347"/>
                    </a:lnTo>
                    <a:lnTo>
                      <a:pt x="895766" y="615742"/>
                    </a:lnTo>
                    <a:cubicBezTo>
                      <a:pt x="775204" y="666735"/>
                      <a:pt x="642653" y="694933"/>
                      <a:pt x="503516" y="694933"/>
                    </a:cubicBezTo>
                    <a:cubicBezTo>
                      <a:pt x="364379" y="694933"/>
                      <a:pt x="231828" y="666735"/>
                      <a:pt x="111266" y="615742"/>
                    </a:cubicBezTo>
                    <a:close/>
                  </a:path>
                </a:pathLst>
              </a:custGeom>
              <a:solidFill>
                <a:srgbClr val="365B7C"/>
              </a:solidFill>
              <a:ln>
                <a:noFill/>
              </a:ln>
              <a:effectLst>
                <a:innerShdw blurRad="63500" dist="381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grpSp>
        <p:sp>
          <p:nvSpPr>
            <p:cNvPr id="5" name="Freeform 48">
              <a:extLst>
                <a:ext uri="{FF2B5EF4-FFF2-40B4-BE49-F238E27FC236}">
                  <a16:creationId xmlns:a16="http://schemas.microsoft.com/office/drawing/2014/main" id="{2F9D2AD4-C973-154B-B548-2E90F85BFFE2}"/>
                </a:ext>
              </a:extLst>
            </p:cNvPr>
            <p:cNvSpPr>
              <a:spLocks noEditPoints="1"/>
            </p:cNvSpPr>
            <p:nvPr/>
          </p:nvSpPr>
          <p:spPr bwMode="auto">
            <a:xfrm>
              <a:off x="1822373" y="2622634"/>
              <a:ext cx="490056" cy="469081"/>
            </a:xfrm>
            <a:custGeom>
              <a:avLst/>
              <a:gdLst>
                <a:gd name="T0" fmla="*/ 419 w 628"/>
                <a:gd name="T1" fmla="*/ 232 h 600"/>
                <a:gd name="T2" fmla="*/ 411 w 628"/>
                <a:gd name="T3" fmla="*/ 249 h 600"/>
                <a:gd name="T4" fmla="*/ 408 w 628"/>
                <a:gd name="T5" fmla="*/ 261 h 600"/>
                <a:gd name="T6" fmla="*/ 409 w 628"/>
                <a:gd name="T7" fmla="*/ 283 h 600"/>
                <a:gd name="T8" fmla="*/ 417 w 628"/>
                <a:gd name="T9" fmla="*/ 304 h 600"/>
                <a:gd name="T10" fmla="*/ 424 w 628"/>
                <a:gd name="T11" fmla="*/ 315 h 600"/>
                <a:gd name="T12" fmla="*/ 441 w 628"/>
                <a:gd name="T13" fmla="*/ 330 h 600"/>
                <a:gd name="T14" fmla="*/ 453 w 628"/>
                <a:gd name="T15" fmla="*/ 335 h 600"/>
                <a:gd name="T16" fmla="*/ 478 w 628"/>
                <a:gd name="T17" fmla="*/ 200 h 600"/>
                <a:gd name="T18" fmla="*/ 449 w 628"/>
                <a:gd name="T19" fmla="*/ 206 h 600"/>
                <a:gd name="T20" fmla="*/ 433 w 628"/>
                <a:gd name="T21" fmla="*/ 216 h 600"/>
                <a:gd name="T22" fmla="*/ 425 w 628"/>
                <a:gd name="T23" fmla="*/ 224 h 600"/>
                <a:gd name="T24" fmla="*/ 384 w 628"/>
                <a:gd name="T25" fmla="*/ 70 h 600"/>
                <a:gd name="T26" fmla="*/ 314 w 628"/>
                <a:gd name="T27" fmla="*/ 140 h 600"/>
                <a:gd name="T28" fmla="*/ 379 w 628"/>
                <a:gd name="T29" fmla="*/ 283 h 600"/>
                <a:gd name="T30" fmla="*/ 379 w 628"/>
                <a:gd name="T31" fmla="*/ 254 h 600"/>
                <a:gd name="T32" fmla="*/ 359 w 628"/>
                <a:gd name="T33" fmla="*/ 154 h 600"/>
                <a:gd name="T34" fmla="*/ 250 w 628"/>
                <a:gd name="T35" fmla="*/ 270 h 600"/>
                <a:gd name="T36" fmla="*/ 314 w 628"/>
                <a:gd name="T37" fmla="*/ 396 h 600"/>
                <a:gd name="T38" fmla="*/ 282 w 628"/>
                <a:gd name="T39" fmla="*/ 400 h 600"/>
                <a:gd name="T40" fmla="*/ 267 w 628"/>
                <a:gd name="T41" fmla="*/ 382 h 600"/>
                <a:gd name="T42" fmla="*/ 257 w 628"/>
                <a:gd name="T43" fmla="*/ 374 h 600"/>
                <a:gd name="T44" fmla="*/ 214 w 628"/>
                <a:gd name="T45" fmla="*/ 356 h 600"/>
                <a:gd name="T46" fmla="*/ 195 w 628"/>
                <a:gd name="T47" fmla="*/ 354 h 600"/>
                <a:gd name="T48" fmla="*/ 0 w 628"/>
                <a:gd name="T49" fmla="*/ 600 h 600"/>
                <a:gd name="T50" fmla="*/ 83 w 628"/>
                <a:gd name="T51" fmla="*/ 454 h 600"/>
                <a:gd name="T52" fmla="*/ 216 w 628"/>
                <a:gd name="T53" fmla="*/ 454 h 600"/>
                <a:gd name="T54" fmla="*/ 301 w 628"/>
                <a:gd name="T55" fmla="*/ 600 h 600"/>
                <a:gd name="T56" fmla="*/ 282 w 628"/>
                <a:gd name="T57" fmla="*/ 400 h 600"/>
                <a:gd name="T58" fmla="*/ 433 w 628"/>
                <a:gd name="T59" fmla="*/ 354 h 600"/>
                <a:gd name="T60" fmla="*/ 413 w 628"/>
                <a:gd name="T61" fmla="*/ 356 h 600"/>
                <a:gd name="T62" fmla="*/ 361 w 628"/>
                <a:gd name="T63" fmla="*/ 382 h 600"/>
                <a:gd name="T64" fmla="*/ 353 w 628"/>
                <a:gd name="T65" fmla="*/ 391 h 600"/>
                <a:gd name="T66" fmla="*/ 389 w 628"/>
                <a:gd name="T67" fmla="*/ 600 h 600"/>
                <a:gd name="T68" fmla="*/ 410 w 628"/>
                <a:gd name="T69" fmla="*/ 600 h 600"/>
                <a:gd name="T70" fmla="*/ 564 w 628"/>
                <a:gd name="T71" fmla="*/ 454 h 600"/>
                <a:gd name="T72" fmla="*/ 628 w 628"/>
                <a:gd name="T73" fmla="*/ 460 h 600"/>
                <a:gd name="T74" fmla="*/ 151 w 628"/>
                <a:gd name="T75" fmla="*/ 340 h 600"/>
                <a:gd name="T76" fmla="*/ 186 w 628"/>
                <a:gd name="T77" fmla="*/ 330 h 600"/>
                <a:gd name="T78" fmla="*/ 196 w 628"/>
                <a:gd name="T79" fmla="*/ 323 h 600"/>
                <a:gd name="T80" fmla="*/ 216 w 628"/>
                <a:gd name="T81" fmla="*/ 295 h 600"/>
                <a:gd name="T82" fmla="*/ 219 w 628"/>
                <a:gd name="T83" fmla="*/ 281 h 600"/>
                <a:gd name="T84" fmla="*/ 219 w 628"/>
                <a:gd name="T85" fmla="*/ 258 h 600"/>
                <a:gd name="T86" fmla="*/ 214 w 628"/>
                <a:gd name="T87" fmla="*/ 241 h 600"/>
                <a:gd name="T88" fmla="*/ 208 w 628"/>
                <a:gd name="T89" fmla="*/ 231 h 600"/>
                <a:gd name="T90" fmla="*/ 195 w 628"/>
                <a:gd name="T91" fmla="*/ 217 h 600"/>
                <a:gd name="T92" fmla="*/ 186 w 628"/>
                <a:gd name="T93" fmla="*/ 210 h 600"/>
                <a:gd name="T94" fmla="*/ 151 w 628"/>
                <a:gd name="T95" fmla="*/ 200 h 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28" h="600">
                  <a:moveTo>
                    <a:pt x="425" y="224"/>
                  </a:moveTo>
                  <a:cubicBezTo>
                    <a:pt x="423" y="226"/>
                    <a:pt x="421" y="229"/>
                    <a:pt x="420" y="231"/>
                  </a:cubicBezTo>
                  <a:cubicBezTo>
                    <a:pt x="419" y="231"/>
                    <a:pt x="419" y="232"/>
                    <a:pt x="419" y="232"/>
                  </a:cubicBezTo>
                  <a:cubicBezTo>
                    <a:pt x="418" y="234"/>
                    <a:pt x="416" y="236"/>
                    <a:pt x="415" y="239"/>
                  </a:cubicBezTo>
                  <a:cubicBezTo>
                    <a:pt x="415" y="240"/>
                    <a:pt x="414" y="240"/>
                    <a:pt x="414" y="241"/>
                  </a:cubicBezTo>
                  <a:cubicBezTo>
                    <a:pt x="413" y="244"/>
                    <a:pt x="412" y="246"/>
                    <a:pt x="411" y="249"/>
                  </a:cubicBezTo>
                  <a:cubicBezTo>
                    <a:pt x="411" y="249"/>
                    <a:pt x="411" y="250"/>
                    <a:pt x="411" y="250"/>
                  </a:cubicBezTo>
                  <a:cubicBezTo>
                    <a:pt x="410" y="253"/>
                    <a:pt x="409" y="255"/>
                    <a:pt x="409" y="258"/>
                  </a:cubicBezTo>
                  <a:cubicBezTo>
                    <a:pt x="409" y="259"/>
                    <a:pt x="409" y="260"/>
                    <a:pt x="408" y="261"/>
                  </a:cubicBezTo>
                  <a:cubicBezTo>
                    <a:pt x="408" y="264"/>
                    <a:pt x="408" y="267"/>
                    <a:pt x="408" y="270"/>
                  </a:cubicBezTo>
                  <a:cubicBezTo>
                    <a:pt x="408" y="274"/>
                    <a:pt x="408" y="278"/>
                    <a:pt x="409" y="281"/>
                  </a:cubicBezTo>
                  <a:cubicBezTo>
                    <a:pt x="409" y="282"/>
                    <a:pt x="409" y="283"/>
                    <a:pt x="409" y="283"/>
                  </a:cubicBezTo>
                  <a:cubicBezTo>
                    <a:pt x="410" y="287"/>
                    <a:pt x="411" y="290"/>
                    <a:pt x="412" y="293"/>
                  </a:cubicBezTo>
                  <a:cubicBezTo>
                    <a:pt x="412" y="294"/>
                    <a:pt x="412" y="294"/>
                    <a:pt x="412" y="295"/>
                  </a:cubicBezTo>
                  <a:cubicBezTo>
                    <a:pt x="414" y="298"/>
                    <a:pt x="415" y="301"/>
                    <a:pt x="417" y="304"/>
                  </a:cubicBezTo>
                  <a:cubicBezTo>
                    <a:pt x="417" y="305"/>
                    <a:pt x="417" y="305"/>
                    <a:pt x="418" y="306"/>
                  </a:cubicBezTo>
                  <a:cubicBezTo>
                    <a:pt x="420" y="309"/>
                    <a:pt x="422" y="312"/>
                    <a:pt x="424" y="315"/>
                  </a:cubicBezTo>
                  <a:cubicBezTo>
                    <a:pt x="424" y="315"/>
                    <a:pt x="424" y="315"/>
                    <a:pt x="424" y="315"/>
                  </a:cubicBezTo>
                  <a:cubicBezTo>
                    <a:pt x="427" y="318"/>
                    <a:pt x="429" y="320"/>
                    <a:pt x="432" y="323"/>
                  </a:cubicBezTo>
                  <a:cubicBezTo>
                    <a:pt x="432" y="323"/>
                    <a:pt x="432" y="323"/>
                    <a:pt x="432" y="323"/>
                  </a:cubicBezTo>
                  <a:cubicBezTo>
                    <a:pt x="435" y="326"/>
                    <a:pt x="438" y="328"/>
                    <a:pt x="441" y="330"/>
                  </a:cubicBezTo>
                  <a:cubicBezTo>
                    <a:pt x="442" y="330"/>
                    <a:pt x="442" y="330"/>
                    <a:pt x="442" y="330"/>
                  </a:cubicBezTo>
                  <a:cubicBezTo>
                    <a:pt x="446" y="332"/>
                    <a:pt x="449" y="334"/>
                    <a:pt x="452" y="335"/>
                  </a:cubicBezTo>
                  <a:cubicBezTo>
                    <a:pt x="453" y="335"/>
                    <a:pt x="453" y="335"/>
                    <a:pt x="453" y="335"/>
                  </a:cubicBezTo>
                  <a:cubicBezTo>
                    <a:pt x="461" y="338"/>
                    <a:pt x="469" y="340"/>
                    <a:pt x="478" y="340"/>
                  </a:cubicBezTo>
                  <a:cubicBezTo>
                    <a:pt x="516" y="340"/>
                    <a:pt x="547" y="309"/>
                    <a:pt x="547" y="270"/>
                  </a:cubicBezTo>
                  <a:cubicBezTo>
                    <a:pt x="547" y="231"/>
                    <a:pt x="516" y="200"/>
                    <a:pt x="478" y="200"/>
                  </a:cubicBezTo>
                  <a:cubicBezTo>
                    <a:pt x="468" y="200"/>
                    <a:pt x="458" y="202"/>
                    <a:pt x="450" y="206"/>
                  </a:cubicBezTo>
                  <a:cubicBezTo>
                    <a:pt x="450" y="206"/>
                    <a:pt x="450" y="206"/>
                    <a:pt x="450" y="206"/>
                  </a:cubicBezTo>
                  <a:cubicBezTo>
                    <a:pt x="449" y="206"/>
                    <a:pt x="449" y="206"/>
                    <a:pt x="449" y="206"/>
                  </a:cubicBezTo>
                  <a:cubicBezTo>
                    <a:pt x="446" y="208"/>
                    <a:pt x="444" y="209"/>
                    <a:pt x="442" y="210"/>
                  </a:cubicBezTo>
                  <a:cubicBezTo>
                    <a:pt x="441" y="210"/>
                    <a:pt x="441" y="211"/>
                    <a:pt x="440" y="211"/>
                  </a:cubicBezTo>
                  <a:cubicBezTo>
                    <a:pt x="438" y="213"/>
                    <a:pt x="435" y="215"/>
                    <a:pt x="433" y="216"/>
                  </a:cubicBezTo>
                  <a:cubicBezTo>
                    <a:pt x="433" y="217"/>
                    <a:pt x="432" y="217"/>
                    <a:pt x="432" y="217"/>
                  </a:cubicBezTo>
                  <a:cubicBezTo>
                    <a:pt x="430" y="219"/>
                    <a:pt x="428" y="221"/>
                    <a:pt x="426" y="223"/>
                  </a:cubicBezTo>
                  <a:cubicBezTo>
                    <a:pt x="426" y="223"/>
                    <a:pt x="425" y="224"/>
                    <a:pt x="425" y="224"/>
                  </a:cubicBezTo>
                  <a:close/>
                  <a:moveTo>
                    <a:pt x="314" y="140"/>
                  </a:moveTo>
                  <a:lnTo>
                    <a:pt x="314" y="140"/>
                  </a:lnTo>
                  <a:cubicBezTo>
                    <a:pt x="353" y="140"/>
                    <a:pt x="384" y="108"/>
                    <a:pt x="384" y="70"/>
                  </a:cubicBezTo>
                  <a:cubicBezTo>
                    <a:pt x="384" y="31"/>
                    <a:pt x="353" y="0"/>
                    <a:pt x="314" y="0"/>
                  </a:cubicBezTo>
                  <a:cubicBezTo>
                    <a:pt x="275" y="0"/>
                    <a:pt x="244" y="31"/>
                    <a:pt x="244" y="70"/>
                  </a:cubicBezTo>
                  <a:cubicBezTo>
                    <a:pt x="244" y="108"/>
                    <a:pt x="275" y="140"/>
                    <a:pt x="314" y="140"/>
                  </a:cubicBezTo>
                  <a:close/>
                  <a:moveTo>
                    <a:pt x="379" y="336"/>
                  </a:moveTo>
                  <a:lnTo>
                    <a:pt x="379" y="336"/>
                  </a:lnTo>
                  <a:lnTo>
                    <a:pt x="379" y="283"/>
                  </a:lnTo>
                  <a:cubicBezTo>
                    <a:pt x="379" y="279"/>
                    <a:pt x="378" y="274"/>
                    <a:pt x="378" y="270"/>
                  </a:cubicBezTo>
                  <a:cubicBezTo>
                    <a:pt x="378" y="266"/>
                    <a:pt x="379" y="262"/>
                    <a:pt x="379" y="257"/>
                  </a:cubicBezTo>
                  <a:lnTo>
                    <a:pt x="379" y="254"/>
                  </a:lnTo>
                  <a:lnTo>
                    <a:pt x="380" y="254"/>
                  </a:lnTo>
                  <a:cubicBezTo>
                    <a:pt x="385" y="223"/>
                    <a:pt x="404" y="197"/>
                    <a:pt x="431" y="183"/>
                  </a:cubicBezTo>
                  <a:cubicBezTo>
                    <a:pt x="412" y="165"/>
                    <a:pt x="387" y="154"/>
                    <a:pt x="359" y="154"/>
                  </a:cubicBezTo>
                  <a:lnTo>
                    <a:pt x="269" y="154"/>
                  </a:lnTo>
                  <a:cubicBezTo>
                    <a:pt x="241" y="154"/>
                    <a:pt x="216" y="165"/>
                    <a:pt x="197" y="183"/>
                  </a:cubicBezTo>
                  <a:cubicBezTo>
                    <a:pt x="228" y="199"/>
                    <a:pt x="250" y="232"/>
                    <a:pt x="250" y="270"/>
                  </a:cubicBezTo>
                  <a:cubicBezTo>
                    <a:pt x="250" y="278"/>
                    <a:pt x="249" y="285"/>
                    <a:pt x="247" y="293"/>
                  </a:cubicBezTo>
                  <a:lnTo>
                    <a:pt x="247" y="335"/>
                  </a:lnTo>
                  <a:cubicBezTo>
                    <a:pt x="276" y="347"/>
                    <a:pt x="299" y="369"/>
                    <a:pt x="314" y="396"/>
                  </a:cubicBezTo>
                  <a:cubicBezTo>
                    <a:pt x="328" y="369"/>
                    <a:pt x="352" y="348"/>
                    <a:pt x="379" y="336"/>
                  </a:cubicBezTo>
                  <a:close/>
                  <a:moveTo>
                    <a:pt x="282" y="400"/>
                  </a:moveTo>
                  <a:lnTo>
                    <a:pt x="282" y="400"/>
                  </a:lnTo>
                  <a:cubicBezTo>
                    <a:pt x="280" y="397"/>
                    <a:pt x="278" y="394"/>
                    <a:pt x="275" y="391"/>
                  </a:cubicBezTo>
                  <a:cubicBezTo>
                    <a:pt x="275" y="390"/>
                    <a:pt x="274" y="390"/>
                    <a:pt x="274" y="390"/>
                  </a:cubicBezTo>
                  <a:cubicBezTo>
                    <a:pt x="272" y="387"/>
                    <a:pt x="270" y="385"/>
                    <a:pt x="267" y="382"/>
                  </a:cubicBezTo>
                  <a:cubicBezTo>
                    <a:pt x="267" y="382"/>
                    <a:pt x="266" y="382"/>
                    <a:pt x="266" y="381"/>
                  </a:cubicBezTo>
                  <a:cubicBezTo>
                    <a:pt x="263" y="379"/>
                    <a:pt x="261" y="377"/>
                    <a:pt x="258" y="375"/>
                  </a:cubicBezTo>
                  <a:cubicBezTo>
                    <a:pt x="257" y="374"/>
                    <a:pt x="257" y="374"/>
                    <a:pt x="257" y="374"/>
                  </a:cubicBezTo>
                  <a:cubicBezTo>
                    <a:pt x="247" y="367"/>
                    <a:pt x="237" y="362"/>
                    <a:pt x="225" y="359"/>
                  </a:cubicBezTo>
                  <a:cubicBezTo>
                    <a:pt x="223" y="358"/>
                    <a:pt x="220" y="357"/>
                    <a:pt x="218" y="357"/>
                  </a:cubicBezTo>
                  <a:cubicBezTo>
                    <a:pt x="217" y="356"/>
                    <a:pt x="215" y="356"/>
                    <a:pt x="214" y="356"/>
                  </a:cubicBezTo>
                  <a:cubicBezTo>
                    <a:pt x="212" y="356"/>
                    <a:pt x="210" y="355"/>
                    <a:pt x="208" y="355"/>
                  </a:cubicBezTo>
                  <a:cubicBezTo>
                    <a:pt x="207" y="355"/>
                    <a:pt x="206" y="355"/>
                    <a:pt x="205" y="355"/>
                  </a:cubicBezTo>
                  <a:cubicBezTo>
                    <a:pt x="202" y="354"/>
                    <a:pt x="199" y="354"/>
                    <a:pt x="195" y="354"/>
                  </a:cubicBezTo>
                  <a:lnTo>
                    <a:pt x="105" y="354"/>
                  </a:lnTo>
                  <a:cubicBezTo>
                    <a:pt x="47" y="354"/>
                    <a:pt x="0" y="401"/>
                    <a:pt x="0" y="460"/>
                  </a:cubicBezTo>
                  <a:lnTo>
                    <a:pt x="0" y="600"/>
                  </a:lnTo>
                  <a:lnTo>
                    <a:pt x="62" y="600"/>
                  </a:lnTo>
                  <a:lnTo>
                    <a:pt x="62" y="454"/>
                  </a:lnTo>
                  <a:lnTo>
                    <a:pt x="83" y="454"/>
                  </a:lnTo>
                  <a:lnTo>
                    <a:pt x="83" y="600"/>
                  </a:lnTo>
                  <a:lnTo>
                    <a:pt x="216" y="600"/>
                  </a:lnTo>
                  <a:lnTo>
                    <a:pt x="216" y="454"/>
                  </a:lnTo>
                  <a:lnTo>
                    <a:pt x="237" y="454"/>
                  </a:lnTo>
                  <a:lnTo>
                    <a:pt x="237" y="600"/>
                  </a:lnTo>
                  <a:lnTo>
                    <a:pt x="301" y="600"/>
                  </a:lnTo>
                  <a:lnTo>
                    <a:pt x="301" y="460"/>
                  </a:lnTo>
                  <a:cubicBezTo>
                    <a:pt x="301" y="437"/>
                    <a:pt x="294" y="417"/>
                    <a:pt x="282" y="400"/>
                  </a:cubicBezTo>
                  <a:cubicBezTo>
                    <a:pt x="282" y="400"/>
                    <a:pt x="282" y="400"/>
                    <a:pt x="282" y="400"/>
                  </a:cubicBezTo>
                  <a:close/>
                  <a:moveTo>
                    <a:pt x="523" y="354"/>
                  </a:moveTo>
                  <a:lnTo>
                    <a:pt x="523" y="354"/>
                  </a:lnTo>
                  <a:lnTo>
                    <a:pt x="433" y="354"/>
                  </a:lnTo>
                  <a:cubicBezTo>
                    <a:pt x="429" y="354"/>
                    <a:pt x="426" y="354"/>
                    <a:pt x="423" y="355"/>
                  </a:cubicBezTo>
                  <a:cubicBezTo>
                    <a:pt x="422" y="355"/>
                    <a:pt x="421" y="355"/>
                    <a:pt x="420" y="355"/>
                  </a:cubicBezTo>
                  <a:cubicBezTo>
                    <a:pt x="418" y="355"/>
                    <a:pt x="415" y="356"/>
                    <a:pt x="413" y="356"/>
                  </a:cubicBezTo>
                  <a:cubicBezTo>
                    <a:pt x="412" y="356"/>
                    <a:pt x="411" y="356"/>
                    <a:pt x="410" y="357"/>
                  </a:cubicBezTo>
                  <a:cubicBezTo>
                    <a:pt x="408" y="357"/>
                    <a:pt x="405" y="358"/>
                    <a:pt x="403" y="358"/>
                  </a:cubicBezTo>
                  <a:cubicBezTo>
                    <a:pt x="387" y="363"/>
                    <a:pt x="373" y="371"/>
                    <a:pt x="361" y="382"/>
                  </a:cubicBezTo>
                  <a:cubicBezTo>
                    <a:pt x="361" y="382"/>
                    <a:pt x="361" y="382"/>
                    <a:pt x="361" y="383"/>
                  </a:cubicBezTo>
                  <a:cubicBezTo>
                    <a:pt x="358" y="385"/>
                    <a:pt x="356" y="388"/>
                    <a:pt x="353" y="390"/>
                  </a:cubicBezTo>
                  <a:cubicBezTo>
                    <a:pt x="353" y="390"/>
                    <a:pt x="353" y="391"/>
                    <a:pt x="353" y="391"/>
                  </a:cubicBezTo>
                  <a:cubicBezTo>
                    <a:pt x="337" y="409"/>
                    <a:pt x="327" y="433"/>
                    <a:pt x="327" y="460"/>
                  </a:cubicBezTo>
                  <a:lnTo>
                    <a:pt x="327" y="600"/>
                  </a:lnTo>
                  <a:lnTo>
                    <a:pt x="389" y="600"/>
                  </a:lnTo>
                  <a:lnTo>
                    <a:pt x="389" y="454"/>
                  </a:lnTo>
                  <a:lnTo>
                    <a:pt x="410" y="454"/>
                  </a:lnTo>
                  <a:lnTo>
                    <a:pt x="410" y="600"/>
                  </a:lnTo>
                  <a:lnTo>
                    <a:pt x="543" y="600"/>
                  </a:lnTo>
                  <a:lnTo>
                    <a:pt x="543" y="454"/>
                  </a:lnTo>
                  <a:lnTo>
                    <a:pt x="564" y="454"/>
                  </a:lnTo>
                  <a:lnTo>
                    <a:pt x="564" y="600"/>
                  </a:lnTo>
                  <a:lnTo>
                    <a:pt x="628" y="600"/>
                  </a:lnTo>
                  <a:lnTo>
                    <a:pt x="628" y="460"/>
                  </a:lnTo>
                  <a:cubicBezTo>
                    <a:pt x="628" y="401"/>
                    <a:pt x="581" y="354"/>
                    <a:pt x="523" y="354"/>
                  </a:cubicBezTo>
                  <a:close/>
                  <a:moveTo>
                    <a:pt x="151" y="340"/>
                  </a:moveTo>
                  <a:lnTo>
                    <a:pt x="151" y="340"/>
                  </a:lnTo>
                  <a:cubicBezTo>
                    <a:pt x="159" y="340"/>
                    <a:pt x="167" y="338"/>
                    <a:pt x="175" y="335"/>
                  </a:cubicBezTo>
                  <a:cubicBezTo>
                    <a:pt x="175" y="335"/>
                    <a:pt x="175" y="335"/>
                    <a:pt x="176" y="335"/>
                  </a:cubicBezTo>
                  <a:cubicBezTo>
                    <a:pt x="179" y="334"/>
                    <a:pt x="183" y="332"/>
                    <a:pt x="186" y="330"/>
                  </a:cubicBezTo>
                  <a:cubicBezTo>
                    <a:pt x="186" y="330"/>
                    <a:pt x="186" y="330"/>
                    <a:pt x="186" y="330"/>
                  </a:cubicBezTo>
                  <a:cubicBezTo>
                    <a:pt x="190" y="328"/>
                    <a:pt x="193" y="326"/>
                    <a:pt x="196" y="323"/>
                  </a:cubicBezTo>
                  <a:cubicBezTo>
                    <a:pt x="196" y="323"/>
                    <a:pt x="196" y="323"/>
                    <a:pt x="196" y="323"/>
                  </a:cubicBezTo>
                  <a:cubicBezTo>
                    <a:pt x="202" y="318"/>
                    <a:pt x="206" y="312"/>
                    <a:pt x="210" y="306"/>
                  </a:cubicBezTo>
                  <a:cubicBezTo>
                    <a:pt x="211" y="305"/>
                    <a:pt x="211" y="305"/>
                    <a:pt x="211" y="304"/>
                  </a:cubicBezTo>
                  <a:cubicBezTo>
                    <a:pt x="213" y="301"/>
                    <a:pt x="214" y="298"/>
                    <a:pt x="216" y="295"/>
                  </a:cubicBezTo>
                  <a:cubicBezTo>
                    <a:pt x="216" y="294"/>
                    <a:pt x="216" y="294"/>
                    <a:pt x="216" y="293"/>
                  </a:cubicBezTo>
                  <a:cubicBezTo>
                    <a:pt x="217" y="290"/>
                    <a:pt x="218" y="287"/>
                    <a:pt x="219" y="283"/>
                  </a:cubicBezTo>
                  <a:cubicBezTo>
                    <a:pt x="219" y="282"/>
                    <a:pt x="219" y="282"/>
                    <a:pt x="219" y="281"/>
                  </a:cubicBezTo>
                  <a:cubicBezTo>
                    <a:pt x="220" y="278"/>
                    <a:pt x="220" y="274"/>
                    <a:pt x="220" y="270"/>
                  </a:cubicBezTo>
                  <a:cubicBezTo>
                    <a:pt x="220" y="267"/>
                    <a:pt x="220" y="264"/>
                    <a:pt x="220" y="261"/>
                  </a:cubicBezTo>
                  <a:cubicBezTo>
                    <a:pt x="219" y="260"/>
                    <a:pt x="219" y="259"/>
                    <a:pt x="219" y="258"/>
                  </a:cubicBezTo>
                  <a:cubicBezTo>
                    <a:pt x="219" y="255"/>
                    <a:pt x="218" y="252"/>
                    <a:pt x="217" y="250"/>
                  </a:cubicBezTo>
                  <a:cubicBezTo>
                    <a:pt x="217" y="249"/>
                    <a:pt x="217" y="249"/>
                    <a:pt x="217" y="249"/>
                  </a:cubicBezTo>
                  <a:cubicBezTo>
                    <a:pt x="216" y="246"/>
                    <a:pt x="215" y="244"/>
                    <a:pt x="214" y="241"/>
                  </a:cubicBezTo>
                  <a:cubicBezTo>
                    <a:pt x="214" y="240"/>
                    <a:pt x="213" y="240"/>
                    <a:pt x="213" y="239"/>
                  </a:cubicBezTo>
                  <a:cubicBezTo>
                    <a:pt x="212" y="236"/>
                    <a:pt x="210" y="234"/>
                    <a:pt x="209" y="231"/>
                  </a:cubicBezTo>
                  <a:lnTo>
                    <a:pt x="208" y="231"/>
                  </a:lnTo>
                  <a:cubicBezTo>
                    <a:pt x="207" y="229"/>
                    <a:pt x="205" y="226"/>
                    <a:pt x="203" y="224"/>
                  </a:cubicBezTo>
                  <a:cubicBezTo>
                    <a:pt x="203" y="224"/>
                    <a:pt x="202" y="223"/>
                    <a:pt x="202" y="223"/>
                  </a:cubicBezTo>
                  <a:cubicBezTo>
                    <a:pt x="200" y="221"/>
                    <a:pt x="198" y="219"/>
                    <a:pt x="195" y="217"/>
                  </a:cubicBezTo>
                  <a:cubicBezTo>
                    <a:pt x="195" y="217"/>
                    <a:pt x="195" y="217"/>
                    <a:pt x="195" y="216"/>
                  </a:cubicBezTo>
                  <a:cubicBezTo>
                    <a:pt x="193" y="215"/>
                    <a:pt x="190" y="213"/>
                    <a:pt x="188" y="211"/>
                  </a:cubicBezTo>
                  <a:cubicBezTo>
                    <a:pt x="187" y="211"/>
                    <a:pt x="187" y="210"/>
                    <a:pt x="186" y="210"/>
                  </a:cubicBezTo>
                  <a:cubicBezTo>
                    <a:pt x="184" y="209"/>
                    <a:pt x="181" y="207"/>
                    <a:pt x="179" y="206"/>
                  </a:cubicBezTo>
                  <a:cubicBezTo>
                    <a:pt x="179" y="206"/>
                    <a:pt x="178" y="206"/>
                    <a:pt x="178" y="206"/>
                  </a:cubicBezTo>
                  <a:cubicBezTo>
                    <a:pt x="170" y="202"/>
                    <a:pt x="160" y="200"/>
                    <a:pt x="151" y="200"/>
                  </a:cubicBezTo>
                  <a:cubicBezTo>
                    <a:pt x="112" y="200"/>
                    <a:pt x="81" y="231"/>
                    <a:pt x="81" y="270"/>
                  </a:cubicBezTo>
                  <a:cubicBezTo>
                    <a:pt x="81" y="309"/>
                    <a:pt x="112" y="340"/>
                    <a:pt x="151" y="340"/>
                  </a:cubicBezTo>
                  <a:close/>
                </a:path>
              </a:pathLst>
            </a:custGeom>
            <a:solidFill>
              <a:srgbClr val="365B7C"/>
            </a:solidFill>
            <a:ln>
              <a:noFill/>
            </a:ln>
          </p:spPr>
          <p:txBody>
            <a:bodyPr vert="horz" wrap="square" lIns="91440" tIns="45720" rIns="91440" bIns="45720" numCol="1" anchor="t" anchorCtr="0" compatLnSpc="1">
              <a:prstTxWarp prst="textNoShape">
                <a:avLst/>
              </a:prstTxWarp>
            </a:bodyPr>
            <a:lstStyle/>
            <a:p>
              <a:endParaRPr lang="zh-CN" altLang="en-US">
                <a:solidFill>
                  <a:srgbClr val="ED7D31"/>
                </a:solidFill>
              </a:endParaRPr>
            </a:p>
          </p:txBody>
        </p:sp>
      </p:grpSp>
      <p:sp>
        <p:nvSpPr>
          <p:cNvPr id="8" name="矩形 7">
            <a:extLst>
              <a:ext uri="{FF2B5EF4-FFF2-40B4-BE49-F238E27FC236}">
                <a16:creationId xmlns:a16="http://schemas.microsoft.com/office/drawing/2014/main" id="{D15122DF-7D85-D346-8C31-B03756076D66}"/>
              </a:ext>
            </a:extLst>
          </p:cNvPr>
          <p:cNvSpPr/>
          <p:nvPr/>
        </p:nvSpPr>
        <p:spPr>
          <a:xfrm>
            <a:off x="1787278" y="511050"/>
            <a:ext cx="2087446" cy="470748"/>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800" b="1" dirty="0">
                <a:solidFill>
                  <a:prstClr val="white"/>
                </a:solidFill>
                <a:latin typeface="KaiTi" panose="02010609060101010101" pitchFamily="49" charset="-122"/>
                <a:ea typeface="KaiTi" panose="02010609060101010101" pitchFamily="49" charset="-122"/>
                <a:cs typeface="+mn-ea"/>
                <a:sym typeface="+mn-lt"/>
              </a:rPr>
              <a:t>案例导学</a:t>
            </a:r>
          </a:p>
        </p:txBody>
      </p:sp>
    </p:spTree>
    <p:extLst>
      <p:ext uri="{BB962C8B-B14F-4D97-AF65-F5344CB8AC3E}">
        <p14:creationId xmlns:p14="http://schemas.microsoft.com/office/powerpoint/2010/main" val="266412912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5" presetClass="entr" presetSubtype="0" fill="hold" nodeType="withEffect">
                                  <p:stCondLst>
                                    <p:cond delay="25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decel="50000" fill="hold">
                                          <p:stCondLst>
                                            <p:cond delay="0"/>
                                          </p:stCondLst>
                                        </p:cTn>
                                        <p:tgtEl>
                                          <p:spTgt spid="3"/>
                                        </p:tgtEl>
                                        <p:attrNameLst>
                                          <p:attrName>style.rotation</p:attrName>
                                        </p:attrNameLst>
                                      </p:cBhvr>
                                      <p:tavLst>
                                        <p:tav tm="0">
                                          <p:val>
                                            <p:fltVal val="-90"/>
                                          </p:val>
                                        </p:tav>
                                        <p:tav tm="100000">
                                          <p:val>
                                            <p:fltVal val="0"/>
                                          </p:val>
                                        </p:tav>
                                      </p:tavLst>
                                    </p:anim>
                                    <p:anim calcmode="lin" valueType="num">
                                      <p:cBhvr>
                                        <p:cTn id="8" dur="500" decel="50000" fill="hold">
                                          <p:stCondLst>
                                            <p:cond delay="0"/>
                                          </p:stCondLst>
                                        </p:cTn>
                                        <p:tgtEl>
                                          <p:spTgt spid="3"/>
                                        </p:tgtEl>
                                        <p:attrNameLst>
                                          <p:attrName>ppt_w</p:attrName>
                                        </p:attrNameLst>
                                      </p:cBhvr>
                                      <p:tavLst>
                                        <p:tav tm="0">
                                          <p:val>
                                            <p:strVal val="#ppt_w"/>
                                          </p:val>
                                        </p:tav>
                                        <p:tav tm="100000">
                                          <p:val>
                                            <p:strVal val="#ppt_w*.05"/>
                                          </p:val>
                                        </p:tav>
                                      </p:tavLst>
                                    </p:anim>
                                    <p:anim calcmode="lin" valueType="num">
                                      <p:cBhvr>
                                        <p:cTn id="9" dur="500" accel="50000" fill="hold">
                                          <p:stCondLst>
                                            <p:cond delay="500"/>
                                          </p:stCondLst>
                                        </p:cTn>
                                        <p:tgtEl>
                                          <p:spTgt spid="3"/>
                                        </p:tgtEl>
                                        <p:attrNameLst>
                                          <p:attrName>ppt_w</p:attrName>
                                        </p:attrNameLst>
                                      </p:cBhvr>
                                      <p:tavLst>
                                        <p:tav tm="0">
                                          <p:val>
                                            <p:strVal val="#ppt_w*.05"/>
                                          </p:val>
                                        </p:tav>
                                        <p:tav tm="100000">
                                          <p:val>
                                            <p:strVal val="#ppt_w"/>
                                          </p:val>
                                        </p:tav>
                                      </p:tavLst>
                                    </p:anim>
                                    <p:anim calcmode="lin" valueType="num">
                                      <p:cBhvr>
                                        <p:cTn id="10" dur="1000" fill="hold"/>
                                        <p:tgtEl>
                                          <p:spTgt spid="3"/>
                                        </p:tgtEl>
                                        <p:attrNameLst>
                                          <p:attrName>ppt_h</p:attrName>
                                        </p:attrNameLst>
                                      </p:cBhvr>
                                      <p:tavLst>
                                        <p:tav tm="0">
                                          <p:val>
                                            <p:strVal val="#ppt_h"/>
                                          </p:val>
                                        </p:tav>
                                        <p:tav tm="100000">
                                          <p:val>
                                            <p:strVal val="#ppt_h"/>
                                          </p:val>
                                        </p:tav>
                                      </p:tavLst>
                                    </p:anim>
                                    <p:anim calcmode="lin" valueType="num">
                                      <p:cBhvr>
                                        <p:cTn id="11" dur="500" decel="50000" fill="hold">
                                          <p:stCondLst>
                                            <p:cond delay="0"/>
                                          </p:stCondLst>
                                        </p:cTn>
                                        <p:tgtEl>
                                          <p:spTgt spid="3"/>
                                        </p:tgtEl>
                                        <p:attrNameLst>
                                          <p:attrName>ppt_x</p:attrName>
                                        </p:attrNameLst>
                                      </p:cBhvr>
                                      <p:tavLst>
                                        <p:tav tm="0">
                                          <p:val>
                                            <p:strVal val="#ppt_x+.4"/>
                                          </p:val>
                                        </p:tav>
                                        <p:tav tm="100000">
                                          <p:val>
                                            <p:strVal val="#ppt_x"/>
                                          </p:val>
                                        </p:tav>
                                      </p:tavLst>
                                    </p:anim>
                                    <p:anim calcmode="lin" valueType="num">
                                      <p:cBhvr>
                                        <p:cTn id="12" dur="500" decel="50000" fill="hold">
                                          <p:stCondLst>
                                            <p:cond delay="0"/>
                                          </p:stCondLst>
                                        </p:cTn>
                                        <p:tgtEl>
                                          <p:spTgt spid="3"/>
                                        </p:tgtEl>
                                        <p:attrNameLst>
                                          <p:attrName>ppt_y</p:attrName>
                                        </p:attrNameLst>
                                      </p:cBhvr>
                                      <p:tavLst>
                                        <p:tav tm="0">
                                          <p:val>
                                            <p:strVal val="#ppt_y-.2"/>
                                          </p:val>
                                        </p:tav>
                                        <p:tav tm="100000">
                                          <p:val>
                                            <p:strVal val="#ppt_y+.1"/>
                                          </p:val>
                                        </p:tav>
                                      </p:tavLst>
                                    </p:anim>
                                    <p:anim calcmode="lin" valueType="num">
                                      <p:cBhvr>
                                        <p:cTn id="13" dur="500" accel="50000" fill="hold">
                                          <p:stCondLst>
                                            <p:cond delay="500"/>
                                          </p:stCondLst>
                                        </p:cTn>
                                        <p:tgtEl>
                                          <p:spTgt spid="3"/>
                                        </p:tgtEl>
                                        <p:attrNameLst>
                                          <p:attrName>ppt_y</p:attrName>
                                        </p:attrNameLst>
                                      </p:cBhvr>
                                      <p:tavLst>
                                        <p:tav tm="0">
                                          <p:val>
                                            <p:strVal val="#ppt_y+.1"/>
                                          </p:val>
                                        </p:tav>
                                        <p:tav tm="100000">
                                          <p:val>
                                            <p:strVal val="#ppt_y"/>
                                          </p:val>
                                        </p:tav>
                                      </p:tavLst>
                                    </p:anim>
                                    <p:animEffect transition="in" filter="fade">
                                      <p:cBhvr>
                                        <p:cTn id="14" dur="1000" decel="50000">
                                          <p:stCondLst>
                                            <p:cond delay="0"/>
                                          </p:stCondLst>
                                        </p:cTn>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2" name="组合 31"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GrpSpPr/>
          <p:nvPr/>
        </p:nvGrpSpPr>
        <p:grpSpPr>
          <a:xfrm>
            <a:off x="7956648" y="3022157"/>
            <a:ext cx="412014" cy="603688"/>
            <a:chOff x="2905126" y="2119313"/>
            <a:chExt cx="798511" cy="1169987"/>
          </a:xfrm>
          <a:solidFill>
            <a:schemeClr val="bg1">
              <a:lumMod val="65000"/>
            </a:schemeClr>
          </a:solidFill>
        </p:grpSpPr>
        <p:sp>
          <p:nvSpPr>
            <p:cNvPr id="33" name="Freeform 99"/>
            <p:cNvSpPr>
              <a:spLocks/>
            </p:cNvSpPr>
            <p:nvPr/>
          </p:nvSpPr>
          <p:spPr bwMode="auto">
            <a:xfrm>
              <a:off x="2905126" y="3157538"/>
              <a:ext cx="55562" cy="131762"/>
            </a:xfrm>
            <a:custGeom>
              <a:avLst/>
              <a:gdLst>
                <a:gd name="T0" fmla="*/ 1 w 2"/>
                <a:gd name="T1" fmla="*/ 5 h 5"/>
                <a:gd name="T2" fmla="*/ 0 w 2"/>
                <a:gd name="T3" fmla="*/ 4 h 5"/>
                <a:gd name="T4" fmla="*/ 0 w 2"/>
                <a:gd name="T5" fmla="*/ 1 h 5"/>
                <a:gd name="T6" fmla="*/ 1 w 2"/>
                <a:gd name="T7" fmla="*/ 0 h 5"/>
                <a:gd name="T8" fmla="*/ 2 w 2"/>
                <a:gd name="T9" fmla="*/ 1 h 5"/>
                <a:gd name="T10" fmla="*/ 2 w 2"/>
                <a:gd name="T11" fmla="*/ 4 h 5"/>
                <a:gd name="T12" fmla="*/ 1 w 2"/>
                <a:gd name="T13" fmla="*/ 5 h 5"/>
              </a:gdLst>
              <a:ahLst/>
              <a:cxnLst>
                <a:cxn ang="0">
                  <a:pos x="T0" y="T1"/>
                </a:cxn>
                <a:cxn ang="0">
                  <a:pos x="T2" y="T3"/>
                </a:cxn>
                <a:cxn ang="0">
                  <a:pos x="T4" y="T5"/>
                </a:cxn>
                <a:cxn ang="0">
                  <a:pos x="T6" y="T7"/>
                </a:cxn>
                <a:cxn ang="0">
                  <a:pos x="T8" y="T9"/>
                </a:cxn>
                <a:cxn ang="0">
                  <a:pos x="T10" y="T11"/>
                </a:cxn>
                <a:cxn ang="0">
                  <a:pos x="T12" y="T13"/>
                </a:cxn>
              </a:cxnLst>
              <a:rect l="0" t="0" r="r" b="b"/>
              <a:pathLst>
                <a:path w="2" h="5">
                  <a:moveTo>
                    <a:pt x="1" y="5"/>
                  </a:moveTo>
                  <a:cubicBezTo>
                    <a:pt x="1" y="5"/>
                    <a:pt x="0" y="4"/>
                    <a:pt x="0" y="4"/>
                  </a:cubicBezTo>
                  <a:cubicBezTo>
                    <a:pt x="0" y="1"/>
                    <a:pt x="0" y="1"/>
                    <a:pt x="0" y="1"/>
                  </a:cubicBezTo>
                  <a:cubicBezTo>
                    <a:pt x="0" y="0"/>
                    <a:pt x="1" y="0"/>
                    <a:pt x="1" y="0"/>
                  </a:cubicBezTo>
                  <a:cubicBezTo>
                    <a:pt x="2" y="0"/>
                    <a:pt x="2" y="0"/>
                    <a:pt x="2" y="1"/>
                  </a:cubicBezTo>
                  <a:cubicBezTo>
                    <a:pt x="2" y="4"/>
                    <a:pt x="2" y="4"/>
                    <a:pt x="2" y="4"/>
                  </a:cubicBezTo>
                  <a:cubicBezTo>
                    <a:pt x="2" y="4"/>
                    <a:pt x="2" y="5"/>
                    <a:pt x="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 name="Freeform 100"/>
            <p:cNvSpPr>
              <a:spLocks noEditPoints="1"/>
            </p:cNvSpPr>
            <p:nvPr/>
          </p:nvSpPr>
          <p:spPr bwMode="auto">
            <a:xfrm>
              <a:off x="2905126" y="2384425"/>
              <a:ext cx="55562" cy="639762"/>
            </a:xfrm>
            <a:custGeom>
              <a:avLst/>
              <a:gdLst>
                <a:gd name="T0" fmla="*/ 1 w 2"/>
                <a:gd name="T1" fmla="*/ 24 h 24"/>
                <a:gd name="T2" fmla="*/ 0 w 2"/>
                <a:gd name="T3" fmla="*/ 23 h 24"/>
                <a:gd name="T4" fmla="*/ 0 w 2"/>
                <a:gd name="T5" fmla="*/ 16 h 24"/>
                <a:gd name="T6" fmla="*/ 1 w 2"/>
                <a:gd name="T7" fmla="*/ 15 h 24"/>
                <a:gd name="T8" fmla="*/ 2 w 2"/>
                <a:gd name="T9" fmla="*/ 16 h 24"/>
                <a:gd name="T10" fmla="*/ 2 w 2"/>
                <a:gd name="T11" fmla="*/ 23 h 24"/>
                <a:gd name="T12" fmla="*/ 1 w 2"/>
                <a:gd name="T13" fmla="*/ 24 h 24"/>
                <a:gd name="T14" fmla="*/ 1 w 2"/>
                <a:gd name="T15" fmla="*/ 10 h 24"/>
                <a:gd name="T16" fmla="*/ 0 w 2"/>
                <a:gd name="T17" fmla="*/ 9 h 24"/>
                <a:gd name="T18" fmla="*/ 0 w 2"/>
                <a:gd name="T19" fmla="*/ 1 h 24"/>
                <a:gd name="T20" fmla="*/ 1 w 2"/>
                <a:gd name="T21" fmla="*/ 0 h 24"/>
                <a:gd name="T22" fmla="*/ 2 w 2"/>
                <a:gd name="T23" fmla="*/ 1 h 24"/>
                <a:gd name="T24" fmla="*/ 2 w 2"/>
                <a:gd name="T25" fmla="*/ 9 h 24"/>
                <a:gd name="T26" fmla="*/ 1 w 2"/>
                <a:gd name="T27" fmla="*/ 1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 h="24">
                  <a:moveTo>
                    <a:pt x="1" y="24"/>
                  </a:moveTo>
                  <a:cubicBezTo>
                    <a:pt x="1" y="24"/>
                    <a:pt x="0" y="23"/>
                    <a:pt x="0" y="23"/>
                  </a:cubicBezTo>
                  <a:cubicBezTo>
                    <a:pt x="0" y="16"/>
                    <a:pt x="0" y="16"/>
                    <a:pt x="0" y="16"/>
                  </a:cubicBezTo>
                  <a:cubicBezTo>
                    <a:pt x="0" y="15"/>
                    <a:pt x="1" y="15"/>
                    <a:pt x="1" y="15"/>
                  </a:cubicBezTo>
                  <a:cubicBezTo>
                    <a:pt x="2" y="15"/>
                    <a:pt x="2" y="15"/>
                    <a:pt x="2" y="16"/>
                  </a:cubicBezTo>
                  <a:cubicBezTo>
                    <a:pt x="2" y="23"/>
                    <a:pt x="2" y="23"/>
                    <a:pt x="2" y="23"/>
                  </a:cubicBezTo>
                  <a:cubicBezTo>
                    <a:pt x="2" y="23"/>
                    <a:pt x="2" y="24"/>
                    <a:pt x="1" y="24"/>
                  </a:cubicBezTo>
                  <a:close/>
                  <a:moveTo>
                    <a:pt x="1" y="10"/>
                  </a:moveTo>
                  <a:cubicBezTo>
                    <a:pt x="1" y="10"/>
                    <a:pt x="0" y="9"/>
                    <a:pt x="0" y="9"/>
                  </a:cubicBezTo>
                  <a:cubicBezTo>
                    <a:pt x="0" y="1"/>
                    <a:pt x="0" y="1"/>
                    <a:pt x="0" y="1"/>
                  </a:cubicBezTo>
                  <a:cubicBezTo>
                    <a:pt x="0" y="1"/>
                    <a:pt x="1" y="0"/>
                    <a:pt x="1" y="0"/>
                  </a:cubicBezTo>
                  <a:cubicBezTo>
                    <a:pt x="2" y="0"/>
                    <a:pt x="2" y="1"/>
                    <a:pt x="2" y="1"/>
                  </a:cubicBezTo>
                  <a:cubicBezTo>
                    <a:pt x="2" y="9"/>
                    <a:pt x="2" y="9"/>
                    <a:pt x="2" y="9"/>
                  </a:cubicBezTo>
                  <a:cubicBezTo>
                    <a:pt x="2" y="9"/>
                    <a:pt x="2" y="10"/>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 name="Freeform 101"/>
            <p:cNvSpPr>
              <a:spLocks/>
            </p:cNvSpPr>
            <p:nvPr/>
          </p:nvSpPr>
          <p:spPr bwMode="auto">
            <a:xfrm>
              <a:off x="2905126" y="2119313"/>
              <a:ext cx="138112" cy="131762"/>
            </a:xfrm>
            <a:custGeom>
              <a:avLst/>
              <a:gdLst>
                <a:gd name="T0" fmla="*/ 1 w 5"/>
                <a:gd name="T1" fmla="*/ 5 h 5"/>
                <a:gd name="T2" fmla="*/ 0 w 5"/>
                <a:gd name="T3" fmla="*/ 4 h 5"/>
                <a:gd name="T4" fmla="*/ 0 w 5"/>
                <a:gd name="T5" fmla="*/ 1 h 5"/>
                <a:gd name="T6" fmla="*/ 1 w 5"/>
                <a:gd name="T7" fmla="*/ 0 h 5"/>
                <a:gd name="T8" fmla="*/ 4 w 5"/>
                <a:gd name="T9" fmla="*/ 0 h 5"/>
                <a:gd name="T10" fmla="*/ 5 w 5"/>
                <a:gd name="T11" fmla="*/ 1 h 5"/>
                <a:gd name="T12" fmla="*/ 4 w 5"/>
                <a:gd name="T13" fmla="*/ 2 h 5"/>
                <a:gd name="T14" fmla="*/ 2 w 5"/>
                <a:gd name="T15" fmla="*/ 2 h 5"/>
                <a:gd name="T16" fmla="*/ 2 w 5"/>
                <a:gd name="T17" fmla="*/ 4 h 5"/>
                <a:gd name="T18" fmla="*/ 1 w 5"/>
                <a:gd name="T19"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5">
                  <a:moveTo>
                    <a:pt x="1" y="5"/>
                  </a:moveTo>
                  <a:cubicBezTo>
                    <a:pt x="1" y="5"/>
                    <a:pt x="0" y="5"/>
                    <a:pt x="0" y="4"/>
                  </a:cubicBezTo>
                  <a:cubicBezTo>
                    <a:pt x="0" y="1"/>
                    <a:pt x="0" y="1"/>
                    <a:pt x="0" y="1"/>
                  </a:cubicBezTo>
                  <a:cubicBezTo>
                    <a:pt x="0" y="1"/>
                    <a:pt x="1" y="0"/>
                    <a:pt x="1" y="0"/>
                  </a:cubicBezTo>
                  <a:cubicBezTo>
                    <a:pt x="4" y="0"/>
                    <a:pt x="4" y="0"/>
                    <a:pt x="4" y="0"/>
                  </a:cubicBezTo>
                  <a:cubicBezTo>
                    <a:pt x="5" y="0"/>
                    <a:pt x="5" y="1"/>
                    <a:pt x="5" y="1"/>
                  </a:cubicBezTo>
                  <a:cubicBezTo>
                    <a:pt x="5" y="2"/>
                    <a:pt x="5" y="2"/>
                    <a:pt x="4" y="2"/>
                  </a:cubicBezTo>
                  <a:cubicBezTo>
                    <a:pt x="2" y="2"/>
                    <a:pt x="2" y="2"/>
                    <a:pt x="2" y="2"/>
                  </a:cubicBezTo>
                  <a:cubicBezTo>
                    <a:pt x="2" y="4"/>
                    <a:pt x="2" y="4"/>
                    <a:pt x="2" y="4"/>
                  </a:cubicBezTo>
                  <a:cubicBezTo>
                    <a:pt x="2" y="5"/>
                    <a:pt x="2" y="5"/>
                    <a:pt x="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 name="Freeform 102"/>
            <p:cNvSpPr>
              <a:spLocks/>
            </p:cNvSpPr>
            <p:nvPr/>
          </p:nvSpPr>
          <p:spPr bwMode="auto">
            <a:xfrm>
              <a:off x="3179763" y="2119313"/>
              <a:ext cx="247650" cy="52387"/>
            </a:xfrm>
            <a:custGeom>
              <a:avLst/>
              <a:gdLst>
                <a:gd name="T0" fmla="*/ 8 w 9"/>
                <a:gd name="T1" fmla="*/ 2 h 2"/>
                <a:gd name="T2" fmla="*/ 1 w 9"/>
                <a:gd name="T3" fmla="*/ 2 h 2"/>
                <a:gd name="T4" fmla="*/ 0 w 9"/>
                <a:gd name="T5" fmla="*/ 1 h 2"/>
                <a:gd name="T6" fmla="*/ 1 w 9"/>
                <a:gd name="T7" fmla="*/ 0 h 2"/>
                <a:gd name="T8" fmla="*/ 8 w 9"/>
                <a:gd name="T9" fmla="*/ 0 h 2"/>
                <a:gd name="T10" fmla="*/ 9 w 9"/>
                <a:gd name="T11" fmla="*/ 1 h 2"/>
                <a:gd name="T12" fmla="*/ 8 w 9"/>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9" h="2">
                  <a:moveTo>
                    <a:pt x="8" y="2"/>
                  </a:moveTo>
                  <a:cubicBezTo>
                    <a:pt x="1" y="2"/>
                    <a:pt x="1" y="2"/>
                    <a:pt x="1" y="2"/>
                  </a:cubicBezTo>
                  <a:cubicBezTo>
                    <a:pt x="1" y="2"/>
                    <a:pt x="0" y="2"/>
                    <a:pt x="0" y="1"/>
                  </a:cubicBezTo>
                  <a:cubicBezTo>
                    <a:pt x="0" y="1"/>
                    <a:pt x="1" y="0"/>
                    <a:pt x="1" y="0"/>
                  </a:cubicBezTo>
                  <a:cubicBezTo>
                    <a:pt x="8" y="0"/>
                    <a:pt x="8" y="0"/>
                    <a:pt x="8" y="0"/>
                  </a:cubicBezTo>
                  <a:cubicBezTo>
                    <a:pt x="8" y="0"/>
                    <a:pt x="9" y="1"/>
                    <a:pt x="9" y="1"/>
                  </a:cubicBezTo>
                  <a:cubicBezTo>
                    <a:pt x="9" y="2"/>
                    <a:pt x="8" y="2"/>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 name="Freeform 103"/>
            <p:cNvSpPr>
              <a:spLocks/>
            </p:cNvSpPr>
            <p:nvPr/>
          </p:nvSpPr>
          <p:spPr bwMode="auto">
            <a:xfrm>
              <a:off x="3565525" y="2119313"/>
              <a:ext cx="138112" cy="52387"/>
            </a:xfrm>
            <a:custGeom>
              <a:avLst/>
              <a:gdLst>
                <a:gd name="T0" fmla="*/ 4 w 5"/>
                <a:gd name="T1" fmla="*/ 2 h 2"/>
                <a:gd name="T2" fmla="*/ 1 w 5"/>
                <a:gd name="T3" fmla="*/ 2 h 2"/>
                <a:gd name="T4" fmla="*/ 0 w 5"/>
                <a:gd name="T5" fmla="*/ 1 h 2"/>
                <a:gd name="T6" fmla="*/ 1 w 5"/>
                <a:gd name="T7" fmla="*/ 0 h 2"/>
                <a:gd name="T8" fmla="*/ 4 w 5"/>
                <a:gd name="T9" fmla="*/ 0 h 2"/>
                <a:gd name="T10" fmla="*/ 5 w 5"/>
                <a:gd name="T11" fmla="*/ 1 h 2"/>
                <a:gd name="T12" fmla="*/ 4 w 5"/>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5" h="2">
                  <a:moveTo>
                    <a:pt x="4" y="2"/>
                  </a:moveTo>
                  <a:cubicBezTo>
                    <a:pt x="1" y="2"/>
                    <a:pt x="1" y="2"/>
                    <a:pt x="1" y="2"/>
                  </a:cubicBezTo>
                  <a:cubicBezTo>
                    <a:pt x="0" y="2"/>
                    <a:pt x="0" y="2"/>
                    <a:pt x="0" y="1"/>
                  </a:cubicBezTo>
                  <a:cubicBezTo>
                    <a:pt x="0" y="1"/>
                    <a:pt x="0" y="0"/>
                    <a:pt x="1" y="0"/>
                  </a:cubicBezTo>
                  <a:cubicBezTo>
                    <a:pt x="4" y="0"/>
                    <a:pt x="4" y="0"/>
                    <a:pt x="4" y="0"/>
                  </a:cubicBezTo>
                  <a:cubicBezTo>
                    <a:pt x="4" y="0"/>
                    <a:pt x="5" y="1"/>
                    <a:pt x="5" y="1"/>
                  </a:cubicBezTo>
                  <a:cubicBezTo>
                    <a:pt x="5" y="2"/>
                    <a:pt x="4" y="2"/>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16" name="组合 15"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GrpSpPr/>
          <p:nvPr/>
        </p:nvGrpSpPr>
        <p:grpSpPr>
          <a:xfrm>
            <a:off x="6724848" y="3521413"/>
            <a:ext cx="1550610" cy="1553304"/>
            <a:chOff x="6207015" y="3226676"/>
            <a:chExt cx="1550610" cy="1553304"/>
          </a:xfrm>
        </p:grpSpPr>
        <p:grpSp>
          <p:nvGrpSpPr>
            <p:cNvPr id="21" name="组合 20"/>
            <p:cNvGrpSpPr/>
            <p:nvPr/>
          </p:nvGrpSpPr>
          <p:grpSpPr>
            <a:xfrm flipH="1">
              <a:off x="6207015" y="3226676"/>
              <a:ext cx="1550610" cy="1553304"/>
              <a:chOff x="3719415" y="2667004"/>
              <a:chExt cx="1656000" cy="1658877"/>
            </a:xfrm>
          </p:grpSpPr>
          <p:sp>
            <p:nvSpPr>
              <p:cNvPr id="22" name="任意多边形 21"/>
              <p:cNvSpPr/>
              <p:nvPr/>
            </p:nvSpPr>
            <p:spPr>
              <a:xfrm>
                <a:off x="3719415" y="2667004"/>
                <a:ext cx="1656000" cy="1658877"/>
              </a:xfrm>
              <a:custGeom>
                <a:avLst/>
                <a:gdLst>
                  <a:gd name="connsiteX0" fmla="*/ 0 w 1656000"/>
                  <a:gd name="connsiteY0" fmla="*/ 0 h 1658877"/>
                  <a:gd name="connsiteX1" fmla="*/ 404726 w 1656000"/>
                  <a:gd name="connsiteY1" fmla="*/ 0 h 1658877"/>
                  <a:gd name="connsiteX2" fmla="*/ 583096 w 1656000"/>
                  <a:gd name="connsiteY2" fmla="*/ 0 h 1658877"/>
                  <a:gd name="connsiteX3" fmla="*/ 1251274 w 1656000"/>
                  <a:gd name="connsiteY3" fmla="*/ 0 h 1658877"/>
                  <a:gd name="connsiteX4" fmla="*/ 1656000 w 1656000"/>
                  <a:gd name="connsiteY4" fmla="*/ 404726 h 1658877"/>
                  <a:gd name="connsiteX5" fmla="*/ 1656000 w 1656000"/>
                  <a:gd name="connsiteY5" fmla="*/ 1251274 h 1658877"/>
                  <a:gd name="connsiteX6" fmla="*/ 1652796 w 1656000"/>
                  <a:gd name="connsiteY6" fmla="*/ 1283057 h 1658877"/>
                  <a:gd name="connsiteX7" fmla="*/ 1652796 w 1656000"/>
                  <a:gd name="connsiteY7" fmla="*/ 1658877 h 1658877"/>
                  <a:gd name="connsiteX8" fmla="*/ 1069700 w 1656000"/>
                  <a:gd name="connsiteY8" fmla="*/ 1658877 h 1658877"/>
                  <a:gd name="connsiteX9" fmla="*/ 1069700 w 1656000"/>
                  <a:gd name="connsiteY9" fmla="*/ 1656000 h 1658877"/>
                  <a:gd name="connsiteX10" fmla="*/ 404726 w 1656000"/>
                  <a:gd name="connsiteY10" fmla="*/ 1656000 h 1658877"/>
                  <a:gd name="connsiteX11" fmla="*/ 0 w 1656000"/>
                  <a:gd name="connsiteY11" fmla="*/ 1251274 h 1658877"/>
                  <a:gd name="connsiteX12" fmla="*/ 0 w 1656000"/>
                  <a:gd name="connsiteY12" fmla="*/ 838080 h 1658877"/>
                  <a:gd name="connsiteX13" fmla="*/ 0 w 1656000"/>
                  <a:gd name="connsiteY13" fmla="*/ 404726 h 1658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56000" h="1658877">
                    <a:moveTo>
                      <a:pt x="0" y="0"/>
                    </a:moveTo>
                    <a:lnTo>
                      <a:pt x="404726" y="0"/>
                    </a:lnTo>
                    <a:lnTo>
                      <a:pt x="583096" y="0"/>
                    </a:lnTo>
                    <a:lnTo>
                      <a:pt x="1251274" y="0"/>
                    </a:lnTo>
                    <a:cubicBezTo>
                      <a:pt x="1474798" y="0"/>
                      <a:pt x="1656000" y="181202"/>
                      <a:pt x="1656000" y="404726"/>
                    </a:cubicBezTo>
                    <a:lnTo>
                      <a:pt x="1656000" y="1251274"/>
                    </a:lnTo>
                    <a:lnTo>
                      <a:pt x="1652796" y="1283057"/>
                    </a:lnTo>
                    <a:lnTo>
                      <a:pt x="1652796" y="1658877"/>
                    </a:lnTo>
                    <a:lnTo>
                      <a:pt x="1069700" y="1658877"/>
                    </a:lnTo>
                    <a:lnTo>
                      <a:pt x="1069700" y="1656000"/>
                    </a:lnTo>
                    <a:lnTo>
                      <a:pt x="404726" y="1656000"/>
                    </a:lnTo>
                    <a:cubicBezTo>
                      <a:pt x="181202" y="1656000"/>
                      <a:pt x="0" y="1474798"/>
                      <a:pt x="0" y="1251274"/>
                    </a:cubicBezTo>
                    <a:lnTo>
                      <a:pt x="0" y="838080"/>
                    </a:lnTo>
                    <a:lnTo>
                      <a:pt x="0" y="404726"/>
                    </a:lnTo>
                    <a:close/>
                  </a:path>
                </a:pathLst>
              </a:custGeom>
              <a:solidFill>
                <a:srgbClr val="D06F8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23" name="任意多边形 22"/>
              <p:cNvSpPr>
                <a:spLocks noChangeAspect="1"/>
              </p:cNvSpPr>
              <p:nvPr/>
            </p:nvSpPr>
            <p:spPr>
              <a:xfrm>
                <a:off x="3954445" y="2902442"/>
                <a:ext cx="1185940" cy="1188000"/>
              </a:xfrm>
              <a:custGeom>
                <a:avLst/>
                <a:gdLst>
                  <a:gd name="connsiteX0" fmla="*/ 0 w 1656000"/>
                  <a:gd name="connsiteY0" fmla="*/ 0 h 1658877"/>
                  <a:gd name="connsiteX1" fmla="*/ 404726 w 1656000"/>
                  <a:gd name="connsiteY1" fmla="*/ 0 h 1658877"/>
                  <a:gd name="connsiteX2" fmla="*/ 583096 w 1656000"/>
                  <a:gd name="connsiteY2" fmla="*/ 0 h 1658877"/>
                  <a:gd name="connsiteX3" fmla="*/ 1251274 w 1656000"/>
                  <a:gd name="connsiteY3" fmla="*/ 0 h 1658877"/>
                  <a:gd name="connsiteX4" fmla="*/ 1656000 w 1656000"/>
                  <a:gd name="connsiteY4" fmla="*/ 404726 h 1658877"/>
                  <a:gd name="connsiteX5" fmla="*/ 1656000 w 1656000"/>
                  <a:gd name="connsiteY5" fmla="*/ 1251274 h 1658877"/>
                  <a:gd name="connsiteX6" fmla="*/ 1652796 w 1656000"/>
                  <a:gd name="connsiteY6" fmla="*/ 1283057 h 1658877"/>
                  <a:gd name="connsiteX7" fmla="*/ 1652796 w 1656000"/>
                  <a:gd name="connsiteY7" fmla="*/ 1658877 h 1658877"/>
                  <a:gd name="connsiteX8" fmla="*/ 1069700 w 1656000"/>
                  <a:gd name="connsiteY8" fmla="*/ 1658877 h 1658877"/>
                  <a:gd name="connsiteX9" fmla="*/ 1069700 w 1656000"/>
                  <a:gd name="connsiteY9" fmla="*/ 1656000 h 1658877"/>
                  <a:gd name="connsiteX10" fmla="*/ 404726 w 1656000"/>
                  <a:gd name="connsiteY10" fmla="*/ 1656000 h 1658877"/>
                  <a:gd name="connsiteX11" fmla="*/ 0 w 1656000"/>
                  <a:gd name="connsiteY11" fmla="*/ 1251274 h 1658877"/>
                  <a:gd name="connsiteX12" fmla="*/ 0 w 1656000"/>
                  <a:gd name="connsiteY12" fmla="*/ 838080 h 1658877"/>
                  <a:gd name="connsiteX13" fmla="*/ 0 w 1656000"/>
                  <a:gd name="connsiteY13" fmla="*/ 404726 h 1658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56000" h="1658877">
                    <a:moveTo>
                      <a:pt x="0" y="0"/>
                    </a:moveTo>
                    <a:lnTo>
                      <a:pt x="404726" y="0"/>
                    </a:lnTo>
                    <a:lnTo>
                      <a:pt x="583096" y="0"/>
                    </a:lnTo>
                    <a:lnTo>
                      <a:pt x="1251274" y="0"/>
                    </a:lnTo>
                    <a:cubicBezTo>
                      <a:pt x="1474798" y="0"/>
                      <a:pt x="1656000" y="181202"/>
                      <a:pt x="1656000" y="404726"/>
                    </a:cubicBezTo>
                    <a:lnTo>
                      <a:pt x="1656000" y="1251274"/>
                    </a:lnTo>
                    <a:lnTo>
                      <a:pt x="1652796" y="1283057"/>
                    </a:lnTo>
                    <a:lnTo>
                      <a:pt x="1652796" y="1658877"/>
                    </a:lnTo>
                    <a:lnTo>
                      <a:pt x="1069700" y="1658877"/>
                    </a:lnTo>
                    <a:lnTo>
                      <a:pt x="1069700" y="1656000"/>
                    </a:lnTo>
                    <a:lnTo>
                      <a:pt x="404726" y="1656000"/>
                    </a:lnTo>
                    <a:cubicBezTo>
                      <a:pt x="181202" y="1656000"/>
                      <a:pt x="0" y="1474798"/>
                      <a:pt x="0" y="1251274"/>
                    </a:cubicBezTo>
                    <a:lnTo>
                      <a:pt x="0" y="838080"/>
                    </a:lnTo>
                    <a:lnTo>
                      <a:pt x="0" y="404726"/>
                    </a:lnTo>
                    <a:close/>
                  </a:path>
                </a:pathLst>
              </a:custGeom>
              <a:gradFill>
                <a:gsLst>
                  <a:gs pos="100000">
                    <a:schemeClr val="bg1">
                      <a:lumMod val="85000"/>
                    </a:schemeClr>
                  </a:gs>
                  <a:gs pos="0">
                    <a:schemeClr val="bg1"/>
                  </a:gs>
                </a:gsLst>
                <a:lin ang="13200000" scaled="0"/>
              </a:gradFill>
              <a:ln>
                <a:noFill/>
              </a:ln>
              <a:effectLst>
                <a:outerShdw blurRad="127000" dist="635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grpSp>
        <p:sp>
          <p:nvSpPr>
            <p:cNvPr id="66" name="Freeform 31"/>
            <p:cNvSpPr>
              <a:spLocks noEditPoints="1"/>
            </p:cNvSpPr>
            <p:nvPr/>
          </p:nvSpPr>
          <p:spPr bwMode="auto">
            <a:xfrm>
              <a:off x="6790880" y="3781198"/>
              <a:ext cx="377553" cy="474802"/>
            </a:xfrm>
            <a:custGeom>
              <a:avLst/>
              <a:gdLst>
                <a:gd name="T0" fmla="*/ 82 w 484"/>
                <a:gd name="T1" fmla="*/ 166 h 606"/>
                <a:gd name="T2" fmla="*/ 82 w 484"/>
                <a:gd name="T3" fmla="*/ 186 h 606"/>
                <a:gd name="T4" fmla="*/ 331 w 484"/>
                <a:gd name="T5" fmla="*/ 193 h 606"/>
                <a:gd name="T6" fmla="*/ 331 w 484"/>
                <a:gd name="T7" fmla="*/ 173 h 606"/>
                <a:gd name="T8" fmla="*/ 387 w 484"/>
                <a:gd name="T9" fmla="*/ 556 h 606"/>
                <a:gd name="T10" fmla="*/ 388 w 484"/>
                <a:gd name="T11" fmla="*/ 564 h 606"/>
                <a:gd name="T12" fmla="*/ 418 w 484"/>
                <a:gd name="T13" fmla="*/ 594 h 606"/>
                <a:gd name="T14" fmla="*/ 474 w 484"/>
                <a:gd name="T15" fmla="*/ 581 h 606"/>
                <a:gd name="T16" fmla="*/ 474 w 484"/>
                <a:gd name="T17" fmla="*/ 531 h 606"/>
                <a:gd name="T18" fmla="*/ 444 w 484"/>
                <a:gd name="T19" fmla="*/ 501 h 606"/>
                <a:gd name="T20" fmla="*/ 418 w 484"/>
                <a:gd name="T21" fmla="*/ 519 h 606"/>
                <a:gd name="T22" fmla="*/ 384 w 484"/>
                <a:gd name="T23" fmla="*/ 553 h 606"/>
                <a:gd name="T24" fmla="*/ 218 w 484"/>
                <a:gd name="T25" fmla="*/ 354 h 606"/>
                <a:gd name="T26" fmla="*/ 229 w 484"/>
                <a:gd name="T27" fmla="*/ 336 h 606"/>
                <a:gd name="T28" fmla="*/ 207 w 484"/>
                <a:gd name="T29" fmla="*/ 320 h 606"/>
                <a:gd name="T30" fmla="*/ 207 w 484"/>
                <a:gd name="T31" fmla="*/ 327 h 606"/>
                <a:gd name="T32" fmla="*/ 246 w 484"/>
                <a:gd name="T33" fmla="*/ 422 h 606"/>
                <a:gd name="T34" fmla="*/ 297 w 484"/>
                <a:gd name="T35" fmla="*/ 364 h 606"/>
                <a:gd name="T36" fmla="*/ 296 w 484"/>
                <a:gd name="T37" fmla="*/ 357 h 606"/>
                <a:gd name="T38" fmla="*/ 224 w 484"/>
                <a:gd name="T39" fmla="*/ 362 h 606"/>
                <a:gd name="T40" fmla="*/ 224 w 484"/>
                <a:gd name="T41" fmla="*/ 368 h 606"/>
                <a:gd name="T42" fmla="*/ 246 w 484"/>
                <a:gd name="T43" fmla="*/ 422 h 606"/>
                <a:gd name="T44" fmla="*/ 429 w 484"/>
                <a:gd name="T45" fmla="*/ 493 h 606"/>
                <a:gd name="T46" fmla="*/ 429 w 484"/>
                <a:gd name="T47" fmla="*/ 487 h 606"/>
                <a:gd name="T48" fmla="*/ 394 w 484"/>
                <a:gd name="T49" fmla="*/ 451 h 606"/>
                <a:gd name="T50" fmla="*/ 256 w 484"/>
                <a:gd name="T51" fmla="*/ 425 h 606"/>
                <a:gd name="T52" fmla="*/ 256 w 484"/>
                <a:gd name="T53" fmla="*/ 432 h 606"/>
                <a:gd name="T54" fmla="*/ 354 w 484"/>
                <a:gd name="T55" fmla="*/ 530 h 606"/>
                <a:gd name="T56" fmla="*/ 395 w 484"/>
                <a:gd name="T57" fmla="*/ 528 h 606"/>
                <a:gd name="T58" fmla="*/ 20 w 484"/>
                <a:gd name="T59" fmla="*/ 150 h 606"/>
                <a:gd name="T60" fmla="*/ 89 w 484"/>
                <a:gd name="T61" fmla="*/ 152 h 606"/>
                <a:gd name="T62" fmla="*/ 141 w 484"/>
                <a:gd name="T63" fmla="*/ 100 h 606"/>
                <a:gd name="T64" fmla="*/ 141 w 484"/>
                <a:gd name="T65" fmla="*/ 93 h 606"/>
                <a:gd name="T66" fmla="*/ 383 w 484"/>
                <a:gd name="T67" fmla="*/ 27 h 606"/>
                <a:gd name="T68" fmla="*/ 394 w 484"/>
                <a:gd name="T69" fmla="*/ 422 h 606"/>
                <a:gd name="T70" fmla="*/ 414 w 484"/>
                <a:gd name="T71" fmla="*/ 449 h 606"/>
                <a:gd name="T72" fmla="*/ 414 w 484"/>
                <a:gd name="T73" fmla="*/ 39 h 606"/>
                <a:gd name="T74" fmla="*/ 383 w 484"/>
                <a:gd name="T75" fmla="*/ 0 h 606"/>
                <a:gd name="T76" fmla="*/ 121 w 484"/>
                <a:gd name="T77" fmla="*/ 2 h 606"/>
                <a:gd name="T78" fmla="*/ 0 w 484"/>
                <a:gd name="T79" fmla="*/ 123 h 606"/>
                <a:gd name="T80" fmla="*/ 0 w 484"/>
                <a:gd name="T81" fmla="*/ 492 h 606"/>
                <a:gd name="T82" fmla="*/ 32 w 484"/>
                <a:gd name="T83" fmla="*/ 530 h 606"/>
                <a:gd name="T84" fmla="*/ 319 w 484"/>
                <a:gd name="T85" fmla="*/ 524 h 606"/>
                <a:gd name="T86" fmla="*/ 305 w 484"/>
                <a:gd name="T87" fmla="*/ 503 h 606"/>
                <a:gd name="T88" fmla="*/ 20 w 484"/>
                <a:gd name="T89" fmla="*/ 492 h 606"/>
                <a:gd name="T90" fmla="*/ 20 w 484"/>
                <a:gd name="T91" fmla="*/ 150 h 606"/>
                <a:gd name="T92" fmla="*/ 156 w 484"/>
                <a:gd name="T93" fmla="*/ 321 h 606"/>
                <a:gd name="T94" fmla="*/ 156 w 484"/>
                <a:gd name="T95" fmla="*/ 301 h 606"/>
                <a:gd name="T96" fmla="*/ 82 w 484"/>
                <a:gd name="T97" fmla="*/ 294 h 606"/>
                <a:gd name="T98" fmla="*/ 82 w 484"/>
                <a:gd name="T99" fmla="*/ 315 h 606"/>
                <a:gd name="T100" fmla="*/ 82 w 484"/>
                <a:gd name="T101" fmla="*/ 272 h 606"/>
                <a:gd name="T102" fmla="*/ 331 w 484"/>
                <a:gd name="T103" fmla="*/ 279 h 606"/>
                <a:gd name="T104" fmla="*/ 331 w 484"/>
                <a:gd name="T105" fmla="*/ 258 h 606"/>
                <a:gd name="T106" fmla="*/ 82 w 484"/>
                <a:gd name="T107" fmla="*/ 252 h 606"/>
                <a:gd name="T108" fmla="*/ 82 w 484"/>
                <a:gd name="T109" fmla="*/ 272 h 606"/>
                <a:gd name="T110" fmla="*/ 82 w 484"/>
                <a:gd name="T111" fmla="*/ 236 h 606"/>
                <a:gd name="T112" fmla="*/ 331 w 484"/>
                <a:gd name="T113" fmla="*/ 229 h 606"/>
                <a:gd name="T114" fmla="*/ 331 w 484"/>
                <a:gd name="T115" fmla="*/ 209 h 606"/>
                <a:gd name="T116" fmla="*/ 82 w 484"/>
                <a:gd name="T117" fmla="*/ 216 h 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84" h="606">
                  <a:moveTo>
                    <a:pt x="331" y="166"/>
                  </a:moveTo>
                  <a:lnTo>
                    <a:pt x="82" y="166"/>
                  </a:lnTo>
                  <a:lnTo>
                    <a:pt x="82" y="173"/>
                  </a:lnTo>
                  <a:lnTo>
                    <a:pt x="82" y="186"/>
                  </a:lnTo>
                  <a:lnTo>
                    <a:pt x="82" y="193"/>
                  </a:lnTo>
                  <a:lnTo>
                    <a:pt x="331" y="193"/>
                  </a:lnTo>
                  <a:lnTo>
                    <a:pt x="331" y="186"/>
                  </a:lnTo>
                  <a:lnTo>
                    <a:pt x="331" y="173"/>
                  </a:lnTo>
                  <a:lnTo>
                    <a:pt x="331" y="166"/>
                  </a:lnTo>
                  <a:close/>
                  <a:moveTo>
                    <a:pt x="387" y="556"/>
                  </a:moveTo>
                  <a:lnTo>
                    <a:pt x="384" y="560"/>
                  </a:lnTo>
                  <a:lnTo>
                    <a:pt x="388" y="564"/>
                  </a:lnTo>
                  <a:lnTo>
                    <a:pt x="408" y="583"/>
                  </a:lnTo>
                  <a:lnTo>
                    <a:pt x="418" y="594"/>
                  </a:lnTo>
                  <a:cubicBezTo>
                    <a:pt x="430" y="606"/>
                    <a:pt x="450" y="606"/>
                    <a:pt x="462" y="594"/>
                  </a:cubicBezTo>
                  <a:lnTo>
                    <a:pt x="474" y="581"/>
                  </a:lnTo>
                  <a:cubicBezTo>
                    <a:pt x="481" y="575"/>
                    <a:pt x="484" y="565"/>
                    <a:pt x="483" y="556"/>
                  </a:cubicBezTo>
                  <a:cubicBezTo>
                    <a:pt x="484" y="547"/>
                    <a:pt x="481" y="538"/>
                    <a:pt x="474" y="531"/>
                  </a:cubicBezTo>
                  <a:lnTo>
                    <a:pt x="462" y="519"/>
                  </a:lnTo>
                  <a:lnTo>
                    <a:pt x="444" y="501"/>
                  </a:lnTo>
                  <a:lnTo>
                    <a:pt x="440" y="497"/>
                  </a:lnTo>
                  <a:lnTo>
                    <a:pt x="418" y="519"/>
                  </a:lnTo>
                  <a:lnTo>
                    <a:pt x="412" y="525"/>
                  </a:lnTo>
                  <a:lnTo>
                    <a:pt x="384" y="553"/>
                  </a:lnTo>
                  <a:lnTo>
                    <a:pt x="387" y="556"/>
                  </a:lnTo>
                  <a:close/>
                  <a:moveTo>
                    <a:pt x="218" y="354"/>
                  </a:moveTo>
                  <a:lnTo>
                    <a:pt x="234" y="338"/>
                  </a:lnTo>
                  <a:lnTo>
                    <a:pt x="229" y="336"/>
                  </a:lnTo>
                  <a:lnTo>
                    <a:pt x="234" y="331"/>
                  </a:lnTo>
                  <a:lnTo>
                    <a:pt x="207" y="320"/>
                  </a:lnTo>
                  <a:lnTo>
                    <a:pt x="211" y="328"/>
                  </a:lnTo>
                  <a:lnTo>
                    <a:pt x="207" y="327"/>
                  </a:lnTo>
                  <a:lnTo>
                    <a:pt x="218" y="354"/>
                  </a:lnTo>
                  <a:close/>
                  <a:moveTo>
                    <a:pt x="246" y="422"/>
                  </a:moveTo>
                  <a:lnTo>
                    <a:pt x="302" y="366"/>
                  </a:lnTo>
                  <a:lnTo>
                    <a:pt x="297" y="364"/>
                  </a:lnTo>
                  <a:lnTo>
                    <a:pt x="302" y="359"/>
                  </a:lnTo>
                  <a:lnTo>
                    <a:pt x="296" y="357"/>
                  </a:lnTo>
                  <a:lnTo>
                    <a:pt x="249" y="337"/>
                  </a:lnTo>
                  <a:lnTo>
                    <a:pt x="224" y="362"/>
                  </a:lnTo>
                  <a:lnTo>
                    <a:pt x="226" y="366"/>
                  </a:lnTo>
                  <a:lnTo>
                    <a:pt x="224" y="368"/>
                  </a:lnTo>
                  <a:lnTo>
                    <a:pt x="243" y="416"/>
                  </a:lnTo>
                  <a:lnTo>
                    <a:pt x="246" y="422"/>
                  </a:lnTo>
                  <a:close/>
                  <a:moveTo>
                    <a:pt x="412" y="511"/>
                  </a:moveTo>
                  <a:lnTo>
                    <a:pt x="429" y="493"/>
                  </a:lnTo>
                  <a:lnTo>
                    <a:pt x="426" y="490"/>
                  </a:lnTo>
                  <a:lnTo>
                    <a:pt x="429" y="487"/>
                  </a:lnTo>
                  <a:lnTo>
                    <a:pt x="414" y="472"/>
                  </a:lnTo>
                  <a:lnTo>
                    <a:pt x="394" y="451"/>
                  </a:lnTo>
                  <a:lnTo>
                    <a:pt x="312" y="369"/>
                  </a:lnTo>
                  <a:lnTo>
                    <a:pt x="256" y="425"/>
                  </a:lnTo>
                  <a:lnTo>
                    <a:pt x="260" y="429"/>
                  </a:lnTo>
                  <a:lnTo>
                    <a:pt x="256" y="432"/>
                  </a:lnTo>
                  <a:lnTo>
                    <a:pt x="334" y="510"/>
                  </a:lnTo>
                  <a:lnTo>
                    <a:pt x="354" y="530"/>
                  </a:lnTo>
                  <a:lnTo>
                    <a:pt x="374" y="549"/>
                  </a:lnTo>
                  <a:lnTo>
                    <a:pt x="395" y="528"/>
                  </a:lnTo>
                  <a:lnTo>
                    <a:pt x="412" y="511"/>
                  </a:lnTo>
                  <a:close/>
                  <a:moveTo>
                    <a:pt x="20" y="150"/>
                  </a:moveTo>
                  <a:lnTo>
                    <a:pt x="89" y="152"/>
                  </a:lnTo>
                  <a:lnTo>
                    <a:pt x="89" y="152"/>
                  </a:lnTo>
                  <a:lnTo>
                    <a:pt x="89" y="152"/>
                  </a:lnTo>
                  <a:cubicBezTo>
                    <a:pt x="118" y="152"/>
                    <a:pt x="141" y="129"/>
                    <a:pt x="141" y="100"/>
                  </a:cubicBezTo>
                  <a:lnTo>
                    <a:pt x="141" y="94"/>
                  </a:lnTo>
                  <a:lnTo>
                    <a:pt x="141" y="93"/>
                  </a:lnTo>
                  <a:lnTo>
                    <a:pt x="141" y="27"/>
                  </a:lnTo>
                  <a:lnTo>
                    <a:pt x="383" y="27"/>
                  </a:lnTo>
                  <a:cubicBezTo>
                    <a:pt x="389" y="27"/>
                    <a:pt x="394" y="32"/>
                    <a:pt x="394" y="38"/>
                  </a:cubicBezTo>
                  <a:lnTo>
                    <a:pt x="394" y="422"/>
                  </a:lnTo>
                  <a:lnTo>
                    <a:pt x="394" y="429"/>
                  </a:lnTo>
                  <a:lnTo>
                    <a:pt x="414" y="449"/>
                  </a:lnTo>
                  <a:lnTo>
                    <a:pt x="414" y="443"/>
                  </a:lnTo>
                  <a:lnTo>
                    <a:pt x="414" y="39"/>
                  </a:lnTo>
                  <a:lnTo>
                    <a:pt x="414" y="32"/>
                  </a:lnTo>
                  <a:cubicBezTo>
                    <a:pt x="414" y="14"/>
                    <a:pt x="400" y="0"/>
                    <a:pt x="383" y="0"/>
                  </a:cubicBezTo>
                  <a:lnTo>
                    <a:pt x="123" y="0"/>
                  </a:lnTo>
                  <a:lnTo>
                    <a:pt x="121" y="2"/>
                  </a:lnTo>
                  <a:lnTo>
                    <a:pt x="1" y="122"/>
                  </a:lnTo>
                  <a:lnTo>
                    <a:pt x="0" y="123"/>
                  </a:lnTo>
                  <a:lnTo>
                    <a:pt x="0" y="130"/>
                  </a:lnTo>
                  <a:lnTo>
                    <a:pt x="0" y="492"/>
                  </a:lnTo>
                  <a:lnTo>
                    <a:pt x="0" y="499"/>
                  </a:lnTo>
                  <a:cubicBezTo>
                    <a:pt x="0" y="516"/>
                    <a:pt x="14" y="530"/>
                    <a:pt x="32" y="530"/>
                  </a:cubicBezTo>
                  <a:lnTo>
                    <a:pt x="326" y="530"/>
                  </a:lnTo>
                  <a:lnTo>
                    <a:pt x="319" y="524"/>
                  </a:lnTo>
                  <a:lnTo>
                    <a:pt x="326" y="524"/>
                  </a:lnTo>
                  <a:lnTo>
                    <a:pt x="305" y="503"/>
                  </a:lnTo>
                  <a:lnTo>
                    <a:pt x="32" y="503"/>
                  </a:lnTo>
                  <a:cubicBezTo>
                    <a:pt x="25" y="503"/>
                    <a:pt x="21" y="498"/>
                    <a:pt x="20" y="492"/>
                  </a:cubicBezTo>
                  <a:lnTo>
                    <a:pt x="20" y="492"/>
                  </a:lnTo>
                  <a:lnTo>
                    <a:pt x="20" y="150"/>
                  </a:lnTo>
                  <a:close/>
                  <a:moveTo>
                    <a:pt x="82" y="321"/>
                  </a:moveTo>
                  <a:lnTo>
                    <a:pt x="156" y="321"/>
                  </a:lnTo>
                  <a:lnTo>
                    <a:pt x="156" y="315"/>
                  </a:lnTo>
                  <a:lnTo>
                    <a:pt x="156" y="301"/>
                  </a:lnTo>
                  <a:lnTo>
                    <a:pt x="156" y="294"/>
                  </a:lnTo>
                  <a:lnTo>
                    <a:pt x="82" y="294"/>
                  </a:lnTo>
                  <a:lnTo>
                    <a:pt x="82" y="301"/>
                  </a:lnTo>
                  <a:lnTo>
                    <a:pt x="82" y="315"/>
                  </a:lnTo>
                  <a:lnTo>
                    <a:pt x="82" y="321"/>
                  </a:lnTo>
                  <a:close/>
                  <a:moveTo>
                    <a:pt x="82" y="272"/>
                  </a:moveTo>
                  <a:lnTo>
                    <a:pt x="82" y="279"/>
                  </a:lnTo>
                  <a:lnTo>
                    <a:pt x="331" y="279"/>
                  </a:lnTo>
                  <a:lnTo>
                    <a:pt x="331" y="272"/>
                  </a:lnTo>
                  <a:lnTo>
                    <a:pt x="331" y="258"/>
                  </a:lnTo>
                  <a:lnTo>
                    <a:pt x="331" y="252"/>
                  </a:lnTo>
                  <a:lnTo>
                    <a:pt x="82" y="252"/>
                  </a:lnTo>
                  <a:lnTo>
                    <a:pt x="82" y="258"/>
                  </a:lnTo>
                  <a:lnTo>
                    <a:pt x="82" y="272"/>
                  </a:lnTo>
                  <a:close/>
                  <a:moveTo>
                    <a:pt x="82" y="229"/>
                  </a:moveTo>
                  <a:lnTo>
                    <a:pt x="82" y="236"/>
                  </a:lnTo>
                  <a:lnTo>
                    <a:pt x="331" y="236"/>
                  </a:lnTo>
                  <a:lnTo>
                    <a:pt x="331" y="229"/>
                  </a:lnTo>
                  <a:lnTo>
                    <a:pt x="331" y="216"/>
                  </a:lnTo>
                  <a:lnTo>
                    <a:pt x="331" y="209"/>
                  </a:lnTo>
                  <a:lnTo>
                    <a:pt x="82" y="209"/>
                  </a:lnTo>
                  <a:lnTo>
                    <a:pt x="82" y="216"/>
                  </a:lnTo>
                  <a:lnTo>
                    <a:pt x="82" y="229"/>
                  </a:lnTo>
                  <a:close/>
                </a:path>
              </a:pathLst>
            </a:custGeom>
            <a:solidFill>
              <a:srgbClr val="D06F83"/>
            </a:solidFill>
            <a:ln>
              <a:noFill/>
            </a:ln>
          </p:spPr>
          <p:txBody>
            <a:bodyPr vert="horz" wrap="square" lIns="91440" tIns="45720" rIns="91440" bIns="45720" numCol="1" anchor="t" anchorCtr="0" compatLnSpc="1">
              <a:prstTxWarp prst="textNoShape">
                <a:avLst/>
              </a:prstTxWarp>
            </a:bodyPr>
            <a:lstStyle/>
            <a:p>
              <a:endParaRPr lang="zh-CN" altLang="en-US">
                <a:solidFill>
                  <a:schemeClr val="accent2"/>
                </a:solidFill>
              </a:endParaRPr>
            </a:p>
          </p:txBody>
        </p:sp>
      </p:grpSp>
      <p:grpSp>
        <p:nvGrpSpPr>
          <p:cNvPr id="38" name="组合 37"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GrpSpPr/>
          <p:nvPr/>
        </p:nvGrpSpPr>
        <p:grpSpPr>
          <a:xfrm>
            <a:off x="5428402" y="2572737"/>
            <a:ext cx="367303" cy="1348444"/>
            <a:chOff x="6011863" y="2119313"/>
            <a:chExt cx="700087" cy="2570163"/>
          </a:xfrm>
          <a:solidFill>
            <a:schemeClr val="bg1">
              <a:lumMod val="65000"/>
            </a:schemeClr>
          </a:solidFill>
        </p:grpSpPr>
        <p:sp>
          <p:nvSpPr>
            <p:cNvPr id="39" name="Freeform 89"/>
            <p:cNvSpPr>
              <a:spLocks/>
            </p:cNvSpPr>
            <p:nvPr/>
          </p:nvSpPr>
          <p:spPr bwMode="auto">
            <a:xfrm>
              <a:off x="6011863" y="4584701"/>
              <a:ext cx="46037" cy="104775"/>
            </a:xfrm>
            <a:custGeom>
              <a:avLst/>
              <a:gdLst>
                <a:gd name="T0" fmla="*/ 1 w 2"/>
                <a:gd name="T1" fmla="*/ 5 h 5"/>
                <a:gd name="T2" fmla="*/ 0 w 2"/>
                <a:gd name="T3" fmla="*/ 4 h 5"/>
                <a:gd name="T4" fmla="*/ 0 w 2"/>
                <a:gd name="T5" fmla="*/ 1 h 5"/>
                <a:gd name="T6" fmla="*/ 1 w 2"/>
                <a:gd name="T7" fmla="*/ 0 h 5"/>
                <a:gd name="T8" fmla="*/ 2 w 2"/>
                <a:gd name="T9" fmla="*/ 1 h 5"/>
                <a:gd name="T10" fmla="*/ 2 w 2"/>
                <a:gd name="T11" fmla="*/ 4 h 5"/>
                <a:gd name="T12" fmla="*/ 1 w 2"/>
                <a:gd name="T13" fmla="*/ 5 h 5"/>
              </a:gdLst>
              <a:ahLst/>
              <a:cxnLst>
                <a:cxn ang="0">
                  <a:pos x="T0" y="T1"/>
                </a:cxn>
                <a:cxn ang="0">
                  <a:pos x="T2" y="T3"/>
                </a:cxn>
                <a:cxn ang="0">
                  <a:pos x="T4" y="T5"/>
                </a:cxn>
                <a:cxn ang="0">
                  <a:pos x="T6" y="T7"/>
                </a:cxn>
                <a:cxn ang="0">
                  <a:pos x="T8" y="T9"/>
                </a:cxn>
                <a:cxn ang="0">
                  <a:pos x="T10" y="T11"/>
                </a:cxn>
                <a:cxn ang="0">
                  <a:pos x="T12" y="T13"/>
                </a:cxn>
              </a:cxnLst>
              <a:rect l="0" t="0" r="r" b="b"/>
              <a:pathLst>
                <a:path w="2" h="5">
                  <a:moveTo>
                    <a:pt x="1" y="5"/>
                  </a:moveTo>
                  <a:cubicBezTo>
                    <a:pt x="1" y="5"/>
                    <a:pt x="0" y="4"/>
                    <a:pt x="0" y="4"/>
                  </a:cubicBezTo>
                  <a:cubicBezTo>
                    <a:pt x="0" y="1"/>
                    <a:pt x="0" y="1"/>
                    <a:pt x="0" y="1"/>
                  </a:cubicBezTo>
                  <a:cubicBezTo>
                    <a:pt x="0" y="0"/>
                    <a:pt x="1" y="0"/>
                    <a:pt x="1" y="0"/>
                  </a:cubicBezTo>
                  <a:cubicBezTo>
                    <a:pt x="2" y="0"/>
                    <a:pt x="2" y="0"/>
                    <a:pt x="2" y="1"/>
                  </a:cubicBezTo>
                  <a:cubicBezTo>
                    <a:pt x="2" y="4"/>
                    <a:pt x="2" y="4"/>
                    <a:pt x="2" y="4"/>
                  </a:cubicBezTo>
                  <a:cubicBezTo>
                    <a:pt x="2" y="4"/>
                    <a:pt x="2" y="5"/>
                    <a:pt x="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 name="Freeform 90"/>
            <p:cNvSpPr>
              <a:spLocks noEditPoints="1"/>
            </p:cNvSpPr>
            <p:nvPr/>
          </p:nvSpPr>
          <p:spPr bwMode="auto">
            <a:xfrm>
              <a:off x="6011863" y="3889376"/>
              <a:ext cx="46037" cy="611188"/>
            </a:xfrm>
            <a:custGeom>
              <a:avLst/>
              <a:gdLst>
                <a:gd name="T0" fmla="*/ 1 w 2"/>
                <a:gd name="T1" fmla="*/ 29 h 29"/>
                <a:gd name="T2" fmla="*/ 0 w 2"/>
                <a:gd name="T3" fmla="*/ 28 h 29"/>
                <a:gd name="T4" fmla="*/ 0 w 2"/>
                <a:gd name="T5" fmla="*/ 23 h 29"/>
                <a:gd name="T6" fmla="*/ 1 w 2"/>
                <a:gd name="T7" fmla="*/ 22 h 29"/>
                <a:gd name="T8" fmla="*/ 2 w 2"/>
                <a:gd name="T9" fmla="*/ 23 h 29"/>
                <a:gd name="T10" fmla="*/ 2 w 2"/>
                <a:gd name="T11" fmla="*/ 28 h 29"/>
                <a:gd name="T12" fmla="*/ 1 w 2"/>
                <a:gd name="T13" fmla="*/ 29 h 29"/>
                <a:gd name="T14" fmla="*/ 1 w 2"/>
                <a:gd name="T15" fmla="*/ 18 h 29"/>
                <a:gd name="T16" fmla="*/ 0 w 2"/>
                <a:gd name="T17" fmla="*/ 17 h 29"/>
                <a:gd name="T18" fmla="*/ 0 w 2"/>
                <a:gd name="T19" fmla="*/ 12 h 29"/>
                <a:gd name="T20" fmla="*/ 1 w 2"/>
                <a:gd name="T21" fmla="*/ 11 h 29"/>
                <a:gd name="T22" fmla="*/ 2 w 2"/>
                <a:gd name="T23" fmla="*/ 12 h 29"/>
                <a:gd name="T24" fmla="*/ 2 w 2"/>
                <a:gd name="T25" fmla="*/ 17 h 29"/>
                <a:gd name="T26" fmla="*/ 1 w 2"/>
                <a:gd name="T27" fmla="*/ 18 h 29"/>
                <a:gd name="T28" fmla="*/ 1 w 2"/>
                <a:gd name="T29" fmla="*/ 7 h 29"/>
                <a:gd name="T30" fmla="*/ 0 w 2"/>
                <a:gd name="T31" fmla="*/ 6 h 29"/>
                <a:gd name="T32" fmla="*/ 0 w 2"/>
                <a:gd name="T33" fmla="*/ 1 h 29"/>
                <a:gd name="T34" fmla="*/ 1 w 2"/>
                <a:gd name="T35" fmla="*/ 0 h 29"/>
                <a:gd name="T36" fmla="*/ 2 w 2"/>
                <a:gd name="T37" fmla="*/ 1 h 29"/>
                <a:gd name="T38" fmla="*/ 2 w 2"/>
                <a:gd name="T39" fmla="*/ 6 h 29"/>
                <a:gd name="T40" fmla="*/ 1 w 2"/>
                <a:gd name="T41"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 h="29">
                  <a:moveTo>
                    <a:pt x="1" y="29"/>
                  </a:moveTo>
                  <a:cubicBezTo>
                    <a:pt x="1" y="29"/>
                    <a:pt x="0" y="29"/>
                    <a:pt x="0" y="28"/>
                  </a:cubicBezTo>
                  <a:cubicBezTo>
                    <a:pt x="0" y="23"/>
                    <a:pt x="0" y="23"/>
                    <a:pt x="0" y="23"/>
                  </a:cubicBezTo>
                  <a:cubicBezTo>
                    <a:pt x="0" y="22"/>
                    <a:pt x="1" y="22"/>
                    <a:pt x="1" y="22"/>
                  </a:cubicBezTo>
                  <a:cubicBezTo>
                    <a:pt x="2" y="22"/>
                    <a:pt x="2" y="22"/>
                    <a:pt x="2" y="23"/>
                  </a:cubicBezTo>
                  <a:cubicBezTo>
                    <a:pt x="2" y="28"/>
                    <a:pt x="2" y="28"/>
                    <a:pt x="2" y="28"/>
                  </a:cubicBezTo>
                  <a:cubicBezTo>
                    <a:pt x="2" y="29"/>
                    <a:pt x="2" y="29"/>
                    <a:pt x="1" y="29"/>
                  </a:cubicBezTo>
                  <a:close/>
                  <a:moveTo>
                    <a:pt x="1" y="18"/>
                  </a:moveTo>
                  <a:cubicBezTo>
                    <a:pt x="1" y="18"/>
                    <a:pt x="0" y="18"/>
                    <a:pt x="0" y="17"/>
                  </a:cubicBezTo>
                  <a:cubicBezTo>
                    <a:pt x="0" y="12"/>
                    <a:pt x="0" y="12"/>
                    <a:pt x="0" y="12"/>
                  </a:cubicBezTo>
                  <a:cubicBezTo>
                    <a:pt x="0" y="11"/>
                    <a:pt x="1" y="11"/>
                    <a:pt x="1" y="11"/>
                  </a:cubicBezTo>
                  <a:cubicBezTo>
                    <a:pt x="2" y="11"/>
                    <a:pt x="2" y="11"/>
                    <a:pt x="2" y="12"/>
                  </a:cubicBezTo>
                  <a:cubicBezTo>
                    <a:pt x="2" y="17"/>
                    <a:pt x="2" y="17"/>
                    <a:pt x="2" y="17"/>
                  </a:cubicBezTo>
                  <a:cubicBezTo>
                    <a:pt x="2" y="18"/>
                    <a:pt x="2" y="18"/>
                    <a:pt x="1" y="18"/>
                  </a:cubicBezTo>
                  <a:close/>
                  <a:moveTo>
                    <a:pt x="1" y="7"/>
                  </a:moveTo>
                  <a:cubicBezTo>
                    <a:pt x="1" y="7"/>
                    <a:pt x="0" y="7"/>
                    <a:pt x="0" y="6"/>
                  </a:cubicBezTo>
                  <a:cubicBezTo>
                    <a:pt x="0" y="1"/>
                    <a:pt x="0" y="1"/>
                    <a:pt x="0" y="1"/>
                  </a:cubicBezTo>
                  <a:cubicBezTo>
                    <a:pt x="0" y="0"/>
                    <a:pt x="1" y="0"/>
                    <a:pt x="1" y="0"/>
                  </a:cubicBezTo>
                  <a:cubicBezTo>
                    <a:pt x="2" y="0"/>
                    <a:pt x="2" y="0"/>
                    <a:pt x="2" y="1"/>
                  </a:cubicBezTo>
                  <a:cubicBezTo>
                    <a:pt x="2" y="6"/>
                    <a:pt x="2" y="6"/>
                    <a:pt x="2" y="6"/>
                  </a:cubicBezTo>
                  <a:cubicBezTo>
                    <a:pt x="2" y="7"/>
                    <a:pt x="2" y="7"/>
                    <a:pt x="1"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 name="Freeform 91"/>
            <p:cNvSpPr>
              <a:spLocks/>
            </p:cNvSpPr>
            <p:nvPr/>
          </p:nvSpPr>
          <p:spPr bwMode="auto">
            <a:xfrm>
              <a:off x="6011863" y="3698876"/>
              <a:ext cx="112712" cy="106363"/>
            </a:xfrm>
            <a:custGeom>
              <a:avLst/>
              <a:gdLst>
                <a:gd name="T0" fmla="*/ 1 w 5"/>
                <a:gd name="T1" fmla="*/ 5 h 5"/>
                <a:gd name="T2" fmla="*/ 0 w 5"/>
                <a:gd name="T3" fmla="*/ 4 h 5"/>
                <a:gd name="T4" fmla="*/ 0 w 5"/>
                <a:gd name="T5" fmla="*/ 1 h 5"/>
                <a:gd name="T6" fmla="*/ 1 w 5"/>
                <a:gd name="T7" fmla="*/ 0 h 5"/>
                <a:gd name="T8" fmla="*/ 4 w 5"/>
                <a:gd name="T9" fmla="*/ 0 h 5"/>
                <a:gd name="T10" fmla="*/ 5 w 5"/>
                <a:gd name="T11" fmla="*/ 1 h 5"/>
                <a:gd name="T12" fmla="*/ 4 w 5"/>
                <a:gd name="T13" fmla="*/ 2 h 5"/>
                <a:gd name="T14" fmla="*/ 2 w 5"/>
                <a:gd name="T15" fmla="*/ 2 h 5"/>
                <a:gd name="T16" fmla="*/ 2 w 5"/>
                <a:gd name="T17" fmla="*/ 4 h 5"/>
                <a:gd name="T18" fmla="*/ 1 w 5"/>
                <a:gd name="T19"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5">
                  <a:moveTo>
                    <a:pt x="1" y="5"/>
                  </a:moveTo>
                  <a:cubicBezTo>
                    <a:pt x="1" y="5"/>
                    <a:pt x="0" y="5"/>
                    <a:pt x="0" y="4"/>
                  </a:cubicBezTo>
                  <a:cubicBezTo>
                    <a:pt x="0" y="1"/>
                    <a:pt x="0" y="1"/>
                    <a:pt x="0" y="1"/>
                  </a:cubicBezTo>
                  <a:cubicBezTo>
                    <a:pt x="0" y="1"/>
                    <a:pt x="1" y="0"/>
                    <a:pt x="1" y="0"/>
                  </a:cubicBezTo>
                  <a:cubicBezTo>
                    <a:pt x="4" y="0"/>
                    <a:pt x="4" y="0"/>
                    <a:pt x="4" y="0"/>
                  </a:cubicBezTo>
                  <a:cubicBezTo>
                    <a:pt x="5" y="0"/>
                    <a:pt x="5" y="1"/>
                    <a:pt x="5" y="1"/>
                  </a:cubicBezTo>
                  <a:cubicBezTo>
                    <a:pt x="5" y="2"/>
                    <a:pt x="5" y="2"/>
                    <a:pt x="4" y="2"/>
                  </a:cubicBezTo>
                  <a:cubicBezTo>
                    <a:pt x="2" y="2"/>
                    <a:pt x="2" y="2"/>
                    <a:pt x="2" y="2"/>
                  </a:cubicBezTo>
                  <a:cubicBezTo>
                    <a:pt x="2" y="4"/>
                    <a:pt x="2" y="4"/>
                    <a:pt x="2" y="4"/>
                  </a:cubicBezTo>
                  <a:cubicBezTo>
                    <a:pt x="2" y="5"/>
                    <a:pt x="2" y="5"/>
                    <a:pt x="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 name="Freeform 92"/>
            <p:cNvSpPr>
              <a:spLocks/>
            </p:cNvSpPr>
            <p:nvPr/>
          </p:nvSpPr>
          <p:spPr bwMode="auto">
            <a:xfrm>
              <a:off x="6259513" y="3698876"/>
              <a:ext cx="203200" cy="42863"/>
            </a:xfrm>
            <a:custGeom>
              <a:avLst/>
              <a:gdLst>
                <a:gd name="T0" fmla="*/ 8 w 9"/>
                <a:gd name="T1" fmla="*/ 2 h 2"/>
                <a:gd name="T2" fmla="*/ 1 w 9"/>
                <a:gd name="T3" fmla="*/ 2 h 2"/>
                <a:gd name="T4" fmla="*/ 0 w 9"/>
                <a:gd name="T5" fmla="*/ 1 h 2"/>
                <a:gd name="T6" fmla="*/ 1 w 9"/>
                <a:gd name="T7" fmla="*/ 0 h 2"/>
                <a:gd name="T8" fmla="*/ 8 w 9"/>
                <a:gd name="T9" fmla="*/ 0 h 2"/>
                <a:gd name="T10" fmla="*/ 9 w 9"/>
                <a:gd name="T11" fmla="*/ 1 h 2"/>
                <a:gd name="T12" fmla="*/ 8 w 9"/>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9" h="2">
                  <a:moveTo>
                    <a:pt x="8" y="2"/>
                  </a:moveTo>
                  <a:cubicBezTo>
                    <a:pt x="1" y="2"/>
                    <a:pt x="1" y="2"/>
                    <a:pt x="1" y="2"/>
                  </a:cubicBezTo>
                  <a:cubicBezTo>
                    <a:pt x="0" y="2"/>
                    <a:pt x="0" y="2"/>
                    <a:pt x="0" y="1"/>
                  </a:cubicBezTo>
                  <a:cubicBezTo>
                    <a:pt x="0" y="1"/>
                    <a:pt x="0" y="0"/>
                    <a:pt x="1" y="0"/>
                  </a:cubicBezTo>
                  <a:cubicBezTo>
                    <a:pt x="8" y="0"/>
                    <a:pt x="8" y="0"/>
                    <a:pt x="8" y="0"/>
                  </a:cubicBezTo>
                  <a:cubicBezTo>
                    <a:pt x="9" y="0"/>
                    <a:pt x="9" y="1"/>
                    <a:pt x="9" y="1"/>
                  </a:cubicBezTo>
                  <a:cubicBezTo>
                    <a:pt x="9" y="2"/>
                    <a:pt x="9" y="2"/>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 name="Freeform 93"/>
            <p:cNvSpPr>
              <a:spLocks/>
            </p:cNvSpPr>
            <p:nvPr/>
          </p:nvSpPr>
          <p:spPr bwMode="auto">
            <a:xfrm>
              <a:off x="6599238" y="3636963"/>
              <a:ext cx="112712" cy="104775"/>
            </a:xfrm>
            <a:custGeom>
              <a:avLst/>
              <a:gdLst>
                <a:gd name="T0" fmla="*/ 4 w 5"/>
                <a:gd name="T1" fmla="*/ 5 h 5"/>
                <a:gd name="T2" fmla="*/ 1 w 5"/>
                <a:gd name="T3" fmla="*/ 5 h 5"/>
                <a:gd name="T4" fmla="*/ 0 w 5"/>
                <a:gd name="T5" fmla="*/ 4 h 5"/>
                <a:gd name="T6" fmla="*/ 1 w 5"/>
                <a:gd name="T7" fmla="*/ 3 h 5"/>
                <a:gd name="T8" fmla="*/ 3 w 5"/>
                <a:gd name="T9" fmla="*/ 3 h 5"/>
                <a:gd name="T10" fmla="*/ 3 w 5"/>
                <a:gd name="T11" fmla="*/ 1 h 5"/>
                <a:gd name="T12" fmla="*/ 4 w 5"/>
                <a:gd name="T13" fmla="*/ 0 h 5"/>
                <a:gd name="T14" fmla="*/ 5 w 5"/>
                <a:gd name="T15" fmla="*/ 1 h 5"/>
                <a:gd name="T16" fmla="*/ 5 w 5"/>
                <a:gd name="T17" fmla="*/ 4 h 5"/>
                <a:gd name="T18" fmla="*/ 4 w 5"/>
                <a:gd name="T19"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5">
                  <a:moveTo>
                    <a:pt x="4" y="5"/>
                  </a:moveTo>
                  <a:cubicBezTo>
                    <a:pt x="1" y="5"/>
                    <a:pt x="1" y="5"/>
                    <a:pt x="1" y="5"/>
                  </a:cubicBezTo>
                  <a:cubicBezTo>
                    <a:pt x="0" y="5"/>
                    <a:pt x="0" y="5"/>
                    <a:pt x="0" y="4"/>
                  </a:cubicBezTo>
                  <a:cubicBezTo>
                    <a:pt x="0" y="4"/>
                    <a:pt x="0" y="3"/>
                    <a:pt x="1" y="3"/>
                  </a:cubicBezTo>
                  <a:cubicBezTo>
                    <a:pt x="3" y="3"/>
                    <a:pt x="3" y="3"/>
                    <a:pt x="3" y="3"/>
                  </a:cubicBezTo>
                  <a:cubicBezTo>
                    <a:pt x="3" y="1"/>
                    <a:pt x="3" y="1"/>
                    <a:pt x="3" y="1"/>
                  </a:cubicBezTo>
                  <a:cubicBezTo>
                    <a:pt x="3" y="1"/>
                    <a:pt x="3" y="0"/>
                    <a:pt x="4" y="0"/>
                  </a:cubicBezTo>
                  <a:cubicBezTo>
                    <a:pt x="4" y="0"/>
                    <a:pt x="5" y="1"/>
                    <a:pt x="5" y="1"/>
                  </a:cubicBezTo>
                  <a:cubicBezTo>
                    <a:pt x="5" y="4"/>
                    <a:pt x="5" y="4"/>
                    <a:pt x="5" y="4"/>
                  </a:cubicBezTo>
                  <a:cubicBezTo>
                    <a:pt x="5" y="5"/>
                    <a:pt x="4" y="5"/>
                    <a:pt x="4"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 name="Freeform 94"/>
            <p:cNvSpPr>
              <a:spLocks noEditPoints="1"/>
            </p:cNvSpPr>
            <p:nvPr/>
          </p:nvSpPr>
          <p:spPr bwMode="auto">
            <a:xfrm>
              <a:off x="6665913" y="2330451"/>
              <a:ext cx="46037" cy="1220788"/>
            </a:xfrm>
            <a:custGeom>
              <a:avLst/>
              <a:gdLst>
                <a:gd name="T0" fmla="*/ 1 w 2"/>
                <a:gd name="T1" fmla="*/ 58 h 58"/>
                <a:gd name="T2" fmla="*/ 0 w 2"/>
                <a:gd name="T3" fmla="*/ 57 h 58"/>
                <a:gd name="T4" fmla="*/ 0 w 2"/>
                <a:gd name="T5" fmla="*/ 51 h 58"/>
                <a:gd name="T6" fmla="*/ 1 w 2"/>
                <a:gd name="T7" fmla="*/ 50 h 58"/>
                <a:gd name="T8" fmla="*/ 2 w 2"/>
                <a:gd name="T9" fmla="*/ 51 h 58"/>
                <a:gd name="T10" fmla="*/ 2 w 2"/>
                <a:gd name="T11" fmla="*/ 57 h 58"/>
                <a:gd name="T12" fmla="*/ 1 w 2"/>
                <a:gd name="T13" fmla="*/ 58 h 58"/>
                <a:gd name="T14" fmla="*/ 1 w 2"/>
                <a:gd name="T15" fmla="*/ 45 h 58"/>
                <a:gd name="T16" fmla="*/ 0 w 2"/>
                <a:gd name="T17" fmla="*/ 44 h 58"/>
                <a:gd name="T18" fmla="*/ 0 w 2"/>
                <a:gd name="T19" fmla="*/ 38 h 58"/>
                <a:gd name="T20" fmla="*/ 1 w 2"/>
                <a:gd name="T21" fmla="*/ 37 h 58"/>
                <a:gd name="T22" fmla="*/ 2 w 2"/>
                <a:gd name="T23" fmla="*/ 38 h 58"/>
                <a:gd name="T24" fmla="*/ 2 w 2"/>
                <a:gd name="T25" fmla="*/ 44 h 58"/>
                <a:gd name="T26" fmla="*/ 1 w 2"/>
                <a:gd name="T27" fmla="*/ 45 h 58"/>
                <a:gd name="T28" fmla="*/ 1 w 2"/>
                <a:gd name="T29" fmla="*/ 33 h 58"/>
                <a:gd name="T30" fmla="*/ 0 w 2"/>
                <a:gd name="T31" fmla="*/ 32 h 58"/>
                <a:gd name="T32" fmla="*/ 0 w 2"/>
                <a:gd name="T33" fmla="*/ 26 h 58"/>
                <a:gd name="T34" fmla="*/ 1 w 2"/>
                <a:gd name="T35" fmla="*/ 25 h 58"/>
                <a:gd name="T36" fmla="*/ 2 w 2"/>
                <a:gd name="T37" fmla="*/ 26 h 58"/>
                <a:gd name="T38" fmla="*/ 2 w 2"/>
                <a:gd name="T39" fmla="*/ 32 h 58"/>
                <a:gd name="T40" fmla="*/ 1 w 2"/>
                <a:gd name="T41" fmla="*/ 33 h 58"/>
                <a:gd name="T42" fmla="*/ 1 w 2"/>
                <a:gd name="T43" fmla="*/ 20 h 58"/>
                <a:gd name="T44" fmla="*/ 0 w 2"/>
                <a:gd name="T45" fmla="*/ 19 h 58"/>
                <a:gd name="T46" fmla="*/ 0 w 2"/>
                <a:gd name="T47" fmla="*/ 13 h 58"/>
                <a:gd name="T48" fmla="*/ 1 w 2"/>
                <a:gd name="T49" fmla="*/ 12 h 58"/>
                <a:gd name="T50" fmla="*/ 2 w 2"/>
                <a:gd name="T51" fmla="*/ 13 h 58"/>
                <a:gd name="T52" fmla="*/ 2 w 2"/>
                <a:gd name="T53" fmla="*/ 19 h 58"/>
                <a:gd name="T54" fmla="*/ 1 w 2"/>
                <a:gd name="T55" fmla="*/ 20 h 58"/>
                <a:gd name="T56" fmla="*/ 1 w 2"/>
                <a:gd name="T57" fmla="*/ 8 h 58"/>
                <a:gd name="T58" fmla="*/ 0 w 2"/>
                <a:gd name="T59" fmla="*/ 7 h 58"/>
                <a:gd name="T60" fmla="*/ 0 w 2"/>
                <a:gd name="T61" fmla="*/ 1 h 58"/>
                <a:gd name="T62" fmla="*/ 1 w 2"/>
                <a:gd name="T63" fmla="*/ 0 h 58"/>
                <a:gd name="T64" fmla="*/ 2 w 2"/>
                <a:gd name="T65" fmla="*/ 1 h 58"/>
                <a:gd name="T66" fmla="*/ 2 w 2"/>
                <a:gd name="T67" fmla="*/ 7 h 58"/>
                <a:gd name="T68" fmla="*/ 1 w 2"/>
                <a:gd name="T69" fmla="*/ 8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 h="58">
                  <a:moveTo>
                    <a:pt x="1" y="58"/>
                  </a:moveTo>
                  <a:cubicBezTo>
                    <a:pt x="0" y="58"/>
                    <a:pt x="0" y="57"/>
                    <a:pt x="0" y="57"/>
                  </a:cubicBezTo>
                  <a:cubicBezTo>
                    <a:pt x="0" y="51"/>
                    <a:pt x="0" y="51"/>
                    <a:pt x="0" y="51"/>
                  </a:cubicBezTo>
                  <a:cubicBezTo>
                    <a:pt x="0" y="50"/>
                    <a:pt x="0" y="50"/>
                    <a:pt x="1" y="50"/>
                  </a:cubicBezTo>
                  <a:cubicBezTo>
                    <a:pt x="1" y="50"/>
                    <a:pt x="2" y="50"/>
                    <a:pt x="2" y="51"/>
                  </a:cubicBezTo>
                  <a:cubicBezTo>
                    <a:pt x="2" y="57"/>
                    <a:pt x="2" y="57"/>
                    <a:pt x="2" y="57"/>
                  </a:cubicBezTo>
                  <a:cubicBezTo>
                    <a:pt x="2" y="57"/>
                    <a:pt x="1" y="58"/>
                    <a:pt x="1" y="58"/>
                  </a:cubicBezTo>
                  <a:close/>
                  <a:moveTo>
                    <a:pt x="1" y="45"/>
                  </a:moveTo>
                  <a:cubicBezTo>
                    <a:pt x="0" y="45"/>
                    <a:pt x="0" y="45"/>
                    <a:pt x="0" y="44"/>
                  </a:cubicBezTo>
                  <a:cubicBezTo>
                    <a:pt x="0" y="38"/>
                    <a:pt x="0" y="38"/>
                    <a:pt x="0" y="38"/>
                  </a:cubicBezTo>
                  <a:cubicBezTo>
                    <a:pt x="0" y="38"/>
                    <a:pt x="0" y="37"/>
                    <a:pt x="1" y="37"/>
                  </a:cubicBezTo>
                  <a:cubicBezTo>
                    <a:pt x="1" y="37"/>
                    <a:pt x="2" y="38"/>
                    <a:pt x="2" y="38"/>
                  </a:cubicBezTo>
                  <a:cubicBezTo>
                    <a:pt x="2" y="44"/>
                    <a:pt x="2" y="44"/>
                    <a:pt x="2" y="44"/>
                  </a:cubicBezTo>
                  <a:cubicBezTo>
                    <a:pt x="2" y="45"/>
                    <a:pt x="1" y="45"/>
                    <a:pt x="1" y="45"/>
                  </a:cubicBezTo>
                  <a:close/>
                  <a:moveTo>
                    <a:pt x="1" y="33"/>
                  </a:moveTo>
                  <a:cubicBezTo>
                    <a:pt x="0" y="33"/>
                    <a:pt x="0" y="32"/>
                    <a:pt x="0" y="32"/>
                  </a:cubicBezTo>
                  <a:cubicBezTo>
                    <a:pt x="0" y="26"/>
                    <a:pt x="0" y="26"/>
                    <a:pt x="0" y="26"/>
                  </a:cubicBezTo>
                  <a:cubicBezTo>
                    <a:pt x="0" y="25"/>
                    <a:pt x="0" y="25"/>
                    <a:pt x="1" y="25"/>
                  </a:cubicBezTo>
                  <a:cubicBezTo>
                    <a:pt x="1" y="25"/>
                    <a:pt x="2" y="25"/>
                    <a:pt x="2" y="26"/>
                  </a:cubicBezTo>
                  <a:cubicBezTo>
                    <a:pt x="2" y="32"/>
                    <a:pt x="2" y="32"/>
                    <a:pt x="2" y="32"/>
                  </a:cubicBezTo>
                  <a:cubicBezTo>
                    <a:pt x="2" y="32"/>
                    <a:pt x="1" y="33"/>
                    <a:pt x="1" y="33"/>
                  </a:cubicBezTo>
                  <a:close/>
                  <a:moveTo>
                    <a:pt x="1" y="20"/>
                  </a:moveTo>
                  <a:cubicBezTo>
                    <a:pt x="0" y="20"/>
                    <a:pt x="0" y="20"/>
                    <a:pt x="0" y="19"/>
                  </a:cubicBezTo>
                  <a:cubicBezTo>
                    <a:pt x="0" y="13"/>
                    <a:pt x="0" y="13"/>
                    <a:pt x="0" y="13"/>
                  </a:cubicBezTo>
                  <a:cubicBezTo>
                    <a:pt x="0" y="12"/>
                    <a:pt x="0" y="12"/>
                    <a:pt x="1" y="12"/>
                  </a:cubicBezTo>
                  <a:cubicBezTo>
                    <a:pt x="1" y="12"/>
                    <a:pt x="2" y="12"/>
                    <a:pt x="2" y="13"/>
                  </a:cubicBezTo>
                  <a:cubicBezTo>
                    <a:pt x="2" y="19"/>
                    <a:pt x="2" y="19"/>
                    <a:pt x="2" y="19"/>
                  </a:cubicBezTo>
                  <a:cubicBezTo>
                    <a:pt x="2" y="20"/>
                    <a:pt x="1" y="20"/>
                    <a:pt x="1" y="20"/>
                  </a:cubicBezTo>
                  <a:close/>
                  <a:moveTo>
                    <a:pt x="1" y="8"/>
                  </a:moveTo>
                  <a:cubicBezTo>
                    <a:pt x="0" y="8"/>
                    <a:pt x="0" y="7"/>
                    <a:pt x="0" y="7"/>
                  </a:cubicBezTo>
                  <a:cubicBezTo>
                    <a:pt x="0" y="1"/>
                    <a:pt x="0" y="1"/>
                    <a:pt x="0" y="1"/>
                  </a:cubicBezTo>
                  <a:cubicBezTo>
                    <a:pt x="0" y="0"/>
                    <a:pt x="0" y="0"/>
                    <a:pt x="1" y="0"/>
                  </a:cubicBezTo>
                  <a:cubicBezTo>
                    <a:pt x="1" y="0"/>
                    <a:pt x="2" y="0"/>
                    <a:pt x="2" y="1"/>
                  </a:cubicBezTo>
                  <a:cubicBezTo>
                    <a:pt x="2" y="7"/>
                    <a:pt x="2" y="7"/>
                    <a:pt x="2" y="7"/>
                  </a:cubicBezTo>
                  <a:cubicBezTo>
                    <a:pt x="2" y="7"/>
                    <a:pt x="1" y="8"/>
                    <a:pt x="1"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 name="Freeform 95"/>
            <p:cNvSpPr>
              <a:spLocks/>
            </p:cNvSpPr>
            <p:nvPr/>
          </p:nvSpPr>
          <p:spPr bwMode="auto">
            <a:xfrm>
              <a:off x="6665913" y="2119313"/>
              <a:ext cx="46037" cy="104775"/>
            </a:xfrm>
            <a:custGeom>
              <a:avLst/>
              <a:gdLst>
                <a:gd name="T0" fmla="*/ 1 w 2"/>
                <a:gd name="T1" fmla="*/ 5 h 5"/>
                <a:gd name="T2" fmla="*/ 0 w 2"/>
                <a:gd name="T3" fmla="*/ 4 h 5"/>
                <a:gd name="T4" fmla="*/ 0 w 2"/>
                <a:gd name="T5" fmla="*/ 1 h 5"/>
                <a:gd name="T6" fmla="*/ 1 w 2"/>
                <a:gd name="T7" fmla="*/ 0 h 5"/>
                <a:gd name="T8" fmla="*/ 2 w 2"/>
                <a:gd name="T9" fmla="*/ 1 h 5"/>
                <a:gd name="T10" fmla="*/ 2 w 2"/>
                <a:gd name="T11" fmla="*/ 4 h 5"/>
                <a:gd name="T12" fmla="*/ 1 w 2"/>
                <a:gd name="T13" fmla="*/ 5 h 5"/>
              </a:gdLst>
              <a:ahLst/>
              <a:cxnLst>
                <a:cxn ang="0">
                  <a:pos x="T0" y="T1"/>
                </a:cxn>
                <a:cxn ang="0">
                  <a:pos x="T2" y="T3"/>
                </a:cxn>
                <a:cxn ang="0">
                  <a:pos x="T4" y="T5"/>
                </a:cxn>
                <a:cxn ang="0">
                  <a:pos x="T6" y="T7"/>
                </a:cxn>
                <a:cxn ang="0">
                  <a:pos x="T8" y="T9"/>
                </a:cxn>
                <a:cxn ang="0">
                  <a:pos x="T10" y="T11"/>
                </a:cxn>
                <a:cxn ang="0">
                  <a:pos x="T12" y="T13"/>
                </a:cxn>
              </a:cxnLst>
              <a:rect l="0" t="0" r="r" b="b"/>
              <a:pathLst>
                <a:path w="2" h="5">
                  <a:moveTo>
                    <a:pt x="1" y="5"/>
                  </a:moveTo>
                  <a:cubicBezTo>
                    <a:pt x="0" y="5"/>
                    <a:pt x="0" y="5"/>
                    <a:pt x="0" y="4"/>
                  </a:cubicBezTo>
                  <a:cubicBezTo>
                    <a:pt x="0" y="1"/>
                    <a:pt x="0" y="1"/>
                    <a:pt x="0" y="1"/>
                  </a:cubicBezTo>
                  <a:cubicBezTo>
                    <a:pt x="0" y="1"/>
                    <a:pt x="0" y="0"/>
                    <a:pt x="1" y="0"/>
                  </a:cubicBezTo>
                  <a:cubicBezTo>
                    <a:pt x="1" y="0"/>
                    <a:pt x="2" y="1"/>
                    <a:pt x="2" y="1"/>
                  </a:cubicBezTo>
                  <a:cubicBezTo>
                    <a:pt x="2" y="4"/>
                    <a:pt x="2" y="4"/>
                    <a:pt x="2" y="4"/>
                  </a:cubicBezTo>
                  <a:cubicBezTo>
                    <a:pt x="2" y="5"/>
                    <a:pt x="1" y="5"/>
                    <a:pt x="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46" name="组合 45"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GrpSpPr/>
          <p:nvPr/>
        </p:nvGrpSpPr>
        <p:grpSpPr>
          <a:xfrm>
            <a:off x="2991678" y="3212784"/>
            <a:ext cx="678136" cy="855640"/>
            <a:chOff x="8477251" y="1703388"/>
            <a:chExt cx="1485900" cy="1874838"/>
          </a:xfrm>
          <a:solidFill>
            <a:schemeClr val="bg1">
              <a:lumMod val="65000"/>
            </a:schemeClr>
          </a:solidFill>
        </p:grpSpPr>
        <p:sp>
          <p:nvSpPr>
            <p:cNvPr id="47" name="Freeform 107"/>
            <p:cNvSpPr>
              <a:spLocks/>
            </p:cNvSpPr>
            <p:nvPr/>
          </p:nvSpPr>
          <p:spPr bwMode="auto">
            <a:xfrm>
              <a:off x="9909176" y="1703388"/>
              <a:ext cx="53975" cy="134938"/>
            </a:xfrm>
            <a:custGeom>
              <a:avLst/>
              <a:gdLst>
                <a:gd name="T0" fmla="*/ 1 w 2"/>
                <a:gd name="T1" fmla="*/ 5 h 5"/>
                <a:gd name="T2" fmla="*/ 0 w 2"/>
                <a:gd name="T3" fmla="*/ 4 h 5"/>
                <a:gd name="T4" fmla="*/ 0 w 2"/>
                <a:gd name="T5" fmla="*/ 1 h 5"/>
                <a:gd name="T6" fmla="*/ 1 w 2"/>
                <a:gd name="T7" fmla="*/ 0 h 5"/>
                <a:gd name="T8" fmla="*/ 2 w 2"/>
                <a:gd name="T9" fmla="*/ 1 h 5"/>
                <a:gd name="T10" fmla="*/ 2 w 2"/>
                <a:gd name="T11" fmla="*/ 4 h 5"/>
                <a:gd name="T12" fmla="*/ 1 w 2"/>
                <a:gd name="T13" fmla="*/ 5 h 5"/>
              </a:gdLst>
              <a:ahLst/>
              <a:cxnLst>
                <a:cxn ang="0">
                  <a:pos x="T0" y="T1"/>
                </a:cxn>
                <a:cxn ang="0">
                  <a:pos x="T2" y="T3"/>
                </a:cxn>
                <a:cxn ang="0">
                  <a:pos x="T4" y="T5"/>
                </a:cxn>
                <a:cxn ang="0">
                  <a:pos x="T6" y="T7"/>
                </a:cxn>
                <a:cxn ang="0">
                  <a:pos x="T8" y="T9"/>
                </a:cxn>
                <a:cxn ang="0">
                  <a:pos x="T10" y="T11"/>
                </a:cxn>
                <a:cxn ang="0">
                  <a:pos x="T12" y="T13"/>
                </a:cxn>
              </a:cxnLst>
              <a:rect l="0" t="0" r="r" b="b"/>
              <a:pathLst>
                <a:path w="2" h="5">
                  <a:moveTo>
                    <a:pt x="1" y="5"/>
                  </a:moveTo>
                  <a:cubicBezTo>
                    <a:pt x="0" y="5"/>
                    <a:pt x="0" y="4"/>
                    <a:pt x="0" y="4"/>
                  </a:cubicBezTo>
                  <a:cubicBezTo>
                    <a:pt x="0" y="1"/>
                    <a:pt x="0" y="1"/>
                    <a:pt x="0" y="1"/>
                  </a:cubicBezTo>
                  <a:cubicBezTo>
                    <a:pt x="0" y="0"/>
                    <a:pt x="0" y="0"/>
                    <a:pt x="1" y="0"/>
                  </a:cubicBezTo>
                  <a:cubicBezTo>
                    <a:pt x="1" y="0"/>
                    <a:pt x="2" y="0"/>
                    <a:pt x="2" y="1"/>
                  </a:cubicBezTo>
                  <a:cubicBezTo>
                    <a:pt x="2" y="4"/>
                    <a:pt x="2" y="4"/>
                    <a:pt x="2" y="4"/>
                  </a:cubicBezTo>
                  <a:cubicBezTo>
                    <a:pt x="2" y="4"/>
                    <a:pt x="1" y="5"/>
                    <a:pt x="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 name="Freeform 108"/>
            <p:cNvSpPr>
              <a:spLocks noEditPoints="1"/>
            </p:cNvSpPr>
            <p:nvPr/>
          </p:nvSpPr>
          <p:spPr bwMode="auto">
            <a:xfrm>
              <a:off x="9909176" y="1917701"/>
              <a:ext cx="53975" cy="1446213"/>
            </a:xfrm>
            <a:custGeom>
              <a:avLst/>
              <a:gdLst>
                <a:gd name="T0" fmla="*/ 1 w 2"/>
                <a:gd name="T1" fmla="*/ 54 h 54"/>
                <a:gd name="T2" fmla="*/ 0 w 2"/>
                <a:gd name="T3" fmla="*/ 53 h 54"/>
                <a:gd name="T4" fmla="*/ 0 w 2"/>
                <a:gd name="T5" fmla="*/ 47 h 54"/>
                <a:gd name="T6" fmla="*/ 1 w 2"/>
                <a:gd name="T7" fmla="*/ 46 h 54"/>
                <a:gd name="T8" fmla="*/ 2 w 2"/>
                <a:gd name="T9" fmla="*/ 47 h 54"/>
                <a:gd name="T10" fmla="*/ 2 w 2"/>
                <a:gd name="T11" fmla="*/ 53 h 54"/>
                <a:gd name="T12" fmla="*/ 1 w 2"/>
                <a:gd name="T13" fmla="*/ 54 h 54"/>
                <a:gd name="T14" fmla="*/ 1 w 2"/>
                <a:gd name="T15" fmla="*/ 42 h 54"/>
                <a:gd name="T16" fmla="*/ 0 w 2"/>
                <a:gd name="T17" fmla="*/ 41 h 54"/>
                <a:gd name="T18" fmla="*/ 0 w 2"/>
                <a:gd name="T19" fmla="*/ 36 h 54"/>
                <a:gd name="T20" fmla="*/ 1 w 2"/>
                <a:gd name="T21" fmla="*/ 35 h 54"/>
                <a:gd name="T22" fmla="*/ 2 w 2"/>
                <a:gd name="T23" fmla="*/ 36 h 54"/>
                <a:gd name="T24" fmla="*/ 2 w 2"/>
                <a:gd name="T25" fmla="*/ 41 h 54"/>
                <a:gd name="T26" fmla="*/ 1 w 2"/>
                <a:gd name="T27" fmla="*/ 42 h 54"/>
                <a:gd name="T28" fmla="*/ 1 w 2"/>
                <a:gd name="T29" fmla="*/ 31 h 54"/>
                <a:gd name="T30" fmla="*/ 0 w 2"/>
                <a:gd name="T31" fmla="*/ 30 h 54"/>
                <a:gd name="T32" fmla="*/ 0 w 2"/>
                <a:gd name="T33" fmla="*/ 24 h 54"/>
                <a:gd name="T34" fmla="*/ 1 w 2"/>
                <a:gd name="T35" fmla="*/ 23 h 54"/>
                <a:gd name="T36" fmla="*/ 2 w 2"/>
                <a:gd name="T37" fmla="*/ 24 h 54"/>
                <a:gd name="T38" fmla="*/ 2 w 2"/>
                <a:gd name="T39" fmla="*/ 30 h 54"/>
                <a:gd name="T40" fmla="*/ 1 w 2"/>
                <a:gd name="T41" fmla="*/ 31 h 54"/>
                <a:gd name="T42" fmla="*/ 1 w 2"/>
                <a:gd name="T43" fmla="*/ 19 h 54"/>
                <a:gd name="T44" fmla="*/ 0 w 2"/>
                <a:gd name="T45" fmla="*/ 18 h 54"/>
                <a:gd name="T46" fmla="*/ 0 w 2"/>
                <a:gd name="T47" fmla="*/ 13 h 54"/>
                <a:gd name="T48" fmla="*/ 1 w 2"/>
                <a:gd name="T49" fmla="*/ 12 h 54"/>
                <a:gd name="T50" fmla="*/ 2 w 2"/>
                <a:gd name="T51" fmla="*/ 13 h 54"/>
                <a:gd name="T52" fmla="*/ 2 w 2"/>
                <a:gd name="T53" fmla="*/ 18 h 54"/>
                <a:gd name="T54" fmla="*/ 1 w 2"/>
                <a:gd name="T55" fmla="*/ 19 h 54"/>
                <a:gd name="T56" fmla="*/ 1 w 2"/>
                <a:gd name="T57" fmla="*/ 8 h 54"/>
                <a:gd name="T58" fmla="*/ 0 w 2"/>
                <a:gd name="T59" fmla="*/ 7 h 54"/>
                <a:gd name="T60" fmla="*/ 0 w 2"/>
                <a:gd name="T61" fmla="*/ 1 h 54"/>
                <a:gd name="T62" fmla="*/ 1 w 2"/>
                <a:gd name="T63" fmla="*/ 0 h 54"/>
                <a:gd name="T64" fmla="*/ 2 w 2"/>
                <a:gd name="T65" fmla="*/ 1 h 54"/>
                <a:gd name="T66" fmla="*/ 2 w 2"/>
                <a:gd name="T67" fmla="*/ 7 h 54"/>
                <a:gd name="T68" fmla="*/ 1 w 2"/>
                <a:gd name="T69" fmla="*/ 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 h="54">
                  <a:moveTo>
                    <a:pt x="1" y="54"/>
                  </a:moveTo>
                  <a:cubicBezTo>
                    <a:pt x="0" y="54"/>
                    <a:pt x="0" y="53"/>
                    <a:pt x="0" y="53"/>
                  </a:cubicBezTo>
                  <a:cubicBezTo>
                    <a:pt x="0" y="47"/>
                    <a:pt x="0" y="47"/>
                    <a:pt x="0" y="47"/>
                  </a:cubicBezTo>
                  <a:cubicBezTo>
                    <a:pt x="0" y="46"/>
                    <a:pt x="0" y="46"/>
                    <a:pt x="1" y="46"/>
                  </a:cubicBezTo>
                  <a:cubicBezTo>
                    <a:pt x="1" y="46"/>
                    <a:pt x="2" y="46"/>
                    <a:pt x="2" y="47"/>
                  </a:cubicBezTo>
                  <a:cubicBezTo>
                    <a:pt x="2" y="53"/>
                    <a:pt x="2" y="53"/>
                    <a:pt x="2" y="53"/>
                  </a:cubicBezTo>
                  <a:cubicBezTo>
                    <a:pt x="2" y="53"/>
                    <a:pt x="1" y="54"/>
                    <a:pt x="1" y="54"/>
                  </a:cubicBezTo>
                  <a:close/>
                  <a:moveTo>
                    <a:pt x="1" y="42"/>
                  </a:moveTo>
                  <a:cubicBezTo>
                    <a:pt x="0" y="42"/>
                    <a:pt x="0" y="42"/>
                    <a:pt x="0" y="41"/>
                  </a:cubicBezTo>
                  <a:cubicBezTo>
                    <a:pt x="0" y="36"/>
                    <a:pt x="0" y="36"/>
                    <a:pt x="0" y="36"/>
                  </a:cubicBezTo>
                  <a:cubicBezTo>
                    <a:pt x="0" y="35"/>
                    <a:pt x="0" y="35"/>
                    <a:pt x="1" y="35"/>
                  </a:cubicBezTo>
                  <a:cubicBezTo>
                    <a:pt x="1" y="35"/>
                    <a:pt x="2" y="35"/>
                    <a:pt x="2" y="36"/>
                  </a:cubicBezTo>
                  <a:cubicBezTo>
                    <a:pt x="2" y="41"/>
                    <a:pt x="2" y="41"/>
                    <a:pt x="2" y="41"/>
                  </a:cubicBezTo>
                  <a:cubicBezTo>
                    <a:pt x="2" y="42"/>
                    <a:pt x="1" y="42"/>
                    <a:pt x="1" y="42"/>
                  </a:cubicBezTo>
                  <a:close/>
                  <a:moveTo>
                    <a:pt x="1" y="31"/>
                  </a:moveTo>
                  <a:cubicBezTo>
                    <a:pt x="0" y="31"/>
                    <a:pt x="0" y="30"/>
                    <a:pt x="0" y="30"/>
                  </a:cubicBezTo>
                  <a:cubicBezTo>
                    <a:pt x="0" y="24"/>
                    <a:pt x="0" y="24"/>
                    <a:pt x="0" y="24"/>
                  </a:cubicBezTo>
                  <a:cubicBezTo>
                    <a:pt x="0" y="24"/>
                    <a:pt x="0" y="23"/>
                    <a:pt x="1" y="23"/>
                  </a:cubicBezTo>
                  <a:cubicBezTo>
                    <a:pt x="1" y="23"/>
                    <a:pt x="2" y="24"/>
                    <a:pt x="2" y="24"/>
                  </a:cubicBezTo>
                  <a:cubicBezTo>
                    <a:pt x="2" y="30"/>
                    <a:pt x="2" y="30"/>
                    <a:pt x="2" y="30"/>
                  </a:cubicBezTo>
                  <a:cubicBezTo>
                    <a:pt x="2" y="30"/>
                    <a:pt x="1" y="31"/>
                    <a:pt x="1" y="31"/>
                  </a:cubicBezTo>
                  <a:close/>
                  <a:moveTo>
                    <a:pt x="1" y="19"/>
                  </a:moveTo>
                  <a:cubicBezTo>
                    <a:pt x="0" y="19"/>
                    <a:pt x="0" y="19"/>
                    <a:pt x="0" y="18"/>
                  </a:cubicBezTo>
                  <a:cubicBezTo>
                    <a:pt x="0" y="13"/>
                    <a:pt x="0" y="13"/>
                    <a:pt x="0" y="13"/>
                  </a:cubicBezTo>
                  <a:cubicBezTo>
                    <a:pt x="0" y="12"/>
                    <a:pt x="0" y="12"/>
                    <a:pt x="1" y="12"/>
                  </a:cubicBezTo>
                  <a:cubicBezTo>
                    <a:pt x="1" y="12"/>
                    <a:pt x="2" y="12"/>
                    <a:pt x="2" y="13"/>
                  </a:cubicBezTo>
                  <a:cubicBezTo>
                    <a:pt x="2" y="18"/>
                    <a:pt x="2" y="18"/>
                    <a:pt x="2" y="18"/>
                  </a:cubicBezTo>
                  <a:cubicBezTo>
                    <a:pt x="2" y="19"/>
                    <a:pt x="1" y="19"/>
                    <a:pt x="1" y="19"/>
                  </a:cubicBezTo>
                  <a:close/>
                  <a:moveTo>
                    <a:pt x="1" y="8"/>
                  </a:moveTo>
                  <a:cubicBezTo>
                    <a:pt x="0" y="8"/>
                    <a:pt x="0" y="8"/>
                    <a:pt x="0" y="7"/>
                  </a:cubicBezTo>
                  <a:cubicBezTo>
                    <a:pt x="0" y="1"/>
                    <a:pt x="0" y="1"/>
                    <a:pt x="0" y="1"/>
                  </a:cubicBezTo>
                  <a:cubicBezTo>
                    <a:pt x="0" y="1"/>
                    <a:pt x="0" y="0"/>
                    <a:pt x="1" y="0"/>
                  </a:cubicBezTo>
                  <a:cubicBezTo>
                    <a:pt x="1" y="0"/>
                    <a:pt x="2" y="1"/>
                    <a:pt x="2" y="1"/>
                  </a:cubicBezTo>
                  <a:cubicBezTo>
                    <a:pt x="2" y="7"/>
                    <a:pt x="2" y="7"/>
                    <a:pt x="2" y="7"/>
                  </a:cubicBezTo>
                  <a:cubicBezTo>
                    <a:pt x="2" y="8"/>
                    <a:pt x="1" y="8"/>
                    <a:pt x="1"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 name="Freeform 109"/>
            <p:cNvSpPr>
              <a:spLocks/>
            </p:cNvSpPr>
            <p:nvPr/>
          </p:nvSpPr>
          <p:spPr bwMode="auto">
            <a:xfrm>
              <a:off x="9828213" y="3444876"/>
              <a:ext cx="134938" cy="133350"/>
            </a:xfrm>
            <a:custGeom>
              <a:avLst/>
              <a:gdLst>
                <a:gd name="T0" fmla="*/ 4 w 5"/>
                <a:gd name="T1" fmla="*/ 5 h 5"/>
                <a:gd name="T2" fmla="*/ 1 w 5"/>
                <a:gd name="T3" fmla="*/ 5 h 5"/>
                <a:gd name="T4" fmla="*/ 0 w 5"/>
                <a:gd name="T5" fmla="*/ 4 h 5"/>
                <a:gd name="T6" fmla="*/ 1 w 5"/>
                <a:gd name="T7" fmla="*/ 3 h 5"/>
                <a:gd name="T8" fmla="*/ 3 w 5"/>
                <a:gd name="T9" fmla="*/ 3 h 5"/>
                <a:gd name="T10" fmla="*/ 3 w 5"/>
                <a:gd name="T11" fmla="*/ 1 h 5"/>
                <a:gd name="T12" fmla="*/ 4 w 5"/>
                <a:gd name="T13" fmla="*/ 0 h 5"/>
                <a:gd name="T14" fmla="*/ 5 w 5"/>
                <a:gd name="T15" fmla="*/ 1 h 5"/>
                <a:gd name="T16" fmla="*/ 5 w 5"/>
                <a:gd name="T17" fmla="*/ 4 h 5"/>
                <a:gd name="T18" fmla="*/ 4 w 5"/>
                <a:gd name="T19"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5">
                  <a:moveTo>
                    <a:pt x="4" y="5"/>
                  </a:moveTo>
                  <a:cubicBezTo>
                    <a:pt x="1" y="5"/>
                    <a:pt x="1" y="5"/>
                    <a:pt x="1" y="5"/>
                  </a:cubicBezTo>
                  <a:cubicBezTo>
                    <a:pt x="0" y="5"/>
                    <a:pt x="0" y="5"/>
                    <a:pt x="0" y="4"/>
                  </a:cubicBezTo>
                  <a:cubicBezTo>
                    <a:pt x="0" y="4"/>
                    <a:pt x="0" y="3"/>
                    <a:pt x="1" y="3"/>
                  </a:cubicBezTo>
                  <a:cubicBezTo>
                    <a:pt x="3" y="3"/>
                    <a:pt x="3" y="3"/>
                    <a:pt x="3" y="3"/>
                  </a:cubicBezTo>
                  <a:cubicBezTo>
                    <a:pt x="3" y="1"/>
                    <a:pt x="3" y="1"/>
                    <a:pt x="3" y="1"/>
                  </a:cubicBezTo>
                  <a:cubicBezTo>
                    <a:pt x="3" y="1"/>
                    <a:pt x="3" y="0"/>
                    <a:pt x="4" y="0"/>
                  </a:cubicBezTo>
                  <a:cubicBezTo>
                    <a:pt x="4" y="0"/>
                    <a:pt x="5" y="1"/>
                    <a:pt x="5" y="1"/>
                  </a:cubicBezTo>
                  <a:cubicBezTo>
                    <a:pt x="5" y="4"/>
                    <a:pt x="5" y="4"/>
                    <a:pt x="5" y="4"/>
                  </a:cubicBezTo>
                  <a:cubicBezTo>
                    <a:pt x="5" y="5"/>
                    <a:pt x="4" y="5"/>
                    <a:pt x="4"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 name="Freeform 110"/>
            <p:cNvSpPr>
              <a:spLocks noEditPoints="1"/>
            </p:cNvSpPr>
            <p:nvPr/>
          </p:nvSpPr>
          <p:spPr bwMode="auto">
            <a:xfrm>
              <a:off x="8747126" y="3524251"/>
              <a:ext cx="946150" cy="53975"/>
            </a:xfrm>
            <a:custGeom>
              <a:avLst/>
              <a:gdLst>
                <a:gd name="T0" fmla="*/ 34 w 35"/>
                <a:gd name="T1" fmla="*/ 2 h 2"/>
                <a:gd name="T2" fmla="*/ 28 w 35"/>
                <a:gd name="T3" fmla="*/ 2 h 2"/>
                <a:gd name="T4" fmla="*/ 27 w 35"/>
                <a:gd name="T5" fmla="*/ 1 h 2"/>
                <a:gd name="T6" fmla="*/ 28 w 35"/>
                <a:gd name="T7" fmla="*/ 0 h 2"/>
                <a:gd name="T8" fmla="*/ 34 w 35"/>
                <a:gd name="T9" fmla="*/ 0 h 2"/>
                <a:gd name="T10" fmla="*/ 35 w 35"/>
                <a:gd name="T11" fmla="*/ 1 h 2"/>
                <a:gd name="T12" fmla="*/ 34 w 35"/>
                <a:gd name="T13" fmla="*/ 2 h 2"/>
                <a:gd name="T14" fmla="*/ 21 w 35"/>
                <a:gd name="T15" fmla="*/ 2 h 2"/>
                <a:gd name="T16" fmla="*/ 14 w 35"/>
                <a:gd name="T17" fmla="*/ 2 h 2"/>
                <a:gd name="T18" fmla="*/ 13 w 35"/>
                <a:gd name="T19" fmla="*/ 1 h 2"/>
                <a:gd name="T20" fmla="*/ 14 w 35"/>
                <a:gd name="T21" fmla="*/ 0 h 2"/>
                <a:gd name="T22" fmla="*/ 21 w 35"/>
                <a:gd name="T23" fmla="*/ 0 h 2"/>
                <a:gd name="T24" fmla="*/ 22 w 35"/>
                <a:gd name="T25" fmla="*/ 1 h 2"/>
                <a:gd name="T26" fmla="*/ 21 w 35"/>
                <a:gd name="T27" fmla="*/ 2 h 2"/>
                <a:gd name="T28" fmla="*/ 8 w 35"/>
                <a:gd name="T29" fmla="*/ 2 h 2"/>
                <a:gd name="T30" fmla="*/ 1 w 35"/>
                <a:gd name="T31" fmla="*/ 2 h 2"/>
                <a:gd name="T32" fmla="*/ 0 w 35"/>
                <a:gd name="T33" fmla="*/ 1 h 2"/>
                <a:gd name="T34" fmla="*/ 1 w 35"/>
                <a:gd name="T35" fmla="*/ 0 h 2"/>
                <a:gd name="T36" fmla="*/ 8 w 35"/>
                <a:gd name="T37" fmla="*/ 0 h 2"/>
                <a:gd name="T38" fmla="*/ 9 w 35"/>
                <a:gd name="T39" fmla="*/ 1 h 2"/>
                <a:gd name="T40" fmla="*/ 8 w 35"/>
                <a:gd name="T41"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5" h="2">
                  <a:moveTo>
                    <a:pt x="34" y="2"/>
                  </a:moveTo>
                  <a:cubicBezTo>
                    <a:pt x="28" y="2"/>
                    <a:pt x="28" y="2"/>
                    <a:pt x="28" y="2"/>
                  </a:cubicBezTo>
                  <a:cubicBezTo>
                    <a:pt x="27" y="2"/>
                    <a:pt x="27" y="2"/>
                    <a:pt x="27" y="1"/>
                  </a:cubicBezTo>
                  <a:cubicBezTo>
                    <a:pt x="27" y="1"/>
                    <a:pt x="27" y="0"/>
                    <a:pt x="28" y="0"/>
                  </a:cubicBezTo>
                  <a:cubicBezTo>
                    <a:pt x="34" y="0"/>
                    <a:pt x="34" y="0"/>
                    <a:pt x="34" y="0"/>
                  </a:cubicBezTo>
                  <a:cubicBezTo>
                    <a:pt x="35" y="0"/>
                    <a:pt x="35" y="1"/>
                    <a:pt x="35" y="1"/>
                  </a:cubicBezTo>
                  <a:cubicBezTo>
                    <a:pt x="35" y="2"/>
                    <a:pt x="35" y="2"/>
                    <a:pt x="34" y="2"/>
                  </a:cubicBezTo>
                  <a:close/>
                  <a:moveTo>
                    <a:pt x="21" y="2"/>
                  </a:moveTo>
                  <a:cubicBezTo>
                    <a:pt x="14" y="2"/>
                    <a:pt x="14" y="2"/>
                    <a:pt x="14" y="2"/>
                  </a:cubicBezTo>
                  <a:cubicBezTo>
                    <a:pt x="14" y="2"/>
                    <a:pt x="13" y="2"/>
                    <a:pt x="13" y="1"/>
                  </a:cubicBezTo>
                  <a:cubicBezTo>
                    <a:pt x="13" y="1"/>
                    <a:pt x="14" y="0"/>
                    <a:pt x="14" y="0"/>
                  </a:cubicBezTo>
                  <a:cubicBezTo>
                    <a:pt x="21" y="0"/>
                    <a:pt x="21" y="0"/>
                    <a:pt x="21" y="0"/>
                  </a:cubicBezTo>
                  <a:cubicBezTo>
                    <a:pt x="21" y="0"/>
                    <a:pt x="22" y="1"/>
                    <a:pt x="22" y="1"/>
                  </a:cubicBezTo>
                  <a:cubicBezTo>
                    <a:pt x="22" y="2"/>
                    <a:pt x="21" y="2"/>
                    <a:pt x="21" y="2"/>
                  </a:cubicBezTo>
                  <a:close/>
                  <a:moveTo>
                    <a:pt x="8" y="2"/>
                  </a:moveTo>
                  <a:cubicBezTo>
                    <a:pt x="1" y="2"/>
                    <a:pt x="1" y="2"/>
                    <a:pt x="1" y="2"/>
                  </a:cubicBezTo>
                  <a:cubicBezTo>
                    <a:pt x="0" y="2"/>
                    <a:pt x="0" y="2"/>
                    <a:pt x="0" y="1"/>
                  </a:cubicBezTo>
                  <a:cubicBezTo>
                    <a:pt x="0" y="1"/>
                    <a:pt x="0" y="0"/>
                    <a:pt x="1" y="0"/>
                  </a:cubicBezTo>
                  <a:cubicBezTo>
                    <a:pt x="8" y="0"/>
                    <a:pt x="8" y="0"/>
                    <a:pt x="8" y="0"/>
                  </a:cubicBezTo>
                  <a:cubicBezTo>
                    <a:pt x="8" y="0"/>
                    <a:pt x="9" y="1"/>
                    <a:pt x="9" y="1"/>
                  </a:cubicBezTo>
                  <a:cubicBezTo>
                    <a:pt x="9" y="2"/>
                    <a:pt x="8" y="2"/>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 name="Freeform 111"/>
            <p:cNvSpPr>
              <a:spLocks/>
            </p:cNvSpPr>
            <p:nvPr/>
          </p:nvSpPr>
          <p:spPr bwMode="auto">
            <a:xfrm>
              <a:off x="8477251" y="3524251"/>
              <a:ext cx="134938" cy="53975"/>
            </a:xfrm>
            <a:custGeom>
              <a:avLst/>
              <a:gdLst>
                <a:gd name="T0" fmla="*/ 4 w 5"/>
                <a:gd name="T1" fmla="*/ 2 h 2"/>
                <a:gd name="T2" fmla="*/ 1 w 5"/>
                <a:gd name="T3" fmla="*/ 2 h 2"/>
                <a:gd name="T4" fmla="*/ 0 w 5"/>
                <a:gd name="T5" fmla="*/ 1 h 2"/>
                <a:gd name="T6" fmla="*/ 1 w 5"/>
                <a:gd name="T7" fmla="*/ 0 h 2"/>
                <a:gd name="T8" fmla="*/ 4 w 5"/>
                <a:gd name="T9" fmla="*/ 0 h 2"/>
                <a:gd name="T10" fmla="*/ 5 w 5"/>
                <a:gd name="T11" fmla="*/ 1 h 2"/>
                <a:gd name="T12" fmla="*/ 4 w 5"/>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5" h="2">
                  <a:moveTo>
                    <a:pt x="4" y="2"/>
                  </a:moveTo>
                  <a:cubicBezTo>
                    <a:pt x="1" y="2"/>
                    <a:pt x="1" y="2"/>
                    <a:pt x="1" y="2"/>
                  </a:cubicBezTo>
                  <a:cubicBezTo>
                    <a:pt x="1" y="2"/>
                    <a:pt x="0" y="2"/>
                    <a:pt x="0" y="1"/>
                  </a:cubicBezTo>
                  <a:cubicBezTo>
                    <a:pt x="0" y="1"/>
                    <a:pt x="1" y="0"/>
                    <a:pt x="1" y="0"/>
                  </a:cubicBezTo>
                  <a:cubicBezTo>
                    <a:pt x="4" y="0"/>
                    <a:pt x="4" y="0"/>
                    <a:pt x="4" y="0"/>
                  </a:cubicBezTo>
                  <a:cubicBezTo>
                    <a:pt x="5" y="0"/>
                    <a:pt x="5" y="1"/>
                    <a:pt x="5" y="1"/>
                  </a:cubicBezTo>
                  <a:cubicBezTo>
                    <a:pt x="5" y="2"/>
                    <a:pt x="5" y="2"/>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25" name="矩形 24"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549157" y="-975631"/>
            <a:ext cx="583096" cy="838080"/>
          </a:xfrm>
          <a:prstGeom prst="rect">
            <a:avLst/>
          </a:prstGeom>
          <a:solidFill>
            <a:srgbClr val="365B7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 name="矩形 25"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1132253" y="-975631"/>
            <a:ext cx="583096" cy="838080"/>
          </a:xfrm>
          <a:prstGeom prst="rect">
            <a:avLst/>
          </a:prstGeom>
          <a:solidFill>
            <a:srgbClr val="96648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 name="矩形 26"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1715349" y="-975631"/>
            <a:ext cx="583096" cy="838080"/>
          </a:xfrm>
          <a:prstGeom prst="rect">
            <a:avLst/>
          </a:prstGeom>
          <a:solidFill>
            <a:srgbClr val="D06F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 name="矩形 27"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2298446" y="-975631"/>
            <a:ext cx="583096" cy="838080"/>
          </a:xfrm>
          <a:prstGeom prst="rect">
            <a:avLst/>
          </a:prstGeom>
          <a:solidFill>
            <a:srgbClr val="F779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 name="矩形 28"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2881542" y="-975631"/>
            <a:ext cx="583096" cy="838080"/>
          </a:xfrm>
          <a:prstGeom prst="rect">
            <a:avLst/>
          </a:prstGeom>
          <a:solidFill>
            <a:srgbClr val="F8AD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0" name="Rectangle 42"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2382692" y="3822068"/>
            <a:ext cx="606976" cy="563151"/>
          </a:xfrm>
          <a:prstGeom prst="rect">
            <a:avLst/>
          </a:prstGeom>
          <a:noFill/>
          <a:ln w="12700" cap="flat" cmpd="sng" algn="ctr">
            <a:noFill/>
            <a:prstDash val="solid"/>
          </a:ln>
          <a:effectLst/>
        </p:spPr>
        <p:txBody>
          <a:bodyPr lIns="91440" tIns="0" rIns="91440" bIns="0" rtlCol="0" anchor="t"/>
          <a:lstStyle/>
          <a:p>
            <a:pPr algn="r"/>
            <a:r>
              <a:rPr lang="en-US" altLang="zh-CN" sz="4000" b="1" dirty="0">
                <a:solidFill>
                  <a:srgbClr val="365B7C"/>
                </a:solidFill>
                <a:latin typeface="Arial" panose="020B0604020202020204" pitchFamily="34" charset="0"/>
                <a:cs typeface="Arial" panose="020B0604020202020204" pitchFamily="34" charset="0"/>
              </a:rPr>
              <a:t>A</a:t>
            </a:r>
            <a:endParaRPr lang="zh-CN" altLang="en-US" sz="4000" b="1" dirty="0">
              <a:solidFill>
                <a:srgbClr val="365B7C"/>
              </a:solidFill>
              <a:latin typeface="Arial" panose="020B0604020202020204" pitchFamily="34" charset="0"/>
              <a:cs typeface="Arial" panose="020B0604020202020204" pitchFamily="34" charset="0"/>
            </a:endParaRPr>
          </a:p>
        </p:txBody>
      </p:sp>
      <p:sp>
        <p:nvSpPr>
          <p:cNvPr id="61" name="Rectangle 42"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5462649" y="1953267"/>
            <a:ext cx="606976" cy="563151"/>
          </a:xfrm>
          <a:prstGeom prst="rect">
            <a:avLst/>
          </a:prstGeom>
          <a:noFill/>
          <a:ln w="12700" cap="flat" cmpd="sng" algn="ctr">
            <a:noFill/>
            <a:prstDash val="solid"/>
          </a:ln>
          <a:effectLst/>
        </p:spPr>
        <p:txBody>
          <a:bodyPr lIns="91440" tIns="0" rIns="91440" bIns="0" rtlCol="0" anchor="t"/>
          <a:lstStyle/>
          <a:p>
            <a:pPr algn="r"/>
            <a:r>
              <a:rPr lang="en-US" altLang="zh-CN" sz="4000" b="1" dirty="0">
                <a:solidFill>
                  <a:srgbClr val="966481"/>
                </a:solidFill>
                <a:latin typeface="Arial" panose="020B0604020202020204" pitchFamily="34" charset="0"/>
                <a:cs typeface="Arial" panose="020B0604020202020204" pitchFamily="34" charset="0"/>
              </a:rPr>
              <a:t>B</a:t>
            </a:r>
            <a:endParaRPr lang="zh-CN" altLang="en-US" sz="4000" b="1" dirty="0">
              <a:solidFill>
                <a:srgbClr val="966481"/>
              </a:solidFill>
              <a:latin typeface="Arial" panose="020B0604020202020204" pitchFamily="34" charset="0"/>
              <a:cs typeface="Arial" panose="020B0604020202020204" pitchFamily="34" charset="0"/>
            </a:endParaRPr>
          </a:p>
        </p:txBody>
      </p:sp>
      <p:sp>
        <p:nvSpPr>
          <p:cNvPr id="62" name="Rectangle 42"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8424859" y="2683511"/>
            <a:ext cx="606976" cy="563151"/>
          </a:xfrm>
          <a:prstGeom prst="rect">
            <a:avLst/>
          </a:prstGeom>
          <a:noFill/>
          <a:ln w="12700" cap="flat" cmpd="sng" algn="ctr">
            <a:noFill/>
            <a:prstDash val="solid"/>
          </a:ln>
          <a:effectLst/>
        </p:spPr>
        <p:txBody>
          <a:bodyPr lIns="91440" tIns="0" rIns="91440" bIns="0" rtlCol="0" anchor="t"/>
          <a:lstStyle/>
          <a:p>
            <a:pPr algn="r"/>
            <a:r>
              <a:rPr lang="en-US" altLang="zh-CN" sz="4000" b="1" dirty="0">
                <a:solidFill>
                  <a:srgbClr val="D06F83"/>
                </a:solidFill>
                <a:latin typeface="Arial" panose="020B0604020202020204" pitchFamily="34" charset="0"/>
                <a:cs typeface="Arial" panose="020B0604020202020204" pitchFamily="34" charset="0"/>
              </a:rPr>
              <a:t>C</a:t>
            </a:r>
            <a:endParaRPr lang="zh-CN" altLang="en-US" sz="4000" b="1" dirty="0">
              <a:solidFill>
                <a:srgbClr val="D06F83"/>
              </a:solidFill>
              <a:latin typeface="Arial" panose="020B0604020202020204" pitchFamily="34" charset="0"/>
              <a:cs typeface="Arial" panose="020B0604020202020204" pitchFamily="34" charset="0"/>
            </a:endParaRPr>
          </a:p>
        </p:txBody>
      </p:sp>
      <p:grpSp>
        <p:nvGrpSpPr>
          <p:cNvPr id="8" name="组合 7"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GrpSpPr/>
          <p:nvPr/>
        </p:nvGrpSpPr>
        <p:grpSpPr>
          <a:xfrm>
            <a:off x="3550602" y="2863953"/>
            <a:ext cx="1550610" cy="1553304"/>
            <a:chOff x="3550602" y="2863953"/>
            <a:chExt cx="1550610" cy="1553304"/>
          </a:xfrm>
        </p:grpSpPr>
        <p:grpSp>
          <p:nvGrpSpPr>
            <p:cNvPr id="7" name="组合 6"/>
            <p:cNvGrpSpPr/>
            <p:nvPr/>
          </p:nvGrpSpPr>
          <p:grpSpPr>
            <a:xfrm>
              <a:off x="3550602" y="2863953"/>
              <a:ext cx="1550610" cy="1553304"/>
              <a:chOff x="3719415" y="2667004"/>
              <a:chExt cx="1656000" cy="1658877"/>
            </a:xfrm>
          </p:grpSpPr>
          <p:sp>
            <p:nvSpPr>
              <p:cNvPr id="11" name="任意多边形 10"/>
              <p:cNvSpPr/>
              <p:nvPr/>
            </p:nvSpPr>
            <p:spPr>
              <a:xfrm>
                <a:off x="3719415" y="2667004"/>
                <a:ext cx="1656000" cy="1658877"/>
              </a:xfrm>
              <a:custGeom>
                <a:avLst/>
                <a:gdLst>
                  <a:gd name="connsiteX0" fmla="*/ 0 w 1656000"/>
                  <a:gd name="connsiteY0" fmla="*/ 0 h 1658877"/>
                  <a:gd name="connsiteX1" fmla="*/ 404726 w 1656000"/>
                  <a:gd name="connsiteY1" fmla="*/ 0 h 1658877"/>
                  <a:gd name="connsiteX2" fmla="*/ 583096 w 1656000"/>
                  <a:gd name="connsiteY2" fmla="*/ 0 h 1658877"/>
                  <a:gd name="connsiteX3" fmla="*/ 1251274 w 1656000"/>
                  <a:gd name="connsiteY3" fmla="*/ 0 h 1658877"/>
                  <a:gd name="connsiteX4" fmla="*/ 1656000 w 1656000"/>
                  <a:gd name="connsiteY4" fmla="*/ 404726 h 1658877"/>
                  <a:gd name="connsiteX5" fmla="*/ 1656000 w 1656000"/>
                  <a:gd name="connsiteY5" fmla="*/ 1251274 h 1658877"/>
                  <a:gd name="connsiteX6" fmla="*/ 1652796 w 1656000"/>
                  <a:gd name="connsiteY6" fmla="*/ 1283057 h 1658877"/>
                  <a:gd name="connsiteX7" fmla="*/ 1652796 w 1656000"/>
                  <a:gd name="connsiteY7" fmla="*/ 1658877 h 1658877"/>
                  <a:gd name="connsiteX8" fmla="*/ 1069700 w 1656000"/>
                  <a:gd name="connsiteY8" fmla="*/ 1658877 h 1658877"/>
                  <a:gd name="connsiteX9" fmla="*/ 1069700 w 1656000"/>
                  <a:gd name="connsiteY9" fmla="*/ 1656000 h 1658877"/>
                  <a:gd name="connsiteX10" fmla="*/ 404726 w 1656000"/>
                  <a:gd name="connsiteY10" fmla="*/ 1656000 h 1658877"/>
                  <a:gd name="connsiteX11" fmla="*/ 0 w 1656000"/>
                  <a:gd name="connsiteY11" fmla="*/ 1251274 h 1658877"/>
                  <a:gd name="connsiteX12" fmla="*/ 0 w 1656000"/>
                  <a:gd name="connsiteY12" fmla="*/ 838080 h 1658877"/>
                  <a:gd name="connsiteX13" fmla="*/ 0 w 1656000"/>
                  <a:gd name="connsiteY13" fmla="*/ 404726 h 1658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56000" h="1658877">
                    <a:moveTo>
                      <a:pt x="0" y="0"/>
                    </a:moveTo>
                    <a:lnTo>
                      <a:pt x="404726" y="0"/>
                    </a:lnTo>
                    <a:lnTo>
                      <a:pt x="583096" y="0"/>
                    </a:lnTo>
                    <a:lnTo>
                      <a:pt x="1251274" y="0"/>
                    </a:lnTo>
                    <a:cubicBezTo>
                      <a:pt x="1474798" y="0"/>
                      <a:pt x="1656000" y="181202"/>
                      <a:pt x="1656000" y="404726"/>
                    </a:cubicBezTo>
                    <a:lnTo>
                      <a:pt x="1656000" y="1251274"/>
                    </a:lnTo>
                    <a:lnTo>
                      <a:pt x="1652796" y="1283057"/>
                    </a:lnTo>
                    <a:lnTo>
                      <a:pt x="1652796" y="1658877"/>
                    </a:lnTo>
                    <a:lnTo>
                      <a:pt x="1069700" y="1658877"/>
                    </a:lnTo>
                    <a:lnTo>
                      <a:pt x="1069700" y="1656000"/>
                    </a:lnTo>
                    <a:lnTo>
                      <a:pt x="404726" y="1656000"/>
                    </a:lnTo>
                    <a:cubicBezTo>
                      <a:pt x="181202" y="1656000"/>
                      <a:pt x="0" y="1474798"/>
                      <a:pt x="0" y="1251274"/>
                    </a:cubicBezTo>
                    <a:lnTo>
                      <a:pt x="0" y="838080"/>
                    </a:lnTo>
                    <a:lnTo>
                      <a:pt x="0" y="404726"/>
                    </a:lnTo>
                    <a:close/>
                  </a:path>
                </a:pathLst>
              </a:custGeom>
              <a:solidFill>
                <a:srgbClr val="365B7C"/>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2" name="任意多边形 11"/>
              <p:cNvSpPr>
                <a:spLocks noChangeAspect="1"/>
              </p:cNvSpPr>
              <p:nvPr/>
            </p:nvSpPr>
            <p:spPr>
              <a:xfrm>
                <a:off x="3954445" y="2902442"/>
                <a:ext cx="1185940" cy="1188000"/>
              </a:xfrm>
              <a:custGeom>
                <a:avLst/>
                <a:gdLst>
                  <a:gd name="connsiteX0" fmla="*/ 0 w 1656000"/>
                  <a:gd name="connsiteY0" fmla="*/ 0 h 1658877"/>
                  <a:gd name="connsiteX1" fmla="*/ 404726 w 1656000"/>
                  <a:gd name="connsiteY1" fmla="*/ 0 h 1658877"/>
                  <a:gd name="connsiteX2" fmla="*/ 583096 w 1656000"/>
                  <a:gd name="connsiteY2" fmla="*/ 0 h 1658877"/>
                  <a:gd name="connsiteX3" fmla="*/ 1251274 w 1656000"/>
                  <a:gd name="connsiteY3" fmla="*/ 0 h 1658877"/>
                  <a:gd name="connsiteX4" fmla="*/ 1656000 w 1656000"/>
                  <a:gd name="connsiteY4" fmla="*/ 404726 h 1658877"/>
                  <a:gd name="connsiteX5" fmla="*/ 1656000 w 1656000"/>
                  <a:gd name="connsiteY5" fmla="*/ 1251274 h 1658877"/>
                  <a:gd name="connsiteX6" fmla="*/ 1652796 w 1656000"/>
                  <a:gd name="connsiteY6" fmla="*/ 1283057 h 1658877"/>
                  <a:gd name="connsiteX7" fmla="*/ 1652796 w 1656000"/>
                  <a:gd name="connsiteY7" fmla="*/ 1658877 h 1658877"/>
                  <a:gd name="connsiteX8" fmla="*/ 1069700 w 1656000"/>
                  <a:gd name="connsiteY8" fmla="*/ 1658877 h 1658877"/>
                  <a:gd name="connsiteX9" fmla="*/ 1069700 w 1656000"/>
                  <a:gd name="connsiteY9" fmla="*/ 1656000 h 1658877"/>
                  <a:gd name="connsiteX10" fmla="*/ 404726 w 1656000"/>
                  <a:gd name="connsiteY10" fmla="*/ 1656000 h 1658877"/>
                  <a:gd name="connsiteX11" fmla="*/ 0 w 1656000"/>
                  <a:gd name="connsiteY11" fmla="*/ 1251274 h 1658877"/>
                  <a:gd name="connsiteX12" fmla="*/ 0 w 1656000"/>
                  <a:gd name="connsiteY12" fmla="*/ 838080 h 1658877"/>
                  <a:gd name="connsiteX13" fmla="*/ 0 w 1656000"/>
                  <a:gd name="connsiteY13" fmla="*/ 404726 h 1658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56000" h="1658877">
                    <a:moveTo>
                      <a:pt x="0" y="0"/>
                    </a:moveTo>
                    <a:lnTo>
                      <a:pt x="404726" y="0"/>
                    </a:lnTo>
                    <a:lnTo>
                      <a:pt x="583096" y="0"/>
                    </a:lnTo>
                    <a:lnTo>
                      <a:pt x="1251274" y="0"/>
                    </a:lnTo>
                    <a:cubicBezTo>
                      <a:pt x="1474798" y="0"/>
                      <a:pt x="1656000" y="181202"/>
                      <a:pt x="1656000" y="404726"/>
                    </a:cubicBezTo>
                    <a:lnTo>
                      <a:pt x="1656000" y="1251274"/>
                    </a:lnTo>
                    <a:lnTo>
                      <a:pt x="1652796" y="1283057"/>
                    </a:lnTo>
                    <a:lnTo>
                      <a:pt x="1652796" y="1658877"/>
                    </a:lnTo>
                    <a:lnTo>
                      <a:pt x="1069700" y="1658877"/>
                    </a:lnTo>
                    <a:lnTo>
                      <a:pt x="1069700" y="1656000"/>
                    </a:lnTo>
                    <a:lnTo>
                      <a:pt x="404726" y="1656000"/>
                    </a:lnTo>
                    <a:cubicBezTo>
                      <a:pt x="181202" y="1656000"/>
                      <a:pt x="0" y="1474798"/>
                      <a:pt x="0" y="1251274"/>
                    </a:cubicBezTo>
                    <a:lnTo>
                      <a:pt x="0" y="838080"/>
                    </a:lnTo>
                    <a:lnTo>
                      <a:pt x="0" y="404726"/>
                    </a:lnTo>
                    <a:close/>
                  </a:path>
                </a:pathLst>
              </a:custGeom>
              <a:gradFill>
                <a:gsLst>
                  <a:gs pos="100000">
                    <a:schemeClr val="bg1">
                      <a:lumMod val="85000"/>
                    </a:schemeClr>
                  </a:gs>
                  <a:gs pos="0">
                    <a:schemeClr val="bg1"/>
                  </a:gs>
                </a:gsLst>
                <a:lin ang="13200000" scaled="0"/>
              </a:gradFill>
              <a:ln>
                <a:noFill/>
              </a:ln>
              <a:effectLst>
                <a:outerShdw blurRad="127000" dist="635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grpSp>
        <p:sp>
          <p:nvSpPr>
            <p:cNvPr id="64" name="Freeform 48"/>
            <p:cNvSpPr>
              <a:spLocks noEditPoints="1"/>
            </p:cNvSpPr>
            <p:nvPr/>
          </p:nvSpPr>
          <p:spPr bwMode="auto">
            <a:xfrm>
              <a:off x="4098631" y="3399556"/>
              <a:ext cx="448104" cy="428925"/>
            </a:xfrm>
            <a:custGeom>
              <a:avLst/>
              <a:gdLst>
                <a:gd name="T0" fmla="*/ 419 w 628"/>
                <a:gd name="T1" fmla="*/ 232 h 600"/>
                <a:gd name="T2" fmla="*/ 411 w 628"/>
                <a:gd name="T3" fmla="*/ 249 h 600"/>
                <a:gd name="T4" fmla="*/ 408 w 628"/>
                <a:gd name="T5" fmla="*/ 261 h 600"/>
                <a:gd name="T6" fmla="*/ 409 w 628"/>
                <a:gd name="T7" fmla="*/ 283 h 600"/>
                <a:gd name="T8" fmla="*/ 417 w 628"/>
                <a:gd name="T9" fmla="*/ 304 h 600"/>
                <a:gd name="T10" fmla="*/ 424 w 628"/>
                <a:gd name="T11" fmla="*/ 315 h 600"/>
                <a:gd name="T12" fmla="*/ 441 w 628"/>
                <a:gd name="T13" fmla="*/ 330 h 600"/>
                <a:gd name="T14" fmla="*/ 453 w 628"/>
                <a:gd name="T15" fmla="*/ 335 h 600"/>
                <a:gd name="T16" fmla="*/ 478 w 628"/>
                <a:gd name="T17" fmla="*/ 200 h 600"/>
                <a:gd name="T18" fmla="*/ 449 w 628"/>
                <a:gd name="T19" fmla="*/ 206 h 600"/>
                <a:gd name="T20" fmla="*/ 433 w 628"/>
                <a:gd name="T21" fmla="*/ 216 h 600"/>
                <a:gd name="T22" fmla="*/ 425 w 628"/>
                <a:gd name="T23" fmla="*/ 224 h 600"/>
                <a:gd name="T24" fmla="*/ 384 w 628"/>
                <a:gd name="T25" fmla="*/ 70 h 600"/>
                <a:gd name="T26" fmla="*/ 314 w 628"/>
                <a:gd name="T27" fmla="*/ 140 h 600"/>
                <a:gd name="T28" fmla="*/ 379 w 628"/>
                <a:gd name="T29" fmla="*/ 283 h 600"/>
                <a:gd name="T30" fmla="*/ 379 w 628"/>
                <a:gd name="T31" fmla="*/ 254 h 600"/>
                <a:gd name="T32" fmla="*/ 359 w 628"/>
                <a:gd name="T33" fmla="*/ 154 h 600"/>
                <a:gd name="T34" fmla="*/ 250 w 628"/>
                <a:gd name="T35" fmla="*/ 270 h 600"/>
                <a:gd name="T36" fmla="*/ 314 w 628"/>
                <a:gd name="T37" fmla="*/ 396 h 600"/>
                <a:gd name="T38" fmla="*/ 282 w 628"/>
                <a:gd name="T39" fmla="*/ 400 h 600"/>
                <a:gd name="T40" fmla="*/ 267 w 628"/>
                <a:gd name="T41" fmla="*/ 382 h 600"/>
                <a:gd name="T42" fmla="*/ 257 w 628"/>
                <a:gd name="T43" fmla="*/ 374 h 600"/>
                <a:gd name="T44" fmla="*/ 214 w 628"/>
                <a:gd name="T45" fmla="*/ 356 h 600"/>
                <a:gd name="T46" fmla="*/ 195 w 628"/>
                <a:gd name="T47" fmla="*/ 354 h 600"/>
                <a:gd name="T48" fmla="*/ 0 w 628"/>
                <a:gd name="T49" fmla="*/ 600 h 600"/>
                <a:gd name="T50" fmla="*/ 83 w 628"/>
                <a:gd name="T51" fmla="*/ 454 h 600"/>
                <a:gd name="T52" fmla="*/ 216 w 628"/>
                <a:gd name="T53" fmla="*/ 454 h 600"/>
                <a:gd name="T54" fmla="*/ 301 w 628"/>
                <a:gd name="T55" fmla="*/ 600 h 600"/>
                <a:gd name="T56" fmla="*/ 282 w 628"/>
                <a:gd name="T57" fmla="*/ 400 h 600"/>
                <a:gd name="T58" fmla="*/ 433 w 628"/>
                <a:gd name="T59" fmla="*/ 354 h 600"/>
                <a:gd name="T60" fmla="*/ 413 w 628"/>
                <a:gd name="T61" fmla="*/ 356 h 600"/>
                <a:gd name="T62" fmla="*/ 361 w 628"/>
                <a:gd name="T63" fmla="*/ 382 h 600"/>
                <a:gd name="T64" fmla="*/ 353 w 628"/>
                <a:gd name="T65" fmla="*/ 391 h 600"/>
                <a:gd name="T66" fmla="*/ 389 w 628"/>
                <a:gd name="T67" fmla="*/ 600 h 600"/>
                <a:gd name="T68" fmla="*/ 410 w 628"/>
                <a:gd name="T69" fmla="*/ 600 h 600"/>
                <a:gd name="T70" fmla="*/ 564 w 628"/>
                <a:gd name="T71" fmla="*/ 454 h 600"/>
                <a:gd name="T72" fmla="*/ 628 w 628"/>
                <a:gd name="T73" fmla="*/ 460 h 600"/>
                <a:gd name="T74" fmla="*/ 151 w 628"/>
                <a:gd name="T75" fmla="*/ 340 h 600"/>
                <a:gd name="T76" fmla="*/ 186 w 628"/>
                <a:gd name="T77" fmla="*/ 330 h 600"/>
                <a:gd name="T78" fmla="*/ 196 w 628"/>
                <a:gd name="T79" fmla="*/ 323 h 600"/>
                <a:gd name="T80" fmla="*/ 216 w 628"/>
                <a:gd name="T81" fmla="*/ 295 h 600"/>
                <a:gd name="T82" fmla="*/ 219 w 628"/>
                <a:gd name="T83" fmla="*/ 281 h 600"/>
                <a:gd name="T84" fmla="*/ 219 w 628"/>
                <a:gd name="T85" fmla="*/ 258 h 600"/>
                <a:gd name="T86" fmla="*/ 214 w 628"/>
                <a:gd name="T87" fmla="*/ 241 h 600"/>
                <a:gd name="T88" fmla="*/ 208 w 628"/>
                <a:gd name="T89" fmla="*/ 231 h 600"/>
                <a:gd name="T90" fmla="*/ 195 w 628"/>
                <a:gd name="T91" fmla="*/ 217 h 600"/>
                <a:gd name="T92" fmla="*/ 186 w 628"/>
                <a:gd name="T93" fmla="*/ 210 h 600"/>
                <a:gd name="T94" fmla="*/ 151 w 628"/>
                <a:gd name="T95" fmla="*/ 200 h 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28" h="600">
                  <a:moveTo>
                    <a:pt x="425" y="224"/>
                  </a:moveTo>
                  <a:cubicBezTo>
                    <a:pt x="423" y="226"/>
                    <a:pt x="421" y="229"/>
                    <a:pt x="420" y="231"/>
                  </a:cubicBezTo>
                  <a:cubicBezTo>
                    <a:pt x="419" y="231"/>
                    <a:pt x="419" y="232"/>
                    <a:pt x="419" y="232"/>
                  </a:cubicBezTo>
                  <a:cubicBezTo>
                    <a:pt x="418" y="234"/>
                    <a:pt x="416" y="236"/>
                    <a:pt x="415" y="239"/>
                  </a:cubicBezTo>
                  <a:cubicBezTo>
                    <a:pt x="415" y="240"/>
                    <a:pt x="414" y="240"/>
                    <a:pt x="414" y="241"/>
                  </a:cubicBezTo>
                  <a:cubicBezTo>
                    <a:pt x="413" y="244"/>
                    <a:pt x="412" y="246"/>
                    <a:pt x="411" y="249"/>
                  </a:cubicBezTo>
                  <a:cubicBezTo>
                    <a:pt x="411" y="249"/>
                    <a:pt x="411" y="250"/>
                    <a:pt x="411" y="250"/>
                  </a:cubicBezTo>
                  <a:cubicBezTo>
                    <a:pt x="410" y="253"/>
                    <a:pt x="409" y="255"/>
                    <a:pt x="409" y="258"/>
                  </a:cubicBezTo>
                  <a:cubicBezTo>
                    <a:pt x="409" y="259"/>
                    <a:pt x="409" y="260"/>
                    <a:pt x="408" y="261"/>
                  </a:cubicBezTo>
                  <a:cubicBezTo>
                    <a:pt x="408" y="264"/>
                    <a:pt x="408" y="267"/>
                    <a:pt x="408" y="270"/>
                  </a:cubicBezTo>
                  <a:cubicBezTo>
                    <a:pt x="408" y="274"/>
                    <a:pt x="408" y="278"/>
                    <a:pt x="409" y="281"/>
                  </a:cubicBezTo>
                  <a:cubicBezTo>
                    <a:pt x="409" y="282"/>
                    <a:pt x="409" y="283"/>
                    <a:pt x="409" y="283"/>
                  </a:cubicBezTo>
                  <a:cubicBezTo>
                    <a:pt x="410" y="287"/>
                    <a:pt x="411" y="290"/>
                    <a:pt x="412" y="293"/>
                  </a:cubicBezTo>
                  <a:cubicBezTo>
                    <a:pt x="412" y="294"/>
                    <a:pt x="412" y="294"/>
                    <a:pt x="412" y="295"/>
                  </a:cubicBezTo>
                  <a:cubicBezTo>
                    <a:pt x="414" y="298"/>
                    <a:pt x="415" y="301"/>
                    <a:pt x="417" y="304"/>
                  </a:cubicBezTo>
                  <a:cubicBezTo>
                    <a:pt x="417" y="305"/>
                    <a:pt x="417" y="305"/>
                    <a:pt x="418" y="306"/>
                  </a:cubicBezTo>
                  <a:cubicBezTo>
                    <a:pt x="420" y="309"/>
                    <a:pt x="422" y="312"/>
                    <a:pt x="424" y="315"/>
                  </a:cubicBezTo>
                  <a:cubicBezTo>
                    <a:pt x="424" y="315"/>
                    <a:pt x="424" y="315"/>
                    <a:pt x="424" y="315"/>
                  </a:cubicBezTo>
                  <a:cubicBezTo>
                    <a:pt x="427" y="318"/>
                    <a:pt x="429" y="320"/>
                    <a:pt x="432" y="323"/>
                  </a:cubicBezTo>
                  <a:cubicBezTo>
                    <a:pt x="432" y="323"/>
                    <a:pt x="432" y="323"/>
                    <a:pt x="432" y="323"/>
                  </a:cubicBezTo>
                  <a:cubicBezTo>
                    <a:pt x="435" y="326"/>
                    <a:pt x="438" y="328"/>
                    <a:pt x="441" y="330"/>
                  </a:cubicBezTo>
                  <a:cubicBezTo>
                    <a:pt x="442" y="330"/>
                    <a:pt x="442" y="330"/>
                    <a:pt x="442" y="330"/>
                  </a:cubicBezTo>
                  <a:cubicBezTo>
                    <a:pt x="446" y="332"/>
                    <a:pt x="449" y="334"/>
                    <a:pt x="452" y="335"/>
                  </a:cubicBezTo>
                  <a:cubicBezTo>
                    <a:pt x="453" y="335"/>
                    <a:pt x="453" y="335"/>
                    <a:pt x="453" y="335"/>
                  </a:cubicBezTo>
                  <a:cubicBezTo>
                    <a:pt x="461" y="338"/>
                    <a:pt x="469" y="340"/>
                    <a:pt x="478" y="340"/>
                  </a:cubicBezTo>
                  <a:cubicBezTo>
                    <a:pt x="516" y="340"/>
                    <a:pt x="547" y="309"/>
                    <a:pt x="547" y="270"/>
                  </a:cubicBezTo>
                  <a:cubicBezTo>
                    <a:pt x="547" y="231"/>
                    <a:pt x="516" y="200"/>
                    <a:pt x="478" y="200"/>
                  </a:cubicBezTo>
                  <a:cubicBezTo>
                    <a:pt x="468" y="200"/>
                    <a:pt x="458" y="202"/>
                    <a:pt x="450" y="206"/>
                  </a:cubicBezTo>
                  <a:cubicBezTo>
                    <a:pt x="450" y="206"/>
                    <a:pt x="450" y="206"/>
                    <a:pt x="450" y="206"/>
                  </a:cubicBezTo>
                  <a:cubicBezTo>
                    <a:pt x="449" y="206"/>
                    <a:pt x="449" y="206"/>
                    <a:pt x="449" y="206"/>
                  </a:cubicBezTo>
                  <a:cubicBezTo>
                    <a:pt x="446" y="208"/>
                    <a:pt x="444" y="209"/>
                    <a:pt x="442" y="210"/>
                  </a:cubicBezTo>
                  <a:cubicBezTo>
                    <a:pt x="441" y="210"/>
                    <a:pt x="441" y="211"/>
                    <a:pt x="440" y="211"/>
                  </a:cubicBezTo>
                  <a:cubicBezTo>
                    <a:pt x="438" y="213"/>
                    <a:pt x="435" y="215"/>
                    <a:pt x="433" y="216"/>
                  </a:cubicBezTo>
                  <a:cubicBezTo>
                    <a:pt x="433" y="217"/>
                    <a:pt x="432" y="217"/>
                    <a:pt x="432" y="217"/>
                  </a:cubicBezTo>
                  <a:cubicBezTo>
                    <a:pt x="430" y="219"/>
                    <a:pt x="428" y="221"/>
                    <a:pt x="426" y="223"/>
                  </a:cubicBezTo>
                  <a:cubicBezTo>
                    <a:pt x="426" y="223"/>
                    <a:pt x="425" y="224"/>
                    <a:pt x="425" y="224"/>
                  </a:cubicBezTo>
                  <a:close/>
                  <a:moveTo>
                    <a:pt x="314" y="140"/>
                  </a:moveTo>
                  <a:lnTo>
                    <a:pt x="314" y="140"/>
                  </a:lnTo>
                  <a:cubicBezTo>
                    <a:pt x="353" y="140"/>
                    <a:pt x="384" y="108"/>
                    <a:pt x="384" y="70"/>
                  </a:cubicBezTo>
                  <a:cubicBezTo>
                    <a:pt x="384" y="31"/>
                    <a:pt x="353" y="0"/>
                    <a:pt x="314" y="0"/>
                  </a:cubicBezTo>
                  <a:cubicBezTo>
                    <a:pt x="275" y="0"/>
                    <a:pt x="244" y="31"/>
                    <a:pt x="244" y="70"/>
                  </a:cubicBezTo>
                  <a:cubicBezTo>
                    <a:pt x="244" y="108"/>
                    <a:pt x="275" y="140"/>
                    <a:pt x="314" y="140"/>
                  </a:cubicBezTo>
                  <a:close/>
                  <a:moveTo>
                    <a:pt x="379" y="336"/>
                  </a:moveTo>
                  <a:lnTo>
                    <a:pt x="379" y="336"/>
                  </a:lnTo>
                  <a:lnTo>
                    <a:pt x="379" y="283"/>
                  </a:lnTo>
                  <a:cubicBezTo>
                    <a:pt x="379" y="279"/>
                    <a:pt x="378" y="274"/>
                    <a:pt x="378" y="270"/>
                  </a:cubicBezTo>
                  <a:cubicBezTo>
                    <a:pt x="378" y="266"/>
                    <a:pt x="379" y="262"/>
                    <a:pt x="379" y="257"/>
                  </a:cubicBezTo>
                  <a:lnTo>
                    <a:pt x="379" y="254"/>
                  </a:lnTo>
                  <a:lnTo>
                    <a:pt x="380" y="254"/>
                  </a:lnTo>
                  <a:cubicBezTo>
                    <a:pt x="385" y="223"/>
                    <a:pt x="404" y="197"/>
                    <a:pt x="431" y="183"/>
                  </a:cubicBezTo>
                  <a:cubicBezTo>
                    <a:pt x="412" y="165"/>
                    <a:pt x="387" y="154"/>
                    <a:pt x="359" y="154"/>
                  </a:cubicBezTo>
                  <a:lnTo>
                    <a:pt x="269" y="154"/>
                  </a:lnTo>
                  <a:cubicBezTo>
                    <a:pt x="241" y="154"/>
                    <a:pt x="216" y="165"/>
                    <a:pt x="197" y="183"/>
                  </a:cubicBezTo>
                  <a:cubicBezTo>
                    <a:pt x="228" y="199"/>
                    <a:pt x="250" y="232"/>
                    <a:pt x="250" y="270"/>
                  </a:cubicBezTo>
                  <a:cubicBezTo>
                    <a:pt x="250" y="278"/>
                    <a:pt x="249" y="285"/>
                    <a:pt x="247" y="293"/>
                  </a:cubicBezTo>
                  <a:lnTo>
                    <a:pt x="247" y="335"/>
                  </a:lnTo>
                  <a:cubicBezTo>
                    <a:pt x="276" y="347"/>
                    <a:pt x="299" y="369"/>
                    <a:pt x="314" y="396"/>
                  </a:cubicBezTo>
                  <a:cubicBezTo>
                    <a:pt x="328" y="369"/>
                    <a:pt x="352" y="348"/>
                    <a:pt x="379" y="336"/>
                  </a:cubicBezTo>
                  <a:close/>
                  <a:moveTo>
                    <a:pt x="282" y="400"/>
                  </a:moveTo>
                  <a:lnTo>
                    <a:pt x="282" y="400"/>
                  </a:lnTo>
                  <a:cubicBezTo>
                    <a:pt x="280" y="397"/>
                    <a:pt x="278" y="394"/>
                    <a:pt x="275" y="391"/>
                  </a:cubicBezTo>
                  <a:cubicBezTo>
                    <a:pt x="275" y="390"/>
                    <a:pt x="274" y="390"/>
                    <a:pt x="274" y="390"/>
                  </a:cubicBezTo>
                  <a:cubicBezTo>
                    <a:pt x="272" y="387"/>
                    <a:pt x="270" y="385"/>
                    <a:pt x="267" y="382"/>
                  </a:cubicBezTo>
                  <a:cubicBezTo>
                    <a:pt x="267" y="382"/>
                    <a:pt x="266" y="382"/>
                    <a:pt x="266" y="381"/>
                  </a:cubicBezTo>
                  <a:cubicBezTo>
                    <a:pt x="263" y="379"/>
                    <a:pt x="261" y="377"/>
                    <a:pt x="258" y="375"/>
                  </a:cubicBezTo>
                  <a:cubicBezTo>
                    <a:pt x="257" y="374"/>
                    <a:pt x="257" y="374"/>
                    <a:pt x="257" y="374"/>
                  </a:cubicBezTo>
                  <a:cubicBezTo>
                    <a:pt x="247" y="367"/>
                    <a:pt x="237" y="362"/>
                    <a:pt x="225" y="359"/>
                  </a:cubicBezTo>
                  <a:cubicBezTo>
                    <a:pt x="223" y="358"/>
                    <a:pt x="220" y="357"/>
                    <a:pt x="218" y="357"/>
                  </a:cubicBezTo>
                  <a:cubicBezTo>
                    <a:pt x="217" y="356"/>
                    <a:pt x="215" y="356"/>
                    <a:pt x="214" y="356"/>
                  </a:cubicBezTo>
                  <a:cubicBezTo>
                    <a:pt x="212" y="356"/>
                    <a:pt x="210" y="355"/>
                    <a:pt x="208" y="355"/>
                  </a:cubicBezTo>
                  <a:cubicBezTo>
                    <a:pt x="207" y="355"/>
                    <a:pt x="206" y="355"/>
                    <a:pt x="205" y="355"/>
                  </a:cubicBezTo>
                  <a:cubicBezTo>
                    <a:pt x="202" y="354"/>
                    <a:pt x="199" y="354"/>
                    <a:pt x="195" y="354"/>
                  </a:cubicBezTo>
                  <a:lnTo>
                    <a:pt x="105" y="354"/>
                  </a:lnTo>
                  <a:cubicBezTo>
                    <a:pt x="47" y="354"/>
                    <a:pt x="0" y="401"/>
                    <a:pt x="0" y="460"/>
                  </a:cubicBezTo>
                  <a:lnTo>
                    <a:pt x="0" y="600"/>
                  </a:lnTo>
                  <a:lnTo>
                    <a:pt x="62" y="600"/>
                  </a:lnTo>
                  <a:lnTo>
                    <a:pt x="62" y="454"/>
                  </a:lnTo>
                  <a:lnTo>
                    <a:pt x="83" y="454"/>
                  </a:lnTo>
                  <a:lnTo>
                    <a:pt x="83" y="600"/>
                  </a:lnTo>
                  <a:lnTo>
                    <a:pt x="216" y="600"/>
                  </a:lnTo>
                  <a:lnTo>
                    <a:pt x="216" y="454"/>
                  </a:lnTo>
                  <a:lnTo>
                    <a:pt x="237" y="454"/>
                  </a:lnTo>
                  <a:lnTo>
                    <a:pt x="237" y="600"/>
                  </a:lnTo>
                  <a:lnTo>
                    <a:pt x="301" y="600"/>
                  </a:lnTo>
                  <a:lnTo>
                    <a:pt x="301" y="460"/>
                  </a:lnTo>
                  <a:cubicBezTo>
                    <a:pt x="301" y="437"/>
                    <a:pt x="294" y="417"/>
                    <a:pt x="282" y="400"/>
                  </a:cubicBezTo>
                  <a:cubicBezTo>
                    <a:pt x="282" y="400"/>
                    <a:pt x="282" y="400"/>
                    <a:pt x="282" y="400"/>
                  </a:cubicBezTo>
                  <a:close/>
                  <a:moveTo>
                    <a:pt x="523" y="354"/>
                  </a:moveTo>
                  <a:lnTo>
                    <a:pt x="523" y="354"/>
                  </a:lnTo>
                  <a:lnTo>
                    <a:pt x="433" y="354"/>
                  </a:lnTo>
                  <a:cubicBezTo>
                    <a:pt x="429" y="354"/>
                    <a:pt x="426" y="354"/>
                    <a:pt x="423" y="355"/>
                  </a:cubicBezTo>
                  <a:cubicBezTo>
                    <a:pt x="422" y="355"/>
                    <a:pt x="421" y="355"/>
                    <a:pt x="420" y="355"/>
                  </a:cubicBezTo>
                  <a:cubicBezTo>
                    <a:pt x="418" y="355"/>
                    <a:pt x="415" y="356"/>
                    <a:pt x="413" y="356"/>
                  </a:cubicBezTo>
                  <a:cubicBezTo>
                    <a:pt x="412" y="356"/>
                    <a:pt x="411" y="356"/>
                    <a:pt x="410" y="357"/>
                  </a:cubicBezTo>
                  <a:cubicBezTo>
                    <a:pt x="408" y="357"/>
                    <a:pt x="405" y="358"/>
                    <a:pt x="403" y="358"/>
                  </a:cubicBezTo>
                  <a:cubicBezTo>
                    <a:pt x="387" y="363"/>
                    <a:pt x="373" y="371"/>
                    <a:pt x="361" y="382"/>
                  </a:cubicBezTo>
                  <a:cubicBezTo>
                    <a:pt x="361" y="382"/>
                    <a:pt x="361" y="382"/>
                    <a:pt x="361" y="383"/>
                  </a:cubicBezTo>
                  <a:cubicBezTo>
                    <a:pt x="358" y="385"/>
                    <a:pt x="356" y="388"/>
                    <a:pt x="353" y="390"/>
                  </a:cubicBezTo>
                  <a:cubicBezTo>
                    <a:pt x="353" y="390"/>
                    <a:pt x="353" y="391"/>
                    <a:pt x="353" y="391"/>
                  </a:cubicBezTo>
                  <a:cubicBezTo>
                    <a:pt x="337" y="409"/>
                    <a:pt x="327" y="433"/>
                    <a:pt x="327" y="460"/>
                  </a:cubicBezTo>
                  <a:lnTo>
                    <a:pt x="327" y="600"/>
                  </a:lnTo>
                  <a:lnTo>
                    <a:pt x="389" y="600"/>
                  </a:lnTo>
                  <a:lnTo>
                    <a:pt x="389" y="454"/>
                  </a:lnTo>
                  <a:lnTo>
                    <a:pt x="410" y="454"/>
                  </a:lnTo>
                  <a:lnTo>
                    <a:pt x="410" y="600"/>
                  </a:lnTo>
                  <a:lnTo>
                    <a:pt x="543" y="600"/>
                  </a:lnTo>
                  <a:lnTo>
                    <a:pt x="543" y="454"/>
                  </a:lnTo>
                  <a:lnTo>
                    <a:pt x="564" y="454"/>
                  </a:lnTo>
                  <a:lnTo>
                    <a:pt x="564" y="600"/>
                  </a:lnTo>
                  <a:lnTo>
                    <a:pt x="628" y="600"/>
                  </a:lnTo>
                  <a:lnTo>
                    <a:pt x="628" y="460"/>
                  </a:lnTo>
                  <a:cubicBezTo>
                    <a:pt x="628" y="401"/>
                    <a:pt x="581" y="354"/>
                    <a:pt x="523" y="354"/>
                  </a:cubicBezTo>
                  <a:close/>
                  <a:moveTo>
                    <a:pt x="151" y="340"/>
                  </a:moveTo>
                  <a:lnTo>
                    <a:pt x="151" y="340"/>
                  </a:lnTo>
                  <a:cubicBezTo>
                    <a:pt x="159" y="340"/>
                    <a:pt x="167" y="338"/>
                    <a:pt x="175" y="335"/>
                  </a:cubicBezTo>
                  <a:cubicBezTo>
                    <a:pt x="175" y="335"/>
                    <a:pt x="175" y="335"/>
                    <a:pt x="176" y="335"/>
                  </a:cubicBezTo>
                  <a:cubicBezTo>
                    <a:pt x="179" y="334"/>
                    <a:pt x="183" y="332"/>
                    <a:pt x="186" y="330"/>
                  </a:cubicBezTo>
                  <a:cubicBezTo>
                    <a:pt x="186" y="330"/>
                    <a:pt x="186" y="330"/>
                    <a:pt x="186" y="330"/>
                  </a:cubicBezTo>
                  <a:cubicBezTo>
                    <a:pt x="190" y="328"/>
                    <a:pt x="193" y="326"/>
                    <a:pt x="196" y="323"/>
                  </a:cubicBezTo>
                  <a:cubicBezTo>
                    <a:pt x="196" y="323"/>
                    <a:pt x="196" y="323"/>
                    <a:pt x="196" y="323"/>
                  </a:cubicBezTo>
                  <a:cubicBezTo>
                    <a:pt x="202" y="318"/>
                    <a:pt x="206" y="312"/>
                    <a:pt x="210" y="306"/>
                  </a:cubicBezTo>
                  <a:cubicBezTo>
                    <a:pt x="211" y="305"/>
                    <a:pt x="211" y="305"/>
                    <a:pt x="211" y="304"/>
                  </a:cubicBezTo>
                  <a:cubicBezTo>
                    <a:pt x="213" y="301"/>
                    <a:pt x="214" y="298"/>
                    <a:pt x="216" y="295"/>
                  </a:cubicBezTo>
                  <a:cubicBezTo>
                    <a:pt x="216" y="294"/>
                    <a:pt x="216" y="294"/>
                    <a:pt x="216" y="293"/>
                  </a:cubicBezTo>
                  <a:cubicBezTo>
                    <a:pt x="217" y="290"/>
                    <a:pt x="218" y="287"/>
                    <a:pt x="219" y="283"/>
                  </a:cubicBezTo>
                  <a:cubicBezTo>
                    <a:pt x="219" y="282"/>
                    <a:pt x="219" y="282"/>
                    <a:pt x="219" y="281"/>
                  </a:cubicBezTo>
                  <a:cubicBezTo>
                    <a:pt x="220" y="278"/>
                    <a:pt x="220" y="274"/>
                    <a:pt x="220" y="270"/>
                  </a:cubicBezTo>
                  <a:cubicBezTo>
                    <a:pt x="220" y="267"/>
                    <a:pt x="220" y="264"/>
                    <a:pt x="220" y="261"/>
                  </a:cubicBezTo>
                  <a:cubicBezTo>
                    <a:pt x="219" y="260"/>
                    <a:pt x="219" y="259"/>
                    <a:pt x="219" y="258"/>
                  </a:cubicBezTo>
                  <a:cubicBezTo>
                    <a:pt x="219" y="255"/>
                    <a:pt x="218" y="252"/>
                    <a:pt x="217" y="250"/>
                  </a:cubicBezTo>
                  <a:cubicBezTo>
                    <a:pt x="217" y="249"/>
                    <a:pt x="217" y="249"/>
                    <a:pt x="217" y="249"/>
                  </a:cubicBezTo>
                  <a:cubicBezTo>
                    <a:pt x="216" y="246"/>
                    <a:pt x="215" y="244"/>
                    <a:pt x="214" y="241"/>
                  </a:cubicBezTo>
                  <a:cubicBezTo>
                    <a:pt x="214" y="240"/>
                    <a:pt x="213" y="240"/>
                    <a:pt x="213" y="239"/>
                  </a:cubicBezTo>
                  <a:cubicBezTo>
                    <a:pt x="212" y="236"/>
                    <a:pt x="210" y="234"/>
                    <a:pt x="209" y="231"/>
                  </a:cubicBezTo>
                  <a:lnTo>
                    <a:pt x="208" y="231"/>
                  </a:lnTo>
                  <a:cubicBezTo>
                    <a:pt x="207" y="229"/>
                    <a:pt x="205" y="226"/>
                    <a:pt x="203" y="224"/>
                  </a:cubicBezTo>
                  <a:cubicBezTo>
                    <a:pt x="203" y="224"/>
                    <a:pt x="202" y="223"/>
                    <a:pt x="202" y="223"/>
                  </a:cubicBezTo>
                  <a:cubicBezTo>
                    <a:pt x="200" y="221"/>
                    <a:pt x="198" y="219"/>
                    <a:pt x="195" y="217"/>
                  </a:cubicBezTo>
                  <a:cubicBezTo>
                    <a:pt x="195" y="217"/>
                    <a:pt x="195" y="217"/>
                    <a:pt x="195" y="216"/>
                  </a:cubicBezTo>
                  <a:cubicBezTo>
                    <a:pt x="193" y="215"/>
                    <a:pt x="190" y="213"/>
                    <a:pt x="188" y="211"/>
                  </a:cubicBezTo>
                  <a:cubicBezTo>
                    <a:pt x="187" y="211"/>
                    <a:pt x="187" y="210"/>
                    <a:pt x="186" y="210"/>
                  </a:cubicBezTo>
                  <a:cubicBezTo>
                    <a:pt x="184" y="209"/>
                    <a:pt x="181" y="207"/>
                    <a:pt x="179" y="206"/>
                  </a:cubicBezTo>
                  <a:cubicBezTo>
                    <a:pt x="179" y="206"/>
                    <a:pt x="178" y="206"/>
                    <a:pt x="178" y="206"/>
                  </a:cubicBezTo>
                  <a:cubicBezTo>
                    <a:pt x="170" y="202"/>
                    <a:pt x="160" y="200"/>
                    <a:pt x="151" y="200"/>
                  </a:cubicBezTo>
                  <a:cubicBezTo>
                    <a:pt x="112" y="200"/>
                    <a:pt x="81" y="231"/>
                    <a:pt x="81" y="270"/>
                  </a:cubicBezTo>
                  <a:cubicBezTo>
                    <a:pt x="81" y="309"/>
                    <a:pt x="112" y="340"/>
                    <a:pt x="151" y="340"/>
                  </a:cubicBezTo>
                  <a:close/>
                </a:path>
              </a:pathLst>
            </a:custGeom>
            <a:solidFill>
              <a:srgbClr val="365B7C"/>
            </a:solidFill>
            <a:ln>
              <a:noFill/>
            </a:ln>
          </p:spPr>
          <p:txBody>
            <a:bodyPr vert="horz" wrap="square" lIns="91440" tIns="45720" rIns="91440" bIns="45720" numCol="1" anchor="t" anchorCtr="0" compatLnSpc="1">
              <a:prstTxWarp prst="textNoShape">
                <a:avLst/>
              </a:prstTxWarp>
            </a:bodyPr>
            <a:lstStyle/>
            <a:p>
              <a:endParaRPr lang="zh-CN" altLang="en-US">
                <a:solidFill>
                  <a:schemeClr val="accent2"/>
                </a:solidFill>
              </a:endParaRPr>
            </a:p>
          </p:txBody>
        </p:sp>
      </p:grpSp>
      <p:grpSp>
        <p:nvGrpSpPr>
          <p:cNvPr id="10" name="组合 9"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GrpSpPr/>
          <p:nvPr/>
        </p:nvGrpSpPr>
        <p:grpSpPr>
          <a:xfrm>
            <a:off x="5092305" y="3696599"/>
            <a:ext cx="1873882" cy="1877138"/>
            <a:chOff x="4698609" y="3736913"/>
            <a:chExt cx="1873882" cy="1877138"/>
          </a:xfrm>
        </p:grpSpPr>
        <p:grpSp>
          <p:nvGrpSpPr>
            <p:cNvPr id="6" name="组合 5"/>
            <p:cNvGrpSpPr/>
            <p:nvPr/>
          </p:nvGrpSpPr>
          <p:grpSpPr>
            <a:xfrm>
              <a:off x="4698609" y="3736913"/>
              <a:ext cx="1873882" cy="1877138"/>
              <a:chOff x="2063415" y="3261004"/>
              <a:chExt cx="1656000" cy="1658877"/>
            </a:xfrm>
          </p:grpSpPr>
          <p:sp>
            <p:nvSpPr>
              <p:cNvPr id="17" name="任意多边形 16"/>
              <p:cNvSpPr/>
              <p:nvPr/>
            </p:nvSpPr>
            <p:spPr>
              <a:xfrm>
                <a:off x="2063415" y="3261004"/>
                <a:ext cx="1656000" cy="1658877"/>
              </a:xfrm>
              <a:custGeom>
                <a:avLst/>
                <a:gdLst>
                  <a:gd name="connsiteX0" fmla="*/ 0 w 1656000"/>
                  <a:gd name="connsiteY0" fmla="*/ 0 h 1658877"/>
                  <a:gd name="connsiteX1" fmla="*/ 404726 w 1656000"/>
                  <a:gd name="connsiteY1" fmla="*/ 0 h 1658877"/>
                  <a:gd name="connsiteX2" fmla="*/ 583096 w 1656000"/>
                  <a:gd name="connsiteY2" fmla="*/ 0 h 1658877"/>
                  <a:gd name="connsiteX3" fmla="*/ 1251274 w 1656000"/>
                  <a:gd name="connsiteY3" fmla="*/ 0 h 1658877"/>
                  <a:gd name="connsiteX4" fmla="*/ 1656000 w 1656000"/>
                  <a:gd name="connsiteY4" fmla="*/ 404726 h 1658877"/>
                  <a:gd name="connsiteX5" fmla="*/ 1656000 w 1656000"/>
                  <a:gd name="connsiteY5" fmla="*/ 1251274 h 1658877"/>
                  <a:gd name="connsiteX6" fmla="*/ 1652796 w 1656000"/>
                  <a:gd name="connsiteY6" fmla="*/ 1283057 h 1658877"/>
                  <a:gd name="connsiteX7" fmla="*/ 1652796 w 1656000"/>
                  <a:gd name="connsiteY7" fmla="*/ 1658877 h 1658877"/>
                  <a:gd name="connsiteX8" fmla="*/ 1069700 w 1656000"/>
                  <a:gd name="connsiteY8" fmla="*/ 1658877 h 1658877"/>
                  <a:gd name="connsiteX9" fmla="*/ 1069700 w 1656000"/>
                  <a:gd name="connsiteY9" fmla="*/ 1656000 h 1658877"/>
                  <a:gd name="connsiteX10" fmla="*/ 404726 w 1656000"/>
                  <a:gd name="connsiteY10" fmla="*/ 1656000 h 1658877"/>
                  <a:gd name="connsiteX11" fmla="*/ 0 w 1656000"/>
                  <a:gd name="connsiteY11" fmla="*/ 1251274 h 1658877"/>
                  <a:gd name="connsiteX12" fmla="*/ 0 w 1656000"/>
                  <a:gd name="connsiteY12" fmla="*/ 838080 h 1658877"/>
                  <a:gd name="connsiteX13" fmla="*/ 0 w 1656000"/>
                  <a:gd name="connsiteY13" fmla="*/ 404726 h 1658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56000" h="1658877">
                    <a:moveTo>
                      <a:pt x="0" y="0"/>
                    </a:moveTo>
                    <a:lnTo>
                      <a:pt x="404726" y="0"/>
                    </a:lnTo>
                    <a:lnTo>
                      <a:pt x="583096" y="0"/>
                    </a:lnTo>
                    <a:lnTo>
                      <a:pt x="1251274" y="0"/>
                    </a:lnTo>
                    <a:cubicBezTo>
                      <a:pt x="1474798" y="0"/>
                      <a:pt x="1656000" y="181202"/>
                      <a:pt x="1656000" y="404726"/>
                    </a:cubicBezTo>
                    <a:lnTo>
                      <a:pt x="1656000" y="1251274"/>
                    </a:lnTo>
                    <a:lnTo>
                      <a:pt x="1652796" y="1283057"/>
                    </a:lnTo>
                    <a:lnTo>
                      <a:pt x="1652796" y="1658877"/>
                    </a:lnTo>
                    <a:lnTo>
                      <a:pt x="1069700" y="1658877"/>
                    </a:lnTo>
                    <a:lnTo>
                      <a:pt x="1069700" y="1656000"/>
                    </a:lnTo>
                    <a:lnTo>
                      <a:pt x="404726" y="1656000"/>
                    </a:lnTo>
                    <a:cubicBezTo>
                      <a:pt x="181202" y="1656000"/>
                      <a:pt x="0" y="1474798"/>
                      <a:pt x="0" y="1251274"/>
                    </a:cubicBezTo>
                    <a:lnTo>
                      <a:pt x="0" y="838080"/>
                    </a:lnTo>
                    <a:lnTo>
                      <a:pt x="0" y="404726"/>
                    </a:lnTo>
                    <a:close/>
                  </a:path>
                </a:pathLst>
              </a:custGeom>
              <a:solidFill>
                <a:srgbClr val="96648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8" name="任意多边形 17"/>
              <p:cNvSpPr>
                <a:spLocks noChangeAspect="1"/>
              </p:cNvSpPr>
              <p:nvPr/>
            </p:nvSpPr>
            <p:spPr>
              <a:xfrm>
                <a:off x="2298445" y="3496442"/>
                <a:ext cx="1185940" cy="1188000"/>
              </a:xfrm>
              <a:custGeom>
                <a:avLst/>
                <a:gdLst>
                  <a:gd name="connsiteX0" fmla="*/ 0 w 1656000"/>
                  <a:gd name="connsiteY0" fmla="*/ 0 h 1658877"/>
                  <a:gd name="connsiteX1" fmla="*/ 404726 w 1656000"/>
                  <a:gd name="connsiteY1" fmla="*/ 0 h 1658877"/>
                  <a:gd name="connsiteX2" fmla="*/ 583096 w 1656000"/>
                  <a:gd name="connsiteY2" fmla="*/ 0 h 1658877"/>
                  <a:gd name="connsiteX3" fmla="*/ 1251274 w 1656000"/>
                  <a:gd name="connsiteY3" fmla="*/ 0 h 1658877"/>
                  <a:gd name="connsiteX4" fmla="*/ 1656000 w 1656000"/>
                  <a:gd name="connsiteY4" fmla="*/ 404726 h 1658877"/>
                  <a:gd name="connsiteX5" fmla="*/ 1656000 w 1656000"/>
                  <a:gd name="connsiteY5" fmla="*/ 1251274 h 1658877"/>
                  <a:gd name="connsiteX6" fmla="*/ 1652796 w 1656000"/>
                  <a:gd name="connsiteY6" fmla="*/ 1283057 h 1658877"/>
                  <a:gd name="connsiteX7" fmla="*/ 1652796 w 1656000"/>
                  <a:gd name="connsiteY7" fmla="*/ 1658877 h 1658877"/>
                  <a:gd name="connsiteX8" fmla="*/ 1069700 w 1656000"/>
                  <a:gd name="connsiteY8" fmla="*/ 1658877 h 1658877"/>
                  <a:gd name="connsiteX9" fmla="*/ 1069700 w 1656000"/>
                  <a:gd name="connsiteY9" fmla="*/ 1656000 h 1658877"/>
                  <a:gd name="connsiteX10" fmla="*/ 404726 w 1656000"/>
                  <a:gd name="connsiteY10" fmla="*/ 1656000 h 1658877"/>
                  <a:gd name="connsiteX11" fmla="*/ 0 w 1656000"/>
                  <a:gd name="connsiteY11" fmla="*/ 1251274 h 1658877"/>
                  <a:gd name="connsiteX12" fmla="*/ 0 w 1656000"/>
                  <a:gd name="connsiteY12" fmla="*/ 838080 h 1658877"/>
                  <a:gd name="connsiteX13" fmla="*/ 0 w 1656000"/>
                  <a:gd name="connsiteY13" fmla="*/ 404726 h 1658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56000" h="1658877">
                    <a:moveTo>
                      <a:pt x="0" y="0"/>
                    </a:moveTo>
                    <a:lnTo>
                      <a:pt x="404726" y="0"/>
                    </a:lnTo>
                    <a:lnTo>
                      <a:pt x="583096" y="0"/>
                    </a:lnTo>
                    <a:lnTo>
                      <a:pt x="1251274" y="0"/>
                    </a:lnTo>
                    <a:cubicBezTo>
                      <a:pt x="1474798" y="0"/>
                      <a:pt x="1656000" y="181202"/>
                      <a:pt x="1656000" y="404726"/>
                    </a:cubicBezTo>
                    <a:lnTo>
                      <a:pt x="1656000" y="1251274"/>
                    </a:lnTo>
                    <a:lnTo>
                      <a:pt x="1652796" y="1283057"/>
                    </a:lnTo>
                    <a:lnTo>
                      <a:pt x="1652796" y="1658877"/>
                    </a:lnTo>
                    <a:lnTo>
                      <a:pt x="1069700" y="1658877"/>
                    </a:lnTo>
                    <a:lnTo>
                      <a:pt x="1069700" y="1656000"/>
                    </a:lnTo>
                    <a:lnTo>
                      <a:pt x="404726" y="1656000"/>
                    </a:lnTo>
                    <a:cubicBezTo>
                      <a:pt x="181202" y="1656000"/>
                      <a:pt x="0" y="1474798"/>
                      <a:pt x="0" y="1251274"/>
                    </a:cubicBezTo>
                    <a:lnTo>
                      <a:pt x="0" y="838080"/>
                    </a:lnTo>
                    <a:lnTo>
                      <a:pt x="0" y="404726"/>
                    </a:lnTo>
                    <a:close/>
                  </a:path>
                </a:pathLst>
              </a:custGeom>
              <a:gradFill>
                <a:gsLst>
                  <a:gs pos="100000">
                    <a:schemeClr val="bg1">
                      <a:lumMod val="85000"/>
                    </a:schemeClr>
                  </a:gs>
                  <a:gs pos="0">
                    <a:schemeClr val="bg1"/>
                  </a:gs>
                </a:gsLst>
                <a:lin ang="13200000" scaled="0"/>
              </a:gradFill>
              <a:ln>
                <a:noFill/>
              </a:ln>
              <a:effectLst>
                <a:outerShdw blurRad="127000" dist="635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grpSp>
        <p:sp>
          <p:nvSpPr>
            <p:cNvPr id="65" name="Freeform 26"/>
            <p:cNvSpPr>
              <a:spLocks noEditPoints="1"/>
            </p:cNvSpPr>
            <p:nvPr/>
          </p:nvSpPr>
          <p:spPr bwMode="auto">
            <a:xfrm>
              <a:off x="5399114" y="4447591"/>
              <a:ext cx="455210" cy="478260"/>
            </a:xfrm>
            <a:custGeom>
              <a:avLst/>
              <a:gdLst>
                <a:gd name="T0" fmla="*/ 139 w 577"/>
                <a:gd name="T1" fmla="*/ 87 h 609"/>
                <a:gd name="T2" fmla="*/ 27 w 577"/>
                <a:gd name="T3" fmla="*/ 87 h 609"/>
                <a:gd name="T4" fmla="*/ 27 w 577"/>
                <a:gd name="T5" fmla="*/ 48 h 609"/>
                <a:gd name="T6" fmla="*/ 139 w 577"/>
                <a:gd name="T7" fmla="*/ 48 h 609"/>
                <a:gd name="T8" fmla="*/ 139 w 577"/>
                <a:gd name="T9" fmla="*/ 87 h 609"/>
                <a:gd name="T10" fmla="*/ 139 w 577"/>
                <a:gd name="T11" fmla="*/ 179 h 609"/>
                <a:gd name="T12" fmla="*/ 27 w 577"/>
                <a:gd name="T13" fmla="*/ 179 h 609"/>
                <a:gd name="T14" fmla="*/ 27 w 577"/>
                <a:gd name="T15" fmla="*/ 140 h 609"/>
                <a:gd name="T16" fmla="*/ 139 w 577"/>
                <a:gd name="T17" fmla="*/ 140 h 609"/>
                <a:gd name="T18" fmla="*/ 139 w 577"/>
                <a:gd name="T19" fmla="*/ 179 h 609"/>
                <a:gd name="T20" fmla="*/ 139 w 577"/>
                <a:gd name="T21" fmla="*/ 271 h 609"/>
                <a:gd name="T22" fmla="*/ 27 w 577"/>
                <a:gd name="T23" fmla="*/ 271 h 609"/>
                <a:gd name="T24" fmla="*/ 27 w 577"/>
                <a:gd name="T25" fmla="*/ 232 h 609"/>
                <a:gd name="T26" fmla="*/ 139 w 577"/>
                <a:gd name="T27" fmla="*/ 232 h 609"/>
                <a:gd name="T28" fmla="*/ 139 w 577"/>
                <a:gd name="T29" fmla="*/ 271 h 609"/>
                <a:gd name="T30" fmla="*/ 0 w 577"/>
                <a:gd name="T31" fmla="*/ 609 h 609"/>
                <a:gd name="T32" fmla="*/ 166 w 577"/>
                <a:gd name="T33" fmla="*/ 609 h 609"/>
                <a:gd name="T34" fmla="*/ 166 w 577"/>
                <a:gd name="T35" fmla="*/ 0 h 609"/>
                <a:gd name="T36" fmla="*/ 0 w 577"/>
                <a:gd name="T37" fmla="*/ 0 h 609"/>
                <a:gd name="T38" fmla="*/ 0 w 577"/>
                <a:gd name="T39" fmla="*/ 609 h 609"/>
                <a:gd name="T40" fmla="*/ 344 w 577"/>
                <a:gd name="T41" fmla="*/ 87 h 609"/>
                <a:gd name="T42" fmla="*/ 232 w 577"/>
                <a:gd name="T43" fmla="*/ 87 h 609"/>
                <a:gd name="T44" fmla="*/ 232 w 577"/>
                <a:gd name="T45" fmla="*/ 48 h 609"/>
                <a:gd name="T46" fmla="*/ 344 w 577"/>
                <a:gd name="T47" fmla="*/ 48 h 609"/>
                <a:gd name="T48" fmla="*/ 344 w 577"/>
                <a:gd name="T49" fmla="*/ 87 h 609"/>
                <a:gd name="T50" fmla="*/ 344 w 577"/>
                <a:gd name="T51" fmla="*/ 179 h 609"/>
                <a:gd name="T52" fmla="*/ 232 w 577"/>
                <a:gd name="T53" fmla="*/ 179 h 609"/>
                <a:gd name="T54" fmla="*/ 232 w 577"/>
                <a:gd name="T55" fmla="*/ 140 h 609"/>
                <a:gd name="T56" fmla="*/ 344 w 577"/>
                <a:gd name="T57" fmla="*/ 140 h 609"/>
                <a:gd name="T58" fmla="*/ 344 w 577"/>
                <a:gd name="T59" fmla="*/ 179 h 609"/>
                <a:gd name="T60" fmla="*/ 344 w 577"/>
                <a:gd name="T61" fmla="*/ 271 h 609"/>
                <a:gd name="T62" fmla="*/ 232 w 577"/>
                <a:gd name="T63" fmla="*/ 271 h 609"/>
                <a:gd name="T64" fmla="*/ 232 w 577"/>
                <a:gd name="T65" fmla="*/ 232 h 609"/>
                <a:gd name="T66" fmla="*/ 344 w 577"/>
                <a:gd name="T67" fmla="*/ 232 h 609"/>
                <a:gd name="T68" fmla="*/ 344 w 577"/>
                <a:gd name="T69" fmla="*/ 271 h 609"/>
                <a:gd name="T70" fmla="*/ 205 w 577"/>
                <a:gd name="T71" fmla="*/ 609 h 609"/>
                <a:gd name="T72" fmla="*/ 371 w 577"/>
                <a:gd name="T73" fmla="*/ 609 h 609"/>
                <a:gd name="T74" fmla="*/ 371 w 577"/>
                <a:gd name="T75" fmla="*/ 0 h 609"/>
                <a:gd name="T76" fmla="*/ 205 w 577"/>
                <a:gd name="T77" fmla="*/ 0 h 609"/>
                <a:gd name="T78" fmla="*/ 205 w 577"/>
                <a:gd name="T79" fmla="*/ 609 h 609"/>
                <a:gd name="T80" fmla="*/ 549 w 577"/>
                <a:gd name="T81" fmla="*/ 87 h 609"/>
                <a:gd name="T82" fmla="*/ 437 w 577"/>
                <a:gd name="T83" fmla="*/ 87 h 609"/>
                <a:gd name="T84" fmla="*/ 437 w 577"/>
                <a:gd name="T85" fmla="*/ 48 h 609"/>
                <a:gd name="T86" fmla="*/ 549 w 577"/>
                <a:gd name="T87" fmla="*/ 48 h 609"/>
                <a:gd name="T88" fmla="*/ 549 w 577"/>
                <a:gd name="T89" fmla="*/ 87 h 609"/>
                <a:gd name="T90" fmla="*/ 549 w 577"/>
                <a:gd name="T91" fmla="*/ 179 h 609"/>
                <a:gd name="T92" fmla="*/ 437 w 577"/>
                <a:gd name="T93" fmla="*/ 179 h 609"/>
                <a:gd name="T94" fmla="*/ 437 w 577"/>
                <a:gd name="T95" fmla="*/ 140 h 609"/>
                <a:gd name="T96" fmla="*/ 549 w 577"/>
                <a:gd name="T97" fmla="*/ 140 h 609"/>
                <a:gd name="T98" fmla="*/ 549 w 577"/>
                <a:gd name="T99" fmla="*/ 179 h 609"/>
                <a:gd name="T100" fmla="*/ 549 w 577"/>
                <a:gd name="T101" fmla="*/ 271 h 609"/>
                <a:gd name="T102" fmla="*/ 437 w 577"/>
                <a:gd name="T103" fmla="*/ 271 h 609"/>
                <a:gd name="T104" fmla="*/ 437 w 577"/>
                <a:gd name="T105" fmla="*/ 232 h 609"/>
                <a:gd name="T106" fmla="*/ 549 w 577"/>
                <a:gd name="T107" fmla="*/ 232 h 609"/>
                <a:gd name="T108" fmla="*/ 549 w 577"/>
                <a:gd name="T109" fmla="*/ 271 h 609"/>
                <a:gd name="T110" fmla="*/ 410 w 577"/>
                <a:gd name="T111" fmla="*/ 609 h 609"/>
                <a:gd name="T112" fmla="*/ 577 w 577"/>
                <a:gd name="T113" fmla="*/ 609 h 609"/>
                <a:gd name="T114" fmla="*/ 577 w 577"/>
                <a:gd name="T115" fmla="*/ 0 h 609"/>
                <a:gd name="T116" fmla="*/ 410 w 577"/>
                <a:gd name="T117" fmla="*/ 0 h 609"/>
                <a:gd name="T118" fmla="*/ 410 w 577"/>
                <a:gd name="T119" fmla="*/ 609 h 6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77" h="609">
                  <a:moveTo>
                    <a:pt x="139" y="87"/>
                  </a:moveTo>
                  <a:lnTo>
                    <a:pt x="27" y="87"/>
                  </a:lnTo>
                  <a:lnTo>
                    <a:pt x="27" y="48"/>
                  </a:lnTo>
                  <a:lnTo>
                    <a:pt x="139" y="48"/>
                  </a:lnTo>
                  <a:lnTo>
                    <a:pt x="139" y="87"/>
                  </a:lnTo>
                  <a:close/>
                  <a:moveTo>
                    <a:pt x="139" y="179"/>
                  </a:moveTo>
                  <a:lnTo>
                    <a:pt x="27" y="179"/>
                  </a:lnTo>
                  <a:lnTo>
                    <a:pt x="27" y="140"/>
                  </a:lnTo>
                  <a:lnTo>
                    <a:pt x="139" y="140"/>
                  </a:lnTo>
                  <a:lnTo>
                    <a:pt x="139" y="179"/>
                  </a:lnTo>
                  <a:close/>
                  <a:moveTo>
                    <a:pt x="139" y="271"/>
                  </a:moveTo>
                  <a:lnTo>
                    <a:pt x="27" y="271"/>
                  </a:lnTo>
                  <a:lnTo>
                    <a:pt x="27" y="232"/>
                  </a:lnTo>
                  <a:lnTo>
                    <a:pt x="139" y="232"/>
                  </a:lnTo>
                  <a:lnTo>
                    <a:pt x="139" y="271"/>
                  </a:lnTo>
                  <a:close/>
                  <a:moveTo>
                    <a:pt x="0" y="609"/>
                  </a:moveTo>
                  <a:lnTo>
                    <a:pt x="166" y="609"/>
                  </a:lnTo>
                  <a:lnTo>
                    <a:pt x="166" y="0"/>
                  </a:lnTo>
                  <a:lnTo>
                    <a:pt x="0" y="0"/>
                  </a:lnTo>
                  <a:lnTo>
                    <a:pt x="0" y="609"/>
                  </a:lnTo>
                  <a:close/>
                  <a:moveTo>
                    <a:pt x="344" y="87"/>
                  </a:moveTo>
                  <a:lnTo>
                    <a:pt x="232" y="87"/>
                  </a:lnTo>
                  <a:lnTo>
                    <a:pt x="232" y="48"/>
                  </a:lnTo>
                  <a:lnTo>
                    <a:pt x="344" y="48"/>
                  </a:lnTo>
                  <a:lnTo>
                    <a:pt x="344" y="87"/>
                  </a:lnTo>
                  <a:close/>
                  <a:moveTo>
                    <a:pt x="344" y="179"/>
                  </a:moveTo>
                  <a:lnTo>
                    <a:pt x="232" y="179"/>
                  </a:lnTo>
                  <a:lnTo>
                    <a:pt x="232" y="140"/>
                  </a:lnTo>
                  <a:lnTo>
                    <a:pt x="344" y="140"/>
                  </a:lnTo>
                  <a:lnTo>
                    <a:pt x="344" y="179"/>
                  </a:lnTo>
                  <a:close/>
                  <a:moveTo>
                    <a:pt x="344" y="271"/>
                  </a:moveTo>
                  <a:lnTo>
                    <a:pt x="232" y="271"/>
                  </a:lnTo>
                  <a:lnTo>
                    <a:pt x="232" y="232"/>
                  </a:lnTo>
                  <a:lnTo>
                    <a:pt x="344" y="232"/>
                  </a:lnTo>
                  <a:lnTo>
                    <a:pt x="344" y="271"/>
                  </a:lnTo>
                  <a:close/>
                  <a:moveTo>
                    <a:pt x="205" y="609"/>
                  </a:moveTo>
                  <a:lnTo>
                    <a:pt x="371" y="609"/>
                  </a:lnTo>
                  <a:lnTo>
                    <a:pt x="371" y="0"/>
                  </a:lnTo>
                  <a:lnTo>
                    <a:pt x="205" y="0"/>
                  </a:lnTo>
                  <a:lnTo>
                    <a:pt x="205" y="609"/>
                  </a:lnTo>
                  <a:close/>
                  <a:moveTo>
                    <a:pt x="549" y="87"/>
                  </a:moveTo>
                  <a:lnTo>
                    <a:pt x="437" y="87"/>
                  </a:lnTo>
                  <a:lnTo>
                    <a:pt x="437" y="48"/>
                  </a:lnTo>
                  <a:lnTo>
                    <a:pt x="549" y="48"/>
                  </a:lnTo>
                  <a:lnTo>
                    <a:pt x="549" y="87"/>
                  </a:lnTo>
                  <a:close/>
                  <a:moveTo>
                    <a:pt x="549" y="179"/>
                  </a:moveTo>
                  <a:lnTo>
                    <a:pt x="437" y="179"/>
                  </a:lnTo>
                  <a:lnTo>
                    <a:pt x="437" y="140"/>
                  </a:lnTo>
                  <a:lnTo>
                    <a:pt x="549" y="140"/>
                  </a:lnTo>
                  <a:lnTo>
                    <a:pt x="549" y="179"/>
                  </a:lnTo>
                  <a:close/>
                  <a:moveTo>
                    <a:pt x="549" y="271"/>
                  </a:moveTo>
                  <a:lnTo>
                    <a:pt x="437" y="271"/>
                  </a:lnTo>
                  <a:lnTo>
                    <a:pt x="437" y="232"/>
                  </a:lnTo>
                  <a:lnTo>
                    <a:pt x="549" y="232"/>
                  </a:lnTo>
                  <a:lnTo>
                    <a:pt x="549" y="271"/>
                  </a:lnTo>
                  <a:close/>
                  <a:moveTo>
                    <a:pt x="410" y="609"/>
                  </a:moveTo>
                  <a:lnTo>
                    <a:pt x="577" y="609"/>
                  </a:lnTo>
                  <a:lnTo>
                    <a:pt x="577" y="0"/>
                  </a:lnTo>
                  <a:lnTo>
                    <a:pt x="410" y="0"/>
                  </a:lnTo>
                  <a:lnTo>
                    <a:pt x="410" y="609"/>
                  </a:lnTo>
                  <a:close/>
                </a:path>
              </a:pathLst>
            </a:custGeom>
            <a:solidFill>
              <a:srgbClr val="966481"/>
            </a:solidFill>
            <a:ln>
              <a:noFill/>
            </a:ln>
          </p:spPr>
          <p:txBody>
            <a:bodyPr vert="horz" wrap="square" lIns="91440" tIns="45720" rIns="91440" bIns="45720" numCol="1" anchor="t" anchorCtr="0" compatLnSpc="1">
              <a:prstTxWarp prst="textNoShape">
                <a:avLst/>
              </a:prstTxWarp>
            </a:bodyPr>
            <a:lstStyle/>
            <a:p>
              <a:endParaRPr lang="zh-CN" altLang="en-US">
                <a:solidFill>
                  <a:schemeClr val="accent2"/>
                </a:solidFill>
              </a:endParaRPr>
            </a:p>
          </p:txBody>
        </p:sp>
      </p:grpSp>
      <p:cxnSp>
        <p:nvCxnSpPr>
          <p:cNvPr id="68" name="直接连接符 67"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CxnSpPr/>
          <p:nvPr/>
        </p:nvCxnSpPr>
        <p:spPr>
          <a:xfrm>
            <a:off x="3246637" y="1273629"/>
            <a:ext cx="5770860"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69" name="文本框 68"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txBox="1"/>
          <p:nvPr/>
        </p:nvSpPr>
        <p:spPr>
          <a:xfrm>
            <a:off x="4904507" y="510871"/>
            <a:ext cx="1877437" cy="523220"/>
          </a:xfrm>
          <a:prstGeom prst="rect">
            <a:avLst/>
          </a:prstGeom>
          <a:noFill/>
        </p:spPr>
        <p:txBody>
          <a:bodyPr wrap="none" rtlCol="0">
            <a:spAutoFit/>
          </a:bodyPr>
          <a:lstStyle/>
          <a:p>
            <a:r>
              <a:rPr lang="zh-CN" altLang="en-US" sz="2800" b="1" spc="500" dirty="0">
                <a:solidFill>
                  <a:schemeClr val="bg1">
                    <a:lumMod val="50000"/>
                  </a:schemeClr>
                </a:solidFill>
                <a:latin typeface="微软雅黑" panose="020B0503020204020204" pitchFamily="34" charset="-122"/>
                <a:ea typeface="微软雅黑" panose="020B0503020204020204" pitchFamily="34" charset="-122"/>
                <a:cs typeface="Arial" panose="020B0604020202020204" pitchFamily="34" charset="0"/>
              </a:rPr>
              <a:t>任务分解</a:t>
            </a:r>
            <a:endParaRPr lang="en-US" altLang="zh-CN" sz="2800" b="1" spc="500" dirty="0">
              <a:solidFill>
                <a:schemeClr val="bg1">
                  <a:lumMod val="50000"/>
                </a:schemeClr>
              </a:solidFill>
              <a:latin typeface="微软雅黑" panose="020B0503020204020204" pitchFamily="34" charset="-122"/>
              <a:ea typeface="微软雅黑" panose="020B0503020204020204" pitchFamily="34" charset="-122"/>
              <a:cs typeface="Arial" panose="020B0604020202020204" pitchFamily="34" charset="0"/>
            </a:endParaRPr>
          </a:p>
        </p:txBody>
      </p:sp>
      <p:sp>
        <p:nvSpPr>
          <p:cNvPr id="70" name="椭圆 69"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flipH="1">
            <a:off x="2686180" y="813581"/>
            <a:ext cx="157493" cy="157493"/>
          </a:xfrm>
          <a:prstGeom prst="ellipse">
            <a:avLst/>
          </a:prstGeom>
          <a:solidFill>
            <a:srgbClr val="D06F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1" name="椭圆 70"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flipH="1">
            <a:off x="2686180" y="335956"/>
            <a:ext cx="321030" cy="321030"/>
          </a:xfrm>
          <a:prstGeom prst="ellipse">
            <a:avLst/>
          </a:prstGeom>
          <a:solidFill>
            <a:srgbClr val="966481"/>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2" name="椭圆 71"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flipH="1">
            <a:off x="2991678" y="806317"/>
            <a:ext cx="219803" cy="219803"/>
          </a:xfrm>
          <a:prstGeom prst="ellipse">
            <a:avLst/>
          </a:prstGeom>
          <a:solidFill>
            <a:srgbClr val="365B7C"/>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3" name="椭圆 72"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flipH="1">
            <a:off x="2031169" y="697840"/>
            <a:ext cx="164852" cy="164852"/>
          </a:xfrm>
          <a:prstGeom prst="ellipse">
            <a:avLst/>
          </a:prstGeom>
          <a:solidFill>
            <a:srgbClr val="F779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4" name="椭圆 73"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9354354" y="755438"/>
            <a:ext cx="157493" cy="157493"/>
          </a:xfrm>
          <a:prstGeom prst="ellipse">
            <a:avLst/>
          </a:prstGeom>
          <a:solidFill>
            <a:srgbClr val="D06F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5" name="椭圆 74"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9190817" y="277813"/>
            <a:ext cx="321030" cy="321030"/>
          </a:xfrm>
          <a:prstGeom prst="ellipse">
            <a:avLst/>
          </a:prstGeom>
          <a:solidFill>
            <a:srgbClr val="966481"/>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6" name="椭圆 75"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a:off x="8986546" y="748174"/>
            <a:ext cx="219803" cy="219803"/>
          </a:xfrm>
          <a:prstGeom prst="ellipse">
            <a:avLst/>
          </a:prstGeom>
          <a:solidFill>
            <a:srgbClr val="365B7C"/>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7" name="椭圆 76"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a:off x="10002006" y="639697"/>
            <a:ext cx="164852" cy="164852"/>
          </a:xfrm>
          <a:prstGeom prst="ellipse">
            <a:avLst/>
          </a:prstGeom>
          <a:solidFill>
            <a:srgbClr val="F779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79" name="组合 78"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GrpSpPr/>
          <p:nvPr/>
        </p:nvGrpSpPr>
        <p:grpSpPr>
          <a:xfrm>
            <a:off x="5367875" y="1432938"/>
            <a:ext cx="3728572" cy="1012881"/>
            <a:chOff x="2478120" y="2605863"/>
            <a:chExt cx="3728572" cy="1012881"/>
          </a:xfrm>
        </p:grpSpPr>
        <p:sp>
          <p:nvSpPr>
            <p:cNvPr id="80" name="Rectangle 42"/>
            <p:cNvSpPr/>
            <p:nvPr/>
          </p:nvSpPr>
          <p:spPr>
            <a:xfrm flipH="1">
              <a:off x="3070591" y="3029091"/>
              <a:ext cx="3136101" cy="589653"/>
            </a:xfrm>
            <a:prstGeom prst="rect">
              <a:avLst/>
            </a:prstGeom>
            <a:noFill/>
            <a:ln w="12700" cap="flat" cmpd="sng" algn="ctr">
              <a:noFill/>
              <a:prstDash val="solid"/>
            </a:ln>
            <a:effectLst/>
          </p:spPr>
          <p:txBody>
            <a:bodyPr lIns="91440" tIns="0" rIns="91440" bIns="0" rtlCol="0" anchor="t"/>
            <a:lstStyle/>
            <a:p>
              <a:pPr>
                <a:defRPr/>
              </a:pPr>
              <a:r>
                <a:rPr lang="zh-CN" altLang="en-US" sz="2400" kern="0" dirty="0">
                  <a:solidFill>
                    <a:schemeClr val="tx1">
                      <a:lumMod val="65000"/>
                      <a:lumOff val="35000"/>
                    </a:schemeClr>
                  </a:solidFill>
                  <a:latin typeface="KaiTi" panose="02010609060101010101" pitchFamily="49" charset="-122"/>
                  <a:ea typeface="KaiTi" panose="02010609060101010101" pitchFamily="49" charset="-122"/>
                  <a:cs typeface="Arial" pitchFamily="34" charset="0"/>
                </a:rPr>
                <a:t>面试过程实施</a:t>
              </a:r>
              <a:endParaRPr lang="en-US" sz="2400" kern="0" dirty="0">
                <a:solidFill>
                  <a:schemeClr val="tx1">
                    <a:lumMod val="65000"/>
                    <a:lumOff val="35000"/>
                  </a:schemeClr>
                </a:solidFill>
                <a:latin typeface="KaiTi" panose="02010609060101010101" pitchFamily="49" charset="-122"/>
                <a:ea typeface="KaiTi" panose="02010609060101010101" pitchFamily="49" charset="-122"/>
                <a:cs typeface="Arial" pitchFamily="34" charset="0"/>
              </a:endParaRPr>
            </a:p>
          </p:txBody>
        </p:sp>
        <p:sp>
          <p:nvSpPr>
            <p:cNvPr id="81" name="Rectangle 42"/>
            <p:cNvSpPr/>
            <p:nvPr/>
          </p:nvSpPr>
          <p:spPr>
            <a:xfrm flipH="1">
              <a:off x="2478120" y="2605863"/>
              <a:ext cx="1850053" cy="229011"/>
            </a:xfrm>
            <a:prstGeom prst="rect">
              <a:avLst/>
            </a:prstGeom>
            <a:noFill/>
            <a:ln w="12700" cap="flat" cmpd="sng" algn="ctr">
              <a:noFill/>
              <a:prstDash val="solid"/>
            </a:ln>
            <a:effectLst/>
          </p:spPr>
          <p:txBody>
            <a:bodyPr lIns="91440" tIns="0" rIns="91440" bIns="0" rtlCol="0" anchor="t"/>
            <a:lstStyle/>
            <a:p>
              <a:r>
                <a:rPr lang="zh-CN" altLang="en-US" sz="2400" b="1" dirty="0">
                  <a:solidFill>
                    <a:schemeClr val="tx1">
                      <a:lumMod val="65000"/>
                      <a:lumOff val="35000"/>
                    </a:schemeClr>
                  </a:solidFill>
                  <a:latin typeface="KaiTi" panose="02010609060101010101" pitchFamily="49" charset="-122"/>
                  <a:ea typeface="KaiTi" panose="02010609060101010101" pitchFamily="49" charset="-122"/>
                  <a:cs typeface="Arial" panose="020B0604020202020204" pitchFamily="34" charset="0"/>
                </a:rPr>
                <a:t>任务二</a:t>
              </a:r>
            </a:p>
          </p:txBody>
        </p:sp>
      </p:grpSp>
      <p:grpSp>
        <p:nvGrpSpPr>
          <p:cNvPr id="82" name="组合 81"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GrpSpPr/>
          <p:nvPr/>
        </p:nvGrpSpPr>
        <p:grpSpPr>
          <a:xfrm>
            <a:off x="328537" y="3342758"/>
            <a:ext cx="3136101" cy="1209909"/>
            <a:chOff x="2557529" y="988409"/>
            <a:chExt cx="3136101" cy="1209909"/>
          </a:xfrm>
        </p:grpSpPr>
        <p:sp>
          <p:nvSpPr>
            <p:cNvPr id="83" name="Rectangle 42"/>
            <p:cNvSpPr/>
            <p:nvPr/>
          </p:nvSpPr>
          <p:spPr>
            <a:xfrm flipH="1">
              <a:off x="2557529" y="1608665"/>
              <a:ext cx="3136101" cy="589653"/>
            </a:xfrm>
            <a:prstGeom prst="rect">
              <a:avLst/>
            </a:prstGeom>
            <a:noFill/>
            <a:ln w="12700" cap="flat" cmpd="sng" algn="ctr">
              <a:noFill/>
              <a:prstDash val="solid"/>
            </a:ln>
            <a:effectLst/>
          </p:spPr>
          <p:txBody>
            <a:bodyPr lIns="91440" tIns="0" rIns="91440" bIns="0" rtlCol="0" anchor="t"/>
            <a:lstStyle/>
            <a:p>
              <a:pPr>
                <a:defRPr/>
              </a:pPr>
              <a:r>
                <a:rPr lang="zh-CN" altLang="en-US" sz="2400" kern="0" dirty="0">
                  <a:solidFill>
                    <a:schemeClr val="tx1">
                      <a:lumMod val="65000"/>
                      <a:lumOff val="35000"/>
                    </a:schemeClr>
                  </a:solidFill>
                  <a:latin typeface="KaiTi" panose="02010609060101010101" pitchFamily="49" charset="-122"/>
                  <a:ea typeface="KaiTi" panose="02010609060101010101" pitchFamily="49" charset="-122"/>
                  <a:cs typeface="Arial" pitchFamily="34" charset="0"/>
                </a:rPr>
                <a:t>面试知识了解</a:t>
              </a:r>
              <a:endParaRPr lang="en-US" sz="2400" kern="0" dirty="0">
                <a:solidFill>
                  <a:schemeClr val="tx1">
                    <a:lumMod val="65000"/>
                    <a:lumOff val="35000"/>
                  </a:schemeClr>
                </a:solidFill>
                <a:latin typeface="KaiTi" panose="02010609060101010101" pitchFamily="49" charset="-122"/>
                <a:ea typeface="KaiTi" panose="02010609060101010101" pitchFamily="49" charset="-122"/>
                <a:cs typeface="Arial" pitchFamily="34" charset="0"/>
              </a:endParaRPr>
            </a:p>
          </p:txBody>
        </p:sp>
        <p:sp>
          <p:nvSpPr>
            <p:cNvPr id="84" name="Rectangle 42"/>
            <p:cNvSpPr/>
            <p:nvPr/>
          </p:nvSpPr>
          <p:spPr>
            <a:xfrm flipH="1">
              <a:off x="2913899" y="988409"/>
              <a:ext cx="1850053" cy="229011"/>
            </a:xfrm>
            <a:prstGeom prst="rect">
              <a:avLst/>
            </a:prstGeom>
            <a:noFill/>
            <a:ln w="12700" cap="flat" cmpd="sng" algn="ctr">
              <a:noFill/>
              <a:prstDash val="solid"/>
            </a:ln>
            <a:effectLst/>
          </p:spPr>
          <p:txBody>
            <a:bodyPr lIns="91440" tIns="0" rIns="91440" bIns="0" rtlCol="0" anchor="t"/>
            <a:lstStyle/>
            <a:p>
              <a:r>
                <a:rPr lang="zh-CN" altLang="en-US" sz="2400" b="1" dirty="0">
                  <a:solidFill>
                    <a:schemeClr val="tx1">
                      <a:lumMod val="65000"/>
                      <a:lumOff val="35000"/>
                    </a:schemeClr>
                  </a:solidFill>
                  <a:latin typeface="KaiTi" panose="02010609060101010101" pitchFamily="49" charset="-122"/>
                  <a:ea typeface="KaiTi" panose="02010609060101010101" pitchFamily="49" charset="-122"/>
                  <a:cs typeface="Arial" panose="020B0604020202020204" pitchFamily="34" charset="0"/>
                </a:rPr>
                <a:t>任务一</a:t>
              </a:r>
            </a:p>
          </p:txBody>
        </p:sp>
      </p:grpSp>
      <p:grpSp>
        <p:nvGrpSpPr>
          <p:cNvPr id="85" name="组合 84"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GrpSpPr/>
          <p:nvPr/>
        </p:nvGrpSpPr>
        <p:grpSpPr>
          <a:xfrm>
            <a:off x="9089712" y="2455990"/>
            <a:ext cx="3136101" cy="945470"/>
            <a:chOff x="2472278" y="2541605"/>
            <a:chExt cx="3136101" cy="945470"/>
          </a:xfrm>
        </p:grpSpPr>
        <p:sp>
          <p:nvSpPr>
            <p:cNvPr id="86" name="Rectangle 42"/>
            <p:cNvSpPr/>
            <p:nvPr/>
          </p:nvSpPr>
          <p:spPr>
            <a:xfrm flipH="1">
              <a:off x="2472278" y="2897422"/>
              <a:ext cx="3136101" cy="589653"/>
            </a:xfrm>
            <a:prstGeom prst="rect">
              <a:avLst/>
            </a:prstGeom>
            <a:noFill/>
            <a:ln w="12700" cap="flat" cmpd="sng" algn="ctr">
              <a:noFill/>
              <a:prstDash val="solid"/>
            </a:ln>
            <a:effectLst/>
          </p:spPr>
          <p:txBody>
            <a:bodyPr lIns="91440" tIns="0" rIns="91440" bIns="0" rtlCol="0" anchor="t"/>
            <a:lstStyle/>
            <a:p>
              <a:pPr>
                <a:defRPr/>
              </a:pPr>
              <a:r>
                <a:rPr lang="zh-CN" altLang="en-US" sz="2400" kern="0" dirty="0">
                  <a:solidFill>
                    <a:schemeClr val="tx1">
                      <a:lumMod val="65000"/>
                      <a:lumOff val="35000"/>
                    </a:schemeClr>
                  </a:solidFill>
                  <a:latin typeface="KaiTi" panose="02010609060101010101" pitchFamily="49" charset="-122"/>
                  <a:ea typeface="KaiTi" panose="02010609060101010101" pitchFamily="49" charset="-122"/>
                  <a:cs typeface="Arial" pitchFamily="34" charset="0"/>
                </a:rPr>
                <a:t>面试结果评价</a:t>
              </a:r>
              <a:endParaRPr lang="en-US" sz="2400" kern="0" dirty="0">
                <a:solidFill>
                  <a:schemeClr val="tx1">
                    <a:lumMod val="65000"/>
                    <a:lumOff val="35000"/>
                  </a:schemeClr>
                </a:solidFill>
                <a:latin typeface="KaiTi" panose="02010609060101010101" pitchFamily="49" charset="-122"/>
                <a:ea typeface="KaiTi" panose="02010609060101010101" pitchFamily="49" charset="-122"/>
                <a:cs typeface="Arial" pitchFamily="34" charset="0"/>
              </a:endParaRPr>
            </a:p>
          </p:txBody>
        </p:sp>
        <p:sp>
          <p:nvSpPr>
            <p:cNvPr id="87" name="Rectangle 42"/>
            <p:cNvSpPr/>
            <p:nvPr/>
          </p:nvSpPr>
          <p:spPr>
            <a:xfrm flipH="1">
              <a:off x="2551182" y="2541605"/>
              <a:ext cx="1850053" cy="229011"/>
            </a:xfrm>
            <a:prstGeom prst="rect">
              <a:avLst/>
            </a:prstGeom>
            <a:noFill/>
            <a:ln w="12700" cap="flat" cmpd="sng" algn="ctr">
              <a:noFill/>
              <a:prstDash val="solid"/>
            </a:ln>
            <a:effectLst/>
          </p:spPr>
          <p:txBody>
            <a:bodyPr lIns="91440" tIns="0" rIns="91440" bIns="0" rtlCol="0" anchor="t"/>
            <a:lstStyle/>
            <a:p>
              <a:r>
                <a:rPr lang="zh-CN" altLang="en-US" sz="2400" b="1" dirty="0">
                  <a:solidFill>
                    <a:schemeClr val="tx1">
                      <a:lumMod val="65000"/>
                      <a:lumOff val="35000"/>
                    </a:schemeClr>
                  </a:solidFill>
                  <a:latin typeface="KaiTi" panose="02010609060101010101" pitchFamily="49" charset="-122"/>
                  <a:ea typeface="KaiTi" panose="02010609060101010101" pitchFamily="49" charset="-122"/>
                  <a:cs typeface="Arial" panose="020B0604020202020204" pitchFamily="34" charset="0"/>
                </a:rPr>
                <a:t>任务三</a:t>
              </a:r>
            </a:p>
          </p:txBody>
        </p:sp>
      </p:grpSp>
      <p:sp>
        <p:nvSpPr>
          <p:cNvPr id="20" name="e7d195523061f1c0"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hidden="1"/>
          <p:cNvSpPr txBox="1"/>
          <p:nvPr/>
        </p:nvSpPr>
        <p:spPr>
          <a:xfrm>
            <a:off x="-355600" y="1803400"/>
            <a:ext cx="293927" cy="1016000"/>
          </a:xfrm>
          <a:prstGeom prst="rect">
            <a:avLst/>
          </a:prstGeom>
          <a:noFill/>
        </p:spPr>
        <p:txBody>
          <a:bodyPr vert="wordArtVert" rtlCol="0">
            <a:spAutoFit/>
          </a:bodyPr>
          <a:lstStyle/>
          <a:p>
            <a:r>
              <a:rPr lang="en-US" altLang="zh-CN" sz="100"/>
              <a:t>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a:t>
            </a:r>
            <a:endParaRPr lang="zh-CN" altLang="en-US" sz="100"/>
          </a:p>
        </p:txBody>
      </p:sp>
    </p:spTree>
    <p:extLst>
      <p:ext uri="{BB962C8B-B14F-4D97-AF65-F5344CB8AC3E}">
        <p14:creationId xmlns:p14="http://schemas.microsoft.com/office/powerpoint/2010/main" val="4226433352"/>
      </p:ext>
    </p:extLst>
  </p:cSld>
  <p:clrMapOvr>
    <a:masterClrMapping/>
  </p:clrMapOvr>
  <p:transition spd="slow" advTm="0">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nodeType="with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dissolve">
                                      <p:cBhvr>
                                        <p:cTn id="7" dur="500"/>
                                        <p:tgtEl>
                                          <p:spTgt spid="8"/>
                                        </p:tgtEl>
                                      </p:cBhvr>
                                    </p:animEffect>
                                  </p:childTnLst>
                                </p:cTn>
                              </p:par>
                              <p:par>
                                <p:cTn id="8" presetID="9" presetClass="entr" presetSubtype="0" fill="hold" nodeType="withEffect">
                                  <p:stCondLst>
                                    <p:cond delay="250"/>
                                  </p:stCondLst>
                                  <p:childTnLst>
                                    <p:set>
                                      <p:cBhvr>
                                        <p:cTn id="9" dur="1" fill="hold">
                                          <p:stCondLst>
                                            <p:cond delay="0"/>
                                          </p:stCondLst>
                                        </p:cTn>
                                        <p:tgtEl>
                                          <p:spTgt spid="10"/>
                                        </p:tgtEl>
                                        <p:attrNameLst>
                                          <p:attrName>style.visibility</p:attrName>
                                        </p:attrNameLst>
                                      </p:cBhvr>
                                      <p:to>
                                        <p:strVal val="visible"/>
                                      </p:to>
                                    </p:set>
                                    <p:animEffect transition="in" filter="dissolve">
                                      <p:cBhvr>
                                        <p:cTn id="10" dur="500"/>
                                        <p:tgtEl>
                                          <p:spTgt spid="10"/>
                                        </p:tgtEl>
                                      </p:cBhvr>
                                    </p:animEffect>
                                  </p:childTnLst>
                                </p:cTn>
                              </p:par>
                              <p:par>
                                <p:cTn id="11" presetID="9" presetClass="entr" presetSubtype="0" fill="hold" nodeType="withEffect">
                                  <p:stCondLst>
                                    <p:cond delay="500"/>
                                  </p:stCondLst>
                                  <p:childTnLst>
                                    <p:set>
                                      <p:cBhvr>
                                        <p:cTn id="12" dur="1" fill="hold">
                                          <p:stCondLst>
                                            <p:cond delay="0"/>
                                          </p:stCondLst>
                                        </p:cTn>
                                        <p:tgtEl>
                                          <p:spTgt spid="16"/>
                                        </p:tgtEl>
                                        <p:attrNameLst>
                                          <p:attrName>style.visibility</p:attrName>
                                        </p:attrNameLst>
                                      </p:cBhvr>
                                      <p:to>
                                        <p:strVal val="visible"/>
                                      </p:to>
                                    </p:set>
                                    <p:animEffect transition="in" filter="dissolve">
                                      <p:cBhvr>
                                        <p:cTn id="13" dur="500"/>
                                        <p:tgtEl>
                                          <p:spTgt spid="16"/>
                                        </p:tgtEl>
                                      </p:cBhvr>
                                    </p:animEffect>
                                  </p:childTnLst>
                                </p:cTn>
                              </p:par>
                            </p:childTnLst>
                          </p:cTn>
                        </p:par>
                        <p:par>
                          <p:cTn id="14" fill="hold">
                            <p:stCondLst>
                              <p:cond delay="1000"/>
                            </p:stCondLst>
                            <p:childTnLst>
                              <p:par>
                                <p:cTn id="15" presetID="22" presetClass="entr" presetSubtype="4" fill="hold" nodeType="afterEffect">
                                  <p:stCondLst>
                                    <p:cond delay="0"/>
                                  </p:stCondLst>
                                  <p:childTnLst>
                                    <p:set>
                                      <p:cBhvr>
                                        <p:cTn id="16" dur="1" fill="hold">
                                          <p:stCondLst>
                                            <p:cond delay="0"/>
                                          </p:stCondLst>
                                        </p:cTn>
                                        <p:tgtEl>
                                          <p:spTgt spid="38"/>
                                        </p:tgtEl>
                                        <p:attrNameLst>
                                          <p:attrName>style.visibility</p:attrName>
                                        </p:attrNameLst>
                                      </p:cBhvr>
                                      <p:to>
                                        <p:strVal val="visible"/>
                                      </p:to>
                                    </p:set>
                                    <p:animEffect transition="in" filter="wipe(down)">
                                      <p:cBhvr>
                                        <p:cTn id="17" dur="500"/>
                                        <p:tgtEl>
                                          <p:spTgt spid="38"/>
                                        </p:tgtEl>
                                      </p:cBhvr>
                                    </p:animEffect>
                                  </p:childTnLst>
                                </p:cTn>
                              </p:par>
                              <p:par>
                                <p:cTn id="18" presetID="22" presetClass="entr" presetSubtype="4" fill="hold" nodeType="withEffect">
                                  <p:stCondLst>
                                    <p:cond delay="0"/>
                                  </p:stCondLst>
                                  <p:childTnLst>
                                    <p:set>
                                      <p:cBhvr>
                                        <p:cTn id="19" dur="1" fill="hold">
                                          <p:stCondLst>
                                            <p:cond delay="0"/>
                                          </p:stCondLst>
                                        </p:cTn>
                                        <p:tgtEl>
                                          <p:spTgt spid="32"/>
                                        </p:tgtEl>
                                        <p:attrNameLst>
                                          <p:attrName>style.visibility</p:attrName>
                                        </p:attrNameLst>
                                      </p:cBhvr>
                                      <p:to>
                                        <p:strVal val="visible"/>
                                      </p:to>
                                    </p:set>
                                    <p:animEffect transition="in" filter="wipe(down)">
                                      <p:cBhvr>
                                        <p:cTn id="20" dur="500"/>
                                        <p:tgtEl>
                                          <p:spTgt spid="32"/>
                                        </p:tgtEl>
                                      </p:cBhvr>
                                    </p:animEffect>
                                  </p:childTnLst>
                                </p:cTn>
                              </p:par>
                              <p:par>
                                <p:cTn id="21" presetID="22" presetClass="entr" presetSubtype="1" fill="hold" nodeType="withEffect">
                                  <p:stCondLst>
                                    <p:cond delay="0"/>
                                  </p:stCondLst>
                                  <p:childTnLst>
                                    <p:set>
                                      <p:cBhvr>
                                        <p:cTn id="22" dur="1" fill="hold">
                                          <p:stCondLst>
                                            <p:cond delay="0"/>
                                          </p:stCondLst>
                                        </p:cTn>
                                        <p:tgtEl>
                                          <p:spTgt spid="46"/>
                                        </p:tgtEl>
                                        <p:attrNameLst>
                                          <p:attrName>style.visibility</p:attrName>
                                        </p:attrNameLst>
                                      </p:cBhvr>
                                      <p:to>
                                        <p:strVal val="visible"/>
                                      </p:to>
                                    </p:set>
                                    <p:animEffect transition="in" filter="wipe(up)">
                                      <p:cBhvr>
                                        <p:cTn id="23" dur="500"/>
                                        <p:tgtEl>
                                          <p:spTgt spid="46"/>
                                        </p:tgtEl>
                                      </p:cBhvr>
                                    </p:animEffect>
                                  </p:childTnLst>
                                </p:cTn>
                              </p:par>
                            </p:childTnLst>
                          </p:cTn>
                        </p:par>
                        <p:par>
                          <p:cTn id="24" fill="hold">
                            <p:stCondLst>
                              <p:cond delay="1500"/>
                            </p:stCondLst>
                            <p:childTnLst>
                              <p:par>
                                <p:cTn id="25" presetID="10" presetClass="entr" presetSubtype="0" fill="hold" grpId="0" nodeType="afterEffect">
                                  <p:stCondLst>
                                    <p:cond delay="0"/>
                                  </p:stCondLst>
                                  <p:childTnLst>
                                    <p:set>
                                      <p:cBhvr>
                                        <p:cTn id="26" dur="1" fill="hold">
                                          <p:stCondLst>
                                            <p:cond delay="0"/>
                                          </p:stCondLst>
                                        </p:cTn>
                                        <p:tgtEl>
                                          <p:spTgt spid="60"/>
                                        </p:tgtEl>
                                        <p:attrNameLst>
                                          <p:attrName>style.visibility</p:attrName>
                                        </p:attrNameLst>
                                      </p:cBhvr>
                                      <p:to>
                                        <p:strVal val="visible"/>
                                      </p:to>
                                    </p:set>
                                    <p:animEffect transition="in" filter="fade">
                                      <p:cBhvr>
                                        <p:cTn id="27" dur="500"/>
                                        <p:tgtEl>
                                          <p:spTgt spid="60"/>
                                        </p:tgtEl>
                                      </p:cBhvr>
                                    </p:animEffect>
                                  </p:childTnLst>
                                </p:cTn>
                              </p:par>
                              <p:par>
                                <p:cTn id="28" presetID="10" presetClass="entr" presetSubtype="0" fill="hold" grpId="0" nodeType="withEffect">
                                  <p:stCondLst>
                                    <p:cond delay="0"/>
                                  </p:stCondLst>
                                  <p:childTnLst>
                                    <p:set>
                                      <p:cBhvr>
                                        <p:cTn id="29" dur="1" fill="hold">
                                          <p:stCondLst>
                                            <p:cond delay="0"/>
                                          </p:stCondLst>
                                        </p:cTn>
                                        <p:tgtEl>
                                          <p:spTgt spid="61"/>
                                        </p:tgtEl>
                                        <p:attrNameLst>
                                          <p:attrName>style.visibility</p:attrName>
                                        </p:attrNameLst>
                                      </p:cBhvr>
                                      <p:to>
                                        <p:strVal val="visible"/>
                                      </p:to>
                                    </p:set>
                                    <p:animEffect transition="in" filter="fade">
                                      <p:cBhvr>
                                        <p:cTn id="30" dur="500"/>
                                        <p:tgtEl>
                                          <p:spTgt spid="61"/>
                                        </p:tgtEl>
                                      </p:cBhvr>
                                    </p:animEffect>
                                  </p:childTnLst>
                                </p:cTn>
                              </p:par>
                              <p:par>
                                <p:cTn id="31" presetID="10" presetClass="entr" presetSubtype="0" fill="hold" grpId="0" nodeType="withEffect">
                                  <p:stCondLst>
                                    <p:cond delay="0"/>
                                  </p:stCondLst>
                                  <p:childTnLst>
                                    <p:set>
                                      <p:cBhvr>
                                        <p:cTn id="32" dur="1" fill="hold">
                                          <p:stCondLst>
                                            <p:cond delay="0"/>
                                          </p:stCondLst>
                                        </p:cTn>
                                        <p:tgtEl>
                                          <p:spTgt spid="62"/>
                                        </p:tgtEl>
                                        <p:attrNameLst>
                                          <p:attrName>style.visibility</p:attrName>
                                        </p:attrNameLst>
                                      </p:cBhvr>
                                      <p:to>
                                        <p:strVal val="visible"/>
                                      </p:to>
                                    </p:set>
                                    <p:animEffect transition="in" filter="fade">
                                      <p:cBhvr>
                                        <p:cTn id="33" dur="500"/>
                                        <p:tgtEl>
                                          <p:spTgt spid="62"/>
                                        </p:tgtEl>
                                      </p:cBhvr>
                                    </p:animEffect>
                                  </p:childTnLst>
                                </p:cTn>
                              </p:par>
                            </p:childTnLst>
                          </p:cTn>
                        </p:par>
                        <p:par>
                          <p:cTn id="34" fill="hold">
                            <p:stCondLst>
                              <p:cond delay="2000"/>
                            </p:stCondLst>
                            <p:childTnLst>
                              <p:par>
                                <p:cTn id="35" presetID="10" presetClass="entr" presetSubtype="0" fill="hold" nodeType="afterEffect">
                                  <p:stCondLst>
                                    <p:cond delay="0"/>
                                  </p:stCondLst>
                                  <p:childTnLst>
                                    <p:set>
                                      <p:cBhvr>
                                        <p:cTn id="36" dur="1" fill="hold">
                                          <p:stCondLst>
                                            <p:cond delay="0"/>
                                          </p:stCondLst>
                                        </p:cTn>
                                        <p:tgtEl>
                                          <p:spTgt spid="79"/>
                                        </p:tgtEl>
                                        <p:attrNameLst>
                                          <p:attrName>style.visibility</p:attrName>
                                        </p:attrNameLst>
                                      </p:cBhvr>
                                      <p:to>
                                        <p:strVal val="visible"/>
                                      </p:to>
                                    </p:set>
                                    <p:animEffect transition="in" filter="fade">
                                      <p:cBhvr>
                                        <p:cTn id="37" dur="500"/>
                                        <p:tgtEl>
                                          <p:spTgt spid="79"/>
                                        </p:tgtEl>
                                      </p:cBhvr>
                                    </p:animEffect>
                                  </p:childTnLst>
                                </p:cTn>
                              </p:par>
                              <p:par>
                                <p:cTn id="38" presetID="10" presetClass="entr" presetSubtype="0" fill="hold" nodeType="withEffect">
                                  <p:stCondLst>
                                    <p:cond delay="0"/>
                                  </p:stCondLst>
                                  <p:childTnLst>
                                    <p:set>
                                      <p:cBhvr>
                                        <p:cTn id="39" dur="1" fill="hold">
                                          <p:stCondLst>
                                            <p:cond delay="0"/>
                                          </p:stCondLst>
                                        </p:cTn>
                                        <p:tgtEl>
                                          <p:spTgt spid="82"/>
                                        </p:tgtEl>
                                        <p:attrNameLst>
                                          <p:attrName>style.visibility</p:attrName>
                                        </p:attrNameLst>
                                      </p:cBhvr>
                                      <p:to>
                                        <p:strVal val="visible"/>
                                      </p:to>
                                    </p:set>
                                    <p:animEffect transition="in" filter="fade">
                                      <p:cBhvr>
                                        <p:cTn id="40" dur="500"/>
                                        <p:tgtEl>
                                          <p:spTgt spid="82"/>
                                        </p:tgtEl>
                                      </p:cBhvr>
                                    </p:animEffect>
                                  </p:childTnLst>
                                </p:cTn>
                              </p:par>
                              <p:par>
                                <p:cTn id="41" presetID="10" presetClass="entr" presetSubtype="0" fill="hold" nodeType="withEffect">
                                  <p:stCondLst>
                                    <p:cond delay="0"/>
                                  </p:stCondLst>
                                  <p:childTnLst>
                                    <p:set>
                                      <p:cBhvr>
                                        <p:cTn id="42" dur="1" fill="hold">
                                          <p:stCondLst>
                                            <p:cond delay="0"/>
                                          </p:stCondLst>
                                        </p:cTn>
                                        <p:tgtEl>
                                          <p:spTgt spid="85"/>
                                        </p:tgtEl>
                                        <p:attrNameLst>
                                          <p:attrName>style.visibility</p:attrName>
                                        </p:attrNameLst>
                                      </p:cBhvr>
                                      <p:to>
                                        <p:strVal val="visible"/>
                                      </p:to>
                                    </p:set>
                                    <p:animEffect transition="in" filter="fade">
                                      <p:cBhvr>
                                        <p:cTn id="43" dur="500"/>
                                        <p:tgtEl>
                                          <p:spTgt spid="8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0" grpId="0"/>
      <p:bldP spid="61" grpId="0"/>
      <p:bldP spid="62" grpId="0"/>
    </p:bldLst>
  </p:timing>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矩形 24"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549157" y="-975631"/>
            <a:ext cx="583096" cy="838080"/>
          </a:xfrm>
          <a:prstGeom prst="rect">
            <a:avLst/>
          </a:prstGeom>
          <a:solidFill>
            <a:srgbClr val="365B7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 name="矩形 25"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1132253" y="-975631"/>
            <a:ext cx="583096" cy="838080"/>
          </a:xfrm>
          <a:prstGeom prst="rect">
            <a:avLst/>
          </a:prstGeom>
          <a:solidFill>
            <a:srgbClr val="96648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 name="矩形 26"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1715349" y="-975631"/>
            <a:ext cx="583096" cy="838080"/>
          </a:xfrm>
          <a:prstGeom prst="rect">
            <a:avLst/>
          </a:prstGeom>
          <a:solidFill>
            <a:srgbClr val="D06F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 name="矩形 27"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2298446" y="-975631"/>
            <a:ext cx="583096" cy="838080"/>
          </a:xfrm>
          <a:prstGeom prst="rect">
            <a:avLst/>
          </a:prstGeom>
          <a:solidFill>
            <a:srgbClr val="F779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 name="矩形 28"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2881542" y="-975631"/>
            <a:ext cx="583096" cy="838080"/>
          </a:xfrm>
          <a:prstGeom prst="rect">
            <a:avLst/>
          </a:prstGeom>
          <a:solidFill>
            <a:srgbClr val="F8AD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55" name="组合 54"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GrpSpPr/>
          <p:nvPr/>
        </p:nvGrpSpPr>
        <p:grpSpPr>
          <a:xfrm>
            <a:off x="809768" y="1217177"/>
            <a:ext cx="2304256" cy="4167230"/>
            <a:chOff x="752634" y="1779108"/>
            <a:chExt cx="2304256" cy="4167230"/>
          </a:xfrm>
        </p:grpSpPr>
        <p:sp>
          <p:nvSpPr>
            <p:cNvPr id="56" name="圆角矩形 38"/>
            <p:cNvSpPr/>
            <p:nvPr/>
          </p:nvSpPr>
          <p:spPr>
            <a:xfrm rot="572624">
              <a:off x="1297576" y="1779108"/>
              <a:ext cx="1274792" cy="1256404"/>
            </a:xfrm>
            <a:custGeom>
              <a:avLst/>
              <a:gdLst/>
              <a:ahLst/>
              <a:cxnLst/>
              <a:rect l="l" t="t" r="r" b="b"/>
              <a:pathLst>
                <a:path w="1554798" h="1532371">
                  <a:moveTo>
                    <a:pt x="260464" y="73817"/>
                  </a:moveTo>
                  <a:cubicBezTo>
                    <a:pt x="306072" y="28209"/>
                    <a:pt x="369078" y="0"/>
                    <a:pt x="438674" y="0"/>
                  </a:cubicBezTo>
                  <a:lnTo>
                    <a:pt x="1302770" y="0"/>
                  </a:lnTo>
                  <a:cubicBezTo>
                    <a:pt x="1441961" y="0"/>
                    <a:pt x="1554798" y="112837"/>
                    <a:pt x="1554798" y="252028"/>
                  </a:cubicBezTo>
                  <a:lnTo>
                    <a:pt x="1554798" y="252029"/>
                  </a:lnTo>
                  <a:lnTo>
                    <a:pt x="1554798" y="1116125"/>
                  </a:lnTo>
                  <a:cubicBezTo>
                    <a:pt x="1554798" y="1255316"/>
                    <a:pt x="1441961" y="1368153"/>
                    <a:pt x="1302770" y="1368153"/>
                  </a:cubicBezTo>
                  <a:cubicBezTo>
                    <a:pt x="1163579" y="1368153"/>
                    <a:pt x="1050742" y="1255316"/>
                    <a:pt x="1050742" y="1116125"/>
                  </a:cubicBezTo>
                  <a:lnTo>
                    <a:pt x="1050742" y="860250"/>
                  </a:lnTo>
                  <a:cubicBezTo>
                    <a:pt x="1050311" y="861013"/>
                    <a:pt x="1049708" y="861600"/>
                    <a:pt x="1049101" y="862186"/>
                  </a:cubicBezTo>
                  <a:lnTo>
                    <a:pt x="426920" y="1461813"/>
                  </a:lnTo>
                  <a:cubicBezTo>
                    <a:pt x="326697" y="1558402"/>
                    <a:pt x="167149" y="1555457"/>
                    <a:pt x="70559" y="1455234"/>
                  </a:cubicBezTo>
                  <a:cubicBezTo>
                    <a:pt x="-26031" y="1355012"/>
                    <a:pt x="-23086" y="1195463"/>
                    <a:pt x="77137" y="1098874"/>
                  </a:cubicBezTo>
                  <a:lnTo>
                    <a:pt x="694328" y="504056"/>
                  </a:lnTo>
                  <a:lnTo>
                    <a:pt x="438674" y="504056"/>
                  </a:lnTo>
                  <a:cubicBezTo>
                    <a:pt x="299483" y="504056"/>
                    <a:pt x="186646" y="391219"/>
                    <a:pt x="186646" y="252028"/>
                  </a:cubicBezTo>
                  <a:cubicBezTo>
                    <a:pt x="186646" y="182432"/>
                    <a:pt x="214855" y="119426"/>
                    <a:pt x="260464" y="73817"/>
                  </a:cubicBezTo>
                  <a:close/>
                </a:path>
              </a:pathLst>
            </a:custGeom>
            <a:solidFill>
              <a:srgbClr val="D06F83"/>
            </a:solidFill>
            <a:ln w="19050">
              <a:gradFill>
                <a:gsLst>
                  <a:gs pos="89000">
                    <a:schemeClr val="bg1">
                      <a:lumMod val="85000"/>
                    </a:schemeClr>
                  </a:gs>
                  <a:gs pos="0">
                    <a:schemeClr val="bg1"/>
                  </a:gs>
                </a:gsLst>
                <a:lin ang="7200000" scaled="0"/>
              </a:gradFill>
            </a:ln>
            <a:effectLst>
              <a:outerShdw blurRad="254000" dist="127000" dir="8160000" algn="tr" rotWithShape="0">
                <a:prstClr val="black">
                  <a:alpha val="34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7" name="圆角矩形 56"/>
            <p:cNvSpPr/>
            <p:nvPr/>
          </p:nvSpPr>
          <p:spPr>
            <a:xfrm>
              <a:off x="752634" y="3115798"/>
              <a:ext cx="2304256" cy="2830540"/>
            </a:xfrm>
            <a:prstGeom prst="roundRect">
              <a:avLst>
                <a:gd name="adj" fmla="val 6909"/>
              </a:avLst>
            </a:prstGeom>
            <a:solidFill>
              <a:srgbClr val="EFEFEF"/>
            </a:solidFill>
            <a:ln w="19050">
              <a:gradFill>
                <a:gsLst>
                  <a:gs pos="89000">
                    <a:schemeClr val="bg1">
                      <a:lumMod val="85000"/>
                    </a:schemeClr>
                  </a:gs>
                  <a:gs pos="0">
                    <a:schemeClr val="bg1"/>
                  </a:gs>
                </a:gsLst>
                <a:lin ang="7200000" scaled="0"/>
              </a:gradFill>
            </a:ln>
            <a:effectLst>
              <a:outerShdw blurRad="254000" dist="127000" dir="8160000" algn="tr" rotWithShape="0">
                <a:prstClr val="black">
                  <a:alpha val="34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58" name="组合 57"/>
            <p:cNvGrpSpPr/>
            <p:nvPr/>
          </p:nvGrpSpPr>
          <p:grpSpPr>
            <a:xfrm rot="16200000">
              <a:off x="2087525" y="3024024"/>
              <a:ext cx="441397" cy="58863"/>
              <a:chOff x="2975753" y="1851670"/>
              <a:chExt cx="539968" cy="72008"/>
            </a:xfrm>
          </p:grpSpPr>
          <p:sp>
            <p:nvSpPr>
              <p:cNvPr id="66" name="椭圆 65"/>
              <p:cNvSpPr/>
              <p:nvPr/>
            </p:nvSpPr>
            <p:spPr>
              <a:xfrm>
                <a:off x="2975753" y="1851670"/>
                <a:ext cx="72008" cy="72008"/>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7" name="椭圆 66"/>
              <p:cNvSpPr/>
              <p:nvPr/>
            </p:nvSpPr>
            <p:spPr>
              <a:xfrm>
                <a:off x="3443713" y="1851670"/>
                <a:ext cx="72008" cy="72008"/>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8" name="圆角矩形 67"/>
              <p:cNvSpPr/>
              <p:nvPr/>
            </p:nvSpPr>
            <p:spPr>
              <a:xfrm>
                <a:off x="3011757" y="1864814"/>
                <a:ext cx="467960" cy="45719"/>
              </a:xfrm>
              <a:prstGeom prst="roundRect">
                <a:avLst>
                  <a:gd name="adj" fmla="val 50000"/>
                </a:avLst>
              </a:prstGeom>
              <a:gradFill>
                <a:gsLst>
                  <a:gs pos="0">
                    <a:schemeClr val="bg1">
                      <a:lumMod val="75000"/>
                    </a:schemeClr>
                  </a:gs>
                  <a:gs pos="50000">
                    <a:schemeClr val="bg1">
                      <a:lumMod val="95000"/>
                    </a:schemeClr>
                  </a:gs>
                  <a:gs pos="100000">
                    <a:schemeClr val="bg1">
                      <a:lumMod val="75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59" name="组合 58"/>
            <p:cNvGrpSpPr/>
            <p:nvPr/>
          </p:nvGrpSpPr>
          <p:grpSpPr>
            <a:xfrm rot="16200000">
              <a:off x="1203997" y="3024024"/>
              <a:ext cx="441397" cy="58863"/>
              <a:chOff x="2975753" y="1851670"/>
              <a:chExt cx="539968" cy="72008"/>
            </a:xfrm>
          </p:grpSpPr>
          <p:sp>
            <p:nvSpPr>
              <p:cNvPr id="63" name="椭圆 62"/>
              <p:cNvSpPr/>
              <p:nvPr/>
            </p:nvSpPr>
            <p:spPr>
              <a:xfrm>
                <a:off x="2975753" y="1851670"/>
                <a:ext cx="72008" cy="72008"/>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4" name="椭圆 63"/>
              <p:cNvSpPr/>
              <p:nvPr/>
            </p:nvSpPr>
            <p:spPr>
              <a:xfrm>
                <a:off x="3443713" y="1851670"/>
                <a:ext cx="72008" cy="72008"/>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5" name="圆角矩形 64"/>
              <p:cNvSpPr/>
              <p:nvPr/>
            </p:nvSpPr>
            <p:spPr>
              <a:xfrm>
                <a:off x="3011757" y="1864814"/>
                <a:ext cx="467960" cy="45719"/>
              </a:xfrm>
              <a:prstGeom prst="roundRect">
                <a:avLst>
                  <a:gd name="adj" fmla="val 50000"/>
                </a:avLst>
              </a:prstGeom>
              <a:gradFill>
                <a:gsLst>
                  <a:gs pos="0">
                    <a:schemeClr val="bg1">
                      <a:lumMod val="75000"/>
                    </a:schemeClr>
                  </a:gs>
                  <a:gs pos="50000">
                    <a:schemeClr val="bg1">
                      <a:lumMod val="95000"/>
                    </a:schemeClr>
                  </a:gs>
                  <a:gs pos="100000">
                    <a:schemeClr val="bg1">
                      <a:lumMod val="75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61" name="Rectangle 42"/>
            <p:cNvSpPr/>
            <p:nvPr/>
          </p:nvSpPr>
          <p:spPr>
            <a:xfrm flipH="1">
              <a:off x="941501" y="3596226"/>
              <a:ext cx="1960186" cy="168953"/>
            </a:xfrm>
            <a:prstGeom prst="rect">
              <a:avLst/>
            </a:prstGeom>
            <a:noFill/>
            <a:ln w="12700" cap="flat" cmpd="sng" algn="ctr">
              <a:noFill/>
              <a:prstDash val="solid"/>
            </a:ln>
            <a:effectLst/>
          </p:spPr>
          <p:txBody>
            <a:bodyPr lIns="91440" tIns="0" rIns="91440" bIns="0" rtlCol="0" anchor="t"/>
            <a:lstStyle/>
            <a:p>
              <a:r>
                <a:rPr lang="zh-CN" altLang="en-US" sz="3200" b="1" dirty="0">
                  <a:solidFill>
                    <a:schemeClr val="tx1">
                      <a:lumMod val="65000"/>
                      <a:lumOff val="35000"/>
                    </a:schemeClr>
                  </a:solidFill>
                  <a:latin typeface="华文楷体" pitchFamily="2" charset="-122"/>
                  <a:ea typeface="华文楷体" pitchFamily="2" charset="-122"/>
                  <a:cs typeface="Arial" panose="020B0604020202020204" pitchFamily="34" charset="0"/>
                </a:rPr>
                <a:t>任务一</a:t>
              </a:r>
            </a:p>
          </p:txBody>
        </p:sp>
        <p:sp>
          <p:nvSpPr>
            <p:cNvPr id="62" name="Rectangle 42"/>
            <p:cNvSpPr/>
            <p:nvPr/>
          </p:nvSpPr>
          <p:spPr>
            <a:xfrm flipH="1">
              <a:off x="911586" y="4157031"/>
              <a:ext cx="1960186" cy="1703437"/>
            </a:xfrm>
            <a:prstGeom prst="rect">
              <a:avLst/>
            </a:prstGeom>
            <a:noFill/>
            <a:ln w="12700" cap="flat" cmpd="sng" algn="ctr">
              <a:noFill/>
              <a:prstDash val="solid"/>
            </a:ln>
            <a:effectLst/>
          </p:spPr>
          <p:txBody>
            <a:bodyPr lIns="91440" tIns="0" rIns="91440" bIns="0" rtlCol="0" anchor="t"/>
            <a:lstStyle/>
            <a:p>
              <a:pPr>
                <a:defRPr/>
              </a:pPr>
              <a:r>
                <a:rPr lang="zh-CN" altLang="en-US" sz="2800" kern="0" dirty="0">
                  <a:solidFill>
                    <a:schemeClr val="tx1">
                      <a:lumMod val="65000"/>
                      <a:lumOff val="35000"/>
                    </a:schemeClr>
                  </a:solidFill>
                  <a:latin typeface="KaiTi" panose="02010609060101010101" pitchFamily="49" charset="-122"/>
                  <a:ea typeface="KaiTi" panose="02010609060101010101" pitchFamily="49" charset="-122"/>
                  <a:cs typeface="Arial" pitchFamily="34" charset="0"/>
                </a:rPr>
                <a:t>面试知识了解</a:t>
              </a:r>
              <a:endParaRPr lang="en-US" altLang="zh-CN" sz="2800" kern="0" dirty="0">
                <a:solidFill>
                  <a:schemeClr val="tx1">
                    <a:lumMod val="65000"/>
                    <a:lumOff val="35000"/>
                  </a:schemeClr>
                </a:solidFill>
                <a:latin typeface="KaiTi" panose="02010609060101010101" pitchFamily="49" charset="-122"/>
                <a:ea typeface="KaiTi" panose="02010609060101010101" pitchFamily="49" charset="-122"/>
                <a:cs typeface="Arial" pitchFamily="34" charset="0"/>
              </a:endParaRPr>
            </a:p>
            <a:p>
              <a:pPr>
                <a:defRPr/>
              </a:pPr>
              <a:endParaRPr lang="en-US" sz="2400" kern="0" dirty="0">
                <a:solidFill>
                  <a:schemeClr val="tx1">
                    <a:lumMod val="65000"/>
                    <a:lumOff val="35000"/>
                  </a:schemeClr>
                </a:solidFill>
                <a:latin typeface="Arial" pitchFamily="34" charset="0"/>
                <a:cs typeface="Arial" pitchFamily="34" charset="0"/>
              </a:endParaRPr>
            </a:p>
          </p:txBody>
        </p:sp>
      </p:grpSp>
      <p:cxnSp>
        <p:nvCxnSpPr>
          <p:cNvPr id="83" name="直接连接符 82"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CxnSpPr/>
          <p:nvPr/>
        </p:nvCxnSpPr>
        <p:spPr>
          <a:xfrm>
            <a:off x="3246637" y="1273629"/>
            <a:ext cx="5770860"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84" name="文本框 83"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txBox="1"/>
          <p:nvPr/>
        </p:nvSpPr>
        <p:spPr>
          <a:xfrm>
            <a:off x="5035262" y="572574"/>
            <a:ext cx="1877437" cy="523220"/>
          </a:xfrm>
          <a:prstGeom prst="rect">
            <a:avLst/>
          </a:prstGeom>
          <a:noFill/>
        </p:spPr>
        <p:txBody>
          <a:bodyPr wrap="none" rtlCol="0">
            <a:spAutoFit/>
          </a:bodyPr>
          <a:lstStyle/>
          <a:p>
            <a:r>
              <a:rPr lang="zh-CN" altLang="en-US" sz="2800" b="1" spc="500" dirty="0">
                <a:solidFill>
                  <a:schemeClr val="bg1">
                    <a:lumMod val="50000"/>
                  </a:schemeClr>
                </a:solidFill>
                <a:latin typeface="微软雅黑" panose="020B0503020204020204" pitchFamily="34" charset="-122"/>
                <a:ea typeface="微软雅黑" panose="020B0503020204020204" pitchFamily="34" charset="-122"/>
                <a:cs typeface="Arial" panose="020B0604020202020204" pitchFamily="34" charset="0"/>
              </a:rPr>
              <a:t>任务描述</a:t>
            </a:r>
            <a:endParaRPr lang="en-US" altLang="zh-CN" sz="2800" b="1" spc="500" dirty="0">
              <a:solidFill>
                <a:schemeClr val="bg1">
                  <a:lumMod val="50000"/>
                </a:schemeClr>
              </a:solidFill>
              <a:latin typeface="微软雅黑" panose="020B0503020204020204" pitchFamily="34" charset="-122"/>
              <a:ea typeface="微软雅黑" panose="020B0503020204020204" pitchFamily="34" charset="-122"/>
              <a:cs typeface="Arial" panose="020B0604020202020204" pitchFamily="34" charset="0"/>
            </a:endParaRPr>
          </a:p>
        </p:txBody>
      </p:sp>
      <p:sp>
        <p:nvSpPr>
          <p:cNvPr id="85" name="椭圆 84"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flipH="1">
            <a:off x="2686180" y="813581"/>
            <a:ext cx="157493" cy="157493"/>
          </a:xfrm>
          <a:prstGeom prst="ellipse">
            <a:avLst/>
          </a:prstGeom>
          <a:solidFill>
            <a:srgbClr val="D06F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6" name="椭圆 85"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flipH="1">
            <a:off x="2686180" y="335956"/>
            <a:ext cx="321030" cy="321030"/>
          </a:xfrm>
          <a:prstGeom prst="ellipse">
            <a:avLst/>
          </a:prstGeom>
          <a:solidFill>
            <a:srgbClr val="966481"/>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7" name="椭圆 86"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flipH="1">
            <a:off x="2991678" y="806317"/>
            <a:ext cx="219803" cy="219803"/>
          </a:xfrm>
          <a:prstGeom prst="ellipse">
            <a:avLst/>
          </a:prstGeom>
          <a:solidFill>
            <a:srgbClr val="365B7C"/>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8" name="椭圆 87"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flipH="1">
            <a:off x="2031169" y="697840"/>
            <a:ext cx="164852" cy="164852"/>
          </a:xfrm>
          <a:prstGeom prst="ellipse">
            <a:avLst/>
          </a:prstGeom>
          <a:solidFill>
            <a:srgbClr val="F779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9" name="椭圆 88"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9354354" y="755438"/>
            <a:ext cx="157493" cy="157493"/>
          </a:xfrm>
          <a:prstGeom prst="ellipse">
            <a:avLst/>
          </a:prstGeom>
          <a:solidFill>
            <a:srgbClr val="D06F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0" name="椭圆 89"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9190817" y="277813"/>
            <a:ext cx="321030" cy="321030"/>
          </a:xfrm>
          <a:prstGeom prst="ellipse">
            <a:avLst/>
          </a:prstGeom>
          <a:solidFill>
            <a:srgbClr val="966481"/>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1" name="椭圆 90"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a:off x="8986546" y="748174"/>
            <a:ext cx="219803" cy="219803"/>
          </a:xfrm>
          <a:prstGeom prst="ellipse">
            <a:avLst/>
          </a:prstGeom>
          <a:solidFill>
            <a:srgbClr val="365B7C"/>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2" name="椭圆 91"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a:off x="10002006" y="639697"/>
            <a:ext cx="164852" cy="164852"/>
          </a:xfrm>
          <a:prstGeom prst="ellipse">
            <a:avLst/>
          </a:prstGeom>
          <a:solidFill>
            <a:srgbClr val="F779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 name="e7d195523061f1c0"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hidden="1"/>
          <p:cNvSpPr txBox="1"/>
          <p:nvPr/>
        </p:nvSpPr>
        <p:spPr>
          <a:xfrm>
            <a:off x="-355600" y="1803400"/>
            <a:ext cx="293927" cy="1016000"/>
          </a:xfrm>
          <a:prstGeom prst="rect">
            <a:avLst/>
          </a:prstGeom>
          <a:noFill/>
        </p:spPr>
        <p:txBody>
          <a:bodyPr vert="wordArtVert" rtlCol="0">
            <a:spAutoFit/>
          </a:bodyPr>
          <a:lstStyle/>
          <a:p>
            <a:r>
              <a:rPr lang="en-US" altLang="zh-CN" sz="100"/>
              <a:t>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a:t>
            </a:r>
            <a:endParaRPr lang="zh-CN" altLang="en-US" sz="100"/>
          </a:p>
        </p:txBody>
      </p:sp>
      <p:sp>
        <p:nvSpPr>
          <p:cNvPr id="3" name="矩形 2">
            <a:extLst>
              <a:ext uri="{FF2B5EF4-FFF2-40B4-BE49-F238E27FC236}">
                <a16:creationId xmlns:a16="http://schemas.microsoft.com/office/drawing/2014/main" id="{65C899BA-91A9-D442-80B0-F1E82DC78169}"/>
              </a:ext>
            </a:extLst>
          </p:cNvPr>
          <p:cNvSpPr/>
          <p:nvPr/>
        </p:nvSpPr>
        <p:spPr>
          <a:xfrm>
            <a:off x="3408428" y="1737757"/>
            <a:ext cx="7784937" cy="4462760"/>
          </a:xfrm>
          <a:prstGeom prst="rect">
            <a:avLst/>
          </a:prstGeom>
        </p:spPr>
        <p:txBody>
          <a:bodyPr wrap="square">
            <a:spAutoFit/>
          </a:bodyPr>
          <a:lstStyle/>
          <a:p>
            <a:r>
              <a:rPr lang="zh-CN" altLang="en-US" sz="2800" b="1" dirty="0">
                <a:latin typeface="KaiTi" panose="02010609060101010101" pitchFamily="49" charset="-122"/>
                <a:ea typeface="KaiTi" panose="02010609060101010101" pitchFamily="49" charset="-122"/>
              </a:rPr>
              <a:t>一、面试含义及作用</a:t>
            </a:r>
            <a:endParaRPr lang="en-US" altLang="zh-CN" sz="2800" b="1" dirty="0">
              <a:latin typeface="KaiTi" panose="02010609060101010101" pitchFamily="49" charset="-122"/>
              <a:ea typeface="KaiTi" panose="02010609060101010101" pitchFamily="49" charset="-122"/>
            </a:endParaRPr>
          </a:p>
          <a:p>
            <a:r>
              <a:rPr lang="en-US" altLang="zh-CN" sz="2400" dirty="0">
                <a:latin typeface="KaiTi" panose="02010609060101010101" pitchFamily="49" charset="-122"/>
                <a:ea typeface="KaiTi" panose="02010609060101010101" pitchFamily="49" charset="-122"/>
              </a:rPr>
              <a:t>(</a:t>
            </a:r>
            <a:r>
              <a:rPr lang="zh-CN" altLang="en-US" sz="2400" dirty="0">
                <a:latin typeface="KaiTi" panose="02010609060101010101" pitchFamily="49" charset="-122"/>
                <a:ea typeface="KaiTi" panose="02010609060101010101" pitchFamily="49" charset="-122"/>
              </a:rPr>
              <a:t>一</a:t>
            </a:r>
            <a:r>
              <a:rPr lang="en-US" altLang="zh-CN" sz="2400" dirty="0">
                <a:latin typeface="KaiTi" panose="02010609060101010101" pitchFamily="49" charset="-122"/>
                <a:ea typeface="KaiTi" panose="02010609060101010101" pitchFamily="49" charset="-122"/>
              </a:rPr>
              <a:t>)</a:t>
            </a:r>
            <a:r>
              <a:rPr lang="zh-CN" altLang="en-US" sz="2400" dirty="0">
                <a:latin typeface="KaiTi" panose="02010609060101010101" pitchFamily="49" charset="-122"/>
                <a:ea typeface="KaiTi" panose="02010609060101010101" pitchFamily="49" charset="-122"/>
              </a:rPr>
              <a:t>面试的含义</a:t>
            </a:r>
          </a:p>
          <a:p>
            <a:r>
              <a:rPr lang="en-US" altLang="zh-CN" sz="3200" dirty="0">
                <a:latin typeface="KaiTi" panose="02010609060101010101" pitchFamily="49" charset="-122"/>
                <a:ea typeface="KaiTi" panose="02010609060101010101" pitchFamily="49" charset="-122"/>
              </a:rPr>
              <a:t>•</a:t>
            </a:r>
            <a:r>
              <a:rPr lang="zh-CN" altLang="en-US" sz="2400" dirty="0">
                <a:latin typeface="KaiTi" panose="02010609060101010101" pitchFamily="49" charset="-122"/>
                <a:ea typeface="KaiTi" panose="02010609060101010101" pitchFamily="49" charset="-122"/>
              </a:rPr>
              <a:t>面试是一种在特定场景下</a:t>
            </a:r>
            <a:r>
              <a:rPr lang="en-US" altLang="zh-CN" sz="2400" dirty="0">
                <a:latin typeface="KaiTi" panose="02010609060101010101" pitchFamily="49" charset="-122"/>
                <a:ea typeface="KaiTi" panose="02010609060101010101" pitchFamily="49" charset="-122"/>
              </a:rPr>
              <a:t>,</a:t>
            </a:r>
            <a:r>
              <a:rPr lang="zh-CN" altLang="en-US" sz="2400" dirty="0">
                <a:latin typeface="KaiTi" panose="02010609060101010101" pitchFamily="49" charset="-122"/>
                <a:ea typeface="KaiTi" panose="02010609060101010101" pitchFamily="49" charset="-122"/>
              </a:rPr>
              <a:t>以面对面交谈与观察为主要手段的甄选技术方法。 </a:t>
            </a:r>
          </a:p>
          <a:p>
            <a:r>
              <a:rPr lang="en-US" altLang="zh-CN" sz="3200" dirty="0">
                <a:latin typeface="KaiTi" panose="02010609060101010101" pitchFamily="49" charset="-122"/>
                <a:ea typeface="KaiTi" panose="02010609060101010101" pitchFamily="49" charset="-122"/>
              </a:rPr>
              <a:t>•</a:t>
            </a:r>
            <a:r>
              <a:rPr lang="zh-CN" altLang="en-US" sz="2400" dirty="0">
                <a:latin typeface="KaiTi" panose="02010609060101010101" pitchFamily="49" charset="-122"/>
                <a:ea typeface="KaiTi" panose="02010609060101010101" pitchFamily="49" charset="-122"/>
              </a:rPr>
              <a:t>面试的理解</a:t>
            </a:r>
            <a:endParaRPr lang="en-US" altLang="zh-CN" sz="2400" dirty="0">
              <a:latin typeface="KaiTi" panose="02010609060101010101" pitchFamily="49" charset="-122"/>
              <a:ea typeface="KaiTi" panose="02010609060101010101" pitchFamily="49" charset="-122"/>
            </a:endParaRPr>
          </a:p>
          <a:p>
            <a:r>
              <a:rPr lang="en-US" altLang="zh-CN" sz="2400" dirty="0">
                <a:latin typeface="KaiTi" panose="02010609060101010101" pitchFamily="49" charset="-122"/>
                <a:ea typeface="KaiTi" panose="02010609060101010101" pitchFamily="49" charset="-122"/>
              </a:rPr>
              <a:t>(</a:t>
            </a:r>
            <a:r>
              <a:rPr lang="zh-CN" altLang="en-US" sz="2400" dirty="0">
                <a:latin typeface="KaiTi" panose="02010609060101010101" pitchFamily="49" charset="-122"/>
                <a:ea typeface="KaiTi" panose="02010609060101010101" pitchFamily="49" charset="-122"/>
              </a:rPr>
              <a:t>二</a:t>
            </a:r>
            <a:r>
              <a:rPr lang="en-US" altLang="zh-CN" sz="2400" dirty="0">
                <a:latin typeface="KaiTi" panose="02010609060101010101" pitchFamily="49" charset="-122"/>
                <a:ea typeface="KaiTi" panose="02010609060101010101" pitchFamily="49" charset="-122"/>
              </a:rPr>
              <a:t>)</a:t>
            </a:r>
            <a:r>
              <a:rPr lang="zh-CN" altLang="en-US" sz="2400" dirty="0">
                <a:latin typeface="KaiTi" panose="02010609060101010101" pitchFamily="49" charset="-122"/>
                <a:ea typeface="KaiTi" panose="02010609060101010101" pitchFamily="49" charset="-122"/>
              </a:rPr>
              <a:t>面试的作用</a:t>
            </a:r>
          </a:p>
          <a:p>
            <a:r>
              <a:rPr lang="en-US" altLang="zh-CN" sz="2400" dirty="0">
                <a:latin typeface="KaiTi" panose="02010609060101010101" pitchFamily="49" charset="-122"/>
                <a:ea typeface="KaiTi" panose="02010609060101010101" pitchFamily="49" charset="-122"/>
              </a:rPr>
              <a:t>(1)</a:t>
            </a:r>
            <a:r>
              <a:rPr lang="zh-CN" altLang="en-US" sz="2400" dirty="0">
                <a:latin typeface="KaiTi" panose="02010609060101010101" pitchFamily="49" charset="-122"/>
                <a:ea typeface="KaiTi" panose="02010609060101010101" pitchFamily="49" charset="-122"/>
              </a:rPr>
              <a:t>可以考察到笔试甄选手段难以考察到的内容 </a:t>
            </a:r>
          </a:p>
          <a:p>
            <a:r>
              <a:rPr lang="en-US" altLang="zh-CN" sz="2400" dirty="0">
                <a:latin typeface="KaiTi" panose="02010609060101010101" pitchFamily="49" charset="-122"/>
                <a:ea typeface="KaiTi" panose="02010609060101010101" pitchFamily="49" charset="-122"/>
              </a:rPr>
              <a:t>(2)</a:t>
            </a:r>
            <a:r>
              <a:rPr lang="zh-CN" altLang="en-US" sz="2400" dirty="0">
                <a:latin typeface="KaiTi" panose="02010609060101010101" pitchFamily="49" charset="-122"/>
                <a:ea typeface="KaiTi" panose="02010609060101010101" pitchFamily="49" charset="-122"/>
              </a:rPr>
              <a:t>可以弥补笔试的失误</a:t>
            </a:r>
            <a:r>
              <a:rPr lang="en-US" altLang="zh-CN" sz="2400" dirty="0">
                <a:latin typeface="KaiTi" panose="02010609060101010101" pitchFamily="49" charset="-122"/>
                <a:ea typeface="KaiTi" panose="02010609060101010101" pitchFamily="49" charset="-122"/>
              </a:rPr>
              <a:t>,</a:t>
            </a:r>
            <a:r>
              <a:rPr lang="zh-CN" altLang="en-US" sz="2400" dirty="0">
                <a:latin typeface="KaiTi" panose="02010609060101010101" pitchFamily="49" charset="-122"/>
                <a:ea typeface="KaiTi" panose="02010609060101010101" pitchFamily="49" charset="-122"/>
              </a:rPr>
              <a:t>并有效剔除高分低能者和冒名顶替者 </a:t>
            </a:r>
          </a:p>
          <a:p>
            <a:r>
              <a:rPr lang="en-US" altLang="zh-CN" sz="2400" dirty="0">
                <a:latin typeface="KaiTi" panose="02010609060101010101" pitchFamily="49" charset="-122"/>
                <a:ea typeface="KaiTi" panose="02010609060101010101" pitchFamily="49" charset="-122"/>
              </a:rPr>
              <a:t>(3)</a:t>
            </a:r>
            <a:r>
              <a:rPr lang="zh-CN" altLang="en-US" sz="2400" dirty="0">
                <a:latin typeface="KaiTi" panose="02010609060101010101" pitchFamily="49" charset="-122"/>
                <a:ea typeface="KaiTi" panose="02010609060101010101" pitchFamily="49" charset="-122"/>
              </a:rPr>
              <a:t>面试可以测评应聘者的多方面素质 </a:t>
            </a:r>
          </a:p>
          <a:p>
            <a:endParaRPr lang="zh-CN" altLang="en-US" sz="2400" dirty="0">
              <a:latin typeface="KaiTi" panose="02010609060101010101" pitchFamily="49" charset="-122"/>
              <a:ea typeface="KaiTi" panose="02010609060101010101" pitchFamily="49" charset="-122"/>
            </a:endParaRPr>
          </a:p>
        </p:txBody>
      </p:sp>
    </p:spTree>
    <p:extLst>
      <p:ext uri="{BB962C8B-B14F-4D97-AF65-F5344CB8AC3E}">
        <p14:creationId xmlns:p14="http://schemas.microsoft.com/office/powerpoint/2010/main" val="598194735"/>
      </p:ext>
    </p:extLst>
  </p:cSld>
  <p:clrMapOvr>
    <a:masterClrMapping/>
  </p:clrMapOvr>
  <p:transition spd="slow" advTm="0">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44000" fill="hold" nodeType="withEffect">
                                  <p:stCondLst>
                                    <p:cond delay="250"/>
                                  </p:stCondLst>
                                  <p:childTnLst>
                                    <p:set>
                                      <p:cBhvr>
                                        <p:cTn id="6" dur="1" fill="hold">
                                          <p:stCondLst>
                                            <p:cond delay="0"/>
                                          </p:stCondLst>
                                        </p:cTn>
                                        <p:tgtEl>
                                          <p:spTgt spid="55"/>
                                        </p:tgtEl>
                                        <p:attrNameLst>
                                          <p:attrName>style.visibility</p:attrName>
                                        </p:attrNameLst>
                                      </p:cBhvr>
                                      <p:to>
                                        <p:strVal val="visible"/>
                                      </p:to>
                                    </p:set>
                                    <p:anim calcmode="lin" valueType="num">
                                      <p:cBhvr additive="base">
                                        <p:cTn id="7" dur="750" fill="hold"/>
                                        <p:tgtEl>
                                          <p:spTgt spid="55"/>
                                        </p:tgtEl>
                                        <p:attrNameLst>
                                          <p:attrName>ppt_x</p:attrName>
                                        </p:attrNameLst>
                                      </p:cBhvr>
                                      <p:tavLst>
                                        <p:tav tm="0">
                                          <p:val>
                                            <p:strVal val="#ppt_x"/>
                                          </p:val>
                                        </p:tav>
                                        <p:tav tm="100000">
                                          <p:val>
                                            <p:strVal val="#ppt_x"/>
                                          </p:val>
                                        </p:tav>
                                      </p:tavLst>
                                    </p:anim>
                                    <p:anim calcmode="lin" valueType="num">
                                      <p:cBhvr additive="base">
                                        <p:cTn id="8" dur="750" fill="hold"/>
                                        <p:tgtEl>
                                          <p:spTgt spid="55"/>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6" presetClass="entr" presetSubtype="16" fill="hold" grpId="0" nodeType="clickEffect">
                                  <p:stCondLst>
                                    <p:cond delay="0"/>
                                  </p:stCondLst>
                                  <p:childTnLst>
                                    <p:set>
                                      <p:cBhvr>
                                        <p:cTn id="12" dur="1" fill="hold">
                                          <p:stCondLst>
                                            <p:cond delay="0"/>
                                          </p:stCondLst>
                                        </p:cTn>
                                        <p:tgtEl>
                                          <p:spTgt spid="3"/>
                                        </p:tgtEl>
                                        <p:attrNameLst>
                                          <p:attrName>style.visibility</p:attrName>
                                        </p:attrNameLst>
                                      </p:cBhvr>
                                      <p:to>
                                        <p:strVal val="visible"/>
                                      </p:to>
                                    </p:set>
                                    <p:animEffect transition="in" filter="circle(in)">
                                      <p:cBhvr>
                                        <p:cTn id="13" dur="20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7" name="组合 16"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GrpSpPr/>
          <p:nvPr/>
        </p:nvGrpSpPr>
        <p:grpSpPr>
          <a:xfrm>
            <a:off x="171280" y="169033"/>
            <a:ext cx="1891633" cy="1891633"/>
            <a:chOff x="831765" y="1948847"/>
            <a:chExt cx="1891633" cy="1891633"/>
          </a:xfrm>
        </p:grpSpPr>
        <p:grpSp>
          <p:nvGrpSpPr>
            <p:cNvPr id="18" name="组合 17"/>
            <p:cNvGrpSpPr/>
            <p:nvPr/>
          </p:nvGrpSpPr>
          <p:grpSpPr>
            <a:xfrm>
              <a:off x="831765" y="1948847"/>
              <a:ext cx="1891633" cy="1891633"/>
              <a:chOff x="1375509" y="1976984"/>
              <a:chExt cx="2018000" cy="2018000"/>
            </a:xfrm>
          </p:grpSpPr>
          <p:sp>
            <p:nvSpPr>
              <p:cNvPr id="21" name="椭圆 20" descr="e7d195523061f1c0deeec63e560781cfd59afb0ea006f2a87ABB68BF51EA6619813959095094C18C62A12F549504892A4AAA8C1554C6663626E05CA27F281A14E6983772AFC3FB97135759321DEA3D709AACD122C08E6ED1C77BAD4A88EF4CD28A80260D8F97957F436F83C1F553EF0169027D0DBFA7A77088E1513DBDFC101C4B4DFF310B01A5021663E46B6BC2AAB5"/>
              <p:cNvSpPr>
                <a:spLocks noChangeAspect="1"/>
              </p:cNvSpPr>
              <p:nvPr/>
            </p:nvSpPr>
            <p:spPr>
              <a:xfrm>
                <a:off x="1375509" y="1976984"/>
                <a:ext cx="2018000" cy="2018000"/>
              </a:xfrm>
              <a:prstGeom prst="ellipse">
                <a:avLst/>
              </a:prstGeom>
              <a:gradFill>
                <a:gsLst>
                  <a:gs pos="0">
                    <a:schemeClr val="bg1"/>
                  </a:gs>
                  <a:gs pos="100000">
                    <a:srgbClr val="C7C7C7"/>
                  </a:gs>
                </a:gsLst>
                <a:lin ang="13200000" scaled="0"/>
              </a:gradFill>
              <a:ln w="22225">
                <a:solidFill>
                  <a:schemeClr val="bg1"/>
                </a:solidFill>
              </a:ln>
              <a:effectLst>
                <a:outerShdw blurRad="393700" dist="1270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2" name="任意多边形 16"/>
              <p:cNvSpPr/>
              <p:nvPr/>
            </p:nvSpPr>
            <p:spPr>
              <a:xfrm rot="5400000">
                <a:off x="1220020" y="2637800"/>
                <a:ext cx="1007034" cy="694933"/>
              </a:xfrm>
              <a:custGeom>
                <a:avLst/>
                <a:gdLst>
                  <a:gd name="connsiteX0" fmla="*/ 0 w 1007034"/>
                  <a:gd name="connsiteY0" fmla="*/ 555348 h 694933"/>
                  <a:gd name="connsiteX1" fmla="*/ 322102 w 1007034"/>
                  <a:gd name="connsiteY1" fmla="*/ 0 h 694933"/>
                  <a:gd name="connsiteX2" fmla="*/ 392164 w 1007034"/>
                  <a:gd name="connsiteY2" fmla="*/ 21748 h 694933"/>
                  <a:gd name="connsiteX3" fmla="*/ 503517 w 1007034"/>
                  <a:gd name="connsiteY3" fmla="*/ 32974 h 694933"/>
                  <a:gd name="connsiteX4" fmla="*/ 614869 w 1007034"/>
                  <a:gd name="connsiteY4" fmla="*/ 21748 h 694933"/>
                  <a:gd name="connsiteX5" fmla="*/ 684932 w 1007034"/>
                  <a:gd name="connsiteY5" fmla="*/ 0 h 694933"/>
                  <a:gd name="connsiteX6" fmla="*/ 1007034 w 1007034"/>
                  <a:gd name="connsiteY6" fmla="*/ 555347 h 694933"/>
                  <a:gd name="connsiteX7" fmla="*/ 895766 w 1007034"/>
                  <a:gd name="connsiteY7" fmla="*/ 615742 h 694933"/>
                  <a:gd name="connsiteX8" fmla="*/ 503516 w 1007034"/>
                  <a:gd name="connsiteY8" fmla="*/ 694933 h 694933"/>
                  <a:gd name="connsiteX9" fmla="*/ 111266 w 1007034"/>
                  <a:gd name="connsiteY9" fmla="*/ 615742 h 694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07034" h="694933">
                    <a:moveTo>
                      <a:pt x="0" y="555348"/>
                    </a:moveTo>
                    <a:lnTo>
                      <a:pt x="322102" y="0"/>
                    </a:lnTo>
                    <a:lnTo>
                      <a:pt x="392164" y="21748"/>
                    </a:lnTo>
                    <a:cubicBezTo>
                      <a:pt x="428132" y="29108"/>
                      <a:pt x="465373" y="32974"/>
                      <a:pt x="503517" y="32974"/>
                    </a:cubicBezTo>
                    <a:cubicBezTo>
                      <a:pt x="541660" y="32974"/>
                      <a:pt x="578901" y="29108"/>
                      <a:pt x="614869" y="21748"/>
                    </a:cubicBezTo>
                    <a:lnTo>
                      <a:pt x="684932" y="0"/>
                    </a:lnTo>
                    <a:lnTo>
                      <a:pt x="1007034" y="555347"/>
                    </a:lnTo>
                    <a:lnTo>
                      <a:pt x="895766" y="615742"/>
                    </a:lnTo>
                    <a:cubicBezTo>
                      <a:pt x="775204" y="666735"/>
                      <a:pt x="642653" y="694933"/>
                      <a:pt x="503516" y="694933"/>
                    </a:cubicBezTo>
                    <a:cubicBezTo>
                      <a:pt x="364379" y="694933"/>
                      <a:pt x="231828" y="666735"/>
                      <a:pt x="111266" y="615742"/>
                    </a:cubicBezTo>
                    <a:close/>
                  </a:path>
                </a:pathLst>
              </a:custGeom>
              <a:solidFill>
                <a:srgbClr val="365B7C"/>
              </a:solidFill>
              <a:ln>
                <a:noFill/>
              </a:ln>
              <a:effectLst>
                <a:innerShdw blurRad="63500" dist="381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20" name="Freeform 48"/>
            <p:cNvSpPr>
              <a:spLocks noEditPoints="1"/>
            </p:cNvSpPr>
            <p:nvPr/>
          </p:nvSpPr>
          <p:spPr bwMode="auto">
            <a:xfrm>
              <a:off x="1822373" y="2622634"/>
              <a:ext cx="490056" cy="469081"/>
            </a:xfrm>
            <a:custGeom>
              <a:avLst/>
              <a:gdLst>
                <a:gd name="T0" fmla="*/ 419 w 628"/>
                <a:gd name="T1" fmla="*/ 232 h 600"/>
                <a:gd name="T2" fmla="*/ 411 w 628"/>
                <a:gd name="T3" fmla="*/ 249 h 600"/>
                <a:gd name="T4" fmla="*/ 408 w 628"/>
                <a:gd name="T5" fmla="*/ 261 h 600"/>
                <a:gd name="T6" fmla="*/ 409 w 628"/>
                <a:gd name="T7" fmla="*/ 283 h 600"/>
                <a:gd name="T8" fmla="*/ 417 w 628"/>
                <a:gd name="T9" fmla="*/ 304 h 600"/>
                <a:gd name="T10" fmla="*/ 424 w 628"/>
                <a:gd name="T11" fmla="*/ 315 h 600"/>
                <a:gd name="T12" fmla="*/ 441 w 628"/>
                <a:gd name="T13" fmla="*/ 330 h 600"/>
                <a:gd name="T14" fmla="*/ 453 w 628"/>
                <a:gd name="T15" fmla="*/ 335 h 600"/>
                <a:gd name="T16" fmla="*/ 478 w 628"/>
                <a:gd name="T17" fmla="*/ 200 h 600"/>
                <a:gd name="T18" fmla="*/ 449 w 628"/>
                <a:gd name="T19" fmla="*/ 206 h 600"/>
                <a:gd name="T20" fmla="*/ 433 w 628"/>
                <a:gd name="T21" fmla="*/ 216 h 600"/>
                <a:gd name="T22" fmla="*/ 425 w 628"/>
                <a:gd name="T23" fmla="*/ 224 h 600"/>
                <a:gd name="T24" fmla="*/ 384 w 628"/>
                <a:gd name="T25" fmla="*/ 70 h 600"/>
                <a:gd name="T26" fmla="*/ 314 w 628"/>
                <a:gd name="T27" fmla="*/ 140 h 600"/>
                <a:gd name="T28" fmla="*/ 379 w 628"/>
                <a:gd name="T29" fmla="*/ 283 h 600"/>
                <a:gd name="T30" fmla="*/ 379 w 628"/>
                <a:gd name="T31" fmla="*/ 254 h 600"/>
                <a:gd name="T32" fmla="*/ 359 w 628"/>
                <a:gd name="T33" fmla="*/ 154 h 600"/>
                <a:gd name="T34" fmla="*/ 250 w 628"/>
                <a:gd name="T35" fmla="*/ 270 h 600"/>
                <a:gd name="T36" fmla="*/ 314 w 628"/>
                <a:gd name="T37" fmla="*/ 396 h 600"/>
                <a:gd name="T38" fmla="*/ 282 w 628"/>
                <a:gd name="T39" fmla="*/ 400 h 600"/>
                <a:gd name="T40" fmla="*/ 267 w 628"/>
                <a:gd name="T41" fmla="*/ 382 h 600"/>
                <a:gd name="T42" fmla="*/ 257 w 628"/>
                <a:gd name="T43" fmla="*/ 374 h 600"/>
                <a:gd name="T44" fmla="*/ 214 w 628"/>
                <a:gd name="T45" fmla="*/ 356 h 600"/>
                <a:gd name="T46" fmla="*/ 195 w 628"/>
                <a:gd name="T47" fmla="*/ 354 h 600"/>
                <a:gd name="T48" fmla="*/ 0 w 628"/>
                <a:gd name="T49" fmla="*/ 600 h 600"/>
                <a:gd name="T50" fmla="*/ 83 w 628"/>
                <a:gd name="T51" fmla="*/ 454 h 600"/>
                <a:gd name="T52" fmla="*/ 216 w 628"/>
                <a:gd name="T53" fmla="*/ 454 h 600"/>
                <a:gd name="T54" fmla="*/ 301 w 628"/>
                <a:gd name="T55" fmla="*/ 600 h 600"/>
                <a:gd name="T56" fmla="*/ 282 w 628"/>
                <a:gd name="T57" fmla="*/ 400 h 600"/>
                <a:gd name="T58" fmla="*/ 433 w 628"/>
                <a:gd name="T59" fmla="*/ 354 h 600"/>
                <a:gd name="T60" fmla="*/ 413 w 628"/>
                <a:gd name="T61" fmla="*/ 356 h 600"/>
                <a:gd name="T62" fmla="*/ 361 w 628"/>
                <a:gd name="T63" fmla="*/ 382 h 600"/>
                <a:gd name="T64" fmla="*/ 353 w 628"/>
                <a:gd name="T65" fmla="*/ 391 h 600"/>
                <a:gd name="T66" fmla="*/ 389 w 628"/>
                <a:gd name="T67" fmla="*/ 600 h 600"/>
                <a:gd name="T68" fmla="*/ 410 w 628"/>
                <a:gd name="T69" fmla="*/ 600 h 600"/>
                <a:gd name="T70" fmla="*/ 564 w 628"/>
                <a:gd name="T71" fmla="*/ 454 h 600"/>
                <a:gd name="T72" fmla="*/ 628 w 628"/>
                <a:gd name="T73" fmla="*/ 460 h 600"/>
                <a:gd name="T74" fmla="*/ 151 w 628"/>
                <a:gd name="T75" fmla="*/ 340 h 600"/>
                <a:gd name="T76" fmla="*/ 186 w 628"/>
                <a:gd name="T77" fmla="*/ 330 h 600"/>
                <a:gd name="T78" fmla="*/ 196 w 628"/>
                <a:gd name="T79" fmla="*/ 323 h 600"/>
                <a:gd name="T80" fmla="*/ 216 w 628"/>
                <a:gd name="T81" fmla="*/ 295 h 600"/>
                <a:gd name="T82" fmla="*/ 219 w 628"/>
                <a:gd name="T83" fmla="*/ 281 h 600"/>
                <a:gd name="T84" fmla="*/ 219 w 628"/>
                <a:gd name="T85" fmla="*/ 258 h 600"/>
                <a:gd name="T86" fmla="*/ 214 w 628"/>
                <a:gd name="T87" fmla="*/ 241 h 600"/>
                <a:gd name="T88" fmla="*/ 208 w 628"/>
                <a:gd name="T89" fmla="*/ 231 h 600"/>
                <a:gd name="T90" fmla="*/ 195 w 628"/>
                <a:gd name="T91" fmla="*/ 217 h 600"/>
                <a:gd name="T92" fmla="*/ 186 w 628"/>
                <a:gd name="T93" fmla="*/ 210 h 600"/>
                <a:gd name="T94" fmla="*/ 151 w 628"/>
                <a:gd name="T95" fmla="*/ 200 h 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28" h="600">
                  <a:moveTo>
                    <a:pt x="425" y="224"/>
                  </a:moveTo>
                  <a:cubicBezTo>
                    <a:pt x="423" y="226"/>
                    <a:pt x="421" y="229"/>
                    <a:pt x="420" y="231"/>
                  </a:cubicBezTo>
                  <a:cubicBezTo>
                    <a:pt x="419" y="231"/>
                    <a:pt x="419" y="232"/>
                    <a:pt x="419" y="232"/>
                  </a:cubicBezTo>
                  <a:cubicBezTo>
                    <a:pt x="418" y="234"/>
                    <a:pt x="416" y="236"/>
                    <a:pt x="415" y="239"/>
                  </a:cubicBezTo>
                  <a:cubicBezTo>
                    <a:pt x="415" y="240"/>
                    <a:pt x="414" y="240"/>
                    <a:pt x="414" y="241"/>
                  </a:cubicBezTo>
                  <a:cubicBezTo>
                    <a:pt x="413" y="244"/>
                    <a:pt x="412" y="246"/>
                    <a:pt x="411" y="249"/>
                  </a:cubicBezTo>
                  <a:cubicBezTo>
                    <a:pt x="411" y="249"/>
                    <a:pt x="411" y="250"/>
                    <a:pt x="411" y="250"/>
                  </a:cubicBezTo>
                  <a:cubicBezTo>
                    <a:pt x="410" y="253"/>
                    <a:pt x="409" y="255"/>
                    <a:pt x="409" y="258"/>
                  </a:cubicBezTo>
                  <a:cubicBezTo>
                    <a:pt x="409" y="259"/>
                    <a:pt x="409" y="260"/>
                    <a:pt x="408" y="261"/>
                  </a:cubicBezTo>
                  <a:cubicBezTo>
                    <a:pt x="408" y="264"/>
                    <a:pt x="408" y="267"/>
                    <a:pt x="408" y="270"/>
                  </a:cubicBezTo>
                  <a:cubicBezTo>
                    <a:pt x="408" y="274"/>
                    <a:pt x="408" y="278"/>
                    <a:pt x="409" y="281"/>
                  </a:cubicBezTo>
                  <a:cubicBezTo>
                    <a:pt x="409" y="282"/>
                    <a:pt x="409" y="283"/>
                    <a:pt x="409" y="283"/>
                  </a:cubicBezTo>
                  <a:cubicBezTo>
                    <a:pt x="410" y="287"/>
                    <a:pt x="411" y="290"/>
                    <a:pt x="412" y="293"/>
                  </a:cubicBezTo>
                  <a:cubicBezTo>
                    <a:pt x="412" y="294"/>
                    <a:pt x="412" y="294"/>
                    <a:pt x="412" y="295"/>
                  </a:cubicBezTo>
                  <a:cubicBezTo>
                    <a:pt x="414" y="298"/>
                    <a:pt x="415" y="301"/>
                    <a:pt x="417" y="304"/>
                  </a:cubicBezTo>
                  <a:cubicBezTo>
                    <a:pt x="417" y="305"/>
                    <a:pt x="417" y="305"/>
                    <a:pt x="418" y="306"/>
                  </a:cubicBezTo>
                  <a:cubicBezTo>
                    <a:pt x="420" y="309"/>
                    <a:pt x="422" y="312"/>
                    <a:pt x="424" y="315"/>
                  </a:cubicBezTo>
                  <a:cubicBezTo>
                    <a:pt x="424" y="315"/>
                    <a:pt x="424" y="315"/>
                    <a:pt x="424" y="315"/>
                  </a:cubicBezTo>
                  <a:cubicBezTo>
                    <a:pt x="427" y="318"/>
                    <a:pt x="429" y="320"/>
                    <a:pt x="432" y="323"/>
                  </a:cubicBezTo>
                  <a:cubicBezTo>
                    <a:pt x="432" y="323"/>
                    <a:pt x="432" y="323"/>
                    <a:pt x="432" y="323"/>
                  </a:cubicBezTo>
                  <a:cubicBezTo>
                    <a:pt x="435" y="326"/>
                    <a:pt x="438" y="328"/>
                    <a:pt x="441" y="330"/>
                  </a:cubicBezTo>
                  <a:cubicBezTo>
                    <a:pt x="442" y="330"/>
                    <a:pt x="442" y="330"/>
                    <a:pt x="442" y="330"/>
                  </a:cubicBezTo>
                  <a:cubicBezTo>
                    <a:pt x="446" y="332"/>
                    <a:pt x="449" y="334"/>
                    <a:pt x="452" y="335"/>
                  </a:cubicBezTo>
                  <a:cubicBezTo>
                    <a:pt x="453" y="335"/>
                    <a:pt x="453" y="335"/>
                    <a:pt x="453" y="335"/>
                  </a:cubicBezTo>
                  <a:cubicBezTo>
                    <a:pt x="461" y="338"/>
                    <a:pt x="469" y="340"/>
                    <a:pt x="478" y="340"/>
                  </a:cubicBezTo>
                  <a:cubicBezTo>
                    <a:pt x="516" y="340"/>
                    <a:pt x="547" y="309"/>
                    <a:pt x="547" y="270"/>
                  </a:cubicBezTo>
                  <a:cubicBezTo>
                    <a:pt x="547" y="231"/>
                    <a:pt x="516" y="200"/>
                    <a:pt x="478" y="200"/>
                  </a:cubicBezTo>
                  <a:cubicBezTo>
                    <a:pt x="468" y="200"/>
                    <a:pt x="458" y="202"/>
                    <a:pt x="450" y="206"/>
                  </a:cubicBezTo>
                  <a:cubicBezTo>
                    <a:pt x="450" y="206"/>
                    <a:pt x="450" y="206"/>
                    <a:pt x="450" y="206"/>
                  </a:cubicBezTo>
                  <a:cubicBezTo>
                    <a:pt x="449" y="206"/>
                    <a:pt x="449" y="206"/>
                    <a:pt x="449" y="206"/>
                  </a:cubicBezTo>
                  <a:cubicBezTo>
                    <a:pt x="446" y="208"/>
                    <a:pt x="444" y="209"/>
                    <a:pt x="442" y="210"/>
                  </a:cubicBezTo>
                  <a:cubicBezTo>
                    <a:pt x="441" y="210"/>
                    <a:pt x="441" y="211"/>
                    <a:pt x="440" y="211"/>
                  </a:cubicBezTo>
                  <a:cubicBezTo>
                    <a:pt x="438" y="213"/>
                    <a:pt x="435" y="215"/>
                    <a:pt x="433" y="216"/>
                  </a:cubicBezTo>
                  <a:cubicBezTo>
                    <a:pt x="433" y="217"/>
                    <a:pt x="432" y="217"/>
                    <a:pt x="432" y="217"/>
                  </a:cubicBezTo>
                  <a:cubicBezTo>
                    <a:pt x="430" y="219"/>
                    <a:pt x="428" y="221"/>
                    <a:pt x="426" y="223"/>
                  </a:cubicBezTo>
                  <a:cubicBezTo>
                    <a:pt x="426" y="223"/>
                    <a:pt x="425" y="224"/>
                    <a:pt x="425" y="224"/>
                  </a:cubicBezTo>
                  <a:close/>
                  <a:moveTo>
                    <a:pt x="314" y="140"/>
                  </a:moveTo>
                  <a:lnTo>
                    <a:pt x="314" y="140"/>
                  </a:lnTo>
                  <a:cubicBezTo>
                    <a:pt x="353" y="140"/>
                    <a:pt x="384" y="108"/>
                    <a:pt x="384" y="70"/>
                  </a:cubicBezTo>
                  <a:cubicBezTo>
                    <a:pt x="384" y="31"/>
                    <a:pt x="353" y="0"/>
                    <a:pt x="314" y="0"/>
                  </a:cubicBezTo>
                  <a:cubicBezTo>
                    <a:pt x="275" y="0"/>
                    <a:pt x="244" y="31"/>
                    <a:pt x="244" y="70"/>
                  </a:cubicBezTo>
                  <a:cubicBezTo>
                    <a:pt x="244" y="108"/>
                    <a:pt x="275" y="140"/>
                    <a:pt x="314" y="140"/>
                  </a:cubicBezTo>
                  <a:close/>
                  <a:moveTo>
                    <a:pt x="379" y="336"/>
                  </a:moveTo>
                  <a:lnTo>
                    <a:pt x="379" y="336"/>
                  </a:lnTo>
                  <a:lnTo>
                    <a:pt x="379" y="283"/>
                  </a:lnTo>
                  <a:cubicBezTo>
                    <a:pt x="379" y="279"/>
                    <a:pt x="378" y="274"/>
                    <a:pt x="378" y="270"/>
                  </a:cubicBezTo>
                  <a:cubicBezTo>
                    <a:pt x="378" y="266"/>
                    <a:pt x="379" y="262"/>
                    <a:pt x="379" y="257"/>
                  </a:cubicBezTo>
                  <a:lnTo>
                    <a:pt x="379" y="254"/>
                  </a:lnTo>
                  <a:lnTo>
                    <a:pt x="380" y="254"/>
                  </a:lnTo>
                  <a:cubicBezTo>
                    <a:pt x="385" y="223"/>
                    <a:pt x="404" y="197"/>
                    <a:pt x="431" y="183"/>
                  </a:cubicBezTo>
                  <a:cubicBezTo>
                    <a:pt x="412" y="165"/>
                    <a:pt x="387" y="154"/>
                    <a:pt x="359" y="154"/>
                  </a:cubicBezTo>
                  <a:lnTo>
                    <a:pt x="269" y="154"/>
                  </a:lnTo>
                  <a:cubicBezTo>
                    <a:pt x="241" y="154"/>
                    <a:pt x="216" y="165"/>
                    <a:pt x="197" y="183"/>
                  </a:cubicBezTo>
                  <a:cubicBezTo>
                    <a:pt x="228" y="199"/>
                    <a:pt x="250" y="232"/>
                    <a:pt x="250" y="270"/>
                  </a:cubicBezTo>
                  <a:cubicBezTo>
                    <a:pt x="250" y="278"/>
                    <a:pt x="249" y="285"/>
                    <a:pt x="247" y="293"/>
                  </a:cubicBezTo>
                  <a:lnTo>
                    <a:pt x="247" y="335"/>
                  </a:lnTo>
                  <a:cubicBezTo>
                    <a:pt x="276" y="347"/>
                    <a:pt x="299" y="369"/>
                    <a:pt x="314" y="396"/>
                  </a:cubicBezTo>
                  <a:cubicBezTo>
                    <a:pt x="328" y="369"/>
                    <a:pt x="352" y="348"/>
                    <a:pt x="379" y="336"/>
                  </a:cubicBezTo>
                  <a:close/>
                  <a:moveTo>
                    <a:pt x="282" y="400"/>
                  </a:moveTo>
                  <a:lnTo>
                    <a:pt x="282" y="400"/>
                  </a:lnTo>
                  <a:cubicBezTo>
                    <a:pt x="280" y="397"/>
                    <a:pt x="278" y="394"/>
                    <a:pt x="275" y="391"/>
                  </a:cubicBezTo>
                  <a:cubicBezTo>
                    <a:pt x="275" y="390"/>
                    <a:pt x="274" y="390"/>
                    <a:pt x="274" y="390"/>
                  </a:cubicBezTo>
                  <a:cubicBezTo>
                    <a:pt x="272" y="387"/>
                    <a:pt x="270" y="385"/>
                    <a:pt x="267" y="382"/>
                  </a:cubicBezTo>
                  <a:cubicBezTo>
                    <a:pt x="267" y="382"/>
                    <a:pt x="266" y="382"/>
                    <a:pt x="266" y="381"/>
                  </a:cubicBezTo>
                  <a:cubicBezTo>
                    <a:pt x="263" y="379"/>
                    <a:pt x="261" y="377"/>
                    <a:pt x="258" y="375"/>
                  </a:cubicBezTo>
                  <a:cubicBezTo>
                    <a:pt x="257" y="374"/>
                    <a:pt x="257" y="374"/>
                    <a:pt x="257" y="374"/>
                  </a:cubicBezTo>
                  <a:cubicBezTo>
                    <a:pt x="247" y="367"/>
                    <a:pt x="237" y="362"/>
                    <a:pt x="225" y="359"/>
                  </a:cubicBezTo>
                  <a:cubicBezTo>
                    <a:pt x="223" y="358"/>
                    <a:pt x="220" y="357"/>
                    <a:pt x="218" y="357"/>
                  </a:cubicBezTo>
                  <a:cubicBezTo>
                    <a:pt x="217" y="356"/>
                    <a:pt x="215" y="356"/>
                    <a:pt x="214" y="356"/>
                  </a:cubicBezTo>
                  <a:cubicBezTo>
                    <a:pt x="212" y="356"/>
                    <a:pt x="210" y="355"/>
                    <a:pt x="208" y="355"/>
                  </a:cubicBezTo>
                  <a:cubicBezTo>
                    <a:pt x="207" y="355"/>
                    <a:pt x="206" y="355"/>
                    <a:pt x="205" y="355"/>
                  </a:cubicBezTo>
                  <a:cubicBezTo>
                    <a:pt x="202" y="354"/>
                    <a:pt x="199" y="354"/>
                    <a:pt x="195" y="354"/>
                  </a:cubicBezTo>
                  <a:lnTo>
                    <a:pt x="105" y="354"/>
                  </a:lnTo>
                  <a:cubicBezTo>
                    <a:pt x="47" y="354"/>
                    <a:pt x="0" y="401"/>
                    <a:pt x="0" y="460"/>
                  </a:cubicBezTo>
                  <a:lnTo>
                    <a:pt x="0" y="600"/>
                  </a:lnTo>
                  <a:lnTo>
                    <a:pt x="62" y="600"/>
                  </a:lnTo>
                  <a:lnTo>
                    <a:pt x="62" y="454"/>
                  </a:lnTo>
                  <a:lnTo>
                    <a:pt x="83" y="454"/>
                  </a:lnTo>
                  <a:lnTo>
                    <a:pt x="83" y="600"/>
                  </a:lnTo>
                  <a:lnTo>
                    <a:pt x="216" y="600"/>
                  </a:lnTo>
                  <a:lnTo>
                    <a:pt x="216" y="454"/>
                  </a:lnTo>
                  <a:lnTo>
                    <a:pt x="237" y="454"/>
                  </a:lnTo>
                  <a:lnTo>
                    <a:pt x="237" y="600"/>
                  </a:lnTo>
                  <a:lnTo>
                    <a:pt x="301" y="600"/>
                  </a:lnTo>
                  <a:lnTo>
                    <a:pt x="301" y="460"/>
                  </a:lnTo>
                  <a:cubicBezTo>
                    <a:pt x="301" y="437"/>
                    <a:pt x="294" y="417"/>
                    <a:pt x="282" y="400"/>
                  </a:cubicBezTo>
                  <a:cubicBezTo>
                    <a:pt x="282" y="400"/>
                    <a:pt x="282" y="400"/>
                    <a:pt x="282" y="400"/>
                  </a:cubicBezTo>
                  <a:close/>
                  <a:moveTo>
                    <a:pt x="523" y="354"/>
                  </a:moveTo>
                  <a:lnTo>
                    <a:pt x="523" y="354"/>
                  </a:lnTo>
                  <a:lnTo>
                    <a:pt x="433" y="354"/>
                  </a:lnTo>
                  <a:cubicBezTo>
                    <a:pt x="429" y="354"/>
                    <a:pt x="426" y="354"/>
                    <a:pt x="423" y="355"/>
                  </a:cubicBezTo>
                  <a:cubicBezTo>
                    <a:pt x="422" y="355"/>
                    <a:pt x="421" y="355"/>
                    <a:pt x="420" y="355"/>
                  </a:cubicBezTo>
                  <a:cubicBezTo>
                    <a:pt x="418" y="355"/>
                    <a:pt x="415" y="356"/>
                    <a:pt x="413" y="356"/>
                  </a:cubicBezTo>
                  <a:cubicBezTo>
                    <a:pt x="412" y="356"/>
                    <a:pt x="411" y="356"/>
                    <a:pt x="410" y="357"/>
                  </a:cubicBezTo>
                  <a:cubicBezTo>
                    <a:pt x="408" y="357"/>
                    <a:pt x="405" y="358"/>
                    <a:pt x="403" y="358"/>
                  </a:cubicBezTo>
                  <a:cubicBezTo>
                    <a:pt x="387" y="363"/>
                    <a:pt x="373" y="371"/>
                    <a:pt x="361" y="382"/>
                  </a:cubicBezTo>
                  <a:cubicBezTo>
                    <a:pt x="361" y="382"/>
                    <a:pt x="361" y="382"/>
                    <a:pt x="361" y="383"/>
                  </a:cubicBezTo>
                  <a:cubicBezTo>
                    <a:pt x="358" y="385"/>
                    <a:pt x="356" y="388"/>
                    <a:pt x="353" y="390"/>
                  </a:cubicBezTo>
                  <a:cubicBezTo>
                    <a:pt x="353" y="390"/>
                    <a:pt x="353" y="391"/>
                    <a:pt x="353" y="391"/>
                  </a:cubicBezTo>
                  <a:cubicBezTo>
                    <a:pt x="337" y="409"/>
                    <a:pt x="327" y="433"/>
                    <a:pt x="327" y="460"/>
                  </a:cubicBezTo>
                  <a:lnTo>
                    <a:pt x="327" y="600"/>
                  </a:lnTo>
                  <a:lnTo>
                    <a:pt x="389" y="600"/>
                  </a:lnTo>
                  <a:lnTo>
                    <a:pt x="389" y="454"/>
                  </a:lnTo>
                  <a:lnTo>
                    <a:pt x="410" y="454"/>
                  </a:lnTo>
                  <a:lnTo>
                    <a:pt x="410" y="600"/>
                  </a:lnTo>
                  <a:lnTo>
                    <a:pt x="543" y="600"/>
                  </a:lnTo>
                  <a:lnTo>
                    <a:pt x="543" y="454"/>
                  </a:lnTo>
                  <a:lnTo>
                    <a:pt x="564" y="454"/>
                  </a:lnTo>
                  <a:lnTo>
                    <a:pt x="564" y="600"/>
                  </a:lnTo>
                  <a:lnTo>
                    <a:pt x="628" y="600"/>
                  </a:lnTo>
                  <a:lnTo>
                    <a:pt x="628" y="460"/>
                  </a:lnTo>
                  <a:cubicBezTo>
                    <a:pt x="628" y="401"/>
                    <a:pt x="581" y="354"/>
                    <a:pt x="523" y="354"/>
                  </a:cubicBezTo>
                  <a:close/>
                  <a:moveTo>
                    <a:pt x="151" y="340"/>
                  </a:moveTo>
                  <a:lnTo>
                    <a:pt x="151" y="340"/>
                  </a:lnTo>
                  <a:cubicBezTo>
                    <a:pt x="159" y="340"/>
                    <a:pt x="167" y="338"/>
                    <a:pt x="175" y="335"/>
                  </a:cubicBezTo>
                  <a:cubicBezTo>
                    <a:pt x="175" y="335"/>
                    <a:pt x="175" y="335"/>
                    <a:pt x="176" y="335"/>
                  </a:cubicBezTo>
                  <a:cubicBezTo>
                    <a:pt x="179" y="334"/>
                    <a:pt x="183" y="332"/>
                    <a:pt x="186" y="330"/>
                  </a:cubicBezTo>
                  <a:cubicBezTo>
                    <a:pt x="186" y="330"/>
                    <a:pt x="186" y="330"/>
                    <a:pt x="186" y="330"/>
                  </a:cubicBezTo>
                  <a:cubicBezTo>
                    <a:pt x="190" y="328"/>
                    <a:pt x="193" y="326"/>
                    <a:pt x="196" y="323"/>
                  </a:cubicBezTo>
                  <a:cubicBezTo>
                    <a:pt x="196" y="323"/>
                    <a:pt x="196" y="323"/>
                    <a:pt x="196" y="323"/>
                  </a:cubicBezTo>
                  <a:cubicBezTo>
                    <a:pt x="202" y="318"/>
                    <a:pt x="206" y="312"/>
                    <a:pt x="210" y="306"/>
                  </a:cubicBezTo>
                  <a:cubicBezTo>
                    <a:pt x="211" y="305"/>
                    <a:pt x="211" y="305"/>
                    <a:pt x="211" y="304"/>
                  </a:cubicBezTo>
                  <a:cubicBezTo>
                    <a:pt x="213" y="301"/>
                    <a:pt x="214" y="298"/>
                    <a:pt x="216" y="295"/>
                  </a:cubicBezTo>
                  <a:cubicBezTo>
                    <a:pt x="216" y="294"/>
                    <a:pt x="216" y="294"/>
                    <a:pt x="216" y="293"/>
                  </a:cubicBezTo>
                  <a:cubicBezTo>
                    <a:pt x="217" y="290"/>
                    <a:pt x="218" y="287"/>
                    <a:pt x="219" y="283"/>
                  </a:cubicBezTo>
                  <a:cubicBezTo>
                    <a:pt x="219" y="282"/>
                    <a:pt x="219" y="282"/>
                    <a:pt x="219" y="281"/>
                  </a:cubicBezTo>
                  <a:cubicBezTo>
                    <a:pt x="220" y="278"/>
                    <a:pt x="220" y="274"/>
                    <a:pt x="220" y="270"/>
                  </a:cubicBezTo>
                  <a:cubicBezTo>
                    <a:pt x="220" y="267"/>
                    <a:pt x="220" y="264"/>
                    <a:pt x="220" y="261"/>
                  </a:cubicBezTo>
                  <a:cubicBezTo>
                    <a:pt x="219" y="260"/>
                    <a:pt x="219" y="259"/>
                    <a:pt x="219" y="258"/>
                  </a:cubicBezTo>
                  <a:cubicBezTo>
                    <a:pt x="219" y="255"/>
                    <a:pt x="218" y="252"/>
                    <a:pt x="217" y="250"/>
                  </a:cubicBezTo>
                  <a:cubicBezTo>
                    <a:pt x="217" y="249"/>
                    <a:pt x="217" y="249"/>
                    <a:pt x="217" y="249"/>
                  </a:cubicBezTo>
                  <a:cubicBezTo>
                    <a:pt x="216" y="246"/>
                    <a:pt x="215" y="244"/>
                    <a:pt x="214" y="241"/>
                  </a:cubicBezTo>
                  <a:cubicBezTo>
                    <a:pt x="214" y="240"/>
                    <a:pt x="213" y="240"/>
                    <a:pt x="213" y="239"/>
                  </a:cubicBezTo>
                  <a:cubicBezTo>
                    <a:pt x="212" y="236"/>
                    <a:pt x="210" y="234"/>
                    <a:pt x="209" y="231"/>
                  </a:cubicBezTo>
                  <a:lnTo>
                    <a:pt x="208" y="231"/>
                  </a:lnTo>
                  <a:cubicBezTo>
                    <a:pt x="207" y="229"/>
                    <a:pt x="205" y="226"/>
                    <a:pt x="203" y="224"/>
                  </a:cubicBezTo>
                  <a:cubicBezTo>
                    <a:pt x="203" y="224"/>
                    <a:pt x="202" y="223"/>
                    <a:pt x="202" y="223"/>
                  </a:cubicBezTo>
                  <a:cubicBezTo>
                    <a:pt x="200" y="221"/>
                    <a:pt x="198" y="219"/>
                    <a:pt x="195" y="217"/>
                  </a:cubicBezTo>
                  <a:cubicBezTo>
                    <a:pt x="195" y="217"/>
                    <a:pt x="195" y="217"/>
                    <a:pt x="195" y="216"/>
                  </a:cubicBezTo>
                  <a:cubicBezTo>
                    <a:pt x="193" y="215"/>
                    <a:pt x="190" y="213"/>
                    <a:pt x="188" y="211"/>
                  </a:cubicBezTo>
                  <a:cubicBezTo>
                    <a:pt x="187" y="211"/>
                    <a:pt x="187" y="210"/>
                    <a:pt x="186" y="210"/>
                  </a:cubicBezTo>
                  <a:cubicBezTo>
                    <a:pt x="184" y="209"/>
                    <a:pt x="181" y="207"/>
                    <a:pt x="179" y="206"/>
                  </a:cubicBezTo>
                  <a:cubicBezTo>
                    <a:pt x="179" y="206"/>
                    <a:pt x="178" y="206"/>
                    <a:pt x="178" y="206"/>
                  </a:cubicBezTo>
                  <a:cubicBezTo>
                    <a:pt x="170" y="202"/>
                    <a:pt x="160" y="200"/>
                    <a:pt x="151" y="200"/>
                  </a:cubicBezTo>
                  <a:cubicBezTo>
                    <a:pt x="112" y="200"/>
                    <a:pt x="81" y="231"/>
                    <a:pt x="81" y="270"/>
                  </a:cubicBezTo>
                  <a:cubicBezTo>
                    <a:pt x="81" y="309"/>
                    <a:pt x="112" y="340"/>
                    <a:pt x="151" y="340"/>
                  </a:cubicBezTo>
                  <a:close/>
                </a:path>
              </a:pathLst>
            </a:custGeom>
            <a:solidFill>
              <a:srgbClr val="365B7C"/>
            </a:solidFill>
            <a:ln>
              <a:noFill/>
            </a:ln>
          </p:spPr>
          <p:txBody>
            <a:bodyPr vert="horz" wrap="square" lIns="91440" tIns="45720" rIns="91440" bIns="45720" numCol="1" anchor="t" anchorCtr="0" compatLnSpc="1"/>
            <a:lstStyle/>
            <a:p>
              <a:endParaRPr lang="zh-CN" altLang="en-US">
                <a:solidFill>
                  <a:schemeClr val="accent2"/>
                </a:solidFill>
              </a:endParaRPr>
            </a:p>
          </p:txBody>
        </p:sp>
      </p:grpSp>
      <p:sp>
        <p:nvSpPr>
          <p:cNvPr id="23" name="矩形 22"/>
          <p:cNvSpPr/>
          <p:nvPr/>
        </p:nvSpPr>
        <p:spPr>
          <a:xfrm>
            <a:off x="2237463" y="878803"/>
            <a:ext cx="2087446" cy="470748"/>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800" b="1" dirty="0">
                <a:latin typeface="楷体" panose="02010609060101010101" pitchFamily="49" charset="-122"/>
                <a:ea typeface="楷体" panose="02010609060101010101" pitchFamily="49" charset="-122"/>
                <a:cs typeface="+mn-ea"/>
                <a:sym typeface="+mn-lt"/>
              </a:rPr>
              <a:t>案例</a:t>
            </a:r>
            <a:r>
              <a:rPr lang="en-US" altLang="zh-CN" sz="2800" b="1" dirty="0">
                <a:latin typeface="楷体" panose="02010609060101010101" pitchFamily="49" charset="-122"/>
                <a:ea typeface="楷体" panose="02010609060101010101" pitchFamily="49" charset="-122"/>
                <a:cs typeface="+mn-ea"/>
                <a:sym typeface="+mn-lt"/>
              </a:rPr>
              <a:t>2</a:t>
            </a:r>
          </a:p>
        </p:txBody>
      </p:sp>
      <p:sp>
        <p:nvSpPr>
          <p:cNvPr id="3" name="文本框 2"/>
          <p:cNvSpPr txBox="1"/>
          <p:nvPr/>
        </p:nvSpPr>
        <p:spPr>
          <a:xfrm>
            <a:off x="2063115" y="2060575"/>
            <a:ext cx="9733280" cy="4201160"/>
          </a:xfrm>
          <a:prstGeom prst="rect">
            <a:avLst/>
          </a:prstGeom>
          <a:noFill/>
        </p:spPr>
        <p:txBody>
          <a:bodyPr wrap="square" rtlCol="0">
            <a:spAutoFit/>
          </a:bodyPr>
          <a:lstStyle/>
          <a:p>
            <a:pPr eaLnBrk="1" hangingPunct="1">
              <a:lnSpc>
                <a:spcPct val="110000"/>
              </a:lnSpc>
              <a:spcBef>
                <a:spcPts val="400"/>
              </a:spcBef>
              <a:spcAft>
                <a:spcPts val="0"/>
              </a:spcAft>
            </a:pPr>
            <a:r>
              <a:rPr lang="en-US" altLang="zh-CN" sz="2400">
                <a:latin typeface="楷体" panose="02010609060101010101" pitchFamily="49" charset="-122"/>
                <a:ea typeface="楷体" panose="02010609060101010101" pitchFamily="49" charset="-122"/>
                <a:cs typeface="楷体" panose="02010609060101010101" pitchFamily="49" charset="-122"/>
                <a:sym typeface="+mn-ea"/>
              </a:rPr>
              <a:t>  P&amp;G</a:t>
            </a:r>
            <a:r>
              <a:rPr lang="zh-CN" altLang="zh-CN" sz="2400">
                <a:latin typeface="楷体" panose="02010609060101010101" pitchFamily="49" charset="-122"/>
                <a:ea typeface="楷体" panose="02010609060101010101" pitchFamily="49" charset="-122"/>
                <a:cs typeface="楷体" panose="02010609060101010101" pitchFamily="49" charset="-122"/>
                <a:sym typeface="+mn-ea"/>
              </a:rPr>
              <a:t>（宝洁）是大学生心目中向往的跨国公司，其完善的选拔制度也得到商界人士的首肯。宝洁的招聘流程十分的系统，首先，校园招聘程序包括前期的广告宣传、邀请大学生参加校园招聘介绍会、网上申请等环节。从</a:t>
            </a:r>
            <a:r>
              <a:rPr lang="en-US" altLang="zh-CN" sz="2400">
                <a:latin typeface="楷体" panose="02010609060101010101" pitchFamily="49" charset="-122"/>
                <a:ea typeface="楷体" panose="02010609060101010101" pitchFamily="49" charset="-122"/>
                <a:cs typeface="楷体" panose="02010609060101010101" pitchFamily="49" charset="-122"/>
                <a:sym typeface="+mn-ea"/>
              </a:rPr>
              <a:t>2002</a:t>
            </a:r>
            <a:r>
              <a:rPr lang="zh-CN" altLang="zh-CN" sz="2400">
                <a:latin typeface="楷体" panose="02010609060101010101" pitchFamily="49" charset="-122"/>
                <a:ea typeface="楷体" panose="02010609060101010101" pitchFamily="49" charset="-122"/>
                <a:cs typeface="楷体" panose="02010609060101010101" pitchFamily="49" charset="-122"/>
                <a:sym typeface="+mn-ea"/>
              </a:rPr>
              <a:t>年开始，宝洁通过网上申请接收毕业生，而点击网上申请来填写自传式申请表及回答问题，是宝洁的一次筛选考试。</a:t>
            </a:r>
          </a:p>
          <a:p>
            <a:pPr eaLnBrk="1" hangingPunct="1">
              <a:lnSpc>
                <a:spcPct val="110000"/>
              </a:lnSpc>
              <a:spcBef>
                <a:spcPts val="400"/>
              </a:spcBef>
              <a:spcAft>
                <a:spcPts val="0"/>
              </a:spcAft>
            </a:pPr>
            <a:r>
              <a:rPr lang="zh-CN" altLang="zh-CN" sz="2400">
                <a:latin typeface="楷体" panose="02010609060101010101" pitchFamily="49" charset="-122"/>
                <a:ea typeface="楷体" panose="02010609060101010101" pitchFamily="49" charset="-122"/>
                <a:cs typeface="楷体" panose="02010609060101010101" pitchFamily="49" charset="-122"/>
                <a:sym typeface="+mn-ea"/>
              </a:rPr>
              <a:t>  宝洁的笔试则由解题能力测试、英文测试和专业技能测试组成。其中解题能力测试是宝洁对人才素质考察的最基本一关，在中国，使用的是宝洁全球通用试题的中文版本。宝洁的案例讨论题考察的是申请者的自信心、思维灵活程度、承压能力等。面试环节也要经过若干轮，以确保招聘到的人才是真正的用人单位所需要的人才。</a:t>
            </a:r>
            <a:endParaRPr lang="zh-CN" altLang="en-US" sz="2400">
              <a:latin typeface="楷体" panose="02010609060101010101" pitchFamily="49" charset="-122"/>
              <a:ea typeface="楷体" panose="02010609060101010101" pitchFamily="49" charset="-122"/>
              <a:cs typeface="楷体" panose="02010609060101010101" pitchFamily="49" charset="-122"/>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5" presetClass="entr" presetSubtype="0" fill="hold" nodeType="withEffect">
                                  <p:stCondLst>
                                    <p:cond delay="250"/>
                                  </p:stCondLst>
                                  <p:childTnLst>
                                    <p:set>
                                      <p:cBhvr>
                                        <p:cTn id="6" dur="1" fill="hold">
                                          <p:stCondLst>
                                            <p:cond delay="0"/>
                                          </p:stCondLst>
                                        </p:cTn>
                                        <p:tgtEl>
                                          <p:spTgt spid="17"/>
                                        </p:tgtEl>
                                        <p:attrNameLst>
                                          <p:attrName>style.visibility</p:attrName>
                                        </p:attrNameLst>
                                      </p:cBhvr>
                                      <p:to>
                                        <p:strVal val="visible"/>
                                      </p:to>
                                    </p:set>
                                    <p:anim calcmode="lin" valueType="num">
                                      <p:cBhvr>
                                        <p:cTn id="7" dur="500" decel="50000" fill="hold">
                                          <p:stCondLst>
                                            <p:cond delay="0"/>
                                          </p:stCondLst>
                                        </p:cTn>
                                        <p:tgtEl>
                                          <p:spTgt spid="17"/>
                                        </p:tgtEl>
                                        <p:attrNameLst>
                                          <p:attrName>style.rotation</p:attrName>
                                        </p:attrNameLst>
                                      </p:cBhvr>
                                      <p:tavLst>
                                        <p:tav tm="0">
                                          <p:val>
                                            <p:fltVal val="-90"/>
                                          </p:val>
                                        </p:tav>
                                        <p:tav tm="100000">
                                          <p:val>
                                            <p:fltVal val="0"/>
                                          </p:val>
                                        </p:tav>
                                      </p:tavLst>
                                    </p:anim>
                                    <p:anim calcmode="lin" valueType="num">
                                      <p:cBhvr>
                                        <p:cTn id="8" dur="500" decel="50000" fill="hold">
                                          <p:stCondLst>
                                            <p:cond delay="0"/>
                                          </p:stCondLst>
                                        </p:cTn>
                                        <p:tgtEl>
                                          <p:spTgt spid="17"/>
                                        </p:tgtEl>
                                        <p:attrNameLst>
                                          <p:attrName>ppt_w</p:attrName>
                                        </p:attrNameLst>
                                      </p:cBhvr>
                                      <p:tavLst>
                                        <p:tav tm="0">
                                          <p:val>
                                            <p:strVal val="#ppt_w"/>
                                          </p:val>
                                        </p:tav>
                                        <p:tav tm="100000">
                                          <p:val>
                                            <p:strVal val="#ppt_w*.05"/>
                                          </p:val>
                                        </p:tav>
                                      </p:tavLst>
                                    </p:anim>
                                    <p:anim calcmode="lin" valueType="num">
                                      <p:cBhvr>
                                        <p:cTn id="9" dur="500" accel="50000" fill="hold">
                                          <p:stCondLst>
                                            <p:cond delay="500"/>
                                          </p:stCondLst>
                                        </p:cTn>
                                        <p:tgtEl>
                                          <p:spTgt spid="17"/>
                                        </p:tgtEl>
                                        <p:attrNameLst>
                                          <p:attrName>ppt_w</p:attrName>
                                        </p:attrNameLst>
                                      </p:cBhvr>
                                      <p:tavLst>
                                        <p:tav tm="0">
                                          <p:val>
                                            <p:strVal val="#ppt_w*.05"/>
                                          </p:val>
                                        </p:tav>
                                        <p:tav tm="100000">
                                          <p:val>
                                            <p:strVal val="#ppt_w"/>
                                          </p:val>
                                        </p:tav>
                                      </p:tavLst>
                                    </p:anim>
                                    <p:anim calcmode="lin" valueType="num">
                                      <p:cBhvr>
                                        <p:cTn id="10" dur="1000" fill="hold"/>
                                        <p:tgtEl>
                                          <p:spTgt spid="17"/>
                                        </p:tgtEl>
                                        <p:attrNameLst>
                                          <p:attrName>ppt_h</p:attrName>
                                        </p:attrNameLst>
                                      </p:cBhvr>
                                      <p:tavLst>
                                        <p:tav tm="0">
                                          <p:val>
                                            <p:strVal val="#ppt_h"/>
                                          </p:val>
                                        </p:tav>
                                        <p:tav tm="100000">
                                          <p:val>
                                            <p:strVal val="#ppt_h"/>
                                          </p:val>
                                        </p:tav>
                                      </p:tavLst>
                                    </p:anim>
                                    <p:anim calcmode="lin" valueType="num">
                                      <p:cBhvr>
                                        <p:cTn id="11" dur="500" decel="50000" fill="hold">
                                          <p:stCondLst>
                                            <p:cond delay="0"/>
                                          </p:stCondLst>
                                        </p:cTn>
                                        <p:tgtEl>
                                          <p:spTgt spid="17"/>
                                        </p:tgtEl>
                                        <p:attrNameLst>
                                          <p:attrName>ppt_x</p:attrName>
                                        </p:attrNameLst>
                                      </p:cBhvr>
                                      <p:tavLst>
                                        <p:tav tm="0">
                                          <p:val>
                                            <p:strVal val="#ppt_x+.4"/>
                                          </p:val>
                                        </p:tav>
                                        <p:tav tm="100000">
                                          <p:val>
                                            <p:strVal val="#ppt_x"/>
                                          </p:val>
                                        </p:tav>
                                      </p:tavLst>
                                    </p:anim>
                                    <p:anim calcmode="lin" valueType="num">
                                      <p:cBhvr>
                                        <p:cTn id="12" dur="500" decel="50000" fill="hold">
                                          <p:stCondLst>
                                            <p:cond delay="0"/>
                                          </p:stCondLst>
                                        </p:cTn>
                                        <p:tgtEl>
                                          <p:spTgt spid="17"/>
                                        </p:tgtEl>
                                        <p:attrNameLst>
                                          <p:attrName>ppt_y</p:attrName>
                                        </p:attrNameLst>
                                      </p:cBhvr>
                                      <p:tavLst>
                                        <p:tav tm="0">
                                          <p:val>
                                            <p:strVal val="#ppt_y-.2"/>
                                          </p:val>
                                        </p:tav>
                                        <p:tav tm="100000">
                                          <p:val>
                                            <p:strVal val="#ppt_y+.1"/>
                                          </p:val>
                                        </p:tav>
                                      </p:tavLst>
                                    </p:anim>
                                    <p:anim calcmode="lin" valueType="num">
                                      <p:cBhvr>
                                        <p:cTn id="13" dur="500" accel="50000" fill="hold">
                                          <p:stCondLst>
                                            <p:cond delay="500"/>
                                          </p:stCondLst>
                                        </p:cTn>
                                        <p:tgtEl>
                                          <p:spTgt spid="17"/>
                                        </p:tgtEl>
                                        <p:attrNameLst>
                                          <p:attrName>ppt_y</p:attrName>
                                        </p:attrNameLst>
                                      </p:cBhvr>
                                      <p:tavLst>
                                        <p:tav tm="0">
                                          <p:val>
                                            <p:strVal val="#ppt_y+.1"/>
                                          </p:val>
                                        </p:tav>
                                        <p:tav tm="100000">
                                          <p:val>
                                            <p:strVal val="#ppt_y"/>
                                          </p:val>
                                        </p:tav>
                                      </p:tavLst>
                                    </p:anim>
                                    <p:animEffect transition="in" filter="fade">
                                      <p:cBhvr>
                                        <p:cTn id="14" dur="1000" decel="50000">
                                          <p:stCondLst>
                                            <p:cond delay="0"/>
                                          </p:stCondLst>
                                        </p:cTn>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矩形 24"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549157" y="-975631"/>
            <a:ext cx="583096" cy="838080"/>
          </a:xfrm>
          <a:prstGeom prst="rect">
            <a:avLst/>
          </a:prstGeom>
          <a:solidFill>
            <a:srgbClr val="365B7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 name="矩形 25"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1132253" y="-975631"/>
            <a:ext cx="583096" cy="838080"/>
          </a:xfrm>
          <a:prstGeom prst="rect">
            <a:avLst/>
          </a:prstGeom>
          <a:solidFill>
            <a:srgbClr val="96648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 name="矩形 26"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1715349" y="-975631"/>
            <a:ext cx="583096" cy="838080"/>
          </a:xfrm>
          <a:prstGeom prst="rect">
            <a:avLst/>
          </a:prstGeom>
          <a:solidFill>
            <a:srgbClr val="D06F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 name="矩形 27"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2298446" y="-975631"/>
            <a:ext cx="583096" cy="838080"/>
          </a:xfrm>
          <a:prstGeom prst="rect">
            <a:avLst/>
          </a:prstGeom>
          <a:solidFill>
            <a:srgbClr val="F779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 name="矩形 28"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2881542" y="-975631"/>
            <a:ext cx="583096" cy="838080"/>
          </a:xfrm>
          <a:prstGeom prst="rect">
            <a:avLst/>
          </a:prstGeom>
          <a:solidFill>
            <a:srgbClr val="F8AD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cxnSp>
        <p:nvCxnSpPr>
          <p:cNvPr id="83" name="直接连接符 82"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CxnSpPr/>
          <p:nvPr/>
        </p:nvCxnSpPr>
        <p:spPr>
          <a:xfrm>
            <a:off x="3246637" y="1273629"/>
            <a:ext cx="5770860"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85" name="椭圆 84"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flipH="1">
            <a:off x="2686180" y="813581"/>
            <a:ext cx="157493" cy="157493"/>
          </a:xfrm>
          <a:prstGeom prst="ellipse">
            <a:avLst/>
          </a:prstGeom>
          <a:solidFill>
            <a:srgbClr val="D06F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6" name="椭圆 85"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flipH="1">
            <a:off x="2686180" y="335956"/>
            <a:ext cx="321030" cy="321030"/>
          </a:xfrm>
          <a:prstGeom prst="ellipse">
            <a:avLst/>
          </a:prstGeom>
          <a:solidFill>
            <a:srgbClr val="966481"/>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7" name="椭圆 86"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flipH="1">
            <a:off x="2991678" y="806317"/>
            <a:ext cx="219803" cy="219803"/>
          </a:xfrm>
          <a:prstGeom prst="ellipse">
            <a:avLst/>
          </a:prstGeom>
          <a:solidFill>
            <a:srgbClr val="365B7C"/>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8" name="椭圆 87"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flipH="1">
            <a:off x="2031169" y="697840"/>
            <a:ext cx="164852" cy="164852"/>
          </a:xfrm>
          <a:prstGeom prst="ellipse">
            <a:avLst/>
          </a:prstGeom>
          <a:solidFill>
            <a:srgbClr val="F779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9" name="椭圆 88"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9354354" y="755438"/>
            <a:ext cx="157493" cy="157493"/>
          </a:xfrm>
          <a:prstGeom prst="ellipse">
            <a:avLst/>
          </a:prstGeom>
          <a:solidFill>
            <a:srgbClr val="D06F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0" name="椭圆 89"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9190817" y="277813"/>
            <a:ext cx="321030" cy="321030"/>
          </a:xfrm>
          <a:prstGeom prst="ellipse">
            <a:avLst/>
          </a:prstGeom>
          <a:solidFill>
            <a:srgbClr val="966481"/>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1" name="椭圆 90"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a:off x="8986546" y="748174"/>
            <a:ext cx="219803" cy="219803"/>
          </a:xfrm>
          <a:prstGeom prst="ellipse">
            <a:avLst/>
          </a:prstGeom>
          <a:solidFill>
            <a:srgbClr val="365B7C"/>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2" name="椭圆 91"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a:off x="10002006" y="639697"/>
            <a:ext cx="164852" cy="164852"/>
          </a:xfrm>
          <a:prstGeom prst="ellipse">
            <a:avLst/>
          </a:prstGeom>
          <a:solidFill>
            <a:srgbClr val="F779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 name="e7d195523061f1c0"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hidden="1"/>
          <p:cNvSpPr txBox="1"/>
          <p:nvPr/>
        </p:nvSpPr>
        <p:spPr>
          <a:xfrm>
            <a:off x="-355600" y="1803400"/>
            <a:ext cx="293927" cy="1016000"/>
          </a:xfrm>
          <a:prstGeom prst="rect">
            <a:avLst/>
          </a:prstGeom>
          <a:noFill/>
        </p:spPr>
        <p:txBody>
          <a:bodyPr vert="wordArtVert" rtlCol="0">
            <a:spAutoFit/>
          </a:bodyPr>
          <a:lstStyle/>
          <a:p>
            <a:r>
              <a:rPr lang="en-US" altLang="zh-CN" sz="100"/>
              <a:t>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a:t>
            </a:r>
            <a:endParaRPr lang="zh-CN" altLang="en-US" sz="100"/>
          </a:p>
        </p:txBody>
      </p:sp>
      <p:sp>
        <p:nvSpPr>
          <p:cNvPr id="3" name="矩形 2">
            <a:extLst>
              <a:ext uri="{FF2B5EF4-FFF2-40B4-BE49-F238E27FC236}">
                <a16:creationId xmlns:a16="http://schemas.microsoft.com/office/drawing/2014/main" id="{65C899BA-91A9-D442-80B0-F1E82DC78169}"/>
              </a:ext>
            </a:extLst>
          </p:cNvPr>
          <p:cNvSpPr/>
          <p:nvPr/>
        </p:nvSpPr>
        <p:spPr>
          <a:xfrm>
            <a:off x="2686180" y="1527283"/>
            <a:ext cx="6825667" cy="4832092"/>
          </a:xfrm>
          <a:prstGeom prst="rect">
            <a:avLst/>
          </a:prstGeom>
        </p:spPr>
        <p:txBody>
          <a:bodyPr wrap="square">
            <a:spAutoFit/>
          </a:bodyPr>
          <a:lstStyle/>
          <a:p>
            <a:r>
              <a:rPr lang="zh-CN" altLang="en-US" sz="2800" b="1" dirty="0">
                <a:latin typeface="KaiTi" panose="02010609060101010101" pitchFamily="49" charset="-122"/>
                <a:ea typeface="KaiTi" panose="02010609060101010101" pitchFamily="49" charset="-122"/>
              </a:rPr>
              <a:t>二、面试发展趋势</a:t>
            </a:r>
            <a:endParaRPr lang="en-US" altLang="zh-CN" sz="2800" b="1" dirty="0">
              <a:latin typeface="KaiTi" panose="02010609060101010101" pitchFamily="49" charset="-122"/>
              <a:ea typeface="KaiTi" panose="02010609060101010101" pitchFamily="49" charset="-122"/>
            </a:endParaRPr>
          </a:p>
          <a:p>
            <a:pPr marL="228600" lvl="0" indent="-228600">
              <a:lnSpc>
                <a:spcPct val="120000"/>
              </a:lnSpc>
              <a:spcBef>
                <a:spcPts val="1000"/>
              </a:spcBef>
              <a:buClr>
                <a:srgbClr val="F81B02"/>
              </a:buClr>
              <a:buSzPct val="110000"/>
              <a:buFont typeface="Wingdings" panose="05000000000000000000" pitchFamily="2" charset="2"/>
              <a:buChar char="§"/>
            </a:pPr>
            <a:r>
              <a:rPr lang="en-US" altLang="zh-CN" sz="2400" dirty="0">
                <a:solidFill>
                  <a:prstClr val="black"/>
                </a:solidFill>
                <a:latin typeface="KaiTi" panose="02010609060101010101" pitchFamily="49" charset="-122"/>
                <a:ea typeface="KaiTi" panose="02010609060101010101" pitchFamily="49" charset="-122"/>
              </a:rPr>
              <a:t>(</a:t>
            </a:r>
            <a:r>
              <a:rPr lang="zh-CN" altLang="en-US" sz="2400" dirty="0">
                <a:solidFill>
                  <a:prstClr val="black"/>
                </a:solidFill>
                <a:latin typeface="KaiTi" panose="02010609060101010101" pitchFamily="49" charset="-122"/>
                <a:ea typeface="KaiTi" panose="02010609060101010101" pitchFamily="49" charset="-122"/>
              </a:rPr>
              <a:t>一</a:t>
            </a:r>
            <a:r>
              <a:rPr lang="en-US" altLang="zh-CN" sz="2400" dirty="0">
                <a:solidFill>
                  <a:prstClr val="black"/>
                </a:solidFill>
                <a:latin typeface="KaiTi" panose="02010609060101010101" pitchFamily="49" charset="-122"/>
                <a:ea typeface="KaiTi" panose="02010609060101010101" pitchFamily="49" charset="-122"/>
              </a:rPr>
              <a:t>)</a:t>
            </a:r>
            <a:r>
              <a:rPr lang="zh-CN" altLang="en-US" sz="2400" dirty="0">
                <a:solidFill>
                  <a:prstClr val="black"/>
                </a:solidFill>
                <a:latin typeface="KaiTi" panose="02010609060101010101" pitchFamily="49" charset="-122"/>
                <a:ea typeface="KaiTi" panose="02010609060101010101" pitchFamily="49" charset="-122"/>
              </a:rPr>
              <a:t>面试形式的丰富化 </a:t>
            </a:r>
          </a:p>
          <a:p>
            <a:pPr marL="228600" lvl="0" indent="-228600">
              <a:lnSpc>
                <a:spcPct val="120000"/>
              </a:lnSpc>
              <a:spcBef>
                <a:spcPts val="1000"/>
              </a:spcBef>
              <a:buClr>
                <a:srgbClr val="F81B02"/>
              </a:buClr>
              <a:buSzPct val="110000"/>
              <a:buFont typeface="Wingdings" panose="05000000000000000000" pitchFamily="2" charset="2"/>
              <a:buChar char="§"/>
            </a:pPr>
            <a:r>
              <a:rPr lang="en-US" altLang="zh-CN" sz="2400" dirty="0">
                <a:solidFill>
                  <a:prstClr val="black"/>
                </a:solidFill>
                <a:latin typeface="KaiTi" panose="02010609060101010101" pitchFamily="49" charset="-122"/>
                <a:ea typeface="KaiTi" panose="02010609060101010101" pitchFamily="49" charset="-122"/>
              </a:rPr>
              <a:t>(</a:t>
            </a:r>
            <a:r>
              <a:rPr lang="zh-CN" altLang="en-US" sz="2400" dirty="0">
                <a:solidFill>
                  <a:prstClr val="black"/>
                </a:solidFill>
                <a:latin typeface="KaiTi" panose="02010609060101010101" pitchFamily="49" charset="-122"/>
                <a:ea typeface="KaiTi" panose="02010609060101010101" pitchFamily="49" charset="-122"/>
              </a:rPr>
              <a:t>二</a:t>
            </a:r>
            <a:r>
              <a:rPr lang="en-US" altLang="zh-CN" sz="2400" dirty="0">
                <a:solidFill>
                  <a:prstClr val="black"/>
                </a:solidFill>
                <a:latin typeface="KaiTi" panose="02010609060101010101" pitchFamily="49" charset="-122"/>
                <a:ea typeface="KaiTi" panose="02010609060101010101" pitchFamily="49" charset="-122"/>
              </a:rPr>
              <a:t>)</a:t>
            </a:r>
            <a:r>
              <a:rPr lang="zh-CN" altLang="en-US" sz="2400" dirty="0">
                <a:solidFill>
                  <a:prstClr val="black"/>
                </a:solidFill>
                <a:latin typeface="KaiTi" panose="02010609060101010101" pitchFamily="49" charset="-122"/>
                <a:ea typeface="KaiTi" panose="02010609060101010101" pitchFamily="49" charset="-122"/>
              </a:rPr>
              <a:t>面试程序的结构化</a:t>
            </a:r>
          </a:p>
          <a:p>
            <a:pPr marL="228600" lvl="0" indent="-228600">
              <a:lnSpc>
                <a:spcPct val="120000"/>
              </a:lnSpc>
              <a:spcBef>
                <a:spcPts val="1000"/>
              </a:spcBef>
              <a:buClr>
                <a:srgbClr val="F81B02"/>
              </a:buClr>
              <a:buSzPct val="110000"/>
              <a:buFont typeface="Wingdings" panose="05000000000000000000" pitchFamily="2" charset="2"/>
              <a:buChar char="§"/>
            </a:pPr>
            <a:r>
              <a:rPr lang="en-US" altLang="zh-CN" sz="2400" dirty="0">
                <a:solidFill>
                  <a:prstClr val="black"/>
                </a:solidFill>
                <a:latin typeface="KaiTi" panose="02010609060101010101" pitchFamily="49" charset="-122"/>
                <a:ea typeface="KaiTi" panose="02010609060101010101" pitchFamily="49" charset="-122"/>
              </a:rPr>
              <a:t>(</a:t>
            </a:r>
            <a:r>
              <a:rPr lang="zh-CN" altLang="en-US" sz="2400" dirty="0">
                <a:solidFill>
                  <a:prstClr val="black"/>
                </a:solidFill>
                <a:latin typeface="KaiTi" panose="02010609060101010101" pitchFamily="49" charset="-122"/>
                <a:ea typeface="KaiTi" panose="02010609060101010101" pitchFamily="49" charset="-122"/>
              </a:rPr>
              <a:t>三</a:t>
            </a:r>
            <a:r>
              <a:rPr lang="en-US" altLang="zh-CN" sz="2400" dirty="0">
                <a:solidFill>
                  <a:prstClr val="black"/>
                </a:solidFill>
                <a:latin typeface="KaiTi" panose="02010609060101010101" pitchFamily="49" charset="-122"/>
                <a:ea typeface="KaiTi" panose="02010609060101010101" pitchFamily="49" charset="-122"/>
              </a:rPr>
              <a:t>)</a:t>
            </a:r>
            <a:r>
              <a:rPr lang="zh-CN" altLang="en-US" sz="2400" dirty="0">
                <a:solidFill>
                  <a:prstClr val="black"/>
                </a:solidFill>
                <a:latin typeface="KaiTi" panose="02010609060101010101" pitchFamily="49" charset="-122"/>
                <a:ea typeface="KaiTi" panose="02010609060101010101" pitchFamily="49" charset="-122"/>
              </a:rPr>
              <a:t>面试提问的弹性化</a:t>
            </a:r>
          </a:p>
          <a:p>
            <a:pPr marL="228600" lvl="0" indent="-228600">
              <a:lnSpc>
                <a:spcPct val="120000"/>
              </a:lnSpc>
              <a:spcBef>
                <a:spcPts val="1000"/>
              </a:spcBef>
              <a:buClr>
                <a:srgbClr val="F81B02"/>
              </a:buClr>
              <a:buSzPct val="110000"/>
              <a:buFont typeface="Wingdings" panose="05000000000000000000" pitchFamily="2" charset="2"/>
              <a:buChar char="§"/>
            </a:pPr>
            <a:r>
              <a:rPr lang="en-US" altLang="zh-CN" sz="2400" dirty="0">
                <a:solidFill>
                  <a:prstClr val="black"/>
                </a:solidFill>
                <a:latin typeface="KaiTi" panose="02010609060101010101" pitchFamily="49" charset="-122"/>
                <a:ea typeface="KaiTi" panose="02010609060101010101" pitchFamily="49" charset="-122"/>
              </a:rPr>
              <a:t>(</a:t>
            </a:r>
            <a:r>
              <a:rPr lang="zh-CN" altLang="en-US" sz="2400" dirty="0">
                <a:solidFill>
                  <a:prstClr val="black"/>
                </a:solidFill>
                <a:latin typeface="KaiTi" panose="02010609060101010101" pitchFamily="49" charset="-122"/>
                <a:ea typeface="KaiTi" panose="02010609060101010101" pitchFamily="49" charset="-122"/>
              </a:rPr>
              <a:t>四</a:t>
            </a:r>
            <a:r>
              <a:rPr lang="en-US" altLang="zh-CN" sz="2400" dirty="0">
                <a:solidFill>
                  <a:prstClr val="black"/>
                </a:solidFill>
                <a:latin typeface="KaiTi" panose="02010609060101010101" pitchFamily="49" charset="-122"/>
                <a:ea typeface="KaiTi" panose="02010609060101010101" pitchFamily="49" charset="-122"/>
              </a:rPr>
              <a:t>)</a:t>
            </a:r>
            <a:r>
              <a:rPr lang="zh-CN" altLang="en-US" sz="2400" dirty="0">
                <a:solidFill>
                  <a:prstClr val="black"/>
                </a:solidFill>
                <a:latin typeface="KaiTi" panose="02010609060101010101" pitchFamily="49" charset="-122"/>
                <a:ea typeface="KaiTi" panose="02010609060101010101" pitchFamily="49" charset="-122"/>
              </a:rPr>
              <a:t>面试结果的标准化</a:t>
            </a:r>
          </a:p>
          <a:p>
            <a:pPr marL="228600" lvl="0" indent="-228600">
              <a:lnSpc>
                <a:spcPct val="120000"/>
              </a:lnSpc>
              <a:spcBef>
                <a:spcPts val="1000"/>
              </a:spcBef>
              <a:buClr>
                <a:srgbClr val="F81B02"/>
              </a:buClr>
              <a:buSzPct val="110000"/>
              <a:buFont typeface="Wingdings" panose="05000000000000000000" pitchFamily="2" charset="2"/>
              <a:buChar char="§"/>
            </a:pPr>
            <a:r>
              <a:rPr lang="en-US" altLang="zh-CN" sz="2400" dirty="0">
                <a:solidFill>
                  <a:prstClr val="black"/>
                </a:solidFill>
                <a:latin typeface="KaiTi" panose="02010609060101010101" pitchFamily="49" charset="-122"/>
                <a:ea typeface="KaiTi" panose="02010609060101010101" pitchFamily="49" charset="-122"/>
              </a:rPr>
              <a:t>(</a:t>
            </a:r>
            <a:r>
              <a:rPr lang="zh-CN" altLang="en-US" sz="2400" dirty="0">
                <a:solidFill>
                  <a:prstClr val="black"/>
                </a:solidFill>
                <a:latin typeface="KaiTi" panose="02010609060101010101" pitchFamily="49" charset="-122"/>
                <a:ea typeface="KaiTi" panose="02010609060101010101" pitchFamily="49" charset="-122"/>
              </a:rPr>
              <a:t>五</a:t>
            </a:r>
            <a:r>
              <a:rPr lang="en-US" altLang="zh-CN" sz="2400" dirty="0">
                <a:solidFill>
                  <a:prstClr val="black"/>
                </a:solidFill>
                <a:latin typeface="KaiTi" panose="02010609060101010101" pitchFamily="49" charset="-122"/>
                <a:ea typeface="KaiTi" panose="02010609060101010101" pitchFamily="49" charset="-122"/>
              </a:rPr>
              <a:t>)</a:t>
            </a:r>
            <a:r>
              <a:rPr lang="zh-CN" altLang="en-US" sz="2400" dirty="0">
                <a:solidFill>
                  <a:prstClr val="black"/>
                </a:solidFill>
                <a:latin typeface="KaiTi" panose="02010609060101010101" pitchFamily="49" charset="-122"/>
                <a:ea typeface="KaiTi" panose="02010609060101010101" pitchFamily="49" charset="-122"/>
              </a:rPr>
              <a:t>面试测评内容的全面化</a:t>
            </a:r>
          </a:p>
          <a:p>
            <a:pPr marL="228600" lvl="0" indent="-228600">
              <a:lnSpc>
                <a:spcPct val="120000"/>
              </a:lnSpc>
              <a:spcBef>
                <a:spcPts val="1000"/>
              </a:spcBef>
              <a:buClr>
                <a:srgbClr val="F81B02"/>
              </a:buClr>
              <a:buSzPct val="110000"/>
              <a:buFont typeface="Wingdings" panose="05000000000000000000" pitchFamily="2" charset="2"/>
              <a:buChar char="§"/>
            </a:pPr>
            <a:r>
              <a:rPr lang="en-US" altLang="zh-CN" sz="2400" dirty="0">
                <a:solidFill>
                  <a:prstClr val="black"/>
                </a:solidFill>
                <a:latin typeface="KaiTi" panose="02010609060101010101" pitchFamily="49" charset="-122"/>
                <a:ea typeface="KaiTi" panose="02010609060101010101" pitchFamily="49" charset="-122"/>
              </a:rPr>
              <a:t>(</a:t>
            </a:r>
            <a:r>
              <a:rPr lang="zh-CN" altLang="en-US" sz="2400" dirty="0">
                <a:solidFill>
                  <a:prstClr val="black"/>
                </a:solidFill>
                <a:latin typeface="KaiTi" panose="02010609060101010101" pitchFamily="49" charset="-122"/>
                <a:ea typeface="KaiTi" panose="02010609060101010101" pitchFamily="49" charset="-122"/>
              </a:rPr>
              <a:t>六</a:t>
            </a:r>
            <a:r>
              <a:rPr lang="en-US" altLang="zh-CN" sz="2400" dirty="0">
                <a:solidFill>
                  <a:prstClr val="black"/>
                </a:solidFill>
                <a:latin typeface="KaiTi" panose="02010609060101010101" pitchFamily="49" charset="-122"/>
                <a:ea typeface="KaiTi" panose="02010609060101010101" pitchFamily="49" charset="-122"/>
              </a:rPr>
              <a:t>)</a:t>
            </a:r>
            <a:r>
              <a:rPr lang="zh-CN" altLang="en-US" sz="2400" dirty="0">
                <a:solidFill>
                  <a:prstClr val="black"/>
                </a:solidFill>
                <a:latin typeface="KaiTi" panose="02010609060101010101" pitchFamily="49" charset="-122"/>
                <a:ea typeface="KaiTi" panose="02010609060101010101" pitchFamily="49" charset="-122"/>
              </a:rPr>
              <a:t>面试考官的内行化</a:t>
            </a:r>
          </a:p>
          <a:p>
            <a:endParaRPr lang="zh-CN" altLang="en-US" sz="2400" dirty="0">
              <a:latin typeface="KaiTi" panose="02010609060101010101" pitchFamily="49" charset="-122"/>
              <a:ea typeface="KaiTi" panose="02010609060101010101" pitchFamily="49" charset="-122"/>
            </a:endParaRPr>
          </a:p>
          <a:p>
            <a:endParaRPr lang="zh-CN" altLang="en-US" sz="2400" dirty="0">
              <a:latin typeface="KaiTi" panose="02010609060101010101" pitchFamily="49" charset="-122"/>
              <a:ea typeface="KaiTi" panose="02010609060101010101" pitchFamily="49" charset="-122"/>
            </a:endParaRPr>
          </a:p>
        </p:txBody>
      </p:sp>
    </p:spTree>
    <p:extLst>
      <p:ext uri="{BB962C8B-B14F-4D97-AF65-F5344CB8AC3E}">
        <p14:creationId xmlns:p14="http://schemas.microsoft.com/office/powerpoint/2010/main" val="1086397286"/>
      </p:ext>
    </p:extLst>
  </p:cSld>
  <p:clrMapOvr>
    <a:masterClrMapping/>
  </p:clrMapOvr>
  <p:transition spd="slow" advTm="0">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circle(in)">
                                      <p:cBhvr>
                                        <p:cTn id="7" dur="20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1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矩形 24"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549157" y="-975631"/>
            <a:ext cx="583096" cy="838080"/>
          </a:xfrm>
          <a:prstGeom prst="rect">
            <a:avLst/>
          </a:prstGeom>
          <a:solidFill>
            <a:srgbClr val="365B7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 name="矩形 25"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1132253" y="-975631"/>
            <a:ext cx="583096" cy="838080"/>
          </a:xfrm>
          <a:prstGeom prst="rect">
            <a:avLst/>
          </a:prstGeom>
          <a:solidFill>
            <a:srgbClr val="96648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 name="矩形 26"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1715349" y="-975631"/>
            <a:ext cx="583096" cy="838080"/>
          </a:xfrm>
          <a:prstGeom prst="rect">
            <a:avLst/>
          </a:prstGeom>
          <a:solidFill>
            <a:srgbClr val="D06F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 name="矩形 27"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2298446" y="-975631"/>
            <a:ext cx="583096" cy="838080"/>
          </a:xfrm>
          <a:prstGeom prst="rect">
            <a:avLst/>
          </a:prstGeom>
          <a:solidFill>
            <a:srgbClr val="F779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 name="矩形 28"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2881542" y="-975631"/>
            <a:ext cx="583096" cy="838080"/>
          </a:xfrm>
          <a:prstGeom prst="rect">
            <a:avLst/>
          </a:prstGeom>
          <a:solidFill>
            <a:srgbClr val="F8AD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cxnSp>
        <p:nvCxnSpPr>
          <p:cNvPr id="83" name="直接连接符 82"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CxnSpPr/>
          <p:nvPr/>
        </p:nvCxnSpPr>
        <p:spPr>
          <a:xfrm>
            <a:off x="3246637" y="1273629"/>
            <a:ext cx="5770860"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85" name="椭圆 84"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flipH="1">
            <a:off x="2686180" y="813581"/>
            <a:ext cx="157493" cy="157493"/>
          </a:xfrm>
          <a:prstGeom prst="ellipse">
            <a:avLst/>
          </a:prstGeom>
          <a:solidFill>
            <a:srgbClr val="D06F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6" name="椭圆 85"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flipH="1">
            <a:off x="2686180" y="335956"/>
            <a:ext cx="321030" cy="321030"/>
          </a:xfrm>
          <a:prstGeom prst="ellipse">
            <a:avLst/>
          </a:prstGeom>
          <a:solidFill>
            <a:srgbClr val="966481"/>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7" name="椭圆 86"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flipH="1">
            <a:off x="2991678" y="806317"/>
            <a:ext cx="219803" cy="219803"/>
          </a:xfrm>
          <a:prstGeom prst="ellipse">
            <a:avLst/>
          </a:prstGeom>
          <a:solidFill>
            <a:srgbClr val="365B7C"/>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8" name="椭圆 87"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flipH="1">
            <a:off x="2031169" y="697840"/>
            <a:ext cx="164852" cy="164852"/>
          </a:xfrm>
          <a:prstGeom prst="ellipse">
            <a:avLst/>
          </a:prstGeom>
          <a:solidFill>
            <a:srgbClr val="F779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9" name="椭圆 88"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9354354" y="755438"/>
            <a:ext cx="157493" cy="157493"/>
          </a:xfrm>
          <a:prstGeom prst="ellipse">
            <a:avLst/>
          </a:prstGeom>
          <a:solidFill>
            <a:srgbClr val="D06F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0" name="椭圆 89"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9190817" y="277813"/>
            <a:ext cx="321030" cy="321030"/>
          </a:xfrm>
          <a:prstGeom prst="ellipse">
            <a:avLst/>
          </a:prstGeom>
          <a:solidFill>
            <a:srgbClr val="966481"/>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1" name="椭圆 90"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a:off x="8986546" y="748174"/>
            <a:ext cx="219803" cy="219803"/>
          </a:xfrm>
          <a:prstGeom prst="ellipse">
            <a:avLst/>
          </a:prstGeom>
          <a:solidFill>
            <a:srgbClr val="365B7C"/>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2" name="椭圆 91"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a:off x="10002006" y="639697"/>
            <a:ext cx="164852" cy="164852"/>
          </a:xfrm>
          <a:prstGeom prst="ellipse">
            <a:avLst/>
          </a:prstGeom>
          <a:solidFill>
            <a:srgbClr val="F779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 name="e7d195523061f1c0"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hidden="1"/>
          <p:cNvSpPr txBox="1"/>
          <p:nvPr/>
        </p:nvSpPr>
        <p:spPr>
          <a:xfrm>
            <a:off x="-355600" y="1803400"/>
            <a:ext cx="293927" cy="1016000"/>
          </a:xfrm>
          <a:prstGeom prst="rect">
            <a:avLst/>
          </a:prstGeom>
          <a:noFill/>
        </p:spPr>
        <p:txBody>
          <a:bodyPr vert="wordArtVert" rtlCol="0">
            <a:spAutoFit/>
          </a:bodyPr>
          <a:lstStyle/>
          <a:p>
            <a:r>
              <a:rPr lang="en-US" altLang="zh-CN" sz="100"/>
              <a:t>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a:t>
            </a:r>
            <a:endParaRPr lang="zh-CN" altLang="en-US" sz="100"/>
          </a:p>
        </p:txBody>
      </p:sp>
      <p:sp>
        <p:nvSpPr>
          <p:cNvPr id="3" name="矩形 2">
            <a:extLst>
              <a:ext uri="{FF2B5EF4-FFF2-40B4-BE49-F238E27FC236}">
                <a16:creationId xmlns:a16="http://schemas.microsoft.com/office/drawing/2014/main" id="{65C899BA-91A9-D442-80B0-F1E82DC78169}"/>
              </a:ext>
            </a:extLst>
          </p:cNvPr>
          <p:cNvSpPr/>
          <p:nvPr/>
        </p:nvSpPr>
        <p:spPr>
          <a:xfrm>
            <a:off x="1715349" y="1273629"/>
            <a:ext cx="9167509" cy="4955203"/>
          </a:xfrm>
          <a:prstGeom prst="rect">
            <a:avLst/>
          </a:prstGeom>
        </p:spPr>
        <p:txBody>
          <a:bodyPr wrap="square">
            <a:spAutoFit/>
          </a:bodyPr>
          <a:lstStyle/>
          <a:p>
            <a:r>
              <a:rPr lang="zh-CN" altLang="en-US" sz="2800" b="1" dirty="0">
                <a:latin typeface="KaiTi" panose="02010609060101010101" pitchFamily="49" charset="-122"/>
                <a:ea typeface="KaiTi" panose="02010609060101010101" pitchFamily="49" charset="-122"/>
              </a:rPr>
              <a:t>三、面试的种类</a:t>
            </a:r>
            <a:endParaRPr lang="en-US" altLang="zh-CN" sz="2800" b="1" dirty="0">
              <a:latin typeface="KaiTi" panose="02010609060101010101" pitchFamily="49" charset="-122"/>
              <a:ea typeface="KaiTi" panose="02010609060101010101" pitchFamily="49" charset="-122"/>
            </a:endParaRPr>
          </a:p>
          <a:p>
            <a:r>
              <a:rPr lang="en-US" altLang="zh-CN" sz="2400" dirty="0">
                <a:solidFill>
                  <a:prstClr val="black"/>
                </a:solidFill>
                <a:latin typeface="KaiTi" panose="02010609060101010101" pitchFamily="49" charset="-122"/>
                <a:ea typeface="KaiTi" panose="02010609060101010101" pitchFamily="49" charset="-122"/>
              </a:rPr>
              <a:t>(</a:t>
            </a:r>
            <a:r>
              <a:rPr lang="zh-CN" altLang="en-US" sz="2400" dirty="0">
                <a:solidFill>
                  <a:prstClr val="black"/>
                </a:solidFill>
                <a:latin typeface="KaiTi" panose="02010609060101010101" pitchFamily="49" charset="-122"/>
                <a:ea typeface="KaiTi" panose="02010609060101010101" pitchFamily="49" charset="-122"/>
              </a:rPr>
              <a:t>一</a:t>
            </a:r>
            <a:r>
              <a:rPr lang="en-US" altLang="zh-CN" sz="2400" dirty="0">
                <a:solidFill>
                  <a:prstClr val="black"/>
                </a:solidFill>
                <a:latin typeface="KaiTi" panose="02010609060101010101" pitchFamily="49" charset="-122"/>
                <a:ea typeface="KaiTi" panose="02010609060101010101" pitchFamily="49" charset="-122"/>
              </a:rPr>
              <a:t>) </a:t>
            </a:r>
            <a:r>
              <a:rPr lang="zh-CN" altLang="en-US" sz="2400" dirty="0">
                <a:solidFill>
                  <a:prstClr val="black"/>
                </a:solidFill>
                <a:latin typeface="KaiTi" panose="02010609060101010101" pitchFamily="49" charset="-122"/>
                <a:ea typeface="KaiTi" panose="02010609060101010101" pitchFamily="49" charset="-122"/>
              </a:rPr>
              <a:t>按应聘者的数量分类</a:t>
            </a:r>
          </a:p>
          <a:p>
            <a:r>
              <a:rPr lang="en-US" altLang="zh-CN" sz="2400" dirty="0">
                <a:solidFill>
                  <a:prstClr val="black"/>
                </a:solidFill>
                <a:latin typeface="KaiTi" panose="02010609060101010101" pitchFamily="49" charset="-122"/>
                <a:ea typeface="KaiTi" panose="02010609060101010101" pitchFamily="49" charset="-122"/>
              </a:rPr>
              <a:t>1.</a:t>
            </a:r>
            <a:r>
              <a:rPr lang="zh-CN" altLang="en-US" sz="2400" dirty="0">
                <a:solidFill>
                  <a:prstClr val="black"/>
                </a:solidFill>
                <a:latin typeface="KaiTi" panose="02010609060101010101" pitchFamily="49" charset="-122"/>
                <a:ea typeface="KaiTi" panose="02010609060101010101" pitchFamily="49" charset="-122"/>
              </a:rPr>
              <a:t>单独面试</a:t>
            </a:r>
          </a:p>
          <a:p>
            <a:r>
              <a:rPr lang="en-US" altLang="zh-CN" sz="2400" dirty="0">
                <a:solidFill>
                  <a:prstClr val="black"/>
                </a:solidFill>
                <a:latin typeface="KaiTi" panose="02010609060101010101" pitchFamily="49" charset="-122"/>
                <a:ea typeface="KaiTi" panose="02010609060101010101" pitchFamily="49" charset="-122"/>
              </a:rPr>
              <a:t>2.</a:t>
            </a:r>
            <a:r>
              <a:rPr lang="zh-CN" altLang="en-US" sz="2400" dirty="0">
                <a:solidFill>
                  <a:prstClr val="black"/>
                </a:solidFill>
                <a:latin typeface="KaiTi" panose="02010609060101010101" pitchFamily="49" charset="-122"/>
                <a:ea typeface="KaiTi" panose="02010609060101010101" pitchFamily="49" charset="-122"/>
              </a:rPr>
              <a:t>集体面试</a:t>
            </a:r>
          </a:p>
          <a:p>
            <a:r>
              <a:rPr lang="en-US" altLang="zh-CN" sz="2400" dirty="0">
                <a:solidFill>
                  <a:prstClr val="black"/>
                </a:solidFill>
                <a:latin typeface="KaiTi" panose="02010609060101010101" pitchFamily="49" charset="-122"/>
                <a:ea typeface="KaiTi" panose="02010609060101010101" pitchFamily="49" charset="-122"/>
              </a:rPr>
              <a:t>(</a:t>
            </a:r>
            <a:r>
              <a:rPr lang="zh-CN" altLang="en-US" sz="2400" dirty="0">
                <a:solidFill>
                  <a:prstClr val="black"/>
                </a:solidFill>
                <a:latin typeface="KaiTi" panose="02010609060101010101" pitchFamily="49" charset="-122"/>
                <a:ea typeface="KaiTi" panose="02010609060101010101" pitchFamily="49" charset="-122"/>
              </a:rPr>
              <a:t>二</a:t>
            </a:r>
            <a:r>
              <a:rPr lang="en-US" altLang="zh-CN" sz="2400" dirty="0">
                <a:solidFill>
                  <a:prstClr val="black"/>
                </a:solidFill>
                <a:latin typeface="KaiTi" panose="02010609060101010101" pitchFamily="49" charset="-122"/>
                <a:ea typeface="KaiTi" panose="02010609060101010101" pitchFamily="49" charset="-122"/>
              </a:rPr>
              <a:t>)</a:t>
            </a:r>
            <a:r>
              <a:rPr lang="zh-CN" altLang="en-US" sz="2400" dirty="0">
                <a:solidFill>
                  <a:prstClr val="black"/>
                </a:solidFill>
                <a:latin typeface="KaiTi" panose="02010609060101010101" pitchFamily="49" charset="-122"/>
                <a:ea typeface="KaiTi" panose="02010609060101010101" pitchFamily="49" charset="-122"/>
              </a:rPr>
              <a:t>按面试内容设计的侧重点分类</a:t>
            </a:r>
          </a:p>
          <a:p>
            <a:r>
              <a:rPr lang="en-US" altLang="zh-CN" sz="2400" dirty="0">
                <a:solidFill>
                  <a:prstClr val="black"/>
                </a:solidFill>
                <a:latin typeface="KaiTi" panose="02010609060101010101" pitchFamily="49" charset="-122"/>
                <a:ea typeface="KaiTi" panose="02010609060101010101" pitchFamily="49" charset="-122"/>
              </a:rPr>
              <a:t>1.</a:t>
            </a:r>
            <a:r>
              <a:rPr lang="zh-CN" altLang="en-US" sz="2400" dirty="0">
                <a:solidFill>
                  <a:prstClr val="black"/>
                </a:solidFill>
                <a:latin typeface="KaiTi" panose="02010609060101010101" pitchFamily="49" charset="-122"/>
                <a:ea typeface="KaiTi" panose="02010609060101010101" pitchFamily="49" charset="-122"/>
              </a:rPr>
              <a:t>常规面试</a:t>
            </a:r>
          </a:p>
          <a:p>
            <a:r>
              <a:rPr lang="en-US" altLang="zh-CN" sz="2400" dirty="0">
                <a:solidFill>
                  <a:prstClr val="black"/>
                </a:solidFill>
                <a:latin typeface="KaiTi" panose="02010609060101010101" pitchFamily="49" charset="-122"/>
                <a:ea typeface="KaiTi" panose="02010609060101010101" pitchFamily="49" charset="-122"/>
              </a:rPr>
              <a:t>2.</a:t>
            </a:r>
            <a:r>
              <a:rPr lang="zh-CN" altLang="en-US" sz="2400" dirty="0">
                <a:solidFill>
                  <a:prstClr val="black"/>
                </a:solidFill>
                <a:latin typeface="KaiTi" panose="02010609060101010101" pitchFamily="49" charset="-122"/>
                <a:ea typeface="KaiTi" panose="02010609060101010101" pitchFamily="49" charset="-122"/>
              </a:rPr>
              <a:t>情景面试</a:t>
            </a:r>
          </a:p>
          <a:p>
            <a:r>
              <a:rPr lang="en-US" altLang="zh-CN" sz="2400" dirty="0">
                <a:solidFill>
                  <a:prstClr val="black"/>
                </a:solidFill>
                <a:latin typeface="KaiTi" panose="02010609060101010101" pitchFamily="49" charset="-122"/>
                <a:ea typeface="KaiTi" panose="02010609060101010101" pitchFamily="49" charset="-122"/>
              </a:rPr>
              <a:t>3.</a:t>
            </a:r>
            <a:r>
              <a:rPr lang="zh-CN" altLang="en-US" sz="2400" dirty="0">
                <a:solidFill>
                  <a:prstClr val="black"/>
                </a:solidFill>
                <a:latin typeface="KaiTi" panose="02010609060101010101" pitchFamily="49" charset="-122"/>
                <a:ea typeface="KaiTi" panose="02010609060101010101" pitchFamily="49" charset="-122"/>
              </a:rPr>
              <a:t>综合性面试</a:t>
            </a:r>
            <a:endParaRPr lang="en-US" altLang="zh-CN" sz="2400" dirty="0">
              <a:solidFill>
                <a:prstClr val="black"/>
              </a:solidFill>
              <a:latin typeface="KaiTi" panose="02010609060101010101" pitchFamily="49" charset="-122"/>
              <a:ea typeface="KaiTi" panose="02010609060101010101" pitchFamily="49" charset="-122"/>
            </a:endParaRPr>
          </a:p>
          <a:p>
            <a:r>
              <a:rPr lang="en-US" altLang="zh-CN" sz="2400" dirty="0">
                <a:latin typeface="KaiTi" panose="02010609060101010101" pitchFamily="49" charset="-122"/>
                <a:ea typeface="KaiTi" panose="02010609060101010101" pitchFamily="49" charset="-122"/>
              </a:rPr>
              <a:t>(</a:t>
            </a:r>
            <a:r>
              <a:rPr lang="zh-CN" altLang="en-US" sz="2400" dirty="0">
                <a:latin typeface="KaiTi" panose="02010609060101010101" pitchFamily="49" charset="-122"/>
                <a:ea typeface="KaiTi" panose="02010609060101010101" pitchFamily="49" charset="-122"/>
              </a:rPr>
              <a:t>三</a:t>
            </a:r>
            <a:r>
              <a:rPr lang="en-US" altLang="zh-CN" sz="2400" dirty="0">
                <a:latin typeface="KaiTi" panose="02010609060101010101" pitchFamily="49" charset="-122"/>
                <a:ea typeface="KaiTi" panose="02010609060101010101" pitchFamily="49" charset="-122"/>
              </a:rPr>
              <a:t>)</a:t>
            </a:r>
            <a:r>
              <a:rPr lang="zh-CN" altLang="en-US" sz="2400" dirty="0">
                <a:latin typeface="KaiTi" panose="02010609060101010101" pitchFamily="49" charset="-122"/>
                <a:ea typeface="KaiTi" panose="02010609060101010101" pitchFamily="49" charset="-122"/>
              </a:rPr>
              <a:t>按面试目的分类</a:t>
            </a:r>
          </a:p>
          <a:p>
            <a:r>
              <a:rPr lang="en-US" altLang="zh-CN" sz="2400" dirty="0">
                <a:latin typeface="KaiTi" panose="02010609060101010101" pitchFamily="49" charset="-122"/>
                <a:ea typeface="KaiTi" panose="02010609060101010101" pitchFamily="49" charset="-122"/>
              </a:rPr>
              <a:t>1.</a:t>
            </a:r>
            <a:r>
              <a:rPr lang="zh-CN" altLang="en-US" sz="2400" dirty="0">
                <a:latin typeface="KaiTi" panose="02010609060101010101" pitchFamily="49" charset="-122"/>
                <a:ea typeface="KaiTi" panose="02010609060101010101" pitchFamily="49" charset="-122"/>
              </a:rPr>
              <a:t>压力型面试</a:t>
            </a:r>
          </a:p>
          <a:p>
            <a:r>
              <a:rPr lang="zh-CN" altLang="en-US" sz="2400" dirty="0">
                <a:latin typeface="KaiTi" panose="02010609060101010101" pitchFamily="49" charset="-122"/>
                <a:ea typeface="KaiTi" panose="02010609060101010101" pitchFamily="49" charset="-122"/>
              </a:rPr>
              <a:t>压力型面试是将应聘者置于一种人为的紧张气氛中</a:t>
            </a:r>
            <a:r>
              <a:rPr lang="en-US" altLang="zh-CN" sz="2400" dirty="0">
                <a:latin typeface="KaiTi" panose="02010609060101010101" pitchFamily="49" charset="-122"/>
                <a:ea typeface="KaiTi" panose="02010609060101010101" pitchFamily="49" charset="-122"/>
              </a:rPr>
              <a:t>,</a:t>
            </a:r>
            <a:r>
              <a:rPr lang="zh-CN" altLang="en-US" sz="2400" dirty="0">
                <a:latin typeface="KaiTi" panose="02010609060101010101" pitchFamily="49" charset="-122"/>
                <a:ea typeface="KaiTi" panose="02010609060101010101" pitchFamily="49" charset="-122"/>
              </a:rPr>
              <a:t>让应聘者接受诸如挑衅性的、非议性的、刁难性的刺激</a:t>
            </a:r>
            <a:r>
              <a:rPr lang="en-US" altLang="zh-CN" sz="2400" dirty="0">
                <a:latin typeface="KaiTi" panose="02010609060101010101" pitchFamily="49" charset="-122"/>
                <a:ea typeface="KaiTi" panose="02010609060101010101" pitchFamily="49" charset="-122"/>
              </a:rPr>
              <a:t>,</a:t>
            </a:r>
            <a:r>
              <a:rPr lang="zh-CN" altLang="en-US" sz="2400" dirty="0">
                <a:latin typeface="KaiTi" panose="02010609060101010101" pitchFamily="49" charset="-122"/>
                <a:ea typeface="KaiTi" panose="02010609060101010101" pitchFamily="49" charset="-122"/>
              </a:rPr>
              <a:t>以考察其应变能力、压力承受能力、情绪稳定性等。 </a:t>
            </a:r>
          </a:p>
        </p:txBody>
      </p:sp>
    </p:spTree>
    <p:extLst>
      <p:ext uri="{BB962C8B-B14F-4D97-AF65-F5344CB8AC3E}">
        <p14:creationId xmlns:p14="http://schemas.microsoft.com/office/powerpoint/2010/main" val="1470750992"/>
      </p:ext>
    </p:extLst>
  </p:cSld>
  <p:clrMapOvr>
    <a:masterClrMapping/>
  </p:clrMapOvr>
  <p:transition spd="slow" advTm="0">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circle(in)">
                                      <p:cBhvr>
                                        <p:cTn id="7" dur="20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1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矩形 15">
            <a:extLst>
              <a:ext uri="{FF2B5EF4-FFF2-40B4-BE49-F238E27FC236}">
                <a16:creationId xmlns:a16="http://schemas.microsoft.com/office/drawing/2014/main" id="{8FCF129B-8A5E-174B-9FE9-2B566E1B59E5}"/>
              </a:ext>
            </a:extLst>
          </p:cNvPr>
          <p:cNvSpPr/>
          <p:nvPr/>
        </p:nvSpPr>
        <p:spPr>
          <a:xfrm>
            <a:off x="1158980" y="1541830"/>
            <a:ext cx="10266577" cy="4893647"/>
          </a:xfrm>
          <a:prstGeom prst="rect">
            <a:avLst/>
          </a:prstGeom>
        </p:spPr>
        <p:txBody>
          <a:bodyPr wrap="square">
            <a:spAutoFit/>
          </a:bodyPr>
          <a:lstStyle/>
          <a:p>
            <a:r>
              <a:rPr lang="en-US" altLang="zh-CN" sz="2400" dirty="0">
                <a:latin typeface="KaiTi" panose="02010609060101010101" pitchFamily="49" charset="-122"/>
                <a:ea typeface="KaiTi" panose="02010609060101010101" pitchFamily="49" charset="-122"/>
              </a:rPr>
              <a:t>    </a:t>
            </a:r>
            <a:r>
              <a:rPr lang="zh-CN" altLang="zh-CN" sz="2400" dirty="0">
                <a:latin typeface="KaiTi" panose="02010609060101010101" pitchFamily="49" charset="-122"/>
                <a:ea typeface="KaiTi" panose="02010609060101010101" pitchFamily="49" charset="-122"/>
              </a:rPr>
              <a:t>小付是快要毕业的大学生，得知一家电缆厂在招销售人员，认真准备了简历小付来到了面试现场。“那次面试是在一个大教室，来了很多人，但同学们进教室后都选择离讲台较远一些的后排坐下了，随后就开始和旁边的同学或者与自己一起来的同学聊了起来。”小付回忆说。这时前排空荡荡地，而对于平时就喜欢坐在第一排听课的小付来说，在这样的场合要勇敢坐到第一排也算是个挑战，但她还是决定坐到第一排去。理由很简单：“这样面试老师提出的问题我能听的清楚些。”此时的教室“坐阵”形成了两个极端，第一排一个人，后面直到第四排才开始有同学坐并且也没坐满。</a:t>
            </a:r>
            <a:r>
              <a:rPr lang="en-US" altLang="zh-CN" sz="2400" dirty="0">
                <a:latin typeface="KaiTi" panose="02010609060101010101" pitchFamily="49" charset="-122"/>
                <a:ea typeface="KaiTi" panose="02010609060101010101" pitchFamily="49" charset="-122"/>
              </a:rPr>
              <a:t>   </a:t>
            </a:r>
            <a:endParaRPr lang="zh-CN" altLang="zh-CN" sz="2400" dirty="0">
              <a:latin typeface="KaiTi" panose="02010609060101010101" pitchFamily="49" charset="-122"/>
              <a:ea typeface="KaiTi" panose="02010609060101010101" pitchFamily="49" charset="-122"/>
            </a:endParaRPr>
          </a:p>
          <a:p>
            <a:r>
              <a:rPr lang="en-US" altLang="zh-CN" sz="2400" dirty="0">
                <a:latin typeface="KaiTi" panose="02010609060101010101" pitchFamily="49" charset="-122"/>
                <a:ea typeface="KaiTi" panose="02010609060101010101" pitchFamily="49" charset="-122"/>
              </a:rPr>
              <a:t>    </a:t>
            </a:r>
            <a:r>
              <a:rPr lang="zh-CN" altLang="zh-CN" sz="2400" dirty="0">
                <a:latin typeface="KaiTi" panose="02010609060101010101" pitchFamily="49" charset="-122"/>
                <a:ea typeface="KaiTi" panose="02010609060101010101" pitchFamily="49" charset="-122"/>
              </a:rPr>
              <a:t>正当大家都在窃窃私语等待面试开始时，面试官说话了，“第一排这位同学，你被录取了。”这让大家都感到有些惊讶甚至不解。</a:t>
            </a:r>
            <a:r>
              <a:rPr lang="en-US" altLang="zh-CN" sz="2400" dirty="0">
                <a:latin typeface="KaiTi" panose="02010609060101010101" pitchFamily="49" charset="-122"/>
                <a:ea typeface="KaiTi" panose="02010609060101010101" pitchFamily="49" charset="-122"/>
              </a:rPr>
              <a:t>   </a:t>
            </a:r>
            <a:endParaRPr lang="zh-CN" altLang="zh-CN" sz="2400" dirty="0">
              <a:latin typeface="KaiTi" panose="02010609060101010101" pitchFamily="49" charset="-122"/>
              <a:ea typeface="KaiTi" panose="02010609060101010101" pitchFamily="49" charset="-122"/>
            </a:endParaRPr>
          </a:p>
          <a:p>
            <a:r>
              <a:rPr lang="en-US" altLang="zh-CN" sz="2400" dirty="0">
                <a:latin typeface="KaiTi" panose="02010609060101010101" pitchFamily="49" charset="-122"/>
                <a:ea typeface="KaiTi" panose="02010609060101010101" pitchFamily="49" charset="-122"/>
              </a:rPr>
              <a:t>    </a:t>
            </a:r>
            <a:r>
              <a:rPr lang="zh-CN" altLang="zh-CN" sz="2400" b="1" dirty="0">
                <a:latin typeface="KaiTi" panose="02010609060101010101" pitchFamily="49" charset="-122"/>
                <a:ea typeface="KaiTi" panose="02010609060101010101" pitchFamily="49" charset="-122"/>
              </a:rPr>
              <a:t>录取理由</a:t>
            </a:r>
            <a:r>
              <a:rPr lang="zh-CN" altLang="zh-CN" sz="2400" dirty="0">
                <a:latin typeface="KaiTi" panose="02010609060101010101" pitchFamily="49" charset="-122"/>
                <a:ea typeface="KaiTi" panose="02010609060101010101" pitchFamily="49" charset="-122"/>
              </a:rPr>
              <a:t>：宣布录取之后，面试官告诉现场的同学，求职者的积极性非常重要，尤其是销售岗位的人员，更应该主动接近我们的目标客户，在面试现场，我们就是求职者的目标客户。就这样，小付顺利进入了这家公司</a:t>
            </a:r>
          </a:p>
        </p:txBody>
      </p:sp>
      <p:grpSp>
        <p:nvGrpSpPr>
          <p:cNvPr id="17" name="组合 16"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a:extLst>
              <a:ext uri="{FF2B5EF4-FFF2-40B4-BE49-F238E27FC236}">
                <a16:creationId xmlns:a16="http://schemas.microsoft.com/office/drawing/2014/main" id="{561A2294-23CE-2643-9C8C-956FF59C7B35}"/>
              </a:ext>
            </a:extLst>
          </p:cNvPr>
          <p:cNvGrpSpPr/>
          <p:nvPr/>
        </p:nvGrpSpPr>
        <p:grpSpPr>
          <a:xfrm>
            <a:off x="179882" y="187458"/>
            <a:ext cx="1480664" cy="1417131"/>
            <a:chOff x="831765" y="1948847"/>
            <a:chExt cx="1891633" cy="1891633"/>
          </a:xfrm>
        </p:grpSpPr>
        <p:grpSp>
          <p:nvGrpSpPr>
            <p:cNvPr id="18" name="组合 17">
              <a:extLst>
                <a:ext uri="{FF2B5EF4-FFF2-40B4-BE49-F238E27FC236}">
                  <a16:creationId xmlns:a16="http://schemas.microsoft.com/office/drawing/2014/main" id="{311E4F6C-6AE8-9D4E-812F-5F11A10CD9D6}"/>
                </a:ext>
              </a:extLst>
            </p:cNvPr>
            <p:cNvGrpSpPr/>
            <p:nvPr/>
          </p:nvGrpSpPr>
          <p:grpSpPr>
            <a:xfrm>
              <a:off x="831765" y="1948847"/>
              <a:ext cx="1891633" cy="1891633"/>
              <a:chOff x="1375509" y="1976984"/>
              <a:chExt cx="2018000" cy="2018000"/>
            </a:xfrm>
          </p:grpSpPr>
          <p:sp>
            <p:nvSpPr>
              <p:cNvPr id="21" name="椭圆 20" descr="e7d195523061f1c0deeec63e560781cfd59afb0ea006f2a87ABB68BF51EA6619813959095094C18C62A12F549504892A4AAA8C1554C6663626E05CA27F281A14E6983772AFC3FB97135759321DEA3D709AACD122C08E6ED1C77BAD4A88EF4CD28A80260D8F97957F436F83C1F553EF0169027D0DBFA7A77088E1513DBDFC101C4B4DFF310B01A5021663E46B6BC2AAB5">
                <a:extLst>
                  <a:ext uri="{FF2B5EF4-FFF2-40B4-BE49-F238E27FC236}">
                    <a16:creationId xmlns:a16="http://schemas.microsoft.com/office/drawing/2014/main" id="{6D52AE6C-48D5-7145-BFBF-F6F39AF994E6}"/>
                  </a:ext>
                </a:extLst>
              </p:cNvPr>
              <p:cNvSpPr>
                <a:spLocks noChangeAspect="1"/>
              </p:cNvSpPr>
              <p:nvPr/>
            </p:nvSpPr>
            <p:spPr>
              <a:xfrm>
                <a:off x="1375509" y="1976984"/>
                <a:ext cx="2018000" cy="2018000"/>
              </a:xfrm>
              <a:prstGeom prst="ellipse">
                <a:avLst/>
              </a:prstGeom>
              <a:gradFill>
                <a:gsLst>
                  <a:gs pos="0">
                    <a:schemeClr val="bg1"/>
                  </a:gs>
                  <a:gs pos="100000">
                    <a:srgbClr val="C7C7C7"/>
                  </a:gs>
                </a:gsLst>
                <a:lin ang="13200000" scaled="0"/>
              </a:gradFill>
              <a:ln w="22225">
                <a:solidFill>
                  <a:schemeClr val="bg1"/>
                </a:solidFill>
              </a:ln>
              <a:effectLst>
                <a:outerShdw blurRad="393700" dist="1270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2" name="任意多边形 16">
                <a:extLst>
                  <a:ext uri="{FF2B5EF4-FFF2-40B4-BE49-F238E27FC236}">
                    <a16:creationId xmlns:a16="http://schemas.microsoft.com/office/drawing/2014/main" id="{175A8AAC-A5AF-5E42-8091-0E80E250512E}"/>
                  </a:ext>
                </a:extLst>
              </p:cNvPr>
              <p:cNvSpPr/>
              <p:nvPr/>
            </p:nvSpPr>
            <p:spPr>
              <a:xfrm rot="5400000">
                <a:off x="1220020" y="2637800"/>
                <a:ext cx="1007034" cy="694933"/>
              </a:xfrm>
              <a:custGeom>
                <a:avLst/>
                <a:gdLst>
                  <a:gd name="connsiteX0" fmla="*/ 0 w 1007034"/>
                  <a:gd name="connsiteY0" fmla="*/ 555348 h 694933"/>
                  <a:gd name="connsiteX1" fmla="*/ 322102 w 1007034"/>
                  <a:gd name="connsiteY1" fmla="*/ 0 h 694933"/>
                  <a:gd name="connsiteX2" fmla="*/ 392164 w 1007034"/>
                  <a:gd name="connsiteY2" fmla="*/ 21748 h 694933"/>
                  <a:gd name="connsiteX3" fmla="*/ 503517 w 1007034"/>
                  <a:gd name="connsiteY3" fmla="*/ 32974 h 694933"/>
                  <a:gd name="connsiteX4" fmla="*/ 614869 w 1007034"/>
                  <a:gd name="connsiteY4" fmla="*/ 21748 h 694933"/>
                  <a:gd name="connsiteX5" fmla="*/ 684932 w 1007034"/>
                  <a:gd name="connsiteY5" fmla="*/ 0 h 694933"/>
                  <a:gd name="connsiteX6" fmla="*/ 1007034 w 1007034"/>
                  <a:gd name="connsiteY6" fmla="*/ 555347 h 694933"/>
                  <a:gd name="connsiteX7" fmla="*/ 895766 w 1007034"/>
                  <a:gd name="connsiteY7" fmla="*/ 615742 h 694933"/>
                  <a:gd name="connsiteX8" fmla="*/ 503516 w 1007034"/>
                  <a:gd name="connsiteY8" fmla="*/ 694933 h 694933"/>
                  <a:gd name="connsiteX9" fmla="*/ 111266 w 1007034"/>
                  <a:gd name="connsiteY9" fmla="*/ 615742 h 694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07034" h="694933">
                    <a:moveTo>
                      <a:pt x="0" y="555348"/>
                    </a:moveTo>
                    <a:lnTo>
                      <a:pt x="322102" y="0"/>
                    </a:lnTo>
                    <a:lnTo>
                      <a:pt x="392164" y="21748"/>
                    </a:lnTo>
                    <a:cubicBezTo>
                      <a:pt x="428132" y="29108"/>
                      <a:pt x="465373" y="32974"/>
                      <a:pt x="503517" y="32974"/>
                    </a:cubicBezTo>
                    <a:cubicBezTo>
                      <a:pt x="541660" y="32974"/>
                      <a:pt x="578901" y="29108"/>
                      <a:pt x="614869" y="21748"/>
                    </a:cubicBezTo>
                    <a:lnTo>
                      <a:pt x="684932" y="0"/>
                    </a:lnTo>
                    <a:lnTo>
                      <a:pt x="1007034" y="555347"/>
                    </a:lnTo>
                    <a:lnTo>
                      <a:pt x="895766" y="615742"/>
                    </a:lnTo>
                    <a:cubicBezTo>
                      <a:pt x="775204" y="666735"/>
                      <a:pt x="642653" y="694933"/>
                      <a:pt x="503516" y="694933"/>
                    </a:cubicBezTo>
                    <a:cubicBezTo>
                      <a:pt x="364379" y="694933"/>
                      <a:pt x="231828" y="666735"/>
                      <a:pt x="111266" y="615742"/>
                    </a:cubicBezTo>
                    <a:close/>
                  </a:path>
                </a:pathLst>
              </a:custGeom>
              <a:solidFill>
                <a:srgbClr val="365B7C"/>
              </a:solidFill>
              <a:ln>
                <a:noFill/>
              </a:ln>
              <a:effectLst>
                <a:innerShdw blurRad="63500" dist="381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20" name="Freeform 48">
              <a:extLst>
                <a:ext uri="{FF2B5EF4-FFF2-40B4-BE49-F238E27FC236}">
                  <a16:creationId xmlns:a16="http://schemas.microsoft.com/office/drawing/2014/main" id="{1A85B2EB-679E-D34B-830C-21AA1AB4F95E}"/>
                </a:ext>
              </a:extLst>
            </p:cNvPr>
            <p:cNvSpPr>
              <a:spLocks noEditPoints="1"/>
            </p:cNvSpPr>
            <p:nvPr/>
          </p:nvSpPr>
          <p:spPr bwMode="auto">
            <a:xfrm>
              <a:off x="1822373" y="2622634"/>
              <a:ext cx="490056" cy="469081"/>
            </a:xfrm>
            <a:custGeom>
              <a:avLst/>
              <a:gdLst>
                <a:gd name="T0" fmla="*/ 419 w 628"/>
                <a:gd name="T1" fmla="*/ 232 h 600"/>
                <a:gd name="T2" fmla="*/ 411 w 628"/>
                <a:gd name="T3" fmla="*/ 249 h 600"/>
                <a:gd name="T4" fmla="*/ 408 w 628"/>
                <a:gd name="T5" fmla="*/ 261 h 600"/>
                <a:gd name="T6" fmla="*/ 409 w 628"/>
                <a:gd name="T7" fmla="*/ 283 h 600"/>
                <a:gd name="T8" fmla="*/ 417 w 628"/>
                <a:gd name="T9" fmla="*/ 304 h 600"/>
                <a:gd name="T10" fmla="*/ 424 w 628"/>
                <a:gd name="T11" fmla="*/ 315 h 600"/>
                <a:gd name="T12" fmla="*/ 441 w 628"/>
                <a:gd name="T13" fmla="*/ 330 h 600"/>
                <a:gd name="T14" fmla="*/ 453 w 628"/>
                <a:gd name="T15" fmla="*/ 335 h 600"/>
                <a:gd name="T16" fmla="*/ 478 w 628"/>
                <a:gd name="T17" fmla="*/ 200 h 600"/>
                <a:gd name="T18" fmla="*/ 449 w 628"/>
                <a:gd name="T19" fmla="*/ 206 h 600"/>
                <a:gd name="T20" fmla="*/ 433 w 628"/>
                <a:gd name="T21" fmla="*/ 216 h 600"/>
                <a:gd name="T22" fmla="*/ 425 w 628"/>
                <a:gd name="T23" fmla="*/ 224 h 600"/>
                <a:gd name="T24" fmla="*/ 384 w 628"/>
                <a:gd name="T25" fmla="*/ 70 h 600"/>
                <a:gd name="T26" fmla="*/ 314 w 628"/>
                <a:gd name="T27" fmla="*/ 140 h 600"/>
                <a:gd name="T28" fmla="*/ 379 w 628"/>
                <a:gd name="T29" fmla="*/ 283 h 600"/>
                <a:gd name="T30" fmla="*/ 379 w 628"/>
                <a:gd name="T31" fmla="*/ 254 h 600"/>
                <a:gd name="T32" fmla="*/ 359 w 628"/>
                <a:gd name="T33" fmla="*/ 154 h 600"/>
                <a:gd name="T34" fmla="*/ 250 w 628"/>
                <a:gd name="T35" fmla="*/ 270 h 600"/>
                <a:gd name="T36" fmla="*/ 314 w 628"/>
                <a:gd name="T37" fmla="*/ 396 h 600"/>
                <a:gd name="T38" fmla="*/ 282 w 628"/>
                <a:gd name="T39" fmla="*/ 400 h 600"/>
                <a:gd name="T40" fmla="*/ 267 w 628"/>
                <a:gd name="T41" fmla="*/ 382 h 600"/>
                <a:gd name="T42" fmla="*/ 257 w 628"/>
                <a:gd name="T43" fmla="*/ 374 h 600"/>
                <a:gd name="T44" fmla="*/ 214 w 628"/>
                <a:gd name="T45" fmla="*/ 356 h 600"/>
                <a:gd name="T46" fmla="*/ 195 w 628"/>
                <a:gd name="T47" fmla="*/ 354 h 600"/>
                <a:gd name="T48" fmla="*/ 0 w 628"/>
                <a:gd name="T49" fmla="*/ 600 h 600"/>
                <a:gd name="T50" fmla="*/ 83 w 628"/>
                <a:gd name="T51" fmla="*/ 454 h 600"/>
                <a:gd name="T52" fmla="*/ 216 w 628"/>
                <a:gd name="T53" fmla="*/ 454 h 600"/>
                <a:gd name="T54" fmla="*/ 301 w 628"/>
                <a:gd name="T55" fmla="*/ 600 h 600"/>
                <a:gd name="T56" fmla="*/ 282 w 628"/>
                <a:gd name="T57" fmla="*/ 400 h 600"/>
                <a:gd name="T58" fmla="*/ 433 w 628"/>
                <a:gd name="T59" fmla="*/ 354 h 600"/>
                <a:gd name="T60" fmla="*/ 413 w 628"/>
                <a:gd name="T61" fmla="*/ 356 h 600"/>
                <a:gd name="T62" fmla="*/ 361 w 628"/>
                <a:gd name="T63" fmla="*/ 382 h 600"/>
                <a:gd name="T64" fmla="*/ 353 w 628"/>
                <a:gd name="T65" fmla="*/ 391 h 600"/>
                <a:gd name="T66" fmla="*/ 389 w 628"/>
                <a:gd name="T67" fmla="*/ 600 h 600"/>
                <a:gd name="T68" fmla="*/ 410 w 628"/>
                <a:gd name="T69" fmla="*/ 600 h 600"/>
                <a:gd name="T70" fmla="*/ 564 w 628"/>
                <a:gd name="T71" fmla="*/ 454 h 600"/>
                <a:gd name="T72" fmla="*/ 628 w 628"/>
                <a:gd name="T73" fmla="*/ 460 h 600"/>
                <a:gd name="T74" fmla="*/ 151 w 628"/>
                <a:gd name="T75" fmla="*/ 340 h 600"/>
                <a:gd name="T76" fmla="*/ 186 w 628"/>
                <a:gd name="T77" fmla="*/ 330 h 600"/>
                <a:gd name="T78" fmla="*/ 196 w 628"/>
                <a:gd name="T79" fmla="*/ 323 h 600"/>
                <a:gd name="T80" fmla="*/ 216 w 628"/>
                <a:gd name="T81" fmla="*/ 295 h 600"/>
                <a:gd name="T82" fmla="*/ 219 w 628"/>
                <a:gd name="T83" fmla="*/ 281 h 600"/>
                <a:gd name="T84" fmla="*/ 219 w 628"/>
                <a:gd name="T85" fmla="*/ 258 h 600"/>
                <a:gd name="T86" fmla="*/ 214 w 628"/>
                <a:gd name="T87" fmla="*/ 241 h 600"/>
                <a:gd name="T88" fmla="*/ 208 w 628"/>
                <a:gd name="T89" fmla="*/ 231 h 600"/>
                <a:gd name="T90" fmla="*/ 195 w 628"/>
                <a:gd name="T91" fmla="*/ 217 h 600"/>
                <a:gd name="T92" fmla="*/ 186 w 628"/>
                <a:gd name="T93" fmla="*/ 210 h 600"/>
                <a:gd name="T94" fmla="*/ 151 w 628"/>
                <a:gd name="T95" fmla="*/ 200 h 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28" h="600">
                  <a:moveTo>
                    <a:pt x="425" y="224"/>
                  </a:moveTo>
                  <a:cubicBezTo>
                    <a:pt x="423" y="226"/>
                    <a:pt x="421" y="229"/>
                    <a:pt x="420" y="231"/>
                  </a:cubicBezTo>
                  <a:cubicBezTo>
                    <a:pt x="419" y="231"/>
                    <a:pt x="419" y="232"/>
                    <a:pt x="419" y="232"/>
                  </a:cubicBezTo>
                  <a:cubicBezTo>
                    <a:pt x="418" y="234"/>
                    <a:pt x="416" y="236"/>
                    <a:pt x="415" y="239"/>
                  </a:cubicBezTo>
                  <a:cubicBezTo>
                    <a:pt x="415" y="240"/>
                    <a:pt x="414" y="240"/>
                    <a:pt x="414" y="241"/>
                  </a:cubicBezTo>
                  <a:cubicBezTo>
                    <a:pt x="413" y="244"/>
                    <a:pt x="412" y="246"/>
                    <a:pt x="411" y="249"/>
                  </a:cubicBezTo>
                  <a:cubicBezTo>
                    <a:pt x="411" y="249"/>
                    <a:pt x="411" y="250"/>
                    <a:pt x="411" y="250"/>
                  </a:cubicBezTo>
                  <a:cubicBezTo>
                    <a:pt x="410" y="253"/>
                    <a:pt x="409" y="255"/>
                    <a:pt x="409" y="258"/>
                  </a:cubicBezTo>
                  <a:cubicBezTo>
                    <a:pt x="409" y="259"/>
                    <a:pt x="409" y="260"/>
                    <a:pt x="408" y="261"/>
                  </a:cubicBezTo>
                  <a:cubicBezTo>
                    <a:pt x="408" y="264"/>
                    <a:pt x="408" y="267"/>
                    <a:pt x="408" y="270"/>
                  </a:cubicBezTo>
                  <a:cubicBezTo>
                    <a:pt x="408" y="274"/>
                    <a:pt x="408" y="278"/>
                    <a:pt x="409" y="281"/>
                  </a:cubicBezTo>
                  <a:cubicBezTo>
                    <a:pt x="409" y="282"/>
                    <a:pt x="409" y="283"/>
                    <a:pt x="409" y="283"/>
                  </a:cubicBezTo>
                  <a:cubicBezTo>
                    <a:pt x="410" y="287"/>
                    <a:pt x="411" y="290"/>
                    <a:pt x="412" y="293"/>
                  </a:cubicBezTo>
                  <a:cubicBezTo>
                    <a:pt x="412" y="294"/>
                    <a:pt x="412" y="294"/>
                    <a:pt x="412" y="295"/>
                  </a:cubicBezTo>
                  <a:cubicBezTo>
                    <a:pt x="414" y="298"/>
                    <a:pt x="415" y="301"/>
                    <a:pt x="417" y="304"/>
                  </a:cubicBezTo>
                  <a:cubicBezTo>
                    <a:pt x="417" y="305"/>
                    <a:pt x="417" y="305"/>
                    <a:pt x="418" y="306"/>
                  </a:cubicBezTo>
                  <a:cubicBezTo>
                    <a:pt x="420" y="309"/>
                    <a:pt x="422" y="312"/>
                    <a:pt x="424" y="315"/>
                  </a:cubicBezTo>
                  <a:cubicBezTo>
                    <a:pt x="424" y="315"/>
                    <a:pt x="424" y="315"/>
                    <a:pt x="424" y="315"/>
                  </a:cubicBezTo>
                  <a:cubicBezTo>
                    <a:pt x="427" y="318"/>
                    <a:pt x="429" y="320"/>
                    <a:pt x="432" y="323"/>
                  </a:cubicBezTo>
                  <a:cubicBezTo>
                    <a:pt x="432" y="323"/>
                    <a:pt x="432" y="323"/>
                    <a:pt x="432" y="323"/>
                  </a:cubicBezTo>
                  <a:cubicBezTo>
                    <a:pt x="435" y="326"/>
                    <a:pt x="438" y="328"/>
                    <a:pt x="441" y="330"/>
                  </a:cubicBezTo>
                  <a:cubicBezTo>
                    <a:pt x="442" y="330"/>
                    <a:pt x="442" y="330"/>
                    <a:pt x="442" y="330"/>
                  </a:cubicBezTo>
                  <a:cubicBezTo>
                    <a:pt x="446" y="332"/>
                    <a:pt x="449" y="334"/>
                    <a:pt x="452" y="335"/>
                  </a:cubicBezTo>
                  <a:cubicBezTo>
                    <a:pt x="453" y="335"/>
                    <a:pt x="453" y="335"/>
                    <a:pt x="453" y="335"/>
                  </a:cubicBezTo>
                  <a:cubicBezTo>
                    <a:pt x="461" y="338"/>
                    <a:pt x="469" y="340"/>
                    <a:pt x="478" y="340"/>
                  </a:cubicBezTo>
                  <a:cubicBezTo>
                    <a:pt x="516" y="340"/>
                    <a:pt x="547" y="309"/>
                    <a:pt x="547" y="270"/>
                  </a:cubicBezTo>
                  <a:cubicBezTo>
                    <a:pt x="547" y="231"/>
                    <a:pt x="516" y="200"/>
                    <a:pt x="478" y="200"/>
                  </a:cubicBezTo>
                  <a:cubicBezTo>
                    <a:pt x="468" y="200"/>
                    <a:pt x="458" y="202"/>
                    <a:pt x="450" y="206"/>
                  </a:cubicBezTo>
                  <a:cubicBezTo>
                    <a:pt x="450" y="206"/>
                    <a:pt x="450" y="206"/>
                    <a:pt x="450" y="206"/>
                  </a:cubicBezTo>
                  <a:cubicBezTo>
                    <a:pt x="449" y="206"/>
                    <a:pt x="449" y="206"/>
                    <a:pt x="449" y="206"/>
                  </a:cubicBezTo>
                  <a:cubicBezTo>
                    <a:pt x="446" y="208"/>
                    <a:pt x="444" y="209"/>
                    <a:pt x="442" y="210"/>
                  </a:cubicBezTo>
                  <a:cubicBezTo>
                    <a:pt x="441" y="210"/>
                    <a:pt x="441" y="211"/>
                    <a:pt x="440" y="211"/>
                  </a:cubicBezTo>
                  <a:cubicBezTo>
                    <a:pt x="438" y="213"/>
                    <a:pt x="435" y="215"/>
                    <a:pt x="433" y="216"/>
                  </a:cubicBezTo>
                  <a:cubicBezTo>
                    <a:pt x="433" y="217"/>
                    <a:pt x="432" y="217"/>
                    <a:pt x="432" y="217"/>
                  </a:cubicBezTo>
                  <a:cubicBezTo>
                    <a:pt x="430" y="219"/>
                    <a:pt x="428" y="221"/>
                    <a:pt x="426" y="223"/>
                  </a:cubicBezTo>
                  <a:cubicBezTo>
                    <a:pt x="426" y="223"/>
                    <a:pt x="425" y="224"/>
                    <a:pt x="425" y="224"/>
                  </a:cubicBezTo>
                  <a:close/>
                  <a:moveTo>
                    <a:pt x="314" y="140"/>
                  </a:moveTo>
                  <a:lnTo>
                    <a:pt x="314" y="140"/>
                  </a:lnTo>
                  <a:cubicBezTo>
                    <a:pt x="353" y="140"/>
                    <a:pt x="384" y="108"/>
                    <a:pt x="384" y="70"/>
                  </a:cubicBezTo>
                  <a:cubicBezTo>
                    <a:pt x="384" y="31"/>
                    <a:pt x="353" y="0"/>
                    <a:pt x="314" y="0"/>
                  </a:cubicBezTo>
                  <a:cubicBezTo>
                    <a:pt x="275" y="0"/>
                    <a:pt x="244" y="31"/>
                    <a:pt x="244" y="70"/>
                  </a:cubicBezTo>
                  <a:cubicBezTo>
                    <a:pt x="244" y="108"/>
                    <a:pt x="275" y="140"/>
                    <a:pt x="314" y="140"/>
                  </a:cubicBezTo>
                  <a:close/>
                  <a:moveTo>
                    <a:pt x="379" y="336"/>
                  </a:moveTo>
                  <a:lnTo>
                    <a:pt x="379" y="336"/>
                  </a:lnTo>
                  <a:lnTo>
                    <a:pt x="379" y="283"/>
                  </a:lnTo>
                  <a:cubicBezTo>
                    <a:pt x="379" y="279"/>
                    <a:pt x="378" y="274"/>
                    <a:pt x="378" y="270"/>
                  </a:cubicBezTo>
                  <a:cubicBezTo>
                    <a:pt x="378" y="266"/>
                    <a:pt x="379" y="262"/>
                    <a:pt x="379" y="257"/>
                  </a:cubicBezTo>
                  <a:lnTo>
                    <a:pt x="379" y="254"/>
                  </a:lnTo>
                  <a:lnTo>
                    <a:pt x="380" y="254"/>
                  </a:lnTo>
                  <a:cubicBezTo>
                    <a:pt x="385" y="223"/>
                    <a:pt x="404" y="197"/>
                    <a:pt x="431" y="183"/>
                  </a:cubicBezTo>
                  <a:cubicBezTo>
                    <a:pt x="412" y="165"/>
                    <a:pt x="387" y="154"/>
                    <a:pt x="359" y="154"/>
                  </a:cubicBezTo>
                  <a:lnTo>
                    <a:pt x="269" y="154"/>
                  </a:lnTo>
                  <a:cubicBezTo>
                    <a:pt x="241" y="154"/>
                    <a:pt x="216" y="165"/>
                    <a:pt x="197" y="183"/>
                  </a:cubicBezTo>
                  <a:cubicBezTo>
                    <a:pt x="228" y="199"/>
                    <a:pt x="250" y="232"/>
                    <a:pt x="250" y="270"/>
                  </a:cubicBezTo>
                  <a:cubicBezTo>
                    <a:pt x="250" y="278"/>
                    <a:pt x="249" y="285"/>
                    <a:pt x="247" y="293"/>
                  </a:cubicBezTo>
                  <a:lnTo>
                    <a:pt x="247" y="335"/>
                  </a:lnTo>
                  <a:cubicBezTo>
                    <a:pt x="276" y="347"/>
                    <a:pt x="299" y="369"/>
                    <a:pt x="314" y="396"/>
                  </a:cubicBezTo>
                  <a:cubicBezTo>
                    <a:pt x="328" y="369"/>
                    <a:pt x="352" y="348"/>
                    <a:pt x="379" y="336"/>
                  </a:cubicBezTo>
                  <a:close/>
                  <a:moveTo>
                    <a:pt x="282" y="400"/>
                  </a:moveTo>
                  <a:lnTo>
                    <a:pt x="282" y="400"/>
                  </a:lnTo>
                  <a:cubicBezTo>
                    <a:pt x="280" y="397"/>
                    <a:pt x="278" y="394"/>
                    <a:pt x="275" y="391"/>
                  </a:cubicBezTo>
                  <a:cubicBezTo>
                    <a:pt x="275" y="390"/>
                    <a:pt x="274" y="390"/>
                    <a:pt x="274" y="390"/>
                  </a:cubicBezTo>
                  <a:cubicBezTo>
                    <a:pt x="272" y="387"/>
                    <a:pt x="270" y="385"/>
                    <a:pt x="267" y="382"/>
                  </a:cubicBezTo>
                  <a:cubicBezTo>
                    <a:pt x="267" y="382"/>
                    <a:pt x="266" y="382"/>
                    <a:pt x="266" y="381"/>
                  </a:cubicBezTo>
                  <a:cubicBezTo>
                    <a:pt x="263" y="379"/>
                    <a:pt x="261" y="377"/>
                    <a:pt x="258" y="375"/>
                  </a:cubicBezTo>
                  <a:cubicBezTo>
                    <a:pt x="257" y="374"/>
                    <a:pt x="257" y="374"/>
                    <a:pt x="257" y="374"/>
                  </a:cubicBezTo>
                  <a:cubicBezTo>
                    <a:pt x="247" y="367"/>
                    <a:pt x="237" y="362"/>
                    <a:pt x="225" y="359"/>
                  </a:cubicBezTo>
                  <a:cubicBezTo>
                    <a:pt x="223" y="358"/>
                    <a:pt x="220" y="357"/>
                    <a:pt x="218" y="357"/>
                  </a:cubicBezTo>
                  <a:cubicBezTo>
                    <a:pt x="217" y="356"/>
                    <a:pt x="215" y="356"/>
                    <a:pt x="214" y="356"/>
                  </a:cubicBezTo>
                  <a:cubicBezTo>
                    <a:pt x="212" y="356"/>
                    <a:pt x="210" y="355"/>
                    <a:pt x="208" y="355"/>
                  </a:cubicBezTo>
                  <a:cubicBezTo>
                    <a:pt x="207" y="355"/>
                    <a:pt x="206" y="355"/>
                    <a:pt x="205" y="355"/>
                  </a:cubicBezTo>
                  <a:cubicBezTo>
                    <a:pt x="202" y="354"/>
                    <a:pt x="199" y="354"/>
                    <a:pt x="195" y="354"/>
                  </a:cubicBezTo>
                  <a:lnTo>
                    <a:pt x="105" y="354"/>
                  </a:lnTo>
                  <a:cubicBezTo>
                    <a:pt x="47" y="354"/>
                    <a:pt x="0" y="401"/>
                    <a:pt x="0" y="460"/>
                  </a:cubicBezTo>
                  <a:lnTo>
                    <a:pt x="0" y="600"/>
                  </a:lnTo>
                  <a:lnTo>
                    <a:pt x="62" y="600"/>
                  </a:lnTo>
                  <a:lnTo>
                    <a:pt x="62" y="454"/>
                  </a:lnTo>
                  <a:lnTo>
                    <a:pt x="83" y="454"/>
                  </a:lnTo>
                  <a:lnTo>
                    <a:pt x="83" y="600"/>
                  </a:lnTo>
                  <a:lnTo>
                    <a:pt x="216" y="600"/>
                  </a:lnTo>
                  <a:lnTo>
                    <a:pt x="216" y="454"/>
                  </a:lnTo>
                  <a:lnTo>
                    <a:pt x="237" y="454"/>
                  </a:lnTo>
                  <a:lnTo>
                    <a:pt x="237" y="600"/>
                  </a:lnTo>
                  <a:lnTo>
                    <a:pt x="301" y="600"/>
                  </a:lnTo>
                  <a:lnTo>
                    <a:pt x="301" y="460"/>
                  </a:lnTo>
                  <a:cubicBezTo>
                    <a:pt x="301" y="437"/>
                    <a:pt x="294" y="417"/>
                    <a:pt x="282" y="400"/>
                  </a:cubicBezTo>
                  <a:cubicBezTo>
                    <a:pt x="282" y="400"/>
                    <a:pt x="282" y="400"/>
                    <a:pt x="282" y="400"/>
                  </a:cubicBezTo>
                  <a:close/>
                  <a:moveTo>
                    <a:pt x="523" y="354"/>
                  </a:moveTo>
                  <a:lnTo>
                    <a:pt x="523" y="354"/>
                  </a:lnTo>
                  <a:lnTo>
                    <a:pt x="433" y="354"/>
                  </a:lnTo>
                  <a:cubicBezTo>
                    <a:pt x="429" y="354"/>
                    <a:pt x="426" y="354"/>
                    <a:pt x="423" y="355"/>
                  </a:cubicBezTo>
                  <a:cubicBezTo>
                    <a:pt x="422" y="355"/>
                    <a:pt x="421" y="355"/>
                    <a:pt x="420" y="355"/>
                  </a:cubicBezTo>
                  <a:cubicBezTo>
                    <a:pt x="418" y="355"/>
                    <a:pt x="415" y="356"/>
                    <a:pt x="413" y="356"/>
                  </a:cubicBezTo>
                  <a:cubicBezTo>
                    <a:pt x="412" y="356"/>
                    <a:pt x="411" y="356"/>
                    <a:pt x="410" y="357"/>
                  </a:cubicBezTo>
                  <a:cubicBezTo>
                    <a:pt x="408" y="357"/>
                    <a:pt x="405" y="358"/>
                    <a:pt x="403" y="358"/>
                  </a:cubicBezTo>
                  <a:cubicBezTo>
                    <a:pt x="387" y="363"/>
                    <a:pt x="373" y="371"/>
                    <a:pt x="361" y="382"/>
                  </a:cubicBezTo>
                  <a:cubicBezTo>
                    <a:pt x="361" y="382"/>
                    <a:pt x="361" y="382"/>
                    <a:pt x="361" y="383"/>
                  </a:cubicBezTo>
                  <a:cubicBezTo>
                    <a:pt x="358" y="385"/>
                    <a:pt x="356" y="388"/>
                    <a:pt x="353" y="390"/>
                  </a:cubicBezTo>
                  <a:cubicBezTo>
                    <a:pt x="353" y="390"/>
                    <a:pt x="353" y="391"/>
                    <a:pt x="353" y="391"/>
                  </a:cubicBezTo>
                  <a:cubicBezTo>
                    <a:pt x="337" y="409"/>
                    <a:pt x="327" y="433"/>
                    <a:pt x="327" y="460"/>
                  </a:cubicBezTo>
                  <a:lnTo>
                    <a:pt x="327" y="600"/>
                  </a:lnTo>
                  <a:lnTo>
                    <a:pt x="389" y="600"/>
                  </a:lnTo>
                  <a:lnTo>
                    <a:pt x="389" y="454"/>
                  </a:lnTo>
                  <a:lnTo>
                    <a:pt x="410" y="454"/>
                  </a:lnTo>
                  <a:lnTo>
                    <a:pt x="410" y="600"/>
                  </a:lnTo>
                  <a:lnTo>
                    <a:pt x="543" y="600"/>
                  </a:lnTo>
                  <a:lnTo>
                    <a:pt x="543" y="454"/>
                  </a:lnTo>
                  <a:lnTo>
                    <a:pt x="564" y="454"/>
                  </a:lnTo>
                  <a:lnTo>
                    <a:pt x="564" y="600"/>
                  </a:lnTo>
                  <a:lnTo>
                    <a:pt x="628" y="600"/>
                  </a:lnTo>
                  <a:lnTo>
                    <a:pt x="628" y="460"/>
                  </a:lnTo>
                  <a:cubicBezTo>
                    <a:pt x="628" y="401"/>
                    <a:pt x="581" y="354"/>
                    <a:pt x="523" y="354"/>
                  </a:cubicBezTo>
                  <a:close/>
                  <a:moveTo>
                    <a:pt x="151" y="340"/>
                  </a:moveTo>
                  <a:lnTo>
                    <a:pt x="151" y="340"/>
                  </a:lnTo>
                  <a:cubicBezTo>
                    <a:pt x="159" y="340"/>
                    <a:pt x="167" y="338"/>
                    <a:pt x="175" y="335"/>
                  </a:cubicBezTo>
                  <a:cubicBezTo>
                    <a:pt x="175" y="335"/>
                    <a:pt x="175" y="335"/>
                    <a:pt x="176" y="335"/>
                  </a:cubicBezTo>
                  <a:cubicBezTo>
                    <a:pt x="179" y="334"/>
                    <a:pt x="183" y="332"/>
                    <a:pt x="186" y="330"/>
                  </a:cubicBezTo>
                  <a:cubicBezTo>
                    <a:pt x="186" y="330"/>
                    <a:pt x="186" y="330"/>
                    <a:pt x="186" y="330"/>
                  </a:cubicBezTo>
                  <a:cubicBezTo>
                    <a:pt x="190" y="328"/>
                    <a:pt x="193" y="326"/>
                    <a:pt x="196" y="323"/>
                  </a:cubicBezTo>
                  <a:cubicBezTo>
                    <a:pt x="196" y="323"/>
                    <a:pt x="196" y="323"/>
                    <a:pt x="196" y="323"/>
                  </a:cubicBezTo>
                  <a:cubicBezTo>
                    <a:pt x="202" y="318"/>
                    <a:pt x="206" y="312"/>
                    <a:pt x="210" y="306"/>
                  </a:cubicBezTo>
                  <a:cubicBezTo>
                    <a:pt x="211" y="305"/>
                    <a:pt x="211" y="305"/>
                    <a:pt x="211" y="304"/>
                  </a:cubicBezTo>
                  <a:cubicBezTo>
                    <a:pt x="213" y="301"/>
                    <a:pt x="214" y="298"/>
                    <a:pt x="216" y="295"/>
                  </a:cubicBezTo>
                  <a:cubicBezTo>
                    <a:pt x="216" y="294"/>
                    <a:pt x="216" y="294"/>
                    <a:pt x="216" y="293"/>
                  </a:cubicBezTo>
                  <a:cubicBezTo>
                    <a:pt x="217" y="290"/>
                    <a:pt x="218" y="287"/>
                    <a:pt x="219" y="283"/>
                  </a:cubicBezTo>
                  <a:cubicBezTo>
                    <a:pt x="219" y="282"/>
                    <a:pt x="219" y="282"/>
                    <a:pt x="219" y="281"/>
                  </a:cubicBezTo>
                  <a:cubicBezTo>
                    <a:pt x="220" y="278"/>
                    <a:pt x="220" y="274"/>
                    <a:pt x="220" y="270"/>
                  </a:cubicBezTo>
                  <a:cubicBezTo>
                    <a:pt x="220" y="267"/>
                    <a:pt x="220" y="264"/>
                    <a:pt x="220" y="261"/>
                  </a:cubicBezTo>
                  <a:cubicBezTo>
                    <a:pt x="219" y="260"/>
                    <a:pt x="219" y="259"/>
                    <a:pt x="219" y="258"/>
                  </a:cubicBezTo>
                  <a:cubicBezTo>
                    <a:pt x="219" y="255"/>
                    <a:pt x="218" y="252"/>
                    <a:pt x="217" y="250"/>
                  </a:cubicBezTo>
                  <a:cubicBezTo>
                    <a:pt x="217" y="249"/>
                    <a:pt x="217" y="249"/>
                    <a:pt x="217" y="249"/>
                  </a:cubicBezTo>
                  <a:cubicBezTo>
                    <a:pt x="216" y="246"/>
                    <a:pt x="215" y="244"/>
                    <a:pt x="214" y="241"/>
                  </a:cubicBezTo>
                  <a:cubicBezTo>
                    <a:pt x="214" y="240"/>
                    <a:pt x="213" y="240"/>
                    <a:pt x="213" y="239"/>
                  </a:cubicBezTo>
                  <a:cubicBezTo>
                    <a:pt x="212" y="236"/>
                    <a:pt x="210" y="234"/>
                    <a:pt x="209" y="231"/>
                  </a:cubicBezTo>
                  <a:lnTo>
                    <a:pt x="208" y="231"/>
                  </a:lnTo>
                  <a:cubicBezTo>
                    <a:pt x="207" y="229"/>
                    <a:pt x="205" y="226"/>
                    <a:pt x="203" y="224"/>
                  </a:cubicBezTo>
                  <a:cubicBezTo>
                    <a:pt x="203" y="224"/>
                    <a:pt x="202" y="223"/>
                    <a:pt x="202" y="223"/>
                  </a:cubicBezTo>
                  <a:cubicBezTo>
                    <a:pt x="200" y="221"/>
                    <a:pt x="198" y="219"/>
                    <a:pt x="195" y="217"/>
                  </a:cubicBezTo>
                  <a:cubicBezTo>
                    <a:pt x="195" y="217"/>
                    <a:pt x="195" y="217"/>
                    <a:pt x="195" y="216"/>
                  </a:cubicBezTo>
                  <a:cubicBezTo>
                    <a:pt x="193" y="215"/>
                    <a:pt x="190" y="213"/>
                    <a:pt x="188" y="211"/>
                  </a:cubicBezTo>
                  <a:cubicBezTo>
                    <a:pt x="187" y="211"/>
                    <a:pt x="187" y="210"/>
                    <a:pt x="186" y="210"/>
                  </a:cubicBezTo>
                  <a:cubicBezTo>
                    <a:pt x="184" y="209"/>
                    <a:pt x="181" y="207"/>
                    <a:pt x="179" y="206"/>
                  </a:cubicBezTo>
                  <a:cubicBezTo>
                    <a:pt x="179" y="206"/>
                    <a:pt x="178" y="206"/>
                    <a:pt x="178" y="206"/>
                  </a:cubicBezTo>
                  <a:cubicBezTo>
                    <a:pt x="170" y="202"/>
                    <a:pt x="160" y="200"/>
                    <a:pt x="151" y="200"/>
                  </a:cubicBezTo>
                  <a:cubicBezTo>
                    <a:pt x="112" y="200"/>
                    <a:pt x="81" y="231"/>
                    <a:pt x="81" y="270"/>
                  </a:cubicBezTo>
                  <a:cubicBezTo>
                    <a:pt x="81" y="309"/>
                    <a:pt x="112" y="340"/>
                    <a:pt x="151" y="340"/>
                  </a:cubicBezTo>
                  <a:close/>
                </a:path>
              </a:pathLst>
            </a:custGeom>
            <a:solidFill>
              <a:srgbClr val="365B7C"/>
            </a:solidFill>
            <a:ln>
              <a:noFill/>
            </a:ln>
          </p:spPr>
          <p:txBody>
            <a:bodyPr vert="horz" wrap="square" lIns="91440" tIns="45720" rIns="91440" bIns="45720" numCol="1" anchor="t" anchorCtr="0" compatLnSpc="1">
              <a:prstTxWarp prst="textNoShape">
                <a:avLst/>
              </a:prstTxWarp>
            </a:bodyPr>
            <a:lstStyle/>
            <a:p>
              <a:endParaRPr lang="zh-CN" altLang="en-US">
                <a:solidFill>
                  <a:schemeClr val="accent2"/>
                </a:solidFill>
              </a:endParaRPr>
            </a:p>
          </p:txBody>
        </p:sp>
      </p:grpSp>
      <p:sp>
        <p:nvSpPr>
          <p:cNvPr id="23" name="矩形 22">
            <a:extLst>
              <a:ext uri="{FF2B5EF4-FFF2-40B4-BE49-F238E27FC236}">
                <a16:creationId xmlns:a16="http://schemas.microsoft.com/office/drawing/2014/main" id="{CF3E8134-48A5-444B-8D6A-6A193DF3BF82}"/>
              </a:ext>
            </a:extLst>
          </p:cNvPr>
          <p:cNvSpPr/>
          <p:nvPr/>
        </p:nvSpPr>
        <p:spPr>
          <a:xfrm>
            <a:off x="1925633" y="586617"/>
            <a:ext cx="4291235" cy="470748"/>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800" b="1" dirty="0">
                <a:latin typeface="KaiTi" panose="02010609060101010101" pitchFamily="49" charset="-122"/>
                <a:ea typeface="KaiTi" panose="02010609060101010101" pitchFamily="49" charset="-122"/>
                <a:cs typeface="+mn-ea"/>
                <a:sym typeface="+mn-lt"/>
              </a:rPr>
              <a:t>案例：出人意料的面试</a:t>
            </a:r>
          </a:p>
        </p:txBody>
      </p:sp>
    </p:spTree>
    <p:extLst>
      <p:ext uri="{BB962C8B-B14F-4D97-AF65-F5344CB8AC3E}">
        <p14:creationId xmlns:p14="http://schemas.microsoft.com/office/powerpoint/2010/main" val="103978673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5" presetClass="entr" presetSubtype="0" fill="hold" nodeType="withEffect">
                                  <p:stCondLst>
                                    <p:cond delay="250"/>
                                  </p:stCondLst>
                                  <p:childTnLst>
                                    <p:set>
                                      <p:cBhvr>
                                        <p:cTn id="6" dur="1" fill="hold">
                                          <p:stCondLst>
                                            <p:cond delay="0"/>
                                          </p:stCondLst>
                                        </p:cTn>
                                        <p:tgtEl>
                                          <p:spTgt spid="17"/>
                                        </p:tgtEl>
                                        <p:attrNameLst>
                                          <p:attrName>style.visibility</p:attrName>
                                        </p:attrNameLst>
                                      </p:cBhvr>
                                      <p:to>
                                        <p:strVal val="visible"/>
                                      </p:to>
                                    </p:set>
                                    <p:anim calcmode="lin" valueType="num">
                                      <p:cBhvr>
                                        <p:cTn id="7" dur="500" decel="50000" fill="hold">
                                          <p:stCondLst>
                                            <p:cond delay="0"/>
                                          </p:stCondLst>
                                        </p:cTn>
                                        <p:tgtEl>
                                          <p:spTgt spid="17"/>
                                        </p:tgtEl>
                                        <p:attrNameLst>
                                          <p:attrName>style.rotation</p:attrName>
                                        </p:attrNameLst>
                                      </p:cBhvr>
                                      <p:tavLst>
                                        <p:tav tm="0">
                                          <p:val>
                                            <p:fltVal val="-90"/>
                                          </p:val>
                                        </p:tav>
                                        <p:tav tm="100000">
                                          <p:val>
                                            <p:fltVal val="0"/>
                                          </p:val>
                                        </p:tav>
                                      </p:tavLst>
                                    </p:anim>
                                    <p:anim calcmode="lin" valueType="num">
                                      <p:cBhvr>
                                        <p:cTn id="8" dur="500" decel="50000" fill="hold">
                                          <p:stCondLst>
                                            <p:cond delay="0"/>
                                          </p:stCondLst>
                                        </p:cTn>
                                        <p:tgtEl>
                                          <p:spTgt spid="17"/>
                                        </p:tgtEl>
                                        <p:attrNameLst>
                                          <p:attrName>ppt_w</p:attrName>
                                        </p:attrNameLst>
                                      </p:cBhvr>
                                      <p:tavLst>
                                        <p:tav tm="0">
                                          <p:val>
                                            <p:strVal val="#ppt_w"/>
                                          </p:val>
                                        </p:tav>
                                        <p:tav tm="100000">
                                          <p:val>
                                            <p:strVal val="#ppt_w*.05"/>
                                          </p:val>
                                        </p:tav>
                                      </p:tavLst>
                                    </p:anim>
                                    <p:anim calcmode="lin" valueType="num">
                                      <p:cBhvr>
                                        <p:cTn id="9" dur="500" accel="50000" fill="hold">
                                          <p:stCondLst>
                                            <p:cond delay="500"/>
                                          </p:stCondLst>
                                        </p:cTn>
                                        <p:tgtEl>
                                          <p:spTgt spid="17"/>
                                        </p:tgtEl>
                                        <p:attrNameLst>
                                          <p:attrName>ppt_w</p:attrName>
                                        </p:attrNameLst>
                                      </p:cBhvr>
                                      <p:tavLst>
                                        <p:tav tm="0">
                                          <p:val>
                                            <p:strVal val="#ppt_w*.05"/>
                                          </p:val>
                                        </p:tav>
                                        <p:tav tm="100000">
                                          <p:val>
                                            <p:strVal val="#ppt_w"/>
                                          </p:val>
                                        </p:tav>
                                      </p:tavLst>
                                    </p:anim>
                                    <p:anim calcmode="lin" valueType="num">
                                      <p:cBhvr>
                                        <p:cTn id="10" dur="1000" fill="hold"/>
                                        <p:tgtEl>
                                          <p:spTgt spid="17"/>
                                        </p:tgtEl>
                                        <p:attrNameLst>
                                          <p:attrName>ppt_h</p:attrName>
                                        </p:attrNameLst>
                                      </p:cBhvr>
                                      <p:tavLst>
                                        <p:tav tm="0">
                                          <p:val>
                                            <p:strVal val="#ppt_h"/>
                                          </p:val>
                                        </p:tav>
                                        <p:tav tm="100000">
                                          <p:val>
                                            <p:strVal val="#ppt_h"/>
                                          </p:val>
                                        </p:tav>
                                      </p:tavLst>
                                    </p:anim>
                                    <p:anim calcmode="lin" valueType="num">
                                      <p:cBhvr>
                                        <p:cTn id="11" dur="500" decel="50000" fill="hold">
                                          <p:stCondLst>
                                            <p:cond delay="0"/>
                                          </p:stCondLst>
                                        </p:cTn>
                                        <p:tgtEl>
                                          <p:spTgt spid="17"/>
                                        </p:tgtEl>
                                        <p:attrNameLst>
                                          <p:attrName>ppt_x</p:attrName>
                                        </p:attrNameLst>
                                      </p:cBhvr>
                                      <p:tavLst>
                                        <p:tav tm="0">
                                          <p:val>
                                            <p:strVal val="#ppt_x+.4"/>
                                          </p:val>
                                        </p:tav>
                                        <p:tav tm="100000">
                                          <p:val>
                                            <p:strVal val="#ppt_x"/>
                                          </p:val>
                                        </p:tav>
                                      </p:tavLst>
                                    </p:anim>
                                    <p:anim calcmode="lin" valueType="num">
                                      <p:cBhvr>
                                        <p:cTn id="12" dur="500" decel="50000" fill="hold">
                                          <p:stCondLst>
                                            <p:cond delay="0"/>
                                          </p:stCondLst>
                                        </p:cTn>
                                        <p:tgtEl>
                                          <p:spTgt spid="17"/>
                                        </p:tgtEl>
                                        <p:attrNameLst>
                                          <p:attrName>ppt_y</p:attrName>
                                        </p:attrNameLst>
                                      </p:cBhvr>
                                      <p:tavLst>
                                        <p:tav tm="0">
                                          <p:val>
                                            <p:strVal val="#ppt_y-.2"/>
                                          </p:val>
                                        </p:tav>
                                        <p:tav tm="100000">
                                          <p:val>
                                            <p:strVal val="#ppt_y+.1"/>
                                          </p:val>
                                        </p:tav>
                                      </p:tavLst>
                                    </p:anim>
                                    <p:anim calcmode="lin" valueType="num">
                                      <p:cBhvr>
                                        <p:cTn id="13" dur="500" accel="50000" fill="hold">
                                          <p:stCondLst>
                                            <p:cond delay="500"/>
                                          </p:stCondLst>
                                        </p:cTn>
                                        <p:tgtEl>
                                          <p:spTgt spid="17"/>
                                        </p:tgtEl>
                                        <p:attrNameLst>
                                          <p:attrName>ppt_y</p:attrName>
                                        </p:attrNameLst>
                                      </p:cBhvr>
                                      <p:tavLst>
                                        <p:tav tm="0">
                                          <p:val>
                                            <p:strVal val="#ppt_y+.1"/>
                                          </p:val>
                                        </p:tav>
                                        <p:tav tm="100000">
                                          <p:val>
                                            <p:strVal val="#ppt_y"/>
                                          </p:val>
                                        </p:tav>
                                      </p:tavLst>
                                    </p:anim>
                                    <p:animEffect transition="in" filter="fade">
                                      <p:cBhvr>
                                        <p:cTn id="14" dur="1000" decel="50000">
                                          <p:stCondLst>
                                            <p:cond delay="0"/>
                                          </p:stCondLst>
                                        </p:cTn>
                                        <p:tgtEl>
                                          <p:spTgt spid="17"/>
                                        </p:tgtEl>
                                      </p:cBhvr>
                                    </p:animEffect>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16"/>
                                        </p:tgtEl>
                                        <p:attrNameLst>
                                          <p:attrName>style.visibility</p:attrName>
                                        </p:attrNameLst>
                                      </p:cBhvr>
                                      <p:to>
                                        <p:strVal val="visible"/>
                                      </p:to>
                                    </p:set>
                                    <p:anim calcmode="lin" valueType="num">
                                      <p:cBhvr additive="base">
                                        <p:cTn id="19" dur="500" fill="hold"/>
                                        <p:tgtEl>
                                          <p:spTgt spid="16"/>
                                        </p:tgtEl>
                                        <p:attrNameLst>
                                          <p:attrName>ppt_x</p:attrName>
                                        </p:attrNameLst>
                                      </p:cBhvr>
                                      <p:tavLst>
                                        <p:tav tm="0">
                                          <p:val>
                                            <p:strVal val="#ppt_x"/>
                                          </p:val>
                                        </p:tav>
                                        <p:tav tm="100000">
                                          <p:val>
                                            <p:strVal val="#ppt_x"/>
                                          </p:val>
                                        </p:tav>
                                      </p:tavLst>
                                    </p:anim>
                                    <p:anim calcmode="lin" valueType="num">
                                      <p:cBhvr additive="base">
                                        <p:cTn id="20" dur="500" fill="hold"/>
                                        <p:tgtEl>
                                          <p:spTgt spid="1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p:bldLst>
  </p:timing>
</p:sld>
</file>

<file path=ppt/slides/slide1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矩形 24"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549157" y="-975631"/>
            <a:ext cx="583096" cy="838080"/>
          </a:xfrm>
          <a:prstGeom prst="rect">
            <a:avLst/>
          </a:prstGeom>
          <a:solidFill>
            <a:srgbClr val="365B7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 name="矩形 25"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1132253" y="-975631"/>
            <a:ext cx="583096" cy="838080"/>
          </a:xfrm>
          <a:prstGeom prst="rect">
            <a:avLst/>
          </a:prstGeom>
          <a:solidFill>
            <a:srgbClr val="96648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 name="矩形 26"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1715349" y="-975631"/>
            <a:ext cx="583096" cy="838080"/>
          </a:xfrm>
          <a:prstGeom prst="rect">
            <a:avLst/>
          </a:prstGeom>
          <a:solidFill>
            <a:srgbClr val="D06F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 name="矩形 27"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2298446" y="-975631"/>
            <a:ext cx="583096" cy="838080"/>
          </a:xfrm>
          <a:prstGeom prst="rect">
            <a:avLst/>
          </a:prstGeom>
          <a:solidFill>
            <a:srgbClr val="F779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 name="矩形 28"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2881542" y="-975631"/>
            <a:ext cx="583096" cy="838080"/>
          </a:xfrm>
          <a:prstGeom prst="rect">
            <a:avLst/>
          </a:prstGeom>
          <a:solidFill>
            <a:srgbClr val="F8AD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cxnSp>
        <p:nvCxnSpPr>
          <p:cNvPr id="83" name="直接连接符 82"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CxnSpPr/>
          <p:nvPr/>
        </p:nvCxnSpPr>
        <p:spPr>
          <a:xfrm>
            <a:off x="3246637" y="1273629"/>
            <a:ext cx="5770860"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85" name="椭圆 84"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flipH="1">
            <a:off x="2686180" y="813581"/>
            <a:ext cx="157493" cy="157493"/>
          </a:xfrm>
          <a:prstGeom prst="ellipse">
            <a:avLst/>
          </a:prstGeom>
          <a:solidFill>
            <a:srgbClr val="D06F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6" name="椭圆 85"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flipH="1">
            <a:off x="2686180" y="335956"/>
            <a:ext cx="321030" cy="321030"/>
          </a:xfrm>
          <a:prstGeom prst="ellipse">
            <a:avLst/>
          </a:prstGeom>
          <a:solidFill>
            <a:srgbClr val="966481"/>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7" name="椭圆 86"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flipH="1">
            <a:off x="2991678" y="806317"/>
            <a:ext cx="219803" cy="219803"/>
          </a:xfrm>
          <a:prstGeom prst="ellipse">
            <a:avLst/>
          </a:prstGeom>
          <a:solidFill>
            <a:srgbClr val="365B7C"/>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8" name="椭圆 87"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flipH="1">
            <a:off x="2031169" y="697840"/>
            <a:ext cx="164852" cy="164852"/>
          </a:xfrm>
          <a:prstGeom prst="ellipse">
            <a:avLst/>
          </a:prstGeom>
          <a:solidFill>
            <a:srgbClr val="F779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9" name="椭圆 88"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9354354" y="755438"/>
            <a:ext cx="157493" cy="157493"/>
          </a:xfrm>
          <a:prstGeom prst="ellipse">
            <a:avLst/>
          </a:prstGeom>
          <a:solidFill>
            <a:srgbClr val="D06F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0" name="椭圆 89"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9190817" y="277813"/>
            <a:ext cx="321030" cy="321030"/>
          </a:xfrm>
          <a:prstGeom prst="ellipse">
            <a:avLst/>
          </a:prstGeom>
          <a:solidFill>
            <a:srgbClr val="966481"/>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1" name="椭圆 90"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a:off x="8986546" y="748174"/>
            <a:ext cx="219803" cy="219803"/>
          </a:xfrm>
          <a:prstGeom prst="ellipse">
            <a:avLst/>
          </a:prstGeom>
          <a:solidFill>
            <a:srgbClr val="365B7C"/>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2" name="椭圆 91"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a:off x="10002006" y="639697"/>
            <a:ext cx="164852" cy="164852"/>
          </a:xfrm>
          <a:prstGeom prst="ellipse">
            <a:avLst/>
          </a:prstGeom>
          <a:solidFill>
            <a:srgbClr val="F779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 name="e7d195523061f1c0"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hidden="1"/>
          <p:cNvSpPr txBox="1"/>
          <p:nvPr/>
        </p:nvSpPr>
        <p:spPr>
          <a:xfrm>
            <a:off x="-355600" y="1803400"/>
            <a:ext cx="293927" cy="1016000"/>
          </a:xfrm>
          <a:prstGeom prst="rect">
            <a:avLst/>
          </a:prstGeom>
          <a:noFill/>
        </p:spPr>
        <p:txBody>
          <a:bodyPr vert="wordArtVert" rtlCol="0">
            <a:spAutoFit/>
          </a:bodyPr>
          <a:lstStyle/>
          <a:p>
            <a:r>
              <a:rPr lang="en-US" altLang="zh-CN" sz="100"/>
              <a:t>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a:t>
            </a:r>
            <a:endParaRPr lang="zh-CN" altLang="en-US" sz="100"/>
          </a:p>
        </p:txBody>
      </p:sp>
      <p:sp>
        <p:nvSpPr>
          <p:cNvPr id="3" name="矩形 2">
            <a:extLst>
              <a:ext uri="{FF2B5EF4-FFF2-40B4-BE49-F238E27FC236}">
                <a16:creationId xmlns:a16="http://schemas.microsoft.com/office/drawing/2014/main" id="{65C899BA-91A9-D442-80B0-F1E82DC78169}"/>
              </a:ext>
            </a:extLst>
          </p:cNvPr>
          <p:cNvSpPr/>
          <p:nvPr/>
        </p:nvSpPr>
        <p:spPr>
          <a:xfrm>
            <a:off x="1423801" y="1806560"/>
            <a:ext cx="9218950" cy="4955203"/>
          </a:xfrm>
          <a:prstGeom prst="rect">
            <a:avLst/>
          </a:prstGeom>
        </p:spPr>
        <p:txBody>
          <a:bodyPr wrap="square">
            <a:spAutoFit/>
          </a:bodyPr>
          <a:lstStyle/>
          <a:p>
            <a:r>
              <a:rPr lang="zh-CN" altLang="en-US" sz="2800" b="1" dirty="0">
                <a:latin typeface="KaiTi" panose="02010609060101010101" pitchFamily="49" charset="-122"/>
                <a:ea typeface="KaiTi" panose="02010609060101010101" pitchFamily="49" charset="-122"/>
              </a:rPr>
              <a:t>三、面试的种类</a:t>
            </a:r>
            <a:endParaRPr lang="en-US" altLang="zh-CN" sz="2800" b="1" dirty="0">
              <a:latin typeface="KaiTi" panose="02010609060101010101" pitchFamily="49" charset="-122"/>
              <a:ea typeface="KaiTi" panose="02010609060101010101" pitchFamily="49" charset="-122"/>
            </a:endParaRPr>
          </a:p>
          <a:p>
            <a:r>
              <a:rPr lang="en-US" altLang="zh-CN" sz="2400" dirty="0">
                <a:latin typeface="KaiTi" panose="02010609060101010101" pitchFamily="49" charset="-122"/>
                <a:ea typeface="KaiTi" panose="02010609060101010101" pitchFamily="49" charset="-122"/>
              </a:rPr>
              <a:t>(</a:t>
            </a:r>
            <a:r>
              <a:rPr lang="zh-CN" altLang="en-US" sz="2400" dirty="0">
                <a:latin typeface="KaiTi" panose="02010609060101010101" pitchFamily="49" charset="-122"/>
                <a:ea typeface="KaiTi" panose="02010609060101010101" pitchFamily="49" charset="-122"/>
              </a:rPr>
              <a:t>三</a:t>
            </a:r>
            <a:r>
              <a:rPr lang="en-US" altLang="zh-CN" sz="2400" dirty="0">
                <a:latin typeface="KaiTi" panose="02010609060101010101" pitchFamily="49" charset="-122"/>
                <a:ea typeface="KaiTi" panose="02010609060101010101" pitchFamily="49" charset="-122"/>
              </a:rPr>
              <a:t>)</a:t>
            </a:r>
            <a:r>
              <a:rPr lang="zh-CN" altLang="en-US" sz="2400" dirty="0">
                <a:latin typeface="KaiTi" panose="02010609060101010101" pitchFamily="49" charset="-122"/>
                <a:ea typeface="KaiTi" panose="02010609060101010101" pitchFamily="49" charset="-122"/>
              </a:rPr>
              <a:t>按面试目的分类</a:t>
            </a:r>
          </a:p>
          <a:p>
            <a:r>
              <a:rPr lang="en-US" altLang="zh-CN" sz="2400" dirty="0">
                <a:latin typeface="KaiTi" panose="02010609060101010101" pitchFamily="49" charset="-122"/>
                <a:ea typeface="KaiTi" panose="02010609060101010101" pitchFamily="49" charset="-122"/>
              </a:rPr>
              <a:t>1.</a:t>
            </a:r>
            <a:r>
              <a:rPr lang="zh-CN" altLang="en-US" sz="2400" dirty="0">
                <a:latin typeface="KaiTi" panose="02010609060101010101" pitchFamily="49" charset="-122"/>
                <a:ea typeface="KaiTi" panose="02010609060101010101" pitchFamily="49" charset="-122"/>
              </a:rPr>
              <a:t>压力型面试</a:t>
            </a:r>
          </a:p>
          <a:p>
            <a:r>
              <a:rPr lang="zh-CN" altLang="en-US" sz="2400" dirty="0">
                <a:latin typeface="KaiTi" panose="02010609060101010101" pitchFamily="49" charset="-122"/>
                <a:ea typeface="KaiTi" panose="02010609060101010101" pitchFamily="49" charset="-122"/>
              </a:rPr>
              <a:t>压力型面试是将应聘者置于一种人为的紧张气氛中</a:t>
            </a:r>
            <a:r>
              <a:rPr lang="en-US" altLang="zh-CN" sz="2400" dirty="0">
                <a:latin typeface="KaiTi" panose="02010609060101010101" pitchFamily="49" charset="-122"/>
                <a:ea typeface="KaiTi" panose="02010609060101010101" pitchFamily="49" charset="-122"/>
              </a:rPr>
              <a:t>,</a:t>
            </a:r>
            <a:r>
              <a:rPr lang="zh-CN" altLang="en-US" sz="2400" dirty="0">
                <a:latin typeface="KaiTi" panose="02010609060101010101" pitchFamily="49" charset="-122"/>
                <a:ea typeface="KaiTi" panose="02010609060101010101" pitchFamily="49" charset="-122"/>
              </a:rPr>
              <a:t>让应聘者接受诸如挑衅性的、非议性的、刁难性的刺激</a:t>
            </a:r>
            <a:r>
              <a:rPr lang="en-US" altLang="zh-CN" sz="2400" dirty="0">
                <a:latin typeface="KaiTi" panose="02010609060101010101" pitchFamily="49" charset="-122"/>
                <a:ea typeface="KaiTi" panose="02010609060101010101" pitchFamily="49" charset="-122"/>
              </a:rPr>
              <a:t>,</a:t>
            </a:r>
            <a:r>
              <a:rPr lang="zh-CN" altLang="en-US" sz="2400" dirty="0">
                <a:latin typeface="KaiTi" panose="02010609060101010101" pitchFamily="49" charset="-122"/>
                <a:ea typeface="KaiTi" panose="02010609060101010101" pitchFamily="49" charset="-122"/>
              </a:rPr>
              <a:t>以考察其应变能力、压力承受能力、情绪稳定性等。 </a:t>
            </a:r>
            <a:endParaRPr lang="en-US" altLang="zh-CN" sz="2400" dirty="0">
              <a:latin typeface="KaiTi" panose="02010609060101010101" pitchFamily="49" charset="-122"/>
              <a:ea typeface="KaiTi" panose="02010609060101010101" pitchFamily="49" charset="-122"/>
            </a:endParaRPr>
          </a:p>
          <a:p>
            <a:r>
              <a:rPr lang="en-US" altLang="zh-CN" sz="2400" dirty="0">
                <a:latin typeface="KaiTi" panose="02010609060101010101" pitchFamily="49" charset="-122"/>
                <a:ea typeface="KaiTi" panose="02010609060101010101" pitchFamily="49" charset="-122"/>
              </a:rPr>
              <a:t>2.</a:t>
            </a:r>
            <a:r>
              <a:rPr lang="zh-CN" altLang="en-US" sz="2400" dirty="0">
                <a:latin typeface="KaiTi" panose="02010609060101010101" pitchFamily="49" charset="-122"/>
                <a:ea typeface="KaiTi" panose="02010609060101010101" pitchFamily="49" charset="-122"/>
              </a:rPr>
              <a:t>非压力型面试</a:t>
            </a:r>
          </a:p>
          <a:p>
            <a:r>
              <a:rPr lang="zh-CN" altLang="en-US" sz="2400" dirty="0">
                <a:latin typeface="KaiTi" panose="02010609060101010101" pitchFamily="49" charset="-122"/>
                <a:ea typeface="KaiTi" panose="02010609060101010101" pitchFamily="49" charset="-122"/>
              </a:rPr>
              <a:t>非压力型面试是指面试考官在和谐的面试氛围中对应聘者进行的面试</a:t>
            </a:r>
            <a:r>
              <a:rPr lang="en-US" altLang="zh-CN" sz="2400" dirty="0">
                <a:latin typeface="KaiTi" panose="02010609060101010101" pitchFamily="49" charset="-122"/>
                <a:ea typeface="KaiTi" panose="02010609060101010101" pitchFamily="49" charset="-122"/>
              </a:rPr>
              <a:t>,</a:t>
            </a:r>
            <a:r>
              <a:rPr lang="zh-CN" altLang="en-US" sz="2400" dirty="0">
                <a:latin typeface="KaiTi" panose="02010609060101010101" pitchFamily="49" charset="-122"/>
                <a:ea typeface="KaiTi" panose="02010609060101010101" pitchFamily="49" charset="-122"/>
              </a:rPr>
              <a:t>大多数岗位需要在无压力的状态下进行面试</a:t>
            </a:r>
            <a:r>
              <a:rPr lang="en-US" altLang="zh-CN" sz="2400" dirty="0">
                <a:latin typeface="KaiTi" panose="02010609060101010101" pitchFamily="49" charset="-122"/>
                <a:ea typeface="KaiTi" panose="02010609060101010101" pitchFamily="49" charset="-122"/>
              </a:rPr>
              <a:t>,</a:t>
            </a:r>
            <a:r>
              <a:rPr lang="zh-CN" altLang="en-US" sz="2400" dirty="0">
                <a:latin typeface="KaiTi" panose="02010609060101010101" pitchFamily="49" charset="-122"/>
                <a:ea typeface="KaiTi" panose="02010609060101010101" pitchFamily="49" charset="-122"/>
              </a:rPr>
              <a:t>这有助于考察应聘者的真实能力和素质。</a:t>
            </a:r>
          </a:p>
          <a:p>
            <a:endParaRPr lang="zh-CN" altLang="en-US" sz="2400" dirty="0">
              <a:latin typeface="KaiTi" panose="02010609060101010101" pitchFamily="49" charset="-122"/>
              <a:ea typeface="KaiTi" panose="02010609060101010101" pitchFamily="49" charset="-122"/>
            </a:endParaRPr>
          </a:p>
          <a:p>
            <a:endParaRPr lang="zh-CN" altLang="en-US" sz="2400" dirty="0">
              <a:latin typeface="KaiTi" panose="02010609060101010101" pitchFamily="49" charset="-122"/>
              <a:ea typeface="KaiTi" panose="02010609060101010101" pitchFamily="49" charset="-122"/>
            </a:endParaRPr>
          </a:p>
          <a:p>
            <a:endParaRPr lang="zh-CN" altLang="en-US" sz="2400" dirty="0">
              <a:latin typeface="KaiTi" panose="02010609060101010101" pitchFamily="49" charset="-122"/>
              <a:ea typeface="KaiTi" panose="02010609060101010101" pitchFamily="49" charset="-122"/>
            </a:endParaRPr>
          </a:p>
        </p:txBody>
      </p:sp>
    </p:spTree>
    <p:extLst>
      <p:ext uri="{BB962C8B-B14F-4D97-AF65-F5344CB8AC3E}">
        <p14:creationId xmlns:p14="http://schemas.microsoft.com/office/powerpoint/2010/main" val="3823870564"/>
      </p:ext>
    </p:extLst>
  </p:cSld>
  <p:clrMapOvr>
    <a:masterClrMapping/>
  </p:clrMapOvr>
  <p:transition spd="slow" advTm="0">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circle(in)">
                                      <p:cBhvr>
                                        <p:cTn id="7" dur="20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1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矩形 15">
            <a:extLst>
              <a:ext uri="{FF2B5EF4-FFF2-40B4-BE49-F238E27FC236}">
                <a16:creationId xmlns:a16="http://schemas.microsoft.com/office/drawing/2014/main" id="{8FCF129B-8A5E-174B-9FE9-2B566E1B59E5}"/>
              </a:ext>
            </a:extLst>
          </p:cNvPr>
          <p:cNvSpPr/>
          <p:nvPr/>
        </p:nvSpPr>
        <p:spPr>
          <a:xfrm>
            <a:off x="1320492" y="2034073"/>
            <a:ext cx="9682287" cy="3046988"/>
          </a:xfrm>
          <a:prstGeom prst="rect">
            <a:avLst/>
          </a:prstGeom>
        </p:spPr>
        <p:txBody>
          <a:bodyPr wrap="square">
            <a:spAutoFit/>
          </a:bodyPr>
          <a:lstStyle/>
          <a:p>
            <a:r>
              <a:rPr lang="zh-CN" altLang="en-US" sz="2400" dirty="0">
                <a:latin typeface="KaiTi" panose="02010609060101010101" pitchFamily="49" charset="-122"/>
                <a:ea typeface="KaiTi" panose="02010609060101010101" pitchFamily="49" charset="-122"/>
              </a:rPr>
              <a:t>     大专毕业生杨光曾经遭遇过一次国内的“魔鬼面试”。一家全国连锁的电器大卖场通知他去面试，他到了现场，却不见通常的场景，人力资源部经理将十来个应聘者领到卖场大门口的马路上，竟然让他们站在街上对来往行人说“您好”并鞠躬。大家面面相觑，不知道是怎么回事。杨光有些纳闷，惴惴不安开始问好。当他拦截过往的行人，对他们面带微笑地说“您好”时，觉得十分难为情，当他鞠躬时，甚至有种被羞辱的感觉，他只是强忍住了动怒的冲动。几天过后，当他打电话去询问时，用人单位告诉他，他对人不够热情，不适合做这份工作。</a:t>
            </a:r>
          </a:p>
        </p:txBody>
      </p:sp>
      <p:grpSp>
        <p:nvGrpSpPr>
          <p:cNvPr id="17" name="组合 16"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a:extLst>
              <a:ext uri="{FF2B5EF4-FFF2-40B4-BE49-F238E27FC236}">
                <a16:creationId xmlns:a16="http://schemas.microsoft.com/office/drawing/2014/main" id="{561A2294-23CE-2643-9C8C-956FF59C7B35}"/>
              </a:ext>
            </a:extLst>
          </p:cNvPr>
          <p:cNvGrpSpPr/>
          <p:nvPr/>
        </p:nvGrpSpPr>
        <p:grpSpPr>
          <a:xfrm>
            <a:off x="35059" y="118116"/>
            <a:ext cx="1933699" cy="1915957"/>
            <a:chOff x="831765" y="1948847"/>
            <a:chExt cx="1891633" cy="1891633"/>
          </a:xfrm>
        </p:grpSpPr>
        <p:grpSp>
          <p:nvGrpSpPr>
            <p:cNvPr id="18" name="组合 17">
              <a:extLst>
                <a:ext uri="{FF2B5EF4-FFF2-40B4-BE49-F238E27FC236}">
                  <a16:creationId xmlns:a16="http://schemas.microsoft.com/office/drawing/2014/main" id="{311E4F6C-6AE8-9D4E-812F-5F11A10CD9D6}"/>
                </a:ext>
              </a:extLst>
            </p:cNvPr>
            <p:cNvGrpSpPr/>
            <p:nvPr/>
          </p:nvGrpSpPr>
          <p:grpSpPr>
            <a:xfrm>
              <a:off x="831765" y="1948847"/>
              <a:ext cx="1891633" cy="1891633"/>
              <a:chOff x="1375509" y="1976984"/>
              <a:chExt cx="2018000" cy="2018000"/>
            </a:xfrm>
          </p:grpSpPr>
          <p:sp>
            <p:nvSpPr>
              <p:cNvPr id="21" name="椭圆 20" descr="e7d195523061f1c0deeec63e560781cfd59afb0ea006f2a87ABB68BF51EA6619813959095094C18C62A12F549504892A4AAA8C1554C6663626E05CA27F281A14E6983772AFC3FB97135759321DEA3D709AACD122C08E6ED1C77BAD4A88EF4CD28A80260D8F97957F436F83C1F553EF0169027D0DBFA7A77088E1513DBDFC101C4B4DFF310B01A5021663E46B6BC2AAB5">
                <a:extLst>
                  <a:ext uri="{FF2B5EF4-FFF2-40B4-BE49-F238E27FC236}">
                    <a16:creationId xmlns:a16="http://schemas.microsoft.com/office/drawing/2014/main" id="{6D52AE6C-48D5-7145-BFBF-F6F39AF994E6}"/>
                  </a:ext>
                </a:extLst>
              </p:cNvPr>
              <p:cNvSpPr>
                <a:spLocks noChangeAspect="1"/>
              </p:cNvSpPr>
              <p:nvPr/>
            </p:nvSpPr>
            <p:spPr>
              <a:xfrm>
                <a:off x="1375509" y="1976984"/>
                <a:ext cx="2018000" cy="2018000"/>
              </a:xfrm>
              <a:prstGeom prst="ellipse">
                <a:avLst/>
              </a:prstGeom>
              <a:gradFill>
                <a:gsLst>
                  <a:gs pos="0">
                    <a:schemeClr val="bg1"/>
                  </a:gs>
                  <a:gs pos="100000">
                    <a:srgbClr val="C7C7C7"/>
                  </a:gs>
                </a:gsLst>
                <a:lin ang="13200000" scaled="0"/>
              </a:gradFill>
              <a:ln w="22225">
                <a:solidFill>
                  <a:schemeClr val="bg1"/>
                </a:solidFill>
              </a:ln>
              <a:effectLst>
                <a:outerShdw blurRad="393700" dist="1270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2" name="任意多边形 16">
                <a:extLst>
                  <a:ext uri="{FF2B5EF4-FFF2-40B4-BE49-F238E27FC236}">
                    <a16:creationId xmlns:a16="http://schemas.microsoft.com/office/drawing/2014/main" id="{175A8AAC-A5AF-5E42-8091-0E80E250512E}"/>
                  </a:ext>
                </a:extLst>
              </p:cNvPr>
              <p:cNvSpPr/>
              <p:nvPr/>
            </p:nvSpPr>
            <p:spPr>
              <a:xfrm rot="5400000">
                <a:off x="1220020" y="2637800"/>
                <a:ext cx="1007034" cy="694933"/>
              </a:xfrm>
              <a:custGeom>
                <a:avLst/>
                <a:gdLst>
                  <a:gd name="connsiteX0" fmla="*/ 0 w 1007034"/>
                  <a:gd name="connsiteY0" fmla="*/ 555348 h 694933"/>
                  <a:gd name="connsiteX1" fmla="*/ 322102 w 1007034"/>
                  <a:gd name="connsiteY1" fmla="*/ 0 h 694933"/>
                  <a:gd name="connsiteX2" fmla="*/ 392164 w 1007034"/>
                  <a:gd name="connsiteY2" fmla="*/ 21748 h 694933"/>
                  <a:gd name="connsiteX3" fmla="*/ 503517 w 1007034"/>
                  <a:gd name="connsiteY3" fmla="*/ 32974 h 694933"/>
                  <a:gd name="connsiteX4" fmla="*/ 614869 w 1007034"/>
                  <a:gd name="connsiteY4" fmla="*/ 21748 h 694933"/>
                  <a:gd name="connsiteX5" fmla="*/ 684932 w 1007034"/>
                  <a:gd name="connsiteY5" fmla="*/ 0 h 694933"/>
                  <a:gd name="connsiteX6" fmla="*/ 1007034 w 1007034"/>
                  <a:gd name="connsiteY6" fmla="*/ 555347 h 694933"/>
                  <a:gd name="connsiteX7" fmla="*/ 895766 w 1007034"/>
                  <a:gd name="connsiteY7" fmla="*/ 615742 h 694933"/>
                  <a:gd name="connsiteX8" fmla="*/ 503516 w 1007034"/>
                  <a:gd name="connsiteY8" fmla="*/ 694933 h 694933"/>
                  <a:gd name="connsiteX9" fmla="*/ 111266 w 1007034"/>
                  <a:gd name="connsiteY9" fmla="*/ 615742 h 694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07034" h="694933">
                    <a:moveTo>
                      <a:pt x="0" y="555348"/>
                    </a:moveTo>
                    <a:lnTo>
                      <a:pt x="322102" y="0"/>
                    </a:lnTo>
                    <a:lnTo>
                      <a:pt x="392164" y="21748"/>
                    </a:lnTo>
                    <a:cubicBezTo>
                      <a:pt x="428132" y="29108"/>
                      <a:pt x="465373" y="32974"/>
                      <a:pt x="503517" y="32974"/>
                    </a:cubicBezTo>
                    <a:cubicBezTo>
                      <a:pt x="541660" y="32974"/>
                      <a:pt x="578901" y="29108"/>
                      <a:pt x="614869" y="21748"/>
                    </a:cubicBezTo>
                    <a:lnTo>
                      <a:pt x="684932" y="0"/>
                    </a:lnTo>
                    <a:lnTo>
                      <a:pt x="1007034" y="555347"/>
                    </a:lnTo>
                    <a:lnTo>
                      <a:pt x="895766" y="615742"/>
                    </a:lnTo>
                    <a:cubicBezTo>
                      <a:pt x="775204" y="666735"/>
                      <a:pt x="642653" y="694933"/>
                      <a:pt x="503516" y="694933"/>
                    </a:cubicBezTo>
                    <a:cubicBezTo>
                      <a:pt x="364379" y="694933"/>
                      <a:pt x="231828" y="666735"/>
                      <a:pt x="111266" y="615742"/>
                    </a:cubicBezTo>
                    <a:close/>
                  </a:path>
                </a:pathLst>
              </a:custGeom>
              <a:solidFill>
                <a:srgbClr val="365B7C"/>
              </a:solidFill>
              <a:ln>
                <a:noFill/>
              </a:ln>
              <a:effectLst>
                <a:innerShdw blurRad="63500" dist="381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20" name="Freeform 48">
              <a:extLst>
                <a:ext uri="{FF2B5EF4-FFF2-40B4-BE49-F238E27FC236}">
                  <a16:creationId xmlns:a16="http://schemas.microsoft.com/office/drawing/2014/main" id="{1A85B2EB-679E-D34B-830C-21AA1AB4F95E}"/>
                </a:ext>
              </a:extLst>
            </p:cNvPr>
            <p:cNvSpPr>
              <a:spLocks noEditPoints="1"/>
            </p:cNvSpPr>
            <p:nvPr/>
          </p:nvSpPr>
          <p:spPr bwMode="auto">
            <a:xfrm>
              <a:off x="1822373" y="2622634"/>
              <a:ext cx="490056" cy="469081"/>
            </a:xfrm>
            <a:custGeom>
              <a:avLst/>
              <a:gdLst>
                <a:gd name="T0" fmla="*/ 419 w 628"/>
                <a:gd name="T1" fmla="*/ 232 h 600"/>
                <a:gd name="T2" fmla="*/ 411 w 628"/>
                <a:gd name="T3" fmla="*/ 249 h 600"/>
                <a:gd name="T4" fmla="*/ 408 w 628"/>
                <a:gd name="T5" fmla="*/ 261 h 600"/>
                <a:gd name="T6" fmla="*/ 409 w 628"/>
                <a:gd name="T7" fmla="*/ 283 h 600"/>
                <a:gd name="T8" fmla="*/ 417 w 628"/>
                <a:gd name="T9" fmla="*/ 304 h 600"/>
                <a:gd name="T10" fmla="*/ 424 w 628"/>
                <a:gd name="T11" fmla="*/ 315 h 600"/>
                <a:gd name="T12" fmla="*/ 441 w 628"/>
                <a:gd name="T13" fmla="*/ 330 h 600"/>
                <a:gd name="T14" fmla="*/ 453 w 628"/>
                <a:gd name="T15" fmla="*/ 335 h 600"/>
                <a:gd name="T16" fmla="*/ 478 w 628"/>
                <a:gd name="T17" fmla="*/ 200 h 600"/>
                <a:gd name="T18" fmla="*/ 449 w 628"/>
                <a:gd name="T19" fmla="*/ 206 h 600"/>
                <a:gd name="T20" fmla="*/ 433 w 628"/>
                <a:gd name="T21" fmla="*/ 216 h 600"/>
                <a:gd name="T22" fmla="*/ 425 w 628"/>
                <a:gd name="T23" fmla="*/ 224 h 600"/>
                <a:gd name="T24" fmla="*/ 384 w 628"/>
                <a:gd name="T25" fmla="*/ 70 h 600"/>
                <a:gd name="T26" fmla="*/ 314 w 628"/>
                <a:gd name="T27" fmla="*/ 140 h 600"/>
                <a:gd name="T28" fmla="*/ 379 w 628"/>
                <a:gd name="T29" fmla="*/ 283 h 600"/>
                <a:gd name="T30" fmla="*/ 379 w 628"/>
                <a:gd name="T31" fmla="*/ 254 h 600"/>
                <a:gd name="T32" fmla="*/ 359 w 628"/>
                <a:gd name="T33" fmla="*/ 154 h 600"/>
                <a:gd name="T34" fmla="*/ 250 w 628"/>
                <a:gd name="T35" fmla="*/ 270 h 600"/>
                <a:gd name="T36" fmla="*/ 314 w 628"/>
                <a:gd name="T37" fmla="*/ 396 h 600"/>
                <a:gd name="T38" fmla="*/ 282 w 628"/>
                <a:gd name="T39" fmla="*/ 400 h 600"/>
                <a:gd name="T40" fmla="*/ 267 w 628"/>
                <a:gd name="T41" fmla="*/ 382 h 600"/>
                <a:gd name="T42" fmla="*/ 257 w 628"/>
                <a:gd name="T43" fmla="*/ 374 h 600"/>
                <a:gd name="T44" fmla="*/ 214 w 628"/>
                <a:gd name="T45" fmla="*/ 356 h 600"/>
                <a:gd name="T46" fmla="*/ 195 w 628"/>
                <a:gd name="T47" fmla="*/ 354 h 600"/>
                <a:gd name="T48" fmla="*/ 0 w 628"/>
                <a:gd name="T49" fmla="*/ 600 h 600"/>
                <a:gd name="T50" fmla="*/ 83 w 628"/>
                <a:gd name="T51" fmla="*/ 454 h 600"/>
                <a:gd name="T52" fmla="*/ 216 w 628"/>
                <a:gd name="T53" fmla="*/ 454 h 600"/>
                <a:gd name="T54" fmla="*/ 301 w 628"/>
                <a:gd name="T55" fmla="*/ 600 h 600"/>
                <a:gd name="T56" fmla="*/ 282 w 628"/>
                <a:gd name="T57" fmla="*/ 400 h 600"/>
                <a:gd name="T58" fmla="*/ 433 w 628"/>
                <a:gd name="T59" fmla="*/ 354 h 600"/>
                <a:gd name="T60" fmla="*/ 413 w 628"/>
                <a:gd name="T61" fmla="*/ 356 h 600"/>
                <a:gd name="T62" fmla="*/ 361 w 628"/>
                <a:gd name="T63" fmla="*/ 382 h 600"/>
                <a:gd name="T64" fmla="*/ 353 w 628"/>
                <a:gd name="T65" fmla="*/ 391 h 600"/>
                <a:gd name="T66" fmla="*/ 389 w 628"/>
                <a:gd name="T67" fmla="*/ 600 h 600"/>
                <a:gd name="T68" fmla="*/ 410 w 628"/>
                <a:gd name="T69" fmla="*/ 600 h 600"/>
                <a:gd name="T70" fmla="*/ 564 w 628"/>
                <a:gd name="T71" fmla="*/ 454 h 600"/>
                <a:gd name="T72" fmla="*/ 628 w 628"/>
                <a:gd name="T73" fmla="*/ 460 h 600"/>
                <a:gd name="T74" fmla="*/ 151 w 628"/>
                <a:gd name="T75" fmla="*/ 340 h 600"/>
                <a:gd name="T76" fmla="*/ 186 w 628"/>
                <a:gd name="T77" fmla="*/ 330 h 600"/>
                <a:gd name="T78" fmla="*/ 196 w 628"/>
                <a:gd name="T79" fmla="*/ 323 h 600"/>
                <a:gd name="T80" fmla="*/ 216 w 628"/>
                <a:gd name="T81" fmla="*/ 295 h 600"/>
                <a:gd name="T82" fmla="*/ 219 w 628"/>
                <a:gd name="T83" fmla="*/ 281 h 600"/>
                <a:gd name="T84" fmla="*/ 219 w 628"/>
                <a:gd name="T85" fmla="*/ 258 h 600"/>
                <a:gd name="T86" fmla="*/ 214 w 628"/>
                <a:gd name="T87" fmla="*/ 241 h 600"/>
                <a:gd name="T88" fmla="*/ 208 w 628"/>
                <a:gd name="T89" fmla="*/ 231 h 600"/>
                <a:gd name="T90" fmla="*/ 195 w 628"/>
                <a:gd name="T91" fmla="*/ 217 h 600"/>
                <a:gd name="T92" fmla="*/ 186 w 628"/>
                <a:gd name="T93" fmla="*/ 210 h 600"/>
                <a:gd name="T94" fmla="*/ 151 w 628"/>
                <a:gd name="T95" fmla="*/ 200 h 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28" h="600">
                  <a:moveTo>
                    <a:pt x="425" y="224"/>
                  </a:moveTo>
                  <a:cubicBezTo>
                    <a:pt x="423" y="226"/>
                    <a:pt x="421" y="229"/>
                    <a:pt x="420" y="231"/>
                  </a:cubicBezTo>
                  <a:cubicBezTo>
                    <a:pt x="419" y="231"/>
                    <a:pt x="419" y="232"/>
                    <a:pt x="419" y="232"/>
                  </a:cubicBezTo>
                  <a:cubicBezTo>
                    <a:pt x="418" y="234"/>
                    <a:pt x="416" y="236"/>
                    <a:pt x="415" y="239"/>
                  </a:cubicBezTo>
                  <a:cubicBezTo>
                    <a:pt x="415" y="240"/>
                    <a:pt x="414" y="240"/>
                    <a:pt x="414" y="241"/>
                  </a:cubicBezTo>
                  <a:cubicBezTo>
                    <a:pt x="413" y="244"/>
                    <a:pt x="412" y="246"/>
                    <a:pt x="411" y="249"/>
                  </a:cubicBezTo>
                  <a:cubicBezTo>
                    <a:pt x="411" y="249"/>
                    <a:pt x="411" y="250"/>
                    <a:pt x="411" y="250"/>
                  </a:cubicBezTo>
                  <a:cubicBezTo>
                    <a:pt x="410" y="253"/>
                    <a:pt x="409" y="255"/>
                    <a:pt x="409" y="258"/>
                  </a:cubicBezTo>
                  <a:cubicBezTo>
                    <a:pt x="409" y="259"/>
                    <a:pt x="409" y="260"/>
                    <a:pt x="408" y="261"/>
                  </a:cubicBezTo>
                  <a:cubicBezTo>
                    <a:pt x="408" y="264"/>
                    <a:pt x="408" y="267"/>
                    <a:pt x="408" y="270"/>
                  </a:cubicBezTo>
                  <a:cubicBezTo>
                    <a:pt x="408" y="274"/>
                    <a:pt x="408" y="278"/>
                    <a:pt x="409" y="281"/>
                  </a:cubicBezTo>
                  <a:cubicBezTo>
                    <a:pt x="409" y="282"/>
                    <a:pt x="409" y="283"/>
                    <a:pt x="409" y="283"/>
                  </a:cubicBezTo>
                  <a:cubicBezTo>
                    <a:pt x="410" y="287"/>
                    <a:pt x="411" y="290"/>
                    <a:pt x="412" y="293"/>
                  </a:cubicBezTo>
                  <a:cubicBezTo>
                    <a:pt x="412" y="294"/>
                    <a:pt x="412" y="294"/>
                    <a:pt x="412" y="295"/>
                  </a:cubicBezTo>
                  <a:cubicBezTo>
                    <a:pt x="414" y="298"/>
                    <a:pt x="415" y="301"/>
                    <a:pt x="417" y="304"/>
                  </a:cubicBezTo>
                  <a:cubicBezTo>
                    <a:pt x="417" y="305"/>
                    <a:pt x="417" y="305"/>
                    <a:pt x="418" y="306"/>
                  </a:cubicBezTo>
                  <a:cubicBezTo>
                    <a:pt x="420" y="309"/>
                    <a:pt x="422" y="312"/>
                    <a:pt x="424" y="315"/>
                  </a:cubicBezTo>
                  <a:cubicBezTo>
                    <a:pt x="424" y="315"/>
                    <a:pt x="424" y="315"/>
                    <a:pt x="424" y="315"/>
                  </a:cubicBezTo>
                  <a:cubicBezTo>
                    <a:pt x="427" y="318"/>
                    <a:pt x="429" y="320"/>
                    <a:pt x="432" y="323"/>
                  </a:cubicBezTo>
                  <a:cubicBezTo>
                    <a:pt x="432" y="323"/>
                    <a:pt x="432" y="323"/>
                    <a:pt x="432" y="323"/>
                  </a:cubicBezTo>
                  <a:cubicBezTo>
                    <a:pt x="435" y="326"/>
                    <a:pt x="438" y="328"/>
                    <a:pt x="441" y="330"/>
                  </a:cubicBezTo>
                  <a:cubicBezTo>
                    <a:pt x="442" y="330"/>
                    <a:pt x="442" y="330"/>
                    <a:pt x="442" y="330"/>
                  </a:cubicBezTo>
                  <a:cubicBezTo>
                    <a:pt x="446" y="332"/>
                    <a:pt x="449" y="334"/>
                    <a:pt x="452" y="335"/>
                  </a:cubicBezTo>
                  <a:cubicBezTo>
                    <a:pt x="453" y="335"/>
                    <a:pt x="453" y="335"/>
                    <a:pt x="453" y="335"/>
                  </a:cubicBezTo>
                  <a:cubicBezTo>
                    <a:pt x="461" y="338"/>
                    <a:pt x="469" y="340"/>
                    <a:pt x="478" y="340"/>
                  </a:cubicBezTo>
                  <a:cubicBezTo>
                    <a:pt x="516" y="340"/>
                    <a:pt x="547" y="309"/>
                    <a:pt x="547" y="270"/>
                  </a:cubicBezTo>
                  <a:cubicBezTo>
                    <a:pt x="547" y="231"/>
                    <a:pt x="516" y="200"/>
                    <a:pt x="478" y="200"/>
                  </a:cubicBezTo>
                  <a:cubicBezTo>
                    <a:pt x="468" y="200"/>
                    <a:pt x="458" y="202"/>
                    <a:pt x="450" y="206"/>
                  </a:cubicBezTo>
                  <a:cubicBezTo>
                    <a:pt x="450" y="206"/>
                    <a:pt x="450" y="206"/>
                    <a:pt x="450" y="206"/>
                  </a:cubicBezTo>
                  <a:cubicBezTo>
                    <a:pt x="449" y="206"/>
                    <a:pt x="449" y="206"/>
                    <a:pt x="449" y="206"/>
                  </a:cubicBezTo>
                  <a:cubicBezTo>
                    <a:pt x="446" y="208"/>
                    <a:pt x="444" y="209"/>
                    <a:pt x="442" y="210"/>
                  </a:cubicBezTo>
                  <a:cubicBezTo>
                    <a:pt x="441" y="210"/>
                    <a:pt x="441" y="211"/>
                    <a:pt x="440" y="211"/>
                  </a:cubicBezTo>
                  <a:cubicBezTo>
                    <a:pt x="438" y="213"/>
                    <a:pt x="435" y="215"/>
                    <a:pt x="433" y="216"/>
                  </a:cubicBezTo>
                  <a:cubicBezTo>
                    <a:pt x="433" y="217"/>
                    <a:pt x="432" y="217"/>
                    <a:pt x="432" y="217"/>
                  </a:cubicBezTo>
                  <a:cubicBezTo>
                    <a:pt x="430" y="219"/>
                    <a:pt x="428" y="221"/>
                    <a:pt x="426" y="223"/>
                  </a:cubicBezTo>
                  <a:cubicBezTo>
                    <a:pt x="426" y="223"/>
                    <a:pt x="425" y="224"/>
                    <a:pt x="425" y="224"/>
                  </a:cubicBezTo>
                  <a:close/>
                  <a:moveTo>
                    <a:pt x="314" y="140"/>
                  </a:moveTo>
                  <a:lnTo>
                    <a:pt x="314" y="140"/>
                  </a:lnTo>
                  <a:cubicBezTo>
                    <a:pt x="353" y="140"/>
                    <a:pt x="384" y="108"/>
                    <a:pt x="384" y="70"/>
                  </a:cubicBezTo>
                  <a:cubicBezTo>
                    <a:pt x="384" y="31"/>
                    <a:pt x="353" y="0"/>
                    <a:pt x="314" y="0"/>
                  </a:cubicBezTo>
                  <a:cubicBezTo>
                    <a:pt x="275" y="0"/>
                    <a:pt x="244" y="31"/>
                    <a:pt x="244" y="70"/>
                  </a:cubicBezTo>
                  <a:cubicBezTo>
                    <a:pt x="244" y="108"/>
                    <a:pt x="275" y="140"/>
                    <a:pt x="314" y="140"/>
                  </a:cubicBezTo>
                  <a:close/>
                  <a:moveTo>
                    <a:pt x="379" y="336"/>
                  </a:moveTo>
                  <a:lnTo>
                    <a:pt x="379" y="336"/>
                  </a:lnTo>
                  <a:lnTo>
                    <a:pt x="379" y="283"/>
                  </a:lnTo>
                  <a:cubicBezTo>
                    <a:pt x="379" y="279"/>
                    <a:pt x="378" y="274"/>
                    <a:pt x="378" y="270"/>
                  </a:cubicBezTo>
                  <a:cubicBezTo>
                    <a:pt x="378" y="266"/>
                    <a:pt x="379" y="262"/>
                    <a:pt x="379" y="257"/>
                  </a:cubicBezTo>
                  <a:lnTo>
                    <a:pt x="379" y="254"/>
                  </a:lnTo>
                  <a:lnTo>
                    <a:pt x="380" y="254"/>
                  </a:lnTo>
                  <a:cubicBezTo>
                    <a:pt x="385" y="223"/>
                    <a:pt x="404" y="197"/>
                    <a:pt x="431" y="183"/>
                  </a:cubicBezTo>
                  <a:cubicBezTo>
                    <a:pt x="412" y="165"/>
                    <a:pt x="387" y="154"/>
                    <a:pt x="359" y="154"/>
                  </a:cubicBezTo>
                  <a:lnTo>
                    <a:pt x="269" y="154"/>
                  </a:lnTo>
                  <a:cubicBezTo>
                    <a:pt x="241" y="154"/>
                    <a:pt x="216" y="165"/>
                    <a:pt x="197" y="183"/>
                  </a:cubicBezTo>
                  <a:cubicBezTo>
                    <a:pt x="228" y="199"/>
                    <a:pt x="250" y="232"/>
                    <a:pt x="250" y="270"/>
                  </a:cubicBezTo>
                  <a:cubicBezTo>
                    <a:pt x="250" y="278"/>
                    <a:pt x="249" y="285"/>
                    <a:pt x="247" y="293"/>
                  </a:cubicBezTo>
                  <a:lnTo>
                    <a:pt x="247" y="335"/>
                  </a:lnTo>
                  <a:cubicBezTo>
                    <a:pt x="276" y="347"/>
                    <a:pt x="299" y="369"/>
                    <a:pt x="314" y="396"/>
                  </a:cubicBezTo>
                  <a:cubicBezTo>
                    <a:pt x="328" y="369"/>
                    <a:pt x="352" y="348"/>
                    <a:pt x="379" y="336"/>
                  </a:cubicBezTo>
                  <a:close/>
                  <a:moveTo>
                    <a:pt x="282" y="400"/>
                  </a:moveTo>
                  <a:lnTo>
                    <a:pt x="282" y="400"/>
                  </a:lnTo>
                  <a:cubicBezTo>
                    <a:pt x="280" y="397"/>
                    <a:pt x="278" y="394"/>
                    <a:pt x="275" y="391"/>
                  </a:cubicBezTo>
                  <a:cubicBezTo>
                    <a:pt x="275" y="390"/>
                    <a:pt x="274" y="390"/>
                    <a:pt x="274" y="390"/>
                  </a:cubicBezTo>
                  <a:cubicBezTo>
                    <a:pt x="272" y="387"/>
                    <a:pt x="270" y="385"/>
                    <a:pt x="267" y="382"/>
                  </a:cubicBezTo>
                  <a:cubicBezTo>
                    <a:pt x="267" y="382"/>
                    <a:pt x="266" y="382"/>
                    <a:pt x="266" y="381"/>
                  </a:cubicBezTo>
                  <a:cubicBezTo>
                    <a:pt x="263" y="379"/>
                    <a:pt x="261" y="377"/>
                    <a:pt x="258" y="375"/>
                  </a:cubicBezTo>
                  <a:cubicBezTo>
                    <a:pt x="257" y="374"/>
                    <a:pt x="257" y="374"/>
                    <a:pt x="257" y="374"/>
                  </a:cubicBezTo>
                  <a:cubicBezTo>
                    <a:pt x="247" y="367"/>
                    <a:pt x="237" y="362"/>
                    <a:pt x="225" y="359"/>
                  </a:cubicBezTo>
                  <a:cubicBezTo>
                    <a:pt x="223" y="358"/>
                    <a:pt x="220" y="357"/>
                    <a:pt x="218" y="357"/>
                  </a:cubicBezTo>
                  <a:cubicBezTo>
                    <a:pt x="217" y="356"/>
                    <a:pt x="215" y="356"/>
                    <a:pt x="214" y="356"/>
                  </a:cubicBezTo>
                  <a:cubicBezTo>
                    <a:pt x="212" y="356"/>
                    <a:pt x="210" y="355"/>
                    <a:pt x="208" y="355"/>
                  </a:cubicBezTo>
                  <a:cubicBezTo>
                    <a:pt x="207" y="355"/>
                    <a:pt x="206" y="355"/>
                    <a:pt x="205" y="355"/>
                  </a:cubicBezTo>
                  <a:cubicBezTo>
                    <a:pt x="202" y="354"/>
                    <a:pt x="199" y="354"/>
                    <a:pt x="195" y="354"/>
                  </a:cubicBezTo>
                  <a:lnTo>
                    <a:pt x="105" y="354"/>
                  </a:lnTo>
                  <a:cubicBezTo>
                    <a:pt x="47" y="354"/>
                    <a:pt x="0" y="401"/>
                    <a:pt x="0" y="460"/>
                  </a:cubicBezTo>
                  <a:lnTo>
                    <a:pt x="0" y="600"/>
                  </a:lnTo>
                  <a:lnTo>
                    <a:pt x="62" y="600"/>
                  </a:lnTo>
                  <a:lnTo>
                    <a:pt x="62" y="454"/>
                  </a:lnTo>
                  <a:lnTo>
                    <a:pt x="83" y="454"/>
                  </a:lnTo>
                  <a:lnTo>
                    <a:pt x="83" y="600"/>
                  </a:lnTo>
                  <a:lnTo>
                    <a:pt x="216" y="600"/>
                  </a:lnTo>
                  <a:lnTo>
                    <a:pt x="216" y="454"/>
                  </a:lnTo>
                  <a:lnTo>
                    <a:pt x="237" y="454"/>
                  </a:lnTo>
                  <a:lnTo>
                    <a:pt x="237" y="600"/>
                  </a:lnTo>
                  <a:lnTo>
                    <a:pt x="301" y="600"/>
                  </a:lnTo>
                  <a:lnTo>
                    <a:pt x="301" y="460"/>
                  </a:lnTo>
                  <a:cubicBezTo>
                    <a:pt x="301" y="437"/>
                    <a:pt x="294" y="417"/>
                    <a:pt x="282" y="400"/>
                  </a:cubicBezTo>
                  <a:cubicBezTo>
                    <a:pt x="282" y="400"/>
                    <a:pt x="282" y="400"/>
                    <a:pt x="282" y="400"/>
                  </a:cubicBezTo>
                  <a:close/>
                  <a:moveTo>
                    <a:pt x="523" y="354"/>
                  </a:moveTo>
                  <a:lnTo>
                    <a:pt x="523" y="354"/>
                  </a:lnTo>
                  <a:lnTo>
                    <a:pt x="433" y="354"/>
                  </a:lnTo>
                  <a:cubicBezTo>
                    <a:pt x="429" y="354"/>
                    <a:pt x="426" y="354"/>
                    <a:pt x="423" y="355"/>
                  </a:cubicBezTo>
                  <a:cubicBezTo>
                    <a:pt x="422" y="355"/>
                    <a:pt x="421" y="355"/>
                    <a:pt x="420" y="355"/>
                  </a:cubicBezTo>
                  <a:cubicBezTo>
                    <a:pt x="418" y="355"/>
                    <a:pt x="415" y="356"/>
                    <a:pt x="413" y="356"/>
                  </a:cubicBezTo>
                  <a:cubicBezTo>
                    <a:pt x="412" y="356"/>
                    <a:pt x="411" y="356"/>
                    <a:pt x="410" y="357"/>
                  </a:cubicBezTo>
                  <a:cubicBezTo>
                    <a:pt x="408" y="357"/>
                    <a:pt x="405" y="358"/>
                    <a:pt x="403" y="358"/>
                  </a:cubicBezTo>
                  <a:cubicBezTo>
                    <a:pt x="387" y="363"/>
                    <a:pt x="373" y="371"/>
                    <a:pt x="361" y="382"/>
                  </a:cubicBezTo>
                  <a:cubicBezTo>
                    <a:pt x="361" y="382"/>
                    <a:pt x="361" y="382"/>
                    <a:pt x="361" y="383"/>
                  </a:cubicBezTo>
                  <a:cubicBezTo>
                    <a:pt x="358" y="385"/>
                    <a:pt x="356" y="388"/>
                    <a:pt x="353" y="390"/>
                  </a:cubicBezTo>
                  <a:cubicBezTo>
                    <a:pt x="353" y="390"/>
                    <a:pt x="353" y="391"/>
                    <a:pt x="353" y="391"/>
                  </a:cubicBezTo>
                  <a:cubicBezTo>
                    <a:pt x="337" y="409"/>
                    <a:pt x="327" y="433"/>
                    <a:pt x="327" y="460"/>
                  </a:cubicBezTo>
                  <a:lnTo>
                    <a:pt x="327" y="600"/>
                  </a:lnTo>
                  <a:lnTo>
                    <a:pt x="389" y="600"/>
                  </a:lnTo>
                  <a:lnTo>
                    <a:pt x="389" y="454"/>
                  </a:lnTo>
                  <a:lnTo>
                    <a:pt x="410" y="454"/>
                  </a:lnTo>
                  <a:lnTo>
                    <a:pt x="410" y="600"/>
                  </a:lnTo>
                  <a:lnTo>
                    <a:pt x="543" y="600"/>
                  </a:lnTo>
                  <a:lnTo>
                    <a:pt x="543" y="454"/>
                  </a:lnTo>
                  <a:lnTo>
                    <a:pt x="564" y="454"/>
                  </a:lnTo>
                  <a:lnTo>
                    <a:pt x="564" y="600"/>
                  </a:lnTo>
                  <a:lnTo>
                    <a:pt x="628" y="600"/>
                  </a:lnTo>
                  <a:lnTo>
                    <a:pt x="628" y="460"/>
                  </a:lnTo>
                  <a:cubicBezTo>
                    <a:pt x="628" y="401"/>
                    <a:pt x="581" y="354"/>
                    <a:pt x="523" y="354"/>
                  </a:cubicBezTo>
                  <a:close/>
                  <a:moveTo>
                    <a:pt x="151" y="340"/>
                  </a:moveTo>
                  <a:lnTo>
                    <a:pt x="151" y="340"/>
                  </a:lnTo>
                  <a:cubicBezTo>
                    <a:pt x="159" y="340"/>
                    <a:pt x="167" y="338"/>
                    <a:pt x="175" y="335"/>
                  </a:cubicBezTo>
                  <a:cubicBezTo>
                    <a:pt x="175" y="335"/>
                    <a:pt x="175" y="335"/>
                    <a:pt x="176" y="335"/>
                  </a:cubicBezTo>
                  <a:cubicBezTo>
                    <a:pt x="179" y="334"/>
                    <a:pt x="183" y="332"/>
                    <a:pt x="186" y="330"/>
                  </a:cubicBezTo>
                  <a:cubicBezTo>
                    <a:pt x="186" y="330"/>
                    <a:pt x="186" y="330"/>
                    <a:pt x="186" y="330"/>
                  </a:cubicBezTo>
                  <a:cubicBezTo>
                    <a:pt x="190" y="328"/>
                    <a:pt x="193" y="326"/>
                    <a:pt x="196" y="323"/>
                  </a:cubicBezTo>
                  <a:cubicBezTo>
                    <a:pt x="196" y="323"/>
                    <a:pt x="196" y="323"/>
                    <a:pt x="196" y="323"/>
                  </a:cubicBezTo>
                  <a:cubicBezTo>
                    <a:pt x="202" y="318"/>
                    <a:pt x="206" y="312"/>
                    <a:pt x="210" y="306"/>
                  </a:cubicBezTo>
                  <a:cubicBezTo>
                    <a:pt x="211" y="305"/>
                    <a:pt x="211" y="305"/>
                    <a:pt x="211" y="304"/>
                  </a:cubicBezTo>
                  <a:cubicBezTo>
                    <a:pt x="213" y="301"/>
                    <a:pt x="214" y="298"/>
                    <a:pt x="216" y="295"/>
                  </a:cubicBezTo>
                  <a:cubicBezTo>
                    <a:pt x="216" y="294"/>
                    <a:pt x="216" y="294"/>
                    <a:pt x="216" y="293"/>
                  </a:cubicBezTo>
                  <a:cubicBezTo>
                    <a:pt x="217" y="290"/>
                    <a:pt x="218" y="287"/>
                    <a:pt x="219" y="283"/>
                  </a:cubicBezTo>
                  <a:cubicBezTo>
                    <a:pt x="219" y="282"/>
                    <a:pt x="219" y="282"/>
                    <a:pt x="219" y="281"/>
                  </a:cubicBezTo>
                  <a:cubicBezTo>
                    <a:pt x="220" y="278"/>
                    <a:pt x="220" y="274"/>
                    <a:pt x="220" y="270"/>
                  </a:cubicBezTo>
                  <a:cubicBezTo>
                    <a:pt x="220" y="267"/>
                    <a:pt x="220" y="264"/>
                    <a:pt x="220" y="261"/>
                  </a:cubicBezTo>
                  <a:cubicBezTo>
                    <a:pt x="219" y="260"/>
                    <a:pt x="219" y="259"/>
                    <a:pt x="219" y="258"/>
                  </a:cubicBezTo>
                  <a:cubicBezTo>
                    <a:pt x="219" y="255"/>
                    <a:pt x="218" y="252"/>
                    <a:pt x="217" y="250"/>
                  </a:cubicBezTo>
                  <a:cubicBezTo>
                    <a:pt x="217" y="249"/>
                    <a:pt x="217" y="249"/>
                    <a:pt x="217" y="249"/>
                  </a:cubicBezTo>
                  <a:cubicBezTo>
                    <a:pt x="216" y="246"/>
                    <a:pt x="215" y="244"/>
                    <a:pt x="214" y="241"/>
                  </a:cubicBezTo>
                  <a:cubicBezTo>
                    <a:pt x="214" y="240"/>
                    <a:pt x="213" y="240"/>
                    <a:pt x="213" y="239"/>
                  </a:cubicBezTo>
                  <a:cubicBezTo>
                    <a:pt x="212" y="236"/>
                    <a:pt x="210" y="234"/>
                    <a:pt x="209" y="231"/>
                  </a:cubicBezTo>
                  <a:lnTo>
                    <a:pt x="208" y="231"/>
                  </a:lnTo>
                  <a:cubicBezTo>
                    <a:pt x="207" y="229"/>
                    <a:pt x="205" y="226"/>
                    <a:pt x="203" y="224"/>
                  </a:cubicBezTo>
                  <a:cubicBezTo>
                    <a:pt x="203" y="224"/>
                    <a:pt x="202" y="223"/>
                    <a:pt x="202" y="223"/>
                  </a:cubicBezTo>
                  <a:cubicBezTo>
                    <a:pt x="200" y="221"/>
                    <a:pt x="198" y="219"/>
                    <a:pt x="195" y="217"/>
                  </a:cubicBezTo>
                  <a:cubicBezTo>
                    <a:pt x="195" y="217"/>
                    <a:pt x="195" y="217"/>
                    <a:pt x="195" y="216"/>
                  </a:cubicBezTo>
                  <a:cubicBezTo>
                    <a:pt x="193" y="215"/>
                    <a:pt x="190" y="213"/>
                    <a:pt x="188" y="211"/>
                  </a:cubicBezTo>
                  <a:cubicBezTo>
                    <a:pt x="187" y="211"/>
                    <a:pt x="187" y="210"/>
                    <a:pt x="186" y="210"/>
                  </a:cubicBezTo>
                  <a:cubicBezTo>
                    <a:pt x="184" y="209"/>
                    <a:pt x="181" y="207"/>
                    <a:pt x="179" y="206"/>
                  </a:cubicBezTo>
                  <a:cubicBezTo>
                    <a:pt x="179" y="206"/>
                    <a:pt x="178" y="206"/>
                    <a:pt x="178" y="206"/>
                  </a:cubicBezTo>
                  <a:cubicBezTo>
                    <a:pt x="170" y="202"/>
                    <a:pt x="160" y="200"/>
                    <a:pt x="151" y="200"/>
                  </a:cubicBezTo>
                  <a:cubicBezTo>
                    <a:pt x="112" y="200"/>
                    <a:pt x="81" y="231"/>
                    <a:pt x="81" y="270"/>
                  </a:cubicBezTo>
                  <a:cubicBezTo>
                    <a:pt x="81" y="309"/>
                    <a:pt x="112" y="340"/>
                    <a:pt x="151" y="340"/>
                  </a:cubicBezTo>
                  <a:close/>
                </a:path>
              </a:pathLst>
            </a:custGeom>
            <a:solidFill>
              <a:srgbClr val="365B7C"/>
            </a:solidFill>
            <a:ln>
              <a:noFill/>
            </a:ln>
          </p:spPr>
          <p:txBody>
            <a:bodyPr vert="horz" wrap="square" lIns="91440" tIns="45720" rIns="91440" bIns="45720" numCol="1" anchor="t" anchorCtr="0" compatLnSpc="1">
              <a:prstTxWarp prst="textNoShape">
                <a:avLst/>
              </a:prstTxWarp>
            </a:bodyPr>
            <a:lstStyle/>
            <a:p>
              <a:endParaRPr lang="zh-CN" altLang="en-US">
                <a:solidFill>
                  <a:schemeClr val="accent2"/>
                </a:solidFill>
              </a:endParaRPr>
            </a:p>
          </p:txBody>
        </p:sp>
      </p:grpSp>
      <p:sp>
        <p:nvSpPr>
          <p:cNvPr id="23" name="矩形 22">
            <a:extLst>
              <a:ext uri="{FF2B5EF4-FFF2-40B4-BE49-F238E27FC236}">
                <a16:creationId xmlns:a16="http://schemas.microsoft.com/office/drawing/2014/main" id="{CF3E8134-48A5-444B-8D6A-6A193DF3BF82}"/>
              </a:ext>
            </a:extLst>
          </p:cNvPr>
          <p:cNvSpPr/>
          <p:nvPr/>
        </p:nvSpPr>
        <p:spPr>
          <a:xfrm>
            <a:off x="2279282" y="710936"/>
            <a:ext cx="4291235" cy="470748"/>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800" b="1" dirty="0">
                <a:latin typeface="KaiTi" panose="02010609060101010101" pitchFamily="49" charset="-122"/>
                <a:ea typeface="KaiTi" panose="02010609060101010101" pitchFamily="49" charset="-122"/>
                <a:cs typeface="+mn-ea"/>
                <a:sym typeface="+mn-lt"/>
              </a:rPr>
              <a:t>案例：一次“魔鬼面试”</a:t>
            </a:r>
          </a:p>
        </p:txBody>
      </p:sp>
    </p:spTree>
    <p:extLst>
      <p:ext uri="{BB962C8B-B14F-4D97-AF65-F5344CB8AC3E}">
        <p14:creationId xmlns:p14="http://schemas.microsoft.com/office/powerpoint/2010/main" val="158914087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5" presetClass="entr" presetSubtype="0" fill="hold" nodeType="withEffect">
                                  <p:stCondLst>
                                    <p:cond delay="250"/>
                                  </p:stCondLst>
                                  <p:childTnLst>
                                    <p:set>
                                      <p:cBhvr>
                                        <p:cTn id="6" dur="1" fill="hold">
                                          <p:stCondLst>
                                            <p:cond delay="0"/>
                                          </p:stCondLst>
                                        </p:cTn>
                                        <p:tgtEl>
                                          <p:spTgt spid="17"/>
                                        </p:tgtEl>
                                        <p:attrNameLst>
                                          <p:attrName>style.visibility</p:attrName>
                                        </p:attrNameLst>
                                      </p:cBhvr>
                                      <p:to>
                                        <p:strVal val="visible"/>
                                      </p:to>
                                    </p:set>
                                    <p:anim calcmode="lin" valueType="num">
                                      <p:cBhvr>
                                        <p:cTn id="7" dur="500" decel="50000" fill="hold">
                                          <p:stCondLst>
                                            <p:cond delay="0"/>
                                          </p:stCondLst>
                                        </p:cTn>
                                        <p:tgtEl>
                                          <p:spTgt spid="17"/>
                                        </p:tgtEl>
                                        <p:attrNameLst>
                                          <p:attrName>style.rotation</p:attrName>
                                        </p:attrNameLst>
                                      </p:cBhvr>
                                      <p:tavLst>
                                        <p:tav tm="0">
                                          <p:val>
                                            <p:fltVal val="-90"/>
                                          </p:val>
                                        </p:tav>
                                        <p:tav tm="100000">
                                          <p:val>
                                            <p:fltVal val="0"/>
                                          </p:val>
                                        </p:tav>
                                      </p:tavLst>
                                    </p:anim>
                                    <p:anim calcmode="lin" valueType="num">
                                      <p:cBhvr>
                                        <p:cTn id="8" dur="500" decel="50000" fill="hold">
                                          <p:stCondLst>
                                            <p:cond delay="0"/>
                                          </p:stCondLst>
                                        </p:cTn>
                                        <p:tgtEl>
                                          <p:spTgt spid="17"/>
                                        </p:tgtEl>
                                        <p:attrNameLst>
                                          <p:attrName>ppt_w</p:attrName>
                                        </p:attrNameLst>
                                      </p:cBhvr>
                                      <p:tavLst>
                                        <p:tav tm="0">
                                          <p:val>
                                            <p:strVal val="#ppt_w"/>
                                          </p:val>
                                        </p:tav>
                                        <p:tav tm="100000">
                                          <p:val>
                                            <p:strVal val="#ppt_w*.05"/>
                                          </p:val>
                                        </p:tav>
                                      </p:tavLst>
                                    </p:anim>
                                    <p:anim calcmode="lin" valueType="num">
                                      <p:cBhvr>
                                        <p:cTn id="9" dur="500" accel="50000" fill="hold">
                                          <p:stCondLst>
                                            <p:cond delay="500"/>
                                          </p:stCondLst>
                                        </p:cTn>
                                        <p:tgtEl>
                                          <p:spTgt spid="17"/>
                                        </p:tgtEl>
                                        <p:attrNameLst>
                                          <p:attrName>ppt_w</p:attrName>
                                        </p:attrNameLst>
                                      </p:cBhvr>
                                      <p:tavLst>
                                        <p:tav tm="0">
                                          <p:val>
                                            <p:strVal val="#ppt_w*.05"/>
                                          </p:val>
                                        </p:tav>
                                        <p:tav tm="100000">
                                          <p:val>
                                            <p:strVal val="#ppt_w"/>
                                          </p:val>
                                        </p:tav>
                                      </p:tavLst>
                                    </p:anim>
                                    <p:anim calcmode="lin" valueType="num">
                                      <p:cBhvr>
                                        <p:cTn id="10" dur="1000" fill="hold"/>
                                        <p:tgtEl>
                                          <p:spTgt spid="17"/>
                                        </p:tgtEl>
                                        <p:attrNameLst>
                                          <p:attrName>ppt_h</p:attrName>
                                        </p:attrNameLst>
                                      </p:cBhvr>
                                      <p:tavLst>
                                        <p:tav tm="0">
                                          <p:val>
                                            <p:strVal val="#ppt_h"/>
                                          </p:val>
                                        </p:tav>
                                        <p:tav tm="100000">
                                          <p:val>
                                            <p:strVal val="#ppt_h"/>
                                          </p:val>
                                        </p:tav>
                                      </p:tavLst>
                                    </p:anim>
                                    <p:anim calcmode="lin" valueType="num">
                                      <p:cBhvr>
                                        <p:cTn id="11" dur="500" decel="50000" fill="hold">
                                          <p:stCondLst>
                                            <p:cond delay="0"/>
                                          </p:stCondLst>
                                        </p:cTn>
                                        <p:tgtEl>
                                          <p:spTgt spid="17"/>
                                        </p:tgtEl>
                                        <p:attrNameLst>
                                          <p:attrName>ppt_x</p:attrName>
                                        </p:attrNameLst>
                                      </p:cBhvr>
                                      <p:tavLst>
                                        <p:tav tm="0">
                                          <p:val>
                                            <p:strVal val="#ppt_x+.4"/>
                                          </p:val>
                                        </p:tav>
                                        <p:tav tm="100000">
                                          <p:val>
                                            <p:strVal val="#ppt_x"/>
                                          </p:val>
                                        </p:tav>
                                      </p:tavLst>
                                    </p:anim>
                                    <p:anim calcmode="lin" valueType="num">
                                      <p:cBhvr>
                                        <p:cTn id="12" dur="500" decel="50000" fill="hold">
                                          <p:stCondLst>
                                            <p:cond delay="0"/>
                                          </p:stCondLst>
                                        </p:cTn>
                                        <p:tgtEl>
                                          <p:spTgt spid="17"/>
                                        </p:tgtEl>
                                        <p:attrNameLst>
                                          <p:attrName>ppt_y</p:attrName>
                                        </p:attrNameLst>
                                      </p:cBhvr>
                                      <p:tavLst>
                                        <p:tav tm="0">
                                          <p:val>
                                            <p:strVal val="#ppt_y-.2"/>
                                          </p:val>
                                        </p:tav>
                                        <p:tav tm="100000">
                                          <p:val>
                                            <p:strVal val="#ppt_y+.1"/>
                                          </p:val>
                                        </p:tav>
                                      </p:tavLst>
                                    </p:anim>
                                    <p:anim calcmode="lin" valueType="num">
                                      <p:cBhvr>
                                        <p:cTn id="13" dur="500" accel="50000" fill="hold">
                                          <p:stCondLst>
                                            <p:cond delay="500"/>
                                          </p:stCondLst>
                                        </p:cTn>
                                        <p:tgtEl>
                                          <p:spTgt spid="17"/>
                                        </p:tgtEl>
                                        <p:attrNameLst>
                                          <p:attrName>ppt_y</p:attrName>
                                        </p:attrNameLst>
                                      </p:cBhvr>
                                      <p:tavLst>
                                        <p:tav tm="0">
                                          <p:val>
                                            <p:strVal val="#ppt_y+.1"/>
                                          </p:val>
                                        </p:tav>
                                        <p:tav tm="100000">
                                          <p:val>
                                            <p:strVal val="#ppt_y"/>
                                          </p:val>
                                        </p:tav>
                                      </p:tavLst>
                                    </p:anim>
                                    <p:animEffect transition="in" filter="fade">
                                      <p:cBhvr>
                                        <p:cTn id="14" dur="1000" decel="50000">
                                          <p:stCondLst>
                                            <p:cond delay="0"/>
                                          </p:stCondLst>
                                        </p:cTn>
                                        <p:tgtEl>
                                          <p:spTgt spid="17"/>
                                        </p:tgtEl>
                                      </p:cBhvr>
                                    </p:animEffect>
                                  </p:childTnLst>
                                </p:cTn>
                              </p:par>
                            </p:childTnLst>
                          </p:cTn>
                        </p:par>
                      </p:childTnLst>
                    </p:cTn>
                  </p:par>
                  <p:par>
                    <p:cTn id="15" fill="hold">
                      <p:stCondLst>
                        <p:cond delay="indefinite"/>
                      </p:stCondLst>
                      <p:childTnLst>
                        <p:par>
                          <p:cTn id="16" fill="hold">
                            <p:stCondLst>
                              <p:cond delay="0"/>
                            </p:stCondLst>
                            <p:childTnLst>
                              <p:par>
                                <p:cTn id="17" presetID="42" presetClass="entr" presetSubtype="0" fill="hold" grpId="0" nodeType="clickEffect">
                                  <p:stCondLst>
                                    <p:cond delay="0"/>
                                  </p:stCondLst>
                                  <p:childTnLst>
                                    <p:set>
                                      <p:cBhvr>
                                        <p:cTn id="18" dur="1" fill="hold">
                                          <p:stCondLst>
                                            <p:cond delay="0"/>
                                          </p:stCondLst>
                                        </p:cTn>
                                        <p:tgtEl>
                                          <p:spTgt spid="16"/>
                                        </p:tgtEl>
                                        <p:attrNameLst>
                                          <p:attrName>style.visibility</p:attrName>
                                        </p:attrNameLst>
                                      </p:cBhvr>
                                      <p:to>
                                        <p:strVal val="visible"/>
                                      </p:to>
                                    </p:set>
                                    <p:animEffect transition="in" filter="fade">
                                      <p:cBhvr>
                                        <p:cTn id="19" dur="1000"/>
                                        <p:tgtEl>
                                          <p:spTgt spid="16"/>
                                        </p:tgtEl>
                                      </p:cBhvr>
                                    </p:animEffect>
                                    <p:anim calcmode="lin" valueType="num">
                                      <p:cBhvr>
                                        <p:cTn id="20" dur="1000" fill="hold"/>
                                        <p:tgtEl>
                                          <p:spTgt spid="16"/>
                                        </p:tgtEl>
                                        <p:attrNameLst>
                                          <p:attrName>ppt_x</p:attrName>
                                        </p:attrNameLst>
                                      </p:cBhvr>
                                      <p:tavLst>
                                        <p:tav tm="0">
                                          <p:val>
                                            <p:strVal val="#ppt_x"/>
                                          </p:val>
                                        </p:tav>
                                        <p:tav tm="100000">
                                          <p:val>
                                            <p:strVal val="#ppt_x"/>
                                          </p:val>
                                        </p:tav>
                                      </p:tavLst>
                                    </p:anim>
                                    <p:anim calcmode="lin" valueType="num">
                                      <p:cBhvr>
                                        <p:cTn id="21" dur="1000" fill="hold"/>
                                        <p:tgtEl>
                                          <p:spTgt spid="1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p:bldLst>
  </p:timing>
</p:sld>
</file>

<file path=ppt/slides/slide1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矩形 24"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549157" y="-975631"/>
            <a:ext cx="583096" cy="838080"/>
          </a:xfrm>
          <a:prstGeom prst="rect">
            <a:avLst/>
          </a:prstGeom>
          <a:solidFill>
            <a:srgbClr val="365B7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 name="矩形 25"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1132253" y="-975631"/>
            <a:ext cx="583096" cy="838080"/>
          </a:xfrm>
          <a:prstGeom prst="rect">
            <a:avLst/>
          </a:prstGeom>
          <a:solidFill>
            <a:srgbClr val="96648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 name="矩形 26"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1715349" y="-975631"/>
            <a:ext cx="583096" cy="838080"/>
          </a:xfrm>
          <a:prstGeom prst="rect">
            <a:avLst/>
          </a:prstGeom>
          <a:solidFill>
            <a:srgbClr val="D06F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 name="矩形 27"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2298446" y="-975631"/>
            <a:ext cx="583096" cy="838080"/>
          </a:xfrm>
          <a:prstGeom prst="rect">
            <a:avLst/>
          </a:prstGeom>
          <a:solidFill>
            <a:srgbClr val="F779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 name="矩形 28"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2881542" y="-975631"/>
            <a:ext cx="583096" cy="838080"/>
          </a:xfrm>
          <a:prstGeom prst="rect">
            <a:avLst/>
          </a:prstGeom>
          <a:solidFill>
            <a:srgbClr val="F8AD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cxnSp>
        <p:nvCxnSpPr>
          <p:cNvPr id="83" name="直接连接符 82"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CxnSpPr/>
          <p:nvPr/>
        </p:nvCxnSpPr>
        <p:spPr>
          <a:xfrm>
            <a:off x="3246637" y="1273629"/>
            <a:ext cx="5770860"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85" name="椭圆 84"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flipH="1">
            <a:off x="2686180" y="813581"/>
            <a:ext cx="157493" cy="157493"/>
          </a:xfrm>
          <a:prstGeom prst="ellipse">
            <a:avLst/>
          </a:prstGeom>
          <a:solidFill>
            <a:srgbClr val="D06F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6" name="椭圆 85"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flipH="1">
            <a:off x="2686180" y="335956"/>
            <a:ext cx="321030" cy="321030"/>
          </a:xfrm>
          <a:prstGeom prst="ellipse">
            <a:avLst/>
          </a:prstGeom>
          <a:solidFill>
            <a:srgbClr val="966481"/>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7" name="椭圆 86"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flipH="1">
            <a:off x="2991678" y="806317"/>
            <a:ext cx="219803" cy="219803"/>
          </a:xfrm>
          <a:prstGeom prst="ellipse">
            <a:avLst/>
          </a:prstGeom>
          <a:solidFill>
            <a:srgbClr val="365B7C"/>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8" name="椭圆 87"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flipH="1">
            <a:off x="2031169" y="697840"/>
            <a:ext cx="164852" cy="164852"/>
          </a:xfrm>
          <a:prstGeom prst="ellipse">
            <a:avLst/>
          </a:prstGeom>
          <a:solidFill>
            <a:srgbClr val="F779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9" name="椭圆 88"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9354354" y="755438"/>
            <a:ext cx="157493" cy="157493"/>
          </a:xfrm>
          <a:prstGeom prst="ellipse">
            <a:avLst/>
          </a:prstGeom>
          <a:solidFill>
            <a:srgbClr val="D06F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0" name="椭圆 89"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9190817" y="277813"/>
            <a:ext cx="321030" cy="321030"/>
          </a:xfrm>
          <a:prstGeom prst="ellipse">
            <a:avLst/>
          </a:prstGeom>
          <a:solidFill>
            <a:srgbClr val="966481"/>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1" name="椭圆 90"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a:off x="8986546" y="748174"/>
            <a:ext cx="219803" cy="219803"/>
          </a:xfrm>
          <a:prstGeom prst="ellipse">
            <a:avLst/>
          </a:prstGeom>
          <a:solidFill>
            <a:srgbClr val="365B7C"/>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2" name="椭圆 91"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a:off x="10002006" y="639697"/>
            <a:ext cx="164852" cy="164852"/>
          </a:xfrm>
          <a:prstGeom prst="ellipse">
            <a:avLst/>
          </a:prstGeom>
          <a:solidFill>
            <a:srgbClr val="F779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 name="e7d195523061f1c0"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hidden="1"/>
          <p:cNvSpPr txBox="1"/>
          <p:nvPr/>
        </p:nvSpPr>
        <p:spPr>
          <a:xfrm>
            <a:off x="-355600" y="1803400"/>
            <a:ext cx="293927" cy="1016000"/>
          </a:xfrm>
          <a:prstGeom prst="rect">
            <a:avLst/>
          </a:prstGeom>
          <a:noFill/>
        </p:spPr>
        <p:txBody>
          <a:bodyPr vert="wordArtVert" rtlCol="0">
            <a:spAutoFit/>
          </a:bodyPr>
          <a:lstStyle/>
          <a:p>
            <a:r>
              <a:rPr lang="en-US" altLang="zh-CN" sz="100"/>
              <a:t>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a:t>
            </a:r>
            <a:endParaRPr lang="zh-CN" altLang="en-US" sz="100"/>
          </a:p>
        </p:txBody>
      </p:sp>
      <p:sp>
        <p:nvSpPr>
          <p:cNvPr id="3" name="矩形 2">
            <a:extLst>
              <a:ext uri="{FF2B5EF4-FFF2-40B4-BE49-F238E27FC236}">
                <a16:creationId xmlns:a16="http://schemas.microsoft.com/office/drawing/2014/main" id="{65C899BA-91A9-D442-80B0-F1E82DC78169}"/>
              </a:ext>
            </a:extLst>
          </p:cNvPr>
          <p:cNvSpPr/>
          <p:nvPr/>
        </p:nvSpPr>
        <p:spPr>
          <a:xfrm>
            <a:off x="1132253" y="1779056"/>
            <a:ext cx="9780586" cy="3847207"/>
          </a:xfrm>
          <a:prstGeom prst="rect">
            <a:avLst/>
          </a:prstGeom>
        </p:spPr>
        <p:txBody>
          <a:bodyPr wrap="square">
            <a:spAutoFit/>
          </a:bodyPr>
          <a:lstStyle/>
          <a:p>
            <a:r>
              <a:rPr lang="en-US" altLang="zh-CN" sz="2800" b="1" dirty="0">
                <a:latin typeface="KaiTi" panose="02010609060101010101" pitchFamily="49" charset="-122"/>
                <a:ea typeface="KaiTi" panose="02010609060101010101" pitchFamily="49" charset="-122"/>
              </a:rPr>
              <a:t>(</a:t>
            </a:r>
            <a:r>
              <a:rPr lang="zh-CN" altLang="en-US" sz="2800" b="1" dirty="0">
                <a:latin typeface="KaiTi" panose="02010609060101010101" pitchFamily="49" charset="-122"/>
                <a:ea typeface="KaiTi" panose="02010609060101010101" pitchFamily="49" charset="-122"/>
              </a:rPr>
              <a:t>四</a:t>
            </a:r>
            <a:r>
              <a:rPr lang="en-US" altLang="zh-CN" sz="2800" b="1" dirty="0">
                <a:latin typeface="KaiTi" panose="02010609060101010101" pitchFamily="49" charset="-122"/>
                <a:ea typeface="KaiTi" panose="02010609060101010101" pitchFamily="49" charset="-122"/>
              </a:rPr>
              <a:t>)</a:t>
            </a:r>
            <a:r>
              <a:rPr lang="zh-CN" altLang="en-US" sz="2800" b="1" dirty="0">
                <a:latin typeface="KaiTi" panose="02010609060101010101" pitchFamily="49" charset="-122"/>
                <a:ea typeface="KaiTi" panose="02010609060101010101" pitchFamily="49" charset="-122"/>
              </a:rPr>
              <a:t>按面试结构化程度分类</a:t>
            </a:r>
          </a:p>
          <a:p>
            <a:r>
              <a:rPr lang="en-US" altLang="zh-CN" sz="2400" dirty="0">
                <a:latin typeface="KaiTi" panose="02010609060101010101" pitchFamily="49" charset="-122"/>
                <a:ea typeface="KaiTi" panose="02010609060101010101" pitchFamily="49" charset="-122"/>
              </a:rPr>
              <a:t>1.</a:t>
            </a:r>
            <a:r>
              <a:rPr lang="zh-CN" altLang="en-US" sz="2400" dirty="0">
                <a:latin typeface="KaiTi" panose="02010609060101010101" pitchFamily="49" charset="-122"/>
                <a:ea typeface="KaiTi" panose="02010609060101010101" pitchFamily="49" charset="-122"/>
              </a:rPr>
              <a:t>结构化面试</a:t>
            </a:r>
          </a:p>
          <a:p>
            <a:r>
              <a:rPr lang="zh-CN" altLang="en-US" sz="2400" dirty="0">
                <a:latin typeface="KaiTi" panose="02010609060101010101" pitchFamily="49" charset="-122"/>
                <a:ea typeface="KaiTi" panose="02010609060101010101" pitchFamily="49" charset="-122"/>
              </a:rPr>
              <a:t>结构化面试是指面试题目、面试实施程序、面试评价、考官构成等方面都有统一明确的规范的面试。 </a:t>
            </a:r>
          </a:p>
          <a:p>
            <a:r>
              <a:rPr lang="en-US" altLang="zh-CN" sz="2400" dirty="0">
                <a:latin typeface="KaiTi" panose="02010609060101010101" pitchFamily="49" charset="-122"/>
                <a:ea typeface="KaiTi" panose="02010609060101010101" pitchFamily="49" charset="-122"/>
              </a:rPr>
              <a:t>2.</a:t>
            </a:r>
            <a:r>
              <a:rPr lang="zh-CN" altLang="en-US" sz="2400" dirty="0">
                <a:latin typeface="KaiTi" panose="02010609060101010101" pitchFamily="49" charset="-122"/>
                <a:ea typeface="KaiTi" panose="02010609060101010101" pitchFamily="49" charset="-122"/>
              </a:rPr>
              <a:t>非结构化面试</a:t>
            </a:r>
          </a:p>
          <a:p>
            <a:r>
              <a:rPr lang="zh-CN" altLang="en-US" sz="2400" dirty="0">
                <a:latin typeface="KaiTi" panose="02010609060101010101" pitchFamily="49" charset="-122"/>
                <a:ea typeface="KaiTi" panose="02010609060101010101" pitchFamily="49" charset="-122"/>
              </a:rPr>
              <a:t>非结构化面试是对与面试有关的因素不做任何限定的面试</a:t>
            </a:r>
            <a:r>
              <a:rPr lang="en-US" altLang="zh-CN" sz="2400" dirty="0">
                <a:latin typeface="KaiTi" panose="02010609060101010101" pitchFamily="49" charset="-122"/>
                <a:ea typeface="KaiTi" panose="02010609060101010101" pitchFamily="49" charset="-122"/>
              </a:rPr>
              <a:t>,</a:t>
            </a:r>
            <a:r>
              <a:rPr lang="zh-CN" altLang="en-US" sz="2400" dirty="0">
                <a:latin typeface="KaiTi" panose="02010609060101010101" pitchFamily="49" charset="-122"/>
                <a:ea typeface="KaiTi" panose="02010609060101010101" pitchFamily="49" charset="-122"/>
              </a:rPr>
              <a:t>也就是没有任何规范的随意性面试。 </a:t>
            </a:r>
            <a:endParaRPr lang="en-US" altLang="zh-CN" sz="2400" dirty="0">
              <a:latin typeface="KaiTi" panose="02010609060101010101" pitchFamily="49" charset="-122"/>
              <a:ea typeface="KaiTi" panose="02010609060101010101" pitchFamily="49" charset="-122"/>
            </a:endParaRPr>
          </a:p>
          <a:p>
            <a:r>
              <a:rPr lang="en-US" altLang="zh-CN" sz="2400" dirty="0">
                <a:latin typeface="KaiTi" panose="02010609060101010101" pitchFamily="49" charset="-122"/>
                <a:ea typeface="KaiTi" panose="02010609060101010101" pitchFamily="49" charset="-122"/>
              </a:rPr>
              <a:t>3.</a:t>
            </a:r>
            <a:r>
              <a:rPr lang="zh-CN" altLang="en-US" sz="2400" dirty="0">
                <a:latin typeface="KaiTi" panose="02010609060101010101" pitchFamily="49" charset="-122"/>
                <a:ea typeface="KaiTi" panose="02010609060101010101" pitchFamily="49" charset="-122"/>
              </a:rPr>
              <a:t>半结构化面试</a:t>
            </a:r>
          </a:p>
          <a:p>
            <a:r>
              <a:rPr lang="zh-CN" altLang="en-US" sz="2400" dirty="0">
                <a:latin typeface="KaiTi" panose="02010609060101010101" pitchFamily="49" charset="-122"/>
                <a:ea typeface="KaiTi" panose="02010609060101010101" pitchFamily="49" charset="-122"/>
              </a:rPr>
              <a:t>半结构化面试是指只对面试的部分因素有统一要求的面试</a:t>
            </a:r>
            <a:r>
              <a:rPr lang="en-US" altLang="zh-CN" sz="2400" dirty="0">
                <a:latin typeface="KaiTi" panose="02010609060101010101" pitchFamily="49" charset="-122"/>
                <a:ea typeface="KaiTi" panose="02010609060101010101" pitchFamily="49" charset="-122"/>
              </a:rPr>
              <a:t>,</a:t>
            </a:r>
            <a:r>
              <a:rPr lang="zh-CN" altLang="en-US" sz="2400" dirty="0">
                <a:latin typeface="KaiTi" panose="02010609060101010101" pitchFamily="49" charset="-122"/>
                <a:ea typeface="KaiTi" panose="02010609060101010101" pitchFamily="49" charset="-122"/>
              </a:rPr>
              <a:t>如规定有统一的程序和评价标准</a:t>
            </a:r>
            <a:r>
              <a:rPr lang="en-US" altLang="zh-CN" sz="2400" dirty="0">
                <a:latin typeface="KaiTi" panose="02010609060101010101" pitchFamily="49" charset="-122"/>
                <a:ea typeface="KaiTi" panose="02010609060101010101" pitchFamily="49" charset="-122"/>
              </a:rPr>
              <a:t>,</a:t>
            </a:r>
            <a:r>
              <a:rPr lang="zh-CN" altLang="en-US" sz="2400" dirty="0">
                <a:latin typeface="KaiTi" panose="02010609060101010101" pitchFamily="49" charset="-122"/>
                <a:ea typeface="KaiTi" panose="02010609060101010101" pitchFamily="49" charset="-122"/>
              </a:rPr>
              <a:t>但面试题目可以根据面试对象而随意变化。 </a:t>
            </a:r>
          </a:p>
        </p:txBody>
      </p:sp>
    </p:spTree>
    <p:extLst>
      <p:ext uri="{BB962C8B-B14F-4D97-AF65-F5344CB8AC3E}">
        <p14:creationId xmlns:p14="http://schemas.microsoft.com/office/powerpoint/2010/main" val="3385717353"/>
      </p:ext>
    </p:extLst>
  </p:cSld>
  <p:clrMapOvr>
    <a:masterClrMapping/>
  </p:clrMapOvr>
  <p:transition spd="slow" advTm="0">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nodeType="clickEffect">
                                  <p:stCondLst>
                                    <p:cond delay="0"/>
                                  </p:stCondLst>
                                  <p:childTnLst>
                                    <p:set>
                                      <p:cBhvr>
                                        <p:cTn id="6" dur="1" fill="hold">
                                          <p:stCondLst>
                                            <p:cond delay="0"/>
                                          </p:stCondLst>
                                        </p:cTn>
                                        <p:tgtEl>
                                          <p:spTgt spid="3">
                                            <p:txEl>
                                              <p:pRg st="1" end="1"/>
                                            </p:txEl>
                                          </p:spTgt>
                                        </p:tgtEl>
                                        <p:attrNameLst>
                                          <p:attrName>style.visibility</p:attrName>
                                        </p:attrNameLst>
                                      </p:cBhvr>
                                      <p:to>
                                        <p:strVal val="visible"/>
                                      </p:to>
                                    </p:set>
                                    <p:animEffect transition="in" filter="circle(in)">
                                      <p:cBhvr>
                                        <p:cTn id="7" dur="2000"/>
                                        <p:tgtEl>
                                          <p:spTgt spid="3">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矩形 24"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549157" y="-975631"/>
            <a:ext cx="583096" cy="838080"/>
          </a:xfrm>
          <a:prstGeom prst="rect">
            <a:avLst/>
          </a:prstGeom>
          <a:solidFill>
            <a:srgbClr val="365B7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 name="矩形 25"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1132253" y="-975631"/>
            <a:ext cx="583096" cy="838080"/>
          </a:xfrm>
          <a:prstGeom prst="rect">
            <a:avLst/>
          </a:prstGeom>
          <a:solidFill>
            <a:srgbClr val="96648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 name="矩形 26"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1715349" y="-975631"/>
            <a:ext cx="583096" cy="838080"/>
          </a:xfrm>
          <a:prstGeom prst="rect">
            <a:avLst/>
          </a:prstGeom>
          <a:solidFill>
            <a:srgbClr val="D06F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 name="矩形 27"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2298446" y="-975631"/>
            <a:ext cx="583096" cy="838080"/>
          </a:xfrm>
          <a:prstGeom prst="rect">
            <a:avLst/>
          </a:prstGeom>
          <a:solidFill>
            <a:srgbClr val="F779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 name="矩形 28"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2881542" y="-975631"/>
            <a:ext cx="583096" cy="838080"/>
          </a:xfrm>
          <a:prstGeom prst="rect">
            <a:avLst/>
          </a:prstGeom>
          <a:solidFill>
            <a:srgbClr val="F8AD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cxnSp>
        <p:nvCxnSpPr>
          <p:cNvPr id="46" name="直接连接符 45"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CxnSpPr/>
          <p:nvPr/>
        </p:nvCxnSpPr>
        <p:spPr>
          <a:xfrm>
            <a:off x="3246637" y="1273629"/>
            <a:ext cx="5770860"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48" name="椭圆 47"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flipH="1">
            <a:off x="2686180" y="813581"/>
            <a:ext cx="157493" cy="157493"/>
          </a:xfrm>
          <a:prstGeom prst="ellipse">
            <a:avLst/>
          </a:prstGeom>
          <a:solidFill>
            <a:srgbClr val="D06F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9" name="椭圆 48"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flipH="1">
            <a:off x="2686180" y="335956"/>
            <a:ext cx="321030" cy="321030"/>
          </a:xfrm>
          <a:prstGeom prst="ellipse">
            <a:avLst/>
          </a:prstGeom>
          <a:solidFill>
            <a:srgbClr val="966481"/>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0" name="椭圆 49"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flipH="1">
            <a:off x="2991678" y="806317"/>
            <a:ext cx="219803" cy="219803"/>
          </a:xfrm>
          <a:prstGeom prst="ellipse">
            <a:avLst/>
          </a:prstGeom>
          <a:solidFill>
            <a:srgbClr val="365B7C"/>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1" name="椭圆 50"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flipH="1">
            <a:off x="2031169" y="697840"/>
            <a:ext cx="164852" cy="164852"/>
          </a:xfrm>
          <a:prstGeom prst="ellipse">
            <a:avLst/>
          </a:prstGeom>
          <a:solidFill>
            <a:srgbClr val="F779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2" name="椭圆 51"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9354354" y="755438"/>
            <a:ext cx="157493" cy="157493"/>
          </a:xfrm>
          <a:prstGeom prst="ellipse">
            <a:avLst/>
          </a:prstGeom>
          <a:solidFill>
            <a:srgbClr val="D06F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3" name="椭圆 52"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9190817" y="277813"/>
            <a:ext cx="321030" cy="321030"/>
          </a:xfrm>
          <a:prstGeom prst="ellipse">
            <a:avLst/>
          </a:prstGeom>
          <a:solidFill>
            <a:srgbClr val="966481"/>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4" name="椭圆 53"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a:off x="8986546" y="748174"/>
            <a:ext cx="219803" cy="219803"/>
          </a:xfrm>
          <a:prstGeom prst="ellipse">
            <a:avLst/>
          </a:prstGeom>
          <a:solidFill>
            <a:srgbClr val="365B7C"/>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5" name="椭圆 54"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a:off x="10002006" y="639697"/>
            <a:ext cx="164852" cy="164852"/>
          </a:xfrm>
          <a:prstGeom prst="ellipse">
            <a:avLst/>
          </a:prstGeom>
          <a:solidFill>
            <a:srgbClr val="F779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7" name="Rectangle 42"/>
          <p:cNvSpPr/>
          <p:nvPr/>
        </p:nvSpPr>
        <p:spPr>
          <a:xfrm flipH="1">
            <a:off x="1453905" y="2220070"/>
            <a:ext cx="9893835" cy="589653"/>
          </a:xfrm>
          <a:prstGeom prst="rect">
            <a:avLst/>
          </a:prstGeom>
          <a:noFill/>
          <a:ln w="12700" cap="flat" cmpd="sng" algn="ctr">
            <a:noFill/>
            <a:prstDash val="solid"/>
          </a:ln>
          <a:effectLst/>
        </p:spPr>
        <p:txBody>
          <a:bodyPr lIns="91440" tIns="0" rIns="91440" bIns="0" rtlCol="0" anchor="t"/>
          <a:lstStyle/>
          <a:p>
            <a:endParaRPr lang="zh-CN" altLang="en-US" sz="2400" dirty="0">
              <a:latin typeface="KaiTi" panose="02010609060101010101" pitchFamily="49" charset="-122"/>
              <a:ea typeface="KaiTi" panose="02010609060101010101" pitchFamily="49" charset="-122"/>
            </a:endParaRPr>
          </a:p>
        </p:txBody>
      </p:sp>
      <p:sp>
        <p:nvSpPr>
          <p:cNvPr id="5" name="e7d195523061f1c0"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hidden="1"/>
          <p:cNvSpPr txBox="1"/>
          <p:nvPr/>
        </p:nvSpPr>
        <p:spPr>
          <a:xfrm>
            <a:off x="-355600" y="1803400"/>
            <a:ext cx="293927" cy="1016000"/>
          </a:xfrm>
          <a:prstGeom prst="rect">
            <a:avLst/>
          </a:prstGeom>
          <a:noFill/>
        </p:spPr>
        <p:txBody>
          <a:bodyPr vert="wordArtVert" rtlCol="0">
            <a:spAutoFit/>
          </a:bodyPr>
          <a:lstStyle/>
          <a:p>
            <a:r>
              <a:rPr lang="en-US" altLang="zh-CN" sz="100"/>
              <a:t>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a:t>
            </a:r>
            <a:endParaRPr lang="zh-CN" altLang="en-US" sz="100"/>
          </a:p>
        </p:txBody>
      </p:sp>
      <p:pic>
        <p:nvPicPr>
          <p:cNvPr id="20" name="Picture 4">
            <a:extLst>
              <a:ext uri="{FF2B5EF4-FFF2-40B4-BE49-F238E27FC236}">
                <a16:creationId xmlns:a16="http://schemas.microsoft.com/office/drawing/2014/main" id="{93343693-223E-1C46-8F60-4E7D9C55A5C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15085" y="2136095"/>
            <a:ext cx="10833963" cy="391014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extBox 1"/>
          <p:cNvSpPr txBox="1"/>
          <p:nvPr/>
        </p:nvSpPr>
        <p:spPr>
          <a:xfrm>
            <a:off x="1222133" y="1484281"/>
            <a:ext cx="4485009" cy="523220"/>
          </a:xfrm>
          <a:prstGeom prst="rect">
            <a:avLst/>
          </a:prstGeom>
          <a:noFill/>
        </p:spPr>
        <p:txBody>
          <a:bodyPr wrap="square" rtlCol="0">
            <a:spAutoFit/>
          </a:bodyPr>
          <a:lstStyle/>
          <a:p>
            <a:r>
              <a:rPr lang="en-US" altLang="zh-CN" sz="2800" b="1" dirty="0">
                <a:latin typeface="KaiTi" panose="02010609060101010101" pitchFamily="49" charset="-122"/>
                <a:ea typeface="KaiTi" panose="02010609060101010101" pitchFamily="49" charset="-122"/>
              </a:rPr>
              <a:t>(</a:t>
            </a:r>
            <a:r>
              <a:rPr lang="zh-CN" altLang="en-US" sz="2800" b="1" dirty="0">
                <a:latin typeface="KaiTi" panose="02010609060101010101" pitchFamily="49" charset="-122"/>
                <a:ea typeface="KaiTi" panose="02010609060101010101" pitchFamily="49" charset="-122"/>
              </a:rPr>
              <a:t>四</a:t>
            </a:r>
            <a:r>
              <a:rPr lang="en-US" altLang="zh-CN" sz="2800" b="1" dirty="0">
                <a:latin typeface="KaiTi" panose="02010609060101010101" pitchFamily="49" charset="-122"/>
                <a:ea typeface="KaiTi" panose="02010609060101010101" pitchFamily="49" charset="-122"/>
              </a:rPr>
              <a:t>)</a:t>
            </a:r>
            <a:r>
              <a:rPr lang="zh-CN" altLang="en-US" sz="2800" b="1" dirty="0">
                <a:latin typeface="KaiTi" panose="02010609060101010101" pitchFamily="49" charset="-122"/>
                <a:ea typeface="KaiTi" panose="02010609060101010101" pitchFamily="49" charset="-122"/>
              </a:rPr>
              <a:t>按面试结构化程度分类</a:t>
            </a:r>
          </a:p>
        </p:txBody>
      </p:sp>
    </p:spTree>
    <p:extLst>
      <p:ext uri="{BB962C8B-B14F-4D97-AF65-F5344CB8AC3E}">
        <p14:creationId xmlns:p14="http://schemas.microsoft.com/office/powerpoint/2010/main" val="2076247416"/>
      </p:ext>
    </p:extLst>
  </p:cSld>
  <p:clrMapOvr>
    <a:masterClrMapping/>
  </p:clrMapOvr>
  <p:transition spd="slow" advTm="0">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1" presetClass="entr" presetSubtype="1" fill="hold" nodeType="click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wheel(1)">
                                      <p:cBhvr>
                                        <p:cTn id="7" dur="20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矩形 24"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549157" y="-975631"/>
            <a:ext cx="583096" cy="838080"/>
          </a:xfrm>
          <a:prstGeom prst="rect">
            <a:avLst/>
          </a:prstGeom>
          <a:solidFill>
            <a:srgbClr val="365B7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 name="矩形 25"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1132253" y="-975631"/>
            <a:ext cx="583096" cy="838080"/>
          </a:xfrm>
          <a:prstGeom prst="rect">
            <a:avLst/>
          </a:prstGeom>
          <a:solidFill>
            <a:srgbClr val="96648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 name="矩形 26"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1715349" y="-975631"/>
            <a:ext cx="583096" cy="838080"/>
          </a:xfrm>
          <a:prstGeom prst="rect">
            <a:avLst/>
          </a:prstGeom>
          <a:solidFill>
            <a:srgbClr val="D06F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 name="矩形 27"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2298446" y="-975631"/>
            <a:ext cx="583096" cy="838080"/>
          </a:xfrm>
          <a:prstGeom prst="rect">
            <a:avLst/>
          </a:prstGeom>
          <a:solidFill>
            <a:srgbClr val="F779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 name="矩形 28"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2881542" y="-975631"/>
            <a:ext cx="583096" cy="838080"/>
          </a:xfrm>
          <a:prstGeom prst="rect">
            <a:avLst/>
          </a:prstGeom>
          <a:solidFill>
            <a:srgbClr val="F8AD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cxnSp>
        <p:nvCxnSpPr>
          <p:cNvPr id="83" name="直接连接符 82"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CxnSpPr/>
          <p:nvPr/>
        </p:nvCxnSpPr>
        <p:spPr>
          <a:xfrm>
            <a:off x="3246637" y="1273629"/>
            <a:ext cx="5770860"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85" name="椭圆 84"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flipH="1">
            <a:off x="2686180" y="813581"/>
            <a:ext cx="157493" cy="157493"/>
          </a:xfrm>
          <a:prstGeom prst="ellipse">
            <a:avLst/>
          </a:prstGeom>
          <a:solidFill>
            <a:srgbClr val="D06F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6" name="椭圆 85"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flipH="1">
            <a:off x="2686180" y="335956"/>
            <a:ext cx="321030" cy="321030"/>
          </a:xfrm>
          <a:prstGeom prst="ellipse">
            <a:avLst/>
          </a:prstGeom>
          <a:solidFill>
            <a:srgbClr val="966481"/>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7" name="椭圆 86"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flipH="1">
            <a:off x="2991678" y="806317"/>
            <a:ext cx="219803" cy="219803"/>
          </a:xfrm>
          <a:prstGeom prst="ellipse">
            <a:avLst/>
          </a:prstGeom>
          <a:solidFill>
            <a:srgbClr val="365B7C"/>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8" name="椭圆 87"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flipH="1">
            <a:off x="2031169" y="697840"/>
            <a:ext cx="164852" cy="164852"/>
          </a:xfrm>
          <a:prstGeom prst="ellipse">
            <a:avLst/>
          </a:prstGeom>
          <a:solidFill>
            <a:srgbClr val="F779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9" name="椭圆 88"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9354354" y="755438"/>
            <a:ext cx="157493" cy="157493"/>
          </a:xfrm>
          <a:prstGeom prst="ellipse">
            <a:avLst/>
          </a:prstGeom>
          <a:solidFill>
            <a:srgbClr val="D06F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0" name="椭圆 89"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9190817" y="277813"/>
            <a:ext cx="321030" cy="321030"/>
          </a:xfrm>
          <a:prstGeom prst="ellipse">
            <a:avLst/>
          </a:prstGeom>
          <a:solidFill>
            <a:srgbClr val="966481"/>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1" name="椭圆 90"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a:off x="8986546" y="748174"/>
            <a:ext cx="219803" cy="219803"/>
          </a:xfrm>
          <a:prstGeom prst="ellipse">
            <a:avLst/>
          </a:prstGeom>
          <a:solidFill>
            <a:srgbClr val="365B7C"/>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2" name="椭圆 91"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a:off x="10002006" y="639697"/>
            <a:ext cx="164852" cy="164852"/>
          </a:xfrm>
          <a:prstGeom prst="ellipse">
            <a:avLst/>
          </a:prstGeom>
          <a:solidFill>
            <a:srgbClr val="F779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 name="e7d195523061f1c0"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hidden="1"/>
          <p:cNvSpPr txBox="1"/>
          <p:nvPr/>
        </p:nvSpPr>
        <p:spPr>
          <a:xfrm>
            <a:off x="-355600" y="1803400"/>
            <a:ext cx="293927" cy="1016000"/>
          </a:xfrm>
          <a:prstGeom prst="rect">
            <a:avLst/>
          </a:prstGeom>
          <a:noFill/>
        </p:spPr>
        <p:txBody>
          <a:bodyPr vert="wordArtVert" rtlCol="0">
            <a:spAutoFit/>
          </a:bodyPr>
          <a:lstStyle/>
          <a:p>
            <a:r>
              <a:rPr lang="en-US" altLang="zh-CN" sz="100"/>
              <a:t>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a:t>
            </a:r>
            <a:endParaRPr lang="zh-CN" altLang="en-US" sz="100"/>
          </a:p>
        </p:txBody>
      </p:sp>
      <p:sp>
        <p:nvSpPr>
          <p:cNvPr id="3" name="矩形 2">
            <a:extLst>
              <a:ext uri="{FF2B5EF4-FFF2-40B4-BE49-F238E27FC236}">
                <a16:creationId xmlns:a16="http://schemas.microsoft.com/office/drawing/2014/main" id="{65C899BA-91A9-D442-80B0-F1E82DC78169}"/>
              </a:ext>
            </a:extLst>
          </p:cNvPr>
          <p:cNvSpPr/>
          <p:nvPr/>
        </p:nvSpPr>
        <p:spPr>
          <a:xfrm>
            <a:off x="3007210" y="1969988"/>
            <a:ext cx="4772685" cy="1384995"/>
          </a:xfrm>
          <a:prstGeom prst="rect">
            <a:avLst/>
          </a:prstGeom>
        </p:spPr>
        <p:txBody>
          <a:bodyPr wrap="square">
            <a:spAutoFit/>
          </a:bodyPr>
          <a:lstStyle/>
          <a:p>
            <a:r>
              <a:rPr lang="zh-CN" altLang="en-US" sz="2800" b="1" dirty="0">
                <a:latin typeface="KaiTi" panose="02010609060101010101" pitchFamily="49" charset="-122"/>
                <a:ea typeface="KaiTi" panose="02010609060101010101" pitchFamily="49" charset="-122"/>
              </a:rPr>
              <a:t>（五）面试的新形式</a:t>
            </a:r>
          </a:p>
          <a:p>
            <a:r>
              <a:rPr lang="en-US" altLang="zh-CN" sz="2800" dirty="0">
                <a:latin typeface="KaiTi" panose="02010609060101010101" pitchFamily="49" charset="-122"/>
                <a:ea typeface="KaiTi" panose="02010609060101010101" pitchFamily="49" charset="-122"/>
              </a:rPr>
              <a:t>1.</a:t>
            </a:r>
            <a:r>
              <a:rPr lang="zh-CN" altLang="en-US" sz="2800" dirty="0">
                <a:latin typeface="KaiTi" panose="02010609060101010101" pitchFamily="49" charset="-122"/>
                <a:ea typeface="KaiTi" panose="02010609060101010101" pitchFamily="49" charset="-122"/>
              </a:rPr>
              <a:t>视频面试</a:t>
            </a:r>
          </a:p>
          <a:p>
            <a:r>
              <a:rPr lang="en-US" altLang="zh-CN" sz="2800" dirty="0">
                <a:latin typeface="KaiTi" panose="02010609060101010101" pitchFamily="49" charset="-122"/>
                <a:ea typeface="KaiTi" panose="02010609060101010101" pitchFamily="49" charset="-122"/>
              </a:rPr>
              <a:t>2.</a:t>
            </a:r>
            <a:r>
              <a:rPr lang="zh-CN" altLang="en-US" sz="2800" dirty="0">
                <a:latin typeface="KaiTi" panose="02010609060101010101" pitchFamily="49" charset="-122"/>
                <a:ea typeface="KaiTi" panose="02010609060101010101" pitchFamily="49" charset="-122"/>
              </a:rPr>
              <a:t>游戏面试</a:t>
            </a:r>
          </a:p>
        </p:txBody>
      </p:sp>
    </p:spTree>
    <p:extLst>
      <p:ext uri="{BB962C8B-B14F-4D97-AF65-F5344CB8AC3E}">
        <p14:creationId xmlns:p14="http://schemas.microsoft.com/office/powerpoint/2010/main" val="3490429309"/>
      </p:ext>
    </p:extLst>
  </p:cSld>
  <p:clrMapOvr>
    <a:masterClrMapping/>
  </p:clrMapOvr>
  <p:transition spd="slow" advTm="0">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circle(in)">
                                      <p:cBhvr>
                                        <p:cTn id="7" dur="20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1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矩形 24"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549157" y="-975631"/>
            <a:ext cx="583096" cy="838080"/>
          </a:xfrm>
          <a:prstGeom prst="rect">
            <a:avLst/>
          </a:prstGeom>
          <a:solidFill>
            <a:srgbClr val="365B7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 name="矩形 25"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1132253" y="-975631"/>
            <a:ext cx="583096" cy="838080"/>
          </a:xfrm>
          <a:prstGeom prst="rect">
            <a:avLst/>
          </a:prstGeom>
          <a:solidFill>
            <a:srgbClr val="96648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 name="矩形 26"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1715349" y="-975631"/>
            <a:ext cx="583096" cy="838080"/>
          </a:xfrm>
          <a:prstGeom prst="rect">
            <a:avLst/>
          </a:prstGeom>
          <a:solidFill>
            <a:srgbClr val="D06F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 name="矩形 27"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2298446" y="-975631"/>
            <a:ext cx="583096" cy="838080"/>
          </a:xfrm>
          <a:prstGeom prst="rect">
            <a:avLst/>
          </a:prstGeom>
          <a:solidFill>
            <a:srgbClr val="F779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 name="矩形 28"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2881542" y="-975631"/>
            <a:ext cx="583096" cy="838080"/>
          </a:xfrm>
          <a:prstGeom prst="rect">
            <a:avLst/>
          </a:prstGeom>
          <a:solidFill>
            <a:srgbClr val="F8AD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55" name="组合 54"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GrpSpPr/>
          <p:nvPr/>
        </p:nvGrpSpPr>
        <p:grpSpPr>
          <a:xfrm>
            <a:off x="1094018" y="1257642"/>
            <a:ext cx="2304256" cy="4167230"/>
            <a:chOff x="752634" y="1779108"/>
            <a:chExt cx="2304256" cy="4167230"/>
          </a:xfrm>
        </p:grpSpPr>
        <p:sp>
          <p:nvSpPr>
            <p:cNvPr id="56" name="圆角矩形 38"/>
            <p:cNvSpPr/>
            <p:nvPr/>
          </p:nvSpPr>
          <p:spPr>
            <a:xfrm rot="572624">
              <a:off x="1297576" y="1779108"/>
              <a:ext cx="1274792" cy="1256404"/>
            </a:xfrm>
            <a:custGeom>
              <a:avLst/>
              <a:gdLst/>
              <a:ahLst/>
              <a:cxnLst/>
              <a:rect l="l" t="t" r="r" b="b"/>
              <a:pathLst>
                <a:path w="1554798" h="1532371">
                  <a:moveTo>
                    <a:pt x="260464" y="73817"/>
                  </a:moveTo>
                  <a:cubicBezTo>
                    <a:pt x="306072" y="28209"/>
                    <a:pt x="369078" y="0"/>
                    <a:pt x="438674" y="0"/>
                  </a:cubicBezTo>
                  <a:lnTo>
                    <a:pt x="1302770" y="0"/>
                  </a:lnTo>
                  <a:cubicBezTo>
                    <a:pt x="1441961" y="0"/>
                    <a:pt x="1554798" y="112837"/>
                    <a:pt x="1554798" y="252028"/>
                  </a:cubicBezTo>
                  <a:lnTo>
                    <a:pt x="1554798" y="252029"/>
                  </a:lnTo>
                  <a:lnTo>
                    <a:pt x="1554798" y="1116125"/>
                  </a:lnTo>
                  <a:cubicBezTo>
                    <a:pt x="1554798" y="1255316"/>
                    <a:pt x="1441961" y="1368153"/>
                    <a:pt x="1302770" y="1368153"/>
                  </a:cubicBezTo>
                  <a:cubicBezTo>
                    <a:pt x="1163579" y="1368153"/>
                    <a:pt x="1050742" y="1255316"/>
                    <a:pt x="1050742" y="1116125"/>
                  </a:cubicBezTo>
                  <a:lnTo>
                    <a:pt x="1050742" y="860250"/>
                  </a:lnTo>
                  <a:cubicBezTo>
                    <a:pt x="1050311" y="861013"/>
                    <a:pt x="1049708" y="861600"/>
                    <a:pt x="1049101" y="862186"/>
                  </a:cubicBezTo>
                  <a:lnTo>
                    <a:pt x="426920" y="1461813"/>
                  </a:lnTo>
                  <a:cubicBezTo>
                    <a:pt x="326697" y="1558402"/>
                    <a:pt x="167149" y="1555457"/>
                    <a:pt x="70559" y="1455234"/>
                  </a:cubicBezTo>
                  <a:cubicBezTo>
                    <a:pt x="-26031" y="1355012"/>
                    <a:pt x="-23086" y="1195463"/>
                    <a:pt x="77137" y="1098874"/>
                  </a:cubicBezTo>
                  <a:lnTo>
                    <a:pt x="694328" y="504056"/>
                  </a:lnTo>
                  <a:lnTo>
                    <a:pt x="438674" y="504056"/>
                  </a:lnTo>
                  <a:cubicBezTo>
                    <a:pt x="299483" y="504056"/>
                    <a:pt x="186646" y="391219"/>
                    <a:pt x="186646" y="252028"/>
                  </a:cubicBezTo>
                  <a:cubicBezTo>
                    <a:pt x="186646" y="182432"/>
                    <a:pt x="214855" y="119426"/>
                    <a:pt x="260464" y="73817"/>
                  </a:cubicBezTo>
                  <a:close/>
                </a:path>
              </a:pathLst>
            </a:custGeom>
            <a:solidFill>
              <a:srgbClr val="D06F83"/>
            </a:solidFill>
            <a:ln w="19050">
              <a:gradFill>
                <a:gsLst>
                  <a:gs pos="89000">
                    <a:schemeClr val="bg1">
                      <a:lumMod val="85000"/>
                    </a:schemeClr>
                  </a:gs>
                  <a:gs pos="0">
                    <a:schemeClr val="bg1"/>
                  </a:gs>
                </a:gsLst>
                <a:lin ang="7200000" scaled="0"/>
              </a:gradFill>
            </a:ln>
            <a:effectLst>
              <a:outerShdw blurRad="254000" dist="127000" dir="8160000" algn="tr" rotWithShape="0">
                <a:prstClr val="black">
                  <a:alpha val="34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7" name="圆角矩形 56"/>
            <p:cNvSpPr/>
            <p:nvPr/>
          </p:nvSpPr>
          <p:spPr>
            <a:xfrm>
              <a:off x="752634" y="3115798"/>
              <a:ext cx="2304256" cy="2830540"/>
            </a:xfrm>
            <a:prstGeom prst="roundRect">
              <a:avLst>
                <a:gd name="adj" fmla="val 6909"/>
              </a:avLst>
            </a:prstGeom>
            <a:solidFill>
              <a:srgbClr val="EFEFEF"/>
            </a:solidFill>
            <a:ln w="19050">
              <a:gradFill>
                <a:gsLst>
                  <a:gs pos="89000">
                    <a:schemeClr val="bg1">
                      <a:lumMod val="85000"/>
                    </a:schemeClr>
                  </a:gs>
                  <a:gs pos="0">
                    <a:schemeClr val="bg1"/>
                  </a:gs>
                </a:gsLst>
                <a:lin ang="7200000" scaled="0"/>
              </a:gradFill>
            </a:ln>
            <a:effectLst>
              <a:outerShdw blurRad="254000" dist="127000" dir="8160000" algn="tr" rotWithShape="0">
                <a:prstClr val="black">
                  <a:alpha val="34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58" name="组合 57"/>
            <p:cNvGrpSpPr/>
            <p:nvPr/>
          </p:nvGrpSpPr>
          <p:grpSpPr>
            <a:xfrm rot="16200000">
              <a:off x="2087525" y="3024024"/>
              <a:ext cx="441397" cy="58863"/>
              <a:chOff x="2975753" y="1851670"/>
              <a:chExt cx="539968" cy="72008"/>
            </a:xfrm>
          </p:grpSpPr>
          <p:sp>
            <p:nvSpPr>
              <p:cNvPr id="66" name="椭圆 65"/>
              <p:cNvSpPr/>
              <p:nvPr/>
            </p:nvSpPr>
            <p:spPr>
              <a:xfrm>
                <a:off x="2975753" y="1851670"/>
                <a:ext cx="72008" cy="72008"/>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7" name="椭圆 66"/>
              <p:cNvSpPr/>
              <p:nvPr/>
            </p:nvSpPr>
            <p:spPr>
              <a:xfrm>
                <a:off x="3443713" y="1851670"/>
                <a:ext cx="72008" cy="72008"/>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8" name="圆角矩形 67"/>
              <p:cNvSpPr/>
              <p:nvPr/>
            </p:nvSpPr>
            <p:spPr>
              <a:xfrm>
                <a:off x="3011757" y="1864814"/>
                <a:ext cx="467960" cy="45719"/>
              </a:xfrm>
              <a:prstGeom prst="roundRect">
                <a:avLst>
                  <a:gd name="adj" fmla="val 50000"/>
                </a:avLst>
              </a:prstGeom>
              <a:gradFill>
                <a:gsLst>
                  <a:gs pos="0">
                    <a:schemeClr val="bg1">
                      <a:lumMod val="75000"/>
                    </a:schemeClr>
                  </a:gs>
                  <a:gs pos="50000">
                    <a:schemeClr val="bg1">
                      <a:lumMod val="95000"/>
                    </a:schemeClr>
                  </a:gs>
                  <a:gs pos="100000">
                    <a:schemeClr val="bg1">
                      <a:lumMod val="75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59" name="组合 58"/>
            <p:cNvGrpSpPr/>
            <p:nvPr/>
          </p:nvGrpSpPr>
          <p:grpSpPr>
            <a:xfrm rot="16200000">
              <a:off x="1203997" y="3024024"/>
              <a:ext cx="441397" cy="58863"/>
              <a:chOff x="2975753" y="1851670"/>
              <a:chExt cx="539968" cy="72008"/>
            </a:xfrm>
          </p:grpSpPr>
          <p:sp>
            <p:nvSpPr>
              <p:cNvPr id="63" name="椭圆 62"/>
              <p:cNvSpPr/>
              <p:nvPr/>
            </p:nvSpPr>
            <p:spPr>
              <a:xfrm>
                <a:off x="2975753" y="1851670"/>
                <a:ext cx="72008" cy="72008"/>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4" name="椭圆 63"/>
              <p:cNvSpPr/>
              <p:nvPr/>
            </p:nvSpPr>
            <p:spPr>
              <a:xfrm>
                <a:off x="3443713" y="1851670"/>
                <a:ext cx="72008" cy="72008"/>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5" name="圆角矩形 64"/>
              <p:cNvSpPr/>
              <p:nvPr/>
            </p:nvSpPr>
            <p:spPr>
              <a:xfrm>
                <a:off x="3011757" y="1864814"/>
                <a:ext cx="467960" cy="45719"/>
              </a:xfrm>
              <a:prstGeom prst="roundRect">
                <a:avLst>
                  <a:gd name="adj" fmla="val 50000"/>
                </a:avLst>
              </a:prstGeom>
              <a:gradFill>
                <a:gsLst>
                  <a:gs pos="0">
                    <a:schemeClr val="bg1">
                      <a:lumMod val="75000"/>
                    </a:schemeClr>
                  </a:gs>
                  <a:gs pos="50000">
                    <a:schemeClr val="bg1">
                      <a:lumMod val="95000"/>
                    </a:schemeClr>
                  </a:gs>
                  <a:gs pos="100000">
                    <a:schemeClr val="bg1">
                      <a:lumMod val="75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61" name="Rectangle 42"/>
            <p:cNvSpPr/>
            <p:nvPr/>
          </p:nvSpPr>
          <p:spPr>
            <a:xfrm flipH="1">
              <a:off x="941501" y="3596226"/>
              <a:ext cx="1960186" cy="168953"/>
            </a:xfrm>
            <a:prstGeom prst="rect">
              <a:avLst/>
            </a:prstGeom>
            <a:noFill/>
            <a:ln w="12700" cap="flat" cmpd="sng" algn="ctr">
              <a:noFill/>
              <a:prstDash val="solid"/>
            </a:ln>
            <a:effectLst/>
          </p:spPr>
          <p:txBody>
            <a:bodyPr lIns="91440" tIns="0" rIns="91440" bIns="0" rtlCol="0" anchor="t"/>
            <a:lstStyle/>
            <a:p>
              <a:r>
                <a:rPr lang="zh-CN" altLang="en-US" sz="3200" b="1" dirty="0">
                  <a:solidFill>
                    <a:schemeClr val="tx1">
                      <a:lumMod val="65000"/>
                      <a:lumOff val="35000"/>
                    </a:schemeClr>
                  </a:solidFill>
                  <a:latin typeface="华文楷体" pitchFamily="2" charset="-122"/>
                  <a:ea typeface="华文楷体" pitchFamily="2" charset="-122"/>
                  <a:cs typeface="Arial" panose="020B0604020202020204" pitchFamily="34" charset="0"/>
                </a:rPr>
                <a:t>任务二</a:t>
              </a:r>
            </a:p>
          </p:txBody>
        </p:sp>
        <p:sp>
          <p:nvSpPr>
            <p:cNvPr id="62" name="Rectangle 42"/>
            <p:cNvSpPr/>
            <p:nvPr/>
          </p:nvSpPr>
          <p:spPr>
            <a:xfrm flipH="1">
              <a:off x="911586" y="4157031"/>
              <a:ext cx="1960186" cy="1703437"/>
            </a:xfrm>
            <a:prstGeom prst="rect">
              <a:avLst/>
            </a:prstGeom>
            <a:noFill/>
            <a:ln w="12700" cap="flat" cmpd="sng" algn="ctr">
              <a:noFill/>
              <a:prstDash val="solid"/>
            </a:ln>
            <a:effectLst/>
          </p:spPr>
          <p:txBody>
            <a:bodyPr lIns="91440" tIns="0" rIns="91440" bIns="0" rtlCol="0" anchor="t"/>
            <a:lstStyle/>
            <a:p>
              <a:pPr>
                <a:defRPr/>
              </a:pPr>
              <a:r>
                <a:rPr lang="zh-CN" altLang="en-US" sz="2800" kern="0" dirty="0">
                  <a:solidFill>
                    <a:schemeClr val="tx1">
                      <a:lumMod val="65000"/>
                      <a:lumOff val="35000"/>
                    </a:schemeClr>
                  </a:solidFill>
                  <a:latin typeface="KaiTi" panose="02010609060101010101" pitchFamily="49" charset="-122"/>
                  <a:ea typeface="KaiTi" panose="02010609060101010101" pitchFamily="49" charset="-122"/>
                  <a:cs typeface="Arial" pitchFamily="34" charset="0"/>
                </a:rPr>
                <a:t>面试过程实施</a:t>
              </a:r>
              <a:endParaRPr lang="en-US" sz="2800" kern="0" dirty="0">
                <a:solidFill>
                  <a:schemeClr val="tx1">
                    <a:lumMod val="65000"/>
                    <a:lumOff val="35000"/>
                  </a:schemeClr>
                </a:solidFill>
                <a:latin typeface="KaiTi" panose="02010609060101010101" pitchFamily="49" charset="-122"/>
                <a:ea typeface="KaiTi" panose="02010609060101010101" pitchFamily="49" charset="-122"/>
                <a:cs typeface="Arial" pitchFamily="34" charset="0"/>
              </a:endParaRPr>
            </a:p>
          </p:txBody>
        </p:sp>
      </p:grpSp>
      <p:cxnSp>
        <p:nvCxnSpPr>
          <p:cNvPr id="83" name="直接连接符 82"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CxnSpPr/>
          <p:nvPr/>
        </p:nvCxnSpPr>
        <p:spPr>
          <a:xfrm>
            <a:off x="3246637" y="1273629"/>
            <a:ext cx="5770860"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85" name="椭圆 84"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flipH="1">
            <a:off x="2686180" y="813581"/>
            <a:ext cx="157493" cy="157493"/>
          </a:xfrm>
          <a:prstGeom prst="ellipse">
            <a:avLst/>
          </a:prstGeom>
          <a:solidFill>
            <a:srgbClr val="D06F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6" name="椭圆 85"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flipH="1">
            <a:off x="2686180" y="335956"/>
            <a:ext cx="321030" cy="321030"/>
          </a:xfrm>
          <a:prstGeom prst="ellipse">
            <a:avLst/>
          </a:prstGeom>
          <a:solidFill>
            <a:srgbClr val="966481"/>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7" name="椭圆 86"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flipH="1">
            <a:off x="2991678" y="806317"/>
            <a:ext cx="219803" cy="219803"/>
          </a:xfrm>
          <a:prstGeom prst="ellipse">
            <a:avLst/>
          </a:prstGeom>
          <a:solidFill>
            <a:srgbClr val="365B7C"/>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8" name="椭圆 87"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flipH="1">
            <a:off x="2031169" y="697840"/>
            <a:ext cx="164852" cy="164852"/>
          </a:xfrm>
          <a:prstGeom prst="ellipse">
            <a:avLst/>
          </a:prstGeom>
          <a:solidFill>
            <a:srgbClr val="F779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9" name="椭圆 88"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9354354" y="755438"/>
            <a:ext cx="157493" cy="157493"/>
          </a:xfrm>
          <a:prstGeom prst="ellipse">
            <a:avLst/>
          </a:prstGeom>
          <a:solidFill>
            <a:srgbClr val="D06F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0" name="椭圆 89"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9190817" y="277813"/>
            <a:ext cx="321030" cy="321030"/>
          </a:xfrm>
          <a:prstGeom prst="ellipse">
            <a:avLst/>
          </a:prstGeom>
          <a:solidFill>
            <a:srgbClr val="966481"/>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1" name="椭圆 90"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a:off x="8986546" y="748174"/>
            <a:ext cx="219803" cy="219803"/>
          </a:xfrm>
          <a:prstGeom prst="ellipse">
            <a:avLst/>
          </a:prstGeom>
          <a:solidFill>
            <a:srgbClr val="365B7C"/>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2" name="椭圆 91"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a:off x="10002006" y="639697"/>
            <a:ext cx="164852" cy="164852"/>
          </a:xfrm>
          <a:prstGeom prst="ellipse">
            <a:avLst/>
          </a:prstGeom>
          <a:solidFill>
            <a:srgbClr val="F779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 name="e7d195523061f1c0"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hidden="1"/>
          <p:cNvSpPr txBox="1"/>
          <p:nvPr/>
        </p:nvSpPr>
        <p:spPr>
          <a:xfrm>
            <a:off x="-355600" y="1803400"/>
            <a:ext cx="293927" cy="1016000"/>
          </a:xfrm>
          <a:prstGeom prst="rect">
            <a:avLst/>
          </a:prstGeom>
          <a:noFill/>
        </p:spPr>
        <p:txBody>
          <a:bodyPr vert="wordArtVert" rtlCol="0">
            <a:spAutoFit/>
          </a:bodyPr>
          <a:lstStyle/>
          <a:p>
            <a:r>
              <a:rPr lang="en-US" altLang="zh-CN" sz="100"/>
              <a:t>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a:t>
            </a:r>
            <a:endParaRPr lang="zh-CN" altLang="en-US" sz="100"/>
          </a:p>
        </p:txBody>
      </p:sp>
      <p:sp>
        <p:nvSpPr>
          <p:cNvPr id="3" name="矩形 2">
            <a:extLst>
              <a:ext uri="{FF2B5EF4-FFF2-40B4-BE49-F238E27FC236}">
                <a16:creationId xmlns:a16="http://schemas.microsoft.com/office/drawing/2014/main" id="{65C899BA-91A9-D442-80B0-F1E82DC78169}"/>
              </a:ext>
            </a:extLst>
          </p:cNvPr>
          <p:cNvSpPr/>
          <p:nvPr/>
        </p:nvSpPr>
        <p:spPr>
          <a:xfrm>
            <a:off x="3863749" y="2010023"/>
            <a:ext cx="6865109" cy="4216539"/>
          </a:xfrm>
          <a:prstGeom prst="rect">
            <a:avLst/>
          </a:prstGeom>
        </p:spPr>
        <p:txBody>
          <a:bodyPr wrap="square">
            <a:spAutoFit/>
          </a:bodyPr>
          <a:lstStyle/>
          <a:p>
            <a:r>
              <a:rPr lang="zh-CN" altLang="en-US" sz="3200" b="1" dirty="0">
                <a:latin typeface="KaiTi" panose="02010609060101010101" pitchFamily="49" charset="-122"/>
                <a:ea typeface="KaiTi" panose="02010609060101010101" pitchFamily="49" charset="-122"/>
              </a:rPr>
              <a:t>一、面试的程序</a:t>
            </a:r>
            <a:endParaRPr lang="en-US" altLang="zh-CN" sz="3200" b="1" dirty="0">
              <a:latin typeface="KaiTi" panose="02010609060101010101" pitchFamily="49" charset="-122"/>
              <a:ea typeface="KaiTi" panose="02010609060101010101" pitchFamily="49" charset="-122"/>
            </a:endParaRPr>
          </a:p>
          <a:p>
            <a:r>
              <a:rPr lang="en-US" altLang="zh-CN" sz="2800" dirty="0">
                <a:latin typeface="KaiTi" panose="02010609060101010101" pitchFamily="49" charset="-122"/>
                <a:ea typeface="KaiTi" panose="02010609060101010101" pitchFamily="49" charset="-122"/>
              </a:rPr>
              <a:t>(</a:t>
            </a:r>
            <a:r>
              <a:rPr lang="zh-CN" altLang="en-US" sz="2800" dirty="0">
                <a:latin typeface="KaiTi" panose="02010609060101010101" pitchFamily="49" charset="-122"/>
                <a:ea typeface="KaiTi" panose="02010609060101010101" pitchFamily="49" charset="-122"/>
              </a:rPr>
              <a:t>一</a:t>
            </a:r>
            <a:r>
              <a:rPr lang="en-US" altLang="zh-CN" sz="2800" dirty="0">
                <a:latin typeface="KaiTi" panose="02010609060101010101" pitchFamily="49" charset="-122"/>
                <a:ea typeface="KaiTi" panose="02010609060101010101" pitchFamily="49" charset="-122"/>
              </a:rPr>
              <a:t>)</a:t>
            </a:r>
            <a:r>
              <a:rPr lang="zh-CN" altLang="en-US" sz="2800" dirty="0">
                <a:latin typeface="KaiTi" panose="02010609060101010101" pitchFamily="49" charset="-122"/>
                <a:ea typeface="KaiTi" panose="02010609060101010101" pitchFamily="49" charset="-122"/>
              </a:rPr>
              <a:t>面试准备阶段</a:t>
            </a:r>
            <a:endParaRPr lang="en-US" altLang="zh-CN" sz="2800" dirty="0">
              <a:latin typeface="KaiTi" panose="02010609060101010101" pitchFamily="49" charset="-122"/>
              <a:ea typeface="KaiTi" panose="02010609060101010101" pitchFamily="49" charset="-122"/>
            </a:endParaRPr>
          </a:p>
          <a:p>
            <a:r>
              <a:rPr lang="en-US" altLang="zh-CN" sz="2400" dirty="0">
                <a:latin typeface="KaiTi" panose="02010609060101010101" pitchFamily="49" charset="-122"/>
                <a:ea typeface="KaiTi" panose="02010609060101010101" pitchFamily="49" charset="-122"/>
              </a:rPr>
              <a:t>1.</a:t>
            </a:r>
            <a:r>
              <a:rPr lang="zh-CN" altLang="en-US" sz="2400" dirty="0">
                <a:latin typeface="KaiTi" panose="02010609060101010101" pitchFamily="49" charset="-122"/>
                <a:ea typeface="KaiTi" panose="02010609060101010101" pitchFamily="49" charset="-122"/>
              </a:rPr>
              <a:t>确定面试考官</a:t>
            </a:r>
          </a:p>
          <a:p>
            <a:r>
              <a:rPr lang="en-US" altLang="zh-CN" sz="2400" dirty="0">
                <a:latin typeface="KaiTi" panose="02010609060101010101" pitchFamily="49" charset="-122"/>
                <a:ea typeface="KaiTi" panose="02010609060101010101" pitchFamily="49" charset="-122"/>
              </a:rPr>
              <a:t>2.</a:t>
            </a:r>
            <a:r>
              <a:rPr lang="zh-CN" altLang="en-US" sz="2400" dirty="0">
                <a:latin typeface="KaiTi" panose="02010609060101010101" pitchFamily="49" charset="-122"/>
                <a:ea typeface="KaiTi" panose="02010609060101010101" pitchFamily="49" charset="-122"/>
              </a:rPr>
              <a:t>选择合适的面试方法</a:t>
            </a:r>
          </a:p>
          <a:p>
            <a:r>
              <a:rPr lang="en-US" altLang="zh-CN" sz="2400" dirty="0">
                <a:latin typeface="KaiTi" panose="02010609060101010101" pitchFamily="49" charset="-122"/>
                <a:ea typeface="KaiTi" panose="02010609060101010101" pitchFamily="49" charset="-122"/>
              </a:rPr>
              <a:t>3.</a:t>
            </a:r>
            <a:r>
              <a:rPr lang="zh-CN" altLang="en-US" sz="2400" dirty="0">
                <a:latin typeface="KaiTi" panose="02010609060101010101" pitchFamily="49" charset="-122"/>
                <a:ea typeface="KaiTi" panose="02010609060101010101" pitchFamily="49" charset="-122"/>
              </a:rPr>
              <a:t>设计评价表和面试问话提纲</a:t>
            </a:r>
          </a:p>
          <a:p>
            <a:r>
              <a:rPr lang="en-US" altLang="zh-CN" sz="2400" dirty="0">
                <a:latin typeface="KaiTi" panose="02010609060101010101" pitchFamily="49" charset="-122"/>
                <a:ea typeface="KaiTi" panose="02010609060101010101" pitchFamily="49" charset="-122"/>
              </a:rPr>
              <a:t>4.</a:t>
            </a:r>
            <a:r>
              <a:rPr lang="zh-CN" altLang="en-US" sz="2400" dirty="0">
                <a:latin typeface="KaiTi" panose="02010609060101010101" pitchFamily="49" charset="-122"/>
                <a:ea typeface="KaiTi" panose="02010609060101010101" pitchFamily="49" charset="-122"/>
              </a:rPr>
              <a:t>安排合适的面试时间</a:t>
            </a:r>
          </a:p>
          <a:p>
            <a:r>
              <a:rPr lang="en-US" altLang="zh-CN" sz="2400" dirty="0">
                <a:latin typeface="KaiTi" panose="02010609060101010101" pitchFamily="49" charset="-122"/>
                <a:ea typeface="KaiTi" panose="02010609060101010101" pitchFamily="49" charset="-122"/>
              </a:rPr>
              <a:t>5.</a:t>
            </a:r>
            <a:r>
              <a:rPr lang="zh-CN" altLang="en-US" sz="2400" dirty="0">
                <a:latin typeface="KaiTi" panose="02010609060101010101" pitchFamily="49" charset="-122"/>
                <a:ea typeface="KaiTi" panose="02010609060101010101" pitchFamily="49" charset="-122"/>
              </a:rPr>
              <a:t>安排合适的面试地点</a:t>
            </a:r>
          </a:p>
          <a:p>
            <a:r>
              <a:rPr lang="en-US" altLang="zh-CN" sz="2400" dirty="0">
                <a:latin typeface="KaiTi" panose="02010609060101010101" pitchFamily="49" charset="-122"/>
                <a:ea typeface="KaiTi" panose="02010609060101010101" pitchFamily="49" charset="-122"/>
              </a:rPr>
              <a:t>6.</a:t>
            </a:r>
            <a:r>
              <a:rPr lang="zh-CN" altLang="en-US" sz="2400" dirty="0">
                <a:latin typeface="KaiTi" panose="02010609060101010101" pitchFamily="49" charset="-122"/>
                <a:ea typeface="KaiTi" panose="02010609060101010101" pitchFamily="49" charset="-122"/>
              </a:rPr>
              <a:t>做好面试的行政安排</a:t>
            </a:r>
            <a:r>
              <a:rPr lang="zh-CN" altLang="en-US" sz="2800" dirty="0">
                <a:latin typeface="KaiTi" panose="02010609060101010101" pitchFamily="49" charset="-122"/>
                <a:ea typeface="KaiTi" panose="02010609060101010101" pitchFamily="49" charset="-122"/>
              </a:rPr>
              <a:t> </a:t>
            </a:r>
          </a:p>
          <a:p>
            <a:endParaRPr lang="zh-CN" altLang="en-US" sz="2800" dirty="0">
              <a:latin typeface="KaiTi" panose="02010609060101010101" pitchFamily="49" charset="-122"/>
              <a:ea typeface="KaiTi" panose="02010609060101010101" pitchFamily="49" charset="-122"/>
            </a:endParaRPr>
          </a:p>
          <a:p>
            <a:endParaRPr lang="en-US" altLang="zh-CN" sz="3200" b="1" dirty="0">
              <a:latin typeface="KaiTi" panose="02010609060101010101" pitchFamily="49" charset="-122"/>
              <a:ea typeface="KaiTi" panose="02010609060101010101" pitchFamily="49" charset="-122"/>
            </a:endParaRPr>
          </a:p>
        </p:txBody>
      </p:sp>
    </p:spTree>
    <p:extLst>
      <p:ext uri="{BB962C8B-B14F-4D97-AF65-F5344CB8AC3E}">
        <p14:creationId xmlns:p14="http://schemas.microsoft.com/office/powerpoint/2010/main" val="3698028308"/>
      </p:ext>
    </p:extLst>
  </p:cSld>
  <p:clrMapOvr>
    <a:masterClrMapping/>
  </p:clrMapOvr>
  <p:transition spd="slow" advTm="0">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44000" fill="hold" nodeType="withEffect">
                                  <p:stCondLst>
                                    <p:cond delay="250"/>
                                  </p:stCondLst>
                                  <p:childTnLst>
                                    <p:set>
                                      <p:cBhvr>
                                        <p:cTn id="6" dur="1" fill="hold">
                                          <p:stCondLst>
                                            <p:cond delay="0"/>
                                          </p:stCondLst>
                                        </p:cTn>
                                        <p:tgtEl>
                                          <p:spTgt spid="55"/>
                                        </p:tgtEl>
                                        <p:attrNameLst>
                                          <p:attrName>style.visibility</p:attrName>
                                        </p:attrNameLst>
                                      </p:cBhvr>
                                      <p:to>
                                        <p:strVal val="visible"/>
                                      </p:to>
                                    </p:set>
                                    <p:anim calcmode="lin" valueType="num">
                                      <p:cBhvr additive="base">
                                        <p:cTn id="7" dur="750" fill="hold"/>
                                        <p:tgtEl>
                                          <p:spTgt spid="55"/>
                                        </p:tgtEl>
                                        <p:attrNameLst>
                                          <p:attrName>ppt_x</p:attrName>
                                        </p:attrNameLst>
                                      </p:cBhvr>
                                      <p:tavLst>
                                        <p:tav tm="0">
                                          <p:val>
                                            <p:strVal val="#ppt_x"/>
                                          </p:val>
                                        </p:tav>
                                        <p:tav tm="100000">
                                          <p:val>
                                            <p:strVal val="#ppt_x"/>
                                          </p:val>
                                        </p:tav>
                                      </p:tavLst>
                                    </p:anim>
                                    <p:anim calcmode="lin" valueType="num">
                                      <p:cBhvr additive="base">
                                        <p:cTn id="8" dur="750" fill="hold"/>
                                        <p:tgtEl>
                                          <p:spTgt spid="55"/>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16" presetClass="entr" presetSubtype="21" fill="hold" grpId="0" nodeType="clickEffect">
                                  <p:stCondLst>
                                    <p:cond delay="0"/>
                                  </p:stCondLst>
                                  <p:childTnLst>
                                    <p:set>
                                      <p:cBhvr>
                                        <p:cTn id="12" dur="1" fill="hold">
                                          <p:stCondLst>
                                            <p:cond delay="0"/>
                                          </p:stCondLst>
                                        </p:cTn>
                                        <p:tgtEl>
                                          <p:spTgt spid="3"/>
                                        </p:tgtEl>
                                        <p:attrNameLst>
                                          <p:attrName>style.visibility</p:attrName>
                                        </p:attrNameLst>
                                      </p:cBhvr>
                                      <p:to>
                                        <p:strVal val="visible"/>
                                      </p:to>
                                    </p:set>
                                    <p:animEffect transition="in" filter="barn(inVertical)">
                                      <p:cBhvr>
                                        <p:cTn id="13"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1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矩形 24"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549157" y="-975631"/>
            <a:ext cx="583096" cy="838080"/>
          </a:xfrm>
          <a:prstGeom prst="rect">
            <a:avLst/>
          </a:prstGeom>
          <a:solidFill>
            <a:srgbClr val="365B7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 name="矩形 25"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1132253" y="-975631"/>
            <a:ext cx="583096" cy="838080"/>
          </a:xfrm>
          <a:prstGeom prst="rect">
            <a:avLst/>
          </a:prstGeom>
          <a:solidFill>
            <a:srgbClr val="96648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 name="矩形 26"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1715349" y="-975631"/>
            <a:ext cx="583096" cy="838080"/>
          </a:xfrm>
          <a:prstGeom prst="rect">
            <a:avLst/>
          </a:prstGeom>
          <a:solidFill>
            <a:srgbClr val="D06F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 name="矩形 27"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2298446" y="-975631"/>
            <a:ext cx="583096" cy="838080"/>
          </a:xfrm>
          <a:prstGeom prst="rect">
            <a:avLst/>
          </a:prstGeom>
          <a:solidFill>
            <a:srgbClr val="F779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 name="矩形 28"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2881542" y="-975631"/>
            <a:ext cx="583096" cy="838080"/>
          </a:xfrm>
          <a:prstGeom prst="rect">
            <a:avLst/>
          </a:prstGeom>
          <a:solidFill>
            <a:srgbClr val="F8AD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cxnSp>
        <p:nvCxnSpPr>
          <p:cNvPr id="83" name="直接连接符 82"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CxnSpPr/>
          <p:nvPr/>
        </p:nvCxnSpPr>
        <p:spPr>
          <a:xfrm>
            <a:off x="3246637" y="1273629"/>
            <a:ext cx="5770860"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85" name="椭圆 84"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flipH="1">
            <a:off x="2686180" y="813581"/>
            <a:ext cx="157493" cy="157493"/>
          </a:xfrm>
          <a:prstGeom prst="ellipse">
            <a:avLst/>
          </a:prstGeom>
          <a:solidFill>
            <a:srgbClr val="D06F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6" name="椭圆 85"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flipH="1">
            <a:off x="2686180" y="335956"/>
            <a:ext cx="321030" cy="321030"/>
          </a:xfrm>
          <a:prstGeom prst="ellipse">
            <a:avLst/>
          </a:prstGeom>
          <a:solidFill>
            <a:srgbClr val="966481"/>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7" name="椭圆 86"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flipH="1">
            <a:off x="2991678" y="806317"/>
            <a:ext cx="219803" cy="219803"/>
          </a:xfrm>
          <a:prstGeom prst="ellipse">
            <a:avLst/>
          </a:prstGeom>
          <a:solidFill>
            <a:srgbClr val="365B7C"/>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8" name="椭圆 87"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flipH="1">
            <a:off x="2031169" y="697840"/>
            <a:ext cx="164852" cy="164852"/>
          </a:xfrm>
          <a:prstGeom prst="ellipse">
            <a:avLst/>
          </a:prstGeom>
          <a:solidFill>
            <a:srgbClr val="F779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9" name="椭圆 88"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9354354" y="755438"/>
            <a:ext cx="157493" cy="157493"/>
          </a:xfrm>
          <a:prstGeom prst="ellipse">
            <a:avLst/>
          </a:prstGeom>
          <a:solidFill>
            <a:srgbClr val="D06F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0" name="椭圆 89"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9190817" y="277813"/>
            <a:ext cx="321030" cy="321030"/>
          </a:xfrm>
          <a:prstGeom prst="ellipse">
            <a:avLst/>
          </a:prstGeom>
          <a:solidFill>
            <a:srgbClr val="966481"/>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1" name="椭圆 90"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a:off x="8986546" y="748174"/>
            <a:ext cx="219803" cy="219803"/>
          </a:xfrm>
          <a:prstGeom prst="ellipse">
            <a:avLst/>
          </a:prstGeom>
          <a:solidFill>
            <a:srgbClr val="365B7C"/>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2" name="椭圆 91"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a:off x="10002006" y="639697"/>
            <a:ext cx="164852" cy="164852"/>
          </a:xfrm>
          <a:prstGeom prst="ellipse">
            <a:avLst/>
          </a:prstGeom>
          <a:solidFill>
            <a:srgbClr val="F779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 name="e7d195523061f1c0"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hidden="1"/>
          <p:cNvSpPr txBox="1"/>
          <p:nvPr/>
        </p:nvSpPr>
        <p:spPr>
          <a:xfrm>
            <a:off x="-355600" y="1803400"/>
            <a:ext cx="293927" cy="1016000"/>
          </a:xfrm>
          <a:prstGeom prst="rect">
            <a:avLst/>
          </a:prstGeom>
          <a:noFill/>
        </p:spPr>
        <p:txBody>
          <a:bodyPr vert="wordArtVert" rtlCol="0">
            <a:spAutoFit/>
          </a:bodyPr>
          <a:lstStyle/>
          <a:p>
            <a:r>
              <a:rPr lang="en-US" altLang="zh-CN" sz="100"/>
              <a:t>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a:t>
            </a:r>
            <a:endParaRPr lang="zh-CN" altLang="en-US" sz="100"/>
          </a:p>
        </p:txBody>
      </p:sp>
      <p:pic>
        <p:nvPicPr>
          <p:cNvPr id="32" name="Picture 4">
            <a:extLst>
              <a:ext uri="{FF2B5EF4-FFF2-40B4-BE49-F238E27FC236}">
                <a16:creationId xmlns:a16="http://schemas.microsoft.com/office/drawing/2014/main" id="{B0BBD4B0-84D9-2042-8074-89D4432848A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196021" y="1369380"/>
            <a:ext cx="7401931" cy="48805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599172852"/>
      </p:ext>
    </p:extLst>
  </p:cSld>
  <p:clrMapOvr>
    <a:masterClrMapping/>
  </p:clrMapOvr>
  <p:transition spd="slow" advTm="0">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1" presetClass="entr" presetSubtype="1" fill="hold" nodeType="clickEffect">
                                  <p:stCondLst>
                                    <p:cond delay="0"/>
                                  </p:stCondLst>
                                  <p:childTnLst>
                                    <p:set>
                                      <p:cBhvr>
                                        <p:cTn id="6" dur="1" fill="hold">
                                          <p:stCondLst>
                                            <p:cond delay="0"/>
                                          </p:stCondLst>
                                        </p:cTn>
                                        <p:tgtEl>
                                          <p:spTgt spid="32"/>
                                        </p:tgtEl>
                                        <p:attrNameLst>
                                          <p:attrName>style.visibility</p:attrName>
                                        </p:attrNameLst>
                                      </p:cBhvr>
                                      <p:to>
                                        <p:strVal val="visible"/>
                                      </p:to>
                                    </p:set>
                                    <p:animEffect transition="in" filter="wheel(1)">
                                      <p:cBhvr>
                                        <p:cTn id="7" dur="2000"/>
                                        <p:tgtEl>
                                          <p:spTgt spid="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60" name="直接连接符 59"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CxnSpPr/>
          <p:nvPr/>
        </p:nvCxnSpPr>
        <p:spPr>
          <a:xfrm>
            <a:off x="3246637" y="1273629"/>
            <a:ext cx="5770860"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61" name="文本框 60"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txBox="1"/>
          <p:nvPr/>
        </p:nvSpPr>
        <p:spPr>
          <a:xfrm>
            <a:off x="4747390" y="596761"/>
            <a:ext cx="2697480" cy="521970"/>
          </a:xfrm>
          <a:prstGeom prst="rect">
            <a:avLst/>
          </a:prstGeom>
          <a:noFill/>
        </p:spPr>
        <p:txBody>
          <a:bodyPr wrap="none" rtlCol="0">
            <a:spAutoFit/>
          </a:bodyPr>
          <a:lstStyle/>
          <a:p>
            <a:r>
              <a:rPr lang="zh-CN" sz="2800" b="1" spc="500" dirty="0">
                <a:solidFill>
                  <a:schemeClr val="bg1">
                    <a:lumMod val="50000"/>
                  </a:schemeClr>
                </a:solidFill>
                <a:latin typeface="微软雅黑" panose="020B0503020204020204" pitchFamily="34" charset="-122"/>
                <a:ea typeface="微软雅黑" panose="020B0503020204020204" pitchFamily="34" charset="-122"/>
                <a:cs typeface="Arial" panose="020B0604020202020204" pitchFamily="34" charset="0"/>
              </a:rPr>
              <a:t>招聘准备阶段</a:t>
            </a:r>
          </a:p>
        </p:txBody>
      </p:sp>
      <p:sp>
        <p:nvSpPr>
          <p:cNvPr id="62" name="椭圆 61"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flipH="1">
            <a:off x="2686180" y="813581"/>
            <a:ext cx="157493" cy="157493"/>
          </a:xfrm>
          <a:prstGeom prst="ellipse">
            <a:avLst/>
          </a:prstGeom>
          <a:solidFill>
            <a:srgbClr val="D06F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3" name="椭圆 62"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flipH="1">
            <a:off x="2686180" y="335956"/>
            <a:ext cx="321030" cy="321030"/>
          </a:xfrm>
          <a:prstGeom prst="ellipse">
            <a:avLst/>
          </a:prstGeom>
          <a:solidFill>
            <a:srgbClr val="966481"/>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4" name="椭圆 63"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flipH="1">
            <a:off x="2991678" y="806317"/>
            <a:ext cx="219803" cy="219803"/>
          </a:xfrm>
          <a:prstGeom prst="ellipse">
            <a:avLst/>
          </a:prstGeom>
          <a:solidFill>
            <a:srgbClr val="365B7C"/>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5" name="椭圆 64"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flipH="1">
            <a:off x="2031169" y="697840"/>
            <a:ext cx="164852" cy="164852"/>
          </a:xfrm>
          <a:prstGeom prst="ellipse">
            <a:avLst/>
          </a:prstGeom>
          <a:solidFill>
            <a:srgbClr val="F779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6" name="椭圆 65"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9354354" y="755438"/>
            <a:ext cx="157493" cy="157493"/>
          </a:xfrm>
          <a:prstGeom prst="ellipse">
            <a:avLst/>
          </a:prstGeom>
          <a:solidFill>
            <a:srgbClr val="D06F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7" name="椭圆 66"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9190817" y="277813"/>
            <a:ext cx="321030" cy="321030"/>
          </a:xfrm>
          <a:prstGeom prst="ellipse">
            <a:avLst/>
          </a:prstGeom>
          <a:solidFill>
            <a:srgbClr val="966481"/>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8" name="椭圆 67"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a:off x="8986546" y="748174"/>
            <a:ext cx="219803" cy="219803"/>
          </a:xfrm>
          <a:prstGeom prst="ellipse">
            <a:avLst/>
          </a:prstGeom>
          <a:solidFill>
            <a:srgbClr val="365B7C"/>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9" name="椭圆 68"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a:off x="10002006" y="639697"/>
            <a:ext cx="164852" cy="164852"/>
          </a:xfrm>
          <a:prstGeom prst="ellipse">
            <a:avLst/>
          </a:prstGeom>
          <a:solidFill>
            <a:srgbClr val="F779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4818" name="Rectangle 3"/>
          <p:cNvSpPr>
            <a:spLocks noGrp="1" noChangeArrowheads="1"/>
          </p:cNvSpPr>
          <p:nvPr/>
        </p:nvSpPr>
        <p:spPr>
          <a:xfrm>
            <a:off x="478608" y="1331772"/>
            <a:ext cx="4572635" cy="4845050"/>
          </a:xfrm>
          <a:prstGeom prst="rect">
            <a:avLst/>
          </a:prstGeom>
        </p:spPr>
        <p:txBody>
          <a:bodyPr vert="horz" lIns="91440" tIns="45720" rIns="91440" bIns="45720" rtlCol="0" anchor="ctr">
            <a:normAutofit/>
          </a:bodyPr>
          <a:lstStyle>
            <a:lvl1pPr marL="228600" indent="-228600" algn="l" defTabSz="914400" rtl="0" eaLnBrk="1" latinLnBrk="0" hangingPunct="1">
              <a:lnSpc>
                <a:spcPct val="120000"/>
              </a:lnSpc>
              <a:spcBef>
                <a:spcPts val="1000"/>
              </a:spcBef>
              <a:buClr>
                <a:schemeClr val="accent1"/>
              </a:buClr>
              <a:buSzPct val="110000"/>
              <a:buFont typeface="Wingdings" panose="05000000000000000000" pitchFamily="2" charset="2"/>
              <a:buChar char="§"/>
              <a:defRPr sz="1800" kern="1200">
                <a:solidFill>
                  <a:schemeClr val="tx1"/>
                </a:solidFill>
                <a:effectLst/>
                <a:latin typeface="+mn-lt"/>
                <a:ea typeface="+mn-ea"/>
                <a:cs typeface="+mn-cs"/>
              </a:defRPr>
            </a:lvl1pPr>
            <a:lvl2pPr marL="685800" indent="-228600" algn="l" defTabSz="914400" rtl="0" eaLnBrk="1" latinLnBrk="0" hangingPunct="1">
              <a:lnSpc>
                <a:spcPct val="120000"/>
              </a:lnSpc>
              <a:spcBef>
                <a:spcPts val="500"/>
              </a:spcBef>
              <a:buClr>
                <a:schemeClr val="accent1"/>
              </a:buClr>
              <a:buSzPct val="110000"/>
              <a:buFont typeface="Wingdings" panose="05000000000000000000" pitchFamily="2" charset="2"/>
              <a:buChar char="§"/>
              <a:defRPr sz="1600" kern="1200">
                <a:solidFill>
                  <a:schemeClr val="tx1"/>
                </a:solidFill>
                <a:effectLst/>
                <a:latin typeface="+mn-lt"/>
                <a:ea typeface="+mn-ea"/>
                <a:cs typeface="+mn-cs"/>
              </a:defRPr>
            </a:lvl2pPr>
            <a:lvl3pPr marL="1143000" indent="-228600" algn="l" defTabSz="914400" rtl="0" eaLnBrk="1" latinLnBrk="0" hangingPunct="1">
              <a:lnSpc>
                <a:spcPct val="120000"/>
              </a:lnSpc>
              <a:spcBef>
                <a:spcPts val="500"/>
              </a:spcBef>
              <a:buClr>
                <a:schemeClr val="accent1"/>
              </a:buClr>
              <a:buSzPct val="110000"/>
              <a:buFont typeface="Wingdings" panose="05000000000000000000" pitchFamily="2" charset="2"/>
              <a:buChar char="§"/>
              <a:defRPr sz="1400" kern="1200">
                <a:solidFill>
                  <a:schemeClr val="tx1"/>
                </a:solidFill>
                <a:effectLst/>
                <a:latin typeface="+mn-lt"/>
                <a:ea typeface="+mn-ea"/>
                <a:cs typeface="+mn-cs"/>
              </a:defRPr>
            </a:lvl3pPr>
            <a:lvl4pPr marL="1600200" indent="-228600" algn="l" defTabSz="914400" rtl="0" eaLnBrk="1" latinLnBrk="0" hangingPunct="1">
              <a:lnSpc>
                <a:spcPct val="120000"/>
              </a:lnSpc>
              <a:spcBef>
                <a:spcPts val="500"/>
              </a:spcBef>
              <a:buClr>
                <a:schemeClr val="accent1"/>
              </a:buClr>
              <a:buSzPct val="110000"/>
              <a:buFont typeface="Wingdings" panose="05000000000000000000" pitchFamily="2" charset="2"/>
              <a:buChar char="§"/>
              <a:defRPr sz="1200" kern="1200">
                <a:solidFill>
                  <a:schemeClr val="tx1"/>
                </a:solidFill>
                <a:effectLst/>
                <a:latin typeface="+mn-lt"/>
                <a:ea typeface="+mn-ea"/>
                <a:cs typeface="+mn-cs"/>
              </a:defRPr>
            </a:lvl4pPr>
            <a:lvl5pPr marL="2057400" indent="-228600" algn="l" defTabSz="914400" rtl="0" eaLnBrk="1" latinLnBrk="0" hangingPunct="1">
              <a:lnSpc>
                <a:spcPct val="120000"/>
              </a:lnSpc>
              <a:spcBef>
                <a:spcPts val="500"/>
              </a:spcBef>
              <a:buClr>
                <a:schemeClr val="accent1"/>
              </a:buClr>
              <a:buSzPct val="110000"/>
              <a:buFont typeface="Wingdings" panose="05000000000000000000" pitchFamily="2" charset="2"/>
              <a:buChar char="§"/>
              <a:defRPr sz="1200" kern="1200">
                <a:solidFill>
                  <a:schemeClr val="tx1"/>
                </a:solidFill>
                <a:effectLst/>
                <a:latin typeface="+mn-lt"/>
                <a:ea typeface="+mn-ea"/>
                <a:cs typeface="+mn-cs"/>
              </a:defRPr>
            </a:lvl5pPr>
            <a:lvl6pPr marL="2514600" indent="-228600" algn="l" defTabSz="914400" rtl="0" eaLnBrk="1" latinLnBrk="0" hangingPunct="1">
              <a:lnSpc>
                <a:spcPct val="120000"/>
              </a:lnSpc>
              <a:spcBef>
                <a:spcPts val="500"/>
              </a:spcBef>
              <a:buClr>
                <a:schemeClr val="accent1"/>
              </a:buClr>
              <a:buSzPct val="110000"/>
              <a:buFont typeface="Wingdings" panose="05000000000000000000" pitchFamily="2" charset="2"/>
              <a:buChar char="§"/>
              <a:defRPr sz="1200" kern="1200">
                <a:solidFill>
                  <a:schemeClr val="tx1"/>
                </a:solidFill>
                <a:effectLst/>
                <a:latin typeface="+mn-lt"/>
                <a:ea typeface="+mn-ea"/>
                <a:cs typeface="+mn-cs"/>
              </a:defRPr>
            </a:lvl6pPr>
            <a:lvl7pPr marL="2971800" indent="-228600" algn="l" defTabSz="914400" rtl="0" eaLnBrk="1" latinLnBrk="0" hangingPunct="1">
              <a:lnSpc>
                <a:spcPct val="120000"/>
              </a:lnSpc>
              <a:spcBef>
                <a:spcPts val="500"/>
              </a:spcBef>
              <a:buClr>
                <a:schemeClr val="accent1"/>
              </a:buClr>
              <a:buSzPct val="110000"/>
              <a:buFont typeface="Wingdings" panose="05000000000000000000" pitchFamily="2" charset="2"/>
              <a:buChar char="§"/>
              <a:defRPr sz="1200" kern="1200">
                <a:solidFill>
                  <a:schemeClr val="tx1"/>
                </a:solidFill>
                <a:effectLst/>
                <a:latin typeface="+mn-lt"/>
                <a:ea typeface="+mn-ea"/>
                <a:cs typeface="+mn-cs"/>
              </a:defRPr>
            </a:lvl7pPr>
            <a:lvl8pPr marL="3429000" indent="-228600" algn="l" defTabSz="914400" rtl="0" eaLnBrk="1" latinLnBrk="0" hangingPunct="1">
              <a:lnSpc>
                <a:spcPct val="120000"/>
              </a:lnSpc>
              <a:spcBef>
                <a:spcPts val="500"/>
              </a:spcBef>
              <a:buClr>
                <a:schemeClr val="accent1"/>
              </a:buClr>
              <a:buSzPct val="110000"/>
              <a:buFont typeface="Wingdings" panose="05000000000000000000" pitchFamily="2" charset="2"/>
              <a:buChar char="§"/>
              <a:defRPr sz="1200" kern="1200">
                <a:solidFill>
                  <a:schemeClr val="tx1"/>
                </a:solidFill>
                <a:effectLst/>
                <a:latin typeface="+mn-lt"/>
                <a:ea typeface="+mn-ea"/>
                <a:cs typeface="+mn-cs"/>
              </a:defRPr>
            </a:lvl8pPr>
            <a:lvl9pPr marL="3886200" indent="-228600" algn="l" defTabSz="914400" rtl="0" eaLnBrk="1" latinLnBrk="0" hangingPunct="1">
              <a:lnSpc>
                <a:spcPct val="120000"/>
              </a:lnSpc>
              <a:spcBef>
                <a:spcPts val="500"/>
              </a:spcBef>
              <a:buClr>
                <a:schemeClr val="accent1"/>
              </a:buClr>
              <a:buSzPct val="110000"/>
              <a:buFont typeface="Wingdings" panose="05000000000000000000" pitchFamily="2" charset="2"/>
              <a:buChar char="§"/>
              <a:defRPr sz="1200" kern="1200">
                <a:solidFill>
                  <a:schemeClr val="tx1"/>
                </a:solidFill>
                <a:effectLst/>
                <a:latin typeface="+mn-lt"/>
                <a:ea typeface="+mn-ea"/>
                <a:cs typeface="+mn-cs"/>
              </a:defRPr>
            </a:lvl9pPr>
          </a:lstStyle>
          <a:p>
            <a:pPr eaLnBrk="1" hangingPunct="1"/>
            <a:r>
              <a:rPr lang="en-US" altLang="zh-CN" sz="2400" dirty="0">
                <a:latin typeface="楷体" panose="02010609060101010101" pitchFamily="49" charset="-122"/>
                <a:ea typeface="楷体" panose="02010609060101010101" pitchFamily="49" charset="-122"/>
                <a:cs typeface="楷体" panose="02010609060101010101" pitchFamily="49" charset="-122"/>
              </a:rPr>
              <a:t>(</a:t>
            </a:r>
            <a:r>
              <a:rPr lang="zh-CN" altLang="en-US" sz="2400" dirty="0">
                <a:latin typeface="楷体" panose="02010609060101010101" pitchFamily="49" charset="-122"/>
                <a:ea typeface="楷体" panose="02010609060101010101" pitchFamily="49" charset="-122"/>
                <a:cs typeface="楷体" panose="02010609060101010101" pitchFamily="49" charset="-122"/>
              </a:rPr>
              <a:t>一</a:t>
            </a:r>
            <a:r>
              <a:rPr lang="en-US" altLang="zh-CN" sz="2400" dirty="0">
                <a:latin typeface="楷体" panose="02010609060101010101" pitchFamily="49" charset="-122"/>
                <a:ea typeface="楷体" panose="02010609060101010101" pitchFamily="49" charset="-122"/>
                <a:cs typeface="楷体" panose="02010609060101010101" pitchFamily="49" charset="-122"/>
              </a:rPr>
              <a:t>)</a:t>
            </a:r>
            <a:r>
              <a:rPr lang="zh-CN" altLang="en-US" sz="2400" dirty="0">
                <a:latin typeface="楷体" panose="02010609060101010101" pitchFamily="49" charset="-122"/>
                <a:ea typeface="楷体" panose="02010609060101010101" pitchFamily="49" charset="-122"/>
                <a:cs typeface="楷体" panose="02010609060101010101" pitchFamily="49" charset="-122"/>
              </a:rPr>
              <a:t>招聘需求分析</a:t>
            </a:r>
          </a:p>
          <a:p>
            <a:pPr eaLnBrk="1" hangingPunct="1"/>
            <a:endParaRPr lang="zh-CN" altLang="en-US" sz="2400" dirty="0">
              <a:latin typeface="楷体" panose="02010609060101010101" pitchFamily="49" charset="-122"/>
              <a:ea typeface="楷体" panose="02010609060101010101" pitchFamily="49" charset="-122"/>
              <a:cs typeface="楷体" panose="02010609060101010101" pitchFamily="49" charset="-122"/>
            </a:endParaRPr>
          </a:p>
          <a:p>
            <a:pPr eaLnBrk="1" hangingPunct="1"/>
            <a:r>
              <a:rPr lang="zh-CN" altLang="en-US" sz="2400" b="1" dirty="0">
                <a:latin typeface="楷体" panose="02010609060101010101" pitchFamily="49" charset="-122"/>
                <a:ea typeface="楷体" panose="02010609060101010101" pitchFamily="49" charset="-122"/>
                <a:cs typeface="楷体" panose="02010609060101010101" pitchFamily="49" charset="-122"/>
              </a:rPr>
              <a:t>招聘需求分析</a:t>
            </a:r>
            <a:r>
              <a:rPr lang="zh-CN" altLang="en-US" sz="2400" dirty="0">
                <a:latin typeface="楷体" panose="02010609060101010101" pitchFamily="49" charset="-122"/>
                <a:ea typeface="楷体" panose="02010609060101010101" pitchFamily="49" charset="-122"/>
                <a:cs typeface="楷体" panose="02010609060101010101" pitchFamily="49" charset="-122"/>
              </a:rPr>
              <a:t>：也称人力资源需求分析</a:t>
            </a:r>
            <a:r>
              <a:rPr lang="en-US" altLang="zh-CN" sz="2400" dirty="0">
                <a:latin typeface="楷体" panose="02010609060101010101" pitchFamily="49" charset="-122"/>
                <a:ea typeface="楷体" panose="02010609060101010101" pitchFamily="49" charset="-122"/>
                <a:cs typeface="楷体" panose="02010609060101010101" pitchFamily="49" charset="-122"/>
              </a:rPr>
              <a:t>,</a:t>
            </a:r>
            <a:r>
              <a:rPr lang="zh-CN" altLang="en-US" sz="2400" dirty="0">
                <a:latin typeface="楷体" panose="02010609060101010101" pitchFamily="49" charset="-122"/>
                <a:ea typeface="楷体" panose="02010609060101010101" pitchFamily="49" charset="-122"/>
                <a:cs typeface="楷体" panose="02010609060101010101" pitchFamily="49" charset="-122"/>
              </a:rPr>
              <a:t>是指根据组织愿景、目标、战略规划、工作任务以及内外部条件</a:t>
            </a:r>
            <a:r>
              <a:rPr lang="en-US" altLang="zh-CN" sz="2400" dirty="0">
                <a:latin typeface="楷体" panose="02010609060101010101" pitchFamily="49" charset="-122"/>
                <a:ea typeface="楷体" panose="02010609060101010101" pitchFamily="49" charset="-122"/>
                <a:cs typeface="楷体" panose="02010609060101010101" pitchFamily="49" charset="-122"/>
              </a:rPr>
              <a:t>,</a:t>
            </a:r>
            <a:r>
              <a:rPr lang="zh-CN" altLang="en-US" sz="2400" dirty="0">
                <a:latin typeface="楷体" panose="02010609060101010101" pitchFamily="49" charset="-122"/>
                <a:ea typeface="楷体" panose="02010609060101010101" pitchFamily="49" charset="-122"/>
                <a:cs typeface="楷体" panose="02010609060101010101" pitchFamily="49" charset="-122"/>
              </a:rPr>
              <a:t>运用科学的预测方法</a:t>
            </a:r>
            <a:r>
              <a:rPr lang="en-US" altLang="zh-CN" sz="2400" dirty="0">
                <a:latin typeface="楷体" panose="02010609060101010101" pitchFamily="49" charset="-122"/>
                <a:ea typeface="楷体" panose="02010609060101010101" pitchFamily="49" charset="-122"/>
                <a:cs typeface="楷体" panose="02010609060101010101" pitchFamily="49" charset="-122"/>
              </a:rPr>
              <a:t>,</a:t>
            </a:r>
            <a:r>
              <a:rPr lang="zh-CN" altLang="en-US" sz="2400" dirty="0">
                <a:latin typeface="楷体" panose="02010609060101010101" pitchFamily="49" charset="-122"/>
                <a:ea typeface="楷体" panose="02010609060101010101" pitchFamily="49" charset="-122"/>
                <a:cs typeface="楷体" panose="02010609060101010101" pitchFamily="49" charset="-122"/>
              </a:rPr>
              <a:t>对人员需求的数量、质量和结构进行预测的过程。</a:t>
            </a:r>
          </a:p>
        </p:txBody>
      </p:sp>
      <p:pic>
        <p:nvPicPr>
          <p:cNvPr id="35845" name="11.jp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5132705" y="1820545"/>
            <a:ext cx="6761480" cy="35077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5842" name="Rectangle 3"/>
          <p:cNvSpPr>
            <a:spLocks noGrp="1" noChangeArrowheads="1"/>
          </p:cNvSpPr>
          <p:nvPr/>
        </p:nvSpPr>
        <p:spPr>
          <a:xfrm>
            <a:off x="6114415" y="5551805"/>
            <a:ext cx="5689600" cy="492125"/>
          </a:xfrm>
          <a:prstGeom prst="rect">
            <a:avLst/>
          </a:prstGeom>
        </p:spPr>
        <p:txBody>
          <a:bodyPr vert="horz" lIns="91440" tIns="45720" rIns="91440" bIns="45720" rtlCol="0" anchor="ctr">
            <a:normAutofit lnSpcReduction="10000"/>
          </a:bodyPr>
          <a:lstStyle>
            <a:lvl1pPr marL="228600" indent="-228600" algn="l" defTabSz="914400" rtl="0" eaLnBrk="1" latinLnBrk="0" hangingPunct="1">
              <a:lnSpc>
                <a:spcPct val="120000"/>
              </a:lnSpc>
              <a:spcBef>
                <a:spcPts val="1000"/>
              </a:spcBef>
              <a:buClr>
                <a:schemeClr val="accent1"/>
              </a:buClr>
              <a:buSzPct val="110000"/>
              <a:buFont typeface="Wingdings" panose="05000000000000000000" pitchFamily="2" charset="2"/>
              <a:buChar char="§"/>
              <a:defRPr sz="1800" kern="1200">
                <a:solidFill>
                  <a:schemeClr val="tx1"/>
                </a:solidFill>
                <a:effectLst/>
                <a:latin typeface="+mn-lt"/>
                <a:ea typeface="+mn-ea"/>
                <a:cs typeface="+mn-cs"/>
              </a:defRPr>
            </a:lvl1pPr>
            <a:lvl2pPr marL="685800" indent="-228600" algn="l" defTabSz="914400" rtl="0" eaLnBrk="1" latinLnBrk="0" hangingPunct="1">
              <a:lnSpc>
                <a:spcPct val="120000"/>
              </a:lnSpc>
              <a:spcBef>
                <a:spcPts val="500"/>
              </a:spcBef>
              <a:buClr>
                <a:schemeClr val="accent1"/>
              </a:buClr>
              <a:buSzPct val="110000"/>
              <a:buFont typeface="Wingdings" panose="05000000000000000000" pitchFamily="2" charset="2"/>
              <a:buChar char="§"/>
              <a:defRPr sz="1600" kern="1200">
                <a:solidFill>
                  <a:schemeClr val="tx1"/>
                </a:solidFill>
                <a:effectLst/>
                <a:latin typeface="+mn-lt"/>
                <a:ea typeface="+mn-ea"/>
                <a:cs typeface="+mn-cs"/>
              </a:defRPr>
            </a:lvl2pPr>
            <a:lvl3pPr marL="1143000" indent="-228600" algn="l" defTabSz="914400" rtl="0" eaLnBrk="1" latinLnBrk="0" hangingPunct="1">
              <a:lnSpc>
                <a:spcPct val="120000"/>
              </a:lnSpc>
              <a:spcBef>
                <a:spcPts val="500"/>
              </a:spcBef>
              <a:buClr>
                <a:schemeClr val="accent1"/>
              </a:buClr>
              <a:buSzPct val="110000"/>
              <a:buFont typeface="Wingdings" panose="05000000000000000000" pitchFamily="2" charset="2"/>
              <a:buChar char="§"/>
              <a:defRPr sz="1400" kern="1200">
                <a:solidFill>
                  <a:schemeClr val="tx1"/>
                </a:solidFill>
                <a:effectLst/>
                <a:latin typeface="+mn-lt"/>
                <a:ea typeface="+mn-ea"/>
                <a:cs typeface="+mn-cs"/>
              </a:defRPr>
            </a:lvl3pPr>
            <a:lvl4pPr marL="1600200" indent="-228600" algn="l" defTabSz="914400" rtl="0" eaLnBrk="1" latinLnBrk="0" hangingPunct="1">
              <a:lnSpc>
                <a:spcPct val="120000"/>
              </a:lnSpc>
              <a:spcBef>
                <a:spcPts val="500"/>
              </a:spcBef>
              <a:buClr>
                <a:schemeClr val="accent1"/>
              </a:buClr>
              <a:buSzPct val="110000"/>
              <a:buFont typeface="Wingdings" panose="05000000000000000000" pitchFamily="2" charset="2"/>
              <a:buChar char="§"/>
              <a:defRPr sz="1200" kern="1200">
                <a:solidFill>
                  <a:schemeClr val="tx1"/>
                </a:solidFill>
                <a:effectLst/>
                <a:latin typeface="+mn-lt"/>
                <a:ea typeface="+mn-ea"/>
                <a:cs typeface="+mn-cs"/>
              </a:defRPr>
            </a:lvl4pPr>
            <a:lvl5pPr marL="2057400" indent="-228600" algn="l" defTabSz="914400" rtl="0" eaLnBrk="1" latinLnBrk="0" hangingPunct="1">
              <a:lnSpc>
                <a:spcPct val="120000"/>
              </a:lnSpc>
              <a:spcBef>
                <a:spcPts val="500"/>
              </a:spcBef>
              <a:buClr>
                <a:schemeClr val="accent1"/>
              </a:buClr>
              <a:buSzPct val="110000"/>
              <a:buFont typeface="Wingdings" panose="05000000000000000000" pitchFamily="2" charset="2"/>
              <a:buChar char="§"/>
              <a:defRPr sz="1200" kern="1200">
                <a:solidFill>
                  <a:schemeClr val="tx1"/>
                </a:solidFill>
                <a:effectLst/>
                <a:latin typeface="+mn-lt"/>
                <a:ea typeface="+mn-ea"/>
                <a:cs typeface="+mn-cs"/>
              </a:defRPr>
            </a:lvl5pPr>
            <a:lvl6pPr marL="2514600" indent="-228600" algn="l" defTabSz="914400" rtl="0" eaLnBrk="1" latinLnBrk="0" hangingPunct="1">
              <a:lnSpc>
                <a:spcPct val="120000"/>
              </a:lnSpc>
              <a:spcBef>
                <a:spcPts val="500"/>
              </a:spcBef>
              <a:buClr>
                <a:schemeClr val="accent1"/>
              </a:buClr>
              <a:buSzPct val="110000"/>
              <a:buFont typeface="Wingdings" panose="05000000000000000000" pitchFamily="2" charset="2"/>
              <a:buChar char="§"/>
              <a:defRPr sz="1200" kern="1200">
                <a:solidFill>
                  <a:schemeClr val="tx1"/>
                </a:solidFill>
                <a:effectLst/>
                <a:latin typeface="+mn-lt"/>
                <a:ea typeface="+mn-ea"/>
                <a:cs typeface="+mn-cs"/>
              </a:defRPr>
            </a:lvl6pPr>
            <a:lvl7pPr marL="2971800" indent="-228600" algn="l" defTabSz="914400" rtl="0" eaLnBrk="1" latinLnBrk="0" hangingPunct="1">
              <a:lnSpc>
                <a:spcPct val="120000"/>
              </a:lnSpc>
              <a:spcBef>
                <a:spcPts val="500"/>
              </a:spcBef>
              <a:buClr>
                <a:schemeClr val="accent1"/>
              </a:buClr>
              <a:buSzPct val="110000"/>
              <a:buFont typeface="Wingdings" panose="05000000000000000000" pitchFamily="2" charset="2"/>
              <a:buChar char="§"/>
              <a:defRPr sz="1200" kern="1200">
                <a:solidFill>
                  <a:schemeClr val="tx1"/>
                </a:solidFill>
                <a:effectLst/>
                <a:latin typeface="+mn-lt"/>
                <a:ea typeface="+mn-ea"/>
                <a:cs typeface="+mn-cs"/>
              </a:defRPr>
            </a:lvl7pPr>
            <a:lvl8pPr marL="3429000" indent="-228600" algn="l" defTabSz="914400" rtl="0" eaLnBrk="1" latinLnBrk="0" hangingPunct="1">
              <a:lnSpc>
                <a:spcPct val="120000"/>
              </a:lnSpc>
              <a:spcBef>
                <a:spcPts val="500"/>
              </a:spcBef>
              <a:buClr>
                <a:schemeClr val="accent1"/>
              </a:buClr>
              <a:buSzPct val="110000"/>
              <a:buFont typeface="Wingdings" panose="05000000000000000000" pitchFamily="2" charset="2"/>
              <a:buChar char="§"/>
              <a:defRPr sz="1200" kern="1200">
                <a:solidFill>
                  <a:schemeClr val="tx1"/>
                </a:solidFill>
                <a:effectLst/>
                <a:latin typeface="+mn-lt"/>
                <a:ea typeface="+mn-ea"/>
                <a:cs typeface="+mn-cs"/>
              </a:defRPr>
            </a:lvl8pPr>
            <a:lvl9pPr marL="3886200" indent="-228600" algn="l" defTabSz="914400" rtl="0" eaLnBrk="1" latinLnBrk="0" hangingPunct="1">
              <a:lnSpc>
                <a:spcPct val="120000"/>
              </a:lnSpc>
              <a:spcBef>
                <a:spcPts val="500"/>
              </a:spcBef>
              <a:buClr>
                <a:schemeClr val="accent1"/>
              </a:buClr>
              <a:buSzPct val="110000"/>
              <a:buFont typeface="Wingdings" panose="05000000000000000000" pitchFamily="2" charset="2"/>
              <a:buChar char="§"/>
              <a:defRPr sz="1200" kern="1200">
                <a:solidFill>
                  <a:schemeClr val="tx1"/>
                </a:solidFill>
                <a:effectLst/>
                <a:latin typeface="+mn-lt"/>
                <a:ea typeface="+mn-ea"/>
                <a:cs typeface="+mn-cs"/>
              </a:defRPr>
            </a:lvl9pPr>
          </a:lstStyle>
          <a:p>
            <a:pPr marL="0" indent="0" algn="ctr" eaLnBrk="1" hangingPunct="1">
              <a:buNone/>
            </a:pPr>
            <a:r>
              <a:rPr lang="zh-CN" altLang="en-US" sz="2400" dirty="0">
                <a:latin typeface="楷体" panose="02010609060101010101" pitchFamily="49" charset="-122"/>
                <a:ea typeface="楷体" panose="02010609060101010101" pitchFamily="49" charset="-122"/>
                <a:cs typeface="楷体" panose="02010609060101010101" pitchFamily="49" charset="-122"/>
              </a:rPr>
              <a:t>图</a:t>
            </a:r>
            <a:r>
              <a:rPr lang="en-US" altLang="zh-CN" sz="2400" dirty="0">
                <a:latin typeface="楷体" panose="02010609060101010101" pitchFamily="49" charset="-122"/>
                <a:ea typeface="楷体" panose="02010609060101010101" pitchFamily="49" charset="-122"/>
                <a:cs typeface="楷体" panose="02010609060101010101" pitchFamily="49" charset="-122"/>
              </a:rPr>
              <a:t>1—1</a:t>
            </a:r>
            <a:r>
              <a:rPr lang="zh-CN" altLang="en-US" sz="2400" dirty="0">
                <a:latin typeface="楷体" panose="02010609060101010101" pitchFamily="49" charset="-122"/>
                <a:ea typeface="楷体" panose="02010609060101010101" pitchFamily="49" charset="-122"/>
                <a:cs typeface="楷体" panose="02010609060101010101" pitchFamily="49" charset="-122"/>
              </a:rPr>
              <a:t>　招聘需求的分析过程</a:t>
            </a:r>
            <a:r>
              <a:rPr lang="zh-CN" altLang="en-US" sz="2400" dirty="0"/>
              <a:t> </a:t>
            </a:r>
          </a:p>
        </p:txBody>
      </p:sp>
    </p:spTree>
  </p:cSld>
  <p:clrMapOvr>
    <a:masterClrMapping/>
  </p:clrMapOvr>
</p:sld>
</file>

<file path=ppt/slides/slide1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矩形 24"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549157" y="-975631"/>
            <a:ext cx="583096" cy="838080"/>
          </a:xfrm>
          <a:prstGeom prst="rect">
            <a:avLst/>
          </a:prstGeom>
          <a:solidFill>
            <a:srgbClr val="365B7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 name="矩形 25"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1132253" y="-975631"/>
            <a:ext cx="583096" cy="838080"/>
          </a:xfrm>
          <a:prstGeom prst="rect">
            <a:avLst/>
          </a:prstGeom>
          <a:solidFill>
            <a:srgbClr val="96648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 name="矩形 26"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1715349" y="-975631"/>
            <a:ext cx="583096" cy="838080"/>
          </a:xfrm>
          <a:prstGeom prst="rect">
            <a:avLst/>
          </a:prstGeom>
          <a:solidFill>
            <a:srgbClr val="D06F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 name="矩形 27"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2298446" y="-975631"/>
            <a:ext cx="583096" cy="838080"/>
          </a:xfrm>
          <a:prstGeom prst="rect">
            <a:avLst/>
          </a:prstGeom>
          <a:solidFill>
            <a:srgbClr val="F779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 name="矩形 28"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2881542" y="-975631"/>
            <a:ext cx="583096" cy="838080"/>
          </a:xfrm>
          <a:prstGeom prst="rect">
            <a:avLst/>
          </a:prstGeom>
          <a:solidFill>
            <a:srgbClr val="F8AD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cxnSp>
        <p:nvCxnSpPr>
          <p:cNvPr id="83" name="直接连接符 82"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CxnSpPr/>
          <p:nvPr/>
        </p:nvCxnSpPr>
        <p:spPr>
          <a:xfrm>
            <a:off x="3246637" y="1273629"/>
            <a:ext cx="5770860"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85" name="椭圆 84"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flipH="1">
            <a:off x="2686180" y="813581"/>
            <a:ext cx="157493" cy="157493"/>
          </a:xfrm>
          <a:prstGeom prst="ellipse">
            <a:avLst/>
          </a:prstGeom>
          <a:solidFill>
            <a:srgbClr val="D06F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6" name="椭圆 85"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flipH="1">
            <a:off x="2686180" y="335956"/>
            <a:ext cx="321030" cy="321030"/>
          </a:xfrm>
          <a:prstGeom prst="ellipse">
            <a:avLst/>
          </a:prstGeom>
          <a:solidFill>
            <a:srgbClr val="966481"/>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7" name="椭圆 86"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flipH="1">
            <a:off x="2991678" y="806317"/>
            <a:ext cx="219803" cy="219803"/>
          </a:xfrm>
          <a:prstGeom prst="ellipse">
            <a:avLst/>
          </a:prstGeom>
          <a:solidFill>
            <a:srgbClr val="365B7C"/>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8" name="椭圆 87"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flipH="1">
            <a:off x="2031169" y="697840"/>
            <a:ext cx="164852" cy="164852"/>
          </a:xfrm>
          <a:prstGeom prst="ellipse">
            <a:avLst/>
          </a:prstGeom>
          <a:solidFill>
            <a:srgbClr val="F779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9" name="椭圆 88"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9354354" y="755438"/>
            <a:ext cx="157493" cy="157493"/>
          </a:xfrm>
          <a:prstGeom prst="ellipse">
            <a:avLst/>
          </a:prstGeom>
          <a:solidFill>
            <a:srgbClr val="D06F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0" name="椭圆 89"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9190817" y="277813"/>
            <a:ext cx="321030" cy="321030"/>
          </a:xfrm>
          <a:prstGeom prst="ellipse">
            <a:avLst/>
          </a:prstGeom>
          <a:solidFill>
            <a:srgbClr val="966481"/>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1" name="椭圆 90"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a:off x="8986546" y="748174"/>
            <a:ext cx="219803" cy="219803"/>
          </a:xfrm>
          <a:prstGeom prst="ellipse">
            <a:avLst/>
          </a:prstGeom>
          <a:solidFill>
            <a:srgbClr val="365B7C"/>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2" name="椭圆 91"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a:off x="10002006" y="639697"/>
            <a:ext cx="164852" cy="164852"/>
          </a:xfrm>
          <a:prstGeom prst="ellipse">
            <a:avLst/>
          </a:prstGeom>
          <a:solidFill>
            <a:srgbClr val="F779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 name="e7d195523061f1c0"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hidden="1"/>
          <p:cNvSpPr txBox="1"/>
          <p:nvPr/>
        </p:nvSpPr>
        <p:spPr>
          <a:xfrm>
            <a:off x="-355600" y="1803400"/>
            <a:ext cx="293927" cy="1016000"/>
          </a:xfrm>
          <a:prstGeom prst="rect">
            <a:avLst/>
          </a:prstGeom>
          <a:noFill/>
        </p:spPr>
        <p:txBody>
          <a:bodyPr vert="wordArtVert" rtlCol="0">
            <a:spAutoFit/>
          </a:bodyPr>
          <a:lstStyle/>
          <a:p>
            <a:r>
              <a:rPr lang="en-US" altLang="zh-CN" sz="100"/>
              <a:t>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a:t>
            </a:r>
            <a:endParaRPr lang="zh-CN" altLang="en-US" sz="100"/>
          </a:p>
        </p:txBody>
      </p:sp>
      <p:pic>
        <p:nvPicPr>
          <p:cNvPr id="33" name="Picture 4">
            <a:extLst>
              <a:ext uri="{FF2B5EF4-FFF2-40B4-BE49-F238E27FC236}">
                <a16:creationId xmlns:a16="http://schemas.microsoft.com/office/drawing/2014/main" id="{785BDDE5-4B64-7E48-86C3-6338E573880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974873" y="2028192"/>
            <a:ext cx="10314388" cy="33182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416093943"/>
      </p:ext>
    </p:extLst>
  </p:cSld>
  <p:clrMapOvr>
    <a:masterClrMapping/>
  </p:clrMapOvr>
  <p:transition spd="slow" advTm="0">
    <p:fade/>
  </p:transition>
</p:sld>
</file>

<file path=ppt/slides/slide1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矩形 24"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549157" y="-975631"/>
            <a:ext cx="583096" cy="838080"/>
          </a:xfrm>
          <a:prstGeom prst="rect">
            <a:avLst/>
          </a:prstGeom>
          <a:solidFill>
            <a:srgbClr val="365B7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 name="矩形 25"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1132253" y="-975631"/>
            <a:ext cx="583096" cy="838080"/>
          </a:xfrm>
          <a:prstGeom prst="rect">
            <a:avLst/>
          </a:prstGeom>
          <a:solidFill>
            <a:srgbClr val="96648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 name="矩形 26"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1715349" y="-975631"/>
            <a:ext cx="583096" cy="838080"/>
          </a:xfrm>
          <a:prstGeom prst="rect">
            <a:avLst/>
          </a:prstGeom>
          <a:solidFill>
            <a:srgbClr val="D06F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 name="矩形 27"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2298446" y="-975631"/>
            <a:ext cx="583096" cy="838080"/>
          </a:xfrm>
          <a:prstGeom prst="rect">
            <a:avLst/>
          </a:prstGeom>
          <a:solidFill>
            <a:srgbClr val="F779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 name="矩形 28"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2881542" y="-975631"/>
            <a:ext cx="583096" cy="838080"/>
          </a:xfrm>
          <a:prstGeom prst="rect">
            <a:avLst/>
          </a:prstGeom>
          <a:solidFill>
            <a:srgbClr val="F8AD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cxnSp>
        <p:nvCxnSpPr>
          <p:cNvPr id="83" name="直接连接符 82"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CxnSpPr/>
          <p:nvPr/>
        </p:nvCxnSpPr>
        <p:spPr>
          <a:xfrm>
            <a:off x="3246637" y="1273629"/>
            <a:ext cx="5770860"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85" name="椭圆 84"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flipH="1">
            <a:off x="2686180" y="813581"/>
            <a:ext cx="157493" cy="157493"/>
          </a:xfrm>
          <a:prstGeom prst="ellipse">
            <a:avLst/>
          </a:prstGeom>
          <a:solidFill>
            <a:srgbClr val="D06F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6" name="椭圆 85"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flipH="1">
            <a:off x="2686180" y="335956"/>
            <a:ext cx="321030" cy="321030"/>
          </a:xfrm>
          <a:prstGeom prst="ellipse">
            <a:avLst/>
          </a:prstGeom>
          <a:solidFill>
            <a:srgbClr val="966481"/>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7" name="椭圆 86"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flipH="1">
            <a:off x="2991678" y="806317"/>
            <a:ext cx="219803" cy="219803"/>
          </a:xfrm>
          <a:prstGeom prst="ellipse">
            <a:avLst/>
          </a:prstGeom>
          <a:solidFill>
            <a:srgbClr val="365B7C"/>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8" name="椭圆 87"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flipH="1">
            <a:off x="2031169" y="697840"/>
            <a:ext cx="164852" cy="164852"/>
          </a:xfrm>
          <a:prstGeom prst="ellipse">
            <a:avLst/>
          </a:prstGeom>
          <a:solidFill>
            <a:srgbClr val="F779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9" name="椭圆 88"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9354354" y="755438"/>
            <a:ext cx="157493" cy="157493"/>
          </a:xfrm>
          <a:prstGeom prst="ellipse">
            <a:avLst/>
          </a:prstGeom>
          <a:solidFill>
            <a:srgbClr val="D06F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0" name="椭圆 89"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9190817" y="277813"/>
            <a:ext cx="321030" cy="321030"/>
          </a:xfrm>
          <a:prstGeom prst="ellipse">
            <a:avLst/>
          </a:prstGeom>
          <a:solidFill>
            <a:srgbClr val="966481"/>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1" name="椭圆 90"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a:off x="8986546" y="748174"/>
            <a:ext cx="219803" cy="219803"/>
          </a:xfrm>
          <a:prstGeom prst="ellipse">
            <a:avLst/>
          </a:prstGeom>
          <a:solidFill>
            <a:srgbClr val="365B7C"/>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2" name="椭圆 91"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a:off x="10002006" y="639697"/>
            <a:ext cx="164852" cy="164852"/>
          </a:xfrm>
          <a:prstGeom prst="ellipse">
            <a:avLst/>
          </a:prstGeom>
          <a:solidFill>
            <a:srgbClr val="F779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 name="e7d195523061f1c0"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hidden="1"/>
          <p:cNvSpPr txBox="1"/>
          <p:nvPr/>
        </p:nvSpPr>
        <p:spPr>
          <a:xfrm>
            <a:off x="-355600" y="1803400"/>
            <a:ext cx="293927" cy="1016000"/>
          </a:xfrm>
          <a:prstGeom prst="rect">
            <a:avLst/>
          </a:prstGeom>
          <a:noFill/>
        </p:spPr>
        <p:txBody>
          <a:bodyPr vert="wordArtVert" rtlCol="0">
            <a:spAutoFit/>
          </a:bodyPr>
          <a:lstStyle/>
          <a:p>
            <a:r>
              <a:rPr lang="en-US" altLang="zh-CN" sz="100"/>
              <a:t>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a:t>
            </a:r>
            <a:endParaRPr lang="zh-CN" altLang="en-US" sz="100"/>
          </a:p>
        </p:txBody>
      </p:sp>
      <p:pic>
        <p:nvPicPr>
          <p:cNvPr id="19" name="Picture 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732964" y="1198984"/>
            <a:ext cx="8184681" cy="50594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823056168"/>
      </p:ext>
    </p:extLst>
  </p:cSld>
  <p:clrMapOvr>
    <a:masterClrMapping/>
  </p:clrMapOvr>
  <p:transition spd="slow" advTm="0">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1" presetClass="entr" presetSubtype="1" fill="hold" nodeType="clickEffect">
                                  <p:stCondLst>
                                    <p:cond delay="0"/>
                                  </p:stCondLst>
                                  <p:childTnLst>
                                    <p:set>
                                      <p:cBhvr>
                                        <p:cTn id="6" dur="1" fill="hold">
                                          <p:stCondLst>
                                            <p:cond delay="0"/>
                                          </p:stCondLst>
                                        </p:cTn>
                                        <p:tgtEl>
                                          <p:spTgt spid="19"/>
                                        </p:tgtEl>
                                        <p:attrNameLst>
                                          <p:attrName>style.visibility</p:attrName>
                                        </p:attrNameLst>
                                      </p:cBhvr>
                                      <p:to>
                                        <p:strVal val="visible"/>
                                      </p:to>
                                    </p:set>
                                    <p:animEffect transition="in" filter="wheel(1)">
                                      <p:cBhvr>
                                        <p:cTn id="7" dur="20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矩形 24"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549157" y="-975631"/>
            <a:ext cx="583096" cy="838080"/>
          </a:xfrm>
          <a:prstGeom prst="rect">
            <a:avLst/>
          </a:prstGeom>
          <a:solidFill>
            <a:srgbClr val="365B7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 name="矩形 25"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1132253" y="-975631"/>
            <a:ext cx="583096" cy="838080"/>
          </a:xfrm>
          <a:prstGeom prst="rect">
            <a:avLst/>
          </a:prstGeom>
          <a:solidFill>
            <a:srgbClr val="96648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 name="矩形 26"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1715349" y="-975631"/>
            <a:ext cx="583096" cy="838080"/>
          </a:xfrm>
          <a:prstGeom prst="rect">
            <a:avLst/>
          </a:prstGeom>
          <a:solidFill>
            <a:srgbClr val="D06F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 name="矩形 27"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2298446" y="-975631"/>
            <a:ext cx="583096" cy="838080"/>
          </a:xfrm>
          <a:prstGeom prst="rect">
            <a:avLst/>
          </a:prstGeom>
          <a:solidFill>
            <a:srgbClr val="F779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 name="矩形 28"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2881542" y="-975631"/>
            <a:ext cx="583096" cy="838080"/>
          </a:xfrm>
          <a:prstGeom prst="rect">
            <a:avLst/>
          </a:prstGeom>
          <a:solidFill>
            <a:srgbClr val="F8AD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cxnSp>
        <p:nvCxnSpPr>
          <p:cNvPr id="83" name="直接连接符 82"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CxnSpPr/>
          <p:nvPr/>
        </p:nvCxnSpPr>
        <p:spPr>
          <a:xfrm>
            <a:off x="3246637" y="1273629"/>
            <a:ext cx="5770860"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85" name="椭圆 84"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flipH="1">
            <a:off x="2686180" y="813581"/>
            <a:ext cx="157493" cy="157493"/>
          </a:xfrm>
          <a:prstGeom prst="ellipse">
            <a:avLst/>
          </a:prstGeom>
          <a:solidFill>
            <a:srgbClr val="D06F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6" name="椭圆 85"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flipH="1">
            <a:off x="2686180" y="335956"/>
            <a:ext cx="321030" cy="321030"/>
          </a:xfrm>
          <a:prstGeom prst="ellipse">
            <a:avLst/>
          </a:prstGeom>
          <a:solidFill>
            <a:srgbClr val="966481"/>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7" name="椭圆 86"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flipH="1">
            <a:off x="2991678" y="806317"/>
            <a:ext cx="219803" cy="219803"/>
          </a:xfrm>
          <a:prstGeom prst="ellipse">
            <a:avLst/>
          </a:prstGeom>
          <a:solidFill>
            <a:srgbClr val="365B7C"/>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8" name="椭圆 87"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flipH="1">
            <a:off x="2031169" y="697840"/>
            <a:ext cx="164852" cy="164852"/>
          </a:xfrm>
          <a:prstGeom prst="ellipse">
            <a:avLst/>
          </a:prstGeom>
          <a:solidFill>
            <a:srgbClr val="F779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9" name="椭圆 88"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9354354" y="755438"/>
            <a:ext cx="157493" cy="157493"/>
          </a:xfrm>
          <a:prstGeom prst="ellipse">
            <a:avLst/>
          </a:prstGeom>
          <a:solidFill>
            <a:srgbClr val="D06F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0" name="椭圆 89"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9190817" y="277813"/>
            <a:ext cx="321030" cy="321030"/>
          </a:xfrm>
          <a:prstGeom prst="ellipse">
            <a:avLst/>
          </a:prstGeom>
          <a:solidFill>
            <a:srgbClr val="966481"/>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1" name="椭圆 90"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a:off x="8986546" y="748174"/>
            <a:ext cx="219803" cy="219803"/>
          </a:xfrm>
          <a:prstGeom prst="ellipse">
            <a:avLst/>
          </a:prstGeom>
          <a:solidFill>
            <a:srgbClr val="365B7C"/>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2" name="椭圆 91"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a:off x="10002006" y="639697"/>
            <a:ext cx="164852" cy="164852"/>
          </a:xfrm>
          <a:prstGeom prst="ellipse">
            <a:avLst/>
          </a:prstGeom>
          <a:solidFill>
            <a:srgbClr val="F779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 name="e7d195523061f1c0"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hidden="1"/>
          <p:cNvSpPr txBox="1"/>
          <p:nvPr/>
        </p:nvSpPr>
        <p:spPr>
          <a:xfrm>
            <a:off x="-355600" y="1803400"/>
            <a:ext cx="293927" cy="1016000"/>
          </a:xfrm>
          <a:prstGeom prst="rect">
            <a:avLst/>
          </a:prstGeom>
          <a:noFill/>
        </p:spPr>
        <p:txBody>
          <a:bodyPr vert="wordArtVert" rtlCol="0">
            <a:spAutoFit/>
          </a:bodyPr>
          <a:lstStyle/>
          <a:p>
            <a:r>
              <a:rPr lang="en-US" altLang="zh-CN" sz="100"/>
              <a:t>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a:t>
            </a:r>
            <a:endParaRPr lang="zh-CN" altLang="en-US" sz="100"/>
          </a:p>
        </p:txBody>
      </p:sp>
      <p:sp>
        <p:nvSpPr>
          <p:cNvPr id="3" name="矩形 2">
            <a:extLst>
              <a:ext uri="{FF2B5EF4-FFF2-40B4-BE49-F238E27FC236}">
                <a16:creationId xmlns:a16="http://schemas.microsoft.com/office/drawing/2014/main" id="{65C899BA-91A9-D442-80B0-F1E82DC78169}"/>
              </a:ext>
            </a:extLst>
          </p:cNvPr>
          <p:cNvSpPr/>
          <p:nvPr/>
        </p:nvSpPr>
        <p:spPr>
          <a:xfrm>
            <a:off x="1948026" y="1382411"/>
            <a:ext cx="3812927" cy="1508105"/>
          </a:xfrm>
          <a:prstGeom prst="rect">
            <a:avLst/>
          </a:prstGeom>
        </p:spPr>
        <p:txBody>
          <a:bodyPr wrap="square">
            <a:spAutoFit/>
          </a:bodyPr>
          <a:lstStyle/>
          <a:p>
            <a:r>
              <a:rPr lang="en-US" altLang="zh-CN" sz="3200" b="1" dirty="0">
                <a:latin typeface="楷体" pitchFamily="49" charset="-122"/>
                <a:ea typeface="楷体" pitchFamily="49" charset="-122"/>
              </a:rPr>
              <a:t>(</a:t>
            </a:r>
            <a:r>
              <a:rPr lang="zh-CN" altLang="en-US" sz="3200" b="1" dirty="0">
                <a:latin typeface="楷体" pitchFamily="49" charset="-122"/>
                <a:ea typeface="楷体" pitchFamily="49" charset="-122"/>
              </a:rPr>
              <a:t>二</a:t>
            </a:r>
            <a:r>
              <a:rPr lang="en-US" altLang="zh-CN" sz="3200" b="1" dirty="0">
                <a:latin typeface="楷体" pitchFamily="49" charset="-122"/>
                <a:ea typeface="楷体" pitchFamily="49" charset="-122"/>
              </a:rPr>
              <a:t>)</a:t>
            </a:r>
            <a:r>
              <a:rPr lang="zh-CN" altLang="en-US" sz="3200" b="1" dirty="0">
                <a:latin typeface="楷体" pitchFamily="49" charset="-122"/>
                <a:ea typeface="楷体" pitchFamily="49" charset="-122"/>
              </a:rPr>
              <a:t>面试实施阶段</a:t>
            </a:r>
          </a:p>
          <a:p>
            <a:endParaRPr lang="zh-CN" altLang="en-US" sz="2800" dirty="0"/>
          </a:p>
          <a:p>
            <a:endParaRPr lang="en-US" altLang="zh-CN" sz="3200" b="1" dirty="0">
              <a:latin typeface="楷体" pitchFamily="49" charset="-122"/>
              <a:ea typeface="楷体" pitchFamily="49" charset="-122"/>
            </a:endParaRPr>
          </a:p>
        </p:txBody>
      </p:sp>
      <p:pic>
        <p:nvPicPr>
          <p:cNvPr id="32" name="Picture 4">
            <a:extLst>
              <a:ext uri="{FF2B5EF4-FFF2-40B4-BE49-F238E27FC236}">
                <a16:creationId xmlns:a16="http://schemas.microsoft.com/office/drawing/2014/main" id="{601F0195-A553-FD47-8ADB-7A4AAAC1348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196021" y="2273872"/>
            <a:ext cx="7715092" cy="4239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772732781"/>
      </p:ext>
    </p:extLst>
  </p:cSld>
  <p:clrMapOvr>
    <a:masterClrMapping/>
  </p:clrMapOvr>
  <p:transition spd="slow" advTm="0">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5" presetClass="exit" presetSubtype="0" fill="hold" nodeType="clickEffect">
                                  <p:stCondLst>
                                    <p:cond delay="0"/>
                                  </p:stCondLst>
                                  <p:childTnLst>
                                    <p:animEffect transition="out" filter="fade">
                                      <p:cBhvr>
                                        <p:cTn id="6" dur="2000"/>
                                        <p:tgtEl>
                                          <p:spTgt spid="32"/>
                                        </p:tgtEl>
                                      </p:cBhvr>
                                    </p:animEffect>
                                    <p:anim calcmode="lin" valueType="num">
                                      <p:cBhvr>
                                        <p:cTn id="7" dur="2000"/>
                                        <p:tgtEl>
                                          <p:spTgt spid="32"/>
                                        </p:tgtEl>
                                        <p:attrNameLst>
                                          <p:attrName>ppt_w</p:attrName>
                                        </p:attrNameLst>
                                      </p:cBhvr>
                                      <p:tavLst>
                                        <p:tav tm="0">
                                          <p:val>
                                            <p:strVal val="ppt_w"/>
                                          </p:val>
                                        </p:tav>
                                        <p:tav tm="5000">
                                          <p:val>
                                            <p:strVal val="0.92*ppt_w"/>
                                          </p:val>
                                        </p:tav>
                                        <p:tav tm="10000">
                                          <p:val>
                                            <p:strVal val="0.71*ppt_w"/>
                                          </p:val>
                                        </p:tav>
                                        <p:tav tm="15000">
                                          <p:val>
                                            <p:strVal val="0.38*ppt_w"/>
                                          </p:val>
                                        </p:tav>
                                        <p:tav tm="20000">
                                          <p:val>
                                            <p:fltVal val="0"/>
                                          </p:val>
                                        </p:tav>
                                        <p:tav tm="25000">
                                          <p:val>
                                            <p:strVal val="-0.38*ppt_w"/>
                                          </p:val>
                                        </p:tav>
                                        <p:tav tm="30000">
                                          <p:val>
                                            <p:strVal val="-0.71*ppt_w"/>
                                          </p:val>
                                        </p:tav>
                                        <p:tav tm="35000">
                                          <p:val>
                                            <p:strVal val="-0.92*ppt_w"/>
                                          </p:val>
                                        </p:tav>
                                        <p:tav tm="40000">
                                          <p:val>
                                            <p:strVal val="-ppt_w"/>
                                          </p:val>
                                        </p:tav>
                                        <p:tav tm="45000">
                                          <p:val>
                                            <p:strVal val="-0.92*ppt_w"/>
                                          </p:val>
                                        </p:tav>
                                        <p:tav tm="50000">
                                          <p:val>
                                            <p:strVal val="-0.71*ppt_w"/>
                                          </p:val>
                                        </p:tav>
                                        <p:tav tm="55000">
                                          <p:val>
                                            <p:strVal val="-0.38*ppt_w"/>
                                          </p:val>
                                        </p:tav>
                                        <p:tav tm="60000">
                                          <p:val>
                                            <p:fltVal val="0"/>
                                          </p:val>
                                        </p:tav>
                                        <p:tav tm="65000">
                                          <p:val>
                                            <p:strVal val="0.38*ppt_w"/>
                                          </p:val>
                                        </p:tav>
                                        <p:tav tm="70000">
                                          <p:val>
                                            <p:strVal val="0.71*ppt_w"/>
                                          </p:val>
                                        </p:tav>
                                        <p:tav tm="75000">
                                          <p:val>
                                            <p:strVal val="0.92*ppt_w"/>
                                          </p:val>
                                        </p:tav>
                                        <p:tav tm="80000">
                                          <p:val>
                                            <p:strVal val="ppt_w"/>
                                          </p:val>
                                        </p:tav>
                                        <p:tav tm="85000">
                                          <p:val>
                                            <p:strVal val="0.92*ppt_w"/>
                                          </p:val>
                                        </p:tav>
                                        <p:tav tm="90000">
                                          <p:val>
                                            <p:strVal val="0.71*ppt_w"/>
                                          </p:val>
                                        </p:tav>
                                        <p:tav tm="95000">
                                          <p:val>
                                            <p:strVal val="0.38*ppt_w"/>
                                          </p:val>
                                        </p:tav>
                                        <p:tav tm="100000">
                                          <p:val>
                                            <p:fltVal val="0"/>
                                          </p:val>
                                        </p:tav>
                                      </p:tavLst>
                                    </p:anim>
                                    <p:anim calcmode="lin" valueType="num">
                                      <p:cBhvr>
                                        <p:cTn id="8" dur="2000"/>
                                        <p:tgtEl>
                                          <p:spTgt spid="32"/>
                                        </p:tgtEl>
                                        <p:attrNameLst>
                                          <p:attrName>ppt_h</p:attrName>
                                        </p:attrNameLst>
                                      </p:cBhvr>
                                      <p:tavLst>
                                        <p:tav tm="0">
                                          <p:val>
                                            <p:strVal val="ppt_h"/>
                                          </p:val>
                                        </p:tav>
                                        <p:tav tm="100000">
                                          <p:val>
                                            <p:strVal val="ppt_h"/>
                                          </p:val>
                                        </p:tav>
                                      </p:tavLst>
                                    </p:anim>
                                    <p:set>
                                      <p:cBhvr>
                                        <p:cTn id="9" dur="1" fill="hold">
                                          <p:stCondLst>
                                            <p:cond delay="1999"/>
                                          </p:stCondLst>
                                        </p:cTn>
                                        <p:tgtEl>
                                          <p:spTgt spid="32"/>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矩形 24"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549157" y="-975631"/>
            <a:ext cx="583096" cy="838080"/>
          </a:xfrm>
          <a:prstGeom prst="rect">
            <a:avLst/>
          </a:prstGeom>
          <a:solidFill>
            <a:srgbClr val="365B7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 name="矩形 25"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1132253" y="-975631"/>
            <a:ext cx="583096" cy="838080"/>
          </a:xfrm>
          <a:prstGeom prst="rect">
            <a:avLst/>
          </a:prstGeom>
          <a:solidFill>
            <a:srgbClr val="96648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 name="矩形 26"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1715349" y="-975631"/>
            <a:ext cx="583096" cy="838080"/>
          </a:xfrm>
          <a:prstGeom prst="rect">
            <a:avLst/>
          </a:prstGeom>
          <a:solidFill>
            <a:srgbClr val="D06F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 name="矩形 27"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2298446" y="-975631"/>
            <a:ext cx="583096" cy="838080"/>
          </a:xfrm>
          <a:prstGeom prst="rect">
            <a:avLst/>
          </a:prstGeom>
          <a:solidFill>
            <a:srgbClr val="F779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 name="矩形 28"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2881542" y="-975631"/>
            <a:ext cx="583096" cy="838080"/>
          </a:xfrm>
          <a:prstGeom prst="rect">
            <a:avLst/>
          </a:prstGeom>
          <a:solidFill>
            <a:srgbClr val="F8AD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cxnSp>
        <p:nvCxnSpPr>
          <p:cNvPr id="83" name="直接连接符 82"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CxnSpPr/>
          <p:nvPr/>
        </p:nvCxnSpPr>
        <p:spPr>
          <a:xfrm>
            <a:off x="3246637" y="1273629"/>
            <a:ext cx="5770860"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85" name="椭圆 84"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flipH="1">
            <a:off x="2686180" y="813581"/>
            <a:ext cx="157493" cy="157493"/>
          </a:xfrm>
          <a:prstGeom prst="ellipse">
            <a:avLst/>
          </a:prstGeom>
          <a:solidFill>
            <a:srgbClr val="D06F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6" name="椭圆 85"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flipH="1">
            <a:off x="2686180" y="335956"/>
            <a:ext cx="321030" cy="321030"/>
          </a:xfrm>
          <a:prstGeom prst="ellipse">
            <a:avLst/>
          </a:prstGeom>
          <a:solidFill>
            <a:srgbClr val="966481"/>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7" name="椭圆 86"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flipH="1">
            <a:off x="2991678" y="806317"/>
            <a:ext cx="219803" cy="219803"/>
          </a:xfrm>
          <a:prstGeom prst="ellipse">
            <a:avLst/>
          </a:prstGeom>
          <a:solidFill>
            <a:srgbClr val="365B7C"/>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8" name="椭圆 87"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flipH="1">
            <a:off x="2031169" y="697840"/>
            <a:ext cx="164852" cy="164852"/>
          </a:xfrm>
          <a:prstGeom prst="ellipse">
            <a:avLst/>
          </a:prstGeom>
          <a:solidFill>
            <a:srgbClr val="F779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9" name="椭圆 88"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9354354" y="755438"/>
            <a:ext cx="157493" cy="157493"/>
          </a:xfrm>
          <a:prstGeom prst="ellipse">
            <a:avLst/>
          </a:prstGeom>
          <a:solidFill>
            <a:srgbClr val="D06F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0" name="椭圆 89"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9190817" y="277813"/>
            <a:ext cx="321030" cy="321030"/>
          </a:xfrm>
          <a:prstGeom prst="ellipse">
            <a:avLst/>
          </a:prstGeom>
          <a:solidFill>
            <a:srgbClr val="966481"/>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1" name="椭圆 90"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a:off x="8986546" y="748174"/>
            <a:ext cx="219803" cy="219803"/>
          </a:xfrm>
          <a:prstGeom prst="ellipse">
            <a:avLst/>
          </a:prstGeom>
          <a:solidFill>
            <a:srgbClr val="365B7C"/>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2" name="椭圆 91"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a:off x="10002006" y="639697"/>
            <a:ext cx="164852" cy="164852"/>
          </a:xfrm>
          <a:prstGeom prst="ellipse">
            <a:avLst/>
          </a:prstGeom>
          <a:solidFill>
            <a:srgbClr val="F779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 name="e7d195523061f1c0"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hidden="1"/>
          <p:cNvSpPr txBox="1"/>
          <p:nvPr/>
        </p:nvSpPr>
        <p:spPr>
          <a:xfrm>
            <a:off x="-355600" y="1803400"/>
            <a:ext cx="293927" cy="1016000"/>
          </a:xfrm>
          <a:prstGeom prst="rect">
            <a:avLst/>
          </a:prstGeom>
          <a:noFill/>
        </p:spPr>
        <p:txBody>
          <a:bodyPr vert="wordArtVert" rtlCol="0">
            <a:spAutoFit/>
          </a:bodyPr>
          <a:lstStyle/>
          <a:p>
            <a:r>
              <a:rPr lang="en-US" altLang="zh-CN" sz="100"/>
              <a:t>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a:t>
            </a:r>
            <a:endParaRPr lang="zh-CN" altLang="en-US" sz="100"/>
          </a:p>
        </p:txBody>
      </p:sp>
      <p:sp>
        <p:nvSpPr>
          <p:cNvPr id="3" name="矩形 2">
            <a:extLst>
              <a:ext uri="{FF2B5EF4-FFF2-40B4-BE49-F238E27FC236}">
                <a16:creationId xmlns:a16="http://schemas.microsoft.com/office/drawing/2014/main" id="{65C899BA-91A9-D442-80B0-F1E82DC78169}"/>
              </a:ext>
            </a:extLst>
          </p:cNvPr>
          <p:cNvSpPr/>
          <p:nvPr/>
        </p:nvSpPr>
        <p:spPr>
          <a:xfrm>
            <a:off x="1715348" y="1698083"/>
            <a:ext cx="8451509" cy="2800767"/>
          </a:xfrm>
          <a:prstGeom prst="rect">
            <a:avLst/>
          </a:prstGeom>
        </p:spPr>
        <p:txBody>
          <a:bodyPr wrap="square">
            <a:spAutoFit/>
          </a:bodyPr>
          <a:lstStyle/>
          <a:p>
            <a:r>
              <a:rPr lang="en-US" altLang="zh-CN" sz="3200" b="1" dirty="0">
                <a:latin typeface="KaiTi" panose="02010609060101010101" pitchFamily="49" charset="-122"/>
                <a:ea typeface="KaiTi" panose="02010609060101010101" pitchFamily="49" charset="-122"/>
              </a:rPr>
              <a:t>(</a:t>
            </a:r>
            <a:r>
              <a:rPr lang="zh-CN" altLang="en-US" sz="3200" b="1" dirty="0">
                <a:latin typeface="KaiTi" panose="02010609060101010101" pitchFamily="49" charset="-122"/>
                <a:ea typeface="KaiTi" panose="02010609060101010101" pitchFamily="49" charset="-122"/>
              </a:rPr>
              <a:t>三</a:t>
            </a:r>
            <a:r>
              <a:rPr lang="en-US" altLang="zh-CN" sz="3200" b="1" dirty="0">
                <a:latin typeface="KaiTi" panose="02010609060101010101" pitchFamily="49" charset="-122"/>
                <a:ea typeface="KaiTi" panose="02010609060101010101" pitchFamily="49" charset="-122"/>
              </a:rPr>
              <a:t>)</a:t>
            </a:r>
            <a:r>
              <a:rPr lang="zh-CN" altLang="en-US" sz="3200" b="1" dirty="0">
                <a:latin typeface="KaiTi" panose="02010609060101010101" pitchFamily="49" charset="-122"/>
                <a:ea typeface="KaiTi" panose="02010609060101010101" pitchFamily="49" charset="-122"/>
              </a:rPr>
              <a:t>面试结果应用阶段</a:t>
            </a:r>
          </a:p>
          <a:p>
            <a:endParaRPr lang="en-US" altLang="zh-CN" sz="2800" dirty="0">
              <a:latin typeface="KaiTi" panose="02010609060101010101" pitchFamily="49" charset="-122"/>
              <a:ea typeface="KaiTi" panose="02010609060101010101" pitchFamily="49" charset="-122"/>
            </a:endParaRPr>
          </a:p>
          <a:p>
            <a:r>
              <a:rPr lang="zh-CN" altLang="en-US" sz="2800" dirty="0">
                <a:latin typeface="KaiTi" panose="02010609060101010101" pitchFamily="49" charset="-122"/>
                <a:ea typeface="KaiTi" panose="02010609060101010101" pitchFamily="49" charset="-122"/>
              </a:rPr>
              <a:t>这个阶段的主要工作包括面试结果的分析与评价、确定最后的人选、面试结果的反馈及面试资料的存档。 </a:t>
            </a:r>
          </a:p>
          <a:p>
            <a:endParaRPr lang="zh-CN" altLang="en-US" sz="2800" dirty="0">
              <a:latin typeface="KaiTi" panose="02010609060101010101" pitchFamily="49" charset="-122"/>
              <a:ea typeface="KaiTi" panose="02010609060101010101" pitchFamily="49" charset="-122"/>
            </a:endParaRPr>
          </a:p>
          <a:p>
            <a:endParaRPr lang="en-US" altLang="zh-CN" sz="3200" b="1" dirty="0">
              <a:latin typeface="KaiTi" panose="02010609060101010101" pitchFamily="49" charset="-122"/>
              <a:ea typeface="KaiTi" panose="02010609060101010101" pitchFamily="49" charset="-122"/>
            </a:endParaRPr>
          </a:p>
        </p:txBody>
      </p:sp>
    </p:spTree>
    <p:extLst>
      <p:ext uri="{BB962C8B-B14F-4D97-AF65-F5344CB8AC3E}">
        <p14:creationId xmlns:p14="http://schemas.microsoft.com/office/powerpoint/2010/main" val="3188710079"/>
      </p:ext>
    </p:extLst>
  </p:cSld>
  <p:clrMapOvr>
    <a:masterClrMapping/>
  </p:clrMapOvr>
  <p:transition spd="slow" advTm="0">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1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矩形 24"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549157" y="-975631"/>
            <a:ext cx="583096" cy="838080"/>
          </a:xfrm>
          <a:prstGeom prst="rect">
            <a:avLst/>
          </a:prstGeom>
          <a:solidFill>
            <a:srgbClr val="365B7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 name="矩形 25"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1132253" y="-975631"/>
            <a:ext cx="583096" cy="838080"/>
          </a:xfrm>
          <a:prstGeom prst="rect">
            <a:avLst/>
          </a:prstGeom>
          <a:solidFill>
            <a:srgbClr val="96648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 name="矩形 26"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1715349" y="-975631"/>
            <a:ext cx="583096" cy="838080"/>
          </a:xfrm>
          <a:prstGeom prst="rect">
            <a:avLst/>
          </a:prstGeom>
          <a:solidFill>
            <a:srgbClr val="D06F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 name="矩形 27"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2298446" y="-975631"/>
            <a:ext cx="583096" cy="838080"/>
          </a:xfrm>
          <a:prstGeom prst="rect">
            <a:avLst/>
          </a:prstGeom>
          <a:solidFill>
            <a:srgbClr val="F779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 name="矩形 28"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2881542" y="-975631"/>
            <a:ext cx="583096" cy="838080"/>
          </a:xfrm>
          <a:prstGeom prst="rect">
            <a:avLst/>
          </a:prstGeom>
          <a:solidFill>
            <a:srgbClr val="F8AD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cxnSp>
        <p:nvCxnSpPr>
          <p:cNvPr id="83" name="直接连接符 82"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CxnSpPr/>
          <p:nvPr/>
        </p:nvCxnSpPr>
        <p:spPr>
          <a:xfrm>
            <a:off x="3246637" y="1273629"/>
            <a:ext cx="5770860"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85" name="椭圆 84"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flipH="1">
            <a:off x="2686180" y="813581"/>
            <a:ext cx="157493" cy="157493"/>
          </a:xfrm>
          <a:prstGeom prst="ellipse">
            <a:avLst/>
          </a:prstGeom>
          <a:solidFill>
            <a:srgbClr val="D06F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6" name="椭圆 85"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flipH="1">
            <a:off x="2686180" y="335956"/>
            <a:ext cx="321030" cy="321030"/>
          </a:xfrm>
          <a:prstGeom prst="ellipse">
            <a:avLst/>
          </a:prstGeom>
          <a:solidFill>
            <a:srgbClr val="966481"/>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7" name="椭圆 86"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flipH="1">
            <a:off x="2991678" y="806317"/>
            <a:ext cx="219803" cy="219803"/>
          </a:xfrm>
          <a:prstGeom prst="ellipse">
            <a:avLst/>
          </a:prstGeom>
          <a:solidFill>
            <a:srgbClr val="365B7C"/>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8" name="椭圆 87"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flipH="1">
            <a:off x="2031169" y="697840"/>
            <a:ext cx="164852" cy="164852"/>
          </a:xfrm>
          <a:prstGeom prst="ellipse">
            <a:avLst/>
          </a:prstGeom>
          <a:solidFill>
            <a:srgbClr val="F779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9" name="椭圆 88"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9354354" y="755438"/>
            <a:ext cx="157493" cy="157493"/>
          </a:xfrm>
          <a:prstGeom prst="ellipse">
            <a:avLst/>
          </a:prstGeom>
          <a:solidFill>
            <a:srgbClr val="D06F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0" name="椭圆 89"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9190817" y="277813"/>
            <a:ext cx="321030" cy="321030"/>
          </a:xfrm>
          <a:prstGeom prst="ellipse">
            <a:avLst/>
          </a:prstGeom>
          <a:solidFill>
            <a:srgbClr val="966481"/>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1" name="椭圆 90"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a:off x="8986546" y="748174"/>
            <a:ext cx="219803" cy="219803"/>
          </a:xfrm>
          <a:prstGeom prst="ellipse">
            <a:avLst/>
          </a:prstGeom>
          <a:solidFill>
            <a:srgbClr val="365B7C"/>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2" name="椭圆 91"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a:off x="10002006" y="639697"/>
            <a:ext cx="164852" cy="164852"/>
          </a:xfrm>
          <a:prstGeom prst="ellipse">
            <a:avLst/>
          </a:prstGeom>
          <a:solidFill>
            <a:srgbClr val="F779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 name="e7d195523061f1c0"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hidden="1"/>
          <p:cNvSpPr txBox="1"/>
          <p:nvPr/>
        </p:nvSpPr>
        <p:spPr>
          <a:xfrm>
            <a:off x="-355600" y="1803400"/>
            <a:ext cx="293927" cy="1016000"/>
          </a:xfrm>
          <a:prstGeom prst="rect">
            <a:avLst/>
          </a:prstGeom>
          <a:noFill/>
        </p:spPr>
        <p:txBody>
          <a:bodyPr vert="wordArtVert" rtlCol="0">
            <a:spAutoFit/>
          </a:bodyPr>
          <a:lstStyle/>
          <a:p>
            <a:r>
              <a:rPr lang="en-US" altLang="zh-CN" sz="100"/>
              <a:t>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a:t>
            </a:r>
            <a:endParaRPr lang="zh-CN" altLang="en-US" sz="100"/>
          </a:p>
        </p:txBody>
      </p:sp>
      <p:sp>
        <p:nvSpPr>
          <p:cNvPr id="3" name="矩形 2">
            <a:extLst>
              <a:ext uri="{FF2B5EF4-FFF2-40B4-BE49-F238E27FC236}">
                <a16:creationId xmlns:a16="http://schemas.microsoft.com/office/drawing/2014/main" id="{65C899BA-91A9-D442-80B0-F1E82DC78169}"/>
              </a:ext>
            </a:extLst>
          </p:cNvPr>
          <p:cNvSpPr/>
          <p:nvPr/>
        </p:nvSpPr>
        <p:spPr>
          <a:xfrm>
            <a:off x="1132253" y="1600854"/>
            <a:ext cx="9795576" cy="4278094"/>
          </a:xfrm>
          <a:prstGeom prst="rect">
            <a:avLst/>
          </a:prstGeom>
        </p:spPr>
        <p:txBody>
          <a:bodyPr wrap="square">
            <a:spAutoFit/>
          </a:bodyPr>
          <a:lstStyle/>
          <a:p>
            <a:r>
              <a:rPr lang="zh-CN" altLang="en-US" sz="2800" b="1" dirty="0">
                <a:latin typeface="KaiTi" panose="02010609060101010101" pitchFamily="49" charset="-122"/>
                <a:ea typeface="KaiTi" panose="02010609060101010101" pitchFamily="49" charset="-122"/>
              </a:rPr>
              <a:t>二、面试考官的资格要求和规范</a:t>
            </a:r>
            <a:endParaRPr lang="en-US" altLang="zh-CN" sz="2800" b="1" dirty="0">
              <a:latin typeface="KaiTi" panose="02010609060101010101" pitchFamily="49" charset="-122"/>
              <a:ea typeface="KaiTi" panose="02010609060101010101" pitchFamily="49" charset="-122"/>
            </a:endParaRPr>
          </a:p>
          <a:p>
            <a:r>
              <a:rPr lang="en-US" altLang="zh-CN" sz="2800" b="1" dirty="0">
                <a:latin typeface="KaiTi" panose="02010609060101010101" pitchFamily="49" charset="-122"/>
                <a:ea typeface="KaiTi" panose="02010609060101010101" pitchFamily="49" charset="-122"/>
              </a:rPr>
              <a:t>(</a:t>
            </a:r>
            <a:r>
              <a:rPr lang="zh-CN" altLang="en-US" sz="2800" b="1" dirty="0">
                <a:latin typeface="KaiTi" panose="02010609060101010101" pitchFamily="49" charset="-122"/>
                <a:ea typeface="KaiTi" panose="02010609060101010101" pitchFamily="49" charset="-122"/>
              </a:rPr>
              <a:t>一</a:t>
            </a:r>
            <a:r>
              <a:rPr lang="en-US" altLang="zh-CN" sz="2800" b="1" dirty="0">
                <a:latin typeface="KaiTi" panose="02010609060101010101" pitchFamily="49" charset="-122"/>
                <a:ea typeface="KaiTi" panose="02010609060101010101" pitchFamily="49" charset="-122"/>
              </a:rPr>
              <a:t>)</a:t>
            </a:r>
            <a:r>
              <a:rPr lang="zh-CN" altLang="en-US" sz="2800" b="1" dirty="0">
                <a:latin typeface="KaiTi" panose="02010609060101010101" pitchFamily="49" charset="-122"/>
                <a:ea typeface="KaiTi" panose="02010609060101010101" pitchFamily="49" charset="-122"/>
              </a:rPr>
              <a:t>面试考官的资格要求</a:t>
            </a:r>
          </a:p>
          <a:p>
            <a:r>
              <a:rPr lang="en-US" altLang="zh-CN" sz="2400" dirty="0">
                <a:latin typeface="KaiTi" panose="02010609060101010101" pitchFamily="49" charset="-122"/>
                <a:ea typeface="KaiTi" panose="02010609060101010101" pitchFamily="49" charset="-122"/>
              </a:rPr>
              <a:t>(1)</a:t>
            </a:r>
            <a:r>
              <a:rPr lang="zh-CN" altLang="en-US" sz="2400" dirty="0">
                <a:latin typeface="KaiTi" panose="02010609060101010101" pitchFamily="49" charset="-122"/>
                <a:ea typeface="KaiTi" panose="02010609060101010101" pitchFamily="49" charset="-122"/>
              </a:rPr>
              <a:t>必须具备良好的个人品格和修养</a:t>
            </a:r>
            <a:r>
              <a:rPr lang="en-US" altLang="zh-CN" sz="2400" dirty="0">
                <a:latin typeface="KaiTi" panose="02010609060101010101" pitchFamily="49" charset="-122"/>
                <a:ea typeface="KaiTi" panose="02010609060101010101" pitchFamily="49" charset="-122"/>
              </a:rPr>
              <a:t>,</a:t>
            </a:r>
            <a:r>
              <a:rPr lang="zh-CN" altLang="en-US" sz="2400" dirty="0">
                <a:latin typeface="KaiTi" panose="02010609060101010101" pitchFamily="49" charset="-122"/>
                <a:ea typeface="KaiTi" panose="02010609060101010101" pitchFamily="49" charset="-122"/>
              </a:rPr>
              <a:t>为人正直、公正 </a:t>
            </a:r>
          </a:p>
          <a:p>
            <a:r>
              <a:rPr lang="en-US" altLang="zh-CN" sz="2400" dirty="0">
                <a:latin typeface="KaiTi" panose="02010609060101010101" pitchFamily="49" charset="-122"/>
                <a:ea typeface="KaiTi" panose="02010609060101010101" pitchFamily="49" charset="-122"/>
              </a:rPr>
              <a:t>(2)</a:t>
            </a:r>
            <a:r>
              <a:rPr lang="zh-CN" altLang="en-US" sz="2400" dirty="0">
                <a:latin typeface="KaiTi" panose="02010609060101010101" pitchFamily="49" charset="-122"/>
                <a:ea typeface="KaiTi" panose="02010609060101010101" pitchFamily="49" charset="-122"/>
              </a:rPr>
              <a:t>应具备相关的专业知识</a:t>
            </a:r>
            <a:r>
              <a:rPr lang="en-US" altLang="zh-CN" sz="2400" dirty="0">
                <a:latin typeface="KaiTi" panose="02010609060101010101" pitchFamily="49" charset="-122"/>
                <a:ea typeface="KaiTi" panose="02010609060101010101" pitchFamily="49" charset="-122"/>
              </a:rPr>
              <a:t>,</a:t>
            </a:r>
            <a:r>
              <a:rPr lang="zh-CN" altLang="en-US" sz="2400" dirty="0">
                <a:latin typeface="KaiTi" panose="02010609060101010101" pitchFamily="49" charset="-122"/>
                <a:ea typeface="KaiTi" panose="02010609060101010101" pitchFamily="49" charset="-122"/>
              </a:rPr>
              <a:t>在面试的小组中</a:t>
            </a:r>
            <a:r>
              <a:rPr lang="en-US" altLang="zh-CN" sz="2400" dirty="0">
                <a:latin typeface="KaiTi" panose="02010609060101010101" pitchFamily="49" charset="-122"/>
                <a:ea typeface="KaiTi" panose="02010609060101010101" pitchFamily="49" charset="-122"/>
              </a:rPr>
              <a:t>,</a:t>
            </a:r>
            <a:r>
              <a:rPr lang="zh-CN" altLang="en-US" sz="2400" dirty="0">
                <a:latin typeface="KaiTi" panose="02010609060101010101" pitchFamily="49" charset="-122"/>
                <a:ea typeface="KaiTi" panose="02010609060101010101" pitchFamily="49" charset="-122"/>
              </a:rPr>
              <a:t>面试考官的知识组合不应有缺口 </a:t>
            </a:r>
          </a:p>
          <a:p>
            <a:r>
              <a:rPr lang="en-US" altLang="zh-CN" sz="2400" dirty="0">
                <a:latin typeface="KaiTi" panose="02010609060101010101" pitchFamily="49" charset="-122"/>
                <a:ea typeface="KaiTi" panose="02010609060101010101" pitchFamily="49" charset="-122"/>
              </a:rPr>
              <a:t>(3)</a:t>
            </a:r>
            <a:r>
              <a:rPr lang="zh-CN" altLang="en-US" sz="2400" dirty="0">
                <a:latin typeface="KaiTi" panose="02010609060101010101" pitchFamily="49" charset="-122"/>
                <a:ea typeface="KaiTi" panose="02010609060101010101" pitchFamily="49" charset="-122"/>
              </a:rPr>
              <a:t>了解组织状况及职位要求</a:t>
            </a:r>
            <a:r>
              <a:rPr lang="en-US" altLang="zh-CN" sz="2400" dirty="0">
                <a:latin typeface="KaiTi" panose="02010609060101010101" pitchFamily="49" charset="-122"/>
                <a:ea typeface="KaiTi" panose="02010609060101010101" pitchFamily="49" charset="-122"/>
              </a:rPr>
              <a:t>,</a:t>
            </a:r>
            <a:r>
              <a:rPr lang="zh-CN" altLang="en-US" sz="2400" dirty="0">
                <a:latin typeface="KaiTi" panose="02010609060101010101" pitchFamily="49" charset="-122"/>
                <a:ea typeface="KaiTi" panose="02010609060101010101" pitchFamily="49" charset="-122"/>
              </a:rPr>
              <a:t>这样才能帮助公司选出真正需要的人才 </a:t>
            </a:r>
          </a:p>
          <a:p>
            <a:r>
              <a:rPr lang="en-US" altLang="zh-CN" sz="2400" dirty="0">
                <a:latin typeface="KaiTi" panose="02010609060101010101" pitchFamily="49" charset="-122"/>
                <a:ea typeface="KaiTi" panose="02010609060101010101" pitchFamily="49" charset="-122"/>
              </a:rPr>
              <a:t>(4)</a:t>
            </a:r>
            <a:r>
              <a:rPr lang="zh-CN" altLang="en-US" sz="2400" dirty="0">
                <a:latin typeface="KaiTi" panose="02010609060101010101" pitchFamily="49" charset="-122"/>
                <a:ea typeface="KaiTi" panose="02010609060101010101" pitchFamily="49" charset="-122"/>
              </a:rPr>
              <a:t>面对各类应聘者</a:t>
            </a:r>
            <a:r>
              <a:rPr lang="en-US" altLang="zh-CN" sz="2400" dirty="0">
                <a:latin typeface="KaiTi" panose="02010609060101010101" pitchFamily="49" charset="-122"/>
                <a:ea typeface="KaiTi" panose="02010609060101010101" pitchFamily="49" charset="-122"/>
              </a:rPr>
              <a:t>,</a:t>
            </a:r>
            <a:r>
              <a:rPr lang="zh-CN" altLang="en-US" sz="2400" dirty="0">
                <a:latin typeface="KaiTi" panose="02010609060101010101" pitchFamily="49" charset="-122"/>
                <a:ea typeface="KaiTi" panose="02010609060101010101" pitchFamily="49" charset="-122"/>
              </a:rPr>
              <a:t>能熟练运用各种面试技巧</a:t>
            </a:r>
            <a:r>
              <a:rPr lang="en-US" altLang="zh-CN" sz="2400" dirty="0">
                <a:latin typeface="KaiTi" panose="02010609060101010101" pitchFamily="49" charset="-122"/>
                <a:ea typeface="KaiTi" panose="02010609060101010101" pitchFamily="49" charset="-122"/>
              </a:rPr>
              <a:t>,</a:t>
            </a:r>
            <a:r>
              <a:rPr lang="zh-CN" altLang="en-US" sz="2400" dirty="0">
                <a:latin typeface="KaiTi" panose="02010609060101010101" pitchFamily="49" charset="-122"/>
                <a:ea typeface="KaiTi" panose="02010609060101010101" pitchFamily="49" charset="-122"/>
              </a:rPr>
              <a:t>控制面试的进程 </a:t>
            </a:r>
          </a:p>
          <a:p>
            <a:r>
              <a:rPr lang="en-US" altLang="zh-CN" sz="2400" dirty="0">
                <a:latin typeface="KaiTi" panose="02010609060101010101" pitchFamily="49" charset="-122"/>
                <a:ea typeface="KaiTi" panose="02010609060101010101" pitchFamily="49" charset="-122"/>
              </a:rPr>
              <a:t>(5)</a:t>
            </a:r>
            <a:r>
              <a:rPr lang="zh-CN" altLang="en-US" sz="2400" dirty="0">
                <a:latin typeface="KaiTi" panose="02010609060101010101" pitchFamily="49" charset="-122"/>
                <a:ea typeface="KaiTi" panose="02010609060101010101" pitchFamily="49" charset="-122"/>
              </a:rPr>
              <a:t>能公正客观地评价应聘者</a:t>
            </a:r>
            <a:r>
              <a:rPr lang="en-US" altLang="zh-CN" sz="2400" dirty="0">
                <a:latin typeface="KaiTi" panose="02010609060101010101" pitchFamily="49" charset="-122"/>
                <a:ea typeface="KaiTi" panose="02010609060101010101" pitchFamily="49" charset="-122"/>
              </a:rPr>
              <a:t>,</a:t>
            </a:r>
            <a:r>
              <a:rPr lang="zh-CN" altLang="en-US" sz="2400" dirty="0">
                <a:latin typeface="KaiTi" panose="02010609060101010101" pitchFamily="49" charset="-122"/>
                <a:ea typeface="KaiTi" panose="02010609060101010101" pitchFamily="49" charset="-122"/>
              </a:rPr>
              <a:t>不受应聘者的外表、性格和背景等各项主观因素的影响 </a:t>
            </a:r>
          </a:p>
          <a:p>
            <a:r>
              <a:rPr lang="en-US" altLang="zh-CN" sz="2400" dirty="0">
                <a:latin typeface="KaiTi" panose="02010609060101010101" pitchFamily="49" charset="-122"/>
                <a:ea typeface="KaiTi" panose="02010609060101010101" pitchFamily="49" charset="-122"/>
              </a:rPr>
              <a:t>(6)</a:t>
            </a:r>
            <a:r>
              <a:rPr lang="zh-CN" altLang="en-US" sz="2400" dirty="0">
                <a:latin typeface="KaiTi" panose="02010609060101010101" pitchFamily="49" charset="-122"/>
                <a:ea typeface="KaiTi" panose="02010609060101010101" pitchFamily="49" charset="-122"/>
              </a:rPr>
              <a:t>要求面试考官掌握相关的人员测评技术</a:t>
            </a:r>
            <a:r>
              <a:rPr lang="en-US" altLang="zh-CN" sz="2400" dirty="0">
                <a:latin typeface="KaiTi" panose="02010609060101010101" pitchFamily="49" charset="-122"/>
                <a:ea typeface="KaiTi" panose="02010609060101010101" pitchFamily="49" charset="-122"/>
              </a:rPr>
              <a:t>,</a:t>
            </a:r>
            <a:r>
              <a:rPr lang="zh-CN" altLang="en-US" sz="2400" dirty="0">
                <a:latin typeface="KaiTi" panose="02010609060101010101" pitchFamily="49" charset="-122"/>
                <a:ea typeface="KaiTi" panose="02010609060101010101" pitchFamily="49" charset="-122"/>
              </a:rPr>
              <a:t>能对录用与否做出果断的决定 </a:t>
            </a:r>
          </a:p>
        </p:txBody>
      </p:sp>
    </p:spTree>
    <p:extLst>
      <p:ext uri="{BB962C8B-B14F-4D97-AF65-F5344CB8AC3E}">
        <p14:creationId xmlns:p14="http://schemas.microsoft.com/office/powerpoint/2010/main" val="754743356"/>
      </p:ext>
    </p:extLst>
  </p:cSld>
  <p:clrMapOvr>
    <a:masterClrMapping/>
  </p:clrMapOvr>
  <p:transition spd="slow" advTm="0">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1000"/>
                                        <p:tgtEl>
                                          <p:spTgt spid="3"/>
                                        </p:tgtEl>
                                      </p:cBhvr>
                                    </p:animEffect>
                                    <p:anim calcmode="lin" valueType="num">
                                      <p:cBhvr>
                                        <p:cTn id="8" dur="1000" fill="hold"/>
                                        <p:tgtEl>
                                          <p:spTgt spid="3"/>
                                        </p:tgtEl>
                                        <p:attrNameLst>
                                          <p:attrName>ppt_x</p:attrName>
                                        </p:attrNameLst>
                                      </p:cBhvr>
                                      <p:tavLst>
                                        <p:tav tm="0">
                                          <p:val>
                                            <p:strVal val="#ppt_x"/>
                                          </p:val>
                                        </p:tav>
                                        <p:tav tm="100000">
                                          <p:val>
                                            <p:strVal val="#ppt_x"/>
                                          </p:val>
                                        </p:tav>
                                      </p:tavLst>
                                    </p:anim>
                                    <p:anim calcmode="lin" valueType="num">
                                      <p:cBhvr>
                                        <p:cTn id="9" dur="1000" fill="hold"/>
                                        <p:tgtEl>
                                          <p:spTgt spid="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1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矩形 24"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549157" y="-975631"/>
            <a:ext cx="583096" cy="838080"/>
          </a:xfrm>
          <a:prstGeom prst="rect">
            <a:avLst/>
          </a:prstGeom>
          <a:solidFill>
            <a:srgbClr val="365B7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 name="矩形 25"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1132253" y="-975631"/>
            <a:ext cx="583096" cy="838080"/>
          </a:xfrm>
          <a:prstGeom prst="rect">
            <a:avLst/>
          </a:prstGeom>
          <a:solidFill>
            <a:srgbClr val="96648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 name="矩形 26"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1715349" y="-975631"/>
            <a:ext cx="583096" cy="838080"/>
          </a:xfrm>
          <a:prstGeom prst="rect">
            <a:avLst/>
          </a:prstGeom>
          <a:solidFill>
            <a:srgbClr val="D06F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 name="矩形 27"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2298446" y="-975631"/>
            <a:ext cx="583096" cy="838080"/>
          </a:xfrm>
          <a:prstGeom prst="rect">
            <a:avLst/>
          </a:prstGeom>
          <a:solidFill>
            <a:srgbClr val="F779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 name="矩形 28"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2881542" y="-975631"/>
            <a:ext cx="583096" cy="838080"/>
          </a:xfrm>
          <a:prstGeom prst="rect">
            <a:avLst/>
          </a:prstGeom>
          <a:solidFill>
            <a:srgbClr val="F8AD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cxnSp>
        <p:nvCxnSpPr>
          <p:cNvPr id="83" name="直接连接符 82"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CxnSpPr/>
          <p:nvPr/>
        </p:nvCxnSpPr>
        <p:spPr>
          <a:xfrm>
            <a:off x="3246637" y="1273629"/>
            <a:ext cx="5770860"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85" name="椭圆 84"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flipH="1">
            <a:off x="2686180" y="813581"/>
            <a:ext cx="157493" cy="157493"/>
          </a:xfrm>
          <a:prstGeom prst="ellipse">
            <a:avLst/>
          </a:prstGeom>
          <a:solidFill>
            <a:srgbClr val="D06F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6" name="椭圆 85"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flipH="1">
            <a:off x="2686180" y="335956"/>
            <a:ext cx="321030" cy="321030"/>
          </a:xfrm>
          <a:prstGeom prst="ellipse">
            <a:avLst/>
          </a:prstGeom>
          <a:solidFill>
            <a:srgbClr val="966481"/>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7" name="椭圆 86"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flipH="1">
            <a:off x="2991678" y="806317"/>
            <a:ext cx="219803" cy="219803"/>
          </a:xfrm>
          <a:prstGeom prst="ellipse">
            <a:avLst/>
          </a:prstGeom>
          <a:solidFill>
            <a:srgbClr val="365B7C"/>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8" name="椭圆 87"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flipH="1">
            <a:off x="2031169" y="697840"/>
            <a:ext cx="164852" cy="164852"/>
          </a:xfrm>
          <a:prstGeom prst="ellipse">
            <a:avLst/>
          </a:prstGeom>
          <a:solidFill>
            <a:srgbClr val="F779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9" name="椭圆 88"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9354354" y="755438"/>
            <a:ext cx="157493" cy="157493"/>
          </a:xfrm>
          <a:prstGeom prst="ellipse">
            <a:avLst/>
          </a:prstGeom>
          <a:solidFill>
            <a:srgbClr val="D06F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0" name="椭圆 89"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9190817" y="277813"/>
            <a:ext cx="321030" cy="321030"/>
          </a:xfrm>
          <a:prstGeom prst="ellipse">
            <a:avLst/>
          </a:prstGeom>
          <a:solidFill>
            <a:srgbClr val="966481"/>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1" name="椭圆 90"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a:off x="8986546" y="748174"/>
            <a:ext cx="219803" cy="219803"/>
          </a:xfrm>
          <a:prstGeom prst="ellipse">
            <a:avLst/>
          </a:prstGeom>
          <a:solidFill>
            <a:srgbClr val="365B7C"/>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2" name="椭圆 91"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a:off x="10002006" y="639697"/>
            <a:ext cx="164852" cy="164852"/>
          </a:xfrm>
          <a:prstGeom prst="ellipse">
            <a:avLst/>
          </a:prstGeom>
          <a:solidFill>
            <a:srgbClr val="F779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 name="e7d195523061f1c0"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hidden="1"/>
          <p:cNvSpPr txBox="1"/>
          <p:nvPr/>
        </p:nvSpPr>
        <p:spPr>
          <a:xfrm>
            <a:off x="-355600" y="1803400"/>
            <a:ext cx="293927" cy="1016000"/>
          </a:xfrm>
          <a:prstGeom prst="rect">
            <a:avLst/>
          </a:prstGeom>
          <a:noFill/>
        </p:spPr>
        <p:txBody>
          <a:bodyPr vert="wordArtVert" rtlCol="0">
            <a:spAutoFit/>
          </a:bodyPr>
          <a:lstStyle/>
          <a:p>
            <a:r>
              <a:rPr lang="en-US" altLang="zh-CN" sz="100"/>
              <a:t>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a:t>
            </a:r>
            <a:endParaRPr lang="zh-CN" altLang="en-US" sz="100"/>
          </a:p>
        </p:txBody>
      </p:sp>
      <p:sp>
        <p:nvSpPr>
          <p:cNvPr id="3" name="矩形 2">
            <a:extLst>
              <a:ext uri="{FF2B5EF4-FFF2-40B4-BE49-F238E27FC236}">
                <a16:creationId xmlns:a16="http://schemas.microsoft.com/office/drawing/2014/main" id="{65C899BA-91A9-D442-80B0-F1E82DC78169}"/>
              </a:ext>
            </a:extLst>
          </p:cNvPr>
          <p:cNvSpPr/>
          <p:nvPr/>
        </p:nvSpPr>
        <p:spPr>
          <a:xfrm>
            <a:off x="2458387" y="1322521"/>
            <a:ext cx="6433686" cy="4955203"/>
          </a:xfrm>
          <a:prstGeom prst="rect">
            <a:avLst/>
          </a:prstGeom>
        </p:spPr>
        <p:txBody>
          <a:bodyPr wrap="square">
            <a:spAutoFit/>
          </a:bodyPr>
          <a:lstStyle/>
          <a:p>
            <a:r>
              <a:rPr lang="en-US" altLang="zh-CN" sz="2800" b="1" dirty="0">
                <a:latin typeface="KaiTi" panose="02010609060101010101" pitchFamily="49" charset="-122"/>
                <a:ea typeface="KaiTi" panose="02010609060101010101" pitchFamily="49" charset="-122"/>
              </a:rPr>
              <a:t>(</a:t>
            </a:r>
            <a:r>
              <a:rPr lang="zh-CN" altLang="en-US" sz="2800" b="1" dirty="0">
                <a:latin typeface="KaiTi" panose="02010609060101010101" pitchFamily="49" charset="-122"/>
                <a:ea typeface="KaiTi" panose="02010609060101010101" pitchFamily="49" charset="-122"/>
              </a:rPr>
              <a:t>二</a:t>
            </a:r>
            <a:r>
              <a:rPr lang="en-US" altLang="zh-CN" sz="2800" b="1" dirty="0">
                <a:latin typeface="KaiTi" panose="02010609060101010101" pitchFamily="49" charset="-122"/>
                <a:ea typeface="KaiTi" panose="02010609060101010101" pitchFamily="49" charset="-122"/>
              </a:rPr>
              <a:t>)</a:t>
            </a:r>
            <a:r>
              <a:rPr lang="zh-CN" altLang="en-US" sz="2800" b="1" dirty="0">
                <a:latin typeface="KaiTi" panose="02010609060101010101" pitchFamily="49" charset="-122"/>
                <a:ea typeface="KaiTi" panose="02010609060101010101" pitchFamily="49" charset="-122"/>
              </a:rPr>
              <a:t>面试考官易犯的错误</a:t>
            </a:r>
          </a:p>
          <a:p>
            <a:r>
              <a:rPr lang="en-US" altLang="zh-CN" sz="2400" dirty="0">
                <a:latin typeface="KaiTi" panose="02010609060101010101" pitchFamily="49" charset="-122"/>
                <a:ea typeface="KaiTi" panose="02010609060101010101" pitchFamily="49" charset="-122"/>
              </a:rPr>
              <a:t>1.</a:t>
            </a:r>
            <a:r>
              <a:rPr lang="zh-CN" altLang="en-US" sz="2400" dirty="0">
                <a:latin typeface="KaiTi" panose="02010609060101010101" pitchFamily="49" charset="-122"/>
                <a:ea typeface="KaiTi" panose="02010609060101010101" pitchFamily="49" charset="-122"/>
              </a:rPr>
              <a:t>第一印象</a:t>
            </a:r>
          </a:p>
          <a:p>
            <a:r>
              <a:rPr lang="en-US" altLang="zh-CN" sz="2400" dirty="0">
                <a:latin typeface="KaiTi" panose="02010609060101010101" pitchFamily="49" charset="-122"/>
                <a:ea typeface="KaiTi" panose="02010609060101010101" pitchFamily="49" charset="-122"/>
              </a:rPr>
              <a:t>2.</a:t>
            </a:r>
            <a:r>
              <a:rPr lang="zh-CN" altLang="en-US" sz="2400" dirty="0">
                <a:latin typeface="KaiTi" panose="02010609060101010101" pitchFamily="49" charset="-122"/>
                <a:ea typeface="KaiTi" panose="02010609060101010101" pitchFamily="49" charset="-122"/>
              </a:rPr>
              <a:t>对比效应</a:t>
            </a:r>
          </a:p>
          <a:p>
            <a:r>
              <a:rPr lang="en-US" altLang="zh-CN" sz="2400" dirty="0">
                <a:latin typeface="KaiTi" panose="02010609060101010101" pitchFamily="49" charset="-122"/>
                <a:ea typeface="KaiTi" panose="02010609060101010101" pitchFamily="49" charset="-122"/>
              </a:rPr>
              <a:t>3.</a:t>
            </a:r>
            <a:r>
              <a:rPr lang="zh-CN" altLang="en-US" sz="2400" dirty="0">
                <a:latin typeface="KaiTi" panose="02010609060101010101" pitchFamily="49" charset="-122"/>
                <a:ea typeface="KaiTi" panose="02010609060101010101" pitchFamily="49" charset="-122"/>
              </a:rPr>
              <a:t>晕轮效应</a:t>
            </a:r>
          </a:p>
          <a:p>
            <a:r>
              <a:rPr lang="en-US" altLang="zh-CN" sz="2400" dirty="0">
                <a:latin typeface="KaiTi" panose="02010609060101010101" pitchFamily="49" charset="-122"/>
                <a:ea typeface="KaiTi" panose="02010609060101010101" pitchFamily="49" charset="-122"/>
              </a:rPr>
              <a:t>4.</a:t>
            </a:r>
            <a:r>
              <a:rPr lang="zh-CN" altLang="en-US" sz="2400" dirty="0">
                <a:latin typeface="KaiTi" panose="02010609060101010101" pitchFamily="49" charset="-122"/>
                <a:ea typeface="KaiTi" panose="02010609060101010101" pitchFamily="49" charset="-122"/>
              </a:rPr>
              <a:t>刻板印象</a:t>
            </a:r>
          </a:p>
          <a:p>
            <a:r>
              <a:rPr lang="en-US" altLang="zh-CN" sz="2400" dirty="0">
                <a:latin typeface="KaiTi" panose="02010609060101010101" pitchFamily="49" charset="-122"/>
                <a:ea typeface="KaiTi" panose="02010609060101010101" pitchFamily="49" charset="-122"/>
              </a:rPr>
              <a:t>5.</a:t>
            </a:r>
            <a:r>
              <a:rPr lang="zh-CN" altLang="en-US" sz="2400" dirty="0">
                <a:latin typeface="KaiTi" panose="02010609060101010101" pitchFamily="49" charset="-122"/>
                <a:ea typeface="KaiTi" panose="02010609060101010101" pitchFamily="49" charset="-122"/>
              </a:rPr>
              <a:t>不了解岗位要求或缺乏经验</a:t>
            </a:r>
          </a:p>
          <a:p>
            <a:r>
              <a:rPr lang="en-US" altLang="zh-CN" sz="2400" dirty="0">
                <a:latin typeface="KaiTi" panose="02010609060101010101" pitchFamily="49" charset="-122"/>
                <a:ea typeface="KaiTi" panose="02010609060101010101" pitchFamily="49" charset="-122"/>
              </a:rPr>
              <a:t>6.</a:t>
            </a:r>
            <a:r>
              <a:rPr lang="zh-CN" altLang="en-US" sz="2400" dirty="0">
                <a:latin typeface="KaiTi" panose="02010609060101010101" pitchFamily="49" charset="-122"/>
                <a:ea typeface="KaiTi" panose="02010609060101010101" pitchFamily="49" charset="-122"/>
              </a:rPr>
              <a:t>草率决定 </a:t>
            </a:r>
          </a:p>
          <a:p>
            <a:r>
              <a:rPr lang="en-US" altLang="zh-CN" sz="2400" dirty="0">
                <a:latin typeface="KaiTi" panose="02010609060101010101" pitchFamily="49" charset="-122"/>
                <a:ea typeface="KaiTi" panose="02010609060101010101" pitchFamily="49" charset="-122"/>
              </a:rPr>
              <a:t>7.</a:t>
            </a:r>
            <a:r>
              <a:rPr lang="zh-CN" altLang="en-US" sz="2400" dirty="0">
                <a:latin typeface="KaiTi" panose="02010609060101010101" pitchFamily="49" charset="-122"/>
                <a:ea typeface="KaiTi" panose="02010609060101010101" pitchFamily="49" charset="-122"/>
              </a:rPr>
              <a:t>非言语行为的影响</a:t>
            </a:r>
          </a:p>
          <a:p>
            <a:r>
              <a:rPr lang="en-US" altLang="zh-CN" sz="2400" dirty="0">
                <a:latin typeface="KaiTi" panose="02010609060101010101" pitchFamily="49" charset="-122"/>
                <a:ea typeface="KaiTi" panose="02010609060101010101" pitchFamily="49" charset="-122"/>
              </a:rPr>
              <a:t>8.</a:t>
            </a:r>
            <a:r>
              <a:rPr lang="zh-CN" altLang="en-US" sz="2400" dirty="0">
                <a:latin typeface="KaiTi" panose="02010609060101010101" pitchFamily="49" charset="-122"/>
                <a:ea typeface="KaiTi" panose="02010609060101010101" pitchFamily="49" charset="-122"/>
              </a:rPr>
              <a:t>忽略尊重</a:t>
            </a:r>
            <a:endParaRPr lang="en-US" altLang="zh-CN" sz="2400" dirty="0">
              <a:latin typeface="KaiTi" panose="02010609060101010101" pitchFamily="49" charset="-122"/>
              <a:ea typeface="KaiTi" panose="02010609060101010101" pitchFamily="49" charset="-122"/>
            </a:endParaRPr>
          </a:p>
          <a:p>
            <a:r>
              <a:rPr lang="en-US" altLang="zh-CN" sz="2400" b="1" dirty="0">
                <a:latin typeface="KaiTi" panose="02010609060101010101" pitchFamily="49" charset="-122"/>
                <a:ea typeface="KaiTi" panose="02010609060101010101" pitchFamily="49" charset="-122"/>
              </a:rPr>
              <a:t>(</a:t>
            </a:r>
            <a:r>
              <a:rPr lang="zh-CN" altLang="en-US" sz="2400" b="1" dirty="0">
                <a:latin typeface="KaiTi" panose="02010609060101010101" pitchFamily="49" charset="-122"/>
                <a:ea typeface="KaiTi" panose="02010609060101010101" pitchFamily="49" charset="-122"/>
              </a:rPr>
              <a:t>三</a:t>
            </a:r>
            <a:r>
              <a:rPr lang="en-US" altLang="zh-CN" sz="2400" b="1" dirty="0">
                <a:latin typeface="KaiTi" panose="02010609060101010101" pitchFamily="49" charset="-122"/>
                <a:ea typeface="KaiTi" panose="02010609060101010101" pitchFamily="49" charset="-122"/>
              </a:rPr>
              <a:t>)</a:t>
            </a:r>
            <a:r>
              <a:rPr lang="zh-CN" altLang="en-US" sz="2400" b="1" dirty="0">
                <a:latin typeface="KaiTi" panose="02010609060101010101" pitchFamily="49" charset="-122"/>
                <a:ea typeface="KaiTi" panose="02010609060101010101" pitchFamily="49" charset="-122"/>
              </a:rPr>
              <a:t>如何避免面试考官的主观错误</a:t>
            </a:r>
          </a:p>
          <a:p>
            <a:r>
              <a:rPr lang="en-US" altLang="zh-CN" sz="2400" dirty="0">
                <a:latin typeface="KaiTi" panose="02010609060101010101" pitchFamily="49" charset="-122"/>
                <a:ea typeface="KaiTi" panose="02010609060101010101" pitchFamily="49" charset="-122"/>
              </a:rPr>
              <a:t>1.</a:t>
            </a:r>
            <a:r>
              <a:rPr lang="zh-CN" altLang="en-US" sz="2400" dirty="0">
                <a:latin typeface="KaiTi" panose="02010609060101010101" pitchFamily="49" charset="-122"/>
                <a:ea typeface="KaiTi" panose="02010609060101010101" pitchFamily="49" charset="-122"/>
              </a:rPr>
              <a:t>确定面试考官</a:t>
            </a:r>
          </a:p>
          <a:p>
            <a:r>
              <a:rPr lang="en-US" altLang="zh-CN" sz="2400" dirty="0">
                <a:latin typeface="KaiTi" panose="02010609060101010101" pitchFamily="49" charset="-122"/>
                <a:ea typeface="KaiTi" panose="02010609060101010101" pitchFamily="49" charset="-122"/>
              </a:rPr>
              <a:t>2.</a:t>
            </a:r>
            <a:r>
              <a:rPr lang="zh-CN" altLang="en-US" sz="2400" dirty="0">
                <a:latin typeface="KaiTi" panose="02010609060101010101" pitchFamily="49" charset="-122"/>
                <a:ea typeface="KaiTi" panose="02010609060101010101" pitchFamily="49" charset="-122"/>
              </a:rPr>
              <a:t>培训面试考官</a:t>
            </a:r>
          </a:p>
          <a:p>
            <a:endParaRPr lang="zh-CN" altLang="en-US" sz="2400" dirty="0">
              <a:latin typeface="KaiTi" panose="02010609060101010101" pitchFamily="49" charset="-122"/>
              <a:ea typeface="KaiTi" panose="02010609060101010101" pitchFamily="49" charset="-122"/>
            </a:endParaRPr>
          </a:p>
        </p:txBody>
      </p:sp>
    </p:spTree>
    <p:extLst>
      <p:ext uri="{BB962C8B-B14F-4D97-AF65-F5344CB8AC3E}">
        <p14:creationId xmlns:p14="http://schemas.microsoft.com/office/powerpoint/2010/main" val="3779395121"/>
      </p:ext>
    </p:extLst>
  </p:cSld>
  <p:clrMapOvr>
    <a:masterClrMapping/>
  </p:clrMapOvr>
  <p:transition spd="slow" advTm="0">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ppt_x"/>
                                          </p:val>
                                        </p:tav>
                                        <p:tav tm="100000">
                                          <p:val>
                                            <p:strVal val="#ppt_x"/>
                                          </p:val>
                                        </p:tav>
                                      </p:tavLst>
                                    </p:anim>
                                    <p:anim calcmode="lin" valueType="num">
                                      <p:cBhvr additive="base">
                                        <p:cTn id="8" dur="500" fill="hold"/>
                                        <p:tgtEl>
                                          <p:spTgt spid="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1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矩形 24"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549157" y="-975631"/>
            <a:ext cx="583096" cy="838080"/>
          </a:xfrm>
          <a:prstGeom prst="rect">
            <a:avLst/>
          </a:prstGeom>
          <a:solidFill>
            <a:srgbClr val="365B7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 name="矩形 25"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1132253" y="-975631"/>
            <a:ext cx="583096" cy="838080"/>
          </a:xfrm>
          <a:prstGeom prst="rect">
            <a:avLst/>
          </a:prstGeom>
          <a:solidFill>
            <a:srgbClr val="96648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 name="矩形 26"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1715349" y="-975631"/>
            <a:ext cx="583096" cy="838080"/>
          </a:xfrm>
          <a:prstGeom prst="rect">
            <a:avLst/>
          </a:prstGeom>
          <a:solidFill>
            <a:srgbClr val="D06F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 name="矩形 27"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2298446" y="-975631"/>
            <a:ext cx="583096" cy="838080"/>
          </a:xfrm>
          <a:prstGeom prst="rect">
            <a:avLst/>
          </a:prstGeom>
          <a:solidFill>
            <a:srgbClr val="F779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 name="矩形 28"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2881542" y="-975631"/>
            <a:ext cx="583096" cy="838080"/>
          </a:xfrm>
          <a:prstGeom prst="rect">
            <a:avLst/>
          </a:prstGeom>
          <a:solidFill>
            <a:srgbClr val="F8AD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cxnSp>
        <p:nvCxnSpPr>
          <p:cNvPr id="83" name="直接连接符 82"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CxnSpPr/>
          <p:nvPr/>
        </p:nvCxnSpPr>
        <p:spPr>
          <a:xfrm>
            <a:off x="3246637" y="1273629"/>
            <a:ext cx="5770860"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85" name="椭圆 84"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flipH="1">
            <a:off x="2686180" y="813581"/>
            <a:ext cx="157493" cy="157493"/>
          </a:xfrm>
          <a:prstGeom prst="ellipse">
            <a:avLst/>
          </a:prstGeom>
          <a:solidFill>
            <a:srgbClr val="D06F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6" name="椭圆 85"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flipH="1">
            <a:off x="2686180" y="335956"/>
            <a:ext cx="321030" cy="321030"/>
          </a:xfrm>
          <a:prstGeom prst="ellipse">
            <a:avLst/>
          </a:prstGeom>
          <a:solidFill>
            <a:srgbClr val="966481"/>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7" name="椭圆 86"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flipH="1">
            <a:off x="2991678" y="806317"/>
            <a:ext cx="219803" cy="219803"/>
          </a:xfrm>
          <a:prstGeom prst="ellipse">
            <a:avLst/>
          </a:prstGeom>
          <a:solidFill>
            <a:srgbClr val="365B7C"/>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8" name="椭圆 87"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flipH="1">
            <a:off x="2031169" y="697840"/>
            <a:ext cx="164852" cy="164852"/>
          </a:xfrm>
          <a:prstGeom prst="ellipse">
            <a:avLst/>
          </a:prstGeom>
          <a:solidFill>
            <a:srgbClr val="F779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9" name="椭圆 88"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9354354" y="755438"/>
            <a:ext cx="157493" cy="157493"/>
          </a:xfrm>
          <a:prstGeom prst="ellipse">
            <a:avLst/>
          </a:prstGeom>
          <a:solidFill>
            <a:srgbClr val="D06F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0" name="椭圆 89"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9190817" y="277813"/>
            <a:ext cx="321030" cy="321030"/>
          </a:xfrm>
          <a:prstGeom prst="ellipse">
            <a:avLst/>
          </a:prstGeom>
          <a:solidFill>
            <a:srgbClr val="966481"/>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1" name="椭圆 90"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a:off x="8986546" y="748174"/>
            <a:ext cx="219803" cy="219803"/>
          </a:xfrm>
          <a:prstGeom prst="ellipse">
            <a:avLst/>
          </a:prstGeom>
          <a:solidFill>
            <a:srgbClr val="365B7C"/>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2" name="椭圆 91"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a:off x="10002006" y="639697"/>
            <a:ext cx="164852" cy="164852"/>
          </a:xfrm>
          <a:prstGeom prst="ellipse">
            <a:avLst/>
          </a:prstGeom>
          <a:solidFill>
            <a:srgbClr val="F779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 name="e7d195523061f1c0"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hidden="1"/>
          <p:cNvSpPr txBox="1"/>
          <p:nvPr/>
        </p:nvSpPr>
        <p:spPr>
          <a:xfrm>
            <a:off x="-355600" y="1803400"/>
            <a:ext cx="293927" cy="1016000"/>
          </a:xfrm>
          <a:prstGeom prst="rect">
            <a:avLst/>
          </a:prstGeom>
          <a:noFill/>
        </p:spPr>
        <p:txBody>
          <a:bodyPr vert="wordArtVert" rtlCol="0">
            <a:spAutoFit/>
          </a:bodyPr>
          <a:lstStyle/>
          <a:p>
            <a:r>
              <a:rPr lang="en-US" altLang="zh-CN" sz="100"/>
              <a:t>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a:t>
            </a:r>
            <a:endParaRPr lang="zh-CN" altLang="en-US" sz="100"/>
          </a:p>
        </p:txBody>
      </p:sp>
      <p:sp>
        <p:nvSpPr>
          <p:cNvPr id="3" name="矩形 2">
            <a:extLst>
              <a:ext uri="{FF2B5EF4-FFF2-40B4-BE49-F238E27FC236}">
                <a16:creationId xmlns:a16="http://schemas.microsoft.com/office/drawing/2014/main" id="{65C899BA-91A9-D442-80B0-F1E82DC78169}"/>
              </a:ext>
            </a:extLst>
          </p:cNvPr>
          <p:cNvSpPr/>
          <p:nvPr/>
        </p:nvSpPr>
        <p:spPr>
          <a:xfrm>
            <a:off x="1423801" y="1367162"/>
            <a:ext cx="5884651" cy="954107"/>
          </a:xfrm>
          <a:prstGeom prst="rect">
            <a:avLst/>
          </a:prstGeom>
        </p:spPr>
        <p:txBody>
          <a:bodyPr wrap="square">
            <a:spAutoFit/>
          </a:bodyPr>
          <a:lstStyle/>
          <a:p>
            <a:r>
              <a:rPr lang="zh-CN" altLang="en-US" sz="2800" b="1" dirty="0">
                <a:latin typeface="楷体" pitchFamily="49" charset="-122"/>
                <a:ea typeface="楷体" pitchFamily="49" charset="-122"/>
              </a:rPr>
              <a:t>三、面试问题的类型与各阶段安排</a:t>
            </a:r>
            <a:endParaRPr lang="en-US" altLang="zh-CN" sz="2800" b="1" dirty="0">
              <a:latin typeface="楷体" pitchFamily="49" charset="-122"/>
              <a:ea typeface="楷体" pitchFamily="49" charset="-122"/>
            </a:endParaRPr>
          </a:p>
          <a:p>
            <a:r>
              <a:rPr lang="en-US" altLang="zh-CN" sz="2800" b="1" dirty="0">
                <a:latin typeface="楷体" pitchFamily="49" charset="-122"/>
                <a:ea typeface="楷体" pitchFamily="49" charset="-122"/>
              </a:rPr>
              <a:t>(</a:t>
            </a:r>
            <a:r>
              <a:rPr lang="zh-CN" altLang="en-US" sz="2800" b="1" dirty="0">
                <a:latin typeface="楷体" pitchFamily="49" charset="-122"/>
                <a:ea typeface="楷体" pitchFamily="49" charset="-122"/>
              </a:rPr>
              <a:t>一</a:t>
            </a:r>
            <a:r>
              <a:rPr lang="en-US" altLang="zh-CN" sz="2800" b="1" dirty="0">
                <a:latin typeface="楷体" pitchFamily="49" charset="-122"/>
                <a:ea typeface="楷体" pitchFamily="49" charset="-122"/>
              </a:rPr>
              <a:t>)</a:t>
            </a:r>
            <a:r>
              <a:rPr lang="zh-CN" altLang="en-US" sz="2800" b="1" dirty="0">
                <a:latin typeface="楷体" pitchFamily="49" charset="-122"/>
                <a:ea typeface="楷体" pitchFamily="49" charset="-122"/>
              </a:rPr>
              <a:t>面试问题的类型 </a:t>
            </a:r>
          </a:p>
        </p:txBody>
      </p:sp>
      <p:pic>
        <p:nvPicPr>
          <p:cNvPr id="32" name="Picture 4">
            <a:extLst>
              <a:ext uri="{FF2B5EF4-FFF2-40B4-BE49-F238E27FC236}">
                <a16:creationId xmlns:a16="http://schemas.microsoft.com/office/drawing/2014/main" id="{3E3677BC-AF0C-1E49-A36A-3FE302292AB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298445" y="2472690"/>
            <a:ext cx="8071453" cy="38675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83588614"/>
      </p:ext>
    </p:extLst>
  </p:cSld>
  <p:clrMapOvr>
    <a:masterClrMapping/>
  </p:clrMapOvr>
  <p:transition spd="slow" advTm="0">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nodeType="clickEffect">
                                  <p:stCondLst>
                                    <p:cond delay="0"/>
                                  </p:stCondLst>
                                  <p:childTnLst>
                                    <p:set>
                                      <p:cBhvr>
                                        <p:cTn id="6" dur="1" fill="hold">
                                          <p:stCondLst>
                                            <p:cond delay="0"/>
                                          </p:stCondLst>
                                        </p:cTn>
                                        <p:tgtEl>
                                          <p:spTgt spid="32"/>
                                        </p:tgtEl>
                                        <p:attrNameLst>
                                          <p:attrName>style.visibility</p:attrName>
                                        </p:attrNameLst>
                                      </p:cBhvr>
                                      <p:to>
                                        <p:strVal val="visible"/>
                                      </p:to>
                                    </p:set>
                                    <p:animEffect transition="in" filter="circle(in)">
                                      <p:cBhvr>
                                        <p:cTn id="7" dur="2000"/>
                                        <p:tgtEl>
                                          <p:spTgt spid="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矩形 24"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549157" y="-975631"/>
            <a:ext cx="583096" cy="838080"/>
          </a:xfrm>
          <a:prstGeom prst="rect">
            <a:avLst/>
          </a:prstGeom>
          <a:solidFill>
            <a:srgbClr val="365B7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 name="矩形 25"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1132253" y="-975631"/>
            <a:ext cx="583096" cy="838080"/>
          </a:xfrm>
          <a:prstGeom prst="rect">
            <a:avLst/>
          </a:prstGeom>
          <a:solidFill>
            <a:srgbClr val="96648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 name="矩形 26"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1739621" y="-975631"/>
            <a:ext cx="583096" cy="838080"/>
          </a:xfrm>
          <a:prstGeom prst="rect">
            <a:avLst/>
          </a:prstGeom>
          <a:solidFill>
            <a:srgbClr val="D06F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 name="矩形 27"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2298446" y="-975631"/>
            <a:ext cx="583096" cy="838080"/>
          </a:xfrm>
          <a:prstGeom prst="rect">
            <a:avLst/>
          </a:prstGeom>
          <a:solidFill>
            <a:srgbClr val="F779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 name="矩形 28"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2881542" y="-975631"/>
            <a:ext cx="583096" cy="838080"/>
          </a:xfrm>
          <a:prstGeom prst="rect">
            <a:avLst/>
          </a:prstGeom>
          <a:solidFill>
            <a:srgbClr val="F8AD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cxnSp>
        <p:nvCxnSpPr>
          <p:cNvPr id="83" name="直接连接符 82"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CxnSpPr/>
          <p:nvPr/>
        </p:nvCxnSpPr>
        <p:spPr>
          <a:xfrm>
            <a:off x="3246637" y="1273629"/>
            <a:ext cx="5770860"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85" name="椭圆 84"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flipH="1">
            <a:off x="2686180" y="813581"/>
            <a:ext cx="157493" cy="157493"/>
          </a:xfrm>
          <a:prstGeom prst="ellipse">
            <a:avLst/>
          </a:prstGeom>
          <a:solidFill>
            <a:srgbClr val="D06F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6" name="椭圆 85"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flipH="1">
            <a:off x="2686180" y="335956"/>
            <a:ext cx="321030" cy="321030"/>
          </a:xfrm>
          <a:prstGeom prst="ellipse">
            <a:avLst/>
          </a:prstGeom>
          <a:solidFill>
            <a:srgbClr val="966481"/>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7" name="椭圆 86"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flipH="1">
            <a:off x="2991678" y="806317"/>
            <a:ext cx="219803" cy="219803"/>
          </a:xfrm>
          <a:prstGeom prst="ellipse">
            <a:avLst/>
          </a:prstGeom>
          <a:solidFill>
            <a:srgbClr val="365B7C"/>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8" name="椭圆 87"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flipH="1">
            <a:off x="2031169" y="697840"/>
            <a:ext cx="164852" cy="164852"/>
          </a:xfrm>
          <a:prstGeom prst="ellipse">
            <a:avLst/>
          </a:prstGeom>
          <a:solidFill>
            <a:srgbClr val="F779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9" name="椭圆 88"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9354354" y="755438"/>
            <a:ext cx="157493" cy="157493"/>
          </a:xfrm>
          <a:prstGeom prst="ellipse">
            <a:avLst/>
          </a:prstGeom>
          <a:solidFill>
            <a:srgbClr val="D06F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0" name="椭圆 89"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9190817" y="277813"/>
            <a:ext cx="321030" cy="321030"/>
          </a:xfrm>
          <a:prstGeom prst="ellipse">
            <a:avLst/>
          </a:prstGeom>
          <a:solidFill>
            <a:srgbClr val="966481"/>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1" name="椭圆 90"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a:off x="8986546" y="748174"/>
            <a:ext cx="219803" cy="219803"/>
          </a:xfrm>
          <a:prstGeom prst="ellipse">
            <a:avLst/>
          </a:prstGeom>
          <a:solidFill>
            <a:srgbClr val="365B7C"/>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2" name="椭圆 91"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a:off x="10002006" y="639697"/>
            <a:ext cx="164852" cy="164852"/>
          </a:xfrm>
          <a:prstGeom prst="ellipse">
            <a:avLst/>
          </a:prstGeom>
          <a:solidFill>
            <a:srgbClr val="F779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 name="e7d195523061f1c0"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hidden="1"/>
          <p:cNvSpPr txBox="1"/>
          <p:nvPr/>
        </p:nvSpPr>
        <p:spPr>
          <a:xfrm>
            <a:off x="-355600" y="1803400"/>
            <a:ext cx="293927" cy="1016000"/>
          </a:xfrm>
          <a:prstGeom prst="rect">
            <a:avLst/>
          </a:prstGeom>
          <a:noFill/>
        </p:spPr>
        <p:txBody>
          <a:bodyPr vert="wordArtVert" rtlCol="0">
            <a:spAutoFit/>
          </a:bodyPr>
          <a:lstStyle/>
          <a:p>
            <a:r>
              <a:rPr lang="en-US" altLang="zh-CN" sz="100"/>
              <a:t>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a:t>
            </a:r>
            <a:endParaRPr lang="zh-CN" altLang="en-US" sz="100"/>
          </a:p>
        </p:txBody>
      </p:sp>
      <p:sp>
        <p:nvSpPr>
          <p:cNvPr id="3" name="矩形 2">
            <a:extLst>
              <a:ext uri="{FF2B5EF4-FFF2-40B4-BE49-F238E27FC236}">
                <a16:creationId xmlns:a16="http://schemas.microsoft.com/office/drawing/2014/main" id="{65C899BA-91A9-D442-80B0-F1E82DC78169}"/>
              </a:ext>
            </a:extLst>
          </p:cNvPr>
          <p:cNvSpPr/>
          <p:nvPr/>
        </p:nvSpPr>
        <p:spPr>
          <a:xfrm>
            <a:off x="1093280" y="1756157"/>
            <a:ext cx="10005439" cy="4216539"/>
          </a:xfrm>
          <a:prstGeom prst="rect">
            <a:avLst/>
          </a:prstGeom>
        </p:spPr>
        <p:txBody>
          <a:bodyPr wrap="square">
            <a:spAutoFit/>
          </a:bodyPr>
          <a:lstStyle/>
          <a:p>
            <a:r>
              <a:rPr lang="en-US" altLang="zh-CN" sz="2800" b="1" dirty="0">
                <a:latin typeface="KaiTi" panose="02010609060101010101" pitchFamily="49" charset="-122"/>
                <a:ea typeface="KaiTi" panose="02010609060101010101" pitchFamily="49" charset="-122"/>
              </a:rPr>
              <a:t>(</a:t>
            </a:r>
            <a:r>
              <a:rPr lang="zh-CN" altLang="en-US" sz="2800" b="1" dirty="0">
                <a:latin typeface="KaiTi" panose="02010609060101010101" pitchFamily="49" charset="-122"/>
                <a:ea typeface="KaiTi" panose="02010609060101010101" pitchFamily="49" charset="-122"/>
              </a:rPr>
              <a:t>二</a:t>
            </a:r>
            <a:r>
              <a:rPr lang="en-US" altLang="zh-CN" sz="2800" b="1" dirty="0">
                <a:latin typeface="KaiTi" panose="02010609060101010101" pitchFamily="49" charset="-122"/>
                <a:ea typeface="KaiTi" panose="02010609060101010101" pitchFamily="49" charset="-122"/>
              </a:rPr>
              <a:t>)</a:t>
            </a:r>
            <a:r>
              <a:rPr lang="zh-CN" altLang="en-US" sz="2800" b="1" dirty="0">
                <a:latin typeface="KaiTi" panose="02010609060101010101" pitchFamily="49" charset="-122"/>
                <a:ea typeface="KaiTi" panose="02010609060101010101" pitchFamily="49" charset="-122"/>
              </a:rPr>
              <a:t>面试问题各阶段的安排</a:t>
            </a:r>
          </a:p>
          <a:p>
            <a:r>
              <a:rPr lang="zh-CN" altLang="en-US" sz="2400" dirty="0">
                <a:latin typeface="KaiTi" panose="02010609060101010101" pitchFamily="49" charset="-122"/>
                <a:ea typeface="KaiTi" panose="02010609060101010101" pitchFamily="49" charset="-122"/>
              </a:rPr>
              <a:t>各阶段的特点及提问要点如下</a:t>
            </a:r>
            <a:r>
              <a:rPr lang="en-US" altLang="zh-CN" sz="2400" dirty="0">
                <a:latin typeface="KaiTi" panose="02010609060101010101" pitchFamily="49" charset="-122"/>
                <a:ea typeface="KaiTi" panose="02010609060101010101" pitchFamily="49" charset="-122"/>
              </a:rPr>
              <a:t>:</a:t>
            </a:r>
          </a:p>
          <a:p>
            <a:r>
              <a:rPr lang="en-US" altLang="zh-CN" sz="2400" dirty="0">
                <a:latin typeface="KaiTi" panose="02010609060101010101" pitchFamily="49" charset="-122"/>
                <a:ea typeface="KaiTi" panose="02010609060101010101" pitchFamily="49" charset="-122"/>
              </a:rPr>
              <a:t>(1)</a:t>
            </a:r>
            <a:r>
              <a:rPr lang="zh-CN" altLang="en-US" sz="2400" dirty="0">
                <a:latin typeface="KaiTi" panose="02010609060101010101" pitchFamily="49" charset="-122"/>
                <a:ea typeface="KaiTi" panose="02010609060101010101" pitchFamily="49" charset="-122"/>
              </a:rPr>
              <a:t>面试准备阶段。</a:t>
            </a:r>
          </a:p>
          <a:p>
            <a:r>
              <a:rPr lang="en-US" altLang="zh-CN" sz="2400" dirty="0">
                <a:latin typeface="KaiTi" panose="02010609060101010101" pitchFamily="49" charset="-122"/>
                <a:ea typeface="KaiTi" panose="02010609060101010101" pitchFamily="49" charset="-122"/>
              </a:rPr>
              <a:t>(2)</a:t>
            </a:r>
            <a:r>
              <a:rPr lang="zh-CN" altLang="en-US" sz="2400" dirty="0">
                <a:latin typeface="KaiTi" panose="02010609060101010101" pitchFamily="49" charset="-122"/>
                <a:ea typeface="KaiTi" panose="02010609060101010101" pitchFamily="49" charset="-122"/>
              </a:rPr>
              <a:t>建立关系阶段。该阶段主要营造融洽的面试环境</a:t>
            </a:r>
            <a:r>
              <a:rPr lang="en-US" altLang="zh-CN" sz="2400" dirty="0">
                <a:latin typeface="KaiTi" panose="02010609060101010101" pitchFamily="49" charset="-122"/>
                <a:ea typeface="KaiTi" panose="02010609060101010101" pitchFamily="49" charset="-122"/>
              </a:rPr>
              <a:t>,</a:t>
            </a:r>
            <a:r>
              <a:rPr lang="zh-CN" altLang="en-US" sz="2400" dirty="0">
                <a:latin typeface="KaiTi" panose="02010609060101010101" pitchFamily="49" charset="-122"/>
                <a:ea typeface="KaiTi" panose="02010609060101010101" pitchFamily="49" charset="-122"/>
              </a:rPr>
              <a:t>适用的问题类型为封闭式问题。</a:t>
            </a:r>
          </a:p>
          <a:p>
            <a:r>
              <a:rPr lang="en-US" altLang="zh-CN" sz="2400" dirty="0">
                <a:latin typeface="KaiTi" panose="02010609060101010101" pitchFamily="49" charset="-122"/>
                <a:ea typeface="KaiTi" panose="02010609060101010101" pitchFamily="49" charset="-122"/>
              </a:rPr>
              <a:t>(3)</a:t>
            </a:r>
            <a:r>
              <a:rPr lang="zh-CN" altLang="en-US" sz="2400" dirty="0">
                <a:latin typeface="KaiTi" panose="02010609060101010101" pitchFamily="49" charset="-122"/>
                <a:ea typeface="KaiTi" panose="02010609060101010101" pitchFamily="49" charset="-122"/>
              </a:rPr>
              <a:t>导入问题阶段。这一阶段的着眼点在于为提出后面的问题做好铺垫。</a:t>
            </a:r>
          </a:p>
          <a:p>
            <a:r>
              <a:rPr lang="en-US" altLang="zh-CN" sz="2400" dirty="0">
                <a:latin typeface="KaiTi" panose="02010609060101010101" pitchFamily="49" charset="-122"/>
                <a:ea typeface="KaiTi" panose="02010609060101010101" pitchFamily="49" charset="-122"/>
              </a:rPr>
              <a:t>(4)</a:t>
            </a:r>
            <a:r>
              <a:rPr lang="zh-CN" altLang="en-US" sz="2400" dirty="0">
                <a:latin typeface="KaiTi" panose="02010609060101010101" pitchFamily="49" charset="-122"/>
                <a:ea typeface="KaiTi" panose="02010609060101010101" pitchFamily="49" charset="-122"/>
              </a:rPr>
              <a:t>核心考察阶段。这一阶段的着眼点在于考察应聘者的关键胜任能力</a:t>
            </a:r>
            <a:r>
              <a:rPr lang="en-US" altLang="zh-CN" sz="2400" dirty="0">
                <a:latin typeface="KaiTi" panose="02010609060101010101" pitchFamily="49" charset="-122"/>
                <a:ea typeface="KaiTi" panose="02010609060101010101" pitchFamily="49" charset="-122"/>
              </a:rPr>
              <a:t>,</a:t>
            </a:r>
            <a:r>
              <a:rPr lang="zh-CN" altLang="en-US" sz="2400" dirty="0">
                <a:latin typeface="KaiTi" panose="02010609060101010101" pitchFamily="49" charset="-122"/>
                <a:ea typeface="KaiTi" panose="02010609060101010101" pitchFamily="49" charset="-122"/>
              </a:rPr>
              <a:t>这是面试中最关键的环节。</a:t>
            </a:r>
          </a:p>
          <a:p>
            <a:r>
              <a:rPr lang="en-US" altLang="zh-CN" sz="2400" dirty="0">
                <a:latin typeface="KaiTi" panose="02010609060101010101" pitchFamily="49" charset="-122"/>
                <a:ea typeface="KaiTi" panose="02010609060101010101" pitchFamily="49" charset="-122"/>
              </a:rPr>
              <a:t>(5)</a:t>
            </a:r>
            <a:r>
              <a:rPr lang="zh-CN" altLang="en-US" sz="2400" dirty="0">
                <a:latin typeface="KaiTi" panose="02010609060101010101" pitchFamily="49" charset="-122"/>
                <a:ea typeface="KaiTi" panose="02010609060101010101" pitchFamily="49" charset="-122"/>
              </a:rPr>
              <a:t>信息确认阶段。这一阶段的着眼点在于对核心考察阶段所收集的有关职位胜任能力的信息进行确认和判断。 </a:t>
            </a:r>
            <a:endParaRPr lang="en-US" altLang="zh-CN" sz="2400" dirty="0">
              <a:latin typeface="KaiTi" panose="02010609060101010101" pitchFamily="49" charset="-122"/>
              <a:ea typeface="KaiTi" panose="02010609060101010101" pitchFamily="49" charset="-122"/>
            </a:endParaRPr>
          </a:p>
          <a:p>
            <a:r>
              <a:rPr lang="en-US" altLang="zh-CN" sz="2400" dirty="0">
                <a:latin typeface="KaiTi" panose="02010609060101010101" pitchFamily="49" charset="-122"/>
                <a:ea typeface="KaiTi" panose="02010609060101010101" pitchFamily="49" charset="-122"/>
              </a:rPr>
              <a:t>(6)</a:t>
            </a:r>
            <a:r>
              <a:rPr lang="zh-CN" altLang="en-US" sz="2400" dirty="0">
                <a:latin typeface="KaiTi" panose="02010609060101010101" pitchFamily="49" charset="-122"/>
                <a:ea typeface="KaiTi" panose="02010609060101010101" pitchFamily="49" charset="-122"/>
              </a:rPr>
              <a:t>总结收尾阶段。在这一阶段应当重点关注面试问题的收尾</a:t>
            </a:r>
            <a:r>
              <a:rPr lang="en-US" altLang="zh-CN" sz="2400" dirty="0">
                <a:latin typeface="KaiTi" panose="02010609060101010101" pitchFamily="49" charset="-122"/>
                <a:ea typeface="KaiTi" panose="02010609060101010101" pitchFamily="49" charset="-122"/>
              </a:rPr>
              <a:t>.</a:t>
            </a:r>
          </a:p>
        </p:txBody>
      </p:sp>
    </p:spTree>
    <p:extLst>
      <p:ext uri="{BB962C8B-B14F-4D97-AF65-F5344CB8AC3E}">
        <p14:creationId xmlns:p14="http://schemas.microsoft.com/office/powerpoint/2010/main" val="3347323361"/>
      </p:ext>
    </p:extLst>
  </p:cSld>
  <p:clrMapOvr>
    <a:masterClrMapping/>
  </p:clrMapOvr>
  <p:transition spd="slow" advTm="0">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1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矩形 24"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549157" y="-975631"/>
            <a:ext cx="583096" cy="838080"/>
          </a:xfrm>
          <a:prstGeom prst="rect">
            <a:avLst/>
          </a:prstGeom>
          <a:solidFill>
            <a:srgbClr val="365B7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 name="矩形 25"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1132253" y="-975631"/>
            <a:ext cx="583096" cy="838080"/>
          </a:xfrm>
          <a:prstGeom prst="rect">
            <a:avLst/>
          </a:prstGeom>
          <a:solidFill>
            <a:srgbClr val="96648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 name="矩形 26"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1715349" y="-975631"/>
            <a:ext cx="583096" cy="838080"/>
          </a:xfrm>
          <a:prstGeom prst="rect">
            <a:avLst/>
          </a:prstGeom>
          <a:solidFill>
            <a:srgbClr val="D06F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 name="矩形 27"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2298446" y="-975631"/>
            <a:ext cx="583096" cy="838080"/>
          </a:xfrm>
          <a:prstGeom prst="rect">
            <a:avLst/>
          </a:prstGeom>
          <a:solidFill>
            <a:srgbClr val="F779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 name="矩形 28"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2881542" y="-975631"/>
            <a:ext cx="583096" cy="838080"/>
          </a:xfrm>
          <a:prstGeom prst="rect">
            <a:avLst/>
          </a:prstGeom>
          <a:solidFill>
            <a:srgbClr val="F8AD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cxnSp>
        <p:nvCxnSpPr>
          <p:cNvPr id="83" name="直接连接符 82"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CxnSpPr/>
          <p:nvPr/>
        </p:nvCxnSpPr>
        <p:spPr>
          <a:xfrm>
            <a:off x="3246637" y="1273629"/>
            <a:ext cx="5770860"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85" name="椭圆 84"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flipH="1">
            <a:off x="2686180" y="813581"/>
            <a:ext cx="157493" cy="157493"/>
          </a:xfrm>
          <a:prstGeom prst="ellipse">
            <a:avLst/>
          </a:prstGeom>
          <a:solidFill>
            <a:srgbClr val="D06F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6" name="椭圆 85"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flipH="1">
            <a:off x="2686180" y="335956"/>
            <a:ext cx="321030" cy="321030"/>
          </a:xfrm>
          <a:prstGeom prst="ellipse">
            <a:avLst/>
          </a:prstGeom>
          <a:solidFill>
            <a:srgbClr val="966481"/>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7" name="椭圆 86"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flipH="1">
            <a:off x="2991678" y="806317"/>
            <a:ext cx="219803" cy="219803"/>
          </a:xfrm>
          <a:prstGeom prst="ellipse">
            <a:avLst/>
          </a:prstGeom>
          <a:solidFill>
            <a:srgbClr val="365B7C"/>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8" name="椭圆 87"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flipH="1">
            <a:off x="2031169" y="697840"/>
            <a:ext cx="164852" cy="164852"/>
          </a:xfrm>
          <a:prstGeom prst="ellipse">
            <a:avLst/>
          </a:prstGeom>
          <a:solidFill>
            <a:srgbClr val="F779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9" name="椭圆 88"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9354354" y="755438"/>
            <a:ext cx="157493" cy="157493"/>
          </a:xfrm>
          <a:prstGeom prst="ellipse">
            <a:avLst/>
          </a:prstGeom>
          <a:solidFill>
            <a:srgbClr val="D06F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0" name="椭圆 89"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9190817" y="277813"/>
            <a:ext cx="321030" cy="321030"/>
          </a:xfrm>
          <a:prstGeom prst="ellipse">
            <a:avLst/>
          </a:prstGeom>
          <a:solidFill>
            <a:srgbClr val="966481"/>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1" name="椭圆 90"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a:off x="8986546" y="748174"/>
            <a:ext cx="219803" cy="219803"/>
          </a:xfrm>
          <a:prstGeom prst="ellipse">
            <a:avLst/>
          </a:prstGeom>
          <a:solidFill>
            <a:srgbClr val="365B7C"/>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2" name="椭圆 91"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a:off x="10002006" y="639697"/>
            <a:ext cx="164852" cy="164852"/>
          </a:xfrm>
          <a:prstGeom prst="ellipse">
            <a:avLst/>
          </a:prstGeom>
          <a:solidFill>
            <a:srgbClr val="F779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 name="e7d195523061f1c0"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hidden="1"/>
          <p:cNvSpPr txBox="1"/>
          <p:nvPr/>
        </p:nvSpPr>
        <p:spPr>
          <a:xfrm>
            <a:off x="-355600" y="1803400"/>
            <a:ext cx="293927" cy="1016000"/>
          </a:xfrm>
          <a:prstGeom prst="rect">
            <a:avLst/>
          </a:prstGeom>
          <a:noFill/>
        </p:spPr>
        <p:txBody>
          <a:bodyPr vert="wordArtVert" rtlCol="0">
            <a:spAutoFit/>
          </a:bodyPr>
          <a:lstStyle/>
          <a:p>
            <a:r>
              <a:rPr lang="en-US" altLang="zh-CN" sz="100"/>
              <a:t>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a:t>
            </a:r>
            <a:endParaRPr lang="zh-CN" altLang="en-US" sz="100"/>
          </a:p>
        </p:txBody>
      </p:sp>
      <p:sp>
        <p:nvSpPr>
          <p:cNvPr id="3" name="矩形 2">
            <a:extLst>
              <a:ext uri="{FF2B5EF4-FFF2-40B4-BE49-F238E27FC236}">
                <a16:creationId xmlns:a16="http://schemas.microsoft.com/office/drawing/2014/main" id="{65C899BA-91A9-D442-80B0-F1E82DC78169}"/>
              </a:ext>
            </a:extLst>
          </p:cNvPr>
          <p:cNvSpPr/>
          <p:nvPr/>
        </p:nvSpPr>
        <p:spPr>
          <a:xfrm>
            <a:off x="1423801" y="1675609"/>
            <a:ext cx="9354127" cy="3539430"/>
          </a:xfrm>
          <a:prstGeom prst="rect">
            <a:avLst/>
          </a:prstGeom>
        </p:spPr>
        <p:txBody>
          <a:bodyPr wrap="square">
            <a:spAutoFit/>
          </a:bodyPr>
          <a:lstStyle/>
          <a:p>
            <a:r>
              <a:rPr lang="zh-CN" altLang="en-US" sz="2800" b="1" dirty="0">
                <a:latin typeface="KaiTi" panose="02010609060101010101" pitchFamily="49" charset="-122"/>
                <a:ea typeface="KaiTi" panose="02010609060101010101" pitchFamily="49" charset="-122"/>
              </a:rPr>
              <a:t>四、面试技巧</a:t>
            </a:r>
            <a:endParaRPr lang="en-US" altLang="zh-CN" sz="2800" b="1" dirty="0">
              <a:latin typeface="KaiTi" panose="02010609060101010101" pitchFamily="49" charset="-122"/>
              <a:ea typeface="KaiTi" panose="02010609060101010101" pitchFamily="49" charset="-122"/>
            </a:endParaRPr>
          </a:p>
          <a:p>
            <a:r>
              <a:rPr lang="en-US" altLang="zh-CN" sz="2800" b="1" dirty="0">
                <a:latin typeface="KaiTi" panose="02010609060101010101" pitchFamily="49" charset="-122"/>
                <a:ea typeface="KaiTi" panose="02010609060101010101" pitchFamily="49" charset="-122"/>
              </a:rPr>
              <a:t>(</a:t>
            </a:r>
            <a:r>
              <a:rPr lang="zh-CN" altLang="en-US" sz="2800" b="1" dirty="0">
                <a:latin typeface="KaiTi" panose="02010609060101010101" pitchFamily="49" charset="-122"/>
                <a:ea typeface="KaiTi" panose="02010609060101010101" pitchFamily="49" charset="-122"/>
              </a:rPr>
              <a:t>一</a:t>
            </a:r>
            <a:r>
              <a:rPr lang="en-US" altLang="zh-CN" sz="2800" b="1" dirty="0">
                <a:latin typeface="KaiTi" panose="02010609060101010101" pitchFamily="49" charset="-122"/>
                <a:ea typeface="KaiTi" panose="02010609060101010101" pitchFamily="49" charset="-122"/>
              </a:rPr>
              <a:t>)</a:t>
            </a:r>
            <a:r>
              <a:rPr lang="zh-CN" altLang="en-US" sz="2800" b="1" dirty="0">
                <a:latin typeface="KaiTi" panose="02010609060101010101" pitchFamily="49" charset="-122"/>
                <a:ea typeface="KaiTi" panose="02010609060101010101" pitchFamily="49" charset="-122"/>
              </a:rPr>
              <a:t>面试时的提问技巧 </a:t>
            </a:r>
          </a:p>
          <a:p>
            <a:r>
              <a:rPr lang="en-US" altLang="zh-CN" sz="2400" dirty="0">
                <a:latin typeface="KaiTi" panose="02010609060101010101" pitchFamily="49" charset="-122"/>
                <a:ea typeface="KaiTi" panose="02010609060101010101" pitchFamily="49" charset="-122"/>
              </a:rPr>
              <a:t>(1)</a:t>
            </a:r>
            <a:r>
              <a:rPr lang="zh-CN" altLang="en-US" sz="2400" dirty="0">
                <a:latin typeface="KaiTi" panose="02010609060101010101" pitchFamily="49" charset="-122"/>
                <a:ea typeface="KaiTi" panose="02010609060101010101" pitchFamily="49" charset="-122"/>
              </a:rPr>
              <a:t>保证面试问题的结构合理</a:t>
            </a:r>
            <a:r>
              <a:rPr lang="en-US" altLang="zh-CN" sz="2400" dirty="0">
                <a:latin typeface="KaiTi" panose="02010609060101010101" pitchFamily="49" charset="-122"/>
                <a:ea typeface="KaiTi" panose="02010609060101010101" pitchFamily="49" charset="-122"/>
              </a:rPr>
              <a:t>,</a:t>
            </a:r>
            <a:r>
              <a:rPr lang="zh-CN" altLang="en-US" sz="2400" dirty="0">
                <a:latin typeface="KaiTi" panose="02010609060101010101" pitchFamily="49" charset="-122"/>
                <a:ea typeface="KaiTi" panose="02010609060101010101" pitchFamily="49" charset="-122"/>
              </a:rPr>
              <a:t>即事先确定问题的顺序、层次 </a:t>
            </a:r>
          </a:p>
          <a:p>
            <a:r>
              <a:rPr lang="en-US" altLang="zh-CN" sz="2400" dirty="0">
                <a:latin typeface="KaiTi" panose="02010609060101010101" pitchFamily="49" charset="-122"/>
                <a:ea typeface="KaiTi" panose="02010609060101010101" pitchFamily="49" charset="-122"/>
              </a:rPr>
              <a:t>(2)</a:t>
            </a:r>
            <a:r>
              <a:rPr lang="zh-CN" altLang="en-US" sz="2400" dirty="0">
                <a:latin typeface="KaiTi" panose="02010609060101010101" pitchFamily="49" charset="-122"/>
                <a:ea typeface="KaiTi" panose="02010609060101010101" pitchFamily="49" charset="-122"/>
              </a:rPr>
              <a:t>一般应在轻松的气氛下进行面试 </a:t>
            </a:r>
          </a:p>
          <a:p>
            <a:r>
              <a:rPr lang="en-US" altLang="zh-CN" sz="2400" dirty="0">
                <a:latin typeface="KaiTi" panose="02010609060101010101" pitchFamily="49" charset="-122"/>
                <a:ea typeface="KaiTi" panose="02010609060101010101" pitchFamily="49" charset="-122"/>
              </a:rPr>
              <a:t>(3)</a:t>
            </a:r>
            <a:r>
              <a:rPr lang="zh-CN" altLang="en-US" sz="2400" dirty="0">
                <a:latin typeface="KaiTi" panose="02010609060101010101" pitchFamily="49" charset="-122"/>
                <a:ea typeface="KaiTi" panose="02010609060101010101" pitchFamily="49" charset="-122"/>
              </a:rPr>
              <a:t>提问要先易后难</a:t>
            </a:r>
            <a:r>
              <a:rPr lang="en-US" altLang="zh-CN" sz="2400" dirty="0">
                <a:latin typeface="KaiTi" panose="02010609060101010101" pitchFamily="49" charset="-122"/>
                <a:ea typeface="KaiTi" panose="02010609060101010101" pitchFamily="49" charset="-122"/>
              </a:rPr>
              <a:t>,</a:t>
            </a:r>
            <a:r>
              <a:rPr lang="zh-CN" altLang="en-US" sz="2400" dirty="0">
                <a:latin typeface="KaiTi" panose="02010609060101010101" pitchFamily="49" charset="-122"/>
                <a:ea typeface="KaiTi" panose="02010609060101010101" pitchFamily="49" charset="-122"/>
              </a:rPr>
              <a:t>由浅入深 </a:t>
            </a:r>
            <a:endParaRPr lang="en-US" altLang="zh-CN" sz="2400" dirty="0">
              <a:latin typeface="KaiTi" panose="02010609060101010101" pitchFamily="49" charset="-122"/>
              <a:ea typeface="KaiTi" panose="02010609060101010101" pitchFamily="49" charset="-122"/>
            </a:endParaRPr>
          </a:p>
          <a:p>
            <a:r>
              <a:rPr lang="en-US" altLang="zh-CN" sz="2400" dirty="0">
                <a:latin typeface="KaiTi" panose="02010609060101010101" pitchFamily="49" charset="-122"/>
                <a:ea typeface="KaiTi" panose="02010609060101010101" pitchFamily="49" charset="-122"/>
              </a:rPr>
              <a:t>(4)</a:t>
            </a:r>
            <a:r>
              <a:rPr lang="zh-CN" altLang="en-US" sz="2400" dirty="0">
                <a:latin typeface="KaiTi" panose="02010609060101010101" pitchFamily="49" charset="-122"/>
                <a:ea typeface="KaiTi" panose="02010609060101010101" pitchFamily="49" charset="-122"/>
              </a:rPr>
              <a:t>提问的形式要多样 </a:t>
            </a:r>
          </a:p>
          <a:p>
            <a:r>
              <a:rPr lang="en-US" altLang="zh-CN" sz="2400" dirty="0">
                <a:latin typeface="KaiTi" panose="02010609060101010101" pitchFamily="49" charset="-122"/>
                <a:ea typeface="KaiTi" panose="02010609060101010101" pitchFamily="49" charset="-122"/>
              </a:rPr>
              <a:t>(5)</a:t>
            </a:r>
            <a:r>
              <a:rPr lang="zh-CN" altLang="en-US" sz="2400" dirty="0">
                <a:latin typeface="KaiTi" panose="02010609060101010101" pitchFamily="49" charset="-122"/>
                <a:ea typeface="KaiTi" panose="02010609060101010101" pitchFamily="49" charset="-122"/>
              </a:rPr>
              <a:t>在面试的开始阶段</a:t>
            </a:r>
            <a:r>
              <a:rPr lang="en-US" altLang="zh-CN" sz="2400" dirty="0">
                <a:latin typeface="KaiTi" panose="02010609060101010101" pitchFamily="49" charset="-122"/>
                <a:ea typeface="KaiTi" panose="02010609060101010101" pitchFamily="49" charset="-122"/>
              </a:rPr>
              <a:t>,</a:t>
            </a:r>
            <a:r>
              <a:rPr lang="zh-CN" altLang="en-US" sz="2400" dirty="0">
                <a:latin typeface="KaiTi" panose="02010609060101010101" pitchFamily="49" charset="-122"/>
                <a:ea typeface="KaiTi" panose="02010609060101010101" pitchFamily="49" charset="-122"/>
              </a:rPr>
              <a:t>要多提问开放性的问题 </a:t>
            </a:r>
          </a:p>
          <a:p>
            <a:r>
              <a:rPr lang="en-US" altLang="zh-CN" sz="2400" dirty="0">
                <a:latin typeface="KaiTi" panose="02010609060101010101" pitchFamily="49" charset="-122"/>
                <a:ea typeface="KaiTi" panose="02010609060101010101" pitchFamily="49" charset="-122"/>
              </a:rPr>
              <a:t>(6)</a:t>
            </a:r>
            <a:r>
              <a:rPr lang="zh-CN" altLang="en-US" sz="2400" dirty="0">
                <a:latin typeface="KaiTi" panose="02010609060101010101" pitchFamily="49" charset="-122"/>
                <a:ea typeface="KaiTi" panose="02010609060101010101" pitchFamily="49" charset="-122"/>
              </a:rPr>
              <a:t>不要问带有提问者本人倾向的问题 </a:t>
            </a:r>
          </a:p>
          <a:p>
            <a:r>
              <a:rPr lang="en-US" altLang="zh-CN" sz="2400" dirty="0">
                <a:latin typeface="KaiTi" panose="02010609060101010101" pitchFamily="49" charset="-122"/>
                <a:ea typeface="KaiTi" panose="02010609060101010101" pitchFamily="49" charset="-122"/>
              </a:rPr>
              <a:t>(7)</a:t>
            </a:r>
            <a:r>
              <a:rPr lang="zh-CN" altLang="en-US" sz="2400" dirty="0">
                <a:latin typeface="KaiTi" panose="02010609060101010101" pitchFamily="49" charset="-122"/>
                <a:ea typeface="KaiTi" panose="02010609060101010101" pitchFamily="49" charset="-122"/>
              </a:rPr>
              <a:t>尽可能提问与过去行为有关的问题</a:t>
            </a:r>
            <a:r>
              <a:rPr lang="en-US" altLang="zh-CN" sz="2400" dirty="0">
                <a:latin typeface="KaiTi" panose="02010609060101010101" pitchFamily="49" charset="-122"/>
                <a:ea typeface="KaiTi" panose="02010609060101010101" pitchFamily="49" charset="-122"/>
              </a:rPr>
              <a:t>,</a:t>
            </a:r>
            <a:r>
              <a:rPr lang="zh-CN" altLang="en-US" sz="2400" dirty="0">
                <a:latin typeface="KaiTi" panose="02010609060101010101" pitchFamily="49" charset="-122"/>
                <a:ea typeface="KaiTi" panose="02010609060101010101" pitchFamily="49" charset="-122"/>
              </a:rPr>
              <a:t>即行为性问题 </a:t>
            </a:r>
          </a:p>
        </p:txBody>
      </p:sp>
    </p:spTree>
    <p:extLst>
      <p:ext uri="{BB962C8B-B14F-4D97-AF65-F5344CB8AC3E}">
        <p14:creationId xmlns:p14="http://schemas.microsoft.com/office/powerpoint/2010/main" val="3750798412"/>
      </p:ext>
    </p:extLst>
  </p:cSld>
  <p:clrMapOvr>
    <a:masterClrMapping/>
  </p:clrMapOvr>
  <p:transition spd="slow" advTm="0">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8" presetClass="emph" presetSubtype="0" fill="hold" grpId="0" nodeType="clickEffect">
                                  <p:stCondLst>
                                    <p:cond delay="0"/>
                                  </p:stCondLst>
                                  <p:childTnLst>
                                    <p:animRot by="21600000">
                                      <p:cBhvr>
                                        <p:cTn id="6" dur="2000" fill="hold"/>
                                        <p:tgtEl>
                                          <p:spTgt spid="3"/>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1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矩形 24"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549157" y="-975631"/>
            <a:ext cx="583096" cy="838080"/>
          </a:xfrm>
          <a:prstGeom prst="rect">
            <a:avLst/>
          </a:prstGeom>
          <a:solidFill>
            <a:srgbClr val="365B7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 name="矩形 25"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1132253" y="-975631"/>
            <a:ext cx="583096" cy="838080"/>
          </a:xfrm>
          <a:prstGeom prst="rect">
            <a:avLst/>
          </a:prstGeom>
          <a:solidFill>
            <a:srgbClr val="96648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 name="矩形 26"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1715349" y="-975631"/>
            <a:ext cx="583096" cy="838080"/>
          </a:xfrm>
          <a:prstGeom prst="rect">
            <a:avLst/>
          </a:prstGeom>
          <a:solidFill>
            <a:srgbClr val="D06F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 name="矩形 27"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2298446" y="-975631"/>
            <a:ext cx="583096" cy="838080"/>
          </a:xfrm>
          <a:prstGeom prst="rect">
            <a:avLst/>
          </a:prstGeom>
          <a:solidFill>
            <a:srgbClr val="F779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 name="矩形 28"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2881542" y="-975631"/>
            <a:ext cx="583096" cy="838080"/>
          </a:xfrm>
          <a:prstGeom prst="rect">
            <a:avLst/>
          </a:prstGeom>
          <a:solidFill>
            <a:srgbClr val="F8AD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cxnSp>
        <p:nvCxnSpPr>
          <p:cNvPr id="83" name="直接连接符 82"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CxnSpPr/>
          <p:nvPr/>
        </p:nvCxnSpPr>
        <p:spPr>
          <a:xfrm>
            <a:off x="3246637" y="1273629"/>
            <a:ext cx="5770860"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85" name="椭圆 84"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flipH="1">
            <a:off x="2686180" y="813581"/>
            <a:ext cx="157493" cy="157493"/>
          </a:xfrm>
          <a:prstGeom prst="ellipse">
            <a:avLst/>
          </a:prstGeom>
          <a:solidFill>
            <a:srgbClr val="D06F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6" name="椭圆 85"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flipH="1">
            <a:off x="2686180" y="335956"/>
            <a:ext cx="321030" cy="321030"/>
          </a:xfrm>
          <a:prstGeom prst="ellipse">
            <a:avLst/>
          </a:prstGeom>
          <a:solidFill>
            <a:srgbClr val="966481"/>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7" name="椭圆 86"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flipH="1">
            <a:off x="2991678" y="806317"/>
            <a:ext cx="219803" cy="219803"/>
          </a:xfrm>
          <a:prstGeom prst="ellipse">
            <a:avLst/>
          </a:prstGeom>
          <a:solidFill>
            <a:srgbClr val="365B7C"/>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8" name="椭圆 87"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flipH="1">
            <a:off x="2031169" y="697840"/>
            <a:ext cx="164852" cy="164852"/>
          </a:xfrm>
          <a:prstGeom prst="ellipse">
            <a:avLst/>
          </a:prstGeom>
          <a:solidFill>
            <a:srgbClr val="F779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9" name="椭圆 88"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9354354" y="755438"/>
            <a:ext cx="157493" cy="157493"/>
          </a:xfrm>
          <a:prstGeom prst="ellipse">
            <a:avLst/>
          </a:prstGeom>
          <a:solidFill>
            <a:srgbClr val="D06F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0" name="椭圆 89"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9190817" y="277813"/>
            <a:ext cx="321030" cy="321030"/>
          </a:xfrm>
          <a:prstGeom prst="ellipse">
            <a:avLst/>
          </a:prstGeom>
          <a:solidFill>
            <a:srgbClr val="966481"/>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1" name="椭圆 90"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a:off x="8986546" y="748174"/>
            <a:ext cx="219803" cy="219803"/>
          </a:xfrm>
          <a:prstGeom prst="ellipse">
            <a:avLst/>
          </a:prstGeom>
          <a:solidFill>
            <a:srgbClr val="365B7C"/>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2" name="椭圆 91"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a:off x="10002006" y="639697"/>
            <a:ext cx="164852" cy="164852"/>
          </a:xfrm>
          <a:prstGeom prst="ellipse">
            <a:avLst/>
          </a:prstGeom>
          <a:solidFill>
            <a:srgbClr val="F779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 name="e7d195523061f1c0"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hidden="1"/>
          <p:cNvSpPr txBox="1"/>
          <p:nvPr/>
        </p:nvSpPr>
        <p:spPr>
          <a:xfrm>
            <a:off x="-355600" y="1803400"/>
            <a:ext cx="293927" cy="1016000"/>
          </a:xfrm>
          <a:prstGeom prst="rect">
            <a:avLst/>
          </a:prstGeom>
          <a:noFill/>
        </p:spPr>
        <p:txBody>
          <a:bodyPr vert="wordArtVert" rtlCol="0">
            <a:spAutoFit/>
          </a:bodyPr>
          <a:lstStyle/>
          <a:p>
            <a:r>
              <a:rPr lang="en-US" altLang="zh-CN" sz="100"/>
              <a:t>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a:t>
            </a:r>
            <a:endParaRPr lang="zh-CN" altLang="en-US" sz="100"/>
          </a:p>
        </p:txBody>
      </p:sp>
      <p:pic>
        <p:nvPicPr>
          <p:cNvPr id="20" name="Picture 4">
            <a:extLst>
              <a:ext uri="{FF2B5EF4-FFF2-40B4-BE49-F238E27FC236}">
                <a16:creationId xmlns:a16="http://schemas.microsoft.com/office/drawing/2014/main" id="{80931A56-2941-4A4F-A04C-CE62DB78901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51513" y="1095958"/>
            <a:ext cx="6494026" cy="2804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 name="Picture 4">
            <a:extLst>
              <a:ext uri="{FF2B5EF4-FFF2-40B4-BE49-F238E27FC236}">
                <a16:creationId xmlns:a16="http://schemas.microsoft.com/office/drawing/2014/main" id="{F868C481-DE4A-8D4C-AE70-DCD223FF3CBB}"/>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631497" y="3900196"/>
            <a:ext cx="7239291" cy="28178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27182188"/>
      </p:ext>
    </p:extLst>
  </p:cSld>
  <p:clrMapOvr>
    <a:masterClrMapping/>
  </p:clrMapOvr>
  <p:transition spd="slow" advTm="0">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2" presetClass="emph" presetSubtype="0" fill="hold" nodeType="clickEffect">
                                  <p:stCondLst>
                                    <p:cond delay="0"/>
                                  </p:stCondLst>
                                  <p:childTnLst>
                                    <p:animRot by="120000">
                                      <p:cBhvr>
                                        <p:cTn id="6" dur="100" fill="hold">
                                          <p:stCondLst>
                                            <p:cond delay="0"/>
                                          </p:stCondLst>
                                        </p:cTn>
                                        <p:tgtEl>
                                          <p:spTgt spid="20"/>
                                        </p:tgtEl>
                                        <p:attrNameLst>
                                          <p:attrName>r</p:attrName>
                                        </p:attrNameLst>
                                      </p:cBhvr>
                                    </p:animRot>
                                    <p:animRot by="-240000">
                                      <p:cBhvr>
                                        <p:cTn id="7" dur="200" fill="hold">
                                          <p:stCondLst>
                                            <p:cond delay="200"/>
                                          </p:stCondLst>
                                        </p:cTn>
                                        <p:tgtEl>
                                          <p:spTgt spid="20"/>
                                        </p:tgtEl>
                                        <p:attrNameLst>
                                          <p:attrName>r</p:attrName>
                                        </p:attrNameLst>
                                      </p:cBhvr>
                                    </p:animRot>
                                    <p:animRot by="240000">
                                      <p:cBhvr>
                                        <p:cTn id="8" dur="200" fill="hold">
                                          <p:stCondLst>
                                            <p:cond delay="400"/>
                                          </p:stCondLst>
                                        </p:cTn>
                                        <p:tgtEl>
                                          <p:spTgt spid="20"/>
                                        </p:tgtEl>
                                        <p:attrNameLst>
                                          <p:attrName>r</p:attrName>
                                        </p:attrNameLst>
                                      </p:cBhvr>
                                    </p:animRot>
                                    <p:animRot by="-240000">
                                      <p:cBhvr>
                                        <p:cTn id="9" dur="200" fill="hold">
                                          <p:stCondLst>
                                            <p:cond delay="600"/>
                                          </p:stCondLst>
                                        </p:cTn>
                                        <p:tgtEl>
                                          <p:spTgt spid="20"/>
                                        </p:tgtEl>
                                        <p:attrNameLst>
                                          <p:attrName>r</p:attrName>
                                        </p:attrNameLst>
                                      </p:cBhvr>
                                    </p:animRot>
                                    <p:animRot by="120000">
                                      <p:cBhvr>
                                        <p:cTn id="10" dur="200" fill="hold">
                                          <p:stCondLst>
                                            <p:cond delay="800"/>
                                          </p:stCondLst>
                                        </p:cTn>
                                        <p:tgtEl>
                                          <p:spTgt spid="20"/>
                                        </p:tgtEl>
                                        <p:attrNameLst>
                                          <p:attrName>r</p:attrName>
                                        </p:attrNameLst>
                                      </p:cBhvr>
                                    </p:animRot>
                                  </p:childTnLst>
                                </p:cTn>
                              </p:par>
                            </p:childTnLst>
                          </p:cTn>
                        </p:par>
                      </p:childTnLst>
                    </p:cTn>
                  </p:par>
                  <p:par>
                    <p:cTn id="11" fill="hold">
                      <p:stCondLst>
                        <p:cond delay="indefinite"/>
                      </p:stCondLst>
                      <p:childTnLst>
                        <p:par>
                          <p:cTn id="12" fill="hold">
                            <p:stCondLst>
                              <p:cond delay="0"/>
                            </p:stCondLst>
                            <p:childTnLst>
                              <p:par>
                                <p:cTn id="13" presetID="32" presetClass="emph" presetSubtype="0" fill="hold" nodeType="clickEffect">
                                  <p:stCondLst>
                                    <p:cond delay="0"/>
                                  </p:stCondLst>
                                  <p:childTnLst>
                                    <p:animRot by="120000">
                                      <p:cBhvr>
                                        <p:cTn id="14" dur="100" fill="hold">
                                          <p:stCondLst>
                                            <p:cond delay="0"/>
                                          </p:stCondLst>
                                        </p:cTn>
                                        <p:tgtEl>
                                          <p:spTgt spid="21"/>
                                        </p:tgtEl>
                                        <p:attrNameLst>
                                          <p:attrName>r</p:attrName>
                                        </p:attrNameLst>
                                      </p:cBhvr>
                                    </p:animRot>
                                    <p:animRot by="-240000">
                                      <p:cBhvr>
                                        <p:cTn id="15" dur="200" fill="hold">
                                          <p:stCondLst>
                                            <p:cond delay="200"/>
                                          </p:stCondLst>
                                        </p:cTn>
                                        <p:tgtEl>
                                          <p:spTgt spid="21"/>
                                        </p:tgtEl>
                                        <p:attrNameLst>
                                          <p:attrName>r</p:attrName>
                                        </p:attrNameLst>
                                      </p:cBhvr>
                                    </p:animRot>
                                    <p:animRot by="240000">
                                      <p:cBhvr>
                                        <p:cTn id="16" dur="200" fill="hold">
                                          <p:stCondLst>
                                            <p:cond delay="400"/>
                                          </p:stCondLst>
                                        </p:cTn>
                                        <p:tgtEl>
                                          <p:spTgt spid="21"/>
                                        </p:tgtEl>
                                        <p:attrNameLst>
                                          <p:attrName>r</p:attrName>
                                        </p:attrNameLst>
                                      </p:cBhvr>
                                    </p:animRot>
                                    <p:animRot by="-240000">
                                      <p:cBhvr>
                                        <p:cTn id="17" dur="200" fill="hold">
                                          <p:stCondLst>
                                            <p:cond delay="600"/>
                                          </p:stCondLst>
                                        </p:cTn>
                                        <p:tgtEl>
                                          <p:spTgt spid="21"/>
                                        </p:tgtEl>
                                        <p:attrNameLst>
                                          <p:attrName>r</p:attrName>
                                        </p:attrNameLst>
                                      </p:cBhvr>
                                    </p:animRot>
                                    <p:animRot by="120000">
                                      <p:cBhvr>
                                        <p:cTn id="18" dur="200" fill="hold">
                                          <p:stCondLst>
                                            <p:cond delay="800"/>
                                          </p:stCondLst>
                                        </p:cTn>
                                        <p:tgtEl>
                                          <p:spTgt spid="21"/>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5" name="组合 54"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GrpSpPr/>
          <p:nvPr/>
        </p:nvGrpSpPr>
        <p:grpSpPr>
          <a:xfrm>
            <a:off x="741680" y="598170"/>
            <a:ext cx="3410585" cy="5674360"/>
            <a:chOff x="752634" y="1779108"/>
            <a:chExt cx="2304256" cy="4167230"/>
          </a:xfrm>
        </p:grpSpPr>
        <p:sp>
          <p:nvSpPr>
            <p:cNvPr id="56" name="圆角矩形 38"/>
            <p:cNvSpPr/>
            <p:nvPr/>
          </p:nvSpPr>
          <p:spPr>
            <a:xfrm rot="572624">
              <a:off x="1297576" y="1779108"/>
              <a:ext cx="1274792" cy="1256404"/>
            </a:xfrm>
            <a:custGeom>
              <a:avLst/>
              <a:gdLst/>
              <a:ahLst/>
              <a:cxnLst/>
              <a:rect l="l" t="t" r="r" b="b"/>
              <a:pathLst>
                <a:path w="1554798" h="1532371">
                  <a:moveTo>
                    <a:pt x="260464" y="73817"/>
                  </a:moveTo>
                  <a:cubicBezTo>
                    <a:pt x="306072" y="28209"/>
                    <a:pt x="369078" y="0"/>
                    <a:pt x="438674" y="0"/>
                  </a:cubicBezTo>
                  <a:lnTo>
                    <a:pt x="1302770" y="0"/>
                  </a:lnTo>
                  <a:cubicBezTo>
                    <a:pt x="1441961" y="0"/>
                    <a:pt x="1554798" y="112837"/>
                    <a:pt x="1554798" y="252028"/>
                  </a:cubicBezTo>
                  <a:lnTo>
                    <a:pt x="1554798" y="252029"/>
                  </a:lnTo>
                  <a:lnTo>
                    <a:pt x="1554798" y="1116125"/>
                  </a:lnTo>
                  <a:cubicBezTo>
                    <a:pt x="1554798" y="1255316"/>
                    <a:pt x="1441961" y="1368153"/>
                    <a:pt x="1302770" y="1368153"/>
                  </a:cubicBezTo>
                  <a:cubicBezTo>
                    <a:pt x="1163579" y="1368153"/>
                    <a:pt x="1050742" y="1255316"/>
                    <a:pt x="1050742" y="1116125"/>
                  </a:cubicBezTo>
                  <a:lnTo>
                    <a:pt x="1050742" y="860250"/>
                  </a:lnTo>
                  <a:cubicBezTo>
                    <a:pt x="1050311" y="861013"/>
                    <a:pt x="1049708" y="861600"/>
                    <a:pt x="1049101" y="862186"/>
                  </a:cubicBezTo>
                  <a:lnTo>
                    <a:pt x="426920" y="1461813"/>
                  </a:lnTo>
                  <a:cubicBezTo>
                    <a:pt x="326697" y="1558402"/>
                    <a:pt x="167149" y="1555457"/>
                    <a:pt x="70559" y="1455234"/>
                  </a:cubicBezTo>
                  <a:cubicBezTo>
                    <a:pt x="-26031" y="1355012"/>
                    <a:pt x="-23086" y="1195463"/>
                    <a:pt x="77137" y="1098874"/>
                  </a:cubicBezTo>
                  <a:lnTo>
                    <a:pt x="694328" y="504056"/>
                  </a:lnTo>
                  <a:lnTo>
                    <a:pt x="438674" y="504056"/>
                  </a:lnTo>
                  <a:cubicBezTo>
                    <a:pt x="299483" y="504056"/>
                    <a:pt x="186646" y="391219"/>
                    <a:pt x="186646" y="252028"/>
                  </a:cubicBezTo>
                  <a:cubicBezTo>
                    <a:pt x="186646" y="182432"/>
                    <a:pt x="214855" y="119426"/>
                    <a:pt x="260464" y="73817"/>
                  </a:cubicBezTo>
                  <a:close/>
                </a:path>
              </a:pathLst>
            </a:custGeom>
            <a:solidFill>
              <a:srgbClr val="D06F83"/>
            </a:solidFill>
            <a:ln w="19050">
              <a:gradFill>
                <a:gsLst>
                  <a:gs pos="89000">
                    <a:schemeClr val="bg1">
                      <a:lumMod val="85000"/>
                    </a:schemeClr>
                  </a:gs>
                  <a:gs pos="0">
                    <a:schemeClr val="bg1"/>
                  </a:gs>
                </a:gsLst>
                <a:lin ang="7200000" scaled="0"/>
              </a:gradFill>
            </a:ln>
            <a:effectLst>
              <a:outerShdw blurRad="254000" dist="127000" dir="8160000" algn="tr" rotWithShape="0">
                <a:prstClr val="black">
                  <a:alpha val="34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7" name="圆角矩形 56"/>
            <p:cNvSpPr/>
            <p:nvPr/>
          </p:nvSpPr>
          <p:spPr>
            <a:xfrm>
              <a:off x="752634" y="3115798"/>
              <a:ext cx="2304256" cy="2830540"/>
            </a:xfrm>
            <a:prstGeom prst="roundRect">
              <a:avLst>
                <a:gd name="adj" fmla="val 6909"/>
              </a:avLst>
            </a:prstGeom>
            <a:solidFill>
              <a:srgbClr val="EFEFEF"/>
            </a:solidFill>
            <a:ln w="19050">
              <a:gradFill>
                <a:gsLst>
                  <a:gs pos="89000">
                    <a:schemeClr val="bg1">
                      <a:lumMod val="85000"/>
                    </a:schemeClr>
                  </a:gs>
                  <a:gs pos="0">
                    <a:schemeClr val="bg1"/>
                  </a:gs>
                </a:gsLst>
                <a:lin ang="7200000" scaled="0"/>
              </a:gradFill>
            </a:ln>
            <a:effectLst>
              <a:outerShdw blurRad="254000" dist="127000" dir="8160000" algn="tr" rotWithShape="0">
                <a:prstClr val="black">
                  <a:alpha val="34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58" name="组合 57"/>
            <p:cNvGrpSpPr/>
            <p:nvPr/>
          </p:nvGrpSpPr>
          <p:grpSpPr>
            <a:xfrm rot="16200000">
              <a:off x="2087525" y="3024024"/>
              <a:ext cx="441397" cy="58863"/>
              <a:chOff x="2975753" y="1851670"/>
              <a:chExt cx="539968" cy="72008"/>
            </a:xfrm>
          </p:grpSpPr>
          <p:sp>
            <p:nvSpPr>
              <p:cNvPr id="66" name="椭圆 65"/>
              <p:cNvSpPr/>
              <p:nvPr/>
            </p:nvSpPr>
            <p:spPr>
              <a:xfrm>
                <a:off x="2975753" y="1851670"/>
                <a:ext cx="72008" cy="72008"/>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7" name="椭圆 66"/>
              <p:cNvSpPr/>
              <p:nvPr/>
            </p:nvSpPr>
            <p:spPr>
              <a:xfrm>
                <a:off x="3443713" y="1851670"/>
                <a:ext cx="72008" cy="72008"/>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8" name="圆角矩形 67"/>
              <p:cNvSpPr/>
              <p:nvPr/>
            </p:nvSpPr>
            <p:spPr>
              <a:xfrm>
                <a:off x="3011757" y="1864814"/>
                <a:ext cx="467960" cy="45719"/>
              </a:xfrm>
              <a:prstGeom prst="roundRect">
                <a:avLst>
                  <a:gd name="adj" fmla="val 50000"/>
                </a:avLst>
              </a:prstGeom>
              <a:gradFill>
                <a:gsLst>
                  <a:gs pos="0">
                    <a:schemeClr val="bg1">
                      <a:lumMod val="75000"/>
                    </a:schemeClr>
                  </a:gs>
                  <a:gs pos="50000">
                    <a:schemeClr val="bg1">
                      <a:lumMod val="95000"/>
                    </a:schemeClr>
                  </a:gs>
                  <a:gs pos="100000">
                    <a:schemeClr val="bg1">
                      <a:lumMod val="75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59" name="组合 58"/>
            <p:cNvGrpSpPr/>
            <p:nvPr/>
          </p:nvGrpSpPr>
          <p:grpSpPr>
            <a:xfrm rot="16200000">
              <a:off x="1203997" y="3024024"/>
              <a:ext cx="441397" cy="58863"/>
              <a:chOff x="2975753" y="1851670"/>
              <a:chExt cx="539968" cy="72008"/>
            </a:xfrm>
          </p:grpSpPr>
          <p:sp>
            <p:nvSpPr>
              <p:cNvPr id="63" name="椭圆 62"/>
              <p:cNvSpPr/>
              <p:nvPr/>
            </p:nvSpPr>
            <p:spPr>
              <a:xfrm>
                <a:off x="2975753" y="1851670"/>
                <a:ext cx="72008" cy="72008"/>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4" name="椭圆 63"/>
              <p:cNvSpPr/>
              <p:nvPr/>
            </p:nvSpPr>
            <p:spPr>
              <a:xfrm>
                <a:off x="3443713" y="1851670"/>
                <a:ext cx="72008" cy="72008"/>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5" name="圆角矩形 64"/>
              <p:cNvSpPr/>
              <p:nvPr/>
            </p:nvSpPr>
            <p:spPr>
              <a:xfrm>
                <a:off x="3011757" y="1864814"/>
                <a:ext cx="467960" cy="45719"/>
              </a:xfrm>
              <a:prstGeom prst="roundRect">
                <a:avLst>
                  <a:gd name="adj" fmla="val 50000"/>
                </a:avLst>
              </a:prstGeom>
              <a:gradFill>
                <a:gsLst>
                  <a:gs pos="0">
                    <a:schemeClr val="bg1">
                      <a:lumMod val="75000"/>
                    </a:schemeClr>
                  </a:gs>
                  <a:gs pos="50000">
                    <a:schemeClr val="bg1">
                      <a:lumMod val="95000"/>
                    </a:schemeClr>
                  </a:gs>
                  <a:gs pos="100000">
                    <a:schemeClr val="bg1">
                      <a:lumMod val="75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62" name="Rectangle 42"/>
            <p:cNvSpPr/>
            <p:nvPr/>
          </p:nvSpPr>
          <p:spPr>
            <a:xfrm flipH="1">
              <a:off x="911586" y="4157031"/>
              <a:ext cx="1960186" cy="1703437"/>
            </a:xfrm>
            <a:prstGeom prst="rect">
              <a:avLst/>
            </a:prstGeom>
            <a:noFill/>
            <a:ln w="12700" cap="flat" cmpd="sng" algn="ctr">
              <a:noFill/>
              <a:prstDash val="solid"/>
            </a:ln>
            <a:effectLst/>
          </p:spPr>
          <p:txBody>
            <a:bodyPr lIns="91440" tIns="0" rIns="91440" bIns="0" rtlCol="0" anchor="t"/>
            <a:lstStyle/>
            <a:p>
              <a:pPr>
                <a:lnSpc>
                  <a:spcPct val="150000"/>
                </a:lnSpc>
                <a:defRPr/>
              </a:pPr>
              <a:r>
                <a:rPr lang="zh-CN" sz="2400" kern="0" dirty="0">
                  <a:solidFill>
                    <a:schemeClr val="tx1">
                      <a:lumMod val="65000"/>
                      <a:lumOff val="35000"/>
                    </a:schemeClr>
                  </a:solidFill>
                  <a:latin typeface="楷体" panose="02010609060101010101" pitchFamily="49" charset="-122"/>
                  <a:ea typeface="楷体" panose="02010609060101010101" pitchFamily="49" charset="-122"/>
                  <a:cs typeface="Arial" panose="020B0604020202020204" pitchFamily="34" charset="0"/>
                </a:rPr>
                <a:t>招聘阶段与流程认知</a:t>
              </a:r>
              <a:endParaRPr lang="en-US" altLang="zh-CN" sz="2400" kern="0" dirty="0">
                <a:solidFill>
                  <a:schemeClr val="tx1">
                    <a:lumMod val="65000"/>
                    <a:lumOff val="35000"/>
                  </a:schemeClr>
                </a:solidFill>
                <a:latin typeface="楷体" panose="02010609060101010101" pitchFamily="49" charset="-122"/>
                <a:ea typeface="楷体" panose="02010609060101010101" pitchFamily="49" charset="-122"/>
                <a:cs typeface="Arial" panose="020B0604020202020204" pitchFamily="34" charset="0"/>
              </a:endParaRPr>
            </a:p>
            <a:p>
              <a:pPr>
                <a:lnSpc>
                  <a:spcPct val="150000"/>
                </a:lnSpc>
                <a:defRPr/>
              </a:pPr>
              <a:endParaRPr lang="en-US" sz="2400" kern="0" dirty="0">
                <a:solidFill>
                  <a:schemeClr val="tx1">
                    <a:lumMod val="65000"/>
                    <a:lumOff val="35000"/>
                  </a:schemeClr>
                </a:solidFill>
                <a:latin typeface="楷体" panose="02010609060101010101" pitchFamily="49" charset="-122"/>
                <a:ea typeface="楷体" panose="02010609060101010101" pitchFamily="49" charset="-122"/>
                <a:cs typeface="Arial" panose="020B0604020202020204" pitchFamily="34" charset="0"/>
              </a:endParaRPr>
            </a:p>
          </p:txBody>
        </p:sp>
      </p:grpSp>
      <p:sp>
        <p:nvSpPr>
          <p:cNvPr id="3" name="文本框 2"/>
          <p:cNvSpPr txBox="1"/>
          <p:nvPr/>
        </p:nvSpPr>
        <p:spPr>
          <a:xfrm>
            <a:off x="1036607" y="2992909"/>
            <a:ext cx="1344295" cy="523220"/>
          </a:xfrm>
          <a:prstGeom prst="rect">
            <a:avLst/>
          </a:prstGeom>
          <a:noFill/>
        </p:spPr>
        <p:txBody>
          <a:bodyPr wrap="square" rtlCol="0">
            <a:spAutoFit/>
          </a:bodyPr>
          <a:lstStyle/>
          <a:p>
            <a:r>
              <a:rPr lang="zh-CN" altLang="en-US" sz="2800" b="1" dirty="0">
                <a:latin typeface="楷体" panose="02010609060101010101" pitchFamily="49" charset="-122"/>
                <a:ea typeface="楷体" panose="02010609060101010101" pitchFamily="49" charset="-122"/>
              </a:rPr>
              <a:t>任务二</a:t>
            </a:r>
          </a:p>
        </p:txBody>
      </p:sp>
      <p:pic>
        <p:nvPicPr>
          <p:cNvPr id="4" name="图片 3" descr="&amp;pky746231066&amp;"/>
          <p:cNvPicPr>
            <a:picLocks noChangeAspect="1"/>
          </p:cNvPicPr>
          <p:nvPr/>
        </p:nvPicPr>
        <p:blipFill>
          <a:blip r:embed="rId2"/>
          <a:stretch>
            <a:fillRect/>
          </a:stretch>
        </p:blipFill>
        <p:spPr>
          <a:xfrm>
            <a:off x="4869180" y="1948180"/>
            <a:ext cx="7131050" cy="3773805"/>
          </a:xfrm>
          <a:prstGeom prst="rect">
            <a:avLst/>
          </a:prstGeom>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44000" fill="hold" nodeType="withEffect">
                                  <p:stCondLst>
                                    <p:cond delay="250"/>
                                  </p:stCondLst>
                                  <p:childTnLst>
                                    <p:set>
                                      <p:cBhvr>
                                        <p:cTn id="6" dur="1" fill="hold">
                                          <p:stCondLst>
                                            <p:cond delay="0"/>
                                          </p:stCondLst>
                                        </p:cTn>
                                        <p:tgtEl>
                                          <p:spTgt spid="55"/>
                                        </p:tgtEl>
                                        <p:attrNameLst>
                                          <p:attrName>style.visibility</p:attrName>
                                        </p:attrNameLst>
                                      </p:cBhvr>
                                      <p:to>
                                        <p:strVal val="visible"/>
                                      </p:to>
                                    </p:set>
                                    <p:anim calcmode="lin" valueType="num">
                                      <p:cBhvr additive="base">
                                        <p:cTn id="7" dur="750" fill="hold"/>
                                        <p:tgtEl>
                                          <p:spTgt spid="55"/>
                                        </p:tgtEl>
                                        <p:attrNameLst>
                                          <p:attrName>ppt_x</p:attrName>
                                        </p:attrNameLst>
                                      </p:cBhvr>
                                      <p:tavLst>
                                        <p:tav tm="0">
                                          <p:val>
                                            <p:strVal val="#ppt_x"/>
                                          </p:val>
                                        </p:tav>
                                        <p:tav tm="100000">
                                          <p:val>
                                            <p:strVal val="#ppt_x"/>
                                          </p:val>
                                        </p:tav>
                                      </p:tavLst>
                                    </p:anim>
                                    <p:anim calcmode="lin" valueType="num">
                                      <p:cBhvr additive="base">
                                        <p:cTn id="8" dur="750" fill="hold"/>
                                        <p:tgtEl>
                                          <p:spTgt spid="5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7" name="组合 16"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a:extLst>
              <a:ext uri="{FF2B5EF4-FFF2-40B4-BE49-F238E27FC236}">
                <a16:creationId xmlns:a16="http://schemas.microsoft.com/office/drawing/2014/main" id="{561A2294-23CE-2643-9C8C-956FF59C7B35}"/>
              </a:ext>
            </a:extLst>
          </p:cNvPr>
          <p:cNvGrpSpPr/>
          <p:nvPr/>
        </p:nvGrpSpPr>
        <p:grpSpPr>
          <a:xfrm>
            <a:off x="35060" y="118117"/>
            <a:ext cx="1383194" cy="1435354"/>
            <a:chOff x="831765" y="1948847"/>
            <a:chExt cx="1891633" cy="1891633"/>
          </a:xfrm>
        </p:grpSpPr>
        <p:grpSp>
          <p:nvGrpSpPr>
            <p:cNvPr id="18" name="组合 17">
              <a:extLst>
                <a:ext uri="{FF2B5EF4-FFF2-40B4-BE49-F238E27FC236}">
                  <a16:creationId xmlns:a16="http://schemas.microsoft.com/office/drawing/2014/main" id="{311E4F6C-6AE8-9D4E-812F-5F11A10CD9D6}"/>
                </a:ext>
              </a:extLst>
            </p:cNvPr>
            <p:cNvGrpSpPr/>
            <p:nvPr/>
          </p:nvGrpSpPr>
          <p:grpSpPr>
            <a:xfrm>
              <a:off x="831765" y="1948847"/>
              <a:ext cx="1891633" cy="1891633"/>
              <a:chOff x="1375509" y="1976984"/>
              <a:chExt cx="2018000" cy="2018000"/>
            </a:xfrm>
          </p:grpSpPr>
          <p:sp>
            <p:nvSpPr>
              <p:cNvPr id="21" name="椭圆 20" descr="e7d195523061f1c0deeec63e560781cfd59afb0ea006f2a87ABB68BF51EA6619813959095094C18C62A12F549504892A4AAA8C1554C6663626E05CA27F281A14E6983772AFC3FB97135759321DEA3D709AACD122C08E6ED1C77BAD4A88EF4CD28A80260D8F97957F436F83C1F553EF0169027D0DBFA7A77088E1513DBDFC101C4B4DFF310B01A5021663E46B6BC2AAB5">
                <a:extLst>
                  <a:ext uri="{FF2B5EF4-FFF2-40B4-BE49-F238E27FC236}">
                    <a16:creationId xmlns:a16="http://schemas.microsoft.com/office/drawing/2014/main" id="{6D52AE6C-48D5-7145-BFBF-F6F39AF994E6}"/>
                  </a:ext>
                </a:extLst>
              </p:cNvPr>
              <p:cNvSpPr>
                <a:spLocks noChangeAspect="1"/>
              </p:cNvSpPr>
              <p:nvPr/>
            </p:nvSpPr>
            <p:spPr>
              <a:xfrm>
                <a:off x="1375509" y="1976984"/>
                <a:ext cx="2018000" cy="2018000"/>
              </a:xfrm>
              <a:prstGeom prst="ellipse">
                <a:avLst/>
              </a:prstGeom>
              <a:gradFill>
                <a:gsLst>
                  <a:gs pos="0">
                    <a:schemeClr val="bg1"/>
                  </a:gs>
                  <a:gs pos="100000">
                    <a:srgbClr val="C7C7C7"/>
                  </a:gs>
                </a:gsLst>
                <a:lin ang="13200000" scaled="0"/>
              </a:gradFill>
              <a:ln w="22225">
                <a:solidFill>
                  <a:schemeClr val="bg1"/>
                </a:solidFill>
              </a:ln>
              <a:effectLst>
                <a:outerShdw blurRad="393700" dist="1270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2" name="任意多边形 16">
                <a:extLst>
                  <a:ext uri="{FF2B5EF4-FFF2-40B4-BE49-F238E27FC236}">
                    <a16:creationId xmlns:a16="http://schemas.microsoft.com/office/drawing/2014/main" id="{175A8AAC-A5AF-5E42-8091-0E80E250512E}"/>
                  </a:ext>
                </a:extLst>
              </p:cNvPr>
              <p:cNvSpPr/>
              <p:nvPr/>
            </p:nvSpPr>
            <p:spPr>
              <a:xfrm rot="5400000">
                <a:off x="1220020" y="2637800"/>
                <a:ext cx="1007034" cy="694933"/>
              </a:xfrm>
              <a:custGeom>
                <a:avLst/>
                <a:gdLst>
                  <a:gd name="connsiteX0" fmla="*/ 0 w 1007034"/>
                  <a:gd name="connsiteY0" fmla="*/ 555348 h 694933"/>
                  <a:gd name="connsiteX1" fmla="*/ 322102 w 1007034"/>
                  <a:gd name="connsiteY1" fmla="*/ 0 h 694933"/>
                  <a:gd name="connsiteX2" fmla="*/ 392164 w 1007034"/>
                  <a:gd name="connsiteY2" fmla="*/ 21748 h 694933"/>
                  <a:gd name="connsiteX3" fmla="*/ 503517 w 1007034"/>
                  <a:gd name="connsiteY3" fmla="*/ 32974 h 694933"/>
                  <a:gd name="connsiteX4" fmla="*/ 614869 w 1007034"/>
                  <a:gd name="connsiteY4" fmla="*/ 21748 h 694933"/>
                  <a:gd name="connsiteX5" fmla="*/ 684932 w 1007034"/>
                  <a:gd name="connsiteY5" fmla="*/ 0 h 694933"/>
                  <a:gd name="connsiteX6" fmla="*/ 1007034 w 1007034"/>
                  <a:gd name="connsiteY6" fmla="*/ 555347 h 694933"/>
                  <a:gd name="connsiteX7" fmla="*/ 895766 w 1007034"/>
                  <a:gd name="connsiteY7" fmla="*/ 615742 h 694933"/>
                  <a:gd name="connsiteX8" fmla="*/ 503516 w 1007034"/>
                  <a:gd name="connsiteY8" fmla="*/ 694933 h 694933"/>
                  <a:gd name="connsiteX9" fmla="*/ 111266 w 1007034"/>
                  <a:gd name="connsiteY9" fmla="*/ 615742 h 694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07034" h="694933">
                    <a:moveTo>
                      <a:pt x="0" y="555348"/>
                    </a:moveTo>
                    <a:lnTo>
                      <a:pt x="322102" y="0"/>
                    </a:lnTo>
                    <a:lnTo>
                      <a:pt x="392164" y="21748"/>
                    </a:lnTo>
                    <a:cubicBezTo>
                      <a:pt x="428132" y="29108"/>
                      <a:pt x="465373" y="32974"/>
                      <a:pt x="503517" y="32974"/>
                    </a:cubicBezTo>
                    <a:cubicBezTo>
                      <a:pt x="541660" y="32974"/>
                      <a:pt x="578901" y="29108"/>
                      <a:pt x="614869" y="21748"/>
                    </a:cubicBezTo>
                    <a:lnTo>
                      <a:pt x="684932" y="0"/>
                    </a:lnTo>
                    <a:lnTo>
                      <a:pt x="1007034" y="555347"/>
                    </a:lnTo>
                    <a:lnTo>
                      <a:pt x="895766" y="615742"/>
                    </a:lnTo>
                    <a:cubicBezTo>
                      <a:pt x="775204" y="666735"/>
                      <a:pt x="642653" y="694933"/>
                      <a:pt x="503516" y="694933"/>
                    </a:cubicBezTo>
                    <a:cubicBezTo>
                      <a:pt x="364379" y="694933"/>
                      <a:pt x="231828" y="666735"/>
                      <a:pt x="111266" y="615742"/>
                    </a:cubicBezTo>
                    <a:close/>
                  </a:path>
                </a:pathLst>
              </a:custGeom>
              <a:solidFill>
                <a:srgbClr val="365B7C"/>
              </a:solidFill>
              <a:ln>
                <a:noFill/>
              </a:ln>
              <a:effectLst>
                <a:innerShdw blurRad="63500" dist="381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20" name="Freeform 48">
              <a:extLst>
                <a:ext uri="{FF2B5EF4-FFF2-40B4-BE49-F238E27FC236}">
                  <a16:creationId xmlns:a16="http://schemas.microsoft.com/office/drawing/2014/main" id="{1A85B2EB-679E-D34B-830C-21AA1AB4F95E}"/>
                </a:ext>
              </a:extLst>
            </p:cNvPr>
            <p:cNvSpPr>
              <a:spLocks noEditPoints="1"/>
            </p:cNvSpPr>
            <p:nvPr/>
          </p:nvSpPr>
          <p:spPr bwMode="auto">
            <a:xfrm>
              <a:off x="1822373" y="2622634"/>
              <a:ext cx="490056" cy="469081"/>
            </a:xfrm>
            <a:custGeom>
              <a:avLst/>
              <a:gdLst>
                <a:gd name="T0" fmla="*/ 419 w 628"/>
                <a:gd name="T1" fmla="*/ 232 h 600"/>
                <a:gd name="T2" fmla="*/ 411 w 628"/>
                <a:gd name="T3" fmla="*/ 249 h 600"/>
                <a:gd name="T4" fmla="*/ 408 w 628"/>
                <a:gd name="T5" fmla="*/ 261 h 600"/>
                <a:gd name="T6" fmla="*/ 409 w 628"/>
                <a:gd name="T7" fmla="*/ 283 h 600"/>
                <a:gd name="T8" fmla="*/ 417 w 628"/>
                <a:gd name="T9" fmla="*/ 304 h 600"/>
                <a:gd name="T10" fmla="*/ 424 w 628"/>
                <a:gd name="T11" fmla="*/ 315 h 600"/>
                <a:gd name="T12" fmla="*/ 441 w 628"/>
                <a:gd name="T13" fmla="*/ 330 h 600"/>
                <a:gd name="T14" fmla="*/ 453 w 628"/>
                <a:gd name="T15" fmla="*/ 335 h 600"/>
                <a:gd name="T16" fmla="*/ 478 w 628"/>
                <a:gd name="T17" fmla="*/ 200 h 600"/>
                <a:gd name="T18" fmla="*/ 449 w 628"/>
                <a:gd name="T19" fmla="*/ 206 h 600"/>
                <a:gd name="T20" fmla="*/ 433 w 628"/>
                <a:gd name="T21" fmla="*/ 216 h 600"/>
                <a:gd name="T22" fmla="*/ 425 w 628"/>
                <a:gd name="T23" fmla="*/ 224 h 600"/>
                <a:gd name="T24" fmla="*/ 384 w 628"/>
                <a:gd name="T25" fmla="*/ 70 h 600"/>
                <a:gd name="T26" fmla="*/ 314 w 628"/>
                <a:gd name="T27" fmla="*/ 140 h 600"/>
                <a:gd name="T28" fmla="*/ 379 w 628"/>
                <a:gd name="T29" fmla="*/ 283 h 600"/>
                <a:gd name="T30" fmla="*/ 379 w 628"/>
                <a:gd name="T31" fmla="*/ 254 h 600"/>
                <a:gd name="T32" fmla="*/ 359 w 628"/>
                <a:gd name="T33" fmla="*/ 154 h 600"/>
                <a:gd name="T34" fmla="*/ 250 w 628"/>
                <a:gd name="T35" fmla="*/ 270 h 600"/>
                <a:gd name="T36" fmla="*/ 314 w 628"/>
                <a:gd name="T37" fmla="*/ 396 h 600"/>
                <a:gd name="T38" fmla="*/ 282 w 628"/>
                <a:gd name="T39" fmla="*/ 400 h 600"/>
                <a:gd name="T40" fmla="*/ 267 w 628"/>
                <a:gd name="T41" fmla="*/ 382 h 600"/>
                <a:gd name="T42" fmla="*/ 257 w 628"/>
                <a:gd name="T43" fmla="*/ 374 h 600"/>
                <a:gd name="T44" fmla="*/ 214 w 628"/>
                <a:gd name="T45" fmla="*/ 356 h 600"/>
                <a:gd name="T46" fmla="*/ 195 w 628"/>
                <a:gd name="T47" fmla="*/ 354 h 600"/>
                <a:gd name="T48" fmla="*/ 0 w 628"/>
                <a:gd name="T49" fmla="*/ 600 h 600"/>
                <a:gd name="T50" fmla="*/ 83 w 628"/>
                <a:gd name="T51" fmla="*/ 454 h 600"/>
                <a:gd name="T52" fmla="*/ 216 w 628"/>
                <a:gd name="T53" fmla="*/ 454 h 600"/>
                <a:gd name="T54" fmla="*/ 301 w 628"/>
                <a:gd name="T55" fmla="*/ 600 h 600"/>
                <a:gd name="T56" fmla="*/ 282 w 628"/>
                <a:gd name="T57" fmla="*/ 400 h 600"/>
                <a:gd name="T58" fmla="*/ 433 w 628"/>
                <a:gd name="T59" fmla="*/ 354 h 600"/>
                <a:gd name="T60" fmla="*/ 413 w 628"/>
                <a:gd name="T61" fmla="*/ 356 h 600"/>
                <a:gd name="T62" fmla="*/ 361 w 628"/>
                <a:gd name="T63" fmla="*/ 382 h 600"/>
                <a:gd name="T64" fmla="*/ 353 w 628"/>
                <a:gd name="T65" fmla="*/ 391 h 600"/>
                <a:gd name="T66" fmla="*/ 389 w 628"/>
                <a:gd name="T67" fmla="*/ 600 h 600"/>
                <a:gd name="T68" fmla="*/ 410 w 628"/>
                <a:gd name="T69" fmla="*/ 600 h 600"/>
                <a:gd name="T70" fmla="*/ 564 w 628"/>
                <a:gd name="T71" fmla="*/ 454 h 600"/>
                <a:gd name="T72" fmla="*/ 628 w 628"/>
                <a:gd name="T73" fmla="*/ 460 h 600"/>
                <a:gd name="T74" fmla="*/ 151 w 628"/>
                <a:gd name="T75" fmla="*/ 340 h 600"/>
                <a:gd name="T76" fmla="*/ 186 w 628"/>
                <a:gd name="T77" fmla="*/ 330 h 600"/>
                <a:gd name="T78" fmla="*/ 196 w 628"/>
                <a:gd name="T79" fmla="*/ 323 h 600"/>
                <a:gd name="T80" fmla="*/ 216 w 628"/>
                <a:gd name="T81" fmla="*/ 295 h 600"/>
                <a:gd name="T82" fmla="*/ 219 w 628"/>
                <a:gd name="T83" fmla="*/ 281 h 600"/>
                <a:gd name="T84" fmla="*/ 219 w 628"/>
                <a:gd name="T85" fmla="*/ 258 h 600"/>
                <a:gd name="T86" fmla="*/ 214 w 628"/>
                <a:gd name="T87" fmla="*/ 241 h 600"/>
                <a:gd name="T88" fmla="*/ 208 w 628"/>
                <a:gd name="T89" fmla="*/ 231 h 600"/>
                <a:gd name="T90" fmla="*/ 195 w 628"/>
                <a:gd name="T91" fmla="*/ 217 h 600"/>
                <a:gd name="T92" fmla="*/ 186 w 628"/>
                <a:gd name="T93" fmla="*/ 210 h 600"/>
                <a:gd name="T94" fmla="*/ 151 w 628"/>
                <a:gd name="T95" fmla="*/ 200 h 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28" h="600">
                  <a:moveTo>
                    <a:pt x="425" y="224"/>
                  </a:moveTo>
                  <a:cubicBezTo>
                    <a:pt x="423" y="226"/>
                    <a:pt x="421" y="229"/>
                    <a:pt x="420" y="231"/>
                  </a:cubicBezTo>
                  <a:cubicBezTo>
                    <a:pt x="419" y="231"/>
                    <a:pt x="419" y="232"/>
                    <a:pt x="419" y="232"/>
                  </a:cubicBezTo>
                  <a:cubicBezTo>
                    <a:pt x="418" y="234"/>
                    <a:pt x="416" y="236"/>
                    <a:pt x="415" y="239"/>
                  </a:cubicBezTo>
                  <a:cubicBezTo>
                    <a:pt x="415" y="240"/>
                    <a:pt x="414" y="240"/>
                    <a:pt x="414" y="241"/>
                  </a:cubicBezTo>
                  <a:cubicBezTo>
                    <a:pt x="413" y="244"/>
                    <a:pt x="412" y="246"/>
                    <a:pt x="411" y="249"/>
                  </a:cubicBezTo>
                  <a:cubicBezTo>
                    <a:pt x="411" y="249"/>
                    <a:pt x="411" y="250"/>
                    <a:pt x="411" y="250"/>
                  </a:cubicBezTo>
                  <a:cubicBezTo>
                    <a:pt x="410" y="253"/>
                    <a:pt x="409" y="255"/>
                    <a:pt x="409" y="258"/>
                  </a:cubicBezTo>
                  <a:cubicBezTo>
                    <a:pt x="409" y="259"/>
                    <a:pt x="409" y="260"/>
                    <a:pt x="408" y="261"/>
                  </a:cubicBezTo>
                  <a:cubicBezTo>
                    <a:pt x="408" y="264"/>
                    <a:pt x="408" y="267"/>
                    <a:pt x="408" y="270"/>
                  </a:cubicBezTo>
                  <a:cubicBezTo>
                    <a:pt x="408" y="274"/>
                    <a:pt x="408" y="278"/>
                    <a:pt x="409" y="281"/>
                  </a:cubicBezTo>
                  <a:cubicBezTo>
                    <a:pt x="409" y="282"/>
                    <a:pt x="409" y="283"/>
                    <a:pt x="409" y="283"/>
                  </a:cubicBezTo>
                  <a:cubicBezTo>
                    <a:pt x="410" y="287"/>
                    <a:pt x="411" y="290"/>
                    <a:pt x="412" y="293"/>
                  </a:cubicBezTo>
                  <a:cubicBezTo>
                    <a:pt x="412" y="294"/>
                    <a:pt x="412" y="294"/>
                    <a:pt x="412" y="295"/>
                  </a:cubicBezTo>
                  <a:cubicBezTo>
                    <a:pt x="414" y="298"/>
                    <a:pt x="415" y="301"/>
                    <a:pt x="417" y="304"/>
                  </a:cubicBezTo>
                  <a:cubicBezTo>
                    <a:pt x="417" y="305"/>
                    <a:pt x="417" y="305"/>
                    <a:pt x="418" y="306"/>
                  </a:cubicBezTo>
                  <a:cubicBezTo>
                    <a:pt x="420" y="309"/>
                    <a:pt x="422" y="312"/>
                    <a:pt x="424" y="315"/>
                  </a:cubicBezTo>
                  <a:cubicBezTo>
                    <a:pt x="424" y="315"/>
                    <a:pt x="424" y="315"/>
                    <a:pt x="424" y="315"/>
                  </a:cubicBezTo>
                  <a:cubicBezTo>
                    <a:pt x="427" y="318"/>
                    <a:pt x="429" y="320"/>
                    <a:pt x="432" y="323"/>
                  </a:cubicBezTo>
                  <a:cubicBezTo>
                    <a:pt x="432" y="323"/>
                    <a:pt x="432" y="323"/>
                    <a:pt x="432" y="323"/>
                  </a:cubicBezTo>
                  <a:cubicBezTo>
                    <a:pt x="435" y="326"/>
                    <a:pt x="438" y="328"/>
                    <a:pt x="441" y="330"/>
                  </a:cubicBezTo>
                  <a:cubicBezTo>
                    <a:pt x="442" y="330"/>
                    <a:pt x="442" y="330"/>
                    <a:pt x="442" y="330"/>
                  </a:cubicBezTo>
                  <a:cubicBezTo>
                    <a:pt x="446" y="332"/>
                    <a:pt x="449" y="334"/>
                    <a:pt x="452" y="335"/>
                  </a:cubicBezTo>
                  <a:cubicBezTo>
                    <a:pt x="453" y="335"/>
                    <a:pt x="453" y="335"/>
                    <a:pt x="453" y="335"/>
                  </a:cubicBezTo>
                  <a:cubicBezTo>
                    <a:pt x="461" y="338"/>
                    <a:pt x="469" y="340"/>
                    <a:pt x="478" y="340"/>
                  </a:cubicBezTo>
                  <a:cubicBezTo>
                    <a:pt x="516" y="340"/>
                    <a:pt x="547" y="309"/>
                    <a:pt x="547" y="270"/>
                  </a:cubicBezTo>
                  <a:cubicBezTo>
                    <a:pt x="547" y="231"/>
                    <a:pt x="516" y="200"/>
                    <a:pt x="478" y="200"/>
                  </a:cubicBezTo>
                  <a:cubicBezTo>
                    <a:pt x="468" y="200"/>
                    <a:pt x="458" y="202"/>
                    <a:pt x="450" y="206"/>
                  </a:cubicBezTo>
                  <a:cubicBezTo>
                    <a:pt x="450" y="206"/>
                    <a:pt x="450" y="206"/>
                    <a:pt x="450" y="206"/>
                  </a:cubicBezTo>
                  <a:cubicBezTo>
                    <a:pt x="449" y="206"/>
                    <a:pt x="449" y="206"/>
                    <a:pt x="449" y="206"/>
                  </a:cubicBezTo>
                  <a:cubicBezTo>
                    <a:pt x="446" y="208"/>
                    <a:pt x="444" y="209"/>
                    <a:pt x="442" y="210"/>
                  </a:cubicBezTo>
                  <a:cubicBezTo>
                    <a:pt x="441" y="210"/>
                    <a:pt x="441" y="211"/>
                    <a:pt x="440" y="211"/>
                  </a:cubicBezTo>
                  <a:cubicBezTo>
                    <a:pt x="438" y="213"/>
                    <a:pt x="435" y="215"/>
                    <a:pt x="433" y="216"/>
                  </a:cubicBezTo>
                  <a:cubicBezTo>
                    <a:pt x="433" y="217"/>
                    <a:pt x="432" y="217"/>
                    <a:pt x="432" y="217"/>
                  </a:cubicBezTo>
                  <a:cubicBezTo>
                    <a:pt x="430" y="219"/>
                    <a:pt x="428" y="221"/>
                    <a:pt x="426" y="223"/>
                  </a:cubicBezTo>
                  <a:cubicBezTo>
                    <a:pt x="426" y="223"/>
                    <a:pt x="425" y="224"/>
                    <a:pt x="425" y="224"/>
                  </a:cubicBezTo>
                  <a:close/>
                  <a:moveTo>
                    <a:pt x="314" y="140"/>
                  </a:moveTo>
                  <a:lnTo>
                    <a:pt x="314" y="140"/>
                  </a:lnTo>
                  <a:cubicBezTo>
                    <a:pt x="353" y="140"/>
                    <a:pt x="384" y="108"/>
                    <a:pt x="384" y="70"/>
                  </a:cubicBezTo>
                  <a:cubicBezTo>
                    <a:pt x="384" y="31"/>
                    <a:pt x="353" y="0"/>
                    <a:pt x="314" y="0"/>
                  </a:cubicBezTo>
                  <a:cubicBezTo>
                    <a:pt x="275" y="0"/>
                    <a:pt x="244" y="31"/>
                    <a:pt x="244" y="70"/>
                  </a:cubicBezTo>
                  <a:cubicBezTo>
                    <a:pt x="244" y="108"/>
                    <a:pt x="275" y="140"/>
                    <a:pt x="314" y="140"/>
                  </a:cubicBezTo>
                  <a:close/>
                  <a:moveTo>
                    <a:pt x="379" y="336"/>
                  </a:moveTo>
                  <a:lnTo>
                    <a:pt x="379" y="336"/>
                  </a:lnTo>
                  <a:lnTo>
                    <a:pt x="379" y="283"/>
                  </a:lnTo>
                  <a:cubicBezTo>
                    <a:pt x="379" y="279"/>
                    <a:pt x="378" y="274"/>
                    <a:pt x="378" y="270"/>
                  </a:cubicBezTo>
                  <a:cubicBezTo>
                    <a:pt x="378" y="266"/>
                    <a:pt x="379" y="262"/>
                    <a:pt x="379" y="257"/>
                  </a:cubicBezTo>
                  <a:lnTo>
                    <a:pt x="379" y="254"/>
                  </a:lnTo>
                  <a:lnTo>
                    <a:pt x="380" y="254"/>
                  </a:lnTo>
                  <a:cubicBezTo>
                    <a:pt x="385" y="223"/>
                    <a:pt x="404" y="197"/>
                    <a:pt x="431" y="183"/>
                  </a:cubicBezTo>
                  <a:cubicBezTo>
                    <a:pt x="412" y="165"/>
                    <a:pt x="387" y="154"/>
                    <a:pt x="359" y="154"/>
                  </a:cubicBezTo>
                  <a:lnTo>
                    <a:pt x="269" y="154"/>
                  </a:lnTo>
                  <a:cubicBezTo>
                    <a:pt x="241" y="154"/>
                    <a:pt x="216" y="165"/>
                    <a:pt x="197" y="183"/>
                  </a:cubicBezTo>
                  <a:cubicBezTo>
                    <a:pt x="228" y="199"/>
                    <a:pt x="250" y="232"/>
                    <a:pt x="250" y="270"/>
                  </a:cubicBezTo>
                  <a:cubicBezTo>
                    <a:pt x="250" y="278"/>
                    <a:pt x="249" y="285"/>
                    <a:pt x="247" y="293"/>
                  </a:cubicBezTo>
                  <a:lnTo>
                    <a:pt x="247" y="335"/>
                  </a:lnTo>
                  <a:cubicBezTo>
                    <a:pt x="276" y="347"/>
                    <a:pt x="299" y="369"/>
                    <a:pt x="314" y="396"/>
                  </a:cubicBezTo>
                  <a:cubicBezTo>
                    <a:pt x="328" y="369"/>
                    <a:pt x="352" y="348"/>
                    <a:pt x="379" y="336"/>
                  </a:cubicBezTo>
                  <a:close/>
                  <a:moveTo>
                    <a:pt x="282" y="400"/>
                  </a:moveTo>
                  <a:lnTo>
                    <a:pt x="282" y="400"/>
                  </a:lnTo>
                  <a:cubicBezTo>
                    <a:pt x="280" y="397"/>
                    <a:pt x="278" y="394"/>
                    <a:pt x="275" y="391"/>
                  </a:cubicBezTo>
                  <a:cubicBezTo>
                    <a:pt x="275" y="390"/>
                    <a:pt x="274" y="390"/>
                    <a:pt x="274" y="390"/>
                  </a:cubicBezTo>
                  <a:cubicBezTo>
                    <a:pt x="272" y="387"/>
                    <a:pt x="270" y="385"/>
                    <a:pt x="267" y="382"/>
                  </a:cubicBezTo>
                  <a:cubicBezTo>
                    <a:pt x="267" y="382"/>
                    <a:pt x="266" y="382"/>
                    <a:pt x="266" y="381"/>
                  </a:cubicBezTo>
                  <a:cubicBezTo>
                    <a:pt x="263" y="379"/>
                    <a:pt x="261" y="377"/>
                    <a:pt x="258" y="375"/>
                  </a:cubicBezTo>
                  <a:cubicBezTo>
                    <a:pt x="257" y="374"/>
                    <a:pt x="257" y="374"/>
                    <a:pt x="257" y="374"/>
                  </a:cubicBezTo>
                  <a:cubicBezTo>
                    <a:pt x="247" y="367"/>
                    <a:pt x="237" y="362"/>
                    <a:pt x="225" y="359"/>
                  </a:cubicBezTo>
                  <a:cubicBezTo>
                    <a:pt x="223" y="358"/>
                    <a:pt x="220" y="357"/>
                    <a:pt x="218" y="357"/>
                  </a:cubicBezTo>
                  <a:cubicBezTo>
                    <a:pt x="217" y="356"/>
                    <a:pt x="215" y="356"/>
                    <a:pt x="214" y="356"/>
                  </a:cubicBezTo>
                  <a:cubicBezTo>
                    <a:pt x="212" y="356"/>
                    <a:pt x="210" y="355"/>
                    <a:pt x="208" y="355"/>
                  </a:cubicBezTo>
                  <a:cubicBezTo>
                    <a:pt x="207" y="355"/>
                    <a:pt x="206" y="355"/>
                    <a:pt x="205" y="355"/>
                  </a:cubicBezTo>
                  <a:cubicBezTo>
                    <a:pt x="202" y="354"/>
                    <a:pt x="199" y="354"/>
                    <a:pt x="195" y="354"/>
                  </a:cubicBezTo>
                  <a:lnTo>
                    <a:pt x="105" y="354"/>
                  </a:lnTo>
                  <a:cubicBezTo>
                    <a:pt x="47" y="354"/>
                    <a:pt x="0" y="401"/>
                    <a:pt x="0" y="460"/>
                  </a:cubicBezTo>
                  <a:lnTo>
                    <a:pt x="0" y="600"/>
                  </a:lnTo>
                  <a:lnTo>
                    <a:pt x="62" y="600"/>
                  </a:lnTo>
                  <a:lnTo>
                    <a:pt x="62" y="454"/>
                  </a:lnTo>
                  <a:lnTo>
                    <a:pt x="83" y="454"/>
                  </a:lnTo>
                  <a:lnTo>
                    <a:pt x="83" y="600"/>
                  </a:lnTo>
                  <a:lnTo>
                    <a:pt x="216" y="600"/>
                  </a:lnTo>
                  <a:lnTo>
                    <a:pt x="216" y="454"/>
                  </a:lnTo>
                  <a:lnTo>
                    <a:pt x="237" y="454"/>
                  </a:lnTo>
                  <a:lnTo>
                    <a:pt x="237" y="600"/>
                  </a:lnTo>
                  <a:lnTo>
                    <a:pt x="301" y="600"/>
                  </a:lnTo>
                  <a:lnTo>
                    <a:pt x="301" y="460"/>
                  </a:lnTo>
                  <a:cubicBezTo>
                    <a:pt x="301" y="437"/>
                    <a:pt x="294" y="417"/>
                    <a:pt x="282" y="400"/>
                  </a:cubicBezTo>
                  <a:cubicBezTo>
                    <a:pt x="282" y="400"/>
                    <a:pt x="282" y="400"/>
                    <a:pt x="282" y="400"/>
                  </a:cubicBezTo>
                  <a:close/>
                  <a:moveTo>
                    <a:pt x="523" y="354"/>
                  </a:moveTo>
                  <a:lnTo>
                    <a:pt x="523" y="354"/>
                  </a:lnTo>
                  <a:lnTo>
                    <a:pt x="433" y="354"/>
                  </a:lnTo>
                  <a:cubicBezTo>
                    <a:pt x="429" y="354"/>
                    <a:pt x="426" y="354"/>
                    <a:pt x="423" y="355"/>
                  </a:cubicBezTo>
                  <a:cubicBezTo>
                    <a:pt x="422" y="355"/>
                    <a:pt x="421" y="355"/>
                    <a:pt x="420" y="355"/>
                  </a:cubicBezTo>
                  <a:cubicBezTo>
                    <a:pt x="418" y="355"/>
                    <a:pt x="415" y="356"/>
                    <a:pt x="413" y="356"/>
                  </a:cubicBezTo>
                  <a:cubicBezTo>
                    <a:pt x="412" y="356"/>
                    <a:pt x="411" y="356"/>
                    <a:pt x="410" y="357"/>
                  </a:cubicBezTo>
                  <a:cubicBezTo>
                    <a:pt x="408" y="357"/>
                    <a:pt x="405" y="358"/>
                    <a:pt x="403" y="358"/>
                  </a:cubicBezTo>
                  <a:cubicBezTo>
                    <a:pt x="387" y="363"/>
                    <a:pt x="373" y="371"/>
                    <a:pt x="361" y="382"/>
                  </a:cubicBezTo>
                  <a:cubicBezTo>
                    <a:pt x="361" y="382"/>
                    <a:pt x="361" y="382"/>
                    <a:pt x="361" y="383"/>
                  </a:cubicBezTo>
                  <a:cubicBezTo>
                    <a:pt x="358" y="385"/>
                    <a:pt x="356" y="388"/>
                    <a:pt x="353" y="390"/>
                  </a:cubicBezTo>
                  <a:cubicBezTo>
                    <a:pt x="353" y="390"/>
                    <a:pt x="353" y="391"/>
                    <a:pt x="353" y="391"/>
                  </a:cubicBezTo>
                  <a:cubicBezTo>
                    <a:pt x="337" y="409"/>
                    <a:pt x="327" y="433"/>
                    <a:pt x="327" y="460"/>
                  </a:cubicBezTo>
                  <a:lnTo>
                    <a:pt x="327" y="600"/>
                  </a:lnTo>
                  <a:lnTo>
                    <a:pt x="389" y="600"/>
                  </a:lnTo>
                  <a:lnTo>
                    <a:pt x="389" y="454"/>
                  </a:lnTo>
                  <a:lnTo>
                    <a:pt x="410" y="454"/>
                  </a:lnTo>
                  <a:lnTo>
                    <a:pt x="410" y="600"/>
                  </a:lnTo>
                  <a:lnTo>
                    <a:pt x="543" y="600"/>
                  </a:lnTo>
                  <a:lnTo>
                    <a:pt x="543" y="454"/>
                  </a:lnTo>
                  <a:lnTo>
                    <a:pt x="564" y="454"/>
                  </a:lnTo>
                  <a:lnTo>
                    <a:pt x="564" y="600"/>
                  </a:lnTo>
                  <a:lnTo>
                    <a:pt x="628" y="600"/>
                  </a:lnTo>
                  <a:lnTo>
                    <a:pt x="628" y="460"/>
                  </a:lnTo>
                  <a:cubicBezTo>
                    <a:pt x="628" y="401"/>
                    <a:pt x="581" y="354"/>
                    <a:pt x="523" y="354"/>
                  </a:cubicBezTo>
                  <a:close/>
                  <a:moveTo>
                    <a:pt x="151" y="340"/>
                  </a:moveTo>
                  <a:lnTo>
                    <a:pt x="151" y="340"/>
                  </a:lnTo>
                  <a:cubicBezTo>
                    <a:pt x="159" y="340"/>
                    <a:pt x="167" y="338"/>
                    <a:pt x="175" y="335"/>
                  </a:cubicBezTo>
                  <a:cubicBezTo>
                    <a:pt x="175" y="335"/>
                    <a:pt x="175" y="335"/>
                    <a:pt x="176" y="335"/>
                  </a:cubicBezTo>
                  <a:cubicBezTo>
                    <a:pt x="179" y="334"/>
                    <a:pt x="183" y="332"/>
                    <a:pt x="186" y="330"/>
                  </a:cubicBezTo>
                  <a:cubicBezTo>
                    <a:pt x="186" y="330"/>
                    <a:pt x="186" y="330"/>
                    <a:pt x="186" y="330"/>
                  </a:cubicBezTo>
                  <a:cubicBezTo>
                    <a:pt x="190" y="328"/>
                    <a:pt x="193" y="326"/>
                    <a:pt x="196" y="323"/>
                  </a:cubicBezTo>
                  <a:cubicBezTo>
                    <a:pt x="196" y="323"/>
                    <a:pt x="196" y="323"/>
                    <a:pt x="196" y="323"/>
                  </a:cubicBezTo>
                  <a:cubicBezTo>
                    <a:pt x="202" y="318"/>
                    <a:pt x="206" y="312"/>
                    <a:pt x="210" y="306"/>
                  </a:cubicBezTo>
                  <a:cubicBezTo>
                    <a:pt x="211" y="305"/>
                    <a:pt x="211" y="305"/>
                    <a:pt x="211" y="304"/>
                  </a:cubicBezTo>
                  <a:cubicBezTo>
                    <a:pt x="213" y="301"/>
                    <a:pt x="214" y="298"/>
                    <a:pt x="216" y="295"/>
                  </a:cubicBezTo>
                  <a:cubicBezTo>
                    <a:pt x="216" y="294"/>
                    <a:pt x="216" y="294"/>
                    <a:pt x="216" y="293"/>
                  </a:cubicBezTo>
                  <a:cubicBezTo>
                    <a:pt x="217" y="290"/>
                    <a:pt x="218" y="287"/>
                    <a:pt x="219" y="283"/>
                  </a:cubicBezTo>
                  <a:cubicBezTo>
                    <a:pt x="219" y="282"/>
                    <a:pt x="219" y="282"/>
                    <a:pt x="219" y="281"/>
                  </a:cubicBezTo>
                  <a:cubicBezTo>
                    <a:pt x="220" y="278"/>
                    <a:pt x="220" y="274"/>
                    <a:pt x="220" y="270"/>
                  </a:cubicBezTo>
                  <a:cubicBezTo>
                    <a:pt x="220" y="267"/>
                    <a:pt x="220" y="264"/>
                    <a:pt x="220" y="261"/>
                  </a:cubicBezTo>
                  <a:cubicBezTo>
                    <a:pt x="219" y="260"/>
                    <a:pt x="219" y="259"/>
                    <a:pt x="219" y="258"/>
                  </a:cubicBezTo>
                  <a:cubicBezTo>
                    <a:pt x="219" y="255"/>
                    <a:pt x="218" y="252"/>
                    <a:pt x="217" y="250"/>
                  </a:cubicBezTo>
                  <a:cubicBezTo>
                    <a:pt x="217" y="249"/>
                    <a:pt x="217" y="249"/>
                    <a:pt x="217" y="249"/>
                  </a:cubicBezTo>
                  <a:cubicBezTo>
                    <a:pt x="216" y="246"/>
                    <a:pt x="215" y="244"/>
                    <a:pt x="214" y="241"/>
                  </a:cubicBezTo>
                  <a:cubicBezTo>
                    <a:pt x="214" y="240"/>
                    <a:pt x="213" y="240"/>
                    <a:pt x="213" y="239"/>
                  </a:cubicBezTo>
                  <a:cubicBezTo>
                    <a:pt x="212" y="236"/>
                    <a:pt x="210" y="234"/>
                    <a:pt x="209" y="231"/>
                  </a:cubicBezTo>
                  <a:lnTo>
                    <a:pt x="208" y="231"/>
                  </a:lnTo>
                  <a:cubicBezTo>
                    <a:pt x="207" y="229"/>
                    <a:pt x="205" y="226"/>
                    <a:pt x="203" y="224"/>
                  </a:cubicBezTo>
                  <a:cubicBezTo>
                    <a:pt x="203" y="224"/>
                    <a:pt x="202" y="223"/>
                    <a:pt x="202" y="223"/>
                  </a:cubicBezTo>
                  <a:cubicBezTo>
                    <a:pt x="200" y="221"/>
                    <a:pt x="198" y="219"/>
                    <a:pt x="195" y="217"/>
                  </a:cubicBezTo>
                  <a:cubicBezTo>
                    <a:pt x="195" y="217"/>
                    <a:pt x="195" y="217"/>
                    <a:pt x="195" y="216"/>
                  </a:cubicBezTo>
                  <a:cubicBezTo>
                    <a:pt x="193" y="215"/>
                    <a:pt x="190" y="213"/>
                    <a:pt x="188" y="211"/>
                  </a:cubicBezTo>
                  <a:cubicBezTo>
                    <a:pt x="187" y="211"/>
                    <a:pt x="187" y="210"/>
                    <a:pt x="186" y="210"/>
                  </a:cubicBezTo>
                  <a:cubicBezTo>
                    <a:pt x="184" y="209"/>
                    <a:pt x="181" y="207"/>
                    <a:pt x="179" y="206"/>
                  </a:cubicBezTo>
                  <a:cubicBezTo>
                    <a:pt x="179" y="206"/>
                    <a:pt x="178" y="206"/>
                    <a:pt x="178" y="206"/>
                  </a:cubicBezTo>
                  <a:cubicBezTo>
                    <a:pt x="170" y="202"/>
                    <a:pt x="160" y="200"/>
                    <a:pt x="151" y="200"/>
                  </a:cubicBezTo>
                  <a:cubicBezTo>
                    <a:pt x="112" y="200"/>
                    <a:pt x="81" y="231"/>
                    <a:pt x="81" y="270"/>
                  </a:cubicBezTo>
                  <a:cubicBezTo>
                    <a:pt x="81" y="309"/>
                    <a:pt x="112" y="340"/>
                    <a:pt x="151" y="340"/>
                  </a:cubicBezTo>
                  <a:close/>
                </a:path>
              </a:pathLst>
            </a:custGeom>
            <a:solidFill>
              <a:srgbClr val="365B7C"/>
            </a:solidFill>
            <a:ln>
              <a:noFill/>
            </a:ln>
          </p:spPr>
          <p:txBody>
            <a:bodyPr vert="horz" wrap="square" lIns="91440" tIns="45720" rIns="91440" bIns="45720" numCol="1" anchor="t" anchorCtr="0" compatLnSpc="1">
              <a:prstTxWarp prst="textNoShape">
                <a:avLst/>
              </a:prstTxWarp>
            </a:bodyPr>
            <a:lstStyle/>
            <a:p>
              <a:endParaRPr lang="zh-CN" altLang="en-US">
                <a:solidFill>
                  <a:schemeClr val="accent2"/>
                </a:solidFill>
              </a:endParaRPr>
            </a:p>
          </p:txBody>
        </p:sp>
      </p:grpSp>
      <p:sp>
        <p:nvSpPr>
          <p:cNvPr id="23" name="矩形 22">
            <a:extLst>
              <a:ext uri="{FF2B5EF4-FFF2-40B4-BE49-F238E27FC236}">
                <a16:creationId xmlns:a16="http://schemas.microsoft.com/office/drawing/2014/main" id="{CF3E8134-48A5-444B-8D6A-6A193DF3BF82}"/>
              </a:ext>
            </a:extLst>
          </p:cNvPr>
          <p:cNvSpPr/>
          <p:nvPr/>
        </p:nvSpPr>
        <p:spPr>
          <a:xfrm>
            <a:off x="1558753" y="477144"/>
            <a:ext cx="6418616" cy="470748"/>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800" b="1" dirty="0">
                <a:latin typeface="KaiTi" panose="02010609060101010101" pitchFamily="49" charset="-122"/>
                <a:ea typeface="KaiTi" panose="02010609060101010101" pitchFamily="49" charset="-122"/>
                <a:cs typeface="+mn-ea"/>
                <a:sym typeface="+mn-lt"/>
              </a:rPr>
              <a:t>案例：</a:t>
            </a:r>
            <a:r>
              <a:rPr lang="en-US" altLang="zh-CN" sz="2800" b="1" dirty="0">
                <a:latin typeface="KaiTi" panose="02010609060101010101" pitchFamily="49" charset="-122"/>
                <a:ea typeface="KaiTi" panose="02010609060101010101" pitchFamily="49" charset="-122"/>
                <a:cs typeface="+mn-ea"/>
                <a:sym typeface="+mn-lt"/>
              </a:rPr>
              <a:t>STAR</a:t>
            </a:r>
            <a:r>
              <a:rPr lang="zh-CN" altLang="en-US" sz="2800" b="1" dirty="0">
                <a:latin typeface="KaiTi" panose="02010609060101010101" pitchFamily="49" charset="-122"/>
                <a:ea typeface="KaiTi" panose="02010609060101010101" pitchFamily="49" charset="-122"/>
                <a:cs typeface="+mn-ea"/>
                <a:sym typeface="+mn-lt"/>
              </a:rPr>
              <a:t>面试实例：招聘人力总监</a:t>
            </a:r>
          </a:p>
        </p:txBody>
      </p:sp>
      <p:sp>
        <p:nvSpPr>
          <p:cNvPr id="2" name="矩形 1"/>
          <p:cNvSpPr/>
          <p:nvPr/>
        </p:nvSpPr>
        <p:spPr>
          <a:xfrm>
            <a:off x="938577" y="1372350"/>
            <a:ext cx="10220131" cy="5262979"/>
          </a:xfrm>
          <a:prstGeom prst="rect">
            <a:avLst/>
          </a:prstGeom>
        </p:spPr>
        <p:txBody>
          <a:bodyPr wrap="square">
            <a:spAutoFit/>
          </a:bodyPr>
          <a:lstStyle/>
          <a:p>
            <a:r>
              <a:rPr lang="en-US" altLang="zh-CN" sz="2400" dirty="0">
                <a:latin typeface="+mn-ea"/>
              </a:rPr>
              <a:t>     </a:t>
            </a:r>
            <a:r>
              <a:rPr lang="zh-CN" altLang="zh-CN" sz="2400" dirty="0">
                <a:latin typeface="KaiTi" panose="02010609060101010101" pitchFamily="49" charset="-122"/>
                <a:ea typeface="KaiTi" panose="02010609060101010101" pitchFamily="49" charset="-122"/>
              </a:rPr>
              <a:t>面试官：“请谈一下你印象最深的这样一个经历：你和企业高层或你的同事在解决某问题上有不同的看法，当时你是如何处理你们之间的分歧的？”［注：此提问是针对“沟通协作”这一素质要项进行考察］</a:t>
            </a:r>
          </a:p>
          <a:p>
            <a:r>
              <a:rPr lang="en-US" altLang="zh-CN" sz="2400" dirty="0">
                <a:latin typeface="KaiTi" panose="02010609060101010101" pitchFamily="49" charset="-122"/>
                <a:ea typeface="KaiTi" panose="02010609060101010101" pitchFamily="49" charset="-122"/>
              </a:rPr>
              <a:t>     </a:t>
            </a:r>
            <a:r>
              <a:rPr lang="zh-CN" altLang="zh-CN" sz="2400" dirty="0">
                <a:latin typeface="KaiTi" panose="02010609060101010101" pitchFamily="49" charset="-122"/>
                <a:ea typeface="KaiTi" panose="02010609060101010101" pitchFamily="49" charset="-122"/>
              </a:rPr>
              <a:t>应聘者Ｂ：“提到这个问题，让我想起有过这么一件事儿：那是</a:t>
            </a:r>
            <a:r>
              <a:rPr lang="en-US" altLang="zh-CN" sz="2400" dirty="0">
                <a:latin typeface="KaiTi" panose="02010609060101010101" pitchFamily="49" charset="-122"/>
                <a:ea typeface="KaiTi" panose="02010609060101010101" pitchFamily="49" charset="-122"/>
              </a:rPr>
              <a:t>2005</a:t>
            </a:r>
            <a:r>
              <a:rPr lang="zh-CN" altLang="zh-CN" sz="2400" dirty="0">
                <a:latin typeface="KaiTi" panose="02010609060101010101" pitchFamily="49" charset="-122"/>
                <a:ea typeface="KaiTi" panose="02010609060101010101" pitchFamily="49" charset="-122"/>
              </a:rPr>
              <a:t>年</a:t>
            </a:r>
            <a:r>
              <a:rPr lang="en-US" altLang="zh-CN" sz="2400" dirty="0">
                <a:latin typeface="KaiTi" panose="02010609060101010101" pitchFamily="49" charset="-122"/>
                <a:ea typeface="KaiTi" panose="02010609060101010101" pitchFamily="49" charset="-122"/>
              </a:rPr>
              <a:t>3</a:t>
            </a:r>
            <a:r>
              <a:rPr lang="zh-CN" altLang="zh-CN" sz="2400" dirty="0">
                <a:latin typeface="KaiTi" panose="02010609060101010101" pitchFamily="49" charset="-122"/>
                <a:ea typeface="KaiTi" panose="02010609060101010101" pitchFamily="49" charset="-122"/>
              </a:rPr>
              <a:t>月份，我们公司开高层会议。当时公司业务正处于不断拓展中，我们在全国很多大中城市都设立了分支机构或者办事处。这样难免就遇到各地薪酬标准不一样的问题，有时一个地方都会出现几套不同的薪酬标准。公司当时也没有什么成熟的员工驻外薪酬标准管理方面的制度，所以，这种内部不均衡造成很多员工对工资不满意，有的甚至就因为这个跳槽。［注：以上是描述背景（</a:t>
            </a:r>
            <a:r>
              <a:rPr lang="en-US" altLang="zh-CN" sz="2400" dirty="0">
                <a:latin typeface="KaiTi" panose="02010609060101010101" pitchFamily="49" charset="-122"/>
                <a:ea typeface="KaiTi" panose="02010609060101010101" pitchFamily="49" charset="-122"/>
              </a:rPr>
              <a:t>S</a:t>
            </a:r>
            <a:r>
              <a:rPr lang="zh-CN" altLang="zh-CN" sz="2400" dirty="0">
                <a:latin typeface="KaiTi" panose="02010609060101010101" pitchFamily="49" charset="-122"/>
                <a:ea typeface="KaiTi" panose="02010609060101010101" pitchFamily="49" charset="-122"/>
              </a:rPr>
              <a:t>）］这问题总得解决吧，所以我就向公司提出进行人力资源的集中化管理。［注：这是在描述任务（</a:t>
            </a:r>
            <a:r>
              <a:rPr lang="en-US" altLang="zh-CN" sz="2400" dirty="0">
                <a:latin typeface="KaiTi" panose="02010609060101010101" pitchFamily="49" charset="-122"/>
                <a:ea typeface="KaiTi" panose="02010609060101010101" pitchFamily="49" charset="-122"/>
              </a:rPr>
              <a:t>T</a:t>
            </a:r>
            <a:r>
              <a:rPr lang="zh-CN" altLang="zh-CN" sz="2400" dirty="0">
                <a:latin typeface="KaiTi" panose="02010609060101010101" pitchFamily="49" charset="-122"/>
                <a:ea typeface="KaiTi" panose="02010609060101010101" pitchFamily="49" charset="-122"/>
              </a:rPr>
              <a:t>）］当时几乎其他所有人都不支持我这么做，他们反对我，觉得各城市的自行管理，正好可以使人力资源工作与当地实际情况相结合，而且这事儿一直以来也没出现什么大问题，没有费力解决的必要。</a:t>
            </a:r>
          </a:p>
        </p:txBody>
      </p:sp>
    </p:spTree>
    <p:extLst>
      <p:ext uri="{BB962C8B-B14F-4D97-AF65-F5344CB8AC3E}">
        <p14:creationId xmlns:p14="http://schemas.microsoft.com/office/powerpoint/2010/main" val="336291831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5" presetClass="entr" presetSubtype="0" fill="hold" nodeType="withEffect">
                                  <p:stCondLst>
                                    <p:cond delay="250"/>
                                  </p:stCondLst>
                                  <p:childTnLst>
                                    <p:set>
                                      <p:cBhvr>
                                        <p:cTn id="6" dur="1" fill="hold">
                                          <p:stCondLst>
                                            <p:cond delay="0"/>
                                          </p:stCondLst>
                                        </p:cTn>
                                        <p:tgtEl>
                                          <p:spTgt spid="17"/>
                                        </p:tgtEl>
                                        <p:attrNameLst>
                                          <p:attrName>style.visibility</p:attrName>
                                        </p:attrNameLst>
                                      </p:cBhvr>
                                      <p:to>
                                        <p:strVal val="visible"/>
                                      </p:to>
                                    </p:set>
                                    <p:anim calcmode="lin" valueType="num">
                                      <p:cBhvr>
                                        <p:cTn id="7" dur="500" decel="50000" fill="hold">
                                          <p:stCondLst>
                                            <p:cond delay="0"/>
                                          </p:stCondLst>
                                        </p:cTn>
                                        <p:tgtEl>
                                          <p:spTgt spid="17"/>
                                        </p:tgtEl>
                                        <p:attrNameLst>
                                          <p:attrName>style.rotation</p:attrName>
                                        </p:attrNameLst>
                                      </p:cBhvr>
                                      <p:tavLst>
                                        <p:tav tm="0">
                                          <p:val>
                                            <p:fltVal val="-90"/>
                                          </p:val>
                                        </p:tav>
                                        <p:tav tm="100000">
                                          <p:val>
                                            <p:fltVal val="0"/>
                                          </p:val>
                                        </p:tav>
                                      </p:tavLst>
                                    </p:anim>
                                    <p:anim calcmode="lin" valueType="num">
                                      <p:cBhvr>
                                        <p:cTn id="8" dur="500" decel="50000" fill="hold">
                                          <p:stCondLst>
                                            <p:cond delay="0"/>
                                          </p:stCondLst>
                                        </p:cTn>
                                        <p:tgtEl>
                                          <p:spTgt spid="17"/>
                                        </p:tgtEl>
                                        <p:attrNameLst>
                                          <p:attrName>ppt_w</p:attrName>
                                        </p:attrNameLst>
                                      </p:cBhvr>
                                      <p:tavLst>
                                        <p:tav tm="0">
                                          <p:val>
                                            <p:strVal val="#ppt_w"/>
                                          </p:val>
                                        </p:tav>
                                        <p:tav tm="100000">
                                          <p:val>
                                            <p:strVal val="#ppt_w*.05"/>
                                          </p:val>
                                        </p:tav>
                                      </p:tavLst>
                                    </p:anim>
                                    <p:anim calcmode="lin" valueType="num">
                                      <p:cBhvr>
                                        <p:cTn id="9" dur="500" accel="50000" fill="hold">
                                          <p:stCondLst>
                                            <p:cond delay="500"/>
                                          </p:stCondLst>
                                        </p:cTn>
                                        <p:tgtEl>
                                          <p:spTgt spid="17"/>
                                        </p:tgtEl>
                                        <p:attrNameLst>
                                          <p:attrName>ppt_w</p:attrName>
                                        </p:attrNameLst>
                                      </p:cBhvr>
                                      <p:tavLst>
                                        <p:tav tm="0">
                                          <p:val>
                                            <p:strVal val="#ppt_w*.05"/>
                                          </p:val>
                                        </p:tav>
                                        <p:tav tm="100000">
                                          <p:val>
                                            <p:strVal val="#ppt_w"/>
                                          </p:val>
                                        </p:tav>
                                      </p:tavLst>
                                    </p:anim>
                                    <p:anim calcmode="lin" valueType="num">
                                      <p:cBhvr>
                                        <p:cTn id="10" dur="1000" fill="hold"/>
                                        <p:tgtEl>
                                          <p:spTgt spid="17"/>
                                        </p:tgtEl>
                                        <p:attrNameLst>
                                          <p:attrName>ppt_h</p:attrName>
                                        </p:attrNameLst>
                                      </p:cBhvr>
                                      <p:tavLst>
                                        <p:tav tm="0">
                                          <p:val>
                                            <p:strVal val="#ppt_h"/>
                                          </p:val>
                                        </p:tav>
                                        <p:tav tm="100000">
                                          <p:val>
                                            <p:strVal val="#ppt_h"/>
                                          </p:val>
                                        </p:tav>
                                      </p:tavLst>
                                    </p:anim>
                                    <p:anim calcmode="lin" valueType="num">
                                      <p:cBhvr>
                                        <p:cTn id="11" dur="500" decel="50000" fill="hold">
                                          <p:stCondLst>
                                            <p:cond delay="0"/>
                                          </p:stCondLst>
                                        </p:cTn>
                                        <p:tgtEl>
                                          <p:spTgt spid="17"/>
                                        </p:tgtEl>
                                        <p:attrNameLst>
                                          <p:attrName>ppt_x</p:attrName>
                                        </p:attrNameLst>
                                      </p:cBhvr>
                                      <p:tavLst>
                                        <p:tav tm="0">
                                          <p:val>
                                            <p:strVal val="#ppt_x+.4"/>
                                          </p:val>
                                        </p:tav>
                                        <p:tav tm="100000">
                                          <p:val>
                                            <p:strVal val="#ppt_x"/>
                                          </p:val>
                                        </p:tav>
                                      </p:tavLst>
                                    </p:anim>
                                    <p:anim calcmode="lin" valueType="num">
                                      <p:cBhvr>
                                        <p:cTn id="12" dur="500" decel="50000" fill="hold">
                                          <p:stCondLst>
                                            <p:cond delay="0"/>
                                          </p:stCondLst>
                                        </p:cTn>
                                        <p:tgtEl>
                                          <p:spTgt spid="17"/>
                                        </p:tgtEl>
                                        <p:attrNameLst>
                                          <p:attrName>ppt_y</p:attrName>
                                        </p:attrNameLst>
                                      </p:cBhvr>
                                      <p:tavLst>
                                        <p:tav tm="0">
                                          <p:val>
                                            <p:strVal val="#ppt_y-.2"/>
                                          </p:val>
                                        </p:tav>
                                        <p:tav tm="100000">
                                          <p:val>
                                            <p:strVal val="#ppt_y+.1"/>
                                          </p:val>
                                        </p:tav>
                                      </p:tavLst>
                                    </p:anim>
                                    <p:anim calcmode="lin" valueType="num">
                                      <p:cBhvr>
                                        <p:cTn id="13" dur="500" accel="50000" fill="hold">
                                          <p:stCondLst>
                                            <p:cond delay="500"/>
                                          </p:stCondLst>
                                        </p:cTn>
                                        <p:tgtEl>
                                          <p:spTgt spid="17"/>
                                        </p:tgtEl>
                                        <p:attrNameLst>
                                          <p:attrName>ppt_y</p:attrName>
                                        </p:attrNameLst>
                                      </p:cBhvr>
                                      <p:tavLst>
                                        <p:tav tm="0">
                                          <p:val>
                                            <p:strVal val="#ppt_y+.1"/>
                                          </p:val>
                                        </p:tav>
                                        <p:tav tm="100000">
                                          <p:val>
                                            <p:strVal val="#ppt_y"/>
                                          </p:val>
                                        </p:tav>
                                      </p:tavLst>
                                    </p:anim>
                                    <p:animEffect transition="in" filter="fade">
                                      <p:cBhvr>
                                        <p:cTn id="14" dur="1000" decel="50000">
                                          <p:stCondLst>
                                            <p:cond delay="0"/>
                                          </p:stCondLst>
                                        </p:cTn>
                                        <p:tgtEl>
                                          <p:spTgt spid="17"/>
                                        </p:tgtEl>
                                      </p:cBhvr>
                                    </p:animEffect>
                                  </p:childTnLst>
                                </p:cTn>
                              </p:par>
                            </p:childTnLst>
                          </p:cTn>
                        </p:par>
                      </p:childTnLst>
                    </p:cTn>
                  </p:par>
                  <p:par>
                    <p:cTn id="15" fill="hold">
                      <p:stCondLst>
                        <p:cond delay="indefinite"/>
                      </p:stCondLst>
                      <p:childTnLst>
                        <p:par>
                          <p:cTn id="16" fill="hold">
                            <p:stCondLst>
                              <p:cond delay="0"/>
                            </p:stCondLst>
                            <p:childTnLst>
                              <p:par>
                                <p:cTn id="17" presetID="8" presetClass="emph" presetSubtype="0" fill="hold" grpId="0" nodeType="clickEffect">
                                  <p:stCondLst>
                                    <p:cond delay="0"/>
                                  </p:stCondLst>
                                  <p:childTnLst>
                                    <p:animRot by="21600000">
                                      <p:cBhvr>
                                        <p:cTn id="18" dur="2000" fill="hold"/>
                                        <p:tgtEl>
                                          <p:spTgt spid="2"/>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1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a:extLst>
              <a:ext uri="{FF2B5EF4-FFF2-40B4-BE49-F238E27FC236}">
                <a16:creationId xmlns:a16="http://schemas.microsoft.com/office/drawing/2014/main" id="{22FE60DC-9FE6-2A46-A724-D7B14AF3578B}"/>
              </a:ext>
            </a:extLst>
          </p:cNvPr>
          <p:cNvGrpSpPr/>
          <p:nvPr/>
        </p:nvGrpSpPr>
        <p:grpSpPr>
          <a:xfrm>
            <a:off x="139991" y="118117"/>
            <a:ext cx="1383194" cy="1435354"/>
            <a:chOff x="831765" y="1948847"/>
            <a:chExt cx="1891633" cy="1891633"/>
          </a:xfrm>
        </p:grpSpPr>
        <p:grpSp>
          <p:nvGrpSpPr>
            <p:cNvPr id="3" name="组合 2">
              <a:extLst>
                <a:ext uri="{FF2B5EF4-FFF2-40B4-BE49-F238E27FC236}">
                  <a16:creationId xmlns:a16="http://schemas.microsoft.com/office/drawing/2014/main" id="{B0480233-37F2-5B46-B684-B639F827F231}"/>
                </a:ext>
              </a:extLst>
            </p:cNvPr>
            <p:cNvGrpSpPr/>
            <p:nvPr/>
          </p:nvGrpSpPr>
          <p:grpSpPr>
            <a:xfrm>
              <a:off x="831765" y="1948847"/>
              <a:ext cx="1891633" cy="1891633"/>
              <a:chOff x="1375509" y="1976984"/>
              <a:chExt cx="2018000" cy="2018000"/>
            </a:xfrm>
          </p:grpSpPr>
          <p:sp>
            <p:nvSpPr>
              <p:cNvPr id="5" name="椭圆 4" descr="e7d195523061f1c0deeec63e560781cfd59afb0ea006f2a87ABB68BF51EA6619813959095094C18C62A12F549504892A4AAA8C1554C6663626E05CA27F281A14E6983772AFC3FB97135759321DEA3D709AACD122C08E6ED1C77BAD4A88EF4CD28A80260D8F97957F436F83C1F553EF0169027D0DBFA7A77088E1513DBDFC101C4B4DFF310B01A5021663E46B6BC2AAB5">
                <a:extLst>
                  <a:ext uri="{FF2B5EF4-FFF2-40B4-BE49-F238E27FC236}">
                    <a16:creationId xmlns:a16="http://schemas.microsoft.com/office/drawing/2014/main" id="{E5FD0CA5-95FC-CB40-94AF-1F11EDD04282}"/>
                  </a:ext>
                </a:extLst>
              </p:cNvPr>
              <p:cNvSpPr>
                <a:spLocks noChangeAspect="1"/>
              </p:cNvSpPr>
              <p:nvPr/>
            </p:nvSpPr>
            <p:spPr>
              <a:xfrm>
                <a:off x="1375509" y="1976984"/>
                <a:ext cx="2018000" cy="2018000"/>
              </a:xfrm>
              <a:prstGeom prst="ellipse">
                <a:avLst/>
              </a:prstGeom>
              <a:gradFill>
                <a:gsLst>
                  <a:gs pos="0">
                    <a:schemeClr val="bg1"/>
                  </a:gs>
                  <a:gs pos="100000">
                    <a:srgbClr val="C7C7C7"/>
                  </a:gs>
                </a:gsLst>
                <a:lin ang="13200000" scaled="0"/>
              </a:gradFill>
              <a:ln w="22225">
                <a:solidFill>
                  <a:schemeClr val="bg1"/>
                </a:solidFill>
              </a:ln>
              <a:effectLst>
                <a:outerShdw blurRad="393700" dist="1270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任意多边形 16">
                <a:extLst>
                  <a:ext uri="{FF2B5EF4-FFF2-40B4-BE49-F238E27FC236}">
                    <a16:creationId xmlns:a16="http://schemas.microsoft.com/office/drawing/2014/main" id="{FA669D3B-2E66-7640-8F3E-3A3D4288922C}"/>
                  </a:ext>
                </a:extLst>
              </p:cNvPr>
              <p:cNvSpPr/>
              <p:nvPr/>
            </p:nvSpPr>
            <p:spPr>
              <a:xfrm rot="5400000">
                <a:off x="1220020" y="2637800"/>
                <a:ext cx="1007034" cy="694933"/>
              </a:xfrm>
              <a:custGeom>
                <a:avLst/>
                <a:gdLst>
                  <a:gd name="connsiteX0" fmla="*/ 0 w 1007034"/>
                  <a:gd name="connsiteY0" fmla="*/ 555348 h 694933"/>
                  <a:gd name="connsiteX1" fmla="*/ 322102 w 1007034"/>
                  <a:gd name="connsiteY1" fmla="*/ 0 h 694933"/>
                  <a:gd name="connsiteX2" fmla="*/ 392164 w 1007034"/>
                  <a:gd name="connsiteY2" fmla="*/ 21748 h 694933"/>
                  <a:gd name="connsiteX3" fmla="*/ 503517 w 1007034"/>
                  <a:gd name="connsiteY3" fmla="*/ 32974 h 694933"/>
                  <a:gd name="connsiteX4" fmla="*/ 614869 w 1007034"/>
                  <a:gd name="connsiteY4" fmla="*/ 21748 h 694933"/>
                  <a:gd name="connsiteX5" fmla="*/ 684932 w 1007034"/>
                  <a:gd name="connsiteY5" fmla="*/ 0 h 694933"/>
                  <a:gd name="connsiteX6" fmla="*/ 1007034 w 1007034"/>
                  <a:gd name="connsiteY6" fmla="*/ 555347 h 694933"/>
                  <a:gd name="connsiteX7" fmla="*/ 895766 w 1007034"/>
                  <a:gd name="connsiteY7" fmla="*/ 615742 h 694933"/>
                  <a:gd name="connsiteX8" fmla="*/ 503516 w 1007034"/>
                  <a:gd name="connsiteY8" fmla="*/ 694933 h 694933"/>
                  <a:gd name="connsiteX9" fmla="*/ 111266 w 1007034"/>
                  <a:gd name="connsiteY9" fmla="*/ 615742 h 694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07034" h="694933">
                    <a:moveTo>
                      <a:pt x="0" y="555348"/>
                    </a:moveTo>
                    <a:lnTo>
                      <a:pt x="322102" y="0"/>
                    </a:lnTo>
                    <a:lnTo>
                      <a:pt x="392164" y="21748"/>
                    </a:lnTo>
                    <a:cubicBezTo>
                      <a:pt x="428132" y="29108"/>
                      <a:pt x="465373" y="32974"/>
                      <a:pt x="503517" y="32974"/>
                    </a:cubicBezTo>
                    <a:cubicBezTo>
                      <a:pt x="541660" y="32974"/>
                      <a:pt x="578901" y="29108"/>
                      <a:pt x="614869" y="21748"/>
                    </a:cubicBezTo>
                    <a:lnTo>
                      <a:pt x="684932" y="0"/>
                    </a:lnTo>
                    <a:lnTo>
                      <a:pt x="1007034" y="555347"/>
                    </a:lnTo>
                    <a:lnTo>
                      <a:pt x="895766" y="615742"/>
                    </a:lnTo>
                    <a:cubicBezTo>
                      <a:pt x="775204" y="666735"/>
                      <a:pt x="642653" y="694933"/>
                      <a:pt x="503516" y="694933"/>
                    </a:cubicBezTo>
                    <a:cubicBezTo>
                      <a:pt x="364379" y="694933"/>
                      <a:pt x="231828" y="666735"/>
                      <a:pt x="111266" y="615742"/>
                    </a:cubicBezTo>
                    <a:close/>
                  </a:path>
                </a:pathLst>
              </a:custGeom>
              <a:solidFill>
                <a:srgbClr val="365B7C"/>
              </a:solidFill>
              <a:ln>
                <a:noFill/>
              </a:ln>
              <a:effectLst>
                <a:innerShdw blurRad="63500" dist="381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4" name="Freeform 48">
              <a:extLst>
                <a:ext uri="{FF2B5EF4-FFF2-40B4-BE49-F238E27FC236}">
                  <a16:creationId xmlns:a16="http://schemas.microsoft.com/office/drawing/2014/main" id="{4E3F4572-C279-8542-848B-6BB9101E522A}"/>
                </a:ext>
              </a:extLst>
            </p:cNvPr>
            <p:cNvSpPr>
              <a:spLocks noEditPoints="1"/>
            </p:cNvSpPr>
            <p:nvPr/>
          </p:nvSpPr>
          <p:spPr bwMode="auto">
            <a:xfrm>
              <a:off x="1822373" y="2622634"/>
              <a:ext cx="490056" cy="469081"/>
            </a:xfrm>
            <a:custGeom>
              <a:avLst/>
              <a:gdLst>
                <a:gd name="T0" fmla="*/ 419 w 628"/>
                <a:gd name="T1" fmla="*/ 232 h 600"/>
                <a:gd name="T2" fmla="*/ 411 w 628"/>
                <a:gd name="T3" fmla="*/ 249 h 600"/>
                <a:gd name="T4" fmla="*/ 408 w 628"/>
                <a:gd name="T5" fmla="*/ 261 h 600"/>
                <a:gd name="T6" fmla="*/ 409 w 628"/>
                <a:gd name="T7" fmla="*/ 283 h 600"/>
                <a:gd name="T8" fmla="*/ 417 w 628"/>
                <a:gd name="T9" fmla="*/ 304 h 600"/>
                <a:gd name="T10" fmla="*/ 424 w 628"/>
                <a:gd name="T11" fmla="*/ 315 h 600"/>
                <a:gd name="T12" fmla="*/ 441 w 628"/>
                <a:gd name="T13" fmla="*/ 330 h 600"/>
                <a:gd name="T14" fmla="*/ 453 w 628"/>
                <a:gd name="T15" fmla="*/ 335 h 600"/>
                <a:gd name="T16" fmla="*/ 478 w 628"/>
                <a:gd name="T17" fmla="*/ 200 h 600"/>
                <a:gd name="T18" fmla="*/ 449 w 628"/>
                <a:gd name="T19" fmla="*/ 206 h 600"/>
                <a:gd name="T20" fmla="*/ 433 w 628"/>
                <a:gd name="T21" fmla="*/ 216 h 600"/>
                <a:gd name="T22" fmla="*/ 425 w 628"/>
                <a:gd name="T23" fmla="*/ 224 h 600"/>
                <a:gd name="T24" fmla="*/ 384 w 628"/>
                <a:gd name="T25" fmla="*/ 70 h 600"/>
                <a:gd name="T26" fmla="*/ 314 w 628"/>
                <a:gd name="T27" fmla="*/ 140 h 600"/>
                <a:gd name="T28" fmla="*/ 379 w 628"/>
                <a:gd name="T29" fmla="*/ 283 h 600"/>
                <a:gd name="T30" fmla="*/ 379 w 628"/>
                <a:gd name="T31" fmla="*/ 254 h 600"/>
                <a:gd name="T32" fmla="*/ 359 w 628"/>
                <a:gd name="T33" fmla="*/ 154 h 600"/>
                <a:gd name="T34" fmla="*/ 250 w 628"/>
                <a:gd name="T35" fmla="*/ 270 h 600"/>
                <a:gd name="T36" fmla="*/ 314 w 628"/>
                <a:gd name="T37" fmla="*/ 396 h 600"/>
                <a:gd name="T38" fmla="*/ 282 w 628"/>
                <a:gd name="T39" fmla="*/ 400 h 600"/>
                <a:gd name="T40" fmla="*/ 267 w 628"/>
                <a:gd name="T41" fmla="*/ 382 h 600"/>
                <a:gd name="T42" fmla="*/ 257 w 628"/>
                <a:gd name="T43" fmla="*/ 374 h 600"/>
                <a:gd name="T44" fmla="*/ 214 w 628"/>
                <a:gd name="T45" fmla="*/ 356 h 600"/>
                <a:gd name="T46" fmla="*/ 195 w 628"/>
                <a:gd name="T47" fmla="*/ 354 h 600"/>
                <a:gd name="T48" fmla="*/ 0 w 628"/>
                <a:gd name="T49" fmla="*/ 600 h 600"/>
                <a:gd name="T50" fmla="*/ 83 w 628"/>
                <a:gd name="T51" fmla="*/ 454 h 600"/>
                <a:gd name="T52" fmla="*/ 216 w 628"/>
                <a:gd name="T53" fmla="*/ 454 h 600"/>
                <a:gd name="T54" fmla="*/ 301 w 628"/>
                <a:gd name="T55" fmla="*/ 600 h 600"/>
                <a:gd name="T56" fmla="*/ 282 w 628"/>
                <a:gd name="T57" fmla="*/ 400 h 600"/>
                <a:gd name="T58" fmla="*/ 433 w 628"/>
                <a:gd name="T59" fmla="*/ 354 h 600"/>
                <a:gd name="T60" fmla="*/ 413 w 628"/>
                <a:gd name="T61" fmla="*/ 356 h 600"/>
                <a:gd name="T62" fmla="*/ 361 w 628"/>
                <a:gd name="T63" fmla="*/ 382 h 600"/>
                <a:gd name="T64" fmla="*/ 353 w 628"/>
                <a:gd name="T65" fmla="*/ 391 h 600"/>
                <a:gd name="T66" fmla="*/ 389 w 628"/>
                <a:gd name="T67" fmla="*/ 600 h 600"/>
                <a:gd name="T68" fmla="*/ 410 w 628"/>
                <a:gd name="T69" fmla="*/ 600 h 600"/>
                <a:gd name="T70" fmla="*/ 564 w 628"/>
                <a:gd name="T71" fmla="*/ 454 h 600"/>
                <a:gd name="T72" fmla="*/ 628 w 628"/>
                <a:gd name="T73" fmla="*/ 460 h 600"/>
                <a:gd name="T74" fmla="*/ 151 w 628"/>
                <a:gd name="T75" fmla="*/ 340 h 600"/>
                <a:gd name="T76" fmla="*/ 186 w 628"/>
                <a:gd name="T77" fmla="*/ 330 h 600"/>
                <a:gd name="T78" fmla="*/ 196 w 628"/>
                <a:gd name="T79" fmla="*/ 323 h 600"/>
                <a:gd name="T80" fmla="*/ 216 w 628"/>
                <a:gd name="T81" fmla="*/ 295 h 600"/>
                <a:gd name="T82" fmla="*/ 219 w 628"/>
                <a:gd name="T83" fmla="*/ 281 h 600"/>
                <a:gd name="T84" fmla="*/ 219 w 628"/>
                <a:gd name="T85" fmla="*/ 258 h 600"/>
                <a:gd name="T86" fmla="*/ 214 w 628"/>
                <a:gd name="T87" fmla="*/ 241 h 600"/>
                <a:gd name="T88" fmla="*/ 208 w 628"/>
                <a:gd name="T89" fmla="*/ 231 h 600"/>
                <a:gd name="T90" fmla="*/ 195 w 628"/>
                <a:gd name="T91" fmla="*/ 217 h 600"/>
                <a:gd name="T92" fmla="*/ 186 w 628"/>
                <a:gd name="T93" fmla="*/ 210 h 600"/>
                <a:gd name="T94" fmla="*/ 151 w 628"/>
                <a:gd name="T95" fmla="*/ 200 h 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28" h="600">
                  <a:moveTo>
                    <a:pt x="425" y="224"/>
                  </a:moveTo>
                  <a:cubicBezTo>
                    <a:pt x="423" y="226"/>
                    <a:pt x="421" y="229"/>
                    <a:pt x="420" y="231"/>
                  </a:cubicBezTo>
                  <a:cubicBezTo>
                    <a:pt x="419" y="231"/>
                    <a:pt x="419" y="232"/>
                    <a:pt x="419" y="232"/>
                  </a:cubicBezTo>
                  <a:cubicBezTo>
                    <a:pt x="418" y="234"/>
                    <a:pt x="416" y="236"/>
                    <a:pt x="415" y="239"/>
                  </a:cubicBezTo>
                  <a:cubicBezTo>
                    <a:pt x="415" y="240"/>
                    <a:pt x="414" y="240"/>
                    <a:pt x="414" y="241"/>
                  </a:cubicBezTo>
                  <a:cubicBezTo>
                    <a:pt x="413" y="244"/>
                    <a:pt x="412" y="246"/>
                    <a:pt x="411" y="249"/>
                  </a:cubicBezTo>
                  <a:cubicBezTo>
                    <a:pt x="411" y="249"/>
                    <a:pt x="411" y="250"/>
                    <a:pt x="411" y="250"/>
                  </a:cubicBezTo>
                  <a:cubicBezTo>
                    <a:pt x="410" y="253"/>
                    <a:pt x="409" y="255"/>
                    <a:pt x="409" y="258"/>
                  </a:cubicBezTo>
                  <a:cubicBezTo>
                    <a:pt x="409" y="259"/>
                    <a:pt x="409" y="260"/>
                    <a:pt x="408" y="261"/>
                  </a:cubicBezTo>
                  <a:cubicBezTo>
                    <a:pt x="408" y="264"/>
                    <a:pt x="408" y="267"/>
                    <a:pt x="408" y="270"/>
                  </a:cubicBezTo>
                  <a:cubicBezTo>
                    <a:pt x="408" y="274"/>
                    <a:pt x="408" y="278"/>
                    <a:pt x="409" y="281"/>
                  </a:cubicBezTo>
                  <a:cubicBezTo>
                    <a:pt x="409" y="282"/>
                    <a:pt x="409" y="283"/>
                    <a:pt x="409" y="283"/>
                  </a:cubicBezTo>
                  <a:cubicBezTo>
                    <a:pt x="410" y="287"/>
                    <a:pt x="411" y="290"/>
                    <a:pt x="412" y="293"/>
                  </a:cubicBezTo>
                  <a:cubicBezTo>
                    <a:pt x="412" y="294"/>
                    <a:pt x="412" y="294"/>
                    <a:pt x="412" y="295"/>
                  </a:cubicBezTo>
                  <a:cubicBezTo>
                    <a:pt x="414" y="298"/>
                    <a:pt x="415" y="301"/>
                    <a:pt x="417" y="304"/>
                  </a:cubicBezTo>
                  <a:cubicBezTo>
                    <a:pt x="417" y="305"/>
                    <a:pt x="417" y="305"/>
                    <a:pt x="418" y="306"/>
                  </a:cubicBezTo>
                  <a:cubicBezTo>
                    <a:pt x="420" y="309"/>
                    <a:pt x="422" y="312"/>
                    <a:pt x="424" y="315"/>
                  </a:cubicBezTo>
                  <a:cubicBezTo>
                    <a:pt x="424" y="315"/>
                    <a:pt x="424" y="315"/>
                    <a:pt x="424" y="315"/>
                  </a:cubicBezTo>
                  <a:cubicBezTo>
                    <a:pt x="427" y="318"/>
                    <a:pt x="429" y="320"/>
                    <a:pt x="432" y="323"/>
                  </a:cubicBezTo>
                  <a:cubicBezTo>
                    <a:pt x="432" y="323"/>
                    <a:pt x="432" y="323"/>
                    <a:pt x="432" y="323"/>
                  </a:cubicBezTo>
                  <a:cubicBezTo>
                    <a:pt x="435" y="326"/>
                    <a:pt x="438" y="328"/>
                    <a:pt x="441" y="330"/>
                  </a:cubicBezTo>
                  <a:cubicBezTo>
                    <a:pt x="442" y="330"/>
                    <a:pt x="442" y="330"/>
                    <a:pt x="442" y="330"/>
                  </a:cubicBezTo>
                  <a:cubicBezTo>
                    <a:pt x="446" y="332"/>
                    <a:pt x="449" y="334"/>
                    <a:pt x="452" y="335"/>
                  </a:cubicBezTo>
                  <a:cubicBezTo>
                    <a:pt x="453" y="335"/>
                    <a:pt x="453" y="335"/>
                    <a:pt x="453" y="335"/>
                  </a:cubicBezTo>
                  <a:cubicBezTo>
                    <a:pt x="461" y="338"/>
                    <a:pt x="469" y="340"/>
                    <a:pt x="478" y="340"/>
                  </a:cubicBezTo>
                  <a:cubicBezTo>
                    <a:pt x="516" y="340"/>
                    <a:pt x="547" y="309"/>
                    <a:pt x="547" y="270"/>
                  </a:cubicBezTo>
                  <a:cubicBezTo>
                    <a:pt x="547" y="231"/>
                    <a:pt x="516" y="200"/>
                    <a:pt x="478" y="200"/>
                  </a:cubicBezTo>
                  <a:cubicBezTo>
                    <a:pt x="468" y="200"/>
                    <a:pt x="458" y="202"/>
                    <a:pt x="450" y="206"/>
                  </a:cubicBezTo>
                  <a:cubicBezTo>
                    <a:pt x="450" y="206"/>
                    <a:pt x="450" y="206"/>
                    <a:pt x="450" y="206"/>
                  </a:cubicBezTo>
                  <a:cubicBezTo>
                    <a:pt x="449" y="206"/>
                    <a:pt x="449" y="206"/>
                    <a:pt x="449" y="206"/>
                  </a:cubicBezTo>
                  <a:cubicBezTo>
                    <a:pt x="446" y="208"/>
                    <a:pt x="444" y="209"/>
                    <a:pt x="442" y="210"/>
                  </a:cubicBezTo>
                  <a:cubicBezTo>
                    <a:pt x="441" y="210"/>
                    <a:pt x="441" y="211"/>
                    <a:pt x="440" y="211"/>
                  </a:cubicBezTo>
                  <a:cubicBezTo>
                    <a:pt x="438" y="213"/>
                    <a:pt x="435" y="215"/>
                    <a:pt x="433" y="216"/>
                  </a:cubicBezTo>
                  <a:cubicBezTo>
                    <a:pt x="433" y="217"/>
                    <a:pt x="432" y="217"/>
                    <a:pt x="432" y="217"/>
                  </a:cubicBezTo>
                  <a:cubicBezTo>
                    <a:pt x="430" y="219"/>
                    <a:pt x="428" y="221"/>
                    <a:pt x="426" y="223"/>
                  </a:cubicBezTo>
                  <a:cubicBezTo>
                    <a:pt x="426" y="223"/>
                    <a:pt x="425" y="224"/>
                    <a:pt x="425" y="224"/>
                  </a:cubicBezTo>
                  <a:close/>
                  <a:moveTo>
                    <a:pt x="314" y="140"/>
                  </a:moveTo>
                  <a:lnTo>
                    <a:pt x="314" y="140"/>
                  </a:lnTo>
                  <a:cubicBezTo>
                    <a:pt x="353" y="140"/>
                    <a:pt x="384" y="108"/>
                    <a:pt x="384" y="70"/>
                  </a:cubicBezTo>
                  <a:cubicBezTo>
                    <a:pt x="384" y="31"/>
                    <a:pt x="353" y="0"/>
                    <a:pt x="314" y="0"/>
                  </a:cubicBezTo>
                  <a:cubicBezTo>
                    <a:pt x="275" y="0"/>
                    <a:pt x="244" y="31"/>
                    <a:pt x="244" y="70"/>
                  </a:cubicBezTo>
                  <a:cubicBezTo>
                    <a:pt x="244" y="108"/>
                    <a:pt x="275" y="140"/>
                    <a:pt x="314" y="140"/>
                  </a:cubicBezTo>
                  <a:close/>
                  <a:moveTo>
                    <a:pt x="379" y="336"/>
                  </a:moveTo>
                  <a:lnTo>
                    <a:pt x="379" y="336"/>
                  </a:lnTo>
                  <a:lnTo>
                    <a:pt x="379" y="283"/>
                  </a:lnTo>
                  <a:cubicBezTo>
                    <a:pt x="379" y="279"/>
                    <a:pt x="378" y="274"/>
                    <a:pt x="378" y="270"/>
                  </a:cubicBezTo>
                  <a:cubicBezTo>
                    <a:pt x="378" y="266"/>
                    <a:pt x="379" y="262"/>
                    <a:pt x="379" y="257"/>
                  </a:cubicBezTo>
                  <a:lnTo>
                    <a:pt x="379" y="254"/>
                  </a:lnTo>
                  <a:lnTo>
                    <a:pt x="380" y="254"/>
                  </a:lnTo>
                  <a:cubicBezTo>
                    <a:pt x="385" y="223"/>
                    <a:pt x="404" y="197"/>
                    <a:pt x="431" y="183"/>
                  </a:cubicBezTo>
                  <a:cubicBezTo>
                    <a:pt x="412" y="165"/>
                    <a:pt x="387" y="154"/>
                    <a:pt x="359" y="154"/>
                  </a:cubicBezTo>
                  <a:lnTo>
                    <a:pt x="269" y="154"/>
                  </a:lnTo>
                  <a:cubicBezTo>
                    <a:pt x="241" y="154"/>
                    <a:pt x="216" y="165"/>
                    <a:pt x="197" y="183"/>
                  </a:cubicBezTo>
                  <a:cubicBezTo>
                    <a:pt x="228" y="199"/>
                    <a:pt x="250" y="232"/>
                    <a:pt x="250" y="270"/>
                  </a:cubicBezTo>
                  <a:cubicBezTo>
                    <a:pt x="250" y="278"/>
                    <a:pt x="249" y="285"/>
                    <a:pt x="247" y="293"/>
                  </a:cubicBezTo>
                  <a:lnTo>
                    <a:pt x="247" y="335"/>
                  </a:lnTo>
                  <a:cubicBezTo>
                    <a:pt x="276" y="347"/>
                    <a:pt x="299" y="369"/>
                    <a:pt x="314" y="396"/>
                  </a:cubicBezTo>
                  <a:cubicBezTo>
                    <a:pt x="328" y="369"/>
                    <a:pt x="352" y="348"/>
                    <a:pt x="379" y="336"/>
                  </a:cubicBezTo>
                  <a:close/>
                  <a:moveTo>
                    <a:pt x="282" y="400"/>
                  </a:moveTo>
                  <a:lnTo>
                    <a:pt x="282" y="400"/>
                  </a:lnTo>
                  <a:cubicBezTo>
                    <a:pt x="280" y="397"/>
                    <a:pt x="278" y="394"/>
                    <a:pt x="275" y="391"/>
                  </a:cubicBezTo>
                  <a:cubicBezTo>
                    <a:pt x="275" y="390"/>
                    <a:pt x="274" y="390"/>
                    <a:pt x="274" y="390"/>
                  </a:cubicBezTo>
                  <a:cubicBezTo>
                    <a:pt x="272" y="387"/>
                    <a:pt x="270" y="385"/>
                    <a:pt x="267" y="382"/>
                  </a:cubicBezTo>
                  <a:cubicBezTo>
                    <a:pt x="267" y="382"/>
                    <a:pt x="266" y="382"/>
                    <a:pt x="266" y="381"/>
                  </a:cubicBezTo>
                  <a:cubicBezTo>
                    <a:pt x="263" y="379"/>
                    <a:pt x="261" y="377"/>
                    <a:pt x="258" y="375"/>
                  </a:cubicBezTo>
                  <a:cubicBezTo>
                    <a:pt x="257" y="374"/>
                    <a:pt x="257" y="374"/>
                    <a:pt x="257" y="374"/>
                  </a:cubicBezTo>
                  <a:cubicBezTo>
                    <a:pt x="247" y="367"/>
                    <a:pt x="237" y="362"/>
                    <a:pt x="225" y="359"/>
                  </a:cubicBezTo>
                  <a:cubicBezTo>
                    <a:pt x="223" y="358"/>
                    <a:pt x="220" y="357"/>
                    <a:pt x="218" y="357"/>
                  </a:cubicBezTo>
                  <a:cubicBezTo>
                    <a:pt x="217" y="356"/>
                    <a:pt x="215" y="356"/>
                    <a:pt x="214" y="356"/>
                  </a:cubicBezTo>
                  <a:cubicBezTo>
                    <a:pt x="212" y="356"/>
                    <a:pt x="210" y="355"/>
                    <a:pt x="208" y="355"/>
                  </a:cubicBezTo>
                  <a:cubicBezTo>
                    <a:pt x="207" y="355"/>
                    <a:pt x="206" y="355"/>
                    <a:pt x="205" y="355"/>
                  </a:cubicBezTo>
                  <a:cubicBezTo>
                    <a:pt x="202" y="354"/>
                    <a:pt x="199" y="354"/>
                    <a:pt x="195" y="354"/>
                  </a:cubicBezTo>
                  <a:lnTo>
                    <a:pt x="105" y="354"/>
                  </a:lnTo>
                  <a:cubicBezTo>
                    <a:pt x="47" y="354"/>
                    <a:pt x="0" y="401"/>
                    <a:pt x="0" y="460"/>
                  </a:cubicBezTo>
                  <a:lnTo>
                    <a:pt x="0" y="600"/>
                  </a:lnTo>
                  <a:lnTo>
                    <a:pt x="62" y="600"/>
                  </a:lnTo>
                  <a:lnTo>
                    <a:pt x="62" y="454"/>
                  </a:lnTo>
                  <a:lnTo>
                    <a:pt x="83" y="454"/>
                  </a:lnTo>
                  <a:lnTo>
                    <a:pt x="83" y="600"/>
                  </a:lnTo>
                  <a:lnTo>
                    <a:pt x="216" y="600"/>
                  </a:lnTo>
                  <a:lnTo>
                    <a:pt x="216" y="454"/>
                  </a:lnTo>
                  <a:lnTo>
                    <a:pt x="237" y="454"/>
                  </a:lnTo>
                  <a:lnTo>
                    <a:pt x="237" y="600"/>
                  </a:lnTo>
                  <a:lnTo>
                    <a:pt x="301" y="600"/>
                  </a:lnTo>
                  <a:lnTo>
                    <a:pt x="301" y="460"/>
                  </a:lnTo>
                  <a:cubicBezTo>
                    <a:pt x="301" y="437"/>
                    <a:pt x="294" y="417"/>
                    <a:pt x="282" y="400"/>
                  </a:cubicBezTo>
                  <a:cubicBezTo>
                    <a:pt x="282" y="400"/>
                    <a:pt x="282" y="400"/>
                    <a:pt x="282" y="400"/>
                  </a:cubicBezTo>
                  <a:close/>
                  <a:moveTo>
                    <a:pt x="523" y="354"/>
                  </a:moveTo>
                  <a:lnTo>
                    <a:pt x="523" y="354"/>
                  </a:lnTo>
                  <a:lnTo>
                    <a:pt x="433" y="354"/>
                  </a:lnTo>
                  <a:cubicBezTo>
                    <a:pt x="429" y="354"/>
                    <a:pt x="426" y="354"/>
                    <a:pt x="423" y="355"/>
                  </a:cubicBezTo>
                  <a:cubicBezTo>
                    <a:pt x="422" y="355"/>
                    <a:pt x="421" y="355"/>
                    <a:pt x="420" y="355"/>
                  </a:cubicBezTo>
                  <a:cubicBezTo>
                    <a:pt x="418" y="355"/>
                    <a:pt x="415" y="356"/>
                    <a:pt x="413" y="356"/>
                  </a:cubicBezTo>
                  <a:cubicBezTo>
                    <a:pt x="412" y="356"/>
                    <a:pt x="411" y="356"/>
                    <a:pt x="410" y="357"/>
                  </a:cubicBezTo>
                  <a:cubicBezTo>
                    <a:pt x="408" y="357"/>
                    <a:pt x="405" y="358"/>
                    <a:pt x="403" y="358"/>
                  </a:cubicBezTo>
                  <a:cubicBezTo>
                    <a:pt x="387" y="363"/>
                    <a:pt x="373" y="371"/>
                    <a:pt x="361" y="382"/>
                  </a:cubicBezTo>
                  <a:cubicBezTo>
                    <a:pt x="361" y="382"/>
                    <a:pt x="361" y="382"/>
                    <a:pt x="361" y="383"/>
                  </a:cubicBezTo>
                  <a:cubicBezTo>
                    <a:pt x="358" y="385"/>
                    <a:pt x="356" y="388"/>
                    <a:pt x="353" y="390"/>
                  </a:cubicBezTo>
                  <a:cubicBezTo>
                    <a:pt x="353" y="390"/>
                    <a:pt x="353" y="391"/>
                    <a:pt x="353" y="391"/>
                  </a:cubicBezTo>
                  <a:cubicBezTo>
                    <a:pt x="337" y="409"/>
                    <a:pt x="327" y="433"/>
                    <a:pt x="327" y="460"/>
                  </a:cubicBezTo>
                  <a:lnTo>
                    <a:pt x="327" y="600"/>
                  </a:lnTo>
                  <a:lnTo>
                    <a:pt x="389" y="600"/>
                  </a:lnTo>
                  <a:lnTo>
                    <a:pt x="389" y="454"/>
                  </a:lnTo>
                  <a:lnTo>
                    <a:pt x="410" y="454"/>
                  </a:lnTo>
                  <a:lnTo>
                    <a:pt x="410" y="600"/>
                  </a:lnTo>
                  <a:lnTo>
                    <a:pt x="543" y="600"/>
                  </a:lnTo>
                  <a:lnTo>
                    <a:pt x="543" y="454"/>
                  </a:lnTo>
                  <a:lnTo>
                    <a:pt x="564" y="454"/>
                  </a:lnTo>
                  <a:lnTo>
                    <a:pt x="564" y="600"/>
                  </a:lnTo>
                  <a:lnTo>
                    <a:pt x="628" y="600"/>
                  </a:lnTo>
                  <a:lnTo>
                    <a:pt x="628" y="460"/>
                  </a:lnTo>
                  <a:cubicBezTo>
                    <a:pt x="628" y="401"/>
                    <a:pt x="581" y="354"/>
                    <a:pt x="523" y="354"/>
                  </a:cubicBezTo>
                  <a:close/>
                  <a:moveTo>
                    <a:pt x="151" y="340"/>
                  </a:moveTo>
                  <a:lnTo>
                    <a:pt x="151" y="340"/>
                  </a:lnTo>
                  <a:cubicBezTo>
                    <a:pt x="159" y="340"/>
                    <a:pt x="167" y="338"/>
                    <a:pt x="175" y="335"/>
                  </a:cubicBezTo>
                  <a:cubicBezTo>
                    <a:pt x="175" y="335"/>
                    <a:pt x="175" y="335"/>
                    <a:pt x="176" y="335"/>
                  </a:cubicBezTo>
                  <a:cubicBezTo>
                    <a:pt x="179" y="334"/>
                    <a:pt x="183" y="332"/>
                    <a:pt x="186" y="330"/>
                  </a:cubicBezTo>
                  <a:cubicBezTo>
                    <a:pt x="186" y="330"/>
                    <a:pt x="186" y="330"/>
                    <a:pt x="186" y="330"/>
                  </a:cubicBezTo>
                  <a:cubicBezTo>
                    <a:pt x="190" y="328"/>
                    <a:pt x="193" y="326"/>
                    <a:pt x="196" y="323"/>
                  </a:cubicBezTo>
                  <a:cubicBezTo>
                    <a:pt x="196" y="323"/>
                    <a:pt x="196" y="323"/>
                    <a:pt x="196" y="323"/>
                  </a:cubicBezTo>
                  <a:cubicBezTo>
                    <a:pt x="202" y="318"/>
                    <a:pt x="206" y="312"/>
                    <a:pt x="210" y="306"/>
                  </a:cubicBezTo>
                  <a:cubicBezTo>
                    <a:pt x="211" y="305"/>
                    <a:pt x="211" y="305"/>
                    <a:pt x="211" y="304"/>
                  </a:cubicBezTo>
                  <a:cubicBezTo>
                    <a:pt x="213" y="301"/>
                    <a:pt x="214" y="298"/>
                    <a:pt x="216" y="295"/>
                  </a:cubicBezTo>
                  <a:cubicBezTo>
                    <a:pt x="216" y="294"/>
                    <a:pt x="216" y="294"/>
                    <a:pt x="216" y="293"/>
                  </a:cubicBezTo>
                  <a:cubicBezTo>
                    <a:pt x="217" y="290"/>
                    <a:pt x="218" y="287"/>
                    <a:pt x="219" y="283"/>
                  </a:cubicBezTo>
                  <a:cubicBezTo>
                    <a:pt x="219" y="282"/>
                    <a:pt x="219" y="282"/>
                    <a:pt x="219" y="281"/>
                  </a:cubicBezTo>
                  <a:cubicBezTo>
                    <a:pt x="220" y="278"/>
                    <a:pt x="220" y="274"/>
                    <a:pt x="220" y="270"/>
                  </a:cubicBezTo>
                  <a:cubicBezTo>
                    <a:pt x="220" y="267"/>
                    <a:pt x="220" y="264"/>
                    <a:pt x="220" y="261"/>
                  </a:cubicBezTo>
                  <a:cubicBezTo>
                    <a:pt x="219" y="260"/>
                    <a:pt x="219" y="259"/>
                    <a:pt x="219" y="258"/>
                  </a:cubicBezTo>
                  <a:cubicBezTo>
                    <a:pt x="219" y="255"/>
                    <a:pt x="218" y="252"/>
                    <a:pt x="217" y="250"/>
                  </a:cubicBezTo>
                  <a:cubicBezTo>
                    <a:pt x="217" y="249"/>
                    <a:pt x="217" y="249"/>
                    <a:pt x="217" y="249"/>
                  </a:cubicBezTo>
                  <a:cubicBezTo>
                    <a:pt x="216" y="246"/>
                    <a:pt x="215" y="244"/>
                    <a:pt x="214" y="241"/>
                  </a:cubicBezTo>
                  <a:cubicBezTo>
                    <a:pt x="214" y="240"/>
                    <a:pt x="213" y="240"/>
                    <a:pt x="213" y="239"/>
                  </a:cubicBezTo>
                  <a:cubicBezTo>
                    <a:pt x="212" y="236"/>
                    <a:pt x="210" y="234"/>
                    <a:pt x="209" y="231"/>
                  </a:cubicBezTo>
                  <a:lnTo>
                    <a:pt x="208" y="231"/>
                  </a:lnTo>
                  <a:cubicBezTo>
                    <a:pt x="207" y="229"/>
                    <a:pt x="205" y="226"/>
                    <a:pt x="203" y="224"/>
                  </a:cubicBezTo>
                  <a:cubicBezTo>
                    <a:pt x="203" y="224"/>
                    <a:pt x="202" y="223"/>
                    <a:pt x="202" y="223"/>
                  </a:cubicBezTo>
                  <a:cubicBezTo>
                    <a:pt x="200" y="221"/>
                    <a:pt x="198" y="219"/>
                    <a:pt x="195" y="217"/>
                  </a:cubicBezTo>
                  <a:cubicBezTo>
                    <a:pt x="195" y="217"/>
                    <a:pt x="195" y="217"/>
                    <a:pt x="195" y="216"/>
                  </a:cubicBezTo>
                  <a:cubicBezTo>
                    <a:pt x="193" y="215"/>
                    <a:pt x="190" y="213"/>
                    <a:pt x="188" y="211"/>
                  </a:cubicBezTo>
                  <a:cubicBezTo>
                    <a:pt x="187" y="211"/>
                    <a:pt x="187" y="210"/>
                    <a:pt x="186" y="210"/>
                  </a:cubicBezTo>
                  <a:cubicBezTo>
                    <a:pt x="184" y="209"/>
                    <a:pt x="181" y="207"/>
                    <a:pt x="179" y="206"/>
                  </a:cubicBezTo>
                  <a:cubicBezTo>
                    <a:pt x="179" y="206"/>
                    <a:pt x="178" y="206"/>
                    <a:pt x="178" y="206"/>
                  </a:cubicBezTo>
                  <a:cubicBezTo>
                    <a:pt x="170" y="202"/>
                    <a:pt x="160" y="200"/>
                    <a:pt x="151" y="200"/>
                  </a:cubicBezTo>
                  <a:cubicBezTo>
                    <a:pt x="112" y="200"/>
                    <a:pt x="81" y="231"/>
                    <a:pt x="81" y="270"/>
                  </a:cubicBezTo>
                  <a:cubicBezTo>
                    <a:pt x="81" y="309"/>
                    <a:pt x="112" y="340"/>
                    <a:pt x="151" y="340"/>
                  </a:cubicBezTo>
                  <a:close/>
                </a:path>
              </a:pathLst>
            </a:custGeom>
            <a:solidFill>
              <a:srgbClr val="365B7C"/>
            </a:solidFill>
            <a:ln>
              <a:noFill/>
            </a:ln>
          </p:spPr>
          <p:txBody>
            <a:bodyPr vert="horz" wrap="square" lIns="91440" tIns="45720" rIns="91440" bIns="45720" numCol="1" anchor="t" anchorCtr="0" compatLnSpc="1">
              <a:prstTxWarp prst="textNoShape">
                <a:avLst/>
              </a:prstTxWarp>
            </a:bodyPr>
            <a:lstStyle/>
            <a:p>
              <a:endParaRPr lang="zh-CN" altLang="en-US">
                <a:solidFill>
                  <a:schemeClr val="accent2"/>
                </a:solidFill>
              </a:endParaRPr>
            </a:p>
          </p:txBody>
        </p:sp>
      </p:grpSp>
      <p:sp>
        <p:nvSpPr>
          <p:cNvPr id="7" name="矩形 6">
            <a:extLst>
              <a:ext uri="{FF2B5EF4-FFF2-40B4-BE49-F238E27FC236}">
                <a16:creationId xmlns:a16="http://schemas.microsoft.com/office/drawing/2014/main" id="{D168C037-CC86-D848-A80E-34357A35A3BD}"/>
              </a:ext>
            </a:extLst>
          </p:cNvPr>
          <p:cNvSpPr/>
          <p:nvPr/>
        </p:nvSpPr>
        <p:spPr>
          <a:xfrm>
            <a:off x="1665891" y="571973"/>
            <a:ext cx="6418616" cy="470748"/>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800" b="1" dirty="0">
                <a:latin typeface="KaiTi" panose="02010609060101010101" pitchFamily="49" charset="-122"/>
                <a:ea typeface="KaiTi" panose="02010609060101010101" pitchFamily="49" charset="-122"/>
                <a:cs typeface="+mn-ea"/>
                <a:sym typeface="+mn-lt"/>
              </a:rPr>
              <a:t>案例：</a:t>
            </a:r>
            <a:r>
              <a:rPr lang="en-US" altLang="zh-CN" sz="2800" b="1" dirty="0">
                <a:latin typeface="KaiTi" panose="02010609060101010101" pitchFamily="49" charset="-122"/>
                <a:ea typeface="KaiTi" panose="02010609060101010101" pitchFamily="49" charset="-122"/>
                <a:cs typeface="+mn-ea"/>
                <a:sym typeface="+mn-lt"/>
              </a:rPr>
              <a:t>STAR</a:t>
            </a:r>
            <a:r>
              <a:rPr lang="zh-CN" altLang="en-US" sz="2800" b="1" dirty="0">
                <a:latin typeface="KaiTi" panose="02010609060101010101" pitchFamily="49" charset="-122"/>
                <a:ea typeface="KaiTi" panose="02010609060101010101" pitchFamily="49" charset="-122"/>
                <a:cs typeface="+mn-ea"/>
                <a:sym typeface="+mn-lt"/>
              </a:rPr>
              <a:t>面试实例：招聘人力总监</a:t>
            </a:r>
          </a:p>
        </p:txBody>
      </p:sp>
      <p:sp>
        <p:nvSpPr>
          <p:cNvPr id="8" name="矩形 7">
            <a:extLst>
              <a:ext uri="{FF2B5EF4-FFF2-40B4-BE49-F238E27FC236}">
                <a16:creationId xmlns:a16="http://schemas.microsoft.com/office/drawing/2014/main" id="{4FF0F85A-382A-564F-AB6C-58210493A51B}"/>
              </a:ext>
            </a:extLst>
          </p:cNvPr>
          <p:cNvSpPr/>
          <p:nvPr/>
        </p:nvSpPr>
        <p:spPr>
          <a:xfrm>
            <a:off x="1093878" y="1476904"/>
            <a:ext cx="10004243" cy="5262979"/>
          </a:xfrm>
          <a:prstGeom prst="rect">
            <a:avLst/>
          </a:prstGeom>
        </p:spPr>
        <p:txBody>
          <a:bodyPr wrap="square">
            <a:spAutoFit/>
          </a:bodyPr>
          <a:lstStyle/>
          <a:p>
            <a:r>
              <a:rPr lang="zh-CN" altLang="zh-CN" sz="2400" dirty="0">
                <a:latin typeface="KaiTi" panose="02010609060101010101" pitchFamily="49" charset="-122"/>
                <a:ea typeface="KaiTi" panose="02010609060101010101" pitchFamily="49" charset="-122"/>
              </a:rPr>
              <a:t>但是我认为，这终究还是存在问题的，所以我就通过对公司的人力资源集中化管理进行利弊考证，得出基于企业未来战略发展，集中管理势在必行的观点。然后，经过充分的纵向和横向沟通，［注：以上是描述行动（</a:t>
            </a:r>
            <a:r>
              <a:rPr lang="en-US" altLang="zh-CN" sz="2400" dirty="0">
                <a:latin typeface="KaiTi" panose="02010609060101010101" pitchFamily="49" charset="-122"/>
                <a:ea typeface="KaiTi" panose="02010609060101010101" pitchFamily="49" charset="-122"/>
              </a:rPr>
              <a:t>A</a:t>
            </a:r>
            <a:r>
              <a:rPr lang="zh-CN" altLang="zh-CN" sz="2400" dirty="0">
                <a:latin typeface="KaiTi" panose="02010609060101010101" pitchFamily="49" charset="-122"/>
                <a:ea typeface="KaiTi" panose="02010609060101010101" pitchFamily="49" charset="-122"/>
              </a:rPr>
              <a:t>）］最后还是得到了公司的大力支持。”［注：以上是描述结果（</a:t>
            </a:r>
            <a:r>
              <a:rPr lang="en-US" altLang="zh-CN" sz="2400" dirty="0">
                <a:latin typeface="KaiTi" panose="02010609060101010101" pitchFamily="49" charset="-122"/>
                <a:ea typeface="KaiTi" panose="02010609060101010101" pitchFamily="49" charset="-122"/>
              </a:rPr>
              <a:t>R</a:t>
            </a:r>
            <a:r>
              <a:rPr lang="zh-CN" altLang="zh-CN" sz="2400" dirty="0">
                <a:latin typeface="KaiTi" panose="02010609060101010101" pitchFamily="49" charset="-122"/>
                <a:ea typeface="KaiTi" panose="02010609060101010101" pitchFamily="49" charset="-122"/>
              </a:rPr>
              <a:t>）］面试官：“你刚才提到你是经过人力资源集中化管理论证以及充分的沟通来解决分歧的，那么请问：对于集中化</a:t>
            </a:r>
            <a:r>
              <a:rPr lang="zh-CN" altLang="en-US" sz="2400" dirty="0">
                <a:latin typeface="KaiTi" panose="02010609060101010101" pitchFamily="49" charset="-122"/>
                <a:ea typeface="KaiTi" panose="02010609060101010101" pitchFamily="49" charset="-122"/>
              </a:rPr>
              <a:t>管</a:t>
            </a:r>
            <a:r>
              <a:rPr lang="zh-CN" altLang="zh-CN" sz="2400" dirty="0">
                <a:latin typeface="KaiTi" panose="02010609060101010101" pitchFamily="49" charset="-122"/>
                <a:ea typeface="KaiTi" panose="02010609060101010101" pitchFamily="49" charset="-122"/>
              </a:rPr>
              <a:t>理你当时都考虑了哪些方面？同时做了哪些具体工作？怎么做的？”［注：以上是对行动（</a:t>
            </a:r>
            <a:r>
              <a:rPr lang="en-US" altLang="zh-CN" sz="2400" dirty="0">
                <a:latin typeface="KaiTi" panose="02010609060101010101" pitchFamily="49" charset="-122"/>
                <a:ea typeface="KaiTi" panose="02010609060101010101" pitchFamily="49" charset="-122"/>
              </a:rPr>
              <a:t>A</a:t>
            </a:r>
            <a:r>
              <a:rPr lang="zh-CN" altLang="zh-CN" sz="2400" dirty="0">
                <a:latin typeface="KaiTi" panose="02010609060101010101" pitchFamily="49" charset="-122"/>
                <a:ea typeface="KaiTi" panose="02010609060101010101" pitchFamily="49" charset="-122"/>
              </a:rPr>
              <a:t>）的追问］</a:t>
            </a:r>
            <a:endParaRPr lang="en-US" altLang="zh-CN" sz="2400" dirty="0">
              <a:latin typeface="KaiTi" panose="02010609060101010101" pitchFamily="49" charset="-122"/>
              <a:ea typeface="KaiTi" panose="02010609060101010101" pitchFamily="49" charset="-122"/>
            </a:endParaRPr>
          </a:p>
          <a:p>
            <a:r>
              <a:rPr lang="zh-CN" altLang="zh-CN" sz="2400" dirty="0">
                <a:latin typeface="KaiTi" panose="02010609060101010101" pitchFamily="49" charset="-122"/>
                <a:ea typeface="KaiTi" panose="02010609060101010101" pitchFamily="49" charset="-122"/>
              </a:rPr>
              <a:t>应聘者Ｂ：“我记得当时我提交过一份公司人力资源集中化管理的报告。首先结合公司未来发展战略阐述了集中化管理的目的，实行集中化管理能带来的优势，简单说来比如：首先有利于信息共享，进行优势资源整合；其次，公司人力资源管理</a:t>
            </a:r>
            <a:r>
              <a:rPr lang="en-US" altLang="zh-CN" sz="2400" dirty="0">
                <a:latin typeface="KaiTi" panose="02010609060101010101" pitchFamily="49" charset="-122"/>
                <a:ea typeface="KaiTi" panose="02010609060101010101" pitchFamily="49" charset="-122"/>
              </a:rPr>
              <a:t>15</a:t>
            </a:r>
            <a:r>
              <a:rPr lang="zh-CN" altLang="zh-CN" sz="2400" dirty="0">
                <a:latin typeface="KaiTi" panose="02010609060101010101" pitchFamily="49" charset="-122"/>
                <a:ea typeface="KaiTi" panose="02010609060101010101" pitchFamily="49" charset="-122"/>
              </a:rPr>
              <a:t>％～</a:t>
            </a:r>
            <a:r>
              <a:rPr lang="en-US" altLang="zh-CN" sz="2400" dirty="0">
                <a:latin typeface="KaiTi" panose="02010609060101010101" pitchFamily="49" charset="-122"/>
                <a:ea typeface="KaiTi" panose="02010609060101010101" pitchFamily="49" charset="-122"/>
              </a:rPr>
              <a:t>20</a:t>
            </a:r>
            <a:r>
              <a:rPr lang="zh-CN" altLang="zh-CN" sz="2400" dirty="0">
                <a:latin typeface="KaiTi" panose="02010609060101010101" pitchFamily="49" charset="-122"/>
                <a:ea typeface="KaiTi" panose="02010609060101010101" pitchFamily="49" charset="-122"/>
              </a:rPr>
              <a:t>％是管理性活动，</a:t>
            </a:r>
            <a:r>
              <a:rPr lang="en-US" altLang="zh-CN" sz="2400" dirty="0">
                <a:latin typeface="KaiTi" panose="02010609060101010101" pitchFamily="49" charset="-122"/>
                <a:ea typeface="KaiTi" panose="02010609060101010101" pitchFamily="49" charset="-122"/>
              </a:rPr>
              <a:t>80</a:t>
            </a:r>
            <a:r>
              <a:rPr lang="zh-CN" altLang="zh-CN" sz="2400" dirty="0">
                <a:latin typeface="KaiTi" panose="02010609060101010101" pitchFamily="49" charset="-122"/>
                <a:ea typeface="KaiTi" panose="02010609060101010101" pitchFamily="49" charset="-122"/>
              </a:rPr>
              <a:t>％～</a:t>
            </a:r>
            <a:r>
              <a:rPr lang="en-US" altLang="zh-CN" sz="2400" dirty="0">
                <a:latin typeface="KaiTi" panose="02010609060101010101" pitchFamily="49" charset="-122"/>
                <a:ea typeface="KaiTi" panose="02010609060101010101" pitchFamily="49" charset="-122"/>
              </a:rPr>
              <a:t>85</a:t>
            </a:r>
            <a:r>
              <a:rPr lang="zh-CN" altLang="zh-CN" sz="2400" dirty="0">
                <a:latin typeface="KaiTi" panose="02010609060101010101" pitchFamily="49" charset="-122"/>
                <a:ea typeface="KaiTi" panose="02010609060101010101" pitchFamily="49" charset="-122"/>
              </a:rPr>
              <a:t>％是操作性活动，从公司未来战略发展来看，未来战略性管理活动会增加，集中管理有利于发挥集体效应；最后，招聘、培训、绩效、薪酬方面管理工作的统一有利于企业节约管理成本，提高资源利用率。</a:t>
            </a:r>
          </a:p>
        </p:txBody>
      </p:sp>
    </p:spTree>
    <p:extLst>
      <p:ext uri="{BB962C8B-B14F-4D97-AF65-F5344CB8AC3E}">
        <p14:creationId xmlns:p14="http://schemas.microsoft.com/office/powerpoint/2010/main" val="25113872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5" presetClass="entr" presetSubtype="0" fill="hold" nodeType="withEffect">
                                  <p:stCondLst>
                                    <p:cond delay="25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decel="50000" fill="hold">
                                          <p:stCondLst>
                                            <p:cond delay="0"/>
                                          </p:stCondLst>
                                        </p:cTn>
                                        <p:tgtEl>
                                          <p:spTgt spid="2"/>
                                        </p:tgtEl>
                                        <p:attrNameLst>
                                          <p:attrName>style.rotation</p:attrName>
                                        </p:attrNameLst>
                                      </p:cBhvr>
                                      <p:tavLst>
                                        <p:tav tm="0">
                                          <p:val>
                                            <p:fltVal val="-90"/>
                                          </p:val>
                                        </p:tav>
                                        <p:tav tm="100000">
                                          <p:val>
                                            <p:fltVal val="0"/>
                                          </p:val>
                                        </p:tav>
                                      </p:tavLst>
                                    </p:anim>
                                    <p:anim calcmode="lin" valueType="num">
                                      <p:cBhvr>
                                        <p:cTn id="8" dur="500" decel="50000" fill="hold">
                                          <p:stCondLst>
                                            <p:cond delay="0"/>
                                          </p:stCondLst>
                                        </p:cTn>
                                        <p:tgtEl>
                                          <p:spTgt spid="2"/>
                                        </p:tgtEl>
                                        <p:attrNameLst>
                                          <p:attrName>ppt_w</p:attrName>
                                        </p:attrNameLst>
                                      </p:cBhvr>
                                      <p:tavLst>
                                        <p:tav tm="0">
                                          <p:val>
                                            <p:strVal val="#ppt_w"/>
                                          </p:val>
                                        </p:tav>
                                        <p:tav tm="100000">
                                          <p:val>
                                            <p:strVal val="#ppt_w*.05"/>
                                          </p:val>
                                        </p:tav>
                                      </p:tavLst>
                                    </p:anim>
                                    <p:anim calcmode="lin" valueType="num">
                                      <p:cBhvr>
                                        <p:cTn id="9" dur="500" accel="50000" fill="hold">
                                          <p:stCondLst>
                                            <p:cond delay="500"/>
                                          </p:stCondLst>
                                        </p:cTn>
                                        <p:tgtEl>
                                          <p:spTgt spid="2"/>
                                        </p:tgtEl>
                                        <p:attrNameLst>
                                          <p:attrName>ppt_w</p:attrName>
                                        </p:attrNameLst>
                                      </p:cBhvr>
                                      <p:tavLst>
                                        <p:tav tm="0">
                                          <p:val>
                                            <p:strVal val="#ppt_w*.05"/>
                                          </p:val>
                                        </p:tav>
                                        <p:tav tm="100000">
                                          <p:val>
                                            <p:strVal val="#ppt_w"/>
                                          </p:val>
                                        </p:tav>
                                      </p:tavLst>
                                    </p:anim>
                                    <p:anim calcmode="lin" valueType="num">
                                      <p:cBhvr>
                                        <p:cTn id="10" dur="1000" fill="hold"/>
                                        <p:tgtEl>
                                          <p:spTgt spid="2"/>
                                        </p:tgtEl>
                                        <p:attrNameLst>
                                          <p:attrName>ppt_h</p:attrName>
                                        </p:attrNameLst>
                                      </p:cBhvr>
                                      <p:tavLst>
                                        <p:tav tm="0">
                                          <p:val>
                                            <p:strVal val="#ppt_h"/>
                                          </p:val>
                                        </p:tav>
                                        <p:tav tm="100000">
                                          <p:val>
                                            <p:strVal val="#ppt_h"/>
                                          </p:val>
                                        </p:tav>
                                      </p:tavLst>
                                    </p:anim>
                                    <p:anim calcmode="lin" valueType="num">
                                      <p:cBhvr>
                                        <p:cTn id="11" dur="500" decel="50000" fill="hold">
                                          <p:stCondLst>
                                            <p:cond delay="0"/>
                                          </p:stCondLst>
                                        </p:cTn>
                                        <p:tgtEl>
                                          <p:spTgt spid="2"/>
                                        </p:tgtEl>
                                        <p:attrNameLst>
                                          <p:attrName>ppt_x</p:attrName>
                                        </p:attrNameLst>
                                      </p:cBhvr>
                                      <p:tavLst>
                                        <p:tav tm="0">
                                          <p:val>
                                            <p:strVal val="#ppt_x+.4"/>
                                          </p:val>
                                        </p:tav>
                                        <p:tav tm="100000">
                                          <p:val>
                                            <p:strVal val="#ppt_x"/>
                                          </p:val>
                                        </p:tav>
                                      </p:tavLst>
                                    </p:anim>
                                    <p:anim calcmode="lin" valueType="num">
                                      <p:cBhvr>
                                        <p:cTn id="12" dur="500" decel="50000" fill="hold">
                                          <p:stCondLst>
                                            <p:cond delay="0"/>
                                          </p:stCondLst>
                                        </p:cTn>
                                        <p:tgtEl>
                                          <p:spTgt spid="2"/>
                                        </p:tgtEl>
                                        <p:attrNameLst>
                                          <p:attrName>ppt_y</p:attrName>
                                        </p:attrNameLst>
                                      </p:cBhvr>
                                      <p:tavLst>
                                        <p:tav tm="0">
                                          <p:val>
                                            <p:strVal val="#ppt_y-.2"/>
                                          </p:val>
                                        </p:tav>
                                        <p:tav tm="100000">
                                          <p:val>
                                            <p:strVal val="#ppt_y+.1"/>
                                          </p:val>
                                        </p:tav>
                                      </p:tavLst>
                                    </p:anim>
                                    <p:anim calcmode="lin" valueType="num">
                                      <p:cBhvr>
                                        <p:cTn id="13" dur="500" accel="50000" fill="hold">
                                          <p:stCondLst>
                                            <p:cond delay="500"/>
                                          </p:stCondLst>
                                        </p:cTn>
                                        <p:tgtEl>
                                          <p:spTgt spid="2"/>
                                        </p:tgtEl>
                                        <p:attrNameLst>
                                          <p:attrName>ppt_y</p:attrName>
                                        </p:attrNameLst>
                                      </p:cBhvr>
                                      <p:tavLst>
                                        <p:tav tm="0">
                                          <p:val>
                                            <p:strVal val="#ppt_y+.1"/>
                                          </p:val>
                                        </p:tav>
                                        <p:tav tm="100000">
                                          <p:val>
                                            <p:strVal val="#ppt_y"/>
                                          </p:val>
                                        </p:tav>
                                      </p:tavLst>
                                    </p:anim>
                                    <p:animEffect transition="in" filter="fade">
                                      <p:cBhvr>
                                        <p:cTn id="14" dur="1000" decel="50000">
                                          <p:stCondLst>
                                            <p:cond delay="0"/>
                                          </p:stCondLst>
                                        </p:cTn>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7" name="组合 16"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a:extLst>
              <a:ext uri="{FF2B5EF4-FFF2-40B4-BE49-F238E27FC236}">
                <a16:creationId xmlns:a16="http://schemas.microsoft.com/office/drawing/2014/main" id="{561A2294-23CE-2643-9C8C-956FF59C7B35}"/>
              </a:ext>
            </a:extLst>
          </p:cNvPr>
          <p:cNvGrpSpPr/>
          <p:nvPr/>
        </p:nvGrpSpPr>
        <p:grpSpPr>
          <a:xfrm>
            <a:off x="282697" y="190527"/>
            <a:ext cx="1383194" cy="1435354"/>
            <a:chOff x="831765" y="1948847"/>
            <a:chExt cx="1891633" cy="1891633"/>
          </a:xfrm>
        </p:grpSpPr>
        <p:grpSp>
          <p:nvGrpSpPr>
            <p:cNvPr id="18" name="组合 17">
              <a:extLst>
                <a:ext uri="{FF2B5EF4-FFF2-40B4-BE49-F238E27FC236}">
                  <a16:creationId xmlns:a16="http://schemas.microsoft.com/office/drawing/2014/main" id="{311E4F6C-6AE8-9D4E-812F-5F11A10CD9D6}"/>
                </a:ext>
              </a:extLst>
            </p:cNvPr>
            <p:cNvGrpSpPr/>
            <p:nvPr/>
          </p:nvGrpSpPr>
          <p:grpSpPr>
            <a:xfrm>
              <a:off x="831765" y="1948847"/>
              <a:ext cx="1891633" cy="1891633"/>
              <a:chOff x="1375509" y="1976984"/>
              <a:chExt cx="2018000" cy="2018000"/>
            </a:xfrm>
          </p:grpSpPr>
          <p:sp>
            <p:nvSpPr>
              <p:cNvPr id="21" name="椭圆 20" descr="e7d195523061f1c0deeec63e560781cfd59afb0ea006f2a87ABB68BF51EA6619813959095094C18C62A12F549504892A4AAA8C1554C6663626E05CA27F281A14E6983772AFC3FB97135759321DEA3D709AACD122C08E6ED1C77BAD4A88EF4CD28A80260D8F97957F436F83C1F553EF0169027D0DBFA7A77088E1513DBDFC101C4B4DFF310B01A5021663E46B6BC2AAB5">
                <a:extLst>
                  <a:ext uri="{FF2B5EF4-FFF2-40B4-BE49-F238E27FC236}">
                    <a16:creationId xmlns:a16="http://schemas.microsoft.com/office/drawing/2014/main" id="{6D52AE6C-48D5-7145-BFBF-F6F39AF994E6}"/>
                  </a:ext>
                </a:extLst>
              </p:cNvPr>
              <p:cNvSpPr>
                <a:spLocks noChangeAspect="1"/>
              </p:cNvSpPr>
              <p:nvPr/>
            </p:nvSpPr>
            <p:spPr>
              <a:xfrm>
                <a:off x="1375509" y="1976984"/>
                <a:ext cx="2018000" cy="2018000"/>
              </a:xfrm>
              <a:prstGeom prst="ellipse">
                <a:avLst/>
              </a:prstGeom>
              <a:gradFill>
                <a:gsLst>
                  <a:gs pos="0">
                    <a:schemeClr val="bg1"/>
                  </a:gs>
                  <a:gs pos="100000">
                    <a:srgbClr val="C7C7C7"/>
                  </a:gs>
                </a:gsLst>
                <a:lin ang="13200000" scaled="0"/>
              </a:gradFill>
              <a:ln w="22225">
                <a:solidFill>
                  <a:schemeClr val="bg1"/>
                </a:solidFill>
              </a:ln>
              <a:effectLst>
                <a:outerShdw blurRad="393700" dist="1270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2" name="任意多边形 16">
                <a:extLst>
                  <a:ext uri="{FF2B5EF4-FFF2-40B4-BE49-F238E27FC236}">
                    <a16:creationId xmlns:a16="http://schemas.microsoft.com/office/drawing/2014/main" id="{175A8AAC-A5AF-5E42-8091-0E80E250512E}"/>
                  </a:ext>
                </a:extLst>
              </p:cNvPr>
              <p:cNvSpPr/>
              <p:nvPr/>
            </p:nvSpPr>
            <p:spPr>
              <a:xfrm rot="5400000">
                <a:off x="1220020" y="2637800"/>
                <a:ext cx="1007034" cy="694933"/>
              </a:xfrm>
              <a:custGeom>
                <a:avLst/>
                <a:gdLst>
                  <a:gd name="connsiteX0" fmla="*/ 0 w 1007034"/>
                  <a:gd name="connsiteY0" fmla="*/ 555348 h 694933"/>
                  <a:gd name="connsiteX1" fmla="*/ 322102 w 1007034"/>
                  <a:gd name="connsiteY1" fmla="*/ 0 h 694933"/>
                  <a:gd name="connsiteX2" fmla="*/ 392164 w 1007034"/>
                  <a:gd name="connsiteY2" fmla="*/ 21748 h 694933"/>
                  <a:gd name="connsiteX3" fmla="*/ 503517 w 1007034"/>
                  <a:gd name="connsiteY3" fmla="*/ 32974 h 694933"/>
                  <a:gd name="connsiteX4" fmla="*/ 614869 w 1007034"/>
                  <a:gd name="connsiteY4" fmla="*/ 21748 h 694933"/>
                  <a:gd name="connsiteX5" fmla="*/ 684932 w 1007034"/>
                  <a:gd name="connsiteY5" fmla="*/ 0 h 694933"/>
                  <a:gd name="connsiteX6" fmla="*/ 1007034 w 1007034"/>
                  <a:gd name="connsiteY6" fmla="*/ 555347 h 694933"/>
                  <a:gd name="connsiteX7" fmla="*/ 895766 w 1007034"/>
                  <a:gd name="connsiteY7" fmla="*/ 615742 h 694933"/>
                  <a:gd name="connsiteX8" fmla="*/ 503516 w 1007034"/>
                  <a:gd name="connsiteY8" fmla="*/ 694933 h 694933"/>
                  <a:gd name="connsiteX9" fmla="*/ 111266 w 1007034"/>
                  <a:gd name="connsiteY9" fmla="*/ 615742 h 694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07034" h="694933">
                    <a:moveTo>
                      <a:pt x="0" y="555348"/>
                    </a:moveTo>
                    <a:lnTo>
                      <a:pt x="322102" y="0"/>
                    </a:lnTo>
                    <a:lnTo>
                      <a:pt x="392164" y="21748"/>
                    </a:lnTo>
                    <a:cubicBezTo>
                      <a:pt x="428132" y="29108"/>
                      <a:pt x="465373" y="32974"/>
                      <a:pt x="503517" y="32974"/>
                    </a:cubicBezTo>
                    <a:cubicBezTo>
                      <a:pt x="541660" y="32974"/>
                      <a:pt x="578901" y="29108"/>
                      <a:pt x="614869" y="21748"/>
                    </a:cubicBezTo>
                    <a:lnTo>
                      <a:pt x="684932" y="0"/>
                    </a:lnTo>
                    <a:lnTo>
                      <a:pt x="1007034" y="555347"/>
                    </a:lnTo>
                    <a:lnTo>
                      <a:pt x="895766" y="615742"/>
                    </a:lnTo>
                    <a:cubicBezTo>
                      <a:pt x="775204" y="666735"/>
                      <a:pt x="642653" y="694933"/>
                      <a:pt x="503516" y="694933"/>
                    </a:cubicBezTo>
                    <a:cubicBezTo>
                      <a:pt x="364379" y="694933"/>
                      <a:pt x="231828" y="666735"/>
                      <a:pt x="111266" y="615742"/>
                    </a:cubicBezTo>
                    <a:close/>
                  </a:path>
                </a:pathLst>
              </a:custGeom>
              <a:solidFill>
                <a:srgbClr val="365B7C"/>
              </a:solidFill>
              <a:ln>
                <a:noFill/>
              </a:ln>
              <a:effectLst>
                <a:innerShdw blurRad="63500" dist="381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20" name="Freeform 48">
              <a:extLst>
                <a:ext uri="{FF2B5EF4-FFF2-40B4-BE49-F238E27FC236}">
                  <a16:creationId xmlns:a16="http://schemas.microsoft.com/office/drawing/2014/main" id="{1A85B2EB-679E-D34B-830C-21AA1AB4F95E}"/>
                </a:ext>
              </a:extLst>
            </p:cNvPr>
            <p:cNvSpPr>
              <a:spLocks noEditPoints="1"/>
            </p:cNvSpPr>
            <p:nvPr/>
          </p:nvSpPr>
          <p:spPr bwMode="auto">
            <a:xfrm>
              <a:off x="1822373" y="2622634"/>
              <a:ext cx="490056" cy="469081"/>
            </a:xfrm>
            <a:custGeom>
              <a:avLst/>
              <a:gdLst>
                <a:gd name="T0" fmla="*/ 419 w 628"/>
                <a:gd name="T1" fmla="*/ 232 h 600"/>
                <a:gd name="T2" fmla="*/ 411 w 628"/>
                <a:gd name="T3" fmla="*/ 249 h 600"/>
                <a:gd name="T4" fmla="*/ 408 w 628"/>
                <a:gd name="T5" fmla="*/ 261 h 600"/>
                <a:gd name="T6" fmla="*/ 409 w 628"/>
                <a:gd name="T7" fmla="*/ 283 h 600"/>
                <a:gd name="T8" fmla="*/ 417 w 628"/>
                <a:gd name="T9" fmla="*/ 304 h 600"/>
                <a:gd name="T10" fmla="*/ 424 w 628"/>
                <a:gd name="T11" fmla="*/ 315 h 600"/>
                <a:gd name="T12" fmla="*/ 441 w 628"/>
                <a:gd name="T13" fmla="*/ 330 h 600"/>
                <a:gd name="T14" fmla="*/ 453 w 628"/>
                <a:gd name="T15" fmla="*/ 335 h 600"/>
                <a:gd name="T16" fmla="*/ 478 w 628"/>
                <a:gd name="T17" fmla="*/ 200 h 600"/>
                <a:gd name="T18" fmla="*/ 449 w 628"/>
                <a:gd name="T19" fmla="*/ 206 h 600"/>
                <a:gd name="T20" fmla="*/ 433 w 628"/>
                <a:gd name="T21" fmla="*/ 216 h 600"/>
                <a:gd name="T22" fmla="*/ 425 w 628"/>
                <a:gd name="T23" fmla="*/ 224 h 600"/>
                <a:gd name="T24" fmla="*/ 384 w 628"/>
                <a:gd name="T25" fmla="*/ 70 h 600"/>
                <a:gd name="T26" fmla="*/ 314 w 628"/>
                <a:gd name="T27" fmla="*/ 140 h 600"/>
                <a:gd name="T28" fmla="*/ 379 w 628"/>
                <a:gd name="T29" fmla="*/ 283 h 600"/>
                <a:gd name="T30" fmla="*/ 379 w 628"/>
                <a:gd name="T31" fmla="*/ 254 h 600"/>
                <a:gd name="T32" fmla="*/ 359 w 628"/>
                <a:gd name="T33" fmla="*/ 154 h 600"/>
                <a:gd name="T34" fmla="*/ 250 w 628"/>
                <a:gd name="T35" fmla="*/ 270 h 600"/>
                <a:gd name="T36" fmla="*/ 314 w 628"/>
                <a:gd name="T37" fmla="*/ 396 h 600"/>
                <a:gd name="T38" fmla="*/ 282 w 628"/>
                <a:gd name="T39" fmla="*/ 400 h 600"/>
                <a:gd name="T40" fmla="*/ 267 w 628"/>
                <a:gd name="T41" fmla="*/ 382 h 600"/>
                <a:gd name="T42" fmla="*/ 257 w 628"/>
                <a:gd name="T43" fmla="*/ 374 h 600"/>
                <a:gd name="T44" fmla="*/ 214 w 628"/>
                <a:gd name="T45" fmla="*/ 356 h 600"/>
                <a:gd name="T46" fmla="*/ 195 w 628"/>
                <a:gd name="T47" fmla="*/ 354 h 600"/>
                <a:gd name="T48" fmla="*/ 0 w 628"/>
                <a:gd name="T49" fmla="*/ 600 h 600"/>
                <a:gd name="T50" fmla="*/ 83 w 628"/>
                <a:gd name="T51" fmla="*/ 454 h 600"/>
                <a:gd name="T52" fmla="*/ 216 w 628"/>
                <a:gd name="T53" fmla="*/ 454 h 600"/>
                <a:gd name="T54" fmla="*/ 301 w 628"/>
                <a:gd name="T55" fmla="*/ 600 h 600"/>
                <a:gd name="T56" fmla="*/ 282 w 628"/>
                <a:gd name="T57" fmla="*/ 400 h 600"/>
                <a:gd name="T58" fmla="*/ 433 w 628"/>
                <a:gd name="T59" fmla="*/ 354 h 600"/>
                <a:gd name="T60" fmla="*/ 413 w 628"/>
                <a:gd name="T61" fmla="*/ 356 h 600"/>
                <a:gd name="T62" fmla="*/ 361 w 628"/>
                <a:gd name="T63" fmla="*/ 382 h 600"/>
                <a:gd name="T64" fmla="*/ 353 w 628"/>
                <a:gd name="T65" fmla="*/ 391 h 600"/>
                <a:gd name="T66" fmla="*/ 389 w 628"/>
                <a:gd name="T67" fmla="*/ 600 h 600"/>
                <a:gd name="T68" fmla="*/ 410 w 628"/>
                <a:gd name="T69" fmla="*/ 600 h 600"/>
                <a:gd name="T70" fmla="*/ 564 w 628"/>
                <a:gd name="T71" fmla="*/ 454 h 600"/>
                <a:gd name="T72" fmla="*/ 628 w 628"/>
                <a:gd name="T73" fmla="*/ 460 h 600"/>
                <a:gd name="T74" fmla="*/ 151 w 628"/>
                <a:gd name="T75" fmla="*/ 340 h 600"/>
                <a:gd name="T76" fmla="*/ 186 w 628"/>
                <a:gd name="T77" fmla="*/ 330 h 600"/>
                <a:gd name="T78" fmla="*/ 196 w 628"/>
                <a:gd name="T79" fmla="*/ 323 h 600"/>
                <a:gd name="T80" fmla="*/ 216 w 628"/>
                <a:gd name="T81" fmla="*/ 295 h 600"/>
                <a:gd name="T82" fmla="*/ 219 w 628"/>
                <a:gd name="T83" fmla="*/ 281 h 600"/>
                <a:gd name="T84" fmla="*/ 219 w 628"/>
                <a:gd name="T85" fmla="*/ 258 h 600"/>
                <a:gd name="T86" fmla="*/ 214 w 628"/>
                <a:gd name="T87" fmla="*/ 241 h 600"/>
                <a:gd name="T88" fmla="*/ 208 w 628"/>
                <a:gd name="T89" fmla="*/ 231 h 600"/>
                <a:gd name="T90" fmla="*/ 195 w 628"/>
                <a:gd name="T91" fmla="*/ 217 h 600"/>
                <a:gd name="T92" fmla="*/ 186 w 628"/>
                <a:gd name="T93" fmla="*/ 210 h 600"/>
                <a:gd name="T94" fmla="*/ 151 w 628"/>
                <a:gd name="T95" fmla="*/ 200 h 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28" h="600">
                  <a:moveTo>
                    <a:pt x="425" y="224"/>
                  </a:moveTo>
                  <a:cubicBezTo>
                    <a:pt x="423" y="226"/>
                    <a:pt x="421" y="229"/>
                    <a:pt x="420" y="231"/>
                  </a:cubicBezTo>
                  <a:cubicBezTo>
                    <a:pt x="419" y="231"/>
                    <a:pt x="419" y="232"/>
                    <a:pt x="419" y="232"/>
                  </a:cubicBezTo>
                  <a:cubicBezTo>
                    <a:pt x="418" y="234"/>
                    <a:pt x="416" y="236"/>
                    <a:pt x="415" y="239"/>
                  </a:cubicBezTo>
                  <a:cubicBezTo>
                    <a:pt x="415" y="240"/>
                    <a:pt x="414" y="240"/>
                    <a:pt x="414" y="241"/>
                  </a:cubicBezTo>
                  <a:cubicBezTo>
                    <a:pt x="413" y="244"/>
                    <a:pt x="412" y="246"/>
                    <a:pt x="411" y="249"/>
                  </a:cubicBezTo>
                  <a:cubicBezTo>
                    <a:pt x="411" y="249"/>
                    <a:pt x="411" y="250"/>
                    <a:pt x="411" y="250"/>
                  </a:cubicBezTo>
                  <a:cubicBezTo>
                    <a:pt x="410" y="253"/>
                    <a:pt x="409" y="255"/>
                    <a:pt x="409" y="258"/>
                  </a:cubicBezTo>
                  <a:cubicBezTo>
                    <a:pt x="409" y="259"/>
                    <a:pt x="409" y="260"/>
                    <a:pt x="408" y="261"/>
                  </a:cubicBezTo>
                  <a:cubicBezTo>
                    <a:pt x="408" y="264"/>
                    <a:pt x="408" y="267"/>
                    <a:pt x="408" y="270"/>
                  </a:cubicBezTo>
                  <a:cubicBezTo>
                    <a:pt x="408" y="274"/>
                    <a:pt x="408" y="278"/>
                    <a:pt x="409" y="281"/>
                  </a:cubicBezTo>
                  <a:cubicBezTo>
                    <a:pt x="409" y="282"/>
                    <a:pt x="409" y="283"/>
                    <a:pt x="409" y="283"/>
                  </a:cubicBezTo>
                  <a:cubicBezTo>
                    <a:pt x="410" y="287"/>
                    <a:pt x="411" y="290"/>
                    <a:pt x="412" y="293"/>
                  </a:cubicBezTo>
                  <a:cubicBezTo>
                    <a:pt x="412" y="294"/>
                    <a:pt x="412" y="294"/>
                    <a:pt x="412" y="295"/>
                  </a:cubicBezTo>
                  <a:cubicBezTo>
                    <a:pt x="414" y="298"/>
                    <a:pt x="415" y="301"/>
                    <a:pt x="417" y="304"/>
                  </a:cubicBezTo>
                  <a:cubicBezTo>
                    <a:pt x="417" y="305"/>
                    <a:pt x="417" y="305"/>
                    <a:pt x="418" y="306"/>
                  </a:cubicBezTo>
                  <a:cubicBezTo>
                    <a:pt x="420" y="309"/>
                    <a:pt x="422" y="312"/>
                    <a:pt x="424" y="315"/>
                  </a:cubicBezTo>
                  <a:cubicBezTo>
                    <a:pt x="424" y="315"/>
                    <a:pt x="424" y="315"/>
                    <a:pt x="424" y="315"/>
                  </a:cubicBezTo>
                  <a:cubicBezTo>
                    <a:pt x="427" y="318"/>
                    <a:pt x="429" y="320"/>
                    <a:pt x="432" y="323"/>
                  </a:cubicBezTo>
                  <a:cubicBezTo>
                    <a:pt x="432" y="323"/>
                    <a:pt x="432" y="323"/>
                    <a:pt x="432" y="323"/>
                  </a:cubicBezTo>
                  <a:cubicBezTo>
                    <a:pt x="435" y="326"/>
                    <a:pt x="438" y="328"/>
                    <a:pt x="441" y="330"/>
                  </a:cubicBezTo>
                  <a:cubicBezTo>
                    <a:pt x="442" y="330"/>
                    <a:pt x="442" y="330"/>
                    <a:pt x="442" y="330"/>
                  </a:cubicBezTo>
                  <a:cubicBezTo>
                    <a:pt x="446" y="332"/>
                    <a:pt x="449" y="334"/>
                    <a:pt x="452" y="335"/>
                  </a:cubicBezTo>
                  <a:cubicBezTo>
                    <a:pt x="453" y="335"/>
                    <a:pt x="453" y="335"/>
                    <a:pt x="453" y="335"/>
                  </a:cubicBezTo>
                  <a:cubicBezTo>
                    <a:pt x="461" y="338"/>
                    <a:pt x="469" y="340"/>
                    <a:pt x="478" y="340"/>
                  </a:cubicBezTo>
                  <a:cubicBezTo>
                    <a:pt x="516" y="340"/>
                    <a:pt x="547" y="309"/>
                    <a:pt x="547" y="270"/>
                  </a:cubicBezTo>
                  <a:cubicBezTo>
                    <a:pt x="547" y="231"/>
                    <a:pt x="516" y="200"/>
                    <a:pt x="478" y="200"/>
                  </a:cubicBezTo>
                  <a:cubicBezTo>
                    <a:pt x="468" y="200"/>
                    <a:pt x="458" y="202"/>
                    <a:pt x="450" y="206"/>
                  </a:cubicBezTo>
                  <a:cubicBezTo>
                    <a:pt x="450" y="206"/>
                    <a:pt x="450" y="206"/>
                    <a:pt x="450" y="206"/>
                  </a:cubicBezTo>
                  <a:cubicBezTo>
                    <a:pt x="449" y="206"/>
                    <a:pt x="449" y="206"/>
                    <a:pt x="449" y="206"/>
                  </a:cubicBezTo>
                  <a:cubicBezTo>
                    <a:pt x="446" y="208"/>
                    <a:pt x="444" y="209"/>
                    <a:pt x="442" y="210"/>
                  </a:cubicBezTo>
                  <a:cubicBezTo>
                    <a:pt x="441" y="210"/>
                    <a:pt x="441" y="211"/>
                    <a:pt x="440" y="211"/>
                  </a:cubicBezTo>
                  <a:cubicBezTo>
                    <a:pt x="438" y="213"/>
                    <a:pt x="435" y="215"/>
                    <a:pt x="433" y="216"/>
                  </a:cubicBezTo>
                  <a:cubicBezTo>
                    <a:pt x="433" y="217"/>
                    <a:pt x="432" y="217"/>
                    <a:pt x="432" y="217"/>
                  </a:cubicBezTo>
                  <a:cubicBezTo>
                    <a:pt x="430" y="219"/>
                    <a:pt x="428" y="221"/>
                    <a:pt x="426" y="223"/>
                  </a:cubicBezTo>
                  <a:cubicBezTo>
                    <a:pt x="426" y="223"/>
                    <a:pt x="425" y="224"/>
                    <a:pt x="425" y="224"/>
                  </a:cubicBezTo>
                  <a:close/>
                  <a:moveTo>
                    <a:pt x="314" y="140"/>
                  </a:moveTo>
                  <a:lnTo>
                    <a:pt x="314" y="140"/>
                  </a:lnTo>
                  <a:cubicBezTo>
                    <a:pt x="353" y="140"/>
                    <a:pt x="384" y="108"/>
                    <a:pt x="384" y="70"/>
                  </a:cubicBezTo>
                  <a:cubicBezTo>
                    <a:pt x="384" y="31"/>
                    <a:pt x="353" y="0"/>
                    <a:pt x="314" y="0"/>
                  </a:cubicBezTo>
                  <a:cubicBezTo>
                    <a:pt x="275" y="0"/>
                    <a:pt x="244" y="31"/>
                    <a:pt x="244" y="70"/>
                  </a:cubicBezTo>
                  <a:cubicBezTo>
                    <a:pt x="244" y="108"/>
                    <a:pt x="275" y="140"/>
                    <a:pt x="314" y="140"/>
                  </a:cubicBezTo>
                  <a:close/>
                  <a:moveTo>
                    <a:pt x="379" y="336"/>
                  </a:moveTo>
                  <a:lnTo>
                    <a:pt x="379" y="336"/>
                  </a:lnTo>
                  <a:lnTo>
                    <a:pt x="379" y="283"/>
                  </a:lnTo>
                  <a:cubicBezTo>
                    <a:pt x="379" y="279"/>
                    <a:pt x="378" y="274"/>
                    <a:pt x="378" y="270"/>
                  </a:cubicBezTo>
                  <a:cubicBezTo>
                    <a:pt x="378" y="266"/>
                    <a:pt x="379" y="262"/>
                    <a:pt x="379" y="257"/>
                  </a:cubicBezTo>
                  <a:lnTo>
                    <a:pt x="379" y="254"/>
                  </a:lnTo>
                  <a:lnTo>
                    <a:pt x="380" y="254"/>
                  </a:lnTo>
                  <a:cubicBezTo>
                    <a:pt x="385" y="223"/>
                    <a:pt x="404" y="197"/>
                    <a:pt x="431" y="183"/>
                  </a:cubicBezTo>
                  <a:cubicBezTo>
                    <a:pt x="412" y="165"/>
                    <a:pt x="387" y="154"/>
                    <a:pt x="359" y="154"/>
                  </a:cubicBezTo>
                  <a:lnTo>
                    <a:pt x="269" y="154"/>
                  </a:lnTo>
                  <a:cubicBezTo>
                    <a:pt x="241" y="154"/>
                    <a:pt x="216" y="165"/>
                    <a:pt x="197" y="183"/>
                  </a:cubicBezTo>
                  <a:cubicBezTo>
                    <a:pt x="228" y="199"/>
                    <a:pt x="250" y="232"/>
                    <a:pt x="250" y="270"/>
                  </a:cubicBezTo>
                  <a:cubicBezTo>
                    <a:pt x="250" y="278"/>
                    <a:pt x="249" y="285"/>
                    <a:pt x="247" y="293"/>
                  </a:cubicBezTo>
                  <a:lnTo>
                    <a:pt x="247" y="335"/>
                  </a:lnTo>
                  <a:cubicBezTo>
                    <a:pt x="276" y="347"/>
                    <a:pt x="299" y="369"/>
                    <a:pt x="314" y="396"/>
                  </a:cubicBezTo>
                  <a:cubicBezTo>
                    <a:pt x="328" y="369"/>
                    <a:pt x="352" y="348"/>
                    <a:pt x="379" y="336"/>
                  </a:cubicBezTo>
                  <a:close/>
                  <a:moveTo>
                    <a:pt x="282" y="400"/>
                  </a:moveTo>
                  <a:lnTo>
                    <a:pt x="282" y="400"/>
                  </a:lnTo>
                  <a:cubicBezTo>
                    <a:pt x="280" y="397"/>
                    <a:pt x="278" y="394"/>
                    <a:pt x="275" y="391"/>
                  </a:cubicBezTo>
                  <a:cubicBezTo>
                    <a:pt x="275" y="390"/>
                    <a:pt x="274" y="390"/>
                    <a:pt x="274" y="390"/>
                  </a:cubicBezTo>
                  <a:cubicBezTo>
                    <a:pt x="272" y="387"/>
                    <a:pt x="270" y="385"/>
                    <a:pt x="267" y="382"/>
                  </a:cubicBezTo>
                  <a:cubicBezTo>
                    <a:pt x="267" y="382"/>
                    <a:pt x="266" y="382"/>
                    <a:pt x="266" y="381"/>
                  </a:cubicBezTo>
                  <a:cubicBezTo>
                    <a:pt x="263" y="379"/>
                    <a:pt x="261" y="377"/>
                    <a:pt x="258" y="375"/>
                  </a:cubicBezTo>
                  <a:cubicBezTo>
                    <a:pt x="257" y="374"/>
                    <a:pt x="257" y="374"/>
                    <a:pt x="257" y="374"/>
                  </a:cubicBezTo>
                  <a:cubicBezTo>
                    <a:pt x="247" y="367"/>
                    <a:pt x="237" y="362"/>
                    <a:pt x="225" y="359"/>
                  </a:cubicBezTo>
                  <a:cubicBezTo>
                    <a:pt x="223" y="358"/>
                    <a:pt x="220" y="357"/>
                    <a:pt x="218" y="357"/>
                  </a:cubicBezTo>
                  <a:cubicBezTo>
                    <a:pt x="217" y="356"/>
                    <a:pt x="215" y="356"/>
                    <a:pt x="214" y="356"/>
                  </a:cubicBezTo>
                  <a:cubicBezTo>
                    <a:pt x="212" y="356"/>
                    <a:pt x="210" y="355"/>
                    <a:pt x="208" y="355"/>
                  </a:cubicBezTo>
                  <a:cubicBezTo>
                    <a:pt x="207" y="355"/>
                    <a:pt x="206" y="355"/>
                    <a:pt x="205" y="355"/>
                  </a:cubicBezTo>
                  <a:cubicBezTo>
                    <a:pt x="202" y="354"/>
                    <a:pt x="199" y="354"/>
                    <a:pt x="195" y="354"/>
                  </a:cubicBezTo>
                  <a:lnTo>
                    <a:pt x="105" y="354"/>
                  </a:lnTo>
                  <a:cubicBezTo>
                    <a:pt x="47" y="354"/>
                    <a:pt x="0" y="401"/>
                    <a:pt x="0" y="460"/>
                  </a:cubicBezTo>
                  <a:lnTo>
                    <a:pt x="0" y="600"/>
                  </a:lnTo>
                  <a:lnTo>
                    <a:pt x="62" y="600"/>
                  </a:lnTo>
                  <a:lnTo>
                    <a:pt x="62" y="454"/>
                  </a:lnTo>
                  <a:lnTo>
                    <a:pt x="83" y="454"/>
                  </a:lnTo>
                  <a:lnTo>
                    <a:pt x="83" y="600"/>
                  </a:lnTo>
                  <a:lnTo>
                    <a:pt x="216" y="600"/>
                  </a:lnTo>
                  <a:lnTo>
                    <a:pt x="216" y="454"/>
                  </a:lnTo>
                  <a:lnTo>
                    <a:pt x="237" y="454"/>
                  </a:lnTo>
                  <a:lnTo>
                    <a:pt x="237" y="600"/>
                  </a:lnTo>
                  <a:lnTo>
                    <a:pt x="301" y="600"/>
                  </a:lnTo>
                  <a:lnTo>
                    <a:pt x="301" y="460"/>
                  </a:lnTo>
                  <a:cubicBezTo>
                    <a:pt x="301" y="437"/>
                    <a:pt x="294" y="417"/>
                    <a:pt x="282" y="400"/>
                  </a:cubicBezTo>
                  <a:cubicBezTo>
                    <a:pt x="282" y="400"/>
                    <a:pt x="282" y="400"/>
                    <a:pt x="282" y="400"/>
                  </a:cubicBezTo>
                  <a:close/>
                  <a:moveTo>
                    <a:pt x="523" y="354"/>
                  </a:moveTo>
                  <a:lnTo>
                    <a:pt x="523" y="354"/>
                  </a:lnTo>
                  <a:lnTo>
                    <a:pt x="433" y="354"/>
                  </a:lnTo>
                  <a:cubicBezTo>
                    <a:pt x="429" y="354"/>
                    <a:pt x="426" y="354"/>
                    <a:pt x="423" y="355"/>
                  </a:cubicBezTo>
                  <a:cubicBezTo>
                    <a:pt x="422" y="355"/>
                    <a:pt x="421" y="355"/>
                    <a:pt x="420" y="355"/>
                  </a:cubicBezTo>
                  <a:cubicBezTo>
                    <a:pt x="418" y="355"/>
                    <a:pt x="415" y="356"/>
                    <a:pt x="413" y="356"/>
                  </a:cubicBezTo>
                  <a:cubicBezTo>
                    <a:pt x="412" y="356"/>
                    <a:pt x="411" y="356"/>
                    <a:pt x="410" y="357"/>
                  </a:cubicBezTo>
                  <a:cubicBezTo>
                    <a:pt x="408" y="357"/>
                    <a:pt x="405" y="358"/>
                    <a:pt x="403" y="358"/>
                  </a:cubicBezTo>
                  <a:cubicBezTo>
                    <a:pt x="387" y="363"/>
                    <a:pt x="373" y="371"/>
                    <a:pt x="361" y="382"/>
                  </a:cubicBezTo>
                  <a:cubicBezTo>
                    <a:pt x="361" y="382"/>
                    <a:pt x="361" y="382"/>
                    <a:pt x="361" y="383"/>
                  </a:cubicBezTo>
                  <a:cubicBezTo>
                    <a:pt x="358" y="385"/>
                    <a:pt x="356" y="388"/>
                    <a:pt x="353" y="390"/>
                  </a:cubicBezTo>
                  <a:cubicBezTo>
                    <a:pt x="353" y="390"/>
                    <a:pt x="353" y="391"/>
                    <a:pt x="353" y="391"/>
                  </a:cubicBezTo>
                  <a:cubicBezTo>
                    <a:pt x="337" y="409"/>
                    <a:pt x="327" y="433"/>
                    <a:pt x="327" y="460"/>
                  </a:cubicBezTo>
                  <a:lnTo>
                    <a:pt x="327" y="600"/>
                  </a:lnTo>
                  <a:lnTo>
                    <a:pt x="389" y="600"/>
                  </a:lnTo>
                  <a:lnTo>
                    <a:pt x="389" y="454"/>
                  </a:lnTo>
                  <a:lnTo>
                    <a:pt x="410" y="454"/>
                  </a:lnTo>
                  <a:lnTo>
                    <a:pt x="410" y="600"/>
                  </a:lnTo>
                  <a:lnTo>
                    <a:pt x="543" y="600"/>
                  </a:lnTo>
                  <a:lnTo>
                    <a:pt x="543" y="454"/>
                  </a:lnTo>
                  <a:lnTo>
                    <a:pt x="564" y="454"/>
                  </a:lnTo>
                  <a:lnTo>
                    <a:pt x="564" y="600"/>
                  </a:lnTo>
                  <a:lnTo>
                    <a:pt x="628" y="600"/>
                  </a:lnTo>
                  <a:lnTo>
                    <a:pt x="628" y="460"/>
                  </a:lnTo>
                  <a:cubicBezTo>
                    <a:pt x="628" y="401"/>
                    <a:pt x="581" y="354"/>
                    <a:pt x="523" y="354"/>
                  </a:cubicBezTo>
                  <a:close/>
                  <a:moveTo>
                    <a:pt x="151" y="340"/>
                  </a:moveTo>
                  <a:lnTo>
                    <a:pt x="151" y="340"/>
                  </a:lnTo>
                  <a:cubicBezTo>
                    <a:pt x="159" y="340"/>
                    <a:pt x="167" y="338"/>
                    <a:pt x="175" y="335"/>
                  </a:cubicBezTo>
                  <a:cubicBezTo>
                    <a:pt x="175" y="335"/>
                    <a:pt x="175" y="335"/>
                    <a:pt x="176" y="335"/>
                  </a:cubicBezTo>
                  <a:cubicBezTo>
                    <a:pt x="179" y="334"/>
                    <a:pt x="183" y="332"/>
                    <a:pt x="186" y="330"/>
                  </a:cubicBezTo>
                  <a:cubicBezTo>
                    <a:pt x="186" y="330"/>
                    <a:pt x="186" y="330"/>
                    <a:pt x="186" y="330"/>
                  </a:cubicBezTo>
                  <a:cubicBezTo>
                    <a:pt x="190" y="328"/>
                    <a:pt x="193" y="326"/>
                    <a:pt x="196" y="323"/>
                  </a:cubicBezTo>
                  <a:cubicBezTo>
                    <a:pt x="196" y="323"/>
                    <a:pt x="196" y="323"/>
                    <a:pt x="196" y="323"/>
                  </a:cubicBezTo>
                  <a:cubicBezTo>
                    <a:pt x="202" y="318"/>
                    <a:pt x="206" y="312"/>
                    <a:pt x="210" y="306"/>
                  </a:cubicBezTo>
                  <a:cubicBezTo>
                    <a:pt x="211" y="305"/>
                    <a:pt x="211" y="305"/>
                    <a:pt x="211" y="304"/>
                  </a:cubicBezTo>
                  <a:cubicBezTo>
                    <a:pt x="213" y="301"/>
                    <a:pt x="214" y="298"/>
                    <a:pt x="216" y="295"/>
                  </a:cubicBezTo>
                  <a:cubicBezTo>
                    <a:pt x="216" y="294"/>
                    <a:pt x="216" y="294"/>
                    <a:pt x="216" y="293"/>
                  </a:cubicBezTo>
                  <a:cubicBezTo>
                    <a:pt x="217" y="290"/>
                    <a:pt x="218" y="287"/>
                    <a:pt x="219" y="283"/>
                  </a:cubicBezTo>
                  <a:cubicBezTo>
                    <a:pt x="219" y="282"/>
                    <a:pt x="219" y="282"/>
                    <a:pt x="219" y="281"/>
                  </a:cubicBezTo>
                  <a:cubicBezTo>
                    <a:pt x="220" y="278"/>
                    <a:pt x="220" y="274"/>
                    <a:pt x="220" y="270"/>
                  </a:cubicBezTo>
                  <a:cubicBezTo>
                    <a:pt x="220" y="267"/>
                    <a:pt x="220" y="264"/>
                    <a:pt x="220" y="261"/>
                  </a:cubicBezTo>
                  <a:cubicBezTo>
                    <a:pt x="219" y="260"/>
                    <a:pt x="219" y="259"/>
                    <a:pt x="219" y="258"/>
                  </a:cubicBezTo>
                  <a:cubicBezTo>
                    <a:pt x="219" y="255"/>
                    <a:pt x="218" y="252"/>
                    <a:pt x="217" y="250"/>
                  </a:cubicBezTo>
                  <a:cubicBezTo>
                    <a:pt x="217" y="249"/>
                    <a:pt x="217" y="249"/>
                    <a:pt x="217" y="249"/>
                  </a:cubicBezTo>
                  <a:cubicBezTo>
                    <a:pt x="216" y="246"/>
                    <a:pt x="215" y="244"/>
                    <a:pt x="214" y="241"/>
                  </a:cubicBezTo>
                  <a:cubicBezTo>
                    <a:pt x="214" y="240"/>
                    <a:pt x="213" y="240"/>
                    <a:pt x="213" y="239"/>
                  </a:cubicBezTo>
                  <a:cubicBezTo>
                    <a:pt x="212" y="236"/>
                    <a:pt x="210" y="234"/>
                    <a:pt x="209" y="231"/>
                  </a:cubicBezTo>
                  <a:lnTo>
                    <a:pt x="208" y="231"/>
                  </a:lnTo>
                  <a:cubicBezTo>
                    <a:pt x="207" y="229"/>
                    <a:pt x="205" y="226"/>
                    <a:pt x="203" y="224"/>
                  </a:cubicBezTo>
                  <a:cubicBezTo>
                    <a:pt x="203" y="224"/>
                    <a:pt x="202" y="223"/>
                    <a:pt x="202" y="223"/>
                  </a:cubicBezTo>
                  <a:cubicBezTo>
                    <a:pt x="200" y="221"/>
                    <a:pt x="198" y="219"/>
                    <a:pt x="195" y="217"/>
                  </a:cubicBezTo>
                  <a:cubicBezTo>
                    <a:pt x="195" y="217"/>
                    <a:pt x="195" y="217"/>
                    <a:pt x="195" y="216"/>
                  </a:cubicBezTo>
                  <a:cubicBezTo>
                    <a:pt x="193" y="215"/>
                    <a:pt x="190" y="213"/>
                    <a:pt x="188" y="211"/>
                  </a:cubicBezTo>
                  <a:cubicBezTo>
                    <a:pt x="187" y="211"/>
                    <a:pt x="187" y="210"/>
                    <a:pt x="186" y="210"/>
                  </a:cubicBezTo>
                  <a:cubicBezTo>
                    <a:pt x="184" y="209"/>
                    <a:pt x="181" y="207"/>
                    <a:pt x="179" y="206"/>
                  </a:cubicBezTo>
                  <a:cubicBezTo>
                    <a:pt x="179" y="206"/>
                    <a:pt x="178" y="206"/>
                    <a:pt x="178" y="206"/>
                  </a:cubicBezTo>
                  <a:cubicBezTo>
                    <a:pt x="170" y="202"/>
                    <a:pt x="160" y="200"/>
                    <a:pt x="151" y="200"/>
                  </a:cubicBezTo>
                  <a:cubicBezTo>
                    <a:pt x="112" y="200"/>
                    <a:pt x="81" y="231"/>
                    <a:pt x="81" y="270"/>
                  </a:cubicBezTo>
                  <a:cubicBezTo>
                    <a:pt x="81" y="309"/>
                    <a:pt x="112" y="340"/>
                    <a:pt x="151" y="340"/>
                  </a:cubicBezTo>
                  <a:close/>
                </a:path>
              </a:pathLst>
            </a:custGeom>
            <a:solidFill>
              <a:srgbClr val="365B7C"/>
            </a:solidFill>
            <a:ln>
              <a:noFill/>
            </a:ln>
          </p:spPr>
          <p:txBody>
            <a:bodyPr vert="horz" wrap="square" lIns="91440" tIns="45720" rIns="91440" bIns="45720" numCol="1" anchor="t" anchorCtr="0" compatLnSpc="1">
              <a:prstTxWarp prst="textNoShape">
                <a:avLst/>
              </a:prstTxWarp>
            </a:bodyPr>
            <a:lstStyle/>
            <a:p>
              <a:endParaRPr lang="zh-CN" altLang="en-US">
                <a:solidFill>
                  <a:schemeClr val="accent2"/>
                </a:solidFill>
              </a:endParaRPr>
            </a:p>
          </p:txBody>
        </p:sp>
      </p:grpSp>
      <p:sp>
        <p:nvSpPr>
          <p:cNvPr id="23" name="矩形 22">
            <a:extLst>
              <a:ext uri="{FF2B5EF4-FFF2-40B4-BE49-F238E27FC236}">
                <a16:creationId xmlns:a16="http://schemas.microsoft.com/office/drawing/2014/main" id="{CF3E8134-48A5-444B-8D6A-6A193DF3BF82}"/>
              </a:ext>
            </a:extLst>
          </p:cNvPr>
          <p:cNvSpPr/>
          <p:nvPr/>
        </p:nvSpPr>
        <p:spPr>
          <a:xfrm>
            <a:off x="1913528" y="649074"/>
            <a:ext cx="6418616" cy="470748"/>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800" b="1" dirty="0">
                <a:latin typeface="KaiTi" panose="02010609060101010101" pitchFamily="49" charset="-122"/>
                <a:ea typeface="KaiTi" panose="02010609060101010101" pitchFamily="49" charset="-122"/>
                <a:cs typeface="+mn-ea"/>
                <a:sym typeface="+mn-lt"/>
              </a:rPr>
              <a:t>案例：</a:t>
            </a:r>
            <a:r>
              <a:rPr lang="en-US" altLang="zh-CN" sz="2800" b="1" dirty="0">
                <a:latin typeface="KaiTi" panose="02010609060101010101" pitchFamily="49" charset="-122"/>
                <a:ea typeface="KaiTi" panose="02010609060101010101" pitchFamily="49" charset="-122"/>
                <a:cs typeface="+mn-ea"/>
                <a:sym typeface="+mn-lt"/>
              </a:rPr>
              <a:t>STAR</a:t>
            </a:r>
            <a:r>
              <a:rPr lang="zh-CN" altLang="en-US" sz="2800" b="1" dirty="0">
                <a:latin typeface="KaiTi" panose="02010609060101010101" pitchFamily="49" charset="-122"/>
                <a:ea typeface="KaiTi" panose="02010609060101010101" pitchFamily="49" charset="-122"/>
                <a:cs typeface="+mn-ea"/>
                <a:sym typeface="+mn-lt"/>
              </a:rPr>
              <a:t>面试实例：招聘人力总监</a:t>
            </a:r>
          </a:p>
        </p:txBody>
      </p:sp>
      <p:sp>
        <p:nvSpPr>
          <p:cNvPr id="2" name="矩形 1"/>
          <p:cNvSpPr/>
          <p:nvPr/>
        </p:nvSpPr>
        <p:spPr>
          <a:xfrm>
            <a:off x="1278854" y="1553471"/>
            <a:ext cx="10220131" cy="4154984"/>
          </a:xfrm>
          <a:prstGeom prst="rect">
            <a:avLst/>
          </a:prstGeom>
        </p:spPr>
        <p:txBody>
          <a:bodyPr wrap="square">
            <a:spAutoFit/>
          </a:bodyPr>
          <a:lstStyle/>
          <a:p>
            <a:r>
              <a:rPr lang="zh-CN" altLang="zh-CN" sz="2400" dirty="0">
                <a:latin typeface="KaiTi" panose="02010609060101010101" pitchFamily="49" charset="-122"/>
                <a:ea typeface="KaiTi" panose="02010609060101010101" pitchFamily="49" charset="-122"/>
              </a:rPr>
              <a:t>具体到目前面临的这个问题，也有利于确定薪酬标准，解决问题，提高员工满意度。当然，我当时在报告中也指出，集中化管理要掌握好度，不能进行极端的人力资源集中管理，应当适当地授权，各城市跟据自身的实际情况保持一定的灵活性。</a:t>
            </a:r>
            <a:endParaRPr lang="zh-CN" altLang="en-US" sz="2400" dirty="0">
              <a:latin typeface="KaiTi" panose="02010609060101010101" pitchFamily="49" charset="-122"/>
              <a:ea typeface="KaiTi" panose="02010609060101010101" pitchFamily="49" charset="-122"/>
            </a:endParaRPr>
          </a:p>
          <a:p>
            <a:r>
              <a:rPr lang="en-US" altLang="zh-CN" sz="2400" dirty="0">
                <a:latin typeface="KaiTi" panose="02010609060101010101" pitchFamily="49" charset="-122"/>
                <a:ea typeface="KaiTi" panose="02010609060101010101" pitchFamily="49" charset="-122"/>
              </a:rPr>
              <a:t>  </a:t>
            </a:r>
            <a:r>
              <a:rPr lang="zh-CN" altLang="zh-CN" sz="2400" dirty="0">
                <a:latin typeface="KaiTi" panose="02010609060101010101" pitchFamily="49" charset="-122"/>
                <a:ea typeface="KaiTi" panose="02010609060101010101" pitchFamily="49" charset="-122"/>
              </a:rPr>
              <a:t>此外，在调查论证的同时，我还对各分支机构和办事处的现状有了一定程度的了解。结合各地实际情况综合考虑后，我提出了一个公司人力资源集中化管理方案，在此基础上，各地某些具体的分歧，通过会议形式予以解决。”</a:t>
            </a:r>
          </a:p>
          <a:p>
            <a:r>
              <a:rPr lang="zh-CN" altLang="zh-CN" sz="2400" dirty="0">
                <a:latin typeface="KaiTi" panose="02010609060101010101" pitchFamily="49" charset="-122"/>
                <a:ea typeface="KaiTi" panose="02010609060101010101" pitchFamily="49" charset="-122"/>
              </a:rPr>
              <a:t>以上问题主要是针对“沟通协作”素质要项，对应聘者</a:t>
            </a:r>
            <a:r>
              <a:rPr lang="en-US" altLang="zh-CN" sz="2400" dirty="0">
                <a:latin typeface="KaiTi" panose="02010609060101010101" pitchFamily="49" charset="-122"/>
                <a:ea typeface="KaiTi" panose="02010609060101010101" pitchFamily="49" charset="-122"/>
              </a:rPr>
              <a:t>B</a:t>
            </a:r>
            <a:r>
              <a:rPr lang="zh-CN" altLang="zh-CN" sz="2400" dirty="0">
                <a:latin typeface="KaiTi" panose="02010609060101010101" pitchFamily="49" charset="-122"/>
                <a:ea typeface="KaiTi" panose="02010609060101010101" pitchFamily="49" charset="-122"/>
              </a:rPr>
              <a:t>进行的提问和追问。从其回答来看，应聘者</a:t>
            </a:r>
            <a:r>
              <a:rPr lang="en-US" altLang="zh-CN" sz="2400" dirty="0">
                <a:latin typeface="KaiTi" panose="02010609060101010101" pitchFamily="49" charset="-122"/>
                <a:ea typeface="KaiTi" panose="02010609060101010101" pitchFamily="49" charset="-122"/>
              </a:rPr>
              <a:t>B</a:t>
            </a:r>
            <a:r>
              <a:rPr lang="zh-CN" altLang="zh-CN" sz="2400" dirty="0">
                <a:latin typeface="KaiTi" panose="02010609060101010101" pitchFamily="49" charset="-122"/>
                <a:ea typeface="KaiTi" panose="02010609060101010101" pitchFamily="49" charset="-122"/>
              </a:rPr>
              <a:t>能立足与企业未来发展，站在公司目标的角度深入思考问题，在整体上来说表现还是非常不错的。</a:t>
            </a:r>
            <a:endParaRPr lang="zh-CN" altLang="en-US" sz="2400" dirty="0">
              <a:latin typeface="KaiTi" panose="02010609060101010101" pitchFamily="49" charset="-122"/>
              <a:ea typeface="KaiTi" panose="02010609060101010101" pitchFamily="49" charset="-122"/>
            </a:endParaRPr>
          </a:p>
        </p:txBody>
      </p:sp>
    </p:spTree>
    <p:extLst>
      <p:ext uri="{BB962C8B-B14F-4D97-AF65-F5344CB8AC3E}">
        <p14:creationId xmlns:p14="http://schemas.microsoft.com/office/powerpoint/2010/main" val="118569485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5" presetClass="entr" presetSubtype="0" fill="hold" nodeType="withEffect">
                                  <p:stCondLst>
                                    <p:cond delay="250"/>
                                  </p:stCondLst>
                                  <p:childTnLst>
                                    <p:set>
                                      <p:cBhvr>
                                        <p:cTn id="6" dur="1" fill="hold">
                                          <p:stCondLst>
                                            <p:cond delay="0"/>
                                          </p:stCondLst>
                                        </p:cTn>
                                        <p:tgtEl>
                                          <p:spTgt spid="17"/>
                                        </p:tgtEl>
                                        <p:attrNameLst>
                                          <p:attrName>style.visibility</p:attrName>
                                        </p:attrNameLst>
                                      </p:cBhvr>
                                      <p:to>
                                        <p:strVal val="visible"/>
                                      </p:to>
                                    </p:set>
                                    <p:anim calcmode="lin" valueType="num">
                                      <p:cBhvr>
                                        <p:cTn id="7" dur="500" decel="50000" fill="hold">
                                          <p:stCondLst>
                                            <p:cond delay="0"/>
                                          </p:stCondLst>
                                        </p:cTn>
                                        <p:tgtEl>
                                          <p:spTgt spid="17"/>
                                        </p:tgtEl>
                                        <p:attrNameLst>
                                          <p:attrName>style.rotation</p:attrName>
                                        </p:attrNameLst>
                                      </p:cBhvr>
                                      <p:tavLst>
                                        <p:tav tm="0">
                                          <p:val>
                                            <p:fltVal val="-90"/>
                                          </p:val>
                                        </p:tav>
                                        <p:tav tm="100000">
                                          <p:val>
                                            <p:fltVal val="0"/>
                                          </p:val>
                                        </p:tav>
                                      </p:tavLst>
                                    </p:anim>
                                    <p:anim calcmode="lin" valueType="num">
                                      <p:cBhvr>
                                        <p:cTn id="8" dur="500" decel="50000" fill="hold">
                                          <p:stCondLst>
                                            <p:cond delay="0"/>
                                          </p:stCondLst>
                                        </p:cTn>
                                        <p:tgtEl>
                                          <p:spTgt spid="17"/>
                                        </p:tgtEl>
                                        <p:attrNameLst>
                                          <p:attrName>ppt_w</p:attrName>
                                        </p:attrNameLst>
                                      </p:cBhvr>
                                      <p:tavLst>
                                        <p:tav tm="0">
                                          <p:val>
                                            <p:strVal val="#ppt_w"/>
                                          </p:val>
                                        </p:tav>
                                        <p:tav tm="100000">
                                          <p:val>
                                            <p:strVal val="#ppt_w*.05"/>
                                          </p:val>
                                        </p:tav>
                                      </p:tavLst>
                                    </p:anim>
                                    <p:anim calcmode="lin" valueType="num">
                                      <p:cBhvr>
                                        <p:cTn id="9" dur="500" accel="50000" fill="hold">
                                          <p:stCondLst>
                                            <p:cond delay="500"/>
                                          </p:stCondLst>
                                        </p:cTn>
                                        <p:tgtEl>
                                          <p:spTgt spid="17"/>
                                        </p:tgtEl>
                                        <p:attrNameLst>
                                          <p:attrName>ppt_w</p:attrName>
                                        </p:attrNameLst>
                                      </p:cBhvr>
                                      <p:tavLst>
                                        <p:tav tm="0">
                                          <p:val>
                                            <p:strVal val="#ppt_w*.05"/>
                                          </p:val>
                                        </p:tav>
                                        <p:tav tm="100000">
                                          <p:val>
                                            <p:strVal val="#ppt_w"/>
                                          </p:val>
                                        </p:tav>
                                      </p:tavLst>
                                    </p:anim>
                                    <p:anim calcmode="lin" valueType="num">
                                      <p:cBhvr>
                                        <p:cTn id="10" dur="1000" fill="hold"/>
                                        <p:tgtEl>
                                          <p:spTgt spid="17"/>
                                        </p:tgtEl>
                                        <p:attrNameLst>
                                          <p:attrName>ppt_h</p:attrName>
                                        </p:attrNameLst>
                                      </p:cBhvr>
                                      <p:tavLst>
                                        <p:tav tm="0">
                                          <p:val>
                                            <p:strVal val="#ppt_h"/>
                                          </p:val>
                                        </p:tav>
                                        <p:tav tm="100000">
                                          <p:val>
                                            <p:strVal val="#ppt_h"/>
                                          </p:val>
                                        </p:tav>
                                      </p:tavLst>
                                    </p:anim>
                                    <p:anim calcmode="lin" valueType="num">
                                      <p:cBhvr>
                                        <p:cTn id="11" dur="500" decel="50000" fill="hold">
                                          <p:stCondLst>
                                            <p:cond delay="0"/>
                                          </p:stCondLst>
                                        </p:cTn>
                                        <p:tgtEl>
                                          <p:spTgt spid="17"/>
                                        </p:tgtEl>
                                        <p:attrNameLst>
                                          <p:attrName>ppt_x</p:attrName>
                                        </p:attrNameLst>
                                      </p:cBhvr>
                                      <p:tavLst>
                                        <p:tav tm="0">
                                          <p:val>
                                            <p:strVal val="#ppt_x+.4"/>
                                          </p:val>
                                        </p:tav>
                                        <p:tav tm="100000">
                                          <p:val>
                                            <p:strVal val="#ppt_x"/>
                                          </p:val>
                                        </p:tav>
                                      </p:tavLst>
                                    </p:anim>
                                    <p:anim calcmode="lin" valueType="num">
                                      <p:cBhvr>
                                        <p:cTn id="12" dur="500" decel="50000" fill="hold">
                                          <p:stCondLst>
                                            <p:cond delay="0"/>
                                          </p:stCondLst>
                                        </p:cTn>
                                        <p:tgtEl>
                                          <p:spTgt spid="17"/>
                                        </p:tgtEl>
                                        <p:attrNameLst>
                                          <p:attrName>ppt_y</p:attrName>
                                        </p:attrNameLst>
                                      </p:cBhvr>
                                      <p:tavLst>
                                        <p:tav tm="0">
                                          <p:val>
                                            <p:strVal val="#ppt_y-.2"/>
                                          </p:val>
                                        </p:tav>
                                        <p:tav tm="100000">
                                          <p:val>
                                            <p:strVal val="#ppt_y+.1"/>
                                          </p:val>
                                        </p:tav>
                                      </p:tavLst>
                                    </p:anim>
                                    <p:anim calcmode="lin" valueType="num">
                                      <p:cBhvr>
                                        <p:cTn id="13" dur="500" accel="50000" fill="hold">
                                          <p:stCondLst>
                                            <p:cond delay="500"/>
                                          </p:stCondLst>
                                        </p:cTn>
                                        <p:tgtEl>
                                          <p:spTgt spid="17"/>
                                        </p:tgtEl>
                                        <p:attrNameLst>
                                          <p:attrName>ppt_y</p:attrName>
                                        </p:attrNameLst>
                                      </p:cBhvr>
                                      <p:tavLst>
                                        <p:tav tm="0">
                                          <p:val>
                                            <p:strVal val="#ppt_y+.1"/>
                                          </p:val>
                                        </p:tav>
                                        <p:tav tm="100000">
                                          <p:val>
                                            <p:strVal val="#ppt_y"/>
                                          </p:val>
                                        </p:tav>
                                      </p:tavLst>
                                    </p:anim>
                                    <p:animEffect transition="in" filter="fade">
                                      <p:cBhvr>
                                        <p:cTn id="14" dur="1000" decel="50000">
                                          <p:stCondLst>
                                            <p:cond delay="0"/>
                                          </p:stCondLst>
                                        </p:cTn>
                                        <p:tgtEl>
                                          <p:spTgt spid="17"/>
                                        </p:tgtEl>
                                      </p:cBhvr>
                                    </p:animEffect>
                                  </p:childTnLst>
                                </p:cTn>
                              </p:par>
                            </p:childTnLst>
                          </p:cTn>
                        </p:par>
                      </p:childTnLst>
                    </p:cTn>
                  </p:par>
                  <p:par>
                    <p:cTn id="15" fill="hold">
                      <p:stCondLst>
                        <p:cond delay="indefinite"/>
                      </p:stCondLst>
                      <p:childTnLst>
                        <p:par>
                          <p:cTn id="16" fill="hold">
                            <p:stCondLst>
                              <p:cond delay="0"/>
                            </p:stCondLst>
                            <p:childTnLst>
                              <p:par>
                                <p:cTn id="17" presetID="27" presetClass="emph" presetSubtype="0" fill="remove" grpId="0" nodeType="clickEffect">
                                  <p:stCondLst>
                                    <p:cond delay="0"/>
                                  </p:stCondLst>
                                  <p:childTnLst>
                                    <p:animClr clrSpc="rgb" dir="cw">
                                      <p:cBhvr override="childStyle">
                                        <p:cTn id="18" dur="250" autoRev="1" fill="remove"/>
                                        <p:tgtEl>
                                          <p:spTgt spid="2"/>
                                        </p:tgtEl>
                                        <p:attrNameLst>
                                          <p:attrName>style.color</p:attrName>
                                        </p:attrNameLst>
                                      </p:cBhvr>
                                      <p:to>
                                        <a:schemeClr val="bg1"/>
                                      </p:to>
                                    </p:animClr>
                                    <p:animClr clrSpc="rgb" dir="cw">
                                      <p:cBhvr>
                                        <p:cTn id="19" dur="250" autoRev="1" fill="remove"/>
                                        <p:tgtEl>
                                          <p:spTgt spid="2"/>
                                        </p:tgtEl>
                                        <p:attrNameLst>
                                          <p:attrName>fillcolor</p:attrName>
                                        </p:attrNameLst>
                                      </p:cBhvr>
                                      <p:to>
                                        <a:schemeClr val="bg1"/>
                                      </p:to>
                                    </p:animClr>
                                    <p:set>
                                      <p:cBhvr>
                                        <p:cTn id="20" dur="250" autoRev="1" fill="remove"/>
                                        <p:tgtEl>
                                          <p:spTgt spid="2"/>
                                        </p:tgtEl>
                                        <p:attrNameLst>
                                          <p:attrName>fill.type</p:attrName>
                                        </p:attrNameLst>
                                      </p:cBhvr>
                                      <p:to>
                                        <p:strVal val="solid"/>
                                      </p:to>
                                    </p:set>
                                    <p:set>
                                      <p:cBhvr>
                                        <p:cTn id="21" dur="250" autoRev="1" fill="remove"/>
                                        <p:tgtEl>
                                          <p:spTgt spid="2"/>
                                        </p:tgtEl>
                                        <p:attrNameLst>
                                          <p:attrName>fill.on</p:attrName>
                                        </p:attrNameLst>
                                      </p:cBhvr>
                                      <p:to>
                                        <p:strVal val="tru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1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矩形 24"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549157" y="-975631"/>
            <a:ext cx="583096" cy="838080"/>
          </a:xfrm>
          <a:prstGeom prst="rect">
            <a:avLst/>
          </a:prstGeom>
          <a:solidFill>
            <a:srgbClr val="365B7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 name="矩形 25"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1132253" y="-975631"/>
            <a:ext cx="583096" cy="838080"/>
          </a:xfrm>
          <a:prstGeom prst="rect">
            <a:avLst/>
          </a:prstGeom>
          <a:solidFill>
            <a:srgbClr val="96648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 name="矩形 26"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1715349" y="-975631"/>
            <a:ext cx="583096" cy="838080"/>
          </a:xfrm>
          <a:prstGeom prst="rect">
            <a:avLst/>
          </a:prstGeom>
          <a:solidFill>
            <a:srgbClr val="D06F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 name="矩形 27"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2298446" y="-975631"/>
            <a:ext cx="583096" cy="838080"/>
          </a:xfrm>
          <a:prstGeom prst="rect">
            <a:avLst/>
          </a:prstGeom>
          <a:solidFill>
            <a:srgbClr val="F779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 name="矩形 28"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2881542" y="-975631"/>
            <a:ext cx="583096" cy="838080"/>
          </a:xfrm>
          <a:prstGeom prst="rect">
            <a:avLst/>
          </a:prstGeom>
          <a:solidFill>
            <a:srgbClr val="F8AD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cxnSp>
        <p:nvCxnSpPr>
          <p:cNvPr id="83" name="直接连接符 82"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CxnSpPr/>
          <p:nvPr/>
        </p:nvCxnSpPr>
        <p:spPr>
          <a:xfrm>
            <a:off x="3101579" y="1058778"/>
            <a:ext cx="5770860"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85" name="椭圆 84"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flipH="1">
            <a:off x="2686180" y="813581"/>
            <a:ext cx="157493" cy="157493"/>
          </a:xfrm>
          <a:prstGeom prst="ellipse">
            <a:avLst/>
          </a:prstGeom>
          <a:solidFill>
            <a:srgbClr val="D06F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6" name="椭圆 85"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flipH="1">
            <a:off x="2686180" y="335956"/>
            <a:ext cx="321030" cy="321030"/>
          </a:xfrm>
          <a:prstGeom prst="ellipse">
            <a:avLst/>
          </a:prstGeom>
          <a:solidFill>
            <a:srgbClr val="966481"/>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7" name="椭圆 86"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flipH="1">
            <a:off x="2991678" y="806317"/>
            <a:ext cx="219803" cy="219803"/>
          </a:xfrm>
          <a:prstGeom prst="ellipse">
            <a:avLst/>
          </a:prstGeom>
          <a:solidFill>
            <a:srgbClr val="365B7C"/>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8" name="椭圆 87"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flipH="1">
            <a:off x="2031169" y="697840"/>
            <a:ext cx="164852" cy="164852"/>
          </a:xfrm>
          <a:prstGeom prst="ellipse">
            <a:avLst/>
          </a:prstGeom>
          <a:solidFill>
            <a:srgbClr val="F779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9" name="椭圆 88"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9354354" y="755438"/>
            <a:ext cx="157493" cy="157493"/>
          </a:xfrm>
          <a:prstGeom prst="ellipse">
            <a:avLst/>
          </a:prstGeom>
          <a:solidFill>
            <a:srgbClr val="D06F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0" name="椭圆 89"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9190817" y="277813"/>
            <a:ext cx="321030" cy="321030"/>
          </a:xfrm>
          <a:prstGeom prst="ellipse">
            <a:avLst/>
          </a:prstGeom>
          <a:solidFill>
            <a:srgbClr val="966481"/>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1" name="椭圆 90"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a:off x="8986546" y="748174"/>
            <a:ext cx="219803" cy="219803"/>
          </a:xfrm>
          <a:prstGeom prst="ellipse">
            <a:avLst/>
          </a:prstGeom>
          <a:solidFill>
            <a:srgbClr val="365B7C"/>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2" name="椭圆 91"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a:off x="10002006" y="639697"/>
            <a:ext cx="164852" cy="164852"/>
          </a:xfrm>
          <a:prstGeom prst="ellipse">
            <a:avLst/>
          </a:prstGeom>
          <a:solidFill>
            <a:srgbClr val="F779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 name="e7d195523061f1c0"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hidden="1"/>
          <p:cNvSpPr txBox="1"/>
          <p:nvPr/>
        </p:nvSpPr>
        <p:spPr>
          <a:xfrm>
            <a:off x="-355600" y="1803400"/>
            <a:ext cx="293927" cy="1016000"/>
          </a:xfrm>
          <a:prstGeom prst="rect">
            <a:avLst/>
          </a:prstGeom>
          <a:noFill/>
        </p:spPr>
        <p:txBody>
          <a:bodyPr vert="wordArtVert" rtlCol="0">
            <a:spAutoFit/>
          </a:bodyPr>
          <a:lstStyle/>
          <a:p>
            <a:r>
              <a:rPr lang="en-US" altLang="zh-CN" sz="100"/>
              <a:t>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a:t>
            </a:r>
            <a:endParaRPr lang="zh-CN" altLang="en-US" sz="100"/>
          </a:p>
        </p:txBody>
      </p:sp>
      <p:sp>
        <p:nvSpPr>
          <p:cNvPr id="3" name="矩形 2">
            <a:extLst>
              <a:ext uri="{FF2B5EF4-FFF2-40B4-BE49-F238E27FC236}">
                <a16:creationId xmlns:a16="http://schemas.microsoft.com/office/drawing/2014/main" id="{65C899BA-91A9-D442-80B0-F1E82DC78169}"/>
              </a:ext>
            </a:extLst>
          </p:cNvPr>
          <p:cNvSpPr/>
          <p:nvPr/>
        </p:nvSpPr>
        <p:spPr>
          <a:xfrm>
            <a:off x="2196022" y="1058778"/>
            <a:ext cx="8346286" cy="5712333"/>
          </a:xfrm>
          <a:prstGeom prst="rect">
            <a:avLst/>
          </a:prstGeom>
        </p:spPr>
        <p:txBody>
          <a:bodyPr wrap="square">
            <a:spAutoFit/>
          </a:bodyPr>
          <a:lstStyle/>
          <a:p>
            <a:r>
              <a:rPr lang="en-US" altLang="zh-CN" sz="2800" b="1" dirty="0">
                <a:latin typeface="KaiTi" panose="02010609060101010101" pitchFamily="49" charset="-122"/>
                <a:ea typeface="KaiTi" panose="02010609060101010101" pitchFamily="49" charset="-122"/>
              </a:rPr>
              <a:t>(</a:t>
            </a:r>
            <a:r>
              <a:rPr lang="zh-CN" altLang="en-US" sz="2800" b="1" dirty="0">
                <a:latin typeface="KaiTi" panose="02010609060101010101" pitchFamily="49" charset="-122"/>
                <a:ea typeface="KaiTi" panose="02010609060101010101" pitchFamily="49" charset="-122"/>
              </a:rPr>
              <a:t>二</a:t>
            </a:r>
            <a:r>
              <a:rPr lang="en-US" altLang="zh-CN" sz="2800" b="1" dirty="0">
                <a:latin typeface="KaiTi" panose="02010609060101010101" pitchFamily="49" charset="-122"/>
                <a:ea typeface="KaiTi" panose="02010609060101010101" pitchFamily="49" charset="-122"/>
              </a:rPr>
              <a:t>)</a:t>
            </a:r>
            <a:r>
              <a:rPr lang="zh-CN" altLang="en-US" sz="2800" b="1" dirty="0">
                <a:latin typeface="KaiTi" panose="02010609060101010101" pitchFamily="49" charset="-122"/>
                <a:ea typeface="KaiTi" panose="02010609060101010101" pitchFamily="49" charset="-122"/>
              </a:rPr>
              <a:t>面试中的倾听技巧</a:t>
            </a:r>
          </a:p>
          <a:p>
            <a:r>
              <a:rPr lang="en-US" altLang="zh-CN" sz="2400" dirty="0">
                <a:latin typeface="KaiTi" panose="02010609060101010101" pitchFamily="49" charset="-122"/>
                <a:ea typeface="KaiTi" panose="02010609060101010101" pitchFamily="49" charset="-122"/>
              </a:rPr>
              <a:t>(1)</a:t>
            </a:r>
            <a:r>
              <a:rPr lang="zh-CN" altLang="en-US" sz="2400" dirty="0">
                <a:latin typeface="KaiTi" panose="02010609060101010101" pitchFamily="49" charset="-122"/>
                <a:ea typeface="KaiTi" panose="02010609060101010101" pitchFamily="49" charset="-122"/>
              </a:rPr>
              <a:t>要善于发挥面试官身体语言的作用 </a:t>
            </a:r>
          </a:p>
          <a:p>
            <a:r>
              <a:rPr lang="en-US" altLang="zh-CN" sz="2400" dirty="0">
                <a:latin typeface="KaiTi" panose="02010609060101010101" pitchFamily="49" charset="-122"/>
                <a:ea typeface="KaiTi" panose="02010609060101010101" pitchFamily="49" charset="-122"/>
              </a:rPr>
              <a:t>(2)</a:t>
            </a:r>
            <a:r>
              <a:rPr lang="zh-CN" altLang="en-US" sz="2400" dirty="0">
                <a:latin typeface="KaiTi" panose="02010609060101010101" pitchFamily="49" charset="-122"/>
                <a:ea typeface="KaiTi" panose="02010609060101010101" pitchFamily="49" charset="-122"/>
              </a:rPr>
              <a:t>面试官要善于把握和调节应聘者的情绪 </a:t>
            </a:r>
          </a:p>
          <a:p>
            <a:r>
              <a:rPr lang="en-US" altLang="zh-CN" sz="2400" dirty="0">
                <a:latin typeface="KaiTi" panose="02010609060101010101" pitchFamily="49" charset="-122"/>
                <a:ea typeface="KaiTi" panose="02010609060101010101" pitchFamily="49" charset="-122"/>
              </a:rPr>
              <a:t>(3)</a:t>
            </a:r>
            <a:r>
              <a:rPr lang="zh-CN" altLang="en-US" sz="2400" dirty="0">
                <a:latin typeface="KaiTi" panose="02010609060101010101" pitchFamily="49" charset="-122"/>
                <a:ea typeface="KaiTi" panose="02010609060101010101" pitchFamily="49" charset="-122"/>
              </a:rPr>
              <a:t>要注意应聘者的身体语言 </a:t>
            </a:r>
          </a:p>
          <a:p>
            <a:r>
              <a:rPr lang="en-US" altLang="zh-CN" sz="2400" dirty="0">
                <a:latin typeface="KaiTi" panose="02010609060101010101" pitchFamily="49" charset="-122"/>
                <a:ea typeface="KaiTi" panose="02010609060101010101" pitchFamily="49" charset="-122"/>
              </a:rPr>
              <a:t>(4)</a:t>
            </a:r>
            <a:r>
              <a:rPr lang="zh-CN" altLang="en-US" sz="2400" dirty="0">
                <a:latin typeface="KaiTi" panose="02010609060101010101" pitchFamily="49" charset="-122"/>
                <a:ea typeface="KaiTi" panose="02010609060101010101" pitchFamily="49" charset="-122"/>
              </a:rPr>
              <a:t>注意倾听</a:t>
            </a:r>
            <a:r>
              <a:rPr lang="en-US" altLang="zh-CN" sz="2400" dirty="0">
                <a:latin typeface="KaiTi" panose="02010609060101010101" pitchFamily="49" charset="-122"/>
                <a:ea typeface="KaiTi" panose="02010609060101010101" pitchFamily="49" charset="-122"/>
              </a:rPr>
              <a:t>,</a:t>
            </a:r>
            <a:r>
              <a:rPr lang="zh-CN" altLang="en-US" sz="2400" dirty="0">
                <a:latin typeface="KaiTi" panose="02010609060101010101" pitchFamily="49" charset="-122"/>
                <a:ea typeface="KaiTi" panose="02010609060101010101" pitchFamily="49" charset="-122"/>
              </a:rPr>
              <a:t>不要随意打断应聘者 </a:t>
            </a:r>
            <a:endParaRPr lang="en-US" altLang="zh-CN" sz="2400" dirty="0">
              <a:latin typeface="KaiTi" panose="02010609060101010101" pitchFamily="49" charset="-122"/>
              <a:ea typeface="KaiTi" panose="02010609060101010101" pitchFamily="49" charset="-122"/>
            </a:endParaRPr>
          </a:p>
          <a:p>
            <a:pPr>
              <a:lnSpc>
                <a:spcPct val="90000"/>
              </a:lnSpc>
            </a:pPr>
            <a:r>
              <a:rPr lang="en-US" altLang="zh-CN" sz="2800" b="1" dirty="0">
                <a:latin typeface="KaiTi" panose="02010609060101010101" pitchFamily="49" charset="-122"/>
                <a:ea typeface="KaiTi" panose="02010609060101010101" pitchFamily="49" charset="-122"/>
              </a:rPr>
              <a:t>(</a:t>
            </a:r>
            <a:r>
              <a:rPr lang="zh-CN" altLang="en-US" sz="2800" b="1" dirty="0">
                <a:latin typeface="KaiTi" panose="02010609060101010101" pitchFamily="49" charset="-122"/>
                <a:ea typeface="KaiTi" panose="02010609060101010101" pitchFamily="49" charset="-122"/>
              </a:rPr>
              <a:t>三</a:t>
            </a:r>
            <a:r>
              <a:rPr lang="en-US" altLang="zh-CN" sz="2800" b="1" dirty="0">
                <a:latin typeface="KaiTi" panose="02010609060101010101" pitchFamily="49" charset="-122"/>
                <a:ea typeface="KaiTi" panose="02010609060101010101" pitchFamily="49" charset="-122"/>
              </a:rPr>
              <a:t>)</a:t>
            </a:r>
            <a:r>
              <a:rPr lang="zh-CN" altLang="en-US" sz="2800" b="1" dirty="0">
                <a:latin typeface="KaiTi" panose="02010609060101010101" pitchFamily="49" charset="-122"/>
                <a:ea typeface="KaiTi" panose="02010609060101010101" pitchFamily="49" charset="-122"/>
              </a:rPr>
              <a:t>面试的评价要点</a:t>
            </a:r>
          </a:p>
          <a:p>
            <a:pPr>
              <a:lnSpc>
                <a:spcPct val="90000"/>
              </a:lnSpc>
            </a:pPr>
            <a:r>
              <a:rPr lang="en-US" altLang="zh-CN" sz="2400" dirty="0">
                <a:latin typeface="KaiTi" panose="02010609060101010101" pitchFamily="49" charset="-122"/>
                <a:ea typeface="KaiTi" panose="02010609060101010101" pitchFamily="49" charset="-122"/>
              </a:rPr>
              <a:t>1.</a:t>
            </a:r>
            <a:r>
              <a:rPr lang="zh-CN" altLang="en-US" sz="2400" dirty="0">
                <a:latin typeface="KaiTi" panose="02010609060101010101" pitchFamily="49" charset="-122"/>
                <a:ea typeface="KaiTi" panose="02010609060101010101" pitchFamily="49" charset="-122"/>
              </a:rPr>
              <a:t>仪表风度</a:t>
            </a:r>
          </a:p>
          <a:p>
            <a:pPr>
              <a:lnSpc>
                <a:spcPct val="90000"/>
              </a:lnSpc>
            </a:pPr>
            <a:r>
              <a:rPr lang="en-US" altLang="zh-CN" sz="2400" dirty="0">
                <a:latin typeface="KaiTi" panose="02010609060101010101" pitchFamily="49" charset="-122"/>
                <a:ea typeface="KaiTi" panose="02010609060101010101" pitchFamily="49" charset="-122"/>
              </a:rPr>
              <a:t>2.</a:t>
            </a:r>
            <a:r>
              <a:rPr lang="zh-CN" altLang="en-US" sz="2400" dirty="0">
                <a:latin typeface="KaiTi" panose="02010609060101010101" pitchFamily="49" charset="-122"/>
                <a:ea typeface="KaiTi" panose="02010609060101010101" pitchFamily="49" charset="-122"/>
              </a:rPr>
              <a:t>求职动机</a:t>
            </a:r>
          </a:p>
          <a:p>
            <a:pPr>
              <a:lnSpc>
                <a:spcPct val="90000"/>
              </a:lnSpc>
            </a:pPr>
            <a:r>
              <a:rPr lang="en-US" altLang="zh-CN" sz="2400" dirty="0">
                <a:latin typeface="KaiTi" panose="02010609060101010101" pitchFamily="49" charset="-122"/>
                <a:ea typeface="KaiTi" panose="02010609060101010101" pitchFamily="49" charset="-122"/>
              </a:rPr>
              <a:t>3.</a:t>
            </a:r>
            <a:r>
              <a:rPr lang="zh-CN" altLang="en-US" sz="2400" dirty="0">
                <a:latin typeface="KaiTi" panose="02010609060101010101" pitchFamily="49" charset="-122"/>
                <a:ea typeface="KaiTi" panose="02010609060101010101" pitchFamily="49" charset="-122"/>
              </a:rPr>
              <a:t>专业知识</a:t>
            </a:r>
          </a:p>
          <a:p>
            <a:pPr>
              <a:lnSpc>
                <a:spcPct val="90000"/>
              </a:lnSpc>
            </a:pPr>
            <a:r>
              <a:rPr lang="en-US" altLang="zh-CN" sz="2400" dirty="0">
                <a:latin typeface="KaiTi" panose="02010609060101010101" pitchFamily="49" charset="-122"/>
                <a:ea typeface="KaiTi" panose="02010609060101010101" pitchFamily="49" charset="-122"/>
              </a:rPr>
              <a:t>4.</a:t>
            </a:r>
            <a:r>
              <a:rPr lang="zh-CN" altLang="en-US" sz="2400" dirty="0">
                <a:latin typeface="KaiTi" panose="02010609060101010101" pitchFamily="49" charset="-122"/>
                <a:ea typeface="KaiTi" panose="02010609060101010101" pitchFamily="49" charset="-122"/>
              </a:rPr>
              <a:t>工作经验</a:t>
            </a:r>
          </a:p>
          <a:p>
            <a:pPr>
              <a:lnSpc>
                <a:spcPct val="90000"/>
              </a:lnSpc>
            </a:pPr>
            <a:r>
              <a:rPr lang="en-US" altLang="zh-CN" sz="2400" dirty="0">
                <a:latin typeface="KaiTi" panose="02010609060101010101" pitchFamily="49" charset="-122"/>
                <a:ea typeface="KaiTi" panose="02010609060101010101" pitchFamily="49" charset="-122"/>
              </a:rPr>
              <a:t>5.</a:t>
            </a:r>
            <a:r>
              <a:rPr lang="zh-CN" altLang="en-US" sz="2400" dirty="0">
                <a:latin typeface="KaiTi" panose="02010609060101010101" pitchFamily="49" charset="-122"/>
                <a:ea typeface="KaiTi" panose="02010609060101010101" pitchFamily="49" charset="-122"/>
              </a:rPr>
              <a:t>口头表达能力</a:t>
            </a:r>
          </a:p>
          <a:p>
            <a:pPr>
              <a:lnSpc>
                <a:spcPct val="90000"/>
              </a:lnSpc>
            </a:pPr>
            <a:r>
              <a:rPr lang="en-US" altLang="zh-CN" sz="2400" dirty="0">
                <a:latin typeface="KaiTi" panose="02010609060101010101" pitchFamily="49" charset="-122"/>
                <a:ea typeface="KaiTi" panose="02010609060101010101" pitchFamily="49" charset="-122"/>
              </a:rPr>
              <a:t>6.</a:t>
            </a:r>
            <a:r>
              <a:rPr lang="zh-CN" altLang="en-US" sz="2400" dirty="0">
                <a:latin typeface="KaiTi" panose="02010609060101010101" pitchFamily="49" charset="-122"/>
                <a:ea typeface="KaiTi" panose="02010609060101010101" pitchFamily="49" charset="-122"/>
              </a:rPr>
              <a:t>综合分析能力</a:t>
            </a:r>
          </a:p>
          <a:p>
            <a:pPr>
              <a:lnSpc>
                <a:spcPct val="90000"/>
              </a:lnSpc>
            </a:pPr>
            <a:r>
              <a:rPr lang="en-US" altLang="zh-CN" sz="2400" dirty="0">
                <a:latin typeface="KaiTi" panose="02010609060101010101" pitchFamily="49" charset="-122"/>
                <a:ea typeface="KaiTi" panose="02010609060101010101" pitchFamily="49" charset="-122"/>
              </a:rPr>
              <a:t>7.</a:t>
            </a:r>
            <a:r>
              <a:rPr lang="zh-CN" altLang="en-US" sz="2400" dirty="0">
                <a:latin typeface="KaiTi" panose="02010609060101010101" pitchFamily="49" charset="-122"/>
                <a:ea typeface="KaiTi" panose="02010609060101010101" pitchFamily="49" charset="-122"/>
              </a:rPr>
              <a:t>反应能力与应变能力</a:t>
            </a:r>
          </a:p>
          <a:p>
            <a:pPr>
              <a:lnSpc>
                <a:spcPct val="90000"/>
              </a:lnSpc>
            </a:pPr>
            <a:r>
              <a:rPr lang="en-US" altLang="zh-CN" sz="2400" dirty="0">
                <a:latin typeface="KaiTi" panose="02010609060101010101" pitchFamily="49" charset="-122"/>
                <a:ea typeface="KaiTi" panose="02010609060101010101" pitchFamily="49" charset="-122"/>
              </a:rPr>
              <a:t>8.</a:t>
            </a:r>
            <a:r>
              <a:rPr lang="zh-CN" altLang="en-US" sz="2400" dirty="0">
                <a:latin typeface="KaiTi" panose="02010609060101010101" pitchFamily="49" charset="-122"/>
                <a:ea typeface="KaiTi" panose="02010609060101010101" pitchFamily="49" charset="-122"/>
              </a:rPr>
              <a:t>人际交往能力</a:t>
            </a:r>
          </a:p>
          <a:p>
            <a:pPr>
              <a:lnSpc>
                <a:spcPct val="90000"/>
              </a:lnSpc>
            </a:pPr>
            <a:r>
              <a:rPr lang="en-US" altLang="zh-CN" sz="2400" dirty="0">
                <a:latin typeface="KaiTi" panose="02010609060101010101" pitchFamily="49" charset="-122"/>
                <a:ea typeface="KaiTi" panose="02010609060101010101" pitchFamily="49" charset="-122"/>
              </a:rPr>
              <a:t>9.</a:t>
            </a:r>
            <a:r>
              <a:rPr lang="zh-CN" altLang="en-US" sz="2400" dirty="0">
                <a:latin typeface="KaiTi" panose="02010609060101010101" pitchFamily="49" charset="-122"/>
                <a:ea typeface="KaiTi" panose="02010609060101010101" pitchFamily="49" charset="-122"/>
              </a:rPr>
              <a:t>工作态度</a:t>
            </a:r>
          </a:p>
          <a:p>
            <a:pPr>
              <a:lnSpc>
                <a:spcPct val="90000"/>
              </a:lnSpc>
            </a:pPr>
            <a:r>
              <a:rPr lang="en-US" altLang="zh-CN" sz="2400" dirty="0">
                <a:latin typeface="KaiTi" panose="02010609060101010101" pitchFamily="49" charset="-122"/>
                <a:ea typeface="KaiTi" panose="02010609060101010101" pitchFamily="49" charset="-122"/>
              </a:rPr>
              <a:t>10.</a:t>
            </a:r>
            <a:r>
              <a:rPr lang="zh-CN" altLang="en-US" sz="2400" dirty="0">
                <a:latin typeface="KaiTi" panose="02010609060101010101" pitchFamily="49" charset="-122"/>
                <a:ea typeface="KaiTi" panose="02010609060101010101" pitchFamily="49" charset="-122"/>
              </a:rPr>
              <a:t>个人兴趣与爱好</a:t>
            </a:r>
          </a:p>
        </p:txBody>
      </p:sp>
    </p:spTree>
    <p:extLst>
      <p:ext uri="{BB962C8B-B14F-4D97-AF65-F5344CB8AC3E}">
        <p14:creationId xmlns:p14="http://schemas.microsoft.com/office/powerpoint/2010/main" val="1910873334"/>
      </p:ext>
    </p:extLst>
  </p:cSld>
  <p:clrMapOvr>
    <a:masterClrMapping/>
  </p:clrMapOvr>
  <p:transition spd="slow" advTm="0">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down)">
                                      <p:cBhvr>
                                        <p:cTn id="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1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矩形 24"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549157" y="-975631"/>
            <a:ext cx="583096" cy="838080"/>
          </a:xfrm>
          <a:prstGeom prst="rect">
            <a:avLst/>
          </a:prstGeom>
          <a:solidFill>
            <a:srgbClr val="365B7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 name="矩形 25"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1132253" y="-975631"/>
            <a:ext cx="583096" cy="838080"/>
          </a:xfrm>
          <a:prstGeom prst="rect">
            <a:avLst/>
          </a:prstGeom>
          <a:solidFill>
            <a:srgbClr val="96648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 name="矩形 26"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1715349" y="-975631"/>
            <a:ext cx="583096" cy="838080"/>
          </a:xfrm>
          <a:prstGeom prst="rect">
            <a:avLst/>
          </a:prstGeom>
          <a:solidFill>
            <a:srgbClr val="D06F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 name="矩形 27"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2298446" y="-975631"/>
            <a:ext cx="583096" cy="838080"/>
          </a:xfrm>
          <a:prstGeom prst="rect">
            <a:avLst/>
          </a:prstGeom>
          <a:solidFill>
            <a:srgbClr val="F779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 name="矩形 28"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2881542" y="-975631"/>
            <a:ext cx="583096" cy="838080"/>
          </a:xfrm>
          <a:prstGeom prst="rect">
            <a:avLst/>
          </a:prstGeom>
          <a:solidFill>
            <a:srgbClr val="F8AD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cxnSp>
        <p:nvCxnSpPr>
          <p:cNvPr id="83" name="直接连接符 82"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CxnSpPr/>
          <p:nvPr/>
        </p:nvCxnSpPr>
        <p:spPr>
          <a:xfrm>
            <a:off x="3101579" y="1058778"/>
            <a:ext cx="5770860"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85" name="椭圆 84"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flipH="1">
            <a:off x="2686180" y="813581"/>
            <a:ext cx="157493" cy="157493"/>
          </a:xfrm>
          <a:prstGeom prst="ellipse">
            <a:avLst/>
          </a:prstGeom>
          <a:solidFill>
            <a:srgbClr val="D06F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6" name="椭圆 85"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flipH="1">
            <a:off x="2686180" y="335956"/>
            <a:ext cx="321030" cy="321030"/>
          </a:xfrm>
          <a:prstGeom prst="ellipse">
            <a:avLst/>
          </a:prstGeom>
          <a:solidFill>
            <a:srgbClr val="966481"/>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7" name="椭圆 86"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flipH="1">
            <a:off x="2991678" y="806317"/>
            <a:ext cx="219803" cy="219803"/>
          </a:xfrm>
          <a:prstGeom prst="ellipse">
            <a:avLst/>
          </a:prstGeom>
          <a:solidFill>
            <a:srgbClr val="365B7C"/>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8" name="椭圆 87"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flipH="1">
            <a:off x="2031169" y="697840"/>
            <a:ext cx="164852" cy="164852"/>
          </a:xfrm>
          <a:prstGeom prst="ellipse">
            <a:avLst/>
          </a:prstGeom>
          <a:solidFill>
            <a:srgbClr val="F779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9" name="椭圆 88"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9354354" y="755438"/>
            <a:ext cx="157493" cy="157493"/>
          </a:xfrm>
          <a:prstGeom prst="ellipse">
            <a:avLst/>
          </a:prstGeom>
          <a:solidFill>
            <a:srgbClr val="D06F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0" name="椭圆 89"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9190817" y="277813"/>
            <a:ext cx="321030" cy="321030"/>
          </a:xfrm>
          <a:prstGeom prst="ellipse">
            <a:avLst/>
          </a:prstGeom>
          <a:solidFill>
            <a:srgbClr val="966481"/>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1" name="椭圆 90"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a:off x="8986546" y="748174"/>
            <a:ext cx="219803" cy="219803"/>
          </a:xfrm>
          <a:prstGeom prst="ellipse">
            <a:avLst/>
          </a:prstGeom>
          <a:solidFill>
            <a:srgbClr val="365B7C"/>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2" name="椭圆 91"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a:off x="10002006" y="639697"/>
            <a:ext cx="164852" cy="164852"/>
          </a:xfrm>
          <a:prstGeom prst="ellipse">
            <a:avLst/>
          </a:prstGeom>
          <a:solidFill>
            <a:srgbClr val="F779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 name="e7d195523061f1c0"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hidden="1"/>
          <p:cNvSpPr txBox="1"/>
          <p:nvPr/>
        </p:nvSpPr>
        <p:spPr>
          <a:xfrm>
            <a:off x="-355600" y="1803400"/>
            <a:ext cx="293927" cy="1016000"/>
          </a:xfrm>
          <a:prstGeom prst="rect">
            <a:avLst/>
          </a:prstGeom>
          <a:noFill/>
        </p:spPr>
        <p:txBody>
          <a:bodyPr vert="wordArtVert" rtlCol="0">
            <a:spAutoFit/>
          </a:bodyPr>
          <a:lstStyle/>
          <a:p>
            <a:r>
              <a:rPr lang="en-US" altLang="zh-CN" sz="100"/>
              <a:t>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a:t>
            </a:r>
            <a:endParaRPr lang="zh-CN" altLang="en-US" sz="100"/>
          </a:p>
        </p:txBody>
      </p:sp>
      <p:sp>
        <p:nvSpPr>
          <p:cNvPr id="3" name="矩形 2">
            <a:extLst>
              <a:ext uri="{FF2B5EF4-FFF2-40B4-BE49-F238E27FC236}">
                <a16:creationId xmlns:a16="http://schemas.microsoft.com/office/drawing/2014/main" id="{65C899BA-91A9-D442-80B0-F1E82DC78169}"/>
              </a:ext>
            </a:extLst>
          </p:cNvPr>
          <p:cNvSpPr/>
          <p:nvPr/>
        </p:nvSpPr>
        <p:spPr>
          <a:xfrm>
            <a:off x="1132253" y="1058778"/>
            <a:ext cx="7501813" cy="3477875"/>
          </a:xfrm>
          <a:prstGeom prst="rect">
            <a:avLst/>
          </a:prstGeom>
        </p:spPr>
        <p:txBody>
          <a:bodyPr wrap="square">
            <a:spAutoFit/>
          </a:bodyPr>
          <a:lstStyle/>
          <a:p>
            <a:r>
              <a:rPr lang="en-US" altLang="zh-CN" sz="2800" b="1" dirty="0">
                <a:latin typeface="KaiTi" panose="02010609060101010101" pitchFamily="49" charset="-122"/>
                <a:ea typeface="KaiTi" panose="02010609060101010101" pitchFamily="49" charset="-122"/>
              </a:rPr>
              <a:t>(</a:t>
            </a:r>
            <a:r>
              <a:rPr lang="zh-CN" altLang="en-US" sz="2800" b="1" dirty="0">
                <a:latin typeface="KaiTi" panose="02010609060101010101" pitchFamily="49" charset="-122"/>
                <a:ea typeface="KaiTi" panose="02010609060101010101" pitchFamily="49" charset="-122"/>
              </a:rPr>
              <a:t>一</a:t>
            </a:r>
            <a:r>
              <a:rPr lang="en-US" altLang="zh-CN" sz="2800" b="1" dirty="0">
                <a:latin typeface="KaiTi" panose="02010609060101010101" pitchFamily="49" charset="-122"/>
                <a:ea typeface="KaiTi" panose="02010609060101010101" pitchFamily="49" charset="-122"/>
              </a:rPr>
              <a:t>)</a:t>
            </a:r>
            <a:r>
              <a:rPr lang="zh-CN" altLang="en-US" sz="2800" b="1" dirty="0">
                <a:latin typeface="KaiTi" panose="02010609060101010101" pitchFamily="49" charset="-122"/>
                <a:ea typeface="KaiTi" panose="02010609060101010101" pitchFamily="49" charset="-122"/>
              </a:rPr>
              <a:t>面试评分表的构成</a:t>
            </a:r>
          </a:p>
          <a:p>
            <a:r>
              <a:rPr lang="zh-CN" altLang="en-US" sz="2400" dirty="0">
                <a:latin typeface="KaiTi" panose="02010609060101010101" pitchFamily="49" charset="-122"/>
                <a:ea typeface="KaiTi" panose="02010609060101010101" pitchFamily="49" charset="-122"/>
              </a:rPr>
              <a:t>面试评分表主要包括以下几个方面的项目</a:t>
            </a:r>
            <a:r>
              <a:rPr lang="en-US" altLang="zh-CN" sz="2400" dirty="0">
                <a:latin typeface="KaiTi" panose="02010609060101010101" pitchFamily="49" charset="-122"/>
                <a:ea typeface="KaiTi" panose="02010609060101010101" pitchFamily="49" charset="-122"/>
              </a:rPr>
              <a:t>:</a:t>
            </a:r>
          </a:p>
          <a:p>
            <a:r>
              <a:rPr lang="en-US" altLang="zh-CN" sz="2400" dirty="0">
                <a:latin typeface="KaiTi" panose="02010609060101010101" pitchFamily="49" charset="-122"/>
                <a:ea typeface="KaiTi" panose="02010609060101010101" pitchFamily="49" charset="-122"/>
              </a:rPr>
              <a:t>(1)</a:t>
            </a:r>
            <a:r>
              <a:rPr lang="zh-CN" altLang="en-US" sz="2400" dirty="0">
                <a:latin typeface="KaiTi" panose="02010609060101010101" pitchFamily="49" charset="-122"/>
                <a:ea typeface="KaiTi" panose="02010609060101010101" pitchFamily="49" charset="-122"/>
              </a:rPr>
              <a:t>姓名、编号、性别、年龄。</a:t>
            </a:r>
          </a:p>
          <a:p>
            <a:r>
              <a:rPr lang="en-US" altLang="zh-CN" sz="2400" dirty="0">
                <a:latin typeface="KaiTi" panose="02010609060101010101" pitchFamily="49" charset="-122"/>
                <a:ea typeface="KaiTi" panose="02010609060101010101" pitchFamily="49" charset="-122"/>
              </a:rPr>
              <a:t>(2)</a:t>
            </a:r>
            <a:r>
              <a:rPr lang="zh-CN" altLang="en-US" sz="2400" dirty="0">
                <a:latin typeface="KaiTi" panose="02010609060101010101" pitchFamily="49" charset="-122"/>
                <a:ea typeface="KaiTi" panose="02010609060101010101" pitchFamily="49" charset="-122"/>
              </a:rPr>
              <a:t>应聘的职位。</a:t>
            </a:r>
          </a:p>
          <a:p>
            <a:r>
              <a:rPr lang="en-US" altLang="zh-CN" sz="2400" dirty="0">
                <a:latin typeface="KaiTi" panose="02010609060101010101" pitchFamily="49" charset="-122"/>
                <a:ea typeface="KaiTi" panose="02010609060101010101" pitchFamily="49" charset="-122"/>
              </a:rPr>
              <a:t>(3)</a:t>
            </a:r>
            <a:r>
              <a:rPr lang="zh-CN" altLang="en-US" sz="2400" dirty="0">
                <a:latin typeface="KaiTi" panose="02010609060101010101" pitchFamily="49" charset="-122"/>
                <a:ea typeface="KaiTi" panose="02010609060101010101" pitchFamily="49" charset="-122"/>
              </a:rPr>
              <a:t>面试考察的重点内容及考核要素。</a:t>
            </a:r>
          </a:p>
          <a:p>
            <a:r>
              <a:rPr lang="en-US" altLang="zh-CN" sz="2400" dirty="0">
                <a:latin typeface="KaiTi" panose="02010609060101010101" pitchFamily="49" charset="-122"/>
                <a:ea typeface="KaiTi" panose="02010609060101010101" pitchFamily="49" charset="-122"/>
              </a:rPr>
              <a:t>(4)</a:t>
            </a:r>
            <a:r>
              <a:rPr lang="zh-CN" altLang="en-US" sz="2400" dirty="0">
                <a:latin typeface="KaiTi" panose="02010609060101010101" pitchFamily="49" charset="-122"/>
                <a:ea typeface="KaiTi" panose="02010609060101010101" pitchFamily="49" charset="-122"/>
              </a:rPr>
              <a:t>面试评价的标准与等级。</a:t>
            </a:r>
          </a:p>
          <a:p>
            <a:r>
              <a:rPr lang="en-US" altLang="zh-CN" sz="2400" dirty="0">
                <a:latin typeface="KaiTi" panose="02010609060101010101" pitchFamily="49" charset="-122"/>
                <a:ea typeface="KaiTi" panose="02010609060101010101" pitchFamily="49" charset="-122"/>
              </a:rPr>
              <a:t>(5)</a:t>
            </a:r>
            <a:r>
              <a:rPr lang="zh-CN" altLang="en-US" sz="2400" dirty="0">
                <a:latin typeface="KaiTi" panose="02010609060101010101" pitchFamily="49" charset="-122"/>
                <a:ea typeface="KaiTi" panose="02010609060101010101" pitchFamily="49" charset="-122"/>
              </a:rPr>
              <a:t>评语栏</a:t>
            </a:r>
            <a:r>
              <a:rPr lang="en-US" altLang="zh-CN" sz="2400" dirty="0">
                <a:latin typeface="KaiTi" panose="02010609060101010101" pitchFamily="49" charset="-122"/>
                <a:ea typeface="KaiTi" panose="02010609060101010101" pitchFamily="49" charset="-122"/>
              </a:rPr>
              <a:t>(</a:t>
            </a:r>
            <a:r>
              <a:rPr lang="zh-CN" altLang="en-US" sz="2400" dirty="0">
                <a:latin typeface="KaiTi" panose="02010609060101010101" pitchFamily="49" charset="-122"/>
                <a:ea typeface="KaiTi" panose="02010609060101010101" pitchFamily="49" charset="-122"/>
              </a:rPr>
              <a:t>包括录用建议、录用决策</a:t>
            </a:r>
            <a:r>
              <a:rPr lang="en-US" altLang="zh-CN" sz="2400" dirty="0">
                <a:latin typeface="KaiTi" panose="02010609060101010101" pitchFamily="49" charset="-122"/>
                <a:ea typeface="KaiTi" panose="02010609060101010101" pitchFamily="49" charset="-122"/>
              </a:rPr>
              <a:t>)</a:t>
            </a:r>
            <a:r>
              <a:rPr lang="zh-CN" altLang="en-US" sz="2400" dirty="0">
                <a:latin typeface="KaiTi" panose="02010609060101010101" pitchFamily="49" charset="-122"/>
                <a:ea typeface="KaiTi" panose="02010609060101010101" pitchFamily="49" charset="-122"/>
              </a:rPr>
              <a:t>。</a:t>
            </a:r>
          </a:p>
          <a:p>
            <a:r>
              <a:rPr lang="en-US" altLang="zh-CN" sz="2400" dirty="0">
                <a:latin typeface="KaiTi" panose="02010609060101010101" pitchFamily="49" charset="-122"/>
                <a:ea typeface="KaiTi" panose="02010609060101010101" pitchFamily="49" charset="-122"/>
              </a:rPr>
              <a:t>(6)</a:t>
            </a:r>
            <a:r>
              <a:rPr lang="zh-CN" altLang="en-US" sz="2400" dirty="0">
                <a:latin typeface="KaiTi" panose="02010609060101010101" pitchFamily="49" charset="-122"/>
                <a:ea typeface="KaiTi" panose="02010609060101010101" pitchFamily="49" charset="-122"/>
              </a:rPr>
              <a:t>面试评委签字栏。</a:t>
            </a:r>
          </a:p>
          <a:p>
            <a:r>
              <a:rPr lang="en-US" altLang="zh-CN" sz="2400" dirty="0">
                <a:latin typeface="KaiTi" panose="02010609060101010101" pitchFamily="49" charset="-122"/>
                <a:ea typeface="KaiTi" panose="02010609060101010101" pitchFamily="49" charset="-122"/>
              </a:rPr>
              <a:t>(7)</a:t>
            </a:r>
            <a:r>
              <a:rPr lang="zh-CN" altLang="en-US" sz="2400" dirty="0">
                <a:latin typeface="KaiTi" panose="02010609060101010101" pitchFamily="49" charset="-122"/>
                <a:ea typeface="KaiTi" panose="02010609060101010101" pitchFamily="49" charset="-122"/>
              </a:rPr>
              <a:t>面试时间等。 </a:t>
            </a:r>
          </a:p>
        </p:txBody>
      </p:sp>
      <p:pic>
        <p:nvPicPr>
          <p:cNvPr id="32" name="Picture 4">
            <a:extLst>
              <a:ext uri="{FF2B5EF4-FFF2-40B4-BE49-F238E27FC236}">
                <a16:creationId xmlns:a16="http://schemas.microsoft.com/office/drawing/2014/main" id="{6113E987-A401-BB46-81F3-885B46E7A09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418756" y="3032726"/>
            <a:ext cx="4907366" cy="30078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080177595"/>
      </p:ext>
    </p:extLst>
  </p:cSld>
  <p:clrMapOvr>
    <a:masterClrMapping/>
  </p:clrMapOvr>
  <p:transition spd="slow" advTm="0">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down)">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26" presetClass="entr" presetSubtype="0" fill="hold" nodeType="clickEffect">
                                  <p:stCondLst>
                                    <p:cond delay="0"/>
                                  </p:stCondLst>
                                  <p:childTnLst>
                                    <p:set>
                                      <p:cBhvr>
                                        <p:cTn id="11" dur="1" fill="hold">
                                          <p:stCondLst>
                                            <p:cond delay="0"/>
                                          </p:stCondLst>
                                        </p:cTn>
                                        <p:tgtEl>
                                          <p:spTgt spid="32"/>
                                        </p:tgtEl>
                                        <p:attrNameLst>
                                          <p:attrName>style.visibility</p:attrName>
                                        </p:attrNameLst>
                                      </p:cBhvr>
                                      <p:to>
                                        <p:strVal val="visible"/>
                                      </p:to>
                                    </p:set>
                                    <p:animEffect transition="in" filter="wipe(down)">
                                      <p:cBhvr>
                                        <p:cTn id="12" dur="580">
                                          <p:stCondLst>
                                            <p:cond delay="0"/>
                                          </p:stCondLst>
                                        </p:cTn>
                                        <p:tgtEl>
                                          <p:spTgt spid="32"/>
                                        </p:tgtEl>
                                      </p:cBhvr>
                                    </p:animEffect>
                                    <p:anim calcmode="lin" valueType="num">
                                      <p:cBhvr>
                                        <p:cTn id="13" dur="1822" tmFilter="0,0; 0.14,0.36; 0.43,0.73; 0.71,0.91; 1.0,1.0">
                                          <p:stCondLst>
                                            <p:cond delay="0"/>
                                          </p:stCondLst>
                                        </p:cTn>
                                        <p:tgtEl>
                                          <p:spTgt spid="32"/>
                                        </p:tgtEl>
                                        <p:attrNameLst>
                                          <p:attrName>ppt_x</p:attrName>
                                        </p:attrNameLst>
                                      </p:cBhvr>
                                      <p:tavLst>
                                        <p:tav tm="0">
                                          <p:val>
                                            <p:strVal val="#ppt_x-0.25"/>
                                          </p:val>
                                        </p:tav>
                                        <p:tav tm="100000">
                                          <p:val>
                                            <p:strVal val="#ppt_x"/>
                                          </p:val>
                                        </p:tav>
                                      </p:tavLst>
                                    </p:anim>
                                    <p:anim calcmode="lin" valueType="num">
                                      <p:cBhvr>
                                        <p:cTn id="14" dur="664" tmFilter="0.0,0.0; 0.25,0.07; 0.50,0.2; 0.75,0.467; 1.0,1.0">
                                          <p:stCondLst>
                                            <p:cond delay="0"/>
                                          </p:stCondLst>
                                        </p:cTn>
                                        <p:tgtEl>
                                          <p:spTgt spid="32"/>
                                        </p:tgtEl>
                                        <p:attrNameLst>
                                          <p:attrName>ppt_y</p:attrName>
                                        </p:attrNameLst>
                                      </p:cBhvr>
                                      <p:tavLst>
                                        <p:tav tm="0" fmla="#ppt_y-sin(pi*$)/3">
                                          <p:val>
                                            <p:fltVal val="0.5"/>
                                          </p:val>
                                        </p:tav>
                                        <p:tav tm="100000">
                                          <p:val>
                                            <p:fltVal val="1"/>
                                          </p:val>
                                        </p:tav>
                                      </p:tavLst>
                                    </p:anim>
                                    <p:anim calcmode="lin" valueType="num">
                                      <p:cBhvr>
                                        <p:cTn id="15" dur="664" tmFilter="0, 0; 0.125,0.2665; 0.25,0.4; 0.375,0.465; 0.5,0.5;  0.625,0.535; 0.75,0.6; 0.875,0.7335; 1,1">
                                          <p:stCondLst>
                                            <p:cond delay="664"/>
                                          </p:stCondLst>
                                        </p:cTn>
                                        <p:tgtEl>
                                          <p:spTgt spid="32"/>
                                        </p:tgtEl>
                                        <p:attrNameLst>
                                          <p:attrName>ppt_y</p:attrName>
                                        </p:attrNameLst>
                                      </p:cBhvr>
                                      <p:tavLst>
                                        <p:tav tm="0" fmla="#ppt_y-sin(pi*$)/9">
                                          <p:val>
                                            <p:fltVal val="0"/>
                                          </p:val>
                                        </p:tav>
                                        <p:tav tm="100000">
                                          <p:val>
                                            <p:fltVal val="1"/>
                                          </p:val>
                                        </p:tav>
                                      </p:tavLst>
                                    </p:anim>
                                    <p:anim calcmode="lin" valueType="num">
                                      <p:cBhvr>
                                        <p:cTn id="16" dur="332" tmFilter="0, 0; 0.125,0.2665; 0.25,0.4; 0.375,0.465; 0.5,0.5;  0.625,0.535; 0.75,0.6; 0.875,0.7335; 1,1">
                                          <p:stCondLst>
                                            <p:cond delay="1324"/>
                                          </p:stCondLst>
                                        </p:cTn>
                                        <p:tgtEl>
                                          <p:spTgt spid="32"/>
                                        </p:tgtEl>
                                        <p:attrNameLst>
                                          <p:attrName>ppt_y</p:attrName>
                                        </p:attrNameLst>
                                      </p:cBhvr>
                                      <p:tavLst>
                                        <p:tav tm="0" fmla="#ppt_y-sin(pi*$)/27">
                                          <p:val>
                                            <p:fltVal val="0"/>
                                          </p:val>
                                        </p:tav>
                                        <p:tav tm="100000">
                                          <p:val>
                                            <p:fltVal val="1"/>
                                          </p:val>
                                        </p:tav>
                                      </p:tavLst>
                                    </p:anim>
                                    <p:anim calcmode="lin" valueType="num">
                                      <p:cBhvr>
                                        <p:cTn id="17" dur="164" tmFilter="0, 0; 0.125,0.2665; 0.25,0.4; 0.375,0.465; 0.5,0.5;  0.625,0.535; 0.75,0.6; 0.875,0.7335; 1,1">
                                          <p:stCondLst>
                                            <p:cond delay="1656"/>
                                          </p:stCondLst>
                                        </p:cTn>
                                        <p:tgtEl>
                                          <p:spTgt spid="32"/>
                                        </p:tgtEl>
                                        <p:attrNameLst>
                                          <p:attrName>ppt_y</p:attrName>
                                        </p:attrNameLst>
                                      </p:cBhvr>
                                      <p:tavLst>
                                        <p:tav tm="0" fmla="#ppt_y-sin(pi*$)/81">
                                          <p:val>
                                            <p:fltVal val="0"/>
                                          </p:val>
                                        </p:tav>
                                        <p:tav tm="100000">
                                          <p:val>
                                            <p:fltVal val="1"/>
                                          </p:val>
                                        </p:tav>
                                      </p:tavLst>
                                    </p:anim>
                                    <p:animScale>
                                      <p:cBhvr>
                                        <p:cTn id="18" dur="26">
                                          <p:stCondLst>
                                            <p:cond delay="650"/>
                                          </p:stCondLst>
                                        </p:cTn>
                                        <p:tgtEl>
                                          <p:spTgt spid="32"/>
                                        </p:tgtEl>
                                      </p:cBhvr>
                                      <p:to x="100000" y="60000"/>
                                    </p:animScale>
                                    <p:animScale>
                                      <p:cBhvr>
                                        <p:cTn id="19" dur="166" decel="50000">
                                          <p:stCondLst>
                                            <p:cond delay="676"/>
                                          </p:stCondLst>
                                        </p:cTn>
                                        <p:tgtEl>
                                          <p:spTgt spid="32"/>
                                        </p:tgtEl>
                                      </p:cBhvr>
                                      <p:to x="100000" y="100000"/>
                                    </p:animScale>
                                    <p:animScale>
                                      <p:cBhvr>
                                        <p:cTn id="20" dur="26">
                                          <p:stCondLst>
                                            <p:cond delay="1312"/>
                                          </p:stCondLst>
                                        </p:cTn>
                                        <p:tgtEl>
                                          <p:spTgt spid="32"/>
                                        </p:tgtEl>
                                      </p:cBhvr>
                                      <p:to x="100000" y="80000"/>
                                    </p:animScale>
                                    <p:animScale>
                                      <p:cBhvr>
                                        <p:cTn id="21" dur="166" decel="50000">
                                          <p:stCondLst>
                                            <p:cond delay="1338"/>
                                          </p:stCondLst>
                                        </p:cTn>
                                        <p:tgtEl>
                                          <p:spTgt spid="32"/>
                                        </p:tgtEl>
                                      </p:cBhvr>
                                      <p:to x="100000" y="100000"/>
                                    </p:animScale>
                                    <p:animScale>
                                      <p:cBhvr>
                                        <p:cTn id="22" dur="26">
                                          <p:stCondLst>
                                            <p:cond delay="1642"/>
                                          </p:stCondLst>
                                        </p:cTn>
                                        <p:tgtEl>
                                          <p:spTgt spid="32"/>
                                        </p:tgtEl>
                                      </p:cBhvr>
                                      <p:to x="100000" y="90000"/>
                                    </p:animScale>
                                    <p:animScale>
                                      <p:cBhvr>
                                        <p:cTn id="23" dur="166" decel="50000">
                                          <p:stCondLst>
                                            <p:cond delay="1668"/>
                                          </p:stCondLst>
                                        </p:cTn>
                                        <p:tgtEl>
                                          <p:spTgt spid="32"/>
                                        </p:tgtEl>
                                      </p:cBhvr>
                                      <p:to x="100000" y="100000"/>
                                    </p:animScale>
                                    <p:animScale>
                                      <p:cBhvr>
                                        <p:cTn id="24" dur="26">
                                          <p:stCondLst>
                                            <p:cond delay="1808"/>
                                          </p:stCondLst>
                                        </p:cTn>
                                        <p:tgtEl>
                                          <p:spTgt spid="32"/>
                                        </p:tgtEl>
                                      </p:cBhvr>
                                      <p:to x="100000" y="95000"/>
                                    </p:animScale>
                                    <p:animScale>
                                      <p:cBhvr>
                                        <p:cTn id="25" dur="166" decel="50000">
                                          <p:stCondLst>
                                            <p:cond delay="1834"/>
                                          </p:stCondLst>
                                        </p:cTn>
                                        <p:tgtEl>
                                          <p:spTgt spid="32"/>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1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矩形 24"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549157" y="-975631"/>
            <a:ext cx="583096" cy="838080"/>
          </a:xfrm>
          <a:prstGeom prst="rect">
            <a:avLst/>
          </a:prstGeom>
          <a:solidFill>
            <a:srgbClr val="365B7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 name="矩形 25"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1132253" y="-975631"/>
            <a:ext cx="583096" cy="838080"/>
          </a:xfrm>
          <a:prstGeom prst="rect">
            <a:avLst/>
          </a:prstGeom>
          <a:solidFill>
            <a:srgbClr val="96648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 name="矩形 26"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1715349" y="-975631"/>
            <a:ext cx="583096" cy="838080"/>
          </a:xfrm>
          <a:prstGeom prst="rect">
            <a:avLst/>
          </a:prstGeom>
          <a:solidFill>
            <a:srgbClr val="D06F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 name="矩形 27"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2298446" y="-975631"/>
            <a:ext cx="583096" cy="838080"/>
          </a:xfrm>
          <a:prstGeom prst="rect">
            <a:avLst/>
          </a:prstGeom>
          <a:solidFill>
            <a:srgbClr val="F779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 name="矩形 28"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2881542" y="-975631"/>
            <a:ext cx="583096" cy="838080"/>
          </a:xfrm>
          <a:prstGeom prst="rect">
            <a:avLst/>
          </a:prstGeom>
          <a:solidFill>
            <a:srgbClr val="F8AD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55" name="组合 54"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GrpSpPr/>
          <p:nvPr/>
        </p:nvGrpSpPr>
        <p:grpSpPr>
          <a:xfrm>
            <a:off x="1160382" y="1175451"/>
            <a:ext cx="2304256" cy="4167230"/>
            <a:chOff x="752634" y="1779108"/>
            <a:chExt cx="2304256" cy="4167230"/>
          </a:xfrm>
        </p:grpSpPr>
        <p:sp>
          <p:nvSpPr>
            <p:cNvPr id="56" name="圆角矩形 38"/>
            <p:cNvSpPr/>
            <p:nvPr/>
          </p:nvSpPr>
          <p:spPr>
            <a:xfrm rot="572624">
              <a:off x="1297576" y="1779108"/>
              <a:ext cx="1274792" cy="1256404"/>
            </a:xfrm>
            <a:custGeom>
              <a:avLst/>
              <a:gdLst/>
              <a:ahLst/>
              <a:cxnLst/>
              <a:rect l="l" t="t" r="r" b="b"/>
              <a:pathLst>
                <a:path w="1554798" h="1532371">
                  <a:moveTo>
                    <a:pt x="260464" y="73817"/>
                  </a:moveTo>
                  <a:cubicBezTo>
                    <a:pt x="306072" y="28209"/>
                    <a:pt x="369078" y="0"/>
                    <a:pt x="438674" y="0"/>
                  </a:cubicBezTo>
                  <a:lnTo>
                    <a:pt x="1302770" y="0"/>
                  </a:lnTo>
                  <a:cubicBezTo>
                    <a:pt x="1441961" y="0"/>
                    <a:pt x="1554798" y="112837"/>
                    <a:pt x="1554798" y="252028"/>
                  </a:cubicBezTo>
                  <a:lnTo>
                    <a:pt x="1554798" y="252029"/>
                  </a:lnTo>
                  <a:lnTo>
                    <a:pt x="1554798" y="1116125"/>
                  </a:lnTo>
                  <a:cubicBezTo>
                    <a:pt x="1554798" y="1255316"/>
                    <a:pt x="1441961" y="1368153"/>
                    <a:pt x="1302770" y="1368153"/>
                  </a:cubicBezTo>
                  <a:cubicBezTo>
                    <a:pt x="1163579" y="1368153"/>
                    <a:pt x="1050742" y="1255316"/>
                    <a:pt x="1050742" y="1116125"/>
                  </a:cubicBezTo>
                  <a:lnTo>
                    <a:pt x="1050742" y="860250"/>
                  </a:lnTo>
                  <a:cubicBezTo>
                    <a:pt x="1050311" y="861013"/>
                    <a:pt x="1049708" y="861600"/>
                    <a:pt x="1049101" y="862186"/>
                  </a:cubicBezTo>
                  <a:lnTo>
                    <a:pt x="426920" y="1461813"/>
                  </a:lnTo>
                  <a:cubicBezTo>
                    <a:pt x="326697" y="1558402"/>
                    <a:pt x="167149" y="1555457"/>
                    <a:pt x="70559" y="1455234"/>
                  </a:cubicBezTo>
                  <a:cubicBezTo>
                    <a:pt x="-26031" y="1355012"/>
                    <a:pt x="-23086" y="1195463"/>
                    <a:pt x="77137" y="1098874"/>
                  </a:cubicBezTo>
                  <a:lnTo>
                    <a:pt x="694328" y="504056"/>
                  </a:lnTo>
                  <a:lnTo>
                    <a:pt x="438674" y="504056"/>
                  </a:lnTo>
                  <a:cubicBezTo>
                    <a:pt x="299483" y="504056"/>
                    <a:pt x="186646" y="391219"/>
                    <a:pt x="186646" y="252028"/>
                  </a:cubicBezTo>
                  <a:cubicBezTo>
                    <a:pt x="186646" y="182432"/>
                    <a:pt x="214855" y="119426"/>
                    <a:pt x="260464" y="73817"/>
                  </a:cubicBezTo>
                  <a:close/>
                </a:path>
              </a:pathLst>
            </a:custGeom>
            <a:solidFill>
              <a:srgbClr val="D06F83"/>
            </a:solidFill>
            <a:ln w="19050">
              <a:gradFill>
                <a:gsLst>
                  <a:gs pos="89000">
                    <a:schemeClr val="bg1">
                      <a:lumMod val="85000"/>
                    </a:schemeClr>
                  </a:gs>
                  <a:gs pos="0">
                    <a:schemeClr val="bg1"/>
                  </a:gs>
                </a:gsLst>
                <a:lin ang="7200000" scaled="0"/>
              </a:gradFill>
            </a:ln>
            <a:effectLst>
              <a:outerShdw blurRad="254000" dist="127000" dir="8160000" algn="tr" rotWithShape="0">
                <a:prstClr val="black">
                  <a:alpha val="34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7" name="圆角矩形 56"/>
            <p:cNvSpPr/>
            <p:nvPr/>
          </p:nvSpPr>
          <p:spPr>
            <a:xfrm>
              <a:off x="752634" y="3115798"/>
              <a:ext cx="2304256" cy="2830540"/>
            </a:xfrm>
            <a:prstGeom prst="roundRect">
              <a:avLst>
                <a:gd name="adj" fmla="val 6909"/>
              </a:avLst>
            </a:prstGeom>
            <a:solidFill>
              <a:srgbClr val="EFEFEF"/>
            </a:solidFill>
            <a:ln w="19050">
              <a:gradFill>
                <a:gsLst>
                  <a:gs pos="89000">
                    <a:schemeClr val="bg1">
                      <a:lumMod val="85000"/>
                    </a:schemeClr>
                  </a:gs>
                  <a:gs pos="0">
                    <a:schemeClr val="bg1"/>
                  </a:gs>
                </a:gsLst>
                <a:lin ang="7200000" scaled="0"/>
              </a:gradFill>
            </a:ln>
            <a:effectLst>
              <a:outerShdw blurRad="254000" dist="127000" dir="8160000" algn="tr" rotWithShape="0">
                <a:prstClr val="black">
                  <a:alpha val="34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58" name="组合 57"/>
            <p:cNvGrpSpPr/>
            <p:nvPr/>
          </p:nvGrpSpPr>
          <p:grpSpPr>
            <a:xfrm rot="16200000">
              <a:off x="2087525" y="3024024"/>
              <a:ext cx="441397" cy="58863"/>
              <a:chOff x="2975753" y="1851670"/>
              <a:chExt cx="539968" cy="72008"/>
            </a:xfrm>
          </p:grpSpPr>
          <p:sp>
            <p:nvSpPr>
              <p:cNvPr id="66" name="椭圆 65"/>
              <p:cNvSpPr/>
              <p:nvPr/>
            </p:nvSpPr>
            <p:spPr>
              <a:xfrm>
                <a:off x="2975753" y="1851670"/>
                <a:ext cx="72008" cy="72008"/>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7" name="椭圆 66"/>
              <p:cNvSpPr/>
              <p:nvPr/>
            </p:nvSpPr>
            <p:spPr>
              <a:xfrm>
                <a:off x="3443713" y="1851670"/>
                <a:ext cx="72008" cy="72008"/>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8" name="圆角矩形 67"/>
              <p:cNvSpPr/>
              <p:nvPr/>
            </p:nvSpPr>
            <p:spPr>
              <a:xfrm>
                <a:off x="3011757" y="1864814"/>
                <a:ext cx="467960" cy="45719"/>
              </a:xfrm>
              <a:prstGeom prst="roundRect">
                <a:avLst>
                  <a:gd name="adj" fmla="val 50000"/>
                </a:avLst>
              </a:prstGeom>
              <a:gradFill>
                <a:gsLst>
                  <a:gs pos="0">
                    <a:schemeClr val="bg1">
                      <a:lumMod val="75000"/>
                    </a:schemeClr>
                  </a:gs>
                  <a:gs pos="50000">
                    <a:schemeClr val="bg1">
                      <a:lumMod val="95000"/>
                    </a:schemeClr>
                  </a:gs>
                  <a:gs pos="100000">
                    <a:schemeClr val="bg1">
                      <a:lumMod val="75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59" name="组合 58"/>
            <p:cNvGrpSpPr/>
            <p:nvPr/>
          </p:nvGrpSpPr>
          <p:grpSpPr>
            <a:xfrm rot="16200000">
              <a:off x="1203997" y="3024024"/>
              <a:ext cx="441397" cy="58863"/>
              <a:chOff x="2975753" y="1851670"/>
              <a:chExt cx="539968" cy="72008"/>
            </a:xfrm>
          </p:grpSpPr>
          <p:sp>
            <p:nvSpPr>
              <p:cNvPr id="63" name="椭圆 62"/>
              <p:cNvSpPr/>
              <p:nvPr/>
            </p:nvSpPr>
            <p:spPr>
              <a:xfrm>
                <a:off x="2975753" y="1851670"/>
                <a:ext cx="72008" cy="72008"/>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4" name="椭圆 63"/>
              <p:cNvSpPr/>
              <p:nvPr/>
            </p:nvSpPr>
            <p:spPr>
              <a:xfrm>
                <a:off x="3443713" y="1851670"/>
                <a:ext cx="72008" cy="72008"/>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5" name="圆角矩形 64"/>
              <p:cNvSpPr/>
              <p:nvPr/>
            </p:nvSpPr>
            <p:spPr>
              <a:xfrm>
                <a:off x="3011757" y="1864814"/>
                <a:ext cx="467960" cy="45719"/>
              </a:xfrm>
              <a:prstGeom prst="roundRect">
                <a:avLst>
                  <a:gd name="adj" fmla="val 50000"/>
                </a:avLst>
              </a:prstGeom>
              <a:gradFill>
                <a:gsLst>
                  <a:gs pos="0">
                    <a:schemeClr val="bg1">
                      <a:lumMod val="75000"/>
                    </a:schemeClr>
                  </a:gs>
                  <a:gs pos="50000">
                    <a:schemeClr val="bg1">
                      <a:lumMod val="95000"/>
                    </a:schemeClr>
                  </a:gs>
                  <a:gs pos="100000">
                    <a:schemeClr val="bg1">
                      <a:lumMod val="75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61" name="Rectangle 42"/>
            <p:cNvSpPr/>
            <p:nvPr/>
          </p:nvSpPr>
          <p:spPr>
            <a:xfrm flipH="1">
              <a:off x="941501" y="3596226"/>
              <a:ext cx="1960186" cy="168953"/>
            </a:xfrm>
            <a:prstGeom prst="rect">
              <a:avLst/>
            </a:prstGeom>
            <a:noFill/>
            <a:ln w="12700" cap="flat" cmpd="sng" algn="ctr">
              <a:noFill/>
              <a:prstDash val="solid"/>
            </a:ln>
            <a:effectLst/>
          </p:spPr>
          <p:txBody>
            <a:bodyPr lIns="91440" tIns="0" rIns="91440" bIns="0" rtlCol="0" anchor="t"/>
            <a:lstStyle/>
            <a:p>
              <a:r>
                <a:rPr lang="zh-CN" altLang="en-US" sz="3200" b="1" dirty="0">
                  <a:solidFill>
                    <a:schemeClr val="tx1">
                      <a:lumMod val="65000"/>
                      <a:lumOff val="35000"/>
                    </a:schemeClr>
                  </a:solidFill>
                  <a:latin typeface="华文楷体" pitchFamily="2" charset="-122"/>
                  <a:ea typeface="华文楷体" pitchFamily="2" charset="-122"/>
                  <a:cs typeface="Arial" panose="020B0604020202020204" pitchFamily="34" charset="0"/>
                </a:rPr>
                <a:t>任务三</a:t>
              </a:r>
            </a:p>
          </p:txBody>
        </p:sp>
        <p:sp>
          <p:nvSpPr>
            <p:cNvPr id="62" name="Rectangle 42"/>
            <p:cNvSpPr/>
            <p:nvPr/>
          </p:nvSpPr>
          <p:spPr>
            <a:xfrm flipH="1">
              <a:off x="1189106" y="4359048"/>
              <a:ext cx="1563190" cy="547692"/>
            </a:xfrm>
            <a:prstGeom prst="rect">
              <a:avLst/>
            </a:prstGeom>
            <a:noFill/>
            <a:ln w="12700" cap="flat" cmpd="sng" algn="ctr">
              <a:noFill/>
              <a:prstDash val="solid"/>
            </a:ln>
            <a:effectLst/>
          </p:spPr>
          <p:txBody>
            <a:bodyPr lIns="91440" tIns="0" rIns="91440" bIns="0" rtlCol="0" anchor="t"/>
            <a:lstStyle/>
            <a:p>
              <a:pPr>
                <a:defRPr/>
              </a:pPr>
              <a:r>
                <a:rPr lang="zh-CN" altLang="en-US" sz="2400" kern="0" dirty="0">
                  <a:solidFill>
                    <a:schemeClr val="tx1">
                      <a:lumMod val="65000"/>
                      <a:lumOff val="35000"/>
                    </a:schemeClr>
                  </a:solidFill>
                  <a:latin typeface="KaiTi" panose="02010609060101010101" pitchFamily="49" charset="-122"/>
                  <a:ea typeface="KaiTi" panose="02010609060101010101" pitchFamily="49" charset="-122"/>
                  <a:cs typeface="Arial" pitchFamily="34" charset="0"/>
                </a:rPr>
                <a:t>面试结果评价</a:t>
              </a:r>
              <a:endParaRPr lang="en-US" sz="2400" kern="0" dirty="0">
                <a:solidFill>
                  <a:schemeClr val="tx1">
                    <a:lumMod val="65000"/>
                    <a:lumOff val="35000"/>
                  </a:schemeClr>
                </a:solidFill>
                <a:latin typeface="KaiTi" panose="02010609060101010101" pitchFamily="49" charset="-122"/>
                <a:ea typeface="KaiTi" panose="02010609060101010101" pitchFamily="49" charset="-122"/>
                <a:cs typeface="Arial" pitchFamily="34" charset="0"/>
              </a:endParaRPr>
            </a:p>
          </p:txBody>
        </p:sp>
      </p:grpSp>
      <p:cxnSp>
        <p:nvCxnSpPr>
          <p:cNvPr id="83" name="直接连接符 82"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CxnSpPr/>
          <p:nvPr/>
        </p:nvCxnSpPr>
        <p:spPr>
          <a:xfrm>
            <a:off x="3101579" y="1058778"/>
            <a:ext cx="5770860"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85" name="椭圆 84"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flipH="1">
            <a:off x="2686180" y="813581"/>
            <a:ext cx="157493" cy="157493"/>
          </a:xfrm>
          <a:prstGeom prst="ellipse">
            <a:avLst/>
          </a:prstGeom>
          <a:solidFill>
            <a:srgbClr val="D06F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6" name="椭圆 85"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flipH="1">
            <a:off x="2686180" y="335956"/>
            <a:ext cx="321030" cy="321030"/>
          </a:xfrm>
          <a:prstGeom prst="ellipse">
            <a:avLst/>
          </a:prstGeom>
          <a:solidFill>
            <a:srgbClr val="966481"/>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7" name="椭圆 86"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flipH="1">
            <a:off x="2991678" y="806317"/>
            <a:ext cx="219803" cy="219803"/>
          </a:xfrm>
          <a:prstGeom prst="ellipse">
            <a:avLst/>
          </a:prstGeom>
          <a:solidFill>
            <a:srgbClr val="365B7C"/>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8" name="椭圆 87"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flipH="1">
            <a:off x="2031169" y="697840"/>
            <a:ext cx="164852" cy="164852"/>
          </a:xfrm>
          <a:prstGeom prst="ellipse">
            <a:avLst/>
          </a:prstGeom>
          <a:solidFill>
            <a:srgbClr val="F779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9" name="椭圆 88"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9354354" y="755438"/>
            <a:ext cx="157493" cy="157493"/>
          </a:xfrm>
          <a:prstGeom prst="ellipse">
            <a:avLst/>
          </a:prstGeom>
          <a:solidFill>
            <a:srgbClr val="D06F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0" name="椭圆 89"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9190817" y="277813"/>
            <a:ext cx="321030" cy="321030"/>
          </a:xfrm>
          <a:prstGeom prst="ellipse">
            <a:avLst/>
          </a:prstGeom>
          <a:solidFill>
            <a:srgbClr val="966481"/>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1" name="椭圆 90"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a:off x="8986546" y="748174"/>
            <a:ext cx="219803" cy="219803"/>
          </a:xfrm>
          <a:prstGeom prst="ellipse">
            <a:avLst/>
          </a:prstGeom>
          <a:solidFill>
            <a:srgbClr val="365B7C"/>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2" name="椭圆 91"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a:off x="10002006" y="639697"/>
            <a:ext cx="164852" cy="164852"/>
          </a:xfrm>
          <a:prstGeom prst="ellipse">
            <a:avLst/>
          </a:prstGeom>
          <a:solidFill>
            <a:srgbClr val="F779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 name="e7d195523061f1c0"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hidden="1"/>
          <p:cNvSpPr txBox="1"/>
          <p:nvPr/>
        </p:nvSpPr>
        <p:spPr>
          <a:xfrm>
            <a:off x="-355600" y="1803400"/>
            <a:ext cx="293927" cy="1016000"/>
          </a:xfrm>
          <a:prstGeom prst="rect">
            <a:avLst/>
          </a:prstGeom>
          <a:noFill/>
        </p:spPr>
        <p:txBody>
          <a:bodyPr vert="wordArtVert" rtlCol="0">
            <a:spAutoFit/>
          </a:bodyPr>
          <a:lstStyle/>
          <a:p>
            <a:r>
              <a:rPr lang="en-US" altLang="zh-CN" sz="100"/>
              <a:t>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a:t>
            </a:r>
            <a:endParaRPr lang="zh-CN" altLang="en-US" sz="100"/>
          </a:p>
        </p:txBody>
      </p:sp>
      <p:sp>
        <p:nvSpPr>
          <p:cNvPr id="3" name="矩形 2">
            <a:extLst>
              <a:ext uri="{FF2B5EF4-FFF2-40B4-BE49-F238E27FC236}">
                <a16:creationId xmlns:a16="http://schemas.microsoft.com/office/drawing/2014/main" id="{65C899BA-91A9-D442-80B0-F1E82DC78169}"/>
              </a:ext>
            </a:extLst>
          </p:cNvPr>
          <p:cNvSpPr/>
          <p:nvPr/>
        </p:nvSpPr>
        <p:spPr>
          <a:xfrm>
            <a:off x="4513627" y="2109260"/>
            <a:ext cx="4998220" cy="3539430"/>
          </a:xfrm>
          <a:prstGeom prst="rect">
            <a:avLst/>
          </a:prstGeom>
        </p:spPr>
        <p:txBody>
          <a:bodyPr wrap="square">
            <a:spAutoFit/>
          </a:bodyPr>
          <a:lstStyle/>
          <a:p>
            <a:r>
              <a:rPr lang="en-US" altLang="zh-CN" sz="2800" b="1" dirty="0">
                <a:latin typeface="KaiTi" panose="02010609060101010101" pitchFamily="49" charset="-122"/>
                <a:ea typeface="KaiTi" panose="02010609060101010101" pitchFamily="49" charset="-122"/>
              </a:rPr>
              <a:t>(</a:t>
            </a:r>
            <a:r>
              <a:rPr lang="zh-CN" altLang="en-US" sz="2800" b="1" dirty="0">
                <a:latin typeface="KaiTi" panose="02010609060101010101" pitchFamily="49" charset="-122"/>
                <a:ea typeface="KaiTi" panose="02010609060101010101" pitchFamily="49" charset="-122"/>
              </a:rPr>
              <a:t>二</a:t>
            </a:r>
            <a:r>
              <a:rPr lang="en-US" altLang="zh-CN" sz="2800" b="1" dirty="0">
                <a:latin typeface="KaiTi" panose="02010609060101010101" pitchFamily="49" charset="-122"/>
                <a:ea typeface="KaiTi" panose="02010609060101010101" pitchFamily="49" charset="-122"/>
              </a:rPr>
              <a:t>)</a:t>
            </a:r>
            <a:r>
              <a:rPr lang="zh-CN" altLang="en-US" sz="2800" b="1" dirty="0">
                <a:latin typeface="KaiTi" panose="02010609060101010101" pitchFamily="49" charset="-122"/>
                <a:ea typeface="KaiTi" panose="02010609060101010101" pitchFamily="49" charset="-122"/>
              </a:rPr>
              <a:t>面试评价标准</a:t>
            </a:r>
          </a:p>
          <a:p>
            <a:r>
              <a:rPr lang="en-US" altLang="zh-CN" sz="2400" dirty="0">
                <a:latin typeface="KaiTi" panose="02010609060101010101" pitchFamily="49" charset="-122"/>
                <a:ea typeface="KaiTi" panose="02010609060101010101" pitchFamily="49" charset="-122"/>
              </a:rPr>
              <a:t>1.</a:t>
            </a:r>
            <a:r>
              <a:rPr lang="zh-CN" altLang="en-US" sz="2400" dirty="0">
                <a:latin typeface="KaiTi" panose="02010609060101010101" pitchFamily="49" charset="-122"/>
                <a:ea typeface="KaiTi" panose="02010609060101010101" pitchFamily="49" charset="-122"/>
              </a:rPr>
              <a:t>面试评价标准的含义 </a:t>
            </a:r>
          </a:p>
          <a:p>
            <a:r>
              <a:rPr lang="en-US" altLang="zh-CN" sz="2400" dirty="0">
                <a:latin typeface="KaiTi" panose="02010609060101010101" pitchFamily="49" charset="-122"/>
                <a:ea typeface="KaiTi" panose="02010609060101010101" pitchFamily="49" charset="-122"/>
              </a:rPr>
              <a:t>2. </a:t>
            </a:r>
            <a:r>
              <a:rPr lang="zh-CN" altLang="en-US" sz="2400" dirty="0">
                <a:latin typeface="KaiTi" panose="02010609060101010101" pitchFamily="49" charset="-122"/>
                <a:ea typeface="KaiTi" panose="02010609060101010101" pitchFamily="49" charset="-122"/>
              </a:rPr>
              <a:t>面试评价标准等级的确定</a:t>
            </a:r>
          </a:p>
          <a:p>
            <a:r>
              <a:rPr lang="en-US" altLang="zh-CN" sz="2400" dirty="0">
                <a:latin typeface="KaiTi" panose="02010609060101010101" pitchFamily="49" charset="-122"/>
                <a:ea typeface="KaiTi" panose="02010609060101010101" pitchFamily="49" charset="-122"/>
              </a:rPr>
              <a:t>3.</a:t>
            </a:r>
            <a:r>
              <a:rPr lang="zh-CN" altLang="en-US" sz="2400" dirty="0">
                <a:latin typeface="KaiTi" panose="02010609060101010101" pitchFamily="49" charset="-122"/>
                <a:ea typeface="KaiTi" panose="02010609060101010101" pitchFamily="49" charset="-122"/>
              </a:rPr>
              <a:t>等级量化</a:t>
            </a:r>
          </a:p>
          <a:p>
            <a:r>
              <a:rPr lang="en-US" altLang="zh-CN" sz="2400" dirty="0">
                <a:latin typeface="KaiTi" panose="02010609060101010101" pitchFamily="49" charset="-122"/>
                <a:ea typeface="KaiTi" panose="02010609060101010101" pitchFamily="49" charset="-122"/>
              </a:rPr>
              <a:t>4.</a:t>
            </a:r>
            <a:r>
              <a:rPr lang="zh-CN" altLang="en-US" sz="2400" dirty="0">
                <a:latin typeface="KaiTi" panose="02010609060101010101" pitchFamily="49" charset="-122"/>
                <a:ea typeface="KaiTi" panose="02010609060101010101" pitchFamily="49" charset="-122"/>
              </a:rPr>
              <a:t>面试评价标准的结构形式</a:t>
            </a:r>
            <a:endParaRPr lang="en-US" altLang="zh-CN" sz="2400" dirty="0">
              <a:latin typeface="KaiTi" panose="02010609060101010101" pitchFamily="49" charset="-122"/>
              <a:ea typeface="KaiTi" panose="02010609060101010101" pitchFamily="49" charset="-122"/>
            </a:endParaRPr>
          </a:p>
          <a:p>
            <a:r>
              <a:rPr lang="en-US" altLang="zh-CN" sz="2800" b="1" dirty="0">
                <a:latin typeface="KaiTi" panose="02010609060101010101" pitchFamily="49" charset="-122"/>
                <a:ea typeface="KaiTi" panose="02010609060101010101" pitchFamily="49" charset="-122"/>
              </a:rPr>
              <a:t>(</a:t>
            </a:r>
            <a:r>
              <a:rPr lang="zh-CN" altLang="en-US" sz="2800" b="1" dirty="0">
                <a:latin typeface="KaiTi" panose="02010609060101010101" pitchFamily="49" charset="-122"/>
                <a:ea typeface="KaiTi" panose="02010609060101010101" pitchFamily="49" charset="-122"/>
              </a:rPr>
              <a:t>三</a:t>
            </a:r>
            <a:r>
              <a:rPr lang="en-US" altLang="zh-CN" sz="2800" b="1" dirty="0">
                <a:latin typeface="KaiTi" panose="02010609060101010101" pitchFamily="49" charset="-122"/>
                <a:ea typeface="KaiTi" panose="02010609060101010101" pitchFamily="49" charset="-122"/>
              </a:rPr>
              <a:t>)</a:t>
            </a:r>
            <a:r>
              <a:rPr lang="zh-CN" altLang="en-US" sz="2800" b="1" dirty="0">
                <a:latin typeface="KaiTi" panose="02010609060101010101" pitchFamily="49" charset="-122"/>
                <a:ea typeface="KaiTi" panose="02010609060101010101" pitchFamily="49" charset="-122"/>
              </a:rPr>
              <a:t>面试评分表的形式</a:t>
            </a:r>
          </a:p>
          <a:p>
            <a:r>
              <a:rPr lang="en-US" altLang="zh-CN" sz="2400" dirty="0">
                <a:latin typeface="KaiTi" panose="02010609060101010101" pitchFamily="49" charset="-122"/>
                <a:ea typeface="KaiTi" panose="02010609060101010101" pitchFamily="49" charset="-122"/>
              </a:rPr>
              <a:t>1.</a:t>
            </a:r>
            <a:r>
              <a:rPr lang="zh-CN" altLang="en-US" sz="2400" dirty="0">
                <a:latin typeface="KaiTi" panose="02010609060101010101" pitchFamily="49" charset="-122"/>
                <a:ea typeface="KaiTi" panose="02010609060101010101" pitchFamily="49" charset="-122"/>
              </a:rPr>
              <a:t>问卷式面试评分表</a:t>
            </a:r>
          </a:p>
          <a:p>
            <a:r>
              <a:rPr lang="en-US" altLang="zh-CN" sz="2400" dirty="0">
                <a:latin typeface="KaiTi" panose="02010609060101010101" pitchFamily="49" charset="-122"/>
                <a:ea typeface="KaiTi" panose="02010609060101010101" pitchFamily="49" charset="-122"/>
              </a:rPr>
              <a:t>2.</a:t>
            </a:r>
            <a:r>
              <a:rPr lang="zh-CN" altLang="en-US" sz="2400" dirty="0">
                <a:latin typeface="KaiTi" panose="02010609060101010101" pitchFamily="49" charset="-122"/>
                <a:ea typeface="KaiTi" panose="02010609060101010101" pitchFamily="49" charset="-122"/>
              </a:rPr>
              <a:t>等级标准评价表</a:t>
            </a:r>
          </a:p>
          <a:p>
            <a:r>
              <a:rPr lang="en-US" altLang="zh-CN" sz="2400" dirty="0">
                <a:latin typeface="KaiTi" panose="02010609060101010101" pitchFamily="49" charset="-122"/>
                <a:ea typeface="KaiTi" panose="02010609060101010101" pitchFamily="49" charset="-122"/>
              </a:rPr>
              <a:t>3.</a:t>
            </a:r>
            <a:r>
              <a:rPr lang="zh-CN" altLang="en-US" sz="2400" dirty="0">
                <a:latin typeface="KaiTi" panose="02010609060101010101" pitchFamily="49" charset="-122"/>
                <a:ea typeface="KaiTi" panose="02010609060101010101" pitchFamily="49" charset="-122"/>
              </a:rPr>
              <a:t>提问题项综合评价表</a:t>
            </a:r>
          </a:p>
        </p:txBody>
      </p:sp>
    </p:spTree>
    <p:extLst>
      <p:ext uri="{BB962C8B-B14F-4D97-AF65-F5344CB8AC3E}">
        <p14:creationId xmlns:p14="http://schemas.microsoft.com/office/powerpoint/2010/main" val="705718230"/>
      </p:ext>
    </p:extLst>
  </p:cSld>
  <p:clrMapOvr>
    <a:masterClrMapping/>
  </p:clrMapOvr>
  <p:transition spd="slow" advTm="0">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44000" fill="hold" nodeType="withEffect">
                                  <p:stCondLst>
                                    <p:cond delay="250"/>
                                  </p:stCondLst>
                                  <p:childTnLst>
                                    <p:set>
                                      <p:cBhvr>
                                        <p:cTn id="6" dur="1" fill="hold">
                                          <p:stCondLst>
                                            <p:cond delay="0"/>
                                          </p:stCondLst>
                                        </p:cTn>
                                        <p:tgtEl>
                                          <p:spTgt spid="55"/>
                                        </p:tgtEl>
                                        <p:attrNameLst>
                                          <p:attrName>style.visibility</p:attrName>
                                        </p:attrNameLst>
                                      </p:cBhvr>
                                      <p:to>
                                        <p:strVal val="visible"/>
                                      </p:to>
                                    </p:set>
                                    <p:anim calcmode="lin" valueType="num">
                                      <p:cBhvr additive="base">
                                        <p:cTn id="7" dur="750" fill="hold"/>
                                        <p:tgtEl>
                                          <p:spTgt spid="55"/>
                                        </p:tgtEl>
                                        <p:attrNameLst>
                                          <p:attrName>ppt_x</p:attrName>
                                        </p:attrNameLst>
                                      </p:cBhvr>
                                      <p:tavLst>
                                        <p:tav tm="0">
                                          <p:val>
                                            <p:strVal val="#ppt_x"/>
                                          </p:val>
                                        </p:tav>
                                        <p:tav tm="100000">
                                          <p:val>
                                            <p:strVal val="#ppt_x"/>
                                          </p:val>
                                        </p:tav>
                                      </p:tavLst>
                                    </p:anim>
                                    <p:anim calcmode="lin" valueType="num">
                                      <p:cBhvr additive="base">
                                        <p:cTn id="8" dur="750" fill="hold"/>
                                        <p:tgtEl>
                                          <p:spTgt spid="55"/>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45" presetClass="entr" presetSubtype="0" fill="hold" grpId="0" nodeType="clickEffect">
                                  <p:stCondLst>
                                    <p:cond delay="0"/>
                                  </p:stCondLst>
                                  <p:childTnLst>
                                    <p:set>
                                      <p:cBhvr>
                                        <p:cTn id="12" dur="1" fill="hold">
                                          <p:stCondLst>
                                            <p:cond delay="0"/>
                                          </p:stCondLst>
                                        </p:cTn>
                                        <p:tgtEl>
                                          <p:spTgt spid="3"/>
                                        </p:tgtEl>
                                        <p:attrNameLst>
                                          <p:attrName>style.visibility</p:attrName>
                                        </p:attrNameLst>
                                      </p:cBhvr>
                                      <p:to>
                                        <p:strVal val="visible"/>
                                      </p:to>
                                    </p:set>
                                    <p:animEffect transition="in" filter="fade">
                                      <p:cBhvr>
                                        <p:cTn id="13" dur="2000"/>
                                        <p:tgtEl>
                                          <p:spTgt spid="3"/>
                                        </p:tgtEl>
                                      </p:cBhvr>
                                    </p:animEffect>
                                    <p:anim calcmode="lin" valueType="num">
                                      <p:cBhvr>
                                        <p:cTn id="14" dur="2000" fill="hold"/>
                                        <p:tgtEl>
                                          <p:spTgt spid="3"/>
                                        </p:tgtEl>
                                        <p:attrNameLst>
                                          <p:attrName>ppt_w</p:attrName>
                                        </p:attrNameLst>
                                      </p:cBhvr>
                                      <p:tavLst>
                                        <p:tav tm="0" fmla="#ppt_w*sin(2.5*pi*$)">
                                          <p:val>
                                            <p:fltVal val="0"/>
                                          </p:val>
                                        </p:tav>
                                        <p:tav tm="100000">
                                          <p:val>
                                            <p:fltVal val="1"/>
                                          </p:val>
                                        </p:tav>
                                      </p:tavLst>
                                    </p:anim>
                                    <p:anim calcmode="lin" valueType="num">
                                      <p:cBhvr>
                                        <p:cTn id="15" dur="2000" fill="hold"/>
                                        <p:tgtEl>
                                          <p:spTgt spid="3"/>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1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矩形 24"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549157" y="-975631"/>
            <a:ext cx="583096" cy="838080"/>
          </a:xfrm>
          <a:prstGeom prst="rect">
            <a:avLst/>
          </a:prstGeom>
          <a:solidFill>
            <a:srgbClr val="365B7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 name="矩形 25"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1132253" y="-975631"/>
            <a:ext cx="583096" cy="838080"/>
          </a:xfrm>
          <a:prstGeom prst="rect">
            <a:avLst/>
          </a:prstGeom>
          <a:solidFill>
            <a:srgbClr val="96648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 name="矩形 26"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1715349" y="-975631"/>
            <a:ext cx="583096" cy="838080"/>
          </a:xfrm>
          <a:prstGeom prst="rect">
            <a:avLst/>
          </a:prstGeom>
          <a:solidFill>
            <a:srgbClr val="D06F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 name="矩形 27"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2298446" y="-975631"/>
            <a:ext cx="583096" cy="838080"/>
          </a:xfrm>
          <a:prstGeom prst="rect">
            <a:avLst/>
          </a:prstGeom>
          <a:solidFill>
            <a:srgbClr val="F779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 name="矩形 28"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2881542" y="-975631"/>
            <a:ext cx="583096" cy="838080"/>
          </a:xfrm>
          <a:prstGeom prst="rect">
            <a:avLst/>
          </a:prstGeom>
          <a:solidFill>
            <a:srgbClr val="F8AD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cxnSp>
        <p:nvCxnSpPr>
          <p:cNvPr id="83" name="直接连接符 82"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CxnSpPr/>
          <p:nvPr/>
        </p:nvCxnSpPr>
        <p:spPr>
          <a:xfrm>
            <a:off x="3246637" y="1273629"/>
            <a:ext cx="5770860"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85" name="椭圆 84"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flipH="1">
            <a:off x="2686180" y="813581"/>
            <a:ext cx="157493" cy="157493"/>
          </a:xfrm>
          <a:prstGeom prst="ellipse">
            <a:avLst/>
          </a:prstGeom>
          <a:solidFill>
            <a:srgbClr val="D06F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6" name="椭圆 85"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flipH="1">
            <a:off x="2686180" y="335956"/>
            <a:ext cx="321030" cy="321030"/>
          </a:xfrm>
          <a:prstGeom prst="ellipse">
            <a:avLst/>
          </a:prstGeom>
          <a:solidFill>
            <a:srgbClr val="966481"/>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7" name="椭圆 86"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flipH="1">
            <a:off x="2991678" y="806317"/>
            <a:ext cx="219803" cy="219803"/>
          </a:xfrm>
          <a:prstGeom prst="ellipse">
            <a:avLst/>
          </a:prstGeom>
          <a:solidFill>
            <a:srgbClr val="365B7C"/>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8" name="椭圆 87"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flipH="1">
            <a:off x="2031169" y="697840"/>
            <a:ext cx="164852" cy="164852"/>
          </a:xfrm>
          <a:prstGeom prst="ellipse">
            <a:avLst/>
          </a:prstGeom>
          <a:solidFill>
            <a:srgbClr val="F779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9" name="椭圆 88"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9354354" y="755438"/>
            <a:ext cx="157493" cy="157493"/>
          </a:xfrm>
          <a:prstGeom prst="ellipse">
            <a:avLst/>
          </a:prstGeom>
          <a:solidFill>
            <a:srgbClr val="D06F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0" name="椭圆 89"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9190817" y="277813"/>
            <a:ext cx="321030" cy="321030"/>
          </a:xfrm>
          <a:prstGeom prst="ellipse">
            <a:avLst/>
          </a:prstGeom>
          <a:solidFill>
            <a:srgbClr val="966481"/>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1" name="椭圆 90"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a:off x="8986546" y="748174"/>
            <a:ext cx="219803" cy="219803"/>
          </a:xfrm>
          <a:prstGeom prst="ellipse">
            <a:avLst/>
          </a:prstGeom>
          <a:solidFill>
            <a:srgbClr val="365B7C"/>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2" name="椭圆 91"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a:off x="10002006" y="639697"/>
            <a:ext cx="164852" cy="164852"/>
          </a:xfrm>
          <a:prstGeom prst="ellipse">
            <a:avLst/>
          </a:prstGeom>
          <a:solidFill>
            <a:srgbClr val="F779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 name="e7d195523061f1c0"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hidden="1"/>
          <p:cNvSpPr txBox="1"/>
          <p:nvPr/>
        </p:nvSpPr>
        <p:spPr>
          <a:xfrm>
            <a:off x="-355600" y="1803400"/>
            <a:ext cx="293927" cy="1016000"/>
          </a:xfrm>
          <a:prstGeom prst="rect">
            <a:avLst/>
          </a:prstGeom>
          <a:noFill/>
        </p:spPr>
        <p:txBody>
          <a:bodyPr vert="wordArtVert" rtlCol="0">
            <a:spAutoFit/>
          </a:bodyPr>
          <a:lstStyle/>
          <a:p>
            <a:r>
              <a:rPr lang="en-US" altLang="zh-CN" sz="100"/>
              <a:t>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a:t>
            </a:r>
            <a:endParaRPr lang="zh-CN" altLang="en-US" sz="100"/>
          </a:p>
        </p:txBody>
      </p:sp>
      <p:pic>
        <p:nvPicPr>
          <p:cNvPr id="22" name="Picture 4">
            <a:extLst>
              <a:ext uri="{FF2B5EF4-FFF2-40B4-BE49-F238E27FC236}">
                <a16:creationId xmlns:a16="http://schemas.microsoft.com/office/drawing/2014/main" id="{58B33039-E107-4C46-A6CD-015C8642D5D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81952" y="1273629"/>
            <a:ext cx="5659057" cy="53795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3" name="Picture 4">
            <a:extLst>
              <a:ext uri="{FF2B5EF4-FFF2-40B4-BE49-F238E27FC236}">
                <a16:creationId xmlns:a16="http://schemas.microsoft.com/office/drawing/2014/main" id="{D8C071F8-9FAA-E045-ABF1-DF2AE4EE0A47}"/>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150993" y="1273629"/>
            <a:ext cx="5738971" cy="53795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503016316"/>
      </p:ext>
    </p:extLst>
  </p:cSld>
  <p:clrMapOvr>
    <a:masterClrMapping/>
  </p:clrMapOvr>
  <p:transition spd="slow" advTm="0">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5" presetClass="entr" presetSubtype="0" fill="hold" nodeType="clickEffect">
                                  <p:stCondLst>
                                    <p:cond delay="0"/>
                                  </p:stCondLst>
                                  <p:childTnLst>
                                    <p:set>
                                      <p:cBhvr>
                                        <p:cTn id="6" dur="1" fill="hold">
                                          <p:stCondLst>
                                            <p:cond delay="0"/>
                                          </p:stCondLst>
                                        </p:cTn>
                                        <p:tgtEl>
                                          <p:spTgt spid="23"/>
                                        </p:tgtEl>
                                        <p:attrNameLst>
                                          <p:attrName>style.visibility</p:attrName>
                                        </p:attrNameLst>
                                      </p:cBhvr>
                                      <p:to>
                                        <p:strVal val="visible"/>
                                      </p:to>
                                    </p:set>
                                    <p:animEffect transition="in" filter="fade">
                                      <p:cBhvr>
                                        <p:cTn id="7" dur="2000"/>
                                        <p:tgtEl>
                                          <p:spTgt spid="23"/>
                                        </p:tgtEl>
                                      </p:cBhvr>
                                    </p:animEffect>
                                    <p:anim calcmode="lin" valueType="num">
                                      <p:cBhvr>
                                        <p:cTn id="8" dur="2000" fill="hold"/>
                                        <p:tgtEl>
                                          <p:spTgt spid="23"/>
                                        </p:tgtEl>
                                        <p:attrNameLst>
                                          <p:attrName>ppt_w</p:attrName>
                                        </p:attrNameLst>
                                      </p:cBhvr>
                                      <p:tavLst>
                                        <p:tav tm="0" fmla="#ppt_w*sin(2.5*pi*$)">
                                          <p:val>
                                            <p:fltVal val="0"/>
                                          </p:val>
                                        </p:tav>
                                        <p:tav tm="100000">
                                          <p:val>
                                            <p:fltVal val="1"/>
                                          </p:val>
                                        </p:tav>
                                      </p:tavLst>
                                    </p:anim>
                                    <p:anim calcmode="lin" valueType="num">
                                      <p:cBhvr>
                                        <p:cTn id="9" dur="2000" fill="hold"/>
                                        <p:tgtEl>
                                          <p:spTgt spid="23"/>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矩形 24"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549157" y="-975631"/>
            <a:ext cx="583096" cy="838080"/>
          </a:xfrm>
          <a:prstGeom prst="rect">
            <a:avLst/>
          </a:prstGeom>
          <a:solidFill>
            <a:srgbClr val="365B7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 name="矩形 25"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1132253" y="-975631"/>
            <a:ext cx="583096" cy="838080"/>
          </a:xfrm>
          <a:prstGeom prst="rect">
            <a:avLst/>
          </a:prstGeom>
          <a:solidFill>
            <a:srgbClr val="96648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 name="矩形 26"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1715349" y="-975631"/>
            <a:ext cx="583096" cy="838080"/>
          </a:xfrm>
          <a:prstGeom prst="rect">
            <a:avLst/>
          </a:prstGeom>
          <a:solidFill>
            <a:srgbClr val="D06F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 name="矩形 27"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2298446" y="-975631"/>
            <a:ext cx="583096" cy="838080"/>
          </a:xfrm>
          <a:prstGeom prst="rect">
            <a:avLst/>
          </a:prstGeom>
          <a:solidFill>
            <a:srgbClr val="F779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 name="矩形 28"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2881542" y="-975631"/>
            <a:ext cx="583096" cy="838080"/>
          </a:xfrm>
          <a:prstGeom prst="rect">
            <a:avLst/>
          </a:prstGeom>
          <a:solidFill>
            <a:srgbClr val="F8AD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cxnSp>
        <p:nvCxnSpPr>
          <p:cNvPr id="83" name="直接连接符 82"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CxnSpPr/>
          <p:nvPr/>
        </p:nvCxnSpPr>
        <p:spPr>
          <a:xfrm>
            <a:off x="3101579" y="656986"/>
            <a:ext cx="5770860"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85" name="椭圆 84"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flipH="1">
            <a:off x="2686180" y="813581"/>
            <a:ext cx="157493" cy="157493"/>
          </a:xfrm>
          <a:prstGeom prst="ellipse">
            <a:avLst/>
          </a:prstGeom>
          <a:solidFill>
            <a:srgbClr val="D06F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6" name="椭圆 85"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flipH="1">
            <a:off x="2686180" y="335956"/>
            <a:ext cx="321030" cy="321030"/>
          </a:xfrm>
          <a:prstGeom prst="ellipse">
            <a:avLst/>
          </a:prstGeom>
          <a:solidFill>
            <a:srgbClr val="966481"/>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7" name="椭圆 86"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flipH="1">
            <a:off x="2991678" y="806317"/>
            <a:ext cx="219803" cy="219803"/>
          </a:xfrm>
          <a:prstGeom prst="ellipse">
            <a:avLst/>
          </a:prstGeom>
          <a:solidFill>
            <a:srgbClr val="365B7C"/>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8" name="椭圆 87"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flipH="1">
            <a:off x="2031169" y="697840"/>
            <a:ext cx="164852" cy="164852"/>
          </a:xfrm>
          <a:prstGeom prst="ellipse">
            <a:avLst/>
          </a:prstGeom>
          <a:solidFill>
            <a:srgbClr val="F779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9" name="椭圆 88"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9354354" y="755438"/>
            <a:ext cx="157493" cy="157493"/>
          </a:xfrm>
          <a:prstGeom prst="ellipse">
            <a:avLst/>
          </a:prstGeom>
          <a:solidFill>
            <a:srgbClr val="D06F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0" name="椭圆 89"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9190817" y="277813"/>
            <a:ext cx="321030" cy="321030"/>
          </a:xfrm>
          <a:prstGeom prst="ellipse">
            <a:avLst/>
          </a:prstGeom>
          <a:solidFill>
            <a:srgbClr val="966481"/>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1" name="椭圆 90"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a:off x="8986546" y="748174"/>
            <a:ext cx="219803" cy="219803"/>
          </a:xfrm>
          <a:prstGeom prst="ellipse">
            <a:avLst/>
          </a:prstGeom>
          <a:solidFill>
            <a:srgbClr val="365B7C"/>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2" name="椭圆 91"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a:off x="10002006" y="639697"/>
            <a:ext cx="164852" cy="164852"/>
          </a:xfrm>
          <a:prstGeom prst="ellipse">
            <a:avLst/>
          </a:prstGeom>
          <a:solidFill>
            <a:srgbClr val="F779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 name="e7d195523061f1c0"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hidden="1"/>
          <p:cNvSpPr txBox="1"/>
          <p:nvPr/>
        </p:nvSpPr>
        <p:spPr>
          <a:xfrm>
            <a:off x="-355600" y="1803400"/>
            <a:ext cx="293927" cy="1016000"/>
          </a:xfrm>
          <a:prstGeom prst="rect">
            <a:avLst/>
          </a:prstGeom>
          <a:noFill/>
        </p:spPr>
        <p:txBody>
          <a:bodyPr vert="wordArtVert" rtlCol="0">
            <a:spAutoFit/>
          </a:bodyPr>
          <a:lstStyle/>
          <a:p>
            <a:r>
              <a:rPr lang="en-US" altLang="zh-CN" sz="100"/>
              <a:t>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a:t>
            </a:r>
            <a:endParaRPr lang="zh-CN" altLang="en-US" sz="100"/>
          </a:p>
        </p:txBody>
      </p:sp>
      <p:sp>
        <p:nvSpPr>
          <p:cNvPr id="3" name="矩形 2">
            <a:extLst>
              <a:ext uri="{FF2B5EF4-FFF2-40B4-BE49-F238E27FC236}">
                <a16:creationId xmlns:a16="http://schemas.microsoft.com/office/drawing/2014/main" id="{65C899BA-91A9-D442-80B0-F1E82DC78169}"/>
              </a:ext>
            </a:extLst>
          </p:cNvPr>
          <p:cNvSpPr/>
          <p:nvPr/>
        </p:nvSpPr>
        <p:spPr>
          <a:xfrm>
            <a:off x="1103857" y="1150772"/>
            <a:ext cx="5659147" cy="4893647"/>
          </a:xfrm>
          <a:prstGeom prst="rect">
            <a:avLst/>
          </a:prstGeom>
        </p:spPr>
        <p:txBody>
          <a:bodyPr wrap="square">
            <a:spAutoFit/>
          </a:bodyPr>
          <a:lstStyle/>
          <a:p>
            <a:r>
              <a:rPr lang="zh-CN" altLang="en-US" sz="2400" b="1" dirty="0">
                <a:latin typeface="KaiTi" panose="02010609060101010101" pitchFamily="49" charset="-122"/>
                <a:ea typeface="KaiTi" panose="02010609060101010101" pitchFamily="49" charset="-122"/>
              </a:rPr>
              <a:t>二、面试成绩的评定</a:t>
            </a:r>
            <a:endParaRPr lang="en-US" altLang="zh-CN" sz="2400" b="1" dirty="0">
              <a:latin typeface="KaiTi" panose="02010609060101010101" pitchFamily="49" charset="-122"/>
              <a:ea typeface="KaiTi" panose="02010609060101010101" pitchFamily="49" charset="-122"/>
            </a:endParaRPr>
          </a:p>
          <a:p>
            <a:r>
              <a:rPr lang="en-US" altLang="zh-CN" sz="2400" b="1" dirty="0">
                <a:latin typeface="KaiTi" panose="02010609060101010101" pitchFamily="49" charset="-122"/>
                <a:ea typeface="KaiTi" panose="02010609060101010101" pitchFamily="49" charset="-122"/>
              </a:rPr>
              <a:t>(</a:t>
            </a:r>
            <a:r>
              <a:rPr lang="zh-CN" altLang="en-US" sz="2400" b="1" dirty="0">
                <a:latin typeface="KaiTi" panose="02010609060101010101" pitchFamily="49" charset="-122"/>
                <a:ea typeface="KaiTi" panose="02010609060101010101" pitchFamily="49" charset="-122"/>
              </a:rPr>
              <a:t>一</a:t>
            </a:r>
            <a:r>
              <a:rPr lang="en-US" altLang="zh-CN" sz="2400" b="1" dirty="0">
                <a:latin typeface="KaiTi" panose="02010609060101010101" pitchFamily="49" charset="-122"/>
                <a:ea typeface="KaiTi" panose="02010609060101010101" pitchFamily="49" charset="-122"/>
              </a:rPr>
              <a:t>)</a:t>
            </a:r>
            <a:r>
              <a:rPr lang="zh-CN" altLang="en-US" sz="2400" b="1" dirty="0">
                <a:latin typeface="KaiTi" panose="02010609060101010101" pitchFamily="49" charset="-122"/>
                <a:ea typeface="KaiTi" panose="02010609060101010101" pitchFamily="49" charset="-122"/>
              </a:rPr>
              <a:t>面试评价的具体操作方法</a:t>
            </a:r>
          </a:p>
          <a:p>
            <a:r>
              <a:rPr lang="en-US" altLang="zh-CN" sz="2400" dirty="0">
                <a:latin typeface="KaiTi" panose="02010609060101010101" pitchFamily="49" charset="-122"/>
                <a:ea typeface="KaiTi" panose="02010609060101010101" pitchFamily="49" charset="-122"/>
              </a:rPr>
              <a:t>1.</a:t>
            </a:r>
            <a:r>
              <a:rPr lang="zh-CN" altLang="en-US" sz="2400" dirty="0">
                <a:latin typeface="KaiTi" panose="02010609060101010101" pitchFamily="49" charset="-122"/>
                <a:ea typeface="KaiTi" panose="02010609060101010101" pitchFamily="49" charset="-122"/>
              </a:rPr>
              <a:t>内容评分法</a:t>
            </a:r>
          </a:p>
          <a:p>
            <a:r>
              <a:rPr lang="en-US" altLang="zh-CN" sz="2400" dirty="0">
                <a:latin typeface="KaiTi" panose="02010609060101010101" pitchFamily="49" charset="-122"/>
                <a:ea typeface="KaiTi" panose="02010609060101010101" pitchFamily="49" charset="-122"/>
              </a:rPr>
              <a:t>2.</a:t>
            </a:r>
            <a:r>
              <a:rPr lang="zh-CN" altLang="en-US" sz="2400" dirty="0">
                <a:latin typeface="KaiTi" panose="02010609060101010101" pitchFamily="49" charset="-122"/>
                <a:ea typeface="KaiTi" panose="02010609060101010101" pitchFamily="49" charset="-122"/>
              </a:rPr>
              <a:t>问答评分法</a:t>
            </a:r>
          </a:p>
          <a:p>
            <a:r>
              <a:rPr lang="en-US" altLang="zh-CN" sz="2400" dirty="0">
                <a:latin typeface="KaiTi" panose="02010609060101010101" pitchFamily="49" charset="-122"/>
                <a:ea typeface="KaiTi" panose="02010609060101010101" pitchFamily="49" charset="-122"/>
              </a:rPr>
              <a:t>3.</a:t>
            </a:r>
            <a:r>
              <a:rPr lang="zh-CN" altLang="en-US" sz="2400" dirty="0">
                <a:latin typeface="KaiTi" panose="02010609060101010101" pitchFamily="49" charset="-122"/>
                <a:ea typeface="KaiTi" panose="02010609060101010101" pitchFamily="49" charset="-122"/>
              </a:rPr>
              <a:t>面试评语</a:t>
            </a:r>
          </a:p>
          <a:p>
            <a:r>
              <a:rPr lang="en-US" altLang="zh-CN" sz="2400" dirty="0">
                <a:latin typeface="KaiTi" panose="02010609060101010101" pitchFamily="49" charset="-122"/>
                <a:ea typeface="KaiTi" panose="02010609060101010101" pitchFamily="49" charset="-122"/>
              </a:rPr>
              <a:t>(1)</a:t>
            </a:r>
            <a:r>
              <a:rPr lang="zh-CN" altLang="en-US" sz="2400" dirty="0">
                <a:latin typeface="KaiTi" panose="02010609060101010101" pitchFamily="49" charset="-122"/>
                <a:ea typeface="KaiTi" panose="02010609060101010101" pitchFamily="49" charset="-122"/>
              </a:rPr>
              <a:t>面试官评语 </a:t>
            </a:r>
          </a:p>
          <a:p>
            <a:r>
              <a:rPr lang="en-US" altLang="zh-CN" sz="2400" dirty="0">
                <a:latin typeface="KaiTi" panose="02010609060101010101" pitchFamily="49" charset="-122"/>
                <a:ea typeface="KaiTi" panose="02010609060101010101" pitchFamily="49" charset="-122"/>
              </a:rPr>
              <a:t>(2)</a:t>
            </a:r>
            <a:r>
              <a:rPr lang="zh-CN" altLang="en-US" sz="2400" dirty="0">
                <a:latin typeface="KaiTi" panose="02010609060101010101" pitchFamily="49" charset="-122"/>
                <a:ea typeface="KaiTi" panose="02010609060101010101" pitchFamily="49" charset="-122"/>
              </a:rPr>
              <a:t>综合评语 </a:t>
            </a:r>
            <a:endParaRPr lang="en-US" altLang="zh-CN" sz="2400" dirty="0">
              <a:latin typeface="KaiTi" panose="02010609060101010101" pitchFamily="49" charset="-122"/>
              <a:ea typeface="KaiTi" panose="02010609060101010101" pitchFamily="49" charset="-122"/>
            </a:endParaRPr>
          </a:p>
          <a:p>
            <a:r>
              <a:rPr lang="en-US" altLang="zh-CN" sz="2400" b="1" dirty="0">
                <a:latin typeface="KaiTi" panose="02010609060101010101" pitchFamily="49" charset="-122"/>
                <a:ea typeface="KaiTi" panose="02010609060101010101" pitchFamily="49" charset="-122"/>
              </a:rPr>
              <a:t>(</a:t>
            </a:r>
            <a:r>
              <a:rPr lang="zh-CN" altLang="en-US" sz="2400" b="1" dirty="0">
                <a:latin typeface="KaiTi" panose="02010609060101010101" pitchFamily="49" charset="-122"/>
                <a:ea typeface="KaiTi" panose="02010609060101010101" pitchFamily="49" charset="-122"/>
              </a:rPr>
              <a:t>二</a:t>
            </a:r>
            <a:r>
              <a:rPr lang="en-US" altLang="zh-CN" sz="2400" b="1" dirty="0">
                <a:latin typeface="KaiTi" panose="02010609060101010101" pitchFamily="49" charset="-122"/>
                <a:ea typeface="KaiTi" panose="02010609060101010101" pitchFamily="49" charset="-122"/>
              </a:rPr>
              <a:t>)</a:t>
            </a:r>
            <a:r>
              <a:rPr lang="zh-CN" altLang="en-US" sz="2400" b="1" dirty="0">
                <a:latin typeface="KaiTi" panose="02010609060101010101" pitchFamily="49" charset="-122"/>
                <a:ea typeface="KaiTi" panose="02010609060101010101" pitchFamily="49" charset="-122"/>
              </a:rPr>
              <a:t>面试评分中应注意的相关问题</a:t>
            </a:r>
          </a:p>
          <a:p>
            <a:r>
              <a:rPr lang="en-US" altLang="zh-CN" sz="2400" dirty="0">
                <a:latin typeface="KaiTi" panose="02010609060101010101" pitchFamily="49" charset="-122"/>
                <a:ea typeface="KaiTi" panose="02010609060101010101" pitchFamily="49" charset="-122"/>
              </a:rPr>
              <a:t>(1)</a:t>
            </a:r>
            <a:r>
              <a:rPr lang="zh-CN" altLang="en-US" sz="2400" dirty="0">
                <a:latin typeface="KaiTi" panose="02010609060101010101" pitchFamily="49" charset="-122"/>
                <a:ea typeface="KaiTi" panose="02010609060101010101" pitchFamily="49" charset="-122"/>
              </a:rPr>
              <a:t>每位面试官的评分标准要前后宽严一致 </a:t>
            </a:r>
          </a:p>
          <a:p>
            <a:r>
              <a:rPr lang="en-US" altLang="zh-CN" sz="2400" dirty="0">
                <a:latin typeface="KaiTi" panose="02010609060101010101" pitchFamily="49" charset="-122"/>
                <a:ea typeface="KaiTi" panose="02010609060101010101" pitchFamily="49" charset="-122"/>
              </a:rPr>
              <a:t>(2)</a:t>
            </a:r>
            <a:r>
              <a:rPr lang="zh-CN" altLang="en-US" sz="2400" dirty="0">
                <a:latin typeface="KaiTi" panose="02010609060101010101" pitchFamily="49" charset="-122"/>
                <a:ea typeface="KaiTi" panose="02010609060101010101" pitchFamily="49" charset="-122"/>
              </a:rPr>
              <a:t>各面试官横向的评分标准要基本统一 </a:t>
            </a:r>
          </a:p>
          <a:p>
            <a:r>
              <a:rPr lang="en-US" altLang="zh-CN" sz="2400" dirty="0">
                <a:latin typeface="KaiTi" panose="02010609060101010101" pitchFamily="49" charset="-122"/>
                <a:ea typeface="KaiTi" panose="02010609060101010101" pitchFamily="49" charset="-122"/>
              </a:rPr>
              <a:t>(3)</a:t>
            </a:r>
            <a:r>
              <a:rPr lang="zh-CN" altLang="en-US" sz="2400" dirty="0">
                <a:latin typeface="KaiTi" panose="02010609060101010101" pitchFamily="49" charset="-122"/>
                <a:ea typeface="KaiTi" panose="02010609060101010101" pitchFamily="49" charset="-122"/>
              </a:rPr>
              <a:t>对全部的应聘者要机会均等</a:t>
            </a:r>
            <a:r>
              <a:rPr lang="en-US" altLang="zh-CN" sz="2400" dirty="0">
                <a:latin typeface="KaiTi" panose="02010609060101010101" pitchFamily="49" charset="-122"/>
                <a:ea typeface="KaiTi" panose="02010609060101010101" pitchFamily="49" charset="-122"/>
              </a:rPr>
              <a:t>,</a:t>
            </a:r>
            <a:r>
              <a:rPr lang="zh-CN" altLang="en-US" sz="2400" dirty="0">
                <a:latin typeface="KaiTi" panose="02010609060101010101" pitchFamily="49" charset="-122"/>
                <a:ea typeface="KaiTi" panose="02010609060101010101" pitchFamily="49" charset="-122"/>
              </a:rPr>
              <a:t>考核标准统一 </a:t>
            </a:r>
          </a:p>
        </p:txBody>
      </p:sp>
      <p:pic>
        <p:nvPicPr>
          <p:cNvPr id="32" name="Picture 4">
            <a:extLst>
              <a:ext uri="{FF2B5EF4-FFF2-40B4-BE49-F238E27FC236}">
                <a16:creationId xmlns:a16="http://schemas.microsoft.com/office/drawing/2014/main" id="{E24E3B92-7DDF-F44A-A49A-8FAAC7978BE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430402" y="1334171"/>
            <a:ext cx="5112287" cy="2433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546754247"/>
      </p:ext>
    </p:extLst>
  </p:cSld>
  <p:clrMapOvr>
    <a:masterClrMapping/>
  </p:clrMapOvr>
  <p:transition spd="slow" advTm="0">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down)">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31" presetClass="entr" presetSubtype="0" fill="hold" nodeType="clickEffect">
                                  <p:stCondLst>
                                    <p:cond delay="0"/>
                                  </p:stCondLst>
                                  <p:childTnLst>
                                    <p:set>
                                      <p:cBhvr>
                                        <p:cTn id="11" dur="1" fill="hold">
                                          <p:stCondLst>
                                            <p:cond delay="0"/>
                                          </p:stCondLst>
                                        </p:cTn>
                                        <p:tgtEl>
                                          <p:spTgt spid="32"/>
                                        </p:tgtEl>
                                        <p:attrNameLst>
                                          <p:attrName>style.visibility</p:attrName>
                                        </p:attrNameLst>
                                      </p:cBhvr>
                                      <p:to>
                                        <p:strVal val="visible"/>
                                      </p:to>
                                    </p:set>
                                    <p:anim calcmode="lin" valueType="num">
                                      <p:cBhvr>
                                        <p:cTn id="12" dur="1000" fill="hold"/>
                                        <p:tgtEl>
                                          <p:spTgt spid="32"/>
                                        </p:tgtEl>
                                        <p:attrNameLst>
                                          <p:attrName>ppt_w</p:attrName>
                                        </p:attrNameLst>
                                      </p:cBhvr>
                                      <p:tavLst>
                                        <p:tav tm="0">
                                          <p:val>
                                            <p:fltVal val="0"/>
                                          </p:val>
                                        </p:tav>
                                        <p:tav tm="100000">
                                          <p:val>
                                            <p:strVal val="#ppt_w"/>
                                          </p:val>
                                        </p:tav>
                                      </p:tavLst>
                                    </p:anim>
                                    <p:anim calcmode="lin" valueType="num">
                                      <p:cBhvr>
                                        <p:cTn id="13" dur="1000" fill="hold"/>
                                        <p:tgtEl>
                                          <p:spTgt spid="32"/>
                                        </p:tgtEl>
                                        <p:attrNameLst>
                                          <p:attrName>ppt_h</p:attrName>
                                        </p:attrNameLst>
                                      </p:cBhvr>
                                      <p:tavLst>
                                        <p:tav tm="0">
                                          <p:val>
                                            <p:fltVal val="0"/>
                                          </p:val>
                                        </p:tav>
                                        <p:tav tm="100000">
                                          <p:val>
                                            <p:strVal val="#ppt_h"/>
                                          </p:val>
                                        </p:tav>
                                      </p:tavLst>
                                    </p:anim>
                                    <p:anim calcmode="lin" valueType="num">
                                      <p:cBhvr>
                                        <p:cTn id="14" dur="1000" fill="hold"/>
                                        <p:tgtEl>
                                          <p:spTgt spid="32"/>
                                        </p:tgtEl>
                                        <p:attrNameLst>
                                          <p:attrName>style.rotation</p:attrName>
                                        </p:attrNameLst>
                                      </p:cBhvr>
                                      <p:tavLst>
                                        <p:tav tm="0">
                                          <p:val>
                                            <p:fltVal val="90"/>
                                          </p:val>
                                        </p:tav>
                                        <p:tav tm="100000">
                                          <p:val>
                                            <p:fltVal val="0"/>
                                          </p:val>
                                        </p:tav>
                                      </p:tavLst>
                                    </p:anim>
                                    <p:animEffect transition="in" filter="fade">
                                      <p:cBhvr>
                                        <p:cTn id="15" dur="1000"/>
                                        <p:tgtEl>
                                          <p:spTgt spid="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1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矩形 1">
            <a:extLst>
              <a:ext uri="{FF2B5EF4-FFF2-40B4-BE49-F238E27FC236}">
                <a16:creationId xmlns:a16="http://schemas.microsoft.com/office/drawing/2014/main" id="{CDB5B6AA-3240-C649-A973-1C2E687BB5CA}"/>
              </a:ext>
            </a:extLst>
          </p:cNvPr>
          <p:cNvSpPr/>
          <p:nvPr/>
        </p:nvSpPr>
        <p:spPr>
          <a:xfrm>
            <a:off x="3119321" y="1267827"/>
            <a:ext cx="8689133" cy="3785652"/>
          </a:xfrm>
          <a:prstGeom prst="rect">
            <a:avLst/>
          </a:prstGeom>
        </p:spPr>
        <p:txBody>
          <a:bodyPr wrap="square">
            <a:spAutoFit/>
          </a:bodyPr>
          <a:lstStyle/>
          <a:p>
            <a:r>
              <a:rPr lang="zh-CN" altLang="en-US" sz="2400" dirty="0">
                <a:latin typeface="KaiTi" panose="02010609060101010101" pitchFamily="49" charset="-122"/>
                <a:ea typeface="KaiTi" panose="02010609060101010101" pitchFamily="49" charset="-122"/>
              </a:rPr>
              <a:t>面试是一种在特定场景下</a:t>
            </a:r>
            <a:r>
              <a:rPr lang="en-US" altLang="zh-CN" sz="2400" dirty="0">
                <a:latin typeface="KaiTi" panose="02010609060101010101" pitchFamily="49" charset="-122"/>
                <a:ea typeface="KaiTi" panose="02010609060101010101" pitchFamily="49" charset="-122"/>
              </a:rPr>
              <a:t>,</a:t>
            </a:r>
            <a:r>
              <a:rPr lang="zh-CN" altLang="en-US" sz="2400" dirty="0">
                <a:latin typeface="KaiTi" panose="02010609060101010101" pitchFamily="49" charset="-122"/>
                <a:ea typeface="KaiTi" panose="02010609060101010101" pitchFamily="49" charset="-122"/>
              </a:rPr>
              <a:t>以面对面的交谈与观察为主要手段的甄选技术方法。面试的种类有很多</a:t>
            </a:r>
            <a:r>
              <a:rPr lang="en-US" altLang="zh-CN" sz="2400" dirty="0">
                <a:latin typeface="KaiTi" panose="02010609060101010101" pitchFamily="49" charset="-122"/>
                <a:ea typeface="KaiTi" panose="02010609060101010101" pitchFamily="49" charset="-122"/>
              </a:rPr>
              <a:t>,</a:t>
            </a:r>
            <a:r>
              <a:rPr lang="zh-CN" altLang="en-US" sz="2400" dirty="0">
                <a:latin typeface="KaiTi" panose="02010609060101010101" pitchFamily="49" charset="-122"/>
                <a:ea typeface="KaiTi" panose="02010609060101010101" pitchFamily="49" charset="-122"/>
              </a:rPr>
              <a:t>根据面试对象的多少</a:t>
            </a:r>
            <a:r>
              <a:rPr lang="en-US" altLang="zh-CN" sz="2400" dirty="0">
                <a:latin typeface="KaiTi" panose="02010609060101010101" pitchFamily="49" charset="-122"/>
                <a:ea typeface="KaiTi" panose="02010609060101010101" pitchFamily="49" charset="-122"/>
              </a:rPr>
              <a:t>,</a:t>
            </a:r>
            <a:r>
              <a:rPr lang="zh-CN" altLang="en-US" sz="2400" dirty="0">
                <a:latin typeface="KaiTi" panose="02010609060101010101" pitchFamily="49" charset="-122"/>
                <a:ea typeface="KaiTi" panose="02010609060101010101" pitchFamily="49" charset="-122"/>
              </a:rPr>
              <a:t>面试可分为单独面试和集体面试</a:t>
            </a:r>
            <a:r>
              <a:rPr lang="en-US" altLang="zh-CN" sz="2400" dirty="0">
                <a:latin typeface="KaiTi" panose="02010609060101010101" pitchFamily="49" charset="-122"/>
                <a:ea typeface="KaiTi" panose="02010609060101010101" pitchFamily="49" charset="-122"/>
              </a:rPr>
              <a:t>;</a:t>
            </a:r>
            <a:r>
              <a:rPr lang="zh-CN" altLang="en-US" sz="2400" dirty="0">
                <a:latin typeface="KaiTi" panose="02010609060101010101" pitchFamily="49" charset="-122"/>
                <a:ea typeface="KaiTi" panose="02010609060101010101" pitchFamily="49" charset="-122"/>
              </a:rPr>
              <a:t>按面试内容设计的侧重点不同</a:t>
            </a:r>
            <a:r>
              <a:rPr lang="en-US" altLang="zh-CN" sz="2400" dirty="0">
                <a:latin typeface="KaiTi" panose="02010609060101010101" pitchFamily="49" charset="-122"/>
                <a:ea typeface="KaiTi" panose="02010609060101010101" pitchFamily="49" charset="-122"/>
              </a:rPr>
              <a:t>,</a:t>
            </a:r>
            <a:r>
              <a:rPr lang="zh-CN" altLang="en-US" sz="2400" dirty="0">
                <a:latin typeface="KaiTi" panose="02010609060101010101" pitchFamily="49" charset="-122"/>
                <a:ea typeface="KaiTi" panose="02010609060101010101" pitchFamily="49" charset="-122"/>
              </a:rPr>
              <a:t>可将面试分为常规面试、情景面试和综合性面试</a:t>
            </a:r>
            <a:r>
              <a:rPr lang="en-US" altLang="zh-CN" sz="2400" dirty="0">
                <a:latin typeface="KaiTi" panose="02010609060101010101" pitchFamily="49" charset="-122"/>
                <a:ea typeface="KaiTi" panose="02010609060101010101" pitchFamily="49" charset="-122"/>
              </a:rPr>
              <a:t>;</a:t>
            </a:r>
            <a:r>
              <a:rPr lang="zh-CN" altLang="en-US" sz="2400" dirty="0">
                <a:latin typeface="KaiTi" panose="02010609060101010101" pitchFamily="49" charset="-122"/>
                <a:ea typeface="KaiTi" panose="02010609060101010101" pitchFamily="49" charset="-122"/>
              </a:rPr>
              <a:t>根据面试目的的不同</a:t>
            </a:r>
            <a:r>
              <a:rPr lang="en-US" altLang="zh-CN" sz="2400" dirty="0">
                <a:latin typeface="KaiTi" panose="02010609060101010101" pitchFamily="49" charset="-122"/>
                <a:ea typeface="KaiTi" panose="02010609060101010101" pitchFamily="49" charset="-122"/>
              </a:rPr>
              <a:t>,</a:t>
            </a:r>
            <a:r>
              <a:rPr lang="zh-CN" altLang="en-US" sz="2400" dirty="0">
                <a:latin typeface="KaiTi" panose="02010609060101010101" pitchFamily="49" charset="-122"/>
                <a:ea typeface="KaiTi" panose="02010609060101010101" pitchFamily="49" charset="-122"/>
              </a:rPr>
              <a:t>可将面试分为压力型面试和非压力型面试</a:t>
            </a:r>
            <a:r>
              <a:rPr lang="en-US" altLang="zh-CN" sz="2400" dirty="0">
                <a:latin typeface="KaiTi" panose="02010609060101010101" pitchFamily="49" charset="-122"/>
                <a:ea typeface="KaiTi" panose="02010609060101010101" pitchFamily="49" charset="-122"/>
              </a:rPr>
              <a:t>;</a:t>
            </a:r>
            <a:r>
              <a:rPr lang="zh-CN" altLang="en-US" sz="2400" dirty="0">
                <a:latin typeface="KaiTi" panose="02010609060101010101" pitchFamily="49" charset="-122"/>
                <a:ea typeface="KaiTi" panose="02010609060101010101" pitchFamily="49" charset="-122"/>
              </a:rPr>
              <a:t>按结构化程度划分</a:t>
            </a:r>
            <a:r>
              <a:rPr lang="en-US" altLang="zh-CN" sz="2400" dirty="0">
                <a:latin typeface="KaiTi" panose="02010609060101010101" pitchFamily="49" charset="-122"/>
                <a:ea typeface="KaiTi" panose="02010609060101010101" pitchFamily="49" charset="-122"/>
              </a:rPr>
              <a:t>,</a:t>
            </a:r>
            <a:r>
              <a:rPr lang="zh-CN" altLang="en-US" sz="2400" dirty="0">
                <a:latin typeface="KaiTi" panose="02010609060101010101" pitchFamily="49" charset="-122"/>
                <a:ea typeface="KaiTi" panose="02010609060101010101" pitchFamily="49" charset="-122"/>
              </a:rPr>
              <a:t>可分为结构化面试、非结构化面试和半结构化面试。面试的实施包括面试准备阶段、面试实施阶段、面试结果应用阶段。面试官在面试过程中起着主导作用</a:t>
            </a:r>
            <a:r>
              <a:rPr lang="en-US" altLang="zh-CN" sz="2400" dirty="0">
                <a:latin typeface="KaiTi" panose="02010609060101010101" pitchFamily="49" charset="-122"/>
                <a:ea typeface="KaiTi" panose="02010609060101010101" pitchFamily="49" charset="-122"/>
              </a:rPr>
              <a:t>,</a:t>
            </a:r>
            <a:r>
              <a:rPr lang="zh-CN" altLang="en-US" sz="2400" dirty="0">
                <a:latin typeface="KaiTi" panose="02010609060101010101" pitchFamily="49" charset="-122"/>
                <a:ea typeface="KaiTi" panose="02010609060101010101" pitchFamily="49" charset="-122"/>
              </a:rPr>
              <a:t>掌握的面试技巧</a:t>
            </a:r>
            <a:r>
              <a:rPr lang="en-US" altLang="zh-CN" sz="2400" dirty="0">
                <a:latin typeface="KaiTi" panose="02010609060101010101" pitchFamily="49" charset="-122"/>
                <a:ea typeface="KaiTi" panose="02010609060101010101" pitchFamily="49" charset="-122"/>
              </a:rPr>
              <a:t>(</a:t>
            </a:r>
            <a:r>
              <a:rPr lang="zh-CN" altLang="en-US" sz="2400" dirty="0">
                <a:latin typeface="KaiTi" panose="02010609060101010101" pitchFamily="49" charset="-122"/>
                <a:ea typeface="KaiTi" panose="02010609060101010101" pitchFamily="49" charset="-122"/>
              </a:rPr>
              <a:t>设计问题、提问、倾听和评价的技巧</a:t>
            </a:r>
            <a:r>
              <a:rPr lang="en-US" altLang="zh-CN" sz="2400" dirty="0">
                <a:latin typeface="KaiTi" panose="02010609060101010101" pitchFamily="49" charset="-122"/>
                <a:ea typeface="KaiTi" panose="02010609060101010101" pitchFamily="49" charset="-122"/>
              </a:rPr>
              <a:t>)</a:t>
            </a:r>
            <a:r>
              <a:rPr lang="zh-CN" altLang="en-US" sz="2400" dirty="0">
                <a:latin typeface="KaiTi" panose="02010609060101010101" pitchFamily="49" charset="-122"/>
                <a:ea typeface="KaiTi" panose="02010609060101010101" pitchFamily="49" charset="-122"/>
              </a:rPr>
              <a:t>对面试的成败影响很大。面试结果的评价是面试的最后一步</a:t>
            </a:r>
            <a:r>
              <a:rPr lang="en-US" altLang="zh-CN" sz="2400" dirty="0">
                <a:latin typeface="KaiTi" panose="02010609060101010101" pitchFamily="49" charset="-122"/>
                <a:ea typeface="KaiTi" panose="02010609060101010101" pitchFamily="49" charset="-122"/>
              </a:rPr>
              <a:t>,</a:t>
            </a:r>
            <a:r>
              <a:rPr lang="zh-CN" altLang="en-US" sz="2400" dirty="0">
                <a:latin typeface="KaiTi" panose="02010609060101010101" pitchFamily="49" charset="-122"/>
                <a:ea typeface="KaiTi" panose="02010609060101010101" pitchFamily="49" charset="-122"/>
              </a:rPr>
              <a:t>它直接影响员工的录用决策。</a:t>
            </a:r>
          </a:p>
        </p:txBody>
      </p:sp>
      <p:cxnSp>
        <p:nvCxnSpPr>
          <p:cNvPr id="4" name="直线连接符 3">
            <a:extLst>
              <a:ext uri="{FF2B5EF4-FFF2-40B4-BE49-F238E27FC236}">
                <a16:creationId xmlns:a16="http://schemas.microsoft.com/office/drawing/2014/main" id="{AF8A69B2-1811-1A41-9194-BFAD93861C13}"/>
              </a:ext>
            </a:extLst>
          </p:cNvPr>
          <p:cNvCxnSpPr/>
          <p:nvPr/>
        </p:nvCxnSpPr>
        <p:spPr>
          <a:xfrm>
            <a:off x="2931350" y="850318"/>
            <a:ext cx="0" cy="501287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5" name="组合 4"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a:extLst>
              <a:ext uri="{FF2B5EF4-FFF2-40B4-BE49-F238E27FC236}">
                <a16:creationId xmlns:a16="http://schemas.microsoft.com/office/drawing/2014/main" id="{0648C595-724E-1447-865D-428DB6E83561}"/>
              </a:ext>
            </a:extLst>
          </p:cNvPr>
          <p:cNvGrpSpPr/>
          <p:nvPr/>
        </p:nvGrpSpPr>
        <p:grpSpPr>
          <a:xfrm>
            <a:off x="273323" y="596445"/>
            <a:ext cx="2304256" cy="4167230"/>
            <a:chOff x="752634" y="1779108"/>
            <a:chExt cx="2304256" cy="4167230"/>
          </a:xfrm>
        </p:grpSpPr>
        <p:sp>
          <p:nvSpPr>
            <p:cNvPr id="6" name="圆角矩形 38">
              <a:extLst>
                <a:ext uri="{FF2B5EF4-FFF2-40B4-BE49-F238E27FC236}">
                  <a16:creationId xmlns:a16="http://schemas.microsoft.com/office/drawing/2014/main" id="{53CAC1BE-6F37-EF4F-B2F6-D9AA86F3D5F5}"/>
                </a:ext>
              </a:extLst>
            </p:cNvPr>
            <p:cNvSpPr/>
            <p:nvPr/>
          </p:nvSpPr>
          <p:spPr>
            <a:xfrm rot="572624">
              <a:off x="1297576" y="1779108"/>
              <a:ext cx="1274792" cy="1256404"/>
            </a:xfrm>
            <a:custGeom>
              <a:avLst/>
              <a:gdLst/>
              <a:ahLst/>
              <a:cxnLst/>
              <a:rect l="l" t="t" r="r" b="b"/>
              <a:pathLst>
                <a:path w="1554798" h="1532371">
                  <a:moveTo>
                    <a:pt x="260464" y="73817"/>
                  </a:moveTo>
                  <a:cubicBezTo>
                    <a:pt x="306072" y="28209"/>
                    <a:pt x="369078" y="0"/>
                    <a:pt x="438674" y="0"/>
                  </a:cubicBezTo>
                  <a:lnTo>
                    <a:pt x="1302770" y="0"/>
                  </a:lnTo>
                  <a:cubicBezTo>
                    <a:pt x="1441961" y="0"/>
                    <a:pt x="1554798" y="112837"/>
                    <a:pt x="1554798" y="252028"/>
                  </a:cubicBezTo>
                  <a:lnTo>
                    <a:pt x="1554798" y="252029"/>
                  </a:lnTo>
                  <a:lnTo>
                    <a:pt x="1554798" y="1116125"/>
                  </a:lnTo>
                  <a:cubicBezTo>
                    <a:pt x="1554798" y="1255316"/>
                    <a:pt x="1441961" y="1368153"/>
                    <a:pt x="1302770" y="1368153"/>
                  </a:cubicBezTo>
                  <a:cubicBezTo>
                    <a:pt x="1163579" y="1368153"/>
                    <a:pt x="1050742" y="1255316"/>
                    <a:pt x="1050742" y="1116125"/>
                  </a:cubicBezTo>
                  <a:lnTo>
                    <a:pt x="1050742" y="860250"/>
                  </a:lnTo>
                  <a:cubicBezTo>
                    <a:pt x="1050311" y="861013"/>
                    <a:pt x="1049708" y="861600"/>
                    <a:pt x="1049101" y="862186"/>
                  </a:cubicBezTo>
                  <a:lnTo>
                    <a:pt x="426920" y="1461813"/>
                  </a:lnTo>
                  <a:cubicBezTo>
                    <a:pt x="326697" y="1558402"/>
                    <a:pt x="167149" y="1555457"/>
                    <a:pt x="70559" y="1455234"/>
                  </a:cubicBezTo>
                  <a:cubicBezTo>
                    <a:pt x="-26031" y="1355012"/>
                    <a:pt x="-23086" y="1195463"/>
                    <a:pt x="77137" y="1098874"/>
                  </a:cubicBezTo>
                  <a:lnTo>
                    <a:pt x="694328" y="504056"/>
                  </a:lnTo>
                  <a:lnTo>
                    <a:pt x="438674" y="504056"/>
                  </a:lnTo>
                  <a:cubicBezTo>
                    <a:pt x="299483" y="504056"/>
                    <a:pt x="186646" y="391219"/>
                    <a:pt x="186646" y="252028"/>
                  </a:cubicBezTo>
                  <a:cubicBezTo>
                    <a:pt x="186646" y="182432"/>
                    <a:pt x="214855" y="119426"/>
                    <a:pt x="260464" y="73817"/>
                  </a:cubicBezTo>
                  <a:close/>
                </a:path>
              </a:pathLst>
            </a:custGeom>
            <a:solidFill>
              <a:srgbClr val="365B7C"/>
            </a:solidFill>
            <a:ln w="19050">
              <a:gradFill>
                <a:gsLst>
                  <a:gs pos="89000">
                    <a:schemeClr val="bg1">
                      <a:lumMod val="85000"/>
                    </a:schemeClr>
                  </a:gs>
                  <a:gs pos="0">
                    <a:schemeClr val="bg1"/>
                  </a:gs>
                </a:gsLst>
                <a:lin ang="7200000" scaled="0"/>
              </a:gradFill>
            </a:ln>
            <a:effectLst>
              <a:outerShdw blurRad="254000" dist="127000" dir="8160000" algn="tr" rotWithShape="0">
                <a:prstClr val="black">
                  <a:alpha val="34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 name="圆角矩形 6">
              <a:extLst>
                <a:ext uri="{FF2B5EF4-FFF2-40B4-BE49-F238E27FC236}">
                  <a16:creationId xmlns:a16="http://schemas.microsoft.com/office/drawing/2014/main" id="{AC68091C-ACAE-0142-B6EF-169B72C53C12}"/>
                </a:ext>
              </a:extLst>
            </p:cNvPr>
            <p:cNvSpPr/>
            <p:nvPr/>
          </p:nvSpPr>
          <p:spPr>
            <a:xfrm>
              <a:off x="752634" y="3115798"/>
              <a:ext cx="2304256" cy="2830540"/>
            </a:xfrm>
            <a:prstGeom prst="roundRect">
              <a:avLst>
                <a:gd name="adj" fmla="val 6909"/>
              </a:avLst>
            </a:prstGeom>
            <a:solidFill>
              <a:srgbClr val="EFEFEF"/>
            </a:solidFill>
            <a:ln w="19050">
              <a:gradFill>
                <a:gsLst>
                  <a:gs pos="89000">
                    <a:schemeClr val="bg1">
                      <a:lumMod val="85000"/>
                    </a:schemeClr>
                  </a:gs>
                  <a:gs pos="0">
                    <a:schemeClr val="bg1"/>
                  </a:gs>
                </a:gsLst>
                <a:lin ang="7200000" scaled="0"/>
              </a:gradFill>
            </a:ln>
            <a:effectLst>
              <a:outerShdw blurRad="254000" dist="127000" dir="8160000" algn="tr" rotWithShape="0">
                <a:prstClr val="black">
                  <a:alpha val="34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8" name="组合 7">
              <a:extLst>
                <a:ext uri="{FF2B5EF4-FFF2-40B4-BE49-F238E27FC236}">
                  <a16:creationId xmlns:a16="http://schemas.microsoft.com/office/drawing/2014/main" id="{F04DA1FA-2CCA-8348-B68D-7561E70F5199}"/>
                </a:ext>
              </a:extLst>
            </p:cNvPr>
            <p:cNvGrpSpPr/>
            <p:nvPr/>
          </p:nvGrpSpPr>
          <p:grpSpPr>
            <a:xfrm rot="16200000">
              <a:off x="2087525" y="3024024"/>
              <a:ext cx="441397" cy="58863"/>
              <a:chOff x="2975753" y="1851670"/>
              <a:chExt cx="539968" cy="72008"/>
            </a:xfrm>
          </p:grpSpPr>
          <p:sp>
            <p:nvSpPr>
              <p:cNvPr id="16" name="椭圆 15">
                <a:extLst>
                  <a:ext uri="{FF2B5EF4-FFF2-40B4-BE49-F238E27FC236}">
                    <a16:creationId xmlns:a16="http://schemas.microsoft.com/office/drawing/2014/main" id="{62BA893E-B597-844C-A361-2524E1622962}"/>
                  </a:ext>
                </a:extLst>
              </p:cNvPr>
              <p:cNvSpPr/>
              <p:nvPr/>
            </p:nvSpPr>
            <p:spPr>
              <a:xfrm>
                <a:off x="2975753" y="1851670"/>
                <a:ext cx="72008" cy="72008"/>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 name="椭圆 16">
                <a:extLst>
                  <a:ext uri="{FF2B5EF4-FFF2-40B4-BE49-F238E27FC236}">
                    <a16:creationId xmlns:a16="http://schemas.microsoft.com/office/drawing/2014/main" id="{7AC29116-3DF1-2E44-A4DA-B6559A64DF28}"/>
                  </a:ext>
                </a:extLst>
              </p:cNvPr>
              <p:cNvSpPr/>
              <p:nvPr/>
            </p:nvSpPr>
            <p:spPr>
              <a:xfrm>
                <a:off x="3443713" y="1851670"/>
                <a:ext cx="72008" cy="72008"/>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8" name="圆角矩形 17">
                <a:extLst>
                  <a:ext uri="{FF2B5EF4-FFF2-40B4-BE49-F238E27FC236}">
                    <a16:creationId xmlns:a16="http://schemas.microsoft.com/office/drawing/2014/main" id="{C0DA99F3-11EC-F04A-8F0F-B6025BE66591}"/>
                  </a:ext>
                </a:extLst>
              </p:cNvPr>
              <p:cNvSpPr/>
              <p:nvPr/>
            </p:nvSpPr>
            <p:spPr>
              <a:xfrm>
                <a:off x="3011757" y="1864814"/>
                <a:ext cx="467960" cy="45719"/>
              </a:xfrm>
              <a:prstGeom prst="roundRect">
                <a:avLst>
                  <a:gd name="adj" fmla="val 50000"/>
                </a:avLst>
              </a:prstGeom>
              <a:gradFill>
                <a:gsLst>
                  <a:gs pos="0">
                    <a:schemeClr val="bg1">
                      <a:lumMod val="75000"/>
                    </a:schemeClr>
                  </a:gs>
                  <a:gs pos="50000">
                    <a:schemeClr val="bg1">
                      <a:lumMod val="95000"/>
                    </a:schemeClr>
                  </a:gs>
                  <a:gs pos="100000">
                    <a:schemeClr val="bg1">
                      <a:lumMod val="75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9" name="组合 8">
              <a:extLst>
                <a:ext uri="{FF2B5EF4-FFF2-40B4-BE49-F238E27FC236}">
                  <a16:creationId xmlns:a16="http://schemas.microsoft.com/office/drawing/2014/main" id="{CF3D6C61-51D4-EF48-8C5E-F30DA2F9C2D9}"/>
                </a:ext>
              </a:extLst>
            </p:cNvPr>
            <p:cNvGrpSpPr/>
            <p:nvPr/>
          </p:nvGrpSpPr>
          <p:grpSpPr>
            <a:xfrm rot="16200000">
              <a:off x="1203997" y="3024024"/>
              <a:ext cx="441397" cy="58863"/>
              <a:chOff x="2975753" y="1851670"/>
              <a:chExt cx="539968" cy="72008"/>
            </a:xfrm>
          </p:grpSpPr>
          <p:sp>
            <p:nvSpPr>
              <p:cNvPr id="13" name="椭圆 12">
                <a:extLst>
                  <a:ext uri="{FF2B5EF4-FFF2-40B4-BE49-F238E27FC236}">
                    <a16:creationId xmlns:a16="http://schemas.microsoft.com/office/drawing/2014/main" id="{54303756-A341-3144-97BD-05E681592D4F}"/>
                  </a:ext>
                </a:extLst>
              </p:cNvPr>
              <p:cNvSpPr/>
              <p:nvPr/>
            </p:nvSpPr>
            <p:spPr>
              <a:xfrm>
                <a:off x="2975753" y="1851670"/>
                <a:ext cx="72008" cy="72008"/>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 name="椭圆 13">
                <a:extLst>
                  <a:ext uri="{FF2B5EF4-FFF2-40B4-BE49-F238E27FC236}">
                    <a16:creationId xmlns:a16="http://schemas.microsoft.com/office/drawing/2014/main" id="{1B6DA450-C052-8C41-AA0E-F5CC4598E5DE}"/>
                  </a:ext>
                </a:extLst>
              </p:cNvPr>
              <p:cNvSpPr/>
              <p:nvPr/>
            </p:nvSpPr>
            <p:spPr>
              <a:xfrm>
                <a:off x="3443713" y="1851670"/>
                <a:ext cx="72008" cy="72008"/>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 name="圆角矩形 14">
                <a:extLst>
                  <a:ext uri="{FF2B5EF4-FFF2-40B4-BE49-F238E27FC236}">
                    <a16:creationId xmlns:a16="http://schemas.microsoft.com/office/drawing/2014/main" id="{3B422D86-7391-8D49-94BC-49188BC460FF}"/>
                  </a:ext>
                </a:extLst>
              </p:cNvPr>
              <p:cNvSpPr/>
              <p:nvPr/>
            </p:nvSpPr>
            <p:spPr>
              <a:xfrm>
                <a:off x="3011757" y="1864814"/>
                <a:ext cx="467960" cy="45719"/>
              </a:xfrm>
              <a:prstGeom prst="roundRect">
                <a:avLst>
                  <a:gd name="adj" fmla="val 50000"/>
                </a:avLst>
              </a:prstGeom>
              <a:gradFill>
                <a:gsLst>
                  <a:gs pos="0">
                    <a:schemeClr val="bg1">
                      <a:lumMod val="75000"/>
                    </a:schemeClr>
                  </a:gs>
                  <a:gs pos="50000">
                    <a:schemeClr val="bg1">
                      <a:lumMod val="95000"/>
                    </a:schemeClr>
                  </a:gs>
                  <a:gs pos="100000">
                    <a:schemeClr val="bg1">
                      <a:lumMod val="75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10" name="TextBox 53">
              <a:extLst>
                <a:ext uri="{FF2B5EF4-FFF2-40B4-BE49-F238E27FC236}">
                  <a16:creationId xmlns:a16="http://schemas.microsoft.com/office/drawing/2014/main" id="{D81B58CA-F6B6-FB44-888F-7A5CE4E3123A}"/>
                </a:ext>
              </a:extLst>
            </p:cNvPr>
            <p:cNvSpPr txBox="1"/>
            <p:nvPr/>
          </p:nvSpPr>
          <p:spPr>
            <a:xfrm>
              <a:off x="1865412" y="1988825"/>
              <a:ext cx="660794" cy="461665"/>
            </a:xfrm>
            <a:prstGeom prst="rect">
              <a:avLst/>
            </a:prstGeom>
            <a:noFill/>
          </p:spPr>
          <p:txBody>
            <a:bodyPr wrap="square" rtlCol="0">
              <a:spAutoFit/>
            </a:bodyPr>
            <a:lstStyle/>
            <a:p>
              <a:pPr algn="ctr"/>
              <a:endParaRPr lang="zh-CN" altLang="en-US" sz="2400" b="1" dirty="0">
                <a:solidFill>
                  <a:schemeClr val="bg1"/>
                </a:solidFill>
                <a:latin typeface="Arial" panose="020B0604020202020204" pitchFamily="34" charset="0"/>
                <a:cs typeface="Arial" panose="020B0604020202020204" pitchFamily="34" charset="0"/>
              </a:endParaRPr>
            </a:p>
          </p:txBody>
        </p:sp>
        <p:sp>
          <p:nvSpPr>
            <p:cNvPr id="12" name="Rectangle 42">
              <a:extLst>
                <a:ext uri="{FF2B5EF4-FFF2-40B4-BE49-F238E27FC236}">
                  <a16:creationId xmlns:a16="http://schemas.microsoft.com/office/drawing/2014/main" id="{C54E8AC3-8F75-6C4E-822D-C9EF709A2D39}"/>
                </a:ext>
              </a:extLst>
            </p:cNvPr>
            <p:cNvSpPr/>
            <p:nvPr/>
          </p:nvSpPr>
          <p:spPr>
            <a:xfrm flipH="1">
              <a:off x="1188839" y="3687699"/>
              <a:ext cx="1478864" cy="1703437"/>
            </a:xfrm>
            <a:prstGeom prst="rect">
              <a:avLst/>
            </a:prstGeom>
            <a:noFill/>
            <a:ln w="12700" cap="flat" cmpd="sng" algn="ctr">
              <a:noFill/>
              <a:prstDash val="solid"/>
            </a:ln>
            <a:effectLst/>
          </p:spPr>
          <p:txBody>
            <a:bodyPr lIns="91440" tIns="0" rIns="91440" bIns="0" rtlCol="0" anchor="t"/>
            <a:lstStyle/>
            <a:p>
              <a:pPr>
                <a:defRPr/>
              </a:pPr>
              <a:r>
                <a:rPr lang="zh-CN" altLang="en-US" sz="3600" kern="0" dirty="0">
                  <a:solidFill>
                    <a:schemeClr val="tx1">
                      <a:lumMod val="65000"/>
                      <a:lumOff val="35000"/>
                    </a:schemeClr>
                  </a:solidFill>
                  <a:latin typeface="KaiTi" panose="02010609060101010101" pitchFamily="49" charset="-122"/>
                  <a:ea typeface="KaiTi" panose="02010609060101010101" pitchFamily="49" charset="-122"/>
                  <a:cs typeface="Arial" pitchFamily="34" charset="0"/>
                </a:rPr>
                <a:t>本章小结</a:t>
              </a:r>
              <a:endParaRPr lang="en-US" sz="3600" kern="0" dirty="0">
                <a:solidFill>
                  <a:schemeClr val="tx1">
                    <a:lumMod val="65000"/>
                    <a:lumOff val="35000"/>
                  </a:schemeClr>
                </a:solidFill>
                <a:latin typeface="KaiTi" panose="02010609060101010101" pitchFamily="49" charset="-122"/>
                <a:ea typeface="KaiTi" panose="02010609060101010101" pitchFamily="49" charset="-122"/>
                <a:cs typeface="Arial" pitchFamily="34" charset="0"/>
              </a:endParaRPr>
            </a:p>
          </p:txBody>
        </p:sp>
      </p:grpSp>
    </p:spTree>
    <p:extLst>
      <p:ext uri="{BB962C8B-B14F-4D97-AF65-F5344CB8AC3E}">
        <p14:creationId xmlns:p14="http://schemas.microsoft.com/office/powerpoint/2010/main" val="398106485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44000" fill="hold"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750" fill="hold"/>
                                        <p:tgtEl>
                                          <p:spTgt spid="5"/>
                                        </p:tgtEl>
                                        <p:attrNameLst>
                                          <p:attrName>ppt_x</p:attrName>
                                        </p:attrNameLst>
                                      </p:cBhvr>
                                      <p:tavLst>
                                        <p:tav tm="0">
                                          <p:val>
                                            <p:strVal val="#ppt_x"/>
                                          </p:val>
                                        </p:tav>
                                        <p:tav tm="100000">
                                          <p:val>
                                            <p:strVal val="#ppt_x"/>
                                          </p:val>
                                        </p:tav>
                                      </p:tavLst>
                                    </p:anim>
                                    <p:anim calcmode="lin" valueType="num">
                                      <p:cBhvr additive="base">
                                        <p:cTn id="8" dur="750" fill="hold"/>
                                        <p:tgtEl>
                                          <p:spTgt spid="5"/>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14" presetClass="entr" presetSubtype="10" fill="hold" grpId="0" nodeType="clickEffect">
                                  <p:stCondLst>
                                    <p:cond delay="0"/>
                                  </p:stCondLst>
                                  <p:childTnLst>
                                    <p:set>
                                      <p:cBhvr>
                                        <p:cTn id="12" dur="1" fill="hold">
                                          <p:stCondLst>
                                            <p:cond delay="0"/>
                                          </p:stCondLst>
                                        </p:cTn>
                                        <p:tgtEl>
                                          <p:spTgt spid="2"/>
                                        </p:tgtEl>
                                        <p:attrNameLst>
                                          <p:attrName>style.visibility</p:attrName>
                                        </p:attrNameLst>
                                      </p:cBhvr>
                                      <p:to>
                                        <p:strVal val="visible"/>
                                      </p:to>
                                    </p:set>
                                    <p:animEffect transition="in" filter="randombar(horizontal)">
                                      <p:cBhvr>
                                        <p:cTn id="13"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1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GrpSpPr/>
          <p:nvPr/>
        </p:nvGrpSpPr>
        <p:grpSpPr>
          <a:xfrm>
            <a:off x="1646075" y="1876277"/>
            <a:ext cx="2273673" cy="1960063"/>
            <a:chOff x="1646075" y="1876277"/>
            <a:chExt cx="2273673" cy="1960063"/>
          </a:xfrm>
        </p:grpSpPr>
        <p:sp>
          <p:nvSpPr>
            <p:cNvPr id="36" name="等腰三角形 35"/>
            <p:cNvSpPr/>
            <p:nvPr/>
          </p:nvSpPr>
          <p:spPr>
            <a:xfrm>
              <a:off x="1646075" y="1876277"/>
              <a:ext cx="2273673" cy="1960063"/>
            </a:xfrm>
            <a:prstGeom prst="triangle">
              <a:avLst/>
            </a:prstGeom>
            <a:solidFill>
              <a:srgbClr val="365B7C"/>
            </a:solidFill>
            <a:ln w="19050">
              <a:noFill/>
            </a:ln>
            <a:effectLst>
              <a:outerShdw blurRad="254000" dist="127000" dir="8160000" algn="tr" rotWithShape="0">
                <a:prstClr val="black">
                  <a:alpha val="34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0" name="TextBox 36"/>
            <p:cNvSpPr txBox="1"/>
            <p:nvPr/>
          </p:nvSpPr>
          <p:spPr>
            <a:xfrm>
              <a:off x="1787078" y="3481620"/>
              <a:ext cx="448531" cy="335109"/>
            </a:xfrm>
            <a:prstGeom prst="rect">
              <a:avLst/>
            </a:prstGeom>
            <a:noFill/>
          </p:spPr>
          <p:txBody>
            <a:bodyPr wrap="square" rtlCol="0">
              <a:spAutoFit/>
            </a:bodyPr>
            <a:lstStyle/>
            <a:p>
              <a:r>
                <a:rPr lang="en-US" altLang="zh-CN" sz="1400" b="1" dirty="0">
                  <a:solidFill>
                    <a:schemeClr val="bg1"/>
                  </a:solidFill>
                  <a:latin typeface="Arial" panose="020B0604020202020204" pitchFamily="34" charset="0"/>
                  <a:cs typeface="Arial" panose="020B0604020202020204" pitchFamily="34" charset="0"/>
                </a:rPr>
                <a:t>01</a:t>
              </a:r>
              <a:endParaRPr lang="zh-CN" altLang="en-US" sz="1400" b="1" dirty="0">
                <a:solidFill>
                  <a:schemeClr val="bg1"/>
                </a:solidFill>
                <a:latin typeface="Arial" panose="020B0604020202020204" pitchFamily="34" charset="0"/>
                <a:cs typeface="Arial" panose="020B0604020202020204" pitchFamily="34" charset="0"/>
              </a:endParaRPr>
            </a:p>
          </p:txBody>
        </p:sp>
        <p:sp>
          <p:nvSpPr>
            <p:cNvPr id="51" name="Freeform 28"/>
            <p:cNvSpPr>
              <a:spLocks noEditPoints="1"/>
            </p:cNvSpPr>
            <p:nvPr/>
          </p:nvSpPr>
          <p:spPr bwMode="auto">
            <a:xfrm>
              <a:off x="2700045" y="2106823"/>
              <a:ext cx="165734" cy="145492"/>
            </a:xfrm>
            <a:custGeom>
              <a:avLst/>
              <a:gdLst>
                <a:gd name="T0" fmla="*/ 137 w 262"/>
                <a:gd name="T1" fmla="*/ 53 h 230"/>
                <a:gd name="T2" fmla="*/ 157 w 262"/>
                <a:gd name="T3" fmla="*/ 53 h 230"/>
                <a:gd name="T4" fmla="*/ 157 w 262"/>
                <a:gd name="T5" fmla="*/ 111 h 230"/>
                <a:gd name="T6" fmla="*/ 193 w 262"/>
                <a:gd name="T7" fmla="*/ 147 h 230"/>
                <a:gd name="T8" fmla="*/ 179 w 262"/>
                <a:gd name="T9" fmla="*/ 161 h 230"/>
                <a:gd name="T10" fmla="*/ 137 w 262"/>
                <a:gd name="T11" fmla="*/ 119 h 230"/>
                <a:gd name="T12" fmla="*/ 137 w 262"/>
                <a:gd name="T13" fmla="*/ 53 h 230"/>
                <a:gd name="T14" fmla="*/ 147 w 262"/>
                <a:gd name="T15" fmla="*/ 0 h 230"/>
                <a:gd name="T16" fmla="*/ 174 w 262"/>
                <a:gd name="T17" fmla="*/ 4 h 230"/>
                <a:gd name="T18" fmla="*/ 198 w 262"/>
                <a:gd name="T19" fmla="*/ 13 h 230"/>
                <a:gd name="T20" fmla="*/ 218 w 262"/>
                <a:gd name="T21" fmla="*/ 26 h 230"/>
                <a:gd name="T22" fmla="*/ 236 w 262"/>
                <a:gd name="T23" fmla="*/ 43 h 230"/>
                <a:gd name="T24" fmla="*/ 250 w 262"/>
                <a:gd name="T25" fmla="*/ 65 h 230"/>
                <a:gd name="T26" fmla="*/ 259 w 262"/>
                <a:gd name="T27" fmla="*/ 89 h 230"/>
                <a:gd name="T28" fmla="*/ 262 w 262"/>
                <a:gd name="T29" fmla="*/ 116 h 230"/>
                <a:gd name="T30" fmla="*/ 259 w 262"/>
                <a:gd name="T31" fmla="*/ 141 h 230"/>
                <a:gd name="T32" fmla="*/ 250 w 262"/>
                <a:gd name="T33" fmla="*/ 165 h 230"/>
                <a:gd name="T34" fmla="*/ 236 w 262"/>
                <a:gd name="T35" fmla="*/ 187 h 230"/>
                <a:gd name="T36" fmla="*/ 218 w 262"/>
                <a:gd name="T37" fmla="*/ 205 h 230"/>
                <a:gd name="T38" fmla="*/ 198 w 262"/>
                <a:gd name="T39" fmla="*/ 217 h 230"/>
                <a:gd name="T40" fmla="*/ 174 w 262"/>
                <a:gd name="T41" fmla="*/ 226 h 230"/>
                <a:gd name="T42" fmla="*/ 147 w 262"/>
                <a:gd name="T43" fmla="*/ 230 h 230"/>
                <a:gd name="T44" fmla="*/ 122 w 262"/>
                <a:gd name="T45" fmla="*/ 226 h 230"/>
                <a:gd name="T46" fmla="*/ 98 w 262"/>
                <a:gd name="T47" fmla="*/ 218 h 230"/>
                <a:gd name="T48" fmla="*/ 77 w 262"/>
                <a:gd name="T49" fmla="*/ 206 h 230"/>
                <a:gd name="T50" fmla="*/ 96 w 262"/>
                <a:gd name="T51" fmla="*/ 184 h 230"/>
                <a:gd name="T52" fmla="*/ 112 w 262"/>
                <a:gd name="T53" fmla="*/ 193 h 230"/>
                <a:gd name="T54" fmla="*/ 129 w 262"/>
                <a:gd name="T55" fmla="*/ 199 h 230"/>
                <a:gd name="T56" fmla="*/ 147 w 262"/>
                <a:gd name="T57" fmla="*/ 201 h 230"/>
                <a:gd name="T58" fmla="*/ 170 w 262"/>
                <a:gd name="T59" fmla="*/ 198 h 230"/>
                <a:gd name="T60" fmla="*/ 190 w 262"/>
                <a:gd name="T61" fmla="*/ 189 h 230"/>
                <a:gd name="T62" fmla="*/ 208 w 262"/>
                <a:gd name="T63" fmla="*/ 175 h 230"/>
                <a:gd name="T64" fmla="*/ 221 w 262"/>
                <a:gd name="T65" fmla="*/ 159 h 230"/>
                <a:gd name="T66" fmla="*/ 230 w 262"/>
                <a:gd name="T67" fmla="*/ 137 h 230"/>
                <a:gd name="T68" fmla="*/ 234 w 262"/>
                <a:gd name="T69" fmla="*/ 116 h 230"/>
                <a:gd name="T70" fmla="*/ 230 w 262"/>
                <a:gd name="T71" fmla="*/ 93 h 230"/>
                <a:gd name="T72" fmla="*/ 221 w 262"/>
                <a:gd name="T73" fmla="*/ 71 h 230"/>
                <a:gd name="T74" fmla="*/ 208 w 262"/>
                <a:gd name="T75" fmla="*/ 55 h 230"/>
                <a:gd name="T76" fmla="*/ 190 w 262"/>
                <a:gd name="T77" fmla="*/ 41 h 230"/>
                <a:gd name="T78" fmla="*/ 170 w 262"/>
                <a:gd name="T79" fmla="*/ 32 h 230"/>
                <a:gd name="T80" fmla="*/ 147 w 262"/>
                <a:gd name="T81" fmla="*/ 29 h 230"/>
                <a:gd name="T82" fmla="*/ 126 w 262"/>
                <a:gd name="T83" fmla="*/ 32 h 230"/>
                <a:gd name="T84" fmla="*/ 105 w 262"/>
                <a:gd name="T85" fmla="*/ 41 h 230"/>
                <a:gd name="T86" fmla="*/ 88 w 262"/>
                <a:gd name="T87" fmla="*/ 53 h 230"/>
                <a:gd name="T88" fmla="*/ 75 w 262"/>
                <a:gd name="T89" fmla="*/ 70 h 230"/>
                <a:gd name="T90" fmla="*/ 66 w 262"/>
                <a:gd name="T91" fmla="*/ 90 h 230"/>
                <a:gd name="T92" fmla="*/ 62 w 262"/>
                <a:gd name="T93" fmla="*/ 112 h 230"/>
                <a:gd name="T94" fmla="*/ 102 w 262"/>
                <a:gd name="T95" fmla="*/ 112 h 230"/>
                <a:gd name="T96" fmla="*/ 51 w 262"/>
                <a:gd name="T97" fmla="*/ 169 h 230"/>
                <a:gd name="T98" fmla="*/ 0 w 262"/>
                <a:gd name="T99" fmla="*/ 112 h 230"/>
                <a:gd name="T100" fmla="*/ 34 w 262"/>
                <a:gd name="T101" fmla="*/ 112 h 230"/>
                <a:gd name="T102" fmla="*/ 37 w 262"/>
                <a:gd name="T103" fmla="*/ 86 h 230"/>
                <a:gd name="T104" fmla="*/ 46 w 262"/>
                <a:gd name="T105" fmla="*/ 64 h 230"/>
                <a:gd name="T106" fmla="*/ 60 w 262"/>
                <a:gd name="T107" fmla="*/ 42 h 230"/>
                <a:gd name="T108" fmla="*/ 77 w 262"/>
                <a:gd name="T109" fmla="*/ 26 h 230"/>
                <a:gd name="T110" fmla="*/ 98 w 262"/>
                <a:gd name="T111" fmla="*/ 12 h 230"/>
                <a:gd name="T112" fmla="*/ 122 w 262"/>
                <a:gd name="T113" fmla="*/ 4 h 230"/>
                <a:gd name="T114" fmla="*/ 147 w 262"/>
                <a:gd name="T115" fmla="*/ 0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62" h="230">
                  <a:moveTo>
                    <a:pt x="137" y="53"/>
                  </a:moveTo>
                  <a:lnTo>
                    <a:pt x="157" y="53"/>
                  </a:lnTo>
                  <a:lnTo>
                    <a:pt x="157" y="111"/>
                  </a:lnTo>
                  <a:lnTo>
                    <a:pt x="193" y="147"/>
                  </a:lnTo>
                  <a:lnTo>
                    <a:pt x="179" y="161"/>
                  </a:lnTo>
                  <a:lnTo>
                    <a:pt x="137" y="119"/>
                  </a:lnTo>
                  <a:lnTo>
                    <a:pt x="137" y="53"/>
                  </a:lnTo>
                  <a:close/>
                  <a:moveTo>
                    <a:pt x="147" y="0"/>
                  </a:moveTo>
                  <a:lnTo>
                    <a:pt x="174" y="4"/>
                  </a:lnTo>
                  <a:lnTo>
                    <a:pt x="198" y="13"/>
                  </a:lnTo>
                  <a:lnTo>
                    <a:pt x="218" y="26"/>
                  </a:lnTo>
                  <a:lnTo>
                    <a:pt x="236" y="43"/>
                  </a:lnTo>
                  <a:lnTo>
                    <a:pt x="250" y="65"/>
                  </a:lnTo>
                  <a:lnTo>
                    <a:pt x="259" y="89"/>
                  </a:lnTo>
                  <a:lnTo>
                    <a:pt x="262" y="116"/>
                  </a:lnTo>
                  <a:lnTo>
                    <a:pt x="259" y="141"/>
                  </a:lnTo>
                  <a:lnTo>
                    <a:pt x="250" y="165"/>
                  </a:lnTo>
                  <a:lnTo>
                    <a:pt x="236" y="187"/>
                  </a:lnTo>
                  <a:lnTo>
                    <a:pt x="218" y="205"/>
                  </a:lnTo>
                  <a:lnTo>
                    <a:pt x="198" y="217"/>
                  </a:lnTo>
                  <a:lnTo>
                    <a:pt x="174" y="226"/>
                  </a:lnTo>
                  <a:lnTo>
                    <a:pt x="147" y="230"/>
                  </a:lnTo>
                  <a:lnTo>
                    <a:pt x="122" y="226"/>
                  </a:lnTo>
                  <a:lnTo>
                    <a:pt x="98" y="218"/>
                  </a:lnTo>
                  <a:lnTo>
                    <a:pt x="77" y="206"/>
                  </a:lnTo>
                  <a:lnTo>
                    <a:pt x="96" y="184"/>
                  </a:lnTo>
                  <a:lnTo>
                    <a:pt x="112" y="193"/>
                  </a:lnTo>
                  <a:lnTo>
                    <a:pt x="129" y="199"/>
                  </a:lnTo>
                  <a:lnTo>
                    <a:pt x="147" y="201"/>
                  </a:lnTo>
                  <a:lnTo>
                    <a:pt x="170" y="198"/>
                  </a:lnTo>
                  <a:lnTo>
                    <a:pt x="190" y="189"/>
                  </a:lnTo>
                  <a:lnTo>
                    <a:pt x="208" y="175"/>
                  </a:lnTo>
                  <a:lnTo>
                    <a:pt x="221" y="159"/>
                  </a:lnTo>
                  <a:lnTo>
                    <a:pt x="230" y="137"/>
                  </a:lnTo>
                  <a:lnTo>
                    <a:pt x="234" y="116"/>
                  </a:lnTo>
                  <a:lnTo>
                    <a:pt x="230" y="93"/>
                  </a:lnTo>
                  <a:lnTo>
                    <a:pt x="221" y="71"/>
                  </a:lnTo>
                  <a:lnTo>
                    <a:pt x="208" y="55"/>
                  </a:lnTo>
                  <a:lnTo>
                    <a:pt x="190" y="41"/>
                  </a:lnTo>
                  <a:lnTo>
                    <a:pt x="170" y="32"/>
                  </a:lnTo>
                  <a:lnTo>
                    <a:pt x="147" y="29"/>
                  </a:lnTo>
                  <a:lnTo>
                    <a:pt x="126" y="32"/>
                  </a:lnTo>
                  <a:lnTo>
                    <a:pt x="105" y="41"/>
                  </a:lnTo>
                  <a:lnTo>
                    <a:pt x="88" y="53"/>
                  </a:lnTo>
                  <a:lnTo>
                    <a:pt x="75" y="70"/>
                  </a:lnTo>
                  <a:lnTo>
                    <a:pt x="66" y="90"/>
                  </a:lnTo>
                  <a:lnTo>
                    <a:pt x="62" y="112"/>
                  </a:lnTo>
                  <a:lnTo>
                    <a:pt x="102" y="112"/>
                  </a:lnTo>
                  <a:lnTo>
                    <a:pt x="51" y="169"/>
                  </a:lnTo>
                  <a:lnTo>
                    <a:pt x="0" y="112"/>
                  </a:lnTo>
                  <a:lnTo>
                    <a:pt x="34" y="112"/>
                  </a:lnTo>
                  <a:lnTo>
                    <a:pt x="37" y="86"/>
                  </a:lnTo>
                  <a:lnTo>
                    <a:pt x="46" y="64"/>
                  </a:lnTo>
                  <a:lnTo>
                    <a:pt x="60" y="42"/>
                  </a:lnTo>
                  <a:lnTo>
                    <a:pt x="77" y="26"/>
                  </a:lnTo>
                  <a:lnTo>
                    <a:pt x="98" y="12"/>
                  </a:lnTo>
                  <a:lnTo>
                    <a:pt x="122" y="4"/>
                  </a:lnTo>
                  <a:lnTo>
                    <a:pt x="147"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grpSp>
      <p:grpSp>
        <p:nvGrpSpPr>
          <p:cNvPr id="4" name="组合 3"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GrpSpPr/>
          <p:nvPr/>
        </p:nvGrpSpPr>
        <p:grpSpPr>
          <a:xfrm>
            <a:off x="6208883" y="4424360"/>
            <a:ext cx="2273673" cy="1960063"/>
            <a:chOff x="6208883" y="4424360"/>
            <a:chExt cx="2273673" cy="1960063"/>
          </a:xfrm>
        </p:grpSpPr>
        <p:sp>
          <p:nvSpPr>
            <p:cNvPr id="41" name="等腰三角形 40"/>
            <p:cNvSpPr/>
            <p:nvPr/>
          </p:nvSpPr>
          <p:spPr>
            <a:xfrm>
              <a:off x="6208883" y="4424360"/>
              <a:ext cx="2273673" cy="1960063"/>
            </a:xfrm>
            <a:prstGeom prst="triangle">
              <a:avLst/>
            </a:prstGeom>
            <a:solidFill>
              <a:srgbClr val="F77983"/>
            </a:solidFill>
            <a:ln w="19050">
              <a:noFill/>
            </a:ln>
            <a:effectLst>
              <a:outerShdw blurRad="254000" dist="127000" dir="8160000" algn="tr" rotWithShape="0">
                <a:prstClr val="black">
                  <a:alpha val="34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5" name="TextBox 42"/>
            <p:cNvSpPr txBox="1"/>
            <p:nvPr/>
          </p:nvSpPr>
          <p:spPr>
            <a:xfrm>
              <a:off x="6349886" y="6029703"/>
              <a:ext cx="448531" cy="335109"/>
            </a:xfrm>
            <a:prstGeom prst="rect">
              <a:avLst/>
            </a:prstGeom>
            <a:noFill/>
          </p:spPr>
          <p:txBody>
            <a:bodyPr wrap="square" rtlCol="0">
              <a:spAutoFit/>
            </a:bodyPr>
            <a:lstStyle/>
            <a:p>
              <a:r>
                <a:rPr lang="en-US" altLang="zh-CN" sz="1400" b="1" dirty="0">
                  <a:solidFill>
                    <a:schemeClr val="bg1"/>
                  </a:solidFill>
                  <a:latin typeface="Arial" panose="020B0604020202020204" pitchFamily="34" charset="0"/>
                  <a:cs typeface="Arial" panose="020B0604020202020204" pitchFamily="34" charset="0"/>
                </a:rPr>
                <a:t>04</a:t>
              </a:r>
              <a:endParaRPr lang="zh-CN" altLang="en-US" sz="1400" b="1" dirty="0">
                <a:solidFill>
                  <a:schemeClr val="bg1"/>
                </a:solidFill>
                <a:latin typeface="Arial" panose="020B0604020202020204" pitchFamily="34" charset="0"/>
                <a:cs typeface="Arial" panose="020B0604020202020204" pitchFamily="34" charset="0"/>
              </a:endParaRPr>
            </a:p>
          </p:txBody>
        </p:sp>
        <p:sp>
          <p:nvSpPr>
            <p:cNvPr id="52" name="Freeform 19"/>
            <p:cNvSpPr>
              <a:spLocks/>
            </p:cNvSpPr>
            <p:nvPr/>
          </p:nvSpPr>
          <p:spPr bwMode="auto">
            <a:xfrm>
              <a:off x="7259624" y="4652046"/>
              <a:ext cx="176581" cy="166307"/>
            </a:xfrm>
            <a:custGeom>
              <a:avLst/>
              <a:gdLst>
                <a:gd name="T0" fmla="*/ 74 w 275"/>
                <a:gd name="T1" fmla="*/ 0 h 259"/>
                <a:gd name="T2" fmla="*/ 102 w 275"/>
                <a:gd name="T3" fmla="*/ 0 h 259"/>
                <a:gd name="T4" fmla="*/ 163 w 275"/>
                <a:gd name="T5" fmla="*/ 111 h 259"/>
                <a:gd name="T6" fmla="*/ 234 w 275"/>
                <a:gd name="T7" fmla="*/ 111 h 259"/>
                <a:gd name="T8" fmla="*/ 237 w 275"/>
                <a:gd name="T9" fmla="*/ 111 h 259"/>
                <a:gd name="T10" fmla="*/ 244 w 275"/>
                <a:gd name="T11" fmla="*/ 111 h 259"/>
                <a:gd name="T12" fmla="*/ 255 w 275"/>
                <a:gd name="T13" fmla="*/ 112 h 259"/>
                <a:gd name="T14" fmla="*/ 265 w 275"/>
                <a:gd name="T15" fmla="*/ 116 h 259"/>
                <a:gd name="T16" fmla="*/ 272 w 275"/>
                <a:gd name="T17" fmla="*/ 121 h 259"/>
                <a:gd name="T18" fmla="*/ 275 w 275"/>
                <a:gd name="T19" fmla="*/ 130 h 259"/>
                <a:gd name="T20" fmla="*/ 272 w 275"/>
                <a:gd name="T21" fmla="*/ 138 h 259"/>
                <a:gd name="T22" fmla="*/ 265 w 275"/>
                <a:gd name="T23" fmla="*/ 143 h 259"/>
                <a:gd name="T24" fmla="*/ 255 w 275"/>
                <a:gd name="T25" fmla="*/ 147 h 259"/>
                <a:gd name="T26" fmla="*/ 244 w 275"/>
                <a:gd name="T27" fmla="*/ 148 h 259"/>
                <a:gd name="T28" fmla="*/ 237 w 275"/>
                <a:gd name="T29" fmla="*/ 149 h 259"/>
                <a:gd name="T30" fmla="*/ 234 w 275"/>
                <a:gd name="T31" fmla="*/ 149 h 259"/>
                <a:gd name="T32" fmla="*/ 163 w 275"/>
                <a:gd name="T33" fmla="*/ 149 h 259"/>
                <a:gd name="T34" fmla="*/ 102 w 275"/>
                <a:gd name="T35" fmla="*/ 259 h 259"/>
                <a:gd name="T36" fmla="*/ 74 w 275"/>
                <a:gd name="T37" fmla="*/ 259 h 259"/>
                <a:gd name="T38" fmla="*/ 108 w 275"/>
                <a:gd name="T39" fmla="*/ 149 h 259"/>
                <a:gd name="T40" fmla="*/ 58 w 275"/>
                <a:gd name="T41" fmla="*/ 149 h 259"/>
                <a:gd name="T42" fmla="*/ 28 w 275"/>
                <a:gd name="T43" fmla="*/ 176 h 259"/>
                <a:gd name="T44" fmla="*/ 0 w 275"/>
                <a:gd name="T45" fmla="*/ 176 h 259"/>
                <a:gd name="T46" fmla="*/ 21 w 275"/>
                <a:gd name="T47" fmla="*/ 130 h 259"/>
                <a:gd name="T48" fmla="*/ 0 w 275"/>
                <a:gd name="T49" fmla="*/ 83 h 259"/>
                <a:gd name="T50" fmla="*/ 28 w 275"/>
                <a:gd name="T51" fmla="*/ 83 h 259"/>
                <a:gd name="T52" fmla="*/ 58 w 275"/>
                <a:gd name="T53" fmla="*/ 111 h 259"/>
                <a:gd name="T54" fmla="*/ 108 w 275"/>
                <a:gd name="T55" fmla="*/ 111 h 259"/>
                <a:gd name="T56" fmla="*/ 74 w 275"/>
                <a:gd name="T57" fmla="*/ 0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75" h="259">
                  <a:moveTo>
                    <a:pt x="74" y="0"/>
                  </a:moveTo>
                  <a:lnTo>
                    <a:pt x="102" y="0"/>
                  </a:lnTo>
                  <a:lnTo>
                    <a:pt x="163" y="111"/>
                  </a:lnTo>
                  <a:lnTo>
                    <a:pt x="234" y="111"/>
                  </a:lnTo>
                  <a:lnTo>
                    <a:pt x="237" y="111"/>
                  </a:lnTo>
                  <a:lnTo>
                    <a:pt x="244" y="111"/>
                  </a:lnTo>
                  <a:lnTo>
                    <a:pt x="255" y="112"/>
                  </a:lnTo>
                  <a:lnTo>
                    <a:pt x="265" y="116"/>
                  </a:lnTo>
                  <a:lnTo>
                    <a:pt x="272" y="121"/>
                  </a:lnTo>
                  <a:lnTo>
                    <a:pt x="275" y="130"/>
                  </a:lnTo>
                  <a:lnTo>
                    <a:pt x="272" y="138"/>
                  </a:lnTo>
                  <a:lnTo>
                    <a:pt x="265" y="143"/>
                  </a:lnTo>
                  <a:lnTo>
                    <a:pt x="255" y="147"/>
                  </a:lnTo>
                  <a:lnTo>
                    <a:pt x="244" y="148"/>
                  </a:lnTo>
                  <a:lnTo>
                    <a:pt x="237" y="149"/>
                  </a:lnTo>
                  <a:lnTo>
                    <a:pt x="234" y="149"/>
                  </a:lnTo>
                  <a:lnTo>
                    <a:pt x="163" y="149"/>
                  </a:lnTo>
                  <a:lnTo>
                    <a:pt x="102" y="259"/>
                  </a:lnTo>
                  <a:lnTo>
                    <a:pt x="74" y="259"/>
                  </a:lnTo>
                  <a:lnTo>
                    <a:pt x="108" y="149"/>
                  </a:lnTo>
                  <a:lnTo>
                    <a:pt x="58" y="149"/>
                  </a:lnTo>
                  <a:lnTo>
                    <a:pt x="28" y="176"/>
                  </a:lnTo>
                  <a:lnTo>
                    <a:pt x="0" y="176"/>
                  </a:lnTo>
                  <a:lnTo>
                    <a:pt x="21" y="130"/>
                  </a:lnTo>
                  <a:lnTo>
                    <a:pt x="0" y="83"/>
                  </a:lnTo>
                  <a:lnTo>
                    <a:pt x="28" y="83"/>
                  </a:lnTo>
                  <a:lnTo>
                    <a:pt x="58" y="111"/>
                  </a:lnTo>
                  <a:lnTo>
                    <a:pt x="108" y="111"/>
                  </a:lnTo>
                  <a:lnTo>
                    <a:pt x="74"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grpSp>
      <p:grpSp>
        <p:nvGrpSpPr>
          <p:cNvPr id="3" name="组合 2"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GrpSpPr/>
          <p:nvPr/>
        </p:nvGrpSpPr>
        <p:grpSpPr>
          <a:xfrm>
            <a:off x="6208883" y="1876277"/>
            <a:ext cx="2273673" cy="1960063"/>
            <a:chOff x="6208883" y="1876277"/>
            <a:chExt cx="2273673" cy="1960063"/>
          </a:xfrm>
        </p:grpSpPr>
        <p:sp>
          <p:nvSpPr>
            <p:cNvPr id="31" name="等腰三角形 30"/>
            <p:cNvSpPr/>
            <p:nvPr/>
          </p:nvSpPr>
          <p:spPr>
            <a:xfrm>
              <a:off x="6208883" y="1876277"/>
              <a:ext cx="2273673" cy="1960063"/>
            </a:xfrm>
            <a:prstGeom prst="triangle">
              <a:avLst/>
            </a:prstGeom>
            <a:solidFill>
              <a:srgbClr val="D06F83"/>
            </a:solidFill>
            <a:ln w="19050">
              <a:noFill/>
            </a:ln>
            <a:effectLst>
              <a:outerShdw blurRad="254000" dist="127000" dir="8160000" algn="tr" rotWithShape="0">
                <a:prstClr val="black">
                  <a:alpha val="34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5" name="TextBox 29"/>
            <p:cNvSpPr txBox="1"/>
            <p:nvPr/>
          </p:nvSpPr>
          <p:spPr>
            <a:xfrm>
              <a:off x="6349886" y="3481620"/>
              <a:ext cx="448531" cy="335109"/>
            </a:xfrm>
            <a:prstGeom prst="rect">
              <a:avLst/>
            </a:prstGeom>
            <a:noFill/>
          </p:spPr>
          <p:txBody>
            <a:bodyPr wrap="square" rtlCol="0">
              <a:spAutoFit/>
            </a:bodyPr>
            <a:lstStyle/>
            <a:p>
              <a:r>
                <a:rPr lang="en-US" altLang="zh-CN" sz="1400" b="1" dirty="0">
                  <a:solidFill>
                    <a:schemeClr val="bg1"/>
                  </a:solidFill>
                  <a:latin typeface="Arial" panose="020B0604020202020204" pitchFamily="34" charset="0"/>
                  <a:cs typeface="Arial" panose="020B0604020202020204" pitchFamily="34" charset="0"/>
                </a:rPr>
                <a:t>02</a:t>
              </a:r>
              <a:endParaRPr lang="zh-CN" altLang="en-US" sz="1400" b="1" dirty="0">
                <a:solidFill>
                  <a:schemeClr val="bg1"/>
                </a:solidFill>
                <a:latin typeface="Arial" panose="020B0604020202020204" pitchFamily="34" charset="0"/>
                <a:cs typeface="Arial" panose="020B0604020202020204" pitchFamily="34" charset="0"/>
              </a:endParaRPr>
            </a:p>
          </p:txBody>
        </p:sp>
        <p:sp>
          <p:nvSpPr>
            <p:cNvPr id="53" name="Freeform 33"/>
            <p:cNvSpPr>
              <a:spLocks/>
            </p:cNvSpPr>
            <p:nvPr/>
          </p:nvSpPr>
          <p:spPr bwMode="auto">
            <a:xfrm>
              <a:off x="7276216" y="2161477"/>
              <a:ext cx="158602" cy="149611"/>
            </a:xfrm>
            <a:custGeom>
              <a:avLst/>
              <a:gdLst>
                <a:gd name="T0" fmla="*/ 85 w 247"/>
                <a:gd name="T1" fmla="*/ 0 h 233"/>
                <a:gd name="T2" fmla="*/ 95 w 247"/>
                <a:gd name="T3" fmla="*/ 1 h 233"/>
                <a:gd name="T4" fmla="*/ 103 w 247"/>
                <a:gd name="T5" fmla="*/ 6 h 233"/>
                <a:gd name="T6" fmla="*/ 109 w 247"/>
                <a:gd name="T7" fmla="*/ 12 h 233"/>
                <a:gd name="T8" fmla="*/ 116 w 247"/>
                <a:gd name="T9" fmla="*/ 20 h 233"/>
                <a:gd name="T10" fmla="*/ 123 w 247"/>
                <a:gd name="T11" fmla="*/ 29 h 233"/>
                <a:gd name="T12" fmla="*/ 130 w 247"/>
                <a:gd name="T13" fmla="*/ 37 h 233"/>
                <a:gd name="T14" fmla="*/ 139 w 247"/>
                <a:gd name="T15" fmla="*/ 44 h 233"/>
                <a:gd name="T16" fmla="*/ 149 w 247"/>
                <a:gd name="T17" fmla="*/ 51 h 233"/>
                <a:gd name="T18" fmla="*/ 160 w 247"/>
                <a:gd name="T19" fmla="*/ 54 h 233"/>
                <a:gd name="T20" fmla="*/ 176 w 247"/>
                <a:gd name="T21" fmla="*/ 57 h 233"/>
                <a:gd name="T22" fmla="*/ 193 w 247"/>
                <a:gd name="T23" fmla="*/ 56 h 233"/>
                <a:gd name="T24" fmla="*/ 215 w 247"/>
                <a:gd name="T25" fmla="*/ 52 h 233"/>
                <a:gd name="T26" fmla="*/ 241 w 247"/>
                <a:gd name="T27" fmla="*/ 43 h 233"/>
                <a:gd name="T28" fmla="*/ 243 w 247"/>
                <a:gd name="T29" fmla="*/ 42 h 233"/>
                <a:gd name="T30" fmla="*/ 246 w 247"/>
                <a:gd name="T31" fmla="*/ 43 h 233"/>
                <a:gd name="T32" fmla="*/ 247 w 247"/>
                <a:gd name="T33" fmla="*/ 44 h 233"/>
                <a:gd name="T34" fmla="*/ 247 w 247"/>
                <a:gd name="T35" fmla="*/ 46 h 233"/>
                <a:gd name="T36" fmla="*/ 246 w 247"/>
                <a:gd name="T37" fmla="*/ 48 h 233"/>
                <a:gd name="T38" fmla="*/ 227 w 247"/>
                <a:gd name="T39" fmla="*/ 76 h 233"/>
                <a:gd name="T40" fmla="*/ 210 w 247"/>
                <a:gd name="T41" fmla="*/ 98 h 233"/>
                <a:gd name="T42" fmla="*/ 195 w 247"/>
                <a:gd name="T43" fmla="*/ 113 h 233"/>
                <a:gd name="T44" fmla="*/ 183 w 247"/>
                <a:gd name="T45" fmla="*/ 125 h 233"/>
                <a:gd name="T46" fmla="*/ 172 w 247"/>
                <a:gd name="T47" fmla="*/ 131 h 233"/>
                <a:gd name="T48" fmla="*/ 163 w 247"/>
                <a:gd name="T49" fmla="*/ 134 h 233"/>
                <a:gd name="T50" fmla="*/ 155 w 247"/>
                <a:gd name="T51" fmla="*/ 134 h 233"/>
                <a:gd name="T52" fmla="*/ 149 w 247"/>
                <a:gd name="T53" fmla="*/ 131 h 233"/>
                <a:gd name="T54" fmla="*/ 142 w 247"/>
                <a:gd name="T55" fmla="*/ 128 h 233"/>
                <a:gd name="T56" fmla="*/ 136 w 247"/>
                <a:gd name="T57" fmla="*/ 123 h 233"/>
                <a:gd name="T58" fmla="*/ 130 w 247"/>
                <a:gd name="T59" fmla="*/ 118 h 233"/>
                <a:gd name="T60" fmla="*/ 123 w 247"/>
                <a:gd name="T61" fmla="*/ 114 h 233"/>
                <a:gd name="T62" fmla="*/ 116 w 247"/>
                <a:gd name="T63" fmla="*/ 111 h 233"/>
                <a:gd name="T64" fmla="*/ 107 w 247"/>
                <a:gd name="T65" fmla="*/ 109 h 233"/>
                <a:gd name="T66" fmla="*/ 97 w 247"/>
                <a:gd name="T67" fmla="*/ 111 h 233"/>
                <a:gd name="T68" fmla="*/ 84 w 247"/>
                <a:gd name="T69" fmla="*/ 114 h 233"/>
                <a:gd name="T70" fmla="*/ 70 w 247"/>
                <a:gd name="T71" fmla="*/ 123 h 233"/>
                <a:gd name="T72" fmla="*/ 53 w 247"/>
                <a:gd name="T73" fmla="*/ 136 h 233"/>
                <a:gd name="T74" fmla="*/ 77 w 247"/>
                <a:gd name="T75" fmla="*/ 233 h 233"/>
                <a:gd name="T76" fmla="*/ 51 w 247"/>
                <a:gd name="T77" fmla="*/ 233 h 233"/>
                <a:gd name="T78" fmla="*/ 0 w 247"/>
                <a:gd name="T79" fmla="*/ 34 h 233"/>
                <a:gd name="T80" fmla="*/ 25 w 247"/>
                <a:gd name="T81" fmla="*/ 25 h 233"/>
                <a:gd name="T82" fmla="*/ 44 w 247"/>
                <a:gd name="T83" fmla="*/ 12 h 233"/>
                <a:gd name="T84" fmla="*/ 61 w 247"/>
                <a:gd name="T85" fmla="*/ 4 h 233"/>
                <a:gd name="T86" fmla="*/ 75 w 247"/>
                <a:gd name="T87" fmla="*/ 0 h 233"/>
                <a:gd name="T88" fmla="*/ 85 w 247"/>
                <a:gd name="T89" fmla="*/ 0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47" h="233">
                  <a:moveTo>
                    <a:pt x="85" y="0"/>
                  </a:moveTo>
                  <a:lnTo>
                    <a:pt x="95" y="1"/>
                  </a:lnTo>
                  <a:lnTo>
                    <a:pt x="103" y="6"/>
                  </a:lnTo>
                  <a:lnTo>
                    <a:pt x="109" y="12"/>
                  </a:lnTo>
                  <a:lnTo>
                    <a:pt x="116" y="20"/>
                  </a:lnTo>
                  <a:lnTo>
                    <a:pt x="123" y="29"/>
                  </a:lnTo>
                  <a:lnTo>
                    <a:pt x="130" y="37"/>
                  </a:lnTo>
                  <a:lnTo>
                    <a:pt x="139" y="44"/>
                  </a:lnTo>
                  <a:lnTo>
                    <a:pt x="149" y="51"/>
                  </a:lnTo>
                  <a:lnTo>
                    <a:pt x="160" y="54"/>
                  </a:lnTo>
                  <a:lnTo>
                    <a:pt x="176" y="57"/>
                  </a:lnTo>
                  <a:lnTo>
                    <a:pt x="193" y="56"/>
                  </a:lnTo>
                  <a:lnTo>
                    <a:pt x="215" y="52"/>
                  </a:lnTo>
                  <a:lnTo>
                    <a:pt x="241" y="43"/>
                  </a:lnTo>
                  <a:lnTo>
                    <a:pt x="243" y="42"/>
                  </a:lnTo>
                  <a:lnTo>
                    <a:pt x="246" y="43"/>
                  </a:lnTo>
                  <a:lnTo>
                    <a:pt x="247" y="44"/>
                  </a:lnTo>
                  <a:lnTo>
                    <a:pt x="247" y="46"/>
                  </a:lnTo>
                  <a:lnTo>
                    <a:pt x="246" y="48"/>
                  </a:lnTo>
                  <a:lnTo>
                    <a:pt x="227" y="76"/>
                  </a:lnTo>
                  <a:lnTo>
                    <a:pt x="210" y="98"/>
                  </a:lnTo>
                  <a:lnTo>
                    <a:pt x="195" y="113"/>
                  </a:lnTo>
                  <a:lnTo>
                    <a:pt x="183" y="125"/>
                  </a:lnTo>
                  <a:lnTo>
                    <a:pt x="172" y="131"/>
                  </a:lnTo>
                  <a:lnTo>
                    <a:pt x="163" y="134"/>
                  </a:lnTo>
                  <a:lnTo>
                    <a:pt x="155" y="134"/>
                  </a:lnTo>
                  <a:lnTo>
                    <a:pt x="149" y="131"/>
                  </a:lnTo>
                  <a:lnTo>
                    <a:pt x="142" y="128"/>
                  </a:lnTo>
                  <a:lnTo>
                    <a:pt x="136" y="123"/>
                  </a:lnTo>
                  <a:lnTo>
                    <a:pt x="130" y="118"/>
                  </a:lnTo>
                  <a:lnTo>
                    <a:pt x="123" y="114"/>
                  </a:lnTo>
                  <a:lnTo>
                    <a:pt x="116" y="111"/>
                  </a:lnTo>
                  <a:lnTo>
                    <a:pt x="107" y="109"/>
                  </a:lnTo>
                  <a:lnTo>
                    <a:pt x="97" y="111"/>
                  </a:lnTo>
                  <a:lnTo>
                    <a:pt x="84" y="114"/>
                  </a:lnTo>
                  <a:lnTo>
                    <a:pt x="70" y="123"/>
                  </a:lnTo>
                  <a:lnTo>
                    <a:pt x="53" y="136"/>
                  </a:lnTo>
                  <a:lnTo>
                    <a:pt x="77" y="233"/>
                  </a:lnTo>
                  <a:lnTo>
                    <a:pt x="51" y="233"/>
                  </a:lnTo>
                  <a:lnTo>
                    <a:pt x="0" y="34"/>
                  </a:lnTo>
                  <a:lnTo>
                    <a:pt x="25" y="25"/>
                  </a:lnTo>
                  <a:lnTo>
                    <a:pt x="44" y="12"/>
                  </a:lnTo>
                  <a:lnTo>
                    <a:pt x="61" y="4"/>
                  </a:lnTo>
                  <a:lnTo>
                    <a:pt x="75" y="0"/>
                  </a:lnTo>
                  <a:lnTo>
                    <a:pt x="85"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grpSp>
      <p:grpSp>
        <p:nvGrpSpPr>
          <p:cNvPr id="5" name="组合 4"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GrpSpPr/>
          <p:nvPr/>
        </p:nvGrpSpPr>
        <p:grpSpPr>
          <a:xfrm>
            <a:off x="1646075" y="4424360"/>
            <a:ext cx="2273673" cy="1960063"/>
            <a:chOff x="1646075" y="4424360"/>
            <a:chExt cx="2273673" cy="1960063"/>
          </a:xfrm>
        </p:grpSpPr>
        <p:sp>
          <p:nvSpPr>
            <p:cNvPr id="46" name="等腰三角形 45"/>
            <p:cNvSpPr/>
            <p:nvPr/>
          </p:nvSpPr>
          <p:spPr>
            <a:xfrm>
              <a:off x="1646075" y="4424360"/>
              <a:ext cx="2273673" cy="1960063"/>
            </a:xfrm>
            <a:prstGeom prst="triangle">
              <a:avLst/>
            </a:prstGeom>
            <a:solidFill>
              <a:srgbClr val="966481"/>
            </a:solidFill>
            <a:ln w="19050">
              <a:noFill/>
            </a:ln>
            <a:effectLst>
              <a:outerShdw blurRad="254000" dist="127000" dir="8160000" algn="tr" rotWithShape="0">
                <a:prstClr val="black">
                  <a:alpha val="34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0" name="TextBox 49"/>
            <p:cNvSpPr txBox="1"/>
            <p:nvPr/>
          </p:nvSpPr>
          <p:spPr>
            <a:xfrm>
              <a:off x="1787078" y="6029703"/>
              <a:ext cx="448531" cy="335109"/>
            </a:xfrm>
            <a:prstGeom prst="rect">
              <a:avLst/>
            </a:prstGeom>
            <a:noFill/>
          </p:spPr>
          <p:txBody>
            <a:bodyPr wrap="square" rtlCol="0">
              <a:spAutoFit/>
            </a:bodyPr>
            <a:lstStyle/>
            <a:p>
              <a:r>
                <a:rPr lang="en-US" altLang="zh-CN" sz="1400" b="1" dirty="0">
                  <a:solidFill>
                    <a:schemeClr val="bg1"/>
                  </a:solidFill>
                  <a:latin typeface="Arial" panose="020B0604020202020204" pitchFamily="34" charset="0"/>
                  <a:cs typeface="Arial" panose="020B0604020202020204" pitchFamily="34" charset="0"/>
                </a:rPr>
                <a:t>03</a:t>
              </a:r>
              <a:endParaRPr lang="zh-CN" altLang="en-US" sz="1400" b="1" dirty="0">
                <a:solidFill>
                  <a:schemeClr val="bg1"/>
                </a:solidFill>
                <a:latin typeface="Arial" panose="020B0604020202020204" pitchFamily="34" charset="0"/>
                <a:cs typeface="Arial" panose="020B0604020202020204" pitchFamily="34" charset="0"/>
              </a:endParaRPr>
            </a:p>
          </p:txBody>
        </p:sp>
        <p:sp>
          <p:nvSpPr>
            <p:cNvPr id="54" name="Freeform 56"/>
            <p:cNvSpPr>
              <a:spLocks noEditPoints="1"/>
            </p:cNvSpPr>
            <p:nvPr/>
          </p:nvSpPr>
          <p:spPr bwMode="auto">
            <a:xfrm>
              <a:off x="2706821" y="4688368"/>
              <a:ext cx="152181" cy="158602"/>
            </a:xfrm>
            <a:custGeom>
              <a:avLst/>
              <a:gdLst>
                <a:gd name="T0" fmla="*/ 150 w 237"/>
                <a:gd name="T1" fmla="*/ 34 h 247"/>
                <a:gd name="T2" fmla="*/ 150 w 237"/>
                <a:gd name="T3" fmla="*/ 62 h 247"/>
                <a:gd name="T4" fmla="*/ 163 w 237"/>
                <a:gd name="T5" fmla="*/ 107 h 247"/>
                <a:gd name="T6" fmla="*/ 182 w 237"/>
                <a:gd name="T7" fmla="*/ 140 h 247"/>
                <a:gd name="T8" fmla="*/ 200 w 237"/>
                <a:gd name="T9" fmla="*/ 159 h 247"/>
                <a:gd name="T10" fmla="*/ 210 w 237"/>
                <a:gd name="T11" fmla="*/ 166 h 247"/>
                <a:gd name="T12" fmla="*/ 212 w 237"/>
                <a:gd name="T13" fmla="*/ 150 h 247"/>
                <a:gd name="T14" fmla="*/ 206 w 237"/>
                <a:gd name="T15" fmla="*/ 115 h 247"/>
                <a:gd name="T16" fmla="*/ 190 w 237"/>
                <a:gd name="T17" fmla="*/ 74 h 247"/>
                <a:gd name="T18" fmla="*/ 170 w 237"/>
                <a:gd name="T19" fmla="*/ 46 h 247"/>
                <a:gd name="T20" fmla="*/ 155 w 237"/>
                <a:gd name="T21" fmla="*/ 31 h 247"/>
                <a:gd name="T22" fmla="*/ 151 w 237"/>
                <a:gd name="T23" fmla="*/ 0 h 247"/>
                <a:gd name="T24" fmla="*/ 173 w 237"/>
                <a:gd name="T25" fmla="*/ 14 h 247"/>
                <a:gd name="T26" fmla="*/ 196 w 237"/>
                <a:gd name="T27" fmla="*/ 43 h 247"/>
                <a:gd name="T28" fmla="*/ 218 w 237"/>
                <a:gd name="T29" fmla="*/ 83 h 247"/>
                <a:gd name="T30" fmla="*/ 232 w 237"/>
                <a:gd name="T31" fmla="*/ 126 h 247"/>
                <a:gd name="T32" fmla="*/ 237 w 237"/>
                <a:gd name="T33" fmla="*/ 162 h 247"/>
                <a:gd name="T34" fmla="*/ 232 w 237"/>
                <a:gd name="T35" fmla="*/ 186 h 247"/>
                <a:gd name="T36" fmla="*/ 216 w 237"/>
                <a:gd name="T37" fmla="*/ 194 h 247"/>
                <a:gd name="T38" fmla="*/ 200 w 237"/>
                <a:gd name="T39" fmla="*/ 186 h 247"/>
                <a:gd name="T40" fmla="*/ 178 w 237"/>
                <a:gd name="T41" fmla="*/ 175 h 247"/>
                <a:gd name="T42" fmla="*/ 145 w 237"/>
                <a:gd name="T43" fmla="*/ 167 h 247"/>
                <a:gd name="T44" fmla="*/ 118 w 237"/>
                <a:gd name="T45" fmla="*/ 168 h 247"/>
                <a:gd name="T46" fmla="*/ 110 w 237"/>
                <a:gd name="T47" fmla="*/ 172 h 247"/>
                <a:gd name="T48" fmla="*/ 108 w 237"/>
                <a:gd name="T49" fmla="*/ 178 h 247"/>
                <a:gd name="T50" fmla="*/ 112 w 237"/>
                <a:gd name="T51" fmla="*/ 189 h 247"/>
                <a:gd name="T52" fmla="*/ 119 w 237"/>
                <a:gd name="T53" fmla="*/ 205 h 247"/>
                <a:gd name="T54" fmla="*/ 123 w 237"/>
                <a:gd name="T55" fmla="*/ 215 h 247"/>
                <a:gd name="T56" fmla="*/ 130 w 237"/>
                <a:gd name="T57" fmla="*/ 219 h 247"/>
                <a:gd name="T58" fmla="*/ 135 w 237"/>
                <a:gd name="T59" fmla="*/ 224 h 247"/>
                <a:gd name="T60" fmla="*/ 136 w 237"/>
                <a:gd name="T61" fmla="*/ 229 h 247"/>
                <a:gd name="T62" fmla="*/ 132 w 237"/>
                <a:gd name="T63" fmla="*/ 235 h 247"/>
                <a:gd name="T64" fmla="*/ 122 w 237"/>
                <a:gd name="T65" fmla="*/ 238 h 247"/>
                <a:gd name="T66" fmla="*/ 107 w 237"/>
                <a:gd name="T67" fmla="*/ 245 h 247"/>
                <a:gd name="T68" fmla="*/ 98 w 237"/>
                <a:gd name="T69" fmla="*/ 247 h 247"/>
                <a:gd name="T70" fmla="*/ 91 w 237"/>
                <a:gd name="T71" fmla="*/ 243 h 247"/>
                <a:gd name="T72" fmla="*/ 86 w 237"/>
                <a:gd name="T73" fmla="*/ 236 h 247"/>
                <a:gd name="T74" fmla="*/ 79 w 237"/>
                <a:gd name="T75" fmla="*/ 218 h 247"/>
                <a:gd name="T76" fmla="*/ 70 w 237"/>
                <a:gd name="T77" fmla="*/ 199 h 247"/>
                <a:gd name="T78" fmla="*/ 61 w 237"/>
                <a:gd name="T79" fmla="*/ 195 h 247"/>
                <a:gd name="T80" fmla="*/ 48 w 237"/>
                <a:gd name="T81" fmla="*/ 186 h 247"/>
                <a:gd name="T82" fmla="*/ 45 w 237"/>
                <a:gd name="T83" fmla="*/ 187 h 247"/>
                <a:gd name="T84" fmla="*/ 42 w 237"/>
                <a:gd name="T85" fmla="*/ 189 h 247"/>
                <a:gd name="T86" fmla="*/ 38 w 237"/>
                <a:gd name="T87" fmla="*/ 190 h 247"/>
                <a:gd name="T88" fmla="*/ 17 w 237"/>
                <a:gd name="T89" fmla="*/ 187 h 247"/>
                <a:gd name="T90" fmla="*/ 2 w 237"/>
                <a:gd name="T91" fmla="*/ 171 h 247"/>
                <a:gd name="T92" fmla="*/ 1 w 237"/>
                <a:gd name="T93" fmla="*/ 149 h 247"/>
                <a:gd name="T94" fmla="*/ 12 w 237"/>
                <a:gd name="T95" fmla="*/ 133 h 247"/>
                <a:gd name="T96" fmla="*/ 76 w 237"/>
                <a:gd name="T97" fmla="*/ 99 h 247"/>
                <a:gd name="T98" fmla="*/ 109 w 237"/>
                <a:gd name="T99" fmla="*/ 69 h 247"/>
                <a:gd name="T100" fmla="*/ 125 w 237"/>
                <a:gd name="T101" fmla="*/ 42 h 247"/>
                <a:gd name="T102" fmla="*/ 130 w 237"/>
                <a:gd name="T103" fmla="*/ 20 h 247"/>
                <a:gd name="T104" fmla="*/ 136 w 237"/>
                <a:gd name="T105" fmla="*/ 5 h 247"/>
                <a:gd name="T106" fmla="*/ 151 w 237"/>
                <a:gd name="T107" fmla="*/ 0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37" h="247">
                  <a:moveTo>
                    <a:pt x="151" y="29"/>
                  </a:moveTo>
                  <a:lnTo>
                    <a:pt x="150" y="34"/>
                  </a:lnTo>
                  <a:lnTo>
                    <a:pt x="149" y="46"/>
                  </a:lnTo>
                  <a:lnTo>
                    <a:pt x="150" y="62"/>
                  </a:lnTo>
                  <a:lnTo>
                    <a:pt x="154" y="84"/>
                  </a:lnTo>
                  <a:lnTo>
                    <a:pt x="163" y="107"/>
                  </a:lnTo>
                  <a:lnTo>
                    <a:pt x="172" y="125"/>
                  </a:lnTo>
                  <a:lnTo>
                    <a:pt x="182" y="140"/>
                  </a:lnTo>
                  <a:lnTo>
                    <a:pt x="191" y="152"/>
                  </a:lnTo>
                  <a:lnTo>
                    <a:pt x="200" y="159"/>
                  </a:lnTo>
                  <a:lnTo>
                    <a:pt x="206" y="164"/>
                  </a:lnTo>
                  <a:lnTo>
                    <a:pt x="210" y="166"/>
                  </a:lnTo>
                  <a:lnTo>
                    <a:pt x="211" y="161"/>
                  </a:lnTo>
                  <a:lnTo>
                    <a:pt x="212" y="150"/>
                  </a:lnTo>
                  <a:lnTo>
                    <a:pt x="211" y="135"/>
                  </a:lnTo>
                  <a:lnTo>
                    <a:pt x="206" y="115"/>
                  </a:lnTo>
                  <a:lnTo>
                    <a:pt x="198" y="93"/>
                  </a:lnTo>
                  <a:lnTo>
                    <a:pt x="190" y="74"/>
                  </a:lnTo>
                  <a:lnTo>
                    <a:pt x="179" y="59"/>
                  </a:lnTo>
                  <a:lnTo>
                    <a:pt x="170" y="46"/>
                  </a:lnTo>
                  <a:lnTo>
                    <a:pt x="161" y="37"/>
                  </a:lnTo>
                  <a:lnTo>
                    <a:pt x="155" y="31"/>
                  </a:lnTo>
                  <a:lnTo>
                    <a:pt x="151" y="29"/>
                  </a:lnTo>
                  <a:close/>
                  <a:moveTo>
                    <a:pt x="151" y="0"/>
                  </a:moveTo>
                  <a:lnTo>
                    <a:pt x="161" y="5"/>
                  </a:lnTo>
                  <a:lnTo>
                    <a:pt x="173" y="14"/>
                  </a:lnTo>
                  <a:lnTo>
                    <a:pt x="184" y="27"/>
                  </a:lnTo>
                  <a:lnTo>
                    <a:pt x="196" y="43"/>
                  </a:lnTo>
                  <a:lnTo>
                    <a:pt x="207" y="62"/>
                  </a:lnTo>
                  <a:lnTo>
                    <a:pt x="218" y="83"/>
                  </a:lnTo>
                  <a:lnTo>
                    <a:pt x="225" y="105"/>
                  </a:lnTo>
                  <a:lnTo>
                    <a:pt x="232" y="126"/>
                  </a:lnTo>
                  <a:lnTo>
                    <a:pt x="235" y="145"/>
                  </a:lnTo>
                  <a:lnTo>
                    <a:pt x="237" y="162"/>
                  </a:lnTo>
                  <a:lnTo>
                    <a:pt x="235" y="176"/>
                  </a:lnTo>
                  <a:lnTo>
                    <a:pt x="232" y="186"/>
                  </a:lnTo>
                  <a:lnTo>
                    <a:pt x="225" y="193"/>
                  </a:lnTo>
                  <a:lnTo>
                    <a:pt x="216" y="194"/>
                  </a:lnTo>
                  <a:lnTo>
                    <a:pt x="209" y="191"/>
                  </a:lnTo>
                  <a:lnTo>
                    <a:pt x="200" y="186"/>
                  </a:lnTo>
                  <a:lnTo>
                    <a:pt x="190" y="181"/>
                  </a:lnTo>
                  <a:lnTo>
                    <a:pt x="178" y="175"/>
                  </a:lnTo>
                  <a:lnTo>
                    <a:pt x="163" y="170"/>
                  </a:lnTo>
                  <a:lnTo>
                    <a:pt x="145" y="167"/>
                  </a:lnTo>
                  <a:lnTo>
                    <a:pt x="122" y="167"/>
                  </a:lnTo>
                  <a:lnTo>
                    <a:pt x="118" y="168"/>
                  </a:lnTo>
                  <a:lnTo>
                    <a:pt x="113" y="170"/>
                  </a:lnTo>
                  <a:lnTo>
                    <a:pt x="110" y="172"/>
                  </a:lnTo>
                  <a:lnTo>
                    <a:pt x="109" y="175"/>
                  </a:lnTo>
                  <a:lnTo>
                    <a:pt x="108" y="178"/>
                  </a:lnTo>
                  <a:lnTo>
                    <a:pt x="109" y="182"/>
                  </a:lnTo>
                  <a:lnTo>
                    <a:pt x="112" y="189"/>
                  </a:lnTo>
                  <a:lnTo>
                    <a:pt x="116" y="198"/>
                  </a:lnTo>
                  <a:lnTo>
                    <a:pt x="119" y="205"/>
                  </a:lnTo>
                  <a:lnTo>
                    <a:pt x="122" y="212"/>
                  </a:lnTo>
                  <a:lnTo>
                    <a:pt x="123" y="215"/>
                  </a:lnTo>
                  <a:lnTo>
                    <a:pt x="127" y="217"/>
                  </a:lnTo>
                  <a:lnTo>
                    <a:pt x="130" y="219"/>
                  </a:lnTo>
                  <a:lnTo>
                    <a:pt x="133" y="222"/>
                  </a:lnTo>
                  <a:lnTo>
                    <a:pt x="135" y="224"/>
                  </a:lnTo>
                  <a:lnTo>
                    <a:pt x="136" y="227"/>
                  </a:lnTo>
                  <a:lnTo>
                    <a:pt x="136" y="229"/>
                  </a:lnTo>
                  <a:lnTo>
                    <a:pt x="135" y="232"/>
                  </a:lnTo>
                  <a:lnTo>
                    <a:pt x="132" y="235"/>
                  </a:lnTo>
                  <a:lnTo>
                    <a:pt x="130" y="237"/>
                  </a:lnTo>
                  <a:lnTo>
                    <a:pt x="122" y="238"/>
                  </a:lnTo>
                  <a:lnTo>
                    <a:pt x="114" y="242"/>
                  </a:lnTo>
                  <a:lnTo>
                    <a:pt x="107" y="245"/>
                  </a:lnTo>
                  <a:lnTo>
                    <a:pt x="100" y="247"/>
                  </a:lnTo>
                  <a:lnTo>
                    <a:pt x="98" y="247"/>
                  </a:lnTo>
                  <a:lnTo>
                    <a:pt x="94" y="246"/>
                  </a:lnTo>
                  <a:lnTo>
                    <a:pt x="91" y="243"/>
                  </a:lnTo>
                  <a:lnTo>
                    <a:pt x="89" y="240"/>
                  </a:lnTo>
                  <a:lnTo>
                    <a:pt x="86" y="236"/>
                  </a:lnTo>
                  <a:lnTo>
                    <a:pt x="82" y="228"/>
                  </a:lnTo>
                  <a:lnTo>
                    <a:pt x="79" y="218"/>
                  </a:lnTo>
                  <a:lnTo>
                    <a:pt x="74" y="208"/>
                  </a:lnTo>
                  <a:lnTo>
                    <a:pt x="70" y="199"/>
                  </a:lnTo>
                  <a:lnTo>
                    <a:pt x="66" y="196"/>
                  </a:lnTo>
                  <a:lnTo>
                    <a:pt x="61" y="195"/>
                  </a:lnTo>
                  <a:lnTo>
                    <a:pt x="54" y="193"/>
                  </a:lnTo>
                  <a:lnTo>
                    <a:pt x="48" y="186"/>
                  </a:lnTo>
                  <a:lnTo>
                    <a:pt x="48" y="186"/>
                  </a:lnTo>
                  <a:lnTo>
                    <a:pt x="45" y="187"/>
                  </a:lnTo>
                  <a:lnTo>
                    <a:pt x="44" y="187"/>
                  </a:lnTo>
                  <a:lnTo>
                    <a:pt x="42" y="189"/>
                  </a:lnTo>
                  <a:lnTo>
                    <a:pt x="39" y="190"/>
                  </a:lnTo>
                  <a:lnTo>
                    <a:pt x="38" y="190"/>
                  </a:lnTo>
                  <a:lnTo>
                    <a:pt x="28" y="191"/>
                  </a:lnTo>
                  <a:lnTo>
                    <a:pt x="17" y="187"/>
                  </a:lnTo>
                  <a:lnTo>
                    <a:pt x="9" y="180"/>
                  </a:lnTo>
                  <a:lnTo>
                    <a:pt x="2" y="171"/>
                  </a:lnTo>
                  <a:lnTo>
                    <a:pt x="0" y="159"/>
                  </a:lnTo>
                  <a:lnTo>
                    <a:pt x="1" y="149"/>
                  </a:lnTo>
                  <a:lnTo>
                    <a:pt x="5" y="139"/>
                  </a:lnTo>
                  <a:lnTo>
                    <a:pt x="12" y="133"/>
                  </a:lnTo>
                  <a:lnTo>
                    <a:pt x="48" y="116"/>
                  </a:lnTo>
                  <a:lnTo>
                    <a:pt x="76" y="99"/>
                  </a:lnTo>
                  <a:lnTo>
                    <a:pt x="95" y="84"/>
                  </a:lnTo>
                  <a:lnTo>
                    <a:pt x="109" y="69"/>
                  </a:lnTo>
                  <a:lnTo>
                    <a:pt x="118" y="55"/>
                  </a:lnTo>
                  <a:lnTo>
                    <a:pt x="125" y="42"/>
                  </a:lnTo>
                  <a:lnTo>
                    <a:pt x="127" y="31"/>
                  </a:lnTo>
                  <a:lnTo>
                    <a:pt x="130" y="20"/>
                  </a:lnTo>
                  <a:lnTo>
                    <a:pt x="132" y="12"/>
                  </a:lnTo>
                  <a:lnTo>
                    <a:pt x="136" y="5"/>
                  </a:lnTo>
                  <a:lnTo>
                    <a:pt x="142" y="1"/>
                  </a:lnTo>
                  <a:lnTo>
                    <a:pt x="151"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grpSp>
      <p:sp>
        <p:nvSpPr>
          <p:cNvPr id="25" name="矩形 24"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549157" y="-975631"/>
            <a:ext cx="583096" cy="838080"/>
          </a:xfrm>
          <a:prstGeom prst="rect">
            <a:avLst/>
          </a:prstGeom>
          <a:solidFill>
            <a:srgbClr val="365B7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 name="矩形 25"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1132253" y="-975631"/>
            <a:ext cx="583096" cy="838080"/>
          </a:xfrm>
          <a:prstGeom prst="rect">
            <a:avLst/>
          </a:prstGeom>
          <a:solidFill>
            <a:srgbClr val="96648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 name="矩形 26"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1715349" y="-975631"/>
            <a:ext cx="583096" cy="838080"/>
          </a:xfrm>
          <a:prstGeom prst="rect">
            <a:avLst/>
          </a:prstGeom>
          <a:solidFill>
            <a:srgbClr val="D06F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 name="矩形 27"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2298446" y="-975631"/>
            <a:ext cx="583096" cy="838080"/>
          </a:xfrm>
          <a:prstGeom prst="rect">
            <a:avLst/>
          </a:prstGeom>
          <a:solidFill>
            <a:srgbClr val="F779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 name="矩形 28"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2881542" y="-975631"/>
            <a:ext cx="583096" cy="838080"/>
          </a:xfrm>
          <a:prstGeom prst="rect">
            <a:avLst/>
          </a:prstGeom>
          <a:solidFill>
            <a:srgbClr val="F8AD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7" name="组合 6"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GrpSpPr/>
          <p:nvPr/>
        </p:nvGrpSpPr>
        <p:grpSpPr>
          <a:xfrm>
            <a:off x="6736642" y="2311088"/>
            <a:ext cx="3744673" cy="1270244"/>
            <a:chOff x="6736642" y="2311088"/>
            <a:chExt cx="3744673" cy="1270244"/>
          </a:xfrm>
        </p:grpSpPr>
        <p:sp>
          <p:nvSpPr>
            <p:cNvPr id="32" name="圆角矩形 31"/>
            <p:cNvSpPr/>
            <p:nvPr/>
          </p:nvSpPr>
          <p:spPr>
            <a:xfrm>
              <a:off x="6736642" y="2311088"/>
              <a:ext cx="3744673" cy="1270244"/>
            </a:xfrm>
            <a:prstGeom prst="roundRect">
              <a:avLst>
                <a:gd name="adj" fmla="val 5364"/>
              </a:avLst>
            </a:prstGeom>
            <a:solidFill>
              <a:schemeClr val="bg1"/>
            </a:solidFill>
            <a:ln w="19050">
              <a:gradFill>
                <a:gsLst>
                  <a:gs pos="89000">
                    <a:schemeClr val="bg1">
                      <a:lumMod val="85000"/>
                    </a:schemeClr>
                  </a:gs>
                  <a:gs pos="0">
                    <a:schemeClr val="bg1"/>
                  </a:gs>
                </a:gsLst>
                <a:lin ang="7200000" scaled="0"/>
              </a:gradFill>
            </a:ln>
            <a:effectLst>
              <a:outerShdw blurRad="254000" dist="127000" dir="8160000" algn="tr" rotWithShape="0">
                <a:prstClr val="black">
                  <a:alpha val="34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KaiTi" panose="02010609060101010101" pitchFamily="49" charset="-122"/>
                <a:ea typeface="KaiTi" panose="02010609060101010101" pitchFamily="49" charset="-122"/>
              </a:endParaRPr>
            </a:p>
          </p:txBody>
        </p:sp>
        <p:sp>
          <p:nvSpPr>
            <p:cNvPr id="33" name="Rectangle 42"/>
            <p:cNvSpPr/>
            <p:nvPr/>
          </p:nvSpPr>
          <p:spPr>
            <a:xfrm flipH="1">
              <a:off x="7062597" y="2604051"/>
              <a:ext cx="3136101" cy="589653"/>
            </a:xfrm>
            <a:prstGeom prst="rect">
              <a:avLst/>
            </a:prstGeom>
            <a:noFill/>
            <a:ln w="12700" cap="flat" cmpd="sng" algn="ctr">
              <a:noFill/>
              <a:prstDash val="solid"/>
            </a:ln>
            <a:effectLst/>
          </p:spPr>
          <p:txBody>
            <a:bodyPr lIns="91440" tIns="0" rIns="91440" bIns="0" rtlCol="0" anchor="t"/>
            <a:lstStyle/>
            <a:p>
              <a:pPr>
                <a:defRPr/>
              </a:pPr>
              <a:r>
                <a:rPr lang="zh-CN" altLang="en-US" sz="3200" kern="0" dirty="0">
                  <a:solidFill>
                    <a:schemeClr val="tx1">
                      <a:lumMod val="65000"/>
                      <a:lumOff val="35000"/>
                    </a:schemeClr>
                  </a:solidFill>
                  <a:latin typeface="KaiTi" panose="02010609060101010101" pitchFamily="49" charset="-122"/>
                  <a:ea typeface="KaiTi" panose="02010609060101010101" pitchFamily="49" charset="-122"/>
                  <a:cs typeface="Arial" pitchFamily="34" charset="0"/>
                </a:rPr>
                <a:t>面试结果的评价</a:t>
              </a:r>
              <a:endParaRPr lang="en-US" sz="3200" kern="0" dirty="0">
                <a:solidFill>
                  <a:schemeClr val="tx1">
                    <a:lumMod val="65000"/>
                    <a:lumOff val="35000"/>
                  </a:schemeClr>
                </a:solidFill>
                <a:latin typeface="KaiTi" panose="02010609060101010101" pitchFamily="49" charset="-122"/>
                <a:ea typeface="KaiTi" panose="02010609060101010101" pitchFamily="49" charset="-122"/>
                <a:cs typeface="Arial" pitchFamily="34" charset="0"/>
              </a:endParaRPr>
            </a:p>
          </p:txBody>
        </p:sp>
      </p:grpSp>
      <p:grpSp>
        <p:nvGrpSpPr>
          <p:cNvPr id="6" name="组合 5"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GrpSpPr/>
          <p:nvPr/>
        </p:nvGrpSpPr>
        <p:grpSpPr>
          <a:xfrm>
            <a:off x="2113595" y="2311088"/>
            <a:ext cx="3744673" cy="1270244"/>
            <a:chOff x="2195505" y="2385894"/>
            <a:chExt cx="3744673" cy="1270244"/>
          </a:xfrm>
        </p:grpSpPr>
        <p:sp>
          <p:nvSpPr>
            <p:cNvPr id="37" name="圆角矩形 36"/>
            <p:cNvSpPr/>
            <p:nvPr/>
          </p:nvSpPr>
          <p:spPr>
            <a:xfrm>
              <a:off x="2195505" y="2385894"/>
              <a:ext cx="3744673" cy="1270244"/>
            </a:xfrm>
            <a:prstGeom prst="roundRect">
              <a:avLst>
                <a:gd name="adj" fmla="val 5364"/>
              </a:avLst>
            </a:prstGeom>
            <a:solidFill>
              <a:schemeClr val="bg1"/>
            </a:solidFill>
            <a:ln w="19050">
              <a:gradFill>
                <a:gsLst>
                  <a:gs pos="89000">
                    <a:schemeClr val="bg1">
                      <a:lumMod val="85000"/>
                    </a:schemeClr>
                  </a:gs>
                  <a:gs pos="0">
                    <a:schemeClr val="bg1"/>
                  </a:gs>
                </a:gsLst>
                <a:lin ang="7200000" scaled="0"/>
              </a:gradFill>
            </a:ln>
            <a:effectLst>
              <a:outerShdw blurRad="254000" dist="127000" dir="8160000" algn="tr" rotWithShape="0">
                <a:prstClr val="black">
                  <a:alpha val="34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KaiTi" panose="02010609060101010101" pitchFamily="49" charset="-122"/>
                <a:ea typeface="KaiTi" panose="02010609060101010101" pitchFamily="49" charset="-122"/>
              </a:endParaRPr>
            </a:p>
          </p:txBody>
        </p:sp>
        <p:sp>
          <p:nvSpPr>
            <p:cNvPr id="38" name="Rectangle 42"/>
            <p:cNvSpPr/>
            <p:nvPr/>
          </p:nvSpPr>
          <p:spPr>
            <a:xfrm flipH="1">
              <a:off x="2963452" y="2726189"/>
              <a:ext cx="2474705" cy="589653"/>
            </a:xfrm>
            <a:prstGeom prst="rect">
              <a:avLst/>
            </a:prstGeom>
            <a:noFill/>
            <a:ln w="12700" cap="flat" cmpd="sng" algn="ctr">
              <a:noFill/>
              <a:prstDash val="solid"/>
            </a:ln>
            <a:effectLst/>
          </p:spPr>
          <p:txBody>
            <a:bodyPr lIns="91440" tIns="0" rIns="91440" bIns="0" rtlCol="0" anchor="t"/>
            <a:lstStyle/>
            <a:p>
              <a:pPr>
                <a:defRPr/>
              </a:pPr>
              <a:r>
                <a:rPr lang="zh-CN" altLang="en-US" sz="3200" kern="0" dirty="0">
                  <a:solidFill>
                    <a:schemeClr val="tx1">
                      <a:lumMod val="65000"/>
                      <a:lumOff val="35000"/>
                    </a:schemeClr>
                  </a:solidFill>
                  <a:latin typeface="KaiTi" panose="02010609060101010101" pitchFamily="49" charset="-122"/>
                  <a:ea typeface="KaiTi" panose="02010609060101010101" pitchFamily="49" charset="-122"/>
                  <a:cs typeface="Arial" pitchFamily="34" charset="0"/>
                </a:rPr>
                <a:t>结构化面试</a:t>
              </a:r>
              <a:endParaRPr lang="en-US" sz="3200" kern="0" dirty="0">
                <a:solidFill>
                  <a:schemeClr val="tx1">
                    <a:lumMod val="65000"/>
                    <a:lumOff val="35000"/>
                  </a:schemeClr>
                </a:solidFill>
                <a:latin typeface="KaiTi" panose="02010609060101010101" pitchFamily="49" charset="-122"/>
                <a:ea typeface="KaiTi" panose="02010609060101010101" pitchFamily="49" charset="-122"/>
                <a:cs typeface="Arial" pitchFamily="34" charset="0"/>
              </a:endParaRPr>
            </a:p>
          </p:txBody>
        </p:sp>
      </p:grpSp>
      <p:grpSp>
        <p:nvGrpSpPr>
          <p:cNvPr id="8" name="组合 7"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GrpSpPr/>
          <p:nvPr/>
        </p:nvGrpSpPr>
        <p:grpSpPr>
          <a:xfrm>
            <a:off x="6758312" y="4933976"/>
            <a:ext cx="3744673" cy="1270244"/>
            <a:chOff x="6758312" y="4933976"/>
            <a:chExt cx="3744673" cy="1270244"/>
          </a:xfrm>
        </p:grpSpPr>
        <p:sp>
          <p:nvSpPr>
            <p:cNvPr id="42" name="圆角矩形 41"/>
            <p:cNvSpPr/>
            <p:nvPr/>
          </p:nvSpPr>
          <p:spPr>
            <a:xfrm>
              <a:off x="6758312" y="4933976"/>
              <a:ext cx="3744673" cy="1270244"/>
            </a:xfrm>
            <a:prstGeom prst="roundRect">
              <a:avLst>
                <a:gd name="adj" fmla="val 5364"/>
              </a:avLst>
            </a:prstGeom>
            <a:solidFill>
              <a:schemeClr val="bg1"/>
            </a:solidFill>
            <a:ln w="19050">
              <a:gradFill>
                <a:gsLst>
                  <a:gs pos="89000">
                    <a:schemeClr val="bg1">
                      <a:lumMod val="85000"/>
                    </a:schemeClr>
                  </a:gs>
                  <a:gs pos="0">
                    <a:schemeClr val="bg1"/>
                  </a:gs>
                </a:gsLst>
                <a:lin ang="7200000" scaled="0"/>
              </a:gradFill>
            </a:ln>
            <a:effectLst>
              <a:outerShdw blurRad="254000" dist="127000" dir="8160000" algn="tr" rotWithShape="0">
                <a:prstClr val="black">
                  <a:alpha val="34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KaiTi" panose="02010609060101010101" pitchFamily="49" charset="-122"/>
                <a:ea typeface="KaiTi" panose="02010609060101010101" pitchFamily="49" charset="-122"/>
              </a:endParaRPr>
            </a:p>
          </p:txBody>
        </p:sp>
        <p:sp>
          <p:nvSpPr>
            <p:cNvPr id="43" name="Rectangle 42"/>
            <p:cNvSpPr/>
            <p:nvPr/>
          </p:nvSpPr>
          <p:spPr>
            <a:xfrm flipH="1">
              <a:off x="7259624" y="5304738"/>
              <a:ext cx="3136101" cy="589653"/>
            </a:xfrm>
            <a:prstGeom prst="rect">
              <a:avLst/>
            </a:prstGeom>
            <a:noFill/>
            <a:ln w="12700" cap="flat" cmpd="sng" algn="ctr">
              <a:noFill/>
              <a:prstDash val="solid"/>
            </a:ln>
            <a:effectLst/>
          </p:spPr>
          <p:txBody>
            <a:bodyPr lIns="91440" tIns="0" rIns="91440" bIns="0" rtlCol="0" anchor="t"/>
            <a:lstStyle/>
            <a:p>
              <a:pPr>
                <a:defRPr/>
              </a:pPr>
              <a:r>
                <a:rPr lang="zh-CN" altLang="en-US" sz="3200" kern="0" dirty="0">
                  <a:solidFill>
                    <a:schemeClr val="tx1">
                      <a:lumMod val="65000"/>
                      <a:lumOff val="35000"/>
                    </a:schemeClr>
                  </a:solidFill>
                  <a:latin typeface="KaiTi" panose="02010609060101010101" pitchFamily="49" charset="-122"/>
                  <a:ea typeface="KaiTi" panose="02010609060101010101" pitchFamily="49" charset="-122"/>
                  <a:cs typeface="Arial" pitchFamily="34" charset="0"/>
                </a:rPr>
                <a:t>面试评价标准</a:t>
              </a:r>
              <a:endParaRPr lang="en-US" sz="3200" kern="0" dirty="0">
                <a:solidFill>
                  <a:schemeClr val="tx1">
                    <a:lumMod val="65000"/>
                    <a:lumOff val="35000"/>
                  </a:schemeClr>
                </a:solidFill>
                <a:latin typeface="KaiTi" panose="02010609060101010101" pitchFamily="49" charset="-122"/>
                <a:ea typeface="KaiTi" panose="02010609060101010101" pitchFamily="49" charset="-122"/>
                <a:cs typeface="Arial" pitchFamily="34" charset="0"/>
              </a:endParaRPr>
            </a:p>
          </p:txBody>
        </p:sp>
      </p:grpSp>
      <p:grpSp>
        <p:nvGrpSpPr>
          <p:cNvPr id="9" name="组合 8"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GrpSpPr/>
          <p:nvPr/>
        </p:nvGrpSpPr>
        <p:grpSpPr>
          <a:xfrm>
            <a:off x="2195505" y="4933976"/>
            <a:ext cx="3744673" cy="1270244"/>
            <a:chOff x="2195505" y="4933976"/>
            <a:chExt cx="3744673" cy="1270244"/>
          </a:xfrm>
        </p:grpSpPr>
        <p:sp>
          <p:nvSpPr>
            <p:cNvPr id="47" name="圆角矩形 46"/>
            <p:cNvSpPr/>
            <p:nvPr/>
          </p:nvSpPr>
          <p:spPr>
            <a:xfrm>
              <a:off x="2195505" y="4933976"/>
              <a:ext cx="3744673" cy="1270244"/>
            </a:xfrm>
            <a:prstGeom prst="roundRect">
              <a:avLst>
                <a:gd name="adj" fmla="val 5364"/>
              </a:avLst>
            </a:prstGeom>
            <a:solidFill>
              <a:schemeClr val="bg1"/>
            </a:solidFill>
            <a:ln w="19050">
              <a:gradFill>
                <a:gsLst>
                  <a:gs pos="89000">
                    <a:schemeClr val="bg1">
                      <a:lumMod val="85000"/>
                    </a:schemeClr>
                  </a:gs>
                  <a:gs pos="0">
                    <a:schemeClr val="bg1"/>
                  </a:gs>
                </a:gsLst>
                <a:lin ang="7200000" scaled="0"/>
              </a:gradFill>
            </a:ln>
            <a:effectLst>
              <a:outerShdw blurRad="254000" dist="127000" dir="8160000" algn="tr" rotWithShape="0">
                <a:prstClr val="black">
                  <a:alpha val="34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KaiTi" panose="02010609060101010101" pitchFamily="49" charset="-122"/>
                <a:ea typeface="KaiTi" panose="02010609060101010101" pitchFamily="49" charset="-122"/>
              </a:endParaRPr>
            </a:p>
          </p:txBody>
        </p:sp>
        <p:sp>
          <p:nvSpPr>
            <p:cNvPr id="48" name="Rectangle 42"/>
            <p:cNvSpPr/>
            <p:nvPr/>
          </p:nvSpPr>
          <p:spPr>
            <a:xfrm flipH="1">
              <a:off x="2706821" y="5304738"/>
              <a:ext cx="3136101" cy="589653"/>
            </a:xfrm>
            <a:prstGeom prst="rect">
              <a:avLst/>
            </a:prstGeom>
            <a:noFill/>
            <a:ln w="12700" cap="flat" cmpd="sng" algn="ctr">
              <a:noFill/>
              <a:prstDash val="solid"/>
            </a:ln>
            <a:effectLst/>
          </p:spPr>
          <p:txBody>
            <a:bodyPr lIns="91440" tIns="0" rIns="91440" bIns="0" rtlCol="0" anchor="t"/>
            <a:lstStyle/>
            <a:p>
              <a:pPr>
                <a:defRPr/>
              </a:pPr>
              <a:r>
                <a:rPr lang="zh-CN" altLang="en-US" sz="3200" kern="0" dirty="0">
                  <a:solidFill>
                    <a:schemeClr val="tx1">
                      <a:lumMod val="65000"/>
                      <a:lumOff val="35000"/>
                    </a:schemeClr>
                  </a:solidFill>
                  <a:latin typeface="KaiTi" panose="02010609060101010101" pitchFamily="49" charset="-122"/>
                  <a:ea typeface="KaiTi" panose="02010609060101010101" pitchFamily="49" charset="-122"/>
                  <a:cs typeface="Arial" pitchFamily="34" charset="0"/>
                </a:rPr>
                <a:t>面试评分表</a:t>
              </a:r>
              <a:endParaRPr lang="en-US" sz="3200" kern="0" dirty="0">
                <a:solidFill>
                  <a:schemeClr val="tx1">
                    <a:lumMod val="65000"/>
                    <a:lumOff val="35000"/>
                  </a:schemeClr>
                </a:solidFill>
                <a:latin typeface="KaiTi" panose="02010609060101010101" pitchFamily="49" charset="-122"/>
                <a:ea typeface="KaiTi" panose="02010609060101010101" pitchFamily="49" charset="-122"/>
                <a:cs typeface="Arial" pitchFamily="34" charset="0"/>
              </a:endParaRPr>
            </a:p>
          </p:txBody>
        </p:sp>
      </p:grpSp>
      <p:cxnSp>
        <p:nvCxnSpPr>
          <p:cNvPr id="55" name="直接连接符 54"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CxnSpPr/>
          <p:nvPr/>
        </p:nvCxnSpPr>
        <p:spPr>
          <a:xfrm>
            <a:off x="3246637" y="1273629"/>
            <a:ext cx="5770860"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56" name="文本框 55"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txBox="1"/>
          <p:nvPr/>
        </p:nvSpPr>
        <p:spPr>
          <a:xfrm>
            <a:off x="4988915" y="434470"/>
            <a:ext cx="1877437" cy="523220"/>
          </a:xfrm>
          <a:prstGeom prst="rect">
            <a:avLst/>
          </a:prstGeom>
          <a:noFill/>
        </p:spPr>
        <p:txBody>
          <a:bodyPr wrap="none" rtlCol="0">
            <a:spAutoFit/>
          </a:bodyPr>
          <a:lstStyle/>
          <a:p>
            <a:r>
              <a:rPr lang="zh-CN" altLang="en-US" sz="2800" b="1" spc="500" dirty="0">
                <a:solidFill>
                  <a:schemeClr val="bg1">
                    <a:lumMod val="50000"/>
                  </a:schemeClr>
                </a:solidFill>
                <a:latin typeface="微软雅黑" panose="020B0503020204020204" pitchFamily="34" charset="-122"/>
                <a:ea typeface="微软雅黑" panose="020B0503020204020204" pitchFamily="34" charset="-122"/>
                <a:cs typeface="Arial" panose="020B0604020202020204" pitchFamily="34" charset="0"/>
              </a:rPr>
              <a:t>重点概念</a:t>
            </a:r>
            <a:endParaRPr lang="en-US" altLang="zh-CN" sz="2800" b="1" spc="500" dirty="0">
              <a:solidFill>
                <a:schemeClr val="bg1">
                  <a:lumMod val="50000"/>
                </a:schemeClr>
              </a:solidFill>
              <a:latin typeface="微软雅黑" panose="020B0503020204020204" pitchFamily="34" charset="-122"/>
              <a:ea typeface="微软雅黑" panose="020B0503020204020204" pitchFamily="34" charset="-122"/>
              <a:cs typeface="Arial" panose="020B0604020202020204" pitchFamily="34" charset="0"/>
            </a:endParaRPr>
          </a:p>
        </p:txBody>
      </p:sp>
      <p:sp>
        <p:nvSpPr>
          <p:cNvPr id="57" name="椭圆 56"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flipH="1">
            <a:off x="2686180" y="813581"/>
            <a:ext cx="157493" cy="157493"/>
          </a:xfrm>
          <a:prstGeom prst="ellipse">
            <a:avLst/>
          </a:prstGeom>
          <a:solidFill>
            <a:srgbClr val="D06F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8" name="椭圆 57"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flipH="1">
            <a:off x="2686180" y="335956"/>
            <a:ext cx="321030" cy="321030"/>
          </a:xfrm>
          <a:prstGeom prst="ellipse">
            <a:avLst/>
          </a:prstGeom>
          <a:solidFill>
            <a:srgbClr val="966481"/>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9" name="椭圆 58"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flipH="1">
            <a:off x="2991678" y="806317"/>
            <a:ext cx="219803" cy="219803"/>
          </a:xfrm>
          <a:prstGeom prst="ellipse">
            <a:avLst/>
          </a:prstGeom>
          <a:solidFill>
            <a:srgbClr val="365B7C"/>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0" name="椭圆 59"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flipH="1">
            <a:off x="2031169" y="697840"/>
            <a:ext cx="164852" cy="164852"/>
          </a:xfrm>
          <a:prstGeom prst="ellipse">
            <a:avLst/>
          </a:prstGeom>
          <a:solidFill>
            <a:srgbClr val="F779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1" name="椭圆 60"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9354354" y="755438"/>
            <a:ext cx="157493" cy="157493"/>
          </a:xfrm>
          <a:prstGeom prst="ellipse">
            <a:avLst/>
          </a:prstGeom>
          <a:solidFill>
            <a:srgbClr val="D06F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2" name="椭圆 61"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9190817" y="277813"/>
            <a:ext cx="321030" cy="321030"/>
          </a:xfrm>
          <a:prstGeom prst="ellipse">
            <a:avLst/>
          </a:prstGeom>
          <a:solidFill>
            <a:srgbClr val="966481"/>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3" name="椭圆 62"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a:off x="8986546" y="748174"/>
            <a:ext cx="219803" cy="219803"/>
          </a:xfrm>
          <a:prstGeom prst="ellipse">
            <a:avLst/>
          </a:prstGeom>
          <a:solidFill>
            <a:srgbClr val="365B7C"/>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4" name="椭圆 63"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a:off x="10002006" y="639697"/>
            <a:ext cx="164852" cy="164852"/>
          </a:xfrm>
          <a:prstGeom prst="ellipse">
            <a:avLst/>
          </a:prstGeom>
          <a:solidFill>
            <a:srgbClr val="F779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 name="e7d195523061f1c0"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hidden="1"/>
          <p:cNvSpPr txBox="1"/>
          <p:nvPr/>
        </p:nvSpPr>
        <p:spPr>
          <a:xfrm>
            <a:off x="-355600" y="1803400"/>
            <a:ext cx="293927" cy="1016000"/>
          </a:xfrm>
          <a:prstGeom prst="rect">
            <a:avLst/>
          </a:prstGeom>
          <a:noFill/>
        </p:spPr>
        <p:txBody>
          <a:bodyPr vert="wordArtVert" rtlCol="0">
            <a:spAutoFit/>
          </a:bodyPr>
          <a:lstStyle/>
          <a:p>
            <a:r>
              <a:rPr lang="en-US" altLang="zh-CN" sz="100"/>
              <a:t>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a:t>
            </a:r>
            <a:endParaRPr lang="zh-CN" altLang="en-US" sz="100"/>
          </a:p>
        </p:txBody>
      </p:sp>
    </p:spTree>
    <p:extLst>
      <p:ext uri="{BB962C8B-B14F-4D97-AF65-F5344CB8AC3E}">
        <p14:creationId xmlns:p14="http://schemas.microsoft.com/office/powerpoint/2010/main" val="3170831112"/>
      </p:ext>
    </p:extLst>
  </p:cSld>
  <p:clrMapOvr>
    <a:masterClrMapping/>
  </p:clrMapOvr>
  <p:transition spd="slow" advTm="0">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with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1000"/>
                                        <p:tgtEl>
                                          <p:spTgt spid="5"/>
                                        </p:tgtEl>
                                      </p:cBhvr>
                                    </p:animEffect>
                                    <p:anim calcmode="lin" valueType="num">
                                      <p:cBhvr>
                                        <p:cTn id="8" dur="1000" fill="hold"/>
                                        <p:tgtEl>
                                          <p:spTgt spid="5"/>
                                        </p:tgtEl>
                                        <p:attrNameLst>
                                          <p:attrName>ppt_x</p:attrName>
                                        </p:attrNameLst>
                                      </p:cBhvr>
                                      <p:tavLst>
                                        <p:tav tm="0">
                                          <p:val>
                                            <p:strVal val="#ppt_x"/>
                                          </p:val>
                                        </p:tav>
                                        <p:tav tm="100000">
                                          <p:val>
                                            <p:strVal val="#ppt_x"/>
                                          </p:val>
                                        </p:tav>
                                      </p:tavLst>
                                    </p:anim>
                                    <p:anim calcmode="lin" valueType="num">
                                      <p:cBhvr>
                                        <p:cTn id="9" dur="900" decel="100000" fill="hold"/>
                                        <p:tgtEl>
                                          <p:spTgt spid="5"/>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5"/>
                                        </p:tgtEl>
                                        <p:attrNameLst>
                                          <p:attrName>ppt_y</p:attrName>
                                        </p:attrNameLst>
                                      </p:cBhvr>
                                      <p:tavLst>
                                        <p:tav tm="0">
                                          <p:val>
                                            <p:strVal val="#ppt_y-.03"/>
                                          </p:val>
                                        </p:tav>
                                        <p:tav tm="100000">
                                          <p:val>
                                            <p:strVal val="#ppt_y"/>
                                          </p:val>
                                        </p:tav>
                                      </p:tavLst>
                                    </p:anim>
                                  </p:childTnLst>
                                </p:cTn>
                              </p:par>
                              <p:par>
                                <p:cTn id="11" presetID="37" presetClass="entr" presetSubtype="0" fill="hold" nodeType="withEffect">
                                  <p:stCondLst>
                                    <p:cond delay="250"/>
                                  </p:stCondLst>
                                  <p:childTnLst>
                                    <p:set>
                                      <p:cBhvr>
                                        <p:cTn id="12" dur="1" fill="hold">
                                          <p:stCondLst>
                                            <p:cond delay="0"/>
                                          </p:stCondLst>
                                        </p:cTn>
                                        <p:tgtEl>
                                          <p:spTgt spid="2"/>
                                        </p:tgtEl>
                                        <p:attrNameLst>
                                          <p:attrName>style.visibility</p:attrName>
                                        </p:attrNameLst>
                                      </p:cBhvr>
                                      <p:to>
                                        <p:strVal val="visible"/>
                                      </p:to>
                                    </p:set>
                                    <p:animEffect transition="in" filter="fade">
                                      <p:cBhvr>
                                        <p:cTn id="13" dur="1000"/>
                                        <p:tgtEl>
                                          <p:spTgt spid="2"/>
                                        </p:tgtEl>
                                      </p:cBhvr>
                                    </p:animEffect>
                                    <p:anim calcmode="lin" valueType="num">
                                      <p:cBhvr>
                                        <p:cTn id="14" dur="1000" fill="hold"/>
                                        <p:tgtEl>
                                          <p:spTgt spid="2"/>
                                        </p:tgtEl>
                                        <p:attrNameLst>
                                          <p:attrName>ppt_x</p:attrName>
                                        </p:attrNameLst>
                                      </p:cBhvr>
                                      <p:tavLst>
                                        <p:tav tm="0">
                                          <p:val>
                                            <p:strVal val="#ppt_x"/>
                                          </p:val>
                                        </p:tav>
                                        <p:tav tm="100000">
                                          <p:val>
                                            <p:strVal val="#ppt_x"/>
                                          </p:val>
                                        </p:tav>
                                      </p:tavLst>
                                    </p:anim>
                                    <p:anim calcmode="lin" valueType="num">
                                      <p:cBhvr>
                                        <p:cTn id="15" dur="900" decel="100000" fill="hold"/>
                                        <p:tgtEl>
                                          <p:spTgt spid="2"/>
                                        </p:tgtEl>
                                        <p:attrNameLst>
                                          <p:attrName>ppt_y</p:attrName>
                                        </p:attrNameLst>
                                      </p:cBhvr>
                                      <p:tavLst>
                                        <p:tav tm="0">
                                          <p:val>
                                            <p:strVal val="#ppt_y+1"/>
                                          </p:val>
                                        </p:tav>
                                        <p:tav tm="100000">
                                          <p:val>
                                            <p:strVal val="#ppt_y-.03"/>
                                          </p:val>
                                        </p:tav>
                                      </p:tavLst>
                                    </p:anim>
                                    <p:anim calcmode="lin" valueType="num">
                                      <p:cBhvr>
                                        <p:cTn id="16" dur="100" accel="100000" fill="hold">
                                          <p:stCondLst>
                                            <p:cond delay="900"/>
                                          </p:stCondLst>
                                        </p:cTn>
                                        <p:tgtEl>
                                          <p:spTgt spid="2"/>
                                        </p:tgtEl>
                                        <p:attrNameLst>
                                          <p:attrName>ppt_y</p:attrName>
                                        </p:attrNameLst>
                                      </p:cBhvr>
                                      <p:tavLst>
                                        <p:tav tm="0">
                                          <p:val>
                                            <p:strVal val="#ppt_y-.03"/>
                                          </p:val>
                                        </p:tav>
                                        <p:tav tm="100000">
                                          <p:val>
                                            <p:strVal val="#ppt_y"/>
                                          </p:val>
                                        </p:tav>
                                      </p:tavLst>
                                    </p:anim>
                                  </p:childTnLst>
                                </p:cTn>
                              </p:par>
                              <p:par>
                                <p:cTn id="17" presetID="37" presetClass="entr" presetSubtype="0" fill="hold" nodeType="withEffect">
                                  <p:stCondLst>
                                    <p:cond delay="500"/>
                                  </p:stCondLst>
                                  <p:childTnLst>
                                    <p:set>
                                      <p:cBhvr>
                                        <p:cTn id="18" dur="1" fill="hold">
                                          <p:stCondLst>
                                            <p:cond delay="0"/>
                                          </p:stCondLst>
                                        </p:cTn>
                                        <p:tgtEl>
                                          <p:spTgt spid="3"/>
                                        </p:tgtEl>
                                        <p:attrNameLst>
                                          <p:attrName>style.visibility</p:attrName>
                                        </p:attrNameLst>
                                      </p:cBhvr>
                                      <p:to>
                                        <p:strVal val="visible"/>
                                      </p:to>
                                    </p:set>
                                    <p:animEffect transition="in" filter="fade">
                                      <p:cBhvr>
                                        <p:cTn id="19" dur="1000"/>
                                        <p:tgtEl>
                                          <p:spTgt spid="3"/>
                                        </p:tgtEl>
                                      </p:cBhvr>
                                    </p:animEffect>
                                    <p:anim calcmode="lin" valueType="num">
                                      <p:cBhvr>
                                        <p:cTn id="20" dur="1000" fill="hold"/>
                                        <p:tgtEl>
                                          <p:spTgt spid="3"/>
                                        </p:tgtEl>
                                        <p:attrNameLst>
                                          <p:attrName>ppt_x</p:attrName>
                                        </p:attrNameLst>
                                      </p:cBhvr>
                                      <p:tavLst>
                                        <p:tav tm="0">
                                          <p:val>
                                            <p:strVal val="#ppt_x"/>
                                          </p:val>
                                        </p:tav>
                                        <p:tav tm="100000">
                                          <p:val>
                                            <p:strVal val="#ppt_x"/>
                                          </p:val>
                                        </p:tav>
                                      </p:tavLst>
                                    </p:anim>
                                    <p:anim calcmode="lin" valueType="num">
                                      <p:cBhvr>
                                        <p:cTn id="21" dur="900" decel="100000" fill="hold"/>
                                        <p:tgtEl>
                                          <p:spTgt spid="3"/>
                                        </p:tgtEl>
                                        <p:attrNameLst>
                                          <p:attrName>ppt_y</p:attrName>
                                        </p:attrNameLst>
                                      </p:cBhvr>
                                      <p:tavLst>
                                        <p:tav tm="0">
                                          <p:val>
                                            <p:strVal val="#ppt_y+1"/>
                                          </p:val>
                                        </p:tav>
                                        <p:tav tm="100000">
                                          <p:val>
                                            <p:strVal val="#ppt_y-.03"/>
                                          </p:val>
                                        </p:tav>
                                      </p:tavLst>
                                    </p:anim>
                                    <p:anim calcmode="lin" valueType="num">
                                      <p:cBhvr>
                                        <p:cTn id="22" dur="100" accel="100000" fill="hold">
                                          <p:stCondLst>
                                            <p:cond delay="900"/>
                                          </p:stCondLst>
                                        </p:cTn>
                                        <p:tgtEl>
                                          <p:spTgt spid="3"/>
                                        </p:tgtEl>
                                        <p:attrNameLst>
                                          <p:attrName>ppt_y</p:attrName>
                                        </p:attrNameLst>
                                      </p:cBhvr>
                                      <p:tavLst>
                                        <p:tav tm="0">
                                          <p:val>
                                            <p:strVal val="#ppt_y-.03"/>
                                          </p:val>
                                        </p:tav>
                                        <p:tav tm="100000">
                                          <p:val>
                                            <p:strVal val="#ppt_y"/>
                                          </p:val>
                                        </p:tav>
                                      </p:tavLst>
                                    </p:anim>
                                  </p:childTnLst>
                                </p:cTn>
                              </p:par>
                              <p:par>
                                <p:cTn id="23" presetID="37" presetClass="entr" presetSubtype="0" fill="hold" nodeType="withEffect">
                                  <p:stCondLst>
                                    <p:cond delay="750"/>
                                  </p:stCondLst>
                                  <p:childTnLst>
                                    <p:set>
                                      <p:cBhvr>
                                        <p:cTn id="24" dur="1" fill="hold">
                                          <p:stCondLst>
                                            <p:cond delay="0"/>
                                          </p:stCondLst>
                                        </p:cTn>
                                        <p:tgtEl>
                                          <p:spTgt spid="4"/>
                                        </p:tgtEl>
                                        <p:attrNameLst>
                                          <p:attrName>style.visibility</p:attrName>
                                        </p:attrNameLst>
                                      </p:cBhvr>
                                      <p:to>
                                        <p:strVal val="visible"/>
                                      </p:to>
                                    </p:set>
                                    <p:animEffect transition="in" filter="fade">
                                      <p:cBhvr>
                                        <p:cTn id="25" dur="1000"/>
                                        <p:tgtEl>
                                          <p:spTgt spid="4"/>
                                        </p:tgtEl>
                                      </p:cBhvr>
                                    </p:animEffect>
                                    <p:anim calcmode="lin" valueType="num">
                                      <p:cBhvr>
                                        <p:cTn id="26" dur="1000" fill="hold"/>
                                        <p:tgtEl>
                                          <p:spTgt spid="4"/>
                                        </p:tgtEl>
                                        <p:attrNameLst>
                                          <p:attrName>ppt_x</p:attrName>
                                        </p:attrNameLst>
                                      </p:cBhvr>
                                      <p:tavLst>
                                        <p:tav tm="0">
                                          <p:val>
                                            <p:strVal val="#ppt_x"/>
                                          </p:val>
                                        </p:tav>
                                        <p:tav tm="100000">
                                          <p:val>
                                            <p:strVal val="#ppt_x"/>
                                          </p:val>
                                        </p:tav>
                                      </p:tavLst>
                                    </p:anim>
                                    <p:anim calcmode="lin" valueType="num">
                                      <p:cBhvr>
                                        <p:cTn id="27" dur="900" decel="100000" fill="hold"/>
                                        <p:tgtEl>
                                          <p:spTgt spid="4"/>
                                        </p:tgtEl>
                                        <p:attrNameLst>
                                          <p:attrName>ppt_y</p:attrName>
                                        </p:attrNameLst>
                                      </p:cBhvr>
                                      <p:tavLst>
                                        <p:tav tm="0">
                                          <p:val>
                                            <p:strVal val="#ppt_y+1"/>
                                          </p:val>
                                        </p:tav>
                                        <p:tav tm="100000">
                                          <p:val>
                                            <p:strVal val="#ppt_y-.03"/>
                                          </p:val>
                                        </p:tav>
                                      </p:tavLst>
                                    </p:anim>
                                    <p:anim calcmode="lin" valueType="num">
                                      <p:cBhvr>
                                        <p:cTn id="28" dur="100" accel="100000" fill="hold">
                                          <p:stCondLst>
                                            <p:cond delay="900"/>
                                          </p:stCondLst>
                                        </p:cTn>
                                        <p:tgtEl>
                                          <p:spTgt spid="4"/>
                                        </p:tgtEl>
                                        <p:attrNameLst>
                                          <p:attrName>ppt_y</p:attrName>
                                        </p:attrNameLst>
                                      </p:cBhvr>
                                      <p:tavLst>
                                        <p:tav tm="0">
                                          <p:val>
                                            <p:strVal val="#ppt_y-.03"/>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14" presetClass="entr" presetSubtype="10" fill="hold" nodeType="clickEffect">
                                  <p:stCondLst>
                                    <p:cond delay="0"/>
                                  </p:stCondLst>
                                  <p:childTnLst>
                                    <p:set>
                                      <p:cBhvr>
                                        <p:cTn id="32" dur="1" fill="hold">
                                          <p:stCondLst>
                                            <p:cond delay="0"/>
                                          </p:stCondLst>
                                        </p:cTn>
                                        <p:tgtEl>
                                          <p:spTgt spid="9"/>
                                        </p:tgtEl>
                                        <p:attrNameLst>
                                          <p:attrName>style.visibility</p:attrName>
                                        </p:attrNameLst>
                                      </p:cBhvr>
                                      <p:to>
                                        <p:strVal val="visible"/>
                                      </p:to>
                                    </p:set>
                                    <p:animEffect transition="in" filter="randombar(horizontal)">
                                      <p:cBhvr>
                                        <p:cTn id="33" dur="500"/>
                                        <p:tgtEl>
                                          <p:spTgt spid="9"/>
                                        </p:tgtEl>
                                      </p:cBhvr>
                                    </p:animEffect>
                                  </p:childTnLst>
                                </p:cTn>
                              </p:par>
                            </p:childTnLst>
                          </p:cTn>
                        </p:par>
                      </p:childTnLst>
                    </p:cTn>
                  </p:par>
                  <p:par>
                    <p:cTn id="34" fill="hold">
                      <p:stCondLst>
                        <p:cond delay="indefinite"/>
                      </p:stCondLst>
                      <p:childTnLst>
                        <p:par>
                          <p:cTn id="35" fill="hold">
                            <p:stCondLst>
                              <p:cond delay="0"/>
                            </p:stCondLst>
                            <p:childTnLst>
                              <p:par>
                                <p:cTn id="36" presetID="53" presetClass="entr" presetSubtype="16" fill="hold" nodeType="clickEffect">
                                  <p:stCondLst>
                                    <p:cond delay="0"/>
                                  </p:stCondLst>
                                  <p:childTnLst>
                                    <p:set>
                                      <p:cBhvr>
                                        <p:cTn id="37" dur="1" fill="hold">
                                          <p:stCondLst>
                                            <p:cond delay="0"/>
                                          </p:stCondLst>
                                        </p:cTn>
                                        <p:tgtEl>
                                          <p:spTgt spid="6"/>
                                        </p:tgtEl>
                                        <p:attrNameLst>
                                          <p:attrName>style.visibility</p:attrName>
                                        </p:attrNameLst>
                                      </p:cBhvr>
                                      <p:to>
                                        <p:strVal val="visible"/>
                                      </p:to>
                                    </p:set>
                                    <p:anim calcmode="lin" valueType="num">
                                      <p:cBhvr>
                                        <p:cTn id="38" dur="500" fill="hold"/>
                                        <p:tgtEl>
                                          <p:spTgt spid="6"/>
                                        </p:tgtEl>
                                        <p:attrNameLst>
                                          <p:attrName>ppt_w</p:attrName>
                                        </p:attrNameLst>
                                      </p:cBhvr>
                                      <p:tavLst>
                                        <p:tav tm="0">
                                          <p:val>
                                            <p:fltVal val="0"/>
                                          </p:val>
                                        </p:tav>
                                        <p:tav tm="100000">
                                          <p:val>
                                            <p:strVal val="#ppt_w"/>
                                          </p:val>
                                        </p:tav>
                                      </p:tavLst>
                                    </p:anim>
                                    <p:anim calcmode="lin" valueType="num">
                                      <p:cBhvr>
                                        <p:cTn id="39" dur="500" fill="hold"/>
                                        <p:tgtEl>
                                          <p:spTgt spid="6"/>
                                        </p:tgtEl>
                                        <p:attrNameLst>
                                          <p:attrName>ppt_h</p:attrName>
                                        </p:attrNameLst>
                                      </p:cBhvr>
                                      <p:tavLst>
                                        <p:tav tm="0">
                                          <p:val>
                                            <p:fltVal val="0"/>
                                          </p:val>
                                        </p:tav>
                                        <p:tav tm="100000">
                                          <p:val>
                                            <p:strVal val="#ppt_h"/>
                                          </p:val>
                                        </p:tav>
                                      </p:tavLst>
                                    </p:anim>
                                    <p:animEffect transition="in" filter="fade">
                                      <p:cBhvr>
                                        <p:cTn id="40" dur="500"/>
                                        <p:tgtEl>
                                          <p:spTgt spid="6"/>
                                        </p:tgtEl>
                                      </p:cBhvr>
                                    </p:animEffect>
                                  </p:childTnLst>
                                </p:cTn>
                              </p:par>
                            </p:childTnLst>
                          </p:cTn>
                        </p:par>
                      </p:childTnLst>
                    </p:cTn>
                  </p:par>
                  <p:par>
                    <p:cTn id="41" fill="hold">
                      <p:stCondLst>
                        <p:cond delay="indefinite"/>
                      </p:stCondLst>
                      <p:childTnLst>
                        <p:par>
                          <p:cTn id="42" fill="hold">
                            <p:stCondLst>
                              <p:cond delay="0"/>
                            </p:stCondLst>
                            <p:childTnLst>
                              <p:par>
                                <p:cTn id="43" presetID="26" presetClass="entr" presetSubtype="0" fill="hold" nodeType="clickEffect">
                                  <p:stCondLst>
                                    <p:cond delay="0"/>
                                  </p:stCondLst>
                                  <p:childTnLst>
                                    <p:set>
                                      <p:cBhvr>
                                        <p:cTn id="44" dur="1" fill="hold">
                                          <p:stCondLst>
                                            <p:cond delay="0"/>
                                          </p:stCondLst>
                                        </p:cTn>
                                        <p:tgtEl>
                                          <p:spTgt spid="7"/>
                                        </p:tgtEl>
                                        <p:attrNameLst>
                                          <p:attrName>style.visibility</p:attrName>
                                        </p:attrNameLst>
                                      </p:cBhvr>
                                      <p:to>
                                        <p:strVal val="visible"/>
                                      </p:to>
                                    </p:set>
                                    <p:animEffect transition="in" filter="wipe(down)">
                                      <p:cBhvr>
                                        <p:cTn id="45" dur="580">
                                          <p:stCondLst>
                                            <p:cond delay="0"/>
                                          </p:stCondLst>
                                        </p:cTn>
                                        <p:tgtEl>
                                          <p:spTgt spid="7"/>
                                        </p:tgtEl>
                                      </p:cBhvr>
                                    </p:animEffect>
                                    <p:anim calcmode="lin" valueType="num">
                                      <p:cBhvr>
                                        <p:cTn id="46" dur="1822" tmFilter="0,0; 0.14,0.36; 0.43,0.73; 0.71,0.91; 1.0,1.0">
                                          <p:stCondLst>
                                            <p:cond delay="0"/>
                                          </p:stCondLst>
                                        </p:cTn>
                                        <p:tgtEl>
                                          <p:spTgt spid="7"/>
                                        </p:tgtEl>
                                        <p:attrNameLst>
                                          <p:attrName>ppt_x</p:attrName>
                                        </p:attrNameLst>
                                      </p:cBhvr>
                                      <p:tavLst>
                                        <p:tav tm="0">
                                          <p:val>
                                            <p:strVal val="#ppt_x-0.25"/>
                                          </p:val>
                                        </p:tav>
                                        <p:tav tm="100000">
                                          <p:val>
                                            <p:strVal val="#ppt_x"/>
                                          </p:val>
                                        </p:tav>
                                      </p:tavLst>
                                    </p:anim>
                                    <p:anim calcmode="lin" valueType="num">
                                      <p:cBhvr>
                                        <p:cTn id="47" dur="664" tmFilter="0.0,0.0; 0.25,0.07; 0.50,0.2; 0.75,0.467; 1.0,1.0">
                                          <p:stCondLst>
                                            <p:cond delay="0"/>
                                          </p:stCondLst>
                                        </p:cTn>
                                        <p:tgtEl>
                                          <p:spTgt spid="7"/>
                                        </p:tgtEl>
                                        <p:attrNameLst>
                                          <p:attrName>ppt_y</p:attrName>
                                        </p:attrNameLst>
                                      </p:cBhvr>
                                      <p:tavLst>
                                        <p:tav tm="0" fmla="#ppt_y-sin(pi*$)/3">
                                          <p:val>
                                            <p:fltVal val="0.5"/>
                                          </p:val>
                                        </p:tav>
                                        <p:tav tm="100000">
                                          <p:val>
                                            <p:fltVal val="1"/>
                                          </p:val>
                                        </p:tav>
                                      </p:tavLst>
                                    </p:anim>
                                    <p:anim calcmode="lin" valueType="num">
                                      <p:cBhvr>
                                        <p:cTn id="48" dur="664" tmFilter="0, 0; 0.125,0.2665; 0.25,0.4; 0.375,0.465; 0.5,0.5;  0.625,0.535; 0.75,0.6; 0.875,0.7335; 1,1">
                                          <p:stCondLst>
                                            <p:cond delay="664"/>
                                          </p:stCondLst>
                                        </p:cTn>
                                        <p:tgtEl>
                                          <p:spTgt spid="7"/>
                                        </p:tgtEl>
                                        <p:attrNameLst>
                                          <p:attrName>ppt_y</p:attrName>
                                        </p:attrNameLst>
                                      </p:cBhvr>
                                      <p:tavLst>
                                        <p:tav tm="0" fmla="#ppt_y-sin(pi*$)/9">
                                          <p:val>
                                            <p:fltVal val="0"/>
                                          </p:val>
                                        </p:tav>
                                        <p:tav tm="100000">
                                          <p:val>
                                            <p:fltVal val="1"/>
                                          </p:val>
                                        </p:tav>
                                      </p:tavLst>
                                    </p:anim>
                                    <p:anim calcmode="lin" valueType="num">
                                      <p:cBhvr>
                                        <p:cTn id="49" dur="332" tmFilter="0, 0; 0.125,0.2665; 0.25,0.4; 0.375,0.465; 0.5,0.5;  0.625,0.535; 0.75,0.6; 0.875,0.7335; 1,1">
                                          <p:stCondLst>
                                            <p:cond delay="1324"/>
                                          </p:stCondLst>
                                        </p:cTn>
                                        <p:tgtEl>
                                          <p:spTgt spid="7"/>
                                        </p:tgtEl>
                                        <p:attrNameLst>
                                          <p:attrName>ppt_y</p:attrName>
                                        </p:attrNameLst>
                                      </p:cBhvr>
                                      <p:tavLst>
                                        <p:tav tm="0" fmla="#ppt_y-sin(pi*$)/27">
                                          <p:val>
                                            <p:fltVal val="0"/>
                                          </p:val>
                                        </p:tav>
                                        <p:tav tm="100000">
                                          <p:val>
                                            <p:fltVal val="1"/>
                                          </p:val>
                                        </p:tav>
                                      </p:tavLst>
                                    </p:anim>
                                    <p:anim calcmode="lin" valueType="num">
                                      <p:cBhvr>
                                        <p:cTn id="50" dur="164" tmFilter="0, 0; 0.125,0.2665; 0.25,0.4; 0.375,0.465; 0.5,0.5;  0.625,0.535; 0.75,0.6; 0.875,0.7335; 1,1">
                                          <p:stCondLst>
                                            <p:cond delay="1656"/>
                                          </p:stCondLst>
                                        </p:cTn>
                                        <p:tgtEl>
                                          <p:spTgt spid="7"/>
                                        </p:tgtEl>
                                        <p:attrNameLst>
                                          <p:attrName>ppt_y</p:attrName>
                                        </p:attrNameLst>
                                      </p:cBhvr>
                                      <p:tavLst>
                                        <p:tav tm="0" fmla="#ppt_y-sin(pi*$)/81">
                                          <p:val>
                                            <p:fltVal val="0"/>
                                          </p:val>
                                        </p:tav>
                                        <p:tav tm="100000">
                                          <p:val>
                                            <p:fltVal val="1"/>
                                          </p:val>
                                        </p:tav>
                                      </p:tavLst>
                                    </p:anim>
                                    <p:animScale>
                                      <p:cBhvr>
                                        <p:cTn id="51" dur="26">
                                          <p:stCondLst>
                                            <p:cond delay="650"/>
                                          </p:stCondLst>
                                        </p:cTn>
                                        <p:tgtEl>
                                          <p:spTgt spid="7"/>
                                        </p:tgtEl>
                                      </p:cBhvr>
                                      <p:to x="100000" y="60000"/>
                                    </p:animScale>
                                    <p:animScale>
                                      <p:cBhvr>
                                        <p:cTn id="52" dur="166" decel="50000">
                                          <p:stCondLst>
                                            <p:cond delay="676"/>
                                          </p:stCondLst>
                                        </p:cTn>
                                        <p:tgtEl>
                                          <p:spTgt spid="7"/>
                                        </p:tgtEl>
                                      </p:cBhvr>
                                      <p:to x="100000" y="100000"/>
                                    </p:animScale>
                                    <p:animScale>
                                      <p:cBhvr>
                                        <p:cTn id="53" dur="26">
                                          <p:stCondLst>
                                            <p:cond delay="1312"/>
                                          </p:stCondLst>
                                        </p:cTn>
                                        <p:tgtEl>
                                          <p:spTgt spid="7"/>
                                        </p:tgtEl>
                                      </p:cBhvr>
                                      <p:to x="100000" y="80000"/>
                                    </p:animScale>
                                    <p:animScale>
                                      <p:cBhvr>
                                        <p:cTn id="54" dur="166" decel="50000">
                                          <p:stCondLst>
                                            <p:cond delay="1338"/>
                                          </p:stCondLst>
                                        </p:cTn>
                                        <p:tgtEl>
                                          <p:spTgt spid="7"/>
                                        </p:tgtEl>
                                      </p:cBhvr>
                                      <p:to x="100000" y="100000"/>
                                    </p:animScale>
                                    <p:animScale>
                                      <p:cBhvr>
                                        <p:cTn id="55" dur="26">
                                          <p:stCondLst>
                                            <p:cond delay="1642"/>
                                          </p:stCondLst>
                                        </p:cTn>
                                        <p:tgtEl>
                                          <p:spTgt spid="7"/>
                                        </p:tgtEl>
                                      </p:cBhvr>
                                      <p:to x="100000" y="90000"/>
                                    </p:animScale>
                                    <p:animScale>
                                      <p:cBhvr>
                                        <p:cTn id="56" dur="166" decel="50000">
                                          <p:stCondLst>
                                            <p:cond delay="1668"/>
                                          </p:stCondLst>
                                        </p:cTn>
                                        <p:tgtEl>
                                          <p:spTgt spid="7"/>
                                        </p:tgtEl>
                                      </p:cBhvr>
                                      <p:to x="100000" y="100000"/>
                                    </p:animScale>
                                    <p:animScale>
                                      <p:cBhvr>
                                        <p:cTn id="57" dur="26">
                                          <p:stCondLst>
                                            <p:cond delay="1808"/>
                                          </p:stCondLst>
                                        </p:cTn>
                                        <p:tgtEl>
                                          <p:spTgt spid="7"/>
                                        </p:tgtEl>
                                      </p:cBhvr>
                                      <p:to x="100000" y="95000"/>
                                    </p:animScale>
                                    <p:animScale>
                                      <p:cBhvr>
                                        <p:cTn id="58" dur="166" decel="50000">
                                          <p:stCondLst>
                                            <p:cond delay="1834"/>
                                          </p:stCondLst>
                                        </p:cTn>
                                        <p:tgtEl>
                                          <p:spTgt spid="7"/>
                                        </p:tgtEl>
                                      </p:cBhvr>
                                      <p:to x="100000" y="100000"/>
                                    </p:animScale>
                                  </p:childTnLst>
                                </p:cTn>
                              </p:par>
                            </p:childTnLst>
                          </p:cTn>
                        </p:par>
                      </p:childTnLst>
                    </p:cTn>
                  </p:par>
                  <p:par>
                    <p:cTn id="59" fill="hold">
                      <p:stCondLst>
                        <p:cond delay="indefinite"/>
                      </p:stCondLst>
                      <p:childTnLst>
                        <p:par>
                          <p:cTn id="60" fill="hold">
                            <p:stCondLst>
                              <p:cond delay="0"/>
                            </p:stCondLst>
                            <p:childTnLst>
                              <p:par>
                                <p:cTn id="61" presetID="31" presetClass="entr" presetSubtype="0" fill="hold" nodeType="clickEffect">
                                  <p:stCondLst>
                                    <p:cond delay="0"/>
                                  </p:stCondLst>
                                  <p:childTnLst>
                                    <p:set>
                                      <p:cBhvr>
                                        <p:cTn id="62" dur="1" fill="hold">
                                          <p:stCondLst>
                                            <p:cond delay="0"/>
                                          </p:stCondLst>
                                        </p:cTn>
                                        <p:tgtEl>
                                          <p:spTgt spid="8"/>
                                        </p:tgtEl>
                                        <p:attrNameLst>
                                          <p:attrName>style.visibility</p:attrName>
                                        </p:attrNameLst>
                                      </p:cBhvr>
                                      <p:to>
                                        <p:strVal val="visible"/>
                                      </p:to>
                                    </p:set>
                                    <p:anim calcmode="lin" valueType="num">
                                      <p:cBhvr>
                                        <p:cTn id="63" dur="1000" fill="hold"/>
                                        <p:tgtEl>
                                          <p:spTgt spid="8"/>
                                        </p:tgtEl>
                                        <p:attrNameLst>
                                          <p:attrName>ppt_w</p:attrName>
                                        </p:attrNameLst>
                                      </p:cBhvr>
                                      <p:tavLst>
                                        <p:tav tm="0">
                                          <p:val>
                                            <p:fltVal val="0"/>
                                          </p:val>
                                        </p:tav>
                                        <p:tav tm="100000">
                                          <p:val>
                                            <p:strVal val="#ppt_w"/>
                                          </p:val>
                                        </p:tav>
                                      </p:tavLst>
                                    </p:anim>
                                    <p:anim calcmode="lin" valueType="num">
                                      <p:cBhvr>
                                        <p:cTn id="64" dur="1000" fill="hold"/>
                                        <p:tgtEl>
                                          <p:spTgt spid="8"/>
                                        </p:tgtEl>
                                        <p:attrNameLst>
                                          <p:attrName>ppt_h</p:attrName>
                                        </p:attrNameLst>
                                      </p:cBhvr>
                                      <p:tavLst>
                                        <p:tav tm="0">
                                          <p:val>
                                            <p:fltVal val="0"/>
                                          </p:val>
                                        </p:tav>
                                        <p:tav tm="100000">
                                          <p:val>
                                            <p:strVal val="#ppt_h"/>
                                          </p:val>
                                        </p:tav>
                                      </p:tavLst>
                                    </p:anim>
                                    <p:anim calcmode="lin" valueType="num">
                                      <p:cBhvr>
                                        <p:cTn id="65" dur="1000" fill="hold"/>
                                        <p:tgtEl>
                                          <p:spTgt spid="8"/>
                                        </p:tgtEl>
                                        <p:attrNameLst>
                                          <p:attrName>style.rotation</p:attrName>
                                        </p:attrNameLst>
                                      </p:cBhvr>
                                      <p:tavLst>
                                        <p:tav tm="0">
                                          <p:val>
                                            <p:fltVal val="90"/>
                                          </p:val>
                                        </p:tav>
                                        <p:tav tm="100000">
                                          <p:val>
                                            <p:fltVal val="0"/>
                                          </p:val>
                                        </p:tav>
                                      </p:tavLst>
                                    </p:anim>
                                    <p:animEffect transition="in" filter="fade">
                                      <p:cBhvr>
                                        <p:cTn id="66"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7" name="组合 16"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GrpSpPr/>
          <p:nvPr/>
        </p:nvGrpSpPr>
        <p:grpSpPr>
          <a:xfrm>
            <a:off x="171280" y="169033"/>
            <a:ext cx="1891633" cy="1891633"/>
            <a:chOff x="831765" y="1948847"/>
            <a:chExt cx="1891633" cy="1891633"/>
          </a:xfrm>
        </p:grpSpPr>
        <p:grpSp>
          <p:nvGrpSpPr>
            <p:cNvPr id="18" name="组合 17"/>
            <p:cNvGrpSpPr/>
            <p:nvPr/>
          </p:nvGrpSpPr>
          <p:grpSpPr>
            <a:xfrm>
              <a:off x="831765" y="1948847"/>
              <a:ext cx="1891633" cy="1891633"/>
              <a:chOff x="1375509" y="1976984"/>
              <a:chExt cx="2018000" cy="2018000"/>
            </a:xfrm>
          </p:grpSpPr>
          <p:sp>
            <p:nvSpPr>
              <p:cNvPr id="21" name="椭圆 20" descr="e7d195523061f1c0deeec63e560781cfd59afb0ea006f2a87ABB68BF51EA6619813959095094C18C62A12F549504892A4AAA8C1554C6663626E05CA27F281A14E6983772AFC3FB97135759321DEA3D709AACD122C08E6ED1C77BAD4A88EF4CD28A80260D8F97957F436F83C1F553EF0169027D0DBFA7A77088E1513DBDFC101C4B4DFF310B01A5021663E46B6BC2AAB5"/>
              <p:cNvSpPr>
                <a:spLocks noChangeAspect="1"/>
              </p:cNvSpPr>
              <p:nvPr/>
            </p:nvSpPr>
            <p:spPr>
              <a:xfrm>
                <a:off x="1375509" y="1976984"/>
                <a:ext cx="2018000" cy="2018000"/>
              </a:xfrm>
              <a:prstGeom prst="ellipse">
                <a:avLst/>
              </a:prstGeom>
              <a:gradFill>
                <a:gsLst>
                  <a:gs pos="0">
                    <a:schemeClr val="bg1"/>
                  </a:gs>
                  <a:gs pos="100000">
                    <a:srgbClr val="C7C7C7"/>
                  </a:gs>
                </a:gsLst>
                <a:lin ang="13200000" scaled="0"/>
              </a:gradFill>
              <a:ln w="22225">
                <a:solidFill>
                  <a:schemeClr val="bg1"/>
                </a:solidFill>
              </a:ln>
              <a:effectLst>
                <a:outerShdw blurRad="393700" dist="1270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2" name="任意多边形 16"/>
              <p:cNvSpPr/>
              <p:nvPr/>
            </p:nvSpPr>
            <p:spPr>
              <a:xfrm rot="5400000">
                <a:off x="1220020" y="2637800"/>
                <a:ext cx="1007034" cy="694933"/>
              </a:xfrm>
              <a:custGeom>
                <a:avLst/>
                <a:gdLst>
                  <a:gd name="connsiteX0" fmla="*/ 0 w 1007034"/>
                  <a:gd name="connsiteY0" fmla="*/ 555348 h 694933"/>
                  <a:gd name="connsiteX1" fmla="*/ 322102 w 1007034"/>
                  <a:gd name="connsiteY1" fmla="*/ 0 h 694933"/>
                  <a:gd name="connsiteX2" fmla="*/ 392164 w 1007034"/>
                  <a:gd name="connsiteY2" fmla="*/ 21748 h 694933"/>
                  <a:gd name="connsiteX3" fmla="*/ 503517 w 1007034"/>
                  <a:gd name="connsiteY3" fmla="*/ 32974 h 694933"/>
                  <a:gd name="connsiteX4" fmla="*/ 614869 w 1007034"/>
                  <a:gd name="connsiteY4" fmla="*/ 21748 h 694933"/>
                  <a:gd name="connsiteX5" fmla="*/ 684932 w 1007034"/>
                  <a:gd name="connsiteY5" fmla="*/ 0 h 694933"/>
                  <a:gd name="connsiteX6" fmla="*/ 1007034 w 1007034"/>
                  <a:gd name="connsiteY6" fmla="*/ 555347 h 694933"/>
                  <a:gd name="connsiteX7" fmla="*/ 895766 w 1007034"/>
                  <a:gd name="connsiteY7" fmla="*/ 615742 h 694933"/>
                  <a:gd name="connsiteX8" fmla="*/ 503516 w 1007034"/>
                  <a:gd name="connsiteY8" fmla="*/ 694933 h 694933"/>
                  <a:gd name="connsiteX9" fmla="*/ 111266 w 1007034"/>
                  <a:gd name="connsiteY9" fmla="*/ 615742 h 694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07034" h="694933">
                    <a:moveTo>
                      <a:pt x="0" y="555348"/>
                    </a:moveTo>
                    <a:lnTo>
                      <a:pt x="322102" y="0"/>
                    </a:lnTo>
                    <a:lnTo>
                      <a:pt x="392164" y="21748"/>
                    </a:lnTo>
                    <a:cubicBezTo>
                      <a:pt x="428132" y="29108"/>
                      <a:pt x="465373" y="32974"/>
                      <a:pt x="503517" y="32974"/>
                    </a:cubicBezTo>
                    <a:cubicBezTo>
                      <a:pt x="541660" y="32974"/>
                      <a:pt x="578901" y="29108"/>
                      <a:pt x="614869" y="21748"/>
                    </a:cubicBezTo>
                    <a:lnTo>
                      <a:pt x="684932" y="0"/>
                    </a:lnTo>
                    <a:lnTo>
                      <a:pt x="1007034" y="555347"/>
                    </a:lnTo>
                    <a:lnTo>
                      <a:pt x="895766" y="615742"/>
                    </a:lnTo>
                    <a:cubicBezTo>
                      <a:pt x="775204" y="666735"/>
                      <a:pt x="642653" y="694933"/>
                      <a:pt x="503516" y="694933"/>
                    </a:cubicBezTo>
                    <a:cubicBezTo>
                      <a:pt x="364379" y="694933"/>
                      <a:pt x="231828" y="666735"/>
                      <a:pt x="111266" y="615742"/>
                    </a:cubicBezTo>
                    <a:close/>
                  </a:path>
                </a:pathLst>
              </a:custGeom>
              <a:solidFill>
                <a:srgbClr val="365B7C"/>
              </a:solidFill>
              <a:ln>
                <a:noFill/>
              </a:ln>
              <a:effectLst>
                <a:innerShdw blurRad="63500" dist="381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20" name="Freeform 48"/>
            <p:cNvSpPr>
              <a:spLocks noEditPoints="1"/>
            </p:cNvSpPr>
            <p:nvPr/>
          </p:nvSpPr>
          <p:spPr bwMode="auto">
            <a:xfrm>
              <a:off x="1822373" y="2622634"/>
              <a:ext cx="490056" cy="469081"/>
            </a:xfrm>
            <a:custGeom>
              <a:avLst/>
              <a:gdLst>
                <a:gd name="T0" fmla="*/ 419 w 628"/>
                <a:gd name="T1" fmla="*/ 232 h 600"/>
                <a:gd name="T2" fmla="*/ 411 w 628"/>
                <a:gd name="T3" fmla="*/ 249 h 600"/>
                <a:gd name="T4" fmla="*/ 408 w 628"/>
                <a:gd name="T5" fmla="*/ 261 h 600"/>
                <a:gd name="T6" fmla="*/ 409 w 628"/>
                <a:gd name="T7" fmla="*/ 283 h 600"/>
                <a:gd name="T8" fmla="*/ 417 w 628"/>
                <a:gd name="T9" fmla="*/ 304 h 600"/>
                <a:gd name="T10" fmla="*/ 424 w 628"/>
                <a:gd name="T11" fmla="*/ 315 h 600"/>
                <a:gd name="T12" fmla="*/ 441 w 628"/>
                <a:gd name="T13" fmla="*/ 330 h 600"/>
                <a:gd name="T14" fmla="*/ 453 w 628"/>
                <a:gd name="T15" fmla="*/ 335 h 600"/>
                <a:gd name="T16" fmla="*/ 478 w 628"/>
                <a:gd name="T17" fmla="*/ 200 h 600"/>
                <a:gd name="T18" fmla="*/ 449 w 628"/>
                <a:gd name="T19" fmla="*/ 206 h 600"/>
                <a:gd name="T20" fmla="*/ 433 w 628"/>
                <a:gd name="T21" fmla="*/ 216 h 600"/>
                <a:gd name="T22" fmla="*/ 425 w 628"/>
                <a:gd name="T23" fmla="*/ 224 h 600"/>
                <a:gd name="T24" fmla="*/ 384 w 628"/>
                <a:gd name="T25" fmla="*/ 70 h 600"/>
                <a:gd name="T26" fmla="*/ 314 w 628"/>
                <a:gd name="T27" fmla="*/ 140 h 600"/>
                <a:gd name="T28" fmla="*/ 379 w 628"/>
                <a:gd name="T29" fmla="*/ 283 h 600"/>
                <a:gd name="T30" fmla="*/ 379 w 628"/>
                <a:gd name="T31" fmla="*/ 254 h 600"/>
                <a:gd name="T32" fmla="*/ 359 w 628"/>
                <a:gd name="T33" fmla="*/ 154 h 600"/>
                <a:gd name="T34" fmla="*/ 250 w 628"/>
                <a:gd name="T35" fmla="*/ 270 h 600"/>
                <a:gd name="T36" fmla="*/ 314 w 628"/>
                <a:gd name="T37" fmla="*/ 396 h 600"/>
                <a:gd name="T38" fmla="*/ 282 w 628"/>
                <a:gd name="T39" fmla="*/ 400 h 600"/>
                <a:gd name="T40" fmla="*/ 267 w 628"/>
                <a:gd name="T41" fmla="*/ 382 h 600"/>
                <a:gd name="T42" fmla="*/ 257 w 628"/>
                <a:gd name="T43" fmla="*/ 374 h 600"/>
                <a:gd name="T44" fmla="*/ 214 w 628"/>
                <a:gd name="T45" fmla="*/ 356 h 600"/>
                <a:gd name="T46" fmla="*/ 195 w 628"/>
                <a:gd name="T47" fmla="*/ 354 h 600"/>
                <a:gd name="T48" fmla="*/ 0 w 628"/>
                <a:gd name="T49" fmla="*/ 600 h 600"/>
                <a:gd name="T50" fmla="*/ 83 w 628"/>
                <a:gd name="T51" fmla="*/ 454 h 600"/>
                <a:gd name="T52" fmla="*/ 216 w 628"/>
                <a:gd name="T53" fmla="*/ 454 h 600"/>
                <a:gd name="T54" fmla="*/ 301 w 628"/>
                <a:gd name="T55" fmla="*/ 600 h 600"/>
                <a:gd name="T56" fmla="*/ 282 w 628"/>
                <a:gd name="T57" fmla="*/ 400 h 600"/>
                <a:gd name="T58" fmla="*/ 433 w 628"/>
                <a:gd name="T59" fmla="*/ 354 h 600"/>
                <a:gd name="T60" fmla="*/ 413 w 628"/>
                <a:gd name="T61" fmla="*/ 356 h 600"/>
                <a:gd name="T62" fmla="*/ 361 w 628"/>
                <a:gd name="T63" fmla="*/ 382 h 600"/>
                <a:gd name="T64" fmla="*/ 353 w 628"/>
                <a:gd name="T65" fmla="*/ 391 h 600"/>
                <a:gd name="T66" fmla="*/ 389 w 628"/>
                <a:gd name="T67" fmla="*/ 600 h 600"/>
                <a:gd name="T68" fmla="*/ 410 w 628"/>
                <a:gd name="T69" fmla="*/ 600 h 600"/>
                <a:gd name="T70" fmla="*/ 564 w 628"/>
                <a:gd name="T71" fmla="*/ 454 h 600"/>
                <a:gd name="T72" fmla="*/ 628 w 628"/>
                <a:gd name="T73" fmla="*/ 460 h 600"/>
                <a:gd name="T74" fmla="*/ 151 w 628"/>
                <a:gd name="T75" fmla="*/ 340 h 600"/>
                <a:gd name="T76" fmla="*/ 186 w 628"/>
                <a:gd name="T77" fmla="*/ 330 h 600"/>
                <a:gd name="T78" fmla="*/ 196 w 628"/>
                <a:gd name="T79" fmla="*/ 323 h 600"/>
                <a:gd name="T80" fmla="*/ 216 w 628"/>
                <a:gd name="T81" fmla="*/ 295 h 600"/>
                <a:gd name="T82" fmla="*/ 219 w 628"/>
                <a:gd name="T83" fmla="*/ 281 h 600"/>
                <a:gd name="T84" fmla="*/ 219 w 628"/>
                <a:gd name="T85" fmla="*/ 258 h 600"/>
                <a:gd name="T86" fmla="*/ 214 w 628"/>
                <a:gd name="T87" fmla="*/ 241 h 600"/>
                <a:gd name="T88" fmla="*/ 208 w 628"/>
                <a:gd name="T89" fmla="*/ 231 h 600"/>
                <a:gd name="T90" fmla="*/ 195 w 628"/>
                <a:gd name="T91" fmla="*/ 217 h 600"/>
                <a:gd name="T92" fmla="*/ 186 w 628"/>
                <a:gd name="T93" fmla="*/ 210 h 600"/>
                <a:gd name="T94" fmla="*/ 151 w 628"/>
                <a:gd name="T95" fmla="*/ 200 h 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28" h="600">
                  <a:moveTo>
                    <a:pt x="425" y="224"/>
                  </a:moveTo>
                  <a:cubicBezTo>
                    <a:pt x="423" y="226"/>
                    <a:pt x="421" y="229"/>
                    <a:pt x="420" y="231"/>
                  </a:cubicBezTo>
                  <a:cubicBezTo>
                    <a:pt x="419" y="231"/>
                    <a:pt x="419" y="232"/>
                    <a:pt x="419" y="232"/>
                  </a:cubicBezTo>
                  <a:cubicBezTo>
                    <a:pt x="418" y="234"/>
                    <a:pt x="416" y="236"/>
                    <a:pt x="415" y="239"/>
                  </a:cubicBezTo>
                  <a:cubicBezTo>
                    <a:pt x="415" y="240"/>
                    <a:pt x="414" y="240"/>
                    <a:pt x="414" y="241"/>
                  </a:cubicBezTo>
                  <a:cubicBezTo>
                    <a:pt x="413" y="244"/>
                    <a:pt x="412" y="246"/>
                    <a:pt x="411" y="249"/>
                  </a:cubicBezTo>
                  <a:cubicBezTo>
                    <a:pt x="411" y="249"/>
                    <a:pt x="411" y="250"/>
                    <a:pt x="411" y="250"/>
                  </a:cubicBezTo>
                  <a:cubicBezTo>
                    <a:pt x="410" y="253"/>
                    <a:pt x="409" y="255"/>
                    <a:pt x="409" y="258"/>
                  </a:cubicBezTo>
                  <a:cubicBezTo>
                    <a:pt x="409" y="259"/>
                    <a:pt x="409" y="260"/>
                    <a:pt x="408" y="261"/>
                  </a:cubicBezTo>
                  <a:cubicBezTo>
                    <a:pt x="408" y="264"/>
                    <a:pt x="408" y="267"/>
                    <a:pt x="408" y="270"/>
                  </a:cubicBezTo>
                  <a:cubicBezTo>
                    <a:pt x="408" y="274"/>
                    <a:pt x="408" y="278"/>
                    <a:pt x="409" y="281"/>
                  </a:cubicBezTo>
                  <a:cubicBezTo>
                    <a:pt x="409" y="282"/>
                    <a:pt x="409" y="283"/>
                    <a:pt x="409" y="283"/>
                  </a:cubicBezTo>
                  <a:cubicBezTo>
                    <a:pt x="410" y="287"/>
                    <a:pt x="411" y="290"/>
                    <a:pt x="412" y="293"/>
                  </a:cubicBezTo>
                  <a:cubicBezTo>
                    <a:pt x="412" y="294"/>
                    <a:pt x="412" y="294"/>
                    <a:pt x="412" y="295"/>
                  </a:cubicBezTo>
                  <a:cubicBezTo>
                    <a:pt x="414" y="298"/>
                    <a:pt x="415" y="301"/>
                    <a:pt x="417" y="304"/>
                  </a:cubicBezTo>
                  <a:cubicBezTo>
                    <a:pt x="417" y="305"/>
                    <a:pt x="417" y="305"/>
                    <a:pt x="418" y="306"/>
                  </a:cubicBezTo>
                  <a:cubicBezTo>
                    <a:pt x="420" y="309"/>
                    <a:pt x="422" y="312"/>
                    <a:pt x="424" y="315"/>
                  </a:cubicBezTo>
                  <a:cubicBezTo>
                    <a:pt x="424" y="315"/>
                    <a:pt x="424" y="315"/>
                    <a:pt x="424" y="315"/>
                  </a:cubicBezTo>
                  <a:cubicBezTo>
                    <a:pt x="427" y="318"/>
                    <a:pt x="429" y="320"/>
                    <a:pt x="432" y="323"/>
                  </a:cubicBezTo>
                  <a:cubicBezTo>
                    <a:pt x="432" y="323"/>
                    <a:pt x="432" y="323"/>
                    <a:pt x="432" y="323"/>
                  </a:cubicBezTo>
                  <a:cubicBezTo>
                    <a:pt x="435" y="326"/>
                    <a:pt x="438" y="328"/>
                    <a:pt x="441" y="330"/>
                  </a:cubicBezTo>
                  <a:cubicBezTo>
                    <a:pt x="442" y="330"/>
                    <a:pt x="442" y="330"/>
                    <a:pt x="442" y="330"/>
                  </a:cubicBezTo>
                  <a:cubicBezTo>
                    <a:pt x="446" y="332"/>
                    <a:pt x="449" y="334"/>
                    <a:pt x="452" y="335"/>
                  </a:cubicBezTo>
                  <a:cubicBezTo>
                    <a:pt x="453" y="335"/>
                    <a:pt x="453" y="335"/>
                    <a:pt x="453" y="335"/>
                  </a:cubicBezTo>
                  <a:cubicBezTo>
                    <a:pt x="461" y="338"/>
                    <a:pt x="469" y="340"/>
                    <a:pt x="478" y="340"/>
                  </a:cubicBezTo>
                  <a:cubicBezTo>
                    <a:pt x="516" y="340"/>
                    <a:pt x="547" y="309"/>
                    <a:pt x="547" y="270"/>
                  </a:cubicBezTo>
                  <a:cubicBezTo>
                    <a:pt x="547" y="231"/>
                    <a:pt x="516" y="200"/>
                    <a:pt x="478" y="200"/>
                  </a:cubicBezTo>
                  <a:cubicBezTo>
                    <a:pt x="468" y="200"/>
                    <a:pt x="458" y="202"/>
                    <a:pt x="450" y="206"/>
                  </a:cubicBezTo>
                  <a:cubicBezTo>
                    <a:pt x="450" y="206"/>
                    <a:pt x="450" y="206"/>
                    <a:pt x="450" y="206"/>
                  </a:cubicBezTo>
                  <a:cubicBezTo>
                    <a:pt x="449" y="206"/>
                    <a:pt x="449" y="206"/>
                    <a:pt x="449" y="206"/>
                  </a:cubicBezTo>
                  <a:cubicBezTo>
                    <a:pt x="446" y="208"/>
                    <a:pt x="444" y="209"/>
                    <a:pt x="442" y="210"/>
                  </a:cubicBezTo>
                  <a:cubicBezTo>
                    <a:pt x="441" y="210"/>
                    <a:pt x="441" y="211"/>
                    <a:pt x="440" y="211"/>
                  </a:cubicBezTo>
                  <a:cubicBezTo>
                    <a:pt x="438" y="213"/>
                    <a:pt x="435" y="215"/>
                    <a:pt x="433" y="216"/>
                  </a:cubicBezTo>
                  <a:cubicBezTo>
                    <a:pt x="433" y="217"/>
                    <a:pt x="432" y="217"/>
                    <a:pt x="432" y="217"/>
                  </a:cubicBezTo>
                  <a:cubicBezTo>
                    <a:pt x="430" y="219"/>
                    <a:pt x="428" y="221"/>
                    <a:pt x="426" y="223"/>
                  </a:cubicBezTo>
                  <a:cubicBezTo>
                    <a:pt x="426" y="223"/>
                    <a:pt x="425" y="224"/>
                    <a:pt x="425" y="224"/>
                  </a:cubicBezTo>
                  <a:close/>
                  <a:moveTo>
                    <a:pt x="314" y="140"/>
                  </a:moveTo>
                  <a:lnTo>
                    <a:pt x="314" y="140"/>
                  </a:lnTo>
                  <a:cubicBezTo>
                    <a:pt x="353" y="140"/>
                    <a:pt x="384" y="108"/>
                    <a:pt x="384" y="70"/>
                  </a:cubicBezTo>
                  <a:cubicBezTo>
                    <a:pt x="384" y="31"/>
                    <a:pt x="353" y="0"/>
                    <a:pt x="314" y="0"/>
                  </a:cubicBezTo>
                  <a:cubicBezTo>
                    <a:pt x="275" y="0"/>
                    <a:pt x="244" y="31"/>
                    <a:pt x="244" y="70"/>
                  </a:cubicBezTo>
                  <a:cubicBezTo>
                    <a:pt x="244" y="108"/>
                    <a:pt x="275" y="140"/>
                    <a:pt x="314" y="140"/>
                  </a:cubicBezTo>
                  <a:close/>
                  <a:moveTo>
                    <a:pt x="379" y="336"/>
                  </a:moveTo>
                  <a:lnTo>
                    <a:pt x="379" y="336"/>
                  </a:lnTo>
                  <a:lnTo>
                    <a:pt x="379" y="283"/>
                  </a:lnTo>
                  <a:cubicBezTo>
                    <a:pt x="379" y="279"/>
                    <a:pt x="378" y="274"/>
                    <a:pt x="378" y="270"/>
                  </a:cubicBezTo>
                  <a:cubicBezTo>
                    <a:pt x="378" y="266"/>
                    <a:pt x="379" y="262"/>
                    <a:pt x="379" y="257"/>
                  </a:cubicBezTo>
                  <a:lnTo>
                    <a:pt x="379" y="254"/>
                  </a:lnTo>
                  <a:lnTo>
                    <a:pt x="380" y="254"/>
                  </a:lnTo>
                  <a:cubicBezTo>
                    <a:pt x="385" y="223"/>
                    <a:pt x="404" y="197"/>
                    <a:pt x="431" y="183"/>
                  </a:cubicBezTo>
                  <a:cubicBezTo>
                    <a:pt x="412" y="165"/>
                    <a:pt x="387" y="154"/>
                    <a:pt x="359" y="154"/>
                  </a:cubicBezTo>
                  <a:lnTo>
                    <a:pt x="269" y="154"/>
                  </a:lnTo>
                  <a:cubicBezTo>
                    <a:pt x="241" y="154"/>
                    <a:pt x="216" y="165"/>
                    <a:pt x="197" y="183"/>
                  </a:cubicBezTo>
                  <a:cubicBezTo>
                    <a:pt x="228" y="199"/>
                    <a:pt x="250" y="232"/>
                    <a:pt x="250" y="270"/>
                  </a:cubicBezTo>
                  <a:cubicBezTo>
                    <a:pt x="250" y="278"/>
                    <a:pt x="249" y="285"/>
                    <a:pt x="247" y="293"/>
                  </a:cubicBezTo>
                  <a:lnTo>
                    <a:pt x="247" y="335"/>
                  </a:lnTo>
                  <a:cubicBezTo>
                    <a:pt x="276" y="347"/>
                    <a:pt x="299" y="369"/>
                    <a:pt x="314" y="396"/>
                  </a:cubicBezTo>
                  <a:cubicBezTo>
                    <a:pt x="328" y="369"/>
                    <a:pt x="352" y="348"/>
                    <a:pt x="379" y="336"/>
                  </a:cubicBezTo>
                  <a:close/>
                  <a:moveTo>
                    <a:pt x="282" y="400"/>
                  </a:moveTo>
                  <a:lnTo>
                    <a:pt x="282" y="400"/>
                  </a:lnTo>
                  <a:cubicBezTo>
                    <a:pt x="280" y="397"/>
                    <a:pt x="278" y="394"/>
                    <a:pt x="275" y="391"/>
                  </a:cubicBezTo>
                  <a:cubicBezTo>
                    <a:pt x="275" y="390"/>
                    <a:pt x="274" y="390"/>
                    <a:pt x="274" y="390"/>
                  </a:cubicBezTo>
                  <a:cubicBezTo>
                    <a:pt x="272" y="387"/>
                    <a:pt x="270" y="385"/>
                    <a:pt x="267" y="382"/>
                  </a:cubicBezTo>
                  <a:cubicBezTo>
                    <a:pt x="267" y="382"/>
                    <a:pt x="266" y="382"/>
                    <a:pt x="266" y="381"/>
                  </a:cubicBezTo>
                  <a:cubicBezTo>
                    <a:pt x="263" y="379"/>
                    <a:pt x="261" y="377"/>
                    <a:pt x="258" y="375"/>
                  </a:cubicBezTo>
                  <a:cubicBezTo>
                    <a:pt x="257" y="374"/>
                    <a:pt x="257" y="374"/>
                    <a:pt x="257" y="374"/>
                  </a:cubicBezTo>
                  <a:cubicBezTo>
                    <a:pt x="247" y="367"/>
                    <a:pt x="237" y="362"/>
                    <a:pt x="225" y="359"/>
                  </a:cubicBezTo>
                  <a:cubicBezTo>
                    <a:pt x="223" y="358"/>
                    <a:pt x="220" y="357"/>
                    <a:pt x="218" y="357"/>
                  </a:cubicBezTo>
                  <a:cubicBezTo>
                    <a:pt x="217" y="356"/>
                    <a:pt x="215" y="356"/>
                    <a:pt x="214" y="356"/>
                  </a:cubicBezTo>
                  <a:cubicBezTo>
                    <a:pt x="212" y="356"/>
                    <a:pt x="210" y="355"/>
                    <a:pt x="208" y="355"/>
                  </a:cubicBezTo>
                  <a:cubicBezTo>
                    <a:pt x="207" y="355"/>
                    <a:pt x="206" y="355"/>
                    <a:pt x="205" y="355"/>
                  </a:cubicBezTo>
                  <a:cubicBezTo>
                    <a:pt x="202" y="354"/>
                    <a:pt x="199" y="354"/>
                    <a:pt x="195" y="354"/>
                  </a:cubicBezTo>
                  <a:lnTo>
                    <a:pt x="105" y="354"/>
                  </a:lnTo>
                  <a:cubicBezTo>
                    <a:pt x="47" y="354"/>
                    <a:pt x="0" y="401"/>
                    <a:pt x="0" y="460"/>
                  </a:cubicBezTo>
                  <a:lnTo>
                    <a:pt x="0" y="600"/>
                  </a:lnTo>
                  <a:lnTo>
                    <a:pt x="62" y="600"/>
                  </a:lnTo>
                  <a:lnTo>
                    <a:pt x="62" y="454"/>
                  </a:lnTo>
                  <a:lnTo>
                    <a:pt x="83" y="454"/>
                  </a:lnTo>
                  <a:lnTo>
                    <a:pt x="83" y="600"/>
                  </a:lnTo>
                  <a:lnTo>
                    <a:pt x="216" y="600"/>
                  </a:lnTo>
                  <a:lnTo>
                    <a:pt x="216" y="454"/>
                  </a:lnTo>
                  <a:lnTo>
                    <a:pt x="237" y="454"/>
                  </a:lnTo>
                  <a:lnTo>
                    <a:pt x="237" y="600"/>
                  </a:lnTo>
                  <a:lnTo>
                    <a:pt x="301" y="600"/>
                  </a:lnTo>
                  <a:lnTo>
                    <a:pt x="301" y="460"/>
                  </a:lnTo>
                  <a:cubicBezTo>
                    <a:pt x="301" y="437"/>
                    <a:pt x="294" y="417"/>
                    <a:pt x="282" y="400"/>
                  </a:cubicBezTo>
                  <a:cubicBezTo>
                    <a:pt x="282" y="400"/>
                    <a:pt x="282" y="400"/>
                    <a:pt x="282" y="400"/>
                  </a:cubicBezTo>
                  <a:close/>
                  <a:moveTo>
                    <a:pt x="523" y="354"/>
                  </a:moveTo>
                  <a:lnTo>
                    <a:pt x="523" y="354"/>
                  </a:lnTo>
                  <a:lnTo>
                    <a:pt x="433" y="354"/>
                  </a:lnTo>
                  <a:cubicBezTo>
                    <a:pt x="429" y="354"/>
                    <a:pt x="426" y="354"/>
                    <a:pt x="423" y="355"/>
                  </a:cubicBezTo>
                  <a:cubicBezTo>
                    <a:pt x="422" y="355"/>
                    <a:pt x="421" y="355"/>
                    <a:pt x="420" y="355"/>
                  </a:cubicBezTo>
                  <a:cubicBezTo>
                    <a:pt x="418" y="355"/>
                    <a:pt x="415" y="356"/>
                    <a:pt x="413" y="356"/>
                  </a:cubicBezTo>
                  <a:cubicBezTo>
                    <a:pt x="412" y="356"/>
                    <a:pt x="411" y="356"/>
                    <a:pt x="410" y="357"/>
                  </a:cubicBezTo>
                  <a:cubicBezTo>
                    <a:pt x="408" y="357"/>
                    <a:pt x="405" y="358"/>
                    <a:pt x="403" y="358"/>
                  </a:cubicBezTo>
                  <a:cubicBezTo>
                    <a:pt x="387" y="363"/>
                    <a:pt x="373" y="371"/>
                    <a:pt x="361" y="382"/>
                  </a:cubicBezTo>
                  <a:cubicBezTo>
                    <a:pt x="361" y="382"/>
                    <a:pt x="361" y="382"/>
                    <a:pt x="361" y="383"/>
                  </a:cubicBezTo>
                  <a:cubicBezTo>
                    <a:pt x="358" y="385"/>
                    <a:pt x="356" y="388"/>
                    <a:pt x="353" y="390"/>
                  </a:cubicBezTo>
                  <a:cubicBezTo>
                    <a:pt x="353" y="390"/>
                    <a:pt x="353" y="391"/>
                    <a:pt x="353" y="391"/>
                  </a:cubicBezTo>
                  <a:cubicBezTo>
                    <a:pt x="337" y="409"/>
                    <a:pt x="327" y="433"/>
                    <a:pt x="327" y="460"/>
                  </a:cubicBezTo>
                  <a:lnTo>
                    <a:pt x="327" y="600"/>
                  </a:lnTo>
                  <a:lnTo>
                    <a:pt x="389" y="600"/>
                  </a:lnTo>
                  <a:lnTo>
                    <a:pt x="389" y="454"/>
                  </a:lnTo>
                  <a:lnTo>
                    <a:pt x="410" y="454"/>
                  </a:lnTo>
                  <a:lnTo>
                    <a:pt x="410" y="600"/>
                  </a:lnTo>
                  <a:lnTo>
                    <a:pt x="543" y="600"/>
                  </a:lnTo>
                  <a:lnTo>
                    <a:pt x="543" y="454"/>
                  </a:lnTo>
                  <a:lnTo>
                    <a:pt x="564" y="454"/>
                  </a:lnTo>
                  <a:lnTo>
                    <a:pt x="564" y="600"/>
                  </a:lnTo>
                  <a:lnTo>
                    <a:pt x="628" y="600"/>
                  </a:lnTo>
                  <a:lnTo>
                    <a:pt x="628" y="460"/>
                  </a:lnTo>
                  <a:cubicBezTo>
                    <a:pt x="628" y="401"/>
                    <a:pt x="581" y="354"/>
                    <a:pt x="523" y="354"/>
                  </a:cubicBezTo>
                  <a:close/>
                  <a:moveTo>
                    <a:pt x="151" y="340"/>
                  </a:moveTo>
                  <a:lnTo>
                    <a:pt x="151" y="340"/>
                  </a:lnTo>
                  <a:cubicBezTo>
                    <a:pt x="159" y="340"/>
                    <a:pt x="167" y="338"/>
                    <a:pt x="175" y="335"/>
                  </a:cubicBezTo>
                  <a:cubicBezTo>
                    <a:pt x="175" y="335"/>
                    <a:pt x="175" y="335"/>
                    <a:pt x="176" y="335"/>
                  </a:cubicBezTo>
                  <a:cubicBezTo>
                    <a:pt x="179" y="334"/>
                    <a:pt x="183" y="332"/>
                    <a:pt x="186" y="330"/>
                  </a:cubicBezTo>
                  <a:cubicBezTo>
                    <a:pt x="186" y="330"/>
                    <a:pt x="186" y="330"/>
                    <a:pt x="186" y="330"/>
                  </a:cubicBezTo>
                  <a:cubicBezTo>
                    <a:pt x="190" y="328"/>
                    <a:pt x="193" y="326"/>
                    <a:pt x="196" y="323"/>
                  </a:cubicBezTo>
                  <a:cubicBezTo>
                    <a:pt x="196" y="323"/>
                    <a:pt x="196" y="323"/>
                    <a:pt x="196" y="323"/>
                  </a:cubicBezTo>
                  <a:cubicBezTo>
                    <a:pt x="202" y="318"/>
                    <a:pt x="206" y="312"/>
                    <a:pt x="210" y="306"/>
                  </a:cubicBezTo>
                  <a:cubicBezTo>
                    <a:pt x="211" y="305"/>
                    <a:pt x="211" y="305"/>
                    <a:pt x="211" y="304"/>
                  </a:cubicBezTo>
                  <a:cubicBezTo>
                    <a:pt x="213" y="301"/>
                    <a:pt x="214" y="298"/>
                    <a:pt x="216" y="295"/>
                  </a:cubicBezTo>
                  <a:cubicBezTo>
                    <a:pt x="216" y="294"/>
                    <a:pt x="216" y="294"/>
                    <a:pt x="216" y="293"/>
                  </a:cubicBezTo>
                  <a:cubicBezTo>
                    <a:pt x="217" y="290"/>
                    <a:pt x="218" y="287"/>
                    <a:pt x="219" y="283"/>
                  </a:cubicBezTo>
                  <a:cubicBezTo>
                    <a:pt x="219" y="282"/>
                    <a:pt x="219" y="282"/>
                    <a:pt x="219" y="281"/>
                  </a:cubicBezTo>
                  <a:cubicBezTo>
                    <a:pt x="220" y="278"/>
                    <a:pt x="220" y="274"/>
                    <a:pt x="220" y="270"/>
                  </a:cubicBezTo>
                  <a:cubicBezTo>
                    <a:pt x="220" y="267"/>
                    <a:pt x="220" y="264"/>
                    <a:pt x="220" y="261"/>
                  </a:cubicBezTo>
                  <a:cubicBezTo>
                    <a:pt x="219" y="260"/>
                    <a:pt x="219" y="259"/>
                    <a:pt x="219" y="258"/>
                  </a:cubicBezTo>
                  <a:cubicBezTo>
                    <a:pt x="219" y="255"/>
                    <a:pt x="218" y="252"/>
                    <a:pt x="217" y="250"/>
                  </a:cubicBezTo>
                  <a:cubicBezTo>
                    <a:pt x="217" y="249"/>
                    <a:pt x="217" y="249"/>
                    <a:pt x="217" y="249"/>
                  </a:cubicBezTo>
                  <a:cubicBezTo>
                    <a:pt x="216" y="246"/>
                    <a:pt x="215" y="244"/>
                    <a:pt x="214" y="241"/>
                  </a:cubicBezTo>
                  <a:cubicBezTo>
                    <a:pt x="214" y="240"/>
                    <a:pt x="213" y="240"/>
                    <a:pt x="213" y="239"/>
                  </a:cubicBezTo>
                  <a:cubicBezTo>
                    <a:pt x="212" y="236"/>
                    <a:pt x="210" y="234"/>
                    <a:pt x="209" y="231"/>
                  </a:cubicBezTo>
                  <a:lnTo>
                    <a:pt x="208" y="231"/>
                  </a:lnTo>
                  <a:cubicBezTo>
                    <a:pt x="207" y="229"/>
                    <a:pt x="205" y="226"/>
                    <a:pt x="203" y="224"/>
                  </a:cubicBezTo>
                  <a:cubicBezTo>
                    <a:pt x="203" y="224"/>
                    <a:pt x="202" y="223"/>
                    <a:pt x="202" y="223"/>
                  </a:cubicBezTo>
                  <a:cubicBezTo>
                    <a:pt x="200" y="221"/>
                    <a:pt x="198" y="219"/>
                    <a:pt x="195" y="217"/>
                  </a:cubicBezTo>
                  <a:cubicBezTo>
                    <a:pt x="195" y="217"/>
                    <a:pt x="195" y="217"/>
                    <a:pt x="195" y="216"/>
                  </a:cubicBezTo>
                  <a:cubicBezTo>
                    <a:pt x="193" y="215"/>
                    <a:pt x="190" y="213"/>
                    <a:pt x="188" y="211"/>
                  </a:cubicBezTo>
                  <a:cubicBezTo>
                    <a:pt x="187" y="211"/>
                    <a:pt x="187" y="210"/>
                    <a:pt x="186" y="210"/>
                  </a:cubicBezTo>
                  <a:cubicBezTo>
                    <a:pt x="184" y="209"/>
                    <a:pt x="181" y="207"/>
                    <a:pt x="179" y="206"/>
                  </a:cubicBezTo>
                  <a:cubicBezTo>
                    <a:pt x="179" y="206"/>
                    <a:pt x="178" y="206"/>
                    <a:pt x="178" y="206"/>
                  </a:cubicBezTo>
                  <a:cubicBezTo>
                    <a:pt x="170" y="202"/>
                    <a:pt x="160" y="200"/>
                    <a:pt x="151" y="200"/>
                  </a:cubicBezTo>
                  <a:cubicBezTo>
                    <a:pt x="112" y="200"/>
                    <a:pt x="81" y="231"/>
                    <a:pt x="81" y="270"/>
                  </a:cubicBezTo>
                  <a:cubicBezTo>
                    <a:pt x="81" y="309"/>
                    <a:pt x="112" y="340"/>
                    <a:pt x="151" y="340"/>
                  </a:cubicBezTo>
                  <a:close/>
                </a:path>
              </a:pathLst>
            </a:custGeom>
            <a:solidFill>
              <a:srgbClr val="365B7C"/>
            </a:solidFill>
            <a:ln>
              <a:noFill/>
            </a:ln>
          </p:spPr>
          <p:txBody>
            <a:bodyPr vert="horz" wrap="square" lIns="91440" tIns="45720" rIns="91440" bIns="45720" numCol="1" anchor="t" anchorCtr="0" compatLnSpc="1"/>
            <a:lstStyle/>
            <a:p>
              <a:endParaRPr lang="zh-CN" altLang="en-US">
                <a:solidFill>
                  <a:schemeClr val="accent2"/>
                </a:solidFill>
              </a:endParaRPr>
            </a:p>
          </p:txBody>
        </p:sp>
      </p:grpSp>
      <p:sp>
        <p:nvSpPr>
          <p:cNvPr id="23" name="矩形 22"/>
          <p:cNvSpPr/>
          <p:nvPr/>
        </p:nvSpPr>
        <p:spPr>
          <a:xfrm>
            <a:off x="2237740" y="878840"/>
            <a:ext cx="5188585" cy="47053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800" b="1" dirty="0">
                <a:latin typeface="楷体" panose="02010609060101010101" pitchFamily="49" charset="-122"/>
                <a:ea typeface="楷体" panose="02010609060101010101" pitchFamily="49" charset="-122"/>
                <a:cs typeface="+mn-ea"/>
                <a:sym typeface="+mn-lt"/>
              </a:rPr>
              <a:t>案例：搜狗输入法的众包应用</a:t>
            </a:r>
          </a:p>
        </p:txBody>
      </p:sp>
      <p:sp>
        <p:nvSpPr>
          <p:cNvPr id="3" name="文本框 2"/>
          <p:cNvSpPr txBox="1"/>
          <p:nvPr/>
        </p:nvSpPr>
        <p:spPr>
          <a:xfrm>
            <a:off x="1651945" y="1586164"/>
            <a:ext cx="9790554" cy="4524315"/>
          </a:xfrm>
          <a:prstGeom prst="rect">
            <a:avLst/>
          </a:prstGeom>
          <a:noFill/>
        </p:spPr>
        <p:txBody>
          <a:bodyPr wrap="square" rtlCol="0">
            <a:spAutoFit/>
          </a:bodyPr>
          <a:lstStyle/>
          <a:p>
            <a:pPr eaLnBrk="1" hangingPunct="1"/>
            <a:r>
              <a:rPr lang="en-US" altLang="zh-CN" sz="2400" dirty="0">
                <a:latin typeface="楷体" panose="02010609060101010101" pitchFamily="49" charset="-122"/>
                <a:ea typeface="楷体" panose="02010609060101010101" pitchFamily="49" charset="-122"/>
                <a:cs typeface="楷体" panose="02010609060101010101" pitchFamily="49" charset="-122"/>
                <a:sym typeface="+mn-ea"/>
              </a:rPr>
              <a:t>  </a:t>
            </a:r>
            <a:r>
              <a:rPr lang="zh-CN" altLang="en-US" sz="2400" dirty="0">
                <a:latin typeface="楷体" panose="02010609060101010101" pitchFamily="49" charset="-122"/>
                <a:ea typeface="楷体" panose="02010609060101010101" pitchFamily="49" charset="-122"/>
                <a:cs typeface="楷体" panose="02010609060101010101" pitchFamily="49" charset="-122"/>
                <a:sym typeface="+mn-ea"/>
              </a:rPr>
              <a:t>“劳动力来自哪里并不重要</a:t>
            </a:r>
            <a:r>
              <a:rPr lang="en-US" altLang="zh-CN" sz="2400" dirty="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400" dirty="0">
                <a:latin typeface="楷体" panose="02010609060101010101" pitchFamily="49" charset="-122"/>
                <a:ea typeface="楷体" panose="02010609060101010101" pitchFamily="49" charset="-122"/>
                <a:cs typeface="楷体" panose="02010609060101010101" pitchFamily="49" charset="-122"/>
                <a:sym typeface="+mn-ea"/>
              </a:rPr>
              <a:t>他们可能就住在隔壁</a:t>
            </a:r>
            <a:r>
              <a:rPr lang="en-US" altLang="zh-CN" sz="2400" dirty="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400" dirty="0">
                <a:latin typeface="楷体" panose="02010609060101010101" pitchFamily="49" charset="-122"/>
                <a:ea typeface="楷体" panose="02010609060101010101" pitchFamily="49" charset="-122"/>
                <a:cs typeface="楷体" panose="02010609060101010101" pitchFamily="49" charset="-122"/>
                <a:sym typeface="+mn-ea"/>
              </a:rPr>
              <a:t>也有可能远在印度尼西亚</a:t>
            </a:r>
            <a:r>
              <a:rPr lang="en-US" altLang="zh-CN" sz="2400" dirty="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400" dirty="0">
                <a:latin typeface="楷体" panose="02010609060101010101" pitchFamily="49" charset="-122"/>
                <a:ea typeface="楷体" panose="02010609060101010101" pitchFamily="49" charset="-122"/>
                <a:cs typeface="楷体" panose="02010609060101010101" pitchFamily="49" charset="-122"/>
                <a:sym typeface="+mn-ea"/>
              </a:rPr>
              <a:t>只要他们能上网就行。”众包 </a:t>
            </a:r>
            <a:r>
              <a:rPr lang="en-US" altLang="zh-CN" sz="2400" dirty="0">
                <a:latin typeface="楷体" panose="02010609060101010101" pitchFamily="49" charset="-122"/>
                <a:ea typeface="楷体" panose="02010609060101010101" pitchFamily="49" charset="-122"/>
                <a:cs typeface="楷体" panose="02010609060101010101" pitchFamily="49" charset="-122"/>
                <a:sym typeface="+mn-ea"/>
              </a:rPr>
              <a:t>(Crowdsourcing)</a:t>
            </a:r>
            <a:r>
              <a:rPr lang="zh-CN" altLang="en-US" sz="2400" dirty="0">
                <a:latin typeface="楷体" panose="02010609060101010101" pitchFamily="49" charset="-122"/>
                <a:ea typeface="楷体" panose="02010609060101010101" pitchFamily="49" charset="-122"/>
                <a:cs typeface="楷体" panose="02010609060101010101" pitchFamily="49" charset="-122"/>
                <a:sym typeface="+mn-ea"/>
              </a:rPr>
              <a:t>模式拓展了企业用人的空间</a:t>
            </a:r>
            <a:r>
              <a:rPr lang="en-US" altLang="zh-CN" sz="2400" dirty="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400" dirty="0">
                <a:latin typeface="楷体" panose="02010609060101010101" pitchFamily="49" charset="-122"/>
                <a:ea typeface="楷体" panose="02010609060101010101" pitchFamily="49" charset="-122"/>
                <a:cs typeface="楷体" panose="02010609060101010101" pitchFamily="49" charset="-122"/>
                <a:sym typeface="+mn-ea"/>
              </a:rPr>
              <a:t>依靠开源的方式</a:t>
            </a:r>
            <a:r>
              <a:rPr lang="en-US" altLang="zh-CN" sz="2400" dirty="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400" dirty="0">
                <a:latin typeface="楷体" panose="02010609060101010101" pitchFamily="49" charset="-122"/>
                <a:ea typeface="楷体" panose="02010609060101010101" pitchFamily="49" charset="-122"/>
                <a:cs typeface="楷体" panose="02010609060101010101" pitchFamily="49" charset="-122"/>
                <a:sym typeface="+mn-ea"/>
              </a:rPr>
              <a:t>实现了低成本的人员协同。搜狗输入法是国内很有代表性的众包案例。</a:t>
            </a:r>
          </a:p>
          <a:p>
            <a:pPr eaLnBrk="1" hangingPunct="1"/>
            <a:r>
              <a:rPr lang="zh-CN" altLang="en-US" sz="2400" dirty="0">
                <a:latin typeface="楷体" panose="02010609060101010101" pitchFamily="49" charset="-122"/>
                <a:ea typeface="楷体" panose="02010609060101010101" pitchFamily="49" charset="-122"/>
                <a:cs typeface="楷体" panose="02010609060101010101" pitchFamily="49" charset="-122"/>
                <a:sym typeface="+mn-ea"/>
              </a:rPr>
              <a:t>   搜狗输入法有两种</a:t>
            </a:r>
            <a:r>
              <a:rPr lang="en-US" altLang="zh-CN" sz="2400" dirty="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400" dirty="0">
                <a:latin typeface="楷体" panose="02010609060101010101" pitchFamily="49" charset="-122"/>
                <a:ea typeface="楷体" panose="02010609060101010101" pitchFamily="49" charset="-122"/>
                <a:cs typeface="楷体" panose="02010609060101010101" pitchFamily="49" charset="-122"/>
                <a:sym typeface="+mn-ea"/>
              </a:rPr>
              <a:t>一种是搜狗拼音输入法</a:t>
            </a:r>
            <a:r>
              <a:rPr lang="en-US" altLang="zh-CN" sz="2400" dirty="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400" dirty="0">
                <a:latin typeface="楷体" panose="02010609060101010101" pitchFamily="49" charset="-122"/>
                <a:ea typeface="楷体" panose="02010609060101010101" pitchFamily="49" charset="-122"/>
                <a:cs typeface="楷体" panose="02010609060101010101" pitchFamily="49" charset="-122"/>
                <a:sym typeface="+mn-ea"/>
              </a:rPr>
              <a:t>另一种是搜狗五笔输入法。搜狗输入法的众包分为两大块</a:t>
            </a:r>
            <a:r>
              <a:rPr lang="en-US" altLang="zh-CN" sz="2400" dirty="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400" dirty="0">
                <a:latin typeface="楷体" panose="02010609060101010101" pitchFamily="49" charset="-122"/>
                <a:ea typeface="楷体" panose="02010609060101010101" pitchFamily="49" charset="-122"/>
                <a:cs typeface="楷体" panose="02010609060101010101" pitchFamily="49" charset="-122"/>
                <a:sym typeface="+mn-ea"/>
              </a:rPr>
              <a:t>一块是皮肤</a:t>
            </a:r>
            <a:r>
              <a:rPr lang="en-US" altLang="zh-CN" sz="2400" dirty="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400" dirty="0">
                <a:latin typeface="楷体" panose="02010609060101010101" pitchFamily="49" charset="-122"/>
                <a:ea typeface="楷体" panose="02010609060101010101" pitchFamily="49" charset="-122"/>
                <a:cs typeface="楷体" panose="02010609060101010101" pitchFamily="49" charset="-122"/>
                <a:sym typeface="+mn-ea"/>
              </a:rPr>
              <a:t>就是在输入法变换界面</a:t>
            </a:r>
            <a:r>
              <a:rPr lang="en-US" altLang="zh-CN" sz="2400" dirty="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400" dirty="0">
                <a:latin typeface="楷体" panose="02010609060101010101" pitchFamily="49" charset="-122"/>
                <a:ea typeface="楷体" panose="02010609060101010101" pitchFamily="49" charset="-122"/>
                <a:cs typeface="楷体" panose="02010609060101010101" pitchFamily="49" charset="-122"/>
                <a:sym typeface="+mn-ea"/>
              </a:rPr>
              <a:t>因为用户的参与设计</a:t>
            </a:r>
            <a:r>
              <a:rPr lang="en-US" altLang="zh-CN" sz="2400" dirty="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400" dirty="0">
                <a:latin typeface="楷体" panose="02010609060101010101" pitchFamily="49" charset="-122"/>
                <a:ea typeface="楷体" panose="02010609060101010101" pitchFamily="49" charset="-122"/>
                <a:cs typeface="楷体" panose="02010609060101010101" pitchFamily="49" charset="-122"/>
                <a:sym typeface="+mn-ea"/>
              </a:rPr>
              <a:t>现在有 </a:t>
            </a:r>
            <a:r>
              <a:rPr lang="en-US" altLang="zh-CN" sz="2400" dirty="0">
                <a:latin typeface="楷体" panose="02010609060101010101" pitchFamily="49" charset="-122"/>
                <a:ea typeface="楷体" panose="02010609060101010101" pitchFamily="49" charset="-122"/>
                <a:cs typeface="楷体" panose="02010609060101010101" pitchFamily="49" charset="-122"/>
                <a:sym typeface="+mn-ea"/>
              </a:rPr>
              <a:t>19 354</a:t>
            </a:r>
            <a:r>
              <a:rPr lang="zh-CN" altLang="en-US" sz="2400" dirty="0">
                <a:latin typeface="楷体" panose="02010609060101010101" pitchFamily="49" charset="-122"/>
                <a:ea typeface="楷体" panose="02010609060101010101" pitchFamily="49" charset="-122"/>
                <a:cs typeface="楷体" panose="02010609060101010101" pitchFamily="49" charset="-122"/>
                <a:sym typeface="+mn-ea"/>
              </a:rPr>
              <a:t>种皮肤 </a:t>
            </a:r>
            <a:r>
              <a:rPr lang="en-US" altLang="zh-CN" sz="2400" dirty="0">
                <a:latin typeface="楷体" panose="02010609060101010101" pitchFamily="49" charset="-122"/>
                <a:ea typeface="楷体" panose="02010609060101010101" pitchFamily="49" charset="-122"/>
                <a:cs typeface="楷体" panose="02010609060101010101" pitchFamily="49" charset="-122"/>
                <a:sym typeface="+mn-ea"/>
              </a:rPr>
              <a:t>, </a:t>
            </a:r>
            <a:r>
              <a:rPr lang="zh-CN" altLang="en-US" sz="2400" dirty="0">
                <a:latin typeface="楷体" panose="02010609060101010101" pitchFamily="49" charset="-122"/>
                <a:ea typeface="楷体" panose="02010609060101010101" pitchFamily="49" charset="-122"/>
                <a:cs typeface="楷体" panose="02010609060101010101" pitchFamily="49" charset="-122"/>
                <a:sym typeface="+mn-ea"/>
              </a:rPr>
              <a:t>这个数字还会 增长 </a:t>
            </a:r>
            <a:r>
              <a:rPr lang="en-US" altLang="zh-CN" sz="2400" dirty="0">
                <a:latin typeface="楷体" panose="02010609060101010101" pitchFamily="49" charset="-122"/>
                <a:ea typeface="楷体" panose="02010609060101010101" pitchFamily="49" charset="-122"/>
                <a:cs typeface="楷体" panose="02010609060101010101" pitchFamily="49" charset="-122"/>
                <a:sym typeface="+mn-ea"/>
              </a:rPr>
              <a:t>; </a:t>
            </a:r>
            <a:r>
              <a:rPr lang="zh-CN" altLang="en-US" sz="2400" dirty="0">
                <a:latin typeface="楷体" panose="02010609060101010101" pitchFamily="49" charset="-122"/>
                <a:ea typeface="楷体" panose="02010609060101010101" pitchFamily="49" charset="-122"/>
                <a:cs typeface="楷体" panose="02010609060101010101" pitchFamily="49" charset="-122"/>
                <a:sym typeface="+mn-ea"/>
              </a:rPr>
              <a:t>另一块是词库 </a:t>
            </a:r>
            <a:r>
              <a:rPr lang="en-US" altLang="zh-CN" sz="2400" dirty="0">
                <a:latin typeface="楷体" panose="02010609060101010101" pitchFamily="49" charset="-122"/>
                <a:ea typeface="楷体" panose="02010609060101010101" pitchFamily="49" charset="-122"/>
                <a:cs typeface="楷体" panose="02010609060101010101" pitchFamily="49" charset="-122"/>
                <a:sym typeface="+mn-ea"/>
              </a:rPr>
              <a:t>, </a:t>
            </a:r>
            <a:r>
              <a:rPr lang="zh-CN" altLang="en-US" sz="2400" dirty="0">
                <a:latin typeface="楷体" panose="02010609060101010101" pitchFamily="49" charset="-122"/>
                <a:ea typeface="楷体" panose="02010609060101010101" pitchFamily="49" charset="-122"/>
                <a:cs typeface="楷体" panose="02010609060101010101" pitchFamily="49" charset="-122"/>
                <a:sym typeface="+mn-ea"/>
              </a:rPr>
              <a:t>搜狗命名为细胞词库 </a:t>
            </a:r>
            <a:r>
              <a:rPr lang="en-US" altLang="zh-CN" sz="2400" dirty="0">
                <a:latin typeface="楷体" panose="02010609060101010101" pitchFamily="49" charset="-122"/>
                <a:ea typeface="楷体" panose="02010609060101010101" pitchFamily="49" charset="-122"/>
                <a:cs typeface="楷体" panose="02010609060101010101" pitchFamily="49" charset="-122"/>
                <a:sym typeface="+mn-ea"/>
              </a:rPr>
              <a:t>, </a:t>
            </a:r>
            <a:r>
              <a:rPr lang="zh-CN" altLang="en-US" sz="2400" dirty="0">
                <a:latin typeface="楷体" panose="02010609060101010101" pitchFamily="49" charset="-122"/>
                <a:ea typeface="楷体" panose="02010609060101010101" pitchFamily="49" charset="-122"/>
                <a:cs typeface="楷体" panose="02010609060101010101" pitchFamily="49" charset="-122"/>
                <a:sym typeface="+mn-ea"/>
              </a:rPr>
              <a:t>现在有</a:t>
            </a:r>
            <a:r>
              <a:rPr lang="en-US" altLang="zh-CN" sz="2400" dirty="0">
                <a:latin typeface="楷体" panose="02010609060101010101" pitchFamily="49" charset="-122"/>
                <a:ea typeface="楷体" panose="02010609060101010101" pitchFamily="49" charset="-122"/>
                <a:cs typeface="楷体" panose="02010609060101010101" pitchFamily="49" charset="-122"/>
                <a:sym typeface="+mn-ea"/>
              </a:rPr>
              <a:t>12 008</a:t>
            </a:r>
            <a:r>
              <a:rPr lang="zh-CN" altLang="en-US" sz="2400" dirty="0">
                <a:latin typeface="楷体" panose="02010609060101010101" pitchFamily="49" charset="-122"/>
                <a:ea typeface="楷体" panose="02010609060101010101" pitchFamily="49" charset="-122"/>
                <a:cs typeface="楷体" panose="02010609060101010101" pitchFamily="49" charset="-122"/>
                <a:sym typeface="+mn-ea"/>
              </a:rPr>
              <a:t>个词库</a:t>
            </a:r>
            <a:r>
              <a:rPr lang="en-US" altLang="zh-CN" sz="2400" dirty="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400" dirty="0">
                <a:latin typeface="楷体" panose="02010609060101010101" pitchFamily="49" charset="-122"/>
                <a:ea typeface="楷体" panose="02010609060101010101" pitchFamily="49" charset="-122"/>
                <a:cs typeface="楷体" panose="02010609060101010101" pitchFamily="49" charset="-122"/>
                <a:sym typeface="+mn-ea"/>
              </a:rPr>
              <a:t>这个数字也还会增长。</a:t>
            </a:r>
            <a:endParaRPr lang="zh-CN" altLang="en-US" sz="2400" dirty="0">
              <a:latin typeface="楷体" panose="02010609060101010101" pitchFamily="49" charset="-122"/>
              <a:ea typeface="楷体" panose="02010609060101010101" pitchFamily="49" charset="-122"/>
              <a:cs typeface="楷体" panose="02010609060101010101" pitchFamily="49" charset="-122"/>
            </a:endParaRPr>
          </a:p>
          <a:p>
            <a:pPr eaLnBrk="1" hangingPunct="1"/>
            <a:r>
              <a:rPr lang="zh-CN" altLang="en-US" sz="2400" dirty="0">
                <a:latin typeface="楷体" panose="02010609060101010101" pitchFamily="49" charset="-122"/>
                <a:ea typeface="楷体" panose="02010609060101010101" pitchFamily="49" charset="-122"/>
                <a:cs typeface="楷体" panose="02010609060101010101" pitchFamily="49" charset="-122"/>
                <a:sym typeface="+mn-ea"/>
              </a:rPr>
              <a:t>  看一下这些词库</a:t>
            </a:r>
            <a:r>
              <a:rPr lang="en-US" altLang="zh-CN" sz="2400" dirty="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400" dirty="0">
                <a:latin typeface="楷体" panose="02010609060101010101" pitchFamily="49" charset="-122"/>
                <a:ea typeface="楷体" panose="02010609060101010101" pitchFamily="49" charset="-122"/>
                <a:cs typeface="楷体" panose="02010609060101010101" pitchFamily="49" charset="-122"/>
                <a:sym typeface="+mn-ea"/>
              </a:rPr>
              <a:t>生物词汇大全、传奇、武术、海南地名、音乐词汇大全、仙境传说、网络流行新词、古诗词名句、股票基金、成语俗语</a:t>
            </a:r>
            <a:r>
              <a:rPr lang="en-US" altLang="zh-CN" sz="2400" dirty="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400" dirty="0">
                <a:latin typeface="楷体" panose="02010609060101010101" pitchFamily="49" charset="-122"/>
                <a:ea typeface="楷体" panose="02010609060101010101" pitchFamily="49" charset="-122"/>
                <a:cs typeface="楷体" panose="02010609060101010101" pitchFamily="49" charset="-122"/>
                <a:sym typeface="+mn-ea"/>
              </a:rPr>
              <a:t>通 过顾客自主参与的方式</a:t>
            </a:r>
            <a:r>
              <a:rPr lang="en-US" altLang="zh-CN" sz="2400" dirty="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400" dirty="0">
                <a:latin typeface="楷体" panose="02010609060101010101" pitchFamily="49" charset="-122"/>
                <a:ea typeface="楷体" panose="02010609060101010101" pitchFamily="49" charset="-122"/>
                <a:cs typeface="楷体" panose="02010609060101010101" pitchFamily="49" charset="-122"/>
                <a:sym typeface="+mn-ea"/>
              </a:rPr>
              <a:t>搜狗实际上是将产品的设计众包给了客户。 </a:t>
            </a:r>
            <a:endParaRPr lang="zh-CN" altLang="en-US" sz="2400" dirty="0">
              <a:latin typeface="楷体" panose="02010609060101010101" pitchFamily="49" charset="-122"/>
              <a:ea typeface="楷体" panose="02010609060101010101" pitchFamily="49" charset="-122"/>
              <a:cs typeface="楷体" panose="02010609060101010101" pitchFamily="49" charset="-122"/>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5" presetClass="entr" presetSubtype="0" fill="hold" nodeType="withEffect">
                                  <p:stCondLst>
                                    <p:cond delay="250"/>
                                  </p:stCondLst>
                                  <p:childTnLst>
                                    <p:set>
                                      <p:cBhvr>
                                        <p:cTn id="6" dur="1" fill="hold">
                                          <p:stCondLst>
                                            <p:cond delay="0"/>
                                          </p:stCondLst>
                                        </p:cTn>
                                        <p:tgtEl>
                                          <p:spTgt spid="17"/>
                                        </p:tgtEl>
                                        <p:attrNameLst>
                                          <p:attrName>style.visibility</p:attrName>
                                        </p:attrNameLst>
                                      </p:cBhvr>
                                      <p:to>
                                        <p:strVal val="visible"/>
                                      </p:to>
                                    </p:set>
                                    <p:anim calcmode="lin" valueType="num">
                                      <p:cBhvr>
                                        <p:cTn id="7" dur="500" decel="50000" fill="hold">
                                          <p:stCondLst>
                                            <p:cond delay="0"/>
                                          </p:stCondLst>
                                        </p:cTn>
                                        <p:tgtEl>
                                          <p:spTgt spid="17"/>
                                        </p:tgtEl>
                                        <p:attrNameLst>
                                          <p:attrName>style.rotation</p:attrName>
                                        </p:attrNameLst>
                                      </p:cBhvr>
                                      <p:tavLst>
                                        <p:tav tm="0">
                                          <p:val>
                                            <p:fltVal val="-90"/>
                                          </p:val>
                                        </p:tav>
                                        <p:tav tm="100000">
                                          <p:val>
                                            <p:fltVal val="0"/>
                                          </p:val>
                                        </p:tav>
                                      </p:tavLst>
                                    </p:anim>
                                    <p:anim calcmode="lin" valueType="num">
                                      <p:cBhvr>
                                        <p:cTn id="8" dur="500" decel="50000" fill="hold">
                                          <p:stCondLst>
                                            <p:cond delay="0"/>
                                          </p:stCondLst>
                                        </p:cTn>
                                        <p:tgtEl>
                                          <p:spTgt spid="17"/>
                                        </p:tgtEl>
                                        <p:attrNameLst>
                                          <p:attrName>ppt_w</p:attrName>
                                        </p:attrNameLst>
                                      </p:cBhvr>
                                      <p:tavLst>
                                        <p:tav tm="0">
                                          <p:val>
                                            <p:strVal val="#ppt_w"/>
                                          </p:val>
                                        </p:tav>
                                        <p:tav tm="100000">
                                          <p:val>
                                            <p:strVal val="#ppt_w*.05"/>
                                          </p:val>
                                        </p:tav>
                                      </p:tavLst>
                                    </p:anim>
                                    <p:anim calcmode="lin" valueType="num">
                                      <p:cBhvr>
                                        <p:cTn id="9" dur="500" accel="50000" fill="hold">
                                          <p:stCondLst>
                                            <p:cond delay="500"/>
                                          </p:stCondLst>
                                        </p:cTn>
                                        <p:tgtEl>
                                          <p:spTgt spid="17"/>
                                        </p:tgtEl>
                                        <p:attrNameLst>
                                          <p:attrName>ppt_w</p:attrName>
                                        </p:attrNameLst>
                                      </p:cBhvr>
                                      <p:tavLst>
                                        <p:tav tm="0">
                                          <p:val>
                                            <p:strVal val="#ppt_w*.05"/>
                                          </p:val>
                                        </p:tav>
                                        <p:tav tm="100000">
                                          <p:val>
                                            <p:strVal val="#ppt_w"/>
                                          </p:val>
                                        </p:tav>
                                      </p:tavLst>
                                    </p:anim>
                                    <p:anim calcmode="lin" valueType="num">
                                      <p:cBhvr>
                                        <p:cTn id="10" dur="1000" fill="hold"/>
                                        <p:tgtEl>
                                          <p:spTgt spid="17"/>
                                        </p:tgtEl>
                                        <p:attrNameLst>
                                          <p:attrName>ppt_h</p:attrName>
                                        </p:attrNameLst>
                                      </p:cBhvr>
                                      <p:tavLst>
                                        <p:tav tm="0">
                                          <p:val>
                                            <p:strVal val="#ppt_h"/>
                                          </p:val>
                                        </p:tav>
                                        <p:tav tm="100000">
                                          <p:val>
                                            <p:strVal val="#ppt_h"/>
                                          </p:val>
                                        </p:tav>
                                      </p:tavLst>
                                    </p:anim>
                                    <p:anim calcmode="lin" valueType="num">
                                      <p:cBhvr>
                                        <p:cTn id="11" dur="500" decel="50000" fill="hold">
                                          <p:stCondLst>
                                            <p:cond delay="0"/>
                                          </p:stCondLst>
                                        </p:cTn>
                                        <p:tgtEl>
                                          <p:spTgt spid="17"/>
                                        </p:tgtEl>
                                        <p:attrNameLst>
                                          <p:attrName>ppt_x</p:attrName>
                                        </p:attrNameLst>
                                      </p:cBhvr>
                                      <p:tavLst>
                                        <p:tav tm="0">
                                          <p:val>
                                            <p:strVal val="#ppt_x+.4"/>
                                          </p:val>
                                        </p:tav>
                                        <p:tav tm="100000">
                                          <p:val>
                                            <p:strVal val="#ppt_x"/>
                                          </p:val>
                                        </p:tav>
                                      </p:tavLst>
                                    </p:anim>
                                    <p:anim calcmode="lin" valueType="num">
                                      <p:cBhvr>
                                        <p:cTn id="12" dur="500" decel="50000" fill="hold">
                                          <p:stCondLst>
                                            <p:cond delay="0"/>
                                          </p:stCondLst>
                                        </p:cTn>
                                        <p:tgtEl>
                                          <p:spTgt spid="17"/>
                                        </p:tgtEl>
                                        <p:attrNameLst>
                                          <p:attrName>ppt_y</p:attrName>
                                        </p:attrNameLst>
                                      </p:cBhvr>
                                      <p:tavLst>
                                        <p:tav tm="0">
                                          <p:val>
                                            <p:strVal val="#ppt_y-.2"/>
                                          </p:val>
                                        </p:tav>
                                        <p:tav tm="100000">
                                          <p:val>
                                            <p:strVal val="#ppt_y+.1"/>
                                          </p:val>
                                        </p:tav>
                                      </p:tavLst>
                                    </p:anim>
                                    <p:anim calcmode="lin" valueType="num">
                                      <p:cBhvr>
                                        <p:cTn id="13" dur="500" accel="50000" fill="hold">
                                          <p:stCondLst>
                                            <p:cond delay="500"/>
                                          </p:stCondLst>
                                        </p:cTn>
                                        <p:tgtEl>
                                          <p:spTgt spid="17"/>
                                        </p:tgtEl>
                                        <p:attrNameLst>
                                          <p:attrName>ppt_y</p:attrName>
                                        </p:attrNameLst>
                                      </p:cBhvr>
                                      <p:tavLst>
                                        <p:tav tm="0">
                                          <p:val>
                                            <p:strVal val="#ppt_y+.1"/>
                                          </p:val>
                                        </p:tav>
                                        <p:tav tm="100000">
                                          <p:val>
                                            <p:strVal val="#ppt_y"/>
                                          </p:val>
                                        </p:tav>
                                      </p:tavLst>
                                    </p:anim>
                                    <p:animEffect transition="in" filter="fade">
                                      <p:cBhvr>
                                        <p:cTn id="14" dur="1000" decel="50000">
                                          <p:stCondLst>
                                            <p:cond delay="0"/>
                                          </p:stCondLst>
                                        </p:cTn>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矩形 1">
            <a:extLst>
              <a:ext uri="{FF2B5EF4-FFF2-40B4-BE49-F238E27FC236}">
                <a16:creationId xmlns:a16="http://schemas.microsoft.com/office/drawing/2014/main" id="{CDB5B6AA-3240-C649-A973-1C2E687BB5CA}"/>
              </a:ext>
            </a:extLst>
          </p:cNvPr>
          <p:cNvSpPr/>
          <p:nvPr/>
        </p:nvSpPr>
        <p:spPr>
          <a:xfrm>
            <a:off x="3402244" y="1720840"/>
            <a:ext cx="7858710" cy="3416320"/>
          </a:xfrm>
          <a:prstGeom prst="rect">
            <a:avLst/>
          </a:prstGeom>
        </p:spPr>
        <p:txBody>
          <a:bodyPr wrap="square">
            <a:spAutoFit/>
          </a:bodyPr>
          <a:lstStyle/>
          <a:p>
            <a:r>
              <a:rPr lang="en-US" altLang="zh-CN" sz="2400" dirty="0">
                <a:latin typeface="KaiTi" panose="02010609060101010101" pitchFamily="49" charset="-122"/>
                <a:ea typeface="KaiTi" panose="02010609060101010101" pitchFamily="49" charset="-122"/>
              </a:rPr>
              <a:t>1.</a:t>
            </a:r>
            <a:r>
              <a:rPr lang="zh-CN" altLang="en-US" sz="2400" dirty="0">
                <a:latin typeface="KaiTi" panose="02010609060101010101" pitchFamily="49" charset="-122"/>
                <a:ea typeface="KaiTi" panose="02010609060101010101" pitchFamily="49" charset="-122"/>
              </a:rPr>
              <a:t>面试的种类主要有哪些</a:t>
            </a:r>
            <a:r>
              <a:rPr lang="en-US" altLang="zh-CN" sz="2400" dirty="0">
                <a:latin typeface="KaiTi" panose="02010609060101010101" pitchFamily="49" charset="-122"/>
                <a:ea typeface="KaiTi" panose="02010609060101010101" pitchFamily="49" charset="-122"/>
              </a:rPr>
              <a:t>?</a:t>
            </a:r>
          </a:p>
          <a:p>
            <a:r>
              <a:rPr lang="en-US" altLang="zh-CN" sz="2400" dirty="0">
                <a:latin typeface="KaiTi" panose="02010609060101010101" pitchFamily="49" charset="-122"/>
                <a:ea typeface="KaiTi" panose="02010609060101010101" pitchFamily="49" charset="-122"/>
              </a:rPr>
              <a:t>2.</a:t>
            </a:r>
            <a:r>
              <a:rPr lang="zh-CN" altLang="en-US" sz="2400" dirty="0">
                <a:latin typeface="KaiTi" panose="02010609060101010101" pitchFamily="49" charset="-122"/>
                <a:ea typeface="KaiTi" panose="02010609060101010101" pitchFamily="49" charset="-122"/>
              </a:rPr>
              <a:t>简述面试的基本程序。</a:t>
            </a:r>
          </a:p>
          <a:p>
            <a:r>
              <a:rPr lang="en-US" altLang="zh-CN" sz="2400" dirty="0">
                <a:latin typeface="KaiTi" panose="02010609060101010101" pitchFamily="49" charset="-122"/>
                <a:ea typeface="KaiTi" panose="02010609060101010101" pitchFamily="49" charset="-122"/>
              </a:rPr>
              <a:t>3.</a:t>
            </a:r>
            <a:r>
              <a:rPr lang="zh-CN" altLang="en-US" sz="2400" dirty="0">
                <a:latin typeface="KaiTi" panose="02010609060101010101" pitchFamily="49" charset="-122"/>
                <a:ea typeface="KaiTi" panose="02010609060101010101" pitchFamily="49" charset="-122"/>
              </a:rPr>
              <a:t>简述并举例说明面试官易犯的错误。你建议如何避免这些错误</a:t>
            </a:r>
            <a:r>
              <a:rPr lang="en-US" altLang="zh-CN" sz="2400" dirty="0">
                <a:latin typeface="KaiTi" panose="02010609060101010101" pitchFamily="49" charset="-122"/>
                <a:ea typeface="KaiTi" panose="02010609060101010101" pitchFamily="49" charset="-122"/>
              </a:rPr>
              <a:t>?</a:t>
            </a:r>
          </a:p>
          <a:p>
            <a:r>
              <a:rPr lang="en-US" altLang="zh-CN" sz="2400" dirty="0">
                <a:latin typeface="KaiTi" panose="02010609060101010101" pitchFamily="49" charset="-122"/>
                <a:ea typeface="KaiTi" panose="02010609060101010101" pitchFamily="49" charset="-122"/>
              </a:rPr>
              <a:t>4.</a:t>
            </a:r>
            <a:r>
              <a:rPr lang="zh-CN" altLang="en-US" sz="2400" dirty="0">
                <a:latin typeface="KaiTi" panose="02010609060101010101" pitchFamily="49" charset="-122"/>
                <a:ea typeface="KaiTi" panose="02010609060101010101" pitchFamily="49" charset="-122"/>
              </a:rPr>
              <a:t>面试中的提问技巧和倾听技巧主要有哪些</a:t>
            </a:r>
            <a:r>
              <a:rPr lang="en-US" altLang="zh-CN" sz="2400" dirty="0">
                <a:latin typeface="KaiTi" panose="02010609060101010101" pitchFamily="49" charset="-122"/>
                <a:ea typeface="KaiTi" panose="02010609060101010101" pitchFamily="49" charset="-122"/>
              </a:rPr>
              <a:t>?</a:t>
            </a:r>
          </a:p>
          <a:p>
            <a:r>
              <a:rPr lang="en-US" altLang="zh-CN" sz="2400" dirty="0">
                <a:latin typeface="KaiTi" panose="02010609060101010101" pitchFamily="49" charset="-122"/>
                <a:ea typeface="KaiTi" panose="02010609060101010101" pitchFamily="49" charset="-122"/>
              </a:rPr>
              <a:t>5.</a:t>
            </a:r>
            <a:r>
              <a:rPr lang="zh-CN" altLang="en-US" sz="2400" dirty="0">
                <a:latin typeface="KaiTi" panose="02010609060101010101" pitchFamily="49" charset="-122"/>
                <a:ea typeface="KaiTi" panose="02010609060101010101" pitchFamily="49" charset="-122"/>
              </a:rPr>
              <a:t>分组活动</a:t>
            </a:r>
            <a:r>
              <a:rPr lang="en-US" altLang="zh-CN" sz="2400" dirty="0">
                <a:latin typeface="KaiTi" panose="02010609060101010101" pitchFamily="49" charset="-122"/>
                <a:ea typeface="KaiTi" panose="02010609060101010101" pitchFamily="49" charset="-122"/>
              </a:rPr>
              <a:t>,</a:t>
            </a:r>
            <a:r>
              <a:rPr lang="zh-CN" altLang="en-US" sz="2400" dirty="0">
                <a:latin typeface="KaiTi" panose="02010609060101010101" pitchFamily="49" charset="-122"/>
                <a:ea typeface="KaiTi" panose="02010609060101010101" pitchFamily="49" charset="-122"/>
              </a:rPr>
              <a:t>讨论和汇编“我所见到的最差的面试”范例。究竟是什么使这些面试如此糟糕</a:t>
            </a:r>
            <a:r>
              <a:rPr lang="en-US" altLang="zh-CN" sz="2400" dirty="0">
                <a:latin typeface="KaiTi" panose="02010609060101010101" pitchFamily="49" charset="-122"/>
                <a:ea typeface="KaiTi" panose="02010609060101010101" pitchFamily="49" charset="-122"/>
              </a:rPr>
              <a:t>?</a:t>
            </a:r>
            <a:r>
              <a:rPr lang="zh-CN" altLang="en-US" sz="2400" dirty="0">
                <a:latin typeface="KaiTi" panose="02010609060101010101" pitchFamily="49" charset="-122"/>
                <a:ea typeface="KaiTi" panose="02010609060101010101" pitchFamily="49" charset="-122"/>
              </a:rPr>
              <a:t>如果时间允许</a:t>
            </a:r>
            <a:r>
              <a:rPr lang="en-US" altLang="zh-CN" sz="2400" dirty="0">
                <a:latin typeface="KaiTi" panose="02010609060101010101" pitchFamily="49" charset="-122"/>
                <a:ea typeface="KaiTi" panose="02010609060101010101" pitchFamily="49" charset="-122"/>
              </a:rPr>
              <a:t>,</a:t>
            </a:r>
            <a:r>
              <a:rPr lang="zh-CN" altLang="en-US" sz="2400" dirty="0">
                <a:latin typeface="KaiTi" panose="02010609060101010101" pitchFamily="49" charset="-122"/>
                <a:ea typeface="KaiTi" panose="02010609060101010101" pitchFamily="49" charset="-122"/>
              </a:rPr>
              <a:t>在课堂上进行讨论。</a:t>
            </a:r>
          </a:p>
          <a:p>
            <a:endParaRPr lang="zh-CN" altLang="en-US" sz="2400" dirty="0">
              <a:latin typeface="KaiTi" panose="02010609060101010101" pitchFamily="49" charset="-122"/>
              <a:ea typeface="KaiTi" panose="02010609060101010101" pitchFamily="49" charset="-122"/>
            </a:endParaRPr>
          </a:p>
        </p:txBody>
      </p:sp>
      <p:cxnSp>
        <p:nvCxnSpPr>
          <p:cNvPr id="4" name="直线连接符 3">
            <a:extLst>
              <a:ext uri="{FF2B5EF4-FFF2-40B4-BE49-F238E27FC236}">
                <a16:creationId xmlns:a16="http://schemas.microsoft.com/office/drawing/2014/main" id="{AF8A69B2-1811-1A41-9194-BFAD93861C13}"/>
              </a:ext>
            </a:extLst>
          </p:cNvPr>
          <p:cNvCxnSpPr/>
          <p:nvPr/>
        </p:nvCxnSpPr>
        <p:spPr>
          <a:xfrm>
            <a:off x="3096242" y="865309"/>
            <a:ext cx="0" cy="501287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5" name="组合 4"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a:extLst>
              <a:ext uri="{FF2B5EF4-FFF2-40B4-BE49-F238E27FC236}">
                <a16:creationId xmlns:a16="http://schemas.microsoft.com/office/drawing/2014/main" id="{0648C595-724E-1447-865D-428DB6E83561}"/>
              </a:ext>
            </a:extLst>
          </p:cNvPr>
          <p:cNvGrpSpPr/>
          <p:nvPr/>
        </p:nvGrpSpPr>
        <p:grpSpPr>
          <a:xfrm>
            <a:off x="571575" y="611436"/>
            <a:ext cx="2304256" cy="4167230"/>
            <a:chOff x="752634" y="1779108"/>
            <a:chExt cx="2304256" cy="4167230"/>
          </a:xfrm>
        </p:grpSpPr>
        <p:sp>
          <p:nvSpPr>
            <p:cNvPr id="6" name="圆角矩形 38">
              <a:extLst>
                <a:ext uri="{FF2B5EF4-FFF2-40B4-BE49-F238E27FC236}">
                  <a16:creationId xmlns:a16="http://schemas.microsoft.com/office/drawing/2014/main" id="{53CAC1BE-6F37-EF4F-B2F6-D9AA86F3D5F5}"/>
                </a:ext>
              </a:extLst>
            </p:cNvPr>
            <p:cNvSpPr/>
            <p:nvPr/>
          </p:nvSpPr>
          <p:spPr>
            <a:xfrm rot="572624">
              <a:off x="1297576" y="1779108"/>
              <a:ext cx="1274792" cy="1256404"/>
            </a:xfrm>
            <a:custGeom>
              <a:avLst/>
              <a:gdLst/>
              <a:ahLst/>
              <a:cxnLst/>
              <a:rect l="l" t="t" r="r" b="b"/>
              <a:pathLst>
                <a:path w="1554798" h="1532371">
                  <a:moveTo>
                    <a:pt x="260464" y="73817"/>
                  </a:moveTo>
                  <a:cubicBezTo>
                    <a:pt x="306072" y="28209"/>
                    <a:pt x="369078" y="0"/>
                    <a:pt x="438674" y="0"/>
                  </a:cubicBezTo>
                  <a:lnTo>
                    <a:pt x="1302770" y="0"/>
                  </a:lnTo>
                  <a:cubicBezTo>
                    <a:pt x="1441961" y="0"/>
                    <a:pt x="1554798" y="112837"/>
                    <a:pt x="1554798" y="252028"/>
                  </a:cubicBezTo>
                  <a:lnTo>
                    <a:pt x="1554798" y="252029"/>
                  </a:lnTo>
                  <a:lnTo>
                    <a:pt x="1554798" y="1116125"/>
                  </a:lnTo>
                  <a:cubicBezTo>
                    <a:pt x="1554798" y="1255316"/>
                    <a:pt x="1441961" y="1368153"/>
                    <a:pt x="1302770" y="1368153"/>
                  </a:cubicBezTo>
                  <a:cubicBezTo>
                    <a:pt x="1163579" y="1368153"/>
                    <a:pt x="1050742" y="1255316"/>
                    <a:pt x="1050742" y="1116125"/>
                  </a:cubicBezTo>
                  <a:lnTo>
                    <a:pt x="1050742" y="860250"/>
                  </a:lnTo>
                  <a:cubicBezTo>
                    <a:pt x="1050311" y="861013"/>
                    <a:pt x="1049708" y="861600"/>
                    <a:pt x="1049101" y="862186"/>
                  </a:cubicBezTo>
                  <a:lnTo>
                    <a:pt x="426920" y="1461813"/>
                  </a:lnTo>
                  <a:cubicBezTo>
                    <a:pt x="326697" y="1558402"/>
                    <a:pt x="167149" y="1555457"/>
                    <a:pt x="70559" y="1455234"/>
                  </a:cubicBezTo>
                  <a:cubicBezTo>
                    <a:pt x="-26031" y="1355012"/>
                    <a:pt x="-23086" y="1195463"/>
                    <a:pt x="77137" y="1098874"/>
                  </a:cubicBezTo>
                  <a:lnTo>
                    <a:pt x="694328" y="504056"/>
                  </a:lnTo>
                  <a:lnTo>
                    <a:pt x="438674" y="504056"/>
                  </a:lnTo>
                  <a:cubicBezTo>
                    <a:pt x="299483" y="504056"/>
                    <a:pt x="186646" y="391219"/>
                    <a:pt x="186646" y="252028"/>
                  </a:cubicBezTo>
                  <a:cubicBezTo>
                    <a:pt x="186646" y="182432"/>
                    <a:pt x="214855" y="119426"/>
                    <a:pt x="260464" y="73817"/>
                  </a:cubicBezTo>
                  <a:close/>
                </a:path>
              </a:pathLst>
            </a:custGeom>
            <a:solidFill>
              <a:srgbClr val="365B7C"/>
            </a:solidFill>
            <a:ln w="19050">
              <a:gradFill>
                <a:gsLst>
                  <a:gs pos="89000">
                    <a:schemeClr val="bg1">
                      <a:lumMod val="85000"/>
                    </a:schemeClr>
                  </a:gs>
                  <a:gs pos="0">
                    <a:schemeClr val="bg1"/>
                  </a:gs>
                </a:gsLst>
                <a:lin ang="7200000" scaled="0"/>
              </a:gradFill>
            </a:ln>
            <a:effectLst>
              <a:outerShdw blurRad="254000" dist="127000" dir="8160000" algn="tr" rotWithShape="0">
                <a:prstClr val="black">
                  <a:alpha val="34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 name="圆角矩形 6">
              <a:extLst>
                <a:ext uri="{FF2B5EF4-FFF2-40B4-BE49-F238E27FC236}">
                  <a16:creationId xmlns:a16="http://schemas.microsoft.com/office/drawing/2014/main" id="{AC68091C-ACAE-0142-B6EF-169B72C53C12}"/>
                </a:ext>
              </a:extLst>
            </p:cNvPr>
            <p:cNvSpPr/>
            <p:nvPr/>
          </p:nvSpPr>
          <p:spPr>
            <a:xfrm>
              <a:off x="752634" y="3115798"/>
              <a:ext cx="2304256" cy="2830540"/>
            </a:xfrm>
            <a:prstGeom prst="roundRect">
              <a:avLst>
                <a:gd name="adj" fmla="val 6909"/>
              </a:avLst>
            </a:prstGeom>
            <a:solidFill>
              <a:srgbClr val="EFEFEF"/>
            </a:solidFill>
            <a:ln w="19050">
              <a:gradFill>
                <a:gsLst>
                  <a:gs pos="89000">
                    <a:schemeClr val="bg1">
                      <a:lumMod val="85000"/>
                    </a:schemeClr>
                  </a:gs>
                  <a:gs pos="0">
                    <a:schemeClr val="bg1"/>
                  </a:gs>
                </a:gsLst>
                <a:lin ang="7200000" scaled="0"/>
              </a:gradFill>
            </a:ln>
            <a:effectLst>
              <a:outerShdw blurRad="254000" dist="127000" dir="8160000" algn="tr" rotWithShape="0">
                <a:prstClr val="black">
                  <a:alpha val="34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8" name="组合 7">
              <a:extLst>
                <a:ext uri="{FF2B5EF4-FFF2-40B4-BE49-F238E27FC236}">
                  <a16:creationId xmlns:a16="http://schemas.microsoft.com/office/drawing/2014/main" id="{F04DA1FA-2CCA-8348-B68D-7561E70F5199}"/>
                </a:ext>
              </a:extLst>
            </p:cNvPr>
            <p:cNvGrpSpPr/>
            <p:nvPr/>
          </p:nvGrpSpPr>
          <p:grpSpPr>
            <a:xfrm rot="16200000">
              <a:off x="2087525" y="3024024"/>
              <a:ext cx="441397" cy="58863"/>
              <a:chOff x="2975753" y="1851670"/>
              <a:chExt cx="539968" cy="72008"/>
            </a:xfrm>
          </p:grpSpPr>
          <p:sp>
            <p:nvSpPr>
              <p:cNvPr id="16" name="椭圆 15">
                <a:extLst>
                  <a:ext uri="{FF2B5EF4-FFF2-40B4-BE49-F238E27FC236}">
                    <a16:creationId xmlns:a16="http://schemas.microsoft.com/office/drawing/2014/main" id="{62BA893E-B597-844C-A361-2524E1622962}"/>
                  </a:ext>
                </a:extLst>
              </p:cNvPr>
              <p:cNvSpPr/>
              <p:nvPr/>
            </p:nvSpPr>
            <p:spPr>
              <a:xfrm>
                <a:off x="2975753" y="1851670"/>
                <a:ext cx="72008" cy="72008"/>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 name="椭圆 16">
                <a:extLst>
                  <a:ext uri="{FF2B5EF4-FFF2-40B4-BE49-F238E27FC236}">
                    <a16:creationId xmlns:a16="http://schemas.microsoft.com/office/drawing/2014/main" id="{7AC29116-3DF1-2E44-A4DA-B6559A64DF28}"/>
                  </a:ext>
                </a:extLst>
              </p:cNvPr>
              <p:cNvSpPr/>
              <p:nvPr/>
            </p:nvSpPr>
            <p:spPr>
              <a:xfrm>
                <a:off x="3443713" y="1851670"/>
                <a:ext cx="72008" cy="72008"/>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8" name="圆角矩形 17">
                <a:extLst>
                  <a:ext uri="{FF2B5EF4-FFF2-40B4-BE49-F238E27FC236}">
                    <a16:creationId xmlns:a16="http://schemas.microsoft.com/office/drawing/2014/main" id="{C0DA99F3-11EC-F04A-8F0F-B6025BE66591}"/>
                  </a:ext>
                </a:extLst>
              </p:cNvPr>
              <p:cNvSpPr/>
              <p:nvPr/>
            </p:nvSpPr>
            <p:spPr>
              <a:xfrm>
                <a:off x="3011757" y="1864814"/>
                <a:ext cx="467960" cy="45719"/>
              </a:xfrm>
              <a:prstGeom prst="roundRect">
                <a:avLst>
                  <a:gd name="adj" fmla="val 50000"/>
                </a:avLst>
              </a:prstGeom>
              <a:gradFill>
                <a:gsLst>
                  <a:gs pos="0">
                    <a:schemeClr val="bg1">
                      <a:lumMod val="75000"/>
                    </a:schemeClr>
                  </a:gs>
                  <a:gs pos="50000">
                    <a:schemeClr val="bg1">
                      <a:lumMod val="95000"/>
                    </a:schemeClr>
                  </a:gs>
                  <a:gs pos="100000">
                    <a:schemeClr val="bg1">
                      <a:lumMod val="75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9" name="组合 8">
              <a:extLst>
                <a:ext uri="{FF2B5EF4-FFF2-40B4-BE49-F238E27FC236}">
                  <a16:creationId xmlns:a16="http://schemas.microsoft.com/office/drawing/2014/main" id="{CF3D6C61-51D4-EF48-8C5E-F30DA2F9C2D9}"/>
                </a:ext>
              </a:extLst>
            </p:cNvPr>
            <p:cNvGrpSpPr/>
            <p:nvPr/>
          </p:nvGrpSpPr>
          <p:grpSpPr>
            <a:xfrm rot="16200000">
              <a:off x="1203997" y="3024024"/>
              <a:ext cx="441397" cy="58863"/>
              <a:chOff x="2975753" y="1851670"/>
              <a:chExt cx="539968" cy="72008"/>
            </a:xfrm>
          </p:grpSpPr>
          <p:sp>
            <p:nvSpPr>
              <p:cNvPr id="13" name="椭圆 12">
                <a:extLst>
                  <a:ext uri="{FF2B5EF4-FFF2-40B4-BE49-F238E27FC236}">
                    <a16:creationId xmlns:a16="http://schemas.microsoft.com/office/drawing/2014/main" id="{54303756-A341-3144-97BD-05E681592D4F}"/>
                  </a:ext>
                </a:extLst>
              </p:cNvPr>
              <p:cNvSpPr/>
              <p:nvPr/>
            </p:nvSpPr>
            <p:spPr>
              <a:xfrm>
                <a:off x="2975753" y="1851670"/>
                <a:ext cx="72008" cy="72008"/>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 name="椭圆 13">
                <a:extLst>
                  <a:ext uri="{FF2B5EF4-FFF2-40B4-BE49-F238E27FC236}">
                    <a16:creationId xmlns:a16="http://schemas.microsoft.com/office/drawing/2014/main" id="{1B6DA450-C052-8C41-AA0E-F5CC4598E5DE}"/>
                  </a:ext>
                </a:extLst>
              </p:cNvPr>
              <p:cNvSpPr/>
              <p:nvPr/>
            </p:nvSpPr>
            <p:spPr>
              <a:xfrm>
                <a:off x="3443713" y="1851670"/>
                <a:ext cx="72008" cy="72008"/>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 name="圆角矩形 14">
                <a:extLst>
                  <a:ext uri="{FF2B5EF4-FFF2-40B4-BE49-F238E27FC236}">
                    <a16:creationId xmlns:a16="http://schemas.microsoft.com/office/drawing/2014/main" id="{3B422D86-7391-8D49-94BC-49188BC460FF}"/>
                  </a:ext>
                </a:extLst>
              </p:cNvPr>
              <p:cNvSpPr/>
              <p:nvPr/>
            </p:nvSpPr>
            <p:spPr>
              <a:xfrm>
                <a:off x="3011757" y="1864814"/>
                <a:ext cx="467960" cy="45719"/>
              </a:xfrm>
              <a:prstGeom prst="roundRect">
                <a:avLst>
                  <a:gd name="adj" fmla="val 50000"/>
                </a:avLst>
              </a:prstGeom>
              <a:gradFill>
                <a:gsLst>
                  <a:gs pos="0">
                    <a:schemeClr val="bg1">
                      <a:lumMod val="75000"/>
                    </a:schemeClr>
                  </a:gs>
                  <a:gs pos="50000">
                    <a:schemeClr val="bg1">
                      <a:lumMod val="95000"/>
                    </a:schemeClr>
                  </a:gs>
                  <a:gs pos="100000">
                    <a:schemeClr val="bg1">
                      <a:lumMod val="75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10" name="TextBox 53">
              <a:extLst>
                <a:ext uri="{FF2B5EF4-FFF2-40B4-BE49-F238E27FC236}">
                  <a16:creationId xmlns:a16="http://schemas.microsoft.com/office/drawing/2014/main" id="{D81B58CA-F6B6-FB44-888F-7A5CE4E3123A}"/>
                </a:ext>
              </a:extLst>
            </p:cNvPr>
            <p:cNvSpPr txBox="1"/>
            <p:nvPr/>
          </p:nvSpPr>
          <p:spPr>
            <a:xfrm>
              <a:off x="1865412" y="1988825"/>
              <a:ext cx="660794" cy="461665"/>
            </a:xfrm>
            <a:prstGeom prst="rect">
              <a:avLst/>
            </a:prstGeom>
            <a:noFill/>
          </p:spPr>
          <p:txBody>
            <a:bodyPr wrap="square" rtlCol="0">
              <a:spAutoFit/>
            </a:bodyPr>
            <a:lstStyle/>
            <a:p>
              <a:pPr algn="ctr"/>
              <a:endParaRPr lang="zh-CN" altLang="en-US" sz="2400" b="1" dirty="0">
                <a:solidFill>
                  <a:schemeClr val="bg1"/>
                </a:solidFill>
                <a:latin typeface="Arial" panose="020B0604020202020204" pitchFamily="34" charset="0"/>
                <a:cs typeface="Arial" panose="020B0604020202020204" pitchFamily="34" charset="0"/>
              </a:endParaRPr>
            </a:p>
          </p:txBody>
        </p:sp>
        <p:sp>
          <p:nvSpPr>
            <p:cNvPr id="12" name="Rectangle 42">
              <a:extLst>
                <a:ext uri="{FF2B5EF4-FFF2-40B4-BE49-F238E27FC236}">
                  <a16:creationId xmlns:a16="http://schemas.microsoft.com/office/drawing/2014/main" id="{C54E8AC3-8F75-6C4E-822D-C9EF709A2D39}"/>
                </a:ext>
              </a:extLst>
            </p:cNvPr>
            <p:cNvSpPr/>
            <p:nvPr/>
          </p:nvSpPr>
          <p:spPr>
            <a:xfrm flipH="1">
              <a:off x="1188839" y="3687699"/>
              <a:ext cx="1548153" cy="1703437"/>
            </a:xfrm>
            <a:prstGeom prst="rect">
              <a:avLst/>
            </a:prstGeom>
            <a:noFill/>
            <a:ln w="12700" cap="flat" cmpd="sng" algn="ctr">
              <a:noFill/>
              <a:prstDash val="solid"/>
            </a:ln>
            <a:effectLst/>
          </p:spPr>
          <p:txBody>
            <a:bodyPr lIns="91440" tIns="0" rIns="91440" bIns="0" rtlCol="0" anchor="t"/>
            <a:lstStyle/>
            <a:p>
              <a:pPr>
                <a:defRPr/>
              </a:pPr>
              <a:r>
                <a:rPr lang="zh-CN" altLang="en-US" sz="4000" kern="0" dirty="0">
                  <a:solidFill>
                    <a:schemeClr val="tx1">
                      <a:lumMod val="65000"/>
                      <a:lumOff val="35000"/>
                    </a:schemeClr>
                  </a:solidFill>
                  <a:latin typeface="KaiTi" panose="02010609060101010101" pitchFamily="49" charset="-122"/>
                  <a:ea typeface="KaiTi" panose="02010609060101010101" pitchFamily="49" charset="-122"/>
                  <a:cs typeface="Arial" pitchFamily="34" charset="0"/>
                </a:rPr>
                <a:t>复习思考</a:t>
              </a:r>
              <a:endParaRPr lang="en-US" sz="4000" kern="0" dirty="0">
                <a:solidFill>
                  <a:schemeClr val="tx1">
                    <a:lumMod val="65000"/>
                    <a:lumOff val="35000"/>
                  </a:schemeClr>
                </a:solidFill>
                <a:latin typeface="KaiTi" panose="02010609060101010101" pitchFamily="49" charset="-122"/>
                <a:ea typeface="KaiTi" panose="02010609060101010101" pitchFamily="49" charset="-122"/>
                <a:cs typeface="Arial" pitchFamily="34" charset="0"/>
              </a:endParaRPr>
            </a:p>
          </p:txBody>
        </p:sp>
      </p:grpSp>
    </p:spTree>
    <p:extLst>
      <p:ext uri="{BB962C8B-B14F-4D97-AF65-F5344CB8AC3E}">
        <p14:creationId xmlns:p14="http://schemas.microsoft.com/office/powerpoint/2010/main" val="129923603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44000" fill="hold"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750" fill="hold"/>
                                        <p:tgtEl>
                                          <p:spTgt spid="5"/>
                                        </p:tgtEl>
                                        <p:attrNameLst>
                                          <p:attrName>ppt_x</p:attrName>
                                        </p:attrNameLst>
                                      </p:cBhvr>
                                      <p:tavLst>
                                        <p:tav tm="0">
                                          <p:val>
                                            <p:strVal val="#ppt_x"/>
                                          </p:val>
                                        </p:tav>
                                        <p:tav tm="100000">
                                          <p:val>
                                            <p:strVal val="#ppt_x"/>
                                          </p:val>
                                        </p:tav>
                                      </p:tavLst>
                                    </p:anim>
                                    <p:anim calcmode="lin" valueType="num">
                                      <p:cBhvr additive="base">
                                        <p:cTn id="8" dur="750" fill="hold"/>
                                        <p:tgtEl>
                                          <p:spTgt spid="5"/>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6" presetClass="entr" presetSubtype="16" fill="hold" grpId="0" nodeType="clickEffect">
                                  <p:stCondLst>
                                    <p:cond delay="0"/>
                                  </p:stCondLst>
                                  <p:childTnLst>
                                    <p:set>
                                      <p:cBhvr>
                                        <p:cTn id="12" dur="1" fill="hold">
                                          <p:stCondLst>
                                            <p:cond delay="0"/>
                                          </p:stCondLst>
                                        </p:cTn>
                                        <p:tgtEl>
                                          <p:spTgt spid="2"/>
                                        </p:tgtEl>
                                        <p:attrNameLst>
                                          <p:attrName>style.visibility</p:attrName>
                                        </p:attrNameLst>
                                      </p:cBhvr>
                                      <p:to>
                                        <p:strVal val="visible"/>
                                      </p:to>
                                    </p:set>
                                    <p:animEffect transition="in" filter="circle(in)">
                                      <p:cBhvr>
                                        <p:cTn id="13" dur="20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1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椭圆 3" descr="e7d195523061f1c0deeec63e560781cfd59afb0ea006f2a87ABB68BF51EA6619813959095094C18C62A12F549504892A4AAA8C1554C6663626E05CA27F281A14E6983772AFC3FB97135759321DEA3D709AACD122C08E6ED1C77BAD4A88EF4CD28A80260D8F97957F436F83C1F553EF0169027D0DBFA7A77088E1513DBDFC101C4B4DFF310B01A5021663E46B6BC2AAB5">
            <a:extLst>
              <a:ext uri="{FF2B5EF4-FFF2-40B4-BE49-F238E27FC236}">
                <a16:creationId xmlns:a16="http://schemas.microsoft.com/office/drawing/2014/main" id="{EBE80CBF-C460-ED4D-9FAF-F88D68E77A99}"/>
              </a:ext>
            </a:extLst>
          </p:cNvPr>
          <p:cNvSpPr>
            <a:spLocks noChangeAspect="1"/>
          </p:cNvSpPr>
          <p:nvPr/>
        </p:nvSpPr>
        <p:spPr>
          <a:xfrm>
            <a:off x="0" y="-4905"/>
            <a:ext cx="2653259" cy="2653259"/>
          </a:xfrm>
          <a:prstGeom prst="ellipse">
            <a:avLst/>
          </a:prstGeom>
          <a:gradFill>
            <a:gsLst>
              <a:gs pos="0">
                <a:schemeClr val="bg1"/>
              </a:gs>
              <a:gs pos="100000">
                <a:srgbClr val="C7C7C7"/>
              </a:gs>
            </a:gsLst>
            <a:lin ang="13200000" scaled="0"/>
          </a:gradFill>
          <a:ln w="22225">
            <a:solidFill>
              <a:schemeClr val="bg1"/>
            </a:solidFill>
          </a:ln>
          <a:effectLst>
            <a:outerShdw blurRad="393700" dist="1270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tLang="zh-CN" sz="3200" dirty="0">
              <a:solidFill>
                <a:schemeClr val="tx1"/>
              </a:solidFill>
              <a:latin typeface="KaiTi" panose="02010609060101010101" pitchFamily="49" charset="-122"/>
              <a:ea typeface="KaiTi" panose="02010609060101010101" pitchFamily="49" charset="-122"/>
            </a:endParaRPr>
          </a:p>
          <a:p>
            <a:pPr algn="ctr"/>
            <a:r>
              <a:rPr lang="zh-CN" altLang="en-US" sz="3200" dirty="0">
                <a:solidFill>
                  <a:schemeClr val="tx1"/>
                </a:solidFill>
                <a:latin typeface="KaiTi" panose="02010609060101010101" pitchFamily="49" charset="-122"/>
                <a:ea typeface="KaiTi" panose="02010609060101010101" pitchFamily="49" charset="-122"/>
              </a:rPr>
              <a:t>实训题</a:t>
            </a:r>
          </a:p>
        </p:txBody>
      </p:sp>
      <p:grpSp>
        <p:nvGrpSpPr>
          <p:cNvPr id="8" name="组合 7"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a:extLst>
              <a:ext uri="{FF2B5EF4-FFF2-40B4-BE49-F238E27FC236}">
                <a16:creationId xmlns:a16="http://schemas.microsoft.com/office/drawing/2014/main" id="{43288F94-631A-DD4D-9B25-E620157251A0}"/>
              </a:ext>
            </a:extLst>
          </p:cNvPr>
          <p:cNvGrpSpPr/>
          <p:nvPr/>
        </p:nvGrpSpPr>
        <p:grpSpPr>
          <a:xfrm>
            <a:off x="222379" y="83651"/>
            <a:ext cx="1231641" cy="1213303"/>
            <a:chOff x="4856224" y="787788"/>
            <a:chExt cx="1331077" cy="1331077"/>
          </a:xfrm>
        </p:grpSpPr>
        <p:sp>
          <p:nvSpPr>
            <p:cNvPr id="9" name="椭圆 8">
              <a:extLst>
                <a:ext uri="{FF2B5EF4-FFF2-40B4-BE49-F238E27FC236}">
                  <a16:creationId xmlns:a16="http://schemas.microsoft.com/office/drawing/2014/main" id="{B6D3334B-C7B9-0043-B9AA-58598B41CAF9}"/>
                </a:ext>
              </a:extLst>
            </p:cNvPr>
            <p:cNvSpPr/>
            <p:nvPr/>
          </p:nvSpPr>
          <p:spPr>
            <a:xfrm>
              <a:off x="4856224" y="787788"/>
              <a:ext cx="1331077" cy="1331077"/>
            </a:xfrm>
            <a:prstGeom prst="ellipse">
              <a:avLst/>
            </a:prstGeom>
            <a:solidFill>
              <a:srgbClr val="365B7C"/>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 name="Freeform 48">
              <a:extLst>
                <a:ext uri="{FF2B5EF4-FFF2-40B4-BE49-F238E27FC236}">
                  <a16:creationId xmlns:a16="http://schemas.microsoft.com/office/drawing/2014/main" id="{39FFD860-BF19-884E-9BF5-E161703DF0F3}"/>
                </a:ext>
              </a:extLst>
            </p:cNvPr>
            <p:cNvSpPr>
              <a:spLocks noEditPoints="1"/>
            </p:cNvSpPr>
            <p:nvPr/>
          </p:nvSpPr>
          <p:spPr bwMode="auto">
            <a:xfrm>
              <a:off x="5242864" y="1146117"/>
              <a:ext cx="557795" cy="533920"/>
            </a:xfrm>
            <a:custGeom>
              <a:avLst/>
              <a:gdLst>
                <a:gd name="T0" fmla="*/ 419 w 628"/>
                <a:gd name="T1" fmla="*/ 232 h 600"/>
                <a:gd name="T2" fmla="*/ 411 w 628"/>
                <a:gd name="T3" fmla="*/ 249 h 600"/>
                <a:gd name="T4" fmla="*/ 408 w 628"/>
                <a:gd name="T5" fmla="*/ 261 h 600"/>
                <a:gd name="T6" fmla="*/ 409 w 628"/>
                <a:gd name="T7" fmla="*/ 283 h 600"/>
                <a:gd name="T8" fmla="*/ 417 w 628"/>
                <a:gd name="T9" fmla="*/ 304 h 600"/>
                <a:gd name="T10" fmla="*/ 424 w 628"/>
                <a:gd name="T11" fmla="*/ 315 h 600"/>
                <a:gd name="T12" fmla="*/ 441 w 628"/>
                <a:gd name="T13" fmla="*/ 330 h 600"/>
                <a:gd name="T14" fmla="*/ 453 w 628"/>
                <a:gd name="T15" fmla="*/ 335 h 600"/>
                <a:gd name="T16" fmla="*/ 478 w 628"/>
                <a:gd name="T17" fmla="*/ 200 h 600"/>
                <a:gd name="T18" fmla="*/ 449 w 628"/>
                <a:gd name="T19" fmla="*/ 206 h 600"/>
                <a:gd name="T20" fmla="*/ 433 w 628"/>
                <a:gd name="T21" fmla="*/ 216 h 600"/>
                <a:gd name="T22" fmla="*/ 425 w 628"/>
                <a:gd name="T23" fmla="*/ 224 h 600"/>
                <a:gd name="T24" fmla="*/ 384 w 628"/>
                <a:gd name="T25" fmla="*/ 70 h 600"/>
                <a:gd name="T26" fmla="*/ 314 w 628"/>
                <a:gd name="T27" fmla="*/ 140 h 600"/>
                <a:gd name="T28" fmla="*/ 379 w 628"/>
                <a:gd name="T29" fmla="*/ 283 h 600"/>
                <a:gd name="T30" fmla="*/ 379 w 628"/>
                <a:gd name="T31" fmla="*/ 254 h 600"/>
                <a:gd name="T32" fmla="*/ 359 w 628"/>
                <a:gd name="T33" fmla="*/ 154 h 600"/>
                <a:gd name="T34" fmla="*/ 250 w 628"/>
                <a:gd name="T35" fmla="*/ 270 h 600"/>
                <a:gd name="T36" fmla="*/ 314 w 628"/>
                <a:gd name="T37" fmla="*/ 396 h 600"/>
                <a:gd name="T38" fmla="*/ 282 w 628"/>
                <a:gd name="T39" fmla="*/ 400 h 600"/>
                <a:gd name="T40" fmla="*/ 267 w 628"/>
                <a:gd name="T41" fmla="*/ 382 h 600"/>
                <a:gd name="T42" fmla="*/ 257 w 628"/>
                <a:gd name="T43" fmla="*/ 374 h 600"/>
                <a:gd name="T44" fmla="*/ 214 w 628"/>
                <a:gd name="T45" fmla="*/ 356 h 600"/>
                <a:gd name="T46" fmla="*/ 195 w 628"/>
                <a:gd name="T47" fmla="*/ 354 h 600"/>
                <a:gd name="T48" fmla="*/ 0 w 628"/>
                <a:gd name="T49" fmla="*/ 600 h 600"/>
                <a:gd name="T50" fmla="*/ 83 w 628"/>
                <a:gd name="T51" fmla="*/ 454 h 600"/>
                <a:gd name="T52" fmla="*/ 216 w 628"/>
                <a:gd name="T53" fmla="*/ 454 h 600"/>
                <a:gd name="T54" fmla="*/ 301 w 628"/>
                <a:gd name="T55" fmla="*/ 600 h 600"/>
                <a:gd name="T56" fmla="*/ 282 w 628"/>
                <a:gd name="T57" fmla="*/ 400 h 600"/>
                <a:gd name="T58" fmla="*/ 433 w 628"/>
                <a:gd name="T59" fmla="*/ 354 h 600"/>
                <a:gd name="T60" fmla="*/ 413 w 628"/>
                <a:gd name="T61" fmla="*/ 356 h 600"/>
                <a:gd name="T62" fmla="*/ 361 w 628"/>
                <a:gd name="T63" fmla="*/ 382 h 600"/>
                <a:gd name="T64" fmla="*/ 353 w 628"/>
                <a:gd name="T65" fmla="*/ 391 h 600"/>
                <a:gd name="T66" fmla="*/ 389 w 628"/>
                <a:gd name="T67" fmla="*/ 600 h 600"/>
                <a:gd name="T68" fmla="*/ 410 w 628"/>
                <a:gd name="T69" fmla="*/ 600 h 600"/>
                <a:gd name="T70" fmla="*/ 564 w 628"/>
                <a:gd name="T71" fmla="*/ 454 h 600"/>
                <a:gd name="T72" fmla="*/ 628 w 628"/>
                <a:gd name="T73" fmla="*/ 460 h 600"/>
                <a:gd name="T74" fmla="*/ 151 w 628"/>
                <a:gd name="T75" fmla="*/ 340 h 600"/>
                <a:gd name="T76" fmla="*/ 186 w 628"/>
                <a:gd name="T77" fmla="*/ 330 h 600"/>
                <a:gd name="T78" fmla="*/ 196 w 628"/>
                <a:gd name="T79" fmla="*/ 323 h 600"/>
                <a:gd name="T80" fmla="*/ 216 w 628"/>
                <a:gd name="T81" fmla="*/ 295 h 600"/>
                <a:gd name="T82" fmla="*/ 219 w 628"/>
                <a:gd name="T83" fmla="*/ 281 h 600"/>
                <a:gd name="T84" fmla="*/ 219 w 628"/>
                <a:gd name="T85" fmla="*/ 258 h 600"/>
                <a:gd name="T86" fmla="*/ 214 w 628"/>
                <a:gd name="T87" fmla="*/ 241 h 600"/>
                <a:gd name="T88" fmla="*/ 208 w 628"/>
                <a:gd name="T89" fmla="*/ 231 h 600"/>
                <a:gd name="T90" fmla="*/ 195 w 628"/>
                <a:gd name="T91" fmla="*/ 217 h 600"/>
                <a:gd name="T92" fmla="*/ 186 w 628"/>
                <a:gd name="T93" fmla="*/ 210 h 600"/>
                <a:gd name="T94" fmla="*/ 151 w 628"/>
                <a:gd name="T95" fmla="*/ 200 h 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28" h="600">
                  <a:moveTo>
                    <a:pt x="425" y="224"/>
                  </a:moveTo>
                  <a:cubicBezTo>
                    <a:pt x="423" y="226"/>
                    <a:pt x="421" y="229"/>
                    <a:pt x="420" y="231"/>
                  </a:cubicBezTo>
                  <a:cubicBezTo>
                    <a:pt x="419" y="231"/>
                    <a:pt x="419" y="232"/>
                    <a:pt x="419" y="232"/>
                  </a:cubicBezTo>
                  <a:cubicBezTo>
                    <a:pt x="418" y="234"/>
                    <a:pt x="416" y="236"/>
                    <a:pt x="415" y="239"/>
                  </a:cubicBezTo>
                  <a:cubicBezTo>
                    <a:pt x="415" y="240"/>
                    <a:pt x="414" y="240"/>
                    <a:pt x="414" y="241"/>
                  </a:cubicBezTo>
                  <a:cubicBezTo>
                    <a:pt x="413" y="244"/>
                    <a:pt x="412" y="246"/>
                    <a:pt x="411" y="249"/>
                  </a:cubicBezTo>
                  <a:cubicBezTo>
                    <a:pt x="411" y="249"/>
                    <a:pt x="411" y="250"/>
                    <a:pt x="411" y="250"/>
                  </a:cubicBezTo>
                  <a:cubicBezTo>
                    <a:pt x="410" y="253"/>
                    <a:pt x="409" y="255"/>
                    <a:pt x="409" y="258"/>
                  </a:cubicBezTo>
                  <a:cubicBezTo>
                    <a:pt x="409" y="259"/>
                    <a:pt x="409" y="260"/>
                    <a:pt x="408" y="261"/>
                  </a:cubicBezTo>
                  <a:cubicBezTo>
                    <a:pt x="408" y="264"/>
                    <a:pt x="408" y="267"/>
                    <a:pt x="408" y="270"/>
                  </a:cubicBezTo>
                  <a:cubicBezTo>
                    <a:pt x="408" y="274"/>
                    <a:pt x="408" y="278"/>
                    <a:pt x="409" y="281"/>
                  </a:cubicBezTo>
                  <a:cubicBezTo>
                    <a:pt x="409" y="282"/>
                    <a:pt x="409" y="283"/>
                    <a:pt x="409" y="283"/>
                  </a:cubicBezTo>
                  <a:cubicBezTo>
                    <a:pt x="410" y="287"/>
                    <a:pt x="411" y="290"/>
                    <a:pt x="412" y="293"/>
                  </a:cubicBezTo>
                  <a:cubicBezTo>
                    <a:pt x="412" y="294"/>
                    <a:pt x="412" y="294"/>
                    <a:pt x="412" y="295"/>
                  </a:cubicBezTo>
                  <a:cubicBezTo>
                    <a:pt x="414" y="298"/>
                    <a:pt x="415" y="301"/>
                    <a:pt x="417" y="304"/>
                  </a:cubicBezTo>
                  <a:cubicBezTo>
                    <a:pt x="417" y="305"/>
                    <a:pt x="417" y="305"/>
                    <a:pt x="418" y="306"/>
                  </a:cubicBezTo>
                  <a:cubicBezTo>
                    <a:pt x="420" y="309"/>
                    <a:pt x="422" y="312"/>
                    <a:pt x="424" y="315"/>
                  </a:cubicBezTo>
                  <a:cubicBezTo>
                    <a:pt x="424" y="315"/>
                    <a:pt x="424" y="315"/>
                    <a:pt x="424" y="315"/>
                  </a:cubicBezTo>
                  <a:cubicBezTo>
                    <a:pt x="427" y="318"/>
                    <a:pt x="429" y="320"/>
                    <a:pt x="432" y="323"/>
                  </a:cubicBezTo>
                  <a:cubicBezTo>
                    <a:pt x="432" y="323"/>
                    <a:pt x="432" y="323"/>
                    <a:pt x="432" y="323"/>
                  </a:cubicBezTo>
                  <a:cubicBezTo>
                    <a:pt x="435" y="326"/>
                    <a:pt x="438" y="328"/>
                    <a:pt x="441" y="330"/>
                  </a:cubicBezTo>
                  <a:cubicBezTo>
                    <a:pt x="442" y="330"/>
                    <a:pt x="442" y="330"/>
                    <a:pt x="442" y="330"/>
                  </a:cubicBezTo>
                  <a:cubicBezTo>
                    <a:pt x="446" y="332"/>
                    <a:pt x="449" y="334"/>
                    <a:pt x="452" y="335"/>
                  </a:cubicBezTo>
                  <a:cubicBezTo>
                    <a:pt x="453" y="335"/>
                    <a:pt x="453" y="335"/>
                    <a:pt x="453" y="335"/>
                  </a:cubicBezTo>
                  <a:cubicBezTo>
                    <a:pt x="461" y="338"/>
                    <a:pt x="469" y="340"/>
                    <a:pt x="478" y="340"/>
                  </a:cubicBezTo>
                  <a:cubicBezTo>
                    <a:pt x="516" y="340"/>
                    <a:pt x="547" y="309"/>
                    <a:pt x="547" y="270"/>
                  </a:cubicBezTo>
                  <a:cubicBezTo>
                    <a:pt x="547" y="231"/>
                    <a:pt x="516" y="200"/>
                    <a:pt x="478" y="200"/>
                  </a:cubicBezTo>
                  <a:cubicBezTo>
                    <a:pt x="468" y="200"/>
                    <a:pt x="458" y="202"/>
                    <a:pt x="450" y="206"/>
                  </a:cubicBezTo>
                  <a:cubicBezTo>
                    <a:pt x="450" y="206"/>
                    <a:pt x="450" y="206"/>
                    <a:pt x="450" y="206"/>
                  </a:cubicBezTo>
                  <a:cubicBezTo>
                    <a:pt x="449" y="206"/>
                    <a:pt x="449" y="206"/>
                    <a:pt x="449" y="206"/>
                  </a:cubicBezTo>
                  <a:cubicBezTo>
                    <a:pt x="446" y="208"/>
                    <a:pt x="444" y="209"/>
                    <a:pt x="442" y="210"/>
                  </a:cubicBezTo>
                  <a:cubicBezTo>
                    <a:pt x="441" y="210"/>
                    <a:pt x="441" y="211"/>
                    <a:pt x="440" y="211"/>
                  </a:cubicBezTo>
                  <a:cubicBezTo>
                    <a:pt x="438" y="213"/>
                    <a:pt x="435" y="215"/>
                    <a:pt x="433" y="216"/>
                  </a:cubicBezTo>
                  <a:cubicBezTo>
                    <a:pt x="433" y="217"/>
                    <a:pt x="432" y="217"/>
                    <a:pt x="432" y="217"/>
                  </a:cubicBezTo>
                  <a:cubicBezTo>
                    <a:pt x="430" y="219"/>
                    <a:pt x="428" y="221"/>
                    <a:pt x="426" y="223"/>
                  </a:cubicBezTo>
                  <a:cubicBezTo>
                    <a:pt x="426" y="223"/>
                    <a:pt x="425" y="224"/>
                    <a:pt x="425" y="224"/>
                  </a:cubicBezTo>
                  <a:close/>
                  <a:moveTo>
                    <a:pt x="314" y="140"/>
                  </a:moveTo>
                  <a:lnTo>
                    <a:pt x="314" y="140"/>
                  </a:lnTo>
                  <a:cubicBezTo>
                    <a:pt x="353" y="140"/>
                    <a:pt x="384" y="108"/>
                    <a:pt x="384" y="70"/>
                  </a:cubicBezTo>
                  <a:cubicBezTo>
                    <a:pt x="384" y="31"/>
                    <a:pt x="353" y="0"/>
                    <a:pt x="314" y="0"/>
                  </a:cubicBezTo>
                  <a:cubicBezTo>
                    <a:pt x="275" y="0"/>
                    <a:pt x="244" y="31"/>
                    <a:pt x="244" y="70"/>
                  </a:cubicBezTo>
                  <a:cubicBezTo>
                    <a:pt x="244" y="108"/>
                    <a:pt x="275" y="140"/>
                    <a:pt x="314" y="140"/>
                  </a:cubicBezTo>
                  <a:close/>
                  <a:moveTo>
                    <a:pt x="379" y="336"/>
                  </a:moveTo>
                  <a:lnTo>
                    <a:pt x="379" y="336"/>
                  </a:lnTo>
                  <a:lnTo>
                    <a:pt x="379" y="283"/>
                  </a:lnTo>
                  <a:cubicBezTo>
                    <a:pt x="379" y="279"/>
                    <a:pt x="378" y="274"/>
                    <a:pt x="378" y="270"/>
                  </a:cubicBezTo>
                  <a:cubicBezTo>
                    <a:pt x="378" y="266"/>
                    <a:pt x="379" y="262"/>
                    <a:pt x="379" y="257"/>
                  </a:cubicBezTo>
                  <a:lnTo>
                    <a:pt x="379" y="254"/>
                  </a:lnTo>
                  <a:lnTo>
                    <a:pt x="380" y="254"/>
                  </a:lnTo>
                  <a:cubicBezTo>
                    <a:pt x="385" y="223"/>
                    <a:pt x="404" y="197"/>
                    <a:pt x="431" y="183"/>
                  </a:cubicBezTo>
                  <a:cubicBezTo>
                    <a:pt x="412" y="165"/>
                    <a:pt x="387" y="154"/>
                    <a:pt x="359" y="154"/>
                  </a:cubicBezTo>
                  <a:lnTo>
                    <a:pt x="269" y="154"/>
                  </a:lnTo>
                  <a:cubicBezTo>
                    <a:pt x="241" y="154"/>
                    <a:pt x="216" y="165"/>
                    <a:pt x="197" y="183"/>
                  </a:cubicBezTo>
                  <a:cubicBezTo>
                    <a:pt x="228" y="199"/>
                    <a:pt x="250" y="232"/>
                    <a:pt x="250" y="270"/>
                  </a:cubicBezTo>
                  <a:cubicBezTo>
                    <a:pt x="250" y="278"/>
                    <a:pt x="249" y="285"/>
                    <a:pt x="247" y="293"/>
                  </a:cubicBezTo>
                  <a:lnTo>
                    <a:pt x="247" y="335"/>
                  </a:lnTo>
                  <a:cubicBezTo>
                    <a:pt x="276" y="347"/>
                    <a:pt x="299" y="369"/>
                    <a:pt x="314" y="396"/>
                  </a:cubicBezTo>
                  <a:cubicBezTo>
                    <a:pt x="328" y="369"/>
                    <a:pt x="352" y="348"/>
                    <a:pt x="379" y="336"/>
                  </a:cubicBezTo>
                  <a:close/>
                  <a:moveTo>
                    <a:pt x="282" y="400"/>
                  </a:moveTo>
                  <a:lnTo>
                    <a:pt x="282" y="400"/>
                  </a:lnTo>
                  <a:cubicBezTo>
                    <a:pt x="280" y="397"/>
                    <a:pt x="278" y="394"/>
                    <a:pt x="275" y="391"/>
                  </a:cubicBezTo>
                  <a:cubicBezTo>
                    <a:pt x="275" y="390"/>
                    <a:pt x="274" y="390"/>
                    <a:pt x="274" y="390"/>
                  </a:cubicBezTo>
                  <a:cubicBezTo>
                    <a:pt x="272" y="387"/>
                    <a:pt x="270" y="385"/>
                    <a:pt x="267" y="382"/>
                  </a:cubicBezTo>
                  <a:cubicBezTo>
                    <a:pt x="267" y="382"/>
                    <a:pt x="266" y="382"/>
                    <a:pt x="266" y="381"/>
                  </a:cubicBezTo>
                  <a:cubicBezTo>
                    <a:pt x="263" y="379"/>
                    <a:pt x="261" y="377"/>
                    <a:pt x="258" y="375"/>
                  </a:cubicBezTo>
                  <a:cubicBezTo>
                    <a:pt x="257" y="374"/>
                    <a:pt x="257" y="374"/>
                    <a:pt x="257" y="374"/>
                  </a:cubicBezTo>
                  <a:cubicBezTo>
                    <a:pt x="247" y="367"/>
                    <a:pt x="237" y="362"/>
                    <a:pt x="225" y="359"/>
                  </a:cubicBezTo>
                  <a:cubicBezTo>
                    <a:pt x="223" y="358"/>
                    <a:pt x="220" y="357"/>
                    <a:pt x="218" y="357"/>
                  </a:cubicBezTo>
                  <a:cubicBezTo>
                    <a:pt x="217" y="356"/>
                    <a:pt x="215" y="356"/>
                    <a:pt x="214" y="356"/>
                  </a:cubicBezTo>
                  <a:cubicBezTo>
                    <a:pt x="212" y="356"/>
                    <a:pt x="210" y="355"/>
                    <a:pt x="208" y="355"/>
                  </a:cubicBezTo>
                  <a:cubicBezTo>
                    <a:pt x="207" y="355"/>
                    <a:pt x="206" y="355"/>
                    <a:pt x="205" y="355"/>
                  </a:cubicBezTo>
                  <a:cubicBezTo>
                    <a:pt x="202" y="354"/>
                    <a:pt x="199" y="354"/>
                    <a:pt x="195" y="354"/>
                  </a:cubicBezTo>
                  <a:lnTo>
                    <a:pt x="105" y="354"/>
                  </a:lnTo>
                  <a:cubicBezTo>
                    <a:pt x="47" y="354"/>
                    <a:pt x="0" y="401"/>
                    <a:pt x="0" y="460"/>
                  </a:cubicBezTo>
                  <a:lnTo>
                    <a:pt x="0" y="600"/>
                  </a:lnTo>
                  <a:lnTo>
                    <a:pt x="62" y="600"/>
                  </a:lnTo>
                  <a:lnTo>
                    <a:pt x="62" y="454"/>
                  </a:lnTo>
                  <a:lnTo>
                    <a:pt x="83" y="454"/>
                  </a:lnTo>
                  <a:lnTo>
                    <a:pt x="83" y="600"/>
                  </a:lnTo>
                  <a:lnTo>
                    <a:pt x="216" y="600"/>
                  </a:lnTo>
                  <a:lnTo>
                    <a:pt x="216" y="454"/>
                  </a:lnTo>
                  <a:lnTo>
                    <a:pt x="237" y="454"/>
                  </a:lnTo>
                  <a:lnTo>
                    <a:pt x="237" y="600"/>
                  </a:lnTo>
                  <a:lnTo>
                    <a:pt x="301" y="600"/>
                  </a:lnTo>
                  <a:lnTo>
                    <a:pt x="301" y="460"/>
                  </a:lnTo>
                  <a:cubicBezTo>
                    <a:pt x="301" y="437"/>
                    <a:pt x="294" y="417"/>
                    <a:pt x="282" y="400"/>
                  </a:cubicBezTo>
                  <a:cubicBezTo>
                    <a:pt x="282" y="400"/>
                    <a:pt x="282" y="400"/>
                    <a:pt x="282" y="400"/>
                  </a:cubicBezTo>
                  <a:close/>
                  <a:moveTo>
                    <a:pt x="523" y="354"/>
                  </a:moveTo>
                  <a:lnTo>
                    <a:pt x="523" y="354"/>
                  </a:lnTo>
                  <a:lnTo>
                    <a:pt x="433" y="354"/>
                  </a:lnTo>
                  <a:cubicBezTo>
                    <a:pt x="429" y="354"/>
                    <a:pt x="426" y="354"/>
                    <a:pt x="423" y="355"/>
                  </a:cubicBezTo>
                  <a:cubicBezTo>
                    <a:pt x="422" y="355"/>
                    <a:pt x="421" y="355"/>
                    <a:pt x="420" y="355"/>
                  </a:cubicBezTo>
                  <a:cubicBezTo>
                    <a:pt x="418" y="355"/>
                    <a:pt x="415" y="356"/>
                    <a:pt x="413" y="356"/>
                  </a:cubicBezTo>
                  <a:cubicBezTo>
                    <a:pt x="412" y="356"/>
                    <a:pt x="411" y="356"/>
                    <a:pt x="410" y="357"/>
                  </a:cubicBezTo>
                  <a:cubicBezTo>
                    <a:pt x="408" y="357"/>
                    <a:pt x="405" y="358"/>
                    <a:pt x="403" y="358"/>
                  </a:cubicBezTo>
                  <a:cubicBezTo>
                    <a:pt x="387" y="363"/>
                    <a:pt x="373" y="371"/>
                    <a:pt x="361" y="382"/>
                  </a:cubicBezTo>
                  <a:cubicBezTo>
                    <a:pt x="361" y="382"/>
                    <a:pt x="361" y="382"/>
                    <a:pt x="361" y="383"/>
                  </a:cubicBezTo>
                  <a:cubicBezTo>
                    <a:pt x="358" y="385"/>
                    <a:pt x="356" y="388"/>
                    <a:pt x="353" y="390"/>
                  </a:cubicBezTo>
                  <a:cubicBezTo>
                    <a:pt x="353" y="390"/>
                    <a:pt x="353" y="391"/>
                    <a:pt x="353" y="391"/>
                  </a:cubicBezTo>
                  <a:cubicBezTo>
                    <a:pt x="337" y="409"/>
                    <a:pt x="327" y="433"/>
                    <a:pt x="327" y="460"/>
                  </a:cubicBezTo>
                  <a:lnTo>
                    <a:pt x="327" y="600"/>
                  </a:lnTo>
                  <a:lnTo>
                    <a:pt x="389" y="600"/>
                  </a:lnTo>
                  <a:lnTo>
                    <a:pt x="389" y="454"/>
                  </a:lnTo>
                  <a:lnTo>
                    <a:pt x="410" y="454"/>
                  </a:lnTo>
                  <a:lnTo>
                    <a:pt x="410" y="600"/>
                  </a:lnTo>
                  <a:lnTo>
                    <a:pt x="543" y="600"/>
                  </a:lnTo>
                  <a:lnTo>
                    <a:pt x="543" y="454"/>
                  </a:lnTo>
                  <a:lnTo>
                    <a:pt x="564" y="454"/>
                  </a:lnTo>
                  <a:lnTo>
                    <a:pt x="564" y="600"/>
                  </a:lnTo>
                  <a:lnTo>
                    <a:pt x="628" y="600"/>
                  </a:lnTo>
                  <a:lnTo>
                    <a:pt x="628" y="460"/>
                  </a:lnTo>
                  <a:cubicBezTo>
                    <a:pt x="628" y="401"/>
                    <a:pt x="581" y="354"/>
                    <a:pt x="523" y="354"/>
                  </a:cubicBezTo>
                  <a:close/>
                  <a:moveTo>
                    <a:pt x="151" y="340"/>
                  </a:moveTo>
                  <a:lnTo>
                    <a:pt x="151" y="340"/>
                  </a:lnTo>
                  <a:cubicBezTo>
                    <a:pt x="159" y="340"/>
                    <a:pt x="167" y="338"/>
                    <a:pt x="175" y="335"/>
                  </a:cubicBezTo>
                  <a:cubicBezTo>
                    <a:pt x="175" y="335"/>
                    <a:pt x="175" y="335"/>
                    <a:pt x="176" y="335"/>
                  </a:cubicBezTo>
                  <a:cubicBezTo>
                    <a:pt x="179" y="334"/>
                    <a:pt x="183" y="332"/>
                    <a:pt x="186" y="330"/>
                  </a:cubicBezTo>
                  <a:cubicBezTo>
                    <a:pt x="186" y="330"/>
                    <a:pt x="186" y="330"/>
                    <a:pt x="186" y="330"/>
                  </a:cubicBezTo>
                  <a:cubicBezTo>
                    <a:pt x="190" y="328"/>
                    <a:pt x="193" y="326"/>
                    <a:pt x="196" y="323"/>
                  </a:cubicBezTo>
                  <a:cubicBezTo>
                    <a:pt x="196" y="323"/>
                    <a:pt x="196" y="323"/>
                    <a:pt x="196" y="323"/>
                  </a:cubicBezTo>
                  <a:cubicBezTo>
                    <a:pt x="202" y="318"/>
                    <a:pt x="206" y="312"/>
                    <a:pt x="210" y="306"/>
                  </a:cubicBezTo>
                  <a:cubicBezTo>
                    <a:pt x="211" y="305"/>
                    <a:pt x="211" y="305"/>
                    <a:pt x="211" y="304"/>
                  </a:cubicBezTo>
                  <a:cubicBezTo>
                    <a:pt x="213" y="301"/>
                    <a:pt x="214" y="298"/>
                    <a:pt x="216" y="295"/>
                  </a:cubicBezTo>
                  <a:cubicBezTo>
                    <a:pt x="216" y="294"/>
                    <a:pt x="216" y="294"/>
                    <a:pt x="216" y="293"/>
                  </a:cubicBezTo>
                  <a:cubicBezTo>
                    <a:pt x="217" y="290"/>
                    <a:pt x="218" y="287"/>
                    <a:pt x="219" y="283"/>
                  </a:cubicBezTo>
                  <a:cubicBezTo>
                    <a:pt x="219" y="282"/>
                    <a:pt x="219" y="282"/>
                    <a:pt x="219" y="281"/>
                  </a:cubicBezTo>
                  <a:cubicBezTo>
                    <a:pt x="220" y="278"/>
                    <a:pt x="220" y="274"/>
                    <a:pt x="220" y="270"/>
                  </a:cubicBezTo>
                  <a:cubicBezTo>
                    <a:pt x="220" y="267"/>
                    <a:pt x="220" y="264"/>
                    <a:pt x="220" y="261"/>
                  </a:cubicBezTo>
                  <a:cubicBezTo>
                    <a:pt x="219" y="260"/>
                    <a:pt x="219" y="259"/>
                    <a:pt x="219" y="258"/>
                  </a:cubicBezTo>
                  <a:cubicBezTo>
                    <a:pt x="219" y="255"/>
                    <a:pt x="218" y="252"/>
                    <a:pt x="217" y="250"/>
                  </a:cubicBezTo>
                  <a:cubicBezTo>
                    <a:pt x="217" y="249"/>
                    <a:pt x="217" y="249"/>
                    <a:pt x="217" y="249"/>
                  </a:cubicBezTo>
                  <a:cubicBezTo>
                    <a:pt x="216" y="246"/>
                    <a:pt x="215" y="244"/>
                    <a:pt x="214" y="241"/>
                  </a:cubicBezTo>
                  <a:cubicBezTo>
                    <a:pt x="214" y="240"/>
                    <a:pt x="213" y="240"/>
                    <a:pt x="213" y="239"/>
                  </a:cubicBezTo>
                  <a:cubicBezTo>
                    <a:pt x="212" y="236"/>
                    <a:pt x="210" y="234"/>
                    <a:pt x="209" y="231"/>
                  </a:cubicBezTo>
                  <a:lnTo>
                    <a:pt x="208" y="231"/>
                  </a:lnTo>
                  <a:cubicBezTo>
                    <a:pt x="207" y="229"/>
                    <a:pt x="205" y="226"/>
                    <a:pt x="203" y="224"/>
                  </a:cubicBezTo>
                  <a:cubicBezTo>
                    <a:pt x="203" y="224"/>
                    <a:pt x="202" y="223"/>
                    <a:pt x="202" y="223"/>
                  </a:cubicBezTo>
                  <a:cubicBezTo>
                    <a:pt x="200" y="221"/>
                    <a:pt x="198" y="219"/>
                    <a:pt x="195" y="217"/>
                  </a:cubicBezTo>
                  <a:cubicBezTo>
                    <a:pt x="195" y="217"/>
                    <a:pt x="195" y="217"/>
                    <a:pt x="195" y="216"/>
                  </a:cubicBezTo>
                  <a:cubicBezTo>
                    <a:pt x="193" y="215"/>
                    <a:pt x="190" y="213"/>
                    <a:pt x="188" y="211"/>
                  </a:cubicBezTo>
                  <a:cubicBezTo>
                    <a:pt x="187" y="211"/>
                    <a:pt x="187" y="210"/>
                    <a:pt x="186" y="210"/>
                  </a:cubicBezTo>
                  <a:cubicBezTo>
                    <a:pt x="184" y="209"/>
                    <a:pt x="181" y="207"/>
                    <a:pt x="179" y="206"/>
                  </a:cubicBezTo>
                  <a:cubicBezTo>
                    <a:pt x="179" y="206"/>
                    <a:pt x="178" y="206"/>
                    <a:pt x="178" y="206"/>
                  </a:cubicBezTo>
                  <a:cubicBezTo>
                    <a:pt x="170" y="202"/>
                    <a:pt x="160" y="200"/>
                    <a:pt x="151" y="200"/>
                  </a:cubicBezTo>
                  <a:cubicBezTo>
                    <a:pt x="112" y="200"/>
                    <a:pt x="81" y="231"/>
                    <a:pt x="81" y="270"/>
                  </a:cubicBezTo>
                  <a:cubicBezTo>
                    <a:pt x="81" y="309"/>
                    <a:pt x="112" y="340"/>
                    <a:pt x="151" y="340"/>
                  </a:cubicBezTo>
                  <a:close/>
                </a:path>
              </a:pathLst>
            </a:custGeom>
            <a:solidFill>
              <a:srgbClr val="FEFEFE"/>
            </a:solidFill>
            <a:ln>
              <a:noFill/>
            </a:ln>
          </p:spPr>
          <p:txBody>
            <a:bodyPr vert="horz" wrap="square" lIns="91440" tIns="45720" rIns="91440" bIns="45720" numCol="1" anchor="t" anchorCtr="0" compatLnSpc="1">
              <a:prstTxWarp prst="textNoShape">
                <a:avLst/>
              </a:prstTxWarp>
            </a:bodyPr>
            <a:lstStyle/>
            <a:p>
              <a:endParaRPr lang="zh-CN" altLang="en-US">
                <a:solidFill>
                  <a:schemeClr val="accent2"/>
                </a:solidFill>
              </a:endParaRPr>
            </a:p>
          </p:txBody>
        </p:sp>
      </p:grpSp>
      <p:sp>
        <p:nvSpPr>
          <p:cNvPr id="11" name="矩形 10">
            <a:extLst>
              <a:ext uri="{FF2B5EF4-FFF2-40B4-BE49-F238E27FC236}">
                <a16:creationId xmlns:a16="http://schemas.microsoft.com/office/drawing/2014/main" id="{BAED9558-80FE-6649-BB80-160539F28B99}"/>
              </a:ext>
            </a:extLst>
          </p:cNvPr>
          <p:cNvSpPr/>
          <p:nvPr/>
        </p:nvSpPr>
        <p:spPr>
          <a:xfrm>
            <a:off x="2653258" y="1962878"/>
            <a:ext cx="8484433" cy="2246769"/>
          </a:xfrm>
          <a:prstGeom prst="rect">
            <a:avLst/>
          </a:prstGeom>
        </p:spPr>
        <p:txBody>
          <a:bodyPr wrap="square">
            <a:spAutoFit/>
          </a:bodyPr>
          <a:lstStyle/>
          <a:p>
            <a:r>
              <a:rPr lang="zh-CN" altLang="en-US" sz="2800" dirty="0">
                <a:latin typeface="楷体" pitchFamily="49" charset="-122"/>
                <a:ea typeface="楷体" pitchFamily="49" charset="-122"/>
              </a:rPr>
              <a:t>由</a:t>
            </a:r>
            <a:r>
              <a:rPr lang="en-US" altLang="zh-CN" sz="2800" dirty="0">
                <a:latin typeface="楷体" pitchFamily="49" charset="-122"/>
                <a:ea typeface="楷体" pitchFamily="49" charset="-122"/>
              </a:rPr>
              <a:t>8~10</a:t>
            </a:r>
            <a:r>
              <a:rPr lang="zh-CN" altLang="en-US" sz="2800" dirty="0">
                <a:latin typeface="楷体" pitchFamily="49" charset="-122"/>
                <a:ea typeface="楷体" pitchFamily="49" charset="-122"/>
              </a:rPr>
              <a:t>个同学模拟一个小组面试</a:t>
            </a:r>
            <a:r>
              <a:rPr lang="en-US" altLang="zh-CN" sz="2800" dirty="0">
                <a:latin typeface="楷体" pitchFamily="49" charset="-122"/>
                <a:ea typeface="楷体" pitchFamily="49" charset="-122"/>
              </a:rPr>
              <a:t>(</a:t>
            </a:r>
            <a:r>
              <a:rPr lang="zh-CN" altLang="en-US" sz="2800" dirty="0">
                <a:latin typeface="楷体" pitchFamily="49" charset="-122"/>
                <a:ea typeface="楷体" pitchFamily="49" charset="-122"/>
              </a:rPr>
              <a:t>面试中至少要提</a:t>
            </a:r>
            <a:r>
              <a:rPr lang="en-US" altLang="zh-CN" sz="2800" dirty="0">
                <a:latin typeface="楷体" pitchFamily="49" charset="-122"/>
                <a:ea typeface="楷体" pitchFamily="49" charset="-122"/>
              </a:rPr>
              <a:t>10</a:t>
            </a:r>
            <a:r>
              <a:rPr lang="zh-CN" altLang="en-US" sz="2800" dirty="0">
                <a:latin typeface="楷体" pitchFamily="49" charset="-122"/>
                <a:ea typeface="楷体" pitchFamily="49" charset="-122"/>
              </a:rPr>
              <a:t>个问题</a:t>
            </a:r>
            <a:r>
              <a:rPr lang="en-US" altLang="zh-CN" sz="2800" dirty="0">
                <a:latin typeface="楷体" pitchFamily="49" charset="-122"/>
                <a:ea typeface="楷体" pitchFamily="49" charset="-122"/>
              </a:rPr>
              <a:t>),</a:t>
            </a:r>
            <a:r>
              <a:rPr lang="zh-CN" altLang="en-US" sz="2800" dirty="0">
                <a:latin typeface="楷体" pitchFamily="49" charset="-122"/>
                <a:ea typeface="楷体" pitchFamily="49" charset="-122"/>
              </a:rPr>
              <a:t>其中</a:t>
            </a:r>
            <a:r>
              <a:rPr lang="en-US" altLang="zh-CN" sz="2800" dirty="0">
                <a:latin typeface="楷体" pitchFamily="49" charset="-122"/>
                <a:ea typeface="楷体" pitchFamily="49" charset="-122"/>
              </a:rPr>
              <a:t>5</a:t>
            </a:r>
            <a:r>
              <a:rPr lang="zh-CN" altLang="en-US" sz="2800" dirty="0">
                <a:latin typeface="楷体" pitchFamily="49" charset="-122"/>
                <a:ea typeface="楷体" pitchFamily="49" charset="-122"/>
              </a:rPr>
              <a:t>名学生扮演面试官</a:t>
            </a:r>
            <a:r>
              <a:rPr lang="en-US" altLang="zh-CN" sz="2800" dirty="0">
                <a:latin typeface="楷体" pitchFamily="49" charset="-122"/>
                <a:ea typeface="楷体" pitchFamily="49" charset="-122"/>
              </a:rPr>
              <a:t>,</a:t>
            </a:r>
            <a:r>
              <a:rPr lang="zh-CN" altLang="en-US" sz="2800" dirty="0">
                <a:latin typeface="楷体" pitchFamily="49" charset="-122"/>
                <a:ea typeface="楷体" pitchFamily="49" charset="-122"/>
              </a:rPr>
              <a:t>其他学生扮作应聘者。</a:t>
            </a:r>
          </a:p>
          <a:p>
            <a:r>
              <a:rPr lang="zh-CN" altLang="en-US" sz="2800" dirty="0">
                <a:latin typeface="楷体" pitchFamily="49" charset="-122"/>
                <a:ea typeface="楷体" pitchFamily="49" charset="-122"/>
              </a:rPr>
              <a:t>要求</a:t>
            </a:r>
            <a:r>
              <a:rPr lang="en-US" altLang="zh-CN" sz="2800" dirty="0">
                <a:latin typeface="楷体" pitchFamily="49" charset="-122"/>
                <a:ea typeface="楷体" pitchFamily="49" charset="-122"/>
              </a:rPr>
              <a:t>:</a:t>
            </a:r>
            <a:r>
              <a:rPr lang="zh-CN" altLang="en-US" sz="2800" dirty="0">
                <a:latin typeface="楷体" pitchFamily="49" charset="-122"/>
                <a:ea typeface="楷体" pitchFamily="49" charset="-122"/>
              </a:rPr>
              <a:t>模拟面试结束后</a:t>
            </a:r>
            <a:r>
              <a:rPr lang="en-US" altLang="zh-CN" sz="2800" dirty="0">
                <a:latin typeface="楷体" pitchFamily="49" charset="-122"/>
                <a:ea typeface="楷体" pitchFamily="49" charset="-122"/>
              </a:rPr>
              <a:t>,</a:t>
            </a:r>
            <a:r>
              <a:rPr lang="zh-CN" altLang="en-US" sz="2800" dirty="0">
                <a:latin typeface="楷体" pitchFamily="49" charset="-122"/>
                <a:ea typeface="楷体" pitchFamily="49" charset="-122"/>
              </a:rPr>
              <a:t>对面试官和应聘者的表现进行评价和讨论。 </a:t>
            </a:r>
          </a:p>
        </p:txBody>
      </p:sp>
    </p:spTree>
    <p:extLst>
      <p:ext uri="{BB962C8B-B14F-4D97-AF65-F5344CB8AC3E}">
        <p14:creationId xmlns:p14="http://schemas.microsoft.com/office/powerpoint/2010/main" val="222595424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fade">
                                      <p:cBhvr>
                                        <p:cTn id="7" dur="1000"/>
                                        <p:tgtEl>
                                          <p:spTgt spid="8"/>
                                        </p:tgtEl>
                                      </p:cBhvr>
                                    </p:animEffect>
                                    <p:anim calcmode="lin" valueType="num">
                                      <p:cBhvr>
                                        <p:cTn id="8" dur="1000" fill="hold"/>
                                        <p:tgtEl>
                                          <p:spTgt spid="8"/>
                                        </p:tgtEl>
                                        <p:attrNameLst>
                                          <p:attrName>ppt_x</p:attrName>
                                        </p:attrNameLst>
                                      </p:cBhvr>
                                      <p:tavLst>
                                        <p:tav tm="0">
                                          <p:val>
                                            <p:strVal val="#ppt_x"/>
                                          </p:val>
                                        </p:tav>
                                        <p:tav tm="100000">
                                          <p:val>
                                            <p:strVal val="#ppt_x"/>
                                          </p:val>
                                        </p:tav>
                                      </p:tavLst>
                                    </p:anim>
                                    <p:anim calcmode="lin" valueType="num">
                                      <p:cBhvr>
                                        <p:cTn id="9" dur="1000" fill="hold"/>
                                        <p:tgtEl>
                                          <p:spTgt spid="8"/>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21" presetClass="entr" presetSubtype="1" fill="hold" grpId="0" nodeType="clickEffect">
                                  <p:stCondLst>
                                    <p:cond delay="0"/>
                                  </p:stCondLst>
                                  <p:childTnLst>
                                    <p:set>
                                      <p:cBhvr>
                                        <p:cTn id="13" dur="1" fill="hold">
                                          <p:stCondLst>
                                            <p:cond delay="0"/>
                                          </p:stCondLst>
                                        </p:cTn>
                                        <p:tgtEl>
                                          <p:spTgt spid="11"/>
                                        </p:tgtEl>
                                        <p:attrNameLst>
                                          <p:attrName>style.visibility</p:attrName>
                                        </p:attrNameLst>
                                      </p:cBhvr>
                                      <p:to>
                                        <p:strVal val="visible"/>
                                      </p:to>
                                    </p:set>
                                    <p:animEffect transition="in" filter="wheel(1)">
                                      <p:cBhvr>
                                        <p:cTn id="14" dur="20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Lst>
  </p:timing>
</p:sld>
</file>

<file path=ppt/slides/slide1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矩形 8"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549157" y="-975631"/>
            <a:ext cx="583096" cy="838080"/>
          </a:xfrm>
          <a:prstGeom prst="rect">
            <a:avLst/>
          </a:prstGeom>
          <a:solidFill>
            <a:srgbClr val="365B7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 name="矩形 9"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1132253" y="-975631"/>
            <a:ext cx="583096" cy="838080"/>
          </a:xfrm>
          <a:prstGeom prst="rect">
            <a:avLst/>
          </a:prstGeom>
          <a:solidFill>
            <a:srgbClr val="96648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 name="矩形 10"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1715349" y="-975631"/>
            <a:ext cx="583096" cy="838080"/>
          </a:xfrm>
          <a:prstGeom prst="rect">
            <a:avLst/>
          </a:prstGeom>
          <a:solidFill>
            <a:srgbClr val="D06F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 name="矩形 11"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2298446" y="-975631"/>
            <a:ext cx="583096" cy="838080"/>
          </a:xfrm>
          <a:prstGeom prst="rect">
            <a:avLst/>
          </a:prstGeom>
          <a:solidFill>
            <a:srgbClr val="F779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 name="矩形 12"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2881542" y="-975631"/>
            <a:ext cx="583096" cy="838080"/>
          </a:xfrm>
          <a:prstGeom prst="rect">
            <a:avLst/>
          </a:prstGeom>
          <a:solidFill>
            <a:srgbClr val="F8AD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 name="椭圆 13"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4386271" y="1413079"/>
            <a:ext cx="2919766" cy="2919766"/>
          </a:xfrm>
          <a:prstGeom prst="ellipse">
            <a:avLst/>
          </a:prstGeom>
          <a:solidFill>
            <a:schemeClr val="bg1">
              <a:lumMod val="75000"/>
            </a:schemeClr>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 name="椭圆 6" descr="e7d195523061f1c0deeec63e560781cfd59afb0ea006f2a87ABB68BF51EA6619813959095094C18C62A12F549504892A4AAA8C1554C6663626E05CA27F281A14E6983772AFC3FB97135759321DEA3D709AACD122C08E6ED1C77BAD4A88EF4CD28A80260D8F97957F436F83C1F553EF0169027D0DBFA7A77088E1513DBDFC101C4B4DFF310B01A5021663E46B6BC2AAB5"/>
          <p:cNvSpPr>
            <a:spLocks noChangeAspect="1"/>
          </p:cNvSpPr>
          <p:nvPr/>
        </p:nvSpPr>
        <p:spPr>
          <a:xfrm>
            <a:off x="4856224" y="1413080"/>
            <a:ext cx="2919766" cy="2919766"/>
          </a:xfrm>
          <a:prstGeom prst="ellipse">
            <a:avLst/>
          </a:prstGeom>
          <a:gradFill>
            <a:gsLst>
              <a:gs pos="0">
                <a:schemeClr val="bg1"/>
              </a:gs>
              <a:gs pos="100000">
                <a:srgbClr val="C7C7C7"/>
              </a:gs>
            </a:gsLst>
            <a:lin ang="13200000" scaled="0"/>
          </a:gradFill>
          <a:ln w="22225">
            <a:solidFill>
              <a:schemeClr val="bg1"/>
            </a:solidFill>
          </a:ln>
          <a:effectLst>
            <a:outerShdw blurRad="393700" dist="1270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4400" b="1" dirty="0">
                <a:solidFill>
                  <a:schemeClr val="tx1"/>
                </a:solidFill>
                <a:latin typeface="KaiTi" panose="02010609060101010101" pitchFamily="49" charset="-122"/>
                <a:ea typeface="KaiTi" panose="02010609060101010101" pitchFamily="49" charset="-122"/>
              </a:rPr>
              <a:t>项目六</a:t>
            </a:r>
          </a:p>
        </p:txBody>
      </p:sp>
      <p:grpSp>
        <p:nvGrpSpPr>
          <p:cNvPr id="3" name="组合 2"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GrpSpPr/>
          <p:nvPr/>
        </p:nvGrpSpPr>
        <p:grpSpPr>
          <a:xfrm>
            <a:off x="4856224" y="787788"/>
            <a:ext cx="1331077" cy="1331077"/>
            <a:chOff x="4856224" y="787788"/>
            <a:chExt cx="1331077" cy="1331077"/>
          </a:xfrm>
        </p:grpSpPr>
        <p:sp>
          <p:nvSpPr>
            <p:cNvPr id="8" name="椭圆 7"/>
            <p:cNvSpPr/>
            <p:nvPr/>
          </p:nvSpPr>
          <p:spPr>
            <a:xfrm>
              <a:off x="4856224" y="787788"/>
              <a:ext cx="1331077" cy="1331077"/>
            </a:xfrm>
            <a:prstGeom prst="ellipse">
              <a:avLst/>
            </a:prstGeom>
            <a:solidFill>
              <a:srgbClr val="365B7C"/>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 name="Freeform 48"/>
            <p:cNvSpPr>
              <a:spLocks noEditPoints="1"/>
            </p:cNvSpPr>
            <p:nvPr/>
          </p:nvSpPr>
          <p:spPr bwMode="auto">
            <a:xfrm>
              <a:off x="5242864" y="1146117"/>
              <a:ext cx="557795" cy="533920"/>
            </a:xfrm>
            <a:custGeom>
              <a:avLst/>
              <a:gdLst>
                <a:gd name="T0" fmla="*/ 419 w 628"/>
                <a:gd name="T1" fmla="*/ 232 h 600"/>
                <a:gd name="T2" fmla="*/ 411 w 628"/>
                <a:gd name="T3" fmla="*/ 249 h 600"/>
                <a:gd name="T4" fmla="*/ 408 w 628"/>
                <a:gd name="T5" fmla="*/ 261 h 600"/>
                <a:gd name="T6" fmla="*/ 409 w 628"/>
                <a:gd name="T7" fmla="*/ 283 h 600"/>
                <a:gd name="T8" fmla="*/ 417 w 628"/>
                <a:gd name="T9" fmla="*/ 304 h 600"/>
                <a:gd name="T10" fmla="*/ 424 w 628"/>
                <a:gd name="T11" fmla="*/ 315 h 600"/>
                <a:gd name="T12" fmla="*/ 441 w 628"/>
                <a:gd name="T13" fmla="*/ 330 h 600"/>
                <a:gd name="T14" fmla="*/ 453 w 628"/>
                <a:gd name="T15" fmla="*/ 335 h 600"/>
                <a:gd name="T16" fmla="*/ 478 w 628"/>
                <a:gd name="T17" fmla="*/ 200 h 600"/>
                <a:gd name="T18" fmla="*/ 449 w 628"/>
                <a:gd name="T19" fmla="*/ 206 h 600"/>
                <a:gd name="T20" fmla="*/ 433 w 628"/>
                <a:gd name="T21" fmla="*/ 216 h 600"/>
                <a:gd name="T22" fmla="*/ 425 w 628"/>
                <a:gd name="T23" fmla="*/ 224 h 600"/>
                <a:gd name="T24" fmla="*/ 384 w 628"/>
                <a:gd name="T25" fmla="*/ 70 h 600"/>
                <a:gd name="T26" fmla="*/ 314 w 628"/>
                <a:gd name="T27" fmla="*/ 140 h 600"/>
                <a:gd name="T28" fmla="*/ 379 w 628"/>
                <a:gd name="T29" fmla="*/ 283 h 600"/>
                <a:gd name="T30" fmla="*/ 379 w 628"/>
                <a:gd name="T31" fmla="*/ 254 h 600"/>
                <a:gd name="T32" fmla="*/ 359 w 628"/>
                <a:gd name="T33" fmla="*/ 154 h 600"/>
                <a:gd name="T34" fmla="*/ 250 w 628"/>
                <a:gd name="T35" fmla="*/ 270 h 600"/>
                <a:gd name="T36" fmla="*/ 314 w 628"/>
                <a:gd name="T37" fmla="*/ 396 h 600"/>
                <a:gd name="T38" fmla="*/ 282 w 628"/>
                <a:gd name="T39" fmla="*/ 400 h 600"/>
                <a:gd name="T40" fmla="*/ 267 w 628"/>
                <a:gd name="T41" fmla="*/ 382 h 600"/>
                <a:gd name="T42" fmla="*/ 257 w 628"/>
                <a:gd name="T43" fmla="*/ 374 h 600"/>
                <a:gd name="T44" fmla="*/ 214 w 628"/>
                <a:gd name="T45" fmla="*/ 356 h 600"/>
                <a:gd name="T46" fmla="*/ 195 w 628"/>
                <a:gd name="T47" fmla="*/ 354 h 600"/>
                <a:gd name="T48" fmla="*/ 0 w 628"/>
                <a:gd name="T49" fmla="*/ 600 h 600"/>
                <a:gd name="T50" fmla="*/ 83 w 628"/>
                <a:gd name="T51" fmla="*/ 454 h 600"/>
                <a:gd name="T52" fmla="*/ 216 w 628"/>
                <a:gd name="T53" fmla="*/ 454 h 600"/>
                <a:gd name="T54" fmla="*/ 301 w 628"/>
                <a:gd name="T55" fmla="*/ 600 h 600"/>
                <a:gd name="T56" fmla="*/ 282 w 628"/>
                <a:gd name="T57" fmla="*/ 400 h 600"/>
                <a:gd name="T58" fmla="*/ 433 w 628"/>
                <a:gd name="T59" fmla="*/ 354 h 600"/>
                <a:gd name="T60" fmla="*/ 413 w 628"/>
                <a:gd name="T61" fmla="*/ 356 h 600"/>
                <a:gd name="T62" fmla="*/ 361 w 628"/>
                <a:gd name="T63" fmla="*/ 382 h 600"/>
                <a:gd name="T64" fmla="*/ 353 w 628"/>
                <a:gd name="T65" fmla="*/ 391 h 600"/>
                <a:gd name="T66" fmla="*/ 389 w 628"/>
                <a:gd name="T67" fmla="*/ 600 h 600"/>
                <a:gd name="T68" fmla="*/ 410 w 628"/>
                <a:gd name="T69" fmla="*/ 600 h 600"/>
                <a:gd name="T70" fmla="*/ 564 w 628"/>
                <a:gd name="T71" fmla="*/ 454 h 600"/>
                <a:gd name="T72" fmla="*/ 628 w 628"/>
                <a:gd name="T73" fmla="*/ 460 h 600"/>
                <a:gd name="T74" fmla="*/ 151 w 628"/>
                <a:gd name="T75" fmla="*/ 340 h 600"/>
                <a:gd name="T76" fmla="*/ 186 w 628"/>
                <a:gd name="T77" fmla="*/ 330 h 600"/>
                <a:gd name="T78" fmla="*/ 196 w 628"/>
                <a:gd name="T79" fmla="*/ 323 h 600"/>
                <a:gd name="T80" fmla="*/ 216 w 628"/>
                <a:gd name="T81" fmla="*/ 295 h 600"/>
                <a:gd name="T82" fmla="*/ 219 w 628"/>
                <a:gd name="T83" fmla="*/ 281 h 600"/>
                <a:gd name="T84" fmla="*/ 219 w 628"/>
                <a:gd name="T85" fmla="*/ 258 h 600"/>
                <a:gd name="T86" fmla="*/ 214 w 628"/>
                <a:gd name="T87" fmla="*/ 241 h 600"/>
                <a:gd name="T88" fmla="*/ 208 w 628"/>
                <a:gd name="T89" fmla="*/ 231 h 600"/>
                <a:gd name="T90" fmla="*/ 195 w 628"/>
                <a:gd name="T91" fmla="*/ 217 h 600"/>
                <a:gd name="T92" fmla="*/ 186 w 628"/>
                <a:gd name="T93" fmla="*/ 210 h 600"/>
                <a:gd name="T94" fmla="*/ 151 w 628"/>
                <a:gd name="T95" fmla="*/ 200 h 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28" h="600">
                  <a:moveTo>
                    <a:pt x="425" y="224"/>
                  </a:moveTo>
                  <a:cubicBezTo>
                    <a:pt x="423" y="226"/>
                    <a:pt x="421" y="229"/>
                    <a:pt x="420" y="231"/>
                  </a:cubicBezTo>
                  <a:cubicBezTo>
                    <a:pt x="419" y="231"/>
                    <a:pt x="419" y="232"/>
                    <a:pt x="419" y="232"/>
                  </a:cubicBezTo>
                  <a:cubicBezTo>
                    <a:pt x="418" y="234"/>
                    <a:pt x="416" y="236"/>
                    <a:pt x="415" y="239"/>
                  </a:cubicBezTo>
                  <a:cubicBezTo>
                    <a:pt x="415" y="240"/>
                    <a:pt x="414" y="240"/>
                    <a:pt x="414" y="241"/>
                  </a:cubicBezTo>
                  <a:cubicBezTo>
                    <a:pt x="413" y="244"/>
                    <a:pt x="412" y="246"/>
                    <a:pt x="411" y="249"/>
                  </a:cubicBezTo>
                  <a:cubicBezTo>
                    <a:pt x="411" y="249"/>
                    <a:pt x="411" y="250"/>
                    <a:pt x="411" y="250"/>
                  </a:cubicBezTo>
                  <a:cubicBezTo>
                    <a:pt x="410" y="253"/>
                    <a:pt x="409" y="255"/>
                    <a:pt x="409" y="258"/>
                  </a:cubicBezTo>
                  <a:cubicBezTo>
                    <a:pt x="409" y="259"/>
                    <a:pt x="409" y="260"/>
                    <a:pt x="408" y="261"/>
                  </a:cubicBezTo>
                  <a:cubicBezTo>
                    <a:pt x="408" y="264"/>
                    <a:pt x="408" y="267"/>
                    <a:pt x="408" y="270"/>
                  </a:cubicBezTo>
                  <a:cubicBezTo>
                    <a:pt x="408" y="274"/>
                    <a:pt x="408" y="278"/>
                    <a:pt x="409" y="281"/>
                  </a:cubicBezTo>
                  <a:cubicBezTo>
                    <a:pt x="409" y="282"/>
                    <a:pt x="409" y="283"/>
                    <a:pt x="409" y="283"/>
                  </a:cubicBezTo>
                  <a:cubicBezTo>
                    <a:pt x="410" y="287"/>
                    <a:pt x="411" y="290"/>
                    <a:pt x="412" y="293"/>
                  </a:cubicBezTo>
                  <a:cubicBezTo>
                    <a:pt x="412" y="294"/>
                    <a:pt x="412" y="294"/>
                    <a:pt x="412" y="295"/>
                  </a:cubicBezTo>
                  <a:cubicBezTo>
                    <a:pt x="414" y="298"/>
                    <a:pt x="415" y="301"/>
                    <a:pt x="417" y="304"/>
                  </a:cubicBezTo>
                  <a:cubicBezTo>
                    <a:pt x="417" y="305"/>
                    <a:pt x="417" y="305"/>
                    <a:pt x="418" y="306"/>
                  </a:cubicBezTo>
                  <a:cubicBezTo>
                    <a:pt x="420" y="309"/>
                    <a:pt x="422" y="312"/>
                    <a:pt x="424" y="315"/>
                  </a:cubicBezTo>
                  <a:cubicBezTo>
                    <a:pt x="424" y="315"/>
                    <a:pt x="424" y="315"/>
                    <a:pt x="424" y="315"/>
                  </a:cubicBezTo>
                  <a:cubicBezTo>
                    <a:pt x="427" y="318"/>
                    <a:pt x="429" y="320"/>
                    <a:pt x="432" y="323"/>
                  </a:cubicBezTo>
                  <a:cubicBezTo>
                    <a:pt x="432" y="323"/>
                    <a:pt x="432" y="323"/>
                    <a:pt x="432" y="323"/>
                  </a:cubicBezTo>
                  <a:cubicBezTo>
                    <a:pt x="435" y="326"/>
                    <a:pt x="438" y="328"/>
                    <a:pt x="441" y="330"/>
                  </a:cubicBezTo>
                  <a:cubicBezTo>
                    <a:pt x="442" y="330"/>
                    <a:pt x="442" y="330"/>
                    <a:pt x="442" y="330"/>
                  </a:cubicBezTo>
                  <a:cubicBezTo>
                    <a:pt x="446" y="332"/>
                    <a:pt x="449" y="334"/>
                    <a:pt x="452" y="335"/>
                  </a:cubicBezTo>
                  <a:cubicBezTo>
                    <a:pt x="453" y="335"/>
                    <a:pt x="453" y="335"/>
                    <a:pt x="453" y="335"/>
                  </a:cubicBezTo>
                  <a:cubicBezTo>
                    <a:pt x="461" y="338"/>
                    <a:pt x="469" y="340"/>
                    <a:pt x="478" y="340"/>
                  </a:cubicBezTo>
                  <a:cubicBezTo>
                    <a:pt x="516" y="340"/>
                    <a:pt x="547" y="309"/>
                    <a:pt x="547" y="270"/>
                  </a:cubicBezTo>
                  <a:cubicBezTo>
                    <a:pt x="547" y="231"/>
                    <a:pt x="516" y="200"/>
                    <a:pt x="478" y="200"/>
                  </a:cubicBezTo>
                  <a:cubicBezTo>
                    <a:pt x="468" y="200"/>
                    <a:pt x="458" y="202"/>
                    <a:pt x="450" y="206"/>
                  </a:cubicBezTo>
                  <a:cubicBezTo>
                    <a:pt x="450" y="206"/>
                    <a:pt x="450" y="206"/>
                    <a:pt x="450" y="206"/>
                  </a:cubicBezTo>
                  <a:cubicBezTo>
                    <a:pt x="449" y="206"/>
                    <a:pt x="449" y="206"/>
                    <a:pt x="449" y="206"/>
                  </a:cubicBezTo>
                  <a:cubicBezTo>
                    <a:pt x="446" y="208"/>
                    <a:pt x="444" y="209"/>
                    <a:pt x="442" y="210"/>
                  </a:cubicBezTo>
                  <a:cubicBezTo>
                    <a:pt x="441" y="210"/>
                    <a:pt x="441" y="211"/>
                    <a:pt x="440" y="211"/>
                  </a:cubicBezTo>
                  <a:cubicBezTo>
                    <a:pt x="438" y="213"/>
                    <a:pt x="435" y="215"/>
                    <a:pt x="433" y="216"/>
                  </a:cubicBezTo>
                  <a:cubicBezTo>
                    <a:pt x="433" y="217"/>
                    <a:pt x="432" y="217"/>
                    <a:pt x="432" y="217"/>
                  </a:cubicBezTo>
                  <a:cubicBezTo>
                    <a:pt x="430" y="219"/>
                    <a:pt x="428" y="221"/>
                    <a:pt x="426" y="223"/>
                  </a:cubicBezTo>
                  <a:cubicBezTo>
                    <a:pt x="426" y="223"/>
                    <a:pt x="425" y="224"/>
                    <a:pt x="425" y="224"/>
                  </a:cubicBezTo>
                  <a:close/>
                  <a:moveTo>
                    <a:pt x="314" y="140"/>
                  </a:moveTo>
                  <a:lnTo>
                    <a:pt x="314" y="140"/>
                  </a:lnTo>
                  <a:cubicBezTo>
                    <a:pt x="353" y="140"/>
                    <a:pt x="384" y="108"/>
                    <a:pt x="384" y="70"/>
                  </a:cubicBezTo>
                  <a:cubicBezTo>
                    <a:pt x="384" y="31"/>
                    <a:pt x="353" y="0"/>
                    <a:pt x="314" y="0"/>
                  </a:cubicBezTo>
                  <a:cubicBezTo>
                    <a:pt x="275" y="0"/>
                    <a:pt x="244" y="31"/>
                    <a:pt x="244" y="70"/>
                  </a:cubicBezTo>
                  <a:cubicBezTo>
                    <a:pt x="244" y="108"/>
                    <a:pt x="275" y="140"/>
                    <a:pt x="314" y="140"/>
                  </a:cubicBezTo>
                  <a:close/>
                  <a:moveTo>
                    <a:pt x="379" y="336"/>
                  </a:moveTo>
                  <a:lnTo>
                    <a:pt x="379" y="336"/>
                  </a:lnTo>
                  <a:lnTo>
                    <a:pt x="379" y="283"/>
                  </a:lnTo>
                  <a:cubicBezTo>
                    <a:pt x="379" y="279"/>
                    <a:pt x="378" y="274"/>
                    <a:pt x="378" y="270"/>
                  </a:cubicBezTo>
                  <a:cubicBezTo>
                    <a:pt x="378" y="266"/>
                    <a:pt x="379" y="262"/>
                    <a:pt x="379" y="257"/>
                  </a:cubicBezTo>
                  <a:lnTo>
                    <a:pt x="379" y="254"/>
                  </a:lnTo>
                  <a:lnTo>
                    <a:pt x="380" y="254"/>
                  </a:lnTo>
                  <a:cubicBezTo>
                    <a:pt x="385" y="223"/>
                    <a:pt x="404" y="197"/>
                    <a:pt x="431" y="183"/>
                  </a:cubicBezTo>
                  <a:cubicBezTo>
                    <a:pt x="412" y="165"/>
                    <a:pt x="387" y="154"/>
                    <a:pt x="359" y="154"/>
                  </a:cubicBezTo>
                  <a:lnTo>
                    <a:pt x="269" y="154"/>
                  </a:lnTo>
                  <a:cubicBezTo>
                    <a:pt x="241" y="154"/>
                    <a:pt x="216" y="165"/>
                    <a:pt x="197" y="183"/>
                  </a:cubicBezTo>
                  <a:cubicBezTo>
                    <a:pt x="228" y="199"/>
                    <a:pt x="250" y="232"/>
                    <a:pt x="250" y="270"/>
                  </a:cubicBezTo>
                  <a:cubicBezTo>
                    <a:pt x="250" y="278"/>
                    <a:pt x="249" y="285"/>
                    <a:pt x="247" y="293"/>
                  </a:cubicBezTo>
                  <a:lnTo>
                    <a:pt x="247" y="335"/>
                  </a:lnTo>
                  <a:cubicBezTo>
                    <a:pt x="276" y="347"/>
                    <a:pt x="299" y="369"/>
                    <a:pt x="314" y="396"/>
                  </a:cubicBezTo>
                  <a:cubicBezTo>
                    <a:pt x="328" y="369"/>
                    <a:pt x="352" y="348"/>
                    <a:pt x="379" y="336"/>
                  </a:cubicBezTo>
                  <a:close/>
                  <a:moveTo>
                    <a:pt x="282" y="400"/>
                  </a:moveTo>
                  <a:lnTo>
                    <a:pt x="282" y="400"/>
                  </a:lnTo>
                  <a:cubicBezTo>
                    <a:pt x="280" y="397"/>
                    <a:pt x="278" y="394"/>
                    <a:pt x="275" y="391"/>
                  </a:cubicBezTo>
                  <a:cubicBezTo>
                    <a:pt x="275" y="390"/>
                    <a:pt x="274" y="390"/>
                    <a:pt x="274" y="390"/>
                  </a:cubicBezTo>
                  <a:cubicBezTo>
                    <a:pt x="272" y="387"/>
                    <a:pt x="270" y="385"/>
                    <a:pt x="267" y="382"/>
                  </a:cubicBezTo>
                  <a:cubicBezTo>
                    <a:pt x="267" y="382"/>
                    <a:pt x="266" y="382"/>
                    <a:pt x="266" y="381"/>
                  </a:cubicBezTo>
                  <a:cubicBezTo>
                    <a:pt x="263" y="379"/>
                    <a:pt x="261" y="377"/>
                    <a:pt x="258" y="375"/>
                  </a:cubicBezTo>
                  <a:cubicBezTo>
                    <a:pt x="257" y="374"/>
                    <a:pt x="257" y="374"/>
                    <a:pt x="257" y="374"/>
                  </a:cubicBezTo>
                  <a:cubicBezTo>
                    <a:pt x="247" y="367"/>
                    <a:pt x="237" y="362"/>
                    <a:pt x="225" y="359"/>
                  </a:cubicBezTo>
                  <a:cubicBezTo>
                    <a:pt x="223" y="358"/>
                    <a:pt x="220" y="357"/>
                    <a:pt x="218" y="357"/>
                  </a:cubicBezTo>
                  <a:cubicBezTo>
                    <a:pt x="217" y="356"/>
                    <a:pt x="215" y="356"/>
                    <a:pt x="214" y="356"/>
                  </a:cubicBezTo>
                  <a:cubicBezTo>
                    <a:pt x="212" y="356"/>
                    <a:pt x="210" y="355"/>
                    <a:pt x="208" y="355"/>
                  </a:cubicBezTo>
                  <a:cubicBezTo>
                    <a:pt x="207" y="355"/>
                    <a:pt x="206" y="355"/>
                    <a:pt x="205" y="355"/>
                  </a:cubicBezTo>
                  <a:cubicBezTo>
                    <a:pt x="202" y="354"/>
                    <a:pt x="199" y="354"/>
                    <a:pt x="195" y="354"/>
                  </a:cubicBezTo>
                  <a:lnTo>
                    <a:pt x="105" y="354"/>
                  </a:lnTo>
                  <a:cubicBezTo>
                    <a:pt x="47" y="354"/>
                    <a:pt x="0" y="401"/>
                    <a:pt x="0" y="460"/>
                  </a:cubicBezTo>
                  <a:lnTo>
                    <a:pt x="0" y="600"/>
                  </a:lnTo>
                  <a:lnTo>
                    <a:pt x="62" y="600"/>
                  </a:lnTo>
                  <a:lnTo>
                    <a:pt x="62" y="454"/>
                  </a:lnTo>
                  <a:lnTo>
                    <a:pt x="83" y="454"/>
                  </a:lnTo>
                  <a:lnTo>
                    <a:pt x="83" y="600"/>
                  </a:lnTo>
                  <a:lnTo>
                    <a:pt x="216" y="600"/>
                  </a:lnTo>
                  <a:lnTo>
                    <a:pt x="216" y="454"/>
                  </a:lnTo>
                  <a:lnTo>
                    <a:pt x="237" y="454"/>
                  </a:lnTo>
                  <a:lnTo>
                    <a:pt x="237" y="600"/>
                  </a:lnTo>
                  <a:lnTo>
                    <a:pt x="301" y="600"/>
                  </a:lnTo>
                  <a:lnTo>
                    <a:pt x="301" y="460"/>
                  </a:lnTo>
                  <a:cubicBezTo>
                    <a:pt x="301" y="437"/>
                    <a:pt x="294" y="417"/>
                    <a:pt x="282" y="400"/>
                  </a:cubicBezTo>
                  <a:cubicBezTo>
                    <a:pt x="282" y="400"/>
                    <a:pt x="282" y="400"/>
                    <a:pt x="282" y="400"/>
                  </a:cubicBezTo>
                  <a:close/>
                  <a:moveTo>
                    <a:pt x="523" y="354"/>
                  </a:moveTo>
                  <a:lnTo>
                    <a:pt x="523" y="354"/>
                  </a:lnTo>
                  <a:lnTo>
                    <a:pt x="433" y="354"/>
                  </a:lnTo>
                  <a:cubicBezTo>
                    <a:pt x="429" y="354"/>
                    <a:pt x="426" y="354"/>
                    <a:pt x="423" y="355"/>
                  </a:cubicBezTo>
                  <a:cubicBezTo>
                    <a:pt x="422" y="355"/>
                    <a:pt x="421" y="355"/>
                    <a:pt x="420" y="355"/>
                  </a:cubicBezTo>
                  <a:cubicBezTo>
                    <a:pt x="418" y="355"/>
                    <a:pt x="415" y="356"/>
                    <a:pt x="413" y="356"/>
                  </a:cubicBezTo>
                  <a:cubicBezTo>
                    <a:pt x="412" y="356"/>
                    <a:pt x="411" y="356"/>
                    <a:pt x="410" y="357"/>
                  </a:cubicBezTo>
                  <a:cubicBezTo>
                    <a:pt x="408" y="357"/>
                    <a:pt x="405" y="358"/>
                    <a:pt x="403" y="358"/>
                  </a:cubicBezTo>
                  <a:cubicBezTo>
                    <a:pt x="387" y="363"/>
                    <a:pt x="373" y="371"/>
                    <a:pt x="361" y="382"/>
                  </a:cubicBezTo>
                  <a:cubicBezTo>
                    <a:pt x="361" y="382"/>
                    <a:pt x="361" y="382"/>
                    <a:pt x="361" y="383"/>
                  </a:cubicBezTo>
                  <a:cubicBezTo>
                    <a:pt x="358" y="385"/>
                    <a:pt x="356" y="388"/>
                    <a:pt x="353" y="390"/>
                  </a:cubicBezTo>
                  <a:cubicBezTo>
                    <a:pt x="353" y="390"/>
                    <a:pt x="353" y="391"/>
                    <a:pt x="353" y="391"/>
                  </a:cubicBezTo>
                  <a:cubicBezTo>
                    <a:pt x="337" y="409"/>
                    <a:pt x="327" y="433"/>
                    <a:pt x="327" y="460"/>
                  </a:cubicBezTo>
                  <a:lnTo>
                    <a:pt x="327" y="600"/>
                  </a:lnTo>
                  <a:lnTo>
                    <a:pt x="389" y="600"/>
                  </a:lnTo>
                  <a:lnTo>
                    <a:pt x="389" y="454"/>
                  </a:lnTo>
                  <a:lnTo>
                    <a:pt x="410" y="454"/>
                  </a:lnTo>
                  <a:lnTo>
                    <a:pt x="410" y="600"/>
                  </a:lnTo>
                  <a:lnTo>
                    <a:pt x="543" y="600"/>
                  </a:lnTo>
                  <a:lnTo>
                    <a:pt x="543" y="454"/>
                  </a:lnTo>
                  <a:lnTo>
                    <a:pt x="564" y="454"/>
                  </a:lnTo>
                  <a:lnTo>
                    <a:pt x="564" y="600"/>
                  </a:lnTo>
                  <a:lnTo>
                    <a:pt x="628" y="600"/>
                  </a:lnTo>
                  <a:lnTo>
                    <a:pt x="628" y="460"/>
                  </a:lnTo>
                  <a:cubicBezTo>
                    <a:pt x="628" y="401"/>
                    <a:pt x="581" y="354"/>
                    <a:pt x="523" y="354"/>
                  </a:cubicBezTo>
                  <a:close/>
                  <a:moveTo>
                    <a:pt x="151" y="340"/>
                  </a:moveTo>
                  <a:lnTo>
                    <a:pt x="151" y="340"/>
                  </a:lnTo>
                  <a:cubicBezTo>
                    <a:pt x="159" y="340"/>
                    <a:pt x="167" y="338"/>
                    <a:pt x="175" y="335"/>
                  </a:cubicBezTo>
                  <a:cubicBezTo>
                    <a:pt x="175" y="335"/>
                    <a:pt x="175" y="335"/>
                    <a:pt x="176" y="335"/>
                  </a:cubicBezTo>
                  <a:cubicBezTo>
                    <a:pt x="179" y="334"/>
                    <a:pt x="183" y="332"/>
                    <a:pt x="186" y="330"/>
                  </a:cubicBezTo>
                  <a:cubicBezTo>
                    <a:pt x="186" y="330"/>
                    <a:pt x="186" y="330"/>
                    <a:pt x="186" y="330"/>
                  </a:cubicBezTo>
                  <a:cubicBezTo>
                    <a:pt x="190" y="328"/>
                    <a:pt x="193" y="326"/>
                    <a:pt x="196" y="323"/>
                  </a:cubicBezTo>
                  <a:cubicBezTo>
                    <a:pt x="196" y="323"/>
                    <a:pt x="196" y="323"/>
                    <a:pt x="196" y="323"/>
                  </a:cubicBezTo>
                  <a:cubicBezTo>
                    <a:pt x="202" y="318"/>
                    <a:pt x="206" y="312"/>
                    <a:pt x="210" y="306"/>
                  </a:cubicBezTo>
                  <a:cubicBezTo>
                    <a:pt x="211" y="305"/>
                    <a:pt x="211" y="305"/>
                    <a:pt x="211" y="304"/>
                  </a:cubicBezTo>
                  <a:cubicBezTo>
                    <a:pt x="213" y="301"/>
                    <a:pt x="214" y="298"/>
                    <a:pt x="216" y="295"/>
                  </a:cubicBezTo>
                  <a:cubicBezTo>
                    <a:pt x="216" y="294"/>
                    <a:pt x="216" y="294"/>
                    <a:pt x="216" y="293"/>
                  </a:cubicBezTo>
                  <a:cubicBezTo>
                    <a:pt x="217" y="290"/>
                    <a:pt x="218" y="287"/>
                    <a:pt x="219" y="283"/>
                  </a:cubicBezTo>
                  <a:cubicBezTo>
                    <a:pt x="219" y="282"/>
                    <a:pt x="219" y="282"/>
                    <a:pt x="219" y="281"/>
                  </a:cubicBezTo>
                  <a:cubicBezTo>
                    <a:pt x="220" y="278"/>
                    <a:pt x="220" y="274"/>
                    <a:pt x="220" y="270"/>
                  </a:cubicBezTo>
                  <a:cubicBezTo>
                    <a:pt x="220" y="267"/>
                    <a:pt x="220" y="264"/>
                    <a:pt x="220" y="261"/>
                  </a:cubicBezTo>
                  <a:cubicBezTo>
                    <a:pt x="219" y="260"/>
                    <a:pt x="219" y="259"/>
                    <a:pt x="219" y="258"/>
                  </a:cubicBezTo>
                  <a:cubicBezTo>
                    <a:pt x="219" y="255"/>
                    <a:pt x="218" y="252"/>
                    <a:pt x="217" y="250"/>
                  </a:cubicBezTo>
                  <a:cubicBezTo>
                    <a:pt x="217" y="249"/>
                    <a:pt x="217" y="249"/>
                    <a:pt x="217" y="249"/>
                  </a:cubicBezTo>
                  <a:cubicBezTo>
                    <a:pt x="216" y="246"/>
                    <a:pt x="215" y="244"/>
                    <a:pt x="214" y="241"/>
                  </a:cubicBezTo>
                  <a:cubicBezTo>
                    <a:pt x="214" y="240"/>
                    <a:pt x="213" y="240"/>
                    <a:pt x="213" y="239"/>
                  </a:cubicBezTo>
                  <a:cubicBezTo>
                    <a:pt x="212" y="236"/>
                    <a:pt x="210" y="234"/>
                    <a:pt x="209" y="231"/>
                  </a:cubicBezTo>
                  <a:lnTo>
                    <a:pt x="208" y="231"/>
                  </a:lnTo>
                  <a:cubicBezTo>
                    <a:pt x="207" y="229"/>
                    <a:pt x="205" y="226"/>
                    <a:pt x="203" y="224"/>
                  </a:cubicBezTo>
                  <a:cubicBezTo>
                    <a:pt x="203" y="224"/>
                    <a:pt x="202" y="223"/>
                    <a:pt x="202" y="223"/>
                  </a:cubicBezTo>
                  <a:cubicBezTo>
                    <a:pt x="200" y="221"/>
                    <a:pt x="198" y="219"/>
                    <a:pt x="195" y="217"/>
                  </a:cubicBezTo>
                  <a:cubicBezTo>
                    <a:pt x="195" y="217"/>
                    <a:pt x="195" y="217"/>
                    <a:pt x="195" y="216"/>
                  </a:cubicBezTo>
                  <a:cubicBezTo>
                    <a:pt x="193" y="215"/>
                    <a:pt x="190" y="213"/>
                    <a:pt x="188" y="211"/>
                  </a:cubicBezTo>
                  <a:cubicBezTo>
                    <a:pt x="187" y="211"/>
                    <a:pt x="187" y="210"/>
                    <a:pt x="186" y="210"/>
                  </a:cubicBezTo>
                  <a:cubicBezTo>
                    <a:pt x="184" y="209"/>
                    <a:pt x="181" y="207"/>
                    <a:pt x="179" y="206"/>
                  </a:cubicBezTo>
                  <a:cubicBezTo>
                    <a:pt x="179" y="206"/>
                    <a:pt x="178" y="206"/>
                    <a:pt x="178" y="206"/>
                  </a:cubicBezTo>
                  <a:cubicBezTo>
                    <a:pt x="170" y="202"/>
                    <a:pt x="160" y="200"/>
                    <a:pt x="151" y="200"/>
                  </a:cubicBezTo>
                  <a:cubicBezTo>
                    <a:pt x="112" y="200"/>
                    <a:pt x="81" y="231"/>
                    <a:pt x="81" y="270"/>
                  </a:cubicBezTo>
                  <a:cubicBezTo>
                    <a:pt x="81" y="309"/>
                    <a:pt x="112" y="340"/>
                    <a:pt x="151" y="340"/>
                  </a:cubicBezTo>
                  <a:close/>
                </a:path>
              </a:pathLst>
            </a:custGeom>
            <a:solidFill>
              <a:srgbClr val="FEFEFE"/>
            </a:solidFill>
            <a:ln>
              <a:noFill/>
            </a:ln>
          </p:spPr>
          <p:txBody>
            <a:bodyPr vert="horz" wrap="square" lIns="91440" tIns="45720" rIns="91440" bIns="45720" numCol="1" anchor="t" anchorCtr="0" compatLnSpc="1">
              <a:prstTxWarp prst="textNoShape">
                <a:avLst/>
              </a:prstTxWarp>
            </a:bodyPr>
            <a:lstStyle/>
            <a:p>
              <a:endParaRPr lang="zh-CN" altLang="en-US">
                <a:solidFill>
                  <a:schemeClr val="accent2"/>
                </a:solidFill>
              </a:endParaRPr>
            </a:p>
          </p:txBody>
        </p:sp>
      </p:grpSp>
      <p:grpSp>
        <p:nvGrpSpPr>
          <p:cNvPr id="28" name="组合 27"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GrpSpPr/>
          <p:nvPr/>
        </p:nvGrpSpPr>
        <p:grpSpPr>
          <a:xfrm>
            <a:off x="3279214" y="5038423"/>
            <a:ext cx="5631833" cy="1137293"/>
            <a:chOff x="5525820" y="970544"/>
            <a:chExt cx="4865710" cy="982582"/>
          </a:xfrm>
        </p:grpSpPr>
        <p:grpSp>
          <p:nvGrpSpPr>
            <p:cNvPr id="29" name="组合 28"/>
            <p:cNvGrpSpPr/>
            <p:nvPr/>
          </p:nvGrpSpPr>
          <p:grpSpPr>
            <a:xfrm>
              <a:off x="5525820" y="970544"/>
              <a:ext cx="4865710" cy="982582"/>
              <a:chOff x="5525820" y="970544"/>
              <a:chExt cx="4865710" cy="982582"/>
            </a:xfrm>
          </p:grpSpPr>
          <p:sp>
            <p:nvSpPr>
              <p:cNvPr id="31" name="圆角矩形 30"/>
              <p:cNvSpPr/>
              <p:nvPr/>
            </p:nvSpPr>
            <p:spPr>
              <a:xfrm>
                <a:off x="5525820" y="970544"/>
                <a:ext cx="4865710" cy="982582"/>
              </a:xfrm>
              <a:prstGeom prst="roundRect">
                <a:avLst>
                  <a:gd name="adj" fmla="val 50000"/>
                </a:avLst>
              </a:prstGeom>
              <a:gradFill>
                <a:gsLst>
                  <a:gs pos="0">
                    <a:schemeClr val="bg1"/>
                  </a:gs>
                  <a:gs pos="100000">
                    <a:srgbClr val="D1D1D1"/>
                  </a:gs>
                </a:gsLst>
                <a:lin ang="5400000" scaled="0"/>
              </a:gradFill>
              <a:ln>
                <a:noFill/>
              </a:ln>
              <a:effectLst>
                <a:outerShdw blurRad="127000" dist="508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 name="圆角矩形 31"/>
              <p:cNvSpPr/>
              <p:nvPr/>
            </p:nvSpPr>
            <p:spPr>
              <a:xfrm>
                <a:off x="5679111" y="1085854"/>
                <a:ext cx="4539809" cy="749678"/>
              </a:xfrm>
              <a:prstGeom prst="roundRect">
                <a:avLst>
                  <a:gd name="adj" fmla="val 50000"/>
                </a:avLst>
              </a:prstGeom>
              <a:gradFill>
                <a:gsLst>
                  <a:gs pos="0">
                    <a:schemeClr val="bg1"/>
                  </a:gs>
                  <a:gs pos="100000">
                    <a:srgbClr val="D1D1D1"/>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30" name="文本框 29" descr="e7d195523061f1c0deeec63e560781cfd59afb0ea006f2a87ABB68BF51EA6619813959095094C18C62A12F549504892A4AAA8C1554C6663626E05CA27F281A14E6983772AFC3FB97135759321DEA3D703E9D8D869A2273EE84F8CAFF6F755178F38330D862923FEB0607E18DEE43D2E176D46B2866D88DD46CC4CE617A3D848542E4F074681214E3"/>
            <p:cNvSpPr txBox="1"/>
            <p:nvPr/>
          </p:nvSpPr>
          <p:spPr>
            <a:xfrm>
              <a:off x="6429562" y="1134954"/>
              <a:ext cx="3217491" cy="651476"/>
            </a:xfrm>
            <a:prstGeom prst="rect">
              <a:avLst/>
            </a:prstGeom>
            <a:noFill/>
          </p:spPr>
          <p:txBody>
            <a:bodyPr wrap="none" rtlCol="0">
              <a:spAutoFit/>
            </a:bodyPr>
            <a:lstStyle/>
            <a:p>
              <a:r>
                <a:rPr lang="zh-CN" altLang="en-US" sz="4300" b="1" spc="300" dirty="0">
                  <a:solidFill>
                    <a:srgbClr val="365B7C"/>
                  </a:solidFill>
                  <a:latin typeface="KaiTi" panose="02010609060101010101" pitchFamily="49" charset="-122"/>
                  <a:ea typeface="KaiTi" panose="02010609060101010101" pitchFamily="49" charset="-122"/>
                  <a:cs typeface="Kartika" panose="02020503030404060203" pitchFamily="18" charset="0"/>
                </a:rPr>
                <a:t>其他测评应用</a:t>
              </a:r>
            </a:p>
          </p:txBody>
        </p:sp>
      </p:grpSp>
      <p:sp>
        <p:nvSpPr>
          <p:cNvPr id="5" name="e7d195523061f1c0"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hidden="1"/>
          <p:cNvSpPr txBox="1"/>
          <p:nvPr/>
        </p:nvSpPr>
        <p:spPr>
          <a:xfrm>
            <a:off x="-355600" y="1803400"/>
            <a:ext cx="293927" cy="1016000"/>
          </a:xfrm>
          <a:prstGeom prst="rect">
            <a:avLst/>
          </a:prstGeom>
          <a:noFill/>
        </p:spPr>
        <p:txBody>
          <a:bodyPr vert="wordArtVert" rtlCol="0">
            <a:spAutoFit/>
          </a:bodyPr>
          <a:lstStyle/>
          <a:p>
            <a:r>
              <a:rPr lang="en-US" altLang="zh-CN" sz="100"/>
              <a:t>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a:t>
            </a:r>
            <a:endParaRPr lang="zh-CN" altLang="en-US" sz="100"/>
          </a:p>
        </p:txBody>
      </p:sp>
    </p:spTree>
    <p:extLst>
      <p:ext uri="{BB962C8B-B14F-4D97-AF65-F5344CB8AC3E}">
        <p14:creationId xmlns:p14="http://schemas.microsoft.com/office/powerpoint/2010/main" val="606514959"/>
      </p:ext>
    </p:extLst>
  </p:cSld>
  <p:clrMapOvr>
    <a:masterClrMapping/>
  </p:clrMapOvr>
  <mc:AlternateContent xmlns:mc="http://schemas.openxmlformats.org/markup-compatibility/2006" xmlns:p14="http://schemas.microsoft.com/office/powerpoint/2010/main">
    <mc:Choice Requires="p14">
      <p:transition spd="slow" p14:dur="3000" advTm="0">
        <p14:shred/>
      </p:transition>
    </mc:Choice>
    <mc:Fallback xmlns="">
      <p:transition spd="slow"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44000" fill="hold" grpId="0" nodeType="withEffect">
                                  <p:stCondLst>
                                    <p:cond delay="0"/>
                                  </p:stCondLst>
                                  <p:childTnLst>
                                    <p:set>
                                      <p:cBhvr>
                                        <p:cTn id="6" dur="1" fill="hold">
                                          <p:stCondLst>
                                            <p:cond delay="0"/>
                                          </p:stCondLst>
                                        </p:cTn>
                                        <p:tgtEl>
                                          <p:spTgt spid="14"/>
                                        </p:tgtEl>
                                        <p:attrNameLst>
                                          <p:attrName>style.visibility</p:attrName>
                                        </p:attrNameLst>
                                      </p:cBhvr>
                                      <p:to>
                                        <p:strVal val="visible"/>
                                      </p:to>
                                    </p:set>
                                    <p:anim calcmode="lin" valueType="num">
                                      <p:cBhvr additive="base">
                                        <p:cTn id="7" dur="750" fill="hold"/>
                                        <p:tgtEl>
                                          <p:spTgt spid="14"/>
                                        </p:tgtEl>
                                        <p:attrNameLst>
                                          <p:attrName>ppt_x</p:attrName>
                                        </p:attrNameLst>
                                      </p:cBhvr>
                                      <p:tavLst>
                                        <p:tav tm="0">
                                          <p:val>
                                            <p:strVal val="0-#ppt_w/2"/>
                                          </p:val>
                                        </p:tav>
                                        <p:tav tm="100000">
                                          <p:val>
                                            <p:strVal val="#ppt_x"/>
                                          </p:val>
                                        </p:tav>
                                      </p:tavLst>
                                    </p:anim>
                                    <p:anim calcmode="lin" valueType="num">
                                      <p:cBhvr additive="base">
                                        <p:cTn id="8" dur="750" fill="hold"/>
                                        <p:tgtEl>
                                          <p:spTgt spid="14"/>
                                        </p:tgtEl>
                                        <p:attrNameLst>
                                          <p:attrName>ppt_y</p:attrName>
                                        </p:attrNameLst>
                                      </p:cBhvr>
                                      <p:tavLst>
                                        <p:tav tm="0">
                                          <p:val>
                                            <p:strVal val="#ppt_y"/>
                                          </p:val>
                                        </p:tav>
                                        <p:tav tm="100000">
                                          <p:val>
                                            <p:strVal val="#ppt_y"/>
                                          </p:val>
                                        </p:tav>
                                      </p:tavLst>
                                    </p:anim>
                                  </p:childTnLst>
                                </p:cTn>
                              </p:par>
                            </p:childTnLst>
                          </p:cTn>
                        </p:par>
                        <p:par>
                          <p:cTn id="9" fill="hold">
                            <p:stCondLst>
                              <p:cond delay="750"/>
                            </p:stCondLst>
                            <p:childTnLst>
                              <p:par>
                                <p:cTn id="10" presetID="47" presetClass="entr" presetSubtype="0" fill="hold" nodeType="after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fade">
                                      <p:cBhvr>
                                        <p:cTn id="12" dur="1000"/>
                                        <p:tgtEl>
                                          <p:spTgt spid="3"/>
                                        </p:tgtEl>
                                      </p:cBhvr>
                                    </p:animEffect>
                                    <p:anim calcmode="lin" valueType="num">
                                      <p:cBhvr>
                                        <p:cTn id="13" dur="1000" fill="hold"/>
                                        <p:tgtEl>
                                          <p:spTgt spid="3"/>
                                        </p:tgtEl>
                                        <p:attrNameLst>
                                          <p:attrName>ppt_x</p:attrName>
                                        </p:attrNameLst>
                                      </p:cBhvr>
                                      <p:tavLst>
                                        <p:tav tm="0">
                                          <p:val>
                                            <p:strVal val="#ppt_x"/>
                                          </p:val>
                                        </p:tav>
                                        <p:tav tm="100000">
                                          <p:val>
                                            <p:strVal val="#ppt_x"/>
                                          </p:val>
                                        </p:tav>
                                      </p:tavLst>
                                    </p:anim>
                                    <p:anim calcmode="lin" valueType="num">
                                      <p:cBhvr>
                                        <p:cTn id="14" dur="1000" fill="hold"/>
                                        <p:tgtEl>
                                          <p:spTgt spid="3"/>
                                        </p:tgtEl>
                                        <p:attrNameLst>
                                          <p:attrName>ppt_y</p:attrName>
                                        </p:attrNameLst>
                                      </p:cBhvr>
                                      <p:tavLst>
                                        <p:tav tm="0">
                                          <p:val>
                                            <p:strVal val="#ppt_y-.1"/>
                                          </p:val>
                                        </p:tav>
                                        <p:tav tm="100000">
                                          <p:val>
                                            <p:strVal val="#ppt_y"/>
                                          </p:val>
                                        </p:tav>
                                      </p:tavLst>
                                    </p:anim>
                                  </p:childTnLst>
                                </p:cTn>
                              </p:par>
                            </p:childTnLst>
                          </p:cTn>
                        </p:par>
                        <p:par>
                          <p:cTn id="15" fill="hold">
                            <p:stCondLst>
                              <p:cond delay="1750"/>
                            </p:stCondLst>
                            <p:childTnLst>
                              <p:par>
                                <p:cTn id="16" presetID="50" presetClass="entr" presetSubtype="0" decel="100000" fill="hold" nodeType="afterEffect">
                                  <p:stCondLst>
                                    <p:cond delay="0"/>
                                  </p:stCondLst>
                                  <p:childTnLst>
                                    <p:set>
                                      <p:cBhvr>
                                        <p:cTn id="17" dur="1" fill="hold">
                                          <p:stCondLst>
                                            <p:cond delay="0"/>
                                          </p:stCondLst>
                                        </p:cTn>
                                        <p:tgtEl>
                                          <p:spTgt spid="28"/>
                                        </p:tgtEl>
                                        <p:attrNameLst>
                                          <p:attrName>style.visibility</p:attrName>
                                        </p:attrNameLst>
                                      </p:cBhvr>
                                      <p:to>
                                        <p:strVal val="visible"/>
                                      </p:to>
                                    </p:set>
                                    <p:anim calcmode="lin" valueType="num">
                                      <p:cBhvr>
                                        <p:cTn id="18" dur="1000" fill="hold"/>
                                        <p:tgtEl>
                                          <p:spTgt spid="28"/>
                                        </p:tgtEl>
                                        <p:attrNameLst>
                                          <p:attrName>ppt_w</p:attrName>
                                        </p:attrNameLst>
                                      </p:cBhvr>
                                      <p:tavLst>
                                        <p:tav tm="0">
                                          <p:val>
                                            <p:strVal val="#ppt_w+.3"/>
                                          </p:val>
                                        </p:tav>
                                        <p:tav tm="100000">
                                          <p:val>
                                            <p:strVal val="#ppt_w"/>
                                          </p:val>
                                        </p:tav>
                                      </p:tavLst>
                                    </p:anim>
                                    <p:anim calcmode="lin" valueType="num">
                                      <p:cBhvr>
                                        <p:cTn id="19" dur="1000" fill="hold"/>
                                        <p:tgtEl>
                                          <p:spTgt spid="28"/>
                                        </p:tgtEl>
                                        <p:attrNameLst>
                                          <p:attrName>ppt_h</p:attrName>
                                        </p:attrNameLst>
                                      </p:cBhvr>
                                      <p:tavLst>
                                        <p:tav tm="0">
                                          <p:val>
                                            <p:strVal val="#ppt_h"/>
                                          </p:val>
                                        </p:tav>
                                        <p:tav tm="100000">
                                          <p:val>
                                            <p:strVal val="#ppt_h"/>
                                          </p:val>
                                        </p:tav>
                                      </p:tavLst>
                                    </p:anim>
                                    <p:animEffect transition="in" filter="fade">
                                      <p:cBhvr>
                                        <p:cTn id="20" dur="1000"/>
                                        <p:tgtEl>
                                          <p:spTgt spid="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Lst>
  </p:timing>
</p:sld>
</file>

<file path=ppt/slides/slide1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矩形 1">
            <a:extLst>
              <a:ext uri="{FF2B5EF4-FFF2-40B4-BE49-F238E27FC236}">
                <a16:creationId xmlns:a16="http://schemas.microsoft.com/office/drawing/2014/main" id="{CDB5B6AA-3240-C649-A973-1C2E687BB5CA}"/>
              </a:ext>
            </a:extLst>
          </p:cNvPr>
          <p:cNvSpPr/>
          <p:nvPr/>
        </p:nvSpPr>
        <p:spPr>
          <a:xfrm>
            <a:off x="4865914" y="2234309"/>
            <a:ext cx="6487886" cy="2792111"/>
          </a:xfrm>
          <a:prstGeom prst="rect">
            <a:avLst/>
          </a:prstGeom>
        </p:spPr>
        <p:txBody>
          <a:bodyPr wrap="square">
            <a:spAutoFit/>
          </a:bodyPr>
          <a:lstStyle/>
          <a:p>
            <a:r>
              <a:rPr lang="zh-CN" altLang="en-US" sz="2800" dirty="0">
                <a:latin typeface="KaiTi" panose="02010609060101010101" pitchFamily="49" charset="-122"/>
                <a:ea typeface="KaiTi" panose="02010609060101010101" pitchFamily="49" charset="-122"/>
              </a:rPr>
              <a:t>● 了解心理测验的含义和种类</a:t>
            </a:r>
            <a:br>
              <a:rPr lang="zh-CN" altLang="en-US" sz="2800" dirty="0">
                <a:latin typeface="KaiTi" panose="02010609060101010101" pitchFamily="49" charset="-122"/>
                <a:ea typeface="KaiTi" panose="02010609060101010101" pitchFamily="49" charset="-122"/>
              </a:rPr>
            </a:br>
            <a:r>
              <a:rPr lang="zh-CN" altLang="en-US" sz="2800" dirty="0">
                <a:latin typeface="KaiTi" panose="02010609060101010101" pitchFamily="49" charset="-122"/>
                <a:ea typeface="KaiTi" panose="02010609060101010101" pitchFamily="49" charset="-122"/>
              </a:rPr>
              <a:t>● 了解各种人格测试形式</a:t>
            </a:r>
            <a:br>
              <a:rPr lang="zh-CN" altLang="en-US" sz="2800" dirty="0">
                <a:latin typeface="KaiTi" panose="02010609060101010101" pitchFamily="49" charset="-122"/>
                <a:ea typeface="KaiTi" panose="02010609060101010101" pitchFamily="49" charset="-122"/>
              </a:rPr>
            </a:br>
            <a:r>
              <a:rPr lang="zh-CN" altLang="en-US" sz="2800" dirty="0">
                <a:latin typeface="KaiTi" panose="02010609060101010101" pitchFamily="49" charset="-122"/>
                <a:ea typeface="KaiTi" panose="02010609060101010101" pitchFamily="49" charset="-122"/>
              </a:rPr>
              <a:t>● 了解职业兴趣测试形式</a:t>
            </a:r>
            <a:br>
              <a:rPr lang="zh-CN" altLang="en-US" sz="2800" dirty="0">
                <a:latin typeface="KaiTi" panose="02010609060101010101" pitchFamily="49" charset="-122"/>
                <a:ea typeface="KaiTi" panose="02010609060101010101" pitchFamily="49" charset="-122"/>
              </a:rPr>
            </a:br>
            <a:r>
              <a:rPr lang="zh-CN" altLang="en-US" sz="2800" dirty="0">
                <a:latin typeface="KaiTi" panose="02010609060101010101" pitchFamily="49" charset="-122"/>
                <a:ea typeface="KaiTi" panose="02010609060101010101" pitchFamily="49" charset="-122"/>
              </a:rPr>
              <a:t>● 了解背景调查的含义、内容与操作 </a:t>
            </a:r>
            <a:endParaRPr lang="en-US" altLang="zh-CN" sz="2800" dirty="0">
              <a:latin typeface="KaiTi" panose="02010609060101010101" pitchFamily="49" charset="-122"/>
              <a:ea typeface="KaiTi" panose="02010609060101010101" pitchFamily="49" charset="-122"/>
            </a:endParaRPr>
          </a:p>
          <a:p>
            <a:r>
              <a:rPr lang="zh-CN" altLang="en-US" sz="2800" dirty="0">
                <a:latin typeface="KaiTi" panose="02010609060101010101" pitchFamily="49" charset="-122"/>
                <a:ea typeface="KaiTi" panose="02010609060101010101" pitchFamily="49" charset="-122"/>
              </a:rPr>
              <a:t>● 掌握行政能力倾向测验的内容结构 </a:t>
            </a:r>
          </a:p>
          <a:p>
            <a:pPr>
              <a:lnSpc>
                <a:spcPct val="150000"/>
              </a:lnSpc>
            </a:pPr>
            <a:endParaRPr lang="zh-CN" altLang="en-US" sz="2800" dirty="0">
              <a:latin typeface="KaiTi" panose="02010609060101010101" pitchFamily="49" charset="-122"/>
              <a:ea typeface="KaiTi" panose="02010609060101010101" pitchFamily="49" charset="-122"/>
            </a:endParaRPr>
          </a:p>
        </p:txBody>
      </p:sp>
      <p:cxnSp>
        <p:nvCxnSpPr>
          <p:cNvPr id="4" name="直线连接符 3">
            <a:extLst>
              <a:ext uri="{FF2B5EF4-FFF2-40B4-BE49-F238E27FC236}">
                <a16:creationId xmlns:a16="http://schemas.microsoft.com/office/drawing/2014/main" id="{AF8A69B2-1811-1A41-9194-BFAD93861C13}"/>
              </a:ext>
            </a:extLst>
          </p:cNvPr>
          <p:cNvCxnSpPr/>
          <p:nvPr/>
        </p:nvCxnSpPr>
        <p:spPr>
          <a:xfrm>
            <a:off x="4131129" y="1159329"/>
            <a:ext cx="0" cy="501287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5" name="组合 4"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a:extLst>
              <a:ext uri="{FF2B5EF4-FFF2-40B4-BE49-F238E27FC236}">
                <a16:creationId xmlns:a16="http://schemas.microsoft.com/office/drawing/2014/main" id="{0648C595-724E-1447-865D-428DB6E83561}"/>
              </a:ext>
            </a:extLst>
          </p:cNvPr>
          <p:cNvGrpSpPr/>
          <p:nvPr/>
        </p:nvGrpSpPr>
        <p:grpSpPr>
          <a:xfrm>
            <a:off x="1253416" y="771469"/>
            <a:ext cx="2396391" cy="4167230"/>
            <a:chOff x="752634" y="1779108"/>
            <a:chExt cx="2396391" cy="4167230"/>
          </a:xfrm>
        </p:grpSpPr>
        <p:sp>
          <p:nvSpPr>
            <p:cNvPr id="6" name="圆角矩形 38">
              <a:extLst>
                <a:ext uri="{FF2B5EF4-FFF2-40B4-BE49-F238E27FC236}">
                  <a16:creationId xmlns:a16="http://schemas.microsoft.com/office/drawing/2014/main" id="{53CAC1BE-6F37-EF4F-B2F6-D9AA86F3D5F5}"/>
                </a:ext>
              </a:extLst>
            </p:cNvPr>
            <p:cNvSpPr/>
            <p:nvPr/>
          </p:nvSpPr>
          <p:spPr>
            <a:xfrm rot="572624">
              <a:off x="1297576" y="1779108"/>
              <a:ext cx="1274792" cy="1256404"/>
            </a:xfrm>
            <a:custGeom>
              <a:avLst/>
              <a:gdLst/>
              <a:ahLst/>
              <a:cxnLst/>
              <a:rect l="l" t="t" r="r" b="b"/>
              <a:pathLst>
                <a:path w="1554798" h="1532371">
                  <a:moveTo>
                    <a:pt x="260464" y="73817"/>
                  </a:moveTo>
                  <a:cubicBezTo>
                    <a:pt x="306072" y="28209"/>
                    <a:pt x="369078" y="0"/>
                    <a:pt x="438674" y="0"/>
                  </a:cubicBezTo>
                  <a:lnTo>
                    <a:pt x="1302770" y="0"/>
                  </a:lnTo>
                  <a:cubicBezTo>
                    <a:pt x="1441961" y="0"/>
                    <a:pt x="1554798" y="112837"/>
                    <a:pt x="1554798" y="252028"/>
                  </a:cubicBezTo>
                  <a:lnTo>
                    <a:pt x="1554798" y="252029"/>
                  </a:lnTo>
                  <a:lnTo>
                    <a:pt x="1554798" y="1116125"/>
                  </a:lnTo>
                  <a:cubicBezTo>
                    <a:pt x="1554798" y="1255316"/>
                    <a:pt x="1441961" y="1368153"/>
                    <a:pt x="1302770" y="1368153"/>
                  </a:cubicBezTo>
                  <a:cubicBezTo>
                    <a:pt x="1163579" y="1368153"/>
                    <a:pt x="1050742" y="1255316"/>
                    <a:pt x="1050742" y="1116125"/>
                  </a:cubicBezTo>
                  <a:lnTo>
                    <a:pt x="1050742" y="860250"/>
                  </a:lnTo>
                  <a:cubicBezTo>
                    <a:pt x="1050311" y="861013"/>
                    <a:pt x="1049708" y="861600"/>
                    <a:pt x="1049101" y="862186"/>
                  </a:cubicBezTo>
                  <a:lnTo>
                    <a:pt x="426920" y="1461813"/>
                  </a:lnTo>
                  <a:cubicBezTo>
                    <a:pt x="326697" y="1558402"/>
                    <a:pt x="167149" y="1555457"/>
                    <a:pt x="70559" y="1455234"/>
                  </a:cubicBezTo>
                  <a:cubicBezTo>
                    <a:pt x="-26031" y="1355012"/>
                    <a:pt x="-23086" y="1195463"/>
                    <a:pt x="77137" y="1098874"/>
                  </a:cubicBezTo>
                  <a:lnTo>
                    <a:pt x="694328" y="504056"/>
                  </a:lnTo>
                  <a:lnTo>
                    <a:pt x="438674" y="504056"/>
                  </a:lnTo>
                  <a:cubicBezTo>
                    <a:pt x="299483" y="504056"/>
                    <a:pt x="186646" y="391219"/>
                    <a:pt x="186646" y="252028"/>
                  </a:cubicBezTo>
                  <a:cubicBezTo>
                    <a:pt x="186646" y="182432"/>
                    <a:pt x="214855" y="119426"/>
                    <a:pt x="260464" y="73817"/>
                  </a:cubicBezTo>
                  <a:close/>
                </a:path>
              </a:pathLst>
            </a:custGeom>
            <a:solidFill>
              <a:srgbClr val="365B7C"/>
            </a:solidFill>
            <a:ln w="19050">
              <a:gradFill>
                <a:gsLst>
                  <a:gs pos="89000">
                    <a:schemeClr val="bg1">
                      <a:lumMod val="85000"/>
                    </a:schemeClr>
                  </a:gs>
                  <a:gs pos="0">
                    <a:schemeClr val="bg1"/>
                  </a:gs>
                </a:gsLst>
                <a:lin ang="7200000" scaled="0"/>
              </a:gradFill>
            </a:ln>
            <a:effectLst>
              <a:outerShdw blurRad="254000" dist="127000" dir="8160000" algn="tr" rotWithShape="0">
                <a:prstClr val="black">
                  <a:alpha val="34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 name="圆角矩形 6">
              <a:extLst>
                <a:ext uri="{FF2B5EF4-FFF2-40B4-BE49-F238E27FC236}">
                  <a16:creationId xmlns:a16="http://schemas.microsoft.com/office/drawing/2014/main" id="{AC68091C-ACAE-0142-B6EF-169B72C53C12}"/>
                </a:ext>
              </a:extLst>
            </p:cNvPr>
            <p:cNvSpPr/>
            <p:nvPr/>
          </p:nvSpPr>
          <p:spPr>
            <a:xfrm>
              <a:off x="752634" y="3115798"/>
              <a:ext cx="2304256" cy="2830540"/>
            </a:xfrm>
            <a:prstGeom prst="roundRect">
              <a:avLst>
                <a:gd name="adj" fmla="val 6909"/>
              </a:avLst>
            </a:prstGeom>
            <a:solidFill>
              <a:srgbClr val="EFEFEF"/>
            </a:solidFill>
            <a:ln w="19050">
              <a:gradFill>
                <a:gsLst>
                  <a:gs pos="89000">
                    <a:schemeClr val="bg1">
                      <a:lumMod val="85000"/>
                    </a:schemeClr>
                  </a:gs>
                  <a:gs pos="0">
                    <a:schemeClr val="bg1"/>
                  </a:gs>
                </a:gsLst>
                <a:lin ang="7200000" scaled="0"/>
              </a:gradFill>
            </a:ln>
            <a:effectLst>
              <a:outerShdw blurRad="254000" dist="127000" dir="8160000" algn="tr" rotWithShape="0">
                <a:prstClr val="black">
                  <a:alpha val="34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8" name="组合 7">
              <a:extLst>
                <a:ext uri="{FF2B5EF4-FFF2-40B4-BE49-F238E27FC236}">
                  <a16:creationId xmlns:a16="http://schemas.microsoft.com/office/drawing/2014/main" id="{F04DA1FA-2CCA-8348-B68D-7561E70F5199}"/>
                </a:ext>
              </a:extLst>
            </p:cNvPr>
            <p:cNvGrpSpPr/>
            <p:nvPr/>
          </p:nvGrpSpPr>
          <p:grpSpPr>
            <a:xfrm rot="16200000">
              <a:off x="2087525" y="3024024"/>
              <a:ext cx="441397" cy="58863"/>
              <a:chOff x="2975753" y="1851670"/>
              <a:chExt cx="539968" cy="72008"/>
            </a:xfrm>
          </p:grpSpPr>
          <p:sp>
            <p:nvSpPr>
              <p:cNvPr id="16" name="椭圆 15">
                <a:extLst>
                  <a:ext uri="{FF2B5EF4-FFF2-40B4-BE49-F238E27FC236}">
                    <a16:creationId xmlns:a16="http://schemas.microsoft.com/office/drawing/2014/main" id="{62BA893E-B597-844C-A361-2524E1622962}"/>
                  </a:ext>
                </a:extLst>
              </p:cNvPr>
              <p:cNvSpPr/>
              <p:nvPr/>
            </p:nvSpPr>
            <p:spPr>
              <a:xfrm>
                <a:off x="2975753" y="1851670"/>
                <a:ext cx="72008" cy="72008"/>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 name="椭圆 16">
                <a:extLst>
                  <a:ext uri="{FF2B5EF4-FFF2-40B4-BE49-F238E27FC236}">
                    <a16:creationId xmlns:a16="http://schemas.microsoft.com/office/drawing/2014/main" id="{7AC29116-3DF1-2E44-A4DA-B6559A64DF28}"/>
                  </a:ext>
                </a:extLst>
              </p:cNvPr>
              <p:cNvSpPr/>
              <p:nvPr/>
            </p:nvSpPr>
            <p:spPr>
              <a:xfrm>
                <a:off x="3443713" y="1851670"/>
                <a:ext cx="72008" cy="72008"/>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8" name="圆角矩形 17">
                <a:extLst>
                  <a:ext uri="{FF2B5EF4-FFF2-40B4-BE49-F238E27FC236}">
                    <a16:creationId xmlns:a16="http://schemas.microsoft.com/office/drawing/2014/main" id="{C0DA99F3-11EC-F04A-8F0F-B6025BE66591}"/>
                  </a:ext>
                </a:extLst>
              </p:cNvPr>
              <p:cNvSpPr/>
              <p:nvPr/>
            </p:nvSpPr>
            <p:spPr>
              <a:xfrm>
                <a:off x="3011757" y="1864814"/>
                <a:ext cx="467960" cy="45719"/>
              </a:xfrm>
              <a:prstGeom prst="roundRect">
                <a:avLst>
                  <a:gd name="adj" fmla="val 50000"/>
                </a:avLst>
              </a:prstGeom>
              <a:gradFill>
                <a:gsLst>
                  <a:gs pos="0">
                    <a:schemeClr val="bg1">
                      <a:lumMod val="75000"/>
                    </a:schemeClr>
                  </a:gs>
                  <a:gs pos="50000">
                    <a:schemeClr val="bg1">
                      <a:lumMod val="95000"/>
                    </a:schemeClr>
                  </a:gs>
                  <a:gs pos="100000">
                    <a:schemeClr val="bg1">
                      <a:lumMod val="75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9" name="组合 8">
              <a:extLst>
                <a:ext uri="{FF2B5EF4-FFF2-40B4-BE49-F238E27FC236}">
                  <a16:creationId xmlns:a16="http://schemas.microsoft.com/office/drawing/2014/main" id="{CF3D6C61-51D4-EF48-8C5E-F30DA2F9C2D9}"/>
                </a:ext>
              </a:extLst>
            </p:cNvPr>
            <p:cNvGrpSpPr/>
            <p:nvPr/>
          </p:nvGrpSpPr>
          <p:grpSpPr>
            <a:xfrm rot="16200000">
              <a:off x="1203997" y="3024024"/>
              <a:ext cx="441397" cy="58863"/>
              <a:chOff x="2975753" y="1851670"/>
              <a:chExt cx="539968" cy="72008"/>
            </a:xfrm>
          </p:grpSpPr>
          <p:sp>
            <p:nvSpPr>
              <p:cNvPr id="13" name="椭圆 12">
                <a:extLst>
                  <a:ext uri="{FF2B5EF4-FFF2-40B4-BE49-F238E27FC236}">
                    <a16:creationId xmlns:a16="http://schemas.microsoft.com/office/drawing/2014/main" id="{54303756-A341-3144-97BD-05E681592D4F}"/>
                  </a:ext>
                </a:extLst>
              </p:cNvPr>
              <p:cNvSpPr/>
              <p:nvPr/>
            </p:nvSpPr>
            <p:spPr>
              <a:xfrm>
                <a:off x="2975753" y="1851670"/>
                <a:ext cx="72008" cy="72008"/>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 name="椭圆 13">
                <a:extLst>
                  <a:ext uri="{FF2B5EF4-FFF2-40B4-BE49-F238E27FC236}">
                    <a16:creationId xmlns:a16="http://schemas.microsoft.com/office/drawing/2014/main" id="{1B6DA450-C052-8C41-AA0E-F5CC4598E5DE}"/>
                  </a:ext>
                </a:extLst>
              </p:cNvPr>
              <p:cNvSpPr/>
              <p:nvPr/>
            </p:nvSpPr>
            <p:spPr>
              <a:xfrm>
                <a:off x="3443713" y="1851670"/>
                <a:ext cx="72008" cy="72008"/>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 name="圆角矩形 14">
                <a:extLst>
                  <a:ext uri="{FF2B5EF4-FFF2-40B4-BE49-F238E27FC236}">
                    <a16:creationId xmlns:a16="http://schemas.microsoft.com/office/drawing/2014/main" id="{3B422D86-7391-8D49-94BC-49188BC460FF}"/>
                  </a:ext>
                </a:extLst>
              </p:cNvPr>
              <p:cNvSpPr/>
              <p:nvPr/>
            </p:nvSpPr>
            <p:spPr>
              <a:xfrm>
                <a:off x="3011757" y="1864814"/>
                <a:ext cx="467960" cy="45719"/>
              </a:xfrm>
              <a:prstGeom prst="roundRect">
                <a:avLst>
                  <a:gd name="adj" fmla="val 50000"/>
                </a:avLst>
              </a:prstGeom>
              <a:gradFill>
                <a:gsLst>
                  <a:gs pos="0">
                    <a:schemeClr val="bg1">
                      <a:lumMod val="75000"/>
                    </a:schemeClr>
                  </a:gs>
                  <a:gs pos="50000">
                    <a:schemeClr val="bg1">
                      <a:lumMod val="95000"/>
                    </a:schemeClr>
                  </a:gs>
                  <a:gs pos="100000">
                    <a:schemeClr val="bg1">
                      <a:lumMod val="75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10" name="TextBox 53">
              <a:extLst>
                <a:ext uri="{FF2B5EF4-FFF2-40B4-BE49-F238E27FC236}">
                  <a16:creationId xmlns:a16="http://schemas.microsoft.com/office/drawing/2014/main" id="{D81B58CA-F6B6-FB44-888F-7A5CE4E3123A}"/>
                </a:ext>
              </a:extLst>
            </p:cNvPr>
            <p:cNvSpPr txBox="1"/>
            <p:nvPr/>
          </p:nvSpPr>
          <p:spPr>
            <a:xfrm>
              <a:off x="1865412" y="1988825"/>
              <a:ext cx="660794" cy="461665"/>
            </a:xfrm>
            <a:prstGeom prst="rect">
              <a:avLst/>
            </a:prstGeom>
            <a:noFill/>
          </p:spPr>
          <p:txBody>
            <a:bodyPr wrap="square" rtlCol="0">
              <a:spAutoFit/>
            </a:bodyPr>
            <a:lstStyle/>
            <a:p>
              <a:pPr algn="ctr"/>
              <a:endParaRPr lang="zh-CN" altLang="en-US" sz="2400" b="1" dirty="0">
                <a:solidFill>
                  <a:schemeClr val="bg1"/>
                </a:solidFill>
                <a:latin typeface="Arial" panose="020B0604020202020204" pitchFamily="34" charset="0"/>
                <a:cs typeface="Arial" panose="020B0604020202020204" pitchFamily="34" charset="0"/>
              </a:endParaRPr>
            </a:p>
          </p:txBody>
        </p:sp>
        <p:sp>
          <p:nvSpPr>
            <p:cNvPr id="12" name="Rectangle 42">
              <a:extLst>
                <a:ext uri="{FF2B5EF4-FFF2-40B4-BE49-F238E27FC236}">
                  <a16:creationId xmlns:a16="http://schemas.microsoft.com/office/drawing/2014/main" id="{C54E8AC3-8F75-6C4E-822D-C9EF709A2D39}"/>
                </a:ext>
              </a:extLst>
            </p:cNvPr>
            <p:cNvSpPr/>
            <p:nvPr/>
          </p:nvSpPr>
          <p:spPr>
            <a:xfrm flipH="1">
              <a:off x="1188839" y="3687699"/>
              <a:ext cx="1960186" cy="1703437"/>
            </a:xfrm>
            <a:prstGeom prst="rect">
              <a:avLst/>
            </a:prstGeom>
            <a:noFill/>
            <a:ln w="12700" cap="flat" cmpd="sng" algn="ctr">
              <a:noFill/>
              <a:prstDash val="solid"/>
            </a:ln>
            <a:effectLst/>
          </p:spPr>
          <p:txBody>
            <a:bodyPr lIns="91440" tIns="0" rIns="91440" bIns="0" rtlCol="0" anchor="t"/>
            <a:lstStyle/>
            <a:p>
              <a:pPr>
                <a:defRPr/>
              </a:pPr>
              <a:r>
                <a:rPr lang="zh-CN" altLang="en-US" sz="4800" kern="0" dirty="0">
                  <a:solidFill>
                    <a:schemeClr val="tx1">
                      <a:lumMod val="65000"/>
                      <a:lumOff val="35000"/>
                    </a:schemeClr>
                  </a:solidFill>
                  <a:latin typeface="KaiTi" panose="02010609060101010101" pitchFamily="49" charset="-122"/>
                  <a:ea typeface="KaiTi" panose="02010609060101010101" pitchFamily="49" charset="-122"/>
                  <a:cs typeface="Arial" pitchFamily="34" charset="0"/>
                </a:rPr>
                <a:t>学习目标</a:t>
              </a:r>
              <a:endParaRPr lang="en-US" altLang="zh-CN" sz="4800" kern="0" dirty="0">
                <a:solidFill>
                  <a:schemeClr val="tx1">
                    <a:lumMod val="65000"/>
                    <a:lumOff val="35000"/>
                  </a:schemeClr>
                </a:solidFill>
                <a:latin typeface="KaiTi" panose="02010609060101010101" pitchFamily="49" charset="-122"/>
                <a:ea typeface="KaiTi" panose="02010609060101010101" pitchFamily="49" charset="-122"/>
                <a:cs typeface="Arial" pitchFamily="34" charset="0"/>
              </a:endParaRPr>
            </a:p>
            <a:p>
              <a:pPr>
                <a:defRPr/>
              </a:pPr>
              <a:endParaRPr lang="en-US" sz="4800" kern="0" dirty="0">
                <a:solidFill>
                  <a:schemeClr val="tx1">
                    <a:lumMod val="65000"/>
                    <a:lumOff val="35000"/>
                  </a:schemeClr>
                </a:solidFill>
                <a:latin typeface="KaiTi" panose="02010609060101010101" pitchFamily="49" charset="-122"/>
                <a:ea typeface="KaiTi" panose="02010609060101010101" pitchFamily="49" charset="-122"/>
                <a:cs typeface="Arial" pitchFamily="34" charset="0"/>
              </a:endParaRPr>
            </a:p>
          </p:txBody>
        </p:sp>
      </p:grpSp>
    </p:spTree>
    <p:extLst>
      <p:ext uri="{BB962C8B-B14F-4D97-AF65-F5344CB8AC3E}">
        <p14:creationId xmlns:p14="http://schemas.microsoft.com/office/powerpoint/2010/main" val="358804142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44000" fill="hold"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750" fill="hold"/>
                                        <p:tgtEl>
                                          <p:spTgt spid="5"/>
                                        </p:tgtEl>
                                        <p:attrNameLst>
                                          <p:attrName>ppt_x</p:attrName>
                                        </p:attrNameLst>
                                      </p:cBhvr>
                                      <p:tavLst>
                                        <p:tav tm="0">
                                          <p:val>
                                            <p:strVal val="#ppt_x"/>
                                          </p:val>
                                        </p:tav>
                                        <p:tav tm="100000">
                                          <p:val>
                                            <p:strVal val="#ppt_x"/>
                                          </p:val>
                                        </p:tav>
                                      </p:tavLst>
                                    </p:anim>
                                    <p:anim calcmode="lin" valueType="num">
                                      <p:cBhvr additive="base">
                                        <p:cTn id="8" dur="75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矩形 15">
            <a:extLst>
              <a:ext uri="{FF2B5EF4-FFF2-40B4-BE49-F238E27FC236}">
                <a16:creationId xmlns:a16="http://schemas.microsoft.com/office/drawing/2014/main" id="{8FCF129B-8A5E-174B-9FE9-2B566E1B59E5}"/>
              </a:ext>
            </a:extLst>
          </p:cNvPr>
          <p:cNvSpPr/>
          <p:nvPr/>
        </p:nvSpPr>
        <p:spPr>
          <a:xfrm>
            <a:off x="1406916" y="1586164"/>
            <a:ext cx="10236703" cy="6001643"/>
          </a:xfrm>
          <a:prstGeom prst="rect">
            <a:avLst/>
          </a:prstGeom>
        </p:spPr>
        <p:txBody>
          <a:bodyPr wrap="square">
            <a:spAutoFit/>
          </a:bodyPr>
          <a:lstStyle/>
          <a:p>
            <a:r>
              <a:rPr lang="zh-CN" altLang="en-US" sz="2400" dirty="0">
                <a:latin typeface="KaiTi" panose="02010609060101010101" pitchFamily="49" charset="-122"/>
                <a:ea typeface="KaiTi" panose="02010609060101010101" pitchFamily="49" charset="-122"/>
              </a:rPr>
              <a:t>   </a:t>
            </a:r>
            <a:r>
              <a:rPr lang="zh-CN" altLang="zh-CN" sz="2400" dirty="0">
                <a:latin typeface="KaiTi" panose="02010609060101010101" pitchFamily="49" charset="-122"/>
                <a:ea typeface="KaiTi" panose="02010609060101010101" pitchFamily="49" charset="-122"/>
              </a:rPr>
              <a:t>纽约联合印刷公司的销售经理——皮尔森先生，此时正在审核瑞</a:t>
            </a:r>
            <a:r>
              <a:rPr lang="en-US" altLang="zh-CN" sz="2400" dirty="0">
                <a:latin typeface="KaiTi" panose="02010609060101010101" pitchFamily="49" charset="-122"/>
                <a:ea typeface="KaiTi" panose="02010609060101010101" pitchFamily="49" charset="-122"/>
              </a:rPr>
              <a:t>.</a:t>
            </a:r>
            <a:r>
              <a:rPr lang="zh-CN" altLang="zh-CN" sz="2400" dirty="0">
                <a:latin typeface="KaiTi" panose="02010609060101010101" pitchFamily="49" charset="-122"/>
                <a:ea typeface="KaiTi" panose="02010609060101010101" pitchFamily="49" charset="-122"/>
              </a:rPr>
              <a:t>约翰逊先生的档案材料，这位约翰逊先生申请担任地区销售代表的职务。联合印刷公司是同行业中的最大厂家，经营印刷初级教育直至大学教育的教材用书，系列、完整的商贸性出版物，以及其他非教育类的出版物该公司目前正考虑让约翰逊手下的销售成员同大学教授们打交道。约翰逊是由杰丽</a:t>
            </a:r>
            <a:r>
              <a:rPr lang="en-US" altLang="zh-CN" sz="2400" dirty="0">
                <a:latin typeface="KaiTi" panose="02010609060101010101" pitchFamily="49" charset="-122"/>
                <a:ea typeface="KaiTi" panose="02010609060101010101" pitchFamily="49" charset="-122"/>
              </a:rPr>
              <a:t>.</a:t>
            </a:r>
            <a:r>
              <a:rPr lang="zh-CN" altLang="zh-CN" sz="2400" dirty="0">
                <a:latin typeface="KaiTi" panose="02010609060101010101" pitchFamily="49" charset="-122"/>
                <a:ea typeface="KaiTi" panose="02010609060101010101" pitchFamily="49" charset="-122"/>
              </a:rPr>
              <a:t>纽菲尔德介绍给这家公司的，而纽菲尔德是眼下公司负责西部地区的销售商中工作非常成功的一位。虽然他到公司仅两年，但他的工作表现已经清楚地表明其前途无量在他到公司的短时期内，就将自己负责区域内的销售额增加了</a:t>
            </a:r>
            <a:r>
              <a:rPr lang="en-US" altLang="zh-CN" sz="2400" dirty="0">
                <a:latin typeface="KaiTi" panose="02010609060101010101" pitchFamily="49" charset="-122"/>
                <a:ea typeface="KaiTi" panose="02010609060101010101" pitchFamily="49" charset="-122"/>
              </a:rPr>
              <a:t>3</a:t>
            </a:r>
            <a:r>
              <a:rPr lang="zh-CN" altLang="zh-CN" sz="2400" dirty="0">
                <a:latin typeface="KaiTi" panose="02010609060101010101" pitchFamily="49" charset="-122"/>
                <a:ea typeface="KaiTi" panose="02010609060101010101" pitchFamily="49" charset="-122"/>
              </a:rPr>
              <a:t>倍，他与约翰逊从少年时代就是好友，而且一起就读于伊利诺斯州立大学。</a:t>
            </a:r>
            <a:endParaRPr lang="en-US" altLang="zh-CN" sz="2400" dirty="0">
              <a:latin typeface="KaiTi" panose="02010609060101010101" pitchFamily="49" charset="-122"/>
              <a:ea typeface="KaiTi" panose="02010609060101010101" pitchFamily="49" charset="-122"/>
            </a:endParaRPr>
          </a:p>
          <a:p>
            <a:r>
              <a:rPr lang="zh-CN" altLang="zh-CN" sz="2400" dirty="0">
                <a:latin typeface="KaiTi" panose="02010609060101010101" pitchFamily="49" charset="-122"/>
                <a:ea typeface="KaiTi" panose="02010609060101010101" pitchFamily="49" charset="-122"/>
              </a:rPr>
              <a:t>从档案上看，这位约翰逊先生似乎是一个爱瞎折腾的人，很明显的一点是在其大学毕业</a:t>
            </a:r>
            <a:r>
              <a:rPr lang="en-US" altLang="zh-CN" sz="2400" dirty="0">
                <a:latin typeface="KaiTi" panose="02010609060101010101" pitchFamily="49" charset="-122"/>
                <a:ea typeface="KaiTi" panose="02010609060101010101" pitchFamily="49" charset="-122"/>
              </a:rPr>
              <a:t>10</a:t>
            </a:r>
            <a:r>
              <a:rPr lang="zh-CN" altLang="zh-CN" sz="2400" dirty="0">
                <a:latin typeface="KaiTi" panose="02010609060101010101" pitchFamily="49" charset="-122"/>
                <a:ea typeface="KaiTi" panose="02010609060101010101" pitchFamily="49" charset="-122"/>
              </a:rPr>
              <a:t>年后，他没有一项固定的工作。在工作中，持续时间最长的是在芝加哥做了</a:t>
            </a:r>
            <a:r>
              <a:rPr lang="en-US" altLang="zh-CN" sz="2400" dirty="0">
                <a:latin typeface="KaiTi" panose="02010609060101010101" pitchFamily="49" charset="-122"/>
                <a:ea typeface="KaiTi" panose="02010609060101010101" pitchFamily="49" charset="-122"/>
              </a:rPr>
              <a:t>8</a:t>
            </a:r>
            <a:r>
              <a:rPr lang="zh-CN" altLang="zh-CN" sz="2400" dirty="0">
                <a:latin typeface="KaiTi" panose="02010609060101010101" pitchFamily="49" charset="-122"/>
                <a:ea typeface="KaiTi" panose="02010609060101010101" pitchFamily="49" charset="-122"/>
              </a:rPr>
              <a:t>个月的招待员。他在</a:t>
            </a:r>
            <a:r>
              <a:rPr lang="en-US" altLang="zh-CN" sz="2400" dirty="0">
                <a:latin typeface="KaiTi" panose="02010609060101010101" pitchFamily="49" charset="-122"/>
                <a:ea typeface="KaiTi" panose="02010609060101010101" pitchFamily="49" charset="-122"/>
              </a:rPr>
              <a:t>Riviera</a:t>
            </a:r>
            <a:r>
              <a:rPr lang="zh-CN" altLang="zh-CN" sz="2400" dirty="0">
                <a:latin typeface="KaiTi" panose="02010609060101010101" pitchFamily="49" charset="-122"/>
                <a:ea typeface="KaiTi" panose="02010609060101010101" pitchFamily="49" charset="-122"/>
              </a:rPr>
              <a:t>呆了</a:t>
            </a:r>
            <a:r>
              <a:rPr lang="en-US" altLang="zh-CN" sz="2400" dirty="0">
                <a:latin typeface="KaiTi" panose="02010609060101010101" pitchFamily="49" charset="-122"/>
                <a:ea typeface="KaiTi" panose="02010609060101010101" pitchFamily="49" charset="-122"/>
              </a:rPr>
              <a:t>2</a:t>
            </a:r>
            <a:r>
              <a:rPr lang="zh-CN" altLang="zh-CN" sz="2400" dirty="0">
                <a:latin typeface="KaiTi" panose="02010609060101010101" pitchFamily="49" charset="-122"/>
                <a:ea typeface="KaiTi" panose="02010609060101010101" pitchFamily="49" charset="-122"/>
              </a:rPr>
              <a:t>年，所做的一切仅够维持生活，而今</a:t>
            </a:r>
            <a:r>
              <a:rPr lang="zh-CN" altLang="en-US" sz="2400" dirty="0">
                <a:latin typeface="KaiTi" panose="02010609060101010101" pitchFamily="49" charset="-122"/>
                <a:ea typeface="KaiTi" panose="02010609060101010101" pitchFamily="49" charset="-122"/>
              </a:rPr>
              <a:t>年</a:t>
            </a:r>
            <a:r>
              <a:rPr lang="zh-CN" altLang="zh-CN" sz="2400" dirty="0">
                <a:latin typeface="KaiTi" panose="02010609060101010101" pitchFamily="49" charset="-122"/>
                <a:ea typeface="KaiTi" panose="02010609060101010101" pitchFamily="49" charset="-122"/>
              </a:rPr>
              <a:t>他刚回来。</a:t>
            </a:r>
          </a:p>
          <a:p>
            <a:endParaRPr kumimoji="1" lang="zh-CN" altLang="en-US" sz="2400" dirty="0">
              <a:latin typeface="KaiTi" panose="02010609060101010101" pitchFamily="49" charset="-122"/>
              <a:ea typeface="KaiTi" panose="02010609060101010101" pitchFamily="49" charset="-122"/>
            </a:endParaRPr>
          </a:p>
          <a:p>
            <a:endParaRPr lang="zh-CN" altLang="en-US" sz="2400" dirty="0">
              <a:latin typeface="KaiTi" panose="02010609060101010101" pitchFamily="49" charset="-122"/>
              <a:ea typeface="KaiTi" panose="02010609060101010101" pitchFamily="49" charset="-122"/>
            </a:endParaRPr>
          </a:p>
        </p:txBody>
      </p:sp>
      <p:grpSp>
        <p:nvGrpSpPr>
          <p:cNvPr id="17" name="组合 16"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a:extLst>
              <a:ext uri="{FF2B5EF4-FFF2-40B4-BE49-F238E27FC236}">
                <a16:creationId xmlns:a16="http://schemas.microsoft.com/office/drawing/2014/main" id="{561A2294-23CE-2643-9C8C-956FF59C7B35}"/>
              </a:ext>
            </a:extLst>
          </p:cNvPr>
          <p:cNvGrpSpPr/>
          <p:nvPr/>
        </p:nvGrpSpPr>
        <p:grpSpPr>
          <a:xfrm>
            <a:off x="171280" y="169033"/>
            <a:ext cx="1891633" cy="1891633"/>
            <a:chOff x="831765" y="1948847"/>
            <a:chExt cx="1891633" cy="1891633"/>
          </a:xfrm>
        </p:grpSpPr>
        <p:grpSp>
          <p:nvGrpSpPr>
            <p:cNvPr id="18" name="组合 17">
              <a:extLst>
                <a:ext uri="{FF2B5EF4-FFF2-40B4-BE49-F238E27FC236}">
                  <a16:creationId xmlns:a16="http://schemas.microsoft.com/office/drawing/2014/main" id="{311E4F6C-6AE8-9D4E-812F-5F11A10CD9D6}"/>
                </a:ext>
              </a:extLst>
            </p:cNvPr>
            <p:cNvGrpSpPr/>
            <p:nvPr/>
          </p:nvGrpSpPr>
          <p:grpSpPr>
            <a:xfrm>
              <a:off x="831765" y="1948847"/>
              <a:ext cx="1891633" cy="1891633"/>
              <a:chOff x="1375509" y="1976984"/>
              <a:chExt cx="2018000" cy="2018000"/>
            </a:xfrm>
          </p:grpSpPr>
          <p:sp>
            <p:nvSpPr>
              <p:cNvPr id="21" name="椭圆 20" descr="e7d195523061f1c0deeec63e560781cfd59afb0ea006f2a87ABB68BF51EA6619813959095094C18C62A12F549504892A4AAA8C1554C6663626E05CA27F281A14E6983772AFC3FB97135759321DEA3D709AACD122C08E6ED1C77BAD4A88EF4CD28A80260D8F97957F436F83C1F553EF0169027D0DBFA7A77088E1513DBDFC101C4B4DFF310B01A5021663E46B6BC2AAB5">
                <a:extLst>
                  <a:ext uri="{FF2B5EF4-FFF2-40B4-BE49-F238E27FC236}">
                    <a16:creationId xmlns:a16="http://schemas.microsoft.com/office/drawing/2014/main" id="{6D52AE6C-48D5-7145-BFBF-F6F39AF994E6}"/>
                  </a:ext>
                </a:extLst>
              </p:cNvPr>
              <p:cNvSpPr>
                <a:spLocks noChangeAspect="1"/>
              </p:cNvSpPr>
              <p:nvPr/>
            </p:nvSpPr>
            <p:spPr>
              <a:xfrm>
                <a:off x="1375509" y="1976984"/>
                <a:ext cx="2018000" cy="2018000"/>
              </a:xfrm>
              <a:prstGeom prst="ellipse">
                <a:avLst/>
              </a:prstGeom>
              <a:gradFill>
                <a:gsLst>
                  <a:gs pos="0">
                    <a:schemeClr val="bg1"/>
                  </a:gs>
                  <a:gs pos="100000">
                    <a:srgbClr val="C7C7C7"/>
                  </a:gs>
                </a:gsLst>
                <a:lin ang="13200000" scaled="0"/>
              </a:gradFill>
              <a:ln w="22225">
                <a:solidFill>
                  <a:schemeClr val="bg1"/>
                </a:solidFill>
              </a:ln>
              <a:effectLst>
                <a:outerShdw blurRad="393700" dist="1270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2" name="任意多边形 16">
                <a:extLst>
                  <a:ext uri="{FF2B5EF4-FFF2-40B4-BE49-F238E27FC236}">
                    <a16:creationId xmlns:a16="http://schemas.microsoft.com/office/drawing/2014/main" id="{175A8AAC-A5AF-5E42-8091-0E80E250512E}"/>
                  </a:ext>
                </a:extLst>
              </p:cNvPr>
              <p:cNvSpPr/>
              <p:nvPr/>
            </p:nvSpPr>
            <p:spPr>
              <a:xfrm rot="5400000">
                <a:off x="1220020" y="2637800"/>
                <a:ext cx="1007034" cy="694933"/>
              </a:xfrm>
              <a:custGeom>
                <a:avLst/>
                <a:gdLst>
                  <a:gd name="connsiteX0" fmla="*/ 0 w 1007034"/>
                  <a:gd name="connsiteY0" fmla="*/ 555348 h 694933"/>
                  <a:gd name="connsiteX1" fmla="*/ 322102 w 1007034"/>
                  <a:gd name="connsiteY1" fmla="*/ 0 h 694933"/>
                  <a:gd name="connsiteX2" fmla="*/ 392164 w 1007034"/>
                  <a:gd name="connsiteY2" fmla="*/ 21748 h 694933"/>
                  <a:gd name="connsiteX3" fmla="*/ 503517 w 1007034"/>
                  <a:gd name="connsiteY3" fmla="*/ 32974 h 694933"/>
                  <a:gd name="connsiteX4" fmla="*/ 614869 w 1007034"/>
                  <a:gd name="connsiteY4" fmla="*/ 21748 h 694933"/>
                  <a:gd name="connsiteX5" fmla="*/ 684932 w 1007034"/>
                  <a:gd name="connsiteY5" fmla="*/ 0 h 694933"/>
                  <a:gd name="connsiteX6" fmla="*/ 1007034 w 1007034"/>
                  <a:gd name="connsiteY6" fmla="*/ 555347 h 694933"/>
                  <a:gd name="connsiteX7" fmla="*/ 895766 w 1007034"/>
                  <a:gd name="connsiteY7" fmla="*/ 615742 h 694933"/>
                  <a:gd name="connsiteX8" fmla="*/ 503516 w 1007034"/>
                  <a:gd name="connsiteY8" fmla="*/ 694933 h 694933"/>
                  <a:gd name="connsiteX9" fmla="*/ 111266 w 1007034"/>
                  <a:gd name="connsiteY9" fmla="*/ 615742 h 694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07034" h="694933">
                    <a:moveTo>
                      <a:pt x="0" y="555348"/>
                    </a:moveTo>
                    <a:lnTo>
                      <a:pt x="322102" y="0"/>
                    </a:lnTo>
                    <a:lnTo>
                      <a:pt x="392164" y="21748"/>
                    </a:lnTo>
                    <a:cubicBezTo>
                      <a:pt x="428132" y="29108"/>
                      <a:pt x="465373" y="32974"/>
                      <a:pt x="503517" y="32974"/>
                    </a:cubicBezTo>
                    <a:cubicBezTo>
                      <a:pt x="541660" y="32974"/>
                      <a:pt x="578901" y="29108"/>
                      <a:pt x="614869" y="21748"/>
                    </a:cubicBezTo>
                    <a:lnTo>
                      <a:pt x="684932" y="0"/>
                    </a:lnTo>
                    <a:lnTo>
                      <a:pt x="1007034" y="555347"/>
                    </a:lnTo>
                    <a:lnTo>
                      <a:pt x="895766" y="615742"/>
                    </a:lnTo>
                    <a:cubicBezTo>
                      <a:pt x="775204" y="666735"/>
                      <a:pt x="642653" y="694933"/>
                      <a:pt x="503516" y="694933"/>
                    </a:cubicBezTo>
                    <a:cubicBezTo>
                      <a:pt x="364379" y="694933"/>
                      <a:pt x="231828" y="666735"/>
                      <a:pt x="111266" y="615742"/>
                    </a:cubicBezTo>
                    <a:close/>
                  </a:path>
                </a:pathLst>
              </a:custGeom>
              <a:solidFill>
                <a:srgbClr val="365B7C"/>
              </a:solidFill>
              <a:ln>
                <a:noFill/>
              </a:ln>
              <a:effectLst>
                <a:innerShdw blurRad="63500" dist="381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20" name="Freeform 48">
              <a:extLst>
                <a:ext uri="{FF2B5EF4-FFF2-40B4-BE49-F238E27FC236}">
                  <a16:creationId xmlns:a16="http://schemas.microsoft.com/office/drawing/2014/main" id="{1A85B2EB-679E-D34B-830C-21AA1AB4F95E}"/>
                </a:ext>
              </a:extLst>
            </p:cNvPr>
            <p:cNvSpPr>
              <a:spLocks noEditPoints="1"/>
            </p:cNvSpPr>
            <p:nvPr/>
          </p:nvSpPr>
          <p:spPr bwMode="auto">
            <a:xfrm>
              <a:off x="1822373" y="2622634"/>
              <a:ext cx="490056" cy="469081"/>
            </a:xfrm>
            <a:custGeom>
              <a:avLst/>
              <a:gdLst>
                <a:gd name="T0" fmla="*/ 419 w 628"/>
                <a:gd name="T1" fmla="*/ 232 h 600"/>
                <a:gd name="T2" fmla="*/ 411 w 628"/>
                <a:gd name="T3" fmla="*/ 249 h 600"/>
                <a:gd name="T4" fmla="*/ 408 w 628"/>
                <a:gd name="T5" fmla="*/ 261 h 600"/>
                <a:gd name="T6" fmla="*/ 409 w 628"/>
                <a:gd name="T7" fmla="*/ 283 h 600"/>
                <a:gd name="T8" fmla="*/ 417 w 628"/>
                <a:gd name="T9" fmla="*/ 304 h 600"/>
                <a:gd name="T10" fmla="*/ 424 w 628"/>
                <a:gd name="T11" fmla="*/ 315 h 600"/>
                <a:gd name="T12" fmla="*/ 441 w 628"/>
                <a:gd name="T13" fmla="*/ 330 h 600"/>
                <a:gd name="T14" fmla="*/ 453 w 628"/>
                <a:gd name="T15" fmla="*/ 335 h 600"/>
                <a:gd name="T16" fmla="*/ 478 w 628"/>
                <a:gd name="T17" fmla="*/ 200 h 600"/>
                <a:gd name="T18" fmla="*/ 449 w 628"/>
                <a:gd name="T19" fmla="*/ 206 h 600"/>
                <a:gd name="T20" fmla="*/ 433 w 628"/>
                <a:gd name="T21" fmla="*/ 216 h 600"/>
                <a:gd name="T22" fmla="*/ 425 w 628"/>
                <a:gd name="T23" fmla="*/ 224 h 600"/>
                <a:gd name="T24" fmla="*/ 384 w 628"/>
                <a:gd name="T25" fmla="*/ 70 h 600"/>
                <a:gd name="T26" fmla="*/ 314 w 628"/>
                <a:gd name="T27" fmla="*/ 140 h 600"/>
                <a:gd name="T28" fmla="*/ 379 w 628"/>
                <a:gd name="T29" fmla="*/ 283 h 600"/>
                <a:gd name="T30" fmla="*/ 379 w 628"/>
                <a:gd name="T31" fmla="*/ 254 h 600"/>
                <a:gd name="T32" fmla="*/ 359 w 628"/>
                <a:gd name="T33" fmla="*/ 154 h 600"/>
                <a:gd name="T34" fmla="*/ 250 w 628"/>
                <a:gd name="T35" fmla="*/ 270 h 600"/>
                <a:gd name="T36" fmla="*/ 314 w 628"/>
                <a:gd name="T37" fmla="*/ 396 h 600"/>
                <a:gd name="T38" fmla="*/ 282 w 628"/>
                <a:gd name="T39" fmla="*/ 400 h 600"/>
                <a:gd name="T40" fmla="*/ 267 w 628"/>
                <a:gd name="T41" fmla="*/ 382 h 600"/>
                <a:gd name="T42" fmla="*/ 257 w 628"/>
                <a:gd name="T43" fmla="*/ 374 h 600"/>
                <a:gd name="T44" fmla="*/ 214 w 628"/>
                <a:gd name="T45" fmla="*/ 356 h 600"/>
                <a:gd name="T46" fmla="*/ 195 w 628"/>
                <a:gd name="T47" fmla="*/ 354 h 600"/>
                <a:gd name="T48" fmla="*/ 0 w 628"/>
                <a:gd name="T49" fmla="*/ 600 h 600"/>
                <a:gd name="T50" fmla="*/ 83 w 628"/>
                <a:gd name="T51" fmla="*/ 454 h 600"/>
                <a:gd name="T52" fmla="*/ 216 w 628"/>
                <a:gd name="T53" fmla="*/ 454 h 600"/>
                <a:gd name="T54" fmla="*/ 301 w 628"/>
                <a:gd name="T55" fmla="*/ 600 h 600"/>
                <a:gd name="T56" fmla="*/ 282 w 628"/>
                <a:gd name="T57" fmla="*/ 400 h 600"/>
                <a:gd name="T58" fmla="*/ 433 w 628"/>
                <a:gd name="T59" fmla="*/ 354 h 600"/>
                <a:gd name="T60" fmla="*/ 413 w 628"/>
                <a:gd name="T61" fmla="*/ 356 h 600"/>
                <a:gd name="T62" fmla="*/ 361 w 628"/>
                <a:gd name="T63" fmla="*/ 382 h 600"/>
                <a:gd name="T64" fmla="*/ 353 w 628"/>
                <a:gd name="T65" fmla="*/ 391 h 600"/>
                <a:gd name="T66" fmla="*/ 389 w 628"/>
                <a:gd name="T67" fmla="*/ 600 h 600"/>
                <a:gd name="T68" fmla="*/ 410 w 628"/>
                <a:gd name="T69" fmla="*/ 600 h 600"/>
                <a:gd name="T70" fmla="*/ 564 w 628"/>
                <a:gd name="T71" fmla="*/ 454 h 600"/>
                <a:gd name="T72" fmla="*/ 628 w 628"/>
                <a:gd name="T73" fmla="*/ 460 h 600"/>
                <a:gd name="T74" fmla="*/ 151 w 628"/>
                <a:gd name="T75" fmla="*/ 340 h 600"/>
                <a:gd name="T76" fmla="*/ 186 w 628"/>
                <a:gd name="T77" fmla="*/ 330 h 600"/>
                <a:gd name="T78" fmla="*/ 196 w 628"/>
                <a:gd name="T79" fmla="*/ 323 h 600"/>
                <a:gd name="T80" fmla="*/ 216 w 628"/>
                <a:gd name="T81" fmla="*/ 295 h 600"/>
                <a:gd name="T82" fmla="*/ 219 w 628"/>
                <a:gd name="T83" fmla="*/ 281 h 600"/>
                <a:gd name="T84" fmla="*/ 219 w 628"/>
                <a:gd name="T85" fmla="*/ 258 h 600"/>
                <a:gd name="T86" fmla="*/ 214 w 628"/>
                <a:gd name="T87" fmla="*/ 241 h 600"/>
                <a:gd name="T88" fmla="*/ 208 w 628"/>
                <a:gd name="T89" fmla="*/ 231 h 600"/>
                <a:gd name="T90" fmla="*/ 195 w 628"/>
                <a:gd name="T91" fmla="*/ 217 h 600"/>
                <a:gd name="T92" fmla="*/ 186 w 628"/>
                <a:gd name="T93" fmla="*/ 210 h 600"/>
                <a:gd name="T94" fmla="*/ 151 w 628"/>
                <a:gd name="T95" fmla="*/ 200 h 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28" h="600">
                  <a:moveTo>
                    <a:pt x="425" y="224"/>
                  </a:moveTo>
                  <a:cubicBezTo>
                    <a:pt x="423" y="226"/>
                    <a:pt x="421" y="229"/>
                    <a:pt x="420" y="231"/>
                  </a:cubicBezTo>
                  <a:cubicBezTo>
                    <a:pt x="419" y="231"/>
                    <a:pt x="419" y="232"/>
                    <a:pt x="419" y="232"/>
                  </a:cubicBezTo>
                  <a:cubicBezTo>
                    <a:pt x="418" y="234"/>
                    <a:pt x="416" y="236"/>
                    <a:pt x="415" y="239"/>
                  </a:cubicBezTo>
                  <a:cubicBezTo>
                    <a:pt x="415" y="240"/>
                    <a:pt x="414" y="240"/>
                    <a:pt x="414" y="241"/>
                  </a:cubicBezTo>
                  <a:cubicBezTo>
                    <a:pt x="413" y="244"/>
                    <a:pt x="412" y="246"/>
                    <a:pt x="411" y="249"/>
                  </a:cubicBezTo>
                  <a:cubicBezTo>
                    <a:pt x="411" y="249"/>
                    <a:pt x="411" y="250"/>
                    <a:pt x="411" y="250"/>
                  </a:cubicBezTo>
                  <a:cubicBezTo>
                    <a:pt x="410" y="253"/>
                    <a:pt x="409" y="255"/>
                    <a:pt x="409" y="258"/>
                  </a:cubicBezTo>
                  <a:cubicBezTo>
                    <a:pt x="409" y="259"/>
                    <a:pt x="409" y="260"/>
                    <a:pt x="408" y="261"/>
                  </a:cubicBezTo>
                  <a:cubicBezTo>
                    <a:pt x="408" y="264"/>
                    <a:pt x="408" y="267"/>
                    <a:pt x="408" y="270"/>
                  </a:cubicBezTo>
                  <a:cubicBezTo>
                    <a:pt x="408" y="274"/>
                    <a:pt x="408" y="278"/>
                    <a:pt x="409" y="281"/>
                  </a:cubicBezTo>
                  <a:cubicBezTo>
                    <a:pt x="409" y="282"/>
                    <a:pt x="409" y="283"/>
                    <a:pt x="409" y="283"/>
                  </a:cubicBezTo>
                  <a:cubicBezTo>
                    <a:pt x="410" y="287"/>
                    <a:pt x="411" y="290"/>
                    <a:pt x="412" y="293"/>
                  </a:cubicBezTo>
                  <a:cubicBezTo>
                    <a:pt x="412" y="294"/>
                    <a:pt x="412" y="294"/>
                    <a:pt x="412" y="295"/>
                  </a:cubicBezTo>
                  <a:cubicBezTo>
                    <a:pt x="414" y="298"/>
                    <a:pt x="415" y="301"/>
                    <a:pt x="417" y="304"/>
                  </a:cubicBezTo>
                  <a:cubicBezTo>
                    <a:pt x="417" y="305"/>
                    <a:pt x="417" y="305"/>
                    <a:pt x="418" y="306"/>
                  </a:cubicBezTo>
                  <a:cubicBezTo>
                    <a:pt x="420" y="309"/>
                    <a:pt x="422" y="312"/>
                    <a:pt x="424" y="315"/>
                  </a:cubicBezTo>
                  <a:cubicBezTo>
                    <a:pt x="424" y="315"/>
                    <a:pt x="424" y="315"/>
                    <a:pt x="424" y="315"/>
                  </a:cubicBezTo>
                  <a:cubicBezTo>
                    <a:pt x="427" y="318"/>
                    <a:pt x="429" y="320"/>
                    <a:pt x="432" y="323"/>
                  </a:cubicBezTo>
                  <a:cubicBezTo>
                    <a:pt x="432" y="323"/>
                    <a:pt x="432" y="323"/>
                    <a:pt x="432" y="323"/>
                  </a:cubicBezTo>
                  <a:cubicBezTo>
                    <a:pt x="435" y="326"/>
                    <a:pt x="438" y="328"/>
                    <a:pt x="441" y="330"/>
                  </a:cubicBezTo>
                  <a:cubicBezTo>
                    <a:pt x="442" y="330"/>
                    <a:pt x="442" y="330"/>
                    <a:pt x="442" y="330"/>
                  </a:cubicBezTo>
                  <a:cubicBezTo>
                    <a:pt x="446" y="332"/>
                    <a:pt x="449" y="334"/>
                    <a:pt x="452" y="335"/>
                  </a:cubicBezTo>
                  <a:cubicBezTo>
                    <a:pt x="453" y="335"/>
                    <a:pt x="453" y="335"/>
                    <a:pt x="453" y="335"/>
                  </a:cubicBezTo>
                  <a:cubicBezTo>
                    <a:pt x="461" y="338"/>
                    <a:pt x="469" y="340"/>
                    <a:pt x="478" y="340"/>
                  </a:cubicBezTo>
                  <a:cubicBezTo>
                    <a:pt x="516" y="340"/>
                    <a:pt x="547" y="309"/>
                    <a:pt x="547" y="270"/>
                  </a:cubicBezTo>
                  <a:cubicBezTo>
                    <a:pt x="547" y="231"/>
                    <a:pt x="516" y="200"/>
                    <a:pt x="478" y="200"/>
                  </a:cubicBezTo>
                  <a:cubicBezTo>
                    <a:pt x="468" y="200"/>
                    <a:pt x="458" y="202"/>
                    <a:pt x="450" y="206"/>
                  </a:cubicBezTo>
                  <a:cubicBezTo>
                    <a:pt x="450" y="206"/>
                    <a:pt x="450" y="206"/>
                    <a:pt x="450" y="206"/>
                  </a:cubicBezTo>
                  <a:cubicBezTo>
                    <a:pt x="449" y="206"/>
                    <a:pt x="449" y="206"/>
                    <a:pt x="449" y="206"/>
                  </a:cubicBezTo>
                  <a:cubicBezTo>
                    <a:pt x="446" y="208"/>
                    <a:pt x="444" y="209"/>
                    <a:pt x="442" y="210"/>
                  </a:cubicBezTo>
                  <a:cubicBezTo>
                    <a:pt x="441" y="210"/>
                    <a:pt x="441" y="211"/>
                    <a:pt x="440" y="211"/>
                  </a:cubicBezTo>
                  <a:cubicBezTo>
                    <a:pt x="438" y="213"/>
                    <a:pt x="435" y="215"/>
                    <a:pt x="433" y="216"/>
                  </a:cubicBezTo>
                  <a:cubicBezTo>
                    <a:pt x="433" y="217"/>
                    <a:pt x="432" y="217"/>
                    <a:pt x="432" y="217"/>
                  </a:cubicBezTo>
                  <a:cubicBezTo>
                    <a:pt x="430" y="219"/>
                    <a:pt x="428" y="221"/>
                    <a:pt x="426" y="223"/>
                  </a:cubicBezTo>
                  <a:cubicBezTo>
                    <a:pt x="426" y="223"/>
                    <a:pt x="425" y="224"/>
                    <a:pt x="425" y="224"/>
                  </a:cubicBezTo>
                  <a:close/>
                  <a:moveTo>
                    <a:pt x="314" y="140"/>
                  </a:moveTo>
                  <a:lnTo>
                    <a:pt x="314" y="140"/>
                  </a:lnTo>
                  <a:cubicBezTo>
                    <a:pt x="353" y="140"/>
                    <a:pt x="384" y="108"/>
                    <a:pt x="384" y="70"/>
                  </a:cubicBezTo>
                  <a:cubicBezTo>
                    <a:pt x="384" y="31"/>
                    <a:pt x="353" y="0"/>
                    <a:pt x="314" y="0"/>
                  </a:cubicBezTo>
                  <a:cubicBezTo>
                    <a:pt x="275" y="0"/>
                    <a:pt x="244" y="31"/>
                    <a:pt x="244" y="70"/>
                  </a:cubicBezTo>
                  <a:cubicBezTo>
                    <a:pt x="244" y="108"/>
                    <a:pt x="275" y="140"/>
                    <a:pt x="314" y="140"/>
                  </a:cubicBezTo>
                  <a:close/>
                  <a:moveTo>
                    <a:pt x="379" y="336"/>
                  </a:moveTo>
                  <a:lnTo>
                    <a:pt x="379" y="336"/>
                  </a:lnTo>
                  <a:lnTo>
                    <a:pt x="379" y="283"/>
                  </a:lnTo>
                  <a:cubicBezTo>
                    <a:pt x="379" y="279"/>
                    <a:pt x="378" y="274"/>
                    <a:pt x="378" y="270"/>
                  </a:cubicBezTo>
                  <a:cubicBezTo>
                    <a:pt x="378" y="266"/>
                    <a:pt x="379" y="262"/>
                    <a:pt x="379" y="257"/>
                  </a:cubicBezTo>
                  <a:lnTo>
                    <a:pt x="379" y="254"/>
                  </a:lnTo>
                  <a:lnTo>
                    <a:pt x="380" y="254"/>
                  </a:lnTo>
                  <a:cubicBezTo>
                    <a:pt x="385" y="223"/>
                    <a:pt x="404" y="197"/>
                    <a:pt x="431" y="183"/>
                  </a:cubicBezTo>
                  <a:cubicBezTo>
                    <a:pt x="412" y="165"/>
                    <a:pt x="387" y="154"/>
                    <a:pt x="359" y="154"/>
                  </a:cubicBezTo>
                  <a:lnTo>
                    <a:pt x="269" y="154"/>
                  </a:lnTo>
                  <a:cubicBezTo>
                    <a:pt x="241" y="154"/>
                    <a:pt x="216" y="165"/>
                    <a:pt x="197" y="183"/>
                  </a:cubicBezTo>
                  <a:cubicBezTo>
                    <a:pt x="228" y="199"/>
                    <a:pt x="250" y="232"/>
                    <a:pt x="250" y="270"/>
                  </a:cubicBezTo>
                  <a:cubicBezTo>
                    <a:pt x="250" y="278"/>
                    <a:pt x="249" y="285"/>
                    <a:pt x="247" y="293"/>
                  </a:cubicBezTo>
                  <a:lnTo>
                    <a:pt x="247" y="335"/>
                  </a:lnTo>
                  <a:cubicBezTo>
                    <a:pt x="276" y="347"/>
                    <a:pt x="299" y="369"/>
                    <a:pt x="314" y="396"/>
                  </a:cubicBezTo>
                  <a:cubicBezTo>
                    <a:pt x="328" y="369"/>
                    <a:pt x="352" y="348"/>
                    <a:pt x="379" y="336"/>
                  </a:cubicBezTo>
                  <a:close/>
                  <a:moveTo>
                    <a:pt x="282" y="400"/>
                  </a:moveTo>
                  <a:lnTo>
                    <a:pt x="282" y="400"/>
                  </a:lnTo>
                  <a:cubicBezTo>
                    <a:pt x="280" y="397"/>
                    <a:pt x="278" y="394"/>
                    <a:pt x="275" y="391"/>
                  </a:cubicBezTo>
                  <a:cubicBezTo>
                    <a:pt x="275" y="390"/>
                    <a:pt x="274" y="390"/>
                    <a:pt x="274" y="390"/>
                  </a:cubicBezTo>
                  <a:cubicBezTo>
                    <a:pt x="272" y="387"/>
                    <a:pt x="270" y="385"/>
                    <a:pt x="267" y="382"/>
                  </a:cubicBezTo>
                  <a:cubicBezTo>
                    <a:pt x="267" y="382"/>
                    <a:pt x="266" y="382"/>
                    <a:pt x="266" y="381"/>
                  </a:cubicBezTo>
                  <a:cubicBezTo>
                    <a:pt x="263" y="379"/>
                    <a:pt x="261" y="377"/>
                    <a:pt x="258" y="375"/>
                  </a:cubicBezTo>
                  <a:cubicBezTo>
                    <a:pt x="257" y="374"/>
                    <a:pt x="257" y="374"/>
                    <a:pt x="257" y="374"/>
                  </a:cubicBezTo>
                  <a:cubicBezTo>
                    <a:pt x="247" y="367"/>
                    <a:pt x="237" y="362"/>
                    <a:pt x="225" y="359"/>
                  </a:cubicBezTo>
                  <a:cubicBezTo>
                    <a:pt x="223" y="358"/>
                    <a:pt x="220" y="357"/>
                    <a:pt x="218" y="357"/>
                  </a:cubicBezTo>
                  <a:cubicBezTo>
                    <a:pt x="217" y="356"/>
                    <a:pt x="215" y="356"/>
                    <a:pt x="214" y="356"/>
                  </a:cubicBezTo>
                  <a:cubicBezTo>
                    <a:pt x="212" y="356"/>
                    <a:pt x="210" y="355"/>
                    <a:pt x="208" y="355"/>
                  </a:cubicBezTo>
                  <a:cubicBezTo>
                    <a:pt x="207" y="355"/>
                    <a:pt x="206" y="355"/>
                    <a:pt x="205" y="355"/>
                  </a:cubicBezTo>
                  <a:cubicBezTo>
                    <a:pt x="202" y="354"/>
                    <a:pt x="199" y="354"/>
                    <a:pt x="195" y="354"/>
                  </a:cubicBezTo>
                  <a:lnTo>
                    <a:pt x="105" y="354"/>
                  </a:lnTo>
                  <a:cubicBezTo>
                    <a:pt x="47" y="354"/>
                    <a:pt x="0" y="401"/>
                    <a:pt x="0" y="460"/>
                  </a:cubicBezTo>
                  <a:lnTo>
                    <a:pt x="0" y="600"/>
                  </a:lnTo>
                  <a:lnTo>
                    <a:pt x="62" y="600"/>
                  </a:lnTo>
                  <a:lnTo>
                    <a:pt x="62" y="454"/>
                  </a:lnTo>
                  <a:lnTo>
                    <a:pt x="83" y="454"/>
                  </a:lnTo>
                  <a:lnTo>
                    <a:pt x="83" y="600"/>
                  </a:lnTo>
                  <a:lnTo>
                    <a:pt x="216" y="600"/>
                  </a:lnTo>
                  <a:lnTo>
                    <a:pt x="216" y="454"/>
                  </a:lnTo>
                  <a:lnTo>
                    <a:pt x="237" y="454"/>
                  </a:lnTo>
                  <a:lnTo>
                    <a:pt x="237" y="600"/>
                  </a:lnTo>
                  <a:lnTo>
                    <a:pt x="301" y="600"/>
                  </a:lnTo>
                  <a:lnTo>
                    <a:pt x="301" y="460"/>
                  </a:lnTo>
                  <a:cubicBezTo>
                    <a:pt x="301" y="437"/>
                    <a:pt x="294" y="417"/>
                    <a:pt x="282" y="400"/>
                  </a:cubicBezTo>
                  <a:cubicBezTo>
                    <a:pt x="282" y="400"/>
                    <a:pt x="282" y="400"/>
                    <a:pt x="282" y="400"/>
                  </a:cubicBezTo>
                  <a:close/>
                  <a:moveTo>
                    <a:pt x="523" y="354"/>
                  </a:moveTo>
                  <a:lnTo>
                    <a:pt x="523" y="354"/>
                  </a:lnTo>
                  <a:lnTo>
                    <a:pt x="433" y="354"/>
                  </a:lnTo>
                  <a:cubicBezTo>
                    <a:pt x="429" y="354"/>
                    <a:pt x="426" y="354"/>
                    <a:pt x="423" y="355"/>
                  </a:cubicBezTo>
                  <a:cubicBezTo>
                    <a:pt x="422" y="355"/>
                    <a:pt x="421" y="355"/>
                    <a:pt x="420" y="355"/>
                  </a:cubicBezTo>
                  <a:cubicBezTo>
                    <a:pt x="418" y="355"/>
                    <a:pt x="415" y="356"/>
                    <a:pt x="413" y="356"/>
                  </a:cubicBezTo>
                  <a:cubicBezTo>
                    <a:pt x="412" y="356"/>
                    <a:pt x="411" y="356"/>
                    <a:pt x="410" y="357"/>
                  </a:cubicBezTo>
                  <a:cubicBezTo>
                    <a:pt x="408" y="357"/>
                    <a:pt x="405" y="358"/>
                    <a:pt x="403" y="358"/>
                  </a:cubicBezTo>
                  <a:cubicBezTo>
                    <a:pt x="387" y="363"/>
                    <a:pt x="373" y="371"/>
                    <a:pt x="361" y="382"/>
                  </a:cubicBezTo>
                  <a:cubicBezTo>
                    <a:pt x="361" y="382"/>
                    <a:pt x="361" y="382"/>
                    <a:pt x="361" y="383"/>
                  </a:cubicBezTo>
                  <a:cubicBezTo>
                    <a:pt x="358" y="385"/>
                    <a:pt x="356" y="388"/>
                    <a:pt x="353" y="390"/>
                  </a:cubicBezTo>
                  <a:cubicBezTo>
                    <a:pt x="353" y="390"/>
                    <a:pt x="353" y="391"/>
                    <a:pt x="353" y="391"/>
                  </a:cubicBezTo>
                  <a:cubicBezTo>
                    <a:pt x="337" y="409"/>
                    <a:pt x="327" y="433"/>
                    <a:pt x="327" y="460"/>
                  </a:cubicBezTo>
                  <a:lnTo>
                    <a:pt x="327" y="600"/>
                  </a:lnTo>
                  <a:lnTo>
                    <a:pt x="389" y="600"/>
                  </a:lnTo>
                  <a:lnTo>
                    <a:pt x="389" y="454"/>
                  </a:lnTo>
                  <a:lnTo>
                    <a:pt x="410" y="454"/>
                  </a:lnTo>
                  <a:lnTo>
                    <a:pt x="410" y="600"/>
                  </a:lnTo>
                  <a:lnTo>
                    <a:pt x="543" y="600"/>
                  </a:lnTo>
                  <a:lnTo>
                    <a:pt x="543" y="454"/>
                  </a:lnTo>
                  <a:lnTo>
                    <a:pt x="564" y="454"/>
                  </a:lnTo>
                  <a:lnTo>
                    <a:pt x="564" y="600"/>
                  </a:lnTo>
                  <a:lnTo>
                    <a:pt x="628" y="600"/>
                  </a:lnTo>
                  <a:lnTo>
                    <a:pt x="628" y="460"/>
                  </a:lnTo>
                  <a:cubicBezTo>
                    <a:pt x="628" y="401"/>
                    <a:pt x="581" y="354"/>
                    <a:pt x="523" y="354"/>
                  </a:cubicBezTo>
                  <a:close/>
                  <a:moveTo>
                    <a:pt x="151" y="340"/>
                  </a:moveTo>
                  <a:lnTo>
                    <a:pt x="151" y="340"/>
                  </a:lnTo>
                  <a:cubicBezTo>
                    <a:pt x="159" y="340"/>
                    <a:pt x="167" y="338"/>
                    <a:pt x="175" y="335"/>
                  </a:cubicBezTo>
                  <a:cubicBezTo>
                    <a:pt x="175" y="335"/>
                    <a:pt x="175" y="335"/>
                    <a:pt x="176" y="335"/>
                  </a:cubicBezTo>
                  <a:cubicBezTo>
                    <a:pt x="179" y="334"/>
                    <a:pt x="183" y="332"/>
                    <a:pt x="186" y="330"/>
                  </a:cubicBezTo>
                  <a:cubicBezTo>
                    <a:pt x="186" y="330"/>
                    <a:pt x="186" y="330"/>
                    <a:pt x="186" y="330"/>
                  </a:cubicBezTo>
                  <a:cubicBezTo>
                    <a:pt x="190" y="328"/>
                    <a:pt x="193" y="326"/>
                    <a:pt x="196" y="323"/>
                  </a:cubicBezTo>
                  <a:cubicBezTo>
                    <a:pt x="196" y="323"/>
                    <a:pt x="196" y="323"/>
                    <a:pt x="196" y="323"/>
                  </a:cubicBezTo>
                  <a:cubicBezTo>
                    <a:pt x="202" y="318"/>
                    <a:pt x="206" y="312"/>
                    <a:pt x="210" y="306"/>
                  </a:cubicBezTo>
                  <a:cubicBezTo>
                    <a:pt x="211" y="305"/>
                    <a:pt x="211" y="305"/>
                    <a:pt x="211" y="304"/>
                  </a:cubicBezTo>
                  <a:cubicBezTo>
                    <a:pt x="213" y="301"/>
                    <a:pt x="214" y="298"/>
                    <a:pt x="216" y="295"/>
                  </a:cubicBezTo>
                  <a:cubicBezTo>
                    <a:pt x="216" y="294"/>
                    <a:pt x="216" y="294"/>
                    <a:pt x="216" y="293"/>
                  </a:cubicBezTo>
                  <a:cubicBezTo>
                    <a:pt x="217" y="290"/>
                    <a:pt x="218" y="287"/>
                    <a:pt x="219" y="283"/>
                  </a:cubicBezTo>
                  <a:cubicBezTo>
                    <a:pt x="219" y="282"/>
                    <a:pt x="219" y="282"/>
                    <a:pt x="219" y="281"/>
                  </a:cubicBezTo>
                  <a:cubicBezTo>
                    <a:pt x="220" y="278"/>
                    <a:pt x="220" y="274"/>
                    <a:pt x="220" y="270"/>
                  </a:cubicBezTo>
                  <a:cubicBezTo>
                    <a:pt x="220" y="267"/>
                    <a:pt x="220" y="264"/>
                    <a:pt x="220" y="261"/>
                  </a:cubicBezTo>
                  <a:cubicBezTo>
                    <a:pt x="219" y="260"/>
                    <a:pt x="219" y="259"/>
                    <a:pt x="219" y="258"/>
                  </a:cubicBezTo>
                  <a:cubicBezTo>
                    <a:pt x="219" y="255"/>
                    <a:pt x="218" y="252"/>
                    <a:pt x="217" y="250"/>
                  </a:cubicBezTo>
                  <a:cubicBezTo>
                    <a:pt x="217" y="249"/>
                    <a:pt x="217" y="249"/>
                    <a:pt x="217" y="249"/>
                  </a:cubicBezTo>
                  <a:cubicBezTo>
                    <a:pt x="216" y="246"/>
                    <a:pt x="215" y="244"/>
                    <a:pt x="214" y="241"/>
                  </a:cubicBezTo>
                  <a:cubicBezTo>
                    <a:pt x="214" y="240"/>
                    <a:pt x="213" y="240"/>
                    <a:pt x="213" y="239"/>
                  </a:cubicBezTo>
                  <a:cubicBezTo>
                    <a:pt x="212" y="236"/>
                    <a:pt x="210" y="234"/>
                    <a:pt x="209" y="231"/>
                  </a:cubicBezTo>
                  <a:lnTo>
                    <a:pt x="208" y="231"/>
                  </a:lnTo>
                  <a:cubicBezTo>
                    <a:pt x="207" y="229"/>
                    <a:pt x="205" y="226"/>
                    <a:pt x="203" y="224"/>
                  </a:cubicBezTo>
                  <a:cubicBezTo>
                    <a:pt x="203" y="224"/>
                    <a:pt x="202" y="223"/>
                    <a:pt x="202" y="223"/>
                  </a:cubicBezTo>
                  <a:cubicBezTo>
                    <a:pt x="200" y="221"/>
                    <a:pt x="198" y="219"/>
                    <a:pt x="195" y="217"/>
                  </a:cubicBezTo>
                  <a:cubicBezTo>
                    <a:pt x="195" y="217"/>
                    <a:pt x="195" y="217"/>
                    <a:pt x="195" y="216"/>
                  </a:cubicBezTo>
                  <a:cubicBezTo>
                    <a:pt x="193" y="215"/>
                    <a:pt x="190" y="213"/>
                    <a:pt x="188" y="211"/>
                  </a:cubicBezTo>
                  <a:cubicBezTo>
                    <a:pt x="187" y="211"/>
                    <a:pt x="187" y="210"/>
                    <a:pt x="186" y="210"/>
                  </a:cubicBezTo>
                  <a:cubicBezTo>
                    <a:pt x="184" y="209"/>
                    <a:pt x="181" y="207"/>
                    <a:pt x="179" y="206"/>
                  </a:cubicBezTo>
                  <a:cubicBezTo>
                    <a:pt x="179" y="206"/>
                    <a:pt x="178" y="206"/>
                    <a:pt x="178" y="206"/>
                  </a:cubicBezTo>
                  <a:cubicBezTo>
                    <a:pt x="170" y="202"/>
                    <a:pt x="160" y="200"/>
                    <a:pt x="151" y="200"/>
                  </a:cubicBezTo>
                  <a:cubicBezTo>
                    <a:pt x="112" y="200"/>
                    <a:pt x="81" y="231"/>
                    <a:pt x="81" y="270"/>
                  </a:cubicBezTo>
                  <a:cubicBezTo>
                    <a:pt x="81" y="309"/>
                    <a:pt x="112" y="340"/>
                    <a:pt x="151" y="340"/>
                  </a:cubicBezTo>
                  <a:close/>
                </a:path>
              </a:pathLst>
            </a:custGeom>
            <a:solidFill>
              <a:srgbClr val="365B7C"/>
            </a:solidFill>
            <a:ln>
              <a:noFill/>
            </a:ln>
          </p:spPr>
          <p:txBody>
            <a:bodyPr vert="horz" wrap="square" lIns="91440" tIns="45720" rIns="91440" bIns="45720" numCol="1" anchor="t" anchorCtr="0" compatLnSpc="1">
              <a:prstTxWarp prst="textNoShape">
                <a:avLst/>
              </a:prstTxWarp>
            </a:bodyPr>
            <a:lstStyle/>
            <a:p>
              <a:endParaRPr lang="zh-CN" altLang="en-US">
                <a:solidFill>
                  <a:schemeClr val="accent2"/>
                </a:solidFill>
              </a:endParaRPr>
            </a:p>
          </p:txBody>
        </p:sp>
      </p:grpSp>
      <p:sp>
        <p:nvSpPr>
          <p:cNvPr id="23" name="矩形 22">
            <a:extLst>
              <a:ext uri="{FF2B5EF4-FFF2-40B4-BE49-F238E27FC236}">
                <a16:creationId xmlns:a16="http://schemas.microsoft.com/office/drawing/2014/main" id="{CF3E8134-48A5-444B-8D6A-6A193DF3BF82}"/>
              </a:ext>
            </a:extLst>
          </p:cNvPr>
          <p:cNvSpPr/>
          <p:nvPr/>
        </p:nvSpPr>
        <p:spPr>
          <a:xfrm>
            <a:off x="2237463" y="878803"/>
            <a:ext cx="2087446" cy="470748"/>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800" b="1" dirty="0">
                <a:latin typeface="KaiTi" panose="02010609060101010101" pitchFamily="49" charset="-122"/>
                <a:ea typeface="KaiTi" panose="02010609060101010101" pitchFamily="49" charset="-122"/>
                <a:cs typeface="+mn-ea"/>
                <a:sym typeface="+mn-lt"/>
              </a:rPr>
              <a:t>案例导学</a:t>
            </a:r>
          </a:p>
        </p:txBody>
      </p:sp>
    </p:spTree>
    <p:extLst>
      <p:ext uri="{BB962C8B-B14F-4D97-AF65-F5344CB8AC3E}">
        <p14:creationId xmlns:p14="http://schemas.microsoft.com/office/powerpoint/2010/main" val="331373935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5" presetClass="entr" presetSubtype="0" fill="hold" nodeType="withEffect">
                                  <p:stCondLst>
                                    <p:cond delay="250"/>
                                  </p:stCondLst>
                                  <p:childTnLst>
                                    <p:set>
                                      <p:cBhvr>
                                        <p:cTn id="6" dur="1" fill="hold">
                                          <p:stCondLst>
                                            <p:cond delay="0"/>
                                          </p:stCondLst>
                                        </p:cTn>
                                        <p:tgtEl>
                                          <p:spTgt spid="17"/>
                                        </p:tgtEl>
                                        <p:attrNameLst>
                                          <p:attrName>style.visibility</p:attrName>
                                        </p:attrNameLst>
                                      </p:cBhvr>
                                      <p:to>
                                        <p:strVal val="visible"/>
                                      </p:to>
                                    </p:set>
                                    <p:anim calcmode="lin" valueType="num">
                                      <p:cBhvr>
                                        <p:cTn id="7" dur="500" decel="50000" fill="hold">
                                          <p:stCondLst>
                                            <p:cond delay="0"/>
                                          </p:stCondLst>
                                        </p:cTn>
                                        <p:tgtEl>
                                          <p:spTgt spid="17"/>
                                        </p:tgtEl>
                                        <p:attrNameLst>
                                          <p:attrName>style.rotation</p:attrName>
                                        </p:attrNameLst>
                                      </p:cBhvr>
                                      <p:tavLst>
                                        <p:tav tm="0">
                                          <p:val>
                                            <p:fltVal val="-90"/>
                                          </p:val>
                                        </p:tav>
                                        <p:tav tm="100000">
                                          <p:val>
                                            <p:fltVal val="0"/>
                                          </p:val>
                                        </p:tav>
                                      </p:tavLst>
                                    </p:anim>
                                    <p:anim calcmode="lin" valueType="num">
                                      <p:cBhvr>
                                        <p:cTn id="8" dur="500" decel="50000" fill="hold">
                                          <p:stCondLst>
                                            <p:cond delay="0"/>
                                          </p:stCondLst>
                                        </p:cTn>
                                        <p:tgtEl>
                                          <p:spTgt spid="17"/>
                                        </p:tgtEl>
                                        <p:attrNameLst>
                                          <p:attrName>ppt_w</p:attrName>
                                        </p:attrNameLst>
                                      </p:cBhvr>
                                      <p:tavLst>
                                        <p:tav tm="0">
                                          <p:val>
                                            <p:strVal val="#ppt_w"/>
                                          </p:val>
                                        </p:tav>
                                        <p:tav tm="100000">
                                          <p:val>
                                            <p:strVal val="#ppt_w*.05"/>
                                          </p:val>
                                        </p:tav>
                                      </p:tavLst>
                                    </p:anim>
                                    <p:anim calcmode="lin" valueType="num">
                                      <p:cBhvr>
                                        <p:cTn id="9" dur="500" accel="50000" fill="hold">
                                          <p:stCondLst>
                                            <p:cond delay="500"/>
                                          </p:stCondLst>
                                        </p:cTn>
                                        <p:tgtEl>
                                          <p:spTgt spid="17"/>
                                        </p:tgtEl>
                                        <p:attrNameLst>
                                          <p:attrName>ppt_w</p:attrName>
                                        </p:attrNameLst>
                                      </p:cBhvr>
                                      <p:tavLst>
                                        <p:tav tm="0">
                                          <p:val>
                                            <p:strVal val="#ppt_w*.05"/>
                                          </p:val>
                                        </p:tav>
                                        <p:tav tm="100000">
                                          <p:val>
                                            <p:strVal val="#ppt_w"/>
                                          </p:val>
                                        </p:tav>
                                      </p:tavLst>
                                    </p:anim>
                                    <p:anim calcmode="lin" valueType="num">
                                      <p:cBhvr>
                                        <p:cTn id="10" dur="1000" fill="hold"/>
                                        <p:tgtEl>
                                          <p:spTgt spid="17"/>
                                        </p:tgtEl>
                                        <p:attrNameLst>
                                          <p:attrName>ppt_h</p:attrName>
                                        </p:attrNameLst>
                                      </p:cBhvr>
                                      <p:tavLst>
                                        <p:tav tm="0">
                                          <p:val>
                                            <p:strVal val="#ppt_h"/>
                                          </p:val>
                                        </p:tav>
                                        <p:tav tm="100000">
                                          <p:val>
                                            <p:strVal val="#ppt_h"/>
                                          </p:val>
                                        </p:tav>
                                      </p:tavLst>
                                    </p:anim>
                                    <p:anim calcmode="lin" valueType="num">
                                      <p:cBhvr>
                                        <p:cTn id="11" dur="500" decel="50000" fill="hold">
                                          <p:stCondLst>
                                            <p:cond delay="0"/>
                                          </p:stCondLst>
                                        </p:cTn>
                                        <p:tgtEl>
                                          <p:spTgt spid="17"/>
                                        </p:tgtEl>
                                        <p:attrNameLst>
                                          <p:attrName>ppt_x</p:attrName>
                                        </p:attrNameLst>
                                      </p:cBhvr>
                                      <p:tavLst>
                                        <p:tav tm="0">
                                          <p:val>
                                            <p:strVal val="#ppt_x+.4"/>
                                          </p:val>
                                        </p:tav>
                                        <p:tav tm="100000">
                                          <p:val>
                                            <p:strVal val="#ppt_x"/>
                                          </p:val>
                                        </p:tav>
                                      </p:tavLst>
                                    </p:anim>
                                    <p:anim calcmode="lin" valueType="num">
                                      <p:cBhvr>
                                        <p:cTn id="12" dur="500" decel="50000" fill="hold">
                                          <p:stCondLst>
                                            <p:cond delay="0"/>
                                          </p:stCondLst>
                                        </p:cTn>
                                        <p:tgtEl>
                                          <p:spTgt spid="17"/>
                                        </p:tgtEl>
                                        <p:attrNameLst>
                                          <p:attrName>ppt_y</p:attrName>
                                        </p:attrNameLst>
                                      </p:cBhvr>
                                      <p:tavLst>
                                        <p:tav tm="0">
                                          <p:val>
                                            <p:strVal val="#ppt_y-.2"/>
                                          </p:val>
                                        </p:tav>
                                        <p:tav tm="100000">
                                          <p:val>
                                            <p:strVal val="#ppt_y+.1"/>
                                          </p:val>
                                        </p:tav>
                                      </p:tavLst>
                                    </p:anim>
                                    <p:anim calcmode="lin" valueType="num">
                                      <p:cBhvr>
                                        <p:cTn id="13" dur="500" accel="50000" fill="hold">
                                          <p:stCondLst>
                                            <p:cond delay="500"/>
                                          </p:stCondLst>
                                        </p:cTn>
                                        <p:tgtEl>
                                          <p:spTgt spid="17"/>
                                        </p:tgtEl>
                                        <p:attrNameLst>
                                          <p:attrName>ppt_y</p:attrName>
                                        </p:attrNameLst>
                                      </p:cBhvr>
                                      <p:tavLst>
                                        <p:tav tm="0">
                                          <p:val>
                                            <p:strVal val="#ppt_y+.1"/>
                                          </p:val>
                                        </p:tav>
                                        <p:tav tm="100000">
                                          <p:val>
                                            <p:strVal val="#ppt_y"/>
                                          </p:val>
                                        </p:tav>
                                      </p:tavLst>
                                    </p:anim>
                                    <p:animEffect transition="in" filter="fade">
                                      <p:cBhvr>
                                        <p:cTn id="14" dur="1000" decel="50000">
                                          <p:stCondLst>
                                            <p:cond delay="0"/>
                                          </p:stCondLst>
                                        </p:cTn>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矩形 15">
            <a:extLst>
              <a:ext uri="{FF2B5EF4-FFF2-40B4-BE49-F238E27FC236}">
                <a16:creationId xmlns:a16="http://schemas.microsoft.com/office/drawing/2014/main" id="{8FCF129B-8A5E-174B-9FE9-2B566E1B59E5}"/>
              </a:ext>
            </a:extLst>
          </p:cNvPr>
          <p:cNvSpPr/>
          <p:nvPr/>
        </p:nvSpPr>
        <p:spPr>
          <a:xfrm>
            <a:off x="1406916" y="1586164"/>
            <a:ext cx="10236703" cy="6370975"/>
          </a:xfrm>
          <a:prstGeom prst="rect">
            <a:avLst/>
          </a:prstGeom>
        </p:spPr>
        <p:txBody>
          <a:bodyPr wrap="square">
            <a:spAutoFit/>
          </a:bodyPr>
          <a:lstStyle/>
          <a:p>
            <a:r>
              <a:rPr lang="zh-CN" altLang="en-US" sz="2400" dirty="0">
                <a:latin typeface="KaiTi" panose="02010609060101010101" pitchFamily="49" charset="-122"/>
                <a:ea typeface="KaiTi" panose="02010609060101010101" pitchFamily="49" charset="-122"/>
              </a:rPr>
              <a:t>   </a:t>
            </a:r>
            <a:r>
              <a:rPr lang="zh-CN" altLang="zh-CN" sz="2400" dirty="0">
                <a:latin typeface="KaiTi" panose="02010609060101010101" pitchFamily="49" charset="-122"/>
                <a:ea typeface="KaiTi" panose="02010609060101010101" pitchFamily="49" charset="-122"/>
              </a:rPr>
              <a:t>皮尔森先生在亚利桑那州的菲尼克斯花了两天时间，同纽菲尔德及其一位朋友，一道会见了约翰逊先生，他们一致认为问题的关键在于：约翰逊先生能否安顿下来，为生活而认真工作。</a:t>
            </a:r>
          </a:p>
          <a:p>
            <a:r>
              <a:rPr lang="zh-CN" altLang="zh-CN" sz="2400" dirty="0">
                <a:latin typeface="KaiTi" panose="02010609060101010101" pitchFamily="49" charset="-122"/>
                <a:ea typeface="KaiTi" panose="02010609060101010101" pitchFamily="49" charset="-122"/>
              </a:rPr>
              <a:t>约翰逊对这个问题抱诚恳的态度，并承认自己没料到会有这种答复，他清楚自己以前工作的情况，可他似乎又觉得会得到这份预想的工作。约翰逊先生似乎有优越的素质来胜任，他的父母是东部一所具有相当规模的大学教授，他在学术氛围内成长起来，因此，充分了解向教授们推销教材过程中所需解决的各种问题。他是一个有能力的人。</a:t>
            </a:r>
          </a:p>
          <a:p>
            <a:r>
              <a:rPr lang="zh-CN" altLang="zh-CN" sz="2400" dirty="0">
                <a:latin typeface="KaiTi" panose="02010609060101010101" pitchFamily="49" charset="-122"/>
                <a:ea typeface="KaiTi" panose="02010609060101010101" pitchFamily="49" charset="-122"/>
              </a:rPr>
              <a:t>会见后，皮尔森先生认为，如果他能安顿下来投入工作，他会成为一名杰出的销售人员。但也有可能约翰逊先生会变得再度不耐烦而离开这个工作。不过皮尔森决定暂时雇佣约翰逊。</a:t>
            </a:r>
          </a:p>
          <a:p>
            <a:r>
              <a:rPr lang="zh-CN" altLang="zh-CN" sz="2400" dirty="0">
                <a:latin typeface="KaiTi" panose="02010609060101010101" pitchFamily="49" charset="-122"/>
                <a:ea typeface="KaiTi" panose="02010609060101010101" pitchFamily="49" charset="-122"/>
              </a:rPr>
              <a:t>公司挑选程序中还有对应聘者进行一系列心理测试。一些测试表明，约翰逊先生充满智慧而且具有相当熟练的社会技能。然而，其余关于个性和兴趣的测试，展现了公司难以接受的另一面。</a:t>
            </a:r>
          </a:p>
          <a:p>
            <a:endParaRPr lang="zh-CN" altLang="zh-CN" sz="2400" dirty="0">
              <a:latin typeface="KaiTi" panose="02010609060101010101" pitchFamily="49" charset="-122"/>
              <a:ea typeface="KaiTi" panose="02010609060101010101" pitchFamily="49" charset="-122"/>
            </a:endParaRPr>
          </a:p>
          <a:p>
            <a:endParaRPr lang="zh-CN" altLang="zh-CN" sz="2400" dirty="0">
              <a:latin typeface="KaiTi" panose="02010609060101010101" pitchFamily="49" charset="-122"/>
              <a:ea typeface="KaiTi" panose="02010609060101010101" pitchFamily="49" charset="-122"/>
            </a:endParaRPr>
          </a:p>
          <a:p>
            <a:endParaRPr lang="zh-CN" altLang="en-US" sz="2400" dirty="0">
              <a:latin typeface="KaiTi" panose="02010609060101010101" pitchFamily="49" charset="-122"/>
              <a:ea typeface="KaiTi" panose="02010609060101010101" pitchFamily="49" charset="-122"/>
            </a:endParaRPr>
          </a:p>
        </p:txBody>
      </p:sp>
      <p:grpSp>
        <p:nvGrpSpPr>
          <p:cNvPr id="17" name="组合 16"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a:extLst>
              <a:ext uri="{FF2B5EF4-FFF2-40B4-BE49-F238E27FC236}">
                <a16:creationId xmlns:a16="http://schemas.microsoft.com/office/drawing/2014/main" id="{561A2294-23CE-2643-9C8C-956FF59C7B35}"/>
              </a:ext>
            </a:extLst>
          </p:cNvPr>
          <p:cNvGrpSpPr/>
          <p:nvPr/>
        </p:nvGrpSpPr>
        <p:grpSpPr>
          <a:xfrm>
            <a:off x="171280" y="169033"/>
            <a:ext cx="1891633" cy="1891633"/>
            <a:chOff x="831765" y="1948847"/>
            <a:chExt cx="1891633" cy="1891633"/>
          </a:xfrm>
        </p:grpSpPr>
        <p:grpSp>
          <p:nvGrpSpPr>
            <p:cNvPr id="18" name="组合 17">
              <a:extLst>
                <a:ext uri="{FF2B5EF4-FFF2-40B4-BE49-F238E27FC236}">
                  <a16:creationId xmlns:a16="http://schemas.microsoft.com/office/drawing/2014/main" id="{311E4F6C-6AE8-9D4E-812F-5F11A10CD9D6}"/>
                </a:ext>
              </a:extLst>
            </p:cNvPr>
            <p:cNvGrpSpPr/>
            <p:nvPr/>
          </p:nvGrpSpPr>
          <p:grpSpPr>
            <a:xfrm>
              <a:off x="831765" y="1948847"/>
              <a:ext cx="1891633" cy="1891633"/>
              <a:chOff x="1375509" y="1976984"/>
              <a:chExt cx="2018000" cy="2018000"/>
            </a:xfrm>
          </p:grpSpPr>
          <p:sp>
            <p:nvSpPr>
              <p:cNvPr id="21" name="椭圆 20" descr="e7d195523061f1c0deeec63e560781cfd59afb0ea006f2a87ABB68BF51EA6619813959095094C18C62A12F549504892A4AAA8C1554C6663626E05CA27F281A14E6983772AFC3FB97135759321DEA3D709AACD122C08E6ED1C77BAD4A88EF4CD28A80260D8F97957F436F83C1F553EF0169027D0DBFA7A77088E1513DBDFC101C4B4DFF310B01A5021663E46B6BC2AAB5">
                <a:extLst>
                  <a:ext uri="{FF2B5EF4-FFF2-40B4-BE49-F238E27FC236}">
                    <a16:creationId xmlns:a16="http://schemas.microsoft.com/office/drawing/2014/main" id="{6D52AE6C-48D5-7145-BFBF-F6F39AF994E6}"/>
                  </a:ext>
                </a:extLst>
              </p:cNvPr>
              <p:cNvSpPr>
                <a:spLocks noChangeAspect="1"/>
              </p:cNvSpPr>
              <p:nvPr/>
            </p:nvSpPr>
            <p:spPr>
              <a:xfrm>
                <a:off x="1375509" y="1976984"/>
                <a:ext cx="2018000" cy="2018000"/>
              </a:xfrm>
              <a:prstGeom prst="ellipse">
                <a:avLst/>
              </a:prstGeom>
              <a:gradFill>
                <a:gsLst>
                  <a:gs pos="0">
                    <a:schemeClr val="bg1"/>
                  </a:gs>
                  <a:gs pos="100000">
                    <a:srgbClr val="C7C7C7"/>
                  </a:gs>
                </a:gsLst>
                <a:lin ang="13200000" scaled="0"/>
              </a:gradFill>
              <a:ln w="22225">
                <a:solidFill>
                  <a:schemeClr val="bg1"/>
                </a:solidFill>
              </a:ln>
              <a:effectLst>
                <a:outerShdw blurRad="393700" dist="1270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2" name="任意多边形 16">
                <a:extLst>
                  <a:ext uri="{FF2B5EF4-FFF2-40B4-BE49-F238E27FC236}">
                    <a16:creationId xmlns:a16="http://schemas.microsoft.com/office/drawing/2014/main" id="{175A8AAC-A5AF-5E42-8091-0E80E250512E}"/>
                  </a:ext>
                </a:extLst>
              </p:cNvPr>
              <p:cNvSpPr/>
              <p:nvPr/>
            </p:nvSpPr>
            <p:spPr>
              <a:xfrm rot="5400000">
                <a:off x="1220020" y="2637800"/>
                <a:ext cx="1007034" cy="694933"/>
              </a:xfrm>
              <a:custGeom>
                <a:avLst/>
                <a:gdLst>
                  <a:gd name="connsiteX0" fmla="*/ 0 w 1007034"/>
                  <a:gd name="connsiteY0" fmla="*/ 555348 h 694933"/>
                  <a:gd name="connsiteX1" fmla="*/ 322102 w 1007034"/>
                  <a:gd name="connsiteY1" fmla="*/ 0 h 694933"/>
                  <a:gd name="connsiteX2" fmla="*/ 392164 w 1007034"/>
                  <a:gd name="connsiteY2" fmla="*/ 21748 h 694933"/>
                  <a:gd name="connsiteX3" fmla="*/ 503517 w 1007034"/>
                  <a:gd name="connsiteY3" fmla="*/ 32974 h 694933"/>
                  <a:gd name="connsiteX4" fmla="*/ 614869 w 1007034"/>
                  <a:gd name="connsiteY4" fmla="*/ 21748 h 694933"/>
                  <a:gd name="connsiteX5" fmla="*/ 684932 w 1007034"/>
                  <a:gd name="connsiteY5" fmla="*/ 0 h 694933"/>
                  <a:gd name="connsiteX6" fmla="*/ 1007034 w 1007034"/>
                  <a:gd name="connsiteY6" fmla="*/ 555347 h 694933"/>
                  <a:gd name="connsiteX7" fmla="*/ 895766 w 1007034"/>
                  <a:gd name="connsiteY7" fmla="*/ 615742 h 694933"/>
                  <a:gd name="connsiteX8" fmla="*/ 503516 w 1007034"/>
                  <a:gd name="connsiteY8" fmla="*/ 694933 h 694933"/>
                  <a:gd name="connsiteX9" fmla="*/ 111266 w 1007034"/>
                  <a:gd name="connsiteY9" fmla="*/ 615742 h 694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07034" h="694933">
                    <a:moveTo>
                      <a:pt x="0" y="555348"/>
                    </a:moveTo>
                    <a:lnTo>
                      <a:pt x="322102" y="0"/>
                    </a:lnTo>
                    <a:lnTo>
                      <a:pt x="392164" y="21748"/>
                    </a:lnTo>
                    <a:cubicBezTo>
                      <a:pt x="428132" y="29108"/>
                      <a:pt x="465373" y="32974"/>
                      <a:pt x="503517" y="32974"/>
                    </a:cubicBezTo>
                    <a:cubicBezTo>
                      <a:pt x="541660" y="32974"/>
                      <a:pt x="578901" y="29108"/>
                      <a:pt x="614869" y="21748"/>
                    </a:cubicBezTo>
                    <a:lnTo>
                      <a:pt x="684932" y="0"/>
                    </a:lnTo>
                    <a:lnTo>
                      <a:pt x="1007034" y="555347"/>
                    </a:lnTo>
                    <a:lnTo>
                      <a:pt x="895766" y="615742"/>
                    </a:lnTo>
                    <a:cubicBezTo>
                      <a:pt x="775204" y="666735"/>
                      <a:pt x="642653" y="694933"/>
                      <a:pt x="503516" y="694933"/>
                    </a:cubicBezTo>
                    <a:cubicBezTo>
                      <a:pt x="364379" y="694933"/>
                      <a:pt x="231828" y="666735"/>
                      <a:pt x="111266" y="615742"/>
                    </a:cubicBezTo>
                    <a:close/>
                  </a:path>
                </a:pathLst>
              </a:custGeom>
              <a:solidFill>
                <a:srgbClr val="365B7C"/>
              </a:solidFill>
              <a:ln>
                <a:noFill/>
              </a:ln>
              <a:effectLst>
                <a:innerShdw blurRad="63500" dist="381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20" name="Freeform 48">
              <a:extLst>
                <a:ext uri="{FF2B5EF4-FFF2-40B4-BE49-F238E27FC236}">
                  <a16:creationId xmlns:a16="http://schemas.microsoft.com/office/drawing/2014/main" id="{1A85B2EB-679E-D34B-830C-21AA1AB4F95E}"/>
                </a:ext>
              </a:extLst>
            </p:cNvPr>
            <p:cNvSpPr>
              <a:spLocks noEditPoints="1"/>
            </p:cNvSpPr>
            <p:nvPr/>
          </p:nvSpPr>
          <p:spPr bwMode="auto">
            <a:xfrm>
              <a:off x="1822373" y="2622634"/>
              <a:ext cx="490056" cy="469081"/>
            </a:xfrm>
            <a:custGeom>
              <a:avLst/>
              <a:gdLst>
                <a:gd name="T0" fmla="*/ 419 w 628"/>
                <a:gd name="T1" fmla="*/ 232 h 600"/>
                <a:gd name="T2" fmla="*/ 411 w 628"/>
                <a:gd name="T3" fmla="*/ 249 h 600"/>
                <a:gd name="T4" fmla="*/ 408 w 628"/>
                <a:gd name="T5" fmla="*/ 261 h 600"/>
                <a:gd name="T6" fmla="*/ 409 w 628"/>
                <a:gd name="T7" fmla="*/ 283 h 600"/>
                <a:gd name="T8" fmla="*/ 417 w 628"/>
                <a:gd name="T9" fmla="*/ 304 h 600"/>
                <a:gd name="T10" fmla="*/ 424 w 628"/>
                <a:gd name="T11" fmla="*/ 315 h 600"/>
                <a:gd name="T12" fmla="*/ 441 w 628"/>
                <a:gd name="T13" fmla="*/ 330 h 600"/>
                <a:gd name="T14" fmla="*/ 453 w 628"/>
                <a:gd name="T15" fmla="*/ 335 h 600"/>
                <a:gd name="T16" fmla="*/ 478 w 628"/>
                <a:gd name="T17" fmla="*/ 200 h 600"/>
                <a:gd name="T18" fmla="*/ 449 w 628"/>
                <a:gd name="T19" fmla="*/ 206 h 600"/>
                <a:gd name="T20" fmla="*/ 433 w 628"/>
                <a:gd name="T21" fmla="*/ 216 h 600"/>
                <a:gd name="T22" fmla="*/ 425 w 628"/>
                <a:gd name="T23" fmla="*/ 224 h 600"/>
                <a:gd name="T24" fmla="*/ 384 w 628"/>
                <a:gd name="T25" fmla="*/ 70 h 600"/>
                <a:gd name="T26" fmla="*/ 314 w 628"/>
                <a:gd name="T27" fmla="*/ 140 h 600"/>
                <a:gd name="T28" fmla="*/ 379 w 628"/>
                <a:gd name="T29" fmla="*/ 283 h 600"/>
                <a:gd name="T30" fmla="*/ 379 w 628"/>
                <a:gd name="T31" fmla="*/ 254 h 600"/>
                <a:gd name="T32" fmla="*/ 359 w 628"/>
                <a:gd name="T33" fmla="*/ 154 h 600"/>
                <a:gd name="T34" fmla="*/ 250 w 628"/>
                <a:gd name="T35" fmla="*/ 270 h 600"/>
                <a:gd name="T36" fmla="*/ 314 w 628"/>
                <a:gd name="T37" fmla="*/ 396 h 600"/>
                <a:gd name="T38" fmla="*/ 282 w 628"/>
                <a:gd name="T39" fmla="*/ 400 h 600"/>
                <a:gd name="T40" fmla="*/ 267 w 628"/>
                <a:gd name="T41" fmla="*/ 382 h 600"/>
                <a:gd name="T42" fmla="*/ 257 w 628"/>
                <a:gd name="T43" fmla="*/ 374 h 600"/>
                <a:gd name="T44" fmla="*/ 214 w 628"/>
                <a:gd name="T45" fmla="*/ 356 h 600"/>
                <a:gd name="T46" fmla="*/ 195 w 628"/>
                <a:gd name="T47" fmla="*/ 354 h 600"/>
                <a:gd name="T48" fmla="*/ 0 w 628"/>
                <a:gd name="T49" fmla="*/ 600 h 600"/>
                <a:gd name="T50" fmla="*/ 83 w 628"/>
                <a:gd name="T51" fmla="*/ 454 h 600"/>
                <a:gd name="T52" fmla="*/ 216 w 628"/>
                <a:gd name="T53" fmla="*/ 454 h 600"/>
                <a:gd name="T54" fmla="*/ 301 w 628"/>
                <a:gd name="T55" fmla="*/ 600 h 600"/>
                <a:gd name="T56" fmla="*/ 282 w 628"/>
                <a:gd name="T57" fmla="*/ 400 h 600"/>
                <a:gd name="T58" fmla="*/ 433 w 628"/>
                <a:gd name="T59" fmla="*/ 354 h 600"/>
                <a:gd name="T60" fmla="*/ 413 w 628"/>
                <a:gd name="T61" fmla="*/ 356 h 600"/>
                <a:gd name="T62" fmla="*/ 361 w 628"/>
                <a:gd name="T63" fmla="*/ 382 h 600"/>
                <a:gd name="T64" fmla="*/ 353 w 628"/>
                <a:gd name="T65" fmla="*/ 391 h 600"/>
                <a:gd name="T66" fmla="*/ 389 w 628"/>
                <a:gd name="T67" fmla="*/ 600 h 600"/>
                <a:gd name="T68" fmla="*/ 410 w 628"/>
                <a:gd name="T69" fmla="*/ 600 h 600"/>
                <a:gd name="T70" fmla="*/ 564 w 628"/>
                <a:gd name="T71" fmla="*/ 454 h 600"/>
                <a:gd name="T72" fmla="*/ 628 w 628"/>
                <a:gd name="T73" fmla="*/ 460 h 600"/>
                <a:gd name="T74" fmla="*/ 151 w 628"/>
                <a:gd name="T75" fmla="*/ 340 h 600"/>
                <a:gd name="T76" fmla="*/ 186 w 628"/>
                <a:gd name="T77" fmla="*/ 330 h 600"/>
                <a:gd name="T78" fmla="*/ 196 w 628"/>
                <a:gd name="T79" fmla="*/ 323 h 600"/>
                <a:gd name="T80" fmla="*/ 216 w 628"/>
                <a:gd name="T81" fmla="*/ 295 h 600"/>
                <a:gd name="T82" fmla="*/ 219 w 628"/>
                <a:gd name="T83" fmla="*/ 281 h 600"/>
                <a:gd name="T84" fmla="*/ 219 w 628"/>
                <a:gd name="T85" fmla="*/ 258 h 600"/>
                <a:gd name="T86" fmla="*/ 214 w 628"/>
                <a:gd name="T87" fmla="*/ 241 h 600"/>
                <a:gd name="T88" fmla="*/ 208 w 628"/>
                <a:gd name="T89" fmla="*/ 231 h 600"/>
                <a:gd name="T90" fmla="*/ 195 w 628"/>
                <a:gd name="T91" fmla="*/ 217 h 600"/>
                <a:gd name="T92" fmla="*/ 186 w 628"/>
                <a:gd name="T93" fmla="*/ 210 h 600"/>
                <a:gd name="T94" fmla="*/ 151 w 628"/>
                <a:gd name="T95" fmla="*/ 200 h 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28" h="600">
                  <a:moveTo>
                    <a:pt x="425" y="224"/>
                  </a:moveTo>
                  <a:cubicBezTo>
                    <a:pt x="423" y="226"/>
                    <a:pt x="421" y="229"/>
                    <a:pt x="420" y="231"/>
                  </a:cubicBezTo>
                  <a:cubicBezTo>
                    <a:pt x="419" y="231"/>
                    <a:pt x="419" y="232"/>
                    <a:pt x="419" y="232"/>
                  </a:cubicBezTo>
                  <a:cubicBezTo>
                    <a:pt x="418" y="234"/>
                    <a:pt x="416" y="236"/>
                    <a:pt x="415" y="239"/>
                  </a:cubicBezTo>
                  <a:cubicBezTo>
                    <a:pt x="415" y="240"/>
                    <a:pt x="414" y="240"/>
                    <a:pt x="414" y="241"/>
                  </a:cubicBezTo>
                  <a:cubicBezTo>
                    <a:pt x="413" y="244"/>
                    <a:pt x="412" y="246"/>
                    <a:pt x="411" y="249"/>
                  </a:cubicBezTo>
                  <a:cubicBezTo>
                    <a:pt x="411" y="249"/>
                    <a:pt x="411" y="250"/>
                    <a:pt x="411" y="250"/>
                  </a:cubicBezTo>
                  <a:cubicBezTo>
                    <a:pt x="410" y="253"/>
                    <a:pt x="409" y="255"/>
                    <a:pt x="409" y="258"/>
                  </a:cubicBezTo>
                  <a:cubicBezTo>
                    <a:pt x="409" y="259"/>
                    <a:pt x="409" y="260"/>
                    <a:pt x="408" y="261"/>
                  </a:cubicBezTo>
                  <a:cubicBezTo>
                    <a:pt x="408" y="264"/>
                    <a:pt x="408" y="267"/>
                    <a:pt x="408" y="270"/>
                  </a:cubicBezTo>
                  <a:cubicBezTo>
                    <a:pt x="408" y="274"/>
                    <a:pt x="408" y="278"/>
                    <a:pt x="409" y="281"/>
                  </a:cubicBezTo>
                  <a:cubicBezTo>
                    <a:pt x="409" y="282"/>
                    <a:pt x="409" y="283"/>
                    <a:pt x="409" y="283"/>
                  </a:cubicBezTo>
                  <a:cubicBezTo>
                    <a:pt x="410" y="287"/>
                    <a:pt x="411" y="290"/>
                    <a:pt x="412" y="293"/>
                  </a:cubicBezTo>
                  <a:cubicBezTo>
                    <a:pt x="412" y="294"/>
                    <a:pt x="412" y="294"/>
                    <a:pt x="412" y="295"/>
                  </a:cubicBezTo>
                  <a:cubicBezTo>
                    <a:pt x="414" y="298"/>
                    <a:pt x="415" y="301"/>
                    <a:pt x="417" y="304"/>
                  </a:cubicBezTo>
                  <a:cubicBezTo>
                    <a:pt x="417" y="305"/>
                    <a:pt x="417" y="305"/>
                    <a:pt x="418" y="306"/>
                  </a:cubicBezTo>
                  <a:cubicBezTo>
                    <a:pt x="420" y="309"/>
                    <a:pt x="422" y="312"/>
                    <a:pt x="424" y="315"/>
                  </a:cubicBezTo>
                  <a:cubicBezTo>
                    <a:pt x="424" y="315"/>
                    <a:pt x="424" y="315"/>
                    <a:pt x="424" y="315"/>
                  </a:cubicBezTo>
                  <a:cubicBezTo>
                    <a:pt x="427" y="318"/>
                    <a:pt x="429" y="320"/>
                    <a:pt x="432" y="323"/>
                  </a:cubicBezTo>
                  <a:cubicBezTo>
                    <a:pt x="432" y="323"/>
                    <a:pt x="432" y="323"/>
                    <a:pt x="432" y="323"/>
                  </a:cubicBezTo>
                  <a:cubicBezTo>
                    <a:pt x="435" y="326"/>
                    <a:pt x="438" y="328"/>
                    <a:pt x="441" y="330"/>
                  </a:cubicBezTo>
                  <a:cubicBezTo>
                    <a:pt x="442" y="330"/>
                    <a:pt x="442" y="330"/>
                    <a:pt x="442" y="330"/>
                  </a:cubicBezTo>
                  <a:cubicBezTo>
                    <a:pt x="446" y="332"/>
                    <a:pt x="449" y="334"/>
                    <a:pt x="452" y="335"/>
                  </a:cubicBezTo>
                  <a:cubicBezTo>
                    <a:pt x="453" y="335"/>
                    <a:pt x="453" y="335"/>
                    <a:pt x="453" y="335"/>
                  </a:cubicBezTo>
                  <a:cubicBezTo>
                    <a:pt x="461" y="338"/>
                    <a:pt x="469" y="340"/>
                    <a:pt x="478" y="340"/>
                  </a:cubicBezTo>
                  <a:cubicBezTo>
                    <a:pt x="516" y="340"/>
                    <a:pt x="547" y="309"/>
                    <a:pt x="547" y="270"/>
                  </a:cubicBezTo>
                  <a:cubicBezTo>
                    <a:pt x="547" y="231"/>
                    <a:pt x="516" y="200"/>
                    <a:pt x="478" y="200"/>
                  </a:cubicBezTo>
                  <a:cubicBezTo>
                    <a:pt x="468" y="200"/>
                    <a:pt x="458" y="202"/>
                    <a:pt x="450" y="206"/>
                  </a:cubicBezTo>
                  <a:cubicBezTo>
                    <a:pt x="450" y="206"/>
                    <a:pt x="450" y="206"/>
                    <a:pt x="450" y="206"/>
                  </a:cubicBezTo>
                  <a:cubicBezTo>
                    <a:pt x="449" y="206"/>
                    <a:pt x="449" y="206"/>
                    <a:pt x="449" y="206"/>
                  </a:cubicBezTo>
                  <a:cubicBezTo>
                    <a:pt x="446" y="208"/>
                    <a:pt x="444" y="209"/>
                    <a:pt x="442" y="210"/>
                  </a:cubicBezTo>
                  <a:cubicBezTo>
                    <a:pt x="441" y="210"/>
                    <a:pt x="441" y="211"/>
                    <a:pt x="440" y="211"/>
                  </a:cubicBezTo>
                  <a:cubicBezTo>
                    <a:pt x="438" y="213"/>
                    <a:pt x="435" y="215"/>
                    <a:pt x="433" y="216"/>
                  </a:cubicBezTo>
                  <a:cubicBezTo>
                    <a:pt x="433" y="217"/>
                    <a:pt x="432" y="217"/>
                    <a:pt x="432" y="217"/>
                  </a:cubicBezTo>
                  <a:cubicBezTo>
                    <a:pt x="430" y="219"/>
                    <a:pt x="428" y="221"/>
                    <a:pt x="426" y="223"/>
                  </a:cubicBezTo>
                  <a:cubicBezTo>
                    <a:pt x="426" y="223"/>
                    <a:pt x="425" y="224"/>
                    <a:pt x="425" y="224"/>
                  </a:cubicBezTo>
                  <a:close/>
                  <a:moveTo>
                    <a:pt x="314" y="140"/>
                  </a:moveTo>
                  <a:lnTo>
                    <a:pt x="314" y="140"/>
                  </a:lnTo>
                  <a:cubicBezTo>
                    <a:pt x="353" y="140"/>
                    <a:pt x="384" y="108"/>
                    <a:pt x="384" y="70"/>
                  </a:cubicBezTo>
                  <a:cubicBezTo>
                    <a:pt x="384" y="31"/>
                    <a:pt x="353" y="0"/>
                    <a:pt x="314" y="0"/>
                  </a:cubicBezTo>
                  <a:cubicBezTo>
                    <a:pt x="275" y="0"/>
                    <a:pt x="244" y="31"/>
                    <a:pt x="244" y="70"/>
                  </a:cubicBezTo>
                  <a:cubicBezTo>
                    <a:pt x="244" y="108"/>
                    <a:pt x="275" y="140"/>
                    <a:pt x="314" y="140"/>
                  </a:cubicBezTo>
                  <a:close/>
                  <a:moveTo>
                    <a:pt x="379" y="336"/>
                  </a:moveTo>
                  <a:lnTo>
                    <a:pt x="379" y="336"/>
                  </a:lnTo>
                  <a:lnTo>
                    <a:pt x="379" y="283"/>
                  </a:lnTo>
                  <a:cubicBezTo>
                    <a:pt x="379" y="279"/>
                    <a:pt x="378" y="274"/>
                    <a:pt x="378" y="270"/>
                  </a:cubicBezTo>
                  <a:cubicBezTo>
                    <a:pt x="378" y="266"/>
                    <a:pt x="379" y="262"/>
                    <a:pt x="379" y="257"/>
                  </a:cubicBezTo>
                  <a:lnTo>
                    <a:pt x="379" y="254"/>
                  </a:lnTo>
                  <a:lnTo>
                    <a:pt x="380" y="254"/>
                  </a:lnTo>
                  <a:cubicBezTo>
                    <a:pt x="385" y="223"/>
                    <a:pt x="404" y="197"/>
                    <a:pt x="431" y="183"/>
                  </a:cubicBezTo>
                  <a:cubicBezTo>
                    <a:pt x="412" y="165"/>
                    <a:pt x="387" y="154"/>
                    <a:pt x="359" y="154"/>
                  </a:cubicBezTo>
                  <a:lnTo>
                    <a:pt x="269" y="154"/>
                  </a:lnTo>
                  <a:cubicBezTo>
                    <a:pt x="241" y="154"/>
                    <a:pt x="216" y="165"/>
                    <a:pt x="197" y="183"/>
                  </a:cubicBezTo>
                  <a:cubicBezTo>
                    <a:pt x="228" y="199"/>
                    <a:pt x="250" y="232"/>
                    <a:pt x="250" y="270"/>
                  </a:cubicBezTo>
                  <a:cubicBezTo>
                    <a:pt x="250" y="278"/>
                    <a:pt x="249" y="285"/>
                    <a:pt x="247" y="293"/>
                  </a:cubicBezTo>
                  <a:lnTo>
                    <a:pt x="247" y="335"/>
                  </a:lnTo>
                  <a:cubicBezTo>
                    <a:pt x="276" y="347"/>
                    <a:pt x="299" y="369"/>
                    <a:pt x="314" y="396"/>
                  </a:cubicBezTo>
                  <a:cubicBezTo>
                    <a:pt x="328" y="369"/>
                    <a:pt x="352" y="348"/>
                    <a:pt x="379" y="336"/>
                  </a:cubicBezTo>
                  <a:close/>
                  <a:moveTo>
                    <a:pt x="282" y="400"/>
                  </a:moveTo>
                  <a:lnTo>
                    <a:pt x="282" y="400"/>
                  </a:lnTo>
                  <a:cubicBezTo>
                    <a:pt x="280" y="397"/>
                    <a:pt x="278" y="394"/>
                    <a:pt x="275" y="391"/>
                  </a:cubicBezTo>
                  <a:cubicBezTo>
                    <a:pt x="275" y="390"/>
                    <a:pt x="274" y="390"/>
                    <a:pt x="274" y="390"/>
                  </a:cubicBezTo>
                  <a:cubicBezTo>
                    <a:pt x="272" y="387"/>
                    <a:pt x="270" y="385"/>
                    <a:pt x="267" y="382"/>
                  </a:cubicBezTo>
                  <a:cubicBezTo>
                    <a:pt x="267" y="382"/>
                    <a:pt x="266" y="382"/>
                    <a:pt x="266" y="381"/>
                  </a:cubicBezTo>
                  <a:cubicBezTo>
                    <a:pt x="263" y="379"/>
                    <a:pt x="261" y="377"/>
                    <a:pt x="258" y="375"/>
                  </a:cubicBezTo>
                  <a:cubicBezTo>
                    <a:pt x="257" y="374"/>
                    <a:pt x="257" y="374"/>
                    <a:pt x="257" y="374"/>
                  </a:cubicBezTo>
                  <a:cubicBezTo>
                    <a:pt x="247" y="367"/>
                    <a:pt x="237" y="362"/>
                    <a:pt x="225" y="359"/>
                  </a:cubicBezTo>
                  <a:cubicBezTo>
                    <a:pt x="223" y="358"/>
                    <a:pt x="220" y="357"/>
                    <a:pt x="218" y="357"/>
                  </a:cubicBezTo>
                  <a:cubicBezTo>
                    <a:pt x="217" y="356"/>
                    <a:pt x="215" y="356"/>
                    <a:pt x="214" y="356"/>
                  </a:cubicBezTo>
                  <a:cubicBezTo>
                    <a:pt x="212" y="356"/>
                    <a:pt x="210" y="355"/>
                    <a:pt x="208" y="355"/>
                  </a:cubicBezTo>
                  <a:cubicBezTo>
                    <a:pt x="207" y="355"/>
                    <a:pt x="206" y="355"/>
                    <a:pt x="205" y="355"/>
                  </a:cubicBezTo>
                  <a:cubicBezTo>
                    <a:pt x="202" y="354"/>
                    <a:pt x="199" y="354"/>
                    <a:pt x="195" y="354"/>
                  </a:cubicBezTo>
                  <a:lnTo>
                    <a:pt x="105" y="354"/>
                  </a:lnTo>
                  <a:cubicBezTo>
                    <a:pt x="47" y="354"/>
                    <a:pt x="0" y="401"/>
                    <a:pt x="0" y="460"/>
                  </a:cubicBezTo>
                  <a:lnTo>
                    <a:pt x="0" y="600"/>
                  </a:lnTo>
                  <a:lnTo>
                    <a:pt x="62" y="600"/>
                  </a:lnTo>
                  <a:lnTo>
                    <a:pt x="62" y="454"/>
                  </a:lnTo>
                  <a:lnTo>
                    <a:pt x="83" y="454"/>
                  </a:lnTo>
                  <a:lnTo>
                    <a:pt x="83" y="600"/>
                  </a:lnTo>
                  <a:lnTo>
                    <a:pt x="216" y="600"/>
                  </a:lnTo>
                  <a:lnTo>
                    <a:pt x="216" y="454"/>
                  </a:lnTo>
                  <a:lnTo>
                    <a:pt x="237" y="454"/>
                  </a:lnTo>
                  <a:lnTo>
                    <a:pt x="237" y="600"/>
                  </a:lnTo>
                  <a:lnTo>
                    <a:pt x="301" y="600"/>
                  </a:lnTo>
                  <a:lnTo>
                    <a:pt x="301" y="460"/>
                  </a:lnTo>
                  <a:cubicBezTo>
                    <a:pt x="301" y="437"/>
                    <a:pt x="294" y="417"/>
                    <a:pt x="282" y="400"/>
                  </a:cubicBezTo>
                  <a:cubicBezTo>
                    <a:pt x="282" y="400"/>
                    <a:pt x="282" y="400"/>
                    <a:pt x="282" y="400"/>
                  </a:cubicBezTo>
                  <a:close/>
                  <a:moveTo>
                    <a:pt x="523" y="354"/>
                  </a:moveTo>
                  <a:lnTo>
                    <a:pt x="523" y="354"/>
                  </a:lnTo>
                  <a:lnTo>
                    <a:pt x="433" y="354"/>
                  </a:lnTo>
                  <a:cubicBezTo>
                    <a:pt x="429" y="354"/>
                    <a:pt x="426" y="354"/>
                    <a:pt x="423" y="355"/>
                  </a:cubicBezTo>
                  <a:cubicBezTo>
                    <a:pt x="422" y="355"/>
                    <a:pt x="421" y="355"/>
                    <a:pt x="420" y="355"/>
                  </a:cubicBezTo>
                  <a:cubicBezTo>
                    <a:pt x="418" y="355"/>
                    <a:pt x="415" y="356"/>
                    <a:pt x="413" y="356"/>
                  </a:cubicBezTo>
                  <a:cubicBezTo>
                    <a:pt x="412" y="356"/>
                    <a:pt x="411" y="356"/>
                    <a:pt x="410" y="357"/>
                  </a:cubicBezTo>
                  <a:cubicBezTo>
                    <a:pt x="408" y="357"/>
                    <a:pt x="405" y="358"/>
                    <a:pt x="403" y="358"/>
                  </a:cubicBezTo>
                  <a:cubicBezTo>
                    <a:pt x="387" y="363"/>
                    <a:pt x="373" y="371"/>
                    <a:pt x="361" y="382"/>
                  </a:cubicBezTo>
                  <a:cubicBezTo>
                    <a:pt x="361" y="382"/>
                    <a:pt x="361" y="382"/>
                    <a:pt x="361" y="383"/>
                  </a:cubicBezTo>
                  <a:cubicBezTo>
                    <a:pt x="358" y="385"/>
                    <a:pt x="356" y="388"/>
                    <a:pt x="353" y="390"/>
                  </a:cubicBezTo>
                  <a:cubicBezTo>
                    <a:pt x="353" y="390"/>
                    <a:pt x="353" y="391"/>
                    <a:pt x="353" y="391"/>
                  </a:cubicBezTo>
                  <a:cubicBezTo>
                    <a:pt x="337" y="409"/>
                    <a:pt x="327" y="433"/>
                    <a:pt x="327" y="460"/>
                  </a:cubicBezTo>
                  <a:lnTo>
                    <a:pt x="327" y="600"/>
                  </a:lnTo>
                  <a:lnTo>
                    <a:pt x="389" y="600"/>
                  </a:lnTo>
                  <a:lnTo>
                    <a:pt x="389" y="454"/>
                  </a:lnTo>
                  <a:lnTo>
                    <a:pt x="410" y="454"/>
                  </a:lnTo>
                  <a:lnTo>
                    <a:pt x="410" y="600"/>
                  </a:lnTo>
                  <a:lnTo>
                    <a:pt x="543" y="600"/>
                  </a:lnTo>
                  <a:lnTo>
                    <a:pt x="543" y="454"/>
                  </a:lnTo>
                  <a:lnTo>
                    <a:pt x="564" y="454"/>
                  </a:lnTo>
                  <a:lnTo>
                    <a:pt x="564" y="600"/>
                  </a:lnTo>
                  <a:lnTo>
                    <a:pt x="628" y="600"/>
                  </a:lnTo>
                  <a:lnTo>
                    <a:pt x="628" y="460"/>
                  </a:lnTo>
                  <a:cubicBezTo>
                    <a:pt x="628" y="401"/>
                    <a:pt x="581" y="354"/>
                    <a:pt x="523" y="354"/>
                  </a:cubicBezTo>
                  <a:close/>
                  <a:moveTo>
                    <a:pt x="151" y="340"/>
                  </a:moveTo>
                  <a:lnTo>
                    <a:pt x="151" y="340"/>
                  </a:lnTo>
                  <a:cubicBezTo>
                    <a:pt x="159" y="340"/>
                    <a:pt x="167" y="338"/>
                    <a:pt x="175" y="335"/>
                  </a:cubicBezTo>
                  <a:cubicBezTo>
                    <a:pt x="175" y="335"/>
                    <a:pt x="175" y="335"/>
                    <a:pt x="176" y="335"/>
                  </a:cubicBezTo>
                  <a:cubicBezTo>
                    <a:pt x="179" y="334"/>
                    <a:pt x="183" y="332"/>
                    <a:pt x="186" y="330"/>
                  </a:cubicBezTo>
                  <a:cubicBezTo>
                    <a:pt x="186" y="330"/>
                    <a:pt x="186" y="330"/>
                    <a:pt x="186" y="330"/>
                  </a:cubicBezTo>
                  <a:cubicBezTo>
                    <a:pt x="190" y="328"/>
                    <a:pt x="193" y="326"/>
                    <a:pt x="196" y="323"/>
                  </a:cubicBezTo>
                  <a:cubicBezTo>
                    <a:pt x="196" y="323"/>
                    <a:pt x="196" y="323"/>
                    <a:pt x="196" y="323"/>
                  </a:cubicBezTo>
                  <a:cubicBezTo>
                    <a:pt x="202" y="318"/>
                    <a:pt x="206" y="312"/>
                    <a:pt x="210" y="306"/>
                  </a:cubicBezTo>
                  <a:cubicBezTo>
                    <a:pt x="211" y="305"/>
                    <a:pt x="211" y="305"/>
                    <a:pt x="211" y="304"/>
                  </a:cubicBezTo>
                  <a:cubicBezTo>
                    <a:pt x="213" y="301"/>
                    <a:pt x="214" y="298"/>
                    <a:pt x="216" y="295"/>
                  </a:cubicBezTo>
                  <a:cubicBezTo>
                    <a:pt x="216" y="294"/>
                    <a:pt x="216" y="294"/>
                    <a:pt x="216" y="293"/>
                  </a:cubicBezTo>
                  <a:cubicBezTo>
                    <a:pt x="217" y="290"/>
                    <a:pt x="218" y="287"/>
                    <a:pt x="219" y="283"/>
                  </a:cubicBezTo>
                  <a:cubicBezTo>
                    <a:pt x="219" y="282"/>
                    <a:pt x="219" y="282"/>
                    <a:pt x="219" y="281"/>
                  </a:cubicBezTo>
                  <a:cubicBezTo>
                    <a:pt x="220" y="278"/>
                    <a:pt x="220" y="274"/>
                    <a:pt x="220" y="270"/>
                  </a:cubicBezTo>
                  <a:cubicBezTo>
                    <a:pt x="220" y="267"/>
                    <a:pt x="220" y="264"/>
                    <a:pt x="220" y="261"/>
                  </a:cubicBezTo>
                  <a:cubicBezTo>
                    <a:pt x="219" y="260"/>
                    <a:pt x="219" y="259"/>
                    <a:pt x="219" y="258"/>
                  </a:cubicBezTo>
                  <a:cubicBezTo>
                    <a:pt x="219" y="255"/>
                    <a:pt x="218" y="252"/>
                    <a:pt x="217" y="250"/>
                  </a:cubicBezTo>
                  <a:cubicBezTo>
                    <a:pt x="217" y="249"/>
                    <a:pt x="217" y="249"/>
                    <a:pt x="217" y="249"/>
                  </a:cubicBezTo>
                  <a:cubicBezTo>
                    <a:pt x="216" y="246"/>
                    <a:pt x="215" y="244"/>
                    <a:pt x="214" y="241"/>
                  </a:cubicBezTo>
                  <a:cubicBezTo>
                    <a:pt x="214" y="240"/>
                    <a:pt x="213" y="240"/>
                    <a:pt x="213" y="239"/>
                  </a:cubicBezTo>
                  <a:cubicBezTo>
                    <a:pt x="212" y="236"/>
                    <a:pt x="210" y="234"/>
                    <a:pt x="209" y="231"/>
                  </a:cubicBezTo>
                  <a:lnTo>
                    <a:pt x="208" y="231"/>
                  </a:lnTo>
                  <a:cubicBezTo>
                    <a:pt x="207" y="229"/>
                    <a:pt x="205" y="226"/>
                    <a:pt x="203" y="224"/>
                  </a:cubicBezTo>
                  <a:cubicBezTo>
                    <a:pt x="203" y="224"/>
                    <a:pt x="202" y="223"/>
                    <a:pt x="202" y="223"/>
                  </a:cubicBezTo>
                  <a:cubicBezTo>
                    <a:pt x="200" y="221"/>
                    <a:pt x="198" y="219"/>
                    <a:pt x="195" y="217"/>
                  </a:cubicBezTo>
                  <a:cubicBezTo>
                    <a:pt x="195" y="217"/>
                    <a:pt x="195" y="217"/>
                    <a:pt x="195" y="216"/>
                  </a:cubicBezTo>
                  <a:cubicBezTo>
                    <a:pt x="193" y="215"/>
                    <a:pt x="190" y="213"/>
                    <a:pt x="188" y="211"/>
                  </a:cubicBezTo>
                  <a:cubicBezTo>
                    <a:pt x="187" y="211"/>
                    <a:pt x="187" y="210"/>
                    <a:pt x="186" y="210"/>
                  </a:cubicBezTo>
                  <a:cubicBezTo>
                    <a:pt x="184" y="209"/>
                    <a:pt x="181" y="207"/>
                    <a:pt x="179" y="206"/>
                  </a:cubicBezTo>
                  <a:cubicBezTo>
                    <a:pt x="179" y="206"/>
                    <a:pt x="178" y="206"/>
                    <a:pt x="178" y="206"/>
                  </a:cubicBezTo>
                  <a:cubicBezTo>
                    <a:pt x="170" y="202"/>
                    <a:pt x="160" y="200"/>
                    <a:pt x="151" y="200"/>
                  </a:cubicBezTo>
                  <a:cubicBezTo>
                    <a:pt x="112" y="200"/>
                    <a:pt x="81" y="231"/>
                    <a:pt x="81" y="270"/>
                  </a:cubicBezTo>
                  <a:cubicBezTo>
                    <a:pt x="81" y="309"/>
                    <a:pt x="112" y="340"/>
                    <a:pt x="151" y="340"/>
                  </a:cubicBezTo>
                  <a:close/>
                </a:path>
              </a:pathLst>
            </a:custGeom>
            <a:solidFill>
              <a:srgbClr val="365B7C"/>
            </a:solidFill>
            <a:ln>
              <a:noFill/>
            </a:ln>
          </p:spPr>
          <p:txBody>
            <a:bodyPr vert="horz" wrap="square" lIns="91440" tIns="45720" rIns="91440" bIns="45720" numCol="1" anchor="t" anchorCtr="0" compatLnSpc="1">
              <a:prstTxWarp prst="textNoShape">
                <a:avLst/>
              </a:prstTxWarp>
            </a:bodyPr>
            <a:lstStyle/>
            <a:p>
              <a:endParaRPr lang="zh-CN" altLang="en-US">
                <a:solidFill>
                  <a:schemeClr val="accent2"/>
                </a:solidFill>
              </a:endParaRPr>
            </a:p>
          </p:txBody>
        </p:sp>
      </p:grpSp>
      <p:sp>
        <p:nvSpPr>
          <p:cNvPr id="23" name="矩形 22">
            <a:extLst>
              <a:ext uri="{FF2B5EF4-FFF2-40B4-BE49-F238E27FC236}">
                <a16:creationId xmlns:a16="http://schemas.microsoft.com/office/drawing/2014/main" id="{CF3E8134-48A5-444B-8D6A-6A193DF3BF82}"/>
              </a:ext>
            </a:extLst>
          </p:cNvPr>
          <p:cNvSpPr/>
          <p:nvPr/>
        </p:nvSpPr>
        <p:spPr>
          <a:xfrm>
            <a:off x="2237463" y="878803"/>
            <a:ext cx="2087446" cy="470748"/>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800" b="1" dirty="0">
                <a:latin typeface="KaiTi" panose="02010609060101010101" pitchFamily="49" charset="-122"/>
                <a:ea typeface="KaiTi" panose="02010609060101010101" pitchFamily="49" charset="-122"/>
                <a:cs typeface="+mn-ea"/>
                <a:sym typeface="+mn-lt"/>
              </a:rPr>
              <a:t>案例导学</a:t>
            </a:r>
          </a:p>
        </p:txBody>
      </p:sp>
    </p:spTree>
    <p:extLst>
      <p:ext uri="{BB962C8B-B14F-4D97-AF65-F5344CB8AC3E}">
        <p14:creationId xmlns:p14="http://schemas.microsoft.com/office/powerpoint/2010/main" val="22851161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5" presetClass="entr" presetSubtype="0" fill="hold" nodeType="withEffect">
                                  <p:stCondLst>
                                    <p:cond delay="250"/>
                                  </p:stCondLst>
                                  <p:childTnLst>
                                    <p:set>
                                      <p:cBhvr>
                                        <p:cTn id="6" dur="1" fill="hold">
                                          <p:stCondLst>
                                            <p:cond delay="0"/>
                                          </p:stCondLst>
                                        </p:cTn>
                                        <p:tgtEl>
                                          <p:spTgt spid="17"/>
                                        </p:tgtEl>
                                        <p:attrNameLst>
                                          <p:attrName>style.visibility</p:attrName>
                                        </p:attrNameLst>
                                      </p:cBhvr>
                                      <p:to>
                                        <p:strVal val="visible"/>
                                      </p:to>
                                    </p:set>
                                    <p:anim calcmode="lin" valueType="num">
                                      <p:cBhvr>
                                        <p:cTn id="7" dur="500" decel="50000" fill="hold">
                                          <p:stCondLst>
                                            <p:cond delay="0"/>
                                          </p:stCondLst>
                                        </p:cTn>
                                        <p:tgtEl>
                                          <p:spTgt spid="17"/>
                                        </p:tgtEl>
                                        <p:attrNameLst>
                                          <p:attrName>style.rotation</p:attrName>
                                        </p:attrNameLst>
                                      </p:cBhvr>
                                      <p:tavLst>
                                        <p:tav tm="0">
                                          <p:val>
                                            <p:fltVal val="-90"/>
                                          </p:val>
                                        </p:tav>
                                        <p:tav tm="100000">
                                          <p:val>
                                            <p:fltVal val="0"/>
                                          </p:val>
                                        </p:tav>
                                      </p:tavLst>
                                    </p:anim>
                                    <p:anim calcmode="lin" valueType="num">
                                      <p:cBhvr>
                                        <p:cTn id="8" dur="500" decel="50000" fill="hold">
                                          <p:stCondLst>
                                            <p:cond delay="0"/>
                                          </p:stCondLst>
                                        </p:cTn>
                                        <p:tgtEl>
                                          <p:spTgt spid="17"/>
                                        </p:tgtEl>
                                        <p:attrNameLst>
                                          <p:attrName>ppt_w</p:attrName>
                                        </p:attrNameLst>
                                      </p:cBhvr>
                                      <p:tavLst>
                                        <p:tav tm="0">
                                          <p:val>
                                            <p:strVal val="#ppt_w"/>
                                          </p:val>
                                        </p:tav>
                                        <p:tav tm="100000">
                                          <p:val>
                                            <p:strVal val="#ppt_w*.05"/>
                                          </p:val>
                                        </p:tav>
                                      </p:tavLst>
                                    </p:anim>
                                    <p:anim calcmode="lin" valueType="num">
                                      <p:cBhvr>
                                        <p:cTn id="9" dur="500" accel="50000" fill="hold">
                                          <p:stCondLst>
                                            <p:cond delay="500"/>
                                          </p:stCondLst>
                                        </p:cTn>
                                        <p:tgtEl>
                                          <p:spTgt spid="17"/>
                                        </p:tgtEl>
                                        <p:attrNameLst>
                                          <p:attrName>ppt_w</p:attrName>
                                        </p:attrNameLst>
                                      </p:cBhvr>
                                      <p:tavLst>
                                        <p:tav tm="0">
                                          <p:val>
                                            <p:strVal val="#ppt_w*.05"/>
                                          </p:val>
                                        </p:tav>
                                        <p:tav tm="100000">
                                          <p:val>
                                            <p:strVal val="#ppt_w"/>
                                          </p:val>
                                        </p:tav>
                                      </p:tavLst>
                                    </p:anim>
                                    <p:anim calcmode="lin" valueType="num">
                                      <p:cBhvr>
                                        <p:cTn id="10" dur="1000" fill="hold"/>
                                        <p:tgtEl>
                                          <p:spTgt spid="17"/>
                                        </p:tgtEl>
                                        <p:attrNameLst>
                                          <p:attrName>ppt_h</p:attrName>
                                        </p:attrNameLst>
                                      </p:cBhvr>
                                      <p:tavLst>
                                        <p:tav tm="0">
                                          <p:val>
                                            <p:strVal val="#ppt_h"/>
                                          </p:val>
                                        </p:tav>
                                        <p:tav tm="100000">
                                          <p:val>
                                            <p:strVal val="#ppt_h"/>
                                          </p:val>
                                        </p:tav>
                                      </p:tavLst>
                                    </p:anim>
                                    <p:anim calcmode="lin" valueType="num">
                                      <p:cBhvr>
                                        <p:cTn id="11" dur="500" decel="50000" fill="hold">
                                          <p:stCondLst>
                                            <p:cond delay="0"/>
                                          </p:stCondLst>
                                        </p:cTn>
                                        <p:tgtEl>
                                          <p:spTgt spid="17"/>
                                        </p:tgtEl>
                                        <p:attrNameLst>
                                          <p:attrName>ppt_x</p:attrName>
                                        </p:attrNameLst>
                                      </p:cBhvr>
                                      <p:tavLst>
                                        <p:tav tm="0">
                                          <p:val>
                                            <p:strVal val="#ppt_x+.4"/>
                                          </p:val>
                                        </p:tav>
                                        <p:tav tm="100000">
                                          <p:val>
                                            <p:strVal val="#ppt_x"/>
                                          </p:val>
                                        </p:tav>
                                      </p:tavLst>
                                    </p:anim>
                                    <p:anim calcmode="lin" valueType="num">
                                      <p:cBhvr>
                                        <p:cTn id="12" dur="500" decel="50000" fill="hold">
                                          <p:stCondLst>
                                            <p:cond delay="0"/>
                                          </p:stCondLst>
                                        </p:cTn>
                                        <p:tgtEl>
                                          <p:spTgt spid="17"/>
                                        </p:tgtEl>
                                        <p:attrNameLst>
                                          <p:attrName>ppt_y</p:attrName>
                                        </p:attrNameLst>
                                      </p:cBhvr>
                                      <p:tavLst>
                                        <p:tav tm="0">
                                          <p:val>
                                            <p:strVal val="#ppt_y-.2"/>
                                          </p:val>
                                        </p:tav>
                                        <p:tav tm="100000">
                                          <p:val>
                                            <p:strVal val="#ppt_y+.1"/>
                                          </p:val>
                                        </p:tav>
                                      </p:tavLst>
                                    </p:anim>
                                    <p:anim calcmode="lin" valueType="num">
                                      <p:cBhvr>
                                        <p:cTn id="13" dur="500" accel="50000" fill="hold">
                                          <p:stCondLst>
                                            <p:cond delay="500"/>
                                          </p:stCondLst>
                                        </p:cTn>
                                        <p:tgtEl>
                                          <p:spTgt spid="17"/>
                                        </p:tgtEl>
                                        <p:attrNameLst>
                                          <p:attrName>ppt_y</p:attrName>
                                        </p:attrNameLst>
                                      </p:cBhvr>
                                      <p:tavLst>
                                        <p:tav tm="0">
                                          <p:val>
                                            <p:strVal val="#ppt_y+.1"/>
                                          </p:val>
                                        </p:tav>
                                        <p:tav tm="100000">
                                          <p:val>
                                            <p:strVal val="#ppt_y"/>
                                          </p:val>
                                        </p:tav>
                                      </p:tavLst>
                                    </p:anim>
                                    <p:animEffect transition="in" filter="fade">
                                      <p:cBhvr>
                                        <p:cTn id="14" dur="1000" decel="50000">
                                          <p:stCondLst>
                                            <p:cond delay="0"/>
                                          </p:stCondLst>
                                        </p:cTn>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矩形 15">
            <a:extLst>
              <a:ext uri="{FF2B5EF4-FFF2-40B4-BE49-F238E27FC236}">
                <a16:creationId xmlns:a16="http://schemas.microsoft.com/office/drawing/2014/main" id="{8FCF129B-8A5E-174B-9FE9-2B566E1B59E5}"/>
              </a:ext>
            </a:extLst>
          </p:cNvPr>
          <p:cNvSpPr/>
          <p:nvPr/>
        </p:nvSpPr>
        <p:spPr>
          <a:xfrm>
            <a:off x="1406916" y="1985688"/>
            <a:ext cx="10236703" cy="3416320"/>
          </a:xfrm>
          <a:prstGeom prst="rect">
            <a:avLst/>
          </a:prstGeom>
        </p:spPr>
        <p:txBody>
          <a:bodyPr wrap="square">
            <a:spAutoFit/>
          </a:bodyPr>
          <a:lstStyle/>
          <a:p>
            <a:r>
              <a:rPr lang="zh-CN" altLang="zh-CN" sz="2400" dirty="0">
                <a:latin typeface="KaiTi" panose="02010609060101010101" pitchFamily="49" charset="-122"/>
                <a:ea typeface="KaiTi" panose="02010609060101010101" pitchFamily="49" charset="-122"/>
              </a:rPr>
              <a:t>测试报告说，约翰逊先生有高度的个人创造力，这将使他不可能接受权威，不可能安顿下来投入一个大的部门所要求的工作中去。关于他的个性评估归结为，他不是公司想雇佣的那类人。依据测试结果，皮尔森先生还拿不定注意是否向总裁建议公司雇佣约翰逊先生。</a:t>
            </a:r>
          </a:p>
          <a:p>
            <a:r>
              <a:rPr lang="zh-CN" altLang="zh-CN" sz="2400" dirty="0">
                <a:latin typeface="KaiTi" panose="02010609060101010101" pitchFamily="49" charset="-122"/>
                <a:ea typeface="KaiTi" panose="02010609060101010101" pitchFamily="49" charset="-122"/>
              </a:rPr>
              <a:t>思考：</a:t>
            </a:r>
            <a:endParaRPr lang="en-US" altLang="zh-CN" sz="2400" dirty="0">
              <a:latin typeface="KaiTi" panose="02010609060101010101" pitchFamily="49" charset="-122"/>
              <a:ea typeface="KaiTi" panose="02010609060101010101" pitchFamily="49" charset="-122"/>
            </a:endParaRPr>
          </a:p>
          <a:p>
            <a:r>
              <a:rPr lang="en-US" altLang="zh-CN" sz="2400" dirty="0">
                <a:solidFill>
                  <a:srgbClr val="FF0000"/>
                </a:solidFill>
                <a:latin typeface="KaiTi" panose="02010609060101010101" pitchFamily="49" charset="-122"/>
                <a:ea typeface="KaiTi" panose="02010609060101010101" pitchFamily="49" charset="-122"/>
              </a:rPr>
              <a:t>1</a:t>
            </a:r>
            <a:r>
              <a:rPr lang="zh-CN" altLang="zh-CN" sz="2400" dirty="0">
                <a:solidFill>
                  <a:srgbClr val="FF0000"/>
                </a:solidFill>
                <a:latin typeface="KaiTi" panose="02010609060101010101" pitchFamily="49" charset="-122"/>
                <a:ea typeface="KaiTi" panose="02010609060101010101" pitchFamily="49" charset="-122"/>
              </a:rPr>
              <a:t>、公司是否可以录用约翰逊先生？皮尔森先生将建议什么？</a:t>
            </a:r>
          </a:p>
          <a:p>
            <a:r>
              <a:rPr lang="en-US" altLang="zh-CN" sz="2400" dirty="0">
                <a:solidFill>
                  <a:srgbClr val="FF0000"/>
                </a:solidFill>
                <a:latin typeface="KaiTi" panose="02010609060101010101" pitchFamily="49" charset="-122"/>
                <a:ea typeface="KaiTi" panose="02010609060101010101" pitchFamily="49" charset="-122"/>
              </a:rPr>
              <a:t>2</a:t>
            </a:r>
            <a:r>
              <a:rPr lang="zh-CN" altLang="zh-CN" sz="2400" dirty="0">
                <a:solidFill>
                  <a:srgbClr val="FF0000"/>
                </a:solidFill>
                <a:latin typeface="KaiTi" panose="02010609060101010101" pitchFamily="49" charset="-122"/>
                <a:ea typeface="KaiTi" panose="02010609060101010101" pitchFamily="49" charset="-122"/>
              </a:rPr>
              <a:t>、加入皮尔森雇佣了约翰逊先生，那么你认为约翰逊先生会不会“这山望着那山高”，在皮尔森公司干一段时间再跳槽？</a:t>
            </a:r>
          </a:p>
          <a:p>
            <a:endParaRPr lang="zh-CN" altLang="en-US" sz="2400" dirty="0">
              <a:latin typeface="KaiTi" panose="02010609060101010101" pitchFamily="49" charset="-122"/>
              <a:ea typeface="KaiTi" panose="02010609060101010101" pitchFamily="49" charset="-122"/>
            </a:endParaRPr>
          </a:p>
        </p:txBody>
      </p:sp>
      <p:grpSp>
        <p:nvGrpSpPr>
          <p:cNvPr id="17" name="组合 16"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a:extLst>
              <a:ext uri="{FF2B5EF4-FFF2-40B4-BE49-F238E27FC236}">
                <a16:creationId xmlns:a16="http://schemas.microsoft.com/office/drawing/2014/main" id="{561A2294-23CE-2643-9C8C-956FF59C7B35}"/>
              </a:ext>
            </a:extLst>
          </p:cNvPr>
          <p:cNvGrpSpPr/>
          <p:nvPr/>
        </p:nvGrpSpPr>
        <p:grpSpPr>
          <a:xfrm>
            <a:off x="171280" y="169033"/>
            <a:ext cx="1891633" cy="1891633"/>
            <a:chOff x="831765" y="1948847"/>
            <a:chExt cx="1891633" cy="1891633"/>
          </a:xfrm>
        </p:grpSpPr>
        <p:grpSp>
          <p:nvGrpSpPr>
            <p:cNvPr id="18" name="组合 17">
              <a:extLst>
                <a:ext uri="{FF2B5EF4-FFF2-40B4-BE49-F238E27FC236}">
                  <a16:creationId xmlns:a16="http://schemas.microsoft.com/office/drawing/2014/main" id="{311E4F6C-6AE8-9D4E-812F-5F11A10CD9D6}"/>
                </a:ext>
              </a:extLst>
            </p:cNvPr>
            <p:cNvGrpSpPr/>
            <p:nvPr/>
          </p:nvGrpSpPr>
          <p:grpSpPr>
            <a:xfrm>
              <a:off x="831765" y="1948847"/>
              <a:ext cx="1891633" cy="1891633"/>
              <a:chOff x="1375509" y="1976984"/>
              <a:chExt cx="2018000" cy="2018000"/>
            </a:xfrm>
          </p:grpSpPr>
          <p:sp>
            <p:nvSpPr>
              <p:cNvPr id="21" name="椭圆 20" descr="e7d195523061f1c0deeec63e560781cfd59afb0ea006f2a87ABB68BF51EA6619813959095094C18C62A12F549504892A4AAA8C1554C6663626E05CA27F281A14E6983772AFC3FB97135759321DEA3D709AACD122C08E6ED1C77BAD4A88EF4CD28A80260D8F97957F436F83C1F553EF0169027D0DBFA7A77088E1513DBDFC101C4B4DFF310B01A5021663E46B6BC2AAB5">
                <a:extLst>
                  <a:ext uri="{FF2B5EF4-FFF2-40B4-BE49-F238E27FC236}">
                    <a16:creationId xmlns:a16="http://schemas.microsoft.com/office/drawing/2014/main" id="{6D52AE6C-48D5-7145-BFBF-F6F39AF994E6}"/>
                  </a:ext>
                </a:extLst>
              </p:cNvPr>
              <p:cNvSpPr>
                <a:spLocks noChangeAspect="1"/>
              </p:cNvSpPr>
              <p:nvPr/>
            </p:nvSpPr>
            <p:spPr>
              <a:xfrm>
                <a:off x="1375509" y="1976984"/>
                <a:ext cx="2018000" cy="2018000"/>
              </a:xfrm>
              <a:prstGeom prst="ellipse">
                <a:avLst/>
              </a:prstGeom>
              <a:gradFill>
                <a:gsLst>
                  <a:gs pos="0">
                    <a:schemeClr val="bg1"/>
                  </a:gs>
                  <a:gs pos="100000">
                    <a:srgbClr val="C7C7C7"/>
                  </a:gs>
                </a:gsLst>
                <a:lin ang="13200000" scaled="0"/>
              </a:gradFill>
              <a:ln w="22225">
                <a:solidFill>
                  <a:schemeClr val="bg1"/>
                </a:solidFill>
              </a:ln>
              <a:effectLst>
                <a:outerShdw blurRad="393700" dist="1270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2" name="任意多边形 16">
                <a:extLst>
                  <a:ext uri="{FF2B5EF4-FFF2-40B4-BE49-F238E27FC236}">
                    <a16:creationId xmlns:a16="http://schemas.microsoft.com/office/drawing/2014/main" id="{175A8AAC-A5AF-5E42-8091-0E80E250512E}"/>
                  </a:ext>
                </a:extLst>
              </p:cNvPr>
              <p:cNvSpPr/>
              <p:nvPr/>
            </p:nvSpPr>
            <p:spPr>
              <a:xfrm rot="5400000">
                <a:off x="1220020" y="2637800"/>
                <a:ext cx="1007034" cy="694933"/>
              </a:xfrm>
              <a:custGeom>
                <a:avLst/>
                <a:gdLst>
                  <a:gd name="connsiteX0" fmla="*/ 0 w 1007034"/>
                  <a:gd name="connsiteY0" fmla="*/ 555348 h 694933"/>
                  <a:gd name="connsiteX1" fmla="*/ 322102 w 1007034"/>
                  <a:gd name="connsiteY1" fmla="*/ 0 h 694933"/>
                  <a:gd name="connsiteX2" fmla="*/ 392164 w 1007034"/>
                  <a:gd name="connsiteY2" fmla="*/ 21748 h 694933"/>
                  <a:gd name="connsiteX3" fmla="*/ 503517 w 1007034"/>
                  <a:gd name="connsiteY3" fmla="*/ 32974 h 694933"/>
                  <a:gd name="connsiteX4" fmla="*/ 614869 w 1007034"/>
                  <a:gd name="connsiteY4" fmla="*/ 21748 h 694933"/>
                  <a:gd name="connsiteX5" fmla="*/ 684932 w 1007034"/>
                  <a:gd name="connsiteY5" fmla="*/ 0 h 694933"/>
                  <a:gd name="connsiteX6" fmla="*/ 1007034 w 1007034"/>
                  <a:gd name="connsiteY6" fmla="*/ 555347 h 694933"/>
                  <a:gd name="connsiteX7" fmla="*/ 895766 w 1007034"/>
                  <a:gd name="connsiteY7" fmla="*/ 615742 h 694933"/>
                  <a:gd name="connsiteX8" fmla="*/ 503516 w 1007034"/>
                  <a:gd name="connsiteY8" fmla="*/ 694933 h 694933"/>
                  <a:gd name="connsiteX9" fmla="*/ 111266 w 1007034"/>
                  <a:gd name="connsiteY9" fmla="*/ 615742 h 694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07034" h="694933">
                    <a:moveTo>
                      <a:pt x="0" y="555348"/>
                    </a:moveTo>
                    <a:lnTo>
                      <a:pt x="322102" y="0"/>
                    </a:lnTo>
                    <a:lnTo>
                      <a:pt x="392164" y="21748"/>
                    </a:lnTo>
                    <a:cubicBezTo>
                      <a:pt x="428132" y="29108"/>
                      <a:pt x="465373" y="32974"/>
                      <a:pt x="503517" y="32974"/>
                    </a:cubicBezTo>
                    <a:cubicBezTo>
                      <a:pt x="541660" y="32974"/>
                      <a:pt x="578901" y="29108"/>
                      <a:pt x="614869" y="21748"/>
                    </a:cubicBezTo>
                    <a:lnTo>
                      <a:pt x="684932" y="0"/>
                    </a:lnTo>
                    <a:lnTo>
                      <a:pt x="1007034" y="555347"/>
                    </a:lnTo>
                    <a:lnTo>
                      <a:pt x="895766" y="615742"/>
                    </a:lnTo>
                    <a:cubicBezTo>
                      <a:pt x="775204" y="666735"/>
                      <a:pt x="642653" y="694933"/>
                      <a:pt x="503516" y="694933"/>
                    </a:cubicBezTo>
                    <a:cubicBezTo>
                      <a:pt x="364379" y="694933"/>
                      <a:pt x="231828" y="666735"/>
                      <a:pt x="111266" y="615742"/>
                    </a:cubicBezTo>
                    <a:close/>
                  </a:path>
                </a:pathLst>
              </a:custGeom>
              <a:solidFill>
                <a:srgbClr val="365B7C"/>
              </a:solidFill>
              <a:ln>
                <a:noFill/>
              </a:ln>
              <a:effectLst>
                <a:innerShdw blurRad="63500" dist="381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20" name="Freeform 48">
              <a:extLst>
                <a:ext uri="{FF2B5EF4-FFF2-40B4-BE49-F238E27FC236}">
                  <a16:creationId xmlns:a16="http://schemas.microsoft.com/office/drawing/2014/main" id="{1A85B2EB-679E-D34B-830C-21AA1AB4F95E}"/>
                </a:ext>
              </a:extLst>
            </p:cNvPr>
            <p:cNvSpPr>
              <a:spLocks noEditPoints="1"/>
            </p:cNvSpPr>
            <p:nvPr/>
          </p:nvSpPr>
          <p:spPr bwMode="auto">
            <a:xfrm>
              <a:off x="1822373" y="2622634"/>
              <a:ext cx="490056" cy="469081"/>
            </a:xfrm>
            <a:custGeom>
              <a:avLst/>
              <a:gdLst>
                <a:gd name="T0" fmla="*/ 419 w 628"/>
                <a:gd name="T1" fmla="*/ 232 h 600"/>
                <a:gd name="T2" fmla="*/ 411 w 628"/>
                <a:gd name="T3" fmla="*/ 249 h 600"/>
                <a:gd name="T4" fmla="*/ 408 w 628"/>
                <a:gd name="T5" fmla="*/ 261 h 600"/>
                <a:gd name="T6" fmla="*/ 409 w 628"/>
                <a:gd name="T7" fmla="*/ 283 h 600"/>
                <a:gd name="T8" fmla="*/ 417 w 628"/>
                <a:gd name="T9" fmla="*/ 304 h 600"/>
                <a:gd name="T10" fmla="*/ 424 w 628"/>
                <a:gd name="T11" fmla="*/ 315 h 600"/>
                <a:gd name="T12" fmla="*/ 441 w 628"/>
                <a:gd name="T13" fmla="*/ 330 h 600"/>
                <a:gd name="T14" fmla="*/ 453 w 628"/>
                <a:gd name="T15" fmla="*/ 335 h 600"/>
                <a:gd name="T16" fmla="*/ 478 w 628"/>
                <a:gd name="T17" fmla="*/ 200 h 600"/>
                <a:gd name="T18" fmla="*/ 449 w 628"/>
                <a:gd name="T19" fmla="*/ 206 h 600"/>
                <a:gd name="T20" fmla="*/ 433 w 628"/>
                <a:gd name="T21" fmla="*/ 216 h 600"/>
                <a:gd name="T22" fmla="*/ 425 w 628"/>
                <a:gd name="T23" fmla="*/ 224 h 600"/>
                <a:gd name="T24" fmla="*/ 384 w 628"/>
                <a:gd name="T25" fmla="*/ 70 h 600"/>
                <a:gd name="T26" fmla="*/ 314 w 628"/>
                <a:gd name="T27" fmla="*/ 140 h 600"/>
                <a:gd name="T28" fmla="*/ 379 w 628"/>
                <a:gd name="T29" fmla="*/ 283 h 600"/>
                <a:gd name="T30" fmla="*/ 379 w 628"/>
                <a:gd name="T31" fmla="*/ 254 h 600"/>
                <a:gd name="T32" fmla="*/ 359 w 628"/>
                <a:gd name="T33" fmla="*/ 154 h 600"/>
                <a:gd name="T34" fmla="*/ 250 w 628"/>
                <a:gd name="T35" fmla="*/ 270 h 600"/>
                <a:gd name="T36" fmla="*/ 314 w 628"/>
                <a:gd name="T37" fmla="*/ 396 h 600"/>
                <a:gd name="T38" fmla="*/ 282 w 628"/>
                <a:gd name="T39" fmla="*/ 400 h 600"/>
                <a:gd name="T40" fmla="*/ 267 w 628"/>
                <a:gd name="T41" fmla="*/ 382 h 600"/>
                <a:gd name="T42" fmla="*/ 257 w 628"/>
                <a:gd name="T43" fmla="*/ 374 h 600"/>
                <a:gd name="T44" fmla="*/ 214 w 628"/>
                <a:gd name="T45" fmla="*/ 356 h 600"/>
                <a:gd name="T46" fmla="*/ 195 w 628"/>
                <a:gd name="T47" fmla="*/ 354 h 600"/>
                <a:gd name="T48" fmla="*/ 0 w 628"/>
                <a:gd name="T49" fmla="*/ 600 h 600"/>
                <a:gd name="T50" fmla="*/ 83 w 628"/>
                <a:gd name="T51" fmla="*/ 454 h 600"/>
                <a:gd name="T52" fmla="*/ 216 w 628"/>
                <a:gd name="T53" fmla="*/ 454 h 600"/>
                <a:gd name="T54" fmla="*/ 301 w 628"/>
                <a:gd name="T55" fmla="*/ 600 h 600"/>
                <a:gd name="T56" fmla="*/ 282 w 628"/>
                <a:gd name="T57" fmla="*/ 400 h 600"/>
                <a:gd name="T58" fmla="*/ 433 w 628"/>
                <a:gd name="T59" fmla="*/ 354 h 600"/>
                <a:gd name="T60" fmla="*/ 413 w 628"/>
                <a:gd name="T61" fmla="*/ 356 h 600"/>
                <a:gd name="T62" fmla="*/ 361 w 628"/>
                <a:gd name="T63" fmla="*/ 382 h 600"/>
                <a:gd name="T64" fmla="*/ 353 w 628"/>
                <a:gd name="T65" fmla="*/ 391 h 600"/>
                <a:gd name="T66" fmla="*/ 389 w 628"/>
                <a:gd name="T67" fmla="*/ 600 h 600"/>
                <a:gd name="T68" fmla="*/ 410 w 628"/>
                <a:gd name="T69" fmla="*/ 600 h 600"/>
                <a:gd name="T70" fmla="*/ 564 w 628"/>
                <a:gd name="T71" fmla="*/ 454 h 600"/>
                <a:gd name="T72" fmla="*/ 628 w 628"/>
                <a:gd name="T73" fmla="*/ 460 h 600"/>
                <a:gd name="T74" fmla="*/ 151 w 628"/>
                <a:gd name="T75" fmla="*/ 340 h 600"/>
                <a:gd name="T76" fmla="*/ 186 w 628"/>
                <a:gd name="T77" fmla="*/ 330 h 600"/>
                <a:gd name="T78" fmla="*/ 196 w 628"/>
                <a:gd name="T79" fmla="*/ 323 h 600"/>
                <a:gd name="T80" fmla="*/ 216 w 628"/>
                <a:gd name="T81" fmla="*/ 295 h 600"/>
                <a:gd name="T82" fmla="*/ 219 w 628"/>
                <a:gd name="T83" fmla="*/ 281 h 600"/>
                <a:gd name="T84" fmla="*/ 219 w 628"/>
                <a:gd name="T85" fmla="*/ 258 h 600"/>
                <a:gd name="T86" fmla="*/ 214 w 628"/>
                <a:gd name="T87" fmla="*/ 241 h 600"/>
                <a:gd name="T88" fmla="*/ 208 w 628"/>
                <a:gd name="T89" fmla="*/ 231 h 600"/>
                <a:gd name="T90" fmla="*/ 195 w 628"/>
                <a:gd name="T91" fmla="*/ 217 h 600"/>
                <a:gd name="T92" fmla="*/ 186 w 628"/>
                <a:gd name="T93" fmla="*/ 210 h 600"/>
                <a:gd name="T94" fmla="*/ 151 w 628"/>
                <a:gd name="T95" fmla="*/ 200 h 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28" h="600">
                  <a:moveTo>
                    <a:pt x="425" y="224"/>
                  </a:moveTo>
                  <a:cubicBezTo>
                    <a:pt x="423" y="226"/>
                    <a:pt x="421" y="229"/>
                    <a:pt x="420" y="231"/>
                  </a:cubicBezTo>
                  <a:cubicBezTo>
                    <a:pt x="419" y="231"/>
                    <a:pt x="419" y="232"/>
                    <a:pt x="419" y="232"/>
                  </a:cubicBezTo>
                  <a:cubicBezTo>
                    <a:pt x="418" y="234"/>
                    <a:pt x="416" y="236"/>
                    <a:pt x="415" y="239"/>
                  </a:cubicBezTo>
                  <a:cubicBezTo>
                    <a:pt x="415" y="240"/>
                    <a:pt x="414" y="240"/>
                    <a:pt x="414" y="241"/>
                  </a:cubicBezTo>
                  <a:cubicBezTo>
                    <a:pt x="413" y="244"/>
                    <a:pt x="412" y="246"/>
                    <a:pt x="411" y="249"/>
                  </a:cubicBezTo>
                  <a:cubicBezTo>
                    <a:pt x="411" y="249"/>
                    <a:pt x="411" y="250"/>
                    <a:pt x="411" y="250"/>
                  </a:cubicBezTo>
                  <a:cubicBezTo>
                    <a:pt x="410" y="253"/>
                    <a:pt x="409" y="255"/>
                    <a:pt x="409" y="258"/>
                  </a:cubicBezTo>
                  <a:cubicBezTo>
                    <a:pt x="409" y="259"/>
                    <a:pt x="409" y="260"/>
                    <a:pt x="408" y="261"/>
                  </a:cubicBezTo>
                  <a:cubicBezTo>
                    <a:pt x="408" y="264"/>
                    <a:pt x="408" y="267"/>
                    <a:pt x="408" y="270"/>
                  </a:cubicBezTo>
                  <a:cubicBezTo>
                    <a:pt x="408" y="274"/>
                    <a:pt x="408" y="278"/>
                    <a:pt x="409" y="281"/>
                  </a:cubicBezTo>
                  <a:cubicBezTo>
                    <a:pt x="409" y="282"/>
                    <a:pt x="409" y="283"/>
                    <a:pt x="409" y="283"/>
                  </a:cubicBezTo>
                  <a:cubicBezTo>
                    <a:pt x="410" y="287"/>
                    <a:pt x="411" y="290"/>
                    <a:pt x="412" y="293"/>
                  </a:cubicBezTo>
                  <a:cubicBezTo>
                    <a:pt x="412" y="294"/>
                    <a:pt x="412" y="294"/>
                    <a:pt x="412" y="295"/>
                  </a:cubicBezTo>
                  <a:cubicBezTo>
                    <a:pt x="414" y="298"/>
                    <a:pt x="415" y="301"/>
                    <a:pt x="417" y="304"/>
                  </a:cubicBezTo>
                  <a:cubicBezTo>
                    <a:pt x="417" y="305"/>
                    <a:pt x="417" y="305"/>
                    <a:pt x="418" y="306"/>
                  </a:cubicBezTo>
                  <a:cubicBezTo>
                    <a:pt x="420" y="309"/>
                    <a:pt x="422" y="312"/>
                    <a:pt x="424" y="315"/>
                  </a:cubicBezTo>
                  <a:cubicBezTo>
                    <a:pt x="424" y="315"/>
                    <a:pt x="424" y="315"/>
                    <a:pt x="424" y="315"/>
                  </a:cubicBezTo>
                  <a:cubicBezTo>
                    <a:pt x="427" y="318"/>
                    <a:pt x="429" y="320"/>
                    <a:pt x="432" y="323"/>
                  </a:cubicBezTo>
                  <a:cubicBezTo>
                    <a:pt x="432" y="323"/>
                    <a:pt x="432" y="323"/>
                    <a:pt x="432" y="323"/>
                  </a:cubicBezTo>
                  <a:cubicBezTo>
                    <a:pt x="435" y="326"/>
                    <a:pt x="438" y="328"/>
                    <a:pt x="441" y="330"/>
                  </a:cubicBezTo>
                  <a:cubicBezTo>
                    <a:pt x="442" y="330"/>
                    <a:pt x="442" y="330"/>
                    <a:pt x="442" y="330"/>
                  </a:cubicBezTo>
                  <a:cubicBezTo>
                    <a:pt x="446" y="332"/>
                    <a:pt x="449" y="334"/>
                    <a:pt x="452" y="335"/>
                  </a:cubicBezTo>
                  <a:cubicBezTo>
                    <a:pt x="453" y="335"/>
                    <a:pt x="453" y="335"/>
                    <a:pt x="453" y="335"/>
                  </a:cubicBezTo>
                  <a:cubicBezTo>
                    <a:pt x="461" y="338"/>
                    <a:pt x="469" y="340"/>
                    <a:pt x="478" y="340"/>
                  </a:cubicBezTo>
                  <a:cubicBezTo>
                    <a:pt x="516" y="340"/>
                    <a:pt x="547" y="309"/>
                    <a:pt x="547" y="270"/>
                  </a:cubicBezTo>
                  <a:cubicBezTo>
                    <a:pt x="547" y="231"/>
                    <a:pt x="516" y="200"/>
                    <a:pt x="478" y="200"/>
                  </a:cubicBezTo>
                  <a:cubicBezTo>
                    <a:pt x="468" y="200"/>
                    <a:pt x="458" y="202"/>
                    <a:pt x="450" y="206"/>
                  </a:cubicBezTo>
                  <a:cubicBezTo>
                    <a:pt x="450" y="206"/>
                    <a:pt x="450" y="206"/>
                    <a:pt x="450" y="206"/>
                  </a:cubicBezTo>
                  <a:cubicBezTo>
                    <a:pt x="449" y="206"/>
                    <a:pt x="449" y="206"/>
                    <a:pt x="449" y="206"/>
                  </a:cubicBezTo>
                  <a:cubicBezTo>
                    <a:pt x="446" y="208"/>
                    <a:pt x="444" y="209"/>
                    <a:pt x="442" y="210"/>
                  </a:cubicBezTo>
                  <a:cubicBezTo>
                    <a:pt x="441" y="210"/>
                    <a:pt x="441" y="211"/>
                    <a:pt x="440" y="211"/>
                  </a:cubicBezTo>
                  <a:cubicBezTo>
                    <a:pt x="438" y="213"/>
                    <a:pt x="435" y="215"/>
                    <a:pt x="433" y="216"/>
                  </a:cubicBezTo>
                  <a:cubicBezTo>
                    <a:pt x="433" y="217"/>
                    <a:pt x="432" y="217"/>
                    <a:pt x="432" y="217"/>
                  </a:cubicBezTo>
                  <a:cubicBezTo>
                    <a:pt x="430" y="219"/>
                    <a:pt x="428" y="221"/>
                    <a:pt x="426" y="223"/>
                  </a:cubicBezTo>
                  <a:cubicBezTo>
                    <a:pt x="426" y="223"/>
                    <a:pt x="425" y="224"/>
                    <a:pt x="425" y="224"/>
                  </a:cubicBezTo>
                  <a:close/>
                  <a:moveTo>
                    <a:pt x="314" y="140"/>
                  </a:moveTo>
                  <a:lnTo>
                    <a:pt x="314" y="140"/>
                  </a:lnTo>
                  <a:cubicBezTo>
                    <a:pt x="353" y="140"/>
                    <a:pt x="384" y="108"/>
                    <a:pt x="384" y="70"/>
                  </a:cubicBezTo>
                  <a:cubicBezTo>
                    <a:pt x="384" y="31"/>
                    <a:pt x="353" y="0"/>
                    <a:pt x="314" y="0"/>
                  </a:cubicBezTo>
                  <a:cubicBezTo>
                    <a:pt x="275" y="0"/>
                    <a:pt x="244" y="31"/>
                    <a:pt x="244" y="70"/>
                  </a:cubicBezTo>
                  <a:cubicBezTo>
                    <a:pt x="244" y="108"/>
                    <a:pt x="275" y="140"/>
                    <a:pt x="314" y="140"/>
                  </a:cubicBezTo>
                  <a:close/>
                  <a:moveTo>
                    <a:pt x="379" y="336"/>
                  </a:moveTo>
                  <a:lnTo>
                    <a:pt x="379" y="336"/>
                  </a:lnTo>
                  <a:lnTo>
                    <a:pt x="379" y="283"/>
                  </a:lnTo>
                  <a:cubicBezTo>
                    <a:pt x="379" y="279"/>
                    <a:pt x="378" y="274"/>
                    <a:pt x="378" y="270"/>
                  </a:cubicBezTo>
                  <a:cubicBezTo>
                    <a:pt x="378" y="266"/>
                    <a:pt x="379" y="262"/>
                    <a:pt x="379" y="257"/>
                  </a:cubicBezTo>
                  <a:lnTo>
                    <a:pt x="379" y="254"/>
                  </a:lnTo>
                  <a:lnTo>
                    <a:pt x="380" y="254"/>
                  </a:lnTo>
                  <a:cubicBezTo>
                    <a:pt x="385" y="223"/>
                    <a:pt x="404" y="197"/>
                    <a:pt x="431" y="183"/>
                  </a:cubicBezTo>
                  <a:cubicBezTo>
                    <a:pt x="412" y="165"/>
                    <a:pt x="387" y="154"/>
                    <a:pt x="359" y="154"/>
                  </a:cubicBezTo>
                  <a:lnTo>
                    <a:pt x="269" y="154"/>
                  </a:lnTo>
                  <a:cubicBezTo>
                    <a:pt x="241" y="154"/>
                    <a:pt x="216" y="165"/>
                    <a:pt x="197" y="183"/>
                  </a:cubicBezTo>
                  <a:cubicBezTo>
                    <a:pt x="228" y="199"/>
                    <a:pt x="250" y="232"/>
                    <a:pt x="250" y="270"/>
                  </a:cubicBezTo>
                  <a:cubicBezTo>
                    <a:pt x="250" y="278"/>
                    <a:pt x="249" y="285"/>
                    <a:pt x="247" y="293"/>
                  </a:cubicBezTo>
                  <a:lnTo>
                    <a:pt x="247" y="335"/>
                  </a:lnTo>
                  <a:cubicBezTo>
                    <a:pt x="276" y="347"/>
                    <a:pt x="299" y="369"/>
                    <a:pt x="314" y="396"/>
                  </a:cubicBezTo>
                  <a:cubicBezTo>
                    <a:pt x="328" y="369"/>
                    <a:pt x="352" y="348"/>
                    <a:pt x="379" y="336"/>
                  </a:cubicBezTo>
                  <a:close/>
                  <a:moveTo>
                    <a:pt x="282" y="400"/>
                  </a:moveTo>
                  <a:lnTo>
                    <a:pt x="282" y="400"/>
                  </a:lnTo>
                  <a:cubicBezTo>
                    <a:pt x="280" y="397"/>
                    <a:pt x="278" y="394"/>
                    <a:pt x="275" y="391"/>
                  </a:cubicBezTo>
                  <a:cubicBezTo>
                    <a:pt x="275" y="390"/>
                    <a:pt x="274" y="390"/>
                    <a:pt x="274" y="390"/>
                  </a:cubicBezTo>
                  <a:cubicBezTo>
                    <a:pt x="272" y="387"/>
                    <a:pt x="270" y="385"/>
                    <a:pt x="267" y="382"/>
                  </a:cubicBezTo>
                  <a:cubicBezTo>
                    <a:pt x="267" y="382"/>
                    <a:pt x="266" y="382"/>
                    <a:pt x="266" y="381"/>
                  </a:cubicBezTo>
                  <a:cubicBezTo>
                    <a:pt x="263" y="379"/>
                    <a:pt x="261" y="377"/>
                    <a:pt x="258" y="375"/>
                  </a:cubicBezTo>
                  <a:cubicBezTo>
                    <a:pt x="257" y="374"/>
                    <a:pt x="257" y="374"/>
                    <a:pt x="257" y="374"/>
                  </a:cubicBezTo>
                  <a:cubicBezTo>
                    <a:pt x="247" y="367"/>
                    <a:pt x="237" y="362"/>
                    <a:pt x="225" y="359"/>
                  </a:cubicBezTo>
                  <a:cubicBezTo>
                    <a:pt x="223" y="358"/>
                    <a:pt x="220" y="357"/>
                    <a:pt x="218" y="357"/>
                  </a:cubicBezTo>
                  <a:cubicBezTo>
                    <a:pt x="217" y="356"/>
                    <a:pt x="215" y="356"/>
                    <a:pt x="214" y="356"/>
                  </a:cubicBezTo>
                  <a:cubicBezTo>
                    <a:pt x="212" y="356"/>
                    <a:pt x="210" y="355"/>
                    <a:pt x="208" y="355"/>
                  </a:cubicBezTo>
                  <a:cubicBezTo>
                    <a:pt x="207" y="355"/>
                    <a:pt x="206" y="355"/>
                    <a:pt x="205" y="355"/>
                  </a:cubicBezTo>
                  <a:cubicBezTo>
                    <a:pt x="202" y="354"/>
                    <a:pt x="199" y="354"/>
                    <a:pt x="195" y="354"/>
                  </a:cubicBezTo>
                  <a:lnTo>
                    <a:pt x="105" y="354"/>
                  </a:lnTo>
                  <a:cubicBezTo>
                    <a:pt x="47" y="354"/>
                    <a:pt x="0" y="401"/>
                    <a:pt x="0" y="460"/>
                  </a:cubicBezTo>
                  <a:lnTo>
                    <a:pt x="0" y="600"/>
                  </a:lnTo>
                  <a:lnTo>
                    <a:pt x="62" y="600"/>
                  </a:lnTo>
                  <a:lnTo>
                    <a:pt x="62" y="454"/>
                  </a:lnTo>
                  <a:lnTo>
                    <a:pt x="83" y="454"/>
                  </a:lnTo>
                  <a:lnTo>
                    <a:pt x="83" y="600"/>
                  </a:lnTo>
                  <a:lnTo>
                    <a:pt x="216" y="600"/>
                  </a:lnTo>
                  <a:lnTo>
                    <a:pt x="216" y="454"/>
                  </a:lnTo>
                  <a:lnTo>
                    <a:pt x="237" y="454"/>
                  </a:lnTo>
                  <a:lnTo>
                    <a:pt x="237" y="600"/>
                  </a:lnTo>
                  <a:lnTo>
                    <a:pt x="301" y="600"/>
                  </a:lnTo>
                  <a:lnTo>
                    <a:pt x="301" y="460"/>
                  </a:lnTo>
                  <a:cubicBezTo>
                    <a:pt x="301" y="437"/>
                    <a:pt x="294" y="417"/>
                    <a:pt x="282" y="400"/>
                  </a:cubicBezTo>
                  <a:cubicBezTo>
                    <a:pt x="282" y="400"/>
                    <a:pt x="282" y="400"/>
                    <a:pt x="282" y="400"/>
                  </a:cubicBezTo>
                  <a:close/>
                  <a:moveTo>
                    <a:pt x="523" y="354"/>
                  </a:moveTo>
                  <a:lnTo>
                    <a:pt x="523" y="354"/>
                  </a:lnTo>
                  <a:lnTo>
                    <a:pt x="433" y="354"/>
                  </a:lnTo>
                  <a:cubicBezTo>
                    <a:pt x="429" y="354"/>
                    <a:pt x="426" y="354"/>
                    <a:pt x="423" y="355"/>
                  </a:cubicBezTo>
                  <a:cubicBezTo>
                    <a:pt x="422" y="355"/>
                    <a:pt x="421" y="355"/>
                    <a:pt x="420" y="355"/>
                  </a:cubicBezTo>
                  <a:cubicBezTo>
                    <a:pt x="418" y="355"/>
                    <a:pt x="415" y="356"/>
                    <a:pt x="413" y="356"/>
                  </a:cubicBezTo>
                  <a:cubicBezTo>
                    <a:pt x="412" y="356"/>
                    <a:pt x="411" y="356"/>
                    <a:pt x="410" y="357"/>
                  </a:cubicBezTo>
                  <a:cubicBezTo>
                    <a:pt x="408" y="357"/>
                    <a:pt x="405" y="358"/>
                    <a:pt x="403" y="358"/>
                  </a:cubicBezTo>
                  <a:cubicBezTo>
                    <a:pt x="387" y="363"/>
                    <a:pt x="373" y="371"/>
                    <a:pt x="361" y="382"/>
                  </a:cubicBezTo>
                  <a:cubicBezTo>
                    <a:pt x="361" y="382"/>
                    <a:pt x="361" y="382"/>
                    <a:pt x="361" y="383"/>
                  </a:cubicBezTo>
                  <a:cubicBezTo>
                    <a:pt x="358" y="385"/>
                    <a:pt x="356" y="388"/>
                    <a:pt x="353" y="390"/>
                  </a:cubicBezTo>
                  <a:cubicBezTo>
                    <a:pt x="353" y="390"/>
                    <a:pt x="353" y="391"/>
                    <a:pt x="353" y="391"/>
                  </a:cubicBezTo>
                  <a:cubicBezTo>
                    <a:pt x="337" y="409"/>
                    <a:pt x="327" y="433"/>
                    <a:pt x="327" y="460"/>
                  </a:cubicBezTo>
                  <a:lnTo>
                    <a:pt x="327" y="600"/>
                  </a:lnTo>
                  <a:lnTo>
                    <a:pt x="389" y="600"/>
                  </a:lnTo>
                  <a:lnTo>
                    <a:pt x="389" y="454"/>
                  </a:lnTo>
                  <a:lnTo>
                    <a:pt x="410" y="454"/>
                  </a:lnTo>
                  <a:lnTo>
                    <a:pt x="410" y="600"/>
                  </a:lnTo>
                  <a:lnTo>
                    <a:pt x="543" y="600"/>
                  </a:lnTo>
                  <a:lnTo>
                    <a:pt x="543" y="454"/>
                  </a:lnTo>
                  <a:lnTo>
                    <a:pt x="564" y="454"/>
                  </a:lnTo>
                  <a:lnTo>
                    <a:pt x="564" y="600"/>
                  </a:lnTo>
                  <a:lnTo>
                    <a:pt x="628" y="600"/>
                  </a:lnTo>
                  <a:lnTo>
                    <a:pt x="628" y="460"/>
                  </a:lnTo>
                  <a:cubicBezTo>
                    <a:pt x="628" y="401"/>
                    <a:pt x="581" y="354"/>
                    <a:pt x="523" y="354"/>
                  </a:cubicBezTo>
                  <a:close/>
                  <a:moveTo>
                    <a:pt x="151" y="340"/>
                  </a:moveTo>
                  <a:lnTo>
                    <a:pt x="151" y="340"/>
                  </a:lnTo>
                  <a:cubicBezTo>
                    <a:pt x="159" y="340"/>
                    <a:pt x="167" y="338"/>
                    <a:pt x="175" y="335"/>
                  </a:cubicBezTo>
                  <a:cubicBezTo>
                    <a:pt x="175" y="335"/>
                    <a:pt x="175" y="335"/>
                    <a:pt x="176" y="335"/>
                  </a:cubicBezTo>
                  <a:cubicBezTo>
                    <a:pt x="179" y="334"/>
                    <a:pt x="183" y="332"/>
                    <a:pt x="186" y="330"/>
                  </a:cubicBezTo>
                  <a:cubicBezTo>
                    <a:pt x="186" y="330"/>
                    <a:pt x="186" y="330"/>
                    <a:pt x="186" y="330"/>
                  </a:cubicBezTo>
                  <a:cubicBezTo>
                    <a:pt x="190" y="328"/>
                    <a:pt x="193" y="326"/>
                    <a:pt x="196" y="323"/>
                  </a:cubicBezTo>
                  <a:cubicBezTo>
                    <a:pt x="196" y="323"/>
                    <a:pt x="196" y="323"/>
                    <a:pt x="196" y="323"/>
                  </a:cubicBezTo>
                  <a:cubicBezTo>
                    <a:pt x="202" y="318"/>
                    <a:pt x="206" y="312"/>
                    <a:pt x="210" y="306"/>
                  </a:cubicBezTo>
                  <a:cubicBezTo>
                    <a:pt x="211" y="305"/>
                    <a:pt x="211" y="305"/>
                    <a:pt x="211" y="304"/>
                  </a:cubicBezTo>
                  <a:cubicBezTo>
                    <a:pt x="213" y="301"/>
                    <a:pt x="214" y="298"/>
                    <a:pt x="216" y="295"/>
                  </a:cubicBezTo>
                  <a:cubicBezTo>
                    <a:pt x="216" y="294"/>
                    <a:pt x="216" y="294"/>
                    <a:pt x="216" y="293"/>
                  </a:cubicBezTo>
                  <a:cubicBezTo>
                    <a:pt x="217" y="290"/>
                    <a:pt x="218" y="287"/>
                    <a:pt x="219" y="283"/>
                  </a:cubicBezTo>
                  <a:cubicBezTo>
                    <a:pt x="219" y="282"/>
                    <a:pt x="219" y="282"/>
                    <a:pt x="219" y="281"/>
                  </a:cubicBezTo>
                  <a:cubicBezTo>
                    <a:pt x="220" y="278"/>
                    <a:pt x="220" y="274"/>
                    <a:pt x="220" y="270"/>
                  </a:cubicBezTo>
                  <a:cubicBezTo>
                    <a:pt x="220" y="267"/>
                    <a:pt x="220" y="264"/>
                    <a:pt x="220" y="261"/>
                  </a:cubicBezTo>
                  <a:cubicBezTo>
                    <a:pt x="219" y="260"/>
                    <a:pt x="219" y="259"/>
                    <a:pt x="219" y="258"/>
                  </a:cubicBezTo>
                  <a:cubicBezTo>
                    <a:pt x="219" y="255"/>
                    <a:pt x="218" y="252"/>
                    <a:pt x="217" y="250"/>
                  </a:cubicBezTo>
                  <a:cubicBezTo>
                    <a:pt x="217" y="249"/>
                    <a:pt x="217" y="249"/>
                    <a:pt x="217" y="249"/>
                  </a:cubicBezTo>
                  <a:cubicBezTo>
                    <a:pt x="216" y="246"/>
                    <a:pt x="215" y="244"/>
                    <a:pt x="214" y="241"/>
                  </a:cubicBezTo>
                  <a:cubicBezTo>
                    <a:pt x="214" y="240"/>
                    <a:pt x="213" y="240"/>
                    <a:pt x="213" y="239"/>
                  </a:cubicBezTo>
                  <a:cubicBezTo>
                    <a:pt x="212" y="236"/>
                    <a:pt x="210" y="234"/>
                    <a:pt x="209" y="231"/>
                  </a:cubicBezTo>
                  <a:lnTo>
                    <a:pt x="208" y="231"/>
                  </a:lnTo>
                  <a:cubicBezTo>
                    <a:pt x="207" y="229"/>
                    <a:pt x="205" y="226"/>
                    <a:pt x="203" y="224"/>
                  </a:cubicBezTo>
                  <a:cubicBezTo>
                    <a:pt x="203" y="224"/>
                    <a:pt x="202" y="223"/>
                    <a:pt x="202" y="223"/>
                  </a:cubicBezTo>
                  <a:cubicBezTo>
                    <a:pt x="200" y="221"/>
                    <a:pt x="198" y="219"/>
                    <a:pt x="195" y="217"/>
                  </a:cubicBezTo>
                  <a:cubicBezTo>
                    <a:pt x="195" y="217"/>
                    <a:pt x="195" y="217"/>
                    <a:pt x="195" y="216"/>
                  </a:cubicBezTo>
                  <a:cubicBezTo>
                    <a:pt x="193" y="215"/>
                    <a:pt x="190" y="213"/>
                    <a:pt x="188" y="211"/>
                  </a:cubicBezTo>
                  <a:cubicBezTo>
                    <a:pt x="187" y="211"/>
                    <a:pt x="187" y="210"/>
                    <a:pt x="186" y="210"/>
                  </a:cubicBezTo>
                  <a:cubicBezTo>
                    <a:pt x="184" y="209"/>
                    <a:pt x="181" y="207"/>
                    <a:pt x="179" y="206"/>
                  </a:cubicBezTo>
                  <a:cubicBezTo>
                    <a:pt x="179" y="206"/>
                    <a:pt x="178" y="206"/>
                    <a:pt x="178" y="206"/>
                  </a:cubicBezTo>
                  <a:cubicBezTo>
                    <a:pt x="170" y="202"/>
                    <a:pt x="160" y="200"/>
                    <a:pt x="151" y="200"/>
                  </a:cubicBezTo>
                  <a:cubicBezTo>
                    <a:pt x="112" y="200"/>
                    <a:pt x="81" y="231"/>
                    <a:pt x="81" y="270"/>
                  </a:cubicBezTo>
                  <a:cubicBezTo>
                    <a:pt x="81" y="309"/>
                    <a:pt x="112" y="340"/>
                    <a:pt x="151" y="340"/>
                  </a:cubicBezTo>
                  <a:close/>
                </a:path>
              </a:pathLst>
            </a:custGeom>
            <a:solidFill>
              <a:srgbClr val="365B7C"/>
            </a:solidFill>
            <a:ln>
              <a:noFill/>
            </a:ln>
          </p:spPr>
          <p:txBody>
            <a:bodyPr vert="horz" wrap="square" lIns="91440" tIns="45720" rIns="91440" bIns="45720" numCol="1" anchor="t" anchorCtr="0" compatLnSpc="1">
              <a:prstTxWarp prst="textNoShape">
                <a:avLst/>
              </a:prstTxWarp>
            </a:bodyPr>
            <a:lstStyle/>
            <a:p>
              <a:endParaRPr lang="zh-CN" altLang="en-US">
                <a:solidFill>
                  <a:schemeClr val="accent2"/>
                </a:solidFill>
              </a:endParaRPr>
            </a:p>
          </p:txBody>
        </p:sp>
      </p:grpSp>
      <p:sp>
        <p:nvSpPr>
          <p:cNvPr id="23" name="矩形 22">
            <a:extLst>
              <a:ext uri="{FF2B5EF4-FFF2-40B4-BE49-F238E27FC236}">
                <a16:creationId xmlns:a16="http://schemas.microsoft.com/office/drawing/2014/main" id="{CF3E8134-48A5-444B-8D6A-6A193DF3BF82}"/>
              </a:ext>
            </a:extLst>
          </p:cNvPr>
          <p:cNvSpPr/>
          <p:nvPr/>
        </p:nvSpPr>
        <p:spPr>
          <a:xfrm>
            <a:off x="2237463" y="878803"/>
            <a:ext cx="2087446" cy="470748"/>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800" b="1" dirty="0">
                <a:latin typeface="KaiTi" panose="02010609060101010101" pitchFamily="49" charset="-122"/>
                <a:ea typeface="KaiTi" panose="02010609060101010101" pitchFamily="49" charset="-122"/>
                <a:cs typeface="+mn-ea"/>
                <a:sym typeface="+mn-lt"/>
              </a:rPr>
              <a:t>案例导学</a:t>
            </a:r>
          </a:p>
        </p:txBody>
      </p:sp>
    </p:spTree>
    <p:extLst>
      <p:ext uri="{BB962C8B-B14F-4D97-AF65-F5344CB8AC3E}">
        <p14:creationId xmlns:p14="http://schemas.microsoft.com/office/powerpoint/2010/main" val="293971141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5" presetClass="entr" presetSubtype="0" fill="hold" nodeType="withEffect">
                                  <p:stCondLst>
                                    <p:cond delay="250"/>
                                  </p:stCondLst>
                                  <p:childTnLst>
                                    <p:set>
                                      <p:cBhvr>
                                        <p:cTn id="6" dur="1" fill="hold">
                                          <p:stCondLst>
                                            <p:cond delay="0"/>
                                          </p:stCondLst>
                                        </p:cTn>
                                        <p:tgtEl>
                                          <p:spTgt spid="17"/>
                                        </p:tgtEl>
                                        <p:attrNameLst>
                                          <p:attrName>style.visibility</p:attrName>
                                        </p:attrNameLst>
                                      </p:cBhvr>
                                      <p:to>
                                        <p:strVal val="visible"/>
                                      </p:to>
                                    </p:set>
                                    <p:anim calcmode="lin" valueType="num">
                                      <p:cBhvr>
                                        <p:cTn id="7" dur="500" decel="50000" fill="hold">
                                          <p:stCondLst>
                                            <p:cond delay="0"/>
                                          </p:stCondLst>
                                        </p:cTn>
                                        <p:tgtEl>
                                          <p:spTgt spid="17"/>
                                        </p:tgtEl>
                                        <p:attrNameLst>
                                          <p:attrName>style.rotation</p:attrName>
                                        </p:attrNameLst>
                                      </p:cBhvr>
                                      <p:tavLst>
                                        <p:tav tm="0">
                                          <p:val>
                                            <p:fltVal val="-90"/>
                                          </p:val>
                                        </p:tav>
                                        <p:tav tm="100000">
                                          <p:val>
                                            <p:fltVal val="0"/>
                                          </p:val>
                                        </p:tav>
                                      </p:tavLst>
                                    </p:anim>
                                    <p:anim calcmode="lin" valueType="num">
                                      <p:cBhvr>
                                        <p:cTn id="8" dur="500" decel="50000" fill="hold">
                                          <p:stCondLst>
                                            <p:cond delay="0"/>
                                          </p:stCondLst>
                                        </p:cTn>
                                        <p:tgtEl>
                                          <p:spTgt spid="17"/>
                                        </p:tgtEl>
                                        <p:attrNameLst>
                                          <p:attrName>ppt_w</p:attrName>
                                        </p:attrNameLst>
                                      </p:cBhvr>
                                      <p:tavLst>
                                        <p:tav tm="0">
                                          <p:val>
                                            <p:strVal val="#ppt_w"/>
                                          </p:val>
                                        </p:tav>
                                        <p:tav tm="100000">
                                          <p:val>
                                            <p:strVal val="#ppt_w*.05"/>
                                          </p:val>
                                        </p:tav>
                                      </p:tavLst>
                                    </p:anim>
                                    <p:anim calcmode="lin" valueType="num">
                                      <p:cBhvr>
                                        <p:cTn id="9" dur="500" accel="50000" fill="hold">
                                          <p:stCondLst>
                                            <p:cond delay="500"/>
                                          </p:stCondLst>
                                        </p:cTn>
                                        <p:tgtEl>
                                          <p:spTgt spid="17"/>
                                        </p:tgtEl>
                                        <p:attrNameLst>
                                          <p:attrName>ppt_w</p:attrName>
                                        </p:attrNameLst>
                                      </p:cBhvr>
                                      <p:tavLst>
                                        <p:tav tm="0">
                                          <p:val>
                                            <p:strVal val="#ppt_w*.05"/>
                                          </p:val>
                                        </p:tav>
                                        <p:tav tm="100000">
                                          <p:val>
                                            <p:strVal val="#ppt_w"/>
                                          </p:val>
                                        </p:tav>
                                      </p:tavLst>
                                    </p:anim>
                                    <p:anim calcmode="lin" valueType="num">
                                      <p:cBhvr>
                                        <p:cTn id="10" dur="1000" fill="hold"/>
                                        <p:tgtEl>
                                          <p:spTgt spid="17"/>
                                        </p:tgtEl>
                                        <p:attrNameLst>
                                          <p:attrName>ppt_h</p:attrName>
                                        </p:attrNameLst>
                                      </p:cBhvr>
                                      <p:tavLst>
                                        <p:tav tm="0">
                                          <p:val>
                                            <p:strVal val="#ppt_h"/>
                                          </p:val>
                                        </p:tav>
                                        <p:tav tm="100000">
                                          <p:val>
                                            <p:strVal val="#ppt_h"/>
                                          </p:val>
                                        </p:tav>
                                      </p:tavLst>
                                    </p:anim>
                                    <p:anim calcmode="lin" valueType="num">
                                      <p:cBhvr>
                                        <p:cTn id="11" dur="500" decel="50000" fill="hold">
                                          <p:stCondLst>
                                            <p:cond delay="0"/>
                                          </p:stCondLst>
                                        </p:cTn>
                                        <p:tgtEl>
                                          <p:spTgt spid="17"/>
                                        </p:tgtEl>
                                        <p:attrNameLst>
                                          <p:attrName>ppt_x</p:attrName>
                                        </p:attrNameLst>
                                      </p:cBhvr>
                                      <p:tavLst>
                                        <p:tav tm="0">
                                          <p:val>
                                            <p:strVal val="#ppt_x+.4"/>
                                          </p:val>
                                        </p:tav>
                                        <p:tav tm="100000">
                                          <p:val>
                                            <p:strVal val="#ppt_x"/>
                                          </p:val>
                                        </p:tav>
                                      </p:tavLst>
                                    </p:anim>
                                    <p:anim calcmode="lin" valueType="num">
                                      <p:cBhvr>
                                        <p:cTn id="12" dur="500" decel="50000" fill="hold">
                                          <p:stCondLst>
                                            <p:cond delay="0"/>
                                          </p:stCondLst>
                                        </p:cTn>
                                        <p:tgtEl>
                                          <p:spTgt spid="17"/>
                                        </p:tgtEl>
                                        <p:attrNameLst>
                                          <p:attrName>ppt_y</p:attrName>
                                        </p:attrNameLst>
                                      </p:cBhvr>
                                      <p:tavLst>
                                        <p:tav tm="0">
                                          <p:val>
                                            <p:strVal val="#ppt_y-.2"/>
                                          </p:val>
                                        </p:tav>
                                        <p:tav tm="100000">
                                          <p:val>
                                            <p:strVal val="#ppt_y+.1"/>
                                          </p:val>
                                        </p:tav>
                                      </p:tavLst>
                                    </p:anim>
                                    <p:anim calcmode="lin" valueType="num">
                                      <p:cBhvr>
                                        <p:cTn id="13" dur="500" accel="50000" fill="hold">
                                          <p:stCondLst>
                                            <p:cond delay="500"/>
                                          </p:stCondLst>
                                        </p:cTn>
                                        <p:tgtEl>
                                          <p:spTgt spid="17"/>
                                        </p:tgtEl>
                                        <p:attrNameLst>
                                          <p:attrName>ppt_y</p:attrName>
                                        </p:attrNameLst>
                                      </p:cBhvr>
                                      <p:tavLst>
                                        <p:tav tm="0">
                                          <p:val>
                                            <p:strVal val="#ppt_y+.1"/>
                                          </p:val>
                                        </p:tav>
                                        <p:tav tm="100000">
                                          <p:val>
                                            <p:strVal val="#ppt_y"/>
                                          </p:val>
                                        </p:tav>
                                      </p:tavLst>
                                    </p:anim>
                                    <p:animEffect transition="in" filter="fade">
                                      <p:cBhvr>
                                        <p:cTn id="14" dur="1000" decel="50000">
                                          <p:stCondLst>
                                            <p:cond delay="0"/>
                                          </p:stCondLst>
                                        </p:cTn>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2" name="组合 31"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GrpSpPr/>
          <p:nvPr/>
        </p:nvGrpSpPr>
        <p:grpSpPr>
          <a:xfrm>
            <a:off x="6937658" y="2769557"/>
            <a:ext cx="412014" cy="603688"/>
            <a:chOff x="2905126" y="2119313"/>
            <a:chExt cx="798511" cy="1169987"/>
          </a:xfrm>
          <a:solidFill>
            <a:schemeClr val="bg1">
              <a:lumMod val="65000"/>
            </a:schemeClr>
          </a:solidFill>
        </p:grpSpPr>
        <p:sp>
          <p:nvSpPr>
            <p:cNvPr id="33" name="Freeform 99"/>
            <p:cNvSpPr>
              <a:spLocks/>
            </p:cNvSpPr>
            <p:nvPr/>
          </p:nvSpPr>
          <p:spPr bwMode="auto">
            <a:xfrm>
              <a:off x="2905126" y="3157538"/>
              <a:ext cx="55562" cy="131762"/>
            </a:xfrm>
            <a:custGeom>
              <a:avLst/>
              <a:gdLst>
                <a:gd name="T0" fmla="*/ 1 w 2"/>
                <a:gd name="T1" fmla="*/ 5 h 5"/>
                <a:gd name="T2" fmla="*/ 0 w 2"/>
                <a:gd name="T3" fmla="*/ 4 h 5"/>
                <a:gd name="T4" fmla="*/ 0 w 2"/>
                <a:gd name="T5" fmla="*/ 1 h 5"/>
                <a:gd name="T6" fmla="*/ 1 w 2"/>
                <a:gd name="T7" fmla="*/ 0 h 5"/>
                <a:gd name="T8" fmla="*/ 2 w 2"/>
                <a:gd name="T9" fmla="*/ 1 h 5"/>
                <a:gd name="T10" fmla="*/ 2 w 2"/>
                <a:gd name="T11" fmla="*/ 4 h 5"/>
                <a:gd name="T12" fmla="*/ 1 w 2"/>
                <a:gd name="T13" fmla="*/ 5 h 5"/>
              </a:gdLst>
              <a:ahLst/>
              <a:cxnLst>
                <a:cxn ang="0">
                  <a:pos x="T0" y="T1"/>
                </a:cxn>
                <a:cxn ang="0">
                  <a:pos x="T2" y="T3"/>
                </a:cxn>
                <a:cxn ang="0">
                  <a:pos x="T4" y="T5"/>
                </a:cxn>
                <a:cxn ang="0">
                  <a:pos x="T6" y="T7"/>
                </a:cxn>
                <a:cxn ang="0">
                  <a:pos x="T8" y="T9"/>
                </a:cxn>
                <a:cxn ang="0">
                  <a:pos x="T10" y="T11"/>
                </a:cxn>
                <a:cxn ang="0">
                  <a:pos x="T12" y="T13"/>
                </a:cxn>
              </a:cxnLst>
              <a:rect l="0" t="0" r="r" b="b"/>
              <a:pathLst>
                <a:path w="2" h="5">
                  <a:moveTo>
                    <a:pt x="1" y="5"/>
                  </a:moveTo>
                  <a:cubicBezTo>
                    <a:pt x="1" y="5"/>
                    <a:pt x="0" y="4"/>
                    <a:pt x="0" y="4"/>
                  </a:cubicBezTo>
                  <a:cubicBezTo>
                    <a:pt x="0" y="1"/>
                    <a:pt x="0" y="1"/>
                    <a:pt x="0" y="1"/>
                  </a:cubicBezTo>
                  <a:cubicBezTo>
                    <a:pt x="0" y="0"/>
                    <a:pt x="1" y="0"/>
                    <a:pt x="1" y="0"/>
                  </a:cubicBezTo>
                  <a:cubicBezTo>
                    <a:pt x="2" y="0"/>
                    <a:pt x="2" y="0"/>
                    <a:pt x="2" y="1"/>
                  </a:cubicBezTo>
                  <a:cubicBezTo>
                    <a:pt x="2" y="4"/>
                    <a:pt x="2" y="4"/>
                    <a:pt x="2" y="4"/>
                  </a:cubicBezTo>
                  <a:cubicBezTo>
                    <a:pt x="2" y="4"/>
                    <a:pt x="2" y="5"/>
                    <a:pt x="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 name="Freeform 100"/>
            <p:cNvSpPr>
              <a:spLocks noEditPoints="1"/>
            </p:cNvSpPr>
            <p:nvPr/>
          </p:nvSpPr>
          <p:spPr bwMode="auto">
            <a:xfrm>
              <a:off x="2905126" y="2384425"/>
              <a:ext cx="55562" cy="639762"/>
            </a:xfrm>
            <a:custGeom>
              <a:avLst/>
              <a:gdLst>
                <a:gd name="T0" fmla="*/ 1 w 2"/>
                <a:gd name="T1" fmla="*/ 24 h 24"/>
                <a:gd name="T2" fmla="*/ 0 w 2"/>
                <a:gd name="T3" fmla="*/ 23 h 24"/>
                <a:gd name="T4" fmla="*/ 0 w 2"/>
                <a:gd name="T5" fmla="*/ 16 h 24"/>
                <a:gd name="T6" fmla="*/ 1 w 2"/>
                <a:gd name="T7" fmla="*/ 15 h 24"/>
                <a:gd name="T8" fmla="*/ 2 w 2"/>
                <a:gd name="T9" fmla="*/ 16 h 24"/>
                <a:gd name="T10" fmla="*/ 2 w 2"/>
                <a:gd name="T11" fmla="*/ 23 h 24"/>
                <a:gd name="T12" fmla="*/ 1 w 2"/>
                <a:gd name="T13" fmla="*/ 24 h 24"/>
                <a:gd name="T14" fmla="*/ 1 w 2"/>
                <a:gd name="T15" fmla="*/ 10 h 24"/>
                <a:gd name="T16" fmla="*/ 0 w 2"/>
                <a:gd name="T17" fmla="*/ 9 h 24"/>
                <a:gd name="T18" fmla="*/ 0 w 2"/>
                <a:gd name="T19" fmla="*/ 1 h 24"/>
                <a:gd name="T20" fmla="*/ 1 w 2"/>
                <a:gd name="T21" fmla="*/ 0 h 24"/>
                <a:gd name="T22" fmla="*/ 2 w 2"/>
                <a:gd name="T23" fmla="*/ 1 h 24"/>
                <a:gd name="T24" fmla="*/ 2 w 2"/>
                <a:gd name="T25" fmla="*/ 9 h 24"/>
                <a:gd name="T26" fmla="*/ 1 w 2"/>
                <a:gd name="T27" fmla="*/ 1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 h="24">
                  <a:moveTo>
                    <a:pt x="1" y="24"/>
                  </a:moveTo>
                  <a:cubicBezTo>
                    <a:pt x="1" y="24"/>
                    <a:pt x="0" y="23"/>
                    <a:pt x="0" y="23"/>
                  </a:cubicBezTo>
                  <a:cubicBezTo>
                    <a:pt x="0" y="16"/>
                    <a:pt x="0" y="16"/>
                    <a:pt x="0" y="16"/>
                  </a:cubicBezTo>
                  <a:cubicBezTo>
                    <a:pt x="0" y="15"/>
                    <a:pt x="1" y="15"/>
                    <a:pt x="1" y="15"/>
                  </a:cubicBezTo>
                  <a:cubicBezTo>
                    <a:pt x="2" y="15"/>
                    <a:pt x="2" y="15"/>
                    <a:pt x="2" y="16"/>
                  </a:cubicBezTo>
                  <a:cubicBezTo>
                    <a:pt x="2" y="23"/>
                    <a:pt x="2" y="23"/>
                    <a:pt x="2" y="23"/>
                  </a:cubicBezTo>
                  <a:cubicBezTo>
                    <a:pt x="2" y="23"/>
                    <a:pt x="2" y="24"/>
                    <a:pt x="1" y="24"/>
                  </a:cubicBezTo>
                  <a:close/>
                  <a:moveTo>
                    <a:pt x="1" y="10"/>
                  </a:moveTo>
                  <a:cubicBezTo>
                    <a:pt x="1" y="10"/>
                    <a:pt x="0" y="9"/>
                    <a:pt x="0" y="9"/>
                  </a:cubicBezTo>
                  <a:cubicBezTo>
                    <a:pt x="0" y="1"/>
                    <a:pt x="0" y="1"/>
                    <a:pt x="0" y="1"/>
                  </a:cubicBezTo>
                  <a:cubicBezTo>
                    <a:pt x="0" y="1"/>
                    <a:pt x="1" y="0"/>
                    <a:pt x="1" y="0"/>
                  </a:cubicBezTo>
                  <a:cubicBezTo>
                    <a:pt x="2" y="0"/>
                    <a:pt x="2" y="1"/>
                    <a:pt x="2" y="1"/>
                  </a:cubicBezTo>
                  <a:cubicBezTo>
                    <a:pt x="2" y="9"/>
                    <a:pt x="2" y="9"/>
                    <a:pt x="2" y="9"/>
                  </a:cubicBezTo>
                  <a:cubicBezTo>
                    <a:pt x="2" y="9"/>
                    <a:pt x="2" y="10"/>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 name="Freeform 101"/>
            <p:cNvSpPr>
              <a:spLocks/>
            </p:cNvSpPr>
            <p:nvPr/>
          </p:nvSpPr>
          <p:spPr bwMode="auto">
            <a:xfrm>
              <a:off x="2905126" y="2119313"/>
              <a:ext cx="138112" cy="131762"/>
            </a:xfrm>
            <a:custGeom>
              <a:avLst/>
              <a:gdLst>
                <a:gd name="T0" fmla="*/ 1 w 5"/>
                <a:gd name="T1" fmla="*/ 5 h 5"/>
                <a:gd name="T2" fmla="*/ 0 w 5"/>
                <a:gd name="T3" fmla="*/ 4 h 5"/>
                <a:gd name="T4" fmla="*/ 0 w 5"/>
                <a:gd name="T5" fmla="*/ 1 h 5"/>
                <a:gd name="T6" fmla="*/ 1 w 5"/>
                <a:gd name="T7" fmla="*/ 0 h 5"/>
                <a:gd name="T8" fmla="*/ 4 w 5"/>
                <a:gd name="T9" fmla="*/ 0 h 5"/>
                <a:gd name="T10" fmla="*/ 5 w 5"/>
                <a:gd name="T11" fmla="*/ 1 h 5"/>
                <a:gd name="T12" fmla="*/ 4 w 5"/>
                <a:gd name="T13" fmla="*/ 2 h 5"/>
                <a:gd name="T14" fmla="*/ 2 w 5"/>
                <a:gd name="T15" fmla="*/ 2 h 5"/>
                <a:gd name="T16" fmla="*/ 2 w 5"/>
                <a:gd name="T17" fmla="*/ 4 h 5"/>
                <a:gd name="T18" fmla="*/ 1 w 5"/>
                <a:gd name="T19"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5">
                  <a:moveTo>
                    <a:pt x="1" y="5"/>
                  </a:moveTo>
                  <a:cubicBezTo>
                    <a:pt x="1" y="5"/>
                    <a:pt x="0" y="5"/>
                    <a:pt x="0" y="4"/>
                  </a:cubicBezTo>
                  <a:cubicBezTo>
                    <a:pt x="0" y="1"/>
                    <a:pt x="0" y="1"/>
                    <a:pt x="0" y="1"/>
                  </a:cubicBezTo>
                  <a:cubicBezTo>
                    <a:pt x="0" y="1"/>
                    <a:pt x="1" y="0"/>
                    <a:pt x="1" y="0"/>
                  </a:cubicBezTo>
                  <a:cubicBezTo>
                    <a:pt x="4" y="0"/>
                    <a:pt x="4" y="0"/>
                    <a:pt x="4" y="0"/>
                  </a:cubicBezTo>
                  <a:cubicBezTo>
                    <a:pt x="5" y="0"/>
                    <a:pt x="5" y="1"/>
                    <a:pt x="5" y="1"/>
                  </a:cubicBezTo>
                  <a:cubicBezTo>
                    <a:pt x="5" y="2"/>
                    <a:pt x="5" y="2"/>
                    <a:pt x="4" y="2"/>
                  </a:cubicBezTo>
                  <a:cubicBezTo>
                    <a:pt x="2" y="2"/>
                    <a:pt x="2" y="2"/>
                    <a:pt x="2" y="2"/>
                  </a:cubicBezTo>
                  <a:cubicBezTo>
                    <a:pt x="2" y="4"/>
                    <a:pt x="2" y="4"/>
                    <a:pt x="2" y="4"/>
                  </a:cubicBezTo>
                  <a:cubicBezTo>
                    <a:pt x="2" y="5"/>
                    <a:pt x="2" y="5"/>
                    <a:pt x="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 name="Freeform 102"/>
            <p:cNvSpPr>
              <a:spLocks/>
            </p:cNvSpPr>
            <p:nvPr/>
          </p:nvSpPr>
          <p:spPr bwMode="auto">
            <a:xfrm>
              <a:off x="3179763" y="2119313"/>
              <a:ext cx="247650" cy="52387"/>
            </a:xfrm>
            <a:custGeom>
              <a:avLst/>
              <a:gdLst>
                <a:gd name="T0" fmla="*/ 8 w 9"/>
                <a:gd name="T1" fmla="*/ 2 h 2"/>
                <a:gd name="T2" fmla="*/ 1 w 9"/>
                <a:gd name="T3" fmla="*/ 2 h 2"/>
                <a:gd name="T4" fmla="*/ 0 w 9"/>
                <a:gd name="T5" fmla="*/ 1 h 2"/>
                <a:gd name="T6" fmla="*/ 1 w 9"/>
                <a:gd name="T7" fmla="*/ 0 h 2"/>
                <a:gd name="T8" fmla="*/ 8 w 9"/>
                <a:gd name="T9" fmla="*/ 0 h 2"/>
                <a:gd name="T10" fmla="*/ 9 w 9"/>
                <a:gd name="T11" fmla="*/ 1 h 2"/>
                <a:gd name="T12" fmla="*/ 8 w 9"/>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9" h="2">
                  <a:moveTo>
                    <a:pt x="8" y="2"/>
                  </a:moveTo>
                  <a:cubicBezTo>
                    <a:pt x="1" y="2"/>
                    <a:pt x="1" y="2"/>
                    <a:pt x="1" y="2"/>
                  </a:cubicBezTo>
                  <a:cubicBezTo>
                    <a:pt x="1" y="2"/>
                    <a:pt x="0" y="2"/>
                    <a:pt x="0" y="1"/>
                  </a:cubicBezTo>
                  <a:cubicBezTo>
                    <a:pt x="0" y="1"/>
                    <a:pt x="1" y="0"/>
                    <a:pt x="1" y="0"/>
                  </a:cubicBezTo>
                  <a:cubicBezTo>
                    <a:pt x="8" y="0"/>
                    <a:pt x="8" y="0"/>
                    <a:pt x="8" y="0"/>
                  </a:cubicBezTo>
                  <a:cubicBezTo>
                    <a:pt x="8" y="0"/>
                    <a:pt x="9" y="1"/>
                    <a:pt x="9" y="1"/>
                  </a:cubicBezTo>
                  <a:cubicBezTo>
                    <a:pt x="9" y="2"/>
                    <a:pt x="8" y="2"/>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 name="Freeform 103"/>
            <p:cNvSpPr>
              <a:spLocks/>
            </p:cNvSpPr>
            <p:nvPr/>
          </p:nvSpPr>
          <p:spPr bwMode="auto">
            <a:xfrm>
              <a:off x="3565525" y="2119313"/>
              <a:ext cx="138112" cy="52387"/>
            </a:xfrm>
            <a:custGeom>
              <a:avLst/>
              <a:gdLst>
                <a:gd name="T0" fmla="*/ 4 w 5"/>
                <a:gd name="T1" fmla="*/ 2 h 2"/>
                <a:gd name="T2" fmla="*/ 1 w 5"/>
                <a:gd name="T3" fmla="*/ 2 h 2"/>
                <a:gd name="T4" fmla="*/ 0 w 5"/>
                <a:gd name="T5" fmla="*/ 1 h 2"/>
                <a:gd name="T6" fmla="*/ 1 w 5"/>
                <a:gd name="T7" fmla="*/ 0 h 2"/>
                <a:gd name="T8" fmla="*/ 4 w 5"/>
                <a:gd name="T9" fmla="*/ 0 h 2"/>
                <a:gd name="T10" fmla="*/ 5 w 5"/>
                <a:gd name="T11" fmla="*/ 1 h 2"/>
                <a:gd name="T12" fmla="*/ 4 w 5"/>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5" h="2">
                  <a:moveTo>
                    <a:pt x="4" y="2"/>
                  </a:moveTo>
                  <a:cubicBezTo>
                    <a:pt x="1" y="2"/>
                    <a:pt x="1" y="2"/>
                    <a:pt x="1" y="2"/>
                  </a:cubicBezTo>
                  <a:cubicBezTo>
                    <a:pt x="0" y="2"/>
                    <a:pt x="0" y="2"/>
                    <a:pt x="0" y="1"/>
                  </a:cubicBezTo>
                  <a:cubicBezTo>
                    <a:pt x="0" y="1"/>
                    <a:pt x="0" y="0"/>
                    <a:pt x="1" y="0"/>
                  </a:cubicBezTo>
                  <a:cubicBezTo>
                    <a:pt x="4" y="0"/>
                    <a:pt x="4" y="0"/>
                    <a:pt x="4" y="0"/>
                  </a:cubicBezTo>
                  <a:cubicBezTo>
                    <a:pt x="4" y="0"/>
                    <a:pt x="5" y="1"/>
                    <a:pt x="5" y="1"/>
                  </a:cubicBezTo>
                  <a:cubicBezTo>
                    <a:pt x="5" y="2"/>
                    <a:pt x="4" y="2"/>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16" name="组合 15"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GrpSpPr/>
          <p:nvPr/>
        </p:nvGrpSpPr>
        <p:grpSpPr>
          <a:xfrm>
            <a:off x="6207015" y="3226676"/>
            <a:ext cx="1550610" cy="1553304"/>
            <a:chOff x="6207015" y="3226676"/>
            <a:chExt cx="1550610" cy="1553304"/>
          </a:xfrm>
        </p:grpSpPr>
        <p:grpSp>
          <p:nvGrpSpPr>
            <p:cNvPr id="21" name="组合 20"/>
            <p:cNvGrpSpPr/>
            <p:nvPr/>
          </p:nvGrpSpPr>
          <p:grpSpPr>
            <a:xfrm flipH="1">
              <a:off x="6207015" y="3226676"/>
              <a:ext cx="1550610" cy="1553304"/>
              <a:chOff x="3719415" y="2667004"/>
              <a:chExt cx="1656000" cy="1658877"/>
            </a:xfrm>
          </p:grpSpPr>
          <p:sp>
            <p:nvSpPr>
              <p:cNvPr id="22" name="任意多边形 21"/>
              <p:cNvSpPr/>
              <p:nvPr/>
            </p:nvSpPr>
            <p:spPr>
              <a:xfrm>
                <a:off x="3719415" y="2667004"/>
                <a:ext cx="1656000" cy="1658877"/>
              </a:xfrm>
              <a:custGeom>
                <a:avLst/>
                <a:gdLst>
                  <a:gd name="connsiteX0" fmla="*/ 0 w 1656000"/>
                  <a:gd name="connsiteY0" fmla="*/ 0 h 1658877"/>
                  <a:gd name="connsiteX1" fmla="*/ 404726 w 1656000"/>
                  <a:gd name="connsiteY1" fmla="*/ 0 h 1658877"/>
                  <a:gd name="connsiteX2" fmla="*/ 583096 w 1656000"/>
                  <a:gd name="connsiteY2" fmla="*/ 0 h 1658877"/>
                  <a:gd name="connsiteX3" fmla="*/ 1251274 w 1656000"/>
                  <a:gd name="connsiteY3" fmla="*/ 0 h 1658877"/>
                  <a:gd name="connsiteX4" fmla="*/ 1656000 w 1656000"/>
                  <a:gd name="connsiteY4" fmla="*/ 404726 h 1658877"/>
                  <a:gd name="connsiteX5" fmla="*/ 1656000 w 1656000"/>
                  <a:gd name="connsiteY5" fmla="*/ 1251274 h 1658877"/>
                  <a:gd name="connsiteX6" fmla="*/ 1652796 w 1656000"/>
                  <a:gd name="connsiteY6" fmla="*/ 1283057 h 1658877"/>
                  <a:gd name="connsiteX7" fmla="*/ 1652796 w 1656000"/>
                  <a:gd name="connsiteY7" fmla="*/ 1658877 h 1658877"/>
                  <a:gd name="connsiteX8" fmla="*/ 1069700 w 1656000"/>
                  <a:gd name="connsiteY8" fmla="*/ 1658877 h 1658877"/>
                  <a:gd name="connsiteX9" fmla="*/ 1069700 w 1656000"/>
                  <a:gd name="connsiteY9" fmla="*/ 1656000 h 1658877"/>
                  <a:gd name="connsiteX10" fmla="*/ 404726 w 1656000"/>
                  <a:gd name="connsiteY10" fmla="*/ 1656000 h 1658877"/>
                  <a:gd name="connsiteX11" fmla="*/ 0 w 1656000"/>
                  <a:gd name="connsiteY11" fmla="*/ 1251274 h 1658877"/>
                  <a:gd name="connsiteX12" fmla="*/ 0 w 1656000"/>
                  <a:gd name="connsiteY12" fmla="*/ 838080 h 1658877"/>
                  <a:gd name="connsiteX13" fmla="*/ 0 w 1656000"/>
                  <a:gd name="connsiteY13" fmla="*/ 404726 h 1658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56000" h="1658877">
                    <a:moveTo>
                      <a:pt x="0" y="0"/>
                    </a:moveTo>
                    <a:lnTo>
                      <a:pt x="404726" y="0"/>
                    </a:lnTo>
                    <a:lnTo>
                      <a:pt x="583096" y="0"/>
                    </a:lnTo>
                    <a:lnTo>
                      <a:pt x="1251274" y="0"/>
                    </a:lnTo>
                    <a:cubicBezTo>
                      <a:pt x="1474798" y="0"/>
                      <a:pt x="1656000" y="181202"/>
                      <a:pt x="1656000" y="404726"/>
                    </a:cubicBezTo>
                    <a:lnTo>
                      <a:pt x="1656000" y="1251274"/>
                    </a:lnTo>
                    <a:lnTo>
                      <a:pt x="1652796" y="1283057"/>
                    </a:lnTo>
                    <a:lnTo>
                      <a:pt x="1652796" y="1658877"/>
                    </a:lnTo>
                    <a:lnTo>
                      <a:pt x="1069700" y="1658877"/>
                    </a:lnTo>
                    <a:lnTo>
                      <a:pt x="1069700" y="1656000"/>
                    </a:lnTo>
                    <a:lnTo>
                      <a:pt x="404726" y="1656000"/>
                    </a:lnTo>
                    <a:cubicBezTo>
                      <a:pt x="181202" y="1656000"/>
                      <a:pt x="0" y="1474798"/>
                      <a:pt x="0" y="1251274"/>
                    </a:cubicBezTo>
                    <a:lnTo>
                      <a:pt x="0" y="838080"/>
                    </a:lnTo>
                    <a:lnTo>
                      <a:pt x="0" y="404726"/>
                    </a:lnTo>
                    <a:close/>
                  </a:path>
                </a:pathLst>
              </a:custGeom>
              <a:solidFill>
                <a:srgbClr val="D06F8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23" name="任意多边形 22"/>
              <p:cNvSpPr>
                <a:spLocks noChangeAspect="1"/>
              </p:cNvSpPr>
              <p:nvPr/>
            </p:nvSpPr>
            <p:spPr>
              <a:xfrm>
                <a:off x="3954445" y="2902442"/>
                <a:ext cx="1185940" cy="1188000"/>
              </a:xfrm>
              <a:custGeom>
                <a:avLst/>
                <a:gdLst>
                  <a:gd name="connsiteX0" fmla="*/ 0 w 1656000"/>
                  <a:gd name="connsiteY0" fmla="*/ 0 h 1658877"/>
                  <a:gd name="connsiteX1" fmla="*/ 404726 w 1656000"/>
                  <a:gd name="connsiteY1" fmla="*/ 0 h 1658877"/>
                  <a:gd name="connsiteX2" fmla="*/ 583096 w 1656000"/>
                  <a:gd name="connsiteY2" fmla="*/ 0 h 1658877"/>
                  <a:gd name="connsiteX3" fmla="*/ 1251274 w 1656000"/>
                  <a:gd name="connsiteY3" fmla="*/ 0 h 1658877"/>
                  <a:gd name="connsiteX4" fmla="*/ 1656000 w 1656000"/>
                  <a:gd name="connsiteY4" fmla="*/ 404726 h 1658877"/>
                  <a:gd name="connsiteX5" fmla="*/ 1656000 w 1656000"/>
                  <a:gd name="connsiteY5" fmla="*/ 1251274 h 1658877"/>
                  <a:gd name="connsiteX6" fmla="*/ 1652796 w 1656000"/>
                  <a:gd name="connsiteY6" fmla="*/ 1283057 h 1658877"/>
                  <a:gd name="connsiteX7" fmla="*/ 1652796 w 1656000"/>
                  <a:gd name="connsiteY7" fmla="*/ 1658877 h 1658877"/>
                  <a:gd name="connsiteX8" fmla="*/ 1069700 w 1656000"/>
                  <a:gd name="connsiteY8" fmla="*/ 1658877 h 1658877"/>
                  <a:gd name="connsiteX9" fmla="*/ 1069700 w 1656000"/>
                  <a:gd name="connsiteY9" fmla="*/ 1656000 h 1658877"/>
                  <a:gd name="connsiteX10" fmla="*/ 404726 w 1656000"/>
                  <a:gd name="connsiteY10" fmla="*/ 1656000 h 1658877"/>
                  <a:gd name="connsiteX11" fmla="*/ 0 w 1656000"/>
                  <a:gd name="connsiteY11" fmla="*/ 1251274 h 1658877"/>
                  <a:gd name="connsiteX12" fmla="*/ 0 w 1656000"/>
                  <a:gd name="connsiteY12" fmla="*/ 838080 h 1658877"/>
                  <a:gd name="connsiteX13" fmla="*/ 0 w 1656000"/>
                  <a:gd name="connsiteY13" fmla="*/ 404726 h 1658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56000" h="1658877">
                    <a:moveTo>
                      <a:pt x="0" y="0"/>
                    </a:moveTo>
                    <a:lnTo>
                      <a:pt x="404726" y="0"/>
                    </a:lnTo>
                    <a:lnTo>
                      <a:pt x="583096" y="0"/>
                    </a:lnTo>
                    <a:lnTo>
                      <a:pt x="1251274" y="0"/>
                    </a:lnTo>
                    <a:cubicBezTo>
                      <a:pt x="1474798" y="0"/>
                      <a:pt x="1656000" y="181202"/>
                      <a:pt x="1656000" y="404726"/>
                    </a:cubicBezTo>
                    <a:lnTo>
                      <a:pt x="1656000" y="1251274"/>
                    </a:lnTo>
                    <a:lnTo>
                      <a:pt x="1652796" y="1283057"/>
                    </a:lnTo>
                    <a:lnTo>
                      <a:pt x="1652796" y="1658877"/>
                    </a:lnTo>
                    <a:lnTo>
                      <a:pt x="1069700" y="1658877"/>
                    </a:lnTo>
                    <a:lnTo>
                      <a:pt x="1069700" y="1656000"/>
                    </a:lnTo>
                    <a:lnTo>
                      <a:pt x="404726" y="1656000"/>
                    </a:lnTo>
                    <a:cubicBezTo>
                      <a:pt x="181202" y="1656000"/>
                      <a:pt x="0" y="1474798"/>
                      <a:pt x="0" y="1251274"/>
                    </a:cubicBezTo>
                    <a:lnTo>
                      <a:pt x="0" y="838080"/>
                    </a:lnTo>
                    <a:lnTo>
                      <a:pt x="0" y="404726"/>
                    </a:lnTo>
                    <a:close/>
                  </a:path>
                </a:pathLst>
              </a:custGeom>
              <a:gradFill>
                <a:gsLst>
                  <a:gs pos="100000">
                    <a:schemeClr val="bg1">
                      <a:lumMod val="85000"/>
                    </a:schemeClr>
                  </a:gs>
                  <a:gs pos="0">
                    <a:schemeClr val="bg1"/>
                  </a:gs>
                </a:gsLst>
                <a:lin ang="13200000" scaled="0"/>
              </a:gradFill>
              <a:ln>
                <a:noFill/>
              </a:ln>
              <a:effectLst>
                <a:outerShdw blurRad="127000" dist="635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grpSp>
        <p:sp>
          <p:nvSpPr>
            <p:cNvPr id="66" name="Freeform 31"/>
            <p:cNvSpPr>
              <a:spLocks noEditPoints="1"/>
            </p:cNvSpPr>
            <p:nvPr/>
          </p:nvSpPr>
          <p:spPr bwMode="auto">
            <a:xfrm>
              <a:off x="6790880" y="3781198"/>
              <a:ext cx="377553" cy="474802"/>
            </a:xfrm>
            <a:custGeom>
              <a:avLst/>
              <a:gdLst>
                <a:gd name="T0" fmla="*/ 82 w 484"/>
                <a:gd name="T1" fmla="*/ 166 h 606"/>
                <a:gd name="T2" fmla="*/ 82 w 484"/>
                <a:gd name="T3" fmla="*/ 186 h 606"/>
                <a:gd name="T4" fmla="*/ 331 w 484"/>
                <a:gd name="T5" fmla="*/ 193 h 606"/>
                <a:gd name="T6" fmla="*/ 331 w 484"/>
                <a:gd name="T7" fmla="*/ 173 h 606"/>
                <a:gd name="T8" fmla="*/ 387 w 484"/>
                <a:gd name="T9" fmla="*/ 556 h 606"/>
                <a:gd name="T10" fmla="*/ 388 w 484"/>
                <a:gd name="T11" fmla="*/ 564 h 606"/>
                <a:gd name="T12" fmla="*/ 418 w 484"/>
                <a:gd name="T13" fmla="*/ 594 h 606"/>
                <a:gd name="T14" fmla="*/ 474 w 484"/>
                <a:gd name="T15" fmla="*/ 581 h 606"/>
                <a:gd name="T16" fmla="*/ 474 w 484"/>
                <a:gd name="T17" fmla="*/ 531 h 606"/>
                <a:gd name="T18" fmla="*/ 444 w 484"/>
                <a:gd name="T19" fmla="*/ 501 h 606"/>
                <a:gd name="T20" fmla="*/ 418 w 484"/>
                <a:gd name="T21" fmla="*/ 519 h 606"/>
                <a:gd name="T22" fmla="*/ 384 w 484"/>
                <a:gd name="T23" fmla="*/ 553 h 606"/>
                <a:gd name="T24" fmla="*/ 218 w 484"/>
                <a:gd name="T25" fmla="*/ 354 h 606"/>
                <a:gd name="T26" fmla="*/ 229 w 484"/>
                <a:gd name="T27" fmla="*/ 336 h 606"/>
                <a:gd name="T28" fmla="*/ 207 w 484"/>
                <a:gd name="T29" fmla="*/ 320 h 606"/>
                <a:gd name="T30" fmla="*/ 207 w 484"/>
                <a:gd name="T31" fmla="*/ 327 h 606"/>
                <a:gd name="T32" fmla="*/ 246 w 484"/>
                <a:gd name="T33" fmla="*/ 422 h 606"/>
                <a:gd name="T34" fmla="*/ 297 w 484"/>
                <a:gd name="T35" fmla="*/ 364 h 606"/>
                <a:gd name="T36" fmla="*/ 296 w 484"/>
                <a:gd name="T37" fmla="*/ 357 h 606"/>
                <a:gd name="T38" fmla="*/ 224 w 484"/>
                <a:gd name="T39" fmla="*/ 362 h 606"/>
                <a:gd name="T40" fmla="*/ 224 w 484"/>
                <a:gd name="T41" fmla="*/ 368 h 606"/>
                <a:gd name="T42" fmla="*/ 246 w 484"/>
                <a:gd name="T43" fmla="*/ 422 h 606"/>
                <a:gd name="T44" fmla="*/ 429 w 484"/>
                <a:gd name="T45" fmla="*/ 493 h 606"/>
                <a:gd name="T46" fmla="*/ 429 w 484"/>
                <a:gd name="T47" fmla="*/ 487 h 606"/>
                <a:gd name="T48" fmla="*/ 394 w 484"/>
                <a:gd name="T49" fmla="*/ 451 h 606"/>
                <a:gd name="T50" fmla="*/ 256 w 484"/>
                <a:gd name="T51" fmla="*/ 425 h 606"/>
                <a:gd name="T52" fmla="*/ 256 w 484"/>
                <a:gd name="T53" fmla="*/ 432 h 606"/>
                <a:gd name="T54" fmla="*/ 354 w 484"/>
                <a:gd name="T55" fmla="*/ 530 h 606"/>
                <a:gd name="T56" fmla="*/ 395 w 484"/>
                <a:gd name="T57" fmla="*/ 528 h 606"/>
                <a:gd name="T58" fmla="*/ 20 w 484"/>
                <a:gd name="T59" fmla="*/ 150 h 606"/>
                <a:gd name="T60" fmla="*/ 89 w 484"/>
                <a:gd name="T61" fmla="*/ 152 h 606"/>
                <a:gd name="T62" fmla="*/ 141 w 484"/>
                <a:gd name="T63" fmla="*/ 100 h 606"/>
                <a:gd name="T64" fmla="*/ 141 w 484"/>
                <a:gd name="T65" fmla="*/ 93 h 606"/>
                <a:gd name="T66" fmla="*/ 383 w 484"/>
                <a:gd name="T67" fmla="*/ 27 h 606"/>
                <a:gd name="T68" fmla="*/ 394 w 484"/>
                <a:gd name="T69" fmla="*/ 422 h 606"/>
                <a:gd name="T70" fmla="*/ 414 w 484"/>
                <a:gd name="T71" fmla="*/ 449 h 606"/>
                <a:gd name="T72" fmla="*/ 414 w 484"/>
                <a:gd name="T73" fmla="*/ 39 h 606"/>
                <a:gd name="T74" fmla="*/ 383 w 484"/>
                <a:gd name="T75" fmla="*/ 0 h 606"/>
                <a:gd name="T76" fmla="*/ 121 w 484"/>
                <a:gd name="T77" fmla="*/ 2 h 606"/>
                <a:gd name="T78" fmla="*/ 0 w 484"/>
                <a:gd name="T79" fmla="*/ 123 h 606"/>
                <a:gd name="T80" fmla="*/ 0 w 484"/>
                <a:gd name="T81" fmla="*/ 492 h 606"/>
                <a:gd name="T82" fmla="*/ 32 w 484"/>
                <a:gd name="T83" fmla="*/ 530 h 606"/>
                <a:gd name="T84" fmla="*/ 319 w 484"/>
                <a:gd name="T85" fmla="*/ 524 h 606"/>
                <a:gd name="T86" fmla="*/ 305 w 484"/>
                <a:gd name="T87" fmla="*/ 503 h 606"/>
                <a:gd name="T88" fmla="*/ 20 w 484"/>
                <a:gd name="T89" fmla="*/ 492 h 606"/>
                <a:gd name="T90" fmla="*/ 20 w 484"/>
                <a:gd name="T91" fmla="*/ 150 h 606"/>
                <a:gd name="T92" fmla="*/ 156 w 484"/>
                <a:gd name="T93" fmla="*/ 321 h 606"/>
                <a:gd name="T94" fmla="*/ 156 w 484"/>
                <a:gd name="T95" fmla="*/ 301 h 606"/>
                <a:gd name="T96" fmla="*/ 82 w 484"/>
                <a:gd name="T97" fmla="*/ 294 h 606"/>
                <a:gd name="T98" fmla="*/ 82 w 484"/>
                <a:gd name="T99" fmla="*/ 315 h 606"/>
                <a:gd name="T100" fmla="*/ 82 w 484"/>
                <a:gd name="T101" fmla="*/ 272 h 606"/>
                <a:gd name="T102" fmla="*/ 331 w 484"/>
                <a:gd name="T103" fmla="*/ 279 h 606"/>
                <a:gd name="T104" fmla="*/ 331 w 484"/>
                <a:gd name="T105" fmla="*/ 258 h 606"/>
                <a:gd name="T106" fmla="*/ 82 w 484"/>
                <a:gd name="T107" fmla="*/ 252 h 606"/>
                <a:gd name="T108" fmla="*/ 82 w 484"/>
                <a:gd name="T109" fmla="*/ 272 h 606"/>
                <a:gd name="T110" fmla="*/ 82 w 484"/>
                <a:gd name="T111" fmla="*/ 236 h 606"/>
                <a:gd name="T112" fmla="*/ 331 w 484"/>
                <a:gd name="T113" fmla="*/ 229 h 606"/>
                <a:gd name="T114" fmla="*/ 331 w 484"/>
                <a:gd name="T115" fmla="*/ 209 h 606"/>
                <a:gd name="T116" fmla="*/ 82 w 484"/>
                <a:gd name="T117" fmla="*/ 216 h 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84" h="606">
                  <a:moveTo>
                    <a:pt x="331" y="166"/>
                  </a:moveTo>
                  <a:lnTo>
                    <a:pt x="82" y="166"/>
                  </a:lnTo>
                  <a:lnTo>
                    <a:pt x="82" y="173"/>
                  </a:lnTo>
                  <a:lnTo>
                    <a:pt x="82" y="186"/>
                  </a:lnTo>
                  <a:lnTo>
                    <a:pt x="82" y="193"/>
                  </a:lnTo>
                  <a:lnTo>
                    <a:pt x="331" y="193"/>
                  </a:lnTo>
                  <a:lnTo>
                    <a:pt x="331" y="186"/>
                  </a:lnTo>
                  <a:lnTo>
                    <a:pt x="331" y="173"/>
                  </a:lnTo>
                  <a:lnTo>
                    <a:pt x="331" y="166"/>
                  </a:lnTo>
                  <a:close/>
                  <a:moveTo>
                    <a:pt x="387" y="556"/>
                  </a:moveTo>
                  <a:lnTo>
                    <a:pt x="384" y="560"/>
                  </a:lnTo>
                  <a:lnTo>
                    <a:pt x="388" y="564"/>
                  </a:lnTo>
                  <a:lnTo>
                    <a:pt x="408" y="583"/>
                  </a:lnTo>
                  <a:lnTo>
                    <a:pt x="418" y="594"/>
                  </a:lnTo>
                  <a:cubicBezTo>
                    <a:pt x="430" y="606"/>
                    <a:pt x="450" y="606"/>
                    <a:pt x="462" y="594"/>
                  </a:cubicBezTo>
                  <a:lnTo>
                    <a:pt x="474" y="581"/>
                  </a:lnTo>
                  <a:cubicBezTo>
                    <a:pt x="481" y="575"/>
                    <a:pt x="484" y="565"/>
                    <a:pt x="483" y="556"/>
                  </a:cubicBezTo>
                  <a:cubicBezTo>
                    <a:pt x="484" y="547"/>
                    <a:pt x="481" y="538"/>
                    <a:pt x="474" y="531"/>
                  </a:cubicBezTo>
                  <a:lnTo>
                    <a:pt x="462" y="519"/>
                  </a:lnTo>
                  <a:lnTo>
                    <a:pt x="444" y="501"/>
                  </a:lnTo>
                  <a:lnTo>
                    <a:pt x="440" y="497"/>
                  </a:lnTo>
                  <a:lnTo>
                    <a:pt x="418" y="519"/>
                  </a:lnTo>
                  <a:lnTo>
                    <a:pt x="412" y="525"/>
                  </a:lnTo>
                  <a:lnTo>
                    <a:pt x="384" y="553"/>
                  </a:lnTo>
                  <a:lnTo>
                    <a:pt x="387" y="556"/>
                  </a:lnTo>
                  <a:close/>
                  <a:moveTo>
                    <a:pt x="218" y="354"/>
                  </a:moveTo>
                  <a:lnTo>
                    <a:pt x="234" y="338"/>
                  </a:lnTo>
                  <a:lnTo>
                    <a:pt x="229" y="336"/>
                  </a:lnTo>
                  <a:lnTo>
                    <a:pt x="234" y="331"/>
                  </a:lnTo>
                  <a:lnTo>
                    <a:pt x="207" y="320"/>
                  </a:lnTo>
                  <a:lnTo>
                    <a:pt x="211" y="328"/>
                  </a:lnTo>
                  <a:lnTo>
                    <a:pt x="207" y="327"/>
                  </a:lnTo>
                  <a:lnTo>
                    <a:pt x="218" y="354"/>
                  </a:lnTo>
                  <a:close/>
                  <a:moveTo>
                    <a:pt x="246" y="422"/>
                  </a:moveTo>
                  <a:lnTo>
                    <a:pt x="302" y="366"/>
                  </a:lnTo>
                  <a:lnTo>
                    <a:pt x="297" y="364"/>
                  </a:lnTo>
                  <a:lnTo>
                    <a:pt x="302" y="359"/>
                  </a:lnTo>
                  <a:lnTo>
                    <a:pt x="296" y="357"/>
                  </a:lnTo>
                  <a:lnTo>
                    <a:pt x="249" y="337"/>
                  </a:lnTo>
                  <a:lnTo>
                    <a:pt x="224" y="362"/>
                  </a:lnTo>
                  <a:lnTo>
                    <a:pt x="226" y="366"/>
                  </a:lnTo>
                  <a:lnTo>
                    <a:pt x="224" y="368"/>
                  </a:lnTo>
                  <a:lnTo>
                    <a:pt x="243" y="416"/>
                  </a:lnTo>
                  <a:lnTo>
                    <a:pt x="246" y="422"/>
                  </a:lnTo>
                  <a:close/>
                  <a:moveTo>
                    <a:pt x="412" y="511"/>
                  </a:moveTo>
                  <a:lnTo>
                    <a:pt x="429" y="493"/>
                  </a:lnTo>
                  <a:lnTo>
                    <a:pt x="426" y="490"/>
                  </a:lnTo>
                  <a:lnTo>
                    <a:pt x="429" y="487"/>
                  </a:lnTo>
                  <a:lnTo>
                    <a:pt x="414" y="472"/>
                  </a:lnTo>
                  <a:lnTo>
                    <a:pt x="394" y="451"/>
                  </a:lnTo>
                  <a:lnTo>
                    <a:pt x="312" y="369"/>
                  </a:lnTo>
                  <a:lnTo>
                    <a:pt x="256" y="425"/>
                  </a:lnTo>
                  <a:lnTo>
                    <a:pt x="260" y="429"/>
                  </a:lnTo>
                  <a:lnTo>
                    <a:pt x="256" y="432"/>
                  </a:lnTo>
                  <a:lnTo>
                    <a:pt x="334" y="510"/>
                  </a:lnTo>
                  <a:lnTo>
                    <a:pt x="354" y="530"/>
                  </a:lnTo>
                  <a:lnTo>
                    <a:pt x="374" y="549"/>
                  </a:lnTo>
                  <a:lnTo>
                    <a:pt x="395" y="528"/>
                  </a:lnTo>
                  <a:lnTo>
                    <a:pt x="412" y="511"/>
                  </a:lnTo>
                  <a:close/>
                  <a:moveTo>
                    <a:pt x="20" y="150"/>
                  </a:moveTo>
                  <a:lnTo>
                    <a:pt x="89" y="152"/>
                  </a:lnTo>
                  <a:lnTo>
                    <a:pt x="89" y="152"/>
                  </a:lnTo>
                  <a:lnTo>
                    <a:pt x="89" y="152"/>
                  </a:lnTo>
                  <a:cubicBezTo>
                    <a:pt x="118" y="152"/>
                    <a:pt x="141" y="129"/>
                    <a:pt x="141" y="100"/>
                  </a:cubicBezTo>
                  <a:lnTo>
                    <a:pt x="141" y="94"/>
                  </a:lnTo>
                  <a:lnTo>
                    <a:pt x="141" y="93"/>
                  </a:lnTo>
                  <a:lnTo>
                    <a:pt x="141" y="27"/>
                  </a:lnTo>
                  <a:lnTo>
                    <a:pt x="383" y="27"/>
                  </a:lnTo>
                  <a:cubicBezTo>
                    <a:pt x="389" y="27"/>
                    <a:pt x="394" y="32"/>
                    <a:pt x="394" y="38"/>
                  </a:cubicBezTo>
                  <a:lnTo>
                    <a:pt x="394" y="422"/>
                  </a:lnTo>
                  <a:lnTo>
                    <a:pt x="394" y="429"/>
                  </a:lnTo>
                  <a:lnTo>
                    <a:pt x="414" y="449"/>
                  </a:lnTo>
                  <a:lnTo>
                    <a:pt x="414" y="443"/>
                  </a:lnTo>
                  <a:lnTo>
                    <a:pt x="414" y="39"/>
                  </a:lnTo>
                  <a:lnTo>
                    <a:pt x="414" y="32"/>
                  </a:lnTo>
                  <a:cubicBezTo>
                    <a:pt x="414" y="14"/>
                    <a:pt x="400" y="0"/>
                    <a:pt x="383" y="0"/>
                  </a:cubicBezTo>
                  <a:lnTo>
                    <a:pt x="123" y="0"/>
                  </a:lnTo>
                  <a:lnTo>
                    <a:pt x="121" y="2"/>
                  </a:lnTo>
                  <a:lnTo>
                    <a:pt x="1" y="122"/>
                  </a:lnTo>
                  <a:lnTo>
                    <a:pt x="0" y="123"/>
                  </a:lnTo>
                  <a:lnTo>
                    <a:pt x="0" y="130"/>
                  </a:lnTo>
                  <a:lnTo>
                    <a:pt x="0" y="492"/>
                  </a:lnTo>
                  <a:lnTo>
                    <a:pt x="0" y="499"/>
                  </a:lnTo>
                  <a:cubicBezTo>
                    <a:pt x="0" y="516"/>
                    <a:pt x="14" y="530"/>
                    <a:pt x="32" y="530"/>
                  </a:cubicBezTo>
                  <a:lnTo>
                    <a:pt x="326" y="530"/>
                  </a:lnTo>
                  <a:lnTo>
                    <a:pt x="319" y="524"/>
                  </a:lnTo>
                  <a:lnTo>
                    <a:pt x="326" y="524"/>
                  </a:lnTo>
                  <a:lnTo>
                    <a:pt x="305" y="503"/>
                  </a:lnTo>
                  <a:lnTo>
                    <a:pt x="32" y="503"/>
                  </a:lnTo>
                  <a:cubicBezTo>
                    <a:pt x="25" y="503"/>
                    <a:pt x="21" y="498"/>
                    <a:pt x="20" y="492"/>
                  </a:cubicBezTo>
                  <a:lnTo>
                    <a:pt x="20" y="492"/>
                  </a:lnTo>
                  <a:lnTo>
                    <a:pt x="20" y="150"/>
                  </a:lnTo>
                  <a:close/>
                  <a:moveTo>
                    <a:pt x="82" y="321"/>
                  </a:moveTo>
                  <a:lnTo>
                    <a:pt x="156" y="321"/>
                  </a:lnTo>
                  <a:lnTo>
                    <a:pt x="156" y="315"/>
                  </a:lnTo>
                  <a:lnTo>
                    <a:pt x="156" y="301"/>
                  </a:lnTo>
                  <a:lnTo>
                    <a:pt x="156" y="294"/>
                  </a:lnTo>
                  <a:lnTo>
                    <a:pt x="82" y="294"/>
                  </a:lnTo>
                  <a:lnTo>
                    <a:pt x="82" y="301"/>
                  </a:lnTo>
                  <a:lnTo>
                    <a:pt x="82" y="315"/>
                  </a:lnTo>
                  <a:lnTo>
                    <a:pt x="82" y="321"/>
                  </a:lnTo>
                  <a:close/>
                  <a:moveTo>
                    <a:pt x="82" y="272"/>
                  </a:moveTo>
                  <a:lnTo>
                    <a:pt x="82" y="279"/>
                  </a:lnTo>
                  <a:lnTo>
                    <a:pt x="331" y="279"/>
                  </a:lnTo>
                  <a:lnTo>
                    <a:pt x="331" y="272"/>
                  </a:lnTo>
                  <a:lnTo>
                    <a:pt x="331" y="258"/>
                  </a:lnTo>
                  <a:lnTo>
                    <a:pt x="331" y="252"/>
                  </a:lnTo>
                  <a:lnTo>
                    <a:pt x="82" y="252"/>
                  </a:lnTo>
                  <a:lnTo>
                    <a:pt x="82" y="258"/>
                  </a:lnTo>
                  <a:lnTo>
                    <a:pt x="82" y="272"/>
                  </a:lnTo>
                  <a:close/>
                  <a:moveTo>
                    <a:pt x="82" y="229"/>
                  </a:moveTo>
                  <a:lnTo>
                    <a:pt x="82" y="236"/>
                  </a:lnTo>
                  <a:lnTo>
                    <a:pt x="331" y="236"/>
                  </a:lnTo>
                  <a:lnTo>
                    <a:pt x="331" y="229"/>
                  </a:lnTo>
                  <a:lnTo>
                    <a:pt x="331" y="216"/>
                  </a:lnTo>
                  <a:lnTo>
                    <a:pt x="331" y="209"/>
                  </a:lnTo>
                  <a:lnTo>
                    <a:pt x="82" y="209"/>
                  </a:lnTo>
                  <a:lnTo>
                    <a:pt x="82" y="216"/>
                  </a:lnTo>
                  <a:lnTo>
                    <a:pt x="82" y="229"/>
                  </a:lnTo>
                  <a:close/>
                </a:path>
              </a:pathLst>
            </a:custGeom>
            <a:solidFill>
              <a:srgbClr val="D06F83"/>
            </a:solidFill>
            <a:ln>
              <a:noFill/>
            </a:ln>
          </p:spPr>
          <p:txBody>
            <a:bodyPr vert="horz" wrap="square" lIns="91440" tIns="45720" rIns="91440" bIns="45720" numCol="1" anchor="t" anchorCtr="0" compatLnSpc="1">
              <a:prstTxWarp prst="textNoShape">
                <a:avLst/>
              </a:prstTxWarp>
            </a:bodyPr>
            <a:lstStyle/>
            <a:p>
              <a:endParaRPr lang="zh-CN" altLang="en-US">
                <a:solidFill>
                  <a:schemeClr val="accent2"/>
                </a:solidFill>
              </a:endParaRPr>
            </a:p>
          </p:txBody>
        </p:sp>
      </p:grpSp>
      <p:grpSp>
        <p:nvGrpSpPr>
          <p:cNvPr id="38" name="组合 37"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GrpSpPr/>
          <p:nvPr/>
        </p:nvGrpSpPr>
        <p:grpSpPr>
          <a:xfrm>
            <a:off x="5428402" y="2572737"/>
            <a:ext cx="367303" cy="1348444"/>
            <a:chOff x="6011863" y="2119313"/>
            <a:chExt cx="700087" cy="2570163"/>
          </a:xfrm>
          <a:solidFill>
            <a:schemeClr val="bg1">
              <a:lumMod val="65000"/>
            </a:schemeClr>
          </a:solidFill>
        </p:grpSpPr>
        <p:sp>
          <p:nvSpPr>
            <p:cNvPr id="39" name="Freeform 89"/>
            <p:cNvSpPr>
              <a:spLocks/>
            </p:cNvSpPr>
            <p:nvPr/>
          </p:nvSpPr>
          <p:spPr bwMode="auto">
            <a:xfrm>
              <a:off x="6011863" y="4584701"/>
              <a:ext cx="46037" cy="104775"/>
            </a:xfrm>
            <a:custGeom>
              <a:avLst/>
              <a:gdLst>
                <a:gd name="T0" fmla="*/ 1 w 2"/>
                <a:gd name="T1" fmla="*/ 5 h 5"/>
                <a:gd name="T2" fmla="*/ 0 w 2"/>
                <a:gd name="T3" fmla="*/ 4 h 5"/>
                <a:gd name="T4" fmla="*/ 0 w 2"/>
                <a:gd name="T5" fmla="*/ 1 h 5"/>
                <a:gd name="T6" fmla="*/ 1 w 2"/>
                <a:gd name="T7" fmla="*/ 0 h 5"/>
                <a:gd name="T8" fmla="*/ 2 w 2"/>
                <a:gd name="T9" fmla="*/ 1 h 5"/>
                <a:gd name="T10" fmla="*/ 2 w 2"/>
                <a:gd name="T11" fmla="*/ 4 h 5"/>
                <a:gd name="T12" fmla="*/ 1 w 2"/>
                <a:gd name="T13" fmla="*/ 5 h 5"/>
              </a:gdLst>
              <a:ahLst/>
              <a:cxnLst>
                <a:cxn ang="0">
                  <a:pos x="T0" y="T1"/>
                </a:cxn>
                <a:cxn ang="0">
                  <a:pos x="T2" y="T3"/>
                </a:cxn>
                <a:cxn ang="0">
                  <a:pos x="T4" y="T5"/>
                </a:cxn>
                <a:cxn ang="0">
                  <a:pos x="T6" y="T7"/>
                </a:cxn>
                <a:cxn ang="0">
                  <a:pos x="T8" y="T9"/>
                </a:cxn>
                <a:cxn ang="0">
                  <a:pos x="T10" y="T11"/>
                </a:cxn>
                <a:cxn ang="0">
                  <a:pos x="T12" y="T13"/>
                </a:cxn>
              </a:cxnLst>
              <a:rect l="0" t="0" r="r" b="b"/>
              <a:pathLst>
                <a:path w="2" h="5">
                  <a:moveTo>
                    <a:pt x="1" y="5"/>
                  </a:moveTo>
                  <a:cubicBezTo>
                    <a:pt x="1" y="5"/>
                    <a:pt x="0" y="4"/>
                    <a:pt x="0" y="4"/>
                  </a:cubicBezTo>
                  <a:cubicBezTo>
                    <a:pt x="0" y="1"/>
                    <a:pt x="0" y="1"/>
                    <a:pt x="0" y="1"/>
                  </a:cubicBezTo>
                  <a:cubicBezTo>
                    <a:pt x="0" y="0"/>
                    <a:pt x="1" y="0"/>
                    <a:pt x="1" y="0"/>
                  </a:cubicBezTo>
                  <a:cubicBezTo>
                    <a:pt x="2" y="0"/>
                    <a:pt x="2" y="0"/>
                    <a:pt x="2" y="1"/>
                  </a:cubicBezTo>
                  <a:cubicBezTo>
                    <a:pt x="2" y="4"/>
                    <a:pt x="2" y="4"/>
                    <a:pt x="2" y="4"/>
                  </a:cubicBezTo>
                  <a:cubicBezTo>
                    <a:pt x="2" y="4"/>
                    <a:pt x="2" y="5"/>
                    <a:pt x="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 name="Freeform 90"/>
            <p:cNvSpPr>
              <a:spLocks noEditPoints="1"/>
            </p:cNvSpPr>
            <p:nvPr/>
          </p:nvSpPr>
          <p:spPr bwMode="auto">
            <a:xfrm>
              <a:off x="6011863" y="3889376"/>
              <a:ext cx="46037" cy="611188"/>
            </a:xfrm>
            <a:custGeom>
              <a:avLst/>
              <a:gdLst>
                <a:gd name="T0" fmla="*/ 1 w 2"/>
                <a:gd name="T1" fmla="*/ 29 h 29"/>
                <a:gd name="T2" fmla="*/ 0 w 2"/>
                <a:gd name="T3" fmla="*/ 28 h 29"/>
                <a:gd name="T4" fmla="*/ 0 w 2"/>
                <a:gd name="T5" fmla="*/ 23 h 29"/>
                <a:gd name="T6" fmla="*/ 1 w 2"/>
                <a:gd name="T7" fmla="*/ 22 h 29"/>
                <a:gd name="T8" fmla="*/ 2 w 2"/>
                <a:gd name="T9" fmla="*/ 23 h 29"/>
                <a:gd name="T10" fmla="*/ 2 w 2"/>
                <a:gd name="T11" fmla="*/ 28 h 29"/>
                <a:gd name="T12" fmla="*/ 1 w 2"/>
                <a:gd name="T13" fmla="*/ 29 h 29"/>
                <a:gd name="T14" fmla="*/ 1 w 2"/>
                <a:gd name="T15" fmla="*/ 18 h 29"/>
                <a:gd name="T16" fmla="*/ 0 w 2"/>
                <a:gd name="T17" fmla="*/ 17 h 29"/>
                <a:gd name="T18" fmla="*/ 0 w 2"/>
                <a:gd name="T19" fmla="*/ 12 h 29"/>
                <a:gd name="T20" fmla="*/ 1 w 2"/>
                <a:gd name="T21" fmla="*/ 11 h 29"/>
                <a:gd name="T22" fmla="*/ 2 w 2"/>
                <a:gd name="T23" fmla="*/ 12 h 29"/>
                <a:gd name="T24" fmla="*/ 2 w 2"/>
                <a:gd name="T25" fmla="*/ 17 h 29"/>
                <a:gd name="T26" fmla="*/ 1 w 2"/>
                <a:gd name="T27" fmla="*/ 18 h 29"/>
                <a:gd name="T28" fmla="*/ 1 w 2"/>
                <a:gd name="T29" fmla="*/ 7 h 29"/>
                <a:gd name="T30" fmla="*/ 0 w 2"/>
                <a:gd name="T31" fmla="*/ 6 h 29"/>
                <a:gd name="T32" fmla="*/ 0 w 2"/>
                <a:gd name="T33" fmla="*/ 1 h 29"/>
                <a:gd name="T34" fmla="*/ 1 w 2"/>
                <a:gd name="T35" fmla="*/ 0 h 29"/>
                <a:gd name="T36" fmla="*/ 2 w 2"/>
                <a:gd name="T37" fmla="*/ 1 h 29"/>
                <a:gd name="T38" fmla="*/ 2 w 2"/>
                <a:gd name="T39" fmla="*/ 6 h 29"/>
                <a:gd name="T40" fmla="*/ 1 w 2"/>
                <a:gd name="T41"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 h="29">
                  <a:moveTo>
                    <a:pt x="1" y="29"/>
                  </a:moveTo>
                  <a:cubicBezTo>
                    <a:pt x="1" y="29"/>
                    <a:pt x="0" y="29"/>
                    <a:pt x="0" y="28"/>
                  </a:cubicBezTo>
                  <a:cubicBezTo>
                    <a:pt x="0" y="23"/>
                    <a:pt x="0" y="23"/>
                    <a:pt x="0" y="23"/>
                  </a:cubicBezTo>
                  <a:cubicBezTo>
                    <a:pt x="0" y="22"/>
                    <a:pt x="1" y="22"/>
                    <a:pt x="1" y="22"/>
                  </a:cubicBezTo>
                  <a:cubicBezTo>
                    <a:pt x="2" y="22"/>
                    <a:pt x="2" y="22"/>
                    <a:pt x="2" y="23"/>
                  </a:cubicBezTo>
                  <a:cubicBezTo>
                    <a:pt x="2" y="28"/>
                    <a:pt x="2" y="28"/>
                    <a:pt x="2" y="28"/>
                  </a:cubicBezTo>
                  <a:cubicBezTo>
                    <a:pt x="2" y="29"/>
                    <a:pt x="2" y="29"/>
                    <a:pt x="1" y="29"/>
                  </a:cubicBezTo>
                  <a:close/>
                  <a:moveTo>
                    <a:pt x="1" y="18"/>
                  </a:moveTo>
                  <a:cubicBezTo>
                    <a:pt x="1" y="18"/>
                    <a:pt x="0" y="18"/>
                    <a:pt x="0" y="17"/>
                  </a:cubicBezTo>
                  <a:cubicBezTo>
                    <a:pt x="0" y="12"/>
                    <a:pt x="0" y="12"/>
                    <a:pt x="0" y="12"/>
                  </a:cubicBezTo>
                  <a:cubicBezTo>
                    <a:pt x="0" y="11"/>
                    <a:pt x="1" y="11"/>
                    <a:pt x="1" y="11"/>
                  </a:cubicBezTo>
                  <a:cubicBezTo>
                    <a:pt x="2" y="11"/>
                    <a:pt x="2" y="11"/>
                    <a:pt x="2" y="12"/>
                  </a:cubicBezTo>
                  <a:cubicBezTo>
                    <a:pt x="2" y="17"/>
                    <a:pt x="2" y="17"/>
                    <a:pt x="2" y="17"/>
                  </a:cubicBezTo>
                  <a:cubicBezTo>
                    <a:pt x="2" y="18"/>
                    <a:pt x="2" y="18"/>
                    <a:pt x="1" y="18"/>
                  </a:cubicBezTo>
                  <a:close/>
                  <a:moveTo>
                    <a:pt x="1" y="7"/>
                  </a:moveTo>
                  <a:cubicBezTo>
                    <a:pt x="1" y="7"/>
                    <a:pt x="0" y="7"/>
                    <a:pt x="0" y="6"/>
                  </a:cubicBezTo>
                  <a:cubicBezTo>
                    <a:pt x="0" y="1"/>
                    <a:pt x="0" y="1"/>
                    <a:pt x="0" y="1"/>
                  </a:cubicBezTo>
                  <a:cubicBezTo>
                    <a:pt x="0" y="0"/>
                    <a:pt x="1" y="0"/>
                    <a:pt x="1" y="0"/>
                  </a:cubicBezTo>
                  <a:cubicBezTo>
                    <a:pt x="2" y="0"/>
                    <a:pt x="2" y="0"/>
                    <a:pt x="2" y="1"/>
                  </a:cubicBezTo>
                  <a:cubicBezTo>
                    <a:pt x="2" y="6"/>
                    <a:pt x="2" y="6"/>
                    <a:pt x="2" y="6"/>
                  </a:cubicBezTo>
                  <a:cubicBezTo>
                    <a:pt x="2" y="7"/>
                    <a:pt x="2" y="7"/>
                    <a:pt x="1"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 name="Freeform 91"/>
            <p:cNvSpPr>
              <a:spLocks/>
            </p:cNvSpPr>
            <p:nvPr/>
          </p:nvSpPr>
          <p:spPr bwMode="auto">
            <a:xfrm>
              <a:off x="6011863" y="3698876"/>
              <a:ext cx="112712" cy="106363"/>
            </a:xfrm>
            <a:custGeom>
              <a:avLst/>
              <a:gdLst>
                <a:gd name="T0" fmla="*/ 1 w 5"/>
                <a:gd name="T1" fmla="*/ 5 h 5"/>
                <a:gd name="T2" fmla="*/ 0 w 5"/>
                <a:gd name="T3" fmla="*/ 4 h 5"/>
                <a:gd name="T4" fmla="*/ 0 w 5"/>
                <a:gd name="T5" fmla="*/ 1 h 5"/>
                <a:gd name="T6" fmla="*/ 1 w 5"/>
                <a:gd name="T7" fmla="*/ 0 h 5"/>
                <a:gd name="T8" fmla="*/ 4 w 5"/>
                <a:gd name="T9" fmla="*/ 0 h 5"/>
                <a:gd name="T10" fmla="*/ 5 w 5"/>
                <a:gd name="T11" fmla="*/ 1 h 5"/>
                <a:gd name="T12" fmla="*/ 4 w 5"/>
                <a:gd name="T13" fmla="*/ 2 h 5"/>
                <a:gd name="T14" fmla="*/ 2 w 5"/>
                <a:gd name="T15" fmla="*/ 2 h 5"/>
                <a:gd name="T16" fmla="*/ 2 w 5"/>
                <a:gd name="T17" fmla="*/ 4 h 5"/>
                <a:gd name="T18" fmla="*/ 1 w 5"/>
                <a:gd name="T19"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5">
                  <a:moveTo>
                    <a:pt x="1" y="5"/>
                  </a:moveTo>
                  <a:cubicBezTo>
                    <a:pt x="1" y="5"/>
                    <a:pt x="0" y="5"/>
                    <a:pt x="0" y="4"/>
                  </a:cubicBezTo>
                  <a:cubicBezTo>
                    <a:pt x="0" y="1"/>
                    <a:pt x="0" y="1"/>
                    <a:pt x="0" y="1"/>
                  </a:cubicBezTo>
                  <a:cubicBezTo>
                    <a:pt x="0" y="1"/>
                    <a:pt x="1" y="0"/>
                    <a:pt x="1" y="0"/>
                  </a:cubicBezTo>
                  <a:cubicBezTo>
                    <a:pt x="4" y="0"/>
                    <a:pt x="4" y="0"/>
                    <a:pt x="4" y="0"/>
                  </a:cubicBezTo>
                  <a:cubicBezTo>
                    <a:pt x="5" y="0"/>
                    <a:pt x="5" y="1"/>
                    <a:pt x="5" y="1"/>
                  </a:cubicBezTo>
                  <a:cubicBezTo>
                    <a:pt x="5" y="2"/>
                    <a:pt x="5" y="2"/>
                    <a:pt x="4" y="2"/>
                  </a:cubicBezTo>
                  <a:cubicBezTo>
                    <a:pt x="2" y="2"/>
                    <a:pt x="2" y="2"/>
                    <a:pt x="2" y="2"/>
                  </a:cubicBezTo>
                  <a:cubicBezTo>
                    <a:pt x="2" y="4"/>
                    <a:pt x="2" y="4"/>
                    <a:pt x="2" y="4"/>
                  </a:cubicBezTo>
                  <a:cubicBezTo>
                    <a:pt x="2" y="5"/>
                    <a:pt x="2" y="5"/>
                    <a:pt x="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 name="Freeform 92"/>
            <p:cNvSpPr>
              <a:spLocks/>
            </p:cNvSpPr>
            <p:nvPr/>
          </p:nvSpPr>
          <p:spPr bwMode="auto">
            <a:xfrm>
              <a:off x="6259513" y="3698876"/>
              <a:ext cx="203200" cy="42863"/>
            </a:xfrm>
            <a:custGeom>
              <a:avLst/>
              <a:gdLst>
                <a:gd name="T0" fmla="*/ 8 w 9"/>
                <a:gd name="T1" fmla="*/ 2 h 2"/>
                <a:gd name="T2" fmla="*/ 1 w 9"/>
                <a:gd name="T3" fmla="*/ 2 h 2"/>
                <a:gd name="T4" fmla="*/ 0 w 9"/>
                <a:gd name="T5" fmla="*/ 1 h 2"/>
                <a:gd name="T6" fmla="*/ 1 w 9"/>
                <a:gd name="T7" fmla="*/ 0 h 2"/>
                <a:gd name="T8" fmla="*/ 8 w 9"/>
                <a:gd name="T9" fmla="*/ 0 h 2"/>
                <a:gd name="T10" fmla="*/ 9 w 9"/>
                <a:gd name="T11" fmla="*/ 1 h 2"/>
                <a:gd name="T12" fmla="*/ 8 w 9"/>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9" h="2">
                  <a:moveTo>
                    <a:pt x="8" y="2"/>
                  </a:moveTo>
                  <a:cubicBezTo>
                    <a:pt x="1" y="2"/>
                    <a:pt x="1" y="2"/>
                    <a:pt x="1" y="2"/>
                  </a:cubicBezTo>
                  <a:cubicBezTo>
                    <a:pt x="0" y="2"/>
                    <a:pt x="0" y="2"/>
                    <a:pt x="0" y="1"/>
                  </a:cubicBezTo>
                  <a:cubicBezTo>
                    <a:pt x="0" y="1"/>
                    <a:pt x="0" y="0"/>
                    <a:pt x="1" y="0"/>
                  </a:cubicBezTo>
                  <a:cubicBezTo>
                    <a:pt x="8" y="0"/>
                    <a:pt x="8" y="0"/>
                    <a:pt x="8" y="0"/>
                  </a:cubicBezTo>
                  <a:cubicBezTo>
                    <a:pt x="9" y="0"/>
                    <a:pt x="9" y="1"/>
                    <a:pt x="9" y="1"/>
                  </a:cubicBezTo>
                  <a:cubicBezTo>
                    <a:pt x="9" y="2"/>
                    <a:pt x="9" y="2"/>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 name="Freeform 93"/>
            <p:cNvSpPr>
              <a:spLocks/>
            </p:cNvSpPr>
            <p:nvPr/>
          </p:nvSpPr>
          <p:spPr bwMode="auto">
            <a:xfrm>
              <a:off x="6599238" y="3636963"/>
              <a:ext cx="112712" cy="104775"/>
            </a:xfrm>
            <a:custGeom>
              <a:avLst/>
              <a:gdLst>
                <a:gd name="T0" fmla="*/ 4 w 5"/>
                <a:gd name="T1" fmla="*/ 5 h 5"/>
                <a:gd name="T2" fmla="*/ 1 w 5"/>
                <a:gd name="T3" fmla="*/ 5 h 5"/>
                <a:gd name="T4" fmla="*/ 0 w 5"/>
                <a:gd name="T5" fmla="*/ 4 h 5"/>
                <a:gd name="T6" fmla="*/ 1 w 5"/>
                <a:gd name="T7" fmla="*/ 3 h 5"/>
                <a:gd name="T8" fmla="*/ 3 w 5"/>
                <a:gd name="T9" fmla="*/ 3 h 5"/>
                <a:gd name="T10" fmla="*/ 3 w 5"/>
                <a:gd name="T11" fmla="*/ 1 h 5"/>
                <a:gd name="T12" fmla="*/ 4 w 5"/>
                <a:gd name="T13" fmla="*/ 0 h 5"/>
                <a:gd name="T14" fmla="*/ 5 w 5"/>
                <a:gd name="T15" fmla="*/ 1 h 5"/>
                <a:gd name="T16" fmla="*/ 5 w 5"/>
                <a:gd name="T17" fmla="*/ 4 h 5"/>
                <a:gd name="T18" fmla="*/ 4 w 5"/>
                <a:gd name="T19"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5">
                  <a:moveTo>
                    <a:pt x="4" y="5"/>
                  </a:moveTo>
                  <a:cubicBezTo>
                    <a:pt x="1" y="5"/>
                    <a:pt x="1" y="5"/>
                    <a:pt x="1" y="5"/>
                  </a:cubicBezTo>
                  <a:cubicBezTo>
                    <a:pt x="0" y="5"/>
                    <a:pt x="0" y="5"/>
                    <a:pt x="0" y="4"/>
                  </a:cubicBezTo>
                  <a:cubicBezTo>
                    <a:pt x="0" y="4"/>
                    <a:pt x="0" y="3"/>
                    <a:pt x="1" y="3"/>
                  </a:cubicBezTo>
                  <a:cubicBezTo>
                    <a:pt x="3" y="3"/>
                    <a:pt x="3" y="3"/>
                    <a:pt x="3" y="3"/>
                  </a:cubicBezTo>
                  <a:cubicBezTo>
                    <a:pt x="3" y="1"/>
                    <a:pt x="3" y="1"/>
                    <a:pt x="3" y="1"/>
                  </a:cubicBezTo>
                  <a:cubicBezTo>
                    <a:pt x="3" y="1"/>
                    <a:pt x="3" y="0"/>
                    <a:pt x="4" y="0"/>
                  </a:cubicBezTo>
                  <a:cubicBezTo>
                    <a:pt x="4" y="0"/>
                    <a:pt x="5" y="1"/>
                    <a:pt x="5" y="1"/>
                  </a:cubicBezTo>
                  <a:cubicBezTo>
                    <a:pt x="5" y="4"/>
                    <a:pt x="5" y="4"/>
                    <a:pt x="5" y="4"/>
                  </a:cubicBezTo>
                  <a:cubicBezTo>
                    <a:pt x="5" y="5"/>
                    <a:pt x="4" y="5"/>
                    <a:pt x="4"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 name="Freeform 94"/>
            <p:cNvSpPr>
              <a:spLocks noEditPoints="1"/>
            </p:cNvSpPr>
            <p:nvPr/>
          </p:nvSpPr>
          <p:spPr bwMode="auto">
            <a:xfrm>
              <a:off x="6665913" y="2330451"/>
              <a:ext cx="46037" cy="1220788"/>
            </a:xfrm>
            <a:custGeom>
              <a:avLst/>
              <a:gdLst>
                <a:gd name="T0" fmla="*/ 1 w 2"/>
                <a:gd name="T1" fmla="*/ 58 h 58"/>
                <a:gd name="T2" fmla="*/ 0 w 2"/>
                <a:gd name="T3" fmla="*/ 57 h 58"/>
                <a:gd name="T4" fmla="*/ 0 w 2"/>
                <a:gd name="T5" fmla="*/ 51 h 58"/>
                <a:gd name="T6" fmla="*/ 1 w 2"/>
                <a:gd name="T7" fmla="*/ 50 h 58"/>
                <a:gd name="T8" fmla="*/ 2 w 2"/>
                <a:gd name="T9" fmla="*/ 51 h 58"/>
                <a:gd name="T10" fmla="*/ 2 w 2"/>
                <a:gd name="T11" fmla="*/ 57 h 58"/>
                <a:gd name="T12" fmla="*/ 1 w 2"/>
                <a:gd name="T13" fmla="*/ 58 h 58"/>
                <a:gd name="T14" fmla="*/ 1 w 2"/>
                <a:gd name="T15" fmla="*/ 45 h 58"/>
                <a:gd name="T16" fmla="*/ 0 w 2"/>
                <a:gd name="T17" fmla="*/ 44 h 58"/>
                <a:gd name="T18" fmla="*/ 0 w 2"/>
                <a:gd name="T19" fmla="*/ 38 h 58"/>
                <a:gd name="T20" fmla="*/ 1 w 2"/>
                <a:gd name="T21" fmla="*/ 37 h 58"/>
                <a:gd name="T22" fmla="*/ 2 w 2"/>
                <a:gd name="T23" fmla="*/ 38 h 58"/>
                <a:gd name="T24" fmla="*/ 2 w 2"/>
                <a:gd name="T25" fmla="*/ 44 h 58"/>
                <a:gd name="T26" fmla="*/ 1 w 2"/>
                <a:gd name="T27" fmla="*/ 45 h 58"/>
                <a:gd name="T28" fmla="*/ 1 w 2"/>
                <a:gd name="T29" fmla="*/ 33 h 58"/>
                <a:gd name="T30" fmla="*/ 0 w 2"/>
                <a:gd name="T31" fmla="*/ 32 h 58"/>
                <a:gd name="T32" fmla="*/ 0 w 2"/>
                <a:gd name="T33" fmla="*/ 26 h 58"/>
                <a:gd name="T34" fmla="*/ 1 w 2"/>
                <a:gd name="T35" fmla="*/ 25 h 58"/>
                <a:gd name="T36" fmla="*/ 2 w 2"/>
                <a:gd name="T37" fmla="*/ 26 h 58"/>
                <a:gd name="T38" fmla="*/ 2 w 2"/>
                <a:gd name="T39" fmla="*/ 32 h 58"/>
                <a:gd name="T40" fmla="*/ 1 w 2"/>
                <a:gd name="T41" fmla="*/ 33 h 58"/>
                <a:gd name="T42" fmla="*/ 1 w 2"/>
                <a:gd name="T43" fmla="*/ 20 h 58"/>
                <a:gd name="T44" fmla="*/ 0 w 2"/>
                <a:gd name="T45" fmla="*/ 19 h 58"/>
                <a:gd name="T46" fmla="*/ 0 w 2"/>
                <a:gd name="T47" fmla="*/ 13 h 58"/>
                <a:gd name="T48" fmla="*/ 1 w 2"/>
                <a:gd name="T49" fmla="*/ 12 h 58"/>
                <a:gd name="T50" fmla="*/ 2 w 2"/>
                <a:gd name="T51" fmla="*/ 13 h 58"/>
                <a:gd name="T52" fmla="*/ 2 w 2"/>
                <a:gd name="T53" fmla="*/ 19 h 58"/>
                <a:gd name="T54" fmla="*/ 1 w 2"/>
                <a:gd name="T55" fmla="*/ 20 h 58"/>
                <a:gd name="T56" fmla="*/ 1 w 2"/>
                <a:gd name="T57" fmla="*/ 8 h 58"/>
                <a:gd name="T58" fmla="*/ 0 w 2"/>
                <a:gd name="T59" fmla="*/ 7 h 58"/>
                <a:gd name="T60" fmla="*/ 0 w 2"/>
                <a:gd name="T61" fmla="*/ 1 h 58"/>
                <a:gd name="T62" fmla="*/ 1 w 2"/>
                <a:gd name="T63" fmla="*/ 0 h 58"/>
                <a:gd name="T64" fmla="*/ 2 w 2"/>
                <a:gd name="T65" fmla="*/ 1 h 58"/>
                <a:gd name="T66" fmla="*/ 2 w 2"/>
                <a:gd name="T67" fmla="*/ 7 h 58"/>
                <a:gd name="T68" fmla="*/ 1 w 2"/>
                <a:gd name="T69" fmla="*/ 8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 h="58">
                  <a:moveTo>
                    <a:pt x="1" y="58"/>
                  </a:moveTo>
                  <a:cubicBezTo>
                    <a:pt x="0" y="58"/>
                    <a:pt x="0" y="57"/>
                    <a:pt x="0" y="57"/>
                  </a:cubicBezTo>
                  <a:cubicBezTo>
                    <a:pt x="0" y="51"/>
                    <a:pt x="0" y="51"/>
                    <a:pt x="0" y="51"/>
                  </a:cubicBezTo>
                  <a:cubicBezTo>
                    <a:pt x="0" y="50"/>
                    <a:pt x="0" y="50"/>
                    <a:pt x="1" y="50"/>
                  </a:cubicBezTo>
                  <a:cubicBezTo>
                    <a:pt x="1" y="50"/>
                    <a:pt x="2" y="50"/>
                    <a:pt x="2" y="51"/>
                  </a:cubicBezTo>
                  <a:cubicBezTo>
                    <a:pt x="2" y="57"/>
                    <a:pt x="2" y="57"/>
                    <a:pt x="2" y="57"/>
                  </a:cubicBezTo>
                  <a:cubicBezTo>
                    <a:pt x="2" y="57"/>
                    <a:pt x="1" y="58"/>
                    <a:pt x="1" y="58"/>
                  </a:cubicBezTo>
                  <a:close/>
                  <a:moveTo>
                    <a:pt x="1" y="45"/>
                  </a:moveTo>
                  <a:cubicBezTo>
                    <a:pt x="0" y="45"/>
                    <a:pt x="0" y="45"/>
                    <a:pt x="0" y="44"/>
                  </a:cubicBezTo>
                  <a:cubicBezTo>
                    <a:pt x="0" y="38"/>
                    <a:pt x="0" y="38"/>
                    <a:pt x="0" y="38"/>
                  </a:cubicBezTo>
                  <a:cubicBezTo>
                    <a:pt x="0" y="38"/>
                    <a:pt x="0" y="37"/>
                    <a:pt x="1" y="37"/>
                  </a:cubicBezTo>
                  <a:cubicBezTo>
                    <a:pt x="1" y="37"/>
                    <a:pt x="2" y="38"/>
                    <a:pt x="2" y="38"/>
                  </a:cubicBezTo>
                  <a:cubicBezTo>
                    <a:pt x="2" y="44"/>
                    <a:pt x="2" y="44"/>
                    <a:pt x="2" y="44"/>
                  </a:cubicBezTo>
                  <a:cubicBezTo>
                    <a:pt x="2" y="45"/>
                    <a:pt x="1" y="45"/>
                    <a:pt x="1" y="45"/>
                  </a:cubicBezTo>
                  <a:close/>
                  <a:moveTo>
                    <a:pt x="1" y="33"/>
                  </a:moveTo>
                  <a:cubicBezTo>
                    <a:pt x="0" y="33"/>
                    <a:pt x="0" y="32"/>
                    <a:pt x="0" y="32"/>
                  </a:cubicBezTo>
                  <a:cubicBezTo>
                    <a:pt x="0" y="26"/>
                    <a:pt x="0" y="26"/>
                    <a:pt x="0" y="26"/>
                  </a:cubicBezTo>
                  <a:cubicBezTo>
                    <a:pt x="0" y="25"/>
                    <a:pt x="0" y="25"/>
                    <a:pt x="1" y="25"/>
                  </a:cubicBezTo>
                  <a:cubicBezTo>
                    <a:pt x="1" y="25"/>
                    <a:pt x="2" y="25"/>
                    <a:pt x="2" y="26"/>
                  </a:cubicBezTo>
                  <a:cubicBezTo>
                    <a:pt x="2" y="32"/>
                    <a:pt x="2" y="32"/>
                    <a:pt x="2" y="32"/>
                  </a:cubicBezTo>
                  <a:cubicBezTo>
                    <a:pt x="2" y="32"/>
                    <a:pt x="1" y="33"/>
                    <a:pt x="1" y="33"/>
                  </a:cubicBezTo>
                  <a:close/>
                  <a:moveTo>
                    <a:pt x="1" y="20"/>
                  </a:moveTo>
                  <a:cubicBezTo>
                    <a:pt x="0" y="20"/>
                    <a:pt x="0" y="20"/>
                    <a:pt x="0" y="19"/>
                  </a:cubicBezTo>
                  <a:cubicBezTo>
                    <a:pt x="0" y="13"/>
                    <a:pt x="0" y="13"/>
                    <a:pt x="0" y="13"/>
                  </a:cubicBezTo>
                  <a:cubicBezTo>
                    <a:pt x="0" y="12"/>
                    <a:pt x="0" y="12"/>
                    <a:pt x="1" y="12"/>
                  </a:cubicBezTo>
                  <a:cubicBezTo>
                    <a:pt x="1" y="12"/>
                    <a:pt x="2" y="12"/>
                    <a:pt x="2" y="13"/>
                  </a:cubicBezTo>
                  <a:cubicBezTo>
                    <a:pt x="2" y="19"/>
                    <a:pt x="2" y="19"/>
                    <a:pt x="2" y="19"/>
                  </a:cubicBezTo>
                  <a:cubicBezTo>
                    <a:pt x="2" y="20"/>
                    <a:pt x="1" y="20"/>
                    <a:pt x="1" y="20"/>
                  </a:cubicBezTo>
                  <a:close/>
                  <a:moveTo>
                    <a:pt x="1" y="8"/>
                  </a:moveTo>
                  <a:cubicBezTo>
                    <a:pt x="0" y="8"/>
                    <a:pt x="0" y="7"/>
                    <a:pt x="0" y="7"/>
                  </a:cubicBezTo>
                  <a:cubicBezTo>
                    <a:pt x="0" y="1"/>
                    <a:pt x="0" y="1"/>
                    <a:pt x="0" y="1"/>
                  </a:cubicBezTo>
                  <a:cubicBezTo>
                    <a:pt x="0" y="0"/>
                    <a:pt x="0" y="0"/>
                    <a:pt x="1" y="0"/>
                  </a:cubicBezTo>
                  <a:cubicBezTo>
                    <a:pt x="1" y="0"/>
                    <a:pt x="2" y="0"/>
                    <a:pt x="2" y="1"/>
                  </a:cubicBezTo>
                  <a:cubicBezTo>
                    <a:pt x="2" y="7"/>
                    <a:pt x="2" y="7"/>
                    <a:pt x="2" y="7"/>
                  </a:cubicBezTo>
                  <a:cubicBezTo>
                    <a:pt x="2" y="7"/>
                    <a:pt x="1" y="8"/>
                    <a:pt x="1"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 name="Freeform 95"/>
            <p:cNvSpPr>
              <a:spLocks/>
            </p:cNvSpPr>
            <p:nvPr/>
          </p:nvSpPr>
          <p:spPr bwMode="auto">
            <a:xfrm>
              <a:off x="6665913" y="2119313"/>
              <a:ext cx="46037" cy="104775"/>
            </a:xfrm>
            <a:custGeom>
              <a:avLst/>
              <a:gdLst>
                <a:gd name="T0" fmla="*/ 1 w 2"/>
                <a:gd name="T1" fmla="*/ 5 h 5"/>
                <a:gd name="T2" fmla="*/ 0 w 2"/>
                <a:gd name="T3" fmla="*/ 4 h 5"/>
                <a:gd name="T4" fmla="*/ 0 w 2"/>
                <a:gd name="T5" fmla="*/ 1 h 5"/>
                <a:gd name="T6" fmla="*/ 1 w 2"/>
                <a:gd name="T7" fmla="*/ 0 h 5"/>
                <a:gd name="T8" fmla="*/ 2 w 2"/>
                <a:gd name="T9" fmla="*/ 1 h 5"/>
                <a:gd name="T10" fmla="*/ 2 w 2"/>
                <a:gd name="T11" fmla="*/ 4 h 5"/>
                <a:gd name="T12" fmla="*/ 1 w 2"/>
                <a:gd name="T13" fmla="*/ 5 h 5"/>
              </a:gdLst>
              <a:ahLst/>
              <a:cxnLst>
                <a:cxn ang="0">
                  <a:pos x="T0" y="T1"/>
                </a:cxn>
                <a:cxn ang="0">
                  <a:pos x="T2" y="T3"/>
                </a:cxn>
                <a:cxn ang="0">
                  <a:pos x="T4" y="T5"/>
                </a:cxn>
                <a:cxn ang="0">
                  <a:pos x="T6" y="T7"/>
                </a:cxn>
                <a:cxn ang="0">
                  <a:pos x="T8" y="T9"/>
                </a:cxn>
                <a:cxn ang="0">
                  <a:pos x="T10" y="T11"/>
                </a:cxn>
                <a:cxn ang="0">
                  <a:pos x="T12" y="T13"/>
                </a:cxn>
              </a:cxnLst>
              <a:rect l="0" t="0" r="r" b="b"/>
              <a:pathLst>
                <a:path w="2" h="5">
                  <a:moveTo>
                    <a:pt x="1" y="5"/>
                  </a:moveTo>
                  <a:cubicBezTo>
                    <a:pt x="0" y="5"/>
                    <a:pt x="0" y="5"/>
                    <a:pt x="0" y="4"/>
                  </a:cubicBezTo>
                  <a:cubicBezTo>
                    <a:pt x="0" y="1"/>
                    <a:pt x="0" y="1"/>
                    <a:pt x="0" y="1"/>
                  </a:cubicBezTo>
                  <a:cubicBezTo>
                    <a:pt x="0" y="1"/>
                    <a:pt x="0" y="0"/>
                    <a:pt x="1" y="0"/>
                  </a:cubicBezTo>
                  <a:cubicBezTo>
                    <a:pt x="1" y="0"/>
                    <a:pt x="2" y="1"/>
                    <a:pt x="2" y="1"/>
                  </a:cubicBezTo>
                  <a:cubicBezTo>
                    <a:pt x="2" y="4"/>
                    <a:pt x="2" y="4"/>
                    <a:pt x="2" y="4"/>
                  </a:cubicBezTo>
                  <a:cubicBezTo>
                    <a:pt x="2" y="5"/>
                    <a:pt x="1" y="5"/>
                    <a:pt x="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46" name="组合 45"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GrpSpPr/>
          <p:nvPr/>
        </p:nvGrpSpPr>
        <p:grpSpPr>
          <a:xfrm>
            <a:off x="3706130" y="4228167"/>
            <a:ext cx="678136" cy="855640"/>
            <a:chOff x="8477251" y="1703388"/>
            <a:chExt cx="1485900" cy="1874838"/>
          </a:xfrm>
          <a:solidFill>
            <a:schemeClr val="bg1">
              <a:lumMod val="65000"/>
            </a:schemeClr>
          </a:solidFill>
        </p:grpSpPr>
        <p:sp>
          <p:nvSpPr>
            <p:cNvPr id="47" name="Freeform 107"/>
            <p:cNvSpPr>
              <a:spLocks/>
            </p:cNvSpPr>
            <p:nvPr/>
          </p:nvSpPr>
          <p:spPr bwMode="auto">
            <a:xfrm>
              <a:off x="9909176" y="1703388"/>
              <a:ext cx="53975" cy="134938"/>
            </a:xfrm>
            <a:custGeom>
              <a:avLst/>
              <a:gdLst>
                <a:gd name="T0" fmla="*/ 1 w 2"/>
                <a:gd name="T1" fmla="*/ 5 h 5"/>
                <a:gd name="T2" fmla="*/ 0 w 2"/>
                <a:gd name="T3" fmla="*/ 4 h 5"/>
                <a:gd name="T4" fmla="*/ 0 w 2"/>
                <a:gd name="T5" fmla="*/ 1 h 5"/>
                <a:gd name="T6" fmla="*/ 1 w 2"/>
                <a:gd name="T7" fmla="*/ 0 h 5"/>
                <a:gd name="T8" fmla="*/ 2 w 2"/>
                <a:gd name="T9" fmla="*/ 1 h 5"/>
                <a:gd name="T10" fmla="*/ 2 w 2"/>
                <a:gd name="T11" fmla="*/ 4 h 5"/>
                <a:gd name="T12" fmla="*/ 1 w 2"/>
                <a:gd name="T13" fmla="*/ 5 h 5"/>
              </a:gdLst>
              <a:ahLst/>
              <a:cxnLst>
                <a:cxn ang="0">
                  <a:pos x="T0" y="T1"/>
                </a:cxn>
                <a:cxn ang="0">
                  <a:pos x="T2" y="T3"/>
                </a:cxn>
                <a:cxn ang="0">
                  <a:pos x="T4" y="T5"/>
                </a:cxn>
                <a:cxn ang="0">
                  <a:pos x="T6" y="T7"/>
                </a:cxn>
                <a:cxn ang="0">
                  <a:pos x="T8" y="T9"/>
                </a:cxn>
                <a:cxn ang="0">
                  <a:pos x="T10" y="T11"/>
                </a:cxn>
                <a:cxn ang="0">
                  <a:pos x="T12" y="T13"/>
                </a:cxn>
              </a:cxnLst>
              <a:rect l="0" t="0" r="r" b="b"/>
              <a:pathLst>
                <a:path w="2" h="5">
                  <a:moveTo>
                    <a:pt x="1" y="5"/>
                  </a:moveTo>
                  <a:cubicBezTo>
                    <a:pt x="0" y="5"/>
                    <a:pt x="0" y="4"/>
                    <a:pt x="0" y="4"/>
                  </a:cubicBezTo>
                  <a:cubicBezTo>
                    <a:pt x="0" y="1"/>
                    <a:pt x="0" y="1"/>
                    <a:pt x="0" y="1"/>
                  </a:cubicBezTo>
                  <a:cubicBezTo>
                    <a:pt x="0" y="0"/>
                    <a:pt x="0" y="0"/>
                    <a:pt x="1" y="0"/>
                  </a:cubicBezTo>
                  <a:cubicBezTo>
                    <a:pt x="1" y="0"/>
                    <a:pt x="2" y="0"/>
                    <a:pt x="2" y="1"/>
                  </a:cubicBezTo>
                  <a:cubicBezTo>
                    <a:pt x="2" y="4"/>
                    <a:pt x="2" y="4"/>
                    <a:pt x="2" y="4"/>
                  </a:cubicBezTo>
                  <a:cubicBezTo>
                    <a:pt x="2" y="4"/>
                    <a:pt x="1" y="5"/>
                    <a:pt x="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 name="Freeform 108"/>
            <p:cNvSpPr>
              <a:spLocks noEditPoints="1"/>
            </p:cNvSpPr>
            <p:nvPr/>
          </p:nvSpPr>
          <p:spPr bwMode="auto">
            <a:xfrm>
              <a:off x="9909176" y="1917701"/>
              <a:ext cx="53975" cy="1446213"/>
            </a:xfrm>
            <a:custGeom>
              <a:avLst/>
              <a:gdLst>
                <a:gd name="T0" fmla="*/ 1 w 2"/>
                <a:gd name="T1" fmla="*/ 54 h 54"/>
                <a:gd name="T2" fmla="*/ 0 w 2"/>
                <a:gd name="T3" fmla="*/ 53 h 54"/>
                <a:gd name="T4" fmla="*/ 0 w 2"/>
                <a:gd name="T5" fmla="*/ 47 h 54"/>
                <a:gd name="T6" fmla="*/ 1 w 2"/>
                <a:gd name="T7" fmla="*/ 46 h 54"/>
                <a:gd name="T8" fmla="*/ 2 w 2"/>
                <a:gd name="T9" fmla="*/ 47 h 54"/>
                <a:gd name="T10" fmla="*/ 2 w 2"/>
                <a:gd name="T11" fmla="*/ 53 h 54"/>
                <a:gd name="T12" fmla="*/ 1 w 2"/>
                <a:gd name="T13" fmla="*/ 54 h 54"/>
                <a:gd name="T14" fmla="*/ 1 w 2"/>
                <a:gd name="T15" fmla="*/ 42 h 54"/>
                <a:gd name="T16" fmla="*/ 0 w 2"/>
                <a:gd name="T17" fmla="*/ 41 h 54"/>
                <a:gd name="T18" fmla="*/ 0 w 2"/>
                <a:gd name="T19" fmla="*/ 36 h 54"/>
                <a:gd name="T20" fmla="*/ 1 w 2"/>
                <a:gd name="T21" fmla="*/ 35 h 54"/>
                <a:gd name="T22" fmla="*/ 2 w 2"/>
                <a:gd name="T23" fmla="*/ 36 h 54"/>
                <a:gd name="T24" fmla="*/ 2 w 2"/>
                <a:gd name="T25" fmla="*/ 41 h 54"/>
                <a:gd name="T26" fmla="*/ 1 w 2"/>
                <a:gd name="T27" fmla="*/ 42 h 54"/>
                <a:gd name="T28" fmla="*/ 1 w 2"/>
                <a:gd name="T29" fmla="*/ 31 h 54"/>
                <a:gd name="T30" fmla="*/ 0 w 2"/>
                <a:gd name="T31" fmla="*/ 30 h 54"/>
                <a:gd name="T32" fmla="*/ 0 w 2"/>
                <a:gd name="T33" fmla="*/ 24 h 54"/>
                <a:gd name="T34" fmla="*/ 1 w 2"/>
                <a:gd name="T35" fmla="*/ 23 h 54"/>
                <a:gd name="T36" fmla="*/ 2 w 2"/>
                <a:gd name="T37" fmla="*/ 24 h 54"/>
                <a:gd name="T38" fmla="*/ 2 w 2"/>
                <a:gd name="T39" fmla="*/ 30 h 54"/>
                <a:gd name="T40" fmla="*/ 1 w 2"/>
                <a:gd name="T41" fmla="*/ 31 h 54"/>
                <a:gd name="T42" fmla="*/ 1 w 2"/>
                <a:gd name="T43" fmla="*/ 19 h 54"/>
                <a:gd name="T44" fmla="*/ 0 w 2"/>
                <a:gd name="T45" fmla="*/ 18 h 54"/>
                <a:gd name="T46" fmla="*/ 0 w 2"/>
                <a:gd name="T47" fmla="*/ 13 h 54"/>
                <a:gd name="T48" fmla="*/ 1 w 2"/>
                <a:gd name="T49" fmla="*/ 12 h 54"/>
                <a:gd name="T50" fmla="*/ 2 w 2"/>
                <a:gd name="T51" fmla="*/ 13 h 54"/>
                <a:gd name="T52" fmla="*/ 2 w 2"/>
                <a:gd name="T53" fmla="*/ 18 h 54"/>
                <a:gd name="T54" fmla="*/ 1 w 2"/>
                <a:gd name="T55" fmla="*/ 19 h 54"/>
                <a:gd name="T56" fmla="*/ 1 w 2"/>
                <a:gd name="T57" fmla="*/ 8 h 54"/>
                <a:gd name="T58" fmla="*/ 0 w 2"/>
                <a:gd name="T59" fmla="*/ 7 h 54"/>
                <a:gd name="T60" fmla="*/ 0 w 2"/>
                <a:gd name="T61" fmla="*/ 1 h 54"/>
                <a:gd name="T62" fmla="*/ 1 w 2"/>
                <a:gd name="T63" fmla="*/ 0 h 54"/>
                <a:gd name="T64" fmla="*/ 2 w 2"/>
                <a:gd name="T65" fmla="*/ 1 h 54"/>
                <a:gd name="T66" fmla="*/ 2 w 2"/>
                <a:gd name="T67" fmla="*/ 7 h 54"/>
                <a:gd name="T68" fmla="*/ 1 w 2"/>
                <a:gd name="T69" fmla="*/ 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 h="54">
                  <a:moveTo>
                    <a:pt x="1" y="54"/>
                  </a:moveTo>
                  <a:cubicBezTo>
                    <a:pt x="0" y="54"/>
                    <a:pt x="0" y="53"/>
                    <a:pt x="0" y="53"/>
                  </a:cubicBezTo>
                  <a:cubicBezTo>
                    <a:pt x="0" y="47"/>
                    <a:pt x="0" y="47"/>
                    <a:pt x="0" y="47"/>
                  </a:cubicBezTo>
                  <a:cubicBezTo>
                    <a:pt x="0" y="46"/>
                    <a:pt x="0" y="46"/>
                    <a:pt x="1" y="46"/>
                  </a:cubicBezTo>
                  <a:cubicBezTo>
                    <a:pt x="1" y="46"/>
                    <a:pt x="2" y="46"/>
                    <a:pt x="2" y="47"/>
                  </a:cubicBezTo>
                  <a:cubicBezTo>
                    <a:pt x="2" y="53"/>
                    <a:pt x="2" y="53"/>
                    <a:pt x="2" y="53"/>
                  </a:cubicBezTo>
                  <a:cubicBezTo>
                    <a:pt x="2" y="53"/>
                    <a:pt x="1" y="54"/>
                    <a:pt x="1" y="54"/>
                  </a:cubicBezTo>
                  <a:close/>
                  <a:moveTo>
                    <a:pt x="1" y="42"/>
                  </a:moveTo>
                  <a:cubicBezTo>
                    <a:pt x="0" y="42"/>
                    <a:pt x="0" y="42"/>
                    <a:pt x="0" y="41"/>
                  </a:cubicBezTo>
                  <a:cubicBezTo>
                    <a:pt x="0" y="36"/>
                    <a:pt x="0" y="36"/>
                    <a:pt x="0" y="36"/>
                  </a:cubicBezTo>
                  <a:cubicBezTo>
                    <a:pt x="0" y="35"/>
                    <a:pt x="0" y="35"/>
                    <a:pt x="1" y="35"/>
                  </a:cubicBezTo>
                  <a:cubicBezTo>
                    <a:pt x="1" y="35"/>
                    <a:pt x="2" y="35"/>
                    <a:pt x="2" y="36"/>
                  </a:cubicBezTo>
                  <a:cubicBezTo>
                    <a:pt x="2" y="41"/>
                    <a:pt x="2" y="41"/>
                    <a:pt x="2" y="41"/>
                  </a:cubicBezTo>
                  <a:cubicBezTo>
                    <a:pt x="2" y="42"/>
                    <a:pt x="1" y="42"/>
                    <a:pt x="1" y="42"/>
                  </a:cubicBezTo>
                  <a:close/>
                  <a:moveTo>
                    <a:pt x="1" y="31"/>
                  </a:moveTo>
                  <a:cubicBezTo>
                    <a:pt x="0" y="31"/>
                    <a:pt x="0" y="30"/>
                    <a:pt x="0" y="30"/>
                  </a:cubicBezTo>
                  <a:cubicBezTo>
                    <a:pt x="0" y="24"/>
                    <a:pt x="0" y="24"/>
                    <a:pt x="0" y="24"/>
                  </a:cubicBezTo>
                  <a:cubicBezTo>
                    <a:pt x="0" y="24"/>
                    <a:pt x="0" y="23"/>
                    <a:pt x="1" y="23"/>
                  </a:cubicBezTo>
                  <a:cubicBezTo>
                    <a:pt x="1" y="23"/>
                    <a:pt x="2" y="24"/>
                    <a:pt x="2" y="24"/>
                  </a:cubicBezTo>
                  <a:cubicBezTo>
                    <a:pt x="2" y="30"/>
                    <a:pt x="2" y="30"/>
                    <a:pt x="2" y="30"/>
                  </a:cubicBezTo>
                  <a:cubicBezTo>
                    <a:pt x="2" y="30"/>
                    <a:pt x="1" y="31"/>
                    <a:pt x="1" y="31"/>
                  </a:cubicBezTo>
                  <a:close/>
                  <a:moveTo>
                    <a:pt x="1" y="19"/>
                  </a:moveTo>
                  <a:cubicBezTo>
                    <a:pt x="0" y="19"/>
                    <a:pt x="0" y="19"/>
                    <a:pt x="0" y="18"/>
                  </a:cubicBezTo>
                  <a:cubicBezTo>
                    <a:pt x="0" y="13"/>
                    <a:pt x="0" y="13"/>
                    <a:pt x="0" y="13"/>
                  </a:cubicBezTo>
                  <a:cubicBezTo>
                    <a:pt x="0" y="12"/>
                    <a:pt x="0" y="12"/>
                    <a:pt x="1" y="12"/>
                  </a:cubicBezTo>
                  <a:cubicBezTo>
                    <a:pt x="1" y="12"/>
                    <a:pt x="2" y="12"/>
                    <a:pt x="2" y="13"/>
                  </a:cubicBezTo>
                  <a:cubicBezTo>
                    <a:pt x="2" y="18"/>
                    <a:pt x="2" y="18"/>
                    <a:pt x="2" y="18"/>
                  </a:cubicBezTo>
                  <a:cubicBezTo>
                    <a:pt x="2" y="19"/>
                    <a:pt x="1" y="19"/>
                    <a:pt x="1" y="19"/>
                  </a:cubicBezTo>
                  <a:close/>
                  <a:moveTo>
                    <a:pt x="1" y="8"/>
                  </a:moveTo>
                  <a:cubicBezTo>
                    <a:pt x="0" y="8"/>
                    <a:pt x="0" y="8"/>
                    <a:pt x="0" y="7"/>
                  </a:cubicBezTo>
                  <a:cubicBezTo>
                    <a:pt x="0" y="1"/>
                    <a:pt x="0" y="1"/>
                    <a:pt x="0" y="1"/>
                  </a:cubicBezTo>
                  <a:cubicBezTo>
                    <a:pt x="0" y="1"/>
                    <a:pt x="0" y="0"/>
                    <a:pt x="1" y="0"/>
                  </a:cubicBezTo>
                  <a:cubicBezTo>
                    <a:pt x="1" y="0"/>
                    <a:pt x="2" y="1"/>
                    <a:pt x="2" y="1"/>
                  </a:cubicBezTo>
                  <a:cubicBezTo>
                    <a:pt x="2" y="7"/>
                    <a:pt x="2" y="7"/>
                    <a:pt x="2" y="7"/>
                  </a:cubicBezTo>
                  <a:cubicBezTo>
                    <a:pt x="2" y="8"/>
                    <a:pt x="1" y="8"/>
                    <a:pt x="1"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 name="Freeform 109"/>
            <p:cNvSpPr>
              <a:spLocks/>
            </p:cNvSpPr>
            <p:nvPr/>
          </p:nvSpPr>
          <p:spPr bwMode="auto">
            <a:xfrm>
              <a:off x="9828213" y="3444876"/>
              <a:ext cx="134938" cy="133350"/>
            </a:xfrm>
            <a:custGeom>
              <a:avLst/>
              <a:gdLst>
                <a:gd name="T0" fmla="*/ 4 w 5"/>
                <a:gd name="T1" fmla="*/ 5 h 5"/>
                <a:gd name="T2" fmla="*/ 1 w 5"/>
                <a:gd name="T3" fmla="*/ 5 h 5"/>
                <a:gd name="T4" fmla="*/ 0 w 5"/>
                <a:gd name="T5" fmla="*/ 4 h 5"/>
                <a:gd name="T6" fmla="*/ 1 w 5"/>
                <a:gd name="T7" fmla="*/ 3 h 5"/>
                <a:gd name="T8" fmla="*/ 3 w 5"/>
                <a:gd name="T9" fmla="*/ 3 h 5"/>
                <a:gd name="T10" fmla="*/ 3 w 5"/>
                <a:gd name="T11" fmla="*/ 1 h 5"/>
                <a:gd name="T12" fmla="*/ 4 w 5"/>
                <a:gd name="T13" fmla="*/ 0 h 5"/>
                <a:gd name="T14" fmla="*/ 5 w 5"/>
                <a:gd name="T15" fmla="*/ 1 h 5"/>
                <a:gd name="T16" fmla="*/ 5 w 5"/>
                <a:gd name="T17" fmla="*/ 4 h 5"/>
                <a:gd name="T18" fmla="*/ 4 w 5"/>
                <a:gd name="T19"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5">
                  <a:moveTo>
                    <a:pt x="4" y="5"/>
                  </a:moveTo>
                  <a:cubicBezTo>
                    <a:pt x="1" y="5"/>
                    <a:pt x="1" y="5"/>
                    <a:pt x="1" y="5"/>
                  </a:cubicBezTo>
                  <a:cubicBezTo>
                    <a:pt x="0" y="5"/>
                    <a:pt x="0" y="5"/>
                    <a:pt x="0" y="4"/>
                  </a:cubicBezTo>
                  <a:cubicBezTo>
                    <a:pt x="0" y="4"/>
                    <a:pt x="0" y="3"/>
                    <a:pt x="1" y="3"/>
                  </a:cubicBezTo>
                  <a:cubicBezTo>
                    <a:pt x="3" y="3"/>
                    <a:pt x="3" y="3"/>
                    <a:pt x="3" y="3"/>
                  </a:cubicBezTo>
                  <a:cubicBezTo>
                    <a:pt x="3" y="1"/>
                    <a:pt x="3" y="1"/>
                    <a:pt x="3" y="1"/>
                  </a:cubicBezTo>
                  <a:cubicBezTo>
                    <a:pt x="3" y="1"/>
                    <a:pt x="3" y="0"/>
                    <a:pt x="4" y="0"/>
                  </a:cubicBezTo>
                  <a:cubicBezTo>
                    <a:pt x="4" y="0"/>
                    <a:pt x="5" y="1"/>
                    <a:pt x="5" y="1"/>
                  </a:cubicBezTo>
                  <a:cubicBezTo>
                    <a:pt x="5" y="4"/>
                    <a:pt x="5" y="4"/>
                    <a:pt x="5" y="4"/>
                  </a:cubicBezTo>
                  <a:cubicBezTo>
                    <a:pt x="5" y="5"/>
                    <a:pt x="4" y="5"/>
                    <a:pt x="4"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 name="Freeform 110"/>
            <p:cNvSpPr>
              <a:spLocks noEditPoints="1"/>
            </p:cNvSpPr>
            <p:nvPr/>
          </p:nvSpPr>
          <p:spPr bwMode="auto">
            <a:xfrm>
              <a:off x="8747126" y="3524251"/>
              <a:ext cx="946150" cy="53975"/>
            </a:xfrm>
            <a:custGeom>
              <a:avLst/>
              <a:gdLst>
                <a:gd name="T0" fmla="*/ 34 w 35"/>
                <a:gd name="T1" fmla="*/ 2 h 2"/>
                <a:gd name="T2" fmla="*/ 28 w 35"/>
                <a:gd name="T3" fmla="*/ 2 h 2"/>
                <a:gd name="T4" fmla="*/ 27 w 35"/>
                <a:gd name="T5" fmla="*/ 1 h 2"/>
                <a:gd name="T6" fmla="*/ 28 w 35"/>
                <a:gd name="T7" fmla="*/ 0 h 2"/>
                <a:gd name="T8" fmla="*/ 34 w 35"/>
                <a:gd name="T9" fmla="*/ 0 h 2"/>
                <a:gd name="T10" fmla="*/ 35 w 35"/>
                <a:gd name="T11" fmla="*/ 1 h 2"/>
                <a:gd name="T12" fmla="*/ 34 w 35"/>
                <a:gd name="T13" fmla="*/ 2 h 2"/>
                <a:gd name="T14" fmla="*/ 21 w 35"/>
                <a:gd name="T15" fmla="*/ 2 h 2"/>
                <a:gd name="T16" fmla="*/ 14 w 35"/>
                <a:gd name="T17" fmla="*/ 2 h 2"/>
                <a:gd name="T18" fmla="*/ 13 w 35"/>
                <a:gd name="T19" fmla="*/ 1 h 2"/>
                <a:gd name="T20" fmla="*/ 14 w 35"/>
                <a:gd name="T21" fmla="*/ 0 h 2"/>
                <a:gd name="T22" fmla="*/ 21 w 35"/>
                <a:gd name="T23" fmla="*/ 0 h 2"/>
                <a:gd name="T24" fmla="*/ 22 w 35"/>
                <a:gd name="T25" fmla="*/ 1 h 2"/>
                <a:gd name="T26" fmla="*/ 21 w 35"/>
                <a:gd name="T27" fmla="*/ 2 h 2"/>
                <a:gd name="T28" fmla="*/ 8 w 35"/>
                <a:gd name="T29" fmla="*/ 2 h 2"/>
                <a:gd name="T30" fmla="*/ 1 w 35"/>
                <a:gd name="T31" fmla="*/ 2 h 2"/>
                <a:gd name="T32" fmla="*/ 0 w 35"/>
                <a:gd name="T33" fmla="*/ 1 h 2"/>
                <a:gd name="T34" fmla="*/ 1 w 35"/>
                <a:gd name="T35" fmla="*/ 0 h 2"/>
                <a:gd name="T36" fmla="*/ 8 w 35"/>
                <a:gd name="T37" fmla="*/ 0 h 2"/>
                <a:gd name="T38" fmla="*/ 9 w 35"/>
                <a:gd name="T39" fmla="*/ 1 h 2"/>
                <a:gd name="T40" fmla="*/ 8 w 35"/>
                <a:gd name="T41"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5" h="2">
                  <a:moveTo>
                    <a:pt x="34" y="2"/>
                  </a:moveTo>
                  <a:cubicBezTo>
                    <a:pt x="28" y="2"/>
                    <a:pt x="28" y="2"/>
                    <a:pt x="28" y="2"/>
                  </a:cubicBezTo>
                  <a:cubicBezTo>
                    <a:pt x="27" y="2"/>
                    <a:pt x="27" y="2"/>
                    <a:pt x="27" y="1"/>
                  </a:cubicBezTo>
                  <a:cubicBezTo>
                    <a:pt x="27" y="1"/>
                    <a:pt x="27" y="0"/>
                    <a:pt x="28" y="0"/>
                  </a:cubicBezTo>
                  <a:cubicBezTo>
                    <a:pt x="34" y="0"/>
                    <a:pt x="34" y="0"/>
                    <a:pt x="34" y="0"/>
                  </a:cubicBezTo>
                  <a:cubicBezTo>
                    <a:pt x="35" y="0"/>
                    <a:pt x="35" y="1"/>
                    <a:pt x="35" y="1"/>
                  </a:cubicBezTo>
                  <a:cubicBezTo>
                    <a:pt x="35" y="2"/>
                    <a:pt x="35" y="2"/>
                    <a:pt x="34" y="2"/>
                  </a:cubicBezTo>
                  <a:close/>
                  <a:moveTo>
                    <a:pt x="21" y="2"/>
                  </a:moveTo>
                  <a:cubicBezTo>
                    <a:pt x="14" y="2"/>
                    <a:pt x="14" y="2"/>
                    <a:pt x="14" y="2"/>
                  </a:cubicBezTo>
                  <a:cubicBezTo>
                    <a:pt x="14" y="2"/>
                    <a:pt x="13" y="2"/>
                    <a:pt x="13" y="1"/>
                  </a:cubicBezTo>
                  <a:cubicBezTo>
                    <a:pt x="13" y="1"/>
                    <a:pt x="14" y="0"/>
                    <a:pt x="14" y="0"/>
                  </a:cubicBezTo>
                  <a:cubicBezTo>
                    <a:pt x="21" y="0"/>
                    <a:pt x="21" y="0"/>
                    <a:pt x="21" y="0"/>
                  </a:cubicBezTo>
                  <a:cubicBezTo>
                    <a:pt x="21" y="0"/>
                    <a:pt x="22" y="1"/>
                    <a:pt x="22" y="1"/>
                  </a:cubicBezTo>
                  <a:cubicBezTo>
                    <a:pt x="22" y="2"/>
                    <a:pt x="21" y="2"/>
                    <a:pt x="21" y="2"/>
                  </a:cubicBezTo>
                  <a:close/>
                  <a:moveTo>
                    <a:pt x="8" y="2"/>
                  </a:moveTo>
                  <a:cubicBezTo>
                    <a:pt x="1" y="2"/>
                    <a:pt x="1" y="2"/>
                    <a:pt x="1" y="2"/>
                  </a:cubicBezTo>
                  <a:cubicBezTo>
                    <a:pt x="0" y="2"/>
                    <a:pt x="0" y="2"/>
                    <a:pt x="0" y="1"/>
                  </a:cubicBezTo>
                  <a:cubicBezTo>
                    <a:pt x="0" y="1"/>
                    <a:pt x="0" y="0"/>
                    <a:pt x="1" y="0"/>
                  </a:cubicBezTo>
                  <a:cubicBezTo>
                    <a:pt x="8" y="0"/>
                    <a:pt x="8" y="0"/>
                    <a:pt x="8" y="0"/>
                  </a:cubicBezTo>
                  <a:cubicBezTo>
                    <a:pt x="8" y="0"/>
                    <a:pt x="9" y="1"/>
                    <a:pt x="9" y="1"/>
                  </a:cubicBezTo>
                  <a:cubicBezTo>
                    <a:pt x="9" y="2"/>
                    <a:pt x="8" y="2"/>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 name="Freeform 111"/>
            <p:cNvSpPr>
              <a:spLocks/>
            </p:cNvSpPr>
            <p:nvPr/>
          </p:nvSpPr>
          <p:spPr bwMode="auto">
            <a:xfrm>
              <a:off x="8477251" y="3524251"/>
              <a:ext cx="134938" cy="53975"/>
            </a:xfrm>
            <a:custGeom>
              <a:avLst/>
              <a:gdLst>
                <a:gd name="T0" fmla="*/ 4 w 5"/>
                <a:gd name="T1" fmla="*/ 2 h 2"/>
                <a:gd name="T2" fmla="*/ 1 w 5"/>
                <a:gd name="T3" fmla="*/ 2 h 2"/>
                <a:gd name="T4" fmla="*/ 0 w 5"/>
                <a:gd name="T5" fmla="*/ 1 h 2"/>
                <a:gd name="T6" fmla="*/ 1 w 5"/>
                <a:gd name="T7" fmla="*/ 0 h 2"/>
                <a:gd name="T8" fmla="*/ 4 w 5"/>
                <a:gd name="T9" fmla="*/ 0 h 2"/>
                <a:gd name="T10" fmla="*/ 5 w 5"/>
                <a:gd name="T11" fmla="*/ 1 h 2"/>
                <a:gd name="T12" fmla="*/ 4 w 5"/>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5" h="2">
                  <a:moveTo>
                    <a:pt x="4" y="2"/>
                  </a:moveTo>
                  <a:cubicBezTo>
                    <a:pt x="1" y="2"/>
                    <a:pt x="1" y="2"/>
                    <a:pt x="1" y="2"/>
                  </a:cubicBezTo>
                  <a:cubicBezTo>
                    <a:pt x="1" y="2"/>
                    <a:pt x="0" y="2"/>
                    <a:pt x="0" y="1"/>
                  </a:cubicBezTo>
                  <a:cubicBezTo>
                    <a:pt x="0" y="1"/>
                    <a:pt x="1" y="0"/>
                    <a:pt x="1" y="0"/>
                  </a:cubicBezTo>
                  <a:cubicBezTo>
                    <a:pt x="4" y="0"/>
                    <a:pt x="4" y="0"/>
                    <a:pt x="4" y="0"/>
                  </a:cubicBezTo>
                  <a:cubicBezTo>
                    <a:pt x="5" y="0"/>
                    <a:pt x="5" y="1"/>
                    <a:pt x="5" y="1"/>
                  </a:cubicBezTo>
                  <a:cubicBezTo>
                    <a:pt x="5" y="2"/>
                    <a:pt x="5" y="2"/>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25" name="矩形 24"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549157" y="-975631"/>
            <a:ext cx="583096" cy="838080"/>
          </a:xfrm>
          <a:prstGeom prst="rect">
            <a:avLst/>
          </a:prstGeom>
          <a:solidFill>
            <a:srgbClr val="365B7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 name="矩形 25"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1132253" y="-975631"/>
            <a:ext cx="583096" cy="838080"/>
          </a:xfrm>
          <a:prstGeom prst="rect">
            <a:avLst/>
          </a:prstGeom>
          <a:solidFill>
            <a:srgbClr val="96648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 name="矩形 26"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1715349" y="-975631"/>
            <a:ext cx="583096" cy="838080"/>
          </a:xfrm>
          <a:prstGeom prst="rect">
            <a:avLst/>
          </a:prstGeom>
          <a:solidFill>
            <a:srgbClr val="D06F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 name="矩形 27"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2298446" y="-975631"/>
            <a:ext cx="583096" cy="838080"/>
          </a:xfrm>
          <a:prstGeom prst="rect">
            <a:avLst/>
          </a:prstGeom>
          <a:solidFill>
            <a:srgbClr val="F779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 name="矩形 28"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2881542" y="-975631"/>
            <a:ext cx="583096" cy="838080"/>
          </a:xfrm>
          <a:prstGeom prst="rect">
            <a:avLst/>
          </a:prstGeom>
          <a:solidFill>
            <a:srgbClr val="F8AD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0" name="Rectangle 42"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3034741" y="4771802"/>
            <a:ext cx="606976" cy="563151"/>
          </a:xfrm>
          <a:prstGeom prst="rect">
            <a:avLst/>
          </a:prstGeom>
          <a:noFill/>
          <a:ln w="12700" cap="flat" cmpd="sng" algn="ctr">
            <a:noFill/>
            <a:prstDash val="solid"/>
          </a:ln>
          <a:effectLst/>
        </p:spPr>
        <p:txBody>
          <a:bodyPr lIns="91440" tIns="0" rIns="91440" bIns="0" rtlCol="0" anchor="t"/>
          <a:lstStyle/>
          <a:p>
            <a:pPr algn="r"/>
            <a:r>
              <a:rPr lang="en-US" altLang="zh-CN" sz="4000" b="1" dirty="0">
                <a:solidFill>
                  <a:srgbClr val="365B7C"/>
                </a:solidFill>
                <a:latin typeface="Arial" panose="020B0604020202020204" pitchFamily="34" charset="0"/>
                <a:cs typeface="Arial" panose="020B0604020202020204" pitchFamily="34" charset="0"/>
              </a:rPr>
              <a:t>A</a:t>
            </a:r>
            <a:endParaRPr lang="zh-CN" altLang="en-US" sz="4000" b="1" dirty="0">
              <a:solidFill>
                <a:srgbClr val="365B7C"/>
              </a:solidFill>
              <a:latin typeface="Arial" panose="020B0604020202020204" pitchFamily="34" charset="0"/>
              <a:cs typeface="Arial" panose="020B0604020202020204" pitchFamily="34" charset="0"/>
            </a:endParaRPr>
          </a:p>
        </p:txBody>
      </p:sp>
      <p:sp>
        <p:nvSpPr>
          <p:cNvPr id="61" name="Rectangle 42"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5462649" y="1953267"/>
            <a:ext cx="606976" cy="563151"/>
          </a:xfrm>
          <a:prstGeom prst="rect">
            <a:avLst/>
          </a:prstGeom>
          <a:noFill/>
          <a:ln w="12700" cap="flat" cmpd="sng" algn="ctr">
            <a:noFill/>
            <a:prstDash val="solid"/>
          </a:ln>
          <a:effectLst/>
        </p:spPr>
        <p:txBody>
          <a:bodyPr lIns="91440" tIns="0" rIns="91440" bIns="0" rtlCol="0" anchor="t"/>
          <a:lstStyle/>
          <a:p>
            <a:pPr algn="r"/>
            <a:r>
              <a:rPr lang="en-US" altLang="zh-CN" sz="4000" b="1" dirty="0">
                <a:solidFill>
                  <a:srgbClr val="966481"/>
                </a:solidFill>
                <a:latin typeface="Arial" panose="020B0604020202020204" pitchFamily="34" charset="0"/>
                <a:cs typeface="Arial" panose="020B0604020202020204" pitchFamily="34" charset="0"/>
              </a:rPr>
              <a:t>B</a:t>
            </a:r>
            <a:endParaRPr lang="zh-CN" altLang="en-US" sz="4000" b="1" dirty="0">
              <a:solidFill>
                <a:srgbClr val="966481"/>
              </a:solidFill>
              <a:latin typeface="Arial" panose="020B0604020202020204" pitchFamily="34" charset="0"/>
              <a:cs typeface="Arial" panose="020B0604020202020204" pitchFamily="34" charset="0"/>
            </a:endParaRPr>
          </a:p>
        </p:txBody>
      </p:sp>
      <p:sp>
        <p:nvSpPr>
          <p:cNvPr id="62" name="Rectangle 42"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7349672" y="2443069"/>
            <a:ext cx="606976" cy="563151"/>
          </a:xfrm>
          <a:prstGeom prst="rect">
            <a:avLst/>
          </a:prstGeom>
          <a:noFill/>
          <a:ln w="12700" cap="flat" cmpd="sng" algn="ctr">
            <a:noFill/>
            <a:prstDash val="solid"/>
          </a:ln>
          <a:effectLst/>
        </p:spPr>
        <p:txBody>
          <a:bodyPr lIns="91440" tIns="0" rIns="91440" bIns="0" rtlCol="0" anchor="t"/>
          <a:lstStyle/>
          <a:p>
            <a:pPr algn="r"/>
            <a:r>
              <a:rPr lang="en-US" altLang="zh-CN" sz="4000" b="1" dirty="0">
                <a:solidFill>
                  <a:srgbClr val="D06F83"/>
                </a:solidFill>
                <a:latin typeface="Arial" panose="020B0604020202020204" pitchFamily="34" charset="0"/>
                <a:cs typeface="Arial" panose="020B0604020202020204" pitchFamily="34" charset="0"/>
              </a:rPr>
              <a:t>C</a:t>
            </a:r>
            <a:endParaRPr lang="zh-CN" altLang="en-US" sz="4000" b="1" dirty="0">
              <a:solidFill>
                <a:srgbClr val="D06F83"/>
              </a:solidFill>
              <a:latin typeface="Arial" panose="020B0604020202020204" pitchFamily="34" charset="0"/>
              <a:cs typeface="Arial" panose="020B0604020202020204" pitchFamily="34" charset="0"/>
            </a:endParaRPr>
          </a:p>
        </p:txBody>
      </p:sp>
      <p:grpSp>
        <p:nvGrpSpPr>
          <p:cNvPr id="8" name="组合 7"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GrpSpPr/>
          <p:nvPr/>
        </p:nvGrpSpPr>
        <p:grpSpPr>
          <a:xfrm>
            <a:off x="3550602" y="2863953"/>
            <a:ext cx="1550610" cy="1553304"/>
            <a:chOff x="3550602" y="2863953"/>
            <a:chExt cx="1550610" cy="1553304"/>
          </a:xfrm>
        </p:grpSpPr>
        <p:grpSp>
          <p:nvGrpSpPr>
            <p:cNvPr id="7" name="组合 6"/>
            <p:cNvGrpSpPr/>
            <p:nvPr/>
          </p:nvGrpSpPr>
          <p:grpSpPr>
            <a:xfrm>
              <a:off x="3550602" y="2863953"/>
              <a:ext cx="1550610" cy="1553304"/>
              <a:chOff x="3719415" y="2667004"/>
              <a:chExt cx="1656000" cy="1658877"/>
            </a:xfrm>
          </p:grpSpPr>
          <p:sp>
            <p:nvSpPr>
              <p:cNvPr id="11" name="任意多边形 10"/>
              <p:cNvSpPr/>
              <p:nvPr/>
            </p:nvSpPr>
            <p:spPr>
              <a:xfrm>
                <a:off x="3719415" y="2667004"/>
                <a:ext cx="1656000" cy="1658877"/>
              </a:xfrm>
              <a:custGeom>
                <a:avLst/>
                <a:gdLst>
                  <a:gd name="connsiteX0" fmla="*/ 0 w 1656000"/>
                  <a:gd name="connsiteY0" fmla="*/ 0 h 1658877"/>
                  <a:gd name="connsiteX1" fmla="*/ 404726 w 1656000"/>
                  <a:gd name="connsiteY1" fmla="*/ 0 h 1658877"/>
                  <a:gd name="connsiteX2" fmla="*/ 583096 w 1656000"/>
                  <a:gd name="connsiteY2" fmla="*/ 0 h 1658877"/>
                  <a:gd name="connsiteX3" fmla="*/ 1251274 w 1656000"/>
                  <a:gd name="connsiteY3" fmla="*/ 0 h 1658877"/>
                  <a:gd name="connsiteX4" fmla="*/ 1656000 w 1656000"/>
                  <a:gd name="connsiteY4" fmla="*/ 404726 h 1658877"/>
                  <a:gd name="connsiteX5" fmla="*/ 1656000 w 1656000"/>
                  <a:gd name="connsiteY5" fmla="*/ 1251274 h 1658877"/>
                  <a:gd name="connsiteX6" fmla="*/ 1652796 w 1656000"/>
                  <a:gd name="connsiteY6" fmla="*/ 1283057 h 1658877"/>
                  <a:gd name="connsiteX7" fmla="*/ 1652796 w 1656000"/>
                  <a:gd name="connsiteY7" fmla="*/ 1658877 h 1658877"/>
                  <a:gd name="connsiteX8" fmla="*/ 1069700 w 1656000"/>
                  <a:gd name="connsiteY8" fmla="*/ 1658877 h 1658877"/>
                  <a:gd name="connsiteX9" fmla="*/ 1069700 w 1656000"/>
                  <a:gd name="connsiteY9" fmla="*/ 1656000 h 1658877"/>
                  <a:gd name="connsiteX10" fmla="*/ 404726 w 1656000"/>
                  <a:gd name="connsiteY10" fmla="*/ 1656000 h 1658877"/>
                  <a:gd name="connsiteX11" fmla="*/ 0 w 1656000"/>
                  <a:gd name="connsiteY11" fmla="*/ 1251274 h 1658877"/>
                  <a:gd name="connsiteX12" fmla="*/ 0 w 1656000"/>
                  <a:gd name="connsiteY12" fmla="*/ 838080 h 1658877"/>
                  <a:gd name="connsiteX13" fmla="*/ 0 w 1656000"/>
                  <a:gd name="connsiteY13" fmla="*/ 404726 h 1658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56000" h="1658877">
                    <a:moveTo>
                      <a:pt x="0" y="0"/>
                    </a:moveTo>
                    <a:lnTo>
                      <a:pt x="404726" y="0"/>
                    </a:lnTo>
                    <a:lnTo>
                      <a:pt x="583096" y="0"/>
                    </a:lnTo>
                    <a:lnTo>
                      <a:pt x="1251274" y="0"/>
                    </a:lnTo>
                    <a:cubicBezTo>
                      <a:pt x="1474798" y="0"/>
                      <a:pt x="1656000" y="181202"/>
                      <a:pt x="1656000" y="404726"/>
                    </a:cubicBezTo>
                    <a:lnTo>
                      <a:pt x="1656000" y="1251274"/>
                    </a:lnTo>
                    <a:lnTo>
                      <a:pt x="1652796" y="1283057"/>
                    </a:lnTo>
                    <a:lnTo>
                      <a:pt x="1652796" y="1658877"/>
                    </a:lnTo>
                    <a:lnTo>
                      <a:pt x="1069700" y="1658877"/>
                    </a:lnTo>
                    <a:lnTo>
                      <a:pt x="1069700" y="1656000"/>
                    </a:lnTo>
                    <a:lnTo>
                      <a:pt x="404726" y="1656000"/>
                    </a:lnTo>
                    <a:cubicBezTo>
                      <a:pt x="181202" y="1656000"/>
                      <a:pt x="0" y="1474798"/>
                      <a:pt x="0" y="1251274"/>
                    </a:cubicBezTo>
                    <a:lnTo>
                      <a:pt x="0" y="838080"/>
                    </a:lnTo>
                    <a:lnTo>
                      <a:pt x="0" y="404726"/>
                    </a:lnTo>
                    <a:close/>
                  </a:path>
                </a:pathLst>
              </a:custGeom>
              <a:solidFill>
                <a:srgbClr val="365B7C"/>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2" name="任意多边形 11"/>
              <p:cNvSpPr>
                <a:spLocks noChangeAspect="1"/>
              </p:cNvSpPr>
              <p:nvPr/>
            </p:nvSpPr>
            <p:spPr>
              <a:xfrm>
                <a:off x="3954445" y="2902442"/>
                <a:ext cx="1185940" cy="1188000"/>
              </a:xfrm>
              <a:custGeom>
                <a:avLst/>
                <a:gdLst>
                  <a:gd name="connsiteX0" fmla="*/ 0 w 1656000"/>
                  <a:gd name="connsiteY0" fmla="*/ 0 h 1658877"/>
                  <a:gd name="connsiteX1" fmla="*/ 404726 w 1656000"/>
                  <a:gd name="connsiteY1" fmla="*/ 0 h 1658877"/>
                  <a:gd name="connsiteX2" fmla="*/ 583096 w 1656000"/>
                  <a:gd name="connsiteY2" fmla="*/ 0 h 1658877"/>
                  <a:gd name="connsiteX3" fmla="*/ 1251274 w 1656000"/>
                  <a:gd name="connsiteY3" fmla="*/ 0 h 1658877"/>
                  <a:gd name="connsiteX4" fmla="*/ 1656000 w 1656000"/>
                  <a:gd name="connsiteY4" fmla="*/ 404726 h 1658877"/>
                  <a:gd name="connsiteX5" fmla="*/ 1656000 w 1656000"/>
                  <a:gd name="connsiteY5" fmla="*/ 1251274 h 1658877"/>
                  <a:gd name="connsiteX6" fmla="*/ 1652796 w 1656000"/>
                  <a:gd name="connsiteY6" fmla="*/ 1283057 h 1658877"/>
                  <a:gd name="connsiteX7" fmla="*/ 1652796 w 1656000"/>
                  <a:gd name="connsiteY7" fmla="*/ 1658877 h 1658877"/>
                  <a:gd name="connsiteX8" fmla="*/ 1069700 w 1656000"/>
                  <a:gd name="connsiteY8" fmla="*/ 1658877 h 1658877"/>
                  <a:gd name="connsiteX9" fmla="*/ 1069700 w 1656000"/>
                  <a:gd name="connsiteY9" fmla="*/ 1656000 h 1658877"/>
                  <a:gd name="connsiteX10" fmla="*/ 404726 w 1656000"/>
                  <a:gd name="connsiteY10" fmla="*/ 1656000 h 1658877"/>
                  <a:gd name="connsiteX11" fmla="*/ 0 w 1656000"/>
                  <a:gd name="connsiteY11" fmla="*/ 1251274 h 1658877"/>
                  <a:gd name="connsiteX12" fmla="*/ 0 w 1656000"/>
                  <a:gd name="connsiteY12" fmla="*/ 838080 h 1658877"/>
                  <a:gd name="connsiteX13" fmla="*/ 0 w 1656000"/>
                  <a:gd name="connsiteY13" fmla="*/ 404726 h 1658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56000" h="1658877">
                    <a:moveTo>
                      <a:pt x="0" y="0"/>
                    </a:moveTo>
                    <a:lnTo>
                      <a:pt x="404726" y="0"/>
                    </a:lnTo>
                    <a:lnTo>
                      <a:pt x="583096" y="0"/>
                    </a:lnTo>
                    <a:lnTo>
                      <a:pt x="1251274" y="0"/>
                    </a:lnTo>
                    <a:cubicBezTo>
                      <a:pt x="1474798" y="0"/>
                      <a:pt x="1656000" y="181202"/>
                      <a:pt x="1656000" y="404726"/>
                    </a:cubicBezTo>
                    <a:lnTo>
                      <a:pt x="1656000" y="1251274"/>
                    </a:lnTo>
                    <a:lnTo>
                      <a:pt x="1652796" y="1283057"/>
                    </a:lnTo>
                    <a:lnTo>
                      <a:pt x="1652796" y="1658877"/>
                    </a:lnTo>
                    <a:lnTo>
                      <a:pt x="1069700" y="1658877"/>
                    </a:lnTo>
                    <a:lnTo>
                      <a:pt x="1069700" y="1656000"/>
                    </a:lnTo>
                    <a:lnTo>
                      <a:pt x="404726" y="1656000"/>
                    </a:lnTo>
                    <a:cubicBezTo>
                      <a:pt x="181202" y="1656000"/>
                      <a:pt x="0" y="1474798"/>
                      <a:pt x="0" y="1251274"/>
                    </a:cubicBezTo>
                    <a:lnTo>
                      <a:pt x="0" y="838080"/>
                    </a:lnTo>
                    <a:lnTo>
                      <a:pt x="0" y="404726"/>
                    </a:lnTo>
                    <a:close/>
                  </a:path>
                </a:pathLst>
              </a:custGeom>
              <a:gradFill>
                <a:gsLst>
                  <a:gs pos="100000">
                    <a:schemeClr val="bg1">
                      <a:lumMod val="85000"/>
                    </a:schemeClr>
                  </a:gs>
                  <a:gs pos="0">
                    <a:schemeClr val="bg1"/>
                  </a:gs>
                </a:gsLst>
                <a:lin ang="13200000" scaled="0"/>
              </a:gradFill>
              <a:ln>
                <a:noFill/>
              </a:ln>
              <a:effectLst>
                <a:outerShdw blurRad="127000" dist="635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grpSp>
        <p:sp>
          <p:nvSpPr>
            <p:cNvPr id="64" name="Freeform 48"/>
            <p:cNvSpPr>
              <a:spLocks noEditPoints="1"/>
            </p:cNvSpPr>
            <p:nvPr/>
          </p:nvSpPr>
          <p:spPr bwMode="auto">
            <a:xfrm>
              <a:off x="4098631" y="3399556"/>
              <a:ext cx="448104" cy="428925"/>
            </a:xfrm>
            <a:custGeom>
              <a:avLst/>
              <a:gdLst>
                <a:gd name="T0" fmla="*/ 419 w 628"/>
                <a:gd name="T1" fmla="*/ 232 h 600"/>
                <a:gd name="T2" fmla="*/ 411 w 628"/>
                <a:gd name="T3" fmla="*/ 249 h 600"/>
                <a:gd name="T4" fmla="*/ 408 w 628"/>
                <a:gd name="T5" fmla="*/ 261 h 600"/>
                <a:gd name="T6" fmla="*/ 409 w 628"/>
                <a:gd name="T7" fmla="*/ 283 h 600"/>
                <a:gd name="T8" fmla="*/ 417 w 628"/>
                <a:gd name="T9" fmla="*/ 304 h 600"/>
                <a:gd name="T10" fmla="*/ 424 w 628"/>
                <a:gd name="T11" fmla="*/ 315 h 600"/>
                <a:gd name="T12" fmla="*/ 441 w 628"/>
                <a:gd name="T13" fmla="*/ 330 h 600"/>
                <a:gd name="T14" fmla="*/ 453 w 628"/>
                <a:gd name="T15" fmla="*/ 335 h 600"/>
                <a:gd name="T16" fmla="*/ 478 w 628"/>
                <a:gd name="T17" fmla="*/ 200 h 600"/>
                <a:gd name="T18" fmla="*/ 449 w 628"/>
                <a:gd name="T19" fmla="*/ 206 h 600"/>
                <a:gd name="T20" fmla="*/ 433 w 628"/>
                <a:gd name="T21" fmla="*/ 216 h 600"/>
                <a:gd name="T22" fmla="*/ 425 w 628"/>
                <a:gd name="T23" fmla="*/ 224 h 600"/>
                <a:gd name="T24" fmla="*/ 384 w 628"/>
                <a:gd name="T25" fmla="*/ 70 h 600"/>
                <a:gd name="T26" fmla="*/ 314 w 628"/>
                <a:gd name="T27" fmla="*/ 140 h 600"/>
                <a:gd name="T28" fmla="*/ 379 w 628"/>
                <a:gd name="T29" fmla="*/ 283 h 600"/>
                <a:gd name="T30" fmla="*/ 379 w 628"/>
                <a:gd name="T31" fmla="*/ 254 h 600"/>
                <a:gd name="T32" fmla="*/ 359 w 628"/>
                <a:gd name="T33" fmla="*/ 154 h 600"/>
                <a:gd name="T34" fmla="*/ 250 w 628"/>
                <a:gd name="T35" fmla="*/ 270 h 600"/>
                <a:gd name="T36" fmla="*/ 314 w 628"/>
                <a:gd name="T37" fmla="*/ 396 h 600"/>
                <a:gd name="T38" fmla="*/ 282 w 628"/>
                <a:gd name="T39" fmla="*/ 400 h 600"/>
                <a:gd name="T40" fmla="*/ 267 w 628"/>
                <a:gd name="T41" fmla="*/ 382 h 600"/>
                <a:gd name="T42" fmla="*/ 257 w 628"/>
                <a:gd name="T43" fmla="*/ 374 h 600"/>
                <a:gd name="T44" fmla="*/ 214 w 628"/>
                <a:gd name="T45" fmla="*/ 356 h 600"/>
                <a:gd name="T46" fmla="*/ 195 w 628"/>
                <a:gd name="T47" fmla="*/ 354 h 600"/>
                <a:gd name="T48" fmla="*/ 0 w 628"/>
                <a:gd name="T49" fmla="*/ 600 h 600"/>
                <a:gd name="T50" fmla="*/ 83 w 628"/>
                <a:gd name="T51" fmla="*/ 454 h 600"/>
                <a:gd name="T52" fmla="*/ 216 w 628"/>
                <a:gd name="T53" fmla="*/ 454 h 600"/>
                <a:gd name="T54" fmla="*/ 301 w 628"/>
                <a:gd name="T55" fmla="*/ 600 h 600"/>
                <a:gd name="T56" fmla="*/ 282 w 628"/>
                <a:gd name="T57" fmla="*/ 400 h 600"/>
                <a:gd name="T58" fmla="*/ 433 w 628"/>
                <a:gd name="T59" fmla="*/ 354 h 600"/>
                <a:gd name="T60" fmla="*/ 413 w 628"/>
                <a:gd name="T61" fmla="*/ 356 h 600"/>
                <a:gd name="T62" fmla="*/ 361 w 628"/>
                <a:gd name="T63" fmla="*/ 382 h 600"/>
                <a:gd name="T64" fmla="*/ 353 w 628"/>
                <a:gd name="T65" fmla="*/ 391 h 600"/>
                <a:gd name="T66" fmla="*/ 389 w 628"/>
                <a:gd name="T67" fmla="*/ 600 h 600"/>
                <a:gd name="T68" fmla="*/ 410 w 628"/>
                <a:gd name="T69" fmla="*/ 600 h 600"/>
                <a:gd name="T70" fmla="*/ 564 w 628"/>
                <a:gd name="T71" fmla="*/ 454 h 600"/>
                <a:gd name="T72" fmla="*/ 628 w 628"/>
                <a:gd name="T73" fmla="*/ 460 h 600"/>
                <a:gd name="T74" fmla="*/ 151 w 628"/>
                <a:gd name="T75" fmla="*/ 340 h 600"/>
                <a:gd name="T76" fmla="*/ 186 w 628"/>
                <a:gd name="T77" fmla="*/ 330 h 600"/>
                <a:gd name="T78" fmla="*/ 196 w 628"/>
                <a:gd name="T79" fmla="*/ 323 h 600"/>
                <a:gd name="T80" fmla="*/ 216 w 628"/>
                <a:gd name="T81" fmla="*/ 295 h 600"/>
                <a:gd name="T82" fmla="*/ 219 w 628"/>
                <a:gd name="T83" fmla="*/ 281 h 600"/>
                <a:gd name="T84" fmla="*/ 219 w 628"/>
                <a:gd name="T85" fmla="*/ 258 h 600"/>
                <a:gd name="T86" fmla="*/ 214 w 628"/>
                <a:gd name="T87" fmla="*/ 241 h 600"/>
                <a:gd name="T88" fmla="*/ 208 w 628"/>
                <a:gd name="T89" fmla="*/ 231 h 600"/>
                <a:gd name="T90" fmla="*/ 195 w 628"/>
                <a:gd name="T91" fmla="*/ 217 h 600"/>
                <a:gd name="T92" fmla="*/ 186 w 628"/>
                <a:gd name="T93" fmla="*/ 210 h 600"/>
                <a:gd name="T94" fmla="*/ 151 w 628"/>
                <a:gd name="T95" fmla="*/ 200 h 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28" h="600">
                  <a:moveTo>
                    <a:pt x="425" y="224"/>
                  </a:moveTo>
                  <a:cubicBezTo>
                    <a:pt x="423" y="226"/>
                    <a:pt x="421" y="229"/>
                    <a:pt x="420" y="231"/>
                  </a:cubicBezTo>
                  <a:cubicBezTo>
                    <a:pt x="419" y="231"/>
                    <a:pt x="419" y="232"/>
                    <a:pt x="419" y="232"/>
                  </a:cubicBezTo>
                  <a:cubicBezTo>
                    <a:pt x="418" y="234"/>
                    <a:pt x="416" y="236"/>
                    <a:pt x="415" y="239"/>
                  </a:cubicBezTo>
                  <a:cubicBezTo>
                    <a:pt x="415" y="240"/>
                    <a:pt x="414" y="240"/>
                    <a:pt x="414" y="241"/>
                  </a:cubicBezTo>
                  <a:cubicBezTo>
                    <a:pt x="413" y="244"/>
                    <a:pt x="412" y="246"/>
                    <a:pt x="411" y="249"/>
                  </a:cubicBezTo>
                  <a:cubicBezTo>
                    <a:pt x="411" y="249"/>
                    <a:pt x="411" y="250"/>
                    <a:pt x="411" y="250"/>
                  </a:cubicBezTo>
                  <a:cubicBezTo>
                    <a:pt x="410" y="253"/>
                    <a:pt x="409" y="255"/>
                    <a:pt x="409" y="258"/>
                  </a:cubicBezTo>
                  <a:cubicBezTo>
                    <a:pt x="409" y="259"/>
                    <a:pt x="409" y="260"/>
                    <a:pt x="408" y="261"/>
                  </a:cubicBezTo>
                  <a:cubicBezTo>
                    <a:pt x="408" y="264"/>
                    <a:pt x="408" y="267"/>
                    <a:pt x="408" y="270"/>
                  </a:cubicBezTo>
                  <a:cubicBezTo>
                    <a:pt x="408" y="274"/>
                    <a:pt x="408" y="278"/>
                    <a:pt x="409" y="281"/>
                  </a:cubicBezTo>
                  <a:cubicBezTo>
                    <a:pt x="409" y="282"/>
                    <a:pt x="409" y="283"/>
                    <a:pt x="409" y="283"/>
                  </a:cubicBezTo>
                  <a:cubicBezTo>
                    <a:pt x="410" y="287"/>
                    <a:pt x="411" y="290"/>
                    <a:pt x="412" y="293"/>
                  </a:cubicBezTo>
                  <a:cubicBezTo>
                    <a:pt x="412" y="294"/>
                    <a:pt x="412" y="294"/>
                    <a:pt x="412" y="295"/>
                  </a:cubicBezTo>
                  <a:cubicBezTo>
                    <a:pt x="414" y="298"/>
                    <a:pt x="415" y="301"/>
                    <a:pt x="417" y="304"/>
                  </a:cubicBezTo>
                  <a:cubicBezTo>
                    <a:pt x="417" y="305"/>
                    <a:pt x="417" y="305"/>
                    <a:pt x="418" y="306"/>
                  </a:cubicBezTo>
                  <a:cubicBezTo>
                    <a:pt x="420" y="309"/>
                    <a:pt x="422" y="312"/>
                    <a:pt x="424" y="315"/>
                  </a:cubicBezTo>
                  <a:cubicBezTo>
                    <a:pt x="424" y="315"/>
                    <a:pt x="424" y="315"/>
                    <a:pt x="424" y="315"/>
                  </a:cubicBezTo>
                  <a:cubicBezTo>
                    <a:pt x="427" y="318"/>
                    <a:pt x="429" y="320"/>
                    <a:pt x="432" y="323"/>
                  </a:cubicBezTo>
                  <a:cubicBezTo>
                    <a:pt x="432" y="323"/>
                    <a:pt x="432" y="323"/>
                    <a:pt x="432" y="323"/>
                  </a:cubicBezTo>
                  <a:cubicBezTo>
                    <a:pt x="435" y="326"/>
                    <a:pt x="438" y="328"/>
                    <a:pt x="441" y="330"/>
                  </a:cubicBezTo>
                  <a:cubicBezTo>
                    <a:pt x="442" y="330"/>
                    <a:pt x="442" y="330"/>
                    <a:pt x="442" y="330"/>
                  </a:cubicBezTo>
                  <a:cubicBezTo>
                    <a:pt x="446" y="332"/>
                    <a:pt x="449" y="334"/>
                    <a:pt x="452" y="335"/>
                  </a:cubicBezTo>
                  <a:cubicBezTo>
                    <a:pt x="453" y="335"/>
                    <a:pt x="453" y="335"/>
                    <a:pt x="453" y="335"/>
                  </a:cubicBezTo>
                  <a:cubicBezTo>
                    <a:pt x="461" y="338"/>
                    <a:pt x="469" y="340"/>
                    <a:pt x="478" y="340"/>
                  </a:cubicBezTo>
                  <a:cubicBezTo>
                    <a:pt x="516" y="340"/>
                    <a:pt x="547" y="309"/>
                    <a:pt x="547" y="270"/>
                  </a:cubicBezTo>
                  <a:cubicBezTo>
                    <a:pt x="547" y="231"/>
                    <a:pt x="516" y="200"/>
                    <a:pt x="478" y="200"/>
                  </a:cubicBezTo>
                  <a:cubicBezTo>
                    <a:pt x="468" y="200"/>
                    <a:pt x="458" y="202"/>
                    <a:pt x="450" y="206"/>
                  </a:cubicBezTo>
                  <a:cubicBezTo>
                    <a:pt x="450" y="206"/>
                    <a:pt x="450" y="206"/>
                    <a:pt x="450" y="206"/>
                  </a:cubicBezTo>
                  <a:cubicBezTo>
                    <a:pt x="449" y="206"/>
                    <a:pt x="449" y="206"/>
                    <a:pt x="449" y="206"/>
                  </a:cubicBezTo>
                  <a:cubicBezTo>
                    <a:pt x="446" y="208"/>
                    <a:pt x="444" y="209"/>
                    <a:pt x="442" y="210"/>
                  </a:cubicBezTo>
                  <a:cubicBezTo>
                    <a:pt x="441" y="210"/>
                    <a:pt x="441" y="211"/>
                    <a:pt x="440" y="211"/>
                  </a:cubicBezTo>
                  <a:cubicBezTo>
                    <a:pt x="438" y="213"/>
                    <a:pt x="435" y="215"/>
                    <a:pt x="433" y="216"/>
                  </a:cubicBezTo>
                  <a:cubicBezTo>
                    <a:pt x="433" y="217"/>
                    <a:pt x="432" y="217"/>
                    <a:pt x="432" y="217"/>
                  </a:cubicBezTo>
                  <a:cubicBezTo>
                    <a:pt x="430" y="219"/>
                    <a:pt x="428" y="221"/>
                    <a:pt x="426" y="223"/>
                  </a:cubicBezTo>
                  <a:cubicBezTo>
                    <a:pt x="426" y="223"/>
                    <a:pt x="425" y="224"/>
                    <a:pt x="425" y="224"/>
                  </a:cubicBezTo>
                  <a:close/>
                  <a:moveTo>
                    <a:pt x="314" y="140"/>
                  </a:moveTo>
                  <a:lnTo>
                    <a:pt x="314" y="140"/>
                  </a:lnTo>
                  <a:cubicBezTo>
                    <a:pt x="353" y="140"/>
                    <a:pt x="384" y="108"/>
                    <a:pt x="384" y="70"/>
                  </a:cubicBezTo>
                  <a:cubicBezTo>
                    <a:pt x="384" y="31"/>
                    <a:pt x="353" y="0"/>
                    <a:pt x="314" y="0"/>
                  </a:cubicBezTo>
                  <a:cubicBezTo>
                    <a:pt x="275" y="0"/>
                    <a:pt x="244" y="31"/>
                    <a:pt x="244" y="70"/>
                  </a:cubicBezTo>
                  <a:cubicBezTo>
                    <a:pt x="244" y="108"/>
                    <a:pt x="275" y="140"/>
                    <a:pt x="314" y="140"/>
                  </a:cubicBezTo>
                  <a:close/>
                  <a:moveTo>
                    <a:pt x="379" y="336"/>
                  </a:moveTo>
                  <a:lnTo>
                    <a:pt x="379" y="336"/>
                  </a:lnTo>
                  <a:lnTo>
                    <a:pt x="379" y="283"/>
                  </a:lnTo>
                  <a:cubicBezTo>
                    <a:pt x="379" y="279"/>
                    <a:pt x="378" y="274"/>
                    <a:pt x="378" y="270"/>
                  </a:cubicBezTo>
                  <a:cubicBezTo>
                    <a:pt x="378" y="266"/>
                    <a:pt x="379" y="262"/>
                    <a:pt x="379" y="257"/>
                  </a:cubicBezTo>
                  <a:lnTo>
                    <a:pt x="379" y="254"/>
                  </a:lnTo>
                  <a:lnTo>
                    <a:pt x="380" y="254"/>
                  </a:lnTo>
                  <a:cubicBezTo>
                    <a:pt x="385" y="223"/>
                    <a:pt x="404" y="197"/>
                    <a:pt x="431" y="183"/>
                  </a:cubicBezTo>
                  <a:cubicBezTo>
                    <a:pt x="412" y="165"/>
                    <a:pt x="387" y="154"/>
                    <a:pt x="359" y="154"/>
                  </a:cubicBezTo>
                  <a:lnTo>
                    <a:pt x="269" y="154"/>
                  </a:lnTo>
                  <a:cubicBezTo>
                    <a:pt x="241" y="154"/>
                    <a:pt x="216" y="165"/>
                    <a:pt x="197" y="183"/>
                  </a:cubicBezTo>
                  <a:cubicBezTo>
                    <a:pt x="228" y="199"/>
                    <a:pt x="250" y="232"/>
                    <a:pt x="250" y="270"/>
                  </a:cubicBezTo>
                  <a:cubicBezTo>
                    <a:pt x="250" y="278"/>
                    <a:pt x="249" y="285"/>
                    <a:pt x="247" y="293"/>
                  </a:cubicBezTo>
                  <a:lnTo>
                    <a:pt x="247" y="335"/>
                  </a:lnTo>
                  <a:cubicBezTo>
                    <a:pt x="276" y="347"/>
                    <a:pt x="299" y="369"/>
                    <a:pt x="314" y="396"/>
                  </a:cubicBezTo>
                  <a:cubicBezTo>
                    <a:pt x="328" y="369"/>
                    <a:pt x="352" y="348"/>
                    <a:pt x="379" y="336"/>
                  </a:cubicBezTo>
                  <a:close/>
                  <a:moveTo>
                    <a:pt x="282" y="400"/>
                  </a:moveTo>
                  <a:lnTo>
                    <a:pt x="282" y="400"/>
                  </a:lnTo>
                  <a:cubicBezTo>
                    <a:pt x="280" y="397"/>
                    <a:pt x="278" y="394"/>
                    <a:pt x="275" y="391"/>
                  </a:cubicBezTo>
                  <a:cubicBezTo>
                    <a:pt x="275" y="390"/>
                    <a:pt x="274" y="390"/>
                    <a:pt x="274" y="390"/>
                  </a:cubicBezTo>
                  <a:cubicBezTo>
                    <a:pt x="272" y="387"/>
                    <a:pt x="270" y="385"/>
                    <a:pt x="267" y="382"/>
                  </a:cubicBezTo>
                  <a:cubicBezTo>
                    <a:pt x="267" y="382"/>
                    <a:pt x="266" y="382"/>
                    <a:pt x="266" y="381"/>
                  </a:cubicBezTo>
                  <a:cubicBezTo>
                    <a:pt x="263" y="379"/>
                    <a:pt x="261" y="377"/>
                    <a:pt x="258" y="375"/>
                  </a:cubicBezTo>
                  <a:cubicBezTo>
                    <a:pt x="257" y="374"/>
                    <a:pt x="257" y="374"/>
                    <a:pt x="257" y="374"/>
                  </a:cubicBezTo>
                  <a:cubicBezTo>
                    <a:pt x="247" y="367"/>
                    <a:pt x="237" y="362"/>
                    <a:pt x="225" y="359"/>
                  </a:cubicBezTo>
                  <a:cubicBezTo>
                    <a:pt x="223" y="358"/>
                    <a:pt x="220" y="357"/>
                    <a:pt x="218" y="357"/>
                  </a:cubicBezTo>
                  <a:cubicBezTo>
                    <a:pt x="217" y="356"/>
                    <a:pt x="215" y="356"/>
                    <a:pt x="214" y="356"/>
                  </a:cubicBezTo>
                  <a:cubicBezTo>
                    <a:pt x="212" y="356"/>
                    <a:pt x="210" y="355"/>
                    <a:pt x="208" y="355"/>
                  </a:cubicBezTo>
                  <a:cubicBezTo>
                    <a:pt x="207" y="355"/>
                    <a:pt x="206" y="355"/>
                    <a:pt x="205" y="355"/>
                  </a:cubicBezTo>
                  <a:cubicBezTo>
                    <a:pt x="202" y="354"/>
                    <a:pt x="199" y="354"/>
                    <a:pt x="195" y="354"/>
                  </a:cubicBezTo>
                  <a:lnTo>
                    <a:pt x="105" y="354"/>
                  </a:lnTo>
                  <a:cubicBezTo>
                    <a:pt x="47" y="354"/>
                    <a:pt x="0" y="401"/>
                    <a:pt x="0" y="460"/>
                  </a:cubicBezTo>
                  <a:lnTo>
                    <a:pt x="0" y="600"/>
                  </a:lnTo>
                  <a:lnTo>
                    <a:pt x="62" y="600"/>
                  </a:lnTo>
                  <a:lnTo>
                    <a:pt x="62" y="454"/>
                  </a:lnTo>
                  <a:lnTo>
                    <a:pt x="83" y="454"/>
                  </a:lnTo>
                  <a:lnTo>
                    <a:pt x="83" y="600"/>
                  </a:lnTo>
                  <a:lnTo>
                    <a:pt x="216" y="600"/>
                  </a:lnTo>
                  <a:lnTo>
                    <a:pt x="216" y="454"/>
                  </a:lnTo>
                  <a:lnTo>
                    <a:pt x="237" y="454"/>
                  </a:lnTo>
                  <a:lnTo>
                    <a:pt x="237" y="600"/>
                  </a:lnTo>
                  <a:lnTo>
                    <a:pt x="301" y="600"/>
                  </a:lnTo>
                  <a:lnTo>
                    <a:pt x="301" y="460"/>
                  </a:lnTo>
                  <a:cubicBezTo>
                    <a:pt x="301" y="437"/>
                    <a:pt x="294" y="417"/>
                    <a:pt x="282" y="400"/>
                  </a:cubicBezTo>
                  <a:cubicBezTo>
                    <a:pt x="282" y="400"/>
                    <a:pt x="282" y="400"/>
                    <a:pt x="282" y="400"/>
                  </a:cubicBezTo>
                  <a:close/>
                  <a:moveTo>
                    <a:pt x="523" y="354"/>
                  </a:moveTo>
                  <a:lnTo>
                    <a:pt x="523" y="354"/>
                  </a:lnTo>
                  <a:lnTo>
                    <a:pt x="433" y="354"/>
                  </a:lnTo>
                  <a:cubicBezTo>
                    <a:pt x="429" y="354"/>
                    <a:pt x="426" y="354"/>
                    <a:pt x="423" y="355"/>
                  </a:cubicBezTo>
                  <a:cubicBezTo>
                    <a:pt x="422" y="355"/>
                    <a:pt x="421" y="355"/>
                    <a:pt x="420" y="355"/>
                  </a:cubicBezTo>
                  <a:cubicBezTo>
                    <a:pt x="418" y="355"/>
                    <a:pt x="415" y="356"/>
                    <a:pt x="413" y="356"/>
                  </a:cubicBezTo>
                  <a:cubicBezTo>
                    <a:pt x="412" y="356"/>
                    <a:pt x="411" y="356"/>
                    <a:pt x="410" y="357"/>
                  </a:cubicBezTo>
                  <a:cubicBezTo>
                    <a:pt x="408" y="357"/>
                    <a:pt x="405" y="358"/>
                    <a:pt x="403" y="358"/>
                  </a:cubicBezTo>
                  <a:cubicBezTo>
                    <a:pt x="387" y="363"/>
                    <a:pt x="373" y="371"/>
                    <a:pt x="361" y="382"/>
                  </a:cubicBezTo>
                  <a:cubicBezTo>
                    <a:pt x="361" y="382"/>
                    <a:pt x="361" y="382"/>
                    <a:pt x="361" y="383"/>
                  </a:cubicBezTo>
                  <a:cubicBezTo>
                    <a:pt x="358" y="385"/>
                    <a:pt x="356" y="388"/>
                    <a:pt x="353" y="390"/>
                  </a:cubicBezTo>
                  <a:cubicBezTo>
                    <a:pt x="353" y="390"/>
                    <a:pt x="353" y="391"/>
                    <a:pt x="353" y="391"/>
                  </a:cubicBezTo>
                  <a:cubicBezTo>
                    <a:pt x="337" y="409"/>
                    <a:pt x="327" y="433"/>
                    <a:pt x="327" y="460"/>
                  </a:cubicBezTo>
                  <a:lnTo>
                    <a:pt x="327" y="600"/>
                  </a:lnTo>
                  <a:lnTo>
                    <a:pt x="389" y="600"/>
                  </a:lnTo>
                  <a:lnTo>
                    <a:pt x="389" y="454"/>
                  </a:lnTo>
                  <a:lnTo>
                    <a:pt x="410" y="454"/>
                  </a:lnTo>
                  <a:lnTo>
                    <a:pt x="410" y="600"/>
                  </a:lnTo>
                  <a:lnTo>
                    <a:pt x="543" y="600"/>
                  </a:lnTo>
                  <a:lnTo>
                    <a:pt x="543" y="454"/>
                  </a:lnTo>
                  <a:lnTo>
                    <a:pt x="564" y="454"/>
                  </a:lnTo>
                  <a:lnTo>
                    <a:pt x="564" y="600"/>
                  </a:lnTo>
                  <a:lnTo>
                    <a:pt x="628" y="600"/>
                  </a:lnTo>
                  <a:lnTo>
                    <a:pt x="628" y="460"/>
                  </a:lnTo>
                  <a:cubicBezTo>
                    <a:pt x="628" y="401"/>
                    <a:pt x="581" y="354"/>
                    <a:pt x="523" y="354"/>
                  </a:cubicBezTo>
                  <a:close/>
                  <a:moveTo>
                    <a:pt x="151" y="340"/>
                  </a:moveTo>
                  <a:lnTo>
                    <a:pt x="151" y="340"/>
                  </a:lnTo>
                  <a:cubicBezTo>
                    <a:pt x="159" y="340"/>
                    <a:pt x="167" y="338"/>
                    <a:pt x="175" y="335"/>
                  </a:cubicBezTo>
                  <a:cubicBezTo>
                    <a:pt x="175" y="335"/>
                    <a:pt x="175" y="335"/>
                    <a:pt x="176" y="335"/>
                  </a:cubicBezTo>
                  <a:cubicBezTo>
                    <a:pt x="179" y="334"/>
                    <a:pt x="183" y="332"/>
                    <a:pt x="186" y="330"/>
                  </a:cubicBezTo>
                  <a:cubicBezTo>
                    <a:pt x="186" y="330"/>
                    <a:pt x="186" y="330"/>
                    <a:pt x="186" y="330"/>
                  </a:cubicBezTo>
                  <a:cubicBezTo>
                    <a:pt x="190" y="328"/>
                    <a:pt x="193" y="326"/>
                    <a:pt x="196" y="323"/>
                  </a:cubicBezTo>
                  <a:cubicBezTo>
                    <a:pt x="196" y="323"/>
                    <a:pt x="196" y="323"/>
                    <a:pt x="196" y="323"/>
                  </a:cubicBezTo>
                  <a:cubicBezTo>
                    <a:pt x="202" y="318"/>
                    <a:pt x="206" y="312"/>
                    <a:pt x="210" y="306"/>
                  </a:cubicBezTo>
                  <a:cubicBezTo>
                    <a:pt x="211" y="305"/>
                    <a:pt x="211" y="305"/>
                    <a:pt x="211" y="304"/>
                  </a:cubicBezTo>
                  <a:cubicBezTo>
                    <a:pt x="213" y="301"/>
                    <a:pt x="214" y="298"/>
                    <a:pt x="216" y="295"/>
                  </a:cubicBezTo>
                  <a:cubicBezTo>
                    <a:pt x="216" y="294"/>
                    <a:pt x="216" y="294"/>
                    <a:pt x="216" y="293"/>
                  </a:cubicBezTo>
                  <a:cubicBezTo>
                    <a:pt x="217" y="290"/>
                    <a:pt x="218" y="287"/>
                    <a:pt x="219" y="283"/>
                  </a:cubicBezTo>
                  <a:cubicBezTo>
                    <a:pt x="219" y="282"/>
                    <a:pt x="219" y="282"/>
                    <a:pt x="219" y="281"/>
                  </a:cubicBezTo>
                  <a:cubicBezTo>
                    <a:pt x="220" y="278"/>
                    <a:pt x="220" y="274"/>
                    <a:pt x="220" y="270"/>
                  </a:cubicBezTo>
                  <a:cubicBezTo>
                    <a:pt x="220" y="267"/>
                    <a:pt x="220" y="264"/>
                    <a:pt x="220" y="261"/>
                  </a:cubicBezTo>
                  <a:cubicBezTo>
                    <a:pt x="219" y="260"/>
                    <a:pt x="219" y="259"/>
                    <a:pt x="219" y="258"/>
                  </a:cubicBezTo>
                  <a:cubicBezTo>
                    <a:pt x="219" y="255"/>
                    <a:pt x="218" y="252"/>
                    <a:pt x="217" y="250"/>
                  </a:cubicBezTo>
                  <a:cubicBezTo>
                    <a:pt x="217" y="249"/>
                    <a:pt x="217" y="249"/>
                    <a:pt x="217" y="249"/>
                  </a:cubicBezTo>
                  <a:cubicBezTo>
                    <a:pt x="216" y="246"/>
                    <a:pt x="215" y="244"/>
                    <a:pt x="214" y="241"/>
                  </a:cubicBezTo>
                  <a:cubicBezTo>
                    <a:pt x="214" y="240"/>
                    <a:pt x="213" y="240"/>
                    <a:pt x="213" y="239"/>
                  </a:cubicBezTo>
                  <a:cubicBezTo>
                    <a:pt x="212" y="236"/>
                    <a:pt x="210" y="234"/>
                    <a:pt x="209" y="231"/>
                  </a:cubicBezTo>
                  <a:lnTo>
                    <a:pt x="208" y="231"/>
                  </a:lnTo>
                  <a:cubicBezTo>
                    <a:pt x="207" y="229"/>
                    <a:pt x="205" y="226"/>
                    <a:pt x="203" y="224"/>
                  </a:cubicBezTo>
                  <a:cubicBezTo>
                    <a:pt x="203" y="224"/>
                    <a:pt x="202" y="223"/>
                    <a:pt x="202" y="223"/>
                  </a:cubicBezTo>
                  <a:cubicBezTo>
                    <a:pt x="200" y="221"/>
                    <a:pt x="198" y="219"/>
                    <a:pt x="195" y="217"/>
                  </a:cubicBezTo>
                  <a:cubicBezTo>
                    <a:pt x="195" y="217"/>
                    <a:pt x="195" y="217"/>
                    <a:pt x="195" y="216"/>
                  </a:cubicBezTo>
                  <a:cubicBezTo>
                    <a:pt x="193" y="215"/>
                    <a:pt x="190" y="213"/>
                    <a:pt x="188" y="211"/>
                  </a:cubicBezTo>
                  <a:cubicBezTo>
                    <a:pt x="187" y="211"/>
                    <a:pt x="187" y="210"/>
                    <a:pt x="186" y="210"/>
                  </a:cubicBezTo>
                  <a:cubicBezTo>
                    <a:pt x="184" y="209"/>
                    <a:pt x="181" y="207"/>
                    <a:pt x="179" y="206"/>
                  </a:cubicBezTo>
                  <a:cubicBezTo>
                    <a:pt x="179" y="206"/>
                    <a:pt x="178" y="206"/>
                    <a:pt x="178" y="206"/>
                  </a:cubicBezTo>
                  <a:cubicBezTo>
                    <a:pt x="170" y="202"/>
                    <a:pt x="160" y="200"/>
                    <a:pt x="151" y="200"/>
                  </a:cubicBezTo>
                  <a:cubicBezTo>
                    <a:pt x="112" y="200"/>
                    <a:pt x="81" y="231"/>
                    <a:pt x="81" y="270"/>
                  </a:cubicBezTo>
                  <a:cubicBezTo>
                    <a:pt x="81" y="309"/>
                    <a:pt x="112" y="340"/>
                    <a:pt x="151" y="340"/>
                  </a:cubicBezTo>
                  <a:close/>
                </a:path>
              </a:pathLst>
            </a:custGeom>
            <a:solidFill>
              <a:srgbClr val="365B7C"/>
            </a:solidFill>
            <a:ln>
              <a:noFill/>
            </a:ln>
          </p:spPr>
          <p:txBody>
            <a:bodyPr vert="horz" wrap="square" lIns="91440" tIns="45720" rIns="91440" bIns="45720" numCol="1" anchor="t" anchorCtr="0" compatLnSpc="1">
              <a:prstTxWarp prst="textNoShape">
                <a:avLst/>
              </a:prstTxWarp>
            </a:bodyPr>
            <a:lstStyle/>
            <a:p>
              <a:endParaRPr lang="zh-CN" altLang="en-US">
                <a:solidFill>
                  <a:schemeClr val="accent2"/>
                </a:solidFill>
              </a:endParaRPr>
            </a:p>
          </p:txBody>
        </p:sp>
      </p:grpSp>
      <p:grpSp>
        <p:nvGrpSpPr>
          <p:cNvPr id="10" name="组合 9"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GrpSpPr/>
          <p:nvPr/>
        </p:nvGrpSpPr>
        <p:grpSpPr>
          <a:xfrm>
            <a:off x="4698609" y="3736913"/>
            <a:ext cx="1873882" cy="1877138"/>
            <a:chOff x="4698609" y="3736913"/>
            <a:chExt cx="1873882" cy="1877138"/>
          </a:xfrm>
        </p:grpSpPr>
        <p:grpSp>
          <p:nvGrpSpPr>
            <p:cNvPr id="6" name="组合 5"/>
            <p:cNvGrpSpPr/>
            <p:nvPr/>
          </p:nvGrpSpPr>
          <p:grpSpPr>
            <a:xfrm>
              <a:off x="4698609" y="3736913"/>
              <a:ext cx="1873882" cy="1877138"/>
              <a:chOff x="2063415" y="3261004"/>
              <a:chExt cx="1656000" cy="1658877"/>
            </a:xfrm>
          </p:grpSpPr>
          <p:sp>
            <p:nvSpPr>
              <p:cNvPr id="17" name="任意多边形 16"/>
              <p:cNvSpPr/>
              <p:nvPr/>
            </p:nvSpPr>
            <p:spPr>
              <a:xfrm>
                <a:off x="2063415" y="3261004"/>
                <a:ext cx="1656000" cy="1658877"/>
              </a:xfrm>
              <a:custGeom>
                <a:avLst/>
                <a:gdLst>
                  <a:gd name="connsiteX0" fmla="*/ 0 w 1656000"/>
                  <a:gd name="connsiteY0" fmla="*/ 0 h 1658877"/>
                  <a:gd name="connsiteX1" fmla="*/ 404726 w 1656000"/>
                  <a:gd name="connsiteY1" fmla="*/ 0 h 1658877"/>
                  <a:gd name="connsiteX2" fmla="*/ 583096 w 1656000"/>
                  <a:gd name="connsiteY2" fmla="*/ 0 h 1658877"/>
                  <a:gd name="connsiteX3" fmla="*/ 1251274 w 1656000"/>
                  <a:gd name="connsiteY3" fmla="*/ 0 h 1658877"/>
                  <a:gd name="connsiteX4" fmla="*/ 1656000 w 1656000"/>
                  <a:gd name="connsiteY4" fmla="*/ 404726 h 1658877"/>
                  <a:gd name="connsiteX5" fmla="*/ 1656000 w 1656000"/>
                  <a:gd name="connsiteY5" fmla="*/ 1251274 h 1658877"/>
                  <a:gd name="connsiteX6" fmla="*/ 1652796 w 1656000"/>
                  <a:gd name="connsiteY6" fmla="*/ 1283057 h 1658877"/>
                  <a:gd name="connsiteX7" fmla="*/ 1652796 w 1656000"/>
                  <a:gd name="connsiteY7" fmla="*/ 1658877 h 1658877"/>
                  <a:gd name="connsiteX8" fmla="*/ 1069700 w 1656000"/>
                  <a:gd name="connsiteY8" fmla="*/ 1658877 h 1658877"/>
                  <a:gd name="connsiteX9" fmla="*/ 1069700 w 1656000"/>
                  <a:gd name="connsiteY9" fmla="*/ 1656000 h 1658877"/>
                  <a:gd name="connsiteX10" fmla="*/ 404726 w 1656000"/>
                  <a:gd name="connsiteY10" fmla="*/ 1656000 h 1658877"/>
                  <a:gd name="connsiteX11" fmla="*/ 0 w 1656000"/>
                  <a:gd name="connsiteY11" fmla="*/ 1251274 h 1658877"/>
                  <a:gd name="connsiteX12" fmla="*/ 0 w 1656000"/>
                  <a:gd name="connsiteY12" fmla="*/ 838080 h 1658877"/>
                  <a:gd name="connsiteX13" fmla="*/ 0 w 1656000"/>
                  <a:gd name="connsiteY13" fmla="*/ 404726 h 1658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56000" h="1658877">
                    <a:moveTo>
                      <a:pt x="0" y="0"/>
                    </a:moveTo>
                    <a:lnTo>
                      <a:pt x="404726" y="0"/>
                    </a:lnTo>
                    <a:lnTo>
                      <a:pt x="583096" y="0"/>
                    </a:lnTo>
                    <a:lnTo>
                      <a:pt x="1251274" y="0"/>
                    </a:lnTo>
                    <a:cubicBezTo>
                      <a:pt x="1474798" y="0"/>
                      <a:pt x="1656000" y="181202"/>
                      <a:pt x="1656000" y="404726"/>
                    </a:cubicBezTo>
                    <a:lnTo>
                      <a:pt x="1656000" y="1251274"/>
                    </a:lnTo>
                    <a:lnTo>
                      <a:pt x="1652796" y="1283057"/>
                    </a:lnTo>
                    <a:lnTo>
                      <a:pt x="1652796" y="1658877"/>
                    </a:lnTo>
                    <a:lnTo>
                      <a:pt x="1069700" y="1658877"/>
                    </a:lnTo>
                    <a:lnTo>
                      <a:pt x="1069700" y="1656000"/>
                    </a:lnTo>
                    <a:lnTo>
                      <a:pt x="404726" y="1656000"/>
                    </a:lnTo>
                    <a:cubicBezTo>
                      <a:pt x="181202" y="1656000"/>
                      <a:pt x="0" y="1474798"/>
                      <a:pt x="0" y="1251274"/>
                    </a:cubicBezTo>
                    <a:lnTo>
                      <a:pt x="0" y="838080"/>
                    </a:lnTo>
                    <a:lnTo>
                      <a:pt x="0" y="404726"/>
                    </a:lnTo>
                    <a:close/>
                  </a:path>
                </a:pathLst>
              </a:custGeom>
              <a:solidFill>
                <a:srgbClr val="96648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8" name="任意多边形 17"/>
              <p:cNvSpPr>
                <a:spLocks noChangeAspect="1"/>
              </p:cNvSpPr>
              <p:nvPr/>
            </p:nvSpPr>
            <p:spPr>
              <a:xfrm>
                <a:off x="2298445" y="3496442"/>
                <a:ext cx="1185940" cy="1188000"/>
              </a:xfrm>
              <a:custGeom>
                <a:avLst/>
                <a:gdLst>
                  <a:gd name="connsiteX0" fmla="*/ 0 w 1656000"/>
                  <a:gd name="connsiteY0" fmla="*/ 0 h 1658877"/>
                  <a:gd name="connsiteX1" fmla="*/ 404726 w 1656000"/>
                  <a:gd name="connsiteY1" fmla="*/ 0 h 1658877"/>
                  <a:gd name="connsiteX2" fmla="*/ 583096 w 1656000"/>
                  <a:gd name="connsiteY2" fmla="*/ 0 h 1658877"/>
                  <a:gd name="connsiteX3" fmla="*/ 1251274 w 1656000"/>
                  <a:gd name="connsiteY3" fmla="*/ 0 h 1658877"/>
                  <a:gd name="connsiteX4" fmla="*/ 1656000 w 1656000"/>
                  <a:gd name="connsiteY4" fmla="*/ 404726 h 1658877"/>
                  <a:gd name="connsiteX5" fmla="*/ 1656000 w 1656000"/>
                  <a:gd name="connsiteY5" fmla="*/ 1251274 h 1658877"/>
                  <a:gd name="connsiteX6" fmla="*/ 1652796 w 1656000"/>
                  <a:gd name="connsiteY6" fmla="*/ 1283057 h 1658877"/>
                  <a:gd name="connsiteX7" fmla="*/ 1652796 w 1656000"/>
                  <a:gd name="connsiteY7" fmla="*/ 1658877 h 1658877"/>
                  <a:gd name="connsiteX8" fmla="*/ 1069700 w 1656000"/>
                  <a:gd name="connsiteY8" fmla="*/ 1658877 h 1658877"/>
                  <a:gd name="connsiteX9" fmla="*/ 1069700 w 1656000"/>
                  <a:gd name="connsiteY9" fmla="*/ 1656000 h 1658877"/>
                  <a:gd name="connsiteX10" fmla="*/ 404726 w 1656000"/>
                  <a:gd name="connsiteY10" fmla="*/ 1656000 h 1658877"/>
                  <a:gd name="connsiteX11" fmla="*/ 0 w 1656000"/>
                  <a:gd name="connsiteY11" fmla="*/ 1251274 h 1658877"/>
                  <a:gd name="connsiteX12" fmla="*/ 0 w 1656000"/>
                  <a:gd name="connsiteY12" fmla="*/ 838080 h 1658877"/>
                  <a:gd name="connsiteX13" fmla="*/ 0 w 1656000"/>
                  <a:gd name="connsiteY13" fmla="*/ 404726 h 1658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56000" h="1658877">
                    <a:moveTo>
                      <a:pt x="0" y="0"/>
                    </a:moveTo>
                    <a:lnTo>
                      <a:pt x="404726" y="0"/>
                    </a:lnTo>
                    <a:lnTo>
                      <a:pt x="583096" y="0"/>
                    </a:lnTo>
                    <a:lnTo>
                      <a:pt x="1251274" y="0"/>
                    </a:lnTo>
                    <a:cubicBezTo>
                      <a:pt x="1474798" y="0"/>
                      <a:pt x="1656000" y="181202"/>
                      <a:pt x="1656000" y="404726"/>
                    </a:cubicBezTo>
                    <a:lnTo>
                      <a:pt x="1656000" y="1251274"/>
                    </a:lnTo>
                    <a:lnTo>
                      <a:pt x="1652796" y="1283057"/>
                    </a:lnTo>
                    <a:lnTo>
                      <a:pt x="1652796" y="1658877"/>
                    </a:lnTo>
                    <a:lnTo>
                      <a:pt x="1069700" y="1658877"/>
                    </a:lnTo>
                    <a:lnTo>
                      <a:pt x="1069700" y="1656000"/>
                    </a:lnTo>
                    <a:lnTo>
                      <a:pt x="404726" y="1656000"/>
                    </a:lnTo>
                    <a:cubicBezTo>
                      <a:pt x="181202" y="1656000"/>
                      <a:pt x="0" y="1474798"/>
                      <a:pt x="0" y="1251274"/>
                    </a:cubicBezTo>
                    <a:lnTo>
                      <a:pt x="0" y="838080"/>
                    </a:lnTo>
                    <a:lnTo>
                      <a:pt x="0" y="404726"/>
                    </a:lnTo>
                    <a:close/>
                  </a:path>
                </a:pathLst>
              </a:custGeom>
              <a:gradFill>
                <a:gsLst>
                  <a:gs pos="100000">
                    <a:schemeClr val="bg1">
                      <a:lumMod val="85000"/>
                    </a:schemeClr>
                  </a:gs>
                  <a:gs pos="0">
                    <a:schemeClr val="bg1"/>
                  </a:gs>
                </a:gsLst>
                <a:lin ang="13200000" scaled="0"/>
              </a:gradFill>
              <a:ln>
                <a:noFill/>
              </a:ln>
              <a:effectLst>
                <a:outerShdw blurRad="127000" dist="635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grpSp>
        <p:sp>
          <p:nvSpPr>
            <p:cNvPr id="65" name="Freeform 26"/>
            <p:cNvSpPr>
              <a:spLocks noEditPoints="1"/>
            </p:cNvSpPr>
            <p:nvPr/>
          </p:nvSpPr>
          <p:spPr bwMode="auto">
            <a:xfrm>
              <a:off x="5399114" y="4447591"/>
              <a:ext cx="455210" cy="478260"/>
            </a:xfrm>
            <a:custGeom>
              <a:avLst/>
              <a:gdLst>
                <a:gd name="T0" fmla="*/ 139 w 577"/>
                <a:gd name="T1" fmla="*/ 87 h 609"/>
                <a:gd name="T2" fmla="*/ 27 w 577"/>
                <a:gd name="T3" fmla="*/ 87 h 609"/>
                <a:gd name="T4" fmla="*/ 27 w 577"/>
                <a:gd name="T5" fmla="*/ 48 h 609"/>
                <a:gd name="T6" fmla="*/ 139 w 577"/>
                <a:gd name="T7" fmla="*/ 48 h 609"/>
                <a:gd name="T8" fmla="*/ 139 w 577"/>
                <a:gd name="T9" fmla="*/ 87 h 609"/>
                <a:gd name="T10" fmla="*/ 139 w 577"/>
                <a:gd name="T11" fmla="*/ 179 h 609"/>
                <a:gd name="T12" fmla="*/ 27 w 577"/>
                <a:gd name="T13" fmla="*/ 179 h 609"/>
                <a:gd name="T14" fmla="*/ 27 w 577"/>
                <a:gd name="T15" fmla="*/ 140 h 609"/>
                <a:gd name="T16" fmla="*/ 139 w 577"/>
                <a:gd name="T17" fmla="*/ 140 h 609"/>
                <a:gd name="T18" fmla="*/ 139 w 577"/>
                <a:gd name="T19" fmla="*/ 179 h 609"/>
                <a:gd name="T20" fmla="*/ 139 w 577"/>
                <a:gd name="T21" fmla="*/ 271 h 609"/>
                <a:gd name="T22" fmla="*/ 27 w 577"/>
                <a:gd name="T23" fmla="*/ 271 h 609"/>
                <a:gd name="T24" fmla="*/ 27 w 577"/>
                <a:gd name="T25" fmla="*/ 232 h 609"/>
                <a:gd name="T26" fmla="*/ 139 w 577"/>
                <a:gd name="T27" fmla="*/ 232 h 609"/>
                <a:gd name="T28" fmla="*/ 139 w 577"/>
                <a:gd name="T29" fmla="*/ 271 h 609"/>
                <a:gd name="T30" fmla="*/ 0 w 577"/>
                <a:gd name="T31" fmla="*/ 609 h 609"/>
                <a:gd name="T32" fmla="*/ 166 w 577"/>
                <a:gd name="T33" fmla="*/ 609 h 609"/>
                <a:gd name="T34" fmla="*/ 166 w 577"/>
                <a:gd name="T35" fmla="*/ 0 h 609"/>
                <a:gd name="T36" fmla="*/ 0 w 577"/>
                <a:gd name="T37" fmla="*/ 0 h 609"/>
                <a:gd name="T38" fmla="*/ 0 w 577"/>
                <a:gd name="T39" fmla="*/ 609 h 609"/>
                <a:gd name="T40" fmla="*/ 344 w 577"/>
                <a:gd name="T41" fmla="*/ 87 h 609"/>
                <a:gd name="T42" fmla="*/ 232 w 577"/>
                <a:gd name="T43" fmla="*/ 87 h 609"/>
                <a:gd name="T44" fmla="*/ 232 w 577"/>
                <a:gd name="T45" fmla="*/ 48 h 609"/>
                <a:gd name="T46" fmla="*/ 344 w 577"/>
                <a:gd name="T47" fmla="*/ 48 h 609"/>
                <a:gd name="T48" fmla="*/ 344 w 577"/>
                <a:gd name="T49" fmla="*/ 87 h 609"/>
                <a:gd name="T50" fmla="*/ 344 w 577"/>
                <a:gd name="T51" fmla="*/ 179 h 609"/>
                <a:gd name="T52" fmla="*/ 232 w 577"/>
                <a:gd name="T53" fmla="*/ 179 h 609"/>
                <a:gd name="T54" fmla="*/ 232 w 577"/>
                <a:gd name="T55" fmla="*/ 140 h 609"/>
                <a:gd name="T56" fmla="*/ 344 w 577"/>
                <a:gd name="T57" fmla="*/ 140 h 609"/>
                <a:gd name="T58" fmla="*/ 344 w 577"/>
                <a:gd name="T59" fmla="*/ 179 h 609"/>
                <a:gd name="T60" fmla="*/ 344 w 577"/>
                <a:gd name="T61" fmla="*/ 271 h 609"/>
                <a:gd name="T62" fmla="*/ 232 w 577"/>
                <a:gd name="T63" fmla="*/ 271 h 609"/>
                <a:gd name="T64" fmla="*/ 232 w 577"/>
                <a:gd name="T65" fmla="*/ 232 h 609"/>
                <a:gd name="T66" fmla="*/ 344 w 577"/>
                <a:gd name="T67" fmla="*/ 232 h 609"/>
                <a:gd name="T68" fmla="*/ 344 w 577"/>
                <a:gd name="T69" fmla="*/ 271 h 609"/>
                <a:gd name="T70" fmla="*/ 205 w 577"/>
                <a:gd name="T71" fmla="*/ 609 h 609"/>
                <a:gd name="T72" fmla="*/ 371 w 577"/>
                <a:gd name="T73" fmla="*/ 609 h 609"/>
                <a:gd name="T74" fmla="*/ 371 w 577"/>
                <a:gd name="T75" fmla="*/ 0 h 609"/>
                <a:gd name="T76" fmla="*/ 205 w 577"/>
                <a:gd name="T77" fmla="*/ 0 h 609"/>
                <a:gd name="T78" fmla="*/ 205 w 577"/>
                <a:gd name="T79" fmla="*/ 609 h 609"/>
                <a:gd name="T80" fmla="*/ 549 w 577"/>
                <a:gd name="T81" fmla="*/ 87 h 609"/>
                <a:gd name="T82" fmla="*/ 437 w 577"/>
                <a:gd name="T83" fmla="*/ 87 h 609"/>
                <a:gd name="T84" fmla="*/ 437 w 577"/>
                <a:gd name="T85" fmla="*/ 48 h 609"/>
                <a:gd name="T86" fmla="*/ 549 w 577"/>
                <a:gd name="T87" fmla="*/ 48 h 609"/>
                <a:gd name="T88" fmla="*/ 549 w 577"/>
                <a:gd name="T89" fmla="*/ 87 h 609"/>
                <a:gd name="T90" fmla="*/ 549 w 577"/>
                <a:gd name="T91" fmla="*/ 179 h 609"/>
                <a:gd name="T92" fmla="*/ 437 w 577"/>
                <a:gd name="T93" fmla="*/ 179 h 609"/>
                <a:gd name="T94" fmla="*/ 437 w 577"/>
                <a:gd name="T95" fmla="*/ 140 h 609"/>
                <a:gd name="T96" fmla="*/ 549 w 577"/>
                <a:gd name="T97" fmla="*/ 140 h 609"/>
                <a:gd name="T98" fmla="*/ 549 w 577"/>
                <a:gd name="T99" fmla="*/ 179 h 609"/>
                <a:gd name="T100" fmla="*/ 549 w 577"/>
                <a:gd name="T101" fmla="*/ 271 h 609"/>
                <a:gd name="T102" fmla="*/ 437 w 577"/>
                <a:gd name="T103" fmla="*/ 271 h 609"/>
                <a:gd name="T104" fmla="*/ 437 w 577"/>
                <a:gd name="T105" fmla="*/ 232 h 609"/>
                <a:gd name="T106" fmla="*/ 549 w 577"/>
                <a:gd name="T107" fmla="*/ 232 h 609"/>
                <a:gd name="T108" fmla="*/ 549 w 577"/>
                <a:gd name="T109" fmla="*/ 271 h 609"/>
                <a:gd name="T110" fmla="*/ 410 w 577"/>
                <a:gd name="T111" fmla="*/ 609 h 609"/>
                <a:gd name="T112" fmla="*/ 577 w 577"/>
                <a:gd name="T113" fmla="*/ 609 h 609"/>
                <a:gd name="T114" fmla="*/ 577 w 577"/>
                <a:gd name="T115" fmla="*/ 0 h 609"/>
                <a:gd name="T116" fmla="*/ 410 w 577"/>
                <a:gd name="T117" fmla="*/ 0 h 609"/>
                <a:gd name="T118" fmla="*/ 410 w 577"/>
                <a:gd name="T119" fmla="*/ 609 h 6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77" h="609">
                  <a:moveTo>
                    <a:pt x="139" y="87"/>
                  </a:moveTo>
                  <a:lnTo>
                    <a:pt x="27" y="87"/>
                  </a:lnTo>
                  <a:lnTo>
                    <a:pt x="27" y="48"/>
                  </a:lnTo>
                  <a:lnTo>
                    <a:pt x="139" y="48"/>
                  </a:lnTo>
                  <a:lnTo>
                    <a:pt x="139" y="87"/>
                  </a:lnTo>
                  <a:close/>
                  <a:moveTo>
                    <a:pt x="139" y="179"/>
                  </a:moveTo>
                  <a:lnTo>
                    <a:pt x="27" y="179"/>
                  </a:lnTo>
                  <a:lnTo>
                    <a:pt x="27" y="140"/>
                  </a:lnTo>
                  <a:lnTo>
                    <a:pt x="139" y="140"/>
                  </a:lnTo>
                  <a:lnTo>
                    <a:pt x="139" y="179"/>
                  </a:lnTo>
                  <a:close/>
                  <a:moveTo>
                    <a:pt x="139" y="271"/>
                  </a:moveTo>
                  <a:lnTo>
                    <a:pt x="27" y="271"/>
                  </a:lnTo>
                  <a:lnTo>
                    <a:pt x="27" y="232"/>
                  </a:lnTo>
                  <a:lnTo>
                    <a:pt x="139" y="232"/>
                  </a:lnTo>
                  <a:lnTo>
                    <a:pt x="139" y="271"/>
                  </a:lnTo>
                  <a:close/>
                  <a:moveTo>
                    <a:pt x="0" y="609"/>
                  </a:moveTo>
                  <a:lnTo>
                    <a:pt x="166" y="609"/>
                  </a:lnTo>
                  <a:lnTo>
                    <a:pt x="166" y="0"/>
                  </a:lnTo>
                  <a:lnTo>
                    <a:pt x="0" y="0"/>
                  </a:lnTo>
                  <a:lnTo>
                    <a:pt x="0" y="609"/>
                  </a:lnTo>
                  <a:close/>
                  <a:moveTo>
                    <a:pt x="344" y="87"/>
                  </a:moveTo>
                  <a:lnTo>
                    <a:pt x="232" y="87"/>
                  </a:lnTo>
                  <a:lnTo>
                    <a:pt x="232" y="48"/>
                  </a:lnTo>
                  <a:lnTo>
                    <a:pt x="344" y="48"/>
                  </a:lnTo>
                  <a:lnTo>
                    <a:pt x="344" y="87"/>
                  </a:lnTo>
                  <a:close/>
                  <a:moveTo>
                    <a:pt x="344" y="179"/>
                  </a:moveTo>
                  <a:lnTo>
                    <a:pt x="232" y="179"/>
                  </a:lnTo>
                  <a:lnTo>
                    <a:pt x="232" y="140"/>
                  </a:lnTo>
                  <a:lnTo>
                    <a:pt x="344" y="140"/>
                  </a:lnTo>
                  <a:lnTo>
                    <a:pt x="344" y="179"/>
                  </a:lnTo>
                  <a:close/>
                  <a:moveTo>
                    <a:pt x="344" y="271"/>
                  </a:moveTo>
                  <a:lnTo>
                    <a:pt x="232" y="271"/>
                  </a:lnTo>
                  <a:lnTo>
                    <a:pt x="232" y="232"/>
                  </a:lnTo>
                  <a:lnTo>
                    <a:pt x="344" y="232"/>
                  </a:lnTo>
                  <a:lnTo>
                    <a:pt x="344" y="271"/>
                  </a:lnTo>
                  <a:close/>
                  <a:moveTo>
                    <a:pt x="205" y="609"/>
                  </a:moveTo>
                  <a:lnTo>
                    <a:pt x="371" y="609"/>
                  </a:lnTo>
                  <a:lnTo>
                    <a:pt x="371" y="0"/>
                  </a:lnTo>
                  <a:lnTo>
                    <a:pt x="205" y="0"/>
                  </a:lnTo>
                  <a:lnTo>
                    <a:pt x="205" y="609"/>
                  </a:lnTo>
                  <a:close/>
                  <a:moveTo>
                    <a:pt x="549" y="87"/>
                  </a:moveTo>
                  <a:lnTo>
                    <a:pt x="437" y="87"/>
                  </a:lnTo>
                  <a:lnTo>
                    <a:pt x="437" y="48"/>
                  </a:lnTo>
                  <a:lnTo>
                    <a:pt x="549" y="48"/>
                  </a:lnTo>
                  <a:lnTo>
                    <a:pt x="549" y="87"/>
                  </a:lnTo>
                  <a:close/>
                  <a:moveTo>
                    <a:pt x="549" y="179"/>
                  </a:moveTo>
                  <a:lnTo>
                    <a:pt x="437" y="179"/>
                  </a:lnTo>
                  <a:lnTo>
                    <a:pt x="437" y="140"/>
                  </a:lnTo>
                  <a:lnTo>
                    <a:pt x="549" y="140"/>
                  </a:lnTo>
                  <a:lnTo>
                    <a:pt x="549" y="179"/>
                  </a:lnTo>
                  <a:close/>
                  <a:moveTo>
                    <a:pt x="549" y="271"/>
                  </a:moveTo>
                  <a:lnTo>
                    <a:pt x="437" y="271"/>
                  </a:lnTo>
                  <a:lnTo>
                    <a:pt x="437" y="232"/>
                  </a:lnTo>
                  <a:lnTo>
                    <a:pt x="549" y="232"/>
                  </a:lnTo>
                  <a:lnTo>
                    <a:pt x="549" y="271"/>
                  </a:lnTo>
                  <a:close/>
                  <a:moveTo>
                    <a:pt x="410" y="609"/>
                  </a:moveTo>
                  <a:lnTo>
                    <a:pt x="577" y="609"/>
                  </a:lnTo>
                  <a:lnTo>
                    <a:pt x="577" y="0"/>
                  </a:lnTo>
                  <a:lnTo>
                    <a:pt x="410" y="0"/>
                  </a:lnTo>
                  <a:lnTo>
                    <a:pt x="410" y="609"/>
                  </a:lnTo>
                  <a:close/>
                </a:path>
              </a:pathLst>
            </a:custGeom>
            <a:solidFill>
              <a:srgbClr val="966481"/>
            </a:solidFill>
            <a:ln>
              <a:noFill/>
            </a:ln>
          </p:spPr>
          <p:txBody>
            <a:bodyPr vert="horz" wrap="square" lIns="91440" tIns="45720" rIns="91440" bIns="45720" numCol="1" anchor="t" anchorCtr="0" compatLnSpc="1">
              <a:prstTxWarp prst="textNoShape">
                <a:avLst/>
              </a:prstTxWarp>
            </a:bodyPr>
            <a:lstStyle/>
            <a:p>
              <a:endParaRPr lang="zh-CN" altLang="en-US">
                <a:solidFill>
                  <a:schemeClr val="accent2"/>
                </a:solidFill>
              </a:endParaRPr>
            </a:p>
          </p:txBody>
        </p:sp>
      </p:grpSp>
      <p:cxnSp>
        <p:nvCxnSpPr>
          <p:cNvPr id="68" name="直接连接符 67"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CxnSpPr/>
          <p:nvPr/>
        </p:nvCxnSpPr>
        <p:spPr>
          <a:xfrm>
            <a:off x="3246637" y="1273629"/>
            <a:ext cx="5770860"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69" name="文本框 68"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txBox="1"/>
          <p:nvPr/>
        </p:nvSpPr>
        <p:spPr>
          <a:xfrm>
            <a:off x="4904507" y="510871"/>
            <a:ext cx="1877437" cy="523220"/>
          </a:xfrm>
          <a:prstGeom prst="rect">
            <a:avLst/>
          </a:prstGeom>
          <a:noFill/>
        </p:spPr>
        <p:txBody>
          <a:bodyPr wrap="none" rtlCol="0">
            <a:spAutoFit/>
          </a:bodyPr>
          <a:lstStyle/>
          <a:p>
            <a:r>
              <a:rPr lang="zh-CN" altLang="en-US" sz="2800" b="1" spc="500" dirty="0">
                <a:solidFill>
                  <a:schemeClr val="bg1">
                    <a:lumMod val="50000"/>
                  </a:schemeClr>
                </a:solidFill>
                <a:latin typeface="微软雅黑" panose="020B0503020204020204" pitchFamily="34" charset="-122"/>
                <a:ea typeface="微软雅黑" panose="020B0503020204020204" pitchFamily="34" charset="-122"/>
                <a:cs typeface="Arial" panose="020B0604020202020204" pitchFamily="34" charset="0"/>
              </a:rPr>
              <a:t>任务分解</a:t>
            </a:r>
            <a:endParaRPr lang="en-US" altLang="zh-CN" sz="2800" b="1" spc="500" dirty="0">
              <a:solidFill>
                <a:schemeClr val="bg1">
                  <a:lumMod val="50000"/>
                </a:schemeClr>
              </a:solidFill>
              <a:latin typeface="微软雅黑" panose="020B0503020204020204" pitchFamily="34" charset="-122"/>
              <a:ea typeface="微软雅黑" panose="020B0503020204020204" pitchFamily="34" charset="-122"/>
              <a:cs typeface="Arial" panose="020B0604020202020204" pitchFamily="34" charset="0"/>
            </a:endParaRPr>
          </a:p>
        </p:txBody>
      </p:sp>
      <p:sp>
        <p:nvSpPr>
          <p:cNvPr id="70" name="椭圆 69"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flipH="1">
            <a:off x="2686180" y="813581"/>
            <a:ext cx="157493" cy="157493"/>
          </a:xfrm>
          <a:prstGeom prst="ellipse">
            <a:avLst/>
          </a:prstGeom>
          <a:solidFill>
            <a:srgbClr val="D06F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1" name="椭圆 70"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flipH="1">
            <a:off x="2686180" y="335956"/>
            <a:ext cx="321030" cy="321030"/>
          </a:xfrm>
          <a:prstGeom prst="ellipse">
            <a:avLst/>
          </a:prstGeom>
          <a:solidFill>
            <a:srgbClr val="966481"/>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2" name="椭圆 71"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flipH="1">
            <a:off x="2991678" y="806317"/>
            <a:ext cx="219803" cy="219803"/>
          </a:xfrm>
          <a:prstGeom prst="ellipse">
            <a:avLst/>
          </a:prstGeom>
          <a:solidFill>
            <a:srgbClr val="365B7C"/>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3" name="椭圆 72"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flipH="1">
            <a:off x="2031169" y="697840"/>
            <a:ext cx="164852" cy="164852"/>
          </a:xfrm>
          <a:prstGeom prst="ellipse">
            <a:avLst/>
          </a:prstGeom>
          <a:solidFill>
            <a:srgbClr val="F779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4" name="椭圆 73"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9354354" y="755438"/>
            <a:ext cx="157493" cy="157493"/>
          </a:xfrm>
          <a:prstGeom prst="ellipse">
            <a:avLst/>
          </a:prstGeom>
          <a:solidFill>
            <a:srgbClr val="D06F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5" name="椭圆 74"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9190817" y="277813"/>
            <a:ext cx="321030" cy="321030"/>
          </a:xfrm>
          <a:prstGeom prst="ellipse">
            <a:avLst/>
          </a:prstGeom>
          <a:solidFill>
            <a:srgbClr val="966481"/>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6" name="椭圆 75"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a:off x="8986546" y="748174"/>
            <a:ext cx="219803" cy="219803"/>
          </a:xfrm>
          <a:prstGeom prst="ellipse">
            <a:avLst/>
          </a:prstGeom>
          <a:solidFill>
            <a:srgbClr val="365B7C"/>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7" name="椭圆 76"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a:off x="10002006" y="639697"/>
            <a:ext cx="164852" cy="164852"/>
          </a:xfrm>
          <a:prstGeom prst="ellipse">
            <a:avLst/>
          </a:prstGeom>
          <a:solidFill>
            <a:srgbClr val="F779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79" name="组合 78"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GrpSpPr/>
          <p:nvPr/>
        </p:nvGrpSpPr>
        <p:grpSpPr>
          <a:xfrm>
            <a:off x="2933524" y="1757358"/>
            <a:ext cx="3136101" cy="980537"/>
            <a:chOff x="3277173" y="2720368"/>
            <a:chExt cx="3136101" cy="980537"/>
          </a:xfrm>
        </p:grpSpPr>
        <p:sp>
          <p:nvSpPr>
            <p:cNvPr id="80" name="Rectangle 42"/>
            <p:cNvSpPr/>
            <p:nvPr/>
          </p:nvSpPr>
          <p:spPr>
            <a:xfrm flipH="1">
              <a:off x="3277173" y="3111252"/>
              <a:ext cx="3136101" cy="589653"/>
            </a:xfrm>
            <a:prstGeom prst="rect">
              <a:avLst/>
            </a:prstGeom>
            <a:noFill/>
            <a:ln w="12700" cap="flat" cmpd="sng" algn="ctr">
              <a:noFill/>
              <a:prstDash val="solid"/>
            </a:ln>
            <a:effectLst/>
          </p:spPr>
          <p:txBody>
            <a:bodyPr lIns="91440" tIns="0" rIns="91440" bIns="0" rtlCol="0" anchor="t"/>
            <a:lstStyle/>
            <a:p>
              <a:pPr>
                <a:defRPr/>
              </a:pPr>
              <a:r>
                <a:rPr lang="zh-CN" altLang="en-US" sz="2400" kern="0" dirty="0">
                  <a:solidFill>
                    <a:schemeClr val="tx1">
                      <a:lumMod val="65000"/>
                      <a:lumOff val="35000"/>
                    </a:schemeClr>
                  </a:solidFill>
                  <a:latin typeface="KaiTi" panose="02010609060101010101" pitchFamily="49" charset="-122"/>
                  <a:ea typeface="KaiTi" panose="02010609060101010101" pitchFamily="49" charset="-122"/>
                  <a:cs typeface="Arial" pitchFamily="34" charset="0"/>
                </a:rPr>
                <a:t>能力倾向测验</a:t>
              </a:r>
              <a:endParaRPr lang="en-US" sz="2400" kern="0" dirty="0">
                <a:solidFill>
                  <a:schemeClr val="tx1">
                    <a:lumMod val="65000"/>
                    <a:lumOff val="35000"/>
                  </a:schemeClr>
                </a:solidFill>
                <a:latin typeface="KaiTi" panose="02010609060101010101" pitchFamily="49" charset="-122"/>
                <a:ea typeface="KaiTi" panose="02010609060101010101" pitchFamily="49" charset="-122"/>
                <a:cs typeface="Arial" pitchFamily="34" charset="0"/>
              </a:endParaRPr>
            </a:p>
          </p:txBody>
        </p:sp>
        <p:sp>
          <p:nvSpPr>
            <p:cNvPr id="81" name="Rectangle 42"/>
            <p:cNvSpPr/>
            <p:nvPr/>
          </p:nvSpPr>
          <p:spPr>
            <a:xfrm flipH="1">
              <a:off x="3398103" y="2720368"/>
              <a:ext cx="1850053" cy="229011"/>
            </a:xfrm>
            <a:prstGeom prst="rect">
              <a:avLst/>
            </a:prstGeom>
            <a:noFill/>
            <a:ln w="12700" cap="flat" cmpd="sng" algn="ctr">
              <a:noFill/>
              <a:prstDash val="solid"/>
            </a:ln>
            <a:effectLst/>
          </p:spPr>
          <p:txBody>
            <a:bodyPr lIns="91440" tIns="0" rIns="91440" bIns="0" rtlCol="0" anchor="t"/>
            <a:lstStyle/>
            <a:p>
              <a:r>
                <a:rPr lang="zh-CN" altLang="en-US" sz="2400" b="1" dirty="0">
                  <a:solidFill>
                    <a:schemeClr val="tx1">
                      <a:lumMod val="65000"/>
                      <a:lumOff val="35000"/>
                    </a:schemeClr>
                  </a:solidFill>
                  <a:latin typeface="Arial" panose="020B0604020202020204" pitchFamily="34" charset="0"/>
                  <a:cs typeface="Arial" panose="020B0604020202020204" pitchFamily="34" charset="0"/>
                </a:rPr>
                <a:t>任务二</a:t>
              </a:r>
            </a:p>
          </p:txBody>
        </p:sp>
      </p:grpSp>
      <p:grpSp>
        <p:nvGrpSpPr>
          <p:cNvPr id="82" name="组合 81"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GrpSpPr/>
          <p:nvPr/>
        </p:nvGrpSpPr>
        <p:grpSpPr>
          <a:xfrm>
            <a:off x="1643430" y="4985999"/>
            <a:ext cx="3136101" cy="1056817"/>
            <a:chOff x="2431120" y="2605863"/>
            <a:chExt cx="3136101" cy="1056817"/>
          </a:xfrm>
        </p:grpSpPr>
        <p:sp>
          <p:nvSpPr>
            <p:cNvPr id="83" name="Rectangle 42"/>
            <p:cNvSpPr/>
            <p:nvPr/>
          </p:nvSpPr>
          <p:spPr>
            <a:xfrm flipH="1">
              <a:off x="2431120" y="3073027"/>
              <a:ext cx="3136101" cy="589653"/>
            </a:xfrm>
            <a:prstGeom prst="rect">
              <a:avLst/>
            </a:prstGeom>
            <a:noFill/>
            <a:ln w="12700" cap="flat" cmpd="sng" algn="ctr">
              <a:noFill/>
              <a:prstDash val="solid"/>
            </a:ln>
            <a:effectLst/>
          </p:spPr>
          <p:txBody>
            <a:bodyPr lIns="91440" tIns="0" rIns="91440" bIns="0" rtlCol="0" anchor="t"/>
            <a:lstStyle/>
            <a:p>
              <a:pPr>
                <a:defRPr/>
              </a:pPr>
              <a:r>
                <a:rPr lang="zh-CN" altLang="en-US" sz="2400" kern="0" dirty="0">
                  <a:solidFill>
                    <a:schemeClr val="tx1">
                      <a:lumMod val="65000"/>
                      <a:lumOff val="35000"/>
                    </a:schemeClr>
                  </a:solidFill>
                  <a:latin typeface="KaiTi" panose="02010609060101010101" pitchFamily="49" charset="-122"/>
                  <a:ea typeface="KaiTi" panose="02010609060101010101" pitchFamily="49" charset="-122"/>
                  <a:cs typeface="Arial" pitchFamily="34" charset="0"/>
                </a:rPr>
                <a:t>心理测验</a:t>
              </a:r>
              <a:endParaRPr lang="en-US" sz="2400" kern="0" dirty="0">
                <a:solidFill>
                  <a:schemeClr val="tx1">
                    <a:lumMod val="65000"/>
                    <a:lumOff val="35000"/>
                  </a:schemeClr>
                </a:solidFill>
                <a:latin typeface="KaiTi" panose="02010609060101010101" pitchFamily="49" charset="-122"/>
                <a:ea typeface="KaiTi" panose="02010609060101010101" pitchFamily="49" charset="-122"/>
                <a:cs typeface="Arial" pitchFamily="34" charset="0"/>
              </a:endParaRPr>
            </a:p>
          </p:txBody>
        </p:sp>
        <p:sp>
          <p:nvSpPr>
            <p:cNvPr id="84" name="Rectangle 42"/>
            <p:cNvSpPr/>
            <p:nvPr/>
          </p:nvSpPr>
          <p:spPr>
            <a:xfrm flipH="1">
              <a:off x="2619516" y="2605863"/>
              <a:ext cx="1708656" cy="229011"/>
            </a:xfrm>
            <a:prstGeom prst="rect">
              <a:avLst/>
            </a:prstGeom>
            <a:noFill/>
            <a:ln w="12700" cap="flat" cmpd="sng" algn="ctr">
              <a:noFill/>
              <a:prstDash val="solid"/>
            </a:ln>
            <a:effectLst/>
          </p:spPr>
          <p:txBody>
            <a:bodyPr lIns="91440" tIns="0" rIns="91440" bIns="0" rtlCol="0" anchor="t"/>
            <a:lstStyle/>
            <a:p>
              <a:r>
                <a:rPr lang="zh-CN" altLang="en-US" sz="2400" b="1" dirty="0">
                  <a:solidFill>
                    <a:schemeClr val="tx1">
                      <a:lumMod val="65000"/>
                      <a:lumOff val="35000"/>
                    </a:schemeClr>
                  </a:solidFill>
                  <a:latin typeface="Arial" panose="020B0604020202020204" pitchFamily="34" charset="0"/>
                  <a:cs typeface="Arial" panose="020B0604020202020204" pitchFamily="34" charset="0"/>
                </a:rPr>
                <a:t>任务一</a:t>
              </a:r>
            </a:p>
          </p:txBody>
        </p:sp>
      </p:grpSp>
      <p:grpSp>
        <p:nvGrpSpPr>
          <p:cNvPr id="85" name="组合 84"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GrpSpPr/>
          <p:nvPr/>
        </p:nvGrpSpPr>
        <p:grpSpPr>
          <a:xfrm>
            <a:off x="7958040" y="2219525"/>
            <a:ext cx="3136101" cy="1010238"/>
            <a:chOff x="2472278" y="2476837"/>
            <a:chExt cx="3136101" cy="1010238"/>
          </a:xfrm>
        </p:grpSpPr>
        <p:sp>
          <p:nvSpPr>
            <p:cNvPr id="86" name="Rectangle 42"/>
            <p:cNvSpPr/>
            <p:nvPr/>
          </p:nvSpPr>
          <p:spPr>
            <a:xfrm flipH="1">
              <a:off x="2472278" y="2897422"/>
              <a:ext cx="3136101" cy="589653"/>
            </a:xfrm>
            <a:prstGeom prst="rect">
              <a:avLst/>
            </a:prstGeom>
            <a:noFill/>
            <a:ln w="12700" cap="flat" cmpd="sng" algn="ctr">
              <a:noFill/>
              <a:prstDash val="solid"/>
            </a:ln>
            <a:effectLst/>
          </p:spPr>
          <p:txBody>
            <a:bodyPr lIns="91440" tIns="0" rIns="91440" bIns="0" rtlCol="0" anchor="t"/>
            <a:lstStyle/>
            <a:p>
              <a:pPr>
                <a:defRPr/>
              </a:pPr>
              <a:r>
                <a:rPr lang="zh-CN" altLang="en-US" sz="2400" kern="0" dirty="0">
                  <a:solidFill>
                    <a:schemeClr val="tx1">
                      <a:lumMod val="65000"/>
                      <a:lumOff val="35000"/>
                    </a:schemeClr>
                  </a:solidFill>
                  <a:latin typeface="KaiTi" panose="02010609060101010101" pitchFamily="49" charset="-122"/>
                  <a:ea typeface="KaiTi" panose="02010609060101010101" pitchFamily="49" charset="-122"/>
                  <a:cs typeface="Arial" pitchFamily="34" charset="0"/>
                </a:rPr>
                <a:t>背景调查</a:t>
              </a:r>
              <a:endParaRPr lang="en-US" sz="2400" kern="0" dirty="0">
                <a:solidFill>
                  <a:schemeClr val="tx1">
                    <a:lumMod val="65000"/>
                    <a:lumOff val="35000"/>
                  </a:schemeClr>
                </a:solidFill>
                <a:latin typeface="KaiTi" panose="02010609060101010101" pitchFamily="49" charset="-122"/>
                <a:ea typeface="KaiTi" panose="02010609060101010101" pitchFamily="49" charset="-122"/>
                <a:cs typeface="Arial" pitchFamily="34" charset="0"/>
              </a:endParaRPr>
            </a:p>
          </p:txBody>
        </p:sp>
        <p:sp>
          <p:nvSpPr>
            <p:cNvPr id="87" name="Rectangle 42"/>
            <p:cNvSpPr/>
            <p:nvPr/>
          </p:nvSpPr>
          <p:spPr>
            <a:xfrm flipH="1">
              <a:off x="2472278" y="2476837"/>
              <a:ext cx="1850053" cy="229011"/>
            </a:xfrm>
            <a:prstGeom prst="rect">
              <a:avLst/>
            </a:prstGeom>
            <a:noFill/>
            <a:ln w="12700" cap="flat" cmpd="sng" algn="ctr">
              <a:noFill/>
              <a:prstDash val="solid"/>
            </a:ln>
            <a:effectLst/>
          </p:spPr>
          <p:txBody>
            <a:bodyPr lIns="91440" tIns="0" rIns="91440" bIns="0" rtlCol="0" anchor="t"/>
            <a:lstStyle/>
            <a:p>
              <a:r>
                <a:rPr lang="zh-CN" altLang="en-US" sz="2400" b="1" dirty="0">
                  <a:solidFill>
                    <a:schemeClr val="tx1">
                      <a:lumMod val="65000"/>
                      <a:lumOff val="35000"/>
                    </a:schemeClr>
                  </a:solidFill>
                  <a:latin typeface="Arial" panose="020B0604020202020204" pitchFamily="34" charset="0"/>
                  <a:cs typeface="Arial" panose="020B0604020202020204" pitchFamily="34" charset="0"/>
                </a:rPr>
                <a:t>任务三</a:t>
              </a:r>
            </a:p>
          </p:txBody>
        </p:sp>
      </p:grpSp>
      <p:sp>
        <p:nvSpPr>
          <p:cNvPr id="20" name="e7d195523061f1c0"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hidden="1"/>
          <p:cNvSpPr txBox="1"/>
          <p:nvPr/>
        </p:nvSpPr>
        <p:spPr>
          <a:xfrm>
            <a:off x="-355600" y="1803400"/>
            <a:ext cx="293927" cy="1016000"/>
          </a:xfrm>
          <a:prstGeom prst="rect">
            <a:avLst/>
          </a:prstGeom>
          <a:noFill/>
        </p:spPr>
        <p:txBody>
          <a:bodyPr vert="wordArtVert" rtlCol="0">
            <a:spAutoFit/>
          </a:bodyPr>
          <a:lstStyle/>
          <a:p>
            <a:r>
              <a:rPr lang="en-US" altLang="zh-CN" sz="100"/>
              <a:t>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a:t>
            </a:r>
            <a:endParaRPr lang="zh-CN" altLang="en-US" sz="100"/>
          </a:p>
        </p:txBody>
      </p:sp>
    </p:spTree>
    <p:extLst>
      <p:ext uri="{BB962C8B-B14F-4D97-AF65-F5344CB8AC3E}">
        <p14:creationId xmlns:p14="http://schemas.microsoft.com/office/powerpoint/2010/main" val="1411444301"/>
      </p:ext>
    </p:extLst>
  </p:cSld>
  <p:clrMapOvr>
    <a:masterClrMapping/>
  </p:clrMapOvr>
  <p:transition spd="slow" advTm="0">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nodeType="with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dissolve">
                                      <p:cBhvr>
                                        <p:cTn id="7" dur="500"/>
                                        <p:tgtEl>
                                          <p:spTgt spid="8"/>
                                        </p:tgtEl>
                                      </p:cBhvr>
                                    </p:animEffect>
                                  </p:childTnLst>
                                </p:cTn>
                              </p:par>
                              <p:par>
                                <p:cTn id="8" presetID="9" presetClass="entr" presetSubtype="0" fill="hold" nodeType="withEffect">
                                  <p:stCondLst>
                                    <p:cond delay="250"/>
                                  </p:stCondLst>
                                  <p:childTnLst>
                                    <p:set>
                                      <p:cBhvr>
                                        <p:cTn id="9" dur="1" fill="hold">
                                          <p:stCondLst>
                                            <p:cond delay="0"/>
                                          </p:stCondLst>
                                        </p:cTn>
                                        <p:tgtEl>
                                          <p:spTgt spid="10"/>
                                        </p:tgtEl>
                                        <p:attrNameLst>
                                          <p:attrName>style.visibility</p:attrName>
                                        </p:attrNameLst>
                                      </p:cBhvr>
                                      <p:to>
                                        <p:strVal val="visible"/>
                                      </p:to>
                                    </p:set>
                                    <p:animEffect transition="in" filter="dissolve">
                                      <p:cBhvr>
                                        <p:cTn id="10" dur="500"/>
                                        <p:tgtEl>
                                          <p:spTgt spid="10"/>
                                        </p:tgtEl>
                                      </p:cBhvr>
                                    </p:animEffect>
                                  </p:childTnLst>
                                </p:cTn>
                              </p:par>
                              <p:par>
                                <p:cTn id="11" presetID="9" presetClass="entr" presetSubtype="0" fill="hold" nodeType="withEffect">
                                  <p:stCondLst>
                                    <p:cond delay="500"/>
                                  </p:stCondLst>
                                  <p:childTnLst>
                                    <p:set>
                                      <p:cBhvr>
                                        <p:cTn id="12" dur="1" fill="hold">
                                          <p:stCondLst>
                                            <p:cond delay="0"/>
                                          </p:stCondLst>
                                        </p:cTn>
                                        <p:tgtEl>
                                          <p:spTgt spid="16"/>
                                        </p:tgtEl>
                                        <p:attrNameLst>
                                          <p:attrName>style.visibility</p:attrName>
                                        </p:attrNameLst>
                                      </p:cBhvr>
                                      <p:to>
                                        <p:strVal val="visible"/>
                                      </p:to>
                                    </p:set>
                                    <p:animEffect transition="in" filter="dissolve">
                                      <p:cBhvr>
                                        <p:cTn id="13" dur="500"/>
                                        <p:tgtEl>
                                          <p:spTgt spid="16"/>
                                        </p:tgtEl>
                                      </p:cBhvr>
                                    </p:animEffect>
                                  </p:childTnLst>
                                </p:cTn>
                              </p:par>
                            </p:childTnLst>
                          </p:cTn>
                        </p:par>
                        <p:par>
                          <p:cTn id="14" fill="hold">
                            <p:stCondLst>
                              <p:cond delay="1000"/>
                            </p:stCondLst>
                            <p:childTnLst>
                              <p:par>
                                <p:cTn id="15" presetID="22" presetClass="entr" presetSubtype="4" fill="hold" nodeType="afterEffect">
                                  <p:stCondLst>
                                    <p:cond delay="0"/>
                                  </p:stCondLst>
                                  <p:childTnLst>
                                    <p:set>
                                      <p:cBhvr>
                                        <p:cTn id="16" dur="1" fill="hold">
                                          <p:stCondLst>
                                            <p:cond delay="0"/>
                                          </p:stCondLst>
                                        </p:cTn>
                                        <p:tgtEl>
                                          <p:spTgt spid="38"/>
                                        </p:tgtEl>
                                        <p:attrNameLst>
                                          <p:attrName>style.visibility</p:attrName>
                                        </p:attrNameLst>
                                      </p:cBhvr>
                                      <p:to>
                                        <p:strVal val="visible"/>
                                      </p:to>
                                    </p:set>
                                    <p:animEffect transition="in" filter="wipe(down)">
                                      <p:cBhvr>
                                        <p:cTn id="17" dur="500"/>
                                        <p:tgtEl>
                                          <p:spTgt spid="38"/>
                                        </p:tgtEl>
                                      </p:cBhvr>
                                    </p:animEffect>
                                  </p:childTnLst>
                                </p:cTn>
                              </p:par>
                              <p:par>
                                <p:cTn id="18" presetID="22" presetClass="entr" presetSubtype="4" fill="hold" nodeType="withEffect">
                                  <p:stCondLst>
                                    <p:cond delay="0"/>
                                  </p:stCondLst>
                                  <p:childTnLst>
                                    <p:set>
                                      <p:cBhvr>
                                        <p:cTn id="19" dur="1" fill="hold">
                                          <p:stCondLst>
                                            <p:cond delay="0"/>
                                          </p:stCondLst>
                                        </p:cTn>
                                        <p:tgtEl>
                                          <p:spTgt spid="32"/>
                                        </p:tgtEl>
                                        <p:attrNameLst>
                                          <p:attrName>style.visibility</p:attrName>
                                        </p:attrNameLst>
                                      </p:cBhvr>
                                      <p:to>
                                        <p:strVal val="visible"/>
                                      </p:to>
                                    </p:set>
                                    <p:animEffect transition="in" filter="wipe(down)">
                                      <p:cBhvr>
                                        <p:cTn id="20" dur="500"/>
                                        <p:tgtEl>
                                          <p:spTgt spid="32"/>
                                        </p:tgtEl>
                                      </p:cBhvr>
                                    </p:animEffect>
                                  </p:childTnLst>
                                </p:cTn>
                              </p:par>
                              <p:par>
                                <p:cTn id="21" presetID="22" presetClass="entr" presetSubtype="1" fill="hold" nodeType="withEffect">
                                  <p:stCondLst>
                                    <p:cond delay="0"/>
                                  </p:stCondLst>
                                  <p:childTnLst>
                                    <p:set>
                                      <p:cBhvr>
                                        <p:cTn id="22" dur="1" fill="hold">
                                          <p:stCondLst>
                                            <p:cond delay="0"/>
                                          </p:stCondLst>
                                        </p:cTn>
                                        <p:tgtEl>
                                          <p:spTgt spid="46"/>
                                        </p:tgtEl>
                                        <p:attrNameLst>
                                          <p:attrName>style.visibility</p:attrName>
                                        </p:attrNameLst>
                                      </p:cBhvr>
                                      <p:to>
                                        <p:strVal val="visible"/>
                                      </p:to>
                                    </p:set>
                                    <p:animEffect transition="in" filter="wipe(up)">
                                      <p:cBhvr>
                                        <p:cTn id="23" dur="500"/>
                                        <p:tgtEl>
                                          <p:spTgt spid="46"/>
                                        </p:tgtEl>
                                      </p:cBhvr>
                                    </p:animEffect>
                                  </p:childTnLst>
                                </p:cTn>
                              </p:par>
                            </p:childTnLst>
                          </p:cTn>
                        </p:par>
                        <p:par>
                          <p:cTn id="24" fill="hold">
                            <p:stCondLst>
                              <p:cond delay="1500"/>
                            </p:stCondLst>
                            <p:childTnLst>
                              <p:par>
                                <p:cTn id="25" presetID="10" presetClass="entr" presetSubtype="0" fill="hold" grpId="0" nodeType="afterEffect">
                                  <p:stCondLst>
                                    <p:cond delay="0"/>
                                  </p:stCondLst>
                                  <p:childTnLst>
                                    <p:set>
                                      <p:cBhvr>
                                        <p:cTn id="26" dur="1" fill="hold">
                                          <p:stCondLst>
                                            <p:cond delay="0"/>
                                          </p:stCondLst>
                                        </p:cTn>
                                        <p:tgtEl>
                                          <p:spTgt spid="60"/>
                                        </p:tgtEl>
                                        <p:attrNameLst>
                                          <p:attrName>style.visibility</p:attrName>
                                        </p:attrNameLst>
                                      </p:cBhvr>
                                      <p:to>
                                        <p:strVal val="visible"/>
                                      </p:to>
                                    </p:set>
                                    <p:animEffect transition="in" filter="fade">
                                      <p:cBhvr>
                                        <p:cTn id="27" dur="500"/>
                                        <p:tgtEl>
                                          <p:spTgt spid="60"/>
                                        </p:tgtEl>
                                      </p:cBhvr>
                                    </p:animEffect>
                                  </p:childTnLst>
                                </p:cTn>
                              </p:par>
                              <p:par>
                                <p:cTn id="28" presetID="10" presetClass="entr" presetSubtype="0" fill="hold" grpId="0" nodeType="withEffect">
                                  <p:stCondLst>
                                    <p:cond delay="0"/>
                                  </p:stCondLst>
                                  <p:childTnLst>
                                    <p:set>
                                      <p:cBhvr>
                                        <p:cTn id="29" dur="1" fill="hold">
                                          <p:stCondLst>
                                            <p:cond delay="0"/>
                                          </p:stCondLst>
                                        </p:cTn>
                                        <p:tgtEl>
                                          <p:spTgt spid="61"/>
                                        </p:tgtEl>
                                        <p:attrNameLst>
                                          <p:attrName>style.visibility</p:attrName>
                                        </p:attrNameLst>
                                      </p:cBhvr>
                                      <p:to>
                                        <p:strVal val="visible"/>
                                      </p:to>
                                    </p:set>
                                    <p:animEffect transition="in" filter="fade">
                                      <p:cBhvr>
                                        <p:cTn id="30" dur="500"/>
                                        <p:tgtEl>
                                          <p:spTgt spid="61"/>
                                        </p:tgtEl>
                                      </p:cBhvr>
                                    </p:animEffect>
                                  </p:childTnLst>
                                </p:cTn>
                              </p:par>
                              <p:par>
                                <p:cTn id="31" presetID="10" presetClass="entr" presetSubtype="0" fill="hold" grpId="0" nodeType="withEffect">
                                  <p:stCondLst>
                                    <p:cond delay="0"/>
                                  </p:stCondLst>
                                  <p:childTnLst>
                                    <p:set>
                                      <p:cBhvr>
                                        <p:cTn id="32" dur="1" fill="hold">
                                          <p:stCondLst>
                                            <p:cond delay="0"/>
                                          </p:stCondLst>
                                        </p:cTn>
                                        <p:tgtEl>
                                          <p:spTgt spid="62"/>
                                        </p:tgtEl>
                                        <p:attrNameLst>
                                          <p:attrName>style.visibility</p:attrName>
                                        </p:attrNameLst>
                                      </p:cBhvr>
                                      <p:to>
                                        <p:strVal val="visible"/>
                                      </p:to>
                                    </p:set>
                                    <p:animEffect transition="in" filter="fade">
                                      <p:cBhvr>
                                        <p:cTn id="33" dur="500"/>
                                        <p:tgtEl>
                                          <p:spTgt spid="62"/>
                                        </p:tgtEl>
                                      </p:cBhvr>
                                    </p:animEffect>
                                  </p:childTnLst>
                                </p:cTn>
                              </p:par>
                            </p:childTnLst>
                          </p:cTn>
                        </p:par>
                        <p:par>
                          <p:cTn id="34" fill="hold">
                            <p:stCondLst>
                              <p:cond delay="2000"/>
                            </p:stCondLst>
                            <p:childTnLst>
                              <p:par>
                                <p:cTn id="35" presetID="10" presetClass="entr" presetSubtype="0" fill="hold" nodeType="afterEffect">
                                  <p:stCondLst>
                                    <p:cond delay="0"/>
                                  </p:stCondLst>
                                  <p:childTnLst>
                                    <p:set>
                                      <p:cBhvr>
                                        <p:cTn id="36" dur="1" fill="hold">
                                          <p:stCondLst>
                                            <p:cond delay="0"/>
                                          </p:stCondLst>
                                        </p:cTn>
                                        <p:tgtEl>
                                          <p:spTgt spid="79"/>
                                        </p:tgtEl>
                                        <p:attrNameLst>
                                          <p:attrName>style.visibility</p:attrName>
                                        </p:attrNameLst>
                                      </p:cBhvr>
                                      <p:to>
                                        <p:strVal val="visible"/>
                                      </p:to>
                                    </p:set>
                                    <p:animEffect transition="in" filter="fade">
                                      <p:cBhvr>
                                        <p:cTn id="37" dur="500"/>
                                        <p:tgtEl>
                                          <p:spTgt spid="79"/>
                                        </p:tgtEl>
                                      </p:cBhvr>
                                    </p:animEffect>
                                  </p:childTnLst>
                                </p:cTn>
                              </p:par>
                              <p:par>
                                <p:cTn id="38" presetID="10" presetClass="entr" presetSubtype="0" fill="hold" nodeType="withEffect">
                                  <p:stCondLst>
                                    <p:cond delay="0"/>
                                  </p:stCondLst>
                                  <p:childTnLst>
                                    <p:set>
                                      <p:cBhvr>
                                        <p:cTn id="39" dur="1" fill="hold">
                                          <p:stCondLst>
                                            <p:cond delay="0"/>
                                          </p:stCondLst>
                                        </p:cTn>
                                        <p:tgtEl>
                                          <p:spTgt spid="82"/>
                                        </p:tgtEl>
                                        <p:attrNameLst>
                                          <p:attrName>style.visibility</p:attrName>
                                        </p:attrNameLst>
                                      </p:cBhvr>
                                      <p:to>
                                        <p:strVal val="visible"/>
                                      </p:to>
                                    </p:set>
                                    <p:animEffect transition="in" filter="fade">
                                      <p:cBhvr>
                                        <p:cTn id="40" dur="500"/>
                                        <p:tgtEl>
                                          <p:spTgt spid="82"/>
                                        </p:tgtEl>
                                      </p:cBhvr>
                                    </p:animEffect>
                                  </p:childTnLst>
                                </p:cTn>
                              </p:par>
                              <p:par>
                                <p:cTn id="41" presetID="10" presetClass="entr" presetSubtype="0" fill="hold" nodeType="withEffect">
                                  <p:stCondLst>
                                    <p:cond delay="0"/>
                                  </p:stCondLst>
                                  <p:childTnLst>
                                    <p:set>
                                      <p:cBhvr>
                                        <p:cTn id="42" dur="1" fill="hold">
                                          <p:stCondLst>
                                            <p:cond delay="0"/>
                                          </p:stCondLst>
                                        </p:cTn>
                                        <p:tgtEl>
                                          <p:spTgt spid="85"/>
                                        </p:tgtEl>
                                        <p:attrNameLst>
                                          <p:attrName>style.visibility</p:attrName>
                                        </p:attrNameLst>
                                      </p:cBhvr>
                                      <p:to>
                                        <p:strVal val="visible"/>
                                      </p:to>
                                    </p:set>
                                    <p:animEffect transition="in" filter="fade">
                                      <p:cBhvr>
                                        <p:cTn id="43" dur="500"/>
                                        <p:tgtEl>
                                          <p:spTgt spid="8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0" grpId="0"/>
      <p:bldP spid="61" grpId="0"/>
      <p:bldP spid="62" grpId="0"/>
    </p:bldLst>
  </p:timing>
</p:sld>
</file>

<file path=ppt/slides/slide1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矩形 24"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549157" y="-975631"/>
            <a:ext cx="583096" cy="838080"/>
          </a:xfrm>
          <a:prstGeom prst="rect">
            <a:avLst/>
          </a:prstGeom>
          <a:solidFill>
            <a:srgbClr val="365B7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 name="矩形 25"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1132253" y="-975631"/>
            <a:ext cx="583096" cy="838080"/>
          </a:xfrm>
          <a:prstGeom prst="rect">
            <a:avLst/>
          </a:prstGeom>
          <a:solidFill>
            <a:srgbClr val="96648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 name="矩形 26"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1715349" y="-975631"/>
            <a:ext cx="583096" cy="838080"/>
          </a:xfrm>
          <a:prstGeom prst="rect">
            <a:avLst/>
          </a:prstGeom>
          <a:solidFill>
            <a:srgbClr val="D06F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 name="矩形 27"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2298446" y="-975631"/>
            <a:ext cx="583096" cy="838080"/>
          </a:xfrm>
          <a:prstGeom prst="rect">
            <a:avLst/>
          </a:prstGeom>
          <a:solidFill>
            <a:srgbClr val="F779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 name="矩形 28"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2881542" y="-975631"/>
            <a:ext cx="583096" cy="838080"/>
          </a:xfrm>
          <a:prstGeom prst="rect">
            <a:avLst/>
          </a:prstGeom>
          <a:solidFill>
            <a:srgbClr val="F8AD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55" name="组合 54"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GrpSpPr/>
          <p:nvPr/>
        </p:nvGrpSpPr>
        <p:grpSpPr>
          <a:xfrm>
            <a:off x="809768" y="1217177"/>
            <a:ext cx="2304256" cy="4167230"/>
            <a:chOff x="752634" y="1779108"/>
            <a:chExt cx="2304256" cy="4167230"/>
          </a:xfrm>
        </p:grpSpPr>
        <p:sp>
          <p:nvSpPr>
            <p:cNvPr id="56" name="圆角矩形 38"/>
            <p:cNvSpPr/>
            <p:nvPr/>
          </p:nvSpPr>
          <p:spPr>
            <a:xfrm rot="572624">
              <a:off x="1297576" y="1779108"/>
              <a:ext cx="1274792" cy="1256404"/>
            </a:xfrm>
            <a:custGeom>
              <a:avLst/>
              <a:gdLst/>
              <a:ahLst/>
              <a:cxnLst/>
              <a:rect l="l" t="t" r="r" b="b"/>
              <a:pathLst>
                <a:path w="1554798" h="1532371">
                  <a:moveTo>
                    <a:pt x="260464" y="73817"/>
                  </a:moveTo>
                  <a:cubicBezTo>
                    <a:pt x="306072" y="28209"/>
                    <a:pt x="369078" y="0"/>
                    <a:pt x="438674" y="0"/>
                  </a:cubicBezTo>
                  <a:lnTo>
                    <a:pt x="1302770" y="0"/>
                  </a:lnTo>
                  <a:cubicBezTo>
                    <a:pt x="1441961" y="0"/>
                    <a:pt x="1554798" y="112837"/>
                    <a:pt x="1554798" y="252028"/>
                  </a:cubicBezTo>
                  <a:lnTo>
                    <a:pt x="1554798" y="252029"/>
                  </a:lnTo>
                  <a:lnTo>
                    <a:pt x="1554798" y="1116125"/>
                  </a:lnTo>
                  <a:cubicBezTo>
                    <a:pt x="1554798" y="1255316"/>
                    <a:pt x="1441961" y="1368153"/>
                    <a:pt x="1302770" y="1368153"/>
                  </a:cubicBezTo>
                  <a:cubicBezTo>
                    <a:pt x="1163579" y="1368153"/>
                    <a:pt x="1050742" y="1255316"/>
                    <a:pt x="1050742" y="1116125"/>
                  </a:cubicBezTo>
                  <a:lnTo>
                    <a:pt x="1050742" y="860250"/>
                  </a:lnTo>
                  <a:cubicBezTo>
                    <a:pt x="1050311" y="861013"/>
                    <a:pt x="1049708" y="861600"/>
                    <a:pt x="1049101" y="862186"/>
                  </a:cubicBezTo>
                  <a:lnTo>
                    <a:pt x="426920" y="1461813"/>
                  </a:lnTo>
                  <a:cubicBezTo>
                    <a:pt x="326697" y="1558402"/>
                    <a:pt x="167149" y="1555457"/>
                    <a:pt x="70559" y="1455234"/>
                  </a:cubicBezTo>
                  <a:cubicBezTo>
                    <a:pt x="-26031" y="1355012"/>
                    <a:pt x="-23086" y="1195463"/>
                    <a:pt x="77137" y="1098874"/>
                  </a:cubicBezTo>
                  <a:lnTo>
                    <a:pt x="694328" y="504056"/>
                  </a:lnTo>
                  <a:lnTo>
                    <a:pt x="438674" y="504056"/>
                  </a:lnTo>
                  <a:cubicBezTo>
                    <a:pt x="299483" y="504056"/>
                    <a:pt x="186646" y="391219"/>
                    <a:pt x="186646" y="252028"/>
                  </a:cubicBezTo>
                  <a:cubicBezTo>
                    <a:pt x="186646" y="182432"/>
                    <a:pt x="214855" y="119426"/>
                    <a:pt x="260464" y="73817"/>
                  </a:cubicBezTo>
                  <a:close/>
                </a:path>
              </a:pathLst>
            </a:custGeom>
            <a:solidFill>
              <a:srgbClr val="D06F83"/>
            </a:solidFill>
            <a:ln w="19050">
              <a:gradFill>
                <a:gsLst>
                  <a:gs pos="89000">
                    <a:schemeClr val="bg1">
                      <a:lumMod val="85000"/>
                    </a:schemeClr>
                  </a:gs>
                  <a:gs pos="0">
                    <a:schemeClr val="bg1"/>
                  </a:gs>
                </a:gsLst>
                <a:lin ang="7200000" scaled="0"/>
              </a:gradFill>
            </a:ln>
            <a:effectLst>
              <a:outerShdw blurRad="254000" dist="127000" dir="8160000" algn="tr" rotWithShape="0">
                <a:prstClr val="black">
                  <a:alpha val="34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7" name="圆角矩形 56"/>
            <p:cNvSpPr/>
            <p:nvPr/>
          </p:nvSpPr>
          <p:spPr>
            <a:xfrm>
              <a:off x="752634" y="3115798"/>
              <a:ext cx="2304256" cy="2830540"/>
            </a:xfrm>
            <a:prstGeom prst="roundRect">
              <a:avLst>
                <a:gd name="adj" fmla="val 6909"/>
              </a:avLst>
            </a:prstGeom>
            <a:solidFill>
              <a:srgbClr val="EFEFEF"/>
            </a:solidFill>
            <a:ln w="19050">
              <a:gradFill>
                <a:gsLst>
                  <a:gs pos="89000">
                    <a:schemeClr val="bg1">
                      <a:lumMod val="85000"/>
                    </a:schemeClr>
                  </a:gs>
                  <a:gs pos="0">
                    <a:schemeClr val="bg1"/>
                  </a:gs>
                </a:gsLst>
                <a:lin ang="7200000" scaled="0"/>
              </a:gradFill>
            </a:ln>
            <a:effectLst>
              <a:outerShdw blurRad="254000" dist="127000" dir="8160000" algn="tr" rotWithShape="0">
                <a:prstClr val="black">
                  <a:alpha val="34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58" name="组合 57"/>
            <p:cNvGrpSpPr/>
            <p:nvPr/>
          </p:nvGrpSpPr>
          <p:grpSpPr>
            <a:xfrm rot="16200000">
              <a:off x="2087525" y="3024024"/>
              <a:ext cx="441397" cy="58863"/>
              <a:chOff x="2975753" y="1851670"/>
              <a:chExt cx="539968" cy="72008"/>
            </a:xfrm>
          </p:grpSpPr>
          <p:sp>
            <p:nvSpPr>
              <p:cNvPr id="66" name="椭圆 65"/>
              <p:cNvSpPr/>
              <p:nvPr/>
            </p:nvSpPr>
            <p:spPr>
              <a:xfrm>
                <a:off x="2975753" y="1851670"/>
                <a:ext cx="72008" cy="72008"/>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7" name="椭圆 66"/>
              <p:cNvSpPr/>
              <p:nvPr/>
            </p:nvSpPr>
            <p:spPr>
              <a:xfrm>
                <a:off x="3443713" y="1851670"/>
                <a:ext cx="72008" cy="72008"/>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8" name="圆角矩形 67"/>
              <p:cNvSpPr/>
              <p:nvPr/>
            </p:nvSpPr>
            <p:spPr>
              <a:xfrm>
                <a:off x="3011757" y="1864814"/>
                <a:ext cx="467960" cy="45719"/>
              </a:xfrm>
              <a:prstGeom prst="roundRect">
                <a:avLst>
                  <a:gd name="adj" fmla="val 50000"/>
                </a:avLst>
              </a:prstGeom>
              <a:gradFill>
                <a:gsLst>
                  <a:gs pos="0">
                    <a:schemeClr val="bg1">
                      <a:lumMod val="75000"/>
                    </a:schemeClr>
                  </a:gs>
                  <a:gs pos="50000">
                    <a:schemeClr val="bg1">
                      <a:lumMod val="95000"/>
                    </a:schemeClr>
                  </a:gs>
                  <a:gs pos="100000">
                    <a:schemeClr val="bg1">
                      <a:lumMod val="75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59" name="组合 58"/>
            <p:cNvGrpSpPr/>
            <p:nvPr/>
          </p:nvGrpSpPr>
          <p:grpSpPr>
            <a:xfrm rot="16200000">
              <a:off x="1203997" y="3024024"/>
              <a:ext cx="441397" cy="58863"/>
              <a:chOff x="2975753" y="1851670"/>
              <a:chExt cx="539968" cy="72008"/>
            </a:xfrm>
          </p:grpSpPr>
          <p:sp>
            <p:nvSpPr>
              <p:cNvPr id="63" name="椭圆 62"/>
              <p:cNvSpPr/>
              <p:nvPr/>
            </p:nvSpPr>
            <p:spPr>
              <a:xfrm>
                <a:off x="2975753" y="1851670"/>
                <a:ext cx="72008" cy="72008"/>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4" name="椭圆 63"/>
              <p:cNvSpPr/>
              <p:nvPr/>
            </p:nvSpPr>
            <p:spPr>
              <a:xfrm>
                <a:off x="3443713" y="1851670"/>
                <a:ext cx="72008" cy="72008"/>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5" name="圆角矩形 64"/>
              <p:cNvSpPr/>
              <p:nvPr/>
            </p:nvSpPr>
            <p:spPr>
              <a:xfrm>
                <a:off x="3011757" y="1864814"/>
                <a:ext cx="467960" cy="45719"/>
              </a:xfrm>
              <a:prstGeom prst="roundRect">
                <a:avLst>
                  <a:gd name="adj" fmla="val 50000"/>
                </a:avLst>
              </a:prstGeom>
              <a:gradFill>
                <a:gsLst>
                  <a:gs pos="0">
                    <a:schemeClr val="bg1">
                      <a:lumMod val="75000"/>
                    </a:schemeClr>
                  </a:gs>
                  <a:gs pos="50000">
                    <a:schemeClr val="bg1">
                      <a:lumMod val="95000"/>
                    </a:schemeClr>
                  </a:gs>
                  <a:gs pos="100000">
                    <a:schemeClr val="bg1">
                      <a:lumMod val="75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61" name="Rectangle 42"/>
            <p:cNvSpPr/>
            <p:nvPr/>
          </p:nvSpPr>
          <p:spPr>
            <a:xfrm flipH="1">
              <a:off x="941501" y="3596226"/>
              <a:ext cx="1960186" cy="168953"/>
            </a:xfrm>
            <a:prstGeom prst="rect">
              <a:avLst/>
            </a:prstGeom>
            <a:noFill/>
            <a:ln w="12700" cap="flat" cmpd="sng" algn="ctr">
              <a:noFill/>
              <a:prstDash val="solid"/>
            </a:ln>
            <a:effectLst/>
          </p:spPr>
          <p:txBody>
            <a:bodyPr lIns="91440" tIns="0" rIns="91440" bIns="0" rtlCol="0" anchor="t"/>
            <a:lstStyle/>
            <a:p>
              <a:r>
                <a:rPr lang="zh-CN" altLang="en-US" sz="2800" b="1" dirty="0">
                  <a:solidFill>
                    <a:schemeClr val="tx1">
                      <a:lumMod val="65000"/>
                      <a:lumOff val="35000"/>
                    </a:schemeClr>
                  </a:solidFill>
                  <a:latin typeface="KaiTi" panose="02010609060101010101" pitchFamily="49" charset="-122"/>
                  <a:ea typeface="KaiTi" panose="02010609060101010101" pitchFamily="49" charset="-122"/>
                  <a:cs typeface="Arial" panose="020B0604020202020204" pitchFamily="34" charset="0"/>
                </a:rPr>
                <a:t>任务一</a:t>
              </a:r>
            </a:p>
          </p:txBody>
        </p:sp>
        <p:sp>
          <p:nvSpPr>
            <p:cNvPr id="62" name="Rectangle 42"/>
            <p:cNvSpPr/>
            <p:nvPr/>
          </p:nvSpPr>
          <p:spPr>
            <a:xfrm flipH="1">
              <a:off x="911586" y="4157031"/>
              <a:ext cx="1960186" cy="1703437"/>
            </a:xfrm>
            <a:prstGeom prst="rect">
              <a:avLst/>
            </a:prstGeom>
            <a:noFill/>
            <a:ln w="12700" cap="flat" cmpd="sng" algn="ctr">
              <a:noFill/>
              <a:prstDash val="solid"/>
            </a:ln>
            <a:effectLst/>
          </p:spPr>
          <p:txBody>
            <a:bodyPr lIns="91440" tIns="0" rIns="91440" bIns="0" rtlCol="0" anchor="t"/>
            <a:lstStyle/>
            <a:p>
              <a:pPr>
                <a:defRPr/>
              </a:pPr>
              <a:r>
                <a:rPr lang="zh-CN" altLang="en-US" sz="2400" dirty="0">
                  <a:latin typeface="KaiTi" panose="02010609060101010101" pitchFamily="49" charset="-122"/>
                  <a:ea typeface="KaiTi" panose="02010609060101010101" pitchFamily="49" charset="-122"/>
                </a:rPr>
                <a:t>心理测验</a:t>
              </a:r>
              <a:endParaRPr lang="en-US" altLang="zh-CN" sz="2400" kern="0" dirty="0">
                <a:solidFill>
                  <a:schemeClr val="tx1">
                    <a:lumMod val="65000"/>
                    <a:lumOff val="35000"/>
                  </a:schemeClr>
                </a:solidFill>
                <a:latin typeface="KaiTi" panose="02010609060101010101" pitchFamily="49" charset="-122"/>
                <a:ea typeface="KaiTi" panose="02010609060101010101" pitchFamily="49" charset="-122"/>
                <a:cs typeface="Arial" pitchFamily="34" charset="0"/>
              </a:endParaRPr>
            </a:p>
            <a:p>
              <a:pPr>
                <a:defRPr/>
              </a:pPr>
              <a:endParaRPr lang="en-US" altLang="zh-CN" sz="2400" kern="0" dirty="0">
                <a:solidFill>
                  <a:schemeClr val="tx1">
                    <a:lumMod val="65000"/>
                    <a:lumOff val="35000"/>
                  </a:schemeClr>
                </a:solidFill>
                <a:latin typeface="KaiTi" panose="02010609060101010101" pitchFamily="49" charset="-122"/>
                <a:ea typeface="KaiTi" panose="02010609060101010101" pitchFamily="49" charset="-122"/>
                <a:cs typeface="Arial" pitchFamily="34" charset="0"/>
              </a:endParaRPr>
            </a:p>
            <a:p>
              <a:pPr>
                <a:defRPr/>
              </a:pPr>
              <a:endParaRPr lang="en-US" sz="2400" kern="0" dirty="0">
                <a:solidFill>
                  <a:schemeClr val="tx1">
                    <a:lumMod val="65000"/>
                    <a:lumOff val="35000"/>
                  </a:schemeClr>
                </a:solidFill>
                <a:latin typeface="KaiTi" panose="02010609060101010101" pitchFamily="49" charset="-122"/>
                <a:ea typeface="KaiTi" panose="02010609060101010101" pitchFamily="49" charset="-122"/>
                <a:cs typeface="Arial" pitchFamily="34" charset="0"/>
              </a:endParaRPr>
            </a:p>
          </p:txBody>
        </p:sp>
      </p:grpSp>
      <p:cxnSp>
        <p:nvCxnSpPr>
          <p:cNvPr id="83" name="直接连接符 82"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CxnSpPr/>
          <p:nvPr/>
        </p:nvCxnSpPr>
        <p:spPr>
          <a:xfrm>
            <a:off x="3246637" y="1273629"/>
            <a:ext cx="5770860"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84" name="文本框 83"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txBox="1"/>
          <p:nvPr/>
        </p:nvSpPr>
        <p:spPr>
          <a:xfrm>
            <a:off x="5035262" y="572574"/>
            <a:ext cx="1877437" cy="523220"/>
          </a:xfrm>
          <a:prstGeom prst="rect">
            <a:avLst/>
          </a:prstGeom>
          <a:noFill/>
        </p:spPr>
        <p:txBody>
          <a:bodyPr wrap="none" rtlCol="0">
            <a:spAutoFit/>
          </a:bodyPr>
          <a:lstStyle/>
          <a:p>
            <a:r>
              <a:rPr lang="zh-CN" altLang="en-US" sz="2800" b="1" spc="500" dirty="0">
                <a:solidFill>
                  <a:schemeClr val="bg1">
                    <a:lumMod val="50000"/>
                  </a:schemeClr>
                </a:solidFill>
                <a:latin typeface="微软雅黑" panose="020B0503020204020204" pitchFamily="34" charset="-122"/>
                <a:ea typeface="微软雅黑" panose="020B0503020204020204" pitchFamily="34" charset="-122"/>
                <a:cs typeface="Arial" panose="020B0604020202020204" pitchFamily="34" charset="0"/>
              </a:rPr>
              <a:t>任务描述</a:t>
            </a:r>
            <a:endParaRPr lang="en-US" altLang="zh-CN" sz="2800" b="1" spc="500" dirty="0">
              <a:solidFill>
                <a:schemeClr val="bg1">
                  <a:lumMod val="50000"/>
                </a:schemeClr>
              </a:solidFill>
              <a:latin typeface="微软雅黑" panose="020B0503020204020204" pitchFamily="34" charset="-122"/>
              <a:ea typeface="微软雅黑" panose="020B0503020204020204" pitchFamily="34" charset="-122"/>
              <a:cs typeface="Arial" panose="020B0604020202020204" pitchFamily="34" charset="0"/>
            </a:endParaRPr>
          </a:p>
        </p:txBody>
      </p:sp>
      <p:sp>
        <p:nvSpPr>
          <p:cNvPr id="85" name="椭圆 84"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flipH="1">
            <a:off x="2686180" y="813581"/>
            <a:ext cx="157493" cy="157493"/>
          </a:xfrm>
          <a:prstGeom prst="ellipse">
            <a:avLst/>
          </a:prstGeom>
          <a:solidFill>
            <a:srgbClr val="D06F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6" name="椭圆 85"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flipH="1">
            <a:off x="2686180" y="335956"/>
            <a:ext cx="321030" cy="321030"/>
          </a:xfrm>
          <a:prstGeom prst="ellipse">
            <a:avLst/>
          </a:prstGeom>
          <a:solidFill>
            <a:srgbClr val="966481"/>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7" name="椭圆 86"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flipH="1">
            <a:off x="2991678" y="806317"/>
            <a:ext cx="219803" cy="219803"/>
          </a:xfrm>
          <a:prstGeom prst="ellipse">
            <a:avLst/>
          </a:prstGeom>
          <a:solidFill>
            <a:srgbClr val="365B7C"/>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8" name="椭圆 87"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flipH="1">
            <a:off x="2031169" y="697840"/>
            <a:ext cx="164852" cy="164852"/>
          </a:xfrm>
          <a:prstGeom prst="ellipse">
            <a:avLst/>
          </a:prstGeom>
          <a:solidFill>
            <a:srgbClr val="F779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9" name="椭圆 88"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9354354" y="755438"/>
            <a:ext cx="157493" cy="157493"/>
          </a:xfrm>
          <a:prstGeom prst="ellipse">
            <a:avLst/>
          </a:prstGeom>
          <a:solidFill>
            <a:srgbClr val="D06F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0" name="椭圆 89"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9190817" y="277813"/>
            <a:ext cx="321030" cy="321030"/>
          </a:xfrm>
          <a:prstGeom prst="ellipse">
            <a:avLst/>
          </a:prstGeom>
          <a:solidFill>
            <a:srgbClr val="966481"/>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1" name="椭圆 90"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a:off x="8986546" y="748174"/>
            <a:ext cx="219803" cy="219803"/>
          </a:xfrm>
          <a:prstGeom prst="ellipse">
            <a:avLst/>
          </a:prstGeom>
          <a:solidFill>
            <a:srgbClr val="365B7C"/>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2" name="椭圆 91"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a:off x="10002006" y="639697"/>
            <a:ext cx="164852" cy="164852"/>
          </a:xfrm>
          <a:prstGeom prst="ellipse">
            <a:avLst/>
          </a:prstGeom>
          <a:solidFill>
            <a:srgbClr val="F779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 name="e7d195523061f1c0"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hidden="1"/>
          <p:cNvSpPr txBox="1"/>
          <p:nvPr/>
        </p:nvSpPr>
        <p:spPr>
          <a:xfrm>
            <a:off x="-355600" y="1803400"/>
            <a:ext cx="293927" cy="1016000"/>
          </a:xfrm>
          <a:prstGeom prst="rect">
            <a:avLst/>
          </a:prstGeom>
          <a:noFill/>
        </p:spPr>
        <p:txBody>
          <a:bodyPr vert="wordArtVert" rtlCol="0">
            <a:spAutoFit/>
          </a:bodyPr>
          <a:lstStyle/>
          <a:p>
            <a:r>
              <a:rPr lang="en-US" altLang="zh-CN" sz="100"/>
              <a:t>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a:t>
            </a:r>
            <a:endParaRPr lang="zh-CN" altLang="en-US" sz="100"/>
          </a:p>
        </p:txBody>
      </p:sp>
      <p:sp>
        <p:nvSpPr>
          <p:cNvPr id="3" name="矩形 2">
            <a:extLst>
              <a:ext uri="{FF2B5EF4-FFF2-40B4-BE49-F238E27FC236}">
                <a16:creationId xmlns:a16="http://schemas.microsoft.com/office/drawing/2014/main" id="{65C899BA-91A9-D442-80B0-F1E82DC78169}"/>
              </a:ext>
            </a:extLst>
          </p:cNvPr>
          <p:cNvSpPr/>
          <p:nvPr/>
        </p:nvSpPr>
        <p:spPr>
          <a:xfrm>
            <a:off x="3769541" y="2883685"/>
            <a:ext cx="7204246" cy="1938992"/>
          </a:xfrm>
          <a:prstGeom prst="rect">
            <a:avLst/>
          </a:prstGeom>
        </p:spPr>
        <p:txBody>
          <a:bodyPr wrap="square">
            <a:spAutoFit/>
          </a:bodyPr>
          <a:lstStyle/>
          <a:p>
            <a:r>
              <a:rPr lang="en-US" altLang="zh-CN" sz="2400" dirty="0">
                <a:latin typeface="KaiTi" panose="02010609060101010101" pitchFamily="49" charset="-122"/>
                <a:ea typeface="KaiTi" panose="02010609060101010101" pitchFamily="49" charset="-122"/>
              </a:rPr>
              <a:t>(</a:t>
            </a:r>
            <a:r>
              <a:rPr lang="zh-CN" altLang="en-US" sz="2400" dirty="0">
                <a:latin typeface="KaiTi" panose="02010609060101010101" pitchFamily="49" charset="-122"/>
                <a:ea typeface="KaiTi" panose="02010609060101010101" pitchFamily="49" charset="-122"/>
              </a:rPr>
              <a:t>一</a:t>
            </a:r>
            <a:r>
              <a:rPr lang="en-US" altLang="zh-CN" sz="2400" dirty="0">
                <a:latin typeface="KaiTi" panose="02010609060101010101" pitchFamily="49" charset="-122"/>
                <a:ea typeface="KaiTi" panose="02010609060101010101" pitchFamily="49" charset="-122"/>
              </a:rPr>
              <a:t>)</a:t>
            </a:r>
            <a:r>
              <a:rPr lang="zh-CN" altLang="en-US" sz="2400" dirty="0">
                <a:latin typeface="KaiTi" panose="02010609060101010101" pitchFamily="49" charset="-122"/>
                <a:ea typeface="KaiTi" panose="02010609060101010101" pitchFamily="49" charset="-122"/>
              </a:rPr>
              <a:t>心理测验</a:t>
            </a:r>
            <a:endParaRPr lang="en-US" altLang="zh-CN" sz="2400" dirty="0">
              <a:latin typeface="KaiTi" panose="02010609060101010101" pitchFamily="49" charset="-122"/>
              <a:ea typeface="KaiTi" panose="02010609060101010101" pitchFamily="49" charset="-122"/>
            </a:endParaRPr>
          </a:p>
          <a:p>
            <a:r>
              <a:rPr lang="en-US" altLang="zh-CN" sz="2400" dirty="0">
                <a:latin typeface="KaiTi" panose="02010609060101010101" pitchFamily="49" charset="-122"/>
                <a:ea typeface="KaiTi" panose="02010609060101010101" pitchFamily="49" charset="-122"/>
              </a:rPr>
              <a:t>(</a:t>
            </a:r>
            <a:r>
              <a:rPr lang="zh-CN" altLang="en-US" sz="2400" dirty="0">
                <a:latin typeface="KaiTi" panose="02010609060101010101" pitchFamily="49" charset="-122"/>
                <a:ea typeface="KaiTi" panose="02010609060101010101" pitchFamily="49" charset="-122"/>
              </a:rPr>
              <a:t>二</a:t>
            </a:r>
            <a:r>
              <a:rPr lang="en-US" altLang="zh-CN" sz="2400" dirty="0">
                <a:latin typeface="KaiTi" panose="02010609060101010101" pitchFamily="49" charset="-122"/>
                <a:ea typeface="KaiTi" panose="02010609060101010101" pitchFamily="49" charset="-122"/>
              </a:rPr>
              <a:t>)</a:t>
            </a:r>
            <a:r>
              <a:rPr lang="zh-CN" altLang="en-US" sz="2400" dirty="0">
                <a:latin typeface="KaiTi" panose="02010609060101010101" pitchFamily="49" charset="-122"/>
                <a:ea typeface="KaiTi" panose="02010609060101010101" pitchFamily="49" charset="-122"/>
              </a:rPr>
              <a:t>人格测验</a:t>
            </a:r>
          </a:p>
          <a:p>
            <a:r>
              <a:rPr kumimoji="1" lang="en-US" altLang="zh-CN" sz="2400" dirty="0">
                <a:latin typeface="KaiTi" panose="02010609060101010101" pitchFamily="49" charset="-122"/>
                <a:ea typeface="KaiTi" panose="02010609060101010101" pitchFamily="49" charset="-122"/>
              </a:rPr>
              <a:t>(</a:t>
            </a:r>
            <a:r>
              <a:rPr kumimoji="1" lang="zh-CN" altLang="en-US" sz="2400" dirty="0">
                <a:latin typeface="KaiTi" panose="02010609060101010101" pitchFamily="49" charset="-122"/>
                <a:ea typeface="KaiTi" panose="02010609060101010101" pitchFamily="49" charset="-122"/>
              </a:rPr>
              <a:t>三</a:t>
            </a:r>
            <a:r>
              <a:rPr kumimoji="1" lang="en-US" altLang="zh-CN" sz="2400" dirty="0">
                <a:latin typeface="KaiTi" panose="02010609060101010101" pitchFamily="49" charset="-122"/>
                <a:ea typeface="KaiTi" panose="02010609060101010101" pitchFamily="49" charset="-122"/>
              </a:rPr>
              <a:t>)</a:t>
            </a:r>
            <a:r>
              <a:rPr kumimoji="1" lang="zh-CN" altLang="en-US" sz="2400" dirty="0">
                <a:latin typeface="KaiTi" panose="02010609060101010101" pitchFamily="49" charset="-122"/>
                <a:ea typeface="KaiTi" panose="02010609060101010101" pitchFamily="49" charset="-122"/>
              </a:rPr>
              <a:t>兴趣测试</a:t>
            </a:r>
            <a:endParaRPr kumimoji="1" lang="en-US" altLang="zh-CN" sz="2400" dirty="0">
              <a:latin typeface="KaiTi" panose="02010609060101010101" pitchFamily="49" charset="-122"/>
              <a:ea typeface="KaiTi" panose="02010609060101010101" pitchFamily="49" charset="-122"/>
            </a:endParaRPr>
          </a:p>
          <a:p>
            <a:r>
              <a:rPr kumimoji="1" lang="en-US" altLang="zh-CN" sz="2400" dirty="0">
                <a:latin typeface="KaiTi" panose="02010609060101010101" pitchFamily="49" charset="-122"/>
                <a:ea typeface="KaiTi" panose="02010609060101010101" pitchFamily="49" charset="-122"/>
              </a:rPr>
              <a:t>(</a:t>
            </a:r>
            <a:r>
              <a:rPr kumimoji="1" lang="zh-CN" altLang="en-US" sz="2400" dirty="0">
                <a:latin typeface="KaiTi" panose="02010609060101010101" pitchFamily="49" charset="-122"/>
                <a:ea typeface="KaiTi" panose="02010609060101010101" pitchFamily="49" charset="-122"/>
              </a:rPr>
              <a:t>四</a:t>
            </a:r>
            <a:r>
              <a:rPr kumimoji="1" lang="en-US" altLang="zh-CN" sz="2400" dirty="0">
                <a:latin typeface="KaiTi" panose="02010609060101010101" pitchFamily="49" charset="-122"/>
                <a:ea typeface="KaiTi" panose="02010609060101010101" pitchFamily="49" charset="-122"/>
              </a:rPr>
              <a:t>)</a:t>
            </a:r>
            <a:r>
              <a:rPr kumimoji="1" lang="zh-CN" altLang="en-US" sz="2400" dirty="0">
                <a:latin typeface="KaiTi" panose="02010609060101010101" pitchFamily="49" charset="-122"/>
                <a:ea typeface="KaiTi" panose="02010609060101010101" pitchFamily="49" charset="-122"/>
              </a:rPr>
              <a:t>智力测验</a:t>
            </a:r>
            <a:endParaRPr kumimoji="1" lang="en-US" altLang="zh-CN" sz="2400" dirty="0">
              <a:latin typeface="KaiTi" panose="02010609060101010101" pitchFamily="49" charset="-122"/>
              <a:ea typeface="KaiTi" panose="02010609060101010101" pitchFamily="49" charset="-122"/>
            </a:endParaRPr>
          </a:p>
          <a:p>
            <a:endParaRPr lang="zh-CN" altLang="en-US" sz="2400" dirty="0">
              <a:latin typeface="KaiTi" panose="02010609060101010101" pitchFamily="49" charset="-122"/>
              <a:ea typeface="KaiTi" panose="02010609060101010101" pitchFamily="49" charset="-122"/>
            </a:endParaRPr>
          </a:p>
        </p:txBody>
      </p:sp>
    </p:spTree>
    <p:extLst>
      <p:ext uri="{BB962C8B-B14F-4D97-AF65-F5344CB8AC3E}">
        <p14:creationId xmlns:p14="http://schemas.microsoft.com/office/powerpoint/2010/main" val="2558347938"/>
      </p:ext>
    </p:extLst>
  </p:cSld>
  <p:clrMapOvr>
    <a:masterClrMapping/>
  </p:clrMapOvr>
  <p:transition spd="slow" advTm="0">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44000" fill="hold" nodeType="withEffect">
                                  <p:stCondLst>
                                    <p:cond delay="250"/>
                                  </p:stCondLst>
                                  <p:childTnLst>
                                    <p:set>
                                      <p:cBhvr>
                                        <p:cTn id="6" dur="1" fill="hold">
                                          <p:stCondLst>
                                            <p:cond delay="0"/>
                                          </p:stCondLst>
                                        </p:cTn>
                                        <p:tgtEl>
                                          <p:spTgt spid="55"/>
                                        </p:tgtEl>
                                        <p:attrNameLst>
                                          <p:attrName>style.visibility</p:attrName>
                                        </p:attrNameLst>
                                      </p:cBhvr>
                                      <p:to>
                                        <p:strVal val="visible"/>
                                      </p:to>
                                    </p:set>
                                    <p:anim calcmode="lin" valueType="num">
                                      <p:cBhvr additive="base">
                                        <p:cTn id="7" dur="750" fill="hold"/>
                                        <p:tgtEl>
                                          <p:spTgt spid="55"/>
                                        </p:tgtEl>
                                        <p:attrNameLst>
                                          <p:attrName>ppt_x</p:attrName>
                                        </p:attrNameLst>
                                      </p:cBhvr>
                                      <p:tavLst>
                                        <p:tav tm="0">
                                          <p:val>
                                            <p:strVal val="#ppt_x"/>
                                          </p:val>
                                        </p:tav>
                                        <p:tav tm="100000">
                                          <p:val>
                                            <p:strVal val="#ppt_x"/>
                                          </p:val>
                                        </p:tav>
                                      </p:tavLst>
                                    </p:anim>
                                    <p:anim calcmode="lin" valueType="num">
                                      <p:cBhvr additive="base">
                                        <p:cTn id="8" dur="750" fill="hold"/>
                                        <p:tgtEl>
                                          <p:spTgt spid="5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矩形 24"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549157" y="-975631"/>
            <a:ext cx="583096" cy="838080"/>
          </a:xfrm>
          <a:prstGeom prst="rect">
            <a:avLst/>
          </a:prstGeom>
          <a:solidFill>
            <a:srgbClr val="365B7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 name="矩形 25"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1132253" y="-975631"/>
            <a:ext cx="583096" cy="838080"/>
          </a:xfrm>
          <a:prstGeom prst="rect">
            <a:avLst/>
          </a:prstGeom>
          <a:solidFill>
            <a:srgbClr val="96648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 name="矩形 26"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1715349" y="-975631"/>
            <a:ext cx="583096" cy="838080"/>
          </a:xfrm>
          <a:prstGeom prst="rect">
            <a:avLst/>
          </a:prstGeom>
          <a:solidFill>
            <a:srgbClr val="D06F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 name="矩形 27"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2298446" y="-975631"/>
            <a:ext cx="583096" cy="838080"/>
          </a:xfrm>
          <a:prstGeom prst="rect">
            <a:avLst/>
          </a:prstGeom>
          <a:solidFill>
            <a:srgbClr val="F779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 name="矩形 28"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2881542" y="-975631"/>
            <a:ext cx="583096" cy="838080"/>
          </a:xfrm>
          <a:prstGeom prst="rect">
            <a:avLst/>
          </a:prstGeom>
          <a:solidFill>
            <a:srgbClr val="F8AD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cxnSp>
        <p:nvCxnSpPr>
          <p:cNvPr id="46" name="直接连接符 45"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CxnSpPr/>
          <p:nvPr/>
        </p:nvCxnSpPr>
        <p:spPr>
          <a:xfrm>
            <a:off x="3246637" y="1273629"/>
            <a:ext cx="5770860"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47" name="文本框 46"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txBox="1"/>
          <p:nvPr/>
        </p:nvSpPr>
        <p:spPr>
          <a:xfrm>
            <a:off x="4487804" y="496471"/>
            <a:ext cx="3147015" cy="523220"/>
          </a:xfrm>
          <a:prstGeom prst="rect">
            <a:avLst/>
          </a:prstGeom>
          <a:noFill/>
        </p:spPr>
        <p:txBody>
          <a:bodyPr wrap="none" rtlCol="0">
            <a:spAutoFit/>
          </a:bodyPr>
          <a:lstStyle/>
          <a:p>
            <a:r>
              <a:rPr lang="zh-CN" altLang="en-US" sz="2800" b="1" spc="500" dirty="0">
                <a:solidFill>
                  <a:schemeClr val="bg1">
                    <a:lumMod val="50000"/>
                  </a:schemeClr>
                </a:solidFill>
                <a:latin typeface="微软雅黑" panose="020B0503020204020204" pitchFamily="34" charset="-122"/>
                <a:ea typeface="微软雅黑" panose="020B0503020204020204" pitchFamily="34" charset="-122"/>
                <a:cs typeface="Arial" panose="020B0604020202020204" pitchFamily="34" charset="0"/>
              </a:rPr>
              <a:t>（一）心理测验</a:t>
            </a:r>
            <a:endParaRPr lang="en-US" altLang="zh-CN" sz="2800" b="1" spc="500" dirty="0">
              <a:solidFill>
                <a:schemeClr val="bg1">
                  <a:lumMod val="50000"/>
                </a:schemeClr>
              </a:solidFill>
              <a:latin typeface="微软雅黑" panose="020B0503020204020204" pitchFamily="34" charset="-122"/>
              <a:ea typeface="微软雅黑" panose="020B0503020204020204" pitchFamily="34" charset="-122"/>
              <a:cs typeface="Arial" panose="020B0604020202020204" pitchFamily="34" charset="0"/>
            </a:endParaRPr>
          </a:p>
        </p:txBody>
      </p:sp>
      <p:sp>
        <p:nvSpPr>
          <p:cNvPr id="48" name="椭圆 47"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flipH="1">
            <a:off x="2686180" y="813581"/>
            <a:ext cx="157493" cy="157493"/>
          </a:xfrm>
          <a:prstGeom prst="ellipse">
            <a:avLst/>
          </a:prstGeom>
          <a:solidFill>
            <a:srgbClr val="D06F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9" name="椭圆 48"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flipH="1">
            <a:off x="2686180" y="335956"/>
            <a:ext cx="321030" cy="321030"/>
          </a:xfrm>
          <a:prstGeom prst="ellipse">
            <a:avLst/>
          </a:prstGeom>
          <a:solidFill>
            <a:srgbClr val="966481"/>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0" name="椭圆 49"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flipH="1">
            <a:off x="2991678" y="806317"/>
            <a:ext cx="219803" cy="219803"/>
          </a:xfrm>
          <a:prstGeom prst="ellipse">
            <a:avLst/>
          </a:prstGeom>
          <a:solidFill>
            <a:srgbClr val="365B7C"/>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1" name="椭圆 50"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flipH="1">
            <a:off x="2031169" y="697840"/>
            <a:ext cx="164852" cy="164852"/>
          </a:xfrm>
          <a:prstGeom prst="ellipse">
            <a:avLst/>
          </a:prstGeom>
          <a:solidFill>
            <a:srgbClr val="F779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2" name="椭圆 51"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9354354" y="755438"/>
            <a:ext cx="157493" cy="157493"/>
          </a:xfrm>
          <a:prstGeom prst="ellipse">
            <a:avLst/>
          </a:prstGeom>
          <a:solidFill>
            <a:srgbClr val="D06F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3" name="椭圆 52"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9190817" y="277813"/>
            <a:ext cx="321030" cy="321030"/>
          </a:xfrm>
          <a:prstGeom prst="ellipse">
            <a:avLst/>
          </a:prstGeom>
          <a:solidFill>
            <a:srgbClr val="966481"/>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4" name="椭圆 53"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a:off x="8986546" y="748174"/>
            <a:ext cx="219803" cy="219803"/>
          </a:xfrm>
          <a:prstGeom prst="ellipse">
            <a:avLst/>
          </a:prstGeom>
          <a:solidFill>
            <a:srgbClr val="365B7C"/>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5" name="椭圆 54"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a:off x="10002006" y="639697"/>
            <a:ext cx="164852" cy="164852"/>
          </a:xfrm>
          <a:prstGeom prst="ellipse">
            <a:avLst/>
          </a:prstGeom>
          <a:solidFill>
            <a:srgbClr val="F779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7" name="Rectangle 42"/>
          <p:cNvSpPr/>
          <p:nvPr/>
        </p:nvSpPr>
        <p:spPr>
          <a:xfrm flipH="1">
            <a:off x="1393897" y="1698083"/>
            <a:ext cx="9893835" cy="589653"/>
          </a:xfrm>
          <a:prstGeom prst="rect">
            <a:avLst/>
          </a:prstGeom>
          <a:noFill/>
          <a:ln w="12700" cap="flat" cmpd="sng" algn="ctr">
            <a:noFill/>
            <a:prstDash val="solid"/>
          </a:ln>
          <a:effectLst/>
        </p:spPr>
        <p:txBody>
          <a:bodyPr lIns="91440" tIns="0" rIns="91440" bIns="0" rtlCol="0" anchor="t"/>
          <a:lstStyle/>
          <a:p>
            <a:r>
              <a:rPr lang="en-US" altLang="zh-CN" sz="2400" dirty="0">
                <a:latin typeface="KaiTi" panose="02010609060101010101" pitchFamily="49" charset="-122"/>
                <a:ea typeface="KaiTi" panose="02010609060101010101" pitchFamily="49" charset="-122"/>
              </a:rPr>
              <a:t>(</a:t>
            </a:r>
            <a:r>
              <a:rPr lang="zh-CN" altLang="en-US" sz="2400" dirty="0">
                <a:latin typeface="KaiTi" panose="02010609060101010101" pitchFamily="49" charset="-122"/>
                <a:ea typeface="KaiTi" panose="02010609060101010101" pitchFamily="49" charset="-122"/>
              </a:rPr>
              <a:t>一</a:t>
            </a:r>
            <a:r>
              <a:rPr lang="en-US" altLang="zh-CN" sz="2400" dirty="0">
                <a:latin typeface="KaiTi" panose="02010609060101010101" pitchFamily="49" charset="-122"/>
                <a:ea typeface="KaiTi" panose="02010609060101010101" pitchFamily="49" charset="-122"/>
              </a:rPr>
              <a:t>)</a:t>
            </a:r>
            <a:r>
              <a:rPr lang="zh-CN" altLang="en-US" sz="2400" dirty="0">
                <a:latin typeface="KaiTi" panose="02010609060101010101" pitchFamily="49" charset="-122"/>
                <a:ea typeface="KaiTi" panose="02010609060101010101" pitchFamily="49" charset="-122"/>
              </a:rPr>
              <a:t>心理测验的含义</a:t>
            </a:r>
          </a:p>
          <a:p>
            <a:r>
              <a:rPr lang="zh-CN" altLang="en-US" sz="2400" dirty="0">
                <a:latin typeface="KaiTi" panose="02010609060101010101" pitchFamily="49" charset="-122"/>
                <a:ea typeface="KaiTi" panose="02010609060101010101" pitchFamily="49" charset="-122"/>
              </a:rPr>
              <a:t>心理测验是心理素质测量的具体方法和手段</a:t>
            </a:r>
            <a:r>
              <a:rPr lang="en-US" altLang="zh-CN" sz="2400" dirty="0">
                <a:latin typeface="KaiTi" panose="02010609060101010101" pitchFamily="49" charset="-122"/>
                <a:ea typeface="KaiTi" panose="02010609060101010101" pitchFamily="49" charset="-122"/>
              </a:rPr>
              <a:t>,</a:t>
            </a:r>
            <a:r>
              <a:rPr lang="zh-CN" altLang="en-US" sz="2400" dirty="0">
                <a:latin typeface="KaiTi" panose="02010609060101010101" pitchFamily="49" charset="-122"/>
                <a:ea typeface="KaiTi" panose="02010609060101010101" pitchFamily="49" charset="-122"/>
              </a:rPr>
              <a:t>它是通过对被测者的有代表性的行为进行测量</a:t>
            </a:r>
            <a:r>
              <a:rPr lang="en-US" altLang="zh-CN" sz="2400" dirty="0">
                <a:latin typeface="KaiTi" panose="02010609060101010101" pitchFamily="49" charset="-122"/>
                <a:ea typeface="KaiTi" panose="02010609060101010101" pitchFamily="49" charset="-122"/>
              </a:rPr>
              <a:t>,</a:t>
            </a:r>
            <a:r>
              <a:rPr lang="zh-CN" altLang="en-US" sz="2400" dirty="0">
                <a:latin typeface="KaiTi" panose="02010609060101010101" pitchFamily="49" charset="-122"/>
                <a:ea typeface="KaiTi" panose="02010609060101010101" pitchFamily="49" charset="-122"/>
              </a:rPr>
              <a:t>分析、评价贯穿在行为活动中的心理素质</a:t>
            </a:r>
            <a:r>
              <a:rPr lang="en-US" altLang="zh-CN" sz="2400" dirty="0">
                <a:latin typeface="KaiTi" panose="02010609060101010101" pitchFamily="49" charset="-122"/>
                <a:ea typeface="KaiTi" panose="02010609060101010101" pitchFamily="49" charset="-122"/>
              </a:rPr>
              <a:t>,</a:t>
            </a:r>
            <a:r>
              <a:rPr lang="zh-CN" altLang="en-US" sz="2400" dirty="0">
                <a:latin typeface="KaiTi" panose="02010609060101010101" pitchFamily="49" charset="-122"/>
                <a:ea typeface="KaiTi" panose="02010609060101010101" pitchFamily="49" charset="-122"/>
              </a:rPr>
              <a:t>即由被测者的外部行为推断出内在素质特征。</a:t>
            </a:r>
          </a:p>
          <a:p>
            <a:endParaRPr lang="en-US" altLang="zh-CN" sz="2400" dirty="0">
              <a:latin typeface="KaiTi" panose="02010609060101010101" pitchFamily="49" charset="-122"/>
              <a:ea typeface="KaiTi" panose="02010609060101010101" pitchFamily="49" charset="-122"/>
            </a:endParaRPr>
          </a:p>
          <a:p>
            <a:r>
              <a:rPr lang="en-US" altLang="zh-CN" sz="2400" dirty="0">
                <a:latin typeface="KaiTi" panose="02010609060101010101" pitchFamily="49" charset="-122"/>
                <a:ea typeface="KaiTi" panose="02010609060101010101" pitchFamily="49" charset="-122"/>
              </a:rPr>
              <a:t>(</a:t>
            </a:r>
            <a:r>
              <a:rPr lang="zh-CN" altLang="en-US" sz="2400" dirty="0">
                <a:latin typeface="KaiTi" panose="02010609060101010101" pitchFamily="49" charset="-122"/>
                <a:ea typeface="KaiTi" panose="02010609060101010101" pitchFamily="49" charset="-122"/>
              </a:rPr>
              <a:t>二</a:t>
            </a:r>
            <a:r>
              <a:rPr lang="en-US" altLang="zh-CN" sz="2400" dirty="0">
                <a:latin typeface="KaiTi" panose="02010609060101010101" pitchFamily="49" charset="-122"/>
                <a:ea typeface="KaiTi" panose="02010609060101010101" pitchFamily="49" charset="-122"/>
              </a:rPr>
              <a:t>)</a:t>
            </a:r>
            <a:r>
              <a:rPr lang="zh-CN" altLang="en-US" sz="2400" dirty="0">
                <a:latin typeface="KaiTi" panose="02010609060101010101" pitchFamily="49" charset="-122"/>
                <a:ea typeface="KaiTi" panose="02010609060101010101" pitchFamily="49" charset="-122"/>
              </a:rPr>
              <a:t>心理测验的特点</a:t>
            </a:r>
          </a:p>
          <a:p>
            <a:r>
              <a:rPr lang="en-US" altLang="zh-CN" sz="2400" dirty="0">
                <a:latin typeface="KaiTi" panose="02010609060101010101" pitchFamily="49" charset="-122"/>
                <a:ea typeface="KaiTi" panose="02010609060101010101" pitchFamily="49" charset="-122"/>
              </a:rPr>
              <a:t>1.</a:t>
            </a:r>
            <a:r>
              <a:rPr lang="zh-CN" altLang="en-US" sz="2400" dirty="0">
                <a:latin typeface="KaiTi" panose="02010609060101010101" pitchFamily="49" charset="-122"/>
                <a:ea typeface="KaiTi" panose="02010609060101010101" pitchFamily="49" charset="-122"/>
              </a:rPr>
              <a:t>心理测验是对行为的测量 </a:t>
            </a:r>
          </a:p>
          <a:p>
            <a:r>
              <a:rPr lang="en-US" altLang="zh-CN" sz="2400" dirty="0">
                <a:latin typeface="KaiTi" panose="02010609060101010101" pitchFamily="49" charset="-122"/>
                <a:ea typeface="KaiTi" panose="02010609060101010101" pitchFamily="49" charset="-122"/>
              </a:rPr>
              <a:t>2.</a:t>
            </a:r>
            <a:r>
              <a:rPr lang="zh-CN" altLang="en-US" sz="2400" dirty="0">
                <a:latin typeface="KaiTi" panose="02010609060101010101" pitchFamily="49" charset="-122"/>
                <a:ea typeface="KaiTi" panose="02010609060101010101" pitchFamily="49" charset="-122"/>
              </a:rPr>
              <a:t>心理测验具有标准性</a:t>
            </a:r>
          </a:p>
          <a:p>
            <a:pPr lvl="1"/>
            <a:r>
              <a:rPr lang="zh-CN" altLang="en-US" dirty="0">
                <a:latin typeface="KaiTi" panose="02010609060101010101" pitchFamily="49" charset="-122"/>
                <a:ea typeface="KaiTi" panose="02010609060101010101" pitchFamily="49" charset="-122"/>
              </a:rPr>
              <a:t>心理测验的标准性体现在测试内容的确定、题目的编制、测验的实施、标准的阐述、分数的统计等各环节。 </a:t>
            </a:r>
          </a:p>
          <a:p>
            <a:r>
              <a:rPr lang="en-US" altLang="zh-CN" sz="2400" dirty="0">
                <a:latin typeface="KaiTi" panose="02010609060101010101" pitchFamily="49" charset="-122"/>
                <a:ea typeface="KaiTi" panose="02010609060101010101" pitchFamily="49" charset="-122"/>
              </a:rPr>
              <a:t>3.</a:t>
            </a:r>
            <a:r>
              <a:rPr lang="zh-CN" altLang="en-US" sz="2400" dirty="0">
                <a:latin typeface="KaiTi" panose="02010609060101010101" pitchFamily="49" charset="-122"/>
                <a:ea typeface="KaiTi" panose="02010609060101010101" pitchFamily="49" charset="-122"/>
              </a:rPr>
              <a:t>心理测验需要借助常模来分析</a:t>
            </a:r>
          </a:p>
          <a:p>
            <a:pPr lvl="1"/>
            <a:r>
              <a:rPr lang="zh-CN" altLang="en-US" dirty="0">
                <a:latin typeface="KaiTi" panose="02010609060101010101" pitchFamily="49" charset="-122"/>
                <a:ea typeface="KaiTi" panose="02010609060101010101" pitchFamily="49" charset="-122"/>
              </a:rPr>
              <a:t>常模是一组具有代表性的被测试样本的测验成绩的分布结构</a:t>
            </a:r>
            <a:r>
              <a:rPr lang="en-US" altLang="zh-CN" dirty="0">
                <a:latin typeface="KaiTi" panose="02010609060101010101" pitchFamily="49" charset="-122"/>
                <a:ea typeface="KaiTi" panose="02010609060101010101" pitchFamily="49" charset="-122"/>
              </a:rPr>
              <a:t>(</a:t>
            </a:r>
            <a:r>
              <a:rPr lang="zh-CN" altLang="en-US" dirty="0">
                <a:latin typeface="KaiTi" panose="02010609060101010101" pitchFamily="49" charset="-122"/>
                <a:ea typeface="KaiTi" panose="02010609060101010101" pitchFamily="49" charset="-122"/>
              </a:rPr>
              <a:t>通常以平均数或标准差来表示</a:t>
            </a:r>
            <a:r>
              <a:rPr lang="en-US" altLang="zh-CN" dirty="0">
                <a:latin typeface="KaiTi" panose="02010609060101010101" pitchFamily="49" charset="-122"/>
                <a:ea typeface="KaiTi" panose="02010609060101010101" pitchFamily="49" charset="-122"/>
              </a:rPr>
              <a:t>)</a:t>
            </a:r>
            <a:r>
              <a:rPr lang="zh-CN" altLang="en-US" dirty="0">
                <a:latin typeface="KaiTi" panose="02010609060101010101" pitchFamily="49" charset="-122"/>
                <a:ea typeface="KaiTi" panose="02010609060101010101" pitchFamily="49" charset="-122"/>
              </a:rPr>
              <a:t>。 </a:t>
            </a:r>
          </a:p>
          <a:p>
            <a:endParaRPr lang="zh-CN" altLang="en-US" sz="2400" dirty="0">
              <a:latin typeface="KaiTi" panose="02010609060101010101" pitchFamily="49" charset="-122"/>
              <a:ea typeface="KaiTi" panose="02010609060101010101" pitchFamily="49" charset="-122"/>
            </a:endParaRPr>
          </a:p>
        </p:txBody>
      </p:sp>
      <p:sp>
        <p:nvSpPr>
          <p:cNvPr id="5" name="e7d195523061f1c0"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hidden="1"/>
          <p:cNvSpPr txBox="1"/>
          <p:nvPr/>
        </p:nvSpPr>
        <p:spPr>
          <a:xfrm>
            <a:off x="-355600" y="1803400"/>
            <a:ext cx="293927" cy="1016000"/>
          </a:xfrm>
          <a:prstGeom prst="rect">
            <a:avLst/>
          </a:prstGeom>
          <a:noFill/>
        </p:spPr>
        <p:txBody>
          <a:bodyPr vert="wordArtVert" rtlCol="0">
            <a:spAutoFit/>
          </a:bodyPr>
          <a:lstStyle/>
          <a:p>
            <a:r>
              <a:rPr lang="en-US" altLang="zh-CN" sz="100"/>
              <a:t>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a:t>
            </a:r>
            <a:endParaRPr lang="zh-CN" altLang="en-US" sz="100"/>
          </a:p>
        </p:txBody>
      </p:sp>
    </p:spTree>
    <p:extLst>
      <p:ext uri="{BB962C8B-B14F-4D97-AF65-F5344CB8AC3E}">
        <p14:creationId xmlns:p14="http://schemas.microsoft.com/office/powerpoint/2010/main" val="3472014628"/>
      </p:ext>
    </p:extLst>
  </p:cSld>
  <p:clrMapOvr>
    <a:masterClrMapping/>
  </p:clrMapOvr>
  <p:transition spd="slow" advTm="0">
    <p:fade/>
  </p:transition>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60" name="直接连接符 59"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CxnSpPr/>
          <p:nvPr/>
        </p:nvCxnSpPr>
        <p:spPr>
          <a:xfrm>
            <a:off x="3246637" y="1273629"/>
            <a:ext cx="5770860"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61" name="文本框 60"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txBox="1"/>
          <p:nvPr/>
        </p:nvSpPr>
        <p:spPr>
          <a:xfrm>
            <a:off x="4747390" y="596761"/>
            <a:ext cx="2697480" cy="521970"/>
          </a:xfrm>
          <a:prstGeom prst="rect">
            <a:avLst/>
          </a:prstGeom>
          <a:noFill/>
        </p:spPr>
        <p:txBody>
          <a:bodyPr wrap="none" rtlCol="0">
            <a:spAutoFit/>
          </a:bodyPr>
          <a:lstStyle/>
          <a:p>
            <a:r>
              <a:rPr lang="zh-CN" sz="2800" b="1" spc="500" dirty="0">
                <a:solidFill>
                  <a:schemeClr val="bg1">
                    <a:lumMod val="50000"/>
                  </a:schemeClr>
                </a:solidFill>
                <a:latin typeface="微软雅黑" panose="020B0503020204020204" pitchFamily="34" charset="-122"/>
                <a:ea typeface="微软雅黑" panose="020B0503020204020204" pitchFamily="34" charset="-122"/>
                <a:cs typeface="Arial" panose="020B0604020202020204" pitchFamily="34" charset="0"/>
              </a:rPr>
              <a:t>招聘准备阶段</a:t>
            </a:r>
          </a:p>
        </p:txBody>
      </p:sp>
      <p:sp>
        <p:nvSpPr>
          <p:cNvPr id="62" name="椭圆 61"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flipH="1">
            <a:off x="2686180" y="813581"/>
            <a:ext cx="157493" cy="157493"/>
          </a:xfrm>
          <a:prstGeom prst="ellipse">
            <a:avLst/>
          </a:prstGeom>
          <a:solidFill>
            <a:srgbClr val="D06F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3" name="椭圆 62"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flipH="1">
            <a:off x="2686180" y="335956"/>
            <a:ext cx="321030" cy="321030"/>
          </a:xfrm>
          <a:prstGeom prst="ellipse">
            <a:avLst/>
          </a:prstGeom>
          <a:solidFill>
            <a:srgbClr val="966481"/>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4" name="椭圆 63"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flipH="1">
            <a:off x="2991678" y="806317"/>
            <a:ext cx="219803" cy="219803"/>
          </a:xfrm>
          <a:prstGeom prst="ellipse">
            <a:avLst/>
          </a:prstGeom>
          <a:solidFill>
            <a:srgbClr val="365B7C"/>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5" name="椭圆 64"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flipH="1">
            <a:off x="2031169" y="697840"/>
            <a:ext cx="164852" cy="164852"/>
          </a:xfrm>
          <a:prstGeom prst="ellipse">
            <a:avLst/>
          </a:prstGeom>
          <a:solidFill>
            <a:srgbClr val="F779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6" name="椭圆 65"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9354354" y="755438"/>
            <a:ext cx="157493" cy="157493"/>
          </a:xfrm>
          <a:prstGeom prst="ellipse">
            <a:avLst/>
          </a:prstGeom>
          <a:solidFill>
            <a:srgbClr val="D06F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7" name="椭圆 66"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9190817" y="277813"/>
            <a:ext cx="321030" cy="321030"/>
          </a:xfrm>
          <a:prstGeom prst="ellipse">
            <a:avLst/>
          </a:prstGeom>
          <a:solidFill>
            <a:srgbClr val="966481"/>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8" name="椭圆 67"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a:off x="8986546" y="748174"/>
            <a:ext cx="219803" cy="219803"/>
          </a:xfrm>
          <a:prstGeom prst="ellipse">
            <a:avLst/>
          </a:prstGeom>
          <a:solidFill>
            <a:srgbClr val="365B7C"/>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9" name="椭圆 68"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a:off x="10002006" y="639697"/>
            <a:ext cx="164852" cy="164852"/>
          </a:xfrm>
          <a:prstGeom prst="ellipse">
            <a:avLst/>
          </a:prstGeom>
          <a:solidFill>
            <a:srgbClr val="F779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 name="文本框 3"/>
          <p:cNvSpPr txBox="1"/>
          <p:nvPr/>
        </p:nvSpPr>
        <p:spPr>
          <a:xfrm>
            <a:off x="2239010" y="2379345"/>
            <a:ext cx="5506085" cy="368300"/>
          </a:xfrm>
          <a:prstGeom prst="rect">
            <a:avLst/>
          </a:prstGeom>
          <a:noFill/>
        </p:spPr>
        <p:txBody>
          <a:bodyPr wrap="square" rtlCol="0">
            <a:spAutoFit/>
          </a:bodyPr>
          <a:lstStyle/>
          <a:p>
            <a:endParaRPr lang="zh-CN" altLang="en-US"/>
          </a:p>
        </p:txBody>
      </p:sp>
      <p:sp>
        <p:nvSpPr>
          <p:cNvPr id="15" name="文本框 14"/>
          <p:cNvSpPr txBox="1"/>
          <p:nvPr/>
        </p:nvSpPr>
        <p:spPr>
          <a:xfrm>
            <a:off x="1004570" y="4279900"/>
            <a:ext cx="3180080" cy="1568450"/>
          </a:xfrm>
          <a:prstGeom prst="rect">
            <a:avLst/>
          </a:prstGeom>
          <a:noFill/>
        </p:spPr>
        <p:txBody>
          <a:bodyPr wrap="square" rtlCol="0">
            <a:spAutoFit/>
          </a:bodyPr>
          <a:lstStyle/>
          <a:p>
            <a:pPr eaLnBrk="1" hangingPunct="1"/>
            <a:r>
              <a:rPr lang="zh-CN" altLang="en-US" sz="2400" b="1">
                <a:solidFill>
                  <a:srgbClr val="F77983"/>
                </a:solidFill>
                <a:latin typeface="楷体" panose="02010609060101010101" pitchFamily="49" charset="-122"/>
                <a:ea typeface="楷体" panose="02010609060101010101" pitchFamily="49" charset="-122"/>
                <a:cs typeface="楷体" panose="02010609060101010101" pitchFamily="49" charset="-122"/>
                <a:sym typeface="+mn-ea"/>
              </a:rPr>
              <a:t>招聘计划的关键环节</a:t>
            </a:r>
            <a:r>
              <a:rPr lang="en-US" altLang="zh-CN" sz="2400" b="1">
                <a:solidFill>
                  <a:srgbClr val="F77983"/>
                </a:solidFill>
                <a:latin typeface="楷体" panose="02010609060101010101" pitchFamily="49" charset="-122"/>
                <a:ea typeface="楷体" panose="02010609060101010101" pitchFamily="49" charset="-122"/>
                <a:cs typeface="楷体" panose="02010609060101010101" pitchFamily="49" charset="-122"/>
                <a:sym typeface="+mn-ea"/>
              </a:rPr>
              <a:t>:</a:t>
            </a:r>
            <a:endParaRPr lang="en-US" altLang="zh-CN" sz="2400" b="1">
              <a:solidFill>
                <a:srgbClr val="F77983"/>
              </a:solidFill>
              <a:latin typeface="楷体" panose="02010609060101010101" pitchFamily="49" charset="-122"/>
              <a:ea typeface="楷体" panose="02010609060101010101" pitchFamily="49" charset="-122"/>
              <a:cs typeface="楷体" panose="02010609060101010101" pitchFamily="49" charset="-122"/>
            </a:endParaRPr>
          </a:p>
          <a:p>
            <a:pPr eaLnBrk="1" hangingPunct="1"/>
            <a:r>
              <a:rPr lang="en-US" altLang="zh-CN" sz="2400">
                <a:solidFill>
                  <a:srgbClr val="F77983"/>
                </a:solidFill>
                <a:latin typeface="楷体" panose="02010609060101010101" pitchFamily="49" charset="-122"/>
                <a:ea typeface="楷体" panose="02010609060101010101" pitchFamily="49" charset="-122"/>
                <a:cs typeface="楷体" panose="02010609060101010101" pitchFamily="49" charset="-122"/>
                <a:sym typeface="+mn-ea"/>
              </a:rPr>
              <a:t>(1)</a:t>
            </a:r>
            <a:r>
              <a:rPr lang="zh-CN" altLang="en-US" sz="2400">
                <a:solidFill>
                  <a:srgbClr val="F77983"/>
                </a:solidFill>
                <a:latin typeface="楷体" panose="02010609060101010101" pitchFamily="49" charset="-122"/>
                <a:ea typeface="楷体" panose="02010609060101010101" pitchFamily="49" charset="-122"/>
                <a:cs typeface="楷体" panose="02010609060101010101" pitchFamily="49" charset="-122"/>
                <a:sym typeface="+mn-ea"/>
              </a:rPr>
              <a:t>招聘人数和标准 </a:t>
            </a:r>
            <a:endParaRPr lang="zh-CN" altLang="en-US" sz="2400">
              <a:solidFill>
                <a:srgbClr val="F77983"/>
              </a:solidFill>
              <a:latin typeface="楷体" panose="02010609060101010101" pitchFamily="49" charset="-122"/>
              <a:ea typeface="楷体" panose="02010609060101010101" pitchFamily="49" charset="-122"/>
              <a:cs typeface="楷体" panose="02010609060101010101" pitchFamily="49" charset="-122"/>
            </a:endParaRPr>
          </a:p>
          <a:p>
            <a:pPr eaLnBrk="1" hangingPunct="1"/>
            <a:r>
              <a:rPr lang="en-US" altLang="zh-CN" sz="2400">
                <a:solidFill>
                  <a:srgbClr val="F77983"/>
                </a:solidFill>
                <a:latin typeface="楷体" panose="02010609060101010101" pitchFamily="49" charset="-122"/>
                <a:ea typeface="楷体" panose="02010609060101010101" pitchFamily="49" charset="-122"/>
                <a:cs typeface="楷体" panose="02010609060101010101" pitchFamily="49" charset="-122"/>
                <a:sym typeface="+mn-ea"/>
              </a:rPr>
              <a:t>(2)</a:t>
            </a:r>
            <a:r>
              <a:rPr lang="zh-CN" altLang="en-US" sz="2400">
                <a:solidFill>
                  <a:srgbClr val="F77983"/>
                </a:solidFill>
                <a:latin typeface="楷体" panose="02010609060101010101" pitchFamily="49" charset="-122"/>
                <a:ea typeface="楷体" panose="02010609060101010101" pitchFamily="49" charset="-122"/>
                <a:cs typeface="楷体" panose="02010609060101010101" pitchFamily="49" charset="-122"/>
                <a:sym typeface="+mn-ea"/>
              </a:rPr>
              <a:t>招聘预算</a:t>
            </a:r>
            <a:endParaRPr lang="zh-CN" altLang="en-US" sz="2400">
              <a:solidFill>
                <a:srgbClr val="F77983"/>
              </a:solidFill>
              <a:latin typeface="楷体" panose="02010609060101010101" pitchFamily="49" charset="-122"/>
              <a:ea typeface="楷体" panose="02010609060101010101" pitchFamily="49" charset="-122"/>
              <a:cs typeface="楷体" panose="02010609060101010101" pitchFamily="49" charset="-122"/>
            </a:endParaRPr>
          </a:p>
          <a:p>
            <a:pPr eaLnBrk="1" hangingPunct="1"/>
            <a:r>
              <a:rPr lang="en-US" altLang="zh-CN" sz="2400">
                <a:solidFill>
                  <a:srgbClr val="F77983"/>
                </a:solidFill>
                <a:latin typeface="楷体" panose="02010609060101010101" pitchFamily="49" charset="-122"/>
                <a:ea typeface="楷体" panose="02010609060101010101" pitchFamily="49" charset="-122"/>
                <a:cs typeface="楷体" panose="02010609060101010101" pitchFamily="49" charset="-122"/>
                <a:sym typeface="+mn-ea"/>
              </a:rPr>
              <a:t>(3)</a:t>
            </a:r>
            <a:r>
              <a:rPr lang="zh-CN" altLang="en-US" sz="2400">
                <a:solidFill>
                  <a:srgbClr val="F77983"/>
                </a:solidFill>
                <a:latin typeface="楷体" panose="02010609060101010101" pitchFamily="49" charset="-122"/>
                <a:ea typeface="楷体" panose="02010609060101010101" pitchFamily="49" charset="-122"/>
                <a:cs typeface="楷体" panose="02010609060101010101" pitchFamily="49" charset="-122"/>
                <a:sym typeface="+mn-ea"/>
              </a:rPr>
              <a:t>招聘具体实施计划</a:t>
            </a:r>
          </a:p>
        </p:txBody>
      </p:sp>
      <p:sp>
        <p:nvSpPr>
          <p:cNvPr id="16" name="文本框 15"/>
          <p:cNvSpPr txBox="1"/>
          <p:nvPr/>
        </p:nvSpPr>
        <p:spPr>
          <a:xfrm>
            <a:off x="1004570" y="1572260"/>
            <a:ext cx="5033645" cy="2306955"/>
          </a:xfrm>
          <a:prstGeom prst="rect">
            <a:avLst/>
          </a:prstGeom>
          <a:noFill/>
        </p:spPr>
        <p:txBody>
          <a:bodyPr wrap="square" rtlCol="0">
            <a:spAutoFit/>
          </a:bodyPr>
          <a:lstStyle/>
          <a:p>
            <a:pPr>
              <a:defRPr/>
            </a:pPr>
            <a:r>
              <a:rPr lang="zh-CN" altLang="en-US" sz="2400" dirty="0">
                <a:latin typeface="楷体" panose="02010609060101010101" pitchFamily="49" charset="-122"/>
                <a:ea typeface="楷体" panose="02010609060101010101" pitchFamily="49" charset="-122"/>
                <a:cs typeface="楷体" panose="02010609060101010101" pitchFamily="49" charset="-122"/>
                <a:sym typeface="+mn-ea"/>
              </a:rPr>
              <a:t>（二）制定招聘计划</a:t>
            </a:r>
            <a:br>
              <a:rPr lang="zh-CN" altLang="en-US" sz="2400" dirty="0">
                <a:latin typeface="楷体" panose="02010609060101010101" pitchFamily="49" charset="-122"/>
                <a:ea typeface="楷体" panose="02010609060101010101" pitchFamily="49" charset="-122"/>
                <a:cs typeface="楷体" panose="02010609060101010101" pitchFamily="49" charset="-122"/>
                <a:sym typeface="+mn-ea"/>
              </a:rPr>
            </a:br>
            <a:endParaRPr lang="zh-CN" altLang="en-US" sz="2400" dirty="0">
              <a:latin typeface="楷体" panose="02010609060101010101" pitchFamily="49" charset="-122"/>
              <a:ea typeface="楷体" panose="02010609060101010101" pitchFamily="49" charset="-122"/>
              <a:cs typeface="楷体" panose="02010609060101010101" pitchFamily="49" charset="-122"/>
              <a:sym typeface="+mn-ea"/>
            </a:endParaRPr>
          </a:p>
          <a:p>
            <a:pPr>
              <a:defRPr/>
            </a:pPr>
            <a:r>
              <a:rPr lang="zh-CN" altLang="en-US" sz="2400" b="1" dirty="0">
                <a:latin typeface="楷体" panose="02010609060101010101" pitchFamily="49" charset="-122"/>
                <a:ea typeface="楷体" panose="02010609060101010101" pitchFamily="49" charset="-122"/>
                <a:cs typeface="楷体" panose="02010609060101010101" pitchFamily="49" charset="-122"/>
                <a:sym typeface="+mn-ea"/>
              </a:rPr>
              <a:t>招聘计划</a:t>
            </a:r>
            <a:r>
              <a:rPr lang="zh-CN" altLang="en-US" sz="2400" dirty="0">
                <a:latin typeface="楷体" panose="02010609060101010101" pitchFamily="49" charset="-122"/>
                <a:ea typeface="楷体" panose="02010609060101010101" pitchFamily="49" charset="-122"/>
                <a:cs typeface="楷体" panose="02010609060101010101" pitchFamily="49" charset="-122"/>
                <a:sym typeface="+mn-ea"/>
              </a:rPr>
              <a:t>：将招聘工作的各环节目标化和具体化的过程</a:t>
            </a:r>
            <a:r>
              <a:rPr lang="en-US" altLang="zh-CN" sz="2400" dirty="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400" dirty="0">
                <a:latin typeface="楷体" panose="02010609060101010101" pitchFamily="49" charset="-122"/>
                <a:ea typeface="楷体" panose="02010609060101010101" pitchFamily="49" charset="-122"/>
                <a:cs typeface="楷体" panose="02010609060101010101" pitchFamily="49" charset="-122"/>
                <a:sym typeface="+mn-ea"/>
              </a:rPr>
              <a:t>即通过对各环节制定相应的计划</a:t>
            </a:r>
            <a:r>
              <a:rPr lang="en-US" altLang="zh-CN" sz="2400" dirty="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400" dirty="0">
                <a:latin typeface="楷体" panose="02010609060101010101" pitchFamily="49" charset="-122"/>
                <a:ea typeface="楷体" panose="02010609060101010101" pitchFamily="49" charset="-122"/>
                <a:cs typeface="楷体" panose="02010609060101010101" pitchFamily="49" charset="-122"/>
                <a:sym typeface="+mn-ea"/>
              </a:rPr>
              <a:t>使招聘工作得以具体实施。</a:t>
            </a:r>
            <a:endParaRPr lang="zh-CN" altLang="en-US" sz="2400" dirty="0">
              <a:latin typeface="楷体" panose="02010609060101010101" pitchFamily="49" charset="-122"/>
              <a:ea typeface="楷体" panose="02010609060101010101" pitchFamily="49" charset="-122"/>
              <a:cs typeface="楷体" panose="02010609060101010101" pitchFamily="49" charset="-122"/>
            </a:endParaRPr>
          </a:p>
        </p:txBody>
      </p:sp>
      <p:pic>
        <p:nvPicPr>
          <p:cNvPr id="41989" name="12.jp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6104255" y="1572261"/>
            <a:ext cx="5761038" cy="4143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1986" name="Rectangle 3"/>
          <p:cNvSpPr>
            <a:spLocks noGrp="1" noChangeArrowheads="1"/>
          </p:cNvSpPr>
          <p:nvPr/>
        </p:nvSpPr>
        <p:spPr>
          <a:xfrm>
            <a:off x="6624320" y="5925185"/>
            <a:ext cx="5111115" cy="489585"/>
          </a:xfrm>
          <a:prstGeom prst="rect">
            <a:avLst/>
          </a:prstGeom>
        </p:spPr>
        <p:txBody>
          <a:bodyPr vert="horz" lIns="91440" tIns="45720" rIns="91440" bIns="45720" rtlCol="0" anchor="ctr">
            <a:normAutofit/>
          </a:bodyPr>
          <a:lstStyle>
            <a:lvl1pPr marL="228600" indent="-228600" algn="l" defTabSz="914400" rtl="0" eaLnBrk="1" latinLnBrk="0" hangingPunct="1">
              <a:lnSpc>
                <a:spcPct val="120000"/>
              </a:lnSpc>
              <a:spcBef>
                <a:spcPts val="1000"/>
              </a:spcBef>
              <a:buClr>
                <a:schemeClr val="accent1"/>
              </a:buClr>
              <a:buSzPct val="110000"/>
              <a:buFont typeface="Wingdings" panose="05000000000000000000" pitchFamily="2" charset="2"/>
              <a:buChar char="§"/>
              <a:defRPr sz="1800" kern="1200">
                <a:solidFill>
                  <a:schemeClr val="tx1"/>
                </a:solidFill>
                <a:effectLst/>
                <a:latin typeface="+mn-lt"/>
                <a:ea typeface="+mn-ea"/>
                <a:cs typeface="+mn-cs"/>
              </a:defRPr>
            </a:lvl1pPr>
            <a:lvl2pPr marL="685800" indent="-228600" algn="l" defTabSz="914400" rtl="0" eaLnBrk="1" latinLnBrk="0" hangingPunct="1">
              <a:lnSpc>
                <a:spcPct val="120000"/>
              </a:lnSpc>
              <a:spcBef>
                <a:spcPts val="500"/>
              </a:spcBef>
              <a:buClr>
                <a:schemeClr val="accent1"/>
              </a:buClr>
              <a:buSzPct val="110000"/>
              <a:buFont typeface="Wingdings" panose="05000000000000000000" pitchFamily="2" charset="2"/>
              <a:buChar char="§"/>
              <a:defRPr sz="1600" kern="1200">
                <a:solidFill>
                  <a:schemeClr val="tx1"/>
                </a:solidFill>
                <a:effectLst/>
                <a:latin typeface="+mn-lt"/>
                <a:ea typeface="+mn-ea"/>
                <a:cs typeface="+mn-cs"/>
              </a:defRPr>
            </a:lvl2pPr>
            <a:lvl3pPr marL="1143000" indent="-228600" algn="l" defTabSz="914400" rtl="0" eaLnBrk="1" latinLnBrk="0" hangingPunct="1">
              <a:lnSpc>
                <a:spcPct val="120000"/>
              </a:lnSpc>
              <a:spcBef>
                <a:spcPts val="500"/>
              </a:spcBef>
              <a:buClr>
                <a:schemeClr val="accent1"/>
              </a:buClr>
              <a:buSzPct val="110000"/>
              <a:buFont typeface="Wingdings" panose="05000000000000000000" pitchFamily="2" charset="2"/>
              <a:buChar char="§"/>
              <a:defRPr sz="1400" kern="1200">
                <a:solidFill>
                  <a:schemeClr val="tx1"/>
                </a:solidFill>
                <a:effectLst/>
                <a:latin typeface="+mn-lt"/>
                <a:ea typeface="+mn-ea"/>
                <a:cs typeface="+mn-cs"/>
              </a:defRPr>
            </a:lvl3pPr>
            <a:lvl4pPr marL="1600200" indent="-228600" algn="l" defTabSz="914400" rtl="0" eaLnBrk="1" latinLnBrk="0" hangingPunct="1">
              <a:lnSpc>
                <a:spcPct val="120000"/>
              </a:lnSpc>
              <a:spcBef>
                <a:spcPts val="500"/>
              </a:spcBef>
              <a:buClr>
                <a:schemeClr val="accent1"/>
              </a:buClr>
              <a:buSzPct val="110000"/>
              <a:buFont typeface="Wingdings" panose="05000000000000000000" pitchFamily="2" charset="2"/>
              <a:buChar char="§"/>
              <a:defRPr sz="1200" kern="1200">
                <a:solidFill>
                  <a:schemeClr val="tx1"/>
                </a:solidFill>
                <a:effectLst/>
                <a:latin typeface="+mn-lt"/>
                <a:ea typeface="+mn-ea"/>
                <a:cs typeface="+mn-cs"/>
              </a:defRPr>
            </a:lvl4pPr>
            <a:lvl5pPr marL="2057400" indent="-228600" algn="l" defTabSz="914400" rtl="0" eaLnBrk="1" latinLnBrk="0" hangingPunct="1">
              <a:lnSpc>
                <a:spcPct val="120000"/>
              </a:lnSpc>
              <a:spcBef>
                <a:spcPts val="500"/>
              </a:spcBef>
              <a:buClr>
                <a:schemeClr val="accent1"/>
              </a:buClr>
              <a:buSzPct val="110000"/>
              <a:buFont typeface="Wingdings" panose="05000000000000000000" pitchFamily="2" charset="2"/>
              <a:buChar char="§"/>
              <a:defRPr sz="1200" kern="1200">
                <a:solidFill>
                  <a:schemeClr val="tx1"/>
                </a:solidFill>
                <a:effectLst/>
                <a:latin typeface="+mn-lt"/>
                <a:ea typeface="+mn-ea"/>
                <a:cs typeface="+mn-cs"/>
              </a:defRPr>
            </a:lvl5pPr>
            <a:lvl6pPr marL="2514600" indent="-228600" algn="l" defTabSz="914400" rtl="0" eaLnBrk="1" latinLnBrk="0" hangingPunct="1">
              <a:lnSpc>
                <a:spcPct val="120000"/>
              </a:lnSpc>
              <a:spcBef>
                <a:spcPts val="500"/>
              </a:spcBef>
              <a:buClr>
                <a:schemeClr val="accent1"/>
              </a:buClr>
              <a:buSzPct val="110000"/>
              <a:buFont typeface="Wingdings" panose="05000000000000000000" pitchFamily="2" charset="2"/>
              <a:buChar char="§"/>
              <a:defRPr sz="1200" kern="1200">
                <a:solidFill>
                  <a:schemeClr val="tx1"/>
                </a:solidFill>
                <a:effectLst/>
                <a:latin typeface="+mn-lt"/>
                <a:ea typeface="+mn-ea"/>
                <a:cs typeface="+mn-cs"/>
              </a:defRPr>
            </a:lvl6pPr>
            <a:lvl7pPr marL="2971800" indent="-228600" algn="l" defTabSz="914400" rtl="0" eaLnBrk="1" latinLnBrk="0" hangingPunct="1">
              <a:lnSpc>
                <a:spcPct val="120000"/>
              </a:lnSpc>
              <a:spcBef>
                <a:spcPts val="500"/>
              </a:spcBef>
              <a:buClr>
                <a:schemeClr val="accent1"/>
              </a:buClr>
              <a:buSzPct val="110000"/>
              <a:buFont typeface="Wingdings" panose="05000000000000000000" pitchFamily="2" charset="2"/>
              <a:buChar char="§"/>
              <a:defRPr sz="1200" kern="1200">
                <a:solidFill>
                  <a:schemeClr val="tx1"/>
                </a:solidFill>
                <a:effectLst/>
                <a:latin typeface="+mn-lt"/>
                <a:ea typeface="+mn-ea"/>
                <a:cs typeface="+mn-cs"/>
              </a:defRPr>
            </a:lvl7pPr>
            <a:lvl8pPr marL="3429000" indent="-228600" algn="l" defTabSz="914400" rtl="0" eaLnBrk="1" latinLnBrk="0" hangingPunct="1">
              <a:lnSpc>
                <a:spcPct val="120000"/>
              </a:lnSpc>
              <a:spcBef>
                <a:spcPts val="500"/>
              </a:spcBef>
              <a:buClr>
                <a:schemeClr val="accent1"/>
              </a:buClr>
              <a:buSzPct val="110000"/>
              <a:buFont typeface="Wingdings" panose="05000000000000000000" pitchFamily="2" charset="2"/>
              <a:buChar char="§"/>
              <a:defRPr sz="1200" kern="1200">
                <a:solidFill>
                  <a:schemeClr val="tx1"/>
                </a:solidFill>
                <a:effectLst/>
                <a:latin typeface="+mn-lt"/>
                <a:ea typeface="+mn-ea"/>
                <a:cs typeface="+mn-cs"/>
              </a:defRPr>
            </a:lvl8pPr>
            <a:lvl9pPr marL="3886200" indent="-228600" algn="l" defTabSz="914400" rtl="0" eaLnBrk="1" latinLnBrk="0" hangingPunct="1">
              <a:lnSpc>
                <a:spcPct val="120000"/>
              </a:lnSpc>
              <a:spcBef>
                <a:spcPts val="500"/>
              </a:spcBef>
              <a:buClr>
                <a:schemeClr val="accent1"/>
              </a:buClr>
              <a:buSzPct val="110000"/>
              <a:buFont typeface="Wingdings" panose="05000000000000000000" pitchFamily="2" charset="2"/>
              <a:buChar char="§"/>
              <a:defRPr sz="1200" kern="1200">
                <a:solidFill>
                  <a:schemeClr val="tx1"/>
                </a:solidFill>
                <a:effectLst/>
                <a:latin typeface="+mn-lt"/>
                <a:ea typeface="+mn-ea"/>
                <a:cs typeface="+mn-cs"/>
              </a:defRPr>
            </a:lvl9pPr>
          </a:lstStyle>
          <a:p>
            <a:pPr algn="ctr" eaLnBrk="1" hangingPunct="1">
              <a:lnSpc>
                <a:spcPct val="90000"/>
              </a:lnSpc>
            </a:pPr>
            <a:r>
              <a:rPr lang="zh-CN" altLang="en-US" sz="2400">
                <a:latin typeface="楷体" panose="02010609060101010101" pitchFamily="49" charset="-122"/>
                <a:ea typeface="楷体" panose="02010609060101010101" pitchFamily="49" charset="-122"/>
                <a:cs typeface="楷体" panose="02010609060101010101" pitchFamily="49" charset="-122"/>
              </a:rPr>
              <a:t>图</a:t>
            </a:r>
            <a:r>
              <a:rPr lang="en-US" altLang="zh-CN" sz="2400">
                <a:latin typeface="楷体" panose="02010609060101010101" pitchFamily="49" charset="-122"/>
                <a:ea typeface="楷体" panose="02010609060101010101" pitchFamily="49" charset="-122"/>
                <a:cs typeface="楷体" panose="02010609060101010101" pitchFamily="49" charset="-122"/>
              </a:rPr>
              <a:t>1—2</a:t>
            </a:r>
            <a:r>
              <a:rPr lang="zh-CN" altLang="en-US" sz="2400">
                <a:latin typeface="楷体" panose="02010609060101010101" pitchFamily="49" charset="-122"/>
                <a:ea typeface="楷体" panose="02010609060101010101" pitchFamily="49" charset="-122"/>
                <a:cs typeface="楷体" panose="02010609060101010101" pitchFamily="49" charset="-122"/>
              </a:rPr>
              <a:t>　招聘产出金字塔 </a:t>
            </a:r>
          </a:p>
        </p:txBody>
      </p:sp>
    </p:spTree>
  </p:cSld>
  <p:clrMapOvr>
    <a:masterClrMapping/>
  </p:clrMapOvr>
</p:sld>
</file>

<file path=ppt/slides/slide1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矩形 24"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549157" y="-975631"/>
            <a:ext cx="583096" cy="838080"/>
          </a:xfrm>
          <a:prstGeom prst="rect">
            <a:avLst/>
          </a:prstGeom>
          <a:solidFill>
            <a:srgbClr val="365B7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 name="矩形 25"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1132253" y="-975631"/>
            <a:ext cx="583096" cy="838080"/>
          </a:xfrm>
          <a:prstGeom prst="rect">
            <a:avLst/>
          </a:prstGeom>
          <a:solidFill>
            <a:srgbClr val="96648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 name="矩形 26"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1715349" y="-975631"/>
            <a:ext cx="583096" cy="838080"/>
          </a:xfrm>
          <a:prstGeom prst="rect">
            <a:avLst/>
          </a:prstGeom>
          <a:solidFill>
            <a:srgbClr val="D06F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 name="矩形 27"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2298446" y="-975631"/>
            <a:ext cx="583096" cy="838080"/>
          </a:xfrm>
          <a:prstGeom prst="rect">
            <a:avLst/>
          </a:prstGeom>
          <a:solidFill>
            <a:srgbClr val="F779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 name="矩形 28"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2881542" y="-975631"/>
            <a:ext cx="583096" cy="838080"/>
          </a:xfrm>
          <a:prstGeom prst="rect">
            <a:avLst/>
          </a:prstGeom>
          <a:solidFill>
            <a:srgbClr val="F8AD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cxnSp>
        <p:nvCxnSpPr>
          <p:cNvPr id="46" name="直接连接符 45"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CxnSpPr/>
          <p:nvPr/>
        </p:nvCxnSpPr>
        <p:spPr>
          <a:xfrm>
            <a:off x="3246637" y="1273629"/>
            <a:ext cx="5770860"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47" name="文本框 46"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txBox="1"/>
          <p:nvPr/>
        </p:nvSpPr>
        <p:spPr>
          <a:xfrm>
            <a:off x="4487804" y="496471"/>
            <a:ext cx="3147015" cy="523220"/>
          </a:xfrm>
          <a:prstGeom prst="rect">
            <a:avLst/>
          </a:prstGeom>
          <a:noFill/>
        </p:spPr>
        <p:txBody>
          <a:bodyPr wrap="none" rtlCol="0">
            <a:spAutoFit/>
          </a:bodyPr>
          <a:lstStyle/>
          <a:p>
            <a:r>
              <a:rPr lang="zh-CN" altLang="en-US" sz="2800" b="1" spc="500" dirty="0">
                <a:solidFill>
                  <a:schemeClr val="bg1">
                    <a:lumMod val="50000"/>
                  </a:schemeClr>
                </a:solidFill>
                <a:latin typeface="微软雅黑" panose="020B0503020204020204" pitchFamily="34" charset="-122"/>
                <a:ea typeface="微软雅黑" panose="020B0503020204020204" pitchFamily="34" charset="-122"/>
                <a:cs typeface="Arial" panose="020B0604020202020204" pitchFamily="34" charset="0"/>
              </a:rPr>
              <a:t>（一）心理测验</a:t>
            </a:r>
            <a:endParaRPr lang="en-US" altLang="zh-CN" sz="2800" b="1" spc="500" dirty="0">
              <a:solidFill>
                <a:schemeClr val="bg1">
                  <a:lumMod val="50000"/>
                </a:schemeClr>
              </a:solidFill>
              <a:latin typeface="微软雅黑" panose="020B0503020204020204" pitchFamily="34" charset="-122"/>
              <a:ea typeface="微软雅黑" panose="020B0503020204020204" pitchFamily="34" charset="-122"/>
              <a:cs typeface="Arial" panose="020B0604020202020204" pitchFamily="34" charset="0"/>
            </a:endParaRPr>
          </a:p>
        </p:txBody>
      </p:sp>
      <p:sp>
        <p:nvSpPr>
          <p:cNvPr id="48" name="椭圆 47"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flipH="1">
            <a:off x="2686180" y="813581"/>
            <a:ext cx="157493" cy="157493"/>
          </a:xfrm>
          <a:prstGeom prst="ellipse">
            <a:avLst/>
          </a:prstGeom>
          <a:solidFill>
            <a:srgbClr val="D06F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9" name="椭圆 48"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flipH="1">
            <a:off x="2686180" y="335956"/>
            <a:ext cx="321030" cy="321030"/>
          </a:xfrm>
          <a:prstGeom prst="ellipse">
            <a:avLst/>
          </a:prstGeom>
          <a:solidFill>
            <a:srgbClr val="966481"/>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0" name="椭圆 49"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flipH="1">
            <a:off x="2991678" y="806317"/>
            <a:ext cx="219803" cy="219803"/>
          </a:xfrm>
          <a:prstGeom prst="ellipse">
            <a:avLst/>
          </a:prstGeom>
          <a:solidFill>
            <a:srgbClr val="365B7C"/>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1" name="椭圆 50"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flipH="1">
            <a:off x="2031169" y="697840"/>
            <a:ext cx="164852" cy="164852"/>
          </a:xfrm>
          <a:prstGeom prst="ellipse">
            <a:avLst/>
          </a:prstGeom>
          <a:solidFill>
            <a:srgbClr val="F779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2" name="椭圆 51"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9354354" y="755438"/>
            <a:ext cx="157493" cy="157493"/>
          </a:xfrm>
          <a:prstGeom prst="ellipse">
            <a:avLst/>
          </a:prstGeom>
          <a:solidFill>
            <a:srgbClr val="D06F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3" name="椭圆 52"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9190817" y="277813"/>
            <a:ext cx="321030" cy="321030"/>
          </a:xfrm>
          <a:prstGeom prst="ellipse">
            <a:avLst/>
          </a:prstGeom>
          <a:solidFill>
            <a:srgbClr val="966481"/>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4" name="椭圆 53"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a:off x="8986546" y="748174"/>
            <a:ext cx="219803" cy="219803"/>
          </a:xfrm>
          <a:prstGeom prst="ellipse">
            <a:avLst/>
          </a:prstGeom>
          <a:solidFill>
            <a:srgbClr val="365B7C"/>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5" name="椭圆 54"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a:off x="10002006" y="639697"/>
            <a:ext cx="164852" cy="164852"/>
          </a:xfrm>
          <a:prstGeom prst="ellipse">
            <a:avLst/>
          </a:prstGeom>
          <a:solidFill>
            <a:srgbClr val="F779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7" name="Rectangle 42"/>
          <p:cNvSpPr/>
          <p:nvPr/>
        </p:nvSpPr>
        <p:spPr>
          <a:xfrm flipH="1">
            <a:off x="2006897" y="1773339"/>
            <a:ext cx="9893835" cy="589653"/>
          </a:xfrm>
          <a:prstGeom prst="rect">
            <a:avLst/>
          </a:prstGeom>
          <a:noFill/>
          <a:ln w="12700" cap="flat" cmpd="sng" algn="ctr">
            <a:noFill/>
            <a:prstDash val="solid"/>
          </a:ln>
          <a:effectLst/>
        </p:spPr>
        <p:txBody>
          <a:bodyPr lIns="91440" tIns="0" rIns="91440" bIns="0" rtlCol="0" anchor="t"/>
          <a:lstStyle/>
          <a:p>
            <a:r>
              <a:rPr lang="en-US" altLang="zh-CN" sz="2400" dirty="0">
                <a:latin typeface="KaiTi" panose="02010609060101010101" pitchFamily="49" charset="-122"/>
                <a:ea typeface="KaiTi" panose="02010609060101010101" pitchFamily="49" charset="-122"/>
              </a:rPr>
              <a:t>(</a:t>
            </a:r>
            <a:r>
              <a:rPr lang="zh-CN" altLang="en-US" sz="2400" dirty="0">
                <a:latin typeface="KaiTi" panose="02010609060101010101" pitchFamily="49" charset="-122"/>
                <a:ea typeface="KaiTi" panose="02010609060101010101" pitchFamily="49" charset="-122"/>
              </a:rPr>
              <a:t>三</a:t>
            </a:r>
            <a:r>
              <a:rPr lang="en-US" altLang="zh-CN" sz="2400" dirty="0">
                <a:latin typeface="KaiTi" panose="02010609060101010101" pitchFamily="49" charset="-122"/>
                <a:ea typeface="KaiTi" panose="02010609060101010101" pitchFamily="49" charset="-122"/>
              </a:rPr>
              <a:t>)</a:t>
            </a:r>
            <a:r>
              <a:rPr lang="zh-CN" altLang="en-US" sz="2400" dirty="0">
                <a:latin typeface="KaiTi" panose="02010609060101010101" pitchFamily="49" charset="-122"/>
                <a:ea typeface="KaiTi" panose="02010609060101010101" pitchFamily="49" charset="-122"/>
              </a:rPr>
              <a:t>心理测验的优缺点</a:t>
            </a:r>
          </a:p>
          <a:p>
            <a:r>
              <a:rPr lang="en-US" altLang="zh-CN" sz="2400" dirty="0">
                <a:latin typeface="KaiTi" panose="02010609060101010101" pitchFamily="49" charset="-122"/>
                <a:ea typeface="KaiTi" panose="02010609060101010101" pitchFamily="49" charset="-122"/>
              </a:rPr>
              <a:t>1.</a:t>
            </a:r>
            <a:r>
              <a:rPr lang="zh-CN" altLang="en-US" sz="2400" dirty="0">
                <a:latin typeface="KaiTi" panose="02010609060101010101" pitchFamily="49" charset="-122"/>
                <a:ea typeface="KaiTi" panose="02010609060101010101" pitchFamily="49" charset="-122"/>
              </a:rPr>
              <a:t>心理测验的优点 </a:t>
            </a:r>
          </a:p>
          <a:p>
            <a:r>
              <a:rPr lang="en-US" altLang="zh-CN" sz="2400" dirty="0">
                <a:latin typeface="KaiTi" panose="02010609060101010101" pitchFamily="49" charset="-122"/>
                <a:ea typeface="KaiTi" panose="02010609060101010101" pitchFamily="49" charset="-122"/>
              </a:rPr>
              <a:t>(1)</a:t>
            </a:r>
            <a:r>
              <a:rPr lang="zh-CN" altLang="en-US" sz="2400" dirty="0">
                <a:latin typeface="KaiTi" panose="02010609060101010101" pitchFamily="49" charset="-122"/>
                <a:ea typeface="KaiTi" panose="02010609060101010101" pitchFamily="49" charset="-122"/>
              </a:rPr>
              <a:t>迅速</a:t>
            </a:r>
          </a:p>
          <a:p>
            <a:r>
              <a:rPr lang="en-US" altLang="zh-CN" sz="2400" dirty="0">
                <a:latin typeface="KaiTi" panose="02010609060101010101" pitchFamily="49" charset="-122"/>
                <a:ea typeface="KaiTi" panose="02010609060101010101" pitchFamily="49" charset="-122"/>
              </a:rPr>
              <a:t>(2)</a:t>
            </a:r>
            <a:r>
              <a:rPr lang="zh-CN" altLang="en-US" sz="2400" dirty="0">
                <a:latin typeface="KaiTi" panose="02010609060101010101" pitchFamily="49" charset="-122"/>
                <a:ea typeface="KaiTi" panose="02010609060101010101" pitchFamily="49" charset="-122"/>
              </a:rPr>
              <a:t>比较科学 </a:t>
            </a:r>
          </a:p>
          <a:p>
            <a:r>
              <a:rPr lang="en-US" altLang="zh-CN" sz="2400" dirty="0">
                <a:latin typeface="KaiTi" panose="02010609060101010101" pitchFamily="49" charset="-122"/>
                <a:ea typeface="KaiTi" panose="02010609060101010101" pitchFamily="49" charset="-122"/>
              </a:rPr>
              <a:t>(3)</a:t>
            </a:r>
            <a:r>
              <a:rPr lang="zh-CN" altLang="en-US" sz="2400" dirty="0">
                <a:latin typeface="KaiTi" panose="02010609060101010101" pitchFamily="49" charset="-122"/>
                <a:ea typeface="KaiTi" panose="02010609060101010101" pitchFamily="49" charset="-122"/>
              </a:rPr>
              <a:t>比较公平 </a:t>
            </a:r>
          </a:p>
          <a:p>
            <a:r>
              <a:rPr lang="en-US" altLang="zh-CN" sz="2400" dirty="0">
                <a:latin typeface="KaiTi" panose="02010609060101010101" pitchFamily="49" charset="-122"/>
                <a:ea typeface="KaiTi" panose="02010609060101010101" pitchFamily="49" charset="-122"/>
              </a:rPr>
              <a:t>(4)</a:t>
            </a:r>
            <a:r>
              <a:rPr lang="zh-CN" altLang="en-US" sz="2400" dirty="0">
                <a:latin typeface="KaiTi" panose="02010609060101010101" pitchFamily="49" charset="-122"/>
                <a:ea typeface="KaiTi" panose="02010609060101010101" pitchFamily="49" charset="-122"/>
              </a:rPr>
              <a:t>可以比较</a:t>
            </a:r>
          </a:p>
          <a:p>
            <a:r>
              <a:rPr lang="en-US" altLang="zh-CN" sz="2400" dirty="0">
                <a:latin typeface="KaiTi" panose="02010609060101010101" pitchFamily="49" charset="-122"/>
                <a:ea typeface="KaiTi" panose="02010609060101010101" pitchFamily="49" charset="-122"/>
              </a:rPr>
              <a:t>2.</a:t>
            </a:r>
            <a:r>
              <a:rPr lang="zh-CN" altLang="en-US" sz="2400" dirty="0">
                <a:latin typeface="KaiTi" panose="02010609060101010101" pitchFamily="49" charset="-122"/>
                <a:ea typeface="KaiTi" panose="02010609060101010101" pitchFamily="49" charset="-122"/>
              </a:rPr>
              <a:t>心理测验的缺点</a:t>
            </a:r>
          </a:p>
          <a:p>
            <a:r>
              <a:rPr lang="en-US" altLang="zh-CN" sz="2400" dirty="0">
                <a:latin typeface="KaiTi" panose="02010609060101010101" pitchFamily="49" charset="-122"/>
                <a:ea typeface="KaiTi" panose="02010609060101010101" pitchFamily="49" charset="-122"/>
              </a:rPr>
              <a:t>(1)</a:t>
            </a:r>
            <a:r>
              <a:rPr lang="zh-CN" altLang="en-US" sz="2400" dirty="0">
                <a:latin typeface="KaiTi" panose="02010609060101010101" pitchFamily="49" charset="-122"/>
                <a:ea typeface="KaiTi" panose="02010609060101010101" pitchFamily="49" charset="-122"/>
              </a:rPr>
              <a:t>不够直观 </a:t>
            </a:r>
          </a:p>
          <a:p>
            <a:r>
              <a:rPr lang="en-US" altLang="zh-CN" sz="2400" dirty="0">
                <a:latin typeface="KaiTi" panose="02010609060101010101" pitchFamily="49" charset="-122"/>
                <a:ea typeface="KaiTi" panose="02010609060101010101" pitchFamily="49" charset="-122"/>
              </a:rPr>
              <a:t>(2)</a:t>
            </a:r>
            <a:r>
              <a:rPr lang="zh-CN" altLang="en-US" sz="2400" dirty="0">
                <a:latin typeface="KaiTi" panose="02010609060101010101" pitchFamily="49" charset="-122"/>
                <a:ea typeface="KaiTi" panose="02010609060101010101" pitchFamily="49" charset="-122"/>
              </a:rPr>
              <a:t>缺乏灵活性 </a:t>
            </a:r>
          </a:p>
          <a:p>
            <a:r>
              <a:rPr lang="en-US" altLang="zh-CN" sz="2400" dirty="0">
                <a:latin typeface="KaiTi" panose="02010609060101010101" pitchFamily="49" charset="-122"/>
                <a:ea typeface="KaiTi" panose="02010609060101010101" pitchFamily="49" charset="-122"/>
              </a:rPr>
              <a:t>(3)</a:t>
            </a:r>
            <a:r>
              <a:rPr lang="zh-CN" altLang="en-US" sz="2400" dirty="0">
                <a:latin typeface="KaiTi" panose="02010609060101010101" pitchFamily="49" charset="-122"/>
                <a:ea typeface="KaiTi" panose="02010609060101010101" pitchFamily="49" charset="-122"/>
              </a:rPr>
              <a:t>测量有误差</a:t>
            </a:r>
          </a:p>
          <a:p>
            <a:endParaRPr lang="zh-CN" altLang="en-US" sz="2400" dirty="0">
              <a:latin typeface="KaiTi" panose="02010609060101010101" pitchFamily="49" charset="-122"/>
              <a:ea typeface="KaiTi" panose="02010609060101010101" pitchFamily="49" charset="-122"/>
            </a:endParaRPr>
          </a:p>
        </p:txBody>
      </p:sp>
      <p:sp>
        <p:nvSpPr>
          <p:cNvPr id="5" name="e7d195523061f1c0"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hidden="1"/>
          <p:cNvSpPr txBox="1"/>
          <p:nvPr/>
        </p:nvSpPr>
        <p:spPr>
          <a:xfrm>
            <a:off x="-355600" y="1803400"/>
            <a:ext cx="293927" cy="1016000"/>
          </a:xfrm>
          <a:prstGeom prst="rect">
            <a:avLst/>
          </a:prstGeom>
          <a:noFill/>
        </p:spPr>
        <p:txBody>
          <a:bodyPr vert="wordArtVert" rtlCol="0">
            <a:spAutoFit/>
          </a:bodyPr>
          <a:lstStyle/>
          <a:p>
            <a:r>
              <a:rPr lang="en-US" altLang="zh-CN" sz="100"/>
              <a:t>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a:t>
            </a:r>
            <a:endParaRPr lang="zh-CN" altLang="en-US" sz="100"/>
          </a:p>
        </p:txBody>
      </p:sp>
    </p:spTree>
    <p:extLst>
      <p:ext uri="{BB962C8B-B14F-4D97-AF65-F5344CB8AC3E}">
        <p14:creationId xmlns:p14="http://schemas.microsoft.com/office/powerpoint/2010/main" val="347802282"/>
      </p:ext>
    </p:extLst>
  </p:cSld>
  <p:clrMapOvr>
    <a:masterClrMapping/>
  </p:clrMapOvr>
  <p:transition spd="slow" advTm="0">
    <p:fade/>
  </p:transition>
</p:sld>
</file>

<file path=ppt/slides/slide1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矩形 24"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549157" y="-975631"/>
            <a:ext cx="583096" cy="838080"/>
          </a:xfrm>
          <a:prstGeom prst="rect">
            <a:avLst/>
          </a:prstGeom>
          <a:solidFill>
            <a:srgbClr val="365B7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 name="矩形 25"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1132253" y="-975631"/>
            <a:ext cx="583096" cy="838080"/>
          </a:xfrm>
          <a:prstGeom prst="rect">
            <a:avLst/>
          </a:prstGeom>
          <a:solidFill>
            <a:srgbClr val="96648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 name="矩形 26"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1715349" y="-975631"/>
            <a:ext cx="583096" cy="838080"/>
          </a:xfrm>
          <a:prstGeom prst="rect">
            <a:avLst/>
          </a:prstGeom>
          <a:solidFill>
            <a:srgbClr val="D06F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 name="矩形 27"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2298446" y="-975631"/>
            <a:ext cx="583096" cy="838080"/>
          </a:xfrm>
          <a:prstGeom prst="rect">
            <a:avLst/>
          </a:prstGeom>
          <a:solidFill>
            <a:srgbClr val="F779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 name="矩形 28"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2881542" y="-975631"/>
            <a:ext cx="583096" cy="838080"/>
          </a:xfrm>
          <a:prstGeom prst="rect">
            <a:avLst/>
          </a:prstGeom>
          <a:solidFill>
            <a:srgbClr val="F8AD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cxnSp>
        <p:nvCxnSpPr>
          <p:cNvPr id="46" name="直接连接符 45"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CxnSpPr/>
          <p:nvPr/>
        </p:nvCxnSpPr>
        <p:spPr>
          <a:xfrm>
            <a:off x="3246637" y="1273629"/>
            <a:ext cx="5770860"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47" name="文本框 46"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txBox="1"/>
          <p:nvPr/>
        </p:nvSpPr>
        <p:spPr>
          <a:xfrm>
            <a:off x="4487804" y="496471"/>
            <a:ext cx="3147015" cy="523220"/>
          </a:xfrm>
          <a:prstGeom prst="rect">
            <a:avLst/>
          </a:prstGeom>
          <a:noFill/>
        </p:spPr>
        <p:txBody>
          <a:bodyPr wrap="none" rtlCol="0">
            <a:spAutoFit/>
          </a:bodyPr>
          <a:lstStyle/>
          <a:p>
            <a:r>
              <a:rPr lang="zh-CN" altLang="en-US" sz="2800" b="1" spc="500" dirty="0">
                <a:solidFill>
                  <a:schemeClr val="bg1">
                    <a:lumMod val="50000"/>
                  </a:schemeClr>
                </a:solidFill>
                <a:latin typeface="微软雅黑" panose="020B0503020204020204" pitchFamily="34" charset="-122"/>
                <a:ea typeface="微软雅黑" panose="020B0503020204020204" pitchFamily="34" charset="-122"/>
                <a:cs typeface="Arial" panose="020B0604020202020204" pitchFamily="34" charset="0"/>
              </a:rPr>
              <a:t>（二）人格测验</a:t>
            </a:r>
            <a:endParaRPr lang="en-US" altLang="zh-CN" sz="2800" b="1" spc="500" dirty="0">
              <a:solidFill>
                <a:schemeClr val="bg1">
                  <a:lumMod val="50000"/>
                </a:schemeClr>
              </a:solidFill>
              <a:latin typeface="微软雅黑" panose="020B0503020204020204" pitchFamily="34" charset="-122"/>
              <a:ea typeface="微软雅黑" panose="020B0503020204020204" pitchFamily="34" charset="-122"/>
              <a:cs typeface="Arial" panose="020B0604020202020204" pitchFamily="34" charset="0"/>
            </a:endParaRPr>
          </a:p>
        </p:txBody>
      </p:sp>
      <p:sp>
        <p:nvSpPr>
          <p:cNvPr id="48" name="椭圆 47"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flipH="1">
            <a:off x="2686180" y="813581"/>
            <a:ext cx="157493" cy="157493"/>
          </a:xfrm>
          <a:prstGeom prst="ellipse">
            <a:avLst/>
          </a:prstGeom>
          <a:solidFill>
            <a:srgbClr val="D06F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9" name="椭圆 48"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flipH="1">
            <a:off x="2686180" y="335956"/>
            <a:ext cx="321030" cy="321030"/>
          </a:xfrm>
          <a:prstGeom prst="ellipse">
            <a:avLst/>
          </a:prstGeom>
          <a:solidFill>
            <a:srgbClr val="966481"/>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0" name="椭圆 49"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flipH="1">
            <a:off x="2991678" y="806317"/>
            <a:ext cx="219803" cy="219803"/>
          </a:xfrm>
          <a:prstGeom prst="ellipse">
            <a:avLst/>
          </a:prstGeom>
          <a:solidFill>
            <a:srgbClr val="365B7C"/>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1" name="椭圆 50"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flipH="1">
            <a:off x="2031169" y="697840"/>
            <a:ext cx="164852" cy="164852"/>
          </a:xfrm>
          <a:prstGeom prst="ellipse">
            <a:avLst/>
          </a:prstGeom>
          <a:solidFill>
            <a:srgbClr val="F779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2" name="椭圆 51"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9354354" y="755438"/>
            <a:ext cx="157493" cy="157493"/>
          </a:xfrm>
          <a:prstGeom prst="ellipse">
            <a:avLst/>
          </a:prstGeom>
          <a:solidFill>
            <a:srgbClr val="D06F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3" name="椭圆 52"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9190817" y="277813"/>
            <a:ext cx="321030" cy="321030"/>
          </a:xfrm>
          <a:prstGeom prst="ellipse">
            <a:avLst/>
          </a:prstGeom>
          <a:solidFill>
            <a:srgbClr val="966481"/>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4" name="椭圆 53"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a:off x="8986546" y="748174"/>
            <a:ext cx="219803" cy="219803"/>
          </a:xfrm>
          <a:prstGeom prst="ellipse">
            <a:avLst/>
          </a:prstGeom>
          <a:solidFill>
            <a:srgbClr val="365B7C"/>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5" name="椭圆 54"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a:off x="10002006" y="639697"/>
            <a:ext cx="164852" cy="164852"/>
          </a:xfrm>
          <a:prstGeom prst="ellipse">
            <a:avLst/>
          </a:prstGeom>
          <a:solidFill>
            <a:srgbClr val="F779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7" name="Rectangle 42"/>
          <p:cNvSpPr/>
          <p:nvPr/>
        </p:nvSpPr>
        <p:spPr>
          <a:xfrm flipH="1">
            <a:off x="1423801" y="1847647"/>
            <a:ext cx="9893835" cy="589653"/>
          </a:xfrm>
          <a:prstGeom prst="rect">
            <a:avLst/>
          </a:prstGeom>
          <a:noFill/>
          <a:ln w="12700" cap="flat" cmpd="sng" algn="ctr">
            <a:noFill/>
            <a:prstDash val="solid"/>
          </a:ln>
          <a:effectLst/>
        </p:spPr>
        <p:txBody>
          <a:bodyPr lIns="91440" tIns="0" rIns="91440" bIns="0" rtlCol="0" anchor="t"/>
          <a:lstStyle/>
          <a:p>
            <a:pPr>
              <a:lnSpc>
                <a:spcPct val="90000"/>
              </a:lnSpc>
            </a:pPr>
            <a:r>
              <a:rPr lang="zh-CN" altLang="en-US" sz="2400" dirty="0">
                <a:latin typeface="KaiTi" panose="02010609060101010101" pitchFamily="49" charset="-122"/>
                <a:ea typeface="KaiTi" panose="02010609060101010101" pitchFamily="49" charset="-122"/>
              </a:rPr>
              <a:t>卡特尔</a:t>
            </a:r>
            <a:r>
              <a:rPr lang="en-US" altLang="zh-CN" sz="2400" dirty="0">
                <a:latin typeface="KaiTi" panose="02010609060101010101" pitchFamily="49" charset="-122"/>
                <a:ea typeface="KaiTi" panose="02010609060101010101" pitchFamily="49" charset="-122"/>
              </a:rPr>
              <a:t>16</a:t>
            </a:r>
            <a:r>
              <a:rPr lang="zh-CN" altLang="en-US" sz="2400" dirty="0">
                <a:latin typeface="KaiTi" panose="02010609060101010101" pitchFamily="49" charset="-122"/>
                <a:ea typeface="KaiTi" panose="02010609060101010101" pitchFamily="49" charset="-122"/>
              </a:rPr>
              <a:t>种人格因素测验 </a:t>
            </a:r>
            <a:r>
              <a:rPr lang="en-US" altLang="zh-CN" sz="2400" dirty="0">
                <a:latin typeface="KaiTi" panose="02010609060101010101" pitchFamily="49" charset="-122"/>
                <a:ea typeface="KaiTi" panose="02010609060101010101" pitchFamily="49" charset="-122"/>
              </a:rPr>
              <a:t>(</a:t>
            </a:r>
            <a:r>
              <a:rPr lang="en-US" altLang="zh-CN" sz="2400" dirty="0" err="1">
                <a:latin typeface="KaiTi" panose="02010609060101010101" pitchFamily="49" charset="-122"/>
                <a:ea typeface="KaiTi" panose="02010609060101010101" pitchFamily="49" charset="-122"/>
              </a:rPr>
              <a:t>Cattel</a:t>
            </a:r>
            <a:r>
              <a:rPr lang="en-US" altLang="zh-CN" sz="2400" dirty="0">
                <a:latin typeface="KaiTi" panose="02010609060101010101" pitchFamily="49" charset="-122"/>
                <a:ea typeface="KaiTi" panose="02010609060101010101" pitchFamily="49" charset="-122"/>
              </a:rPr>
              <a:t> 16 personality factor questionnaire,</a:t>
            </a:r>
            <a:r>
              <a:rPr lang="zh-CN" altLang="en-US" sz="2400" dirty="0">
                <a:latin typeface="KaiTi" panose="02010609060101010101" pitchFamily="49" charset="-122"/>
                <a:ea typeface="KaiTi" panose="02010609060101010101" pitchFamily="49" charset="-122"/>
              </a:rPr>
              <a:t>简称</a:t>
            </a:r>
            <a:r>
              <a:rPr lang="en-US" altLang="zh-CN" sz="2400" dirty="0">
                <a:latin typeface="KaiTi" panose="02010609060101010101" pitchFamily="49" charset="-122"/>
                <a:ea typeface="KaiTi" panose="02010609060101010101" pitchFamily="49" charset="-122"/>
              </a:rPr>
              <a:t>16PF)</a:t>
            </a:r>
          </a:p>
          <a:p>
            <a:pPr>
              <a:lnSpc>
                <a:spcPct val="90000"/>
              </a:lnSpc>
            </a:pPr>
            <a:r>
              <a:rPr lang="en-US" altLang="zh-CN" sz="2400" dirty="0">
                <a:latin typeface="KaiTi" panose="02010609060101010101" pitchFamily="49" charset="-122"/>
                <a:ea typeface="KaiTi" panose="02010609060101010101" pitchFamily="49" charset="-122"/>
              </a:rPr>
              <a:t>1.</a:t>
            </a:r>
            <a:r>
              <a:rPr lang="zh-CN" altLang="en-US" sz="2400" dirty="0">
                <a:latin typeface="KaiTi" panose="02010609060101010101" pitchFamily="49" charset="-122"/>
                <a:ea typeface="KaiTi" panose="02010609060101010101" pitchFamily="49" charset="-122"/>
              </a:rPr>
              <a:t>是美国伊利诺州立大学人格及能力测验研究所卡特尔教授经过几十年的系统观察和科学实验</a:t>
            </a:r>
            <a:r>
              <a:rPr lang="en-US" altLang="zh-CN" sz="2400" dirty="0">
                <a:latin typeface="KaiTi" panose="02010609060101010101" pitchFamily="49" charset="-122"/>
                <a:ea typeface="KaiTi" panose="02010609060101010101" pitchFamily="49" charset="-122"/>
              </a:rPr>
              <a:t>,</a:t>
            </a:r>
            <a:r>
              <a:rPr lang="zh-CN" altLang="en-US" sz="2400" dirty="0">
                <a:latin typeface="KaiTi" panose="02010609060101010101" pitchFamily="49" charset="-122"/>
                <a:ea typeface="KaiTi" panose="02010609060101010101" pitchFamily="49" charset="-122"/>
              </a:rPr>
              <a:t>运用因素分析统计法</a:t>
            </a:r>
            <a:r>
              <a:rPr lang="en-US" altLang="zh-CN" sz="2400" dirty="0">
                <a:latin typeface="KaiTi" panose="02010609060101010101" pitchFamily="49" charset="-122"/>
                <a:ea typeface="KaiTi" panose="02010609060101010101" pitchFamily="49" charset="-122"/>
              </a:rPr>
              <a:t>,</a:t>
            </a:r>
            <a:r>
              <a:rPr lang="zh-CN" altLang="en-US" sz="2400" dirty="0">
                <a:latin typeface="KaiTi" panose="02010609060101010101" pitchFamily="49" charset="-122"/>
                <a:ea typeface="KaiTi" panose="02010609060101010101" pitchFamily="49" charset="-122"/>
              </a:rPr>
              <a:t>慎重确定和编制而成的一种测验。这一测验能在</a:t>
            </a:r>
            <a:r>
              <a:rPr lang="en-US" altLang="zh-CN" sz="2400" dirty="0">
                <a:latin typeface="KaiTi" panose="02010609060101010101" pitchFamily="49" charset="-122"/>
                <a:ea typeface="KaiTi" panose="02010609060101010101" pitchFamily="49" charset="-122"/>
              </a:rPr>
              <a:t>45</a:t>
            </a:r>
            <a:r>
              <a:rPr lang="zh-CN" altLang="en-US" sz="2400" dirty="0">
                <a:latin typeface="KaiTi" panose="02010609060101010101" pitchFamily="49" charset="-122"/>
                <a:ea typeface="KaiTi" panose="02010609060101010101" pitchFamily="49" charset="-122"/>
              </a:rPr>
              <a:t>分钟内测试出</a:t>
            </a:r>
            <a:r>
              <a:rPr lang="en-US" altLang="zh-CN" sz="2400" dirty="0">
                <a:latin typeface="KaiTi" panose="02010609060101010101" pitchFamily="49" charset="-122"/>
                <a:ea typeface="KaiTi" panose="02010609060101010101" pitchFamily="49" charset="-122"/>
              </a:rPr>
              <a:t>16</a:t>
            </a:r>
            <a:r>
              <a:rPr lang="zh-CN" altLang="en-US" sz="2400" dirty="0">
                <a:latin typeface="KaiTi" panose="02010609060101010101" pitchFamily="49" charset="-122"/>
                <a:ea typeface="KaiTi" panose="02010609060101010101" pitchFamily="49" charset="-122"/>
              </a:rPr>
              <a:t>种主要人格特征</a:t>
            </a:r>
            <a:r>
              <a:rPr lang="en-US" altLang="zh-CN" sz="2400" dirty="0">
                <a:latin typeface="KaiTi" panose="02010609060101010101" pitchFamily="49" charset="-122"/>
                <a:ea typeface="KaiTi" panose="02010609060101010101" pitchFamily="49" charset="-122"/>
              </a:rPr>
              <a:t>,</a:t>
            </a:r>
            <a:r>
              <a:rPr lang="zh-CN" altLang="en-US" sz="2400" dirty="0">
                <a:latin typeface="KaiTi" panose="02010609060101010101" pitchFamily="49" charset="-122"/>
                <a:ea typeface="KaiTi" panose="02010609060101010101" pitchFamily="49" charset="-122"/>
              </a:rPr>
              <a:t>凡具有相当于初三以上文化程度的人都可以使用。 </a:t>
            </a:r>
          </a:p>
          <a:p>
            <a:r>
              <a:rPr lang="en-US" altLang="zh-CN" sz="2400" dirty="0">
                <a:latin typeface="KaiTi" panose="02010609060101010101" pitchFamily="49" charset="-122"/>
                <a:ea typeface="KaiTi" panose="02010609060101010101" pitchFamily="49" charset="-122"/>
              </a:rPr>
              <a:t>2.</a:t>
            </a:r>
            <a:r>
              <a:rPr lang="zh-CN" altLang="en-US" sz="2400" dirty="0">
                <a:latin typeface="KaiTi" panose="02010609060101010101" pitchFamily="49" charset="-122"/>
                <a:ea typeface="KaiTi" panose="02010609060101010101" pitchFamily="49" charset="-122"/>
              </a:rPr>
              <a:t> 测验对象</a:t>
            </a:r>
          </a:p>
          <a:p>
            <a:r>
              <a:rPr lang="zh-CN" altLang="en-US" sz="2400" dirty="0">
                <a:latin typeface="KaiTi" panose="02010609060101010101" pitchFamily="49" charset="-122"/>
                <a:ea typeface="KaiTi" panose="02010609060101010101" pitchFamily="49" charset="-122"/>
              </a:rPr>
              <a:t>卡特尔认为</a:t>
            </a:r>
            <a:r>
              <a:rPr lang="en-US" altLang="zh-CN" sz="2400" dirty="0">
                <a:latin typeface="KaiTi" panose="02010609060101010101" pitchFamily="49" charset="-122"/>
                <a:ea typeface="KaiTi" panose="02010609060101010101" pitchFamily="49" charset="-122"/>
              </a:rPr>
              <a:t>,</a:t>
            </a:r>
            <a:r>
              <a:rPr lang="zh-CN" altLang="en-US" sz="2400" dirty="0">
                <a:latin typeface="KaiTi" panose="02010609060101010101" pitchFamily="49" charset="-122"/>
                <a:ea typeface="KaiTi" panose="02010609060101010101" pitchFamily="49" charset="-122"/>
              </a:rPr>
              <a:t>人的行为之所以具有一致性和规律性</a:t>
            </a:r>
            <a:r>
              <a:rPr lang="en-US" altLang="zh-CN" sz="2400" dirty="0">
                <a:latin typeface="KaiTi" panose="02010609060101010101" pitchFamily="49" charset="-122"/>
                <a:ea typeface="KaiTi" panose="02010609060101010101" pitchFamily="49" charset="-122"/>
              </a:rPr>
              <a:t>,</a:t>
            </a:r>
            <a:r>
              <a:rPr lang="zh-CN" altLang="en-US" sz="2400" dirty="0">
                <a:latin typeface="KaiTi" panose="02010609060101010101" pitchFamily="49" charset="-122"/>
                <a:ea typeface="KaiTi" panose="02010609060101010101" pitchFamily="49" charset="-122"/>
              </a:rPr>
              <a:t>是因为每一个人都具有根源特质。 </a:t>
            </a:r>
          </a:p>
          <a:p>
            <a:r>
              <a:rPr lang="zh-CN" altLang="en-US" sz="2400" dirty="0">
                <a:latin typeface="KaiTi" panose="02010609060101010101" pitchFamily="49" charset="-122"/>
                <a:ea typeface="KaiTi" panose="02010609060101010101" pitchFamily="49" charset="-122"/>
              </a:rPr>
              <a:t>该测验是评估</a:t>
            </a:r>
            <a:r>
              <a:rPr lang="en-US" altLang="zh-CN" sz="2400" dirty="0">
                <a:latin typeface="KaiTi" panose="02010609060101010101" pitchFamily="49" charset="-122"/>
                <a:ea typeface="KaiTi" panose="02010609060101010101" pitchFamily="49" charset="-122"/>
              </a:rPr>
              <a:t>16</a:t>
            </a:r>
            <a:r>
              <a:rPr lang="zh-CN" altLang="en-US" sz="2400" dirty="0">
                <a:latin typeface="KaiTi" panose="02010609060101010101" pitchFamily="49" charset="-122"/>
                <a:ea typeface="KaiTi" panose="02010609060101010101" pitchFamily="49" charset="-122"/>
              </a:rPr>
              <a:t>岁以上个体人格特征的最普遍使用的工具</a:t>
            </a:r>
            <a:r>
              <a:rPr lang="en-US" altLang="zh-CN" sz="2400" dirty="0">
                <a:latin typeface="KaiTi" panose="02010609060101010101" pitchFamily="49" charset="-122"/>
                <a:ea typeface="KaiTi" panose="02010609060101010101" pitchFamily="49" charset="-122"/>
              </a:rPr>
              <a:t>,</a:t>
            </a:r>
            <a:r>
              <a:rPr lang="zh-CN" altLang="en-US" sz="2400" dirty="0">
                <a:latin typeface="KaiTi" panose="02010609060101010101" pitchFamily="49" charset="-122"/>
                <a:ea typeface="KaiTi" panose="02010609060101010101" pitchFamily="49" charset="-122"/>
              </a:rPr>
              <a:t>广泛适用于各类人员</a:t>
            </a:r>
            <a:r>
              <a:rPr lang="en-US" altLang="zh-CN" sz="2400" dirty="0">
                <a:latin typeface="KaiTi" panose="02010609060101010101" pitchFamily="49" charset="-122"/>
                <a:ea typeface="KaiTi" panose="02010609060101010101" pitchFamily="49" charset="-122"/>
              </a:rPr>
              <a:t>,</a:t>
            </a:r>
            <a:r>
              <a:rPr lang="zh-CN" altLang="en-US" sz="2400" dirty="0">
                <a:latin typeface="KaiTi" panose="02010609060101010101" pitchFamily="49" charset="-122"/>
                <a:ea typeface="KaiTi" panose="02010609060101010101" pitchFamily="49" charset="-122"/>
              </a:rPr>
              <a:t>对测验对象的职业、级别、年龄、性别、文化等方面均无限制。</a:t>
            </a:r>
          </a:p>
          <a:p>
            <a:endParaRPr lang="zh-CN" altLang="en-US" sz="2400" dirty="0">
              <a:latin typeface="KaiTi" panose="02010609060101010101" pitchFamily="49" charset="-122"/>
              <a:ea typeface="KaiTi" panose="02010609060101010101" pitchFamily="49" charset="-122"/>
            </a:endParaRPr>
          </a:p>
        </p:txBody>
      </p:sp>
      <p:sp>
        <p:nvSpPr>
          <p:cNvPr id="5" name="e7d195523061f1c0"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hidden="1"/>
          <p:cNvSpPr txBox="1"/>
          <p:nvPr/>
        </p:nvSpPr>
        <p:spPr>
          <a:xfrm>
            <a:off x="-355600" y="1803400"/>
            <a:ext cx="293927" cy="1016000"/>
          </a:xfrm>
          <a:prstGeom prst="rect">
            <a:avLst/>
          </a:prstGeom>
          <a:noFill/>
        </p:spPr>
        <p:txBody>
          <a:bodyPr vert="wordArtVert" rtlCol="0">
            <a:spAutoFit/>
          </a:bodyPr>
          <a:lstStyle/>
          <a:p>
            <a:r>
              <a:rPr lang="en-US" altLang="zh-CN" sz="100"/>
              <a:t>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a:t>
            </a:r>
            <a:endParaRPr lang="zh-CN" altLang="en-US" sz="100"/>
          </a:p>
        </p:txBody>
      </p:sp>
    </p:spTree>
    <p:extLst>
      <p:ext uri="{BB962C8B-B14F-4D97-AF65-F5344CB8AC3E}">
        <p14:creationId xmlns:p14="http://schemas.microsoft.com/office/powerpoint/2010/main" val="175692627"/>
      </p:ext>
    </p:extLst>
  </p:cSld>
  <p:clrMapOvr>
    <a:masterClrMapping/>
  </p:clrMapOvr>
  <p:transition spd="slow" advTm="0">
    <p:fade/>
  </p:transition>
</p:sld>
</file>

<file path=ppt/slides/slide1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矩形 24"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549157" y="-975631"/>
            <a:ext cx="583096" cy="838080"/>
          </a:xfrm>
          <a:prstGeom prst="rect">
            <a:avLst/>
          </a:prstGeom>
          <a:solidFill>
            <a:srgbClr val="365B7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 name="矩形 25"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1132253" y="-975631"/>
            <a:ext cx="583096" cy="838080"/>
          </a:xfrm>
          <a:prstGeom prst="rect">
            <a:avLst/>
          </a:prstGeom>
          <a:solidFill>
            <a:srgbClr val="96648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 name="矩形 26"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1715349" y="-975631"/>
            <a:ext cx="583096" cy="838080"/>
          </a:xfrm>
          <a:prstGeom prst="rect">
            <a:avLst/>
          </a:prstGeom>
          <a:solidFill>
            <a:srgbClr val="D06F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 name="矩形 27"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2298446" y="-975631"/>
            <a:ext cx="583096" cy="838080"/>
          </a:xfrm>
          <a:prstGeom prst="rect">
            <a:avLst/>
          </a:prstGeom>
          <a:solidFill>
            <a:srgbClr val="F779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 name="矩形 28"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2881542" y="-975631"/>
            <a:ext cx="583096" cy="838080"/>
          </a:xfrm>
          <a:prstGeom prst="rect">
            <a:avLst/>
          </a:prstGeom>
          <a:solidFill>
            <a:srgbClr val="F8AD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cxnSp>
        <p:nvCxnSpPr>
          <p:cNvPr id="46" name="直接连接符 45"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CxnSpPr/>
          <p:nvPr/>
        </p:nvCxnSpPr>
        <p:spPr>
          <a:xfrm>
            <a:off x="3246637" y="1273629"/>
            <a:ext cx="5770860"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47" name="文本框 46"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txBox="1"/>
          <p:nvPr/>
        </p:nvSpPr>
        <p:spPr>
          <a:xfrm>
            <a:off x="4487804" y="496471"/>
            <a:ext cx="3147015" cy="523220"/>
          </a:xfrm>
          <a:prstGeom prst="rect">
            <a:avLst/>
          </a:prstGeom>
          <a:noFill/>
        </p:spPr>
        <p:txBody>
          <a:bodyPr wrap="none" rtlCol="0">
            <a:spAutoFit/>
          </a:bodyPr>
          <a:lstStyle/>
          <a:p>
            <a:r>
              <a:rPr lang="zh-CN" altLang="en-US" sz="2800" b="1" spc="500" dirty="0">
                <a:solidFill>
                  <a:schemeClr val="bg1">
                    <a:lumMod val="50000"/>
                  </a:schemeClr>
                </a:solidFill>
                <a:latin typeface="微软雅黑" panose="020B0503020204020204" pitchFamily="34" charset="-122"/>
                <a:ea typeface="微软雅黑" panose="020B0503020204020204" pitchFamily="34" charset="-122"/>
                <a:cs typeface="Arial" panose="020B0604020202020204" pitchFamily="34" charset="0"/>
              </a:rPr>
              <a:t>（二）人格测验</a:t>
            </a:r>
            <a:endParaRPr lang="en-US" altLang="zh-CN" sz="2800" b="1" spc="500" dirty="0">
              <a:solidFill>
                <a:schemeClr val="bg1">
                  <a:lumMod val="50000"/>
                </a:schemeClr>
              </a:solidFill>
              <a:latin typeface="微软雅黑" panose="020B0503020204020204" pitchFamily="34" charset="-122"/>
              <a:ea typeface="微软雅黑" panose="020B0503020204020204" pitchFamily="34" charset="-122"/>
              <a:cs typeface="Arial" panose="020B0604020202020204" pitchFamily="34" charset="0"/>
            </a:endParaRPr>
          </a:p>
        </p:txBody>
      </p:sp>
      <p:sp>
        <p:nvSpPr>
          <p:cNvPr id="48" name="椭圆 47"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flipH="1">
            <a:off x="2686180" y="813581"/>
            <a:ext cx="157493" cy="157493"/>
          </a:xfrm>
          <a:prstGeom prst="ellipse">
            <a:avLst/>
          </a:prstGeom>
          <a:solidFill>
            <a:srgbClr val="D06F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9" name="椭圆 48"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flipH="1">
            <a:off x="2686180" y="335956"/>
            <a:ext cx="321030" cy="321030"/>
          </a:xfrm>
          <a:prstGeom prst="ellipse">
            <a:avLst/>
          </a:prstGeom>
          <a:solidFill>
            <a:srgbClr val="966481"/>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0" name="椭圆 49"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flipH="1">
            <a:off x="2991678" y="806317"/>
            <a:ext cx="219803" cy="219803"/>
          </a:xfrm>
          <a:prstGeom prst="ellipse">
            <a:avLst/>
          </a:prstGeom>
          <a:solidFill>
            <a:srgbClr val="365B7C"/>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1" name="椭圆 50"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flipH="1">
            <a:off x="2031169" y="697840"/>
            <a:ext cx="164852" cy="164852"/>
          </a:xfrm>
          <a:prstGeom prst="ellipse">
            <a:avLst/>
          </a:prstGeom>
          <a:solidFill>
            <a:srgbClr val="F779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2" name="椭圆 51"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9354354" y="755438"/>
            <a:ext cx="157493" cy="157493"/>
          </a:xfrm>
          <a:prstGeom prst="ellipse">
            <a:avLst/>
          </a:prstGeom>
          <a:solidFill>
            <a:srgbClr val="D06F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3" name="椭圆 52"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9190817" y="277813"/>
            <a:ext cx="321030" cy="321030"/>
          </a:xfrm>
          <a:prstGeom prst="ellipse">
            <a:avLst/>
          </a:prstGeom>
          <a:solidFill>
            <a:srgbClr val="966481"/>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4" name="椭圆 53"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a:off x="8986546" y="748174"/>
            <a:ext cx="219803" cy="219803"/>
          </a:xfrm>
          <a:prstGeom prst="ellipse">
            <a:avLst/>
          </a:prstGeom>
          <a:solidFill>
            <a:srgbClr val="365B7C"/>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5" name="椭圆 54"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a:off x="10002006" y="639697"/>
            <a:ext cx="164852" cy="164852"/>
          </a:xfrm>
          <a:prstGeom prst="ellipse">
            <a:avLst/>
          </a:prstGeom>
          <a:solidFill>
            <a:srgbClr val="F779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7" name="Rectangle 42"/>
          <p:cNvSpPr/>
          <p:nvPr/>
        </p:nvSpPr>
        <p:spPr>
          <a:xfrm flipH="1">
            <a:off x="1423801" y="1791940"/>
            <a:ext cx="9893835" cy="589653"/>
          </a:xfrm>
          <a:prstGeom prst="rect">
            <a:avLst/>
          </a:prstGeom>
          <a:noFill/>
          <a:ln w="12700" cap="flat" cmpd="sng" algn="ctr">
            <a:noFill/>
            <a:prstDash val="solid"/>
          </a:ln>
          <a:effectLst/>
        </p:spPr>
        <p:txBody>
          <a:bodyPr lIns="91440" tIns="0" rIns="91440" bIns="0" rtlCol="0" anchor="t"/>
          <a:lstStyle/>
          <a:p>
            <a:r>
              <a:rPr lang="en-US" altLang="zh-CN" sz="2400" dirty="0">
                <a:latin typeface="KaiTi" panose="02010609060101010101" pitchFamily="49" charset="-122"/>
                <a:ea typeface="KaiTi" panose="02010609060101010101" pitchFamily="49" charset="-122"/>
              </a:rPr>
              <a:t>3.</a:t>
            </a:r>
            <a:r>
              <a:rPr lang="zh-CN" altLang="en-US" sz="2400" dirty="0">
                <a:latin typeface="KaiTi" panose="02010609060101010101" pitchFamily="49" charset="-122"/>
                <a:ea typeface="KaiTi" panose="02010609060101010101" pitchFamily="49" charset="-122"/>
              </a:rPr>
              <a:t> 测验项目 </a:t>
            </a:r>
          </a:p>
          <a:p>
            <a:r>
              <a:rPr lang="zh-CN" altLang="en-US" sz="2400" dirty="0">
                <a:latin typeface="KaiTi" panose="02010609060101010101" pitchFamily="49" charset="-122"/>
                <a:ea typeface="KaiTi" panose="02010609060101010101" pitchFamily="49" charset="-122"/>
              </a:rPr>
              <a:t>每一种人格因素由包含</a:t>
            </a:r>
            <a:r>
              <a:rPr lang="en-US" altLang="zh-CN" sz="2400" dirty="0">
                <a:latin typeface="KaiTi" panose="02010609060101010101" pitchFamily="49" charset="-122"/>
                <a:ea typeface="KaiTi" panose="02010609060101010101" pitchFamily="49" charset="-122"/>
              </a:rPr>
              <a:t>10~13</a:t>
            </a:r>
            <a:r>
              <a:rPr lang="zh-CN" altLang="en-US" sz="2400" dirty="0">
                <a:latin typeface="KaiTi" panose="02010609060101010101" pitchFamily="49" charset="-122"/>
                <a:ea typeface="KaiTi" panose="02010609060101010101" pitchFamily="49" charset="-122"/>
              </a:rPr>
              <a:t>道题的量表来测试</a:t>
            </a:r>
            <a:r>
              <a:rPr lang="en-US" altLang="zh-CN" sz="2400" dirty="0">
                <a:latin typeface="KaiTi" panose="02010609060101010101" pitchFamily="49" charset="-122"/>
                <a:ea typeface="KaiTi" panose="02010609060101010101" pitchFamily="49" charset="-122"/>
              </a:rPr>
              <a:t>,</a:t>
            </a:r>
            <a:r>
              <a:rPr lang="zh-CN" altLang="en-US" sz="2400" dirty="0">
                <a:latin typeface="KaiTi" panose="02010609060101010101" pitchFamily="49" charset="-122"/>
                <a:ea typeface="KaiTi" panose="02010609060101010101" pitchFamily="49" charset="-122"/>
              </a:rPr>
              <a:t>共</a:t>
            </a:r>
            <a:r>
              <a:rPr lang="en-US" altLang="zh-CN" sz="2400" dirty="0">
                <a:latin typeface="KaiTi" panose="02010609060101010101" pitchFamily="49" charset="-122"/>
                <a:ea typeface="KaiTi" panose="02010609060101010101" pitchFamily="49" charset="-122"/>
              </a:rPr>
              <a:t>16</a:t>
            </a:r>
            <a:r>
              <a:rPr lang="zh-CN" altLang="en-US" sz="2400" dirty="0">
                <a:latin typeface="KaiTi" panose="02010609060101010101" pitchFamily="49" charset="-122"/>
                <a:ea typeface="KaiTi" panose="02010609060101010101" pitchFamily="49" charset="-122"/>
              </a:rPr>
              <a:t>个分量表。</a:t>
            </a:r>
            <a:r>
              <a:rPr lang="en-US" altLang="zh-CN" sz="2400" dirty="0">
                <a:latin typeface="KaiTi" panose="02010609060101010101" pitchFamily="49" charset="-122"/>
                <a:ea typeface="KaiTi" panose="02010609060101010101" pitchFamily="49" charset="-122"/>
              </a:rPr>
              <a:t>16</a:t>
            </a:r>
            <a:r>
              <a:rPr lang="zh-CN" altLang="en-US" sz="2400" dirty="0">
                <a:latin typeface="KaiTi" panose="02010609060101010101" pitchFamily="49" charset="-122"/>
                <a:ea typeface="KaiTi" panose="02010609060101010101" pitchFamily="49" charset="-122"/>
              </a:rPr>
              <a:t>种因素的测验题按序轮流排列</a:t>
            </a:r>
            <a:r>
              <a:rPr lang="en-US" altLang="zh-CN" sz="2400" dirty="0">
                <a:latin typeface="KaiTi" panose="02010609060101010101" pitchFamily="49" charset="-122"/>
                <a:ea typeface="KaiTi" panose="02010609060101010101" pitchFamily="49" charset="-122"/>
              </a:rPr>
              <a:t>,</a:t>
            </a:r>
            <a:r>
              <a:rPr lang="zh-CN" altLang="en-US" sz="2400" dirty="0">
                <a:latin typeface="KaiTi" panose="02010609060101010101" pitchFamily="49" charset="-122"/>
                <a:ea typeface="KaiTi" panose="02010609060101010101" pitchFamily="49" charset="-122"/>
              </a:rPr>
              <a:t>即从第</a:t>
            </a:r>
            <a:r>
              <a:rPr lang="en-US" altLang="zh-CN" sz="2400" dirty="0">
                <a:latin typeface="KaiTi" panose="02010609060101010101" pitchFamily="49" charset="-122"/>
                <a:ea typeface="KaiTi" panose="02010609060101010101" pitchFamily="49" charset="-122"/>
              </a:rPr>
              <a:t>1</a:t>
            </a:r>
            <a:r>
              <a:rPr lang="zh-CN" altLang="en-US" sz="2400" dirty="0">
                <a:latin typeface="KaiTi" panose="02010609060101010101" pitchFamily="49" charset="-122"/>
                <a:ea typeface="KaiTi" panose="02010609060101010101" pitchFamily="49" charset="-122"/>
              </a:rPr>
              <a:t>题到第</a:t>
            </a:r>
            <a:r>
              <a:rPr lang="en-US" altLang="zh-CN" sz="2400" dirty="0">
                <a:latin typeface="KaiTi" panose="02010609060101010101" pitchFamily="49" charset="-122"/>
                <a:ea typeface="KaiTi" panose="02010609060101010101" pitchFamily="49" charset="-122"/>
              </a:rPr>
              <a:t>16</a:t>
            </a:r>
            <a:r>
              <a:rPr lang="zh-CN" altLang="en-US" sz="2400" dirty="0">
                <a:latin typeface="KaiTi" panose="02010609060101010101" pitchFamily="49" charset="-122"/>
                <a:ea typeface="KaiTi" panose="02010609060101010101" pitchFamily="49" charset="-122"/>
              </a:rPr>
              <a:t>题分别按序对应</a:t>
            </a:r>
            <a:r>
              <a:rPr lang="en-US" altLang="zh-CN" sz="2400" dirty="0">
                <a:latin typeface="KaiTi" panose="02010609060101010101" pitchFamily="49" charset="-122"/>
                <a:ea typeface="KaiTi" panose="02010609060101010101" pitchFamily="49" charset="-122"/>
              </a:rPr>
              <a:t>16</a:t>
            </a:r>
            <a:r>
              <a:rPr lang="zh-CN" altLang="en-US" sz="2400" dirty="0">
                <a:latin typeface="KaiTi" panose="02010609060101010101" pitchFamily="49" charset="-122"/>
                <a:ea typeface="KaiTi" panose="02010609060101010101" pitchFamily="49" charset="-122"/>
              </a:rPr>
              <a:t>种人格因素</a:t>
            </a:r>
            <a:r>
              <a:rPr lang="en-US" altLang="zh-CN" sz="2400" dirty="0">
                <a:latin typeface="KaiTi" panose="02010609060101010101" pitchFamily="49" charset="-122"/>
                <a:ea typeface="KaiTi" panose="02010609060101010101" pitchFamily="49" charset="-122"/>
              </a:rPr>
              <a:t>,</a:t>
            </a:r>
            <a:r>
              <a:rPr lang="zh-CN" altLang="en-US" sz="2400" dirty="0">
                <a:latin typeface="KaiTi" panose="02010609060101010101" pitchFamily="49" charset="-122"/>
                <a:ea typeface="KaiTi" panose="02010609060101010101" pitchFamily="49" charset="-122"/>
              </a:rPr>
              <a:t>然后转回来</a:t>
            </a:r>
            <a:r>
              <a:rPr lang="en-US" altLang="zh-CN" sz="2400" dirty="0">
                <a:latin typeface="KaiTi" panose="02010609060101010101" pitchFamily="49" charset="-122"/>
                <a:ea typeface="KaiTi" panose="02010609060101010101" pitchFamily="49" charset="-122"/>
              </a:rPr>
              <a:t>,</a:t>
            </a:r>
            <a:r>
              <a:rPr lang="zh-CN" altLang="en-US" sz="2400" dirty="0">
                <a:latin typeface="KaiTi" panose="02010609060101010101" pitchFamily="49" charset="-122"/>
                <a:ea typeface="KaiTi" panose="02010609060101010101" pitchFamily="49" charset="-122"/>
              </a:rPr>
              <a:t>从第</a:t>
            </a:r>
            <a:r>
              <a:rPr lang="en-US" altLang="zh-CN" sz="2400" dirty="0">
                <a:latin typeface="KaiTi" panose="02010609060101010101" pitchFamily="49" charset="-122"/>
                <a:ea typeface="KaiTi" panose="02010609060101010101" pitchFamily="49" charset="-122"/>
              </a:rPr>
              <a:t>17</a:t>
            </a:r>
            <a:r>
              <a:rPr lang="zh-CN" altLang="en-US" sz="2400" dirty="0">
                <a:latin typeface="KaiTi" panose="02010609060101010101" pitchFamily="49" charset="-122"/>
                <a:ea typeface="KaiTi" panose="02010609060101010101" pitchFamily="49" charset="-122"/>
              </a:rPr>
              <a:t>题到第</a:t>
            </a:r>
            <a:r>
              <a:rPr lang="en-US" altLang="zh-CN" sz="2400" dirty="0">
                <a:latin typeface="KaiTi" panose="02010609060101010101" pitchFamily="49" charset="-122"/>
                <a:ea typeface="KaiTi" panose="02010609060101010101" pitchFamily="49" charset="-122"/>
              </a:rPr>
              <a:t>32</a:t>
            </a:r>
            <a:r>
              <a:rPr lang="zh-CN" altLang="en-US" sz="2400" dirty="0">
                <a:latin typeface="KaiTi" panose="02010609060101010101" pitchFamily="49" charset="-122"/>
                <a:ea typeface="KaiTi" panose="02010609060101010101" pitchFamily="49" charset="-122"/>
              </a:rPr>
              <a:t>题再按同样顺序对应</a:t>
            </a:r>
            <a:r>
              <a:rPr lang="en-US" altLang="zh-CN" sz="2400" dirty="0">
                <a:latin typeface="KaiTi" panose="02010609060101010101" pitchFamily="49" charset="-122"/>
                <a:ea typeface="KaiTi" panose="02010609060101010101" pitchFamily="49" charset="-122"/>
              </a:rPr>
              <a:t>16</a:t>
            </a:r>
            <a:r>
              <a:rPr lang="zh-CN" altLang="en-US" sz="2400" dirty="0">
                <a:latin typeface="KaiTi" panose="02010609060101010101" pitchFamily="49" charset="-122"/>
                <a:ea typeface="KaiTi" panose="02010609060101010101" pitchFamily="49" charset="-122"/>
              </a:rPr>
              <a:t>种人格因素。这样既便于计分</a:t>
            </a:r>
            <a:r>
              <a:rPr lang="en-US" altLang="zh-CN" sz="2400" dirty="0">
                <a:latin typeface="KaiTi" panose="02010609060101010101" pitchFamily="49" charset="-122"/>
                <a:ea typeface="KaiTi" panose="02010609060101010101" pitchFamily="49" charset="-122"/>
              </a:rPr>
              <a:t>,</a:t>
            </a:r>
            <a:r>
              <a:rPr lang="zh-CN" altLang="en-US" sz="2400" dirty="0">
                <a:latin typeface="KaiTi" panose="02010609060101010101" pitchFamily="49" charset="-122"/>
                <a:ea typeface="KaiTi" panose="02010609060101010101" pitchFamily="49" charset="-122"/>
              </a:rPr>
              <a:t>也保持了被测者做答时的兴趣。每题有</a:t>
            </a:r>
            <a:r>
              <a:rPr lang="en-US" altLang="zh-CN" sz="2400" dirty="0">
                <a:latin typeface="KaiTi" panose="02010609060101010101" pitchFamily="49" charset="-122"/>
                <a:ea typeface="KaiTi" panose="02010609060101010101" pitchFamily="49" charset="-122"/>
              </a:rPr>
              <a:t>3</a:t>
            </a:r>
            <a:r>
              <a:rPr lang="zh-CN" altLang="en-US" sz="2400" dirty="0">
                <a:latin typeface="KaiTi" panose="02010609060101010101" pitchFamily="49" charset="-122"/>
                <a:ea typeface="KaiTi" panose="02010609060101010101" pitchFamily="49" charset="-122"/>
              </a:rPr>
              <a:t>个备选答案</a:t>
            </a:r>
            <a:r>
              <a:rPr lang="en-US" altLang="zh-CN" sz="2400" dirty="0">
                <a:latin typeface="KaiTi" panose="02010609060101010101" pitchFamily="49" charset="-122"/>
                <a:ea typeface="KaiTi" panose="02010609060101010101" pitchFamily="49" charset="-122"/>
              </a:rPr>
              <a:t>,16PF</a:t>
            </a:r>
            <a:r>
              <a:rPr lang="zh-CN" altLang="en-US" sz="2400" dirty="0">
                <a:latin typeface="KaiTi" panose="02010609060101010101" pitchFamily="49" charset="-122"/>
                <a:ea typeface="KaiTi" panose="02010609060101010101" pitchFamily="49" charset="-122"/>
              </a:rPr>
              <a:t>测试题目样例如表</a:t>
            </a:r>
            <a:r>
              <a:rPr lang="en-US" altLang="zh-CN" sz="2400" dirty="0">
                <a:latin typeface="KaiTi" panose="02010609060101010101" pitchFamily="49" charset="-122"/>
                <a:ea typeface="KaiTi" panose="02010609060101010101" pitchFamily="49" charset="-122"/>
              </a:rPr>
              <a:t>6—5</a:t>
            </a:r>
            <a:r>
              <a:rPr lang="zh-CN" altLang="en-US" sz="2400" dirty="0">
                <a:latin typeface="KaiTi" panose="02010609060101010101" pitchFamily="49" charset="-122"/>
                <a:ea typeface="KaiTi" panose="02010609060101010101" pitchFamily="49" charset="-122"/>
              </a:rPr>
              <a:t>所示</a:t>
            </a:r>
          </a:p>
        </p:txBody>
      </p:sp>
      <p:sp>
        <p:nvSpPr>
          <p:cNvPr id="5" name="e7d195523061f1c0"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hidden="1"/>
          <p:cNvSpPr txBox="1"/>
          <p:nvPr/>
        </p:nvSpPr>
        <p:spPr>
          <a:xfrm>
            <a:off x="-355600" y="1803400"/>
            <a:ext cx="293927" cy="1016000"/>
          </a:xfrm>
          <a:prstGeom prst="rect">
            <a:avLst/>
          </a:prstGeom>
          <a:noFill/>
        </p:spPr>
        <p:txBody>
          <a:bodyPr vert="wordArtVert" rtlCol="0">
            <a:spAutoFit/>
          </a:bodyPr>
          <a:lstStyle/>
          <a:p>
            <a:r>
              <a:rPr lang="en-US" altLang="zh-CN" sz="100"/>
              <a:t>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a:t>
            </a:r>
            <a:endParaRPr lang="zh-CN" altLang="en-US" sz="100"/>
          </a:p>
        </p:txBody>
      </p:sp>
      <p:pic>
        <p:nvPicPr>
          <p:cNvPr id="19" name="Picture 4">
            <a:extLst>
              <a:ext uri="{FF2B5EF4-FFF2-40B4-BE49-F238E27FC236}">
                <a16:creationId xmlns:a16="http://schemas.microsoft.com/office/drawing/2014/main" id="{DDBDBB29-CC8A-FC4D-8BAD-DF380BA693D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686180" y="4311084"/>
            <a:ext cx="6629400" cy="1827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873827155"/>
      </p:ext>
    </p:extLst>
  </p:cSld>
  <p:clrMapOvr>
    <a:masterClrMapping/>
  </p:clrMapOvr>
  <p:transition spd="slow" advTm="0">
    <p:fade/>
  </p:transition>
</p:sld>
</file>

<file path=ppt/slides/slide1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矩形 24"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549157" y="-975631"/>
            <a:ext cx="583096" cy="838080"/>
          </a:xfrm>
          <a:prstGeom prst="rect">
            <a:avLst/>
          </a:prstGeom>
          <a:solidFill>
            <a:srgbClr val="365B7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 name="矩形 25"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1132253" y="-975631"/>
            <a:ext cx="583096" cy="838080"/>
          </a:xfrm>
          <a:prstGeom prst="rect">
            <a:avLst/>
          </a:prstGeom>
          <a:solidFill>
            <a:srgbClr val="96648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 name="矩形 26"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1715349" y="-975631"/>
            <a:ext cx="583096" cy="838080"/>
          </a:xfrm>
          <a:prstGeom prst="rect">
            <a:avLst/>
          </a:prstGeom>
          <a:solidFill>
            <a:srgbClr val="D06F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 name="矩形 27"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2298446" y="-975631"/>
            <a:ext cx="583096" cy="838080"/>
          </a:xfrm>
          <a:prstGeom prst="rect">
            <a:avLst/>
          </a:prstGeom>
          <a:solidFill>
            <a:srgbClr val="F779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 name="矩形 28"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2881542" y="-975631"/>
            <a:ext cx="583096" cy="838080"/>
          </a:xfrm>
          <a:prstGeom prst="rect">
            <a:avLst/>
          </a:prstGeom>
          <a:solidFill>
            <a:srgbClr val="F8AD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cxnSp>
        <p:nvCxnSpPr>
          <p:cNvPr id="46" name="直接连接符 45"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CxnSpPr/>
          <p:nvPr/>
        </p:nvCxnSpPr>
        <p:spPr>
          <a:xfrm>
            <a:off x="3246637" y="1273629"/>
            <a:ext cx="5770860"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47" name="文本框 46"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txBox="1"/>
          <p:nvPr/>
        </p:nvSpPr>
        <p:spPr>
          <a:xfrm>
            <a:off x="4487804" y="496471"/>
            <a:ext cx="3147015" cy="523220"/>
          </a:xfrm>
          <a:prstGeom prst="rect">
            <a:avLst/>
          </a:prstGeom>
          <a:noFill/>
        </p:spPr>
        <p:txBody>
          <a:bodyPr wrap="none" rtlCol="0">
            <a:spAutoFit/>
          </a:bodyPr>
          <a:lstStyle/>
          <a:p>
            <a:r>
              <a:rPr lang="zh-CN" altLang="en-US" sz="2800" b="1" spc="500" dirty="0">
                <a:solidFill>
                  <a:schemeClr val="bg1">
                    <a:lumMod val="50000"/>
                  </a:schemeClr>
                </a:solidFill>
                <a:latin typeface="微软雅黑" panose="020B0503020204020204" pitchFamily="34" charset="-122"/>
                <a:ea typeface="微软雅黑" panose="020B0503020204020204" pitchFamily="34" charset="-122"/>
                <a:cs typeface="Arial" panose="020B0604020202020204" pitchFamily="34" charset="0"/>
              </a:rPr>
              <a:t>（二）人格测验</a:t>
            </a:r>
            <a:endParaRPr lang="en-US" altLang="zh-CN" sz="2800" b="1" spc="500" dirty="0">
              <a:solidFill>
                <a:schemeClr val="bg1">
                  <a:lumMod val="50000"/>
                </a:schemeClr>
              </a:solidFill>
              <a:latin typeface="微软雅黑" panose="020B0503020204020204" pitchFamily="34" charset="-122"/>
              <a:ea typeface="微软雅黑" panose="020B0503020204020204" pitchFamily="34" charset="-122"/>
              <a:cs typeface="Arial" panose="020B0604020202020204" pitchFamily="34" charset="0"/>
            </a:endParaRPr>
          </a:p>
        </p:txBody>
      </p:sp>
      <p:sp>
        <p:nvSpPr>
          <p:cNvPr id="48" name="椭圆 47"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flipH="1">
            <a:off x="2686180" y="813581"/>
            <a:ext cx="157493" cy="157493"/>
          </a:xfrm>
          <a:prstGeom prst="ellipse">
            <a:avLst/>
          </a:prstGeom>
          <a:solidFill>
            <a:srgbClr val="D06F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9" name="椭圆 48"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flipH="1">
            <a:off x="2686180" y="335956"/>
            <a:ext cx="321030" cy="321030"/>
          </a:xfrm>
          <a:prstGeom prst="ellipse">
            <a:avLst/>
          </a:prstGeom>
          <a:solidFill>
            <a:srgbClr val="966481"/>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0" name="椭圆 49"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flipH="1">
            <a:off x="2991678" y="806317"/>
            <a:ext cx="219803" cy="219803"/>
          </a:xfrm>
          <a:prstGeom prst="ellipse">
            <a:avLst/>
          </a:prstGeom>
          <a:solidFill>
            <a:srgbClr val="365B7C"/>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1" name="椭圆 50"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flipH="1">
            <a:off x="2031169" y="697840"/>
            <a:ext cx="164852" cy="164852"/>
          </a:xfrm>
          <a:prstGeom prst="ellipse">
            <a:avLst/>
          </a:prstGeom>
          <a:solidFill>
            <a:srgbClr val="F779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2" name="椭圆 51"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9354354" y="755438"/>
            <a:ext cx="157493" cy="157493"/>
          </a:xfrm>
          <a:prstGeom prst="ellipse">
            <a:avLst/>
          </a:prstGeom>
          <a:solidFill>
            <a:srgbClr val="D06F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3" name="椭圆 52"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9190817" y="277813"/>
            <a:ext cx="321030" cy="321030"/>
          </a:xfrm>
          <a:prstGeom prst="ellipse">
            <a:avLst/>
          </a:prstGeom>
          <a:solidFill>
            <a:srgbClr val="966481"/>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4" name="椭圆 53"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a:off x="8986546" y="748174"/>
            <a:ext cx="219803" cy="219803"/>
          </a:xfrm>
          <a:prstGeom prst="ellipse">
            <a:avLst/>
          </a:prstGeom>
          <a:solidFill>
            <a:srgbClr val="365B7C"/>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5" name="椭圆 54"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a:off x="10002006" y="639697"/>
            <a:ext cx="164852" cy="164852"/>
          </a:xfrm>
          <a:prstGeom prst="ellipse">
            <a:avLst/>
          </a:prstGeom>
          <a:solidFill>
            <a:srgbClr val="F779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7" name="Rectangle 42"/>
          <p:cNvSpPr/>
          <p:nvPr/>
        </p:nvSpPr>
        <p:spPr>
          <a:xfrm flipH="1">
            <a:off x="1423801" y="1855082"/>
            <a:ext cx="9893835" cy="589653"/>
          </a:xfrm>
          <a:prstGeom prst="rect">
            <a:avLst/>
          </a:prstGeom>
          <a:noFill/>
          <a:ln w="12700" cap="flat" cmpd="sng" algn="ctr">
            <a:noFill/>
            <a:prstDash val="solid"/>
          </a:ln>
          <a:effectLst/>
        </p:spPr>
        <p:txBody>
          <a:bodyPr lIns="91440" tIns="0" rIns="91440" bIns="0" rtlCol="0" anchor="t"/>
          <a:lstStyle/>
          <a:p>
            <a:pPr>
              <a:lnSpc>
                <a:spcPct val="80000"/>
              </a:lnSpc>
            </a:pPr>
            <a:r>
              <a:rPr lang="en-US" altLang="zh-CN" sz="2400" dirty="0">
                <a:latin typeface="KaiTi" panose="02010609060101010101" pitchFamily="49" charset="-122"/>
                <a:ea typeface="KaiTi" panose="02010609060101010101" pitchFamily="49" charset="-122"/>
              </a:rPr>
              <a:t>4.</a:t>
            </a:r>
            <a:r>
              <a:rPr lang="zh-CN" altLang="en-US" sz="2400" dirty="0">
                <a:latin typeface="KaiTi" panose="02010609060101010101" pitchFamily="49" charset="-122"/>
                <a:ea typeface="KaiTi" panose="02010609060101010101" pitchFamily="49" charset="-122"/>
              </a:rPr>
              <a:t> 测验时的注意事项</a:t>
            </a:r>
          </a:p>
          <a:p>
            <a:pPr>
              <a:lnSpc>
                <a:spcPct val="80000"/>
              </a:lnSpc>
            </a:pPr>
            <a:r>
              <a:rPr lang="zh-CN" altLang="en-US" sz="2400" dirty="0">
                <a:latin typeface="KaiTi" panose="02010609060101010101" pitchFamily="49" charset="-122"/>
                <a:ea typeface="KaiTi" panose="02010609060101010101" pitchFamily="49" charset="-122"/>
              </a:rPr>
              <a:t>进行测验时的注意事项</a:t>
            </a:r>
            <a:r>
              <a:rPr lang="en-US" altLang="zh-CN" sz="2400" dirty="0">
                <a:latin typeface="KaiTi" panose="02010609060101010101" pitchFamily="49" charset="-122"/>
                <a:ea typeface="KaiTi" panose="02010609060101010101" pitchFamily="49" charset="-122"/>
              </a:rPr>
              <a:t>:</a:t>
            </a:r>
          </a:p>
          <a:p>
            <a:pPr>
              <a:lnSpc>
                <a:spcPct val="80000"/>
              </a:lnSpc>
            </a:pPr>
            <a:r>
              <a:rPr lang="en-US" altLang="zh-CN" sz="2400" dirty="0">
                <a:latin typeface="KaiTi" panose="02010609060101010101" pitchFamily="49" charset="-122"/>
                <a:ea typeface="KaiTi" panose="02010609060101010101" pitchFamily="49" charset="-122"/>
              </a:rPr>
              <a:t>(1)</a:t>
            </a:r>
            <a:r>
              <a:rPr lang="zh-CN" altLang="en-US" sz="2400" dirty="0">
                <a:latin typeface="KaiTi" panose="02010609060101010101" pitchFamily="49" charset="-122"/>
                <a:ea typeface="KaiTi" panose="02010609060101010101" pitchFamily="49" charset="-122"/>
              </a:rPr>
              <a:t>每一题目只能选择一个答案。</a:t>
            </a:r>
          </a:p>
          <a:p>
            <a:pPr>
              <a:lnSpc>
                <a:spcPct val="80000"/>
              </a:lnSpc>
            </a:pPr>
            <a:r>
              <a:rPr lang="en-US" altLang="zh-CN" sz="2400" dirty="0">
                <a:latin typeface="KaiTi" panose="02010609060101010101" pitchFamily="49" charset="-122"/>
                <a:ea typeface="KaiTi" panose="02010609060101010101" pitchFamily="49" charset="-122"/>
              </a:rPr>
              <a:t>(2)</a:t>
            </a:r>
            <a:r>
              <a:rPr lang="zh-CN" altLang="en-US" sz="2400" dirty="0">
                <a:latin typeface="KaiTi" panose="02010609060101010101" pitchFamily="49" charset="-122"/>
                <a:ea typeface="KaiTi" panose="02010609060101010101" pitchFamily="49" charset="-122"/>
              </a:rPr>
              <a:t>不要费时斟酌</a:t>
            </a:r>
            <a:r>
              <a:rPr lang="en-US" altLang="zh-CN" sz="2400" dirty="0">
                <a:latin typeface="KaiTi" panose="02010609060101010101" pitchFamily="49" charset="-122"/>
                <a:ea typeface="KaiTi" panose="02010609060101010101" pitchFamily="49" charset="-122"/>
              </a:rPr>
              <a:t>,</a:t>
            </a:r>
            <a:r>
              <a:rPr lang="zh-CN" altLang="en-US" sz="2400" dirty="0">
                <a:latin typeface="KaiTi" panose="02010609060101010101" pitchFamily="49" charset="-122"/>
                <a:ea typeface="KaiTi" panose="02010609060101010101" pitchFamily="49" charset="-122"/>
              </a:rPr>
              <a:t>应当顺其自然地依个人的反应选答。</a:t>
            </a:r>
          </a:p>
          <a:p>
            <a:pPr>
              <a:lnSpc>
                <a:spcPct val="80000"/>
              </a:lnSpc>
            </a:pPr>
            <a:r>
              <a:rPr lang="en-US" altLang="zh-CN" sz="2400" dirty="0">
                <a:latin typeface="KaiTi" panose="02010609060101010101" pitchFamily="49" charset="-122"/>
                <a:ea typeface="KaiTi" panose="02010609060101010101" pitchFamily="49" charset="-122"/>
              </a:rPr>
              <a:t>(3)</a:t>
            </a:r>
            <a:r>
              <a:rPr lang="zh-CN" altLang="en-US" sz="2400" dirty="0">
                <a:latin typeface="KaiTi" panose="02010609060101010101" pitchFamily="49" charset="-122"/>
                <a:ea typeface="KaiTi" panose="02010609060101010101" pitchFamily="49" charset="-122"/>
              </a:rPr>
              <a:t>除非在万不得已的情形下</a:t>
            </a:r>
            <a:r>
              <a:rPr lang="en-US" altLang="zh-CN" sz="2400" dirty="0">
                <a:latin typeface="KaiTi" panose="02010609060101010101" pitchFamily="49" charset="-122"/>
                <a:ea typeface="KaiTi" panose="02010609060101010101" pitchFamily="49" charset="-122"/>
              </a:rPr>
              <a:t>,</a:t>
            </a:r>
            <a:r>
              <a:rPr lang="zh-CN" altLang="en-US" sz="2400" dirty="0">
                <a:latin typeface="KaiTi" panose="02010609060101010101" pitchFamily="49" charset="-122"/>
                <a:ea typeface="KaiTi" panose="02010609060101010101" pitchFamily="49" charset="-122"/>
              </a:rPr>
              <a:t>尽量避免选择如“介乎</a:t>
            </a:r>
            <a:r>
              <a:rPr lang="en-US" altLang="zh-CN" sz="2400" dirty="0">
                <a:latin typeface="KaiTi" panose="02010609060101010101" pitchFamily="49" charset="-122"/>
                <a:ea typeface="KaiTi" panose="02010609060101010101" pitchFamily="49" charset="-122"/>
              </a:rPr>
              <a:t>A</a:t>
            </a:r>
            <a:r>
              <a:rPr lang="zh-CN" altLang="en-US" sz="2400" dirty="0">
                <a:latin typeface="KaiTi" panose="02010609060101010101" pitchFamily="49" charset="-122"/>
                <a:ea typeface="KaiTi" panose="02010609060101010101" pitchFamily="49" charset="-122"/>
              </a:rPr>
              <a:t>与</a:t>
            </a:r>
            <a:r>
              <a:rPr lang="en-US" altLang="zh-CN" sz="2400" dirty="0">
                <a:latin typeface="KaiTi" panose="02010609060101010101" pitchFamily="49" charset="-122"/>
                <a:ea typeface="KaiTi" panose="02010609060101010101" pitchFamily="49" charset="-122"/>
              </a:rPr>
              <a:t>B</a:t>
            </a:r>
            <a:r>
              <a:rPr lang="zh-CN" altLang="en-US" sz="2400" dirty="0">
                <a:latin typeface="KaiTi" panose="02010609060101010101" pitchFamily="49" charset="-122"/>
                <a:ea typeface="KaiTi" panose="02010609060101010101" pitchFamily="49" charset="-122"/>
              </a:rPr>
              <a:t>之间”或“不甚确定”这样的中性答案。</a:t>
            </a:r>
          </a:p>
          <a:p>
            <a:pPr>
              <a:lnSpc>
                <a:spcPct val="80000"/>
              </a:lnSpc>
            </a:pPr>
            <a:r>
              <a:rPr lang="en-US" altLang="zh-CN" sz="2400" dirty="0">
                <a:latin typeface="KaiTi" panose="02010609060101010101" pitchFamily="49" charset="-122"/>
                <a:ea typeface="KaiTi" panose="02010609060101010101" pitchFamily="49" charset="-122"/>
              </a:rPr>
              <a:t>(4)</a:t>
            </a:r>
            <a:r>
              <a:rPr lang="zh-CN" altLang="en-US" sz="2400" dirty="0">
                <a:latin typeface="KaiTi" panose="02010609060101010101" pitchFamily="49" charset="-122"/>
                <a:ea typeface="KaiTi" panose="02010609060101010101" pitchFamily="49" charset="-122"/>
              </a:rPr>
              <a:t>不要遗漏题目。有些问题可能不适合所有人</a:t>
            </a:r>
            <a:r>
              <a:rPr lang="en-US" altLang="zh-CN" sz="2400" dirty="0">
                <a:latin typeface="KaiTi" panose="02010609060101010101" pitchFamily="49" charset="-122"/>
                <a:ea typeface="KaiTi" panose="02010609060101010101" pitchFamily="49" charset="-122"/>
              </a:rPr>
              <a:t>,</a:t>
            </a:r>
            <a:r>
              <a:rPr lang="zh-CN" altLang="en-US" sz="2400" dirty="0">
                <a:latin typeface="KaiTi" panose="02010609060101010101" pitchFamily="49" charset="-122"/>
                <a:ea typeface="KaiTi" panose="02010609060101010101" pitchFamily="49" charset="-122"/>
              </a:rPr>
              <a:t>有些问题又似乎涉及隐私</a:t>
            </a:r>
            <a:r>
              <a:rPr lang="en-US" altLang="zh-CN" sz="2400" dirty="0">
                <a:latin typeface="KaiTi" panose="02010609060101010101" pitchFamily="49" charset="-122"/>
                <a:ea typeface="KaiTi" panose="02010609060101010101" pitchFamily="49" charset="-122"/>
              </a:rPr>
              <a:t>,</a:t>
            </a:r>
            <a:r>
              <a:rPr lang="zh-CN" altLang="en-US" sz="2400" dirty="0">
                <a:latin typeface="KaiTi" panose="02010609060101010101" pitchFamily="49" charset="-122"/>
                <a:ea typeface="KaiTi" panose="02010609060101010101" pitchFamily="49" charset="-122"/>
              </a:rPr>
              <a:t>但测验的目的在于研究、比较被测者的兴趣和态度</a:t>
            </a:r>
            <a:r>
              <a:rPr lang="en-US" altLang="zh-CN" sz="2400" dirty="0">
                <a:latin typeface="KaiTi" panose="02010609060101010101" pitchFamily="49" charset="-122"/>
                <a:ea typeface="KaiTi" panose="02010609060101010101" pitchFamily="49" charset="-122"/>
              </a:rPr>
              <a:t>,</a:t>
            </a:r>
            <a:r>
              <a:rPr lang="zh-CN" altLang="en-US" sz="2400" dirty="0">
                <a:latin typeface="KaiTi" panose="02010609060101010101" pitchFamily="49" charset="-122"/>
                <a:ea typeface="KaiTi" panose="02010609060101010101" pitchFamily="49" charset="-122"/>
              </a:rPr>
              <a:t>被测者应真实做答。</a:t>
            </a:r>
          </a:p>
          <a:p>
            <a:pPr>
              <a:lnSpc>
                <a:spcPct val="80000"/>
              </a:lnSpc>
            </a:pPr>
            <a:r>
              <a:rPr lang="en-US" altLang="zh-CN" sz="2400" dirty="0">
                <a:latin typeface="KaiTi" panose="02010609060101010101" pitchFamily="49" charset="-122"/>
                <a:ea typeface="KaiTi" panose="02010609060101010101" pitchFamily="49" charset="-122"/>
              </a:rPr>
              <a:t>(5)</a:t>
            </a:r>
            <a:r>
              <a:rPr lang="zh-CN" altLang="en-US" sz="2400" dirty="0">
                <a:latin typeface="KaiTi" panose="02010609060101010101" pitchFamily="49" charset="-122"/>
                <a:ea typeface="KaiTi" panose="02010609060101010101" pitchFamily="49" charset="-122"/>
              </a:rPr>
              <a:t>做答时</a:t>
            </a:r>
            <a:r>
              <a:rPr lang="en-US" altLang="zh-CN" sz="2400" dirty="0">
                <a:latin typeface="KaiTi" panose="02010609060101010101" pitchFamily="49" charset="-122"/>
                <a:ea typeface="KaiTi" panose="02010609060101010101" pitchFamily="49" charset="-122"/>
              </a:rPr>
              <a:t>,</a:t>
            </a:r>
            <a:r>
              <a:rPr lang="zh-CN" altLang="en-US" sz="2400" dirty="0">
                <a:latin typeface="KaiTi" panose="02010609060101010101" pitchFamily="49" charset="-122"/>
                <a:ea typeface="KaiTi" panose="02010609060101010101" pitchFamily="49" charset="-122"/>
              </a:rPr>
              <a:t>坦白表达自己的兴趣与态度</a:t>
            </a:r>
            <a:r>
              <a:rPr lang="en-US" altLang="zh-CN" sz="2400" dirty="0">
                <a:latin typeface="KaiTi" panose="02010609060101010101" pitchFamily="49" charset="-122"/>
                <a:ea typeface="KaiTi" panose="02010609060101010101" pitchFamily="49" charset="-122"/>
              </a:rPr>
              <a:t>,</a:t>
            </a:r>
            <a:r>
              <a:rPr lang="zh-CN" altLang="en-US" sz="2400" dirty="0">
                <a:latin typeface="KaiTi" panose="02010609060101010101" pitchFamily="49" charset="-122"/>
                <a:ea typeface="KaiTi" panose="02010609060101010101" pitchFamily="49" charset="-122"/>
              </a:rPr>
              <a:t>不必顾及其他人的意见与立场。</a:t>
            </a:r>
          </a:p>
          <a:p>
            <a:endParaRPr lang="zh-CN" altLang="en-US" sz="2400" dirty="0">
              <a:latin typeface="KaiTi" panose="02010609060101010101" pitchFamily="49" charset="-122"/>
              <a:ea typeface="KaiTi" panose="02010609060101010101" pitchFamily="49" charset="-122"/>
            </a:endParaRPr>
          </a:p>
        </p:txBody>
      </p:sp>
      <p:sp>
        <p:nvSpPr>
          <p:cNvPr id="5" name="e7d195523061f1c0"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hidden="1"/>
          <p:cNvSpPr txBox="1"/>
          <p:nvPr/>
        </p:nvSpPr>
        <p:spPr>
          <a:xfrm>
            <a:off x="-355600" y="1803400"/>
            <a:ext cx="293927" cy="1016000"/>
          </a:xfrm>
          <a:prstGeom prst="rect">
            <a:avLst/>
          </a:prstGeom>
          <a:noFill/>
        </p:spPr>
        <p:txBody>
          <a:bodyPr vert="wordArtVert" rtlCol="0">
            <a:spAutoFit/>
          </a:bodyPr>
          <a:lstStyle/>
          <a:p>
            <a:r>
              <a:rPr lang="en-US" altLang="zh-CN" sz="100"/>
              <a:t>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a:t>
            </a:r>
            <a:endParaRPr lang="zh-CN" altLang="en-US" sz="100"/>
          </a:p>
        </p:txBody>
      </p:sp>
    </p:spTree>
    <p:extLst>
      <p:ext uri="{BB962C8B-B14F-4D97-AF65-F5344CB8AC3E}">
        <p14:creationId xmlns:p14="http://schemas.microsoft.com/office/powerpoint/2010/main" val="1319895971"/>
      </p:ext>
    </p:extLst>
  </p:cSld>
  <p:clrMapOvr>
    <a:masterClrMapping/>
  </p:clrMapOvr>
  <p:transition spd="slow" advTm="0">
    <p:fade/>
  </p:transition>
</p:sld>
</file>

<file path=ppt/slides/slide1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矩形 24"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549157" y="-975631"/>
            <a:ext cx="583096" cy="838080"/>
          </a:xfrm>
          <a:prstGeom prst="rect">
            <a:avLst/>
          </a:prstGeom>
          <a:solidFill>
            <a:srgbClr val="365B7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 name="矩形 25"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1132253" y="-975631"/>
            <a:ext cx="583096" cy="838080"/>
          </a:xfrm>
          <a:prstGeom prst="rect">
            <a:avLst/>
          </a:prstGeom>
          <a:solidFill>
            <a:srgbClr val="96648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 name="矩形 26"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1715349" y="-975631"/>
            <a:ext cx="583096" cy="838080"/>
          </a:xfrm>
          <a:prstGeom prst="rect">
            <a:avLst/>
          </a:prstGeom>
          <a:solidFill>
            <a:srgbClr val="D06F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 name="矩形 27"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2298446" y="-975631"/>
            <a:ext cx="583096" cy="838080"/>
          </a:xfrm>
          <a:prstGeom prst="rect">
            <a:avLst/>
          </a:prstGeom>
          <a:solidFill>
            <a:srgbClr val="F779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 name="矩形 28"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2881542" y="-975631"/>
            <a:ext cx="583096" cy="838080"/>
          </a:xfrm>
          <a:prstGeom prst="rect">
            <a:avLst/>
          </a:prstGeom>
          <a:solidFill>
            <a:srgbClr val="F8AD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cxnSp>
        <p:nvCxnSpPr>
          <p:cNvPr id="46" name="直接连接符 45"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CxnSpPr/>
          <p:nvPr/>
        </p:nvCxnSpPr>
        <p:spPr>
          <a:xfrm>
            <a:off x="3246637" y="1273629"/>
            <a:ext cx="5770860"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47" name="文本框 46"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txBox="1"/>
          <p:nvPr/>
        </p:nvSpPr>
        <p:spPr>
          <a:xfrm>
            <a:off x="4487804" y="496471"/>
            <a:ext cx="3147015" cy="523220"/>
          </a:xfrm>
          <a:prstGeom prst="rect">
            <a:avLst/>
          </a:prstGeom>
          <a:noFill/>
        </p:spPr>
        <p:txBody>
          <a:bodyPr wrap="none" rtlCol="0">
            <a:spAutoFit/>
          </a:bodyPr>
          <a:lstStyle/>
          <a:p>
            <a:r>
              <a:rPr lang="zh-CN" altLang="en-US" sz="2800" b="1" spc="500" dirty="0">
                <a:solidFill>
                  <a:schemeClr val="bg1">
                    <a:lumMod val="50000"/>
                  </a:schemeClr>
                </a:solidFill>
                <a:latin typeface="微软雅黑" panose="020B0503020204020204" pitchFamily="34" charset="-122"/>
                <a:ea typeface="微软雅黑" panose="020B0503020204020204" pitchFamily="34" charset="-122"/>
                <a:cs typeface="Arial" panose="020B0604020202020204" pitchFamily="34" charset="0"/>
              </a:rPr>
              <a:t>（二）人格测验</a:t>
            </a:r>
            <a:endParaRPr lang="en-US" altLang="zh-CN" sz="2800" b="1" spc="500" dirty="0">
              <a:solidFill>
                <a:schemeClr val="bg1">
                  <a:lumMod val="50000"/>
                </a:schemeClr>
              </a:solidFill>
              <a:latin typeface="微软雅黑" panose="020B0503020204020204" pitchFamily="34" charset="-122"/>
              <a:ea typeface="微软雅黑" panose="020B0503020204020204" pitchFamily="34" charset="-122"/>
              <a:cs typeface="Arial" panose="020B0604020202020204" pitchFamily="34" charset="0"/>
            </a:endParaRPr>
          </a:p>
        </p:txBody>
      </p:sp>
      <p:sp>
        <p:nvSpPr>
          <p:cNvPr id="48" name="椭圆 47"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flipH="1">
            <a:off x="2686180" y="813581"/>
            <a:ext cx="157493" cy="157493"/>
          </a:xfrm>
          <a:prstGeom prst="ellipse">
            <a:avLst/>
          </a:prstGeom>
          <a:solidFill>
            <a:srgbClr val="D06F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9" name="椭圆 48"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flipH="1">
            <a:off x="2686180" y="335956"/>
            <a:ext cx="321030" cy="321030"/>
          </a:xfrm>
          <a:prstGeom prst="ellipse">
            <a:avLst/>
          </a:prstGeom>
          <a:solidFill>
            <a:srgbClr val="966481"/>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0" name="椭圆 49"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flipH="1">
            <a:off x="2991678" y="806317"/>
            <a:ext cx="219803" cy="219803"/>
          </a:xfrm>
          <a:prstGeom prst="ellipse">
            <a:avLst/>
          </a:prstGeom>
          <a:solidFill>
            <a:srgbClr val="365B7C"/>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1" name="椭圆 50"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flipH="1">
            <a:off x="2031169" y="697840"/>
            <a:ext cx="164852" cy="164852"/>
          </a:xfrm>
          <a:prstGeom prst="ellipse">
            <a:avLst/>
          </a:prstGeom>
          <a:solidFill>
            <a:srgbClr val="F779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2" name="椭圆 51"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9354354" y="755438"/>
            <a:ext cx="157493" cy="157493"/>
          </a:xfrm>
          <a:prstGeom prst="ellipse">
            <a:avLst/>
          </a:prstGeom>
          <a:solidFill>
            <a:srgbClr val="D06F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3" name="椭圆 52"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9190817" y="277813"/>
            <a:ext cx="321030" cy="321030"/>
          </a:xfrm>
          <a:prstGeom prst="ellipse">
            <a:avLst/>
          </a:prstGeom>
          <a:solidFill>
            <a:srgbClr val="966481"/>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4" name="椭圆 53"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a:off x="8986546" y="748174"/>
            <a:ext cx="219803" cy="219803"/>
          </a:xfrm>
          <a:prstGeom prst="ellipse">
            <a:avLst/>
          </a:prstGeom>
          <a:solidFill>
            <a:srgbClr val="365B7C"/>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5" name="椭圆 54"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a:off x="10002006" y="639697"/>
            <a:ext cx="164852" cy="164852"/>
          </a:xfrm>
          <a:prstGeom prst="ellipse">
            <a:avLst/>
          </a:prstGeom>
          <a:solidFill>
            <a:srgbClr val="F779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7" name="Rectangle 42"/>
          <p:cNvSpPr/>
          <p:nvPr/>
        </p:nvSpPr>
        <p:spPr>
          <a:xfrm flipH="1">
            <a:off x="1423801" y="1920902"/>
            <a:ext cx="9893835" cy="589653"/>
          </a:xfrm>
          <a:prstGeom prst="rect">
            <a:avLst/>
          </a:prstGeom>
          <a:noFill/>
          <a:ln w="12700" cap="flat" cmpd="sng" algn="ctr">
            <a:noFill/>
            <a:prstDash val="solid"/>
          </a:ln>
          <a:effectLst/>
        </p:spPr>
        <p:txBody>
          <a:bodyPr lIns="91440" tIns="0" rIns="91440" bIns="0" rtlCol="0" anchor="t"/>
          <a:lstStyle/>
          <a:p>
            <a:pPr>
              <a:lnSpc>
                <a:spcPct val="80000"/>
              </a:lnSpc>
            </a:pPr>
            <a:r>
              <a:rPr lang="en-US" altLang="zh-CN" sz="2400" dirty="0">
                <a:latin typeface="KaiTi" panose="02010609060101010101" pitchFamily="49" charset="-122"/>
                <a:ea typeface="KaiTi" panose="02010609060101010101" pitchFamily="49" charset="-122"/>
              </a:rPr>
              <a:t>5.</a:t>
            </a:r>
            <a:r>
              <a:rPr lang="zh-CN" altLang="en-US" sz="2400" dirty="0">
                <a:latin typeface="KaiTi" panose="02010609060101010101" pitchFamily="49" charset="-122"/>
                <a:ea typeface="KaiTi" panose="02010609060101010101" pitchFamily="49" charset="-122"/>
              </a:rPr>
              <a:t> 测验结果及应用</a:t>
            </a:r>
          </a:p>
          <a:p>
            <a:pPr>
              <a:lnSpc>
                <a:spcPct val="80000"/>
              </a:lnSpc>
            </a:pPr>
            <a:r>
              <a:rPr lang="en-US" altLang="zh-CN" sz="2400" dirty="0">
                <a:latin typeface="KaiTi" panose="02010609060101010101" pitchFamily="49" charset="-122"/>
                <a:ea typeface="KaiTi" panose="02010609060101010101" pitchFamily="49" charset="-122"/>
              </a:rPr>
              <a:t>16PF</a:t>
            </a:r>
            <a:r>
              <a:rPr lang="zh-CN" altLang="en-US" sz="2400" dirty="0">
                <a:latin typeface="KaiTi" panose="02010609060101010101" pitchFamily="49" charset="-122"/>
                <a:ea typeface="KaiTi" panose="02010609060101010101" pitchFamily="49" charset="-122"/>
              </a:rPr>
              <a:t>的测验结果由如下几方面的分数构成</a:t>
            </a:r>
            <a:r>
              <a:rPr lang="en-US" altLang="zh-CN" sz="2400" dirty="0">
                <a:latin typeface="KaiTi" panose="02010609060101010101" pitchFamily="49" charset="-122"/>
                <a:ea typeface="KaiTi" panose="02010609060101010101" pitchFamily="49" charset="-122"/>
              </a:rPr>
              <a:t>:</a:t>
            </a:r>
          </a:p>
          <a:p>
            <a:pPr>
              <a:lnSpc>
                <a:spcPct val="80000"/>
              </a:lnSpc>
            </a:pPr>
            <a:r>
              <a:rPr lang="en-US" altLang="zh-CN" sz="2400" dirty="0">
                <a:latin typeface="KaiTi" panose="02010609060101010101" pitchFamily="49" charset="-122"/>
                <a:ea typeface="KaiTi" panose="02010609060101010101" pitchFamily="49" charset="-122"/>
              </a:rPr>
              <a:t>(1)16</a:t>
            </a:r>
            <a:r>
              <a:rPr lang="zh-CN" altLang="en-US" sz="2400" dirty="0">
                <a:latin typeface="KaiTi" panose="02010609060101010101" pitchFamily="49" charset="-122"/>
                <a:ea typeface="KaiTi" panose="02010609060101010101" pitchFamily="49" charset="-122"/>
              </a:rPr>
              <a:t>种人格因素各个分量表的原始分。</a:t>
            </a:r>
          </a:p>
          <a:p>
            <a:pPr>
              <a:lnSpc>
                <a:spcPct val="80000"/>
              </a:lnSpc>
            </a:pPr>
            <a:r>
              <a:rPr lang="en-US" altLang="zh-CN" sz="2400" dirty="0">
                <a:latin typeface="KaiTi" panose="02010609060101010101" pitchFamily="49" charset="-122"/>
                <a:ea typeface="KaiTi" panose="02010609060101010101" pitchFamily="49" charset="-122"/>
              </a:rPr>
              <a:t>(2)</a:t>
            </a:r>
            <a:r>
              <a:rPr lang="zh-CN" altLang="en-US" sz="2400" dirty="0">
                <a:latin typeface="KaiTi" panose="02010609060101010101" pitchFamily="49" charset="-122"/>
                <a:ea typeface="KaiTi" panose="02010609060101010101" pitchFamily="49" charset="-122"/>
              </a:rPr>
              <a:t>转换后的标准分</a:t>
            </a:r>
            <a:r>
              <a:rPr lang="en-US" altLang="zh-CN" sz="2400" dirty="0">
                <a:latin typeface="KaiTi" panose="02010609060101010101" pitchFamily="49" charset="-122"/>
                <a:ea typeface="KaiTi" panose="02010609060101010101" pitchFamily="49" charset="-122"/>
              </a:rPr>
              <a:t>,</a:t>
            </a:r>
            <a:r>
              <a:rPr lang="zh-CN" altLang="en-US" sz="2400" dirty="0">
                <a:latin typeface="KaiTi" panose="02010609060101010101" pitchFamily="49" charset="-122"/>
                <a:ea typeface="KaiTi" panose="02010609060101010101" pitchFamily="49" charset="-122"/>
              </a:rPr>
              <a:t>能明确描述</a:t>
            </a:r>
            <a:r>
              <a:rPr lang="en-US" altLang="zh-CN" sz="2400" dirty="0">
                <a:latin typeface="KaiTi" panose="02010609060101010101" pitchFamily="49" charset="-122"/>
                <a:ea typeface="KaiTi" panose="02010609060101010101" pitchFamily="49" charset="-122"/>
              </a:rPr>
              <a:t>16</a:t>
            </a:r>
            <a:r>
              <a:rPr lang="zh-CN" altLang="en-US" sz="2400" dirty="0">
                <a:latin typeface="KaiTi" panose="02010609060101010101" pitchFamily="49" charset="-122"/>
                <a:ea typeface="KaiTi" panose="02010609060101010101" pitchFamily="49" charset="-122"/>
              </a:rPr>
              <a:t>种基本人格特征。</a:t>
            </a:r>
          </a:p>
          <a:p>
            <a:pPr>
              <a:lnSpc>
                <a:spcPct val="80000"/>
              </a:lnSpc>
            </a:pPr>
            <a:r>
              <a:rPr lang="en-US" altLang="zh-CN" sz="2400" dirty="0">
                <a:latin typeface="KaiTi" panose="02010609060101010101" pitchFamily="49" charset="-122"/>
                <a:ea typeface="KaiTi" panose="02010609060101010101" pitchFamily="49" charset="-122"/>
              </a:rPr>
              <a:t>(3)</a:t>
            </a:r>
            <a:r>
              <a:rPr lang="zh-CN" altLang="en-US" sz="2400" dirty="0">
                <a:latin typeface="KaiTi" panose="02010609060101010101" pitchFamily="49" charset="-122"/>
                <a:ea typeface="KaiTi" panose="02010609060101010101" pitchFamily="49" charset="-122"/>
              </a:rPr>
              <a:t>个人的人格轮廓剖面图。</a:t>
            </a:r>
          </a:p>
          <a:p>
            <a:pPr>
              <a:lnSpc>
                <a:spcPct val="80000"/>
              </a:lnSpc>
            </a:pPr>
            <a:r>
              <a:rPr lang="en-US" altLang="zh-CN" sz="2400" dirty="0">
                <a:latin typeface="KaiTi" panose="02010609060101010101" pitchFamily="49" charset="-122"/>
                <a:ea typeface="KaiTi" panose="02010609060101010101" pitchFamily="49" charset="-122"/>
              </a:rPr>
              <a:t>(4)</a:t>
            </a:r>
            <a:r>
              <a:rPr lang="zh-CN" altLang="en-US" sz="2400" dirty="0">
                <a:latin typeface="KaiTi" panose="02010609060101010101" pitchFamily="49" charset="-122"/>
                <a:ea typeface="KaiTi" panose="02010609060101010101" pitchFamily="49" charset="-122"/>
              </a:rPr>
              <a:t>依据有关量表的标准分推算的双重人格因素的估算分</a:t>
            </a:r>
            <a:r>
              <a:rPr lang="en-US" altLang="zh-CN" sz="2400" dirty="0">
                <a:latin typeface="KaiTi" panose="02010609060101010101" pitchFamily="49" charset="-122"/>
                <a:ea typeface="KaiTi" panose="02010609060101010101" pitchFamily="49" charset="-122"/>
              </a:rPr>
              <a:t>,</a:t>
            </a:r>
            <a:r>
              <a:rPr lang="zh-CN" altLang="en-US" sz="2400" dirty="0">
                <a:latin typeface="KaiTi" panose="02010609060101010101" pitchFamily="49" charset="-122"/>
                <a:ea typeface="KaiTi" panose="02010609060101010101" pitchFamily="49" charset="-122"/>
              </a:rPr>
              <a:t>包括适应</a:t>
            </a:r>
            <a:r>
              <a:rPr lang="en-US" altLang="zh-CN" sz="2400" dirty="0">
                <a:latin typeface="KaiTi" panose="02010609060101010101" pitchFamily="49" charset="-122"/>
                <a:ea typeface="KaiTi" panose="02010609060101010101" pitchFamily="49" charset="-122"/>
              </a:rPr>
              <a:t>—</a:t>
            </a:r>
            <a:r>
              <a:rPr lang="zh-CN" altLang="en-US" sz="2400" dirty="0">
                <a:latin typeface="KaiTi" panose="02010609060101010101" pitchFamily="49" charset="-122"/>
                <a:ea typeface="KaiTi" panose="02010609060101010101" pitchFamily="49" charset="-122"/>
              </a:rPr>
              <a:t>焦虑型、内向</a:t>
            </a:r>
            <a:r>
              <a:rPr lang="en-US" altLang="zh-CN" sz="2400" dirty="0">
                <a:latin typeface="KaiTi" panose="02010609060101010101" pitchFamily="49" charset="-122"/>
                <a:ea typeface="KaiTi" panose="02010609060101010101" pitchFamily="49" charset="-122"/>
              </a:rPr>
              <a:t>—</a:t>
            </a:r>
            <a:r>
              <a:rPr lang="zh-CN" altLang="en-US" sz="2400" dirty="0">
                <a:latin typeface="KaiTi" panose="02010609060101010101" pitchFamily="49" charset="-122"/>
                <a:ea typeface="KaiTi" panose="02010609060101010101" pitchFamily="49" charset="-122"/>
              </a:rPr>
              <a:t>外向型、感情用事</a:t>
            </a:r>
            <a:r>
              <a:rPr lang="en-US" altLang="zh-CN" sz="2400" dirty="0">
                <a:latin typeface="KaiTi" panose="02010609060101010101" pitchFamily="49" charset="-122"/>
                <a:ea typeface="KaiTi" panose="02010609060101010101" pitchFamily="49" charset="-122"/>
              </a:rPr>
              <a:t>—</a:t>
            </a:r>
            <a:r>
              <a:rPr lang="zh-CN" altLang="en-US" sz="2400" dirty="0">
                <a:latin typeface="KaiTi" panose="02010609060101010101" pitchFamily="49" charset="-122"/>
                <a:ea typeface="KaiTi" panose="02010609060101010101" pitchFamily="49" charset="-122"/>
              </a:rPr>
              <a:t>安详机警型、怯懦</a:t>
            </a:r>
            <a:r>
              <a:rPr lang="en-US" altLang="zh-CN" sz="2400" dirty="0">
                <a:latin typeface="KaiTi" panose="02010609060101010101" pitchFamily="49" charset="-122"/>
                <a:ea typeface="KaiTi" panose="02010609060101010101" pitchFamily="49" charset="-122"/>
              </a:rPr>
              <a:t>—</a:t>
            </a:r>
            <a:r>
              <a:rPr lang="zh-CN" altLang="en-US" sz="2400" dirty="0">
                <a:latin typeface="KaiTi" panose="02010609060101010101" pitchFamily="49" charset="-122"/>
                <a:ea typeface="KaiTi" panose="02010609060101010101" pitchFamily="49" charset="-122"/>
              </a:rPr>
              <a:t>果断型四次分数</a:t>
            </a:r>
            <a:r>
              <a:rPr lang="en-US" altLang="zh-CN" sz="2400" dirty="0">
                <a:latin typeface="KaiTi" panose="02010609060101010101" pitchFamily="49" charset="-122"/>
                <a:ea typeface="KaiTi" panose="02010609060101010101" pitchFamily="49" charset="-122"/>
              </a:rPr>
              <a:t>,</a:t>
            </a:r>
            <a:r>
              <a:rPr lang="zh-CN" altLang="en-US" sz="2400" dirty="0">
                <a:latin typeface="KaiTi" panose="02010609060101010101" pitchFamily="49" charset="-122"/>
                <a:ea typeface="KaiTi" panose="02010609060101010101" pitchFamily="49" charset="-122"/>
              </a:rPr>
              <a:t>可用于描述综合性人格特征。</a:t>
            </a:r>
          </a:p>
          <a:p>
            <a:pPr>
              <a:lnSpc>
                <a:spcPct val="80000"/>
              </a:lnSpc>
            </a:pPr>
            <a:r>
              <a:rPr lang="en-US" altLang="zh-CN" sz="2400" dirty="0">
                <a:latin typeface="KaiTi" panose="02010609060101010101" pitchFamily="49" charset="-122"/>
                <a:ea typeface="KaiTi" panose="02010609060101010101" pitchFamily="49" charset="-122"/>
              </a:rPr>
              <a:t>(5)</a:t>
            </a:r>
            <a:r>
              <a:rPr lang="zh-CN" altLang="en-US" sz="2400" dirty="0">
                <a:latin typeface="KaiTi" panose="02010609060101010101" pitchFamily="49" charset="-122"/>
                <a:ea typeface="KaiTi" panose="02010609060101010101" pitchFamily="49" charset="-122"/>
              </a:rPr>
              <a:t>依据有关量表的标准分推算的综合个性应用评价分</a:t>
            </a:r>
            <a:r>
              <a:rPr lang="en-US" altLang="zh-CN" sz="2400" dirty="0">
                <a:latin typeface="KaiTi" panose="02010609060101010101" pitchFamily="49" charset="-122"/>
                <a:ea typeface="KaiTi" panose="02010609060101010101" pitchFamily="49" charset="-122"/>
              </a:rPr>
              <a:t>,</a:t>
            </a:r>
            <a:r>
              <a:rPr lang="zh-CN" altLang="en-US" sz="2400" dirty="0">
                <a:latin typeface="KaiTi" panose="02010609060101010101" pitchFamily="49" charset="-122"/>
                <a:ea typeface="KaiTi" panose="02010609060101010101" pitchFamily="49" charset="-122"/>
              </a:rPr>
              <a:t>包括心理状态健康者的人格因素、专注职业而有成就者的人格因素、富于发明创造能力者的人格因素、在新环境中有成长力的人格因素、事务管理能力较强者的人格因素。</a:t>
            </a:r>
          </a:p>
          <a:p>
            <a:endParaRPr lang="zh-CN" altLang="en-US" sz="2400" dirty="0">
              <a:latin typeface="KaiTi" panose="02010609060101010101" pitchFamily="49" charset="-122"/>
              <a:ea typeface="KaiTi" panose="02010609060101010101" pitchFamily="49" charset="-122"/>
            </a:endParaRPr>
          </a:p>
        </p:txBody>
      </p:sp>
      <p:sp>
        <p:nvSpPr>
          <p:cNvPr id="5" name="e7d195523061f1c0"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hidden="1"/>
          <p:cNvSpPr txBox="1"/>
          <p:nvPr/>
        </p:nvSpPr>
        <p:spPr>
          <a:xfrm>
            <a:off x="-355600" y="1803400"/>
            <a:ext cx="293927" cy="1016000"/>
          </a:xfrm>
          <a:prstGeom prst="rect">
            <a:avLst/>
          </a:prstGeom>
          <a:noFill/>
        </p:spPr>
        <p:txBody>
          <a:bodyPr vert="wordArtVert" rtlCol="0">
            <a:spAutoFit/>
          </a:bodyPr>
          <a:lstStyle/>
          <a:p>
            <a:r>
              <a:rPr lang="en-US" altLang="zh-CN" sz="100"/>
              <a:t>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a:t>
            </a:r>
            <a:endParaRPr lang="zh-CN" altLang="en-US" sz="100"/>
          </a:p>
        </p:txBody>
      </p:sp>
    </p:spTree>
    <p:extLst>
      <p:ext uri="{BB962C8B-B14F-4D97-AF65-F5344CB8AC3E}">
        <p14:creationId xmlns:p14="http://schemas.microsoft.com/office/powerpoint/2010/main" val="2664294376"/>
      </p:ext>
    </p:extLst>
  </p:cSld>
  <p:clrMapOvr>
    <a:masterClrMapping/>
  </p:clrMapOvr>
  <p:transition spd="slow" advTm="0">
    <p:fade/>
  </p:transition>
</p:sld>
</file>

<file path=ppt/slides/slide1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矩形 24"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549157" y="-975631"/>
            <a:ext cx="583096" cy="838080"/>
          </a:xfrm>
          <a:prstGeom prst="rect">
            <a:avLst/>
          </a:prstGeom>
          <a:solidFill>
            <a:srgbClr val="365B7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 name="矩形 25"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1132253" y="-975631"/>
            <a:ext cx="583096" cy="838080"/>
          </a:xfrm>
          <a:prstGeom prst="rect">
            <a:avLst/>
          </a:prstGeom>
          <a:solidFill>
            <a:srgbClr val="96648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 name="矩形 26"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1715349" y="-975631"/>
            <a:ext cx="583096" cy="838080"/>
          </a:xfrm>
          <a:prstGeom prst="rect">
            <a:avLst/>
          </a:prstGeom>
          <a:solidFill>
            <a:srgbClr val="D06F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 name="矩形 27"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2298446" y="-975631"/>
            <a:ext cx="583096" cy="838080"/>
          </a:xfrm>
          <a:prstGeom prst="rect">
            <a:avLst/>
          </a:prstGeom>
          <a:solidFill>
            <a:srgbClr val="F779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 name="矩形 28"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2881542" y="-975631"/>
            <a:ext cx="583096" cy="838080"/>
          </a:xfrm>
          <a:prstGeom prst="rect">
            <a:avLst/>
          </a:prstGeom>
          <a:solidFill>
            <a:srgbClr val="F8AD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cxnSp>
        <p:nvCxnSpPr>
          <p:cNvPr id="46" name="直接连接符 45"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CxnSpPr/>
          <p:nvPr/>
        </p:nvCxnSpPr>
        <p:spPr>
          <a:xfrm>
            <a:off x="3246637" y="1273629"/>
            <a:ext cx="5770860"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47" name="文本框 46"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txBox="1"/>
          <p:nvPr/>
        </p:nvSpPr>
        <p:spPr>
          <a:xfrm>
            <a:off x="4487804" y="496471"/>
            <a:ext cx="3147015" cy="523220"/>
          </a:xfrm>
          <a:prstGeom prst="rect">
            <a:avLst/>
          </a:prstGeom>
          <a:noFill/>
        </p:spPr>
        <p:txBody>
          <a:bodyPr wrap="none" rtlCol="0">
            <a:spAutoFit/>
          </a:bodyPr>
          <a:lstStyle/>
          <a:p>
            <a:r>
              <a:rPr lang="zh-CN" altLang="en-US" sz="2800" b="1" spc="500" dirty="0">
                <a:solidFill>
                  <a:schemeClr val="bg1">
                    <a:lumMod val="50000"/>
                  </a:schemeClr>
                </a:solidFill>
                <a:latin typeface="微软雅黑" panose="020B0503020204020204" pitchFamily="34" charset="-122"/>
                <a:ea typeface="微软雅黑" panose="020B0503020204020204" pitchFamily="34" charset="-122"/>
                <a:cs typeface="Arial" panose="020B0604020202020204" pitchFamily="34" charset="0"/>
              </a:rPr>
              <a:t>（二）人格测验</a:t>
            </a:r>
            <a:endParaRPr lang="en-US" altLang="zh-CN" sz="2800" b="1" spc="500" dirty="0">
              <a:solidFill>
                <a:schemeClr val="bg1">
                  <a:lumMod val="50000"/>
                </a:schemeClr>
              </a:solidFill>
              <a:latin typeface="微软雅黑" panose="020B0503020204020204" pitchFamily="34" charset="-122"/>
              <a:ea typeface="微软雅黑" panose="020B0503020204020204" pitchFamily="34" charset="-122"/>
              <a:cs typeface="Arial" panose="020B0604020202020204" pitchFamily="34" charset="0"/>
            </a:endParaRPr>
          </a:p>
        </p:txBody>
      </p:sp>
      <p:sp>
        <p:nvSpPr>
          <p:cNvPr id="48" name="椭圆 47"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flipH="1">
            <a:off x="2686180" y="813581"/>
            <a:ext cx="157493" cy="157493"/>
          </a:xfrm>
          <a:prstGeom prst="ellipse">
            <a:avLst/>
          </a:prstGeom>
          <a:solidFill>
            <a:srgbClr val="D06F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9" name="椭圆 48"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flipH="1">
            <a:off x="2686180" y="335956"/>
            <a:ext cx="321030" cy="321030"/>
          </a:xfrm>
          <a:prstGeom prst="ellipse">
            <a:avLst/>
          </a:prstGeom>
          <a:solidFill>
            <a:srgbClr val="966481"/>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0" name="椭圆 49"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flipH="1">
            <a:off x="2991678" y="806317"/>
            <a:ext cx="219803" cy="219803"/>
          </a:xfrm>
          <a:prstGeom prst="ellipse">
            <a:avLst/>
          </a:prstGeom>
          <a:solidFill>
            <a:srgbClr val="365B7C"/>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1" name="椭圆 50"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flipH="1">
            <a:off x="2031169" y="697840"/>
            <a:ext cx="164852" cy="164852"/>
          </a:xfrm>
          <a:prstGeom prst="ellipse">
            <a:avLst/>
          </a:prstGeom>
          <a:solidFill>
            <a:srgbClr val="F779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2" name="椭圆 51"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9354354" y="755438"/>
            <a:ext cx="157493" cy="157493"/>
          </a:xfrm>
          <a:prstGeom prst="ellipse">
            <a:avLst/>
          </a:prstGeom>
          <a:solidFill>
            <a:srgbClr val="D06F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3" name="椭圆 52"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9190817" y="277813"/>
            <a:ext cx="321030" cy="321030"/>
          </a:xfrm>
          <a:prstGeom prst="ellipse">
            <a:avLst/>
          </a:prstGeom>
          <a:solidFill>
            <a:srgbClr val="966481"/>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4" name="椭圆 53"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a:off x="8986546" y="748174"/>
            <a:ext cx="219803" cy="219803"/>
          </a:xfrm>
          <a:prstGeom prst="ellipse">
            <a:avLst/>
          </a:prstGeom>
          <a:solidFill>
            <a:srgbClr val="365B7C"/>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5" name="椭圆 54"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a:off x="10002006" y="639697"/>
            <a:ext cx="164852" cy="164852"/>
          </a:xfrm>
          <a:prstGeom prst="ellipse">
            <a:avLst/>
          </a:prstGeom>
          <a:solidFill>
            <a:srgbClr val="F779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7" name="Rectangle 42"/>
          <p:cNvSpPr/>
          <p:nvPr/>
        </p:nvSpPr>
        <p:spPr>
          <a:xfrm flipH="1">
            <a:off x="853149" y="1295887"/>
            <a:ext cx="10310150" cy="1536093"/>
          </a:xfrm>
          <a:prstGeom prst="rect">
            <a:avLst/>
          </a:prstGeom>
          <a:noFill/>
          <a:ln w="12700" cap="flat" cmpd="sng" algn="ctr">
            <a:noFill/>
            <a:prstDash val="solid"/>
          </a:ln>
          <a:effectLst/>
        </p:spPr>
        <p:txBody>
          <a:bodyPr lIns="91440" tIns="0" rIns="91440" bIns="0" rtlCol="0" anchor="t"/>
          <a:lstStyle/>
          <a:p>
            <a:r>
              <a:rPr lang="zh-CN" altLang="en-US" sz="2400" dirty="0">
                <a:latin typeface="KaiTi" panose="02010609060101010101" pitchFamily="49" charset="-122"/>
                <a:ea typeface="KaiTi" panose="02010609060101010101" pitchFamily="49" charset="-122"/>
              </a:rPr>
              <a:t>双重人格及综合个性因素又被称为次级因素</a:t>
            </a:r>
            <a:r>
              <a:rPr lang="en-US" altLang="zh-CN" sz="2400" dirty="0">
                <a:latin typeface="KaiTi" panose="02010609060101010101" pitchFamily="49" charset="-122"/>
                <a:ea typeface="KaiTi" panose="02010609060101010101" pitchFamily="49" charset="-122"/>
              </a:rPr>
              <a:t>,16PF</a:t>
            </a:r>
            <a:r>
              <a:rPr lang="zh-CN" altLang="en-US" sz="2400" dirty="0">
                <a:latin typeface="KaiTi" panose="02010609060101010101" pitchFamily="49" charset="-122"/>
                <a:ea typeface="KaiTi" panose="02010609060101010101" pitchFamily="49" charset="-122"/>
              </a:rPr>
              <a:t>测验中有</a:t>
            </a:r>
            <a:r>
              <a:rPr lang="en-US" altLang="zh-CN" sz="2400" dirty="0">
                <a:latin typeface="KaiTi" panose="02010609060101010101" pitchFamily="49" charset="-122"/>
                <a:ea typeface="KaiTi" panose="02010609060101010101" pitchFamily="49" charset="-122"/>
              </a:rPr>
              <a:t>8</a:t>
            </a:r>
            <a:r>
              <a:rPr lang="zh-CN" altLang="en-US" sz="2400" dirty="0">
                <a:latin typeface="KaiTi" panose="02010609060101010101" pitchFamily="49" charset="-122"/>
                <a:ea typeface="KaiTi" panose="02010609060101010101" pitchFamily="49" charset="-122"/>
              </a:rPr>
              <a:t>种次级因素。对</a:t>
            </a:r>
            <a:r>
              <a:rPr lang="en-US" altLang="zh-CN" sz="2400" dirty="0">
                <a:latin typeface="KaiTi" panose="02010609060101010101" pitchFamily="49" charset="-122"/>
                <a:ea typeface="KaiTi" panose="02010609060101010101" pitchFamily="49" charset="-122"/>
              </a:rPr>
              <a:t>16</a:t>
            </a:r>
            <a:r>
              <a:rPr lang="zh-CN" altLang="en-US" sz="2400" dirty="0">
                <a:latin typeface="KaiTi" panose="02010609060101010101" pitchFamily="49" charset="-122"/>
                <a:ea typeface="KaiTi" panose="02010609060101010101" pitchFamily="49" charset="-122"/>
              </a:rPr>
              <a:t>种人格因素的分数不要孤立地解释</a:t>
            </a:r>
            <a:r>
              <a:rPr lang="en-US" altLang="zh-CN" sz="2400" dirty="0">
                <a:latin typeface="KaiTi" panose="02010609060101010101" pitchFamily="49" charset="-122"/>
                <a:ea typeface="KaiTi" panose="02010609060101010101" pitchFamily="49" charset="-122"/>
              </a:rPr>
              <a:t>,</a:t>
            </a:r>
            <a:r>
              <a:rPr lang="zh-CN" altLang="en-US" sz="2400" dirty="0">
                <a:latin typeface="KaiTi" panose="02010609060101010101" pitchFamily="49" charset="-122"/>
                <a:ea typeface="KaiTi" panose="02010609060101010101" pitchFamily="49" charset="-122"/>
              </a:rPr>
              <a:t>每一种因素都与其他方面有一定的关联性</a:t>
            </a:r>
            <a:r>
              <a:rPr lang="en-US" altLang="zh-CN" sz="2400" dirty="0">
                <a:latin typeface="KaiTi" panose="02010609060101010101" pitchFamily="49" charset="-122"/>
                <a:ea typeface="KaiTi" panose="02010609060101010101" pitchFamily="49" charset="-122"/>
              </a:rPr>
              <a:t>,</a:t>
            </a:r>
            <a:r>
              <a:rPr lang="zh-CN" altLang="en-US" sz="2400" dirty="0">
                <a:latin typeface="KaiTi" panose="02010609060101010101" pitchFamily="49" charset="-122"/>
                <a:ea typeface="KaiTi" panose="02010609060101010101" pitchFamily="49" charset="-122"/>
              </a:rPr>
              <a:t>不同的人格特征是组合在一起共同对人的行为方式起作用的。在评定一个人的人格特征时</a:t>
            </a:r>
            <a:r>
              <a:rPr lang="en-US" altLang="zh-CN" sz="2400" dirty="0">
                <a:latin typeface="KaiTi" panose="02010609060101010101" pitchFamily="49" charset="-122"/>
                <a:ea typeface="KaiTi" panose="02010609060101010101" pitchFamily="49" charset="-122"/>
              </a:rPr>
              <a:t>,</a:t>
            </a:r>
            <a:r>
              <a:rPr lang="zh-CN" altLang="en-US" sz="2400" dirty="0">
                <a:latin typeface="KaiTi" panose="02010609060101010101" pitchFamily="49" charset="-122"/>
                <a:ea typeface="KaiTi" panose="02010609060101010101" pitchFamily="49" charset="-122"/>
              </a:rPr>
              <a:t>一方面可以凭有关因素分数的高低予以评估</a:t>
            </a:r>
            <a:r>
              <a:rPr lang="en-US" altLang="zh-CN" sz="2400" dirty="0">
                <a:latin typeface="KaiTi" panose="02010609060101010101" pitchFamily="49" charset="-122"/>
                <a:ea typeface="KaiTi" panose="02010609060101010101" pitchFamily="49" charset="-122"/>
              </a:rPr>
              <a:t>,</a:t>
            </a:r>
            <a:r>
              <a:rPr lang="zh-CN" altLang="en-US" sz="2400" dirty="0">
                <a:latin typeface="KaiTi" panose="02010609060101010101" pitchFamily="49" charset="-122"/>
                <a:ea typeface="KaiTi" panose="02010609060101010101" pitchFamily="49" charset="-122"/>
              </a:rPr>
              <a:t>另一方面还必须参考被测者其他人格因素的状况</a:t>
            </a:r>
            <a:r>
              <a:rPr lang="en-US" altLang="zh-CN" sz="2400" dirty="0">
                <a:latin typeface="KaiTi" panose="02010609060101010101" pitchFamily="49" charset="-122"/>
                <a:ea typeface="KaiTi" panose="02010609060101010101" pitchFamily="49" charset="-122"/>
              </a:rPr>
              <a:t>,</a:t>
            </a:r>
            <a:r>
              <a:rPr lang="zh-CN" altLang="en-US" sz="2400" dirty="0">
                <a:latin typeface="KaiTi" panose="02010609060101010101" pitchFamily="49" charset="-122"/>
                <a:ea typeface="KaiTi" panose="02010609060101010101" pitchFamily="49" charset="-122"/>
              </a:rPr>
              <a:t>进行全面考察。</a:t>
            </a:r>
            <a:r>
              <a:rPr lang="en-US" altLang="zh-CN" sz="2400" dirty="0">
                <a:latin typeface="KaiTi" panose="02010609060101010101" pitchFamily="49" charset="-122"/>
                <a:ea typeface="KaiTi" panose="02010609060101010101" pitchFamily="49" charset="-122"/>
              </a:rPr>
              <a:t>16PF</a:t>
            </a:r>
            <a:r>
              <a:rPr lang="zh-CN" altLang="en-US" sz="2400" dirty="0">
                <a:latin typeface="KaiTi" panose="02010609060101010101" pitchFamily="49" charset="-122"/>
                <a:ea typeface="KaiTi" panose="02010609060101010101" pitchFamily="49" charset="-122"/>
              </a:rPr>
              <a:t>各人格测验因素定义如表</a:t>
            </a:r>
            <a:r>
              <a:rPr lang="en-US" altLang="zh-CN" sz="2400" dirty="0">
                <a:latin typeface="KaiTi" panose="02010609060101010101" pitchFamily="49" charset="-122"/>
                <a:ea typeface="KaiTi" panose="02010609060101010101" pitchFamily="49" charset="-122"/>
              </a:rPr>
              <a:t>6—6</a:t>
            </a:r>
            <a:r>
              <a:rPr lang="zh-CN" altLang="en-US" sz="2400" dirty="0">
                <a:latin typeface="KaiTi" panose="02010609060101010101" pitchFamily="49" charset="-122"/>
                <a:ea typeface="KaiTi" panose="02010609060101010101" pitchFamily="49" charset="-122"/>
              </a:rPr>
              <a:t>所示。 </a:t>
            </a:r>
          </a:p>
          <a:p>
            <a:endParaRPr lang="zh-CN" altLang="en-US" sz="2400" dirty="0">
              <a:latin typeface="KaiTi" panose="02010609060101010101" pitchFamily="49" charset="-122"/>
              <a:ea typeface="KaiTi" panose="02010609060101010101" pitchFamily="49" charset="-122"/>
            </a:endParaRPr>
          </a:p>
        </p:txBody>
      </p:sp>
      <p:sp>
        <p:nvSpPr>
          <p:cNvPr id="5" name="e7d195523061f1c0"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hidden="1"/>
          <p:cNvSpPr txBox="1"/>
          <p:nvPr/>
        </p:nvSpPr>
        <p:spPr>
          <a:xfrm>
            <a:off x="-355600" y="1803400"/>
            <a:ext cx="293927" cy="1016000"/>
          </a:xfrm>
          <a:prstGeom prst="rect">
            <a:avLst/>
          </a:prstGeom>
          <a:noFill/>
        </p:spPr>
        <p:txBody>
          <a:bodyPr vert="wordArtVert" rtlCol="0">
            <a:spAutoFit/>
          </a:bodyPr>
          <a:lstStyle/>
          <a:p>
            <a:r>
              <a:rPr lang="en-US" altLang="zh-CN" sz="100"/>
              <a:t>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a:t>
            </a:r>
            <a:endParaRPr lang="zh-CN" altLang="en-US" sz="100"/>
          </a:p>
        </p:txBody>
      </p:sp>
      <p:pic>
        <p:nvPicPr>
          <p:cNvPr id="19" name="Picture 4">
            <a:extLst>
              <a:ext uri="{FF2B5EF4-FFF2-40B4-BE49-F238E27FC236}">
                <a16:creationId xmlns:a16="http://schemas.microsoft.com/office/drawing/2014/main" id="{E6D2DC2F-C617-DD41-9CC1-1E9E78F972A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423801" y="3587168"/>
            <a:ext cx="9739499" cy="31279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635229982"/>
      </p:ext>
    </p:extLst>
  </p:cSld>
  <p:clrMapOvr>
    <a:masterClrMapping/>
  </p:clrMapOvr>
  <p:transition spd="slow" advTm="0">
    <p:fade/>
  </p:transition>
</p:sld>
</file>

<file path=ppt/slides/slide1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endParaRPr lang="zh-CN" altLang="en-US"/>
          </a:p>
        </p:txBody>
      </p:sp>
      <p:pic>
        <p:nvPicPr>
          <p:cNvPr id="3" name="Picture 4">
            <a:extLst>
              <a:ext uri="{FF2B5EF4-FFF2-40B4-BE49-F238E27FC236}">
                <a16:creationId xmlns:a16="http://schemas.microsoft.com/office/drawing/2014/main" id="{5B532146-97B2-2042-B188-E5E6FD8B6AF9}"/>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038350" y="756664"/>
            <a:ext cx="7829550" cy="5440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156684916"/>
      </p:ext>
    </p:extLst>
  </p:cSld>
  <p:clrMapOvr>
    <a:masterClrMapping/>
  </p:clrMapOvr>
</p:sld>
</file>

<file path=ppt/slides/slide1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矩形 8"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549157" y="-975631"/>
            <a:ext cx="583096" cy="838080"/>
          </a:xfrm>
          <a:prstGeom prst="rect">
            <a:avLst/>
          </a:prstGeom>
          <a:solidFill>
            <a:srgbClr val="365B7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 name="矩形 9"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1132253" y="-975631"/>
            <a:ext cx="583096" cy="838080"/>
          </a:xfrm>
          <a:prstGeom prst="rect">
            <a:avLst/>
          </a:prstGeom>
          <a:solidFill>
            <a:srgbClr val="96648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 name="矩形 10"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1715349" y="-975631"/>
            <a:ext cx="583096" cy="838080"/>
          </a:xfrm>
          <a:prstGeom prst="rect">
            <a:avLst/>
          </a:prstGeom>
          <a:solidFill>
            <a:srgbClr val="D06F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 name="矩形 11"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2298446" y="-975631"/>
            <a:ext cx="583096" cy="838080"/>
          </a:xfrm>
          <a:prstGeom prst="rect">
            <a:avLst/>
          </a:prstGeom>
          <a:solidFill>
            <a:srgbClr val="F779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 name="矩形 12"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2881542" y="-975631"/>
            <a:ext cx="583096" cy="838080"/>
          </a:xfrm>
          <a:prstGeom prst="rect">
            <a:avLst/>
          </a:prstGeom>
          <a:solidFill>
            <a:srgbClr val="F8AD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 name="椭圆 13"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4386271" y="1413079"/>
            <a:ext cx="2919766" cy="2919766"/>
          </a:xfrm>
          <a:prstGeom prst="ellipse">
            <a:avLst/>
          </a:prstGeom>
          <a:solidFill>
            <a:schemeClr val="bg1">
              <a:lumMod val="75000"/>
            </a:schemeClr>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28" name="组合 27"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GrpSpPr/>
          <p:nvPr/>
        </p:nvGrpSpPr>
        <p:grpSpPr>
          <a:xfrm>
            <a:off x="3279212" y="5038423"/>
            <a:ext cx="5631833" cy="1137293"/>
            <a:chOff x="5525820" y="970544"/>
            <a:chExt cx="4865710" cy="982582"/>
          </a:xfrm>
        </p:grpSpPr>
        <p:grpSp>
          <p:nvGrpSpPr>
            <p:cNvPr id="29" name="组合 28"/>
            <p:cNvGrpSpPr/>
            <p:nvPr/>
          </p:nvGrpSpPr>
          <p:grpSpPr>
            <a:xfrm>
              <a:off x="5525820" y="970544"/>
              <a:ext cx="4865710" cy="982582"/>
              <a:chOff x="5525820" y="970544"/>
              <a:chExt cx="4865710" cy="982582"/>
            </a:xfrm>
          </p:grpSpPr>
          <p:sp>
            <p:nvSpPr>
              <p:cNvPr id="31" name="圆角矩形 30"/>
              <p:cNvSpPr/>
              <p:nvPr/>
            </p:nvSpPr>
            <p:spPr>
              <a:xfrm>
                <a:off x="5525820" y="970544"/>
                <a:ext cx="4865710" cy="982582"/>
              </a:xfrm>
              <a:prstGeom prst="roundRect">
                <a:avLst>
                  <a:gd name="adj" fmla="val 50000"/>
                </a:avLst>
              </a:prstGeom>
              <a:gradFill>
                <a:gsLst>
                  <a:gs pos="0">
                    <a:schemeClr val="bg1"/>
                  </a:gs>
                  <a:gs pos="100000">
                    <a:srgbClr val="D1D1D1"/>
                  </a:gs>
                </a:gsLst>
                <a:lin ang="5400000" scaled="0"/>
              </a:gradFill>
              <a:ln>
                <a:noFill/>
              </a:ln>
              <a:effectLst>
                <a:outerShdw blurRad="127000" dist="508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 name="圆角矩形 31"/>
              <p:cNvSpPr/>
              <p:nvPr/>
            </p:nvSpPr>
            <p:spPr>
              <a:xfrm>
                <a:off x="5768404" y="1088419"/>
                <a:ext cx="4539809" cy="749678"/>
              </a:xfrm>
              <a:prstGeom prst="roundRect">
                <a:avLst>
                  <a:gd name="adj" fmla="val 50000"/>
                </a:avLst>
              </a:prstGeom>
              <a:gradFill>
                <a:gsLst>
                  <a:gs pos="0">
                    <a:schemeClr val="bg1"/>
                  </a:gs>
                  <a:gs pos="100000">
                    <a:srgbClr val="D1D1D1"/>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4800" dirty="0">
                    <a:solidFill>
                      <a:schemeClr val="tx1"/>
                    </a:solidFill>
                    <a:latin typeface="KaiTi" panose="02010609060101010101" pitchFamily="49" charset="-122"/>
                    <a:ea typeface="KaiTi" panose="02010609060101010101" pitchFamily="49" charset="-122"/>
                  </a:rPr>
                  <a:t>能力倾向测验</a:t>
                </a:r>
              </a:p>
            </p:txBody>
          </p:sp>
        </p:grpSp>
        <p:sp>
          <p:nvSpPr>
            <p:cNvPr id="30" name="文本框 29" descr="e7d195523061f1c0deeec63e560781cfd59afb0ea006f2a87ABB68BF51EA6619813959095094C18C62A12F549504892A4AAA8C1554C6663626E05CA27F281A14E6983772AFC3FB97135759321DEA3D703E9D8D869A2273EE84F8CAFF6F755178F38330D862923FEB0607E18DEE43D2E176D46B2866D88DD46CC4CE617A3D848542E4F074681214E3"/>
            <p:cNvSpPr txBox="1"/>
            <p:nvPr/>
          </p:nvSpPr>
          <p:spPr>
            <a:xfrm>
              <a:off x="6349929" y="1242853"/>
              <a:ext cx="159601" cy="651476"/>
            </a:xfrm>
            <a:prstGeom prst="rect">
              <a:avLst/>
            </a:prstGeom>
            <a:noFill/>
          </p:spPr>
          <p:txBody>
            <a:bodyPr wrap="none" rtlCol="0">
              <a:spAutoFit/>
            </a:bodyPr>
            <a:lstStyle/>
            <a:p>
              <a:endParaRPr lang="zh-CN" altLang="en-US" sz="4300" b="1" spc="300" dirty="0">
                <a:solidFill>
                  <a:srgbClr val="966481"/>
                </a:solidFill>
                <a:latin typeface="微软雅黑" panose="020B0503020204020204" pitchFamily="34" charset="-122"/>
                <a:ea typeface="微软雅黑" panose="020B0503020204020204" pitchFamily="34" charset="-122"/>
                <a:cs typeface="Kartika" panose="02020503030404060203" pitchFamily="18" charset="0"/>
              </a:endParaRPr>
            </a:p>
          </p:txBody>
        </p:sp>
      </p:grpSp>
      <p:grpSp>
        <p:nvGrpSpPr>
          <p:cNvPr id="2" name="组合 1"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GrpSpPr/>
          <p:nvPr/>
        </p:nvGrpSpPr>
        <p:grpSpPr>
          <a:xfrm>
            <a:off x="4856224" y="1413080"/>
            <a:ext cx="2919766" cy="2919766"/>
            <a:chOff x="4856224" y="1413080"/>
            <a:chExt cx="2919766" cy="2919766"/>
          </a:xfrm>
        </p:grpSpPr>
        <p:sp>
          <p:nvSpPr>
            <p:cNvPr id="7" name="椭圆 6" descr="e7d195523061f1c0deeec63e560781cfd59afb0ea006f2a87ABB68BF51EA6619813959095094C18C62A12F549504892A4AAA8C1554C6663626E05CA27F281A14E6983772AFC3FB97135759321DEA3D709AACD122C08E6ED1C77BAD4A88EF4CD28A80260D8F97957F436F83C1F553EF0169027D0DBFA7A77088E1513DBDFC101C4B4DFF310B01A5021663E46B6BC2AAB5"/>
            <p:cNvSpPr>
              <a:spLocks noChangeAspect="1"/>
            </p:cNvSpPr>
            <p:nvPr/>
          </p:nvSpPr>
          <p:spPr>
            <a:xfrm>
              <a:off x="4856224" y="1413080"/>
              <a:ext cx="2919766" cy="2919766"/>
            </a:xfrm>
            <a:prstGeom prst="ellipse">
              <a:avLst/>
            </a:prstGeom>
            <a:gradFill>
              <a:gsLst>
                <a:gs pos="0">
                  <a:schemeClr val="bg1"/>
                </a:gs>
                <a:gs pos="100000">
                  <a:srgbClr val="C7C7C7"/>
                </a:gs>
              </a:gsLst>
              <a:lin ang="13200000" scaled="0"/>
            </a:gradFill>
            <a:ln w="22225">
              <a:solidFill>
                <a:schemeClr val="bg1"/>
              </a:solidFill>
            </a:ln>
            <a:effectLst>
              <a:outerShdw blurRad="393700" dist="1270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22" name="组合 21"/>
            <p:cNvGrpSpPr/>
            <p:nvPr/>
          </p:nvGrpSpPr>
          <p:grpSpPr>
            <a:xfrm>
              <a:off x="5611733" y="2557155"/>
              <a:ext cx="1423473" cy="705784"/>
              <a:chOff x="1923908" y="2803742"/>
              <a:chExt cx="803116" cy="398200"/>
            </a:xfrm>
            <a:solidFill>
              <a:srgbClr val="966481"/>
            </a:solidFill>
          </p:grpSpPr>
          <p:sp>
            <p:nvSpPr>
              <p:cNvPr id="23" name="Freeform 27"/>
              <p:cNvSpPr>
                <a:spLocks/>
              </p:cNvSpPr>
              <p:nvPr/>
            </p:nvSpPr>
            <p:spPr bwMode="auto">
              <a:xfrm>
                <a:off x="2354679" y="2813693"/>
                <a:ext cx="372345" cy="388249"/>
              </a:xfrm>
              <a:custGeom>
                <a:avLst/>
                <a:gdLst>
                  <a:gd name="T0" fmla="*/ 6 w 38"/>
                  <a:gd name="T1" fmla="*/ 24 h 38"/>
                  <a:gd name="T2" fmla="*/ 7 w 38"/>
                  <a:gd name="T3" fmla="*/ 22 h 38"/>
                  <a:gd name="T4" fmla="*/ 8 w 38"/>
                  <a:gd name="T5" fmla="*/ 22 h 38"/>
                  <a:gd name="T6" fmla="*/ 10 w 38"/>
                  <a:gd name="T7" fmla="*/ 21 h 38"/>
                  <a:gd name="T8" fmla="*/ 28 w 38"/>
                  <a:gd name="T9" fmla="*/ 21 h 38"/>
                  <a:gd name="T10" fmla="*/ 32 w 38"/>
                  <a:gd name="T11" fmla="*/ 21 h 38"/>
                  <a:gd name="T12" fmla="*/ 35 w 38"/>
                  <a:gd name="T13" fmla="*/ 19 h 38"/>
                  <a:gd name="T14" fmla="*/ 38 w 38"/>
                  <a:gd name="T15" fmla="*/ 16 h 38"/>
                  <a:gd name="T16" fmla="*/ 38 w 38"/>
                  <a:gd name="T17" fmla="*/ 13 h 38"/>
                  <a:gd name="T18" fmla="*/ 38 w 38"/>
                  <a:gd name="T19" fmla="*/ 8 h 38"/>
                  <a:gd name="T20" fmla="*/ 38 w 38"/>
                  <a:gd name="T21" fmla="*/ 5 h 38"/>
                  <a:gd name="T22" fmla="*/ 35 w 38"/>
                  <a:gd name="T23" fmla="*/ 2 h 38"/>
                  <a:gd name="T24" fmla="*/ 32 w 38"/>
                  <a:gd name="T25" fmla="*/ 1 h 38"/>
                  <a:gd name="T26" fmla="*/ 28 w 38"/>
                  <a:gd name="T27" fmla="*/ 0 h 38"/>
                  <a:gd name="T28" fmla="*/ 9 w 38"/>
                  <a:gd name="T29" fmla="*/ 0 h 38"/>
                  <a:gd name="T30" fmla="*/ 6 w 38"/>
                  <a:gd name="T31" fmla="*/ 2 h 38"/>
                  <a:gd name="T32" fmla="*/ 9 w 38"/>
                  <a:gd name="T33" fmla="*/ 5 h 38"/>
                  <a:gd name="T34" fmla="*/ 28 w 38"/>
                  <a:gd name="T35" fmla="*/ 5 h 38"/>
                  <a:gd name="T36" fmla="*/ 30 w 38"/>
                  <a:gd name="T37" fmla="*/ 5 h 38"/>
                  <a:gd name="T38" fmla="*/ 32 w 38"/>
                  <a:gd name="T39" fmla="*/ 6 h 38"/>
                  <a:gd name="T40" fmla="*/ 33 w 38"/>
                  <a:gd name="T41" fmla="*/ 7 h 38"/>
                  <a:gd name="T42" fmla="*/ 33 w 38"/>
                  <a:gd name="T43" fmla="*/ 8 h 38"/>
                  <a:gd name="T44" fmla="*/ 33 w 38"/>
                  <a:gd name="T45" fmla="*/ 13 h 38"/>
                  <a:gd name="T46" fmla="*/ 33 w 38"/>
                  <a:gd name="T47" fmla="*/ 14 h 38"/>
                  <a:gd name="T48" fmla="*/ 32 w 38"/>
                  <a:gd name="T49" fmla="*/ 16 h 38"/>
                  <a:gd name="T50" fmla="*/ 30 w 38"/>
                  <a:gd name="T51" fmla="*/ 16 h 38"/>
                  <a:gd name="T52" fmla="*/ 28 w 38"/>
                  <a:gd name="T53" fmla="*/ 17 h 38"/>
                  <a:gd name="T54" fmla="*/ 10 w 38"/>
                  <a:gd name="T55" fmla="*/ 17 h 38"/>
                  <a:gd name="T56" fmla="*/ 6 w 38"/>
                  <a:gd name="T57" fmla="*/ 17 h 38"/>
                  <a:gd name="T58" fmla="*/ 3 w 38"/>
                  <a:gd name="T59" fmla="*/ 19 h 38"/>
                  <a:gd name="T60" fmla="*/ 1 w 38"/>
                  <a:gd name="T61" fmla="*/ 22 h 38"/>
                  <a:gd name="T62" fmla="*/ 0 w 38"/>
                  <a:gd name="T63" fmla="*/ 25 h 38"/>
                  <a:gd name="T64" fmla="*/ 0 w 38"/>
                  <a:gd name="T65" fmla="*/ 29 h 38"/>
                  <a:gd name="T66" fmla="*/ 1 w 38"/>
                  <a:gd name="T67" fmla="*/ 33 h 38"/>
                  <a:gd name="T68" fmla="*/ 3 w 38"/>
                  <a:gd name="T69" fmla="*/ 36 h 38"/>
                  <a:gd name="T70" fmla="*/ 6 w 38"/>
                  <a:gd name="T71" fmla="*/ 37 h 38"/>
                  <a:gd name="T72" fmla="*/ 10 w 38"/>
                  <a:gd name="T73" fmla="*/ 38 h 38"/>
                  <a:gd name="T74" fmla="*/ 36 w 38"/>
                  <a:gd name="T75" fmla="*/ 38 h 38"/>
                  <a:gd name="T76" fmla="*/ 38 w 38"/>
                  <a:gd name="T77" fmla="*/ 35 h 38"/>
                  <a:gd name="T78" fmla="*/ 36 w 38"/>
                  <a:gd name="T79" fmla="*/ 33 h 38"/>
                  <a:gd name="T80" fmla="*/ 10 w 38"/>
                  <a:gd name="T81" fmla="*/ 33 h 38"/>
                  <a:gd name="T82" fmla="*/ 8 w 38"/>
                  <a:gd name="T83" fmla="*/ 33 h 38"/>
                  <a:gd name="T84" fmla="*/ 7 w 38"/>
                  <a:gd name="T85" fmla="*/ 32 h 38"/>
                  <a:gd name="T86" fmla="*/ 6 w 38"/>
                  <a:gd name="T87" fmla="*/ 31 h 38"/>
                  <a:gd name="T88" fmla="*/ 5 w 38"/>
                  <a:gd name="T89" fmla="*/ 29 h 38"/>
                  <a:gd name="T90" fmla="*/ 5 w 38"/>
                  <a:gd name="T91" fmla="*/ 25 h 38"/>
                  <a:gd name="T92" fmla="*/ 6 w 38"/>
                  <a:gd name="T93" fmla="*/ 24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8" h="38">
                    <a:moveTo>
                      <a:pt x="6" y="24"/>
                    </a:moveTo>
                    <a:cubicBezTo>
                      <a:pt x="6" y="23"/>
                      <a:pt x="6" y="23"/>
                      <a:pt x="7" y="22"/>
                    </a:cubicBezTo>
                    <a:cubicBezTo>
                      <a:pt x="7" y="22"/>
                      <a:pt x="8" y="22"/>
                      <a:pt x="8" y="22"/>
                    </a:cubicBezTo>
                    <a:cubicBezTo>
                      <a:pt x="9" y="21"/>
                      <a:pt x="10" y="21"/>
                      <a:pt x="10" y="21"/>
                    </a:cubicBezTo>
                    <a:cubicBezTo>
                      <a:pt x="28" y="21"/>
                      <a:pt x="28" y="21"/>
                      <a:pt x="28" y="21"/>
                    </a:cubicBezTo>
                    <a:cubicBezTo>
                      <a:pt x="30" y="21"/>
                      <a:pt x="31" y="21"/>
                      <a:pt x="32" y="21"/>
                    </a:cubicBezTo>
                    <a:cubicBezTo>
                      <a:pt x="33" y="20"/>
                      <a:pt x="34" y="20"/>
                      <a:pt x="35" y="19"/>
                    </a:cubicBezTo>
                    <a:cubicBezTo>
                      <a:pt x="36" y="18"/>
                      <a:pt x="37" y="17"/>
                      <a:pt x="38" y="16"/>
                    </a:cubicBezTo>
                    <a:cubicBezTo>
                      <a:pt x="38" y="15"/>
                      <a:pt x="38" y="14"/>
                      <a:pt x="38" y="13"/>
                    </a:cubicBezTo>
                    <a:cubicBezTo>
                      <a:pt x="38" y="8"/>
                      <a:pt x="38" y="8"/>
                      <a:pt x="38" y="8"/>
                    </a:cubicBezTo>
                    <a:cubicBezTo>
                      <a:pt x="38" y="7"/>
                      <a:pt x="38" y="6"/>
                      <a:pt x="38" y="5"/>
                    </a:cubicBezTo>
                    <a:cubicBezTo>
                      <a:pt x="37" y="4"/>
                      <a:pt x="36" y="3"/>
                      <a:pt x="35" y="2"/>
                    </a:cubicBezTo>
                    <a:cubicBezTo>
                      <a:pt x="34" y="2"/>
                      <a:pt x="33" y="1"/>
                      <a:pt x="32" y="1"/>
                    </a:cubicBezTo>
                    <a:cubicBezTo>
                      <a:pt x="31" y="0"/>
                      <a:pt x="29" y="0"/>
                      <a:pt x="28" y="0"/>
                    </a:cubicBezTo>
                    <a:cubicBezTo>
                      <a:pt x="9" y="0"/>
                      <a:pt x="9" y="0"/>
                      <a:pt x="9" y="0"/>
                    </a:cubicBezTo>
                    <a:cubicBezTo>
                      <a:pt x="7" y="0"/>
                      <a:pt x="6" y="1"/>
                      <a:pt x="6" y="2"/>
                    </a:cubicBezTo>
                    <a:cubicBezTo>
                      <a:pt x="6" y="4"/>
                      <a:pt x="7" y="5"/>
                      <a:pt x="9" y="5"/>
                    </a:cubicBezTo>
                    <a:cubicBezTo>
                      <a:pt x="28" y="5"/>
                      <a:pt x="28" y="5"/>
                      <a:pt x="28" y="5"/>
                    </a:cubicBezTo>
                    <a:cubicBezTo>
                      <a:pt x="29" y="5"/>
                      <a:pt x="29" y="5"/>
                      <a:pt x="30" y="5"/>
                    </a:cubicBezTo>
                    <a:cubicBezTo>
                      <a:pt x="31" y="5"/>
                      <a:pt x="31" y="6"/>
                      <a:pt x="32" y="6"/>
                    </a:cubicBezTo>
                    <a:cubicBezTo>
                      <a:pt x="32" y="6"/>
                      <a:pt x="33" y="7"/>
                      <a:pt x="33" y="7"/>
                    </a:cubicBezTo>
                    <a:cubicBezTo>
                      <a:pt x="33" y="7"/>
                      <a:pt x="33" y="8"/>
                      <a:pt x="33" y="8"/>
                    </a:cubicBezTo>
                    <a:cubicBezTo>
                      <a:pt x="33" y="13"/>
                      <a:pt x="33" y="13"/>
                      <a:pt x="33" y="13"/>
                    </a:cubicBezTo>
                    <a:cubicBezTo>
                      <a:pt x="33" y="13"/>
                      <a:pt x="33" y="14"/>
                      <a:pt x="33" y="14"/>
                    </a:cubicBezTo>
                    <a:cubicBezTo>
                      <a:pt x="33" y="15"/>
                      <a:pt x="32" y="15"/>
                      <a:pt x="32" y="16"/>
                    </a:cubicBezTo>
                    <a:cubicBezTo>
                      <a:pt x="31" y="16"/>
                      <a:pt x="31" y="16"/>
                      <a:pt x="30" y="16"/>
                    </a:cubicBezTo>
                    <a:cubicBezTo>
                      <a:pt x="29" y="16"/>
                      <a:pt x="29" y="17"/>
                      <a:pt x="28" y="17"/>
                    </a:cubicBezTo>
                    <a:cubicBezTo>
                      <a:pt x="10" y="17"/>
                      <a:pt x="10" y="17"/>
                      <a:pt x="10" y="17"/>
                    </a:cubicBezTo>
                    <a:cubicBezTo>
                      <a:pt x="9" y="17"/>
                      <a:pt x="7" y="17"/>
                      <a:pt x="6" y="17"/>
                    </a:cubicBezTo>
                    <a:cubicBezTo>
                      <a:pt x="5" y="18"/>
                      <a:pt x="4" y="18"/>
                      <a:pt x="3" y="19"/>
                    </a:cubicBezTo>
                    <a:cubicBezTo>
                      <a:pt x="2" y="20"/>
                      <a:pt x="1" y="21"/>
                      <a:pt x="1" y="22"/>
                    </a:cubicBezTo>
                    <a:cubicBezTo>
                      <a:pt x="0" y="23"/>
                      <a:pt x="0" y="24"/>
                      <a:pt x="0" y="25"/>
                    </a:cubicBezTo>
                    <a:cubicBezTo>
                      <a:pt x="0" y="29"/>
                      <a:pt x="0" y="29"/>
                      <a:pt x="0" y="29"/>
                    </a:cubicBezTo>
                    <a:cubicBezTo>
                      <a:pt x="0" y="31"/>
                      <a:pt x="0" y="32"/>
                      <a:pt x="1" y="33"/>
                    </a:cubicBezTo>
                    <a:cubicBezTo>
                      <a:pt x="1" y="34"/>
                      <a:pt x="2" y="35"/>
                      <a:pt x="3" y="36"/>
                    </a:cubicBezTo>
                    <a:cubicBezTo>
                      <a:pt x="4" y="36"/>
                      <a:pt x="5" y="37"/>
                      <a:pt x="6" y="37"/>
                    </a:cubicBezTo>
                    <a:cubicBezTo>
                      <a:pt x="7" y="38"/>
                      <a:pt x="9" y="38"/>
                      <a:pt x="10" y="38"/>
                    </a:cubicBezTo>
                    <a:cubicBezTo>
                      <a:pt x="36" y="38"/>
                      <a:pt x="36" y="38"/>
                      <a:pt x="36" y="38"/>
                    </a:cubicBezTo>
                    <a:cubicBezTo>
                      <a:pt x="38" y="38"/>
                      <a:pt x="38" y="37"/>
                      <a:pt x="38" y="35"/>
                    </a:cubicBezTo>
                    <a:cubicBezTo>
                      <a:pt x="38" y="34"/>
                      <a:pt x="38" y="33"/>
                      <a:pt x="36" y="33"/>
                    </a:cubicBezTo>
                    <a:cubicBezTo>
                      <a:pt x="10" y="33"/>
                      <a:pt x="10" y="33"/>
                      <a:pt x="10" y="33"/>
                    </a:cubicBezTo>
                    <a:cubicBezTo>
                      <a:pt x="10" y="33"/>
                      <a:pt x="9" y="33"/>
                      <a:pt x="8" y="33"/>
                    </a:cubicBezTo>
                    <a:cubicBezTo>
                      <a:pt x="8" y="33"/>
                      <a:pt x="7" y="32"/>
                      <a:pt x="7" y="32"/>
                    </a:cubicBezTo>
                    <a:cubicBezTo>
                      <a:pt x="6" y="32"/>
                      <a:pt x="6" y="31"/>
                      <a:pt x="6" y="31"/>
                    </a:cubicBezTo>
                    <a:cubicBezTo>
                      <a:pt x="5" y="30"/>
                      <a:pt x="5" y="30"/>
                      <a:pt x="5" y="29"/>
                    </a:cubicBezTo>
                    <a:cubicBezTo>
                      <a:pt x="5" y="25"/>
                      <a:pt x="5" y="25"/>
                      <a:pt x="5" y="25"/>
                    </a:cubicBezTo>
                    <a:cubicBezTo>
                      <a:pt x="5" y="24"/>
                      <a:pt x="5" y="24"/>
                      <a:pt x="6" y="2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4" name="Freeform 31"/>
              <p:cNvSpPr>
                <a:spLocks noEditPoints="1"/>
              </p:cNvSpPr>
              <p:nvPr/>
            </p:nvSpPr>
            <p:spPr bwMode="auto">
              <a:xfrm>
                <a:off x="1923908" y="2803742"/>
                <a:ext cx="368849" cy="383966"/>
              </a:xfrm>
              <a:custGeom>
                <a:avLst/>
                <a:gdLst>
                  <a:gd name="T0" fmla="*/ 35 w 38"/>
                  <a:gd name="T1" fmla="*/ 2 h 38"/>
                  <a:gd name="T2" fmla="*/ 32 w 38"/>
                  <a:gd name="T3" fmla="*/ 1 h 38"/>
                  <a:gd name="T4" fmla="*/ 28 w 38"/>
                  <a:gd name="T5" fmla="*/ 0 h 38"/>
                  <a:gd name="T6" fmla="*/ 10 w 38"/>
                  <a:gd name="T7" fmla="*/ 0 h 38"/>
                  <a:gd name="T8" fmla="*/ 6 w 38"/>
                  <a:gd name="T9" fmla="*/ 1 h 38"/>
                  <a:gd name="T10" fmla="*/ 3 w 38"/>
                  <a:gd name="T11" fmla="*/ 2 h 38"/>
                  <a:gd name="T12" fmla="*/ 1 w 38"/>
                  <a:gd name="T13" fmla="*/ 5 h 38"/>
                  <a:gd name="T14" fmla="*/ 0 w 38"/>
                  <a:gd name="T15" fmla="*/ 8 h 38"/>
                  <a:gd name="T16" fmla="*/ 0 w 38"/>
                  <a:gd name="T17" fmla="*/ 29 h 38"/>
                  <a:gd name="T18" fmla="*/ 1 w 38"/>
                  <a:gd name="T19" fmla="*/ 33 h 38"/>
                  <a:gd name="T20" fmla="*/ 3 w 38"/>
                  <a:gd name="T21" fmla="*/ 35 h 38"/>
                  <a:gd name="T22" fmla="*/ 6 w 38"/>
                  <a:gd name="T23" fmla="*/ 37 h 38"/>
                  <a:gd name="T24" fmla="*/ 10 w 38"/>
                  <a:gd name="T25" fmla="*/ 38 h 38"/>
                  <a:gd name="T26" fmla="*/ 28 w 38"/>
                  <a:gd name="T27" fmla="*/ 38 h 38"/>
                  <a:gd name="T28" fmla="*/ 32 w 38"/>
                  <a:gd name="T29" fmla="*/ 37 h 38"/>
                  <a:gd name="T30" fmla="*/ 35 w 38"/>
                  <a:gd name="T31" fmla="*/ 36 h 38"/>
                  <a:gd name="T32" fmla="*/ 37 w 38"/>
                  <a:gd name="T33" fmla="*/ 33 h 38"/>
                  <a:gd name="T34" fmla="*/ 38 w 38"/>
                  <a:gd name="T35" fmla="*/ 29 h 38"/>
                  <a:gd name="T36" fmla="*/ 38 w 38"/>
                  <a:gd name="T37" fmla="*/ 8 h 38"/>
                  <a:gd name="T38" fmla="*/ 37 w 38"/>
                  <a:gd name="T39" fmla="*/ 5 h 38"/>
                  <a:gd name="T40" fmla="*/ 35 w 38"/>
                  <a:gd name="T41" fmla="*/ 2 h 38"/>
                  <a:gd name="T42" fmla="*/ 28 w 38"/>
                  <a:gd name="T43" fmla="*/ 33 h 38"/>
                  <a:gd name="T44" fmla="*/ 10 w 38"/>
                  <a:gd name="T45" fmla="*/ 33 h 38"/>
                  <a:gd name="T46" fmla="*/ 8 w 38"/>
                  <a:gd name="T47" fmla="*/ 33 h 38"/>
                  <a:gd name="T48" fmla="*/ 6 w 38"/>
                  <a:gd name="T49" fmla="*/ 32 h 38"/>
                  <a:gd name="T50" fmla="*/ 5 w 38"/>
                  <a:gd name="T51" fmla="*/ 31 h 38"/>
                  <a:gd name="T52" fmla="*/ 5 w 38"/>
                  <a:gd name="T53" fmla="*/ 29 h 38"/>
                  <a:gd name="T54" fmla="*/ 5 w 38"/>
                  <a:gd name="T55" fmla="*/ 8 h 38"/>
                  <a:gd name="T56" fmla="*/ 5 w 38"/>
                  <a:gd name="T57" fmla="*/ 7 h 38"/>
                  <a:gd name="T58" fmla="*/ 6 w 38"/>
                  <a:gd name="T59" fmla="*/ 6 h 38"/>
                  <a:gd name="T60" fmla="*/ 8 w 38"/>
                  <a:gd name="T61" fmla="*/ 5 h 38"/>
                  <a:gd name="T62" fmla="*/ 10 w 38"/>
                  <a:gd name="T63" fmla="*/ 5 h 38"/>
                  <a:gd name="T64" fmla="*/ 28 w 38"/>
                  <a:gd name="T65" fmla="*/ 5 h 38"/>
                  <a:gd name="T66" fmla="*/ 30 w 38"/>
                  <a:gd name="T67" fmla="*/ 5 h 38"/>
                  <a:gd name="T68" fmla="*/ 32 w 38"/>
                  <a:gd name="T69" fmla="*/ 6 h 38"/>
                  <a:gd name="T70" fmla="*/ 33 w 38"/>
                  <a:gd name="T71" fmla="*/ 7 h 38"/>
                  <a:gd name="T72" fmla="*/ 33 w 38"/>
                  <a:gd name="T73" fmla="*/ 8 h 38"/>
                  <a:gd name="T74" fmla="*/ 33 w 38"/>
                  <a:gd name="T75" fmla="*/ 29 h 38"/>
                  <a:gd name="T76" fmla="*/ 33 w 38"/>
                  <a:gd name="T77" fmla="*/ 31 h 38"/>
                  <a:gd name="T78" fmla="*/ 32 w 38"/>
                  <a:gd name="T79" fmla="*/ 32 h 38"/>
                  <a:gd name="T80" fmla="*/ 30 w 38"/>
                  <a:gd name="T81" fmla="*/ 33 h 38"/>
                  <a:gd name="T82" fmla="*/ 28 w 38"/>
                  <a:gd name="T83" fmla="*/ 33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8" h="38">
                    <a:moveTo>
                      <a:pt x="35" y="2"/>
                    </a:moveTo>
                    <a:cubicBezTo>
                      <a:pt x="34" y="2"/>
                      <a:pt x="33" y="1"/>
                      <a:pt x="32" y="1"/>
                    </a:cubicBezTo>
                    <a:cubicBezTo>
                      <a:pt x="31" y="0"/>
                      <a:pt x="29" y="0"/>
                      <a:pt x="28" y="0"/>
                    </a:cubicBezTo>
                    <a:cubicBezTo>
                      <a:pt x="10" y="0"/>
                      <a:pt x="10" y="0"/>
                      <a:pt x="10" y="0"/>
                    </a:cubicBezTo>
                    <a:cubicBezTo>
                      <a:pt x="9" y="0"/>
                      <a:pt x="7" y="0"/>
                      <a:pt x="6" y="1"/>
                    </a:cubicBezTo>
                    <a:cubicBezTo>
                      <a:pt x="5" y="1"/>
                      <a:pt x="4" y="2"/>
                      <a:pt x="3" y="2"/>
                    </a:cubicBezTo>
                    <a:cubicBezTo>
                      <a:pt x="2" y="3"/>
                      <a:pt x="1" y="4"/>
                      <a:pt x="1" y="5"/>
                    </a:cubicBezTo>
                    <a:cubicBezTo>
                      <a:pt x="0" y="6"/>
                      <a:pt x="0" y="7"/>
                      <a:pt x="0" y="8"/>
                    </a:cubicBezTo>
                    <a:cubicBezTo>
                      <a:pt x="0" y="29"/>
                      <a:pt x="0" y="29"/>
                      <a:pt x="0" y="29"/>
                    </a:cubicBezTo>
                    <a:cubicBezTo>
                      <a:pt x="0" y="31"/>
                      <a:pt x="0" y="32"/>
                      <a:pt x="1" y="33"/>
                    </a:cubicBezTo>
                    <a:cubicBezTo>
                      <a:pt x="1" y="34"/>
                      <a:pt x="2" y="35"/>
                      <a:pt x="3" y="35"/>
                    </a:cubicBezTo>
                    <a:cubicBezTo>
                      <a:pt x="4" y="36"/>
                      <a:pt x="5" y="37"/>
                      <a:pt x="6" y="37"/>
                    </a:cubicBezTo>
                    <a:cubicBezTo>
                      <a:pt x="7" y="38"/>
                      <a:pt x="9" y="38"/>
                      <a:pt x="10" y="38"/>
                    </a:cubicBezTo>
                    <a:cubicBezTo>
                      <a:pt x="28" y="38"/>
                      <a:pt x="28" y="38"/>
                      <a:pt x="28" y="38"/>
                    </a:cubicBezTo>
                    <a:cubicBezTo>
                      <a:pt x="29" y="38"/>
                      <a:pt x="31" y="38"/>
                      <a:pt x="32" y="37"/>
                    </a:cubicBezTo>
                    <a:cubicBezTo>
                      <a:pt x="33" y="37"/>
                      <a:pt x="34" y="36"/>
                      <a:pt x="35" y="36"/>
                    </a:cubicBezTo>
                    <a:cubicBezTo>
                      <a:pt x="36" y="35"/>
                      <a:pt x="37" y="34"/>
                      <a:pt x="37" y="33"/>
                    </a:cubicBezTo>
                    <a:cubicBezTo>
                      <a:pt x="38" y="32"/>
                      <a:pt x="38" y="31"/>
                      <a:pt x="38" y="29"/>
                    </a:cubicBezTo>
                    <a:cubicBezTo>
                      <a:pt x="38" y="8"/>
                      <a:pt x="38" y="8"/>
                      <a:pt x="38" y="8"/>
                    </a:cubicBezTo>
                    <a:cubicBezTo>
                      <a:pt x="38" y="7"/>
                      <a:pt x="38" y="6"/>
                      <a:pt x="37" y="5"/>
                    </a:cubicBezTo>
                    <a:cubicBezTo>
                      <a:pt x="37" y="4"/>
                      <a:pt x="36" y="3"/>
                      <a:pt x="35" y="2"/>
                    </a:cubicBezTo>
                    <a:close/>
                    <a:moveTo>
                      <a:pt x="28" y="33"/>
                    </a:moveTo>
                    <a:cubicBezTo>
                      <a:pt x="10" y="33"/>
                      <a:pt x="10" y="33"/>
                      <a:pt x="10" y="33"/>
                    </a:cubicBezTo>
                    <a:cubicBezTo>
                      <a:pt x="9" y="33"/>
                      <a:pt x="9" y="33"/>
                      <a:pt x="8" y="33"/>
                    </a:cubicBezTo>
                    <a:cubicBezTo>
                      <a:pt x="7" y="33"/>
                      <a:pt x="7" y="32"/>
                      <a:pt x="6" y="32"/>
                    </a:cubicBezTo>
                    <a:cubicBezTo>
                      <a:pt x="6" y="32"/>
                      <a:pt x="6" y="31"/>
                      <a:pt x="5" y="31"/>
                    </a:cubicBezTo>
                    <a:cubicBezTo>
                      <a:pt x="5" y="30"/>
                      <a:pt x="5" y="30"/>
                      <a:pt x="5" y="29"/>
                    </a:cubicBezTo>
                    <a:cubicBezTo>
                      <a:pt x="5" y="8"/>
                      <a:pt x="5" y="8"/>
                      <a:pt x="5" y="8"/>
                    </a:cubicBezTo>
                    <a:cubicBezTo>
                      <a:pt x="5" y="8"/>
                      <a:pt x="5" y="7"/>
                      <a:pt x="5" y="7"/>
                    </a:cubicBezTo>
                    <a:cubicBezTo>
                      <a:pt x="6" y="6"/>
                      <a:pt x="6" y="6"/>
                      <a:pt x="6" y="6"/>
                    </a:cubicBezTo>
                    <a:cubicBezTo>
                      <a:pt x="7" y="5"/>
                      <a:pt x="7" y="5"/>
                      <a:pt x="8" y="5"/>
                    </a:cubicBezTo>
                    <a:cubicBezTo>
                      <a:pt x="9" y="5"/>
                      <a:pt x="9" y="5"/>
                      <a:pt x="10" y="5"/>
                    </a:cubicBezTo>
                    <a:cubicBezTo>
                      <a:pt x="28" y="5"/>
                      <a:pt x="28" y="5"/>
                      <a:pt x="28" y="5"/>
                    </a:cubicBezTo>
                    <a:cubicBezTo>
                      <a:pt x="29" y="5"/>
                      <a:pt x="29" y="5"/>
                      <a:pt x="30" y="5"/>
                    </a:cubicBezTo>
                    <a:cubicBezTo>
                      <a:pt x="31" y="5"/>
                      <a:pt x="31" y="5"/>
                      <a:pt x="32" y="6"/>
                    </a:cubicBezTo>
                    <a:cubicBezTo>
                      <a:pt x="32" y="6"/>
                      <a:pt x="32" y="6"/>
                      <a:pt x="33" y="7"/>
                    </a:cubicBezTo>
                    <a:cubicBezTo>
                      <a:pt x="33" y="7"/>
                      <a:pt x="33" y="8"/>
                      <a:pt x="33" y="8"/>
                    </a:cubicBezTo>
                    <a:cubicBezTo>
                      <a:pt x="33" y="29"/>
                      <a:pt x="33" y="29"/>
                      <a:pt x="33" y="29"/>
                    </a:cubicBezTo>
                    <a:cubicBezTo>
                      <a:pt x="33" y="30"/>
                      <a:pt x="33" y="30"/>
                      <a:pt x="33" y="31"/>
                    </a:cubicBezTo>
                    <a:cubicBezTo>
                      <a:pt x="32" y="31"/>
                      <a:pt x="32" y="32"/>
                      <a:pt x="32" y="32"/>
                    </a:cubicBezTo>
                    <a:cubicBezTo>
                      <a:pt x="31" y="32"/>
                      <a:pt x="31" y="33"/>
                      <a:pt x="30" y="33"/>
                    </a:cubicBezTo>
                    <a:cubicBezTo>
                      <a:pt x="29" y="33"/>
                      <a:pt x="29" y="33"/>
                      <a:pt x="28" y="3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grpSp>
        <p:nvGrpSpPr>
          <p:cNvPr id="5" name="组合 4"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GrpSpPr/>
          <p:nvPr/>
        </p:nvGrpSpPr>
        <p:grpSpPr>
          <a:xfrm>
            <a:off x="4856224" y="787788"/>
            <a:ext cx="1331077" cy="1331077"/>
            <a:chOff x="4856224" y="787788"/>
            <a:chExt cx="1331077" cy="1331077"/>
          </a:xfrm>
        </p:grpSpPr>
        <p:sp>
          <p:nvSpPr>
            <p:cNvPr id="8" name="椭圆 7"/>
            <p:cNvSpPr/>
            <p:nvPr/>
          </p:nvSpPr>
          <p:spPr>
            <a:xfrm>
              <a:off x="4856224" y="787788"/>
              <a:ext cx="1331077" cy="1331077"/>
            </a:xfrm>
            <a:prstGeom prst="ellipse">
              <a:avLst/>
            </a:prstGeom>
            <a:solidFill>
              <a:srgbClr val="96648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 name="Freeform 26"/>
            <p:cNvSpPr>
              <a:spLocks noEditPoints="1"/>
            </p:cNvSpPr>
            <p:nvPr/>
          </p:nvSpPr>
          <p:spPr bwMode="auto">
            <a:xfrm>
              <a:off x="5302853" y="1191586"/>
              <a:ext cx="449263" cy="472012"/>
            </a:xfrm>
            <a:custGeom>
              <a:avLst/>
              <a:gdLst>
                <a:gd name="T0" fmla="*/ 139 w 577"/>
                <a:gd name="T1" fmla="*/ 87 h 609"/>
                <a:gd name="T2" fmla="*/ 27 w 577"/>
                <a:gd name="T3" fmla="*/ 87 h 609"/>
                <a:gd name="T4" fmla="*/ 27 w 577"/>
                <a:gd name="T5" fmla="*/ 48 h 609"/>
                <a:gd name="T6" fmla="*/ 139 w 577"/>
                <a:gd name="T7" fmla="*/ 48 h 609"/>
                <a:gd name="T8" fmla="*/ 139 w 577"/>
                <a:gd name="T9" fmla="*/ 87 h 609"/>
                <a:gd name="T10" fmla="*/ 139 w 577"/>
                <a:gd name="T11" fmla="*/ 179 h 609"/>
                <a:gd name="T12" fmla="*/ 27 w 577"/>
                <a:gd name="T13" fmla="*/ 179 h 609"/>
                <a:gd name="T14" fmla="*/ 27 w 577"/>
                <a:gd name="T15" fmla="*/ 140 h 609"/>
                <a:gd name="T16" fmla="*/ 139 w 577"/>
                <a:gd name="T17" fmla="*/ 140 h 609"/>
                <a:gd name="T18" fmla="*/ 139 w 577"/>
                <a:gd name="T19" fmla="*/ 179 h 609"/>
                <a:gd name="T20" fmla="*/ 139 w 577"/>
                <a:gd name="T21" fmla="*/ 271 h 609"/>
                <a:gd name="T22" fmla="*/ 27 w 577"/>
                <a:gd name="T23" fmla="*/ 271 h 609"/>
                <a:gd name="T24" fmla="*/ 27 w 577"/>
                <a:gd name="T25" fmla="*/ 232 h 609"/>
                <a:gd name="T26" fmla="*/ 139 w 577"/>
                <a:gd name="T27" fmla="*/ 232 h 609"/>
                <a:gd name="T28" fmla="*/ 139 w 577"/>
                <a:gd name="T29" fmla="*/ 271 h 609"/>
                <a:gd name="T30" fmla="*/ 0 w 577"/>
                <a:gd name="T31" fmla="*/ 609 h 609"/>
                <a:gd name="T32" fmla="*/ 166 w 577"/>
                <a:gd name="T33" fmla="*/ 609 h 609"/>
                <a:gd name="T34" fmla="*/ 166 w 577"/>
                <a:gd name="T35" fmla="*/ 0 h 609"/>
                <a:gd name="T36" fmla="*/ 0 w 577"/>
                <a:gd name="T37" fmla="*/ 0 h 609"/>
                <a:gd name="T38" fmla="*/ 0 w 577"/>
                <a:gd name="T39" fmla="*/ 609 h 609"/>
                <a:gd name="T40" fmla="*/ 344 w 577"/>
                <a:gd name="T41" fmla="*/ 87 h 609"/>
                <a:gd name="T42" fmla="*/ 232 w 577"/>
                <a:gd name="T43" fmla="*/ 87 h 609"/>
                <a:gd name="T44" fmla="*/ 232 w 577"/>
                <a:gd name="T45" fmla="*/ 48 h 609"/>
                <a:gd name="T46" fmla="*/ 344 w 577"/>
                <a:gd name="T47" fmla="*/ 48 h 609"/>
                <a:gd name="T48" fmla="*/ 344 w 577"/>
                <a:gd name="T49" fmla="*/ 87 h 609"/>
                <a:gd name="T50" fmla="*/ 344 w 577"/>
                <a:gd name="T51" fmla="*/ 179 h 609"/>
                <a:gd name="T52" fmla="*/ 232 w 577"/>
                <a:gd name="T53" fmla="*/ 179 h 609"/>
                <a:gd name="T54" fmla="*/ 232 w 577"/>
                <a:gd name="T55" fmla="*/ 140 h 609"/>
                <a:gd name="T56" fmla="*/ 344 w 577"/>
                <a:gd name="T57" fmla="*/ 140 h 609"/>
                <a:gd name="T58" fmla="*/ 344 w 577"/>
                <a:gd name="T59" fmla="*/ 179 h 609"/>
                <a:gd name="T60" fmla="*/ 344 w 577"/>
                <a:gd name="T61" fmla="*/ 271 h 609"/>
                <a:gd name="T62" fmla="*/ 232 w 577"/>
                <a:gd name="T63" fmla="*/ 271 h 609"/>
                <a:gd name="T64" fmla="*/ 232 w 577"/>
                <a:gd name="T65" fmla="*/ 232 h 609"/>
                <a:gd name="T66" fmla="*/ 344 w 577"/>
                <a:gd name="T67" fmla="*/ 232 h 609"/>
                <a:gd name="T68" fmla="*/ 344 w 577"/>
                <a:gd name="T69" fmla="*/ 271 h 609"/>
                <a:gd name="T70" fmla="*/ 205 w 577"/>
                <a:gd name="T71" fmla="*/ 609 h 609"/>
                <a:gd name="T72" fmla="*/ 371 w 577"/>
                <a:gd name="T73" fmla="*/ 609 h 609"/>
                <a:gd name="T74" fmla="*/ 371 w 577"/>
                <a:gd name="T75" fmla="*/ 0 h 609"/>
                <a:gd name="T76" fmla="*/ 205 w 577"/>
                <a:gd name="T77" fmla="*/ 0 h 609"/>
                <a:gd name="T78" fmla="*/ 205 w 577"/>
                <a:gd name="T79" fmla="*/ 609 h 609"/>
                <a:gd name="T80" fmla="*/ 549 w 577"/>
                <a:gd name="T81" fmla="*/ 87 h 609"/>
                <a:gd name="T82" fmla="*/ 437 w 577"/>
                <a:gd name="T83" fmla="*/ 87 h 609"/>
                <a:gd name="T84" fmla="*/ 437 w 577"/>
                <a:gd name="T85" fmla="*/ 48 h 609"/>
                <a:gd name="T86" fmla="*/ 549 w 577"/>
                <a:gd name="T87" fmla="*/ 48 h 609"/>
                <a:gd name="T88" fmla="*/ 549 w 577"/>
                <a:gd name="T89" fmla="*/ 87 h 609"/>
                <a:gd name="T90" fmla="*/ 549 w 577"/>
                <a:gd name="T91" fmla="*/ 179 h 609"/>
                <a:gd name="T92" fmla="*/ 437 w 577"/>
                <a:gd name="T93" fmla="*/ 179 h 609"/>
                <a:gd name="T94" fmla="*/ 437 w 577"/>
                <a:gd name="T95" fmla="*/ 140 h 609"/>
                <a:gd name="T96" fmla="*/ 549 w 577"/>
                <a:gd name="T97" fmla="*/ 140 h 609"/>
                <a:gd name="T98" fmla="*/ 549 w 577"/>
                <a:gd name="T99" fmla="*/ 179 h 609"/>
                <a:gd name="T100" fmla="*/ 549 w 577"/>
                <a:gd name="T101" fmla="*/ 271 h 609"/>
                <a:gd name="T102" fmla="*/ 437 w 577"/>
                <a:gd name="T103" fmla="*/ 271 h 609"/>
                <a:gd name="T104" fmla="*/ 437 w 577"/>
                <a:gd name="T105" fmla="*/ 232 h 609"/>
                <a:gd name="T106" fmla="*/ 549 w 577"/>
                <a:gd name="T107" fmla="*/ 232 h 609"/>
                <a:gd name="T108" fmla="*/ 549 w 577"/>
                <a:gd name="T109" fmla="*/ 271 h 609"/>
                <a:gd name="T110" fmla="*/ 410 w 577"/>
                <a:gd name="T111" fmla="*/ 609 h 609"/>
                <a:gd name="T112" fmla="*/ 577 w 577"/>
                <a:gd name="T113" fmla="*/ 609 h 609"/>
                <a:gd name="T114" fmla="*/ 577 w 577"/>
                <a:gd name="T115" fmla="*/ 0 h 609"/>
                <a:gd name="T116" fmla="*/ 410 w 577"/>
                <a:gd name="T117" fmla="*/ 0 h 609"/>
                <a:gd name="T118" fmla="*/ 410 w 577"/>
                <a:gd name="T119" fmla="*/ 609 h 6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77" h="609">
                  <a:moveTo>
                    <a:pt x="139" y="87"/>
                  </a:moveTo>
                  <a:lnTo>
                    <a:pt x="27" y="87"/>
                  </a:lnTo>
                  <a:lnTo>
                    <a:pt x="27" y="48"/>
                  </a:lnTo>
                  <a:lnTo>
                    <a:pt x="139" y="48"/>
                  </a:lnTo>
                  <a:lnTo>
                    <a:pt x="139" y="87"/>
                  </a:lnTo>
                  <a:close/>
                  <a:moveTo>
                    <a:pt x="139" y="179"/>
                  </a:moveTo>
                  <a:lnTo>
                    <a:pt x="27" y="179"/>
                  </a:lnTo>
                  <a:lnTo>
                    <a:pt x="27" y="140"/>
                  </a:lnTo>
                  <a:lnTo>
                    <a:pt x="139" y="140"/>
                  </a:lnTo>
                  <a:lnTo>
                    <a:pt x="139" y="179"/>
                  </a:lnTo>
                  <a:close/>
                  <a:moveTo>
                    <a:pt x="139" y="271"/>
                  </a:moveTo>
                  <a:lnTo>
                    <a:pt x="27" y="271"/>
                  </a:lnTo>
                  <a:lnTo>
                    <a:pt x="27" y="232"/>
                  </a:lnTo>
                  <a:lnTo>
                    <a:pt x="139" y="232"/>
                  </a:lnTo>
                  <a:lnTo>
                    <a:pt x="139" y="271"/>
                  </a:lnTo>
                  <a:close/>
                  <a:moveTo>
                    <a:pt x="0" y="609"/>
                  </a:moveTo>
                  <a:lnTo>
                    <a:pt x="166" y="609"/>
                  </a:lnTo>
                  <a:lnTo>
                    <a:pt x="166" y="0"/>
                  </a:lnTo>
                  <a:lnTo>
                    <a:pt x="0" y="0"/>
                  </a:lnTo>
                  <a:lnTo>
                    <a:pt x="0" y="609"/>
                  </a:lnTo>
                  <a:close/>
                  <a:moveTo>
                    <a:pt x="344" y="87"/>
                  </a:moveTo>
                  <a:lnTo>
                    <a:pt x="232" y="87"/>
                  </a:lnTo>
                  <a:lnTo>
                    <a:pt x="232" y="48"/>
                  </a:lnTo>
                  <a:lnTo>
                    <a:pt x="344" y="48"/>
                  </a:lnTo>
                  <a:lnTo>
                    <a:pt x="344" y="87"/>
                  </a:lnTo>
                  <a:close/>
                  <a:moveTo>
                    <a:pt x="344" y="179"/>
                  </a:moveTo>
                  <a:lnTo>
                    <a:pt x="232" y="179"/>
                  </a:lnTo>
                  <a:lnTo>
                    <a:pt x="232" y="140"/>
                  </a:lnTo>
                  <a:lnTo>
                    <a:pt x="344" y="140"/>
                  </a:lnTo>
                  <a:lnTo>
                    <a:pt x="344" y="179"/>
                  </a:lnTo>
                  <a:close/>
                  <a:moveTo>
                    <a:pt x="344" y="271"/>
                  </a:moveTo>
                  <a:lnTo>
                    <a:pt x="232" y="271"/>
                  </a:lnTo>
                  <a:lnTo>
                    <a:pt x="232" y="232"/>
                  </a:lnTo>
                  <a:lnTo>
                    <a:pt x="344" y="232"/>
                  </a:lnTo>
                  <a:lnTo>
                    <a:pt x="344" y="271"/>
                  </a:lnTo>
                  <a:close/>
                  <a:moveTo>
                    <a:pt x="205" y="609"/>
                  </a:moveTo>
                  <a:lnTo>
                    <a:pt x="371" y="609"/>
                  </a:lnTo>
                  <a:lnTo>
                    <a:pt x="371" y="0"/>
                  </a:lnTo>
                  <a:lnTo>
                    <a:pt x="205" y="0"/>
                  </a:lnTo>
                  <a:lnTo>
                    <a:pt x="205" y="609"/>
                  </a:lnTo>
                  <a:close/>
                  <a:moveTo>
                    <a:pt x="549" y="87"/>
                  </a:moveTo>
                  <a:lnTo>
                    <a:pt x="437" y="87"/>
                  </a:lnTo>
                  <a:lnTo>
                    <a:pt x="437" y="48"/>
                  </a:lnTo>
                  <a:lnTo>
                    <a:pt x="549" y="48"/>
                  </a:lnTo>
                  <a:lnTo>
                    <a:pt x="549" y="87"/>
                  </a:lnTo>
                  <a:close/>
                  <a:moveTo>
                    <a:pt x="549" y="179"/>
                  </a:moveTo>
                  <a:lnTo>
                    <a:pt x="437" y="179"/>
                  </a:lnTo>
                  <a:lnTo>
                    <a:pt x="437" y="140"/>
                  </a:lnTo>
                  <a:lnTo>
                    <a:pt x="549" y="140"/>
                  </a:lnTo>
                  <a:lnTo>
                    <a:pt x="549" y="179"/>
                  </a:lnTo>
                  <a:close/>
                  <a:moveTo>
                    <a:pt x="549" y="271"/>
                  </a:moveTo>
                  <a:lnTo>
                    <a:pt x="437" y="271"/>
                  </a:lnTo>
                  <a:lnTo>
                    <a:pt x="437" y="232"/>
                  </a:lnTo>
                  <a:lnTo>
                    <a:pt x="549" y="232"/>
                  </a:lnTo>
                  <a:lnTo>
                    <a:pt x="549" y="271"/>
                  </a:lnTo>
                  <a:close/>
                  <a:moveTo>
                    <a:pt x="410" y="609"/>
                  </a:moveTo>
                  <a:lnTo>
                    <a:pt x="577" y="609"/>
                  </a:lnTo>
                  <a:lnTo>
                    <a:pt x="577" y="0"/>
                  </a:lnTo>
                  <a:lnTo>
                    <a:pt x="410" y="0"/>
                  </a:lnTo>
                  <a:lnTo>
                    <a:pt x="410" y="609"/>
                  </a:lnTo>
                  <a:close/>
                </a:path>
              </a:pathLst>
            </a:custGeom>
            <a:solidFill>
              <a:srgbClr val="FEFEFE"/>
            </a:solidFill>
            <a:ln>
              <a:noFill/>
            </a:ln>
          </p:spPr>
          <p:txBody>
            <a:bodyPr vert="horz" wrap="square" lIns="91440" tIns="45720" rIns="91440" bIns="45720" numCol="1" anchor="t" anchorCtr="0" compatLnSpc="1">
              <a:prstTxWarp prst="textNoShape">
                <a:avLst/>
              </a:prstTxWarp>
            </a:bodyPr>
            <a:lstStyle/>
            <a:p>
              <a:endParaRPr lang="zh-CN" altLang="en-US">
                <a:solidFill>
                  <a:schemeClr val="accent2"/>
                </a:solidFill>
              </a:endParaRPr>
            </a:p>
          </p:txBody>
        </p:sp>
      </p:grpSp>
      <p:sp>
        <p:nvSpPr>
          <p:cNvPr id="6" name="e7d195523061f1c0"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hidden="1"/>
          <p:cNvSpPr txBox="1"/>
          <p:nvPr/>
        </p:nvSpPr>
        <p:spPr>
          <a:xfrm>
            <a:off x="-355600" y="1803400"/>
            <a:ext cx="293927" cy="1016000"/>
          </a:xfrm>
          <a:prstGeom prst="rect">
            <a:avLst/>
          </a:prstGeom>
          <a:noFill/>
        </p:spPr>
        <p:txBody>
          <a:bodyPr vert="wordArtVert" rtlCol="0">
            <a:spAutoFit/>
          </a:bodyPr>
          <a:lstStyle/>
          <a:p>
            <a:r>
              <a:rPr lang="en-US" altLang="zh-CN" sz="100"/>
              <a:t>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a:t>
            </a:r>
            <a:endParaRPr lang="zh-CN" altLang="en-US" sz="100"/>
          </a:p>
        </p:txBody>
      </p:sp>
    </p:spTree>
    <p:extLst>
      <p:ext uri="{BB962C8B-B14F-4D97-AF65-F5344CB8AC3E}">
        <p14:creationId xmlns:p14="http://schemas.microsoft.com/office/powerpoint/2010/main" val="2087966490"/>
      </p:ext>
    </p:extLst>
  </p:cSld>
  <p:clrMapOvr>
    <a:masterClrMapping/>
  </p:clrMapOvr>
  <mc:AlternateContent xmlns:mc="http://schemas.openxmlformats.org/markup-compatibility/2006" xmlns:p14="http://schemas.microsoft.com/office/powerpoint/2010/main">
    <mc:Choice Requires="p14">
      <p:transition spd="slow" p14:dur="3000" advTm="0">
        <p14:shred/>
      </p:transition>
    </mc:Choice>
    <mc:Fallback xmlns="">
      <p:transition spd="slow"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44000" fill="hold" grpId="0" nodeType="withEffect">
                                  <p:stCondLst>
                                    <p:cond delay="0"/>
                                  </p:stCondLst>
                                  <p:childTnLst>
                                    <p:set>
                                      <p:cBhvr>
                                        <p:cTn id="6" dur="1" fill="hold">
                                          <p:stCondLst>
                                            <p:cond delay="0"/>
                                          </p:stCondLst>
                                        </p:cTn>
                                        <p:tgtEl>
                                          <p:spTgt spid="14"/>
                                        </p:tgtEl>
                                        <p:attrNameLst>
                                          <p:attrName>style.visibility</p:attrName>
                                        </p:attrNameLst>
                                      </p:cBhvr>
                                      <p:to>
                                        <p:strVal val="visible"/>
                                      </p:to>
                                    </p:set>
                                    <p:anim calcmode="lin" valueType="num">
                                      <p:cBhvr additive="base">
                                        <p:cTn id="7" dur="750" fill="hold"/>
                                        <p:tgtEl>
                                          <p:spTgt spid="14"/>
                                        </p:tgtEl>
                                        <p:attrNameLst>
                                          <p:attrName>ppt_x</p:attrName>
                                        </p:attrNameLst>
                                      </p:cBhvr>
                                      <p:tavLst>
                                        <p:tav tm="0">
                                          <p:val>
                                            <p:strVal val="0-#ppt_w/2"/>
                                          </p:val>
                                        </p:tav>
                                        <p:tav tm="100000">
                                          <p:val>
                                            <p:strVal val="#ppt_x"/>
                                          </p:val>
                                        </p:tav>
                                      </p:tavLst>
                                    </p:anim>
                                    <p:anim calcmode="lin" valueType="num">
                                      <p:cBhvr additive="base">
                                        <p:cTn id="8" dur="750" fill="hold"/>
                                        <p:tgtEl>
                                          <p:spTgt spid="14"/>
                                        </p:tgtEl>
                                        <p:attrNameLst>
                                          <p:attrName>ppt_y</p:attrName>
                                        </p:attrNameLst>
                                      </p:cBhvr>
                                      <p:tavLst>
                                        <p:tav tm="0">
                                          <p:val>
                                            <p:strVal val="#ppt_y"/>
                                          </p:val>
                                        </p:tav>
                                        <p:tav tm="100000">
                                          <p:val>
                                            <p:strVal val="#ppt_y"/>
                                          </p:val>
                                        </p:tav>
                                      </p:tavLst>
                                    </p:anim>
                                  </p:childTnLst>
                                </p:cTn>
                              </p:par>
                              <p:par>
                                <p:cTn id="9" presetID="2" presetClass="entr" presetSubtype="2" decel="44000" fill="hold" nodeType="with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additive="base">
                                        <p:cTn id="11" dur="750" fill="hold"/>
                                        <p:tgtEl>
                                          <p:spTgt spid="2"/>
                                        </p:tgtEl>
                                        <p:attrNameLst>
                                          <p:attrName>ppt_x</p:attrName>
                                        </p:attrNameLst>
                                      </p:cBhvr>
                                      <p:tavLst>
                                        <p:tav tm="0">
                                          <p:val>
                                            <p:strVal val="1+#ppt_w/2"/>
                                          </p:val>
                                        </p:tav>
                                        <p:tav tm="100000">
                                          <p:val>
                                            <p:strVal val="#ppt_x"/>
                                          </p:val>
                                        </p:tav>
                                      </p:tavLst>
                                    </p:anim>
                                    <p:anim calcmode="lin" valueType="num">
                                      <p:cBhvr additive="base">
                                        <p:cTn id="12" dur="750" fill="hold"/>
                                        <p:tgtEl>
                                          <p:spTgt spid="2"/>
                                        </p:tgtEl>
                                        <p:attrNameLst>
                                          <p:attrName>ppt_y</p:attrName>
                                        </p:attrNameLst>
                                      </p:cBhvr>
                                      <p:tavLst>
                                        <p:tav tm="0">
                                          <p:val>
                                            <p:strVal val="#ppt_y"/>
                                          </p:val>
                                        </p:tav>
                                        <p:tav tm="100000">
                                          <p:val>
                                            <p:strVal val="#ppt_y"/>
                                          </p:val>
                                        </p:tav>
                                      </p:tavLst>
                                    </p:anim>
                                  </p:childTnLst>
                                </p:cTn>
                              </p:par>
                            </p:childTnLst>
                          </p:cTn>
                        </p:par>
                        <p:par>
                          <p:cTn id="13" fill="hold">
                            <p:stCondLst>
                              <p:cond delay="750"/>
                            </p:stCondLst>
                            <p:childTnLst>
                              <p:par>
                                <p:cTn id="14" presetID="47" presetClass="entr" presetSubtype="0" fill="hold" nodeType="afterEffect">
                                  <p:stCondLst>
                                    <p:cond delay="0"/>
                                  </p:stCondLst>
                                  <p:childTnLst>
                                    <p:set>
                                      <p:cBhvr>
                                        <p:cTn id="15" dur="1" fill="hold">
                                          <p:stCondLst>
                                            <p:cond delay="0"/>
                                          </p:stCondLst>
                                        </p:cTn>
                                        <p:tgtEl>
                                          <p:spTgt spid="5"/>
                                        </p:tgtEl>
                                        <p:attrNameLst>
                                          <p:attrName>style.visibility</p:attrName>
                                        </p:attrNameLst>
                                      </p:cBhvr>
                                      <p:to>
                                        <p:strVal val="visible"/>
                                      </p:to>
                                    </p:set>
                                    <p:animEffect transition="in" filter="fade">
                                      <p:cBhvr>
                                        <p:cTn id="16" dur="1000"/>
                                        <p:tgtEl>
                                          <p:spTgt spid="5"/>
                                        </p:tgtEl>
                                      </p:cBhvr>
                                    </p:animEffect>
                                    <p:anim calcmode="lin" valueType="num">
                                      <p:cBhvr>
                                        <p:cTn id="17" dur="1000" fill="hold"/>
                                        <p:tgtEl>
                                          <p:spTgt spid="5"/>
                                        </p:tgtEl>
                                        <p:attrNameLst>
                                          <p:attrName>ppt_x</p:attrName>
                                        </p:attrNameLst>
                                      </p:cBhvr>
                                      <p:tavLst>
                                        <p:tav tm="0">
                                          <p:val>
                                            <p:strVal val="#ppt_x"/>
                                          </p:val>
                                        </p:tav>
                                        <p:tav tm="100000">
                                          <p:val>
                                            <p:strVal val="#ppt_x"/>
                                          </p:val>
                                        </p:tav>
                                      </p:tavLst>
                                    </p:anim>
                                    <p:anim calcmode="lin" valueType="num">
                                      <p:cBhvr>
                                        <p:cTn id="18" dur="1000" fill="hold"/>
                                        <p:tgtEl>
                                          <p:spTgt spid="5"/>
                                        </p:tgtEl>
                                        <p:attrNameLst>
                                          <p:attrName>ppt_y</p:attrName>
                                        </p:attrNameLst>
                                      </p:cBhvr>
                                      <p:tavLst>
                                        <p:tav tm="0">
                                          <p:val>
                                            <p:strVal val="#ppt_y-.1"/>
                                          </p:val>
                                        </p:tav>
                                        <p:tav tm="100000">
                                          <p:val>
                                            <p:strVal val="#ppt_y"/>
                                          </p:val>
                                        </p:tav>
                                      </p:tavLst>
                                    </p:anim>
                                  </p:childTnLst>
                                </p:cTn>
                              </p:par>
                            </p:childTnLst>
                          </p:cTn>
                        </p:par>
                        <p:par>
                          <p:cTn id="19" fill="hold">
                            <p:stCondLst>
                              <p:cond delay="1750"/>
                            </p:stCondLst>
                            <p:childTnLst>
                              <p:par>
                                <p:cTn id="20" presetID="50" presetClass="entr" presetSubtype="0" decel="100000" fill="hold" nodeType="afterEffect">
                                  <p:stCondLst>
                                    <p:cond delay="0"/>
                                  </p:stCondLst>
                                  <p:childTnLst>
                                    <p:set>
                                      <p:cBhvr>
                                        <p:cTn id="21" dur="1" fill="hold">
                                          <p:stCondLst>
                                            <p:cond delay="0"/>
                                          </p:stCondLst>
                                        </p:cTn>
                                        <p:tgtEl>
                                          <p:spTgt spid="28"/>
                                        </p:tgtEl>
                                        <p:attrNameLst>
                                          <p:attrName>style.visibility</p:attrName>
                                        </p:attrNameLst>
                                      </p:cBhvr>
                                      <p:to>
                                        <p:strVal val="visible"/>
                                      </p:to>
                                    </p:set>
                                    <p:anim calcmode="lin" valueType="num">
                                      <p:cBhvr>
                                        <p:cTn id="22" dur="1000" fill="hold"/>
                                        <p:tgtEl>
                                          <p:spTgt spid="28"/>
                                        </p:tgtEl>
                                        <p:attrNameLst>
                                          <p:attrName>ppt_w</p:attrName>
                                        </p:attrNameLst>
                                      </p:cBhvr>
                                      <p:tavLst>
                                        <p:tav tm="0">
                                          <p:val>
                                            <p:strVal val="#ppt_w+.3"/>
                                          </p:val>
                                        </p:tav>
                                        <p:tav tm="100000">
                                          <p:val>
                                            <p:strVal val="#ppt_w"/>
                                          </p:val>
                                        </p:tav>
                                      </p:tavLst>
                                    </p:anim>
                                    <p:anim calcmode="lin" valueType="num">
                                      <p:cBhvr>
                                        <p:cTn id="23" dur="1000" fill="hold"/>
                                        <p:tgtEl>
                                          <p:spTgt spid="28"/>
                                        </p:tgtEl>
                                        <p:attrNameLst>
                                          <p:attrName>ppt_h</p:attrName>
                                        </p:attrNameLst>
                                      </p:cBhvr>
                                      <p:tavLst>
                                        <p:tav tm="0">
                                          <p:val>
                                            <p:strVal val="#ppt_h"/>
                                          </p:val>
                                        </p:tav>
                                        <p:tav tm="100000">
                                          <p:val>
                                            <p:strVal val="#ppt_h"/>
                                          </p:val>
                                        </p:tav>
                                      </p:tavLst>
                                    </p:anim>
                                    <p:animEffect transition="in" filter="fade">
                                      <p:cBhvr>
                                        <p:cTn id="24" dur="1000"/>
                                        <p:tgtEl>
                                          <p:spTgt spid="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Lst>
  </p:timing>
</p:sld>
</file>

<file path=ppt/slides/slide1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矩形 24"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549157" y="-975631"/>
            <a:ext cx="583096" cy="838080"/>
          </a:xfrm>
          <a:prstGeom prst="rect">
            <a:avLst/>
          </a:prstGeom>
          <a:solidFill>
            <a:srgbClr val="365B7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 name="矩形 25"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1132253" y="-975631"/>
            <a:ext cx="583096" cy="838080"/>
          </a:xfrm>
          <a:prstGeom prst="rect">
            <a:avLst/>
          </a:prstGeom>
          <a:solidFill>
            <a:srgbClr val="96648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 name="矩形 26"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1715349" y="-975631"/>
            <a:ext cx="583096" cy="838080"/>
          </a:xfrm>
          <a:prstGeom prst="rect">
            <a:avLst/>
          </a:prstGeom>
          <a:solidFill>
            <a:srgbClr val="D06F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 name="矩形 27"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2298446" y="-975631"/>
            <a:ext cx="583096" cy="838080"/>
          </a:xfrm>
          <a:prstGeom prst="rect">
            <a:avLst/>
          </a:prstGeom>
          <a:solidFill>
            <a:srgbClr val="F779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 name="矩形 28"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2881542" y="-975631"/>
            <a:ext cx="583096" cy="838080"/>
          </a:xfrm>
          <a:prstGeom prst="rect">
            <a:avLst/>
          </a:prstGeom>
          <a:solidFill>
            <a:srgbClr val="F8AD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6" name="任意多边形 45"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rot="4549899" flipH="1">
            <a:off x="4272876" y="-10859"/>
            <a:ext cx="3902543" cy="8315311"/>
          </a:xfrm>
          <a:custGeom>
            <a:avLst/>
            <a:gdLst>
              <a:gd name="connsiteX0" fmla="*/ 3902543 w 3902543"/>
              <a:gd name="connsiteY0" fmla="*/ 828016 h 8315311"/>
              <a:gd name="connsiteX1" fmla="*/ 3481392 w 3902543"/>
              <a:gd name="connsiteY1" fmla="*/ 0 h 8315311"/>
              <a:gd name="connsiteX2" fmla="*/ 3045878 w 3902543"/>
              <a:gd name="connsiteY2" fmla="*/ 820553 h 8315311"/>
              <a:gd name="connsiteX3" fmla="*/ 3250338 w 3902543"/>
              <a:gd name="connsiteY3" fmla="*/ 822334 h 8315311"/>
              <a:gd name="connsiteX4" fmla="*/ 3250339 w 3902543"/>
              <a:gd name="connsiteY4" fmla="*/ 2191529 h 8315311"/>
              <a:gd name="connsiteX5" fmla="*/ 2746042 w 3902543"/>
              <a:gd name="connsiteY5" fmla="*/ 2810280 h 8315311"/>
              <a:gd name="connsiteX6" fmla="*/ 2671842 w 3902543"/>
              <a:gd name="connsiteY6" fmla="*/ 2817761 h 8315311"/>
              <a:gd name="connsiteX7" fmla="*/ 1022746 w 3902543"/>
              <a:gd name="connsiteY7" fmla="*/ 2817761 h 8315311"/>
              <a:gd name="connsiteX8" fmla="*/ 0 w 3902543"/>
              <a:gd name="connsiteY8" fmla="*/ 3840507 h 8315311"/>
              <a:gd name="connsiteX9" fmla="*/ 0 w 3902543"/>
              <a:gd name="connsiteY9" fmla="*/ 3840506 h 8315311"/>
              <a:gd name="connsiteX10" fmla="*/ 1022746 w 3902543"/>
              <a:gd name="connsiteY10" fmla="*/ 4863252 h 8315311"/>
              <a:gd name="connsiteX11" fmla="*/ 2946847 w 3902543"/>
              <a:gd name="connsiteY11" fmla="*/ 4863252 h 8315311"/>
              <a:gd name="connsiteX12" fmla="*/ 2946904 w 3902543"/>
              <a:gd name="connsiteY12" fmla="*/ 4863295 h 8315311"/>
              <a:gd name="connsiteX13" fmla="*/ 3018713 w 3902543"/>
              <a:gd name="connsiteY13" fmla="*/ 4875104 h 8315311"/>
              <a:gd name="connsiteX14" fmla="*/ 3218660 w 3902543"/>
              <a:gd name="connsiteY14" fmla="*/ 4974435 h 8315311"/>
              <a:gd name="connsiteX15" fmla="*/ 3218744 w 3902543"/>
              <a:gd name="connsiteY15" fmla="*/ 4974512 h 8315311"/>
              <a:gd name="connsiteX16" fmla="*/ 3293068 w 3902543"/>
              <a:gd name="connsiteY16" fmla="*/ 5045260 h 8315311"/>
              <a:gd name="connsiteX17" fmla="*/ 3311938 w 3902543"/>
              <a:gd name="connsiteY17" fmla="*/ 5068405 h 8315311"/>
              <a:gd name="connsiteX18" fmla="*/ 3354017 w 3902543"/>
              <a:gd name="connsiteY18" fmla="*/ 5128672 h 8315311"/>
              <a:gd name="connsiteX19" fmla="*/ 3368860 w 3902543"/>
              <a:gd name="connsiteY19" fmla="*/ 5153707 h 8315311"/>
              <a:gd name="connsiteX20" fmla="*/ 3408000 w 3902543"/>
              <a:gd name="connsiteY20" fmla="*/ 5242971 h 8315311"/>
              <a:gd name="connsiteX21" fmla="*/ 3408042 w 3902543"/>
              <a:gd name="connsiteY21" fmla="*/ 5243075 h 8315311"/>
              <a:gd name="connsiteX22" fmla="*/ 3432113 w 3902543"/>
              <a:gd name="connsiteY22" fmla="*/ 5363801 h 8315311"/>
              <a:gd name="connsiteX23" fmla="*/ 3433242 w 3902543"/>
              <a:gd name="connsiteY23" fmla="*/ 5401980 h 8315311"/>
              <a:gd name="connsiteX24" fmla="*/ 3429583 w 3902543"/>
              <a:gd name="connsiteY24" fmla="*/ 5488155 h 8315311"/>
              <a:gd name="connsiteX25" fmla="*/ 3422577 w 3902543"/>
              <a:gd name="connsiteY25" fmla="*/ 5530748 h 8315311"/>
              <a:gd name="connsiteX26" fmla="*/ 3397964 w 3902543"/>
              <a:gd name="connsiteY26" fmla="*/ 5614624 h 8315311"/>
              <a:gd name="connsiteX27" fmla="*/ 3384049 w 3902543"/>
              <a:gd name="connsiteY27" fmla="*/ 5651669 h 8315311"/>
              <a:gd name="connsiteX28" fmla="*/ 3317877 w 3902543"/>
              <a:gd name="connsiteY28" fmla="*/ 5763328 h 8315311"/>
              <a:gd name="connsiteX29" fmla="*/ 1869136 w 3902543"/>
              <a:gd name="connsiteY29" fmla="*/ 7628907 h 8315311"/>
              <a:gd name="connsiteX30" fmla="*/ 1080241 w 3902543"/>
              <a:gd name="connsiteY30" fmla="*/ 7728124 h 8315311"/>
              <a:gd name="connsiteX31" fmla="*/ 864058 w 3902543"/>
              <a:gd name="connsiteY31" fmla="*/ 7246400 h 8315311"/>
              <a:gd name="connsiteX32" fmla="*/ 868617 w 3902543"/>
              <a:gd name="connsiteY32" fmla="*/ 7218676 h 8315311"/>
              <a:gd name="connsiteX33" fmla="*/ 441448 w 3902543"/>
              <a:gd name="connsiteY33" fmla="*/ 6915647 h 8315311"/>
              <a:gd name="connsiteX34" fmla="*/ 398894 w 3902543"/>
              <a:gd name="connsiteY34" fmla="*/ 7028945 h 8315311"/>
              <a:gd name="connsiteX35" fmla="*/ 760074 w 3902543"/>
              <a:gd name="connsiteY35" fmla="*/ 8100300 h 8315311"/>
              <a:gd name="connsiteX36" fmla="*/ 760073 w 3902543"/>
              <a:gd name="connsiteY36" fmla="*/ 8100298 h 8315311"/>
              <a:gd name="connsiteX37" fmla="*/ 2195148 w 3902543"/>
              <a:gd name="connsiteY37" fmla="*/ 7919812 h 8315311"/>
              <a:gd name="connsiteX38" fmla="*/ 3630471 w 3902543"/>
              <a:gd name="connsiteY38" fmla="*/ 6071514 h 8315311"/>
              <a:gd name="connsiteX39" fmla="*/ 3658730 w 3902543"/>
              <a:gd name="connsiteY39" fmla="*/ 6030659 h 8315311"/>
              <a:gd name="connsiteX40" fmla="*/ 3668957 w 3902543"/>
              <a:gd name="connsiteY40" fmla="*/ 6018266 h 8315311"/>
              <a:gd name="connsiteX41" fmla="*/ 3674982 w 3902543"/>
              <a:gd name="connsiteY41" fmla="*/ 6007163 h 8315311"/>
              <a:gd name="connsiteX42" fmla="*/ 3695551 w 3902543"/>
              <a:gd name="connsiteY42" fmla="*/ 5977428 h 8315311"/>
              <a:gd name="connsiteX43" fmla="*/ 3748769 w 3902543"/>
              <a:gd name="connsiteY43" fmla="*/ 5878778 h 8315311"/>
              <a:gd name="connsiteX44" fmla="*/ 3760891 w 3902543"/>
              <a:gd name="connsiteY44" fmla="*/ 5848890 h 8315311"/>
              <a:gd name="connsiteX45" fmla="*/ 3763253 w 3902543"/>
              <a:gd name="connsiteY45" fmla="*/ 5844538 h 8315311"/>
              <a:gd name="connsiteX46" fmla="*/ 3765200 w 3902543"/>
              <a:gd name="connsiteY46" fmla="*/ 5838262 h 8315311"/>
              <a:gd name="connsiteX47" fmla="*/ 3790244 w 3902543"/>
              <a:gd name="connsiteY47" fmla="*/ 5776511 h 8315311"/>
              <a:gd name="connsiteX48" fmla="*/ 3825650 w 3902543"/>
              <a:gd name="connsiteY48" fmla="*/ 5243936 h 8315311"/>
              <a:gd name="connsiteX49" fmla="*/ 3794491 w 3902543"/>
              <a:gd name="connsiteY49" fmla="*/ 5125121 h 8315311"/>
              <a:gd name="connsiteX50" fmla="*/ 3773198 w 3902543"/>
              <a:gd name="connsiteY50" fmla="*/ 5073146 h 8315311"/>
              <a:gd name="connsiteX51" fmla="*/ 3772686 w 3902543"/>
              <a:gd name="connsiteY51" fmla="*/ 5071423 h 8315311"/>
              <a:gd name="connsiteX52" fmla="*/ 3771575 w 3902543"/>
              <a:gd name="connsiteY52" fmla="*/ 5069187 h 8315311"/>
              <a:gd name="connsiteX53" fmla="*/ 3738334 w 3902543"/>
              <a:gd name="connsiteY53" fmla="*/ 4988052 h 8315311"/>
              <a:gd name="connsiteX54" fmla="*/ 3449985 w 3902543"/>
              <a:gd name="connsiteY54" fmla="*/ 4636438 h 8315311"/>
              <a:gd name="connsiteX55" fmla="*/ 3449984 w 3902543"/>
              <a:gd name="connsiteY55" fmla="*/ 4636438 h 8315311"/>
              <a:gd name="connsiteX56" fmla="*/ 2866636 w 3902543"/>
              <a:gd name="connsiteY56" fmla="*/ 4422336 h 8315311"/>
              <a:gd name="connsiteX57" fmla="*/ 2789950 w 3902543"/>
              <a:gd name="connsiteY57" fmla="*/ 4423692 h 8315311"/>
              <a:gd name="connsiteX58" fmla="*/ 2327210 w 3902543"/>
              <a:gd name="connsiteY58" fmla="*/ 4423692 h 8315311"/>
              <a:gd name="connsiteX59" fmla="*/ 2329981 w 3902543"/>
              <a:gd name="connsiteY59" fmla="*/ 4425658 h 8315311"/>
              <a:gd name="connsiteX60" fmla="*/ 972933 w 3902543"/>
              <a:gd name="connsiteY60" fmla="*/ 4425659 h 8315311"/>
              <a:gd name="connsiteX61" fmla="*/ 365556 w 3902543"/>
              <a:gd name="connsiteY61" fmla="*/ 3818281 h 8315311"/>
              <a:gd name="connsiteX62" fmla="*/ 850525 w 3902543"/>
              <a:gd name="connsiteY62" fmla="*/ 3223245 h 8315311"/>
              <a:gd name="connsiteX63" fmla="*/ 918676 w 3902543"/>
              <a:gd name="connsiteY63" fmla="*/ 3216374 h 8315311"/>
              <a:gd name="connsiteX64" fmla="*/ 2692447 w 3902543"/>
              <a:gd name="connsiteY64" fmla="*/ 3216374 h 8315311"/>
              <a:gd name="connsiteX65" fmla="*/ 3702890 w 3902543"/>
              <a:gd name="connsiteY65" fmla="*/ 2205931 h 8315311"/>
              <a:gd name="connsiteX66" fmla="*/ 3702890 w 3902543"/>
              <a:gd name="connsiteY66" fmla="*/ 826277 h 8315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3902543" h="8315311">
                <a:moveTo>
                  <a:pt x="3902543" y="828016"/>
                </a:moveTo>
                <a:lnTo>
                  <a:pt x="3481392" y="0"/>
                </a:lnTo>
                <a:lnTo>
                  <a:pt x="3045878" y="820553"/>
                </a:lnTo>
                <a:lnTo>
                  <a:pt x="3250338" y="822334"/>
                </a:lnTo>
                <a:lnTo>
                  <a:pt x="3250339" y="2191529"/>
                </a:lnTo>
                <a:cubicBezTo>
                  <a:pt x="3250339" y="2496741"/>
                  <a:pt x="3033844" y="2751389"/>
                  <a:pt x="2746042" y="2810280"/>
                </a:cubicBezTo>
                <a:lnTo>
                  <a:pt x="2671842" y="2817761"/>
                </a:lnTo>
                <a:lnTo>
                  <a:pt x="1022746" y="2817761"/>
                </a:lnTo>
                <a:cubicBezTo>
                  <a:pt x="457899" y="2817760"/>
                  <a:pt x="0" y="3275660"/>
                  <a:pt x="0" y="3840507"/>
                </a:cubicBezTo>
                <a:lnTo>
                  <a:pt x="0" y="3840506"/>
                </a:lnTo>
                <a:cubicBezTo>
                  <a:pt x="0" y="4405352"/>
                  <a:pt x="457899" y="4863252"/>
                  <a:pt x="1022746" y="4863252"/>
                </a:cubicBezTo>
                <a:lnTo>
                  <a:pt x="2946847" y="4863252"/>
                </a:lnTo>
                <a:lnTo>
                  <a:pt x="2946904" y="4863295"/>
                </a:lnTo>
                <a:lnTo>
                  <a:pt x="3018713" y="4875104"/>
                </a:lnTo>
                <a:cubicBezTo>
                  <a:pt x="3089291" y="4893889"/>
                  <a:pt x="3157349" y="4926822"/>
                  <a:pt x="3218660" y="4974435"/>
                </a:cubicBezTo>
                <a:lnTo>
                  <a:pt x="3218744" y="4974512"/>
                </a:lnTo>
                <a:lnTo>
                  <a:pt x="3293068" y="5045260"/>
                </a:lnTo>
                <a:lnTo>
                  <a:pt x="3311938" y="5068405"/>
                </a:lnTo>
                <a:lnTo>
                  <a:pt x="3354017" y="5128672"/>
                </a:lnTo>
                <a:lnTo>
                  <a:pt x="3368860" y="5153707"/>
                </a:lnTo>
                <a:lnTo>
                  <a:pt x="3408000" y="5242971"/>
                </a:lnTo>
                <a:lnTo>
                  <a:pt x="3408042" y="5243075"/>
                </a:lnTo>
                <a:lnTo>
                  <a:pt x="3432113" y="5363801"/>
                </a:lnTo>
                <a:lnTo>
                  <a:pt x="3433242" y="5401980"/>
                </a:lnTo>
                <a:lnTo>
                  <a:pt x="3429583" y="5488155"/>
                </a:lnTo>
                <a:lnTo>
                  <a:pt x="3422577" y="5530748"/>
                </a:lnTo>
                <a:lnTo>
                  <a:pt x="3397964" y="5614624"/>
                </a:lnTo>
                <a:lnTo>
                  <a:pt x="3384049" y="5651669"/>
                </a:lnTo>
                <a:lnTo>
                  <a:pt x="3317877" y="5763328"/>
                </a:lnTo>
                <a:lnTo>
                  <a:pt x="1869136" y="7628907"/>
                </a:lnTo>
                <a:cubicBezTo>
                  <a:pt x="1678686" y="7874153"/>
                  <a:pt x="1325485" y="7918575"/>
                  <a:pt x="1080241" y="7728124"/>
                </a:cubicBezTo>
                <a:cubicBezTo>
                  <a:pt x="926963" y="7609095"/>
                  <a:pt x="852131" y="7426489"/>
                  <a:pt x="864058" y="7246400"/>
                </a:cubicBezTo>
                <a:lnTo>
                  <a:pt x="868617" y="7218676"/>
                </a:lnTo>
                <a:lnTo>
                  <a:pt x="441448" y="6915647"/>
                </a:lnTo>
                <a:lnTo>
                  <a:pt x="398894" y="7028945"/>
                </a:lnTo>
                <a:cubicBezTo>
                  <a:pt x="296376" y="7414097"/>
                  <a:pt x="425479" y="7840465"/>
                  <a:pt x="760074" y="8100300"/>
                </a:cubicBezTo>
                <a:lnTo>
                  <a:pt x="760073" y="8100298"/>
                </a:lnTo>
                <a:cubicBezTo>
                  <a:pt x="1206198" y="8446745"/>
                  <a:pt x="1848702" y="8365938"/>
                  <a:pt x="2195148" y="7919812"/>
                </a:cubicBezTo>
                <a:lnTo>
                  <a:pt x="3630471" y="6071514"/>
                </a:lnTo>
                <a:lnTo>
                  <a:pt x="3658730" y="6030659"/>
                </a:lnTo>
                <a:lnTo>
                  <a:pt x="3668957" y="6018266"/>
                </a:lnTo>
                <a:lnTo>
                  <a:pt x="3674982" y="6007163"/>
                </a:lnTo>
                <a:lnTo>
                  <a:pt x="3695551" y="5977428"/>
                </a:lnTo>
                <a:cubicBezTo>
                  <a:pt x="3715260" y="5945253"/>
                  <a:pt x="3732993" y="5912317"/>
                  <a:pt x="3748769" y="5878778"/>
                </a:cubicBezTo>
                <a:lnTo>
                  <a:pt x="3760891" y="5848890"/>
                </a:lnTo>
                <a:lnTo>
                  <a:pt x="3763253" y="5844538"/>
                </a:lnTo>
                <a:lnTo>
                  <a:pt x="3765200" y="5838262"/>
                </a:lnTo>
                <a:lnTo>
                  <a:pt x="3790244" y="5776511"/>
                </a:lnTo>
                <a:cubicBezTo>
                  <a:pt x="3849653" y="5603576"/>
                  <a:pt x="3860630" y="5419496"/>
                  <a:pt x="3825650" y="5243936"/>
                </a:cubicBezTo>
                <a:cubicBezTo>
                  <a:pt x="3817656" y="5203807"/>
                  <a:pt x="3807259" y="5164124"/>
                  <a:pt x="3794491" y="5125121"/>
                </a:cubicBezTo>
                <a:lnTo>
                  <a:pt x="3773198" y="5073146"/>
                </a:lnTo>
                <a:lnTo>
                  <a:pt x="3772686" y="5071423"/>
                </a:lnTo>
                <a:lnTo>
                  <a:pt x="3771575" y="5069187"/>
                </a:lnTo>
                <a:lnTo>
                  <a:pt x="3738334" y="4988052"/>
                </a:lnTo>
                <a:cubicBezTo>
                  <a:pt x="3672033" y="4854731"/>
                  <a:pt x="3575458" y="4733875"/>
                  <a:pt x="3449985" y="4636438"/>
                </a:cubicBezTo>
                <a:lnTo>
                  <a:pt x="3449984" y="4636438"/>
                </a:lnTo>
                <a:cubicBezTo>
                  <a:pt x="3275716" y="4501107"/>
                  <a:pt x="3071483" y="4430971"/>
                  <a:pt x="2866636" y="4422336"/>
                </a:cubicBezTo>
                <a:lnTo>
                  <a:pt x="2789950" y="4423692"/>
                </a:lnTo>
                <a:lnTo>
                  <a:pt x="2327210" y="4423692"/>
                </a:lnTo>
                <a:lnTo>
                  <a:pt x="2329981" y="4425658"/>
                </a:lnTo>
                <a:lnTo>
                  <a:pt x="972933" y="4425659"/>
                </a:lnTo>
                <a:cubicBezTo>
                  <a:pt x="637487" y="4425660"/>
                  <a:pt x="365555" y="4153727"/>
                  <a:pt x="365556" y="3818281"/>
                </a:cubicBezTo>
                <a:cubicBezTo>
                  <a:pt x="365556" y="3524765"/>
                  <a:pt x="573754" y="3279879"/>
                  <a:pt x="850525" y="3223245"/>
                </a:cubicBezTo>
                <a:lnTo>
                  <a:pt x="918676" y="3216374"/>
                </a:lnTo>
                <a:lnTo>
                  <a:pt x="2692447" y="3216374"/>
                </a:lnTo>
                <a:cubicBezTo>
                  <a:pt x="3250499" y="3216374"/>
                  <a:pt x="3702890" y="2763983"/>
                  <a:pt x="3702890" y="2205931"/>
                </a:cubicBezTo>
                <a:lnTo>
                  <a:pt x="3702890" y="826277"/>
                </a:lnTo>
                <a:close/>
              </a:path>
            </a:pathLst>
          </a:custGeom>
          <a:gradFill>
            <a:gsLst>
              <a:gs pos="100000">
                <a:schemeClr val="bg1"/>
              </a:gs>
              <a:gs pos="0">
                <a:srgbClr val="E0E0E0"/>
              </a:gs>
            </a:gsLst>
            <a:lin ang="8100000" scaled="0"/>
          </a:gradFill>
          <a:ln>
            <a:noFill/>
          </a:ln>
          <a:effectLst>
            <a:outerShdw blurRad="254000" dist="635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grpSp>
        <p:nvGrpSpPr>
          <p:cNvPr id="3" name="组合 2"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GrpSpPr/>
          <p:nvPr/>
        </p:nvGrpSpPr>
        <p:grpSpPr>
          <a:xfrm>
            <a:off x="4335461" y="3126135"/>
            <a:ext cx="947938" cy="947938"/>
            <a:chOff x="2873293" y="4937760"/>
            <a:chExt cx="947938" cy="947938"/>
          </a:xfrm>
        </p:grpSpPr>
        <p:sp>
          <p:nvSpPr>
            <p:cNvPr id="8" name="MH_Other_4" descr="e7d195523061f1c0deeec63e560781cfd59afb0ea006f2a87ABB68BF51EA6619813959095094C18C62A12F549504892A4AAA8C1554C6663626E05CA27F281A14E6983772AFC3FB97135759321DEA3D703E9D8D869A2273EEB2A0BB67749286FC6AC0CABC13E93DFA52684F44072F01AF674423D8E4F9F8BECABFE5771A30929D6D0D81E4AAAF4547CD35BA5A33B94A9D"/>
            <p:cNvSpPr>
              <a:spLocks noChangeAspect="1"/>
            </p:cNvSpPr>
            <p:nvPr>
              <p:custDataLst>
                <p:tags r:id="rId3"/>
              </p:custDataLst>
            </p:nvPr>
          </p:nvSpPr>
          <p:spPr>
            <a:xfrm>
              <a:off x="2873293" y="4937760"/>
              <a:ext cx="947938" cy="947938"/>
            </a:xfrm>
            <a:prstGeom prst="ellipse">
              <a:avLst/>
            </a:prstGeom>
            <a:solidFill>
              <a:srgbClr val="365B7C"/>
            </a:solidFill>
            <a:ln w="9525">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en-US" sz="2400">
                <a:solidFill>
                  <a:prstClr val="white"/>
                </a:solidFill>
                <a:sym typeface="+mn-lt"/>
              </a:endParaRPr>
            </a:p>
          </p:txBody>
        </p:sp>
        <p:grpSp>
          <p:nvGrpSpPr>
            <p:cNvPr id="47" name="组合 46"/>
            <p:cNvGrpSpPr/>
            <p:nvPr/>
          </p:nvGrpSpPr>
          <p:grpSpPr>
            <a:xfrm>
              <a:off x="3059643" y="5266317"/>
              <a:ext cx="587232" cy="290823"/>
              <a:chOff x="1923908" y="1320796"/>
              <a:chExt cx="782820" cy="387687"/>
            </a:xfrm>
            <a:solidFill>
              <a:srgbClr val="FDFDFD"/>
            </a:solidFill>
          </p:grpSpPr>
          <p:sp>
            <p:nvSpPr>
              <p:cNvPr id="48" name="Freeform 31"/>
              <p:cNvSpPr>
                <a:spLocks noEditPoints="1"/>
              </p:cNvSpPr>
              <p:nvPr/>
            </p:nvSpPr>
            <p:spPr bwMode="auto">
              <a:xfrm>
                <a:off x="1923908" y="1324517"/>
                <a:ext cx="368849" cy="383966"/>
              </a:xfrm>
              <a:custGeom>
                <a:avLst/>
                <a:gdLst>
                  <a:gd name="T0" fmla="*/ 35 w 38"/>
                  <a:gd name="T1" fmla="*/ 2 h 38"/>
                  <a:gd name="T2" fmla="*/ 32 w 38"/>
                  <a:gd name="T3" fmla="*/ 1 h 38"/>
                  <a:gd name="T4" fmla="*/ 28 w 38"/>
                  <a:gd name="T5" fmla="*/ 0 h 38"/>
                  <a:gd name="T6" fmla="*/ 10 w 38"/>
                  <a:gd name="T7" fmla="*/ 0 h 38"/>
                  <a:gd name="T8" fmla="*/ 6 w 38"/>
                  <a:gd name="T9" fmla="*/ 1 h 38"/>
                  <a:gd name="T10" fmla="*/ 3 w 38"/>
                  <a:gd name="T11" fmla="*/ 2 h 38"/>
                  <a:gd name="T12" fmla="*/ 1 w 38"/>
                  <a:gd name="T13" fmla="*/ 5 h 38"/>
                  <a:gd name="T14" fmla="*/ 0 w 38"/>
                  <a:gd name="T15" fmla="*/ 8 h 38"/>
                  <a:gd name="T16" fmla="*/ 0 w 38"/>
                  <a:gd name="T17" fmla="*/ 29 h 38"/>
                  <a:gd name="T18" fmla="*/ 1 w 38"/>
                  <a:gd name="T19" fmla="*/ 33 h 38"/>
                  <a:gd name="T20" fmla="*/ 3 w 38"/>
                  <a:gd name="T21" fmla="*/ 35 h 38"/>
                  <a:gd name="T22" fmla="*/ 6 w 38"/>
                  <a:gd name="T23" fmla="*/ 37 h 38"/>
                  <a:gd name="T24" fmla="*/ 10 w 38"/>
                  <a:gd name="T25" fmla="*/ 38 h 38"/>
                  <a:gd name="T26" fmla="*/ 28 w 38"/>
                  <a:gd name="T27" fmla="*/ 38 h 38"/>
                  <a:gd name="T28" fmla="*/ 32 w 38"/>
                  <a:gd name="T29" fmla="*/ 37 h 38"/>
                  <a:gd name="T30" fmla="*/ 35 w 38"/>
                  <a:gd name="T31" fmla="*/ 36 h 38"/>
                  <a:gd name="T32" fmla="*/ 37 w 38"/>
                  <a:gd name="T33" fmla="*/ 33 h 38"/>
                  <a:gd name="T34" fmla="*/ 38 w 38"/>
                  <a:gd name="T35" fmla="*/ 29 h 38"/>
                  <a:gd name="T36" fmla="*/ 38 w 38"/>
                  <a:gd name="T37" fmla="*/ 8 h 38"/>
                  <a:gd name="T38" fmla="*/ 37 w 38"/>
                  <a:gd name="T39" fmla="*/ 5 h 38"/>
                  <a:gd name="T40" fmla="*/ 35 w 38"/>
                  <a:gd name="T41" fmla="*/ 2 h 38"/>
                  <a:gd name="T42" fmla="*/ 28 w 38"/>
                  <a:gd name="T43" fmla="*/ 33 h 38"/>
                  <a:gd name="T44" fmla="*/ 10 w 38"/>
                  <a:gd name="T45" fmla="*/ 33 h 38"/>
                  <a:gd name="T46" fmla="*/ 8 w 38"/>
                  <a:gd name="T47" fmla="*/ 33 h 38"/>
                  <a:gd name="T48" fmla="*/ 6 w 38"/>
                  <a:gd name="T49" fmla="*/ 32 h 38"/>
                  <a:gd name="T50" fmla="*/ 5 w 38"/>
                  <a:gd name="T51" fmla="*/ 31 h 38"/>
                  <a:gd name="T52" fmla="*/ 5 w 38"/>
                  <a:gd name="T53" fmla="*/ 29 h 38"/>
                  <a:gd name="T54" fmla="*/ 5 w 38"/>
                  <a:gd name="T55" fmla="*/ 8 h 38"/>
                  <a:gd name="T56" fmla="*/ 5 w 38"/>
                  <a:gd name="T57" fmla="*/ 7 h 38"/>
                  <a:gd name="T58" fmla="*/ 6 w 38"/>
                  <a:gd name="T59" fmla="*/ 6 h 38"/>
                  <a:gd name="T60" fmla="*/ 8 w 38"/>
                  <a:gd name="T61" fmla="*/ 5 h 38"/>
                  <a:gd name="T62" fmla="*/ 10 w 38"/>
                  <a:gd name="T63" fmla="*/ 5 h 38"/>
                  <a:gd name="T64" fmla="*/ 28 w 38"/>
                  <a:gd name="T65" fmla="*/ 5 h 38"/>
                  <a:gd name="T66" fmla="*/ 30 w 38"/>
                  <a:gd name="T67" fmla="*/ 5 h 38"/>
                  <a:gd name="T68" fmla="*/ 32 w 38"/>
                  <a:gd name="T69" fmla="*/ 6 h 38"/>
                  <a:gd name="T70" fmla="*/ 33 w 38"/>
                  <a:gd name="T71" fmla="*/ 7 h 38"/>
                  <a:gd name="T72" fmla="*/ 33 w 38"/>
                  <a:gd name="T73" fmla="*/ 8 h 38"/>
                  <a:gd name="T74" fmla="*/ 33 w 38"/>
                  <a:gd name="T75" fmla="*/ 29 h 38"/>
                  <a:gd name="T76" fmla="*/ 33 w 38"/>
                  <a:gd name="T77" fmla="*/ 31 h 38"/>
                  <a:gd name="T78" fmla="*/ 32 w 38"/>
                  <a:gd name="T79" fmla="*/ 32 h 38"/>
                  <a:gd name="T80" fmla="*/ 30 w 38"/>
                  <a:gd name="T81" fmla="*/ 33 h 38"/>
                  <a:gd name="T82" fmla="*/ 28 w 38"/>
                  <a:gd name="T83" fmla="*/ 33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8" h="38">
                    <a:moveTo>
                      <a:pt x="35" y="2"/>
                    </a:moveTo>
                    <a:cubicBezTo>
                      <a:pt x="34" y="2"/>
                      <a:pt x="33" y="1"/>
                      <a:pt x="32" y="1"/>
                    </a:cubicBezTo>
                    <a:cubicBezTo>
                      <a:pt x="31" y="0"/>
                      <a:pt x="29" y="0"/>
                      <a:pt x="28" y="0"/>
                    </a:cubicBezTo>
                    <a:cubicBezTo>
                      <a:pt x="10" y="0"/>
                      <a:pt x="10" y="0"/>
                      <a:pt x="10" y="0"/>
                    </a:cubicBezTo>
                    <a:cubicBezTo>
                      <a:pt x="9" y="0"/>
                      <a:pt x="7" y="0"/>
                      <a:pt x="6" y="1"/>
                    </a:cubicBezTo>
                    <a:cubicBezTo>
                      <a:pt x="5" y="1"/>
                      <a:pt x="4" y="2"/>
                      <a:pt x="3" y="2"/>
                    </a:cubicBezTo>
                    <a:cubicBezTo>
                      <a:pt x="2" y="3"/>
                      <a:pt x="1" y="4"/>
                      <a:pt x="1" y="5"/>
                    </a:cubicBezTo>
                    <a:cubicBezTo>
                      <a:pt x="0" y="6"/>
                      <a:pt x="0" y="7"/>
                      <a:pt x="0" y="8"/>
                    </a:cubicBezTo>
                    <a:cubicBezTo>
                      <a:pt x="0" y="29"/>
                      <a:pt x="0" y="29"/>
                      <a:pt x="0" y="29"/>
                    </a:cubicBezTo>
                    <a:cubicBezTo>
                      <a:pt x="0" y="31"/>
                      <a:pt x="0" y="32"/>
                      <a:pt x="1" y="33"/>
                    </a:cubicBezTo>
                    <a:cubicBezTo>
                      <a:pt x="1" y="34"/>
                      <a:pt x="2" y="35"/>
                      <a:pt x="3" y="35"/>
                    </a:cubicBezTo>
                    <a:cubicBezTo>
                      <a:pt x="4" y="36"/>
                      <a:pt x="5" y="37"/>
                      <a:pt x="6" y="37"/>
                    </a:cubicBezTo>
                    <a:cubicBezTo>
                      <a:pt x="7" y="38"/>
                      <a:pt x="9" y="38"/>
                      <a:pt x="10" y="38"/>
                    </a:cubicBezTo>
                    <a:cubicBezTo>
                      <a:pt x="28" y="38"/>
                      <a:pt x="28" y="38"/>
                      <a:pt x="28" y="38"/>
                    </a:cubicBezTo>
                    <a:cubicBezTo>
                      <a:pt x="29" y="38"/>
                      <a:pt x="31" y="38"/>
                      <a:pt x="32" y="37"/>
                    </a:cubicBezTo>
                    <a:cubicBezTo>
                      <a:pt x="33" y="37"/>
                      <a:pt x="34" y="36"/>
                      <a:pt x="35" y="36"/>
                    </a:cubicBezTo>
                    <a:cubicBezTo>
                      <a:pt x="36" y="35"/>
                      <a:pt x="37" y="34"/>
                      <a:pt x="37" y="33"/>
                    </a:cubicBezTo>
                    <a:cubicBezTo>
                      <a:pt x="38" y="32"/>
                      <a:pt x="38" y="31"/>
                      <a:pt x="38" y="29"/>
                    </a:cubicBezTo>
                    <a:cubicBezTo>
                      <a:pt x="38" y="8"/>
                      <a:pt x="38" y="8"/>
                      <a:pt x="38" y="8"/>
                    </a:cubicBezTo>
                    <a:cubicBezTo>
                      <a:pt x="38" y="7"/>
                      <a:pt x="38" y="6"/>
                      <a:pt x="37" y="5"/>
                    </a:cubicBezTo>
                    <a:cubicBezTo>
                      <a:pt x="37" y="4"/>
                      <a:pt x="36" y="3"/>
                      <a:pt x="35" y="2"/>
                    </a:cubicBezTo>
                    <a:close/>
                    <a:moveTo>
                      <a:pt x="28" y="33"/>
                    </a:moveTo>
                    <a:cubicBezTo>
                      <a:pt x="10" y="33"/>
                      <a:pt x="10" y="33"/>
                      <a:pt x="10" y="33"/>
                    </a:cubicBezTo>
                    <a:cubicBezTo>
                      <a:pt x="9" y="33"/>
                      <a:pt x="9" y="33"/>
                      <a:pt x="8" y="33"/>
                    </a:cubicBezTo>
                    <a:cubicBezTo>
                      <a:pt x="7" y="33"/>
                      <a:pt x="7" y="32"/>
                      <a:pt x="6" y="32"/>
                    </a:cubicBezTo>
                    <a:cubicBezTo>
                      <a:pt x="6" y="32"/>
                      <a:pt x="6" y="31"/>
                      <a:pt x="5" y="31"/>
                    </a:cubicBezTo>
                    <a:cubicBezTo>
                      <a:pt x="5" y="30"/>
                      <a:pt x="5" y="30"/>
                      <a:pt x="5" y="29"/>
                    </a:cubicBezTo>
                    <a:cubicBezTo>
                      <a:pt x="5" y="8"/>
                      <a:pt x="5" y="8"/>
                      <a:pt x="5" y="8"/>
                    </a:cubicBezTo>
                    <a:cubicBezTo>
                      <a:pt x="5" y="8"/>
                      <a:pt x="5" y="7"/>
                      <a:pt x="5" y="7"/>
                    </a:cubicBezTo>
                    <a:cubicBezTo>
                      <a:pt x="6" y="6"/>
                      <a:pt x="6" y="6"/>
                      <a:pt x="6" y="6"/>
                    </a:cubicBezTo>
                    <a:cubicBezTo>
                      <a:pt x="7" y="5"/>
                      <a:pt x="7" y="5"/>
                      <a:pt x="8" y="5"/>
                    </a:cubicBezTo>
                    <a:cubicBezTo>
                      <a:pt x="9" y="5"/>
                      <a:pt x="9" y="5"/>
                      <a:pt x="10" y="5"/>
                    </a:cubicBezTo>
                    <a:cubicBezTo>
                      <a:pt x="28" y="5"/>
                      <a:pt x="28" y="5"/>
                      <a:pt x="28" y="5"/>
                    </a:cubicBezTo>
                    <a:cubicBezTo>
                      <a:pt x="29" y="5"/>
                      <a:pt x="29" y="5"/>
                      <a:pt x="30" y="5"/>
                    </a:cubicBezTo>
                    <a:cubicBezTo>
                      <a:pt x="31" y="5"/>
                      <a:pt x="31" y="5"/>
                      <a:pt x="32" y="6"/>
                    </a:cubicBezTo>
                    <a:cubicBezTo>
                      <a:pt x="32" y="6"/>
                      <a:pt x="32" y="6"/>
                      <a:pt x="33" y="7"/>
                    </a:cubicBezTo>
                    <a:cubicBezTo>
                      <a:pt x="33" y="7"/>
                      <a:pt x="33" y="8"/>
                      <a:pt x="33" y="8"/>
                    </a:cubicBezTo>
                    <a:cubicBezTo>
                      <a:pt x="33" y="29"/>
                      <a:pt x="33" y="29"/>
                      <a:pt x="33" y="29"/>
                    </a:cubicBezTo>
                    <a:cubicBezTo>
                      <a:pt x="33" y="30"/>
                      <a:pt x="33" y="30"/>
                      <a:pt x="33" y="31"/>
                    </a:cubicBezTo>
                    <a:cubicBezTo>
                      <a:pt x="32" y="31"/>
                      <a:pt x="32" y="32"/>
                      <a:pt x="32" y="32"/>
                    </a:cubicBezTo>
                    <a:cubicBezTo>
                      <a:pt x="31" y="32"/>
                      <a:pt x="31" y="33"/>
                      <a:pt x="30" y="33"/>
                    </a:cubicBezTo>
                    <a:cubicBezTo>
                      <a:pt x="29" y="33"/>
                      <a:pt x="29" y="33"/>
                      <a:pt x="28" y="3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9" name="Freeform 32"/>
              <p:cNvSpPr>
                <a:spLocks/>
              </p:cNvSpPr>
              <p:nvPr/>
            </p:nvSpPr>
            <p:spPr bwMode="auto">
              <a:xfrm>
                <a:off x="2403294" y="1320796"/>
                <a:ext cx="303434" cy="387687"/>
              </a:xfrm>
              <a:custGeom>
                <a:avLst/>
                <a:gdLst>
                  <a:gd name="T0" fmla="*/ 28 w 31"/>
                  <a:gd name="T1" fmla="*/ 33 h 38"/>
                  <a:gd name="T2" fmla="*/ 18 w 31"/>
                  <a:gd name="T3" fmla="*/ 33 h 38"/>
                  <a:gd name="T4" fmla="*/ 18 w 31"/>
                  <a:gd name="T5" fmla="*/ 2 h 38"/>
                  <a:gd name="T6" fmla="*/ 16 w 31"/>
                  <a:gd name="T7" fmla="*/ 0 h 38"/>
                  <a:gd name="T8" fmla="*/ 9 w 31"/>
                  <a:gd name="T9" fmla="*/ 0 h 38"/>
                  <a:gd name="T10" fmla="*/ 7 w 31"/>
                  <a:gd name="T11" fmla="*/ 2 h 38"/>
                  <a:gd name="T12" fmla="*/ 9 w 31"/>
                  <a:gd name="T13" fmla="*/ 5 h 38"/>
                  <a:gd name="T14" fmla="*/ 13 w 31"/>
                  <a:gd name="T15" fmla="*/ 5 h 38"/>
                  <a:gd name="T16" fmla="*/ 13 w 31"/>
                  <a:gd name="T17" fmla="*/ 33 h 38"/>
                  <a:gd name="T18" fmla="*/ 3 w 31"/>
                  <a:gd name="T19" fmla="*/ 33 h 38"/>
                  <a:gd name="T20" fmla="*/ 0 w 31"/>
                  <a:gd name="T21" fmla="*/ 35 h 38"/>
                  <a:gd name="T22" fmla="*/ 3 w 31"/>
                  <a:gd name="T23" fmla="*/ 38 h 38"/>
                  <a:gd name="T24" fmla="*/ 28 w 31"/>
                  <a:gd name="T25" fmla="*/ 38 h 38"/>
                  <a:gd name="T26" fmla="*/ 31 w 31"/>
                  <a:gd name="T27" fmla="*/ 35 h 38"/>
                  <a:gd name="T28" fmla="*/ 28 w 31"/>
                  <a:gd name="T29" fmla="*/ 33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1" h="38">
                    <a:moveTo>
                      <a:pt x="28" y="33"/>
                    </a:moveTo>
                    <a:cubicBezTo>
                      <a:pt x="18" y="33"/>
                      <a:pt x="18" y="33"/>
                      <a:pt x="18" y="33"/>
                    </a:cubicBezTo>
                    <a:cubicBezTo>
                      <a:pt x="18" y="2"/>
                      <a:pt x="18" y="2"/>
                      <a:pt x="18" y="2"/>
                    </a:cubicBezTo>
                    <a:cubicBezTo>
                      <a:pt x="18" y="1"/>
                      <a:pt x="17" y="0"/>
                      <a:pt x="16" y="0"/>
                    </a:cubicBezTo>
                    <a:cubicBezTo>
                      <a:pt x="9" y="0"/>
                      <a:pt x="9" y="0"/>
                      <a:pt x="9" y="0"/>
                    </a:cubicBezTo>
                    <a:cubicBezTo>
                      <a:pt x="7" y="0"/>
                      <a:pt x="7" y="1"/>
                      <a:pt x="7" y="2"/>
                    </a:cubicBezTo>
                    <a:cubicBezTo>
                      <a:pt x="7" y="4"/>
                      <a:pt x="7" y="5"/>
                      <a:pt x="9" y="5"/>
                    </a:cubicBezTo>
                    <a:cubicBezTo>
                      <a:pt x="13" y="5"/>
                      <a:pt x="13" y="5"/>
                      <a:pt x="13" y="5"/>
                    </a:cubicBezTo>
                    <a:cubicBezTo>
                      <a:pt x="13" y="33"/>
                      <a:pt x="13" y="33"/>
                      <a:pt x="13" y="33"/>
                    </a:cubicBezTo>
                    <a:cubicBezTo>
                      <a:pt x="3" y="33"/>
                      <a:pt x="3" y="33"/>
                      <a:pt x="3" y="33"/>
                    </a:cubicBezTo>
                    <a:cubicBezTo>
                      <a:pt x="1" y="33"/>
                      <a:pt x="0" y="34"/>
                      <a:pt x="0" y="35"/>
                    </a:cubicBezTo>
                    <a:cubicBezTo>
                      <a:pt x="0" y="37"/>
                      <a:pt x="1" y="38"/>
                      <a:pt x="3" y="38"/>
                    </a:cubicBezTo>
                    <a:cubicBezTo>
                      <a:pt x="28" y="38"/>
                      <a:pt x="28" y="38"/>
                      <a:pt x="28" y="38"/>
                    </a:cubicBezTo>
                    <a:cubicBezTo>
                      <a:pt x="30" y="38"/>
                      <a:pt x="31" y="37"/>
                      <a:pt x="31" y="35"/>
                    </a:cubicBezTo>
                    <a:cubicBezTo>
                      <a:pt x="31" y="34"/>
                      <a:pt x="30" y="33"/>
                      <a:pt x="28" y="3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grpSp>
        <p:nvGrpSpPr>
          <p:cNvPr id="4" name="组合 3"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GrpSpPr/>
          <p:nvPr/>
        </p:nvGrpSpPr>
        <p:grpSpPr>
          <a:xfrm>
            <a:off x="6439339" y="4623716"/>
            <a:ext cx="947938" cy="947938"/>
            <a:chOff x="4291522" y="3106616"/>
            <a:chExt cx="947938" cy="947938"/>
          </a:xfrm>
        </p:grpSpPr>
        <p:sp>
          <p:nvSpPr>
            <p:cNvPr id="43" name="MH_Other_4" descr="e7d195523061f1c0deeec63e560781cfd59afb0ea006f2a87ABB68BF51EA6619813959095094C18C62A12F549504892A4AAA8C1554C6663626E05CA27F281A14E6983772AFC3FB97135759321DEA3D703E9D8D869A2273EEB2A0BB67749286FC6AC0CABC13E93DFA52684F44072F01AF674423D8E4F9F8BECABFE5771A30929D6D0D81E4AAAF4547CD35BA5A33B94A9D"/>
            <p:cNvSpPr>
              <a:spLocks noChangeAspect="1"/>
            </p:cNvSpPr>
            <p:nvPr>
              <p:custDataLst>
                <p:tags r:id="rId2"/>
              </p:custDataLst>
            </p:nvPr>
          </p:nvSpPr>
          <p:spPr>
            <a:xfrm>
              <a:off x="4291522" y="3106616"/>
              <a:ext cx="947938" cy="947938"/>
            </a:xfrm>
            <a:prstGeom prst="ellipse">
              <a:avLst/>
            </a:prstGeom>
            <a:solidFill>
              <a:srgbClr val="966481"/>
            </a:solidFill>
            <a:ln w="9525">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en-US" sz="2400">
                <a:solidFill>
                  <a:prstClr val="white"/>
                </a:solidFill>
                <a:sym typeface="+mn-lt"/>
              </a:endParaRPr>
            </a:p>
          </p:txBody>
        </p:sp>
        <p:grpSp>
          <p:nvGrpSpPr>
            <p:cNvPr id="50" name="组合 49"/>
            <p:cNvGrpSpPr/>
            <p:nvPr/>
          </p:nvGrpSpPr>
          <p:grpSpPr>
            <a:xfrm>
              <a:off x="4464262" y="3433958"/>
              <a:ext cx="602457" cy="298710"/>
              <a:chOff x="1923908" y="2803742"/>
              <a:chExt cx="803116" cy="398201"/>
            </a:xfrm>
            <a:solidFill>
              <a:srgbClr val="FDFDFD"/>
            </a:solidFill>
          </p:grpSpPr>
          <p:sp>
            <p:nvSpPr>
              <p:cNvPr id="51" name="Freeform 27"/>
              <p:cNvSpPr>
                <a:spLocks/>
              </p:cNvSpPr>
              <p:nvPr/>
            </p:nvSpPr>
            <p:spPr bwMode="auto">
              <a:xfrm>
                <a:off x="2354679" y="2813694"/>
                <a:ext cx="372345" cy="388249"/>
              </a:xfrm>
              <a:custGeom>
                <a:avLst/>
                <a:gdLst>
                  <a:gd name="T0" fmla="*/ 6 w 38"/>
                  <a:gd name="T1" fmla="*/ 24 h 38"/>
                  <a:gd name="T2" fmla="*/ 7 w 38"/>
                  <a:gd name="T3" fmla="*/ 22 h 38"/>
                  <a:gd name="T4" fmla="*/ 8 w 38"/>
                  <a:gd name="T5" fmla="*/ 22 h 38"/>
                  <a:gd name="T6" fmla="*/ 10 w 38"/>
                  <a:gd name="T7" fmla="*/ 21 h 38"/>
                  <a:gd name="T8" fmla="*/ 28 w 38"/>
                  <a:gd name="T9" fmla="*/ 21 h 38"/>
                  <a:gd name="T10" fmla="*/ 32 w 38"/>
                  <a:gd name="T11" fmla="*/ 21 h 38"/>
                  <a:gd name="T12" fmla="*/ 35 w 38"/>
                  <a:gd name="T13" fmla="*/ 19 h 38"/>
                  <a:gd name="T14" fmla="*/ 38 w 38"/>
                  <a:gd name="T15" fmla="*/ 16 h 38"/>
                  <a:gd name="T16" fmla="*/ 38 w 38"/>
                  <a:gd name="T17" fmla="*/ 13 h 38"/>
                  <a:gd name="T18" fmla="*/ 38 w 38"/>
                  <a:gd name="T19" fmla="*/ 8 h 38"/>
                  <a:gd name="T20" fmla="*/ 38 w 38"/>
                  <a:gd name="T21" fmla="*/ 5 h 38"/>
                  <a:gd name="T22" fmla="*/ 35 w 38"/>
                  <a:gd name="T23" fmla="*/ 2 h 38"/>
                  <a:gd name="T24" fmla="*/ 32 w 38"/>
                  <a:gd name="T25" fmla="*/ 1 h 38"/>
                  <a:gd name="T26" fmla="*/ 28 w 38"/>
                  <a:gd name="T27" fmla="*/ 0 h 38"/>
                  <a:gd name="T28" fmla="*/ 9 w 38"/>
                  <a:gd name="T29" fmla="*/ 0 h 38"/>
                  <a:gd name="T30" fmla="*/ 6 w 38"/>
                  <a:gd name="T31" fmla="*/ 2 h 38"/>
                  <a:gd name="T32" fmla="*/ 9 w 38"/>
                  <a:gd name="T33" fmla="*/ 5 h 38"/>
                  <a:gd name="T34" fmla="*/ 28 w 38"/>
                  <a:gd name="T35" fmla="*/ 5 h 38"/>
                  <a:gd name="T36" fmla="*/ 30 w 38"/>
                  <a:gd name="T37" fmla="*/ 5 h 38"/>
                  <a:gd name="T38" fmla="*/ 32 w 38"/>
                  <a:gd name="T39" fmla="*/ 6 h 38"/>
                  <a:gd name="T40" fmla="*/ 33 w 38"/>
                  <a:gd name="T41" fmla="*/ 7 h 38"/>
                  <a:gd name="T42" fmla="*/ 33 w 38"/>
                  <a:gd name="T43" fmla="*/ 8 h 38"/>
                  <a:gd name="T44" fmla="*/ 33 w 38"/>
                  <a:gd name="T45" fmla="*/ 13 h 38"/>
                  <a:gd name="T46" fmla="*/ 33 w 38"/>
                  <a:gd name="T47" fmla="*/ 14 h 38"/>
                  <a:gd name="T48" fmla="*/ 32 w 38"/>
                  <a:gd name="T49" fmla="*/ 16 h 38"/>
                  <a:gd name="T50" fmla="*/ 30 w 38"/>
                  <a:gd name="T51" fmla="*/ 16 h 38"/>
                  <a:gd name="T52" fmla="*/ 28 w 38"/>
                  <a:gd name="T53" fmla="*/ 17 h 38"/>
                  <a:gd name="T54" fmla="*/ 10 w 38"/>
                  <a:gd name="T55" fmla="*/ 17 h 38"/>
                  <a:gd name="T56" fmla="*/ 6 w 38"/>
                  <a:gd name="T57" fmla="*/ 17 h 38"/>
                  <a:gd name="T58" fmla="*/ 3 w 38"/>
                  <a:gd name="T59" fmla="*/ 19 h 38"/>
                  <a:gd name="T60" fmla="*/ 1 w 38"/>
                  <a:gd name="T61" fmla="*/ 22 h 38"/>
                  <a:gd name="T62" fmla="*/ 0 w 38"/>
                  <a:gd name="T63" fmla="*/ 25 h 38"/>
                  <a:gd name="T64" fmla="*/ 0 w 38"/>
                  <a:gd name="T65" fmla="*/ 29 h 38"/>
                  <a:gd name="T66" fmla="*/ 1 w 38"/>
                  <a:gd name="T67" fmla="*/ 33 h 38"/>
                  <a:gd name="T68" fmla="*/ 3 w 38"/>
                  <a:gd name="T69" fmla="*/ 36 h 38"/>
                  <a:gd name="T70" fmla="*/ 6 w 38"/>
                  <a:gd name="T71" fmla="*/ 37 h 38"/>
                  <a:gd name="T72" fmla="*/ 10 w 38"/>
                  <a:gd name="T73" fmla="*/ 38 h 38"/>
                  <a:gd name="T74" fmla="*/ 36 w 38"/>
                  <a:gd name="T75" fmla="*/ 38 h 38"/>
                  <a:gd name="T76" fmla="*/ 38 w 38"/>
                  <a:gd name="T77" fmla="*/ 35 h 38"/>
                  <a:gd name="T78" fmla="*/ 36 w 38"/>
                  <a:gd name="T79" fmla="*/ 33 h 38"/>
                  <a:gd name="T80" fmla="*/ 10 w 38"/>
                  <a:gd name="T81" fmla="*/ 33 h 38"/>
                  <a:gd name="T82" fmla="*/ 8 w 38"/>
                  <a:gd name="T83" fmla="*/ 33 h 38"/>
                  <a:gd name="T84" fmla="*/ 7 w 38"/>
                  <a:gd name="T85" fmla="*/ 32 h 38"/>
                  <a:gd name="T86" fmla="*/ 6 w 38"/>
                  <a:gd name="T87" fmla="*/ 31 h 38"/>
                  <a:gd name="T88" fmla="*/ 5 w 38"/>
                  <a:gd name="T89" fmla="*/ 29 h 38"/>
                  <a:gd name="T90" fmla="*/ 5 w 38"/>
                  <a:gd name="T91" fmla="*/ 25 h 38"/>
                  <a:gd name="T92" fmla="*/ 6 w 38"/>
                  <a:gd name="T93" fmla="*/ 24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8" h="38">
                    <a:moveTo>
                      <a:pt x="6" y="24"/>
                    </a:moveTo>
                    <a:cubicBezTo>
                      <a:pt x="6" y="23"/>
                      <a:pt x="6" y="23"/>
                      <a:pt x="7" y="22"/>
                    </a:cubicBezTo>
                    <a:cubicBezTo>
                      <a:pt x="7" y="22"/>
                      <a:pt x="8" y="22"/>
                      <a:pt x="8" y="22"/>
                    </a:cubicBezTo>
                    <a:cubicBezTo>
                      <a:pt x="9" y="21"/>
                      <a:pt x="10" y="21"/>
                      <a:pt x="10" y="21"/>
                    </a:cubicBezTo>
                    <a:cubicBezTo>
                      <a:pt x="28" y="21"/>
                      <a:pt x="28" y="21"/>
                      <a:pt x="28" y="21"/>
                    </a:cubicBezTo>
                    <a:cubicBezTo>
                      <a:pt x="30" y="21"/>
                      <a:pt x="31" y="21"/>
                      <a:pt x="32" y="21"/>
                    </a:cubicBezTo>
                    <a:cubicBezTo>
                      <a:pt x="33" y="20"/>
                      <a:pt x="34" y="20"/>
                      <a:pt x="35" y="19"/>
                    </a:cubicBezTo>
                    <a:cubicBezTo>
                      <a:pt x="36" y="18"/>
                      <a:pt x="37" y="17"/>
                      <a:pt x="38" y="16"/>
                    </a:cubicBezTo>
                    <a:cubicBezTo>
                      <a:pt x="38" y="15"/>
                      <a:pt x="38" y="14"/>
                      <a:pt x="38" y="13"/>
                    </a:cubicBezTo>
                    <a:cubicBezTo>
                      <a:pt x="38" y="8"/>
                      <a:pt x="38" y="8"/>
                      <a:pt x="38" y="8"/>
                    </a:cubicBezTo>
                    <a:cubicBezTo>
                      <a:pt x="38" y="7"/>
                      <a:pt x="38" y="6"/>
                      <a:pt x="38" y="5"/>
                    </a:cubicBezTo>
                    <a:cubicBezTo>
                      <a:pt x="37" y="4"/>
                      <a:pt x="36" y="3"/>
                      <a:pt x="35" y="2"/>
                    </a:cubicBezTo>
                    <a:cubicBezTo>
                      <a:pt x="34" y="2"/>
                      <a:pt x="33" y="1"/>
                      <a:pt x="32" y="1"/>
                    </a:cubicBezTo>
                    <a:cubicBezTo>
                      <a:pt x="31" y="0"/>
                      <a:pt x="29" y="0"/>
                      <a:pt x="28" y="0"/>
                    </a:cubicBezTo>
                    <a:cubicBezTo>
                      <a:pt x="9" y="0"/>
                      <a:pt x="9" y="0"/>
                      <a:pt x="9" y="0"/>
                    </a:cubicBezTo>
                    <a:cubicBezTo>
                      <a:pt x="7" y="0"/>
                      <a:pt x="6" y="1"/>
                      <a:pt x="6" y="2"/>
                    </a:cubicBezTo>
                    <a:cubicBezTo>
                      <a:pt x="6" y="4"/>
                      <a:pt x="7" y="5"/>
                      <a:pt x="9" y="5"/>
                    </a:cubicBezTo>
                    <a:cubicBezTo>
                      <a:pt x="28" y="5"/>
                      <a:pt x="28" y="5"/>
                      <a:pt x="28" y="5"/>
                    </a:cubicBezTo>
                    <a:cubicBezTo>
                      <a:pt x="29" y="5"/>
                      <a:pt x="29" y="5"/>
                      <a:pt x="30" y="5"/>
                    </a:cubicBezTo>
                    <a:cubicBezTo>
                      <a:pt x="31" y="5"/>
                      <a:pt x="31" y="6"/>
                      <a:pt x="32" y="6"/>
                    </a:cubicBezTo>
                    <a:cubicBezTo>
                      <a:pt x="32" y="6"/>
                      <a:pt x="33" y="7"/>
                      <a:pt x="33" y="7"/>
                    </a:cubicBezTo>
                    <a:cubicBezTo>
                      <a:pt x="33" y="7"/>
                      <a:pt x="33" y="8"/>
                      <a:pt x="33" y="8"/>
                    </a:cubicBezTo>
                    <a:cubicBezTo>
                      <a:pt x="33" y="13"/>
                      <a:pt x="33" y="13"/>
                      <a:pt x="33" y="13"/>
                    </a:cubicBezTo>
                    <a:cubicBezTo>
                      <a:pt x="33" y="13"/>
                      <a:pt x="33" y="14"/>
                      <a:pt x="33" y="14"/>
                    </a:cubicBezTo>
                    <a:cubicBezTo>
                      <a:pt x="33" y="15"/>
                      <a:pt x="32" y="15"/>
                      <a:pt x="32" y="16"/>
                    </a:cubicBezTo>
                    <a:cubicBezTo>
                      <a:pt x="31" y="16"/>
                      <a:pt x="31" y="16"/>
                      <a:pt x="30" y="16"/>
                    </a:cubicBezTo>
                    <a:cubicBezTo>
                      <a:pt x="29" y="16"/>
                      <a:pt x="29" y="17"/>
                      <a:pt x="28" y="17"/>
                    </a:cubicBezTo>
                    <a:cubicBezTo>
                      <a:pt x="10" y="17"/>
                      <a:pt x="10" y="17"/>
                      <a:pt x="10" y="17"/>
                    </a:cubicBezTo>
                    <a:cubicBezTo>
                      <a:pt x="9" y="17"/>
                      <a:pt x="7" y="17"/>
                      <a:pt x="6" y="17"/>
                    </a:cubicBezTo>
                    <a:cubicBezTo>
                      <a:pt x="5" y="18"/>
                      <a:pt x="4" y="18"/>
                      <a:pt x="3" y="19"/>
                    </a:cubicBezTo>
                    <a:cubicBezTo>
                      <a:pt x="2" y="20"/>
                      <a:pt x="1" y="21"/>
                      <a:pt x="1" y="22"/>
                    </a:cubicBezTo>
                    <a:cubicBezTo>
                      <a:pt x="0" y="23"/>
                      <a:pt x="0" y="24"/>
                      <a:pt x="0" y="25"/>
                    </a:cubicBezTo>
                    <a:cubicBezTo>
                      <a:pt x="0" y="29"/>
                      <a:pt x="0" y="29"/>
                      <a:pt x="0" y="29"/>
                    </a:cubicBezTo>
                    <a:cubicBezTo>
                      <a:pt x="0" y="31"/>
                      <a:pt x="0" y="32"/>
                      <a:pt x="1" y="33"/>
                    </a:cubicBezTo>
                    <a:cubicBezTo>
                      <a:pt x="1" y="34"/>
                      <a:pt x="2" y="35"/>
                      <a:pt x="3" y="36"/>
                    </a:cubicBezTo>
                    <a:cubicBezTo>
                      <a:pt x="4" y="36"/>
                      <a:pt x="5" y="37"/>
                      <a:pt x="6" y="37"/>
                    </a:cubicBezTo>
                    <a:cubicBezTo>
                      <a:pt x="7" y="38"/>
                      <a:pt x="9" y="38"/>
                      <a:pt x="10" y="38"/>
                    </a:cubicBezTo>
                    <a:cubicBezTo>
                      <a:pt x="36" y="38"/>
                      <a:pt x="36" y="38"/>
                      <a:pt x="36" y="38"/>
                    </a:cubicBezTo>
                    <a:cubicBezTo>
                      <a:pt x="38" y="38"/>
                      <a:pt x="38" y="37"/>
                      <a:pt x="38" y="35"/>
                    </a:cubicBezTo>
                    <a:cubicBezTo>
                      <a:pt x="38" y="34"/>
                      <a:pt x="38" y="33"/>
                      <a:pt x="36" y="33"/>
                    </a:cubicBezTo>
                    <a:cubicBezTo>
                      <a:pt x="10" y="33"/>
                      <a:pt x="10" y="33"/>
                      <a:pt x="10" y="33"/>
                    </a:cubicBezTo>
                    <a:cubicBezTo>
                      <a:pt x="10" y="33"/>
                      <a:pt x="9" y="33"/>
                      <a:pt x="8" y="33"/>
                    </a:cubicBezTo>
                    <a:cubicBezTo>
                      <a:pt x="8" y="33"/>
                      <a:pt x="7" y="32"/>
                      <a:pt x="7" y="32"/>
                    </a:cubicBezTo>
                    <a:cubicBezTo>
                      <a:pt x="6" y="32"/>
                      <a:pt x="6" y="31"/>
                      <a:pt x="6" y="31"/>
                    </a:cubicBezTo>
                    <a:cubicBezTo>
                      <a:pt x="5" y="30"/>
                      <a:pt x="5" y="30"/>
                      <a:pt x="5" y="29"/>
                    </a:cubicBezTo>
                    <a:cubicBezTo>
                      <a:pt x="5" y="25"/>
                      <a:pt x="5" y="25"/>
                      <a:pt x="5" y="25"/>
                    </a:cubicBezTo>
                    <a:cubicBezTo>
                      <a:pt x="5" y="24"/>
                      <a:pt x="5" y="24"/>
                      <a:pt x="6" y="2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2" name="Freeform 31"/>
              <p:cNvSpPr>
                <a:spLocks noEditPoints="1"/>
              </p:cNvSpPr>
              <p:nvPr/>
            </p:nvSpPr>
            <p:spPr bwMode="auto">
              <a:xfrm>
                <a:off x="1923908" y="2803742"/>
                <a:ext cx="368849" cy="383966"/>
              </a:xfrm>
              <a:custGeom>
                <a:avLst/>
                <a:gdLst>
                  <a:gd name="T0" fmla="*/ 35 w 38"/>
                  <a:gd name="T1" fmla="*/ 2 h 38"/>
                  <a:gd name="T2" fmla="*/ 32 w 38"/>
                  <a:gd name="T3" fmla="*/ 1 h 38"/>
                  <a:gd name="T4" fmla="*/ 28 w 38"/>
                  <a:gd name="T5" fmla="*/ 0 h 38"/>
                  <a:gd name="T6" fmla="*/ 10 w 38"/>
                  <a:gd name="T7" fmla="*/ 0 h 38"/>
                  <a:gd name="T8" fmla="*/ 6 w 38"/>
                  <a:gd name="T9" fmla="*/ 1 h 38"/>
                  <a:gd name="T10" fmla="*/ 3 w 38"/>
                  <a:gd name="T11" fmla="*/ 2 h 38"/>
                  <a:gd name="T12" fmla="*/ 1 w 38"/>
                  <a:gd name="T13" fmla="*/ 5 h 38"/>
                  <a:gd name="T14" fmla="*/ 0 w 38"/>
                  <a:gd name="T15" fmla="*/ 8 h 38"/>
                  <a:gd name="T16" fmla="*/ 0 w 38"/>
                  <a:gd name="T17" fmla="*/ 29 h 38"/>
                  <a:gd name="T18" fmla="*/ 1 w 38"/>
                  <a:gd name="T19" fmla="*/ 33 h 38"/>
                  <a:gd name="T20" fmla="*/ 3 w 38"/>
                  <a:gd name="T21" fmla="*/ 35 h 38"/>
                  <a:gd name="T22" fmla="*/ 6 w 38"/>
                  <a:gd name="T23" fmla="*/ 37 h 38"/>
                  <a:gd name="T24" fmla="*/ 10 w 38"/>
                  <a:gd name="T25" fmla="*/ 38 h 38"/>
                  <a:gd name="T26" fmla="*/ 28 w 38"/>
                  <a:gd name="T27" fmla="*/ 38 h 38"/>
                  <a:gd name="T28" fmla="*/ 32 w 38"/>
                  <a:gd name="T29" fmla="*/ 37 h 38"/>
                  <a:gd name="T30" fmla="*/ 35 w 38"/>
                  <a:gd name="T31" fmla="*/ 36 h 38"/>
                  <a:gd name="T32" fmla="*/ 37 w 38"/>
                  <a:gd name="T33" fmla="*/ 33 h 38"/>
                  <a:gd name="T34" fmla="*/ 38 w 38"/>
                  <a:gd name="T35" fmla="*/ 29 h 38"/>
                  <a:gd name="T36" fmla="*/ 38 w 38"/>
                  <a:gd name="T37" fmla="*/ 8 h 38"/>
                  <a:gd name="T38" fmla="*/ 37 w 38"/>
                  <a:gd name="T39" fmla="*/ 5 h 38"/>
                  <a:gd name="T40" fmla="*/ 35 w 38"/>
                  <a:gd name="T41" fmla="*/ 2 h 38"/>
                  <a:gd name="T42" fmla="*/ 28 w 38"/>
                  <a:gd name="T43" fmla="*/ 33 h 38"/>
                  <a:gd name="T44" fmla="*/ 10 w 38"/>
                  <a:gd name="T45" fmla="*/ 33 h 38"/>
                  <a:gd name="T46" fmla="*/ 8 w 38"/>
                  <a:gd name="T47" fmla="*/ 33 h 38"/>
                  <a:gd name="T48" fmla="*/ 6 w 38"/>
                  <a:gd name="T49" fmla="*/ 32 h 38"/>
                  <a:gd name="T50" fmla="*/ 5 w 38"/>
                  <a:gd name="T51" fmla="*/ 31 h 38"/>
                  <a:gd name="T52" fmla="*/ 5 w 38"/>
                  <a:gd name="T53" fmla="*/ 29 h 38"/>
                  <a:gd name="T54" fmla="*/ 5 w 38"/>
                  <a:gd name="T55" fmla="*/ 8 h 38"/>
                  <a:gd name="T56" fmla="*/ 5 w 38"/>
                  <a:gd name="T57" fmla="*/ 7 h 38"/>
                  <a:gd name="T58" fmla="*/ 6 w 38"/>
                  <a:gd name="T59" fmla="*/ 6 h 38"/>
                  <a:gd name="T60" fmla="*/ 8 w 38"/>
                  <a:gd name="T61" fmla="*/ 5 h 38"/>
                  <a:gd name="T62" fmla="*/ 10 w 38"/>
                  <a:gd name="T63" fmla="*/ 5 h 38"/>
                  <a:gd name="T64" fmla="*/ 28 w 38"/>
                  <a:gd name="T65" fmla="*/ 5 h 38"/>
                  <a:gd name="T66" fmla="*/ 30 w 38"/>
                  <a:gd name="T67" fmla="*/ 5 h 38"/>
                  <a:gd name="T68" fmla="*/ 32 w 38"/>
                  <a:gd name="T69" fmla="*/ 6 h 38"/>
                  <a:gd name="T70" fmla="*/ 33 w 38"/>
                  <a:gd name="T71" fmla="*/ 7 h 38"/>
                  <a:gd name="T72" fmla="*/ 33 w 38"/>
                  <a:gd name="T73" fmla="*/ 8 h 38"/>
                  <a:gd name="T74" fmla="*/ 33 w 38"/>
                  <a:gd name="T75" fmla="*/ 29 h 38"/>
                  <a:gd name="T76" fmla="*/ 33 w 38"/>
                  <a:gd name="T77" fmla="*/ 31 h 38"/>
                  <a:gd name="T78" fmla="*/ 32 w 38"/>
                  <a:gd name="T79" fmla="*/ 32 h 38"/>
                  <a:gd name="T80" fmla="*/ 30 w 38"/>
                  <a:gd name="T81" fmla="*/ 33 h 38"/>
                  <a:gd name="T82" fmla="*/ 28 w 38"/>
                  <a:gd name="T83" fmla="*/ 33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8" h="38">
                    <a:moveTo>
                      <a:pt x="35" y="2"/>
                    </a:moveTo>
                    <a:cubicBezTo>
                      <a:pt x="34" y="2"/>
                      <a:pt x="33" y="1"/>
                      <a:pt x="32" y="1"/>
                    </a:cubicBezTo>
                    <a:cubicBezTo>
                      <a:pt x="31" y="0"/>
                      <a:pt x="29" y="0"/>
                      <a:pt x="28" y="0"/>
                    </a:cubicBezTo>
                    <a:cubicBezTo>
                      <a:pt x="10" y="0"/>
                      <a:pt x="10" y="0"/>
                      <a:pt x="10" y="0"/>
                    </a:cubicBezTo>
                    <a:cubicBezTo>
                      <a:pt x="9" y="0"/>
                      <a:pt x="7" y="0"/>
                      <a:pt x="6" y="1"/>
                    </a:cubicBezTo>
                    <a:cubicBezTo>
                      <a:pt x="5" y="1"/>
                      <a:pt x="4" y="2"/>
                      <a:pt x="3" y="2"/>
                    </a:cubicBezTo>
                    <a:cubicBezTo>
                      <a:pt x="2" y="3"/>
                      <a:pt x="1" y="4"/>
                      <a:pt x="1" y="5"/>
                    </a:cubicBezTo>
                    <a:cubicBezTo>
                      <a:pt x="0" y="6"/>
                      <a:pt x="0" y="7"/>
                      <a:pt x="0" y="8"/>
                    </a:cubicBezTo>
                    <a:cubicBezTo>
                      <a:pt x="0" y="29"/>
                      <a:pt x="0" y="29"/>
                      <a:pt x="0" y="29"/>
                    </a:cubicBezTo>
                    <a:cubicBezTo>
                      <a:pt x="0" y="31"/>
                      <a:pt x="0" y="32"/>
                      <a:pt x="1" y="33"/>
                    </a:cubicBezTo>
                    <a:cubicBezTo>
                      <a:pt x="1" y="34"/>
                      <a:pt x="2" y="35"/>
                      <a:pt x="3" y="35"/>
                    </a:cubicBezTo>
                    <a:cubicBezTo>
                      <a:pt x="4" y="36"/>
                      <a:pt x="5" y="37"/>
                      <a:pt x="6" y="37"/>
                    </a:cubicBezTo>
                    <a:cubicBezTo>
                      <a:pt x="7" y="38"/>
                      <a:pt x="9" y="38"/>
                      <a:pt x="10" y="38"/>
                    </a:cubicBezTo>
                    <a:cubicBezTo>
                      <a:pt x="28" y="38"/>
                      <a:pt x="28" y="38"/>
                      <a:pt x="28" y="38"/>
                    </a:cubicBezTo>
                    <a:cubicBezTo>
                      <a:pt x="29" y="38"/>
                      <a:pt x="31" y="38"/>
                      <a:pt x="32" y="37"/>
                    </a:cubicBezTo>
                    <a:cubicBezTo>
                      <a:pt x="33" y="37"/>
                      <a:pt x="34" y="36"/>
                      <a:pt x="35" y="36"/>
                    </a:cubicBezTo>
                    <a:cubicBezTo>
                      <a:pt x="36" y="35"/>
                      <a:pt x="37" y="34"/>
                      <a:pt x="37" y="33"/>
                    </a:cubicBezTo>
                    <a:cubicBezTo>
                      <a:pt x="38" y="32"/>
                      <a:pt x="38" y="31"/>
                      <a:pt x="38" y="29"/>
                    </a:cubicBezTo>
                    <a:cubicBezTo>
                      <a:pt x="38" y="8"/>
                      <a:pt x="38" y="8"/>
                      <a:pt x="38" y="8"/>
                    </a:cubicBezTo>
                    <a:cubicBezTo>
                      <a:pt x="38" y="7"/>
                      <a:pt x="38" y="6"/>
                      <a:pt x="37" y="5"/>
                    </a:cubicBezTo>
                    <a:cubicBezTo>
                      <a:pt x="37" y="4"/>
                      <a:pt x="36" y="3"/>
                      <a:pt x="35" y="2"/>
                    </a:cubicBezTo>
                    <a:close/>
                    <a:moveTo>
                      <a:pt x="28" y="33"/>
                    </a:moveTo>
                    <a:cubicBezTo>
                      <a:pt x="10" y="33"/>
                      <a:pt x="10" y="33"/>
                      <a:pt x="10" y="33"/>
                    </a:cubicBezTo>
                    <a:cubicBezTo>
                      <a:pt x="9" y="33"/>
                      <a:pt x="9" y="33"/>
                      <a:pt x="8" y="33"/>
                    </a:cubicBezTo>
                    <a:cubicBezTo>
                      <a:pt x="7" y="33"/>
                      <a:pt x="7" y="32"/>
                      <a:pt x="6" y="32"/>
                    </a:cubicBezTo>
                    <a:cubicBezTo>
                      <a:pt x="6" y="32"/>
                      <a:pt x="6" y="31"/>
                      <a:pt x="5" y="31"/>
                    </a:cubicBezTo>
                    <a:cubicBezTo>
                      <a:pt x="5" y="30"/>
                      <a:pt x="5" y="30"/>
                      <a:pt x="5" y="29"/>
                    </a:cubicBezTo>
                    <a:cubicBezTo>
                      <a:pt x="5" y="8"/>
                      <a:pt x="5" y="8"/>
                      <a:pt x="5" y="8"/>
                    </a:cubicBezTo>
                    <a:cubicBezTo>
                      <a:pt x="5" y="8"/>
                      <a:pt x="5" y="7"/>
                      <a:pt x="5" y="7"/>
                    </a:cubicBezTo>
                    <a:cubicBezTo>
                      <a:pt x="6" y="6"/>
                      <a:pt x="6" y="6"/>
                      <a:pt x="6" y="6"/>
                    </a:cubicBezTo>
                    <a:cubicBezTo>
                      <a:pt x="7" y="5"/>
                      <a:pt x="7" y="5"/>
                      <a:pt x="8" y="5"/>
                    </a:cubicBezTo>
                    <a:cubicBezTo>
                      <a:pt x="9" y="5"/>
                      <a:pt x="9" y="5"/>
                      <a:pt x="10" y="5"/>
                    </a:cubicBezTo>
                    <a:cubicBezTo>
                      <a:pt x="28" y="5"/>
                      <a:pt x="28" y="5"/>
                      <a:pt x="28" y="5"/>
                    </a:cubicBezTo>
                    <a:cubicBezTo>
                      <a:pt x="29" y="5"/>
                      <a:pt x="29" y="5"/>
                      <a:pt x="30" y="5"/>
                    </a:cubicBezTo>
                    <a:cubicBezTo>
                      <a:pt x="31" y="5"/>
                      <a:pt x="31" y="5"/>
                      <a:pt x="32" y="6"/>
                    </a:cubicBezTo>
                    <a:cubicBezTo>
                      <a:pt x="32" y="6"/>
                      <a:pt x="32" y="6"/>
                      <a:pt x="33" y="7"/>
                    </a:cubicBezTo>
                    <a:cubicBezTo>
                      <a:pt x="33" y="7"/>
                      <a:pt x="33" y="8"/>
                      <a:pt x="33" y="8"/>
                    </a:cubicBezTo>
                    <a:cubicBezTo>
                      <a:pt x="33" y="29"/>
                      <a:pt x="33" y="29"/>
                      <a:pt x="33" y="29"/>
                    </a:cubicBezTo>
                    <a:cubicBezTo>
                      <a:pt x="33" y="30"/>
                      <a:pt x="33" y="30"/>
                      <a:pt x="33" y="31"/>
                    </a:cubicBezTo>
                    <a:cubicBezTo>
                      <a:pt x="32" y="31"/>
                      <a:pt x="32" y="32"/>
                      <a:pt x="32" y="32"/>
                    </a:cubicBezTo>
                    <a:cubicBezTo>
                      <a:pt x="31" y="32"/>
                      <a:pt x="31" y="33"/>
                      <a:pt x="30" y="33"/>
                    </a:cubicBezTo>
                    <a:cubicBezTo>
                      <a:pt x="29" y="33"/>
                      <a:pt x="29" y="33"/>
                      <a:pt x="28" y="3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grpSp>
        <p:nvGrpSpPr>
          <p:cNvPr id="5" name="组合 4"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GrpSpPr/>
          <p:nvPr/>
        </p:nvGrpSpPr>
        <p:grpSpPr>
          <a:xfrm>
            <a:off x="7413449" y="2534051"/>
            <a:ext cx="947938" cy="947938"/>
            <a:chOff x="6327166" y="4548199"/>
            <a:chExt cx="947938" cy="947938"/>
          </a:xfrm>
        </p:grpSpPr>
        <p:sp>
          <p:nvSpPr>
            <p:cNvPr id="44" name="MH_Other_4" descr="e7d195523061f1c0deeec63e560781cfd59afb0ea006f2a87ABB68BF51EA6619813959095094C18C62A12F549504892A4AAA8C1554C6663626E05CA27F281A14E6983772AFC3FB97135759321DEA3D703E9D8D869A2273EEB2A0BB67749286FC6AC0CABC13E93DFA52684F44072F01AF674423D8E4F9F8BECABFE5771A30929D6D0D81E4AAAF4547CD35BA5A33B94A9D"/>
            <p:cNvSpPr>
              <a:spLocks noChangeAspect="1"/>
            </p:cNvSpPr>
            <p:nvPr>
              <p:custDataLst>
                <p:tags r:id="rId1"/>
              </p:custDataLst>
            </p:nvPr>
          </p:nvSpPr>
          <p:spPr>
            <a:xfrm>
              <a:off x="6327166" y="4548199"/>
              <a:ext cx="947938" cy="947938"/>
            </a:xfrm>
            <a:prstGeom prst="ellipse">
              <a:avLst/>
            </a:prstGeom>
            <a:solidFill>
              <a:srgbClr val="D06F83"/>
            </a:solidFill>
            <a:ln w="9525">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en-US" sz="2400">
                <a:solidFill>
                  <a:prstClr val="white"/>
                </a:solidFill>
                <a:sym typeface="+mn-lt"/>
              </a:endParaRPr>
            </a:p>
          </p:txBody>
        </p:sp>
        <p:grpSp>
          <p:nvGrpSpPr>
            <p:cNvPr id="53" name="组合 52"/>
            <p:cNvGrpSpPr/>
            <p:nvPr/>
          </p:nvGrpSpPr>
          <p:grpSpPr>
            <a:xfrm>
              <a:off x="6499906" y="4876757"/>
              <a:ext cx="602457" cy="290822"/>
              <a:chOff x="1923908" y="4238286"/>
              <a:chExt cx="803116" cy="387686"/>
            </a:xfrm>
            <a:solidFill>
              <a:srgbClr val="FDFDFD"/>
            </a:solidFill>
          </p:grpSpPr>
          <p:sp>
            <p:nvSpPr>
              <p:cNvPr id="54" name="Freeform 22"/>
              <p:cNvSpPr>
                <a:spLocks/>
              </p:cNvSpPr>
              <p:nvPr/>
            </p:nvSpPr>
            <p:spPr bwMode="auto">
              <a:xfrm>
                <a:off x="2382998" y="4238286"/>
                <a:ext cx="344026" cy="387686"/>
              </a:xfrm>
              <a:custGeom>
                <a:avLst/>
                <a:gdLst>
                  <a:gd name="T0" fmla="*/ 35 w 35"/>
                  <a:gd name="T1" fmla="*/ 13 h 38"/>
                  <a:gd name="T2" fmla="*/ 35 w 35"/>
                  <a:gd name="T3" fmla="*/ 9 h 38"/>
                  <a:gd name="T4" fmla="*/ 34 w 35"/>
                  <a:gd name="T5" fmla="*/ 5 h 38"/>
                  <a:gd name="T6" fmla="*/ 31 w 35"/>
                  <a:gd name="T7" fmla="*/ 3 h 38"/>
                  <a:gd name="T8" fmla="*/ 28 w 35"/>
                  <a:gd name="T9" fmla="*/ 1 h 38"/>
                  <a:gd name="T10" fmla="*/ 24 w 35"/>
                  <a:gd name="T11" fmla="*/ 0 h 38"/>
                  <a:gd name="T12" fmla="*/ 2 w 35"/>
                  <a:gd name="T13" fmla="*/ 0 h 38"/>
                  <a:gd name="T14" fmla="*/ 0 w 35"/>
                  <a:gd name="T15" fmla="*/ 3 h 38"/>
                  <a:gd name="T16" fmla="*/ 2 w 35"/>
                  <a:gd name="T17" fmla="*/ 5 h 38"/>
                  <a:gd name="T18" fmla="*/ 24 w 35"/>
                  <a:gd name="T19" fmla="*/ 5 h 38"/>
                  <a:gd name="T20" fmla="*/ 26 w 35"/>
                  <a:gd name="T21" fmla="*/ 5 h 38"/>
                  <a:gd name="T22" fmla="*/ 28 w 35"/>
                  <a:gd name="T23" fmla="*/ 6 h 38"/>
                  <a:gd name="T24" fmla="*/ 29 w 35"/>
                  <a:gd name="T25" fmla="*/ 7 h 38"/>
                  <a:gd name="T26" fmla="*/ 29 w 35"/>
                  <a:gd name="T27" fmla="*/ 9 h 38"/>
                  <a:gd name="T28" fmla="*/ 29 w 35"/>
                  <a:gd name="T29" fmla="*/ 13 h 38"/>
                  <a:gd name="T30" fmla="*/ 29 w 35"/>
                  <a:gd name="T31" fmla="*/ 15 h 38"/>
                  <a:gd name="T32" fmla="*/ 28 w 35"/>
                  <a:gd name="T33" fmla="*/ 16 h 38"/>
                  <a:gd name="T34" fmla="*/ 26 w 35"/>
                  <a:gd name="T35" fmla="*/ 16 h 38"/>
                  <a:gd name="T36" fmla="*/ 24 w 35"/>
                  <a:gd name="T37" fmla="*/ 17 h 38"/>
                  <a:gd name="T38" fmla="*/ 6 w 35"/>
                  <a:gd name="T39" fmla="*/ 17 h 38"/>
                  <a:gd name="T40" fmla="*/ 4 w 35"/>
                  <a:gd name="T41" fmla="*/ 19 h 38"/>
                  <a:gd name="T42" fmla="*/ 6 w 35"/>
                  <a:gd name="T43" fmla="*/ 22 h 38"/>
                  <a:gd name="T44" fmla="*/ 24 w 35"/>
                  <a:gd name="T45" fmla="*/ 22 h 38"/>
                  <a:gd name="T46" fmla="*/ 26 w 35"/>
                  <a:gd name="T47" fmla="*/ 22 h 38"/>
                  <a:gd name="T48" fmla="*/ 28 w 35"/>
                  <a:gd name="T49" fmla="*/ 23 h 38"/>
                  <a:gd name="T50" fmla="*/ 29 w 35"/>
                  <a:gd name="T51" fmla="*/ 24 h 38"/>
                  <a:gd name="T52" fmla="*/ 29 w 35"/>
                  <a:gd name="T53" fmla="*/ 25 h 38"/>
                  <a:gd name="T54" fmla="*/ 29 w 35"/>
                  <a:gd name="T55" fmla="*/ 30 h 38"/>
                  <a:gd name="T56" fmla="*/ 29 w 35"/>
                  <a:gd name="T57" fmla="*/ 31 h 38"/>
                  <a:gd name="T58" fmla="*/ 28 w 35"/>
                  <a:gd name="T59" fmla="*/ 32 h 38"/>
                  <a:gd name="T60" fmla="*/ 26 w 35"/>
                  <a:gd name="T61" fmla="*/ 33 h 38"/>
                  <a:gd name="T62" fmla="*/ 24 w 35"/>
                  <a:gd name="T63" fmla="*/ 33 h 38"/>
                  <a:gd name="T64" fmla="*/ 2 w 35"/>
                  <a:gd name="T65" fmla="*/ 33 h 38"/>
                  <a:gd name="T66" fmla="*/ 0 w 35"/>
                  <a:gd name="T67" fmla="*/ 36 h 38"/>
                  <a:gd name="T68" fmla="*/ 2 w 35"/>
                  <a:gd name="T69" fmla="*/ 38 h 38"/>
                  <a:gd name="T70" fmla="*/ 24 w 35"/>
                  <a:gd name="T71" fmla="*/ 38 h 38"/>
                  <a:gd name="T72" fmla="*/ 28 w 35"/>
                  <a:gd name="T73" fmla="*/ 38 h 38"/>
                  <a:gd name="T74" fmla="*/ 31 w 35"/>
                  <a:gd name="T75" fmla="*/ 36 h 38"/>
                  <a:gd name="T76" fmla="*/ 34 w 35"/>
                  <a:gd name="T77" fmla="*/ 33 h 38"/>
                  <a:gd name="T78" fmla="*/ 35 w 35"/>
                  <a:gd name="T79" fmla="*/ 30 h 38"/>
                  <a:gd name="T80" fmla="*/ 35 w 35"/>
                  <a:gd name="T81" fmla="*/ 25 h 38"/>
                  <a:gd name="T82" fmla="*/ 32 w 35"/>
                  <a:gd name="T83" fmla="*/ 19 h 38"/>
                  <a:gd name="T84" fmla="*/ 35 w 35"/>
                  <a:gd name="T85" fmla="*/ 13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5" h="38">
                    <a:moveTo>
                      <a:pt x="35" y="13"/>
                    </a:moveTo>
                    <a:cubicBezTo>
                      <a:pt x="35" y="9"/>
                      <a:pt x="35" y="9"/>
                      <a:pt x="35" y="9"/>
                    </a:cubicBezTo>
                    <a:cubicBezTo>
                      <a:pt x="35" y="7"/>
                      <a:pt x="34" y="6"/>
                      <a:pt x="34" y="5"/>
                    </a:cubicBezTo>
                    <a:cubicBezTo>
                      <a:pt x="33" y="4"/>
                      <a:pt x="32" y="3"/>
                      <a:pt x="31" y="3"/>
                    </a:cubicBezTo>
                    <a:cubicBezTo>
                      <a:pt x="31" y="2"/>
                      <a:pt x="29" y="1"/>
                      <a:pt x="28" y="1"/>
                    </a:cubicBezTo>
                    <a:cubicBezTo>
                      <a:pt x="27" y="0"/>
                      <a:pt x="26" y="0"/>
                      <a:pt x="24" y="0"/>
                    </a:cubicBezTo>
                    <a:cubicBezTo>
                      <a:pt x="2" y="0"/>
                      <a:pt x="2" y="0"/>
                      <a:pt x="2" y="0"/>
                    </a:cubicBezTo>
                    <a:cubicBezTo>
                      <a:pt x="1" y="0"/>
                      <a:pt x="0" y="1"/>
                      <a:pt x="0" y="3"/>
                    </a:cubicBezTo>
                    <a:cubicBezTo>
                      <a:pt x="0" y="4"/>
                      <a:pt x="1" y="5"/>
                      <a:pt x="2" y="5"/>
                    </a:cubicBezTo>
                    <a:cubicBezTo>
                      <a:pt x="24" y="5"/>
                      <a:pt x="24" y="5"/>
                      <a:pt x="24" y="5"/>
                    </a:cubicBezTo>
                    <a:cubicBezTo>
                      <a:pt x="25" y="5"/>
                      <a:pt x="26" y="5"/>
                      <a:pt x="26" y="5"/>
                    </a:cubicBezTo>
                    <a:cubicBezTo>
                      <a:pt x="27" y="6"/>
                      <a:pt x="28" y="6"/>
                      <a:pt x="28" y="6"/>
                    </a:cubicBezTo>
                    <a:cubicBezTo>
                      <a:pt x="28" y="6"/>
                      <a:pt x="29" y="7"/>
                      <a:pt x="29" y="7"/>
                    </a:cubicBezTo>
                    <a:cubicBezTo>
                      <a:pt x="29" y="8"/>
                      <a:pt x="29" y="8"/>
                      <a:pt x="29" y="9"/>
                    </a:cubicBezTo>
                    <a:cubicBezTo>
                      <a:pt x="29" y="13"/>
                      <a:pt x="29" y="13"/>
                      <a:pt x="29" y="13"/>
                    </a:cubicBezTo>
                    <a:cubicBezTo>
                      <a:pt x="29" y="14"/>
                      <a:pt x="29" y="14"/>
                      <a:pt x="29" y="15"/>
                    </a:cubicBezTo>
                    <a:cubicBezTo>
                      <a:pt x="29" y="15"/>
                      <a:pt x="28" y="15"/>
                      <a:pt x="28" y="16"/>
                    </a:cubicBezTo>
                    <a:cubicBezTo>
                      <a:pt x="28" y="16"/>
                      <a:pt x="27" y="16"/>
                      <a:pt x="26" y="16"/>
                    </a:cubicBezTo>
                    <a:cubicBezTo>
                      <a:pt x="26" y="17"/>
                      <a:pt x="25" y="17"/>
                      <a:pt x="24" y="17"/>
                    </a:cubicBezTo>
                    <a:cubicBezTo>
                      <a:pt x="6" y="17"/>
                      <a:pt x="6" y="17"/>
                      <a:pt x="6" y="17"/>
                    </a:cubicBezTo>
                    <a:cubicBezTo>
                      <a:pt x="5" y="17"/>
                      <a:pt x="4" y="18"/>
                      <a:pt x="4" y="19"/>
                    </a:cubicBezTo>
                    <a:cubicBezTo>
                      <a:pt x="4" y="21"/>
                      <a:pt x="5" y="22"/>
                      <a:pt x="6" y="22"/>
                    </a:cubicBezTo>
                    <a:cubicBezTo>
                      <a:pt x="24" y="22"/>
                      <a:pt x="24" y="22"/>
                      <a:pt x="24" y="22"/>
                    </a:cubicBezTo>
                    <a:cubicBezTo>
                      <a:pt x="25" y="22"/>
                      <a:pt x="26" y="22"/>
                      <a:pt x="26" y="22"/>
                    </a:cubicBezTo>
                    <a:cubicBezTo>
                      <a:pt x="27" y="22"/>
                      <a:pt x="28" y="22"/>
                      <a:pt x="28" y="23"/>
                    </a:cubicBezTo>
                    <a:cubicBezTo>
                      <a:pt x="28" y="23"/>
                      <a:pt x="29" y="23"/>
                      <a:pt x="29" y="24"/>
                    </a:cubicBezTo>
                    <a:cubicBezTo>
                      <a:pt x="29" y="24"/>
                      <a:pt x="29" y="25"/>
                      <a:pt x="29" y="25"/>
                    </a:cubicBezTo>
                    <a:cubicBezTo>
                      <a:pt x="29" y="30"/>
                      <a:pt x="29" y="30"/>
                      <a:pt x="29" y="30"/>
                    </a:cubicBezTo>
                    <a:cubicBezTo>
                      <a:pt x="29" y="30"/>
                      <a:pt x="29" y="31"/>
                      <a:pt x="29" y="31"/>
                    </a:cubicBezTo>
                    <a:cubicBezTo>
                      <a:pt x="29" y="32"/>
                      <a:pt x="28" y="32"/>
                      <a:pt x="28" y="32"/>
                    </a:cubicBezTo>
                    <a:cubicBezTo>
                      <a:pt x="28" y="33"/>
                      <a:pt x="27" y="33"/>
                      <a:pt x="26" y="33"/>
                    </a:cubicBezTo>
                    <a:cubicBezTo>
                      <a:pt x="26" y="33"/>
                      <a:pt x="25" y="33"/>
                      <a:pt x="24" y="33"/>
                    </a:cubicBezTo>
                    <a:cubicBezTo>
                      <a:pt x="2" y="33"/>
                      <a:pt x="2" y="33"/>
                      <a:pt x="2" y="33"/>
                    </a:cubicBezTo>
                    <a:cubicBezTo>
                      <a:pt x="1" y="33"/>
                      <a:pt x="0" y="34"/>
                      <a:pt x="0" y="36"/>
                    </a:cubicBezTo>
                    <a:cubicBezTo>
                      <a:pt x="0" y="37"/>
                      <a:pt x="1" y="38"/>
                      <a:pt x="2" y="38"/>
                    </a:cubicBezTo>
                    <a:cubicBezTo>
                      <a:pt x="24" y="38"/>
                      <a:pt x="24" y="38"/>
                      <a:pt x="24" y="38"/>
                    </a:cubicBezTo>
                    <a:cubicBezTo>
                      <a:pt x="26" y="38"/>
                      <a:pt x="27" y="38"/>
                      <a:pt x="28" y="38"/>
                    </a:cubicBezTo>
                    <a:cubicBezTo>
                      <a:pt x="29" y="37"/>
                      <a:pt x="31" y="37"/>
                      <a:pt x="31" y="36"/>
                    </a:cubicBezTo>
                    <a:cubicBezTo>
                      <a:pt x="32" y="35"/>
                      <a:pt x="33" y="34"/>
                      <a:pt x="34" y="33"/>
                    </a:cubicBezTo>
                    <a:cubicBezTo>
                      <a:pt x="34" y="32"/>
                      <a:pt x="35" y="31"/>
                      <a:pt x="35" y="30"/>
                    </a:cubicBezTo>
                    <a:cubicBezTo>
                      <a:pt x="35" y="25"/>
                      <a:pt x="35" y="25"/>
                      <a:pt x="35" y="25"/>
                    </a:cubicBezTo>
                    <a:cubicBezTo>
                      <a:pt x="35" y="23"/>
                      <a:pt x="34" y="21"/>
                      <a:pt x="32" y="19"/>
                    </a:cubicBezTo>
                    <a:cubicBezTo>
                      <a:pt x="34" y="18"/>
                      <a:pt x="35" y="16"/>
                      <a:pt x="35" y="1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5" name="Freeform 31"/>
              <p:cNvSpPr>
                <a:spLocks noEditPoints="1"/>
              </p:cNvSpPr>
              <p:nvPr/>
            </p:nvSpPr>
            <p:spPr bwMode="auto">
              <a:xfrm>
                <a:off x="1923908" y="4238286"/>
                <a:ext cx="368849" cy="383966"/>
              </a:xfrm>
              <a:custGeom>
                <a:avLst/>
                <a:gdLst>
                  <a:gd name="T0" fmla="*/ 35 w 38"/>
                  <a:gd name="T1" fmla="*/ 2 h 38"/>
                  <a:gd name="T2" fmla="*/ 32 w 38"/>
                  <a:gd name="T3" fmla="*/ 1 h 38"/>
                  <a:gd name="T4" fmla="*/ 28 w 38"/>
                  <a:gd name="T5" fmla="*/ 0 h 38"/>
                  <a:gd name="T6" fmla="*/ 10 w 38"/>
                  <a:gd name="T7" fmla="*/ 0 h 38"/>
                  <a:gd name="T8" fmla="*/ 6 w 38"/>
                  <a:gd name="T9" fmla="*/ 1 h 38"/>
                  <a:gd name="T10" fmla="*/ 3 w 38"/>
                  <a:gd name="T11" fmla="*/ 2 h 38"/>
                  <a:gd name="T12" fmla="*/ 1 w 38"/>
                  <a:gd name="T13" fmla="*/ 5 h 38"/>
                  <a:gd name="T14" fmla="*/ 0 w 38"/>
                  <a:gd name="T15" fmla="*/ 8 h 38"/>
                  <a:gd name="T16" fmla="*/ 0 w 38"/>
                  <a:gd name="T17" fmla="*/ 29 h 38"/>
                  <a:gd name="T18" fmla="*/ 1 w 38"/>
                  <a:gd name="T19" fmla="*/ 33 h 38"/>
                  <a:gd name="T20" fmla="*/ 3 w 38"/>
                  <a:gd name="T21" fmla="*/ 35 h 38"/>
                  <a:gd name="T22" fmla="*/ 6 w 38"/>
                  <a:gd name="T23" fmla="*/ 37 h 38"/>
                  <a:gd name="T24" fmla="*/ 10 w 38"/>
                  <a:gd name="T25" fmla="*/ 38 h 38"/>
                  <a:gd name="T26" fmla="*/ 28 w 38"/>
                  <a:gd name="T27" fmla="*/ 38 h 38"/>
                  <a:gd name="T28" fmla="*/ 32 w 38"/>
                  <a:gd name="T29" fmla="*/ 37 h 38"/>
                  <a:gd name="T30" fmla="*/ 35 w 38"/>
                  <a:gd name="T31" fmla="*/ 36 h 38"/>
                  <a:gd name="T32" fmla="*/ 37 w 38"/>
                  <a:gd name="T33" fmla="*/ 33 h 38"/>
                  <a:gd name="T34" fmla="*/ 38 w 38"/>
                  <a:gd name="T35" fmla="*/ 29 h 38"/>
                  <a:gd name="T36" fmla="*/ 38 w 38"/>
                  <a:gd name="T37" fmla="*/ 8 h 38"/>
                  <a:gd name="T38" fmla="*/ 37 w 38"/>
                  <a:gd name="T39" fmla="*/ 5 h 38"/>
                  <a:gd name="T40" fmla="*/ 35 w 38"/>
                  <a:gd name="T41" fmla="*/ 2 h 38"/>
                  <a:gd name="T42" fmla="*/ 28 w 38"/>
                  <a:gd name="T43" fmla="*/ 33 h 38"/>
                  <a:gd name="T44" fmla="*/ 10 w 38"/>
                  <a:gd name="T45" fmla="*/ 33 h 38"/>
                  <a:gd name="T46" fmla="*/ 8 w 38"/>
                  <a:gd name="T47" fmla="*/ 33 h 38"/>
                  <a:gd name="T48" fmla="*/ 6 w 38"/>
                  <a:gd name="T49" fmla="*/ 32 h 38"/>
                  <a:gd name="T50" fmla="*/ 5 w 38"/>
                  <a:gd name="T51" fmla="*/ 31 h 38"/>
                  <a:gd name="T52" fmla="*/ 5 w 38"/>
                  <a:gd name="T53" fmla="*/ 29 h 38"/>
                  <a:gd name="T54" fmla="*/ 5 w 38"/>
                  <a:gd name="T55" fmla="*/ 8 h 38"/>
                  <a:gd name="T56" fmla="*/ 5 w 38"/>
                  <a:gd name="T57" fmla="*/ 7 h 38"/>
                  <a:gd name="T58" fmla="*/ 6 w 38"/>
                  <a:gd name="T59" fmla="*/ 6 h 38"/>
                  <a:gd name="T60" fmla="*/ 8 w 38"/>
                  <a:gd name="T61" fmla="*/ 5 h 38"/>
                  <a:gd name="T62" fmla="*/ 10 w 38"/>
                  <a:gd name="T63" fmla="*/ 5 h 38"/>
                  <a:gd name="T64" fmla="*/ 28 w 38"/>
                  <a:gd name="T65" fmla="*/ 5 h 38"/>
                  <a:gd name="T66" fmla="*/ 30 w 38"/>
                  <a:gd name="T67" fmla="*/ 5 h 38"/>
                  <a:gd name="T68" fmla="*/ 32 w 38"/>
                  <a:gd name="T69" fmla="*/ 6 h 38"/>
                  <a:gd name="T70" fmla="*/ 33 w 38"/>
                  <a:gd name="T71" fmla="*/ 7 h 38"/>
                  <a:gd name="T72" fmla="*/ 33 w 38"/>
                  <a:gd name="T73" fmla="*/ 8 h 38"/>
                  <a:gd name="T74" fmla="*/ 33 w 38"/>
                  <a:gd name="T75" fmla="*/ 29 h 38"/>
                  <a:gd name="T76" fmla="*/ 33 w 38"/>
                  <a:gd name="T77" fmla="*/ 31 h 38"/>
                  <a:gd name="T78" fmla="*/ 32 w 38"/>
                  <a:gd name="T79" fmla="*/ 32 h 38"/>
                  <a:gd name="T80" fmla="*/ 30 w 38"/>
                  <a:gd name="T81" fmla="*/ 33 h 38"/>
                  <a:gd name="T82" fmla="*/ 28 w 38"/>
                  <a:gd name="T83" fmla="*/ 33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8" h="38">
                    <a:moveTo>
                      <a:pt x="35" y="2"/>
                    </a:moveTo>
                    <a:cubicBezTo>
                      <a:pt x="34" y="2"/>
                      <a:pt x="33" y="1"/>
                      <a:pt x="32" y="1"/>
                    </a:cubicBezTo>
                    <a:cubicBezTo>
                      <a:pt x="31" y="0"/>
                      <a:pt x="29" y="0"/>
                      <a:pt x="28" y="0"/>
                    </a:cubicBezTo>
                    <a:cubicBezTo>
                      <a:pt x="10" y="0"/>
                      <a:pt x="10" y="0"/>
                      <a:pt x="10" y="0"/>
                    </a:cubicBezTo>
                    <a:cubicBezTo>
                      <a:pt x="9" y="0"/>
                      <a:pt x="7" y="0"/>
                      <a:pt x="6" y="1"/>
                    </a:cubicBezTo>
                    <a:cubicBezTo>
                      <a:pt x="5" y="1"/>
                      <a:pt x="4" y="2"/>
                      <a:pt x="3" y="2"/>
                    </a:cubicBezTo>
                    <a:cubicBezTo>
                      <a:pt x="2" y="3"/>
                      <a:pt x="1" y="4"/>
                      <a:pt x="1" y="5"/>
                    </a:cubicBezTo>
                    <a:cubicBezTo>
                      <a:pt x="0" y="6"/>
                      <a:pt x="0" y="7"/>
                      <a:pt x="0" y="8"/>
                    </a:cubicBezTo>
                    <a:cubicBezTo>
                      <a:pt x="0" y="29"/>
                      <a:pt x="0" y="29"/>
                      <a:pt x="0" y="29"/>
                    </a:cubicBezTo>
                    <a:cubicBezTo>
                      <a:pt x="0" y="31"/>
                      <a:pt x="0" y="32"/>
                      <a:pt x="1" y="33"/>
                    </a:cubicBezTo>
                    <a:cubicBezTo>
                      <a:pt x="1" y="34"/>
                      <a:pt x="2" y="35"/>
                      <a:pt x="3" y="35"/>
                    </a:cubicBezTo>
                    <a:cubicBezTo>
                      <a:pt x="4" y="36"/>
                      <a:pt x="5" y="37"/>
                      <a:pt x="6" y="37"/>
                    </a:cubicBezTo>
                    <a:cubicBezTo>
                      <a:pt x="7" y="38"/>
                      <a:pt x="9" y="38"/>
                      <a:pt x="10" y="38"/>
                    </a:cubicBezTo>
                    <a:cubicBezTo>
                      <a:pt x="28" y="38"/>
                      <a:pt x="28" y="38"/>
                      <a:pt x="28" y="38"/>
                    </a:cubicBezTo>
                    <a:cubicBezTo>
                      <a:pt x="29" y="38"/>
                      <a:pt x="31" y="38"/>
                      <a:pt x="32" y="37"/>
                    </a:cubicBezTo>
                    <a:cubicBezTo>
                      <a:pt x="33" y="37"/>
                      <a:pt x="34" y="36"/>
                      <a:pt x="35" y="36"/>
                    </a:cubicBezTo>
                    <a:cubicBezTo>
                      <a:pt x="36" y="35"/>
                      <a:pt x="37" y="34"/>
                      <a:pt x="37" y="33"/>
                    </a:cubicBezTo>
                    <a:cubicBezTo>
                      <a:pt x="38" y="32"/>
                      <a:pt x="38" y="31"/>
                      <a:pt x="38" y="29"/>
                    </a:cubicBezTo>
                    <a:cubicBezTo>
                      <a:pt x="38" y="8"/>
                      <a:pt x="38" y="8"/>
                      <a:pt x="38" y="8"/>
                    </a:cubicBezTo>
                    <a:cubicBezTo>
                      <a:pt x="38" y="7"/>
                      <a:pt x="38" y="6"/>
                      <a:pt x="37" y="5"/>
                    </a:cubicBezTo>
                    <a:cubicBezTo>
                      <a:pt x="37" y="4"/>
                      <a:pt x="36" y="3"/>
                      <a:pt x="35" y="2"/>
                    </a:cubicBezTo>
                    <a:close/>
                    <a:moveTo>
                      <a:pt x="28" y="33"/>
                    </a:moveTo>
                    <a:cubicBezTo>
                      <a:pt x="10" y="33"/>
                      <a:pt x="10" y="33"/>
                      <a:pt x="10" y="33"/>
                    </a:cubicBezTo>
                    <a:cubicBezTo>
                      <a:pt x="9" y="33"/>
                      <a:pt x="9" y="33"/>
                      <a:pt x="8" y="33"/>
                    </a:cubicBezTo>
                    <a:cubicBezTo>
                      <a:pt x="7" y="33"/>
                      <a:pt x="7" y="32"/>
                      <a:pt x="6" y="32"/>
                    </a:cubicBezTo>
                    <a:cubicBezTo>
                      <a:pt x="6" y="32"/>
                      <a:pt x="6" y="31"/>
                      <a:pt x="5" y="31"/>
                    </a:cubicBezTo>
                    <a:cubicBezTo>
                      <a:pt x="5" y="30"/>
                      <a:pt x="5" y="30"/>
                      <a:pt x="5" y="29"/>
                    </a:cubicBezTo>
                    <a:cubicBezTo>
                      <a:pt x="5" y="8"/>
                      <a:pt x="5" y="8"/>
                      <a:pt x="5" y="8"/>
                    </a:cubicBezTo>
                    <a:cubicBezTo>
                      <a:pt x="5" y="8"/>
                      <a:pt x="5" y="7"/>
                      <a:pt x="5" y="7"/>
                    </a:cubicBezTo>
                    <a:cubicBezTo>
                      <a:pt x="6" y="6"/>
                      <a:pt x="6" y="6"/>
                      <a:pt x="6" y="6"/>
                    </a:cubicBezTo>
                    <a:cubicBezTo>
                      <a:pt x="7" y="5"/>
                      <a:pt x="7" y="5"/>
                      <a:pt x="8" y="5"/>
                    </a:cubicBezTo>
                    <a:cubicBezTo>
                      <a:pt x="9" y="5"/>
                      <a:pt x="9" y="5"/>
                      <a:pt x="10" y="5"/>
                    </a:cubicBezTo>
                    <a:cubicBezTo>
                      <a:pt x="28" y="5"/>
                      <a:pt x="28" y="5"/>
                      <a:pt x="28" y="5"/>
                    </a:cubicBezTo>
                    <a:cubicBezTo>
                      <a:pt x="29" y="5"/>
                      <a:pt x="29" y="5"/>
                      <a:pt x="30" y="5"/>
                    </a:cubicBezTo>
                    <a:cubicBezTo>
                      <a:pt x="31" y="5"/>
                      <a:pt x="31" y="5"/>
                      <a:pt x="32" y="6"/>
                    </a:cubicBezTo>
                    <a:cubicBezTo>
                      <a:pt x="32" y="6"/>
                      <a:pt x="32" y="6"/>
                      <a:pt x="33" y="7"/>
                    </a:cubicBezTo>
                    <a:cubicBezTo>
                      <a:pt x="33" y="7"/>
                      <a:pt x="33" y="8"/>
                      <a:pt x="33" y="8"/>
                    </a:cubicBezTo>
                    <a:cubicBezTo>
                      <a:pt x="33" y="29"/>
                      <a:pt x="33" y="29"/>
                      <a:pt x="33" y="29"/>
                    </a:cubicBezTo>
                    <a:cubicBezTo>
                      <a:pt x="33" y="30"/>
                      <a:pt x="33" y="30"/>
                      <a:pt x="33" y="31"/>
                    </a:cubicBezTo>
                    <a:cubicBezTo>
                      <a:pt x="32" y="31"/>
                      <a:pt x="32" y="32"/>
                      <a:pt x="32" y="32"/>
                    </a:cubicBezTo>
                    <a:cubicBezTo>
                      <a:pt x="31" y="32"/>
                      <a:pt x="31" y="33"/>
                      <a:pt x="30" y="33"/>
                    </a:cubicBezTo>
                    <a:cubicBezTo>
                      <a:pt x="29" y="33"/>
                      <a:pt x="29" y="33"/>
                      <a:pt x="28" y="3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cxnSp>
        <p:nvCxnSpPr>
          <p:cNvPr id="60" name="直接连接符 59"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CxnSpPr/>
          <p:nvPr/>
        </p:nvCxnSpPr>
        <p:spPr>
          <a:xfrm>
            <a:off x="3246637" y="1273629"/>
            <a:ext cx="5770860"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61" name="文本框 60"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txBox="1"/>
          <p:nvPr/>
        </p:nvSpPr>
        <p:spPr>
          <a:xfrm>
            <a:off x="3981580" y="518656"/>
            <a:ext cx="3993401" cy="523220"/>
          </a:xfrm>
          <a:prstGeom prst="rect">
            <a:avLst/>
          </a:prstGeom>
          <a:noFill/>
        </p:spPr>
        <p:txBody>
          <a:bodyPr wrap="none" rtlCol="0">
            <a:spAutoFit/>
          </a:bodyPr>
          <a:lstStyle/>
          <a:p>
            <a:r>
              <a:rPr lang="zh-CN" altLang="en-US" sz="2800" b="1" spc="500" dirty="0">
                <a:solidFill>
                  <a:schemeClr val="bg1">
                    <a:lumMod val="50000"/>
                  </a:schemeClr>
                </a:solidFill>
                <a:latin typeface="微软雅黑" panose="020B0503020204020204" pitchFamily="34" charset="-122"/>
                <a:ea typeface="微软雅黑" panose="020B0503020204020204" pitchFamily="34" charset="-122"/>
                <a:cs typeface="Arial" panose="020B0604020202020204" pitchFamily="34" charset="0"/>
              </a:rPr>
              <a:t>任务二能力倾向测验</a:t>
            </a:r>
            <a:endParaRPr lang="en-US" altLang="zh-CN" sz="2800" b="1" spc="500" dirty="0">
              <a:solidFill>
                <a:schemeClr val="bg1">
                  <a:lumMod val="50000"/>
                </a:schemeClr>
              </a:solidFill>
              <a:latin typeface="微软雅黑" panose="020B0503020204020204" pitchFamily="34" charset="-122"/>
              <a:ea typeface="微软雅黑" panose="020B0503020204020204" pitchFamily="34" charset="-122"/>
              <a:cs typeface="Arial" panose="020B0604020202020204" pitchFamily="34" charset="0"/>
            </a:endParaRPr>
          </a:p>
        </p:txBody>
      </p:sp>
      <p:sp>
        <p:nvSpPr>
          <p:cNvPr id="62" name="椭圆 61"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flipH="1">
            <a:off x="2686180" y="813581"/>
            <a:ext cx="157493" cy="157493"/>
          </a:xfrm>
          <a:prstGeom prst="ellipse">
            <a:avLst/>
          </a:prstGeom>
          <a:solidFill>
            <a:srgbClr val="D06F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3" name="椭圆 62"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flipH="1">
            <a:off x="2686180" y="335956"/>
            <a:ext cx="321030" cy="321030"/>
          </a:xfrm>
          <a:prstGeom prst="ellipse">
            <a:avLst/>
          </a:prstGeom>
          <a:solidFill>
            <a:srgbClr val="966481"/>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4" name="椭圆 63"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flipH="1">
            <a:off x="2991678" y="806317"/>
            <a:ext cx="219803" cy="219803"/>
          </a:xfrm>
          <a:prstGeom prst="ellipse">
            <a:avLst/>
          </a:prstGeom>
          <a:solidFill>
            <a:srgbClr val="365B7C"/>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5" name="椭圆 64"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flipH="1">
            <a:off x="2031169" y="697840"/>
            <a:ext cx="164852" cy="164852"/>
          </a:xfrm>
          <a:prstGeom prst="ellipse">
            <a:avLst/>
          </a:prstGeom>
          <a:solidFill>
            <a:srgbClr val="F779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6" name="椭圆 65"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9354354" y="755438"/>
            <a:ext cx="157493" cy="157493"/>
          </a:xfrm>
          <a:prstGeom prst="ellipse">
            <a:avLst/>
          </a:prstGeom>
          <a:solidFill>
            <a:srgbClr val="D06F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7" name="椭圆 66"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9190817" y="277813"/>
            <a:ext cx="321030" cy="321030"/>
          </a:xfrm>
          <a:prstGeom prst="ellipse">
            <a:avLst/>
          </a:prstGeom>
          <a:solidFill>
            <a:srgbClr val="966481"/>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8" name="椭圆 67"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a:off x="8986546" y="748174"/>
            <a:ext cx="219803" cy="219803"/>
          </a:xfrm>
          <a:prstGeom prst="ellipse">
            <a:avLst/>
          </a:prstGeom>
          <a:solidFill>
            <a:srgbClr val="365B7C"/>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9" name="椭圆 68"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a:off x="10002006" y="639697"/>
            <a:ext cx="164852" cy="164852"/>
          </a:xfrm>
          <a:prstGeom prst="ellipse">
            <a:avLst/>
          </a:prstGeom>
          <a:solidFill>
            <a:srgbClr val="F779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71" name="组合 70"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GrpSpPr/>
          <p:nvPr/>
        </p:nvGrpSpPr>
        <p:grpSpPr>
          <a:xfrm>
            <a:off x="1707033" y="2704692"/>
            <a:ext cx="8459825" cy="2791445"/>
            <a:chOff x="2478121" y="2909680"/>
            <a:chExt cx="8459825" cy="2791445"/>
          </a:xfrm>
        </p:grpSpPr>
        <p:sp>
          <p:nvSpPr>
            <p:cNvPr id="72" name="Rectangle 42"/>
            <p:cNvSpPr/>
            <p:nvPr/>
          </p:nvSpPr>
          <p:spPr>
            <a:xfrm flipH="1">
              <a:off x="2478121" y="2909680"/>
              <a:ext cx="2018292" cy="589653"/>
            </a:xfrm>
            <a:prstGeom prst="rect">
              <a:avLst/>
            </a:prstGeom>
            <a:noFill/>
            <a:ln w="12700" cap="flat" cmpd="sng" algn="ctr">
              <a:noFill/>
              <a:prstDash val="solid"/>
            </a:ln>
            <a:effectLst/>
          </p:spPr>
          <p:txBody>
            <a:bodyPr lIns="91440" tIns="0" rIns="91440" bIns="0" rtlCol="0" anchor="t"/>
            <a:lstStyle/>
            <a:p>
              <a:pPr>
                <a:defRPr/>
              </a:pPr>
              <a:endParaRPr lang="en-US" sz="1050" kern="0" dirty="0">
                <a:solidFill>
                  <a:schemeClr val="tx1">
                    <a:lumMod val="65000"/>
                    <a:lumOff val="35000"/>
                  </a:schemeClr>
                </a:solidFill>
                <a:latin typeface="Arial" pitchFamily="34" charset="0"/>
                <a:cs typeface="Arial" pitchFamily="34" charset="0"/>
              </a:endParaRPr>
            </a:p>
          </p:txBody>
        </p:sp>
        <p:sp>
          <p:nvSpPr>
            <p:cNvPr id="73" name="Rectangle 42"/>
            <p:cNvSpPr/>
            <p:nvPr/>
          </p:nvSpPr>
          <p:spPr>
            <a:xfrm flipH="1">
              <a:off x="8495622" y="5351778"/>
              <a:ext cx="2442324" cy="349347"/>
            </a:xfrm>
            <a:prstGeom prst="rect">
              <a:avLst/>
            </a:prstGeom>
            <a:noFill/>
            <a:ln w="12700" cap="flat" cmpd="sng" algn="ctr">
              <a:noFill/>
              <a:prstDash val="solid"/>
            </a:ln>
            <a:effectLst/>
          </p:spPr>
          <p:txBody>
            <a:bodyPr lIns="91440" tIns="0" rIns="91440" bIns="0" rtlCol="0" anchor="t"/>
            <a:lstStyle/>
            <a:p>
              <a:r>
                <a:rPr lang="en-US" altLang="zh-CN" sz="2400" dirty="0">
                  <a:latin typeface="KaiTi" panose="02010609060101010101" pitchFamily="49" charset="-122"/>
                  <a:ea typeface="KaiTi" panose="02010609060101010101" pitchFamily="49" charset="-122"/>
                </a:rPr>
                <a:t>(2)</a:t>
              </a:r>
              <a:r>
                <a:rPr lang="zh-CN" altLang="en-US" sz="2400" dirty="0">
                  <a:latin typeface="KaiTi" panose="02010609060101010101" pitchFamily="49" charset="-122"/>
                  <a:ea typeface="KaiTi" panose="02010609060101010101" pitchFamily="49" charset="-122"/>
                </a:rPr>
                <a:t>特殊能力倾向测验。 </a:t>
              </a:r>
            </a:p>
            <a:p>
              <a:endParaRPr lang="zh-CN" altLang="en-US" sz="2400" b="1" dirty="0">
                <a:solidFill>
                  <a:schemeClr val="tx1">
                    <a:lumMod val="65000"/>
                    <a:lumOff val="35000"/>
                  </a:schemeClr>
                </a:solidFill>
                <a:latin typeface="KaiTi" panose="02010609060101010101" pitchFamily="49" charset="-122"/>
                <a:ea typeface="KaiTi" panose="02010609060101010101" pitchFamily="49" charset="-122"/>
                <a:cs typeface="Arial" panose="020B0604020202020204" pitchFamily="34" charset="0"/>
              </a:endParaRPr>
            </a:p>
          </p:txBody>
        </p:sp>
      </p:grpSp>
      <p:grpSp>
        <p:nvGrpSpPr>
          <p:cNvPr id="74" name="组合 73"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GrpSpPr/>
          <p:nvPr/>
        </p:nvGrpSpPr>
        <p:grpSpPr>
          <a:xfrm>
            <a:off x="476520" y="2943855"/>
            <a:ext cx="3428232" cy="3141935"/>
            <a:chOff x="2523213" y="499714"/>
            <a:chExt cx="3428232" cy="3141935"/>
          </a:xfrm>
        </p:grpSpPr>
        <p:sp>
          <p:nvSpPr>
            <p:cNvPr id="75" name="Rectangle 42"/>
            <p:cNvSpPr/>
            <p:nvPr/>
          </p:nvSpPr>
          <p:spPr>
            <a:xfrm flipH="1">
              <a:off x="2523213" y="3051996"/>
              <a:ext cx="2018292" cy="589653"/>
            </a:xfrm>
            <a:prstGeom prst="rect">
              <a:avLst/>
            </a:prstGeom>
            <a:noFill/>
            <a:ln w="12700" cap="flat" cmpd="sng" algn="ctr">
              <a:noFill/>
              <a:prstDash val="solid"/>
            </a:ln>
            <a:effectLst/>
          </p:spPr>
          <p:txBody>
            <a:bodyPr lIns="91440" tIns="0" rIns="91440" bIns="0" rtlCol="0" anchor="t"/>
            <a:lstStyle/>
            <a:p>
              <a:pPr>
                <a:defRPr/>
              </a:pPr>
              <a:endParaRPr lang="en-US" sz="1050" kern="0" dirty="0">
                <a:solidFill>
                  <a:schemeClr val="tx1">
                    <a:lumMod val="65000"/>
                    <a:lumOff val="35000"/>
                  </a:schemeClr>
                </a:solidFill>
                <a:latin typeface="Arial" pitchFamily="34" charset="0"/>
                <a:cs typeface="Arial" pitchFamily="34" charset="0"/>
              </a:endParaRPr>
            </a:p>
          </p:txBody>
        </p:sp>
        <p:sp>
          <p:nvSpPr>
            <p:cNvPr id="76" name="Rectangle 42"/>
            <p:cNvSpPr/>
            <p:nvPr/>
          </p:nvSpPr>
          <p:spPr>
            <a:xfrm flipH="1">
              <a:off x="3321929" y="499714"/>
              <a:ext cx="2629516" cy="229011"/>
            </a:xfrm>
            <a:prstGeom prst="rect">
              <a:avLst/>
            </a:prstGeom>
            <a:noFill/>
            <a:ln w="12700" cap="flat" cmpd="sng" algn="ctr">
              <a:noFill/>
              <a:prstDash val="solid"/>
            </a:ln>
            <a:effectLst/>
          </p:spPr>
          <p:txBody>
            <a:bodyPr lIns="91440" tIns="0" rIns="91440" bIns="0" rtlCol="0" anchor="t"/>
            <a:lstStyle/>
            <a:p>
              <a:r>
                <a:rPr lang="en-US" altLang="zh-CN" sz="2400" dirty="0">
                  <a:latin typeface="KaiTi" panose="02010609060101010101" pitchFamily="49" charset="-122"/>
                  <a:ea typeface="KaiTi" panose="02010609060101010101" pitchFamily="49" charset="-122"/>
                </a:rPr>
                <a:t>(1)</a:t>
              </a:r>
              <a:r>
                <a:rPr lang="zh-CN" altLang="en-US" sz="2400" dirty="0">
                  <a:latin typeface="KaiTi" panose="02010609060101010101" pitchFamily="49" charset="-122"/>
                  <a:ea typeface="KaiTi" panose="02010609060101010101" pitchFamily="49" charset="-122"/>
                </a:rPr>
                <a:t>一般能力倾向测验。  </a:t>
              </a:r>
            </a:p>
            <a:p>
              <a:endParaRPr lang="zh-CN" altLang="en-US" sz="2400" b="1" dirty="0">
                <a:solidFill>
                  <a:schemeClr val="tx1">
                    <a:lumMod val="65000"/>
                    <a:lumOff val="35000"/>
                  </a:schemeClr>
                </a:solidFill>
                <a:latin typeface="KaiTi" panose="02010609060101010101" pitchFamily="49" charset="-122"/>
                <a:ea typeface="KaiTi" panose="02010609060101010101" pitchFamily="49" charset="-122"/>
                <a:cs typeface="Arial" panose="020B0604020202020204" pitchFamily="34" charset="0"/>
              </a:endParaRPr>
            </a:p>
          </p:txBody>
        </p:sp>
      </p:grpSp>
      <p:sp>
        <p:nvSpPr>
          <p:cNvPr id="79" name="Rectangle 42"/>
          <p:cNvSpPr/>
          <p:nvPr/>
        </p:nvSpPr>
        <p:spPr>
          <a:xfrm flipH="1">
            <a:off x="8412416" y="2884750"/>
            <a:ext cx="2320530" cy="409595"/>
          </a:xfrm>
          <a:prstGeom prst="rect">
            <a:avLst/>
          </a:prstGeom>
          <a:noFill/>
          <a:ln w="12700" cap="flat" cmpd="sng" algn="ctr">
            <a:noFill/>
            <a:prstDash val="solid"/>
          </a:ln>
          <a:effectLst/>
        </p:spPr>
        <p:txBody>
          <a:bodyPr lIns="91440" tIns="0" rIns="91440" bIns="0" rtlCol="0" anchor="t"/>
          <a:lstStyle/>
          <a:p>
            <a:r>
              <a:rPr lang="en-US" altLang="zh-CN" sz="2400" dirty="0">
                <a:latin typeface="KaiTi" panose="02010609060101010101" pitchFamily="49" charset="-122"/>
                <a:ea typeface="KaiTi" panose="02010609060101010101" pitchFamily="49" charset="-122"/>
              </a:rPr>
              <a:t>(3)</a:t>
            </a:r>
            <a:r>
              <a:rPr lang="zh-CN" altLang="en-US" sz="2400" dirty="0">
                <a:latin typeface="KaiTi" panose="02010609060101010101" pitchFamily="49" charset="-122"/>
                <a:ea typeface="KaiTi" panose="02010609060101010101" pitchFamily="49" charset="-122"/>
              </a:rPr>
              <a:t>职业能力倾向测验。 </a:t>
            </a:r>
          </a:p>
          <a:p>
            <a:endParaRPr lang="zh-CN" altLang="en-US" sz="2400" b="1" dirty="0">
              <a:solidFill>
                <a:schemeClr val="tx1">
                  <a:lumMod val="65000"/>
                  <a:lumOff val="35000"/>
                </a:schemeClr>
              </a:solidFill>
              <a:latin typeface="KaiTi" panose="02010609060101010101" pitchFamily="49" charset="-122"/>
              <a:ea typeface="KaiTi" panose="02010609060101010101" pitchFamily="49" charset="-122"/>
              <a:cs typeface="Arial" panose="020B0604020202020204" pitchFamily="34" charset="0"/>
            </a:endParaRPr>
          </a:p>
        </p:txBody>
      </p:sp>
      <p:sp>
        <p:nvSpPr>
          <p:cNvPr id="7" name="e7d195523061f1c0"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hidden="1"/>
          <p:cNvSpPr txBox="1"/>
          <p:nvPr/>
        </p:nvSpPr>
        <p:spPr>
          <a:xfrm>
            <a:off x="-355600" y="1803400"/>
            <a:ext cx="293927" cy="1016000"/>
          </a:xfrm>
          <a:prstGeom prst="rect">
            <a:avLst/>
          </a:prstGeom>
          <a:noFill/>
        </p:spPr>
        <p:txBody>
          <a:bodyPr vert="wordArtVert" rtlCol="0">
            <a:spAutoFit/>
          </a:bodyPr>
          <a:lstStyle/>
          <a:p>
            <a:r>
              <a:rPr lang="en-US" altLang="zh-CN" sz="100"/>
              <a:t>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a:t>
            </a:r>
            <a:endParaRPr lang="zh-CN" altLang="en-US" sz="100"/>
          </a:p>
        </p:txBody>
      </p:sp>
      <p:sp>
        <p:nvSpPr>
          <p:cNvPr id="2" name="矩形 1"/>
          <p:cNvSpPr/>
          <p:nvPr/>
        </p:nvSpPr>
        <p:spPr>
          <a:xfrm>
            <a:off x="4809430" y="3244334"/>
            <a:ext cx="237566" cy="369332"/>
          </a:xfrm>
          <a:prstGeom prst="rect">
            <a:avLst/>
          </a:prstGeom>
        </p:spPr>
        <p:txBody>
          <a:bodyPr wrap="none">
            <a:spAutoFit/>
          </a:bodyPr>
          <a:lstStyle/>
          <a:p>
            <a:r>
              <a:rPr lang="zh-CN" altLang="en-US" dirty="0"/>
              <a:t> </a:t>
            </a:r>
          </a:p>
        </p:txBody>
      </p:sp>
    </p:spTree>
    <p:extLst>
      <p:ext uri="{BB962C8B-B14F-4D97-AF65-F5344CB8AC3E}">
        <p14:creationId xmlns:p14="http://schemas.microsoft.com/office/powerpoint/2010/main" val="3178168574"/>
      </p:ext>
    </p:extLst>
  </p:cSld>
  <p:clrMapOvr>
    <a:masterClrMapping/>
  </p:clrMapOvr>
  <p:transition spd="slow" advTm="0">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46"/>
                                        </p:tgtEl>
                                        <p:attrNameLst>
                                          <p:attrName>style.visibility</p:attrName>
                                        </p:attrNameLst>
                                      </p:cBhvr>
                                      <p:to>
                                        <p:strVal val="visible"/>
                                      </p:to>
                                    </p:set>
                                    <p:animEffect transition="in" filter="wipe(left)">
                                      <p:cBhvr>
                                        <p:cTn id="7" dur="1000"/>
                                        <p:tgtEl>
                                          <p:spTgt spid="46"/>
                                        </p:tgtEl>
                                      </p:cBhvr>
                                    </p:animEffect>
                                  </p:childTnLst>
                                </p:cTn>
                              </p:par>
                            </p:childTnLst>
                          </p:cTn>
                        </p:par>
                        <p:par>
                          <p:cTn id="8" fill="hold">
                            <p:stCondLst>
                              <p:cond delay="1000"/>
                            </p:stCondLst>
                            <p:childTnLst>
                              <p:par>
                                <p:cTn id="9" presetID="10" presetClass="entr" presetSubtype="0"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par>
                                <p:cTn id="12" presetID="10" presetClass="entr" presetSubtype="0" fill="hold" nodeType="withEffect">
                                  <p:stCondLst>
                                    <p:cond delay="250"/>
                                  </p:stCondLst>
                                  <p:childTnLst>
                                    <p:set>
                                      <p:cBhvr>
                                        <p:cTn id="13" dur="1" fill="hold">
                                          <p:stCondLst>
                                            <p:cond delay="0"/>
                                          </p:stCondLst>
                                        </p:cTn>
                                        <p:tgtEl>
                                          <p:spTgt spid="4"/>
                                        </p:tgtEl>
                                        <p:attrNameLst>
                                          <p:attrName>style.visibility</p:attrName>
                                        </p:attrNameLst>
                                      </p:cBhvr>
                                      <p:to>
                                        <p:strVal val="visible"/>
                                      </p:to>
                                    </p:set>
                                    <p:animEffect transition="in" filter="fade">
                                      <p:cBhvr>
                                        <p:cTn id="14" dur="500"/>
                                        <p:tgtEl>
                                          <p:spTgt spid="4"/>
                                        </p:tgtEl>
                                      </p:cBhvr>
                                    </p:animEffect>
                                  </p:childTnLst>
                                </p:cTn>
                              </p:par>
                              <p:par>
                                <p:cTn id="15" presetID="10" presetClass="entr" presetSubtype="0" fill="hold" nodeType="withEffect">
                                  <p:stCondLst>
                                    <p:cond delay="500"/>
                                  </p:stCondLst>
                                  <p:childTnLst>
                                    <p:set>
                                      <p:cBhvr>
                                        <p:cTn id="16" dur="1" fill="hold">
                                          <p:stCondLst>
                                            <p:cond delay="0"/>
                                          </p:stCondLst>
                                        </p:cTn>
                                        <p:tgtEl>
                                          <p:spTgt spid="5"/>
                                        </p:tgtEl>
                                        <p:attrNameLst>
                                          <p:attrName>style.visibility</p:attrName>
                                        </p:attrNameLst>
                                      </p:cBhvr>
                                      <p:to>
                                        <p:strVal val="visible"/>
                                      </p:to>
                                    </p:set>
                                    <p:animEffect transition="in" filter="fade">
                                      <p:cBhvr>
                                        <p:cTn id="17" dur="500"/>
                                        <p:tgtEl>
                                          <p:spTgt spid="5"/>
                                        </p:tgtEl>
                                      </p:cBhvr>
                                    </p:animEffect>
                                  </p:childTnLst>
                                </p:cTn>
                              </p:par>
                            </p:childTnLst>
                          </p:cTn>
                        </p:par>
                        <p:par>
                          <p:cTn id="18" fill="hold">
                            <p:stCondLst>
                              <p:cond delay="2000"/>
                            </p:stCondLst>
                            <p:childTnLst>
                              <p:par>
                                <p:cTn id="19" presetID="10" presetClass="entr" presetSubtype="0" fill="hold" nodeType="afterEffect">
                                  <p:stCondLst>
                                    <p:cond delay="0"/>
                                  </p:stCondLst>
                                  <p:childTnLst>
                                    <p:set>
                                      <p:cBhvr>
                                        <p:cTn id="20" dur="1" fill="hold">
                                          <p:stCondLst>
                                            <p:cond delay="0"/>
                                          </p:stCondLst>
                                        </p:cTn>
                                        <p:tgtEl>
                                          <p:spTgt spid="71"/>
                                        </p:tgtEl>
                                        <p:attrNameLst>
                                          <p:attrName>style.visibility</p:attrName>
                                        </p:attrNameLst>
                                      </p:cBhvr>
                                      <p:to>
                                        <p:strVal val="visible"/>
                                      </p:to>
                                    </p:set>
                                    <p:animEffect transition="in" filter="fade">
                                      <p:cBhvr>
                                        <p:cTn id="21" dur="500"/>
                                        <p:tgtEl>
                                          <p:spTgt spid="71"/>
                                        </p:tgtEl>
                                      </p:cBhvr>
                                    </p:animEffect>
                                  </p:childTnLst>
                                </p:cTn>
                              </p:par>
                              <p:par>
                                <p:cTn id="22" presetID="10" presetClass="entr" presetSubtype="0" fill="hold" nodeType="withEffect">
                                  <p:stCondLst>
                                    <p:cond delay="0"/>
                                  </p:stCondLst>
                                  <p:childTnLst>
                                    <p:set>
                                      <p:cBhvr>
                                        <p:cTn id="23" dur="1" fill="hold">
                                          <p:stCondLst>
                                            <p:cond delay="0"/>
                                          </p:stCondLst>
                                        </p:cTn>
                                        <p:tgtEl>
                                          <p:spTgt spid="74"/>
                                        </p:tgtEl>
                                        <p:attrNameLst>
                                          <p:attrName>style.visibility</p:attrName>
                                        </p:attrNameLst>
                                      </p:cBhvr>
                                      <p:to>
                                        <p:strVal val="visible"/>
                                      </p:to>
                                    </p:set>
                                    <p:animEffect transition="in" filter="fade">
                                      <p:cBhvr>
                                        <p:cTn id="24" dur="500"/>
                                        <p:tgtEl>
                                          <p:spTgt spid="7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 grpId="0" animBg="1"/>
    </p:bldLst>
  </p:timing>
</p:sld>
</file>

<file path=ppt/slides/slide1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GrpSpPr/>
          <p:nvPr/>
        </p:nvGrpSpPr>
        <p:grpSpPr>
          <a:xfrm>
            <a:off x="6096701" y="1879844"/>
            <a:ext cx="2273673" cy="1960063"/>
            <a:chOff x="1646075" y="1876277"/>
            <a:chExt cx="2273673" cy="1960063"/>
          </a:xfrm>
        </p:grpSpPr>
        <p:sp>
          <p:nvSpPr>
            <p:cNvPr id="36" name="等腰三角形 35"/>
            <p:cNvSpPr/>
            <p:nvPr/>
          </p:nvSpPr>
          <p:spPr>
            <a:xfrm>
              <a:off x="1646075" y="1876277"/>
              <a:ext cx="2273673" cy="1960063"/>
            </a:xfrm>
            <a:prstGeom prst="triangle">
              <a:avLst/>
            </a:prstGeom>
            <a:solidFill>
              <a:srgbClr val="365B7C"/>
            </a:solidFill>
            <a:ln w="19050">
              <a:noFill/>
            </a:ln>
            <a:effectLst>
              <a:outerShdw blurRad="254000" dist="127000" dir="8160000" algn="tr" rotWithShape="0">
                <a:prstClr val="black">
                  <a:alpha val="34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0" name="TextBox 36"/>
            <p:cNvSpPr txBox="1"/>
            <p:nvPr/>
          </p:nvSpPr>
          <p:spPr>
            <a:xfrm>
              <a:off x="1787078" y="3481620"/>
              <a:ext cx="448531" cy="335109"/>
            </a:xfrm>
            <a:prstGeom prst="rect">
              <a:avLst/>
            </a:prstGeom>
            <a:noFill/>
          </p:spPr>
          <p:txBody>
            <a:bodyPr wrap="square" rtlCol="0">
              <a:spAutoFit/>
            </a:bodyPr>
            <a:lstStyle/>
            <a:p>
              <a:r>
                <a:rPr lang="en-US" altLang="zh-CN" sz="1400" b="1" dirty="0">
                  <a:solidFill>
                    <a:schemeClr val="bg1"/>
                  </a:solidFill>
                  <a:latin typeface="Arial" panose="020B0604020202020204" pitchFamily="34" charset="0"/>
                  <a:cs typeface="Arial" panose="020B0604020202020204" pitchFamily="34" charset="0"/>
                </a:rPr>
                <a:t>01</a:t>
              </a:r>
              <a:endParaRPr lang="zh-CN" altLang="en-US" sz="1400" b="1" dirty="0">
                <a:solidFill>
                  <a:schemeClr val="bg1"/>
                </a:solidFill>
                <a:latin typeface="Arial" panose="020B0604020202020204" pitchFamily="34" charset="0"/>
                <a:cs typeface="Arial" panose="020B0604020202020204" pitchFamily="34" charset="0"/>
              </a:endParaRPr>
            </a:p>
          </p:txBody>
        </p:sp>
        <p:sp>
          <p:nvSpPr>
            <p:cNvPr id="51" name="Freeform 28"/>
            <p:cNvSpPr>
              <a:spLocks noEditPoints="1"/>
            </p:cNvSpPr>
            <p:nvPr/>
          </p:nvSpPr>
          <p:spPr bwMode="auto">
            <a:xfrm>
              <a:off x="2700045" y="2106823"/>
              <a:ext cx="165734" cy="145492"/>
            </a:xfrm>
            <a:custGeom>
              <a:avLst/>
              <a:gdLst>
                <a:gd name="T0" fmla="*/ 137 w 262"/>
                <a:gd name="T1" fmla="*/ 53 h 230"/>
                <a:gd name="T2" fmla="*/ 157 w 262"/>
                <a:gd name="T3" fmla="*/ 53 h 230"/>
                <a:gd name="T4" fmla="*/ 157 w 262"/>
                <a:gd name="T5" fmla="*/ 111 h 230"/>
                <a:gd name="T6" fmla="*/ 193 w 262"/>
                <a:gd name="T7" fmla="*/ 147 h 230"/>
                <a:gd name="T8" fmla="*/ 179 w 262"/>
                <a:gd name="T9" fmla="*/ 161 h 230"/>
                <a:gd name="T10" fmla="*/ 137 w 262"/>
                <a:gd name="T11" fmla="*/ 119 h 230"/>
                <a:gd name="T12" fmla="*/ 137 w 262"/>
                <a:gd name="T13" fmla="*/ 53 h 230"/>
                <a:gd name="T14" fmla="*/ 147 w 262"/>
                <a:gd name="T15" fmla="*/ 0 h 230"/>
                <a:gd name="T16" fmla="*/ 174 w 262"/>
                <a:gd name="T17" fmla="*/ 4 h 230"/>
                <a:gd name="T18" fmla="*/ 198 w 262"/>
                <a:gd name="T19" fmla="*/ 13 h 230"/>
                <a:gd name="T20" fmla="*/ 218 w 262"/>
                <a:gd name="T21" fmla="*/ 26 h 230"/>
                <a:gd name="T22" fmla="*/ 236 w 262"/>
                <a:gd name="T23" fmla="*/ 43 h 230"/>
                <a:gd name="T24" fmla="*/ 250 w 262"/>
                <a:gd name="T25" fmla="*/ 65 h 230"/>
                <a:gd name="T26" fmla="*/ 259 w 262"/>
                <a:gd name="T27" fmla="*/ 89 h 230"/>
                <a:gd name="T28" fmla="*/ 262 w 262"/>
                <a:gd name="T29" fmla="*/ 116 h 230"/>
                <a:gd name="T30" fmla="*/ 259 w 262"/>
                <a:gd name="T31" fmla="*/ 141 h 230"/>
                <a:gd name="T32" fmla="*/ 250 w 262"/>
                <a:gd name="T33" fmla="*/ 165 h 230"/>
                <a:gd name="T34" fmla="*/ 236 w 262"/>
                <a:gd name="T35" fmla="*/ 187 h 230"/>
                <a:gd name="T36" fmla="*/ 218 w 262"/>
                <a:gd name="T37" fmla="*/ 205 h 230"/>
                <a:gd name="T38" fmla="*/ 198 w 262"/>
                <a:gd name="T39" fmla="*/ 217 h 230"/>
                <a:gd name="T40" fmla="*/ 174 w 262"/>
                <a:gd name="T41" fmla="*/ 226 h 230"/>
                <a:gd name="T42" fmla="*/ 147 w 262"/>
                <a:gd name="T43" fmla="*/ 230 h 230"/>
                <a:gd name="T44" fmla="*/ 122 w 262"/>
                <a:gd name="T45" fmla="*/ 226 h 230"/>
                <a:gd name="T46" fmla="*/ 98 w 262"/>
                <a:gd name="T47" fmla="*/ 218 h 230"/>
                <a:gd name="T48" fmla="*/ 77 w 262"/>
                <a:gd name="T49" fmla="*/ 206 h 230"/>
                <a:gd name="T50" fmla="*/ 96 w 262"/>
                <a:gd name="T51" fmla="*/ 184 h 230"/>
                <a:gd name="T52" fmla="*/ 112 w 262"/>
                <a:gd name="T53" fmla="*/ 193 h 230"/>
                <a:gd name="T54" fmla="*/ 129 w 262"/>
                <a:gd name="T55" fmla="*/ 199 h 230"/>
                <a:gd name="T56" fmla="*/ 147 w 262"/>
                <a:gd name="T57" fmla="*/ 201 h 230"/>
                <a:gd name="T58" fmla="*/ 170 w 262"/>
                <a:gd name="T59" fmla="*/ 198 h 230"/>
                <a:gd name="T60" fmla="*/ 190 w 262"/>
                <a:gd name="T61" fmla="*/ 189 h 230"/>
                <a:gd name="T62" fmla="*/ 208 w 262"/>
                <a:gd name="T63" fmla="*/ 175 h 230"/>
                <a:gd name="T64" fmla="*/ 221 w 262"/>
                <a:gd name="T65" fmla="*/ 159 h 230"/>
                <a:gd name="T66" fmla="*/ 230 w 262"/>
                <a:gd name="T67" fmla="*/ 137 h 230"/>
                <a:gd name="T68" fmla="*/ 234 w 262"/>
                <a:gd name="T69" fmla="*/ 116 h 230"/>
                <a:gd name="T70" fmla="*/ 230 w 262"/>
                <a:gd name="T71" fmla="*/ 93 h 230"/>
                <a:gd name="T72" fmla="*/ 221 w 262"/>
                <a:gd name="T73" fmla="*/ 71 h 230"/>
                <a:gd name="T74" fmla="*/ 208 w 262"/>
                <a:gd name="T75" fmla="*/ 55 h 230"/>
                <a:gd name="T76" fmla="*/ 190 w 262"/>
                <a:gd name="T77" fmla="*/ 41 h 230"/>
                <a:gd name="T78" fmla="*/ 170 w 262"/>
                <a:gd name="T79" fmla="*/ 32 h 230"/>
                <a:gd name="T80" fmla="*/ 147 w 262"/>
                <a:gd name="T81" fmla="*/ 29 h 230"/>
                <a:gd name="T82" fmla="*/ 126 w 262"/>
                <a:gd name="T83" fmla="*/ 32 h 230"/>
                <a:gd name="T84" fmla="*/ 105 w 262"/>
                <a:gd name="T85" fmla="*/ 41 h 230"/>
                <a:gd name="T86" fmla="*/ 88 w 262"/>
                <a:gd name="T87" fmla="*/ 53 h 230"/>
                <a:gd name="T88" fmla="*/ 75 w 262"/>
                <a:gd name="T89" fmla="*/ 70 h 230"/>
                <a:gd name="T90" fmla="*/ 66 w 262"/>
                <a:gd name="T91" fmla="*/ 90 h 230"/>
                <a:gd name="T92" fmla="*/ 62 w 262"/>
                <a:gd name="T93" fmla="*/ 112 h 230"/>
                <a:gd name="T94" fmla="*/ 102 w 262"/>
                <a:gd name="T95" fmla="*/ 112 h 230"/>
                <a:gd name="T96" fmla="*/ 51 w 262"/>
                <a:gd name="T97" fmla="*/ 169 h 230"/>
                <a:gd name="T98" fmla="*/ 0 w 262"/>
                <a:gd name="T99" fmla="*/ 112 h 230"/>
                <a:gd name="T100" fmla="*/ 34 w 262"/>
                <a:gd name="T101" fmla="*/ 112 h 230"/>
                <a:gd name="T102" fmla="*/ 37 w 262"/>
                <a:gd name="T103" fmla="*/ 86 h 230"/>
                <a:gd name="T104" fmla="*/ 46 w 262"/>
                <a:gd name="T105" fmla="*/ 64 h 230"/>
                <a:gd name="T106" fmla="*/ 60 w 262"/>
                <a:gd name="T107" fmla="*/ 42 h 230"/>
                <a:gd name="T108" fmla="*/ 77 w 262"/>
                <a:gd name="T109" fmla="*/ 26 h 230"/>
                <a:gd name="T110" fmla="*/ 98 w 262"/>
                <a:gd name="T111" fmla="*/ 12 h 230"/>
                <a:gd name="T112" fmla="*/ 122 w 262"/>
                <a:gd name="T113" fmla="*/ 4 h 230"/>
                <a:gd name="T114" fmla="*/ 147 w 262"/>
                <a:gd name="T115" fmla="*/ 0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62" h="230">
                  <a:moveTo>
                    <a:pt x="137" y="53"/>
                  </a:moveTo>
                  <a:lnTo>
                    <a:pt x="157" y="53"/>
                  </a:lnTo>
                  <a:lnTo>
                    <a:pt x="157" y="111"/>
                  </a:lnTo>
                  <a:lnTo>
                    <a:pt x="193" y="147"/>
                  </a:lnTo>
                  <a:lnTo>
                    <a:pt x="179" y="161"/>
                  </a:lnTo>
                  <a:lnTo>
                    <a:pt x="137" y="119"/>
                  </a:lnTo>
                  <a:lnTo>
                    <a:pt x="137" y="53"/>
                  </a:lnTo>
                  <a:close/>
                  <a:moveTo>
                    <a:pt x="147" y="0"/>
                  </a:moveTo>
                  <a:lnTo>
                    <a:pt x="174" y="4"/>
                  </a:lnTo>
                  <a:lnTo>
                    <a:pt x="198" y="13"/>
                  </a:lnTo>
                  <a:lnTo>
                    <a:pt x="218" y="26"/>
                  </a:lnTo>
                  <a:lnTo>
                    <a:pt x="236" y="43"/>
                  </a:lnTo>
                  <a:lnTo>
                    <a:pt x="250" y="65"/>
                  </a:lnTo>
                  <a:lnTo>
                    <a:pt x="259" y="89"/>
                  </a:lnTo>
                  <a:lnTo>
                    <a:pt x="262" y="116"/>
                  </a:lnTo>
                  <a:lnTo>
                    <a:pt x="259" y="141"/>
                  </a:lnTo>
                  <a:lnTo>
                    <a:pt x="250" y="165"/>
                  </a:lnTo>
                  <a:lnTo>
                    <a:pt x="236" y="187"/>
                  </a:lnTo>
                  <a:lnTo>
                    <a:pt x="218" y="205"/>
                  </a:lnTo>
                  <a:lnTo>
                    <a:pt x="198" y="217"/>
                  </a:lnTo>
                  <a:lnTo>
                    <a:pt x="174" y="226"/>
                  </a:lnTo>
                  <a:lnTo>
                    <a:pt x="147" y="230"/>
                  </a:lnTo>
                  <a:lnTo>
                    <a:pt x="122" y="226"/>
                  </a:lnTo>
                  <a:lnTo>
                    <a:pt x="98" y="218"/>
                  </a:lnTo>
                  <a:lnTo>
                    <a:pt x="77" y="206"/>
                  </a:lnTo>
                  <a:lnTo>
                    <a:pt x="96" y="184"/>
                  </a:lnTo>
                  <a:lnTo>
                    <a:pt x="112" y="193"/>
                  </a:lnTo>
                  <a:lnTo>
                    <a:pt x="129" y="199"/>
                  </a:lnTo>
                  <a:lnTo>
                    <a:pt x="147" y="201"/>
                  </a:lnTo>
                  <a:lnTo>
                    <a:pt x="170" y="198"/>
                  </a:lnTo>
                  <a:lnTo>
                    <a:pt x="190" y="189"/>
                  </a:lnTo>
                  <a:lnTo>
                    <a:pt x="208" y="175"/>
                  </a:lnTo>
                  <a:lnTo>
                    <a:pt x="221" y="159"/>
                  </a:lnTo>
                  <a:lnTo>
                    <a:pt x="230" y="137"/>
                  </a:lnTo>
                  <a:lnTo>
                    <a:pt x="234" y="116"/>
                  </a:lnTo>
                  <a:lnTo>
                    <a:pt x="230" y="93"/>
                  </a:lnTo>
                  <a:lnTo>
                    <a:pt x="221" y="71"/>
                  </a:lnTo>
                  <a:lnTo>
                    <a:pt x="208" y="55"/>
                  </a:lnTo>
                  <a:lnTo>
                    <a:pt x="190" y="41"/>
                  </a:lnTo>
                  <a:lnTo>
                    <a:pt x="170" y="32"/>
                  </a:lnTo>
                  <a:lnTo>
                    <a:pt x="147" y="29"/>
                  </a:lnTo>
                  <a:lnTo>
                    <a:pt x="126" y="32"/>
                  </a:lnTo>
                  <a:lnTo>
                    <a:pt x="105" y="41"/>
                  </a:lnTo>
                  <a:lnTo>
                    <a:pt x="88" y="53"/>
                  </a:lnTo>
                  <a:lnTo>
                    <a:pt x="75" y="70"/>
                  </a:lnTo>
                  <a:lnTo>
                    <a:pt x="66" y="90"/>
                  </a:lnTo>
                  <a:lnTo>
                    <a:pt x="62" y="112"/>
                  </a:lnTo>
                  <a:lnTo>
                    <a:pt x="102" y="112"/>
                  </a:lnTo>
                  <a:lnTo>
                    <a:pt x="51" y="169"/>
                  </a:lnTo>
                  <a:lnTo>
                    <a:pt x="0" y="112"/>
                  </a:lnTo>
                  <a:lnTo>
                    <a:pt x="34" y="112"/>
                  </a:lnTo>
                  <a:lnTo>
                    <a:pt x="37" y="86"/>
                  </a:lnTo>
                  <a:lnTo>
                    <a:pt x="46" y="64"/>
                  </a:lnTo>
                  <a:lnTo>
                    <a:pt x="60" y="42"/>
                  </a:lnTo>
                  <a:lnTo>
                    <a:pt x="77" y="26"/>
                  </a:lnTo>
                  <a:lnTo>
                    <a:pt x="98" y="12"/>
                  </a:lnTo>
                  <a:lnTo>
                    <a:pt x="122" y="4"/>
                  </a:lnTo>
                  <a:lnTo>
                    <a:pt x="147"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grpSp>
      <p:grpSp>
        <p:nvGrpSpPr>
          <p:cNvPr id="4" name="组合 3"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GrpSpPr/>
          <p:nvPr/>
        </p:nvGrpSpPr>
        <p:grpSpPr>
          <a:xfrm>
            <a:off x="1776524" y="3043515"/>
            <a:ext cx="2273673" cy="1960063"/>
            <a:chOff x="6208883" y="4424360"/>
            <a:chExt cx="2273673" cy="1960063"/>
          </a:xfrm>
        </p:grpSpPr>
        <p:sp>
          <p:nvSpPr>
            <p:cNvPr id="41" name="等腰三角形 40"/>
            <p:cNvSpPr/>
            <p:nvPr/>
          </p:nvSpPr>
          <p:spPr>
            <a:xfrm>
              <a:off x="6208883" y="4424360"/>
              <a:ext cx="2273673" cy="1960063"/>
            </a:xfrm>
            <a:prstGeom prst="triangle">
              <a:avLst/>
            </a:prstGeom>
            <a:solidFill>
              <a:srgbClr val="F77983"/>
            </a:solidFill>
            <a:ln w="19050">
              <a:noFill/>
            </a:ln>
            <a:effectLst>
              <a:outerShdw blurRad="254000" dist="127000" dir="8160000" algn="tr" rotWithShape="0">
                <a:prstClr val="black">
                  <a:alpha val="34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5" name="TextBox 42"/>
            <p:cNvSpPr txBox="1"/>
            <p:nvPr/>
          </p:nvSpPr>
          <p:spPr>
            <a:xfrm>
              <a:off x="6349886" y="6029703"/>
              <a:ext cx="448531" cy="307777"/>
            </a:xfrm>
            <a:prstGeom prst="rect">
              <a:avLst/>
            </a:prstGeom>
            <a:noFill/>
          </p:spPr>
          <p:txBody>
            <a:bodyPr wrap="square" rtlCol="0">
              <a:spAutoFit/>
            </a:bodyPr>
            <a:lstStyle/>
            <a:p>
              <a:endParaRPr lang="zh-CN" altLang="en-US" sz="1400" b="1" dirty="0">
                <a:solidFill>
                  <a:schemeClr val="bg1"/>
                </a:solidFill>
                <a:latin typeface="Arial" panose="020B0604020202020204" pitchFamily="34" charset="0"/>
                <a:cs typeface="Arial" panose="020B0604020202020204" pitchFamily="34" charset="0"/>
              </a:endParaRPr>
            </a:p>
          </p:txBody>
        </p:sp>
        <p:sp>
          <p:nvSpPr>
            <p:cNvPr id="52" name="Freeform 19"/>
            <p:cNvSpPr>
              <a:spLocks/>
            </p:cNvSpPr>
            <p:nvPr/>
          </p:nvSpPr>
          <p:spPr bwMode="auto">
            <a:xfrm>
              <a:off x="7259624" y="4652046"/>
              <a:ext cx="176581" cy="166307"/>
            </a:xfrm>
            <a:custGeom>
              <a:avLst/>
              <a:gdLst>
                <a:gd name="T0" fmla="*/ 74 w 275"/>
                <a:gd name="T1" fmla="*/ 0 h 259"/>
                <a:gd name="T2" fmla="*/ 102 w 275"/>
                <a:gd name="T3" fmla="*/ 0 h 259"/>
                <a:gd name="T4" fmla="*/ 163 w 275"/>
                <a:gd name="T5" fmla="*/ 111 h 259"/>
                <a:gd name="T6" fmla="*/ 234 w 275"/>
                <a:gd name="T7" fmla="*/ 111 h 259"/>
                <a:gd name="T8" fmla="*/ 237 w 275"/>
                <a:gd name="T9" fmla="*/ 111 h 259"/>
                <a:gd name="T10" fmla="*/ 244 w 275"/>
                <a:gd name="T11" fmla="*/ 111 h 259"/>
                <a:gd name="T12" fmla="*/ 255 w 275"/>
                <a:gd name="T13" fmla="*/ 112 h 259"/>
                <a:gd name="T14" fmla="*/ 265 w 275"/>
                <a:gd name="T15" fmla="*/ 116 h 259"/>
                <a:gd name="T16" fmla="*/ 272 w 275"/>
                <a:gd name="T17" fmla="*/ 121 h 259"/>
                <a:gd name="T18" fmla="*/ 275 w 275"/>
                <a:gd name="T19" fmla="*/ 130 h 259"/>
                <a:gd name="T20" fmla="*/ 272 w 275"/>
                <a:gd name="T21" fmla="*/ 138 h 259"/>
                <a:gd name="T22" fmla="*/ 265 w 275"/>
                <a:gd name="T23" fmla="*/ 143 h 259"/>
                <a:gd name="T24" fmla="*/ 255 w 275"/>
                <a:gd name="T25" fmla="*/ 147 h 259"/>
                <a:gd name="T26" fmla="*/ 244 w 275"/>
                <a:gd name="T27" fmla="*/ 148 h 259"/>
                <a:gd name="T28" fmla="*/ 237 w 275"/>
                <a:gd name="T29" fmla="*/ 149 h 259"/>
                <a:gd name="T30" fmla="*/ 234 w 275"/>
                <a:gd name="T31" fmla="*/ 149 h 259"/>
                <a:gd name="T32" fmla="*/ 163 w 275"/>
                <a:gd name="T33" fmla="*/ 149 h 259"/>
                <a:gd name="T34" fmla="*/ 102 w 275"/>
                <a:gd name="T35" fmla="*/ 259 h 259"/>
                <a:gd name="T36" fmla="*/ 74 w 275"/>
                <a:gd name="T37" fmla="*/ 259 h 259"/>
                <a:gd name="T38" fmla="*/ 108 w 275"/>
                <a:gd name="T39" fmla="*/ 149 h 259"/>
                <a:gd name="T40" fmla="*/ 58 w 275"/>
                <a:gd name="T41" fmla="*/ 149 h 259"/>
                <a:gd name="T42" fmla="*/ 28 w 275"/>
                <a:gd name="T43" fmla="*/ 176 h 259"/>
                <a:gd name="T44" fmla="*/ 0 w 275"/>
                <a:gd name="T45" fmla="*/ 176 h 259"/>
                <a:gd name="T46" fmla="*/ 21 w 275"/>
                <a:gd name="T47" fmla="*/ 130 h 259"/>
                <a:gd name="T48" fmla="*/ 0 w 275"/>
                <a:gd name="T49" fmla="*/ 83 h 259"/>
                <a:gd name="T50" fmla="*/ 28 w 275"/>
                <a:gd name="T51" fmla="*/ 83 h 259"/>
                <a:gd name="T52" fmla="*/ 58 w 275"/>
                <a:gd name="T53" fmla="*/ 111 h 259"/>
                <a:gd name="T54" fmla="*/ 108 w 275"/>
                <a:gd name="T55" fmla="*/ 111 h 259"/>
                <a:gd name="T56" fmla="*/ 74 w 275"/>
                <a:gd name="T57" fmla="*/ 0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75" h="259">
                  <a:moveTo>
                    <a:pt x="74" y="0"/>
                  </a:moveTo>
                  <a:lnTo>
                    <a:pt x="102" y="0"/>
                  </a:lnTo>
                  <a:lnTo>
                    <a:pt x="163" y="111"/>
                  </a:lnTo>
                  <a:lnTo>
                    <a:pt x="234" y="111"/>
                  </a:lnTo>
                  <a:lnTo>
                    <a:pt x="237" y="111"/>
                  </a:lnTo>
                  <a:lnTo>
                    <a:pt x="244" y="111"/>
                  </a:lnTo>
                  <a:lnTo>
                    <a:pt x="255" y="112"/>
                  </a:lnTo>
                  <a:lnTo>
                    <a:pt x="265" y="116"/>
                  </a:lnTo>
                  <a:lnTo>
                    <a:pt x="272" y="121"/>
                  </a:lnTo>
                  <a:lnTo>
                    <a:pt x="275" y="130"/>
                  </a:lnTo>
                  <a:lnTo>
                    <a:pt x="272" y="138"/>
                  </a:lnTo>
                  <a:lnTo>
                    <a:pt x="265" y="143"/>
                  </a:lnTo>
                  <a:lnTo>
                    <a:pt x="255" y="147"/>
                  </a:lnTo>
                  <a:lnTo>
                    <a:pt x="244" y="148"/>
                  </a:lnTo>
                  <a:lnTo>
                    <a:pt x="237" y="149"/>
                  </a:lnTo>
                  <a:lnTo>
                    <a:pt x="234" y="149"/>
                  </a:lnTo>
                  <a:lnTo>
                    <a:pt x="163" y="149"/>
                  </a:lnTo>
                  <a:lnTo>
                    <a:pt x="102" y="259"/>
                  </a:lnTo>
                  <a:lnTo>
                    <a:pt x="74" y="259"/>
                  </a:lnTo>
                  <a:lnTo>
                    <a:pt x="108" y="149"/>
                  </a:lnTo>
                  <a:lnTo>
                    <a:pt x="58" y="149"/>
                  </a:lnTo>
                  <a:lnTo>
                    <a:pt x="28" y="176"/>
                  </a:lnTo>
                  <a:lnTo>
                    <a:pt x="0" y="176"/>
                  </a:lnTo>
                  <a:lnTo>
                    <a:pt x="21" y="130"/>
                  </a:lnTo>
                  <a:lnTo>
                    <a:pt x="0" y="83"/>
                  </a:lnTo>
                  <a:lnTo>
                    <a:pt x="28" y="83"/>
                  </a:lnTo>
                  <a:lnTo>
                    <a:pt x="58" y="111"/>
                  </a:lnTo>
                  <a:lnTo>
                    <a:pt x="108" y="111"/>
                  </a:lnTo>
                  <a:lnTo>
                    <a:pt x="74"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grpSp>
      <p:grpSp>
        <p:nvGrpSpPr>
          <p:cNvPr id="3" name="组合 2"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GrpSpPr/>
          <p:nvPr/>
        </p:nvGrpSpPr>
        <p:grpSpPr>
          <a:xfrm>
            <a:off x="6124354" y="4357871"/>
            <a:ext cx="2273673" cy="1960063"/>
            <a:chOff x="6208883" y="1876277"/>
            <a:chExt cx="2273673" cy="1960063"/>
          </a:xfrm>
        </p:grpSpPr>
        <p:sp>
          <p:nvSpPr>
            <p:cNvPr id="31" name="等腰三角形 30"/>
            <p:cNvSpPr/>
            <p:nvPr/>
          </p:nvSpPr>
          <p:spPr>
            <a:xfrm>
              <a:off x="6208883" y="1876277"/>
              <a:ext cx="2273673" cy="1960063"/>
            </a:xfrm>
            <a:prstGeom prst="triangle">
              <a:avLst/>
            </a:prstGeom>
            <a:solidFill>
              <a:srgbClr val="D06F83"/>
            </a:solidFill>
            <a:ln w="19050">
              <a:noFill/>
            </a:ln>
            <a:effectLst>
              <a:outerShdw blurRad="254000" dist="127000" dir="8160000" algn="tr" rotWithShape="0">
                <a:prstClr val="black">
                  <a:alpha val="34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5" name="TextBox 29"/>
            <p:cNvSpPr txBox="1"/>
            <p:nvPr/>
          </p:nvSpPr>
          <p:spPr>
            <a:xfrm>
              <a:off x="6349886" y="3481620"/>
              <a:ext cx="448531" cy="335109"/>
            </a:xfrm>
            <a:prstGeom prst="rect">
              <a:avLst/>
            </a:prstGeom>
            <a:noFill/>
          </p:spPr>
          <p:txBody>
            <a:bodyPr wrap="square" rtlCol="0">
              <a:spAutoFit/>
            </a:bodyPr>
            <a:lstStyle/>
            <a:p>
              <a:r>
                <a:rPr lang="en-US" altLang="zh-CN" sz="1400" b="1" dirty="0">
                  <a:solidFill>
                    <a:schemeClr val="bg1"/>
                  </a:solidFill>
                  <a:latin typeface="Arial" panose="020B0604020202020204" pitchFamily="34" charset="0"/>
                  <a:cs typeface="Arial" panose="020B0604020202020204" pitchFamily="34" charset="0"/>
                </a:rPr>
                <a:t>02</a:t>
              </a:r>
              <a:endParaRPr lang="zh-CN" altLang="en-US" sz="1400" b="1" dirty="0">
                <a:solidFill>
                  <a:schemeClr val="bg1"/>
                </a:solidFill>
                <a:latin typeface="Arial" panose="020B0604020202020204" pitchFamily="34" charset="0"/>
                <a:cs typeface="Arial" panose="020B0604020202020204" pitchFamily="34" charset="0"/>
              </a:endParaRPr>
            </a:p>
          </p:txBody>
        </p:sp>
        <p:sp>
          <p:nvSpPr>
            <p:cNvPr id="53" name="Freeform 33"/>
            <p:cNvSpPr>
              <a:spLocks/>
            </p:cNvSpPr>
            <p:nvPr/>
          </p:nvSpPr>
          <p:spPr bwMode="auto">
            <a:xfrm>
              <a:off x="7276216" y="2161477"/>
              <a:ext cx="158602" cy="149611"/>
            </a:xfrm>
            <a:custGeom>
              <a:avLst/>
              <a:gdLst>
                <a:gd name="T0" fmla="*/ 85 w 247"/>
                <a:gd name="T1" fmla="*/ 0 h 233"/>
                <a:gd name="T2" fmla="*/ 95 w 247"/>
                <a:gd name="T3" fmla="*/ 1 h 233"/>
                <a:gd name="T4" fmla="*/ 103 w 247"/>
                <a:gd name="T5" fmla="*/ 6 h 233"/>
                <a:gd name="T6" fmla="*/ 109 w 247"/>
                <a:gd name="T7" fmla="*/ 12 h 233"/>
                <a:gd name="T8" fmla="*/ 116 w 247"/>
                <a:gd name="T9" fmla="*/ 20 h 233"/>
                <a:gd name="T10" fmla="*/ 123 w 247"/>
                <a:gd name="T11" fmla="*/ 29 h 233"/>
                <a:gd name="T12" fmla="*/ 130 w 247"/>
                <a:gd name="T13" fmla="*/ 37 h 233"/>
                <a:gd name="T14" fmla="*/ 139 w 247"/>
                <a:gd name="T15" fmla="*/ 44 h 233"/>
                <a:gd name="T16" fmla="*/ 149 w 247"/>
                <a:gd name="T17" fmla="*/ 51 h 233"/>
                <a:gd name="T18" fmla="*/ 160 w 247"/>
                <a:gd name="T19" fmla="*/ 54 h 233"/>
                <a:gd name="T20" fmla="*/ 176 w 247"/>
                <a:gd name="T21" fmla="*/ 57 h 233"/>
                <a:gd name="T22" fmla="*/ 193 w 247"/>
                <a:gd name="T23" fmla="*/ 56 h 233"/>
                <a:gd name="T24" fmla="*/ 215 w 247"/>
                <a:gd name="T25" fmla="*/ 52 h 233"/>
                <a:gd name="T26" fmla="*/ 241 w 247"/>
                <a:gd name="T27" fmla="*/ 43 h 233"/>
                <a:gd name="T28" fmla="*/ 243 w 247"/>
                <a:gd name="T29" fmla="*/ 42 h 233"/>
                <a:gd name="T30" fmla="*/ 246 w 247"/>
                <a:gd name="T31" fmla="*/ 43 h 233"/>
                <a:gd name="T32" fmla="*/ 247 w 247"/>
                <a:gd name="T33" fmla="*/ 44 h 233"/>
                <a:gd name="T34" fmla="*/ 247 w 247"/>
                <a:gd name="T35" fmla="*/ 46 h 233"/>
                <a:gd name="T36" fmla="*/ 246 w 247"/>
                <a:gd name="T37" fmla="*/ 48 h 233"/>
                <a:gd name="T38" fmla="*/ 227 w 247"/>
                <a:gd name="T39" fmla="*/ 76 h 233"/>
                <a:gd name="T40" fmla="*/ 210 w 247"/>
                <a:gd name="T41" fmla="*/ 98 h 233"/>
                <a:gd name="T42" fmla="*/ 195 w 247"/>
                <a:gd name="T43" fmla="*/ 113 h 233"/>
                <a:gd name="T44" fmla="*/ 183 w 247"/>
                <a:gd name="T45" fmla="*/ 125 h 233"/>
                <a:gd name="T46" fmla="*/ 172 w 247"/>
                <a:gd name="T47" fmla="*/ 131 h 233"/>
                <a:gd name="T48" fmla="*/ 163 w 247"/>
                <a:gd name="T49" fmla="*/ 134 h 233"/>
                <a:gd name="T50" fmla="*/ 155 w 247"/>
                <a:gd name="T51" fmla="*/ 134 h 233"/>
                <a:gd name="T52" fmla="*/ 149 w 247"/>
                <a:gd name="T53" fmla="*/ 131 h 233"/>
                <a:gd name="T54" fmla="*/ 142 w 247"/>
                <a:gd name="T55" fmla="*/ 128 h 233"/>
                <a:gd name="T56" fmla="*/ 136 w 247"/>
                <a:gd name="T57" fmla="*/ 123 h 233"/>
                <a:gd name="T58" fmla="*/ 130 w 247"/>
                <a:gd name="T59" fmla="*/ 118 h 233"/>
                <a:gd name="T60" fmla="*/ 123 w 247"/>
                <a:gd name="T61" fmla="*/ 114 h 233"/>
                <a:gd name="T62" fmla="*/ 116 w 247"/>
                <a:gd name="T63" fmla="*/ 111 h 233"/>
                <a:gd name="T64" fmla="*/ 107 w 247"/>
                <a:gd name="T65" fmla="*/ 109 h 233"/>
                <a:gd name="T66" fmla="*/ 97 w 247"/>
                <a:gd name="T67" fmla="*/ 111 h 233"/>
                <a:gd name="T68" fmla="*/ 84 w 247"/>
                <a:gd name="T69" fmla="*/ 114 h 233"/>
                <a:gd name="T70" fmla="*/ 70 w 247"/>
                <a:gd name="T71" fmla="*/ 123 h 233"/>
                <a:gd name="T72" fmla="*/ 53 w 247"/>
                <a:gd name="T73" fmla="*/ 136 h 233"/>
                <a:gd name="T74" fmla="*/ 77 w 247"/>
                <a:gd name="T75" fmla="*/ 233 h 233"/>
                <a:gd name="T76" fmla="*/ 51 w 247"/>
                <a:gd name="T77" fmla="*/ 233 h 233"/>
                <a:gd name="T78" fmla="*/ 0 w 247"/>
                <a:gd name="T79" fmla="*/ 34 h 233"/>
                <a:gd name="T80" fmla="*/ 25 w 247"/>
                <a:gd name="T81" fmla="*/ 25 h 233"/>
                <a:gd name="T82" fmla="*/ 44 w 247"/>
                <a:gd name="T83" fmla="*/ 12 h 233"/>
                <a:gd name="T84" fmla="*/ 61 w 247"/>
                <a:gd name="T85" fmla="*/ 4 h 233"/>
                <a:gd name="T86" fmla="*/ 75 w 247"/>
                <a:gd name="T87" fmla="*/ 0 h 233"/>
                <a:gd name="T88" fmla="*/ 85 w 247"/>
                <a:gd name="T89" fmla="*/ 0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47" h="233">
                  <a:moveTo>
                    <a:pt x="85" y="0"/>
                  </a:moveTo>
                  <a:lnTo>
                    <a:pt x="95" y="1"/>
                  </a:lnTo>
                  <a:lnTo>
                    <a:pt x="103" y="6"/>
                  </a:lnTo>
                  <a:lnTo>
                    <a:pt x="109" y="12"/>
                  </a:lnTo>
                  <a:lnTo>
                    <a:pt x="116" y="20"/>
                  </a:lnTo>
                  <a:lnTo>
                    <a:pt x="123" y="29"/>
                  </a:lnTo>
                  <a:lnTo>
                    <a:pt x="130" y="37"/>
                  </a:lnTo>
                  <a:lnTo>
                    <a:pt x="139" y="44"/>
                  </a:lnTo>
                  <a:lnTo>
                    <a:pt x="149" y="51"/>
                  </a:lnTo>
                  <a:lnTo>
                    <a:pt x="160" y="54"/>
                  </a:lnTo>
                  <a:lnTo>
                    <a:pt x="176" y="57"/>
                  </a:lnTo>
                  <a:lnTo>
                    <a:pt x="193" y="56"/>
                  </a:lnTo>
                  <a:lnTo>
                    <a:pt x="215" y="52"/>
                  </a:lnTo>
                  <a:lnTo>
                    <a:pt x="241" y="43"/>
                  </a:lnTo>
                  <a:lnTo>
                    <a:pt x="243" y="42"/>
                  </a:lnTo>
                  <a:lnTo>
                    <a:pt x="246" y="43"/>
                  </a:lnTo>
                  <a:lnTo>
                    <a:pt x="247" y="44"/>
                  </a:lnTo>
                  <a:lnTo>
                    <a:pt x="247" y="46"/>
                  </a:lnTo>
                  <a:lnTo>
                    <a:pt x="246" y="48"/>
                  </a:lnTo>
                  <a:lnTo>
                    <a:pt x="227" y="76"/>
                  </a:lnTo>
                  <a:lnTo>
                    <a:pt x="210" y="98"/>
                  </a:lnTo>
                  <a:lnTo>
                    <a:pt x="195" y="113"/>
                  </a:lnTo>
                  <a:lnTo>
                    <a:pt x="183" y="125"/>
                  </a:lnTo>
                  <a:lnTo>
                    <a:pt x="172" y="131"/>
                  </a:lnTo>
                  <a:lnTo>
                    <a:pt x="163" y="134"/>
                  </a:lnTo>
                  <a:lnTo>
                    <a:pt x="155" y="134"/>
                  </a:lnTo>
                  <a:lnTo>
                    <a:pt x="149" y="131"/>
                  </a:lnTo>
                  <a:lnTo>
                    <a:pt x="142" y="128"/>
                  </a:lnTo>
                  <a:lnTo>
                    <a:pt x="136" y="123"/>
                  </a:lnTo>
                  <a:lnTo>
                    <a:pt x="130" y="118"/>
                  </a:lnTo>
                  <a:lnTo>
                    <a:pt x="123" y="114"/>
                  </a:lnTo>
                  <a:lnTo>
                    <a:pt x="116" y="111"/>
                  </a:lnTo>
                  <a:lnTo>
                    <a:pt x="107" y="109"/>
                  </a:lnTo>
                  <a:lnTo>
                    <a:pt x="97" y="111"/>
                  </a:lnTo>
                  <a:lnTo>
                    <a:pt x="84" y="114"/>
                  </a:lnTo>
                  <a:lnTo>
                    <a:pt x="70" y="123"/>
                  </a:lnTo>
                  <a:lnTo>
                    <a:pt x="53" y="136"/>
                  </a:lnTo>
                  <a:lnTo>
                    <a:pt x="77" y="233"/>
                  </a:lnTo>
                  <a:lnTo>
                    <a:pt x="51" y="233"/>
                  </a:lnTo>
                  <a:lnTo>
                    <a:pt x="0" y="34"/>
                  </a:lnTo>
                  <a:lnTo>
                    <a:pt x="25" y="25"/>
                  </a:lnTo>
                  <a:lnTo>
                    <a:pt x="44" y="12"/>
                  </a:lnTo>
                  <a:lnTo>
                    <a:pt x="61" y="4"/>
                  </a:lnTo>
                  <a:lnTo>
                    <a:pt x="75" y="0"/>
                  </a:lnTo>
                  <a:lnTo>
                    <a:pt x="85"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grpSp>
      <p:sp>
        <p:nvSpPr>
          <p:cNvPr id="25" name="矩形 24"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549157" y="-975631"/>
            <a:ext cx="583096" cy="838080"/>
          </a:xfrm>
          <a:prstGeom prst="rect">
            <a:avLst/>
          </a:prstGeom>
          <a:solidFill>
            <a:srgbClr val="365B7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 name="矩形 25"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1132253" y="-975631"/>
            <a:ext cx="583096" cy="838080"/>
          </a:xfrm>
          <a:prstGeom prst="rect">
            <a:avLst/>
          </a:prstGeom>
          <a:solidFill>
            <a:srgbClr val="96648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 name="矩形 26"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1715349" y="-975631"/>
            <a:ext cx="583096" cy="838080"/>
          </a:xfrm>
          <a:prstGeom prst="rect">
            <a:avLst/>
          </a:prstGeom>
          <a:solidFill>
            <a:srgbClr val="D06F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 name="矩形 27"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2298446" y="-975631"/>
            <a:ext cx="583096" cy="838080"/>
          </a:xfrm>
          <a:prstGeom prst="rect">
            <a:avLst/>
          </a:prstGeom>
          <a:solidFill>
            <a:srgbClr val="F779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 name="矩形 28"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2881542" y="-975631"/>
            <a:ext cx="583096" cy="838080"/>
          </a:xfrm>
          <a:prstGeom prst="rect">
            <a:avLst/>
          </a:prstGeom>
          <a:solidFill>
            <a:srgbClr val="F8AD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7" name="组合 6"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GrpSpPr/>
          <p:nvPr/>
        </p:nvGrpSpPr>
        <p:grpSpPr>
          <a:xfrm>
            <a:off x="6339759" y="2362085"/>
            <a:ext cx="3931983" cy="919368"/>
            <a:chOff x="6609175" y="3538828"/>
            <a:chExt cx="3744673" cy="1270244"/>
          </a:xfrm>
        </p:grpSpPr>
        <p:sp>
          <p:nvSpPr>
            <p:cNvPr id="32" name="圆角矩形 31"/>
            <p:cNvSpPr/>
            <p:nvPr/>
          </p:nvSpPr>
          <p:spPr>
            <a:xfrm>
              <a:off x="6609175" y="3538828"/>
              <a:ext cx="3744673" cy="1270244"/>
            </a:xfrm>
            <a:prstGeom prst="roundRect">
              <a:avLst>
                <a:gd name="adj" fmla="val 5364"/>
              </a:avLst>
            </a:prstGeom>
            <a:solidFill>
              <a:schemeClr val="bg1"/>
            </a:solidFill>
            <a:ln w="19050">
              <a:gradFill>
                <a:gsLst>
                  <a:gs pos="89000">
                    <a:schemeClr val="bg1">
                      <a:lumMod val="85000"/>
                    </a:schemeClr>
                  </a:gs>
                  <a:gs pos="0">
                    <a:schemeClr val="bg1"/>
                  </a:gs>
                </a:gsLst>
                <a:lin ang="7200000" scaled="0"/>
              </a:gradFill>
            </a:ln>
            <a:effectLst>
              <a:outerShdw blurRad="254000" dist="127000" dir="8160000" algn="tr" rotWithShape="0">
                <a:prstClr val="black">
                  <a:alpha val="34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3" name="Rectangle 42"/>
            <p:cNvSpPr/>
            <p:nvPr/>
          </p:nvSpPr>
          <p:spPr>
            <a:xfrm flipH="1">
              <a:off x="6866580" y="3717583"/>
              <a:ext cx="3042725" cy="824606"/>
            </a:xfrm>
            <a:prstGeom prst="rect">
              <a:avLst/>
            </a:prstGeom>
            <a:noFill/>
            <a:ln w="12700" cap="flat" cmpd="sng" algn="ctr">
              <a:noFill/>
              <a:prstDash val="solid"/>
            </a:ln>
            <a:effectLst/>
          </p:spPr>
          <p:txBody>
            <a:bodyPr lIns="91440" tIns="0" rIns="91440" bIns="0" rtlCol="0" anchor="t"/>
            <a:lstStyle/>
            <a:p>
              <a:pPr algn="ctr">
                <a:defRPr/>
              </a:pPr>
              <a:r>
                <a:rPr lang="en-US" sz="2400" kern="0" dirty="0">
                  <a:solidFill>
                    <a:schemeClr val="tx1">
                      <a:lumMod val="65000"/>
                      <a:lumOff val="35000"/>
                    </a:schemeClr>
                  </a:solidFill>
                  <a:latin typeface="KaiTi" panose="02010609060101010101" pitchFamily="49" charset="-122"/>
                  <a:ea typeface="KaiTi" panose="02010609060101010101" pitchFamily="49" charset="-122"/>
                  <a:cs typeface="Arial" pitchFamily="34" charset="0"/>
                </a:rPr>
                <a:t>(</a:t>
              </a:r>
              <a:r>
                <a:rPr lang="zh-CN" altLang="en-US" sz="2400" kern="0" dirty="0">
                  <a:solidFill>
                    <a:schemeClr val="tx1">
                      <a:lumMod val="65000"/>
                      <a:lumOff val="35000"/>
                    </a:schemeClr>
                  </a:solidFill>
                  <a:latin typeface="KaiTi" panose="02010609060101010101" pitchFamily="49" charset="-122"/>
                  <a:ea typeface="KaiTi" panose="02010609060101010101" pitchFamily="49" charset="-122"/>
                  <a:cs typeface="Arial" pitchFamily="34" charset="0"/>
                </a:rPr>
                <a:t>一</a:t>
              </a:r>
              <a:r>
                <a:rPr lang="en-US" altLang="zh-CN" sz="2400" kern="0" dirty="0">
                  <a:solidFill>
                    <a:schemeClr val="tx1">
                      <a:lumMod val="65000"/>
                      <a:lumOff val="35000"/>
                    </a:schemeClr>
                  </a:solidFill>
                  <a:latin typeface="KaiTi" panose="02010609060101010101" pitchFamily="49" charset="-122"/>
                  <a:ea typeface="KaiTi" panose="02010609060101010101" pitchFamily="49" charset="-122"/>
                  <a:cs typeface="Arial" pitchFamily="34" charset="0"/>
                </a:rPr>
                <a:t>)</a:t>
              </a:r>
              <a:r>
                <a:rPr lang="zh-CN" altLang="en-US" sz="2400" kern="0" dirty="0">
                  <a:solidFill>
                    <a:schemeClr val="tx1">
                      <a:lumMod val="65000"/>
                      <a:lumOff val="35000"/>
                    </a:schemeClr>
                  </a:solidFill>
                  <a:latin typeface="KaiTi" panose="02010609060101010101" pitchFamily="49" charset="-122"/>
                  <a:ea typeface="KaiTi" panose="02010609060101010101" pitchFamily="49" charset="-122"/>
                  <a:cs typeface="Arial" pitchFamily="34" charset="0"/>
                </a:rPr>
                <a:t>行政能力倾向测验的地点</a:t>
              </a:r>
              <a:endParaRPr lang="en-US" altLang="zh-CN" sz="2400" kern="0" dirty="0">
                <a:solidFill>
                  <a:schemeClr val="tx1">
                    <a:lumMod val="65000"/>
                    <a:lumOff val="35000"/>
                  </a:schemeClr>
                </a:solidFill>
                <a:latin typeface="KaiTi" panose="02010609060101010101" pitchFamily="49" charset="-122"/>
                <a:ea typeface="KaiTi" panose="02010609060101010101" pitchFamily="49" charset="-122"/>
                <a:cs typeface="Arial" pitchFamily="34" charset="0"/>
              </a:endParaRPr>
            </a:p>
            <a:p>
              <a:pPr algn="ctr">
                <a:defRPr/>
              </a:pPr>
              <a:endParaRPr lang="en-US" sz="2400" kern="0" dirty="0">
                <a:solidFill>
                  <a:schemeClr val="tx1">
                    <a:lumMod val="65000"/>
                    <a:lumOff val="35000"/>
                  </a:schemeClr>
                </a:solidFill>
                <a:latin typeface="KaiTi" panose="02010609060101010101" pitchFamily="49" charset="-122"/>
                <a:ea typeface="KaiTi" panose="02010609060101010101" pitchFamily="49" charset="-122"/>
                <a:cs typeface="Arial" pitchFamily="34" charset="0"/>
              </a:endParaRPr>
            </a:p>
          </p:txBody>
        </p:sp>
      </p:grpSp>
      <p:grpSp>
        <p:nvGrpSpPr>
          <p:cNvPr id="8" name="组合 7"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GrpSpPr/>
          <p:nvPr/>
        </p:nvGrpSpPr>
        <p:grpSpPr>
          <a:xfrm>
            <a:off x="6339759" y="4787821"/>
            <a:ext cx="3744673" cy="1270244"/>
            <a:chOff x="6758312" y="4933976"/>
            <a:chExt cx="3744673" cy="1270244"/>
          </a:xfrm>
        </p:grpSpPr>
        <p:sp>
          <p:nvSpPr>
            <p:cNvPr id="42" name="圆角矩形 41"/>
            <p:cNvSpPr/>
            <p:nvPr/>
          </p:nvSpPr>
          <p:spPr>
            <a:xfrm>
              <a:off x="6758312" y="4933976"/>
              <a:ext cx="3744673" cy="1270244"/>
            </a:xfrm>
            <a:prstGeom prst="roundRect">
              <a:avLst>
                <a:gd name="adj" fmla="val 5364"/>
              </a:avLst>
            </a:prstGeom>
            <a:solidFill>
              <a:schemeClr val="bg1"/>
            </a:solidFill>
            <a:ln w="19050">
              <a:gradFill>
                <a:gsLst>
                  <a:gs pos="89000">
                    <a:schemeClr val="bg1">
                      <a:lumMod val="85000"/>
                    </a:schemeClr>
                  </a:gs>
                  <a:gs pos="0">
                    <a:schemeClr val="bg1"/>
                  </a:gs>
                </a:gsLst>
                <a:lin ang="7200000" scaled="0"/>
              </a:gradFill>
            </a:ln>
            <a:effectLst>
              <a:outerShdw blurRad="254000" dist="127000" dir="8160000" algn="tr" rotWithShape="0">
                <a:prstClr val="black">
                  <a:alpha val="34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3" name="Rectangle 42"/>
            <p:cNvSpPr/>
            <p:nvPr/>
          </p:nvSpPr>
          <p:spPr>
            <a:xfrm flipH="1">
              <a:off x="7030757" y="5274271"/>
              <a:ext cx="3136101" cy="589653"/>
            </a:xfrm>
            <a:prstGeom prst="rect">
              <a:avLst/>
            </a:prstGeom>
            <a:noFill/>
            <a:ln w="12700" cap="flat" cmpd="sng" algn="ctr">
              <a:noFill/>
              <a:prstDash val="solid"/>
            </a:ln>
            <a:effectLst/>
          </p:spPr>
          <p:txBody>
            <a:bodyPr lIns="91440" tIns="0" rIns="91440" bIns="0" rtlCol="0" anchor="t"/>
            <a:lstStyle/>
            <a:p>
              <a:pPr>
                <a:defRPr/>
              </a:pPr>
              <a:r>
                <a:rPr lang="en-US" sz="2400" kern="0" dirty="0">
                  <a:solidFill>
                    <a:schemeClr val="tx1">
                      <a:lumMod val="65000"/>
                      <a:lumOff val="35000"/>
                    </a:schemeClr>
                  </a:solidFill>
                  <a:latin typeface="KaiTi" panose="02010609060101010101" pitchFamily="49" charset="-122"/>
                  <a:ea typeface="KaiTi" panose="02010609060101010101" pitchFamily="49" charset="-122"/>
                  <a:cs typeface="Arial" pitchFamily="34" charset="0"/>
                </a:rPr>
                <a:t>(</a:t>
              </a:r>
              <a:r>
                <a:rPr lang="zh-CN" altLang="en-US" sz="2400" kern="0" dirty="0">
                  <a:solidFill>
                    <a:schemeClr val="tx1">
                      <a:lumMod val="65000"/>
                      <a:lumOff val="35000"/>
                    </a:schemeClr>
                  </a:solidFill>
                  <a:latin typeface="KaiTi" panose="02010609060101010101" pitchFamily="49" charset="-122"/>
                  <a:ea typeface="KaiTi" panose="02010609060101010101" pitchFamily="49" charset="-122"/>
                  <a:cs typeface="Arial" pitchFamily="34" charset="0"/>
                </a:rPr>
                <a:t>二</a:t>
              </a:r>
              <a:r>
                <a:rPr lang="en-US" altLang="zh-CN" sz="2400" kern="0" dirty="0">
                  <a:solidFill>
                    <a:schemeClr val="tx1">
                      <a:lumMod val="65000"/>
                      <a:lumOff val="35000"/>
                    </a:schemeClr>
                  </a:solidFill>
                  <a:latin typeface="KaiTi" panose="02010609060101010101" pitchFamily="49" charset="-122"/>
                  <a:ea typeface="KaiTi" panose="02010609060101010101" pitchFamily="49" charset="-122"/>
                  <a:cs typeface="Arial" pitchFamily="34" charset="0"/>
                </a:rPr>
                <a:t>)</a:t>
              </a:r>
              <a:r>
                <a:rPr lang="zh-CN" altLang="en-US" sz="2400" kern="0" dirty="0">
                  <a:solidFill>
                    <a:schemeClr val="tx1">
                      <a:lumMod val="65000"/>
                      <a:lumOff val="35000"/>
                    </a:schemeClr>
                  </a:solidFill>
                  <a:latin typeface="KaiTi" panose="02010609060101010101" pitchFamily="49" charset="-122"/>
                  <a:ea typeface="KaiTi" panose="02010609060101010101" pitchFamily="49" charset="-122"/>
                  <a:cs typeface="Arial" pitchFamily="34" charset="0"/>
                </a:rPr>
                <a:t>行政能力倾向测验的内容结构</a:t>
              </a:r>
              <a:endParaRPr lang="en-US" sz="2400" kern="0" dirty="0">
                <a:solidFill>
                  <a:schemeClr val="tx1">
                    <a:lumMod val="65000"/>
                    <a:lumOff val="35000"/>
                  </a:schemeClr>
                </a:solidFill>
                <a:latin typeface="KaiTi" panose="02010609060101010101" pitchFamily="49" charset="-122"/>
                <a:ea typeface="KaiTi" panose="02010609060101010101" pitchFamily="49" charset="-122"/>
                <a:cs typeface="Arial" pitchFamily="34" charset="0"/>
              </a:endParaRPr>
            </a:p>
          </p:txBody>
        </p:sp>
      </p:grpSp>
      <p:grpSp>
        <p:nvGrpSpPr>
          <p:cNvPr id="9" name="组合 8"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GrpSpPr/>
          <p:nvPr/>
        </p:nvGrpSpPr>
        <p:grpSpPr>
          <a:xfrm>
            <a:off x="1156917" y="2859876"/>
            <a:ext cx="5104449" cy="1957130"/>
            <a:chOff x="509773" y="5457762"/>
            <a:chExt cx="5104449" cy="1957130"/>
          </a:xfrm>
        </p:grpSpPr>
        <p:sp>
          <p:nvSpPr>
            <p:cNvPr id="47" name="圆角矩形 46"/>
            <p:cNvSpPr/>
            <p:nvPr/>
          </p:nvSpPr>
          <p:spPr>
            <a:xfrm>
              <a:off x="509773" y="6144648"/>
              <a:ext cx="3744673" cy="1270244"/>
            </a:xfrm>
            <a:prstGeom prst="roundRect">
              <a:avLst>
                <a:gd name="adj" fmla="val 5364"/>
              </a:avLst>
            </a:prstGeom>
            <a:solidFill>
              <a:schemeClr val="bg1"/>
            </a:solidFill>
            <a:ln w="19050">
              <a:gradFill>
                <a:gsLst>
                  <a:gs pos="89000">
                    <a:schemeClr val="bg1">
                      <a:lumMod val="85000"/>
                    </a:schemeClr>
                  </a:gs>
                  <a:gs pos="0">
                    <a:schemeClr val="bg1"/>
                  </a:gs>
                </a:gsLst>
                <a:lin ang="7200000" scaled="0"/>
              </a:gradFill>
            </a:ln>
            <a:effectLst>
              <a:outerShdw blurRad="254000" dist="127000" dir="8160000" algn="tr" rotWithShape="0">
                <a:prstClr val="black">
                  <a:alpha val="34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8" name="Rectangle 42"/>
            <p:cNvSpPr/>
            <p:nvPr/>
          </p:nvSpPr>
          <p:spPr>
            <a:xfrm flipH="1">
              <a:off x="2478121" y="5457762"/>
              <a:ext cx="3136101" cy="589653"/>
            </a:xfrm>
            <a:prstGeom prst="rect">
              <a:avLst/>
            </a:prstGeom>
            <a:noFill/>
            <a:ln w="12700" cap="flat" cmpd="sng" algn="ctr">
              <a:noFill/>
              <a:prstDash val="solid"/>
            </a:ln>
            <a:effectLst/>
          </p:spPr>
          <p:txBody>
            <a:bodyPr lIns="91440" tIns="0" rIns="91440" bIns="0" rtlCol="0" anchor="t"/>
            <a:lstStyle/>
            <a:p>
              <a:pPr>
                <a:defRPr/>
              </a:pPr>
              <a:endParaRPr lang="en-US" sz="1050" kern="0" dirty="0">
                <a:solidFill>
                  <a:schemeClr val="tx1">
                    <a:lumMod val="65000"/>
                    <a:lumOff val="35000"/>
                  </a:schemeClr>
                </a:solidFill>
                <a:latin typeface="Arial" pitchFamily="34" charset="0"/>
                <a:cs typeface="Arial" pitchFamily="34" charset="0"/>
              </a:endParaRPr>
            </a:p>
          </p:txBody>
        </p:sp>
        <p:sp>
          <p:nvSpPr>
            <p:cNvPr id="49" name="Rectangle 42"/>
            <p:cNvSpPr/>
            <p:nvPr/>
          </p:nvSpPr>
          <p:spPr>
            <a:xfrm flipH="1">
              <a:off x="584114" y="6339218"/>
              <a:ext cx="3462057" cy="881104"/>
            </a:xfrm>
            <a:prstGeom prst="rect">
              <a:avLst/>
            </a:prstGeom>
            <a:noFill/>
            <a:ln w="12700" cap="flat" cmpd="sng" algn="ctr">
              <a:noFill/>
              <a:prstDash val="solid"/>
            </a:ln>
            <a:effectLst/>
          </p:spPr>
          <p:txBody>
            <a:bodyPr lIns="91440" tIns="0" rIns="91440" bIns="0" rtlCol="0" anchor="t"/>
            <a:lstStyle/>
            <a:p>
              <a:r>
                <a:rPr lang="zh-CN" altLang="en-US" sz="3200" b="1" dirty="0">
                  <a:solidFill>
                    <a:schemeClr val="tx1">
                      <a:lumMod val="65000"/>
                      <a:lumOff val="35000"/>
                    </a:schemeClr>
                  </a:solidFill>
                  <a:latin typeface="KaiTi" panose="02010609060101010101" pitchFamily="49" charset="-122"/>
                  <a:ea typeface="KaiTi" panose="02010609060101010101" pitchFamily="49" charset="-122"/>
                  <a:cs typeface="Arial" panose="020B0604020202020204" pitchFamily="34" charset="0"/>
                </a:rPr>
                <a:t>行政能力倾向测验</a:t>
              </a:r>
            </a:p>
          </p:txBody>
        </p:sp>
      </p:grpSp>
      <p:cxnSp>
        <p:nvCxnSpPr>
          <p:cNvPr id="55" name="直接连接符 54"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CxnSpPr/>
          <p:nvPr/>
        </p:nvCxnSpPr>
        <p:spPr>
          <a:xfrm>
            <a:off x="3246637" y="1273629"/>
            <a:ext cx="5770860"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56" name="文本框 55"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txBox="1"/>
          <p:nvPr/>
        </p:nvSpPr>
        <p:spPr>
          <a:xfrm>
            <a:off x="4050197" y="518656"/>
            <a:ext cx="3993401" cy="523220"/>
          </a:xfrm>
          <a:prstGeom prst="rect">
            <a:avLst/>
          </a:prstGeom>
          <a:noFill/>
        </p:spPr>
        <p:txBody>
          <a:bodyPr wrap="none" rtlCol="0">
            <a:spAutoFit/>
          </a:bodyPr>
          <a:lstStyle/>
          <a:p>
            <a:r>
              <a:rPr lang="zh-CN" altLang="en-US" sz="2800" b="1" spc="500" dirty="0">
                <a:solidFill>
                  <a:schemeClr val="bg1">
                    <a:lumMod val="50000"/>
                  </a:schemeClr>
                </a:solidFill>
                <a:latin typeface="微软雅黑" panose="020B0503020204020204" pitchFamily="34" charset="-122"/>
                <a:ea typeface="微软雅黑" panose="020B0503020204020204" pitchFamily="34" charset="-122"/>
                <a:cs typeface="Arial" panose="020B0604020202020204" pitchFamily="34" charset="0"/>
              </a:rPr>
              <a:t>任务二能力倾向测验</a:t>
            </a:r>
            <a:endParaRPr lang="en-US" altLang="zh-CN" sz="2800" b="1" spc="500" dirty="0">
              <a:solidFill>
                <a:schemeClr val="bg1">
                  <a:lumMod val="50000"/>
                </a:schemeClr>
              </a:solidFill>
              <a:latin typeface="微软雅黑" panose="020B0503020204020204" pitchFamily="34" charset="-122"/>
              <a:ea typeface="微软雅黑" panose="020B0503020204020204" pitchFamily="34" charset="-122"/>
              <a:cs typeface="Arial" panose="020B0604020202020204" pitchFamily="34" charset="0"/>
            </a:endParaRPr>
          </a:p>
        </p:txBody>
      </p:sp>
      <p:sp>
        <p:nvSpPr>
          <p:cNvPr id="57" name="椭圆 56"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flipH="1">
            <a:off x="2686180" y="813581"/>
            <a:ext cx="157493" cy="157493"/>
          </a:xfrm>
          <a:prstGeom prst="ellipse">
            <a:avLst/>
          </a:prstGeom>
          <a:solidFill>
            <a:srgbClr val="D06F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8" name="椭圆 57"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flipH="1">
            <a:off x="2686180" y="335956"/>
            <a:ext cx="321030" cy="321030"/>
          </a:xfrm>
          <a:prstGeom prst="ellipse">
            <a:avLst/>
          </a:prstGeom>
          <a:solidFill>
            <a:srgbClr val="966481"/>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9" name="椭圆 58"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flipH="1">
            <a:off x="2991678" y="806317"/>
            <a:ext cx="219803" cy="219803"/>
          </a:xfrm>
          <a:prstGeom prst="ellipse">
            <a:avLst/>
          </a:prstGeom>
          <a:solidFill>
            <a:srgbClr val="365B7C"/>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0" name="椭圆 59"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flipH="1">
            <a:off x="2031169" y="697840"/>
            <a:ext cx="164852" cy="164852"/>
          </a:xfrm>
          <a:prstGeom prst="ellipse">
            <a:avLst/>
          </a:prstGeom>
          <a:solidFill>
            <a:srgbClr val="F779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1" name="椭圆 60"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9354354" y="755438"/>
            <a:ext cx="157493" cy="157493"/>
          </a:xfrm>
          <a:prstGeom prst="ellipse">
            <a:avLst/>
          </a:prstGeom>
          <a:solidFill>
            <a:srgbClr val="D06F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2" name="椭圆 61"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9190817" y="277813"/>
            <a:ext cx="321030" cy="321030"/>
          </a:xfrm>
          <a:prstGeom prst="ellipse">
            <a:avLst/>
          </a:prstGeom>
          <a:solidFill>
            <a:srgbClr val="966481"/>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3" name="椭圆 62"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a:off x="8986546" y="748174"/>
            <a:ext cx="219803" cy="219803"/>
          </a:xfrm>
          <a:prstGeom prst="ellipse">
            <a:avLst/>
          </a:prstGeom>
          <a:solidFill>
            <a:srgbClr val="365B7C"/>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4" name="椭圆 63"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a:off x="10002006" y="639697"/>
            <a:ext cx="164852" cy="164852"/>
          </a:xfrm>
          <a:prstGeom prst="ellipse">
            <a:avLst/>
          </a:prstGeom>
          <a:solidFill>
            <a:srgbClr val="F779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 name="e7d195523061f1c0"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hidden="1"/>
          <p:cNvSpPr txBox="1"/>
          <p:nvPr/>
        </p:nvSpPr>
        <p:spPr>
          <a:xfrm>
            <a:off x="-355600" y="1803400"/>
            <a:ext cx="293927" cy="1016000"/>
          </a:xfrm>
          <a:prstGeom prst="rect">
            <a:avLst/>
          </a:prstGeom>
          <a:noFill/>
        </p:spPr>
        <p:txBody>
          <a:bodyPr vert="wordArtVert" rtlCol="0">
            <a:spAutoFit/>
          </a:bodyPr>
          <a:lstStyle/>
          <a:p>
            <a:r>
              <a:rPr lang="en-US" altLang="zh-CN" sz="100"/>
              <a:t>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a:t>
            </a:r>
            <a:endParaRPr lang="zh-CN" altLang="en-US" sz="100"/>
          </a:p>
        </p:txBody>
      </p:sp>
    </p:spTree>
    <p:extLst>
      <p:ext uri="{BB962C8B-B14F-4D97-AF65-F5344CB8AC3E}">
        <p14:creationId xmlns:p14="http://schemas.microsoft.com/office/powerpoint/2010/main" val="2006309208"/>
      </p:ext>
    </p:extLst>
  </p:cSld>
  <p:clrMapOvr>
    <a:masterClrMapping/>
  </p:clrMapOvr>
  <p:transition spd="slow" advTm="0">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withEffect">
                                  <p:stCondLst>
                                    <p:cond delay="25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900" decel="100000" fill="hold"/>
                                        <p:tgtEl>
                                          <p:spTgt spid="2"/>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2"/>
                                        </p:tgtEl>
                                        <p:attrNameLst>
                                          <p:attrName>ppt_y</p:attrName>
                                        </p:attrNameLst>
                                      </p:cBhvr>
                                      <p:tavLst>
                                        <p:tav tm="0">
                                          <p:val>
                                            <p:strVal val="#ppt_y-.03"/>
                                          </p:val>
                                        </p:tav>
                                        <p:tav tm="100000">
                                          <p:val>
                                            <p:strVal val="#ppt_y"/>
                                          </p:val>
                                        </p:tav>
                                      </p:tavLst>
                                    </p:anim>
                                  </p:childTnLst>
                                </p:cTn>
                              </p:par>
                              <p:par>
                                <p:cTn id="11" presetID="37" presetClass="entr" presetSubtype="0" fill="hold" nodeType="withEffect">
                                  <p:stCondLst>
                                    <p:cond delay="500"/>
                                  </p:stCondLst>
                                  <p:childTnLst>
                                    <p:set>
                                      <p:cBhvr>
                                        <p:cTn id="12" dur="1" fill="hold">
                                          <p:stCondLst>
                                            <p:cond delay="0"/>
                                          </p:stCondLst>
                                        </p:cTn>
                                        <p:tgtEl>
                                          <p:spTgt spid="3"/>
                                        </p:tgtEl>
                                        <p:attrNameLst>
                                          <p:attrName>style.visibility</p:attrName>
                                        </p:attrNameLst>
                                      </p:cBhvr>
                                      <p:to>
                                        <p:strVal val="visible"/>
                                      </p:to>
                                    </p:set>
                                    <p:animEffect transition="in" filter="fade">
                                      <p:cBhvr>
                                        <p:cTn id="13" dur="1000"/>
                                        <p:tgtEl>
                                          <p:spTgt spid="3"/>
                                        </p:tgtEl>
                                      </p:cBhvr>
                                    </p:animEffect>
                                    <p:anim calcmode="lin" valueType="num">
                                      <p:cBhvr>
                                        <p:cTn id="14" dur="1000" fill="hold"/>
                                        <p:tgtEl>
                                          <p:spTgt spid="3"/>
                                        </p:tgtEl>
                                        <p:attrNameLst>
                                          <p:attrName>ppt_x</p:attrName>
                                        </p:attrNameLst>
                                      </p:cBhvr>
                                      <p:tavLst>
                                        <p:tav tm="0">
                                          <p:val>
                                            <p:strVal val="#ppt_x"/>
                                          </p:val>
                                        </p:tav>
                                        <p:tav tm="100000">
                                          <p:val>
                                            <p:strVal val="#ppt_x"/>
                                          </p:val>
                                        </p:tav>
                                      </p:tavLst>
                                    </p:anim>
                                    <p:anim calcmode="lin" valueType="num">
                                      <p:cBhvr>
                                        <p:cTn id="15" dur="900" decel="100000" fill="hold"/>
                                        <p:tgtEl>
                                          <p:spTgt spid="3"/>
                                        </p:tgtEl>
                                        <p:attrNameLst>
                                          <p:attrName>ppt_y</p:attrName>
                                        </p:attrNameLst>
                                      </p:cBhvr>
                                      <p:tavLst>
                                        <p:tav tm="0">
                                          <p:val>
                                            <p:strVal val="#ppt_y+1"/>
                                          </p:val>
                                        </p:tav>
                                        <p:tav tm="100000">
                                          <p:val>
                                            <p:strVal val="#ppt_y-.03"/>
                                          </p:val>
                                        </p:tav>
                                      </p:tavLst>
                                    </p:anim>
                                    <p:anim calcmode="lin" valueType="num">
                                      <p:cBhvr>
                                        <p:cTn id="16" dur="100" accel="100000" fill="hold">
                                          <p:stCondLst>
                                            <p:cond delay="900"/>
                                          </p:stCondLst>
                                        </p:cTn>
                                        <p:tgtEl>
                                          <p:spTgt spid="3"/>
                                        </p:tgtEl>
                                        <p:attrNameLst>
                                          <p:attrName>ppt_y</p:attrName>
                                        </p:attrNameLst>
                                      </p:cBhvr>
                                      <p:tavLst>
                                        <p:tav tm="0">
                                          <p:val>
                                            <p:strVal val="#ppt_y-.03"/>
                                          </p:val>
                                        </p:tav>
                                        <p:tav tm="100000">
                                          <p:val>
                                            <p:strVal val="#ppt_y"/>
                                          </p:val>
                                        </p:tav>
                                      </p:tavLst>
                                    </p:anim>
                                  </p:childTnLst>
                                </p:cTn>
                              </p:par>
                              <p:par>
                                <p:cTn id="17" presetID="37" presetClass="entr" presetSubtype="0" fill="hold" nodeType="withEffect">
                                  <p:stCondLst>
                                    <p:cond delay="750"/>
                                  </p:stCondLst>
                                  <p:childTnLst>
                                    <p:set>
                                      <p:cBhvr>
                                        <p:cTn id="18" dur="1" fill="hold">
                                          <p:stCondLst>
                                            <p:cond delay="0"/>
                                          </p:stCondLst>
                                        </p:cTn>
                                        <p:tgtEl>
                                          <p:spTgt spid="4"/>
                                        </p:tgtEl>
                                        <p:attrNameLst>
                                          <p:attrName>style.visibility</p:attrName>
                                        </p:attrNameLst>
                                      </p:cBhvr>
                                      <p:to>
                                        <p:strVal val="visible"/>
                                      </p:to>
                                    </p:set>
                                    <p:animEffect transition="in" filter="fade">
                                      <p:cBhvr>
                                        <p:cTn id="19" dur="1000"/>
                                        <p:tgtEl>
                                          <p:spTgt spid="4"/>
                                        </p:tgtEl>
                                      </p:cBhvr>
                                    </p:animEffect>
                                    <p:anim calcmode="lin" valueType="num">
                                      <p:cBhvr>
                                        <p:cTn id="20" dur="1000" fill="hold"/>
                                        <p:tgtEl>
                                          <p:spTgt spid="4"/>
                                        </p:tgtEl>
                                        <p:attrNameLst>
                                          <p:attrName>ppt_x</p:attrName>
                                        </p:attrNameLst>
                                      </p:cBhvr>
                                      <p:tavLst>
                                        <p:tav tm="0">
                                          <p:val>
                                            <p:strVal val="#ppt_x"/>
                                          </p:val>
                                        </p:tav>
                                        <p:tav tm="100000">
                                          <p:val>
                                            <p:strVal val="#ppt_x"/>
                                          </p:val>
                                        </p:tav>
                                      </p:tavLst>
                                    </p:anim>
                                    <p:anim calcmode="lin" valueType="num">
                                      <p:cBhvr>
                                        <p:cTn id="21" dur="900" decel="100000" fill="hold"/>
                                        <p:tgtEl>
                                          <p:spTgt spid="4"/>
                                        </p:tgtEl>
                                        <p:attrNameLst>
                                          <p:attrName>ppt_y</p:attrName>
                                        </p:attrNameLst>
                                      </p:cBhvr>
                                      <p:tavLst>
                                        <p:tav tm="0">
                                          <p:val>
                                            <p:strVal val="#ppt_y+1"/>
                                          </p:val>
                                        </p:tav>
                                        <p:tav tm="100000">
                                          <p:val>
                                            <p:strVal val="#ppt_y-.03"/>
                                          </p:val>
                                        </p:tav>
                                      </p:tavLst>
                                    </p:anim>
                                    <p:anim calcmode="lin" valueType="num">
                                      <p:cBhvr>
                                        <p:cTn id="22" dur="100" accel="100000" fill="hold">
                                          <p:stCondLst>
                                            <p:cond delay="900"/>
                                          </p:stCondLst>
                                        </p:cTn>
                                        <p:tgtEl>
                                          <p:spTgt spid="4"/>
                                        </p:tgtEl>
                                        <p:attrNameLst>
                                          <p:attrName>ppt_y</p:attrName>
                                        </p:attrNameLst>
                                      </p:cBhvr>
                                      <p:tavLst>
                                        <p:tav tm="0">
                                          <p:val>
                                            <p:strVal val="#ppt_y-.03"/>
                                          </p:val>
                                        </p:tav>
                                        <p:tav tm="100000">
                                          <p:val>
                                            <p:strVal val="#ppt_y"/>
                                          </p:val>
                                        </p:tav>
                                      </p:tavLst>
                                    </p:anim>
                                  </p:childTnLst>
                                </p:cTn>
                              </p:par>
                            </p:childTnLst>
                          </p:cTn>
                        </p:par>
                        <p:par>
                          <p:cTn id="23" fill="hold">
                            <p:stCondLst>
                              <p:cond delay="1750"/>
                            </p:stCondLst>
                            <p:childTnLst>
                              <p:par>
                                <p:cTn id="24" presetID="22" presetClass="entr" presetSubtype="8" fill="hold" nodeType="afterEffect">
                                  <p:stCondLst>
                                    <p:cond delay="0"/>
                                  </p:stCondLst>
                                  <p:childTnLst>
                                    <p:set>
                                      <p:cBhvr>
                                        <p:cTn id="25" dur="1" fill="hold">
                                          <p:stCondLst>
                                            <p:cond delay="0"/>
                                          </p:stCondLst>
                                        </p:cTn>
                                        <p:tgtEl>
                                          <p:spTgt spid="9"/>
                                        </p:tgtEl>
                                        <p:attrNameLst>
                                          <p:attrName>style.visibility</p:attrName>
                                        </p:attrNameLst>
                                      </p:cBhvr>
                                      <p:to>
                                        <p:strVal val="visible"/>
                                      </p:to>
                                    </p:set>
                                    <p:animEffect transition="in" filter="wipe(left)">
                                      <p:cBhvr>
                                        <p:cTn id="26" dur="750"/>
                                        <p:tgtEl>
                                          <p:spTgt spid="9"/>
                                        </p:tgtEl>
                                      </p:cBhvr>
                                    </p:animEffect>
                                  </p:childTnLst>
                                </p:cTn>
                              </p:par>
                              <p:par>
                                <p:cTn id="27" presetID="22" presetClass="entr" presetSubtype="8" fill="hold" nodeType="withEffect">
                                  <p:stCondLst>
                                    <p:cond delay="0"/>
                                  </p:stCondLst>
                                  <p:childTnLst>
                                    <p:set>
                                      <p:cBhvr>
                                        <p:cTn id="28" dur="1" fill="hold">
                                          <p:stCondLst>
                                            <p:cond delay="0"/>
                                          </p:stCondLst>
                                        </p:cTn>
                                        <p:tgtEl>
                                          <p:spTgt spid="7"/>
                                        </p:tgtEl>
                                        <p:attrNameLst>
                                          <p:attrName>style.visibility</p:attrName>
                                        </p:attrNameLst>
                                      </p:cBhvr>
                                      <p:to>
                                        <p:strVal val="visible"/>
                                      </p:to>
                                    </p:set>
                                    <p:animEffect transition="in" filter="wipe(left)">
                                      <p:cBhvr>
                                        <p:cTn id="29" dur="750"/>
                                        <p:tgtEl>
                                          <p:spTgt spid="7"/>
                                        </p:tgtEl>
                                      </p:cBhvr>
                                    </p:animEffect>
                                  </p:childTnLst>
                                </p:cTn>
                              </p:par>
                              <p:par>
                                <p:cTn id="30" presetID="22" presetClass="entr" presetSubtype="8" fill="hold" nodeType="withEffect">
                                  <p:stCondLst>
                                    <p:cond delay="0"/>
                                  </p:stCondLst>
                                  <p:childTnLst>
                                    <p:set>
                                      <p:cBhvr>
                                        <p:cTn id="31" dur="1" fill="hold">
                                          <p:stCondLst>
                                            <p:cond delay="0"/>
                                          </p:stCondLst>
                                        </p:cTn>
                                        <p:tgtEl>
                                          <p:spTgt spid="8"/>
                                        </p:tgtEl>
                                        <p:attrNameLst>
                                          <p:attrName>style.visibility</p:attrName>
                                        </p:attrNameLst>
                                      </p:cBhvr>
                                      <p:to>
                                        <p:strVal val="visible"/>
                                      </p:to>
                                    </p:set>
                                    <p:animEffect transition="in" filter="wipe(left)">
                                      <p:cBhvr>
                                        <p:cTn id="32" dur="75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椭圆 3" descr="e7d195523061f1c0deeec63e560781cfd59afb0ea006f2a87ABB68BF51EA6619813959095094C18C62A12F549504892A4AAA8C1554C6663626E05CA27F281A14E6983772AFC3FB97135759321DEA3D709AACD122C08E6ED1C77BAD4A88EF4CD28A80260D8F97957F436F83C1F553EF0169027D0DBFA7A77088E1513DBDFC101C4B4DFF310B01A5021663E46B6BC2AAB5"/>
          <p:cNvSpPr>
            <a:spLocks noChangeAspect="1"/>
          </p:cNvSpPr>
          <p:nvPr/>
        </p:nvSpPr>
        <p:spPr>
          <a:xfrm>
            <a:off x="322754" y="165714"/>
            <a:ext cx="2919766" cy="2919766"/>
          </a:xfrm>
          <a:prstGeom prst="ellipse">
            <a:avLst/>
          </a:prstGeom>
          <a:gradFill>
            <a:gsLst>
              <a:gs pos="0">
                <a:schemeClr val="bg1"/>
              </a:gs>
              <a:gs pos="100000">
                <a:srgbClr val="C7C7C7"/>
              </a:gs>
            </a:gsLst>
            <a:lin ang="13200000" scaled="0"/>
          </a:gradFill>
          <a:ln w="22225">
            <a:solidFill>
              <a:schemeClr val="bg1"/>
            </a:solidFill>
          </a:ln>
          <a:effectLst>
            <a:outerShdw blurRad="393700" dist="1270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4800" dirty="0">
                <a:solidFill>
                  <a:schemeClr val="tx1"/>
                </a:solidFill>
                <a:latin typeface="华文琥珀" panose="02010800040101010101" pitchFamily="2" charset="-122"/>
                <a:ea typeface="华文琥珀" panose="02010800040101010101" pitchFamily="2" charset="-122"/>
              </a:rPr>
              <a:t>前 言</a:t>
            </a:r>
          </a:p>
        </p:txBody>
      </p:sp>
      <p:grpSp>
        <p:nvGrpSpPr>
          <p:cNvPr id="8" name="组合 7"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GrpSpPr/>
          <p:nvPr/>
        </p:nvGrpSpPr>
        <p:grpSpPr>
          <a:xfrm>
            <a:off x="172661" y="123901"/>
            <a:ext cx="1331077" cy="1331077"/>
            <a:chOff x="4856224" y="787788"/>
            <a:chExt cx="1331077" cy="1331077"/>
          </a:xfrm>
        </p:grpSpPr>
        <p:sp>
          <p:nvSpPr>
            <p:cNvPr id="9" name="椭圆 8"/>
            <p:cNvSpPr/>
            <p:nvPr/>
          </p:nvSpPr>
          <p:spPr>
            <a:xfrm>
              <a:off x="4856224" y="787788"/>
              <a:ext cx="1331077" cy="1331077"/>
            </a:xfrm>
            <a:prstGeom prst="ellipse">
              <a:avLst/>
            </a:prstGeom>
            <a:solidFill>
              <a:srgbClr val="365B7C"/>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 name="Freeform 48"/>
            <p:cNvSpPr>
              <a:spLocks noEditPoints="1"/>
            </p:cNvSpPr>
            <p:nvPr/>
          </p:nvSpPr>
          <p:spPr bwMode="auto">
            <a:xfrm>
              <a:off x="5242864" y="1146117"/>
              <a:ext cx="557795" cy="533920"/>
            </a:xfrm>
            <a:custGeom>
              <a:avLst/>
              <a:gdLst>
                <a:gd name="T0" fmla="*/ 419 w 628"/>
                <a:gd name="T1" fmla="*/ 232 h 600"/>
                <a:gd name="T2" fmla="*/ 411 w 628"/>
                <a:gd name="T3" fmla="*/ 249 h 600"/>
                <a:gd name="T4" fmla="*/ 408 w 628"/>
                <a:gd name="T5" fmla="*/ 261 h 600"/>
                <a:gd name="T6" fmla="*/ 409 w 628"/>
                <a:gd name="T7" fmla="*/ 283 h 600"/>
                <a:gd name="T8" fmla="*/ 417 w 628"/>
                <a:gd name="T9" fmla="*/ 304 h 600"/>
                <a:gd name="T10" fmla="*/ 424 w 628"/>
                <a:gd name="T11" fmla="*/ 315 h 600"/>
                <a:gd name="T12" fmla="*/ 441 w 628"/>
                <a:gd name="T13" fmla="*/ 330 h 600"/>
                <a:gd name="T14" fmla="*/ 453 w 628"/>
                <a:gd name="T15" fmla="*/ 335 h 600"/>
                <a:gd name="T16" fmla="*/ 478 w 628"/>
                <a:gd name="T17" fmla="*/ 200 h 600"/>
                <a:gd name="T18" fmla="*/ 449 w 628"/>
                <a:gd name="T19" fmla="*/ 206 h 600"/>
                <a:gd name="T20" fmla="*/ 433 w 628"/>
                <a:gd name="T21" fmla="*/ 216 h 600"/>
                <a:gd name="T22" fmla="*/ 425 w 628"/>
                <a:gd name="T23" fmla="*/ 224 h 600"/>
                <a:gd name="T24" fmla="*/ 384 w 628"/>
                <a:gd name="T25" fmla="*/ 70 h 600"/>
                <a:gd name="T26" fmla="*/ 314 w 628"/>
                <a:gd name="T27" fmla="*/ 140 h 600"/>
                <a:gd name="T28" fmla="*/ 379 w 628"/>
                <a:gd name="T29" fmla="*/ 283 h 600"/>
                <a:gd name="T30" fmla="*/ 379 w 628"/>
                <a:gd name="T31" fmla="*/ 254 h 600"/>
                <a:gd name="T32" fmla="*/ 359 w 628"/>
                <a:gd name="T33" fmla="*/ 154 h 600"/>
                <a:gd name="T34" fmla="*/ 250 w 628"/>
                <a:gd name="T35" fmla="*/ 270 h 600"/>
                <a:gd name="T36" fmla="*/ 314 w 628"/>
                <a:gd name="T37" fmla="*/ 396 h 600"/>
                <a:gd name="T38" fmla="*/ 282 w 628"/>
                <a:gd name="T39" fmla="*/ 400 h 600"/>
                <a:gd name="T40" fmla="*/ 267 w 628"/>
                <a:gd name="T41" fmla="*/ 382 h 600"/>
                <a:gd name="T42" fmla="*/ 257 w 628"/>
                <a:gd name="T43" fmla="*/ 374 h 600"/>
                <a:gd name="T44" fmla="*/ 214 w 628"/>
                <a:gd name="T45" fmla="*/ 356 h 600"/>
                <a:gd name="T46" fmla="*/ 195 w 628"/>
                <a:gd name="T47" fmla="*/ 354 h 600"/>
                <a:gd name="T48" fmla="*/ 0 w 628"/>
                <a:gd name="T49" fmla="*/ 600 h 600"/>
                <a:gd name="T50" fmla="*/ 83 w 628"/>
                <a:gd name="T51" fmla="*/ 454 h 600"/>
                <a:gd name="T52" fmla="*/ 216 w 628"/>
                <a:gd name="T53" fmla="*/ 454 h 600"/>
                <a:gd name="T54" fmla="*/ 301 w 628"/>
                <a:gd name="T55" fmla="*/ 600 h 600"/>
                <a:gd name="T56" fmla="*/ 282 w 628"/>
                <a:gd name="T57" fmla="*/ 400 h 600"/>
                <a:gd name="T58" fmla="*/ 433 w 628"/>
                <a:gd name="T59" fmla="*/ 354 h 600"/>
                <a:gd name="T60" fmla="*/ 413 w 628"/>
                <a:gd name="T61" fmla="*/ 356 h 600"/>
                <a:gd name="T62" fmla="*/ 361 w 628"/>
                <a:gd name="T63" fmla="*/ 382 h 600"/>
                <a:gd name="T64" fmla="*/ 353 w 628"/>
                <a:gd name="T65" fmla="*/ 391 h 600"/>
                <a:gd name="T66" fmla="*/ 389 w 628"/>
                <a:gd name="T67" fmla="*/ 600 h 600"/>
                <a:gd name="T68" fmla="*/ 410 w 628"/>
                <a:gd name="T69" fmla="*/ 600 h 600"/>
                <a:gd name="T70" fmla="*/ 564 w 628"/>
                <a:gd name="T71" fmla="*/ 454 h 600"/>
                <a:gd name="T72" fmla="*/ 628 w 628"/>
                <a:gd name="T73" fmla="*/ 460 h 600"/>
                <a:gd name="T74" fmla="*/ 151 w 628"/>
                <a:gd name="T75" fmla="*/ 340 h 600"/>
                <a:gd name="T76" fmla="*/ 186 w 628"/>
                <a:gd name="T77" fmla="*/ 330 h 600"/>
                <a:gd name="T78" fmla="*/ 196 w 628"/>
                <a:gd name="T79" fmla="*/ 323 h 600"/>
                <a:gd name="T80" fmla="*/ 216 w 628"/>
                <a:gd name="T81" fmla="*/ 295 h 600"/>
                <a:gd name="T82" fmla="*/ 219 w 628"/>
                <a:gd name="T83" fmla="*/ 281 h 600"/>
                <a:gd name="T84" fmla="*/ 219 w 628"/>
                <a:gd name="T85" fmla="*/ 258 h 600"/>
                <a:gd name="T86" fmla="*/ 214 w 628"/>
                <a:gd name="T87" fmla="*/ 241 h 600"/>
                <a:gd name="T88" fmla="*/ 208 w 628"/>
                <a:gd name="T89" fmla="*/ 231 h 600"/>
                <a:gd name="T90" fmla="*/ 195 w 628"/>
                <a:gd name="T91" fmla="*/ 217 h 600"/>
                <a:gd name="T92" fmla="*/ 186 w 628"/>
                <a:gd name="T93" fmla="*/ 210 h 600"/>
                <a:gd name="T94" fmla="*/ 151 w 628"/>
                <a:gd name="T95" fmla="*/ 200 h 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28" h="600">
                  <a:moveTo>
                    <a:pt x="425" y="224"/>
                  </a:moveTo>
                  <a:cubicBezTo>
                    <a:pt x="423" y="226"/>
                    <a:pt x="421" y="229"/>
                    <a:pt x="420" y="231"/>
                  </a:cubicBezTo>
                  <a:cubicBezTo>
                    <a:pt x="419" y="231"/>
                    <a:pt x="419" y="232"/>
                    <a:pt x="419" y="232"/>
                  </a:cubicBezTo>
                  <a:cubicBezTo>
                    <a:pt x="418" y="234"/>
                    <a:pt x="416" y="236"/>
                    <a:pt x="415" y="239"/>
                  </a:cubicBezTo>
                  <a:cubicBezTo>
                    <a:pt x="415" y="240"/>
                    <a:pt x="414" y="240"/>
                    <a:pt x="414" y="241"/>
                  </a:cubicBezTo>
                  <a:cubicBezTo>
                    <a:pt x="413" y="244"/>
                    <a:pt x="412" y="246"/>
                    <a:pt x="411" y="249"/>
                  </a:cubicBezTo>
                  <a:cubicBezTo>
                    <a:pt x="411" y="249"/>
                    <a:pt x="411" y="250"/>
                    <a:pt x="411" y="250"/>
                  </a:cubicBezTo>
                  <a:cubicBezTo>
                    <a:pt x="410" y="253"/>
                    <a:pt x="409" y="255"/>
                    <a:pt x="409" y="258"/>
                  </a:cubicBezTo>
                  <a:cubicBezTo>
                    <a:pt x="409" y="259"/>
                    <a:pt x="409" y="260"/>
                    <a:pt x="408" y="261"/>
                  </a:cubicBezTo>
                  <a:cubicBezTo>
                    <a:pt x="408" y="264"/>
                    <a:pt x="408" y="267"/>
                    <a:pt x="408" y="270"/>
                  </a:cubicBezTo>
                  <a:cubicBezTo>
                    <a:pt x="408" y="274"/>
                    <a:pt x="408" y="278"/>
                    <a:pt x="409" y="281"/>
                  </a:cubicBezTo>
                  <a:cubicBezTo>
                    <a:pt x="409" y="282"/>
                    <a:pt x="409" y="283"/>
                    <a:pt x="409" y="283"/>
                  </a:cubicBezTo>
                  <a:cubicBezTo>
                    <a:pt x="410" y="287"/>
                    <a:pt x="411" y="290"/>
                    <a:pt x="412" y="293"/>
                  </a:cubicBezTo>
                  <a:cubicBezTo>
                    <a:pt x="412" y="294"/>
                    <a:pt x="412" y="294"/>
                    <a:pt x="412" y="295"/>
                  </a:cubicBezTo>
                  <a:cubicBezTo>
                    <a:pt x="414" y="298"/>
                    <a:pt x="415" y="301"/>
                    <a:pt x="417" y="304"/>
                  </a:cubicBezTo>
                  <a:cubicBezTo>
                    <a:pt x="417" y="305"/>
                    <a:pt x="417" y="305"/>
                    <a:pt x="418" y="306"/>
                  </a:cubicBezTo>
                  <a:cubicBezTo>
                    <a:pt x="420" y="309"/>
                    <a:pt x="422" y="312"/>
                    <a:pt x="424" y="315"/>
                  </a:cubicBezTo>
                  <a:cubicBezTo>
                    <a:pt x="424" y="315"/>
                    <a:pt x="424" y="315"/>
                    <a:pt x="424" y="315"/>
                  </a:cubicBezTo>
                  <a:cubicBezTo>
                    <a:pt x="427" y="318"/>
                    <a:pt x="429" y="320"/>
                    <a:pt x="432" y="323"/>
                  </a:cubicBezTo>
                  <a:cubicBezTo>
                    <a:pt x="432" y="323"/>
                    <a:pt x="432" y="323"/>
                    <a:pt x="432" y="323"/>
                  </a:cubicBezTo>
                  <a:cubicBezTo>
                    <a:pt x="435" y="326"/>
                    <a:pt x="438" y="328"/>
                    <a:pt x="441" y="330"/>
                  </a:cubicBezTo>
                  <a:cubicBezTo>
                    <a:pt x="442" y="330"/>
                    <a:pt x="442" y="330"/>
                    <a:pt x="442" y="330"/>
                  </a:cubicBezTo>
                  <a:cubicBezTo>
                    <a:pt x="446" y="332"/>
                    <a:pt x="449" y="334"/>
                    <a:pt x="452" y="335"/>
                  </a:cubicBezTo>
                  <a:cubicBezTo>
                    <a:pt x="453" y="335"/>
                    <a:pt x="453" y="335"/>
                    <a:pt x="453" y="335"/>
                  </a:cubicBezTo>
                  <a:cubicBezTo>
                    <a:pt x="461" y="338"/>
                    <a:pt x="469" y="340"/>
                    <a:pt x="478" y="340"/>
                  </a:cubicBezTo>
                  <a:cubicBezTo>
                    <a:pt x="516" y="340"/>
                    <a:pt x="547" y="309"/>
                    <a:pt x="547" y="270"/>
                  </a:cubicBezTo>
                  <a:cubicBezTo>
                    <a:pt x="547" y="231"/>
                    <a:pt x="516" y="200"/>
                    <a:pt x="478" y="200"/>
                  </a:cubicBezTo>
                  <a:cubicBezTo>
                    <a:pt x="468" y="200"/>
                    <a:pt x="458" y="202"/>
                    <a:pt x="450" y="206"/>
                  </a:cubicBezTo>
                  <a:cubicBezTo>
                    <a:pt x="450" y="206"/>
                    <a:pt x="450" y="206"/>
                    <a:pt x="450" y="206"/>
                  </a:cubicBezTo>
                  <a:cubicBezTo>
                    <a:pt x="449" y="206"/>
                    <a:pt x="449" y="206"/>
                    <a:pt x="449" y="206"/>
                  </a:cubicBezTo>
                  <a:cubicBezTo>
                    <a:pt x="446" y="208"/>
                    <a:pt x="444" y="209"/>
                    <a:pt x="442" y="210"/>
                  </a:cubicBezTo>
                  <a:cubicBezTo>
                    <a:pt x="441" y="210"/>
                    <a:pt x="441" y="211"/>
                    <a:pt x="440" y="211"/>
                  </a:cubicBezTo>
                  <a:cubicBezTo>
                    <a:pt x="438" y="213"/>
                    <a:pt x="435" y="215"/>
                    <a:pt x="433" y="216"/>
                  </a:cubicBezTo>
                  <a:cubicBezTo>
                    <a:pt x="433" y="217"/>
                    <a:pt x="432" y="217"/>
                    <a:pt x="432" y="217"/>
                  </a:cubicBezTo>
                  <a:cubicBezTo>
                    <a:pt x="430" y="219"/>
                    <a:pt x="428" y="221"/>
                    <a:pt x="426" y="223"/>
                  </a:cubicBezTo>
                  <a:cubicBezTo>
                    <a:pt x="426" y="223"/>
                    <a:pt x="425" y="224"/>
                    <a:pt x="425" y="224"/>
                  </a:cubicBezTo>
                  <a:close/>
                  <a:moveTo>
                    <a:pt x="314" y="140"/>
                  </a:moveTo>
                  <a:lnTo>
                    <a:pt x="314" y="140"/>
                  </a:lnTo>
                  <a:cubicBezTo>
                    <a:pt x="353" y="140"/>
                    <a:pt x="384" y="108"/>
                    <a:pt x="384" y="70"/>
                  </a:cubicBezTo>
                  <a:cubicBezTo>
                    <a:pt x="384" y="31"/>
                    <a:pt x="353" y="0"/>
                    <a:pt x="314" y="0"/>
                  </a:cubicBezTo>
                  <a:cubicBezTo>
                    <a:pt x="275" y="0"/>
                    <a:pt x="244" y="31"/>
                    <a:pt x="244" y="70"/>
                  </a:cubicBezTo>
                  <a:cubicBezTo>
                    <a:pt x="244" y="108"/>
                    <a:pt x="275" y="140"/>
                    <a:pt x="314" y="140"/>
                  </a:cubicBezTo>
                  <a:close/>
                  <a:moveTo>
                    <a:pt x="379" y="336"/>
                  </a:moveTo>
                  <a:lnTo>
                    <a:pt x="379" y="336"/>
                  </a:lnTo>
                  <a:lnTo>
                    <a:pt x="379" y="283"/>
                  </a:lnTo>
                  <a:cubicBezTo>
                    <a:pt x="379" y="279"/>
                    <a:pt x="378" y="274"/>
                    <a:pt x="378" y="270"/>
                  </a:cubicBezTo>
                  <a:cubicBezTo>
                    <a:pt x="378" y="266"/>
                    <a:pt x="379" y="262"/>
                    <a:pt x="379" y="257"/>
                  </a:cubicBezTo>
                  <a:lnTo>
                    <a:pt x="379" y="254"/>
                  </a:lnTo>
                  <a:lnTo>
                    <a:pt x="380" y="254"/>
                  </a:lnTo>
                  <a:cubicBezTo>
                    <a:pt x="385" y="223"/>
                    <a:pt x="404" y="197"/>
                    <a:pt x="431" y="183"/>
                  </a:cubicBezTo>
                  <a:cubicBezTo>
                    <a:pt x="412" y="165"/>
                    <a:pt x="387" y="154"/>
                    <a:pt x="359" y="154"/>
                  </a:cubicBezTo>
                  <a:lnTo>
                    <a:pt x="269" y="154"/>
                  </a:lnTo>
                  <a:cubicBezTo>
                    <a:pt x="241" y="154"/>
                    <a:pt x="216" y="165"/>
                    <a:pt x="197" y="183"/>
                  </a:cubicBezTo>
                  <a:cubicBezTo>
                    <a:pt x="228" y="199"/>
                    <a:pt x="250" y="232"/>
                    <a:pt x="250" y="270"/>
                  </a:cubicBezTo>
                  <a:cubicBezTo>
                    <a:pt x="250" y="278"/>
                    <a:pt x="249" y="285"/>
                    <a:pt x="247" y="293"/>
                  </a:cubicBezTo>
                  <a:lnTo>
                    <a:pt x="247" y="335"/>
                  </a:lnTo>
                  <a:cubicBezTo>
                    <a:pt x="276" y="347"/>
                    <a:pt x="299" y="369"/>
                    <a:pt x="314" y="396"/>
                  </a:cubicBezTo>
                  <a:cubicBezTo>
                    <a:pt x="328" y="369"/>
                    <a:pt x="352" y="348"/>
                    <a:pt x="379" y="336"/>
                  </a:cubicBezTo>
                  <a:close/>
                  <a:moveTo>
                    <a:pt x="282" y="400"/>
                  </a:moveTo>
                  <a:lnTo>
                    <a:pt x="282" y="400"/>
                  </a:lnTo>
                  <a:cubicBezTo>
                    <a:pt x="280" y="397"/>
                    <a:pt x="278" y="394"/>
                    <a:pt x="275" y="391"/>
                  </a:cubicBezTo>
                  <a:cubicBezTo>
                    <a:pt x="275" y="390"/>
                    <a:pt x="274" y="390"/>
                    <a:pt x="274" y="390"/>
                  </a:cubicBezTo>
                  <a:cubicBezTo>
                    <a:pt x="272" y="387"/>
                    <a:pt x="270" y="385"/>
                    <a:pt x="267" y="382"/>
                  </a:cubicBezTo>
                  <a:cubicBezTo>
                    <a:pt x="267" y="382"/>
                    <a:pt x="266" y="382"/>
                    <a:pt x="266" y="381"/>
                  </a:cubicBezTo>
                  <a:cubicBezTo>
                    <a:pt x="263" y="379"/>
                    <a:pt x="261" y="377"/>
                    <a:pt x="258" y="375"/>
                  </a:cubicBezTo>
                  <a:cubicBezTo>
                    <a:pt x="257" y="374"/>
                    <a:pt x="257" y="374"/>
                    <a:pt x="257" y="374"/>
                  </a:cubicBezTo>
                  <a:cubicBezTo>
                    <a:pt x="247" y="367"/>
                    <a:pt x="237" y="362"/>
                    <a:pt x="225" y="359"/>
                  </a:cubicBezTo>
                  <a:cubicBezTo>
                    <a:pt x="223" y="358"/>
                    <a:pt x="220" y="357"/>
                    <a:pt x="218" y="357"/>
                  </a:cubicBezTo>
                  <a:cubicBezTo>
                    <a:pt x="217" y="356"/>
                    <a:pt x="215" y="356"/>
                    <a:pt x="214" y="356"/>
                  </a:cubicBezTo>
                  <a:cubicBezTo>
                    <a:pt x="212" y="356"/>
                    <a:pt x="210" y="355"/>
                    <a:pt x="208" y="355"/>
                  </a:cubicBezTo>
                  <a:cubicBezTo>
                    <a:pt x="207" y="355"/>
                    <a:pt x="206" y="355"/>
                    <a:pt x="205" y="355"/>
                  </a:cubicBezTo>
                  <a:cubicBezTo>
                    <a:pt x="202" y="354"/>
                    <a:pt x="199" y="354"/>
                    <a:pt x="195" y="354"/>
                  </a:cubicBezTo>
                  <a:lnTo>
                    <a:pt x="105" y="354"/>
                  </a:lnTo>
                  <a:cubicBezTo>
                    <a:pt x="47" y="354"/>
                    <a:pt x="0" y="401"/>
                    <a:pt x="0" y="460"/>
                  </a:cubicBezTo>
                  <a:lnTo>
                    <a:pt x="0" y="600"/>
                  </a:lnTo>
                  <a:lnTo>
                    <a:pt x="62" y="600"/>
                  </a:lnTo>
                  <a:lnTo>
                    <a:pt x="62" y="454"/>
                  </a:lnTo>
                  <a:lnTo>
                    <a:pt x="83" y="454"/>
                  </a:lnTo>
                  <a:lnTo>
                    <a:pt x="83" y="600"/>
                  </a:lnTo>
                  <a:lnTo>
                    <a:pt x="216" y="600"/>
                  </a:lnTo>
                  <a:lnTo>
                    <a:pt x="216" y="454"/>
                  </a:lnTo>
                  <a:lnTo>
                    <a:pt x="237" y="454"/>
                  </a:lnTo>
                  <a:lnTo>
                    <a:pt x="237" y="600"/>
                  </a:lnTo>
                  <a:lnTo>
                    <a:pt x="301" y="600"/>
                  </a:lnTo>
                  <a:lnTo>
                    <a:pt x="301" y="460"/>
                  </a:lnTo>
                  <a:cubicBezTo>
                    <a:pt x="301" y="437"/>
                    <a:pt x="294" y="417"/>
                    <a:pt x="282" y="400"/>
                  </a:cubicBezTo>
                  <a:cubicBezTo>
                    <a:pt x="282" y="400"/>
                    <a:pt x="282" y="400"/>
                    <a:pt x="282" y="400"/>
                  </a:cubicBezTo>
                  <a:close/>
                  <a:moveTo>
                    <a:pt x="523" y="354"/>
                  </a:moveTo>
                  <a:lnTo>
                    <a:pt x="523" y="354"/>
                  </a:lnTo>
                  <a:lnTo>
                    <a:pt x="433" y="354"/>
                  </a:lnTo>
                  <a:cubicBezTo>
                    <a:pt x="429" y="354"/>
                    <a:pt x="426" y="354"/>
                    <a:pt x="423" y="355"/>
                  </a:cubicBezTo>
                  <a:cubicBezTo>
                    <a:pt x="422" y="355"/>
                    <a:pt x="421" y="355"/>
                    <a:pt x="420" y="355"/>
                  </a:cubicBezTo>
                  <a:cubicBezTo>
                    <a:pt x="418" y="355"/>
                    <a:pt x="415" y="356"/>
                    <a:pt x="413" y="356"/>
                  </a:cubicBezTo>
                  <a:cubicBezTo>
                    <a:pt x="412" y="356"/>
                    <a:pt x="411" y="356"/>
                    <a:pt x="410" y="357"/>
                  </a:cubicBezTo>
                  <a:cubicBezTo>
                    <a:pt x="408" y="357"/>
                    <a:pt x="405" y="358"/>
                    <a:pt x="403" y="358"/>
                  </a:cubicBezTo>
                  <a:cubicBezTo>
                    <a:pt x="387" y="363"/>
                    <a:pt x="373" y="371"/>
                    <a:pt x="361" y="382"/>
                  </a:cubicBezTo>
                  <a:cubicBezTo>
                    <a:pt x="361" y="382"/>
                    <a:pt x="361" y="382"/>
                    <a:pt x="361" y="383"/>
                  </a:cubicBezTo>
                  <a:cubicBezTo>
                    <a:pt x="358" y="385"/>
                    <a:pt x="356" y="388"/>
                    <a:pt x="353" y="390"/>
                  </a:cubicBezTo>
                  <a:cubicBezTo>
                    <a:pt x="353" y="390"/>
                    <a:pt x="353" y="391"/>
                    <a:pt x="353" y="391"/>
                  </a:cubicBezTo>
                  <a:cubicBezTo>
                    <a:pt x="337" y="409"/>
                    <a:pt x="327" y="433"/>
                    <a:pt x="327" y="460"/>
                  </a:cubicBezTo>
                  <a:lnTo>
                    <a:pt x="327" y="600"/>
                  </a:lnTo>
                  <a:lnTo>
                    <a:pt x="389" y="600"/>
                  </a:lnTo>
                  <a:lnTo>
                    <a:pt x="389" y="454"/>
                  </a:lnTo>
                  <a:lnTo>
                    <a:pt x="410" y="454"/>
                  </a:lnTo>
                  <a:lnTo>
                    <a:pt x="410" y="600"/>
                  </a:lnTo>
                  <a:lnTo>
                    <a:pt x="543" y="600"/>
                  </a:lnTo>
                  <a:lnTo>
                    <a:pt x="543" y="454"/>
                  </a:lnTo>
                  <a:lnTo>
                    <a:pt x="564" y="454"/>
                  </a:lnTo>
                  <a:lnTo>
                    <a:pt x="564" y="600"/>
                  </a:lnTo>
                  <a:lnTo>
                    <a:pt x="628" y="600"/>
                  </a:lnTo>
                  <a:lnTo>
                    <a:pt x="628" y="460"/>
                  </a:lnTo>
                  <a:cubicBezTo>
                    <a:pt x="628" y="401"/>
                    <a:pt x="581" y="354"/>
                    <a:pt x="523" y="354"/>
                  </a:cubicBezTo>
                  <a:close/>
                  <a:moveTo>
                    <a:pt x="151" y="340"/>
                  </a:moveTo>
                  <a:lnTo>
                    <a:pt x="151" y="340"/>
                  </a:lnTo>
                  <a:cubicBezTo>
                    <a:pt x="159" y="340"/>
                    <a:pt x="167" y="338"/>
                    <a:pt x="175" y="335"/>
                  </a:cubicBezTo>
                  <a:cubicBezTo>
                    <a:pt x="175" y="335"/>
                    <a:pt x="175" y="335"/>
                    <a:pt x="176" y="335"/>
                  </a:cubicBezTo>
                  <a:cubicBezTo>
                    <a:pt x="179" y="334"/>
                    <a:pt x="183" y="332"/>
                    <a:pt x="186" y="330"/>
                  </a:cubicBezTo>
                  <a:cubicBezTo>
                    <a:pt x="186" y="330"/>
                    <a:pt x="186" y="330"/>
                    <a:pt x="186" y="330"/>
                  </a:cubicBezTo>
                  <a:cubicBezTo>
                    <a:pt x="190" y="328"/>
                    <a:pt x="193" y="326"/>
                    <a:pt x="196" y="323"/>
                  </a:cubicBezTo>
                  <a:cubicBezTo>
                    <a:pt x="196" y="323"/>
                    <a:pt x="196" y="323"/>
                    <a:pt x="196" y="323"/>
                  </a:cubicBezTo>
                  <a:cubicBezTo>
                    <a:pt x="202" y="318"/>
                    <a:pt x="206" y="312"/>
                    <a:pt x="210" y="306"/>
                  </a:cubicBezTo>
                  <a:cubicBezTo>
                    <a:pt x="211" y="305"/>
                    <a:pt x="211" y="305"/>
                    <a:pt x="211" y="304"/>
                  </a:cubicBezTo>
                  <a:cubicBezTo>
                    <a:pt x="213" y="301"/>
                    <a:pt x="214" y="298"/>
                    <a:pt x="216" y="295"/>
                  </a:cubicBezTo>
                  <a:cubicBezTo>
                    <a:pt x="216" y="294"/>
                    <a:pt x="216" y="294"/>
                    <a:pt x="216" y="293"/>
                  </a:cubicBezTo>
                  <a:cubicBezTo>
                    <a:pt x="217" y="290"/>
                    <a:pt x="218" y="287"/>
                    <a:pt x="219" y="283"/>
                  </a:cubicBezTo>
                  <a:cubicBezTo>
                    <a:pt x="219" y="282"/>
                    <a:pt x="219" y="282"/>
                    <a:pt x="219" y="281"/>
                  </a:cubicBezTo>
                  <a:cubicBezTo>
                    <a:pt x="220" y="278"/>
                    <a:pt x="220" y="274"/>
                    <a:pt x="220" y="270"/>
                  </a:cubicBezTo>
                  <a:cubicBezTo>
                    <a:pt x="220" y="267"/>
                    <a:pt x="220" y="264"/>
                    <a:pt x="220" y="261"/>
                  </a:cubicBezTo>
                  <a:cubicBezTo>
                    <a:pt x="219" y="260"/>
                    <a:pt x="219" y="259"/>
                    <a:pt x="219" y="258"/>
                  </a:cubicBezTo>
                  <a:cubicBezTo>
                    <a:pt x="219" y="255"/>
                    <a:pt x="218" y="252"/>
                    <a:pt x="217" y="250"/>
                  </a:cubicBezTo>
                  <a:cubicBezTo>
                    <a:pt x="217" y="249"/>
                    <a:pt x="217" y="249"/>
                    <a:pt x="217" y="249"/>
                  </a:cubicBezTo>
                  <a:cubicBezTo>
                    <a:pt x="216" y="246"/>
                    <a:pt x="215" y="244"/>
                    <a:pt x="214" y="241"/>
                  </a:cubicBezTo>
                  <a:cubicBezTo>
                    <a:pt x="214" y="240"/>
                    <a:pt x="213" y="240"/>
                    <a:pt x="213" y="239"/>
                  </a:cubicBezTo>
                  <a:cubicBezTo>
                    <a:pt x="212" y="236"/>
                    <a:pt x="210" y="234"/>
                    <a:pt x="209" y="231"/>
                  </a:cubicBezTo>
                  <a:lnTo>
                    <a:pt x="208" y="231"/>
                  </a:lnTo>
                  <a:cubicBezTo>
                    <a:pt x="207" y="229"/>
                    <a:pt x="205" y="226"/>
                    <a:pt x="203" y="224"/>
                  </a:cubicBezTo>
                  <a:cubicBezTo>
                    <a:pt x="203" y="224"/>
                    <a:pt x="202" y="223"/>
                    <a:pt x="202" y="223"/>
                  </a:cubicBezTo>
                  <a:cubicBezTo>
                    <a:pt x="200" y="221"/>
                    <a:pt x="198" y="219"/>
                    <a:pt x="195" y="217"/>
                  </a:cubicBezTo>
                  <a:cubicBezTo>
                    <a:pt x="195" y="217"/>
                    <a:pt x="195" y="217"/>
                    <a:pt x="195" y="216"/>
                  </a:cubicBezTo>
                  <a:cubicBezTo>
                    <a:pt x="193" y="215"/>
                    <a:pt x="190" y="213"/>
                    <a:pt x="188" y="211"/>
                  </a:cubicBezTo>
                  <a:cubicBezTo>
                    <a:pt x="187" y="211"/>
                    <a:pt x="187" y="210"/>
                    <a:pt x="186" y="210"/>
                  </a:cubicBezTo>
                  <a:cubicBezTo>
                    <a:pt x="184" y="209"/>
                    <a:pt x="181" y="207"/>
                    <a:pt x="179" y="206"/>
                  </a:cubicBezTo>
                  <a:cubicBezTo>
                    <a:pt x="179" y="206"/>
                    <a:pt x="178" y="206"/>
                    <a:pt x="178" y="206"/>
                  </a:cubicBezTo>
                  <a:cubicBezTo>
                    <a:pt x="170" y="202"/>
                    <a:pt x="160" y="200"/>
                    <a:pt x="151" y="200"/>
                  </a:cubicBezTo>
                  <a:cubicBezTo>
                    <a:pt x="112" y="200"/>
                    <a:pt x="81" y="231"/>
                    <a:pt x="81" y="270"/>
                  </a:cubicBezTo>
                  <a:cubicBezTo>
                    <a:pt x="81" y="309"/>
                    <a:pt x="112" y="340"/>
                    <a:pt x="151" y="340"/>
                  </a:cubicBezTo>
                  <a:close/>
                </a:path>
              </a:pathLst>
            </a:custGeom>
            <a:solidFill>
              <a:srgbClr val="FEFEFE"/>
            </a:solidFill>
            <a:ln>
              <a:noFill/>
            </a:ln>
          </p:spPr>
          <p:txBody>
            <a:bodyPr vert="horz" wrap="square" lIns="91440" tIns="45720" rIns="91440" bIns="45720" numCol="1" anchor="t" anchorCtr="0" compatLnSpc="1"/>
            <a:lstStyle/>
            <a:p>
              <a:endParaRPr lang="zh-CN" altLang="en-US">
                <a:solidFill>
                  <a:schemeClr val="accent2"/>
                </a:solidFill>
              </a:endParaRPr>
            </a:p>
          </p:txBody>
        </p:sp>
      </p:grpSp>
      <p:sp>
        <p:nvSpPr>
          <p:cNvPr id="11" name="矩形 10"/>
          <p:cNvSpPr/>
          <p:nvPr/>
        </p:nvSpPr>
        <p:spPr>
          <a:xfrm>
            <a:off x="1117097" y="2234309"/>
            <a:ext cx="10236703" cy="3785652"/>
          </a:xfrm>
          <a:prstGeom prst="rect">
            <a:avLst/>
          </a:prstGeom>
        </p:spPr>
        <p:txBody>
          <a:bodyPr wrap="square">
            <a:spAutoFit/>
          </a:bodyPr>
          <a:lstStyle/>
          <a:p>
            <a:r>
              <a:rPr lang="zh-CN" altLang="en-US" sz="2400" dirty="0">
                <a:latin typeface="楷体" panose="02010609060101010101" pitchFamily="49" charset="-122"/>
                <a:ea typeface="楷体" panose="02010609060101010101" pitchFamily="49" charset="-122"/>
              </a:rPr>
              <a:t>    党的十九大报告提出</a:t>
            </a:r>
            <a:r>
              <a:rPr lang="en-US" altLang="zh-CN" sz="2400" dirty="0">
                <a:latin typeface="楷体" panose="02010609060101010101" pitchFamily="49" charset="-122"/>
                <a:ea typeface="楷体" panose="02010609060101010101" pitchFamily="49" charset="-122"/>
              </a:rPr>
              <a:t>,</a:t>
            </a:r>
            <a:r>
              <a:rPr lang="zh-CN" altLang="en-US" sz="2400" dirty="0">
                <a:latin typeface="楷体" panose="02010609060101010101" pitchFamily="49" charset="-122"/>
                <a:ea typeface="楷体" panose="02010609060101010101" pitchFamily="49" charset="-122"/>
              </a:rPr>
              <a:t>我国由高速度增长阶段转向高质量发展阶段</a:t>
            </a:r>
            <a:r>
              <a:rPr lang="en-US" altLang="zh-CN" sz="2400" dirty="0">
                <a:latin typeface="楷体" panose="02010609060101010101" pitchFamily="49" charset="-122"/>
                <a:ea typeface="楷体" panose="02010609060101010101" pitchFamily="49" charset="-122"/>
              </a:rPr>
              <a:t>,</a:t>
            </a:r>
            <a:r>
              <a:rPr lang="zh-CN" altLang="en-US" sz="2400" dirty="0">
                <a:latin typeface="楷体" panose="02010609060101010101" pitchFamily="49" charset="-122"/>
                <a:ea typeface="楷体" panose="02010609060101010101" pitchFamily="49" charset="-122"/>
              </a:rPr>
              <a:t>对企业的人才管理提出更高要求。在“经济新常态”下</a:t>
            </a:r>
            <a:r>
              <a:rPr lang="en-US" altLang="zh-CN" sz="2400" dirty="0">
                <a:latin typeface="楷体" panose="02010609060101010101" pitchFamily="49" charset="-122"/>
                <a:ea typeface="楷体" panose="02010609060101010101" pitchFamily="49" charset="-122"/>
              </a:rPr>
              <a:t>,</a:t>
            </a:r>
            <a:r>
              <a:rPr lang="zh-CN" altLang="en-US" sz="2400" dirty="0">
                <a:latin typeface="楷体" panose="02010609060101010101" pitchFamily="49" charset="-122"/>
                <a:ea typeface="楷体" panose="02010609060101010101" pitchFamily="49" charset="-122"/>
              </a:rPr>
              <a:t>企业对人才的追求开始从数量的满足转向价值的满足</a:t>
            </a:r>
            <a:r>
              <a:rPr lang="en-US" altLang="zh-CN" sz="2400" dirty="0">
                <a:latin typeface="楷体" panose="02010609060101010101" pitchFamily="49" charset="-122"/>
                <a:ea typeface="楷体" panose="02010609060101010101" pitchFamily="49" charset="-122"/>
              </a:rPr>
              <a:t>,</a:t>
            </a:r>
            <a:r>
              <a:rPr lang="zh-CN" altLang="en-US" sz="2400" dirty="0">
                <a:latin typeface="楷体" panose="02010609060101010101" pitchFamily="49" charset="-122"/>
                <a:ea typeface="楷体" panose="02010609060101010101" pitchFamily="49" charset="-122"/>
              </a:rPr>
              <a:t>人员招聘与配置作为人力资源管理的前端环节</a:t>
            </a:r>
            <a:r>
              <a:rPr lang="en-US" altLang="zh-CN" sz="2400" dirty="0">
                <a:latin typeface="楷体" panose="02010609060101010101" pitchFamily="49" charset="-122"/>
                <a:ea typeface="楷体" panose="02010609060101010101" pitchFamily="49" charset="-122"/>
              </a:rPr>
              <a:t>,</a:t>
            </a:r>
            <a:r>
              <a:rPr lang="zh-CN" altLang="en-US" sz="2400" dirty="0">
                <a:latin typeface="楷体" panose="02010609060101010101" pitchFamily="49" charset="-122"/>
                <a:ea typeface="楷体" panose="02010609060101010101" pitchFamily="49" charset="-122"/>
              </a:rPr>
              <a:t>同样需要思考人才引进与管理对高质量发展的驱动价值</a:t>
            </a:r>
            <a:r>
              <a:rPr lang="en-US" altLang="zh-CN" sz="2400" dirty="0">
                <a:latin typeface="楷体" panose="02010609060101010101" pitchFamily="49" charset="-122"/>
                <a:ea typeface="楷体" panose="02010609060101010101" pitchFamily="49" charset="-122"/>
              </a:rPr>
              <a:t>,</a:t>
            </a:r>
            <a:r>
              <a:rPr lang="zh-CN" altLang="en-US" sz="2400" dirty="0">
                <a:latin typeface="楷体" panose="02010609060101010101" pitchFamily="49" charset="-122"/>
                <a:ea typeface="楷体" panose="02010609060101010101" pitchFamily="49" charset="-122"/>
              </a:rPr>
              <a:t>这是企业面临的重要管理问题。 </a:t>
            </a:r>
          </a:p>
          <a:p>
            <a:r>
              <a:rPr lang="zh-CN" altLang="en-US" sz="2400" dirty="0">
                <a:latin typeface="楷体" panose="02010609060101010101" pitchFamily="49" charset="-122"/>
                <a:ea typeface="楷体" panose="02010609060101010101" pitchFamily="49" charset="-122"/>
              </a:rPr>
              <a:t>    企业如何成功地吸引和激励人才</a:t>
            </a:r>
            <a:r>
              <a:rPr lang="en-US" altLang="zh-CN" sz="2400" dirty="0">
                <a:latin typeface="楷体" panose="02010609060101010101" pitchFamily="49" charset="-122"/>
                <a:ea typeface="楷体" panose="02010609060101010101" pitchFamily="49" charset="-122"/>
              </a:rPr>
              <a:t>,</a:t>
            </a:r>
            <a:r>
              <a:rPr lang="zh-CN" altLang="en-US" sz="2400" dirty="0">
                <a:latin typeface="楷体" panose="02010609060101010101" pitchFamily="49" charset="-122"/>
                <a:ea typeface="楷体" panose="02010609060101010101" pitchFamily="49" charset="-122"/>
              </a:rPr>
              <a:t>决定了企业在经济大潮中的竞争力</a:t>
            </a:r>
            <a:r>
              <a:rPr lang="en-US" altLang="zh-CN" sz="2400" dirty="0">
                <a:latin typeface="楷体" panose="02010609060101010101" pitchFamily="49" charset="-122"/>
                <a:ea typeface="楷体" panose="02010609060101010101" pitchFamily="49" charset="-122"/>
              </a:rPr>
              <a:t>,</a:t>
            </a:r>
            <a:r>
              <a:rPr lang="zh-CN" altLang="en-US" sz="2400" dirty="0">
                <a:latin typeface="楷体" panose="02010609060101010101" pitchFamily="49" charset="-122"/>
                <a:ea typeface="楷体" panose="02010609060101010101" pitchFamily="49" charset="-122"/>
              </a:rPr>
              <a:t>如何有效地把握人才关</a:t>
            </a:r>
            <a:r>
              <a:rPr lang="en-US" altLang="zh-CN" sz="2400" dirty="0">
                <a:latin typeface="楷体" panose="02010609060101010101" pitchFamily="49" charset="-122"/>
                <a:ea typeface="楷体" panose="02010609060101010101" pitchFamily="49" charset="-122"/>
              </a:rPr>
              <a:t>,</a:t>
            </a:r>
            <a:r>
              <a:rPr lang="zh-CN" altLang="en-US" sz="2400" dirty="0">
                <a:latin typeface="楷体" panose="02010609060101010101" pitchFamily="49" charset="-122"/>
                <a:ea typeface="楷体" panose="02010609060101010101" pitchFamily="49" charset="-122"/>
              </a:rPr>
              <a:t>科学、合理地按照组织发展的需要招募到合适的人才</a:t>
            </a:r>
            <a:r>
              <a:rPr lang="en-US" altLang="zh-CN" sz="2400" dirty="0">
                <a:latin typeface="楷体" panose="02010609060101010101" pitchFamily="49" charset="-122"/>
                <a:ea typeface="楷体" panose="02010609060101010101" pitchFamily="49" charset="-122"/>
              </a:rPr>
              <a:t>,</a:t>
            </a:r>
            <a:r>
              <a:rPr lang="zh-CN" altLang="en-US" sz="2400" dirty="0">
                <a:latin typeface="楷体" panose="02010609060101010101" pitchFamily="49" charset="-122"/>
                <a:ea typeface="楷体" panose="02010609060101010101" pitchFamily="49" charset="-122"/>
              </a:rPr>
              <a:t>需要管理流程的规范、专业技术的运用和信息化手段的辅助。本书集专业性、全面性和实用性为一体</a:t>
            </a:r>
            <a:r>
              <a:rPr lang="en-US" altLang="zh-CN" sz="2400" dirty="0">
                <a:latin typeface="楷体" panose="02010609060101010101" pitchFamily="49" charset="-122"/>
                <a:ea typeface="楷体" panose="02010609060101010101" pitchFamily="49" charset="-122"/>
              </a:rPr>
              <a:t>,</a:t>
            </a:r>
            <a:r>
              <a:rPr lang="zh-CN" altLang="en-US" sz="2400" dirty="0">
                <a:latin typeface="楷体" panose="02010609060101010101" pitchFamily="49" charset="-122"/>
                <a:ea typeface="楷体" panose="02010609060101010101" pitchFamily="49" charset="-122"/>
              </a:rPr>
              <a:t>力图做到理论和实务相结合</a:t>
            </a:r>
            <a:r>
              <a:rPr lang="en-US" altLang="zh-CN" sz="2400" dirty="0">
                <a:latin typeface="楷体" panose="02010609060101010101" pitchFamily="49" charset="-122"/>
                <a:ea typeface="楷体" panose="02010609060101010101" pitchFamily="49" charset="-122"/>
              </a:rPr>
              <a:t>,</a:t>
            </a:r>
            <a:r>
              <a:rPr lang="zh-CN" altLang="en-US" sz="2400" dirty="0">
                <a:latin typeface="楷体" panose="02010609060101010101" pitchFamily="49" charset="-122"/>
                <a:ea typeface="楷体" panose="02010609060101010101" pitchFamily="49" charset="-122"/>
              </a:rPr>
              <a:t>并吸收新理论和实践的内容</a:t>
            </a:r>
            <a:r>
              <a:rPr lang="en-US" altLang="zh-CN" sz="2400" dirty="0">
                <a:latin typeface="楷体" panose="02010609060101010101" pitchFamily="49" charset="-122"/>
                <a:ea typeface="楷体" panose="02010609060101010101" pitchFamily="49" charset="-122"/>
              </a:rPr>
              <a:t>,</a:t>
            </a:r>
            <a:r>
              <a:rPr lang="zh-CN" altLang="en-US" sz="2400" dirty="0">
                <a:latin typeface="楷体" panose="02010609060101010101" pitchFamily="49" charset="-122"/>
                <a:ea typeface="楷体" panose="02010609060101010101" pitchFamily="49" charset="-122"/>
              </a:rPr>
              <a:t>希望能够为读者们提供启发和参考。 </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fade">
                                      <p:cBhvr>
                                        <p:cTn id="7" dur="1000"/>
                                        <p:tgtEl>
                                          <p:spTgt spid="8"/>
                                        </p:tgtEl>
                                      </p:cBhvr>
                                    </p:animEffect>
                                    <p:anim calcmode="lin" valueType="num">
                                      <p:cBhvr>
                                        <p:cTn id="8" dur="1000" fill="hold"/>
                                        <p:tgtEl>
                                          <p:spTgt spid="8"/>
                                        </p:tgtEl>
                                        <p:attrNameLst>
                                          <p:attrName>ppt_x</p:attrName>
                                        </p:attrNameLst>
                                      </p:cBhvr>
                                      <p:tavLst>
                                        <p:tav tm="0">
                                          <p:val>
                                            <p:strVal val="#ppt_x"/>
                                          </p:val>
                                        </p:tav>
                                        <p:tav tm="100000">
                                          <p:val>
                                            <p:strVal val="#ppt_x"/>
                                          </p:val>
                                        </p:tav>
                                      </p:tavLst>
                                    </p:anim>
                                    <p:anim calcmode="lin" valueType="num">
                                      <p:cBhvr>
                                        <p:cTn id="9" dur="1000" fill="hold"/>
                                        <p:tgtEl>
                                          <p:spTgt spid="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60" name="直接连接符 59"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CxnSpPr/>
          <p:nvPr/>
        </p:nvCxnSpPr>
        <p:spPr>
          <a:xfrm>
            <a:off x="3246637" y="1273629"/>
            <a:ext cx="5770860"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61" name="文本框 60"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txBox="1"/>
          <p:nvPr/>
        </p:nvSpPr>
        <p:spPr>
          <a:xfrm>
            <a:off x="4747390" y="596761"/>
            <a:ext cx="2697480" cy="521970"/>
          </a:xfrm>
          <a:prstGeom prst="rect">
            <a:avLst/>
          </a:prstGeom>
          <a:noFill/>
        </p:spPr>
        <p:txBody>
          <a:bodyPr wrap="none" rtlCol="0">
            <a:spAutoFit/>
          </a:bodyPr>
          <a:lstStyle/>
          <a:p>
            <a:r>
              <a:rPr lang="zh-CN" sz="2800" b="1" spc="500" dirty="0">
                <a:solidFill>
                  <a:schemeClr val="bg1">
                    <a:lumMod val="50000"/>
                  </a:schemeClr>
                </a:solidFill>
                <a:latin typeface="微软雅黑" panose="020B0503020204020204" pitchFamily="34" charset="-122"/>
                <a:ea typeface="微软雅黑" panose="020B0503020204020204" pitchFamily="34" charset="-122"/>
                <a:cs typeface="Arial" panose="020B0604020202020204" pitchFamily="34" charset="0"/>
              </a:rPr>
              <a:t>招聘实施阶段</a:t>
            </a:r>
          </a:p>
        </p:txBody>
      </p:sp>
      <p:sp>
        <p:nvSpPr>
          <p:cNvPr id="62" name="椭圆 61"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flipH="1">
            <a:off x="2686180" y="813581"/>
            <a:ext cx="157493" cy="157493"/>
          </a:xfrm>
          <a:prstGeom prst="ellipse">
            <a:avLst/>
          </a:prstGeom>
          <a:solidFill>
            <a:srgbClr val="D06F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3" name="椭圆 62"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flipH="1">
            <a:off x="2686180" y="335956"/>
            <a:ext cx="321030" cy="321030"/>
          </a:xfrm>
          <a:prstGeom prst="ellipse">
            <a:avLst/>
          </a:prstGeom>
          <a:solidFill>
            <a:srgbClr val="966481"/>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4" name="椭圆 63"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flipH="1">
            <a:off x="2991678" y="806317"/>
            <a:ext cx="219803" cy="219803"/>
          </a:xfrm>
          <a:prstGeom prst="ellipse">
            <a:avLst/>
          </a:prstGeom>
          <a:solidFill>
            <a:srgbClr val="365B7C"/>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5" name="椭圆 64"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flipH="1">
            <a:off x="2031169" y="697840"/>
            <a:ext cx="164852" cy="164852"/>
          </a:xfrm>
          <a:prstGeom prst="ellipse">
            <a:avLst/>
          </a:prstGeom>
          <a:solidFill>
            <a:srgbClr val="F779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6" name="椭圆 65"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9354354" y="755438"/>
            <a:ext cx="157493" cy="157493"/>
          </a:xfrm>
          <a:prstGeom prst="ellipse">
            <a:avLst/>
          </a:prstGeom>
          <a:solidFill>
            <a:srgbClr val="D06F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7" name="椭圆 66"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9190817" y="277813"/>
            <a:ext cx="321030" cy="321030"/>
          </a:xfrm>
          <a:prstGeom prst="ellipse">
            <a:avLst/>
          </a:prstGeom>
          <a:solidFill>
            <a:srgbClr val="966481"/>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8" name="椭圆 67"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a:off x="8986546" y="748174"/>
            <a:ext cx="219803" cy="219803"/>
          </a:xfrm>
          <a:prstGeom prst="ellipse">
            <a:avLst/>
          </a:prstGeom>
          <a:solidFill>
            <a:srgbClr val="365B7C"/>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9" name="椭圆 68"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a:off x="10002006" y="639697"/>
            <a:ext cx="164852" cy="164852"/>
          </a:xfrm>
          <a:prstGeom prst="ellipse">
            <a:avLst/>
          </a:prstGeom>
          <a:solidFill>
            <a:srgbClr val="F779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3" name="组合 2"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GrpSpPr/>
          <p:nvPr/>
        </p:nvGrpSpPr>
        <p:grpSpPr>
          <a:xfrm>
            <a:off x="2597785" y="1485265"/>
            <a:ext cx="7167880" cy="838200"/>
            <a:chOff x="2521662" y="1943949"/>
            <a:chExt cx="7889519" cy="1341409"/>
          </a:xfrm>
        </p:grpSpPr>
        <p:sp>
          <p:nvSpPr>
            <p:cNvPr id="11" name="圆角矩形 10"/>
            <p:cNvSpPr/>
            <p:nvPr/>
          </p:nvSpPr>
          <p:spPr>
            <a:xfrm>
              <a:off x="2521662" y="1943949"/>
              <a:ext cx="7889519" cy="1341409"/>
            </a:xfrm>
            <a:prstGeom prst="roundRect">
              <a:avLst>
                <a:gd name="adj" fmla="val 6909"/>
              </a:avLst>
            </a:prstGeom>
            <a:solidFill>
              <a:srgbClr val="EFEFEF"/>
            </a:solidFill>
            <a:ln w="19050">
              <a:gradFill>
                <a:gsLst>
                  <a:gs pos="89000">
                    <a:schemeClr val="bg1">
                      <a:lumMod val="85000"/>
                    </a:schemeClr>
                  </a:gs>
                  <a:gs pos="0">
                    <a:schemeClr val="bg1"/>
                  </a:gs>
                </a:gsLst>
                <a:lin ang="7200000" scaled="0"/>
              </a:gradFill>
            </a:ln>
            <a:effectLst>
              <a:outerShdw blurRad="254000" dist="127000" dir="8160000" algn="tr" rotWithShape="0">
                <a:prstClr val="black">
                  <a:alpha val="34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 name="矩形 6"/>
            <p:cNvSpPr/>
            <p:nvPr/>
          </p:nvSpPr>
          <p:spPr>
            <a:xfrm>
              <a:off x="3646983" y="1943949"/>
              <a:ext cx="6563854" cy="1125385"/>
            </a:xfrm>
            <a:custGeom>
              <a:avLst/>
              <a:gdLst/>
              <a:ahLst/>
              <a:cxnLst/>
              <a:rect l="l" t="t" r="r" b="b"/>
              <a:pathLst>
                <a:path w="6563854" h="1125385">
                  <a:moveTo>
                    <a:pt x="1" y="0"/>
                  </a:moveTo>
                  <a:lnTo>
                    <a:pt x="6563854" y="0"/>
                  </a:lnTo>
                  <a:lnTo>
                    <a:pt x="6563854" y="1125385"/>
                  </a:lnTo>
                  <a:lnTo>
                    <a:pt x="0" y="1125385"/>
                  </a:lnTo>
                  <a:cubicBezTo>
                    <a:pt x="185435" y="1006937"/>
                    <a:pt x="307745" y="799098"/>
                    <a:pt x="307745" y="562692"/>
                  </a:cubicBezTo>
                  <a:cubicBezTo>
                    <a:pt x="307745" y="326287"/>
                    <a:pt x="185436" y="118449"/>
                    <a:pt x="1" y="0"/>
                  </a:cubicBezTo>
                  <a:close/>
                </a:path>
              </a:pathLst>
            </a:custGeom>
            <a:solidFill>
              <a:srgbClr val="365B7C"/>
            </a:solidFill>
            <a:ln>
              <a:noFill/>
            </a:ln>
            <a:effectLst>
              <a:innerShdw blurRad="63500" dist="50800" dir="81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 name="TextBox 51"/>
            <p:cNvSpPr txBox="1"/>
            <p:nvPr/>
          </p:nvSpPr>
          <p:spPr>
            <a:xfrm>
              <a:off x="2595891" y="2183475"/>
              <a:ext cx="1080120" cy="1032478"/>
            </a:xfrm>
            <a:prstGeom prst="rect">
              <a:avLst/>
            </a:prstGeom>
            <a:noFill/>
          </p:spPr>
          <p:txBody>
            <a:bodyPr wrap="square" rtlCol="0">
              <a:spAutoFit/>
            </a:bodyPr>
            <a:lstStyle/>
            <a:p>
              <a:pPr algn="ctr"/>
              <a:r>
                <a:rPr lang="en-US" altLang="zh-CN" sz="3600" b="1" dirty="0">
                  <a:solidFill>
                    <a:srgbClr val="365B7C"/>
                  </a:solidFill>
                  <a:effectLst>
                    <a:innerShdw blurRad="63500" dist="50800" dir="18900000">
                      <a:prstClr val="black">
                        <a:alpha val="50000"/>
                      </a:prstClr>
                    </a:innerShdw>
                  </a:effectLst>
                  <a:latin typeface="Arial" panose="020B0604020202020204" pitchFamily="34" charset="0"/>
                  <a:cs typeface="Arial" panose="020B0604020202020204" pitchFamily="34" charset="0"/>
                </a:rPr>
                <a:t>01</a:t>
              </a:r>
              <a:endParaRPr lang="zh-CN" altLang="en-US" sz="3600" b="1" dirty="0">
                <a:solidFill>
                  <a:srgbClr val="365B7C"/>
                </a:solidFill>
                <a:effectLst>
                  <a:innerShdw blurRad="63500" dist="50800" dir="18900000">
                    <a:prstClr val="black">
                      <a:alpha val="50000"/>
                    </a:prstClr>
                  </a:innerShdw>
                </a:effectLst>
                <a:latin typeface="Arial" panose="020B0604020202020204" pitchFamily="34" charset="0"/>
                <a:cs typeface="Arial" panose="020B0604020202020204" pitchFamily="34" charset="0"/>
              </a:endParaRPr>
            </a:p>
          </p:txBody>
        </p:sp>
        <p:sp>
          <p:nvSpPr>
            <p:cNvPr id="14" name="燕尾形 13"/>
            <p:cNvSpPr/>
            <p:nvPr/>
          </p:nvSpPr>
          <p:spPr>
            <a:xfrm>
              <a:off x="4194709" y="2183475"/>
              <a:ext cx="255488" cy="646331"/>
            </a:xfrm>
            <a:prstGeom prst="chevron">
              <a:avLst>
                <a:gd name="adj" fmla="val 66155"/>
              </a:avLst>
            </a:prstGeom>
            <a:solidFill>
              <a:srgbClr val="FEFEF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sp>
          <p:nvSpPr>
            <p:cNvPr id="15" name="燕尾形 14"/>
            <p:cNvSpPr/>
            <p:nvPr/>
          </p:nvSpPr>
          <p:spPr>
            <a:xfrm>
              <a:off x="4378189" y="2183475"/>
              <a:ext cx="255488" cy="646331"/>
            </a:xfrm>
            <a:prstGeom prst="chevron">
              <a:avLst>
                <a:gd name="adj" fmla="val 66155"/>
              </a:avLst>
            </a:prstGeom>
            <a:solidFill>
              <a:srgbClr val="FEFEF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sp>
          <p:nvSpPr>
            <p:cNvPr id="16" name="Rectangle 42"/>
            <p:cNvSpPr/>
            <p:nvPr/>
          </p:nvSpPr>
          <p:spPr>
            <a:xfrm flipH="1">
              <a:off x="4794582" y="2154306"/>
              <a:ext cx="3161958" cy="675786"/>
            </a:xfrm>
            <a:prstGeom prst="rect">
              <a:avLst/>
            </a:prstGeom>
            <a:noFill/>
            <a:ln w="12700" cap="flat" cmpd="sng" algn="ctr">
              <a:noFill/>
              <a:prstDash val="solid"/>
            </a:ln>
            <a:effectLst/>
          </p:spPr>
          <p:txBody>
            <a:bodyPr lIns="91440" tIns="0" rIns="91440" bIns="0" rtlCol="0" anchor="t"/>
            <a:lstStyle/>
            <a:p>
              <a:pPr eaLnBrk="1" hangingPunct="1"/>
              <a:r>
                <a:rPr lang="zh-CN" altLang="en-US" sz="2800" b="1">
                  <a:solidFill>
                    <a:schemeClr val="bg1"/>
                  </a:solidFill>
                  <a:latin typeface="楷体" panose="02010609060101010101" pitchFamily="49" charset="-122"/>
                  <a:ea typeface="楷体" panose="02010609060101010101" pitchFamily="49" charset="-122"/>
                  <a:sym typeface="+mn-ea"/>
                </a:rPr>
                <a:t>招 募 阶 段</a:t>
              </a:r>
              <a:endParaRPr lang="zh-CN" altLang="en-US" sz="2800" b="1" dirty="0">
                <a:solidFill>
                  <a:schemeClr val="bg1"/>
                </a:solidFill>
                <a:latin typeface="楷体" panose="02010609060101010101" pitchFamily="49" charset="-122"/>
                <a:ea typeface="楷体" panose="02010609060101010101" pitchFamily="49" charset="-122"/>
                <a:cs typeface="Arial" panose="020B0604020202020204" pitchFamily="34" charset="0"/>
                <a:sym typeface="+mn-ea"/>
              </a:endParaRPr>
            </a:p>
          </p:txBody>
        </p:sp>
      </p:grpSp>
      <p:grpSp>
        <p:nvGrpSpPr>
          <p:cNvPr id="4" name="组合 3"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GrpSpPr/>
          <p:nvPr/>
        </p:nvGrpSpPr>
        <p:grpSpPr>
          <a:xfrm>
            <a:off x="2618117" y="2612845"/>
            <a:ext cx="7167880" cy="847090"/>
            <a:chOff x="2521662" y="3441890"/>
            <a:chExt cx="7889519" cy="1355636"/>
          </a:xfrm>
        </p:grpSpPr>
        <p:sp>
          <p:nvSpPr>
            <p:cNvPr id="18" name="圆角矩形 17"/>
            <p:cNvSpPr/>
            <p:nvPr/>
          </p:nvSpPr>
          <p:spPr>
            <a:xfrm>
              <a:off x="2521662" y="3456117"/>
              <a:ext cx="7889519" cy="1341409"/>
            </a:xfrm>
            <a:prstGeom prst="roundRect">
              <a:avLst>
                <a:gd name="adj" fmla="val 6909"/>
              </a:avLst>
            </a:prstGeom>
            <a:solidFill>
              <a:srgbClr val="EFEFEF"/>
            </a:solidFill>
            <a:ln w="19050">
              <a:gradFill>
                <a:gsLst>
                  <a:gs pos="89000">
                    <a:schemeClr val="bg1">
                      <a:lumMod val="85000"/>
                    </a:schemeClr>
                  </a:gs>
                  <a:gs pos="0">
                    <a:schemeClr val="bg1"/>
                  </a:gs>
                </a:gsLst>
                <a:lin ang="7200000" scaled="0"/>
              </a:gradFill>
            </a:ln>
            <a:effectLst>
              <a:outerShdw blurRad="254000" dist="127000" dir="8160000" algn="tr" rotWithShape="0">
                <a:prstClr val="black">
                  <a:alpha val="34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9" name="矩形 6"/>
            <p:cNvSpPr/>
            <p:nvPr/>
          </p:nvSpPr>
          <p:spPr>
            <a:xfrm>
              <a:off x="3646983" y="3441890"/>
              <a:ext cx="6563854" cy="1125385"/>
            </a:xfrm>
            <a:custGeom>
              <a:avLst/>
              <a:gdLst/>
              <a:ahLst/>
              <a:cxnLst/>
              <a:rect l="l" t="t" r="r" b="b"/>
              <a:pathLst>
                <a:path w="6563854" h="1125385">
                  <a:moveTo>
                    <a:pt x="1" y="0"/>
                  </a:moveTo>
                  <a:lnTo>
                    <a:pt x="6563854" y="0"/>
                  </a:lnTo>
                  <a:lnTo>
                    <a:pt x="6563854" y="1125385"/>
                  </a:lnTo>
                  <a:lnTo>
                    <a:pt x="0" y="1125385"/>
                  </a:lnTo>
                  <a:cubicBezTo>
                    <a:pt x="185435" y="1006937"/>
                    <a:pt x="307745" y="799098"/>
                    <a:pt x="307745" y="562692"/>
                  </a:cubicBezTo>
                  <a:cubicBezTo>
                    <a:pt x="307745" y="326287"/>
                    <a:pt x="185436" y="118449"/>
                    <a:pt x="1" y="0"/>
                  </a:cubicBezTo>
                  <a:close/>
                </a:path>
              </a:pathLst>
            </a:custGeom>
            <a:solidFill>
              <a:srgbClr val="D06F83"/>
            </a:solidFill>
            <a:ln>
              <a:noFill/>
            </a:ln>
            <a:effectLst>
              <a:innerShdw blurRad="63500" dist="50800" dir="81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0" name="TextBox 60"/>
            <p:cNvSpPr txBox="1"/>
            <p:nvPr/>
          </p:nvSpPr>
          <p:spPr>
            <a:xfrm>
              <a:off x="2595891" y="3695643"/>
              <a:ext cx="1080120" cy="1032478"/>
            </a:xfrm>
            <a:prstGeom prst="rect">
              <a:avLst/>
            </a:prstGeom>
            <a:noFill/>
          </p:spPr>
          <p:txBody>
            <a:bodyPr wrap="square" rtlCol="0">
              <a:spAutoFit/>
            </a:bodyPr>
            <a:lstStyle/>
            <a:p>
              <a:pPr algn="ctr"/>
              <a:r>
                <a:rPr lang="en-US" altLang="zh-CN" sz="3600" b="1" dirty="0">
                  <a:solidFill>
                    <a:srgbClr val="D06F83"/>
                  </a:solidFill>
                  <a:effectLst>
                    <a:innerShdw blurRad="63500" dist="50800" dir="18900000">
                      <a:prstClr val="black">
                        <a:alpha val="50000"/>
                      </a:prstClr>
                    </a:innerShdw>
                  </a:effectLst>
                  <a:latin typeface="Arial" panose="020B0604020202020204" pitchFamily="34" charset="0"/>
                  <a:cs typeface="Arial" panose="020B0604020202020204" pitchFamily="34" charset="0"/>
                </a:rPr>
                <a:t>02</a:t>
              </a:r>
              <a:endParaRPr lang="zh-CN" altLang="en-US" sz="3600" b="1" dirty="0">
                <a:solidFill>
                  <a:srgbClr val="D06F83"/>
                </a:solidFill>
                <a:effectLst>
                  <a:innerShdw blurRad="63500" dist="50800" dir="18900000">
                    <a:prstClr val="black">
                      <a:alpha val="50000"/>
                    </a:prstClr>
                  </a:innerShdw>
                </a:effectLst>
                <a:latin typeface="Arial" panose="020B0604020202020204" pitchFamily="34" charset="0"/>
                <a:cs typeface="Arial" panose="020B0604020202020204" pitchFamily="34" charset="0"/>
              </a:endParaRPr>
            </a:p>
          </p:txBody>
        </p:sp>
        <p:sp>
          <p:nvSpPr>
            <p:cNvPr id="21" name="燕尾形 20"/>
            <p:cNvSpPr/>
            <p:nvPr/>
          </p:nvSpPr>
          <p:spPr>
            <a:xfrm>
              <a:off x="4194709" y="3695643"/>
              <a:ext cx="255488" cy="646331"/>
            </a:xfrm>
            <a:prstGeom prst="chevron">
              <a:avLst>
                <a:gd name="adj" fmla="val 66155"/>
              </a:avLst>
            </a:prstGeom>
            <a:solidFill>
              <a:srgbClr val="FEFEF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sp>
          <p:nvSpPr>
            <p:cNvPr id="22" name="燕尾形 21"/>
            <p:cNvSpPr/>
            <p:nvPr/>
          </p:nvSpPr>
          <p:spPr>
            <a:xfrm>
              <a:off x="4378189" y="3695643"/>
              <a:ext cx="255488" cy="646331"/>
            </a:xfrm>
            <a:prstGeom prst="chevron">
              <a:avLst>
                <a:gd name="adj" fmla="val 66155"/>
              </a:avLst>
            </a:prstGeom>
            <a:solidFill>
              <a:srgbClr val="FEFEF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sp>
          <p:nvSpPr>
            <p:cNvPr id="23" name="Rectangle 42"/>
            <p:cNvSpPr/>
            <p:nvPr/>
          </p:nvSpPr>
          <p:spPr>
            <a:xfrm flipH="1">
              <a:off x="4794582" y="3666474"/>
              <a:ext cx="3161259" cy="675786"/>
            </a:xfrm>
            <a:prstGeom prst="rect">
              <a:avLst/>
            </a:prstGeom>
            <a:noFill/>
            <a:ln w="12700" cap="flat" cmpd="sng" algn="ctr">
              <a:noFill/>
              <a:prstDash val="solid"/>
            </a:ln>
            <a:effectLst/>
          </p:spPr>
          <p:txBody>
            <a:bodyPr lIns="91440" tIns="0" rIns="91440" bIns="0" rtlCol="0" anchor="t"/>
            <a:lstStyle/>
            <a:p>
              <a:r>
                <a:rPr lang="zh-CN" altLang="en-US" sz="2800" b="1">
                  <a:solidFill>
                    <a:schemeClr val="bg1"/>
                  </a:solidFill>
                  <a:latin typeface="楷体" panose="02010609060101010101" pitchFamily="49" charset="-122"/>
                  <a:ea typeface="楷体" panose="02010609060101010101" pitchFamily="49" charset="-122"/>
                  <a:sym typeface="+mn-ea"/>
                </a:rPr>
                <a:t>甄 选 阶 段</a:t>
              </a:r>
              <a:endParaRPr lang="zh-CN" altLang="en-US" sz="2800" b="1" dirty="0">
                <a:solidFill>
                  <a:schemeClr val="bg1"/>
                </a:solidFill>
                <a:latin typeface="楷体" panose="02010609060101010101" pitchFamily="49" charset="-122"/>
                <a:ea typeface="楷体" panose="02010609060101010101" pitchFamily="49" charset="-122"/>
                <a:cs typeface="Arial" panose="020B0604020202020204" pitchFamily="34" charset="0"/>
                <a:sym typeface="+mn-ea"/>
              </a:endParaRPr>
            </a:p>
          </p:txBody>
        </p:sp>
      </p:grpSp>
      <p:grpSp>
        <p:nvGrpSpPr>
          <p:cNvPr id="5" name="组合 4"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GrpSpPr/>
          <p:nvPr/>
        </p:nvGrpSpPr>
        <p:grpSpPr>
          <a:xfrm>
            <a:off x="2618117" y="3823880"/>
            <a:ext cx="7167880" cy="838200"/>
            <a:chOff x="2521662" y="4968285"/>
            <a:chExt cx="7889519" cy="1341409"/>
          </a:xfrm>
        </p:grpSpPr>
        <p:sp>
          <p:nvSpPr>
            <p:cNvPr id="30" name="圆角矩形 29"/>
            <p:cNvSpPr/>
            <p:nvPr/>
          </p:nvSpPr>
          <p:spPr>
            <a:xfrm>
              <a:off x="2521662" y="4968285"/>
              <a:ext cx="7889519" cy="1341409"/>
            </a:xfrm>
            <a:prstGeom prst="roundRect">
              <a:avLst>
                <a:gd name="adj" fmla="val 6909"/>
              </a:avLst>
            </a:prstGeom>
            <a:solidFill>
              <a:srgbClr val="EFEFEF"/>
            </a:solidFill>
            <a:ln w="19050">
              <a:gradFill>
                <a:gsLst>
                  <a:gs pos="89000">
                    <a:schemeClr val="bg1">
                      <a:lumMod val="85000"/>
                    </a:schemeClr>
                  </a:gs>
                  <a:gs pos="0">
                    <a:schemeClr val="bg1"/>
                  </a:gs>
                </a:gsLst>
                <a:lin ang="7200000" scaled="0"/>
              </a:gradFill>
            </a:ln>
            <a:effectLst>
              <a:outerShdw blurRad="254000" dist="127000" dir="8160000" algn="tr" rotWithShape="0">
                <a:prstClr val="black">
                  <a:alpha val="34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 name="矩形 6"/>
            <p:cNvSpPr/>
            <p:nvPr/>
          </p:nvSpPr>
          <p:spPr>
            <a:xfrm>
              <a:off x="3646983" y="4968285"/>
              <a:ext cx="6563854" cy="1125385"/>
            </a:xfrm>
            <a:custGeom>
              <a:avLst/>
              <a:gdLst/>
              <a:ahLst/>
              <a:cxnLst/>
              <a:rect l="l" t="t" r="r" b="b"/>
              <a:pathLst>
                <a:path w="6563854" h="1125385">
                  <a:moveTo>
                    <a:pt x="1" y="0"/>
                  </a:moveTo>
                  <a:lnTo>
                    <a:pt x="6563854" y="0"/>
                  </a:lnTo>
                  <a:lnTo>
                    <a:pt x="6563854" y="1125385"/>
                  </a:lnTo>
                  <a:lnTo>
                    <a:pt x="0" y="1125385"/>
                  </a:lnTo>
                  <a:cubicBezTo>
                    <a:pt x="185435" y="1006937"/>
                    <a:pt x="307745" y="799098"/>
                    <a:pt x="307745" y="562692"/>
                  </a:cubicBezTo>
                  <a:cubicBezTo>
                    <a:pt x="307745" y="326287"/>
                    <a:pt x="185436" y="118449"/>
                    <a:pt x="1" y="0"/>
                  </a:cubicBezTo>
                  <a:close/>
                </a:path>
              </a:pathLst>
            </a:custGeom>
            <a:solidFill>
              <a:srgbClr val="F8AD94"/>
            </a:solidFill>
            <a:ln>
              <a:noFill/>
            </a:ln>
            <a:effectLst>
              <a:innerShdw blurRad="63500" dist="50800" dir="81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 name="TextBox 68"/>
            <p:cNvSpPr txBox="1"/>
            <p:nvPr/>
          </p:nvSpPr>
          <p:spPr>
            <a:xfrm>
              <a:off x="2595891" y="5207811"/>
              <a:ext cx="1080120" cy="1032478"/>
            </a:xfrm>
            <a:prstGeom prst="rect">
              <a:avLst/>
            </a:prstGeom>
            <a:noFill/>
          </p:spPr>
          <p:txBody>
            <a:bodyPr wrap="square" rtlCol="0">
              <a:spAutoFit/>
            </a:bodyPr>
            <a:lstStyle/>
            <a:p>
              <a:pPr algn="ctr"/>
              <a:r>
                <a:rPr lang="en-US" altLang="zh-CN" sz="3600" b="1" dirty="0">
                  <a:solidFill>
                    <a:srgbClr val="F8AD94"/>
                  </a:solidFill>
                  <a:effectLst>
                    <a:innerShdw blurRad="63500" dist="50800" dir="18900000">
                      <a:prstClr val="black">
                        <a:alpha val="50000"/>
                      </a:prstClr>
                    </a:innerShdw>
                  </a:effectLst>
                  <a:latin typeface="Arial" panose="020B0604020202020204" pitchFamily="34" charset="0"/>
                  <a:cs typeface="Arial" panose="020B0604020202020204" pitchFamily="34" charset="0"/>
                </a:rPr>
                <a:t>03</a:t>
              </a:r>
              <a:endParaRPr lang="zh-CN" altLang="en-US" sz="3600" b="1" dirty="0">
                <a:solidFill>
                  <a:srgbClr val="F8AD94"/>
                </a:solidFill>
                <a:effectLst>
                  <a:innerShdw blurRad="63500" dist="50800" dir="18900000">
                    <a:prstClr val="black">
                      <a:alpha val="50000"/>
                    </a:prstClr>
                  </a:innerShdw>
                </a:effectLst>
                <a:latin typeface="Arial" panose="020B0604020202020204" pitchFamily="34" charset="0"/>
                <a:cs typeface="Arial" panose="020B0604020202020204" pitchFamily="34" charset="0"/>
              </a:endParaRPr>
            </a:p>
          </p:txBody>
        </p:sp>
        <p:sp>
          <p:nvSpPr>
            <p:cNvPr id="33" name="燕尾形 32"/>
            <p:cNvSpPr/>
            <p:nvPr/>
          </p:nvSpPr>
          <p:spPr>
            <a:xfrm>
              <a:off x="4194709" y="5207811"/>
              <a:ext cx="255488" cy="646331"/>
            </a:xfrm>
            <a:prstGeom prst="chevron">
              <a:avLst>
                <a:gd name="adj" fmla="val 66155"/>
              </a:avLst>
            </a:prstGeom>
            <a:solidFill>
              <a:srgbClr val="FEFEF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sp>
          <p:nvSpPr>
            <p:cNvPr id="34" name="燕尾形 33"/>
            <p:cNvSpPr/>
            <p:nvPr/>
          </p:nvSpPr>
          <p:spPr>
            <a:xfrm>
              <a:off x="4378189" y="5207811"/>
              <a:ext cx="255488" cy="646331"/>
            </a:xfrm>
            <a:prstGeom prst="chevron">
              <a:avLst>
                <a:gd name="adj" fmla="val 66155"/>
              </a:avLst>
            </a:prstGeom>
            <a:solidFill>
              <a:srgbClr val="FEFEF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sp>
          <p:nvSpPr>
            <p:cNvPr id="35" name="Rectangle 42"/>
            <p:cNvSpPr/>
            <p:nvPr/>
          </p:nvSpPr>
          <p:spPr>
            <a:xfrm flipH="1">
              <a:off x="4794582" y="5178642"/>
              <a:ext cx="3062011" cy="675786"/>
            </a:xfrm>
            <a:prstGeom prst="rect">
              <a:avLst/>
            </a:prstGeom>
            <a:noFill/>
            <a:ln w="12700" cap="flat" cmpd="sng" algn="ctr">
              <a:noFill/>
              <a:prstDash val="solid"/>
            </a:ln>
            <a:effectLst/>
          </p:spPr>
          <p:txBody>
            <a:bodyPr lIns="91440" tIns="0" rIns="91440" bIns="0" rtlCol="0" anchor="t"/>
            <a:lstStyle/>
            <a:p>
              <a:r>
                <a:rPr lang="zh-CN" altLang="en-US" sz="2800" b="1">
                  <a:solidFill>
                    <a:schemeClr val="bg1"/>
                  </a:solidFill>
                  <a:latin typeface="楷体" panose="02010609060101010101" pitchFamily="49" charset="-122"/>
                  <a:ea typeface="楷体" panose="02010609060101010101" pitchFamily="49" charset="-122"/>
                  <a:sym typeface="+mn-ea"/>
                </a:rPr>
                <a:t>录 用 阶 段</a:t>
              </a:r>
              <a:endParaRPr lang="zh-CN" altLang="en-US" sz="2800" b="1" dirty="0">
                <a:solidFill>
                  <a:schemeClr val="bg1"/>
                </a:solidFill>
                <a:latin typeface="楷体" panose="02010609060101010101" pitchFamily="49" charset="-122"/>
                <a:ea typeface="楷体" panose="02010609060101010101" pitchFamily="49" charset="-122"/>
                <a:cs typeface="Arial" panose="020B0604020202020204" pitchFamily="34" charset="0"/>
                <a:sym typeface="+mn-ea"/>
              </a:endParaRPr>
            </a:p>
          </p:txBody>
        </p:sp>
      </p:grpSp>
      <p:grpSp>
        <p:nvGrpSpPr>
          <p:cNvPr id="6" name="组合 5"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GrpSpPr/>
          <p:nvPr/>
        </p:nvGrpSpPr>
        <p:grpSpPr>
          <a:xfrm>
            <a:off x="2601149" y="5026025"/>
            <a:ext cx="7061835" cy="816610"/>
            <a:chOff x="2521662" y="4968285"/>
            <a:chExt cx="7889519" cy="1341409"/>
          </a:xfrm>
        </p:grpSpPr>
        <p:sp>
          <p:nvSpPr>
            <p:cNvPr id="7" name="圆角矩形 6"/>
            <p:cNvSpPr/>
            <p:nvPr/>
          </p:nvSpPr>
          <p:spPr>
            <a:xfrm>
              <a:off x="2521662" y="4968285"/>
              <a:ext cx="7889519" cy="1341409"/>
            </a:xfrm>
            <a:prstGeom prst="roundRect">
              <a:avLst>
                <a:gd name="adj" fmla="val 6909"/>
              </a:avLst>
            </a:prstGeom>
            <a:solidFill>
              <a:srgbClr val="EFEFEF"/>
            </a:solidFill>
            <a:ln w="19050">
              <a:gradFill>
                <a:gsLst>
                  <a:gs pos="89000">
                    <a:schemeClr val="bg1">
                      <a:lumMod val="85000"/>
                    </a:schemeClr>
                  </a:gs>
                  <a:gs pos="0">
                    <a:schemeClr val="bg1"/>
                  </a:gs>
                </a:gsLst>
                <a:lin ang="7200000" scaled="0"/>
              </a:gradFill>
            </a:ln>
            <a:effectLst>
              <a:outerShdw blurRad="254000" dist="127000" dir="8160000" algn="tr" rotWithShape="0">
                <a:prstClr val="black">
                  <a:alpha val="34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 name="矩形 6"/>
            <p:cNvSpPr/>
            <p:nvPr/>
          </p:nvSpPr>
          <p:spPr>
            <a:xfrm>
              <a:off x="3646983" y="4968285"/>
              <a:ext cx="6563854" cy="1125385"/>
            </a:xfrm>
            <a:custGeom>
              <a:avLst/>
              <a:gdLst/>
              <a:ahLst/>
              <a:cxnLst/>
              <a:rect l="l" t="t" r="r" b="b"/>
              <a:pathLst>
                <a:path w="6563854" h="1125385">
                  <a:moveTo>
                    <a:pt x="1" y="0"/>
                  </a:moveTo>
                  <a:lnTo>
                    <a:pt x="6563854" y="0"/>
                  </a:lnTo>
                  <a:lnTo>
                    <a:pt x="6563854" y="1125385"/>
                  </a:lnTo>
                  <a:lnTo>
                    <a:pt x="0" y="1125385"/>
                  </a:lnTo>
                  <a:cubicBezTo>
                    <a:pt x="185435" y="1006937"/>
                    <a:pt x="307745" y="799098"/>
                    <a:pt x="307745" y="562692"/>
                  </a:cubicBezTo>
                  <a:cubicBezTo>
                    <a:pt x="307745" y="326287"/>
                    <a:pt x="185436" y="118449"/>
                    <a:pt x="1" y="0"/>
                  </a:cubicBezTo>
                  <a:close/>
                </a:path>
              </a:pathLst>
            </a:custGeom>
            <a:solidFill>
              <a:schemeClr val="tx2"/>
            </a:solidFill>
            <a:ln>
              <a:noFill/>
            </a:ln>
            <a:effectLst>
              <a:innerShdw blurRad="63500" dist="50800" dir="81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 name="TextBox 68"/>
            <p:cNvSpPr txBox="1"/>
            <p:nvPr/>
          </p:nvSpPr>
          <p:spPr>
            <a:xfrm>
              <a:off x="2699019" y="5178989"/>
              <a:ext cx="909483" cy="1059776"/>
            </a:xfrm>
            <a:prstGeom prst="rect">
              <a:avLst/>
            </a:prstGeom>
            <a:noFill/>
          </p:spPr>
          <p:txBody>
            <a:bodyPr wrap="square" rtlCol="0">
              <a:spAutoFit/>
            </a:bodyPr>
            <a:lstStyle/>
            <a:p>
              <a:pPr algn="ctr"/>
              <a:r>
                <a:rPr lang="en-US" altLang="zh-CN" sz="3600" b="1" dirty="0">
                  <a:solidFill>
                    <a:schemeClr val="tx2"/>
                  </a:solidFill>
                  <a:effectLst>
                    <a:innerShdw blurRad="63500" dist="50800" dir="18900000">
                      <a:prstClr val="black">
                        <a:alpha val="50000"/>
                      </a:prstClr>
                    </a:innerShdw>
                  </a:effectLst>
                  <a:latin typeface="Arial" panose="020B0604020202020204" pitchFamily="34" charset="0"/>
                  <a:cs typeface="Arial" panose="020B0604020202020204" pitchFamily="34" charset="0"/>
                </a:rPr>
                <a:t>04</a:t>
              </a:r>
            </a:p>
          </p:txBody>
        </p:sp>
        <p:sp>
          <p:nvSpPr>
            <p:cNvPr id="10" name="燕尾形 9"/>
            <p:cNvSpPr/>
            <p:nvPr/>
          </p:nvSpPr>
          <p:spPr>
            <a:xfrm>
              <a:off x="4194709" y="5207811"/>
              <a:ext cx="255488" cy="646331"/>
            </a:xfrm>
            <a:prstGeom prst="chevron">
              <a:avLst>
                <a:gd name="adj" fmla="val 66155"/>
              </a:avLst>
            </a:prstGeom>
            <a:solidFill>
              <a:srgbClr val="FEFEF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sp>
          <p:nvSpPr>
            <p:cNvPr id="25" name="燕尾形 24"/>
            <p:cNvSpPr/>
            <p:nvPr/>
          </p:nvSpPr>
          <p:spPr>
            <a:xfrm>
              <a:off x="4378189" y="5207811"/>
              <a:ext cx="255488" cy="646331"/>
            </a:xfrm>
            <a:prstGeom prst="chevron">
              <a:avLst>
                <a:gd name="adj" fmla="val 66155"/>
              </a:avLst>
            </a:prstGeom>
            <a:solidFill>
              <a:srgbClr val="FEFEF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sp>
          <p:nvSpPr>
            <p:cNvPr id="26" name="Rectangle 42"/>
            <p:cNvSpPr/>
            <p:nvPr/>
          </p:nvSpPr>
          <p:spPr>
            <a:xfrm flipH="1">
              <a:off x="4795370" y="5178988"/>
              <a:ext cx="3447807" cy="674877"/>
            </a:xfrm>
            <a:prstGeom prst="rect">
              <a:avLst/>
            </a:prstGeom>
            <a:noFill/>
            <a:ln w="12700" cap="flat" cmpd="sng" algn="ctr">
              <a:noFill/>
              <a:prstDash val="solid"/>
            </a:ln>
            <a:effectLst/>
          </p:spPr>
          <p:txBody>
            <a:bodyPr lIns="91440" tIns="0" rIns="91440" bIns="0" rtlCol="0" anchor="t"/>
            <a:lstStyle/>
            <a:p>
              <a:pPr eaLnBrk="1" hangingPunct="1"/>
              <a:r>
                <a:rPr lang="zh-CN" altLang="en-US" sz="2800" b="1">
                  <a:solidFill>
                    <a:schemeClr val="bg1"/>
                  </a:solidFill>
                  <a:latin typeface="楷体" panose="02010609060101010101" pitchFamily="49" charset="-122"/>
                  <a:ea typeface="楷体" panose="02010609060101010101" pitchFamily="49" charset="-122"/>
                  <a:sym typeface="+mn-ea"/>
                </a:rPr>
                <a:t>评 估 阶 段</a:t>
              </a:r>
              <a:endParaRPr lang="zh-CN" altLang="en-US" sz="2800" b="1" dirty="0">
                <a:solidFill>
                  <a:schemeClr val="bg1"/>
                </a:solidFill>
                <a:latin typeface="楷体" panose="02010609060101010101" pitchFamily="49" charset="-122"/>
                <a:ea typeface="楷体" panose="02010609060101010101" pitchFamily="49" charset="-122"/>
                <a:cs typeface="Arial" panose="020B0604020202020204" pitchFamily="34" charset="0"/>
                <a:sym typeface="+mn-ea"/>
              </a:endParaRPr>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44000" fill="hold"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750" fill="hold"/>
                                        <p:tgtEl>
                                          <p:spTgt spid="3"/>
                                        </p:tgtEl>
                                        <p:attrNameLst>
                                          <p:attrName>ppt_x</p:attrName>
                                        </p:attrNameLst>
                                      </p:cBhvr>
                                      <p:tavLst>
                                        <p:tav tm="0">
                                          <p:val>
                                            <p:strVal val="0-#ppt_w/2"/>
                                          </p:val>
                                        </p:tav>
                                        <p:tav tm="100000">
                                          <p:val>
                                            <p:strVal val="#ppt_x"/>
                                          </p:val>
                                        </p:tav>
                                      </p:tavLst>
                                    </p:anim>
                                    <p:anim calcmode="lin" valueType="num">
                                      <p:cBhvr additive="base">
                                        <p:cTn id="8" dur="750" fill="hold"/>
                                        <p:tgtEl>
                                          <p:spTgt spid="3"/>
                                        </p:tgtEl>
                                        <p:attrNameLst>
                                          <p:attrName>ppt_y</p:attrName>
                                        </p:attrNameLst>
                                      </p:cBhvr>
                                      <p:tavLst>
                                        <p:tav tm="0">
                                          <p:val>
                                            <p:strVal val="#ppt_y"/>
                                          </p:val>
                                        </p:tav>
                                        <p:tav tm="100000">
                                          <p:val>
                                            <p:strVal val="#ppt_y"/>
                                          </p:val>
                                        </p:tav>
                                      </p:tavLst>
                                    </p:anim>
                                  </p:childTnLst>
                                </p:cTn>
                              </p:par>
                            </p:childTnLst>
                          </p:cTn>
                        </p:par>
                        <p:par>
                          <p:cTn id="9" fill="hold">
                            <p:stCondLst>
                              <p:cond delay="1000"/>
                            </p:stCondLst>
                            <p:childTnLst>
                              <p:par>
                                <p:cTn id="10" presetID="2" presetClass="entr" presetSubtype="8" decel="44000" fill="hold" nodeType="afterEffect">
                                  <p:stCondLst>
                                    <p:cond delay="0"/>
                                  </p:stCondLst>
                                  <p:childTnLst>
                                    <p:set>
                                      <p:cBhvr>
                                        <p:cTn id="11" dur="1" fill="hold">
                                          <p:stCondLst>
                                            <p:cond delay="0"/>
                                          </p:stCondLst>
                                        </p:cTn>
                                        <p:tgtEl>
                                          <p:spTgt spid="4"/>
                                        </p:tgtEl>
                                        <p:attrNameLst>
                                          <p:attrName>style.visibility</p:attrName>
                                        </p:attrNameLst>
                                      </p:cBhvr>
                                      <p:to>
                                        <p:strVal val="visible"/>
                                      </p:to>
                                    </p:set>
                                    <p:anim calcmode="lin" valueType="num">
                                      <p:cBhvr additive="base">
                                        <p:cTn id="12" dur="750" fill="hold"/>
                                        <p:tgtEl>
                                          <p:spTgt spid="4"/>
                                        </p:tgtEl>
                                        <p:attrNameLst>
                                          <p:attrName>ppt_x</p:attrName>
                                        </p:attrNameLst>
                                      </p:cBhvr>
                                      <p:tavLst>
                                        <p:tav tm="0">
                                          <p:val>
                                            <p:strVal val="0-#ppt_w/2"/>
                                          </p:val>
                                        </p:tav>
                                        <p:tav tm="100000">
                                          <p:val>
                                            <p:strVal val="#ppt_x"/>
                                          </p:val>
                                        </p:tav>
                                      </p:tavLst>
                                    </p:anim>
                                    <p:anim calcmode="lin" valueType="num">
                                      <p:cBhvr additive="base">
                                        <p:cTn id="13" dur="750" fill="hold"/>
                                        <p:tgtEl>
                                          <p:spTgt spid="4"/>
                                        </p:tgtEl>
                                        <p:attrNameLst>
                                          <p:attrName>ppt_y</p:attrName>
                                        </p:attrNameLst>
                                      </p:cBhvr>
                                      <p:tavLst>
                                        <p:tav tm="0">
                                          <p:val>
                                            <p:strVal val="#ppt_y"/>
                                          </p:val>
                                        </p:tav>
                                        <p:tav tm="100000">
                                          <p:val>
                                            <p:strVal val="#ppt_y"/>
                                          </p:val>
                                        </p:tav>
                                      </p:tavLst>
                                    </p:anim>
                                  </p:childTnLst>
                                </p:cTn>
                              </p:par>
                            </p:childTnLst>
                          </p:cTn>
                        </p:par>
                        <p:par>
                          <p:cTn id="14" fill="hold">
                            <p:stCondLst>
                              <p:cond delay="2000"/>
                            </p:stCondLst>
                            <p:childTnLst>
                              <p:par>
                                <p:cTn id="15" presetID="2" presetClass="entr" presetSubtype="8" decel="44000" fill="hold" nodeType="afterEffect">
                                  <p:stCondLst>
                                    <p:cond delay="0"/>
                                  </p:stCondLst>
                                  <p:childTnLst>
                                    <p:set>
                                      <p:cBhvr>
                                        <p:cTn id="16" dur="1" fill="hold">
                                          <p:stCondLst>
                                            <p:cond delay="0"/>
                                          </p:stCondLst>
                                        </p:cTn>
                                        <p:tgtEl>
                                          <p:spTgt spid="5"/>
                                        </p:tgtEl>
                                        <p:attrNameLst>
                                          <p:attrName>style.visibility</p:attrName>
                                        </p:attrNameLst>
                                      </p:cBhvr>
                                      <p:to>
                                        <p:strVal val="visible"/>
                                      </p:to>
                                    </p:set>
                                    <p:anim calcmode="lin" valueType="num">
                                      <p:cBhvr additive="base">
                                        <p:cTn id="17" dur="750" fill="hold"/>
                                        <p:tgtEl>
                                          <p:spTgt spid="5"/>
                                        </p:tgtEl>
                                        <p:attrNameLst>
                                          <p:attrName>ppt_x</p:attrName>
                                        </p:attrNameLst>
                                      </p:cBhvr>
                                      <p:tavLst>
                                        <p:tav tm="0">
                                          <p:val>
                                            <p:strVal val="0-#ppt_w/2"/>
                                          </p:val>
                                        </p:tav>
                                        <p:tav tm="100000">
                                          <p:val>
                                            <p:strVal val="#ppt_x"/>
                                          </p:val>
                                        </p:tav>
                                      </p:tavLst>
                                    </p:anim>
                                    <p:anim calcmode="lin" valueType="num">
                                      <p:cBhvr additive="base">
                                        <p:cTn id="18" dur="750" fill="hold"/>
                                        <p:tgtEl>
                                          <p:spTgt spid="5"/>
                                        </p:tgtEl>
                                        <p:attrNameLst>
                                          <p:attrName>ppt_y</p:attrName>
                                        </p:attrNameLst>
                                      </p:cBhvr>
                                      <p:tavLst>
                                        <p:tav tm="0">
                                          <p:val>
                                            <p:strVal val="#ppt_y"/>
                                          </p:val>
                                        </p:tav>
                                        <p:tav tm="100000">
                                          <p:val>
                                            <p:strVal val="#ppt_y"/>
                                          </p:val>
                                        </p:tav>
                                      </p:tavLst>
                                    </p:anim>
                                  </p:childTnLst>
                                </p:cTn>
                              </p:par>
                            </p:childTnLst>
                          </p:cTn>
                        </p:par>
                        <p:par>
                          <p:cTn id="19" fill="hold">
                            <p:stCondLst>
                              <p:cond delay="3000"/>
                            </p:stCondLst>
                            <p:childTnLst>
                              <p:par>
                                <p:cTn id="20" presetID="2" presetClass="entr" presetSubtype="8" decel="44000" fill="hold" nodeType="afterEffect">
                                  <p:stCondLst>
                                    <p:cond delay="0"/>
                                  </p:stCondLst>
                                  <p:childTnLst>
                                    <p:set>
                                      <p:cBhvr>
                                        <p:cTn id="21" dur="1" fill="hold">
                                          <p:stCondLst>
                                            <p:cond delay="0"/>
                                          </p:stCondLst>
                                        </p:cTn>
                                        <p:tgtEl>
                                          <p:spTgt spid="6"/>
                                        </p:tgtEl>
                                        <p:attrNameLst>
                                          <p:attrName>style.visibility</p:attrName>
                                        </p:attrNameLst>
                                      </p:cBhvr>
                                      <p:to>
                                        <p:strVal val="visible"/>
                                      </p:to>
                                    </p:set>
                                    <p:anim calcmode="lin" valueType="num">
                                      <p:cBhvr additive="base">
                                        <p:cTn id="22" dur="750" fill="hold"/>
                                        <p:tgtEl>
                                          <p:spTgt spid="6"/>
                                        </p:tgtEl>
                                        <p:attrNameLst>
                                          <p:attrName>ppt_x</p:attrName>
                                        </p:attrNameLst>
                                      </p:cBhvr>
                                      <p:tavLst>
                                        <p:tav tm="0">
                                          <p:val>
                                            <p:strVal val="0-#ppt_w/2"/>
                                          </p:val>
                                        </p:tav>
                                        <p:tav tm="100000">
                                          <p:val>
                                            <p:strVal val="#ppt_x"/>
                                          </p:val>
                                        </p:tav>
                                      </p:tavLst>
                                    </p:anim>
                                    <p:anim calcmode="lin" valueType="num">
                                      <p:cBhvr additive="base">
                                        <p:cTn id="23" dur="750" fill="hold"/>
                                        <p:tgtEl>
                                          <p:spTgt spid="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矩形 8"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549157" y="-975631"/>
            <a:ext cx="583096" cy="838080"/>
          </a:xfrm>
          <a:prstGeom prst="rect">
            <a:avLst/>
          </a:prstGeom>
          <a:solidFill>
            <a:srgbClr val="365B7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 name="矩形 9"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1132253" y="-975631"/>
            <a:ext cx="583096" cy="838080"/>
          </a:xfrm>
          <a:prstGeom prst="rect">
            <a:avLst/>
          </a:prstGeom>
          <a:solidFill>
            <a:srgbClr val="96648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 name="矩形 10"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1715349" y="-975631"/>
            <a:ext cx="583096" cy="838080"/>
          </a:xfrm>
          <a:prstGeom prst="rect">
            <a:avLst/>
          </a:prstGeom>
          <a:solidFill>
            <a:srgbClr val="D06F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 name="矩形 11"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2298446" y="-975631"/>
            <a:ext cx="583096" cy="838080"/>
          </a:xfrm>
          <a:prstGeom prst="rect">
            <a:avLst/>
          </a:prstGeom>
          <a:solidFill>
            <a:srgbClr val="F779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 name="矩形 12"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2881542" y="-975631"/>
            <a:ext cx="583096" cy="838080"/>
          </a:xfrm>
          <a:prstGeom prst="rect">
            <a:avLst/>
          </a:prstGeom>
          <a:solidFill>
            <a:srgbClr val="F8AD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 name="椭圆 13"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4386271" y="1413079"/>
            <a:ext cx="2919766" cy="2919766"/>
          </a:xfrm>
          <a:prstGeom prst="ellipse">
            <a:avLst/>
          </a:prstGeom>
          <a:solidFill>
            <a:schemeClr val="bg1">
              <a:lumMod val="75000"/>
            </a:schemeClr>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28" name="组合 27"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GrpSpPr/>
          <p:nvPr/>
        </p:nvGrpSpPr>
        <p:grpSpPr>
          <a:xfrm>
            <a:off x="3279214" y="5038423"/>
            <a:ext cx="5631833" cy="1137293"/>
            <a:chOff x="5525820" y="970544"/>
            <a:chExt cx="4865710" cy="982582"/>
          </a:xfrm>
        </p:grpSpPr>
        <p:grpSp>
          <p:nvGrpSpPr>
            <p:cNvPr id="29" name="组合 28"/>
            <p:cNvGrpSpPr/>
            <p:nvPr/>
          </p:nvGrpSpPr>
          <p:grpSpPr>
            <a:xfrm>
              <a:off x="5525820" y="970544"/>
              <a:ext cx="4865710" cy="982582"/>
              <a:chOff x="5525820" y="970544"/>
              <a:chExt cx="4865710" cy="982582"/>
            </a:xfrm>
          </p:grpSpPr>
          <p:sp>
            <p:nvSpPr>
              <p:cNvPr id="31" name="圆角矩形 30"/>
              <p:cNvSpPr/>
              <p:nvPr/>
            </p:nvSpPr>
            <p:spPr>
              <a:xfrm>
                <a:off x="5525820" y="970544"/>
                <a:ext cx="4865710" cy="982582"/>
              </a:xfrm>
              <a:prstGeom prst="roundRect">
                <a:avLst>
                  <a:gd name="adj" fmla="val 50000"/>
                </a:avLst>
              </a:prstGeom>
              <a:gradFill>
                <a:gsLst>
                  <a:gs pos="0">
                    <a:schemeClr val="bg1"/>
                  </a:gs>
                  <a:gs pos="100000">
                    <a:srgbClr val="D1D1D1"/>
                  </a:gs>
                </a:gsLst>
                <a:lin ang="5400000" scaled="0"/>
              </a:gradFill>
              <a:ln>
                <a:noFill/>
              </a:ln>
              <a:effectLst>
                <a:outerShdw blurRad="127000" dist="508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 name="圆角矩形 31"/>
              <p:cNvSpPr/>
              <p:nvPr/>
            </p:nvSpPr>
            <p:spPr>
              <a:xfrm>
                <a:off x="5679111" y="1085854"/>
                <a:ext cx="4539809" cy="749678"/>
              </a:xfrm>
              <a:prstGeom prst="roundRect">
                <a:avLst>
                  <a:gd name="adj" fmla="val 50000"/>
                </a:avLst>
              </a:prstGeom>
              <a:gradFill>
                <a:gsLst>
                  <a:gs pos="0">
                    <a:schemeClr val="bg1"/>
                  </a:gs>
                  <a:gs pos="100000">
                    <a:srgbClr val="D1D1D1"/>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30" name="文本框 29" descr="e7d195523061f1c0deeec63e560781cfd59afb0ea006f2a87ABB68BF51EA6619813959095094C18C62A12F549504892A4AAA8C1554C6663626E05CA27F281A14E6983772AFC3FB97135759321DEA3D703E9D8D869A2273EE84F8CAFF6F755178F38330D862923FEB0607E18DEE43D2E176D46B2866D88DD46CC4CE617A3D848542E4F074681214E3"/>
            <p:cNvSpPr txBox="1"/>
            <p:nvPr/>
          </p:nvSpPr>
          <p:spPr>
            <a:xfrm>
              <a:off x="6767975" y="1184056"/>
              <a:ext cx="2242494" cy="651476"/>
            </a:xfrm>
            <a:prstGeom prst="rect">
              <a:avLst/>
            </a:prstGeom>
            <a:noFill/>
          </p:spPr>
          <p:txBody>
            <a:bodyPr wrap="none" rtlCol="0">
              <a:spAutoFit/>
            </a:bodyPr>
            <a:lstStyle/>
            <a:p>
              <a:r>
                <a:rPr lang="zh-CN" altLang="en-US" sz="4300" b="1" spc="400" dirty="0">
                  <a:solidFill>
                    <a:srgbClr val="D06F83"/>
                  </a:solidFill>
                  <a:latin typeface="KaiTi" panose="02010609060101010101" pitchFamily="49" charset="-122"/>
                  <a:ea typeface="KaiTi" panose="02010609060101010101" pitchFamily="49" charset="-122"/>
                  <a:cs typeface="Kartika" panose="02020503030404060203" pitchFamily="18" charset="0"/>
                </a:rPr>
                <a:t>背景调查</a:t>
              </a:r>
            </a:p>
          </p:txBody>
        </p:sp>
      </p:grpSp>
      <p:grpSp>
        <p:nvGrpSpPr>
          <p:cNvPr id="2" name="组合 1"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GrpSpPr/>
          <p:nvPr/>
        </p:nvGrpSpPr>
        <p:grpSpPr>
          <a:xfrm>
            <a:off x="4856224" y="1413080"/>
            <a:ext cx="2919766" cy="2919766"/>
            <a:chOff x="4856224" y="1413080"/>
            <a:chExt cx="2919766" cy="2919766"/>
          </a:xfrm>
        </p:grpSpPr>
        <p:sp>
          <p:nvSpPr>
            <p:cNvPr id="7" name="椭圆 6" descr="e7d195523061f1c0deeec63e560781cfd59afb0ea006f2a87ABB68BF51EA6619813959095094C18C62A12F549504892A4AAA8C1554C6663626E05CA27F281A14E6983772AFC3FB97135759321DEA3D709AACD122C08E6ED1C77BAD4A88EF4CD28A80260D8F97957F436F83C1F553EF0169027D0DBFA7A77088E1513DBDFC101C4B4DFF310B01A5021663E46B6BC2AAB5"/>
            <p:cNvSpPr>
              <a:spLocks noChangeAspect="1"/>
            </p:cNvSpPr>
            <p:nvPr/>
          </p:nvSpPr>
          <p:spPr>
            <a:xfrm>
              <a:off x="4856224" y="1413080"/>
              <a:ext cx="2919766" cy="2919766"/>
            </a:xfrm>
            <a:prstGeom prst="ellipse">
              <a:avLst/>
            </a:prstGeom>
            <a:gradFill>
              <a:gsLst>
                <a:gs pos="0">
                  <a:schemeClr val="bg1"/>
                </a:gs>
                <a:gs pos="100000">
                  <a:srgbClr val="C7C7C7"/>
                </a:gs>
              </a:gsLst>
              <a:lin ang="13200000" scaled="0"/>
            </a:gradFill>
            <a:ln w="22225">
              <a:solidFill>
                <a:schemeClr val="bg1"/>
              </a:solidFill>
            </a:ln>
            <a:effectLst>
              <a:outerShdw blurRad="393700" dist="1270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26" name="组合 25"/>
            <p:cNvGrpSpPr/>
            <p:nvPr/>
          </p:nvGrpSpPr>
          <p:grpSpPr>
            <a:xfrm>
              <a:off x="5548979" y="2557156"/>
              <a:ext cx="1534256" cy="740626"/>
              <a:chOff x="1923908" y="4238286"/>
              <a:chExt cx="803116" cy="387686"/>
            </a:xfrm>
            <a:solidFill>
              <a:srgbClr val="D06F83"/>
            </a:solidFill>
          </p:grpSpPr>
          <p:sp>
            <p:nvSpPr>
              <p:cNvPr id="33" name="Freeform 22"/>
              <p:cNvSpPr>
                <a:spLocks/>
              </p:cNvSpPr>
              <p:nvPr/>
            </p:nvSpPr>
            <p:spPr bwMode="auto">
              <a:xfrm>
                <a:off x="2382998" y="4238286"/>
                <a:ext cx="344026" cy="387686"/>
              </a:xfrm>
              <a:custGeom>
                <a:avLst/>
                <a:gdLst>
                  <a:gd name="T0" fmla="*/ 35 w 35"/>
                  <a:gd name="T1" fmla="*/ 13 h 38"/>
                  <a:gd name="T2" fmla="*/ 35 w 35"/>
                  <a:gd name="T3" fmla="*/ 9 h 38"/>
                  <a:gd name="T4" fmla="*/ 34 w 35"/>
                  <a:gd name="T5" fmla="*/ 5 h 38"/>
                  <a:gd name="T6" fmla="*/ 31 w 35"/>
                  <a:gd name="T7" fmla="*/ 3 h 38"/>
                  <a:gd name="T8" fmla="*/ 28 w 35"/>
                  <a:gd name="T9" fmla="*/ 1 h 38"/>
                  <a:gd name="T10" fmla="*/ 24 w 35"/>
                  <a:gd name="T11" fmla="*/ 0 h 38"/>
                  <a:gd name="T12" fmla="*/ 2 w 35"/>
                  <a:gd name="T13" fmla="*/ 0 h 38"/>
                  <a:gd name="T14" fmla="*/ 0 w 35"/>
                  <a:gd name="T15" fmla="*/ 3 h 38"/>
                  <a:gd name="T16" fmla="*/ 2 w 35"/>
                  <a:gd name="T17" fmla="*/ 5 h 38"/>
                  <a:gd name="T18" fmla="*/ 24 w 35"/>
                  <a:gd name="T19" fmla="*/ 5 h 38"/>
                  <a:gd name="T20" fmla="*/ 26 w 35"/>
                  <a:gd name="T21" fmla="*/ 5 h 38"/>
                  <a:gd name="T22" fmla="*/ 28 w 35"/>
                  <a:gd name="T23" fmla="*/ 6 h 38"/>
                  <a:gd name="T24" fmla="*/ 29 w 35"/>
                  <a:gd name="T25" fmla="*/ 7 h 38"/>
                  <a:gd name="T26" fmla="*/ 29 w 35"/>
                  <a:gd name="T27" fmla="*/ 9 h 38"/>
                  <a:gd name="T28" fmla="*/ 29 w 35"/>
                  <a:gd name="T29" fmla="*/ 13 h 38"/>
                  <a:gd name="T30" fmla="*/ 29 w 35"/>
                  <a:gd name="T31" fmla="*/ 15 h 38"/>
                  <a:gd name="T32" fmla="*/ 28 w 35"/>
                  <a:gd name="T33" fmla="*/ 16 h 38"/>
                  <a:gd name="T34" fmla="*/ 26 w 35"/>
                  <a:gd name="T35" fmla="*/ 16 h 38"/>
                  <a:gd name="T36" fmla="*/ 24 w 35"/>
                  <a:gd name="T37" fmla="*/ 17 h 38"/>
                  <a:gd name="T38" fmla="*/ 6 w 35"/>
                  <a:gd name="T39" fmla="*/ 17 h 38"/>
                  <a:gd name="T40" fmla="*/ 4 w 35"/>
                  <a:gd name="T41" fmla="*/ 19 h 38"/>
                  <a:gd name="T42" fmla="*/ 6 w 35"/>
                  <a:gd name="T43" fmla="*/ 22 h 38"/>
                  <a:gd name="T44" fmla="*/ 24 w 35"/>
                  <a:gd name="T45" fmla="*/ 22 h 38"/>
                  <a:gd name="T46" fmla="*/ 26 w 35"/>
                  <a:gd name="T47" fmla="*/ 22 h 38"/>
                  <a:gd name="T48" fmla="*/ 28 w 35"/>
                  <a:gd name="T49" fmla="*/ 23 h 38"/>
                  <a:gd name="T50" fmla="*/ 29 w 35"/>
                  <a:gd name="T51" fmla="*/ 24 h 38"/>
                  <a:gd name="T52" fmla="*/ 29 w 35"/>
                  <a:gd name="T53" fmla="*/ 25 h 38"/>
                  <a:gd name="T54" fmla="*/ 29 w 35"/>
                  <a:gd name="T55" fmla="*/ 30 h 38"/>
                  <a:gd name="T56" fmla="*/ 29 w 35"/>
                  <a:gd name="T57" fmla="*/ 31 h 38"/>
                  <a:gd name="T58" fmla="*/ 28 w 35"/>
                  <a:gd name="T59" fmla="*/ 32 h 38"/>
                  <a:gd name="T60" fmla="*/ 26 w 35"/>
                  <a:gd name="T61" fmla="*/ 33 h 38"/>
                  <a:gd name="T62" fmla="*/ 24 w 35"/>
                  <a:gd name="T63" fmla="*/ 33 h 38"/>
                  <a:gd name="T64" fmla="*/ 2 w 35"/>
                  <a:gd name="T65" fmla="*/ 33 h 38"/>
                  <a:gd name="T66" fmla="*/ 0 w 35"/>
                  <a:gd name="T67" fmla="*/ 36 h 38"/>
                  <a:gd name="T68" fmla="*/ 2 w 35"/>
                  <a:gd name="T69" fmla="*/ 38 h 38"/>
                  <a:gd name="T70" fmla="*/ 24 w 35"/>
                  <a:gd name="T71" fmla="*/ 38 h 38"/>
                  <a:gd name="T72" fmla="*/ 28 w 35"/>
                  <a:gd name="T73" fmla="*/ 38 h 38"/>
                  <a:gd name="T74" fmla="*/ 31 w 35"/>
                  <a:gd name="T75" fmla="*/ 36 h 38"/>
                  <a:gd name="T76" fmla="*/ 34 w 35"/>
                  <a:gd name="T77" fmla="*/ 33 h 38"/>
                  <a:gd name="T78" fmla="*/ 35 w 35"/>
                  <a:gd name="T79" fmla="*/ 30 h 38"/>
                  <a:gd name="T80" fmla="*/ 35 w 35"/>
                  <a:gd name="T81" fmla="*/ 25 h 38"/>
                  <a:gd name="T82" fmla="*/ 32 w 35"/>
                  <a:gd name="T83" fmla="*/ 19 h 38"/>
                  <a:gd name="T84" fmla="*/ 35 w 35"/>
                  <a:gd name="T85" fmla="*/ 13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5" h="38">
                    <a:moveTo>
                      <a:pt x="35" y="13"/>
                    </a:moveTo>
                    <a:cubicBezTo>
                      <a:pt x="35" y="9"/>
                      <a:pt x="35" y="9"/>
                      <a:pt x="35" y="9"/>
                    </a:cubicBezTo>
                    <a:cubicBezTo>
                      <a:pt x="35" y="7"/>
                      <a:pt x="34" y="6"/>
                      <a:pt x="34" y="5"/>
                    </a:cubicBezTo>
                    <a:cubicBezTo>
                      <a:pt x="33" y="4"/>
                      <a:pt x="32" y="3"/>
                      <a:pt x="31" y="3"/>
                    </a:cubicBezTo>
                    <a:cubicBezTo>
                      <a:pt x="31" y="2"/>
                      <a:pt x="29" y="1"/>
                      <a:pt x="28" y="1"/>
                    </a:cubicBezTo>
                    <a:cubicBezTo>
                      <a:pt x="27" y="0"/>
                      <a:pt x="26" y="0"/>
                      <a:pt x="24" y="0"/>
                    </a:cubicBezTo>
                    <a:cubicBezTo>
                      <a:pt x="2" y="0"/>
                      <a:pt x="2" y="0"/>
                      <a:pt x="2" y="0"/>
                    </a:cubicBezTo>
                    <a:cubicBezTo>
                      <a:pt x="1" y="0"/>
                      <a:pt x="0" y="1"/>
                      <a:pt x="0" y="3"/>
                    </a:cubicBezTo>
                    <a:cubicBezTo>
                      <a:pt x="0" y="4"/>
                      <a:pt x="1" y="5"/>
                      <a:pt x="2" y="5"/>
                    </a:cubicBezTo>
                    <a:cubicBezTo>
                      <a:pt x="24" y="5"/>
                      <a:pt x="24" y="5"/>
                      <a:pt x="24" y="5"/>
                    </a:cubicBezTo>
                    <a:cubicBezTo>
                      <a:pt x="25" y="5"/>
                      <a:pt x="26" y="5"/>
                      <a:pt x="26" y="5"/>
                    </a:cubicBezTo>
                    <a:cubicBezTo>
                      <a:pt x="27" y="6"/>
                      <a:pt x="28" y="6"/>
                      <a:pt x="28" y="6"/>
                    </a:cubicBezTo>
                    <a:cubicBezTo>
                      <a:pt x="28" y="6"/>
                      <a:pt x="29" y="7"/>
                      <a:pt x="29" y="7"/>
                    </a:cubicBezTo>
                    <a:cubicBezTo>
                      <a:pt x="29" y="8"/>
                      <a:pt x="29" y="8"/>
                      <a:pt x="29" y="9"/>
                    </a:cubicBezTo>
                    <a:cubicBezTo>
                      <a:pt x="29" y="13"/>
                      <a:pt x="29" y="13"/>
                      <a:pt x="29" y="13"/>
                    </a:cubicBezTo>
                    <a:cubicBezTo>
                      <a:pt x="29" y="14"/>
                      <a:pt x="29" y="14"/>
                      <a:pt x="29" y="15"/>
                    </a:cubicBezTo>
                    <a:cubicBezTo>
                      <a:pt x="29" y="15"/>
                      <a:pt x="28" y="15"/>
                      <a:pt x="28" y="16"/>
                    </a:cubicBezTo>
                    <a:cubicBezTo>
                      <a:pt x="28" y="16"/>
                      <a:pt x="27" y="16"/>
                      <a:pt x="26" y="16"/>
                    </a:cubicBezTo>
                    <a:cubicBezTo>
                      <a:pt x="26" y="17"/>
                      <a:pt x="25" y="17"/>
                      <a:pt x="24" y="17"/>
                    </a:cubicBezTo>
                    <a:cubicBezTo>
                      <a:pt x="6" y="17"/>
                      <a:pt x="6" y="17"/>
                      <a:pt x="6" y="17"/>
                    </a:cubicBezTo>
                    <a:cubicBezTo>
                      <a:pt x="5" y="17"/>
                      <a:pt x="4" y="18"/>
                      <a:pt x="4" y="19"/>
                    </a:cubicBezTo>
                    <a:cubicBezTo>
                      <a:pt x="4" y="21"/>
                      <a:pt x="5" y="22"/>
                      <a:pt x="6" y="22"/>
                    </a:cubicBezTo>
                    <a:cubicBezTo>
                      <a:pt x="24" y="22"/>
                      <a:pt x="24" y="22"/>
                      <a:pt x="24" y="22"/>
                    </a:cubicBezTo>
                    <a:cubicBezTo>
                      <a:pt x="25" y="22"/>
                      <a:pt x="26" y="22"/>
                      <a:pt x="26" y="22"/>
                    </a:cubicBezTo>
                    <a:cubicBezTo>
                      <a:pt x="27" y="22"/>
                      <a:pt x="28" y="22"/>
                      <a:pt x="28" y="23"/>
                    </a:cubicBezTo>
                    <a:cubicBezTo>
                      <a:pt x="28" y="23"/>
                      <a:pt x="29" y="23"/>
                      <a:pt x="29" y="24"/>
                    </a:cubicBezTo>
                    <a:cubicBezTo>
                      <a:pt x="29" y="24"/>
                      <a:pt x="29" y="25"/>
                      <a:pt x="29" y="25"/>
                    </a:cubicBezTo>
                    <a:cubicBezTo>
                      <a:pt x="29" y="30"/>
                      <a:pt x="29" y="30"/>
                      <a:pt x="29" y="30"/>
                    </a:cubicBezTo>
                    <a:cubicBezTo>
                      <a:pt x="29" y="30"/>
                      <a:pt x="29" y="31"/>
                      <a:pt x="29" y="31"/>
                    </a:cubicBezTo>
                    <a:cubicBezTo>
                      <a:pt x="29" y="32"/>
                      <a:pt x="28" y="32"/>
                      <a:pt x="28" y="32"/>
                    </a:cubicBezTo>
                    <a:cubicBezTo>
                      <a:pt x="28" y="33"/>
                      <a:pt x="27" y="33"/>
                      <a:pt x="26" y="33"/>
                    </a:cubicBezTo>
                    <a:cubicBezTo>
                      <a:pt x="26" y="33"/>
                      <a:pt x="25" y="33"/>
                      <a:pt x="24" y="33"/>
                    </a:cubicBezTo>
                    <a:cubicBezTo>
                      <a:pt x="2" y="33"/>
                      <a:pt x="2" y="33"/>
                      <a:pt x="2" y="33"/>
                    </a:cubicBezTo>
                    <a:cubicBezTo>
                      <a:pt x="1" y="33"/>
                      <a:pt x="0" y="34"/>
                      <a:pt x="0" y="36"/>
                    </a:cubicBezTo>
                    <a:cubicBezTo>
                      <a:pt x="0" y="37"/>
                      <a:pt x="1" y="38"/>
                      <a:pt x="2" y="38"/>
                    </a:cubicBezTo>
                    <a:cubicBezTo>
                      <a:pt x="24" y="38"/>
                      <a:pt x="24" y="38"/>
                      <a:pt x="24" y="38"/>
                    </a:cubicBezTo>
                    <a:cubicBezTo>
                      <a:pt x="26" y="38"/>
                      <a:pt x="27" y="38"/>
                      <a:pt x="28" y="38"/>
                    </a:cubicBezTo>
                    <a:cubicBezTo>
                      <a:pt x="29" y="37"/>
                      <a:pt x="31" y="37"/>
                      <a:pt x="31" y="36"/>
                    </a:cubicBezTo>
                    <a:cubicBezTo>
                      <a:pt x="32" y="35"/>
                      <a:pt x="33" y="34"/>
                      <a:pt x="34" y="33"/>
                    </a:cubicBezTo>
                    <a:cubicBezTo>
                      <a:pt x="34" y="32"/>
                      <a:pt x="35" y="31"/>
                      <a:pt x="35" y="30"/>
                    </a:cubicBezTo>
                    <a:cubicBezTo>
                      <a:pt x="35" y="25"/>
                      <a:pt x="35" y="25"/>
                      <a:pt x="35" y="25"/>
                    </a:cubicBezTo>
                    <a:cubicBezTo>
                      <a:pt x="35" y="23"/>
                      <a:pt x="34" y="21"/>
                      <a:pt x="32" y="19"/>
                    </a:cubicBezTo>
                    <a:cubicBezTo>
                      <a:pt x="34" y="18"/>
                      <a:pt x="35" y="16"/>
                      <a:pt x="35" y="1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4" name="Freeform 31"/>
              <p:cNvSpPr>
                <a:spLocks noEditPoints="1"/>
              </p:cNvSpPr>
              <p:nvPr/>
            </p:nvSpPr>
            <p:spPr bwMode="auto">
              <a:xfrm>
                <a:off x="1923908" y="4238286"/>
                <a:ext cx="368849" cy="383966"/>
              </a:xfrm>
              <a:custGeom>
                <a:avLst/>
                <a:gdLst>
                  <a:gd name="T0" fmla="*/ 35 w 38"/>
                  <a:gd name="T1" fmla="*/ 2 h 38"/>
                  <a:gd name="T2" fmla="*/ 32 w 38"/>
                  <a:gd name="T3" fmla="*/ 1 h 38"/>
                  <a:gd name="T4" fmla="*/ 28 w 38"/>
                  <a:gd name="T5" fmla="*/ 0 h 38"/>
                  <a:gd name="T6" fmla="*/ 10 w 38"/>
                  <a:gd name="T7" fmla="*/ 0 h 38"/>
                  <a:gd name="T8" fmla="*/ 6 w 38"/>
                  <a:gd name="T9" fmla="*/ 1 h 38"/>
                  <a:gd name="T10" fmla="*/ 3 w 38"/>
                  <a:gd name="T11" fmla="*/ 2 h 38"/>
                  <a:gd name="T12" fmla="*/ 1 w 38"/>
                  <a:gd name="T13" fmla="*/ 5 h 38"/>
                  <a:gd name="T14" fmla="*/ 0 w 38"/>
                  <a:gd name="T15" fmla="*/ 8 h 38"/>
                  <a:gd name="T16" fmla="*/ 0 w 38"/>
                  <a:gd name="T17" fmla="*/ 29 h 38"/>
                  <a:gd name="T18" fmla="*/ 1 w 38"/>
                  <a:gd name="T19" fmla="*/ 33 h 38"/>
                  <a:gd name="T20" fmla="*/ 3 w 38"/>
                  <a:gd name="T21" fmla="*/ 35 h 38"/>
                  <a:gd name="T22" fmla="*/ 6 w 38"/>
                  <a:gd name="T23" fmla="*/ 37 h 38"/>
                  <a:gd name="T24" fmla="*/ 10 w 38"/>
                  <a:gd name="T25" fmla="*/ 38 h 38"/>
                  <a:gd name="T26" fmla="*/ 28 w 38"/>
                  <a:gd name="T27" fmla="*/ 38 h 38"/>
                  <a:gd name="T28" fmla="*/ 32 w 38"/>
                  <a:gd name="T29" fmla="*/ 37 h 38"/>
                  <a:gd name="T30" fmla="*/ 35 w 38"/>
                  <a:gd name="T31" fmla="*/ 36 h 38"/>
                  <a:gd name="T32" fmla="*/ 37 w 38"/>
                  <a:gd name="T33" fmla="*/ 33 h 38"/>
                  <a:gd name="T34" fmla="*/ 38 w 38"/>
                  <a:gd name="T35" fmla="*/ 29 h 38"/>
                  <a:gd name="T36" fmla="*/ 38 w 38"/>
                  <a:gd name="T37" fmla="*/ 8 h 38"/>
                  <a:gd name="T38" fmla="*/ 37 w 38"/>
                  <a:gd name="T39" fmla="*/ 5 h 38"/>
                  <a:gd name="T40" fmla="*/ 35 w 38"/>
                  <a:gd name="T41" fmla="*/ 2 h 38"/>
                  <a:gd name="T42" fmla="*/ 28 w 38"/>
                  <a:gd name="T43" fmla="*/ 33 h 38"/>
                  <a:gd name="T44" fmla="*/ 10 w 38"/>
                  <a:gd name="T45" fmla="*/ 33 h 38"/>
                  <a:gd name="T46" fmla="*/ 8 w 38"/>
                  <a:gd name="T47" fmla="*/ 33 h 38"/>
                  <a:gd name="T48" fmla="*/ 6 w 38"/>
                  <a:gd name="T49" fmla="*/ 32 h 38"/>
                  <a:gd name="T50" fmla="*/ 5 w 38"/>
                  <a:gd name="T51" fmla="*/ 31 h 38"/>
                  <a:gd name="T52" fmla="*/ 5 w 38"/>
                  <a:gd name="T53" fmla="*/ 29 h 38"/>
                  <a:gd name="T54" fmla="*/ 5 w 38"/>
                  <a:gd name="T55" fmla="*/ 8 h 38"/>
                  <a:gd name="T56" fmla="*/ 5 w 38"/>
                  <a:gd name="T57" fmla="*/ 7 h 38"/>
                  <a:gd name="T58" fmla="*/ 6 w 38"/>
                  <a:gd name="T59" fmla="*/ 6 h 38"/>
                  <a:gd name="T60" fmla="*/ 8 w 38"/>
                  <a:gd name="T61" fmla="*/ 5 h 38"/>
                  <a:gd name="T62" fmla="*/ 10 w 38"/>
                  <a:gd name="T63" fmla="*/ 5 h 38"/>
                  <a:gd name="T64" fmla="*/ 28 w 38"/>
                  <a:gd name="T65" fmla="*/ 5 h 38"/>
                  <a:gd name="T66" fmla="*/ 30 w 38"/>
                  <a:gd name="T67" fmla="*/ 5 h 38"/>
                  <a:gd name="T68" fmla="*/ 32 w 38"/>
                  <a:gd name="T69" fmla="*/ 6 h 38"/>
                  <a:gd name="T70" fmla="*/ 33 w 38"/>
                  <a:gd name="T71" fmla="*/ 7 h 38"/>
                  <a:gd name="T72" fmla="*/ 33 w 38"/>
                  <a:gd name="T73" fmla="*/ 8 h 38"/>
                  <a:gd name="T74" fmla="*/ 33 w 38"/>
                  <a:gd name="T75" fmla="*/ 29 h 38"/>
                  <a:gd name="T76" fmla="*/ 33 w 38"/>
                  <a:gd name="T77" fmla="*/ 31 h 38"/>
                  <a:gd name="T78" fmla="*/ 32 w 38"/>
                  <a:gd name="T79" fmla="*/ 32 h 38"/>
                  <a:gd name="T80" fmla="*/ 30 w 38"/>
                  <a:gd name="T81" fmla="*/ 33 h 38"/>
                  <a:gd name="T82" fmla="*/ 28 w 38"/>
                  <a:gd name="T83" fmla="*/ 33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8" h="38">
                    <a:moveTo>
                      <a:pt x="35" y="2"/>
                    </a:moveTo>
                    <a:cubicBezTo>
                      <a:pt x="34" y="2"/>
                      <a:pt x="33" y="1"/>
                      <a:pt x="32" y="1"/>
                    </a:cubicBezTo>
                    <a:cubicBezTo>
                      <a:pt x="31" y="0"/>
                      <a:pt x="29" y="0"/>
                      <a:pt x="28" y="0"/>
                    </a:cubicBezTo>
                    <a:cubicBezTo>
                      <a:pt x="10" y="0"/>
                      <a:pt x="10" y="0"/>
                      <a:pt x="10" y="0"/>
                    </a:cubicBezTo>
                    <a:cubicBezTo>
                      <a:pt x="9" y="0"/>
                      <a:pt x="7" y="0"/>
                      <a:pt x="6" y="1"/>
                    </a:cubicBezTo>
                    <a:cubicBezTo>
                      <a:pt x="5" y="1"/>
                      <a:pt x="4" y="2"/>
                      <a:pt x="3" y="2"/>
                    </a:cubicBezTo>
                    <a:cubicBezTo>
                      <a:pt x="2" y="3"/>
                      <a:pt x="1" y="4"/>
                      <a:pt x="1" y="5"/>
                    </a:cubicBezTo>
                    <a:cubicBezTo>
                      <a:pt x="0" y="6"/>
                      <a:pt x="0" y="7"/>
                      <a:pt x="0" y="8"/>
                    </a:cubicBezTo>
                    <a:cubicBezTo>
                      <a:pt x="0" y="29"/>
                      <a:pt x="0" y="29"/>
                      <a:pt x="0" y="29"/>
                    </a:cubicBezTo>
                    <a:cubicBezTo>
                      <a:pt x="0" y="31"/>
                      <a:pt x="0" y="32"/>
                      <a:pt x="1" y="33"/>
                    </a:cubicBezTo>
                    <a:cubicBezTo>
                      <a:pt x="1" y="34"/>
                      <a:pt x="2" y="35"/>
                      <a:pt x="3" y="35"/>
                    </a:cubicBezTo>
                    <a:cubicBezTo>
                      <a:pt x="4" y="36"/>
                      <a:pt x="5" y="37"/>
                      <a:pt x="6" y="37"/>
                    </a:cubicBezTo>
                    <a:cubicBezTo>
                      <a:pt x="7" y="38"/>
                      <a:pt x="9" y="38"/>
                      <a:pt x="10" y="38"/>
                    </a:cubicBezTo>
                    <a:cubicBezTo>
                      <a:pt x="28" y="38"/>
                      <a:pt x="28" y="38"/>
                      <a:pt x="28" y="38"/>
                    </a:cubicBezTo>
                    <a:cubicBezTo>
                      <a:pt x="29" y="38"/>
                      <a:pt x="31" y="38"/>
                      <a:pt x="32" y="37"/>
                    </a:cubicBezTo>
                    <a:cubicBezTo>
                      <a:pt x="33" y="37"/>
                      <a:pt x="34" y="36"/>
                      <a:pt x="35" y="36"/>
                    </a:cubicBezTo>
                    <a:cubicBezTo>
                      <a:pt x="36" y="35"/>
                      <a:pt x="37" y="34"/>
                      <a:pt x="37" y="33"/>
                    </a:cubicBezTo>
                    <a:cubicBezTo>
                      <a:pt x="38" y="32"/>
                      <a:pt x="38" y="31"/>
                      <a:pt x="38" y="29"/>
                    </a:cubicBezTo>
                    <a:cubicBezTo>
                      <a:pt x="38" y="8"/>
                      <a:pt x="38" y="8"/>
                      <a:pt x="38" y="8"/>
                    </a:cubicBezTo>
                    <a:cubicBezTo>
                      <a:pt x="38" y="7"/>
                      <a:pt x="38" y="6"/>
                      <a:pt x="37" y="5"/>
                    </a:cubicBezTo>
                    <a:cubicBezTo>
                      <a:pt x="37" y="4"/>
                      <a:pt x="36" y="3"/>
                      <a:pt x="35" y="2"/>
                    </a:cubicBezTo>
                    <a:close/>
                    <a:moveTo>
                      <a:pt x="28" y="33"/>
                    </a:moveTo>
                    <a:cubicBezTo>
                      <a:pt x="10" y="33"/>
                      <a:pt x="10" y="33"/>
                      <a:pt x="10" y="33"/>
                    </a:cubicBezTo>
                    <a:cubicBezTo>
                      <a:pt x="9" y="33"/>
                      <a:pt x="9" y="33"/>
                      <a:pt x="8" y="33"/>
                    </a:cubicBezTo>
                    <a:cubicBezTo>
                      <a:pt x="7" y="33"/>
                      <a:pt x="7" y="32"/>
                      <a:pt x="6" y="32"/>
                    </a:cubicBezTo>
                    <a:cubicBezTo>
                      <a:pt x="6" y="32"/>
                      <a:pt x="6" y="31"/>
                      <a:pt x="5" y="31"/>
                    </a:cubicBezTo>
                    <a:cubicBezTo>
                      <a:pt x="5" y="30"/>
                      <a:pt x="5" y="30"/>
                      <a:pt x="5" y="29"/>
                    </a:cubicBezTo>
                    <a:cubicBezTo>
                      <a:pt x="5" y="8"/>
                      <a:pt x="5" y="8"/>
                      <a:pt x="5" y="8"/>
                    </a:cubicBezTo>
                    <a:cubicBezTo>
                      <a:pt x="5" y="8"/>
                      <a:pt x="5" y="7"/>
                      <a:pt x="5" y="7"/>
                    </a:cubicBezTo>
                    <a:cubicBezTo>
                      <a:pt x="6" y="6"/>
                      <a:pt x="6" y="6"/>
                      <a:pt x="6" y="6"/>
                    </a:cubicBezTo>
                    <a:cubicBezTo>
                      <a:pt x="7" y="5"/>
                      <a:pt x="7" y="5"/>
                      <a:pt x="8" y="5"/>
                    </a:cubicBezTo>
                    <a:cubicBezTo>
                      <a:pt x="9" y="5"/>
                      <a:pt x="9" y="5"/>
                      <a:pt x="10" y="5"/>
                    </a:cubicBezTo>
                    <a:cubicBezTo>
                      <a:pt x="28" y="5"/>
                      <a:pt x="28" y="5"/>
                      <a:pt x="28" y="5"/>
                    </a:cubicBezTo>
                    <a:cubicBezTo>
                      <a:pt x="29" y="5"/>
                      <a:pt x="29" y="5"/>
                      <a:pt x="30" y="5"/>
                    </a:cubicBezTo>
                    <a:cubicBezTo>
                      <a:pt x="31" y="5"/>
                      <a:pt x="31" y="5"/>
                      <a:pt x="32" y="6"/>
                    </a:cubicBezTo>
                    <a:cubicBezTo>
                      <a:pt x="32" y="6"/>
                      <a:pt x="32" y="6"/>
                      <a:pt x="33" y="7"/>
                    </a:cubicBezTo>
                    <a:cubicBezTo>
                      <a:pt x="33" y="7"/>
                      <a:pt x="33" y="8"/>
                      <a:pt x="33" y="8"/>
                    </a:cubicBezTo>
                    <a:cubicBezTo>
                      <a:pt x="33" y="29"/>
                      <a:pt x="33" y="29"/>
                      <a:pt x="33" y="29"/>
                    </a:cubicBezTo>
                    <a:cubicBezTo>
                      <a:pt x="33" y="30"/>
                      <a:pt x="33" y="30"/>
                      <a:pt x="33" y="31"/>
                    </a:cubicBezTo>
                    <a:cubicBezTo>
                      <a:pt x="32" y="31"/>
                      <a:pt x="32" y="32"/>
                      <a:pt x="32" y="32"/>
                    </a:cubicBezTo>
                    <a:cubicBezTo>
                      <a:pt x="31" y="32"/>
                      <a:pt x="31" y="33"/>
                      <a:pt x="30" y="33"/>
                    </a:cubicBezTo>
                    <a:cubicBezTo>
                      <a:pt x="29" y="33"/>
                      <a:pt x="29" y="33"/>
                      <a:pt x="28" y="3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grpSp>
        <p:nvGrpSpPr>
          <p:cNvPr id="5" name="组合 4"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GrpSpPr/>
          <p:nvPr/>
        </p:nvGrpSpPr>
        <p:grpSpPr>
          <a:xfrm>
            <a:off x="4856224" y="787788"/>
            <a:ext cx="1331077" cy="1331077"/>
            <a:chOff x="4856224" y="787788"/>
            <a:chExt cx="1331077" cy="1331077"/>
          </a:xfrm>
        </p:grpSpPr>
        <p:sp>
          <p:nvSpPr>
            <p:cNvPr id="8" name="椭圆 7"/>
            <p:cNvSpPr/>
            <p:nvPr/>
          </p:nvSpPr>
          <p:spPr>
            <a:xfrm>
              <a:off x="4856224" y="787788"/>
              <a:ext cx="1331077" cy="1331077"/>
            </a:xfrm>
            <a:prstGeom prst="ellipse">
              <a:avLst/>
            </a:prstGeom>
            <a:solidFill>
              <a:srgbClr val="D06F8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5" name="Freeform 31"/>
            <p:cNvSpPr>
              <a:spLocks noEditPoints="1"/>
            </p:cNvSpPr>
            <p:nvPr/>
          </p:nvSpPr>
          <p:spPr bwMode="auto">
            <a:xfrm>
              <a:off x="5250166" y="1111773"/>
              <a:ext cx="543192" cy="683106"/>
            </a:xfrm>
            <a:custGeom>
              <a:avLst/>
              <a:gdLst>
                <a:gd name="T0" fmla="*/ 82 w 484"/>
                <a:gd name="T1" fmla="*/ 166 h 606"/>
                <a:gd name="T2" fmla="*/ 82 w 484"/>
                <a:gd name="T3" fmla="*/ 186 h 606"/>
                <a:gd name="T4" fmla="*/ 331 w 484"/>
                <a:gd name="T5" fmla="*/ 193 h 606"/>
                <a:gd name="T6" fmla="*/ 331 w 484"/>
                <a:gd name="T7" fmla="*/ 173 h 606"/>
                <a:gd name="T8" fmla="*/ 387 w 484"/>
                <a:gd name="T9" fmla="*/ 556 h 606"/>
                <a:gd name="T10" fmla="*/ 388 w 484"/>
                <a:gd name="T11" fmla="*/ 564 h 606"/>
                <a:gd name="T12" fmla="*/ 418 w 484"/>
                <a:gd name="T13" fmla="*/ 594 h 606"/>
                <a:gd name="T14" fmla="*/ 474 w 484"/>
                <a:gd name="T15" fmla="*/ 581 h 606"/>
                <a:gd name="T16" fmla="*/ 474 w 484"/>
                <a:gd name="T17" fmla="*/ 531 h 606"/>
                <a:gd name="T18" fmla="*/ 444 w 484"/>
                <a:gd name="T19" fmla="*/ 501 h 606"/>
                <a:gd name="T20" fmla="*/ 418 w 484"/>
                <a:gd name="T21" fmla="*/ 519 h 606"/>
                <a:gd name="T22" fmla="*/ 384 w 484"/>
                <a:gd name="T23" fmla="*/ 553 h 606"/>
                <a:gd name="T24" fmla="*/ 218 w 484"/>
                <a:gd name="T25" fmla="*/ 354 h 606"/>
                <a:gd name="T26" fmla="*/ 229 w 484"/>
                <a:gd name="T27" fmla="*/ 336 h 606"/>
                <a:gd name="T28" fmla="*/ 207 w 484"/>
                <a:gd name="T29" fmla="*/ 320 h 606"/>
                <a:gd name="T30" fmla="*/ 207 w 484"/>
                <a:gd name="T31" fmla="*/ 327 h 606"/>
                <a:gd name="T32" fmla="*/ 246 w 484"/>
                <a:gd name="T33" fmla="*/ 422 h 606"/>
                <a:gd name="T34" fmla="*/ 297 w 484"/>
                <a:gd name="T35" fmla="*/ 364 h 606"/>
                <a:gd name="T36" fmla="*/ 296 w 484"/>
                <a:gd name="T37" fmla="*/ 357 h 606"/>
                <a:gd name="T38" fmla="*/ 224 w 484"/>
                <a:gd name="T39" fmla="*/ 362 h 606"/>
                <a:gd name="T40" fmla="*/ 224 w 484"/>
                <a:gd name="T41" fmla="*/ 368 h 606"/>
                <a:gd name="T42" fmla="*/ 246 w 484"/>
                <a:gd name="T43" fmla="*/ 422 h 606"/>
                <a:gd name="T44" fmla="*/ 429 w 484"/>
                <a:gd name="T45" fmla="*/ 493 h 606"/>
                <a:gd name="T46" fmla="*/ 429 w 484"/>
                <a:gd name="T47" fmla="*/ 487 h 606"/>
                <a:gd name="T48" fmla="*/ 394 w 484"/>
                <a:gd name="T49" fmla="*/ 451 h 606"/>
                <a:gd name="T50" fmla="*/ 256 w 484"/>
                <a:gd name="T51" fmla="*/ 425 h 606"/>
                <a:gd name="T52" fmla="*/ 256 w 484"/>
                <a:gd name="T53" fmla="*/ 432 h 606"/>
                <a:gd name="T54" fmla="*/ 354 w 484"/>
                <a:gd name="T55" fmla="*/ 530 h 606"/>
                <a:gd name="T56" fmla="*/ 395 w 484"/>
                <a:gd name="T57" fmla="*/ 528 h 606"/>
                <a:gd name="T58" fmla="*/ 20 w 484"/>
                <a:gd name="T59" fmla="*/ 150 h 606"/>
                <a:gd name="T60" fmla="*/ 89 w 484"/>
                <a:gd name="T61" fmla="*/ 152 h 606"/>
                <a:gd name="T62" fmla="*/ 141 w 484"/>
                <a:gd name="T63" fmla="*/ 100 h 606"/>
                <a:gd name="T64" fmla="*/ 141 w 484"/>
                <a:gd name="T65" fmla="*/ 93 h 606"/>
                <a:gd name="T66" fmla="*/ 383 w 484"/>
                <a:gd name="T67" fmla="*/ 27 h 606"/>
                <a:gd name="T68" fmla="*/ 394 w 484"/>
                <a:gd name="T69" fmla="*/ 422 h 606"/>
                <a:gd name="T70" fmla="*/ 414 w 484"/>
                <a:gd name="T71" fmla="*/ 449 h 606"/>
                <a:gd name="T72" fmla="*/ 414 w 484"/>
                <a:gd name="T73" fmla="*/ 39 h 606"/>
                <a:gd name="T74" fmla="*/ 383 w 484"/>
                <a:gd name="T75" fmla="*/ 0 h 606"/>
                <a:gd name="T76" fmla="*/ 121 w 484"/>
                <a:gd name="T77" fmla="*/ 2 h 606"/>
                <a:gd name="T78" fmla="*/ 0 w 484"/>
                <a:gd name="T79" fmla="*/ 123 h 606"/>
                <a:gd name="T80" fmla="*/ 0 w 484"/>
                <a:gd name="T81" fmla="*/ 492 h 606"/>
                <a:gd name="T82" fmla="*/ 32 w 484"/>
                <a:gd name="T83" fmla="*/ 530 h 606"/>
                <a:gd name="T84" fmla="*/ 319 w 484"/>
                <a:gd name="T85" fmla="*/ 524 h 606"/>
                <a:gd name="T86" fmla="*/ 305 w 484"/>
                <a:gd name="T87" fmla="*/ 503 h 606"/>
                <a:gd name="T88" fmla="*/ 20 w 484"/>
                <a:gd name="T89" fmla="*/ 492 h 606"/>
                <a:gd name="T90" fmla="*/ 20 w 484"/>
                <a:gd name="T91" fmla="*/ 150 h 606"/>
                <a:gd name="T92" fmla="*/ 156 w 484"/>
                <a:gd name="T93" fmla="*/ 321 h 606"/>
                <a:gd name="T94" fmla="*/ 156 w 484"/>
                <a:gd name="T95" fmla="*/ 301 h 606"/>
                <a:gd name="T96" fmla="*/ 82 w 484"/>
                <a:gd name="T97" fmla="*/ 294 h 606"/>
                <a:gd name="T98" fmla="*/ 82 w 484"/>
                <a:gd name="T99" fmla="*/ 315 h 606"/>
                <a:gd name="T100" fmla="*/ 82 w 484"/>
                <a:gd name="T101" fmla="*/ 272 h 606"/>
                <a:gd name="T102" fmla="*/ 331 w 484"/>
                <a:gd name="T103" fmla="*/ 279 h 606"/>
                <a:gd name="T104" fmla="*/ 331 w 484"/>
                <a:gd name="T105" fmla="*/ 258 h 606"/>
                <a:gd name="T106" fmla="*/ 82 w 484"/>
                <a:gd name="T107" fmla="*/ 252 h 606"/>
                <a:gd name="T108" fmla="*/ 82 w 484"/>
                <a:gd name="T109" fmla="*/ 272 h 606"/>
                <a:gd name="T110" fmla="*/ 82 w 484"/>
                <a:gd name="T111" fmla="*/ 236 h 606"/>
                <a:gd name="T112" fmla="*/ 331 w 484"/>
                <a:gd name="T113" fmla="*/ 229 h 606"/>
                <a:gd name="T114" fmla="*/ 331 w 484"/>
                <a:gd name="T115" fmla="*/ 209 h 606"/>
                <a:gd name="T116" fmla="*/ 82 w 484"/>
                <a:gd name="T117" fmla="*/ 216 h 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84" h="606">
                  <a:moveTo>
                    <a:pt x="331" y="166"/>
                  </a:moveTo>
                  <a:lnTo>
                    <a:pt x="82" y="166"/>
                  </a:lnTo>
                  <a:lnTo>
                    <a:pt x="82" y="173"/>
                  </a:lnTo>
                  <a:lnTo>
                    <a:pt x="82" y="186"/>
                  </a:lnTo>
                  <a:lnTo>
                    <a:pt x="82" y="193"/>
                  </a:lnTo>
                  <a:lnTo>
                    <a:pt x="331" y="193"/>
                  </a:lnTo>
                  <a:lnTo>
                    <a:pt x="331" y="186"/>
                  </a:lnTo>
                  <a:lnTo>
                    <a:pt x="331" y="173"/>
                  </a:lnTo>
                  <a:lnTo>
                    <a:pt x="331" y="166"/>
                  </a:lnTo>
                  <a:close/>
                  <a:moveTo>
                    <a:pt x="387" y="556"/>
                  </a:moveTo>
                  <a:lnTo>
                    <a:pt x="384" y="560"/>
                  </a:lnTo>
                  <a:lnTo>
                    <a:pt x="388" y="564"/>
                  </a:lnTo>
                  <a:lnTo>
                    <a:pt x="408" y="583"/>
                  </a:lnTo>
                  <a:lnTo>
                    <a:pt x="418" y="594"/>
                  </a:lnTo>
                  <a:cubicBezTo>
                    <a:pt x="430" y="606"/>
                    <a:pt x="450" y="606"/>
                    <a:pt x="462" y="594"/>
                  </a:cubicBezTo>
                  <a:lnTo>
                    <a:pt x="474" y="581"/>
                  </a:lnTo>
                  <a:cubicBezTo>
                    <a:pt x="481" y="575"/>
                    <a:pt x="484" y="565"/>
                    <a:pt x="483" y="556"/>
                  </a:cubicBezTo>
                  <a:cubicBezTo>
                    <a:pt x="484" y="547"/>
                    <a:pt x="481" y="538"/>
                    <a:pt x="474" y="531"/>
                  </a:cubicBezTo>
                  <a:lnTo>
                    <a:pt x="462" y="519"/>
                  </a:lnTo>
                  <a:lnTo>
                    <a:pt x="444" y="501"/>
                  </a:lnTo>
                  <a:lnTo>
                    <a:pt x="440" y="497"/>
                  </a:lnTo>
                  <a:lnTo>
                    <a:pt x="418" y="519"/>
                  </a:lnTo>
                  <a:lnTo>
                    <a:pt x="412" y="525"/>
                  </a:lnTo>
                  <a:lnTo>
                    <a:pt x="384" y="553"/>
                  </a:lnTo>
                  <a:lnTo>
                    <a:pt x="387" y="556"/>
                  </a:lnTo>
                  <a:close/>
                  <a:moveTo>
                    <a:pt x="218" y="354"/>
                  </a:moveTo>
                  <a:lnTo>
                    <a:pt x="234" y="338"/>
                  </a:lnTo>
                  <a:lnTo>
                    <a:pt x="229" y="336"/>
                  </a:lnTo>
                  <a:lnTo>
                    <a:pt x="234" y="331"/>
                  </a:lnTo>
                  <a:lnTo>
                    <a:pt x="207" y="320"/>
                  </a:lnTo>
                  <a:lnTo>
                    <a:pt x="211" y="328"/>
                  </a:lnTo>
                  <a:lnTo>
                    <a:pt x="207" y="327"/>
                  </a:lnTo>
                  <a:lnTo>
                    <a:pt x="218" y="354"/>
                  </a:lnTo>
                  <a:close/>
                  <a:moveTo>
                    <a:pt x="246" y="422"/>
                  </a:moveTo>
                  <a:lnTo>
                    <a:pt x="302" y="366"/>
                  </a:lnTo>
                  <a:lnTo>
                    <a:pt x="297" y="364"/>
                  </a:lnTo>
                  <a:lnTo>
                    <a:pt x="302" y="359"/>
                  </a:lnTo>
                  <a:lnTo>
                    <a:pt x="296" y="357"/>
                  </a:lnTo>
                  <a:lnTo>
                    <a:pt x="249" y="337"/>
                  </a:lnTo>
                  <a:lnTo>
                    <a:pt x="224" y="362"/>
                  </a:lnTo>
                  <a:lnTo>
                    <a:pt x="226" y="366"/>
                  </a:lnTo>
                  <a:lnTo>
                    <a:pt x="224" y="368"/>
                  </a:lnTo>
                  <a:lnTo>
                    <a:pt x="243" y="416"/>
                  </a:lnTo>
                  <a:lnTo>
                    <a:pt x="246" y="422"/>
                  </a:lnTo>
                  <a:close/>
                  <a:moveTo>
                    <a:pt x="412" y="511"/>
                  </a:moveTo>
                  <a:lnTo>
                    <a:pt x="429" y="493"/>
                  </a:lnTo>
                  <a:lnTo>
                    <a:pt x="426" y="490"/>
                  </a:lnTo>
                  <a:lnTo>
                    <a:pt x="429" y="487"/>
                  </a:lnTo>
                  <a:lnTo>
                    <a:pt x="414" y="472"/>
                  </a:lnTo>
                  <a:lnTo>
                    <a:pt x="394" y="451"/>
                  </a:lnTo>
                  <a:lnTo>
                    <a:pt x="312" y="369"/>
                  </a:lnTo>
                  <a:lnTo>
                    <a:pt x="256" y="425"/>
                  </a:lnTo>
                  <a:lnTo>
                    <a:pt x="260" y="429"/>
                  </a:lnTo>
                  <a:lnTo>
                    <a:pt x="256" y="432"/>
                  </a:lnTo>
                  <a:lnTo>
                    <a:pt x="334" y="510"/>
                  </a:lnTo>
                  <a:lnTo>
                    <a:pt x="354" y="530"/>
                  </a:lnTo>
                  <a:lnTo>
                    <a:pt x="374" y="549"/>
                  </a:lnTo>
                  <a:lnTo>
                    <a:pt x="395" y="528"/>
                  </a:lnTo>
                  <a:lnTo>
                    <a:pt x="412" y="511"/>
                  </a:lnTo>
                  <a:close/>
                  <a:moveTo>
                    <a:pt x="20" y="150"/>
                  </a:moveTo>
                  <a:lnTo>
                    <a:pt x="89" y="152"/>
                  </a:lnTo>
                  <a:lnTo>
                    <a:pt x="89" y="152"/>
                  </a:lnTo>
                  <a:lnTo>
                    <a:pt x="89" y="152"/>
                  </a:lnTo>
                  <a:cubicBezTo>
                    <a:pt x="118" y="152"/>
                    <a:pt x="141" y="129"/>
                    <a:pt x="141" y="100"/>
                  </a:cubicBezTo>
                  <a:lnTo>
                    <a:pt x="141" y="94"/>
                  </a:lnTo>
                  <a:lnTo>
                    <a:pt x="141" y="93"/>
                  </a:lnTo>
                  <a:lnTo>
                    <a:pt x="141" y="27"/>
                  </a:lnTo>
                  <a:lnTo>
                    <a:pt x="383" y="27"/>
                  </a:lnTo>
                  <a:cubicBezTo>
                    <a:pt x="389" y="27"/>
                    <a:pt x="394" y="32"/>
                    <a:pt x="394" y="38"/>
                  </a:cubicBezTo>
                  <a:lnTo>
                    <a:pt x="394" y="422"/>
                  </a:lnTo>
                  <a:lnTo>
                    <a:pt x="394" y="429"/>
                  </a:lnTo>
                  <a:lnTo>
                    <a:pt x="414" y="449"/>
                  </a:lnTo>
                  <a:lnTo>
                    <a:pt x="414" y="443"/>
                  </a:lnTo>
                  <a:lnTo>
                    <a:pt x="414" y="39"/>
                  </a:lnTo>
                  <a:lnTo>
                    <a:pt x="414" y="32"/>
                  </a:lnTo>
                  <a:cubicBezTo>
                    <a:pt x="414" y="14"/>
                    <a:pt x="400" y="0"/>
                    <a:pt x="383" y="0"/>
                  </a:cubicBezTo>
                  <a:lnTo>
                    <a:pt x="123" y="0"/>
                  </a:lnTo>
                  <a:lnTo>
                    <a:pt x="121" y="2"/>
                  </a:lnTo>
                  <a:lnTo>
                    <a:pt x="1" y="122"/>
                  </a:lnTo>
                  <a:lnTo>
                    <a:pt x="0" y="123"/>
                  </a:lnTo>
                  <a:lnTo>
                    <a:pt x="0" y="130"/>
                  </a:lnTo>
                  <a:lnTo>
                    <a:pt x="0" y="492"/>
                  </a:lnTo>
                  <a:lnTo>
                    <a:pt x="0" y="499"/>
                  </a:lnTo>
                  <a:cubicBezTo>
                    <a:pt x="0" y="516"/>
                    <a:pt x="14" y="530"/>
                    <a:pt x="32" y="530"/>
                  </a:cubicBezTo>
                  <a:lnTo>
                    <a:pt x="326" y="530"/>
                  </a:lnTo>
                  <a:lnTo>
                    <a:pt x="319" y="524"/>
                  </a:lnTo>
                  <a:lnTo>
                    <a:pt x="326" y="524"/>
                  </a:lnTo>
                  <a:lnTo>
                    <a:pt x="305" y="503"/>
                  </a:lnTo>
                  <a:lnTo>
                    <a:pt x="32" y="503"/>
                  </a:lnTo>
                  <a:cubicBezTo>
                    <a:pt x="25" y="503"/>
                    <a:pt x="21" y="498"/>
                    <a:pt x="20" y="492"/>
                  </a:cubicBezTo>
                  <a:lnTo>
                    <a:pt x="20" y="492"/>
                  </a:lnTo>
                  <a:lnTo>
                    <a:pt x="20" y="150"/>
                  </a:lnTo>
                  <a:close/>
                  <a:moveTo>
                    <a:pt x="82" y="321"/>
                  </a:moveTo>
                  <a:lnTo>
                    <a:pt x="156" y="321"/>
                  </a:lnTo>
                  <a:lnTo>
                    <a:pt x="156" y="315"/>
                  </a:lnTo>
                  <a:lnTo>
                    <a:pt x="156" y="301"/>
                  </a:lnTo>
                  <a:lnTo>
                    <a:pt x="156" y="294"/>
                  </a:lnTo>
                  <a:lnTo>
                    <a:pt x="82" y="294"/>
                  </a:lnTo>
                  <a:lnTo>
                    <a:pt x="82" y="301"/>
                  </a:lnTo>
                  <a:lnTo>
                    <a:pt x="82" y="315"/>
                  </a:lnTo>
                  <a:lnTo>
                    <a:pt x="82" y="321"/>
                  </a:lnTo>
                  <a:close/>
                  <a:moveTo>
                    <a:pt x="82" y="272"/>
                  </a:moveTo>
                  <a:lnTo>
                    <a:pt x="82" y="279"/>
                  </a:lnTo>
                  <a:lnTo>
                    <a:pt x="331" y="279"/>
                  </a:lnTo>
                  <a:lnTo>
                    <a:pt x="331" y="272"/>
                  </a:lnTo>
                  <a:lnTo>
                    <a:pt x="331" y="258"/>
                  </a:lnTo>
                  <a:lnTo>
                    <a:pt x="331" y="252"/>
                  </a:lnTo>
                  <a:lnTo>
                    <a:pt x="82" y="252"/>
                  </a:lnTo>
                  <a:lnTo>
                    <a:pt x="82" y="258"/>
                  </a:lnTo>
                  <a:lnTo>
                    <a:pt x="82" y="272"/>
                  </a:lnTo>
                  <a:close/>
                  <a:moveTo>
                    <a:pt x="82" y="229"/>
                  </a:moveTo>
                  <a:lnTo>
                    <a:pt x="82" y="236"/>
                  </a:lnTo>
                  <a:lnTo>
                    <a:pt x="331" y="236"/>
                  </a:lnTo>
                  <a:lnTo>
                    <a:pt x="331" y="229"/>
                  </a:lnTo>
                  <a:lnTo>
                    <a:pt x="331" y="216"/>
                  </a:lnTo>
                  <a:lnTo>
                    <a:pt x="331" y="209"/>
                  </a:lnTo>
                  <a:lnTo>
                    <a:pt x="82" y="209"/>
                  </a:lnTo>
                  <a:lnTo>
                    <a:pt x="82" y="216"/>
                  </a:lnTo>
                  <a:lnTo>
                    <a:pt x="82" y="229"/>
                  </a:lnTo>
                  <a:close/>
                </a:path>
              </a:pathLst>
            </a:custGeom>
            <a:solidFill>
              <a:srgbClr val="FEFEFE"/>
            </a:solidFill>
            <a:ln>
              <a:noFill/>
            </a:ln>
          </p:spPr>
          <p:txBody>
            <a:bodyPr vert="horz" wrap="square" lIns="91440" tIns="45720" rIns="91440" bIns="45720" numCol="1" anchor="t" anchorCtr="0" compatLnSpc="1">
              <a:prstTxWarp prst="textNoShape">
                <a:avLst/>
              </a:prstTxWarp>
            </a:bodyPr>
            <a:lstStyle/>
            <a:p>
              <a:endParaRPr lang="zh-CN" altLang="en-US">
                <a:solidFill>
                  <a:schemeClr val="accent2"/>
                </a:solidFill>
              </a:endParaRPr>
            </a:p>
          </p:txBody>
        </p:sp>
      </p:grpSp>
      <p:sp>
        <p:nvSpPr>
          <p:cNvPr id="6" name="e7d195523061f1c0"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hidden="1"/>
          <p:cNvSpPr txBox="1"/>
          <p:nvPr/>
        </p:nvSpPr>
        <p:spPr>
          <a:xfrm>
            <a:off x="-355600" y="1803400"/>
            <a:ext cx="293927" cy="1016000"/>
          </a:xfrm>
          <a:prstGeom prst="rect">
            <a:avLst/>
          </a:prstGeom>
          <a:noFill/>
        </p:spPr>
        <p:txBody>
          <a:bodyPr vert="wordArtVert" rtlCol="0">
            <a:spAutoFit/>
          </a:bodyPr>
          <a:lstStyle/>
          <a:p>
            <a:r>
              <a:rPr lang="en-US" altLang="zh-CN" sz="100"/>
              <a:t>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a:t>
            </a:r>
            <a:endParaRPr lang="zh-CN" altLang="en-US" sz="100"/>
          </a:p>
        </p:txBody>
      </p:sp>
    </p:spTree>
    <p:extLst>
      <p:ext uri="{BB962C8B-B14F-4D97-AF65-F5344CB8AC3E}">
        <p14:creationId xmlns:p14="http://schemas.microsoft.com/office/powerpoint/2010/main" val="964997466"/>
      </p:ext>
    </p:extLst>
  </p:cSld>
  <p:clrMapOvr>
    <a:masterClrMapping/>
  </p:clrMapOvr>
  <mc:AlternateContent xmlns:mc="http://schemas.openxmlformats.org/markup-compatibility/2006" xmlns:p14="http://schemas.microsoft.com/office/powerpoint/2010/main">
    <mc:Choice Requires="p14">
      <p:transition spd="slow" p14:dur="3000" advTm="0">
        <p14:shred/>
      </p:transition>
    </mc:Choice>
    <mc:Fallback xmlns="">
      <p:transition spd="slow"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44000" fill="hold" grpId="0" nodeType="withEffect">
                                  <p:stCondLst>
                                    <p:cond delay="0"/>
                                  </p:stCondLst>
                                  <p:childTnLst>
                                    <p:set>
                                      <p:cBhvr>
                                        <p:cTn id="6" dur="1" fill="hold">
                                          <p:stCondLst>
                                            <p:cond delay="0"/>
                                          </p:stCondLst>
                                        </p:cTn>
                                        <p:tgtEl>
                                          <p:spTgt spid="14"/>
                                        </p:tgtEl>
                                        <p:attrNameLst>
                                          <p:attrName>style.visibility</p:attrName>
                                        </p:attrNameLst>
                                      </p:cBhvr>
                                      <p:to>
                                        <p:strVal val="visible"/>
                                      </p:to>
                                    </p:set>
                                    <p:anim calcmode="lin" valueType="num">
                                      <p:cBhvr additive="base">
                                        <p:cTn id="7" dur="750" fill="hold"/>
                                        <p:tgtEl>
                                          <p:spTgt spid="14"/>
                                        </p:tgtEl>
                                        <p:attrNameLst>
                                          <p:attrName>ppt_x</p:attrName>
                                        </p:attrNameLst>
                                      </p:cBhvr>
                                      <p:tavLst>
                                        <p:tav tm="0">
                                          <p:val>
                                            <p:strVal val="0-#ppt_w/2"/>
                                          </p:val>
                                        </p:tav>
                                        <p:tav tm="100000">
                                          <p:val>
                                            <p:strVal val="#ppt_x"/>
                                          </p:val>
                                        </p:tav>
                                      </p:tavLst>
                                    </p:anim>
                                    <p:anim calcmode="lin" valueType="num">
                                      <p:cBhvr additive="base">
                                        <p:cTn id="8" dur="750" fill="hold"/>
                                        <p:tgtEl>
                                          <p:spTgt spid="14"/>
                                        </p:tgtEl>
                                        <p:attrNameLst>
                                          <p:attrName>ppt_y</p:attrName>
                                        </p:attrNameLst>
                                      </p:cBhvr>
                                      <p:tavLst>
                                        <p:tav tm="0">
                                          <p:val>
                                            <p:strVal val="#ppt_y"/>
                                          </p:val>
                                        </p:tav>
                                        <p:tav tm="100000">
                                          <p:val>
                                            <p:strVal val="#ppt_y"/>
                                          </p:val>
                                        </p:tav>
                                      </p:tavLst>
                                    </p:anim>
                                  </p:childTnLst>
                                </p:cTn>
                              </p:par>
                              <p:par>
                                <p:cTn id="9" presetID="2" presetClass="entr" presetSubtype="2" decel="44000" fill="hold" nodeType="with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additive="base">
                                        <p:cTn id="11" dur="750" fill="hold"/>
                                        <p:tgtEl>
                                          <p:spTgt spid="2"/>
                                        </p:tgtEl>
                                        <p:attrNameLst>
                                          <p:attrName>ppt_x</p:attrName>
                                        </p:attrNameLst>
                                      </p:cBhvr>
                                      <p:tavLst>
                                        <p:tav tm="0">
                                          <p:val>
                                            <p:strVal val="1+#ppt_w/2"/>
                                          </p:val>
                                        </p:tav>
                                        <p:tav tm="100000">
                                          <p:val>
                                            <p:strVal val="#ppt_x"/>
                                          </p:val>
                                        </p:tav>
                                      </p:tavLst>
                                    </p:anim>
                                    <p:anim calcmode="lin" valueType="num">
                                      <p:cBhvr additive="base">
                                        <p:cTn id="12" dur="750" fill="hold"/>
                                        <p:tgtEl>
                                          <p:spTgt spid="2"/>
                                        </p:tgtEl>
                                        <p:attrNameLst>
                                          <p:attrName>ppt_y</p:attrName>
                                        </p:attrNameLst>
                                      </p:cBhvr>
                                      <p:tavLst>
                                        <p:tav tm="0">
                                          <p:val>
                                            <p:strVal val="#ppt_y"/>
                                          </p:val>
                                        </p:tav>
                                        <p:tav tm="100000">
                                          <p:val>
                                            <p:strVal val="#ppt_y"/>
                                          </p:val>
                                        </p:tav>
                                      </p:tavLst>
                                    </p:anim>
                                  </p:childTnLst>
                                </p:cTn>
                              </p:par>
                            </p:childTnLst>
                          </p:cTn>
                        </p:par>
                        <p:par>
                          <p:cTn id="13" fill="hold">
                            <p:stCondLst>
                              <p:cond delay="750"/>
                            </p:stCondLst>
                            <p:childTnLst>
                              <p:par>
                                <p:cTn id="14" presetID="47" presetClass="entr" presetSubtype="0" fill="hold" nodeType="afterEffect">
                                  <p:stCondLst>
                                    <p:cond delay="0"/>
                                  </p:stCondLst>
                                  <p:childTnLst>
                                    <p:set>
                                      <p:cBhvr>
                                        <p:cTn id="15" dur="1" fill="hold">
                                          <p:stCondLst>
                                            <p:cond delay="0"/>
                                          </p:stCondLst>
                                        </p:cTn>
                                        <p:tgtEl>
                                          <p:spTgt spid="5"/>
                                        </p:tgtEl>
                                        <p:attrNameLst>
                                          <p:attrName>style.visibility</p:attrName>
                                        </p:attrNameLst>
                                      </p:cBhvr>
                                      <p:to>
                                        <p:strVal val="visible"/>
                                      </p:to>
                                    </p:set>
                                    <p:animEffect transition="in" filter="fade">
                                      <p:cBhvr>
                                        <p:cTn id="16" dur="1000"/>
                                        <p:tgtEl>
                                          <p:spTgt spid="5"/>
                                        </p:tgtEl>
                                      </p:cBhvr>
                                    </p:animEffect>
                                    <p:anim calcmode="lin" valueType="num">
                                      <p:cBhvr>
                                        <p:cTn id="17" dur="1000" fill="hold"/>
                                        <p:tgtEl>
                                          <p:spTgt spid="5"/>
                                        </p:tgtEl>
                                        <p:attrNameLst>
                                          <p:attrName>ppt_x</p:attrName>
                                        </p:attrNameLst>
                                      </p:cBhvr>
                                      <p:tavLst>
                                        <p:tav tm="0">
                                          <p:val>
                                            <p:strVal val="#ppt_x"/>
                                          </p:val>
                                        </p:tav>
                                        <p:tav tm="100000">
                                          <p:val>
                                            <p:strVal val="#ppt_x"/>
                                          </p:val>
                                        </p:tav>
                                      </p:tavLst>
                                    </p:anim>
                                    <p:anim calcmode="lin" valueType="num">
                                      <p:cBhvr>
                                        <p:cTn id="18" dur="1000" fill="hold"/>
                                        <p:tgtEl>
                                          <p:spTgt spid="5"/>
                                        </p:tgtEl>
                                        <p:attrNameLst>
                                          <p:attrName>ppt_y</p:attrName>
                                        </p:attrNameLst>
                                      </p:cBhvr>
                                      <p:tavLst>
                                        <p:tav tm="0">
                                          <p:val>
                                            <p:strVal val="#ppt_y-.1"/>
                                          </p:val>
                                        </p:tav>
                                        <p:tav tm="100000">
                                          <p:val>
                                            <p:strVal val="#ppt_y"/>
                                          </p:val>
                                        </p:tav>
                                      </p:tavLst>
                                    </p:anim>
                                  </p:childTnLst>
                                </p:cTn>
                              </p:par>
                            </p:childTnLst>
                          </p:cTn>
                        </p:par>
                        <p:par>
                          <p:cTn id="19" fill="hold">
                            <p:stCondLst>
                              <p:cond delay="1750"/>
                            </p:stCondLst>
                            <p:childTnLst>
                              <p:par>
                                <p:cTn id="20" presetID="50" presetClass="entr" presetSubtype="0" decel="100000" fill="hold" nodeType="afterEffect">
                                  <p:stCondLst>
                                    <p:cond delay="0"/>
                                  </p:stCondLst>
                                  <p:childTnLst>
                                    <p:set>
                                      <p:cBhvr>
                                        <p:cTn id="21" dur="1" fill="hold">
                                          <p:stCondLst>
                                            <p:cond delay="0"/>
                                          </p:stCondLst>
                                        </p:cTn>
                                        <p:tgtEl>
                                          <p:spTgt spid="28"/>
                                        </p:tgtEl>
                                        <p:attrNameLst>
                                          <p:attrName>style.visibility</p:attrName>
                                        </p:attrNameLst>
                                      </p:cBhvr>
                                      <p:to>
                                        <p:strVal val="visible"/>
                                      </p:to>
                                    </p:set>
                                    <p:anim calcmode="lin" valueType="num">
                                      <p:cBhvr>
                                        <p:cTn id="22" dur="1000" fill="hold"/>
                                        <p:tgtEl>
                                          <p:spTgt spid="28"/>
                                        </p:tgtEl>
                                        <p:attrNameLst>
                                          <p:attrName>ppt_w</p:attrName>
                                        </p:attrNameLst>
                                      </p:cBhvr>
                                      <p:tavLst>
                                        <p:tav tm="0">
                                          <p:val>
                                            <p:strVal val="#ppt_w+.3"/>
                                          </p:val>
                                        </p:tav>
                                        <p:tav tm="100000">
                                          <p:val>
                                            <p:strVal val="#ppt_w"/>
                                          </p:val>
                                        </p:tav>
                                      </p:tavLst>
                                    </p:anim>
                                    <p:anim calcmode="lin" valueType="num">
                                      <p:cBhvr>
                                        <p:cTn id="23" dur="1000" fill="hold"/>
                                        <p:tgtEl>
                                          <p:spTgt spid="28"/>
                                        </p:tgtEl>
                                        <p:attrNameLst>
                                          <p:attrName>ppt_h</p:attrName>
                                        </p:attrNameLst>
                                      </p:cBhvr>
                                      <p:tavLst>
                                        <p:tav tm="0">
                                          <p:val>
                                            <p:strVal val="#ppt_h"/>
                                          </p:val>
                                        </p:tav>
                                        <p:tav tm="100000">
                                          <p:val>
                                            <p:strVal val="#ppt_h"/>
                                          </p:val>
                                        </p:tav>
                                      </p:tavLst>
                                    </p:anim>
                                    <p:animEffect transition="in" filter="fade">
                                      <p:cBhvr>
                                        <p:cTn id="24" dur="1000"/>
                                        <p:tgtEl>
                                          <p:spTgt spid="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Lst>
  </p:timing>
</p:sld>
</file>

<file path=ppt/slides/slide2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矩形 24"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549157" y="-975631"/>
            <a:ext cx="583096" cy="838080"/>
          </a:xfrm>
          <a:prstGeom prst="rect">
            <a:avLst/>
          </a:prstGeom>
          <a:solidFill>
            <a:srgbClr val="365B7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 name="矩形 25"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1132253" y="-975631"/>
            <a:ext cx="583096" cy="838080"/>
          </a:xfrm>
          <a:prstGeom prst="rect">
            <a:avLst/>
          </a:prstGeom>
          <a:solidFill>
            <a:srgbClr val="96648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 name="矩形 26"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1715349" y="-975631"/>
            <a:ext cx="583096" cy="838080"/>
          </a:xfrm>
          <a:prstGeom prst="rect">
            <a:avLst/>
          </a:prstGeom>
          <a:solidFill>
            <a:srgbClr val="D06F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 name="矩形 27"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2298446" y="-975631"/>
            <a:ext cx="583096" cy="838080"/>
          </a:xfrm>
          <a:prstGeom prst="rect">
            <a:avLst/>
          </a:prstGeom>
          <a:solidFill>
            <a:srgbClr val="F779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 name="矩形 28"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2881542" y="-975631"/>
            <a:ext cx="583096" cy="838080"/>
          </a:xfrm>
          <a:prstGeom prst="rect">
            <a:avLst/>
          </a:prstGeom>
          <a:solidFill>
            <a:srgbClr val="F8AD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2" name="组合 1"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GrpSpPr/>
          <p:nvPr/>
        </p:nvGrpSpPr>
        <p:grpSpPr>
          <a:xfrm>
            <a:off x="2371726" y="1334273"/>
            <a:ext cx="8039456" cy="2011729"/>
            <a:chOff x="2521662" y="1943949"/>
            <a:chExt cx="7889519" cy="1341409"/>
          </a:xfrm>
        </p:grpSpPr>
        <p:sp>
          <p:nvSpPr>
            <p:cNvPr id="11" name="圆角矩形 10"/>
            <p:cNvSpPr/>
            <p:nvPr/>
          </p:nvSpPr>
          <p:spPr>
            <a:xfrm>
              <a:off x="2521662" y="1943949"/>
              <a:ext cx="7889519" cy="1341409"/>
            </a:xfrm>
            <a:prstGeom prst="roundRect">
              <a:avLst>
                <a:gd name="adj" fmla="val 6909"/>
              </a:avLst>
            </a:prstGeom>
            <a:solidFill>
              <a:srgbClr val="EFEFEF"/>
            </a:solidFill>
            <a:ln w="19050">
              <a:gradFill>
                <a:gsLst>
                  <a:gs pos="89000">
                    <a:schemeClr val="bg1">
                      <a:lumMod val="85000"/>
                    </a:schemeClr>
                  </a:gs>
                  <a:gs pos="0">
                    <a:schemeClr val="bg1"/>
                  </a:gs>
                </a:gsLst>
                <a:lin ang="7200000" scaled="0"/>
              </a:gradFill>
            </a:ln>
            <a:effectLst>
              <a:outerShdw blurRad="254000" dist="127000" dir="8160000" algn="tr" rotWithShape="0">
                <a:prstClr val="black">
                  <a:alpha val="34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 name="矩形 6"/>
            <p:cNvSpPr/>
            <p:nvPr/>
          </p:nvSpPr>
          <p:spPr>
            <a:xfrm>
              <a:off x="3607560" y="2051960"/>
              <a:ext cx="6563854" cy="1125385"/>
            </a:xfrm>
            <a:custGeom>
              <a:avLst/>
              <a:gdLst/>
              <a:ahLst/>
              <a:cxnLst/>
              <a:rect l="l" t="t" r="r" b="b"/>
              <a:pathLst>
                <a:path w="6563854" h="1125385">
                  <a:moveTo>
                    <a:pt x="1" y="0"/>
                  </a:moveTo>
                  <a:lnTo>
                    <a:pt x="6563854" y="0"/>
                  </a:lnTo>
                  <a:lnTo>
                    <a:pt x="6563854" y="1125385"/>
                  </a:lnTo>
                  <a:lnTo>
                    <a:pt x="0" y="1125385"/>
                  </a:lnTo>
                  <a:cubicBezTo>
                    <a:pt x="185435" y="1006937"/>
                    <a:pt x="307745" y="799098"/>
                    <a:pt x="307745" y="562692"/>
                  </a:cubicBezTo>
                  <a:cubicBezTo>
                    <a:pt x="307745" y="326287"/>
                    <a:pt x="185436" y="118449"/>
                    <a:pt x="1" y="0"/>
                  </a:cubicBezTo>
                  <a:close/>
                </a:path>
              </a:pathLst>
            </a:custGeom>
            <a:solidFill>
              <a:srgbClr val="365B7C"/>
            </a:solidFill>
            <a:ln>
              <a:noFill/>
            </a:ln>
            <a:effectLst>
              <a:innerShdw blurRad="63500" dist="50800" dir="81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 name="TextBox 51"/>
            <p:cNvSpPr txBox="1"/>
            <p:nvPr/>
          </p:nvSpPr>
          <p:spPr>
            <a:xfrm>
              <a:off x="2595891" y="2183475"/>
              <a:ext cx="1080120" cy="646331"/>
            </a:xfrm>
            <a:prstGeom prst="rect">
              <a:avLst/>
            </a:prstGeom>
            <a:noFill/>
          </p:spPr>
          <p:txBody>
            <a:bodyPr wrap="square" rtlCol="0">
              <a:spAutoFit/>
            </a:bodyPr>
            <a:lstStyle/>
            <a:p>
              <a:pPr algn="ctr"/>
              <a:r>
                <a:rPr lang="en-US" altLang="zh-CN" sz="3600" b="1" dirty="0">
                  <a:solidFill>
                    <a:srgbClr val="365B7C"/>
                  </a:solidFill>
                  <a:effectLst>
                    <a:innerShdw blurRad="63500" dist="50800" dir="18900000">
                      <a:prstClr val="black">
                        <a:alpha val="50000"/>
                      </a:prstClr>
                    </a:innerShdw>
                  </a:effectLst>
                  <a:latin typeface="Arial" panose="020B0604020202020204" pitchFamily="34" charset="0"/>
                  <a:cs typeface="Arial" panose="020B0604020202020204" pitchFamily="34" charset="0"/>
                </a:rPr>
                <a:t>01</a:t>
              </a:r>
              <a:endParaRPr lang="zh-CN" altLang="en-US" sz="3600" b="1" dirty="0">
                <a:solidFill>
                  <a:srgbClr val="365B7C"/>
                </a:solidFill>
                <a:effectLst>
                  <a:innerShdw blurRad="63500" dist="50800" dir="18900000">
                    <a:prstClr val="black">
                      <a:alpha val="50000"/>
                    </a:prstClr>
                  </a:innerShdw>
                </a:effectLst>
                <a:latin typeface="Arial" panose="020B0604020202020204" pitchFamily="34" charset="0"/>
                <a:cs typeface="Arial" panose="020B0604020202020204" pitchFamily="34" charset="0"/>
              </a:endParaRPr>
            </a:p>
          </p:txBody>
        </p:sp>
        <p:sp>
          <p:nvSpPr>
            <p:cNvPr id="14" name="燕尾形 13"/>
            <p:cNvSpPr/>
            <p:nvPr/>
          </p:nvSpPr>
          <p:spPr>
            <a:xfrm>
              <a:off x="4194709" y="2183475"/>
              <a:ext cx="255488" cy="646331"/>
            </a:xfrm>
            <a:prstGeom prst="chevron">
              <a:avLst>
                <a:gd name="adj" fmla="val 66155"/>
              </a:avLst>
            </a:prstGeom>
            <a:solidFill>
              <a:srgbClr val="FEFEF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sp>
          <p:nvSpPr>
            <p:cNvPr id="15" name="燕尾形 14"/>
            <p:cNvSpPr/>
            <p:nvPr/>
          </p:nvSpPr>
          <p:spPr>
            <a:xfrm>
              <a:off x="4378189" y="2183475"/>
              <a:ext cx="255488" cy="646331"/>
            </a:xfrm>
            <a:prstGeom prst="chevron">
              <a:avLst>
                <a:gd name="adj" fmla="val 66155"/>
              </a:avLst>
            </a:prstGeom>
            <a:solidFill>
              <a:srgbClr val="FEFEF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sp>
          <p:nvSpPr>
            <p:cNvPr id="16" name="Rectangle 42"/>
            <p:cNvSpPr/>
            <p:nvPr/>
          </p:nvSpPr>
          <p:spPr>
            <a:xfrm flipH="1">
              <a:off x="4755106" y="2128102"/>
              <a:ext cx="3108068" cy="210418"/>
            </a:xfrm>
            <a:prstGeom prst="rect">
              <a:avLst/>
            </a:prstGeom>
            <a:noFill/>
            <a:ln w="12700" cap="flat" cmpd="sng" algn="ctr">
              <a:noFill/>
              <a:prstDash val="solid"/>
            </a:ln>
            <a:effectLst/>
          </p:spPr>
          <p:txBody>
            <a:bodyPr lIns="91440" tIns="0" rIns="91440" bIns="0" rtlCol="0" anchor="t"/>
            <a:lstStyle/>
            <a:p>
              <a:r>
                <a:rPr lang="en-US" altLang="zh-CN" sz="2400" b="1" dirty="0">
                  <a:solidFill>
                    <a:schemeClr val="bg1"/>
                  </a:solidFill>
                  <a:latin typeface="KaiTi" panose="02010609060101010101" pitchFamily="49" charset="-122"/>
                  <a:ea typeface="KaiTi" panose="02010609060101010101" pitchFamily="49" charset="-122"/>
                  <a:cs typeface="Arial" panose="020B0604020202020204" pitchFamily="34" charset="0"/>
                </a:rPr>
                <a:t>(</a:t>
              </a:r>
              <a:r>
                <a:rPr lang="zh-CN" altLang="en-US" sz="2400" b="1" dirty="0">
                  <a:solidFill>
                    <a:schemeClr val="bg1"/>
                  </a:solidFill>
                  <a:latin typeface="KaiTi" panose="02010609060101010101" pitchFamily="49" charset="-122"/>
                  <a:ea typeface="KaiTi" panose="02010609060101010101" pitchFamily="49" charset="-122"/>
                  <a:cs typeface="Arial" panose="020B0604020202020204" pitchFamily="34" charset="0"/>
                </a:rPr>
                <a:t>一</a:t>
              </a:r>
              <a:r>
                <a:rPr lang="en-US" altLang="zh-CN" sz="2400" b="1" dirty="0">
                  <a:solidFill>
                    <a:schemeClr val="bg1"/>
                  </a:solidFill>
                  <a:latin typeface="KaiTi" panose="02010609060101010101" pitchFamily="49" charset="-122"/>
                  <a:ea typeface="KaiTi" panose="02010609060101010101" pitchFamily="49" charset="-122"/>
                  <a:cs typeface="Arial" panose="020B0604020202020204" pitchFamily="34" charset="0"/>
                </a:rPr>
                <a:t>)</a:t>
              </a:r>
              <a:r>
                <a:rPr lang="zh-CN" altLang="en-US" sz="2400" b="1" dirty="0">
                  <a:solidFill>
                    <a:schemeClr val="bg1"/>
                  </a:solidFill>
                  <a:latin typeface="KaiTi" panose="02010609060101010101" pitchFamily="49" charset="-122"/>
                  <a:ea typeface="KaiTi" panose="02010609060101010101" pitchFamily="49" charset="-122"/>
                  <a:cs typeface="Arial" panose="020B0604020202020204" pitchFamily="34" charset="0"/>
                </a:rPr>
                <a:t>背景调查的含义</a:t>
              </a:r>
            </a:p>
          </p:txBody>
        </p:sp>
        <p:sp>
          <p:nvSpPr>
            <p:cNvPr id="17" name="Rectangle 42"/>
            <p:cNvSpPr/>
            <p:nvPr/>
          </p:nvSpPr>
          <p:spPr>
            <a:xfrm flipH="1">
              <a:off x="4612898" y="2364725"/>
              <a:ext cx="5477627" cy="407486"/>
            </a:xfrm>
            <a:prstGeom prst="rect">
              <a:avLst/>
            </a:prstGeom>
            <a:noFill/>
            <a:ln w="12700" cap="flat" cmpd="sng" algn="ctr">
              <a:noFill/>
              <a:prstDash val="solid"/>
            </a:ln>
            <a:effectLst/>
          </p:spPr>
          <p:txBody>
            <a:bodyPr lIns="91440" tIns="0" rIns="91440" bIns="0" rtlCol="0" anchor="t"/>
            <a:lstStyle/>
            <a:p>
              <a:r>
                <a:rPr lang="zh-CN" altLang="en-US" sz="2000" dirty="0">
                  <a:solidFill>
                    <a:schemeClr val="bg1"/>
                  </a:solidFill>
                  <a:latin typeface="KaiTi" panose="02010609060101010101" pitchFamily="49" charset="-122"/>
                  <a:ea typeface="KaiTi" panose="02010609060101010101" pitchFamily="49" charset="-122"/>
                </a:rPr>
                <a:t>背景调查是指从外部应聘者提供的证明人或以前工作的单位那里收集材料</a:t>
              </a:r>
              <a:r>
                <a:rPr lang="en-US" altLang="zh-CN" sz="2000" dirty="0">
                  <a:solidFill>
                    <a:schemeClr val="bg1"/>
                  </a:solidFill>
                  <a:latin typeface="KaiTi" panose="02010609060101010101" pitchFamily="49" charset="-122"/>
                  <a:ea typeface="KaiTi" panose="02010609060101010101" pitchFamily="49" charset="-122"/>
                </a:rPr>
                <a:t>,</a:t>
              </a:r>
              <a:r>
                <a:rPr lang="zh-CN" altLang="en-US" sz="2000" dirty="0">
                  <a:solidFill>
                    <a:schemeClr val="bg1"/>
                  </a:solidFill>
                  <a:latin typeface="KaiTi" panose="02010609060101010101" pitchFamily="49" charset="-122"/>
                  <a:ea typeface="KaiTi" panose="02010609060101010101" pitchFamily="49" charset="-122"/>
                </a:rPr>
                <a:t>来核实应聘者的个人资料的行为</a:t>
              </a:r>
              <a:r>
                <a:rPr lang="en-US" altLang="zh-CN" sz="2000" dirty="0">
                  <a:solidFill>
                    <a:schemeClr val="bg1"/>
                  </a:solidFill>
                  <a:latin typeface="KaiTi" panose="02010609060101010101" pitchFamily="49" charset="-122"/>
                  <a:ea typeface="KaiTi" panose="02010609060101010101" pitchFamily="49" charset="-122"/>
                </a:rPr>
                <a:t>,</a:t>
              </a:r>
              <a:r>
                <a:rPr lang="zh-CN" altLang="en-US" sz="2000" dirty="0">
                  <a:solidFill>
                    <a:schemeClr val="bg1"/>
                  </a:solidFill>
                  <a:latin typeface="KaiTi" panose="02010609060101010101" pitchFamily="49" charset="-122"/>
                  <a:ea typeface="KaiTi" panose="02010609060101010101" pitchFamily="49" charset="-122"/>
                </a:rPr>
                <a:t>是一种能直接证明应聘者情况的有效方法。</a:t>
              </a:r>
            </a:p>
            <a:p>
              <a:pPr>
                <a:defRPr/>
              </a:pPr>
              <a:endParaRPr lang="en-US" sz="1200" kern="0" dirty="0">
                <a:solidFill>
                  <a:schemeClr val="bg1"/>
                </a:solidFill>
                <a:latin typeface="Arial" pitchFamily="34" charset="0"/>
                <a:cs typeface="Arial" pitchFamily="34" charset="0"/>
              </a:endParaRPr>
            </a:p>
          </p:txBody>
        </p:sp>
      </p:grpSp>
      <p:grpSp>
        <p:nvGrpSpPr>
          <p:cNvPr id="3" name="组合 2"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GrpSpPr/>
          <p:nvPr/>
        </p:nvGrpSpPr>
        <p:grpSpPr>
          <a:xfrm>
            <a:off x="2216086" y="3726827"/>
            <a:ext cx="8195095" cy="1961633"/>
            <a:chOff x="2521662" y="4197741"/>
            <a:chExt cx="7889519" cy="1781175"/>
          </a:xfrm>
        </p:grpSpPr>
        <p:sp>
          <p:nvSpPr>
            <p:cNvPr id="18" name="圆角矩形 17"/>
            <p:cNvSpPr/>
            <p:nvPr/>
          </p:nvSpPr>
          <p:spPr>
            <a:xfrm>
              <a:off x="2521662" y="4197741"/>
              <a:ext cx="7889519" cy="1781175"/>
            </a:xfrm>
            <a:prstGeom prst="roundRect">
              <a:avLst>
                <a:gd name="adj" fmla="val 6909"/>
              </a:avLst>
            </a:prstGeom>
            <a:solidFill>
              <a:srgbClr val="EFEFEF"/>
            </a:solidFill>
            <a:ln w="19050">
              <a:gradFill>
                <a:gsLst>
                  <a:gs pos="89000">
                    <a:schemeClr val="bg1">
                      <a:lumMod val="85000"/>
                    </a:schemeClr>
                  </a:gs>
                  <a:gs pos="0">
                    <a:schemeClr val="bg1"/>
                  </a:gs>
                </a:gsLst>
                <a:lin ang="7200000" scaled="0"/>
              </a:gradFill>
            </a:ln>
            <a:effectLst>
              <a:outerShdw blurRad="254000" dist="127000" dir="8160000" algn="tr" rotWithShape="0">
                <a:prstClr val="black">
                  <a:alpha val="34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9" name="矩形 6"/>
            <p:cNvSpPr/>
            <p:nvPr/>
          </p:nvSpPr>
          <p:spPr>
            <a:xfrm>
              <a:off x="3648815" y="4422137"/>
              <a:ext cx="6563854" cy="1409748"/>
            </a:xfrm>
            <a:custGeom>
              <a:avLst/>
              <a:gdLst/>
              <a:ahLst/>
              <a:cxnLst/>
              <a:rect l="l" t="t" r="r" b="b"/>
              <a:pathLst>
                <a:path w="6563854" h="1125385">
                  <a:moveTo>
                    <a:pt x="1" y="0"/>
                  </a:moveTo>
                  <a:lnTo>
                    <a:pt x="6563854" y="0"/>
                  </a:lnTo>
                  <a:lnTo>
                    <a:pt x="6563854" y="1125385"/>
                  </a:lnTo>
                  <a:lnTo>
                    <a:pt x="0" y="1125385"/>
                  </a:lnTo>
                  <a:cubicBezTo>
                    <a:pt x="185435" y="1006937"/>
                    <a:pt x="307745" y="799098"/>
                    <a:pt x="307745" y="562692"/>
                  </a:cubicBezTo>
                  <a:cubicBezTo>
                    <a:pt x="307745" y="326287"/>
                    <a:pt x="185436" y="118449"/>
                    <a:pt x="1" y="0"/>
                  </a:cubicBezTo>
                  <a:close/>
                </a:path>
              </a:pathLst>
            </a:custGeom>
            <a:solidFill>
              <a:srgbClr val="D06F83"/>
            </a:solidFill>
            <a:ln>
              <a:noFill/>
            </a:ln>
            <a:effectLst>
              <a:innerShdw blurRad="63500" dist="50800" dir="81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0" name="TextBox 60"/>
            <p:cNvSpPr txBox="1"/>
            <p:nvPr/>
          </p:nvSpPr>
          <p:spPr>
            <a:xfrm>
              <a:off x="2671421" y="4886268"/>
              <a:ext cx="1080120" cy="646331"/>
            </a:xfrm>
            <a:prstGeom prst="rect">
              <a:avLst/>
            </a:prstGeom>
            <a:noFill/>
          </p:spPr>
          <p:txBody>
            <a:bodyPr wrap="square" rtlCol="0">
              <a:spAutoFit/>
            </a:bodyPr>
            <a:lstStyle/>
            <a:p>
              <a:pPr algn="ctr"/>
              <a:r>
                <a:rPr lang="en-US" altLang="zh-CN" sz="3600" b="1" dirty="0">
                  <a:solidFill>
                    <a:srgbClr val="D06F83"/>
                  </a:solidFill>
                  <a:effectLst>
                    <a:innerShdw blurRad="63500" dist="50800" dir="18900000">
                      <a:prstClr val="black">
                        <a:alpha val="50000"/>
                      </a:prstClr>
                    </a:innerShdw>
                  </a:effectLst>
                  <a:latin typeface="Arial" panose="020B0604020202020204" pitchFamily="34" charset="0"/>
                  <a:cs typeface="Arial" panose="020B0604020202020204" pitchFamily="34" charset="0"/>
                </a:rPr>
                <a:t>02</a:t>
              </a:r>
              <a:endParaRPr lang="zh-CN" altLang="en-US" sz="3600" b="1" dirty="0">
                <a:solidFill>
                  <a:srgbClr val="D06F83"/>
                </a:solidFill>
                <a:effectLst>
                  <a:innerShdw blurRad="63500" dist="50800" dir="18900000">
                    <a:prstClr val="black">
                      <a:alpha val="50000"/>
                    </a:prstClr>
                  </a:innerShdw>
                </a:effectLst>
                <a:latin typeface="Arial" panose="020B0604020202020204" pitchFamily="34" charset="0"/>
                <a:cs typeface="Arial" panose="020B0604020202020204" pitchFamily="34" charset="0"/>
              </a:endParaRPr>
            </a:p>
          </p:txBody>
        </p:sp>
        <p:sp>
          <p:nvSpPr>
            <p:cNvPr id="21" name="燕尾形 20"/>
            <p:cNvSpPr/>
            <p:nvPr/>
          </p:nvSpPr>
          <p:spPr>
            <a:xfrm>
              <a:off x="4194709" y="4739187"/>
              <a:ext cx="255488" cy="646331"/>
            </a:xfrm>
            <a:prstGeom prst="chevron">
              <a:avLst>
                <a:gd name="adj" fmla="val 66155"/>
              </a:avLst>
            </a:prstGeom>
            <a:solidFill>
              <a:srgbClr val="FEFEF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sp>
          <p:nvSpPr>
            <p:cNvPr id="22" name="燕尾形 21"/>
            <p:cNvSpPr/>
            <p:nvPr/>
          </p:nvSpPr>
          <p:spPr>
            <a:xfrm>
              <a:off x="4384571" y="4726768"/>
              <a:ext cx="255488" cy="646331"/>
            </a:xfrm>
            <a:prstGeom prst="chevron">
              <a:avLst>
                <a:gd name="adj" fmla="val 66155"/>
              </a:avLst>
            </a:prstGeom>
            <a:solidFill>
              <a:srgbClr val="FEFEF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sp>
          <p:nvSpPr>
            <p:cNvPr id="23" name="Rectangle 42"/>
            <p:cNvSpPr/>
            <p:nvPr/>
          </p:nvSpPr>
          <p:spPr>
            <a:xfrm flipH="1">
              <a:off x="4378189" y="4657725"/>
              <a:ext cx="2370240" cy="347966"/>
            </a:xfrm>
            <a:prstGeom prst="rect">
              <a:avLst/>
            </a:prstGeom>
            <a:noFill/>
            <a:ln w="12700" cap="flat" cmpd="sng" algn="ctr">
              <a:noFill/>
              <a:prstDash val="solid"/>
            </a:ln>
            <a:effectLst/>
          </p:spPr>
          <p:txBody>
            <a:bodyPr lIns="91440" tIns="0" rIns="91440" bIns="0" rtlCol="0" anchor="t"/>
            <a:lstStyle/>
            <a:p>
              <a:endParaRPr lang="zh-CN" altLang="en-US" sz="1400" b="1" dirty="0">
                <a:solidFill>
                  <a:schemeClr val="bg1"/>
                </a:solidFill>
                <a:latin typeface="Arial" panose="020B0604020202020204" pitchFamily="34" charset="0"/>
                <a:cs typeface="Arial" panose="020B0604020202020204" pitchFamily="34" charset="0"/>
              </a:endParaRPr>
            </a:p>
          </p:txBody>
        </p:sp>
        <p:sp>
          <p:nvSpPr>
            <p:cNvPr id="24" name="Rectangle 42"/>
            <p:cNvSpPr/>
            <p:nvPr/>
          </p:nvSpPr>
          <p:spPr>
            <a:xfrm flipH="1">
              <a:off x="4575494" y="4750631"/>
              <a:ext cx="5643557" cy="730651"/>
            </a:xfrm>
            <a:prstGeom prst="rect">
              <a:avLst/>
            </a:prstGeom>
            <a:noFill/>
            <a:ln w="12700" cap="flat" cmpd="sng" algn="ctr">
              <a:noFill/>
              <a:prstDash val="solid"/>
            </a:ln>
            <a:effectLst/>
          </p:spPr>
          <p:txBody>
            <a:bodyPr lIns="91440" tIns="0" rIns="91440" bIns="0" rtlCol="0" anchor="t"/>
            <a:lstStyle/>
            <a:p>
              <a:r>
                <a:rPr lang="en-US" altLang="zh-CN" sz="2000" dirty="0">
                  <a:solidFill>
                    <a:schemeClr val="bg1"/>
                  </a:solidFill>
                  <a:latin typeface="KaiTi" panose="02010609060101010101" pitchFamily="49" charset="-122"/>
                  <a:ea typeface="KaiTi" panose="02010609060101010101" pitchFamily="49" charset="-122"/>
                </a:rPr>
                <a:t>(1)</a:t>
              </a:r>
              <a:r>
                <a:rPr lang="zh-CN" altLang="en-US" sz="2000" dirty="0">
                  <a:solidFill>
                    <a:schemeClr val="bg1"/>
                  </a:solidFill>
                  <a:latin typeface="KaiTi" panose="02010609060101010101" pitchFamily="49" charset="-122"/>
                  <a:ea typeface="KaiTi" panose="02010609060101010101" pitchFamily="49" charset="-122"/>
                </a:rPr>
                <a:t>要确定应聘者所提供的以往情况的信息是否真实、准确 </a:t>
              </a:r>
            </a:p>
            <a:p>
              <a:r>
                <a:rPr lang="en-US" altLang="zh-CN" sz="2000" dirty="0">
                  <a:solidFill>
                    <a:schemeClr val="bg1"/>
                  </a:solidFill>
                  <a:latin typeface="KaiTi" panose="02010609060101010101" pitchFamily="49" charset="-122"/>
                  <a:ea typeface="KaiTi" panose="02010609060101010101" pitchFamily="49" charset="-122"/>
                </a:rPr>
                <a:t>(2)</a:t>
              </a:r>
              <a:r>
                <a:rPr lang="zh-CN" altLang="en-US" sz="2000" dirty="0">
                  <a:solidFill>
                    <a:schemeClr val="bg1"/>
                  </a:solidFill>
                  <a:latin typeface="KaiTi" panose="02010609060101010101" pitchFamily="49" charset="-122"/>
                  <a:ea typeface="KaiTi" panose="02010609060101010101" pitchFamily="49" charset="-122"/>
                </a:rPr>
                <a:t>要查明损害性的信息</a:t>
              </a:r>
              <a:r>
                <a:rPr lang="en-US" altLang="zh-CN" sz="2000" dirty="0">
                  <a:solidFill>
                    <a:schemeClr val="bg1"/>
                  </a:solidFill>
                  <a:latin typeface="KaiTi" panose="02010609060101010101" pitchFamily="49" charset="-122"/>
                  <a:ea typeface="KaiTi" panose="02010609060101010101" pitchFamily="49" charset="-122"/>
                </a:rPr>
                <a:t>,</a:t>
              </a:r>
              <a:r>
                <a:rPr lang="zh-CN" altLang="en-US" sz="2000" dirty="0">
                  <a:solidFill>
                    <a:schemeClr val="bg1"/>
                  </a:solidFill>
                  <a:latin typeface="KaiTi" panose="02010609060101010101" pitchFamily="49" charset="-122"/>
                  <a:ea typeface="KaiTi" panose="02010609060101010101" pitchFamily="49" charset="-122"/>
                </a:rPr>
                <a:t>如犯罪记录和吊销驾照的记录</a:t>
              </a:r>
            </a:p>
            <a:p>
              <a:pPr>
                <a:defRPr/>
              </a:pPr>
              <a:r>
                <a:rPr lang="en-US" sz="2000" kern="0" dirty="0">
                  <a:solidFill>
                    <a:schemeClr val="bg1"/>
                  </a:solidFill>
                  <a:latin typeface="KaiTi" panose="02010609060101010101" pitchFamily="49" charset="-122"/>
                  <a:ea typeface="KaiTi" panose="02010609060101010101" pitchFamily="49" charset="-122"/>
                  <a:cs typeface="Arial" pitchFamily="34" charset="0"/>
                </a:rPr>
                <a:t> </a:t>
              </a:r>
            </a:p>
          </p:txBody>
        </p:sp>
      </p:grpSp>
      <p:cxnSp>
        <p:nvCxnSpPr>
          <p:cNvPr id="37" name="直接连接符 36"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CxnSpPr/>
          <p:nvPr/>
        </p:nvCxnSpPr>
        <p:spPr>
          <a:xfrm>
            <a:off x="3246637" y="1273629"/>
            <a:ext cx="5770860"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38" name="文本框 37"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txBox="1"/>
          <p:nvPr/>
        </p:nvSpPr>
        <p:spPr>
          <a:xfrm>
            <a:off x="4957859" y="551971"/>
            <a:ext cx="1877437" cy="523220"/>
          </a:xfrm>
          <a:prstGeom prst="rect">
            <a:avLst/>
          </a:prstGeom>
          <a:noFill/>
        </p:spPr>
        <p:txBody>
          <a:bodyPr wrap="none" rtlCol="0">
            <a:spAutoFit/>
          </a:bodyPr>
          <a:lstStyle/>
          <a:p>
            <a:pPr algn="ctr"/>
            <a:r>
              <a:rPr lang="zh-CN" altLang="en-US" sz="2800" b="1" spc="500" dirty="0">
                <a:solidFill>
                  <a:schemeClr val="bg1">
                    <a:lumMod val="50000"/>
                  </a:schemeClr>
                </a:solidFill>
                <a:latin typeface="微软雅黑" panose="020B0503020204020204" pitchFamily="34" charset="-122"/>
                <a:ea typeface="微软雅黑" panose="020B0503020204020204" pitchFamily="34" charset="-122"/>
                <a:cs typeface="Arial" panose="020B0604020202020204" pitchFamily="34" charset="0"/>
              </a:rPr>
              <a:t>背景调查</a:t>
            </a:r>
            <a:endParaRPr lang="en-US" altLang="zh-CN" sz="2800" b="1" spc="500" dirty="0">
              <a:solidFill>
                <a:schemeClr val="bg1">
                  <a:lumMod val="50000"/>
                </a:schemeClr>
              </a:solidFill>
              <a:latin typeface="微软雅黑" panose="020B0503020204020204" pitchFamily="34" charset="-122"/>
              <a:ea typeface="微软雅黑" panose="020B0503020204020204" pitchFamily="34" charset="-122"/>
              <a:cs typeface="Arial" panose="020B0604020202020204" pitchFamily="34" charset="0"/>
            </a:endParaRPr>
          </a:p>
        </p:txBody>
      </p:sp>
      <p:sp>
        <p:nvSpPr>
          <p:cNvPr id="39" name="椭圆 38"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flipH="1">
            <a:off x="2686180" y="813581"/>
            <a:ext cx="157493" cy="157493"/>
          </a:xfrm>
          <a:prstGeom prst="ellipse">
            <a:avLst/>
          </a:prstGeom>
          <a:solidFill>
            <a:srgbClr val="D06F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0" name="椭圆 39"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flipH="1">
            <a:off x="2686180" y="335956"/>
            <a:ext cx="321030" cy="321030"/>
          </a:xfrm>
          <a:prstGeom prst="ellipse">
            <a:avLst/>
          </a:prstGeom>
          <a:solidFill>
            <a:srgbClr val="966481"/>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1" name="椭圆 40"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flipH="1">
            <a:off x="2991678" y="806317"/>
            <a:ext cx="219803" cy="219803"/>
          </a:xfrm>
          <a:prstGeom prst="ellipse">
            <a:avLst/>
          </a:prstGeom>
          <a:solidFill>
            <a:srgbClr val="365B7C"/>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2" name="椭圆 41"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flipH="1">
            <a:off x="2031169" y="697840"/>
            <a:ext cx="164852" cy="164852"/>
          </a:xfrm>
          <a:prstGeom prst="ellipse">
            <a:avLst/>
          </a:prstGeom>
          <a:solidFill>
            <a:srgbClr val="F779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3" name="椭圆 42"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9354354" y="755438"/>
            <a:ext cx="157493" cy="157493"/>
          </a:xfrm>
          <a:prstGeom prst="ellipse">
            <a:avLst/>
          </a:prstGeom>
          <a:solidFill>
            <a:srgbClr val="D06F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4" name="椭圆 43"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9190817" y="277813"/>
            <a:ext cx="321030" cy="321030"/>
          </a:xfrm>
          <a:prstGeom prst="ellipse">
            <a:avLst/>
          </a:prstGeom>
          <a:solidFill>
            <a:srgbClr val="966481"/>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5" name="椭圆 44"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a:off x="8986546" y="748174"/>
            <a:ext cx="219803" cy="219803"/>
          </a:xfrm>
          <a:prstGeom prst="ellipse">
            <a:avLst/>
          </a:prstGeom>
          <a:solidFill>
            <a:srgbClr val="365B7C"/>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6" name="椭圆 45"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a:off x="10002006" y="639697"/>
            <a:ext cx="164852" cy="164852"/>
          </a:xfrm>
          <a:prstGeom prst="ellipse">
            <a:avLst/>
          </a:prstGeom>
          <a:solidFill>
            <a:srgbClr val="F779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 name="e7d195523061f1c0"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hidden="1"/>
          <p:cNvSpPr txBox="1"/>
          <p:nvPr/>
        </p:nvSpPr>
        <p:spPr>
          <a:xfrm>
            <a:off x="-355600" y="1803400"/>
            <a:ext cx="293927" cy="1016000"/>
          </a:xfrm>
          <a:prstGeom prst="rect">
            <a:avLst/>
          </a:prstGeom>
          <a:noFill/>
        </p:spPr>
        <p:txBody>
          <a:bodyPr vert="wordArtVert" rtlCol="0">
            <a:spAutoFit/>
          </a:bodyPr>
          <a:lstStyle/>
          <a:p>
            <a:r>
              <a:rPr lang="en-US" altLang="zh-CN" sz="100"/>
              <a:t>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a:t>
            </a:r>
            <a:endParaRPr lang="zh-CN" altLang="en-US" sz="100"/>
          </a:p>
        </p:txBody>
      </p:sp>
      <p:sp>
        <p:nvSpPr>
          <p:cNvPr id="6" name="矩形 5"/>
          <p:cNvSpPr/>
          <p:nvPr/>
        </p:nvSpPr>
        <p:spPr>
          <a:xfrm>
            <a:off x="4300537" y="3955055"/>
            <a:ext cx="2954655" cy="461665"/>
          </a:xfrm>
          <a:prstGeom prst="rect">
            <a:avLst/>
          </a:prstGeom>
        </p:spPr>
        <p:txBody>
          <a:bodyPr wrap="none">
            <a:spAutoFit/>
          </a:bodyPr>
          <a:lstStyle/>
          <a:p>
            <a:r>
              <a:rPr lang="en-US" altLang="zh-CN" sz="2400" dirty="0">
                <a:solidFill>
                  <a:schemeClr val="bg1"/>
                </a:solidFill>
                <a:latin typeface="KaiTi" panose="02010609060101010101" pitchFamily="49" charset="-122"/>
                <a:ea typeface="KaiTi" panose="02010609060101010101" pitchFamily="49" charset="-122"/>
              </a:rPr>
              <a:t>(</a:t>
            </a:r>
            <a:r>
              <a:rPr lang="zh-CN" altLang="en-US" sz="2400" dirty="0">
                <a:solidFill>
                  <a:schemeClr val="bg1"/>
                </a:solidFill>
                <a:latin typeface="KaiTi" panose="02010609060101010101" pitchFamily="49" charset="-122"/>
                <a:ea typeface="KaiTi" panose="02010609060101010101" pitchFamily="49" charset="-122"/>
              </a:rPr>
              <a:t>二</a:t>
            </a:r>
            <a:r>
              <a:rPr lang="en-US" altLang="zh-CN" sz="2400" dirty="0">
                <a:solidFill>
                  <a:schemeClr val="bg1"/>
                </a:solidFill>
                <a:latin typeface="KaiTi" panose="02010609060101010101" pitchFamily="49" charset="-122"/>
                <a:ea typeface="KaiTi" panose="02010609060101010101" pitchFamily="49" charset="-122"/>
              </a:rPr>
              <a:t>)</a:t>
            </a:r>
            <a:r>
              <a:rPr lang="zh-CN" altLang="en-US" sz="2400" dirty="0">
                <a:solidFill>
                  <a:schemeClr val="bg1"/>
                </a:solidFill>
                <a:latin typeface="KaiTi" panose="02010609060101010101" pitchFamily="49" charset="-122"/>
                <a:ea typeface="KaiTi" panose="02010609060101010101" pitchFamily="49" charset="-122"/>
              </a:rPr>
              <a:t>背景调查的目的</a:t>
            </a:r>
          </a:p>
        </p:txBody>
      </p:sp>
    </p:spTree>
    <p:extLst>
      <p:ext uri="{BB962C8B-B14F-4D97-AF65-F5344CB8AC3E}">
        <p14:creationId xmlns:p14="http://schemas.microsoft.com/office/powerpoint/2010/main" val="1972211399"/>
      </p:ext>
    </p:extLst>
  </p:cSld>
  <p:clrMapOvr>
    <a:masterClrMapping/>
  </p:clrMapOvr>
  <p:transition spd="slow" advTm="0">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44000"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750" fill="hold"/>
                                        <p:tgtEl>
                                          <p:spTgt spid="2"/>
                                        </p:tgtEl>
                                        <p:attrNameLst>
                                          <p:attrName>ppt_x</p:attrName>
                                        </p:attrNameLst>
                                      </p:cBhvr>
                                      <p:tavLst>
                                        <p:tav tm="0">
                                          <p:val>
                                            <p:strVal val="0-#ppt_w/2"/>
                                          </p:val>
                                        </p:tav>
                                        <p:tav tm="100000">
                                          <p:val>
                                            <p:strVal val="#ppt_x"/>
                                          </p:val>
                                        </p:tav>
                                      </p:tavLst>
                                    </p:anim>
                                    <p:anim calcmode="lin" valueType="num">
                                      <p:cBhvr additive="base">
                                        <p:cTn id="8" dur="750" fill="hold"/>
                                        <p:tgtEl>
                                          <p:spTgt spid="2"/>
                                        </p:tgtEl>
                                        <p:attrNameLst>
                                          <p:attrName>ppt_y</p:attrName>
                                        </p:attrNameLst>
                                      </p:cBhvr>
                                      <p:tavLst>
                                        <p:tav tm="0">
                                          <p:val>
                                            <p:strVal val="#ppt_y"/>
                                          </p:val>
                                        </p:tav>
                                        <p:tav tm="100000">
                                          <p:val>
                                            <p:strVal val="#ppt_y"/>
                                          </p:val>
                                        </p:tav>
                                      </p:tavLst>
                                    </p:anim>
                                  </p:childTnLst>
                                </p:cTn>
                              </p:par>
                            </p:childTnLst>
                          </p:cTn>
                        </p:par>
                        <p:par>
                          <p:cTn id="9" fill="hold">
                            <p:stCondLst>
                              <p:cond delay="750"/>
                            </p:stCondLst>
                            <p:childTnLst>
                              <p:par>
                                <p:cTn id="10" presetID="2" presetClass="entr" presetSubtype="8" decel="44000" fill="hold" nodeType="afterEffect">
                                  <p:stCondLst>
                                    <p:cond delay="0"/>
                                  </p:stCondLst>
                                  <p:childTnLst>
                                    <p:set>
                                      <p:cBhvr>
                                        <p:cTn id="11" dur="1" fill="hold">
                                          <p:stCondLst>
                                            <p:cond delay="0"/>
                                          </p:stCondLst>
                                        </p:cTn>
                                        <p:tgtEl>
                                          <p:spTgt spid="3"/>
                                        </p:tgtEl>
                                        <p:attrNameLst>
                                          <p:attrName>style.visibility</p:attrName>
                                        </p:attrNameLst>
                                      </p:cBhvr>
                                      <p:to>
                                        <p:strVal val="visible"/>
                                      </p:to>
                                    </p:set>
                                    <p:anim calcmode="lin" valueType="num">
                                      <p:cBhvr additive="base">
                                        <p:cTn id="12" dur="750" fill="hold"/>
                                        <p:tgtEl>
                                          <p:spTgt spid="3"/>
                                        </p:tgtEl>
                                        <p:attrNameLst>
                                          <p:attrName>ppt_x</p:attrName>
                                        </p:attrNameLst>
                                      </p:cBhvr>
                                      <p:tavLst>
                                        <p:tav tm="0">
                                          <p:val>
                                            <p:strVal val="0-#ppt_w/2"/>
                                          </p:val>
                                        </p:tav>
                                        <p:tav tm="100000">
                                          <p:val>
                                            <p:strVal val="#ppt_x"/>
                                          </p:val>
                                        </p:tav>
                                      </p:tavLst>
                                    </p:anim>
                                    <p:anim calcmode="lin" valueType="num">
                                      <p:cBhvr additive="base">
                                        <p:cTn id="13" dur="750" fill="hold"/>
                                        <p:tgtEl>
                                          <p:spTgt spid="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矩形 24"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549157" y="-975631"/>
            <a:ext cx="583096" cy="838080"/>
          </a:xfrm>
          <a:prstGeom prst="rect">
            <a:avLst/>
          </a:prstGeom>
          <a:solidFill>
            <a:srgbClr val="365B7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 name="矩形 25"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1132253" y="-975631"/>
            <a:ext cx="583096" cy="838080"/>
          </a:xfrm>
          <a:prstGeom prst="rect">
            <a:avLst/>
          </a:prstGeom>
          <a:solidFill>
            <a:srgbClr val="96648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 name="矩形 26"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1715349" y="-975631"/>
            <a:ext cx="583096" cy="838080"/>
          </a:xfrm>
          <a:prstGeom prst="rect">
            <a:avLst/>
          </a:prstGeom>
          <a:solidFill>
            <a:srgbClr val="D06F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 name="矩形 27"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2298446" y="-975631"/>
            <a:ext cx="583096" cy="838080"/>
          </a:xfrm>
          <a:prstGeom prst="rect">
            <a:avLst/>
          </a:prstGeom>
          <a:solidFill>
            <a:srgbClr val="F779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 name="矩形 28"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2881542" y="-975631"/>
            <a:ext cx="583096" cy="838080"/>
          </a:xfrm>
          <a:prstGeom prst="rect">
            <a:avLst/>
          </a:prstGeom>
          <a:solidFill>
            <a:srgbClr val="F8AD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3" name="组合 2"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GrpSpPr/>
          <p:nvPr/>
        </p:nvGrpSpPr>
        <p:grpSpPr>
          <a:xfrm>
            <a:off x="3045397" y="5333427"/>
            <a:ext cx="8654388" cy="1242412"/>
            <a:chOff x="1767275" y="3266502"/>
            <a:chExt cx="8654388" cy="1242412"/>
          </a:xfrm>
        </p:grpSpPr>
        <p:sp>
          <p:nvSpPr>
            <p:cNvPr id="64" name="Freeform 40"/>
            <p:cNvSpPr>
              <a:spLocks/>
            </p:cNvSpPr>
            <p:nvPr/>
          </p:nvSpPr>
          <p:spPr bwMode="auto">
            <a:xfrm flipH="1">
              <a:off x="9898020" y="4044501"/>
              <a:ext cx="463966" cy="455147"/>
            </a:xfrm>
            <a:custGeom>
              <a:avLst/>
              <a:gdLst/>
              <a:ahLst/>
              <a:cxnLst/>
              <a:rect l="l" t="t" r="r" b="b"/>
              <a:pathLst>
                <a:path w="1547910" h="1518490">
                  <a:moveTo>
                    <a:pt x="735325" y="0"/>
                  </a:moveTo>
                  <a:cubicBezTo>
                    <a:pt x="1125922" y="0"/>
                    <a:pt x="1099882" y="195344"/>
                    <a:pt x="1099882" y="273482"/>
                  </a:cubicBezTo>
                  <a:cubicBezTo>
                    <a:pt x="1099882" y="338596"/>
                    <a:pt x="1047802" y="533941"/>
                    <a:pt x="1034783" y="612078"/>
                  </a:cubicBezTo>
                  <a:cubicBezTo>
                    <a:pt x="1008743" y="677193"/>
                    <a:pt x="995723" y="755331"/>
                    <a:pt x="1021763" y="794399"/>
                  </a:cubicBezTo>
                  <a:cubicBezTo>
                    <a:pt x="1034783" y="820445"/>
                    <a:pt x="1073842" y="872537"/>
                    <a:pt x="1243100" y="963698"/>
                  </a:cubicBezTo>
                  <a:cubicBezTo>
                    <a:pt x="1399339" y="1054858"/>
                    <a:pt x="1581617" y="1067881"/>
                    <a:pt x="1542557" y="1289271"/>
                  </a:cubicBezTo>
                  <a:cubicBezTo>
                    <a:pt x="1520081" y="1379197"/>
                    <a:pt x="1500030" y="1452144"/>
                    <a:pt x="1480009" y="1518490"/>
                  </a:cubicBezTo>
                  <a:lnTo>
                    <a:pt x="0" y="1518490"/>
                  </a:lnTo>
                  <a:cubicBezTo>
                    <a:pt x="15993" y="1434519"/>
                    <a:pt x="15303" y="1372240"/>
                    <a:pt x="45272" y="1302294"/>
                  </a:cubicBezTo>
                  <a:cubicBezTo>
                    <a:pt x="71312" y="1211134"/>
                    <a:pt x="97352" y="1119973"/>
                    <a:pt x="279630" y="1041835"/>
                  </a:cubicBezTo>
                  <a:cubicBezTo>
                    <a:pt x="461908" y="963698"/>
                    <a:pt x="579087" y="911606"/>
                    <a:pt x="579087" y="911606"/>
                  </a:cubicBezTo>
                  <a:cubicBezTo>
                    <a:pt x="579087" y="911528"/>
                    <a:pt x="579093" y="820440"/>
                    <a:pt x="592107" y="807422"/>
                  </a:cubicBezTo>
                  <a:cubicBezTo>
                    <a:pt x="605127" y="807422"/>
                    <a:pt x="631166" y="768354"/>
                    <a:pt x="605127" y="729285"/>
                  </a:cubicBezTo>
                  <a:cubicBezTo>
                    <a:pt x="592107" y="677193"/>
                    <a:pt x="566067" y="625101"/>
                    <a:pt x="566067" y="599055"/>
                  </a:cubicBezTo>
                  <a:cubicBezTo>
                    <a:pt x="566067" y="573009"/>
                    <a:pt x="344729" y="0"/>
                    <a:pt x="735325" y="0"/>
                  </a:cubicBezTo>
                  <a:close/>
                </a:path>
              </a:pathLst>
            </a:custGeom>
            <a:solidFill>
              <a:schemeClr val="bg1">
                <a:lumMod val="75000"/>
              </a:schemeClr>
            </a:solidFill>
            <a:ln w="9525">
              <a:noFill/>
              <a:round/>
              <a:headEnd/>
              <a:tailEnd/>
            </a:ln>
          </p:spPr>
          <p:txBody>
            <a:bodyPr/>
            <a:lstStyle/>
            <a:p>
              <a:endParaRPr lang="zh-TW" altLang="en-US"/>
            </a:p>
          </p:txBody>
        </p:sp>
        <p:sp>
          <p:nvSpPr>
            <p:cNvPr id="65" name="Freeform 41"/>
            <p:cNvSpPr>
              <a:spLocks/>
            </p:cNvSpPr>
            <p:nvPr/>
          </p:nvSpPr>
          <p:spPr bwMode="auto">
            <a:xfrm flipH="1">
              <a:off x="10054382" y="4274804"/>
              <a:ext cx="156073" cy="230303"/>
            </a:xfrm>
            <a:custGeom>
              <a:avLst/>
              <a:gdLst>
                <a:gd name="T0" fmla="*/ 2147483647 w 40"/>
                <a:gd name="T1" fmla="*/ 2147483647 h 59"/>
                <a:gd name="T2" fmla="*/ 2147483647 w 40"/>
                <a:gd name="T3" fmla="*/ 2147483647 h 59"/>
                <a:gd name="T4" fmla="*/ 2147483647 w 40"/>
                <a:gd name="T5" fmla="*/ 0 h 59"/>
                <a:gd name="T6" fmla="*/ 2147483647 w 40"/>
                <a:gd name="T7" fmla="*/ 2147483647 h 59"/>
                <a:gd name="T8" fmla="*/ 2147483647 w 40"/>
                <a:gd name="T9" fmla="*/ 2147483647 h 59"/>
                <a:gd name="T10" fmla="*/ 2147483647 w 40"/>
                <a:gd name="T11" fmla="*/ 2147483647 h 59"/>
                <a:gd name="T12" fmla="*/ 2147483647 w 40"/>
                <a:gd name="T13" fmla="*/ 2147483647 h 59"/>
                <a:gd name="T14" fmla="*/ 2147483647 w 40"/>
                <a:gd name="T15" fmla="*/ 2147483647 h 59"/>
                <a:gd name="T16" fmla="*/ 0 60000 65536"/>
                <a:gd name="T17" fmla="*/ 0 60000 65536"/>
                <a:gd name="T18" fmla="*/ 0 60000 65536"/>
                <a:gd name="T19" fmla="*/ 0 60000 65536"/>
                <a:gd name="T20" fmla="*/ 0 60000 65536"/>
                <a:gd name="T21" fmla="*/ 0 60000 65536"/>
                <a:gd name="T22" fmla="*/ 0 60000 65536"/>
                <a:gd name="T23" fmla="*/ 0 60000 65536"/>
                <a:gd name="T24" fmla="*/ 0 w 40"/>
                <a:gd name="T25" fmla="*/ 0 h 59"/>
                <a:gd name="T26" fmla="*/ 40 w 40"/>
                <a:gd name="T27" fmla="*/ 59 h 5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0" h="59">
                  <a:moveTo>
                    <a:pt x="1" y="59"/>
                  </a:moveTo>
                  <a:cubicBezTo>
                    <a:pt x="1" y="59"/>
                    <a:pt x="19" y="21"/>
                    <a:pt x="40" y="4"/>
                  </a:cubicBezTo>
                  <a:cubicBezTo>
                    <a:pt x="40" y="4"/>
                    <a:pt x="37" y="2"/>
                    <a:pt x="37" y="0"/>
                  </a:cubicBezTo>
                  <a:cubicBezTo>
                    <a:pt x="37" y="0"/>
                    <a:pt x="16" y="14"/>
                    <a:pt x="15" y="15"/>
                  </a:cubicBezTo>
                  <a:cubicBezTo>
                    <a:pt x="14" y="16"/>
                    <a:pt x="13" y="16"/>
                    <a:pt x="12" y="15"/>
                  </a:cubicBezTo>
                  <a:cubicBezTo>
                    <a:pt x="11" y="14"/>
                    <a:pt x="5" y="3"/>
                    <a:pt x="5" y="3"/>
                  </a:cubicBezTo>
                  <a:cubicBezTo>
                    <a:pt x="5" y="3"/>
                    <a:pt x="3" y="10"/>
                    <a:pt x="4" y="11"/>
                  </a:cubicBezTo>
                  <a:cubicBezTo>
                    <a:pt x="4" y="13"/>
                    <a:pt x="0" y="49"/>
                    <a:pt x="1" y="59"/>
                  </a:cubicBezTo>
                  <a:close/>
                </a:path>
              </a:pathLst>
            </a:custGeom>
            <a:solidFill>
              <a:srgbClr val="FFFFFF"/>
            </a:solidFill>
            <a:ln w="9525">
              <a:noFill/>
              <a:round/>
              <a:headEnd/>
              <a:tailEnd/>
            </a:ln>
          </p:spPr>
          <p:txBody>
            <a:bodyPr/>
            <a:lstStyle/>
            <a:p>
              <a:endParaRPr lang="zh-TW" altLang="en-US"/>
            </a:p>
          </p:txBody>
        </p:sp>
        <p:sp>
          <p:nvSpPr>
            <p:cNvPr id="66" name="Freeform 42"/>
            <p:cNvSpPr>
              <a:spLocks/>
            </p:cNvSpPr>
            <p:nvPr/>
          </p:nvSpPr>
          <p:spPr bwMode="auto">
            <a:xfrm flipH="1">
              <a:off x="10144389" y="4325717"/>
              <a:ext cx="66141" cy="183195"/>
            </a:xfrm>
            <a:custGeom>
              <a:avLst/>
              <a:gdLst>
                <a:gd name="T0" fmla="*/ 0 w 17"/>
                <a:gd name="T1" fmla="*/ 2147483647 h 47"/>
                <a:gd name="T2" fmla="*/ 2147483647 w 17"/>
                <a:gd name="T3" fmla="*/ 2147483647 h 47"/>
                <a:gd name="T4" fmla="*/ 2147483647 w 17"/>
                <a:gd name="T5" fmla="*/ 1183728112 h 47"/>
                <a:gd name="T6" fmla="*/ 2147483647 w 17"/>
                <a:gd name="T7" fmla="*/ 507312048 h 47"/>
                <a:gd name="T8" fmla="*/ 1684852866 w 17"/>
                <a:gd name="T9" fmla="*/ 845520080 h 47"/>
                <a:gd name="T10" fmla="*/ 168482691 w 17"/>
                <a:gd name="T11" fmla="*/ 2147483647 h 47"/>
                <a:gd name="T12" fmla="*/ 0 w 17"/>
                <a:gd name="T13" fmla="*/ 2147483647 h 47"/>
                <a:gd name="T14" fmla="*/ 0 60000 65536"/>
                <a:gd name="T15" fmla="*/ 0 60000 65536"/>
                <a:gd name="T16" fmla="*/ 0 60000 65536"/>
                <a:gd name="T17" fmla="*/ 0 60000 65536"/>
                <a:gd name="T18" fmla="*/ 0 60000 65536"/>
                <a:gd name="T19" fmla="*/ 0 60000 65536"/>
                <a:gd name="T20" fmla="*/ 0 60000 65536"/>
                <a:gd name="T21" fmla="*/ 0 w 17"/>
                <a:gd name="T22" fmla="*/ 0 h 47"/>
                <a:gd name="T23" fmla="*/ 17 w 17"/>
                <a:gd name="T24" fmla="*/ 47 h 4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7" h="47">
                  <a:moveTo>
                    <a:pt x="0" y="47"/>
                  </a:moveTo>
                  <a:cubicBezTo>
                    <a:pt x="0" y="47"/>
                    <a:pt x="14" y="25"/>
                    <a:pt x="13" y="14"/>
                  </a:cubicBezTo>
                  <a:cubicBezTo>
                    <a:pt x="13" y="9"/>
                    <a:pt x="14" y="7"/>
                    <a:pt x="14" y="7"/>
                  </a:cubicBezTo>
                  <a:cubicBezTo>
                    <a:pt x="14" y="7"/>
                    <a:pt x="17" y="4"/>
                    <a:pt x="16" y="3"/>
                  </a:cubicBezTo>
                  <a:cubicBezTo>
                    <a:pt x="15" y="1"/>
                    <a:pt x="12" y="0"/>
                    <a:pt x="10" y="5"/>
                  </a:cubicBezTo>
                  <a:cubicBezTo>
                    <a:pt x="11" y="8"/>
                    <a:pt x="1" y="15"/>
                    <a:pt x="1" y="26"/>
                  </a:cubicBezTo>
                  <a:lnTo>
                    <a:pt x="0" y="47"/>
                  </a:lnTo>
                  <a:close/>
                </a:path>
              </a:pathLst>
            </a:custGeom>
            <a:solidFill>
              <a:schemeClr val="bg1">
                <a:lumMod val="75000"/>
              </a:schemeClr>
            </a:solidFill>
            <a:ln w="9525">
              <a:noFill/>
              <a:round/>
              <a:headEnd/>
              <a:tailEnd/>
            </a:ln>
          </p:spPr>
          <p:txBody>
            <a:bodyPr/>
            <a:lstStyle/>
            <a:p>
              <a:pPr>
                <a:defRPr/>
              </a:pPr>
              <a:endParaRPr lang="zh-TW" altLang="en-US"/>
            </a:p>
          </p:txBody>
        </p:sp>
        <p:sp>
          <p:nvSpPr>
            <p:cNvPr id="67" name="Freeform 43"/>
            <p:cNvSpPr>
              <a:spLocks/>
            </p:cNvSpPr>
            <p:nvPr/>
          </p:nvSpPr>
          <p:spPr bwMode="auto">
            <a:xfrm flipH="1">
              <a:off x="10116716" y="4329524"/>
              <a:ext cx="31405" cy="27122"/>
            </a:xfrm>
            <a:custGeom>
              <a:avLst/>
              <a:gdLst>
                <a:gd name="T0" fmla="*/ 0 w 66"/>
                <a:gd name="T1" fmla="*/ 2147483647 h 57"/>
                <a:gd name="T2" fmla="*/ 0 w 66"/>
                <a:gd name="T3" fmla="*/ 0 h 57"/>
                <a:gd name="T4" fmla="*/ 2147483647 w 66"/>
                <a:gd name="T5" fmla="*/ 2147483647 h 57"/>
                <a:gd name="T6" fmla="*/ 2147483647 w 66"/>
                <a:gd name="T7" fmla="*/ 2147483647 h 57"/>
                <a:gd name="T8" fmla="*/ 0 w 66"/>
                <a:gd name="T9" fmla="*/ 2147483647 h 57"/>
                <a:gd name="T10" fmla="*/ 0 60000 65536"/>
                <a:gd name="T11" fmla="*/ 0 60000 65536"/>
                <a:gd name="T12" fmla="*/ 0 60000 65536"/>
                <a:gd name="T13" fmla="*/ 0 60000 65536"/>
                <a:gd name="T14" fmla="*/ 0 60000 65536"/>
                <a:gd name="T15" fmla="*/ 0 w 66"/>
                <a:gd name="T16" fmla="*/ 0 h 57"/>
                <a:gd name="T17" fmla="*/ 66 w 66"/>
                <a:gd name="T18" fmla="*/ 57 h 57"/>
              </a:gdLst>
              <a:ahLst/>
              <a:cxnLst>
                <a:cxn ang="T10">
                  <a:pos x="T0" y="T1"/>
                </a:cxn>
                <a:cxn ang="T11">
                  <a:pos x="T2" y="T3"/>
                </a:cxn>
                <a:cxn ang="T12">
                  <a:pos x="T4" y="T5"/>
                </a:cxn>
                <a:cxn ang="T13">
                  <a:pos x="T6" y="T7"/>
                </a:cxn>
                <a:cxn ang="T14">
                  <a:pos x="T8" y="T9"/>
                </a:cxn>
              </a:cxnLst>
              <a:rect l="T15" t="T16" r="T17" b="T18"/>
              <a:pathLst>
                <a:path w="66" h="57">
                  <a:moveTo>
                    <a:pt x="0" y="8"/>
                  </a:moveTo>
                  <a:lnTo>
                    <a:pt x="0" y="0"/>
                  </a:lnTo>
                  <a:lnTo>
                    <a:pt x="66" y="57"/>
                  </a:lnTo>
                  <a:lnTo>
                    <a:pt x="0" y="8"/>
                  </a:lnTo>
                  <a:close/>
                </a:path>
              </a:pathLst>
            </a:custGeom>
            <a:solidFill>
              <a:srgbClr val="000000"/>
            </a:solidFill>
            <a:ln w="9525">
              <a:noFill/>
              <a:round/>
              <a:headEnd/>
              <a:tailEnd/>
            </a:ln>
          </p:spPr>
          <p:txBody>
            <a:bodyPr/>
            <a:lstStyle/>
            <a:p>
              <a:endParaRPr lang="zh-TW" altLang="en-US"/>
            </a:p>
          </p:txBody>
        </p:sp>
        <p:sp>
          <p:nvSpPr>
            <p:cNvPr id="68" name="Freeform 44"/>
            <p:cNvSpPr>
              <a:spLocks/>
            </p:cNvSpPr>
            <p:nvPr/>
          </p:nvSpPr>
          <p:spPr bwMode="auto">
            <a:xfrm flipH="1">
              <a:off x="10163825" y="4329524"/>
              <a:ext cx="35212" cy="27122"/>
            </a:xfrm>
            <a:custGeom>
              <a:avLst/>
              <a:gdLst>
                <a:gd name="T0" fmla="*/ 0 w 74"/>
                <a:gd name="T1" fmla="*/ 2147483647 h 57"/>
                <a:gd name="T2" fmla="*/ 2147483647 w 74"/>
                <a:gd name="T3" fmla="*/ 0 h 57"/>
                <a:gd name="T4" fmla="*/ 2147483647 w 74"/>
                <a:gd name="T5" fmla="*/ 0 h 57"/>
                <a:gd name="T6" fmla="*/ 0 w 74"/>
                <a:gd name="T7" fmla="*/ 2147483647 h 57"/>
                <a:gd name="T8" fmla="*/ 0 w 74"/>
                <a:gd name="T9" fmla="*/ 2147483647 h 57"/>
                <a:gd name="T10" fmla="*/ 0 60000 65536"/>
                <a:gd name="T11" fmla="*/ 0 60000 65536"/>
                <a:gd name="T12" fmla="*/ 0 60000 65536"/>
                <a:gd name="T13" fmla="*/ 0 60000 65536"/>
                <a:gd name="T14" fmla="*/ 0 60000 65536"/>
                <a:gd name="T15" fmla="*/ 0 w 74"/>
                <a:gd name="T16" fmla="*/ 0 h 57"/>
                <a:gd name="T17" fmla="*/ 74 w 74"/>
                <a:gd name="T18" fmla="*/ 57 h 57"/>
              </a:gdLst>
              <a:ahLst/>
              <a:cxnLst>
                <a:cxn ang="T10">
                  <a:pos x="T0" y="T1"/>
                </a:cxn>
                <a:cxn ang="T11">
                  <a:pos x="T2" y="T3"/>
                </a:cxn>
                <a:cxn ang="T12">
                  <a:pos x="T4" y="T5"/>
                </a:cxn>
                <a:cxn ang="T13">
                  <a:pos x="T6" y="T7"/>
                </a:cxn>
                <a:cxn ang="T14">
                  <a:pos x="T8" y="T9"/>
                </a:cxn>
              </a:cxnLst>
              <a:rect l="T15" t="T16" r="T17" b="T18"/>
              <a:pathLst>
                <a:path w="74" h="57">
                  <a:moveTo>
                    <a:pt x="0" y="57"/>
                  </a:moveTo>
                  <a:lnTo>
                    <a:pt x="66" y="0"/>
                  </a:lnTo>
                  <a:lnTo>
                    <a:pt x="74" y="0"/>
                  </a:lnTo>
                  <a:lnTo>
                    <a:pt x="0" y="57"/>
                  </a:lnTo>
                  <a:close/>
                </a:path>
              </a:pathLst>
            </a:custGeom>
            <a:solidFill>
              <a:srgbClr val="000000"/>
            </a:solidFill>
            <a:ln w="9525">
              <a:noFill/>
              <a:round/>
              <a:headEnd/>
              <a:tailEnd/>
            </a:ln>
          </p:spPr>
          <p:txBody>
            <a:bodyPr/>
            <a:lstStyle/>
            <a:p>
              <a:endParaRPr lang="zh-TW" altLang="en-US"/>
            </a:p>
          </p:txBody>
        </p:sp>
        <p:sp>
          <p:nvSpPr>
            <p:cNvPr id="69" name="Freeform 40"/>
            <p:cNvSpPr>
              <a:spLocks/>
            </p:cNvSpPr>
            <p:nvPr/>
          </p:nvSpPr>
          <p:spPr bwMode="auto">
            <a:xfrm flipH="1">
              <a:off x="8972044" y="3918419"/>
              <a:ext cx="589925" cy="578714"/>
            </a:xfrm>
            <a:custGeom>
              <a:avLst/>
              <a:gdLst/>
              <a:ahLst/>
              <a:cxnLst/>
              <a:rect l="l" t="t" r="r" b="b"/>
              <a:pathLst>
                <a:path w="1547910" h="1518490">
                  <a:moveTo>
                    <a:pt x="735325" y="0"/>
                  </a:moveTo>
                  <a:cubicBezTo>
                    <a:pt x="1125922" y="0"/>
                    <a:pt x="1099882" y="195344"/>
                    <a:pt x="1099882" y="273482"/>
                  </a:cubicBezTo>
                  <a:cubicBezTo>
                    <a:pt x="1099882" y="338596"/>
                    <a:pt x="1047802" y="533941"/>
                    <a:pt x="1034783" y="612078"/>
                  </a:cubicBezTo>
                  <a:cubicBezTo>
                    <a:pt x="1008743" y="677193"/>
                    <a:pt x="995723" y="755331"/>
                    <a:pt x="1021763" y="794399"/>
                  </a:cubicBezTo>
                  <a:cubicBezTo>
                    <a:pt x="1034783" y="820445"/>
                    <a:pt x="1073842" y="872537"/>
                    <a:pt x="1243100" y="963698"/>
                  </a:cubicBezTo>
                  <a:cubicBezTo>
                    <a:pt x="1399339" y="1054858"/>
                    <a:pt x="1581617" y="1067881"/>
                    <a:pt x="1542557" y="1289271"/>
                  </a:cubicBezTo>
                  <a:cubicBezTo>
                    <a:pt x="1520081" y="1379197"/>
                    <a:pt x="1500030" y="1452144"/>
                    <a:pt x="1480009" y="1518490"/>
                  </a:cubicBezTo>
                  <a:lnTo>
                    <a:pt x="0" y="1518490"/>
                  </a:lnTo>
                  <a:cubicBezTo>
                    <a:pt x="15993" y="1434519"/>
                    <a:pt x="15303" y="1372240"/>
                    <a:pt x="45272" y="1302294"/>
                  </a:cubicBezTo>
                  <a:cubicBezTo>
                    <a:pt x="71312" y="1211134"/>
                    <a:pt x="97352" y="1119973"/>
                    <a:pt x="279630" y="1041835"/>
                  </a:cubicBezTo>
                  <a:cubicBezTo>
                    <a:pt x="461908" y="963698"/>
                    <a:pt x="579087" y="911606"/>
                    <a:pt x="579087" y="911606"/>
                  </a:cubicBezTo>
                  <a:cubicBezTo>
                    <a:pt x="579087" y="911528"/>
                    <a:pt x="579093" y="820440"/>
                    <a:pt x="592107" y="807422"/>
                  </a:cubicBezTo>
                  <a:cubicBezTo>
                    <a:pt x="605127" y="807422"/>
                    <a:pt x="631166" y="768354"/>
                    <a:pt x="605127" y="729285"/>
                  </a:cubicBezTo>
                  <a:cubicBezTo>
                    <a:pt x="592107" y="677193"/>
                    <a:pt x="566067" y="625101"/>
                    <a:pt x="566067" y="599055"/>
                  </a:cubicBezTo>
                  <a:cubicBezTo>
                    <a:pt x="566067" y="573009"/>
                    <a:pt x="344729" y="0"/>
                    <a:pt x="735325" y="0"/>
                  </a:cubicBezTo>
                  <a:close/>
                </a:path>
              </a:pathLst>
            </a:custGeom>
            <a:solidFill>
              <a:schemeClr val="bg1">
                <a:lumMod val="75000"/>
              </a:schemeClr>
            </a:solidFill>
            <a:ln w="9525">
              <a:noFill/>
              <a:round/>
              <a:headEnd/>
              <a:tailEnd/>
            </a:ln>
          </p:spPr>
          <p:txBody>
            <a:bodyPr/>
            <a:lstStyle/>
            <a:p>
              <a:endParaRPr lang="zh-TW" altLang="en-US"/>
            </a:p>
          </p:txBody>
        </p:sp>
        <p:sp>
          <p:nvSpPr>
            <p:cNvPr id="70" name="Freeform 41"/>
            <p:cNvSpPr>
              <a:spLocks/>
            </p:cNvSpPr>
            <p:nvPr/>
          </p:nvSpPr>
          <p:spPr bwMode="auto">
            <a:xfrm flipH="1">
              <a:off x="9170856" y="4211245"/>
              <a:ext cx="198445" cy="292827"/>
            </a:xfrm>
            <a:custGeom>
              <a:avLst/>
              <a:gdLst>
                <a:gd name="T0" fmla="*/ 2147483647 w 40"/>
                <a:gd name="T1" fmla="*/ 2147483647 h 59"/>
                <a:gd name="T2" fmla="*/ 2147483647 w 40"/>
                <a:gd name="T3" fmla="*/ 2147483647 h 59"/>
                <a:gd name="T4" fmla="*/ 2147483647 w 40"/>
                <a:gd name="T5" fmla="*/ 0 h 59"/>
                <a:gd name="T6" fmla="*/ 2147483647 w 40"/>
                <a:gd name="T7" fmla="*/ 2147483647 h 59"/>
                <a:gd name="T8" fmla="*/ 2147483647 w 40"/>
                <a:gd name="T9" fmla="*/ 2147483647 h 59"/>
                <a:gd name="T10" fmla="*/ 2147483647 w 40"/>
                <a:gd name="T11" fmla="*/ 2147483647 h 59"/>
                <a:gd name="T12" fmla="*/ 2147483647 w 40"/>
                <a:gd name="T13" fmla="*/ 2147483647 h 59"/>
                <a:gd name="T14" fmla="*/ 2147483647 w 40"/>
                <a:gd name="T15" fmla="*/ 2147483647 h 59"/>
                <a:gd name="T16" fmla="*/ 0 60000 65536"/>
                <a:gd name="T17" fmla="*/ 0 60000 65536"/>
                <a:gd name="T18" fmla="*/ 0 60000 65536"/>
                <a:gd name="T19" fmla="*/ 0 60000 65536"/>
                <a:gd name="T20" fmla="*/ 0 60000 65536"/>
                <a:gd name="T21" fmla="*/ 0 60000 65536"/>
                <a:gd name="T22" fmla="*/ 0 60000 65536"/>
                <a:gd name="T23" fmla="*/ 0 60000 65536"/>
                <a:gd name="T24" fmla="*/ 0 w 40"/>
                <a:gd name="T25" fmla="*/ 0 h 59"/>
                <a:gd name="T26" fmla="*/ 40 w 40"/>
                <a:gd name="T27" fmla="*/ 59 h 5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0" h="59">
                  <a:moveTo>
                    <a:pt x="1" y="59"/>
                  </a:moveTo>
                  <a:cubicBezTo>
                    <a:pt x="1" y="59"/>
                    <a:pt x="19" y="21"/>
                    <a:pt x="40" y="4"/>
                  </a:cubicBezTo>
                  <a:cubicBezTo>
                    <a:pt x="40" y="4"/>
                    <a:pt x="37" y="2"/>
                    <a:pt x="37" y="0"/>
                  </a:cubicBezTo>
                  <a:cubicBezTo>
                    <a:pt x="37" y="0"/>
                    <a:pt x="16" y="14"/>
                    <a:pt x="15" y="15"/>
                  </a:cubicBezTo>
                  <a:cubicBezTo>
                    <a:pt x="14" y="16"/>
                    <a:pt x="13" y="16"/>
                    <a:pt x="12" y="15"/>
                  </a:cubicBezTo>
                  <a:cubicBezTo>
                    <a:pt x="11" y="14"/>
                    <a:pt x="5" y="3"/>
                    <a:pt x="5" y="3"/>
                  </a:cubicBezTo>
                  <a:cubicBezTo>
                    <a:pt x="5" y="3"/>
                    <a:pt x="3" y="10"/>
                    <a:pt x="4" y="11"/>
                  </a:cubicBezTo>
                  <a:cubicBezTo>
                    <a:pt x="4" y="13"/>
                    <a:pt x="0" y="49"/>
                    <a:pt x="1" y="59"/>
                  </a:cubicBezTo>
                  <a:close/>
                </a:path>
              </a:pathLst>
            </a:custGeom>
            <a:solidFill>
              <a:srgbClr val="FFFFFF"/>
            </a:solidFill>
            <a:ln w="9525">
              <a:noFill/>
              <a:round/>
              <a:headEnd/>
              <a:tailEnd/>
            </a:ln>
          </p:spPr>
          <p:txBody>
            <a:bodyPr/>
            <a:lstStyle/>
            <a:p>
              <a:endParaRPr lang="zh-TW" altLang="en-US"/>
            </a:p>
          </p:txBody>
        </p:sp>
        <p:sp>
          <p:nvSpPr>
            <p:cNvPr id="71" name="Freeform 42"/>
            <p:cNvSpPr>
              <a:spLocks/>
            </p:cNvSpPr>
            <p:nvPr/>
          </p:nvSpPr>
          <p:spPr bwMode="auto">
            <a:xfrm flipH="1">
              <a:off x="9285301" y="4275983"/>
              <a:ext cx="84097" cy="232930"/>
            </a:xfrm>
            <a:custGeom>
              <a:avLst/>
              <a:gdLst>
                <a:gd name="T0" fmla="*/ 0 w 17"/>
                <a:gd name="T1" fmla="*/ 2147483647 h 47"/>
                <a:gd name="T2" fmla="*/ 2147483647 w 17"/>
                <a:gd name="T3" fmla="*/ 2147483647 h 47"/>
                <a:gd name="T4" fmla="*/ 2147483647 w 17"/>
                <a:gd name="T5" fmla="*/ 1183728112 h 47"/>
                <a:gd name="T6" fmla="*/ 2147483647 w 17"/>
                <a:gd name="T7" fmla="*/ 507312048 h 47"/>
                <a:gd name="T8" fmla="*/ 1684852866 w 17"/>
                <a:gd name="T9" fmla="*/ 845520080 h 47"/>
                <a:gd name="T10" fmla="*/ 168482691 w 17"/>
                <a:gd name="T11" fmla="*/ 2147483647 h 47"/>
                <a:gd name="T12" fmla="*/ 0 w 17"/>
                <a:gd name="T13" fmla="*/ 2147483647 h 47"/>
                <a:gd name="T14" fmla="*/ 0 60000 65536"/>
                <a:gd name="T15" fmla="*/ 0 60000 65536"/>
                <a:gd name="T16" fmla="*/ 0 60000 65536"/>
                <a:gd name="T17" fmla="*/ 0 60000 65536"/>
                <a:gd name="T18" fmla="*/ 0 60000 65536"/>
                <a:gd name="T19" fmla="*/ 0 60000 65536"/>
                <a:gd name="T20" fmla="*/ 0 60000 65536"/>
                <a:gd name="T21" fmla="*/ 0 w 17"/>
                <a:gd name="T22" fmla="*/ 0 h 47"/>
                <a:gd name="T23" fmla="*/ 17 w 17"/>
                <a:gd name="T24" fmla="*/ 47 h 4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7" h="47">
                  <a:moveTo>
                    <a:pt x="0" y="47"/>
                  </a:moveTo>
                  <a:cubicBezTo>
                    <a:pt x="0" y="47"/>
                    <a:pt x="14" y="25"/>
                    <a:pt x="13" y="14"/>
                  </a:cubicBezTo>
                  <a:cubicBezTo>
                    <a:pt x="13" y="9"/>
                    <a:pt x="14" y="7"/>
                    <a:pt x="14" y="7"/>
                  </a:cubicBezTo>
                  <a:cubicBezTo>
                    <a:pt x="14" y="7"/>
                    <a:pt x="17" y="4"/>
                    <a:pt x="16" y="3"/>
                  </a:cubicBezTo>
                  <a:cubicBezTo>
                    <a:pt x="15" y="1"/>
                    <a:pt x="12" y="0"/>
                    <a:pt x="10" y="5"/>
                  </a:cubicBezTo>
                  <a:cubicBezTo>
                    <a:pt x="11" y="8"/>
                    <a:pt x="1" y="15"/>
                    <a:pt x="1" y="26"/>
                  </a:cubicBezTo>
                  <a:lnTo>
                    <a:pt x="0" y="47"/>
                  </a:lnTo>
                  <a:close/>
                </a:path>
              </a:pathLst>
            </a:custGeom>
            <a:solidFill>
              <a:schemeClr val="bg1">
                <a:lumMod val="75000"/>
              </a:schemeClr>
            </a:solidFill>
            <a:ln w="9525">
              <a:noFill/>
              <a:round/>
              <a:headEnd/>
              <a:tailEnd/>
            </a:ln>
          </p:spPr>
          <p:txBody>
            <a:bodyPr/>
            <a:lstStyle/>
            <a:p>
              <a:pPr>
                <a:defRPr/>
              </a:pPr>
              <a:endParaRPr lang="zh-TW" altLang="en-US"/>
            </a:p>
          </p:txBody>
        </p:sp>
        <p:sp>
          <p:nvSpPr>
            <p:cNvPr id="72" name="Freeform 43"/>
            <p:cNvSpPr>
              <a:spLocks/>
            </p:cNvSpPr>
            <p:nvPr/>
          </p:nvSpPr>
          <p:spPr bwMode="auto">
            <a:xfrm flipH="1">
              <a:off x="9250114" y="4280824"/>
              <a:ext cx="39931" cy="34486"/>
            </a:xfrm>
            <a:custGeom>
              <a:avLst/>
              <a:gdLst>
                <a:gd name="T0" fmla="*/ 0 w 66"/>
                <a:gd name="T1" fmla="*/ 2147483647 h 57"/>
                <a:gd name="T2" fmla="*/ 0 w 66"/>
                <a:gd name="T3" fmla="*/ 0 h 57"/>
                <a:gd name="T4" fmla="*/ 2147483647 w 66"/>
                <a:gd name="T5" fmla="*/ 2147483647 h 57"/>
                <a:gd name="T6" fmla="*/ 2147483647 w 66"/>
                <a:gd name="T7" fmla="*/ 2147483647 h 57"/>
                <a:gd name="T8" fmla="*/ 0 w 66"/>
                <a:gd name="T9" fmla="*/ 2147483647 h 57"/>
                <a:gd name="T10" fmla="*/ 0 60000 65536"/>
                <a:gd name="T11" fmla="*/ 0 60000 65536"/>
                <a:gd name="T12" fmla="*/ 0 60000 65536"/>
                <a:gd name="T13" fmla="*/ 0 60000 65536"/>
                <a:gd name="T14" fmla="*/ 0 60000 65536"/>
                <a:gd name="T15" fmla="*/ 0 w 66"/>
                <a:gd name="T16" fmla="*/ 0 h 57"/>
                <a:gd name="T17" fmla="*/ 66 w 66"/>
                <a:gd name="T18" fmla="*/ 57 h 57"/>
              </a:gdLst>
              <a:ahLst/>
              <a:cxnLst>
                <a:cxn ang="T10">
                  <a:pos x="T0" y="T1"/>
                </a:cxn>
                <a:cxn ang="T11">
                  <a:pos x="T2" y="T3"/>
                </a:cxn>
                <a:cxn ang="T12">
                  <a:pos x="T4" y="T5"/>
                </a:cxn>
                <a:cxn ang="T13">
                  <a:pos x="T6" y="T7"/>
                </a:cxn>
                <a:cxn ang="T14">
                  <a:pos x="T8" y="T9"/>
                </a:cxn>
              </a:cxnLst>
              <a:rect l="T15" t="T16" r="T17" b="T18"/>
              <a:pathLst>
                <a:path w="66" h="57">
                  <a:moveTo>
                    <a:pt x="0" y="8"/>
                  </a:moveTo>
                  <a:lnTo>
                    <a:pt x="0" y="0"/>
                  </a:lnTo>
                  <a:lnTo>
                    <a:pt x="66" y="57"/>
                  </a:lnTo>
                  <a:lnTo>
                    <a:pt x="0" y="8"/>
                  </a:lnTo>
                  <a:close/>
                </a:path>
              </a:pathLst>
            </a:custGeom>
            <a:solidFill>
              <a:srgbClr val="000000"/>
            </a:solidFill>
            <a:ln w="9525">
              <a:noFill/>
              <a:round/>
              <a:headEnd/>
              <a:tailEnd/>
            </a:ln>
          </p:spPr>
          <p:txBody>
            <a:bodyPr/>
            <a:lstStyle/>
            <a:p>
              <a:endParaRPr lang="zh-TW" altLang="en-US"/>
            </a:p>
          </p:txBody>
        </p:sp>
        <p:sp>
          <p:nvSpPr>
            <p:cNvPr id="73" name="Freeform 44"/>
            <p:cNvSpPr>
              <a:spLocks/>
            </p:cNvSpPr>
            <p:nvPr/>
          </p:nvSpPr>
          <p:spPr bwMode="auto">
            <a:xfrm flipH="1">
              <a:off x="9310010" y="4280824"/>
              <a:ext cx="44771" cy="34486"/>
            </a:xfrm>
            <a:custGeom>
              <a:avLst/>
              <a:gdLst>
                <a:gd name="T0" fmla="*/ 0 w 74"/>
                <a:gd name="T1" fmla="*/ 2147483647 h 57"/>
                <a:gd name="T2" fmla="*/ 2147483647 w 74"/>
                <a:gd name="T3" fmla="*/ 0 h 57"/>
                <a:gd name="T4" fmla="*/ 2147483647 w 74"/>
                <a:gd name="T5" fmla="*/ 0 h 57"/>
                <a:gd name="T6" fmla="*/ 0 w 74"/>
                <a:gd name="T7" fmla="*/ 2147483647 h 57"/>
                <a:gd name="T8" fmla="*/ 0 w 74"/>
                <a:gd name="T9" fmla="*/ 2147483647 h 57"/>
                <a:gd name="T10" fmla="*/ 0 60000 65536"/>
                <a:gd name="T11" fmla="*/ 0 60000 65536"/>
                <a:gd name="T12" fmla="*/ 0 60000 65536"/>
                <a:gd name="T13" fmla="*/ 0 60000 65536"/>
                <a:gd name="T14" fmla="*/ 0 60000 65536"/>
                <a:gd name="T15" fmla="*/ 0 w 74"/>
                <a:gd name="T16" fmla="*/ 0 h 57"/>
                <a:gd name="T17" fmla="*/ 74 w 74"/>
                <a:gd name="T18" fmla="*/ 57 h 57"/>
              </a:gdLst>
              <a:ahLst/>
              <a:cxnLst>
                <a:cxn ang="T10">
                  <a:pos x="T0" y="T1"/>
                </a:cxn>
                <a:cxn ang="T11">
                  <a:pos x="T2" y="T3"/>
                </a:cxn>
                <a:cxn ang="T12">
                  <a:pos x="T4" y="T5"/>
                </a:cxn>
                <a:cxn ang="T13">
                  <a:pos x="T6" y="T7"/>
                </a:cxn>
                <a:cxn ang="T14">
                  <a:pos x="T8" y="T9"/>
                </a:cxn>
              </a:cxnLst>
              <a:rect l="T15" t="T16" r="T17" b="T18"/>
              <a:pathLst>
                <a:path w="74" h="57">
                  <a:moveTo>
                    <a:pt x="0" y="57"/>
                  </a:moveTo>
                  <a:lnTo>
                    <a:pt x="66" y="0"/>
                  </a:lnTo>
                  <a:lnTo>
                    <a:pt x="74" y="0"/>
                  </a:lnTo>
                  <a:lnTo>
                    <a:pt x="0" y="57"/>
                  </a:lnTo>
                  <a:close/>
                </a:path>
              </a:pathLst>
            </a:custGeom>
            <a:solidFill>
              <a:srgbClr val="000000"/>
            </a:solidFill>
            <a:ln w="9525">
              <a:noFill/>
              <a:round/>
              <a:headEnd/>
              <a:tailEnd/>
            </a:ln>
          </p:spPr>
          <p:txBody>
            <a:bodyPr/>
            <a:lstStyle/>
            <a:p>
              <a:endParaRPr lang="zh-TW" altLang="en-US"/>
            </a:p>
          </p:txBody>
        </p:sp>
        <p:sp>
          <p:nvSpPr>
            <p:cNvPr id="74" name="Freeform 40"/>
            <p:cNvSpPr>
              <a:spLocks/>
            </p:cNvSpPr>
            <p:nvPr/>
          </p:nvSpPr>
          <p:spPr bwMode="auto">
            <a:xfrm flipH="1">
              <a:off x="9335361" y="3835866"/>
              <a:ext cx="672399" cy="659621"/>
            </a:xfrm>
            <a:custGeom>
              <a:avLst/>
              <a:gdLst/>
              <a:ahLst/>
              <a:cxnLst/>
              <a:rect l="l" t="t" r="r" b="b"/>
              <a:pathLst>
                <a:path w="1547910" h="1518490">
                  <a:moveTo>
                    <a:pt x="735325" y="0"/>
                  </a:moveTo>
                  <a:cubicBezTo>
                    <a:pt x="1125922" y="0"/>
                    <a:pt x="1099882" y="195344"/>
                    <a:pt x="1099882" y="273482"/>
                  </a:cubicBezTo>
                  <a:cubicBezTo>
                    <a:pt x="1099882" y="338596"/>
                    <a:pt x="1047802" y="533941"/>
                    <a:pt x="1034783" y="612078"/>
                  </a:cubicBezTo>
                  <a:cubicBezTo>
                    <a:pt x="1008743" y="677193"/>
                    <a:pt x="995723" y="755331"/>
                    <a:pt x="1021763" y="794399"/>
                  </a:cubicBezTo>
                  <a:cubicBezTo>
                    <a:pt x="1034783" y="820445"/>
                    <a:pt x="1073842" y="872537"/>
                    <a:pt x="1243100" y="963698"/>
                  </a:cubicBezTo>
                  <a:cubicBezTo>
                    <a:pt x="1399339" y="1054858"/>
                    <a:pt x="1581617" y="1067881"/>
                    <a:pt x="1542557" y="1289271"/>
                  </a:cubicBezTo>
                  <a:cubicBezTo>
                    <a:pt x="1520081" y="1379197"/>
                    <a:pt x="1500030" y="1452144"/>
                    <a:pt x="1480009" y="1518490"/>
                  </a:cubicBezTo>
                  <a:lnTo>
                    <a:pt x="0" y="1518490"/>
                  </a:lnTo>
                  <a:cubicBezTo>
                    <a:pt x="15993" y="1434519"/>
                    <a:pt x="15303" y="1372240"/>
                    <a:pt x="45272" y="1302294"/>
                  </a:cubicBezTo>
                  <a:cubicBezTo>
                    <a:pt x="71312" y="1211134"/>
                    <a:pt x="97352" y="1119973"/>
                    <a:pt x="279630" y="1041835"/>
                  </a:cubicBezTo>
                  <a:cubicBezTo>
                    <a:pt x="461908" y="963698"/>
                    <a:pt x="579087" y="911606"/>
                    <a:pt x="579087" y="911606"/>
                  </a:cubicBezTo>
                  <a:cubicBezTo>
                    <a:pt x="579087" y="911528"/>
                    <a:pt x="579093" y="820440"/>
                    <a:pt x="592107" y="807422"/>
                  </a:cubicBezTo>
                  <a:cubicBezTo>
                    <a:pt x="605127" y="807422"/>
                    <a:pt x="631166" y="768354"/>
                    <a:pt x="605127" y="729285"/>
                  </a:cubicBezTo>
                  <a:cubicBezTo>
                    <a:pt x="592107" y="677193"/>
                    <a:pt x="566067" y="625101"/>
                    <a:pt x="566067" y="599055"/>
                  </a:cubicBezTo>
                  <a:cubicBezTo>
                    <a:pt x="566067" y="573009"/>
                    <a:pt x="344729" y="0"/>
                    <a:pt x="735325" y="0"/>
                  </a:cubicBezTo>
                  <a:close/>
                </a:path>
              </a:pathLst>
            </a:custGeom>
            <a:solidFill>
              <a:schemeClr val="bg1">
                <a:lumMod val="65000"/>
              </a:schemeClr>
            </a:solidFill>
            <a:ln w="9525">
              <a:noFill/>
              <a:round/>
              <a:headEnd/>
              <a:tailEnd/>
            </a:ln>
          </p:spPr>
          <p:txBody>
            <a:bodyPr/>
            <a:lstStyle/>
            <a:p>
              <a:endParaRPr lang="zh-TW" altLang="en-US"/>
            </a:p>
          </p:txBody>
        </p:sp>
        <p:sp>
          <p:nvSpPr>
            <p:cNvPr id="75" name="Freeform 41"/>
            <p:cNvSpPr>
              <a:spLocks/>
            </p:cNvSpPr>
            <p:nvPr/>
          </p:nvSpPr>
          <p:spPr bwMode="auto">
            <a:xfrm flipH="1">
              <a:off x="9561968" y="4169631"/>
              <a:ext cx="226188" cy="333765"/>
            </a:xfrm>
            <a:custGeom>
              <a:avLst/>
              <a:gdLst>
                <a:gd name="T0" fmla="*/ 2147483647 w 40"/>
                <a:gd name="T1" fmla="*/ 2147483647 h 59"/>
                <a:gd name="T2" fmla="*/ 2147483647 w 40"/>
                <a:gd name="T3" fmla="*/ 2147483647 h 59"/>
                <a:gd name="T4" fmla="*/ 2147483647 w 40"/>
                <a:gd name="T5" fmla="*/ 0 h 59"/>
                <a:gd name="T6" fmla="*/ 2147483647 w 40"/>
                <a:gd name="T7" fmla="*/ 2147483647 h 59"/>
                <a:gd name="T8" fmla="*/ 2147483647 w 40"/>
                <a:gd name="T9" fmla="*/ 2147483647 h 59"/>
                <a:gd name="T10" fmla="*/ 2147483647 w 40"/>
                <a:gd name="T11" fmla="*/ 2147483647 h 59"/>
                <a:gd name="T12" fmla="*/ 2147483647 w 40"/>
                <a:gd name="T13" fmla="*/ 2147483647 h 59"/>
                <a:gd name="T14" fmla="*/ 2147483647 w 40"/>
                <a:gd name="T15" fmla="*/ 2147483647 h 59"/>
                <a:gd name="T16" fmla="*/ 0 60000 65536"/>
                <a:gd name="T17" fmla="*/ 0 60000 65536"/>
                <a:gd name="T18" fmla="*/ 0 60000 65536"/>
                <a:gd name="T19" fmla="*/ 0 60000 65536"/>
                <a:gd name="T20" fmla="*/ 0 60000 65536"/>
                <a:gd name="T21" fmla="*/ 0 60000 65536"/>
                <a:gd name="T22" fmla="*/ 0 60000 65536"/>
                <a:gd name="T23" fmla="*/ 0 60000 65536"/>
                <a:gd name="T24" fmla="*/ 0 w 40"/>
                <a:gd name="T25" fmla="*/ 0 h 59"/>
                <a:gd name="T26" fmla="*/ 40 w 40"/>
                <a:gd name="T27" fmla="*/ 59 h 5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0" h="59">
                  <a:moveTo>
                    <a:pt x="1" y="59"/>
                  </a:moveTo>
                  <a:cubicBezTo>
                    <a:pt x="1" y="59"/>
                    <a:pt x="19" y="21"/>
                    <a:pt x="40" y="4"/>
                  </a:cubicBezTo>
                  <a:cubicBezTo>
                    <a:pt x="40" y="4"/>
                    <a:pt x="37" y="2"/>
                    <a:pt x="37" y="0"/>
                  </a:cubicBezTo>
                  <a:cubicBezTo>
                    <a:pt x="37" y="0"/>
                    <a:pt x="16" y="14"/>
                    <a:pt x="15" y="15"/>
                  </a:cubicBezTo>
                  <a:cubicBezTo>
                    <a:pt x="14" y="16"/>
                    <a:pt x="13" y="16"/>
                    <a:pt x="12" y="15"/>
                  </a:cubicBezTo>
                  <a:cubicBezTo>
                    <a:pt x="11" y="14"/>
                    <a:pt x="5" y="3"/>
                    <a:pt x="5" y="3"/>
                  </a:cubicBezTo>
                  <a:cubicBezTo>
                    <a:pt x="5" y="3"/>
                    <a:pt x="3" y="10"/>
                    <a:pt x="4" y="11"/>
                  </a:cubicBezTo>
                  <a:cubicBezTo>
                    <a:pt x="4" y="13"/>
                    <a:pt x="0" y="49"/>
                    <a:pt x="1" y="59"/>
                  </a:cubicBezTo>
                  <a:close/>
                </a:path>
              </a:pathLst>
            </a:custGeom>
            <a:solidFill>
              <a:srgbClr val="FFFFFF"/>
            </a:solidFill>
            <a:ln w="9525">
              <a:noFill/>
              <a:round/>
              <a:headEnd/>
              <a:tailEnd/>
            </a:ln>
          </p:spPr>
          <p:txBody>
            <a:bodyPr/>
            <a:lstStyle/>
            <a:p>
              <a:endParaRPr lang="zh-TW" altLang="en-US"/>
            </a:p>
          </p:txBody>
        </p:sp>
        <p:sp>
          <p:nvSpPr>
            <p:cNvPr id="76" name="Freeform 42"/>
            <p:cNvSpPr>
              <a:spLocks/>
            </p:cNvSpPr>
            <p:nvPr/>
          </p:nvSpPr>
          <p:spPr bwMode="auto">
            <a:xfrm flipH="1">
              <a:off x="9692410" y="4243419"/>
              <a:ext cx="95854" cy="265495"/>
            </a:xfrm>
            <a:custGeom>
              <a:avLst/>
              <a:gdLst>
                <a:gd name="T0" fmla="*/ 0 w 17"/>
                <a:gd name="T1" fmla="*/ 2147483647 h 47"/>
                <a:gd name="T2" fmla="*/ 2147483647 w 17"/>
                <a:gd name="T3" fmla="*/ 2147483647 h 47"/>
                <a:gd name="T4" fmla="*/ 2147483647 w 17"/>
                <a:gd name="T5" fmla="*/ 1183728112 h 47"/>
                <a:gd name="T6" fmla="*/ 2147483647 w 17"/>
                <a:gd name="T7" fmla="*/ 507312048 h 47"/>
                <a:gd name="T8" fmla="*/ 1684852866 w 17"/>
                <a:gd name="T9" fmla="*/ 845520080 h 47"/>
                <a:gd name="T10" fmla="*/ 168482691 w 17"/>
                <a:gd name="T11" fmla="*/ 2147483647 h 47"/>
                <a:gd name="T12" fmla="*/ 0 w 17"/>
                <a:gd name="T13" fmla="*/ 2147483647 h 47"/>
                <a:gd name="T14" fmla="*/ 0 60000 65536"/>
                <a:gd name="T15" fmla="*/ 0 60000 65536"/>
                <a:gd name="T16" fmla="*/ 0 60000 65536"/>
                <a:gd name="T17" fmla="*/ 0 60000 65536"/>
                <a:gd name="T18" fmla="*/ 0 60000 65536"/>
                <a:gd name="T19" fmla="*/ 0 60000 65536"/>
                <a:gd name="T20" fmla="*/ 0 60000 65536"/>
                <a:gd name="T21" fmla="*/ 0 w 17"/>
                <a:gd name="T22" fmla="*/ 0 h 47"/>
                <a:gd name="T23" fmla="*/ 17 w 17"/>
                <a:gd name="T24" fmla="*/ 47 h 4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7" h="47">
                  <a:moveTo>
                    <a:pt x="0" y="47"/>
                  </a:moveTo>
                  <a:cubicBezTo>
                    <a:pt x="0" y="47"/>
                    <a:pt x="14" y="25"/>
                    <a:pt x="13" y="14"/>
                  </a:cubicBezTo>
                  <a:cubicBezTo>
                    <a:pt x="13" y="9"/>
                    <a:pt x="14" y="7"/>
                    <a:pt x="14" y="7"/>
                  </a:cubicBezTo>
                  <a:cubicBezTo>
                    <a:pt x="14" y="7"/>
                    <a:pt x="17" y="4"/>
                    <a:pt x="16" y="3"/>
                  </a:cubicBezTo>
                  <a:cubicBezTo>
                    <a:pt x="15" y="1"/>
                    <a:pt x="12" y="0"/>
                    <a:pt x="10" y="5"/>
                  </a:cubicBezTo>
                  <a:cubicBezTo>
                    <a:pt x="11" y="8"/>
                    <a:pt x="1" y="15"/>
                    <a:pt x="1" y="26"/>
                  </a:cubicBezTo>
                  <a:lnTo>
                    <a:pt x="0" y="47"/>
                  </a:lnTo>
                  <a:close/>
                </a:path>
              </a:pathLst>
            </a:custGeom>
            <a:solidFill>
              <a:schemeClr val="bg1">
                <a:lumMod val="65000"/>
              </a:schemeClr>
            </a:solidFill>
            <a:ln w="9525">
              <a:noFill/>
              <a:round/>
              <a:headEnd/>
              <a:tailEnd/>
            </a:ln>
          </p:spPr>
          <p:txBody>
            <a:bodyPr/>
            <a:lstStyle/>
            <a:p>
              <a:pPr>
                <a:defRPr/>
              </a:pPr>
              <a:endParaRPr lang="zh-TW" altLang="en-US"/>
            </a:p>
          </p:txBody>
        </p:sp>
        <p:sp>
          <p:nvSpPr>
            <p:cNvPr id="77" name="Freeform 43"/>
            <p:cNvSpPr>
              <a:spLocks/>
            </p:cNvSpPr>
            <p:nvPr/>
          </p:nvSpPr>
          <p:spPr bwMode="auto">
            <a:xfrm flipH="1">
              <a:off x="9652307" y="4248935"/>
              <a:ext cx="45514" cy="39307"/>
            </a:xfrm>
            <a:custGeom>
              <a:avLst/>
              <a:gdLst>
                <a:gd name="T0" fmla="*/ 0 w 66"/>
                <a:gd name="T1" fmla="*/ 2147483647 h 57"/>
                <a:gd name="T2" fmla="*/ 0 w 66"/>
                <a:gd name="T3" fmla="*/ 0 h 57"/>
                <a:gd name="T4" fmla="*/ 2147483647 w 66"/>
                <a:gd name="T5" fmla="*/ 2147483647 h 57"/>
                <a:gd name="T6" fmla="*/ 2147483647 w 66"/>
                <a:gd name="T7" fmla="*/ 2147483647 h 57"/>
                <a:gd name="T8" fmla="*/ 0 w 66"/>
                <a:gd name="T9" fmla="*/ 2147483647 h 57"/>
                <a:gd name="T10" fmla="*/ 0 60000 65536"/>
                <a:gd name="T11" fmla="*/ 0 60000 65536"/>
                <a:gd name="T12" fmla="*/ 0 60000 65536"/>
                <a:gd name="T13" fmla="*/ 0 60000 65536"/>
                <a:gd name="T14" fmla="*/ 0 60000 65536"/>
                <a:gd name="T15" fmla="*/ 0 w 66"/>
                <a:gd name="T16" fmla="*/ 0 h 57"/>
                <a:gd name="T17" fmla="*/ 66 w 66"/>
                <a:gd name="T18" fmla="*/ 57 h 57"/>
              </a:gdLst>
              <a:ahLst/>
              <a:cxnLst>
                <a:cxn ang="T10">
                  <a:pos x="T0" y="T1"/>
                </a:cxn>
                <a:cxn ang="T11">
                  <a:pos x="T2" y="T3"/>
                </a:cxn>
                <a:cxn ang="T12">
                  <a:pos x="T4" y="T5"/>
                </a:cxn>
                <a:cxn ang="T13">
                  <a:pos x="T6" y="T7"/>
                </a:cxn>
                <a:cxn ang="T14">
                  <a:pos x="T8" y="T9"/>
                </a:cxn>
              </a:cxnLst>
              <a:rect l="T15" t="T16" r="T17" b="T18"/>
              <a:pathLst>
                <a:path w="66" h="57">
                  <a:moveTo>
                    <a:pt x="0" y="8"/>
                  </a:moveTo>
                  <a:lnTo>
                    <a:pt x="0" y="0"/>
                  </a:lnTo>
                  <a:lnTo>
                    <a:pt x="66" y="57"/>
                  </a:lnTo>
                  <a:lnTo>
                    <a:pt x="0" y="8"/>
                  </a:lnTo>
                  <a:close/>
                </a:path>
              </a:pathLst>
            </a:custGeom>
            <a:solidFill>
              <a:srgbClr val="000000"/>
            </a:solidFill>
            <a:ln w="9525">
              <a:noFill/>
              <a:round/>
              <a:headEnd/>
              <a:tailEnd/>
            </a:ln>
          </p:spPr>
          <p:txBody>
            <a:bodyPr/>
            <a:lstStyle/>
            <a:p>
              <a:endParaRPr lang="zh-TW" altLang="en-US"/>
            </a:p>
          </p:txBody>
        </p:sp>
        <p:sp>
          <p:nvSpPr>
            <p:cNvPr id="78" name="Freeform 44"/>
            <p:cNvSpPr>
              <a:spLocks/>
            </p:cNvSpPr>
            <p:nvPr/>
          </p:nvSpPr>
          <p:spPr bwMode="auto">
            <a:xfrm flipH="1">
              <a:off x="9720577" y="4248935"/>
              <a:ext cx="51030" cy="39307"/>
            </a:xfrm>
            <a:custGeom>
              <a:avLst/>
              <a:gdLst>
                <a:gd name="T0" fmla="*/ 0 w 74"/>
                <a:gd name="T1" fmla="*/ 2147483647 h 57"/>
                <a:gd name="T2" fmla="*/ 2147483647 w 74"/>
                <a:gd name="T3" fmla="*/ 0 h 57"/>
                <a:gd name="T4" fmla="*/ 2147483647 w 74"/>
                <a:gd name="T5" fmla="*/ 0 h 57"/>
                <a:gd name="T6" fmla="*/ 0 w 74"/>
                <a:gd name="T7" fmla="*/ 2147483647 h 57"/>
                <a:gd name="T8" fmla="*/ 0 w 74"/>
                <a:gd name="T9" fmla="*/ 2147483647 h 57"/>
                <a:gd name="T10" fmla="*/ 0 60000 65536"/>
                <a:gd name="T11" fmla="*/ 0 60000 65536"/>
                <a:gd name="T12" fmla="*/ 0 60000 65536"/>
                <a:gd name="T13" fmla="*/ 0 60000 65536"/>
                <a:gd name="T14" fmla="*/ 0 60000 65536"/>
                <a:gd name="T15" fmla="*/ 0 w 74"/>
                <a:gd name="T16" fmla="*/ 0 h 57"/>
                <a:gd name="T17" fmla="*/ 74 w 74"/>
                <a:gd name="T18" fmla="*/ 57 h 57"/>
              </a:gdLst>
              <a:ahLst/>
              <a:cxnLst>
                <a:cxn ang="T10">
                  <a:pos x="T0" y="T1"/>
                </a:cxn>
                <a:cxn ang="T11">
                  <a:pos x="T2" y="T3"/>
                </a:cxn>
                <a:cxn ang="T12">
                  <a:pos x="T4" y="T5"/>
                </a:cxn>
                <a:cxn ang="T13">
                  <a:pos x="T6" y="T7"/>
                </a:cxn>
                <a:cxn ang="T14">
                  <a:pos x="T8" y="T9"/>
                </a:cxn>
              </a:cxnLst>
              <a:rect l="T15" t="T16" r="T17" b="T18"/>
              <a:pathLst>
                <a:path w="74" h="57">
                  <a:moveTo>
                    <a:pt x="0" y="57"/>
                  </a:moveTo>
                  <a:lnTo>
                    <a:pt x="66" y="0"/>
                  </a:lnTo>
                  <a:lnTo>
                    <a:pt x="74" y="0"/>
                  </a:lnTo>
                  <a:lnTo>
                    <a:pt x="0" y="57"/>
                  </a:lnTo>
                  <a:close/>
                </a:path>
              </a:pathLst>
            </a:custGeom>
            <a:solidFill>
              <a:srgbClr val="000000"/>
            </a:solidFill>
            <a:ln w="9525">
              <a:noFill/>
              <a:round/>
              <a:headEnd/>
              <a:tailEnd/>
            </a:ln>
          </p:spPr>
          <p:txBody>
            <a:bodyPr/>
            <a:lstStyle/>
            <a:p>
              <a:endParaRPr lang="zh-TW" altLang="en-US"/>
            </a:p>
          </p:txBody>
        </p:sp>
        <p:sp>
          <p:nvSpPr>
            <p:cNvPr id="79" name="Freeform 40"/>
            <p:cNvSpPr>
              <a:spLocks/>
            </p:cNvSpPr>
            <p:nvPr/>
          </p:nvSpPr>
          <p:spPr bwMode="auto">
            <a:xfrm>
              <a:off x="7665605" y="3763893"/>
              <a:ext cx="758357" cy="743945"/>
            </a:xfrm>
            <a:custGeom>
              <a:avLst/>
              <a:gdLst/>
              <a:ahLst/>
              <a:cxnLst/>
              <a:rect l="l" t="t" r="r" b="b"/>
              <a:pathLst>
                <a:path w="1547910" h="1518490">
                  <a:moveTo>
                    <a:pt x="735325" y="0"/>
                  </a:moveTo>
                  <a:cubicBezTo>
                    <a:pt x="1125922" y="0"/>
                    <a:pt x="1099882" y="195344"/>
                    <a:pt x="1099882" y="273482"/>
                  </a:cubicBezTo>
                  <a:cubicBezTo>
                    <a:pt x="1099882" y="338596"/>
                    <a:pt x="1047802" y="533941"/>
                    <a:pt x="1034783" y="612078"/>
                  </a:cubicBezTo>
                  <a:cubicBezTo>
                    <a:pt x="1008743" y="677193"/>
                    <a:pt x="995723" y="755331"/>
                    <a:pt x="1021763" y="794399"/>
                  </a:cubicBezTo>
                  <a:cubicBezTo>
                    <a:pt x="1034783" y="820445"/>
                    <a:pt x="1073842" y="872537"/>
                    <a:pt x="1243100" y="963698"/>
                  </a:cubicBezTo>
                  <a:cubicBezTo>
                    <a:pt x="1399339" y="1054858"/>
                    <a:pt x="1581617" y="1067881"/>
                    <a:pt x="1542557" y="1289271"/>
                  </a:cubicBezTo>
                  <a:cubicBezTo>
                    <a:pt x="1520081" y="1379197"/>
                    <a:pt x="1500030" y="1452144"/>
                    <a:pt x="1480009" y="1518490"/>
                  </a:cubicBezTo>
                  <a:lnTo>
                    <a:pt x="0" y="1518490"/>
                  </a:lnTo>
                  <a:cubicBezTo>
                    <a:pt x="15993" y="1434519"/>
                    <a:pt x="15303" y="1372240"/>
                    <a:pt x="45272" y="1302294"/>
                  </a:cubicBezTo>
                  <a:cubicBezTo>
                    <a:pt x="71312" y="1211134"/>
                    <a:pt x="97352" y="1119973"/>
                    <a:pt x="279630" y="1041835"/>
                  </a:cubicBezTo>
                  <a:cubicBezTo>
                    <a:pt x="461908" y="963698"/>
                    <a:pt x="579087" y="911606"/>
                    <a:pt x="579087" y="911606"/>
                  </a:cubicBezTo>
                  <a:cubicBezTo>
                    <a:pt x="579087" y="911528"/>
                    <a:pt x="579093" y="820440"/>
                    <a:pt x="592107" y="807422"/>
                  </a:cubicBezTo>
                  <a:cubicBezTo>
                    <a:pt x="605127" y="807422"/>
                    <a:pt x="631166" y="768354"/>
                    <a:pt x="605127" y="729285"/>
                  </a:cubicBezTo>
                  <a:cubicBezTo>
                    <a:pt x="592107" y="677193"/>
                    <a:pt x="566067" y="625101"/>
                    <a:pt x="566067" y="599055"/>
                  </a:cubicBezTo>
                  <a:cubicBezTo>
                    <a:pt x="566067" y="573009"/>
                    <a:pt x="344729" y="0"/>
                    <a:pt x="735325" y="0"/>
                  </a:cubicBezTo>
                  <a:close/>
                </a:path>
              </a:pathLst>
            </a:custGeom>
            <a:solidFill>
              <a:schemeClr val="bg1">
                <a:lumMod val="65000"/>
              </a:schemeClr>
            </a:solidFill>
            <a:ln w="9525">
              <a:noFill/>
              <a:round/>
              <a:headEnd/>
              <a:tailEnd/>
            </a:ln>
          </p:spPr>
          <p:txBody>
            <a:bodyPr/>
            <a:lstStyle/>
            <a:p>
              <a:endParaRPr lang="zh-TW" altLang="en-US"/>
            </a:p>
          </p:txBody>
        </p:sp>
        <p:sp>
          <p:nvSpPr>
            <p:cNvPr id="80" name="Freeform 41"/>
            <p:cNvSpPr>
              <a:spLocks/>
            </p:cNvSpPr>
            <p:nvPr/>
          </p:nvSpPr>
          <p:spPr bwMode="auto">
            <a:xfrm>
              <a:off x="7913281" y="4126258"/>
              <a:ext cx="255103" cy="376433"/>
            </a:xfrm>
            <a:custGeom>
              <a:avLst/>
              <a:gdLst>
                <a:gd name="T0" fmla="*/ 2147483647 w 40"/>
                <a:gd name="T1" fmla="*/ 2147483647 h 59"/>
                <a:gd name="T2" fmla="*/ 2147483647 w 40"/>
                <a:gd name="T3" fmla="*/ 2147483647 h 59"/>
                <a:gd name="T4" fmla="*/ 2147483647 w 40"/>
                <a:gd name="T5" fmla="*/ 0 h 59"/>
                <a:gd name="T6" fmla="*/ 2147483647 w 40"/>
                <a:gd name="T7" fmla="*/ 2147483647 h 59"/>
                <a:gd name="T8" fmla="*/ 2147483647 w 40"/>
                <a:gd name="T9" fmla="*/ 2147483647 h 59"/>
                <a:gd name="T10" fmla="*/ 2147483647 w 40"/>
                <a:gd name="T11" fmla="*/ 2147483647 h 59"/>
                <a:gd name="T12" fmla="*/ 2147483647 w 40"/>
                <a:gd name="T13" fmla="*/ 2147483647 h 59"/>
                <a:gd name="T14" fmla="*/ 2147483647 w 40"/>
                <a:gd name="T15" fmla="*/ 2147483647 h 59"/>
                <a:gd name="T16" fmla="*/ 0 60000 65536"/>
                <a:gd name="T17" fmla="*/ 0 60000 65536"/>
                <a:gd name="T18" fmla="*/ 0 60000 65536"/>
                <a:gd name="T19" fmla="*/ 0 60000 65536"/>
                <a:gd name="T20" fmla="*/ 0 60000 65536"/>
                <a:gd name="T21" fmla="*/ 0 60000 65536"/>
                <a:gd name="T22" fmla="*/ 0 60000 65536"/>
                <a:gd name="T23" fmla="*/ 0 60000 65536"/>
                <a:gd name="T24" fmla="*/ 0 w 40"/>
                <a:gd name="T25" fmla="*/ 0 h 59"/>
                <a:gd name="T26" fmla="*/ 40 w 40"/>
                <a:gd name="T27" fmla="*/ 59 h 5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0" h="59">
                  <a:moveTo>
                    <a:pt x="1" y="59"/>
                  </a:moveTo>
                  <a:cubicBezTo>
                    <a:pt x="1" y="59"/>
                    <a:pt x="19" y="21"/>
                    <a:pt x="40" y="4"/>
                  </a:cubicBezTo>
                  <a:cubicBezTo>
                    <a:pt x="40" y="4"/>
                    <a:pt x="37" y="2"/>
                    <a:pt x="37" y="0"/>
                  </a:cubicBezTo>
                  <a:cubicBezTo>
                    <a:pt x="37" y="0"/>
                    <a:pt x="16" y="14"/>
                    <a:pt x="15" y="15"/>
                  </a:cubicBezTo>
                  <a:cubicBezTo>
                    <a:pt x="14" y="16"/>
                    <a:pt x="13" y="16"/>
                    <a:pt x="12" y="15"/>
                  </a:cubicBezTo>
                  <a:cubicBezTo>
                    <a:pt x="11" y="14"/>
                    <a:pt x="5" y="3"/>
                    <a:pt x="5" y="3"/>
                  </a:cubicBezTo>
                  <a:cubicBezTo>
                    <a:pt x="5" y="3"/>
                    <a:pt x="3" y="10"/>
                    <a:pt x="4" y="11"/>
                  </a:cubicBezTo>
                  <a:cubicBezTo>
                    <a:pt x="4" y="13"/>
                    <a:pt x="0" y="49"/>
                    <a:pt x="1" y="59"/>
                  </a:cubicBezTo>
                  <a:close/>
                </a:path>
              </a:pathLst>
            </a:custGeom>
            <a:solidFill>
              <a:srgbClr val="FFFFFF"/>
            </a:solidFill>
            <a:ln w="9525">
              <a:noFill/>
              <a:round/>
              <a:headEnd/>
              <a:tailEnd/>
            </a:ln>
          </p:spPr>
          <p:txBody>
            <a:bodyPr/>
            <a:lstStyle/>
            <a:p>
              <a:endParaRPr lang="zh-TW" altLang="en-US"/>
            </a:p>
          </p:txBody>
        </p:sp>
        <p:sp>
          <p:nvSpPr>
            <p:cNvPr id="81" name="Freeform 42"/>
            <p:cNvSpPr>
              <a:spLocks/>
            </p:cNvSpPr>
            <p:nvPr/>
          </p:nvSpPr>
          <p:spPr bwMode="auto">
            <a:xfrm>
              <a:off x="7913159" y="4209479"/>
              <a:ext cx="108108" cy="299435"/>
            </a:xfrm>
            <a:custGeom>
              <a:avLst/>
              <a:gdLst>
                <a:gd name="T0" fmla="*/ 0 w 17"/>
                <a:gd name="T1" fmla="*/ 2147483647 h 47"/>
                <a:gd name="T2" fmla="*/ 2147483647 w 17"/>
                <a:gd name="T3" fmla="*/ 2147483647 h 47"/>
                <a:gd name="T4" fmla="*/ 2147483647 w 17"/>
                <a:gd name="T5" fmla="*/ 1183728112 h 47"/>
                <a:gd name="T6" fmla="*/ 2147483647 w 17"/>
                <a:gd name="T7" fmla="*/ 507312048 h 47"/>
                <a:gd name="T8" fmla="*/ 1684852866 w 17"/>
                <a:gd name="T9" fmla="*/ 845520080 h 47"/>
                <a:gd name="T10" fmla="*/ 168482691 w 17"/>
                <a:gd name="T11" fmla="*/ 2147483647 h 47"/>
                <a:gd name="T12" fmla="*/ 0 w 17"/>
                <a:gd name="T13" fmla="*/ 2147483647 h 47"/>
                <a:gd name="T14" fmla="*/ 0 60000 65536"/>
                <a:gd name="T15" fmla="*/ 0 60000 65536"/>
                <a:gd name="T16" fmla="*/ 0 60000 65536"/>
                <a:gd name="T17" fmla="*/ 0 60000 65536"/>
                <a:gd name="T18" fmla="*/ 0 60000 65536"/>
                <a:gd name="T19" fmla="*/ 0 60000 65536"/>
                <a:gd name="T20" fmla="*/ 0 60000 65536"/>
                <a:gd name="T21" fmla="*/ 0 w 17"/>
                <a:gd name="T22" fmla="*/ 0 h 47"/>
                <a:gd name="T23" fmla="*/ 17 w 17"/>
                <a:gd name="T24" fmla="*/ 47 h 4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7" h="47">
                  <a:moveTo>
                    <a:pt x="0" y="47"/>
                  </a:moveTo>
                  <a:cubicBezTo>
                    <a:pt x="0" y="47"/>
                    <a:pt x="14" y="25"/>
                    <a:pt x="13" y="14"/>
                  </a:cubicBezTo>
                  <a:cubicBezTo>
                    <a:pt x="13" y="9"/>
                    <a:pt x="14" y="7"/>
                    <a:pt x="14" y="7"/>
                  </a:cubicBezTo>
                  <a:cubicBezTo>
                    <a:pt x="14" y="7"/>
                    <a:pt x="17" y="4"/>
                    <a:pt x="16" y="3"/>
                  </a:cubicBezTo>
                  <a:cubicBezTo>
                    <a:pt x="15" y="1"/>
                    <a:pt x="12" y="0"/>
                    <a:pt x="10" y="5"/>
                  </a:cubicBezTo>
                  <a:cubicBezTo>
                    <a:pt x="11" y="8"/>
                    <a:pt x="1" y="15"/>
                    <a:pt x="1" y="26"/>
                  </a:cubicBezTo>
                  <a:lnTo>
                    <a:pt x="0" y="47"/>
                  </a:lnTo>
                  <a:close/>
                </a:path>
              </a:pathLst>
            </a:custGeom>
            <a:solidFill>
              <a:schemeClr val="bg1">
                <a:lumMod val="65000"/>
              </a:schemeClr>
            </a:solidFill>
            <a:ln w="9525">
              <a:noFill/>
              <a:round/>
              <a:headEnd/>
              <a:tailEnd/>
            </a:ln>
          </p:spPr>
          <p:txBody>
            <a:bodyPr/>
            <a:lstStyle/>
            <a:p>
              <a:pPr>
                <a:defRPr/>
              </a:pPr>
              <a:endParaRPr lang="zh-TW" altLang="en-US"/>
            </a:p>
          </p:txBody>
        </p:sp>
        <p:sp>
          <p:nvSpPr>
            <p:cNvPr id="82" name="Freeform 43"/>
            <p:cNvSpPr>
              <a:spLocks/>
            </p:cNvSpPr>
            <p:nvPr/>
          </p:nvSpPr>
          <p:spPr bwMode="auto">
            <a:xfrm>
              <a:off x="8015167" y="4215701"/>
              <a:ext cx="51332" cy="44332"/>
            </a:xfrm>
            <a:custGeom>
              <a:avLst/>
              <a:gdLst>
                <a:gd name="T0" fmla="*/ 0 w 66"/>
                <a:gd name="T1" fmla="*/ 2147483647 h 57"/>
                <a:gd name="T2" fmla="*/ 0 w 66"/>
                <a:gd name="T3" fmla="*/ 0 h 57"/>
                <a:gd name="T4" fmla="*/ 2147483647 w 66"/>
                <a:gd name="T5" fmla="*/ 2147483647 h 57"/>
                <a:gd name="T6" fmla="*/ 2147483647 w 66"/>
                <a:gd name="T7" fmla="*/ 2147483647 h 57"/>
                <a:gd name="T8" fmla="*/ 0 w 66"/>
                <a:gd name="T9" fmla="*/ 2147483647 h 57"/>
                <a:gd name="T10" fmla="*/ 0 60000 65536"/>
                <a:gd name="T11" fmla="*/ 0 60000 65536"/>
                <a:gd name="T12" fmla="*/ 0 60000 65536"/>
                <a:gd name="T13" fmla="*/ 0 60000 65536"/>
                <a:gd name="T14" fmla="*/ 0 60000 65536"/>
                <a:gd name="T15" fmla="*/ 0 w 66"/>
                <a:gd name="T16" fmla="*/ 0 h 57"/>
                <a:gd name="T17" fmla="*/ 66 w 66"/>
                <a:gd name="T18" fmla="*/ 57 h 57"/>
              </a:gdLst>
              <a:ahLst/>
              <a:cxnLst>
                <a:cxn ang="T10">
                  <a:pos x="T0" y="T1"/>
                </a:cxn>
                <a:cxn ang="T11">
                  <a:pos x="T2" y="T3"/>
                </a:cxn>
                <a:cxn ang="T12">
                  <a:pos x="T4" y="T5"/>
                </a:cxn>
                <a:cxn ang="T13">
                  <a:pos x="T6" y="T7"/>
                </a:cxn>
                <a:cxn ang="T14">
                  <a:pos x="T8" y="T9"/>
                </a:cxn>
              </a:cxnLst>
              <a:rect l="T15" t="T16" r="T17" b="T18"/>
              <a:pathLst>
                <a:path w="66" h="57">
                  <a:moveTo>
                    <a:pt x="0" y="8"/>
                  </a:moveTo>
                  <a:lnTo>
                    <a:pt x="0" y="0"/>
                  </a:lnTo>
                  <a:lnTo>
                    <a:pt x="66" y="57"/>
                  </a:lnTo>
                  <a:lnTo>
                    <a:pt x="0" y="8"/>
                  </a:lnTo>
                  <a:close/>
                </a:path>
              </a:pathLst>
            </a:custGeom>
            <a:solidFill>
              <a:srgbClr val="000000"/>
            </a:solidFill>
            <a:ln w="9525">
              <a:noFill/>
              <a:round/>
              <a:headEnd/>
              <a:tailEnd/>
            </a:ln>
          </p:spPr>
          <p:txBody>
            <a:bodyPr/>
            <a:lstStyle/>
            <a:p>
              <a:endParaRPr lang="zh-TW" altLang="en-US"/>
            </a:p>
          </p:txBody>
        </p:sp>
        <p:sp>
          <p:nvSpPr>
            <p:cNvPr id="83" name="Freeform 44"/>
            <p:cNvSpPr>
              <a:spLocks/>
            </p:cNvSpPr>
            <p:nvPr/>
          </p:nvSpPr>
          <p:spPr bwMode="auto">
            <a:xfrm>
              <a:off x="7931947" y="4215701"/>
              <a:ext cx="57554" cy="44332"/>
            </a:xfrm>
            <a:custGeom>
              <a:avLst/>
              <a:gdLst>
                <a:gd name="T0" fmla="*/ 0 w 74"/>
                <a:gd name="T1" fmla="*/ 2147483647 h 57"/>
                <a:gd name="T2" fmla="*/ 2147483647 w 74"/>
                <a:gd name="T3" fmla="*/ 0 h 57"/>
                <a:gd name="T4" fmla="*/ 2147483647 w 74"/>
                <a:gd name="T5" fmla="*/ 0 h 57"/>
                <a:gd name="T6" fmla="*/ 0 w 74"/>
                <a:gd name="T7" fmla="*/ 2147483647 h 57"/>
                <a:gd name="T8" fmla="*/ 0 w 74"/>
                <a:gd name="T9" fmla="*/ 2147483647 h 57"/>
                <a:gd name="T10" fmla="*/ 0 60000 65536"/>
                <a:gd name="T11" fmla="*/ 0 60000 65536"/>
                <a:gd name="T12" fmla="*/ 0 60000 65536"/>
                <a:gd name="T13" fmla="*/ 0 60000 65536"/>
                <a:gd name="T14" fmla="*/ 0 60000 65536"/>
                <a:gd name="T15" fmla="*/ 0 w 74"/>
                <a:gd name="T16" fmla="*/ 0 h 57"/>
                <a:gd name="T17" fmla="*/ 74 w 74"/>
                <a:gd name="T18" fmla="*/ 57 h 57"/>
              </a:gdLst>
              <a:ahLst/>
              <a:cxnLst>
                <a:cxn ang="T10">
                  <a:pos x="T0" y="T1"/>
                </a:cxn>
                <a:cxn ang="T11">
                  <a:pos x="T2" y="T3"/>
                </a:cxn>
                <a:cxn ang="T12">
                  <a:pos x="T4" y="T5"/>
                </a:cxn>
                <a:cxn ang="T13">
                  <a:pos x="T6" y="T7"/>
                </a:cxn>
                <a:cxn ang="T14">
                  <a:pos x="T8" y="T9"/>
                </a:cxn>
              </a:cxnLst>
              <a:rect l="T15" t="T16" r="T17" b="T18"/>
              <a:pathLst>
                <a:path w="74" h="57">
                  <a:moveTo>
                    <a:pt x="0" y="57"/>
                  </a:moveTo>
                  <a:lnTo>
                    <a:pt x="66" y="0"/>
                  </a:lnTo>
                  <a:lnTo>
                    <a:pt x="74" y="0"/>
                  </a:lnTo>
                  <a:lnTo>
                    <a:pt x="0" y="57"/>
                  </a:lnTo>
                  <a:close/>
                </a:path>
              </a:pathLst>
            </a:custGeom>
            <a:solidFill>
              <a:srgbClr val="000000"/>
            </a:solidFill>
            <a:ln w="9525">
              <a:noFill/>
              <a:round/>
              <a:headEnd/>
              <a:tailEnd/>
            </a:ln>
          </p:spPr>
          <p:txBody>
            <a:bodyPr/>
            <a:lstStyle/>
            <a:p>
              <a:endParaRPr lang="zh-TW" altLang="en-US"/>
            </a:p>
          </p:txBody>
        </p:sp>
        <p:sp>
          <p:nvSpPr>
            <p:cNvPr id="84" name="Freeform 40"/>
            <p:cNvSpPr>
              <a:spLocks/>
            </p:cNvSpPr>
            <p:nvPr/>
          </p:nvSpPr>
          <p:spPr bwMode="auto">
            <a:xfrm>
              <a:off x="8174567" y="3446398"/>
              <a:ext cx="1075546" cy="1055106"/>
            </a:xfrm>
            <a:custGeom>
              <a:avLst/>
              <a:gdLst/>
              <a:ahLst/>
              <a:cxnLst/>
              <a:rect l="l" t="t" r="r" b="b"/>
              <a:pathLst>
                <a:path w="1547910" h="1518490">
                  <a:moveTo>
                    <a:pt x="735325" y="0"/>
                  </a:moveTo>
                  <a:cubicBezTo>
                    <a:pt x="1125922" y="0"/>
                    <a:pt x="1099882" y="195344"/>
                    <a:pt x="1099882" y="273482"/>
                  </a:cubicBezTo>
                  <a:cubicBezTo>
                    <a:pt x="1099882" y="338596"/>
                    <a:pt x="1047802" y="533941"/>
                    <a:pt x="1034783" y="612078"/>
                  </a:cubicBezTo>
                  <a:cubicBezTo>
                    <a:pt x="1008743" y="677193"/>
                    <a:pt x="995723" y="755331"/>
                    <a:pt x="1021763" y="794399"/>
                  </a:cubicBezTo>
                  <a:cubicBezTo>
                    <a:pt x="1034783" y="820445"/>
                    <a:pt x="1073842" y="872537"/>
                    <a:pt x="1243100" y="963698"/>
                  </a:cubicBezTo>
                  <a:cubicBezTo>
                    <a:pt x="1399339" y="1054858"/>
                    <a:pt x="1581617" y="1067881"/>
                    <a:pt x="1542557" y="1289271"/>
                  </a:cubicBezTo>
                  <a:cubicBezTo>
                    <a:pt x="1520081" y="1379197"/>
                    <a:pt x="1500030" y="1452144"/>
                    <a:pt x="1480009" y="1518490"/>
                  </a:cubicBezTo>
                  <a:lnTo>
                    <a:pt x="0" y="1518490"/>
                  </a:lnTo>
                  <a:cubicBezTo>
                    <a:pt x="15993" y="1434519"/>
                    <a:pt x="15303" y="1372240"/>
                    <a:pt x="45272" y="1302294"/>
                  </a:cubicBezTo>
                  <a:cubicBezTo>
                    <a:pt x="71312" y="1211134"/>
                    <a:pt x="97352" y="1119973"/>
                    <a:pt x="279630" y="1041835"/>
                  </a:cubicBezTo>
                  <a:cubicBezTo>
                    <a:pt x="461908" y="963698"/>
                    <a:pt x="579087" y="911606"/>
                    <a:pt x="579087" y="911606"/>
                  </a:cubicBezTo>
                  <a:cubicBezTo>
                    <a:pt x="579087" y="911528"/>
                    <a:pt x="579093" y="820440"/>
                    <a:pt x="592107" y="807422"/>
                  </a:cubicBezTo>
                  <a:cubicBezTo>
                    <a:pt x="605127" y="807422"/>
                    <a:pt x="631166" y="768354"/>
                    <a:pt x="605127" y="729285"/>
                  </a:cubicBezTo>
                  <a:cubicBezTo>
                    <a:pt x="592107" y="677193"/>
                    <a:pt x="566067" y="625101"/>
                    <a:pt x="566067" y="599055"/>
                  </a:cubicBezTo>
                  <a:cubicBezTo>
                    <a:pt x="566067" y="573009"/>
                    <a:pt x="344729" y="0"/>
                    <a:pt x="735325" y="0"/>
                  </a:cubicBezTo>
                  <a:close/>
                </a:path>
              </a:pathLst>
            </a:custGeom>
            <a:solidFill>
              <a:srgbClr val="D06F83"/>
            </a:solidFill>
            <a:ln w="9525">
              <a:noFill/>
              <a:round/>
              <a:headEnd/>
              <a:tailEnd/>
            </a:ln>
            <a:effectLst>
              <a:outerShdw blurRad="127000" dist="63500" dir="2700000" algn="tl" rotWithShape="0">
                <a:prstClr val="black">
                  <a:alpha val="40000"/>
                </a:prstClr>
              </a:outerShdw>
            </a:effectLst>
          </p:spPr>
          <p:txBody>
            <a:bodyPr/>
            <a:lstStyle/>
            <a:p>
              <a:endParaRPr lang="zh-TW" altLang="en-US"/>
            </a:p>
          </p:txBody>
        </p:sp>
        <p:sp>
          <p:nvSpPr>
            <p:cNvPr id="85" name="Freeform 41"/>
            <p:cNvSpPr>
              <a:spLocks/>
            </p:cNvSpPr>
            <p:nvPr/>
          </p:nvSpPr>
          <p:spPr bwMode="auto">
            <a:xfrm>
              <a:off x="8525837" y="3966210"/>
              <a:ext cx="361802" cy="533879"/>
            </a:xfrm>
            <a:custGeom>
              <a:avLst/>
              <a:gdLst>
                <a:gd name="T0" fmla="*/ 2147483647 w 40"/>
                <a:gd name="T1" fmla="*/ 2147483647 h 59"/>
                <a:gd name="T2" fmla="*/ 2147483647 w 40"/>
                <a:gd name="T3" fmla="*/ 2147483647 h 59"/>
                <a:gd name="T4" fmla="*/ 2147483647 w 40"/>
                <a:gd name="T5" fmla="*/ 0 h 59"/>
                <a:gd name="T6" fmla="*/ 2147483647 w 40"/>
                <a:gd name="T7" fmla="*/ 2147483647 h 59"/>
                <a:gd name="T8" fmla="*/ 2147483647 w 40"/>
                <a:gd name="T9" fmla="*/ 2147483647 h 59"/>
                <a:gd name="T10" fmla="*/ 2147483647 w 40"/>
                <a:gd name="T11" fmla="*/ 2147483647 h 59"/>
                <a:gd name="T12" fmla="*/ 2147483647 w 40"/>
                <a:gd name="T13" fmla="*/ 2147483647 h 59"/>
                <a:gd name="T14" fmla="*/ 2147483647 w 40"/>
                <a:gd name="T15" fmla="*/ 2147483647 h 59"/>
                <a:gd name="T16" fmla="*/ 0 60000 65536"/>
                <a:gd name="T17" fmla="*/ 0 60000 65536"/>
                <a:gd name="T18" fmla="*/ 0 60000 65536"/>
                <a:gd name="T19" fmla="*/ 0 60000 65536"/>
                <a:gd name="T20" fmla="*/ 0 60000 65536"/>
                <a:gd name="T21" fmla="*/ 0 60000 65536"/>
                <a:gd name="T22" fmla="*/ 0 60000 65536"/>
                <a:gd name="T23" fmla="*/ 0 60000 65536"/>
                <a:gd name="T24" fmla="*/ 0 w 40"/>
                <a:gd name="T25" fmla="*/ 0 h 59"/>
                <a:gd name="T26" fmla="*/ 40 w 40"/>
                <a:gd name="T27" fmla="*/ 59 h 5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0" h="59">
                  <a:moveTo>
                    <a:pt x="1" y="59"/>
                  </a:moveTo>
                  <a:cubicBezTo>
                    <a:pt x="1" y="59"/>
                    <a:pt x="19" y="21"/>
                    <a:pt x="40" y="4"/>
                  </a:cubicBezTo>
                  <a:cubicBezTo>
                    <a:pt x="40" y="4"/>
                    <a:pt x="37" y="2"/>
                    <a:pt x="37" y="0"/>
                  </a:cubicBezTo>
                  <a:cubicBezTo>
                    <a:pt x="37" y="0"/>
                    <a:pt x="16" y="14"/>
                    <a:pt x="15" y="15"/>
                  </a:cubicBezTo>
                  <a:cubicBezTo>
                    <a:pt x="14" y="16"/>
                    <a:pt x="13" y="16"/>
                    <a:pt x="12" y="15"/>
                  </a:cubicBezTo>
                  <a:cubicBezTo>
                    <a:pt x="11" y="14"/>
                    <a:pt x="5" y="3"/>
                    <a:pt x="5" y="3"/>
                  </a:cubicBezTo>
                  <a:cubicBezTo>
                    <a:pt x="5" y="3"/>
                    <a:pt x="3" y="10"/>
                    <a:pt x="4" y="11"/>
                  </a:cubicBezTo>
                  <a:cubicBezTo>
                    <a:pt x="4" y="13"/>
                    <a:pt x="0" y="49"/>
                    <a:pt x="1" y="59"/>
                  </a:cubicBezTo>
                  <a:close/>
                </a:path>
              </a:pathLst>
            </a:custGeom>
            <a:solidFill>
              <a:srgbClr val="FFFFFF"/>
            </a:solidFill>
            <a:ln w="9525">
              <a:noFill/>
              <a:round/>
              <a:headEnd/>
              <a:tailEnd/>
            </a:ln>
          </p:spPr>
          <p:txBody>
            <a:bodyPr/>
            <a:lstStyle/>
            <a:p>
              <a:endParaRPr lang="zh-TW" altLang="en-US"/>
            </a:p>
          </p:txBody>
        </p:sp>
        <p:sp>
          <p:nvSpPr>
            <p:cNvPr id="86" name="Freeform 42"/>
            <p:cNvSpPr>
              <a:spLocks/>
            </p:cNvSpPr>
            <p:nvPr/>
          </p:nvSpPr>
          <p:spPr bwMode="auto">
            <a:xfrm>
              <a:off x="8525665" y="4084238"/>
              <a:ext cx="153324" cy="424676"/>
            </a:xfrm>
            <a:custGeom>
              <a:avLst/>
              <a:gdLst>
                <a:gd name="T0" fmla="*/ 0 w 17"/>
                <a:gd name="T1" fmla="*/ 2147483647 h 47"/>
                <a:gd name="T2" fmla="*/ 2147483647 w 17"/>
                <a:gd name="T3" fmla="*/ 2147483647 h 47"/>
                <a:gd name="T4" fmla="*/ 2147483647 w 17"/>
                <a:gd name="T5" fmla="*/ 1183728112 h 47"/>
                <a:gd name="T6" fmla="*/ 2147483647 w 17"/>
                <a:gd name="T7" fmla="*/ 507312048 h 47"/>
                <a:gd name="T8" fmla="*/ 1684852866 w 17"/>
                <a:gd name="T9" fmla="*/ 845520080 h 47"/>
                <a:gd name="T10" fmla="*/ 168482691 w 17"/>
                <a:gd name="T11" fmla="*/ 2147483647 h 47"/>
                <a:gd name="T12" fmla="*/ 0 w 17"/>
                <a:gd name="T13" fmla="*/ 2147483647 h 47"/>
                <a:gd name="T14" fmla="*/ 0 60000 65536"/>
                <a:gd name="T15" fmla="*/ 0 60000 65536"/>
                <a:gd name="T16" fmla="*/ 0 60000 65536"/>
                <a:gd name="T17" fmla="*/ 0 60000 65536"/>
                <a:gd name="T18" fmla="*/ 0 60000 65536"/>
                <a:gd name="T19" fmla="*/ 0 60000 65536"/>
                <a:gd name="T20" fmla="*/ 0 60000 65536"/>
                <a:gd name="T21" fmla="*/ 0 w 17"/>
                <a:gd name="T22" fmla="*/ 0 h 47"/>
                <a:gd name="T23" fmla="*/ 17 w 17"/>
                <a:gd name="T24" fmla="*/ 47 h 4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7" h="47">
                  <a:moveTo>
                    <a:pt x="0" y="47"/>
                  </a:moveTo>
                  <a:cubicBezTo>
                    <a:pt x="0" y="47"/>
                    <a:pt x="14" y="25"/>
                    <a:pt x="13" y="14"/>
                  </a:cubicBezTo>
                  <a:cubicBezTo>
                    <a:pt x="13" y="9"/>
                    <a:pt x="14" y="7"/>
                    <a:pt x="14" y="7"/>
                  </a:cubicBezTo>
                  <a:cubicBezTo>
                    <a:pt x="14" y="7"/>
                    <a:pt x="17" y="4"/>
                    <a:pt x="16" y="3"/>
                  </a:cubicBezTo>
                  <a:cubicBezTo>
                    <a:pt x="15" y="1"/>
                    <a:pt x="12" y="0"/>
                    <a:pt x="10" y="5"/>
                  </a:cubicBezTo>
                  <a:cubicBezTo>
                    <a:pt x="11" y="8"/>
                    <a:pt x="1" y="15"/>
                    <a:pt x="1" y="26"/>
                  </a:cubicBezTo>
                  <a:lnTo>
                    <a:pt x="0" y="47"/>
                  </a:lnTo>
                  <a:close/>
                </a:path>
              </a:pathLst>
            </a:custGeom>
            <a:solidFill>
              <a:srgbClr val="D06F83"/>
            </a:solidFill>
            <a:ln w="9525">
              <a:noFill/>
              <a:round/>
              <a:headEnd/>
              <a:tailEnd/>
            </a:ln>
          </p:spPr>
          <p:txBody>
            <a:bodyPr/>
            <a:lstStyle/>
            <a:p>
              <a:pPr>
                <a:defRPr/>
              </a:pPr>
              <a:endParaRPr lang="zh-TW" altLang="en-US"/>
            </a:p>
          </p:txBody>
        </p:sp>
        <p:sp>
          <p:nvSpPr>
            <p:cNvPr id="87" name="Freeform 43"/>
            <p:cNvSpPr>
              <a:spLocks/>
            </p:cNvSpPr>
            <p:nvPr/>
          </p:nvSpPr>
          <p:spPr bwMode="auto">
            <a:xfrm>
              <a:off x="8670336" y="4093062"/>
              <a:ext cx="72801" cy="62875"/>
            </a:xfrm>
            <a:custGeom>
              <a:avLst/>
              <a:gdLst>
                <a:gd name="T0" fmla="*/ 0 w 66"/>
                <a:gd name="T1" fmla="*/ 2147483647 h 57"/>
                <a:gd name="T2" fmla="*/ 0 w 66"/>
                <a:gd name="T3" fmla="*/ 0 h 57"/>
                <a:gd name="T4" fmla="*/ 2147483647 w 66"/>
                <a:gd name="T5" fmla="*/ 2147483647 h 57"/>
                <a:gd name="T6" fmla="*/ 2147483647 w 66"/>
                <a:gd name="T7" fmla="*/ 2147483647 h 57"/>
                <a:gd name="T8" fmla="*/ 0 w 66"/>
                <a:gd name="T9" fmla="*/ 2147483647 h 57"/>
                <a:gd name="T10" fmla="*/ 0 60000 65536"/>
                <a:gd name="T11" fmla="*/ 0 60000 65536"/>
                <a:gd name="T12" fmla="*/ 0 60000 65536"/>
                <a:gd name="T13" fmla="*/ 0 60000 65536"/>
                <a:gd name="T14" fmla="*/ 0 60000 65536"/>
                <a:gd name="T15" fmla="*/ 0 w 66"/>
                <a:gd name="T16" fmla="*/ 0 h 57"/>
                <a:gd name="T17" fmla="*/ 66 w 66"/>
                <a:gd name="T18" fmla="*/ 57 h 57"/>
              </a:gdLst>
              <a:ahLst/>
              <a:cxnLst>
                <a:cxn ang="T10">
                  <a:pos x="T0" y="T1"/>
                </a:cxn>
                <a:cxn ang="T11">
                  <a:pos x="T2" y="T3"/>
                </a:cxn>
                <a:cxn ang="T12">
                  <a:pos x="T4" y="T5"/>
                </a:cxn>
                <a:cxn ang="T13">
                  <a:pos x="T6" y="T7"/>
                </a:cxn>
                <a:cxn ang="T14">
                  <a:pos x="T8" y="T9"/>
                </a:cxn>
              </a:cxnLst>
              <a:rect l="T15" t="T16" r="T17" b="T18"/>
              <a:pathLst>
                <a:path w="66" h="57">
                  <a:moveTo>
                    <a:pt x="0" y="8"/>
                  </a:moveTo>
                  <a:lnTo>
                    <a:pt x="0" y="0"/>
                  </a:lnTo>
                  <a:lnTo>
                    <a:pt x="66" y="57"/>
                  </a:lnTo>
                  <a:lnTo>
                    <a:pt x="0" y="8"/>
                  </a:lnTo>
                  <a:close/>
                </a:path>
              </a:pathLst>
            </a:custGeom>
            <a:solidFill>
              <a:srgbClr val="000000"/>
            </a:solidFill>
            <a:ln w="9525">
              <a:noFill/>
              <a:round/>
              <a:headEnd/>
              <a:tailEnd/>
            </a:ln>
          </p:spPr>
          <p:txBody>
            <a:bodyPr/>
            <a:lstStyle/>
            <a:p>
              <a:endParaRPr lang="zh-TW" altLang="en-US"/>
            </a:p>
          </p:txBody>
        </p:sp>
        <p:sp>
          <p:nvSpPr>
            <p:cNvPr id="88" name="Freeform 44"/>
            <p:cNvSpPr>
              <a:spLocks/>
            </p:cNvSpPr>
            <p:nvPr/>
          </p:nvSpPr>
          <p:spPr bwMode="auto">
            <a:xfrm>
              <a:off x="8552310" y="4093062"/>
              <a:ext cx="81627" cy="62875"/>
            </a:xfrm>
            <a:custGeom>
              <a:avLst/>
              <a:gdLst>
                <a:gd name="T0" fmla="*/ 0 w 74"/>
                <a:gd name="T1" fmla="*/ 2147483647 h 57"/>
                <a:gd name="T2" fmla="*/ 2147483647 w 74"/>
                <a:gd name="T3" fmla="*/ 0 h 57"/>
                <a:gd name="T4" fmla="*/ 2147483647 w 74"/>
                <a:gd name="T5" fmla="*/ 0 h 57"/>
                <a:gd name="T6" fmla="*/ 0 w 74"/>
                <a:gd name="T7" fmla="*/ 2147483647 h 57"/>
                <a:gd name="T8" fmla="*/ 0 w 74"/>
                <a:gd name="T9" fmla="*/ 2147483647 h 57"/>
                <a:gd name="T10" fmla="*/ 0 60000 65536"/>
                <a:gd name="T11" fmla="*/ 0 60000 65536"/>
                <a:gd name="T12" fmla="*/ 0 60000 65536"/>
                <a:gd name="T13" fmla="*/ 0 60000 65536"/>
                <a:gd name="T14" fmla="*/ 0 60000 65536"/>
                <a:gd name="T15" fmla="*/ 0 w 74"/>
                <a:gd name="T16" fmla="*/ 0 h 57"/>
                <a:gd name="T17" fmla="*/ 74 w 74"/>
                <a:gd name="T18" fmla="*/ 57 h 57"/>
              </a:gdLst>
              <a:ahLst/>
              <a:cxnLst>
                <a:cxn ang="T10">
                  <a:pos x="T0" y="T1"/>
                </a:cxn>
                <a:cxn ang="T11">
                  <a:pos x="T2" y="T3"/>
                </a:cxn>
                <a:cxn ang="T12">
                  <a:pos x="T4" y="T5"/>
                </a:cxn>
                <a:cxn ang="T13">
                  <a:pos x="T6" y="T7"/>
                </a:cxn>
                <a:cxn ang="T14">
                  <a:pos x="T8" y="T9"/>
                </a:cxn>
              </a:cxnLst>
              <a:rect l="T15" t="T16" r="T17" b="T18"/>
              <a:pathLst>
                <a:path w="74" h="57">
                  <a:moveTo>
                    <a:pt x="0" y="57"/>
                  </a:moveTo>
                  <a:lnTo>
                    <a:pt x="66" y="0"/>
                  </a:lnTo>
                  <a:lnTo>
                    <a:pt x="74" y="0"/>
                  </a:lnTo>
                  <a:lnTo>
                    <a:pt x="0" y="57"/>
                  </a:lnTo>
                  <a:close/>
                </a:path>
              </a:pathLst>
            </a:custGeom>
            <a:solidFill>
              <a:srgbClr val="000000"/>
            </a:solidFill>
            <a:ln w="9525">
              <a:noFill/>
              <a:round/>
              <a:headEnd/>
              <a:tailEnd/>
            </a:ln>
          </p:spPr>
          <p:txBody>
            <a:bodyPr/>
            <a:lstStyle/>
            <a:p>
              <a:endParaRPr lang="zh-TW" altLang="en-US"/>
            </a:p>
          </p:txBody>
        </p:sp>
        <p:sp>
          <p:nvSpPr>
            <p:cNvPr id="89" name="Freeform 40"/>
            <p:cNvSpPr>
              <a:spLocks/>
            </p:cNvSpPr>
            <p:nvPr/>
          </p:nvSpPr>
          <p:spPr bwMode="auto">
            <a:xfrm>
              <a:off x="6294630" y="4121798"/>
              <a:ext cx="386742" cy="379392"/>
            </a:xfrm>
            <a:custGeom>
              <a:avLst/>
              <a:gdLst/>
              <a:ahLst/>
              <a:cxnLst/>
              <a:rect l="l" t="t" r="r" b="b"/>
              <a:pathLst>
                <a:path w="1547910" h="1518490">
                  <a:moveTo>
                    <a:pt x="735325" y="0"/>
                  </a:moveTo>
                  <a:cubicBezTo>
                    <a:pt x="1125922" y="0"/>
                    <a:pt x="1099882" y="195344"/>
                    <a:pt x="1099882" y="273482"/>
                  </a:cubicBezTo>
                  <a:cubicBezTo>
                    <a:pt x="1099882" y="338596"/>
                    <a:pt x="1047802" y="533941"/>
                    <a:pt x="1034783" y="612078"/>
                  </a:cubicBezTo>
                  <a:cubicBezTo>
                    <a:pt x="1008743" y="677193"/>
                    <a:pt x="995723" y="755331"/>
                    <a:pt x="1021763" y="794399"/>
                  </a:cubicBezTo>
                  <a:cubicBezTo>
                    <a:pt x="1034783" y="820445"/>
                    <a:pt x="1073842" y="872537"/>
                    <a:pt x="1243100" y="963698"/>
                  </a:cubicBezTo>
                  <a:cubicBezTo>
                    <a:pt x="1399339" y="1054858"/>
                    <a:pt x="1581617" y="1067881"/>
                    <a:pt x="1542557" y="1289271"/>
                  </a:cubicBezTo>
                  <a:cubicBezTo>
                    <a:pt x="1520081" y="1379197"/>
                    <a:pt x="1500030" y="1452144"/>
                    <a:pt x="1480009" y="1518490"/>
                  </a:cubicBezTo>
                  <a:lnTo>
                    <a:pt x="0" y="1518490"/>
                  </a:lnTo>
                  <a:cubicBezTo>
                    <a:pt x="15993" y="1434519"/>
                    <a:pt x="15303" y="1372240"/>
                    <a:pt x="45272" y="1302294"/>
                  </a:cubicBezTo>
                  <a:cubicBezTo>
                    <a:pt x="71312" y="1211134"/>
                    <a:pt x="97352" y="1119973"/>
                    <a:pt x="279630" y="1041835"/>
                  </a:cubicBezTo>
                  <a:cubicBezTo>
                    <a:pt x="461908" y="963698"/>
                    <a:pt x="579087" y="911606"/>
                    <a:pt x="579087" y="911606"/>
                  </a:cubicBezTo>
                  <a:cubicBezTo>
                    <a:pt x="579087" y="911528"/>
                    <a:pt x="579093" y="820440"/>
                    <a:pt x="592107" y="807422"/>
                  </a:cubicBezTo>
                  <a:cubicBezTo>
                    <a:pt x="605127" y="807422"/>
                    <a:pt x="631166" y="768354"/>
                    <a:pt x="605127" y="729285"/>
                  </a:cubicBezTo>
                  <a:cubicBezTo>
                    <a:pt x="592107" y="677193"/>
                    <a:pt x="566067" y="625101"/>
                    <a:pt x="566067" y="599055"/>
                  </a:cubicBezTo>
                  <a:cubicBezTo>
                    <a:pt x="566067" y="573009"/>
                    <a:pt x="344729" y="0"/>
                    <a:pt x="735325" y="0"/>
                  </a:cubicBezTo>
                  <a:close/>
                </a:path>
              </a:pathLst>
            </a:custGeom>
            <a:solidFill>
              <a:schemeClr val="bg1">
                <a:lumMod val="75000"/>
              </a:schemeClr>
            </a:solidFill>
            <a:ln w="9525">
              <a:noFill/>
              <a:round/>
              <a:headEnd/>
              <a:tailEnd/>
            </a:ln>
          </p:spPr>
          <p:txBody>
            <a:bodyPr/>
            <a:lstStyle/>
            <a:p>
              <a:endParaRPr lang="zh-TW" altLang="en-US"/>
            </a:p>
          </p:txBody>
        </p:sp>
        <p:sp>
          <p:nvSpPr>
            <p:cNvPr id="90" name="Freeform 41"/>
            <p:cNvSpPr>
              <a:spLocks/>
            </p:cNvSpPr>
            <p:nvPr/>
          </p:nvSpPr>
          <p:spPr bwMode="auto">
            <a:xfrm>
              <a:off x="6420939" y="4313769"/>
              <a:ext cx="130096" cy="191972"/>
            </a:xfrm>
            <a:custGeom>
              <a:avLst/>
              <a:gdLst>
                <a:gd name="T0" fmla="*/ 2147483647 w 40"/>
                <a:gd name="T1" fmla="*/ 2147483647 h 59"/>
                <a:gd name="T2" fmla="*/ 2147483647 w 40"/>
                <a:gd name="T3" fmla="*/ 2147483647 h 59"/>
                <a:gd name="T4" fmla="*/ 2147483647 w 40"/>
                <a:gd name="T5" fmla="*/ 0 h 59"/>
                <a:gd name="T6" fmla="*/ 2147483647 w 40"/>
                <a:gd name="T7" fmla="*/ 2147483647 h 59"/>
                <a:gd name="T8" fmla="*/ 2147483647 w 40"/>
                <a:gd name="T9" fmla="*/ 2147483647 h 59"/>
                <a:gd name="T10" fmla="*/ 2147483647 w 40"/>
                <a:gd name="T11" fmla="*/ 2147483647 h 59"/>
                <a:gd name="T12" fmla="*/ 2147483647 w 40"/>
                <a:gd name="T13" fmla="*/ 2147483647 h 59"/>
                <a:gd name="T14" fmla="*/ 2147483647 w 40"/>
                <a:gd name="T15" fmla="*/ 2147483647 h 59"/>
                <a:gd name="T16" fmla="*/ 0 60000 65536"/>
                <a:gd name="T17" fmla="*/ 0 60000 65536"/>
                <a:gd name="T18" fmla="*/ 0 60000 65536"/>
                <a:gd name="T19" fmla="*/ 0 60000 65536"/>
                <a:gd name="T20" fmla="*/ 0 60000 65536"/>
                <a:gd name="T21" fmla="*/ 0 60000 65536"/>
                <a:gd name="T22" fmla="*/ 0 60000 65536"/>
                <a:gd name="T23" fmla="*/ 0 60000 65536"/>
                <a:gd name="T24" fmla="*/ 0 w 40"/>
                <a:gd name="T25" fmla="*/ 0 h 59"/>
                <a:gd name="T26" fmla="*/ 40 w 40"/>
                <a:gd name="T27" fmla="*/ 59 h 5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0" h="59">
                  <a:moveTo>
                    <a:pt x="1" y="59"/>
                  </a:moveTo>
                  <a:cubicBezTo>
                    <a:pt x="1" y="59"/>
                    <a:pt x="19" y="21"/>
                    <a:pt x="40" y="4"/>
                  </a:cubicBezTo>
                  <a:cubicBezTo>
                    <a:pt x="40" y="4"/>
                    <a:pt x="37" y="2"/>
                    <a:pt x="37" y="0"/>
                  </a:cubicBezTo>
                  <a:cubicBezTo>
                    <a:pt x="37" y="0"/>
                    <a:pt x="16" y="14"/>
                    <a:pt x="15" y="15"/>
                  </a:cubicBezTo>
                  <a:cubicBezTo>
                    <a:pt x="14" y="16"/>
                    <a:pt x="13" y="16"/>
                    <a:pt x="12" y="15"/>
                  </a:cubicBezTo>
                  <a:cubicBezTo>
                    <a:pt x="11" y="14"/>
                    <a:pt x="5" y="3"/>
                    <a:pt x="5" y="3"/>
                  </a:cubicBezTo>
                  <a:cubicBezTo>
                    <a:pt x="5" y="3"/>
                    <a:pt x="3" y="10"/>
                    <a:pt x="4" y="11"/>
                  </a:cubicBezTo>
                  <a:cubicBezTo>
                    <a:pt x="4" y="13"/>
                    <a:pt x="0" y="49"/>
                    <a:pt x="1" y="59"/>
                  </a:cubicBezTo>
                  <a:close/>
                </a:path>
              </a:pathLst>
            </a:custGeom>
            <a:solidFill>
              <a:srgbClr val="FFFFFF"/>
            </a:solidFill>
            <a:ln w="9525">
              <a:noFill/>
              <a:round/>
              <a:headEnd/>
              <a:tailEnd/>
            </a:ln>
          </p:spPr>
          <p:txBody>
            <a:bodyPr/>
            <a:lstStyle/>
            <a:p>
              <a:endParaRPr lang="zh-TW" altLang="en-US"/>
            </a:p>
          </p:txBody>
        </p:sp>
        <p:sp>
          <p:nvSpPr>
            <p:cNvPr id="91" name="Freeform 42"/>
            <p:cNvSpPr>
              <a:spLocks/>
            </p:cNvSpPr>
            <p:nvPr/>
          </p:nvSpPr>
          <p:spPr bwMode="auto">
            <a:xfrm>
              <a:off x="6420876" y="4356210"/>
              <a:ext cx="55132" cy="152704"/>
            </a:xfrm>
            <a:custGeom>
              <a:avLst/>
              <a:gdLst>
                <a:gd name="T0" fmla="*/ 0 w 17"/>
                <a:gd name="T1" fmla="*/ 2147483647 h 47"/>
                <a:gd name="T2" fmla="*/ 2147483647 w 17"/>
                <a:gd name="T3" fmla="*/ 2147483647 h 47"/>
                <a:gd name="T4" fmla="*/ 2147483647 w 17"/>
                <a:gd name="T5" fmla="*/ 1183728112 h 47"/>
                <a:gd name="T6" fmla="*/ 2147483647 w 17"/>
                <a:gd name="T7" fmla="*/ 507312048 h 47"/>
                <a:gd name="T8" fmla="*/ 1684852866 w 17"/>
                <a:gd name="T9" fmla="*/ 845520080 h 47"/>
                <a:gd name="T10" fmla="*/ 168482691 w 17"/>
                <a:gd name="T11" fmla="*/ 2147483647 h 47"/>
                <a:gd name="T12" fmla="*/ 0 w 17"/>
                <a:gd name="T13" fmla="*/ 2147483647 h 47"/>
                <a:gd name="T14" fmla="*/ 0 60000 65536"/>
                <a:gd name="T15" fmla="*/ 0 60000 65536"/>
                <a:gd name="T16" fmla="*/ 0 60000 65536"/>
                <a:gd name="T17" fmla="*/ 0 60000 65536"/>
                <a:gd name="T18" fmla="*/ 0 60000 65536"/>
                <a:gd name="T19" fmla="*/ 0 60000 65536"/>
                <a:gd name="T20" fmla="*/ 0 60000 65536"/>
                <a:gd name="T21" fmla="*/ 0 w 17"/>
                <a:gd name="T22" fmla="*/ 0 h 47"/>
                <a:gd name="T23" fmla="*/ 17 w 17"/>
                <a:gd name="T24" fmla="*/ 47 h 4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7" h="47">
                  <a:moveTo>
                    <a:pt x="0" y="47"/>
                  </a:moveTo>
                  <a:cubicBezTo>
                    <a:pt x="0" y="47"/>
                    <a:pt x="14" y="25"/>
                    <a:pt x="13" y="14"/>
                  </a:cubicBezTo>
                  <a:cubicBezTo>
                    <a:pt x="13" y="9"/>
                    <a:pt x="14" y="7"/>
                    <a:pt x="14" y="7"/>
                  </a:cubicBezTo>
                  <a:cubicBezTo>
                    <a:pt x="14" y="7"/>
                    <a:pt x="17" y="4"/>
                    <a:pt x="16" y="3"/>
                  </a:cubicBezTo>
                  <a:cubicBezTo>
                    <a:pt x="15" y="1"/>
                    <a:pt x="12" y="0"/>
                    <a:pt x="10" y="5"/>
                  </a:cubicBezTo>
                  <a:cubicBezTo>
                    <a:pt x="11" y="8"/>
                    <a:pt x="1" y="15"/>
                    <a:pt x="1" y="26"/>
                  </a:cubicBezTo>
                  <a:lnTo>
                    <a:pt x="0" y="47"/>
                  </a:lnTo>
                  <a:close/>
                </a:path>
              </a:pathLst>
            </a:custGeom>
            <a:solidFill>
              <a:schemeClr val="bg1">
                <a:lumMod val="65000"/>
              </a:schemeClr>
            </a:solidFill>
            <a:ln w="9525">
              <a:noFill/>
              <a:round/>
              <a:headEnd/>
              <a:tailEnd/>
            </a:ln>
          </p:spPr>
          <p:txBody>
            <a:bodyPr/>
            <a:lstStyle/>
            <a:p>
              <a:pPr>
                <a:defRPr/>
              </a:pPr>
              <a:endParaRPr lang="zh-TW" altLang="en-US"/>
            </a:p>
          </p:txBody>
        </p:sp>
        <p:sp>
          <p:nvSpPr>
            <p:cNvPr id="92" name="Freeform 43"/>
            <p:cNvSpPr>
              <a:spLocks/>
            </p:cNvSpPr>
            <p:nvPr/>
          </p:nvSpPr>
          <p:spPr bwMode="auto">
            <a:xfrm>
              <a:off x="6472898" y="4359381"/>
              <a:ext cx="26178" cy="22608"/>
            </a:xfrm>
            <a:custGeom>
              <a:avLst/>
              <a:gdLst>
                <a:gd name="T0" fmla="*/ 0 w 66"/>
                <a:gd name="T1" fmla="*/ 2147483647 h 57"/>
                <a:gd name="T2" fmla="*/ 0 w 66"/>
                <a:gd name="T3" fmla="*/ 0 h 57"/>
                <a:gd name="T4" fmla="*/ 2147483647 w 66"/>
                <a:gd name="T5" fmla="*/ 2147483647 h 57"/>
                <a:gd name="T6" fmla="*/ 2147483647 w 66"/>
                <a:gd name="T7" fmla="*/ 2147483647 h 57"/>
                <a:gd name="T8" fmla="*/ 0 w 66"/>
                <a:gd name="T9" fmla="*/ 2147483647 h 57"/>
                <a:gd name="T10" fmla="*/ 0 60000 65536"/>
                <a:gd name="T11" fmla="*/ 0 60000 65536"/>
                <a:gd name="T12" fmla="*/ 0 60000 65536"/>
                <a:gd name="T13" fmla="*/ 0 60000 65536"/>
                <a:gd name="T14" fmla="*/ 0 60000 65536"/>
                <a:gd name="T15" fmla="*/ 0 w 66"/>
                <a:gd name="T16" fmla="*/ 0 h 57"/>
                <a:gd name="T17" fmla="*/ 66 w 66"/>
                <a:gd name="T18" fmla="*/ 57 h 57"/>
              </a:gdLst>
              <a:ahLst/>
              <a:cxnLst>
                <a:cxn ang="T10">
                  <a:pos x="T0" y="T1"/>
                </a:cxn>
                <a:cxn ang="T11">
                  <a:pos x="T2" y="T3"/>
                </a:cxn>
                <a:cxn ang="T12">
                  <a:pos x="T4" y="T5"/>
                </a:cxn>
                <a:cxn ang="T13">
                  <a:pos x="T6" y="T7"/>
                </a:cxn>
                <a:cxn ang="T14">
                  <a:pos x="T8" y="T9"/>
                </a:cxn>
              </a:cxnLst>
              <a:rect l="T15" t="T16" r="T17" b="T18"/>
              <a:pathLst>
                <a:path w="66" h="57">
                  <a:moveTo>
                    <a:pt x="0" y="8"/>
                  </a:moveTo>
                  <a:lnTo>
                    <a:pt x="0" y="0"/>
                  </a:lnTo>
                  <a:lnTo>
                    <a:pt x="66" y="57"/>
                  </a:lnTo>
                  <a:lnTo>
                    <a:pt x="0" y="8"/>
                  </a:lnTo>
                  <a:close/>
                </a:path>
              </a:pathLst>
            </a:custGeom>
            <a:solidFill>
              <a:srgbClr val="000000"/>
            </a:solidFill>
            <a:ln w="9525">
              <a:noFill/>
              <a:round/>
              <a:headEnd/>
              <a:tailEnd/>
            </a:ln>
          </p:spPr>
          <p:txBody>
            <a:bodyPr/>
            <a:lstStyle/>
            <a:p>
              <a:endParaRPr lang="zh-TW" altLang="en-US"/>
            </a:p>
          </p:txBody>
        </p:sp>
        <p:sp>
          <p:nvSpPr>
            <p:cNvPr id="93" name="Freeform 44"/>
            <p:cNvSpPr>
              <a:spLocks/>
            </p:cNvSpPr>
            <p:nvPr/>
          </p:nvSpPr>
          <p:spPr bwMode="auto">
            <a:xfrm>
              <a:off x="6430459" y="4359381"/>
              <a:ext cx="29351" cy="22608"/>
            </a:xfrm>
            <a:custGeom>
              <a:avLst/>
              <a:gdLst>
                <a:gd name="T0" fmla="*/ 0 w 74"/>
                <a:gd name="T1" fmla="*/ 2147483647 h 57"/>
                <a:gd name="T2" fmla="*/ 2147483647 w 74"/>
                <a:gd name="T3" fmla="*/ 0 h 57"/>
                <a:gd name="T4" fmla="*/ 2147483647 w 74"/>
                <a:gd name="T5" fmla="*/ 0 h 57"/>
                <a:gd name="T6" fmla="*/ 0 w 74"/>
                <a:gd name="T7" fmla="*/ 2147483647 h 57"/>
                <a:gd name="T8" fmla="*/ 0 w 74"/>
                <a:gd name="T9" fmla="*/ 2147483647 h 57"/>
                <a:gd name="T10" fmla="*/ 0 60000 65536"/>
                <a:gd name="T11" fmla="*/ 0 60000 65536"/>
                <a:gd name="T12" fmla="*/ 0 60000 65536"/>
                <a:gd name="T13" fmla="*/ 0 60000 65536"/>
                <a:gd name="T14" fmla="*/ 0 60000 65536"/>
                <a:gd name="T15" fmla="*/ 0 w 74"/>
                <a:gd name="T16" fmla="*/ 0 h 57"/>
                <a:gd name="T17" fmla="*/ 74 w 74"/>
                <a:gd name="T18" fmla="*/ 57 h 57"/>
              </a:gdLst>
              <a:ahLst/>
              <a:cxnLst>
                <a:cxn ang="T10">
                  <a:pos x="T0" y="T1"/>
                </a:cxn>
                <a:cxn ang="T11">
                  <a:pos x="T2" y="T3"/>
                </a:cxn>
                <a:cxn ang="T12">
                  <a:pos x="T4" y="T5"/>
                </a:cxn>
                <a:cxn ang="T13">
                  <a:pos x="T6" y="T7"/>
                </a:cxn>
                <a:cxn ang="T14">
                  <a:pos x="T8" y="T9"/>
                </a:cxn>
              </a:cxnLst>
              <a:rect l="T15" t="T16" r="T17" b="T18"/>
              <a:pathLst>
                <a:path w="74" h="57">
                  <a:moveTo>
                    <a:pt x="0" y="57"/>
                  </a:moveTo>
                  <a:lnTo>
                    <a:pt x="66" y="0"/>
                  </a:lnTo>
                  <a:lnTo>
                    <a:pt x="74" y="0"/>
                  </a:lnTo>
                  <a:lnTo>
                    <a:pt x="0" y="57"/>
                  </a:lnTo>
                  <a:close/>
                </a:path>
              </a:pathLst>
            </a:custGeom>
            <a:solidFill>
              <a:srgbClr val="000000"/>
            </a:solidFill>
            <a:ln w="9525">
              <a:noFill/>
              <a:round/>
              <a:headEnd/>
              <a:tailEnd/>
            </a:ln>
          </p:spPr>
          <p:txBody>
            <a:bodyPr/>
            <a:lstStyle/>
            <a:p>
              <a:endParaRPr lang="zh-TW" altLang="en-US"/>
            </a:p>
          </p:txBody>
        </p:sp>
        <p:sp>
          <p:nvSpPr>
            <p:cNvPr id="94" name="Freeform 40"/>
            <p:cNvSpPr>
              <a:spLocks/>
            </p:cNvSpPr>
            <p:nvPr/>
          </p:nvSpPr>
          <p:spPr bwMode="auto">
            <a:xfrm>
              <a:off x="7101381" y="3966210"/>
              <a:ext cx="542180" cy="531877"/>
            </a:xfrm>
            <a:custGeom>
              <a:avLst/>
              <a:gdLst/>
              <a:ahLst/>
              <a:cxnLst/>
              <a:rect l="l" t="t" r="r" b="b"/>
              <a:pathLst>
                <a:path w="1547910" h="1518490">
                  <a:moveTo>
                    <a:pt x="735325" y="0"/>
                  </a:moveTo>
                  <a:cubicBezTo>
                    <a:pt x="1125922" y="0"/>
                    <a:pt x="1099882" y="195344"/>
                    <a:pt x="1099882" y="273482"/>
                  </a:cubicBezTo>
                  <a:cubicBezTo>
                    <a:pt x="1099882" y="338596"/>
                    <a:pt x="1047802" y="533941"/>
                    <a:pt x="1034783" y="612078"/>
                  </a:cubicBezTo>
                  <a:cubicBezTo>
                    <a:pt x="1008743" y="677193"/>
                    <a:pt x="995723" y="755331"/>
                    <a:pt x="1021763" y="794399"/>
                  </a:cubicBezTo>
                  <a:cubicBezTo>
                    <a:pt x="1034783" y="820445"/>
                    <a:pt x="1073842" y="872537"/>
                    <a:pt x="1243100" y="963698"/>
                  </a:cubicBezTo>
                  <a:cubicBezTo>
                    <a:pt x="1399339" y="1054858"/>
                    <a:pt x="1581617" y="1067881"/>
                    <a:pt x="1542557" y="1289271"/>
                  </a:cubicBezTo>
                  <a:cubicBezTo>
                    <a:pt x="1520081" y="1379197"/>
                    <a:pt x="1500030" y="1452144"/>
                    <a:pt x="1480009" y="1518490"/>
                  </a:cubicBezTo>
                  <a:lnTo>
                    <a:pt x="0" y="1518490"/>
                  </a:lnTo>
                  <a:cubicBezTo>
                    <a:pt x="15993" y="1434519"/>
                    <a:pt x="15303" y="1372240"/>
                    <a:pt x="45272" y="1302294"/>
                  </a:cubicBezTo>
                  <a:cubicBezTo>
                    <a:pt x="71312" y="1211134"/>
                    <a:pt x="97352" y="1119973"/>
                    <a:pt x="279630" y="1041835"/>
                  </a:cubicBezTo>
                  <a:cubicBezTo>
                    <a:pt x="461908" y="963698"/>
                    <a:pt x="579087" y="911606"/>
                    <a:pt x="579087" y="911606"/>
                  </a:cubicBezTo>
                  <a:cubicBezTo>
                    <a:pt x="579087" y="911528"/>
                    <a:pt x="579093" y="820440"/>
                    <a:pt x="592107" y="807422"/>
                  </a:cubicBezTo>
                  <a:cubicBezTo>
                    <a:pt x="605127" y="807422"/>
                    <a:pt x="631166" y="768354"/>
                    <a:pt x="605127" y="729285"/>
                  </a:cubicBezTo>
                  <a:cubicBezTo>
                    <a:pt x="592107" y="677193"/>
                    <a:pt x="566067" y="625101"/>
                    <a:pt x="566067" y="599055"/>
                  </a:cubicBezTo>
                  <a:cubicBezTo>
                    <a:pt x="566067" y="573009"/>
                    <a:pt x="344729" y="0"/>
                    <a:pt x="735325" y="0"/>
                  </a:cubicBezTo>
                  <a:close/>
                </a:path>
              </a:pathLst>
            </a:custGeom>
            <a:solidFill>
              <a:schemeClr val="bg1">
                <a:lumMod val="75000"/>
              </a:schemeClr>
            </a:solidFill>
            <a:ln w="9525">
              <a:noFill/>
              <a:round/>
              <a:headEnd/>
              <a:tailEnd/>
            </a:ln>
          </p:spPr>
          <p:txBody>
            <a:bodyPr/>
            <a:lstStyle/>
            <a:p>
              <a:endParaRPr lang="zh-TW" altLang="en-US"/>
            </a:p>
          </p:txBody>
        </p:sp>
        <p:sp>
          <p:nvSpPr>
            <p:cNvPr id="95" name="Freeform 41"/>
            <p:cNvSpPr>
              <a:spLocks/>
            </p:cNvSpPr>
            <p:nvPr/>
          </p:nvSpPr>
          <p:spPr bwMode="auto">
            <a:xfrm>
              <a:off x="7278454" y="4235338"/>
              <a:ext cx="182383" cy="269127"/>
            </a:xfrm>
            <a:custGeom>
              <a:avLst/>
              <a:gdLst>
                <a:gd name="T0" fmla="*/ 2147483647 w 40"/>
                <a:gd name="T1" fmla="*/ 2147483647 h 59"/>
                <a:gd name="T2" fmla="*/ 2147483647 w 40"/>
                <a:gd name="T3" fmla="*/ 2147483647 h 59"/>
                <a:gd name="T4" fmla="*/ 2147483647 w 40"/>
                <a:gd name="T5" fmla="*/ 0 h 59"/>
                <a:gd name="T6" fmla="*/ 2147483647 w 40"/>
                <a:gd name="T7" fmla="*/ 2147483647 h 59"/>
                <a:gd name="T8" fmla="*/ 2147483647 w 40"/>
                <a:gd name="T9" fmla="*/ 2147483647 h 59"/>
                <a:gd name="T10" fmla="*/ 2147483647 w 40"/>
                <a:gd name="T11" fmla="*/ 2147483647 h 59"/>
                <a:gd name="T12" fmla="*/ 2147483647 w 40"/>
                <a:gd name="T13" fmla="*/ 2147483647 h 59"/>
                <a:gd name="T14" fmla="*/ 2147483647 w 40"/>
                <a:gd name="T15" fmla="*/ 2147483647 h 59"/>
                <a:gd name="T16" fmla="*/ 0 60000 65536"/>
                <a:gd name="T17" fmla="*/ 0 60000 65536"/>
                <a:gd name="T18" fmla="*/ 0 60000 65536"/>
                <a:gd name="T19" fmla="*/ 0 60000 65536"/>
                <a:gd name="T20" fmla="*/ 0 60000 65536"/>
                <a:gd name="T21" fmla="*/ 0 60000 65536"/>
                <a:gd name="T22" fmla="*/ 0 60000 65536"/>
                <a:gd name="T23" fmla="*/ 0 60000 65536"/>
                <a:gd name="T24" fmla="*/ 0 w 40"/>
                <a:gd name="T25" fmla="*/ 0 h 59"/>
                <a:gd name="T26" fmla="*/ 40 w 40"/>
                <a:gd name="T27" fmla="*/ 59 h 5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0" h="59">
                  <a:moveTo>
                    <a:pt x="1" y="59"/>
                  </a:moveTo>
                  <a:cubicBezTo>
                    <a:pt x="1" y="59"/>
                    <a:pt x="19" y="21"/>
                    <a:pt x="40" y="4"/>
                  </a:cubicBezTo>
                  <a:cubicBezTo>
                    <a:pt x="40" y="4"/>
                    <a:pt x="37" y="2"/>
                    <a:pt x="37" y="0"/>
                  </a:cubicBezTo>
                  <a:cubicBezTo>
                    <a:pt x="37" y="0"/>
                    <a:pt x="16" y="14"/>
                    <a:pt x="15" y="15"/>
                  </a:cubicBezTo>
                  <a:cubicBezTo>
                    <a:pt x="14" y="16"/>
                    <a:pt x="13" y="16"/>
                    <a:pt x="12" y="15"/>
                  </a:cubicBezTo>
                  <a:cubicBezTo>
                    <a:pt x="11" y="14"/>
                    <a:pt x="5" y="3"/>
                    <a:pt x="5" y="3"/>
                  </a:cubicBezTo>
                  <a:cubicBezTo>
                    <a:pt x="5" y="3"/>
                    <a:pt x="3" y="10"/>
                    <a:pt x="4" y="11"/>
                  </a:cubicBezTo>
                  <a:cubicBezTo>
                    <a:pt x="4" y="13"/>
                    <a:pt x="0" y="49"/>
                    <a:pt x="1" y="59"/>
                  </a:cubicBezTo>
                  <a:close/>
                </a:path>
              </a:pathLst>
            </a:custGeom>
            <a:solidFill>
              <a:srgbClr val="FFFFFF"/>
            </a:solidFill>
            <a:ln w="9525">
              <a:noFill/>
              <a:round/>
              <a:headEnd/>
              <a:tailEnd/>
            </a:ln>
          </p:spPr>
          <p:txBody>
            <a:bodyPr/>
            <a:lstStyle/>
            <a:p>
              <a:endParaRPr lang="zh-TW" altLang="en-US"/>
            </a:p>
          </p:txBody>
        </p:sp>
        <p:sp>
          <p:nvSpPr>
            <p:cNvPr id="96" name="Freeform 42"/>
            <p:cNvSpPr>
              <a:spLocks/>
            </p:cNvSpPr>
            <p:nvPr/>
          </p:nvSpPr>
          <p:spPr bwMode="auto">
            <a:xfrm>
              <a:off x="7278366" y="4294834"/>
              <a:ext cx="77290" cy="214079"/>
            </a:xfrm>
            <a:custGeom>
              <a:avLst/>
              <a:gdLst>
                <a:gd name="T0" fmla="*/ 0 w 17"/>
                <a:gd name="T1" fmla="*/ 2147483647 h 47"/>
                <a:gd name="T2" fmla="*/ 2147483647 w 17"/>
                <a:gd name="T3" fmla="*/ 2147483647 h 47"/>
                <a:gd name="T4" fmla="*/ 2147483647 w 17"/>
                <a:gd name="T5" fmla="*/ 1183728112 h 47"/>
                <a:gd name="T6" fmla="*/ 2147483647 w 17"/>
                <a:gd name="T7" fmla="*/ 507312048 h 47"/>
                <a:gd name="T8" fmla="*/ 1684852866 w 17"/>
                <a:gd name="T9" fmla="*/ 845520080 h 47"/>
                <a:gd name="T10" fmla="*/ 168482691 w 17"/>
                <a:gd name="T11" fmla="*/ 2147483647 h 47"/>
                <a:gd name="T12" fmla="*/ 0 w 17"/>
                <a:gd name="T13" fmla="*/ 2147483647 h 47"/>
                <a:gd name="T14" fmla="*/ 0 60000 65536"/>
                <a:gd name="T15" fmla="*/ 0 60000 65536"/>
                <a:gd name="T16" fmla="*/ 0 60000 65536"/>
                <a:gd name="T17" fmla="*/ 0 60000 65536"/>
                <a:gd name="T18" fmla="*/ 0 60000 65536"/>
                <a:gd name="T19" fmla="*/ 0 60000 65536"/>
                <a:gd name="T20" fmla="*/ 0 60000 65536"/>
                <a:gd name="T21" fmla="*/ 0 w 17"/>
                <a:gd name="T22" fmla="*/ 0 h 47"/>
                <a:gd name="T23" fmla="*/ 17 w 17"/>
                <a:gd name="T24" fmla="*/ 47 h 4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7" h="47">
                  <a:moveTo>
                    <a:pt x="0" y="47"/>
                  </a:moveTo>
                  <a:cubicBezTo>
                    <a:pt x="0" y="47"/>
                    <a:pt x="14" y="25"/>
                    <a:pt x="13" y="14"/>
                  </a:cubicBezTo>
                  <a:cubicBezTo>
                    <a:pt x="13" y="9"/>
                    <a:pt x="14" y="7"/>
                    <a:pt x="14" y="7"/>
                  </a:cubicBezTo>
                  <a:cubicBezTo>
                    <a:pt x="14" y="7"/>
                    <a:pt x="17" y="4"/>
                    <a:pt x="16" y="3"/>
                  </a:cubicBezTo>
                  <a:cubicBezTo>
                    <a:pt x="15" y="1"/>
                    <a:pt x="12" y="0"/>
                    <a:pt x="10" y="5"/>
                  </a:cubicBezTo>
                  <a:cubicBezTo>
                    <a:pt x="11" y="8"/>
                    <a:pt x="1" y="15"/>
                    <a:pt x="1" y="26"/>
                  </a:cubicBezTo>
                  <a:lnTo>
                    <a:pt x="0" y="47"/>
                  </a:lnTo>
                  <a:close/>
                </a:path>
              </a:pathLst>
            </a:custGeom>
            <a:solidFill>
              <a:schemeClr val="bg1">
                <a:lumMod val="65000"/>
              </a:schemeClr>
            </a:solidFill>
            <a:ln w="9525">
              <a:noFill/>
              <a:round/>
              <a:headEnd/>
              <a:tailEnd/>
            </a:ln>
          </p:spPr>
          <p:txBody>
            <a:bodyPr/>
            <a:lstStyle/>
            <a:p>
              <a:pPr>
                <a:defRPr/>
              </a:pPr>
              <a:endParaRPr lang="zh-TW" altLang="en-US"/>
            </a:p>
          </p:txBody>
        </p:sp>
        <p:sp>
          <p:nvSpPr>
            <p:cNvPr id="97" name="Freeform 43"/>
            <p:cNvSpPr>
              <a:spLocks/>
            </p:cNvSpPr>
            <p:nvPr/>
          </p:nvSpPr>
          <p:spPr bwMode="auto">
            <a:xfrm>
              <a:off x="7351296" y="4299283"/>
              <a:ext cx="36699" cy="31695"/>
            </a:xfrm>
            <a:custGeom>
              <a:avLst/>
              <a:gdLst>
                <a:gd name="T0" fmla="*/ 0 w 66"/>
                <a:gd name="T1" fmla="*/ 2147483647 h 57"/>
                <a:gd name="T2" fmla="*/ 0 w 66"/>
                <a:gd name="T3" fmla="*/ 0 h 57"/>
                <a:gd name="T4" fmla="*/ 2147483647 w 66"/>
                <a:gd name="T5" fmla="*/ 2147483647 h 57"/>
                <a:gd name="T6" fmla="*/ 2147483647 w 66"/>
                <a:gd name="T7" fmla="*/ 2147483647 h 57"/>
                <a:gd name="T8" fmla="*/ 0 w 66"/>
                <a:gd name="T9" fmla="*/ 2147483647 h 57"/>
                <a:gd name="T10" fmla="*/ 0 60000 65536"/>
                <a:gd name="T11" fmla="*/ 0 60000 65536"/>
                <a:gd name="T12" fmla="*/ 0 60000 65536"/>
                <a:gd name="T13" fmla="*/ 0 60000 65536"/>
                <a:gd name="T14" fmla="*/ 0 60000 65536"/>
                <a:gd name="T15" fmla="*/ 0 w 66"/>
                <a:gd name="T16" fmla="*/ 0 h 57"/>
                <a:gd name="T17" fmla="*/ 66 w 66"/>
                <a:gd name="T18" fmla="*/ 57 h 57"/>
              </a:gdLst>
              <a:ahLst/>
              <a:cxnLst>
                <a:cxn ang="T10">
                  <a:pos x="T0" y="T1"/>
                </a:cxn>
                <a:cxn ang="T11">
                  <a:pos x="T2" y="T3"/>
                </a:cxn>
                <a:cxn ang="T12">
                  <a:pos x="T4" y="T5"/>
                </a:cxn>
                <a:cxn ang="T13">
                  <a:pos x="T6" y="T7"/>
                </a:cxn>
                <a:cxn ang="T14">
                  <a:pos x="T8" y="T9"/>
                </a:cxn>
              </a:cxnLst>
              <a:rect l="T15" t="T16" r="T17" b="T18"/>
              <a:pathLst>
                <a:path w="66" h="57">
                  <a:moveTo>
                    <a:pt x="0" y="8"/>
                  </a:moveTo>
                  <a:lnTo>
                    <a:pt x="0" y="0"/>
                  </a:lnTo>
                  <a:lnTo>
                    <a:pt x="66" y="57"/>
                  </a:lnTo>
                  <a:lnTo>
                    <a:pt x="0" y="8"/>
                  </a:lnTo>
                  <a:close/>
                </a:path>
              </a:pathLst>
            </a:custGeom>
            <a:solidFill>
              <a:srgbClr val="000000"/>
            </a:solidFill>
            <a:ln w="9525">
              <a:noFill/>
              <a:round/>
              <a:headEnd/>
              <a:tailEnd/>
            </a:ln>
          </p:spPr>
          <p:txBody>
            <a:bodyPr/>
            <a:lstStyle/>
            <a:p>
              <a:endParaRPr lang="zh-TW" altLang="en-US"/>
            </a:p>
          </p:txBody>
        </p:sp>
        <p:sp>
          <p:nvSpPr>
            <p:cNvPr id="98" name="Freeform 44"/>
            <p:cNvSpPr>
              <a:spLocks/>
            </p:cNvSpPr>
            <p:nvPr/>
          </p:nvSpPr>
          <p:spPr bwMode="auto">
            <a:xfrm>
              <a:off x="7291799" y="4299283"/>
              <a:ext cx="41148" cy="31695"/>
            </a:xfrm>
            <a:custGeom>
              <a:avLst/>
              <a:gdLst>
                <a:gd name="T0" fmla="*/ 0 w 74"/>
                <a:gd name="T1" fmla="*/ 2147483647 h 57"/>
                <a:gd name="T2" fmla="*/ 2147483647 w 74"/>
                <a:gd name="T3" fmla="*/ 0 h 57"/>
                <a:gd name="T4" fmla="*/ 2147483647 w 74"/>
                <a:gd name="T5" fmla="*/ 0 h 57"/>
                <a:gd name="T6" fmla="*/ 0 w 74"/>
                <a:gd name="T7" fmla="*/ 2147483647 h 57"/>
                <a:gd name="T8" fmla="*/ 0 w 74"/>
                <a:gd name="T9" fmla="*/ 2147483647 h 57"/>
                <a:gd name="T10" fmla="*/ 0 60000 65536"/>
                <a:gd name="T11" fmla="*/ 0 60000 65536"/>
                <a:gd name="T12" fmla="*/ 0 60000 65536"/>
                <a:gd name="T13" fmla="*/ 0 60000 65536"/>
                <a:gd name="T14" fmla="*/ 0 60000 65536"/>
                <a:gd name="T15" fmla="*/ 0 w 74"/>
                <a:gd name="T16" fmla="*/ 0 h 57"/>
                <a:gd name="T17" fmla="*/ 74 w 74"/>
                <a:gd name="T18" fmla="*/ 57 h 57"/>
              </a:gdLst>
              <a:ahLst/>
              <a:cxnLst>
                <a:cxn ang="T10">
                  <a:pos x="T0" y="T1"/>
                </a:cxn>
                <a:cxn ang="T11">
                  <a:pos x="T2" y="T3"/>
                </a:cxn>
                <a:cxn ang="T12">
                  <a:pos x="T4" y="T5"/>
                </a:cxn>
                <a:cxn ang="T13">
                  <a:pos x="T6" y="T7"/>
                </a:cxn>
                <a:cxn ang="T14">
                  <a:pos x="T8" y="T9"/>
                </a:cxn>
              </a:cxnLst>
              <a:rect l="T15" t="T16" r="T17" b="T18"/>
              <a:pathLst>
                <a:path w="74" h="57">
                  <a:moveTo>
                    <a:pt x="0" y="57"/>
                  </a:moveTo>
                  <a:lnTo>
                    <a:pt x="66" y="0"/>
                  </a:lnTo>
                  <a:lnTo>
                    <a:pt x="74" y="0"/>
                  </a:lnTo>
                  <a:lnTo>
                    <a:pt x="0" y="57"/>
                  </a:lnTo>
                  <a:close/>
                </a:path>
              </a:pathLst>
            </a:custGeom>
            <a:solidFill>
              <a:srgbClr val="000000"/>
            </a:solidFill>
            <a:ln w="9525">
              <a:noFill/>
              <a:round/>
              <a:headEnd/>
              <a:tailEnd/>
            </a:ln>
          </p:spPr>
          <p:txBody>
            <a:bodyPr/>
            <a:lstStyle/>
            <a:p>
              <a:endParaRPr lang="zh-TW" altLang="en-US"/>
            </a:p>
          </p:txBody>
        </p:sp>
        <p:sp>
          <p:nvSpPr>
            <p:cNvPr id="99" name="Freeform 40"/>
            <p:cNvSpPr>
              <a:spLocks/>
            </p:cNvSpPr>
            <p:nvPr/>
          </p:nvSpPr>
          <p:spPr bwMode="auto">
            <a:xfrm>
              <a:off x="6654466" y="3834168"/>
              <a:ext cx="674094" cy="661284"/>
            </a:xfrm>
            <a:custGeom>
              <a:avLst/>
              <a:gdLst/>
              <a:ahLst/>
              <a:cxnLst/>
              <a:rect l="l" t="t" r="r" b="b"/>
              <a:pathLst>
                <a:path w="1547910" h="1518490">
                  <a:moveTo>
                    <a:pt x="735325" y="0"/>
                  </a:moveTo>
                  <a:cubicBezTo>
                    <a:pt x="1125922" y="0"/>
                    <a:pt x="1099882" y="195344"/>
                    <a:pt x="1099882" y="273482"/>
                  </a:cubicBezTo>
                  <a:cubicBezTo>
                    <a:pt x="1099882" y="338596"/>
                    <a:pt x="1047802" y="533941"/>
                    <a:pt x="1034783" y="612078"/>
                  </a:cubicBezTo>
                  <a:cubicBezTo>
                    <a:pt x="1008743" y="677193"/>
                    <a:pt x="995723" y="755331"/>
                    <a:pt x="1021763" y="794399"/>
                  </a:cubicBezTo>
                  <a:cubicBezTo>
                    <a:pt x="1034783" y="820445"/>
                    <a:pt x="1073842" y="872537"/>
                    <a:pt x="1243100" y="963698"/>
                  </a:cubicBezTo>
                  <a:cubicBezTo>
                    <a:pt x="1399339" y="1054858"/>
                    <a:pt x="1581617" y="1067881"/>
                    <a:pt x="1542557" y="1289271"/>
                  </a:cubicBezTo>
                  <a:cubicBezTo>
                    <a:pt x="1520081" y="1379197"/>
                    <a:pt x="1500030" y="1452144"/>
                    <a:pt x="1480009" y="1518490"/>
                  </a:cubicBezTo>
                  <a:lnTo>
                    <a:pt x="0" y="1518490"/>
                  </a:lnTo>
                  <a:cubicBezTo>
                    <a:pt x="15993" y="1434519"/>
                    <a:pt x="15303" y="1372240"/>
                    <a:pt x="45272" y="1302294"/>
                  </a:cubicBezTo>
                  <a:cubicBezTo>
                    <a:pt x="71312" y="1211134"/>
                    <a:pt x="97352" y="1119973"/>
                    <a:pt x="279630" y="1041835"/>
                  </a:cubicBezTo>
                  <a:cubicBezTo>
                    <a:pt x="461908" y="963698"/>
                    <a:pt x="579087" y="911606"/>
                    <a:pt x="579087" y="911606"/>
                  </a:cubicBezTo>
                  <a:cubicBezTo>
                    <a:pt x="579087" y="911528"/>
                    <a:pt x="579093" y="820440"/>
                    <a:pt x="592107" y="807422"/>
                  </a:cubicBezTo>
                  <a:cubicBezTo>
                    <a:pt x="605127" y="807422"/>
                    <a:pt x="631166" y="768354"/>
                    <a:pt x="605127" y="729285"/>
                  </a:cubicBezTo>
                  <a:cubicBezTo>
                    <a:pt x="592107" y="677193"/>
                    <a:pt x="566067" y="625101"/>
                    <a:pt x="566067" y="599055"/>
                  </a:cubicBezTo>
                  <a:cubicBezTo>
                    <a:pt x="566067" y="573009"/>
                    <a:pt x="344729" y="0"/>
                    <a:pt x="735325" y="0"/>
                  </a:cubicBezTo>
                  <a:close/>
                </a:path>
              </a:pathLst>
            </a:custGeom>
            <a:solidFill>
              <a:schemeClr val="bg1">
                <a:lumMod val="65000"/>
              </a:schemeClr>
            </a:solidFill>
            <a:ln w="9525">
              <a:noFill/>
              <a:round/>
              <a:headEnd/>
              <a:tailEnd/>
            </a:ln>
          </p:spPr>
          <p:txBody>
            <a:bodyPr/>
            <a:lstStyle/>
            <a:p>
              <a:endParaRPr lang="zh-TW" altLang="en-US"/>
            </a:p>
          </p:txBody>
        </p:sp>
        <p:sp>
          <p:nvSpPr>
            <p:cNvPr id="100" name="Freeform 41"/>
            <p:cNvSpPr>
              <a:spLocks/>
            </p:cNvSpPr>
            <p:nvPr/>
          </p:nvSpPr>
          <p:spPr bwMode="auto">
            <a:xfrm>
              <a:off x="6874623" y="4168775"/>
              <a:ext cx="226757" cy="334606"/>
            </a:xfrm>
            <a:custGeom>
              <a:avLst/>
              <a:gdLst>
                <a:gd name="T0" fmla="*/ 2147483647 w 40"/>
                <a:gd name="T1" fmla="*/ 2147483647 h 59"/>
                <a:gd name="T2" fmla="*/ 2147483647 w 40"/>
                <a:gd name="T3" fmla="*/ 2147483647 h 59"/>
                <a:gd name="T4" fmla="*/ 2147483647 w 40"/>
                <a:gd name="T5" fmla="*/ 0 h 59"/>
                <a:gd name="T6" fmla="*/ 2147483647 w 40"/>
                <a:gd name="T7" fmla="*/ 2147483647 h 59"/>
                <a:gd name="T8" fmla="*/ 2147483647 w 40"/>
                <a:gd name="T9" fmla="*/ 2147483647 h 59"/>
                <a:gd name="T10" fmla="*/ 2147483647 w 40"/>
                <a:gd name="T11" fmla="*/ 2147483647 h 59"/>
                <a:gd name="T12" fmla="*/ 2147483647 w 40"/>
                <a:gd name="T13" fmla="*/ 2147483647 h 59"/>
                <a:gd name="T14" fmla="*/ 2147483647 w 40"/>
                <a:gd name="T15" fmla="*/ 2147483647 h 59"/>
                <a:gd name="T16" fmla="*/ 0 60000 65536"/>
                <a:gd name="T17" fmla="*/ 0 60000 65536"/>
                <a:gd name="T18" fmla="*/ 0 60000 65536"/>
                <a:gd name="T19" fmla="*/ 0 60000 65536"/>
                <a:gd name="T20" fmla="*/ 0 60000 65536"/>
                <a:gd name="T21" fmla="*/ 0 60000 65536"/>
                <a:gd name="T22" fmla="*/ 0 60000 65536"/>
                <a:gd name="T23" fmla="*/ 0 60000 65536"/>
                <a:gd name="T24" fmla="*/ 0 w 40"/>
                <a:gd name="T25" fmla="*/ 0 h 59"/>
                <a:gd name="T26" fmla="*/ 40 w 40"/>
                <a:gd name="T27" fmla="*/ 59 h 5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0" h="59">
                  <a:moveTo>
                    <a:pt x="1" y="59"/>
                  </a:moveTo>
                  <a:cubicBezTo>
                    <a:pt x="1" y="59"/>
                    <a:pt x="19" y="21"/>
                    <a:pt x="40" y="4"/>
                  </a:cubicBezTo>
                  <a:cubicBezTo>
                    <a:pt x="40" y="4"/>
                    <a:pt x="37" y="2"/>
                    <a:pt x="37" y="0"/>
                  </a:cubicBezTo>
                  <a:cubicBezTo>
                    <a:pt x="37" y="0"/>
                    <a:pt x="16" y="14"/>
                    <a:pt x="15" y="15"/>
                  </a:cubicBezTo>
                  <a:cubicBezTo>
                    <a:pt x="14" y="16"/>
                    <a:pt x="13" y="16"/>
                    <a:pt x="12" y="15"/>
                  </a:cubicBezTo>
                  <a:cubicBezTo>
                    <a:pt x="11" y="14"/>
                    <a:pt x="5" y="3"/>
                    <a:pt x="5" y="3"/>
                  </a:cubicBezTo>
                  <a:cubicBezTo>
                    <a:pt x="5" y="3"/>
                    <a:pt x="3" y="10"/>
                    <a:pt x="4" y="11"/>
                  </a:cubicBezTo>
                  <a:cubicBezTo>
                    <a:pt x="4" y="13"/>
                    <a:pt x="0" y="49"/>
                    <a:pt x="1" y="59"/>
                  </a:cubicBezTo>
                  <a:close/>
                </a:path>
              </a:pathLst>
            </a:custGeom>
            <a:solidFill>
              <a:srgbClr val="FFFFFF"/>
            </a:solidFill>
            <a:ln w="9525">
              <a:noFill/>
              <a:round/>
              <a:headEnd/>
              <a:tailEnd/>
            </a:ln>
          </p:spPr>
          <p:txBody>
            <a:bodyPr/>
            <a:lstStyle/>
            <a:p>
              <a:endParaRPr lang="zh-TW" altLang="en-US"/>
            </a:p>
          </p:txBody>
        </p:sp>
        <p:sp>
          <p:nvSpPr>
            <p:cNvPr id="101" name="Freeform 42"/>
            <p:cNvSpPr>
              <a:spLocks/>
            </p:cNvSpPr>
            <p:nvPr/>
          </p:nvSpPr>
          <p:spPr bwMode="auto">
            <a:xfrm>
              <a:off x="6874514" y="4242750"/>
              <a:ext cx="96096" cy="266164"/>
            </a:xfrm>
            <a:custGeom>
              <a:avLst/>
              <a:gdLst>
                <a:gd name="T0" fmla="*/ 0 w 17"/>
                <a:gd name="T1" fmla="*/ 2147483647 h 47"/>
                <a:gd name="T2" fmla="*/ 2147483647 w 17"/>
                <a:gd name="T3" fmla="*/ 2147483647 h 47"/>
                <a:gd name="T4" fmla="*/ 2147483647 w 17"/>
                <a:gd name="T5" fmla="*/ 1183728112 h 47"/>
                <a:gd name="T6" fmla="*/ 2147483647 w 17"/>
                <a:gd name="T7" fmla="*/ 507312048 h 47"/>
                <a:gd name="T8" fmla="*/ 1684852866 w 17"/>
                <a:gd name="T9" fmla="*/ 845520080 h 47"/>
                <a:gd name="T10" fmla="*/ 168482691 w 17"/>
                <a:gd name="T11" fmla="*/ 2147483647 h 47"/>
                <a:gd name="T12" fmla="*/ 0 w 17"/>
                <a:gd name="T13" fmla="*/ 2147483647 h 47"/>
                <a:gd name="T14" fmla="*/ 0 60000 65536"/>
                <a:gd name="T15" fmla="*/ 0 60000 65536"/>
                <a:gd name="T16" fmla="*/ 0 60000 65536"/>
                <a:gd name="T17" fmla="*/ 0 60000 65536"/>
                <a:gd name="T18" fmla="*/ 0 60000 65536"/>
                <a:gd name="T19" fmla="*/ 0 60000 65536"/>
                <a:gd name="T20" fmla="*/ 0 60000 65536"/>
                <a:gd name="T21" fmla="*/ 0 w 17"/>
                <a:gd name="T22" fmla="*/ 0 h 47"/>
                <a:gd name="T23" fmla="*/ 17 w 17"/>
                <a:gd name="T24" fmla="*/ 47 h 4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7" h="47">
                  <a:moveTo>
                    <a:pt x="0" y="47"/>
                  </a:moveTo>
                  <a:cubicBezTo>
                    <a:pt x="0" y="47"/>
                    <a:pt x="14" y="25"/>
                    <a:pt x="13" y="14"/>
                  </a:cubicBezTo>
                  <a:cubicBezTo>
                    <a:pt x="13" y="9"/>
                    <a:pt x="14" y="7"/>
                    <a:pt x="14" y="7"/>
                  </a:cubicBezTo>
                  <a:cubicBezTo>
                    <a:pt x="14" y="7"/>
                    <a:pt x="17" y="4"/>
                    <a:pt x="16" y="3"/>
                  </a:cubicBezTo>
                  <a:cubicBezTo>
                    <a:pt x="15" y="1"/>
                    <a:pt x="12" y="0"/>
                    <a:pt x="10" y="5"/>
                  </a:cubicBezTo>
                  <a:cubicBezTo>
                    <a:pt x="11" y="8"/>
                    <a:pt x="1" y="15"/>
                    <a:pt x="1" y="26"/>
                  </a:cubicBezTo>
                  <a:lnTo>
                    <a:pt x="0" y="47"/>
                  </a:lnTo>
                  <a:close/>
                </a:path>
              </a:pathLst>
            </a:custGeom>
            <a:solidFill>
              <a:schemeClr val="bg1">
                <a:lumMod val="65000"/>
              </a:schemeClr>
            </a:solidFill>
            <a:ln w="9525">
              <a:noFill/>
              <a:round/>
              <a:headEnd/>
              <a:tailEnd/>
            </a:ln>
          </p:spPr>
          <p:txBody>
            <a:bodyPr/>
            <a:lstStyle/>
            <a:p>
              <a:pPr>
                <a:defRPr/>
              </a:pPr>
              <a:endParaRPr lang="zh-TW" altLang="en-US"/>
            </a:p>
          </p:txBody>
        </p:sp>
        <p:sp>
          <p:nvSpPr>
            <p:cNvPr id="102" name="Freeform 43"/>
            <p:cNvSpPr>
              <a:spLocks/>
            </p:cNvSpPr>
            <p:nvPr/>
          </p:nvSpPr>
          <p:spPr bwMode="auto">
            <a:xfrm>
              <a:off x="6965187" y="4248279"/>
              <a:ext cx="45629" cy="39407"/>
            </a:xfrm>
            <a:custGeom>
              <a:avLst/>
              <a:gdLst>
                <a:gd name="T0" fmla="*/ 0 w 66"/>
                <a:gd name="T1" fmla="*/ 2147483647 h 57"/>
                <a:gd name="T2" fmla="*/ 0 w 66"/>
                <a:gd name="T3" fmla="*/ 0 h 57"/>
                <a:gd name="T4" fmla="*/ 2147483647 w 66"/>
                <a:gd name="T5" fmla="*/ 2147483647 h 57"/>
                <a:gd name="T6" fmla="*/ 2147483647 w 66"/>
                <a:gd name="T7" fmla="*/ 2147483647 h 57"/>
                <a:gd name="T8" fmla="*/ 0 w 66"/>
                <a:gd name="T9" fmla="*/ 2147483647 h 57"/>
                <a:gd name="T10" fmla="*/ 0 60000 65536"/>
                <a:gd name="T11" fmla="*/ 0 60000 65536"/>
                <a:gd name="T12" fmla="*/ 0 60000 65536"/>
                <a:gd name="T13" fmla="*/ 0 60000 65536"/>
                <a:gd name="T14" fmla="*/ 0 60000 65536"/>
                <a:gd name="T15" fmla="*/ 0 w 66"/>
                <a:gd name="T16" fmla="*/ 0 h 57"/>
                <a:gd name="T17" fmla="*/ 66 w 66"/>
                <a:gd name="T18" fmla="*/ 57 h 57"/>
              </a:gdLst>
              <a:ahLst/>
              <a:cxnLst>
                <a:cxn ang="T10">
                  <a:pos x="T0" y="T1"/>
                </a:cxn>
                <a:cxn ang="T11">
                  <a:pos x="T2" y="T3"/>
                </a:cxn>
                <a:cxn ang="T12">
                  <a:pos x="T4" y="T5"/>
                </a:cxn>
                <a:cxn ang="T13">
                  <a:pos x="T6" y="T7"/>
                </a:cxn>
                <a:cxn ang="T14">
                  <a:pos x="T8" y="T9"/>
                </a:cxn>
              </a:cxnLst>
              <a:rect l="T15" t="T16" r="T17" b="T18"/>
              <a:pathLst>
                <a:path w="66" h="57">
                  <a:moveTo>
                    <a:pt x="0" y="8"/>
                  </a:moveTo>
                  <a:lnTo>
                    <a:pt x="0" y="0"/>
                  </a:lnTo>
                  <a:lnTo>
                    <a:pt x="66" y="57"/>
                  </a:lnTo>
                  <a:lnTo>
                    <a:pt x="0" y="8"/>
                  </a:lnTo>
                  <a:close/>
                </a:path>
              </a:pathLst>
            </a:custGeom>
            <a:solidFill>
              <a:srgbClr val="000000"/>
            </a:solidFill>
            <a:ln w="9525">
              <a:noFill/>
              <a:round/>
              <a:headEnd/>
              <a:tailEnd/>
            </a:ln>
          </p:spPr>
          <p:txBody>
            <a:bodyPr/>
            <a:lstStyle/>
            <a:p>
              <a:endParaRPr lang="zh-TW" altLang="en-US"/>
            </a:p>
          </p:txBody>
        </p:sp>
        <p:sp>
          <p:nvSpPr>
            <p:cNvPr id="103" name="Freeform 44"/>
            <p:cNvSpPr>
              <a:spLocks/>
            </p:cNvSpPr>
            <p:nvPr/>
          </p:nvSpPr>
          <p:spPr bwMode="auto">
            <a:xfrm>
              <a:off x="6891214" y="4248279"/>
              <a:ext cx="51159" cy="39407"/>
            </a:xfrm>
            <a:custGeom>
              <a:avLst/>
              <a:gdLst>
                <a:gd name="T0" fmla="*/ 0 w 74"/>
                <a:gd name="T1" fmla="*/ 2147483647 h 57"/>
                <a:gd name="T2" fmla="*/ 2147483647 w 74"/>
                <a:gd name="T3" fmla="*/ 0 h 57"/>
                <a:gd name="T4" fmla="*/ 2147483647 w 74"/>
                <a:gd name="T5" fmla="*/ 0 h 57"/>
                <a:gd name="T6" fmla="*/ 0 w 74"/>
                <a:gd name="T7" fmla="*/ 2147483647 h 57"/>
                <a:gd name="T8" fmla="*/ 0 w 74"/>
                <a:gd name="T9" fmla="*/ 2147483647 h 57"/>
                <a:gd name="T10" fmla="*/ 0 60000 65536"/>
                <a:gd name="T11" fmla="*/ 0 60000 65536"/>
                <a:gd name="T12" fmla="*/ 0 60000 65536"/>
                <a:gd name="T13" fmla="*/ 0 60000 65536"/>
                <a:gd name="T14" fmla="*/ 0 60000 65536"/>
                <a:gd name="T15" fmla="*/ 0 w 74"/>
                <a:gd name="T16" fmla="*/ 0 h 57"/>
                <a:gd name="T17" fmla="*/ 74 w 74"/>
                <a:gd name="T18" fmla="*/ 57 h 57"/>
              </a:gdLst>
              <a:ahLst/>
              <a:cxnLst>
                <a:cxn ang="T10">
                  <a:pos x="T0" y="T1"/>
                </a:cxn>
                <a:cxn ang="T11">
                  <a:pos x="T2" y="T3"/>
                </a:cxn>
                <a:cxn ang="T12">
                  <a:pos x="T4" y="T5"/>
                </a:cxn>
                <a:cxn ang="T13">
                  <a:pos x="T6" y="T7"/>
                </a:cxn>
                <a:cxn ang="T14">
                  <a:pos x="T8" y="T9"/>
                </a:cxn>
              </a:cxnLst>
              <a:rect l="T15" t="T16" r="T17" b="T18"/>
              <a:pathLst>
                <a:path w="74" h="57">
                  <a:moveTo>
                    <a:pt x="0" y="57"/>
                  </a:moveTo>
                  <a:lnTo>
                    <a:pt x="66" y="0"/>
                  </a:lnTo>
                  <a:lnTo>
                    <a:pt x="74" y="0"/>
                  </a:lnTo>
                  <a:lnTo>
                    <a:pt x="0" y="57"/>
                  </a:lnTo>
                  <a:close/>
                </a:path>
              </a:pathLst>
            </a:custGeom>
            <a:solidFill>
              <a:srgbClr val="000000"/>
            </a:solidFill>
            <a:ln w="9525">
              <a:noFill/>
              <a:round/>
              <a:headEnd/>
              <a:tailEnd/>
            </a:ln>
          </p:spPr>
          <p:txBody>
            <a:bodyPr/>
            <a:lstStyle/>
            <a:p>
              <a:endParaRPr lang="zh-TW" altLang="en-US"/>
            </a:p>
          </p:txBody>
        </p:sp>
        <p:cxnSp>
          <p:nvCxnSpPr>
            <p:cNvPr id="104" name="直接连接符 103"/>
            <p:cNvCxnSpPr/>
            <p:nvPr/>
          </p:nvCxnSpPr>
          <p:spPr>
            <a:xfrm flipH="1">
              <a:off x="1767275" y="3266502"/>
              <a:ext cx="0" cy="1076583"/>
            </a:xfrm>
            <a:prstGeom prst="line">
              <a:avLst/>
            </a:prstGeom>
            <a:ln w="19050">
              <a:gradFill>
                <a:gsLst>
                  <a:gs pos="0">
                    <a:srgbClr val="BECCCD">
                      <a:alpha val="15000"/>
                    </a:srgbClr>
                  </a:gs>
                  <a:gs pos="50000">
                    <a:schemeClr val="bg1">
                      <a:lumMod val="50000"/>
                    </a:schemeClr>
                  </a:gs>
                  <a:gs pos="100000">
                    <a:srgbClr val="BECCCD">
                      <a:alpha val="40000"/>
                    </a:srgbClr>
                  </a:gs>
                </a:gsLst>
                <a:lin ang="5400000" scaled="0"/>
              </a:gradFill>
            </a:ln>
          </p:spPr>
          <p:style>
            <a:lnRef idx="1">
              <a:schemeClr val="accent1"/>
            </a:lnRef>
            <a:fillRef idx="0">
              <a:schemeClr val="accent1"/>
            </a:fillRef>
            <a:effectRef idx="0">
              <a:schemeClr val="accent1"/>
            </a:effectRef>
            <a:fontRef idx="minor">
              <a:schemeClr val="tx1"/>
            </a:fontRef>
          </p:style>
        </p:cxnSp>
        <p:cxnSp>
          <p:nvCxnSpPr>
            <p:cNvPr id="105" name="直接连接符 104"/>
            <p:cNvCxnSpPr/>
            <p:nvPr/>
          </p:nvCxnSpPr>
          <p:spPr>
            <a:xfrm>
              <a:off x="2441371" y="4502926"/>
              <a:ext cx="7980292" cy="0"/>
            </a:xfrm>
            <a:prstGeom prst="line">
              <a:avLst/>
            </a:prstGeom>
            <a:ln w="19050">
              <a:gradFill>
                <a:gsLst>
                  <a:gs pos="0">
                    <a:srgbClr val="BECCCD">
                      <a:alpha val="15000"/>
                    </a:srgbClr>
                  </a:gs>
                  <a:gs pos="50000">
                    <a:schemeClr val="bg1">
                      <a:lumMod val="50000"/>
                    </a:schemeClr>
                  </a:gs>
                  <a:gs pos="100000">
                    <a:srgbClr val="BECCCD">
                      <a:alpha val="40000"/>
                    </a:srgbClr>
                  </a:gs>
                </a:gsLst>
                <a:lin ang="0" scaled="0"/>
              </a:gradFill>
            </a:ln>
          </p:spPr>
          <p:style>
            <a:lnRef idx="1">
              <a:schemeClr val="accent1"/>
            </a:lnRef>
            <a:fillRef idx="0">
              <a:schemeClr val="accent1"/>
            </a:fillRef>
            <a:effectRef idx="0">
              <a:schemeClr val="accent1"/>
            </a:effectRef>
            <a:fontRef idx="minor">
              <a:schemeClr val="tx1"/>
            </a:fontRef>
          </p:style>
        </p:cxnSp>
      </p:grpSp>
      <p:cxnSp>
        <p:nvCxnSpPr>
          <p:cNvPr id="158" name="直接连接符 157"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CxnSpPr/>
          <p:nvPr/>
        </p:nvCxnSpPr>
        <p:spPr>
          <a:xfrm>
            <a:off x="3246637" y="1273629"/>
            <a:ext cx="5770860"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159" name="文本框 158"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txBox="1"/>
          <p:nvPr/>
        </p:nvSpPr>
        <p:spPr>
          <a:xfrm>
            <a:off x="3885965" y="551971"/>
            <a:ext cx="4493538" cy="523220"/>
          </a:xfrm>
          <a:prstGeom prst="rect">
            <a:avLst/>
          </a:prstGeom>
          <a:noFill/>
        </p:spPr>
        <p:txBody>
          <a:bodyPr wrap="none" rtlCol="0">
            <a:spAutoFit/>
          </a:bodyPr>
          <a:lstStyle/>
          <a:p>
            <a:r>
              <a:rPr lang="zh-CN" altLang="zh-CN" sz="2800" dirty="0">
                <a:latin typeface="KaiTi" panose="02010609060101010101" pitchFamily="49" charset="-122"/>
                <a:ea typeface="KaiTi" panose="02010609060101010101" pitchFamily="49" charset="-122"/>
              </a:rPr>
              <a:t>挤出销售经理简历中的水分</a:t>
            </a:r>
            <a:endParaRPr lang="en-US" altLang="zh-CN" sz="2800" b="1" spc="500" dirty="0">
              <a:solidFill>
                <a:schemeClr val="bg1">
                  <a:lumMod val="50000"/>
                </a:schemeClr>
              </a:solidFill>
              <a:latin typeface="KaiTi" panose="02010609060101010101" pitchFamily="49" charset="-122"/>
              <a:ea typeface="KaiTi" panose="02010609060101010101" pitchFamily="49" charset="-122"/>
              <a:cs typeface="Arial" panose="020B0604020202020204" pitchFamily="34" charset="0"/>
            </a:endParaRPr>
          </a:p>
        </p:txBody>
      </p:sp>
      <p:sp>
        <p:nvSpPr>
          <p:cNvPr id="162" name="椭圆 161"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flipH="1">
            <a:off x="2686180" y="813581"/>
            <a:ext cx="157493" cy="157493"/>
          </a:xfrm>
          <a:prstGeom prst="ellipse">
            <a:avLst/>
          </a:prstGeom>
          <a:solidFill>
            <a:srgbClr val="D06F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3" name="椭圆 162"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flipH="1">
            <a:off x="2686180" y="335956"/>
            <a:ext cx="321030" cy="321030"/>
          </a:xfrm>
          <a:prstGeom prst="ellipse">
            <a:avLst/>
          </a:prstGeom>
          <a:solidFill>
            <a:srgbClr val="966481"/>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4" name="椭圆 163"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flipH="1">
            <a:off x="2991678" y="806317"/>
            <a:ext cx="219803" cy="219803"/>
          </a:xfrm>
          <a:prstGeom prst="ellipse">
            <a:avLst/>
          </a:prstGeom>
          <a:solidFill>
            <a:srgbClr val="365B7C"/>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5" name="椭圆 164"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flipH="1">
            <a:off x="2031169" y="697840"/>
            <a:ext cx="164852" cy="164852"/>
          </a:xfrm>
          <a:prstGeom prst="ellipse">
            <a:avLst/>
          </a:prstGeom>
          <a:solidFill>
            <a:srgbClr val="F779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0" name="椭圆 169"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9354354" y="755438"/>
            <a:ext cx="157493" cy="157493"/>
          </a:xfrm>
          <a:prstGeom prst="ellipse">
            <a:avLst/>
          </a:prstGeom>
          <a:solidFill>
            <a:srgbClr val="D06F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1" name="椭圆 170"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9190817" y="277813"/>
            <a:ext cx="321030" cy="321030"/>
          </a:xfrm>
          <a:prstGeom prst="ellipse">
            <a:avLst/>
          </a:prstGeom>
          <a:solidFill>
            <a:srgbClr val="966481"/>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2" name="椭圆 171"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a:off x="8986546" y="748174"/>
            <a:ext cx="219803" cy="219803"/>
          </a:xfrm>
          <a:prstGeom prst="ellipse">
            <a:avLst/>
          </a:prstGeom>
          <a:solidFill>
            <a:srgbClr val="365B7C"/>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3" name="椭圆 172"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a:off x="10002006" y="639697"/>
            <a:ext cx="164852" cy="164852"/>
          </a:xfrm>
          <a:prstGeom prst="ellipse">
            <a:avLst/>
          </a:prstGeom>
          <a:solidFill>
            <a:srgbClr val="F779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 name="e7d195523061f1c0"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hidden="1"/>
          <p:cNvSpPr txBox="1"/>
          <p:nvPr/>
        </p:nvSpPr>
        <p:spPr>
          <a:xfrm>
            <a:off x="-355600" y="1803400"/>
            <a:ext cx="293927" cy="1016000"/>
          </a:xfrm>
          <a:prstGeom prst="rect">
            <a:avLst/>
          </a:prstGeom>
          <a:noFill/>
        </p:spPr>
        <p:txBody>
          <a:bodyPr vert="wordArtVert" rtlCol="0">
            <a:spAutoFit/>
          </a:bodyPr>
          <a:lstStyle/>
          <a:p>
            <a:r>
              <a:rPr lang="en-US" altLang="zh-CN" sz="100"/>
              <a:t>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a:t>
            </a:r>
            <a:endParaRPr lang="zh-CN" altLang="en-US" sz="100"/>
          </a:p>
        </p:txBody>
      </p:sp>
      <p:sp>
        <p:nvSpPr>
          <p:cNvPr id="6" name="矩形 5"/>
          <p:cNvSpPr/>
          <p:nvPr/>
        </p:nvSpPr>
        <p:spPr>
          <a:xfrm>
            <a:off x="1352550" y="971074"/>
            <a:ext cx="9697179" cy="1477328"/>
          </a:xfrm>
          <a:prstGeom prst="rect">
            <a:avLst/>
          </a:prstGeom>
        </p:spPr>
        <p:txBody>
          <a:bodyPr wrap="square">
            <a:spAutoFit/>
          </a:bodyPr>
          <a:lstStyle/>
          <a:p>
            <a:endParaRPr lang="zh-CN" altLang="zh-CN" dirty="0"/>
          </a:p>
          <a:p>
            <a:endParaRPr lang="zh-CN" altLang="zh-CN" dirty="0"/>
          </a:p>
          <a:p>
            <a:endParaRPr lang="zh-CN" altLang="en-US" dirty="0"/>
          </a:p>
          <a:p>
            <a:endParaRPr lang="zh-CN" altLang="zh-CN" dirty="0"/>
          </a:p>
          <a:p>
            <a:endParaRPr lang="zh-CN" altLang="zh-CN" dirty="0"/>
          </a:p>
        </p:txBody>
      </p:sp>
      <p:sp>
        <p:nvSpPr>
          <p:cNvPr id="62" name="矩形 61"/>
          <p:cNvSpPr/>
          <p:nvPr/>
        </p:nvSpPr>
        <p:spPr>
          <a:xfrm>
            <a:off x="1138301" y="1220527"/>
            <a:ext cx="10327300" cy="369332"/>
          </a:xfrm>
          <a:prstGeom prst="rect">
            <a:avLst/>
          </a:prstGeom>
        </p:spPr>
        <p:txBody>
          <a:bodyPr wrap="square">
            <a:spAutoFit/>
          </a:bodyPr>
          <a:lstStyle/>
          <a:p>
            <a:endParaRPr lang="zh-CN" altLang="zh-CN" dirty="0"/>
          </a:p>
        </p:txBody>
      </p:sp>
      <p:sp>
        <p:nvSpPr>
          <p:cNvPr id="63" name="矩形 62"/>
          <p:cNvSpPr/>
          <p:nvPr/>
        </p:nvSpPr>
        <p:spPr>
          <a:xfrm>
            <a:off x="1388344" y="1542711"/>
            <a:ext cx="9482408" cy="4524315"/>
          </a:xfrm>
          <a:prstGeom prst="rect">
            <a:avLst/>
          </a:prstGeom>
        </p:spPr>
        <p:txBody>
          <a:bodyPr wrap="square">
            <a:spAutoFit/>
          </a:bodyPr>
          <a:lstStyle/>
          <a:p>
            <a:r>
              <a:rPr lang="zh-CN" altLang="zh-CN" sz="2400" dirty="0">
                <a:latin typeface="KaiTi" panose="02010609060101010101" pitchFamily="49" charset="-122"/>
                <a:ea typeface="KaiTi" panose="02010609060101010101" pitchFamily="49" charset="-122"/>
              </a:rPr>
              <a:t>人事总监</a:t>
            </a:r>
            <a:r>
              <a:rPr lang="en-US" altLang="zh-CN" sz="2400" dirty="0">
                <a:latin typeface="KaiTi" panose="02010609060101010101" pitchFamily="49" charset="-122"/>
                <a:ea typeface="KaiTi" panose="02010609060101010101" pitchFamily="49" charset="-122"/>
              </a:rPr>
              <a:t>Mandy</a:t>
            </a:r>
            <a:r>
              <a:rPr lang="zh-CN" altLang="zh-CN" sz="2400" dirty="0">
                <a:latin typeface="KaiTi" panose="02010609060101010101" pitchFamily="49" charset="-122"/>
                <a:ea typeface="KaiTi" panose="02010609060101010101" pitchFamily="49" charset="-122"/>
              </a:rPr>
              <a:t>在销售总监的岗位招聘中遭遇了“滑铁卢”。在众多候选人中，</a:t>
            </a:r>
            <a:r>
              <a:rPr lang="en-US" altLang="zh-CN" sz="2400" dirty="0">
                <a:latin typeface="KaiTi" panose="02010609060101010101" pitchFamily="49" charset="-122"/>
                <a:ea typeface="KaiTi" panose="02010609060101010101" pitchFamily="49" charset="-122"/>
              </a:rPr>
              <a:t>Mandy</a:t>
            </a:r>
            <a:r>
              <a:rPr lang="zh-CN" altLang="zh-CN" sz="2400" dirty="0">
                <a:latin typeface="KaiTi" panose="02010609060101010101" pitchFamily="49" charset="-122"/>
                <a:ea typeface="KaiTi" panose="02010609060101010101" pitchFamily="49" charset="-122"/>
              </a:rPr>
              <a:t>推荐了一名声称自己曾在某跨国公司担任销售部门管理职务，并创造了优秀销售业绩的应聘者</a:t>
            </a:r>
            <a:r>
              <a:rPr lang="en-US" altLang="zh-CN" sz="2400" dirty="0">
                <a:latin typeface="KaiTi" panose="02010609060101010101" pitchFamily="49" charset="-122"/>
                <a:ea typeface="KaiTi" panose="02010609060101010101" pitchFamily="49" charset="-122"/>
              </a:rPr>
              <a:t>B</a:t>
            </a:r>
            <a:r>
              <a:rPr lang="zh-CN" altLang="zh-CN" sz="2400" dirty="0">
                <a:latin typeface="KaiTi" panose="02010609060101010101" pitchFamily="49" charset="-122"/>
                <a:ea typeface="KaiTi" panose="02010609060101010101" pitchFamily="49" charset="-122"/>
              </a:rPr>
              <a:t>。</a:t>
            </a:r>
            <a:r>
              <a:rPr lang="en-US" altLang="zh-CN" sz="2400" dirty="0">
                <a:latin typeface="KaiTi" panose="02010609060101010101" pitchFamily="49" charset="-122"/>
                <a:ea typeface="KaiTi" panose="02010609060101010101" pitchFamily="49" charset="-122"/>
              </a:rPr>
              <a:t>B</a:t>
            </a:r>
            <a:r>
              <a:rPr lang="zh-CN" altLang="zh-CN" sz="2400" dirty="0">
                <a:latin typeface="KaiTi" panose="02010609060101010101" pitchFamily="49" charset="-122"/>
                <a:ea typeface="KaiTi" panose="02010609060101010101" pitchFamily="49" charset="-122"/>
              </a:rPr>
              <a:t>的形象很职业，对于销售的理论知识非常丰富，在面试时侃侃而谈，征服了面试官，顺利获得了销售总监的岗位。但</a:t>
            </a:r>
            <a:r>
              <a:rPr lang="en-US" altLang="zh-CN" sz="2400" dirty="0">
                <a:latin typeface="KaiTi" panose="02010609060101010101" pitchFamily="49" charset="-122"/>
                <a:ea typeface="KaiTi" panose="02010609060101010101" pitchFamily="49" charset="-122"/>
              </a:rPr>
              <a:t>B</a:t>
            </a:r>
            <a:r>
              <a:rPr lang="zh-CN" altLang="zh-CN" sz="2400" dirty="0">
                <a:latin typeface="KaiTi" panose="02010609060101010101" pitchFamily="49" charset="-122"/>
                <a:ea typeface="KaiTi" panose="02010609060101010101" pitchFamily="49" charset="-122"/>
              </a:rPr>
              <a:t>担任了该企业的销售总监后，却未能给企业带来良好的营业额</a:t>
            </a:r>
            <a:r>
              <a:rPr lang="en-US" altLang="zh-CN" sz="2400" dirty="0">
                <a:latin typeface="KaiTi" panose="02010609060101010101" pitchFamily="49" charset="-122"/>
                <a:ea typeface="KaiTi" panose="02010609060101010101" pitchFamily="49" charset="-122"/>
              </a:rPr>
              <a:t>Mandy</a:t>
            </a:r>
            <a:r>
              <a:rPr lang="zh-CN" altLang="zh-CN" sz="2400" dirty="0">
                <a:latin typeface="KaiTi" panose="02010609060101010101" pitchFamily="49" charset="-122"/>
                <a:ea typeface="KaiTi" panose="02010609060101010101" pitchFamily="49" charset="-122"/>
              </a:rPr>
              <a:t>委托全人网对</a:t>
            </a:r>
            <a:r>
              <a:rPr lang="en-US" altLang="zh-CN" sz="2400" dirty="0">
                <a:latin typeface="KaiTi" panose="02010609060101010101" pitchFamily="49" charset="-122"/>
                <a:ea typeface="KaiTi" panose="02010609060101010101" pitchFamily="49" charset="-122"/>
              </a:rPr>
              <a:t>B</a:t>
            </a:r>
            <a:r>
              <a:rPr lang="zh-CN" altLang="zh-CN" sz="2400" dirty="0">
                <a:latin typeface="KaiTi" panose="02010609060101010101" pitchFamily="49" charset="-122"/>
                <a:ea typeface="KaiTi" panose="02010609060101010101" pitchFamily="49" charset="-122"/>
              </a:rPr>
              <a:t>进行了背景调查才了解，此人的确在某跨国公司任“销售经理”一职，而且的确完成了业绩。但该跨国公司“销售经理”职位界定只是大客户销售，他所完成的业绩只是个人销售业绩，同时此人并不承担管理职责。</a:t>
            </a:r>
            <a:r>
              <a:rPr lang="en-US" altLang="zh-CN" sz="2400" dirty="0">
                <a:latin typeface="KaiTi" panose="02010609060101010101" pitchFamily="49" charset="-122"/>
                <a:ea typeface="KaiTi" panose="02010609060101010101" pitchFamily="49" charset="-122"/>
              </a:rPr>
              <a:t>B</a:t>
            </a:r>
            <a:r>
              <a:rPr lang="zh-CN" altLang="zh-CN" sz="2400" dirty="0">
                <a:latin typeface="KaiTi" panose="02010609060101010101" pitchFamily="49" charset="-122"/>
                <a:ea typeface="KaiTi" panose="02010609060101010101" pitchFamily="49" charset="-122"/>
              </a:rPr>
              <a:t>脱口而出的销售理论知识，来源于在上一任雇主工作时的某次海外培训。</a:t>
            </a:r>
            <a:endParaRPr lang="zh-CN" altLang="en-US" sz="2400" dirty="0">
              <a:latin typeface="KaiTi" panose="02010609060101010101" pitchFamily="49" charset="-122"/>
              <a:ea typeface="KaiTi" panose="02010609060101010101" pitchFamily="49" charset="-122"/>
            </a:endParaRPr>
          </a:p>
          <a:p>
            <a:endParaRPr lang="zh-CN" altLang="zh-CN" sz="2400" dirty="0">
              <a:latin typeface="KaiTi" panose="02010609060101010101" pitchFamily="49" charset="-122"/>
              <a:ea typeface="KaiTi" panose="02010609060101010101" pitchFamily="49" charset="-122"/>
            </a:endParaRPr>
          </a:p>
          <a:p>
            <a:endParaRPr lang="zh-CN" altLang="en-US" sz="2400" dirty="0">
              <a:latin typeface="KaiTi" panose="02010609060101010101" pitchFamily="49" charset="-122"/>
              <a:ea typeface="KaiTi" panose="02010609060101010101" pitchFamily="49" charset="-122"/>
            </a:endParaRPr>
          </a:p>
        </p:txBody>
      </p:sp>
    </p:spTree>
    <p:extLst>
      <p:ext uri="{BB962C8B-B14F-4D97-AF65-F5344CB8AC3E}">
        <p14:creationId xmlns:p14="http://schemas.microsoft.com/office/powerpoint/2010/main" val="3953000020"/>
      </p:ext>
    </p:extLst>
  </p:cSld>
  <p:clrMapOvr>
    <a:masterClrMapping/>
  </p:clrMapOvr>
  <p:transition spd="slow" advTm="0">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4" presetClass="entr" presetSubtype="10" fill="hold"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randombar(horizontal)">
                                      <p:cBhvr>
                                        <p:cTn id="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矩形 24"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549157" y="-975631"/>
            <a:ext cx="583096" cy="838080"/>
          </a:xfrm>
          <a:prstGeom prst="rect">
            <a:avLst/>
          </a:prstGeom>
          <a:solidFill>
            <a:srgbClr val="365B7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 name="矩形 25"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1132253" y="-975631"/>
            <a:ext cx="583096" cy="838080"/>
          </a:xfrm>
          <a:prstGeom prst="rect">
            <a:avLst/>
          </a:prstGeom>
          <a:solidFill>
            <a:srgbClr val="96648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 name="矩形 26"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1715349" y="-975631"/>
            <a:ext cx="583096" cy="838080"/>
          </a:xfrm>
          <a:prstGeom prst="rect">
            <a:avLst/>
          </a:prstGeom>
          <a:solidFill>
            <a:srgbClr val="D06F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 name="矩形 27"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2298446" y="-975631"/>
            <a:ext cx="583096" cy="838080"/>
          </a:xfrm>
          <a:prstGeom prst="rect">
            <a:avLst/>
          </a:prstGeom>
          <a:solidFill>
            <a:srgbClr val="F779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 name="矩形 28"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2881542" y="-975631"/>
            <a:ext cx="583096" cy="838080"/>
          </a:xfrm>
          <a:prstGeom prst="rect">
            <a:avLst/>
          </a:prstGeom>
          <a:solidFill>
            <a:srgbClr val="F8AD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3" name="组合 2"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GrpSpPr/>
          <p:nvPr/>
        </p:nvGrpSpPr>
        <p:grpSpPr>
          <a:xfrm>
            <a:off x="3045397" y="5333427"/>
            <a:ext cx="8654388" cy="1242412"/>
            <a:chOff x="1767275" y="3266502"/>
            <a:chExt cx="8654388" cy="1242412"/>
          </a:xfrm>
        </p:grpSpPr>
        <p:sp>
          <p:nvSpPr>
            <p:cNvPr id="64" name="Freeform 40"/>
            <p:cNvSpPr>
              <a:spLocks/>
            </p:cNvSpPr>
            <p:nvPr/>
          </p:nvSpPr>
          <p:spPr bwMode="auto">
            <a:xfrm flipH="1">
              <a:off x="9898020" y="4044501"/>
              <a:ext cx="463966" cy="455147"/>
            </a:xfrm>
            <a:custGeom>
              <a:avLst/>
              <a:gdLst/>
              <a:ahLst/>
              <a:cxnLst/>
              <a:rect l="l" t="t" r="r" b="b"/>
              <a:pathLst>
                <a:path w="1547910" h="1518490">
                  <a:moveTo>
                    <a:pt x="735325" y="0"/>
                  </a:moveTo>
                  <a:cubicBezTo>
                    <a:pt x="1125922" y="0"/>
                    <a:pt x="1099882" y="195344"/>
                    <a:pt x="1099882" y="273482"/>
                  </a:cubicBezTo>
                  <a:cubicBezTo>
                    <a:pt x="1099882" y="338596"/>
                    <a:pt x="1047802" y="533941"/>
                    <a:pt x="1034783" y="612078"/>
                  </a:cubicBezTo>
                  <a:cubicBezTo>
                    <a:pt x="1008743" y="677193"/>
                    <a:pt x="995723" y="755331"/>
                    <a:pt x="1021763" y="794399"/>
                  </a:cubicBezTo>
                  <a:cubicBezTo>
                    <a:pt x="1034783" y="820445"/>
                    <a:pt x="1073842" y="872537"/>
                    <a:pt x="1243100" y="963698"/>
                  </a:cubicBezTo>
                  <a:cubicBezTo>
                    <a:pt x="1399339" y="1054858"/>
                    <a:pt x="1581617" y="1067881"/>
                    <a:pt x="1542557" y="1289271"/>
                  </a:cubicBezTo>
                  <a:cubicBezTo>
                    <a:pt x="1520081" y="1379197"/>
                    <a:pt x="1500030" y="1452144"/>
                    <a:pt x="1480009" y="1518490"/>
                  </a:cubicBezTo>
                  <a:lnTo>
                    <a:pt x="0" y="1518490"/>
                  </a:lnTo>
                  <a:cubicBezTo>
                    <a:pt x="15993" y="1434519"/>
                    <a:pt x="15303" y="1372240"/>
                    <a:pt x="45272" y="1302294"/>
                  </a:cubicBezTo>
                  <a:cubicBezTo>
                    <a:pt x="71312" y="1211134"/>
                    <a:pt x="97352" y="1119973"/>
                    <a:pt x="279630" y="1041835"/>
                  </a:cubicBezTo>
                  <a:cubicBezTo>
                    <a:pt x="461908" y="963698"/>
                    <a:pt x="579087" y="911606"/>
                    <a:pt x="579087" y="911606"/>
                  </a:cubicBezTo>
                  <a:cubicBezTo>
                    <a:pt x="579087" y="911528"/>
                    <a:pt x="579093" y="820440"/>
                    <a:pt x="592107" y="807422"/>
                  </a:cubicBezTo>
                  <a:cubicBezTo>
                    <a:pt x="605127" y="807422"/>
                    <a:pt x="631166" y="768354"/>
                    <a:pt x="605127" y="729285"/>
                  </a:cubicBezTo>
                  <a:cubicBezTo>
                    <a:pt x="592107" y="677193"/>
                    <a:pt x="566067" y="625101"/>
                    <a:pt x="566067" y="599055"/>
                  </a:cubicBezTo>
                  <a:cubicBezTo>
                    <a:pt x="566067" y="573009"/>
                    <a:pt x="344729" y="0"/>
                    <a:pt x="735325" y="0"/>
                  </a:cubicBezTo>
                  <a:close/>
                </a:path>
              </a:pathLst>
            </a:custGeom>
            <a:solidFill>
              <a:schemeClr val="bg1">
                <a:lumMod val="75000"/>
              </a:schemeClr>
            </a:solidFill>
            <a:ln w="9525">
              <a:noFill/>
              <a:round/>
              <a:headEnd/>
              <a:tailEnd/>
            </a:ln>
          </p:spPr>
          <p:txBody>
            <a:bodyPr/>
            <a:lstStyle/>
            <a:p>
              <a:endParaRPr lang="zh-TW" altLang="en-US"/>
            </a:p>
          </p:txBody>
        </p:sp>
        <p:sp>
          <p:nvSpPr>
            <p:cNvPr id="65" name="Freeform 41"/>
            <p:cNvSpPr>
              <a:spLocks/>
            </p:cNvSpPr>
            <p:nvPr/>
          </p:nvSpPr>
          <p:spPr bwMode="auto">
            <a:xfrm flipH="1">
              <a:off x="10054382" y="4274804"/>
              <a:ext cx="156073" cy="230303"/>
            </a:xfrm>
            <a:custGeom>
              <a:avLst/>
              <a:gdLst>
                <a:gd name="T0" fmla="*/ 2147483647 w 40"/>
                <a:gd name="T1" fmla="*/ 2147483647 h 59"/>
                <a:gd name="T2" fmla="*/ 2147483647 w 40"/>
                <a:gd name="T3" fmla="*/ 2147483647 h 59"/>
                <a:gd name="T4" fmla="*/ 2147483647 w 40"/>
                <a:gd name="T5" fmla="*/ 0 h 59"/>
                <a:gd name="T6" fmla="*/ 2147483647 w 40"/>
                <a:gd name="T7" fmla="*/ 2147483647 h 59"/>
                <a:gd name="T8" fmla="*/ 2147483647 w 40"/>
                <a:gd name="T9" fmla="*/ 2147483647 h 59"/>
                <a:gd name="T10" fmla="*/ 2147483647 w 40"/>
                <a:gd name="T11" fmla="*/ 2147483647 h 59"/>
                <a:gd name="T12" fmla="*/ 2147483647 w 40"/>
                <a:gd name="T13" fmla="*/ 2147483647 h 59"/>
                <a:gd name="T14" fmla="*/ 2147483647 w 40"/>
                <a:gd name="T15" fmla="*/ 2147483647 h 59"/>
                <a:gd name="T16" fmla="*/ 0 60000 65536"/>
                <a:gd name="T17" fmla="*/ 0 60000 65536"/>
                <a:gd name="T18" fmla="*/ 0 60000 65536"/>
                <a:gd name="T19" fmla="*/ 0 60000 65536"/>
                <a:gd name="T20" fmla="*/ 0 60000 65536"/>
                <a:gd name="T21" fmla="*/ 0 60000 65536"/>
                <a:gd name="T22" fmla="*/ 0 60000 65536"/>
                <a:gd name="T23" fmla="*/ 0 60000 65536"/>
                <a:gd name="T24" fmla="*/ 0 w 40"/>
                <a:gd name="T25" fmla="*/ 0 h 59"/>
                <a:gd name="T26" fmla="*/ 40 w 40"/>
                <a:gd name="T27" fmla="*/ 59 h 5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0" h="59">
                  <a:moveTo>
                    <a:pt x="1" y="59"/>
                  </a:moveTo>
                  <a:cubicBezTo>
                    <a:pt x="1" y="59"/>
                    <a:pt x="19" y="21"/>
                    <a:pt x="40" y="4"/>
                  </a:cubicBezTo>
                  <a:cubicBezTo>
                    <a:pt x="40" y="4"/>
                    <a:pt x="37" y="2"/>
                    <a:pt x="37" y="0"/>
                  </a:cubicBezTo>
                  <a:cubicBezTo>
                    <a:pt x="37" y="0"/>
                    <a:pt x="16" y="14"/>
                    <a:pt x="15" y="15"/>
                  </a:cubicBezTo>
                  <a:cubicBezTo>
                    <a:pt x="14" y="16"/>
                    <a:pt x="13" y="16"/>
                    <a:pt x="12" y="15"/>
                  </a:cubicBezTo>
                  <a:cubicBezTo>
                    <a:pt x="11" y="14"/>
                    <a:pt x="5" y="3"/>
                    <a:pt x="5" y="3"/>
                  </a:cubicBezTo>
                  <a:cubicBezTo>
                    <a:pt x="5" y="3"/>
                    <a:pt x="3" y="10"/>
                    <a:pt x="4" y="11"/>
                  </a:cubicBezTo>
                  <a:cubicBezTo>
                    <a:pt x="4" y="13"/>
                    <a:pt x="0" y="49"/>
                    <a:pt x="1" y="59"/>
                  </a:cubicBezTo>
                  <a:close/>
                </a:path>
              </a:pathLst>
            </a:custGeom>
            <a:solidFill>
              <a:srgbClr val="FFFFFF"/>
            </a:solidFill>
            <a:ln w="9525">
              <a:noFill/>
              <a:round/>
              <a:headEnd/>
              <a:tailEnd/>
            </a:ln>
          </p:spPr>
          <p:txBody>
            <a:bodyPr/>
            <a:lstStyle/>
            <a:p>
              <a:endParaRPr lang="zh-TW" altLang="en-US"/>
            </a:p>
          </p:txBody>
        </p:sp>
        <p:sp>
          <p:nvSpPr>
            <p:cNvPr id="66" name="Freeform 42"/>
            <p:cNvSpPr>
              <a:spLocks/>
            </p:cNvSpPr>
            <p:nvPr/>
          </p:nvSpPr>
          <p:spPr bwMode="auto">
            <a:xfrm flipH="1">
              <a:off x="10144389" y="4325717"/>
              <a:ext cx="66141" cy="183195"/>
            </a:xfrm>
            <a:custGeom>
              <a:avLst/>
              <a:gdLst>
                <a:gd name="T0" fmla="*/ 0 w 17"/>
                <a:gd name="T1" fmla="*/ 2147483647 h 47"/>
                <a:gd name="T2" fmla="*/ 2147483647 w 17"/>
                <a:gd name="T3" fmla="*/ 2147483647 h 47"/>
                <a:gd name="T4" fmla="*/ 2147483647 w 17"/>
                <a:gd name="T5" fmla="*/ 1183728112 h 47"/>
                <a:gd name="T6" fmla="*/ 2147483647 w 17"/>
                <a:gd name="T7" fmla="*/ 507312048 h 47"/>
                <a:gd name="T8" fmla="*/ 1684852866 w 17"/>
                <a:gd name="T9" fmla="*/ 845520080 h 47"/>
                <a:gd name="T10" fmla="*/ 168482691 w 17"/>
                <a:gd name="T11" fmla="*/ 2147483647 h 47"/>
                <a:gd name="T12" fmla="*/ 0 w 17"/>
                <a:gd name="T13" fmla="*/ 2147483647 h 47"/>
                <a:gd name="T14" fmla="*/ 0 60000 65536"/>
                <a:gd name="T15" fmla="*/ 0 60000 65536"/>
                <a:gd name="T16" fmla="*/ 0 60000 65536"/>
                <a:gd name="T17" fmla="*/ 0 60000 65536"/>
                <a:gd name="T18" fmla="*/ 0 60000 65536"/>
                <a:gd name="T19" fmla="*/ 0 60000 65536"/>
                <a:gd name="T20" fmla="*/ 0 60000 65536"/>
                <a:gd name="T21" fmla="*/ 0 w 17"/>
                <a:gd name="T22" fmla="*/ 0 h 47"/>
                <a:gd name="T23" fmla="*/ 17 w 17"/>
                <a:gd name="T24" fmla="*/ 47 h 4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7" h="47">
                  <a:moveTo>
                    <a:pt x="0" y="47"/>
                  </a:moveTo>
                  <a:cubicBezTo>
                    <a:pt x="0" y="47"/>
                    <a:pt x="14" y="25"/>
                    <a:pt x="13" y="14"/>
                  </a:cubicBezTo>
                  <a:cubicBezTo>
                    <a:pt x="13" y="9"/>
                    <a:pt x="14" y="7"/>
                    <a:pt x="14" y="7"/>
                  </a:cubicBezTo>
                  <a:cubicBezTo>
                    <a:pt x="14" y="7"/>
                    <a:pt x="17" y="4"/>
                    <a:pt x="16" y="3"/>
                  </a:cubicBezTo>
                  <a:cubicBezTo>
                    <a:pt x="15" y="1"/>
                    <a:pt x="12" y="0"/>
                    <a:pt x="10" y="5"/>
                  </a:cubicBezTo>
                  <a:cubicBezTo>
                    <a:pt x="11" y="8"/>
                    <a:pt x="1" y="15"/>
                    <a:pt x="1" y="26"/>
                  </a:cubicBezTo>
                  <a:lnTo>
                    <a:pt x="0" y="47"/>
                  </a:lnTo>
                  <a:close/>
                </a:path>
              </a:pathLst>
            </a:custGeom>
            <a:solidFill>
              <a:schemeClr val="bg1">
                <a:lumMod val="75000"/>
              </a:schemeClr>
            </a:solidFill>
            <a:ln w="9525">
              <a:noFill/>
              <a:round/>
              <a:headEnd/>
              <a:tailEnd/>
            </a:ln>
          </p:spPr>
          <p:txBody>
            <a:bodyPr/>
            <a:lstStyle/>
            <a:p>
              <a:pPr>
                <a:defRPr/>
              </a:pPr>
              <a:endParaRPr lang="zh-TW" altLang="en-US"/>
            </a:p>
          </p:txBody>
        </p:sp>
        <p:sp>
          <p:nvSpPr>
            <p:cNvPr id="67" name="Freeform 43"/>
            <p:cNvSpPr>
              <a:spLocks/>
            </p:cNvSpPr>
            <p:nvPr/>
          </p:nvSpPr>
          <p:spPr bwMode="auto">
            <a:xfrm flipH="1">
              <a:off x="10116716" y="4329524"/>
              <a:ext cx="31405" cy="27122"/>
            </a:xfrm>
            <a:custGeom>
              <a:avLst/>
              <a:gdLst>
                <a:gd name="T0" fmla="*/ 0 w 66"/>
                <a:gd name="T1" fmla="*/ 2147483647 h 57"/>
                <a:gd name="T2" fmla="*/ 0 w 66"/>
                <a:gd name="T3" fmla="*/ 0 h 57"/>
                <a:gd name="T4" fmla="*/ 2147483647 w 66"/>
                <a:gd name="T5" fmla="*/ 2147483647 h 57"/>
                <a:gd name="T6" fmla="*/ 2147483647 w 66"/>
                <a:gd name="T7" fmla="*/ 2147483647 h 57"/>
                <a:gd name="T8" fmla="*/ 0 w 66"/>
                <a:gd name="T9" fmla="*/ 2147483647 h 57"/>
                <a:gd name="T10" fmla="*/ 0 60000 65536"/>
                <a:gd name="T11" fmla="*/ 0 60000 65536"/>
                <a:gd name="T12" fmla="*/ 0 60000 65536"/>
                <a:gd name="T13" fmla="*/ 0 60000 65536"/>
                <a:gd name="T14" fmla="*/ 0 60000 65536"/>
                <a:gd name="T15" fmla="*/ 0 w 66"/>
                <a:gd name="T16" fmla="*/ 0 h 57"/>
                <a:gd name="T17" fmla="*/ 66 w 66"/>
                <a:gd name="T18" fmla="*/ 57 h 57"/>
              </a:gdLst>
              <a:ahLst/>
              <a:cxnLst>
                <a:cxn ang="T10">
                  <a:pos x="T0" y="T1"/>
                </a:cxn>
                <a:cxn ang="T11">
                  <a:pos x="T2" y="T3"/>
                </a:cxn>
                <a:cxn ang="T12">
                  <a:pos x="T4" y="T5"/>
                </a:cxn>
                <a:cxn ang="T13">
                  <a:pos x="T6" y="T7"/>
                </a:cxn>
                <a:cxn ang="T14">
                  <a:pos x="T8" y="T9"/>
                </a:cxn>
              </a:cxnLst>
              <a:rect l="T15" t="T16" r="T17" b="T18"/>
              <a:pathLst>
                <a:path w="66" h="57">
                  <a:moveTo>
                    <a:pt x="0" y="8"/>
                  </a:moveTo>
                  <a:lnTo>
                    <a:pt x="0" y="0"/>
                  </a:lnTo>
                  <a:lnTo>
                    <a:pt x="66" y="57"/>
                  </a:lnTo>
                  <a:lnTo>
                    <a:pt x="0" y="8"/>
                  </a:lnTo>
                  <a:close/>
                </a:path>
              </a:pathLst>
            </a:custGeom>
            <a:solidFill>
              <a:srgbClr val="000000"/>
            </a:solidFill>
            <a:ln w="9525">
              <a:noFill/>
              <a:round/>
              <a:headEnd/>
              <a:tailEnd/>
            </a:ln>
          </p:spPr>
          <p:txBody>
            <a:bodyPr/>
            <a:lstStyle/>
            <a:p>
              <a:endParaRPr lang="zh-TW" altLang="en-US"/>
            </a:p>
          </p:txBody>
        </p:sp>
        <p:sp>
          <p:nvSpPr>
            <p:cNvPr id="68" name="Freeform 44"/>
            <p:cNvSpPr>
              <a:spLocks/>
            </p:cNvSpPr>
            <p:nvPr/>
          </p:nvSpPr>
          <p:spPr bwMode="auto">
            <a:xfrm flipH="1">
              <a:off x="10163825" y="4329524"/>
              <a:ext cx="35212" cy="27122"/>
            </a:xfrm>
            <a:custGeom>
              <a:avLst/>
              <a:gdLst>
                <a:gd name="T0" fmla="*/ 0 w 74"/>
                <a:gd name="T1" fmla="*/ 2147483647 h 57"/>
                <a:gd name="T2" fmla="*/ 2147483647 w 74"/>
                <a:gd name="T3" fmla="*/ 0 h 57"/>
                <a:gd name="T4" fmla="*/ 2147483647 w 74"/>
                <a:gd name="T5" fmla="*/ 0 h 57"/>
                <a:gd name="T6" fmla="*/ 0 w 74"/>
                <a:gd name="T7" fmla="*/ 2147483647 h 57"/>
                <a:gd name="T8" fmla="*/ 0 w 74"/>
                <a:gd name="T9" fmla="*/ 2147483647 h 57"/>
                <a:gd name="T10" fmla="*/ 0 60000 65536"/>
                <a:gd name="T11" fmla="*/ 0 60000 65536"/>
                <a:gd name="T12" fmla="*/ 0 60000 65536"/>
                <a:gd name="T13" fmla="*/ 0 60000 65536"/>
                <a:gd name="T14" fmla="*/ 0 60000 65536"/>
                <a:gd name="T15" fmla="*/ 0 w 74"/>
                <a:gd name="T16" fmla="*/ 0 h 57"/>
                <a:gd name="T17" fmla="*/ 74 w 74"/>
                <a:gd name="T18" fmla="*/ 57 h 57"/>
              </a:gdLst>
              <a:ahLst/>
              <a:cxnLst>
                <a:cxn ang="T10">
                  <a:pos x="T0" y="T1"/>
                </a:cxn>
                <a:cxn ang="T11">
                  <a:pos x="T2" y="T3"/>
                </a:cxn>
                <a:cxn ang="T12">
                  <a:pos x="T4" y="T5"/>
                </a:cxn>
                <a:cxn ang="T13">
                  <a:pos x="T6" y="T7"/>
                </a:cxn>
                <a:cxn ang="T14">
                  <a:pos x="T8" y="T9"/>
                </a:cxn>
              </a:cxnLst>
              <a:rect l="T15" t="T16" r="T17" b="T18"/>
              <a:pathLst>
                <a:path w="74" h="57">
                  <a:moveTo>
                    <a:pt x="0" y="57"/>
                  </a:moveTo>
                  <a:lnTo>
                    <a:pt x="66" y="0"/>
                  </a:lnTo>
                  <a:lnTo>
                    <a:pt x="74" y="0"/>
                  </a:lnTo>
                  <a:lnTo>
                    <a:pt x="0" y="57"/>
                  </a:lnTo>
                  <a:close/>
                </a:path>
              </a:pathLst>
            </a:custGeom>
            <a:solidFill>
              <a:srgbClr val="000000"/>
            </a:solidFill>
            <a:ln w="9525">
              <a:noFill/>
              <a:round/>
              <a:headEnd/>
              <a:tailEnd/>
            </a:ln>
          </p:spPr>
          <p:txBody>
            <a:bodyPr/>
            <a:lstStyle/>
            <a:p>
              <a:endParaRPr lang="zh-TW" altLang="en-US"/>
            </a:p>
          </p:txBody>
        </p:sp>
        <p:sp>
          <p:nvSpPr>
            <p:cNvPr id="69" name="Freeform 40"/>
            <p:cNvSpPr>
              <a:spLocks/>
            </p:cNvSpPr>
            <p:nvPr/>
          </p:nvSpPr>
          <p:spPr bwMode="auto">
            <a:xfrm flipH="1">
              <a:off x="8972044" y="3918419"/>
              <a:ext cx="589925" cy="578714"/>
            </a:xfrm>
            <a:custGeom>
              <a:avLst/>
              <a:gdLst/>
              <a:ahLst/>
              <a:cxnLst/>
              <a:rect l="l" t="t" r="r" b="b"/>
              <a:pathLst>
                <a:path w="1547910" h="1518490">
                  <a:moveTo>
                    <a:pt x="735325" y="0"/>
                  </a:moveTo>
                  <a:cubicBezTo>
                    <a:pt x="1125922" y="0"/>
                    <a:pt x="1099882" y="195344"/>
                    <a:pt x="1099882" y="273482"/>
                  </a:cubicBezTo>
                  <a:cubicBezTo>
                    <a:pt x="1099882" y="338596"/>
                    <a:pt x="1047802" y="533941"/>
                    <a:pt x="1034783" y="612078"/>
                  </a:cubicBezTo>
                  <a:cubicBezTo>
                    <a:pt x="1008743" y="677193"/>
                    <a:pt x="995723" y="755331"/>
                    <a:pt x="1021763" y="794399"/>
                  </a:cubicBezTo>
                  <a:cubicBezTo>
                    <a:pt x="1034783" y="820445"/>
                    <a:pt x="1073842" y="872537"/>
                    <a:pt x="1243100" y="963698"/>
                  </a:cubicBezTo>
                  <a:cubicBezTo>
                    <a:pt x="1399339" y="1054858"/>
                    <a:pt x="1581617" y="1067881"/>
                    <a:pt x="1542557" y="1289271"/>
                  </a:cubicBezTo>
                  <a:cubicBezTo>
                    <a:pt x="1520081" y="1379197"/>
                    <a:pt x="1500030" y="1452144"/>
                    <a:pt x="1480009" y="1518490"/>
                  </a:cubicBezTo>
                  <a:lnTo>
                    <a:pt x="0" y="1518490"/>
                  </a:lnTo>
                  <a:cubicBezTo>
                    <a:pt x="15993" y="1434519"/>
                    <a:pt x="15303" y="1372240"/>
                    <a:pt x="45272" y="1302294"/>
                  </a:cubicBezTo>
                  <a:cubicBezTo>
                    <a:pt x="71312" y="1211134"/>
                    <a:pt x="97352" y="1119973"/>
                    <a:pt x="279630" y="1041835"/>
                  </a:cubicBezTo>
                  <a:cubicBezTo>
                    <a:pt x="461908" y="963698"/>
                    <a:pt x="579087" y="911606"/>
                    <a:pt x="579087" y="911606"/>
                  </a:cubicBezTo>
                  <a:cubicBezTo>
                    <a:pt x="579087" y="911528"/>
                    <a:pt x="579093" y="820440"/>
                    <a:pt x="592107" y="807422"/>
                  </a:cubicBezTo>
                  <a:cubicBezTo>
                    <a:pt x="605127" y="807422"/>
                    <a:pt x="631166" y="768354"/>
                    <a:pt x="605127" y="729285"/>
                  </a:cubicBezTo>
                  <a:cubicBezTo>
                    <a:pt x="592107" y="677193"/>
                    <a:pt x="566067" y="625101"/>
                    <a:pt x="566067" y="599055"/>
                  </a:cubicBezTo>
                  <a:cubicBezTo>
                    <a:pt x="566067" y="573009"/>
                    <a:pt x="344729" y="0"/>
                    <a:pt x="735325" y="0"/>
                  </a:cubicBezTo>
                  <a:close/>
                </a:path>
              </a:pathLst>
            </a:custGeom>
            <a:solidFill>
              <a:schemeClr val="bg1">
                <a:lumMod val="75000"/>
              </a:schemeClr>
            </a:solidFill>
            <a:ln w="9525">
              <a:noFill/>
              <a:round/>
              <a:headEnd/>
              <a:tailEnd/>
            </a:ln>
          </p:spPr>
          <p:txBody>
            <a:bodyPr/>
            <a:lstStyle/>
            <a:p>
              <a:endParaRPr lang="zh-TW" altLang="en-US"/>
            </a:p>
          </p:txBody>
        </p:sp>
        <p:sp>
          <p:nvSpPr>
            <p:cNvPr id="70" name="Freeform 41"/>
            <p:cNvSpPr>
              <a:spLocks/>
            </p:cNvSpPr>
            <p:nvPr/>
          </p:nvSpPr>
          <p:spPr bwMode="auto">
            <a:xfrm flipH="1">
              <a:off x="9170856" y="4211245"/>
              <a:ext cx="198445" cy="292827"/>
            </a:xfrm>
            <a:custGeom>
              <a:avLst/>
              <a:gdLst>
                <a:gd name="T0" fmla="*/ 2147483647 w 40"/>
                <a:gd name="T1" fmla="*/ 2147483647 h 59"/>
                <a:gd name="T2" fmla="*/ 2147483647 w 40"/>
                <a:gd name="T3" fmla="*/ 2147483647 h 59"/>
                <a:gd name="T4" fmla="*/ 2147483647 w 40"/>
                <a:gd name="T5" fmla="*/ 0 h 59"/>
                <a:gd name="T6" fmla="*/ 2147483647 w 40"/>
                <a:gd name="T7" fmla="*/ 2147483647 h 59"/>
                <a:gd name="T8" fmla="*/ 2147483647 w 40"/>
                <a:gd name="T9" fmla="*/ 2147483647 h 59"/>
                <a:gd name="T10" fmla="*/ 2147483647 w 40"/>
                <a:gd name="T11" fmla="*/ 2147483647 h 59"/>
                <a:gd name="T12" fmla="*/ 2147483647 w 40"/>
                <a:gd name="T13" fmla="*/ 2147483647 h 59"/>
                <a:gd name="T14" fmla="*/ 2147483647 w 40"/>
                <a:gd name="T15" fmla="*/ 2147483647 h 59"/>
                <a:gd name="T16" fmla="*/ 0 60000 65536"/>
                <a:gd name="T17" fmla="*/ 0 60000 65536"/>
                <a:gd name="T18" fmla="*/ 0 60000 65536"/>
                <a:gd name="T19" fmla="*/ 0 60000 65536"/>
                <a:gd name="T20" fmla="*/ 0 60000 65536"/>
                <a:gd name="T21" fmla="*/ 0 60000 65536"/>
                <a:gd name="T22" fmla="*/ 0 60000 65536"/>
                <a:gd name="T23" fmla="*/ 0 60000 65536"/>
                <a:gd name="T24" fmla="*/ 0 w 40"/>
                <a:gd name="T25" fmla="*/ 0 h 59"/>
                <a:gd name="T26" fmla="*/ 40 w 40"/>
                <a:gd name="T27" fmla="*/ 59 h 5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0" h="59">
                  <a:moveTo>
                    <a:pt x="1" y="59"/>
                  </a:moveTo>
                  <a:cubicBezTo>
                    <a:pt x="1" y="59"/>
                    <a:pt x="19" y="21"/>
                    <a:pt x="40" y="4"/>
                  </a:cubicBezTo>
                  <a:cubicBezTo>
                    <a:pt x="40" y="4"/>
                    <a:pt x="37" y="2"/>
                    <a:pt x="37" y="0"/>
                  </a:cubicBezTo>
                  <a:cubicBezTo>
                    <a:pt x="37" y="0"/>
                    <a:pt x="16" y="14"/>
                    <a:pt x="15" y="15"/>
                  </a:cubicBezTo>
                  <a:cubicBezTo>
                    <a:pt x="14" y="16"/>
                    <a:pt x="13" y="16"/>
                    <a:pt x="12" y="15"/>
                  </a:cubicBezTo>
                  <a:cubicBezTo>
                    <a:pt x="11" y="14"/>
                    <a:pt x="5" y="3"/>
                    <a:pt x="5" y="3"/>
                  </a:cubicBezTo>
                  <a:cubicBezTo>
                    <a:pt x="5" y="3"/>
                    <a:pt x="3" y="10"/>
                    <a:pt x="4" y="11"/>
                  </a:cubicBezTo>
                  <a:cubicBezTo>
                    <a:pt x="4" y="13"/>
                    <a:pt x="0" y="49"/>
                    <a:pt x="1" y="59"/>
                  </a:cubicBezTo>
                  <a:close/>
                </a:path>
              </a:pathLst>
            </a:custGeom>
            <a:solidFill>
              <a:srgbClr val="FFFFFF"/>
            </a:solidFill>
            <a:ln w="9525">
              <a:noFill/>
              <a:round/>
              <a:headEnd/>
              <a:tailEnd/>
            </a:ln>
          </p:spPr>
          <p:txBody>
            <a:bodyPr/>
            <a:lstStyle/>
            <a:p>
              <a:endParaRPr lang="zh-TW" altLang="en-US"/>
            </a:p>
          </p:txBody>
        </p:sp>
        <p:sp>
          <p:nvSpPr>
            <p:cNvPr id="71" name="Freeform 42"/>
            <p:cNvSpPr>
              <a:spLocks/>
            </p:cNvSpPr>
            <p:nvPr/>
          </p:nvSpPr>
          <p:spPr bwMode="auto">
            <a:xfrm flipH="1">
              <a:off x="9285301" y="4275983"/>
              <a:ext cx="84097" cy="232930"/>
            </a:xfrm>
            <a:custGeom>
              <a:avLst/>
              <a:gdLst>
                <a:gd name="T0" fmla="*/ 0 w 17"/>
                <a:gd name="T1" fmla="*/ 2147483647 h 47"/>
                <a:gd name="T2" fmla="*/ 2147483647 w 17"/>
                <a:gd name="T3" fmla="*/ 2147483647 h 47"/>
                <a:gd name="T4" fmla="*/ 2147483647 w 17"/>
                <a:gd name="T5" fmla="*/ 1183728112 h 47"/>
                <a:gd name="T6" fmla="*/ 2147483647 w 17"/>
                <a:gd name="T7" fmla="*/ 507312048 h 47"/>
                <a:gd name="T8" fmla="*/ 1684852866 w 17"/>
                <a:gd name="T9" fmla="*/ 845520080 h 47"/>
                <a:gd name="T10" fmla="*/ 168482691 w 17"/>
                <a:gd name="T11" fmla="*/ 2147483647 h 47"/>
                <a:gd name="T12" fmla="*/ 0 w 17"/>
                <a:gd name="T13" fmla="*/ 2147483647 h 47"/>
                <a:gd name="T14" fmla="*/ 0 60000 65536"/>
                <a:gd name="T15" fmla="*/ 0 60000 65536"/>
                <a:gd name="T16" fmla="*/ 0 60000 65536"/>
                <a:gd name="T17" fmla="*/ 0 60000 65536"/>
                <a:gd name="T18" fmla="*/ 0 60000 65536"/>
                <a:gd name="T19" fmla="*/ 0 60000 65536"/>
                <a:gd name="T20" fmla="*/ 0 60000 65536"/>
                <a:gd name="T21" fmla="*/ 0 w 17"/>
                <a:gd name="T22" fmla="*/ 0 h 47"/>
                <a:gd name="T23" fmla="*/ 17 w 17"/>
                <a:gd name="T24" fmla="*/ 47 h 4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7" h="47">
                  <a:moveTo>
                    <a:pt x="0" y="47"/>
                  </a:moveTo>
                  <a:cubicBezTo>
                    <a:pt x="0" y="47"/>
                    <a:pt x="14" y="25"/>
                    <a:pt x="13" y="14"/>
                  </a:cubicBezTo>
                  <a:cubicBezTo>
                    <a:pt x="13" y="9"/>
                    <a:pt x="14" y="7"/>
                    <a:pt x="14" y="7"/>
                  </a:cubicBezTo>
                  <a:cubicBezTo>
                    <a:pt x="14" y="7"/>
                    <a:pt x="17" y="4"/>
                    <a:pt x="16" y="3"/>
                  </a:cubicBezTo>
                  <a:cubicBezTo>
                    <a:pt x="15" y="1"/>
                    <a:pt x="12" y="0"/>
                    <a:pt x="10" y="5"/>
                  </a:cubicBezTo>
                  <a:cubicBezTo>
                    <a:pt x="11" y="8"/>
                    <a:pt x="1" y="15"/>
                    <a:pt x="1" y="26"/>
                  </a:cubicBezTo>
                  <a:lnTo>
                    <a:pt x="0" y="47"/>
                  </a:lnTo>
                  <a:close/>
                </a:path>
              </a:pathLst>
            </a:custGeom>
            <a:solidFill>
              <a:schemeClr val="bg1">
                <a:lumMod val="75000"/>
              </a:schemeClr>
            </a:solidFill>
            <a:ln w="9525">
              <a:noFill/>
              <a:round/>
              <a:headEnd/>
              <a:tailEnd/>
            </a:ln>
          </p:spPr>
          <p:txBody>
            <a:bodyPr/>
            <a:lstStyle/>
            <a:p>
              <a:pPr>
                <a:defRPr/>
              </a:pPr>
              <a:endParaRPr lang="zh-TW" altLang="en-US"/>
            </a:p>
          </p:txBody>
        </p:sp>
        <p:sp>
          <p:nvSpPr>
            <p:cNvPr id="72" name="Freeform 43"/>
            <p:cNvSpPr>
              <a:spLocks/>
            </p:cNvSpPr>
            <p:nvPr/>
          </p:nvSpPr>
          <p:spPr bwMode="auto">
            <a:xfrm flipH="1">
              <a:off x="9250114" y="4280824"/>
              <a:ext cx="39931" cy="34486"/>
            </a:xfrm>
            <a:custGeom>
              <a:avLst/>
              <a:gdLst>
                <a:gd name="T0" fmla="*/ 0 w 66"/>
                <a:gd name="T1" fmla="*/ 2147483647 h 57"/>
                <a:gd name="T2" fmla="*/ 0 w 66"/>
                <a:gd name="T3" fmla="*/ 0 h 57"/>
                <a:gd name="T4" fmla="*/ 2147483647 w 66"/>
                <a:gd name="T5" fmla="*/ 2147483647 h 57"/>
                <a:gd name="T6" fmla="*/ 2147483647 w 66"/>
                <a:gd name="T7" fmla="*/ 2147483647 h 57"/>
                <a:gd name="T8" fmla="*/ 0 w 66"/>
                <a:gd name="T9" fmla="*/ 2147483647 h 57"/>
                <a:gd name="T10" fmla="*/ 0 60000 65536"/>
                <a:gd name="T11" fmla="*/ 0 60000 65536"/>
                <a:gd name="T12" fmla="*/ 0 60000 65536"/>
                <a:gd name="T13" fmla="*/ 0 60000 65536"/>
                <a:gd name="T14" fmla="*/ 0 60000 65536"/>
                <a:gd name="T15" fmla="*/ 0 w 66"/>
                <a:gd name="T16" fmla="*/ 0 h 57"/>
                <a:gd name="T17" fmla="*/ 66 w 66"/>
                <a:gd name="T18" fmla="*/ 57 h 57"/>
              </a:gdLst>
              <a:ahLst/>
              <a:cxnLst>
                <a:cxn ang="T10">
                  <a:pos x="T0" y="T1"/>
                </a:cxn>
                <a:cxn ang="T11">
                  <a:pos x="T2" y="T3"/>
                </a:cxn>
                <a:cxn ang="T12">
                  <a:pos x="T4" y="T5"/>
                </a:cxn>
                <a:cxn ang="T13">
                  <a:pos x="T6" y="T7"/>
                </a:cxn>
                <a:cxn ang="T14">
                  <a:pos x="T8" y="T9"/>
                </a:cxn>
              </a:cxnLst>
              <a:rect l="T15" t="T16" r="T17" b="T18"/>
              <a:pathLst>
                <a:path w="66" h="57">
                  <a:moveTo>
                    <a:pt x="0" y="8"/>
                  </a:moveTo>
                  <a:lnTo>
                    <a:pt x="0" y="0"/>
                  </a:lnTo>
                  <a:lnTo>
                    <a:pt x="66" y="57"/>
                  </a:lnTo>
                  <a:lnTo>
                    <a:pt x="0" y="8"/>
                  </a:lnTo>
                  <a:close/>
                </a:path>
              </a:pathLst>
            </a:custGeom>
            <a:solidFill>
              <a:srgbClr val="000000"/>
            </a:solidFill>
            <a:ln w="9525">
              <a:noFill/>
              <a:round/>
              <a:headEnd/>
              <a:tailEnd/>
            </a:ln>
          </p:spPr>
          <p:txBody>
            <a:bodyPr/>
            <a:lstStyle/>
            <a:p>
              <a:endParaRPr lang="zh-TW" altLang="en-US"/>
            </a:p>
          </p:txBody>
        </p:sp>
        <p:sp>
          <p:nvSpPr>
            <p:cNvPr id="73" name="Freeform 44"/>
            <p:cNvSpPr>
              <a:spLocks/>
            </p:cNvSpPr>
            <p:nvPr/>
          </p:nvSpPr>
          <p:spPr bwMode="auto">
            <a:xfrm flipH="1">
              <a:off x="9310010" y="4280824"/>
              <a:ext cx="44771" cy="34486"/>
            </a:xfrm>
            <a:custGeom>
              <a:avLst/>
              <a:gdLst>
                <a:gd name="T0" fmla="*/ 0 w 74"/>
                <a:gd name="T1" fmla="*/ 2147483647 h 57"/>
                <a:gd name="T2" fmla="*/ 2147483647 w 74"/>
                <a:gd name="T3" fmla="*/ 0 h 57"/>
                <a:gd name="T4" fmla="*/ 2147483647 w 74"/>
                <a:gd name="T5" fmla="*/ 0 h 57"/>
                <a:gd name="T6" fmla="*/ 0 w 74"/>
                <a:gd name="T7" fmla="*/ 2147483647 h 57"/>
                <a:gd name="T8" fmla="*/ 0 w 74"/>
                <a:gd name="T9" fmla="*/ 2147483647 h 57"/>
                <a:gd name="T10" fmla="*/ 0 60000 65536"/>
                <a:gd name="T11" fmla="*/ 0 60000 65536"/>
                <a:gd name="T12" fmla="*/ 0 60000 65536"/>
                <a:gd name="T13" fmla="*/ 0 60000 65536"/>
                <a:gd name="T14" fmla="*/ 0 60000 65536"/>
                <a:gd name="T15" fmla="*/ 0 w 74"/>
                <a:gd name="T16" fmla="*/ 0 h 57"/>
                <a:gd name="T17" fmla="*/ 74 w 74"/>
                <a:gd name="T18" fmla="*/ 57 h 57"/>
              </a:gdLst>
              <a:ahLst/>
              <a:cxnLst>
                <a:cxn ang="T10">
                  <a:pos x="T0" y="T1"/>
                </a:cxn>
                <a:cxn ang="T11">
                  <a:pos x="T2" y="T3"/>
                </a:cxn>
                <a:cxn ang="T12">
                  <a:pos x="T4" y="T5"/>
                </a:cxn>
                <a:cxn ang="T13">
                  <a:pos x="T6" y="T7"/>
                </a:cxn>
                <a:cxn ang="T14">
                  <a:pos x="T8" y="T9"/>
                </a:cxn>
              </a:cxnLst>
              <a:rect l="T15" t="T16" r="T17" b="T18"/>
              <a:pathLst>
                <a:path w="74" h="57">
                  <a:moveTo>
                    <a:pt x="0" y="57"/>
                  </a:moveTo>
                  <a:lnTo>
                    <a:pt x="66" y="0"/>
                  </a:lnTo>
                  <a:lnTo>
                    <a:pt x="74" y="0"/>
                  </a:lnTo>
                  <a:lnTo>
                    <a:pt x="0" y="57"/>
                  </a:lnTo>
                  <a:close/>
                </a:path>
              </a:pathLst>
            </a:custGeom>
            <a:solidFill>
              <a:srgbClr val="000000"/>
            </a:solidFill>
            <a:ln w="9525">
              <a:noFill/>
              <a:round/>
              <a:headEnd/>
              <a:tailEnd/>
            </a:ln>
          </p:spPr>
          <p:txBody>
            <a:bodyPr/>
            <a:lstStyle/>
            <a:p>
              <a:endParaRPr lang="zh-TW" altLang="en-US"/>
            </a:p>
          </p:txBody>
        </p:sp>
        <p:sp>
          <p:nvSpPr>
            <p:cNvPr id="74" name="Freeform 40"/>
            <p:cNvSpPr>
              <a:spLocks/>
            </p:cNvSpPr>
            <p:nvPr/>
          </p:nvSpPr>
          <p:spPr bwMode="auto">
            <a:xfrm flipH="1">
              <a:off x="9335361" y="3835866"/>
              <a:ext cx="672399" cy="659621"/>
            </a:xfrm>
            <a:custGeom>
              <a:avLst/>
              <a:gdLst/>
              <a:ahLst/>
              <a:cxnLst/>
              <a:rect l="l" t="t" r="r" b="b"/>
              <a:pathLst>
                <a:path w="1547910" h="1518490">
                  <a:moveTo>
                    <a:pt x="735325" y="0"/>
                  </a:moveTo>
                  <a:cubicBezTo>
                    <a:pt x="1125922" y="0"/>
                    <a:pt x="1099882" y="195344"/>
                    <a:pt x="1099882" y="273482"/>
                  </a:cubicBezTo>
                  <a:cubicBezTo>
                    <a:pt x="1099882" y="338596"/>
                    <a:pt x="1047802" y="533941"/>
                    <a:pt x="1034783" y="612078"/>
                  </a:cubicBezTo>
                  <a:cubicBezTo>
                    <a:pt x="1008743" y="677193"/>
                    <a:pt x="995723" y="755331"/>
                    <a:pt x="1021763" y="794399"/>
                  </a:cubicBezTo>
                  <a:cubicBezTo>
                    <a:pt x="1034783" y="820445"/>
                    <a:pt x="1073842" y="872537"/>
                    <a:pt x="1243100" y="963698"/>
                  </a:cubicBezTo>
                  <a:cubicBezTo>
                    <a:pt x="1399339" y="1054858"/>
                    <a:pt x="1581617" y="1067881"/>
                    <a:pt x="1542557" y="1289271"/>
                  </a:cubicBezTo>
                  <a:cubicBezTo>
                    <a:pt x="1520081" y="1379197"/>
                    <a:pt x="1500030" y="1452144"/>
                    <a:pt x="1480009" y="1518490"/>
                  </a:cubicBezTo>
                  <a:lnTo>
                    <a:pt x="0" y="1518490"/>
                  </a:lnTo>
                  <a:cubicBezTo>
                    <a:pt x="15993" y="1434519"/>
                    <a:pt x="15303" y="1372240"/>
                    <a:pt x="45272" y="1302294"/>
                  </a:cubicBezTo>
                  <a:cubicBezTo>
                    <a:pt x="71312" y="1211134"/>
                    <a:pt x="97352" y="1119973"/>
                    <a:pt x="279630" y="1041835"/>
                  </a:cubicBezTo>
                  <a:cubicBezTo>
                    <a:pt x="461908" y="963698"/>
                    <a:pt x="579087" y="911606"/>
                    <a:pt x="579087" y="911606"/>
                  </a:cubicBezTo>
                  <a:cubicBezTo>
                    <a:pt x="579087" y="911528"/>
                    <a:pt x="579093" y="820440"/>
                    <a:pt x="592107" y="807422"/>
                  </a:cubicBezTo>
                  <a:cubicBezTo>
                    <a:pt x="605127" y="807422"/>
                    <a:pt x="631166" y="768354"/>
                    <a:pt x="605127" y="729285"/>
                  </a:cubicBezTo>
                  <a:cubicBezTo>
                    <a:pt x="592107" y="677193"/>
                    <a:pt x="566067" y="625101"/>
                    <a:pt x="566067" y="599055"/>
                  </a:cubicBezTo>
                  <a:cubicBezTo>
                    <a:pt x="566067" y="573009"/>
                    <a:pt x="344729" y="0"/>
                    <a:pt x="735325" y="0"/>
                  </a:cubicBezTo>
                  <a:close/>
                </a:path>
              </a:pathLst>
            </a:custGeom>
            <a:solidFill>
              <a:schemeClr val="bg1">
                <a:lumMod val="65000"/>
              </a:schemeClr>
            </a:solidFill>
            <a:ln w="9525">
              <a:noFill/>
              <a:round/>
              <a:headEnd/>
              <a:tailEnd/>
            </a:ln>
          </p:spPr>
          <p:txBody>
            <a:bodyPr/>
            <a:lstStyle/>
            <a:p>
              <a:endParaRPr lang="zh-TW" altLang="en-US"/>
            </a:p>
          </p:txBody>
        </p:sp>
        <p:sp>
          <p:nvSpPr>
            <p:cNvPr id="75" name="Freeform 41"/>
            <p:cNvSpPr>
              <a:spLocks/>
            </p:cNvSpPr>
            <p:nvPr/>
          </p:nvSpPr>
          <p:spPr bwMode="auto">
            <a:xfrm flipH="1">
              <a:off x="9561968" y="4169631"/>
              <a:ext cx="226188" cy="333765"/>
            </a:xfrm>
            <a:custGeom>
              <a:avLst/>
              <a:gdLst>
                <a:gd name="T0" fmla="*/ 2147483647 w 40"/>
                <a:gd name="T1" fmla="*/ 2147483647 h 59"/>
                <a:gd name="T2" fmla="*/ 2147483647 w 40"/>
                <a:gd name="T3" fmla="*/ 2147483647 h 59"/>
                <a:gd name="T4" fmla="*/ 2147483647 w 40"/>
                <a:gd name="T5" fmla="*/ 0 h 59"/>
                <a:gd name="T6" fmla="*/ 2147483647 w 40"/>
                <a:gd name="T7" fmla="*/ 2147483647 h 59"/>
                <a:gd name="T8" fmla="*/ 2147483647 w 40"/>
                <a:gd name="T9" fmla="*/ 2147483647 h 59"/>
                <a:gd name="T10" fmla="*/ 2147483647 w 40"/>
                <a:gd name="T11" fmla="*/ 2147483647 h 59"/>
                <a:gd name="T12" fmla="*/ 2147483647 w 40"/>
                <a:gd name="T13" fmla="*/ 2147483647 h 59"/>
                <a:gd name="T14" fmla="*/ 2147483647 w 40"/>
                <a:gd name="T15" fmla="*/ 2147483647 h 59"/>
                <a:gd name="T16" fmla="*/ 0 60000 65536"/>
                <a:gd name="T17" fmla="*/ 0 60000 65536"/>
                <a:gd name="T18" fmla="*/ 0 60000 65536"/>
                <a:gd name="T19" fmla="*/ 0 60000 65536"/>
                <a:gd name="T20" fmla="*/ 0 60000 65536"/>
                <a:gd name="T21" fmla="*/ 0 60000 65536"/>
                <a:gd name="T22" fmla="*/ 0 60000 65536"/>
                <a:gd name="T23" fmla="*/ 0 60000 65536"/>
                <a:gd name="T24" fmla="*/ 0 w 40"/>
                <a:gd name="T25" fmla="*/ 0 h 59"/>
                <a:gd name="T26" fmla="*/ 40 w 40"/>
                <a:gd name="T27" fmla="*/ 59 h 5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0" h="59">
                  <a:moveTo>
                    <a:pt x="1" y="59"/>
                  </a:moveTo>
                  <a:cubicBezTo>
                    <a:pt x="1" y="59"/>
                    <a:pt x="19" y="21"/>
                    <a:pt x="40" y="4"/>
                  </a:cubicBezTo>
                  <a:cubicBezTo>
                    <a:pt x="40" y="4"/>
                    <a:pt x="37" y="2"/>
                    <a:pt x="37" y="0"/>
                  </a:cubicBezTo>
                  <a:cubicBezTo>
                    <a:pt x="37" y="0"/>
                    <a:pt x="16" y="14"/>
                    <a:pt x="15" y="15"/>
                  </a:cubicBezTo>
                  <a:cubicBezTo>
                    <a:pt x="14" y="16"/>
                    <a:pt x="13" y="16"/>
                    <a:pt x="12" y="15"/>
                  </a:cubicBezTo>
                  <a:cubicBezTo>
                    <a:pt x="11" y="14"/>
                    <a:pt x="5" y="3"/>
                    <a:pt x="5" y="3"/>
                  </a:cubicBezTo>
                  <a:cubicBezTo>
                    <a:pt x="5" y="3"/>
                    <a:pt x="3" y="10"/>
                    <a:pt x="4" y="11"/>
                  </a:cubicBezTo>
                  <a:cubicBezTo>
                    <a:pt x="4" y="13"/>
                    <a:pt x="0" y="49"/>
                    <a:pt x="1" y="59"/>
                  </a:cubicBezTo>
                  <a:close/>
                </a:path>
              </a:pathLst>
            </a:custGeom>
            <a:solidFill>
              <a:srgbClr val="FFFFFF"/>
            </a:solidFill>
            <a:ln w="9525">
              <a:noFill/>
              <a:round/>
              <a:headEnd/>
              <a:tailEnd/>
            </a:ln>
          </p:spPr>
          <p:txBody>
            <a:bodyPr/>
            <a:lstStyle/>
            <a:p>
              <a:endParaRPr lang="zh-TW" altLang="en-US"/>
            </a:p>
          </p:txBody>
        </p:sp>
        <p:sp>
          <p:nvSpPr>
            <p:cNvPr id="76" name="Freeform 42"/>
            <p:cNvSpPr>
              <a:spLocks/>
            </p:cNvSpPr>
            <p:nvPr/>
          </p:nvSpPr>
          <p:spPr bwMode="auto">
            <a:xfrm flipH="1">
              <a:off x="9692410" y="4243419"/>
              <a:ext cx="95854" cy="265495"/>
            </a:xfrm>
            <a:custGeom>
              <a:avLst/>
              <a:gdLst>
                <a:gd name="T0" fmla="*/ 0 w 17"/>
                <a:gd name="T1" fmla="*/ 2147483647 h 47"/>
                <a:gd name="T2" fmla="*/ 2147483647 w 17"/>
                <a:gd name="T3" fmla="*/ 2147483647 h 47"/>
                <a:gd name="T4" fmla="*/ 2147483647 w 17"/>
                <a:gd name="T5" fmla="*/ 1183728112 h 47"/>
                <a:gd name="T6" fmla="*/ 2147483647 w 17"/>
                <a:gd name="T7" fmla="*/ 507312048 h 47"/>
                <a:gd name="T8" fmla="*/ 1684852866 w 17"/>
                <a:gd name="T9" fmla="*/ 845520080 h 47"/>
                <a:gd name="T10" fmla="*/ 168482691 w 17"/>
                <a:gd name="T11" fmla="*/ 2147483647 h 47"/>
                <a:gd name="T12" fmla="*/ 0 w 17"/>
                <a:gd name="T13" fmla="*/ 2147483647 h 47"/>
                <a:gd name="T14" fmla="*/ 0 60000 65536"/>
                <a:gd name="T15" fmla="*/ 0 60000 65536"/>
                <a:gd name="T16" fmla="*/ 0 60000 65536"/>
                <a:gd name="T17" fmla="*/ 0 60000 65536"/>
                <a:gd name="T18" fmla="*/ 0 60000 65536"/>
                <a:gd name="T19" fmla="*/ 0 60000 65536"/>
                <a:gd name="T20" fmla="*/ 0 60000 65536"/>
                <a:gd name="T21" fmla="*/ 0 w 17"/>
                <a:gd name="T22" fmla="*/ 0 h 47"/>
                <a:gd name="T23" fmla="*/ 17 w 17"/>
                <a:gd name="T24" fmla="*/ 47 h 4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7" h="47">
                  <a:moveTo>
                    <a:pt x="0" y="47"/>
                  </a:moveTo>
                  <a:cubicBezTo>
                    <a:pt x="0" y="47"/>
                    <a:pt x="14" y="25"/>
                    <a:pt x="13" y="14"/>
                  </a:cubicBezTo>
                  <a:cubicBezTo>
                    <a:pt x="13" y="9"/>
                    <a:pt x="14" y="7"/>
                    <a:pt x="14" y="7"/>
                  </a:cubicBezTo>
                  <a:cubicBezTo>
                    <a:pt x="14" y="7"/>
                    <a:pt x="17" y="4"/>
                    <a:pt x="16" y="3"/>
                  </a:cubicBezTo>
                  <a:cubicBezTo>
                    <a:pt x="15" y="1"/>
                    <a:pt x="12" y="0"/>
                    <a:pt x="10" y="5"/>
                  </a:cubicBezTo>
                  <a:cubicBezTo>
                    <a:pt x="11" y="8"/>
                    <a:pt x="1" y="15"/>
                    <a:pt x="1" y="26"/>
                  </a:cubicBezTo>
                  <a:lnTo>
                    <a:pt x="0" y="47"/>
                  </a:lnTo>
                  <a:close/>
                </a:path>
              </a:pathLst>
            </a:custGeom>
            <a:solidFill>
              <a:schemeClr val="bg1">
                <a:lumMod val="65000"/>
              </a:schemeClr>
            </a:solidFill>
            <a:ln w="9525">
              <a:noFill/>
              <a:round/>
              <a:headEnd/>
              <a:tailEnd/>
            </a:ln>
          </p:spPr>
          <p:txBody>
            <a:bodyPr/>
            <a:lstStyle/>
            <a:p>
              <a:pPr>
                <a:defRPr/>
              </a:pPr>
              <a:endParaRPr lang="zh-TW" altLang="en-US"/>
            </a:p>
          </p:txBody>
        </p:sp>
        <p:sp>
          <p:nvSpPr>
            <p:cNvPr id="77" name="Freeform 43"/>
            <p:cNvSpPr>
              <a:spLocks/>
            </p:cNvSpPr>
            <p:nvPr/>
          </p:nvSpPr>
          <p:spPr bwMode="auto">
            <a:xfrm flipH="1">
              <a:off x="9652307" y="4248935"/>
              <a:ext cx="45514" cy="39307"/>
            </a:xfrm>
            <a:custGeom>
              <a:avLst/>
              <a:gdLst>
                <a:gd name="T0" fmla="*/ 0 w 66"/>
                <a:gd name="T1" fmla="*/ 2147483647 h 57"/>
                <a:gd name="T2" fmla="*/ 0 w 66"/>
                <a:gd name="T3" fmla="*/ 0 h 57"/>
                <a:gd name="T4" fmla="*/ 2147483647 w 66"/>
                <a:gd name="T5" fmla="*/ 2147483647 h 57"/>
                <a:gd name="T6" fmla="*/ 2147483647 w 66"/>
                <a:gd name="T7" fmla="*/ 2147483647 h 57"/>
                <a:gd name="T8" fmla="*/ 0 w 66"/>
                <a:gd name="T9" fmla="*/ 2147483647 h 57"/>
                <a:gd name="T10" fmla="*/ 0 60000 65536"/>
                <a:gd name="T11" fmla="*/ 0 60000 65536"/>
                <a:gd name="T12" fmla="*/ 0 60000 65536"/>
                <a:gd name="T13" fmla="*/ 0 60000 65536"/>
                <a:gd name="T14" fmla="*/ 0 60000 65536"/>
                <a:gd name="T15" fmla="*/ 0 w 66"/>
                <a:gd name="T16" fmla="*/ 0 h 57"/>
                <a:gd name="T17" fmla="*/ 66 w 66"/>
                <a:gd name="T18" fmla="*/ 57 h 57"/>
              </a:gdLst>
              <a:ahLst/>
              <a:cxnLst>
                <a:cxn ang="T10">
                  <a:pos x="T0" y="T1"/>
                </a:cxn>
                <a:cxn ang="T11">
                  <a:pos x="T2" y="T3"/>
                </a:cxn>
                <a:cxn ang="T12">
                  <a:pos x="T4" y="T5"/>
                </a:cxn>
                <a:cxn ang="T13">
                  <a:pos x="T6" y="T7"/>
                </a:cxn>
                <a:cxn ang="T14">
                  <a:pos x="T8" y="T9"/>
                </a:cxn>
              </a:cxnLst>
              <a:rect l="T15" t="T16" r="T17" b="T18"/>
              <a:pathLst>
                <a:path w="66" h="57">
                  <a:moveTo>
                    <a:pt x="0" y="8"/>
                  </a:moveTo>
                  <a:lnTo>
                    <a:pt x="0" y="0"/>
                  </a:lnTo>
                  <a:lnTo>
                    <a:pt x="66" y="57"/>
                  </a:lnTo>
                  <a:lnTo>
                    <a:pt x="0" y="8"/>
                  </a:lnTo>
                  <a:close/>
                </a:path>
              </a:pathLst>
            </a:custGeom>
            <a:solidFill>
              <a:srgbClr val="000000"/>
            </a:solidFill>
            <a:ln w="9525">
              <a:noFill/>
              <a:round/>
              <a:headEnd/>
              <a:tailEnd/>
            </a:ln>
          </p:spPr>
          <p:txBody>
            <a:bodyPr/>
            <a:lstStyle/>
            <a:p>
              <a:endParaRPr lang="zh-TW" altLang="en-US"/>
            </a:p>
          </p:txBody>
        </p:sp>
        <p:sp>
          <p:nvSpPr>
            <p:cNvPr id="78" name="Freeform 44"/>
            <p:cNvSpPr>
              <a:spLocks/>
            </p:cNvSpPr>
            <p:nvPr/>
          </p:nvSpPr>
          <p:spPr bwMode="auto">
            <a:xfrm flipH="1">
              <a:off x="9720577" y="4248935"/>
              <a:ext cx="51030" cy="39307"/>
            </a:xfrm>
            <a:custGeom>
              <a:avLst/>
              <a:gdLst>
                <a:gd name="T0" fmla="*/ 0 w 74"/>
                <a:gd name="T1" fmla="*/ 2147483647 h 57"/>
                <a:gd name="T2" fmla="*/ 2147483647 w 74"/>
                <a:gd name="T3" fmla="*/ 0 h 57"/>
                <a:gd name="T4" fmla="*/ 2147483647 w 74"/>
                <a:gd name="T5" fmla="*/ 0 h 57"/>
                <a:gd name="T6" fmla="*/ 0 w 74"/>
                <a:gd name="T7" fmla="*/ 2147483647 h 57"/>
                <a:gd name="T8" fmla="*/ 0 w 74"/>
                <a:gd name="T9" fmla="*/ 2147483647 h 57"/>
                <a:gd name="T10" fmla="*/ 0 60000 65536"/>
                <a:gd name="T11" fmla="*/ 0 60000 65536"/>
                <a:gd name="T12" fmla="*/ 0 60000 65536"/>
                <a:gd name="T13" fmla="*/ 0 60000 65536"/>
                <a:gd name="T14" fmla="*/ 0 60000 65536"/>
                <a:gd name="T15" fmla="*/ 0 w 74"/>
                <a:gd name="T16" fmla="*/ 0 h 57"/>
                <a:gd name="T17" fmla="*/ 74 w 74"/>
                <a:gd name="T18" fmla="*/ 57 h 57"/>
              </a:gdLst>
              <a:ahLst/>
              <a:cxnLst>
                <a:cxn ang="T10">
                  <a:pos x="T0" y="T1"/>
                </a:cxn>
                <a:cxn ang="T11">
                  <a:pos x="T2" y="T3"/>
                </a:cxn>
                <a:cxn ang="T12">
                  <a:pos x="T4" y="T5"/>
                </a:cxn>
                <a:cxn ang="T13">
                  <a:pos x="T6" y="T7"/>
                </a:cxn>
                <a:cxn ang="T14">
                  <a:pos x="T8" y="T9"/>
                </a:cxn>
              </a:cxnLst>
              <a:rect l="T15" t="T16" r="T17" b="T18"/>
              <a:pathLst>
                <a:path w="74" h="57">
                  <a:moveTo>
                    <a:pt x="0" y="57"/>
                  </a:moveTo>
                  <a:lnTo>
                    <a:pt x="66" y="0"/>
                  </a:lnTo>
                  <a:lnTo>
                    <a:pt x="74" y="0"/>
                  </a:lnTo>
                  <a:lnTo>
                    <a:pt x="0" y="57"/>
                  </a:lnTo>
                  <a:close/>
                </a:path>
              </a:pathLst>
            </a:custGeom>
            <a:solidFill>
              <a:srgbClr val="000000"/>
            </a:solidFill>
            <a:ln w="9525">
              <a:noFill/>
              <a:round/>
              <a:headEnd/>
              <a:tailEnd/>
            </a:ln>
          </p:spPr>
          <p:txBody>
            <a:bodyPr/>
            <a:lstStyle/>
            <a:p>
              <a:endParaRPr lang="zh-TW" altLang="en-US"/>
            </a:p>
          </p:txBody>
        </p:sp>
        <p:sp>
          <p:nvSpPr>
            <p:cNvPr id="79" name="Freeform 40"/>
            <p:cNvSpPr>
              <a:spLocks/>
            </p:cNvSpPr>
            <p:nvPr/>
          </p:nvSpPr>
          <p:spPr bwMode="auto">
            <a:xfrm>
              <a:off x="7665605" y="3763893"/>
              <a:ext cx="758357" cy="743945"/>
            </a:xfrm>
            <a:custGeom>
              <a:avLst/>
              <a:gdLst/>
              <a:ahLst/>
              <a:cxnLst/>
              <a:rect l="l" t="t" r="r" b="b"/>
              <a:pathLst>
                <a:path w="1547910" h="1518490">
                  <a:moveTo>
                    <a:pt x="735325" y="0"/>
                  </a:moveTo>
                  <a:cubicBezTo>
                    <a:pt x="1125922" y="0"/>
                    <a:pt x="1099882" y="195344"/>
                    <a:pt x="1099882" y="273482"/>
                  </a:cubicBezTo>
                  <a:cubicBezTo>
                    <a:pt x="1099882" y="338596"/>
                    <a:pt x="1047802" y="533941"/>
                    <a:pt x="1034783" y="612078"/>
                  </a:cubicBezTo>
                  <a:cubicBezTo>
                    <a:pt x="1008743" y="677193"/>
                    <a:pt x="995723" y="755331"/>
                    <a:pt x="1021763" y="794399"/>
                  </a:cubicBezTo>
                  <a:cubicBezTo>
                    <a:pt x="1034783" y="820445"/>
                    <a:pt x="1073842" y="872537"/>
                    <a:pt x="1243100" y="963698"/>
                  </a:cubicBezTo>
                  <a:cubicBezTo>
                    <a:pt x="1399339" y="1054858"/>
                    <a:pt x="1581617" y="1067881"/>
                    <a:pt x="1542557" y="1289271"/>
                  </a:cubicBezTo>
                  <a:cubicBezTo>
                    <a:pt x="1520081" y="1379197"/>
                    <a:pt x="1500030" y="1452144"/>
                    <a:pt x="1480009" y="1518490"/>
                  </a:cubicBezTo>
                  <a:lnTo>
                    <a:pt x="0" y="1518490"/>
                  </a:lnTo>
                  <a:cubicBezTo>
                    <a:pt x="15993" y="1434519"/>
                    <a:pt x="15303" y="1372240"/>
                    <a:pt x="45272" y="1302294"/>
                  </a:cubicBezTo>
                  <a:cubicBezTo>
                    <a:pt x="71312" y="1211134"/>
                    <a:pt x="97352" y="1119973"/>
                    <a:pt x="279630" y="1041835"/>
                  </a:cubicBezTo>
                  <a:cubicBezTo>
                    <a:pt x="461908" y="963698"/>
                    <a:pt x="579087" y="911606"/>
                    <a:pt x="579087" y="911606"/>
                  </a:cubicBezTo>
                  <a:cubicBezTo>
                    <a:pt x="579087" y="911528"/>
                    <a:pt x="579093" y="820440"/>
                    <a:pt x="592107" y="807422"/>
                  </a:cubicBezTo>
                  <a:cubicBezTo>
                    <a:pt x="605127" y="807422"/>
                    <a:pt x="631166" y="768354"/>
                    <a:pt x="605127" y="729285"/>
                  </a:cubicBezTo>
                  <a:cubicBezTo>
                    <a:pt x="592107" y="677193"/>
                    <a:pt x="566067" y="625101"/>
                    <a:pt x="566067" y="599055"/>
                  </a:cubicBezTo>
                  <a:cubicBezTo>
                    <a:pt x="566067" y="573009"/>
                    <a:pt x="344729" y="0"/>
                    <a:pt x="735325" y="0"/>
                  </a:cubicBezTo>
                  <a:close/>
                </a:path>
              </a:pathLst>
            </a:custGeom>
            <a:solidFill>
              <a:schemeClr val="bg1">
                <a:lumMod val="65000"/>
              </a:schemeClr>
            </a:solidFill>
            <a:ln w="9525">
              <a:noFill/>
              <a:round/>
              <a:headEnd/>
              <a:tailEnd/>
            </a:ln>
          </p:spPr>
          <p:txBody>
            <a:bodyPr/>
            <a:lstStyle/>
            <a:p>
              <a:endParaRPr lang="zh-TW" altLang="en-US"/>
            </a:p>
          </p:txBody>
        </p:sp>
        <p:sp>
          <p:nvSpPr>
            <p:cNvPr id="80" name="Freeform 41"/>
            <p:cNvSpPr>
              <a:spLocks/>
            </p:cNvSpPr>
            <p:nvPr/>
          </p:nvSpPr>
          <p:spPr bwMode="auto">
            <a:xfrm>
              <a:off x="7913281" y="4126258"/>
              <a:ext cx="255103" cy="376433"/>
            </a:xfrm>
            <a:custGeom>
              <a:avLst/>
              <a:gdLst>
                <a:gd name="T0" fmla="*/ 2147483647 w 40"/>
                <a:gd name="T1" fmla="*/ 2147483647 h 59"/>
                <a:gd name="T2" fmla="*/ 2147483647 w 40"/>
                <a:gd name="T3" fmla="*/ 2147483647 h 59"/>
                <a:gd name="T4" fmla="*/ 2147483647 w 40"/>
                <a:gd name="T5" fmla="*/ 0 h 59"/>
                <a:gd name="T6" fmla="*/ 2147483647 w 40"/>
                <a:gd name="T7" fmla="*/ 2147483647 h 59"/>
                <a:gd name="T8" fmla="*/ 2147483647 w 40"/>
                <a:gd name="T9" fmla="*/ 2147483647 h 59"/>
                <a:gd name="T10" fmla="*/ 2147483647 w 40"/>
                <a:gd name="T11" fmla="*/ 2147483647 h 59"/>
                <a:gd name="T12" fmla="*/ 2147483647 w 40"/>
                <a:gd name="T13" fmla="*/ 2147483647 h 59"/>
                <a:gd name="T14" fmla="*/ 2147483647 w 40"/>
                <a:gd name="T15" fmla="*/ 2147483647 h 59"/>
                <a:gd name="T16" fmla="*/ 0 60000 65536"/>
                <a:gd name="T17" fmla="*/ 0 60000 65536"/>
                <a:gd name="T18" fmla="*/ 0 60000 65536"/>
                <a:gd name="T19" fmla="*/ 0 60000 65536"/>
                <a:gd name="T20" fmla="*/ 0 60000 65536"/>
                <a:gd name="T21" fmla="*/ 0 60000 65536"/>
                <a:gd name="T22" fmla="*/ 0 60000 65536"/>
                <a:gd name="T23" fmla="*/ 0 60000 65536"/>
                <a:gd name="T24" fmla="*/ 0 w 40"/>
                <a:gd name="T25" fmla="*/ 0 h 59"/>
                <a:gd name="T26" fmla="*/ 40 w 40"/>
                <a:gd name="T27" fmla="*/ 59 h 5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0" h="59">
                  <a:moveTo>
                    <a:pt x="1" y="59"/>
                  </a:moveTo>
                  <a:cubicBezTo>
                    <a:pt x="1" y="59"/>
                    <a:pt x="19" y="21"/>
                    <a:pt x="40" y="4"/>
                  </a:cubicBezTo>
                  <a:cubicBezTo>
                    <a:pt x="40" y="4"/>
                    <a:pt x="37" y="2"/>
                    <a:pt x="37" y="0"/>
                  </a:cubicBezTo>
                  <a:cubicBezTo>
                    <a:pt x="37" y="0"/>
                    <a:pt x="16" y="14"/>
                    <a:pt x="15" y="15"/>
                  </a:cubicBezTo>
                  <a:cubicBezTo>
                    <a:pt x="14" y="16"/>
                    <a:pt x="13" y="16"/>
                    <a:pt x="12" y="15"/>
                  </a:cubicBezTo>
                  <a:cubicBezTo>
                    <a:pt x="11" y="14"/>
                    <a:pt x="5" y="3"/>
                    <a:pt x="5" y="3"/>
                  </a:cubicBezTo>
                  <a:cubicBezTo>
                    <a:pt x="5" y="3"/>
                    <a:pt x="3" y="10"/>
                    <a:pt x="4" y="11"/>
                  </a:cubicBezTo>
                  <a:cubicBezTo>
                    <a:pt x="4" y="13"/>
                    <a:pt x="0" y="49"/>
                    <a:pt x="1" y="59"/>
                  </a:cubicBezTo>
                  <a:close/>
                </a:path>
              </a:pathLst>
            </a:custGeom>
            <a:solidFill>
              <a:srgbClr val="FFFFFF"/>
            </a:solidFill>
            <a:ln w="9525">
              <a:noFill/>
              <a:round/>
              <a:headEnd/>
              <a:tailEnd/>
            </a:ln>
          </p:spPr>
          <p:txBody>
            <a:bodyPr/>
            <a:lstStyle/>
            <a:p>
              <a:endParaRPr lang="zh-TW" altLang="en-US"/>
            </a:p>
          </p:txBody>
        </p:sp>
        <p:sp>
          <p:nvSpPr>
            <p:cNvPr id="81" name="Freeform 42"/>
            <p:cNvSpPr>
              <a:spLocks/>
            </p:cNvSpPr>
            <p:nvPr/>
          </p:nvSpPr>
          <p:spPr bwMode="auto">
            <a:xfrm>
              <a:off x="7913159" y="4209479"/>
              <a:ext cx="108108" cy="299435"/>
            </a:xfrm>
            <a:custGeom>
              <a:avLst/>
              <a:gdLst>
                <a:gd name="T0" fmla="*/ 0 w 17"/>
                <a:gd name="T1" fmla="*/ 2147483647 h 47"/>
                <a:gd name="T2" fmla="*/ 2147483647 w 17"/>
                <a:gd name="T3" fmla="*/ 2147483647 h 47"/>
                <a:gd name="T4" fmla="*/ 2147483647 w 17"/>
                <a:gd name="T5" fmla="*/ 1183728112 h 47"/>
                <a:gd name="T6" fmla="*/ 2147483647 w 17"/>
                <a:gd name="T7" fmla="*/ 507312048 h 47"/>
                <a:gd name="T8" fmla="*/ 1684852866 w 17"/>
                <a:gd name="T9" fmla="*/ 845520080 h 47"/>
                <a:gd name="T10" fmla="*/ 168482691 w 17"/>
                <a:gd name="T11" fmla="*/ 2147483647 h 47"/>
                <a:gd name="T12" fmla="*/ 0 w 17"/>
                <a:gd name="T13" fmla="*/ 2147483647 h 47"/>
                <a:gd name="T14" fmla="*/ 0 60000 65536"/>
                <a:gd name="T15" fmla="*/ 0 60000 65536"/>
                <a:gd name="T16" fmla="*/ 0 60000 65536"/>
                <a:gd name="T17" fmla="*/ 0 60000 65536"/>
                <a:gd name="T18" fmla="*/ 0 60000 65536"/>
                <a:gd name="T19" fmla="*/ 0 60000 65536"/>
                <a:gd name="T20" fmla="*/ 0 60000 65536"/>
                <a:gd name="T21" fmla="*/ 0 w 17"/>
                <a:gd name="T22" fmla="*/ 0 h 47"/>
                <a:gd name="T23" fmla="*/ 17 w 17"/>
                <a:gd name="T24" fmla="*/ 47 h 4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7" h="47">
                  <a:moveTo>
                    <a:pt x="0" y="47"/>
                  </a:moveTo>
                  <a:cubicBezTo>
                    <a:pt x="0" y="47"/>
                    <a:pt x="14" y="25"/>
                    <a:pt x="13" y="14"/>
                  </a:cubicBezTo>
                  <a:cubicBezTo>
                    <a:pt x="13" y="9"/>
                    <a:pt x="14" y="7"/>
                    <a:pt x="14" y="7"/>
                  </a:cubicBezTo>
                  <a:cubicBezTo>
                    <a:pt x="14" y="7"/>
                    <a:pt x="17" y="4"/>
                    <a:pt x="16" y="3"/>
                  </a:cubicBezTo>
                  <a:cubicBezTo>
                    <a:pt x="15" y="1"/>
                    <a:pt x="12" y="0"/>
                    <a:pt x="10" y="5"/>
                  </a:cubicBezTo>
                  <a:cubicBezTo>
                    <a:pt x="11" y="8"/>
                    <a:pt x="1" y="15"/>
                    <a:pt x="1" y="26"/>
                  </a:cubicBezTo>
                  <a:lnTo>
                    <a:pt x="0" y="47"/>
                  </a:lnTo>
                  <a:close/>
                </a:path>
              </a:pathLst>
            </a:custGeom>
            <a:solidFill>
              <a:schemeClr val="bg1">
                <a:lumMod val="65000"/>
              </a:schemeClr>
            </a:solidFill>
            <a:ln w="9525">
              <a:noFill/>
              <a:round/>
              <a:headEnd/>
              <a:tailEnd/>
            </a:ln>
          </p:spPr>
          <p:txBody>
            <a:bodyPr/>
            <a:lstStyle/>
            <a:p>
              <a:pPr>
                <a:defRPr/>
              </a:pPr>
              <a:endParaRPr lang="zh-TW" altLang="en-US"/>
            </a:p>
          </p:txBody>
        </p:sp>
        <p:sp>
          <p:nvSpPr>
            <p:cNvPr id="82" name="Freeform 43"/>
            <p:cNvSpPr>
              <a:spLocks/>
            </p:cNvSpPr>
            <p:nvPr/>
          </p:nvSpPr>
          <p:spPr bwMode="auto">
            <a:xfrm>
              <a:off x="8015167" y="4215701"/>
              <a:ext cx="51332" cy="44332"/>
            </a:xfrm>
            <a:custGeom>
              <a:avLst/>
              <a:gdLst>
                <a:gd name="T0" fmla="*/ 0 w 66"/>
                <a:gd name="T1" fmla="*/ 2147483647 h 57"/>
                <a:gd name="T2" fmla="*/ 0 w 66"/>
                <a:gd name="T3" fmla="*/ 0 h 57"/>
                <a:gd name="T4" fmla="*/ 2147483647 w 66"/>
                <a:gd name="T5" fmla="*/ 2147483647 h 57"/>
                <a:gd name="T6" fmla="*/ 2147483647 w 66"/>
                <a:gd name="T7" fmla="*/ 2147483647 h 57"/>
                <a:gd name="T8" fmla="*/ 0 w 66"/>
                <a:gd name="T9" fmla="*/ 2147483647 h 57"/>
                <a:gd name="T10" fmla="*/ 0 60000 65536"/>
                <a:gd name="T11" fmla="*/ 0 60000 65536"/>
                <a:gd name="T12" fmla="*/ 0 60000 65536"/>
                <a:gd name="T13" fmla="*/ 0 60000 65536"/>
                <a:gd name="T14" fmla="*/ 0 60000 65536"/>
                <a:gd name="T15" fmla="*/ 0 w 66"/>
                <a:gd name="T16" fmla="*/ 0 h 57"/>
                <a:gd name="T17" fmla="*/ 66 w 66"/>
                <a:gd name="T18" fmla="*/ 57 h 57"/>
              </a:gdLst>
              <a:ahLst/>
              <a:cxnLst>
                <a:cxn ang="T10">
                  <a:pos x="T0" y="T1"/>
                </a:cxn>
                <a:cxn ang="T11">
                  <a:pos x="T2" y="T3"/>
                </a:cxn>
                <a:cxn ang="T12">
                  <a:pos x="T4" y="T5"/>
                </a:cxn>
                <a:cxn ang="T13">
                  <a:pos x="T6" y="T7"/>
                </a:cxn>
                <a:cxn ang="T14">
                  <a:pos x="T8" y="T9"/>
                </a:cxn>
              </a:cxnLst>
              <a:rect l="T15" t="T16" r="T17" b="T18"/>
              <a:pathLst>
                <a:path w="66" h="57">
                  <a:moveTo>
                    <a:pt x="0" y="8"/>
                  </a:moveTo>
                  <a:lnTo>
                    <a:pt x="0" y="0"/>
                  </a:lnTo>
                  <a:lnTo>
                    <a:pt x="66" y="57"/>
                  </a:lnTo>
                  <a:lnTo>
                    <a:pt x="0" y="8"/>
                  </a:lnTo>
                  <a:close/>
                </a:path>
              </a:pathLst>
            </a:custGeom>
            <a:solidFill>
              <a:srgbClr val="000000"/>
            </a:solidFill>
            <a:ln w="9525">
              <a:noFill/>
              <a:round/>
              <a:headEnd/>
              <a:tailEnd/>
            </a:ln>
          </p:spPr>
          <p:txBody>
            <a:bodyPr/>
            <a:lstStyle/>
            <a:p>
              <a:endParaRPr lang="zh-TW" altLang="en-US"/>
            </a:p>
          </p:txBody>
        </p:sp>
        <p:sp>
          <p:nvSpPr>
            <p:cNvPr id="83" name="Freeform 44"/>
            <p:cNvSpPr>
              <a:spLocks/>
            </p:cNvSpPr>
            <p:nvPr/>
          </p:nvSpPr>
          <p:spPr bwMode="auto">
            <a:xfrm>
              <a:off x="7931947" y="4215701"/>
              <a:ext cx="57554" cy="44332"/>
            </a:xfrm>
            <a:custGeom>
              <a:avLst/>
              <a:gdLst>
                <a:gd name="T0" fmla="*/ 0 w 74"/>
                <a:gd name="T1" fmla="*/ 2147483647 h 57"/>
                <a:gd name="T2" fmla="*/ 2147483647 w 74"/>
                <a:gd name="T3" fmla="*/ 0 h 57"/>
                <a:gd name="T4" fmla="*/ 2147483647 w 74"/>
                <a:gd name="T5" fmla="*/ 0 h 57"/>
                <a:gd name="T6" fmla="*/ 0 w 74"/>
                <a:gd name="T7" fmla="*/ 2147483647 h 57"/>
                <a:gd name="T8" fmla="*/ 0 w 74"/>
                <a:gd name="T9" fmla="*/ 2147483647 h 57"/>
                <a:gd name="T10" fmla="*/ 0 60000 65536"/>
                <a:gd name="T11" fmla="*/ 0 60000 65536"/>
                <a:gd name="T12" fmla="*/ 0 60000 65536"/>
                <a:gd name="T13" fmla="*/ 0 60000 65536"/>
                <a:gd name="T14" fmla="*/ 0 60000 65536"/>
                <a:gd name="T15" fmla="*/ 0 w 74"/>
                <a:gd name="T16" fmla="*/ 0 h 57"/>
                <a:gd name="T17" fmla="*/ 74 w 74"/>
                <a:gd name="T18" fmla="*/ 57 h 57"/>
              </a:gdLst>
              <a:ahLst/>
              <a:cxnLst>
                <a:cxn ang="T10">
                  <a:pos x="T0" y="T1"/>
                </a:cxn>
                <a:cxn ang="T11">
                  <a:pos x="T2" y="T3"/>
                </a:cxn>
                <a:cxn ang="T12">
                  <a:pos x="T4" y="T5"/>
                </a:cxn>
                <a:cxn ang="T13">
                  <a:pos x="T6" y="T7"/>
                </a:cxn>
                <a:cxn ang="T14">
                  <a:pos x="T8" y="T9"/>
                </a:cxn>
              </a:cxnLst>
              <a:rect l="T15" t="T16" r="T17" b="T18"/>
              <a:pathLst>
                <a:path w="74" h="57">
                  <a:moveTo>
                    <a:pt x="0" y="57"/>
                  </a:moveTo>
                  <a:lnTo>
                    <a:pt x="66" y="0"/>
                  </a:lnTo>
                  <a:lnTo>
                    <a:pt x="74" y="0"/>
                  </a:lnTo>
                  <a:lnTo>
                    <a:pt x="0" y="57"/>
                  </a:lnTo>
                  <a:close/>
                </a:path>
              </a:pathLst>
            </a:custGeom>
            <a:solidFill>
              <a:srgbClr val="000000"/>
            </a:solidFill>
            <a:ln w="9525">
              <a:noFill/>
              <a:round/>
              <a:headEnd/>
              <a:tailEnd/>
            </a:ln>
          </p:spPr>
          <p:txBody>
            <a:bodyPr/>
            <a:lstStyle/>
            <a:p>
              <a:endParaRPr lang="zh-TW" altLang="en-US"/>
            </a:p>
          </p:txBody>
        </p:sp>
        <p:sp>
          <p:nvSpPr>
            <p:cNvPr id="84" name="Freeform 40"/>
            <p:cNvSpPr>
              <a:spLocks/>
            </p:cNvSpPr>
            <p:nvPr/>
          </p:nvSpPr>
          <p:spPr bwMode="auto">
            <a:xfrm>
              <a:off x="8174567" y="3446398"/>
              <a:ext cx="1075546" cy="1055106"/>
            </a:xfrm>
            <a:custGeom>
              <a:avLst/>
              <a:gdLst/>
              <a:ahLst/>
              <a:cxnLst/>
              <a:rect l="l" t="t" r="r" b="b"/>
              <a:pathLst>
                <a:path w="1547910" h="1518490">
                  <a:moveTo>
                    <a:pt x="735325" y="0"/>
                  </a:moveTo>
                  <a:cubicBezTo>
                    <a:pt x="1125922" y="0"/>
                    <a:pt x="1099882" y="195344"/>
                    <a:pt x="1099882" y="273482"/>
                  </a:cubicBezTo>
                  <a:cubicBezTo>
                    <a:pt x="1099882" y="338596"/>
                    <a:pt x="1047802" y="533941"/>
                    <a:pt x="1034783" y="612078"/>
                  </a:cubicBezTo>
                  <a:cubicBezTo>
                    <a:pt x="1008743" y="677193"/>
                    <a:pt x="995723" y="755331"/>
                    <a:pt x="1021763" y="794399"/>
                  </a:cubicBezTo>
                  <a:cubicBezTo>
                    <a:pt x="1034783" y="820445"/>
                    <a:pt x="1073842" y="872537"/>
                    <a:pt x="1243100" y="963698"/>
                  </a:cubicBezTo>
                  <a:cubicBezTo>
                    <a:pt x="1399339" y="1054858"/>
                    <a:pt x="1581617" y="1067881"/>
                    <a:pt x="1542557" y="1289271"/>
                  </a:cubicBezTo>
                  <a:cubicBezTo>
                    <a:pt x="1520081" y="1379197"/>
                    <a:pt x="1500030" y="1452144"/>
                    <a:pt x="1480009" y="1518490"/>
                  </a:cubicBezTo>
                  <a:lnTo>
                    <a:pt x="0" y="1518490"/>
                  </a:lnTo>
                  <a:cubicBezTo>
                    <a:pt x="15993" y="1434519"/>
                    <a:pt x="15303" y="1372240"/>
                    <a:pt x="45272" y="1302294"/>
                  </a:cubicBezTo>
                  <a:cubicBezTo>
                    <a:pt x="71312" y="1211134"/>
                    <a:pt x="97352" y="1119973"/>
                    <a:pt x="279630" y="1041835"/>
                  </a:cubicBezTo>
                  <a:cubicBezTo>
                    <a:pt x="461908" y="963698"/>
                    <a:pt x="579087" y="911606"/>
                    <a:pt x="579087" y="911606"/>
                  </a:cubicBezTo>
                  <a:cubicBezTo>
                    <a:pt x="579087" y="911528"/>
                    <a:pt x="579093" y="820440"/>
                    <a:pt x="592107" y="807422"/>
                  </a:cubicBezTo>
                  <a:cubicBezTo>
                    <a:pt x="605127" y="807422"/>
                    <a:pt x="631166" y="768354"/>
                    <a:pt x="605127" y="729285"/>
                  </a:cubicBezTo>
                  <a:cubicBezTo>
                    <a:pt x="592107" y="677193"/>
                    <a:pt x="566067" y="625101"/>
                    <a:pt x="566067" y="599055"/>
                  </a:cubicBezTo>
                  <a:cubicBezTo>
                    <a:pt x="566067" y="573009"/>
                    <a:pt x="344729" y="0"/>
                    <a:pt x="735325" y="0"/>
                  </a:cubicBezTo>
                  <a:close/>
                </a:path>
              </a:pathLst>
            </a:custGeom>
            <a:solidFill>
              <a:srgbClr val="D06F83"/>
            </a:solidFill>
            <a:ln w="9525">
              <a:noFill/>
              <a:round/>
              <a:headEnd/>
              <a:tailEnd/>
            </a:ln>
            <a:effectLst>
              <a:outerShdw blurRad="127000" dist="63500" dir="2700000" algn="tl" rotWithShape="0">
                <a:prstClr val="black">
                  <a:alpha val="40000"/>
                </a:prstClr>
              </a:outerShdw>
            </a:effectLst>
          </p:spPr>
          <p:txBody>
            <a:bodyPr/>
            <a:lstStyle/>
            <a:p>
              <a:endParaRPr lang="zh-TW" altLang="en-US"/>
            </a:p>
          </p:txBody>
        </p:sp>
        <p:sp>
          <p:nvSpPr>
            <p:cNvPr id="85" name="Freeform 41"/>
            <p:cNvSpPr>
              <a:spLocks/>
            </p:cNvSpPr>
            <p:nvPr/>
          </p:nvSpPr>
          <p:spPr bwMode="auto">
            <a:xfrm>
              <a:off x="8525837" y="3966210"/>
              <a:ext cx="361802" cy="533879"/>
            </a:xfrm>
            <a:custGeom>
              <a:avLst/>
              <a:gdLst>
                <a:gd name="T0" fmla="*/ 2147483647 w 40"/>
                <a:gd name="T1" fmla="*/ 2147483647 h 59"/>
                <a:gd name="T2" fmla="*/ 2147483647 w 40"/>
                <a:gd name="T3" fmla="*/ 2147483647 h 59"/>
                <a:gd name="T4" fmla="*/ 2147483647 w 40"/>
                <a:gd name="T5" fmla="*/ 0 h 59"/>
                <a:gd name="T6" fmla="*/ 2147483647 w 40"/>
                <a:gd name="T7" fmla="*/ 2147483647 h 59"/>
                <a:gd name="T8" fmla="*/ 2147483647 w 40"/>
                <a:gd name="T9" fmla="*/ 2147483647 h 59"/>
                <a:gd name="T10" fmla="*/ 2147483647 w 40"/>
                <a:gd name="T11" fmla="*/ 2147483647 h 59"/>
                <a:gd name="T12" fmla="*/ 2147483647 w 40"/>
                <a:gd name="T13" fmla="*/ 2147483647 h 59"/>
                <a:gd name="T14" fmla="*/ 2147483647 w 40"/>
                <a:gd name="T15" fmla="*/ 2147483647 h 59"/>
                <a:gd name="T16" fmla="*/ 0 60000 65536"/>
                <a:gd name="T17" fmla="*/ 0 60000 65536"/>
                <a:gd name="T18" fmla="*/ 0 60000 65536"/>
                <a:gd name="T19" fmla="*/ 0 60000 65536"/>
                <a:gd name="T20" fmla="*/ 0 60000 65536"/>
                <a:gd name="T21" fmla="*/ 0 60000 65536"/>
                <a:gd name="T22" fmla="*/ 0 60000 65536"/>
                <a:gd name="T23" fmla="*/ 0 60000 65536"/>
                <a:gd name="T24" fmla="*/ 0 w 40"/>
                <a:gd name="T25" fmla="*/ 0 h 59"/>
                <a:gd name="T26" fmla="*/ 40 w 40"/>
                <a:gd name="T27" fmla="*/ 59 h 5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0" h="59">
                  <a:moveTo>
                    <a:pt x="1" y="59"/>
                  </a:moveTo>
                  <a:cubicBezTo>
                    <a:pt x="1" y="59"/>
                    <a:pt x="19" y="21"/>
                    <a:pt x="40" y="4"/>
                  </a:cubicBezTo>
                  <a:cubicBezTo>
                    <a:pt x="40" y="4"/>
                    <a:pt x="37" y="2"/>
                    <a:pt x="37" y="0"/>
                  </a:cubicBezTo>
                  <a:cubicBezTo>
                    <a:pt x="37" y="0"/>
                    <a:pt x="16" y="14"/>
                    <a:pt x="15" y="15"/>
                  </a:cubicBezTo>
                  <a:cubicBezTo>
                    <a:pt x="14" y="16"/>
                    <a:pt x="13" y="16"/>
                    <a:pt x="12" y="15"/>
                  </a:cubicBezTo>
                  <a:cubicBezTo>
                    <a:pt x="11" y="14"/>
                    <a:pt x="5" y="3"/>
                    <a:pt x="5" y="3"/>
                  </a:cubicBezTo>
                  <a:cubicBezTo>
                    <a:pt x="5" y="3"/>
                    <a:pt x="3" y="10"/>
                    <a:pt x="4" y="11"/>
                  </a:cubicBezTo>
                  <a:cubicBezTo>
                    <a:pt x="4" y="13"/>
                    <a:pt x="0" y="49"/>
                    <a:pt x="1" y="59"/>
                  </a:cubicBezTo>
                  <a:close/>
                </a:path>
              </a:pathLst>
            </a:custGeom>
            <a:solidFill>
              <a:srgbClr val="FFFFFF"/>
            </a:solidFill>
            <a:ln w="9525">
              <a:noFill/>
              <a:round/>
              <a:headEnd/>
              <a:tailEnd/>
            </a:ln>
          </p:spPr>
          <p:txBody>
            <a:bodyPr/>
            <a:lstStyle/>
            <a:p>
              <a:endParaRPr lang="zh-TW" altLang="en-US"/>
            </a:p>
          </p:txBody>
        </p:sp>
        <p:sp>
          <p:nvSpPr>
            <p:cNvPr id="86" name="Freeform 42"/>
            <p:cNvSpPr>
              <a:spLocks/>
            </p:cNvSpPr>
            <p:nvPr/>
          </p:nvSpPr>
          <p:spPr bwMode="auto">
            <a:xfrm>
              <a:off x="8525665" y="4084238"/>
              <a:ext cx="153324" cy="424676"/>
            </a:xfrm>
            <a:custGeom>
              <a:avLst/>
              <a:gdLst>
                <a:gd name="T0" fmla="*/ 0 w 17"/>
                <a:gd name="T1" fmla="*/ 2147483647 h 47"/>
                <a:gd name="T2" fmla="*/ 2147483647 w 17"/>
                <a:gd name="T3" fmla="*/ 2147483647 h 47"/>
                <a:gd name="T4" fmla="*/ 2147483647 w 17"/>
                <a:gd name="T5" fmla="*/ 1183728112 h 47"/>
                <a:gd name="T6" fmla="*/ 2147483647 w 17"/>
                <a:gd name="T7" fmla="*/ 507312048 h 47"/>
                <a:gd name="T8" fmla="*/ 1684852866 w 17"/>
                <a:gd name="T9" fmla="*/ 845520080 h 47"/>
                <a:gd name="T10" fmla="*/ 168482691 w 17"/>
                <a:gd name="T11" fmla="*/ 2147483647 h 47"/>
                <a:gd name="T12" fmla="*/ 0 w 17"/>
                <a:gd name="T13" fmla="*/ 2147483647 h 47"/>
                <a:gd name="T14" fmla="*/ 0 60000 65536"/>
                <a:gd name="T15" fmla="*/ 0 60000 65536"/>
                <a:gd name="T16" fmla="*/ 0 60000 65536"/>
                <a:gd name="T17" fmla="*/ 0 60000 65536"/>
                <a:gd name="T18" fmla="*/ 0 60000 65536"/>
                <a:gd name="T19" fmla="*/ 0 60000 65536"/>
                <a:gd name="T20" fmla="*/ 0 60000 65536"/>
                <a:gd name="T21" fmla="*/ 0 w 17"/>
                <a:gd name="T22" fmla="*/ 0 h 47"/>
                <a:gd name="T23" fmla="*/ 17 w 17"/>
                <a:gd name="T24" fmla="*/ 47 h 4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7" h="47">
                  <a:moveTo>
                    <a:pt x="0" y="47"/>
                  </a:moveTo>
                  <a:cubicBezTo>
                    <a:pt x="0" y="47"/>
                    <a:pt x="14" y="25"/>
                    <a:pt x="13" y="14"/>
                  </a:cubicBezTo>
                  <a:cubicBezTo>
                    <a:pt x="13" y="9"/>
                    <a:pt x="14" y="7"/>
                    <a:pt x="14" y="7"/>
                  </a:cubicBezTo>
                  <a:cubicBezTo>
                    <a:pt x="14" y="7"/>
                    <a:pt x="17" y="4"/>
                    <a:pt x="16" y="3"/>
                  </a:cubicBezTo>
                  <a:cubicBezTo>
                    <a:pt x="15" y="1"/>
                    <a:pt x="12" y="0"/>
                    <a:pt x="10" y="5"/>
                  </a:cubicBezTo>
                  <a:cubicBezTo>
                    <a:pt x="11" y="8"/>
                    <a:pt x="1" y="15"/>
                    <a:pt x="1" y="26"/>
                  </a:cubicBezTo>
                  <a:lnTo>
                    <a:pt x="0" y="47"/>
                  </a:lnTo>
                  <a:close/>
                </a:path>
              </a:pathLst>
            </a:custGeom>
            <a:solidFill>
              <a:srgbClr val="D06F83"/>
            </a:solidFill>
            <a:ln w="9525">
              <a:noFill/>
              <a:round/>
              <a:headEnd/>
              <a:tailEnd/>
            </a:ln>
          </p:spPr>
          <p:txBody>
            <a:bodyPr/>
            <a:lstStyle/>
            <a:p>
              <a:pPr>
                <a:defRPr/>
              </a:pPr>
              <a:endParaRPr lang="zh-TW" altLang="en-US"/>
            </a:p>
          </p:txBody>
        </p:sp>
        <p:sp>
          <p:nvSpPr>
            <p:cNvPr id="87" name="Freeform 43"/>
            <p:cNvSpPr>
              <a:spLocks/>
            </p:cNvSpPr>
            <p:nvPr/>
          </p:nvSpPr>
          <p:spPr bwMode="auto">
            <a:xfrm>
              <a:off x="8670336" y="4093062"/>
              <a:ext cx="72801" cy="62875"/>
            </a:xfrm>
            <a:custGeom>
              <a:avLst/>
              <a:gdLst>
                <a:gd name="T0" fmla="*/ 0 w 66"/>
                <a:gd name="T1" fmla="*/ 2147483647 h 57"/>
                <a:gd name="T2" fmla="*/ 0 w 66"/>
                <a:gd name="T3" fmla="*/ 0 h 57"/>
                <a:gd name="T4" fmla="*/ 2147483647 w 66"/>
                <a:gd name="T5" fmla="*/ 2147483647 h 57"/>
                <a:gd name="T6" fmla="*/ 2147483647 w 66"/>
                <a:gd name="T7" fmla="*/ 2147483647 h 57"/>
                <a:gd name="T8" fmla="*/ 0 w 66"/>
                <a:gd name="T9" fmla="*/ 2147483647 h 57"/>
                <a:gd name="T10" fmla="*/ 0 60000 65536"/>
                <a:gd name="T11" fmla="*/ 0 60000 65536"/>
                <a:gd name="T12" fmla="*/ 0 60000 65536"/>
                <a:gd name="T13" fmla="*/ 0 60000 65536"/>
                <a:gd name="T14" fmla="*/ 0 60000 65536"/>
                <a:gd name="T15" fmla="*/ 0 w 66"/>
                <a:gd name="T16" fmla="*/ 0 h 57"/>
                <a:gd name="T17" fmla="*/ 66 w 66"/>
                <a:gd name="T18" fmla="*/ 57 h 57"/>
              </a:gdLst>
              <a:ahLst/>
              <a:cxnLst>
                <a:cxn ang="T10">
                  <a:pos x="T0" y="T1"/>
                </a:cxn>
                <a:cxn ang="T11">
                  <a:pos x="T2" y="T3"/>
                </a:cxn>
                <a:cxn ang="T12">
                  <a:pos x="T4" y="T5"/>
                </a:cxn>
                <a:cxn ang="T13">
                  <a:pos x="T6" y="T7"/>
                </a:cxn>
                <a:cxn ang="T14">
                  <a:pos x="T8" y="T9"/>
                </a:cxn>
              </a:cxnLst>
              <a:rect l="T15" t="T16" r="T17" b="T18"/>
              <a:pathLst>
                <a:path w="66" h="57">
                  <a:moveTo>
                    <a:pt x="0" y="8"/>
                  </a:moveTo>
                  <a:lnTo>
                    <a:pt x="0" y="0"/>
                  </a:lnTo>
                  <a:lnTo>
                    <a:pt x="66" y="57"/>
                  </a:lnTo>
                  <a:lnTo>
                    <a:pt x="0" y="8"/>
                  </a:lnTo>
                  <a:close/>
                </a:path>
              </a:pathLst>
            </a:custGeom>
            <a:solidFill>
              <a:srgbClr val="000000"/>
            </a:solidFill>
            <a:ln w="9525">
              <a:noFill/>
              <a:round/>
              <a:headEnd/>
              <a:tailEnd/>
            </a:ln>
          </p:spPr>
          <p:txBody>
            <a:bodyPr/>
            <a:lstStyle/>
            <a:p>
              <a:endParaRPr lang="zh-TW" altLang="en-US"/>
            </a:p>
          </p:txBody>
        </p:sp>
        <p:sp>
          <p:nvSpPr>
            <p:cNvPr id="88" name="Freeform 44"/>
            <p:cNvSpPr>
              <a:spLocks/>
            </p:cNvSpPr>
            <p:nvPr/>
          </p:nvSpPr>
          <p:spPr bwMode="auto">
            <a:xfrm>
              <a:off x="8552310" y="4093062"/>
              <a:ext cx="81627" cy="62875"/>
            </a:xfrm>
            <a:custGeom>
              <a:avLst/>
              <a:gdLst>
                <a:gd name="T0" fmla="*/ 0 w 74"/>
                <a:gd name="T1" fmla="*/ 2147483647 h 57"/>
                <a:gd name="T2" fmla="*/ 2147483647 w 74"/>
                <a:gd name="T3" fmla="*/ 0 h 57"/>
                <a:gd name="T4" fmla="*/ 2147483647 w 74"/>
                <a:gd name="T5" fmla="*/ 0 h 57"/>
                <a:gd name="T6" fmla="*/ 0 w 74"/>
                <a:gd name="T7" fmla="*/ 2147483647 h 57"/>
                <a:gd name="T8" fmla="*/ 0 w 74"/>
                <a:gd name="T9" fmla="*/ 2147483647 h 57"/>
                <a:gd name="T10" fmla="*/ 0 60000 65536"/>
                <a:gd name="T11" fmla="*/ 0 60000 65536"/>
                <a:gd name="T12" fmla="*/ 0 60000 65536"/>
                <a:gd name="T13" fmla="*/ 0 60000 65536"/>
                <a:gd name="T14" fmla="*/ 0 60000 65536"/>
                <a:gd name="T15" fmla="*/ 0 w 74"/>
                <a:gd name="T16" fmla="*/ 0 h 57"/>
                <a:gd name="T17" fmla="*/ 74 w 74"/>
                <a:gd name="T18" fmla="*/ 57 h 57"/>
              </a:gdLst>
              <a:ahLst/>
              <a:cxnLst>
                <a:cxn ang="T10">
                  <a:pos x="T0" y="T1"/>
                </a:cxn>
                <a:cxn ang="T11">
                  <a:pos x="T2" y="T3"/>
                </a:cxn>
                <a:cxn ang="T12">
                  <a:pos x="T4" y="T5"/>
                </a:cxn>
                <a:cxn ang="T13">
                  <a:pos x="T6" y="T7"/>
                </a:cxn>
                <a:cxn ang="T14">
                  <a:pos x="T8" y="T9"/>
                </a:cxn>
              </a:cxnLst>
              <a:rect l="T15" t="T16" r="T17" b="T18"/>
              <a:pathLst>
                <a:path w="74" h="57">
                  <a:moveTo>
                    <a:pt x="0" y="57"/>
                  </a:moveTo>
                  <a:lnTo>
                    <a:pt x="66" y="0"/>
                  </a:lnTo>
                  <a:lnTo>
                    <a:pt x="74" y="0"/>
                  </a:lnTo>
                  <a:lnTo>
                    <a:pt x="0" y="57"/>
                  </a:lnTo>
                  <a:close/>
                </a:path>
              </a:pathLst>
            </a:custGeom>
            <a:solidFill>
              <a:srgbClr val="000000"/>
            </a:solidFill>
            <a:ln w="9525">
              <a:noFill/>
              <a:round/>
              <a:headEnd/>
              <a:tailEnd/>
            </a:ln>
          </p:spPr>
          <p:txBody>
            <a:bodyPr/>
            <a:lstStyle/>
            <a:p>
              <a:endParaRPr lang="zh-TW" altLang="en-US"/>
            </a:p>
          </p:txBody>
        </p:sp>
        <p:sp>
          <p:nvSpPr>
            <p:cNvPr id="89" name="Freeform 40"/>
            <p:cNvSpPr>
              <a:spLocks/>
            </p:cNvSpPr>
            <p:nvPr/>
          </p:nvSpPr>
          <p:spPr bwMode="auto">
            <a:xfrm>
              <a:off x="6294630" y="4121798"/>
              <a:ext cx="386742" cy="379392"/>
            </a:xfrm>
            <a:custGeom>
              <a:avLst/>
              <a:gdLst/>
              <a:ahLst/>
              <a:cxnLst/>
              <a:rect l="l" t="t" r="r" b="b"/>
              <a:pathLst>
                <a:path w="1547910" h="1518490">
                  <a:moveTo>
                    <a:pt x="735325" y="0"/>
                  </a:moveTo>
                  <a:cubicBezTo>
                    <a:pt x="1125922" y="0"/>
                    <a:pt x="1099882" y="195344"/>
                    <a:pt x="1099882" y="273482"/>
                  </a:cubicBezTo>
                  <a:cubicBezTo>
                    <a:pt x="1099882" y="338596"/>
                    <a:pt x="1047802" y="533941"/>
                    <a:pt x="1034783" y="612078"/>
                  </a:cubicBezTo>
                  <a:cubicBezTo>
                    <a:pt x="1008743" y="677193"/>
                    <a:pt x="995723" y="755331"/>
                    <a:pt x="1021763" y="794399"/>
                  </a:cubicBezTo>
                  <a:cubicBezTo>
                    <a:pt x="1034783" y="820445"/>
                    <a:pt x="1073842" y="872537"/>
                    <a:pt x="1243100" y="963698"/>
                  </a:cubicBezTo>
                  <a:cubicBezTo>
                    <a:pt x="1399339" y="1054858"/>
                    <a:pt x="1581617" y="1067881"/>
                    <a:pt x="1542557" y="1289271"/>
                  </a:cubicBezTo>
                  <a:cubicBezTo>
                    <a:pt x="1520081" y="1379197"/>
                    <a:pt x="1500030" y="1452144"/>
                    <a:pt x="1480009" y="1518490"/>
                  </a:cubicBezTo>
                  <a:lnTo>
                    <a:pt x="0" y="1518490"/>
                  </a:lnTo>
                  <a:cubicBezTo>
                    <a:pt x="15993" y="1434519"/>
                    <a:pt x="15303" y="1372240"/>
                    <a:pt x="45272" y="1302294"/>
                  </a:cubicBezTo>
                  <a:cubicBezTo>
                    <a:pt x="71312" y="1211134"/>
                    <a:pt x="97352" y="1119973"/>
                    <a:pt x="279630" y="1041835"/>
                  </a:cubicBezTo>
                  <a:cubicBezTo>
                    <a:pt x="461908" y="963698"/>
                    <a:pt x="579087" y="911606"/>
                    <a:pt x="579087" y="911606"/>
                  </a:cubicBezTo>
                  <a:cubicBezTo>
                    <a:pt x="579087" y="911528"/>
                    <a:pt x="579093" y="820440"/>
                    <a:pt x="592107" y="807422"/>
                  </a:cubicBezTo>
                  <a:cubicBezTo>
                    <a:pt x="605127" y="807422"/>
                    <a:pt x="631166" y="768354"/>
                    <a:pt x="605127" y="729285"/>
                  </a:cubicBezTo>
                  <a:cubicBezTo>
                    <a:pt x="592107" y="677193"/>
                    <a:pt x="566067" y="625101"/>
                    <a:pt x="566067" y="599055"/>
                  </a:cubicBezTo>
                  <a:cubicBezTo>
                    <a:pt x="566067" y="573009"/>
                    <a:pt x="344729" y="0"/>
                    <a:pt x="735325" y="0"/>
                  </a:cubicBezTo>
                  <a:close/>
                </a:path>
              </a:pathLst>
            </a:custGeom>
            <a:solidFill>
              <a:schemeClr val="bg1">
                <a:lumMod val="75000"/>
              </a:schemeClr>
            </a:solidFill>
            <a:ln w="9525">
              <a:noFill/>
              <a:round/>
              <a:headEnd/>
              <a:tailEnd/>
            </a:ln>
          </p:spPr>
          <p:txBody>
            <a:bodyPr/>
            <a:lstStyle/>
            <a:p>
              <a:endParaRPr lang="zh-TW" altLang="en-US"/>
            </a:p>
          </p:txBody>
        </p:sp>
        <p:sp>
          <p:nvSpPr>
            <p:cNvPr id="90" name="Freeform 41"/>
            <p:cNvSpPr>
              <a:spLocks/>
            </p:cNvSpPr>
            <p:nvPr/>
          </p:nvSpPr>
          <p:spPr bwMode="auto">
            <a:xfrm>
              <a:off x="6420939" y="4313769"/>
              <a:ext cx="130096" cy="191972"/>
            </a:xfrm>
            <a:custGeom>
              <a:avLst/>
              <a:gdLst>
                <a:gd name="T0" fmla="*/ 2147483647 w 40"/>
                <a:gd name="T1" fmla="*/ 2147483647 h 59"/>
                <a:gd name="T2" fmla="*/ 2147483647 w 40"/>
                <a:gd name="T3" fmla="*/ 2147483647 h 59"/>
                <a:gd name="T4" fmla="*/ 2147483647 w 40"/>
                <a:gd name="T5" fmla="*/ 0 h 59"/>
                <a:gd name="T6" fmla="*/ 2147483647 w 40"/>
                <a:gd name="T7" fmla="*/ 2147483647 h 59"/>
                <a:gd name="T8" fmla="*/ 2147483647 w 40"/>
                <a:gd name="T9" fmla="*/ 2147483647 h 59"/>
                <a:gd name="T10" fmla="*/ 2147483647 w 40"/>
                <a:gd name="T11" fmla="*/ 2147483647 h 59"/>
                <a:gd name="T12" fmla="*/ 2147483647 w 40"/>
                <a:gd name="T13" fmla="*/ 2147483647 h 59"/>
                <a:gd name="T14" fmla="*/ 2147483647 w 40"/>
                <a:gd name="T15" fmla="*/ 2147483647 h 59"/>
                <a:gd name="T16" fmla="*/ 0 60000 65536"/>
                <a:gd name="T17" fmla="*/ 0 60000 65536"/>
                <a:gd name="T18" fmla="*/ 0 60000 65536"/>
                <a:gd name="T19" fmla="*/ 0 60000 65536"/>
                <a:gd name="T20" fmla="*/ 0 60000 65536"/>
                <a:gd name="T21" fmla="*/ 0 60000 65536"/>
                <a:gd name="T22" fmla="*/ 0 60000 65536"/>
                <a:gd name="T23" fmla="*/ 0 60000 65536"/>
                <a:gd name="T24" fmla="*/ 0 w 40"/>
                <a:gd name="T25" fmla="*/ 0 h 59"/>
                <a:gd name="T26" fmla="*/ 40 w 40"/>
                <a:gd name="T27" fmla="*/ 59 h 5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0" h="59">
                  <a:moveTo>
                    <a:pt x="1" y="59"/>
                  </a:moveTo>
                  <a:cubicBezTo>
                    <a:pt x="1" y="59"/>
                    <a:pt x="19" y="21"/>
                    <a:pt x="40" y="4"/>
                  </a:cubicBezTo>
                  <a:cubicBezTo>
                    <a:pt x="40" y="4"/>
                    <a:pt x="37" y="2"/>
                    <a:pt x="37" y="0"/>
                  </a:cubicBezTo>
                  <a:cubicBezTo>
                    <a:pt x="37" y="0"/>
                    <a:pt x="16" y="14"/>
                    <a:pt x="15" y="15"/>
                  </a:cubicBezTo>
                  <a:cubicBezTo>
                    <a:pt x="14" y="16"/>
                    <a:pt x="13" y="16"/>
                    <a:pt x="12" y="15"/>
                  </a:cubicBezTo>
                  <a:cubicBezTo>
                    <a:pt x="11" y="14"/>
                    <a:pt x="5" y="3"/>
                    <a:pt x="5" y="3"/>
                  </a:cubicBezTo>
                  <a:cubicBezTo>
                    <a:pt x="5" y="3"/>
                    <a:pt x="3" y="10"/>
                    <a:pt x="4" y="11"/>
                  </a:cubicBezTo>
                  <a:cubicBezTo>
                    <a:pt x="4" y="13"/>
                    <a:pt x="0" y="49"/>
                    <a:pt x="1" y="59"/>
                  </a:cubicBezTo>
                  <a:close/>
                </a:path>
              </a:pathLst>
            </a:custGeom>
            <a:solidFill>
              <a:srgbClr val="FFFFFF"/>
            </a:solidFill>
            <a:ln w="9525">
              <a:noFill/>
              <a:round/>
              <a:headEnd/>
              <a:tailEnd/>
            </a:ln>
          </p:spPr>
          <p:txBody>
            <a:bodyPr/>
            <a:lstStyle/>
            <a:p>
              <a:endParaRPr lang="zh-TW" altLang="en-US"/>
            </a:p>
          </p:txBody>
        </p:sp>
        <p:sp>
          <p:nvSpPr>
            <p:cNvPr id="91" name="Freeform 42"/>
            <p:cNvSpPr>
              <a:spLocks/>
            </p:cNvSpPr>
            <p:nvPr/>
          </p:nvSpPr>
          <p:spPr bwMode="auto">
            <a:xfrm>
              <a:off x="6420876" y="4356210"/>
              <a:ext cx="55132" cy="152704"/>
            </a:xfrm>
            <a:custGeom>
              <a:avLst/>
              <a:gdLst>
                <a:gd name="T0" fmla="*/ 0 w 17"/>
                <a:gd name="T1" fmla="*/ 2147483647 h 47"/>
                <a:gd name="T2" fmla="*/ 2147483647 w 17"/>
                <a:gd name="T3" fmla="*/ 2147483647 h 47"/>
                <a:gd name="T4" fmla="*/ 2147483647 w 17"/>
                <a:gd name="T5" fmla="*/ 1183728112 h 47"/>
                <a:gd name="T6" fmla="*/ 2147483647 w 17"/>
                <a:gd name="T7" fmla="*/ 507312048 h 47"/>
                <a:gd name="T8" fmla="*/ 1684852866 w 17"/>
                <a:gd name="T9" fmla="*/ 845520080 h 47"/>
                <a:gd name="T10" fmla="*/ 168482691 w 17"/>
                <a:gd name="T11" fmla="*/ 2147483647 h 47"/>
                <a:gd name="T12" fmla="*/ 0 w 17"/>
                <a:gd name="T13" fmla="*/ 2147483647 h 47"/>
                <a:gd name="T14" fmla="*/ 0 60000 65536"/>
                <a:gd name="T15" fmla="*/ 0 60000 65536"/>
                <a:gd name="T16" fmla="*/ 0 60000 65536"/>
                <a:gd name="T17" fmla="*/ 0 60000 65536"/>
                <a:gd name="T18" fmla="*/ 0 60000 65536"/>
                <a:gd name="T19" fmla="*/ 0 60000 65536"/>
                <a:gd name="T20" fmla="*/ 0 60000 65536"/>
                <a:gd name="T21" fmla="*/ 0 w 17"/>
                <a:gd name="T22" fmla="*/ 0 h 47"/>
                <a:gd name="T23" fmla="*/ 17 w 17"/>
                <a:gd name="T24" fmla="*/ 47 h 4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7" h="47">
                  <a:moveTo>
                    <a:pt x="0" y="47"/>
                  </a:moveTo>
                  <a:cubicBezTo>
                    <a:pt x="0" y="47"/>
                    <a:pt x="14" y="25"/>
                    <a:pt x="13" y="14"/>
                  </a:cubicBezTo>
                  <a:cubicBezTo>
                    <a:pt x="13" y="9"/>
                    <a:pt x="14" y="7"/>
                    <a:pt x="14" y="7"/>
                  </a:cubicBezTo>
                  <a:cubicBezTo>
                    <a:pt x="14" y="7"/>
                    <a:pt x="17" y="4"/>
                    <a:pt x="16" y="3"/>
                  </a:cubicBezTo>
                  <a:cubicBezTo>
                    <a:pt x="15" y="1"/>
                    <a:pt x="12" y="0"/>
                    <a:pt x="10" y="5"/>
                  </a:cubicBezTo>
                  <a:cubicBezTo>
                    <a:pt x="11" y="8"/>
                    <a:pt x="1" y="15"/>
                    <a:pt x="1" y="26"/>
                  </a:cubicBezTo>
                  <a:lnTo>
                    <a:pt x="0" y="47"/>
                  </a:lnTo>
                  <a:close/>
                </a:path>
              </a:pathLst>
            </a:custGeom>
            <a:solidFill>
              <a:schemeClr val="bg1">
                <a:lumMod val="65000"/>
              </a:schemeClr>
            </a:solidFill>
            <a:ln w="9525">
              <a:noFill/>
              <a:round/>
              <a:headEnd/>
              <a:tailEnd/>
            </a:ln>
          </p:spPr>
          <p:txBody>
            <a:bodyPr/>
            <a:lstStyle/>
            <a:p>
              <a:pPr>
                <a:defRPr/>
              </a:pPr>
              <a:endParaRPr lang="zh-TW" altLang="en-US"/>
            </a:p>
          </p:txBody>
        </p:sp>
        <p:sp>
          <p:nvSpPr>
            <p:cNvPr id="92" name="Freeform 43"/>
            <p:cNvSpPr>
              <a:spLocks/>
            </p:cNvSpPr>
            <p:nvPr/>
          </p:nvSpPr>
          <p:spPr bwMode="auto">
            <a:xfrm>
              <a:off x="6472898" y="4359381"/>
              <a:ext cx="26178" cy="22608"/>
            </a:xfrm>
            <a:custGeom>
              <a:avLst/>
              <a:gdLst>
                <a:gd name="T0" fmla="*/ 0 w 66"/>
                <a:gd name="T1" fmla="*/ 2147483647 h 57"/>
                <a:gd name="T2" fmla="*/ 0 w 66"/>
                <a:gd name="T3" fmla="*/ 0 h 57"/>
                <a:gd name="T4" fmla="*/ 2147483647 w 66"/>
                <a:gd name="T5" fmla="*/ 2147483647 h 57"/>
                <a:gd name="T6" fmla="*/ 2147483647 w 66"/>
                <a:gd name="T7" fmla="*/ 2147483647 h 57"/>
                <a:gd name="T8" fmla="*/ 0 w 66"/>
                <a:gd name="T9" fmla="*/ 2147483647 h 57"/>
                <a:gd name="T10" fmla="*/ 0 60000 65536"/>
                <a:gd name="T11" fmla="*/ 0 60000 65536"/>
                <a:gd name="T12" fmla="*/ 0 60000 65536"/>
                <a:gd name="T13" fmla="*/ 0 60000 65536"/>
                <a:gd name="T14" fmla="*/ 0 60000 65536"/>
                <a:gd name="T15" fmla="*/ 0 w 66"/>
                <a:gd name="T16" fmla="*/ 0 h 57"/>
                <a:gd name="T17" fmla="*/ 66 w 66"/>
                <a:gd name="T18" fmla="*/ 57 h 57"/>
              </a:gdLst>
              <a:ahLst/>
              <a:cxnLst>
                <a:cxn ang="T10">
                  <a:pos x="T0" y="T1"/>
                </a:cxn>
                <a:cxn ang="T11">
                  <a:pos x="T2" y="T3"/>
                </a:cxn>
                <a:cxn ang="T12">
                  <a:pos x="T4" y="T5"/>
                </a:cxn>
                <a:cxn ang="T13">
                  <a:pos x="T6" y="T7"/>
                </a:cxn>
                <a:cxn ang="T14">
                  <a:pos x="T8" y="T9"/>
                </a:cxn>
              </a:cxnLst>
              <a:rect l="T15" t="T16" r="T17" b="T18"/>
              <a:pathLst>
                <a:path w="66" h="57">
                  <a:moveTo>
                    <a:pt x="0" y="8"/>
                  </a:moveTo>
                  <a:lnTo>
                    <a:pt x="0" y="0"/>
                  </a:lnTo>
                  <a:lnTo>
                    <a:pt x="66" y="57"/>
                  </a:lnTo>
                  <a:lnTo>
                    <a:pt x="0" y="8"/>
                  </a:lnTo>
                  <a:close/>
                </a:path>
              </a:pathLst>
            </a:custGeom>
            <a:solidFill>
              <a:srgbClr val="000000"/>
            </a:solidFill>
            <a:ln w="9525">
              <a:noFill/>
              <a:round/>
              <a:headEnd/>
              <a:tailEnd/>
            </a:ln>
          </p:spPr>
          <p:txBody>
            <a:bodyPr/>
            <a:lstStyle/>
            <a:p>
              <a:endParaRPr lang="zh-TW" altLang="en-US"/>
            </a:p>
          </p:txBody>
        </p:sp>
        <p:sp>
          <p:nvSpPr>
            <p:cNvPr id="93" name="Freeform 44"/>
            <p:cNvSpPr>
              <a:spLocks/>
            </p:cNvSpPr>
            <p:nvPr/>
          </p:nvSpPr>
          <p:spPr bwMode="auto">
            <a:xfrm>
              <a:off x="6430459" y="4359381"/>
              <a:ext cx="29351" cy="22608"/>
            </a:xfrm>
            <a:custGeom>
              <a:avLst/>
              <a:gdLst>
                <a:gd name="T0" fmla="*/ 0 w 74"/>
                <a:gd name="T1" fmla="*/ 2147483647 h 57"/>
                <a:gd name="T2" fmla="*/ 2147483647 w 74"/>
                <a:gd name="T3" fmla="*/ 0 h 57"/>
                <a:gd name="T4" fmla="*/ 2147483647 w 74"/>
                <a:gd name="T5" fmla="*/ 0 h 57"/>
                <a:gd name="T6" fmla="*/ 0 w 74"/>
                <a:gd name="T7" fmla="*/ 2147483647 h 57"/>
                <a:gd name="T8" fmla="*/ 0 w 74"/>
                <a:gd name="T9" fmla="*/ 2147483647 h 57"/>
                <a:gd name="T10" fmla="*/ 0 60000 65536"/>
                <a:gd name="T11" fmla="*/ 0 60000 65536"/>
                <a:gd name="T12" fmla="*/ 0 60000 65536"/>
                <a:gd name="T13" fmla="*/ 0 60000 65536"/>
                <a:gd name="T14" fmla="*/ 0 60000 65536"/>
                <a:gd name="T15" fmla="*/ 0 w 74"/>
                <a:gd name="T16" fmla="*/ 0 h 57"/>
                <a:gd name="T17" fmla="*/ 74 w 74"/>
                <a:gd name="T18" fmla="*/ 57 h 57"/>
              </a:gdLst>
              <a:ahLst/>
              <a:cxnLst>
                <a:cxn ang="T10">
                  <a:pos x="T0" y="T1"/>
                </a:cxn>
                <a:cxn ang="T11">
                  <a:pos x="T2" y="T3"/>
                </a:cxn>
                <a:cxn ang="T12">
                  <a:pos x="T4" y="T5"/>
                </a:cxn>
                <a:cxn ang="T13">
                  <a:pos x="T6" y="T7"/>
                </a:cxn>
                <a:cxn ang="T14">
                  <a:pos x="T8" y="T9"/>
                </a:cxn>
              </a:cxnLst>
              <a:rect l="T15" t="T16" r="T17" b="T18"/>
              <a:pathLst>
                <a:path w="74" h="57">
                  <a:moveTo>
                    <a:pt x="0" y="57"/>
                  </a:moveTo>
                  <a:lnTo>
                    <a:pt x="66" y="0"/>
                  </a:lnTo>
                  <a:lnTo>
                    <a:pt x="74" y="0"/>
                  </a:lnTo>
                  <a:lnTo>
                    <a:pt x="0" y="57"/>
                  </a:lnTo>
                  <a:close/>
                </a:path>
              </a:pathLst>
            </a:custGeom>
            <a:solidFill>
              <a:srgbClr val="000000"/>
            </a:solidFill>
            <a:ln w="9525">
              <a:noFill/>
              <a:round/>
              <a:headEnd/>
              <a:tailEnd/>
            </a:ln>
          </p:spPr>
          <p:txBody>
            <a:bodyPr/>
            <a:lstStyle/>
            <a:p>
              <a:endParaRPr lang="zh-TW" altLang="en-US"/>
            </a:p>
          </p:txBody>
        </p:sp>
        <p:sp>
          <p:nvSpPr>
            <p:cNvPr id="94" name="Freeform 40"/>
            <p:cNvSpPr>
              <a:spLocks/>
            </p:cNvSpPr>
            <p:nvPr/>
          </p:nvSpPr>
          <p:spPr bwMode="auto">
            <a:xfrm>
              <a:off x="7101381" y="3966210"/>
              <a:ext cx="542180" cy="531877"/>
            </a:xfrm>
            <a:custGeom>
              <a:avLst/>
              <a:gdLst/>
              <a:ahLst/>
              <a:cxnLst/>
              <a:rect l="l" t="t" r="r" b="b"/>
              <a:pathLst>
                <a:path w="1547910" h="1518490">
                  <a:moveTo>
                    <a:pt x="735325" y="0"/>
                  </a:moveTo>
                  <a:cubicBezTo>
                    <a:pt x="1125922" y="0"/>
                    <a:pt x="1099882" y="195344"/>
                    <a:pt x="1099882" y="273482"/>
                  </a:cubicBezTo>
                  <a:cubicBezTo>
                    <a:pt x="1099882" y="338596"/>
                    <a:pt x="1047802" y="533941"/>
                    <a:pt x="1034783" y="612078"/>
                  </a:cubicBezTo>
                  <a:cubicBezTo>
                    <a:pt x="1008743" y="677193"/>
                    <a:pt x="995723" y="755331"/>
                    <a:pt x="1021763" y="794399"/>
                  </a:cubicBezTo>
                  <a:cubicBezTo>
                    <a:pt x="1034783" y="820445"/>
                    <a:pt x="1073842" y="872537"/>
                    <a:pt x="1243100" y="963698"/>
                  </a:cubicBezTo>
                  <a:cubicBezTo>
                    <a:pt x="1399339" y="1054858"/>
                    <a:pt x="1581617" y="1067881"/>
                    <a:pt x="1542557" y="1289271"/>
                  </a:cubicBezTo>
                  <a:cubicBezTo>
                    <a:pt x="1520081" y="1379197"/>
                    <a:pt x="1500030" y="1452144"/>
                    <a:pt x="1480009" y="1518490"/>
                  </a:cubicBezTo>
                  <a:lnTo>
                    <a:pt x="0" y="1518490"/>
                  </a:lnTo>
                  <a:cubicBezTo>
                    <a:pt x="15993" y="1434519"/>
                    <a:pt x="15303" y="1372240"/>
                    <a:pt x="45272" y="1302294"/>
                  </a:cubicBezTo>
                  <a:cubicBezTo>
                    <a:pt x="71312" y="1211134"/>
                    <a:pt x="97352" y="1119973"/>
                    <a:pt x="279630" y="1041835"/>
                  </a:cubicBezTo>
                  <a:cubicBezTo>
                    <a:pt x="461908" y="963698"/>
                    <a:pt x="579087" y="911606"/>
                    <a:pt x="579087" y="911606"/>
                  </a:cubicBezTo>
                  <a:cubicBezTo>
                    <a:pt x="579087" y="911528"/>
                    <a:pt x="579093" y="820440"/>
                    <a:pt x="592107" y="807422"/>
                  </a:cubicBezTo>
                  <a:cubicBezTo>
                    <a:pt x="605127" y="807422"/>
                    <a:pt x="631166" y="768354"/>
                    <a:pt x="605127" y="729285"/>
                  </a:cubicBezTo>
                  <a:cubicBezTo>
                    <a:pt x="592107" y="677193"/>
                    <a:pt x="566067" y="625101"/>
                    <a:pt x="566067" y="599055"/>
                  </a:cubicBezTo>
                  <a:cubicBezTo>
                    <a:pt x="566067" y="573009"/>
                    <a:pt x="344729" y="0"/>
                    <a:pt x="735325" y="0"/>
                  </a:cubicBezTo>
                  <a:close/>
                </a:path>
              </a:pathLst>
            </a:custGeom>
            <a:solidFill>
              <a:schemeClr val="bg1">
                <a:lumMod val="75000"/>
              </a:schemeClr>
            </a:solidFill>
            <a:ln w="9525">
              <a:noFill/>
              <a:round/>
              <a:headEnd/>
              <a:tailEnd/>
            </a:ln>
          </p:spPr>
          <p:txBody>
            <a:bodyPr/>
            <a:lstStyle/>
            <a:p>
              <a:endParaRPr lang="zh-TW" altLang="en-US"/>
            </a:p>
          </p:txBody>
        </p:sp>
        <p:sp>
          <p:nvSpPr>
            <p:cNvPr id="95" name="Freeform 41"/>
            <p:cNvSpPr>
              <a:spLocks/>
            </p:cNvSpPr>
            <p:nvPr/>
          </p:nvSpPr>
          <p:spPr bwMode="auto">
            <a:xfrm>
              <a:off x="7278454" y="4235338"/>
              <a:ext cx="182383" cy="269127"/>
            </a:xfrm>
            <a:custGeom>
              <a:avLst/>
              <a:gdLst>
                <a:gd name="T0" fmla="*/ 2147483647 w 40"/>
                <a:gd name="T1" fmla="*/ 2147483647 h 59"/>
                <a:gd name="T2" fmla="*/ 2147483647 w 40"/>
                <a:gd name="T3" fmla="*/ 2147483647 h 59"/>
                <a:gd name="T4" fmla="*/ 2147483647 w 40"/>
                <a:gd name="T5" fmla="*/ 0 h 59"/>
                <a:gd name="T6" fmla="*/ 2147483647 w 40"/>
                <a:gd name="T7" fmla="*/ 2147483647 h 59"/>
                <a:gd name="T8" fmla="*/ 2147483647 w 40"/>
                <a:gd name="T9" fmla="*/ 2147483647 h 59"/>
                <a:gd name="T10" fmla="*/ 2147483647 w 40"/>
                <a:gd name="T11" fmla="*/ 2147483647 h 59"/>
                <a:gd name="T12" fmla="*/ 2147483647 w 40"/>
                <a:gd name="T13" fmla="*/ 2147483647 h 59"/>
                <a:gd name="T14" fmla="*/ 2147483647 w 40"/>
                <a:gd name="T15" fmla="*/ 2147483647 h 59"/>
                <a:gd name="T16" fmla="*/ 0 60000 65536"/>
                <a:gd name="T17" fmla="*/ 0 60000 65536"/>
                <a:gd name="T18" fmla="*/ 0 60000 65536"/>
                <a:gd name="T19" fmla="*/ 0 60000 65536"/>
                <a:gd name="T20" fmla="*/ 0 60000 65536"/>
                <a:gd name="T21" fmla="*/ 0 60000 65536"/>
                <a:gd name="T22" fmla="*/ 0 60000 65536"/>
                <a:gd name="T23" fmla="*/ 0 60000 65536"/>
                <a:gd name="T24" fmla="*/ 0 w 40"/>
                <a:gd name="T25" fmla="*/ 0 h 59"/>
                <a:gd name="T26" fmla="*/ 40 w 40"/>
                <a:gd name="T27" fmla="*/ 59 h 5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0" h="59">
                  <a:moveTo>
                    <a:pt x="1" y="59"/>
                  </a:moveTo>
                  <a:cubicBezTo>
                    <a:pt x="1" y="59"/>
                    <a:pt x="19" y="21"/>
                    <a:pt x="40" y="4"/>
                  </a:cubicBezTo>
                  <a:cubicBezTo>
                    <a:pt x="40" y="4"/>
                    <a:pt x="37" y="2"/>
                    <a:pt x="37" y="0"/>
                  </a:cubicBezTo>
                  <a:cubicBezTo>
                    <a:pt x="37" y="0"/>
                    <a:pt x="16" y="14"/>
                    <a:pt x="15" y="15"/>
                  </a:cubicBezTo>
                  <a:cubicBezTo>
                    <a:pt x="14" y="16"/>
                    <a:pt x="13" y="16"/>
                    <a:pt x="12" y="15"/>
                  </a:cubicBezTo>
                  <a:cubicBezTo>
                    <a:pt x="11" y="14"/>
                    <a:pt x="5" y="3"/>
                    <a:pt x="5" y="3"/>
                  </a:cubicBezTo>
                  <a:cubicBezTo>
                    <a:pt x="5" y="3"/>
                    <a:pt x="3" y="10"/>
                    <a:pt x="4" y="11"/>
                  </a:cubicBezTo>
                  <a:cubicBezTo>
                    <a:pt x="4" y="13"/>
                    <a:pt x="0" y="49"/>
                    <a:pt x="1" y="59"/>
                  </a:cubicBezTo>
                  <a:close/>
                </a:path>
              </a:pathLst>
            </a:custGeom>
            <a:solidFill>
              <a:srgbClr val="FFFFFF"/>
            </a:solidFill>
            <a:ln w="9525">
              <a:noFill/>
              <a:round/>
              <a:headEnd/>
              <a:tailEnd/>
            </a:ln>
          </p:spPr>
          <p:txBody>
            <a:bodyPr/>
            <a:lstStyle/>
            <a:p>
              <a:endParaRPr lang="zh-TW" altLang="en-US"/>
            </a:p>
          </p:txBody>
        </p:sp>
        <p:sp>
          <p:nvSpPr>
            <p:cNvPr id="96" name="Freeform 42"/>
            <p:cNvSpPr>
              <a:spLocks/>
            </p:cNvSpPr>
            <p:nvPr/>
          </p:nvSpPr>
          <p:spPr bwMode="auto">
            <a:xfrm>
              <a:off x="7278366" y="4294834"/>
              <a:ext cx="77290" cy="214079"/>
            </a:xfrm>
            <a:custGeom>
              <a:avLst/>
              <a:gdLst>
                <a:gd name="T0" fmla="*/ 0 w 17"/>
                <a:gd name="T1" fmla="*/ 2147483647 h 47"/>
                <a:gd name="T2" fmla="*/ 2147483647 w 17"/>
                <a:gd name="T3" fmla="*/ 2147483647 h 47"/>
                <a:gd name="T4" fmla="*/ 2147483647 w 17"/>
                <a:gd name="T5" fmla="*/ 1183728112 h 47"/>
                <a:gd name="T6" fmla="*/ 2147483647 w 17"/>
                <a:gd name="T7" fmla="*/ 507312048 h 47"/>
                <a:gd name="T8" fmla="*/ 1684852866 w 17"/>
                <a:gd name="T9" fmla="*/ 845520080 h 47"/>
                <a:gd name="T10" fmla="*/ 168482691 w 17"/>
                <a:gd name="T11" fmla="*/ 2147483647 h 47"/>
                <a:gd name="T12" fmla="*/ 0 w 17"/>
                <a:gd name="T13" fmla="*/ 2147483647 h 47"/>
                <a:gd name="T14" fmla="*/ 0 60000 65536"/>
                <a:gd name="T15" fmla="*/ 0 60000 65536"/>
                <a:gd name="T16" fmla="*/ 0 60000 65536"/>
                <a:gd name="T17" fmla="*/ 0 60000 65536"/>
                <a:gd name="T18" fmla="*/ 0 60000 65536"/>
                <a:gd name="T19" fmla="*/ 0 60000 65536"/>
                <a:gd name="T20" fmla="*/ 0 60000 65536"/>
                <a:gd name="T21" fmla="*/ 0 w 17"/>
                <a:gd name="T22" fmla="*/ 0 h 47"/>
                <a:gd name="T23" fmla="*/ 17 w 17"/>
                <a:gd name="T24" fmla="*/ 47 h 4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7" h="47">
                  <a:moveTo>
                    <a:pt x="0" y="47"/>
                  </a:moveTo>
                  <a:cubicBezTo>
                    <a:pt x="0" y="47"/>
                    <a:pt x="14" y="25"/>
                    <a:pt x="13" y="14"/>
                  </a:cubicBezTo>
                  <a:cubicBezTo>
                    <a:pt x="13" y="9"/>
                    <a:pt x="14" y="7"/>
                    <a:pt x="14" y="7"/>
                  </a:cubicBezTo>
                  <a:cubicBezTo>
                    <a:pt x="14" y="7"/>
                    <a:pt x="17" y="4"/>
                    <a:pt x="16" y="3"/>
                  </a:cubicBezTo>
                  <a:cubicBezTo>
                    <a:pt x="15" y="1"/>
                    <a:pt x="12" y="0"/>
                    <a:pt x="10" y="5"/>
                  </a:cubicBezTo>
                  <a:cubicBezTo>
                    <a:pt x="11" y="8"/>
                    <a:pt x="1" y="15"/>
                    <a:pt x="1" y="26"/>
                  </a:cubicBezTo>
                  <a:lnTo>
                    <a:pt x="0" y="47"/>
                  </a:lnTo>
                  <a:close/>
                </a:path>
              </a:pathLst>
            </a:custGeom>
            <a:solidFill>
              <a:schemeClr val="bg1">
                <a:lumMod val="65000"/>
              </a:schemeClr>
            </a:solidFill>
            <a:ln w="9525">
              <a:noFill/>
              <a:round/>
              <a:headEnd/>
              <a:tailEnd/>
            </a:ln>
          </p:spPr>
          <p:txBody>
            <a:bodyPr/>
            <a:lstStyle/>
            <a:p>
              <a:pPr>
                <a:defRPr/>
              </a:pPr>
              <a:endParaRPr lang="zh-TW" altLang="en-US"/>
            </a:p>
          </p:txBody>
        </p:sp>
        <p:sp>
          <p:nvSpPr>
            <p:cNvPr id="97" name="Freeform 43"/>
            <p:cNvSpPr>
              <a:spLocks/>
            </p:cNvSpPr>
            <p:nvPr/>
          </p:nvSpPr>
          <p:spPr bwMode="auto">
            <a:xfrm>
              <a:off x="7351296" y="4299283"/>
              <a:ext cx="36699" cy="31695"/>
            </a:xfrm>
            <a:custGeom>
              <a:avLst/>
              <a:gdLst>
                <a:gd name="T0" fmla="*/ 0 w 66"/>
                <a:gd name="T1" fmla="*/ 2147483647 h 57"/>
                <a:gd name="T2" fmla="*/ 0 w 66"/>
                <a:gd name="T3" fmla="*/ 0 h 57"/>
                <a:gd name="T4" fmla="*/ 2147483647 w 66"/>
                <a:gd name="T5" fmla="*/ 2147483647 h 57"/>
                <a:gd name="T6" fmla="*/ 2147483647 w 66"/>
                <a:gd name="T7" fmla="*/ 2147483647 h 57"/>
                <a:gd name="T8" fmla="*/ 0 w 66"/>
                <a:gd name="T9" fmla="*/ 2147483647 h 57"/>
                <a:gd name="T10" fmla="*/ 0 60000 65536"/>
                <a:gd name="T11" fmla="*/ 0 60000 65536"/>
                <a:gd name="T12" fmla="*/ 0 60000 65536"/>
                <a:gd name="T13" fmla="*/ 0 60000 65536"/>
                <a:gd name="T14" fmla="*/ 0 60000 65536"/>
                <a:gd name="T15" fmla="*/ 0 w 66"/>
                <a:gd name="T16" fmla="*/ 0 h 57"/>
                <a:gd name="T17" fmla="*/ 66 w 66"/>
                <a:gd name="T18" fmla="*/ 57 h 57"/>
              </a:gdLst>
              <a:ahLst/>
              <a:cxnLst>
                <a:cxn ang="T10">
                  <a:pos x="T0" y="T1"/>
                </a:cxn>
                <a:cxn ang="T11">
                  <a:pos x="T2" y="T3"/>
                </a:cxn>
                <a:cxn ang="T12">
                  <a:pos x="T4" y="T5"/>
                </a:cxn>
                <a:cxn ang="T13">
                  <a:pos x="T6" y="T7"/>
                </a:cxn>
                <a:cxn ang="T14">
                  <a:pos x="T8" y="T9"/>
                </a:cxn>
              </a:cxnLst>
              <a:rect l="T15" t="T16" r="T17" b="T18"/>
              <a:pathLst>
                <a:path w="66" h="57">
                  <a:moveTo>
                    <a:pt x="0" y="8"/>
                  </a:moveTo>
                  <a:lnTo>
                    <a:pt x="0" y="0"/>
                  </a:lnTo>
                  <a:lnTo>
                    <a:pt x="66" y="57"/>
                  </a:lnTo>
                  <a:lnTo>
                    <a:pt x="0" y="8"/>
                  </a:lnTo>
                  <a:close/>
                </a:path>
              </a:pathLst>
            </a:custGeom>
            <a:solidFill>
              <a:srgbClr val="000000"/>
            </a:solidFill>
            <a:ln w="9525">
              <a:noFill/>
              <a:round/>
              <a:headEnd/>
              <a:tailEnd/>
            </a:ln>
          </p:spPr>
          <p:txBody>
            <a:bodyPr/>
            <a:lstStyle/>
            <a:p>
              <a:endParaRPr lang="zh-TW" altLang="en-US"/>
            </a:p>
          </p:txBody>
        </p:sp>
        <p:sp>
          <p:nvSpPr>
            <p:cNvPr id="98" name="Freeform 44"/>
            <p:cNvSpPr>
              <a:spLocks/>
            </p:cNvSpPr>
            <p:nvPr/>
          </p:nvSpPr>
          <p:spPr bwMode="auto">
            <a:xfrm>
              <a:off x="7291799" y="4299283"/>
              <a:ext cx="41148" cy="31695"/>
            </a:xfrm>
            <a:custGeom>
              <a:avLst/>
              <a:gdLst>
                <a:gd name="T0" fmla="*/ 0 w 74"/>
                <a:gd name="T1" fmla="*/ 2147483647 h 57"/>
                <a:gd name="T2" fmla="*/ 2147483647 w 74"/>
                <a:gd name="T3" fmla="*/ 0 h 57"/>
                <a:gd name="T4" fmla="*/ 2147483647 w 74"/>
                <a:gd name="T5" fmla="*/ 0 h 57"/>
                <a:gd name="T6" fmla="*/ 0 w 74"/>
                <a:gd name="T7" fmla="*/ 2147483647 h 57"/>
                <a:gd name="T8" fmla="*/ 0 w 74"/>
                <a:gd name="T9" fmla="*/ 2147483647 h 57"/>
                <a:gd name="T10" fmla="*/ 0 60000 65536"/>
                <a:gd name="T11" fmla="*/ 0 60000 65536"/>
                <a:gd name="T12" fmla="*/ 0 60000 65536"/>
                <a:gd name="T13" fmla="*/ 0 60000 65536"/>
                <a:gd name="T14" fmla="*/ 0 60000 65536"/>
                <a:gd name="T15" fmla="*/ 0 w 74"/>
                <a:gd name="T16" fmla="*/ 0 h 57"/>
                <a:gd name="T17" fmla="*/ 74 w 74"/>
                <a:gd name="T18" fmla="*/ 57 h 57"/>
              </a:gdLst>
              <a:ahLst/>
              <a:cxnLst>
                <a:cxn ang="T10">
                  <a:pos x="T0" y="T1"/>
                </a:cxn>
                <a:cxn ang="T11">
                  <a:pos x="T2" y="T3"/>
                </a:cxn>
                <a:cxn ang="T12">
                  <a:pos x="T4" y="T5"/>
                </a:cxn>
                <a:cxn ang="T13">
                  <a:pos x="T6" y="T7"/>
                </a:cxn>
                <a:cxn ang="T14">
                  <a:pos x="T8" y="T9"/>
                </a:cxn>
              </a:cxnLst>
              <a:rect l="T15" t="T16" r="T17" b="T18"/>
              <a:pathLst>
                <a:path w="74" h="57">
                  <a:moveTo>
                    <a:pt x="0" y="57"/>
                  </a:moveTo>
                  <a:lnTo>
                    <a:pt x="66" y="0"/>
                  </a:lnTo>
                  <a:lnTo>
                    <a:pt x="74" y="0"/>
                  </a:lnTo>
                  <a:lnTo>
                    <a:pt x="0" y="57"/>
                  </a:lnTo>
                  <a:close/>
                </a:path>
              </a:pathLst>
            </a:custGeom>
            <a:solidFill>
              <a:srgbClr val="000000"/>
            </a:solidFill>
            <a:ln w="9525">
              <a:noFill/>
              <a:round/>
              <a:headEnd/>
              <a:tailEnd/>
            </a:ln>
          </p:spPr>
          <p:txBody>
            <a:bodyPr/>
            <a:lstStyle/>
            <a:p>
              <a:endParaRPr lang="zh-TW" altLang="en-US"/>
            </a:p>
          </p:txBody>
        </p:sp>
        <p:sp>
          <p:nvSpPr>
            <p:cNvPr id="99" name="Freeform 40"/>
            <p:cNvSpPr>
              <a:spLocks/>
            </p:cNvSpPr>
            <p:nvPr/>
          </p:nvSpPr>
          <p:spPr bwMode="auto">
            <a:xfrm>
              <a:off x="6654466" y="3834168"/>
              <a:ext cx="674094" cy="661284"/>
            </a:xfrm>
            <a:custGeom>
              <a:avLst/>
              <a:gdLst/>
              <a:ahLst/>
              <a:cxnLst/>
              <a:rect l="l" t="t" r="r" b="b"/>
              <a:pathLst>
                <a:path w="1547910" h="1518490">
                  <a:moveTo>
                    <a:pt x="735325" y="0"/>
                  </a:moveTo>
                  <a:cubicBezTo>
                    <a:pt x="1125922" y="0"/>
                    <a:pt x="1099882" y="195344"/>
                    <a:pt x="1099882" y="273482"/>
                  </a:cubicBezTo>
                  <a:cubicBezTo>
                    <a:pt x="1099882" y="338596"/>
                    <a:pt x="1047802" y="533941"/>
                    <a:pt x="1034783" y="612078"/>
                  </a:cubicBezTo>
                  <a:cubicBezTo>
                    <a:pt x="1008743" y="677193"/>
                    <a:pt x="995723" y="755331"/>
                    <a:pt x="1021763" y="794399"/>
                  </a:cubicBezTo>
                  <a:cubicBezTo>
                    <a:pt x="1034783" y="820445"/>
                    <a:pt x="1073842" y="872537"/>
                    <a:pt x="1243100" y="963698"/>
                  </a:cubicBezTo>
                  <a:cubicBezTo>
                    <a:pt x="1399339" y="1054858"/>
                    <a:pt x="1581617" y="1067881"/>
                    <a:pt x="1542557" y="1289271"/>
                  </a:cubicBezTo>
                  <a:cubicBezTo>
                    <a:pt x="1520081" y="1379197"/>
                    <a:pt x="1500030" y="1452144"/>
                    <a:pt x="1480009" y="1518490"/>
                  </a:cubicBezTo>
                  <a:lnTo>
                    <a:pt x="0" y="1518490"/>
                  </a:lnTo>
                  <a:cubicBezTo>
                    <a:pt x="15993" y="1434519"/>
                    <a:pt x="15303" y="1372240"/>
                    <a:pt x="45272" y="1302294"/>
                  </a:cubicBezTo>
                  <a:cubicBezTo>
                    <a:pt x="71312" y="1211134"/>
                    <a:pt x="97352" y="1119973"/>
                    <a:pt x="279630" y="1041835"/>
                  </a:cubicBezTo>
                  <a:cubicBezTo>
                    <a:pt x="461908" y="963698"/>
                    <a:pt x="579087" y="911606"/>
                    <a:pt x="579087" y="911606"/>
                  </a:cubicBezTo>
                  <a:cubicBezTo>
                    <a:pt x="579087" y="911528"/>
                    <a:pt x="579093" y="820440"/>
                    <a:pt x="592107" y="807422"/>
                  </a:cubicBezTo>
                  <a:cubicBezTo>
                    <a:pt x="605127" y="807422"/>
                    <a:pt x="631166" y="768354"/>
                    <a:pt x="605127" y="729285"/>
                  </a:cubicBezTo>
                  <a:cubicBezTo>
                    <a:pt x="592107" y="677193"/>
                    <a:pt x="566067" y="625101"/>
                    <a:pt x="566067" y="599055"/>
                  </a:cubicBezTo>
                  <a:cubicBezTo>
                    <a:pt x="566067" y="573009"/>
                    <a:pt x="344729" y="0"/>
                    <a:pt x="735325" y="0"/>
                  </a:cubicBezTo>
                  <a:close/>
                </a:path>
              </a:pathLst>
            </a:custGeom>
            <a:solidFill>
              <a:schemeClr val="bg1">
                <a:lumMod val="65000"/>
              </a:schemeClr>
            </a:solidFill>
            <a:ln w="9525">
              <a:noFill/>
              <a:round/>
              <a:headEnd/>
              <a:tailEnd/>
            </a:ln>
          </p:spPr>
          <p:txBody>
            <a:bodyPr/>
            <a:lstStyle/>
            <a:p>
              <a:endParaRPr lang="zh-TW" altLang="en-US"/>
            </a:p>
          </p:txBody>
        </p:sp>
        <p:sp>
          <p:nvSpPr>
            <p:cNvPr id="100" name="Freeform 41"/>
            <p:cNvSpPr>
              <a:spLocks/>
            </p:cNvSpPr>
            <p:nvPr/>
          </p:nvSpPr>
          <p:spPr bwMode="auto">
            <a:xfrm>
              <a:off x="6874623" y="4168775"/>
              <a:ext cx="226757" cy="334606"/>
            </a:xfrm>
            <a:custGeom>
              <a:avLst/>
              <a:gdLst>
                <a:gd name="T0" fmla="*/ 2147483647 w 40"/>
                <a:gd name="T1" fmla="*/ 2147483647 h 59"/>
                <a:gd name="T2" fmla="*/ 2147483647 w 40"/>
                <a:gd name="T3" fmla="*/ 2147483647 h 59"/>
                <a:gd name="T4" fmla="*/ 2147483647 w 40"/>
                <a:gd name="T5" fmla="*/ 0 h 59"/>
                <a:gd name="T6" fmla="*/ 2147483647 w 40"/>
                <a:gd name="T7" fmla="*/ 2147483647 h 59"/>
                <a:gd name="T8" fmla="*/ 2147483647 w 40"/>
                <a:gd name="T9" fmla="*/ 2147483647 h 59"/>
                <a:gd name="T10" fmla="*/ 2147483647 w 40"/>
                <a:gd name="T11" fmla="*/ 2147483647 h 59"/>
                <a:gd name="T12" fmla="*/ 2147483647 w 40"/>
                <a:gd name="T13" fmla="*/ 2147483647 h 59"/>
                <a:gd name="T14" fmla="*/ 2147483647 w 40"/>
                <a:gd name="T15" fmla="*/ 2147483647 h 59"/>
                <a:gd name="T16" fmla="*/ 0 60000 65536"/>
                <a:gd name="T17" fmla="*/ 0 60000 65536"/>
                <a:gd name="T18" fmla="*/ 0 60000 65536"/>
                <a:gd name="T19" fmla="*/ 0 60000 65536"/>
                <a:gd name="T20" fmla="*/ 0 60000 65536"/>
                <a:gd name="T21" fmla="*/ 0 60000 65536"/>
                <a:gd name="T22" fmla="*/ 0 60000 65536"/>
                <a:gd name="T23" fmla="*/ 0 60000 65536"/>
                <a:gd name="T24" fmla="*/ 0 w 40"/>
                <a:gd name="T25" fmla="*/ 0 h 59"/>
                <a:gd name="T26" fmla="*/ 40 w 40"/>
                <a:gd name="T27" fmla="*/ 59 h 5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0" h="59">
                  <a:moveTo>
                    <a:pt x="1" y="59"/>
                  </a:moveTo>
                  <a:cubicBezTo>
                    <a:pt x="1" y="59"/>
                    <a:pt x="19" y="21"/>
                    <a:pt x="40" y="4"/>
                  </a:cubicBezTo>
                  <a:cubicBezTo>
                    <a:pt x="40" y="4"/>
                    <a:pt x="37" y="2"/>
                    <a:pt x="37" y="0"/>
                  </a:cubicBezTo>
                  <a:cubicBezTo>
                    <a:pt x="37" y="0"/>
                    <a:pt x="16" y="14"/>
                    <a:pt x="15" y="15"/>
                  </a:cubicBezTo>
                  <a:cubicBezTo>
                    <a:pt x="14" y="16"/>
                    <a:pt x="13" y="16"/>
                    <a:pt x="12" y="15"/>
                  </a:cubicBezTo>
                  <a:cubicBezTo>
                    <a:pt x="11" y="14"/>
                    <a:pt x="5" y="3"/>
                    <a:pt x="5" y="3"/>
                  </a:cubicBezTo>
                  <a:cubicBezTo>
                    <a:pt x="5" y="3"/>
                    <a:pt x="3" y="10"/>
                    <a:pt x="4" y="11"/>
                  </a:cubicBezTo>
                  <a:cubicBezTo>
                    <a:pt x="4" y="13"/>
                    <a:pt x="0" y="49"/>
                    <a:pt x="1" y="59"/>
                  </a:cubicBezTo>
                  <a:close/>
                </a:path>
              </a:pathLst>
            </a:custGeom>
            <a:solidFill>
              <a:srgbClr val="FFFFFF"/>
            </a:solidFill>
            <a:ln w="9525">
              <a:noFill/>
              <a:round/>
              <a:headEnd/>
              <a:tailEnd/>
            </a:ln>
          </p:spPr>
          <p:txBody>
            <a:bodyPr/>
            <a:lstStyle/>
            <a:p>
              <a:endParaRPr lang="zh-TW" altLang="en-US"/>
            </a:p>
          </p:txBody>
        </p:sp>
        <p:sp>
          <p:nvSpPr>
            <p:cNvPr id="101" name="Freeform 42"/>
            <p:cNvSpPr>
              <a:spLocks/>
            </p:cNvSpPr>
            <p:nvPr/>
          </p:nvSpPr>
          <p:spPr bwMode="auto">
            <a:xfrm>
              <a:off x="6874514" y="4242750"/>
              <a:ext cx="96096" cy="266164"/>
            </a:xfrm>
            <a:custGeom>
              <a:avLst/>
              <a:gdLst>
                <a:gd name="T0" fmla="*/ 0 w 17"/>
                <a:gd name="T1" fmla="*/ 2147483647 h 47"/>
                <a:gd name="T2" fmla="*/ 2147483647 w 17"/>
                <a:gd name="T3" fmla="*/ 2147483647 h 47"/>
                <a:gd name="T4" fmla="*/ 2147483647 w 17"/>
                <a:gd name="T5" fmla="*/ 1183728112 h 47"/>
                <a:gd name="T6" fmla="*/ 2147483647 w 17"/>
                <a:gd name="T7" fmla="*/ 507312048 h 47"/>
                <a:gd name="T8" fmla="*/ 1684852866 w 17"/>
                <a:gd name="T9" fmla="*/ 845520080 h 47"/>
                <a:gd name="T10" fmla="*/ 168482691 w 17"/>
                <a:gd name="T11" fmla="*/ 2147483647 h 47"/>
                <a:gd name="T12" fmla="*/ 0 w 17"/>
                <a:gd name="T13" fmla="*/ 2147483647 h 47"/>
                <a:gd name="T14" fmla="*/ 0 60000 65536"/>
                <a:gd name="T15" fmla="*/ 0 60000 65536"/>
                <a:gd name="T16" fmla="*/ 0 60000 65536"/>
                <a:gd name="T17" fmla="*/ 0 60000 65536"/>
                <a:gd name="T18" fmla="*/ 0 60000 65536"/>
                <a:gd name="T19" fmla="*/ 0 60000 65536"/>
                <a:gd name="T20" fmla="*/ 0 60000 65536"/>
                <a:gd name="T21" fmla="*/ 0 w 17"/>
                <a:gd name="T22" fmla="*/ 0 h 47"/>
                <a:gd name="T23" fmla="*/ 17 w 17"/>
                <a:gd name="T24" fmla="*/ 47 h 4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7" h="47">
                  <a:moveTo>
                    <a:pt x="0" y="47"/>
                  </a:moveTo>
                  <a:cubicBezTo>
                    <a:pt x="0" y="47"/>
                    <a:pt x="14" y="25"/>
                    <a:pt x="13" y="14"/>
                  </a:cubicBezTo>
                  <a:cubicBezTo>
                    <a:pt x="13" y="9"/>
                    <a:pt x="14" y="7"/>
                    <a:pt x="14" y="7"/>
                  </a:cubicBezTo>
                  <a:cubicBezTo>
                    <a:pt x="14" y="7"/>
                    <a:pt x="17" y="4"/>
                    <a:pt x="16" y="3"/>
                  </a:cubicBezTo>
                  <a:cubicBezTo>
                    <a:pt x="15" y="1"/>
                    <a:pt x="12" y="0"/>
                    <a:pt x="10" y="5"/>
                  </a:cubicBezTo>
                  <a:cubicBezTo>
                    <a:pt x="11" y="8"/>
                    <a:pt x="1" y="15"/>
                    <a:pt x="1" y="26"/>
                  </a:cubicBezTo>
                  <a:lnTo>
                    <a:pt x="0" y="47"/>
                  </a:lnTo>
                  <a:close/>
                </a:path>
              </a:pathLst>
            </a:custGeom>
            <a:solidFill>
              <a:schemeClr val="bg1">
                <a:lumMod val="65000"/>
              </a:schemeClr>
            </a:solidFill>
            <a:ln w="9525">
              <a:noFill/>
              <a:round/>
              <a:headEnd/>
              <a:tailEnd/>
            </a:ln>
          </p:spPr>
          <p:txBody>
            <a:bodyPr/>
            <a:lstStyle/>
            <a:p>
              <a:pPr>
                <a:defRPr/>
              </a:pPr>
              <a:endParaRPr lang="zh-TW" altLang="en-US"/>
            </a:p>
          </p:txBody>
        </p:sp>
        <p:sp>
          <p:nvSpPr>
            <p:cNvPr id="102" name="Freeform 43"/>
            <p:cNvSpPr>
              <a:spLocks/>
            </p:cNvSpPr>
            <p:nvPr/>
          </p:nvSpPr>
          <p:spPr bwMode="auto">
            <a:xfrm>
              <a:off x="6965187" y="4248279"/>
              <a:ext cx="45629" cy="39407"/>
            </a:xfrm>
            <a:custGeom>
              <a:avLst/>
              <a:gdLst>
                <a:gd name="T0" fmla="*/ 0 w 66"/>
                <a:gd name="T1" fmla="*/ 2147483647 h 57"/>
                <a:gd name="T2" fmla="*/ 0 w 66"/>
                <a:gd name="T3" fmla="*/ 0 h 57"/>
                <a:gd name="T4" fmla="*/ 2147483647 w 66"/>
                <a:gd name="T5" fmla="*/ 2147483647 h 57"/>
                <a:gd name="T6" fmla="*/ 2147483647 w 66"/>
                <a:gd name="T7" fmla="*/ 2147483647 h 57"/>
                <a:gd name="T8" fmla="*/ 0 w 66"/>
                <a:gd name="T9" fmla="*/ 2147483647 h 57"/>
                <a:gd name="T10" fmla="*/ 0 60000 65536"/>
                <a:gd name="T11" fmla="*/ 0 60000 65536"/>
                <a:gd name="T12" fmla="*/ 0 60000 65536"/>
                <a:gd name="T13" fmla="*/ 0 60000 65536"/>
                <a:gd name="T14" fmla="*/ 0 60000 65536"/>
                <a:gd name="T15" fmla="*/ 0 w 66"/>
                <a:gd name="T16" fmla="*/ 0 h 57"/>
                <a:gd name="T17" fmla="*/ 66 w 66"/>
                <a:gd name="T18" fmla="*/ 57 h 57"/>
              </a:gdLst>
              <a:ahLst/>
              <a:cxnLst>
                <a:cxn ang="T10">
                  <a:pos x="T0" y="T1"/>
                </a:cxn>
                <a:cxn ang="T11">
                  <a:pos x="T2" y="T3"/>
                </a:cxn>
                <a:cxn ang="T12">
                  <a:pos x="T4" y="T5"/>
                </a:cxn>
                <a:cxn ang="T13">
                  <a:pos x="T6" y="T7"/>
                </a:cxn>
                <a:cxn ang="T14">
                  <a:pos x="T8" y="T9"/>
                </a:cxn>
              </a:cxnLst>
              <a:rect l="T15" t="T16" r="T17" b="T18"/>
              <a:pathLst>
                <a:path w="66" h="57">
                  <a:moveTo>
                    <a:pt x="0" y="8"/>
                  </a:moveTo>
                  <a:lnTo>
                    <a:pt x="0" y="0"/>
                  </a:lnTo>
                  <a:lnTo>
                    <a:pt x="66" y="57"/>
                  </a:lnTo>
                  <a:lnTo>
                    <a:pt x="0" y="8"/>
                  </a:lnTo>
                  <a:close/>
                </a:path>
              </a:pathLst>
            </a:custGeom>
            <a:solidFill>
              <a:srgbClr val="000000"/>
            </a:solidFill>
            <a:ln w="9525">
              <a:noFill/>
              <a:round/>
              <a:headEnd/>
              <a:tailEnd/>
            </a:ln>
          </p:spPr>
          <p:txBody>
            <a:bodyPr/>
            <a:lstStyle/>
            <a:p>
              <a:endParaRPr lang="zh-TW" altLang="en-US"/>
            </a:p>
          </p:txBody>
        </p:sp>
        <p:sp>
          <p:nvSpPr>
            <p:cNvPr id="103" name="Freeform 44"/>
            <p:cNvSpPr>
              <a:spLocks/>
            </p:cNvSpPr>
            <p:nvPr/>
          </p:nvSpPr>
          <p:spPr bwMode="auto">
            <a:xfrm>
              <a:off x="6891214" y="4248279"/>
              <a:ext cx="51159" cy="39407"/>
            </a:xfrm>
            <a:custGeom>
              <a:avLst/>
              <a:gdLst>
                <a:gd name="T0" fmla="*/ 0 w 74"/>
                <a:gd name="T1" fmla="*/ 2147483647 h 57"/>
                <a:gd name="T2" fmla="*/ 2147483647 w 74"/>
                <a:gd name="T3" fmla="*/ 0 h 57"/>
                <a:gd name="T4" fmla="*/ 2147483647 w 74"/>
                <a:gd name="T5" fmla="*/ 0 h 57"/>
                <a:gd name="T6" fmla="*/ 0 w 74"/>
                <a:gd name="T7" fmla="*/ 2147483647 h 57"/>
                <a:gd name="T8" fmla="*/ 0 w 74"/>
                <a:gd name="T9" fmla="*/ 2147483647 h 57"/>
                <a:gd name="T10" fmla="*/ 0 60000 65536"/>
                <a:gd name="T11" fmla="*/ 0 60000 65536"/>
                <a:gd name="T12" fmla="*/ 0 60000 65536"/>
                <a:gd name="T13" fmla="*/ 0 60000 65536"/>
                <a:gd name="T14" fmla="*/ 0 60000 65536"/>
                <a:gd name="T15" fmla="*/ 0 w 74"/>
                <a:gd name="T16" fmla="*/ 0 h 57"/>
                <a:gd name="T17" fmla="*/ 74 w 74"/>
                <a:gd name="T18" fmla="*/ 57 h 57"/>
              </a:gdLst>
              <a:ahLst/>
              <a:cxnLst>
                <a:cxn ang="T10">
                  <a:pos x="T0" y="T1"/>
                </a:cxn>
                <a:cxn ang="T11">
                  <a:pos x="T2" y="T3"/>
                </a:cxn>
                <a:cxn ang="T12">
                  <a:pos x="T4" y="T5"/>
                </a:cxn>
                <a:cxn ang="T13">
                  <a:pos x="T6" y="T7"/>
                </a:cxn>
                <a:cxn ang="T14">
                  <a:pos x="T8" y="T9"/>
                </a:cxn>
              </a:cxnLst>
              <a:rect l="T15" t="T16" r="T17" b="T18"/>
              <a:pathLst>
                <a:path w="74" h="57">
                  <a:moveTo>
                    <a:pt x="0" y="57"/>
                  </a:moveTo>
                  <a:lnTo>
                    <a:pt x="66" y="0"/>
                  </a:lnTo>
                  <a:lnTo>
                    <a:pt x="74" y="0"/>
                  </a:lnTo>
                  <a:lnTo>
                    <a:pt x="0" y="57"/>
                  </a:lnTo>
                  <a:close/>
                </a:path>
              </a:pathLst>
            </a:custGeom>
            <a:solidFill>
              <a:srgbClr val="000000"/>
            </a:solidFill>
            <a:ln w="9525">
              <a:noFill/>
              <a:round/>
              <a:headEnd/>
              <a:tailEnd/>
            </a:ln>
          </p:spPr>
          <p:txBody>
            <a:bodyPr/>
            <a:lstStyle/>
            <a:p>
              <a:endParaRPr lang="zh-TW" altLang="en-US"/>
            </a:p>
          </p:txBody>
        </p:sp>
        <p:cxnSp>
          <p:nvCxnSpPr>
            <p:cNvPr id="104" name="直接连接符 103"/>
            <p:cNvCxnSpPr/>
            <p:nvPr/>
          </p:nvCxnSpPr>
          <p:spPr>
            <a:xfrm flipH="1">
              <a:off x="1767275" y="3266502"/>
              <a:ext cx="0" cy="1076583"/>
            </a:xfrm>
            <a:prstGeom prst="line">
              <a:avLst/>
            </a:prstGeom>
            <a:ln w="19050">
              <a:gradFill>
                <a:gsLst>
                  <a:gs pos="0">
                    <a:srgbClr val="BECCCD">
                      <a:alpha val="15000"/>
                    </a:srgbClr>
                  </a:gs>
                  <a:gs pos="50000">
                    <a:schemeClr val="bg1">
                      <a:lumMod val="50000"/>
                    </a:schemeClr>
                  </a:gs>
                  <a:gs pos="100000">
                    <a:srgbClr val="BECCCD">
                      <a:alpha val="40000"/>
                    </a:srgbClr>
                  </a:gs>
                </a:gsLst>
                <a:lin ang="5400000" scaled="0"/>
              </a:gradFill>
            </a:ln>
          </p:spPr>
          <p:style>
            <a:lnRef idx="1">
              <a:schemeClr val="accent1"/>
            </a:lnRef>
            <a:fillRef idx="0">
              <a:schemeClr val="accent1"/>
            </a:fillRef>
            <a:effectRef idx="0">
              <a:schemeClr val="accent1"/>
            </a:effectRef>
            <a:fontRef idx="minor">
              <a:schemeClr val="tx1"/>
            </a:fontRef>
          </p:style>
        </p:cxnSp>
        <p:cxnSp>
          <p:nvCxnSpPr>
            <p:cNvPr id="105" name="直接连接符 104"/>
            <p:cNvCxnSpPr/>
            <p:nvPr/>
          </p:nvCxnSpPr>
          <p:spPr>
            <a:xfrm>
              <a:off x="2441371" y="4502926"/>
              <a:ext cx="7980292" cy="0"/>
            </a:xfrm>
            <a:prstGeom prst="line">
              <a:avLst/>
            </a:prstGeom>
            <a:ln w="19050">
              <a:gradFill>
                <a:gsLst>
                  <a:gs pos="0">
                    <a:srgbClr val="BECCCD">
                      <a:alpha val="15000"/>
                    </a:srgbClr>
                  </a:gs>
                  <a:gs pos="50000">
                    <a:schemeClr val="bg1">
                      <a:lumMod val="50000"/>
                    </a:schemeClr>
                  </a:gs>
                  <a:gs pos="100000">
                    <a:srgbClr val="BECCCD">
                      <a:alpha val="40000"/>
                    </a:srgbClr>
                  </a:gs>
                </a:gsLst>
                <a:lin ang="0" scaled="0"/>
              </a:gradFill>
            </a:ln>
          </p:spPr>
          <p:style>
            <a:lnRef idx="1">
              <a:schemeClr val="accent1"/>
            </a:lnRef>
            <a:fillRef idx="0">
              <a:schemeClr val="accent1"/>
            </a:fillRef>
            <a:effectRef idx="0">
              <a:schemeClr val="accent1"/>
            </a:effectRef>
            <a:fontRef idx="minor">
              <a:schemeClr val="tx1"/>
            </a:fontRef>
          </p:style>
        </p:cxnSp>
      </p:grpSp>
      <p:cxnSp>
        <p:nvCxnSpPr>
          <p:cNvPr id="158" name="直接连接符 157"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CxnSpPr/>
          <p:nvPr/>
        </p:nvCxnSpPr>
        <p:spPr>
          <a:xfrm>
            <a:off x="3246637" y="1273629"/>
            <a:ext cx="5770860"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159" name="文本框 158"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txBox="1"/>
          <p:nvPr/>
        </p:nvSpPr>
        <p:spPr>
          <a:xfrm>
            <a:off x="4379659" y="537868"/>
            <a:ext cx="3057247" cy="523220"/>
          </a:xfrm>
          <a:prstGeom prst="rect">
            <a:avLst/>
          </a:prstGeom>
          <a:noFill/>
        </p:spPr>
        <p:txBody>
          <a:bodyPr wrap="none" rtlCol="0">
            <a:spAutoFit/>
          </a:bodyPr>
          <a:lstStyle/>
          <a:p>
            <a:r>
              <a:rPr lang="zh-CN" altLang="zh-CN" sz="2800" dirty="0">
                <a:latin typeface="KaiTi" panose="02010609060101010101" pitchFamily="49" charset="-122"/>
                <a:ea typeface="KaiTi" panose="02010609060101010101" pitchFamily="49" charset="-122"/>
              </a:rPr>
              <a:t>身份证引出的调查</a:t>
            </a:r>
            <a:endParaRPr lang="en-US" altLang="zh-CN" sz="2800" b="1" spc="500" dirty="0">
              <a:solidFill>
                <a:schemeClr val="bg1">
                  <a:lumMod val="50000"/>
                </a:schemeClr>
              </a:solidFill>
              <a:latin typeface="KaiTi" panose="02010609060101010101" pitchFamily="49" charset="-122"/>
              <a:ea typeface="KaiTi" panose="02010609060101010101" pitchFamily="49" charset="-122"/>
              <a:cs typeface="Arial" panose="020B0604020202020204" pitchFamily="34" charset="0"/>
            </a:endParaRPr>
          </a:p>
        </p:txBody>
      </p:sp>
      <p:sp>
        <p:nvSpPr>
          <p:cNvPr id="162" name="椭圆 161"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flipH="1">
            <a:off x="2686180" y="813581"/>
            <a:ext cx="157493" cy="157493"/>
          </a:xfrm>
          <a:prstGeom prst="ellipse">
            <a:avLst/>
          </a:prstGeom>
          <a:solidFill>
            <a:srgbClr val="D06F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3" name="椭圆 162"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flipH="1">
            <a:off x="2686180" y="335956"/>
            <a:ext cx="321030" cy="321030"/>
          </a:xfrm>
          <a:prstGeom prst="ellipse">
            <a:avLst/>
          </a:prstGeom>
          <a:solidFill>
            <a:srgbClr val="966481"/>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4" name="椭圆 163"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flipH="1">
            <a:off x="2991678" y="806317"/>
            <a:ext cx="219803" cy="219803"/>
          </a:xfrm>
          <a:prstGeom prst="ellipse">
            <a:avLst/>
          </a:prstGeom>
          <a:solidFill>
            <a:srgbClr val="365B7C"/>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5" name="椭圆 164"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flipH="1">
            <a:off x="2031169" y="697840"/>
            <a:ext cx="164852" cy="164852"/>
          </a:xfrm>
          <a:prstGeom prst="ellipse">
            <a:avLst/>
          </a:prstGeom>
          <a:solidFill>
            <a:srgbClr val="F779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0" name="椭圆 169"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9354354" y="755438"/>
            <a:ext cx="157493" cy="157493"/>
          </a:xfrm>
          <a:prstGeom prst="ellipse">
            <a:avLst/>
          </a:prstGeom>
          <a:solidFill>
            <a:srgbClr val="D06F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1" name="椭圆 170"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9190817" y="277813"/>
            <a:ext cx="321030" cy="321030"/>
          </a:xfrm>
          <a:prstGeom prst="ellipse">
            <a:avLst/>
          </a:prstGeom>
          <a:solidFill>
            <a:srgbClr val="966481"/>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2" name="椭圆 171"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a:off x="8986546" y="748174"/>
            <a:ext cx="219803" cy="219803"/>
          </a:xfrm>
          <a:prstGeom prst="ellipse">
            <a:avLst/>
          </a:prstGeom>
          <a:solidFill>
            <a:srgbClr val="365B7C"/>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3" name="椭圆 172"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a:off x="10002006" y="639697"/>
            <a:ext cx="164852" cy="164852"/>
          </a:xfrm>
          <a:prstGeom prst="ellipse">
            <a:avLst/>
          </a:prstGeom>
          <a:solidFill>
            <a:srgbClr val="F779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 name="e7d195523061f1c0"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hidden="1"/>
          <p:cNvSpPr txBox="1"/>
          <p:nvPr/>
        </p:nvSpPr>
        <p:spPr>
          <a:xfrm>
            <a:off x="-355600" y="1803400"/>
            <a:ext cx="293927" cy="1016000"/>
          </a:xfrm>
          <a:prstGeom prst="rect">
            <a:avLst/>
          </a:prstGeom>
          <a:noFill/>
        </p:spPr>
        <p:txBody>
          <a:bodyPr vert="wordArtVert" rtlCol="0">
            <a:spAutoFit/>
          </a:bodyPr>
          <a:lstStyle/>
          <a:p>
            <a:r>
              <a:rPr lang="en-US" altLang="zh-CN" sz="100"/>
              <a:t>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a:t>
            </a:r>
            <a:endParaRPr lang="zh-CN" altLang="en-US" sz="100"/>
          </a:p>
        </p:txBody>
      </p:sp>
      <p:sp>
        <p:nvSpPr>
          <p:cNvPr id="6" name="矩形 5"/>
          <p:cNvSpPr/>
          <p:nvPr/>
        </p:nvSpPr>
        <p:spPr>
          <a:xfrm>
            <a:off x="1352550" y="971074"/>
            <a:ext cx="9697179" cy="1477328"/>
          </a:xfrm>
          <a:prstGeom prst="rect">
            <a:avLst/>
          </a:prstGeom>
        </p:spPr>
        <p:txBody>
          <a:bodyPr wrap="square">
            <a:spAutoFit/>
          </a:bodyPr>
          <a:lstStyle/>
          <a:p>
            <a:endParaRPr lang="zh-CN" altLang="zh-CN" dirty="0"/>
          </a:p>
          <a:p>
            <a:endParaRPr lang="zh-CN" altLang="zh-CN" dirty="0"/>
          </a:p>
          <a:p>
            <a:endParaRPr lang="zh-CN" altLang="en-US" dirty="0"/>
          </a:p>
          <a:p>
            <a:endParaRPr lang="zh-CN" altLang="zh-CN" dirty="0"/>
          </a:p>
          <a:p>
            <a:endParaRPr lang="zh-CN" altLang="zh-CN" dirty="0"/>
          </a:p>
        </p:txBody>
      </p:sp>
      <p:sp>
        <p:nvSpPr>
          <p:cNvPr id="62" name="矩形 61"/>
          <p:cNvSpPr/>
          <p:nvPr/>
        </p:nvSpPr>
        <p:spPr>
          <a:xfrm>
            <a:off x="1138301" y="1220527"/>
            <a:ext cx="10327300" cy="369332"/>
          </a:xfrm>
          <a:prstGeom prst="rect">
            <a:avLst/>
          </a:prstGeom>
        </p:spPr>
        <p:txBody>
          <a:bodyPr wrap="square">
            <a:spAutoFit/>
          </a:bodyPr>
          <a:lstStyle/>
          <a:p>
            <a:endParaRPr lang="zh-CN" altLang="zh-CN" dirty="0"/>
          </a:p>
        </p:txBody>
      </p:sp>
      <p:sp>
        <p:nvSpPr>
          <p:cNvPr id="63" name="矩形 62"/>
          <p:cNvSpPr/>
          <p:nvPr/>
        </p:nvSpPr>
        <p:spPr>
          <a:xfrm>
            <a:off x="659944" y="1132734"/>
            <a:ext cx="10762567" cy="6001643"/>
          </a:xfrm>
          <a:prstGeom prst="rect">
            <a:avLst/>
          </a:prstGeom>
        </p:spPr>
        <p:txBody>
          <a:bodyPr wrap="square">
            <a:spAutoFit/>
          </a:bodyPr>
          <a:lstStyle/>
          <a:p>
            <a:r>
              <a:rPr lang="en-US" altLang="zh-CN" sz="2400" dirty="0">
                <a:latin typeface="KaiTi" panose="02010609060101010101" pitchFamily="49" charset="-122"/>
                <a:ea typeface="KaiTi" panose="02010609060101010101" pitchFamily="49" charset="-122"/>
              </a:rPr>
              <a:t>2011</a:t>
            </a:r>
            <a:r>
              <a:rPr lang="zh-CN" altLang="zh-CN" sz="2400" dirty="0">
                <a:latin typeface="KaiTi" panose="02010609060101010101" pitchFamily="49" charset="-122"/>
                <a:ea typeface="KaiTi" panose="02010609060101010101" pitchFamily="49" charset="-122"/>
              </a:rPr>
              <a:t>年</a:t>
            </a:r>
            <a:r>
              <a:rPr lang="en-US" altLang="zh-CN" sz="2400" dirty="0">
                <a:latin typeface="KaiTi" panose="02010609060101010101" pitchFamily="49" charset="-122"/>
                <a:ea typeface="KaiTi" panose="02010609060101010101" pitchFamily="49" charset="-122"/>
              </a:rPr>
              <a:t>8</a:t>
            </a:r>
            <a:r>
              <a:rPr lang="zh-CN" altLang="zh-CN" sz="2400" dirty="0">
                <a:latin typeface="KaiTi" panose="02010609060101010101" pitchFamily="49" charset="-122"/>
                <a:ea typeface="KaiTi" panose="02010609060101010101" pitchFamily="49" charset="-122"/>
              </a:rPr>
              <a:t>月，公司老总的朋友介绍了一位品牌总监来公司就职。老总一声令下，一切招聘流程全免，并由其秘书亲自陪伴直接办理入职。在办理入职手续时，该同志不能提供身份证、学历证等有效证件，只是报了一个身份证号码，说三天以后快递过来人力资源部在请示老板同意后为其办理了入职，而部门也对这位“人才”立即安排了上岗。</a:t>
            </a:r>
            <a:endParaRPr lang="en-US" altLang="zh-CN" sz="2400" dirty="0">
              <a:latin typeface="KaiTi" panose="02010609060101010101" pitchFamily="49" charset="-122"/>
              <a:ea typeface="KaiTi" panose="02010609060101010101" pitchFamily="49" charset="-122"/>
            </a:endParaRPr>
          </a:p>
          <a:p>
            <a:r>
              <a:rPr lang="zh-CN" altLang="zh-CN" sz="2400" dirty="0">
                <a:latin typeface="KaiTi" panose="02010609060101010101" pitchFamily="49" charset="-122"/>
                <a:ea typeface="KaiTi" panose="02010609060101010101" pitchFamily="49" charset="-122"/>
              </a:rPr>
              <a:t>然而，时间过去了一周也没能将身份证寄来，期间人力资源部曾两次催促，并说服老板同意后开始对该同志进行背景调查。</a:t>
            </a:r>
          </a:p>
          <a:p>
            <a:r>
              <a:rPr lang="zh-CN" altLang="zh-CN" sz="2400" dirty="0">
                <a:latin typeface="KaiTi" panose="02010609060101010101" pitchFamily="49" charset="-122"/>
                <a:ea typeface="KaiTi" panose="02010609060101010101" pitchFamily="49" charset="-122"/>
              </a:rPr>
              <a:t>首先通过他提供的身份证号码进行了身份真伪的确认，结果核验结果是：“无照片”、“不一致”。为了排除名字书写的错误，我们把该同志的名字进行了</a:t>
            </a:r>
            <a:r>
              <a:rPr lang="en-US" altLang="zh-CN" sz="2400" dirty="0">
                <a:latin typeface="KaiTi" panose="02010609060101010101" pitchFamily="49" charset="-122"/>
                <a:ea typeface="KaiTi" panose="02010609060101010101" pitchFamily="49" charset="-122"/>
              </a:rPr>
              <a:t>N</a:t>
            </a:r>
            <a:r>
              <a:rPr lang="zh-CN" altLang="zh-CN" sz="2400" dirty="0">
                <a:latin typeface="KaiTi" panose="02010609060101010101" pitchFamily="49" charset="-122"/>
                <a:ea typeface="KaiTi" panose="02010609060101010101" pitchFamily="49" charset="-122"/>
              </a:rPr>
              <a:t>个∕次“中国字”的组合验证，一直未果。而我们另一组背调人员也发现该同志行业内口碑较差，喜欢拉帮结伙，并且还有与行业内另一名从业者因争聘一个职位而在应聘单位门外互相谩骂的“光辉事迹”。我们把这些情况通报给老总。鉴于此，在充分掌握确凿的背调资料以后，我们撰写了详细的《背景调查报告》，而老总也在这期间明显感觉到了这位“人才”的“分量”，终于痛下决心与其“分手”。但也因此造成了不必要的人财物力的浪费。</a:t>
            </a:r>
          </a:p>
          <a:p>
            <a:endParaRPr lang="zh-CN" altLang="en-US" sz="2400" dirty="0">
              <a:latin typeface="KaiTi" panose="02010609060101010101" pitchFamily="49" charset="-122"/>
              <a:ea typeface="KaiTi" panose="02010609060101010101" pitchFamily="49" charset="-122"/>
            </a:endParaRPr>
          </a:p>
        </p:txBody>
      </p:sp>
    </p:spTree>
    <p:extLst>
      <p:ext uri="{BB962C8B-B14F-4D97-AF65-F5344CB8AC3E}">
        <p14:creationId xmlns:p14="http://schemas.microsoft.com/office/powerpoint/2010/main" val="4161767711"/>
      </p:ext>
    </p:extLst>
  </p:cSld>
  <p:clrMapOvr>
    <a:masterClrMapping/>
  </p:clrMapOvr>
  <p:transition spd="slow" advTm="0">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4" presetClass="entr" presetSubtype="10" fill="hold"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randombar(horizontal)">
                                      <p:cBhvr>
                                        <p:cTn id="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矩形 24"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549157" y="-975631"/>
            <a:ext cx="583096" cy="838080"/>
          </a:xfrm>
          <a:prstGeom prst="rect">
            <a:avLst/>
          </a:prstGeom>
          <a:solidFill>
            <a:srgbClr val="365B7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 name="矩形 25"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1132253" y="-975631"/>
            <a:ext cx="583096" cy="838080"/>
          </a:xfrm>
          <a:prstGeom prst="rect">
            <a:avLst/>
          </a:prstGeom>
          <a:solidFill>
            <a:srgbClr val="96648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 name="矩形 26"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1715349" y="-975631"/>
            <a:ext cx="583096" cy="838080"/>
          </a:xfrm>
          <a:prstGeom prst="rect">
            <a:avLst/>
          </a:prstGeom>
          <a:solidFill>
            <a:srgbClr val="D06F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 name="矩形 27"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2298446" y="-975631"/>
            <a:ext cx="583096" cy="838080"/>
          </a:xfrm>
          <a:prstGeom prst="rect">
            <a:avLst/>
          </a:prstGeom>
          <a:solidFill>
            <a:srgbClr val="F779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 name="矩形 28"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2881542" y="-975631"/>
            <a:ext cx="583096" cy="838080"/>
          </a:xfrm>
          <a:prstGeom prst="rect">
            <a:avLst/>
          </a:prstGeom>
          <a:solidFill>
            <a:srgbClr val="F8AD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6" name="组合 5"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GrpSpPr/>
          <p:nvPr/>
        </p:nvGrpSpPr>
        <p:grpSpPr>
          <a:xfrm>
            <a:off x="849565" y="1733754"/>
            <a:ext cx="1891633" cy="1891633"/>
            <a:chOff x="831765" y="1948847"/>
            <a:chExt cx="1891633" cy="1891633"/>
          </a:xfrm>
        </p:grpSpPr>
        <p:grpSp>
          <p:nvGrpSpPr>
            <p:cNvPr id="4" name="组合 3"/>
            <p:cNvGrpSpPr/>
            <p:nvPr/>
          </p:nvGrpSpPr>
          <p:grpSpPr>
            <a:xfrm>
              <a:off x="831765" y="1948847"/>
              <a:ext cx="1891633" cy="1891633"/>
              <a:chOff x="1375509" y="1976984"/>
              <a:chExt cx="2018000" cy="2018000"/>
            </a:xfrm>
          </p:grpSpPr>
          <p:sp>
            <p:nvSpPr>
              <p:cNvPr id="18" name="椭圆 17" descr="e7d195523061f1c0deeec63e560781cfd59afb0ea006f2a87ABB68BF51EA6619813959095094C18C62A12F549504892A4AAA8C1554C6663626E05CA27F281A14E6983772AFC3FB97135759321DEA3D709AACD122C08E6ED1C77BAD4A88EF4CD28A80260D8F97957F436F83C1F553EF0169027D0DBFA7A77088E1513DBDFC101C4B4DFF310B01A5021663E46B6BC2AAB5"/>
              <p:cNvSpPr>
                <a:spLocks noChangeAspect="1"/>
              </p:cNvSpPr>
              <p:nvPr/>
            </p:nvSpPr>
            <p:spPr>
              <a:xfrm>
                <a:off x="1375509" y="1976984"/>
                <a:ext cx="2018000" cy="2018000"/>
              </a:xfrm>
              <a:prstGeom prst="ellipse">
                <a:avLst/>
              </a:prstGeom>
              <a:gradFill>
                <a:gsLst>
                  <a:gs pos="0">
                    <a:schemeClr val="bg1"/>
                  </a:gs>
                  <a:gs pos="100000">
                    <a:srgbClr val="C7C7C7"/>
                  </a:gs>
                </a:gsLst>
                <a:lin ang="13200000" scaled="0"/>
              </a:gradFill>
              <a:ln w="22225">
                <a:solidFill>
                  <a:schemeClr val="bg1"/>
                </a:solidFill>
              </a:ln>
              <a:effectLst>
                <a:outerShdw blurRad="393700" dist="1270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 name="任意多边形 16"/>
              <p:cNvSpPr/>
              <p:nvPr/>
            </p:nvSpPr>
            <p:spPr>
              <a:xfrm rot="5400000">
                <a:off x="1220020" y="2637800"/>
                <a:ext cx="1007034" cy="694933"/>
              </a:xfrm>
              <a:custGeom>
                <a:avLst/>
                <a:gdLst>
                  <a:gd name="connsiteX0" fmla="*/ 0 w 1007034"/>
                  <a:gd name="connsiteY0" fmla="*/ 555348 h 694933"/>
                  <a:gd name="connsiteX1" fmla="*/ 322102 w 1007034"/>
                  <a:gd name="connsiteY1" fmla="*/ 0 h 694933"/>
                  <a:gd name="connsiteX2" fmla="*/ 392164 w 1007034"/>
                  <a:gd name="connsiteY2" fmla="*/ 21748 h 694933"/>
                  <a:gd name="connsiteX3" fmla="*/ 503517 w 1007034"/>
                  <a:gd name="connsiteY3" fmla="*/ 32974 h 694933"/>
                  <a:gd name="connsiteX4" fmla="*/ 614869 w 1007034"/>
                  <a:gd name="connsiteY4" fmla="*/ 21748 h 694933"/>
                  <a:gd name="connsiteX5" fmla="*/ 684932 w 1007034"/>
                  <a:gd name="connsiteY5" fmla="*/ 0 h 694933"/>
                  <a:gd name="connsiteX6" fmla="*/ 1007034 w 1007034"/>
                  <a:gd name="connsiteY6" fmla="*/ 555347 h 694933"/>
                  <a:gd name="connsiteX7" fmla="*/ 895766 w 1007034"/>
                  <a:gd name="connsiteY7" fmla="*/ 615742 h 694933"/>
                  <a:gd name="connsiteX8" fmla="*/ 503516 w 1007034"/>
                  <a:gd name="connsiteY8" fmla="*/ 694933 h 694933"/>
                  <a:gd name="connsiteX9" fmla="*/ 111266 w 1007034"/>
                  <a:gd name="connsiteY9" fmla="*/ 615742 h 694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07034" h="694933">
                    <a:moveTo>
                      <a:pt x="0" y="555348"/>
                    </a:moveTo>
                    <a:lnTo>
                      <a:pt x="322102" y="0"/>
                    </a:lnTo>
                    <a:lnTo>
                      <a:pt x="392164" y="21748"/>
                    </a:lnTo>
                    <a:cubicBezTo>
                      <a:pt x="428132" y="29108"/>
                      <a:pt x="465373" y="32974"/>
                      <a:pt x="503517" y="32974"/>
                    </a:cubicBezTo>
                    <a:cubicBezTo>
                      <a:pt x="541660" y="32974"/>
                      <a:pt x="578901" y="29108"/>
                      <a:pt x="614869" y="21748"/>
                    </a:cubicBezTo>
                    <a:lnTo>
                      <a:pt x="684932" y="0"/>
                    </a:lnTo>
                    <a:lnTo>
                      <a:pt x="1007034" y="555347"/>
                    </a:lnTo>
                    <a:lnTo>
                      <a:pt x="895766" y="615742"/>
                    </a:lnTo>
                    <a:cubicBezTo>
                      <a:pt x="775204" y="666735"/>
                      <a:pt x="642653" y="694933"/>
                      <a:pt x="503516" y="694933"/>
                    </a:cubicBezTo>
                    <a:cubicBezTo>
                      <a:pt x="364379" y="694933"/>
                      <a:pt x="231828" y="666735"/>
                      <a:pt x="111266" y="615742"/>
                    </a:cubicBezTo>
                    <a:close/>
                  </a:path>
                </a:pathLst>
              </a:custGeom>
              <a:solidFill>
                <a:srgbClr val="365B7C"/>
              </a:solidFill>
              <a:ln>
                <a:noFill/>
              </a:ln>
              <a:effectLst>
                <a:innerShdw blurRad="63500" dist="381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54" name="TextBox 36"/>
            <p:cNvSpPr txBox="1"/>
            <p:nvPr/>
          </p:nvSpPr>
          <p:spPr>
            <a:xfrm>
              <a:off x="858755" y="2663829"/>
              <a:ext cx="674768" cy="461665"/>
            </a:xfrm>
            <a:prstGeom prst="rect">
              <a:avLst/>
            </a:prstGeom>
            <a:noFill/>
          </p:spPr>
          <p:txBody>
            <a:bodyPr wrap="square" rtlCol="0">
              <a:spAutoFit/>
            </a:bodyPr>
            <a:lstStyle/>
            <a:p>
              <a:r>
                <a:rPr lang="en-US" altLang="zh-CN" sz="2400" b="1" dirty="0">
                  <a:solidFill>
                    <a:schemeClr val="bg1"/>
                  </a:solidFill>
                  <a:latin typeface="Arial" panose="020B0604020202020204" pitchFamily="34" charset="0"/>
                  <a:cs typeface="Arial" panose="020B0604020202020204" pitchFamily="34" charset="0"/>
                </a:rPr>
                <a:t>01</a:t>
              </a:r>
              <a:endParaRPr lang="zh-CN" altLang="en-US" sz="2400" b="1" dirty="0">
                <a:solidFill>
                  <a:schemeClr val="bg1"/>
                </a:solidFill>
                <a:latin typeface="Arial" panose="020B0604020202020204" pitchFamily="34" charset="0"/>
                <a:cs typeface="Arial" panose="020B0604020202020204" pitchFamily="34" charset="0"/>
              </a:endParaRPr>
            </a:p>
          </p:txBody>
        </p:sp>
        <p:sp>
          <p:nvSpPr>
            <p:cNvPr id="58" name="Freeform 48"/>
            <p:cNvSpPr>
              <a:spLocks noEditPoints="1"/>
            </p:cNvSpPr>
            <p:nvPr/>
          </p:nvSpPr>
          <p:spPr bwMode="auto">
            <a:xfrm>
              <a:off x="1822373" y="2622634"/>
              <a:ext cx="490056" cy="469081"/>
            </a:xfrm>
            <a:custGeom>
              <a:avLst/>
              <a:gdLst>
                <a:gd name="T0" fmla="*/ 419 w 628"/>
                <a:gd name="T1" fmla="*/ 232 h 600"/>
                <a:gd name="T2" fmla="*/ 411 w 628"/>
                <a:gd name="T3" fmla="*/ 249 h 600"/>
                <a:gd name="T4" fmla="*/ 408 w 628"/>
                <a:gd name="T5" fmla="*/ 261 h 600"/>
                <a:gd name="T6" fmla="*/ 409 w 628"/>
                <a:gd name="T7" fmla="*/ 283 h 600"/>
                <a:gd name="T8" fmla="*/ 417 w 628"/>
                <a:gd name="T9" fmla="*/ 304 h 600"/>
                <a:gd name="T10" fmla="*/ 424 w 628"/>
                <a:gd name="T11" fmla="*/ 315 h 600"/>
                <a:gd name="T12" fmla="*/ 441 w 628"/>
                <a:gd name="T13" fmla="*/ 330 h 600"/>
                <a:gd name="T14" fmla="*/ 453 w 628"/>
                <a:gd name="T15" fmla="*/ 335 h 600"/>
                <a:gd name="T16" fmla="*/ 478 w 628"/>
                <a:gd name="T17" fmla="*/ 200 h 600"/>
                <a:gd name="T18" fmla="*/ 449 w 628"/>
                <a:gd name="T19" fmla="*/ 206 h 600"/>
                <a:gd name="T20" fmla="*/ 433 w 628"/>
                <a:gd name="T21" fmla="*/ 216 h 600"/>
                <a:gd name="T22" fmla="*/ 425 w 628"/>
                <a:gd name="T23" fmla="*/ 224 h 600"/>
                <a:gd name="T24" fmla="*/ 384 w 628"/>
                <a:gd name="T25" fmla="*/ 70 h 600"/>
                <a:gd name="T26" fmla="*/ 314 w 628"/>
                <a:gd name="T27" fmla="*/ 140 h 600"/>
                <a:gd name="T28" fmla="*/ 379 w 628"/>
                <a:gd name="T29" fmla="*/ 283 h 600"/>
                <a:gd name="T30" fmla="*/ 379 w 628"/>
                <a:gd name="T31" fmla="*/ 254 h 600"/>
                <a:gd name="T32" fmla="*/ 359 w 628"/>
                <a:gd name="T33" fmla="*/ 154 h 600"/>
                <a:gd name="T34" fmla="*/ 250 w 628"/>
                <a:gd name="T35" fmla="*/ 270 h 600"/>
                <a:gd name="T36" fmla="*/ 314 w 628"/>
                <a:gd name="T37" fmla="*/ 396 h 600"/>
                <a:gd name="T38" fmla="*/ 282 w 628"/>
                <a:gd name="T39" fmla="*/ 400 h 600"/>
                <a:gd name="T40" fmla="*/ 267 w 628"/>
                <a:gd name="T41" fmla="*/ 382 h 600"/>
                <a:gd name="T42" fmla="*/ 257 w 628"/>
                <a:gd name="T43" fmla="*/ 374 h 600"/>
                <a:gd name="T44" fmla="*/ 214 w 628"/>
                <a:gd name="T45" fmla="*/ 356 h 600"/>
                <a:gd name="T46" fmla="*/ 195 w 628"/>
                <a:gd name="T47" fmla="*/ 354 h 600"/>
                <a:gd name="T48" fmla="*/ 0 w 628"/>
                <a:gd name="T49" fmla="*/ 600 h 600"/>
                <a:gd name="T50" fmla="*/ 83 w 628"/>
                <a:gd name="T51" fmla="*/ 454 h 600"/>
                <a:gd name="T52" fmla="*/ 216 w 628"/>
                <a:gd name="T53" fmla="*/ 454 h 600"/>
                <a:gd name="T54" fmla="*/ 301 w 628"/>
                <a:gd name="T55" fmla="*/ 600 h 600"/>
                <a:gd name="T56" fmla="*/ 282 w 628"/>
                <a:gd name="T57" fmla="*/ 400 h 600"/>
                <a:gd name="T58" fmla="*/ 433 w 628"/>
                <a:gd name="T59" fmla="*/ 354 h 600"/>
                <a:gd name="T60" fmla="*/ 413 w 628"/>
                <a:gd name="T61" fmla="*/ 356 h 600"/>
                <a:gd name="T62" fmla="*/ 361 w 628"/>
                <a:gd name="T63" fmla="*/ 382 h 600"/>
                <a:gd name="T64" fmla="*/ 353 w 628"/>
                <a:gd name="T65" fmla="*/ 391 h 600"/>
                <a:gd name="T66" fmla="*/ 389 w 628"/>
                <a:gd name="T67" fmla="*/ 600 h 600"/>
                <a:gd name="T68" fmla="*/ 410 w 628"/>
                <a:gd name="T69" fmla="*/ 600 h 600"/>
                <a:gd name="T70" fmla="*/ 564 w 628"/>
                <a:gd name="T71" fmla="*/ 454 h 600"/>
                <a:gd name="T72" fmla="*/ 628 w 628"/>
                <a:gd name="T73" fmla="*/ 460 h 600"/>
                <a:gd name="T74" fmla="*/ 151 w 628"/>
                <a:gd name="T75" fmla="*/ 340 h 600"/>
                <a:gd name="T76" fmla="*/ 186 w 628"/>
                <a:gd name="T77" fmla="*/ 330 h 600"/>
                <a:gd name="T78" fmla="*/ 196 w 628"/>
                <a:gd name="T79" fmla="*/ 323 h 600"/>
                <a:gd name="T80" fmla="*/ 216 w 628"/>
                <a:gd name="T81" fmla="*/ 295 h 600"/>
                <a:gd name="T82" fmla="*/ 219 w 628"/>
                <a:gd name="T83" fmla="*/ 281 h 600"/>
                <a:gd name="T84" fmla="*/ 219 w 628"/>
                <a:gd name="T85" fmla="*/ 258 h 600"/>
                <a:gd name="T86" fmla="*/ 214 w 628"/>
                <a:gd name="T87" fmla="*/ 241 h 600"/>
                <a:gd name="T88" fmla="*/ 208 w 628"/>
                <a:gd name="T89" fmla="*/ 231 h 600"/>
                <a:gd name="T90" fmla="*/ 195 w 628"/>
                <a:gd name="T91" fmla="*/ 217 h 600"/>
                <a:gd name="T92" fmla="*/ 186 w 628"/>
                <a:gd name="T93" fmla="*/ 210 h 600"/>
                <a:gd name="T94" fmla="*/ 151 w 628"/>
                <a:gd name="T95" fmla="*/ 200 h 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28" h="600">
                  <a:moveTo>
                    <a:pt x="425" y="224"/>
                  </a:moveTo>
                  <a:cubicBezTo>
                    <a:pt x="423" y="226"/>
                    <a:pt x="421" y="229"/>
                    <a:pt x="420" y="231"/>
                  </a:cubicBezTo>
                  <a:cubicBezTo>
                    <a:pt x="419" y="231"/>
                    <a:pt x="419" y="232"/>
                    <a:pt x="419" y="232"/>
                  </a:cubicBezTo>
                  <a:cubicBezTo>
                    <a:pt x="418" y="234"/>
                    <a:pt x="416" y="236"/>
                    <a:pt x="415" y="239"/>
                  </a:cubicBezTo>
                  <a:cubicBezTo>
                    <a:pt x="415" y="240"/>
                    <a:pt x="414" y="240"/>
                    <a:pt x="414" y="241"/>
                  </a:cubicBezTo>
                  <a:cubicBezTo>
                    <a:pt x="413" y="244"/>
                    <a:pt x="412" y="246"/>
                    <a:pt x="411" y="249"/>
                  </a:cubicBezTo>
                  <a:cubicBezTo>
                    <a:pt x="411" y="249"/>
                    <a:pt x="411" y="250"/>
                    <a:pt x="411" y="250"/>
                  </a:cubicBezTo>
                  <a:cubicBezTo>
                    <a:pt x="410" y="253"/>
                    <a:pt x="409" y="255"/>
                    <a:pt x="409" y="258"/>
                  </a:cubicBezTo>
                  <a:cubicBezTo>
                    <a:pt x="409" y="259"/>
                    <a:pt x="409" y="260"/>
                    <a:pt x="408" y="261"/>
                  </a:cubicBezTo>
                  <a:cubicBezTo>
                    <a:pt x="408" y="264"/>
                    <a:pt x="408" y="267"/>
                    <a:pt x="408" y="270"/>
                  </a:cubicBezTo>
                  <a:cubicBezTo>
                    <a:pt x="408" y="274"/>
                    <a:pt x="408" y="278"/>
                    <a:pt x="409" y="281"/>
                  </a:cubicBezTo>
                  <a:cubicBezTo>
                    <a:pt x="409" y="282"/>
                    <a:pt x="409" y="283"/>
                    <a:pt x="409" y="283"/>
                  </a:cubicBezTo>
                  <a:cubicBezTo>
                    <a:pt x="410" y="287"/>
                    <a:pt x="411" y="290"/>
                    <a:pt x="412" y="293"/>
                  </a:cubicBezTo>
                  <a:cubicBezTo>
                    <a:pt x="412" y="294"/>
                    <a:pt x="412" y="294"/>
                    <a:pt x="412" y="295"/>
                  </a:cubicBezTo>
                  <a:cubicBezTo>
                    <a:pt x="414" y="298"/>
                    <a:pt x="415" y="301"/>
                    <a:pt x="417" y="304"/>
                  </a:cubicBezTo>
                  <a:cubicBezTo>
                    <a:pt x="417" y="305"/>
                    <a:pt x="417" y="305"/>
                    <a:pt x="418" y="306"/>
                  </a:cubicBezTo>
                  <a:cubicBezTo>
                    <a:pt x="420" y="309"/>
                    <a:pt x="422" y="312"/>
                    <a:pt x="424" y="315"/>
                  </a:cubicBezTo>
                  <a:cubicBezTo>
                    <a:pt x="424" y="315"/>
                    <a:pt x="424" y="315"/>
                    <a:pt x="424" y="315"/>
                  </a:cubicBezTo>
                  <a:cubicBezTo>
                    <a:pt x="427" y="318"/>
                    <a:pt x="429" y="320"/>
                    <a:pt x="432" y="323"/>
                  </a:cubicBezTo>
                  <a:cubicBezTo>
                    <a:pt x="432" y="323"/>
                    <a:pt x="432" y="323"/>
                    <a:pt x="432" y="323"/>
                  </a:cubicBezTo>
                  <a:cubicBezTo>
                    <a:pt x="435" y="326"/>
                    <a:pt x="438" y="328"/>
                    <a:pt x="441" y="330"/>
                  </a:cubicBezTo>
                  <a:cubicBezTo>
                    <a:pt x="442" y="330"/>
                    <a:pt x="442" y="330"/>
                    <a:pt x="442" y="330"/>
                  </a:cubicBezTo>
                  <a:cubicBezTo>
                    <a:pt x="446" y="332"/>
                    <a:pt x="449" y="334"/>
                    <a:pt x="452" y="335"/>
                  </a:cubicBezTo>
                  <a:cubicBezTo>
                    <a:pt x="453" y="335"/>
                    <a:pt x="453" y="335"/>
                    <a:pt x="453" y="335"/>
                  </a:cubicBezTo>
                  <a:cubicBezTo>
                    <a:pt x="461" y="338"/>
                    <a:pt x="469" y="340"/>
                    <a:pt x="478" y="340"/>
                  </a:cubicBezTo>
                  <a:cubicBezTo>
                    <a:pt x="516" y="340"/>
                    <a:pt x="547" y="309"/>
                    <a:pt x="547" y="270"/>
                  </a:cubicBezTo>
                  <a:cubicBezTo>
                    <a:pt x="547" y="231"/>
                    <a:pt x="516" y="200"/>
                    <a:pt x="478" y="200"/>
                  </a:cubicBezTo>
                  <a:cubicBezTo>
                    <a:pt x="468" y="200"/>
                    <a:pt x="458" y="202"/>
                    <a:pt x="450" y="206"/>
                  </a:cubicBezTo>
                  <a:cubicBezTo>
                    <a:pt x="450" y="206"/>
                    <a:pt x="450" y="206"/>
                    <a:pt x="450" y="206"/>
                  </a:cubicBezTo>
                  <a:cubicBezTo>
                    <a:pt x="449" y="206"/>
                    <a:pt x="449" y="206"/>
                    <a:pt x="449" y="206"/>
                  </a:cubicBezTo>
                  <a:cubicBezTo>
                    <a:pt x="446" y="208"/>
                    <a:pt x="444" y="209"/>
                    <a:pt x="442" y="210"/>
                  </a:cubicBezTo>
                  <a:cubicBezTo>
                    <a:pt x="441" y="210"/>
                    <a:pt x="441" y="211"/>
                    <a:pt x="440" y="211"/>
                  </a:cubicBezTo>
                  <a:cubicBezTo>
                    <a:pt x="438" y="213"/>
                    <a:pt x="435" y="215"/>
                    <a:pt x="433" y="216"/>
                  </a:cubicBezTo>
                  <a:cubicBezTo>
                    <a:pt x="433" y="217"/>
                    <a:pt x="432" y="217"/>
                    <a:pt x="432" y="217"/>
                  </a:cubicBezTo>
                  <a:cubicBezTo>
                    <a:pt x="430" y="219"/>
                    <a:pt x="428" y="221"/>
                    <a:pt x="426" y="223"/>
                  </a:cubicBezTo>
                  <a:cubicBezTo>
                    <a:pt x="426" y="223"/>
                    <a:pt x="425" y="224"/>
                    <a:pt x="425" y="224"/>
                  </a:cubicBezTo>
                  <a:close/>
                  <a:moveTo>
                    <a:pt x="314" y="140"/>
                  </a:moveTo>
                  <a:lnTo>
                    <a:pt x="314" y="140"/>
                  </a:lnTo>
                  <a:cubicBezTo>
                    <a:pt x="353" y="140"/>
                    <a:pt x="384" y="108"/>
                    <a:pt x="384" y="70"/>
                  </a:cubicBezTo>
                  <a:cubicBezTo>
                    <a:pt x="384" y="31"/>
                    <a:pt x="353" y="0"/>
                    <a:pt x="314" y="0"/>
                  </a:cubicBezTo>
                  <a:cubicBezTo>
                    <a:pt x="275" y="0"/>
                    <a:pt x="244" y="31"/>
                    <a:pt x="244" y="70"/>
                  </a:cubicBezTo>
                  <a:cubicBezTo>
                    <a:pt x="244" y="108"/>
                    <a:pt x="275" y="140"/>
                    <a:pt x="314" y="140"/>
                  </a:cubicBezTo>
                  <a:close/>
                  <a:moveTo>
                    <a:pt x="379" y="336"/>
                  </a:moveTo>
                  <a:lnTo>
                    <a:pt x="379" y="336"/>
                  </a:lnTo>
                  <a:lnTo>
                    <a:pt x="379" y="283"/>
                  </a:lnTo>
                  <a:cubicBezTo>
                    <a:pt x="379" y="279"/>
                    <a:pt x="378" y="274"/>
                    <a:pt x="378" y="270"/>
                  </a:cubicBezTo>
                  <a:cubicBezTo>
                    <a:pt x="378" y="266"/>
                    <a:pt x="379" y="262"/>
                    <a:pt x="379" y="257"/>
                  </a:cubicBezTo>
                  <a:lnTo>
                    <a:pt x="379" y="254"/>
                  </a:lnTo>
                  <a:lnTo>
                    <a:pt x="380" y="254"/>
                  </a:lnTo>
                  <a:cubicBezTo>
                    <a:pt x="385" y="223"/>
                    <a:pt x="404" y="197"/>
                    <a:pt x="431" y="183"/>
                  </a:cubicBezTo>
                  <a:cubicBezTo>
                    <a:pt x="412" y="165"/>
                    <a:pt x="387" y="154"/>
                    <a:pt x="359" y="154"/>
                  </a:cubicBezTo>
                  <a:lnTo>
                    <a:pt x="269" y="154"/>
                  </a:lnTo>
                  <a:cubicBezTo>
                    <a:pt x="241" y="154"/>
                    <a:pt x="216" y="165"/>
                    <a:pt x="197" y="183"/>
                  </a:cubicBezTo>
                  <a:cubicBezTo>
                    <a:pt x="228" y="199"/>
                    <a:pt x="250" y="232"/>
                    <a:pt x="250" y="270"/>
                  </a:cubicBezTo>
                  <a:cubicBezTo>
                    <a:pt x="250" y="278"/>
                    <a:pt x="249" y="285"/>
                    <a:pt x="247" y="293"/>
                  </a:cubicBezTo>
                  <a:lnTo>
                    <a:pt x="247" y="335"/>
                  </a:lnTo>
                  <a:cubicBezTo>
                    <a:pt x="276" y="347"/>
                    <a:pt x="299" y="369"/>
                    <a:pt x="314" y="396"/>
                  </a:cubicBezTo>
                  <a:cubicBezTo>
                    <a:pt x="328" y="369"/>
                    <a:pt x="352" y="348"/>
                    <a:pt x="379" y="336"/>
                  </a:cubicBezTo>
                  <a:close/>
                  <a:moveTo>
                    <a:pt x="282" y="400"/>
                  </a:moveTo>
                  <a:lnTo>
                    <a:pt x="282" y="400"/>
                  </a:lnTo>
                  <a:cubicBezTo>
                    <a:pt x="280" y="397"/>
                    <a:pt x="278" y="394"/>
                    <a:pt x="275" y="391"/>
                  </a:cubicBezTo>
                  <a:cubicBezTo>
                    <a:pt x="275" y="390"/>
                    <a:pt x="274" y="390"/>
                    <a:pt x="274" y="390"/>
                  </a:cubicBezTo>
                  <a:cubicBezTo>
                    <a:pt x="272" y="387"/>
                    <a:pt x="270" y="385"/>
                    <a:pt x="267" y="382"/>
                  </a:cubicBezTo>
                  <a:cubicBezTo>
                    <a:pt x="267" y="382"/>
                    <a:pt x="266" y="382"/>
                    <a:pt x="266" y="381"/>
                  </a:cubicBezTo>
                  <a:cubicBezTo>
                    <a:pt x="263" y="379"/>
                    <a:pt x="261" y="377"/>
                    <a:pt x="258" y="375"/>
                  </a:cubicBezTo>
                  <a:cubicBezTo>
                    <a:pt x="257" y="374"/>
                    <a:pt x="257" y="374"/>
                    <a:pt x="257" y="374"/>
                  </a:cubicBezTo>
                  <a:cubicBezTo>
                    <a:pt x="247" y="367"/>
                    <a:pt x="237" y="362"/>
                    <a:pt x="225" y="359"/>
                  </a:cubicBezTo>
                  <a:cubicBezTo>
                    <a:pt x="223" y="358"/>
                    <a:pt x="220" y="357"/>
                    <a:pt x="218" y="357"/>
                  </a:cubicBezTo>
                  <a:cubicBezTo>
                    <a:pt x="217" y="356"/>
                    <a:pt x="215" y="356"/>
                    <a:pt x="214" y="356"/>
                  </a:cubicBezTo>
                  <a:cubicBezTo>
                    <a:pt x="212" y="356"/>
                    <a:pt x="210" y="355"/>
                    <a:pt x="208" y="355"/>
                  </a:cubicBezTo>
                  <a:cubicBezTo>
                    <a:pt x="207" y="355"/>
                    <a:pt x="206" y="355"/>
                    <a:pt x="205" y="355"/>
                  </a:cubicBezTo>
                  <a:cubicBezTo>
                    <a:pt x="202" y="354"/>
                    <a:pt x="199" y="354"/>
                    <a:pt x="195" y="354"/>
                  </a:cubicBezTo>
                  <a:lnTo>
                    <a:pt x="105" y="354"/>
                  </a:lnTo>
                  <a:cubicBezTo>
                    <a:pt x="47" y="354"/>
                    <a:pt x="0" y="401"/>
                    <a:pt x="0" y="460"/>
                  </a:cubicBezTo>
                  <a:lnTo>
                    <a:pt x="0" y="600"/>
                  </a:lnTo>
                  <a:lnTo>
                    <a:pt x="62" y="600"/>
                  </a:lnTo>
                  <a:lnTo>
                    <a:pt x="62" y="454"/>
                  </a:lnTo>
                  <a:lnTo>
                    <a:pt x="83" y="454"/>
                  </a:lnTo>
                  <a:lnTo>
                    <a:pt x="83" y="600"/>
                  </a:lnTo>
                  <a:lnTo>
                    <a:pt x="216" y="600"/>
                  </a:lnTo>
                  <a:lnTo>
                    <a:pt x="216" y="454"/>
                  </a:lnTo>
                  <a:lnTo>
                    <a:pt x="237" y="454"/>
                  </a:lnTo>
                  <a:lnTo>
                    <a:pt x="237" y="600"/>
                  </a:lnTo>
                  <a:lnTo>
                    <a:pt x="301" y="600"/>
                  </a:lnTo>
                  <a:lnTo>
                    <a:pt x="301" y="460"/>
                  </a:lnTo>
                  <a:cubicBezTo>
                    <a:pt x="301" y="437"/>
                    <a:pt x="294" y="417"/>
                    <a:pt x="282" y="400"/>
                  </a:cubicBezTo>
                  <a:cubicBezTo>
                    <a:pt x="282" y="400"/>
                    <a:pt x="282" y="400"/>
                    <a:pt x="282" y="400"/>
                  </a:cubicBezTo>
                  <a:close/>
                  <a:moveTo>
                    <a:pt x="523" y="354"/>
                  </a:moveTo>
                  <a:lnTo>
                    <a:pt x="523" y="354"/>
                  </a:lnTo>
                  <a:lnTo>
                    <a:pt x="433" y="354"/>
                  </a:lnTo>
                  <a:cubicBezTo>
                    <a:pt x="429" y="354"/>
                    <a:pt x="426" y="354"/>
                    <a:pt x="423" y="355"/>
                  </a:cubicBezTo>
                  <a:cubicBezTo>
                    <a:pt x="422" y="355"/>
                    <a:pt x="421" y="355"/>
                    <a:pt x="420" y="355"/>
                  </a:cubicBezTo>
                  <a:cubicBezTo>
                    <a:pt x="418" y="355"/>
                    <a:pt x="415" y="356"/>
                    <a:pt x="413" y="356"/>
                  </a:cubicBezTo>
                  <a:cubicBezTo>
                    <a:pt x="412" y="356"/>
                    <a:pt x="411" y="356"/>
                    <a:pt x="410" y="357"/>
                  </a:cubicBezTo>
                  <a:cubicBezTo>
                    <a:pt x="408" y="357"/>
                    <a:pt x="405" y="358"/>
                    <a:pt x="403" y="358"/>
                  </a:cubicBezTo>
                  <a:cubicBezTo>
                    <a:pt x="387" y="363"/>
                    <a:pt x="373" y="371"/>
                    <a:pt x="361" y="382"/>
                  </a:cubicBezTo>
                  <a:cubicBezTo>
                    <a:pt x="361" y="382"/>
                    <a:pt x="361" y="382"/>
                    <a:pt x="361" y="383"/>
                  </a:cubicBezTo>
                  <a:cubicBezTo>
                    <a:pt x="358" y="385"/>
                    <a:pt x="356" y="388"/>
                    <a:pt x="353" y="390"/>
                  </a:cubicBezTo>
                  <a:cubicBezTo>
                    <a:pt x="353" y="390"/>
                    <a:pt x="353" y="391"/>
                    <a:pt x="353" y="391"/>
                  </a:cubicBezTo>
                  <a:cubicBezTo>
                    <a:pt x="337" y="409"/>
                    <a:pt x="327" y="433"/>
                    <a:pt x="327" y="460"/>
                  </a:cubicBezTo>
                  <a:lnTo>
                    <a:pt x="327" y="600"/>
                  </a:lnTo>
                  <a:lnTo>
                    <a:pt x="389" y="600"/>
                  </a:lnTo>
                  <a:lnTo>
                    <a:pt x="389" y="454"/>
                  </a:lnTo>
                  <a:lnTo>
                    <a:pt x="410" y="454"/>
                  </a:lnTo>
                  <a:lnTo>
                    <a:pt x="410" y="600"/>
                  </a:lnTo>
                  <a:lnTo>
                    <a:pt x="543" y="600"/>
                  </a:lnTo>
                  <a:lnTo>
                    <a:pt x="543" y="454"/>
                  </a:lnTo>
                  <a:lnTo>
                    <a:pt x="564" y="454"/>
                  </a:lnTo>
                  <a:lnTo>
                    <a:pt x="564" y="600"/>
                  </a:lnTo>
                  <a:lnTo>
                    <a:pt x="628" y="600"/>
                  </a:lnTo>
                  <a:lnTo>
                    <a:pt x="628" y="460"/>
                  </a:lnTo>
                  <a:cubicBezTo>
                    <a:pt x="628" y="401"/>
                    <a:pt x="581" y="354"/>
                    <a:pt x="523" y="354"/>
                  </a:cubicBezTo>
                  <a:close/>
                  <a:moveTo>
                    <a:pt x="151" y="340"/>
                  </a:moveTo>
                  <a:lnTo>
                    <a:pt x="151" y="340"/>
                  </a:lnTo>
                  <a:cubicBezTo>
                    <a:pt x="159" y="340"/>
                    <a:pt x="167" y="338"/>
                    <a:pt x="175" y="335"/>
                  </a:cubicBezTo>
                  <a:cubicBezTo>
                    <a:pt x="175" y="335"/>
                    <a:pt x="175" y="335"/>
                    <a:pt x="176" y="335"/>
                  </a:cubicBezTo>
                  <a:cubicBezTo>
                    <a:pt x="179" y="334"/>
                    <a:pt x="183" y="332"/>
                    <a:pt x="186" y="330"/>
                  </a:cubicBezTo>
                  <a:cubicBezTo>
                    <a:pt x="186" y="330"/>
                    <a:pt x="186" y="330"/>
                    <a:pt x="186" y="330"/>
                  </a:cubicBezTo>
                  <a:cubicBezTo>
                    <a:pt x="190" y="328"/>
                    <a:pt x="193" y="326"/>
                    <a:pt x="196" y="323"/>
                  </a:cubicBezTo>
                  <a:cubicBezTo>
                    <a:pt x="196" y="323"/>
                    <a:pt x="196" y="323"/>
                    <a:pt x="196" y="323"/>
                  </a:cubicBezTo>
                  <a:cubicBezTo>
                    <a:pt x="202" y="318"/>
                    <a:pt x="206" y="312"/>
                    <a:pt x="210" y="306"/>
                  </a:cubicBezTo>
                  <a:cubicBezTo>
                    <a:pt x="211" y="305"/>
                    <a:pt x="211" y="305"/>
                    <a:pt x="211" y="304"/>
                  </a:cubicBezTo>
                  <a:cubicBezTo>
                    <a:pt x="213" y="301"/>
                    <a:pt x="214" y="298"/>
                    <a:pt x="216" y="295"/>
                  </a:cubicBezTo>
                  <a:cubicBezTo>
                    <a:pt x="216" y="294"/>
                    <a:pt x="216" y="294"/>
                    <a:pt x="216" y="293"/>
                  </a:cubicBezTo>
                  <a:cubicBezTo>
                    <a:pt x="217" y="290"/>
                    <a:pt x="218" y="287"/>
                    <a:pt x="219" y="283"/>
                  </a:cubicBezTo>
                  <a:cubicBezTo>
                    <a:pt x="219" y="282"/>
                    <a:pt x="219" y="282"/>
                    <a:pt x="219" y="281"/>
                  </a:cubicBezTo>
                  <a:cubicBezTo>
                    <a:pt x="220" y="278"/>
                    <a:pt x="220" y="274"/>
                    <a:pt x="220" y="270"/>
                  </a:cubicBezTo>
                  <a:cubicBezTo>
                    <a:pt x="220" y="267"/>
                    <a:pt x="220" y="264"/>
                    <a:pt x="220" y="261"/>
                  </a:cubicBezTo>
                  <a:cubicBezTo>
                    <a:pt x="219" y="260"/>
                    <a:pt x="219" y="259"/>
                    <a:pt x="219" y="258"/>
                  </a:cubicBezTo>
                  <a:cubicBezTo>
                    <a:pt x="219" y="255"/>
                    <a:pt x="218" y="252"/>
                    <a:pt x="217" y="250"/>
                  </a:cubicBezTo>
                  <a:cubicBezTo>
                    <a:pt x="217" y="249"/>
                    <a:pt x="217" y="249"/>
                    <a:pt x="217" y="249"/>
                  </a:cubicBezTo>
                  <a:cubicBezTo>
                    <a:pt x="216" y="246"/>
                    <a:pt x="215" y="244"/>
                    <a:pt x="214" y="241"/>
                  </a:cubicBezTo>
                  <a:cubicBezTo>
                    <a:pt x="214" y="240"/>
                    <a:pt x="213" y="240"/>
                    <a:pt x="213" y="239"/>
                  </a:cubicBezTo>
                  <a:cubicBezTo>
                    <a:pt x="212" y="236"/>
                    <a:pt x="210" y="234"/>
                    <a:pt x="209" y="231"/>
                  </a:cubicBezTo>
                  <a:lnTo>
                    <a:pt x="208" y="231"/>
                  </a:lnTo>
                  <a:cubicBezTo>
                    <a:pt x="207" y="229"/>
                    <a:pt x="205" y="226"/>
                    <a:pt x="203" y="224"/>
                  </a:cubicBezTo>
                  <a:cubicBezTo>
                    <a:pt x="203" y="224"/>
                    <a:pt x="202" y="223"/>
                    <a:pt x="202" y="223"/>
                  </a:cubicBezTo>
                  <a:cubicBezTo>
                    <a:pt x="200" y="221"/>
                    <a:pt x="198" y="219"/>
                    <a:pt x="195" y="217"/>
                  </a:cubicBezTo>
                  <a:cubicBezTo>
                    <a:pt x="195" y="217"/>
                    <a:pt x="195" y="217"/>
                    <a:pt x="195" y="216"/>
                  </a:cubicBezTo>
                  <a:cubicBezTo>
                    <a:pt x="193" y="215"/>
                    <a:pt x="190" y="213"/>
                    <a:pt x="188" y="211"/>
                  </a:cubicBezTo>
                  <a:cubicBezTo>
                    <a:pt x="187" y="211"/>
                    <a:pt x="187" y="210"/>
                    <a:pt x="186" y="210"/>
                  </a:cubicBezTo>
                  <a:cubicBezTo>
                    <a:pt x="184" y="209"/>
                    <a:pt x="181" y="207"/>
                    <a:pt x="179" y="206"/>
                  </a:cubicBezTo>
                  <a:cubicBezTo>
                    <a:pt x="179" y="206"/>
                    <a:pt x="178" y="206"/>
                    <a:pt x="178" y="206"/>
                  </a:cubicBezTo>
                  <a:cubicBezTo>
                    <a:pt x="170" y="202"/>
                    <a:pt x="160" y="200"/>
                    <a:pt x="151" y="200"/>
                  </a:cubicBezTo>
                  <a:cubicBezTo>
                    <a:pt x="112" y="200"/>
                    <a:pt x="81" y="231"/>
                    <a:pt x="81" y="270"/>
                  </a:cubicBezTo>
                  <a:cubicBezTo>
                    <a:pt x="81" y="309"/>
                    <a:pt x="112" y="340"/>
                    <a:pt x="151" y="340"/>
                  </a:cubicBezTo>
                  <a:close/>
                </a:path>
              </a:pathLst>
            </a:custGeom>
            <a:solidFill>
              <a:srgbClr val="365B7C"/>
            </a:solidFill>
            <a:ln>
              <a:noFill/>
            </a:ln>
          </p:spPr>
          <p:txBody>
            <a:bodyPr vert="horz" wrap="square" lIns="91440" tIns="45720" rIns="91440" bIns="45720" numCol="1" anchor="t" anchorCtr="0" compatLnSpc="1">
              <a:prstTxWarp prst="textNoShape">
                <a:avLst/>
              </a:prstTxWarp>
            </a:bodyPr>
            <a:lstStyle/>
            <a:p>
              <a:endParaRPr lang="zh-CN" altLang="en-US">
                <a:solidFill>
                  <a:schemeClr val="accent2"/>
                </a:solidFill>
              </a:endParaRPr>
            </a:p>
          </p:txBody>
        </p:sp>
      </p:grpSp>
      <p:grpSp>
        <p:nvGrpSpPr>
          <p:cNvPr id="8" name="组合 7"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GrpSpPr/>
          <p:nvPr/>
        </p:nvGrpSpPr>
        <p:grpSpPr>
          <a:xfrm>
            <a:off x="6659520" y="1696264"/>
            <a:ext cx="1891633" cy="1891633"/>
            <a:chOff x="6686190" y="1948846"/>
            <a:chExt cx="1891633" cy="1891633"/>
          </a:xfrm>
        </p:grpSpPr>
        <p:grpSp>
          <p:nvGrpSpPr>
            <p:cNvPr id="36" name="组合 35"/>
            <p:cNvGrpSpPr/>
            <p:nvPr/>
          </p:nvGrpSpPr>
          <p:grpSpPr>
            <a:xfrm>
              <a:off x="6686190" y="1948846"/>
              <a:ext cx="1891633" cy="1891633"/>
              <a:chOff x="1375509" y="1976984"/>
              <a:chExt cx="2018000" cy="2018000"/>
            </a:xfrm>
          </p:grpSpPr>
          <p:sp>
            <p:nvSpPr>
              <p:cNvPr id="37" name="椭圆 36" descr="e7d195523061f1c0deeec63e560781cfd59afb0ea006f2a87ABB68BF51EA6619813959095094C18C62A12F549504892A4AAA8C1554C6663626E05CA27F281A14E6983772AFC3FB97135759321DEA3D709AACD122C08E6ED1C77BAD4A88EF4CD28A80260D8F97957F436F83C1F553EF0169027D0DBFA7A77088E1513DBDFC101C4B4DFF310B01A5021663E46B6BC2AAB5"/>
              <p:cNvSpPr>
                <a:spLocks noChangeAspect="1"/>
              </p:cNvSpPr>
              <p:nvPr/>
            </p:nvSpPr>
            <p:spPr>
              <a:xfrm>
                <a:off x="1375509" y="1976984"/>
                <a:ext cx="2018000" cy="2018000"/>
              </a:xfrm>
              <a:prstGeom prst="ellipse">
                <a:avLst/>
              </a:prstGeom>
              <a:gradFill>
                <a:gsLst>
                  <a:gs pos="0">
                    <a:schemeClr val="bg1"/>
                  </a:gs>
                  <a:gs pos="100000">
                    <a:srgbClr val="C7C7C7"/>
                  </a:gs>
                </a:gsLst>
                <a:lin ang="13200000" scaled="0"/>
              </a:gradFill>
              <a:ln w="22225">
                <a:solidFill>
                  <a:schemeClr val="bg1"/>
                </a:solidFill>
              </a:ln>
              <a:effectLst>
                <a:outerShdw blurRad="393700" dist="1270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8" name="任意多边形 37"/>
              <p:cNvSpPr/>
              <p:nvPr/>
            </p:nvSpPr>
            <p:spPr>
              <a:xfrm rot="5400000">
                <a:off x="1220020" y="2637800"/>
                <a:ext cx="1007034" cy="694933"/>
              </a:xfrm>
              <a:custGeom>
                <a:avLst/>
                <a:gdLst>
                  <a:gd name="connsiteX0" fmla="*/ 0 w 1007034"/>
                  <a:gd name="connsiteY0" fmla="*/ 555348 h 694933"/>
                  <a:gd name="connsiteX1" fmla="*/ 322102 w 1007034"/>
                  <a:gd name="connsiteY1" fmla="*/ 0 h 694933"/>
                  <a:gd name="connsiteX2" fmla="*/ 392164 w 1007034"/>
                  <a:gd name="connsiteY2" fmla="*/ 21748 h 694933"/>
                  <a:gd name="connsiteX3" fmla="*/ 503517 w 1007034"/>
                  <a:gd name="connsiteY3" fmla="*/ 32974 h 694933"/>
                  <a:gd name="connsiteX4" fmla="*/ 614869 w 1007034"/>
                  <a:gd name="connsiteY4" fmla="*/ 21748 h 694933"/>
                  <a:gd name="connsiteX5" fmla="*/ 684932 w 1007034"/>
                  <a:gd name="connsiteY5" fmla="*/ 0 h 694933"/>
                  <a:gd name="connsiteX6" fmla="*/ 1007034 w 1007034"/>
                  <a:gd name="connsiteY6" fmla="*/ 555347 h 694933"/>
                  <a:gd name="connsiteX7" fmla="*/ 895766 w 1007034"/>
                  <a:gd name="connsiteY7" fmla="*/ 615742 h 694933"/>
                  <a:gd name="connsiteX8" fmla="*/ 503516 w 1007034"/>
                  <a:gd name="connsiteY8" fmla="*/ 694933 h 694933"/>
                  <a:gd name="connsiteX9" fmla="*/ 111266 w 1007034"/>
                  <a:gd name="connsiteY9" fmla="*/ 615742 h 694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07034" h="694933">
                    <a:moveTo>
                      <a:pt x="0" y="555348"/>
                    </a:moveTo>
                    <a:lnTo>
                      <a:pt x="322102" y="0"/>
                    </a:lnTo>
                    <a:lnTo>
                      <a:pt x="392164" y="21748"/>
                    </a:lnTo>
                    <a:cubicBezTo>
                      <a:pt x="428132" y="29108"/>
                      <a:pt x="465373" y="32974"/>
                      <a:pt x="503517" y="32974"/>
                    </a:cubicBezTo>
                    <a:cubicBezTo>
                      <a:pt x="541660" y="32974"/>
                      <a:pt x="578901" y="29108"/>
                      <a:pt x="614869" y="21748"/>
                    </a:cubicBezTo>
                    <a:lnTo>
                      <a:pt x="684932" y="0"/>
                    </a:lnTo>
                    <a:lnTo>
                      <a:pt x="1007034" y="555347"/>
                    </a:lnTo>
                    <a:lnTo>
                      <a:pt x="895766" y="615742"/>
                    </a:lnTo>
                    <a:cubicBezTo>
                      <a:pt x="775204" y="666735"/>
                      <a:pt x="642653" y="694933"/>
                      <a:pt x="503516" y="694933"/>
                    </a:cubicBezTo>
                    <a:cubicBezTo>
                      <a:pt x="364379" y="694933"/>
                      <a:pt x="231828" y="666735"/>
                      <a:pt x="111266" y="615742"/>
                    </a:cubicBezTo>
                    <a:close/>
                  </a:path>
                </a:pathLst>
              </a:custGeom>
              <a:solidFill>
                <a:srgbClr val="966481"/>
              </a:solidFill>
              <a:ln>
                <a:noFill/>
              </a:ln>
              <a:effectLst>
                <a:innerShdw blurRad="63500" dist="381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56" name="TextBox 36"/>
            <p:cNvSpPr txBox="1"/>
            <p:nvPr/>
          </p:nvSpPr>
          <p:spPr>
            <a:xfrm>
              <a:off x="6686190" y="2663829"/>
              <a:ext cx="674768" cy="461665"/>
            </a:xfrm>
            <a:prstGeom prst="rect">
              <a:avLst/>
            </a:prstGeom>
            <a:noFill/>
          </p:spPr>
          <p:txBody>
            <a:bodyPr wrap="square" rtlCol="0">
              <a:spAutoFit/>
            </a:bodyPr>
            <a:lstStyle/>
            <a:p>
              <a:r>
                <a:rPr lang="en-US" altLang="zh-CN" sz="2400" b="1" dirty="0">
                  <a:solidFill>
                    <a:schemeClr val="bg1"/>
                  </a:solidFill>
                  <a:latin typeface="Arial" panose="020B0604020202020204" pitchFamily="34" charset="0"/>
                  <a:cs typeface="Arial" panose="020B0604020202020204" pitchFamily="34" charset="0"/>
                </a:rPr>
                <a:t>02</a:t>
              </a:r>
              <a:endParaRPr lang="zh-CN" altLang="en-US" sz="2400" b="1" dirty="0">
                <a:solidFill>
                  <a:schemeClr val="bg1"/>
                </a:solidFill>
                <a:latin typeface="Arial" panose="020B0604020202020204" pitchFamily="34" charset="0"/>
                <a:cs typeface="Arial" panose="020B0604020202020204" pitchFamily="34" charset="0"/>
              </a:endParaRPr>
            </a:p>
          </p:txBody>
        </p:sp>
        <p:sp>
          <p:nvSpPr>
            <p:cNvPr id="59" name="Freeform 26"/>
            <p:cNvSpPr>
              <a:spLocks noEditPoints="1"/>
            </p:cNvSpPr>
            <p:nvPr/>
          </p:nvSpPr>
          <p:spPr bwMode="auto">
            <a:xfrm>
              <a:off x="7702345" y="2663829"/>
              <a:ext cx="410937" cy="431745"/>
            </a:xfrm>
            <a:custGeom>
              <a:avLst/>
              <a:gdLst>
                <a:gd name="T0" fmla="*/ 139 w 577"/>
                <a:gd name="T1" fmla="*/ 87 h 609"/>
                <a:gd name="T2" fmla="*/ 27 w 577"/>
                <a:gd name="T3" fmla="*/ 87 h 609"/>
                <a:gd name="T4" fmla="*/ 27 w 577"/>
                <a:gd name="T5" fmla="*/ 48 h 609"/>
                <a:gd name="T6" fmla="*/ 139 w 577"/>
                <a:gd name="T7" fmla="*/ 48 h 609"/>
                <a:gd name="T8" fmla="*/ 139 w 577"/>
                <a:gd name="T9" fmla="*/ 87 h 609"/>
                <a:gd name="T10" fmla="*/ 139 w 577"/>
                <a:gd name="T11" fmla="*/ 179 h 609"/>
                <a:gd name="T12" fmla="*/ 27 w 577"/>
                <a:gd name="T13" fmla="*/ 179 h 609"/>
                <a:gd name="T14" fmla="*/ 27 w 577"/>
                <a:gd name="T15" fmla="*/ 140 h 609"/>
                <a:gd name="T16" fmla="*/ 139 w 577"/>
                <a:gd name="T17" fmla="*/ 140 h 609"/>
                <a:gd name="T18" fmla="*/ 139 w 577"/>
                <a:gd name="T19" fmla="*/ 179 h 609"/>
                <a:gd name="T20" fmla="*/ 139 w 577"/>
                <a:gd name="T21" fmla="*/ 271 h 609"/>
                <a:gd name="T22" fmla="*/ 27 w 577"/>
                <a:gd name="T23" fmla="*/ 271 h 609"/>
                <a:gd name="T24" fmla="*/ 27 w 577"/>
                <a:gd name="T25" fmla="*/ 232 h 609"/>
                <a:gd name="T26" fmla="*/ 139 w 577"/>
                <a:gd name="T27" fmla="*/ 232 h 609"/>
                <a:gd name="T28" fmla="*/ 139 w 577"/>
                <a:gd name="T29" fmla="*/ 271 h 609"/>
                <a:gd name="T30" fmla="*/ 0 w 577"/>
                <a:gd name="T31" fmla="*/ 609 h 609"/>
                <a:gd name="T32" fmla="*/ 166 w 577"/>
                <a:gd name="T33" fmla="*/ 609 h 609"/>
                <a:gd name="T34" fmla="*/ 166 w 577"/>
                <a:gd name="T35" fmla="*/ 0 h 609"/>
                <a:gd name="T36" fmla="*/ 0 w 577"/>
                <a:gd name="T37" fmla="*/ 0 h 609"/>
                <a:gd name="T38" fmla="*/ 0 w 577"/>
                <a:gd name="T39" fmla="*/ 609 h 609"/>
                <a:gd name="T40" fmla="*/ 344 w 577"/>
                <a:gd name="T41" fmla="*/ 87 h 609"/>
                <a:gd name="T42" fmla="*/ 232 w 577"/>
                <a:gd name="T43" fmla="*/ 87 h 609"/>
                <a:gd name="T44" fmla="*/ 232 w 577"/>
                <a:gd name="T45" fmla="*/ 48 h 609"/>
                <a:gd name="T46" fmla="*/ 344 w 577"/>
                <a:gd name="T47" fmla="*/ 48 h 609"/>
                <a:gd name="T48" fmla="*/ 344 w 577"/>
                <a:gd name="T49" fmla="*/ 87 h 609"/>
                <a:gd name="T50" fmla="*/ 344 w 577"/>
                <a:gd name="T51" fmla="*/ 179 h 609"/>
                <a:gd name="T52" fmla="*/ 232 w 577"/>
                <a:gd name="T53" fmla="*/ 179 h 609"/>
                <a:gd name="T54" fmla="*/ 232 w 577"/>
                <a:gd name="T55" fmla="*/ 140 h 609"/>
                <a:gd name="T56" fmla="*/ 344 w 577"/>
                <a:gd name="T57" fmla="*/ 140 h 609"/>
                <a:gd name="T58" fmla="*/ 344 w 577"/>
                <a:gd name="T59" fmla="*/ 179 h 609"/>
                <a:gd name="T60" fmla="*/ 344 w 577"/>
                <a:gd name="T61" fmla="*/ 271 h 609"/>
                <a:gd name="T62" fmla="*/ 232 w 577"/>
                <a:gd name="T63" fmla="*/ 271 h 609"/>
                <a:gd name="T64" fmla="*/ 232 w 577"/>
                <a:gd name="T65" fmla="*/ 232 h 609"/>
                <a:gd name="T66" fmla="*/ 344 w 577"/>
                <a:gd name="T67" fmla="*/ 232 h 609"/>
                <a:gd name="T68" fmla="*/ 344 w 577"/>
                <a:gd name="T69" fmla="*/ 271 h 609"/>
                <a:gd name="T70" fmla="*/ 205 w 577"/>
                <a:gd name="T71" fmla="*/ 609 h 609"/>
                <a:gd name="T72" fmla="*/ 371 w 577"/>
                <a:gd name="T73" fmla="*/ 609 h 609"/>
                <a:gd name="T74" fmla="*/ 371 w 577"/>
                <a:gd name="T75" fmla="*/ 0 h 609"/>
                <a:gd name="T76" fmla="*/ 205 w 577"/>
                <a:gd name="T77" fmla="*/ 0 h 609"/>
                <a:gd name="T78" fmla="*/ 205 w 577"/>
                <a:gd name="T79" fmla="*/ 609 h 609"/>
                <a:gd name="T80" fmla="*/ 549 w 577"/>
                <a:gd name="T81" fmla="*/ 87 h 609"/>
                <a:gd name="T82" fmla="*/ 437 w 577"/>
                <a:gd name="T83" fmla="*/ 87 h 609"/>
                <a:gd name="T84" fmla="*/ 437 w 577"/>
                <a:gd name="T85" fmla="*/ 48 h 609"/>
                <a:gd name="T86" fmla="*/ 549 w 577"/>
                <a:gd name="T87" fmla="*/ 48 h 609"/>
                <a:gd name="T88" fmla="*/ 549 w 577"/>
                <a:gd name="T89" fmla="*/ 87 h 609"/>
                <a:gd name="T90" fmla="*/ 549 w 577"/>
                <a:gd name="T91" fmla="*/ 179 h 609"/>
                <a:gd name="T92" fmla="*/ 437 w 577"/>
                <a:gd name="T93" fmla="*/ 179 h 609"/>
                <a:gd name="T94" fmla="*/ 437 w 577"/>
                <a:gd name="T95" fmla="*/ 140 h 609"/>
                <a:gd name="T96" fmla="*/ 549 w 577"/>
                <a:gd name="T97" fmla="*/ 140 h 609"/>
                <a:gd name="T98" fmla="*/ 549 w 577"/>
                <a:gd name="T99" fmla="*/ 179 h 609"/>
                <a:gd name="T100" fmla="*/ 549 w 577"/>
                <a:gd name="T101" fmla="*/ 271 h 609"/>
                <a:gd name="T102" fmla="*/ 437 w 577"/>
                <a:gd name="T103" fmla="*/ 271 h 609"/>
                <a:gd name="T104" fmla="*/ 437 w 577"/>
                <a:gd name="T105" fmla="*/ 232 h 609"/>
                <a:gd name="T106" fmla="*/ 549 w 577"/>
                <a:gd name="T107" fmla="*/ 232 h 609"/>
                <a:gd name="T108" fmla="*/ 549 w 577"/>
                <a:gd name="T109" fmla="*/ 271 h 609"/>
                <a:gd name="T110" fmla="*/ 410 w 577"/>
                <a:gd name="T111" fmla="*/ 609 h 609"/>
                <a:gd name="T112" fmla="*/ 577 w 577"/>
                <a:gd name="T113" fmla="*/ 609 h 609"/>
                <a:gd name="T114" fmla="*/ 577 w 577"/>
                <a:gd name="T115" fmla="*/ 0 h 609"/>
                <a:gd name="T116" fmla="*/ 410 w 577"/>
                <a:gd name="T117" fmla="*/ 0 h 609"/>
                <a:gd name="T118" fmla="*/ 410 w 577"/>
                <a:gd name="T119" fmla="*/ 609 h 6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77" h="609">
                  <a:moveTo>
                    <a:pt x="139" y="87"/>
                  </a:moveTo>
                  <a:lnTo>
                    <a:pt x="27" y="87"/>
                  </a:lnTo>
                  <a:lnTo>
                    <a:pt x="27" y="48"/>
                  </a:lnTo>
                  <a:lnTo>
                    <a:pt x="139" y="48"/>
                  </a:lnTo>
                  <a:lnTo>
                    <a:pt x="139" y="87"/>
                  </a:lnTo>
                  <a:close/>
                  <a:moveTo>
                    <a:pt x="139" y="179"/>
                  </a:moveTo>
                  <a:lnTo>
                    <a:pt x="27" y="179"/>
                  </a:lnTo>
                  <a:lnTo>
                    <a:pt x="27" y="140"/>
                  </a:lnTo>
                  <a:lnTo>
                    <a:pt x="139" y="140"/>
                  </a:lnTo>
                  <a:lnTo>
                    <a:pt x="139" y="179"/>
                  </a:lnTo>
                  <a:close/>
                  <a:moveTo>
                    <a:pt x="139" y="271"/>
                  </a:moveTo>
                  <a:lnTo>
                    <a:pt x="27" y="271"/>
                  </a:lnTo>
                  <a:lnTo>
                    <a:pt x="27" y="232"/>
                  </a:lnTo>
                  <a:lnTo>
                    <a:pt x="139" y="232"/>
                  </a:lnTo>
                  <a:lnTo>
                    <a:pt x="139" y="271"/>
                  </a:lnTo>
                  <a:close/>
                  <a:moveTo>
                    <a:pt x="0" y="609"/>
                  </a:moveTo>
                  <a:lnTo>
                    <a:pt x="166" y="609"/>
                  </a:lnTo>
                  <a:lnTo>
                    <a:pt x="166" y="0"/>
                  </a:lnTo>
                  <a:lnTo>
                    <a:pt x="0" y="0"/>
                  </a:lnTo>
                  <a:lnTo>
                    <a:pt x="0" y="609"/>
                  </a:lnTo>
                  <a:close/>
                  <a:moveTo>
                    <a:pt x="344" y="87"/>
                  </a:moveTo>
                  <a:lnTo>
                    <a:pt x="232" y="87"/>
                  </a:lnTo>
                  <a:lnTo>
                    <a:pt x="232" y="48"/>
                  </a:lnTo>
                  <a:lnTo>
                    <a:pt x="344" y="48"/>
                  </a:lnTo>
                  <a:lnTo>
                    <a:pt x="344" y="87"/>
                  </a:lnTo>
                  <a:close/>
                  <a:moveTo>
                    <a:pt x="344" y="179"/>
                  </a:moveTo>
                  <a:lnTo>
                    <a:pt x="232" y="179"/>
                  </a:lnTo>
                  <a:lnTo>
                    <a:pt x="232" y="140"/>
                  </a:lnTo>
                  <a:lnTo>
                    <a:pt x="344" y="140"/>
                  </a:lnTo>
                  <a:lnTo>
                    <a:pt x="344" y="179"/>
                  </a:lnTo>
                  <a:close/>
                  <a:moveTo>
                    <a:pt x="344" y="271"/>
                  </a:moveTo>
                  <a:lnTo>
                    <a:pt x="232" y="271"/>
                  </a:lnTo>
                  <a:lnTo>
                    <a:pt x="232" y="232"/>
                  </a:lnTo>
                  <a:lnTo>
                    <a:pt x="344" y="232"/>
                  </a:lnTo>
                  <a:lnTo>
                    <a:pt x="344" y="271"/>
                  </a:lnTo>
                  <a:close/>
                  <a:moveTo>
                    <a:pt x="205" y="609"/>
                  </a:moveTo>
                  <a:lnTo>
                    <a:pt x="371" y="609"/>
                  </a:lnTo>
                  <a:lnTo>
                    <a:pt x="371" y="0"/>
                  </a:lnTo>
                  <a:lnTo>
                    <a:pt x="205" y="0"/>
                  </a:lnTo>
                  <a:lnTo>
                    <a:pt x="205" y="609"/>
                  </a:lnTo>
                  <a:close/>
                  <a:moveTo>
                    <a:pt x="549" y="87"/>
                  </a:moveTo>
                  <a:lnTo>
                    <a:pt x="437" y="87"/>
                  </a:lnTo>
                  <a:lnTo>
                    <a:pt x="437" y="48"/>
                  </a:lnTo>
                  <a:lnTo>
                    <a:pt x="549" y="48"/>
                  </a:lnTo>
                  <a:lnTo>
                    <a:pt x="549" y="87"/>
                  </a:lnTo>
                  <a:close/>
                  <a:moveTo>
                    <a:pt x="549" y="179"/>
                  </a:moveTo>
                  <a:lnTo>
                    <a:pt x="437" y="179"/>
                  </a:lnTo>
                  <a:lnTo>
                    <a:pt x="437" y="140"/>
                  </a:lnTo>
                  <a:lnTo>
                    <a:pt x="549" y="140"/>
                  </a:lnTo>
                  <a:lnTo>
                    <a:pt x="549" y="179"/>
                  </a:lnTo>
                  <a:close/>
                  <a:moveTo>
                    <a:pt x="549" y="271"/>
                  </a:moveTo>
                  <a:lnTo>
                    <a:pt x="437" y="271"/>
                  </a:lnTo>
                  <a:lnTo>
                    <a:pt x="437" y="232"/>
                  </a:lnTo>
                  <a:lnTo>
                    <a:pt x="549" y="232"/>
                  </a:lnTo>
                  <a:lnTo>
                    <a:pt x="549" y="271"/>
                  </a:lnTo>
                  <a:close/>
                  <a:moveTo>
                    <a:pt x="410" y="609"/>
                  </a:moveTo>
                  <a:lnTo>
                    <a:pt x="577" y="609"/>
                  </a:lnTo>
                  <a:lnTo>
                    <a:pt x="577" y="0"/>
                  </a:lnTo>
                  <a:lnTo>
                    <a:pt x="410" y="0"/>
                  </a:lnTo>
                  <a:lnTo>
                    <a:pt x="410" y="609"/>
                  </a:lnTo>
                  <a:close/>
                </a:path>
              </a:pathLst>
            </a:custGeom>
            <a:solidFill>
              <a:srgbClr val="966481"/>
            </a:solidFill>
            <a:ln>
              <a:noFill/>
            </a:ln>
          </p:spPr>
          <p:txBody>
            <a:bodyPr vert="horz" wrap="square" lIns="91440" tIns="45720" rIns="91440" bIns="45720" numCol="1" anchor="t" anchorCtr="0" compatLnSpc="1">
              <a:prstTxWarp prst="textNoShape">
                <a:avLst/>
              </a:prstTxWarp>
            </a:bodyPr>
            <a:lstStyle/>
            <a:p>
              <a:endParaRPr lang="zh-CN" altLang="en-US">
                <a:solidFill>
                  <a:schemeClr val="accent2"/>
                </a:solidFill>
              </a:endParaRPr>
            </a:p>
          </p:txBody>
        </p:sp>
      </p:grpSp>
      <p:grpSp>
        <p:nvGrpSpPr>
          <p:cNvPr id="20" name="组合 19"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GrpSpPr/>
          <p:nvPr/>
        </p:nvGrpSpPr>
        <p:grpSpPr>
          <a:xfrm>
            <a:off x="6681804" y="4010531"/>
            <a:ext cx="1891633" cy="1891633"/>
            <a:chOff x="6686190" y="4433301"/>
            <a:chExt cx="1891633" cy="1891633"/>
          </a:xfrm>
        </p:grpSpPr>
        <p:grpSp>
          <p:nvGrpSpPr>
            <p:cNvPr id="22" name="组合 21"/>
            <p:cNvGrpSpPr/>
            <p:nvPr/>
          </p:nvGrpSpPr>
          <p:grpSpPr>
            <a:xfrm>
              <a:off x="6686190" y="4433301"/>
              <a:ext cx="1891633" cy="1891633"/>
              <a:chOff x="1375509" y="1976984"/>
              <a:chExt cx="2018000" cy="2018000"/>
            </a:xfrm>
          </p:grpSpPr>
          <p:sp>
            <p:nvSpPr>
              <p:cNvPr id="23" name="椭圆 22" descr="e7d195523061f1c0deeec63e560781cfd59afb0ea006f2a87ABB68BF51EA6619813959095094C18C62A12F549504892A4AAA8C1554C6663626E05CA27F281A14E6983772AFC3FB97135759321DEA3D709AACD122C08E6ED1C77BAD4A88EF4CD28A80260D8F97957F436F83C1F553EF0169027D0DBFA7A77088E1513DBDFC101C4B4DFF310B01A5021663E46B6BC2AAB5"/>
              <p:cNvSpPr>
                <a:spLocks noChangeAspect="1"/>
              </p:cNvSpPr>
              <p:nvPr/>
            </p:nvSpPr>
            <p:spPr>
              <a:xfrm>
                <a:off x="1375509" y="1976984"/>
                <a:ext cx="2018000" cy="2018000"/>
              </a:xfrm>
              <a:prstGeom prst="ellipse">
                <a:avLst/>
              </a:prstGeom>
              <a:gradFill>
                <a:gsLst>
                  <a:gs pos="0">
                    <a:schemeClr val="bg1"/>
                  </a:gs>
                  <a:gs pos="100000">
                    <a:srgbClr val="C7C7C7"/>
                  </a:gs>
                </a:gsLst>
                <a:lin ang="13200000" scaled="0"/>
              </a:gradFill>
              <a:ln w="22225">
                <a:solidFill>
                  <a:schemeClr val="bg1"/>
                </a:solidFill>
              </a:ln>
              <a:effectLst>
                <a:outerShdw blurRad="393700" dist="1270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 name="任意多边形 23"/>
              <p:cNvSpPr/>
              <p:nvPr/>
            </p:nvSpPr>
            <p:spPr>
              <a:xfrm rot="5400000">
                <a:off x="1220020" y="2637800"/>
                <a:ext cx="1007034" cy="694933"/>
              </a:xfrm>
              <a:custGeom>
                <a:avLst/>
                <a:gdLst>
                  <a:gd name="connsiteX0" fmla="*/ 0 w 1007034"/>
                  <a:gd name="connsiteY0" fmla="*/ 555348 h 694933"/>
                  <a:gd name="connsiteX1" fmla="*/ 322102 w 1007034"/>
                  <a:gd name="connsiteY1" fmla="*/ 0 h 694933"/>
                  <a:gd name="connsiteX2" fmla="*/ 392164 w 1007034"/>
                  <a:gd name="connsiteY2" fmla="*/ 21748 h 694933"/>
                  <a:gd name="connsiteX3" fmla="*/ 503517 w 1007034"/>
                  <a:gd name="connsiteY3" fmla="*/ 32974 h 694933"/>
                  <a:gd name="connsiteX4" fmla="*/ 614869 w 1007034"/>
                  <a:gd name="connsiteY4" fmla="*/ 21748 h 694933"/>
                  <a:gd name="connsiteX5" fmla="*/ 684932 w 1007034"/>
                  <a:gd name="connsiteY5" fmla="*/ 0 h 694933"/>
                  <a:gd name="connsiteX6" fmla="*/ 1007034 w 1007034"/>
                  <a:gd name="connsiteY6" fmla="*/ 555347 h 694933"/>
                  <a:gd name="connsiteX7" fmla="*/ 895766 w 1007034"/>
                  <a:gd name="connsiteY7" fmla="*/ 615742 h 694933"/>
                  <a:gd name="connsiteX8" fmla="*/ 503516 w 1007034"/>
                  <a:gd name="connsiteY8" fmla="*/ 694933 h 694933"/>
                  <a:gd name="connsiteX9" fmla="*/ 111266 w 1007034"/>
                  <a:gd name="connsiteY9" fmla="*/ 615742 h 694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07034" h="694933">
                    <a:moveTo>
                      <a:pt x="0" y="555348"/>
                    </a:moveTo>
                    <a:lnTo>
                      <a:pt x="322102" y="0"/>
                    </a:lnTo>
                    <a:lnTo>
                      <a:pt x="392164" y="21748"/>
                    </a:lnTo>
                    <a:cubicBezTo>
                      <a:pt x="428132" y="29108"/>
                      <a:pt x="465373" y="32974"/>
                      <a:pt x="503517" y="32974"/>
                    </a:cubicBezTo>
                    <a:cubicBezTo>
                      <a:pt x="541660" y="32974"/>
                      <a:pt x="578901" y="29108"/>
                      <a:pt x="614869" y="21748"/>
                    </a:cubicBezTo>
                    <a:lnTo>
                      <a:pt x="684932" y="0"/>
                    </a:lnTo>
                    <a:lnTo>
                      <a:pt x="1007034" y="555347"/>
                    </a:lnTo>
                    <a:lnTo>
                      <a:pt x="895766" y="615742"/>
                    </a:lnTo>
                    <a:cubicBezTo>
                      <a:pt x="775204" y="666735"/>
                      <a:pt x="642653" y="694933"/>
                      <a:pt x="503516" y="694933"/>
                    </a:cubicBezTo>
                    <a:cubicBezTo>
                      <a:pt x="364379" y="694933"/>
                      <a:pt x="231828" y="666735"/>
                      <a:pt x="111266" y="615742"/>
                    </a:cubicBezTo>
                    <a:close/>
                  </a:path>
                </a:pathLst>
              </a:custGeom>
              <a:solidFill>
                <a:srgbClr val="D06F83"/>
              </a:solidFill>
              <a:ln>
                <a:noFill/>
              </a:ln>
              <a:effectLst>
                <a:innerShdw blurRad="63500" dist="381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55" name="TextBox 36"/>
            <p:cNvSpPr txBox="1"/>
            <p:nvPr/>
          </p:nvSpPr>
          <p:spPr>
            <a:xfrm>
              <a:off x="6686190" y="5148284"/>
              <a:ext cx="674768" cy="461665"/>
            </a:xfrm>
            <a:prstGeom prst="rect">
              <a:avLst/>
            </a:prstGeom>
            <a:noFill/>
          </p:spPr>
          <p:txBody>
            <a:bodyPr wrap="square" rtlCol="0">
              <a:spAutoFit/>
            </a:bodyPr>
            <a:lstStyle/>
            <a:p>
              <a:r>
                <a:rPr lang="en-US" altLang="zh-CN" sz="2400" b="1" dirty="0">
                  <a:solidFill>
                    <a:schemeClr val="bg1"/>
                  </a:solidFill>
                  <a:latin typeface="Arial" panose="020B0604020202020204" pitchFamily="34" charset="0"/>
                  <a:cs typeface="Arial" panose="020B0604020202020204" pitchFamily="34" charset="0"/>
                </a:rPr>
                <a:t>04</a:t>
              </a:r>
              <a:endParaRPr lang="zh-CN" altLang="en-US" sz="2400" b="1" dirty="0">
                <a:solidFill>
                  <a:schemeClr val="bg1"/>
                </a:solidFill>
                <a:latin typeface="Arial" panose="020B0604020202020204" pitchFamily="34" charset="0"/>
                <a:cs typeface="Arial" panose="020B0604020202020204" pitchFamily="34" charset="0"/>
              </a:endParaRPr>
            </a:p>
          </p:txBody>
        </p:sp>
        <p:sp>
          <p:nvSpPr>
            <p:cNvPr id="60" name="Freeform 31"/>
            <p:cNvSpPr>
              <a:spLocks noEditPoints="1"/>
            </p:cNvSpPr>
            <p:nvPr/>
          </p:nvSpPr>
          <p:spPr bwMode="auto">
            <a:xfrm>
              <a:off x="7686501" y="5166978"/>
              <a:ext cx="377553" cy="474802"/>
            </a:xfrm>
            <a:custGeom>
              <a:avLst/>
              <a:gdLst>
                <a:gd name="T0" fmla="*/ 82 w 484"/>
                <a:gd name="T1" fmla="*/ 166 h 606"/>
                <a:gd name="T2" fmla="*/ 82 w 484"/>
                <a:gd name="T3" fmla="*/ 186 h 606"/>
                <a:gd name="T4" fmla="*/ 331 w 484"/>
                <a:gd name="T5" fmla="*/ 193 h 606"/>
                <a:gd name="T6" fmla="*/ 331 w 484"/>
                <a:gd name="T7" fmla="*/ 173 h 606"/>
                <a:gd name="T8" fmla="*/ 387 w 484"/>
                <a:gd name="T9" fmla="*/ 556 h 606"/>
                <a:gd name="T10" fmla="*/ 388 w 484"/>
                <a:gd name="T11" fmla="*/ 564 h 606"/>
                <a:gd name="T12" fmla="*/ 418 w 484"/>
                <a:gd name="T13" fmla="*/ 594 h 606"/>
                <a:gd name="T14" fmla="*/ 474 w 484"/>
                <a:gd name="T15" fmla="*/ 581 h 606"/>
                <a:gd name="T16" fmla="*/ 474 w 484"/>
                <a:gd name="T17" fmla="*/ 531 h 606"/>
                <a:gd name="T18" fmla="*/ 444 w 484"/>
                <a:gd name="T19" fmla="*/ 501 h 606"/>
                <a:gd name="T20" fmla="*/ 418 w 484"/>
                <a:gd name="T21" fmla="*/ 519 h 606"/>
                <a:gd name="T22" fmla="*/ 384 w 484"/>
                <a:gd name="T23" fmla="*/ 553 h 606"/>
                <a:gd name="T24" fmla="*/ 218 w 484"/>
                <a:gd name="T25" fmla="*/ 354 h 606"/>
                <a:gd name="T26" fmla="*/ 229 w 484"/>
                <a:gd name="T27" fmla="*/ 336 h 606"/>
                <a:gd name="T28" fmla="*/ 207 w 484"/>
                <a:gd name="T29" fmla="*/ 320 h 606"/>
                <a:gd name="T30" fmla="*/ 207 w 484"/>
                <a:gd name="T31" fmla="*/ 327 h 606"/>
                <a:gd name="T32" fmla="*/ 246 w 484"/>
                <a:gd name="T33" fmla="*/ 422 h 606"/>
                <a:gd name="T34" fmla="*/ 297 w 484"/>
                <a:gd name="T35" fmla="*/ 364 h 606"/>
                <a:gd name="T36" fmla="*/ 296 w 484"/>
                <a:gd name="T37" fmla="*/ 357 h 606"/>
                <a:gd name="T38" fmla="*/ 224 w 484"/>
                <a:gd name="T39" fmla="*/ 362 h 606"/>
                <a:gd name="T40" fmla="*/ 224 w 484"/>
                <a:gd name="T41" fmla="*/ 368 h 606"/>
                <a:gd name="T42" fmla="*/ 246 w 484"/>
                <a:gd name="T43" fmla="*/ 422 h 606"/>
                <a:gd name="T44" fmla="*/ 429 w 484"/>
                <a:gd name="T45" fmla="*/ 493 h 606"/>
                <a:gd name="T46" fmla="*/ 429 w 484"/>
                <a:gd name="T47" fmla="*/ 487 h 606"/>
                <a:gd name="T48" fmla="*/ 394 w 484"/>
                <a:gd name="T49" fmla="*/ 451 h 606"/>
                <a:gd name="T50" fmla="*/ 256 w 484"/>
                <a:gd name="T51" fmla="*/ 425 h 606"/>
                <a:gd name="T52" fmla="*/ 256 w 484"/>
                <a:gd name="T53" fmla="*/ 432 h 606"/>
                <a:gd name="T54" fmla="*/ 354 w 484"/>
                <a:gd name="T55" fmla="*/ 530 h 606"/>
                <a:gd name="T56" fmla="*/ 395 w 484"/>
                <a:gd name="T57" fmla="*/ 528 h 606"/>
                <a:gd name="T58" fmla="*/ 20 w 484"/>
                <a:gd name="T59" fmla="*/ 150 h 606"/>
                <a:gd name="T60" fmla="*/ 89 w 484"/>
                <a:gd name="T61" fmla="*/ 152 h 606"/>
                <a:gd name="T62" fmla="*/ 141 w 484"/>
                <a:gd name="T63" fmla="*/ 100 h 606"/>
                <a:gd name="T64" fmla="*/ 141 w 484"/>
                <a:gd name="T65" fmla="*/ 93 h 606"/>
                <a:gd name="T66" fmla="*/ 383 w 484"/>
                <a:gd name="T67" fmla="*/ 27 h 606"/>
                <a:gd name="T68" fmla="*/ 394 w 484"/>
                <a:gd name="T69" fmla="*/ 422 h 606"/>
                <a:gd name="T70" fmla="*/ 414 w 484"/>
                <a:gd name="T71" fmla="*/ 449 h 606"/>
                <a:gd name="T72" fmla="*/ 414 w 484"/>
                <a:gd name="T73" fmla="*/ 39 h 606"/>
                <a:gd name="T74" fmla="*/ 383 w 484"/>
                <a:gd name="T75" fmla="*/ 0 h 606"/>
                <a:gd name="T76" fmla="*/ 121 w 484"/>
                <a:gd name="T77" fmla="*/ 2 h 606"/>
                <a:gd name="T78" fmla="*/ 0 w 484"/>
                <a:gd name="T79" fmla="*/ 123 h 606"/>
                <a:gd name="T80" fmla="*/ 0 w 484"/>
                <a:gd name="T81" fmla="*/ 492 h 606"/>
                <a:gd name="T82" fmla="*/ 32 w 484"/>
                <a:gd name="T83" fmla="*/ 530 h 606"/>
                <a:gd name="T84" fmla="*/ 319 w 484"/>
                <a:gd name="T85" fmla="*/ 524 h 606"/>
                <a:gd name="T86" fmla="*/ 305 w 484"/>
                <a:gd name="T87" fmla="*/ 503 h 606"/>
                <a:gd name="T88" fmla="*/ 20 w 484"/>
                <a:gd name="T89" fmla="*/ 492 h 606"/>
                <a:gd name="T90" fmla="*/ 20 w 484"/>
                <a:gd name="T91" fmla="*/ 150 h 606"/>
                <a:gd name="T92" fmla="*/ 156 w 484"/>
                <a:gd name="T93" fmla="*/ 321 h 606"/>
                <a:gd name="T94" fmla="*/ 156 w 484"/>
                <a:gd name="T95" fmla="*/ 301 h 606"/>
                <a:gd name="T96" fmla="*/ 82 w 484"/>
                <a:gd name="T97" fmla="*/ 294 h 606"/>
                <a:gd name="T98" fmla="*/ 82 w 484"/>
                <a:gd name="T99" fmla="*/ 315 h 606"/>
                <a:gd name="T100" fmla="*/ 82 w 484"/>
                <a:gd name="T101" fmla="*/ 272 h 606"/>
                <a:gd name="T102" fmla="*/ 331 w 484"/>
                <a:gd name="T103" fmla="*/ 279 h 606"/>
                <a:gd name="T104" fmla="*/ 331 w 484"/>
                <a:gd name="T105" fmla="*/ 258 h 606"/>
                <a:gd name="T106" fmla="*/ 82 w 484"/>
                <a:gd name="T107" fmla="*/ 252 h 606"/>
                <a:gd name="T108" fmla="*/ 82 w 484"/>
                <a:gd name="T109" fmla="*/ 272 h 606"/>
                <a:gd name="T110" fmla="*/ 82 w 484"/>
                <a:gd name="T111" fmla="*/ 236 h 606"/>
                <a:gd name="T112" fmla="*/ 331 w 484"/>
                <a:gd name="T113" fmla="*/ 229 h 606"/>
                <a:gd name="T114" fmla="*/ 331 w 484"/>
                <a:gd name="T115" fmla="*/ 209 h 606"/>
                <a:gd name="T116" fmla="*/ 82 w 484"/>
                <a:gd name="T117" fmla="*/ 216 h 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84" h="606">
                  <a:moveTo>
                    <a:pt x="331" y="166"/>
                  </a:moveTo>
                  <a:lnTo>
                    <a:pt x="82" y="166"/>
                  </a:lnTo>
                  <a:lnTo>
                    <a:pt x="82" y="173"/>
                  </a:lnTo>
                  <a:lnTo>
                    <a:pt x="82" y="186"/>
                  </a:lnTo>
                  <a:lnTo>
                    <a:pt x="82" y="193"/>
                  </a:lnTo>
                  <a:lnTo>
                    <a:pt x="331" y="193"/>
                  </a:lnTo>
                  <a:lnTo>
                    <a:pt x="331" y="186"/>
                  </a:lnTo>
                  <a:lnTo>
                    <a:pt x="331" y="173"/>
                  </a:lnTo>
                  <a:lnTo>
                    <a:pt x="331" y="166"/>
                  </a:lnTo>
                  <a:close/>
                  <a:moveTo>
                    <a:pt x="387" y="556"/>
                  </a:moveTo>
                  <a:lnTo>
                    <a:pt x="384" y="560"/>
                  </a:lnTo>
                  <a:lnTo>
                    <a:pt x="388" y="564"/>
                  </a:lnTo>
                  <a:lnTo>
                    <a:pt x="408" y="583"/>
                  </a:lnTo>
                  <a:lnTo>
                    <a:pt x="418" y="594"/>
                  </a:lnTo>
                  <a:cubicBezTo>
                    <a:pt x="430" y="606"/>
                    <a:pt x="450" y="606"/>
                    <a:pt x="462" y="594"/>
                  </a:cubicBezTo>
                  <a:lnTo>
                    <a:pt x="474" y="581"/>
                  </a:lnTo>
                  <a:cubicBezTo>
                    <a:pt x="481" y="575"/>
                    <a:pt x="484" y="565"/>
                    <a:pt x="483" y="556"/>
                  </a:cubicBezTo>
                  <a:cubicBezTo>
                    <a:pt x="484" y="547"/>
                    <a:pt x="481" y="538"/>
                    <a:pt x="474" y="531"/>
                  </a:cubicBezTo>
                  <a:lnTo>
                    <a:pt x="462" y="519"/>
                  </a:lnTo>
                  <a:lnTo>
                    <a:pt x="444" y="501"/>
                  </a:lnTo>
                  <a:lnTo>
                    <a:pt x="440" y="497"/>
                  </a:lnTo>
                  <a:lnTo>
                    <a:pt x="418" y="519"/>
                  </a:lnTo>
                  <a:lnTo>
                    <a:pt x="412" y="525"/>
                  </a:lnTo>
                  <a:lnTo>
                    <a:pt x="384" y="553"/>
                  </a:lnTo>
                  <a:lnTo>
                    <a:pt x="387" y="556"/>
                  </a:lnTo>
                  <a:close/>
                  <a:moveTo>
                    <a:pt x="218" y="354"/>
                  </a:moveTo>
                  <a:lnTo>
                    <a:pt x="234" y="338"/>
                  </a:lnTo>
                  <a:lnTo>
                    <a:pt x="229" y="336"/>
                  </a:lnTo>
                  <a:lnTo>
                    <a:pt x="234" y="331"/>
                  </a:lnTo>
                  <a:lnTo>
                    <a:pt x="207" y="320"/>
                  </a:lnTo>
                  <a:lnTo>
                    <a:pt x="211" y="328"/>
                  </a:lnTo>
                  <a:lnTo>
                    <a:pt x="207" y="327"/>
                  </a:lnTo>
                  <a:lnTo>
                    <a:pt x="218" y="354"/>
                  </a:lnTo>
                  <a:close/>
                  <a:moveTo>
                    <a:pt x="246" y="422"/>
                  </a:moveTo>
                  <a:lnTo>
                    <a:pt x="302" y="366"/>
                  </a:lnTo>
                  <a:lnTo>
                    <a:pt x="297" y="364"/>
                  </a:lnTo>
                  <a:lnTo>
                    <a:pt x="302" y="359"/>
                  </a:lnTo>
                  <a:lnTo>
                    <a:pt x="296" y="357"/>
                  </a:lnTo>
                  <a:lnTo>
                    <a:pt x="249" y="337"/>
                  </a:lnTo>
                  <a:lnTo>
                    <a:pt x="224" y="362"/>
                  </a:lnTo>
                  <a:lnTo>
                    <a:pt x="226" y="366"/>
                  </a:lnTo>
                  <a:lnTo>
                    <a:pt x="224" y="368"/>
                  </a:lnTo>
                  <a:lnTo>
                    <a:pt x="243" y="416"/>
                  </a:lnTo>
                  <a:lnTo>
                    <a:pt x="246" y="422"/>
                  </a:lnTo>
                  <a:close/>
                  <a:moveTo>
                    <a:pt x="412" y="511"/>
                  </a:moveTo>
                  <a:lnTo>
                    <a:pt x="429" y="493"/>
                  </a:lnTo>
                  <a:lnTo>
                    <a:pt x="426" y="490"/>
                  </a:lnTo>
                  <a:lnTo>
                    <a:pt x="429" y="487"/>
                  </a:lnTo>
                  <a:lnTo>
                    <a:pt x="414" y="472"/>
                  </a:lnTo>
                  <a:lnTo>
                    <a:pt x="394" y="451"/>
                  </a:lnTo>
                  <a:lnTo>
                    <a:pt x="312" y="369"/>
                  </a:lnTo>
                  <a:lnTo>
                    <a:pt x="256" y="425"/>
                  </a:lnTo>
                  <a:lnTo>
                    <a:pt x="260" y="429"/>
                  </a:lnTo>
                  <a:lnTo>
                    <a:pt x="256" y="432"/>
                  </a:lnTo>
                  <a:lnTo>
                    <a:pt x="334" y="510"/>
                  </a:lnTo>
                  <a:lnTo>
                    <a:pt x="354" y="530"/>
                  </a:lnTo>
                  <a:lnTo>
                    <a:pt x="374" y="549"/>
                  </a:lnTo>
                  <a:lnTo>
                    <a:pt x="395" y="528"/>
                  </a:lnTo>
                  <a:lnTo>
                    <a:pt x="412" y="511"/>
                  </a:lnTo>
                  <a:close/>
                  <a:moveTo>
                    <a:pt x="20" y="150"/>
                  </a:moveTo>
                  <a:lnTo>
                    <a:pt x="89" y="152"/>
                  </a:lnTo>
                  <a:lnTo>
                    <a:pt x="89" y="152"/>
                  </a:lnTo>
                  <a:lnTo>
                    <a:pt x="89" y="152"/>
                  </a:lnTo>
                  <a:cubicBezTo>
                    <a:pt x="118" y="152"/>
                    <a:pt x="141" y="129"/>
                    <a:pt x="141" y="100"/>
                  </a:cubicBezTo>
                  <a:lnTo>
                    <a:pt x="141" y="94"/>
                  </a:lnTo>
                  <a:lnTo>
                    <a:pt x="141" y="93"/>
                  </a:lnTo>
                  <a:lnTo>
                    <a:pt x="141" y="27"/>
                  </a:lnTo>
                  <a:lnTo>
                    <a:pt x="383" y="27"/>
                  </a:lnTo>
                  <a:cubicBezTo>
                    <a:pt x="389" y="27"/>
                    <a:pt x="394" y="32"/>
                    <a:pt x="394" y="38"/>
                  </a:cubicBezTo>
                  <a:lnTo>
                    <a:pt x="394" y="422"/>
                  </a:lnTo>
                  <a:lnTo>
                    <a:pt x="394" y="429"/>
                  </a:lnTo>
                  <a:lnTo>
                    <a:pt x="414" y="449"/>
                  </a:lnTo>
                  <a:lnTo>
                    <a:pt x="414" y="443"/>
                  </a:lnTo>
                  <a:lnTo>
                    <a:pt x="414" y="39"/>
                  </a:lnTo>
                  <a:lnTo>
                    <a:pt x="414" y="32"/>
                  </a:lnTo>
                  <a:cubicBezTo>
                    <a:pt x="414" y="14"/>
                    <a:pt x="400" y="0"/>
                    <a:pt x="383" y="0"/>
                  </a:cubicBezTo>
                  <a:lnTo>
                    <a:pt x="123" y="0"/>
                  </a:lnTo>
                  <a:lnTo>
                    <a:pt x="121" y="2"/>
                  </a:lnTo>
                  <a:lnTo>
                    <a:pt x="1" y="122"/>
                  </a:lnTo>
                  <a:lnTo>
                    <a:pt x="0" y="123"/>
                  </a:lnTo>
                  <a:lnTo>
                    <a:pt x="0" y="130"/>
                  </a:lnTo>
                  <a:lnTo>
                    <a:pt x="0" y="492"/>
                  </a:lnTo>
                  <a:lnTo>
                    <a:pt x="0" y="499"/>
                  </a:lnTo>
                  <a:cubicBezTo>
                    <a:pt x="0" y="516"/>
                    <a:pt x="14" y="530"/>
                    <a:pt x="32" y="530"/>
                  </a:cubicBezTo>
                  <a:lnTo>
                    <a:pt x="326" y="530"/>
                  </a:lnTo>
                  <a:lnTo>
                    <a:pt x="319" y="524"/>
                  </a:lnTo>
                  <a:lnTo>
                    <a:pt x="326" y="524"/>
                  </a:lnTo>
                  <a:lnTo>
                    <a:pt x="305" y="503"/>
                  </a:lnTo>
                  <a:lnTo>
                    <a:pt x="32" y="503"/>
                  </a:lnTo>
                  <a:cubicBezTo>
                    <a:pt x="25" y="503"/>
                    <a:pt x="21" y="498"/>
                    <a:pt x="20" y="492"/>
                  </a:cubicBezTo>
                  <a:lnTo>
                    <a:pt x="20" y="492"/>
                  </a:lnTo>
                  <a:lnTo>
                    <a:pt x="20" y="150"/>
                  </a:lnTo>
                  <a:close/>
                  <a:moveTo>
                    <a:pt x="82" y="321"/>
                  </a:moveTo>
                  <a:lnTo>
                    <a:pt x="156" y="321"/>
                  </a:lnTo>
                  <a:lnTo>
                    <a:pt x="156" y="315"/>
                  </a:lnTo>
                  <a:lnTo>
                    <a:pt x="156" y="301"/>
                  </a:lnTo>
                  <a:lnTo>
                    <a:pt x="156" y="294"/>
                  </a:lnTo>
                  <a:lnTo>
                    <a:pt x="82" y="294"/>
                  </a:lnTo>
                  <a:lnTo>
                    <a:pt x="82" y="301"/>
                  </a:lnTo>
                  <a:lnTo>
                    <a:pt x="82" y="315"/>
                  </a:lnTo>
                  <a:lnTo>
                    <a:pt x="82" y="321"/>
                  </a:lnTo>
                  <a:close/>
                  <a:moveTo>
                    <a:pt x="82" y="272"/>
                  </a:moveTo>
                  <a:lnTo>
                    <a:pt x="82" y="279"/>
                  </a:lnTo>
                  <a:lnTo>
                    <a:pt x="331" y="279"/>
                  </a:lnTo>
                  <a:lnTo>
                    <a:pt x="331" y="272"/>
                  </a:lnTo>
                  <a:lnTo>
                    <a:pt x="331" y="258"/>
                  </a:lnTo>
                  <a:lnTo>
                    <a:pt x="331" y="252"/>
                  </a:lnTo>
                  <a:lnTo>
                    <a:pt x="82" y="252"/>
                  </a:lnTo>
                  <a:lnTo>
                    <a:pt x="82" y="258"/>
                  </a:lnTo>
                  <a:lnTo>
                    <a:pt x="82" y="272"/>
                  </a:lnTo>
                  <a:close/>
                  <a:moveTo>
                    <a:pt x="82" y="229"/>
                  </a:moveTo>
                  <a:lnTo>
                    <a:pt x="82" y="236"/>
                  </a:lnTo>
                  <a:lnTo>
                    <a:pt x="331" y="236"/>
                  </a:lnTo>
                  <a:lnTo>
                    <a:pt x="331" y="229"/>
                  </a:lnTo>
                  <a:lnTo>
                    <a:pt x="331" y="216"/>
                  </a:lnTo>
                  <a:lnTo>
                    <a:pt x="331" y="209"/>
                  </a:lnTo>
                  <a:lnTo>
                    <a:pt x="82" y="209"/>
                  </a:lnTo>
                  <a:lnTo>
                    <a:pt x="82" y="216"/>
                  </a:lnTo>
                  <a:lnTo>
                    <a:pt x="82" y="229"/>
                  </a:lnTo>
                  <a:close/>
                </a:path>
              </a:pathLst>
            </a:custGeom>
            <a:solidFill>
              <a:srgbClr val="D06F83"/>
            </a:solidFill>
            <a:ln>
              <a:noFill/>
            </a:ln>
          </p:spPr>
          <p:txBody>
            <a:bodyPr vert="horz" wrap="square" lIns="91440" tIns="45720" rIns="91440" bIns="45720" numCol="1" anchor="t" anchorCtr="0" compatLnSpc="1">
              <a:prstTxWarp prst="textNoShape">
                <a:avLst/>
              </a:prstTxWarp>
            </a:bodyPr>
            <a:lstStyle/>
            <a:p>
              <a:endParaRPr lang="zh-CN" altLang="en-US">
                <a:solidFill>
                  <a:schemeClr val="accent2"/>
                </a:solidFill>
              </a:endParaRPr>
            </a:p>
          </p:txBody>
        </p:sp>
      </p:grpSp>
      <p:grpSp>
        <p:nvGrpSpPr>
          <p:cNvPr id="7" name="组合 6"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GrpSpPr/>
          <p:nvPr/>
        </p:nvGrpSpPr>
        <p:grpSpPr>
          <a:xfrm>
            <a:off x="836821" y="3960641"/>
            <a:ext cx="1891633" cy="1891633"/>
            <a:chOff x="888037" y="4433301"/>
            <a:chExt cx="1891633" cy="1891633"/>
          </a:xfrm>
        </p:grpSpPr>
        <p:grpSp>
          <p:nvGrpSpPr>
            <p:cNvPr id="31" name="组合 30"/>
            <p:cNvGrpSpPr/>
            <p:nvPr/>
          </p:nvGrpSpPr>
          <p:grpSpPr>
            <a:xfrm>
              <a:off x="888037" y="4433301"/>
              <a:ext cx="1891633" cy="1891633"/>
              <a:chOff x="1375509" y="1976984"/>
              <a:chExt cx="2018000" cy="2018000"/>
            </a:xfrm>
          </p:grpSpPr>
          <p:sp>
            <p:nvSpPr>
              <p:cNvPr id="32" name="椭圆 31" descr="e7d195523061f1c0deeec63e560781cfd59afb0ea006f2a87ABB68BF51EA6619813959095094C18C62A12F549504892A4AAA8C1554C6663626E05CA27F281A14E6983772AFC3FB97135759321DEA3D709AACD122C08E6ED1C77BAD4A88EF4CD28A80260D8F97957F436F83C1F553EF0169027D0DBFA7A77088E1513DBDFC101C4B4DFF310B01A5021663E46B6BC2AAB5"/>
              <p:cNvSpPr>
                <a:spLocks noChangeAspect="1"/>
              </p:cNvSpPr>
              <p:nvPr/>
            </p:nvSpPr>
            <p:spPr>
              <a:xfrm>
                <a:off x="1375509" y="1976984"/>
                <a:ext cx="2018000" cy="2018000"/>
              </a:xfrm>
              <a:prstGeom prst="ellipse">
                <a:avLst/>
              </a:prstGeom>
              <a:gradFill>
                <a:gsLst>
                  <a:gs pos="0">
                    <a:schemeClr val="bg1"/>
                  </a:gs>
                  <a:gs pos="100000">
                    <a:srgbClr val="C7C7C7"/>
                  </a:gs>
                </a:gsLst>
                <a:lin ang="13200000" scaled="0"/>
              </a:gradFill>
              <a:ln w="22225">
                <a:solidFill>
                  <a:schemeClr val="bg1"/>
                </a:solidFill>
              </a:ln>
              <a:effectLst>
                <a:outerShdw blurRad="393700" dist="1270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3" name="任意多边形 32"/>
              <p:cNvSpPr/>
              <p:nvPr/>
            </p:nvSpPr>
            <p:spPr>
              <a:xfrm rot="5400000">
                <a:off x="1220020" y="2637800"/>
                <a:ext cx="1007034" cy="694933"/>
              </a:xfrm>
              <a:custGeom>
                <a:avLst/>
                <a:gdLst>
                  <a:gd name="connsiteX0" fmla="*/ 0 w 1007034"/>
                  <a:gd name="connsiteY0" fmla="*/ 555348 h 694933"/>
                  <a:gd name="connsiteX1" fmla="*/ 322102 w 1007034"/>
                  <a:gd name="connsiteY1" fmla="*/ 0 h 694933"/>
                  <a:gd name="connsiteX2" fmla="*/ 392164 w 1007034"/>
                  <a:gd name="connsiteY2" fmla="*/ 21748 h 694933"/>
                  <a:gd name="connsiteX3" fmla="*/ 503517 w 1007034"/>
                  <a:gd name="connsiteY3" fmla="*/ 32974 h 694933"/>
                  <a:gd name="connsiteX4" fmla="*/ 614869 w 1007034"/>
                  <a:gd name="connsiteY4" fmla="*/ 21748 h 694933"/>
                  <a:gd name="connsiteX5" fmla="*/ 684932 w 1007034"/>
                  <a:gd name="connsiteY5" fmla="*/ 0 h 694933"/>
                  <a:gd name="connsiteX6" fmla="*/ 1007034 w 1007034"/>
                  <a:gd name="connsiteY6" fmla="*/ 555347 h 694933"/>
                  <a:gd name="connsiteX7" fmla="*/ 895766 w 1007034"/>
                  <a:gd name="connsiteY7" fmla="*/ 615742 h 694933"/>
                  <a:gd name="connsiteX8" fmla="*/ 503516 w 1007034"/>
                  <a:gd name="connsiteY8" fmla="*/ 694933 h 694933"/>
                  <a:gd name="connsiteX9" fmla="*/ 111266 w 1007034"/>
                  <a:gd name="connsiteY9" fmla="*/ 615742 h 694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07034" h="694933">
                    <a:moveTo>
                      <a:pt x="0" y="555348"/>
                    </a:moveTo>
                    <a:lnTo>
                      <a:pt x="322102" y="0"/>
                    </a:lnTo>
                    <a:lnTo>
                      <a:pt x="392164" y="21748"/>
                    </a:lnTo>
                    <a:cubicBezTo>
                      <a:pt x="428132" y="29108"/>
                      <a:pt x="465373" y="32974"/>
                      <a:pt x="503517" y="32974"/>
                    </a:cubicBezTo>
                    <a:cubicBezTo>
                      <a:pt x="541660" y="32974"/>
                      <a:pt x="578901" y="29108"/>
                      <a:pt x="614869" y="21748"/>
                    </a:cubicBezTo>
                    <a:lnTo>
                      <a:pt x="684932" y="0"/>
                    </a:lnTo>
                    <a:lnTo>
                      <a:pt x="1007034" y="555347"/>
                    </a:lnTo>
                    <a:lnTo>
                      <a:pt x="895766" y="615742"/>
                    </a:lnTo>
                    <a:cubicBezTo>
                      <a:pt x="775204" y="666735"/>
                      <a:pt x="642653" y="694933"/>
                      <a:pt x="503516" y="694933"/>
                    </a:cubicBezTo>
                    <a:cubicBezTo>
                      <a:pt x="364379" y="694933"/>
                      <a:pt x="231828" y="666735"/>
                      <a:pt x="111266" y="615742"/>
                    </a:cubicBezTo>
                    <a:close/>
                  </a:path>
                </a:pathLst>
              </a:custGeom>
              <a:solidFill>
                <a:srgbClr val="F77983"/>
              </a:solidFill>
              <a:ln>
                <a:noFill/>
              </a:ln>
              <a:effectLst>
                <a:innerShdw blurRad="63500" dist="381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57" name="TextBox 36"/>
            <p:cNvSpPr txBox="1"/>
            <p:nvPr/>
          </p:nvSpPr>
          <p:spPr>
            <a:xfrm>
              <a:off x="888037" y="5148284"/>
              <a:ext cx="674768" cy="461665"/>
            </a:xfrm>
            <a:prstGeom prst="rect">
              <a:avLst/>
            </a:prstGeom>
            <a:noFill/>
          </p:spPr>
          <p:txBody>
            <a:bodyPr wrap="square" rtlCol="0">
              <a:spAutoFit/>
            </a:bodyPr>
            <a:lstStyle/>
            <a:p>
              <a:r>
                <a:rPr lang="en-US" altLang="zh-CN" sz="2400" b="1" dirty="0">
                  <a:solidFill>
                    <a:schemeClr val="bg1"/>
                  </a:solidFill>
                  <a:latin typeface="Arial" panose="020B0604020202020204" pitchFamily="34" charset="0"/>
                  <a:cs typeface="Arial" panose="020B0604020202020204" pitchFamily="34" charset="0"/>
                </a:rPr>
                <a:t>03</a:t>
              </a:r>
              <a:endParaRPr lang="zh-CN" altLang="en-US" sz="2400" b="1" dirty="0">
                <a:solidFill>
                  <a:schemeClr val="bg1"/>
                </a:solidFill>
                <a:latin typeface="Arial" panose="020B0604020202020204" pitchFamily="34" charset="0"/>
                <a:cs typeface="Arial" panose="020B0604020202020204" pitchFamily="34" charset="0"/>
              </a:endParaRPr>
            </a:p>
          </p:txBody>
        </p:sp>
        <p:sp>
          <p:nvSpPr>
            <p:cNvPr id="61" name="Freeform 16"/>
            <p:cNvSpPr>
              <a:spLocks noEditPoints="1"/>
            </p:cNvSpPr>
            <p:nvPr/>
          </p:nvSpPr>
          <p:spPr bwMode="auto">
            <a:xfrm>
              <a:off x="1821032" y="5166978"/>
              <a:ext cx="555471" cy="442971"/>
            </a:xfrm>
            <a:custGeom>
              <a:avLst/>
              <a:gdLst>
                <a:gd name="T0" fmla="*/ 1238 w 1238"/>
                <a:gd name="T1" fmla="*/ 579 h 986"/>
                <a:gd name="T2" fmla="*/ 424 w 1238"/>
                <a:gd name="T3" fmla="*/ 579 h 986"/>
                <a:gd name="T4" fmla="*/ 443 w 1238"/>
                <a:gd name="T5" fmla="*/ 209 h 986"/>
                <a:gd name="T6" fmla="*/ 357 w 1238"/>
                <a:gd name="T7" fmla="*/ 223 h 986"/>
                <a:gd name="T8" fmla="*/ 329 w 1238"/>
                <a:gd name="T9" fmla="*/ 254 h 986"/>
                <a:gd name="T10" fmla="*/ 441 w 1238"/>
                <a:gd name="T11" fmla="*/ 316 h 986"/>
                <a:gd name="T12" fmla="*/ 311 w 1238"/>
                <a:gd name="T13" fmla="*/ 0 h 986"/>
                <a:gd name="T14" fmla="*/ 311 w 1238"/>
                <a:gd name="T15" fmla="*/ 620 h 986"/>
                <a:gd name="T16" fmla="*/ 367 w 1238"/>
                <a:gd name="T17" fmla="*/ 550 h 986"/>
                <a:gd name="T18" fmla="*/ 329 w 1238"/>
                <a:gd name="T19" fmla="*/ 473 h 986"/>
                <a:gd name="T20" fmla="*/ 295 w 1238"/>
                <a:gd name="T21" fmla="*/ 516 h 986"/>
                <a:gd name="T22" fmla="*/ 168 w 1238"/>
                <a:gd name="T23" fmla="*/ 370 h 986"/>
                <a:gd name="T24" fmla="*/ 295 w 1238"/>
                <a:gd name="T25" fmla="*/ 410 h 986"/>
                <a:gd name="T26" fmla="*/ 229 w 1238"/>
                <a:gd name="T27" fmla="*/ 307 h 986"/>
                <a:gd name="T28" fmla="*/ 295 w 1238"/>
                <a:gd name="T29" fmla="*/ 127 h 986"/>
                <a:gd name="T30" fmla="*/ 329 w 1238"/>
                <a:gd name="T31" fmla="*/ 104 h 986"/>
                <a:gd name="T32" fmla="*/ 443 w 1238"/>
                <a:gd name="T33" fmla="*/ 209 h 986"/>
                <a:gd name="T34" fmla="*/ 295 w 1238"/>
                <a:gd name="T35" fmla="*/ 186 h 986"/>
                <a:gd name="T36" fmla="*/ 295 w 1238"/>
                <a:gd name="T37" fmla="*/ 245 h 986"/>
                <a:gd name="T38" fmla="*/ 329 w 1238"/>
                <a:gd name="T39" fmla="*/ 413 h 986"/>
                <a:gd name="T40" fmla="*/ 357 w 1238"/>
                <a:gd name="T41" fmla="*/ 398 h 986"/>
                <a:gd name="T42" fmla="*/ 359 w 1238"/>
                <a:gd name="T43" fmla="*/ 356 h 986"/>
                <a:gd name="T44" fmla="*/ 329 w 1238"/>
                <a:gd name="T45" fmla="*/ 413 h 986"/>
                <a:gd name="T46" fmla="*/ 854 w 1238"/>
                <a:gd name="T47" fmla="*/ 713 h 986"/>
                <a:gd name="T48" fmla="*/ 904 w 1238"/>
                <a:gd name="T49" fmla="*/ 665 h 986"/>
                <a:gd name="T50" fmla="*/ 854 w 1238"/>
                <a:gd name="T51" fmla="*/ 617 h 986"/>
                <a:gd name="T52" fmla="*/ 810 w 1238"/>
                <a:gd name="T53" fmla="*/ 416 h 986"/>
                <a:gd name="T54" fmla="*/ 784 w 1238"/>
                <a:gd name="T55" fmla="*/ 477 h 986"/>
                <a:gd name="T56" fmla="*/ 810 w 1238"/>
                <a:gd name="T57" fmla="*/ 416 h 986"/>
                <a:gd name="T58" fmla="*/ 1004 w 1238"/>
                <a:gd name="T59" fmla="*/ 447 h 986"/>
                <a:gd name="T60" fmla="*/ 854 w 1238"/>
                <a:gd name="T61" fmla="*/ 418 h 986"/>
                <a:gd name="T62" fmla="*/ 977 w 1238"/>
                <a:gd name="T63" fmla="*/ 557 h 986"/>
                <a:gd name="T64" fmla="*/ 854 w 1238"/>
                <a:gd name="T65" fmla="*/ 792 h 986"/>
                <a:gd name="T66" fmla="*/ 810 w 1238"/>
                <a:gd name="T67" fmla="*/ 849 h 986"/>
                <a:gd name="T68" fmla="*/ 643 w 1238"/>
                <a:gd name="T69" fmla="*/ 658 h 986"/>
                <a:gd name="T70" fmla="*/ 810 w 1238"/>
                <a:gd name="T71" fmla="*/ 710 h 986"/>
                <a:gd name="T72" fmla="*/ 724 w 1238"/>
                <a:gd name="T73" fmla="*/ 575 h 986"/>
                <a:gd name="T74" fmla="*/ 810 w 1238"/>
                <a:gd name="T75" fmla="*/ 339 h 986"/>
                <a:gd name="T76" fmla="*/ 854 w 1238"/>
                <a:gd name="T77" fmla="*/ 309 h 986"/>
                <a:gd name="T78" fmla="*/ 1004 w 1238"/>
                <a:gd name="T79" fmla="*/ 447 h 9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38" h="986">
                  <a:moveTo>
                    <a:pt x="831" y="172"/>
                  </a:moveTo>
                  <a:cubicBezTo>
                    <a:pt x="1055" y="172"/>
                    <a:pt x="1238" y="354"/>
                    <a:pt x="1238" y="579"/>
                  </a:cubicBezTo>
                  <a:cubicBezTo>
                    <a:pt x="1238" y="804"/>
                    <a:pt x="1055" y="986"/>
                    <a:pt x="831" y="986"/>
                  </a:cubicBezTo>
                  <a:cubicBezTo>
                    <a:pt x="606" y="986"/>
                    <a:pt x="424" y="804"/>
                    <a:pt x="424" y="579"/>
                  </a:cubicBezTo>
                  <a:cubicBezTo>
                    <a:pt x="424" y="354"/>
                    <a:pt x="606" y="172"/>
                    <a:pt x="831" y="172"/>
                  </a:cubicBezTo>
                  <a:close/>
                  <a:moveTo>
                    <a:pt x="443" y="209"/>
                  </a:moveTo>
                  <a:lnTo>
                    <a:pt x="443" y="209"/>
                  </a:lnTo>
                  <a:lnTo>
                    <a:pt x="357" y="223"/>
                  </a:lnTo>
                  <a:cubicBezTo>
                    <a:pt x="350" y="204"/>
                    <a:pt x="346" y="197"/>
                    <a:pt x="329" y="187"/>
                  </a:cubicBezTo>
                  <a:lnTo>
                    <a:pt x="329" y="254"/>
                  </a:lnTo>
                  <a:cubicBezTo>
                    <a:pt x="375" y="266"/>
                    <a:pt x="406" y="279"/>
                    <a:pt x="422" y="293"/>
                  </a:cubicBezTo>
                  <a:cubicBezTo>
                    <a:pt x="430" y="300"/>
                    <a:pt x="436" y="308"/>
                    <a:pt x="441" y="316"/>
                  </a:cubicBezTo>
                  <a:cubicBezTo>
                    <a:pt x="480" y="260"/>
                    <a:pt x="533" y="215"/>
                    <a:pt x="594" y="185"/>
                  </a:cubicBezTo>
                  <a:cubicBezTo>
                    <a:pt x="546" y="76"/>
                    <a:pt x="437" y="0"/>
                    <a:pt x="311" y="0"/>
                  </a:cubicBezTo>
                  <a:cubicBezTo>
                    <a:pt x="139" y="0"/>
                    <a:pt x="0" y="139"/>
                    <a:pt x="0" y="310"/>
                  </a:cubicBezTo>
                  <a:cubicBezTo>
                    <a:pt x="0" y="481"/>
                    <a:pt x="139" y="620"/>
                    <a:pt x="311" y="620"/>
                  </a:cubicBezTo>
                  <a:cubicBezTo>
                    <a:pt x="331" y="620"/>
                    <a:pt x="352" y="618"/>
                    <a:pt x="372" y="614"/>
                  </a:cubicBezTo>
                  <a:cubicBezTo>
                    <a:pt x="368" y="593"/>
                    <a:pt x="367" y="572"/>
                    <a:pt x="367" y="550"/>
                  </a:cubicBezTo>
                  <a:cubicBezTo>
                    <a:pt x="367" y="521"/>
                    <a:pt x="370" y="493"/>
                    <a:pt x="376" y="465"/>
                  </a:cubicBezTo>
                  <a:cubicBezTo>
                    <a:pt x="361" y="470"/>
                    <a:pt x="345" y="472"/>
                    <a:pt x="329" y="473"/>
                  </a:cubicBezTo>
                  <a:lnTo>
                    <a:pt x="329" y="516"/>
                  </a:lnTo>
                  <a:lnTo>
                    <a:pt x="295" y="516"/>
                  </a:lnTo>
                  <a:lnTo>
                    <a:pt x="295" y="473"/>
                  </a:lnTo>
                  <a:cubicBezTo>
                    <a:pt x="226" y="467"/>
                    <a:pt x="180" y="440"/>
                    <a:pt x="168" y="370"/>
                  </a:cubicBezTo>
                  <a:lnTo>
                    <a:pt x="261" y="359"/>
                  </a:lnTo>
                  <a:cubicBezTo>
                    <a:pt x="265" y="385"/>
                    <a:pt x="271" y="398"/>
                    <a:pt x="295" y="410"/>
                  </a:cubicBezTo>
                  <a:lnTo>
                    <a:pt x="295" y="329"/>
                  </a:lnTo>
                  <a:cubicBezTo>
                    <a:pt x="264" y="320"/>
                    <a:pt x="242" y="313"/>
                    <a:pt x="229" y="307"/>
                  </a:cubicBezTo>
                  <a:cubicBezTo>
                    <a:pt x="173" y="279"/>
                    <a:pt x="166" y="200"/>
                    <a:pt x="210" y="157"/>
                  </a:cubicBezTo>
                  <a:cubicBezTo>
                    <a:pt x="229" y="139"/>
                    <a:pt x="257" y="129"/>
                    <a:pt x="295" y="127"/>
                  </a:cubicBezTo>
                  <a:lnTo>
                    <a:pt x="295" y="104"/>
                  </a:lnTo>
                  <a:lnTo>
                    <a:pt x="329" y="104"/>
                  </a:lnTo>
                  <a:lnTo>
                    <a:pt x="329" y="127"/>
                  </a:lnTo>
                  <a:cubicBezTo>
                    <a:pt x="384" y="130"/>
                    <a:pt x="430" y="151"/>
                    <a:pt x="443" y="209"/>
                  </a:cubicBezTo>
                  <a:close/>
                  <a:moveTo>
                    <a:pt x="295" y="186"/>
                  </a:moveTo>
                  <a:lnTo>
                    <a:pt x="295" y="186"/>
                  </a:lnTo>
                  <a:cubicBezTo>
                    <a:pt x="274" y="193"/>
                    <a:pt x="259" y="212"/>
                    <a:pt x="275" y="233"/>
                  </a:cubicBezTo>
                  <a:cubicBezTo>
                    <a:pt x="279" y="238"/>
                    <a:pt x="285" y="242"/>
                    <a:pt x="295" y="245"/>
                  </a:cubicBezTo>
                  <a:lnTo>
                    <a:pt x="295" y="186"/>
                  </a:lnTo>
                  <a:close/>
                  <a:moveTo>
                    <a:pt x="329" y="413"/>
                  </a:moveTo>
                  <a:lnTo>
                    <a:pt x="329" y="413"/>
                  </a:lnTo>
                  <a:cubicBezTo>
                    <a:pt x="342" y="410"/>
                    <a:pt x="351" y="405"/>
                    <a:pt x="357" y="398"/>
                  </a:cubicBezTo>
                  <a:cubicBezTo>
                    <a:pt x="363" y="392"/>
                    <a:pt x="366" y="384"/>
                    <a:pt x="366" y="376"/>
                  </a:cubicBezTo>
                  <a:cubicBezTo>
                    <a:pt x="366" y="368"/>
                    <a:pt x="364" y="362"/>
                    <a:pt x="359" y="356"/>
                  </a:cubicBezTo>
                  <a:cubicBezTo>
                    <a:pt x="354" y="350"/>
                    <a:pt x="344" y="344"/>
                    <a:pt x="329" y="339"/>
                  </a:cubicBezTo>
                  <a:lnTo>
                    <a:pt x="329" y="413"/>
                  </a:lnTo>
                  <a:close/>
                  <a:moveTo>
                    <a:pt x="854" y="713"/>
                  </a:moveTo>
                  <a:lnTo>
                    <a:pt x="854" y="713"/>
                  </a:lnTo>
                  <a:cubicBezTo>
                    <a:pt x="871" y="710"/>
                    <a:pt x="884" y="703"/>
                    <a:pt x="892" y="695"/>
                  </a:cubicBezTo>
                  <a:cubicBezTo>
                    <a:pt x="900" y="686"/>
                    <a:pt x="904" y="676"/>
                    <a:pt x="904" y="665"/>
                  </a:cubicBezTo>
                  <a:cubicBezTo>
                    <a:pt x="904" y="656"/>
                    <a:pt x="901" y="647"/>
                    <a:pt x="894" y="639"/>
                  </a:cubicBezTo>
                  <a:cubicBezTo>
                    <a:pt x="887" y="631"/>
                    <a:pt x="874" y="624"/>
                    <a:pt x="854" y="617"/>
                  </a:cubicBezTo>
                  <a:lnTo>
                    <a:pt x="854" y="713"/>
                  </a:lnTo>
                  <a:close/>
                  <a:moveTo>
                    <a:pt x="810" y="416"/>
                  </a:moveTo>
                  <a:lnTo>
                    <a:pt x="810" y="416"/>
                  </a:lnTo>
                  <a:cubicBezTo>
                    <a:pt x="783" y="426"/>
                    <a:pt x="763" y="451"/>
                    <a:pt x="784" y="477"/>
                  </a:cubicBezTo>
                  <a:cubicBezTo>
                    <a:pt x="789" y="484"/>
                    <a:pt x="798" y="489"/>
                    <a:pt x="810" y="494"/>
                  </a:cubicBezTo>
                  <a:lnTo>
                    <a:pt x="810" y="416"/>
                  </a:lnTo>
                  <a:close/>
                  <a:moveTo>
                    <a:pt x="1004" y="447"/>
                  </a:moveTo>
                  <a:lnTo>
                    <a:pt x="1004" y="447"/>
                  </a:lnTo>
                  <a:lnTo>
                    <a:pt x="892" y="464"/>
                  </a:lnTo>
                  <a:cubicBezTo>
                    <a:pt x="883" y="440"/>
                    <a:pt x="877" y="430"/>
                    <a:pt x="854" y="418"/>
                  </a:cubicBezTo>
                  <a:lnTo>
                    <a:pt x="854" y="505"/>
                  </a:lnTo>
                  <a:cubicBezTo>
                    <a:pt x="916" y="521"/>
                    <a:pt x="956" y="539"/>
                    <a:pt x="977" y="557"/>
                  </a:cubicBezTo>
                  <a:cubicBezTo>
                    <a:pt x="1043" y="616"/>
                    <a:pt x="1024" y="719"/>
                    <a:pt x="953" y="765"/>
                  </a:cubicBezTo>
                  <a:cubicBezTo>
                    <a:pt x="925" y="783"/>
                    <a:pt x="892" y="791"/>
                    <a:pt x="854" y="792"/>
                  </a:cubicBezTo>
                  <a:lnTo>
                    <a:pt x="854" y="849"/>
                  </a:lnTo>
                  <a:lnTo>
                    <a:pt x="810" y="849"/>
                  </a:lnTo>
                  <a:lnTo>
                    <a:pt x="810" y="792"/>
                  </a:lnTo>
                  <a:cubicBezTo>
                    <a:pt x="720" y="784"/>
                    <a:pt x="660" y="750"/>
                    <a:pt x="643" y="658"/>
                  </a:cubicBezTo>
                  <a:lnTo>
                    <a:pt x="765" y="644"/>
                  </a:lnTo>
                  <a:cubicBezTo>
                    <a:pt x="772" y="677"/>
                    <a:pt x="779" y="695"/>
                    <a:pt x="810" y="710"/>
                  </a:cubicBezTo>
                  <a:lnTo>
                    <a:pt x="810" y="604"/>
                  </a:lnTo>
                  <a:cubicBezTo>
                    <a:pt x="770" y="593"/>
                    <a:pt x="741" y="583"/>
                    <a:pt x="724" y="575"/>
                  </a:cubicBezTo>
                  <a:cubicBezTo>
                    <a:pt x="650" y="539"/>
                    <a:pt x="641" y="434"/>
                    <a:pt x="699" y="379"/>
                  </a:cubicBezTo>
                  <a:cubicBezTo>
                    <a:pt x="724" y="355"/>
                    <a:pt x="761" y="341"/>
                    <a:pt x="810" y="339"/>
                  </a:cubicBezTo>
                  <a:lnTo>
                    <a:pt x="810" y="309"/>
                  </a:lnTo>
                  <a:lnTo>
                    <a:pt x="854" y="309"/>
                  </a:lnTo>
                  <a:lnTo>
                    <a:pt x="854" y="339"/>
                  </a:lnTo>
                  <a:cubicBezTo>
                    <a:pt x="927" y="343"/>
                    <a:pt x="987" y="370"/>
                    <a:pt x="1004" y="447"/>
                  </a:cubicBezTo>
                  <a:close/>
                </a:path>
              </a:pathLst>
            </a:custGeom>
            <a:solidFill>
              <a:srgbClr val="F77983"/>
            </a:solidFill>
            <a:ln>
              <a:noFill/>
            </a:ln>
          </p:spPr>
          <p:txBody>
            <a:bodyPr vert="horz" wrap="square" lIns="91440" tIns="45720" rIns="91440" bIns="45720" numCol="1" anchor="t" anchorCtr="0" compatLnSpc="1">
              <a:prstTxWarp prst="textNoShape">
                <a:avLst/>
              </a:prstTxWarp>
            </a:bodyPr>
            <a:lstStyle/>
            <a:p>
              <a:endParaRPr lang="zh-CN" altLang="en-US">
                <a:solidFill>
                  <a:schemeClr val="accent2"/>
                </a:solidFill>
              </a:endParaRPr>
            </a:p>
          </p:txBody>
        </p:sp>
      </p:grpSp>
      <p:cxnSp>
        <p:nvCxnSpPr>
          <p:cNvPr id="62" name="直接连接符 61"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CxnSpPr/>
          <p:nvPr/>
        </p:nvCxnSpPr>
        <p:spPr>
          <a:xfrm>
            <a:off x="3246637" y="1273629"/>
            <a:ext cx="5770860"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63" name="文本框 62"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txBox="1"/>
          <p:nvPr/>
        </p:nvSpPr>
        <p:spPr>
          <a:xfrm>
            <a:off x="3485348" y="572574"/>
            <a:ext cx="5391219" cy="523220"/>
          </a:xfrm>
          <a:prstGeom prst="rect">
            <a:avLst/>
          </a:prstGeom>
          <a:noFill/>
        </p:spPr>
        <p:txBody>
          <a:bodyPr wrap="none" rtlCol="0">
            <a:spAutoFit/>
          </a:bodyPr>
          <a:lstStyle/>
          <a:p>
            <a:r>
              <a:rPr lang="zh-CN" altLang="en-US" sz="2800" dirty="0">
                <a:latin typeface="KaiTi" panose="02010609060101010101" pitchFamily="49" charset="-122"/>
                <a:ea typeface="KaiTi" panose="02010609060101010101" pitchFamily="49" charset="-122"/>
              </a:rPr>
              <a:t>二、背景调查的内容和注意事项 </a:t>
            </a:r>
            <a:endParaRPr lang="en-US" altLang="zh-CN" sz="2800" b="1" spc="500" dirty="0">
              <a:solidFill>
                <a:schemeClr val="bg1">
                  <a:lumMod val="50000"/>
                </a:schemeClr>
              </a:solidFill>
              <a:latin typeface="KaiTi" panose="02010609060101010101" pitchFamily="49" charset="-122"/>
              <a:ea typeface="KaiTi" panose="02010609060101010101" pitchFamily="49" charset="-122"/>
              <a:cs typeface="Arial" panose="020B0604020202020204" pitchFamily="34" charset="0"/>
            </a:endParaRPr>
          </a:p>
        </p:txBody>
      </p:sp>
      <p:sp>
        <p:nvSpPr>
          <p:cNvPr id="64" name="椭圆 63"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flipH="1">
            <a:off x="2686180" y="813581"/>
            <a:ext cx="157493" cy="157493"/>
          </a:xfrm>
          <a:prstGeom prst="ellipse">
            <a:avLst/>
          </a:prstGeom>
          <a:solidFill>
            <a:srgbClr val="D06F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5" name="椭圆 64"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flipH="1">
            <a:off x="2686180" y="335956"/>
            <a:ext cx="321030" cy="321030"/>
          </a:xfrm>
          <a:prstGeom prst="ellipse">
            <a:avLst/>
          </a:prstGeom>
          <a:solidFill>
            <a:srgbClr val="966481"/>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6" name="椭圆 65"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flipH="1">
            <a:off x="2991678" y="806317"/>
            <a:ext cx="219803" cy="219803"/>
          </a:xfrm>
          <a:prstGeom prst="ellipse">
            <a:avLst/>
          </a:prstGeom>
          <a:solidFill>
            <a:srgbClr val="365B7C"/>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7" name="椭圆 66"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flipH="1">
            <a:off x="2031169" y="697840"/>
            <a:ext cx="164852" cy="164852"/>
          </a:xfrm>
          <a:prstGeom prst="ellipse">
            <a:avLst/>
          </a:prstGeom>
          <a:solidFill>
            <a:srgbClr val="F779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8" name="椭圆 67"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9354354" y="755438"/>
            <a:ext cx="157493" cy="157493"/>
          </a:xfrm>
          <a:prstGeom prst="ellipse">
            <a:avLst/>
          </a:prstGeom>
          <a:solidFill>
            <a:srgbClr val="D06F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9" name="椭圆 68"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9190817" y="277813"/>
            <a:ext cx="321030" cy="321030"/>
          </a:xfrm>
          <a:prstGeom prst="ellipse">
            <a:avLst/>
          </a:prstGeom>
          <a:solidFill>
            <a:srgbClr val="966481"/>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0" name="椭圆 69"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a:off x="8986546" y="748174"/>
            <a:ext cx="219803" cy="219803"/>
          </a:xfrm>
          <a:prstGeom prst="ellipse">
            <a:avLst/>
          </a:prstGeom>
          <a:solidFill>
            <a:srgbClr val="365B7C"/>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1" name="椭圆 70"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a:off x="10002006" y="639697"/>
            <a:ext cx="164852" cy="164852"/>
          </a:xfrm>
          <a:prstGeom prst="ellipse">
            <a:avLst/>
          </a:prstGeom>
          <a:solidFill>
            <a:srgbClr val="F779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73" name="组合 72"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GrpSpPr/>
          <p:nvPr/>
        </p:nvGrpSpPr>
        <p:grpSpPr>
          <a:xfrm>
            <a:off x="3235027" y="2155733"/>
            <a:ext cx="3136102" cy="893470"/>
            <a:chOff x="2478120" y="2605863"/>
            <a:chExt cx="3136102" cy="893470"/>
          </a:xfrm>
        </p:grpSpPr>
        <p:sp>
          <p:nvSpPr>
            <p:cNvPr id="74" name="Rectangle 42"/>
            <p:cNvSpPr/>
            <p:nvPr/>
          </p:nvSpPr>
          <p:spPr>
            <a:xfrm flipH="1">
              <a:off x="2478121" y="2909680"/>
              <a:ext cx="3136101" cy="589653"/>
            </a:xfrm>
            <a:prstGeom prst="rect">
              <a:avLst/>
            </a:prstGeom>
            <a:noFill/>
            <a:ln w="12700" cap="flat" cmpd="sng" algn="ctr">
              <a:noFill/>
              <a:prstDash val="solid"/>
            </a:ln>
            <a:effectLst/>
          </p:spPr>
          <p:txBody>
            <a:bodyPr lIns="91440" tIns="0" rIns="91440" bIns="0" rtlCol="0" anchor="t"/>
            <a:lstStyle/>
            <a:p>
              <a:pPr>
                <a:defRPr/>
              </a:pPr>
              <a:r>
                <a:rPr lang="en-US" altLang="zh-CN" sz="2800" dirty="0">
                  <a:latin typeface="KaiTi" panose="02010609060101010101" pitchFamily="49" charset="-122"/>
                  <a:ea typeface="KaiTi" panose="02010609060101010101" pitchFamily="49" charset="-122"/>
                </a:rPr>
                <a:t>1.</a:t>
              </a:r>
              <a:r>
                <a:rPr lang="zh-CN" altLang="en-US" sz="2800" dirty="0">
                  <a:latin typeface="KaiTi" panose="02010609060101010101" pitchFamily="49" charset="-122"/>
                  <a:ea typeface="KaiTi" panose="02010609060101010101" pitchFamily="49" charset="-122"/>
                </a:rPr>
                <a:t>学历</a:t>
              </a:r>
            </a:p>
            <a:p>
              <a:pPr>
                <a:defRPr/>
              </a:pPr>
              <a:endParaRPr lang="en-US" sz="1050" kern="0" dirty="0">
                <a:solidFill>
                  <a:schemeClr val="tx1">
                    <a:lumMod val="65000"/>
                    <a:lumOff val="35000"/>
                  </a:schemeClr>
                </a:solidFill>
                <a:latin typeface="Arial" pitchFamily="34" charset="0"/>
                <a:cs typeface="Arial" pitchFamily="34" charset="0"/>
              </a:endParaRPr>
            </a:p>
          </p:txBody>
        </p:sp>
        <p:sp>
          <p:nvSpPr>
            <p:cNvPr id="75" name="Rectangle 42"/>
            <p:cNvSpPr/>
            <p:nvPr/>
          </p:nvSpPr>
          <p:spPr>
            <a:xfrm flipH="1">
              <a:off x="2478120" y="2605863"/>
              <a:ext cx="1850053" cy="229011"/>
            </a:xfrm>
            <a:prstGeom prst="rect">
              <a:avLst/>
            </a:prstGeom>
            <a:noFill/>
            <a:ln w="12700" cap="flat" cmpd="sng" algn="ctr">
              <a:noFill/>
              <a:prstDash val="solid"/>
            </a:ln>
            <a:effectLst/>
          </p:spPr>
          <p:txBody>
            <a:bodyPr lIns="91440" tIns="0" rIns="91440" bIns="0" rtlCol="0" anchor="t"/>
            <a:lstStyle/>
            <a:p>
              <a:endParaRPr lang="zh-CN" altLang="en-US" sz="1400" b="1" dirty="0">
                <a:solidFill>
                  <a:schemeClr val="tx1">
                    <a:lumMod val="65000"/>
                    <a:lumOff val="35000"/>
                  </a:schemeClr>
                </a:solidFill>
                <a:latin typeface="Arial" panose="020B0604020202020204" pitchFamily="34" charset="0"/>
                <a:cs typeface="Arial" panose="020B0604020202020204" pitchFamily="34" charset="0"/>
              </a:endParaRPr>
            </a:p>
          </p:txBody>
        </p:sp>
      </p:grpSp>
      <p:grpSp>
        <p:nvGrpSpPr>
          <p:cNvPr id="76" name="组合 75"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GrpSpPr/>
          <p:nvPr/>
        </p:nvGrpSpPr>
        <p:grpSpPr>
          <a:xfrm>
            <a:off x="3106569" y="3930951"/>
            <a:ext cx="3136101" cy="999922"/>
            <a:chOff x="2425718" y="1834952"/>
            <a:chExt cx="3136101" cy="999922"/>
          </a:xfrm>
        </p:grpSpPr>
        <p:sp>
          <p:nvSpPr>
            <p:cNvPr id="77" name="Rectangle 42"/>
            <p:cNvSpPr/>
            <p:nvPr/>
          </p:nvSpPr>
          <p:spPr>
            <a:xfrm flipH="1">
              <a:off x="2425718" y="1834952"/>
              <a:ext cx="3136101" cy="589653"/>
            </a:xfrm>
            <a:prstGeom prst="rect">
              <a:avLst/>
            </a:prstGeom>
            <a:noFill/>
            <a:ln w="12700" cap="flat" cmpd="sng" algn="ctr">
              <a:noFill/>
              <a:prstDash val="solid"/>
            </a:ln>
            <a:effectLst/>
          </p:spPr>
          <p:txBody>
            <a:bodyPr lIns="91440" tIns="0" rIns="91440" bIns="0" rtlCol="0" anchor="t"/>
            <a:lstStyle/>
            <a:p>
              <a:pPr>
                <a:defRPr/>
              </a:pPr>
              <a:r>
                <a:rPr lang="en-US" kern="0" dirty="0">
                  <a:solidFill>
                    <a:schemeClr val="tx1">
                      <a:lumMod val="65000"/>
                      <a:lumOff val="35000"/>
                    </a:schemeClr>
                  </a:solidFill>
                  <a:latin typeface="Arial" pitchFamily="34" charset="0"/>
                  <a:cs typeface="Arial" pitchFamily="34" charset="0"/>
                </a:rPr>
                <a:t> </a:t>
              </a:r>
              <a:r>
                <a:rPr lang="en-US" altLang="zh-CN" sz="2800" dirty="0">
                  <a:latin typeface="KaiTi" panose="02010609060101010101" pitchFamily="49" charset="-122"/>
                  <a:ea typeface="KaiTi" panose="02010609060101010101" pitchFamily="49" charset="-122"/>
                </a:rPr>
                <a:t>3.</a:t>
              </a:r>
              <a:r>
                <a:rPr lang="zh-CN" altLang="en-US" sz="2800" dirty="0">
                  <a:latin typeface="KaiTi" panose="02010609060101010101" pitchFamily="49" charset="-122"/>
                  <a:ea typeface="KaiTi" panose="02010609060101010101" pitchFamily="49" charset="-122"/>
                </a:rPr>
                <a:t>个人资信：个人资信主要是指个人品行、成长经历、家庭情况、个人爱好、资产及信用调查等。 </a:t>
              </a:r>
            </a:p>
            <a:p>
              <a:pPr>
                <a:defRPr/>
              </a:pPr>
              <a:endParaRPr lang="en-US" sz="1050" kern="0" dirty="0">
                <a:solidFill>
                  <a:schemeClr val="tx1">
                    <a:lumMod val="65000"/>
                    <a:lumOff val="35000"/>
                  </a:schemeClr>
                </a:solidFill>
                <a:latin typeface="Arial" pitchFamily="34" charset="0"/>
                <a:cs typeface="Arial" pitchFamily="34" charset="0"/>
              </a:endParaRPr>
            </a:p>
          </p:txBody>
        </p:sp>
        <p:sp>
          <p:nvSpPr>
            <p:cNvPr id="78" name="Rectangle 42"/>
            <p:cNvSpPr/>
            <p:nvPr/>
          </p:nvSpPr>
          <p:spPr>
            <a:xfrm flipH="1">
              <a:off x="2478120" y="2605863"/>
              <a:ext cx="1850053" cy="229011"/>
            </a:xfrm>
            <a:prstGeom prst="rect">
              <a:avLst/>
            </a:prstGeom>
            <a:noFill/>
            <a:ln w="12700" cap="flat" cmpd="sng" algn="ctr">
              <a:noFill/>
              <a:prstDash val="solid"/>
            </a:ln>
            <a:effectLst/>
          </p:spPr>
          <p:txBody>
            <a:bodyPr lIns="91440" tIns="0" rIns="91440" bIns="0" rtlCol="0" anchor="t"/>
            <a:lstStyle/>
            <a:p>
              <a:endParaRPr lang="zh-CN" altLang="en-US" sz="1400" b="1" dirty="0">
                <a:solidFill>
                  <a:schemeClr val="tx1">
                    <a:lumMod val="65000"/>
                    <a:lumOff val="35000"/>
                  </a:schemeClr>
                </a:solidFill>
                <a:latin typeface="Arial" panose="020B0604020202020204" pitchFamily="34" charset="0"/>
                <a:cs typeface="Arial" panose="020B0604020202020204" pitchFamily="34" charset="0"/>
              </a:endParaRPr>
            </a:p>
          </p:txBody>
        </p:sp>
      </p:grpSp>
      <p:grpSp>
        <p:nvGrpSpPr>
          <p:cNvPr id="79" name="组合 78"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GrpSpPr/>
          <p:nvPr/>
        </p:nvGrpSpPr>
        <p:grpSpPr>
          <a:xfrm>
            <a:off x="8948620" y="2206911"/>
            <a:ext cx="3136102" cy="893470"/>
            <a:chOff x="2478120" y="2605863"/>
            <a:chExt cx="3136102" cy="893470"/>
          </a:xfrm>
        </p:grpSpPr>
        <p:sp>
          <p:nvSpPr>
            <p:cNvPr id="80" name="Rectangle 42"/>
            <p:cNvSpPr/>
            <p:nvPr/>
          </p:nvSpPr>
          <p:spPr>
            <a:xfrm flipH="1">
              <a:off x="2478121" y="2909680"/>
              <a:ext cx="3136101" cy="589653"/>
            </a:xfrm>
            <a:prstGeom prst="rect">
              <a:avLst/>
            </a:prstGeom>
            <a:noFill/>
            <a:ln w="12700" cap="flat" cmpd="sng" algn="ctr">
              <a:noFill/>
              <a:prstDash val="solid"/>
            </a:ln>
            <a:effectLst/>
          </p:spPr>
          <p:txBody>
            <a:bodyPr lIns="91440" tIns="0" rIns="91440" bIns="0" rtlCol="0" anchor="t"/>
            <a:lstStyle/>
            <a:p>
              <a:pPr>
                <a:defRPr/>
              </a:pPr>
              <a:r>
                <a:rPr lang="en-US" altLang="zh-CN" sz="2800" dirty="0">
                  <a:latin typeface="KaiTi" panose="02010609060101010101" pitchFamily="49" charset="-122"/>
                  <a:ea typeface="KaiTi" panose="02010609060101010101" pitchFamily="49" charset="-122"/>
                </a:rPr>
                <a:t>2.</a:t>
              </a:r>
              <a:r>
                <a:rPr lang="zh-CN" altLang="en-US" sz="2800" dirty="0">
                  <a:latin typeface="KaiTi" panose="02010609060101010101" pitchFamily="49" charset="-122"/>
                  <a:ea typeface="KaiTi" panose="02010609060101010101" pitchFamily="49" charset="-122"/>
                </a:rPr>
                <a:t>个人资质 </a:t>
              </a:r>
            </a:p>
            <a:p>
              <a:pPr>
                <a:defRPr/>
              </a:pPr>
              <a:endParaRPr lang="en-US" sz="1050" kern="0" dirty="0">
                <a:solidFill>
                  <a:schemeClr val="tx1">
                    <a:lumMod val="65000"/>
                    <a:lumOff val="35000"/>
                  </a:schemeClr>
                </a:solidFill>
                <a:latin typeface="Arial" pitchFamily="34" charset="0"/>
                <a:cs typeface="Arial" pitchFamily="34" charset="0"/>
              </a:endParaRPr>
            </a:p>
          </p:txBody>
        </p:sp>
        <p:sp>
          <p:nvSpPr>
            <p:cNvPr id="81" name="Rectangle 42"/>
            <p:cNvSpPr/>
            <p:nvPr/>
          </p:nvSpPr>
          <p:spPr>
            <a:xfrm flipH="1">
              <a:off x="2478120" y="2605863"/>
              <a:ext cx="1850053" cy="229011"/>
            </a:xfrm>
            <a:prstGeom prst="rect">
              <a:avLst/>
            </a:prstGeom>
            <a:noFill/>
            <a:ln w="12700" cap="flat" cmpd="sng" algn="ctr">
              <a:noFill/>
              <a:prstDash val="solid"/>
            </a:ln>
            <a:effectLst/>
          </p:spPr>
          <p:txBody>
            <a:bodyPr lIns="91440" tIns="0" rIns="91440" bIns="0" rtlCol="0" anchor="t"/>
            <a:lstStyle/>
            <a:p>
              <a:endParaRPr lang="zh-CN" altLang="en-US" sz="1400" b="1" dirty="0">
                <a:solidFill>
                  <a:schemeClr val="tx1">
                    <a:lumMod val="65000"/>
                    <a:lumOff val="35000"/>
                  </a:schemeClr>
                </a:solidFill>
                <a:latin typeface="Arial" panose="020B0604020202020204" pitchFamily="34" charset="0"/>
                <a:cs typeface="Arial" panose="020B0604020202020204" pitchFamily="34" charset="0"/>
              </a:endParaRPr>
            </a:p>
          </p:txBody>
        </p:sp>
      </p:grpSp>
      <p:grpSp>
        <p:nvGrpSpPr>
          <p:cNvPr id="82" name="组合 81"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GrpSpPr/>
          <p:nvPr/>
        </p:nvGrpSpPr>
        <p:grpSpPr>
          <a:xfrm>
            <a:off x="8854133" y="4369632"/>
            <a:ext cx="3136102" cy="893470"/>
            <a:chOff x="2478120" y="2605863"/>
            <a:chExt cx="3136102" cy="893470"/>
          </a:xfrm>
        </p:grpSpPr>
        <p:sp>
          <p:nvSpPr>
            <p:cNvPr id="83" name="Rectangle 42"/>
            <p:cNvSpPr/>
            <p:nvPr/>
          </p:nvSpPr>
          <p:spPr>
            <a:xfrm flipH="1">
              <a:off x="2478121" y="2909680"/>
              <a:ext cx="3136101" cy="589653"/>
            </a:xfrm>
            <a:prstGeom prst="rect">
              <a:avLst/>
            </a:prstGeom>
            <a:noFill/>
            <a:ln w="12700" cap="flat" cmpd="sng" algn="ctr">
              <a:noFill/>
              <a:prstDash val="solid"/>
            </a:ln>
            <a:effectLst/>
          </p:spPr>
          <p:txBody>
            <a:bodyPr lIns="91440" tIns="0" rIns="91440" bIns="0" rtlCol="0" anchor="t"/>
            <a:lstStyle/>
            <a:p>
              <a:pPr>
                <a:defRPr/>
              </a:pPr>
              <a:r>
                <a:rPr lang="en-US" sz="2800" kern="0" dirty="0">
                  <a:solidFill>
                    <a:schemeClr val="tx1">
                      <a:lumMod val="65000"/>
                      <a:lumOff val="35000"/>
                    </a:schemeClr>
                  </a:solidFill>
                  <a:latin typeface="Arial" pitchFamily="34" charset="0"/>
                  <a:cs typeface="Arial" pitchFamily="34" charset="0"/>
                </a:rPr>
                <a:t> </a:t>
              </a:r>
              <a:r>
                <a:rPr lang="en-US" altLang="zh-CN" sz="2800" dirty="0">
                  <a:latin typeface="KaiTi" panose="02010609060101010101" pitchFamily="49" charset="-122"/>
                  <a:ea typeface="KaiTi" panose="02010609060101010101" pitchFamily="49" charset="-122"/>
                </a:rPr>
                <a:t>4.</a:t>
              </a:r>
              <a:r>
                <a:rPr lang="zh-CN" altLang="en-US" sz="2800" dirty="0">
                  <a:latin typeface="KaiTi" panose="02010609060101010101" pitchFamily="49" charset="-122"/>
                  <a:ea typeface="KaiTi" panose="02010609060101010101" pitchFamily="49" charset="-122"/>
                </a:rPr>
                <a:t>雇员忠诚度</a:t>
              </a:r>
            </a:p>
            <a:p>
              <a:pPr>
                <a:defRPr/>
              </a:pPr>
              <a:endParaRPr lang="en-US" sz="1050" kern="0" dirty="0">
                <a:solidFill>
                  <a:schemeClr val="tx1">
                    <a:lumMod val="65000"/>
                    <a:lumOff val="35000"/>
                  </a:schemeClr>
                </a:solidFill>
                <a:latin typeface="Arial" pitchFamily="34" charset="0"/>
                <a:cs typeface="Arial" pitchFamily="34" charset="0"/>
              </a:endParaRPr>
            </a:p>
          </p:txBody>
        </p:sp>
        <p:sp>
          <p:nvSpPr>
            <p:cNvPr id="84" name="Rectangle 42"/>
            <p:cNvSpPr/>
            <p:nvPr/>
          </p:nvSpPr>
          <p:spPr>
            <a:xfrm flipH="1">
              <a:off x="2478120" y="2605863"/>
              <a:ext cx="1850053" cy="229011"/>
            </a:xfrm>
            <a:prstGeom prst="rect">
              <a:avLst/>
            </a:prstGeom>
            <a:noFill/>
            <a:ln w="12700" cap="flat" cmpd="sng" algn="ctr">
              <a:noFill/>
              <a:prstDash val="solid"/>
            </a:ln>
            <a:effectLst/>
          </p:spPr>
          <p:txBody>
            <a:bodyPr lIns="91440" tIns="0" rIns="91440" bIns="0" rtlCol="0" anchor="t"/>
            <a:lstStyle/>
            <a:p>
              <a:endParaRPr lang="zh-CN" altLang="en-US" sz="1400" b="1" dirty="0">
                <a:solidFill>
                  <a:schemeClr val="tx1">
                    <a:lumMod val="65000"/>
                    <a:lumOff val="35000"/>
                  </a:schemeClr>
                </a:solidFill>
                <a:latin typeface="Arial" panose="020B0604020202020204" pitchFamily="34" charset="0"/>
                <a:cs typeface="Arial" panose="020B0604020202020204" pitchFamily="34" charset="0"/>
              </a:endParaRPr>
            </a:p>
          </p:txBody>
        </p:sp>
      </p:grpSp>
      <p:sp>
        <p:nvSpPr>
          <p:cNvPr id="85" name="e7d195523061f1c0"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hidden="1"/>
          <p:cNvSpPr txBox="1"/>
          <p:nvPr/>
        </p:nvSpPr>
        <p:spPr>
          <a:xfrm>
            <a:off x="-355600" y="1803400"/>
            <a:ext cx="293927" cy="1016000"/>
          </a:xfrm>
          <a:prstGeom prst="rect">
            <a:avLst/>
          </a:prstGeom>
          <a:noFill/>
        </p:spPr>
        <p:txBody>
          <a:bodyPr vert="wordArtVert" rtlCol="0">
            <a:spAutoFit/>
          </a:bodyPr>
          <a:lstStyle/>
          <a:p>
            <a:r>
              <a:rPr lang="en-US" altLang="zh-CN" sz="100"/>
              <a:t>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a:t>
            </a:r>
            <a:endParaRPr lang="zh-CN" altLang="en-US" sz="100"/>
          </a:p>
        </p:txBody>
      </p:sp>
    </p:spTree>
    <p:extLst>
      <p:ext uri="{BB962C8B-B14F-4D97-AF65-F5344CB8AC3E}">
        <p14:creationId xmlns:p14="http://schemas.microsoft.com/office/powerpoint/2010/main" val="979414976"/>
      </p:ext>
    </p:extLst>
  </p:cSld>
  <p:clrMapOvr>
    <a:masterClrMapping/>
  </p:clrMapOvr>
  <p:transition spd="slow" advTm="0">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5" presetClass="entr" presetSubtype="0" fill="hold" nodeType="withEffect">
                                  <p:stCondLst>
                                    <p:cond delay="250"/>
                                  </p:stCondLst>
                                  <p:childTnLst>
                                    <p:set>
                                      <p:cBhvr>
                                        <p:cTn id="6" dur="1" fill="hold">
                                          <p:stCondLst>
                                            <p:cond delay="0"/>
                                          </p:stCondLst>
                                        </p:cTn>
                                        <p:tgtEl>
                                          <p:spTgt spid="6"/>
                                        </p:tgtEl>
                                        <p:attrNameLst>
                                          <p:attrName>style.visibility</p:attrName>
                                        </p:attrNameLst>
                                      </p:cBhvr>
                                      <p:to>
                                        <p:strVal val="visible"/>
                                      </p:to>
                                    </p:set>
                                    <p:anim calcmode="lin" valueType="num">
                                      <p:cBhvr>
                                        <p:cTn id="7" dur="500" decel="50000" fill="hold">
                                          <p:stCondLst>
                                            <p:cond delay="0"/>
                                          </p:stCondLst>
                                        </p:cTn>
                                        <p:tgtEl>
                                          <p:spTgt spid="6"/>
                                        </p:tgtEl>
                                        <p:attrNameLst>
                                          <p:attrName>style.rotation</p:attrName>
                                        </p:attrNameLst>
                                      </p:cBhvr>
                                      <p:tavLst>
                                        <p:tav tm="0">
                                          <p:val>
                                            <p:fltVal val="-90"/>
                                          </p:val>
                                        </p:tav>
                                        <p:tav tm="100000">
                                          <p:val>
                                            <p:fltVal val="0"/>
                                          </p:val>
                                        </p:tav>
                                      </p:tavLst>
                                    </p:anim>
                                    <p:anim calcmode="lin" valueType="num">
                                      <p:cBhvr>
                                        <p:cTn id="8" dur="500" decel="50000" fill="hold">
                                          <p:stCondLst>
                                            <p:cond delay="0"/>
                                          </p:stCondLst>
                                        </p:cTn>
                                        <p:tgtEl>
                                          <p:spTgt spid="6"/>
                                        </p:tgtEl>
                                        <p:attrNameLst>
                                          <p:attrName>ppt_w</p:attrName>
                                        </p:attrNameLst>
                                      </p:cBhvr>
                                      <p:tavLst>
                                        <p:tav tm="0">
                                          <p:val>
                                            <p:strVal val="#ppt_w"/>
                                          </p:val>
                                        </p:tav>
                                        <p:tav tm="100000">
                                          <p:val>
                                            <p:strVal val="#ppt_w*.05"/>
                                          </p:val>
                                        </p:tav>
                                      </p:tavLst>
                                    </p:anim>
                                    <p:anim calcmode="lin" valueType="num">
                                      <p:cBhvr>
                                        <p:cTn id="9" dur="500" accel="50000" fill="hold">
                                          <p:stCondLst>
                                            <p:cond delay="500"/>
                                          </p:stCondLst>
                                        </p:cTn>
                                        <p:tgtEl>
                                          <p:spTgt spid="6"/>
                                        </p:tgtEl>
                                        <p:attrNameLst>
                                          <p:attrName>ppt_w</p:attrName>
                                        </p:attrNameLst>
                                      </p:cBhvr>
                                      <p:tavLst>
                                        <p:tav tm="0">
                                          <p:val>
                                            <p:strVal val="#ppt_w*.05"/>
                                          </p:val>
                                        </p:tav>
                                        <p:tav tm="100000">
                                          <p:val>
                                            <p:strVal val="#ppt_w"/>
                                          </p:val>
                                        </p:tav>
                                      </p:tavLst>
                                    </p:anim>
                                    <p:anim calcmode="lin" valueType="num">
                                      <p:cBhvr>
                                        <p:cTn id="10" dur="1000" fill="hold"/>
                                        <p:tgtEl>
                                          <p:spTgt spid="6"/>
                                        </p:tgtEl>
                                        <p:attrNameLst>
                                          <p:attrName>ppt_h</p:attrName>
                                        </p:attrNameLst>
                                      </p:cBhvr>
                                      <p:tavLst>
                                        <p:tav tm="0">
                                          <p:val>
                                            <p:strVal val="#ppt_h"/>
                                          </p:val>
                                        </p:tav>
                                        <p:tav tm="100000">
                                          <p:val>
                                            <p:strVal val="#ppt_h"/>
                                          </p:val>
                                        </p:tav>
                                      </p:tavLst>
                                    </p:anim>
                                    <p:anim calcmode="lin" valueType="num">
                                      <p:cBhvr>
                                        <p:cTn id="11" dur="500" decel="50000" fill="hold">
                                          <p:stCondLst>
                                            <p:cond delay="0"/>
                                          </p:stCondLst>
                                        </p:cTn>
                                        <p:tgtEl>
                                          <p:spTgt spid="6"/>
                                        </p:tgtEl>
                                        <p:attrNameLst>
                                          <p:attrName>ppt_x</p:attrName>
                                        </p:attrNameLst>
                                      </p:cBhvr>
                                      <p:tavLst>
                                        <p:tav tm="0">
                                          <p:val>
                                            <p:strVal val="#ppt_x+.4"/>
                                          </p:val>
                                        </p:tav>
                                        <p:tav tm="100000">
                                          <p:val>
                                            <p:strVal val="#ppt_x"/>
                                          </p:val>
                                        </p:tav>
                                      </p:tavLst>
                                    </p:anim>
                                    <p:anim calcmode="lin" valueType="num">
                                      <p:cBhvr>
                                        <p:cTn id="12" dur="500" decel="50000" fill="hold">
                                          <p:stCondLst>
                                            <p:cond delay="0"/>
                                          </p:stCondLst>
                                        </p:cTn>
                                        <p:tgtEl>
                                          <p:spTgt spid="6"/>
                                        </p:tgtEl>
                                        <p:attrNameLst>
                                          <p:attrName>ppt_y</p:attrName>
                                        </p:attrNameLst>
                                      </p:cBhvr>
                                      <p:tavLst>
                                        <p:tav tm="0">
                                          <p:val>
                                            <p:strVal val="#ppt_y-.2"/>
                                          </p:val>
                                        </p:tav>
                                        <p:tav tm="100000">
                                          <p:val>
                                            <p:strVal val="#ppt_y+.1"/>
                                          </p:val>
                                        </p:tav>
                                      </p:tavLst>
                                    </p:anim>
                                    <p:anim calcmode="lin" valueType="num">
                                      <p:cBhvr>
                                        <p:cTn id="13" dur="500" accel="50000" fill="hold">
                                          <p:stCondLst>
                                            <p:cond delay="500"/>
                                          </p:stCondLst>
                                        </p:cTn>
                                        <p:tgtEl>
                                          <p:spTgt spid="6"/>
                                        </p:tgtEl>
                                        <p:attrNameLst>
                                          <p:attrName>ppt_y</p:attrName>
                                        </p:attrNameLst>
                                      </p:cBhvr>
                                      <p:tavLst>
                                        <p:tav tm="0">
                                          <p:val>
                                            <p:strVal val="#ppt_y+.1"/>
                                          </p:val>
                                        </p:tav>
                                        <p:tav tm="100000">
                                          <p:val>
                                            <p:strVal val="#ppt_y"/>
                                          </p:val>
                                        </p:tav>
                                      </p:tavLst>
                                    </p:anim>
                                    <p:animEffect transition="in" filter="fade">
                                      <p:cBhvr>
                                        <p:cTn id="14" dur="1000" decel="50000">
                                          <p:stCondLst>
                                            <p:cond delay="0"/>
                                          </p:stCondLst>
                                        </p:cTn>
                                        <p:tgtEl>
                                          <p:spTgt spid="6"/>
                                        </p:tgtEl>
                                      </p:cBhvr>
                                    </p:animEffect>
                                  </p:childTnLst>
                                </p:cTn>
                              </p:par>
                              <p:par>
                                <p:cTn id="15" presetID="25" presetClass="entr" presetSubtype="0" fill="hold" nodeType="withEffect">
                                  <p:stCondLst>
                                    <p:cond delay="250"/>
                                  </p:stCondLst>
                                  <p:childTnLst>
                                    <p:set>
                                      <p:cBhvr>
                                        <p:cTn id="16" dur="1" fill="hold">
                                          <p:stCondLst>
                                            <p:cond delay="0"/>
                                          </p:stCondLst>
                                        </p:cTn>
                                        <p:tgtEl>
                                          <p:spTgt spid="7"/>
                                        </p:tgtEl>
                                        <p:attrNameLst>
                                          <p:attrName>style.visibility</p:attrName>
                                        </p:attrNameLst>
                                      </p:cBhvr>
                                      <p:to>
                                        <p:strVal val="visible"/>
                                      </p:to>
                                    </p:set>
                                    <p:anim calcmode="lin" valueType="num">
                                      <p:cBhvr>
                                        <p:cTn id="17" dur="500" decel="50000" fill="hold">
                                          <p:stCondLst>
                                            <p:cond delay="0"/>
                                          </p:stCondLst>
                                        </p:cTn>
                                        <p:tgtEl>
                                          <p:spTgt spid="7"/>
                                        </p:tgtEl>
                                        <p:attrNameLst>
                                          <p:attrName>style.rotation</p:attrName>
                                        </p:attrNameLst>
                                      </p:cBhvr>
                                      <p:tavLst>
                                        <p:tav tm="0">
                                          <p:val>
                                            <p:fltVal val="-90"/>
                                          </p:val>
                                        </p:tav>
                                        <p:tav tm="100000">
                                          <p:val>
                                            <p:fltVal val="0"/>
                                          </p:val>
                                        </p:tav>
                                      </p:tavLst>
                                    </p:anim>
                                    <p:anim calcmode="lin" valueType="num">
                                      <p:cBhvr>
                                        <p:cTn id="18" dur="500" decel="50000" fill="hold">
                                          <p:stCondLst>
                                            <p:cond delay="0"/>
                                          </p:stCondLst>
                                        </p:cTn>
                                        <p:tgtEl>
                                          <p:spTgt spid="7"/>
                                        </p:tgtEl>
                                        <p:attrNameLst>
                                          <p:attrName>ppt_w</p:attrName>
                                        </p:attrNameLst>
                                      </p:cBhvr>
                                      <p:tavLst>
                                        <p:tav tm="0">
                                          <p:val>
                                            <p:strVal val="#ppt_w"/>
                                          </p:val>
                                        </p:tav>
                                        <p:tav tm="100000">
                                          <p:val>
                                            <p:strVal val="#ppt_w*.05"/>
                                          </p:val>
                                        </p:tav>
                                      </p:tavLst>
                                    </p:anim>
                                    <p:anim calcmode="lin" valueType="num">
                                      <p:cBhvr>
                                        <p:cTn id="19" dur="500" accel="50000" fill="hold">
                                          <p:stCondLst>
                                            <p:cond delay="500"/>
                                          </p:stCondLst>
                                        </p:cTn>
                                        <p:tgtEl>
                                          <p:spTgt spid="7"/>
                                        </p:tgtEl>
                                        <p:attrNameLst>
                                          <p:attrName>ppt_w</p:attrName>
                                        </p:attrNameLst>
                                      </p:cBhvr>
                                      <p:tavLst>
                                        <p:tav tm="0">
                                          <p:val>
                                            <p:strVal val="#ppt_w*.05"/>
                                          </p:val>
                                        </p:tav>
                                        <p:tav tm="100000">
                                          <p:val>
                                            <p:strVal val="#ppt_w"/>
                                          </p:val>
                                        </p:tav>
                                      </p:tavLst>
                                    </p:anim>
                                    <p:anim calcmode="lin" valueType="num">
                                      <p:cBhvr>
                                        <p:cTn id="20" dur="1000" fill="hold"/>
                                        <p:tgtEl>
                                          <p:spTgt spid="7"/>
                                        </p:tgtEl>
                                        <p:attrNameLst>
                                          <p:attrName>ppt_h</p:attrName>
                                        </p:attrNameLst>
                                      </p:cBhvr>
                                      <p:tavLst>
                                        <p:tav tm="0">
                                          <p:val>
                                            <p:strVal val="#ppt_h"/>
                                          </p:val>
                                        </p:tav>
                                        <p:tav tm="100000">
                                          <p:val>
                                            <p:strVal val="#ppt_h"/>
                                          </p:val>
                                        </p:tav>
                                      </p:tavLst>
                                    </p:anim>
                                    <p:anim calcmode="lin" valueType="num">
                                      <p:cBhvr>
                                        <p:cTn id="21" dur="500" decel="50000" fill="hold">
                                          <p:stCondLst>
                                            <p:cond delay="0"/>
                                          </p:stCondLst>
                                        </p:cTn>
                                        <p:tgtEl>
                                          <p:spTgt spid="7"/>
                                        </p:tgtEl>
                                        <p:attrNameLst>
                                          <p:attrName>ppt_x</p:attrName>
                                        </p:attrNameLst>
                                      </p:cBhvr>
                                      <p:tavLst>
                                        <p:tav tm="0">
                                          <p:val>
                                            <p:strVal val="#ppt_x+.4"/>
                                          </p:val>
                                        </p:tav>
                                        <p:tav tm="100000">
                                          <p:val>
                                            <p:strVal val="#ppt_x"/>
                                          </p:val>
                                        </p:tav>
                                      </p:tavLst>
                                    </p:anim>
                                    <p:anim calcmode="lin" valueType="num">
                                      <p:cBhvr>
                                        <p:cTn id="22" dur="500" decel="50000" fill="hold">
                                          <p:stCondLst>
                                            <p:cond delay="0"/>
                                          </p:stCondLst>
                                        </p:cTn>
                                        <p:tgtEl>
                                          <p:spTgt spid="7"/>
                                        </p:tgtEl>
                                        <p:attrNameLst>
                                          <p:attrName>ppt_y</p:attrName>
                                        </p:attrNameLst>
                                      </p:cBhvr>
                                      <p:tavLst>
                                        <p:tav tm="0">
                                          <p:val>
                                            <p:strVal val="#ppt_y-.2"/>
                                          </p:val>
                                        </p:tav>
                                        <p:tav tm="100000">
                                          <p:val>
                                            <p:strVal val="#ppt_y+.1"/>
                                          </p:val>
                                        </p:tav>
                                      </p:tavLst>
                                    </p:anim>
                                    <p:anim calcmode="lin" valueType="num">
                                      <p:cBhvr>
                                        <p:cTn id="23" dur="500" accel="50000" fill="hold">
                                          <p:stCondLst>
                                            <p:cond delay="500"/>
                                          </p:stCondLst>
                                        </p:cTn>
                                        <p:tgtEl>
                                          <p:spTgt spid="7"/>
                                        </p:tgtEl>
                                        <p:attrNameLst>
                                          <p:attrName>ppt_y</p:attrName>
                                        </p:attrNameLst>
                                      </p:cBhvr>
                                      <p:tavLst>
                                        <p:tav tm="0">
                                          <p:val>
                                            <p:strVal val="#ppt_y+.1"/>
                                          </p:val>
                                        </p:tav>
                                        <p:tav tm="100000">
                                          <p:val>
                                            <p:strVal val="#ppt_y"/>
                                          </p:val>
                                        </p:tav>
                                      </p:tavLst>
                                    </p:anim>
                                    <p:animEffect transition="in" filter="fade">
                                      <p:cBhvr>
                                        <p:cTn id="24" dur="1000" decel="50000">
                                          <p:stCondLst>
                                            <p:cond delay="0"/>
                                          </p:stCondLst>
                                        </p:cTn>
                                        <p:tgtEl>
                                          <p:spTgt spid="7"/>
                                        </p:tgtEl>
                                      </p:cBhvr>
                                    </p:animEffect>
                                  </p:childTnLst>
                                </p:cTn>
                              </p:par>
                              <p:par>
                                <p:cTn id="25" presetID="25" presetClass="entr" presetSubtype="0" fill="hold" nodeType="withEffect">
                                  <p:stCondLst>
                                    <p:cond delay="250"/>
                                  </p:stCondLst>
                                  <p:childTnLst>
                                    <p:set>
                                      <p:cBhvr>
                                        <p:cTn id="26" dur="1" fill="hold">
                                          <p:stCondLst>
                                            <p:cond delay="0"/>
                                          </p:stCondLst>
                                        </p:cTn>
                                        <p:tgtEl>
                                          <p:spTgt spid="8"/>
                                        </p:tgtEl>
                                        <p:attrNameLst>
                                          <p:attrName>style.visibility</p:attrName>
                                        </p:attrNameLst>
                                      </p:cBhvr>
                                      <p:to>
                                        <p:strVal val="visible"/>
                                      </p:to>
                                    </p:set>
                                    <p:anim calcmode="lin" valueType="num">
                                      <p:cBhvr>
                                        <p:cTn id="27" dur="500" decel="50000" fill="hold">
                                          <p:stCondLst>
                                            <p:cond delay="0"/>
                                          </p:stCondLst>
                                        </p:cTn>
                                        <p:tgtEl>
                                          <p:spTgt spid="8"/>
                                        </p:tgtEl>
                                        <p:attrNameLst>
                                          <p:attrName>style.rotation</p:attrName>
                                        </p:attrNameLst>
                                      </p:cBhvr>
                                      <p:tavLst>
                                        <p:tav tm="0">
                                          <p:val>
                                            <p:fltVal val="-90"/>
                                          </p:val>
                                        </p:tav>
                                        <p:tav tm="100000">
                                          <p:val>
                                            <p:fltVal val="0"/>
                                          </p:val>
                                        </p:tav>
                                      </p:tavLst>
                                    </p:anim>
                                    <p:anim calcmode="lin" valueType="num">
                                      <p:cBhvr>
                                        <p:cTn id="28" dur="500" decel="50000" fill="hold">
                                          <p:stCondLst>
                                            <p:cond delay="0"/>
                                          </p:stCondLst>
                                        </p:cTn>
                                        <p:tgtEl>
                                          <p:spTgt spid="8"/>
                                        </p:tgtEl>
                                        <p:attrNameLst>
                                          <p:attrName>ppt_w</p:attrName>
                                        </p:attrNameLst>
                                      </p:cBhvr>
                                      <p:tavLst>
                                        <p:tav tm="0">
                                          <p:val>
                                            <p:strVal val="#ppt_w"/>
                                          </p:val>
                                        </p:tav>
                                        <p:tav tm="100000">
                                          <p:val>
                                            <p:strVal val="#ppt_w*.05"/>
                                          </p:val>
                                        </p:tav>
                                      </p:tavLst>
                                    </p:anim>
                                    <p:anim calcmode="lin" valueType="num">
                                      <p:cBhvr>
                                        <p:cTn id="29" dur="500" accel="50000" fill="hold">
                                          <p:stCondLst>
                                            <p:cond delay="500"/>
                                          </p:stCondLst>
                                        </p:cTn>
                                        <p:tgtEl>
                                          <p:spTgt spid="8"/>
                                        </p:tgtEl>
                                        <p:attrNameLst>
                                          <p:attrName>ppt_w</p:attrName>
                                        </p:attrNameLst>
                                      </p:cBhvr>
                                      <p:tavLst>
                                        <p:tav tm="0">
                                          <p:val>
                                            <p:strVal val="#ppt_w*.05"/>
                                          </p:val>
                                        </p:tav>
                                        <p:tav tm="100000">
                                          <p:val>
                                            <p:strVal val="#ppt_w"/>
                                          </p:val>
                                        </p:tav>
                                      </p:tavLst>
                                    </p:anim>
                                    <p:anim calcmode="lin" valueType="num">
                                      <p:cBhvr>
                                        <p:cTn id="30" dur="1000" fill="hold"/>
                                        <p:tgtEl>
                                          <p:spTgt spid="8"/>
                                        </p:tgtEl>
                                        <p:attrNameLst>
                                          <p:attrName>ppt_h</p:attrName>
                                        </p:attrNameLst>
                                      </p:cBhvr>
                                      <p:tavLst>
                                        <p:tav tm="0">
                                          <p:val>
                                            <p:strVal val="#ppt_h"/>
                                          </p:val>
                                        </p:tav>
                                        <p:tav tm="100000">
                                          <p:val>
                                            <p:strVal val="#ppt_h"/>
                                          </p:val>
                                        </p:tav>
                                      </p:tavLst>
                                    </p:anim>
                                    <p:anim calcmode="lin" valueType="num">
                                      <p:cBhvr>
                                        <p:cTn id="31" dur="500" decel="50000" fill="hold">
                                          <p:stCondLst>
                                            <p:cond delay="0"/>
                                          </p:stCondLst>
                                        </p:cTn>
                                        <p:tgtEl>
                                          <p:spTgt spid="8"/>
                                        </p:tgtEl>
                                        <p:attrNameLst>
                                          <p:attrName>ppt_x</p:attrName>
                                        </p:attrNameLst>
                                      </p:cBhvr>
                                      <p:tavLst>
                                        <p:tav tm="0">
                                          <p:val>
                                            <p:strVal val="#ppt_x+.4"/>
                                          </p:val>
                                        </p:tav>
                                        <p:tav tm="100000">
                                          <p:val>
                                            <p:strVal val="#ppt_x"/>
                                          </p:val>
                                        </p:tav>
                                      </p:tavLst>
                                    </p:anim>
                                    <p:anim calcmode="lin" valueType="num">
                                      <p:cBhvr>
                                        <p:cTn id="32" dur="500" decel="50000" fill="hold">
                                          <p:stCondLst>
                                            <p:cond delay="0"/>
                                          </p:stCondLst>
                                        </p:cTn>
                                        <p:tgtEl>
                                          <p:spTgt spid="8"/>
                                        </p:tgtEl>
                                        <p:attrNameLst>
                                          <p:attrName>ppt_y</p:attrName>
                                        </p:attrNameLst>
                                      </p:cBhvr>
                                      <p:tavLst>
                                        <p:tav tm="0">
                                          <p:val>
                                            <p:strVal val="#ppt_y-.2"/>
                                          </p:val>
                                        </p:tav>
                                        <p:tav tm="100000">
                                          <p:val>
                                            <p:strVal val="#ppt_y+.1"/>
                                          </p:val>
                                        </p:tav>
                                      </p:tavLst>
                                    </p:anim>
                                    <p:anim calcmode="lin" valueType="num">
                                      <p:cBhvr>
                                        <p:cTn id="33" dur="500" accel="50000" fill="hold">
                                          <p:stCondLst>
                                            <p:cond delay="500"/>
                                          </p:stCondLst>
                                        </p:cTn>
                                        <p:tgtEl>
                                          <p:spTgt spid="8"/>
                                        </p:tgtEl>
                                        <p:attrNameLst>
                                          <p:attrName>ppt_y</p:attrName>
                                        </p:attrNameLst>
                                      </p:cBhvr>
                                      <p:tavLst>
                                        <p:tav tm="0">
                                          <p:val>
                                            <p:strVal val="#ppt_y+.1"/>
                                          </p:val>
                                        </p:tav>
                                        <p:tav tm="100000">
                                          <p:val>
                                            <p:strVal val="#ppt_y"/>
                                          </p:val>
                                        </p:tav>
                                      </p:tavLst>
                                    </p:anim>
                                    <p:animEffect transition="in" filter="fade">
                                      <p:cBhvr>
                                        <p:cTn id="34" dur="1000" decel="50000">
                                          <p:stCondLst>
                                            <p:cond delay="0"/>
                                          </p:stCondLst>
                                        </p:cTn>
                                        <p:tgtEl>
                                          <p:spTgt spid="8"/>
                                        </p:tgtEl>
                                      </p:cBhvr>
                                    </p:animEffect>
                                  </p:childTnLst>
                                </p:cTn>
                              </p:par>
                              <p:par>
                                <p:cTn id="35" presetID="25" presetClass="entr" presetSubtype="0" fill="hold" nodeType="withEffect">
                                  <p:stCondLst>
                                    <p:cond delay="250"/>
                                  </p:stCondLst>
                                  <p:childTnLst>
                                    <p:set>
                                      <p:cBhvr>
                                        <p:cTn id="36" dur="1" fill="hold">
                                          <p:stCondLst>
                                            <p:cond delay="0"/>
                                          </p:stCondLst>
                                        </p:cTn>
                                        <p:tgtEl>
                                          <p:spTgt spid="20"/>
                                        </p:tgtEl>
                                        <p:attrNameLst>
                                          <p:attrName>style.visibility</p:attrName>
                                        </p:attrNameLst>
                                      </p:cBhvr>
                                      <p:to>
                                        <p:strVal val="visible"/>
                                      </p:to>
                                    </p:set>
                                    <p:anim calcmode="lin" valueType="num">
                                      <p:cBhvr>
                                        <p:cTn id="37" dur="500" decel="50000" fill="hold">
                                          <p:stCondLst>
                                            <p:cond delay="0"/>
                                          </p:stCondLst>
                                        </p:cTn>
                                        <p:tgtEl>
                                          <p:spTgt spid="20"/>
                                        </p:tgtEl>
                                        <p:attrNameLst>
                                          <p:attrName>style.rotation</p:attrName>
                                        </p:attrNameLst>
                                      </p:cBhvr>
                                      <p:tavLst>
                                        <p:tav tm="0">
                                          <p:val>
                                            <p:fltVal val="-90"/>
                                          </p:val>
                                        </p:tav>
                                        <p:tav tm="100000">
                                          <p:val>
                                            <p:fltVal val="0"/>
                                          </p:val>
                                        </p:tav>
                                      </p:tavLst>
                                    </p:anim>
                                    <p:anim calcmode="lin" valueType="num">
                                      <p:cBhvr>
                                        <p:cTn id="38" dur="500" decel="50000" fill="hold">
                                          <p:stCondLst>
                                            <p:cond delay="0"/>
                                          </p:stCondLst>
                                        </p:cTn>
                                        <p:tgtEl>
                                          <p:spTgt spid="20"/>
                                        </p:tgtEl>
                                        <p:attrNameLst>
                                          <p:attrName>ppt_w</p:attrName>
                                        </p:attrNameLst>
                                      </p:cBhvr>
                                      <p:tavLst>
                                        <p:tav tm="0">
                                          <p:val>
                                            <p:strVal val="#ppt_w"/>
                                          </p:val>
                                        </p:tav>
                                        <p:tav tm="100000">
                                          <p:val>
                                            <p:strVal val="#ppt_w*.05"/>
                                          </p:val>
                                        </p:tav>
                                      </p:tavLst>
                                    </p:anim>
                                    <p:anim calcmode="lin" valueType="num">
                                      <p:cBhvr>
                                        <p:cTn id="39" dur="500" accel="50000" fill="hold">
                                          <p:stCondLst>
                                            <p:cond delay="500"/>
                                          </p:stCondLst>
                                        </p:cTn>
                                        <p:tgtEl>
                                          <p:spTgt spid="20"/>
                                        </p:tgtEl>
                                        <p:attrNameLst>
                                          <p:attrName>ppt_w</p:attrName>
                                        </p:attrNameLst>
                                      </p:cBhvr>
                                      <p:tavLst>
                                        <p:tav tm="0">
                                          <p:val>
                                            <p:strVal val="#ppt_w*.05"/>
                                          </p:val>
                                        </p:tav>
                                        <p:tav tm="100000">
                                          <p:val>
                                            <p:strVal val="#ppt_w"/>
                                          </p:val>
                                        </p:tav>
                                      </p:tavLst>
                                    </p:anim>
                                    <p:anim calcmode="lin" valueType="num">
                                      <p:cBhvr>
                                        <p:cTn id="40" dur="1000" fill="hold"/>
                                        <p:tgtEl>
                                          <p:spTgt spid="20"/>
                                        </p:tgtEl>
                                        <p:attrNameLst>
                                          <p:attrName>ppt_h</p:attrName>
                                        </p:attrNameLst>
                                      </p:cBhvr>
                                      <p:tavLst>
                                        <p:tav tm="0">
                                          <p:val>
                                            <p:strVal val="#ppt_h"/>
                                          </p:val>
                                        </p:tav>
                                        <p:tav tm="100000">
                                          <p:val>
                                            <p:strVal val="#ppt_h"/>
                                          </p:val>
                                        </p:tav>
                                      </p:tavLst>
                                    </p:anim>
                                    <p:anim calcmode="lin" valueType="num">
                                      <p:cBhvr>
                                        <p:cTn id="41" dur="500" decel="50000" fill="hold">
                                          <p:stCondLst>
                                            <p:cond delay="0"/>
                                          </p:stCondLst>
                                        </p:cTn>
                                        <p:tgtEl>
                                          <p:spTgt spid="20"/>
                                        </p:tgtEl>
                                        <p:attrNameLst>
                                          <p:attrName>ppt_x</p:attrName>
                                        </p:attrNameLst>
                                      </p:cBhvr>
                                      <p:tavLst>
                                        <p:tav tm="0">
                                          <p:val>
                                            <p:strVal val="#ppt_x+.4"/>
                                          </p:val>
                                        </p:tav>
                                        <p:tav tm="100000">
                                          <p:val>
                                            <p:strVal val="#ppt_x"/>
                                          </p:val>
                                        </p:tav>
                                      </p:tavLst>
                                    </p:anim>
                                    <p:anim calcmode="lin" valueType="num">
                                      <p:cBhvr>
                                        <p:cTn id="42" dur="500" decel="50000" fill="hold">
                                          <p:stCondLst>
                                            <p:cond delay="0"/>
                                          </p:stCondLst>
                                        </p:cTn>
                                        <p:tgtEl>
                                          <p:spTgt spid="20"/>
                                        </p:tgtEl>
                                        <p:attrNameLst>
                                          <p:attrName>ppt_y</p:attrName>
                                        </p:attrNameLst>
                                      </p:cBhvr>
                                      <p:tavLst>
                                        <p:tav tm="0">
                                          <p:val>
                                            <p:strVal val="#ppt_y-.2"/>
                                          </p:val>
                                        </p:tav>
                                        <p:tav tm="100000">
                                          <p:val>
                                            <p:strVal val="#ppt_y+.1"/>
                                          </p:val>
                                        </p:tav>
                                      </p:tavLst>
                                    </p:anim>
                                    <p:anim calcmode="lin" valueType="num">
                                      <p:cBhvr>
                                        <p:cTn id="43" dur="500" accel="50000" fill="hold">
                                          <p:stCondLst>
                                            <p:cond delay="500"/>
                                          </p:stCondLst>
                                        </p:cTn>
                                        <p:tgtEl>
                                          <p:spTgt spid="20"/>
                                        </p:tgtEl>
                                        <p:attrNameLst>
                                          <p:attrName>ppt_y</p:attrName>
                                        </p:attrNameLst>
                                      </p:cBhvr>
                                      <p:tavLst>
                                        <p:tav tm="0">
                                          <p:val>
                                            <p:strVal val="#ppt_y+.1"/>
                                          </p:val>
                                        </p:tav>
                                        <p:tav tm="100000">
                                          <p:val>
                                            <p:strVal val="#ppt_y"/>
                                          </p:val>
                                        </p:tav>
                                      </p:tavLst>
                                    </p:anim>
                                    <p:animEffect transition="in" filter="fade">
                                      <p:cBhvr>
                                        <p:cTn id="44" dur="1000" decel="50000">
                                          <p:stCondLst>
                                            <p:cond delay="0"/>
                                          </p:stCondLst>
                                        </p:cTn>
                                        <p:tgtEl>
                                          <p:spTgt spid="20"/>
                                        </p:tgtEl>
                                      </p:cBhvr>
                                    </p:animEffect>
                                  </p:childTnLst>
                                </p:cTn>
                              </p:par>
                            </p:childTnLst>
                          </p:cTn>
                        </p:par>
                        <p:par>
                          <p:cTn id="45" fill="hold">
                            <p:stCondLst>
                              <p:cond delay="1250"/>
                            </p:stCondLst>
                            <p:childTnLst>
                              <p:par>
                                <p:cTn id="46" presetID="10" presetClass="entr" presetSubtype="0" fill="hold" nodeType="afterEffect">
                                  <p:stCondLst>
                                    <p:cond delay="0"/>
                                  </p:stCondLst>
                                  <p:childTnLst>
                                    <p:set>
                                      <p:cBhvr>
                                        <p:cTn id="47" dur="1" fill="hold">
                                          <p:stCondLst>
                                            <p:cond delay="0"/>
                                          </p:stCondLst>
                                        </p:cTn>
                                        <p:tgtEl>
                                          <p:spTgt spid="73"/>
                                        </p:tgtEl>
                                        <p:attrNameLst>
                                          <p:attrName>style.visibility</p:attrName>
                                        </p:attrNameLst>
                                      </p:cBhvr>
                                      <p:to>
                                        <p:strVal val="visible"/>
                                      </p:to>
                                    </p:set>
                                    <p:animEffect transition="in" filter="fade">
                                      <p:cBhvr>
                                        <p:cTn id="48" dur="500"/>
                                        <p:tgtEl>
                                          <p:spTgt spid="73"/>
                                        </p:tgtEl>
                                      </p:cBhvr>
                                    </p:animEffect>
                                  </p:childTnLst>
                                </p:cTn>
                              </p:par>
                              <p:par>
                                <p:cTn id="49" presetID="10" presetClass="entr" presetSubtype="0" fill="hold" nodeType="withEffect">
                                  <p:stCondLst>
                                    <p:cond delay="0"/>
                                  </p:stCondLst>
                                  <p:childTnLst>
                                    <p:set>
                                      <p:cBhvr>
                                        <p:cTn id="50" dur="1" fill="hold">
                                          <p:stCondLst>
                                            <p:cond delay="0"/>
                                          </p:stCondLst>
                                        </p:cTn>
                                        <p:tgtEl>
                                          <p:spTgt spid="76"/>
                                        </p:tgtEl>
                                        <p:attrNameLst>
                                          <p:attrName>style.visibility</p:attrName>
                                        </p:attrNameLst>
                                      </p:cBhvr>
                                      <p:to>
                                        <p:strVal val="visible"/>
                                      </p:to>
                                    </p:set>
                                    <p:animEffect transition="in" filter="fade">
                                      <p:cBhvr>
                                        <p:cTn id="51" dur="500"/>
                                        <p:tgtEl>
                                          <p:spTgt spid="76"/>
                                        </p:tgtEl>
                                      </p:cBhvr>
                                    </p:animEffect>
                                  </p:childTnLst>
                                </p:cTn>
                              </p:par>
                              <p:par>
                                <p:cTn id="52" presetID="10" presetClass="entr" presetSubtype="0" fill="hold" nodeType="withEffect">
                                  <p:stCondLst>
                                    <p:cond delay="0"/>
                                  </p:stCondLst>
                                  <p:childTnLst>
                                    <p:set>
                                      <p:cBhvr>
                                        <p:cTn id="53" dur="1" fill="hold">
                                          <p:stCondLst>
                                            <p:cond delay="0"/>
                                          </p:stCondLst>
                                        </p:cTn>
                                        <p:tgtEl>
                                          <p:spTgt spid="79"/>
                                        </p:tgtEl>
                                        <p:attrNameLst>
                                          <p:attrName>style.visibility</p:attrName>
                                        </p:attrNameLst>
                                      </p:cBhvr>
                                      <p:to>
                                        <p:strVal val="visible"/>
                                      </p:to>
                                    </p:set>
                                    <p:animEffect transition="in" filter="fade">
                                      <p:cBhvr>
                                        <p:cTn id="54" dur="500"/>
                                        <p:tgtEl>
                                          <p:spTgt spid="79"/>
                                        </p:tgtEl>
                                      </p:cBhvr>
                                    </p:animEffect>
                                  </p:childTnLst>
                                </p:cTn>
                              </p:par>
                              <p:par>
                                <p:cTn id="55" presetID="10" presetClass="entr" presetSubtype="0" fill="hold" nodeType="withEffect">
                                  <p:stCondLst>
                                    <p:cond delay="0"/>
                                  </p:stCondLst>
                                  <p:childTnLst>
                                    <p:set>
                                      <p:cBhvr>
                                        <p:cTn id="56" dur="1" fill="hold">
                                          <p:stCondLst>
                                            <p:cond delay="0"/>
                                          </p:stCondLst>
                                        </p:cTn>
                                        <p:tgtEl>
                                          <p:spTgt spid="82"/>
                                        </p:tgtEl>
                                        <p:attrNameLst>
                                          <p:attrName>style.visibility</p:attrName>
                                        </p:attrNameLst>
                                      </p:cBhvr>
                                      <p:to>
                                        <p:strVal val="visible"/>
                                      </p:to>
                                    </p:set>
                                    <p:animEffect transition="in" filter="fade">
                                      <p:cBhvr>
                                        <p:cTn id="57" dur="500"/>
                                        <p:tgtEl>
                                          <p:spTgt spid="8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矩形 24"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549157" y="-975631"/>
            <a:ext cx="583096" cy="838080"/>
          </a:xfrm>
          <a:prstGeom prst="rect">
            <a:avLst/>
          </a:prstGeom>
          <a:solidFill>
            <a:srgbClr val="365B7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 name="矩形 25"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1132253" y="-975631"/>
            <a:ext cx="583096" cy="838080"/>
          </a:xfrm>
          <a:prstGeom prst="rect">
            <a:avLst/>
          </a:prstGeom>
          <a:solidFill>
            <a:srgbClr val="96648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 name="矩形 26"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1715349" y="-975631"/>
            <a:ext cx="583096" cy="838080"/>
          </a:xfrm>
          <a:prstGeom prst="rect">
            <a:avLst/>
          </a:prstGeom>
          <a:solidFill>
            <a:srgbClr val="D06F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 name="矩形 27"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2298446" y="-975631"/>
            <a:ext cx="583096" cy="838080"/>
          </a:xfrm>
          <a:prstGeom prst="rect">
            <a:avLst/>
          </a:prstGeom>
          <a:solidFill>
            <a:srgbClr val="F779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 name="矩形 28"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2881542" y="-975631"/>
            <a:ext cx="583096" cy="838080"/>
          </a:xfrm>
          <a:prstGeom prst="rect">
            <a:avLst/>
          </a:prstGeom>
          <a:solidFill>
            <a:srgbClr val="F8AD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cxnSp>
        <p:nvCxnSpPr>
          <p:cNvPr id="54" name="直接连接符 53"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CxnSpPr/>
          <p:nvPr/>
        </p:nvCxnSpPr>
        <p:spPr>
          <a:xfrm>
            <a:off x="3246637" y="1273629"/>
            <a:ext cx="5770860"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55" name="文本框 54"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txBox="1"/>
          <p:nvPr/>
        </p:nvSpPr>
        <p:spPr>
          <a:xfrm>
            <a:off x="4132774" y="532704"/>
            <a:ext cx="3430747" cy="523220"/>
          </a:xfrm>
          <a:prstGeom prst="rect">
            <a:avLst/>
          </a:prstGeom>
          <a:noFill/>
        </p:spPr>
        <p:txBody>
          <a:bodyPr wrap="none" rtlCol="0">
            <a:spAutoFit/>
          </a:bodyPr>
          <a:lstStyle/>
          <a:p>
            <a:r>
              <a:rPr lang="zh-CN" altLang="zh-CN" sz="2800" b="1" dirty="0">
                <a:latin typeface="KaiTi" panose="02010609060101010101" pitchFamily="49" charset="-122"/>
                <a:ea typeface="KaiTi" panose="02010609060101010101" pitchFamily="49" charset="-122"/>
              </a:rPr>
              <a:t>背景调查的“不宜”</a:t>
            </a:r>
            <a:endParaRPr lang="en-US" altLang="zh-CN" sz="2800" b="1" spc="500" dirty="0">
              <a:solidFill>
                <a:schemeClr val="bg1">
                  <a:lumMod val="50000"/>
                </a:schemeClr>
              </a:solidFill>
              <a:latin typeface="KaiTi" panose="02010609060101010101" pitchFamily="49" charset="-122"/>
              <a:ea typeface="KaiTi" panose="02010609060101010101" pitchFamily="49" charset="-122"/>
              <a:cs typeface="Arial" panose="020B0604020202020204" pitchFamily="34" charset="0"/>
            </a:endParaRPr>
          </a:p>
        </p:txBody>
      </p:sp>
      <p:sp>
        <p:nvSpPr>
          <p:cNvPr id="56" name="椭圆 55"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flipH="1">
            <a:off x="2686180" y="813581"/>
            <a:ext cx="157493" cy="157493"/>
          </a:xfrm>
          <a:prstGeom prst="ellipse">
            <a:avLst/>
          </a:prstGeom>
          <a:solidFill>
            <a:srgbClr val="D06F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7" name="椭圆 56"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flipH="1">
            <a:off x="2686180" y="335956"/>
            <a:ext cx="321030" cy="321030"/>
          </a:xfrm>
          <a:prstGeom prst="ellipse">
            <a:avLst/>
          </a:prstGeom>
          <a:solidFill>
            <a:srgbClr val="966481"/>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9" name="椭圆 58"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flipH="1">
            <a:off x="2991678" y="806317"/>
            <a:ext cx="219803" cy="219803"/>
          </a:xfrm>
          <a:prstGeom prst="ellipse">
            <a:avLst/>
          </a:prstGeom>
          <a:solidFill>
            <a:srgbClr val="365B7C"/>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0" name="椭圆 59"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flipH="1">
            <a:off x="2031169" y="697840"/>
            <a:ext cx="164852" cy="164852"/>
          </a:xfrm>
          <a:prstGeom prst="ellipse">
            <a:avLst/>
          </a:prstGeom>
          <a:solidFill>
            <a:srgbClr val="F779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1" name="椭圆 60"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9354354" y="755438"/>
            <a:ext cx="157493" cy="157493"/>
          </a:xfrm>
          <a:prstGeom prst="ellipse">
            <a:avLst/>
          </a:prstGeom>
          <a:solidFill>
            <a:srgbClr val="D06F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2" name="椭圆 61"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9190817" y="277813"/>
            <a:ext cx="321030" cy="321030"/>
          </a:xfrm>
          <a:prstGeom prst="ellipse">
            <a:avLst/>
          </a:prstGeom>
          <a:solidFill>
            <a:srgbClr val="966481"/>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3" name="椭圆 62"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a:off x="8986546" y="748174"/>
            <a:ext cx="219803" cy="219803"/>
          </a:xfrm>
          <a:prstGeom prst="ellipse">
            <a:avLst/>
          </a:prstGeom>
          <a:solidFill>
            <a:srgbClr val="365B7C"/>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4" name="椭圆 63"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a:off x="10002006" y="639697"/>
            <a:ext cx="164852" cy="164852"/>
          </a:xfrm>
          <a:prstGeom prst="ellipse">
            <a:avLst/>
          </a:prstGeom>
          <a:solidFill>
            <a:srgbClr val="F779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 name="e7d195523061f1c0"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hidden="1"/>
          <p:cNvSpPr txBox="1"/>
          <p:nvPr/>
        </p:nvSpPr>
        <p:spPr>
          <a:xfrm>
            <a:off x="-355600" y="1803400"/>
            <a:ext cx="293927" cy="1016000"/>
          </a:xfrm>
          <a:prstGeom prst="rect">
            <a:avLst/>
          </a:prstGeom>
          <a:noFill/>
        </p:spPr>
        <p:txBody>
          <a:bodyPr vert="wordArtVert" rtlCol="0">
            <a:spAutoFit/>
          </a:bodyPr>
          <a:lstStyle/>
          <a:p>
            <a:r>
              <a:rPr lang="en-US" altLang="zh-CN" sz="100"/>
              <a:t>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a:t>
            </a:r>
            <a:endParaRPr lang="zh-CN" altLang="en-US" sz="100"/>
          </a:p>
        </p:txBody>
      </p:sp>
      <p:sp>
        <p:nvSpPr>
          <p:cNvPr id="18" name="矩形 17"/>
          <p:cNvSpPr/>
          <p:nvPr/>
        </p:nvSpPr>
        <p:spPr>
          <a:xfrm>
            <a:off x="1053591" y="1698083"/>
            <a:ext cx="9902880" cy="3785652"/>
          </a:xfrm>
          <a:prstGeom prst="rect">
            <a:avLst/>
          </a:prstGeom>
        </p:spPr>
        <p:txBody>
          <a:bodyPr wrap="square">
            <a:spAutoFit/>
          </a:bodyPr>
          <a:lstStyle/>
          <a:p>
            <a:r>
              <a:rPr lang="zh-CN" altLang="zh-CN" sz="2400" dirty="0">
                <a:latin typeface="KaiTi" panose="02010609060101010101" pitchFamily="49" charset="-122"/>
                <a:ea typeface="KaiTi" panose="02010609060101010101" pitchFamily="49" charset="-122"/>
              </a:rPr>
              <a:t>长城商贸公司的丁佳因个人发展需要想换一份工作，在没有辞职的情况下去</a:t>
            </a:r>
            <a:r>
              <a:rPr lang="en-US" altLang="zh-CN" sz="2400" dirty="0">
                <a:latin typeface="KaiTi" panose="02010609060101010101" pitchFamily="49" charset="-122"/>
                <a:ea typeface="KaiTi" panose="02010609060101010101" pitchFamily="49" charset="-122"/>
              </a:rPr>
              <a:t>C</a:t>
            </a:r>
            <a:r>
              <a:rPr lang="zh-CN" altLang="zh-CN" sz="2400" dirty="0">
                <a:latin typeface="KaiTi" panose="02010609060101010101" pitchFamily="49" charset="-122"/>
                <a:ea typeface="KaiTi" panose="02010609060101010101" pitchFamily="49" charset="-122"/>
              </a:rPr>
              <a:t>公司面试了，面试中丁佳表现出色。根据公司招聘流程，如果丁佳背景调查合格的话，决定录用。人力资源部在作调查时，对丁佳未离职的公司也进行了调查。结果这件事在长城商贸公司引起了很大的轰动，部门经理、人力资源经理甚至总经理都几次找丁佳谈话，几个星期丁佳几乎成了同事中的异类。丁佳因为受不住几方的压力，提前辞职了。丁佳最终也没有去</a:t>
            </a:r>
            <a:r>
              <a:rPr lang="en-US" altLang="zh-CN" sz="2400" dirty="0">
                <a:latin typeface="KaiTi" panose="02010609060101010101" pitchFamily="49" charset="-122"/>
                <a:ea typeface="KaiTi" panose="02010609060101010101" pitchFamily="49" charset="-122"/>
              </a:rPr>
              <a:t>C</a:t>
            </a:r>
            <a:r>
              <a:rPr lang="zh-CN" altLang="zh-CN" sz="2400" dirty="0">
                <a:latin typeface="KaiTi" panose="02010609060101010101" pitchFamily="49" charset="-122"/>
                <a:ea typeface="KaiTi" panose="02010609060101010101" pitchFamily="49" charset="-122"/>
              </a:rPr>
              <a:t>公司，因为</a:t>
            </a:r>
            <a:r>
              <a:rPr lang="en-US" altLang="zh-CN" sz="2400" dirty="0">
                <a:latin typeface="KaiTi" panose="02010609060101010101" pitchFamily="49" charset="-122"/>
                <a:ea typeface="KaiTi" panose="02010609060101010101" pitchFamily="49" charset="-122"/>
              </a:rPr>
              <a:t>C</a:t>
            </a:r>
            <a:r>
              <a:rPr lang="zh-CN" altLang="zh-CN" sz="2400" dirty="0">
                <a:latin typeface="KaiTi" panose="02010609060101010101" pitchFamily="49" charset="-122"/>
                <a:ea typeface="KaiTi" panose="02010609060101010101" pitchFamily="49" charset="-122"/>
              </a:rPr>
              <a:t>公司的做法让她很为难、很反感。因此，在作背景调查时，不宜贸然对正在受雇的公司进行背景调查，可以通过其他方式了解相关信息，而不要带来对应聘者的不便。</a:t>
            </a:r>
            <a:endParaRPr kumimoji="1" lang="zh-CN" altLang="en-US" sz="2400" dirty="0">
              <a:latin typeface="KaiTi" panose="02010609060101010101" pitchFamily="49" charset="-122"/>
              <a:ea typeface="KaiTi" panose="02010609060101010101" pitchFamily="49" charset="-122"/>
            </a:endParaRPr>
          </a:p>
          <a:p>
            <a:endParaRPr lang="zh-CN" altLang="zh-CN" sz="2400" dirty="0">
              <a:latin typeface="KaiTi" panose="02010609060101010101" pitchFamily="49" charset="-122"/>
              <a:ea typeface="KaiTi" panose="02010609060101010101" pitchFamily="49" charset="-122"/>
            </a:endParaRPr>
          </a:p>
        </p:txBody>
      </p:sp>
    </p:spTree>
    <p:extLst>
      <p:ext uri="{BB962C8B-B14F-4D97-AF65-F5344CB8AC3E}">
        <p14:creationId xmlns:p14="http://schemas.microsoft.com/office/powerpoint/2010/main" val="926077408"/>
      </p:ext>
    </p:extLst>
  </p:cSld>
  <p:clrMapOvr>
    <a:masterClrMapping/>
  </p:clrMapOvr>
  <p:transition spd="slow" advTm="0">
    <p:fade/>
  </p:transition>
</p:sld>
</file>

<file path=ppt/slides/slide2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矩形 24"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549157" y="-975631"/>
            <a:ext cx="583096" cy="838080"/>
          </a:xfrm>
          <a:prstGeom prst="rect">
            <a:avLst/>
          </a:prstGeom>
          <a:solidFill>
            <a:srgbClr val="365B7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 name="矩形 25"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1132253" y="-975631"/>
            <a:ext cx="583096" cy="838080"/>
          </a:xfrm>
          <a:prstGeom prst="rect">
            <a:avLst/>
          </a:prstGeom>
          <a:solidFill>
            <a:srgbClr val="96648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 name="矩形 26"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1715349" y="-975631"/>
            <a:ext cx="583096" cy="838080"/>
          </a:xfrm>
          <a:prstGeom prst="rect">
            <a:avLst/>
          </a:prstGeom>
          <a:solidFill>
            <a:srgbClr val="D06F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 name="矩形 27"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2298446" y="-975631"/>
            <a:ext cx="583096" cy="838080"/>
          </a:xfrm>
          <a:prstGeom prst="rect">
            <a:avLst/>
          </a:prstGeom>
          <a:solidFill>
            <a:srgbClr val="F779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 name="矩形 28"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2881542" y="-975631"/>
            <a:ext cx="583096" cy="838080"/>
          </a:xfrm>
          <a:prstGeom prst="rect">
            <a:avLst/>
          </a:prstGeom>
          <a:solidFill>
            <a:srgbClr val="F8AD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cxnSp>
        <p:nvCxnSpPr>
          <p:cNvPr id="54" name="直接连接符 53"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CxnSpPr/>
          <p:nvPr/>
        </p:nvCxnSpPr>
        <p:spPr>
          <a:xfrm>
            <a:off x="3246637" y="1273629"/>
            <a:ext cx="5770860"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55" name="文本框 54"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txBox="1"/>
          <p:nvPr/>
        </p:nvSpPr>
        <p:spPr>
          <a:xfrm>
            <a:off x="3637474" y="572574"/>
            <a:ext cx="5211683" cy="523220"/>
          </a:xfrm>
          <a:prstGeom prst="rect">
            <a:avLst/>
          </a:prstGeom>
          <a:noFill/>
        </p:spPr>
        <p:txBody>
          <a:bodyPr wrap="none" rtlCol="0">
            <a:spAutoFit/>
          </a:bodyPr>
          <a:lstStyle/>
          <a:p>
            <a:r>
              <a:rPr lang="zh-CN" altLang="en-US" sz="2800" dirty="0">
                <a:latin typeface="KaiTi" panose="02010609060101010101" pitchFamily="49" charset="-122"/>
                <a:ea typeface="KaiTi" panose="02010609060101010101" pitchFamily="49" charset="-122"/>
              </a:rPr>
              <a:t>案例</a:t>
            </a:r>
            <a:r>
              <a:rPr lang="zh-CN" altLang="zh-CN" sz="2800" dirty="0">
                <a:latin typeface="KaiTi" panose="02010609060101010101" pitchFamily="49" charset="-122"/>
                <a:ea typeface="KaiTi" panose="02010609060101010101" pitchFamily="49" charset="-122"/>
              </a:rPr>
              <a:t>宝洁，可口可乐的背景调查</a:t>
            </a:r>
            <a:endParaRPr lang="en-US" altLang="zh-CN" sz="2800" b="1" spc="500" dirty="0">
              <a:solidFill>
                <a:schemeClr val="bg1">
                  <a:lumMod val="50000"/>
                </a:schemeClr>
              </a:solidFill>
              <a:latin typeface="KaiTi" panose="02010609060101010101" pitchFamily="49" charset="-122"/>
              <a:ea typeface="KaiTi" panose="02010609060101010101" pitchFamily="49" charset="-122"/>
              <a:cs typeface="Arial" panose="020B0604020202020204" pitchFamily="34" charset="0"/>
            </a:endParaRPr>
          </a:p>
        </p:txBody>
      </p:sp>
      <p:sp>
        <p:nvSpPr>
          <p:cNvPr id="56" name="椭圆 55"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flipH="1">
            <a:off x="2686180" y="813581"/>
            <a:ext cx="157493" cy="157493"/>
          </a:xfrm>
          <a:prstGeom prst="ellipse">
            <a:avLst/>
          </a:prstGeom>
          <a:solidFill>
            <a:srgbClr val="D06F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7" name="椭圆 56"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flipH="1">
            <a:off x="2686180" y="335956"/>
            <a:ext cx="321030" cy="321030"/>
          </a:xfrm>
          <a:prstGeom prst="ellipse">
            <a:avLst/>
          </a:prstGeom>
          <a:solidFill>
            <a:srgbClr val="966481"/>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9" name="椭圆 58"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flipH="1">
            <a:off x="2991678" y="806317"/>
            <a:ext cx="219803" cy="219803"/>
          </a:xfrm>
          <a:prstGeom prst="ellipse">
            <a:avLst/>
          </a:prstGeom>
          <a:solidFill>
            <a:srgbClr val="365B7C"/>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0" name="椭圆 59"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flipH="1">
            <a:off x="2031169" y="697840"/>
            <a:ext cx="164852" cy="164852"/>
          </a:xfrm>
          <a:prstGeom prst="ellipse">
            <a:avLst/>
          </a:prstGeom>
          <a:solidFill>
            <a:srgbClr val="F779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1" name="椭圆 60"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9354354" y="755438"/>
            <a:ext cx="157493" cy="157493"/>
          </a:xfrm>
          <a:prstGeom prst="ellipse">
            <a:avLst/>
          </a:prstGeom>
          <a:solidFill>
            <a:srgbClr val="D06F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2" name="椭圆 61"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9190817" y="277813"/>
            <a:ext cx="321030" cy="321030"/>
          </a:xfrm>
          <a:prstGeom prst="ellipse">
            <a:avLst/>
          </a:prstGeom>
          <a:solidFill>
            <a:srgbClr val="966481"/>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3" name="椭圆 62"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a:off x="8986546" y="748174"/>
            <a:ext cx="219803" cy="219803"/>
          </a:xfrm>
          <a:prstGeom prst="ellipse">
            <a:avLst/>
          </a:prstGeom>
          <a:solidFill>
            <a:srgbClr val="365B7C"/>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4" name="椭圆 63"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a:off x="10002006" y="639697"/>
            <a:ext cx="164852" cy="164852"/>
          </a:xfrm>
          <a:prstGeom prst="ellipse">
            <a:avLst/>
          </a:prstGeom>
          <a:solidFill>
            <a:srgbClr val="F779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 name="e7d195523061f1c0"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hidden="1"/>
          <p:cNvSpPr txBox="1"/>
          <p:nvPr/>
        </p:nvSpPr>
        <p:spPr>
          <a:xfrm>
            <a:off x="-355600" y="1803400"/>
            <a:ext cx="293927" cy="1016000"/>
          </a:xfrm>
          <a:prstGeom prst="rect">
            <a:avLst/>
          </a:prstGeom>
          <a:noFill/>
        </p:spPr>
        <p:txBody>
          <a:bodyPr vert="wordArtVert" rtlCol="0">
            <a:spAutoFit/>
          </a:bodyPr>
          <a:lstStyle/>
          <a:p>
            <a:r>
              <a:rPr lang="en-US" altLang="zh-CN" sz="100"/>
              <a:t>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a:t>
            </a:r>
            <a:endParaRPr lang="zh-CN" altLang="en-US" sz="100"/>
          </a:p>
        </p:txBody>
      </p:sp>
      <p:sp>
        <p:nvSpPr>
          <p:cNvPr id="18" name="矩形 17"/>
          <p:cNvSpPr/>
          <p:nvPr/>
        </p:nvSpPr>
        <p:spPr>
          <a:xfrm>
            <a:off x="981214" y="1931185"/>
            <a:ext cx="9991586" cy="3046988"/>
          </a:xfrm>
          <a:prstGeom prst="rect">
            <a:avLst/>
          </a:prstGeom>
        </p:spPr>
        <p:txBody>
          <a:bodyPr wrap="square">
            <a:spAutoFit/>
          </a:bodyPr>
          <a:lstStyle/>
          <a:p>
            <a:r>
              <a:rPr lang="zh-CN" altLang="zh-CN" sz="2400" dirty="0">
                <a:latin typeface="KaiTi" panose="02010609060101010101" pitchFamily="49" charset="-122"/>
                <a:ea typeface="KaiTi" panose="02010609060101010101" pitchFamily="49" charset="-122"/>
              </a:rPr>
              <a:t>宝洁、可口可乐等许多中外大型企业为了降低因企业人才招聘带来的风险，都会对公司的研发工程师、配方员、市场销售经理等核心技术岗位和中高层领导岗位以及关键管理和销售岗位的拟录用员工进行背景调查，甚至不惜投入重金委托猎头公司、中介调查公司等外部机构，从而为人力资源管理者的员工聘用提供客观、真实的参考依据，避免因人员招聘不当，而产生经济及技术损失和风险。</a:t>
            </a:r>
          </a:p>
          <a:p>
            <a:endParaRPr kumimoji="1" lang="zh-CN" altLang="en-US" sz="2400" dirty="0">
              <a:latin typeface="KaiTi" panose="02010609060101010101" pitchFamily="49" charset="-122"/>
              <a:ea typeface="KaiTi" panose="02010609060101010101" pitchFamily="49" charset="-122"/>
            </a:endParaRPr>
          </a:p>
          <a:p>
            <a:endParaRPr lang="zh-CN" altLang="zh-CN" sz="2400" dirty="0">
              <a:latin typeface="KaiTi" panose="02010609060101010101" pitchFamily="49" charset="-122"/>
              <a:ea typeface="KaiTi" panose="02010609060101010101" pitchFamily="49" charset="-122"/>
            </a:endParaRPr>
          </a:p>
        </p:txBody>
      </p:sp>
    </p:spTree>
    <p:extLst>
      <p:ext uri="{BB962C8B-B14F-4D97-AF65-F5344CB8AC3E}">
        <p14:creationId xmlns:p14="http://schemas.microsoft.com/office/powerpoint/2010/main" val="3872822227"/>
      </p:ext>
    </p:extLst>
  </p:cSld>
  <p:clrMapOvr>
    <a:masterClrMapping/>
  </p:clrMapOvr>
  <p:transition spd="slow" advTm="0">
    <p:fade/>
  </p:transition>
</p:sld>
</file>

<file path=ppt/slides/slide2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GrpSpPr/>
          <p:nvPr/>
        </p:nvGrpSpPr>
        <p:grpSpPr>
          <a:xfrm>
            <a:off x="1278026" y="1392420"/>
            <a:ext cx="6025888" cy="4490105"/>
            <a:chOff x="1278026" y="1392420"/>
            <a:chExt cx="6025888" cy="4490105"/>
          </a:xfrm>
        </p:grpSpPr>
        <p:sp>
          <p:nvSpPr>
            <p:cNvPr id="23" name="任意多边形 22"/>
            <p:cNvSpPr/>
            <p:nvPr/>
          </p:nvSpPr>
          <p:spPr>
            <a:xfrm>
              <a:off x="1278026" y="1587168"/>
              <a:ext cx="5924629" cy="4295357"/>
            </a:xfrm>
            <a:custGeom>
              <a:avLst/>
              <a:gdLst>
                <a:gd name="connsiteX0" fmla="*/ 0 w 4644572"/>
                <a:gd name="connsiteY0" fmla="*/ 3367315 h 3367315"/>
                <a:gd name="connsiteX1" fmla="*/ 0 w 4644572"/>
                <a:gd name="connsiteY1" fmla="*/ 2786743 h 3367315"/>
                <a:gd name="connsiteX2" fmla="*/ 145143 w 4644572"/>
                <a:gd name="connsiteY2" fmla="*/ 2641600 h 3367315"/>
                <a:gd name="connsiteX3" fmla="*/ 1161143 w 4644572"/>
                <a:gd name="connsiteY3" fmla="*/ 2641600 h 3367315"/>
                <a:gd name="connsiteX4" fmla="*/ 1161143 w 4644572"/>
                <a:gd name="connsiteY4" fmla="*/ 2133600 h 3367315"/>
                <a:gd name="connsiteX5" fmla="*/ 1320800 w 4644572"/>
                <a:gd name="connsiteY5" fmla="*/ 1973943 h 3367315"/>
                <a:gd name="connsiteX6" fmla="*/ 2307772 w 4644572"/>
                <a:gd name="connsiteY6" fmla="*/ 1973943 h 3367315"/>
                <a:gd name="connsiteX7" fmla="*/ 2307772 w 4644572"/>
                <a:gd name="connsiteY7" fmla="*/ 1509486 h 3367315"/>
                <a:gd name="connsiteX8" fmla="*/ 2452915 w 4644572"/>
                <a:gd name="connsiteY8" fmla="*/ 1364343 h 3367315"/>
                <a:gd name="connsiteX9" fmla="*/ 3468914 w 4644572"/>
                <a:gd name="connsiteY9" fmla="*/ 1364343 h 3367315"/>
                <a:gd name="connsiteX10" fmla="*/ 3468914 w 4644572"/>
                <a:gd name="connsiteY10" fmla="*/ 841829 h 3367315"/>
                <a:gd name="connsiteX11" fmla="*/ 3628571 w 4644572"/>
                <a:gd name="connsiteY11" fmla="*/ 682172 h 3367315"/>
                <a:gd name="connsiteX12" fmla="*/ 4644572 w 4644572"/>
                <a:gd name="connsiteY12" fmla="*/ 682172 h 3367315"/>
                <a:gd name="connsiteX13" fmla="*/ 4644572 w 4644572"/>
                <a:gd name="connsiteY13" fmla="*/ 0 h 3367315"/>
                <a:gd name="connsiteX14" fmla="*/ 4630057 w 4644572"/>
                <a:gd name="connsiteY14" fmla="*/ 29029 h 3367315"/>
                <a:gd name="connsiteX0" fmla="*/ 0 w 4644572"/>
                <a:gd name="connsiteY0" fmla="*/ 3367315 h 3367315"/>
                <a:gd name="connsiteX1" fmla="*/ 0 w 4644572"/>
                <a:gd name="connsiteY1" fmla="*/ 2786743 h 3367315"/>
                <a:gd name="connsiteX2" fmla="*/ 145143 w 4644572"/>
                <a:gd name="connsiteY2" fmla="*/ 2641600 h 3367315"/>
                <a:gd name="connsiteX3" fmla="*/ 1161143 w 4644572"/>
                <a:gd name="connsiteY3" fmla="*/ 2641600 h 3367315"/>
                <a:gd name="connsiteX4" fmla="*/ 1161143 w 4644572"/>
                <a:gd name="connsiteY4" fmla="*/ 2133600 h 3367315"/>
                <a:gd name="connsiteX5" fmla="*/ 1320800 w 4644572"/>
                <a:gd name="connsiteY5" fmla="*/ 1973943 h 3367315"/>
                <a:gd name="connsiteX6" fmla="*/ 2307772 w 4644572"/>
                <a:gd name="connsiteY6" fmla="*/ 1973943 h 3367315"/>
                <a:gd name="connsiteX7" fmla="*/ 2307772 w 4644572"/>
                <a:gd name="connsiteY7" fmla="*/ 1509486 h 3367315"/>
                <a:gd name="connsiteX8" fmla="*/ 2452915 w 4644572"/>
                <a:gd name="connsiteY8" fmla="*/ 1364343 h 3367315"/>
                <a:gd name="connsiteX9" fmla="*/ 3468914 w 4644572"/>
                <a:gd name="connsiteY9" fmla="*/ 1364343 h 3367315"/>
                <a:gd name="connsiteX10" fmla="*/ 3468914 w 4644572"/>
                <a:gd name="connsiteY10" fmla="*/ 841829 h 3367315"/>
                <a:gd name="connsiteX11" fmla="*/ 3628571 w 4644572"/>
                <a:gd name="connsiteY11" fmla="*/ 682172 h 3367315"/>
                <a:gd name="connsiteX12" fmla="*/ 4644572 w 4644572"/>
                <a:gd name="connsiteY12" fmla="*/ 682172 h 3367315"/>
                <a:gd name="connsiteX13" fmla="*/ 4644572 w 4644572"/>
                <a:gd name="connsiteY13" fmla="*/ 0 h 3367315"/>
                <a:gd name="connsiteX14" fmla="*/ 4630057 w 4644572"/>
                <a:gd name="connsiteY14" fmla="*/ 29029 h 3367315"/>
                <a:gd name="connsiteX0" fmla="*/ 0 w 4644572"/>
                <a:gd name="connsiteY0" fmla="*/ 3367315 h 3367315"/>
                <a:gd name="connsiteX1" fmla="*/ 0 w 4644572"/>
                <a:gd name="connsiteY1" fmla="*/ 2786743 h 3367315"/>
                <a:gd name="connsiteX2" fmla="*/ 145143 w 4644572"/>
                <a:gd name="connsiteY2" fmla="*/ 2641600 h 3367315"/>
                <a:gd name="connsiteX3" fmla="*/ 1161143 w 4644572"/>
                <a:gd name="connsiteY3" fmla="*/ 2641600 h 3367315"/>
                <a:gd name="connsiteX4" fmla="*/ 1161143 w 4644572"/>
                <a:gd name="connsiteY4" fmla="*/ 2133600 h 3367315"/>
                <a:gd name="connsiteX5" fmla="*/ 1320800 w 4644572"/>
                <a:gd name="connsiteY5" fmla="*/ 1973943 h 3367315"/>
                <a:gd name="connsiteX6" fmla="*/ 2307772 w 4644572"/>
                <a:gd name="connsiteY6" fmla="*/ 1973943 h 3367315"/>
                <a:gd name="connsiteX7" fmla="*/ 2307772 w 4644572"/>
                <a:gd name="connsiteY7" fmla="*/ 1509486 h 3367315"/>
                <a:gd name="connsiteX8" fmla="*/ 2452915 w 4644572"/>
                <a:gd name="connsiteY8" fmla="*/ 1364343 h 3367315"/>
                <a:gd name="connsiteX9" fmla="*/ 3468914 w 4644572"/>
                <a:gd name="connsiteY9" fmla="*/ 1364343 h 3367315"/>
                <a:gd name="connsiteX10" fmla="*/ 3468914 w 4644572"/>
                <a:gd name="connsiteY10" fmla="*/ 841829 h 3367315"/>
                <a:gd name="connsiteX11" fmla="*/ 3628571 w 4644572"/>
                <a:gd name="connsiteY11" fmla="*/ 682172 h 3367315"/>
                <a:gd name="connsiteX12" fmla="*/ 4644572 w 4644572"/>
                <a:gd name="connsiteY12" fmla="*/ 682172 h 3367315"/>
                <a:gd name="connsiteX13" fmla="*/ 4644572 w 4644572"/>
                <a:gd name="connsiteY13" fmla="*/ 0 h 3367315"/>
                <a:gd name="connsiteX14" fmla="*/ 4630057 w 4644572"/>
                <a:gd name="connsiteY14" fmla="*/ 29029 h 3367315"/>
                <a:gd name="connsiteX0" fmla="*/ 0 w 4644572"/>
                <a:gd name="connsiteY0" fmla="*/ 3367315 h 3367315"/>
                <a:gd name="connsiteX1" fmla="*/ 0 w 4644572"/>
                <a:gd name="connsiteY1" fmla="*/ 2786743 h 3367315"/>
                <a:gd name="connsiteX2" fmla="*/ 145143 w 4644572"/>
                <a:gd name="connsiteY2" fmla="*/ 2641600 h 3367315"/>
                <a:gd name="connsiteX3" fmla="*/ 1161143 w 4644572"/>
                <a:gd name="connsiteY3" fmla="*/ 2641600 h 3367315"/>
                <a:gd name="connsiteX4" fmla="*/ 1161143 w 4644572"/>
                <a:gd name="connsiteY4" fmla="*/ 2133600 h 3367315"/>
                <a:gd name="connsiteX5" fmla="*/ 1320800 w 4644572"/>
                <a:gd name="connsiteY5" fmla="*/ 1973943 h 3367315"/>
                <a:gd name="connsiteX6" fmla="*/ 2307772 w 4644572"/>
                <a:gd name="connsiteY6" fmla="*/ 1973943 h 3367315"/>
                <a:gd name="connsiteX7" fmla="*/ 2307772 w 4644572"/>
                <a:gd name="connsiteY7" fmla="*/ 1509486 h 3367315"/>
                <a:gd name="connsiteX8" fmla="*/ 2452915 w 4644572"/>
                <a:gd name="connsiteY8" fmla="*/ 1364343 h 3367315"/>
                <a:gd name="connsiteX9" fmla="*/ 3468914 w 4644572"/>
                <a:gd name="connsiteY9" fmla="*/ 1364343 h 3367315"/>
                <a:gd name="connsiteX10" fmla="*/ 3468914 w 4644572"/>
                <a:gd name="connsiteY10" fmla="*/ 841829 h 3367315"/>
                <a:gd name="connsiteX11" fmla="*/ 3628571 w 4644572"/>
                <a:gd name="connsiteY11" fmla="*/ 682172 h 3367315"/>
                <a:gd name="connsiteX12" fmla="*/ 4644572 w 4644572"/>
                <a:gd name="connsiteY12" fmla="*/ 682172 h 3367315"/>
                <a:gd name="connsiteX13" fmla="*/ 4644572 w 4644572"/>
                <a:gd name="connsiteY13" fmla="*/ 0 h 3367315"/>
                <a:gd name="connsiteX14" fmla="*/ 4630057 w 4644572"/>
                <a:gd name="connsiteY14" fmla="*/ 29029 h 3367315"/>
                <a:gd name="connsiteX0" fmla="*/ 0 w 4644572"/>
                <a:gd name="connsiteY0" fmla="*/ 3367315 h 3367315"/>
                <a:gd name="connsiteX1" fmla="*/ 0 w 4644572"/>
                <a:gd name="connsiteY1" fmla="*/ 2786743 h 3367315"/>
                <a:gd name="connsiteX2" fmla="*/ 145143 w 4644572"/>
                <a:gd name="connsiteY2" fmla="*/ 2641600 h 3367315"/>
                <a:gd name="connsiteX3" fmla="*/ 1161143 w 4644572"/>
                <a:gd name="connsiteY3" fmla="*/ 2641600 h 3367315"/>
                <a:gd name="connsiteX4" fmla="*/ 1161143 w 4644572"/>
                <a:gd name="connsiteY4" fmla="*/ 2133600 h 3367315"/>
                <a:gd name="connsiteX5" fmla="*/ 1320800 w 4644572"/>
                <a:gd name="connsiteY5" fmla="*/ 1973943 h 3367315"/>
                <a:gd name="connsiteX6" fmla="*/ 2307772 w 4644572"/>
                <a:gd name="connsiteY6" fmla="*/ 1973943 h 3367315"/>
                <a:gd name="connsiteX7" fmla="*/ 2307772 w 4644572"/>
                <a:gd name="connsiteY7" fmla="*/ 1509486 h 3367315"/>
                <a:gd name="connsiteX8" fmla="*/ 2452915 w 4644572"/>
                <a:gd name="connsiteY8" fmla="*/ 1364343 h 3367315"/>
                <a:gd name="connsiteX9" fmla="*/ 3468914 w 4644572"/>
                <a:gd name="connsiteY9" fmla="*/ 1364343 h 3367315"/>
                <a:gd name="connsiteX10" fmla="*/ 3468914 w 4644572"/>
                <a:gd name="connsiteY10" fmla="*/ 841829 h 3367315"/>
                <a:gd name="connsiteX11" fmla="*/ 3628571 w 4644572"/>
                <a:gd name="connsiteY11" fmla="*/ 682172 h 3367315"/>
                <a:gd name="connsiteX12" fmla="*/ 4644572 w 4644572"/>
                <a:gd name="connsiteY12" fmla="*/ 682172 h 3367315"/>
                <a:gd name="connsiteX13" fmla="*/ 4644572 w 4644572"/>
                <a:gd name="connsiteY13" fmla="*/ 0 h 3367315"/>
                <a:gd name="connsiteX14" fmla="*/ 4630057 w 4644572"/>
                <a:gd name="connsiteY14" fmla="*/ 29029 h 3367315"/>
                <a:gd name="connsiteX0" fmla="*/ 0 w 4644572"/>
                <a:gd name="connsiteY0" fmla="*/ 3367315 h 3367315"/>
                <a:gd name="connsiteX1" fmla="*/ 0 w 4644572"/>
                <a:gd name="connsiteY1" fmla="*/ 2786743 h 3367315"/>
                <a:gd name="connsiteX2" fmla="*/ 145143 w 4644572"/>
                <a:gd name="connsiteY2" fmla="*/ 2641600 h 3367315"/>
                <a:gd name="connsiteX3" fmla="*/ 1161143 w 4644572"/>
                <a:gd name="connsiteY3" fmla="*/ 2641600 h 3367315"/>
                <a:gd name="connsiteX4" fmla="*/ 1161143 w 4644572"/>
                <a:gd name="connsiteY4" fmla="*/ 2133600 h 3367315"/>
                <a:gd name="connsiteX5" fmla="*/ 1320800 w 4644572"/>
                <a:gd name="connsiteY5" fmla="*/ 1973943 h 3367315"/>
                <a:gd name="connsiteX6" fmla="*/ 2307772 w 4644572"/>
                <a:gd name="connsiteY6" fmla="*/ 1973943 h 3367315"/>
                <a:gd name="connsiteX7" fmla="*/ 2307772 w 4644572"/>
                <a:gd name="connsiteY7" fmla="*/ 1509486 h 3367315"/>
                <a:gd name="connsiteX8" fmla="*/ 2452915 w 4644572"/>
                <a:gd name="connsiteY8" fmla="*/ 1364343 h 3367315"/>
                <a:gd name="connsiteX9" fmla="*/ 3468914 w 4644572"/>
                <a:gd name="connsiteY9" fmla="*/ 1364343 h 3367315"/>
                <a:gd name="connsiteX10" fmla="*/ 3468914 w 4644572"/>
                <a:gd name="connsiteY10" fmla="*/ 841829 h 3367315"/>
                <a:gd name="connsiteX11" fmla="*/ 3628571 w 4644572"/>
                <a:gd name="connsiteY11" fmla="*/ 682172 h 3367315"/>
                <a:gd name="connsiteX12" fmla="*/ 4644572 w 4644572"/>
                <a:gd name="connsiteY12" fmla="*/ 682172 h 3367315"/>
                <a:gd name="connsiteX13" fmla="*/ 4644572 w 4644572"/>
                <a:gd name="connsiteY13" fmla="*/ 0 h 3367315"/>
                <a:gd name="connsiteX14" fmla="*/ 4630057 w 4644572"/>
                <a:gd name="connsiteY14" fmla="*/ 29029 h 3367315"/>
                <a:gd name="connsiteX0" fmla="*/ 0 w 4644572"/>
                <a:gd name="connsiteY0" fmla="*/ 3367315 h 3367315"/>
                <a:gd name="connsiteX1" fmla="*/ 0 w 4644572"/>
                <a:gd name="connsiteY1" fmla="*/ 2786743 h 3367315"/>
                <a:gd name="connsiteX2" fmla="*/ 145143 w 4644572"/>
                <a:gd name="connsiteY2" fmla="*/ 2641600 h 3367315"/>
                <a:gd name="connsiteX3" fmla="*/ 1161143 w 4644572"/>
                <a:gd name="connsiteY3" fmla="*/ 2641600 h 3367315"/>
                <a:gd name="connsiteX4" fmla="*/ 1161143 w 4644572"/>
                <a:gd name="connsiteY4" fmla="*/ 2133600 h 3367315"/>
                <a:gd name="connsiteX5" fmla="*/ 1320800 w 4644572"/>
                <a:gd name="connsiteY5" fmla="*/ 1973943 h 3367315"/>
                <a:gd name="connsiteX6" fmla="*/ 2307772 w 4644572"/>
                <a:gd name="connsiteY6" fmla="*/ 1973943 h 3367315"/>
                <a:gd name="connsiteX7" fmla="*/ 2307772 w 4644572"/>
                <a:gd name="connsiteY7" fmla="*/ 1509486 h 3367315"/>
                <a:gd name="connsiteX8" fmla="*/ 2452915 w 4644572"/>
                <a:gd name="connsiteY8" fmla="*/ 1364343 h 3367315"/>
                <a:gd name="connsiteX9" fmla="*/ 3468914 w 4644572"/>
                <a:gd name="connsiteY9" fmla="*/ 1364343 h 3367315"/>
                <a:gd name="connsiteX10" fmla="*/ 3468914 w 4644572"/>
                <a:gd name="connsiteY10" fmla="*/ 841829 h 3367315"/>
                <a:gd name="connsiteX11" fmla="*/ 3628571 w 4644572"/>
                <a:gd name="connsiteY11" fmla="*/ 682172 h 3367315"/>
                <a:gd name="connsiteX12" fmla="*/ 4644572 w 4644572"/>
                <a:gd name="connsiteY12" fmla="*/ 682172 h 3367315"/>
                <a:gd name="connsiteX13" fmla="*/ 4644572 w 4644572"/>
                <a:gd name="connsiteY13" fmla="*/ 0 h 3367315"/>
                <a:gd name="connsiteX14" fmla="*/ 4630057 w 4644572"/>
                <a:gd name="connsiteY14" fmla="*/ 29029 h 3367315"/>
                <a:gd name="connsiteX0" fmla="*/ 0 w 4644572"/>
                <a:gd name="connsiteY0" fmla="*/ 3367315 h 3367315"/>
                <a:gd name="connsiteX1" fmla="*/ 0 w 4644572"/>
                <a:gd name="connsiteY1" fmla="*/ 2786743 h 3367315"/>
                <a:gd name="connsiteX2" fmla="*/ 145143 w 4644572"/>
                <a:gd name="connsiteY2" fmla="*/ 2641600 h 3367315"/>
                <a:gd name="connsiteX3" fmla="*/ 1161143 w 4644572"/>
                <a:gd name="connsiteY3" fmla="*/ 2641600 h 3367315"/>
                <a:gd name="connsiteX4" fmla="*/ 1161143 w 4644572"/>
                <a:gd name="connsiteY4" fmla="*/ 2133600 h 3367315"/>
                <a:gd name="connsiteX5" fmla="*/ 1320800 w 4644572"/>
                <a:gd name="connsiteY5" fmla="*/ 1973943 h 3367315"/>
                <a:gd name="connsiteX6" fmla="*/ 2307772 w 4644572"/>
                <a:gd name="connsiteY6" fmla="*/ 1973943 h 3367315"/>
                <a:gd name="connsiteX7" fmla="*/ 2307772 w 4644572"/>
                <a:gd name="connsiteY7" fmla="*/ 1509486 h 3367315"/>
                <a:gd name="connsiteX8" fmla="*/ 2452915 w 4644572"/>
                <a:gd name="connsiteY8" fmla="*/ 1364343 h 3367315"/>
                <a:gd name="connsiteX9" fmla="*/ 3468914 w 4644572"/>
                <a:gd name="connsiteY9" fmla="*/ 1364343 h 3367315"/>
                <a:gd name="connsiteX10" fmla="*/ 3468914 w 4644572"/>
                <a:gd name="connsiteY10" fmla="*/ 841829 h 3367315"/>
                <a:gd name="connsiteX11" fmla="*/ 3628571 w 4644572"/>
                <a:gd name="connsiteY11" fmla="*/ 682172 h 3367315"/>
                <a:gd name="connsiteX12" fmla="*/ 4644572 w 4644572"/>
                <a:gd name="connsiteY12" fmla="*/ 682172 h 3367315"/>
                <a:gd name="connsiteX13" fmla="*/ 4644572 w 4644572"/>
                <a:gd name="connsiteY13" fmla="*/ 0 h 3367315"/>
                <a:gd name="connsiteX14" fmla="*/ 4630057 w 4644572"/>
                <a:gd name="connsiteY14" fmla="*/ 29029 h 3367315"/>
                <a:gd name="connsiteX0" fmla="*/ 0 w 4644572"/>
                <a:gd name="connsiteY0" fmla="*/ 3367315 h 3367315"/>
                <a:gd name="connsiteX1" fmla="*/ 0 w 4644572"/>
                <a:gd name="connsiteY1" fmla="*/ 2786743 h 3367315"/>
                <a:gd name="connsiteX2" fmla="*/ 145143 w 4644572"/>
                <a:gd name="connsiteY2" fmla="*/ 2641600 h 3367315"/>
                <a:gd name="connsiteX3" fmla="*/ 1161143 w 4644572"/>
                <a:gd name="connsiteY3" fmla="*/ 2641600 h 3367315"/>
                <a:gd name="connsiteX4" fmla="*/ 1161143 w 4644572"/>
                <a:gd name="connsiteY4" fmla="*/ 2133600 h 3367315"/>
                <a:gd name="connsiteX5" fmla="*/ 1320800 w 4644572"/>
                <a:gd name="connsiteY5" fmla="*/ 1973943 h 3367315"/>
                <a:gd name="connsiteX6" fmla="*/ 2307772 w 4644572"/>
                <a:gd name="connsiteY6" fmla="*/ 1973943 h 3367315"/>
                <a:gd name="connsiteX7" fmla="*/ 2307772 w 4644572"/>
                <a:gd name="connsiteY7" fmla="*/ 1509486 h 3367315"/>
                <a:gd name="connsiteX8" fmla="*/ 2452915 w 4644572"/>
                <a:gd name="connsiteY8" fmla="*/ 1364343 h 3367315"/>
                <a:gd name="connsiteX9" fmla="*/ 3468914 w 4644572"/>
                <a:gd name="connsiteY9" fmla="*/ 1364343 h 3367315"/>
                <a:gd name="connsiteX10" fmla="*/ 3468914 w 4644572"/>
                <a:gd name="connsiteY10" fmla="*/ 841829 h 3367315"/>
                <a:gd name="connsiteX11" fmla="*/ 3628571 w 4644572"/>
                <a:gd name="connsiteY11" fmla="*/ 682172 h 3367315"/>
                <a:gd name="connsiteX12" fmla="*/ 4644572 w 4644572"/>
                <a:gd name="connsiteY12" fmla="*/ 682172 h 3367315"/>
                <a:gd name="connsiteX13" fmla="*/ 4644572 w 4644572"/>
                <a:gd name="connsiteY13" fmla="*/ 0 h 3367315"/>
                <a:gd name="connsiteX14" fmla="*/ 4630057 w 4644572"/>
                <a:gd name="connsiteY14" fmla="*/ 29029 h 3367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644572" h="3367315">
                  <a:moveTo>
                    <a:pt x="0" y="3367315"/>
                  </a:moveTo>
                  <a:lnTo>
                    <a:pt x="0" y="2786743"/>
                  </a:lnTo>
                  <a:cubicBezTo>
                    <a:pt x="10281" y="2669782"/>
                    <a:pt x="35802" y="2644261"/>
                    <a:pt x="145143" y="2641600"/>
                  </a:cubicBezTo>
                  <a:lnTo>
                    <a:pt x="1161143" y="2641600"/>
                  </a:lnTo>
                  <a:lnTo>
                    <a:pt x="1161143" y="2133600"/>
                  </a:lnTo>
                  <a:cubicBezTo>
                    <a:pt x="1168642" y="2057521"/>
                    <a:pt x="1214241" y="1981442"/>
                    <a:pt x="1320800" y="1973943"/>
                  </a:cubicBezTo>
                  <a:lnTo>
                    <a:pt x="2307772" y="1973943"/>
                  </a:lnTo>
                  <a:lnTo>
                    <a:pt x="2307772" y="1509486"/>
                  </a:lnTo>
                  <a:cubicBezTo>
                    <a:pt x="2318053" y="1400145"/>
                    <a:pt x="2343574" y="1367004"/>
                    <a:pt x="2452915" y="1364343"/>
                  </a:cubicBezTo>
                  <a:lnTo>
                    <a:pt x="3468914" y="1364343"/>
                  </a:lnTo>
                  <a:lnTo>
                    <a:pt x="3468914" y="841829"/>
                  </a:lnTo>
                  <a:cubicBezTo>
                    <a:pt x="3468793" y="712410"/>
                    <a:pt x="3537252" y="682051"/>
                    <a:pt x="3628571" y="682172"/>
                  </a:cubicBezTo>
                  <a:lnTo>
                    <a:pt x="4644572" y="682172"/>
                  </a:lnTo>
                  <a:lnTo>
                    <a:pt x="4644572" y="0"/>
                  </a:lnTo>
                  <a:lnTo>
                    <a:pt x="4630057" y="29029"/>
                  </a:lnTo>
                </a:path>
              </a:pathLst>
            </a:custGeom>
            <a:noFill/>
            <a:ln w="38100">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 name="等腰三角形 23"/>
            <p:cNvSpPr/>
            <p:nvPr/>
          </p:nvSpPr>
          <p:spPr>
            <a:xfrm>
              <a:off x="7126988" y="1392420"/>
              <a:ext cx="176926" cy="367414"/>
            </a:xfrm>
            <a:prstGeom prst="triangle">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25" name="矩形 24"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549157" y="-975631"/>
            <a:ext cx="583096" cy="838080"/>
          </a:xfrm>
          <a:prstGeom prst="rect">
            <a:avLst/>
          </a:prstGeom>
          <a:solidFill>
            <a:srgbClr val="365B7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 name="矩形 25"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1132253" y="-975631"/>
            <a:ext cx="583096" cy="838080"/>
          </a:xfrm>
          <a:prstGeom prst="rect">
            <a:avLst/>
          </a:prstGeom>
          <a:solidFill>
            <a:srgbClr val="96648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 name="矩形 26"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1715349" y="-975631"/>
            <a:ext cx="583096" cy="838080"/>
          </a:xfrm>
          <a:prstGeom prst="rect">
            <a:avLst/>
          </a:prstGeom>
          <a:solidFill>
            <a:srgbClr val="D06F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 name="矩形 27"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2298446" y="-975631"/>
            <a:ext cx="583096" cy="838080"/>
          </a:xfrm>
          <a:prstGeom prst="rect">
            <a:avLst/>
          </a:prstGeom>
          <a:solidFill>
            <a:srgbClr val="F779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 name="矩形 28"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2881542" y="-975631"/>
            <a:ext cx="583096" cy="838080"/>
          </a:xfrm>
          <a:prstGeom prst="rect">
            <a:avLst/>
          </a:prstGeom>
          <a:solidFill>
            <a:srgbClr val="F8AD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3" name="组合 2"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GrpSpPr/>
          <p:nvPr/>
        </p:nvGrpSpPr>
        <p:grpSpPr>
          <a:xfrm>
            <a:off x="1431552" y="5160057"/>
            <a:ext cx="2033513" cy="1285951"/>
            <a:chOff x="1431552" y="5160057"/>
            <a:chExt cx="2033513" cy="1285951"/>
          </a:xfrm>
        </p:grpSpPr>
        <p:sp>
          <p:nvSpPr>
            <p:cNvPr id="20" name="矩形 5"/>
            <p:cNvSpPr/>
            <p:nvPr/>
          </p:nvSpPr>
          <p:spPr>
            <a:xfrm>
              <a:off x="1444286" y="5160057"/>
              <a:ext cx="2020779" cy="1285951"/>
            </a:xfrm>
            <a:custGeom>
              <a:avLst/>
              <a:gdLst/>
              <a:ahLst/>
              <a:cxnLst/>
              <a:rect l="l" t="t" r="r" b="b"/>
              <a:pathLst>
                <a:path w="1584176" h="1008112">
                  <a:moveTo>
                    <a:pt x="0" y="0"/>
                  </a:moveTo>
                  <a:lnTo>
                    <a:pt x="1584176" y="0"/>
                  </a:lnTo>
                  <a:lnTo>
                    <a:pt x="1584176" y="576064"/>
                  </a:lnTo>
                  <a:lnTo>
                    <a:pt x="918102" y="576064"/>
                  </a:lnTo>
                  <a:lnTo>
                    <a:pt x="648072" y="1008112"/>
                  </a:lnTo>
                  <a:lnTo>
                    <a:pt x="648072" y="576064"/>
                  </a:lnTo>
                  <a:lnTo>
                    <a:pt x="0" y="576064"/>
                  </a:lnTo>
                  <a:close/>
                </a:path>
              </a:pathLst>
            </a:custGeom>
            <a:solidFill>
              <a:srgbClr val="365B7C"/>
            </a:solidFill>
            <a:ln>
              <a:noFill/>
            </a:ln>
            <a:effectLst>
              <a:innerShdw blurRad="63500" dist="50800" dir="189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9" name="Rectangle 42"/>
            <p:cNvSpPr/>
            <p:nvPr/>
          </p:nvSpPr>
          <p:spPr>
            <a:xfrm flipH="1">
              <a:off x="1431552" y="5224212"/>
              <a:ext cx="2033513" cy="239954"/>
            </a:xfrm>
            <a:prstGeom prst="rect">
              <a:avLst/>
            </a:prstGeom>
            <a:noFill/>
            <a:ln w="12700" cap="flat" cmpd="sng" algn="ctr">
              <a:noFill/>
              <a:prstDash val="solid"/>
            </a:ln>
            <a:effectLst/>
          </p:spPr>
          <p:txBody>
            <a:bodyPr lIns="91440" tIns="0" rIns="91440" bIns="0" rtlCol="0" anchor="t"/>
            <a:lstStyle/>
            <a:p>
              <a:pPr algn="ctr"/>
              <a:r>
                <a:rPr lang="en-US" altLang="zh-CN" sz="1400" b="1" dirty="0">
                  <a:solidFill>
                    <a:schemeClr val="bg1"/>
                  </a:solidFill>
                </a:rPr>
                <a:t>(1)</a:t>
              </a:r>
              <a:r>
                <a:rPr lang="zh-CN" altLang="en-US" sz="1400" b="1" dirty="0">
                  <a:solidFill>
                    <a:schemeClr val="bg1"/>
                  </a:solidFill>
                </a:rPr>
                <a:t>限定调查问题的范围</a:t>
              </a:r>
              <a:r>
                <a:rPr lang="en-US" altLang="zh-CN" sz="1400" b="1" dirty="0">
                  <a:solidFill>
                    <a:schemeClr val="bg1"/>
                  </a:solidFill>
                </a:rPr>
                <a:t>,</a:t>
              </a:r>
              <a:r>
                <a:rPr lang="zh-CN" altLang="en-US" sz="1400" b="1" dirty="0">
                  <a:solidFill>
                    <a:schemeClr val="bg1"/>
                  </a:solidFill>
                </a:rPr>
                <a:t>主要对应聘者工作情况的有关方面进行调查 </a:t>
              </a:r>
            </a:p>
            <a:p>
              <a:pPr algn="ctr"/>
              <a:endParaRPr lang="zh-CN" altLang="en-US" sz="1400" b="1" dirty="0">
                <a:solidFill>
                  <a:schemeClr val="bg1"/>
                </a:solidFill>
                <a:latin typeface="Arial" panose="020B0604020202020204" pitchFamily="34" charset="0"/>
                <a:cs typeface="Arial" panose="020B0604020202020204" pitchFamily="34" charset="0"/>
              </a:endParaRPr>
            </a:p>
          </p:txBody>
        </p:sp>
      </p:grpSp>
      <p:sp>
        <p:nvSpPr>
          <p:cNvPr id="40" name="Rectangle 42"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flipH="1">
            <a:off x="2454675" y="6296552"/>
            <a:ext cx="2382368" cy="504056"/>
          </a:xfrm>
          <a:prstGeom prst="rect">
            <a:avLst/>
          </a:prstGeom>
          <a:noFill/>
          <a:ln w="12700" cap="flat" cmpd="sng" algn="ctr">
            <a:noFill/>
            <a:prstDash val="solid"/>
          </a:ln>
          <a:effectLst/>
        </p:spPr>
        <p:txBody>
          <a:bodyPr lIns="91440" tIns="0" rIns="91440" bIns="0" rtlCol="0" anchor="t"/>
          <a:lstStyle/>
          <a:p>
            <a:pPr>
              <a:defRPr/>
            </a:pPr>
            <a:r>
              <a:rPr lang="en-US" sz="1000" kern="0" dirty="0">
                <a:solidFill>
                  <a:schemeClr val="tx1">
                    <a:lumMod val="65000"/>
                    <a:lumOff val="35000"/>
                  </a:schemeClr>
                </a:solidFill>
                <a:latin typeface="Arial" pitchFamily="34" charset="0"/>
                <a:cs typeface="Arial" pitchFamily="34" charset="0"/>
              </a:rPr>
              <a:t>. </a:t>
            </a:r>
          </a:p>
        </p:txBody>
      </p:sp>
      <p:grpSp>
        <p:nvGrpSpPr>
          <p:cNvPr id="5" name="组合 4"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GrpSpPr/>
          <p:nvPr/>
        </p:nvGrpSpPr>
        <p:grpSpPr>
          <a:xfrm>
            <a:off x="2888686" y="4342349"/>
            <a:ext cx="2033513" cy="1285951"/>
            <a:chOff x="2888686" y="4342349"/>
            <a:chExt cx="2033513" cy="1285951"/>
          </a:xfrm>
        </p:grpSpPr>
        <p:sp>
          <p:nvSpPr>
            <p:cNvPr id="16" name="矩形 5"/>
            <p:cNvSpPr/>
            <p:nvPr/>
          </p:nvSpPr>
          <p:spPr>
            <a:xfrm>
              <a:off x="2901420" y="4342349"/>
              <a:ext cx="2020779" cy="1285951"/>
            </a:xfrm>
            <a:custGeom>
              <a:avLst/>
              <a:gdLst/>
              <a:ahLst/>
              <a:cxnLst/>
              <a:rect l="l" t="t" r="r" b="b"/>
              <a:pathLst>
                <a:path w="1584176" h="1008112">
                  <a:moveTo>
                    <a:pt x="0" y="0"/>
                  </a:moveTo>
                  <a:lnTo>
                    <a:pt x="1584176" y="0"/>
                  </a:lnTo>
                  <a:lnTo>
                    <a:pt x="1584176" y="576064"/>
                  </a:lnTo>
                  <a:lnTo>
                    <a:pt x="918102" y="576064"/>
                  </a:lnTo>
                  <a:lnTo>
                    <a:pt x="648072" y="1008112"/>
                  </a:lnTo>
                  <a:lnTo>
                    <a:pt x="648072" y="576064"/>
                  </a:lnTo>
                  <a:lnTo>
                    <a:pt x="0" y="576064"/>
                  </a:lnTo>
                  <a:close/>
                </a:path>
              </a:pathLst>
            </a:custGeom>
            <a:solidFill>
              <a:srgbClr val="966481"/>
            </a:solidFill>
            <a:ln>
              <a:noFill/>
            </a:ln>
            <a:effectLst>
              <a:innerShdw blurRad="63500" dist="50800" dir="189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1" name="Rectangle 42"/>
            <p:cNvSpPr/>
            <p:nvPr/>
          </p:nvSpPr>
          <p:spPr>
            <a:xfrm flipH="1">
              <a:off x="2888686" y="4378574"/>
              <a:ext cx="2033513" cy="239954"/>
            </a:xfrm>
            <a:prstGeom prst="rect">
              <a:avLst/>
            </a:prstGeom>
            <a:noFill/>
            <a:ln w="12700" cap="flat" cmpd="sng" algn="ctr">
              <a:noFill/>
              <a:prstDash val="solid"/>
            </a:ln>
            <a:effectLst/>
          </p:spPr>
          <p:txBody>
            <a:bodyPr lIns="91440" tIns="0" rIns="91440" bIns="0" rtlCol="0" anchor="t"/>
            <a:lstStyle/>
            <a:p>
              <a:pPr algn="ctr"/>
              <a:r>
                <a:rPr lang="en-US" altLang="zh-CN" sz="1400" dirty="0">
                  <a:solidFill>
                    <a:schemeClr val="bg1"/>
                  </a:solidFill>
                </a:rPr>
                <a:t>(2)</a:t>
              </a:r>
              <a:r>
                <a:rPr lang="zh-CN" altLang="en-US" sz="1400" dirty="0">
                  <a:solidFill>
                    <a:schemeClr val="bg1"/>
                  </a:solidFill>
                </a:rPr>
                <a:t>在进行背景调查前</a:t>
              </a:r>
              <a:r>
                <a:rPr lang="en-US" altLang="zh-CN" sz="1400" dirty="0">
                  <a:solidFill>
                    <a:schemeClr val="bg1"/>
                  </a:solidFill>
                </a:rPr>
                <a:t>,</a:t>
              </a:r>
              <a:r>
                <a:rPr lang="zh-CN" altLang="en-US" sz="1400" dirty="0">
                  <a:solidFill>
                    <a:schemeClr val="bg1"/>
                  </a:solidFill>
                </a:rPr>
                <a:t>应先以书面形式征得被调查者的同意</a:t>
              </a:r>
            </a:p>
            <a:p>
              <a:pPr algn="ctr"/>
              <a:endParaRPr lang="zh-CN" altLang="en-US" sz="1400" b="1" dirty="0">
                <a:solidFill>
                  <a:schemeClr val="bg1"/>
                </a:solidFill>
                <a:latin typeface="Arial" panose="020B0604020202020204" pitchFamily="34" charset="0"/>
                <a:cs typeface="Arial" panose="020B0604020202020204" pitchFamily="34" charset="0"/>
              </a:endParaRPr>
            </a:p>
          </p:txBody>
        </p:sp>
      </p:grpSp>
      <p:grpSp>
        <p:nvGrpSpPr>
          <p:cNvPr id="6" name="组合 5"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GrpSpPr/>
          <p:nvPr/>
        </p:nvGrpSpPr>
        <p:grpSpPr>
          <a:xfrm>
            <a:off x="4407486" y="3498779"/>
            <a:ext cx="2033513" cy="1285951"/>
            <a:chOff x="4407486" y="3498779"/>
            <a:chExt cx="2033513" cy="1285951"/>
          </a:xfrm>
        </p:grpSpPr>
        <p:sp>
          <p:nvSpPr>
            <p:cNvPr id="12" name="矩形 5"/>
            <p:cNvSpPr/>
            <p:nvPr/>
          </p:nvSpPr>
          <p:spPr>
            <a:xfrm>
              <a:off x="4413854" y="3498779"/>
              <a:ext cx="2020779" cy="1285951"/>
            </a:xfrm>
            <a:custGeom>
              <a:avLst/>
              <a:gdLst/>
              <a:ahLst/>
              <a:cxnLst/>
              <a:rect l="l" t="t" r="r" b="b"/>
              <a:pathLst>
                <a:path w="1584176" h="1008112">
                  <a:moveTo>
                    <a:pt x="0" y="0"/>
                  </a:moveTo>
                  <a:lnTo>
                    <a:pt x="1584176" y="0"/>
                  </a:lnTo>
                  <a:lnTo>
                    <a:pt x="1584176" y="576064"/>
                  </a:lnTo>
                  <a:lnTo>
                    <a:pt x="918102" y="576064"/>
                  </a:lnTo>
                  <a:lnTo>
                    <a:pt x="648072" y="1008112"/>
                  </a:lnTo>
                  <a:lnTo>
                    <a:pt x="648072" y="576064"/>
                  </a:lnTo>
                  <a:lnTo>
                    <a:pt x="0" y="576064"/>
                  </a:lnTo>
                  <a:close/>
                </a:path>
              </a:pathLst>
            </a:custGeom>
            <a:solidFill>
              <a:srgbClr val="D06F83"/>
            </a:solidFill>
            <a:ln>
              <a:noFill/>
            </a:ln>
            <a:effectLst>
              <a:innerShdw blurRad="63500" dist="50800" dir="189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3" name="Rectangle 42"/>
            <p:cNvSpPr/>
            <p:nvPr/>
          </p:nvSpPr>
          <p:spPr>
            <a:xfrm flipH="1">
              <a:off x="4407486" y="3526004"/>
              <a:ext cx="2033513" cy="239954"/>
            </a:xfrm>
            <a:prstGeom prst="rect">
              <a:avLst/>
            </a:prstGeom>
            <a:noFill/>
            <a:ln w="12700" cap="flat" cmpd="sng" algn="ctr">
              <a:noFill/>
              <a:prstDash val="solid"/>
            </a:ln>
            <a:effectLst/>
          </p:spPr>
          <p:txBody>
            <a:bodyPr lIns="91440" tIns="0" rIns="91440" bIns="0" rtlCol="0" anchor="t"/>
            <a:lstStyle/>
            <a:p>
              <a:pPr algn="ctr"/>
              <a:r>
                <a:rPr lang="en-US" altLang="zh-CN" sz="1400" dirty="0">
                  <a:solidFill>
                    <a:schemeClr val="bg1"/>
                  </a:solidFill>
                </a:rPr>
                <a:t>(3)</a:t>
              </a:r>
              <a:r>
                <a:rPr lang="zh-CN" altLang="en-US" sz="1400" dirty="0">
                  <a:solidFill>
                    <a:schemeClr val="bg1"/>
                  </a:solidFill>
                </a:rPr>
                <a:t>应该优先选取应聘者的前上司或同事进行调查 </a:t>
              </a:r>
            </a:p>
            <a:p>
              <a:pPr algn="ctr"/>
              <a:endParaRPr lang="zh-CN" altLang="en-US" sz="1400" b="1" dirty="0">
                <a:solidFill>
                  <a:schemeClr val="bg1"/>
                </a:solidFill>
                <a:latin typeface="Arial" panose="020B0604020202020204" pitchFamily="34" charset="0"/>
                <a:cs typeface="Arial" panose="020B0604020202020204" pitchFamily="34" charset="0"/>
              </a:endParaRPr>
            </a:p>
          </p:txBody>
        </p:sp>
      </p:grpSp>
      <p:grpSp>
        <p:nvGrpSpPr>
          <p:cNvPr id="7" name="组合 6"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GrpSpPr/>
          <p:nvPr/>
        </p:nvGrpSpPr>
        <p:grpSpPr>
          <a:xfrm>
            <a:off x="5922145" y="2647926"/>
            <a:ext cx="2033513" cy="1285951"/>
            <a:chOff x="5922145" y="2647926"/>
            <a:chExt cx="2033513" cy="1285951"/>
          </a:xfrm>
        </p:grpSpPr>
        <p:sp>
          <p:nvSpPr>
            <p:cNvPr id="8" name="矩形 5"/>
            <p:cNvSpPr/>
            <p:nvPr/>
          </p:nvSpPr>
          <p:spPr>
            <a:xfrm>
              <a:off x="5922145" y="2647926"/>
              <a:ext cx="2020779" cy="1285951"/>
            </a:xfrm>
            <a:custGeom>
              <a:avLst/>
              <a:gdLst/>
              <a:ahLst/>
              <a:cxnLst/>
              <a:rect l="l" t="t" r="r" b="b"/>
              <a:pathLst>
                <a:path w="1584176" h="1008112">
                  <a:moveTo>
                    <a:pt x="0" y="0"/>
                  </a:moveTo>
                  <a:lnTo>
                    <a:pt x="1584176" y="0"/>
                  </a:lnTo>
                  <a:lnTo>
                    <a:pt x="1584176" y="576064"/>
                  </a:lnTo>
                  <a:lnTo>
                    <a:pt x="918102" y="576064"/>
                  </a:lnTo>
                  <a:lnTo>
                    <a:pt x="648072" y="1008112"/>
                  </a:lnTo>
                  <a:lnTo>
                    <a:pt x="648072" y="576064"/>
                  </a:lnTo>
                  <a:lnTo>
                    <a:pt x="0" y="576064"/>
                  </a:lnTo>
                  <a:close/>
                </a:path>
              </a:pathLst>
            </a:custGeom>
            <a:solidFill>
              <a:srgbClr val="F77983"/>
            </a:solidFill>
            <a:ln>
              <a:noFill/>
            </a:ln>
            <a:effectLst>
              <a:innerShdw blurRad="63500" dist="50800" dir="189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5" name="Rectangle 42"/>
            <p:cNvSpPr/>
            <p:nvPr/>
          </p:nvSpPr>
          <p:spPr>
            <a:xfrm flipH="1">
              <a:off x="5922145" y="2687064"/>
              <a:ext cx="2033513" cy="239954"/>
            </a:xfrm>
            <a:prstGeom prst="rect">
              <a:avLst/>
            </a:prstGeom>
            <a:noFill/>
            <a:ln w="12700" cap="flat" cmpd="sng" algn="ctr">
              <a:noFill/>
              <a:prstDash val="solid"/>
            </a:ln>
            <a:effectLst/>
          </p:spPr>
          <p:txBody>
            <a:bodyPr lIns="91440" tIns="0" rIns="91440" bIns="0" rtlCol="0" anchor="t"/>
            <a:lstStyle/>
            <a:p>
              <a:pPr algn="ctr"/>
              <a:r>
                <a:rPr lang="en-US" altLang="zh-CN" sz="1400" dirty="0">
                  <a:solidFill>
                    <a:schemeClr val="bg1"/>
                  </a:solidFill>
                </a:rPr>
                <a:t>(4)</a:t>
              </a:r>
              <a:r>
                <a:rPr lang="zh-CN" altLang="en-US" sz="1400" dirty="0">
                  <a:solidFill>
                    <a:schemeClr val="bg1"/>
                  </a:solidFill>
                </a:rPr>
                <a:t>通过背景调查可以得到关于应聘者的各种情况</a:t>
              </a:r>
            </a:p>
            <a:p>
              <a:pPr algn="ctr"/>
              <a:endParaRPr lang="zh-CN" altLang="en-US" sz="1400" b="1" dirty="0">
                <a:solidFill>
                  <a:schemeClr val="bg1"/>
                </a:solidFill>
                <a:latin typeface="Arial" panose="020B0604020202020204" pitchFamily="34" charset="0"/>
                <a:cs typeface="Arial" panose="020B0604020202020204" pitchFamily="34" charset="0"/>
              </a:endParaRPr>
            </a:p>
          </p:txBody>
        </p:sp>
      </p:grpSp>
      <p:grpSp>
        <p:nvGrpSpPr>
          <p:cNvPr id="9" name="组合 8"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GrpSpPr/>
          <p:nvPr/>
        </p:nvGrpSpPr>
        <p:grpSpPr>
          <a:xfrm>
            <a:off x="7399587" y="1810549"/>
            <a:ext cx="2035960" cy="1285951"/>
            <a:chOff x="7399587" y="1810549"/>
            <a:chExt cx="2035960" cy="1285951"/>
          </a:xfrm>
        </p:grpSpPr>
        <p:sp>
          <p:nvSpPr>
            <p:cNvPr id="4" name="矩形 5"/>
            <p:cNvSpPr/>
            <p:nvPr/>
          </p:nvSpPr>
          <p:spPr>
            <a:xfrm>
              <a:off x="7414768" y="1810549"/>
              <a:ext cx="2020779" cy="1285951"/>
            </a:xfrm>
            <a:custGeom>
              <a:avLst/>
              <a:gdLst/>
              <a:ahLst/>
              <a:cxnLst/>
              <a:rect l="l" t="t" r="r" b="b"/>
              <a:pathLst>
                <a:path w="1584176" h="1008112">
                  <a:moveTo>
                    <a:pt x="0" y="0"/>
                  </a:moveTo>
                  <a:lnTo>
                    <a:pt x="1584176" y="0"/>
                  </a:lnTo>
                  <a:lnTo>
                    <a:pt x="1584176" y="576064"/>
                  </a:lnTo>
                  <a:lnTo>
                    <a:pt x="918102" y="576064"/>
                  </a:lnTo>
                  <a:lnTo>
                    <a:pt x="648072" y="1008112"/>
                  </a:lnTo>
                  <a:lnTo>
                    <a:pt x="648072" y="576064"/>
                  </a:lnTo>
                  <a:lnTo>
                    <a:pt x="0" y="576064"/>
                  </a:lnTo>
                  <a:close/>
                </a:path>
              </a:pathLst>
            </a:custGeom>
            <a:solidFill>
              <a:srgbClr val="F8AD94"/>
            </a:solidFill>
            <a:ln>
              <a:noFill/>
            </a:ln>
            <a:effectLst>
              <a:innerShdw blurRad="63500" dist="50800" dir="189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7" name="Rectangle 42"/>
            <p:cNvSpPr/>
            <p:nvPr/>
          </p:nvSpPr>
          <p:spPr>
            <a:xfrm flipH="1">
              <a:off x="7399587" y="1964667"/>
              <a:ext cx="2033513" cy="239954"/>
            </a:xfrm>
            <a:prstGeom prst="rect">
              <a:avLst/>
            </a:prstGeom>
            <a:noFill/>
            <a:ln w="12700" cap="flat" cmpd="sng" algn="ctr">
              <a:noFill/>
              <a:prstDash val="solid"/>
            </a:ln>
            <a:effectLst/>
          </p:spPr>
          <p:txBody>
            <a:bodyPr lIns="91440" tIns="0" rIns="91440" bIns="0" rtlCol="0" anchor="t"/>
            <a:lstStyle/>
            <a:p>
              <a:pPr algn="ctr"/>
              <a:r>
                <a:rPr lang="en-US" altLang="zh-CN" sz="1400" dirty="0">
                  <a:solidFill>
                    <a:schemeClr val="bg1"/>
                  </a:solidFill>
                </a:rPr>
                <a:t>(5)</a:t>
              </a:r>
              <a:r>
                <a:rPr lang="zh-CN" altLang="en-US" sz="1400" dirty="0">
                  <a:solidFill>
                    <a:schemeClr val="bg1"/>
                  </a:solidFill>
                </a:rPr>
                <a:t>背景调查和人员测评结合使用  </a:t>
              </a:r>
            </a:p>
            <a:p>
              <a:pPr algn="ctr"/>
              <a:endParaRPr lang="zh-CN" altLang="en-US" sz="1400" b="1" dirty="0">
                <a:solidFill>
                  <a:schemeClr val="bg1"/>
                </a:solidFill>
                <a:latin typeface="Arial" panose="020B0604020202020204" pitchFamily="34" charset="0"/>
                <a:cs typeface="Arial" panose="020B0604020202020204" pitchFamily="34" charset="0"/>
              </a:endParaRPr>
            </a:p>
          </p:txBody>
        </p:sp>
      </p:grpSp>
      <p:cxnSp>
        <p:nvCxnSpPr>
          <p:cNvPr id="31" name="直接连接符 30"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CxnSpPr/>
          <p:nvPr/>
        </p:nvCxnSpPr>
        <p:spPr>
          <a:xfrm>
            <a:off x="3246637" y="1273629"/>
            <a:ext cx="5770860"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32" name="文本框 31"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txBox="1"/>
          <p:nvPr/>
        </p:nvSpPr>
        <p:spPr>
          <a:xfrm>
            <a:off x="3992865" y="583842"/>
            <a:ext cx="4134465" cy="954107"/>
          </a:xfrm>
          <a:prstGeom prst="rect">
            <a:avLst/>
          </a:prstGeom>
          <a:noFill/>
        </p:spPr>
        <p:txBody>
          <a:bodyPr wrap="none" rtlCol="0">
            <a:spAutoFit/>
          </a:bodyPr>
          <a:lstStyle/>
          <a:p>
            <a:r>
              <a:rPr lang="en-US" altLang="zh-CN" sz="2800" dirty="0">
                <a:latin typeface="KaiTi" panose="02010609060101010101" pitchFamily="49" charset="-122"/>
                <a:ea typeface="KaiTi" panose="02010609060101010101" pitchFamily="49" charset="-122"/>
              </a:rPr>
              <a:t>(</a:t>
            </a:r>
            <a:r>
              <a:rPr lang="zh-CN" altLang="en-US" sz="2800" dirty="0">
                <a:latin typeface="KaiTi" panose="02010609060101010101" pitchFamily="49" charset="-122"/>
                <a:ea typeface="KaiTi" panose="02010609060101010101" pitchFamily="49" charset="-122"/>
              </a:rPr>
              <a:t>二</a:t>
            </a:r>
            <a:r>
              <a:rPr lang="en-US" altLang="zh-CN" sz="2800" dirty="0">
                <a:latin typeface="KaiTi" panose="02010609060101010101" pitchFamily="49" charset="-122"/>
                <a:ea typeface="KaiTi" panose="02010609060101010101" pitchFamily="49" charset="-122"/>
              </a:rPr>
              <a:t>)</a:t>
            </a:r>
            <a:r>
              <a:rPr lang="zh-CN" altLang="en-US" sz="2800" dirty="0">
                <a:latin typeface="KaiTi" panose="02010609060101010101" pitchFamily="49" charset="-122"/>
                <a:ea typeface="KaiTi" panose="02010609060101010101" pitchFamily="49" charset="-122"/>
              </a:rPr>
              <a:t>背景调查的注意事项</a:t>
            </a:r>
          </a:p>
          <a:p>
            <a:endParaRPr lang="en-US" altLang="zh-CN" sz="2800" b="1" spc="500" dirty="0">
              <a:solidFill>
                <a:schemeClr val="bg1">
                  <a:lumMod val="50000"/>
                </a:schemeClr>
              </a:solidFill>
              <a:latin typeface="KaiTi" panose="02010609060101010101" pitchFamily="49" charset="-122"/>
              <a:ea typeface="KaiTi" panose="02010609060101010101" pitchFamily="49" charset="-122"/>
              <a:cs typeface="Arial" panose="020B0604020202020204" pitchFamily="34" charset="0"/>
            </a:endParaRPr>
          </a:p>
        </p:txBody>
      </p:sp>
      <p:sp>
        <p:nvSpPr>
          <p:cNvPr id="33" name="椭圆 32"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flipH="1">
            <a:off x="2686180" y="813581"/>
            <a:ext cx="157493" cy="157493"/>
          </a:xfrm>
          <a:prstGeom prst="ellipse">
            <a:avLst/>
          </a:prstGeom>
          <a:solidFill>
            <a:srgbClr val="D06F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4" name="椭圆 33"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flipH="1">
            <a:off x="2686180" y="335956"/>
            <a:ext cx="321030" cy="321030"/>
          </a:xfrm>
          <a:prstGeom prst="ellipse">
            <a:avLst/>
          </a:prstGeom>
          <a:solidFill>
            <a:srgbClr val="966481"/>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5" name="椭圆 34"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flipH="1">
            <a:off x="2991678" y="806317"/>
            <a:ext cx="219803" cy="219803"/>
          </a:xfrm>
          <a:prstGeom prst="ellipse">
            <a:avLst/>
          </a:prstGeom>
          <a:solidFill>
            <a:srgbClr val="365B7C"/>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6" name="椭圆 35"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flipH="1">
            <a:off x="2031169" y="697840"/>
            <a:ext cx="164852" cy="164852"/>
          </a:xfrm>
          <a:prstGeom prst="ellipse">
            <a:avLst/>
          </a:prstGeom>
          <a:solidFill>
            <a:srgbClr val="F779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7" name="椭圆 36"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9354354" y="755438"/>
            <a:ext cx="157493" cy="157493"/>
          </a:xfrm>
          <a:prstGeom prst="ellipse">
            <a:avLst/>
          </a:prstGeom>
          <a:solidFill>
            <a:srgbClr val="D06F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8" name="椭圆 37"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9190817" y="277813"/>
            <a:ext cx="321030" cy="321030"/>
          </a:xfrm>
          <a:prstGeom prst="ellipse">
            <a:avLst/>
          </a:prstGeom>
          <a:solidFill>
            <a:srgbClr val="966481"/>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9" name="椭圆 48"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a:off x="8986546" y="748174"/>
            <a:ext cx="219803" cy="219803"/>
          </a:xfrm>
          <a:prstGeom prst="ellipse">
            <a:avLst/>
          </a:prstGeom>
          <a:solidFill>
            <a:srgbClr val="365B7C"/>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0" name="椭圆 49"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a:off x="10002006" y="639697"/>
            <a:ext cx="164852" cy="164852"/>
          </a:xfrm>
          <a:prstGeom prst="ellipse">
            <a:avLst/>
          </a:prstGeom>
          <a:solidFill>
            <a:srgbClr val="F779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 name="e7d195523061f1c0"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hidden="1"/>
          <p:cNvSpPr txBox="1"/>
          <p:nvPr/>
        </p:nvSpPr>
        <p:spPr>
          <a:xfrm>
            <a:off x="-355600" y="1803400"/>
            <a:ext cx="293927" cy="1016000"/>
          </a:xfrm>
          <a:prstGeom prst="rect">
            <a:avLst/>
          </a:prstGeom>
          <a:noFill/>
        </p:spPr>
        <p:txBody>
          <a:bodyPr vert="wordArtVert" rtlCol="0">
            <a:spAutoFit/>
          </a:bodyPr>
          <a:lstStyle/>
          <a:p>
            <a:r>
              <a:rPr lang="en-US" altLang="zh-CN" sz="100"/>
              <a:t>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a:t>
            </a:r>
            <a:endParaRPr lang="zh-CN" altLang="en-US" sz="100"/>
          </a:p>
        </p:txBody>
      </p:sp>
    </p:spTree>
    <p:extLst>
      <p:ext uri="{BB962C8B-B14F-4D97-AF65-F5344CB8AC3E}">
        <p14:creationId xmlns:p14="http://schemas.microsoft.com/office/powerpoint/2010/main" val="3606142669"/>
      </p:ext>
    </p:extLst>
  </p:cSld>
  <p:clrMapOvr>
    <a:masterClrMapping/>
  </p:clrMapOvr>
  <p:transition spd="slow" advTm="0">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down)">
                                      <p:cBhvr>
                                        <p:cTn id="7" dur="1000"/>
                                        <p:tgtEl>
                                          <p:spTgt spid="2"/>
                                        </p:tgtEl>
                                      </p:cBhvr>
                                    </p:animEffect>
                                  </p:childTnLst>
                                </p:cTn>
                              </p:par>
                            </p:childTnLst>
                          </p:cTn>
                        </p:par>
                        <p:par>
                          <p:cTn id="8" fill="hold">
                            <p:stCondLst>
                              <p:cond delay="1000"/>
                            </p:stCondLst>
                            <p:childTnLst>
                              <p:par>
                                <p:cTn id="9" presetID="37" presetClass="entr" presetSubtype="0"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1000"/>
                                        <p:tgtEl>
                                          <p:spTgt spid="3"/>
                                        </p:tgtEl>
                                      </p:cBhvr>
                                    </p:animEffect>
                                    <p:anim calcmode="lin" valueType="num">
                                      <p:cBhvr>
                                        <p:cTn id="12" dur="1000" fill="hold"/>
                                        <p:tgtEl>
                                          <p:spTgt spid="3"/>
                                        </p:tgtEl>
                                        <p:attrNameLst>
                                          <p:attrName>ppt_x</p:attrName>
                                        </p:attrNameLst>
                                      </p:cBhvr>
                                      <p:tavLst>
                                        <p:tav tm="0">
                                          <p:val>
                                            <p:strVal val="#ppt_x"/>
                                          </p:val>
                                        </p:tav>
                                        <p:tav tm="100000">
                                          <p:val>
                                            <p:strVal val="#ppt_x"/>
                                          </p:val>
                                        </p:tav>
                                      </p:tavLst>
                                    </p:anim>
                                    <p:anim calcmode="lin" valueType="num">
                                      <p:cBhvr>
                                        <p:cTn id="13" dur="900" decel="100000" fill="hold"/>
                                        <p:tgtEl>
                                          <p:spTgt spid="3"/>
                                        </p:tgtEl>
                                        <p:attrNameLst>
                                          <p:attrName>ppt_y</p:attrName>
                                        </p:attrNameLst>
                                      </p:cBhvr>
                                      <p:tavLst>
                                        <p:tav tm="0">
                                          <p:val>
                                            <p:strVal val="#ppt_y+1"/>
                                          </p:val>
                                        </p:tav>
                                        <p:tav tm="100000">
                                          <p:val>
                                            <p:strVal val="#ppt_y-.03"/>
                                          </p:val>
                                        </p:tav>
                                      </p:tavLst>
                                    </p:anim>
                                    <p:anim calcmode="lin" valueType="num">
                                      <p:cBhvr>
                                        <p:cTn id="14" dur="100" accel="100000" fill="hold">
                                          <p:stCondLst>
                                            <p:cond delay="900"/>
                                          </p:stCondLst>
                                        </p:cTn>
                                        <p:tgtEl>
                                          <p:spTgt spid="3"/>
                                        </p:tgtEl>
                                        <p:attrNameLst>
                                          <p:attrName>ppt_y</p:attrName>
                                        </p:attrNameLst>
                                      </p:cBhvr>
                                      <p:tavLst>
                                        <p:tav tm="0">
                                          <p:val>
                                            <p:strVal val="#ppt_y-.03"/>
                                          </p:val>
                                        </p:tav>
                                        <p:tav tm="100000">
                                          <p:val>
                                            <p:strVal val="#ppt_y"/>
                                          </p:val>
                                        </p:tav>
                                      </p:tavLst>
                                    </p:anim>
                                  </p:childTnLst>
                                </p:cTn>
                              </p:par>
                              <p:par>
                                <p:cTn id="15" presetID="37" presetClass="entr" presetSubtype="0" fill="hold" nodeType="withEffect">
                                  <p:stCondLst>
                                    <p:cond delay="250"/>
                                  </p:stCondLst>
                                  <p:childTnLst>
                                    <p:set>
                                      <p:cBhvr>
                                        <p:cTn id="16" dur="1" fill="hold">
                                          <p:stCondLst>
                                            <p:cond delay="0"/>
                                          </p:stCondLst>
                                        </p:cTn>
                                        <p:tgtEl>
                                          <p:spTgt spid="5"/>
                                        </p:tgtEl>
                                        <p:attrNameLst>
                                          <p:attrName>style.visibility</p:attrName>
                                        </p:attrNameLst>
                                      </p:cBhvr>
                                      <p:to>
                                        <p:strVal val="visible"/>
                                      </p:to>
                                    </p:set>
                                    <p:animEffect transition="in" filter="fade">
                                      <p:cBhvr>
                                        <p:cTn id="17" dur="1000"/>
                                        <p:tgtEl>
                                          <p:spTgt spid="5"/>
                                        </p:tgtEl>
                                      </p:cBhvr>
                                    </p:animEffect>
                                    <p:anim calcmode="lin" valueType="num">
                                      <p:cBhvr>
                                        <p:cTn id="18" dur="1000" fill="hold"/>
                                        <p:tgtEl>
                                          <p:spTgt spid="5"/>
                                        </p:tgtEl>
                                        <p:attrNameLst>
                                          <p:attrName>ppt_x</p:attrName>
                                        </p:attrNameLst>
                                      </p:cBhvr>
                                      <p:tavLst>
                                        <p:tav tm="0">
                                          <p:val>
                                            <p:strVal val="#ppt_x"/>
                                          </p:val>
                                        </p:tav>
                                        <p:tav tm="100000">
                                          <p:val>
                                            <p:strVal val="#ppt_x"/>
                                          </p:val>
                                        </p:tav>
                                      </p:tavLst>
                                    </p:anim>
                                    <p:anim calcmode="lin" valueType="num">
                                      <p:cBhvr>
                                        <p:cTn id="19" dur="900" decel="100000" fill="hold"/>
                                        <p:tgtEl>
                                          <p:spTgt spid="5"/>
                                        </p:tgtEl>
                                        <p:attrNameLst>
                                          <p:attrName>ppt_y</p:attrName>
                                        </p:attrNameLst>
                                      </p:cBhvr>
                                      <p:tavLst>
                                        <p:tav tm="0">
                                          <p:val>
                                            <p:strVal val="#ppt_y+1"/>
                                          </p:val>
                                        </p:tav>
                                        <p:tav tm="100000">
                                          <p:val>
                                            <p:strVal val="#ppt_y-.03"/>
                                          </p:val>
                                        </p:tav>
                                      </p:tavLst>
                                    </p:anim>
                                    <p:anim calcmode="lin" valueType="num">
                                      <p:cBhvr>
                                        <p:cTn id="20" dur="100" accel="100000" fill="hold">
                                          <p:stCondLst>
                                            <p:cond delay="900"/>
                                          </p:stCondLst>
                                        </p:cTn>
                                        <p:tgtEl>
                                          <p:spTgt spid="5"/>
                                        </p:tgtEl>
                                        <p:attrNameLst>
                                          <p:attrName>ppt_y</p:attrName>
                                        </p:attrNameLst>
                                      </p:cBhvr>
                                      <p:tavLst>
                                        <p:tav tm="0">
                                          <p:val>
                                            <p:strVal val="#ppt_y-.03"/>
                                          </p:val>
                                        </p:tav>
                                        <p:tav tm="100000">
                                          <p:val>
                                            <p:strVal val="#ppt_y"/>
                                          </p:val>
                                        </p:tav>
                                      </p:tavLst>
                                    </p:anim>
                                  </p:childTnLst>
                                </p:cTn>
                              </p:par>
                              <p:par>
                                <p:cTn id="21" presetID="37" presetClass="entr" presetSubtype="0" fill="hold" nodeType="withEffect">
                                  <p:stCondLst>
                                    <p:cond delay="500"/>
                                  </p:stCondLst>
                                  <p:childTnLst>
                                    <p:set>
                                      <p:cBhvr>
                                        <p:cTn id="22" dur="1" fill="hold">
                                          <p:stCondLst>
                                            <p:cond delay="0"/>
                                          </p:stCondLst>
                                        </p:cTn>
                                        <p:tgtEl>
                                          <p:spTgt spid="6"/>
                                        </p:tgtEl>
                                        <p:attrNameLst>
                                          <p:attrName>style.visibility</p:attrName>
                                        </p:attrNameLst>
                                      </p:cBhvr>
                                      <p:to>
                                        <p:strVal val="visible"/>
                                      </p:to>
                                    </p:set>
                                    <p:animEffect transition="in" filter="fade">
                                      <p:cBhvr>
                                        <p:cTn id="23" dur="1000"/>
                                        <p:tgtEl>
                                          <p:spTgt spid="6"/>
                                        </p:tgtEl>
                                      </p:cBhvr>
                                    </p:animEffect>
                                    <p:anim calcmode="lin" valueType="num">
                                      <p:cBhvr>
                                        <p:cTn id="24" dur="1000" fill="hold"/>
                                        <p:tgtEl>
                                          <p:spTgt spid="6"/>
                                        </p:tgtEl>
                                        <p:attrNameLst>
                                          <p:attrName>ppt_x</p:attrName>
                                        </p:attrNameLst>
                                      </p:cBhvr>
                                      <p:tavLst>
                                        <p:tav tm="0">
                                          <p:val>
                                            <p:strVal val="#ppt_x"/>
                                          </p:val>
                                        </p:tav>
                                        <p:tav tm="100000">
                                          <p:val>
                                            <p:strVal val="#ppt_x"/>
                                          </p:val>
                                        </p:tav>
                                      </p:tavLst>
                                    </p:anim>
                                    <p:anim calcmode="lin" valueType="num">
                                      <p:cBhvr>
                                        <p:cTn id="25" dur="900" decel="100000" fill="hold"/>
                                        <p:tgtEl>
                                          <p:spTgt spid="6"/>
                                        </p:tgtEl>
                                        <p:attrNameLst>
                                          <p:attrName>ppt_y</p:attrName>
                                        </p:attrNameLst>
                                      </p:cBhvr>
                                      <p:tavLst>
                                        <p:tav tm="0">
                                          <p:val>
                                            <p:strVal val="#ppt_y+1"/>
                                          </p:val>
                                        </p:tav>
                                        <p:tav tm="100000">
                                          <p:val>
                                            <p:strVal val="#ppt_y-.03"/>
                                          </p:val>
                                        </p:tav>
                                      </p:tavLst>
                                    </p:anim>
                                    <p:anim calcmode="lin" valueType="num">
                                      <p:cBhvr>
                                        <p:cTn id="26" dur="100" accel="100000" fill="hold">
                                          <p:stCondLst>
                                            <p:cond delay="900"/>
                                          </p:stCondLst>
                                        </p:cTn>
                                        <p:tgtEl>
                                          <p:spTgt spid="6"/>
                                        </p:tgtEl>
                                        <p:attrNameLst>
                                          <p:attrName>ppt_y</p:attrName>
                                        </p:attrNameLst>
                                      </p:cBhvr>
                                      <p:tavLst>
                                        <p:tav tm="0">
                                          <p:val>
                                            <p:strVal val="#ppt_y-.03"/>
                                          </p:val>
                                        </p:tav>
                                        <p:tav tm="100000">
                                          <p:val>
                                            <p:strVal val="#ppt_y"/>
                                          </p:val>
                                        </p:tav>
                                      </p:tavLst>
                                    </p:anim>
                                  </p:childTnLst>
                                </p:cTn>
                              </p:par>
                              <p:par>
                                <p:cTn id="27" presetID="37" presetClass="entr" presetSubtype="0" fill="hold" nodeType="withEffect">
                                  <p:stCondLst>
                                    <p:cond delay="750"/>
                                  </p:stCondLst>
                                  <p:childTnLst>
                                    <p:set>
                                      <p:cBhvr>
                                        <p:cTn id="28" dur="1" fill="hold">
                                          <p:stCondLst>
                                            <p:cond delay="0"/>
                                          </p:stCondLst>
                                        </p:cTn>
                                        <p:tgtEl>
                                          <p:spTgt spid="7"/>
                                        </p:tgtEl>
                                        <p:attrNameLst>
                                          <p:attrName>style.visibility</p:attrName>
                                        </p:attrNameLst>
                                      </p:cBhvr>
                                      <p:to>
                                        <p:strVal val="visible"/>
                                      </p:to>
                                    </p:set>
                                    <p:animEffect transition="in" filter="fade">
                                      <p:cBhvr>
                                        <p:cTn id="29" dur="1000"/>
                                        <p:tgtEl>
                                          <p:spTgt spid="7"/>
                                        </p:tgtEl>
                                      </p:cBhvr>
                                    </p:animEffect>
                                    <p:anim calcmode="lin" valueType="num">
                                      <p:cBhvr>
                                        <p:cTn id="30" dur="1000" fill="hold"/>
                                        <p:tgtEl>
                                          <p:spTgt spid="7"/>
                                        </p:tgtEl>
                                        <p:attrNameLst>
                                          <p:attrName>ppt_x</p:attrName>
                                        </p:attrNameLst>
                                      </p:cBhvr>
                                      <p:tavLst>
                                        <p:tav tm="0">
                                          <p:val>
                                            <p:strVal val="#ppt_x"/>
                                          </p:val>
                                        </p:tav>
                                        <p:tav tm="100000">
                                          <p:val>
                                            <p:strVal val="#ppt_x"/>
                                          </p:val>
                                        </p:tav>
                                      </p:tavLst>
                                    </p:anim>
                                    <p:anim calcmode="lin" valueType="num">
                                      <p:cBhvr>
                                        <p:cTn id="31" dur="900" decel="100000" fill="hold"/>
                                        <p:tgtEl>
                                          <p:spTgt spid="7"/>
                                        </p:tgtEl>
                                        <p:attrNameLst>
                                          <p:attrName>ppt_y</p:attrName>
                                        </p:attrNameLst>
                                      </p:cBhvr>
                                      <p:tavLst>
                                        <p:tav tm="0">
                                          <p:val>
                                            <p:strVal val="#ppt_y+1"/>
                                          </p:val>
                                        </p:tav>
                                        <p:tav tm="100000">
                                          <p:val>
                                            <p:strVal val="#ppt_y-.03"/>
                                          </p:val>
                                        </p:tav>
                                      </p:tavLst>
                                    </p:anim>
                                    <p:anim calcmode="lin" valueType="num">
                                      <p:cBhvr>
                                        <p:cTn id="32" dur="100" accel="100000" fill="hold">
                                          <p:stCondLst>
                                            <p:cond delay="900"/>
                                          </p:stCondLst>
                                        </p:cTn>
                                        <p:tgtEl>
                                          <p:spTgt spid="7"/>
                                        </p:tgtEl>
                                        <p:attrNameLst>
                                          <p:attrName>ppt_y</p:attrName>
                                        </p:attrNameLst>
                                      </p:cBhvr>
                                      <p:tavLst>
                                        <p:tav tm="0">
                                          <p:val>
                                            <p:strVal val="#ppt_y-.03"/>
                                          </p:val>
                                        </p:tav>
                                        <p:tav tm="100000">
                                          <p:val>
                                            <p:strVal val="#ppt_y"/>
                                          </p:val>
                                        </p:tav>
                                      </p:tavLst>
                                    </p:anim>
                                  </p:childTnLst>
                                </p:cTn>
                              </p:par>
                              <p:par>
                                <p:cTn id="33" presetID="37" presetClass="entr" presetSubtype="0" fill="hold" nodeType="withEffect">
                                  <p:stCondLst>
                                    <p:cond delay="1000"/>
                                  </p:stCondLst>
                                  <p:childTnLst>
                                    <p:set>
                                      <p:cBhvr>
                                        <p:cTn id="34" dur="1" fill="hold">
                                          <p:stCondLst>
                                            <p:cond delay="0"/>
                                          </p:stCondLst>
                                        </p:cTn>
                                        <p:tgtEl>
                                          <p:spTgt spid="9"/>
                                        </p:tgtEl>
                                        <p:attrNameLst>
                                          <p:attrName>style.visibility</p:attrName>
                                        </p:attrNameLst>
                                      </p:cBhvr>
                                      <p:to>
                                        <p:strVal val="visible"/>
                                      </p:to>
                                    </p:set>
                                    <p:animEffect transition="in" filter="fade">
                                      <p:cBhvr>
                                        <p:cTn id="35" dur="1000"/>
                                        <p:tgtEl>
                                          <p:spTgt spid="9"/>
                                        </p:tgtEl>
                                      </p:cBhvr>
                                    </p:animEffect>
                                    <p:anim calcmode="lin" valueType="num">
                                      <p:cBhvr>
                                        <p:cTn id="36" dur="1000" fill="hold"/>
                                        <p:tgtEl>
                                          <p:spTgt spid="9"/>
                                        </p:tgtEl>
                                        <p:attrNameLst>
                                          <p:attrName>ppt_x</p:attrName>
                                        </p:attrNameLst>
                                      </p:cBhvr>
                                      <p:tavLst>
                                        <p:tav tm="0">
                                          <p:val>
                                            <p:strVal val="#ppt_x"/>
                                          </p:val>
                                        </p:tav>
                                        <p:tav tm="100000">
                                          <p:val>
                                            <p:strVal val="#ppt_x"/>
                                          </p:val>
                                        </p:tav>
                                      </p:tavLst>
                                    </p:anim>
                                    <p:anim calcmode="lin" valueType="num">
                                      <p:cBhvr>
                                        <p:cTn id="37" dur="900" decel="100000" fill="hold"/>
                                        <p:tgtEl>
                                          <p:spTgt spid="9"/>
                                        </p:tgtEl>
                                        <p:attrNameLst>
                                          <p:attrName>ppt_y</p:attrName>
                                        </p:attrNameLst>
                                      </p:cBhvr>
                                      <p:tavLst>
                                        <p:tav tm="0">
                                          <p:val>
                                            <p:strVal val="#ppt_y+1"/>
                                          </p:val>
                                        </p:tav>
                                        <p:tav tm="100000">
                                          <p:val>
                                            <p:strVal val="#ppt_y-.03"/>
                                          </p:val>
                                        </p:tav>
                                      </p:tavLst>
                                    </p:anim>
                                    <p:anim calcmode="lin" valueType="num">
                                      <p:cBhvr>
                                        <p:cTn id="38" dur="100" accel="100000" fill="hold">
                                          <p:stCondLst>
                                            <p:cond delay="900"/>
                                          </p:stCondLst>
                                        </p:cTn>
                                        <p:tgtEl>
                                          <p:spTgt spid="9"/>
                                        </p:tgtEl>
                                        <p:attrNameLst>
                                          <p:attrName>ppt_y</p:attrName>
                                        </p:attrNameLst>
                                      </p:cBhvr>
                                      <p:tavLst>
                                        <p:tav tm="0">
                                          <p:val>
                                            <p:strVal val="#ppt_y-.03"/>
                                          </p:val>
                                        </p:tav>
                                        <p:tav tm="100000">
                                          <p:val>
                                            <p:strVal val="#ppt_y"/>
                                          </p:val>
                                        </p:tav>
                                      </p:tavLst>
                                    </p:anim>
                                  </p:childTnLst>
                                </p:cTn>
                              </p:par>
                            </p:childTnLst>
                          </p:cTn>
                        </p:par>
                        <p:par>
                          <p:cTn id="39" fill="hold">
                            <p:stCondLst>
                              <p:cond delay="3000"/>
                            </p:stCondLst>
                            <p:childTnLst>
                              <p:par>
                                <p:cTn id="40" presetID="10" presetClass="entr" presetSubtype="0" fill="hold" grpId="0" nodeType="afterEffect">
                                  <p:stCondLst>
                                    <p:cond delay="0"/>
                                  </p:stCondLst>
                                  <p:childTnLst>
                                    <p:set>
                                      <p:cBhvr>
                                        <p:cTn id="41" dur="1" fill="hold">
                                          <p:stCondLst>
                                            <p:cond delay="0"/>
                                          </p:stCondLst>
                                        </p:cTn>
                                        <p:tgtEl>
                                          <p:spTgt spid="40"/>
                                        </p:tgtEl>
                                        <p:attrNameLst>
                                          <p:attrName>style.visibility</p:attrName>
                                        </p:attrNameLst>
                                      </p:cBhvr>
                                      <p:to>
                                        <p:strVal val="visible"/>
                                      </p:to>
                                    </p:set>
                                    <p:animEffect transition="in" filter="fade">
                                      <p:cBhvr>
                                        <p:cTn id="42" dur="500"/>
                                        <p:tgtEl>
                                          <p:spTgt spid="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 grpId="0"/>
    </p:bldLst>
  </p:timing>
</p:sld>
</file>

<file path=ppt/slides/slide2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组合 4"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GrpSpPr/>
          <p:nvPr/>
        </p:nvGrpSpPr>
        <p:grpSpPr>
          <a:xfrm>
            <a:off x="4977613" y="4119151"/>
            <a:ext cx="2247029" cy="2247029"/>
            <a:chOff x="4977613" y="4119151"/>
            <a:chExt cx="2247029" cy="2247029"/>
          </a:xfrm>
        </p:grpSpPr>
        <p:sp>
          <p:nvSpPr>
            <p:cNvPr id="32" name="椭圆 31"/>
            <p:cNvSpPr/>
            <p:nvPr/>
          </p:nvSpPr>
          <p:spPr>
            <a:xfrm>
              <a:off x="4977613" y="4119151"/>
              <a:ext cx="2247029" cy="2247029"/>
            </a:xfrm>
            <a:prstGeom prst="ellipse">
              <a:avLst/>
            </a:prstGeom>
            <a:solidFill>
              <a:srgbClr val="365B7C"/>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9" name="Rectangle 42"/>
            <p:cNvSpPr/>
            <p:nvPr/>
          </p:nvSpPr>
          <p:spPr>
            <a:xfrm>
              <a:off x="5232544" y="5464326"/>
              <a:ext cx="1665516" cy="512281"/>
            </a:xfrm>
            <a:prstGeom prst="rect">
              <a:avLst/>
            </a:prstGeom>
            <a:noFill/>
            <a:ln w="12700" cap="flat" cmpd="sng" algn="ctr">
              <a:noFill/>
              <a:prstDash val="solid"/>
            </a:ln>
            <a:effectLst/>
          </p:spPr>
          <p:txBody>
            <a:bodyPr lIns="91440" tIns="0" rIns="91440" bIns="0" rtlCol="0" anchor="t"/>
            <a:lstStyle/>
            <a:p>
              <a:pPr algn="r"/>
              <a:r>
                <a:rPr lang="en-US" altLang="zh-CN" sz="2000" b="1" dirty="0">
                  <a:solidFill>
                    <a:schemeClr val="bg1"/>
                  </a:solidFill>
                  <a:latin typeface="Arial" panose="020B0604020202020204" pitchFamily="34" charset="0"/>
                  <a:cs typeface="Arial" panose="020B0604020202020204" pitchFamily="34" charset="0"/>
                </a:rPr>
                <a:t>CHAMPION</a:t>
              </a:r>
            </a:p>
            <a:p>
              <a:pPr algn="r"/>
              <a:r>
                <a:rPr lang="en-US" altLang="zh-CN" sz="2000" b="1" dirty="0">
                  <a:solidFill>
                    <a:schemeClr val="bg1"/>
                  </a:solidFill>
                  <a:latin typeface="Arial" panose="020B0604020202020204" pitchFamily="34" charset="0"/>
                  <a:cs typeface="Arial" panose="020B0604020202020204" pitchFamily="34" charset="0"/>
                </a:rPr>
                <a:t>   </a:t>
              </a:r>
              <a:endParaRPr lang="zh-CN" altLang="en-US" sz="2000" b="1" dirty="0">
                <a:solidFill>
                  <a:schemeClr val="bg1"/>
                </a:solidFill>
                <a:latin typeface="Arial" panose="020B0604020202020204" pitchFamily="34" charset="0"/>
                <a:cs typeface="Arial" panose="020B0604020202020204" pitchFamily="34" charset="0"/>
              </a:endParaRPr>
            </a:p>
          </p:txBody>
        </p:sp>
      </p:grpSp>
      <p:sp>
        <p:nvSpPr>
          <p:cNvPr id="25" name="矩形 24"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549157" y="-975631"/>
            <a:ext cx="583096" cy="838080"/>
          </a:xfrm>
          <a:prstGeom prst="rect">
            <a:avLst/>
          </a:prstGeom>
          <a:solidFill>
            <a:srgbClr val="365B7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 name="矩形 25"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1132253" y="-975631"/>
            <a:ext cx="583096" cy="838080"/>
          </a:xfrm>
          <a:prstGeom prst="rect">
            <a:avLst/>
          </a:prstGeom>
          <a:solidFill>
            <a:srgbClr val="96648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 name="矩形 26"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1715349" y="-975631"/>
            <a:ext cx="583096" cy="838080"/>
          </a:xfrm>
          <a:prstGeom prst="rect">
            <a:avLst/>
          </a:prstGeom>
          <a:solidFill>
            <a:srgbClr val="D06F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 name="矩形 27"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2298446" y="-975631"/>
            <a:ext cx="583096" cy="838080"/>
          </a:xfrm>
          <a:prstGeom prst="rect">
            <a:avLst/>
          </a:prstGeom>
          <a:solidFill>
            <a:srgbClr val="F779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 name="矩形 28"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2881542" y="-975631"/>
            <a:ext cx="583096" cy="838080"/>
          </a:xfrm>
          <a:prstGeom prst="rect">
            <a:avLst/>
          </a:prstGeom>
          <a:solidFill>
            <a:srgbClr val="F8AD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4" name="组合 3"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GrpSpPr/>
          <p:nvPr/>
        </p:nvGrpSpPr>
        <p:grpSpPr>
          <a:xfrm>
            <a:off x="3335358" y="3884920"/>
            <a:ext cx="2765770" cy="1792588"/>
            <a:chOff x="3335358" y="3884920"/>
            <a:chExt cx="2765770" cy="1792588"/>
          </a:xfrm>
        </p:grpSpPr>
        <p:sp>
          <p:nvSpPr>
            <p:cNvPr id="30" name="任意多边形 29"/>
            <p:cNvSpPr>
              <a:spLocks noChangeAspect="1"/>
            </p:cNvSpPr>
            <p:nvPr/>
          </p:nvSpPr>
          <p:spPr>
            <a:xfrm rot="16200000" flipH="1">
              <a:off x="3821949" y="3398329"/>
              <a:ext cx="1792588" cy="2765770"/>
            </a:xfrm>
            <a:custGeom>
              <a:avLst/>
              <a:gdLst>
                <a:gd name="connsiteX0" fmla="*/ 752620 w 1505240"/>
                <a:gd name="connsiteY0" fmla="*/ 0 h 2322423"/>
                <a:gd name="connsiteX1" fmla="*/ 1505240 w 1505240"/>
                <a:gd name="connsiteY1" fmla="*/ 752620 h 2322423"/>
                <a:gd name="connsiteX2" fmla="*/ 1446095 w 1505240"/>
                <a:gd name="connsiteY2" fmla="*/ 1045574 h 2322423"/>
                <a:gd name="connsiteX3" fmla="*/ 1426537 w 1505240"/>
                <a:gd name="connsiteY3" fmla="*/ 1081607 h 2322423"/>
                <a:gd name="connsiteX4" fmla="*/ 1430918 w 1505240"/>
                <a:gd name="connsiteY4" fmla="*/ 1081607 h 2322423"/>
                <a:gd name="connsiteX5" fmla="*/ 1390137 w 1505240"/>
                <a:gd name="connsiteY5" fmla="*/ 1177352 h 2322423"/>
                <a:gd name="connsiteX6" fmla="*/ 752620 w 1505240"/>
                <a:gd name="connsiteY6" fmla="*/ 2322423 h 2322423"/>
                <a:gd name="connsiteX7" fmla="*/ 115103 w 1505240"/>
                <a:gd name="connsiteY7" fmla="*/ 1177352 h 2322423"/>
                <a:gd name="connsiteX8" fmla="*/ 74322 w 1505240"/>
                <a:gd name="connsiteY8" fmla="*/ 1081607 h 2322423"/>
                <a:gd name="connsiteX9" fmla="*/ 78703 w 1505240"/>
                <a:gd name="connsiteY9" fmla="*/ 1081607 h 2322423"/>
                <a:gd name="connsiteX10" fmla="*/ 59145 w 1505240"/>
                <a:gd name="connsiteY10" fmla="*/ 1045574 h 2322423"/>
                <a:gd name="connsiteX11" fmla="*/ 0 w 1505240"/>
                <a:gd name="connsiteY11" fmla="*/ 752620 h 2322423"/>
                <a:gd name="connsiteX12" fmla="*/ 752620 w 1505240"/>
                <a:gd name="connsiteY12" fmla="*/ 0 h 2322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05240" h="2322423">
                  <a:moveTo>
                    <a:pt x="752620" y="0"/>
                  </a:moveTo>
                  <a:cubicBezTo>
                    <a:pt x="1168281" y="0"/>
                    <a:pt x="1505240" y="336959"/>
                    <a:pt x="1505240" y="752620"/>
                  </a:cubicBezTo>
                  <a:cubicBezTo>
                    <a:pt x="1505240" y="856535"/>
                    <a:pt x="1484180" y="955532"/>
                    <a:pt x="1446095" y="1045574"/>
                  </a:cubicBezTo>
                  <a:lnTo>
                    <a:pt x="1426537" y="1081607"/>
                  </a:lnTo>
                  <a:lnTo>
                    <a:pt x="1430918" y="1081607"/>
                  </a:lnTo>
                  <a:lnTo>
                    <a:pt x="1390137" y="1177352"/>
                  </a:lnTo>
                  <a:cubicBezTo>
                    <a:pt x="1254093" y="1482617"/>
                    <a:pt x="1075327" y="1830597"/>
                    <a:pt x="752620" y="2322423"/>
                  </a:cubicBezTo>
                  <a:cubicBezTo>
                    <a:pt x="429913" y="1830597"/>
                    <a:pt x="251148" y="1482617"/>
                    <a:pt x="115103" y="1177352"/>
                  </a:cubicBezTo>
                  <a:lnTo>
                    <a:pt x="74322" y="1081607"/>
                  </a:lnTo>
                  <a:lnTo>
                    <a:pt x="78703" y="1081607"/>
                  </a:lnTo>
                  <a:lnTo>
                    <a:pt x="59145" y="1045574"/>
                  </a:lnTo>
                  <a:cubicBezTo>
                    <a:pt x="21060" y="955532"/>
                    <a:pt x="0" y="856535"/>
                    <a:pt x="0" y="752620"/>
                  </a:cubicBezTo>
                  <a:cubicBezTo>
                    <a:pt x="0" y="336959"/>
                    <a:pt x="336959" y="0"/>
                    <a:pt x="752620" y="0"/>
                  </a:cubicBezTo>
                  <a:close/>
                </a:path>
              </a:pathLst>
            </a:custGeom>
            <a:solidFill>
              <a:srgbClr val="D06F8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34" name="Freeform 26"/>
            <p:cNvSpPr>
              <a:spLocks noEditPoints="1"/>
            </p:cNvSpPr>
            <p:nvPr/>
          </p:nvSpPr>
          <p:spPr bwMode="auto">
            <a:xfrm>
              <a:off x="4031423" y="4569968"/>
              <a:ext cx="373097" cy="391989"/>
            </a:xfrm>
            <a:custGeom>
              <a:avLst/>
              <a:gdLst>
                <a:gd name="T0" fmla="*/ 139 w 577"/>
                <a:gd name="T1" fmla="*/ 87 h 609"/>
                <a:gd name="T2" fmla="*/ 27 w 577"/>
                <a:gd name="T3" fmla="*/ 87 h 609"/>
                <a:gd name="T4" fmla="*/ 27 w 577"/>
                <a:gd name="T5" fmla="*/ 48 h 609"/>
                <a:gd name="T6" fmla="*/ 139 w 577"/>
                <a:gd name="T7" fmla="*/ 48 h 609"/>
                <a:gd name="T8" fmla="*/ 139 w 577"/>
                <a:gd name="T9" fmla="*/ 87 h 609"/>
                <a:gd name="T10" fmla="*/ 139 w 577"/>
                <a:gd name="T11" fmla="*/ 179 h 609"/>
                <a:gd name="T12" fmla="*/ 27 w 577"/>
                <a:gd name="T13" fmla="*/ 179 h 609"/>
                <a:gd name="T14" fmla="*/ 27 w 577"/>
                <a:gd name="T15" fmla="*/ 140 h 609"/>
                <a:gd name="T16" fmla="*/ 139 w 577"/>
                <a:gd name="T17" fmla="*/ 140 h 609"/>
                <a:gd name="T18" fmla="*/ 139 w 577"/>
                <a:gd name="T19" fmla="*/ 179 h 609"/>
                <a:gd name="T20" fmla="*/ 139 w 577"/>
                <a:gd name="T21" fmla="*/ 271 h 609"/>
                <a:gd name="T22" fmla="*/ 27 w 577"/>
                <a:gd name="T23" fmla="*/ 271 h 609"/>
                <a:gd name="T24" fmla="*/ 27 w 577"/>
                <a:gd name="T25" fmla="*/ 232 h 609"/>
                <a:gd name="T26" fmla="*/ 139 w 577"/>
                <a:gd name="T27" fmla="*/ 232 h 609"/>
                <a:gd name="T28" fmla="*/ 139 w 577"/>
                <a:gd name="T29" fmla="*/ 271 h 609"/>
                <a:gd name="T30" fmla="*/ 0 w 577"/>
                <a:gd name="T31" fmla="*/ 609 h 609"/>
                <a:gd name="T32" fmla="*/ 166 w 577"/>
                <a:gd name="T33" fmla="*/ 609 h 609"/>
                <a:gd name="T34" fmla="*/ 166 w 577"/>
                <a:gd name="T35" fmla="*/ 0 h 609"/>
                <a:gd name="T36" fmla="*/ 0 w 577"/>
                <a:gd name="T37" fmla="*/ 0 h 609"/>
                <a:gd name="T38" fmla="*/ 0 w 577"/>
                <a:gd name="T39" fmla="*/ 609 h 609"/>
                <a:gd name="T40" fmla="*/ 344 w 577"/>
                <a:gd name="T41" fmla="*/ 87 h 609"/>
                <a:gd name="T42" fmla="*/ 232 w 577"/>
                <a:gd name="T43" fmla="*/ 87 h 609"/>
                <a:gd name="T44" fmla="*/ 232 w 577"/>
                <a:gd name="T45" fmla="*/ 48 h 609"/>
                <a:gd name="T46" fmla="*/ 344 w 577"/>
                <a:gd name="T47" fmla="*/ 48 h 609"/>
                <a:gd name="T48" fmla="*/ 344 w 577"/>
                <a:gd name="T49" fmla="*/ 87 h 609"/>
                <a:gd name="T50" fmla="*/ 344 w 577"/>
                <a:gd name="T51" fmla="*/ 179 h 609"/>
                <a:gd name="T52" fmla="*/ 232 w 577"/>
                <a:gd name="T53" fmla="*/ 179 h 609"/>
                <a:gd name="T54" fmla="*/ 232 w 577"/>
                <a:gd name="T55" fmla="*/ 140 h 609"/>
                <a:gd name="T56" fmla="*/ 344 w 577"/>
                <a:gd name="T57" fmla="*/ 140 h 609"/>
                <a:gd name="T58" fmla="*/ 344 w 577"/>
                <a:gd name="T59" fmla="*/ 179 h 609"/>
                <a:gd name="T60" fmla="*/ 344 w 577"/>
                <a:gd name="T61" fmla="*/ 271 h 609"/>
                <a:gd name="T62" fmla="*/ 232 w 577"/>
                <a:gd name="T63" fmla="*/ 271 h 609"/>
                <a:gd name="T64" fmla="*/ 232 w 577"/>
                <a:gd name="T65" fmla="*/ 232 h 609"/>
                <a:gd name="T66" fmla="*/ 344 w 577"/>
                <a:gd name="T67" fmla="*/ 232 h 609"/>
                <a:gd name="T68" fmla="*/ 344 w 577"/>
                <a:gd name="T69" fmla="*/ 271 h 609"/>
                <a:gd name="T70" fmla="*/ 205 w 577"/>
                <a:gd name="T71" fmla="*/ 609 h 609"/>
                <a:gd name="T72" fmla="*/ 371 w 577"/>
                <a:gd name="T73" fmla="*/ 609 h 609"/>
                <a:gd name="T74" fmla="*/ 371 w 577"/>
                <a:gd name="T75" fmla="*/ 0 h 609"/>
                <a:gd name="T76" fmla="*/ 205 w 577"/>
                <a:gd name="T77" fmla="*/ 0 h 609"/>
                <a:gd name="T78" fmla="*/ 205 w 577"/>
                <a:gd name="T79" fmla="*/ 609 h 609"/>
                <a:gd name="T80" fmla="*/ 549 w 577"/>
                <a:gd name="T81" fmla="*/ 87 h 609"/>
                <a:gd name="T82" fmla="*/ 437 w 577"/>
                <a:gd name="T83" fmla="*/ 87 h 609"/>
                <a:gd name="T84" fmla="*/ 437 w 577"/>
                <a:gd name="T85" fmla="*/ 48 h 609"/>
                <a:gd name="T86" fmla="*/ 549 w 577"/>
                <a:gd name="T87" fmla="*/ 48 h 609"/>
                <a:gd name="T88" fmla="*/ 549 w 577"/>
                <a:gd name="T89" fmla="*/ 87 h 609"/>
                <a:gd name="T90" fmla="*/ 549 w 577"/>
                <a:gd name="T91" fmla="*/ 179 h 609"/>
                <a:gd name="T92" fmla="*/ 437 w 577"/>
                <a:gd name="T93" fmla="*/ 179 h 609"/>
                <a:gd name="T94" fmla="*/ 437 w 577"/>
                <a:gd name="T95" fmla="*/ 140 h 609"/>
                <a:gd name="T96" fmla="*/ 549 w 577"/>
                <a:gd name="T97" fmla="*/ 140 h 609"/>
                <a:gd name="T98" fmla="*/ 549 w 577"/>
                <a:gd name="T99" fmla="*/ 179 h 609"/>
                <a:gd name="T100" fmla="*/ 549 w 577"/>
                <a:gd name="T101" fmla="*/ 271 h 609"/>
                <a:gd name="T102" fmla="*/ 437 w 577"/>
                <a:gd name="T103" fmla="*/ 271 h 609"/>
                <a:gd name="T104" fmla="*/ 437 w 577"/>
                <a:gd name="T105" fmla="*/ 232 h 609"/>
                <a:gd name="T106" fmla="*/ 549 w 577"/>
                <a:gd name="T107" fmla="*/ 232 h 609"/>
                <a:gd name="T108" fmla="*/ 549 w 577"/>
                <a:gd name="T109" fmla="*/ 271 h 609"/>
                <a:gd name="T110" fmla="*/ 410 w 577"/>
                <a:gd name="T111" fmla="*/ 609 h 609"/>
                <a:gd name="T112" fmla="*/ 577 w 577"/>
                <a:gd name="T113" fmla="*/ 609 h 609"/>
                <a:gd name="T114" fmla="*/ 577 w 577"/>
                <a:gd name="T115" fmla="*/ 0 h 609"/>
                <a:gd name="T116" fmla="*/ 410 w 577"/>
                <a:gd name="T117" fmla="*/ 0 h 609"/>
                <a:gd name="T118" fmla="*/ 410 w 577"/>
                <a:gd name="T119" fmla="*/ 609 h 6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77" h="609">
                  <a:moveTo>
                    <a:pt x="139" y="87"/>
                  </a:moveTo>
                  <a:lnTo>
                    <a:pt x="27" y="87"/>
                  </a:lnTo>
                  <a:lnTo>
                    <a:pt x="27" y="48"/>
                  </a:lnTo>
                  <a:lnTo>
                    <a:pt x="139" y="48"/>
                  </a:lnTo>
                  <a:lnTo>
                    <a:pt x="139" y="87"/>
                  </a:lnTo>
                  <a:close/>
                  <a:moveTo>
                    <a:pt x="139" y="179"/>
                  </a:moveTo>
                  <a:lnTo>
                    <a:pt x="27" y="179"/>
                  </a:lnTo>
                  <a:lnTo>
                    <a:pt x="27" y="140"/>
                  </a:lnTo>
                  <a:lnTo>
                    <a:pt x="139" y="140"/>
                  </a:lnTo>
                  <a:lnTo>
                    <a:pt x="139" y="179"/>
                  </a:lnTo>
                  <a:close/>
                  <a:moveTo>
                    <a:pt x="139" y="271"/>
                  </a:moveTo>
                  <a:lnTo>
                    <a:pt x="27" y="271"/>
                  </a:lnTo>
                  <a:lnTo>
                    <a:pt x="27" y="232"/>
                  </a:lnTo>
                  <a:lnTo>
                    <a:pt x="139" y="232"/>
                  </a:lnTo>
                  <a:lnTo>
                    <a:pt x="139" y="271"/>
                  </a:lnTo>
                  <a:close/>
                  <a:moveTo>
                    <a:pt x="0" y="609"/>
                  </a:moveTo>
                  <a:lnTo>
                    <a:pt x="166" y="609"/>
                  </a:lnTo>
                  <a:lnTo>
                    <a:pt x="166" y="0"/>
                  </a:lnTo>
                  <a:lnTo>
                    <a:pt x="0" y="0"/>
                  </a:lnTo>
                  <a:lnTo>
                    <a:pt x="0" y="609"/>
                  </a:lnTo>
                  <a:close/>
                  <a:moveTo>
                    <a:pt x="344" y="87"/>
                  </a:moveTo>
                  <a:lnTo>
                    <a:pt x="232" y="87"/>
                  </a:lnTo>
                  <a:lnTo>
                    <a:pt x="232" y="48"/>
                  </a:lnTo>
                  <a:lnTo>
                    <a:pt x="344" y="48"/>
                  </a:lnTo>
                  <a:lnTo>
                    <a:pt x="344" y="87"/>
                  </a:lnTo>
                  <a:close/>
                  <a:moveTo>
                    <a:pt x="344" y="179"/>
                  </a:moveTo>
                  <a:lnTo>
                    <a:pt x="232" y="179"/>
                  </a:lnTo>
                  <a:lnTo>
                    <a:pt x="232" y="140"/>
                  </a:lnTo>
                  <a:lnTo>
                    <a:pt x="344" y="140"/>
                  </a:lnTo>
                  <a:lnTo>
                    <a:pt x="344" y="179"/>
                  </a:lnTo>
                  <a:close/>
                  <a:moveTo>
                    <a:pt x="344" y="271"/>
                  </a:moveTo>
                  <a:lnTo>
                    <a:pt x="232" y="271"/>
                  </a:lnTo>
                  <a:lnTo>
                    <a:pt x="232" y="232"/>
                  </a:lnTo>
                  <a:lnTo>
                    <a:pt x="344" y="232"/>
                  </a:lnTo>
                  <a:lnTo>
                    <a:pt x="344" y="271"/>
                  </a:lnTo>
                  <a:close/>
                  <a:moveTo>
                    <a:pt x="205" y="609"/>
                  </a:moveTo>
                  <a:lnTo>
                    <a:pt x="371" y="609"/>
                  </a:lnTo>
                  <a:lnTo>
                    <a:pt x="371" y="0"/>
                  </a:lnTo>
                  <a:lnTo>
                    <a:pt x="205" y="0"/>
                  </a:lnTo>
                  <a:lnTo>
                    <a:pt x="205" y="609"/>
                  </a:lnTo>
                  <a:close/>
                  <a:moveTo>
                    <a:pt x="549" y="87"/>
                  </a:moveTo>
                  <a:lnTo>
                    <a:pt x="437" y="87"/>
                  </a:lnTo>
                  <a:lnTo>
                    <a:pt x="437" y="48"/>
                  </a:lnTo>
                  <a:lnTo>
                    <a:pt x="549" y="48"/>
                  </a:lnTo>
                  <a:lnTo>
                    <a:pt x="549" y="87"/>
                  </a:lnTo>
                  <a:close/>
                  <a:moveTo>
                    <a:pt x="549" y="179"/>
                  </a:moveTo>
                  <a:lnTo>
                    <a:pt x="437" y="179"/>
                  </a:lnTo>
                  <a:lnTo>
                    <a:pt x="437" y="140"/>
                  </a:lnTo>
                  <a:lnTo>
                    <a:pt x="549" y="140"/>
                  </a:lnTo>
                  <a:lnTo>
                    <a:pt x="549" y="179"/>
                  </a:lnTo>
                  <a:close/>
                  <a:moveTo>
                    <a:pt x="549" y="271"/>
                  </a:moveTo>
                  <a:lnTo>
                    <a:pt x="437" y="271"/>
                  </a:lnTo>
                  <a:lnTo>
                    <a:pt x="437" y="232"/>
                  </a:lnTo>
                  <a:lnTo>
                    <a:pt x="549" y="232"/>
                  </a:lnTo>
                  <a:lnTo>
                    <a:pt x="549" y="271"/>
                  </a:lnTo>
                  <a:close/>
                  <a:moveTo>
                    <a:pt x="410" y="609"/>
                  </a:moveTo>
                  <a:lnTo>
                    <a:pt x="577" y="609"/>
                  </a:lnTo>
                  <a:lnTo>
                    <a:pt x="577" y="0"/>
                  </a:lnTo>
                  <a:lnTo>
                    <a:pt x="410" y="0"/>
                  </a:lnTo>
                  <a:lnTo>
                    <a:pt x="410" y="609"/>
                  </a:lnTo>
                  <a:close/>
                </a:path>
              </a:pathLst>
            </a:custGeom>
            <a:solidFill>
              <a:srgbClr val="D06F83"/>
            </a:solidFill>
            <a:ln>
              <a:noFill/>
            </a:ln>
          </p:spPr>
          <p:txBody>
            <a:bodyPr vert="horz" wrap="square" lIns="91440" tIns="45720" rIns="91440" bIns="45720" numCol="1" anchor="t" anchorCtr="0" compatLnSpc="1">
              <a:prstTxWarp prst="textNoShape">
                <a:avLst/>
              </a:prstTxWarp>
            </a:bodyPr>
            <a:lstStyle/>
            <a:p>
              <a:endParaRPr lang="zh-CN" altLang="en-US">
                <a:solidFill>
                  <a:schemeClr val="accent2"/>
                </a:solidFill>
              </a:endParaRPr>
            </a:p>
          </p:txBody>
        </p:sp>
        <p:sp>
          <p:nvSpPr>
            <p:cNvPr id="36" name="Rectangle 42"/>
            <p:cNvSpPr/>
            <p:nvPr/>
          </p:nvSpPr>
          <p:spPr>
            <a:xfrm>
              <a:off x="4561887" y="4640641"/>
              <a:ext cx="1092455" cy="512281"/>
            </a:xfrm>
            <a:prstGeom prst="rect">
              <a:avLst/>
            </a:prstGeom>
            <a:noFill/>
            <a:ln w="12700" cap="flat" cmpd="sng" algn="ctr">
              <a:noFill/>
              <a:prstDash val="solid"/>
            </a:ln>
            <a:effectLst/>
          </p:spPr>
          <p:txBody>
            <a:bodyPr lIns="91440" tIns="0" rIns="91440" bIns="0" rtlCol="0" anchor="t"/>
            <a:lstStyle/>
            <a:p>
              <a:pPr algn="r"/>
              <a:r>
                <a:rPr lang="en-US" altLang="zh-CN" sz="2000" dirty="0">
                  <a:solidFill>
                    <a:schemeClr val="bg1"/>
                  </a:solidFill>
                  <a:latin typeface="Arial" panose="020B0604020202020204" pitchFamily="34" charset="0"/>
                  <a:cs typeface="Arial" panose="020B0604020202020204" pitchFamily="34" charset="0"/>
                </a:rPr>
                <a:t>  </a:t>
              </a:r>
            </a:p>
            <a:p>
              <a:pPr algn="r"/>
              <a:r>
                <a:rPr lang="en-US" altLang="zh-CN" sz="2000" b="1" dirty="0">
                  <a:solidFill>
                    <a:schemeClr val="bg1"/>
                  </a:solidFill>
                  <a:latin typeface="Arial" panose="020B0604020202020204" pitchFamily="34" charset="0"/>
                  <a:cs typeface="Arial" panose="020B0604020202020204" pitchFamily="34" charset="0"/>
                </a:rPr>
                <a:t>   </a:t>
              </a:r>
              <a:endParaRPr lang="zh-CN" altLang="en-US" sz="2000" b="1" dirty="0">
                <a:solidFill>
                  <a:schemeClr val="bg1"/>
                </a:solidFill>
                <a:latin typeface="Arial" panose="020B0604020202020204" pitchFamily="34" charset="0"/>
                <a:cs typeface="Arial" panose="020B0604020202020204" pitchFamily="34" charset="0"/>
              </a:endParaRPr>
            </a:p>
          </p:txBody>
        </p:sp>
      </p:grpSp>
      <p:grpSp>
        <p:nvGrpSpPr>
          <p:cNvPr id="3" name="组合 2"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GrpSpPr/>
          <p:nvPr/>
        </p:nvGrpSpPr>
        <p:grpSpPr>
          <a:xfrm>
            <a:off x="6101128" y="3869670"/>
            <a:ext cx="2765770" cy="1792588"/>
            <a:chOff x="6101128" y="3869670"/>
            <a:chExt cx="2765770" cy="1792588"/>
          </a:xfrm>
        </p:grpSpPr>
        <p:sp>
          <p:nvSpPr>
            <p:cNvPr id="22" name="任意多边形 21"/>
            <p:cNvSpPr>
              <a:spLocks noChangeAspect="1"/>
            </p:cNvSpPr>
            <p:nvPr/>
          </p:nvSpPr>
          <p:spPr>
            <a:xfrm rot="5400000">
              <a:off x="6587719" y="3383079"/>
              <a:ext cx="1792588" cy="2765770"/>
            </a:xfrm>
            <a:custGeom>
              <a:avLst/>
              <a:gdLst>
                <a:gd name="connsiteX0" fmla="*/ 752620 w 1505240"/>
                <a:gd name="connsiteY0" fmla="*/ 0 h 2322423"/>
                <a:gd name="connsiteX1" fmla="*/ 1505240 w 1505240"/>
                <a:gd name="connsiteY1" fmla="*/ 752620 h 2322423"/>
                <a:gd name="connsiteX2" fmla="*/ 1446095 w 1505240"/>
                <a:gd name="connsiteY2" fmla="*/ 1045574 h 2322423"/>
                <a:gd name="connsiteX3" fmla="*/ 1426537 w 1505240"/>
                <a:gd name="connsiteY3" fmla="*/ 1081607 h 2322423"/>
                <a:gd name="connsiteX4" fmla="*/ 1430918 w 1505240"/>
                <a:gd name="connsiteY4" fmla="*/ 1081607 h 2322423"/>
                <a:gd name="connsiteX5" fmla="*/ 1390137 w 1505240"/>
                <a:gd name="connsiteY5" fmla="*/ 1177352 h 2322423"/>
                <a:gd name="connsiteX6" fmla="*/ 752620 w 1505240"/>
                <a:gd name="connsiteY6" fmla="*/ 2322423 h 2322423"/>
                <a:gd name="connsiteX7" fmla="*/ 115103 w 1505240"/>
                <a:gd name="connsiteY7" fmla="*/ 1177352 h 2322423"/>
                <a:gd name="connsiteX8" fmla="*/ 74322 w 1505240"/>
                <a:gd name="connsiteY8" fmla="*/ 1081607 h 2322423"/>
                <a:gd name="connsiteX9" fmla="*/ 78703 w 1505240"/>
                <a:gd name="connsiteY9" fmla="*/ 1081607 h 2322423"/>
                <a:gd name="connsiteX10" fmla="*/ 59145 w 1505240"/>
                <a:gd name="connsiteY10" fmla="*/ 1045574 h 2322423"/>
                <a:gd name="connsiteX11" fmla="*/ 0 w 1505240"/>
                <a:gd name="connsiteY11" fmla="*/ 752620 h 2322423"/>
                <a:gd name="connsiteX12" fmla="*/ 752620 w 1505240"/>
                <a:gd name="connsiteY12" fmla="*/ 0 h 2322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05240" h="2322423">
                  <a:moveTo>
                    <a:pt x="752620" y="0"/>
                  </a:moveTo>
                  <a:cubicBezTo>
                    <a:pt x="1168281" y="0"/>
                    <a:pt x="1505240" y="336959"/>
                    <a:pt x="1505240" y="752620"/>
                  </a:cubicBezTo>
                  <a:cubicBezTo>
                    <a:pt x="1505240" y="856535"/>
                    <a:pt x="1484180" y="955532"/>
                    <a:pt x="1446095" y="1045574"/>
                  </a:cubicBezTo>
                  <a:lnTo>
                    <a:pt x="1426537" y="1081607"/>
                  </a:lnTo>
                  <a:lnTo>
                    <a:pt x="1430918" y="1081607"/>
                  </a:lnTo>
                  <a:lnTo>
                    <a:pt x="1390137" y="1177352"/>
                  </a:lnTo>
                  <a:cubicBezTo>
                    <a:pt x="1254093" y="1482617"/>
                    <a:pt x="1075327" y="1830597"/>
                    <a:pt x="752620" y="2322423"/>
                  </a:cubicBezTo>
                  <a:cubicBezTo>
                    <a:pt x="429913" y="1830597"/>
                    <a:pt x="251148" y="1482617"/>
                    <a:pt x="115103" y="1177352"/>
                  </a:cubicBezTo>
                  <a:lnTo>
                    <a:pt x="74322" y="1081607"/>
                  </a:lnTo>
                  <a:lnTo>
                    <a:pt x="78703" y="1081607"/>
                  </a:lnTo>
                  <a:lnTo>
                    <a:pt x="59145" y="1045574"/>
                  </a:lnTo>
                  <a:cubicBezTo>
                    <a:pt x="21060" y="955532"/>
                    <a:pt x="0" y="856535"/>
                    <a:pt x="0" y="752620"/>
                  </a:cubicBezTo>
                  <a:cubicBezTo>
                    <a:pt x="0" y="336959"/>
                    <a:pt x="336959" y="0"/>
                    <a:pt x="752620" y="0"/>
                  </a:cubicBezTo>
                  <a:close/>
                </a:path>
              </a:pathLst>
            </a:custGeom>
            <a:solidFill>
              <a:srgbClr val="F8AD9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35" name="Freeform 16"/>
            <p:cNvSpPr>
              <a:spLocks noEditPoints="1"/>
            </p:cNvSpPr>
            <p:nvPr/>
          </p:nvSpPr>
          <p:spPr bwMode="auto">
            <a:xfrm>
              <a:off x="7736001" y="4564871"/>
              <a:ext cx="504322" cy="402181"/>
            </a:xfrm>
            <a:custGeom>
              <a:avLst/>
              <a:gdLst>
                <a:gd name="T0" fmla="*/ 1238 w 1238"/>
                <a:gd name="T1" fmla="*/ 579 h 986"/>
                <a:gd name="T2" fmla="*/ 424 w 1238"/>
                <a:gd name="T3" fmla="*/ 579 h 986"/>
                <a:gd name="T4" fmla="*/ 443 w 1238"/>
                <a:gd name="T5" fmla="*/ 209 h 986"/>
                <a:gd name="T6" fmla="*/ 357 w 1238"/>
                <a:gd name="T7" fmla="*/ 223 h 986"/>
                <a:gd name="T8" fmla="*/ 329 w 1238"/>
                <a:gd name="T9" fmla="*/ 254 h 986"/>
                <a:gd name="T10" fmla="*/ 441 w 1238"/>
                <a:gd name="T11" fmla="*/ 316 h 986"/>
                <a:gd name="T12" fmla="*/ 311 w 1238"/>
                <a:gd name="T13" fmla="*/ 0 h 986"/>
                <a:gd name="T14" fmla="*/ 311 w 1238"/>
                <a:gd name="T15" fmla="*/ 620 h 986"/>
                <a:gd name="T16" fmla="*/ 367 w 1238"/>
                <a:gd name="T17" fmla="*/ 550 h 986"/>
                <a:gd name="T18" fmla="*/ 329 w 1238"/>
                <a:gd name="T19" fmla="*/ 473 h 986"/>
                <a:gd name="T20" fmla="*/ 295 w 1238"/>
                <a:gd name="T21" fmla="*/ 516 h 986"/>
                <a:gd name="T22" fmla="*/ 168 w 1238"/>
                <a:gd name="T23" fmla="*/ 370 h 986"/>
                <a:gd name="T24" fmla="*/ 295 w 1238"/>
                <a:gd name="T25" fmla="*/ 410 h 986"/>
                <a:gd name="T26" fmla="*/ 229 w 1238"/>
                <a:gd name="T27" fmla="*/ 307 h 986"/>
                <a:gd name="T28" fmla="*/ 295 w 1238"/>
                <a:gd name="T29" fmla="*/ 127 h 986"/>
                <a:gd name="T30" fmla="*/ 329 w 1238"/>
                <a:gd name="T31" fmla="*/ 104 h 986"/>
                <a:gd name="T32" fmla="*/ 443 w 1238"/>
                <a:gd name="T33" fmla="*/ 209 h 986"/>
                <a:gd name="T34" fmla="*/ 295 w 1238"/>
                <a:gd name="T35" fmla="*/ 186 h 986"/>
                <a:gd name="T36" fmla="*/ 295 w 1238"/>
                <a:gd name="T37" fmla="*/ 245 h 986"/>
                <a:gd name="T38" fmla="*/ 329 w 1238"/>
                <a:gd name="T39" fmla="*/ 413 h 986"/>
                <a:gd name="T40" fmla="*/ 357 w 1238"/>
                <a:gd name="T41" fmla="*/ 398 h 986"/>
                <a:gd name="T42" fmla="*/ 359 w 1238"/>
                <a:gd name="T43" fmla="*/ 356 h 986"/>
                <a:gd name="T44" fmla="*/ 329 w 1238"/>
                <a:gd name="T45" fmla="*/ 413 h 986"/>
                <a:gd name="T46" fmla="*/ 854 w 1238"/>
                <a:gd name="T47" fmla="*/ 713 h 986"/>
                <a:gd name="T48" fmla="*/ 904 w 1238"/>
                <a:gd name="T49" fmla="*/ 665 h 986"/>
                <a:gd name="T50" fmla="*/ 854 w 1238"/>
                <a:gd name="T51" fmla="*/ 617 h 986"/>
                <a:gd name="T52" fmla="*/ 810 w 1238"/>
                <a:gd name="T53" fmla="*/ 416 h 986"/>
                <a:gd name="T54" fmla="*/ 784 w 1238"/>
                <a:gd name="T55" fmla="*/ 477 h 986"/>
                <a:gd name="T56" fmla="*/ 810 w 1238"/>
                <a:gd name="T57" fmla="*/ 416 h 986"/>
                <a:gd name="T58" fmla="*/ 1004 w 1238"/>
                <a:gd name="T59" fmla="*/ 447 h 986"/>
                <a:gd name="T60" fmla="*/ 854 w 1238"/>
                <a:gd name="T61" fmla="*/ 418 h 986"/>
                <a:gd name="T62" fmla="*/ 977 w 1238"/>
                <a:gd name="T63" fmla="*/ 557 h 986"/>
                <a:gd name="T64" fmla="*/ 854 w 1238"/>
                <a:gd name="T65" fmla="*/ 792 h 986"/>
                <a:gd name="T66" fmla="*/ 810 w 1238"/>
                <a:gd name="T67" fmla="*/ 849 h 986"/>
                <a:gd name="T68" fmla="*/ 643 w 1238"/>
                <a:gd name="T69" fmla="*/ 658 h 986"/>
                <a:gd name="T70" fmla="*/ 810 w 1238"/>
                <a:gd name="T71" fmla="*/ 710 h 986"/>
                <a:gd name="T72" fmla="*/ 724 w 1238"/>
                <a:gd name="T73" fmla="*/ 575 h 986"/>
                <a:gd name="T74" fmla="*/ 810 w 1238"/>
                <a:gd name="T75" fmla="*/ 339 h 986"/>
                <a:gd name="T76" fmla="*/ 854 w 1238"/>
                <a:gd name="T77" fmla="*/ 309 h 986"/>
                <a:gd name="T78" fmla="*/ 1004 w 1238"/>
                <a:gd name="T79" fmla="*/ 447 h 9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38" h="986">
                  <a:moveTo>
                    <a:pt x="831" y="172"/>
                  </a:moveTo>
                  <a:cubicBezTo>
                    <a:pt x="1055" y="172"/>
                    <a:pt x="1238" y="354"/>
                    <a:pt x="1238" y="579"/>
                  </a:cubicBezTo>
                  <a:cubicBezTo>
                    <a:pt x="1238" y="804"/>
                    <a:pt x="1055" y="986"/>
                    <a:pt x="831" y="986"/>
                  </a:cubicBezTo>
                  <a:cubicBezTo>
                    <a:pt x="606" y="986"/>
                    <a:pt x="424" y="804"/>
                    <a:pt x="424" y="579"/>
                  </a:cubicBezTo>
                  <a:cubicBezTo>
                    <a:pt x="424" y="354"/>
                    <a:pt x="606" y="172"/>
                    <a:pt x="831" y="172"/>
                  </a:cubicBezTo>
                  <a:close/>
                  <a:moveTo>
                    <a:pt x="443" y="209"/>
                  </a:moveTo>
                  <a:lnTo>
                    <a:pt x="443" y="209"/>
                  </a:lnTo>
                  <a:lnTo>
                    <a:pt x="357" y="223"/>
                  </a:lnTo>
                  <a:cubicBezTo>
                    <a:pt x="350" y="204"/>
                    <a:pt x="346" y="197"/>
                    <a:pt x="329" y="187"/>
                  </a:cubicBezTo>
                  <a:lnTo>
                    <a:pt x="329" y="254"/>
                  </a:lnTo>
                  <a:cubicBezTo>
                    <a:pt x="375" y="266"/>
                    <a:pt x="406" y="279"/>
                    <a:pt x="422" y="293"/>
                  </a:cubicBezTo>
                  <a:cubicBezTo>
                    <a:pt x="430" y="300"/>
                    <a:pt x="436" y="308"/>
                    <a:pt x="441" y="316"/>
                  </a:cubicBezTo>
                  <a:cubicBezTo>
                    <a:pt x="480" y="260"/>
                    <a:pt x="533" y="215"/>
                    <a:pt x="594" y="185"/>
                  </a:cubicBezTo>
                  <a:cubicBezTo>
                    <a:pt x="546" y="76"/>
                    <a:pt x="437" y="0"/>
                    <a:pt x="311" y="0"/>
                  </a:cubicBezTo>
                  <a:cubicBezTo>
                    <a:pt x="139" y="0"/>
                    <a:pt x="0" y="139"/>
                    <a:pt x="0" y="310"/>
                  </a:cubicBezTo>
                  <a:cubicBezTo>
                    <a:pt x="0" y="481"/>
                    <a:pt x="139" y="620"/>
                    <a:pt x="311" y="620"/>
                  </a:cubicBezTo>
                  <a:cubicBezTo>
                    <a:pt x="331" y="620"/>
                    <a:pt x="352" y="618"/>
                    <a:pt x="372" y="614"/>
                  </a:cubicBezTo>
                  <a:cubicBezTo>
                    <a:pt x="368" y="593"/>
                    <a:pt x="367" y="572"/>
                    <a:pt x="367" y="550"/>
                  </a:cubicBezTo>
                  <a:cubicBezTo>
                    <a:pt x="367" y="521"/>
                    <a:pt x="370" y="493"/>
                    <a:pt x="376" y="465"/>
                  </a:cubicBezTo>
                  <a:cubicBezTo>
                    <a:pt x="361" y="470"/>
                    <a:pt x="345" y="472"/>
                    <a:pt x="329" y="473"/>
                  </a:cubicBezTo>
                  <a:lnTo>
                    <a:pt x="329" y="516"/>
                  </a:lnTo>
                  <a:lnTo>
                    <a:pt x="295" y="516"/>
                  </a:lnTo>
                  <a:lnTo>
                    <a:pt x="295" y="473"/>
                  </a:lnTo>
                  <a:cubicBezTo>
                    <a:pt x="226" y="467"/>
                    <a:pt x="180" y="440"/>
                    <a:pt x="168" y="370"/>
                  </a:cubicBezTo>
                  <a:lnTo>
                    <a:pt x="261" y="359"/>
                  </a:lnTo>
                  <a:cubicBezTo>
                    <a:pt x="265" y="385"/>
                    <a:pt x="271" y="398"/>
                    <a:pt x="295" y="410"/>
                  </a:cubicBezTo>
                  <a:lnTo>
                    <a:pt x="295" y="329"/>
                  </a:lnTo>
                  <a:cubicBezTo>
                    <a:pt x="264" y="320"/>
                    <a:pt x="242" y="313"/>
                    <a:pt x="229" y="307"/>
                  </a:cubicBezTo>
                  <a:cubicBezTo>
                    <a:pt x="173" y="279"/>
                    <a:pt x="166" y="200"/>
                    <a:pt x="210" y="157"/>
                  </a:cubicBezTo>
                  <a:cubicBezTo>
                    <a:pt x="229" y="139"/>
                    <a:pt x="257" y="129"/>
                    <a:pt x="295" y="127"/>
                  </a:cubicBezTo>
                  <a:lnTo>
                    <a:pt x="295" y="104"/>
                  </a:lnTo>
                  <a:lnTo>
                    <a:pt x="329" y="104"/>
                  </a:lnTo>
                  <a:lnTo>
                    <a:pt x="329" y="127"/>
                  </a:lnTo>
                  <a:cubicBezTo>
                    <a:pt x="384" y="130"/>
                    <a:pt x="430" y="151"/>
                    <a:pt x="443" y="209"/>
                  </a:cubicBezTo>
                  <a:close/>
                  <a:moveTo>
                    <a:pt x="295" y="186"/>
                  </a:moveTo>
                  <a:lnTo>
                    <a:pt x="295" y="186"/>
                  </a:lnTo>
                  <a:cubicBezTo>
                    <a:pt x="274" y="193"/>
                    <a:pt x="259" y="212"/>
                    <a:pt x="275" y="233"/>
                  </a:cubicBezTo>
                  <a:cubicBezTo>
                    <a:pt x="279" y="238"/>
                    <a:pt x="285" y="242"/>
                    <a:pt x="295" y="245"/>
                  </a:cubicBezTo>
                  <a:lnTo>
                    <a:pt x="295" y="186"/>
                  </a:lnTo>
                  <a:close/>
                  <a:moveTo>
                    <a:pt x="329" y="413"/>
                  </a:moveTo>
                  <a:lnTo>
                    <a:pt x="329" y="413"/>
                  </a:lnTo>
                  <a:cubicBezTo>
                    <a:pt x="342" y="410"/>
                    <a:pt x="351" y="405"/>
                    <a:pt x="357" y="398"/>
                  </a:cubicBezTo>
                  <a:cubicBezTo>
                    <a:pt x="363" y="392"/>
                    <a:pt x="366" y="384"/>
                    <a:pt x="366" y="376"/>
                  </a:cubicBezTo>
                  <a:cubicBezTo>
                    <a:pt x="366" y="368"/>
                    <a:pt x="364" y="362"/>
                    <a:pt x="359" y="356"/>
                  </a:cubicBezTo>
                  <a:cubicBezTo>
                    <a:pt x="354" y="350"/>
                    <a:pt x="344" y="344"/>
                    <a:pt x="329" y="339"/>
                  </a:cubicBezTo>
                  <a:lnTo>
                    <a:pt x="329" y="413"/>
                  </a:lnTo>
                  <a:close/>
                  <a:moveTo>
                    <a:pt x="854" y="713"/>
                  </a:moveTo>
                  <a:lnTo>
                    <a:pt x="854" y="713"/>
                  </a:lnTo>
                  <a:cubicBezTo>
                    <a:pt x="871" y="710"/>
                    <a:pt x="884" y="703"/>
                    <a:pt x="892" y="695"/>
                  </a:cubicBezTo>
                  <a:cubicBezTo>
                    <a:pt x="900" y="686"/>
                    <a:pt x="904" y="676"/>
                    <a:pt x="904" y="665"/>
                  </a:cubicBezTo>
                  <a:cubicBezTo>
                    <a:pt x="904" y="656"/>
                    <a:pt x="901" y="647"/>
                    <a:pt x="894" y="639"/>
                  </a:cubicBezTo>
                  <a:cubicBezTo>
                    <a:pt x="887" y="631"/>
                    <a:pt x="874" y="624"/>
                    <a:pt x="854" y="617"/>
                  </a:cubicBezTo>
                  <a:lnTo>
                    <a:pt x="854" y="713"/>
                  </a:lnTo>
                  <a:close/>
                  <a:moveTo>
                    <a:pt x="810" y="416"/>
                  </a:moveTo>
                  <a:lnTo>
                    <a:pt x="810" y="416"/>
                  </a:lnTo>
                  <a:cubicBezTo>
                    <a:pt x="783" y="426"/>
                    <a:pt x="763" y="451"/>
                    <a:pt x="784" y="477"/>
                  </a:cubicBezTo>
                  <a:cubicBezTo>
                    <a:pt x="789" y="484"/>
                    <a:pt x="798" y="489"/>
                    <a:pt x="810" y="494"/>
                  </a:cubicBezTo>
                  <a:lnTo>
                    <a:pt x="810" y="416"/>
                  </a:lnTo>
                  <a:close/>
                  <a:moveTo>
                    <a:pt x="1004" y="447"/>
                  </a:moveTo>
                  <a:lnTo>
                    <a:pt x="1004" y="447"/>
                  </a:lnTo>
                  <a:lnTo>
                    <a:pt x="892" y="464"/>
                  </a:lnTo>
                  <a:cubicBezTo>
                    <a:pt x="883" y="440"/>
                    <a:pt x="877" y="430"/>
                    <a:pt x="854" y="418"/>
                  </a:cubicBezTo>
                  <a:lnTo>
                    <a:pt x="854" y="505"/>
                  </a:lnTo>
                  <a:cubicBezTo>
                    <a:pt x="916" y="521"/>
                    <a:pt x="956" y="539"/>
                    <a:pt x="977" y="557"/>
                  </a:cubicBezTo>
                  <a:cubicBezTo>
                    <a:pt x="1043" y="616"/>
                    <a:pt x="1024" y="719"/>
                    <a:pt x="953" y="765"/>
                  </a:cubicBezTo>
                  <a:cubicBezTo>
                    <a:pt x="925" y="783"/>
                    <a:pt x="892" y="791"/>
                    <a:pt x="854" y="792"/>
                  </a:cubicBezTo>
                  <a:lnTo>
                    <a:pt x="854" y="849"/>
                  </a:lnTo>
                  <a:lnTo>
                    <a:pt x="810" y="849"/>
                  </a:lnTo>
                  <a:lnTo>
                    <a:pt x="810" y="792"/>
                  </a:lnTo>
                  <a:cubicBezTo>
                    <a:pt x="720" y="784"/>
                    <a:pt x="660" y="750"/>
                    <a:pt x="643" y="658"/>
                  </a:cubicBezTo>
                  <a:lnTo>
                    <a:pt x="765" y="644"/>
                  </a:lnTo>
                  <a:cubicBezTo>
                    <a:pt x="772" y="677"/>
                    <a:pt x="779" y="695"/>
                    <a:pt x="810" y="710"/>
                  </a:cubicBezTo>
                  <a:lnTo>
                    <a:pt x="810" y="604"/>
                  </a:lnTo>
                  <a:cubicBezTo>
                    <a:pt x="770" y="593"/>
                    <a:pt x="741" y="583"/>
                    <a:pt x="724" y="575"/>
                  </a:cubicBezTo>
                  <a:cubicBezTo>
                    <a:pt x="650" y="539"/>
                    <a:pt x="641" y="434"/>
                    <a:pt x="699" y="379"/>
                  </a:cubicBezTo>
                  <a:cubicBezTo>
                    <a:pt x="724" y="355"/>
                    <a:pt x="761" y="341"/>
                    <a:pt x="810" y="339"/>
                  </a:cubicBezTo>
                  <a:lnTo>
                    <a:pt x="810" y="309"/>
                  </a:lnTo>
                  <a:lnTo>
                    <a:pt x="854" y="309"/>
                  </a:lnTo>
                  <a:lnTo>
                    <a:pt x="854" y="339"/>
                  </a:lnTo>
                  <a:cubicBezTo>
                    <a:pt x="927" y="343"/>
                    <a:pt x="987" y="370"/>
                    <a:pt x="1004" y="447"/>
                  </a:cubicBezTo>
                  <a:close/>
                </a:path>
              </a:pathLst>
            </a:custGeom>
            <a:solidFill>
              <a:srgbClr val="F8AD94"/>
            </a:solidFill>
            <a:ln>
              <a:noFill/>
            </a:ln>
          </p:spPr>
          <p:txBody>
            <a:bodyPr vert="horz" wrap="square" lIns="91440" tIns="45720" rIns="91440" bIns="45720" numCol="1" anchor="t" anchorCtr="0" compatLnSpc="1">
              <a:prstTxWarp prst="textNoShape">
                <a:avLst/>
              </a:prstTxWarp>
            </a:bodyPr>
            <a:lstStyle/>
            <a:p>
              <a:endParaRPr lang="zh-CN" altLang="en-US">
                <a:solidFill>
                  <a:schemeClr val="accent2"/>
                </a:solidFill>
              </a:endParaRPr>
            </a:p>
          </p:txBody>
        </p:sp>
        <p:sp>
          <p:nvSpPr>
            <p:cNvPr id="37" name="Rectangle 42"/>
            <p:cNvSpPr/>
            <p:nvPr/>
          </p:nvSpPr>
          <p:spPr>
            <a:xfrm>
              <a:off x="6116657" y="4640638"/>
              <a:ext cx="1092455" cy="512281"/>
            </a:xfrm>
            <a:prstGeom prst="rect">
              <a:avLst/>
            </a:prstGeom>
            <a:noFill/>
            <a:ln w="12700" cap="flat" cmpd="sng" algn="ctr">
              <a:noFill/>
              <a:prstDash val="solid"/>
            </a:ln>
            <a:effectLst/>
          </p:spPr>
          <p:txBody>
            <a:bodyPr lIns="91440" tIns="0" rIns="91440" bIns="0" rtlCol="0" anchor="t"/>
            <a:lstStyle/>
            <a:p>
              <a:pPr algn="r"/>
              <a:r>
                <a:rPr lang="en-US" altLang="zh-CN" sz="2000" dirty="0">
                  <a:solidFill>
                    <a:schemeClr val="bg1"/>
                  </a:solidFill>
                  <a:latin typeface="Arial" panose="020B0604020202020204" pitchFamily="34" charset="0"/>
                  <a:cs typeface="Arial" panose="020B0604020202020204" pitchFamily="34" charset="0"/>
                </a:rPr>
                <a:t>  </a:t>
              </a:r>
            </a:p>
            <a:p>
              <a:pPr algn="r"/>
              <a:r>
                <a:rPr lang="en-US" altLang="zh-CN" sz="2000" b="1" dirty="0">
                  <a:solidFill>
                    <a:schemeClr val="bg1"/>
                  </a:solidFill>
                  <a:latin typeface="Arial" panose="020B0604020202020204" pitchFamily="34" charset="0"/>
                  <a:cs typeface="Arial" panose="020B0604020202020204" pitchFamily="34" charset="0"/>
                </a:rPr>
                <a:t>   </a:t>
              </a:r>
              <a:endParaRPr lang="zh-CN" altLang="en-US" sz="2000" b="1" dirty="0">
                <a:solidFill>
                  <a:schemeClr val="bg1"/>
                </a:solidFill>
                <a:latin typeface="Arial" panose="020B0604020202020204" pitchFamily="34" charset="0"/>
                <a:cs typeface="Arial" panose="020B0604020202020204" pitchFamily="34" charset="0"/>
              </a:endParaRPr>
            </a:p>
          </p:txBody>
        </p:sp>
      </p:grpSp>
      <p:grpSp>
        <p:nvGrpSpPr>
          <p:cNvPr id="2" name="组合 1"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GrpSpPr/>
          <p:nvPr/>
        </p:nvGrpSpPr>
        <p:grpSpPr>
          <a:xfrm>
            <a:off x="5220363" y="2000194"/>
            <a:ext cx="1792588" cy="2765770"/>
            <a:chOff x="5204834" y="2000194"/>
            <a:chExt cx="1792588" cy="2765770"/>
          </a:xfrm>
        </p:grpSpPr>
        <p:sp>
          <p:nvSpPr>
            <p:cNvPr id="18" name="任意多边形 17"/>
            <p:cNvSpPr>
              <a:spLocks noChangeAspect="1"/>
            </p:cNvSpPr>
            <p:nvPr/>
          </p:nvSpPr>
          <p:spPr>
            <a:xfrm>
              <a:off x="5204834" y="2000194"/>
              <a:ext cx="1792588" cy="2765770"/>
            </a:xfrm>
            <a:custGeom>
              <a:avLst/>
              <a:gdLst>
                <a:gd name="connsiteX0" fmla="*/ 752620 w 1505240"/>
                <a:gd name="connsiteY0" fmla="*/ 0 h 2322423"/>
                <a:gd name="connsiteX1" fmla="*/ 1505240 w 1505240"/>
                <a:gd name="connsiteY1" fmla="*/ 752620 h 2322423"/>
                <a:gd name="connsiteX2" fmla="*/ 1446095 w 1505240"/>
                <a:gd name="connsiteY2" fmla="*/ 1045574 h 2322423"/>
                <a:gd name="connsiteX3" fmla="*/ 1426537 w 1505240"/>
                <a:gd name="connsiteY3" fmla="*/ 1081607 h 2322423"/>
                <a:gd name="connsiteX4" fmla="*/ 1430918 w 1505240"/>
                <a:gd name="connsiteY4" fmla="*/ 1081607 h 2322423"/>
                <a:gd name="connsiteX5" fmla="*/ 1390137 w 1505240"/>
                <a:gd name="connsiteY5" fmla="*/ 1177352 h 2322423"/>
                <a:gd name="connsiteX6" fmla="*/ 752620 w 1505240"/>
                <a:gd name="connsiteY6" fmla="*/ 2322423 h 2322423"/>
                <a:gd name="connsiteX7" fmla="*/ 115103 w 1505240"/>
                <a:gd name="connsiteY7" fmla="*/ 1177352 h 2322423"/>
                <a:gd name="connsiteX8" fmla="*/ 74322 w 1505240"/>
                <a:gd name="connsiteY8" fmla="*/ 1081607 h 2322423"/>
                <a:gd name="connsiteX9" fmla="*/ 78703 w 1505240"/>
                <a:gd name="connsiteY9" fmla="*/ 1081607 h 2322423"/>
                <a:gd name="connsiteX10" fmla="*/ 59145 w 1505240"/>
                <a:gd name="connsiteY10" fmla="*/ 1045574 h 2322423"/>
                <a:gd name="connsiteX11" fmla="*/ 0 w 1505240"/>
                <a:gd name="connsiteY11" fmla="*/ 752620 h 2322423"/>
                <a:gd name="connsiteX12" fmla="*/ 752620 w 1505240"/>
                <a:gd name="connsiteY12" fmla="*/ 0 h 2322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05240" h="2322423">
                  <a:moveTo>
                    <a:pt x="752620" y="0"/>
                  </a:moveTo>
                  <a:cubicBezTo>
                    <a:pt x="1168281" y="0"/>
                    <a:pt x="1505240" y="336959"/>
                    <a:pt x="1505240" y="752620"/>
                  </a:cubicBezTo>
                  <a:cubicBezTo>
                    <a:pt x="1505240" y="856535"/>
                    <a:pt x="1484180" y="955532"/>
                    <a:pt x="1446095" y="1045574"/>
                  </a:cubicBezTo>
                  <a:lnTo>
                    <a:pt x="1426537" y="1081607"/>
                  </a:lnTo>
                  <a:lnTo>
                    <a:pt x="1430918" y="1081607"/>
                  </a:lnTo>
                  <a:lnTo>
                    <a:pt x="1390137" y="1177352"/>
                  </a:lnTo>
                  <a:cubicBezTo>
                    <a:pt x="1254093" y="1482617"/>
                    <a:pt x="1075327" y="1830597"/>
                    <a:pt x="752620" y="2322423"/>
                  </a:cubicBezTo>
                  <a:cubicBezTo>
                    <a:pt x="429913" y="1830597"/>
                    <a:pt x="251148" y="1482617"/>
                    <a:pt x="115103" y="1177352"/>
                  </a:cubicBezTo>
                  <a:lnTo>
                    <a:pt x="74322" y="1081607"/>
                  </a:lnTo>
                  <a:lnTo>
                    <a:pt x="78703" y="1081607"/>
                  </a:lnTo>
                  <a:lnTo>
                    <a:pt x="59145" y="1045574"/>
                  </a:lnTo>
                  <a:cubicBezTo>
                    <a:pt x="21060" y="955532"/>
                    <a:pt x="0" y="856535"/>
                    <a:pt x="0" y="752620"/>
                  </a:cubicBezTo>
                  <a:cubicBezTo>
                    <a:pt x="0" y="336959"/>
                    <a:pt x="336959" y="0"/>
                    <a:pt x="752620" y="0"/>
                  </a:cubicBezTo>
                  <a:close/>
                </a:path>
              </a:pathLst>
            </a:custGeom>
            <a:solidFill>
              <a:srgbClr val="F7798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38" name="Rectangle 42"/>
            <p:cNvSpPr/>
            <p:nvPr/>
          </p:nvSpPr>
          <p:spPr>
            <a:xfrm>
              <a:off x="5384205" y="3701159"/>
              <a:ext cx="1092455" cy="512281"/>
            </a:xfrm>
            <a:prstGeom prst="rect">
              <a:avLst/>
            </a:prstGeom>
            <a:noFill/>
            <a:ln w="12700" cap="flat" cmpd="sng" algn="ctr">
              <a:noFill/>
              <a:prstDash val="solid"/>
            </a:ln>
            <a:effectLst/>
          </p:spPr>
          <p:txBody>
            <a:bodyPr lIns="91440" tIns="0" rIns="91440" bIns="0" rtlCol="0" anchor="t"/>
            <a:lstStyle/>
            <a:p>
              <a:pPr algn="r"/>
              <a:r>
                <a:rPr lang="en-US" altLang="zh-CN" sz="2000" dirty="0">
                  <a:solidFill>
                    <a:schemeClr val="bg1"/>
                  </a:solidFill>
                  <a:latin typeface="Arial" panose="020B0604020202020204" pitchFamily="34" charset="0"/>
                  <a:cs typeface="Arial" panose="020B0604020202020204" pitchFamily="34" charset="0"/>
                </a:rPr>
                <a:t>  </a:t>
              </a:r>
            </a:p>
            <a:p>
              <a:pPr algn="r"/>
              <a:r>
                <a:rPr lang="en-US" altLang="zh-CN" sz="2000" b="1" dirty="0">
                  <a:solidFill>
                    <a:schemeClr val="bg1"/>
                  </a:solidFill>
                  <a:latin typeface="Arial" panose="020B0604020202020204" pitchFamily="34" charset="0"/>
                  <a:cs typeface="Arial" panose="020B0604020202020204" pitchFamily="34" charset="0"/>
                </a:rPr>
                <a:t>   </a:t>
              </a:r>
              <a:endParaRPr lang="zh-CN" altLang="en-US" sz="2000" b="1" dirty="0">
                <a:solidFill>
                  <a:schemeClr val="bg1"/>
                </a:solidFill>
                <a:latin typeface="Arial" panose="020B0604020202020204" pitchFamily="34" charset="0"/>
                <a:cs typeface="Arial" panose="020B0604020202020204" pitchFamily="34" charset="0"/>
              </a:endParaRPr>
            </a:p>
          </p:txBody>
        </p:sp>
      </p:grpSp>
      <p:cxnSp>
        <p:nvCxnSpPr>
          <p:cNvPr id="21" name="直接连接符 20"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CxnSpPr/>
          <p:nvPr/>
        </p:nvCxnSpPr>
        <p:spPr>
          <a:xfrm>
            <a:off x="3246637" y="1273629"/>
            <a:ext cx="5770860"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24" name="文本框 23"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txBox="1"/>
          <p:nvPr/>
        </p:nvSpPr>
        <p:spPr>
          <a:xfrm>
            <a:off x="3994977" y="518656"/>
            <a:ext cx="3416320" cy="523220"/>
          </a:xfrm>
          <a:prstGeom prst="rect">
            <a:avLst/>
          </a:prstGeom>
          <a:noFill/>
        </p:spPr>
        <p:txBody>
          <a:bodyPr wrap="none" rtlCol="0">
            <a:spAutoFit/>
          </a:bodyPr>
          <a:lstStyle/>
          <a:p>
            <a:r>
              <a:rPr lang="zh-CN" altLang="en-US" sz="2800" dirty="0">
                <a:latin typeface="KaiTi" panose="02010609060101010101" pitchFamily="49" charset="-122"/>
                <a:ea typeface="KaiTi" panose="02010609060101010101" pitchFamily="49" charset="-122"/>
              </a:rPr>
              <a:t>三、背景调查的操作</a:t>
            </a:r>
            <a:endParaRPr lang="en-US" altLang="zh-CN" sz="2800" b="1" spc="500" dirty="0">
              <a:solidFill>
                <a:schemeClr val="bg1">
                  <a:lumMod val="50000"/>
                </a:schemeClr>
              </a:solidFill>
              <a:latin typeface="KaiTi" panose="02010609060101010101" pitchFamily="49" charset="-122"/>
              <a:ea typeface="KaiTi" panose="02010609060101010101" pitchFamily="49" charset="-122"/>
              <a:cs typeface="Arial" panose="020B0604020202020204" pitchFamily="34" charset="0"/>
            </a:endParaRPr>
          </a:p>
        </p:txBody>
      </p:sp>
      <p:sp>
        <p:nvSpPr>
          <p:cNvPr id="40" name="椭圆 39"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flipH="1">
            <a:off x="2686180" y="813581"/>
            <a:ext cx="157493" cy="157493"/>
          </a:xfrm>
          <a:prstGeom prst="ellipse">
            <a:avLst/>
          </a:prstGeom>
          <a:solidFill>
            <a:srgbClr val="D06F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1" name="椭圆 40"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flipH="1">
            <a:off x="2686180" y="335956"/>
            <a:ext cx="321030" cy="321030"/>
          </a:xfrm>
          <a:prstGeom prst="ellipse">
            <a:avLst/>
          </a:prstGeom>
          <a:solidFill>
            <a:srgbClr val="966481"/>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2" name="椭圆 41"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flipH="1">
            <a:off x="2991678" y="806317"/>
            <a:ext cx="219803" cy="219803"/>
          </a:xfrm>
          <a:prstGeom prst="ellipse">
            <a:avLst/>
          </a:prstGeom>
          <a:solidFill>
            <a:srgbClr val="365B7C"/>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3" name="椭圆 42"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flipH="1">
            <a:off x="2031169" y="697840"/>
            <a:ext cx="164852" cy="164852"/>
          </a:xfrm>
          <a:prstGeom prst="ellipse">
            <a:avLst/>
          </a:prstGeom>
          <a:solidFill>
            <a:srgbClr val="F779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4" name="椭圆 43"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9354354" y="755438"/>
            <a:ext cx="157493" cy="157493"/>
          </a:xfrm>
          <a:prstGeom prst="ellipse">
            <a:avLst/>
          </a:prstGeom>
          <a:solidFill>
            <a:srgbClr val="D06F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5" name="椭圆 44"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9190817" y="277813"/>
            <a:ext cx="321030" cy="321030"/>
          </a:xfrm>
          <a:prstGeom prst="ellipse">
            <a:avLst/>
          </a:prstGeom>
          <a:solidFill>
            <a:srgbClr val="966481"/>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6" name="椭圆 45"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a:off x="8986546" y="748174"/>
            <a:ext cx="219803" cy="219803"/>
          </a:xfrm>
          <a:prstGeom prst="ellipse">
            <a:avLst/>
          </a:prstGeom>
          <a:solidFill>
            <a:srgbClr val="365B7C"/>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7" name="椭圆 46"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a:off x="10002006" y="639697"/>
            <a:ext cx="164852" cy="164852"/>
          </a:xfrm>
          <a:prstGeom prst="ellipse">
            <a:avLst/>
          </a:prstGeom>
          <a:solidFill>
            <a:srgbClr val="F779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e7d195523061f1c0"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hidden="1"/>
          <p:cNvSpPr txBox="1"/>
          <p:nvPr/>
        </p:nvSpPr>
        <p:spPr>
          <a:xfrm>
            <a:off x="-355600" y="1803400"/>
            <a:ext cx="293927" cy="1016000"/>
          </a:xfrm>
          <a:prstGeom prst="rect">
            <a:avLst/>
          </a:prstGeom>
          <a:noFill/>
        </p:spPr>
        <p:txBody>
          <a:bodyPr vert="wordArtVert" rtlCol="0">
            <a:spAutoFit/>
          </a:bodyPr>
          <a:lstStyle/>
          <a:p>
            <a:r>
              <a:rPr lang="en-US" altLang="zh-CN" sz="100"/>
              <a:t>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a:t>
            </a:r>
            <a:endParaRPr lang="zh-CN" altLang="en-US" sz="100"/>
          </a:p>
        </p:txBody>
      </p:sp>
      <p:sp>
        <p:nvSpPr>
          <p:cNvPr id="8" name="矩形 7"/>
          <p:cNvSpPr/>
          <p:nvPr/>
        </p:nvSpPr>
        <p:spPr>
          <a:xfrm>
            <a:off x="3517405" y="4345846"/>
            <a:ext cx="1774230" cy="840230"/>
          </a:xfrm>
          <a:prstGeom prst="rect">
            <a:avLst/>
          </a:prstGeom>
        </p:spPr>
        <p:txBody>
          <a:bodyPr wrap="square">
            <a:spAutoFit/>
          </a:bodyPr>
          <a:lstStyle/>
          <a:p>
            <a:pPr>
              <a:lnSpc>
                <a:spcPct val="90000"/>
              </a:lnSpc>
            </a:pPr>
            <a:r>
              <a:rPr lang="en-US" altLang="zh-CN" dirty="0">
                <a:latin typeface="KaiTi" panose="02010609060101010101" pitchFamily="49" charset="-122"/>
                <a:ea typeface="KaiTi" panose="02010609060101010101" pitchFamily="49" charset="-122"/>
              </a:rPr>
              <a:t>(2)</a:t>
            </a:r>
            <a:r>
              <a:rPr lang="zh-CN" altLang="en-US" dirty="0">
                <a:latin typeface="KaiTi" panose="02010609060101010101" pitchFamily="49" charset="-122"/>
                <a:ea typeface="KaiTi" panose="02010609060101010101" pitchFamily="49" charset="-122"/>
              </a:rPr>
              <a:t>通过工作分析确定对某岗位的调查内容 </a:t>
            </a:r>
          </a:p>
        </p:txBody>
      </p:sp>
      <p:sp>
        <p:nvSpPr>
          <p:cNvPr id="9" name="矩形 8"/>
          <p:cNvSpPr/>
          <p:nvPr/>
        </p:nvSpPr>
        <p:spPr>
          <a:xfrm>
            <a:off x="7209113" y="3756982"/>
            <a:ext cx="2875320" cy="2142125"/>
          </a:xfrm>
          <a:prstGeom prst="rect">
            <a:avLst/>
          </a:prstGeom>
        </p:spPr>
        <p:txBody>
          <a:bodyPr wrap="square">
            <a:spAutoFit/>
          </a:bodyPr>
          <a:lstStyle/>
          <a:p>
            <a:pPr>
              <a:lnSpc>
                <a:spcPct val="90000"/>
              </a:lnSpc>
            </a:pPr>
            <a:r>
              <a:rPr lang="en-US" altLang="zh-CN" dirty="0">
                <a:latin typeface="KaiTi" panose="02010609060101010101" pitchFamily="49" charset="-122"/>
                <a:ea typeface="KaiTi" panose="02010609060101010101" pitchFamily="49" charset="-122"/>
              </a:rPr>
              <a:t>(3)</a:t>
            </a:r>
            <a:r>
              <a:rPr lang="zh-CN" altLang="en-US" dirty="0">
                <a:latin typeface="KaiTi" panose="02010609060101010101" pitchFamily="49" charset="-122"/>
                <a:ea typeface="KaiTi" panose="02010609060101010101" pitchFamily="49" charset="-122"/>
              </a:rPr>
              <a:t>在确定了调查的内容后</a:t>
            </a:r>
            <a:r>
              <a:rPr lang="en-US" altLang="zh-CN" dirty="0">
                <a:latin typeface="KaiTi" panose="02010609060101010101" pitchFamily="49" charset="-122"/>
                <a:ea typeface="KaiTi" panose="02010609060101010101" pitchFamily="49" charset="-122"/>
              </a:rPr>
              <a:t>,</a:t>
            </a:r>
            <a:r>
              <a:rPr lang="zh-CN" altLang="en-US" dirty="0">
                <a:latin typeface="KaiTi" panose="02010609060101010101" pitchFamily="49" charset="-122"/>
                <a:ea typeface="KaiTi" panose="02010609060101010101" pitchFamily="49" charset="-122"/>
              </a:rPr>
              <a:t>可采用以下方法进行核实 </a:t>
            </a:r>
            <a:endParaRPr lang="en-US" altLang="zh-CN" dirty="0">
              <a:latin typeface="KaiTi" panose="02010609060101010101" pitchFamily="49" charset="-122"/>
              <a:ea typeface="KaiTi" panose="02010609060101010101" pitchFamily="49" charset="-122"/>
            </a:endParaRPr>
          </a:p>
          <a:p>
            <a:pPr>
              <a:lnSpc>
                <a:spcPct val="90000"/>
              </a:lnSpc>
            </a:pPr>
            <a:r>
              <a:rPr lang="en-US" altLang="zh-CN" sz="1600" dirty="0">
                <a:latin typeface="KaiTi" panose="02010609060101010101" pitchFamily="49" charset="-122"/>
                <a:ea typeface="KaiTi" panose="02010609060101010101" pitchFamily="49" charset="-122"/>
              </a:rPr>
              <a:t>1)</a:t>
            </a:r>
            <a:r>
              <a:rPr lang="zh-CN" altLang="en-US" sz="1600" dirty="0">
                <a:latin typeface="KaiTi" panose="02010609060101010101" pitchFamily="49" charset="-122"/>
                <a:ea typeface="KaiTi" panose="02010609060101010101" pitchFamily="49" charset="-122"/>
              </a:rPr>
              <a:t>设法取得证明人的合作</a:t>
            </a:r>
            <a:r>
              <a:rPr lang="en-US" altLang="zh-CN" sz="1600" dirty="0">
                <a:latin typeface="KaiTi" panose="02010609060101010101" pitchFamily="49" charset="-122"/>
                <a:ea typeface="KaiTi" panose="02010609060101010101" pitchFamily="49" charset="-122"/>
              </a:rPr>
              <a:t>,</a:t>
            </a:r>
            <a:r>
              <a:rPr lang="zh-CN" altLang="en-US" sz="1600" dirty="0">
                <a:latin typeface="KaiTi" panose="02010609060101010101" pitchFamily="49" charset="-122"/>
                <a:ea typeface="KaiTi" panose="02010609060101010101" pitchFamily="49" charset="-122"/>
              </a:rPr>
              <a:t>到应聘者原工作或学习单位核实 </a:t>
            </a:r>
            <a:endParaRPr lang="en-US" altLang="zh-CN" sz="1600" dirty="0">
              <a:latin typeface="KaiTi" panose="02010609060101010101" pitchFamily="49" charset="-122"/>
              <a:ea typeface="KaiTi" panose="02010609060101010101" pitchFamily="49" charset="-122"/>
            </a:endParaRPr>
          </a:p>
          <a:p>
            <a:pPr>
              <a:lnSpc>
                <a:spcPct val="90000"/>
              </a:lnSpc>
            </a:pPr>
            <a:r>
              <a:rPr lang="en-US" altLang="zh-CN" sz="1600" dirty="0">
                <a:latin typeface="KaiTi" panose="02010609060101010101" pitchFamily="49" charset="-122"/>
                <a:ea typeface="KaiTi" panose="02010609060101010101" pitchFamily="49" charset="-122"/>
              </a:rPr>
              <a:t>2)</a:t>
            </a:r>
            <a:r>
              <a:rPr lang="zh-CN" altLang="en-US" sz="1600" dirty="0">
                <a:latin typeface="KaiTi" panose="02010609060101010101" pitchFamily="49" charset="-122"/>
                <a:ea typeface="KaiTi" panose="02010609060101010101" pitchFamily="49" charset="-122"/>
              </a:rPr>
              <a:t>从求职材料中所提供的推荐信及写推荐信的人那里获取信息 </a:t>
            </a:r>
            <a:endParaRPr lang="en-US" altLang="zh-CN" sz="1600" dirty="0">
              <a:latin typeface="KaiTi" panose="02010609060101010101" pitchFamily="49" charset="-122"/>
              <a:ea typeface="KaiTi" panose="02010609060101010101" pitchFamily="49" charset="-122"/>
            </a:endParaRPr>
          </a:p>
          <a:p>
            <a:pPr>
              <a:lnSpc>
                <a:spcPct val="90000"/>
              </a:lnSpc>
            </a:pPr>
            <a:r>
              <a:rPr lang="en-US" altLang="zh-CN" sz="1600" dirty="0">
                <a:latin typeface="KaiTi" panose="02010609060101010101" pitchFamily="49" charset="-122"/>
                <a:ea typeface="KaiTi" panose="02010609060101010101" pitchFamily="49" charset="-122"/>
              </a:rPr>
              <a:t>3)</a:t>
            </a:r>
            <a:r>
              <a:rPr lang="zh-CN" altLang="en-US" sz="1600" dirty="0">
                <a:latin typeface="KaiTi" panose="02010609060101010101" pitchFamily="49" charset="-122"/>
                <a:ea typeface="KaiTi" panose="02010609060101010101" pitchFamily="49" charset="-122"/>
              </a:rPr>
              <a:t>通过全国高等教育文凭查询网</a:t>
            </a:r>
            <a:r>
              <a:rPr lang="en-US" altLang="zh-CN" sz="1600" dirty="0">
                <a:latin typeface="KaiTi" panose="02010609060101010101" pitchFamily="49" charset="-122"/>
                <a:ea typeface="KaiTi" panose="02010609060101010101" pitchFamily="49" charset="-122"/>
              </a:rPr>
              <a:t>,</a:t>
            </a:r>
            <a:r>
              <a:rPr lang="zh-CN" altLang="en-US" sz="1600" dirty="0">
                <a:latin typeface="KaiTi" panose="02010609060101010101" pitchFamily="49" charset="-122"/>
                <a:ea typeface="KaiTi" panose="02010609060101010101" pitchFamily="49" charset="-122"/>
              </a:rPr>
              <a:t>对应聘者的学历进行检验 </a:t>
            </a:r>
          </a:p>
        </p:txBody>
      </p:sp>
      <p:sp>
        <p:nvSpPr>
          <p:cNvPr id="10" name="矩形 9"/>
          <p:cNvSpPr/>
          <p:nvPr/>
        </p:nvSpPr>
        <p:spPr>
          <a:xfrm>
            <a:off x="5456329" y="2314574"/>
            <a:ext cx="1511156" cy="1338828"/>
          </a:xfrm>
          <a:prstGeom prst="rect">
            <a:avLst/>
          </a:prstGeom>
        </p:spPr>
        <p:txBody>
          <a:bodyPr wrap="square">
            <a:spAutoFit/>
          </a:bodyPr>
          <a:lstStyle/>
          <a:p>
            <a:pPr>
              <a:lnSpc>
                <a:spcPct val="90000"/>
              </a:lnSpc>
            </a:pPr>
            <a:r>
              <a:rPr lang="en-US" altLang="zh-CN" dirty="0">
                <a:latin typeface="KaiTi" panose="02010609060101010101" pitchFamily="49" charset="-122"/>
                <a:ea typeface="KaiTi" panose="02010609060101010101" pitchFamily="49" charset="-122"/>
              </a:rPr>
              <a:t>(1)</a:t>
            </a:r>
            <a:r>
              <a:rPr lang="zh-CN" altLang="en-US" dirty="0">
                <a:latin typeface="KaiTi" panose="02010609060101010101" pitchFamily="49" charset="-122"/>
                <a:ea typeface="KaiTi" panose="02010609060101010101" pitchFamily="49" charset="-122"/>
              </a:rPr>
              <a:t>用人单位根据单位的规模、实力决定背景调查的强度 </a:t>
            </a:r>
          </a:p>
        </p:txBody>
      </p:sp>
    </p:spTree>
    <p:extLst>
      <p:ext uri="{BB962C8B-B14F-4D97-AF65-F5344CB8AC3E}">
        <p14:creationId xmlns:p14="http://schemas.microsoft.com/office/powerpoint/2010/main" val="1073648256"/>
      </p:ext>
    </p:extLst>
  </p:cSld>
  <p:clrMapOvr>
    <a:masterClrMapping/>
  </p:clrMapOvr>
  <p:transition spd="slow" advTm="0">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p:cTn id="7" dur="500" fill="hold"/>
                                        <p:tgtEl>
                                          <p:spTgt spid="5"/>
                                        </p:tgtEl>
                                        <p:attrNameLst>
                                          <p:attrName>ppt_w</p:attrName>
                                        </p:attrNameLst>
                                      </p:cBhvr>
                                      <p:tavLst>
                                        <p:tav tm="0">
                                          <p:val>
                                            <p:fltVal val="0"/>
                                          </p:val>
                                        </p:tav>
                                        <p:tav tm="100000">
                                          <p:val>
                                            <p:strVal val="#ppt_w"/>
                                          </p:val>
                                        </p:tav>
                                      </p:tavLst>
                                    </p:anim>
                                    <p:anim calcmode="lin" valueType="num">
                                      <p:cBhvr>
                                        <p:cTn id="8" dur="500" fill="hold"/>
                                        <p:tgtEl>
                                          <p:spTgt spid="5"/>
                                        </p:tgtEl>
                                        <p:attrNameLst>
                                          <p:attrName>ppt_h</p:attrName>
                                        </p:attrNameLst>
                                      </p:cBhvr>
                                      <p:tavLst>
                                        <p:tav tm="0">
                                          <p:val>
                                            <p:fltVal val="0"/>
                                          </p:val>
                                        </p:tav>
                                        <p:tav tm="100000">
                                          <p:val>
                                            <p:strVal val="#ppt_h"/>
                                          </p:val>
                                        </p:tav>
                                      </p:tavLst>
                                    </p:anim>
                                    <p:animEffect transition="in" filter="fade">
                                      <p:cBhvr>
                                        <p:cTn id="9" dur="500"/>
                                        <p:tgtEl>
                                          <p:spTgt spid="5"/>
                                        </p:tgtEl>
                                      </p:cBhvr>
                                    </p:animEffect>
                                  </p:childTnLst>
                                </p:cTn>
                              </p:par>
                            </p:childTnLst>
                          </p:cTn>
                        </p:par>
                        <p:par>
                          <p:cTn id="10" fill="hold">
                            <p:stCondLst>
                              <p:cond delay="500"/>
                            </p:stCondLst>
                            <p:childTnLst>
                              <p:par>
                                <p:cTn id="11" presetID="2" presetClass="entr" presetSubtype="1" decel="44000" fill="hold" nodeType="afterEffect">
                                  <p:stCondLst>
                                    <p:cond delay="0"/>
                                  </p:stCondLst>
                                  <p:childTnLst>
                                    <p:set>
                                      <p:cBhvr>
                                        <p:cTn id="12" dur="1" fill="hold">
                                          <p:stCondLst>
                                            <p:cond delay="0"/>
                                          </p:stCondLst>
                                        </p:cTn>
                                        <p:tgtEl>
                                          <p:spTgt spid="2"/>
                                        </p:tgtEl>
                                        <p:attrNameLst>
                                          <p:attrName>style.visibility</p:attrName>
                                        </p:attrNameLst>
                                      </p:cBhvr>
                                      <p:to>
                                        <p:strVal val="visible"/>
                                      </p:to>
                                    </p:set>
                                    <p:anim calcmode="lin" valueType="num">
                                      <p:cBhvr additive="base">
                                        <p:cTn id="13" dur="750" fill="hold"/>
                                        <p:tgtEl>
                                          <p:spTgt spid="2"/>
                                        </p:tgtEl>
                                        <p:attrNameLst>
                                          <p:attrName>ppt_x</p:attrName>
                                        </p:attrNameLst>
                                      </p:cBhvr>
                                      <p:tavLst>
                                        <p:tav tm="0">
                                          <p:val>
                                            <p:strVal val="#ppt_x"/>
                                          </p:val>
                                        </p:tav>
                                        <p:tav tm="100000">
                                          <p:val>
                                            <p:strVal val="#ppt_x"/>
                                          </p:val>
                                        </p:tav>
                                      </p:tavLst>
                                    </p:anim>
                                    <p:anim calcmode="lin" valueType="num">
                                      <p:cBhvr additive="base">
                                        <p:cTn id="14" dur="750" fill="hold"/>
                                        <p:tgtEl>
                                          <p:spTgt spid="2"/>
                                        </p:tgtEl>
                                        <p:attrNameLst>
                                          <p:attrName>ppt_y</p:attrName>
                                        </p:attrNameLst>
                                      </p:cBhvr>
                                      <p:tavLst>
                                        <p:tav tm="0">
                                          <p:val>
                                            <p:strVal val="0-#ppt_h/2"/>
                                          </p:val>
                                        </p:tav>
                                        <p:tav tm="100000">
                                          <p:val>
                                            <p:strVal val="#ppt_y"/>
                                          </p:val>
                                        </p:tav>
                                      </p:tavLst>
                                    </p:anim>
                                  </p:childTnLst>
                                </p:cTn>
                              </p:par>
                              <p:par>
                                <p:cTn id="15" presetID="2" presetClass="entr" presetSubtype="8" decel="44000" fill="hold" nodeType="withEffect">
                                  <p:stCondLst>
                                    <p:cond delay="250"/>
                                  </p:stCondLst>
                                  <p:childTnLst>
                                    <p:set>
                                      <p:cBhvr>
                                        <p:cTn id="16" dur="1" fill="hold">
                                          <p:stCondLst>
                                            <p:cond delay="0"/>
                                          </p:stCondLst>
                                        </p:cTn>
                                        <p:tgtEl>
                                          <p:spTgt spid="4"/>
                                        </p:tgtEl>
                                        <p:attrNameLst>
                                          <p:attrName>style.visibility</p:attrName>
                                        </p:attrNameLst>
                                      </p:cBhvr>
                                      <p:to>
                                        <p:strVal val="visible"/>
                                      </p:to>
                                    </p:set>
                                    <p:anim calcmode="lin" valueType="num">
                                      <p:cBhvr additive="base">
                                        <p:cTn id="17" dur="750" fill="hold"/>
                                        <p:tgtEl>
                                          <p:spTgt spid="4"/>
                                        </p:tgtEl>
                                        <p:attrNameLst>
                                          <p:attrName>ppt_x</p:attrName>
                                        </p:attrNameLst>
                                      </p:cBhvr>
                                      <p:tavLst>
                                        <p:tav tm="0">
                                          <p:val>
                                            <p:strVal val="0-#ppt_w/2"/>
                                          </p:val>
                                        </p:tav>
                                        <p:tav tm="100000">
                                          <p:val>
                                            <p:strVal val="#ppt_x"/>
                                          </p:val>
                                        </p:tav>
                                      </p:tavLst>
                                    </p:anim>
                                    <p:anim calcmode="lin" valueType="num">
                                      <p:cBhvr additive="base">
                                        <p:cTn id="18" dur="750" fill="hold"/>
                                        <p:tgtEl>
                                          <p:spTgt spid="4"/>
                                        </p:tgtEl>
                                        <p:attrNameLst>
                                          <p:attrName>ppt_y</p:attrName>
                                        </p:attrNameLst>
                                      </p:cBhvr>
                                      <p:tavLst>
                                        <p:tav tm="0">
                                          <p:val>
                                            <p:strVal val="#ppt_y"/>
                                          </p:val>
                                        </p:tav>
                                        <p:tav tm="100000">
                                          <p:val>
                                            <p:strVal val="#ppt_y"/>
                                          </p:val>
                                        </p:tav>
                                      </p:tavLst>
                                    </p:anim>
                                  </p:childTnLst>
                                </p:cTn>
                              </p:par>
                              <p:par>
                                <p:cTn id="19" presetID="2" presetClass="entr" presetSubtype="2" decel="44000" fill="hold" nodeType="withEffect">
                                  <p:stCondLst>
                                    <p:cond delay="250"/>
                                  </p:stCondLst>
                                  <p:childTnLst>
                                    <p:set>
                                      <p:cBhvr>
                                        <p:cTn id="20" dur="1" fill="hold">
                                          <p:stCondLst>
                                            <p:cond delay="0"/>
                                          </p:stCondLst>
                                        </p:cTn>
                                        <p:tgtEl>
                                          <p:spTgt spid="3"/>
                                        </p:tgtEl>
                                        <p:attrNameLst>
                                          <p:attrName>style.visibility</p:attrName>
                                        </p:attrNameLst>
                                      </p:cBhvr>
                                      <p:to>
                                        <p:strVal val="visible"/>
                                      </p:to>
                                    </p:set>
                                    <p:anim calcmode="lin" valueType="num">
                                      <p:cBhvr additive="base">
                                        <p:cTn id="21" dur="750" fill="hold"/>
                                        <p:tgtEl>
                                          <p:spTgt spid="3"/>
                                        </p:tgtEl>
                                        <p:attrNameLst>
                                          <p:attrName>ppt_x</p:attrName>
                                        </p:attrNameLst>
                                      </p:cBhvr>
                                      <p:tavLst>
                                        <p:tav tm="0">
                                          <p:val>
                                            <p:strVal val="1+#ppt_w/2"/>
                                          </p:val>
                                        </p:tav>
                                        <p:tav tm="100000">
                                          <p:val>
                                            <p:strVal val="#ppt_x"/>
                                          </p:val>
                                        </p:tav>
                                      </p:tavLst>
                                    </p:anim>
                                    <p:anim calcmode="lin" valueType="num">
                                      <p:cBhvr additive="base">
                                        <p:cTn id="22" dur="750" fill="hold"/>
                                        <p:tgtEl>
                                          <p:spTgt spid="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组合 4"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GrpSpPr/>
          <p:nvPr/>
        </p:nvGrpSpPr>
        <p:grpSpPr>
          <a:xfrm>
            <a:off x="4977613" y="4119151"/>
            <a:ext cx="2247029" cy="2247029"/>
            <a:chOff x="4977613" y="4119151"/>
            <a:chExt cx="2247029" cy="2247029"/>
          </a:xfrm>
        </p:grpSpPr>
        <p:sp>
          <p:nvSpPr>
            <p:cNvPr id="32" name="椭圆 31"/>
            <p:cNvSpPr/>
            <p:nvPr/>
          </p:nvSpPr>
          <p:spPr>
            <a:xfrm>
              <a:off x="4977613" y="4119151"/>
              <a:ext cx="2247029" cy="2247029"/>
            </a:xfrm>
            <a:prstGeom prst="ellipse">
              <a:avLst/>
            </a:prstGeom>
            <a:solidFill>
              <a:srgbClr val="365B7C"/>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9" name="Rectangle 42"/>
            <p:cNvSpPr/>
            <p:nvPr/>
          </p:nvSpPr>
          <p:spPr>
            <a:xfrm>
              <a:off x="5232544" y="5464326"/>
              <a:ext cx="1665516" cy="512281"/>
            </a:xfrm>
            <a:prstGeom prst="rect">
              <a:avLst/>
            </a:prstGeom>
            <a:noFill/>
            <a:ln w="12700" cap="flat" cmpd="sng" algn="ctr">
              <a:noFill/>
              <a:prstDash val="solid"/>
            </a:ln>
            <a:effectLst/>
          </p:spPr>
          <p:txBody>
            <a:bodyPr lIns="91440" tIns="0" rIns="91440" bIns="0" rtlCol="0" anchor="t"/>
            <a:lstStyle/>
            <a:p>
              <a:pPr algn="r"/>
              <a:r>
                <a:rPr lang="en-US" altLang="zh-CN" sz="2000" b="1" dirty="0">
                  <a:solidFill>
                    <a:schemeClr val="bg1"/>
                  </a:solidFill>
                  <a:latin typeface="Arial" panose="020B0604020202020204" pitchFamily="34" charset="0"/>
                  <a:cs typeface="Arial" panose="020B0604020202020204" pitchFamily="34" charset="0"/>
                </a:rPr>
                <a:t>CHAMPION</a:t>
              </a:r>
            </a:p>
            <a:p>
              <a:pPr algn="r"/>
              <a:r>
                <a:rPr lang="en-US" altLang="zh-CN" sz="2000" b="1" dirty="0">
                  <a:solidFill>
                    <a:schemeClr val="bg1"/>
                  </a:solidFill>
                  <a:latin typeface="Arial" panose="020B0604020202020204" pitchFamily="34" charset="0"/>
                  <a:cs typeface="Arial" panose="020B0604020202020204" pitchFamily="34" charset="0"/>
                </a:rPr>
                <a:t>   </a:t>
              </a:r>
              <a:endParaRPr lang="zh-CN" altLang="en-US" sz="2000" b="1" dirty="0">
                <a:solidFill>
                  <a:schemeClr val="bg1"/>
                </a:solidFill>
                <a:latin typeface="Arial" panose="020B0604020202020204" pitchFamily="34" charset="0"/>
                <a:cs typeface="Arial" panose="020B0604020202020204" pitchFamily="34" charset="0"/>
              </a:endParaRPr>
            </a:p>
          </p:txBody>
        </p:sp>
      </p:grpSp>
      <p:sp>
        <p:nvSpPr>
          <p:cNvPr id="25" name="矩形 24"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549157" y="-975631"/>
            <a:ext cx="583096" cy="838080"/>
          </a:xfrm>
          <a:prstGeom prst="rect">
            <a:avLst/>
          </a:prstGeom>
          <a:solidFill>
            <a:srgbClr val="365B7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 name="矩形 25"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1132253" y="-975631"/>
            <a:ext cx="583096" cy="838080"/>
          </a:xfrm>
          <a:prstGeom prst="rect">
            <a:avLst/>
          </a:prstGeom>
          <a:solidFill>
            <a:srgbClr val="96648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 name="矩形 26"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1715349" y="-975631"/>
            <a:ext cx="583096" cy="838080"/>
          </a:xfrm>
          <a:prstGeom prst="rect">
            <a:avLst/>
          </a:prstGeom>
          <a:solidFill>
            <a:srgbClr val="D06F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 name="矩形 27"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2298446" y="-975631"/>
            <a:ext cx="583096" cy="838080"/>
          </a:xfrm>
          <a:prstGeom prst="rect">
            <a:avLst/>
          </a:prstGeom>
          <a:solidFill>
            <a:srgbClr val="F779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 name="矩形 28"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2881542" y="-975631"/>
            <a:ext cx="583096" cy="838080"/>
          </a:xfrm>
          <a:prstGeom prst="rect">
            <a:avLst/>
          </a:prstGeom>
          <a:solidFill>
            <a:srgbClr val="F8AD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4" name="组合 3"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GrpSpPr/>
          <p:nvPr/>
        </p:nvGrpSpPr>
        <p:grpSpPr>
          <a:xfrm>
            <a:off x="3335358" y="3884920"/>
            <a:ext cx="2765770" cy="1792588"/>
            <a:chOff x="3335358" y="3884920"/>
            <a:chExt cx="2765770" cy="1792588"/>
          </a:xfrm>
        </p:grpSpPr>
        <p:sp>
          <p:nvSpPr>
            <p:cNvPr id="30" name="任意多边形 29"/>
            <p:cNvSpPr>
              <a:spLocks noChangeAspect="1"/>
            </p:cNvSpPr>
            <p:nvPr/>
          </p:nvSpPr>
          <p:spPr>
            <a:xfrm rot="16200000" flipH="1">
              <a:off x="3821949" y="3398329"/>
              <a:ext cx="1792588" cy="2765770"/>
            </a:xfrm>
            <a:custGeom>
              <a:avLst/>
              <a:gdLst>
                <a:gd name="connsiteX0" fmla="*/ 752620 w 1505240"/>
                <a:gd name="connsiteY0" fmla="*/ 0 h 2322423"/>
                <a:gd name="connsiteX1" fmla="*/ 1505240 w 1505240"/>
                <a:gd name="connsiteY1" fmla="*/ 752620 h 2322423"/>
                <a:gd name="connsiteX2" fmla="*/ 1446095 w 1505240"/>
                <a:gd name="connsiteY2" fmla="*/ 1045574 h 2322423"/>
                <a:gd name="connsiteX3" fmla="*/ 1426537 w 1505240"/>
                <a:gd name="connsiteY3" fmla="*/ 1081607 h 2322423"/>
                <a:gd name="connsiteX4" fmla="*/ 1430918 w 1505240"/>
                <a:gd name="connsiteY4" fmla="*/ 1081607 h 2322423"/>
                <a:gd name="connsiteX5" fmla="*/ 1390137 w 1505240"/>
                <a:gd name="connsiteY5" fmla="*/ 1177352 h 2322423"/>
                <a:gd name="connsiteX6" fmla="*/ 752620 w 1505240"/>
                <a:gd name="connsiteY6" fmla="*/ 2322423 h 2322423"/>
                <a:gd name="connsiteX7" fmla="*/ 115103 w 1505240"/>
                <a:gd name="connsiteY7" fmla="*/ 1177352 h 2322423"/>
                <a:gd name="connsiteX8" fmla="*/ 74322 w 1505240"/>
                <a:gd name="connsiteY8" fmla="*/ 1081607 h 2322423"/>
                <a:gd name="connsiteX9" fmla="*/ 78703 w 1505240"/>
                <a:gd name="connsiteY9" fmla="*/ 1081607 h 2322423"/>
                <a:gd name="connsiteX10" fmla="*/ 59145 w 1505240"/>
                <a:gd name="connsiteY10" fmla="*/ 1045574 h 2322423"/>
                <a:gd name="connsiteX11" fmla="*/ 0 w 1505240"/>
                <a:gd name="connsiteY11" fmla="*/ 752620 h 2322423"/>
                <a:gd name="connsiteX12" fmla="*/ 752620 w 1505240"/>
                <a:gd name="connsiteY12" fmla="*/ 0 h 2322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05240" h="2322423">
                  <a:moveTo>
                    <a:pt x="752620" y="0"/>
                  </a:moveTo>
                  <a:cubicBezTo>
                    <a:pt x="1168281" y="0"/>
                    <a:pt x="1505240" y="336959"/>
                    <a:pt x="1505240" y="752620"/>
                  </a:cubicBezTo>
                  <a:cubicBezTo>
                    <a:pt x="1505240" y="856535"/>
                    <a:pt x="1484180" y="955532"/>
                    <a:pt x="1446095" y="1045574"/>
                  </a:cubicBezTo>
                  <a:lnTo>
                    <a:pt x="1426537" y="1081607"/>
                  </a:lnTo>
                  <a:lnTo>
                    <a:pt x="1430918" y="1081607"/>
                  </a:lnTo>
                  <a:lnTo>
                    <a:pt x="1390137" y="1177352"/>
                  </a:lnTo>
                  <a:cubicBezTo>
                    <a:pt x="1254093" y="1482617"/>
                    <a:pt x="1075327" y="1830597"/>
                    <a:pt x="752620" y="2322423"/>
                  </a:cubicBezTo>
                  <a:cubicBezTo>
                    <a:pt x="429913" y="1830597"/>
                    <a:pt x="251148" y="1482617"/>
                    <a:pt x="115103" y="1177352"/>
                  </a:cubicBezTo>
                  <a:lnTo>
                    <a:pt x="74322" y="1081607"/>
                  </a:lnTo>
                  <a:lnTo>
                    <a:pt x="78703" y="1081607"/>
                  </a:lnTo>
                  <a:lnTo>
                    <a:pt x="59145" y="1045574"/>
                  </a:lnTo>
                  <a:cubicBezTo>
                    <a:pt x="21060" y="955532"/>
                    <a:pt x="0" y="856535"/>
                    <a:pt x="0" y="752620"/>
                  </a:cubicBezTo>
                  <a:cubicBezTo>
                    <a:pt x="0" y="336959"/>
                    <a:pt x="336959" y="0"/>
                    <a:pt x="752620" y="0"/>
                  </a:cubicBezTo>
                  <a:close/>
                </a:path>
              </a:pathLst>
            </a:custGeom>
            <a:solidFill>
              <a:srgbClr val="D06F8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34" name="Freeform 26"/>
            <p:cNvSpPr>
              <a:spLocks noEditPoints="1"/>
            </p:cNvSpPr>
            <p:nvPr/>
          </p:nvSpPr>
          <p:spPr bwMode="auto">
            <a:xfrm>
              <a:off x="4031423" y="4569968"/>
              <a:ext cx="373097" cy="391989"/>
            </a:xfrm>
            <a:custGeom>
              <a:avLst/>
              <a:gdLst>
                <a:gd name="T0" fmla="*/ 139 w 577"/>
                <a:gd name="T1" fmla="*/ 87 h 609"/>
                <a:gd name="T2" fmla="*/ 27 w 577"/>
                <a:gd name="T3" fmla="*/ 87 h 609"/>
                <a:gd name="T4" fmla="*/ 27 w 577"/>
                <a:gd name="T5" fmla="*/ 48 h 609"/>
                <a:gd name="T6" fmla="*/ 139 w 577"/>
                <a:gd name="T7" fmla="*/ 48 h 609"/>
                <a:gd name="T8" fmla="*/ 139 w 577"/>
                <a:gd name="T9" fmla="*/ 87 h 609"/>
                <a:gd name="T10" fmla="*/ 139 w 577"/>
                <a:gd name="T11" fmla="*/ 179 h 609"/>
                <a:gd name="T12" fmla="*/ 27 w 577"/>
                <a:gd name="T13" fmla="*/ 179 h 609"/>
                <a:gd name="T14" fmla="*/ 27 w 577"/>
                <a:gd name="T15" fmla="*/ 140 h 609"/>
                <a:gd name="T16" fmla="*/ 139 w 577"/>
                <a:gd name="T17" fmla="*/ 140 h 609"/>
                <a:gd name="T18" fmla="*/ 139 w 577"/>
                <a:gd name="T19" fmla="*/ 179 h 609"/>
                <a:gd name="T20" fmla="*/ 139 w 577"/>
                <a:gd name="T21" fmla="*/ 271 h 609"/>
                <a:gd name="T22" fmla="*/ 27 w 577"/>
                <a:gd name="T23" fmla="*/ 271 h 609"/>
                <a:gd name="T24" fmla="*/ 27 w 577"/>
                <a:gd name="T25" fmla="*/ 232 h 609"/>
                <a:gd name="T26" fmla="*/ 139 w 577"/>
                <a:gd name="T27" fmla="*/ 232 h 609"/>
                <a:gd name="T28" fmla="*/ 139 w 577"/>
                <a:gd name="T29" fmla="*/ 271 h 609"/>
                <a:gd name="T30" fmla="*/ 0 w 577"/>
                <a:gd name="T31" fmla="*/ 609 h 609"/>
                <a:gd name="T32" fmla="*/ 166 w 577"/>
                <a:gd name="T33" fmla="*/ 609 h 609"/>
                <a:gd name="T34" fmla="*/ 166 w 577"/>
                <a:gd name="T35" fmla="*/ 0 h 609"/>
                <a:gd name="T36" fmla="*/ 0 w 577"/>
                <a:gd name="T37" fmla="*/ 0 h 609"/>
                <a:gd name="T38" fmla="*/ 0 w 577"/>
                <a:gd name="T39" fmla="*/ 609 h 609"/>
                <a:gd name="T40" fmla="*/ 344 w 577"/>
                <a:gd name="T41" fmla="*/ 87 h 609"/>
                <a:gd name="T42" fmla="*/ 232 w 577"/>
                <a:gd name="T43" fmla="*/ 87 h 609"/>
                <a:gd name="T44" fmla="*/ 232 w 577"/>
                <a:gd name="T45" fmla="*/ 48 h 609"/>
                <a:gd name="T46" fmla="*/ 344 w 577"/>
                <a:gd name="T47" fmla="*/ 48 h 609"/>
                <a:gd name="T48" fmla="*/ 344 w 577"/>
                <a:gd name="T49" fmla="*/ 87 h 609"/>
                <a:gd name="T50" fmla="*/ 344 w 577"/>
                <a:gd name="T51" fmla="*/ 179 h 609"/>
                <a:gd name="T52" fmla="*/ 232 w 577"/>
                <a:gd name="T53" fmla="*/ 179 h 609"/>
                <a:gd name="T54" fmla="*/ 232 w 577"/>
                <a:gd name="T55" fmla="*/ 140 h 609"/>
                <a:gd name="T56" fmla="*/ 344 w 577"/>
                <a:gd name="T57" fmla="*/ 140 h 609"/>
                <a:gd name="T58" fmla="*/ 344 w 577"/>
                <a:gd name="T59" fmla="*/ 179 h 609"/>
                <a:gd name="T60" fmla="*/ 344 w 577"/>
                <a:gd name="T61" fmla="*/ 271 h 609"/>
                <a:gd name="T62" fmla="*/ 232 w 577"/>
                <a:gd name="T63" fmla="*/ 271 h 609"/>
                <a:gd name="T64" fmla="*/ 232 w 577"/>
                <a:gd name="T65" fmla="*/ 232 h 609"/>
                <a:gd name="T66" fmla="*/ 344 w 577"/>
                <a:gd name="T67" fmla="*/ 232 h 609"/>
                <a:gd name="T68" fmla="*/ 344 w 577"/>
                <a:gd name="T69" fmla="*/ 271 h 609"/>
                <a:gd name="T70" fmla="*/ 205 w 577"/>
                <a:gd name="T71" fmla="*/ 609 h 609"/>
                <a:gd name="T72" fmla="*/ 371 w 577"/>
                <a:gd name="T73" fmla="*/ 609 h 609"/>
                <a:gd name="T74" fmla="*/ 371 w 577"/>
                <a:gd name="T75" fmla="*/ 0 h 609"/>
                <a:gd name="T76" fmla="*/ 205 w 577"/>
                <a:gd name="T77" fmla="*/ 0 h 609"/>
                <a:gd name="T78" fmla="*/ 205 w 577"/>
                <a:gd name="T79" fmla="*/ 609 h 609"/>
                <a:gd name="T80" fmla="*/ 549 w 577"/>
                <a:gd name="T81" fmla="*/ 87 h 609"/>
                <a:gd name="T82" fmla="*/ 437 w 577"/>
                <a:gd name="T83" fmla="*/ 87 h 609"/>
                <a:gd name="T84" fmla="*/ 437 w 577"/>
                <a:gd name="T85" fmla="*/ 48 h 609"/>
                <a:gd name="T86" fmla="*/ 549 w 577"/>
                <a:gd name="T87" fmla="*/ 48 h 609"/>
                <a:gd name="T88" fmla="*/ 549 w 577"/>
                <a:gd name="T89" fmla="*/ 87 h 609"/>
                <a:gd name="T90" fmla="*/ 549 w 577"/>
                <a:gd name="T91" fmla="*/ 179 h 609"/>
                <a:gd name="T92" fmla="*/ 437 w 577"/>
                <a:gd name="T93" fmla="*/ 179 h 609"/>
                <a:gd name="T94" fmla="*/ 437 w 577"/>
                <a:gd name="T95" fmla="*/ 140 h 609"/>
                <a:gd name="T96" fmla="*/ 549 w 577"/>
                <a:gd name="T97" fmla="*/ 140 h 609"/>
                <a:gd name="T98" fmla="*/ 549 w 577"/>
                <a:gd name="T99" fmla="*/ 179 h 609"/>
                <a:gd name="T100" fmla="*/ 549 w 577"/>
                <a:gd name="T101" fmla="*/ 271 h 609"/>
                <a:gd name="T102" fmla="*/ 437 w 577"/>
                <a:gd name="T103" fmla="*/ 271 h 609"/>
                <a:gd name="T104" fmla="*/ 437 w 577"/>
                <a:gd name="T105" fmla="*/ 232 h 609"/>
                <a:gd name="T106" fmla="*/ 549 w 577"/>
                <a:gd name="T107" fmla="*/ 232 h 609"/>
                <a:gd name="T108" fmla="*/ 549 w 577"/>
                <a:gd name="T109" fmla="*/ 271 h 609"/>
                <a:gd name="T110" fmla="*/ 410 w 577"/>
                <a:gd name="T111" fmla="*/ 609 h 609"/>
                <a:gd name="T112" fmla="*/ 577 w 577"/>
                <a:gd name="T113" fmla="*/ 609 h 609"/>
                <a:gd name="T114" fmla="*/ 577 w 577"/>
                <a:gd name="T115" fmla="*/ 0 h 609"/>
                <a:gd name="T116" fmla="*/ 410 w 577"/>
                <a:gd name="T117" fmla="*/ 0 h 609"/>
                <a:gd name="T118" fmla="*/ 410 w 577"/>
                <a:gd name="T119" fmla="*/ 609 h 6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77" h="609">
                  <a:moveTo>
                    <a:pt x="139" y="87"/>
                  </a:moveTo>
                  <a:lnTo>
                    <a:pt x="27" y="87"/>
                  </a:lnTo>
                  <a:lnTo>
                    <a:pt x="27" y="48"/>
                  </a:lnTo>
                  <a:lnTo>
                    <a:pt x="139" y="48"/>
                  </a:lnTo>
                  <a:lnTo>
                    <a:pt x="139" y="87"/>
                  </a:lnTo>
                  <a:close/>
                  <a:moveTo>
                    <a:pt x="139" y="179"/>
                  </a:moveTo>
                  <a:lnTo>
                    <a:pt x="27" y="179"/>
                  </a:lnTo>
                  <a:lnTo>
                    <a:pt x="27" y="140"/>
                  </a:lnTo>
                  <a:lnTo>
                    <a:pt x="139" y="140"/>
                  </a:lnTo>
                  <a:lnTo>
                    <a:pt x="139" y="179"/>
                  </a:lnTo>
                  <a:close/>
                  <a:moveTo>
                    <a:pt x="139" y="271"/>
                  </a:moveTo>
                  <a:lnTo>
                    <a:pt x="27" y="271"/>
                  </a:lnTo>
                  <a:lnTo>
                    <a:pt x="27" y="232"/>
                  </a:lnTo>
                  <a:lnTo>
                    <a:pt x="139" y="232"/>
                  </a:lnTo>
                  <a:lnTo>
                    <a:pt x="139" y="271"/>
                  </a:lnTo>
                  <a:close/>
                  <a:moveTo>
                    <a:pt x="0" y="609"/>
                  </a:moveTo>
                  <a:lnTo>
                    <a:pt x="166" y="609"/>
                  </a:lnTo>
                  <a:lnTo>
                    <a:pt x="166" y="0"/>
                  </a:lnTo>
                  <a:lnTo>
                    <a:pt x="0" y="0"/>
                  </a:lnTo>
                  <a:lnTo>
                    <a:pt x="0" y="609"/>
                  </a:lnTo>
                  <a:close/>
                  <a:moveTo>
                    <a:pt x="344" y="87"/>
                  </a:moveTo>
                  <a:lnTo>
                    <a:pt x="232" y="87"/>
                  </a:lnTo>
                  <a:lnTo>
                    <a:pt x="232" y="48"/>
                  </a:lnTo>
                  <a:lnTo>
                    <a:pt x="344" y="48"/>
                  </a:lnTo>
                  <a:lnTo>
                    <a:pt x="344" y="87"/>
                  </a:lnTo>
                  <a:close/>
                  <a:moveTo>
                    <a:pt x="344" y="179"/>
                  </a:moveTo>
                  <a:lnTo>
                    <a:pt x="232" y="179"/>
                  </a:lnTo>
                  <a:lnTo>
                    <a:pt x="232" y="140"/>
                  </a:lnTo>
                  <a:lnTo>
                    <a:pt x="344" y="140"/>
                  </a:lnTo>
                  <a:lnTo>
                    <a:pt x="344" y="179"/>
                  </a:lnTo>
                  <a:close/>
                  <a:moveTo>
                    <a:pt x="344" y="271"/>
                  </a:moveTo>
                  <a:lnTo>
                    <a:pt x="232" y="271"/>
                  </a:lnTo>
                  <a:lnTo>
                    <a:pt x="232" y="232"/>
                  </a:lnTo>
                  <a:lnTo>
                    <a:pt x="344" y="232"/>
                  </a:lnTo>
                  <a:lnTo>
                    <a:pt x="344" y="271"/>
                  </a:lnTo>
                  <a:close/>
                  <a:moveTo>
                    <a:pt x="205" y="609"/>
                  </a:moveTo>
                  <a:lnTo>
                    <a:pt x="371" y="609"/>
                  </a:lnTo>
                  <a:lnTo>
                    <a:pt x="371" y="0"/>
                  </a:lnTo>
                  <a:lnTo>
                    <a:pt x="205" y="0"/>
                  </a:lnTo>
                  <a:lnTo>
                    <a:pt x="205" y="609"/>
                  </a:lnTo>
                  <a:close/>
                  <a:moveTo>
                    <a:pt x="549" y="87"/>
                  </a:moveTo>
                  <a:lnTo>
                    <a:pt x="437" y="87"/>
                  </a:lnTo>
                  <a:lnTo>
                    <a:pt x="437" y="48"/>
                  </a:lnTo>
                  <a:lnTo>
                    <a:pt x="549" y="48"/>
                  </a:lnTo>
                  <a:lnTo>
                    <a:pt x="549" y="87"/>
                  </a:lnTo>
                  <a:close/>
                  <a:moveTo>
                    <a:pt x="549" y="179"/>
                  </a:moveTo>
                  <a:lnTo>
                    <a:pt x="437" y="179"/>
                  </a:lnTo>
                  <a:lnTo>
                    <a:pt x="437" y="140"/>
                  </a:lnTo>
                  <a:lnTo>
                    <a:pt x="549" y="140"/>
                  </a:lnTo>
                  <a:lnTo>
                    <a:pt x="549" y="179"/>
                  </a:lnTo>
                  <a:close/>
                  <a:moveTo>
                    <a:pt x="549" y="271"/>
                  </a:moveTo>
                  <a:lnTo>
                    <a:pt x="437" y="271"/>
                  </a:lnTo>
                  <a:lnTo>
                    <a:pt x="437" y="232"/>
                  </a:lnTo>
                  <a:lnTo>
                    <a:pt x="549" y="232"/>
                  </a:lnTo>
                  <a:lnTo>
                    <a:pt x="549" y="271"/>
                  </a:lnTo>
                  <a:close/>
                  <a:moveTo>
                    <a:pt x="410" y="609"/>
                  </a:moveTo>
                  <a:lnTo>
                    <a:pt x="577" y="609"/>
                  </a:lnTo>
                  <a:lnTo>
                    <a:pt x="577" y="0"/>
                  </a:lnTo>
                  <a:lnTo>
                    <a:pt x="410" y="0"/>
                  </a:lnTo>
                  <a:lnTo>
                    <a:pt x="410" y="609"/>
                  </a:lnTo>
                  <a:close/>
                </a:path>
              </a:pathLst>
            </a:custGeom>
            <a:solidFill>
              <a:srgbClr val="D06F83"/>
            </a:solidFill>
            <a:ln>
              <a:noFill/>
            </a:ln>
          </p:spPr>
          <p:txBody>
            <a:bodyPr vert="horz" wrap="square" lIns="91440" tIns="45720" rIns="91440" bIns="45720" numCol="1" anchor="t" anchorCtr="0" compatLnSpc="1">
              <a:prstTxWarp prst="textNoShape">
                <a:avLst/>
              </a:prstTxWarp>
            </a:bodyPr>
            <a:lstStyle/>
            <a:p>
              <a:endParaRPr lang="zh-CN" altLang="en-US">
                <a:solidFill>
                  <a:schemeClr val="accent2"/>
                </a:solidFill>
              </a:endParaRPr>
            </a:p>
          </p:txBody>
        </p:sp>
        <p:sp>
          <p:nvSpPr>
            <p:cNvPr id="36" name="Rectangle 42"/>
            <p:cNvSpPr/>
            <p:nvPr/>
          </p:nvSpPr>
          <p:spPr>
            <a:xfrm>
              <a:off x="4561887" y="4640641"/>
              <a:ext cx="1092455" cy="512281"/>
            </a:xfrm>
            <a:prstGeom prst="rect">
              <a:avLst/>
            </a:prstGeom>
            <a:noFill/>
            <a:ln w="12700" cap="flat" cmpd="sng" algn="ctr">
              <a:noFill/>
              <a:prstDash val="solid"/>
            </a:ln>
            <a:effectLst/>
          </p:spPr>
          <p:txBody>
            <a:bodyPr lIns="91440" tIns="0" rIns="91440" bIns="0" rtlCol="0" anchor="t"/>
            <a:lstStyle/>
            <a:p>
              <a:pPr algn="r"/>
              <a:r>
                <a:rPr lang="en-US" altLang="zh-CN" sz="2000" dirty="0">
                  <a:solidFill>
                    <a:schemeClr val="bg1"/>
                  </a:solidFill>
                  <a:latin typeface="Arial" panose="020B0604020202020204" pitchFamily="34" charset="0"/>
                  <a:cs typeface="Arial" panose="020B0604020202020204" pitchFamily="34" charset="0"/>
                </a:rPr>
                <a:t>  </a:t>
              </a:r>
            </a:p>
            <a:p>
              <a:pPr algn="r"/>
              <a:r>
                <a:rPr lang="en-US" altLang="zh-CN" sz="2000" b="1" dirty="0">
                  <a:solidFill>
                    <a:schemeClr val="bg1"/>
                  </a:solidFill>
                  <a:latin typeface="Arial" panose="020B0604020202020204" pitchFamily="34" charset="0"/>
                  <a:cs typeface="Arial" panose="020B0604020202020204" pitchFamily="34" charset="0"/>
                </a:rPr>
                <a:t>   </a:t>
              </a:r>
              <a:endParaRPr lang="zh-CN" altLang="en-US" sz="2000" b="1" dirty="0">
                <a:solidFill>
                  <a:schemeClr val="bg1"/>
                </a:solidFill>
                <a:latin typeface="Arial" panose="020B0604020202020204" pitchFamily="34" charset="0"/>
                <a:cs typeface="Arial" panose="020B0604020202020204" pitchFamily="34" charset="0"/>
              </a:endParaRPr>
            </a:p>
          </p:txBody>
        </p:sp>
      </p:grpSp>
      <p:grpSp>
        <p:nvGrpSpPr>
          <p:cNvPr id="3" name="组合 2"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GrpSpPr/>
          <p:nvPr/>
        </p:nvGrpSpPr>
        <p:grpSpPr>
          <a:xfrm>
            <a:off x="6106792" y="3839063"/>
            <a:ext cx="2765770" cy="1792588"/>
            <a:chOff x="6101128" y="3869670"/>
            <a:chExt cx="2765770" cy="1792588"/>
          </a:xfrm>
        </p:grpSpPr>
        <p:sp>
          <p:nvSpPr>
            <p:cNvPr id="22" name="任意多边形 21"/>
            <p:cNvSpPr>
              <a:spLocks noChangeAspect="1"/>
            </p:cNvSpPr>
            <p:nvPr/>
          </p:nvSpPr>
          <p:spPr>
            <a:xfrm rot="5400000">
              <a:off x="6587719" y="3383079"/>
              <a:ext cx="1792588" cy="2765770"/>
            </a:xfrm>
            <a:custGeom>
              <a:avLst/>
              <a:gdLst>
                <a:gd name="connsiteX0" fmla="*/ 752620 w 1505240"/>
                <a:gd name="connsiteY0" fmla="*/ 0 h 2322423"/>
                <a:gd name="connsiteX1" fmla="*/ 1505240 w 1505240"/>
                <a:gd name="connsiteY1" fmla="*/ 752620 h 2322423"/>
                <a:gd name="connsiteX2" fmla="*/ 1446095 w 1505240"/>
                <a:gd name="connsiteY2" fmla="*/ 1045574 h 2322423"/>
                <a:gd name="connsiteX3" fmla="*/ 1426537 w 1505240"/>
                <a:gd name="connsiteY3" fmla="*/ 1081607 h 2322423"/>
                <a:gd name="connsiteX4" fmla="*/ 1430918 w 1505240"/>
                <a:gd name="connsiteY4" fmla="*/ 1081607 h 2322423"/>
                <a:gd name="connsiteX5" fmla="*/ 1390137 w 1505240"/>
                <a:gd name="connsiteY5" fmla="*/ 1177352 h 2322423"/>
                <a:gd name="connsiteX6" fmla="*/ 752620 w 1505240"/>
                <a:gd name="connsiteY6" fmla="*/ 2322423 h 2322423"/>
                <a:gd name="connsiteX7" fmla="*/ 115103 w 1505240"/>
                <a:gd name="connsiteY7" fmla="*/ 1177352 h 2322423"/>
                <a:gd name="connsiteX8" fmla="*/ 74322 w 1505240"/>
                <a:gd name="connsiteY8" fmla="*/ 1081607 h 2322423"/>
                <a:gd name="connsiteX9" fmla="*/ 78703 w 1505240"/>
                <a:gd name="connsiteY9" fmla="*/ 1081607 h 2322423"/>
                <a:gd name="connsiteX10" fmla="*/ 59145 w 1505240"/>
                <a:gd name="connsiteY10" fmla="*/ 1045574 h 2322423"/>
                <a:gd name="connsiteX11" fmla="*/ 0 w 1505240"/>
                <a:gd name="connsiteY11" fmla="*/ 752620 h 2322423"/>
                <a:gd name="connsiteX12" fmla="*/ 752620 w 1505240"/>
                <a:gd name="connsiteY12" fmla="*/ 0 h 2322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05240" h="2322423">
                  <a:moveTo>
                    <a:pt x="752620" y="0"/>
                  </a:moveTo>
                  <a:cubicBezTo>
                    <a:pt x="1168281" y="0"/>
                    <a:pt x="1505240" y="336959"/>
                    <a:pt x="1505240" y="752620"/>
                  </a:cubicBezTo>
                  <a:cubicBezTo>
                    <a:pt x="1505240" y="856535"/>
                    <a:pt x="1484180" y="955532"/>
                    <a:pt x="1446095" y="1045574"/>
                  </a:cubicBezTo>
                  <a:lnTo>
                    <a:pt x="1426537" y="1081607"/>
                  </a:lnTo>
                  <a:lnTo>
                    <a:pt x="1430918" y="1081607"/>
                  </a:lnTo>
                  <a:lnTo>
                    <a:pt x="1390137" y="1177352"/>
                  </a:lnTo>
                  <a:cubicBezTo>
                    <a:pt x="1254093" y="1482617"/>
                    <a:pt x="1075327" y="1830597"/>
                    <a:pt x="752620" y="2322423"/>
                  </a:cubicBezTo>
                  <a:cubicBezTo>
                    <a:pt x="429913" y="1830597"/>
                    <a:pt x="251148" y="1482617"/>
                    <a:pt x="115103" y="1177352"/>
                  </a:cubicBezTo>
                  <a:lnTo>
                    <a:pt x="74322" y="1081607"/>
                  </a:lnTo>
                  <a:lnTo>
                    <a:pt x="78703" y="1081607"/>
                  </a:lnTo>
                  <a:lnTo>
                    <a:pt x="59145" y="1045574"/>
                  </a:lnTo>
                  <a:cubicBezTo>
                    <a:pt x="21060" y="955532"/>
                    <a:pt x="0" y="856535"/>
                    <a:pt x="0" y="752620"/>
                  </a:cubicBezTo>
                  <a:cubicBezTo>
                    <a:pt x="0" y="336959"/>
                    <a:pt x="336959" y="0"/>
                    <a:pt x="752620" y="0"/>
                  </a:cubicBezTo>
                  <a:close/>
                </a:path>
              </a:pathLst>
            </a:custGeom>
            <a:solidFill>
              <a:srgbClr val="F8AD9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35" name="Freeform 16"/>
            <p:cNvSpPr>
              <a:spLocks noEditPoints="1"/>
            </p:cNvSpPr>
            <p:nvPr/>
          </p:nvSpPr>
          <p:spPr bwMode="auto">
            <a:xfrm>
              <a:off x="7736001" y="4564871"/>
              <a:ext cx="504322" cy="402181"/>
            </a:xfrm>
            <a:custGeom>
              <a:avLst/>
              <a:gdLst>
                <a:gd name="T0" fmla="*/ 1238 w 1238"/>
                <a:gd name="T1" fmla="*/ 579 h 986"/>
                <a:gd name="T2" fmla="*/ 424 w 1238"/>
                <a:gd name="T3" fmla="*/ 579 h 986"/>
                <a:gd name="T4" fmla="*/ 443 w 1238"/>
                <a:gd name="T5" fmla="*/ 209 h 986"/>
                <a:gd name="T6" fmla="*/ 357 w 1238"/>
                <a:gd name="T7" fmla="*/ 223 h 986"/>
                <a:gd name="T8" fmla="*/ 329 w 1238"/>
                <a:gd name="T9" fmla="*/ 254 h 986"/>
                <a:gd name="T10" fmla="*/ 441 w 1238"/>
                <a:gd name="T11" fmla="*/ 316 h 986"/>
                <a:gd name="T12" fmla="*/ 311 w 1238"/>
                <a:gd name="T13" fmla="*/ 0 h 986"/>
                <a:gd name="T14" fmla="*/ 311 w 1238"/>
                <a:gd name="T15" fmla="*/ 620 h 986"/>
                <a:gd name="T16" fmla="*/ 367 w 1238"/>
                <a:gd name="T17" fmla="*/ 550 h 986"/>
                <a:gd name="T18" fmla="*/ 329 w 1238"/>
                <a:gd name="T19" fmla="*/ 473 h 986"/>
                <a:gd name="T20" fmla="*/ 295 w 1238"/>
                <a:gd name="T21" fmla="*/ 516 h 986"/>
                <a:gd name="T22" fmla="*/ 168 w 1238"/>
                <a:gd name="T23" fmla="*/ 370 h 986"/>
                <a:gd name="T24" fmla="*/ 295 w 1238"/>
                <a:gd name="T25" fmla="*/ 410 h 986"/>
                <a:gd name="T26" fmla="*/ 229 w 1238"/>
                <a:gd name="T27" fmla="*/ 307 h 986"/>
                <a:gd name="T28" fmla="*/ 295 w 1238"/>
                <a:gd name="T29" fmla="*/ 127 h 986"/>
                <a:gd name="T30" fmla="*/ 329 w 1238"/>
                <a:gd name="T31" fmla="*/ 104 h 986"/>
                <a:gd name="T32" fmla="*/ 443 w 1238"/>
                <a:gd name="T33" fmla="*/ 209 h 986"/>
                <a:gd name="T34" fmla="*/ 295 w 1238"/>
                <a:gd name="T35" fmla="*/ 186 h 986"/>
                <a:gd name="T36" fmla="*/ 295 w 1238"/>
                <a:gd name="T37" fmla="*/ 245 h 986"/>
                <a:gd name="T38" fmla="*/ 329 w 1238"/>
                <a:gd name="T39" fmla="*/ 413 h 986"/>
                <a:gd name="T40" fmla="*/ 357 w 1238"/>
                <a:gd name="T41" fmla="*/ 398 h 986"/>
                <a:gd name="T42" fmla="*/ 359 w 1238"/>
                <a:gd name="T43" fmla="*/ 356 h 986"/>
                <a:gd name="T44" fmla="*/ 329 w 1238"/>
                <a:gd name="T45" fmla="*/ 413 h 986"/>
                <a:gd name="T46" fmla="*/ 854 w 1238"/>
                <a:gd name="T47" fmla="*/ 713 h 986"/>
                <a:gd name="T48" fmla="*/ 904 w 1238"/>
                <a:gd name="T49" fmla="*/ 665 h 986"/>
                <a:gd name="T50" fmla="*/ 854 w 1238"/>
                <a:gd name="T51" fmla="*/ 617 h 986"/>
                <a:gd name="T52" fmla="*/ 810 w 1238"/>
                <a:gd name="T53" fmla="*/ 416 h 986"/>
                <a:gd name="T54" fmla="*/ 784 w 1238"/>
                <a:gd name="T55" fmla="*/ 477 h 986"/>
                <a:gd name="T56" fmla="*/ 810 w 1238"/>
                <a:gd name="T57" fmla="*/ 416 h 986"/>
                <a:gd name="T58" fmla="*/ 1004 w 1238"/>
                <a:gd name="T59" fmla="*/ 447 h 986"/>
                <a:gd name="T60" fmla="*/ 854 w 1238"/>
                <a:gd name="T61" fmla="*/ 418 h 986"/>
                <a:gd name="T62" fmla="*/ 977 w 1238"/>
                <a:gd name="T63" fmla="*/ 557 h 986"/>
                <a:gd name="T64" fmla="*/ 854 w 1238"/>
                <a:gd name="T65" fmla="*/ 792 h 986"/>
                <a:gd name="T66" fmla="*/ 810 w 1238"/>
                <a:gd name="T67" fmla="*/ 849 h 986"/>
                <a:gd name="T68" fmla="*/ 643 w 1238"/>
                <a:gd name="T69" fmla="*/ 658 h 986"/>
                <a:gd name="T70" fmla="*/ 810 w 1238"/>
                <a:gd name="T71" fmla="*/ 710 h 986"/>
                <a:gd name="T72" fmla="*/ 724 w 1238"/>
                <a:gd name="T73" fmla="*/ 575 h 986"/>
                <a:gd name="T74" fmla="*/ 810 w 1238"/>
                <a:gd name="T75" fmla="*/ 339 h 986"/>
                <a:gd name="T76" fmla="*/ 854 w 1238"/>
                <a:gd name="T77" fmla="*/ 309 h 986"/>
                <a:gd name="T78" fmla="*/ 1004 w 1238"/>
                <a:gd name="T79" fmla="*/ 447 h 9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38" h="986">
                  <a:moveTo>
                    <a:pt x="831" y="172"/>
                  </a:moveTo>
                  <a:cubicBezTo>
                    <a:pt x="1055" y="172"/>
                    <a:pt x="1238" y="354"/>
                    <a:pt x="1238" y="579"/>
                  </a:cubicBezTo>
                  <a:cubicBezTo>
                    <a:pt x="1238" y="804"/>
                    <a:pt x="1055" y="986"/>
                    <a:pt x="831" y="986"/>
                  </a:cubicBezTo>
                  <a:cubicBezTo>
                    <a:pt x="606" y="986"/>
                    <a:pt x="424" y="804"/>
                    <a:pt x="424" y="579"/>
                  </a:cubicBezTo>
                  <a:cubicBezTo>
                    <a:pt x="424" y="354"/>
                    <a:pt x="606" y="172"/>
                    <a:pt x="831" y="172"/>
                  </a:cubicBezTo>
                  <a:close/>
                  <a:moveTo>
                    <a:pt x="443" y="209"/>
                  </a:moveTo>
                  <a:lnTo>
                    <a:pt x="443" y="209"/>
                  </a:lnTo>
                  <a:lnTo>
                    <a:pt x="357" y="223"/>
                  </a:lnTo>
                  <a:cubicBezTo>
                    <a:pt x="350" y="204"/>
                    <a:pt x="346" y="197"/>
                    <a:pt x="329" y="187"/>
                  </a:cubicBezTo>
                  <a:lnTo>
                    <a:pt x="329" y="254"/>
                  </a:lnTo>
                  <a:cubicBezTo>
                    <a:pt x="375" y="266"/>
                    <a:pt x="406" y="279"/>
                    <a:pt x="422" y="293"/>
                  </a:cubicBezTo>
                  <a:cubicBezTo>
                    <a:pt x="430" y="300"/>
                    <a:pt x="436" y="308"/>
                    <a:pt x="441" y="316"/>
                  </a:cubicBezTo>
                  <a:cubicBezTo>
                    <a:pt x="480" y="260"/>
                    <a:pt x="533" y="215"/>
                    <a:pt x="594" y="185"/>
                  </a:cubicBezTo>
                  <a:cubicBezTo>
                    <a:pt x="546" y="76"/>
                    <a:pt x="437" y="0"/>
                    <a:pt x="311" y="0"/>
                  </a:cubicBezTo>
                  <a:cubicBezTo>
                    <a:pt x="139" y="0"/>
                    <a:pt x="0" y="139"/>
                    <a:pt x="0" y="310"/>
                  </a:cubicBezTo>
                  <a:cubicBezTo>
                    <a:pt x="0" y="481"/>
                    <a:pt x="139" y="620"/>
                    <a:pt x="311" y="620"/>
                  </a:cubicBezTo>
                  <a:cubicBezTo>
                    <a:pt x="331" y="620"/>
                    <a:pt x="352" y="618"/>
                    <a:pt x="372" y="614"/>
                  </a:cubicBezTo>
                  <a:cubicBezTo>
                    <a:pt x="368" y="593"/>
                    <a:pt x="367" y="572"/>
                    <a:pt x="367" y="550"/>
                  </a:cubicBezTo>
                  <a:cubicBezTo>
                    <a:pt x="367" y="521"/>
                    <a:pt x="370" y="493"/>
                    <a:pt x="376" y="465"/>
                  </a:cubicBezTo>
                  <a:cubicBezTo>
                    <a:pt x="361" y="470"/>
                    <a:pt x="345" y="472"/>
                    <a:pt x="329" y="473"/>
                  </a:cubicBezTo>
                  <a:lnTo>
                    <a:pt x="329" y="516"/>
                  </a:lnTo>
                  <a:lnTo>
                    <a:pt x="295" y="516"/>
                  </a:lnTo>
                  <a:lnTo>
                    <a:pt x="295" y="473"/>
                  </a:lnTo>
                  <a:cubicBezTo>
                    <a:pt x="226" y="467"/>
                    <a:pt x="180" y="440"/>
                    <a:pt x="168" y="370"/>
                  </a:cubicBezTo>
                  <a:lnTo>
                    <a:pt x="261" y="359"/>
                  </a:lnTo>
                  <a:cubicBezTo>
                    <a:pt x="265" y="385"/>
                    <a:pt x="271" y="398"/>
                    <a:pt x="295" y="410"/>
                  </a:cubicBezTo>
                  <a:lnTo>
                    <a:pt x="295" y="329"/>
                  </a:lnTo>
                  <a:cubicBezTo>
                    <a:pt x="264" y="320"/>
                    <a:pt x="242" y="313"/>
                    <a:pt x="229" y="307"/>
                  </a:cubicBezTo>
                  <a:cubicBezTo>
                    <a:pt x="173" y="279"/>
                    <a:pt x="166" y="200"/>
                    <a:pt x="210" y="157"/>
                  </a:cubicBezTo>
                  <a:cubicBezTo>
                    <a:pt x="229" y="139"/>
                    <a:pt x="257" y="129"/>
                    <a:pt x="295" y="127"/>
                  </a:cubicBezTo>
                  <a:lnTo>
                    <a:pt x="295" y="104"/>
                  </a:lnTo>
                  <a:lnTo>
                    <a:pt x="329" y="104"/>
                  </a:lnTo>
                  <a:lnTo>
                    <a:pt x="329" y="127"/>
                  </a:lnTo>
                  <a:cubicBezTo>
                    <a:pt x="384" y="130"/>
                    <a:pt x="430" y="151"/>
                    <a:pt x="443" y="209"/>
                  </a:cubicBezTo>
                  <a:close/>
                  <a:moveTo>
                    <a:pt x="295" y="186"/>
                  </a:moveTo>
                  <a:lnTo>
                    <a:pt x="295" y="186"/>
                  </a:lnTo>
                  <a:cubicBezTo>
                    <a:pt x="274" y="193"/>
                    <a:pt x="259" y="212"/>
                    <a:pt x="275" y="233"/>
                  </a:cubicBezTo>
                  <a:cubicBezTo>
                    <a:pt x="279" y="238"/>
                    <a:pt x="285" y="242"/>
                    <a:pt x="295" y="245"/>
                  </a:cubicBezTo>
                  <a:lnTo>
                    <a:pt x="295" y="186"/>
                  </a:lnTo>
                  <a:close/>
                  <a:moveTo>
                    <a:pt x="329" y="413"/>
                  </a:moveTo>
                  <a:lnTo>
                    <a:pt x="329" y="413"/>
                  </a:lnTo>
                  <a:cubicBezTo>
                    <a:pt x="342" y="410"/>
                    <a:pt x="351" y="405"/>
                    <a:pt x="357" y="398"/>
                  </a:cubicBezTo>
                  <a:cubicBezTo>
                    <a:pt x="363" y="392"/>
                    <a:pt x="366" y="384"/>
                    <a:pt x="366" y="376"/>
                  </a:cubicBezTo>
                  <a:cubicBezTo>
                    <a:pt x="366" y="368"/>
                    <a:pt x="364" y="362"/>
                    <a:pt x="359" y="356"/>
                  </a:cubicBezTo>
                  <a:cubicBezTo>
                    <a:pt x="354" y="350"/>
                    <a:pt x="344" y="344"/>
                    <a:pt x="329" y="339"/>
                  </a:cubicBezTo>
                  <a:lnTo>
                    <a:pt x="329" y="413"/>
                  </a:lnTo>
                  <a:close/>
                  <a:moveTo>
                    <a:pt x="854" y="713"/>
                  </a:moveTo>
                  <a:lnTo>
                    <a:pt x="854" y="713"/>
                  </a:lnTo>
                  <a:cubicBezTo>
                    <a:pt x="871" y="710"/>
                    <a:pt x="884" y="703"/>
                    <a:pt x="892" y="695"/>
                  </a:cubicBezTo>
                  <a:cubicBezTo>
                    <a:pt x="900" y="686"/>
                    <a:pt x="904" y="676"/>
                    <a:pt x="904" y="665"/>
                  </a:cubicBezTo>
                  <a:cubicBezTo>
                    <a:pt x="904" y="656"/>
                    <a:pt x="901" y="647"/>
                    <a:pt x="894" y="639"/>
                  </a:cubicBezTo>
                  <a:cubicBezTo>
                    <a:pt x="887" y="631"/>
                    <a:pt x="874" y="624"/>
                    <a:pt x="854" y="617"/>
                  </a:cubicBezTo>
                  <a:lnTo>
                    <a:pt x="854" y="713"/>
                  </a:lnTo>
                  <a:close/>
                  <a:moveTo>
                    <a:pt x="810" y="416"/>
                  </a:moveTo>
                  <a:lnTo>
                    <a:pt x="810" y="416"/>
                  </a:lnTo>
                  <a:cubicBezTo>
                    <a:pt x="783" y="426"/>
                    <a:pt x="763" y="451"/>
                    <a:pt x="784" y="477"/>
                  </a:cubicBezTo>
                  <a:cubicBezTo>
                    <a:pt x="789" y="484"/>
                    <a:pt x="798" y="489"/>
                    <a:pt x="810" y="494"/>
                  </a:cubicBezTo>
                  <a:lnTo>
                    <a:pt x="810" y="416"/>
                  </a:lnTo>
                  <a:close/>
                  <a:moveTo>
                    <a:pt x="1004" y="447"/>
                  </a:moveTo>
                  <a:lnTo>
                    <a:pt x="1004" y="447"/>
                  </a:lnTo>
                  <a:lnTo>
                    <a:pt x="892" y="464"/>
                  </a:lnTo>
                  <a:cubicBezTo>
                    <a:pt x="883" y="440"/>
                    <a:pt x="877" y="430"/>
                    <a:pt x="854" y="418"/>
                  </a:cubicBezTo>
                  <a:lnTo>
                    <a:pt x="854" y="505"/>
                  </a:lnTo>
                  <a:cubicBezTo>
                    <a:pt x="916" y="521"/>
                    <a:pt x="956" y="539"/>
                    <a:pt x="977" y="557"/>
                  </a:cubicBezTo>
                  <a:cubicBezTo>
                    <a:pt x="1043" y="616"/>
                    <a:pt x="1024" y="719"/>
                    <a:pt x="953" y="765"/>
                  </a:cubicBezTo>
                  <a:cubicBezTo>
                    <a:pt x="925" y="783"/>
                    <a:pt x="892" y="791"/>
                    <a:pt x="854" y="792"/>
                  </a:cubicBezTo>
                  <a:lnTo>
                    <a:pt x="854" y="849"/>
                  </a:lnTo>
                  <a:lnTo>
                    <a:pt x="810" y="849"/>
                  </a:lnTo>
                  <a:lnTo>
                    <a:pt x="810" y="792"/>
                  </a:lnTo>
                  <a:cubicBezTo>
                    <a:pt x="720" y="784"/>
                    <a:pt x="660" y="750"/>
                    <a:pt x="643" y="658"/>
                  </a:cubicBezTo>
                  <a:lnTo>
                    <a:pt x="765" y="644"/>
                  </a:lnTo>
                  <a:cubicBezTo>
                    <a:pt x="772" y="677"/>
                    <a:pt x="779" y="695"/>
                    <a:pt x="810" y="710"/>
                  </a:cubicBezTo>
                  <a:lnTo>
                    <a:pt x="810" y="604"/>
                  </a:lnTo>
                  <a:cubicBezTo>
                    <a:pt x="770" y="593"/>
                    <a:pt x="741" y="583"/>
                    <a:pt x="724" y="575"/>
                  </a:cubicBezTo>
                  <a:cubicBezTo>
                    <a:pt x="650" y="539"/>
                    <a:pt x="641" y="434"/>
                    <a:pt x="699" y="379"/>
                  </a:cubicBezTo>
                  <a:cubicBezTo>
                    <a:pt x="724" y="355"/>
                    <a:pt x="761" y="341"/>
                    <a:pt x="810" y="339"/>
                  </a:cubicBezTo>
                  <a:lnTo>
                    <a:pt x="810" y="309"/>
                  </a:lnTo>
                  <a:lnTo>
                    <a:pt x="854" y="309"/>
                  </a:lnTo>
                  <a:lnTo>
                    <a:pt x="854" y="339"/>
                  </a:lnTo>
                  <a:cubicBezTo>
                    <a:pt x="927" y="343"/>
                    <a:pt x="987" y="370"/>
                    <a:pt x="1004" y="447"/>
                  </a:cubicBezTo>
                  <a:close/>
                </a:path>
              </a:pathLst>
            </a:custGeom>
            <a:solidFill>
              <a:srgbClr val="F8AD94"/>
            </a:solidFill>
            <a:ln>
              <a:noFill/>
            </a:ln>
          </p:spPr>
          <p:txBody>
            <a:bodyPr vert="horz" wrap="square" lIns="91440" tIns="45720" rIns="91440" bIns="45720" numCol="1" anchor="t" anchorCtr="0" compatLnSpc="1">
              <a:prstTxWarp prst="textNoShape">
                <a:avLst/>
              </a:prstTxWarp>
            </a:bodyPr>
            <a:lstStyle/>
            <a:p>
              <a:endParaRPr lang="zh-CN" altLang="en-US">
                <a:solidFill>
                  <a:schemeClr val="accent2"/>
                </a:solidFill>
              </a:endParaRPr>
            </a:p>
          </p:txBody>
        </p:sp>
        <p:sp>
          <p:nvSpPr>
            <p:cNvPr id="37" name="Rectangle 42"/>
            <p:cNvSpPr/>
            <p:nvPr/>
          </p:nvSpPr>
          <p:spPr>
            <a:xfrm>
              <a:off x="6116657" y="4640638"/>
              <a:ext cx="1092455" cy="512281"/>
            </a:xfrm>
            <a:prstGeom prst="rect">
              <a:avLst/>
            </a:prstGeom>
            <a:noFill/>
            <a:ln w="12700" cap="flat" cmpd="sng" algn="ctr">
              <a:noFill/>
              <a:prstDash val="solid"/>
            </a:ln>
            <a:effectLst/>
          </p:spPr>
          <p:txBody>
            <a:bodyPr lIns="91440" tIns="0" rIns="91440" bIns="0" rtlCol="0" anchor="t"/>
            <a:lstStyle/>
            <a:p>
              <a:pPr algn="r"/>
              <a:r>
                <a:rPr lang="en-US" altLang="zh-CN" sz="2000" dirty="0">
                  <a:solidFill>
                    <a:schemeClr val="bg1"/>
                  </a:solidFill>
                  <a:latin typeface="Arial" panose="020B0604020202020204" pitchFamily="34" charset="0"/>
                  <a:cs typeface="Arial" panose="020B0604020202020204" pitchFamily="34" charset="0"/>
                </a:rPr>
                <a:t>  </a:t>
              </a:r>
            </a:p>
            <a:p>
              <a:pPr algn="r"/>
              <a:r>
                <a:rPr lang="en-US" altLang="zh-CN" sz="2000" b="1" dirty="0">
                  <a:solidFill>
                    <a:schemeClr val="bg1"/>
                  </a:solidFill>
                  <a:latin typeface="Arial" panose="020B0604020202020204" pitchFamily="34" charset="0"/>
                  <a:cs typeface="Arial" panose="020B0604020202020204" pitchFamily="34" charset="0"/>
                </a:rPr>
                <a:t>   </a:t>
              </a:r>
              <a:endParaRPr lang="zh-CN" altLang="en-US" sz="2000" b="1" dirty="0">
                <a:solidFill>
                  <a:schemeClr val="bg1"/>
                </a:solidFill>
                <a:latin typeface="Arial" panose="020B0604020202020204" pitchFamily="34" charset="0"/>
                <a:cs typeface="Arial" panose="020B0604020202020204" pitchFamily="34" charset="0"/>
              </a:endParaRPr>
            </a:p>
          </p:txBody>
        </p:sp>
      </p:grpSp>
      <p:grpSp>
        <p:nvGrpSpPr>
          <p:cNvPr id="2" name="组合 1"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GrpSpPr/>
          <p:nvPr/>
        </p:nvGrpSpPr>
        <p:grpSpPr>
          <a:xfrm>
            <a:off x="5204834" y="2015443"/>
            <a:ext cx="1792588" cy="2765770"/>
            <a:chOff x="5204834" y="2000194"/>
            <a:chExt cx="1792588" cy="2765770"/>
          </a:xfrm>
        </p:grpSpPr>
        <p:sp>
          <p:nvSpPr>
            <p:cNvPr id="18" name="任意多边形 17"/>
            <p:cNvSpPr>
              <a:spLocks noChangeAspect="1"/>
            </p:cNvSpPr>
            <p:nvPr/>
          </p:nvSpPr>
          <p:spPr>
            <a:xfrm>
              <a:off x="5204834" y="2000194"/>
              <a:ext cx="1792588" cy="2765770"/>
            </a:xfrm>
            <a:custGeom>
              <a:avLst/>
              <a:gdLst>
                <a:gd name="connsiteX0" fmla="*/ 752620 w 1505240"/>
                <a:gd name="connsiteY0" fmla="*/ 0 h 2322423"/>
                <a:gd name="connsiteX1" fmla="*/ 1505240 w 1505240"/>
                <a:gd name="connsiteY1" fmla="*/ 752620 h 2322423"/>
                <a:gd name="connsiteX2" fmla="*/ 1446095 w 1505240"/>
                <a:gd name="connsiteY2" fmla="*/ 1045574 h 2322423"/>
                <a:gd name="connsiteX3" fmla="*/ 1426537 w 1505240"/>
                <a:gd name="connsiteY3" fmla="*/ 1081607 h 2322423"/>
                <a:gd name="connsiteX4" fmla="*/ 1430918 w 1505240"/>
                <a:gd name="connsiteY4" fmla="*/ 1081607 h 2322423"/>
                <a:gd name="connsiteX5" fmla="*/ 1390137 w 1505240"/>
                <a:gd name="connsiteY5" fmla="*/ 1177352 h 2322423"/>
                <a:gd name="connsiteX6" fmla="*/ 752620 w 1505240"/>
                <a:gd name="connsiteY6" fmla="*/ 2322423 h 2322423"/>
                <a:gd name="connsiteX7" fmla="*/ 115103 w 1505240"/>
                <a:gd name="connsiteY7" fmla="*/ 1177352 h 2322423"/>
                <a:gd name="connsiteX8" fmla="*/ 74322 w 1505240"/>
                <a:gd name="connsiteY8" fmla="*/ 1081607 h 2322423"/>
                <a:gd name="connsiteX9" fmla="*/ 78703 w 1505240"/>
                <a:gd name="connsiteY9" fmla="*/ 1081607 h 2322423"/>
                <a:gd name="connsiteX10" fmla="*/ 59145 w 1505240"/>
                <a:gd name="connsiteY10" fmla="*/ 1045574 h 2322423"/>
                <a:gd name="connsiteX11" fmla="*/ 0 w 1505240"/>
                <a:gd name="connsiteY11" fmla="*/ 752620 h 2322423"/>
                <a:gd name="connsiteX12" fmla="*/ 752620 w 1505240"/>
                <a:gd name="connsiteY12" fmla="*/ 0 h 2322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05240" h="2322423">
                  <a:moveTo>
                    <a:pt x="752620" y="0"/>
                  </a:moveTo>
                  <a:cubicBezTo>
                    <a:pt x="1168281" y="0"/>
                    <a:pt x="1505240" y="336959"/>
                    <a:pt x="1505240" y="752620"/>
                  </a:cubicBezTo>
                  <a:cubicBezTo>
                    <a:pt x="1505240" y="856535"/>
                    <a:pt x="1484180" y="955532"/>
                    <a:pt x="1446095" y="1045574"/>
                  </a:cubicBezTo>
                  <a:lnTo>
                    <a:pt x="1426537" y="1081607"/>
                  </a:lnTo>
                  <a:lnTo>
                    <a:pt x="1430918" y="1081607"/>
                  </a:lnTo>
                  <a:lnTo>
                    <a:pt x="1390137" y="1177352"/>
                  </a:lnTo>
                  <a:cubicBezTo>
                    <a:pt x="1254093" y="1482617"/>
                    <a:pt x="1075327" y="1830597"/>
                    <a:pt x="752620" y="2322423"/>
                  </a:cubicBezTo>
                  <a:cubicBezTo>
                    <a:pt x="429913" y="1830597"/>
                    <a:pt x="251148" y="1482617"/>
                    <a:pt x="115103" y="1177352"/>
                  </a:cubicBezTo>
                  <a:lnTo>
                    <a:pt x="74322" y="1081607"/>
                  </a:lnTo>
                  <a:lnTo>
                    <a:pt x="78703" y="1081607"/>
                  </a:lnTo>
                  <a:lnTo>
                    <a:pt x="59145" y="1045574"/>
                  </a:lnTo>
                  <a:cubicBezTo>
                    <a:pt x="21060" y="955532"/>
                    <a:pt x="0" y="856535"/>
                    <a:pt x="0" y="752620"/>
                  </a:cubicBezTo>
                  <a:cubicBezTo>
                    <a:pt x="0" y="336959"/>
                    <a:pt x="336959" y="0"/>
                    <a:pt x="752620" y="0"/>
                  </a:cubicBezTo>
                  <a:close/>
                </a:path>
              </a:pathLst>
            </a:custGeom>
            <a:solidFill>
              <a:srgbClr val="F7798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latin typeface="KaiTi" panose="02010609060101010101" pitchFamily="49" charset="-122"/>
                <a:ea typeface="KaiTi" panose="02010609060101010101" pitchFamily="49" charset="-122"/>
              </a:endParaRPr>
            </a:p>
          </p:txBody>
        </p:sp>
        <p:sp>
          <p:nvSpPr>
            <p:cNvPr id="38" name="Rectangle 42"/>
            <p:cNvSpPr/>
            <p:nvPr/>
          </p:nvSpPr>
          <p:spPr>
            <a:xfrm>
              <a:off x="5384205" y="3701159"/>
              <a:ext cx="1092455" cy="512281"/>
            </a:xfrm>
            <a:prstGeom prst="rect">
              <a:avLst/>
            </a:prstGeom>
            <a:noFill/>
            <a:ln w="12700" cap="flat" cmpd="sng" algn="ctr">
              <a:noFill/>
              <a:prstDash val="solid"/>
            </a:ln>
            <a:effectLst/>
          </p:spPr>
          <p:txBody>
            <a:bodyPr lIns="91440" tIns="0" rIns="91440" bIns="0" rtlCol="0" anchor="t"/>
            <a:lstStyle/>
            <a:p>
              <a:pPr algn="r"/>
              <a:r>
                <a:rPr lang="en-US" altLang="zh-CN" sz="2000" dirty="0">
                  <a:solidFill>
                    <a:schemeClr val="bg1"/>
                  </a:solidFill>
                  <a:latin typeface="KaiTi" panose="02010609060101010101" pitchFamily="49" charset="-122"/>
                  <a:ea typeface="KaiTi" panose="02010609060101010101" pitchFamily="49" charset="-122"/>
                  <a:cs typeface="Arial" panose="020B0604020202020204" pitchFamily="34" charset="0"/>
                </a:rPr>
                <a:t>  </a:t>
              </a:r>
            </a:p>
            <a:p>
              <a:pPr algn="r"/>
              <a:r>
                <a:rPr lang="en-US" altLang="zh-CN" sz="2000" b="1" dirty="0">
                  <a:solidFill>
                    <a:schemeClr val="bg1"/>
                  </a:solidFill>
                  <a:latin typeface="KaiTi" panose="02010609060101010101" pitchFamily="49" charset="-122"/>
                  <a:ea typeface="KaiTi" panose="02010609060101010101" pitchFamily="49" charset="-122"/>
                  <a:cs typeface="Arial" panose="020B0604020202020204" pitchFamily="34" charset="0"/>
                </a:rPr>
                <a:t>   </a:t>
              </a:r>
              <a:endParaRPr lang="zh-CN" altLang="en-US" sz="2000" b="1" dirty="0">
                <a:solidFill>
                  <a:schemeClr val="bg1"/>
                </a:solidFill>
                <a:latin typeface="KaiTi" panose="02010609060101010101" pitchFamily="49" charset="-122"/>
                <a:ea typeface="KaiTi" panose="02010609060101010101" pitchFamily="49" charset="-122"/>
                <a:cs typeface="Arial" panose="020B0604020202020204" pitchFamily="34" charset="0"/>
              </a:endParaRPr>
            </a:p>
          </p:txBody>
        </p:sp>
      </p:grpSp>
      <p:cxnSp>
        <p:nvCxnSpPr>
          <p:cNvPr id="21" name="直接连接符 20"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CxnSpPr/>
          <p:nvPr/>
        </p:nvCxnSpPr>
        <p:spPr>
          <a:xfrm>
            <a:off x="3246637" y="1273629"/>
            <a:ext cx="5770860"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24" name="文本框 23"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txBox="1"/>
          <p:nvPr/>
        </p:nvSpPr>
        <p:spPr>
          <a:xfrm>
            <a:off x="3994977" y="518656"/>
            <a:ext cx="4493538" cy="954107"/>
          </a:xfrm>
          <a:prstGeom prst="rect">
            <a:avLst/>
          </a:prstGeom>
          <a:noFill/>
        </p:spPr>
        <p:txBody>
          <a:bodyPr wrap="none" rtlCol="0">
            <a:spAutoFit/>
          </a:bodyPr>
          <a:lstStyle/>
          <a:p>
            <a:r>
              <a:rPr lang="en-US" altLang="zh-CN" sz="2800" dirty="0">
                <a:latin typeface="KaiTi" panose="02010609060101010101" pitchFamily="49" charset="-122"/>
                <a:ea typeface="KaiTi" panose="02010609060101010101" pitchFamily="49" charset="-122"/>
              </a:rPr>
              <a:t>(</a:t>
            </a:r>
            <a:r>
              <a:rPr lang="zh-CN" altLang="en-US" sz="2800" dirty="0">
                <a:latin typeface="KaiTi" panose="02010609060101010101" pitchFamily="49" charset="-122"/>
                <a:ea typeface="KaiTi" panose="02010609060101010101" pitchFamily="49" charset="-122"/>
              </a:rPr>
              <a:t>二</a:t>
            </a:r>
            <a:r>
              <a:rPr lang="en-US" altLang="zh-CN" sz="2800" dirty="0">
                <a:latin typeface="KaiTi" panose="02010609060101010101" pitchFamily="49" charset="-122"/>
                <a:ea typeface="KaiTi" panose="02010609060101010101" pitchFamily="49" charset="-122"/>
              </a:rPr>
              <a:t>)</a:t>
            </a:r>
            <a:r>
              <a:rPr lang="zh-CN" altLang="en-US" sz="2800" dirty="0">
                <a:latin typeface="KaiTi" panose="02010609060101010101" pitchFamily="49" charset="-122"/>
                <a:ea typeface="KaiTi" panose="02010609060101010101" pitchFamily="49" charset="-122"/>
              </a:rPr>
              <a:t>背景调查的关键操作点</a:t>
            </a:r>
          </a:p>
          <a:p>
            <a:endParaRPr lang="en-US" altLang="zh-CN" sz="2800" b="1" spc="500" dirty="0">
              <a:solidFill>
                <a:schemeClr val="bg1">
                  <a:lumMod val="50000"/>
                </a:schemeClr>
              </a:solidFill>
              <a:latin typeface="KaiTi" panose="02010609060101010101" pitchFamily="49" charset="-122"/>
              <a:ea typeface="KaiTi" panose="02010609060101010101" pitchFamily="49" charset="-122"/>
              <a:cs typeface="Arial" panose="020B0604020202020204" pitchFamily="34" charset="0"/>
            </a:endParaRPr>
          </a:p>
        </p:txBody>
      </p:sp>
      <p:sp>
        <p:nvSpPr>
          <p:cNvPr id="40" name="椭圆 39"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flipH="1">
            <a:off x="2686180" y="813581"/>
            <a:ext cx="157493" cy="157493"/>
          </a:xfrm>
          <a:prstGeom prst="ellipse">
            <a:avLst/>
          </a:prstGeom>
          <a:solidFill>
            <a:srgbClr val="D06F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1" name="椭圆 40"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flipH="1">
            <a:off x="2686180" y="335956"/>
            <a:ext cx="321030" cy="321030"/>
          </a:xfrm>
          <a:prstGeom prst="ellipse">
            <a:avLst/>
          </a:prstGeom>
          <a:solidFill>
            <a:srgbClr val="966481"/>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2" name="椭圆 41"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flipH="1">
            <a:off x="2991678" y="806317"/>
            <a:ext cx="219803" cy="219803"/>
          </a:xfrm>
          <a:prstGeom prst="ellipse">
            <a:avLst/>
          </a:prstGeom>
          <a:solidFill>
            <a:srgbClr val="365B7C"/>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3" name="椭圆 42"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flipH="1">
            <a:off x="2031169" y="697840"/>
            <a:ext cx="164852" cy="164852"/>
          </a:xfrm>
          <a:prstGeom prst="ellipse">
            <a:avLst/>
          </a:prstGeom>
          <a:solidFill>
            <a:srgbClr val="F779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4" name="椭圆 43"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9354354" y="755438"/>
            <a:ext cx="157493" cy="157493"/>
          </a:xfrm>
          <a:prstGeom prst="ellipse">
            <a:avLst/>
          </a:prstGeom>
          <a:solidFill>
            <a:srgbClr val="D06F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5" name="椭圆 44"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9190817" y="277813"/>
            <a:ext cx="321030" cy="321030"/>
          </a:xfrm>
          <a:prstGeom prst="ellipse">
            <a:avLst/>
          </a:prstGeom>
          <a:solidFill>
            <a:srgbClr val="966481"/>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6" name="椭圆 45"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a:off x="8986546" y="748174"/>
            <a:ext cx="219803" cy="219803"/>
          </a:xfrm>
          <a:prstGeom prst="ellipse">
            <a:avLst/>
          </a:prstGeom>
          <a:solidFill>
            <a:srgbClr val="365B7C"/>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7" name="椭圆 46"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a:off x="10002006" y="639697"/>
            <a:ext cx="164852" cy="164852"/>
          </a:xfrm>
          <a:prstGeom prst="ellipse">
            <a:avLst/>
          </a:prstGeom>
          <a:solidFill>
            <a:srgbClr val="F779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e7d195523061f1c0"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hidden="1"/>
          <p:cNvSpPr txBox="1"/>
          <p:nvPr/>
        </p:nvSpPr>
        <p:spPr>
          <a:xfrm>
            <a:off x="-355600" y="1803400"/>
            <a:ext cx="293927" cy="1016000"/>
          </a:xfrm>
          <a:prstGeom prst="rect">
            <a:avLst/>
          </a:prstGeom>
          <a:noFill/>
        </p:spPr>
        <p:txBody>
          <a:bodyPr vert="wordArtVert" rtlCol="0">
            <a:spAutoFit/>
          </a:bodyPr>
          <a:lstStyle/>
          <a:p>
            <a:r>
              <a:rPr lang="en-US" altLang="zh-CN" sz="100"/>
              <a:t>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a:t>
            </a:r>
            <a:endParaRPr lang="zh-CN" altLang="en-US" sz="100"/>
          </a:p>
        </p:txBody>
      </p:sp>
      <p:sp>
        <p:nvSpPr>
          <p:cNvPr id="7" name="矩形 6"/>
          <p:cNvSpPr/>
          <p:nvPr/>
        </p:nvSpPr>
        <p:spPr>
          <a:xfrm>
            <a:off x="5193108" y="2667253"/>
            <a:ext cx="1744388" cy="590931"/>
          </a:xfrm>
          <a:prstGeom prst="rect">
            <a:avLst/>
          </a:prstGeom>
        </p:spPr>
        <p:txBody>
          <a:bodyPr wrap="none">
            <a:spAutoFit/>
          </a:bodyPr>
          <a:lstStyle/>
          <a:p>
            <a:pPr>
              <a:lnSpc>
                <a:spcPct val="90000"/>
              </a:lnSpc>
            </a:pPr>
            <a:r>
              <a:rPr lang="en-US" altLang="zh-CN" dirty="0"/>
              <a:t>1.</a:t>
            </a:r>
            <a:r>
              <a:rPr lang="zh-CN" altLang="en-US" dirty="0"/>
              <a:t>何时开始调查</a:t>
            </a:r>
          </a:p>
          <a:p>
            <a:pPr>
              <a:lnSpc>
                <a:spcPct val="90000"/>
              </a:lnSpc>
            </a:pPr>
            <a:r>
              <a:rPr lang="zh-CN" altLang="en-US" dirty="0"/>
              <a:t> </a:t>
            </a:r>
          </a:p>
        </p:txBody>
      </p:sp>
      <p:sp>
        <p:nvSpPr>
          <p:cNvPr id="8" name="矩形 7"/>
          <p:cNvSpPr/>
          <p:nvPr/>
        </p:nvSpPr>
        <p:spPr>
          <a:xfrm>
            <a:off x="3335358" y="4521946"/>
            <a:ext cx="2600664" cy="840230"/>
          </a:xfrm>
          <a:prstGeom prst="rect">
            <a:avLst/>
          </a:prstGeom>
        </p:spPr>
        <p:txBody>
          <a:bodyPr wrap="square">
            <a:spAutoFit/>
          </a:bodyPr>
          <a:lstStyle/>
          <a:p>
            <a:pPr>
              <a:lnSpc>
                <a:spcPct val="90000"/>
              </a:lnSpc>
            </a:pPr>
            <a:r>
              <a:rPr lang="en-US" altLang="zh-CN" dirty="0">
                <a:latin typeface="KaiTi" panose="02010609060101010101" pitchFamily="49" charset="-122"/>
                <a:ea typeface="KaiTi" panose="02010609060101010101" pitchFamily="49" charset="-122"/>
              </a:rPr>
              <a:t> 2.</a:t>
            </a:r>
            <a:r>
              <a:rPr lang="zh-CN" altLang="en-US" dirty="0">
                <a:latin typeface="KaiTi" panose="02010609060101010101" pitchFamily="49" charset="-122"/>
                <a:ea typeface="KaiTi" panose="02010609060101010101" pitchFamily="49" charset="-122"/>
              </a:rPr>
              <a:t>向谁调查</a:t>
            </a:r>
            <a:r>
              <a:rPr lang="en-US" altLang="zh-CN" dirty="0">
                <a:latin typeface="KaiTi" panose="02010609060101010101" pitchFamily="49" charset="-122"/>
                <a:ea typeface="KaiTi" panose="02010609060101010101" pitchFamily="49" charset="-122"/>
              </a:rPr>
              <a:t>,</a:t>
            </a:r>
            <a:r>
              <a:rPr lang="zh-CN" altLang="en-US" dirty="0">
                <a:latin typeface="KaiTi" panose="02010609060101010101" pitchFamily="49" charset="-122"/>
                <a:ea typeface="KaiTi" panose="02010609060101010101" pitchFamily="49" charset="-122"/>
              </a:rPr>
              <a:t>用什么方式调查</a:t>
            </a:r>
          </a:p>
          <a:p>
            <a:pPr>
              <a:lnSpc>
                <a:spcPct val="90000"/>
              </a:lnSpc>
            </a:pPr>
            <a:r>
              <a:rPr lang="zh-CN" altLang="en-US" dirty="0">
                <a:latin typeface="KaiTi" panose="02010609060101010101" pitchFamily="49" charset="-122"/>
                <a:ea typeface="KaiTi" panose="02010609060101010101" pitchFamily="49" charset="-122"/>
              </a:rPr>
              <a:t> </a:t>
            </a:r>
          </a:p>
        </p:txBody>
      </p:sp>
      <p:sp>
        <p:nvSpPr>
          <p:cNvPr id="9" name="矩形 8"/>
          <p:cNvSpPr/>
          <p:nvPr/>
        </p:nvSpPr>
        <p:spPr>
          <a:xfrm>
            <a:off x="6426550" y="4521946"/>
            <a:ext cx="6096000" cy="535531"/>
          </a:xfrm>
          <a:prstGeom prst="rect">
            <a:avLst/>
          </a:prstGeom>
        </p:spPr>
        <p:txBody>
          <a:bodyPr>
            <a:spAutoFit/>
          </a:bodyPr>
          <a:lstStyle/>
          <a:p>
            <a:pPr>
              <a:lnSpc>
                <a:spcPct val="90000"/>
              </a:lnSpc>
            </a:pPr>
            <a:r>
              <a:rPr lang="en-US" altLang="zh-CN" sz="1600" dirty="0">
                <a:latin typeface="KaiTi" panose="02010609060101010101" pitchFamily="49" charset="-122"/>
                <a:ea typeface="KaiTi" panose="02010609060101010101" pitchFamily="49" charset="-122"/>
              </a:rPr>
              <a:t>3.</a:t>
            </a:r>
            <a:r>
              <a:rPr lang="zh-CN" altLang="en-US" sz="1600" dirty="0">
                <a:latin typeface="KaiTi" panose="02010609060101010101" pitchFamily="49" charset="-122"/>
                <a:ea typeface="KaiTi" panose="02010609060101010101" pitchFamily="49" charset="-122"/>
              </a:rPr>
              <a:t>如何设计调查内容</a:t>
            </a:r>
          </a:p>
          <a:p>
            <a:pPr>
              <a:lnSpc>
                <a:spcPct val="90000"/>
              </a:lnSpc>
            </a:pPr>
            <a:endParaRPr lang="zh-CN" altLang="en-US" sz="1600" dirty="0">
              <a:latin typeface="KaiTi" panose="02010609060101010101" pitchFamily="49" charset="-122"/>
              <a:ea typeface="KaiTi" panose="02010609060101010101" pitchFamily="49" charset="-122"/>
            </a:endParaRPr>
          </a:p>
        </p:txBody>
      </p:sp>
    </p:spTree>
    <p:extLst>
      <p:ext uri="{BB962C8B-B14F-4D97-AF65-F5344CB8AC3E}">
        <p14:creationId xmlns:p14="http://schemas.microsoft.com/office/powerpoint/2010/main" val="3366720191"/>
      </p:ext>
    </p:extLst>
  </p:cSld>
  <p:clrMapOvr>
    <a:masterClrMapping/>
  </p:clrMapOvr>
  <p:transition spd="slow" advTm="0">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p:cTn id="7" dur="500" fill="hold"/>
                                        <p:tgtEl>
                                          <p:spTgt spid="5"/>
                                        </p:tgtEl>
                                        <p:attrNameLst>
                                          <p:attrName>ppt_w</p:attrName>
                                        </p:attrNameLst>
                                      </p:cBhvr>
                                      <p:tavLst>
                                        <p:tav tm="0">
                                          <p:val>
                                            <p:fltVal val="0"/>
                                          </p:val>
                                        </p:tav>
                                        <p:tav tm="100000">
                                          <p:val>
                                            <p:strVal val="#ppt_w"/>
                                          </p:val>
                                        </p:tav>
                                      </p:tavLst>
                                    </p:anim>
                                    <p:anim calcmode="lin" valueType="num">
                                      <p:cBhvr>
                                        <p:cTn id="8" dur="500" fill="hold"/>
                                        <p:tgtEl>
                                          <p:spTgt spid="5"/>
                                        </p:tgtEl>
                                        <p:attrNameLst>
                                          <p:attrName>ppt_h</p:attrName>
                                        </p:attrNameLst>
                                      </p:cBhvr>
                                      <p:tavLst>
                                        <p:tav tm="0">
                                          <p:val>
                                            <p:fltVal val="0"/>
                                          </p:val>
                                        </p:tav>
                                        <p:tav tm="100000">
                                          <p:val>
                                            <p:strVal val="#ppt_h"/>
                                          </p:val>
                                        </p:tav>
                                      </p:tavLst>
                                    </p:anim>
                                    <p:animEffect transition="in" filter="fade">
                                      <p:cBhvr>
                                        <p:cTn id="9" dur="500"/>
                                        <p:tgtEl>
                                          <p:spTgt spid="5"/>
                                        </p:tgtEl>
                                      </p:cBhvr>
                                    </p:animEffect>
                                  </p:childTnLst>
                                </p:cTn>
                              </p:par>
                            </p:childTnLst>
                          </p:cTn>
                        </p:par>
                        <p:par>
                          <p:cTn id="10" fill="hold">
                            <p:stCondLst>
                              <p:cond delay="500"/>
                            </p:stCondLst>
                            <p:childTnLst>
                              <p:par>
                                <p:cTn id="11" presetID="2" presetClass="entr" presetSubtype="1" decel="44000" fill="hold" nodeType="afterEffect">
                                  <p:stCondLst>
                                    <p:cond delay="0"/>
                                  </p:stCondLst>
                                  <p:childTnLst>
                                    <p:set>
                                      <p:cBhvr>
                                        <p:cTn id="12" dur="1" fill="hold">
                                          <p:stCondLst>
                                            <p:cond delay="0"/>
                                          </p:stCondLst>
                                        </p:cTn>
                                        <p:tgtEl>
                                          <p:spTgt spid="2"/>
                                        </p:tgtEl>
                                        <p:attrNameLst>
                                          <p:attrName>style.visibility</p:attrName>
                                        </p:attrNameLst>
                                      </p:cBhvr>
                                      <p:to>
                                        <p:strVal val="visible"/>
                                      </p:to>
                                    </p:set>
                                    <p:anim calcmode="lin" valueType="num">
                                      <p:cBhvr additive="base">
                                        <p:cTn id="13" dur="750" fill="hold"/>
                                        <p:tgtEl>
                                          <p:spTgt spid="2"/>
                                        </p:tgtEl>
                                        <p:attrNameLst>
                                          <p:attrName>ppt_x</p:attrName>
                                        </p:attrNameLst>
                                      </p:cBhvr>
                                      <p:tavLst>
                                        <p:tav tm="0">
                                          <p:val>
                                            <p:strVal val="#ppt_x"/>
                                          </p:val>
                                        </p:tav>
                                        <p:tav tm="100000">
                                          <p:val>
                                            <p:strVal val="#ppt_x"/>
                                          </p:val>
                                        </p:tav>
                                      </p:tavLst>
                                    </p:anim>
                                    <p:anim calcmode="lin" valueType="num">
                                      <p:cBhvr additive="base">
                                        <p:cTn id="14" dur="750" fill="hold"/>
                                        <p:tgtEl>
                                          <p:spTgt spid="2"/>
                                        </p:tgtEl>
                                        <p:attrNameLst>
                                          <p:attrName>ppt_y</p:attrName>
                                        </p:attrNameLst>
                                      </p:cBhvr>
                                      <p:tavLst>
                                        <p:tav tm="0">
                                          <p:val>
                                            <p:strVal val="0-#ppt_h/2"/>
                                          </p:val>
                                        </p:tav>
                                        <p:tav tm="100000">
                                          <p:val>
                                            <p:strVal val="#ppt_y"/>
                                          </p:val>
                                        </p:tav>
                                      </p:tavLst>
                                    </p:anim>
                                  </p:childTnLst>
                                </p:cTn>
                              </p:par>
                              <p:par>
                                <p:cTn id="15" presetID="2" presetClass="entr" presetSubtype="8" decel="44000" fill="hold" nodeType="withEffect">
                                  <p:stCondLst>
                                    <p:cond delay="250"/>
                                  </p:stCondLst>
                                  <p:childTnLst>
                                    <p:set>
                                      <p:cBhvr>
                                        <p:cTn id="16" dur="1" fill="hold">
                                          <p:stCondLst>
                                            <p:cond delay="0"/>
                                          </p:stCondLst>
                                        </p:cTn>
                                        <p:tgtEl>
                                          <p:spTgt spid="4"/>
                                        </p:tgtEl>
                                        <p:attrNameLst>
                                          <p:attrName>style.visibility</p:attrName>
                                        </p:attrNameLst>
                                      </p:cBhvr>
                                      <p:to>
                                        <p:strVal val="visible"/>
                                      </p:to>
                                    </p:set>
                                    <p:anim calcmode="lin" valueType="num">
                                      <p:cBhvr additive="base">
                                        <p:cTn id="17" dur="750" fill="hold"/>
                                        <p:tgtEl>
                                          <p:spTgt spid="4"/>
                                        </p:tgtEl>
                                        <p:attrNameLst>
                                          <p:attrName>ppt_x</p:attrName>
                                        </p:attrNameLst>
                                      </p:cBhvr>
                                      <p:tavLst>
                                        <p:tav tm="0">
                                          <p:val>
                                            <p:strVal val="0-#ppt_w/2"/>
                                          </p:val>
                                        </p:tav>
                                        <p:tav tm="100000">
                                          <p:val>
                                            <p:strVal val="#ppt_x"/>
                                          </p:val>
                                        </p:tav>
                                      </p:tavLst>
                                    </p:anim>
                                    <p:anim calcmode="lin" valueType="num">
                                      <p:cBhvr additive="base">
                                        <p:cTn id="18" dur="750" fill="hold"/>
                                        <p:tgtEl>
                                          <p:spTgt spid="4"/>
                                        </p:tgtEl>
                                        <p:attrNameLst>
                                          <p:attrName>ppt_y</p:attrName>
                                        </p:attrNameLst>
                                      </p:cBhvr>
                                      <p:tavLst>
                                        <p:tav tm="0">
                                          <p:val>
                                            <p:strVal val="#ppt_y"/>
                                          </p:val>
                                        </p:tav>
                                        <p:tav tm="100000">
                                          <p:val>
                                            <p:strVal val="#ppt_y"/>
                                          </p:val>
                                        </p:tav>
                                      </p:tavLst>
                                    </p:anim>
                                  </p:childTnLst>
                                </p:cTn>
                              </p:par>
                              <p:par>
                                <p:cTn id="19" presetID="2" presetClass="entr" presetSubtype="2" decel="44000" fill="hold" nodeType="withEffect">
                                  <p:stCondLst>
                                    <p:cond delay="250"/>
                                  </p:stCondLst>
                                  <p:childTnLst>
                                    <p:set>
                                      <p:cBhvr>
                                        <p:cTn id="20" dur="1" fill="hold">
                                          <p:stCondLst>
                                            <p:cond delay="0"/>
                                          </p:stCondLst>
                                        </p:cTn>
                                        <p:tgtEl>
                                          <p:spTgt spid="3"/>
                                        </p:tgtEl>
                                        <p:attrNameLst>
                                          <p:attrName>style.visibility</p:attrName>
                                        </p:attrNameLst>
                                      </p:cBhvr>
                                      <p:to>
                                        <p:strVal val="visible"/>
                                      </p:to>
                                    </p:set>
                                    <p:anim calcmode="lin" valueType="num">
                                      <p:cBhvr additive="base">
                                        <p:cTn id="21" dur="750" fill="hold"/>
                                        <p:tgtEl>
                                          <p:spTgt spid="3"/>
                                        </p:tgtEl>
                                        <p:attrNameLst>
                                          <p:attrName>ppt_x</p:attrName>
                                        </p:attrNameLst>
                                      </p:cBhvr>
                                      <p:tavLst>
                                        <p:tav tm="0">
                                          <p:val>
                                            <p:strVal val="1+#ppt_w/2"/>
                                          </p:val>
                                        </p:tav>
                                        <p:tav tm="100000">
                                          <p:val>
                                            <p:strVal val="#ppt_x"/>
                                          </p:val>
                                        </p:tav>
                                      </p:tavLst>
                                    </p:anim>
                                    <p:anim calcmode="lin" valueType="num">
                                      <p:cBhvr additive="base">
                                        <p:cTn id="22" dur="750" fill="hold"/>
                                        <p:tgtEl>
                                          <p:spTgt spid="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60" name="直接连接符 59"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CxnSpPr/>
          <p:nvPr/>
        </p:nvCxnSpPr>
        <p:spPr>
          <a:xfrm>
            <a:off x="3246637" y="1273629"/>
            <a:ext cx="5770860"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61" name="文本框 60"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txBox="1"/>
          <p:nvPr/>
        </p:nvSpPr>
        <p:spPr>
          <a:xfrm>
            <a:off x="4747390" y="596761"/>
            <a:ext cx="2697480" cy="521970"/>
          </a:xfrm>
          <a:prstGeom prst="rect">
            <a:avLst/>
          </a:prstGeom>
          <a:noFill/>
        </p:spPr>
        <p:txBody>
          <a:bodyPr wrap="none" rtlCol="0">
            <a:spAutoFit/>
          </a:bodyPr>
          <a:lstStyle/>
          <a:p>
            <a:pPr algn="l"/>
            <a:r>
              <a:rPr lang="zh-CN" sz="2800" b="1" spc="500" dirty="0">
                <a:solidFill>
                  <a:schemeClr val="bg1">
                    <a:lumMod val="50000"/>
                  </a:schemeClr>
                </a:solidFill>
                <a:latin typeface="微软雅黑" panose="020B0503020204020204" pitchFamily="34" charset="-122"/>
                <a:ea typeface="微软雅黑" panose="020B0503020204020204" pitchFamily="34" charset="-122"/>
                <a:cs typeface="Arial" panose="020B0604020202020204" pitchFamily="34" charset="0"/>
                <a:sym typeface="+mn-ea"/>
              </a:rPr>
              <a:t>招聘实施阶段</a:t>
            </a:r>
            <a:endParaRPr lang="zh-CN" sz="2800" b="1" spc="500" dirty="0">
              <a:solidFill>
                <a:schemeClr val="bg1">
                  <a:lumMod val="50000"/>
                </a:schemeClr>
              </a:solidFill>
              <a:latin typeface="微软雅黑" panose="020B0503020204020204" pitchFamily="34" charset="-122"/>
              <a:ea typeface="微软雅黑" panose="020B0503020204020204" pitchFamily="34" charset="-122"/>
              <a:cs typeface="Arial" panose="020B0604020202020204" pitchFamily="34" charset="0"/>
            </a:endParaRPr>
          </a:p>
        </p:txBody>
      </p:sp>
      <p:sp>
        <p:nvSpPr>
          <p:cNvPr id="62" name="椭圆 61"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flipH="1">
            <a:off x="2686180" y="813581"/>
            <a:ext cx="157493" cy="157493"/>
          </a:xfrm>
          <a:prstGeom prst="ellipse">
            <a:avLst/>
          </a:prstGeom>
          <a:solidFill>
            <a:srgbClr val="D06F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3" name="椭圆 62"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flipH="1">
            <a:off x="2686180" y="335956"/>
            <a:ext cx="321030" cy="321030"/>
          </a:xfrm>
          <a:prstGeom prst="ellipse">
            <a:avLst/>
          </a:prstGeom>
          <a:solidFill>
            <a:srgbClr val="966481"/>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4" name="椭圆 63"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flipH="1">
            <a:off x="2991678" y="806317"/>
            <a:ext cx="219803" cy="219803"/>
          </a:xfrm>
          <a:prstGeom prst="ellipse">
            <a:avLst/>
          </a:prstGeom>
          <a:solidFill>
            <a:srgbClr val="365B7C"/>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5" name="椭圆 64"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flipH="1">
            <a:off x="2031169" y="697840"/>
            <a:ext cx="164852" cy="164852"/>
          </a:xfrm>
          <a:prstGeom prst="ellipse">
            <a:avLst/>
          </a:prstGeom>
          <a:solidFill>
            <a:srgbClr val="F779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6" name="椭圆 65"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9354354" y="755438"/>
            <a:ext cx="157493" cy="157493"/>
          </a:xfrm>
          <a:prstGeom prst="ellipse">
            <a:avLst/>
          </a:prstGeom>
          <a:solidFill>
            <a:srgbClr val="D06F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7" name="椭圆 66"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9190817" y="277813"/>
            <a:ext cx="321030" cy="321030"/>
          </a:xfrm>
          <a:prstGeom prst="ellipse">
            <a:avLst/>
          </a:prstGeom>
          <a:solidFill>
            <a:srgbClr val="966481"/>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8" name="椭圆 67"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a:off x="8986546" y="748174"/>
            <a:ext cx="219803" cy="219803"/>
          </a:xfrm>
          <a:prstGeom prst="ellipse">
            <a:avLst/>
          </a:prstGeom>
          <a:solidFill>
            <a:srgbClr val="365B7C"/>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9" name="椭圆 68"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a:off x="10002006" y="639697"/>
            <a:ext cx="164852" cy="164852"/>
          </a:xfrm>
          <a:prstGeom prst="ellipse">
            <a:avLst/>
          </a:prstGeom>
          <a:solidFill>
            <a:srgbClr val="F779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6868" name="Rectangle 2"/>
          <p:cNvSpPr>
            <a:spLocks noGrp="1" noChangeArrowheads="1"/>
          </p:cNvSpPr>
          <p:nvPr>
            <p:ph type="title"/>
          </p:nvPr>
        </p:nvSpPr>
        <p:spPr>
          <a:xfrm>
            <a:off x="591185" y="1728788"/>
            <a:ext cx="3362325" cy="718820"/>
          </a:xfrm>
        </p:spPr>
        <p:txBody>
          <a:bodyPr/>
          <a:lstStyle/>
          <a:p>
            <a:pPr>
              <a:defRPr/>
            </a:pPr>
            <a:r>
              <a:rPr lang="en-US" altLang="zh-CN" sz="2800" b="1" dirty="0">
                <a:latin typeface="楷体" panose="02010609060101010101" pitchFamily="49" charset="-122"/>
                <a:ea typeface="楷体" panose="02010609060101010101" pitchFamily="49" charset="-122"/>
                <a:cs typeface="楷体" panose="02010609060101010101" pitchFamily="49" charset="-122"/>
              </a:rPr>
              <a:t>(</a:t>
            </a:r>
            <a:r>
              <a:rPr lang="zh-CN" altLang="en-US" sz="2800" b="1" dirty="0">
                <a:latin typeface="楷体" panose="02010609060101010101" pitchFamily="49" charset="-122"/>
                <a:ea typeface="楷体" panose="02010609060101010101" pitchFamily="49" charset="-122"/>
                <a:cs typeface="楷体" panose="02010609060101010101" pitchFamily="49" charset="-122"/>
              </a:rPr>
              <a:t>一</a:t>
            </a:r>
            <a:r>
              <a:rPr lang="en-US" altLang="zh-CN" sz="2800" b="1" dirty="0">
                <a:latin typeface="楷体" panose="02010609060101010101" pitchFamily="49" charset="-122"/>
                <a:ea typeface="楷体" panose="02010609060101010101" pitchFamily="49" charset="-122"/>
                <a:cs typeface="楷体" panose="02010609060101010101" pitchFamily="49" charset="-122"/>
              </a:rPr>
              <a:t>)</a:t>
            </a:r>
            <a:r>
              <a:rPr lang="zh-CN" altLang="en-US" sz="2800" b="1" dirty="0">
                <a:latin typeface="楷体" panose="02010609060101010101" pitchFamily="49" charset="-122"/>
                <a:ea typeface="楷体" panose="02010609060101010101" pitchFamily="49" charset="-122"/>
                <a:cs typeface="楷体" panose="02010609060101010101" pitchFamily="49" charset="-122"/>
              </a:rPr>
              <a:t>招募阶段</a:t>
            </a:r>
            <a:br>
              <a:rPr lang="zh-CN" altLang="en-US" dirty="0"/>
            </a:br>
            <a:endParaRPr lang="zh-CN" altLang="zh-CN" dirty="0"/>
          </a:p>
        </p:txBody>
      </p:sp>
      <p:sp>
        <p:nvSpPr>
          <p:cNvPr id="44034" name="Rectangle 3"/>
          <p:cNvSpPr>
            <a:spLocks noGrp="1" noChangeArrowheads="1"/>
          </p:cNvSpPr>
          <p:nvPr/>
        </p:nvSpPr>
        <p:spPr>
          <a:xfrm>
            <a:off x="697230" y="2522220"/>
            <a:ext cx="3256280" cy="3029585"/>
          </a:xfrm>
          <a:prstGeom prst="rect">
            <a:avLst/>
          </a:prstGeom>
        </p:spPr>
        <p:txBody>
          <a:bodyPr vert="horz" lIns="91440" tIns="45720" rIns="91440" bIns="45720" rtlCol="0" anchor="ctr">
            <a:normAutofit/>
          </a:bodyPr>
          <a:lstStyle>
            <a:lvl1pPr marL="228600" indent="-228600" algn="l" defTabSz="914400" rtl="0" eaLnBrk="1" latinLnBrk="0" hangingPunct="1">
              <a:lnSpc>
                <a:spcPct val="120000"/>
              </a:lnSpc>
              <a:spcBef>
                <a:spcPts val="1000"/>
              </a:spcBef>
              <a:buClr>
                <a:schemeClr val="accent1"/>
              </a:buClr>
              <a:buSzPct val="110000"/>
              <a:buFont typeface="Wingdings" panose="05000000000000000000" pitchFamily="2" charset="2"/>
              <a:buChar char="§"/>
              <a:defRPr sz="1800" kern="1200">
                <a:solidFill>
                  <a:schemeClr val="tx1"/>
                </a:solidFill>
                <a:effectLst/>
                <a:latin typeface="+mn-lt"/>
                <a:ea typeface="+mn-ea"/>
                <a:cs typeface="+mn-cs"/>
              </a:defRPr>
            </a:lvl1pPr>
            <a:lvl2pPr marL="685800" indent="-228600" algn="l" defTabSz="914400" rtl="0" eaLnBrk="1" latinLnBrk="0" hangingPunct="1">
              <a:lnSpc>
                <a:spcPct val="120000"/>
              </a:lnSpc>
              <a:spcBef>
                <a:spcPts val="500"/>
              </a:spcBef>
              <a:buClr>
                <a:schemeClr val="accent1"/>
              </a:buClr>
              <a:buSzPct val="110000"/>
              <a:buFont typeface="Wingdings" panose="05000000000000000000" pitchFamily="2" charset="2"/>
              <a:buChar char="§"/>
              <a:defRPr sz="1600" kern="1200">
                <a:solidFill>
                  <a:schemeClr val="tx1"/>
                </a:solidFill>
                <a:effectLst/>
                <a:latin typeface="+mn-lt"/>
                <a:ea typeface="+mn-ea"/>
                <a:cs typeface="+mn-cs"/>
              </a:defRPr>
            </a:lvl2pPr>
            <a:lvl3pPr marL="1143000" indent="-228600" algn="l" defTabSz="914400" rtl="0" eaLnBrk="1" latinLnBrk="0" hangingPunct="1">
              <a:lnSpc>
                <a:spcPct val="120000"/>
              </a:lnSpc>
              <a:spcBef>
                <a:spcPts val="500"/>
              </a:spcBef>
              <a:buClr>
                <a:schemeClr val="accent1"/>
              </a:buClr>
              <a:buSzPct val="110000"/>
              <a:buFont typeface="Wingdings" panose="05000000000000000000" pitchFamily="2" charset="2"/>
              <a:buChar char="§"/>
              <a:defRPr sz="1400" kern="1200">
                <a:solidFill>
                  <a:schemeClr val="tx1"/>
                </a:solidFill>
                <a:effectLst/>
                <a:latin typeface="+mn-lt"/>
                <a:ea typeface="+mn-ea"/>
                <a:cs typeface="+mn-cs"/>
              </a:defRPr>
            </a:lvl3pPr>
            <a:lvl4pPr marL="1600200" indent="-228600" algn="l" defTabSz="914400" rtl="0" eaLnBrk="1" latinLnBrk="0" hangingPunct="1">
              <a:lnSpc>
                <a:spcPct val="120000"/>
              </a:lnSpc>
              <a:spcBef>
                <a:spcPts val="500"/>
              </a:spcBef>
              <a:buClr>
                <a:schemeClr val="accent1"/>
              </a:buClr>
              <a:buSzPct val="110000"/>
              <a:buFont typeface="Wingdings" panose="05000000000000000000" pitchFamily="2" charset="2"/>
              <a:buChar char="§"/>
              <a:defRPr sz="1200" kern="1200">
                <a:solidFill>
                  <a:schemeClr val="tx1"/>
                </a:solidFill>
                <a:effectLst/>
                <a:latin typeface="+mn-lt"/>
                <a:ea typeface="+mn-ea"/>
                <a:cs typeface="+mn-cs"/>
              </a:defRPr>
            </a:lvl4pPr>
            <a:lvl5pPr marL="2057400" indent="-228600" algn="l" defTabSz="914400" rtl="0" eaLnBrk="1" latinLnBrk="0" hangingPunct="1">
              <a:lnSpc>
                <a:spcPct val="120000"/>
              </a:lnSpc>
              <a:spcBef>
                <a:spcPts val="500"/>
              </a:spcBef>
              <a:buClr>
                <a:schemeClr val="accent1"/>
              </a:buClr>
              <a:buSzPct val="110000"/>
              <a:buFont typeface="Wingdings" panose="05000000000000000000" pitchFamily="2" charset="2"/>
              <a:buChar char="§"/>
              <a:defRPr sz="1200" kern="1200">
                <a:solidFill>
                  <a:schemeClr val="tx1"/>
                </a:solidFill>
                <a:effectLst/>
                <a:latin typeface="+mn-lt"/>
                <a:ea typeface="+mn-ea"/>
                <a:cs typeface="+mn-cs"/>
              </a:defRPr>
            </a:lvl5pPr>
            <a:lvl6pPr marL="2514600" indent="-228600" algn="l" defTabSz="914400" rtl="0" eaLnBrk="1" latinLnBrk="0" hangingPunct="1">
              <a:lnSpc>
                <a:spcPct val="120000"/>
              </a:lnSpc>
              <a:spcBef>
                <a:spcPts val="500"/>
              </a:spcBef>
              <a:buClr>
                <a:schemeClr val="accent1"/>
              </a:buClr>
              <a:buSzPct val="110000"/>
              <a:buFont typeface="Wingdings" panose="05000000000000000000" pitchFamily="2" charset="2"/>
              <a:buChar char="§"/>
              <a:defRPr sz="1200" kern="1200">
                <a:solidFill>
                  <a:schemeClr val="tx1"/>
                </a:solidFill>
                <a:effectLst/>
                <a:latin typeface="+mn-lt"/>
                <a:ea typeface="+mn-ea"/>
                <a:cs typeface="+mn-cs"/>
              </a:defRPr>
            </a:lvl6pPr>
            <a:lvl7pPr marL="2971800" indent="-228600" algn="l" defTabSz="914400" rtl="0" eaLnBrk="1" latinLnBrk="0" hangingPunct="1">
              <a:lnSpc>
                <a:spcPct val="120000"/>
              </a:lnSpc>
              <a:spcBef>
                <a:spcPts val="500"/>
              </a:spcBef>
              <a:buClr>
                <a:schemeClr val="accent1"/>
              </a:buClr>
              <a:buSzPct val="110000"/>
              <a:buFont typeface="Wingdings" panose="05000000000000000000" pitchFamily="2" charset="2"/>
              <a:buChar char="§"/>
              <a:defRPr sz="1200" kern="1200">
                <a:solidFill>
                  <a:schemeClr val="tx1"/>
                </a:solidFill>
                <a:effectLst/>
                <a:latin typeface="+mn-lt"/>
                <a:ea typeface="+mn-ea"/>
                <a:cs typeface="+mn-cs"/>
              </a:defRPr>
            </a:lvl7pPr>
            <a:lvl8pPr marL="3429000" indent="-228600" algn="l" defTabSz="914400" rtl="0" eaLnBrk="1" latinLnBrk="0" hangingPunct="1">
              <a:lnSpc>
                <a:spcPct val="120000"/>
              </a:lnSpc>
              <a:spcBef>
                <a:spcPts val="500"/>
              </a:spcBef>
              <a:buClr>
                <a:schemeClr val="accent1"/>
              </a:buClr>
              <a:buSzPct val="110000"/>
              <a:buFont typeface="Wingdings" panose="05000000000000000000" pitchFamily="2" charset="2"/>
              <a:buChar char="§"/>
              <a:defRPr sz="1200" kern="1200">
                <a:solidFill>
                  <a:schemeClr val="tx1"/>
                </a:solidFill>
                <a:effectLst/>
                <a:latin typeface="+mn-lt"/>
                <a:ea typeface="+mn-ea"/>
                <a:cs typeface="+mn-cs"/>
              </a:defRPr>
            </a:lvl8pPr>
            <a:lvl9pPr marL="3886200" indent="-228600" algn="l" defTabSz="914400" rtl="0" eaLnBrk="1" latinLnBrk="0" hangingPunct="1">
              <a:lnSpc>
                <a:spcPct val="120000"/>
              </a:lnSpc>
              <a:spcBef>
                <a:spcPts val="500"/>
              </a:spcBef>
              <a:buClr>
                <a:schemeClr val="accent1"/>
              </a:buClr>
              <a:buSzPct val="110000"/>
              <a:buFont typeface="Wingdings" panose="05000000000000000000" pitchFamily="2" charset="2"/>
              <a:buChar char="§"/>
              <a:defRPr sz="1200" kern="1200">
                <a:solidFill>
                  <a:schemeClr val="tx1"/>
                </a:solidFill>
                <a:effectLst/>
                <a:latin typeface="+mn-lt"/>
                <a:ea typeface="+mn-ea"/>
                <a:cs typeface="+mn-cs"/>
              </a:defRPr>
            </a:lvl9pPr>
          </a:lstStyle>
          <a:p>
            <a:pPr eaLnBrk="1" hangingPunct="1"/>
            <a:endParaRPr lang="zh-CN" altLang="en-US" sz="2400" dirty="0"/>
          </a:p>
          <a:p>
            <a:pPr eaLnBrk="1" hangingPunct="1"/>
            <a:r>
              <a:rPr lang="en-US" altLang="zh-CN" sz="2800" dirty="0">
                <a:latin typeface="楷体" panose="02010609060101010101" pitchFamily="49" charset="-122"/>
                <a:ea typeface="楷体" panose="02010609060101010101" pitchFamily="49" charset="-122"/>
                <a:cs typeface="楷体" panose="02010609060101010101" pitchFamily="49" charset="-122"/>
              </a:rPr>
              <a:t>1.</a:t>
            </a:r>
            <a:r>
              <a:rPr lang="zh-CN" altLang="en-US" sz="2800" dirty="0">
                <a:latin typeface="楷体" panose="02010609060101010101" pitchFamily="49" charset="-122"/>
                <a:ea typeface="楷体" panose="02010609060101010101" pitchFamily="49" charset="-122"/>
                <a:cs typeface="楷体" panose="02010609060101010101" pitchFamily="49" charset="-122"/>
              </a:rPr>
              <a:t>确定招聘渠道和方式</a:t>
            </a:r>
          </a:p>
          <a:p>
            <a:pPr eaLnBrk="1" hangingPunct="1"/>
            <a:r>
              <a:rPr lang="en-US" altLang="zh-CN" sz="2800" dirty="0">
                <a:latin typeface="楷体" panose="02010609060101010101" pitchFamily="49" charset="-122"/>
                <a:ea typeface="楷体" panose="02010609060101010101" pitchFamily="49" charset="-122"/>
                <a:cs typeface="楷体" panose="02010609060101010101" pitchFamily="49" charset="-122"/>
              </a:rPr>
              <a:t>2.</a:t>
            </a:r>
            <a:r>
              <a:rPr lang="zh-CN" altLang="en-US" sz="2800" dirty="0">
                <a:latin typeface="楷体" panose="02010609060101010101" pitchFamily="49" charset="-122"/>
                <a:ea typeface="楷体" panose="02010609060101010101" pitchFamily="49" charset="-122"/>
                <a:cs typeface="楷体" panose="02010609060101010101" pitchFamily="49" charset="-122"/>
              </a:rPr>
              <a:t>发布招聘信息</a:t>
            </a:r>
          </a:p>
        </p:txBody>
      </p:sp>
      <p:pic>
        <p:nvPicPr>
          <p:cNvPr id="45061" name="Picture 63"/>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953510" y="2372995"/>
            <a:ext cx="8238490" cy="29825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5058" name="Rectangle 3"/>
          <p:cNvSpPr>
            <a:spLocks noGrp="1" noChangeArrowheads="1"/>
          </p:cNvSpPr>
          <p:nvPr/>
        </p:nvSpPr>
        <p:spPr>
          <a:xfrm>
            <a:off x="3822065" y="5551806"/>
            <a:ext cx="8229600" cy="415925"/>
          </a:xfrm>
          <a:prstGeom prst="rect">
            <a:avLst/>
          </a:prstGeom>
        </p:spPr>
        <p:txBody>
          <a:bodyPr vert="horz" lIns="91440" tIns="45720" rIns="91440" bIns="45720" rtlCol="0" anchor="ctr">
            <a:noAutofit/>
          </a:bodyPr>
          <a:lstStyle>
            <a:lvl1pPr marL="228600" indent="-228600" algn="l" defTabSz="914400" rtl="0" eaLnBrk="1" latinLnBrk="0" hangingPunct="1">
              <a:lnSpc>
                <a:spcPct val="120000"/>
              </a:lnSpc>
              <a:spcBef>
                <a:spcPts val="1000"/>
              </a:spcBef>
              <a:buClr>
                <a:schemeClr val="accent1"/>
              </a:buClr>
              <a:buSzPct val="110000"/>
              <a:buFont typeface="Wingdings" panose="05000000000000000000" pitchFamily="2" charset="2"/>
              <a:buChar char="§"/>
              <a:defRPr sz="1800" kern="1200">
                <a:solidFill>
                  <a:schemeClr val="tx1"/>
                </a:solidFill>
                <a:effectLst/>
                <a:latin typeface="+mn-lt"/>
                <a:ea typeface="+mn-ea"/>
                <a:cs typeface="+mn-cs"/>
              </a:defRPr>
            </a:lvl1pPr>
            <a:lvl2pPr marL="685800" indent="-228600" algn="l" defTabSz="914400" rtl="0" eaLnBrk="1" latinLnBrk="0" hangingPunct="1">
              <a:lnSpc>
                <a:spcPct val="120000"/>
              </a:lnSpc>
              <a:spcBef>
                <a:spcPts val="500"/>
              </a:spcBef>
              <a:buClr>
                <a:schemeClr val="accent1"/>
              </a:buClr>
              <a:buSzPct val="110000"/>
              <a:buFont typeface="Wingdings" panose="05000000000000000000" pitchFamily="2" charset="2"/>
              <a:buChar char="§"/>
              <a:defRPr sz="1600" kern="1200">
                <a:solidFill>
                  <a:schemeClr val="tx1"/>
                </a:solidFill>
                <a:effectLst/>
                <a:latin typeface="+mn-lt"/>
                <a:ea typeface="+mn-ea"/>
                <a:cs typeface="+mn-cs"/>
              </a:defRPr>
            </a:lvl2pPr>
            <a:lvl3pPr marL="1143000" indent="-228600" algn="l" defTabSz="914400" rtl="0" eaLnBrk="1" latinLnBrk="0" hangingPunct="1">
              <a:lnSpc>
                <a:spcPct val="120000"/>
              </a:lnSpc>
              <a:spcBef>
                <a:spcPts val="500"/>
              </a:spcBef>
              <a:buClr>
                <a:schemeClr val="accent1"/>
              </a:buClr>
              <a:buSzPct val="110000"/>
              <a:buFont typeface="Wingdings" panose="05000000000000000000" pitchFamily="2" charset="2"/>
              <a:buChar char="§"/>
              <a:defRPr sz="1400" kern="1200">
                <a:solidFill>
                  <a:schemeClr val="tx1"/>
                </a:solidFill>
                <a:effectLst/>
                <a:latin typeface="+mn-lt"/>
                <a:ea typeface="+mn-ea"/>
                <a:cs typeface="+mn-cs"/>
              </a:defRPr>
            </a:lvl3pPr>
            <a:lvl4pPr marL="1600200" indent="-228600" algn="l" defTabSz="914400" rtl="0" eaLnBrk="1" latinLnBrk="0" hangingPunct="1">
              <a:lnSpc>
                <a:spcPct val="120000"/>
              </a:lnSpc>
              <a:spcBef>
                <a:spcPts val="500"/>
              </a:spcBef>
              <a:buClr>
                <a:schemeClr val="accent1"/>
              </a:buClr>
              <a:buSzPct val="110000"/>
              <a:buFont typeface="Wingdings" panose="05000000000000000000" pitchFamily="2" charset="2"/>
              <a:buChar char="§"/>
              <a:defRPr sz="1200" kern="1200">
                <a:solidFill>
                  <a:schemeClr val="tx1"/>
                </a:solidFill>
                <a:effectLst/>
                <a:latin typeface="+mn-lt"/>
                <a:ea typeface="+mn-ea"/>
                <a:cs typeface="+mn-cs"/>
              </a:defRPr>
            </a:lvl4pPr>
            <a:lvl5pPr marL="2057400" indent="-228600" algn="l" defTabSz="914400" rtl="0" eaLnBrk="1" latinLnBrk="0" hangingPunct="1">
              <a:lnSpc>
                <a:spcPct val="120000"/>
              </a:lnSpc>
              <a:spcBef>
                <a:spcPts val="500"/>
              </a:spcBef>
              <a:buClr>
                <a:schemeClr val="accent1"/>
              </a:buClr>
              <a:buSzPct val="110000"/>
              <a:buFont typeface="Wingdings" panose="05000000000000000000" pitchFamily="2" charset="2"/>
              <a:buChar char="§"/>
              <a:defRPr sz="1200" kern="1200">
                <a:solidFill>
                  <a:schemeClr val="tx1"/>
                </a:solidFill>
                <a:effectLst/>
                <a:latin typeface="+mn-lt"/>
                <a:ea typeface="+mn-ea"/>
                <a:cs typeface="+mn-cs"/>
              </a:defRPr>
            </a:lvl5pPr>
            <a:lvl6pPr marL="2514600" indent="-228600" algn="l" defTabSz="914400" rtl="0" eaLnBrk="1" latinLnBrk="0" hangingPunct="1">
              <a:lnSpc>
                <a:spcPct val="120000"/>
              </a:lnSpc>
              <a:spcBef>
                <a:spcPts val="500"/>
              </a:spcBef>
              <a:buClr>
                <a:schemeClr val="accent1"/>
              </a:buClr>
              <a:buSzPct val="110000"/>
              <a:buFont typeface="Wingdings" panose="05000000000000000000" pitchFamily="2" charset="2"/>
              <a:buChar char="§"/>
              <a:defRPr sz="1200" kern="1200">
                <a:solidFill>
                  <a:schemeClr val="tx1"/>
                </a:solidFill>
                <a:effectLst/>
                <a:latin typeface="+mn-lt"/>
                <a:ea typeface="+mn-ea"/>
                <a:cs typeface="+mn-cs"/>
              </a:defRPr>
            </a:lvl6pPr>
            <a:lvl7pPr marL="2971800" indent="-228600" algn="l" defTabSz="914400" rtl="0" eaLnBrk="1" latinLnBrk="0" hangingPunct="1">
              <a:lnSpc>
                <a:spcPct val="120000"/>
              </a:lnSpc>
              <a:spcBef>
                <a:spcPts val="500"/>
              </a:spcBef>
              <a:buClr>
                <a:schemeClr val="accent1"/>
              </a:buClr>
              <a:buSzPct val="110000"/>
              <a:buFont typeface="Wingdings" panose="05000000000000000000" pitchFamily="2" charset="2"/>
              <a:buChar char="§"/>
              <a:defRPr sz="1200" kern="1200">
                <a:solidFill>
                  <a:schemeClr val="tx1"/>
                </a:solidFill>
                <a:effectLst/>
                <a:latin typeface="+mn-lt"/>
                <a:ea typeface="+mn-ea"/>
                <a:cs typeface="+mn-cs"/>
              </a:defRPr>
            </a:lvl7pPr>
            <a:lvl8pPr marL="3429000" indent="-228600" algn="l" defTabSz="914400" rtl="0" eaLnBrk="1" latinLnBrk="0" hangingPunct="1">
              <a:lnSpc>
                <a:spcPct val="120000"/>
              </a:lnSpc>
              <a:spcBef>
                <a:spcPts val="500"/>
              </a:spcBef>
              <a:buClr>
                <a:schemeClr val="accent1"/>
              </a:buClr>
              <a:buSzPct val="110000"/>
              <a:buFont typeface="Wingdings" panose="05000000000000000000" pitchFamily="2" charset="2"/>
              <a:buChar char="§"/>
              <a:defRPr sz="1200" kern="1200">
                <a:solidFill>
                  <a:schemeClr val="tx1"/>
                </a:solidFill>
                <a:effectLst/>
                <a:latin typeface="+mn-lt"/>
                <a:ea typeface="+mn-ea"/>
                <a:cs typeface="+mn-cs"/>
              </a:defRPr>
            </a:lvl8pPr>
            <a:lvl9pPr marL="3886200" indent="-228600" algn="l" defTabSz="914400" rtl="0" eaLnBrk="1" latinLnBrk="0" hangingPunct="1">
              <a:lnSpc>
                <a:spcPct val="120000"/>
              </a:lnSpc>
              <a:spcBef>
                <a:spcPts val="500"/>
              </a:spcBef>
              <a:buClr>
                <a:schemeClr val="accent1"/>
              </a:buClr>
              <a:buSzPct val="110000"/>
              <a:buFont typeface="Wingdings" panose="05000000000000000000" pitchFamily="2" charset="2"/>
              <a:buChar char="§"/>
              <a:defRPr sz="1200" kern="1200">
                <a:solidFill>
                  <a:schemeClr val="tx1"/>
                </a:solidFill>
                <a:effectLst/>
                <a:latin typeface="+mn-lt"/>
                <a:ea typeface="+mn-ea"/>
                <a:cs typeface="+mn-cs"/>
              </a:defRPr>
            </a:lvl9pPr>
          </a:lstStyle>
          <a:p>
            <a:pPr algn="ctr" eaLnBrk="1" hangingPunct="1">
              <a:lnSpc>
                <a:spcPct val="80000"/>
              </a:lnSpc>
            </a:pPr>
            <a:r>
              <a:rPr lang="zh-CN" altLang="en-US" sz="2300" dirty="0">
                <a:latin typeface="楷体" panose="02010609060101010101" pitchFamily="49" charset="-122"/>
                <a:ea typeface="楷体" panose="02010609060101010101" pitchFamily="49" charset="-122"/>
                <a:cs typeface="楷体" panose="02010609060101010101" pitchFamily="49" charset="-122"/>
              </a:rPr>
              <a:t>表</a:t>
            </a:r>
            <a:r>
              <a:rPr lang="en-US" altLang="zh-CN" sz="2300" dirty="0">
                <a:latin typeface="楷体" panose="02010609060101010101" pitchFamily="49" charset="-122"/>
                <a:ea typeface="楷体" panose="02010609060101010101" pitchFamily="49" charset="-122"/>
                <a:cs typeface="楷体" panose="02010609060101010101" pitchFamily="49" charset="-122"/>
              </a:rPr>
              <a:t>1—2 </a:t>
            </a:r>
            <a:r>
              <a:rPr lang="zh-CN" altLang="en-US" sz="2300" dirty="0">
                <a:latin typeface="楷体" panose="02010609060101010101" pitchFamily="49" charset="-122"/>
                <a:ea typeface="楷体" panose="02010609060101010101" pitchFamily="49" charset="-122"/>
                <a:cs typeface="楷体" panose="02010609060101010101" pitchFamily="49" charset="-122"/>
              </a:rPr>
              <a:t>内部招聘和外部招聘的优缺点比较</a:t>
            </a:r>
          </a:p>
        </p:txBody>
      </p:sp>
    </p:spTree>
  </p:cSld>
  <p:clrMapOvr>
    <a:masterClrMapping/>
  </p:clrMapOvr>
</p:sld>
</file>

<file path=ppt/slides/slide2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矩形 24"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549157" y="-975631"/>
            <a:ext cx="583096" cy="838080"/>
          </a:xfrm>
          <a:prstGeom prst="rect">
            <a:avLst/>
          </a:prstGeom>
          <a:solidFill>
            <a:srgbClr val="365B7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 name="矩形 25"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1132253" y="-975631"/>
            <a:ext cx="583096" cy="838080"/>
          </a:xfrm>
          <a:prstGeom prst="rect">
            <a:avLst/>
          </a:prstGeom>
          <a:solidFill>
            <a:srgbClr val="96648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 name="矩形 26"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1715349" y="-975631"/>
            <a:ext cx="583096" cy="838080"/>
          </a:xfrm>
          <a:prstGeom prst="rect">
            <a:avLst/>
          </a:prstGeom>
          <a:solidFill>
            <a:srgbClr val="D06F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 name="矩形 27"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2298446" y="-975631"/>
            <a:ext cx="583096" cy="838080"/>
          </a:xfrm>
          <a:prstGeom prst="rect">
            <a:avLst/>
          </a:prstGeom>
          <a:solidFill>
            <a:srgbClr val="F779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 name="矩形 28"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2881542" y="-975631"/>
            <a:ext cx="583096" cy="838080"/>
          </a:xfrm>
          <a:prstGeom prst="rect">
            <a:avLst/>
          </a:prstGeom>
          <a:solidFill>
            <a:srgbClr val="F8AD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2" name="组合 1"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GrpSpPr/>
          <p:nvPr/>
        </p:nvGrpSpPr>
        <p:grpSpPr>
          <a:xfrm>
            <a:off x="4025311" y="2004908"/>
            <a:ext cx="4121163" cy="4293328"/>
            <a:chOff x="4025311" y="2004908"/>
            <a:chExt cx="4121163" cy="4293328"/>
          </a:xfrm>
        </p:grpSpPr>
        <p:sp>
          <p:nvSpPr>
            <p:cNvPr id="7" name="任意多边形 6"/>
            <p:cNvSpPr/>
            <p:nvPr/>
          </p:nvSpPr>
          <p:spPr>
            <a:xfrm>
              <a:off x="4848244" y="2004911"/>
              <a:ext cx="3166913" cy="1298171"/>
            </a:xfrm>
            <a:custGeom>
              <a:avLst/>
              <a:gdLst>
                <a:gd name="connsiteX0" fmla="*/ 480802 w 2736322"/>
                <a:gd name="connsiteY0" fmla="*/ 0 h 1121664"/>
                <a:gd name="connsiteX1" fmla="*/ 1132931 w 2736322"/>
                <a:gd name="connsiteY1" fmla="*/ 0 h 1121664"/>
                <a:gd name="connsiteX2" fmla="*/ 1132931 w 2736322"/>
                <a:gd name="connsiteY2" fmla="*/ 48051 h 1121664"/>
                <a:gd name="connsiteX3" fmla="*/ 1081909 w 2736322"/>
                <a:gd name="connsiteY3" fmla="*/ 74926 h 1121664"/>
                <a:gd name="connsiteX4" fmla="*/ 1024774 w 2736322"/>
                <a:gd name="connsiteY4" fmla="*/ 182689 h 1121664"/>
                <a:gd name="connsiteX5" fmla="*/ 1219846 w 2736322"/>
                <a:gd name="connsiteY5" fmla="*/ 335089 h 1121664"/>
                <a:gd name="connsiteX6" fmla="*/ 1414918 w 2736322"/>
                <a:gd name="connsiteY6" fmla="*/ 182689 h 1121664"/>
                <a:gd name="connsiteX7" fmla="*/ 1357783 w 2736322"/>
                <a:gd name="connsiteY7" fmla="*/ 74926 h 1121664"/>
                <a:gd name="connsiteX8" fmla="*/ 1306762 w 2736322"/>
                <a:gd name="connsiteY8" fmla="*/ 48052 h 1121664"/>
                <a:gd name="connsiteX9" fmla="*/ 1306762 w 2736322"/>
                <a:gd name="connsiteY9" fmla="*/ 0 h 1121664"/>
                <a:gd name="connsiteX10" fmla="*/ 2736322 w 2736322"/>
                <a:gd name="connsiteY10" fmla="*/ 0 h 1121664"/>
                <a:gd name="connsiteX11" fmla="*/ 2736322 w 2736322"/>
                <a:gd name="connsiteY11" fmla="*/ 1121664 h 1121664"/>
                <a:gd name="connsiteX12" fmla="*/ 480802 w 2736322"/>
                <a:gd name="connsiteY12" fmla="*/ 1121664 h 1121664"/>
                <a:gd name="connsiteX13" fmla="*/ 480802 w 2736322"/>
                <a:gd name="connsiteY13" fmla="*/ 592171 h 1121664"/>
                <a:gd name="connsiteX14" fmla="*/ 233183 w 2736322"/>
                <a:gd name="connsiteY14" fmla="*/ 592171 h 1121664"/>
                <a:gd name="connsiteX15" fmla="*/ 228769 w 2736322"/>
                <a:gd name="connsiteY15" fmla="*/ 620184 h 1121664"/>
                <a:gd name="connsiteX16" fmla="*/ 119063 w 2736322"/>
                <a:gd name="connsiteY16" fmla="*/ 713233 h 1121664"/>
                <a:gd name="connsiteX17" fmla="*/ 0 w 2736322"/>
                <a:gd name="connsiteY17" fmla="*/ 560833 h 1121664"/>
                <a:gd name="connsiteX18" fmla="*/ 119063 w 2736322"/>
                <a:gd name="connsiteY18" fmla="*/ 408433 h 1121664"/>
                <a:gd name="connsiteX19" fmla="*/ 228769 w 2736322"/>
                <a:gd name="connsiteY19" fmla="*/ 501512 h 1121664"/>
                <a:gd name="connsiteX20" fmla="*/ 232552 w 2736322"/>
                <a:gd name="connsiteY20" fmla="*/ 525496 h 1121664"/>
                <a:gd name="connsiteX21" fmla="*/ 480802 w 2736322"/>
                <a:gd name="connsiteY21" fmla="*/ 525496 h 1121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736322" h="1121664">
                  <a:moveTo>
                    <a:pt x="480802" y="0"/>
                  </a:moveTo>
                  <a:lnTo>
                    <a:pt x="1132931" y="0"/>
                  </a:lnTo>
                  <a:lnTo>
                    <a:pt x="1132931" y="48051"/>
                  </a:lnTo>
                  <a:lnTo>
                    <a:pt x="1081909" y="74926"/>
                  </a:lnTo>
                  <a:cubicBezTo>
                    <a:pt x="1046608" y="102505"/>
                    <a:pt x="1024774" y="140605"/>
                    <a:pt x="1024774" y="182689"/>
                  </a:cubicBezTo>
                  <a:cubicBezTo>
                    <a:pt x="1024774" y="266857"/>
                    <a:pt x="1112111" y="335089"/>
                    <a:pt x="1219846" y="335089"/>
                  </a:cubicBezTo>
                  <a:cubicBezTo>
                    <a:pt x="1327581" y="335089"/>
                    <a:pt x="1414918" y="266857"/>
                    <a:pt x="1414918" y="182689"/>
                  </a:cubicBezTo>
                  <a:cubicBezTo>
                    <a:pt x="1414918" y="140605"/>
                    <a:pt x="1393084" y="102505"/>
                    <a:pt x="1357783" y="74926"/>
                  </a:cubicBezTo>
                  <a:lnTo>
                    <a:pt x="1306762" y="48052"/>
                  </a:lnTo>
                  <a:lnTo>
                    <a:pt x="1306762" y="0"/>
                  </a:lnTo>
                  <a:lnTo>
                    <a:pt x="2736322" y="0"/>
                  </a:lnTo>
                  <a:lnTo>
                    <a:pt x="2736322" y="1121664"/>
                  </a:lnTo>
                  <a:lnTo>
                    <a:pt x="480802" y="1121664"/>
                  </a:lnTo>
                  <a:lnTo>
                    <a:pt x="480802" y="592171"/>
                  </a:lnTo>
                  <a:lnTo>
                    <a:pt x="233183" y="592171"/>
                  </a:lnTo>
                  <a:lnTo>
                    <a:pt x="228769" y="620184"/>
                  </a:lnTo>
                  <a:cubicBezTo>
                    <a:pt x="210695" y="674853"/>
                    <a:pt x="168381" y="713233"/>
                    <a:pt x="119063" y="713233"/>
                  </a:cubicBezTo>
                  <a:cubicBezTo>
                    <a:pt x="53306" y="713233"/>
                    <a:pt x="0" y="645001"/>
                    <a:pt x="0" y="560833"/>
                  </a:cubicBezTo>
                  <a:cubicBezTo>
                    <a:pt x="0" y="476665"/>
                    <a:pt x="53306" y="408433"/>
                    <a:pt x="119063" y="408433"/>
                  </a:cubicBezTo>
                  <a:cubicBezTo>
                    <a:pt x="168381" y="408433"/>
                    <a:pt x="210695" y="446813"/>
                    <a:pt x="228769" y="501512"/>
                  </a:cubicBezTo>
                  <a:lnTo>
                    <a:pt x="232552" y="525496"/>
                  </a:lnTo>
                  <a:lnTo>
                    <a:pt x="480802" y="525496"/>
                  </a:lnTo>
                  <a:close/>
                </a:path>
              </a:pathLst>
            </a:custGeom>
            <a:solidFill>
              <a:srgbClr val="365B7C"/>
            </a:solidFill>
            <a:ln>
              <a:noFill/>
            </a:ln>
            <a:effectLst>
              <a:innerShdw blurRad="114300">
                <a:prstClr val="black">
                  <a:alpha val="56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 name="任意多边形 7"/>
            <p:cNvSpPr/>
            <p:nvPr/>
          </p:nvSpPr>
          <p:spPr>
            <a:xfrm>
              <a:off x="4027435" y="2004908"/>
              <a:ext cx="1289794" cy="1828640"/>
            </a:xfrm>
            <a:custGeom>
              <a:avLst/>
              <a:gdLst>
                <a:gd name="connsiteX0" fmla="*/ 834199 w 1114426"/>
                <a:gd name="connsiteY0" fmla="*/ 364618 h 1580008"/>
                <a:gd name="connsiteX1" fmla="*/ 681799 w 1114426"/>
                <a:gd name="connsiteY1" fmla="*/ 559690 h 1580008"/>
                <a:gd name="connsiteX2" fmla="*/ 834199 w 1114426"/>
                <a:gd name="connsiteY2" fmla="*/ 754762 h 1580008"/>
                <a:gd name="connsiteX3" fmla="*/ 941962 w 1114426"/>
                <a:gd name="connsiteY3" fmla="*/ 697627 h 1580008"/>
                <a:gd name="connsiteX4" fmla="*/ 968836 w 1114426"/>
                <a:gd name="connsiteY4" fmla="*/ 646606 h 1580008"/>
                <a:gd name="connsiteX5" fmla="*/ 1114425 w 1114426"/>
                <a:gd name="connsiteY5" fmla="*/ 646606 h 1580008"/>
                <a:gd name="connsiteX6" fmla="*/ 1114425 w 1114426"/>
                <a:gd name="connsiteY6" fmla="*/ 472775 h 1580008"/>
                <a:gd name="connsiteX7" fmla="*/ 968837 w 1114426"/>
                <a:gd name="connsiteY7" fmla="*/ 472775 h 1580008"/>
                <a:gd name="connsiteX8" fmla="*/ 941962 w 1114426"/>
                <a:gd name="connsiteY8" fmla="*/ 421753 h 1580008"/>
                <a:gd name="connsiteX9" fmla="*/ 834199 w 1114426"/>
                <a:gd name="connsiteY9" fmla="*/ 364618 h 1580008"/>
                <a:gd name="connsiteX10" fmla="*/ 1114426 w 1114426"/>
                <a:gd name="connsiteY10" fmla="*/ 0 h 1580008"/>
                <a:gd name="connsiteX11" fmla="*/ 1114426 w 1114426"/>
                <a:gd name="connsiteY11" fmla="*/ 1033479 h 1580008"/>
                <a:gd name="connsiteX12" fmla="*/ 1089811 w 1114426"/>
                <a:gd name="connsiteY12" fmla="*/ 1028509 h 1580008"/>
                <a:gd name="connsiteX13" fmla="*/ 983966 w 1114426"/>
                <a:gd name="connsiteY13" fmla="*/ 1098668 h 1580008"/>
                <a:gd name="connsiteX14" fmla="*/ 980785 w 1114426"/>
                <a:gd name="connsiteY14" fmla="*/ 1114427 h 1580008"/>
                <a:gd name="connsiteX15" fmla="*/ 588551 w 1114426"/>
                <a:gd name="connsiteY15" fmla="*/ 1114427 h 1580008"/>
                <a:gd name="connsiteX16" fmla="*/ 588551 w 1114426"/>
                <a:gd name="connsiteY16" fmla="*/ 1346825 h 1580008"/>
                <a:gd name="connsiteX17" fmla="*/ 616534 w 1114426"/>
                <a:gd name="connsiteY17" fmla="*/ 1351239 h 1580008"/>
                <a:gd name="connsiteX18" fmla="*/ 709613 w 1114426"/>
                <a:gd name="connsiteY18" fmla="*/ 1460945 h 1580008"/>
                <a:gd name="connsiteX19" fmla="*/ 557213 w 1114426"/>
                <a:gd name="connsiteY19" fmla="*/ 1580008 h 1580008"/>
                <a:gd name="connsiteX20" fmla="*/ 404813 w 1114426"/>
                <a:gd name="connsiteY20" fmla="*/ 1460945 h 1580008"/>
                <a:gd name="connsiteX21" fmla="*/ 497892 w 1114426"/>
                <a:gd name="connsiteY21" fmla="*/ 1351239 h 1580008"/>
                <a:gd name="connsiteX22" fmla="*/ 521876 w 1114426"/>
                <a:gd name="connsiteY22" fmla="*/ 1347456 h 1580008"/>
                <a:gd name="connsiteX23" fmla="*/ 521876 w 1114426"/>
                <a:gd name="connsiteY23" fmla="*/ 1114427 h 1580008"/>
                <a:gd name="connsiteX24" fmla="*/ 0 w 1114426"/>
                <a:gd name="connsiteY24" fmla="*/ 1114427 h 1580008"/>
                <a:gd name="connsiteX25" fmla="*/ 326408 w 1114426"/>
                <a:gd name="connsiteY25" fmla="*/ 326408 h 1580008"/>
                <a:gd name="connsiteX26" fmla="*/ 1114426 w 1114426"/>
                <a:gd name="connsiteY26" fmla="*/ 0 h 1580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114426" h="1580008">
                  <a:moveTo>
                    <a:pt x="834199" y="364618"/>
                  </a:moveTo>
                  <a:cubicBezTo>
                    <a:pt x="750031" y="364618"/>
                    <a:pt x="681799" y="451955"/>
                    <a:pt x="681799" y="559690"/>
                  </a:cubicBezTo>
                  <a:cubicBezTo>
                    <a:pt x="681799" y="667425"/>
                    <a:pt x="750031" y="754762"/>
                    <a:pt x="834199" y="754762"/>
                  </a:cubicBezTo>
                  <a:cubicBezTo>
                    <a:pt x="876283" y="754762"/>
                    <a:pt x="914383" y="732928"/>
                    <a:pt x="941962" y="697627"/>
                  </a:cubicBezTo>
                  <a:lnTo>
                    <a:pt x="968836" y="646606"/>
                  </a:lnTo>
                  <a:lnTo>
                    <a:pt x="1114425" y="646606"/>
                  </a:lnTo>
                  <a:lnTo>
                    <a:pt x="1114425" y="472775"/>
                  </a:lnTo>
                  <a:lnTo>
                    <a:pt x="968837" y="472775"/>
                  </a:lnTo>
                  <a:lnTo>
                    <a:pt x="941962" y="421753"/>
                  </a:lnTo>
                  <a:cubicBezTo>
                    <a:pt x="914383" y="386452"/>
                    <a:pt x="876283" y="364618"/>
                    <a:pt x="834199" y="364618"/>
                  </a:cubicBezTo>
                  <a:close/>
                  <a:moveTo>
                    <a:pt x="1114426" y="0"/>
                  </a:moveTo>
                  <a:lnTo>
                    <a:pt x="1114426" y="1033479"/>
                  </a:lnTo>
                  <a:lnTo>
                    <a:pt x="1089811" y="1028509"/>
                  </a:lnTo>
                  <a:cubicBezTo>
                    <a:pt x="1042230" y="1028509"/>
                    <a:pt x="1001405" y="1057439"/>
                    <a:pt x="983966" y="1098668"/>
                  </a:cubicBezTo>
                  <a:lnTo>
                    <a:pt x="980785" y="1114427"/>
                  </a:lnTo>
                  <a:lnTo>
                    <a:pt x="588551" y="1114427"/>
                  </a:lnTo>
                  <a:lnTo>
                    <a:pt x="588551" y="1346825"/>
                  </a:lnTo>
                  <a:lnTo>
                    <a:pt x="616534" y="1351239"/>
                  </a:lnTo>
                  <a:cubicBezTo>
                    <a:pt x="671233" y="1369313"/>
                    <a:pt x="709613" y="1411627"/>
                    <a:pt x="709613" y="1460945"/>
                  </a:cubicBezTo>
                  <a:cubicBezTo>
                    <a:pt x="709613" y="1526702"/>
                    <a:pt x="641381" y="1580008"/>
                    <a:pt x="557213" y="1580008"/>
                  </a:cubicBezTo>
                  <a:cubicBezTo>
                    <a:pt x="473045" y="1580008"/>
                    <a:pt x="404813" y="1526702"/>
                    <a:pt x="404813" y="1460945"/>
                  </a:cubicBezTo>
                  <a:cubicBezTo>
                    <a:pt x="404813" y="1411627"/>
                    <a:pt x="443193" y="1369313"/>
                    <a:pt x="497892" y="1351239"/>
                  </a:cubicBezTo>
                  <a:lnTo>
                    <a:pt x="521876" y="1347456"/>
                  </a:lnTo>
                  <a:lnTo>
                    <a:pt x="521876" y="1114427"/>
                  </a:lnTo>
                  <a:lnTo>
                    <a:pt x="0" y="1114427"/>
                  </a:lnTo>
                  <a:cubicBezTo>
                    <a:pt x="0" y="818863"/>
                    <a:pt x="117412" y="535404"/>
                    <a:pt x="326408" y="326408"/>
                  </a:cubicBezTo>
                  <a:cubicBezTo>
                    <a:pt x="535403" y="117412"/>
                    <a:pt x="818862" y="0"/>
                    <a:pt x="1114426" y="0"/>
                  </a:cubicBezTo>
                  <a:close/>
                </a:path>
              </a:pathLst>
            </a:custGeom>
            <a:solidFill>
              <a:srgbClr val="966481"/>
            </a:solidFill>
            <a:ln>
              <a:noFill/>
            </a:ln>
            <a:effectLst>
              <a:innerShdw blurRad="152400" dist="50800" dir="13500000">
                <a:prstClr val="black">
                  <a:alpha val="37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sp>
          <p:nvSpPr>
            <p:cNvPr id="9" name="任意多边形 8"/>
            <p:cNvSpPr/>
            <p:nvPr/>
          </p:nvSpPr>
          <p:spPr>
            <a:xfrm>
              <a:off x="5404706" y="3476127"/>
              <a:ext cx="2730744" cy="1915397"/>
            </a:xfrm>
            <a:custGeom>
              <a:avLst/>
              <a:gdLst>
                <a:gd name="connsiteX0" fmla="*/ 0 w 2359457"/>
                <a:gd name="connsiteY0" fmla="*/ 0 h 1654969"/>
                <a:gd name="connsiteX1" fmla="*/ 1192159 w 2359457"/>
                <a:gd name="connsiteY1" fmla="*/ 0 h 1654969"/>
                <a:gd name="connsiteX2" fmla="*/ 2018563 w 2359457"/>
                <a:gd name="connsiteY2" fmla="*/ 341894 h 1654969"/>
                <a:gd name="connsiteX3" fmla="*/ 2359457 w 2359457"/>
                <a:gd name="connsiteY3" fmla="*/ 1167299 h 1654969"/>
                <a:gd name="connsiteX4" fmla="*/ 1812822 w 2359457"/>
                <a:gd name="connsiteY4" fmla="*/ 1167299 h 1654969"/>
                <a:gd name="connsiteX5" fmla="*/ 1812822 w 2359457"/>
                <a:gd name="connsiteY5" fmla="*/ 1411384 h 1654969"/>
                <a:gd name="connsiteX6" fmla="*/ 1837943 w 2359457"/>
                <a:gd name="connsiteY6" fmla="*/ 1415347 h 1654969"/>
                <a:gd name="connsiteX7" fmla="*/ 1935438 w 2359457"/>
                <a:gd name="connsiteY7" fmla="*/ 1530257 h 1654969"/>
                <a:gd name="connsiteX8" fmla="*/ 1775808 w 2359457"/>
                <a:gd name="connsiteY8" fmla="*/ 1654969 h 1654969"/>
                <a:gd name="connsiteX9" fmla="*/ 1616178 w 2359457"/>
                <a:gd name="connsiteY9" fmla="*/ 1530257 h 1654969"/>
                <a:gd name="connsiteX10" fmla="*/ 1713673 w 2359457"/>
                <a:gd name="connsiteY10" fmla="*/ 1415347 h 1654969"/>
                <a:gd name="connsiteX11" fmla="*/ 1742983 w 2359457"/>
                <a:gd name="connsiteY11" fmla="*/ 1410723 h 1654969"/>
                <a:gd name="connsiteX12" fmla="*/ 1742983 w 2359457"/>
                <a:gd name="connsiteY12" fmla="*/ 1167299 h 1654969"/>
                <a:gd name="connsiteX13" fmla="*/ 1283857 w 2359457"/>
                <a:gd name="connsiteY13" fmla="*/ 1167299 h 1654969"/>
                <a:gd name="connsiteX14" fmla="*/ 1289736 w 2359457"/>
                <a:gd name="connsiteY14" fmla="*/ 1138185 h 1654969"/>
                <a:gd name="connsiteX15" fmla="*/ 1216248 w 2359457"/>
                <a:gd name="connsiteY15" fmla="*/ 1027318 h 1654969"/>
                <a:gd name="connsiteX16" fmla="*/ 1192159 w 2359457"/>
                <a:gd name="connsiteY16" fmla="*/ 1022455 h 1654969"/>
                <a:gd name="connsiteX17" fmla="*/ 1192159 w 2359457"/>
                <a:gd name="connsiteY17" fmla="*/ 1024506 h 1654969"/>
                <a:gd name="connsiteX18" fmla="*/ 0 w 2359457"/>
                <a:gd name="connsiteY18" fmla="*/ 1024506 h 1654969"/>
                <a:gd name="connsiteX19" fmla="*/ 0 w 2359457"/>
                <a:gd name="connsiteY19" fmla="*/ 554207 h 1654969"/>
                <a:gd name="connsiteX20" fmla="*/ 145588 w 2359457"/>
                <a:gd name="connsiteY20" fmla="*/ 554207 h 1654969"/>
                <a:gd name="connsiteX21" fmla="*/ 172463 w 2359457"/>
                <a:gd name="connsiteY21" fmla="*/ 605229 h 1654969"/>
                <a:gd name="connsiteX22" fmla="*/ 280226 w 2359457"/>
                <a:gd name="connsiteY22" fmla="*/ 662364 h 1654969"/>
                <a:gd name="connsiteX23" fmla="*/ 432626 w 2359457"/>
                <a:gd name="connsiteY23" fmla="*/ 467292 h 1654969"/>
                <a:gd name="connsiteX24" fmla="*/ 280226 w 2359457"/>
                <a:gd name="connsiteY24" fmla="*/ 272220 h 1654969"/>
                <a:gd name="connsiteX25" fmla="*/ 172463 w 2359457"/>
                <a:gd name="connsiteY25" fmla="*/ 329355 h 1654969"/>
                <a:gd name="connsiteX26" fmla="*/ 145589 w 2359457"/>
                <a:gd name="connsiteY26" fmla="*/ 380376 h 1654969"/>
                <a:gd name="connsiteX27" fmla="*/ 0 w 2359457"/>
                <a:gd name="connsiteY27" fmla="*/ 380376 h 1654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359457" h="1654969">
                  <a:moveTo>
                    <a:pt x="0" y="0"/>
                  </a:moveTo>
                  <a:lnTo>
                    <a:pt x="1192159" y="0"/>
                  </a:lnTo>
                  <a:cubicBezTo>
                    <a:pt x="1501746" y="0"/>
                    <a:pt x="1798653" y="122983"/>
                    <a:pt x="2018563" y="341894"/>
                  </a:cubicBezTo>
                  <a:cubicBezTo>
                    <a:pt x="2236475" y="560806"/>
                    <a:pt x="2359457" y="857713"/>
                    <a:pt x="2359457" y="1167299"/>
                  </a:cubicBezTo>
                  <a:lnTo>
                    <a:pt x="1812822" y="1167299"/>
                  </a:lnTo>
                  <a:lnTo>
                    <a:pt x="1812822" y="1411384"/>
                  </a:lnTo>
                  <a:lnTo>
                    <a:pt x="1837943" y="1415347"/>
                  </a:lnTo>
                  <a:cubicBezTo>
                    <a:pt x="1895237" y="1434278"/>
                    <a:pt x="1935438" y="1478600"/>
                    <a:pt x="1935438" y="1530257"/>
                  </a:cubicBezTo>
                  <a:cubicBezTo>
                    <a:pt x="1935438" y="1599134"/>
                    <a:pt x="1863969" y="1654969"/>
                    <a:pt x="1775808" y="1654969"/>
                  </a:cubicBezTo>
                  <a:cubicBezTo>
                    <a:pt x="1687647" y="1654969"/>
                    <a:pt x="1616178" y="1599134"/>
                    <a:pt x="1616178" y="1530257"/>
                  </a:cubicBezTo>
                  <a:cubicBezTo>
                    <a:pt x="1616178" y="1478600"/>
                    <a:pt x="1656378" y="1434278"/>
                    <a:pt x="1713673" y="1415347"/>
                  </a:cubicBezTo>
                  <a:lnTo>
                    <a:pt x="1742983" y="1410723"/>
                  </a:lnTo>
                  <a:lnTo>
                    <a:pt x="1742983" y="1167299"/>
                  </a:lnTo>
                  <a:lnTo>
                    <a:pt x="1283857" y="1167299"/>
                  </a:lnTo>
                  <a:lnTo>
                    <a:pt x="1289736" y="1138185"/>
                  </a:lnTo>
                  <a:cubicBezTo>
                    <a:pt x="1289736" y="1088346"/>
                    <a:pt x="1259434" y="1045584"/>
                    <a:pt x="1216248" y="1027318"/>
                  </a:cubicBezTo>
                  <a:lnTo>
                    <a:pt x="1192159" y="1022455"/>
                  </a:lnTo>
                  <a:lnTo>
                    <a:pt x="1192159" y="1024506"/>
                  </a:lnTo>
                  <a:lnTo>
                    <a:pt x="0" y="1024506"/>
                  </a:lnTo>
                  <a:lnTo>
                    <a:pt x="0" y="554207"/>
                  </a:lnTo>
                  <a:lnTo>
                    <a:pt x="145588" y="554207"/>
                  </a:lnTo>
                  <a:lnTo>
                    <a:pt x="172463" y="605229"/>
                  </a:lnTo>
                  <a:cubicBezTo>
                    <a:pt x="200042" y="640530"/>
                    <a:pt x="238142" y="662364"/>
                    <a:pt x="280226" y="662364"/>
                  </a:cubicBezTo>
                  <a:cubicBezTo>
                    <a:pt x="364394" y="662364"/>
                    <a:pt x="432626" y="575027"/>
                    <a:pt x="432626" y="467292"/>
                  </a:cubicBezTo>
                  <a:cubicBezTo>
                    <a:pt x="432626" y="359557"/>
                    <a:pt x="364394" y="272220"/>
                    <a:pt x="280226" y="272220"/>
                  </a:cubicBezTo>
                  <a:cubicBezTo>
                    <a:pt x="238142" y="272220"/>
                    <a:pt x="200042" y="294054"/>
                    <a:pt x="172463" y="329355"/>
                  </a:cubicBezTo>
                  <a:lnTo>
                    <a:pt x="145589" y="380376"/>
                  </a:lnTo>
                  <a:lnTo>
                    <a:pt x="0" y="380376"/>
                  </a:lnTo>
                  <a:close/>
                </a:path>
              </a:pathLst>
            </a:custGeom>
            <a:solidFill>
              <a:srgbClr val="D06F83"/>
            </a:solidFill>
            <a:ln>
              <a:noFill/>
            </a:ln>
            <a:effectLst>
              <a:innerShdw blurRad="114300">
                <a:prstClr val="black">
                  <a:alpha val="56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 name="任意多边形 9"/>
            <p:cNvSpPr/>
            <p:nvPr/>
          </p:nvSpPr>
          <p:spPr>
            <a:xfrm rot="16200000">
              <a:off x="4294734" y="3102633"/>
              <a:ext cx="1289794" cy="1828640"/>
            </a:xfrm>
            <a:custGeom>
              <a:avLst/>
              <a:gdLst>
                <a:gd name="connsiteX0" fmla="*/ 1114425 w 1114426"/>
                <a:gd name="connsiteY0" fmla="*/ 472775 h 1580008"/>
                <a:gd name="connsiteX1" fmla="*/ 968837 w 1114426"/>
                <a:gd name="connsiteY1" fmla="*/ 472775 h 1580008"/>
                <a:gd name="connsiteX2" fmla="*/ 941962 w 1114426"/>
                <a:gd name="connsiteY2" fmla="*/ 421753 h 1580008"/>
                <a:gd name="connsiteX3" fmla="*/ 834199 w 1114426"/>
                <a:gd name="connsiteY3" fmla="*/ 364618 h 1580008"/>
                <a:gd name="connsiteX4" fmla="*/ 681799 w 1114426"/>
                <a:gd name="connsiteY4" fmla="*/ 559690 h 1580008"/>
                <a:gd name="connsiteX5" fmla="*/ 834199 w 1114426"/>
                <a:gd name="connsiteY5" fmla="*/ 754762 h 1580008"/>
                <a:gd name="connsiteX6" fmla="*/ 941962 w 1114426"/>
                <a:gd name="connsiteY6" fmla="*/ 697627 h 1580008"/>
                <a:gd name="connsiteX7" fmla="*/ 968836 w 1114426"/>
                <a:gd name="connsiteY7" fmla="*/ 646606 h 1580008"/>
                <a:gd name="connsiteX8" fmla="*/ 1114425 w 1114426"/>
                <a:gd name="connsiteY8" fmla="*/ 646606 h 1580008"/>
                <a:gd name="connsiteX9" fmla="*/ 1114426 w 1114426"/>
                <a:gd name="connsiteY9" fmla="*/ 0 h 1580008"/>
                <a:gd name="connsiteX10" fmla="*/ 1114426 w 1114426"/>
                <a:gd name="connsiteY10" fmla="*/ 976143 h 1580008"/>
                <a:gd name="connsiteX11" fmla="*/ 1091428 w 1114426"/>
                <a:gd name="connsiteY11" fmla="*/ 980786 h 1580008"/>
                <a:gd name="connsiteX12" fmla="*/ 1021269 w 1114426"/>
                <a:gd name="connsiteY12" fmla="*/ 1086631 h 1580008"/>
                <a:gd name="connsiteX13" fmla="*/ 1026881 w 1114426"/>
                <a:gd name="connsiteY13" fmla="*/ 1114427 h 1580008"/>
                <a:gd name="connsiteX14" fmla="*/ 588551 w 1114426"/>
                <a:gd name="connsiteY14" fmla="*/ 1114427 h 1580008"/>
                <a:gd name="connsiteX15" fmla="*/ 588551 w 1114426"/>
                <a:gd name="connsiteY15" fmla="*/ 1346825 h 1580008"/>
                <a:gd name="connsiteX16" fmla="*/ 616534 w 1114426"/>
                <a:gd name="connsiteY16" fmla="*/ 1351239 h 1580008"/>
                <a:gd name="connsiteX17" fmla="*/ 709613 w 1114426"/>
                <a:gd name="connsiteY17" fmla="*/ 1460945 h 1580008"/>
                <a:gd name="connsiteX18" fmla="*/ 557213 w 1114426"/>
                <a:gd name="connsiteY18" fmla="*/ 1580008 h 1580008"/>
                <a:gd name="connsiteX19" fmla="*/ 404813 w 1114426"/>
                <a:gd name="connsiteY19" fmla="*/ 1460945 h 1580008"/>
                <a:gd name="connsiteX20" fmla="*/ 497892 w 1114426"/>
                <a:gd name="connsiteY20" fmla="*/ 1351239 h 1580008"/>
                <a:gd name="connsiteX21" fmla="*/ 521876 w 1114426"/>
                <a:gd name="connsiteY21" fmla="*/ 1347456 h 1580008"/>
                <a:gd name="connsiteX22" fmla="*/ 521876 w 1114426"/>
                <a:gd name="connsiteY22" fmla="*/ 1114427 h 1580008"/>
                <a:gd name="connsiteX23" fmla="*/ 0 w 1114426"/>
                <a:gd name="connsiteY23" fmla="*/ 1114427 h 1580008"/>
                <a:gd name="connsiteX24" fmla="*/ 326408 w 1114426"/>
                <a:gd name="connsiteY24" fmla="*/ 326408 h 1580008"/>
                <a:gd name="connsiteX25" fmla="*/ 1114426 w 1114426"/>
                <a:gd name="connsiteY25" fmla="*/ 0 h 1580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114426" h="1580008">
                  <a:moveTo>
                    <a:pt x="1114425" y="472775"/>
                  </a:moveTo>
                  <a:lnTo>
                    <a:pt x="968837" y="472775"/>
                  </a:lnTo>
                  <a:lnTo>
                    <a:pt x="941962" y="421753"/>
                  </a:lnTo>
                  <a:cubicBezTo>
                    <a:pt x="914383" y="386452"/>
                    <a:pt x="876283" y="364618"/>
                    <a:pt x="834199" y="364618"/>
                  </a:cubicBezTo>
                  <a:cubicBezTo>
                    <a:pt x="750031" y="364618"/>
                    <a:pt x="681799" y="451955"/>
                    <a:pt x="681799" y="559690"/>
                  </a:cubicBezTo>
                  <a:cubicBezTo>
                    <a:pt x="681799" y="667425"/>
                    <a:pt x="750031" y="754762"/>
                    <a:pt x="834199" y="754762"/>
                  </a:cubicBezTo>
                  <a:cubicBezTo>
                    <a:pt x="876283" y="754762"/>
                    <a:pt x="914383" y="732928"/>
                    <a:pt x="941962" y="697627"/>
                  </a:cubicBezTo>
                  <a:lnTo>
                    <a:pt x="968836" y="646606"/>
                  </a:lnTo>
                  <a:lnTo>
                    <a:pt x="1114425" y="646606"/>
                  </a:lnTo>
                  <a:close/>
                  <a:moveTo>
                    <a:pt x="1114426" y="0"/>
                  </a:moveTo>
                  <a:lnTo>
                    <a:pt x="1114426" y="976143"/>
                  </a:lnTo>
                  <a:lnTo>
                    <a:pt x="1091428" y="980786"/>
                  </a:lnTo>
                  <a:cubicBezTo>
                    <a:pt x="1050198" y="998225"/>
                    <a:pt x="1021269" y="1039050"/>
                    <a:pt x="1021269" y="1086631"/>
                  </a:cubicBezTo>
                  <a:lnTo>
                    <a:pt x="1026881" y="1114427"/>
                  </a:lnTo>
                  <a:lnTo>
                    <a:pt x="588551" y="1114427"/>
                  </a:lnTo>
                  <a:lnTo>
                    <a:pt x="588551" y="1346825"/>
                  </a:lnTo>
                  <a:lnTo>
                    <a:pt x="616534" y="1351239"/>
                  </a:lnTo>
                  <a:cubicBezTo>
                    <a:pt x="671233" y="1369313"/>
                    <a:pt x="709613" y="1411627"/>
                    <a:pt x="709613" y="1460945"/>
                  </a:cubicBezTo>
                  <a:cubicBezTo>
                    <a:pt x="709613" y="1526702"/>
                    <a:pt x="641381" y="1580008"/>
                    <a:pt x="557213" y="1580008"/>
                  </a:cubicBezTo>
                  <a:cubicBezTo>
                    <a:pt x="473045" y="1580008"/>
                    <a:pt x="404813" y="1526702"/>
                    <a:pt x="404813" y="1460945"/>
                  </a:cubicBezTo>
                  <a:cubicBezTo>
                    <a:pt x="404813" y="1411627"/>
                    <a:pt x="443193" y="1369313"/>
                    <a:pt x="497892" y="1351239"/>
                  </a:cubicBezTo>
                  <a:lnTo>
                    <a:pt x="521876" y="1347456"/>
                  </a:lnTo>
                  <a:lnTo>
                    <a:pt x="521876" y="1114427"/>
                  </a:lnTo>
                  <a:lnTo>
                    <a:pt x="0" y="1114427"/>
                  </a:lnTo>
                  <a:cubicBezTo>
                    <a:pt x="0" y="818863"/>
                    <a:pt x="117412" y="535404"/>
                    <a:pt x="326408" y="326408"/>
                  </a:cubicBezTo>
                  <a:cubicBezTo>
                    <a:pt x="535403" y="117412"/>
                    <a:pt x="818862" y="0"/>
                    <a:pt x="1114426" y="0"/>
                  </a:cubicBezTo>
                  <a:close/>
                </a:path>
              </a:pathLst>
            </a:custGeom>
            <a:solidFill>
              <a:srgbClr val="966481"/>
            </a:solidFill>
            <a:ln>
              <a:noFill/>
            </a:ln>
            <a:effectLst>
              <a:innerShdw blurRad="152400" dist="50800" dir="13500000">
                <a:prstClr val="black">
                  <a:alpha val="37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sp>
          <p:nvSpPr>
            <p:cNvPr id="11" name="任意多边形 10"/>
            <p:cNvSpPr/>
            <p:nvPr/>
          </p:nvSpPr>
          <p:spPr>
            <a:xfrm>
              <a:off x="4025311" y="5019468"/>
              <a:ext cx="2636115" cy="1278768"/>
            </a:xfrm>
            <a:custGeom>
              <a:avLst/>
              <a:gdLst>
                <a:gd name="connsiteX0" fmla="*/ 0 w 2277695"/>
                <a:gd name="connsiteY0" fmla="*/ 0 h 1104900"/>
                <a:gd name="connsiteX1" fmla="*/ 2277695 w 2277695"/>
                <a:gd name="connsiteY1" fmla="*/ 0 h 1104900"/>
                <a:gd name="connsiteX2" fmla="*/ 2277695 w 2277695"/>
                <a:gd name="connsiteY2" fmla="*/ 417909 h 1104900"/>
                <a:gd name="connsiteX3" fmla="*/ 2231604 w 2277695"/>
                <a:gd name="connsiteY3" fmla="*/ 417909 h 1104900"/>
                <a:gd name="connsiteX4" fmla="*/ 2231604 w 2277695"/>
                <a:gd name="connsiteY4" fmla="*/ 417910 h 1104900"/>
                <a:gd name="connsiteX5" fmla="*/ 2106707 w 2277695"/>
                <a:gd name="connsiteY5" fmla="*/ 417910 h 1104900"/>
                <a:gd name="connsiteX6" fmla="*/ 2079832 w 2277695"/>
                <a:gd name="connsiteY6" fmla="*/ 366888 h 1104900"/>
                <a:gd name="connsiteX7" fmla="*/ 1972069 w 2277695"/>
                <a:gd name="connsiteY7" fmla="*/ 309753 h 1104900"/>
                <a:gd name="connsiteX8" fmla="*/ 1819669 w 2277695"/>
                <a:gd name="connsiteY8" fmla="*/ 504825 h 1104900"/>
                <a:gd name="connsiteX9" fmla="*/ 1972069 w 2277695"/>
                <a:gd name="connsiteY9" fmla="*/ 699897 h 1104900"/>
                <a:gd name="connsiteX10" fmla="*/ 2079832 w 2277695"/>
                <a:gd name="connsiteY10" fmla="*/ 642762 h 1104900"/>
                <a:gd name="connsiteX11" fmla="*/ 2106706 w 2277695"/>
                <a:gd name="connsiteY11" fmla="*/ 591741 h 1104900"/>
                <a:gd name="connsiteX12" fmla="*/ 2252295 w 2277695"/>
                <a:gd name="connsiteY12" fmla="*/ 591741 h 1104900"/>
                <a:gd name="connsiteX13" fmla="*/ 2252295 w 2277695"/>
                <a:gd name="connsiteY13" fmla="*/ 591740 h 1104900"/>
                <a:gd name="connsiteX14" fmla="*/ 2277695 w 2277695"/>
                <a:gd name="connsiteY14" fmla="*/ 591740 h 1104900"/>
                <a:gd name="connsiteX15" fmla="*/ 2277695 w 2277695"/>
                <a:gd name="connsiteY15" fmla="*/ 1104900 h 1104900"/>
                <a:gd name="connsiteX16" fmla="*/ 0 w 2277695"/>
                <a:gd name="connsiteY16" fmla="*/ 1104900 h 1104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77695" h="1104900">
                  <a:moveTo>
                    <a:pt x="0" y="0"/>
                  </a:moveTo>
                  <a:lnTo>
                    <a:pt x="2277695" y="0"/>
                  </a:lnTo>
                  <a:lnTo>
                    <a:pt x="2277695" y="417909"/>
                  </a:lnTo>
                  <a:lnTo>
                    <a:pt x="2231604" y="417909"/>
                  </a:lnTo>
                  <a:lnTo>
                    <a:pt x="2231604" y="417910"/>
                  </a:lnTo>
                  <a:lnTo>
                    <a:pt x="2106707" y="417910"/>
                  </a:lnTo>
                  <a:lnTo>
                    <a:pt x="2079832" y="366888"/>
                  </a:lnTo>
                  <a:cubicBezTo>
                    <a:pt x="2052253" y="331587"/>
                    <a:pt x="2014153" y="309753"/>
                    <a:pt x="1972069" y="309753"/>
                  </a:cubicBezTo>
                  <a:cubicBezTo>
                    <a:pt x="1887901" y="309753"/>
                    <a:pt x="1819669" y="397090"/>
                    <a:pt x="1819669" y="504825"/>
                  </a:cubicBezTo>
                  <a:cubicBezTo>
                    <a:pt x="1819669" y="612560"/>
                    <a:pt x="1887901" y="699897"/>
                    <a:pt x="1972069" y="699897"/>
                  </a:cubicBezTo>
                  <a:cubicBezTo>
                    <a:pt x="2014153" y="699897"/>
                    <a:pt x="2052253" y="678063"/>
                    <a:pt x="2079832" y="642762"/>
                  </a:cubicBezTo>
                  <a:lnTo>
                    <a:pt x="2106706" y="591741"/>
                  </a:lnTo>
                  <a:lnTo>
                    <a:pt x="2252295" y="591741"/>
                  </a:lnTo>
                  <a:lnTo>
                    <a:pt x="2252295" y="591740"/>
                  </a:lnTo>
                  <a:lnTo>
                    <a:pt x="2277695" y="591740"/>
                  </a:lnTo>
                  <a:lnTo>
                    <a:pt x="2277695" y="1104900"/>
                  </a:lnTo>
                  <a:lnTo>
                    <a:pt x="0" y="1104900"/>
                  </a:lnTo>
                  <a:close/>
                </a:path>
              </a:pathLst>
            </a:custGeom>
            <a:solidFill>
              <a:srgbClr val="F8AD94"/>
            </a:solidFill>
            <a:ln>
              <a:noFill/>
            </a:ln>
            <a:effectLst>
              <a:innerShdw blurRad="114300">
                <a:prstClr val="black">
                  <a:alpha val="56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 name="任意多边形 11"/>
            <p:cNvSpPr/>
            <p:nvPr/>
          </p:nvSpPr>
          <p:spPr>
            <a:xfrm rot="5400000" flipH="1">
              <a:off x="6457324" y="4609086"/>
              <a:ext cx="1397275" cy="1981024"/>
            </a:xfrm>
            <a:custGeom>
              <a:avLst/>
              <a:gdLst>
                <a:gd name="connsiteX0" fmla="*/ 1114425 w 1114426"/>
                <a:gd name="connsiteY0" fmla="*/ 472775 h 1580008"/>
                <a:gd name="connsiteX1" fmla="*/ 968837 w 1114426"/>
                <a:gd name="connsiteY1" fmla="*/ 472775 h 1580008"/>
                <a:gd name="connsiteX2" fmla="*/ 941962 w 1114426"/>
                <a:gd name="connsiteY2" fmla="*/ 421753 h 1580008"/>
                <a:gd name="connsiteX3" fmla="*/ 834199 w 1114426"/>
                <a:gd name="connsiteY3" fmla="*/ 364618 h 1580008"/>
                <a:gd name="connsiteX4" fmla="*/ 681799 w 1114426"/>
                <a:gd name="connsiteY4" fmla="*/ 559690 h 1580008"/>
                <a:gd name="connsiteX5" fmla="*/ 834199 w 1114426"/>
                <a:gd name="connsiteY5" fmla="*/ 754762 h 1580008"/>
                <a:gd name="connsiteX6" fmla="*/ 941962 w 1114426"/>
                <a:gd name="connsiteY6" fmla="*/ 697627 h 1580008"/>
                <a:gd name="connsiteX7" fmla="*/ 968836 w 1114426"/>
                <a:gd name="connsiteY7" fmla="*/ 646606 h 1580008"/>
                <a:gd name="connsiteX8" fmla="*/ 1114425 w 1114426"/>
                <a:gd name="connsiteY8" fmla="*/ 646606 h 1580008"/>
                <a:gd name="connsiteX9" fmla="*/ 1114426 w 1114426"/>
                <a:gd name="connsiteY9" fmla="*/ 0 h 1580008"/>
                <a:gd name="connsiteX10" fmla="*/ 1114426 w 1114426"/>
                <a:gd name="connsiteY10" fmla="*/ 976143 h 1580008"/>
                <a:gd name="connsiteX11" fmla="*/ 1091428 w 1114426"/>
                <a:gd name="connsiteY11" fmla="*/ 980786 h 1580008"/>
                <a:gd name="connsiteX12" fmla="*/ 1021269 w 1114426"/>
                <a:gd name="connsiteY12" fmla="*/ 1086631 h 1580008"/>
                <a:gd name="connsiteX13" fmla="*/ 1026881 w 1114426"/>
                <a:gd name="connsiteY13" fmla="*/ 1114427 h 1580008"/>
                <a:gd name="connsiteX14" fmla="*/ 588551 w 1114426"/>
                <a:gd name="connsiteY14" fmla="*/ 1114427 h 1580008"/>
                <a:gd name="connsiteX15" fmla="*/ 588551 w 1114426"/>
                <a:gd name="connsiteY15" fmla="*/ 1346825 h 1580008"/>
                <a:gd name="connsiteX16" fmla="*/ 616534 w 1114426"/>
                <a:gd name="connsiteY16" fmla="*/ 1351239 h 1580008"/>
                <a:gd name="connsiteX17" fmla="*/ 709613 w 1114426"/>
                <a:gd name="connsiteY17" fmla="*/ 1460945 h 1580008"/>
                <a:gd name="connsiteX18" fmla="*/ 557213 w 1114426"/>
                <a:gd name="connsiteY18" fmla="*/ 1580008 h 1580008"/>
                <a:gd name="connsiteX19" fmla="*/ 404813 w 1114426"/>
                <a:gd name="connsiteY19" fmla="*/ 1460945 h 1580008"/>
                <a:gd name="connsiteX20" fmla="*/ 497892 w 1114426"/>
                <a:gd name="connsiteY20" fmla="*/ 1351239 h 1580008"/>
                <a:gd name="connsiteX21" fmla="*/ 521876 w 1114426"/>
                <a:gd name="connsiteY21" fmla="*/ 1347456 h 1580008"/>
                <a:gd name="connsiteX22" fmla="*/ 521876 w 1114426"/>
                <a:gd name="connsiteY22" fmla="*/ 1114427 h 1580008"/>
                <a:gd name="connsiteX23" fmla="*/ 0 w 1114426"/>
                <a:gd name="connsiteY23" fmla="*/ 1114427 h 1580008"/>
                <a:gd name="connsiteX24" fmla="*/ 326408 w 1114426"/>
                <a:gd name="connsiteY24" fmla="*/ 326408 h 1580008"/>
                <a:gd name="connsiteX25" fmla="*/ 1114426 w 1114426"/>
                <a:gd name="connsiteY25" fmla="*/ 0 h 1580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114426" h="1580008">
                  <a:moveTo>
                    <a:pt x="1114425" y="472775"/>
                  </a:moveTo>
                  <a:lnTo>
                    <a:pt x="968837" y="472775"/>
                  </a:lnTo>
                  <a:lnTo>
                    <a:pt x="941962" y="421753"/>
                  </a:lnTo>
                  <a:cubicBezTo>
                    <a:pt x="914383" y="386452"/>
                    <a:pt x="876283" y="364618"/>
                    <a:pt x="834199" y="364618"/>
                  </a:cubicBezTo>
                  <a:cubicBezTo>
                    <a:pt x="750031" y="364618"/>
                    <a:pt x="681799" y="451955"/>
                    <a:pt x="681799" y="559690"/>
                  </a:cubicBezTo>
                  <a:cubicBezTo>
                    <a:pt x="681799" y="667425"/>
                    <a:pt x="750031" y="754762"/>
                    <a:pt x="834199" y="754762"/>
                  </a:cubicBezTo>
                  <a:cubicBezTo>
                    <a:pt x="876283" y="754762"/>
                    <a:pt x="914383" y="732928"/>
                    <a:pt x="941962" y="697627"/>
                  </a:cubicBezTo>
                  <a:lnTo>
                    <a:pt x="968836" y="646606"/>
                  </a:lnTo>
                  <a:lnTo>
                    <a:pt x="1114425" y="646606"/>
                  </a:lnTo>
                  <a:close/>
                  <a:moveTo>
                    <a:pt x="1114426" y="0"/>
                  </a:moveTo>
                  <a:lnTo>
                    <a:pt x="1114426" y="976143"/>
                  </a:lnTo>
                  <a:lnTo>
                    <a:pt x="1091428" y="980786"/>
                  </a:lnTo>
                  <a:cubicBezTo>
                    <a:pt x="1050198" y="998225"/>
                    <a:pt x="1021269" y="1039050"/>
                    <a:pt x="1021269" y="1086631"/>
                  </a:cubicBezTo>
                  <a:lnTo>
                    <a:pt x="1026881" y="1114427"/>
                  </a:lnTo>
                  <a:lnTo>
                    <a:pt x="588551" y="1114427"/>
                  </a:lnTo>
                  <a:lnTo>
                    <a:pt x="588551" y="1346825"/>
                  </a:lnTo>
                  <a:lnTo>
                    <a:pt x="616534" y="1351239"/>
                  </a:lnTo>
                  <a:cubicBezTo>
                    <a:pt x="671233" y="1369313"/>
                    <a:pt x="709613" y="1411627"/>
                    <a:pt x="709613" y="1460945"/>
                  </a:cubicBezTo>
                  <a:cubicBezTo>
                    <a:pt x="709613" y="1526702"/>
                    <a:pt x="641381" y="1580008"/>
                    <a:pt x="557213" y="1580008"/>
                  </a:cubicBezTo>
                  <a:cubicBezTo>
                    <a:pt x="473045" y="1580008"/>
                    <a:pt x="404813" y="1526702"/>
                    <a:pt x="404813" y="1460945"/>
                  </a:cubicBezTo>
                  <a:cubicBezTo>
                    <a:pt x="404813" y="1411627"/>
                    <a:pt x="443193" y="1369313"/>
                    <a:pt x="497892" y="1351239"/>
                  </a:cubicBezTo>
                  <a:lnTo>
                    <a:pt x="521876" y="1347456"/>
                  </a:lnTo>
                  <a:lnTo>
                    <a:pt x="521876" y="1114427"/>
                  </a:lnTo>
                  <a:lnTo>
                    <a:pt x="0" y="1114427"/>
                  </a:lnTo>
                  <a:cubicBezTo>
                    <a:pt x="0" y="818863"/>
                    <a:pt x="117412" y="535404"/>
                    <a:pt x="326408" y="326408"/>
                  </a:cubicBezTo>
                  <a:cubicBezTo>
                    <a:pt x="535403" y="117412"/>
                    <a:pt x="818862" y="0"/>
                    <a:pt x="1114426" y="0"/>
                  </a:cubicBezTo>
                  <a:close/>
                </a:path>
              </a:pathLst>
            </a:custGeom>
            <a:solidFill>
              <a:srgbClr val="F77983"/>
            </a:solidFill>
            <a:ln>
              <a:noFill/>
            </a:ln>
            <a:effectLst>
              <a:innerShdw blurRad="215900" dist="50800" dir="2700000">
                <a:prstClr val="black">
                  <a:alpha val="35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grpSp>
          <p:nvGrpSpPr>
            <p:cNvPr id="13" name="组合 12"/>
            <p:cNvGrpSpPr/>
            <p:nvPr/>
          </p:nvGrpSpPr>
          <p:grpSpPr>
            <a:xfrm>
              <a:off x="4713572" y="3817897"/>
              <a:ext cx="406112" cy="406113"/>
              <a:chOff x="8146929" y="3160395"/>
              <a:chExt cx="477656" cy="477657"/>
            </a:xfrm>
            <a:effectLst>
              <a:outerShdw blurRad="63500" sx="102000" sy="102000" algn="ctr" rotWithShape="0">
                <a:prstClr val="black">
                  <a:alpha val="40000"/>
                </a:prstClr>
              </a:outerShdw>
            </a:effectLst>
          </p:grpSpPr>
          <p:sp>
            <p:nvSpPr>
              <p:cNvPr id="14" name="Rectangle 211"/>
              <p:cNvSpPr>
                <a:spLocks noChangeArrowheads="1"/>
              </p:cNvSpPr>
              <p:nvPr/>
            </p:nvSpPr>
            <p:spPr bwMode="auto">
              <a:xfrm>
                <a:off x="8167744" y="3575605"/>
                <a:ext cx="62446" cy="62446"/>
              </a:xfrm>
              <a:prstGeom prst="rect">
                <a:avLst/>
              </a:prstGeom>
              <a:noFill/>
              <a:ln w="30163" cap="rnd">
                <a:solidFill>
                  <a:srgbClr val="FFFFFF"/>
                </a:solidFill>
                <a:prstDash val="solid"/>
                <a:rou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zh-CN" altLang="en-US"/>
              </a:p>
            </p:txBody>
          </p:sp>
          <p:sp>
            <p:nvSpPr>
              <p:cNvPr id="15" name="Rectangle 212"/>
              <p:cNvSpPr>
                <a:spLocks noChangeArrowheads="1"/>
              </p:cNvSpPr>
              <p:nvPr/>
            </p:nvSpPr>
            <p:spPr bwMode="auto">
              <a:xfrm>
                <a:off x="8292636" y="3492344"/>
                <a:ext cx="62446" cy="145707"/>
              </a:xfrm>
              <a:prstGeom prst="rect">
                <a:avLst/>
              </a:prstGeom>
              <a:noFill/>
              <a:ln w="30163" cap="rnd">
                <a:solidFill>
                  <a:srgbClr val="FFFFFF"/>
                </a:solidFill>
                <a:prstDash val="solid"/>
                <a:rou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zh-CN" altLang="en-US"/>
              </a:p>
            </p:txBody>
          </p:sp>
          <p:sp>
            <p:nvSpPr>
              <p:cNvPr id="16" name="Rectangle 213"/>
              <p:cNvSpPr>
                <a:spLocks noChangeArrowheads="1"/>
              </p:cNvSpPr>
              <p:nvPr/>
            </p:nvSpPr>
            <p:spPr bwMode="auto">
              <a:xfrm>
                <a:off x="8417528" y="3389363"/>
                <a:ext cx="61350" cy="248688"/>
              </a:xfrm>
              <a:prstGeom prst="rect">
                <a:avLst/>
              </a:prstGeom>
              <a:noFill/>
              <a:ln w="30163" cap="rnd">
                <a:solidFill>
                  <a:srgbClr val="FFFFFF"/>
                </a:solidFill>
                <a:prstDash val="solid"/>
                <a:rou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zh-CN" altLang="en-US"/>
              </a:p>
            </p:txBody>
          </p:sp>
          <p:sp>
            <p:nvSpPr>
              <p:cNvPr id="17" name="Rectangle 214"/>
              <p:cNvSpPr>
                <a:spLocks noChangeArrowheads="1"/>
              </p:cNvSpPr>
              <p:nvPr/>
            </p:nvSpPr>
            <p:spPr bwMode="auto">
              <a:xfrm>
                <a:off x="8541324" y="3285287"/>
                <a:ext cx="62446" cy="352765"/>
              </a:xfrm>
              <a:prstGeom prst="rect">
                <a:avLst/>
              </a:prstGeom>
              <a:noFill/>
              <a:ln w="30163" cap="rnd">
                <a:solidFill>
                  <a:srgbClr val="FFFFFF"/>
                </a:solidFill>
                <a:prstDash val="solid"/>
                <a:rou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zh-CN" altLang="en-US"/>
              </a:p>
            </p:txBody>
          </p:sp>
          <p:sp>
            <p:nvSpPr>
              <p:cNvPr id="18" name="Line 215"/>
              <p:cNvSpPr>
                <a:spLocks noChangeShapeType="1"/>
              </p:cNvSpPr>
              <p:nvPr/>
            </p:nvSpPr>
            <p:spPr bwMode="auto">
              <a:xfrm flipH="1">
                <a:off x="8146929" y="3638051"/>
                <a:ext cx="477656" cy="0"/>
              </a:xfrm>
              <a:prstGeom prst="line">
                <a:avLst/>
              </a:prstGeom>
              <a:noFill/>
              <a:ln w="30163" cap="rnd">
                <a:solidFill>
                  <a:srgbClr val="FFFFFF"/>
                </a:solidFill>
                <a:prstDash val="solid"/>
                <a:rou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lstStyle/>
              <a:p>
                <a:endParaRPr lang="zh-CN" altLang="en-US"/>
              </a:p>
            </p:txBody>
          </p:sp>
          <p:sp>
            <p:nvSpPr>
              <p:cNvPr id="19" name="Line 216"/>
              <p:cNvSpPr>
                <a:spLocks noChangeShapeType="1"/>
              </p:cNvSpPr>
              <p:nvPr/>
            </p:nvSpPr>
            <p:spPr bwMode="auto">
              <a:xfrm flipH="1">
                <a:off x="8167744" y="3160395"/>
                <a:ext cx="436026" cy="373580"/>
              </a:xfrm>
              <a:prstGeom prst="line">
                <a:avLst/>
              </a:prstGeom>
              <a:noFill/>
              <a:ln w="30163" cap="rnd">
                <a:solidFill>
                  <a:srgbClr val="FFFFFF"/>
                </a:solidFill>
                <a:prstDash val="solid"/>
                <a:rou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lstStyle/>
              <a:p>
                <a:endParaRPr lang="zh-CN" altLang="en-US"/>
              </a:p>
            </p:txBody>
          </p:sp>
          <p:sp>
            <p:nvSpPr>
              <p:cNvPr id="20" name="Freeform 217"/>
              <p:cNvSpPr/>
              <p:nvPr/>
            </p:nvSpPr>
            <p:spPr bwMode="auto">
              <a:xfrm>
                <a:off x="8541324" y="3160395"/>
                <a:ext cx="62446" cy="62446"/>
              </a:xfrm>
              <a:custGeom>
                <a:avLst/>
                <a:gdLst>
                  <a:gd name="T0" fmla="*/ 0 w 57"/>
                  <a:gd name="T1" fmla="*/ 0 h 57"/>
                  <a:gd name="T2" fmla="*/ 57 w 57"/>
                  <a:gd name="T3" fmla="*/ 0 h 57"/>
                  <a:gd name="T4" fmla="*/ 57 w 57"/>
                  <a:gd name="T5" fmla="*/ 57 h 57"/>
                </a:gdLst>
                <a:ahLst/>
                <a:cxnLst>
                  <a:cxn ang="0">
                    <a:pos x="T0" y="T1"/>
                  </a:cxn>
                  <a:cxn ang="0">
                    <a:pos x="T2" y="T3"/>
                  </a:cxn>
                  <a:cxn ang="0">
                    <a:pos x="T4" y="T5"/>
                  </a:cxn>
                </a:cxnLst>
                <a:rect l="0" t="0" r="r" b="b"/>
                <a:pathLst>
                  <a:path w="57" h="57">
                    <a:moveTo>
                      <a:pt x="0" y="0"/>
                    </a:moveTo>
                    <a:lnTo>
                      <a:pt x="57" y="0"/>
                    </a:lnTo>
                    <a:lnTo>
                      <a:pt x="57" y="57"/>
                    </a:lnTo>
                  </a:path>
                </a:pathLst>
              </a:custGeom>
              <a:noFill/>
              <a:ln w="30163" cap="rnd">
                <a:solidFill>
                  <a:srgbClr val="FFFFFF"/>
                </a:solidFill>
                <a:prstDash val="solid"/>
                <a:rou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zh-CN" altLang="en-US"/>
              </a:p>
            </p:txBody>
          </p:sp>
        </p:grpSp>
        <p:grpSp>
          <p:nvGrpSpPr>
            <p:cNvPr id="21" name="组合 20"/>
            <p:cNvGrpSpPr/>
            <p:nvPr/>
          </p:nvGrpSpPr>
          <p:grpSpPr>
            <a:xfrm>
              <a:off x="7117943" y="2354512"/>
              <a:ext cx="417070" cy="624685"/>
              <a:chOff x="658813" y="3189288"/>
              <a:chExt cx="360363" cy="539750"/>
            </a:xfrm>
            <a:effectLst>
              <a:outerShdw blurRad="63500" sx="102000" sy="102000" algn="ctr" rotWithShape="0">
                <a:prstClr val="black">
                  <a:alpha val="40000"/>
                </a:prstClr>
              </a:outerShdw>
            </a:effectLst>
          </p:grpSpPr>
          <p:sp>
            <p:nvSpPr>
              <p:cNvPr id="22" name="Freeform 35"/>
              <p:cNvSpPr/>
              <p:nvPr/>
            </p:nvSpPr>
            <p:spPr bwMode="auto">
              <a:xfrm>
                <a:off x="749300" y="3594100"/>
                <a:ext cx="179388" cy="134938"/>
              </a:xfrm>
              <a:custGeom>
                <a:avLst/>
                <a:gdLst>
                  <a:gd name="T0" fmla="*/ 0 w 64"/>
                  <a:gd name="T1" fmla="*/ 4 h 48"/>
                  <a:gd name="T2" fmla="*/ 0 w 64"/>
                  <a:gd name="T3" fmla="*/ 28 h 48"/>
                  <a:gd name="T4" fmla="*/ 4 w 64"/>
                  <a:gd name="T5" fmla="*/ 32 h 48"/>
                  <a:gd name="T6" fmla="*/ 8 w 64"/>
                  <a:gd name="T7" fmla="*/ 32 h 48"/>
                  <a:gd name="T8" fmla="*/ 8 w 64"/>
                  <a:gd name="T9" fmla="*/ 36 h 48"/>
                  <a:gd name="T10" fmla="*/ 20 w 64"/>
                  <a:gd name="T11" fmla="*/ 48 h 48"/>
                  <a:gd name="T12" fmla="*/ 44 w 64"/>
                  <a:gd name="T13" fmla="*/ 48 h 48"/>
                  <a:gd name="T14" fmla="*/ 56 w 64"/>
                  <a:gd name="T15" fmla="*/ 36 h 48"/>
                  <a:gd name="T16" fmla="*/ 56 w 64"/>
                  <a:gd name="T17" fmla="*/ 32 h 48"/>
                  <a:gd name="T18" fmla="*/ 60 w 64"/>
                  <a:gd name="T19" fmla="*/ 32 h 48"/>
                  <a:gd name="T20" fmla="*/ 64 w 64"/>
                  <a:gd name="T21" fmla="*/ 28 h 48"/>
                  <a:gd name="T22" fmla="*/ 64 w 64"/>
                  <a:gd name="T23" fmla="*/ 4 h 48"/>
                  <a:gd name="T24" fmla="*/ 64 w 64"/>
                  <a:gd name="T25" fmla="*/ 0 h 48"/>
                  <a:gd name="T26" fmla="*/ 0 w 64"/>
                  <a:gd name="T27" fmla="*/ 0 h 48"/>
                  <a:gd name="T28" fmla="*/ 0 w 64"/>
                  <a:gd name="T29" fmla="*/ 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4" h="48">
                    <a:moveTo>
                      <a:pt x="0" y="4"/>
                    </a:moveTo>
                    <a:cubicBezTo>
                      <a:pt x="0" y="28"/>
                      <a:pt x="0" y="28"/>
                      <a:pt x="0" y="28"/>
                    </a:cubicBezTo>
                    <a:cubicBezTo>
                      <a:pt x="0" y="30"/>
                      <a:pt x="2" y="32"/>
                      <a:pt x="4" y="32"/>
                    </a:cubicBezTo>
                    <a:cubicBezTo>
                      <a:pt x="8" y="32"/>
                      <a:pt x="8" y="32"/>
                      <a:pt x="8" y="32"/>
                    </a:cubicBezTo>
                    <a:cubicBezTo>
                      <a:pt x="8" y="36"/>
                      <a:pt x="8" y="36"/>
                      <a:pt x="8" y="36"/>
                    </a:cubicBezTo>
                    <a:cubicBezTo>
                      <a:pt x="8" y="42"/>
                      <a:pt x="14" y="48"/>
                      <a:pt x="20" y="48"/>
                    </a:cubicBezTo>
                    <a:cubicBezTo>
                      <a:pt x="44" y="48"/>
                      <a:pt x="44" y="48"/>
                      <a:pt x="44" y="48"/>
                    </a:cubicBezTo>
                    <a:cubicBezTo>
                      <a:pt x="51" y="48"/>
                      <a:pt x="56" y="42"/>
                      <a:pt x="56" y="36"/>
                    </a:cubicBezTo>
                    <a:cubicBezTo>
                      <a:pt x="56" y="32"/>
                      <a:pt x="56" y="32"/>
                      <a:pt x="56" y="32"/>
                    </a:cubicBezTo>
                    <a:cubicBezTo>
                      <a:pt x="60" y="32"/>
                      <a:pt x="60" y="32"/>
                      <a:pt x="60" y="32"/>
                    </a:cubicBezTo>
                    <a:cubicBezTo>
                      <a:pt x="62" y="32"/>
                      <a:pt x="64" y="30"/>
                      <a:pt x="64" y="28"/>
                    </a:cubicBezTo>
                    <a:cubicBezTo>
                      <a:pt x="64" y="4"/>
                      <a:pt x="64" y="4"/>
                      <a:pt x="64" y="4"/>
                    </a:cubicBezTo>
                    <a:cubicBezTo>
                      <a:pt x="64" y="3"/>
                      <a:pt x="64" y="1"/>
                      <a:pt x="64" y="0"/>
                    </a:cubicBezTo>
                    <a:cubicBezTo>
                      <a:pt x="0" y="0"/>
                      <a:pt x="0" y="0"/>
                      <a:pt x="0" y="0"/>
                    </a:cubicBezTo>
                    <a:cubicBezTo>
                      <a:pt x="0" y="1"/>
                      <a:pt x="0" y="3"/>
                      <a:pt x="0" y="4"/>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 name="Freeform 36"/>
              <p:cNvSpPr>
                <a:spLocks noEditPoints="1"/>
              </p:cNvSpPr>
              <p:nvPr/>
            </p:nvSpPr>
            <p:spPr bwMode="auto">
              <a:xfrm>
                <a:off x="658813" y="3189288"/>
                <a:ext cx="360363" cy="382588"/>
              </a:xfrm>
              <a:custGeom>
                <a:avLst/>
                <a:gdLst>
                  <a:gd name="T0" fmla="*/ 64 w 128"/>
                  <a:gd name="T1" fmla="*/ 0 h 136"/>
                  <a:gd name="T2" fmla="*/ 0 w 128"/>
                  <a:gd name="T3" fmla="*/ 64 h 136"/>
                  <a:gd name="T4" fmla="*/ 19 w 128"/>
                  <a:gd name="T5" fmla="*/ 115 h 136"/>
                  <a:gd name="T6" fmla="*/ 30 w 128"/>
                  <a:gd name="T7" fmla="*/ 136 h 136"/>
                  <a:gd name="T8" fmla="*/ 99 w 128"/>
                  <a:gd name="T9" fmla="*/ 136 h 136"/>
                  <a:gd name="T10" fmla="*/ 110 w 128"/>
                  <a:gd name="T11" fmla="*/ 115 h 136"/>
                  <a:gd name="T12" fmla="*/ 128 w 128"/>
                  <a:gd name="T13" fmla="*/ 64 h 136"/>
                  <a:gd name="T14" fmla="*/ 64 w 128"/>
                  <a:gd name="T15" fmla="*/ 0 h 136"/>
                  <a:gd name="T16" fmla="*/ 61 w 128"/>
                  <a:gd name="T17" fmla="*/ 32 h 136"/>
                  <a:gd name="T18" fmla="*/ 32 w 128"/>
                  <a:gd name="T19" fmla="*/ 64 h 136"/>
                  <a:gd name="T20" fmla="*/ 45 w 128"/>
                  <a:gd name="T21" fmla="*/ 94 h 136"/>
                  <a:gd name="T22" fmla="*/ 48 w 128"/>
                  <a:gd name="T23" fmla="*/ 98 h 136"/>
                  <a:gd name="T24" fmla="*/ 46 w 128"/>
                  <a:gd name="T25" fmla="*/ 104 h 136"/>
                  <a:gd name="T26" fmla="*/ 44 w 128"/>
                  <a:gd name="T27" fmla="*/ 104 h 136"/>
                  <a:gd name="T28" fmla="*/ 41 w 128"/>
                  <a:gd name="T29" fmla="*/ 102 h 136"/>
                  <a:gd name="T30" fmla="*/ 38 w 128"/>
                  <a:gd name="T31" fmla="*/ 98 h 136"/>
                  <a:gd name="T32" fmla="*/ 24 w 128"/>
                  <a:gd name="T33" fmla="*/ 64 h 136"/>
                  <a:gd name="T34" fmla="*/ 60 w 128"/>
                  <a:gd name="T35" fmla="*/ 24 h 136"/>
                  <a:gd name="T36" fmla="*/ 64 w 128"/>
                  <a:gd name="T37" fmla="*/ 28 h 136"/>
                  <a:gd name="T38" fmla="*/ 61 w 128"/>
                  <a:gd name="T39" fmla="*/ 32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8" h="136">
                    <a:moveTo>
                      <a:pt x="64" y="0"/>
                    </a:moveTo>
                    <a:cubicBezTo>
                      <a:pt x="29" y="0"/>
                      <a:pt x="0" y="29"/>
                      <a:pt x="0" y="64"/>
                    </a:cubicBezTo>
                    <a:cubicBezTo>
                      <a:pt x="0" y="83"/>
                      <a:pt x="10" y="100"/>
                      <a:pt x="19" y="115"/>
                    </a:cubicBezTo>
                    <a:cubicBezTo>
                      <a:pt x="23" y="122"/>
                      <a:pt x="27" y="129"/>
                      <a:pt x="30" y="136"/>
                    </a:cubicBezTo>
                    <a:cubicBezTo>
                      <a:pt x="99" y="136"/>
                      <a:pt x="99" y="136"/>
                      <a:pt x="99" y="136"/>
                    </a:cubicBezTo>
                    <a:cubicBezTo>
                      <a:pt x="101" y="129"/>
                      <a:pt x="105" y="122"/>
                      <a:pt x="110" y="115"/>
                    </a:cubicBezTo>
                    <a:cubicBezTo>
                      <a:pt x="118" y="100"/>
                      <a:pt x="128" y="83"/>
                      <a:pt x="128" y="64"/>
                    </a:cubicBezTo>
                    <a:cubicBezTo>
                      <a:pt x="128" y="29"/>
                      <a:pt x="99" y="0"/>
                      <a:pt x="64" y="0"/>
                    </a:cubicBezTo>
                    <a:close/>
                    <a:moveTo>
                      <a:pt x="61" y="32"/>
                    </a:moveTo>
                    <a:cubicBezTo>
                      <a:pt x="44" y="34"/>
                      <a:pt x="32" y="47"/>
                      <a:pt x="32" y="64"/>
                    </a:cubicBezTo>
                    <a:cubicBezTo>
                      <a:pt x="32" y="72"/>
                      <a:pt x="39" y="84"/>
                      <a:pt x="45" y="94"/>
                    </a:cubicBezTo>
                    <a:cubicBezTo>
                      <a:pt x="46" y="95"/>
                      <a:pt x="47" y="97"/>
                      <a:pt x="48" y="98"/>
                    </a:cubicBezTo>
                    <a:cubicBezTo>
                      <a:pt x="49" y="100"/>
                      <a:pt x="48" y="102"/>
                      <a:pt x="46" y="104"/>
                    </a:cubicBezTo>
                    <a:cubicBezTo>
                      <a:pt x="45" y="104"/>
                      <a:pt x="45" y="104"/>
                      <a:pt x="44" y="104"/>
                    </a:cubicBezTo>
                    <a:cubicBezTo>
                      <a:pt x="43" y="104"/>
                      <a:pt x="41" y="103"/>
                      <a:pt x="41" y="102"/>
                    </a:cubicBezTo>
                    <a:cubicBezTo>
                      <a:pt x="40" y="101"/>
                      <a:pt x="39" y="99"/>
                      <a:pt x="38" y="98"/>
                    </a:cubicBezTo>
                    <a:cubicBezTo>
                      <a:pt x="32" y="87"/>
                      <a:pt x="24" y="74"/>
                      <a:pt x="24" y="64"/>
                    </a:cubicBezTo>
                    <a:cubicBezTo>
                      <a:pt x="24" y="43"/>
                      <a:pt x="39" y="26"/>
                      <a:pt x="60" y="24"/>
                    </a:cubicBezTo>
                    <a:cubicBezTo>
                      <a:pt x="62" y="24"/>
                      <a:pt x="64" y="25"/>
                      <a:pt x="64" y="28"/>
                    </a:cubicBezTo>
                    <a:cubicBezTo>
                      <a:pt x="64" y="30"/>
                      <a:pt x="63" y="32"/>
                      <a:pt x="61" y="32"/>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24" name="任意多边形 23"/>
            <p:cNvSpPr/>
            <p:nvPr/>
          </p:nvSpPr>
          <p:spPr>
            <a:xfrm rot="2700000">
              <a:off x="6912308" y="3857675"/>
              <a:ext cx="577671" cy="577671"/>
            </a:xfrm>
            <a:custGeom>
              <a:avLst/>
              <a:gdLst>
                <a:gd name="connsiteX0" fmla="*/ 704234 w 1072230"/>
                <a:gd name="connsiteY0" fmla="*/ 548838 h 1072230"/>
                <a:gd name="connsiteX1" fmla="*/ 693389 w 1072230"/>
                <a:gd name="connsiteY1" fmla="*/ 602554 h 1072230"/>
                <a:gd name="connsiteX2" fmla="*/ 602554 w 1072230"/>
                <a:gd name="connsiteY2" fmla="*/ 693389 h 1072230"/>
                <a:gd name="connsiteX3" fmla="*/ 568998 w 1072230"/>
                <a:gd name="connsiteY3" fmla="*/ 700164 h 1072230"/>
                <a:gd name="connsiteX4" fmla="*/ 568998 w 1072230"/>
                <a:gd name="connsiteY4" fmla="*/ 879092 h 1072230"/>
                <a:gd name="connsiteX5" fmla="*/ 598094 w 1072230"/>
                <a:gd name="connsiteY5" fmla="*/ 876524 h 1072230"/>
                <a:gd name="connsiteX6" fmla="*/ 879131 w 1072230"/>
                <a:gd name="connsiteY6" fmla="*/ 602427 h 1072230"/>
                <a:gd name="connsiteX7" fmla="*/ 884533 w 1072230"/>
                <a:gd name="connsiteY7" fmla="*/ 548838 h 1072230"/>
                <a:gd name="connsiteX8" fmla="*/ 187697 w 1072230"/>
                <a:gd name="connsiteY8" fmla="*/ 548838 h 1072230"/>
                <a:gd name="connsiteX9" fmla="*/ 193099 w 1072230"/>
                <a:gd name="connsiteY9" fmla="*/ 602427 h 1072230"/>
                <a:gd name="connsiteX10" fmla="*/ 474136 w 1072230"/>
                <a:gd name="connsiteY10" fmla="*/ 876524 h 1072230"/>
                <a:gd name="connsiteX11" fmla="*/ 509616 w 1072230"/>
                <a:gd name="connsiteY11" fmla="*/ 879655 h 1072230"/>
                <a:gd name="connsiteX12" fmla="*/ 509616 w 1072230"/>
                <a:gd name="connsiteY12" fmla="*/ 701453 h 1072230"/>
                <a:gd name="connsiteX13" fmla="*/ 469676 w 1072230"/>
                <a:gd name="connsiteY13" fmla="*/ 693389 h 1072230"/>
                <a:gd name="connsiteX14" fmla="*/ 378841 w 1072230"/>
                <a:gd name="connsiteY14" fmla="*/ 602554 h 1072230"/>
                <a:gd name="connsiteX15" fmla="*/ 367996 w 1072230"/>
                <a:gd name="connsiteY15" fmla="*/ 548838 h 1072230"/>
                <a:gd name="connsiteX16" fmla="*/ 536115 w 1072230"/>
                <a:gd name="connsiteY16" fmla="*/ 450771 h 1072230"/>
                <a:gd name="connsiteX17" fmla="*/ 450771 w 1072230"/>
                <a:gd name="connsiteY17" fmla="*/ 536115 h 1072230"/>
                <a:gd name="connsiteX18" fmla="*/ 536115 w 1072230"/>
                <a:gd name="connsiteY18" fmla="*/ 621459 h 1072230"/>
                <a:gd name="connsiteX19" fmla="*/ 621459 w 1072230"/>
                <a:gd name="connsiteY19" fmla="*/ 536115 h 1072230"/>
                <a:gd name="connsiteX20" fmla="*/ 536115 w 1072230"/>
                <a:gd name="connsiteY20" fmla="*/ 450771 h 1072230"/>
                <a:gd name="connsiteX21" fmla="*/ 568998 w 1072230"/>
                <a:gd name="connsiteY21" fmla="*/ 185050 h 1072230"/>
                <a:gd name="connsiteX22" fmla="*/ 568998 w 1072230"/>
                <a:gd name="connsiteY22" fmla="*/ 372066 h 1072230"/>
                <a:gd name="connsiteX23" fmla="*/ 602554 w 1072230"/>
                <a:gd name="connsiteY23" fmla="*/ 378841 h 1072230"/>
                <a:gd name="connsiteX24" fmla="*/ 693389 w 1072230"/>
                <a:gd name="connsiteY24" fmla="*/ 469676 h 1072230"/>
                <a:gd name="connsiteX25" fmla="*/ 697383 w 1072230"/>
                <a:gd name="connsiteY25" fmla="*/ 489456 h 1072230"/>
                <a:gd name="connsiteX26" fmla="*/ 882502 w 1072230"/>
                <a:gd name="connsiteY26" fmla="*/ 489456 h 1072230"/>
                <a:gd name="connsiteX27" fmla="*/ 880775 w 1072230"/>
                <a:gd name="connsiteY27" fmla="*/ 469885 h 1072230"/>
                <a:gd name="connsiteX28" fmla="*/ 606678 w 1072230"/>
                <a:gd name="connsiteY28" fmla="*/ 188848 h 1072230"/>
                <a:gd name="connsiteX29" fmla="*/ 509616 w 1072230"/>
                <a:gd name="connsiteY29" fmla="*/ 184073 h 1072230"/>
                <a:gd name="connsiteX30" fmla="*/ 474136 w 1072230"/>
                <a:gd name="connsiteY30" fmla="*/ 187204 h 1072230"/>
                <a:gd name="connsiteX31" fmla="*/ 193099 w 1072230"/>
                <a:gd name="connsiteY31" fmla="*/ 461301 h 1072230"/>
                <a:gd name="connsiteX32" fmla="*/ 190261 w 1072230"/>
                <a:gd name="connsiteY32" fmla="*/ 489456 h 1072230"/>
                <a:gd name="connsiteX33" fmla="*/ 374847 w 1072230"/>
                <a:gd name="connsiteY33" fmla="*/ 489456 h 1072230"/>
                <a:gd name="connsiteX34" fmla="*/ 378841 w 1072230"/>
                <a:gd name="connsiteY34" fmla="*/ 469676 h 1072230"/>
                <a:gd name="connsiteX35" fmla="*/ 469676 w 1072230"/>
                <a:gd name="connsiteY35" fmla="*/ 378841 h 1072230"/>
                <a:gd name="connsiteX36" fmla="*/ 509616 w 1072230"/>
                <a:gd name="connsiteY36" fmla="*/ 370777 h 1072230"/>
                <a:gd name="connsiteX37" fmla="*/ 536115 w 1072230"/>
                <a:gd name="connsiteY37" fmla="*/ 0 h 1072230"/>
                <a:gd name="connsiteX38" fmla="*/ 560453 w 1072230"/>
                <a:gd name="connsiteY38" fmla="*/ 2453 h 1072230"/>
                <a:gd name="connsiteX39" fmla="*/ 594600 w 1072230"/>
                <a:gd name="connsiteY39" fmla="*/ 91894 h 1072230"/>
                <a:gd name="connsiteX40" fmla="*/ 651562 w 1072230"/>
                <a:gd name="connsiteY40" fmla="*/ 13189 h 1072230"/>
                <a:gd name="connsiteX41" fmla="*/ 697807 w 1072230"/>
                <a:gd name="connsiteY41" fmla="*/ 27545 h 1072230"/>
                <a:gd name="connsiteX42" fmla="*/ 707577 w 1072230"/>
                <a:gd name="connsiteY42" fmla="*/ 122165 h 1072230"/>
                <a:gd name="connsiteX43" fmla="*/ 781521 w 1072230"/>
                <a:gd name="connsiteY43" fmla="*/ 62065 h 1072230"/>
                <a:gd name="connsiteX44" fmla="*/ 824168 w 1072230"/>
                <a:gd name="connsiteY44" fmla="*/ 85213 h 1072230"/>
                <a:gd name="connsiteX45" fmla="*/ 808874 w 1072230"/>
                <a:gd name="connsiteY45" fmla="*/ 180650 h 1072230"/>
                <a:gd name="connsiteX46" fmla="*/ 896385 w 1072230"/>
                <a:gd name="connsiteY46" fmla="*/ 141496 h 1072230"/>
                <a:gd name="connsiteX47" fmla="*/ 915206 w 1072230"/>
                <a:gd name="connsiteY47" fmla="*/ 157025 h 1072230"/>
                <a:gd name="connsiteX48" fmla="*/ 930734 w 1072230"/>
                <a:gd name="connsiteY48" fmla="*/ 175845 h 1072230"/>
                <a:gd name="connsiteX49" fmla="*/ 891580 w 1072230"/>
                <a:gd name="connsiteY49" fmla="*/ 263356 h 1072230"/>
                <a:gd name="connsiteX50" fmla="*/ 987017 w 1072230"/>
                <a:gd name="connsiteY50" fmla="*/ 248062 h 1072230"/>
                <a:gd name="connsiteX51" fmla="*/ 1010166 w 1072230"/>
                <a:gd name="connsiteY51" fmla="*/ 290710 h 1072230"/>
                <a:gd name="connsiteX52" fmla="*/ 950065 w 1072230"/>
                <a:gd name="connsiteY52" fmla="*/ 364653 h 1072230"/>
                <a:gd name="connsiteX53" fmla="*/ 1044685 w 1072230"/>
                <a:gd name="connsiteY53" fmla="*/ 374423 h 1072230"/>
                <a:gd name="connsiteX54" fmla="*/ 1059041 w 1072230"/>
                <a:gd name="connsiteY54" fmla="*/ 420668 h 1072230"/>
                <a:gd name="connsiteX55" fmla="*/ 980336 w 1072230"/>
                <a:gd name="connsiteY55" fmla="*/ 477630 h 1072230"/>
                <a:gd name="connsiteX56" fmla="*/ 1069777 w 1072230"/>
                <a:gd name="connsiteY56" fmla="*/ 511777 h 1072230"/>
                <a:gd name="connsiteX57" fmla="*/ 1072230 w 1072230"/>
                <a:gd name="connsiteY57" fmla="*/ 536115 h 1072230"/>
                <a:gd name="connsiteX58" fmla="*/ 1069777 w 1072230"/>
                <a:gd name="connsiteY58" fmla="*/ 560453 h 1072230"/>
                <a:gd name="connsiteX59" fmla="*/ 980336 w 1072230"/>
                <a:gd name="connsiteY59" fmla="*/ 594600 h 1072230"/>
                <a:gd name="connsiteX60" fmla="*/ 1059041 w 1072230"/>
                <a:gd name="connsiteY60" fmla="*/ 651562 h 1072230"/>
                <a:gd name="connsiteX61" fmla="*/ 1044685 w 1072230"/>
                <a:gd name="connsiteY61" fmla="*/ 697807 h 1072230"/>
                <a:gd name="connsiteX62" fmla="*/ 950065 w 1072230"/>
                <a:gd name="connsiteY62" fmla="*/ 707577 h 1072230"/>
                <a:gd name="connsiteX63" fmla="*/ 1010166 w 1072230"/>
                <a:gd name="connsiteY63" fmla="*/ 781521 h 1072230"/>
                <a:gd name="connsiteX64" fmla="*/ 987017 w 1072230"/>
                <a:gd name="connsiteY64" fmla="*/ 824168 h 1072230"/>
                <a:gd name="connsiteX65" fmla="*/ 891580 w 1072230"/>
                <a:gd name="connsiteY65" fmla="*/ 808874 h 1072230"/>
                <a:gd name="connsiteX66" fmla="*/ 930734 w 1072230"/>
                <a:gd name="connsiteY66" fmla="*/ 896385 h 1072230"/>
                <a:gd name="connsiteX67" fmla="*/ 915206 w 1072230"/>
                <a:gd name="connsiteY67" fmla="*/ 915206 h 1072230"/>
                <a:gd name="connsiteX68" fmla="*/ 896385 w 1072230"/>
                <a:gd name="connsiteY68" fmla="*/ 930734 h 1072230"/>
                <a:gd name="connsiteX69" fmla="*/ 808874 w 1072230"/>
                <a:gd name="connsiteY69" fmla="*/ 891580 h 1072230"/>
                <a:gd name="connsiteX70" fmla="*/ 824168 w 1072230"/>
                <a:gd name="connsiteY70" fmla="*/ 987017 h 1072230"/>
                <a:gd name="connsiteX71" fmla="*/ 781520 w 1072230"/>
                <a:gd name="connsiteY71" fmla="*/ 1010166 h 1072230"/>
                <a:gd name="connsiteX72" fmla="*/ 707577 w 1072230"/>
                <a:gd name="connsiteY72" fmla="*/ 950065 h 1072230"/>
                <a:gd name="connsiteX73" fmla="*/ 697807 w 1072230"/>
                <a:gd name="connsiteY73" fmla="*/ 1044685 h 1072230"/>
                <a:gd name="connsiteX74" fmla="*/ 651562 w 1072230"/>
                <a:gd name="connsiteY74" fmla="*/ 1059041 h 1072230"/>
                <a:gd name="connsiteX75" fmla="*/ 594600 w 1072230"/>
                <a:gd name="connsiteY75" fmla="*/ 980336 h 1072230"/>
                <a:gd name="connsiteX76" fmla="*/ 560453 w 1072230"/>
                <a:gd name="connsiteY76" fmla="*/ 1069777 h 1072230"/>
                <a:gd name="connsiteX77" fmla="*/ 536115 w 1072230"/>
                <a:gd name="connsiteY77" fmla="*/ 1072230 h 1072230"/>
                <a:gd name="connsiteX78" fmla="*/ 511777 w 1072230"/>
                <a:gd name="connsiteY78" fmla="*/ 1069777 h 1072230"/>
                <a:gd name="connsiteX79" fmla="*/ 477630 w 1072230"/>
                <a:gd name="connsiteY79" fmla="*/ 980336 h 1072230"/>
                <a:gd name="connsiteX80" fmla="*/ 420668 w 1072230"/>
                <a:gd name="connsiteY80" fmla="*/ 1059041 h 1072230"/>
                <a:gd name="connsiteX81" fmla="*/ 374423 w 1072230"/>
                <a:gd name="connsiteY81" fmla="*/ 1044685 h 1072230"/>
                <a:gd name="connsiteX82" fmla="*/ 364653 w 1072230"/>
                <a:gd name="connsiteY82" fmla="*/ 950065 h 1072230"/>
                <a:gd name="connsiteX83" fmla="*/ 290710 w 1072230"/>
                <a:gd name="connsiteY83" fmla="*/ 1010166 h 1072230"/>
                <a:gd name="connsiteX84" fmla="*/ 248062 w 1072230"/>
                <a:gd name="connsiteY84" fmla="*/ 987017 h 1072230"/>
                <a:gd name="connsiteX85" fmla="*/ 263356 w 1072230"/>
                <a:gd name="connsiteY85" fmla="*/ 891580 h 1072230"/>
                <a:gd name="connsiteX86" fmla="*/ 175845 w 1072230"/>
                <a:gd name="connsiteY86" fmla="*/ 930734 h 1072230"/>
                <a:gd name="connsiteX87" fmla="*/ 157025 w 1072230"/>
                <a:gd name="connsiteY87" fmla="*/ 915206 h 1072230"/>
                <a:gd name="connsiteX88" fmla="*/ 141496 w 1072230"/>
                <a:gd name="connsiteY88" fmla="*/ 896385 h 1072230"/>
                <a:gd name="connsiteX89" fmla="*/ 180650 w 1072230"/>
                <a:gd name="connsiteY89" fmla="*/ 808874 h 1072230"/>
                <a:gd name="connsiteX90" fmla="*/ 85213 w 1072230"/>
                <a:gd name="connsiteY90" fmla="*/ 824168 h 1072230"/>
                <a:gd name="connsiteX91" fmla="*/ 62065 w 1072230"/>
                <a:gd name="connsiteY91" fmla="*/ 781521 h 1072230"/>
                <a:gd name="connsiteX92" fmla="*/ 122165 w 1072230"/>
                <a:gd name="connsiteY92" fmla="*/ 707577 h 1072230"/>
                <a:gd name="connsiteX93" fmla="*/ 27545 w 1072230"/>
                <a:gd name="connsiteY93" fmla="*/ 697807 h 1072230"/>
                <a:gd name="connsiteX94" fmla="*/ 13189 w 1072230"/>
                <a:gd name="connsiteY94" fmla="*/ 651562 h 1072230"/>
                <a:gd name="connsiteX95" fmla="*/ 91894 w 1072230"/>
                <a:gd name="connsiteY95" fmla="*/ 594600 h 1072230"/>
                <a:gd name="connsiteX96" fmla="*/ 2453 w 1072230"/>
                <a:gd name="connsiteY96" fmla="*/ 560453 h 1072230"/>
                <a:gd name="connsiteX97" fmla="*/ 0 w 1072230"/>
                <a:gd name="connsiteY97" fmla="*/ 536115 h 1072230"/>
                <a:gd name="connsiteX98" fmla="*/ 2453 w 1072230"/>
                <a:gd name="connsiteY98" fmla="*/ 511777 h 1072230"/>
                <a:gd name="connsiteX99" fmla="*/ 91894 w 1072230"/>
                <a:gd name="connsiteY99" fmla="*/ 477630 h 1072230"/>
                <a:gd name="connsiteX100" fmla="*/ 13189 w 1072230"/>
                <a:gd name="connsiteY100" fmla="*/ 420668 h 1072230"/>
                <a:gd name="connsiteX101" fmla="*/ 27545 w 1072230"/>
                <a:gd name="connsiteY101" fmla="*/ 374423 h 1072230"/>
                <a:gd name="connsiteX102" fmla="*/ 122165 w 1072230"/>
                <a:gd name="connsiteY102" fmla="*/ 364653 h 1072230"/>
                <a:gd name="connsiteX103" fmla="*/ 62065 w 1072230"/>
                <a:gd name="connsiteY103" fmla="*/ 290710 h 1072230"/>
                <a:gd name="connsiteX104" fmla="*/ 85213 w 1072230"/>
                <a:gd name="connsiteY104" fmla="*/ 248062 h 1072230"/>
                <a:gd name="connsiteX105" fmla="*/ 180650 w 1072230"/>
                <a:gd name="connsiteY105" fmla="*/ 263356 h 1072230"/>
                <a:gd name="connsiteX106" fmla="*/ 141496 w 1072230"/>
                <a:gd name="connsiteY106" fmla="*/ 175845 h 1072230"/>
                <a:gd name="connsiteX107" fmla="*/ 157025 w 1072230"/>
                <a:gd name="connsiteY107" fmla="*/ 157025 h 1072230"/>
                <a:gd name="connsiteX108" fmla="*/ 175845 w 1072230"/>
                <a:gd name="connsiteY108" fmla="*/ 141496 h 1072230"/>
                <a:gd name="connsiteX109" fmla="*/ 263356 w 1072230"/>
                <a:gd name="connsiteY109" fmla="*/ 180650 h 1072230"/>
                <a:gd name="connsiteX110" fmla="*/ 248062 w 1072230"/>
                <a:gd name="connsiteY110" fmla="*/ 85213 h 1072230"/>
                <a:gd name="connsiteX111" fmla="*/ 290710 w 1072230"/>
                <a:gd name="connsiteY111" fmla="*/ 62065 h 1072230"/>
                <a:gd name="connsiteX112" fmla="*/ 364653 w 1072230"/>
                <a:gd name="connsiteY112" fmla="*/ 122165 h 1072230"/>
                <a:gd name="connsiteX113" fmla="*/ 374423 w 1072230"/>
                <a:gd name="connsiteY113" fmla="*/ 27545 h 1072230"/>
                <a:gd name="connsiteX114" fmla="*/ 420668 w 1072230"/>
                <a:gd name="connsiteY114" fmla="*/ 13189 h 1072230"/>
                <a:gd name="connsiteX115" fmla="*/ 477630 w 1072230"/>
                <a:gd name="connsiteY115" fmla="*/ 91894 h 1072230"/>
                <a:gd name="connsiteX116" fmla="*/ 511777 w 1072230"/>
                <a:gd name="connsiteY116" fmla="*/ 2453 h 1072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Lst>
              <a:rect l="l" t="t" r="r" b="b"/>
              <a:pathLst>
                <a:path w="1072230" h="1072230">
                  <a:moveTo>
                    <a:pt x="704234" y="548838"/>
                  </a:moveTo>
                  <a:lnTo>
                    <a:pt x="693389" y="602554"/>
                  </a:lnTo>
                  <a:cubicBezTo>
                    <a:pt x="676115" y="643396"/>
                    <a:pt x="643396" y="676115"/>
                    <a:pt x="602554" y="693389"/>
                  </a:cubicBezTo>
                  <a:lnTo>
                    <a:pt x="568998" y="700164"/>
                  </a:lnTo>
                  <a:lnTo>
                    <a:pt x="568998" y="879092"/>
                  </a:lnTo>
                  <a:lnTo>
                    <a:pt x="598094" y="876524"/>
                  </a:lnTo>
                  <a:cubicBezTo>
                    <a:pt x="738911" y="851371"/>
                    <a:pt x="850563" y="742032"/>
                    <a:pt x="879131" y="602427"/>
                  </a:cubicBezTo>
                  <a:lnTo>
                    <a:pt x="884533" y="548838"/>
                  </a:lnTo>
                  <a:close/>
                  <a:moveTo>
                    <a:pt x="187697" y="548838"/>
                  </a:moveTo>
                  <a:lnTo>
                    <a:pt x="193099" y="602427"/>
                  </a:lnTo>
                  <a:cubicBezTo>
                    <a:pt x="221667" y="742032"/>
                    <a:pt x="333319" y="851371"/>
                    <a:pt x="474136" y="876524"/>
                  </a:cubicBezTo>
                  <a:lnTo>
                    <a:pt x="509616" y="879655"/>
                  </a:lnTo>
                  <a:lnTo>
                    <a:pt x="509616" y="701453"/>
                  </a:lnTo>
                  <a:lnTo>
                    <a:pt x="469676" y="693389"/>
                  </a:lnTo>
                  <a:cubicBezTo>
                    <a:pt x="428834" y="676115"/>
                    <a:pt x="396115" y="643396"/>
                    <a:pt x="378841" y="602554"/>
                  </a:cubicBezTo>
                  <a:lnTo>
                    <a:pt x="367996" y="548838"/>
                  </a:lnTo>
                  <a:close/>
                  <a:moveTo>
                    <a:pt x="536115" y="450771"/>
                  </a:moveTo>
                  <a:cubicBezTo>
                    <a:pt x="488981" y="450771"/>
                    <a:pt x="450771" y="488981"/>
                    <a:pt x="450771" y="536115"/>
                  </a:cubicBezTo>
                  <a:cubicBezTo>
                    <a:pt x="450771" y="583249"/>
                    <a:pt x="488981" y="621459"/>
                    <a:pt x="536115" y="621459"/>
                  </a:cubicBezTo>
                  <a:cubicBezTo>
                    <a:pt x="583249" y="621459"/>
                    <a:pt x="621459" y="583249"/>
                    <a:pt x="621459" y="536115"/>
                  </a:cubicBezTo>
                  <a:cubicBezTo>
                    <a:pt x="621459" y="488981"/>
                    <a:pt x="583249" y="450771"/>
                    <a:pt x="536115" y="450771"/>
                  </a:cubicBezTo>
                  <a:close/>
                  <a:moveTo>
                    <a:pt x="568998" y="185050"/>
                  </a:moveTo>
                  <a:lnTo>
                    <a:pt x="568998" y="372066"/>
                  </a:lnTo>
                  <a:lnTo>
                    <a:pt x="602554" y="378841"/>
                  </a:lnTo>
                  <a:cubicBezTo>
                    <a:pt x="643396" y="396115"/>
                    <a:pt x="676115" y="428834"/>
                    <a:pt x="693389" y="469676"/>
                  </a:cubicBezTo>
                  <a:lnTo>
                    <a:pt x="697383" y="489456"/>
                  </a:lnTo>
                  <a:lnTo>
                    <a:pt x="882502" y="489456"/>
                  </a:lnTo>
                  <a:lnTo>
                    <a:pt x="880775" y="469885"/>
                  </a:lnTo>
                  <a:cubicBezTo>
                    <a:pt x="855622" y="329068"/>
                    <a:pt x="746282" y="217416"/>
                    <a:pt x="606678" y="188848"/>
                  </a:cubicBezTo>
                  <a:close/>
                  <a:moveTo>
                    <a:pt x="509616" y="184073"/>
                  </a:moveTo>
                  <a:lnTo>
                    <a:pt x="474136" y="187204"/>
                  </a:lnTo>
                  <a:cubicBezTo>
                    <a:pt x="333319" y="212357"/>
                    <a:pt x="221667" y="321696"/>
                    <a:pt x="193099" y="461301"/>
                  </a:cubicBezTo>
                  <a:lnTo>
                    <a:pt x="190261" y="489456"/>
                  </a:lnTo>
                  <a:lnTo>
                    <a:pt x="374847" y="489456"/>
                  </a:lnTo>
                  <a:lnTo>
                    <a:pt x="378841" y="469676"/>
                  </a:lnTo>
                  <a:cubicBezTo>
                    <a:pt x="396115" y="428834"/>
                    <a:pt x="428834" y="396115"/>
                    <a:pt x="469676" y="378841"/>
                  </a:cubicBezTo>
                  <a:lnTo>
                    <a:pt x="509616" y="370777"/>
                  </a:lnTo>
                  <a:close/>
                  <a:moveTo>
                    <a:pt x="536115" y="0"/>
                  </a:moveTo>
                  <a:lnTo>
                    <a:pt x="560453" y="2453"/>
                  </a:lnTo>
                  <a:lnTo>
                    <a:pt x="594600" y="91894"/>
                  </a:lnTo>
                  <a:lnTo>
                    <a:pt x="651562" y="13189"/>
                  </a:lnTo>
                  <a:lnTo>
                    <a:pt x="697807" y="27545"/>
                  </a:lnTo>
                  <a:lnTo>
                    <a:pt x="707577" y="122165"/>
                  </a:lnTo>
                  <a:lnTo>
                    <a:pt x="781521" y="62065"/>
                  </a:lnTo>
                  <a:lnTo>
                    <a:pt x="824168" y="85213"/>
                  </a:lnTo>
                  <a:lnTo>
                    <a:pt x="808874" y="180650"/>
                  </a:lnTo>
                  <a:lnTo>
                    <a:pt x="896385" y="141496"/>
                  </a:lnTo>
                  <a:lnTo>
                    <a:pt x="915206" y="157025"/>
                  </a:lnTo>
                  <a:lnTo>
                    <a:pt x="930734" y="175845"/>
                  </a:lnTo>
                  <a:lnTo>
                    <a:pt x="891580" y="263356"/>
                  </a:lnTo>
                  <a:lnTo>
                    <a:pt x="987017" y="248062"/>
                  </a:lnTo>
                  <a:lnTo>
                    <a:pt x="1010166" y="290710"/>
                  </a:lnTo>
                  <a:lnTo>
                    <a:pt x="950065" y="364653"/>
                  </a:lnTo>
                  <a:lnTo>
                    <a:pt x="1044685" y="374423"/>
                  </a:lnTo>
                  <a:lnTo>
                    <a:pt x="1059041" y="420668"/>
                  </a:lnTo>
                  <a:lnTo>
                    <a:pt x="980336" y="477630"/>
                  </a:lnTo>
                  <a:lnTo>
                    <a:pt x="1069777" y="511777"/>
                  </a:lnTo>
                  <a:lnTo>
                    <a:pt x="1072230" y="536115"/>
                  </a:lnTo>
                  <a:lnTo>
                    <a:pt x="1069777" y="560453"/>
                  </a:lnTo>
                  <a:lnTo>
                    <a:pt x="980336" y="594600"/>
                  </a:lnTo>
                  <a:lnTo>
                    <a:pt x="1059041" y="651562"/>
                  </a:lnTo>
                  <a:lnTo>
                    <a:pt x="1044685" y="697807"/>
                  </a:lnTo>
                  <a:lnTo>
                    <a:pt x="950065" y="707577"/>
                  </a:lnTo>
                  <a:lnTo>
                    <a:pt x="1010166" y="781521"/>
                  </a:lnTo>
                  <a:lnTo>
                    <a:pt x="987017" y="824168"/>
                  </a:lnTo>
                  <a:lnTo>
                    <a:pt x="891580" y="808874"/>
                  </a:lnTo>
                  <a:lnTo>
                    <a:pt x="930734" y="896385"/>
                  </a:lnTo>
                  <a:lnTo>
                    <a:pt x="915206" y="915206"/>
                  </a:lnTo>
                  <a:lnTo>
                    <a:pt x="896385" y="930734"/>
                  </a:lnTo>
                  <a:lnTo>
                    <a:pt x="808874" y="891580"/>
                  </a:lnTo>
                  <a:lnTo>
                    <a:pt x="824168" y="987017"/>
                  </a:lnTo>
                  <a:lnTo>
                    <a:pt x="781520" y="1010166"/>
                  </a:lnTo>
                  <a:lnTo>
                    <a:pt x="707577" y="950065"/>
                  </a:lnTo>
                  <a:lnTo>
                    <a:pt x="697807" y="1044685"/>
                  </a:lnTo>
                  <a:lnTo>
                    <a:pt x="651562" y="1059041"/>
                  </a:lnTo>
                  <a:lnTo>
                    <a:pt x="594600" y="980336"/>
                  </a:lnTo>
                  <a:lnTo>
                    <a:pt x="560453" y="1069777"/>
                  </a:lnTo>
                  <a:lnTo>
                    <a:pt x="536115" y="1072230"/>
                  </a:lnTo>
                  <a:lnTo>
                    <a:pt x="511777" y="1069777"/>
                  </a:lnTo>
                  <a:lnTo>
                    <a:pt x="477630" y="980336"/>
                  </a:lnTo>
                  <a:lnTo>
                    <a:pt x="420668" y="1059041"/>
                  </a:lnTo>
                  <a:lnTo>
                    <a:pt x="374423" y="1044685"/>
                  </a:lnTo>
                  <a:lnTo>
                    <a:pt x="364653" y="950065"/>
                  </a:lnTo>
                  <a:lnTo>
                    <a:pt x="290710" y="1010166"/>
                  </a:lnTo>
                  <a:lnTo>
                    <a:pt x="248062" y="987017"/>
                  </a:lnTo>
                  <a:lnTo>
                    <a:pt x="263356" y="891580"/>
                  </a:lnTo>
                  <a:lnTo>
                    <a:pt x="175845" y="930734"/>
                  </a:lnTo>
                  <a:lnTo>
                    <a:pt x="157025" y="915206"/>
                  </a:lnTo>
                  <a:lnTo>
                    <a:pt x="141496" y="896385"/>
                  </a:lnTo>
                  <a:lnTo>
                    <a:pt x="180650" y="808874"/>
                  </a:lnTo>
                  <a:lnTo>
                    <a:pt x="85213" y="824168"/>
                  </a:lnTo>
                  <a:lnTo>
                    <a:pt x="62065" y="781521"/>
                  </a:lnTo>
                  <a:lnTo>
                    <a:pt x="122165" y="707577"/>
                  </a:lnTo>
                  <a:lnTo>
                    <a:pt x="27545" y="697807"/>
                  </a:lnTo>
                  <a:lnTo>
                    <a:pt x="13189" y="651562"/>
                  </a:lnTo>
                  <a:lnTo>
                    <a:pt x="91894" y="594600"/>
                  </a:lnTo>
                  <a:lnTo>
                    <a:pt x="2453" y="560453"/>
                  </a:lnTo>
                  <a:lnTo>
                    <a:pt x="0" y="536115"/>
                  </a:lnTo>
                  <a:lnTo>
                    <a:pt x="2453" y="511777"/>
                  </a:lnTo>
                  <a:lnTo>
                    <a:pt x="91894" y="477630"/>
                  </a:lnTo>
                  <a:lnTo>
                    <a:pt x="13189" y="420668"/>
                  </a:lnTo>
                  <a:lnTo>
                    <a:pt x="27545" y="374423"/>
                  </a:lnTo>
                  <a:lnTo>
                    <a:pt x="122165" y="364653"/>
                  </a:lnTo>
                  <a:lnTo>
                    <a:pt x="62065" y="290710"/>
                  </a:lnTo>
                  <a:lnTo>
                    <a:pt x="85213" y="248062"/>
                  </a:lnTo>
                  <a:lnTo>
                    <a:pt x="180650" y="263356"/>
                  </a:lnTo>
                  <a:lnTo>
                    <a:pt x="141496" y="175845"/>
                  </a:lnTo>
                  <a:lnTo>
                    <a:pt x="157025" y="157025"/>
                  </a:lnTo>
                  <a:lnTo>
                    <a:pt x="175845" y="141496"/>
                  </a:lnTo>
                  <a:lnTo>
                    <a:pt x="263356" y="180650"/>
                  </a:lnTo>
                  <a:lnTo>
                    <a:pt x="248062" y="85213"/>
                  </a:lnTo>
                  <a:lnTo>
                    <a:pt x="290710" y="62065"/>
                  </a:lnTo>
                  <a:lnTo>
                    <a:pt x="364653" y="122165"/>
                  </a:lnTo>
                  <a:lnTo>
                    <a:pt x="374423" y="27545"/>
                  </a:lnTo>
                  <a:lnTo>
                    <a:pt x="420668" y="13189"/>
                  </a:lnTo>
                  <a:lnTo>
                    <a:pt x="477630" y="91894"/>
                  </a:lnTo>
                  <a:lnTo>
                    <a:pt x="511777" y="2453"/>
                  </a:lnTo>
                  <a:close/>
                </a:path>
              </a:pathLst>
            </a:cu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30" name="组合 29"/>
            <p:cNvGrpSpPr/>
            <p:nvPr/>
          </p:nvGrpSpPr>
          <p:grpSpPr>
            <a:xfrm>
              <a:off x="4397167" y="5426877"/>
              <a:ext cx="439072" cy="426528"/>
              <a:chOff x="6796375" y="5745283"/>
              <a:chExt cx="555625" cy="539750"/>
            </a:xfrm>
            <a:effectLst>
              <a:outerShdw blurRad="63500" sx="102000" sy="102000" algn="ctr" rotWithShape="0">
                <a:prstClr val="black">
                  <a:alpha val="40000"/>
                </a:prstClr>
              </a:outerShdw>
            </a:effectLst>
          </p:grpSpPr>
          <p:sp>
            <p:nvSpPr>
              <p:cNvPr id="31" name="Freeform 31"/>
              <p:cNvSpPr/>
              <p:nvPr/>
            </p:nvSpPr>
            <p:spPr bwMode="auto">
              <a:xfrm>
                <a:off x="7051962" y="6015158"/>
                <a:ext cx="44450" cy="46038"/>
              </a:xfrm>
              <a:custGeom>
                <a:avLst/>
                <a:gdLst>
                  <a:gd name="T0" fmla="*/ 8 w 16"/>
                  <a:gd name="T1" fmla="*/ 0 h 16"/>
                  <a:gd name="T2" fmla="*/ 2 w 16"/>
                  <a:gd name="T3" fmla="*/ 2 h 16"/>
                  <a:gd name="T4" fmla="*/ 0 w 16"/>
                  <a:gd name="T5" fmla="*/ 8 h 16"/>
                  <a:gd name="T6" fmla="*/ 8 w 16"/>
                  <a:gd name="T7" fmla="*/ 16 h 16"/>
                  <a:gd name="T8" fmla="*/ 14 w 16"/>
                  <a:gd name="T9" fmla="*/ 14 h 16"/>
                  <a:gd name="T10" fmla="*/ 16 w 16"/>
                  <a:gd name="T11" fmla="*/ 8 h 16"/>
                  <a:gd name="T12" fmla="*/ 8 w 16"/>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16" h="16">
                    <a:moveTo>
                      <a:pt x="8" y="0"/>
                    </a:moveTo>
                    <a:cubicBezTo>
                      <a:pt x="6" y="0"/>
                      <a:pt x="4" y="1"/>
                      <a:pt x="2" y="2"/>
                    </a:cubicBezTo>
                    <a:cubicBezTo>
                      <a:pt x="1" y="4"/>
                      <a:pt x="0" y="6"/>
                      <a:pt x="0" y="8"/>
                    </a:cubicBezTo>
                    <a:cubicBezTo>
                      <a:pt x="0" y="12"/>
                      <a:pt x="4" y="16"/>
                      <a:pt x="8" y="16"/>
                    </a:cubicBezTo>
                    <a:cubicBezTo>
                      <a:pt x="10" y="16"/>
                      <a:pt x="12" y="15"/>
                      <a:pt x="14" y="14"/>
                    </a:cubicBezTo>
                    <a:cubicBezTo>
                      <a:pt x="15" y="12"/>
                      <a:pt x="16" y="10"/>
                      <a:pt x="16" y="8"/>
                    </a:cubicBezTo>
                    <a:cubicBezTo>
                      <a:pt x="16" y="3"/>
                      <a:pt x="13" y="0"/>
                      <a:pt x="8"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 name="Freeform 32"/>
              <p:cNvSpPr>
                <a:spLocks noEditPoints="1"/>
              </p:cNvSpPr>
              <p:nvPr/>
            </p:nvSpPr>
            <p:spPr bwMode="auto">
              <a:xfrm>
                <a:off x="6796375" y="5745283"/>
                <a:ext cx="555625" cy="539750"/>
              </a:xfrm>
              <a:custGeom>
                <a:avLst/>
                <a:gdLst>
                  <a:gd name="T0" fmla="*/ 187 w 198"/>
                  <a:gd name="T1" fmla="*/ 104 h 192"/>
                  <a:gd name="T2" fmla="*/ 168 w 198"/>
                  <a:gd name="T3" fmla="*/ 33 h 192"/>
                  <a:gd name="T4" fmla="*/ 184 w 198"/>
                  <a:gd name="T5" fmla="*/ 48 h 192"/>
                  <a:gd name="T6" fmla="*/ 187 w 198"/>
                  <a:gd name="T7" fmla="*/ 8 h 192"/>
                  <a:gd name="T8" fmla="*/ 148 w 198"/>
                  <a:gd name="T9" fmla="*/ 8 h 192"/>
                  <a:gd name="T10" fmla="*/ 162 w 198"/>
                  <a:gd name="T11" fmla="*/ 27 h 192"/>
                  <a:gd name="T12" fmla="*/ 99 w 198"/>
                  <a:gd name="T13" fmla="*/ 16 h 192"/>
                  <a:gd name="T14" fmla="*/ 36 w 198"/>
                  <a:gd name="T15" fmla="*/ 27 h 192"/>
                  <a:gd name="T16" fmla="*/ 50 w 198"/>
                  <a:gd name="T17" fmla="*/ 8 h 192"/>
                  <a:gd name="T18" fmla="*/ 11 w 198"/>
                  <a:gd name="T19" fmla="*/ 8 h 192"/>
                  <a:gd name="T20" fmla="*/ 14 w 198"/>
                  <a:gd name="T21" fmla="*/ 48 h 192"/>
                  <a:gd name="T22" fmla="*/ 31 w 198"/>
                  <a:gd name="T23" fmla="*/ 33 h 192"/>
                  <a:gd name="T24" fmla="*/ 11 w 198"/>
                  <a:gd name="T25" fmla="*/ 104 h 192"/>
                  <a:gd name="T26" fmla="*/ 49 w 198"/>
                  <a:gd name="T27" fmla="*/ 176 h 192"/>
                  <a:gd name="T28" fmla="*/ 36 w 198"/>
                  <a:gd name="T29" fmla="*/ 190 h 192"/>
                  <a:gd name="T30" fmla="*/ 42 w 198"/>
                  <a:gd name="T31" fmla="*/ 191 h 192"/>
                  <a:gd name="T32" fmla="*/ 56 w 198"/>
                  <a:gd name="T33" fmla="*/ 180 h 192"/>
                  <a:gd name="T34" fmla="*/ 142 w 198"/>
                  <a:gd name="T35" fmla="*/ 180 h 192"/>
                  <a:gd name="T36" fmla="*/ 157 w 198"/>
                  <a:gd name="T37" fmla="*/ 191 h 192"/>
                  <a:gd name="T38" fmla="*/ 162 w 198"/>
                  <a:gd name="T39" fmla="*/ 190 h 192"/>
                  <a:gd name="T40" fmla="*/ 150 w 198"/>
                  <a:gd name="T41" fmla="*/ 176 h 192"/>
                  <a:gd name="T42" fmla="*/ 65 w 198"/>
                  <a:gd name="T43" fmla="*/ 49 h 192"/>
                  <a:gd name="T44" fmla="*/ 103 w 198"/>
                  <a:gd name="T45" fmla="*/ 44 h 192"/>
                  <a:gd name="T46" fmla="*/ 99 w 198"/>
                  <a:gd name="T47" fmla="*/ 64 h 192"/>
                  <a:gd name="T48" fmla="*/ 95 w 198"/>
                  <a:gd name="T49" fmla="*/ 48 h 192"/>
                  <a:gd name="T50" fmla="*/ 67 w 198"/>
                  <a:gd name="T51" fmla="*/ 56 h 192"/>
                  <a:gd name="T52" fmla="*/ 65 w 198"/>
                  <a:gd name="T53" fmla="*/ 49 h 192"/>
                  <a:gd name="T54" fmla="*/ 119 w 198"/>
                  <a:gd name="T55" fmla="*/ 128 h 192"/>
                  <a:gd name="T56" fmla="*/ 107 w 198"/>
                  <a:gd name="T57" fmla="*/ 118 h 192"/>
                  <a:gd name="T58" fmla="*/ 83 w 198"/>
                  <a:gd name="T59" fmla="*/ 104 h 192"/>
                  <a:gd name="T60" fmla="*/ 52 w 198"/>
                  <a:gd name="T61" fmla="*/ 63 h 192"/>
                  <a:gd name="T62" fmla="*/ 58 w 198"/>
                  <a:gd name="T63" fmla="*/ 57 h 192"/>
                  <a:gd name="T64" fmla="*/ 99 w 198"/>
                  <a:gd name="T65" fmla="*/ 88 h 192"/>
                  <a:gd name="T66" fmla="*/ 113 w 198"/>
                  <a:gd name="T67" fmla="*/ 112 h 192"/>
                  <a:gd name="T68" fmla="*/ 122 w 198"/>
                  <a:gd name="T69" fmla="*/ 127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98" h="192">
                    <a:moveTo>
                      <a:pt x="150" y="176"/>
                    </a:moveTo>
                    <a:cubicBezTo>
                      <a:pt x="172" y="160"/>
                      <a:pt x="187" y="134"/>
                      <a:pt x="187" y="104"/>
                    </a:cubicBezTo>
                    <a:cubicBezTo>
                      <a:pt x="187" y="79"/>
                      <a:pt x="177" y="57"/>
                      <a:pt x="160" y="41"/>
                    </a:cubicBezTo>
                    <a:cubicBezTo>
                      <a:pt x="168" y="33"/>
                      <a:pt x="168" y="33"/>
                      <a:pt x="168" y="33"/>
                    </a:cubicBezTo>
                    <a:cubicBezTo>
                      <a:pt x="181" y="47"/>
                      <a:pt x="181" y="47"/>
                      <a:pt x="181" y="47"/>
                    </a:cubicBezTo>
                    <a:cubicBezTo>
                      <a:pt x="182" y="47"/>
                      <a:pt x="183" y="48"/>
                      <a:pt x="184" y="48"/>
                    </a:cubicBezTo>
                    <a:cubicBezTo>
                      <a:pt x="185" y="48"/>
                      <a:pt x="186" y="47"/>
                      <a:pt x="187" y="47"/>
                    </a:cubicBezTo>
                    <a:cubicBezTo>
                      <a:pt x="198" y="36"/>
                      <a:pt x="198" y="19"/>
                      <a:pt x="187" y="8"/>
                    </a:cubicBezTo>
                    <a:cubicBezTo>
                      <a:pt x="182" y="3"/>
                      <a:pt x="175" y="0"/>
                      <a:pt x="168" y="0"/>
                    </a:cubicBezTo>
                    <a:cubicBezTo>
                      <a:pt x="160" y="0"/>
                      <a:pt x="153" y="3"/>
                      <a:pt x="148" y="8"/>
                    </a:cubicBezTo>
                    <a:cubicBezTo>
                      <a:pt x="147" y="9"/>
                      <a:pt x="147" y="12"/>
                      <a:pt x="148" y="14"/>
                    </a:cubicBezTo>
                    <a:cubicBezTo>
                      <a:pt x="162" y="27"/>
                      <a:pt x="162" y="27"/>
                      <a:pt x="162" y="27"/>
                    </a:cubicBezTo>
                    <a:cubicBezTo>
                      <a:pt x="154" y="35"/>
                      <a:pt x="154" y="35"/>
                      <a:pt x="154" y="35"/>
                    </a:cubicBezTo>
                    <a:cubicBezTo>
                      <a:pt x="139" y="23"/>
                      <a:pt x="120" y="16"/>
                      <a:pt x="99" y="16"/>
                    </a:cubicBezTo>
                    <a:cubicBezTo>
                      <a:pt x="78" y="16"/>
                      <a:pt x="59" y="23"/>
                      <a:pt x="44" y="35"/>
                    </a:cubicBezTo>
                    <a:cubicBezTo>
                      <a:pt x="36" y="27"/>
                      <a:pt x="36" y="27"/>
                      <a:pt x="36" y="27"/>
                    </a:cubicBezTo>
                    <a:cubicBezTo>
                      <a:pt x="50" y="14"/>
                      <a:pt x="50" y="14"/>
                      <a:pt x="50" y="14"/>
                    </a:cubicBezTo>
                    <a:cubicBezTo>
                      <a:pt x="52" y="12"/>
                      <a:pt x="52" y="9"/>
                      <a:pt x="50" y="8"/>
                    </a:cubicBezTo>
                    <a:cubicBezTo>
                      <a:pt x="45" y="3"/>
                      <a:pt x="38" y="0"/>
                      <a:pt x="31" y="0"/>
                    </a:cubicBezTo>
                    <a:cubicBezTo>
                      <a:pt x="23" y="0"/>
                      <a:pt x="16" y="3"/>
                      <a:pt x="11" y="8"/>
                    </a:cubicBezTo>
                    <a:cubicBezTo>
                      <a:pt x="0" y="19"/>
                      <a:pt x="0" y="36"/>
                      <a:pt x="11" y="47"/>
                    </a:cubicBezTo>
                    <a:cubicBezTo>
                      <a:pt x="12" y="47"/>
                      <a:pt x="13" y="48"/>
                      <a:pt x="14" y="48"/>
                    </a:cubicBezTo>
                    <a:cubicBezTo>
                      <a:pt x="15" y="48"/>
                      <a:pt x="16" y="47"/>
                      <a:pt x="17" y="47"/>
                    </a:cubicBezTo>
                    <a:cubicBezTo>
                      <a:pt x="31" y="33"/>
                      <a:pt x="31" y="33"/>
                      <a:pt x="31" y="33"/>
                    </a:cubicBezTo>
                    <a:cubicBezTo>
                      <a:pt x="38" y="41"/>
                      <a:pt x="38" y="41"/>
                      <a:pt x="38" y="41"/>
                    </a:cubicBezTo>
                    <a:cubicBezTo>
                      <a:pt x="21" y="57"/>
                      <a:pt x="11" y="79"/>
                      <a:pt x="11" y="104"/>
                    </a:cubicBezTo>
                    <a:cubicBezTo>
                      <a:pt x="11" y="134"/>
                      <a:pt x="26" y="160"/>
                      <a:pt x="49" y="176"/>
                    </a:cubicBezTo>
                    <a:cubicBezTo>
                      <a:pt x="49" y="176"/>
                      <a:pt x="49" y="176"/>
                      <a:pt x="49" y="176"/>
                    </a:cubicBezTo>
                    <a:cubicBezTo>
                      <a:pt x="37" y="185"/>
                      <a:pt x="37" y="185"/>
                      <a:pt x="37" y="185"/>
                    </a:cubicBezTo>
                    <a:cubicBezTo>
                      <a:pt x="35" y="186"/>
                      <a:pt x="35" y="188"/>
                      <a:pt x="36" y="190"/>
                    </a:cubicBezTo>
                    <a:cubicBezTo>
                      <a:pt x="37" y="191"/>
                      <a:pt x="38" y="192"/>
                      <a:pt x="39" y="192"/>
                    </a:cubicBezTo>
                    <a:cubicBezTo>
                      <a:pt x="40" y="192"/>
                      <a:pt x="41" y="192"/>
                      <a:pt x="42" y="191"/>
                    </a:cubicBezTo>
                    <a:cubicBezTo>
                      <a:pt x="56" y="180"/>
                      <a:pt x="56" y="180"/>
                      <a:pt x="56" y="180"/>
                    </a:cubicBezTo>
                    <a:cubicBezTo>
                      <a:pt x="56" y="180"/>
                      <a:pt x="56" y="180"/>
                      <a:pt x="56" y="180"/>
                    </a:cubicBezTo>
                    <a:cubicBezTo>
                      <a:pt x="69" y="188"/>
                      <a:pt x="83" y="192"/>
                      <a:pt x="99" y="192"/>
                    </a:cubicBezTo>
                    <a:cubicBezTo>
                      <a:pt x="115" y="192"/>
                      <a:pt x="130" y="188"/>
                      <a:pt x="142" y="180"/>
                    </a:cubicBezTo>
                    <a:cubicBezTo>
                      <a:pt x="142" y="180"/>
                      <a:pt x="142" y="180"/>
                      <a:pt x="142" y="180"/>
                    </a:cubicBezTo>
                    <a:cubicBezTo>
                      <a:pt x="157" y="191"/>
                      <a:pt x="157" y="191"/>
                      <a:pt x="157" y="191"/>
                    </a:cubicBezTo>
                    <a:cubicBezTo>
                      <a:pt x="157" y="192"/>
                      <a:pt x="158" y="192"/>
                      <a:pt x="159" y="192"/>
                    </a:cubicBezTo>
                    <a:cubicBezTo>
                      <a:pt x="160" y="192"/>
                      <a:pt x="162" y="191"/>
                      <a:pt x="162" y="190"/>
                    </a:cubicBezTo>
                    <a:cubicBezTo>
                      <a:pt x="164" y="188"/>
                      <a:pt x="163" y="186"/>
                      <a:pt x="162" y="185"/>
                    </a:cubicBezTo>
                    <a:cubicBezTo>
                      <a:pt x="150" y="176"/>
                      <a:pt x="150" y="176"/>
                      <a:pt x="150" y="176"/>
                    </a:cubicBezTo>
                    <a:cubicBezTo>
                      <a:pt x="150" y="176"/>
                      <a:pt x="150" y="176"/>
                      <a:pt x="150" y="176"/>
                    </a:cubicBezTo>
                    <a:close/>
                    <a:moveTo>
                      <a:pt x="65" y="49"/>
                    </a:moveTo>
                    <a:cubicBezTo>
                      <a:pt x="74" y="43"/>
                      <a:pt x="85" y="40"/>
                      <a:pt x="99" y="40"/>
                    </a:cubicBezTo>
                    <a:cubicBezTo>
                      <a:pt x="101" y="40"/>
                      <a:pt x="103" y="42"/>
                      <a:pt x="103" y="44"/>
                    </a:cubicBezTo>
                    <a:cubicBezTo>
                      <a:pt x="103" y="60"/>
                      <a:pt x="103" y="60"/>
                      <a:pt x="103" y="60"/>
                    </a:cubicBezTo>
                    <a:cubicBezTo>
                      <a:pt x="103" y="62"/>
                      <a:pt x="101" y="64"/>
                      <a:pt x="99" y="64"/>
                    </a:cubicBezTo>
                    <a:cubicBezTo>
                      <a:pt x="97" y="64"/>
                      <a:pt x="95" y="62"/>
                      <a:pt x="95" y="60"/>
                    </a:cubicBezTo>
                    <a:cubicBezTo>
                      <a:pt x="95" y="48"/>
                      <a:pt x="95" y="48"/>
                      <a:pt x="95" y="48"/>
                    </a:cubicBezTo>
                    <a:cubicBezTo>
                      <a:pt x="85" y="48"/>
                      <a:pt x="76" y="51"/>
                      <a:pt x="69" y="55"/>
                    </a:cubicBezTo>
                    <a:cubicBezTo>
                      <a:pt x="69" y="56"/>
                      <a:pt x="68" y="56"/>
                      <a:pt x="67" y="56"/>
                    </a:cubicBezTo>
                    <a:cubicBezTo>
                      <a:pt x="66" y="56"/>
                      <a:pt x="65" y="55"/>
                      <a:pt x="64" y="54"/>
                    </a:cubicBezTo>
                    <a:cubicBezTo>
                      <a:pt x="63" y="52"/>
                      <a:pt x="63" y="50"/>
                      <a:pt x="65" y="49"/>
                    </a:cubicBezTo>
                    <a:close/>
                    <a:moveTo>
                      <a:pt x="122" y="127"/>
                    </a:moveTo>
                    <a:cubicBezTo>
                      <a:pt x="121" y="127"/>
                      <a:pt x="120" y="128"/>
                      <a:pt x="119" y="128"/>
                    </a:cubicBezTo>
                    <a:cubicBezTo>
                      <a:pt x="118" y="128"/>
                      <a:pt x="117" y="127"/>
                      <a:pt x="116" y="127"/>
                    </a:cubicBezTo>
                    <a:cubicBezTo>
                      <a:pt x="107" y="118"/>
                      <a:pt x="107" y="118"/>
                      <a:pt x="107" y="118"/>
                    </a:cubicBezTo>
                    <a:cubicBezTo>
                      <a:pt x="105" y="119"/>
                      <a:pt x="102" y="120"/>
                      <a:pt x="99" y="120"/>
                    </a:cubicBezTo>
                    <a:cubicBezTo>
                      <a:pt x="90" y="120"/>
                      <a:pt x="83" y="113"/>
                      <a:pt x="83" y="104"/>
                    </a:cubicBezTo>
                    <a:cubicBezTo>
                      <a:pt x="83" y="101"/>
                      <a:pt x="84" y="98"/>
                      <a:pt x="85" y="96"/>
                    </a:cubicBezTo>
                    <a:cubicBezTo>
                      <a:pt x="52" y="63"/>
                      <a:pt x="52" y="63"/>
                      <a:pt x="52" y="63"/>
                    </a:cubicBezTo>
                    <a:cubicBezTo>
                      <a:pt x="51" y="61"/>
                      <a:pt x="51" y="59"/>
                      <a:pt x="52" y="57"/>
                    </a:cubicBezTo>
                    <a:cubicBezTo>
                      <a:pt x="54" y="55"/>
                      <a:pt x="56" y="55"/>
                      <a:pt x="58" y="57"/>
                    </a:cubicBezTo>
                    <a:cubicBezTo>
                      <a:pt x="91" y="90"/>
                      <a:pt x="91" y="90"/>
                      <a:pt x="91" y="90"/>
                    </a:cubicBezTo>
                    <a:cubicBezTo>
                      <a:pt x="93" y="89"/>
                      <a:pt x="96" y="88"/>
                      <a:pt x="99" y="88"/>
                    </a:cubicBezTo>
                    <a:cubicBezTo>
                      <a:pt x="108" y="88"/>
                      <a:pt x="115" y="95"/>
                      <a:pt x="115" y="104"/>
                    </a:cubicBezTo>
                    <a:cubicBezTo>
                      <a:pt x="115" y="107"/>
                      <a:pt x="114" y="110"/>
                      <a:pt x="113" y="112"/>
                    </a:cubicBezTo>
                    <a:cubicBezTo>
                      <a:pt x="122" y="121"/>
                      <a:pt x="122" y="121"/>
                      <a:pt x="122" y="121"/>
                    </a:cubicBezTo>
                    <a:cubicBezTo>
                      <a:pt x="124" y="123"/>
                      <a:pt x="124" y="125"/>
                      <a:pt x="122" y="127"/>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cxnSp>
        <p:nvCxnSpPr>
          <p:cNvPr id="33" name="直接连接符 32"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CxnSpPr/>
          <p:nvPr/>
        </p:nvCxnSpPr>
        <p:spPr>
          <a:xfrm>
            <a:off x="3246637" y="1273629"/>
            <a:ext cx="5770860"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34" name="文本框 33"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txBox="1"/>
          <p:nvPr/>
        </p:nvSpPr>
        <p:spPr>
          <a:xfrm>
            <a:off x="4672332" y="542939"/>
            <a:ext cx="1877437" cy="523220"/>
          </a:xfrm>
          <a:prstGeom prst="rect">
            <a:avLst/>
          </a:prstGeom>
          <a:noFill/>
        </p:spPr>
        <p:txBody>
          <a:bodyPr wrap="none" rtlCol="0">
            <a:spAutoFit/>
          </a:bodyPr>
          <a:lstStyle/>
          <a:p>
            <a:r>
              <a:rPr lang="zh-CN" altLang="en-US" sz="2800" b="1" spc="500" dirty="0">
                <a:solidFill>
                  <a:schemeClr val="bg1">
                    <a:lumMod val="50000"/>
                  </a:schemeClr>
                </a:solidFill>
                <a:latin typeface="微软雅黑" panose="020B0503020204020204" pitchFamily="34" charset="-122"/>
                <a:ea typeface="微软雅黑" panose="020B0503020204020204" pitchFamily="34" charset="-122"/>
                <a:cs typeface="Arial" panose="020B0604020202020204" pitchFamily="34" charset="0"/>
              </a:rPr>
              <a:t>重点概念</a:t>
            </a:r>
            <a:endParaRPr lang="en-US" altLang="zh-CN" sz="2800" b="1" spc="500" dirty="0">
              <a:solidFill>
                <a:schemeClr val="bg1">
                  <a:lumMod val="50000"/>
                </a:schemeClr>
              </a:solidFill>
              <a:latin typeface="微软雅黑" panose="020B0503020204020204" pitchFamily="34" charset="-122"/>
              <a:ea typeface="微软雅黑" panose="020B0503020204020204" pitchFamily="34" charset="-122"/>
              <a:cs typeface="Arial" panose="020B0604020202020204" pitchFamily="34" charset="0"/>
            </a:endParaRPr>
          </a:p>
        </p:txBody>
      </p:sp>
      <p:sp>
        <p:nvSpPr>
          <p:cNvPr id="35" name="椭圆 34"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flipH="1">
            <a:off x="2686180" y="813581"/>
            <a:ext cx="157493" cy="157493"/>
          </a:xfrm>
          <a:prstGeom prst="ellipse">
            <a:avLst/>
          </a:prstGeom>
          <a:solidFill>
            <a:srgbClr val="D06F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6" name="椭圆 35"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flipH="1">
            <a:off x="2686180" y="335956"/>
            <a:ext cx="321030" cy="321030"/>
          </a:xfrm>
          <a:prstGeom prst="ellipse">
            <a:avLst/>
          </a:prstGeom>
          <a:solidFill>
            <a:srgbClr val="966481"/>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7" name="椭圆 36"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flipH="1">
            <a:off x="2991678" y="806317"/>
            <a:ext cx="219803" cy="219803"/>
          </a:xfrm>
          <a:prstGeom prst="ellipse">
            <a:avLst/>
          </a:prstGeom>
          <a:solidFill>
            <a:srgbClr val="365B7C"/>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8" name="椭圆 37"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flipH="1">
            <a:off x="2031169" y="697840"/>
            <a:ext cx="164852" cy="164852"/>
          </a:xfrm>
          <a:prstGeom prst="ellipse">
            <a:avLst/>
          </a:prstGeom>
          <a:solidFill>
            <a:srgbClr val="F779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9" name="椭圆 38"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9354354" y="755438"/>
            <a:ext cx="157493" cy="157493"/>
          </a:xfrm>
          <a:prstGeom prst="ellipse">
            <a:avLst/>
          </a:prstGeom>
          <a:solidFill>
            <a:srgbClr val="D06F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0" name="椭圆 39"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9190817" y="277813"/>
            <a:ext cx="321030" cy="321030"/>
          </a:xfrm>
          <a:prstGeom prst="ellipse">
            <a:avLst/>
          </a:prstGeom>
          <a:solidFill>
            <a:srgbClr val="966481"/>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1" name="椭圆 40"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a:off x="8986546" y="748174"/>
            <a:ext cx="219803" cy="219803"/>
          </a:xfrm>
          <a:prstGeom prst="ellipse">
            <a:avLst/>
          </a:prstGeom>
          <a:solidFill>
            <a:srgbClr val="365B7C"/>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2" name="椭圆 41"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a:off x="10002006" y="639697"/>
            <a:ext cx="164852" cy="164852"/>
          </a:xfrm>
          <a:prstGeom prst="ellipse">
            <a:avLst/>
          </a:prstGeom>
          <a:solidFill>
            <a:srgbClr val="F779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6" name="Rectangle 42"/>
          <p:cNvSpPr/>
          <p:nvPr/>
        </p:nvSpPr>
        <p:spPr>
          <a:xfrm flipH="1">
            <a:off x="1132253" y="2331983"/>
            <a:ext cx="2506696" cy="726318"/>
          </a:xfrm>
          <a:prstGeom prst="rect">
            <a:avLst/>
          </a:prstGeom>
          <a:noFill/>
          <a:ln w="12700" cap="flat" cmpd="sng" algn="ctr">
            <a:noFill/>
            <a:prstDash val="solid"/>
          </a:ln>
          <a:effectLst/>
        </p:spPr>
        <p:txBody>
          <a:bodyPr lIns="91440" tIns="0" rIns="91440" bIns="0" rtlCol="0" anchor="t"/>
          <a:lstStyle/>
          <a:p>
            <a:endParaRPr lang="zh-CN" altLang="en-US" sz="1400" b="1" dirty="0">
              <a:solidFill>
                <a:schemeClr val="tx1">
                  <a:lumMod val="65000"/>
                  <a:lumOff val="35000"/>
                </a:schemeClr>
              </a:solidFill>
              <a:latin typeface="Arial" panose="020B0604020202020204" pitchFamily="34" charset="0"/>
              <a:cs typeface="Arial" panose="020B0604020202020204" pitchFamily="34" charset="0"/>
            </a:endParaRPr>
          </a:p>
        </p:txBody>
      </p:sp>
      <p:sp>
        <p:nvSpPr>
          <p:cNvPr id="49" name="Rectangle 42"/>
          <p:cNvSpPr/>
          <p:nvPr/>
        </p:nvSpPr>
        <p:spPr>
          <a:xfrm flipH="1">
            <a:off x="717876" y="3778576"/>
            <a:ext cx="2422361" cy="655249"/>
          </a:xfrm>
          <a:prstGeom prst="rect">
            <a:avLst/>
          </a:prstGeom>
          <a:noFill/>
          <a:ln w="12700" cap="flat" cmpd="sng" algn="ctr">
            <a:noFill/>
            <a:prstDash val="solid"/>
          </a:ln>
          <a:effectLst/>
        </p:spPr>
        <p:txBody>
          <a:bodyPr lIns="91440" tIns="0" rIns="91440" bIns="0" rtlCol="0" anchor="t"/>
          <a:lstStyle/>
          <a:p>
            <a:pPr algn="ctr"/>
            <a:r>
              <a:rPr lang="zh-CN" altLang="en-US" sz="2800" dirty="0">
                <a:latin typeface="KaiTi" panose="02010609060101010101" pitchFamily="49" charset="-122"/>
                <a:ea typeface="KaiTi" panose="02010609060101010101" pitchFamily="49" charset="-122"/>
              </a:rPr>
              <a:t>　 简历的</a:t>
            </a:r>
            <a:endParaRPr lang="en-US" altLang="zh-CN" sz="2800" dirty="0">
              <a:latin typeface="KaiTi" panose="02010609060101010101" pitchFamily="49" charset="-122"/>
              <a:ea typeface="KaiTi" panose="02010609060101010101" pitchFamily="49" charset="-122"/>
            </a:endParaRPr>
          </a:p>
          <a:p>
            <a:pPr algn="ctr"/>
            <a:r>
              <a:rPr lang="zh-CN" altLang="en-US" sz="2800" dirty="0">
                <a:latin typeface="KaiTi" panose="02010609060101010101" pitchFamily="49" charset="-122"/>
                <a:ea typeface="KaiTi" panose="02010609060101010101" pitchFamily="49" charset="-122"/>
              </a:rPr>
              <a:t>   审查　</a:t>
            </a:r>
          </a:p>
          <a:p>
            <a:endParaRPr lang="en-US" altLang="zh-CN" sz="2800" dirty="0">
              <a:latin typeface="KaiTi" panose="02010609060101010101" pitchFamily="49" charset="-122"/>
              <a:ea typeface="KaiTi" panose="02010609060101010101" pitchFamily="49" charset="-122"/>
            </a:endParaRPr>
          </a:p>
          <a:p>
            <a:endParaRPr lang="zh-CN" altLang="en-US" sz="2800" b="1" dirty="0">
              <a:solidFill>
                <a:schemeClr val="tx1">
                  <a:lumMod val="65000"/>
                  <a:lumOff val="35000"/>
                </a:schemeClr>
              </a:solidFill>
              <a:latin typeface="KaiTi" panose="02010609060101010101" pitchFamily="49" charset="-122"/>
              <a:ea typeface="KaiTi" panose="02010609060101010101" pitchFamily="49" charset="-122"/>
              <a:cs typeface="Arial" panose="020B0604020202020204" pitchFamily="34" charset="0"/>
            </a:endParaRPr>
          </a:p>
        </p:txBody>
      </p:sp>
      <p:sp>
        <p:nvSpPr>
          <p:cNvPr id="52" name="Rectangle 42"/>
          <p:cNvSpPr/>
          <p:nvPr/>
        </p:nvSpPr>
        <p:spPr>
          <a:xfrm flipH="1">
            <a:off x="8609279" y="2347322"/>
            <a:ext cx="2785454" cy="391586"/>
          </a:xfrm>
          <a:prstGeom prst="rect">
            <a:avLst/>
          </a:prstGeom>
          <a:noFill/>
          <a:ln w="12700" cap="flat" cmpd="sng" algn="ctr">
            <a:noFill/>
            <a:prstDash val="solid"/>
          </a:ln>
          <a:effectLst/>
        </p:spPr>
        <p:txBody>
          <a:bodyPr lIns="91440" tIns="0" rIns="91440" bIns="0" rtlCol="0" anchor="t"/>
          <a:lstStyle/>
          <a:p>
            <a:r>
              <a:rPr lang="zh-CN" altLang="en-US" sz="2800" dirty="0">
                <a:latin typeface="KaiTi" panose="02010609060101010101" pitchFamily="49" charset="-122"/>
                <a:ea typeface="KaiTi" panose="02010609060101010101" pitchFamily="49" charset="-122"/>
              </a:rPr>
              <a:t>卡特尔</a:t>
            </a:r>
            <a:r>
              <a:rPr lang="en-US" altLang="zh-CN" sz="2800" dirty="0">
                <a:latin typeface="KaiTi" panose="02010609060101010101" pitchFamily="49" charset="-122"/>
                <a:ea typeface="KaiTi" panose="02010609060101010101" pitchFamily="49" charset="-122"/>
              </a:rPr>
              <a:t>16</a:t>
            </a:r>
            <a:r>
              <a:rPr lang="zh-CN" altLang="en-US" sz="2800" dirty="0">
                <a:latin typeface="KaiTi" panose="02010609060101010101" pitchFamily="49" charset="-122"/>
                <a:ea typeface="KaiTi" panose="02010609060101010101" pitchFamily="49" charset="-122"/>
              </a:rPr>
              <a:t>种人格因素测验　　</a:t>
            </a:r>
          </a:p>
          <a:p>
            <a:endParaRPr lang="en-US" altLang="zh-CN" sz="2800" dirty="0">
              <a:latin typeface="KaiTi" panose="02010609060101010101" pitchFamily="49" charset="-122"/>
              <a:ea typeface="KaiTi" panose="02010609060101010101" pitchFamily="49" charset="-122"/>
            </a:endParaRPr>
          </a:p>
          <a:p>
            <a:endParaRPr lang="zh-CN" altLang="en-US" sz="2800" b="1" dirty="0">
              <a:solidFill>
                <a:schemeClr val="tx1">
                  <a:lumMod val="65000"/>
                  <a:lumOff val="35000"/>
                </a:schemeClr>
              </a:solidFill>
              <a:latin typeface="KaiTi" panose="02010609060101010101" pitchFamily="49" charset="-122"/>
              <a:ea typeface="KaiTi" panose="02010609060101010101" pitchFamily="49" charset="-122"/>
              <a:cs typeface="Arial" panose="020B0604020202020204" pitchFamily="34" charset="0"/>
            </a:endParaRPr>
          </a:p>
        </p:txBody>
      </p:sp>
      <p:sp>
        <p:nvSpPr>
          <p:cNvPr id="55" name="Rectangle 42"/>
          <p:cNvSpPr/>
          <p:nvPr/>
        </p:nvSpPr>
        <p:spPr>
          <a:xfrm flipH="1">
            <a:off x="8873146" y="4959763"/>
            <a:ext cx="1850053" cy="229011"/>
          </a:xfrm>
          <a:prstGeom prst="rect">
            <a:avLst/>
          </a:prstGeom>
          <a:noFill/>
          <a:ln w="12700" cap="flat" cmpd="sng" algn="ctr">
            <a:noFill/>
            <a:prstDash val="solid"/>
          </a:ln>
          <a:effectLst/>
        </p:spPr>
        <p:txBody>
          <a:bodyPr lIns="91440" tIns="0" rIns="91440" bIns="0" rtlCol="0" anchor="t"/>
          <a:lstStyle/>
          <a:p>
            <a:endParaRPr lang="zh-CN" altLang="en-US" sz="1400" b="1" dirty="0">
              <a:solidFill>
                <a:schemeClr val="tx1">
                  <a:lumMod val="65000"/>
                  <a:lumOff val="35000"/>
                </a:schemeClr>
              </a:solidFill>
              <a:latin typeface="Arial" panose="020B0604020202020204" pitchFamily="34" charset="0"/>
              <a:cs typeface="Arial" panose="020B0604020202020204" pitchFamily="34" charset="0"/>
            </a:endParaRPr>
          </a:p>
        </p:txBody>
      </p:sp>
      <p:sp>
        <p:nvSpPr>
          <p:cNvPr id="3" name="e7d195523061f1c0"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hidden="1"/>
          <p:cNvSpPr txBox="1"/>
          <p:nvPr/>
        </p:nvSpPr>
        <p:spPr>
          <a:xfrm>
            <a:off x="-355600" y="1803400"/>
            <a:ext cx="293927" cy="1016000"/>
          </a:xfrm>
          <a:prstGeom prst="rect">
            <a:avLst/>
          </a:prstGeom>
          <a:noFill/>
        </p:spPr>
        <p:txBody>
          <a:bodyPr vert="wordArtVert" rtlCol="0">
            <a:spAutoFit/>
          </a:bodyPr>
          <a:lstStyle/>
          <a:p>
            <a:r>
              <a:rPr lang="en-US" altLang="zh-CN" sz="100"/>
              <a:t>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a:t>
            </a:r>
            <a:endParaRPr lang="zh-CN" altLang="en-US" sz="100"/>
          </a:p>
        </p:txBody>
      </p:sp>
      <p:sp>
        <p:nvSpPr>
          <p:cNvPr id="4" name="矩形 3"/>
          <p:cNvSpPr/>
          <p:nvPr/>
        </p:nvSpPr>
        <p:spPr>
          <a:xfrm>
            <a:off x="8704646" y="4472770"/>
            <a:ext cx="1620957" cy="954107"/>
          </a:xfrm>
          <a:prstGeom prst="rect">
            <a:avLst/>
          </a:prstGeom>
        </p:spPr>
        <p:txBody>
          <a:bodyPr wrap="none">
            <a:spAutoFit/>
          </a:bodyPr>
          <a:lstStyle/>
          <a:p>
            <a:r>
              <a:rPr lang="zh-CN" altLang="en-US" sz="2800" dirty="0">
                <a:latin typeface="KaiTi" panose="02010609060101010101" pitchFamily="49" charset="-122"/>
                <a:ea typeface="KaiTi" panose="02010609060101010101" pitchFamily="49" charset="-122"/>
              </a:rPr>
              <a:t>背景调查</a:t>
            </a:r>
          </a:p>
          <a:p>
            <a:r>
              <a:rPr lang="en-US" altLang="zh-CN" sz="2800" dirty="0">
                <a:latin typeface="KaiTi" panose="02010609060101010101" pitchFamily="49" charset="-122"/>
                <a:ea typeface="KaiTi" panose="02010609060101010101" pitchFamily="49" charset="-122"/>
              </a:rPr>
              <a:t> </a:t>
            </a:r>
          </a:p>
        </p:txBody>
      </p:sp>
      <p:sp>
        <p:nvSpPr>
          <p:cNvPr id="5" name="矩形 4"/>
          <p:cNvSpPr/>
          <p:nvPr/>
        </p:nvSpPr>
        <p:spPr>
          <a:xfrm>
            <a:off x="1601598" y="2125317"/>
            <a:ext cx="1749289" cy="954107"/>
          </a:xfrm>
          <a:prstGeom prst="rect">
            <a:avLst/>
          </a:prstGeom>
        </p:spPr>
        <p:txBody>
          <a:bodyPr wrap="square">
            <a:spAutoFit/>
          </a:bodyPr>
          <a:lstStyle/>
          <a:p>
            <a:r>
              <a:rPr lang="zh-CN" altLang="en-US" sz="2800" dirty="0">
                <a:latin typeface="KaiTi" panose="02010609060101010101" pitchFamily="49" charset="-122"/>
                <a:ea typeface="KaiTi" panose="02010609060101010101" pitchFamily="49" charset="-122"/>
              </a:rPr>
              <a:t>申请表的审查</a:t>
            </a:r>
          </a:p>
        </p:txBody>
      </p:sp>
      <p:sp>
        <p:nvSpPr>
          <p:cNvPr id="6" name="矩形 5"/>
          <p:cNvSpPr/>
          <p:nvPr/>
        </p:nvSpPr>
        <p:spPr>
          <a:xfrm>
            <a:off x="1601598" y="5521199"/>
            <a:ext cx="2298445" cy="523220"/>
          </a:xfrm>
          <a:prstGeom prst="rect">
            <a:avLst/>
          </a:prstGeom>
        </p:spPr>
        <p:txBody>
          <a:bodyPr wrap="square">
            <a:spAutoFit/>
          </a:bodyPr>
          <a:lstStyle/>
          <a:p>
            <a:r>
              <a:rPr lang="zh-CN" altLang="en-US" sz="2800" dirty="0">
                <a:latin typeface="KaiTi" panose="02010609060101010101" pitchFamily="49" charset="-122"/>
                <a:ea typeface="KaiTi" panose="02010609060101010101" pitchFamily="49" charset="-122"/>
              </a:rPr>
              <a:t>心理测验</a:t>
            </a:r>
          </a:p>
        </p:txBody>
      </p:sp>
    </p:spTree>
    <p:extLst>
      <p:ext uri="{BB962C8B-B14F-4D97-AF65-F5344CB8AC3E}">
        <p14:creationId xmlns:p14="http://schemas.microsoft.com/office/powerpoint/2010/main" val="2137732106"/>
      </p:ext>
    </p:extLst>
  </p:cSld>
  <p:clrMapOvr>
    <a:masterClrMapping/>
  </p:clrMapOvr>
  <p:transition spd="slow" advTm="0">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5" presetClass="entr" presetSubtype="0"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750"/>
                                        <p:tgtEl>
                                          <p:spTgt spid="2"/>
                                        </p:tgtEl>
                                      </p:cBhvr>
                                    </p:animEffect>
                                    <p:anim calcmode="lin" valueType="num">
                                      <p:cBhvr>
                                        <p:cTn id="8" dur="1750" fill="hold"/>
                                        <p:tgtEl>
                                          <p:spTgt spid="2"/>
                                        </p:tgtEl>
                                        <p:attrNameLst>
                                          <p:attrName>ppt_w</p:attrName>
                                        </p:attrNameLst>
                                      </p:cBhvr>
                                      <p:tavLst>
                                        <p:tav tm="0" fmla="#ppt_w*sin(2.5*pi*$)">
                                          <p:val>
                                            <p:fltVal val="0"/>
                                          </p:val>
                                        </p:tav>
                                        <p:tav tm="100000">
                                          <p:val>
                                            <p:fltVal val="1"/>
                                          </p:val>
                                        </p:tav>
                                      </p:tavLst>
                                    </p:anim>
                                    <p:anim calcmode="lin" valueType="num">
                                      <p:cBhvr>
                                        <p:cTn id="9" dur="1750" fill="hold"/>
                                        <p:tgtEl>
                                          <p:spTgt spid="2"/>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矩形 24"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549157" y="-975631"/>
            <a:ext cx="583096" cy="838080"/>
          </a:xfrm>
          <a:prstGeom prst="rect">
            <a:avLst/>
          </a:prstGeom>
          <a:solidFill>
            <a:srgbClr val="365B7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 name="矩形 25"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1132253" y="-975631"/>
            <a:ext cx="583096" cy="838080"/>
          </a:xfrm>
          <a:prstGeom prst="rect">
            <a:avLst/>
          </a:prstGeom>
          <a:solidFill>
            <a:srgbClr val="96648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 name="矩形 26"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1715349" y="-975631"/>
            <a:ext cx="583096" cy="838080"/>
          </a:xfrm>
          <a:prstGeom prst="rect">
            <a:avLst/>
          </a:prstGeom>
          <a:solidFill>
            <a:srgbClr val="D06F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 name="矩形 27"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2298446" y="-975631"/>
            <a:ext cx="583096" cy="838080"/>
          </a:xfrm>
          <a:prstGeom prst="rect">
            <a:avLst/>
          </a:prstGeom>
          <a:solidFill>
            <a:srgbClr val="F779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 name="矩形 28"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2881542" y="-975631"/>
            <a:ext cx="583096" cy="838080"/>
          </a:xfrm>
          <a:prstGeom prst="rect">
            <a:avLst/>
          </a:prstGeom>
          <a:solidFill>
            <a:srgbClr val="F8AD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2" name="组合 1"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GrpSpPr/>
          <p:nvPr/>
        </p:nvGrpSpPr>
        <p:grpSpPr>
          <a:xfrm>
            <a:off x="4025311" y="2004908"/>
            <a:ext cx="4121163" cy="4293328"/>
            <a:chOff x="4025311" y="2004908"/>
            <a:chExt cx="4121163" cy="4293328"/>
          </a:xfrm>
        </p:grpSpPr>
        <p:sp>
          <p:nvSpPr>
            <p:cNvPr id="7" name="任意多边形 6"/>
            <p:cNvSpPr/>
            <p:nvPr/>
          </p:nvSpPr>
          <p:spPr>
            <a:xfrm>
              <a:off x="4848244" y="2004911"/>
              <a:ext cx="3166913" cy="1298171"/>
            </a:xfrm>
            <a:custGeom>
              <a:avLst/>
              <a:gdLst>
                <a:gd name="connsiteX0" fmla="*/ 480802 w 2736322"/>
                <a:gd name="connsiteY0" fmla="*/ 0 h 1121664"/>
                <a:gd name="connsiteX1" fmla="*/ 1132931 w 2736322"/>
                <a:gd name="connsiteY1" fmla="*/ 0 h 1121664"/>
                <a:gd name="connsiteX2" fmla="*/ 1132931 w 2736322"/>
                <a:gd name="connsiteY2" fmla="*/ 48051 h 1121664"/>
                <a:gd name="connsiteX3" fmla="*/ 1081909 w 2736322"/>
                <a:gd name="connsiteY3" fmla="*/ 74926 h 1121664"/>
                <a:gd name="connsiteX4" fmla="*/ 1024774 w 2736322"/>
                <a:gd name="connsiteY4" fmla="*/ 182689 h 1121664"/>
                <a:gd name="connsiteX5" fmla="*/ 1219846 w 2736322"/>
                <a:gd name="connsiteY5" fmla="*/ 335089 h 1121664"/>
                <a:gd name="connsiteX6" fmla="*/ 1414918 w 2736322"/>
                <a:gd name="connsiteY6" fmla="*/ 182689 h 1121664"/>
                <a:gd name="connsiteX7" fmla="*/ 1357783 w 2736322"/>
                <a:gd name="connsiteY7" fmla="*/ 74926 h 1121664"/>
                <a:gd name="connsiteX8" fmla="*/ 1306762 w 2736322"/>
                <a:gd name="connsiteY8" fmla="*/ 48052 h 1121664"/>
                <a:gd name="connsiteX9" fmla="*/ 1306762 w 2736322"/>
                <a:gd name="connsiteY9" fmla="*/ 0 h 1121664"/>
                <a:gd name="connsiteX10" fmla="*/ 2736322 w 2736322"/>
                <a:gd name="connsiteY10" fmla="*/ 0 h 1121664"/>
                <a:gd name="connsiteX11" fmla="*/ 2736322 w 2736322"/>
                <a:gd name="connsiteY11" fmla="*/ 1121664 h 1121664"/>
                <a:gd name="connsiteX12" fmla="*/ 480802 w 2736322"/>
                <a:gd name="connsiteY12" fmla="*/ 1121664 h 1121664"/>
                <a:gd name="connsiteX13" fmla="*/ 480802 w 2736322"/>
                <a:gd name="connsiteY13" fmla="*/ 592171 h 1121664"/>
                <a:gd name="connsiteX14" fmla="*/ 233183 w 2736322"/>
                <a:gd name="connsiteY14" fmla="*/ 592171 h 1121664"/>
                <a:gd name="connsiteX15" fmla="*/ 228769 w 2736322"/>
                <a:gd name="connsiteY15" fmla="*/ 620184 h 1121664"/>
                <a:gd name="connsiteX16" fmla="*/ 119063 w 2736322"/>
                <a:gd name="connsiteY16" fmla="*/ 713233 h 1121664"/>
                <a:gd name="connsiteX17" fmla="*/ 0 w 2736322"/>
                <a:gd name="connsiteY17" fmla="*/ 560833 h 1121664"/>
                <a:gd name="connsiteX18" fmla="*/ 119063 w 2736322"/>
                <a:gd name="connsiteY18" fmla="*/ 408433 h 1121664"/>
                <a:gd name="connsiteX19" fmla="*/ 228769 w 2736322"/>
                <a:gd name="connsiteY19" fmla="*/ 501512 h 1121664"/>
                <a:gd name="connsiteX20" fmla="*/ 232552 w 2736322"/>
                <a:gd name="connsiteY20" fmla="*/ 525496 h 1121664"/>
                <a:gd name="connsiteX21" fmla="*/ 480802 w 2736322"/>
                <a:gd name="connsiteY21" fmla="*/ 525496 h 1121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736322" h="1121664">
                  <a:moveTo>
                    <a:pt x="480802" y="0"/>
                  </a:moveTo>
                  <a:lnTo>
                    <a:pt x="1132931" y="0"/>
                  </a:lnTo>
                  <a:lnTo>
                    <a:pt x="1132931" y="48051"/>
                  </a:lnTo>
                  <a:lnTo>
                    <a:pt x="1081909" y="74926"/>
                  </a:lnTo>
                  <a:cubicBezTo>
                    <a:pt x="1046608" y="102505"/>
                    <a:pt x="1024774" y="140605"/>
                    <a:pt x="1024774" y="182689"/>
                  </a:cubicBezTo>
                  <a:cubicBezTo>
                    <a:pt x="1024774" y="266857"/>
                    <a:pt x="1112111" y="335089"/>
                    <a:pt x="1219846" y="335089"/>
                  </a:cubicBezTo>
                  <a:cubicBezTo>
                    <a:pt x="1327581" y="335089"/>
                    <a:pt x="1414918" y="266857"/>
                    <a:pt x="1414918" y="182689"/>
                  </a:cubicBezTo>
                  <a:cubicBezTo>
                    <a:pt x="1414918" y="140605"/>
                    <a:pt x="1393084" y="102505"/>
                    <a:pt x="1357783" y="74926"/>
                  </a:cubicBezTo>
                  <a:lnTo>
                    <a:pt x="1306762" y="48052"/>
                  </a:lnTo>
                  <a:lnTo>
                    <a:pt x="1306762" y="0"/>
                  </a:lnTo>
                  <a:lnTo>
                    <a:pt x="2736322" y="0"/>
                  </a:lnTo>
                  <a:lnTo>
                    <a:pt x="2736322" y="1121664"/>
                  </a:lnTo>
                  <a:lnTo>
                    <a:pt x="480802" y="1121664"/>
                  </a:lnTo>
                  <a:lnTo>
                    <a:pt x="480802" y="592171"/>
                  </a:lnTo>
                  <a:lnTo>
                    <a:pt x="233183" y="592171"/>
                  </a:lnTo>
                  <a:lnTo>
                    <a:pt x="228769" y="620184"/>
                  </a:lnTo>
                  <a:cubicBezTo>
                    <a:pt x="210695" y="674853"/>
                    <a:pt x="168381" y="713233"/>
                    <a:pt x="119063" y="713233"/>
                  </a:cubicBezTo>
                  <a:cubicBezTo>
                    <a:pt x="53306" y="713233"/>
                    <a:pt x="0" y="645001"/>
                    <a:pt x="0" y="560833"/>
                  </a:cubicBezTo>
                  <a:cubicBezTo>
                    <a:pt x="0" y="476665"/>
                    <a:pt x="53306" y="408433"/>
                    <a:pt x="119063" y="408433"/>
                  </a:cubicBezTo>
                  <a:cubicBezTo>
                    <a:pt x="168381" y="408433"/>
                    <a:pt x="210695" y="446813"/>
                    <a:pt x="228769" y="501512"/>
                  </a:cubicBezTo>
                  <a:lnTo>
                    <a:pt x="232552" y="525496"/>
                  </a:lnTo>
                  <a:lnTo>
                    <a:pt x="480802" y="525496"/>
                  </a:lnTo>
                  <a:close/>
                </a:path>
              </a:pathLst>
            </a:custGeom>
            <a:solidFill>
              <a:srgbClr val="365B7C"/>
            </a:solidFill>
            <a:ln>
              <a:noFill/>
            </a:ln>
            <a:effectLst>
              <a:innerShdw blurRad="114300">
                <a:prstClr val="black">
                  <a:alpha val="56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 name="任意多边形 7"/>
            <p:cNvSpPr/>
            <p:nvPr/>
          </p:nvSpPr>
          <p:spPr>
            <a:xfrm>
              <a:off x="4027435" y="2004908"/>
              <a:ext cx="1289794" cy="1828640"/>
            </a:xfrm>
            <a:custGeom>
              <a:avLst/>
              <a:gdLst>
                <a:gd name="connsiteX0" fmla="*/ 834199 w 1114426"/>
                <a:gd name="connsiteY0" fmla="*/ 364618 h 1580008"/>
                <a:gd name="connsiteX1" fmla="*/ 681799 w 1114426"/>
                <a:gd name="connsiteY1" fmla="*/ 559690 h 1580008"/>
                <a:gd name="connsiteX2" fmla="*/ 834199 w 1114426"/>
                <a:gd name="connsiteY2" fmla="*/ 754762 h 1580008"/>
                <a:gd name="connsiteX3" fmla="*/ 941962 w 1114426"/>
                <a:gd name="connsiteY3" fmla="*/ 697627 h 1580008"/>
                <a:gd name="connsiteX4" fmla="*/ 968836 w 1114426"/>
                <a:gd name="connsiteY4" fmla="*/ 646606 h 1580008"/>
                <a:gd name="connsiteX5" fmla="*/ 1114425 w 1114426"/>
                <a:gd name="connsiteY5" fmla="*/ 646606 h 1580008"/>
                <a:gd name="connsiteX6" fmla="*/ 1114425 w 1114426"/>
                <a:gd name="connsiteY6" fmla="*/ 472775 h 1580008"/>
                <a:gd name="connsiteX7" fmla="*/ 968837 w 1114426"/>
                <a:gd name="connsiteY7" fmla="*/ 472775 h 1580008"/>
                <a:gd name="connsiteX8" fmla="*/ 941962 w 1114426"/>
                <a:gd name="connsiteY8" fmla="*/ 421753 h 1580008"/>
                <a:gd name="connsiteX9" fmla="*/ 834199 w 1114426"/>
                <a:gd name="connsiteY9" fmla="*/ 364618 h 1580008"/>
                <a:gd name="connsiteX10" fmla="*/ 1114426 w 1114426"/>
                <a:gd name="connsiteY10" fmla="*/ 0 h 1580008"/>
                <a:gd name="connsiteX11" fmla="*/ 1114426 w 1114426"/>
                <a:gd name="connsiteY11" fmla="*/ 1033479 h 1580008"/>
                <a:gd name="connsiteX12" fmla="*/ 1089811 w 1114426"/>
                <a:gd name="connsiteY12" fmla="*/ 1028509 h 1580008"/>
                <a:gd name="connsiteX13" fmla="*/ 983966 w 1114426"/>
                <a:gd name="connsiteY13" fmla="*/ 1098668 h 1580008"/>
                <a:gd name="connsiteX14" fmla="*/ 980785 w 1114426"/>
                <a:gd name="connsiteY14" fmla="*/ 1114427 h 1580008"/>
                <a:gd name="connsiteX15" fmla="*/ 588551 w 1114426"/>
                <a:gd name="connsiteY15" fmla="*/ 1114427 h 1580008"/>
                <a:gd name="connsiteX16" fmla="*/ 588551 w 1114426"/>
                <a:gd name="connsiteY16" fmla="*/ 1346825 h 1580008"/>
                <a:gd name="connsiteX17" fmla="*/ 616534 w 1114426"/>
                <a:gd name="connsiteY17" fmla="*/ 1351239 h 1580008"/>
                <a:gd name="connsiteX18" fmla="*/ 709613 w 1114426"/>
                <a:gd name="connsiteY18" fmla="*/ 1460945 h 1580008"/>
                <a:gd name="connsiteX19" fmla="*/ 557213 w 1114426"/>
                <a:gd name="connsiteY19" fmla="*/ 1580008 h 1580008"/>
                <a:gd name="connsiteX20" fmla="*/ 404813 w 1114426"/>
                <a:gd name="connsiteY20" fmla="*/ 1460945 h 1580008"/>
                <a:gd name="connsiteX21" fmla="*/ 497892 w 1114426"/>
                <a:gd name="connsiteY21" fmla="*/ 1351239 h 1580008"/>
                <a:gd name="connsiteX22" fmla="*/ 521876 w 1114426"/>
                <a:gd name="connsiteY22" fmla="*/ 1347456 h 1580008"/>
                <a:gd name="connsiteX23" fmla="*/ 521876 w 1114426"/>
                <a:gd name="connsiteY23" fmla="*/ 1114427 h 1580008"/>
                <a:gd name="connsiteX24" fmla="*/ 0 w 1114426"/>
                <a:gd name="connsiteY24" fmla="*/ 1114427 h 1580008"/>
                <a:gd name="connsiteX25" fmla="*/ 326408 w 1114426"/>
                <a:gd name="connsiteY25" fmla="*/ 326408 h 1580008"/>
                <a:gd name="connsiteX26" fmla="*/ 1114426 w 1114426"/>
                <a:gd name="connsiteY26" fmla="*/ 0 h 1580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114426" h="1580008">
                  <a:moveTo>
                    <a:pt x="834199" y="364618"/>
                  </a:moveTo>
                  <a:cubicBezTo>
                    <a:pt x="750031" y="364618"/>
                    <a:pt x="681799" y="451955"/>
                    <a:pt x="681799" y="559690"/>
                  </a:cubicBezTo>
                  <a:cubicBezTo>
                    <a:pt x="681799" y="667425"/>
                    <a:pt x="750031" y="754762"/>
                    <a:pt x="834199" y="754762"/>
                  </a:cubicBezTo>
                  <a:cubicBezTo>
                    <a:pt x="876283" y="754762"/>
                    <a:pt x="914383" y="732928"/>
                    <a:pt x="941962" y="697627"/>
                  </a:cubicBezTo>
                  <a:lnTo>
                    <a:pt x="968836" y="646606"/>
                  </a:lnTo>
                  <a:lnTo>
                    <a:pt x="1114425" y="646606"/>
                  </a:lnTo>
                  <a:lnTo>
                    <a:pt x="1114425" y="472775"/>
                  </a:lnTo>
                  <a:lnTo>
                    <a:pt x="968837" y="472775"/>
                  </a:lnTo>
                  <a:lnTo>
                    <a:pt x="941962" y="421753"/>
                  </a:lnTo>
                  <a:cubicBezTo>
                    <a:pt x="914383" y="386452"/>
                    <a:pt x="876283" y="364618"/>
                    <a:pt x="834199" y="364618"/>
                  </a:cubicBezTo>
                  <a:close/>
                  <a:moveTo>
                    <a:pt x="1114426" y="0"/>
                  </a:moveTo>
                  <a:lnTo>
                    <a:pt x="1114426" y="1033479"/>
                  </a:lnTo>
                  <a:lnTo>
                    <a:pt x="1089811" y="1028509"/>
                  </a:lnTo>
                  <a:cubicBezTo>
                    <a:pt x="1042230" y="1028509"/>
                    <a:pt x="1001405" y="1057439"/>
                    <a:pt x="983966" y="1098668"/>
                  </a:cubicBezTo>
                  <a:lnTo>
                    <a:pt x="980785" y="1114427"/>
                  </a:lnTo>
                  <a:lnTo>
                    <a:pt x="588551" y="1114427"/>
                  </a:lnTo>
                  <a:lnTo>
                    <a:pt x="588551" y="1346825"/>
                  </a:lnTo>
                  <a:lnTo>
                    <a:pt x="616534" y="1351239"/>
                  </a:lnTo>
                  <a:cubicBezTo>
                    <a:pt x="671233" y="1369313"/>
                    <a:pt x="709613" y="1411627"/>
                    <a:pt x="709613" y="1460945"/>
                  </a:cubicBezTo>
                  <a:cubicBezTo>
                    <a:pt x="709613" y="1526702"/>
                    <a:pt x="641381" y="1580008"/>
                    <a:pt x="557213" y="1580008"/>
                  </a:cubicBezTo>
                  <a:cubicBezTo>
                    <a:pt x="473045" y="1580008"/>
                    <a:pt x="404813" y="1526702"/>
                    <a:pt x="404813" y="1460945"/>
                  </a:cubicBezTo>
                  <a:cubicBezTo>
                    <a:pt x="404813" y="1411627"/>
                    <a:pt x="443193" y="1369313"/>
                    <a:pt x="497892" y="1351239"/>
                  </a:cubicBezTo>
                  <a:lnTo>
                    <a:pt x="521876" y="1347456"/>
                  </a:lnTo>
                  <a:lnTo>
                    <a:pt x="521876" y="1114427"/>
                  </a:lnTo>
                  <a:lnTo>
                    <a:pt x="0" y="1114427"/>
                  </a:lnTo>
                  <a:cubicBezTo>
                    <a:pt x="0" y="818863"/>
                    <a:pt x="117412" y="535404"/>
                    <a:pt x="326408" y="326408"/>
                  </a:cubicBezTo>
                  <a:cubicBezTo>
                    <a:pt x="535403" y="117412"/>
                    <a:pt x="818862" y="0"/>
                    <a:pt x="1114426" y="0"/>
                  </a:cubicBezTo>
                  <a:close/>
                </a:path>
              </a:pathLst>
            </a:custGeom>
            <a:solidFill>
              <a:srgbClr val="966481"/>
            </a:solidFill>
            <a:ln>
              <a:noFill/>
            </a:ln>
            <a:effectLst>
              <a:innerShdw blurRad="152400" dist="50800" dir="13500000">
                <a:prstClr val="black">
                  <a:alpha val="37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sp>
          <p:nvSpPr>
            <p:cNvPr id="9" name="任意多边形 8"/>
            <p:cNvSpPr/>
            <p:nvPr/>
          </p:nvSpPr>
          <p:spPr>
            <a:xfrm>
              <a:off x="5404706" y="3476127"/>
              <a:ext cx="2730744" cy="1915397"/>
            </a:xfrm>
            <a:custGeom>
              <a:avLst/>
              <a:gdLst>
                <a:gd name="connsiteX0" fmla="*/ 0 w 2359457"/>
                <a:gd name="connsiteY0" fmla="*/ 0 h 1654969"/>
                <a:gd name="connsiteX1" fmla="*/ 1192159 w 2359457"/>
                <a:gd name="connsiteY1" fmla="*/ 0 h 1654969"/>
                <a:gd name="connsiteX2" fmla="*/ 2018563 w 2359457"/>
                <a:gd name="connsiteY2" fmla="*/ 341894 h 1654969"/>
                <a:gd name="connsiteX3" fmla="*/ 2359457 w 2359457"/>
                <a:gd name="connsiteY3" fmla="*/ 1167299 h 1654969"/>
                <a:gd name="connsiteX4" fmla="*/ 1812822 w 2359457"/>
                <a:gd name="connsiteY4" fmla="*/ 1167299 h 1654969"/>
                <a:gd name="connsiteX5" fmla="*/ 1812822 w 2359457"/>
                <a:gd name="connsiteY5" fmla="*/ 1411384 h 1654969"/>
                <a:gd name="connsiteX6" fmla="*/ 1837943 w 2359457"/>
                <a:gd name="connsiteY6" fmla="*/ 1415347 h 1654969"/>
                <a:gd name="connsiteX7" fmla="*/ 1935438 w 2359457"/>
                <a:gd name="connsiteY7" fmla="*/ 1530257 h 1654969"/>
                <a:gd name="connsiteX8" fmla="*/ 1775808 w 2359457"/>
                <a:gd name="connsiteY8" fmla="*/ 1654969 h 1654969"/>
                <a:gd name="connsiteX9" fmla="*/ 1616178 w 2359457"/>
                <a:gd name="connsiteY9" fmla="*/ 1530257 h 1654969"/>
                <a:gd name="connsiteX10" fmla="*/ 1713673 w 2359457"/>
                <a:gd name="connsiteY10" fmla="*/ 1415347 h 1654969"/>
                <a:gd name="connsiteX11" fmla="*/ 1742983 w 2359457"/>
                <a:gd name="connsiteY11" fmla="*/ 1410723 h 1654969"/>
                <a:gd name="connsiteX12" fmla="*/ 1742983 w 2359457"/>
                <a:gd name="connsiteY12" fmla="*/ 1167299 h 1654969"/>
                <a:gd name="connsiteX13" fmla="*/ 1283857 w 2359457"/>
                <a:gd name="connsiteY13" fmla="*/ 1167299 h 1654969"/>
                <a:gd name="connsiteX14" fmla="*/ 1289736 w 2359457"/>
                <a:gd name="connsiteY14" fmla="*/ 1138185 h 1654969"/>
                <a:gd name="connsiteX15" fmla="*/ 1216248 w 2359457"/>
                <a:gd name="connsiteY15" fmla="*/ 1027318 h 1654969"/>
                <a:gd name="connsiteX16" fmla="*/ 1192159 w 2359457"/>
                <a:gd name="connsiteY16" fmla="*/ 1022455 h 1654969"/>
                <a:gd name="connsiteX17" fmla="*/ 1192159 w 2359457"/>
                <a:gd name="connsiteY17" fmla="*/ 1024506 h 1654969"/>
                <a:gd name="connsiteX18" fmla="*/ 0 w 2359457"/>
                <a:gd name="connsiteY18" fmla="*/ 1024506 h 1654969"/>
                <a:gd name="connsiteX19" fmla="*/ 0 w 2359457"/>
                <a:gd name="connsiteY19" fmla="*/ 554207 h 1654969"/>
                <a:gd name="connsiteX20" fmla="*/ 145588 w 2359457"/>
                <a:gd name="connsiteY20" fmla="*/ 554207 h 1654969"/>
                <a:gd name="connsiteX21" fmla="*/ 172463 w 2359457"/>
                <a:gd name="connsiteY21" fmla="*/ 605229 h 1654969"/>
                <a:gd name="connsiteX22" fmla="*/ 280226 w 2359457"/>
                <a:gd name="connsiteY22" fmla="*/ 662364 h 1654969"/>
                <a:gd name="connsiteX23" fmla="*/ 432626 w 2359457"/>
                <a:gd name="connsiteY23" fmla="*/ 467292 h 1654969"/>
                <a:gd name="connsiteX24" fmla="*/ 280226 w 2359457"/>
                <a:gd name="connsiteY24" fmla="*/ 272220 h 1654969"/>
                <a:gd name="connsiteX25" fmla="*/ 172463 w 2359457"/>
                <a:gd name="connsiteY25" fmla="*/ 329355 h 1654969"/>
                <a:gd name="connsiteX26" fmla="*/ 145589 w 2359457"/>
                <a:gd name="connsiteY26" fmla="*/ 380376 h 1654969"/>
                <a:gd name="connsiteX27" fmla="*/ 0 w 2359457"/>
                <a:gd name="connsiteY27" fmla="*/ 380376 h 1654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359457" h="1654969">
                  <a:moveTo>
                    <a:pt x="0" y="0"/>
                  </a:moveTo>
                  <a:lnTo>
                    <a:pt x="1192159" y="0"/>
                  </a:lnTo>
                  <a:cubicBezTo>
                    <a:pt x="1501746" y="0"/>
                    <a:pt x="1798653" y="122983"/>
                    <a:pt x="2018563" y="341894"/>
                  </a:cubicBezTo>
                  <a:cubicBezTo>
                    <a:pt x="2236475" y="560806"/>
                    <a:pt x="2359457" y="857713"/>
                    <a:pt x="2359457" y="1167299"/>
                  </a:cubicBezTo>
                  <a:lnTo>
                    <a:pt x="1812822" y="1167299"/>
                  </a:lnTo>
                  <a:lnTo>
                    <a:pt x="1812822" y="1411384"/>
                  </a:lnTo>
                  <a:lnTo>
                    <a:pt x="1837943" y="1415347"/>
                  </a:lnTo>
                  <a:cubicBezTo>
                    <a:pt x="1895237" y="1434278"/>
                    <a:pt x="1935438" y="1478600"/>
                    <a:pt x="1935438" y="1530257"/>
                  </a:cubicBezTo>
                  <a:cubicBezTo>
                    <a:pt x="1935438" y="1599134"/>
                    <a:pt x="1863969" y="1654969"/>
                    <a:pt x="1775808" y="1654969"/>
                  </a:cubicBezTo>
                  <a:cubicBezTo>
                    <a:pt x="1687647" y="1654969"/>
                    <a:pt x="1616178" y="1599134"/>
                    <a:pt x="1616178" y="1530257"/>
                  </a:cubicBezTo>
                  <a:cubicBezTo>
                    <a:pt x="1616178" y="1478600"/>
                    <a:pt x="1656378" y="1434278"/>
                    <a:pt x="1713673" y="1415347"/>
                  </a:cubicBezTo>
                  <a:lnTo>
                    <a:pt x="1742983" y="1410723"/>
                  </a:lnTo>
                  <a:lnTo>
                    <a:pt x="1742983" y="1167299"/>
                  </a:lnTo>
                  <a:lnTo>
                    <a:pt x="1283857" y="1167299"/>
                  </a:lnTo>
                  <a:lnTo>
                    <a:pt x="1289736" y="1138185"/>
                  </a:lnTo>
                  <a:cubicBezTo>
                    <a:pt x="1289736" y="1088346"/>
                    <a:pt x="1259434" y="1045584"/>
                    <a:pt x="1216248" y="1027318"/>
                  </a:cubicBezTo>
                  <a:lnTo>
                    <a:pt x="1192159" y="1022455"/>
                  </a:lnTo>
                  <a:lnTo>
                    <a:pt x="1192159" y="1024506"/>
                  </a:lnTo>
                  <a:lnTo>
                    <a:pt x="0" y="1024506"/>
                  </a:lnTo>
                  <a:lnTo>
                    <a:pt x="0" y="554207"/>
                  </a:lnTo>
                  <a:lnTo>
                    <a:pt x="145588" y="554207"/>
                  </a:lnTo>
                  <a:lnTo>
                    <a:pt x="172463" y="605229"/>
                  </a:lnTo>
                  <a:cubicBezTo>
                    <a:pt x="200042" y="640530"/>
                    <a:pt x="238142" y="662364"/>
                    <a:pt x="280226" y="662364"/>
                  </a:cubicBezTo>
                  <a:cubicBezTo>
                    <a:pt x="364394" y="662364"/>
                    <a:pt x="432626" y="575027"/>
                    <a:pt x="432626" y="467292"/>
                  </a:cubicBezTo>
                  <a:cubicBezTo>
                    <a:pt x="432626" y="359557"/>
                    <a:pt x="364394" y="272220"/>
                    <a:pt x="280226" y="272220"/>
                  </a:cubicBezTo>
                  <a:cubicBezTo>
                    <a:pt x="238142" y="272220"/>
                    <a:pt x="200042" y="294054"/>
                    <a:pt x="172463" y="329355"/>
                  </a:cubicBezTo>
                  <a:lnTo>
                    <a:pt x="145589" y="380376"/>
                  </a:lnTo>
                  <a:lnTo>
                    <a:pt x="0" y="380376"/>
                  </a:lnTo>
                  <a:close/>
                </a:path>
              </a:pathLst>
            </a:custGeom>
            <a:solidFill>
              <a:srgbClr val="D06F83"/>
            </a:solidFill>
            <a:ln>
              <a:noFill/>
            </a:ln>
            <a:effectLst>
              <a:innerShdw blurRad="114300">
                <a:prstClr val="black">
                  <a:alpha val="56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 name="任意多边形 9"/>
            <p:cNvSpPr/>
            <p:nvPr/>
          </p:nvSpPr>
          <p:spPr>
            <a:xfrm rot="16200000">
              <a:off x="4294734" y="3102633"/>
              <a:ext cx="1289794" cy="1828640"/>
            </a:xfrm>
            <a:custGeom>
              <a:avLst/>
              <a:gdLst>
                <a:gd name="connsiteX0" fmla="*/ 1114425 w 1114426"/>
                <a:gd name="connsiteY0" fmla="*/ 472775 h 1580008"/>
                <a:gd name="connsiteX1" fmla="*/ 968837 w 1114426"/>
                <a:gd name="connsiteY1" fmla="*/ 472775 h 1580008"/>
                <a:gd name="connsiteX2" fmla="*/ 941962 w 1114426"/>
                <a:gd name="connsiteY2" fmla="*/ 421753 h 1580008"/>
                <a:gd name="connsiteX3" fmla="*/ 834199 w 1114426"/>
                <a:gd name="connsiteY3" fmla="*/ 364618 h 1580008"/>
                <a:gd name="connsiteX4" fmla="*/ 681799 w 1114426"/>
                <a:gd name="connsiteY4" fmla="*/ 559690 h 1580008"/>
                <a:gd name="connsiteX5" fmla="*/ 834199 w 1114426"/>
                <a:gd name="connsiteY5" fmla="*/ 754762 h 1580008"/>
                <a:gd name="connsiteX6" fmla="*/ 941962 w 1114426"/>
                <a:gd name="connsiteY6" fmla="*/ 697627 h 1580008"/>
                <a:gd name="connsiteX7" fmla="*/ 968836 w 1114426"/>
                <a:gd name="connsiteY7" fmla="*/ 646606 h 1580008"/>
                <a:gd name="connsiteX8" fmla="*/ 1114425 w 1114426"/>
                <a:gd name="connsiteY8" fmla="*/ 646606 h 1580008"/>
                <a:gd name="connsiteX9" fmla="*/ 1114426 w 1114426"/>
                <a:gd name="connsiteY9" fmla="*/ 0 h 1580008"/>
                <a:gd name="connsiteX10" fmla="*/ 1114426 w 1114426"/>
                <a:gd name="connsiteY10" fmla="*/ 976143 h 1580008"/>
                <a:gd name="connsiteX11" fmla="*/ 1091428 w 1114426"/>
                <a:gd name="connsiteY11" fmla="*/ 980786 h 1580008"/>
                <a:gd name="connsiteX12" fmla="*/ 1021269 w 1114426"/>
                <a:gd name="connsiteY12" fmla="*/ 1086631 h 1580008"/>
                <a:gd name="connsiteX13" fmla="*/ 1026881 w 1114426"/>
                <a:gd name="connsiteY13" fmla="*/ 1114427 h 1580008"/>
                <a:gd name="connsiteX14" fmla="*/ 588551 w 1114426"/>
                <a:gd name="connsiteY14" fmla="*/ 1114427 h 1580008"/>
                <a:gd name="connsiteX15" fmla="*/ 588551 w 1114426"/>
                <a:gd name="connsiteY15" fmla="*/ 1346825 h 1580008"/>
                <a:gd name="connsiteX16" fmla="*/ 616534 w 1114426"/>
                <a:gd name="connsiteY16" fmla="*/ 1351239 h 1580008"/>
                <a:gd name="connsiteX17" fmla="*/ 709613 w 1114426"/>
                <a:gd name="connsiteY17" fmla="*/ 1460945 h 1580008"/>
                <a:gd name="connsiteX18" fmla="*/ 557213 w 1114426"/>
                <a:gd name="connsiteY18" fmla="*/ 1580008 h 1580008"/>
                <a:gd name="connsiteX19" fmla="*/ 404813 w 1114426"/>
                <a:gd name="connsiteY19" fmla="*/ 1460945 h 1580008"/>
                <a:gd name="connsiteX20" fmla="*/ 497892 w 1114426"/>
                <a:gd name="connsiteY20" fmla="*/ 1351239 h 1580008"/>
                <a:gd name="connsiteX21" fmla="*/ 521876 w 1114426"/>
                <a:gd name="connsiteY21" fmla="*/ 1347456 h 1580008"/>
                <a:gd name="connsiteX22" fmla="*/ 521876 w 1114426"/>
                <a:gd name="connsiteY22" fmla="*/ 1114427 h 1580008"/>
                <a:gd name="connsiteX23" fmla="*/ 0 w 1114426"/>
                <a:gd name="connsiteY23" fmla="*/ 1114427 h 1580008"/>
                <a:gd name="connsiteX24" fmla="*/ 326408 w 1114426"/>
                <a:gd name="connsiteY24" fmla="*/ 326408 h 1580008"/>
                <a:gd name="connsiteX25" fmla="*/ 1114426 w 1114426"/>
                <a:gd name="connsiteY25" fmla="*/ 0 h 1580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114426" h="1580008">
                  <a:moveTo>
                    <a:pt x="1114425" y="472775"/>
                  </a:moveTo>
                  <a:lnTo>
                    <a:pt x="968837" y="472775"/>
                  </a:lnTo>
                  <a:lnTo>
                    <a:pt x="941962" y="421753"/>
                  </a:lnTo>
                  <a:cubicBezTo>
                    <a:pt x="914383" y="386452"/>
                    <a:pt x="876283" y="364618"/>
                    <a:pt x="834199" y="364618"/>
                  </a:cubicBezTo>
                  <a:cubicBezTo>
                    <a:pt x="750031" y="364618"/>
                    <a:pt x="681799" y="451955"/>
                    <a:pt x="681799" y="559690"/>
                  </a:cubicBezTo>
                  <a:cubicBezTo>
                    <a:pt x="681799" y="667425"/>
                    <a:pt x="750031" y="754762"/>
                    <a:pt x="834199" y="754762"/>
                  </a:cubicBezTo>
                  <a:cubicBezTo>
                    <a:pt x="876283" y="754762"/>
                    <a:pt x="914383" y="732928"/>
                    <a:pt x="941962" y="697627"/>
                  </a:cubicBezTo>
                  <a:lnTo>
                    <a:pt x="968836" y="646606"/>
                  </a:lnTo>
                  <a:lnTo>
                    <a:pt x="1114425" y="646606"/>
                  </a:lnTo>
                  <a:close/>
                  <a:moveTo>
                    <a:pt x="1114426" y="0"/>
                  </a:moveTo>
                  <a:lnTo>
                    <a:pt x="1114426" y="976143"/>
                  </a:lnTo>
                  <a:lnTo>
                    <a:pt x="1091428" y="980786"/>
                  </a:lnTo>
                  <a:cubicBezTo>
                    <a:pt x="1050198" y="998225"/>
                    <a:pt x="1021269" y="1039050"/>
                    <a:pt x="1021269" y="1086631"/>
                  </a:cubicBezTo>
                  <a:lnTo>
                    <a:pt x="1026881" y="1114427"/>
                  </a:lnTo>
                  <a:lnTo>
                    <a:pt x="588551" y="1114427"/>
                  </a:lnTo>
                  <a:lnTo>
                    <a:pt x="588551" y="1346825"/>
                  </a:lnTo>
                  <a:lnTo>
                    <a:pt x="616534" y="1351239"/>
                  </a:lnTo>
                  <a:cubicBezTo>
                    <a:pt x="671233" y="1369313"/>
                    <a:pt x="709613" y="1411627"/>
                    <a:pt x="709613" y="1460945"/>
                  </a:cubicBezTo>
                  <a:cubicBezTo>
                    <a:pt x="709613" y="1526702"/>
                    <a:pt x="641381" y="1580008"/>
                    <a:pt x="557213" y="1580008"/>
                  </a:cubicBezTo>
                  <a:cubicBezTo>
                    <a:pt x="473045" y="1580008"/>
                    <a:pt x="404813" y="1526702"/>
                    <a:pt x="404813" y="1460945"/>
                  </a:cubicBezTo>
                  <a:cubicBezTo>
                    <a:pt x="404813" y="1411627"/>
                    <a:pt x="443193" y="1369313"/>
                    <a:pt x="497892" y="1351239"/>
                  </a:cubicBezTo>
                  <a:lnTo>
                    <a:pt x="521876" y="1347456"/>
                  </a:lnTo>
                  <a:lnTo>
                    <a:pt x="521876" y="1114427"/>
                  </a:lnTo>
                  <a:lnTo>
                    <a:pt x="0" y="1114427"/>
                  </a:lnTo>
                  <a:cubicBezTo>
                    <a:pt x="0" y="818863"/>
                    <a:pt x="117412" y="535404"/>
                    <a:pt x="326408" y="326408"/>
                  </a:cubicBezTo>
                  <a:cubicBezTo>
                    <a:pt x="535403" y="117412"/>
                    <a:pt x="818862" y="0"/>
                    <a:pt x="1114426" y="0"/>
                  </a:cubicBezTo>
                  <a:close/>
                </a:path>
              </a:pathLst>
            </a:custGeom>
            <a:solidFill>
              <a:srgbClr val="966481"/>
            </a:solidFill>
            <a:ln>
              <a:noFill/>
            </a:ln>
            <a:effectLst>
              <a:innerShdw blurRad="152400" dist="50800" dir="13500000">
                <a:prstClr val="black">
                  <a:alpha val="37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sp>
          <p:nvSpPr>
            <p:cNvPr id="11" name="任意多边形 10"/>
            <p:cNvSpPr/>
            <p:nvPr/>
          </p:nvSpPr>
          <p:spPr>
            <a:xfrm>
              <a:off x="4025311" y="5019468"/>
              <a:ext cx="2636115" cy="1278768"/>
            </a:xfrm>
            <a:custGeom>
              <a:avLst/>
              <a:gdLst>
                <a:gd name="connsiteX0" fmla="*/ 0 w 2277695"/>
                <a:gd name="connsiteY0" fmla="*/ 0 h 1104900"/>
                <a:gd name="connsiteX1" fmla="*/ 2277695 w 2277695"/>
                <a:gd name="connsiteY1" fmla="*/ 0 h 1104900"/>
                <a:gd name="connsiteX2" fmla="*/ 2277695 w 2277695"/>
                <a:gd name="connsiteY2" fmla="*/ 417909 h 1104900"/>
                <a:gd name="connsiteX3" fmla="*/ 2231604 w 2277695"/>
                <a:gd name="connsiteY3" fmla="*/ 417909 h 1104900"/>
                <a:gd name="connsiteX4" fmla="*/ 2231604 w 2277695"/>
                <a:gd name="connsiteY4" fmla="*/ 417910 h 1104900"/>
                <a:gd name="connsiteX5" fmla="*/ 2106707 w 2277695"/>
                <a:gd name="connsiteY5" fmla="*/ 417910 h 1104900"/>
                <a:gd name="connsiteX6" fmla="*/ 2079832 w 2277695"/>
                <a:gd name="connsiteY6" fmla="*/ 366888 h 1104900"/>
                <a:gd name="connsiteX7" fmla="*/ 1972069 w 2277695"/>
                <a:gd name="connsiteY7" fmla="*/ 309753 h 1104900"/>
                <a:gd name="connsiteX8" fmla="*/ 1819669 w 2277695"/>
                <a:gd name="connsiteY8" fmla="*/ 504825 h 1104900"/>
                <a:gd name="connsiteX9" fmla="*/ 1972069 w 2277695"/>
                <a:gd name="connsiteY9" fmla="*/ 699897 h 1104900"/>
                <a:gd name="connsiteX10" fmla="*/ 2079832 w 2277695"/>
                <a:gd name="connsiteY10" fmla="*/ 642762 h 1104900"/>
                <a:gd name="connsiteX11" fmla="*/ 2106706 w 2277695"/>
                <a:gd name="connsiteY11" fmla="*/ 591741 h 1104900"/>
                <a:gd name="connsiteX12" fmla="*/ 2252295 w 2277695"/>
                <a:gd name="connsiteY12" fmla="*/ 591741 h 1104900"/>
                <a:gd name="connsiteX13" fmla="*/ 2252295 w 2277695"/>
                <a:gd name="connsiteY13" fmla="*/ 591740 h 1104900"/>
                <a:gd name="connsiteX14" fmla="*/ 2277695 w 2277695"/>
                <a:gd name="connsiteY14" fmla="*/ 591740 h 1104900"/>
                <a:gd name="connsiteX15" fmla="*/ 2277695 w 2277695"/>
                <a:gd name="connsiteY15" fmla="*/ 1104900 h 1104900"/>
                <a:gd name="connsiteX16" fmla="*/ 0 w 2277695"/>
                <a:gd name="connsiteY16" fmla="*/ 1104900 h 1104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77695" h="1104900">
                  <a:moveTo>
                    <a:pt x="0" y="0"/>
                  </a:moveTo>
                  <a:lnTo>
                    <a:pt x="2277695" y="0"/>
                  </a:lnTo>
                  <a:lnTo>
                    <a:pt x="2277695" y="417909"/>
                  </a:lnTo>
                  <a:lnTo>
                    <a:pt x="2231604" y="417909"/>
                  </a:lnTo>
                  <a:lnTo>
                    <a:pt x="2231604" y="417910"/>
                  </a:lnTo>
                  <a:lnTo>
                    <a:pt x="2106707" y="417910"/>
                  </a:lnTo>
                  <a:lnTo>
                    <a:pt x="2079832" y="366888"/>
                  </a:lnTo>
                  <a:cubicBezTo>
                    <a:pt x="2052253" y="331587"/>
                    <a:pt x="2014153" y="309753"/>
                    <a:pt x="1972069" y="309753"/>
                  </a:cubicBezTo>
                  <a:cubicBezTo>
                    <a:pt x="1887901" y="309753"/>
                    <a:pt x="1819669" y="397090"/>
                    <a:pt x="1819669" y="504825"/>
                  </a:cubicBezTo>
                  <a:cubicBezTo>
                    <a:pt x="1819669" y="612560"/>
                    <a:pt x="1887901" y="699897"/>
                    <a:pt x="1972069" y="699897"/>
                  </a:cubicBezTo>
                  <a:cubicBezTo>
                    <a:pt x="2014153" y="699897"/>
                    <a:pt x="2052253" y="678063"/>
                    <a:pt x="2079832" y="642762"/>
                  </a:cubicBezTo>
                  <a:lnTo>
                    <a:pt x="2106706" y="591741"/>
                  </a:lnTo>
                  <a:lnTo>
                    <a:pt x="2252295" y="591741"/>
                  </a:lnTo>
                  <a:lnTo>
                    <a:pt x="2252295" y="591740"/>
                  </a:lnTo>
                  <a:lnTo>
                    <a:pt x="2277695" y="591740"/>
                  </a:lnTo>
                  <a:lnTo>
                    <a:pt x="2277695" y="1104900"/>
                  </a:lnTo>
                  <a:lnTo>
                    <a:pt x="0" y="1104900"/>
                  </a:lnTo>
                  <a:close/>
                </a:path>
              </a:pathLst>
            </a:custGeom>
            <a:solidFill>
              <a:srgbClr val="F8AD94"/>
            </a:solidFill>
            <a:ln>
              <a:noFill/>
            </a:ln>
            <a:effectLst>
              <a:innerShdw blurRad="114300">
                <a:prstClr val="black">
                  <a:alpha val="56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 name="任意多边形 11"/>
            <p:cNvSpPr/>
            <p:nvPr/>
          </p:nvSpPr>
          <p:spPr>
            <a:xfrm rot="5400000" flipH="1">
              <a:off x="6457324" y="4609086"/>
              <a:ext cx="1397275" cy="1981024"/>
            </a:xfrm>
            <a:custGeom>
              <a:avLst/>
              <a:gdLst>
                <a:gd name="connsiteX0" fmla="*/ 1114425 w 1114426"/>
                <a:gd name="connsiteY0" fmla="*/ 472775 h 1580008"/>
                <a:gd name="connsiteX1" fmla="*/ 968837 w 1114426"/>
                <a:gd name="connsiteY1" fmla="*/ 472775 h 1580008"/>
                <a:gd name="connsiteX2" fmla="*/ 941962 w 1114426"/>
                <a:gd name="connsiteY2" fmla="*/ 421753 h 1580008"/>
                <a:gd name="connsiteX3" fmla="*/ 834199 w 1114426"/>
                <a:gd name="connsiteY3" fmla="*/ 364618 h 1580008"/>
                <a:gd name="connsiteX4" fmla="*/ 681799 w 1114426"/>
                <a:gd name="connsiteY4" fmla="*/ 559690 h 1580008"/>
                <a:gd name="connsiteX5" fmla="*/ 834199 w 1114426"/>
                <a:gd name="connsiteY5" fmla="*/ 754762 h 1580008"/>
                <a:gd name="connsiteX6" fmla="*/ 941962 w 1114426"/>
                <a:gd name="connsiteY6" fmla="*/ 697627 h 1580008"/>
                <a:gd name="connsiteX7" fmla="*/ 968836 w 1114426"/>
                <a:gd name="connsiteY7" fmla="*/ 646606 h 1580008"/>
                <a:gd name="connsiteX8" fmla="*/ 1114425 w 1114426"/>
                <a:gd name="connsiteY8" fmla="*/ 646606 h 1580008"/>
                <a:gd name="connsiteX9" fmla="*/ 1114426 w 1114426"/>
                <a:gd name="connsiteY9" fmla="*/ 0 h 1580008"/>
                <a:gd name="connsiteX10" fmla="*/ 1114426 w 1114426"/>
                <a:gd name="connsiteY10" fmla="*/ 976143 h 1580008"/>
                <a:gd name="connsiteX11" fmla="*/ 1091428 w 1114426"/>
                <a:gd name="connsiteY11" fmla="*/ 980786 h 1580008"/>
                <a:gd name="connsiteX12" fmla="*/ 1021269 w 1114426"/>
                <a:gd name="connsiteY12" fmla="*/ 1086631 h 1580008"/>
                <a:gd name="connsiteX13" fmla="*/ 1026881 w 1114426"/>
                <a:gd name="connsiteY13" fmla="*/ 1114427 h 1580008"/>
                <a:gd name="connsiteX14" fmla="*/ 588551 w 1114426"/>
                <a:gd name="connsiteY14" fmla="*/ 1114427 h 1580008"/>
                <a:gd name="connsiteX15" fmla="*/ 588551 w 1114426"/>
                <a:gd name="connsiteY15" fmla="*/ 1346825 h 1580008"/>
                <a:gd name="connsiteX16" fmla="*/ 616534 w 1114426"/>
                <a:gd name="connsiteY16" fmla="*/ 1351239 h 1580008"/>
                <a:gd name="connsiteX17" fmla="*/ 709613 w 1114426"/>
                <a:gd name="connsiteY17" fmla="*/ 1460945 h 1580008"/>
                <a:gd name="connsiteX18" fmla="*/ 557213 w 1114426"/>
                <a:gd name="connsiteY18" fmla="*/ 1580008 h 1580008"/>
                <a:gd name="connsiteX19" fmla="*/ 404813 w 1114426"/>
                <a:gd name="connsiteY19" fmla="*/ 1460945 h 1580008"/>
                <a:gd name="connsiteX20" fmla="*/ 497892 w 1114426"/>
                <a:gd name="connsiteY20" fmla="*/ 1351239 h 1580008"/>
                <a:gd name="connsiteX21" fmla="*/ 521876 w 1114426"/>
                <a:gd name="connsiteY21" fmla="*/ 1347456 h 1580008"/>
                <a:gd name="connsiteX22" fmla="*/ 521876 w 1114426"/>
                <a:gd name="connsiteY22" fmla="*/ 1114427 h 1580008"/>
                <a:gd name="connsiteX23" fmla="*/ 0 w 1114426"/>
                <a:gd name="connsiteY23" fmla="*/ 1114427 h 1580008"/>
                <a:gd name="connsiteX24" fmla="*/ 326408 w 1114426"/>
                <a:gd name="connsiteY24" fmla="*/ 326408 h 1580008"/>
                <a:gd name="connsiteX25" fmla="*/ 1114426 w 1114426"/>
                <a:gd name="connsiteY25" fmla="*/ 0 h 1580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114426" h="1580008">
                  <a:moveTo>
                    <a:pt x="1114425" y="472775"/>
                  </a:moveTo>
                  <a:lnTo>
                    <a:pt x="968837" y="472775"/>
                  </a:lnTo>
                  <a:lnTo>
                    <a:pt x="941962" y="421753"/>
                  </a:lnTo>
                  <a:cubicBezTo>
                    <a:pt x="914383" y="386452"/>
                    <a:pt x="876283" y="364618"/>
                    <a:pt x="834199" y="364618"/>
                  </a:cubicBezTo>
                  <a:cubicBezTo>
                    <a:pt x="750031" y="364618"/>
                    <a:pt x="681799" y="451955"/>
                    <a:pt x="681799" y="559690"/>
                  </a:cubicBezTo>
                  <a:cubicBezTo>
                    <a:pt x="681799" y="667425"/>
                    <a:pt x="750031" y="754762"/>
                    <a:pt x="834199" y="754762"/>
                  </a:cubicBezTo>
                  <a:cubicBezTo>
                    <a:pt x="876283" y="754762"/>
                    <a:pt x="914383" y="732928"/>
                    <a:pt x="941962" y="697627"/>
                  </a:cubicBezTo>
                  <a:lnTo>
                    <a:pt x="968836" y="646606"/>
                  </a:lnTo>
                  <a:lnTo>
                    <a:pt x="1114425" y="646606"/>
                  </a:lnTo>
                  <a:close/>
                  <a:moveTo>
                    <a:pt x="1114426" y="0"/>
                  </a:moveTo>
                  <a:lnTo>
                    <a:pt x="1114426" y="976143"/>
                  </a:lnTo>
                  <a:lnTo>
                    <a:pt x="1091428" y="980786"/>
                  </a:lnTo>
                  <a:cubicBezTo>
                    <a:pt x="1050198" y="998225"/>
                    <a:pt x="1021269" y="1039050"/>
                    <a:pt x="1021269" y="1086631"/>
                  </a:cubicBezTo>
                  <a:lnTo>
                    <a:pt x="1026881" y="1114427"/>
                  </a:lnTo>
                  <a:lnTo>
                    <a:pt x="588551" y="1114427"/>
                  </a:lnTo>
                  <a:lnTo>
                    <a:pt x="588551" y="1346825"/>
                  </a:lnTo>
                  <a:lnTo>
                    <a:pt x="616534" y="1351239"/>
                  </a:lnTo>
                  <a:cubicBezTo>
                    <a:pt x="671233" y="1369313"/>
                    <a:pt x="709613" y="1411627"/>
                    <a:pt x="709613" y="1460945"/>
                  </a:cubicBezTo>
                  <a:cubicBezTo>
                    <a:pt x="709613" y="1526702"/>
                    <a:pt x="641381" y="1580008"/>
                    <a:pt x="557213" y="1580008"/>
                  </a:cubicBezTo>
                  <a:cubicBezTo>
                    <a:pt x="473045" y="1580008"/>
                    <a:pt x="404813" y="1526702"/>
                    <a:pt x="404813" y="1460945"/>
                  </a:cubicBezTo>
                  <a:cubicBezTo>
                    <a:pt x="404813" y="1411627"/>
                    <a:pt x="443193" y="1369313"/>
                    <a:pt x="497892" y="1351239"/>
                  </a:cubicBezTo>
                  <a:lnTo>
                    <a:pt x="521876" y="1347456"/>
                  </a:lnTo>
                  <a:lnTo>
                    <a:pt x="521876" y="1114427"/>
                  </a:lnTo>
                  <a:lnTo>
                    <a:pt x="0" y="1114427"/>
                  </a:lnTo>
                  <a:cubicBezTo>
                    <a:pt x="0" y="818863"/>
                    <a:pt x="117412" y="535404"/>
                    <a:pt x="326408" y="326408"/>
                  </a:cubicBezTo>
                  <a:cubicBezTo>
                    <a:pt x="535403" y="117412"/>
                    <a:pt x="818862" y="0"/>
                    <a:pt x="1114426" y="0"/>
                  </a:cubicBezTo>
                  <a:close/>
                </a:path>
              </a:pathLst>
            </a:custGeom>
            <a:solidFill>
              <a:srgbClr val="F77983"/>
            </a:solidFill>
            <a:ln>
              <a:noFill/>
            </a:ln>
            <a:effectLst>
              <a:innerShdw blurRad="215900" dist="50800" dir="2700000">
                <a:prstClr val="black">
                  <a:alpha val="35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grpSp>
          <p:nvGrpSpPr>
            <p:cNvPr id="13" name="组合 12"/>
            <p:cNvGrpSpPr/>
            <p:nvPr/>
          </p:nvGrpSpPr>
          <p:grpSpPr>
            <a:xfrm>
              <a:off x="4713572" y="3817897"/>
              <a:ext cx="406112" cy="406113"/>
              <a:chOff x="8146929" y="3160395"/>
              <a:chExt cx="477656" cy="477657"/>
            </a:xfrm>
            <a:effectLst>
              <a:outerShdw blurRad="63500" sx="102000" sy="102000" algn="ctr" rotWithShape="0">
                <a:prstClr val="black">
                  <a:alpha val="40000"/>
                </a:prstClr>
              </a:outerShdw>
            </a:effectLst>
          </p:grpSpPr>
          <p:sp>
            <p:nvSpPr>
              <p:cNvPr id="14" name="Rectangle 211"/>
              <p:cNvSpPr>
                <a:spLocks noChangeArrowheads="1"/>
              </p:cNvSpPr>
              <p:nvPr/>
            </p:nvSpPr>
            <p:spPr bwMode="auto">
              <a:xfrm>
                <a:off x="8167744" y="3575605"/>
                <a:ext cx="62446" cy="62446"/>
              </a:xfrm>
              <a:prstGeom prst="rect">
                <a:avLst/>
              </a:prstGeom>
              <a:noFill/>
              <a:ln w="30163" cap="rnd">
                <a:solidFill>
                  <a:srgbClr val="FFFFFF"/>
                </a:solidFill>
                <a:prstDash val="solid"/>
                <a:rou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zh-CN" altLang="en-US"/>
              </a:p>
            </p:txBody>
          </p:sp>
          <p:sp>
            <p:nvSpPr>
              <p:cNvPr id="15" name="Rectangle 212"/>
              <p:cNvSpPr>
                <a:spLocks noChangeArrowheads="1"/>
              </p:cNvSpPr>
              <p:nvPr/>
            </p:nvSpPr>
            <p:spPr bwMode="auto">
              <a:xfrm>
                <a:off x="8292636" y="3492344"/>
                <a:ext cx="62446" cy="145707"/>
              </a:xfrm>
              <a:prstGeom prst="rect">
                <a:avLst/>
              </a:prstGeom>
              <a:noFill/>
              <a:ln w="30163" cap="rnd">
                <a:solidFill>
                  <a:srgbClr val="FFFFFF"/>
                </a:solidFill>
                <a:prstDash val="solid"/>
                <a:rou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zh-CN" altLang="en-US"/>
              </a:p>
            </p:txBody>
          </p:sp>
          <p:sp>
            <p:nvSpPr>
              <p:cNvPr id="16" name="Rectangle 213"/>
              <p:cNvSpPr>
                <a:spLocks noChangeArrowheads="1"/>
              </p:cNvSpPr>
              <p:nvPr/>
            </p:nvSpPr>
            <p:spPr bwMode="auto">
              <a:xfrm>
                <a:off x="8417528" y="3389363"/>
                <a:ext cx="61350" cy="248688"/>
              </a:xfrm>
              <a:prstGeom prst="rect">
                <a:avLst/>
              </a:prstGeom>
              <a:noFill/>
              <a:ln w="30163" cap="rnd">
                <a:solidFill>
                  <a:srgbClr val="FFFFFF"/>
                </a:solidFill>
                <a:prstDash val="solid"/>
                <a:rou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zh-CN" altLang="en-US"/>
              </a:p>
            </p:txBody>
          </p:sp>
          <p:sp>
            <p:nvSpPr>
              <p:cNvPr id="17" name="Rectangle 214"/>
              <p:cNvSpPr>
                <a:spLocks noChangeArrowheads="1"/>
              </p:cNvSpPr>
              <p:nvPr/>
            </p:nvSpPr>
            <p:spPr bwMode="auto">
              <a:xfrm>
                <a:off x="8541324" y="3285287"/>
                <a:ext cx="62446" cy="352765"/>
              </a:xfrm>
              <a:prstGeom prst="rect">
                <a:avLst/>
              </a:prstGeom>
              <a:noFill/>
              <a:ln w="30163" cap="rnd">
                <a:solidFill>
                  <a:srgbClr val="FFFFFF"/>
                </a:solidFill>
                <a:prstDash val="solid"/>
                <a:rou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zh-CN" altLang="en-US"/>
              </a:p>
            </p:txBody>
          </p:sp>
          <p:sp>
            <p:nvSpPr>
              <p:cNvPr id="18" name="Line 215"/>
              <p:cNvSpPr>
                <a:spLocks noChangeShapeType="1"/>
              </p:cNvSpPr>
              <p:nvPr/>
            </p:nvSpPr>
            <p:spPr bwMode="auto">
              <a:xfrm flipH="1">
                <a:off x="8146929" y="3638051"/>
                <a:ext cx="477656" cy="0"/>
              </a:xfrm>
              <a:prstGeom prst="line">
                <a:avLst/>
              </a:prstGeom>
              <a:noFill/>
              <a:ln w="30163" cap="rnd">
                <a:solidFill>
                  <a:srgbClr val="FFFFFF"/>
                </a:solidFill>
                <a:prstDash val="solid"/>
                <a:rou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lstStyle/>
              <a:p>
                <a:endParaRPr lang="zh-CN" altLang="en-US"/>
              </a:p>
            </p:txBody>
          </p:sp>
          <p:sp>
            <p:nvSpPr>
              <p:cNvPr id="19" name="Line 216"/>
              <p:cNvSpPr>
                <a:spLocks noChangeShapeType="1"/>
              </p:cNvSpPr>
              <p:nvPr/>
            </p:nvSpPr>
            <p:spPr bwMode="auto">
              <a:xfrm flipH="1">
                <a:off x="8167744" y="3160395"/>
                <a:ext cx="436026" cy="373580"/>
              </a:xfrm>
              <a:prstGeom prst="line">
                <a:avLst/>
              </a:prstGeom>
              <a:noFill/>
              <a:ln w="30163" cap="rnd">
                <a:solidFill>
                  <a:srgbClr val="FFFFFF"/>
                </a:solidFill>
                <a:prstDash val="solid"/>
                <a:rou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lstStyle/>
              <a:p>
                <a:endParaRPr lang="zh-CN" altLang="en-US"/>
              </a:p>
            </p:txBody>
          </p:sp>
          <p:sp>
            <p:nvSpPr>
              <p:cNvPr id="20" name="Freeform 217"/>
              <p:cNvSpPr/>
              <p:nvPr/>
            </p:nvSpPr>
            <p:spPr bwMode="auto">
              <a:xfrm>
                <a:off x="8541324" y="3160395"/>
                <a:ext cx="62446" cy="62446"/>
              </a:xfrm>
              <a:custGeom>
                <a:avLst/>
                <a:gdLst>
                  <a:gd name="T0" fmla="*/ 0 w 57"/>
                  <a:gd name="T1" fmla="*/ 0 h 57"/>
                  <a:gd name="T2" fmla="*/ 57 w 57"/>
                  <a:gd name="T3" fmla="*/ 0 h 57"/>
                  <a:gd name="T4" fmla="*/ 57 w 57"/>
                  <a:gd name="T5" fmla="*/ 57 h 57"/>
                </a:gdLst>
                <a:ahLst/>
                <a:cxnLst>
                  <a:cxn ang="0">
                    <a:pos x="T0" y="T1"/>
                  </a:cxn>
                  <a:cxn ang="0">
                    <a:pos x="T2" y="T3"/>
                  </a:cxn>
                  <a:cxn ang="0">
                    <a:pos x="T4" y="T5"/>
                  </a:cxn>
                </a:cxnLst>
                <a:rect l="0" t="0" r="r" b="b"/>
                <a:pathLst>
                  <a:path w="57" h="57">
                    <a:moveTo>
                      <a:pt x="0" y="0"/>
                    </a:moveTo>
                    <a:lnTo>
                      <a:pt x="57" y="0"/>
                    </a:lnTo>
                    <a:lnTo>
                      <a:pt x="57" y="57"/>
                    </a:lnTo>
                  </a:path>
                </a:pathLst>
              </a:custGeom>
              <a:noFill/>
              <a:ln w="30163" cap="rnd">
                <a:solidFill>
                  <a:srgbClr val="FFFFFF"/>
                </a:solidFill>
                <a:prstDash val="solid"/>
                <a:rou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zh-CN" altLang="en-US"/>
              </a:p>
            </p:txBody>
          </p:sp>
        </p:grpSp>
        <p:grpSp>
          <p:nvGrpSpPr>
            <p:cNvPr id="21" name="组合 20"/>
            <p:cNvGrpSpPr/>
            <p:nvPr/>
          </p:nvGrpSpPr>
          <p:grpSpPr>
            <a:xfrm>
              <a:off x="7117943" y="2354512"/>
              <a:ext cx="417070" cy="624685"/>
              <a:chOff x="658813" y="3189288"/>
              <a:chExt cx="360363" cy="539750"/>
            </a:xfrm>
            <a:effectLst>
              <a:outerShdw blurRad="63500" sx="102000" sy="102000" algn="ctr" rotWithShape="0">
                <a:prstClr val="black">
                  <a:alpha val="40000"/>
                </a:prstClr>
              </a:outerShdw>
            </a:effectLst>
          </p:grpSpPr>
          <p:sp>
            <p:nvSpPr>
              <p:cNvPr id="22" name="Freeform 35"/>
              <p:cNvSpPr/>
              <p:nvPr/>
            </p:nvSpPr>
            <p:spPr bwMode="auto">
              <a:xfrm>
                <a:off x="749300" y="3594100"/>
                <a:ext cx="179388" cy="134938"/>
              </a:xfrm>
              <a:custGeom>
                <a:avLst/>
                <a:gdLst>
                  <a:gd name="T0" fmla="*/ 0 w 64"/>
                  <a:gd name="T1" fmla="*/ 4 h 48"/>
                  <a:gd name="T2" fmla="*/ 0 w 64"/>
                  <a:gd name="T3" fmla="*/ 28 h 48"/>
                  <a:gd name="T4" fmla="*/ 4 w 64"/>
                  <a:gd name="T5" fmla="*/ 32 h 48"/>
                  <a:gd name="T6" fmla="*/ 8 w 64"/>
                  <a:gd name="T7" fmla="*/ 32 h 48"/>
                  <a:gd name="T8" fmla="*/ 8 w 64"/>
                  <a:gd name="T9" fmla="*/ 36 h 48"/>
                  <a:gd name="T10" fmla="*/ 20 w 64"/>
                  <a:gd name="T11" fmla="*/ 48 h 48"/>
                  <a:gd name="T12" fmla="*/ 44 w 64"/>
                  <a:gd name="T13" fmla="*/ 48 h 48"/>
                  <a:gd name="T14" fmla="*/ 56 w 64"/>
                  <a:gd name="T15" fmla="*/ 36 h 48"/>
                  <a:gd name="T16" fmla="*/ 56 w 64"/>
                  <a:gd name="T17" fmla="*/ 32 h 48"/>
                  <a:gd name="T18" fmla="*/ 60 w 64"/>
                  <a:gd name="T19" fmla="*/ 32 h 48"/>
                  <a:gd name="T20" fmla="*/ 64 w 64"/>
                  <a:gd name="T21" fmla="*/ 28 h 48"/>
                  <a:gd name="T22" fmla="*/ 64 w 64"/>
                  <a:gd name="T23" fmla="*/ 4 h 48"/>
                  <a:gd name="T24" fmla="*/ 64 w 64"/>
                  <a:gd name="T25" fmla="*/ 0 h 48"/>
                  <a:gd name="T26" fmla="*/ 0 w 64"/>
                  <a:gd name="T27" fmla="*/ 0 h 48"/>
                  <a:gd name="T28" fmla="*/ 0 w 64"/>
                  <a:gd name="T29" fmla="*/ 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4" h="48">
                    <a:moveTo>
                      <a:pt x="0" y="4"/>
                    </a:moveTo>
                    <a:cubicBezTo>
                      <a:pt x="0" y="28"/>
                      <a:pt x="0" y="28"/>
                      <a:pt x="0" y="28"/>
                    </a:cubicBezTo>
                    <a:cubicBezTo>
                      <a:pt x="0" y="30"/>
                      <a:pt x="2" y="32"/>
                      <a:pt x="4" y="32"/>
                    </a:cubicBezTo>
                    <a:cubicBezTo>
                      <a:pt x="8" y="32"/>
                      <a:pt x="8" y="32"/>
                      <a:pt x="8" y="32"/>
                    </a:cubicBezTo>
                    <a:cubicBezTo>
                      <a:pt x="8" y="36"/>
                      <a:pt x="8" y="36"/>
                      <a:pt x="8" y="36"/>
                    </a:cubicBezTo>
                    <a:cubicBezTo>
                      <a:pt x="8" y="42"/>
                      <a:pt x="14" y="48"/>
                      <a:pt x="20" y="48"/>
                    </a:cubicBezTo>
                    <a:cubicBezTo>
                      <a:pt x="44" y="48"/>
                      <a:pt x="44" y="48"/>
                      <a:pt x="44" y="48"/>
                    </a:cubicBezTo>
                    <a:cubicBezTo>
                      <a:pt x="51" y="48"/>
                      <a:pt x="56" y="42"/>
                      <a:pt x="56" y="36"/>
                    </a:cubicBezTo>
                    <a:cubicBezTo>
                      <a:pt x="56" y="32"/>
                      <a:pt x="56" y="32"/>
                      <a:pt x="56" y="32"/>
                    </a:cubicBezTo>
                    <a:cubicBezTo>
                      <a:pt x="60" y="32"/>
                      <a:pt x="60" y="32"/>
                      <a:pt x="60" y="32"/>
                    </a:cubicBezTo>
                    <a:cubicBezTo>
                      <a:pt x="62" y="32"/>
                      <a:pt x="64" y="30"/>
                      <a:pt x="64" y="28"/>
                    </a:cubicBezTo>
                    <a:cubicBezTo>
                      <a:pt x="64" y="4"/>
                      <a:pt x="64" y="4"/>
                      <a:pt x="64" y="4"/>
                    </a:cubicBezTo>
                    <a:cubicBezTo>
                      <a:pt x="64" y="3"/>
                      <a:pt x="64" y="1"/>
                      <a:pt x="64" y="0"/>
                    </a:cubicBezTo>
                    <a:cubicBezTo>
                      <a:pt x="0" y="0"/>
                      <a:pt x="0" y="0"/>
                      <a:pt x="0" y="0"/>
                    </a:cubicBezTo>
                    <a:cubicBezTo>
                      <a:pt x="0" y="1"/>
                      <a:pt x="0" y="3"/>
                      <a:pt x="0" y="4"/>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 name="Freeform 36"/>
              <p:cNvSpPr>
                <a:spLocks noEditPoints="1"/>
              </p:cNvSpPr>
              <p:nvPr/>
            </p:nvSpPr>
            <p:spPr bwMode="auto">
              <a:xfrm>
                <a:off x="658813" y="3189288"/>
                <a:ext cx="360363" cy="382588"/>
              </a:xfrm>
              <a:custGeom>
                <a:avLst/>
                <a:gdLst>
                  <a:gd name="T0" fmla="*/ 64 w 128"/>
                  <a:gd name="T1" fmla="*/ 0 h 136"/>
                  <a:gd name="T2" fmla="*/ 0 w 128"/>
                  <a:gd name="T3" fmla="*/ 64 h 136"/>
                  <a:gd name="T4" fmla="*/ 19 w 128"/>
                  <a:gd name="T5" fmla="*/ 115 h 136"/>
                  <a:gd name="T6" fmla="*/ 30 w 128"/>
                  <a:gd name="T7" fmla="*/ 136 h 136"/>
                  <a:gd name="T8" fmla="*/ 99 w 128"/>
                  <a:gd name="T9" fmla="*/ 136 h 136"/>
                  <a:gd name="T10" fmla="*/ 110 w 128"/>
                  <a:gd name="T11" fmla="*/ 115 h 136"/>
                  <a:gd name="T12" fmla="*/ 128 w 128"/>
                  <a:gd name="T13" fmla="*/ 64 h 136"/>
                  <a:gd name="T14" fmla="*/ 64 w 128"/>
                  <a:gd name="T15" fmla="*/ 0 h 136"/>
                  <a:gd name="T16" fmla="*/ 61 w 128"/>
                  <a:gd name="T17" fmla="*/ 32 h 136"/>
                  <a:gd name="T18" fmla="*/ 32 w 128"/>
                  <a:gd name="T19" fmla="*/ 64 h 136"/>
                  <a:gd name="T20" fmla="*/ 45 w 128"/>
                  <a:gd name="T21" fmla="*/ 94 h 136"/>
                  <a:gd name="T22" fmla="*/ 48 w 128"/>
                  <a:gd name="T23" fmla="*/ 98 h 136"/>
                  <a:gd name="T24" fmla="*/ 46 w 128"/>
                  <a:gd name="T25" fmla="*/ 104 h 136"/>
                  <a:gd name="T26" fmla="*/ 44 w 128"/>
                  <a:gd name="T27" fmla="*/ 104 h 136"/>
                  <a:gd name="T28" fmla="*/ 41 w 128"/>
                  <a:gd name="T29" fmla="*/ 102 h 136"/>
                  <a:gd name="T30" fmla="*/ 38 w 128"/>
                  <a:gd name="T31" fmla="*/ 98 h 136"/>
                  <a:gd name="T32" fmla="*/ 24 w 128"/>
                  <a:gd name="T33" fmla="*/ 64 h 136"/>
                  <a:gd name="T34" fmla="*/ 60 w 128"/>
                  <a:gd name="T35" fmla="*/ 24 h 136"/>
                  <a:gd name="T36" fmla="*/ 64 w 128"/>
                  <a:gd name="T37" fmla="*/ 28 h 136"/>
                  <a:gd name="T38" fmla="*/ 61 w 128"/>
                  <a:gd name="T39" fmla="*/ 32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8" h="136">
                    <a:moveTo>
                      <a:pt x="64" y="0"/>
                    </a:moveTo>
                    <a:cubicBezTo>
                      <a:pt x="29" y="0"/>
                      <a:pt x="0" y="29"/>
                      <a:pt x="0" y="64"/>
                    </a:cubicBezTo>
                    <a:cubicBezTo>
                      <a:pt x="0" y="83"/>
                      <a:pt x="10" y="100"/>
                      <a:pt x="19" y="115"/>
                    </a:cubicBezTo>
                    <a:cubicBezTo>
                      <a:pt x="23" y="122"/>
                      <a:pt x="27" y="129"/>
                      <a:pt x="30" y="136"/>
                    </a:cubicBezTo>
                    <a:cubicBezTo>
                      <a:pt x="99" y="136"/>
                      <a:pt x="99" y="136"/>
                      <a:pt x="99" y="136"/>
                    </a:cubicBezTo>
                    <a:cubicBezTo>
                      <a:pt x="101" y="129"/>
                      <a:pt x="105" y="122"/>
                      <a:pt x="110" y="115"/>
                    </a:cubicBezTo>
                    <a:cubicBezTo>
                      <a:pt x="118" y="100"/>
                      <a:pt x="128" y="83"/>
                      <a:pt x="128" y="64"/>
                    </a:cubicBezTo>
                    <a:cubicBezTo>
                      <a:pt x="128" y="29"/>
                      <a:pt x="99" y="0"/>
                      <a:pt x="64" y="0"/>
                    </a:cubicBezTo>
                    <a:close/>
                    <a:moveTo>
                      <a:pt x="61" y="32"/>
                    </a:moveTo>
                    <a:cubicBezTo>
                      <a:pt x="44" y="34"/>
                      <a:pt x="32" y="47"/>
                      <a:pt x="32" y="64"/>
                    </a:cubicBezTo>
                    <a:cubicBezTo>
                      <a:pt x="32" y="72"/>
                      <a:pt x="39" y="84"/>
                      <a:pt x="45" y="94"/>
                    </a:cubicBezTo>
                    <a:cubicBezTo>
                      <a:pt x="46" y="95"/>
                      <a:pt x="47" y="97"/>
                      <a:pt x="48" y="98"/>
                    </a:cubicBezTo>
                    <a:cubicBezTo>
                      <a:pt x="49" y="100"/>
                      <a:pt x="48" y="102"/>
                      <a:pt x="46" y="104"/>
                    </a:cubicBezTo>
                    <a:cubicBezTo>
                      <a:pt x="45" y="104"/>
                      <a:pt x="45" y="104"/>
                      <a:pt x="44" y="104"/>
                    </a:cubicBezTo>
                    <a:cubicBezTo>
                      <a:pt x="43" y="104"/>
                      <a:pt x="41" y="103"/>
                      <a:pt x="41" y="102"/>
                    </a:cubicBezTo>
                    <a:cubicBezTo>
                      <a:pt x="40" y="101"/>
                      <a:pt x="39" y="99"/>
                      <a:pt x="38" y="98"/>
                    </a:cubicBezTo>
                    <a:cubicBezTo>
                      <a:pt x="32" y="87"/>
                      <a:pt x="24" y="74"/>
                      <a:pt x="24" y="64"/>
                    </a:cubicBezTo>
                    <a:cubicBezTo>
                      <a:pt x="24" y="43"/>
                      <a:pt x="39" y="26"/>
                      <a:pt x="60" y="24"/>
                    </a:cubicBezTo>
                    <a:cubicBezTo>
                      <a:pt x="62" y="24"/>
                      <a:pt x="64" y="25"/>
                      <a:pt x="64" y="28"/>
                    </a:cubicBezTo>
                    <a:cubicBezTo>
                      <a:pt x="64" y="30"/>
                      <a:pt x="63" y="32"/>
                      <a:pt x="61" y="32"/>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24" name="任意多边形 23"/>
            <p:cNvSpPr/>
            <p:nvPr/>
          </p:nvSpPr>
          <p:spPr>
            <a:xfrm rot="2700000">
              <a:off x="6912308" y="3857675"/>
              <a:ext cx="577671" cy="577671"/>
            </a:xfrm>
            <a:custGeom>
              <a:avLst/>
              <a:gdLst>
                <a:gd name="connsiteX0" fmla="*/ 704234 w 1072230"/>
                <a:gd name="connsiteY0" fmla="*/ 548838 h 1072230"/>
                <a:gd name="connsiteX1" fmla="*/ 693389 w 1072230"/>
                <a:gd name="connsiteY1" fmla="*/ 602554 h 1072230"/>
                <a:gd name="connsiteX2" fmla="*/ 602554 w 1072230"/>
                <a:gd name="connsiteY2" fmla="*/ 693389 h 1072230"/>
                <a:gd name="connsiteX3" fmla="*/ 568998 w 1072230"/>
                <a:gd name="connsiteY3" fmla="*/ 700164 h 1072230"/>
                <a:gd name="connsiteX4" fmla="*/ 568998 w 1072230"/>
                <a:gd name="connsiteY4" fmla="*/ 879092 h 1072230"/>
                <a:gd name="connsiteX5" fmla="*/ 598094 w 1072230"/>
                <a:gd name="connsiteY5" fmla="*/ 876524 h 1072230"/>
                <a:gd name="connsiteX6" fmla="*/ 879131 w 1072230"/>
                <a:gd name="connsiteY6" fmla="*/ 602427 h 1072230"/>
                <a:gd name="connsiteX7" fmla="*/ 884533 w 1072230"/>
                <a:gd name="connsiteY7" fmla="*/ 548838 h 1072230"/>
                <a:gd name="connsiteX8" fmla="*/ 187697 w 1072230"/>
                <a:gd name="connsiteY8" fmla="*/ 548838 h 1072230"/>
                <a:gd name="connsiteX9" fmla="*/ 193099 w 1072230"/>
                <a:gd name="connsiteY9" fmla="*/ 602427 h 1072230"/>
                <a:gd name="connsiteX10" fmla="*/ 474136 w 1072230"/>
                <a:gd name="connsiteY10" fmla="*/ 876524 h 1072230"/>
                <a:gd name="connsiteX11" fmla="*/ 509616 w 1072230"/>
                <a:gd name="connsiteY11" fmla="*/ 879655 h 1072230"/>
                <a:gd name="connsiteX12" fmla="*/ 509616 w 1072230"/>
                <a:gd name="connsiteY12" fmla="*/ 701453 h 1072230"/>
                <a:gd name="connsiteX13" fmla="*/ 469676 w 1072230"/>
                <a:gd name="connsiteY13" fmla="*/ 693389 h 1072230"/>
                <a:gd name="connsiteX14" fmla="*/ 378841 w 1072230"/>
                <a:gd name="connsiteY14" fmla="*/ 602554 h 1072230"/>
                <a:gd name="connsiteX15" fmla="*/ 367996 w 1072230"/>
                <a:gd name="connsiteY15" fmla="*/ 548838 h 1072230"/>
                <a:gd name="connsiteX16" fmla="*/ 536115 w 1072230"/>
                <a:gd name="connsiteY16" fmla="*/ 450771 h 1072230"/>
                <a:gd name="connsiteX17" fmla="*/ 450771 w 1072230"/>
                <a:gd name="connsiteY17" fmla="*/ 536115 h 1072230"/>
                <a:gd name="connsiteX18" fmla="*/ 536115 w 1072230"/>
                <a:gd name="connsiteY18" fmla="*/ 621459 h 1072230"/>
                <a:gd name="connsiteX19" fmla="*/ 621459 w 1072230"/>
                <a:gd name="connsiteY19" fmla="*/ 536115 h 1072230"/>
                <a:gd name="connsiteX20" fmla="*/ 536115 w 1072230"/>
                <a:gd name="connsiteY20" fmla="*/ 450771 h 1072230"/>
                <a:gd name="connsiteX21" fmla="*/ 568998 w 1072230"/>
                <a:gd name="connsiteY21" fmla="*/ 185050 h 1072230"/>
                <a:gd name="connsiteX22" fmla="*/ 568998 w 1072230"/>
                <a:gd name="connsiteY22" fmla="*/ 372066 h 1072230"/>
                <a:gd name="connsiteX23" fmla="*/ 602554 w 1072230"/>
                <a:gd name="connsiteY23" fmla="*/ 378841 h 1072230"/>
                <a:gd name="connsiteX24" fmla="*/ 693389 w 1072230"/>
                <a:gd name="connsiteY24" fmla="*/ 469676 h 1072230"/>
                <a:gd name="connsiteX25" fmla="*/ 697383 w 1072230"/>
                <a:gd name="connsiteY25" fmla="*/ 489456 h 1072230"/>
                <a:gd name="connsiteX26" fmla="*/ 882502 w 1072230"/>
                <a:gd name="connsiteY26" fmla="*/ 489456 h 1072230"/>
                <a:gd name="connsiteX27" fmla="*/ 880775 w 1072230"/>
                <a:gd name="connsiteY27" fmla="*/ 469885 h 1072230"/>
                <a:gd name="connsiteX28" fmla="*/ 606678 w 1072230"/>
                <a:gd name="connsiteY28" fmla="*/ 188848 h 1072230"/>
                <a:gd name="connsiteX29" fmla="*/ 509616 w 1072230"/>
                <a:gd name="connsiteY29" fmla="*/ 184073 h 1072230"/>
                <a:gd name="connsiteX30" fmla="*/ 474136 w 1072230"/>
                <a:gd name="connsiteY30" fmla="*/ 187204 h 1072230"/>
                <a:gd name="connsiteX31" fmla="*/ 193099 w 1072230"/>
                <a:gd name="connsiteY31" fmla="*/ 461301 h 1072230"/>
                <a:gd name="connsiteX32" fmla="*/ 190261 w 1072230"/>
                <a:gd name="connsiteY32" fmla="*/ 489456 h 1072230"/>
                <a:gd name="connsiteX33" fmla="*/ 374847 w 1072230"/>
                <a:gd name="connsiteY33" fmla="*/ 489456 h 1072230"/>
                <a:gd name="connsiteX34" fmla="*/ 378841 w 1072230"/>
                <a:gd name="connsiteY34" fmla="*/ 469676 h 1072230"/>
                <a:gd name="connsiteX35" fmla="*/ 469676 w 1072230"/>
                <a:gd name="connsiteY35" fmla="*/ 378841 h 1072230"/>
                <a:gd name="connsiteX36" fmla="*/ 509616 w 1072230"/>
                <a:gd name="connsiteY36" fmla="*/ 370777 h 1072230"/>
                <a:gd name="connsiteX37" fmla="*/ 536115 w 1072230"/>
                <a:gd name="connsiteY37" fmla="*/ 0 h 1072230"/>
                <a:gd name="connsiteX38" fmla="*/ 560453 w 1072230"/>
                <a:gd name="connsiteY38" fmla="*/ 2453 h 1072230"/>
                <a:gd name="connsiteX39" fmla="*/ 594600 w 1072230"/>
                <a:gd name="connsiteY39" fmla="*/ 91894 h 1072230"/>
                <a:gd name="connsiteX40" fmla="*/ 651562 w 1072230"/>
                <a:gd name="connsiteY40" fmla="*/ 13189 h 1072230"/>
                <a:gd name="connsiteX41" fmla="*/ 697807 w 1072230"/>
                <a:gd name="connsiteY41" fmla="*/ 27545 h 1072230"/>
                <a:gd name="connsiteX42" fmla="*/ 707577 w 1072230"/>
                <a:gd name="connsiteY42" fmla="*/ 122165 h 1072230"/>
                <a:gd name="connsiteX43" fmla="*/ 781521 w 1072230"/>
                <a:gd name="connsiteY43" fmla="*/ 62065 h 1072230"/>
                <a:gd name="connsiteX44" fmla="*/ 824168 w 1072230"/>
                <a:gd name="connsiteY44" fmla="*/ 85213 h 1072230"/>
                <a:gd name="connsiteX45" fmla="*/ 808874 w 1072230"/>
                <a:gd name="connsiteY45" fmla="*/ 180650 h 1072230"/>
                <a:gd name="connsiteX46" fmla="*/ 896385 w 1072230"/>
                <a:gd name="connsiteY46" fmla="*/ 141496 h 1072230"/>
                <a:gd name="connsiteX47" fmla="*/ 915206 w 1072230"/>
                <a:gd name="connsiteY47" fmla="*/ 157025 h 1072230"/>
                <a:gd name="connsiteX48" fmla="*/ 930734 w 1072230"/>
                <a:gd name="connsiteY48" fmla="*/ 175845 h 1072230"/>
                <a:gd name="connsiteX49" fmla="*/ 891580 w 1072230"/>
                <a:gd name="connsiteY49" fmla="*/ 263356 h 1072230"/>
                <a:gd name="connsiteX50" fmla="*/ 987017 w 1072230"/>
                <a:gd name="connsiteY50" fmla="*/ 248062 h 1072230"/>
                <a:gd name="connsiteX51" fmla="*/ 1010166 w 1072230"/>
                <a:gd name="connsiteY51" fmla="*/ 290710 h 1072230"/>
                <a:gd name="connsiteX52" fmla="*/ 950065 w 1072230"/>
                <a:gd name="connsiteY52" fmla="*/ 364653 h 1072230"/>
                <a:gd name="connsiteX53" fmla="*/ 1044685 w 1072230"/>
                <a:gd name="connsiteY53" fmla="*/ 374423 h 1072230"/>
                <a:gd name="connsiteX54" fmla="*/ 1059041 w 1072230"/>
                <a:gd name="connsiteY54" fmla="*/ 420668 h 1072230"/>
                <a:gd name="connsiteX55" fmla="*/ 980336 w 1072230"/>
                <a:gd name="connsiteY55" fmla="*/ 477630 h 1072230"/>
                <a:gd name="connsiteX56" fmla="*/ 1069777 w 1072230"/>
                <a:gd name="connsiteY56" fmla="*/ 511777 h 1072230"/>
                <a:gd name="connsiteX57" fmla="*/ 1072230 w 1072230"/>
                <a:gd name="connsiteY57" fmla="*/ 536115 h 1072230"/>
                <a:gd name="connsiteX58" fmla="*/ 1069777 w 1072230"/>
                <a:gd name="connsiteY58" fmla="*/ 560453 h 1072230"/>
                <a:gd name="connsiteX59" fmla="*/ 980336 w 1072230"/>
                <a:gd name="connsiteY59" fmla="*/ 594600 h 1072230"/>
                <a:gd name="connsiteX60" fmla="*/ 1059041 w 1072230"/>
                <a:gd name="connsiteY60" fmla="*/ 651562 h 1072230"/>
                <a:gd name="connsiteX61" fmla="*/ 1044685 w 1072230"/>
                <a:gd name="connsiteY61" fmla="*/ 697807 h 1072230"/>
                <a:gd name="connsiteX62" fmla="*/ 950065 w 1072230"/>
                <a:gd name="connsiteY62" fmla="*/ 707577 h 1072230"/>
                <a:gd name="connsiteX63" fmla="*/ 1010166 w 1072230"/>
                <a:gd name="connsiteY63" fmla="*/ 781521 h 1072230"/>
                <a:gd name="connsiteX64" fmla="*/ 987017 w 1072230"/>
                <a:gd name="connsiteY64" fmla="*/ 824168 h 1072230"/>
                <a:gd name="connsiteX65" fmla="*/ 891580 w 1072230"/>
                <a:gd name="connsiteY65" fmla="*/ 808874 h 1072230"/>
                <a:gd name="connsiteX66" fmla="*/ 930734 w 1072230"/>
                <a:gd name="connsiteY66" fmla="*/ 896385 h 1072230"/>
                <a:gd name="connsiteX67" fmla="*/ 915206 w 1072230"/>
                <a:gd name="connsiteY67" fmla="*/ 915206 h 1072230"/>
                <a:gd name="connsiteX68" fmla="*/ 896385 w 1072230"/>
                <a:gd name="connsiteY68" fmla="*/ 930734 h 1072230"/>
                <a:gd name="connsiteX69" fmla="*/ 808874 w 1072230"/>
                <a:gd name="connsiteY69" fmla="*/ 891580 h 1072230"/>
                <a:gd name="connsiteX70" fmla="*/ 824168 w 1072230"/>
                <a:gd name="connsiteY70" fmla="*/ 987017 h 1072230"/>
                <a:gd name="connsiteX71" fmla="*/ 781520 w 1072230"/>
                <a:gd name="connsiteY71" fmla="*/ 1010166 h 1072230"/>
                <a:gd name="connsiteX72" fmla="*/ 707577 w 1072230"/>
                <a:gd name="connsiteY72" fmla="*/ 950065 h 1072230"/>
                <a:gd name="connsiteX73" fmla="*/ 697807 w 1072230"/>
                <a:gd name="connsiteY73" fmla="*/ 1044685 h 1072230"/>
                <a:gd name="connsiteX74" fmla="*/ 651562 w 1072230"/>
                <a:gd name="connsiteY74" fmla="*/ 1059041 h 1072230"/>
                <a:gd name="connsiteX75" fmla="*/ 594600 w 1072230"/>
                <a:gd name="connsiteY75" fmla="*/ 980336 h 1072230"/>
                <a:gd name="connsiteX76" fmla="*/ 560453 w 1072230"/>
                <a:gd name="connsiteY76" fmla="*/ 1069777 h 1072230"/>
                <a:gd name="connsiteX77" fmla="*/ 536115 w 1072230"/>
                <a:gd name="connsiteY77" fmla="*/ 1072230 h 1072230"/>
                <a:gd name="connsiteX78" fmla="*/ 511777 w 1072230"/>
                <a:gd name="connsiteY78" fmla="*/ 1069777 h 1072230"/>
                <a:gd name="connsiteX79" fmla="*/ 477630 w 1072230"/>
                <a:gd name="connsiteY79" fmla="*/ 980336 h 1072230"/>
                <a:gd name="connsiteX80" fmla="*/ 420668 w 1072230"/>
                <a:gd name="connsiteY80" fmla="*/ 1059041 h 1072230"/>
                <a:gd name="connsiteX81" fmla="*/ 374423 w 1072230"/>
                <a:gd name="connsiteY81" fmla="*/ 1044685 h 1072230"/>
                <a:gd name="connsiteX82" fmla="*/ 364653 w 1072230"/>
                <a:gd name="connsiteY82" fmla="*/ 950065 h 1072230"/>
                <a:gd name="connsiteX83" fmla="*/ 290710 w 1072230"/>
                <a:gd name="connsiteY83" fmla="*/ 1010166 h 1072230"/>
                <a:gd name="connsiteX84" fmla="*/ 248062 w 1072230"/>
                <a:gd name="connsiteY84" fmla="*/ 987017 h 1072230"/>
                <a:gd name="connsiteX85" fmla="*/ 263356 w 1072230"/>
                <a:gd name="connsiteY85" fmla="*/ 891580 h 1072230"/>
                <a:gd name="connsiteX86" fmla="*/ 175845 w 1072230"/>
                <a:gd name="connsiteY86" fmla="*/ 930734 h 1072230"/>
                <a:gd name="connsiteX87" fmla="*/ 157025 w 1072230"/>
                <a:gd name="connsiteY87" fmla="*/ 915206 h 1072230"/>
                <a:gd name="connsiteX88" fmla="*/ 141496 w 1072230"/>
                <a:gd name="connsiteY88" fmla="*/ 896385 h 1072230"/>
                <a:gd name="connsiteX89" fmla="*/ 180650 w 1072230"/>
                <a:gd name="connsiteY89" fmla="*/ 808874 h 1072230"/>
                <a:gd name="connsiteX90" fmla="*/ 85213 w 1072230"/>
                <a:gd name="connsiteY90" fmla="*/ 824168 h 1072230"/>
                <a:gd name="connsiteX91" fmla="*/ 62065 w 1072230"/>
                <a:gd name="connsiteY91" fmla="*/ 781521 h 1072230"/>
                <a:gd name="connsiteX92" fmla="*/ 122165 w 1072230"/>
                <a:gd name="connsiteY92" fmla="*/ 707577 h 1072230"/>
                <a:gd name="connsiteX93" fmla="*/ 27545 w 1072230"/>
                <a:gd name="connsiteY93" fmla="*/ 697807 h 1072230"/>
                <a:gd name="connsiteX94" fmla="*/ 13189 w 1072230"/>
                <a:gd name="connsiteY94" fmla="*/ 651562 h 1072230"/>
                <a:gd name="connsiteX95" fmla="*/ 91894 w 1072230"/>
                <a:gd name="connsiteY95" fmla="*/ 594600 h 1072230"/>
                <a:gd name="connsiteX96" fmla="*/ 2453 w 1072230"/>
                <a:gd name="connsiteY96" fmla="*/ 560453 h 1072230"/>
                <a:gd name="connsiteX97" fmla="*/ 0 w 1072230"/>
                <a:gd name="connsiteY97" fmla="*/ 536115 h 1072230"/>
                <a:gd name="connsiteX98" fmla="*/ 2453 w 1072230"/>
                <a:gd name="connsiteY98" fmla="*/ 511777 h 1072230"/>
                <a:gd name="connsiteX99" fmla="*/ 91894 w 1072230"/>
                <a:gd name="connsiteY99" fmla="*/ 477630 h 1072230"/>
                <a:gd name="connsiteX100" fmla="*/ 13189 w 1072230"/>
                <a:gd name="connsiteY100" fmla="*/ 420668 h 1072230"/>
                <a:gd name="connsiteX101" fmla="*/ 27545 w 1072230"/>
                <a:gd name="connsiteY101" fmla="*/ 374423 h 1072230"/>
                <a:gd name="connsiteX102" fmla="*/ 122165 w 1072230"/>
                <a:gd name="connsiteY102" fmla="*/ 364653 h 1072230"/>
                <a:gd name="connsiteX103" fmla="*/ 62065 w 1072230"/>
                <a:gd name="connsiteY103" fmla="*/ 290710 h 1072230"/>
                <a:gd name="connsiteX104" fmla="*/ 85213 w 1072230"/>
                <a:gd name="connsiteY104" fmla="*/ 248062 h 1072230"/>
                <a:gd name="connsiteX105" fmla="*/ 180650 w 1072230"/>
                <a:gd name="connsiteY105" fmla="*/ 263356 h 1072230"/>
                <a:gd name="connsiteX106" fmla="*/ 141496 w 1072230"/>
                <a:gd name="connsiteY106" fmla="*/ 175845 h 1072230"/>
                <a:gd name="connsiteX107" fmla="*/ 157025 w 1072230"/>
                <a:gd name="connsiteY107" fmla="*/ 157025 h 1072230"/>
                <a:gd name="connsiteX108" fmla="*/ 175845 w 1072230"/>
                <a:gd name="connsiteY108" fmla="*/ 141496 h 1072230"/>
                <a:gd name="connsiteX109" fmla="*/ 263356 w 1072230"/>
                <a:gd name="connsiteY109" fmla="*/ 180650 h 1072230"/>
                <a:gd name="connsiteX110" fmla="*/ 248062 w 1072230"/>
                <a:gd name="connsiteY110" fmla="*/ 85213 h 1072230"/>
                <a:gd name="connsiteX111" fmla="*/ 290710 w 1072230"/>
                <a:gd name="connsiteY111" fmla="*/ 62065 h 1072230"/>
                <a:gd name="connsiteX112" fmla="*/ 364653 w 1072230"/>
                <a:gd name="connsiteY112" fmla="*/ 122165 h 1072230"/>
                <a:gd name="connsiteX113" fmla="*/ 374423 w 1072230"/>
                <a:gd name="connsiteY113" fmla="*/ 27545 h 1072230"/>
                <a:gd name="connsiteX114" fmla="*/ 420668 w 1072230"/>
                <a:gd name="connsiteY114" fmla="*/ 13189 h 1072230"/>
                <a:gd name="connsiteX115" fmla="*/ 477630 w 1072230"/>
                <a:gd name="connsiteY115" fmla="*/ 91894 h 1072230"/>
                <a:gd name="connsiteX116" fmla="*/ 511777 w 1072230"/>
                <a:gd name="connsiteY116" fmla="*/ 2453 h 1072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Lst>
              <a:rect l="l" t="t" r="r" b="b"/>
              <a:pathLst>
                <a:path w="1072230" h="1072230">
                  <a:moveTo>
                    <a:pt x="704234" y="548838"/>
                  </a:moveTo>
                  <a:lnTo>
                    <a:pt x="693389" y="602554"/>
                  </a:lnTo>
                  <a:cubicBezTo>
                    <a:pt x="676115" y="643396"/>
                    <a:pt x="643396" y="676115"/>
                    <a:pt x="602554" y="693389"/>
                  </a:cubicBezTo>
                  <a:lnTo>
                    <a:pt x="568998" y="700164"/>
                  </a:lnTo>
                  <a:lnTo>
                    <a:pt x="568998" y="879092"/>
                  </a:lnTo>
                  <a:lnTo>
                    <a:pt x="598094" y="876524"/>
                  </a:lnTo>
                  <a:cubicBezTo>
                    <a:pt x="738911" y="851371"/>
                    <a:pt x="850563" y="742032"/>
                    <a:pt x="879131" y="602427"/>
                  </a:cubicBezTo>
                  <a:lnTo>
                    <a:pt x="884533" y="548838"/>
                  </a:lnTo>
                  <a:close/>
                  <a:moveTo>
                    <a:pt x="187697" y="548838"/>
                  </a:moveTo>
                  <a:lnTo>
                    <a:pt x="193099" y="602427"/>
                  </a:lnTo>
                  <a:cubicBezTo>
                    <a:pt x="221667" y="742032"/>
                    <a:pt x="333319" y="851371"/>
                    <a:pt x="474136" y="876524"/>
                  </a:cubicBezTo>
                  <a:lnTo>
                    <a:pt x="509616" y="879655"/>
                  </a:lnTo>
                  <a:lnTo>
                    <a:pt x="509616" y="701453"/>
                  </a:lnTo>
                  <a:lnTo>
                    <a:pt x="469676" y="693389"/>
                  </a:lnTo>
                  <a:cubicBezTo>
                    <a:pt x="428834" y="676115"/>
                    <a:pt x="396115" y="643396"/>
                    <a:pt x="378841" y="602554"/>
                  </a:cubicBezTo>
                  <a:lnTo>
                    <a:pt x="367996" y="548838"/>
                  </a:lnTo>
                  <a:close/>
                  <a:moveTo>
                    <a:pt x="536115" y="450771"/>
                  </a:moveTo>
                  <a:cubicBezTo>
                    <a:pt x="488981" y="450771"/>
                    <a:pt x="450771" y="488981"/>
                    <a:pt x="450771" y="536115"/>
                  </a:cubicBezTo>
                  <a:cubicBezTo>
                    <a:pt x="450771" y="583249"/>
                    <a:pt x="488981" y="621459"/>
                    <a:pt x="536115" y="621459"/>
                  </a:cubicBezTo>
                  <a:cubicBezTo>
                    <a:pt x="583249" y="621459"/>
                    <a:pt x="621459" y="583249"/>
                    <a:pt x="621459" y="536115"/>
                  </a:cubicBezTo>
                  <a:cubicBezTo>
                    <a:pt x="621459" y="488981"/>
                    <a:pt x="583249" y="450771"/>
                    <a:pt x="536115" y="450771"/>
                  </a:cubicBezTo>
                  <a:close/>
                  <a:moveTo>
                    <a:pt x="568998" y="185050"/>
                  </a:moveTo>
                  <a:lnTo>
                    <a:pt x="568998" y="372066"/>
                  </a:lnTo>
                  <a:lnTo>
                    <a:pt x="602554" y="378841"/>
                  </a:lnTo>
                  <a:cubicBezTo>
                    <a:pt x="643396" y="396115"/>
                    <a:pt x="676115" y="428834"/>
                    <a:pt x="693389" y="469676"/>
                  </a:cubicBezTo>
                  <a:lnTo>
                    <a:pt x="697383" y="489456"/>
                  </a:lnTo>
                  <a:lnTo>
                    <a:pt x="882502" y="489456"/>
                  </a:lnTo>
                  <a:lnTo>
                    <a:pt x="880775" y="469885"/>
                  </a:lnTo>
                  <a:cubicBezTo>
                    <a:pt x="855622" y="329068"/>
                    <a:pt x="746282" y="217416"/>
                    <a:pt x="606678" y="188848"/>
                  </a:cubicBezTo>
                  <a:close/>
                  <a:moveTo>
                    <a:pt x="509616" y="184073"/>
                  </a:moveTo>
                  <a:lnTo>
                    <a:pt x="474136" y="187204"/>
                  </a:lnTo>
                  <a:cubicBezTo>
                    <a:pt x="333319" y="212357"/>
                    <a:pt x="221667" y="321696"/>
                    <a:pt x="193099" y="461301"/>
                  </a:cubicBezTo>
                  <a:lnTo>
                    <a:pt x="190261" y="489456"/>
                  </a:lnTo>
                  <a:lnTo>
                    <a:pt x="374847" y="489456"/>
                  </a:lnTo>
                  <a:lnTo>
                    <a:pt x="378841" y="469676"/>
                  </a:lnTo>
                  <a:cubicBezTo>
                    <a:pt x="396115" y="428834"/>
                    <a:pt x="428834" y="396115"/>
                    <a:pt x="469676" y="378841"/>
                  </a:cubicBezTo>
                  <a:lnTo>
                    <a:pt x="509616" y="370777"/>
                  </a:lnTo>
                  <a:close/>
                  <a:moveTo>
                    <a:pt x="536115" y="0"/>
                  </a:moveTo>
                  <a:lnTo>
                    <a:pt x="560453" y="2453"/>
                  </a:lnTo>
                  <a:lnTo>
                    <a:pt x="594600" y="91894"/>
                  </a:lnTo>
                  <a:lnTo>
                    <a:pt x="651562" y="13189"/>
                  </a:lnTo>
                  <a:lnTo>
                    <a:pt x="697807" y="27545"/>
                  </a:lnTo>
                  <a:lnTo>
                    <a:pt x="707577" y="122165"/>
                  </a:lnTo>
                  <a:lnTo>
                    <a:pt x="781521" y="62065"/>
                  </a:lnTo>
                  <a:lnTo>
                    <a:pt x="824168" y="85213"/>
                  </a:lnTo>
                  <a:lnTo>
                    <a:pt x="808874" y="180650"/>
                  </a:lnTo>
                  <a:lnTo>
                    <a:pt x="896385" y="141496"/>
                  </a:lnTo>
                  <a:lnTo>
                    <a:pt x="915206" y="157025"/>
                  </a:lnTo>
                  <a:lnTo>
                    <a:pt x="930734" y="175845"/>
                  </a:lnTo>
                  <a:lnTo>
                    <a:pt x="891580" y="263356"/>
                  </a:lnTo>
                  <a:lnTo>
                    <a:pt x="987017" y="248062"/>
                  </a:lnTo>
                  <a:lnTo>
                    <a:pt x="1010166" y="290710"/>
                  </a:lnTo>
                  <a:lnTo>
                    <a:pt x="950065" y="364653"/>
                  </a:lnTo>
                  <a:lnTo>
                    <a:pt x="1044685" y="374423"/>
                  </a:lnTo>
                  <a:lnTo>
                    <a:pt x="1059041" y="420668"/>
                  </a:lnTo>
                  <a:lnTo>
                    <a:pt x="980336" y="477630"/>
                  </a:lnTo>
                  <a:lnTo>
                    <a:pt x="1069777" y="511777"/>
                  </a:lnTo>
                  <a:lnTo>
                    <a:pt x="1072230" y="536115"/>
                  </a:lnTo>
                  <a:lnTo>
                    <a:pt x="1069777" y="560453"/>
                  </a:lnTo>
                  <a:lnTo>
                    <a:pt x="980336" y="594600"/>
                  </a:lnTo>
                  <a:lnTo>
                    <a:pt x="1059041" y="651562"/>
                  </a:lnTo>
                  <a:lnTo>
                    <a:pt x="1044685" y="697807"/>
                  </a:lnTo>
                  <a:lnTo>
                    <a:pt x="950065" y="707577"/>
                  </a:lnTo>
                  <a:lnTo>
                    <a:pt x="1010166" y="781521"/>
                  </a:lnTo>
                  <a:lnTo>
                    <a:pt x="987017" y="824168"/>
                  </a:lnTo>
                  <a:lnTo>
                    <a:pt x="891580" y="808874"/>
                  </a:lnTo>
                  <a:lnTo>
                    <a:pt x="930734" y="896385"/>
                  </a:lnTo>
                  <a:lnTo>
                    <a:pt x="915206" y="915206"/>
                  </a:lnTo>
                  <a:lnTo>
                    <a:pt x="896385" y="930734"/>
                  </a:lnTo>
                  <a:lnTo>
                    <a:pt x="808874" y="891580"/>
                  </a:lnTo>
                  <a:lnTo>
                    <a:pt x="824168" y="987017"/>
                  </a:lnTo>
                  <a:lnTo>
                    <a:pt x="781520" y="1010166"/>
                  </a:lnTo>
                  <a:lnTo>
                    <a:pt x="707577" y="950065"/>
                  </a:lnTo>
                  <a:lnTo>
                    <a:pt x="697807" y="1044685"/>
                  </a:lnTo>
                  <a:lnTo>
                    <a:pt x="651562" y="1059041"/>
                  </a:lnTo>
                  <a:lnTo>
                    <a:pt x="594600" y="980336"/>
                  </a:lnTo>
                  <a:lnTo>
                    <a:pt x="560453" y="1069777"/>
                  </a:lnTo>
                  <a:lnTo>
                    <a:pt x="536115" y="1072230"/>
                  </a:lnTo>
                  <a:lnTo>
                    <a:pt x="511777" y="1069777"/>
                  </a:lnTo>
                  <a:lnTo>
                    <a:pt x="477630" y="980336"/>
                  </a:lnTo>
                  <a:lnTo>
                    <a:pt x="420668" y="1059041"/>
                  </a:lnTo>
                  <a:lnTo>
                    <a:pt x="374423" y="1044685"/>
                  </a:lnTo>
                  <a:lnTo>
                    <a:pt x="364653" y="950065"/>
                  </a:lnTo>
                  <a:lnTo>
                    <a:pt x="290710" y="1010166"/>
                  </a:lnTo>
                  <a:lnTo>
                    <a:pt x="248062" y="987017"/>
                  </a:lnTo>
                  <a:lnTo>
                    <a:pt x="263356" y="891580"/>
                  </a:lnTo>
                  <a:lnTo>
                    <a:pt x="175845" y="930734"/>
                  </a:lnTo>
                  <a:lnTo>
                    <a:pt x="157025" y="915206"/>
                  </a:lnTo>
                  <a:lnTo>
                    <a:pt x="141496" y="896385"/>
                  </a:lnTo>
                  <a:lnTo>
                    <a:pt x="180650" y="808874"/>
                  </a:lnTo>
                  <a:lnTo>
                    <a:pt x="85213" y="824168"/>
                  </a:lnTo>
                  <a:lnTo>
                    <a:pt x="62065" y="781521"/>
                  </a:lnTo>
                  <a:lnTo>
                    <a:pt x="122165" y="707577"/>
                  </a:lnTo>
                  <a:lnTo>
                    <a:pt x="27545" y="697807"/>
                  </a:lnTo>
                  <a:lnTo>
                    <a:pt x="13189" y="651562"/>
                  </a:lnTo>
                  <a:lnTo>
                    <a:pt x="91894" y="594600"/>
                  </a:lnTo>
                  <a:lnTo>
                    <a:pt x="2453" y="560453"/>
                  </a:lnTo>
                  <a:lnTo>
                    <a:pt x="0" y="536115"/>
                  </a:lnTo>
                  <a:lnTo>
                    <a:pt x="2453" y="511777"/>
                  </a:lnTo>
                  <a:lnTo>
                    <a:pt x="91894" y="477630"/>
                  </a:lnTo>
                  <a:lnTo>
                    <a:pt x="13189" y="420668"/>
                  </a:lnTo>
                  <a:lnTo>
                    <a:pt x="27545" y="374423"/>
                  </a:lnTo>
                  <a:lnTo>
                    <a:pt x="122165" y="364653"/>
                  </a:lnTo>
                  <a:lnTo>
                    <a:pt x="62065" y="290710"/>
                  </a:lnTo>
                  <a:lnTo>
                    <a:pt x="85213" y="248062"/>
                  </a:lnTo>
                  <a:lnTo>
                    <a:pt x="180650" y="263356"/>
                  </a:lnTo>
                  <a:lnTo>
                    <a:pt x="141496" y="175845"/>
                  </a:lnTo>
                  <a:lnTo>
                    <a:pt x="157025" y="157025"/>
                  </a:lnTo>
                  <a:lnTo>
                    <a:pt x="175845" y="141496"/>
                  </a:lnTo>
                  <a:lnTo>
                    <a:pt x="263356" y="180650"/>
                  </a:lnTo>
                  <a:lnTo>
                    <a:pt x="248062" y="85213"/>
                  </a:lnTo>
                  <a:lnTo>
                    <a:pt x="290710" y="62065"/>
                  </a:lnTo>
                  <a:lnTo>
                    <a:pt x="364653" y="122165"/>
                  </a:lnTo>
                  <a:lnTo>
                    <a:pt x="374423" y="27545"/>
                  </a:lnTo>
                  <a:lnTo>
                    <a:pt x="420668" y="13189"/>
                  </a:lnTo>
                  <a:lnTo>
                    <a:pt x="477630" y="91894"/>
                  </a:lnTo>
                  <a:lnTo>
                    <a:pt x="511777" y="2453"/>
                  </a:lnTo>
                  <a:close/>
                </a:path>
              </a:pathLst>
            </a:cu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30" name="组合 29"/>
            <p:cNvGrpSpPr/>
            <p:nvPr/>
          </p:nvGrpSpPr>
          <p:grpSpPr>
            <a:xfrm>
              <a:off x="4397167" y="5426877"/>
              <a:ext cx="439072" cy="426528"/>
              <a:chOff x="6796375" y="5745283"/>
              <a:chExt cx="555625" cy="539750"/>
            </a:xfrm>
            <a:effectLst>
              <a:outerShdw blurRad="63500" sx="102000" sy="102000" algn="ctr" rotWithShape="0">
                <a:prstClr val="black">
                  <a:alpha val="40000"/>
                </a:prstClr>
              </a:outerShdw>
            </a:effectLst>
          </p:grpSpPr>
          <p:sp>
            <p:nvSpPr>
              <p:cNvPr id="31" name="Freeform 31"/>
              <p:cNvSpPr/>
              <p:nvPr/>
            </p:nvSpPr>
            <p:spPr bwMode="auto">
              <a:xfrm>
                <a:off x="7051962" y="6015158"/>
                <a:ext cx="44450" cy="46038"/>
              </a:xfrm>
              <a:custGeom>
                <a:avLst/>
                <a:gdLst>
                  <a:gd name="T0" fmla="*/ 8 w 16"/>
                  <a:gd name="T1" fmla="*/ 0 h 16"/>
                  <a:gd name="T2" fmla="*/ 2 w 16"/>
                  <a:gd name="T3" fmla="*/ 2 h 16"/>
                  <a:gd name="T4" fmla="*/ 0 w 16"/>
                  <a:gd name="T5" fmla="*/ 8 h 16"/>
                  <a:gd name="T6" fmla="*/ 8 w 16"/>
                  <a:gd name="T7" fmla="*/ 16 h 16"/>
                  <a:gd name="T8" fmla="*/ 14 w 16"/>
                  <a:gd name="T9" fmla="*/ 14 h 16"/>
                  <a:gd name="T10" fmla="*/ 16 w 16"/>
                  <a:gd name="T11" fmla="*/ 8 h 16"/>
                  <a:gd name="T12" fmla="*/ 8 w 16"/>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16" h="16">
                    <a:moveTo>
                      <a:pt x="8" y="0"/>
                    </a:moveTo>
                    <a:cubicBezTo>
                      <a:pt x="6" y="0"/>
                      <a:pt x="4" y="1"/>
                      <a:pt x="2" y="2"/>
                    </a:cubicBezTo>
                    <a:cubicBezTo>
                      <a:pt x="1" y="4"/>
                      <a:pt x="0" y="6"/>
                      <a:pt x="0" y="8"/>
                    </a:cubicBezTo>
                    <a:cubicBezTo>
                      <a:pt x="0" y="12"/>
                      <a:pt x="4" y="16"/>
                      <a:pt x="8" y="16"/>
                    </a:cubicBezTo>
                    <a:cubicBezTo>
                      <a:pt x="10" y="16"/>
                      <a:pt x="12" y="15"/>
                      <a:pt x="14" y="14"/>
                    </a:cubicBezTo>
                    <a:cubicBezTo>
                      <a:pt x="15" y="12"/>
                      <a:pt x="16" y="10"/>
                      <a:pt x="16" y="8"/>
                    </a:cubicBezTo>
                    <a:cubicBezTo>
                      <a:pt x="16" y="3"/>
                      <a:pt x="13" y="0"/>
                      <a:pt x="8"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 name="Freeform 32"/>
              <p:cNvSpPr>
                <a:spLocks noEditPoints="1"/>
              </p:cNvSpPr>
              <p:nvPr/>
            </p:nvSpPr>
            <p:spPr bwMode="auto">
              <a:xfrm>
                <a:off x="6796375" y="5745283"/>
                <a:ext cx="555625" cy="539750"/>
              </a:xfrm>
              <a:custGeom>
                <a:avLst/>
                <a:gdLst>
                  <a:gd name="T0" fmla="*/ 187 w 198"/>
                  <a:gd name="T1" fmla="*/ 104 h 192"/>
                  <a:gd name="T2" fmla="*/ 168 w 198"/>
                  <a:gd name="T3" fmla="*/ 33 h 192"/>
                  <a:gd name="T4" fmla="*/ 184 w 198"/>
                  <a:gd name="T5" fmla="*/ 48 h 192"/>
                  <a:gd name="T6" fmla="*/ 187 w 198"/>
                  <a:gd name="T7" fmla="*/ 8 h 192"/>
                  <a:gd name="T8" fmla="*/ 148 w 198"/>
                  <a:gd name="T9" fmla="*/ 8 h 192"/>
                  <a:gd name="T10" fmla="*/ 162 w 198"/>
                  <a:gd name="T11" fmla="*/ 27 h 192"/>
                  <a:gd name="T12" fmla="*/ 99 w 198"/>
                  <a:gd name="T13" fmla="*/ 16 h 192"/>
                  <a:gd name="T14" fmla="*/ 36 w 198"/>
                  <a:gd name="T15" fmla="*/ 27 h 192"/>
                  <a:gd name="T16" fmla="*/ 50 w 198"/>
                  <a:gd name="T17" fmla="*/ 8 h 192"/>
                  <a:gd name="T18" fmla="*/ 11 w 198"/>
                  <a:gd name="T19" fmla="*/ 8 h 192"/>
                  <a:gd name="T20" fmla="*/ 14 w 198"/>
                  <a:gd name="T21" fmla="*/ 48 h 192"/>
                  <a:gd name="T22" fmla="*/ 31 w 198"/>
                  <a:gd name="T23" fmla="*/ 33 h 192"/>
                  <a:gd name="T24" fmla="*/ 11 w 198"/>
                  <a:gd name="T25" fmla="*/ 104 h 192"/>
                  <a:gd name="T26" fmla="*/ 49 w 198"/>
                  <a:gd name="T27" fmla="*/ 176 h 192"/>
                  <a:gd name="T28" fmla="*/ 36 w 198"/>
                  <a:gd name="T29" fmla="*/ 190 h 192"/>
                  <a:gd name="T30" fmla="*/ 42 w 198"/>
                  <a:gd name="T31" fmla="*/ 191 h 192"/>
                  <a:gd name="T32" fmla="*/ 56 w 198"/>
                  <a:gd name="T33" fmla="*/ 180 h 192"/>
                  <a:gd name="T34" fmla="*/ 142 w 198"/>
                  <a:gd name="T35" fmla="*/ 180 h 192"/>
                  <a:gd name="T36" fmla="*/ 157 w 198"/>
                  <a:gd name="T37" fmla="*/ 191 h 192"/>
                  <a:gd name="T38" fmla="*/ 162 w 198"/>
                  <a:gd name="T39" fmla="*/ 190 h 192"/>
                  <a:gd name="T40" fmla="*/ 150 w 198"/>
                  <a:gd name="T41" fmla="*/ 176 h 192"/>
                  <a:gd name="T42" fmla="*/ 65 w 198"/>
                  <a:gd name="T43" fmla="*/ 49 h 192"/>
                  <a:gd name="T44" fmla="*/ 103 w 198"/>
                  <a:gd name="T45" fmla="*/ 44 h 192"/>
                  <a:gd name="T46" fmla="*/ 99 w 198"/>
                  <a:gd name="T47" fmla="*/ 64 h 192"/>
                  <a:gd name="T48" fmla="*/ 95 w 198"/>
                  <a:gd name="T49" fmla="*/ 48 h 192"/>
                  <a:gd name="T50" fmla="*/ 67 w 198"/>
                  <a:gd name="T51" fmla="*/ 56 h 192"/>
                  <a:gd name="T52" fmla="*/ 65 w 198"/>
                  <a:gd name="T53" fmla="*/ 49 h 192"/>
                  <a:gd name="T54" fmla="*/ 119 w 198"/>
                  <a:gd name="T55" fmla="*/ 128 h 192"/>
                  <a:gd name="T56" fmla="*/ 107 w 198"/>
                  <a:gd name="T57" fmla="*/ 118 h 192"/>
                  <a:gd name="T58" fmla="*/ 83 w 198"/>
                  <a:gd name="T59" fmla="*/ 104 h 192"/>
                  <a:gd name="T60" fmla="*/ 52 w 198"/>
                  <a:gd name="T61" fmla="*/ 63 h 192"/>
                  <a:gd name="T62" fmla="*/ 58 w 198"/>
                  <a:gd name="T63" fmla="*/ 57 h 192"/>
                  <a:gd name="T64" fmla="*/ 99 w 198"/>
                  <a:gd name="T65" fmla="*/ 88 h 192"/>
                  <a:gd name="T66" fmla="*/ 113 w 198"/>
                  <a:gd name="T67" fmla="*/ 112 h 192"/>
                  <a:gd name="T68" fmla="*/ 122 w 198"/>
                  <a:gd name="T69" fmla="*/ 127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98" h="192">
                    <a:moveTo>
                      <a:pt x="150" y="176"/>
                    </a:moveTo>
                    <a:cubicBezTo>
                      <a:pt x="172" y="160"/>
                      <a:pt x="187" y="134"/>
                      <a:pt x="187" y="104"/>
                    </a:cubicBezTo>
                    <a:cubicBezTo>
                      <a:pt x="187" y="79"/>
                      <a:pt x="177" y="57"/>
                      <a:pt x="160" y="41"/>
                    </a:cubicBezTo>
                    <a:cubicBezTo>
                      <a:pt x="168" y="33"/>
                      <a:pt x="168" y="33"/>
                      <a:pt x="168" y="33"/>
                    </a:cubicBezTo>
                    <a:cubicBezTo>
                      <a:pt x="181" y="47"/>
                      <a:pt x="181" y="47"/>
                      <a:pt x="181" y="47"/>
                    </a:cubicBezTo>
                    <a:cubicBezTo>
                      <a:pt x="182" y="47"/>
                      <a:pt x="183" y="48"/>
                      <a:pt x="184" y="48"/>
                    </a:cubicBezTo>
                    <a:cubicBezTo>
                      <a:pt x="185" y="48"/>
                      <a:pt x="186" y="47"/>
                      <a:pt x="187" y="47"/>
                    </a:cubicBezTo>
                    <a:cubicBezTo>
                      <a:pt x="198" y="36"/>
                      <a:pt x="198" y="19"/>
                      <a:pt x="187" y="8"/>
                    </a:cubicBezTo>
                    <a:cubicBezTo>
                      <a:pt x="182" y="3"/>
                      <a:pt x="175" y="0"/>
                      <a:pt x="168" y="0"/>
                    </a:cubicBezTo>
                    <a:cubicBezTo>
                      <a:pt x="160" y="0"/>
                      <a:pt x="153" y="3"/>
                      <a:pt x="148" y="8"/>
                    </a:cubicBezTo>
                    <a:cubicBezTo>
                      <a:pt x="147" y="9"/>
                      <a:pt x="147" y="12"/>
                      <a:pt x="148" y="14"/>
                    </a:cubicBezTo>
                    <a:cubicBezTo>
                      <a:pt x="162" y="27"/>
                      <a:pt x="162" y="27"/>
                      <a:pt x="162" y="27"/>
                    </a:cubicBezTo>
                    <a:cubicBezTo>
                      <a:pt x="154" y="35"/>
                      <a:pt x="154" y="35"/>
                      <a:pt x="154" y="35"/>
                    </a:cubicBezTo>
                    <a:cubicBezTo>
                      <a:pt x="139" y="23"/>
                      <a:pt x="120" y="16"/>
                      <a:pt x="99" y="16"/>
                    </a:cubicBezTo>
                    <a:cubicBezTo>
                      <a:pt x="78" y="16"/>
                      <a:pt x="59" y="23"/>
                      <a:pt x="44" y="35"/>
                    </a:cubicBezTo>
                    <a:cubicBezTo>
                      <a:pt x="36" y="27"/>
                      <a:pt x="36" y="27"/>
                      <a:pt x="36" y="27"/>
                    </a:cubicBezTo>
                    <a:cubicBezTo>
                      <a:pt x="50" y="14"/>
                      <a:pt x="50" y="14"/>
                      <a:pt x="50" y="14"/>
                    </a:cubicBezTo>
                    <a:cubicBezTo>
                      <a:pt x="52" y="12"/>
                      <a:pt x="52" y="9"/>
                      <a:pt x="50" y="8"/>
                    </a:cubicBezTo>
                    <a:cubicBezTo>
                      <a:pt x="45" y="3"/>
                      <a:pt x="38" y="0"/>
                      <a:pt x="31" y="0"/>
                    </a:cubicBezTo>
                    <a:cubicBezTo>
                      <a:pt x="23" y="0"/>
                      <a:pt x="16" y="3"/>
                      <a:pt x="11" y="8"/>
                    </a:cubicBezTo>
                    <a:cubicBezTo>
                      <a:pt x="0" y="19"/>
                      <a:pt x="0" y="36"/>
                      <a:pt x="11" y="47"/>
                    </a:cubicBezTo>
                    <a:cubicBezTo>
                      <a:pt x="12" y="47"/>
                      <a:pt x="13" y="48"/>
                      <a:pt x="14" y="48"/>
                    </a:cubicBezTo>
                    <a:cubicBezTo>
                      <a:pt x="15" y="48"/>
                      <a:pt x="16" y="47"/>
                      <a:pt x="17" y="47"/>
                    </a:cubicBezTo>
                    <a:cubicBezTo>
                      <a:pt x="31" y="33"/>
                      <a:pt x="31" y="33"/>
                      <a:pt x="31" y="33"/>
                    </a:cubicBezTo>
                    <a:cubicBezTo>
                      <a:pt x="38" y="41"/>
                      <a:pt x="38" y="41"/>
                      <a:pt x="38" y="41"/>
                    </a:cubicBezTo>
                    <a:cubicBezTo>
                      <a:pt x="21" y="57"/>
                      <a:pt x="11" y="79"/>
                      <a:pt x="11" y="104"/>
                    </a:cubicBezTo>
                    <a:cubicBezTo>
                      <a:pt x="11" y="134"/>
                      <a:pt x="26" y="160"/>
                      <a:pt x="49" y="176"/>
                    </a:cubicBezTo>
                    <a:cubicBezTo>
                      <a:pt x="49" y="176"/>
                      <a:pt x="49" y="176"/>
                      <a:pt x="49" y="176"/>
                    </a:cubicBezTo>
                    <a:cubicBezTo>
                      <a:pt x="37" y="185"/>
                      <a:pt x="37" y="185"/>
                      <a:pt x="37" y="185"/>
                    </a:cubicBezTo>
                    <a:cubicBezTo>
                      <a:pt x="35" y="186"/>
                      <a:pt x="35" y="188"/>
                      <a:pt x="36" y="190"/>
                    </a:cubicBezTo>
                    <a:cubicBezTo>
                      <a:pt x="37" y="191"/>
                      <a:pt x="38" y="192"/>
                      <a:pt x="39" y="192"/>
                    </a:cubicBezTo>
                    <a:cubicBezTo>
                      <a:pt x="40" y="192"/>
                      <a:pt x="41" y="192"/>
                      <a:pt x="42" y="191"/>
                    </a:cubicBezTo>
                    <a:cubicBezTo>
                      <a:pt x="56" y="180"/>
                      <a:pt x="56" y="180"/>
                      <a:pt x="56" y="180"/>
                    </a:cubicBezTo>
                    <a:cubicBezTo>
                      <a:pt x="56" y="180"/>
                      <a:pt x="56" y="180"/>
                      <a:pt x="56" y="180"/>
                    </a:cubicBezTo>
                    <a:cubicBezTo>
                      <a:pt x="69" y="188"/>
                      <a:pt x="83" y="192"/>
                      <a:pt x="99" y="192"/>
                    </a:cubicBezTo>
                    <a:cubicBezTo>
                      <a:pt x="115" y="192"/>
                      <a:pt x="130" y="188"/>
                      <a:pt x="142" y="180"/>
                    </a:cubicBezTo>
                    <a:cubicBezTo>
                      <a:pt x="142" y="180"/>
                      <a:pt x="142" y="180"/>
                      <a:pt x="142" y="180"/>
                    </a:cubicBezTo>
                    <a:cubicBezTo>
                      <a:pt x="157" y="191"/>
                      <a:pt x="157" y="191"/>
                      <a:pt x="157" y="191"/>
                    </a:cubicBezTo>
                    <a:cubicBezTo>
                      <a:pt x="157" y="192"/>
                      <a:pt x="158" y="192"/>
                      <a:pt x="159" y="192"/>
                    </a:cubicBezTo>
                    <a:cubicBezTo>
                      <a:pt x="160" y="192"/>
                      <a:pt x="162" y="191"/>
                      <a:pt x="162" y="190"/>
                    </a:cubicBezTo>
                    <a:cubicBezTo>
                      <a:pt x="164" y="188"/>
                      <a:pt x="163" y="186"/>
                      <a:pt x="162" y="185"/>
                    </a:cubicBezTo>
                    <a:cubicBezTo>
                      <a:pt x="150" y="176"/>
                      <a:pt x="150" y="176"/>
                      <a:pt x="150" y="176"/>
                    </a:cubicBezTo>
                    <a:cubicBezTo>
                      <a:pt x="150" y="176"/>
                      <a:pt x="150" y="176"/>
                      <a:pt x="150" y="176"/>
                    </a:cubicBezTo>
                    <a:close/>
                    <a:moveTo>
                      <a:pt x="65" y="49"/>
                    </a:moveTo>
                    <a:cubicBezTo>
                      <a:pt x="74" y="43"/>
                      <a:pt x="85" y="40"/>
                      <a:pt x="99" y="40"/>
                    </a:cubicBezTo>
                    <a:cubicBezTo>
                      <a:pt x="101" y="40"/>
                      <a:pt x="103" y="42"/>
                      <a:pt x="103" y="44"/>
                    </a:cubicBezTo>
                    <a:cubicBezTo>
                      <a:pt x="103" y="60"/>
                      <a:pt x="103" y="60"/>
                      <a:pt x="103" y="60"/>
                    </a:cubicBezTo>
                    <a:cubicBezTo>
                      <a:pt x="103" y="62"/>
                      <a:pt x="101" y="64"/>
                      <a:pt x="99" y="64"/>
                    </a:cubicBezTo>
                    <a:cubicBezTo>
                      <a:pt x="97" y="64"/>
                      <a:pt x="95" y="62"/>
                      <a:pt x="95" y="60"/>
                    </a:cubicBezTo>
                    <a:cubicBezTo>
                      <a:pt x="95" y="48"/>
                      <a:pt x="95" y="48"/>
                      <a:pt x="95" y="48"/>
                    </a:cubicBezTo>
                    <a:cubicBezTo>
                      <a:pt x="85" y="48"/>
                      <a:pt x="76" y="51"/>
                      <a:pt x="69" y="55"/>
                    </a:cubicBezTo>
                    <a:cubicBezTo>
                      <a:pt x="69" y="56"/>
                      <a:pt x="68" y="56"/>
                      <a:pt x="67" y="56"/>
                    </a:cubicBezTo>
                    <a:cubicBezTo>
                      <a:pt x="66" y="56"/>
                      <a:pt x="65" y="55"/>
                      <a:pt x="64" y="54"/>
                    </a:cubicBezTo>
                    <a:cubicBezTo>
                      <a:pt x="63" y="52"/>
                      <a:pt x="63" y="50"/>
                      <a:pt x="65" y="49"/>
                    </a:cubicBezTo>
                    <a:close/>
                    <a:moveTo>
                      <a:pt x="122" y="127"/>
                    </a:moveTo>
                    <a:cubicBezTo>
                      <a:pt x="121" y="127"/>
                      <a:pt x="120" y="128"/>
                      <a:pt x="119" y="128"/>
                    </a:cubicBezTo>
                    <a:cubicBezTo>
                      <a:pt x="118" y="128"/>
                      <a:pt x="117" y="127"/>
                      <a:pt x="116" y="127"/>
                    </a:cubicBezTo>
                    <a:cubicBezTo>
                      <a:pt x="107" y="118"/>
                      <a:pt x="107" y="118"/>
                      <a:pt x="107" y="118"/>
                    </a:cubicBezTo>
                    <a:cubicBezTo>
                      <a:pt x="105" y="119"/>
                      <a:pt x="102" y="120"/>
                      <a:pt x="99" y="120"/>
                    </a:cubicBezTo>
                    <a:cubicBezTo>
                      <a:pt x="90" y="120"/>
                      <a:pt x="83" y="113"/>
                      <a:pt x="83" y="104"/>
                    </a:cubicBezTo>
                    <a:cubicBezTo>
                      <a:pt x="83" y="101"/>
                      <a:pt x="84" y="98"/>
                      <a:pt x="85" y="96"/>
                    </a:cubicBezTo>
                    <a:cubicBezTo>
                      <a:pt x="52" y="63"/>
                      <a:pt x="52" y="63"/>
                      <a:pt x="52" y="63"/>
                    </a:cubicBezTo>
                    <a:cubicBezTo>
                      <a:pt x="51" y="61"/>
                      <a:pt x="51" y="59"/>
                      <a:pt x="52" y="57"/>
                    </a:cubicBezTo>
                    <a:cubicBezTo>
                      <a:pt x="54" y="55"/>
                      <a:pt x="56" y="55"/>
                      <a:pt x="58" y="57"/>
                    </a:cubicBezTo>
                    <a:cubicBezTo>
                      <a:pt x="91" y="90"/>
                      <a:pt x="91" y="90"/>
                      <a:pt x="91" y="90"/>
                    </a:cubicBezTo>
                    <a:cubicBezTo>
                      <a:pt x="93" y="89"/>
                      <a:pt x="96" y="88"/>
                      <a:pt x="99" y="88"/>
                    </a:cubicBezTo>
                    <a:cubicBezTo>
                      <a:pt x="108" y="88"/>
                      <a:pt x="115" y="95"/>
                      <a:pt x="115" y="104"/>
                    </a:cubicBezTo>
                    <a:cubicBezTo>
                      <a:pt x="115" y="107"/>
                      <a:pt x="114" y="110"/>
                      <a:pt x="113" y="112"/>
                    </a:cubicBezTo>
                    <a:cubicBezTo>
                      <a:pt x="122" y="121"/>
                      <a:pt x="122" y="121"/>
                      <a:pt x="122" y="121"/>
                    </a:cubicBezTo>
                    <a:cubicBezTo>
                      <a:pt x="124" y="123"/>
                      <a:pt x="124" y="125"/>
                      <a:pt x="122" y="127"/>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cxnSp>
        <p:nvCxnSpPr>
          <p:cNvPr id="33" name="直接连接符 32"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CxnSpPr/>
          <p:nvPr/>
        </p:nvCxnSpPr>
        <p:spPr>
          <a:xfrm>
            <a:off x="3246637" y="1273629"/>
            <a:ext cx="5770860"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34" name="文本框 33"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txBox="1"/>
          <p:nvPr/>
        </p:nvSpPr>
        <p:spPr>
          <a:xfrm>
            <a:off x="4515045" y="542939"/>
            <a:ext cx="2300630" cy="523220"/>
          </a:xfrm>
          <a:prstGeom prst="rect">
            <a:avLst/>
          </a:prstGeom>
          <a:noFill/>
        </p:spPr>
        <p:txBody>
          <a:bodyPr wrap="none" rtlCol="0">
            <a:spAutoFit/>
          </a:bodyPr>
          <a:lstStyle/>
          <a:p>
            <a:r>
              <a:rPr lang="zh-CN" altLang="en-US" sz="2800" b="1" spc="500" dirty="0">
                <a:solidFill>
                  <a:schemeClr val="bg1">
                    <a:lumMod val="50000"/>
                  </a:schemeClr>
                </a:solidFill>
                <a:latin typeface="微软雅黑" panose="020B0503020204020204" pitchFamily="34" charset="-122"/>
                <a:ea typeface="微软雅黑" panose="020B0503020204020204" pitchFamily="34" charset="-122"/>
                <a:cs typeface="Arial" panose="020B0604020202020204" pitchFamily="34" charset="0"/>
              </a:rPr>
              <a:t>复习思考题</a:t>
            </a:r>
            <a:endParaRPr lang="en-US" altLang="zh-CN" sz="2800" b="1" spc="500" dirty="0">
              <a:solidFill>
                <a:schemeClr val="bg1">
                  <a:lumMod val="50000"/>
                </a:schemeClr>
              </a:solidFill>
              <a:latin typeface="微软雅黑" panose="020B0503020204020204" pitchFamily="34" charset="-122"/>
              <a:ea typeface="微软雅黑" panose="020B0503020204020204" pitchFamily="34" charset="-122"/>
              <a:cs typeface="Arial" panose="020B0604020202020204" pitchFamily="34" charset="0"/>
            </a:endParaRPr>
          </a:p>
        </p:txBody>
      </p:sp>
      <p:sp>
        <p:nvSpPr>
          <p:cNvPr id="35" name="椭圆 34"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flipH="1">
            <a:off x="2686180" y="813581"/>
            <a:ext cx="157493" cy="157493"/>
          </a:xfrm>
          <a:prstGeom prst="ellipse">
            <a:avLst/>
          </a:prstGeom>
          <a:solidFill>
            <a:srgbClr val="D06F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6" name="椭圆 35"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flipH="1">
            <a:off x="2686180" y="335956"/>
            <a:ext cx="321030" cy="321030"/>
          </a:xfrm>
          <a:prstGeom prst="ellipse">
            <a:avLst/>
          </a:prstGeom>
          <a:solidFill>
            <a:srgbClr val="966481"/>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7" name="椭圆 36"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flipH="1">
            <a:off x="2991678" y="806317"/>
            <a:ext cx="219803" cy="219803"/>
          </a:xfrm>
          <a:prstGeom prst="ellipse">
            <a:avLst/>
          </a:prstGeom>
          <a:solidFill>
            <a:srgbClr val="365B7C"/>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8" name="椭圆 37"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flipH="1">
            <a:off x="2031169" y="697840"/>
            <a:ext cx="164852" cy="164852"/>
          </a:xfrm>
          <a:prstGeom prst="ellipse">
            <a:avLst/>
          </a:prstGeom>
          <a:solidFill>
            <a:srgbClr val="F779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9" name="椭圆 38"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9354354" y="755438"/>
            <a:ext cx="157493" cy="157493"/>
          </a:xfrm>
          <a:prstGeom prst="ellipse">
            <a:avLst/>
          </a:prstGeom>
          <a:solidFill>
            <a:srgbClr val="D06F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0" name="椭圆 39"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9190817" y="277813"/>
            <a:ext cx="321030" cy="321030"/>
          </a:xfrm>
          <a:prstGeom prst="ellipse">
            <a:avLst/>
          </a:prstGeom>
          <a:solidFill>
            <a:srgbClr val="966481"/>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1" name="椭圆 40"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a:off x="8986546" y="748174"/>
            <a:ext cx="219803" cy="219803"/>
          </a:xfrm>
          <a:prstGeom prst="ellipse">
            <a:avLst/>
          </a:prstGeom>
          <a:solidFill>
            <a:srgbClr val="365B7C"/>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2" name="椭圆 41"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a:off x="10002006" y="639697"/>
            <a:ext cx="164852" cy="164852"/>
          </a:xfrm>
          <a:prstGeom prst="ellipse">
            <a:avLst/>
          </a:prstGeom>
          <a:solidFill>
            <a:srgbClr val="F779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6" name="Rectangle 42"/>
          <p:cNvSpPr/>
          <p:nvPr/>
        </p:nvSpPr>
        <p:spPr>
          <a:xfrm flipH="1">
            <a:off x="739940" y="2252879"/>
            <a:ext cx="2506696" cy="726318"/>
          </a:xfrm>
          <a:prstGeom prst="rect">
            <a:avLst/>
          </a:prstGeom>
          <a:noFill/>
          <a:ln w="12700" cap="flat" cmpd="sng" algn="ctr">
            <a:noFill/>
            <a:prstDash val="solid"/>
          </a:ln>
          <a:effectLst/>
        </p:spPr>
        <p:txBody>
          <a:bodyPr lIns="91440" tIns="0" rIns="91440" bIns="0" rtlCol="0" anchor="t"/>
          <a:lstStyle/>
          <a:p>
            <a:r>
              <a:rPr lang="en-US" altLang="zh-CN" sz="2400" dirty="0">
                <a:latin typeface="KaiTi" panose="02010609060101010101" pitchFamily="49" charset="-122"/>
                <a:ea typeface="KaiTi" panose="02010609060101010101" pitchFamily="49" charset="-122"/>
              </a:rPr>
              <a:t>1.</a:t>
            </a:r>
            <a:r>
              <a:rPr lang="zh-CN" altLang="en-US" sz="2400" dirty="0">
                <a:latin typeface="KaiTi" panose="02010609060101010101" pitchFamily="49" charset="-122"/>
                <a:ea typeface="KaiTi" panose="02010609060101010101" pitchFamily="49" charset="-122"/>
              </a:rPr>
              <a:t>简历审查的方式主要有哪些</a:t>
            </a:r>
            <a:r>
              <a:rPr lang="en-US" altLang="zh-CN" sz="2400" dirty="0">
                <a:latin typeface="KaiTi" panose="02010609060101010101" pitchFamily="49" charset="-122"/>
                <a:ea typeface="KaiTi" panose="02010609060101010101" pitchFamily="49" charset="-122"/>
              </a:rPr>
              <a:t>?</a:t>
            </a:r>
            <a:r>
              <a:rPr lang="zh-CN" altLang="en-US" sz="2400" dirty="0">
                <a:latin typeface="KaiTi" panose="02010609060101010101" pitchFamily="49" charset="-122"/>
                <a:ea typeface="KaiTi" panose="02010609060101010101" pitchFamily="49" charset="-122"/>
              </a:rPr>
              <a:t>这些审查方式的主要关注点在哪里</a:t>
            </a:r>
            <a:r>
              <a:rPr lang="en-US" altLang="zh-CN" sz="2400" dirty="0">
                <a:latin typeface="KaiTi" panose="02010609060101010101" pitchFamily="49" charset="-122"/>
                <a:ea typeface="KaiTi" panose="02010609060101010101" pitchFamily="49" charset="-122"/>
              </a:rPr>
              <a:t>?</a:t>
            </a:r>
          </a:p>
          <a:p>
            <a:endParaRPr lang="zh-CN" altLang="en-US" sz="2400" b="1" dirty="0">
              <a:solidFill>
                <a:schemeClr val="tx1">
                  <a:lumMod val="65000"/>
                  <a:lumOff val="35000"/>
                </a:schemeClr>
              </a:solidFill>
              <a:latin typeface="KaiTi" panose="02010609060101010101" pitchFamily="49" charset="-122"/>
              <a:ea typeface="KaiTi" panose="02010609060101010101" pitchFamily="49" charset="-122"/>
              <a:cs typeface="Arial" panose="020B0604020202020204" pitchFamily="34" charset="0"/>
            </a:endParaRPr>
          </a:p>
        </p:txBody>
      </p:sp>
      <p:sp>
        <p:nvSpPr>
          <p:cNvPr id="49" name="Rectangle 42"/>
          <p:cNvSpPr/>
          <p:nvPr/>
        </p:nvSpPr>
        <p:spPr>
          <a:xfrm flipH="1">
            <a:off x="739938" y="5069276"/>
            <a:ext cx="2422361" cy="655249"/>
          </a:xfrm>
          <a:prstGeom prst="rect">
            <a:avLst/>
          </a:prstGeom>
          <a:noFill/>
          <a:ln w="12700" cap="flat" cmpd="sng" algn="ctr">
            <a:noFill/>
            <a:prstDash val="solid"/>
          </a:ln>
          <a:effectLst/>
        </p:spPr>
        <p:txBody>
          <a:bodyPr lIns="91440" tIns="0" rIns="91440" bIns="0" rtlCol="0" anchor="t"/>
          <a:lstStyle/>
          <a:p>
            <a:r>
              <a:rPr lang="en-US" altLang="zh-CN" sz="2400" dirty="0">
                <a:latin typeface="KaiTi" panose="02010609060101010101" pitchFamily="49" charset="-122"/>
                <a:ea typeface="KaiTi" panose="02010609060101010101" pitchFamily="49" charset="-122"/>
              </a:rPr>
              <a:t>2.</a:t>
            </a:r>
            <a:r>
              <a:rPr lang="zh-CN" altLang="en-US" sz="2400" dirty="0">
                <a:latin typeface="KaiTi" panose="02010609060101010101" pitchFamily="49" charset="-122"/>
                <a:ea typeface="KaiTi" panose="02010609060101010101" pitchFamily="49" charset="-122"/>
              </a:rPr>
              <a:t>一般来说</a:t>
            </a:r>
            <a:r>
              <a:rPr lang="en-US" altLang="zh-CN" sz="2400" dirty="0">
                <a:latin typeface="KaiTi" panose="02010609060101010101" pitchFamily="49" charset="-122"/>
                <a:ea typeface="KaiTi" panose="02010609060101010101" pitchFamily="49" charset="-122"/>
              </a:rPr>
              <a:t>,</a:t>
            </a:r>
            <a:r>
              <a:rPr lang="zh-CN" altLang="en-US" sz="2400" dirty="0">
                <a:latin typeface="KaiTi" panose="02010609060101010101" pitchFamily="49" charset="-122"/>
                <a:ea typeface="KaiTi" panose="02010609060101010101" pitchFamily="49" charset="-122"/>
              </a:rPr>
              <a:t>简历审查的内容有哪些</a:t>
            </a:r>
            <a:r>
              <a:rPr lang="en-US" altLang="zh-CN" sz="2400" dirty="0">
                <a:latin typeface="KaiTi" panose="02010609060101010101" pitchFamily="49" charset="-122"/>
                <a:ea typeface="KaiTi" panose="02010609060101010101" pitchFamily="49" charset="-122"/>
              </a:rPr>
              <a:t>?</a:t>
            </a:r>
          </a:p>
          <a:p>
            <a:endParaRPr lang="zh-CN" altLang="en-US" sz="2400" b="1" dirty="0">
              <a:solidFill>
                <a:schemeClr val="tx1">
                  <a:lumMod val="65000"/>
                  <a:lumOff val="35000"/>
                </a:schemeClr>
              </a:solidFill>
              <a:latin typeface="KaiTi" panose="02010609060101010101" pitchFamily="49" charset="-122"/>
              <a:ea typeface="KaiTi" panose="02010609060101010101" pitchFamily="49" charset="-122"/>
              <a:cs typeface="Arial" panose="020B0604020202020204" pitchFamily="34" charset="0"/>
            </a:endParaRPr>
          </a:p>
        </p:txBody>
      </p:sp>
      <p:sp>
        <p:nvSpPr>
          <p:cNvPr id="52" name="Rectangle 42"/>
          <p:cNvSpPr/>
          <p:nvPr/>
        </p:nvSpPr>
        <p:spPr>
          <a:xfrm flipH="1">
            <a:off x="8405445" y="1940273"/>
            <a:ext cx="2785454" cy="391586"/>
          </a:xfrm>
          <a:prstGeom prst="rect">
            <a:avLst/>
          </a:prstGeom>
          <a:noFill/>
          <a:ln w="12700" cap="flat" cmpd="sng" algn="ctr">
            <a:noFill/>
            <a:prstDash val="solid"/>
          </a:ln>
          <a:effectLst/>
        </p:spPr>
        <p:txBody>
          <a:bodyPr lIns="91440" tIns="0" rIns="91440" bIns="0" rtlCol="0" anchor="t"/>
          <a:lstStyle/>
          <a:p>
            <a:r>
              <a:rPr lang="en-US" altLang="zh-CN" sz="2400" dirty="0">
                <a:latin typeface="KaiTi" panose="02010609060101010101" pitchFamily="49" charset="-122"/>
                <a:ea typeface="KaiTi" panose="02010609060101010101" pitchFamily="49" charset="-122"/>
              </a:rPr>
              <a:t>3.</a:t>
            </a:r>
            <a:r>
              <a:rPr lang="zh-CN" altLang="en-US" sz="2400" dirty="0">
                <a:latin typeface="KaiTi" panose="02010609060101010101" pitchFamily="49" charset="-122"/>
                <a:ea typeface="KaiTi" panose="02010609060101010101" pitchFamily="49" charset="-122"/>
              </a:rPr>
              <a:t>心理测验在人才选拔中的优缺点主要有哪些</a:t>
            </a:r>
            <a:r>
              <a:rPr lang="en-US" altLang="zh-CN" sz="2400" dirty="0">
                <a:latin typeface="KaiTi" panose="02010609060101010101" pitchFamily="49" charset="-122"/>
                <a:ea typeface="KaiTi" panose="02010609060101010101" pitchFamily="49" charset="-122"/>
              </a:rPr>
              <a:t>?</a:t>
            </a:r>
          </a:p>
          <a:p>
            <a:endParaRPr lang="zh-CN" altLang="en-US" sz="2400" b="1" dirty="0">
              <a:solidFill>
                <a:schemeClr val="tx1">
                  <a:lumMod val="65000"/>
                  <a:lumOff val="35000"/>
                </a:schemeClr>
              </a:solidFill>
              <a:latin typeface="KaiTi" panose="02010609060101010101" pitchFamily="49" charset="-122"/>
              <a:ea typeface="KaiTi" panose="02010609060101010101" pitchFamily="49" charset="-122"/>
              <a:cs typeface="Arial" panose="020B0604020202020204" pitchFamily="34" charset="0"/>
            </a:endParaRPr>
          </a:p>
        </p:txBody>
      </p:sp>
      <p:grpSp>
        <p:nvGrpSpPr>
          <p:cNvPr id="53" name="组合 52"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GrpSpPr/>
          <p:nvPr/>
        </p:nvGrpSpPr>
        <p:grpSpPr>
          <a:xfrm>
            <a:off x="8405445" y="3639255"/>
            <a:ext cx="3136101" cy="1493032"/>
            <a:chOff x="2245195" y="1341842"/>
            <a:chExt cx="3136101" cy="1493032"/>
          </a:xfrm>
        </p:grpSpPr>
        <p:sp>
          <p:nvSpPr>
            <p:cNvPr id="54" name="Rectangle 42"/>
            <p:cNvSpPr/>
            <p:nvPr/>
          </p:nvSpPr>
          <p:spPr>
            <a:xfrm flipH="1">
              <a:off x="2245195" y="1341842"/>
              <a:ext cx="3136101" cy="589653"/>
            </a:xfrm>
            <a:prstGeom prst="rect">
              <a:avLst/>
            </a:prstGeom>
            <a:noFill/>
            <a:ln w="12700" cap="flat" cmpd="sng" algn="ctr">
              <a:noFill/>
              <a:prstDash val="solid"/>
            </a:ln>
            <a:effectLst/>
          </p:spPr>
          <p:txBody>
            <a:bodyPr lIns="91440" tIns="0" rIns="91440" bIns="0" rtlCol="0" anchor="t"/>
            <a:lstStyle/>
            <a:p>
              <a:pPr>
                <a:defRPr/>
              </a:pPr>
              <a:r>
                <a:rPr lang="en-US" altLang="zh-CN" sz="2400" dirty="0">
                  <a:latin typeface="KaiTi" panose="02010609060101010101" pitchFamily="49" charset="-122"/>
                  <a:ea typeface="KaiTi" panose="02010609060101010101" pitchFamily="49" charset="-122"/>
                </a:rPr>
                <a:t>4.</a:t>
              </a:r>
              <a:r>
                <a:rPr lang="zh-CN" altLang="en-US" sz="2400" dirty="0">
                  <a:latin typeface="KaiTi" panose="02010609060101010101" pitchFamily="49" charset="-122"/>
                  <a:ea typeface="KaiTi" panose="02010609060101010101" pitchFamily="49" charset="-122"/>
                </a:rPr>
                <a:t>背景调查的内容主要有哪些</a:t>
              </a:r>
              <a:r>
                <a:rPr lang="en-US" altLang="zh-CN" sz="2400" dirty="0">
                  <a:latin typeface="KaiTi" panose="02010609060101010101" pitchFamily="49" charset="-122"/>
                  <a:ea typeface="KaiTi" panose="02010609060101010101" pitchFamily="49" charset="-122"/>
                </a:rPr>
                <a:t>?</a:t>
              </a:r>
              <a:r>
                <a:rPr lang="zh-CN" altLang="en-US" sz="2400" dirty="0">
                  <a:latin typeface="KaiTi" panose="02010609060101010101" pitchFamily="49" charset="-122"/>
                  <a:ea typeface="KaiTi" panose="02010609060101010101" pitchFamily="49" charset="-122"/>
                </a:rPr>
                <a:t>调查过程中应该注意哪些问题</a:t>
              </a:r>
              <a:r>
                <a:rPr lang="en-US" altLang="zh-CN" sz="2400" dirty="0">
                  <a:latin typeface="KaiTi" panose="02010609060101010101" pitchFamily="49" charset="-122"/>
                  <a:ea typeface="KaiTi" panose="02010609060101010101" pitchFamily="49" charset="-122"/>
                </a:rPr>
                <a:t>?</a:t>
              </a:r>
            </a:p>
            <a:p>
              <a:pPr>
                <a:defRPr/>
              </a:pPr>
              <a:r>
                <a:rPr lang="en-US" sz="2400" kern="0" dirty="0">
                  <a:solidFill>
                    <a:schemeClr val="tx1">
                      <a:lumMod val="65000"/>
                      <a:lumOff val="35000"/>
                    </a:schemeClr>
                  </a:solidFill>
                  <a:latin typeface="KaiTi" panose="02010609060101010101" pitchFamily="49" charset="-122"/>
                  <a:ea typeface="KaiTi" panose="02010609060101010101" pitchFamily="49" charset="-122"/>
                  <a:cs typeface="Arial" pitchFamily="34" charset="0"/>
                </a:rPr>
                <a:t>. </a:t>
              </a:r>
            </a:p>
          </p:txBody>
        </p:sp>
        <p:sp>
          <p:nvSpPr>
            <p:cNvPr id="55" name="Rectangle 42"/>
            <p:cNvSpPr/>
            <p:nvPr/>
          </p:nvSpPr>
          <p:spPr>
            <a:xfrm flipH="1">
              <a:off x="2478120" y="2605863"/>
              <a:ext cx="1850053" cy="229011"/>
            </a:xfrm>
            <a:prstGeom prst="rect">
              <a:avLst/>
            </a:prstGeom>
            <a:noFill/>
            <a:ln w="12700" cap="flat" cmpd="sng" algn="ctr">
              <a:noFill/>
              <a:prstDash val="solid"/>
            </a:ln>
            <a:effectLst/>
          </p:spPr>
          <p:txBody>
            <a:bodyPr lIns="91440" tIns="0" rIns="91440" bIns="0" rtlCol="0" anchor="t"/>
            <a:lstStyle/>
            <a:p>
              <a:endParaRPr lang="zh-CN" altLang="en-US" sz="2400" b="1" dirty="0">
                <a:solidFill>
                  <a:schemeClr val="tx1">
                    <a:lumMod val="65000"/>
                    <a:lumOff val="35000"/>
                  </a:schemeClr>
                </a:solidFill>
                <a:latin typeface="KaiTi" panose="02010609060101010101" pitchFamily="49" charset="-122"/>
                <a:ea typeface="KaiTi" panose="02010609060101010101" pitchFamily="49" charset="-122"/>
                <a:cs typeface="Arial" panose="020B0604020202020204" pitchFamily="34" charset="0"/>
              </a:endParaRPr>
            </a:p>
          </p:txBody>
        </p:sp>
      </p:grpSp>
      <p:sp>
        <p:nvSpPr>
          <p:cNvPr id="3" name="e7d195523061f1c0"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hidden="1"/>
          <p:cNvSpPr txBox="1"/>
          <p:nvPr/>
        </p:nvSpPr>
        <p:spPr>
          <a:xfrm>
            <a:off x="-355600" y="1803400"/>
            <a:ext cx="293927" cy="1016000"/>
          </a:xfrm>
          <a:prstGeom prst="rect">
            <a:avLst/>
          </a:prstGeom>
          <a:noFill/>
        </p:spPr>
        <p:txBody>
          <a:bodyPr vert="wordArtVert" rtlCol="0">
            <a:spAutoFit/>
          </a:bodyPr>
          <a:lstStyle/>
          <a:p>
            <a:r>
              <a:rPr lang="en-US" altLang="zh-CN" sz="100"/>
              <a:t>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a:t>
            </a:r>
            <a:endParaRPr lang="zh-CN" altLang="en-US" sz="100"/>
          </a:p>
        </p:txBody>
      </p:sp>
      <p:sp>
        <p:nvSpPr>
          <p:cNvPr id="4" name="矩形 3"/>
          <p:cNvSpPr/>
          <p:nvPr/>
        </p:nvSpPr>
        <p:spPr>
          <a:xfrm>
            <a:off x="8398820" y="5344990"/>
            <a:ext cx="3262432" cy="830997"/>
          </a:xfrm>
          <a:prstGeom prst="rect">
            <a:avLst/>
          </a:prstGeom>
        </p:spPr>
        <p:txBody>
          <a:bodyPr wrap="none">
            <a:spAutoFit/>
          </a:bodyPr>
          <a:lstStyle/>
          <a:p>
            <a:r>
              <a:rPr lang="en-US" altLang="zh-CN" sz="2400" dirty="0">
                <a:latin typeface="KaiTi" panose="02010609060101010101" pitchFamily="49" charset="-122"/>
                <a:ea typeface="KaiTi" panose="02010609060101010101" pitchFamily="49" charset="-122"/>
              </a:rPr>
              <a:t>5.</a:t>
            </a:r>
            <a:r>
              <a:rPr lang="zh-CN" altLang="en-US" sz="2400" dirty="0">
                <a:latin typeface="KaiTi" panose="02010609060101010101" pitchFamily="49" charset="-122"/>
                <a:ea typeface="KaiTi" panose="02010609060101010101" pitchFamily="49" charset="-122"/>
              </a:rPr>
              <a:t>背景调查的方法主要</a:t>
            </a:r>
            <a:endParaRPr lang="en-US" altLang="zh-CN" sz="2400" dirty="0">
              <a:latin typeface="KaiTi" panose="02010609060101010101" pitchFamily="49" charset="-122"/>
              <a:ea typeface="KaiTi" panose="02010609060101010101" pitchFamily="49" charset="-122"/>
            </a:endParaRPr>
          </a:p>
          <a:p>
            <a:r>
              <a:rPr lang="zh-CN" altLang="en-US" sz="2400" dirty="0">
                <a:latin typeface="KaiTi" panose="02010609060101010101" pitchFamily="49" charset="-122"/>
                <a:ea typeface="KaiTi" panose="02010609060101010101" pitchFamily="49" charset="-122"/>
              </a:rPr>
              <a:t>有哪些</a:t>
            </a:r>
            <a:r>
              <a:rPr lang="en-US" altLang="zh-CN" sz="2400" dirty="0">
                <a:latin typeface="KaiTi" panose="02010609060101010101" pitchFamily="49" charset="-122"/>
                <a:ea typeface="KaiTi" panose="02010609060101010101" pitchFamily="49" charset="-122"/>
              </a:rPr>
              <a:t>? </a:t>
            </a:r>
          </a:p>
        </p:txBody>
      </p:sp>
    </p:spTree>
    <p:extLst>
      <p:ext uri="{BB962C8B-B14F-4D97-AF65-F5344CB8AC3E}">
        <p14:creationId xmlns:p14="http://schemas.microsoft.com/office/powerpoint/2010/main" val="698207378"/>
      </p:ext>
    </p:extLst>
  </p:cSld>
  <p:clrMapOvr>
    <a:masterClrMapping/>
  </p:clrMapOvr>
  <p:transition spd="slow" advTm="0">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5" presetClass="entr" presetSubtype="0"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750"/>
                                        <p:tgtEl>
                                          <p:spTgt spid="2"/>
                                        </p:tgtEl>
                                      </p:cBhvr>
                                    </p:animEffect>
                                    <p:anim calcmode="lin" valueType="num">
                                      <p:cBhvr>
                                        <p:cTn id="8" dur="1750" fill="hold"/>
                                        <p:tgtEl>
                                          <p:spTgt spid="2"/>
                                        </p:tgtEl>
                                        <p:attrNameLst>
                                          <p:attrName>ppt_w</p:attrName>
                                        </p:attrNameLst>
                                      </p:cBhvr>
                                      <p:tavLst>
                                        <p:tav tm="0" fmla="#ppt_w*sin(2.5*pi*$)">
                                          <p:val>
                                            <p:fltVal val="0"/>
                                          </p:val>
                                        </p:tav>
                                        <p:tav tm="100000">
                                          <p:val>
                                            <p:fltVal val="1"/>
                                          </p:val>
                                        </p:tav>
                                      </p:tavLst>
                                    </p:anim>
                                    <p:anim calcmode="lin" valueType="num">
                                      <p:cBhvr>
                                        <p:cTn id="9" dur="1750" fill="hold"/>
                                        <p:tgtEl>
                                          <p:spTgt spid="2"/>
                                        </p:tgtEl>
                                        <p:attrNameLst>
                                          <p:attrName>ppt_h</p:attrName>
                                        </p:attrNameLst>
                                      </p:cBhvr>
                                      <p:tavLst>
                                        <p:tav tm="0">
                                          <p:val>
                                            <p:strVal val="#ppt_h"/>
                                          </p:val>
                                        </p:tav>
                                        <p:tav tm="100000">
                                          <p:val>
                                            <p:strVal val="#ppt_h"/>
                                          </p:val>
                                        </p:tav>
                                      </p:tavLst>
                                    </p:anim>
                                  </p:childTnLst>
                                </p:cTn>
                              </p:par>
                              <p:par>
                                <p:cTn id="10" presetID="10" presetClass="entr" presetSubtype="0" fill="hold" nodeType="withEffect">
                                  <p:stCondLst>
                                    <p:cond delay="0"/>
                                  </p:stCondLst>
                                  <p:childTnLst>
                                    <p:set>
                                      <p:cBhvr>
                                        <p:cTn id="11" dur="1" fill="hold">
                                          <p:stCondLst>
                                            <p:cond delay="0"/>
                                          </p:stCondLst>
                                        </p:cTn>
                                        <p:tgtEl>
                                          <p:spTgt spid="53"/>
                                        </p:tgtEl>
                                        <p:attrNameLst>
                                          <p:attrName>style.visibility</p:attrName>
                                        </p:attrNameLst>
                                      </p:cBhvr>
                                      <p:to>
                                        <p:strVal val="visible"/>
                                      </p:to>
                                    </p:set>
                                    <p:animEffect transition="in" filter="fade">
                                      <p:cBhvr>
                                        <p:cTn id="12" dur="500"/>
                                        <p:tgtEl>
                                          <p:spTgt spid="5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矩形 24"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549157" y="-975631"/>
            <a:ext cx="583096" cy="838080"/>
          </a:xfrm>
          <a:prstGeom prst="rect">
            <a:avLst/>
          </a:prstGeom>
          <a:solidFill>
            <a:srgbClr val="365B7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 name="矩形 25"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1132253" y="-975631"/>
            <a:ext cx="583096" cy="838080"/>
          </a:xfrm>
          <a:prstGeom prst="rect">
            <a:avLst/>
          </a:prstGeom>
          <a:solidFill>
            <a:srgbClr val="96648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 name="矩形 26"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1715349" y="-975631"/>
            <a:ext cx="583096" cy="838080"/>
          </a:xfrm>
          <a:prstGeom prst="rect">
            <a:avLst/>
          </a:prstGeom>
          <a:solidFill>
            <a:srgbClr val="D06F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 name="矩形 27"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2298446" y="-975631"/>
            <a:ext cx="583096" cy="838080"/>
          </a:xfrm>
          <a:prstGeom prst="rect">
            <a:avLst/>
          </a:prstGeom>
          <a:solidFill>
            <a:srgbClr val="F779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 name="矩形 28"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2881542" y="-975631"/>
            <a:ext cx="583096" cy="838080"/>
          </a:xfrm>
          <a:prstGeom prst="rect">
            <a:avLst/>
          </a:prstGeom>
          <a:solidFill>
            <a:srgbClr val="F8AD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cxnSp>
        <p:nvCxnSpPr>
          <p:cNvPr id="11" name="直接箭头连接符 10"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CxnSpPr/>
          <p:nvPr/>
        </p:nvCxnSpPr>
        <p:spPr>
          <a:xfrm rot="5400000">
            <a:off x="1528918" y="3683831"/>
            <a:ext cx="1080000" cy="0"/>
          </a:xfrm>
          <a:prstGeom prst="straightConnector1">
            <a:avLst/>
          </a:prstGeom>
          <a:ln w="22225">
            <a:solidFill>
              <a:schemeClr val="bg1">
                <a:lumMod val="65000"/>
              </a:schemeClr>
            </a:solidFill>
            <a:prstDash val="sysDash"/>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16" name="直接箭头连接符 15"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CxnSpPr/>
          <p:nvPr/>
        </p:nvCxnSpPr>
        <p:spPr>
          <a:xfrm rot="5400000">
            <a:off x="4218453" y="3683831"/>
            <a:ext cx="1080000" cy="0"/>
          </a:xfrm>
          <a:prstGeom prst="straightConnector1">
            <a:avLst/>
          </a:prstGeom>
          <a:ln w="22225">
            <a:solidFill>
              <a:schemeClr val="bg1">
                <a:lumMod val="65000"/>
              </a:schemeClr>
            </a:solidFill>
            <a:prstDash val="sysDash"/>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21" name="直接箭头连接符 20"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CxnSpPr/>
          <p:nvPr/>
        </p:nvCxnSpPr>
        <p:spPr>
          <a:xfrm rot="5400000">
            <a:off x="6907508" y="3683831"/>
            <a:ext cx="1080000" cy="0"/>
          </a:xfrm>
          <a:prstGeom prst="straightConnector1">
            <a:avLst/>
          </a:prstGeom>
          <a:ln w="22225">
            <a:solidFill>
              <a:schemeClr val="bg1">
                <a:lumMod val="65000"/>
              </a:schemeClr>
            </a:solidFill>
            <a:prstDash val="sysDash"/>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31" name="直接箭头连接符 30"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CxnSpPr/>
          <p:nvPr/>
        </p:nvCxnSpPr>
        <p:spPr>
          <a:xfrm rot="5400000">
            <a:off x="9596562" y="3683831"/>
            <a:ext cx="1080000" cy="0"/>
          </a:xfrm>
          <a:prstGeom prst="straightConnector1">
            <a:avLst/>
          </a:prstGeom>
          <a:ln w="22225">
            <a:solidFill>
              <a:schemeClr val="bg1">
                <a:lumMod val="65000"/>
              </a:schemeClr>
            </a:solidFill>
            <a:prstDash val="sysDash"/>
            <a:headEnd type="triangle"/>
            <a:tailEnd type="triangle"/>
          </a:ln>
        </p:spPr>
        <p:style>
          <a:lnRef idx="1">
            <a:schemeClr val="accent1"/>
          </a:lnRef>
          <a:fillRef idx="0">
            <a:schemeClr val="accent1"/>
          </a:fillRef>
          <a:effectRef idx="0">
            <a:schemeClr val="accent1"/>
          </a:effectRef>
          <a:fontRef idx="minor">
            <a:schemeClr val="tx1"/>
          </a:fontRef>
        </p:style>
      </p:cxnSp>
      <p:sp>
        <p:nvSpPr>
          <p:cNvPr id="10" name="Freeform 17"/>
          <p:cNvSpPr>
            <a:spLocks/>
          </p:cNvSpPr>
          <p:nvPr/>
        </p:nvSpPr>
        <p:spPr bwMode="auto">
          <a:xfrm>
            <a:off x="1551505" y="1273628"/>
            <a:ext cx="1124180" cy="1513137"/>
          </a:xfrm>
          <a:custGeom>
            <a:avLst/>
            <a:gdLst>
              <a:gd name="T0" fmla="*/ 300 w 599"/>
              <a:gd name="T1" fmla="*/ 0 h 807"/>
              <a:gd name="T2" fmla="*/ 0 w 599"/>
              <a:gd name="T3" fmla="*/ 300 h 807"/>
              <a:gd name="T4" fmla="*/ 41 w 599"/>
              <a:gd name="T5" fmla="*/ 450 h 807"/>
              <a:gd name="T6" fmla="*/ 147 w 599"/>
              <a:gd name="T7" fmla="*/ 557 h 807"/>
              <a:gd name="T8" fmla="*/ 147 w 599"/>
              <a:gd name="T9" fmla="*/ 557 h 807"/>
              <a:gd name="T10" fmla="*/ 153 w 599"/>
              <a:gd name="T11" fmla="*/ 561 h 807"/>
              <a:gd name="T12" fmla="*/ 284 w 599"/>
              <a:gd name="T13" fmla="*/ 791 h 807"/>
              <a:gd name="T14" fmla="*/ 300 w 599"/>
              <a:gd name="T15" fmla="*/ 807 h 807"/>
              <a:gd name="T16" fmla="*/ 316 w 599"/>
              <a:gd name="T17" fmla="*/ 791 h 807"/>
              <a:gd name="T18" fmla="*/ 446 w 599"/>
              <a:gd name="T19" fmla="*/ 561 h 807"/>
              <a:gd name="T20" fmla="*/ 453 w 599"/>
              <a:gd name="T21" fmla="*/ 557 h 807"/>
              <a:gd name="T22" fmla="*/ 453 w 599"/>
              <a:gd name="T23" fmla="*/ 557 h 807"/>
              <a:gd name="T24" fmla="*/ 559 w 599"/>
              <a:gd name="T25" fmla="*/ 450 h 807"/>
              <a:gd name="T26" fmla="*/ 599 w 599"/>
              <a:gd name="T27" fmla="*/ 300 h 807"/>
              <a:gd name="T28" fmla="*/ 300 w 599"/>
              <a:gd name="T29" fmla="*/ 0 h 8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99" h="807">
                <a:moveTo>
                  <a:pt x="300" y="0"/>
                </a:moveTo>
                <a:cubicBezTo>
                  <a:pt x="135" y="0"/>
                  <a:pt x="0" y="135"/>
                  <a:pt x="0" y="300"/>
                </a:cubicBezTo>
                <a:cubicBezTo>
                  <a:pt x="0" y="353"/>
                  <a:pt x="14" y="404"/>
                  <a:pt x="41" y="450"/>
                </a:cubicBezTo>
                <a:cubicBezTo>
                  <a:pt x="66" y="494"/>
                  <a:pt x="103" y="531"/>
                  <a:pt x="147" y="557"/>
                </a:cubicBezTo>
                <a:cubicBezTo>
                  <a:pt x="147" y="557"/>
                  <a:pt x="147" y="557"/>
                  <a:pt x="147" y="557"/>
                </a:cubicBezTo>
                <a:cubicBezTo>
                  <a:pt x="149" y="558"/>
                  <a:pt x="151" y="560"/>
                  <a:pt x="153" y="561"/>
                </a:cubicBezTo>
                <a:cubicBezTo>
                  <a:pt x="234" y="609"/>
                  <a:pt x="284" y="697"/>
                  <a:pt x="284" y="791"/>
                </a:cubicBezTo>
                <a:cubicBezTo>
                  <a:pt x="284" y="799"/>
                  <a:pt x="291" y="807"/>
                  <a:pt x="300" y="807"/>
                </a:cubicBezTo>
                <a:cubicBezTo>
                  <a:pt x="309" y="807"/>
                  <a:pt x="316" y="799"/>
                  <a:pt x="316" y="791"/>
                </a:cubicBezTo>
                <a:cubicBezTo>
                  <a:pt x="316" y="697"/>
                  <a:pt x="366" y="609"/>
                  <a:pt x="446" y="561"/>
                </a:cubicBezTo>
                <a:cubicBezTo>
                  <a:pt x="449" y="560"/>
                  <a:pt x="451" y="558"/>
                  <a:pt x="453" y="557"/>
                </a:cubicBezTo>
                <a:cubicBezTo>
                  <a:pt x="453" y="557"/>
                  <a:pt x="453" y="557"/>
                  <a:pt x="453" y="557"/>
                </a:cubicBezTo>
                <a:cubicBezTo>
                  <a:pt x="497" y="531"/>
                  <a:pt x="534" y="494"/>
                  <a:pt x="559" y="450"/>
                </a:cubicBezTo>
                <a:cubicBezTo>
                  <a:pt x="586" y="404"/>
                  <a:pt x="599" y="353"/>
                  <a:pt x="599" y="300"/>
                </a:cubicBezTo>
                <a:cubicBezTo>
                  <a:pt x="599" y="135"/>
                  <a:pt x="465" y="0"/>
                  <a:pt x="300" y="0"/>
                </a:cubicBezTo>
                <a:close/>
              </a:path>
            </a:pathLst>
          </a:custGeom>
          <a:solidFill>
            <a:srgbClr val="365B7C"/>
          </a:solidFill>
          <a:ln>
            <a:noFill/>
          </a:ln>
        </p:spPr>
        <p:txBody>
          <a:bodyPr vert="horz" wrap="square" lIns="91440" tIns="45720" rIns="91440" bIns="45720" numCol="1" anchor="t" anchorCtr="0" compatLnSpc="1">
            <a:prstTxWarp prst="textNoShape">
              <a:avLst/>
            </a:prstTxWarp>
          </a:bodyPr>
          <a:lstStyle/>
          <a:p>
            <a:r>
              <a:rPr lang="en-US" altLang="zh-CN" dirty="0">
                <a:latin typeface="KaiTi" panose="02010609060101010101" pitchFamily="49" charset="-122"/>
                <a:ea typeface="KaiTi" panose="02010609060101010101" pitchFamily="49" charset="-122"/>
              </a:rPr>
              <a:t>             (</a:t>
            </a:r>
            <a:r>
              <a:rPr lang="zh-CN" altLang="en-US" dirty="0">
                <a:latin typeface="KaiTi" panose="02010609060101010101" pitchFamily="49" charset="-122"/>
                <a:ea typeface="KaiTi" panose="02010609060101010101" pitchFamily="49" charset="-122"/>
              </a:rPr>
              <a:t>一</a:t>
            </a:r>
            <a:r>
              <a:rPr lang="en-US" altLang="zh-CN" dirty="0">
                <a:latin typeface="KaiTi" panose="02010609060101010101" pitchFamily="49" charset="-122"/>
                <a:ea typeface="KaiTi" panose="02010609060101010101" pitchFamily="49" charset="-122"/>
              </a:rPr>
              <a:t>)</a:t>
            </a:r>
            <a:r>
              <a:rPr lang="zh-CN" altLang="en-US" dirty="0">
                <a:latin typeface="KaiTi" panose="02010609060101010101" pitchFamily="49" charset="-122"/>
                <a:ea typeface="KaiTi" panose="02010609060101010101" pitchFamily="49" charset="-122"/>
              </a:rPr>
              <a:t>企业经理</a:t>
            </a:r>
            <a:r>
              <a:rPr lang="en-US" altLang="zh-CN" dirty="0">
                <a:latin typeface="KaiTi" panose="02010609060101010101" pitchFamily="49" charset="-122"/>
                <a:ea typeface="KaiTi" panose="02010609060101010101" pitchFamily="49" charset="-122"/>
              </a:rPr>
              <a:t>VS</a:t>
            </a:r>
            <a:r>
              <a:rPr lang="zh-CN" altLang="en-US" dirty="0">
                <a:latin typeface="KaiTi" panose="02010609060101010101" pitchFamily="49" charset="-122"/>
                <a:ea typeface="KaiTi" panose="02010609060101010101" pitchFamily="49" charset="-122"/>
              </a:rPr>
              <a:t>科研人员</a:t>
            </a:r>
          </a:p>
        </p:txBody>
      </p:sp>
      <p:sp>
        <p:nvSpPr>
          <p:cNvPr id="17" name="Freeform 17"/>
          <p:cNvSpPr>
            <a:spLocks/>
          </p:cNvSpPr>
          <p:nvPr/>
        </p:nvSpPr>
        <p:spPr bwMode="auto">
          <a:xfrm>
            <a:off x="4147048" y="1273629"/>
            <a:ext cx="1124180" cy="1513137"/>
          </a:xfrm>
          <a:custGeom>
            <a:avLst/>
            <a:gdLst>
              <a:gd name="T0" fmla="*/ 300 w 599"/>
              <a:gd name="T1" fmla="*/ 0 h 807"/>
              <a:gd name="T2" fmla="*/ 0 w 599"/>
              <a:gd name="T3" fmla="*/ 300 h 807"/>
              <a:gd name="T4" fmla="*/ 41 w 599"/>
              <a:gd name="T5" fmla="*/ 450 h 807"/>
              <a:gd name="T6" fmla="*/ 147 w 599"/>
              <a:gd name="T7" fmla="*/ 557 h 807"/>
              <a:gd name="T8" fmla="*/ 147 w 599"/>
              <a:gd name="T9" fmla="*/ 557 h 807"/>
              <a:gd name="T10" fmla="*/ 153 w 599"/>
              <a:gd name="T11" fmla="*/ 561 h 807"/>
              <a:gd name="T12" fmla="*/ 284 w 599"/>
              <a:gd name="T13" fmla="*/ 791 h 807"/>
              <a:gd name="T14" fmla="*/ 300 w 599"/>
              <a:gd name="T15" fmla="*/ 807 h 807"/>
              <a:gd name="T16" fmla="*/ 316 w 599"/>
              <a:gd name="T17" fmla="*/ 791 h 807"/>
              <a:gd name="T18" fmla="*/ 446 w 599"/>
              <a:gd name="T19" fmla="*/ 561 h 807"/>
              <a:gd name="T20" fmla="*/ 453 w 599"/>
              <a:gd name="T21" fmla="*/ 557 h 807"/>
              <a:gd name="T22" fmla="*/ 453 w 599"/>
              <a:gd name="T23" fmla="*/ 557 h 807"/>
              <a:gd name="T24" fmla="*/ 559 w 599"/>
              <a:gd name="T25" fmla="*/ 450 h 807"/>
              <a:gd name="T26" fmla="*/ 599 w 599"/>
              <a:gd name="T27" fmla="*/ 300 h 807"/>
              <a:gd name="T28" fmla="*/ 300 w 599"/>
              <a:gd name="T29" fmla="*/ 0 h 8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99" h="807">
                <a:moveTo>
                  <a:pt x="300" y="0"/>
                </a:moveTo>
                <a:cubicBezTo>
                  <a:pt x="135" y="0"/>
                  <a:pt x="0" y="135"/>
                  <a:pt x="0" y="300"/>
                </a:cubicBezTo>
                <a:cubicBezTo>
                  <a:pt x="0" y="353"/>
                  <a:pt x="14" y="404"/>
                  <a:pt x="41" y="450"/>
                </a:cubicBezTo>
                <a:cubicBezTo>
                  <a:pt x="66" y="494"/>
                  <a:pt x="103" y="531"/>
                  <a:pt x="147" y="557"/>
                </a:cubicBezTo>
                <a:cubicBezTo>
                  <a:pt x="147" y="557"/>
                  <a:pt x="147" y="557"/>
                  <a:pt x="147" y="557"/>
                </a:cubicBezTo>
                <a:cubicBezTo>
                  <a:pt x="149" y="558"/>
                  <a:pt x="151" y="560"/>
                  <a:pt x="153" y="561"/>
                </a:cubicBezTo>
                <a:cubicBezTo>
                  <a:pt x="234" y="609"/>
                  <a:pt x="284" y="697"/>
                  <a:pt x="284" y="791"/>
                </a:cubicBezTo>
                <a:cubicBezTo>
                  <a:pt x="284" y="799"/>
                  <a:pt x="291" y="807"/>
                  <a:pt x="300" y="807"/>
                </a:cubicBezTo>
                <a:cubicBezTo>
                  <a:pt x="309" y="807"/>
                  <a:pt x="316" y="799"/>
                  <a:pt x="316" y="791"/>
                </a:cubicBezTo>
                <a:cubicBezTo>
                  <a:pt x="316" y="697"/>
                  <a:pt x="366" y="609"/>
                  <a:pt x="446" y="561"/>
                </a:cubicBezTo>
                <a:cubicBezTo>
                  <a:pt x="449" y="560"/>
                  <a:pt x="451" y="558"/>
                  <a:pt x="453" y="557"/>
                </a:cubicBezTo>
                <a:cubicBezTo>
                  <a:pt x="453" y="557"/>
                  <a:pt x="453" y="557"/>
                  <a:pt x="453" y="557"/>
                </a:cubicBezTo>
                <a:cubicBezTo>
                  <a:pt x="497" y="531"/>
                  <a:pt x="534" y="494"/>
                  <a:pt x="559" y="450"/>
                </a:cubicBezTo>
                <a:cubicBezTo>
                  <a:pt x="586" y="404"/>
                  <a:pt x="599" y="353"/>
                  <a:pt x="599" y="300"/>
                </a:cubicBezTo>
                <a:cubicBezTo>
                  <a:pt x="599" y="135"/>
                  <a:pt x="465" y="0"/>
                  <a:pt x="300" y="0"/>
                </a:cubicBezTo>
                <a:close/>
              </a:path>
            </a:pathLst>
          </a:custGeom>
          <a:solidFill>
            <a:srgbClr val="966481"/>
          </a:solidFill>
          <a:ln>
            <a:noFill/>
          </a:ln>
        </p:spPr>
        <p:txBody>
          <a:bodyPr vert="horz" wrap="square" lIns="91440" tIns="45720" rIns="91440" bIns="45720" numCol="1" anchor="t" anchorCtr="0" compatLnSpc="1">
            <a:prstTxWarp prst="textNoShape">
              <a:avLst/>
            </a:prstTxWarp>
          </a:bodyPr>
          <a:lstStyle/>
          <a:p>
            <a:r>
              <a:rPr lang="en-US" altLang="zh-CN" dirty="0">
                <a:latin typeface="KaiTi" panose="02010609060101010101" pitchFamily="49" charset="-122"/>
                <a:ea typeface="KaiTi" panose="02010609060101010101" pitchFamily="49" charset="-122"/>
              </a:rPr>
              <a:t>             (</a:t>
            </a:r>
            <a:r>
              <a:rPr lang="zh-CN" altLang="en-US" dirty="0">
                <a:latin typeface="KaiTi" panose="02010609060101010101" pitchFamily="49" charset="-122"/>
                <a:ea typeface="KaiTi" panose="02010609060101010101" pitchFamily="49" charset="-122"/>
              </a:rPr>
              <a:t>二</a:t>
            </a:r>
            <a:r>
              <a:rPr lang="en-US" altLang="zh-CN" dirty="0">
                <a:latin typeface="KaiTi" panose="02010609060101010101" pitchFamily="49" charset="-122"/>
                <a:ea typeface="KaiTi" panose="02010609060101010101" pitchFamily="49" charset="-122"/>
              </a:rPr>
              <a:t>)</a:t>
            </a:r>
            <a:r>
              <a:rPr lang="zh-CN" altLang="en-US" dirty="0">
                <a:latin typeface="KaiTi" panose="02010609060101010101" pitchFamily="49" charset="-122"/>
                <a:ea typeface="KaiTi" panose="02010609060101010101" pitchFamily="49" charset="-122"/>
              </a:rPr>
              <a:t>会计</a:t>
            </a:r>
            <a:r>
              <a:rPr lang="en-US" altLang="zh-CN" dirty="0">
                <a:latin typeface="KaiTi" panose="02010609060101010101" pitchFamily="49" charset="-122"/>
                <a:ea typeface="KaiTi" panose="02010609060101010101" pitchFamily="49" charset="-122"/>
              </a:rPr>
              <a:t>VS</a:t>
            </a:r>
            <a:r>
              <a:rPr lang="zh-CN" altLang="en-US" dirty="0">
                <a:latin typeface="KaiTi" panose="02010609060101010101" pitchFamily="49" charset="-122"/>
                <a:ea typeface="KaiTi" panose="02010609060101010101" pitchFamily="49" charset="-122"/>
              </a:rPr>
              <a:t>记者</a:t>
            </a:r>
          </a:p>
        </p:txBody>
      </p:sp>
      <p:sp>
        <p:nvSpPr>
          <p:cNvPr id="22" name="Freeform 17"/>
          <p:cNvSpPr>
            <a:spLocks/>
          </p:cNvSpPr>
          <p:nvPr/>
        </p:nvSpPr>
        <p:spPr bwMode="auto">
          <a:xfrm>
            <a:off x="6878156" y="1288746"/>
            <a:ext cx="1124180" cy="1513137"/>
          </a:xfrm>
          <a:custGeom>
            <a:avLst/>
            <a:gdLst>
              <a:gd name="T0" fmla="*/ 300 w 599"/>
              <a:gd name="T1" fmla="*/ 0 h 807"/>
              <a:gd name="T2" fmla="*/ 0 w 599"/>
              <a:gd name="T3" fmla="*/ 300 h 807"/>
              <a:gd name="T4" fmla="*/ 41 w 599"/>
              <a:gd name="T5" fmla="*/ 450 h 807"/>
              <a:gd name="T6" fmla="*/ 147 w 599"/>
              <a:gd name="T7" fmla="*/ 557 h 807"/>
              <a:gd name="T8" fmla="*/ 147 w 599"/>
              <a:gd name="T9" fmla="*/ 557 h 807"/>
              <a:gd name="T10" fmla="*/ 153 w 599"/>
              <a:gd name="T11" fmla="*/ 561 h 807"/>
              <a:gd name="T12" fmla="*/ 284 w 599"/>
              <a:gd name="T13" fmla="*/ 791 h 807"/>
              <a:gd name="T14" fmla="*/ 300 w 599"/>
              <a:gd name="T15" fmla="*/ 807 h 807"/>
              <a:gd name="T16" fmla="*/ 316 w 599"/>
              <a:gd name="T17" fmla="*/ 791 h 807"/>
              <a:gd name="T18" fmla="*/ 446 w 599"/>
              <a:gd name="T19" fmla="*/ 561 h 807"/>
              <a:gd name="T20" fmla="*/ 453 w 599"/>
              <a:gd name="T21" fmla="*/ 557 h 807"/>
              <a:gd name="T22" fmla="*/ 453 w 599"/>
              <a:gd name="T23" fmla="*/ 557 h 807"/>
              <a:gd name="T24" fmla="*/ 559 w 599"/>
              <a:gd name="T25" fmla="*/ 450 h 807"/>
              <a:gd name="T26" fmla="*/ 599 w 599"/>
              <a:gd name="T27" fmla="*/ 300 h 807"/>
              <a:gd name="T28" fmla="*/ 300 w 599"/>
              <a:gd name="T29" fmla="*/ 0 h 8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99" h="807">
                <a:moveTo>
                  <a:pt x="300" y="0"/>
                </a:moveTo>
                <a:cubicBezTo>
                  <a:pt x="135" y="0"/>
                  <a:pt x="0" y="135"/>
                  <a:pt x="0" y="300"/>
                </a:cubicBezTo>
                <a:cubicBezTo>
                  <a:pt x="0" y="353"/>
                  <a:pt x="14" y="404"/>
                  <a:pt x="41" y="450"/>
                </a:cubicBezTo>
                <a:cubicBezTo>
                  <a:pt x="66" y="494"/>
                  <a:pt x="103" y="531"/>
                  <a:pt x="147" y="557"/>
                </a:cubicBezTo>
                <a:cubicBezTo>
                  <a:pt x="147" y="557"/>
                  <a:pt x="147" y="557"/>
                  <a:pt x="147" y="557"/>
                </a:cubicBezTo>
                <a:cubicBezTo>
                  <a:pt x="149" y="558"/>
                  <a:pt x="151" y="560"/>
                  <a:pt x="153" y="561"/>
                </a:cubicBezTo>
                <a:cubicBezTo>
                  <a:pt x="234" y="609"/>
                  <a:pt x="284" y="697"/>
                  <a:pt x="284" y="791"/>
                </a:cubicBezTo>
                <a:cubicBezTo>
                  <a:pt x="284" y="799"/>
                  <a:pt x="291" y="807"/>
                  <a:pt x="300" y="807"/>
                </a:cubicBezTo>
                <a:cubicBezTo>
                  <a:pt x="309" y="807"/>
                  <a:pt x="316" y="799"/>
                  <a:pt x="316" y="791"/>
                </a:cubicBezTo>
                <a:cubicBezTo>
                  <a:pt x="316" y="697"/>
                  <a:pt x="366" y="609"/>
                  <a:pt x="446" y="561"/>
                </a:cubicBezTo>
                <a:cubicBezTo>
                  <a:pt x="449" y="560"/>
                  <a:pt x="451" y="558"/>
                  <a:pt x="453" y="557"/>
                </a:cubicBezTo>
                <a:cubicBezTo>
                  <a:pt x="453" y="557"/>
                  <a:pt x="453" y="557"/>
                  <a:pt x="453" y="557"/>
                </a:cubicBezTo>
                <a:cubicBezTo>
                  <a:pt x="497" y="531"/>
                  <a:pt x="534" y="494"/>
                  <a:pt x="559" y="450"/>
                </a:cubicBezTo>
                <a:cubicBezTo>
                  <a:pt x="586" y="404"/>
                  <a:pt x="599" y="353"/>
                  <a:pt x="599" y="300"/>
                </a:cubicBezTo>
                <a:cubicBezTo>
                  <a:pt x="599" y="135"/>
                  <a:pt x="465" y="0"/>
                  <a:pt x="300" y="0"/>
                </a:cubicBezTo>
                <a:close/>
              </a:path>
            </a:pathLst>
          </a:custGeom>
          <a:solidFill>
            <a:srgbClr val="D06F83"/>
          </a:solidFill>
          <a:ln>
            <a:noFill/>
          </a:ln>
        </p:spPr>
        <p:txBody>
          <a:bodyPr vert="horz" wrap="square" lIns="91440" tIns="45720" rIns="91440" bIns="45720" numCol="1" anchor="t" anchorCtr="0" compatLnSpc="1">
            <a:prstTxWarp prst="textNoShape">
              <a:avLst/>
            </a:prstTxWarp>
          </a:bodyPr>
          <a:lstStyle/>
          <a:p>
            <a:r>
              <a:rPr lang="en-US" altLang="zh-CN" dirty="0">
                <a:latin typeface="KaiTi" panose="02010609060101010101" pitchFamily="49" charset="-122"/>
                <a:ea typeface="KaiTi" panose="02010609060101010101" pitchFamily="49" charset="-122"/>
              </a:rPr>
              <a:t>             (</a:t>
            </a:r>
            <a:r>
              <a:rPr lang="zh-CN" altLang="en-US" dirty="0">
                <a:latin typeface="KaiTi" panose="02010609060101010101" pitchFamily="49" charset="-122"/>
                <a:ea typeface="KaiTi" panose="02010609060101010101" pitchFamily="49" charset="-122"/>
              </a:rPr>
              <a:t>三</a:t>
            </a:r>
            <a:r>
              <a:rPr lang="en-US" altLang="zh-CN" dirty="0">
                <a:latin typeface="KaiTi" panose="02010609060101010101" pitchFamily="49" charset="-122"/>
                <a:ea typeface="KaiTi" panose="02010609060101010101" pitchFamily="49" charset="-122"/>
              </a:rPr>
              <a:t>)</a:t>
            </a:r>
            <a:r>
              <a:rPr lang="zh-CN" altLang="en-US" dirty="0">
                <a:latin typeface="KaiTi" panose="02010609060101010101" pitchFamily="49" charset="-122"/>
                <a:ea typeface="KaiTi" panose="02010609060101010101" pitchFamily="49" charset="-122"/>
              </a:rPr>
              <a:t>编辑</a:t>
            </a:r>
            <a:r>
              <a:rPr lang="en-US" altLang="zh-CN" dirty="0">
                <a:latin typeface="KaiTi" panose="02010609060101010101" pitchFamily="49" charset="-122"/>
                <a:ea typeface="KaiTi" panose="02010609060101010101" pitchFamily="49" charset="-122"/>
              </a:rPr>
              <a:t>VS</a:t>
            </a:r>
            <a:r>
              <a:rPr lang="zh-CN" altLang="en-US" dirty="0">
                <a:latin typeface="KaiTi" panose="02010609060101010101" pitchFamily="49" charset="-122"/>
                <a:ea typeface="KaiTi" panose="02010609060101010101" pitchFamily="49" charset="-122"/>
              </a:rPr>
              <a:t>工程师</a:t>
            </a:r>
          </a:p>
        </p:txBody>
      </p:sp>
      <p:sp>
        <p:nvSpPr>
          <p:cNvPr id="32" name="Freeform 17"/>
          <p:cNvSpPr>
            <a:spLocks/>
          </p:cNvSpPr>
          <p:nvPr/>
        </p:nvSpPr>
        <p:spPr bwMode="auto">
          <a:xfrm>
            <a:off x="9482241" y="1288746"/>
            <a:ext cx="1124180" cy="1513137"/>
          </a:xfrm>
          <a:custGeom>
            <a:avLst/>
            <a:gdLst>
              <a:gd name="T0" fmla="*/ 300 w 599"/>
              <a:gd name="T1" fmla="*/ 0 h 807"/>
              <a:gd name="T2" fmla="*/ 0 w 599"/>
              <a:gd name="T3" fmla="*/ 300 h 807"/>
              <a:gd name="T4" fmla="*/ 41 w 599"/>
              <a:gd name="T5" fmla="*/ 450 h 807"/>
              <a:gd name="T6" fmla="*/ 147 w 599"/>
              <a:gd name="T7" fmla="*/ 557 h 807"/>
              <a:gd name="T8" fmla="*/ 147 w 599"/>
              <a:gd name="T9" fmla="*/ 557 h 807"/>
              <a:gd name="T10" fmla="*/ 153 w 599"/>
              <a:gd name="T11" fmla="*/ 561 h 807"/>
              <a:gd name="T12" fmla="*/ 284 w 599"/>
              <a:gd name="T13" fmla="*/ 791 h 807"/>
              <a:gd name="T14" fmla="*/ 300 w 599"/>
              <a:gd name="T15" fmla="*/ 807 h 807"/>
              <a:gd name="T16" fmla="*/ 316 w 599"/>
              <a:gd name="T17" fmla="*/ 791 h 807"/>
              <a:gd name="T18" fmla="*/ 446 w 599"/>
              <a:gd name="T19" fmla="*/ 561 h 807"/>
              <a:gd name="T20" fmla="*/ 453 w 599"/>
              <a:gd name="T21" fmla="*/ 557 h 807"/>
              <a:gd name="T22" fmla="*/ 453 w 599"/>
              <a:gd name="T23" fmla="*/ 557 h 807"/>
              <a:gd name="T24" fmla="*/ 559 w 599"/>
              <a:gd name="T25" fmla="*/ 450 h 807"/>
              <a:gd name="T26" fmla="*/ 599 w 599"/>
              <a:gd name="T27" fmla="*/ 300 h 807"/>
              <a:gd name="T28" fmla="*/ 300 w 599"/>
              <a:gd name="T29" fmla="*/ 0 h 8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99" h="807">
                <a:moveTo>
                  <a:pt x="300" y="0"/>
                </a:moveTo>
                <a:cubicBezTo>
                  <a:pt x="135" y="0"/>
                  <a:pt x="0" y="135"/>
                  <a:pt x="0" y="300"/>
                </a:cubicBezTo>
                <a:cubicBezTo>
                  <a:pt x="0" y="353"/>
                  <a:pt x="14" y="404"/>
                  <a:pt x="41" y="450"/>
                </a:cubicBezTo>
                <a:cubicBezTo>
                  <a:pt x="66" y="494"/>
                  <a:pt x="103" y="531"/>
                  <a:pt x="147" y="557"/>
                </a:cubicBezTo>
                <a:cubicBezTo>
                  <a:pt x="147" y="557"/>
                  <a:pt x="147" y="557"/>
                  <a:pt x="147" y="557"/>
                </a:cubicBezTo>
                <a:cubicBezTo>
                  <a:pt x="149" y="558"/>
                  <a:pt x="151" y="560"/>
                  <a:pt x="153" y="561"/>
                </a:cubicBezTo>
                <a:cubicBezTo>
                  <a:pt x="234" y="609"/>
                  <a:pt x="284" y="697"/>
                  <a:pt x="284" y="791"/>
                </a:cubicBezTo>
                <a:cubicBezTo>
                  <a:pt x="284" y="799"/>
                  <a:pt x="291" y="807"/>
                  <a:pt x="300" y="807"/>
                </a:cubicBezTo>
                <a:cubicBezTo>
                  <a:pt x="309" y="807"/>
                  <a:pt x="316" y="799"/>
                  <a:pt x="316" y="791"/>
                </a:cubicBezTo>
                <a:cubicBezTo>
                  <a:pt x="316" y="697"/>
                  <a:pt x="366" y="609"/>
                  <a:pt x="446" y="561"/>
                </a:cubicBezTo>
                <a:cubicBezTo>
                  <a:pt x="449" y="560"/>
                  <a:pt x="451" y="558"/>
                  <a:pt x="453" y="557"/>
                </a:cubicBezTo>
                <a:cubicBezTo>
                  <a:pt x="453" y="557"/>
                  <a:pt x="453" y="557"/>
                  <a:pt x="453" y="557"/>
                </a:cubicBezTo>
                <a:cubicBezTo>
                  <a:pt x="497" y="531"/>
                  <a:pt x="534" y="494"/>
                  <a:pt x="559" y="450"/>
                </a:cubicBezTo>
                <a:cubicBezTo>
                  <a:pt x="586" y="404"/>
                  <a:pt x="599" y="353"/>
                  <a:pt x="599" y="300"/>
                </a:cubicBezTo>
                <a:cubicBezTo>
                  <a:pt x="599" y="135"/>
                  <a:pt x="465" y="0"/>
                  <a:pt x="300" y="0"/>
                </a:cubicBezTo>
                <a:close/>
              </a:path>
            </a:pathLst>
          </a:custGeom>
          <a:solidFill>
            <a:srgbClr val="F77983"/>
          </a:solidFill>
          <a:ln>
            <a:noFill/>
          </a:ln>
        </p:spPr>
        <p:txBody>
          <a:bodyPr vert="horz" wrap="square" lIns="91440" tIns="45720" rIns="91440" bIns="45720" numCol="1" anchor="t" anchorCtr="0" compatLnSpc="1">
            <a:prstTxWarp prst="textNoShape">
              <a:avLst/>
            </a:prstTxWarp>
          </a:bodyPr>
          <a:lstStyle/>
          <a:p>
            <a:r>
              <a:rPr lang="en-US" altLang="zh-CN" dirty="0">
                <a:latin typeface="KaiTi" panose="02010609060101010101" pitchFamily="49" charset="-122"/>
                <a:ea typeface="KaiTi" panose="02010609060101010101" pitchFamily="49" charset="-122"/>
              </a:rPr>
              <a:t>             (</a:t>
            </a:r>
            <a:r>
              <a:rPr lang="zh-CN" altLang="en-US" dirty="0">
                <a:latin typeface="KaiTi" panose="02010609060101010101" pitchFamily="49" charset="-122"/>
                <a:ea typeface="KaiTi" panose="02010609060101010101" pitchFamily="49" charset="-122"/>
              </a:rPr>
              <a:t>四</a:t>
            </a:r>
            <a:r>
              <a:rPr lang="en-US" altLang="zh-CN" dirty="0">
                <a:latin typeface="KaiTi" panose="02010609060101010101" pitchFamily="49" charset="-122"/>
                <a:ea typeface="KaiTi" panose="02010609060101010101" pitchFamily="49" charset="-122"/>
              </a:rPr>
              <a:t>)</a:t>
            </a:r>
            <a:r>
              <a:rPr lang="zh-CN" altLang="en-US" dirty="0">
                <a:latin typeface="KaiTi" panose="02010609060101010101" pitchFamily="49" charset="-122"/>
                <a:ea typeface="KaiTi" panose="02010609060101010101" pitchFamily="49" charset="-122"/>
              </a:rPr>
              <a:t>心理学家</a:t>
            </a:r>
            <a:r>
              <a:rPr lang="en-US" altLang="zh-CN" dirty="0">
                <a:latin typeface="KaiTi" panose="02010609060101010101" pitchFamily="49" charset="-122"/>
                <a:ea typeface="KaiTi" panose="02010609060101010101" pitchFamily="49" charset="-122"/>
              </a:rPr>
              <a:t>VS</a:t>
            </a:r>
            <a:r>
              <a:rPr lang="zh-CN" altLang="en-US" dirty="0">
                <a:latin typeface="KaiTi" panose="02010609060101010101" pitchFamily="49" charset="-122"/>
                <a:ea typeface="KaiTi" panose="02010609060101010101" pitchFamily="49" charset="-122"/>
              </a:rPr>
              <a:t>艺术家</a:t>
            </a:r>
          </a:p>
        </p:txBody>
      </p:sp>
      <p:grpSp>
        <p:nvGrpSpPr>
          <p:cNvPr id="12" name="组合 11"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GrpSpPr/>
          <p:nvPr/>
        </p:nvGrpSpPr>
        <p:grpSpPr>
          <a:xfrm>
            <a:off x="1028699" y="4024151"/>
            <a:ext cx="1995358" cy="2698190"/>
            <a:chOff x="1028699" y="4024151"/>
            <a:chExt cx="1995358" cy="2698190"/>
          </a:xfrm>
        </p:grpSpPr>
        <p:grpSp>
          <p:nvGrpSpPr>
            <p:cNvPr id="4" name="组合 3"/>
            <p:cNvGrpSpPr/>
            <p:nvPr/>
          </p:nvGrpSpPr>
          <p:grpSpPr>
            <a:xfrm>
              <a:off x="1128287" y="4024151"/>
              <a:ext cx="1895770" cy="2698190"/>
              <a:chOff x="1059012" y="4024151"/>
              <a:chExt cx="1895770" cy="2698190"/>
            </a:xfrm>
            <a:effectLst>
              <a:outerShdw blurRad="254000" dist="127000" dir="2700000" algn="tl" rotWithShape="0">
                <a:prstClr val="black">
                  <a:alpha val="40000"/>
                </a:prstClr>
              </a:outerShdw>
            </a:effectLst>
          </p:grpSpPr>
          <p:sp>
            <p:nvSpPr>
              <p:cNvPr id="5" name="Freeform 5"/>
              <p:cNvSpPr>
                <a:spLocks/>
              </p:cNvSpPr>
              <p:nvPr/>
            </p:nvSpPr>
            <p:spPr bwMode="auto">
              <a:xfrm>
                <a:off x="1059013" y="4024151"/>
                <a:ext cx="1895769" cy="2544030"/>
              </a:xfrm>
              <a:custGeom>
                <a:avLst/>
                <a:gdLst>
                  <a:gd name="T0" fmla="*/ 933 w 1012"/>
                  <a:gd name="T1" fmla="*/ 410 h 1359"/>
                  <a:gd name="T2" fmla="*/ 915 w 1012"/>
                  <a:gd name="T3" fmla="*/ 410 h 1359"/>
                  <a:gd name="T4" fmla="*/ 515 w 1012"/>
                  <a:gd name="T5" fmla="*/ 10 h 1359"/>
                  <a:gd name="T6" fmla="*/ 506 w 1012"/>
                  <a:gd name="T7" fmla="*/ 0 h 1359"/>
                  <a:gd name="T8" fmla="*/ 497 w 1012"/>
                  <a:gd name="T9" fmla="*/ 10 h 1359"/>
                  <a:gd name="T10" fmla="*/ 97 w 1012"/>
                  <a:gd name="T11" fmla="*/ 410 h 1359"/>
                  <a:gd name="T12" fmla="*/ 79 w 1012"/>
                  <a:gd name="T13" fmla="*/ 410 h 1359"/>
                  <a:gd name="T14" fmla="*/ 0 w 1012"/>
                  <a:gd name="T15" fmla="*/ 489 h 1359"/>
                  <a:gd name="T16" fmla="*/ 0 w 1012"/>
                  <a:gd name="T17" fmla="*/ 1359 h 1359"/>
                  <a:gd name="T18" fmla="*/ 1012 w 1012"/>
                  <a:gd name="T19" fmla="*/ 1359 h 1359"/>
                  <a:gd name="T20" fmla="*/ 1012 w 1012"/>
                  <a:gd name="T21" fmla="*/ 489 h 1359"/>
                  <a:gd name="T22" fmla="*/ 933 w 1012"/>
                  <a:gd name="T23" fmla="*/ 410 h 13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12" h="1359">
                    <a:moveTo>
                      <a:pt x="933" y="410"/>
                    </a:moveTo>
                    <a:cubicBezTo>
                      <a:pt x="915" y="410"/>
                      <a:pt x="915" y="410"/>
                      <a:pt x="915" y="410"/>
                    </a:cubicBezTo>
                    <a:cubicBezTo>
                      <a:pt x="695" y="410"/>
                      <a:pt x="515" y="230"/>
                      <a:pt x="515" y="10"/>
                    </a:cubicBezTo>
                    <a:cubicBezTo>
                      <a:pt x="515" y="5"/>
                      <a:pt x="511" y="0"/>
                      <a:pt x="506" y="0"/>
                    </a:cubicBezTo>
                    <a:cubicBezTo>
                      <a:pt x="501" y="0"/>
                      <a:pt x="497" y="5"/>
                      <a:pt x="497" y="10"/>
                    </a:cubicBezTo>
                    <a:cubicBezTo>
                      <a:pt x="497" y="230"/>
                      <a:pt x="317" y="410"/>
                      <a:pt x="97" y="410"/>
                    </a:cubicBezTo>
                    <a:cubicBezTo>
                      <a:pt x="79" y="410"/>
                      <a:pt x="79" y="410"/>
                      <a:pt x="79" y="410"/>
                    </a:cubicBezTo>
                    <a:cubicBezTo>
                      <a:pt x="35" y="410"/>
                      <a:pt x="0" y="445"/>
                      <a:pt x="0" y="489"/>
                    </a:cubicBezTo>
                    <a:cubicBezTo>
                      <a:pt x="0" y="1359"/>
                      <a:pt x="0" y="1359"/>
                      <a:pt x="0" y="1359"/>
                    </a:cubicBezTo>
                    <a:cubicBezTo>
                      <a:pt x="1012" y="1359"/>
                      <a:pt x="1012" y="1359"/>
                      <a:pt x="1012" y="1359"/>
                    </a:cubicBezTo>
                    <a:cubicBezTo>
                      <a:pt x="1012" y="489"/>
                      <a:pt x="1012" y="489"/>
                      <a:pt x="1012" y="489"/>
                    </a:cubicBezTo>
                    <a:cubicBezTo>
                      <a:pt x="1012" y="445"/>
                      <a:pt x="977" y="410"/>
                      <a:pt x="933" y="410"/>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4" name="Freeform 21"/>
              <p:cNvSpPr>
                <a:spLocks/>
              </p:cNvSpPr>
              <p:nvPr/>
            </p:nvSpPr>
            <p:spPr bwMode="auto">
              <a:xfrm>
                <a:off x="1059012" y="6568181"/>
                <a:ext cx="1895769" cy="154160"/>
              </a:xfrm>
              <a:custGeom>
                <a:avLst/>
                <a:gdLst>
                  <a:gd name="T0" fmla="*/ 79 w 1012"/>
                  <a:gd name="T1" fmla="*/ 79 h 79"/>
                  <a:gd name="T2" fmla="*/ 933 w 1012"/>
                  <a:gd name="T3" fmla="*/ 79 h 79"/>
                  <a:gd name="T4" fmla="*/ 1012 w 1012"/>
                  <a:gd name="T5" fmla="*/ 0 h 79"/>
                  <a:gd name="T6" fmla="*/ 0 w 1012"/>
                  <a:gd name="T7" fmla="*/ 0 h 79"/>
                  <a:gd name="T8" fmla="*/ 79 w 1012"/>
                  <a:gd name="T9" fmla="*/ 79 h 79"/>
                </a:gdLst>
                <a:ahLst/>
                <a:cxnLst>
                  <a:cxn ang="0">
                    <a:pos x="T0" y="T1"/>
                  </a:cxn>
                  <a:cxn ang="0">
                    <a:pos x="T2" y="T3"/>
                  </a:cxn>
                  <a:cxn ang="0">
                    <a:pos x="T4" y="T5"/>
                  </a:cxn>
                  <a:cxn ang="0">
                    <a:pos x="T6" y="T7"/>
                  </a:cxn>
                  <a:cxn ang="0">
                    <a:pos x="T8" y="T9"/>
                  </a:cxn>
                </a:cxnLst>
                <a:rect l="0" t="0" r="r" b="b"/>
                <a:pathLst>
                  <a:path w="1012" h="79">
                    <a:moveTo>
                      <a:pt x="79" y="79"/>
                    </a:moveTo>
                    <a:cubicBezTo>
                      <a:pt x="933" y="79"/>
                      <a:pt x="933" y="79"/>
                      <a:pt x="933" y="79"/>
                    </a:cubicBezTo>
                    <a:cubicBezTo>
                      <a:pt x="977" y="79"/>
                      <a:pt x="1012" y="44"/>
                      <a:pt x="1012" y="0"/>
                    </a:cubicBezTo>
                    <a:cubicBezTo>
                      <a:pt x="0" y="0"/>
                      <a:pt x="0" y="0"/>
                      <a:pt x="0" y="0"/>
                    </a:cubicBezTo>
                    <a:cubicBezTo>
                      <a:pt x="0" y="44"/>
                      <a:pt x="35" y="79"/>
                      <a:pt x="79" y="79"/>
                    </a:cubicBezTo>
                    <a:close/>
                  </a:path>
                </a:pathLst>
              </a:custGeom>
              <a:solidFill>
                <a:srgbClr val="365B7C"/>
              </a:solidFill>
              <a:ln>
                <a:noFill/>
              </a:ln>
            </p:spPr>
            <p:txBody>
              <a:bodyPr vert="horz" wrap="square" lIns="91440" tIns="45720" rIns="91440" bIns="45720" numCol="1" anchor="t" anchorCtr="0" compatLnSpc="1">
                <a:prstTxWarp prst="textNoShape">
                  <a:avLst/>
                </a:prstTxWarp>
              </a:bodyPr>
              <a:lstStyle/>
              <a:p>
                <a:endParaRPr lang="zh-CN" altLang="en-US"/>
              </a:p>
            </p:txBody>
          </p:sp>
        </p:grpSp>
        <p:sp>
          <p:nvSpPr>
            <p:cNvPr id="40" name="Rectangle 42"/>
            <p:cNvSpPr/>
            <p:nvPr/>
          </p:nvSpPr>
          <p:spPr>
            <a:xfrm flipH="1">
              <a:off x="1028699" y="5067067"/>
              <a:ext cx="1988669" cy="1054167"/>
            </a:xfrm>
            <a:prstGeom prst="rect">
              <a:avLst/>
            </a:prstGeom>
            <a:noFill/>
            <a:ln w="12700" cap="flat" cmpd="sng" algn="ctr">
              <a:noFill/>
              <a:prstDash val="solid"/>
            </a:ln>
            <a:effectLst/>
          </p:spPr>
          <p:txBody>
            <a:bodyPr lIns="91440" tIns="0" rIns="91440" bIns="0" rtlCol="0" anchor="t"/>
            <a:lstStyle/>
            <a:p>
              <a:pPr>
                <a:lnSpc>
                  <a:spcPct val="90000"/>
                </a:lnSpc>
              </a:pPr>
              <a:endParaRPr lang="en-US" altLang="zh-CN" sz="1050" dirty="0"/>
            </a:p>
            <a:p>
              <a:pPr>
                <a:lnSpc>
                  <a:spcPct val="90000"/>
                </a:lnSpc>
              </a:pPr>
              <a:r>
                <a:rPr lang="en-US" altLang="zh-CN" sz="1050" dirty="0"/>
                <a:t>(1)</a:t>
              </a:r>
              <a:r>
                <a:rPr lang="zh-CN" altLang="en-US" sz="1050" dirty="0"/>
                <a:t>企业经理</a:t>
              </a:r>
              <a:r>
                <a:rPr lang="en-US" altLang="zh-CN" sz="1050" dirty="0"/>
                <a:t>VS</a:t>
              </a:r>
              <a:r>
                <a:rPr lang="zh-CN" altLang="en-US" sz="1050" dirty="0"/>
                <a:t>科研人员。</a:t>
              </a:r>
            </a:p>
            <a:p>
              <a:pPr>
                <a:lnSpc>
                  <a:spcPct val="90000"/>
                </a:lnSpc>
              </a:pPr>
              <a:r>
                <a:rPr lang="en-US" altLang="zh-CN" sz="1050" dirty="0"/>
                <a:t>(2)</a:t>
              </a:r>
              <a:r>
                <a:rPr lang="zh-CN" altLang="en-US" sz="1050" dirty="0"/>
                <a:t>会计</a:t>
              </a:r>
              <a:r>
                <a:rPr lang="en-US" altLang="zh-CN" sz="1050" dirty="0"/>
                <a:t>VS</a:t>
              </a:r>
              <a:r>
                <a:rPr lang="zh-CN" altLang="en-US" sz="1050" dirty="0"/>
                <a:t>记者。</a:t>
              </a:r>
            </a:p>
            <a:p>
              <a:pPr>
                <a:lnSpc>
                  <a:spcPct val="90000"/>
                </a:lnSpc>
              </a:pPr>
              <a:r>
                <a:rPr lang="en-US" altLang="zh-CN" sz="1050" dirty="0"/>
                <a:t>(3)</a:t>
              </a:r>
              <a:r>
                <a:rPr lang="zh-CN" altLang="en-US" sz="1050" dirty="0"/>
                <a:t>编辑</a:t>
              </a:r>
              <a:r>
                <a:rPr lang="en-US" altLang="zh-CN" sz="1050" dirty="0"/>
                <a:t>VS</a:t>
              </a:r>
              <a:r>
                <a:rPr lang="zh-CN" altLang="en-US" sz="1050" dirty="0"/>
                <a:t>工程师。</a:t>
              </a:r>
            </a:p>
            <a:p>
              <a:pPr>
                <a:lnSpc>
                  <a:spcPct val="90000"/>
                </a:lnSpc>
              </a:pPr>
              <a:r>
                <a:rPr lang="en-US" altLang="zh-CN" sz="1050" dirty="0"/>
                <a:t>(4)</a:t>
              </a:r>
              <a:r>
                <a:rPr lang="zh-CN" altLang="en-US" sz="1050" dirty="0"/>
                <a:t>心理学家</a:t>
              </a:r>
              <a:r>
                <a:rPr lang="en-US" altLang="zh-CN" sz="1050" dirty="0"/>
                <a:t>VS</a:t>
              </a:r>
              <a:r>
                <a:rPr lang="zh-CN" altLang="en-US" sz="1050" dirty="0"/>
                <a:t>艺术家</a:t>
              </a:r>
              <a:endParaRPr lang="en-US" sz="1050" kern="0" dirty="0">
                <a:solidFill>
                  <a:schemeClr val="tx1">
                    <a:lumMod val="65000"/>
                    <a:lumOff val="35000"/>
                  </a:schemeClr>
                </a:solidFill>
                <a:latin typeface="Arial" pitchFamily="34" charset="0"/>
                <a:cs typeface="Arial" pitchFamily="34" charset="0"/>
              </a:endParaRPr>
            </a:p>
          </p:txBody>
        </p:sp>
      </p:grpSp>
      <p:grpSp>
        <p:nvGrpSpPr>
          <p:cNvPr id="59" name="组合 58"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GrpSpPr/>
          <p:nvPr/>
        </p:nvGrpSpPr>
        <p:grpSpPr>
          <a:xfrm>
            <a:off x="3803967" y="4024151"/>
            <a:ext cx="1895770" cy="2698190"/>
            <a:chOff x="3803967" y="4024151"/>
            <a:chExt cx="1895770" cy="2698190"/>
          </a:xfrm>
        </p:grpSpPr>
        <p:grpSp>
          <p:nvGrpSpPr>
            <p:cNvPr id="18" name="组合 17"/>
            <p:cNvGrpSpPr/>
            <p:nvPr/>
          </p:nvGrpSpPr>
          <p:grpSpPr>
            <a:xfrm>
              <a:off x="3803967" y="4024151"/>
              <a:ext cx="1895770" cy="2698190"/>
              <a:chOff x="1059012" y="4024151"/>
              <a:chExt cx="1895770" cy="2698190"/>
            </a:xfrm>
            <a:effectLst>
              <a:outerShdw blurRad="254000" dist="127000" dir="2700000" algn="tl" rotWithShape="0">
                <a:prstClr val="black">
                  <a:alpha val="40000"/>
                </a:prstClr>
              </a:outerShdw>
            </a:effectLst>
          </p:grpSpPr>
          <p:sp>
            <p:nvSpPr>
              <p:cNvPr id="19" name="Freeform 5"/>
              <p:cNvSpPr>
                <a:spLocks/>
              </p:cNvSpPr>
              <p:nvPr/>
            </p:nvSpPr>
            <p:spPr bwMode="auto">
              <a:xfrm>
                <a:off x="1059013" y="4024151"/>
                <a:ext cx="1895769" cy="2544030"/>
              </a:xfrm>
              <a:custGeom>
                <a:avLst/>
                <a:gdLst>
                  <a:gd name="T0" fmla="*/ 933 w 1012"/>
                  <a:gd name="T1" fmla="*/ 410 h 1359"/>
                  <a:gd name="T2" fmla="*/ 915 w 1012"/>
                  <a:gd name="T3" fmla="*/ 410 h 1359"/>
                  <a:gd name="T4" fmla="*/ 515 w 1012"/>
                  <a:gd name="T5" fmla="*/ 10 h 1359"/>
                  <a:gd name="T6" fmla="*/ 506 w 1012"/>
                  <a:gd name="T7" fmla="*/ 0 h 1359"/>
                  <a:gd name="T8" fmla="*/ 497 w 1012"/>
                  <a:gd name="T9" fmla="*/ 10 h 1359"/>
                  <a:gd name="T10" fmla="*/ 97 w 1012"/>
                  <a:gd name="T11" fmla="*/ 410 h 1359"/>
                  <a:gd name="T12" fmla="*/ 79 w 1012"/>
                  <a:gd name="T13" fmla="*/ 410 h 1359"/>
                  <a:gd name="T14" fmla="*/ 0 w 1012"/>
                  <a:gd name="T15" fmla="*/ 489 h 1359"/>
                  <a:gd name="T16" fmla="*/ 0 w 1012"/>
                  <a:gd name="T17" fmla="*/ 1359 h 1359"/>
                  <a:gd name="T18" fmla="*/ 1012 w 1012"/>
                  <a:gd name="T19" fmla="*/ 1359 h 1359"/>
                  <a:gd name="T20" fmla="*/ 1012 w 1012"/>
                  <a:gd name="T21" fmla="*/ 489 h 1359"/>
                  <a:gd name="T22" fmla="*/ 933 w 1012"/>
                  <a:gd name="T23" fmla="*/ 410 h 13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12" h="1359">
                    <a:moveTo>
                      <a:pt x="933" y="410"/>
                    </a:moveTo>
                    <a:cubicBezTo>
                      <a:pt x="915" y="410"/>
                      <a:pt x="915" y="410"/>
                      <a:pt x="915" y="410"/>
                    </a:cubicBezTo>
                    <a:cubicBezTo>
                      <a:pt x="695" y="410"/>
                      <a:pt x="515" y="230"/>
                      <a:pt x="515" y="10"/>
                    </a:cubicBezTo>
                    <a:cubicBezTo>
                      <a:pt x="515" y="5"/>
                      <a:pt x="511" y="0"/>
                      <a:pt x="506" y="0"/>
                    </a:cubicBezTo>
                    <a:cubicBezTo>
                      <a:pt x="501" y="0"/>
                      <a:pt x="497" y="5"/>
                      <a:pt x="497" y="10"/>
                    </a:cubicBezTo>
                    <a:cubicBezTo>
                      <a:pt x="497" y="230"/>
                      <a:pt x="317" y="410"/>
                      <a:pt x="97" y="410"/>
                    </a:cubicBezTo>
                    <a:cubicBezTo>
                      <a:pt x="79" y="410"/>
                      <a:pt x="79" y="410"/>
                      <a:pt x="79" y="410"/>
                    </a:cubicBezTo>
                    <a:cubicBezTo>
                      <a:pt x="35" y="410"/>
                      <a:pt x="0" y="445"/>
                      <a:pt x="0" y="489"/>
                    </a:cubicBezTo>
                    <a:cubicBezTo>
                      <a:pt x="0" y="1359"/>
                      <a:pt x="0" y="1359"/>
                      <a:pt x="0" y="1359"/>
                    </a:cubicBezTo>
                    <a:cubicBezTo>
                      <a:pt x="1012" y="1359"/>
                      <a:pt x="1012" y="1359"/>
                      <a:pt x="1012" y="1359"/>
                    </a:cubicBezTo>
                    <a:cubicBezTo>
                      <a:pt x="1012" y="489"/>
                      <a:pt x="1012" y="489"/>
                      <a:pt x="1012" y="489"/>
                    </a:cubicBezTo>
                    <a:cubicBezTo>
                      <a:pt x="1012" y="445"/>
                      <a:pt x="977" y="410"/>
                      <a:pt x="933" y="410"/>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0" name="Freeform 21"/>
              <p:cNvSpPr>
                <a:spLocks/>
              </p:cNvSpPr>
              <p:nvPr/>
            </p:nvSpPr>
            <p:spPr bwMode="auto">
              <a:xfrm>
                <a:off x="1059012" y="6568181"/>
                <a:ext cx="1895769" cy="154160"/>
              </a:xfrm>
              <a:custGeom>
                <a:avLst/>
                <a:gdLst>
                  <a:gd name="T0" fmla="*/ 79 w 1012"/>
                  <a:gd name="T1" fmla="*/ 79 h 79"/>
                  <a:gd name="T2" fmla="*/ 933 w 1012"/>
                  <a:gd name="T3" fmla="*/ 79 h 79"/>
                  <a:gd name="T4" fmla="*/ 1012 w 1012"/>
                  <a:gd name="T5" fmla="*/ 0 h 79"/>
                  <a:gd name="T6" fmla="*/ 0 w 1012"/>
                  <a:gd name="T7" fmla="*/ 0 h 79"/>
                  <a:gd name="T8" fmla="*/ 79 w 1012"/>
                  <a:gd name="T9" fmla="*/ 79 h 79"/>
                </a:gdLst>
                <a:ahLst/>
                <a:cxnLst>
                  <a:cxn ang="0">
                    <a:pos x="T0" y="T1"/>
                  </a:cxn>
                  <a:cxn ang="0">
                    <a:pos x="T2" y="T3"/>
                  </a:cxn>
                  <a:cxn ang="0">
                    <a:pos x="T4" y="T5"/>
                  </a:cxn>
                  <a:cxn ang="0">
                    <a:pos x="T6" y="T7"/>
                  </a:cxn>
                  <a:cxn ang="0">
                    <a:pos x="T8" y="T9"/>
                  </a:cxn>
                </a:cxnLst>
                <a:rect l="0" t="0" r="r" b="b"/>
                <a:pathLst>
                  <a:path w="1012" h="79">
                    <a:moveTo>
                      <a:pt x="79" y="79"/>
                    </a:moveTo>
                    <a:cubicBezTo>
                      <a:pt x="933" y="79"/>
                      <a:pt x="933" y="79"/>
                      <a:pt x="933" y="79"/>
                    </a:cubicBezTo>
                    <a:cubicBezTo>
                      <a:pt x="977" y="79"/>
                      <a:pt x="1012" y="44"/>
                      <a:pt x="1012" y="0"/>
                    </a:cubicBezTo>
                    <a:cubicBezTo>
                      <a:pt x="0" y="0"/>
                      <a:pt x="0" y="0"/>
                      <a:pt x="0" y="0"/>
                    </a:cubicBezTo>
                    <a:cubicBezTo>
                      <a:pt x="0" y="44"/>
                      <a:pt x="35" y="79"/>
                      <a:pt x="79" y="79"/>
                    </a:cubicBezTo>
                    <a:close/>
                  </a:path>
                </a:pathLst>
              </a:custGeom>
              <a:solidFill>
                <a:srgbClr val="966481"/>
              </a:solidFill>
              <a:ln>
                <a:noFill/>
              </a:ln>
            </p:spPr>
            <p:txBody>
              <a:bodyPr vert="horz" wrap="square" lIns="91440" tIns="45720" rIns="91440" bIns="45720" numCol="1" anchor="t" anchorCtr="0" compatLnSpc="1">
                <a:prstTxWarp prst="textNoShape">
                  <a:avLst/>
                </a:prstTxWarp>
              </a:bodyPr>
              <a:lstStyle/>
              <a:p>
                <a:endParaRPr lang="zh-CN" altLang="en-US"/>
              </a:p>
            </p:txBody>
          </p:sp>
        </p:grpSp>
        <p:sp>
          <p:nvSpPr>
            <p:cNvPr id="42" name="Rectangle 42"/>
            <p:cNvSpPr/>
            <p:nvPr/>
          </p:nvSpPr>
          <p:spPr>
            <a:xfrm flipH="1">
              <a:off x="3903199" y="5067067"/>
              <a:ext cx="1725015" cy="589653"/>
            </a:xfrm>
            <a:prstGeom prst="rect">
              <a:avLst/>
            </a:prstGeom>
            <a:noFill/>
            <a:ln w="12700" cap="flat" cmpd="sng" algn="ctr">
              <a:noFill/>
              <a:prstDash val="solid"/>
            </a:ln>
            <a:effectLst/>
          </p:spPr>
          <p:txBody>
            <a:bodyPr lIns="91440" tIns="0" rIns="91440" bIns="0" rtlCol="0" anchor="t"/>
            <a:lstStyle/>
            <a:p>
              <a:pPr>
                <a:defRPr/>
              </a:pPr>
              <a:r>
                <a:rPr lang="en-US" altLang="zh-CN" sz="2000" dirty="0"/>
                <a:t>2.</a:t>
              </a:r>
              <a:r>
                <a:rPr lang="zh-CN" altLang="en-US" sz="2000" dirty="0"/>
                <a:t>一般来说</a:t>
              </a:r>
              <a:r>
                <a:rPr lang="en-US" altLang="zh-CN" sz="2000" dirty="0"/>
                <a:t>,</a:t>
              </a:r>
              <a:r>
                <a:rPr lang="zh-CN" altLang="en-US" sz="2000" dirty="0"/>
                <a:t>简历审查的内容有哪些</a:t>
              </a:r>
              <a:r>
                <a:rPr lang="en-US" altLang="zh-CN" sz="2000" dirty="0"/>
                <a:t>?</a:t>
              </a:r>
            </a:p>
            <a:p>
              <a:pPr>
                <a:defRPr/>
              </a:pPr>
              <a:endParaRPr lang="en-US" sz="1050" kern="0" dirty="0">
                <a:solidFill>
                  <a:schemeClr val="tx1">
                    <a:lumMod val="65000"/>
                    <a:lumOff val="35000"/>
                  </a:schemeClr>
                </a:solidFill>
                <a:latin typeface="Arial" pitchFamily="34" charset="0"/>
                <a:cs typeface="Arial" pitchFamily="34" charset="0"/>
              </a:endParaRPr>
            </a:p>
          </p:txBody>
        </p:sp>
      </p:grpSp>
      <p:grpSp>
        <p:nvGrpSpPr>
          <p:cNvPr id="60" name="组合 59"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GrpSpPr/>
          <p:nvPr/>
        </p:nvGrpSpPr>
        <p:grpSpPr>
          <a:xfrm>
            <a:off x="6492363" y="4024063"/>
            <a:ext cx="1910283" cy="2698278"/>
            <a:chOff x="6506877" y="4024063"/>
            <a:chExt cx="1910283" cy="2698278"/>
          </a:xfrm>
        </p:grpSpPr>
        <p:grpSp>
          <p:nvGrpSpPr>
            <p:cNvPr id="23" name="组合 22"/>
            <p:cNvGrpSpPr/>
            <p:nvPr/>
          </p:nvGrpSpPr>
          <p:grpSpPr>
            <a:xfrm>
              <a:off x="6506877" y="4024063"/>
              <a:ext cx="1910283" cy="2698278"/>
              <a:chOff x="1059012" y="4024063"/>
              <a:chExt cx="1910283" cy="2698278"/>
            </a:xfrm>
            <a:effectLst>
              <a:outerShdw blurRad="254000" dist="127000" dir="2700000" algn="tl" rotWithShape="0">
                <a:prstClr val="black">
                  <a:alpha val="40000"/>
                </a:prstClr>
              </a:outerShdw>
            </a:effectLst>
          </p:grpSpPr>
          <p:sp>
            <p:nvSpPr>
              <p:cNvPr id="24" name="Freeform 5"/>
              <p:cNvSpPr>
                <a:spLocks/>
              </p:cNvSpPr>
              <p:nvPr/>
            </p:nvSpPr>
            <p:spPr bwMode="auto">
              <a:xfrm>
                <a:off x="1073526" y="4024063"/>
                <a:ext cx="1895769" cy="2544030"/>
              </a:xfrm>
              <a:custGeom>
                <a:avLst/>
                <a:gdLst>
                  <a:gd name="T0" fmla="*/ 933 w 1012"/>
                  <a:gd name="T1" fmla="*/ 410 h 1359"/>
                  <a:gd name="T2" fmla="*/ 915 w 1012"/>
                  <a:gd name="T3" fmla="*/ 410 h 1359"/>
                  <a:gd name="T4" fmla="*/ 515 w 1012"/>
                  <a:gd name="T5" fmla="*/ 10 h 1359"/>
                  <a:gd name="T6" fmla="*/ 506 w 1012"/>
                  <a:gd name="T7" fmla="*/ 0 h 1359"/>
                  <a:gd name="T8" fmla="*/ 497 w 1012"/>
                  <a:gd name="T9" fmla="*/ 10 h 1359"/>
                  <a:gd name="T10" fmla="*/ 97 w 1012"/>
                  <a:gd name="T11" fmla="*/ 410 h 1359"/>
                  <a:gd name="T12" fmla="*/ 79 w 1012"/>
                  <a:gd name="T13" fmla="*/ 410 h 1359"/>
                  <a:gd name="T14" fmla="*/ 0 w 1012"/>
                  <a:gd name="T15" fmla="*/ 489 h 1359"/>
                  <a:gd name="T16" fmla="*/ 0 w 1012"/>
                  <a:gd name="T17" fmla="*/ 1359 h 1359"/>
                  <a:gd name="T18" fmla="*/ 1012 w 1012"/>
                  <a:gd name="T19" fmla="*/ 1359 h 1359"/>
                  <a:gd name="T20" fmla="*/ 1012 w 1012"/>
                  <a:gd name="T21" fmla="*/ 489 h 1359"/>
                  <a:gd name="T22" fmla="*/ 933 w 1012"/>
                  <a:gd name="T23" fmla="*/ 410 h 13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12" h="1359">
                    <a:moveTo>
                      <a:pt x="933" y="410"/>
                    </a:moveTo>
                    <a:cubicBezTo>
                      <a:pt x="915" y="410"/>
                      <a:pt x="915" y="410"/>
                      <a:pt x="915" y="410"/>
                    </a:cubicBezTo>
                    <a:cubicBezTo>
                      <a:pt x="695" y="410"/>
                      <a:pt x="515" y="230"/>
                      <a:pt x="515" y="10"/>
                    </a:cubicBezTo>
                    <a:cubicBezTo>
                      <a:pt x="515" y="5"/>
                      <a:pt x="511" y="0"/>
                      <a:pt x="506" y="0"/>
                    </a:cubicBezTo>
                    <a:cubicBezTo>
                      <a:pt x="501" y="0"/>
                      <a:pt x="497" y="5"/>
                      <a:pt x="497" y="10"/>
                    </a:cubicBezTo>
                    <a:cubicBezTo>
                      <a:pt x="497" y="230"/>
                      <a:pt x="317" y="410"/>
                      <a:pt x="97" y="410"/>
                    </a:cubicBezTo>
                    <a:cubicBezTo>
                      <a:pt x="79" y="410"/>
                      <a:pt x="79" y="410"/>
                      <a:pt x="79" y="410"/>
                    </a:cubicBezTo>
                    <a:cubicBezTo>
                      <a:pt x="35" y="410"/>
                      <a:pt x="0" y="445"/>
                      <a:pt x="0" y="489"/>
                    </a:cubicBezTo>
                    <a:cubicBezTo>
                      <a:pt x="0" y="1359"/>
                      <a:pt x="0" y="1359"/>
                      <a:pt x="0" y="1359"/>
                    </a:cubicBezTo>
                    <a:cubicBezTo>
                      <a:pt x="1012" y="1359"/>
                      <a:pt x="1012" y="1359"/>
                      <a:pt x="1012" y="1359"/>
                    </a:cubicBezTo>
                    <a:cubicBezTo>
                      <a:pt x="1012" y="489"/>
                      <a:pt x="1012" y="489"/>
                      <a:pt x="1012" y="489"/>
                    </a:cubicBezTo>
                    <a:cubicBezTo>
                      <a:pt x="1012" y="445"/>
                      <a:pt x="977" y="410"/>
                      <a:pt x="933" y="410"/>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0" name="Freeform 21"/>
              <p:cNvSpPr>
                <a:spLocks/>
              </p:cNvSpPr>
              <p:nvPr/>
            </p:nvSpPr>
            <p:spPr bwMode="auto">
              <a:xfrm>
                <a:off x="1059012" y="6568181"/>
                <a:ext cx="1895769" cy="154160"/>
              </a:xfrm>
              <a:custGeom>
                <a:avLst/>
                <a:gdLst>
                  <a:gd name="T0" fmla="*/ 79 w 1012"/>
                  <a:gd name="T1" fmla="*/ 79 h 79"/>
                  <a:gd name="T2" fmla="*/ 933 w 1012"/>
                  <a:gd name="T3" fmla="*/ 79 h 79"/>
                  <a:gd name="T4" fmla="*/ 1012 w 1012"/>
                  <a:gd name="T5" fmla="*/ 0 h 79"/>
                  <a:gd name="T6" fmla="*/ 0 w 1012"/>
                  <a:gd name="T7" fmla="*/ 0 h 79"/>
                  <a:gd name="T8" fmla="*/ 79 w 1012"/>
                  <a:gd name="T9" fmla="*/ 79 h 79"/>
                </a:gdLst>
                <a:ahLst/>
                <a:cxnLst>
                  <a:cxn ang="0">
                    <a:pos x="T0" y="T1"/>
                  </a:cxn>
                  <a:cxn ang="0">
                    <a:pos x="T2" y="T3"/>
                  </a:cxn>
                  <a:cxn ang="0">
                    <a:pos x="T4" y="T5"/>
                  </a:cxn>
                  <a:cxn ang="0">
                    <a:pos x="T6" y="T7"/>
                  </a:cxn>
                  <a:cxn ang="0">
                    <a:pos x="T8" y="T9"/>
                  </a:cxn>
                </a:cxnLst>
                <a:rect l="0" t="0" r="r" b="b"/>
                <a:pathLst>
                  <a:path w="1012" h="79">
                    <a:moveTo>
                      <a:pt x="79" y="79"/>
                    </a:moveTo>
                    <a:cubicBezTo>
                      <a:pt x="933" y="79"/>
                      <a:pt x="933" y="79"/>
                      <a:pt x="933" y="79"/>
                    </a:cubicBezTo>
                    <a:cubicBezTo>
                      <a:pt x="977" y="79"/>
                      <a:pt x="1012" y="44"/>
                      <a:pt x="1012" y="0"/>
                    </a:cubicBezTo>
                    <a:cubicBezTo>
                      <a:pt x="0" y="0"/>
                      <a:pt x="0" y="0"/>
                      <a:pt x="0" y="0"/>
                    </a:cubicBezTo>
                    <a:cubicBezTo>
                      <a:pt x="0" y="44"/>
                      <a:pt x="35" y="79"/>
                      <a:pt x="79" y="79"/>
                    </a:cubicBezTo>
                    <a:close/>
                  </a:path>
                </a:pathLst>
              </a:custGeom>
              <a:solidFill>
                <a:srgbClr val="D06F83"/>
              </a:solidFill>
              <a:ln>
                <a:noFill/>
              </a:ln>
            </p:spPr>
            <p:txBody>
              <a:bodyPr vert="horz" wrap="square" lIns="91440" tIns="45720" rIns="91440" bIns="45720" numCol="1" anchor="t" anchorCtr="0" compatLnSpc="1">
                <a:prstTxWarp prst="textNoShape">
                  <a:avLst/>
                </a:prstTxWarp>
              </a:bodyPr>
              <a:lstStyle/>
              <a:p>
                <a:endParaRPr lang="zh-CN" altLang="en-US"/>
              </a:p>
            </p:txBody>
          </p:sp>
        </p:grpSp>
        <p:sp>
          <p:nvSpPr>
            <p:cNvPr id="44" name="Rectangle 42"/>
            <p:cNvSpPr/>
            <p:nvPr/>
          </p:nvSpPr>
          <p:spPr>
            <a:xfrm flipH="1">
              <a:off x="6592253" y="5001251"/>
              <a:ext cx="1725015" cy="589653"/>
            </a:xfrm>
            <a:prstGeom prst="rect">
              <a:avLst/>
            </a:prstGeom>
            <a:noFill/>
            <a:ln w="12700" cap="flat" cmpd="sng" algn="ctr">
              <a:noFill/>
              <a:prstDash val="solid"/>
            </a:ln>
            <a:effectLst/>
          </p:spPr>
          <p:txBody>
            <a:bodyPr lIns="91440" tIns="0" rIns="91440" bIns="0" rtlCol="0" anchor="t"/>
            <a:lstStyle/>
            <a:p>
              <a:pPr>
                <a:defRPr/>
              </a:pPr>
              <a:r>
                <a:rPr lang="en-US" altLang="zh-CN" sz="2000" dirty="0"/>
                <a:t>3.</a:t>
              </a:r>
              <a:r>
                <a:rPr lang="zh-CN" altLang="en-US" sz="2000" dirty="0"/>
                <a:t>心理测验在人才选拔中的优缺点主要有哪些</a:t>
              </a:r>
              <a:r>
                <a:rPr lang="en-US" altLang="zh-CN" sz="2000" dirty="0"/>
                <a:t>?</a:t>
              </a:r>
            </a:p>
            <a:p>
              <a:pPr>
                <a:defRPr/>
              </a:pPr>
              <a:endParaRPr lang="en-US" sz="1050" kern="0" dirty="0">
                <a:solidFill>
                  <a:schemeClr val="tx1">
                    <a:lumMod val="65000"/>
                    <a:lumOff val="35000"/>
                  </a:schemeClr>
                </a:solidFill>
                <a:latin typeface="Arial" pitchFamily="34" charset="0"/>
                <a:cs typeface="Arial" pitchFamily="34" charset="0"/>
              </a:endParaRPr>
            </a:p>
          </p:txBody>
        </p:sp>
      </p:grpSp>
      <p:grpSp>
        <p:nvGrpSpPr>
          <p:cNvPr id="61" name="组合 60"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GrpSpPr/>
          <p:nvPr/>
        </p:nvGrpSpPr>
        <p:grpSpPr>
          <a:xfrm>
            <a:off x="9096447" y="3909557"/>
            <a:ext cx="2100681" cy="2812784"/>
            <a:chOff x="9110961" y="3909557"/>
            <a:chExt cx="2100681" cy="2812784"/>
          </a:xfrm>
        </p:grpSpPr>
        <p:grpSp>
          <p:nvGrpSpPr>
            <p:cNvPr id="33" name="组合 32"/>
            <p:cNvGrpSpPr/>
            <p:nvPr/>
          </p:nvGrpSpPr>
          <p:grpSpPr>
            <a:xfrm>
              <a:off x="9110961" y="3909557"/>
              <a:ext cx="1980739" cy="2812784"/>
              <a:chOff x="974042" y="3909557"/>
              <a:chExt cx="1980739" cy="2812784"/>
            </a:xfrm>
            <a:effectLst>
              <a:outerShdw blurRad="254000" dist="127000" dir="2700000" algn="tl" rotWithShape="0">
                <a:prstClr val="black">
                  <a:alpha val="40000"/>
                </a:prstClr>
              </a:outerShdw>
            </a:effectLst>
          </p:grpSpPr>
          <p:sp>
            <p:nvSpPr>
              <p:cNvPr id="34" name="Freeform 5"/>
              <p:cNvSpPr>
                <a:spLocks/>
              </p:cNvSpPr>
              <p:nvPr/>
            </p:nvSpPr>
            <p:spPr bwMode="auto">
              <a:xfrm>
                <a:off x="974042" y="3909557"/>
                <a:ext cx="1895769" cy="2544030"/>
              </a:xfrm>
              <a:custGeom>
                <a:avLst/>
                <a:gdLst>
                  <a:gd name="T0" fmla="*/ 933 w 1012"/>
                  <a:gd name="T1" fmla="*/ 410 h 1359"/>
                  <a:gd name="T2" fmla="*/ 915 w 1012"/>
                  <a:gd name="T3" fmla="*/ 410 h 1359"/>
                  <a:gd name="T4" fmla="*/ 515 w 1012"/>
                  <a:gd name="T5" fmla="*/ 10 h 1359"/>
                  <a:gd name="T6" fmla="*/ 506 w 1012"/>
                  <a:gd name="T7" fmla="*/ 0 h 1359"/>
                  <a:gd name="T8" fmla="*/ 497 w 1012"/>
                  <a:gd name="T9" fmla="*/ 10 h 1359"/>
                  <a:gd name="T10" fmla="*/ 97 w 1012"/>
                  <a:gd name="T11" fmla="*/ 410 h 1359"/>
                  <a:gd name="T12" fmla="*/ 79 w 1012"/>
                  <a:gd name="T13" fmla="*/ 410 h 1359"/>
                  <a:gd name="T14" fmla="*/ 0 w 1012"/>
                  <a:gd name="T15" fmla="*/ 489 h 1359"/>
                  <a:gd name="T16" fmla="*/ 0 w 1012"/>
                  <a:gd name="T17" fmla="*/ 1359 h 1359"/>
                  <a:gd name="T18" fmla="*/ 1012 w 1012"/>
                  <a:gd name="T19" fmla="*/ 1359 h 1359"/>
                  <a:gd name="T20" fmla="*/ 1012 w 1012"/>
                  <a:gd name="T21" fmla="*/ 489 h 1359"/>
                  <a:gd name="T22" fmla="*/ 933 w 1012"/>
                  <a:gd name="T23" fmla="*/ 410 h 13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12" h="1359">
                    <a:moveTo>
                      <a:pt x="933" y="410"/>
                    </a:moveTo>
                    <a:cubicBezTo>
                      <a:pt x="915" y="410"/>
                      <a:pt x="915" y="410"/>
                      <a:pt x="915" y="410"/>
                    </a:cubicBezTo>
                    <a:cubicBezTo>
                      <a:pt x="695" y="410"/>
                      <a:pt x="515" y="230"/>
                      <a:pt x="515" y="10"/>
                    </a:cubicBezTo>
                    <a:cubicBezTo>
                      <a:pt x="515" y="5"/>
                      <a:pt x="511" y="0"/>
                      <a:pt x="506" y="0"/>
                    </a:cubicBezTo>
                    <a:cubicBezTo>
                      <a:pt x="501" y="0"/>
                      <a:pt x="497" y="5"/>
                      <a:pt x="497" y="10"/>
                    </a:cubicBezTo>
                    <a:cubicBezTo>
                      <a:pt x="497" y="230"/>
                      <a:pt x="317" y="410"/>
                      <a:pt x="97" y="410"/>
                    </a:cubicBezTo>
                    <a:cubicBezTo>
                      <a:pt x="79" y="410"/>
                      <a:pt x="79" y="410"/>
                      <a:pt x="79" y="410"/>
                    </a:cubicBezTo>
                    <a:cubicBezTo>
                      <a:pt x="35" y="410"/>
                      <a:pt x="0" y="445"/>
                      <a:pt x="0" y="489"/>
                    </a:cubicBezTo>
                    <a:cubicBezTo>
                      <a:pt x="0" y="1359"/>
                      <a:pt x="0" y="1359"/>
                      <a:pt x="0" y="1359"/>
                    </a:cubicBezTo>
                    <a:cubicBezTo>
                      <a:pt x="1012" y="1359"/>
                      <a:pt x="1012" y="1359"/>
                      <a:pt x="1012" y="1359"/>
                    </a:cubicBezTo>
                    <a:cubicBezTo>
                      <a:pt x="1012" y="489"/>
                      <a:pt x="1012" y="489"/>
                      <a:pt x="1012" y="489"/>
                    </a:cubicBezTo>
                    <a:cubicBezTo>
                      <a:pt x="1012" y="445"/>
                      <a:pt x="977" y="410"/>
                      <a:pt x="933" y="410"/>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5" name="Freeform 21"/>
              <p:cNvSpPr>
                <a:spLocks/>
              </p:cNvSpPr>
              <p:nvPr/>
            </p:nvSpPr>
            <p:spPr bwMode="auto">
              <a:xfrm>
                <a:off x="1059012" y="6568181"/>
                <a:ext cx="1895769" cy="154160"/>
              </a:xfrm>
              <a:custGeom>
                <a:avLst/>
                <a:gdLst>
                  <a:gd name="T0" fmla="*/ 79 w 1012"/>
                  <a:gd name="T1" fmla="*/ 79 h 79"/>
                  <a:gd name="T2" fmla="*/ 933 w 1012"/>
                  <a:gd name="T3" fmla="*/ 79 h 79"/>
                  <a:gd name="T4" fmla="*/ 1012 w 1012"/>
                  <a:gd name="T5" fmla="*/ 0 h 79"/>
                  <a:gd name="T6" fmla="*/ 0 w 1012"/>
                  <a:gd name="T7" fmla="*/ 0 h 79"/>
                  <a:gd name="T8" fmla="*/ 79 w 1012"/>
                  <a:gd name="T9" fmla="*/ 79 h 79"/>
                </a:gdLst>
                <a:ahLst/>
                <a:cxnLst>
                  <a:cxn ang="0">
                    <a:pos x="T0" y="T1"/>
                  </a:cxn>
                  <a:cxn ang="0">
                    <a:pos x="T2" y="T3"/>
                  </a:cxn>
                  <a:cxn ang="0">
                    <a:pos x="T4" y="T5"/>
                  </a:cxn>
                  <a:cxn ang="0">
                    <a:pos x="T6" y="T7"/>
                  </a:cxn>
                  <a:cxn ang="0">
                    <a:pos x="T8" y="T9"/>
                  </a:cxn>
                </a:cxnLst>
                <a:rect l="0" t="0" r="r" b="b"/>
                <a:pathLst>
                  <a:path w="1012" h="79">
                    <a:moveTo>
                      <a:pt x="79" y="79"/>
                    </a:moveTo>
                    <a:cubicBezTo>
                      <a:pt x="933" y="79"/>
                      <a:pt x="933" y="79"/>
                      <a:pt x="933" y="79"/>
                    </a:cubicBezTo>
                    <a:cubicBezTo>
                      <a:pt x="977" y="79"/>
                      <a:pt x="1012" y="44"/>
                      <a:pt x="1012" y="0"/>
                    </a:cubicBezTo>
                    <a:cubicBezTo>
                      <a:pt x="0" y="0"/>
                      <a:pt x="0" y="0"/>
                      <a:pt x="0" y="0"/>
                    </a:cubicBezTo>
                    <a:cubicBezTo>
                      <a:pt x="0" y="44"/>
                      <a:pt x="35" y="79"/>
                      <a:pt x="79" y="79"/>
                    </a:cubicBezTo>
                    <a:close/>
                  </a:path>
                </a:pathLst>
              </a:custGeom>
              <a:solidFill>
                <a:srgbClr val="F77983"/>
              </a:solidFill>
              <a:ln>
                <a:noFill/>
              </a:ln>
            </p:spPr>
            <p:txBody>
              <a:bodyPr vert="horz" wrap="square" lIns="91440" tIns="45720" rIns="91440" bIns="45720" numCol="1" anchor="t" anchorCtr="0" compatLnSpc="1">
                <a:prstTxWarp prst="textNoShape">
                  <a:avLst/>
                </a:prstTxWarp>
              </a:bodyPr>
              <a:lstStyle/>
              <a:p>
                <a:endParaRPr lang="zh-CN" altLang="en-US"/>
              </a:p>
            </p:txBody>
          </p:sp>
        </p:grpSp>
        <p:sp>
          <p:nvSpPr>
            <p:cNvPr id="46" name="Rectangle 42"/>
            <p:cNvSpPr/>
            <p:nvPr/>
          </p:nvSpPr>
          <p:spPr>
            <a:xfrm flipH="1">
              <a:off x="9373277" y="5531581"/>
              <a:ext cx="1725015" cy="589653"/>
            </a:xfrm>
            <a:prstGeom prst="rect">
              <a:avLst/>
            </a:prstGeom>
            <a:noFill/>
            <a:ln w="12700" cap="flat" cmpd="sng" algn="ctr">
              <a:noFill/>
              <a:prstDash val="solid"/>
            </a:ln>
            <a:effectLst/>
          </p:spPr>
          <p:txBody>
            <a:bodyPr lIns="91440" tIns="0" rIns="91440" bIns="0" rtlCol="0" anchor="t"/>
            <a:lstStyle/>
            <a:p>
              <a:r>
                <a:rPr lang="en-US" altLang="zh-CN" sz="1050" dirty="0"/>
                <a:t>4.</a:t>
              </a:r>
              <a:r>
                <a:rPr lang="zh-CN" altLang="en-US" sz="1050" dirty="0"/>
                <a:t>背景调查的内容主要有哪些</a:t>
              </a:r>
              <a:r>
                <a:rPr lang="en-US" altLang="zh-CN" sz="1050" dirty="0"/>
                <a:t>?</a:t>
              </a:r>
              <a:r>
                <a:rPr lang="zh-CN" altLang="en-US" sz="1050" dirty="0"/>
                <a:t>调查过程中应该注意哪些问题</a:t>
              </a:r>
              <a:r>
                <a:rPr lang="en-US" altLang="zh-CN" sz="1050" dirty="0"/>
                <a:t>?</a:t>
              </a:r>
            </a:p>
            <a:p>
              <a:r>
                <a:rPr lang="en-US" altLang="zh-CN" sz="1050" dirty="0"/>
                <a:t>5.</a:t>
              </a:r>
              <a:r>
                <a:rPr lang="zh-CN" altLang="en-US" sz="1050" dirty="0"/>
                <a:t>背景调查的方法主要有哪些</a:t>
              </a:r>
              <a:r>
                <a:rPr lang="en-US" altLang="zh-CN" sz="1050" dirty="0"/>
                <a:t>? </a:t>
              </a:r>
            </a:p>
            <a:p>
              <a:pPr>
                <a:defRPr/>
              </a:pPr>
              <a:r>
                <a:rPr lang="en-US" sz="1050" kern="0" dirty="0">
                  <a:solidFill>
                    <a:schemeClr val="tx1">
                      <a:lumMod val="65000"/>
                      <a:lumOff val="35000"/>
                    </a:schemeClr>
                  </a:solidFill>
                  <a:latin typeface="Arial" pitchFamily="34" charset="0"/>
                  <a:cs typeface="Arial" pitchFamily="34" charset="0"/>
                </a:rPr>
                <a:t>. </a:t>
              </a:r>
            </a:p>
          </p:txBody>
        </p:sp>
        <p:sp>
          <p:nvSpPr>
            <p:cNvPr id="47" name="Rectangle 42"/>
            <p:cNvSpPr/>
            <p:nvPr/>
          </p:nvSpPr>
          <p:spPr>
            <a:xfrm flipH="1">
              <a:off x="9361589" y="5067067"/>
              <a:ext cx="1850053" cy="229011"/>
            </a:xfrm>
            <a:prstGeom prst="rect">
              <a:avLst/>
            </a:prstGeom>
            <a:noFill/>
            <a:ln w="12700" cap="flat" cmpd="sng" algn="ctr">
              <a:noFill/>
              <a:prstDash val="solid"/>
            </a:ln>
            <a:effectLst/>
          </p:spPr>
          <p:txBody>
            <a:bodyPr lIns="91440" tIns="0" rIns="91440" bIns="0" rtlCol="0" anchor="t"/>
            <a:lstStyle/>
            <a:p>
              <a:r>
                <a:rPr lang="en-US" altLang="zh-CN" b="1" dirty="0">
                  <a:solidFill>
                    <a:schemeClr val="tx1">
                      <a:lumMod val="65000"/>
                      <a:lumOff val="35000"/>
                    </a:schemeClr>
                  </a:solidFill>
                  <a:latin typeface="Arial" panose="020B0604020202020204" pitchFamily="34" charset="0"/>
                  <a:cs typeface="Arial" panose="020B0604020202020204" pitchFamily="34" charset="0"/>
                </a:rPr>
                <a:t>TEXT   HERE</a:t>
              </a:r>
              <a:endParaRPr lang="zh-CN" altLang="en-US" b="1" dirty="0">
                <a:solidFill>
                  <a:schemeClr val="tx1">
                    <a:lumMod val="65000"/>
                    <a:lumOff val="35000"/>
                  </a:schemeClr>
                </a:solidFill>
                <a:latin typeface="Arial" panose="020B0604020202020204" pitchFamily="34" charset="0"/>
                <a:cs typeface="Arial" panose="020B0604020202020204" pitchFamily="34" charset="0"/>
              </a:endParaRPr>
            </a:p>
          </p:txBody>
        </p:sp>
      </p:grpSp>
      <p:cxnSp>
        <p:nvCxnSpPr>
          <p:cNvPr id="48" name="直接连接符 47"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CxnSpPr/>
          <p:nvPr/>
        </p:nvCxnSpPr>
        <p:spPr>
          <a:xfrm>
            <a:off x="3246637" y="1273629"/>
            <a:ext cx="5770860"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49" name="文本框 48"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txBox="1"/>
          <p:nvPr/>
        </p:nvSpPr>
        <p:spPr>
          <a:xfrm>
            <a:off x="5257230" y="439164"/>
            <a:ext cx="1441420" cy="954107"/>
          </a:xfrm>
          <a:prstGeom prst="rect">
            <a:avLst/>
          </a:prstGeom>
          <a:noFill/>
        </p:spPr>
        <p:txBody>
          <a:bodyPr wrap="none" rtlCol="0">
            <a:spAutoFit/>
          </a:bodyPr>
          <a:lstStyle/>
          <a:p>
            <a:pPr algn="ctr"/>
            <a:r>
              <a:rPr lang="zh-CN" altLang="en-US" sz="2800" dirty="0">
                <a:latin typeface="KaiTi" panose="02010609060101010101" pitchFamily="49" charset="-122"/>
                <a:ea typeface="KaiTi" panose="02010609060101010101" pitchFamily="49" charset="-122"/>
              </a:rPr>
              <a:t>实训题 </a:t>
            </a:r>
          </a:p>
          <a:p>
            <a:endParaRPr lang="en-US" altLang="zh-CN" sz="2800" b="1" spc="500" dirty="0">
              <a:solidFill>
                <a:schemeClr val="bg1">
                  <a:lumMod val="50000"/>
                </a:schemeClr>
              </a:solidFill>
              <a:latin typeface="KaiTi" panose="02010609060101010101" pitchFamily="49" charset="-122"/>
              <a:ea typeface="KaiTi" panose="02010609060101010101" pitchFamily="49" charset="-122"/>
              <a:cs typeface="Arial" panose="020B0604020202020204" pitchFamily="34" charset="0"/>
            </a:endParaRPr>
          </a:p>
        </p:txBody>
      </p:sp>
      <p:sp>
        <p:nvSpPr>
          <p:cNvPr id="50" name="椭圆 49"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flipH="1">
            <a:off x="2686180" y="813581"/>
            <a:ext cx="157493" cy="157493"/>
          </a:xfrm>
          <a:prstGeom prst="ellipse">
            <a:avLst/>
          </a:prstGeom>
          <a:solidFill>
            <a:srgbClr val="D06F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1" name="椭圆 50"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flipH="1">
            <a:off x="2686180" y="335956"/>
            <a:ext cx="321030" cy="321030"/>
          </a:xfrm>
          <a:prstGeom prst="ellipse">
            <a:avLst/>
          </a:prstGeom>
          <a:solidFill>
            <a:srgbClr val="966481"/>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2" name="椭圆 51"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flipH="1">
            <a:off x="2991678" y="806317"/>
            <a:ext cx="219803" cy="219803"/>
          </a:xfrm>
          <a:prstGeom prst="ellipse">
            <a:avLst/>
          </a:prstGeom>
          <a:solidFill>
            <a:srgbClr val="365B7C"/>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3" name="椭圆 52"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flipH="1">
            <a:off x="2031169" y="697840"/>
            <a:ext cx="164852" cy="164852"/>
          </a:xfrm>
          <a:prstGeom prst="ellipse">
            <a:avLst/>
          </a:prstGeom>
          <a:solidFill>
            <a:srgbClr val="F779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4" name="椭圆 53"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9354354" y="755438"/>
            <a:ext cx="157493" cy="157493"/>
          </a:xfrm>
          <a:prstGeom prst="ellipse">
            <a:avLst/>
          </a:prstGeom>
          <a:solidFill>
            <a:srgbClr val="D06F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5" name="椭圆 54"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9190817" y="277813"/>
            <a:ext cx="321030" cy="321030"/>
          </a:xfrm>
          <a:prstGeom prst="ellipse">
            <a:avLst/>
          </a:prstGeom>
          <a:solidFill>
            <a:srgbClr val="966481"/>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6" name="椭圆 55"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a:off x="8986546" y="748174"/>
            <a:ext cx="219803" cy="219803"/>
          </a:xfrm>
          <a:prstGeom prst="ellipse">
            <a:avLst/>
          </a:prstGeom>
          <a:solidFill>
            <a:srgbClr val="365B7C"/>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7" name="椭圆 56"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a:off x="10002006" y="639697"/>
            <a:ext cx="164852" cy="164852"/>
          </a:xfrm>
          <a:prstGeom prst="ellipse">
            <a:avLst/>
          </a:prstGeom>
          <a:solidFill>
            <a:srgbClr val="F779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3" name="e7d195523061f1c0"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hidden="1"/>
          <p:cNvSpPr txBox="1"/>
          <p:nvPr/>
        </p:nvSpPr>
        <p:spPr>
          <a:xfrm>
            <a:off x="-355600" y="1803400"/>
            <a:ext cx="293927" cy="1016000"/>
          </a:xfrm>
          <a:prstGeom prst="rect">
            <a:avLst/>
          </a:prstGeom>
          <a:noFill/>
        </p:spPr>
        <p:txBody>
          <a:bodyPr vert="wordArtVert" rtlCol="0">
            <a:spAutoFit/>
          </a:bodyPr>
          <a:lstStyle/>
          <a:p>
            <a:r>
              <a:rPr lang="en-US" altLang="zh-CN" sz="100"/>
              <a:t>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a:t>
            </a:r>
            <a:endParaRPr lang="zh-CN" altLang="en-US" sz="100"/>
          </a:p>
        </p:txBody>
      </p:sp>
      <p:sp>
        <p:nvSpPr>
          <p:cNvPr id="3" name="矩形 2"/>
          <p:cNvSpPr/>
          <p:nvPr/>
        </p:nvSpPr>
        <p:spPr>
          <a:xfrm>
            <a:off x="996803" y="2786766"/>
            <a:ext cx="10335226" cy="341632"/>
          </a:xfrm>
          <a:prstGeom prst="rect">
            <a:avLst/>
          </a:prstGeom>
        </p:spPr>
        <p:txBody>
          <a:bodyPr wrap="square">
            <a:spAutoFit/>
          </a:bodyPr>
          <a:lstStyle/>
          <a:p>
            <a:pPr>
              <a:lnSpc>
                <a:spcPct val="90000"/>
              </a:lnSpc>
            </a:pPr>
            <a:r>
              <a:rPr lang="zh-CN" altLang="en-US" dirty="0">
                <a:latin typeface="KaiTi" panose="02010609060101010101" pitchFamily="49" charset="-122"/>
                <a:ea typeface="KaiTi" panose="02010609060101010101" pitchFamily="49" charset="-122"/>
              </a:rPr>
              <a:t>要求</a:t>
            </a:r>
            <a:r>
              <a:rPr lang="en-US" altLang="zh-CN" dirty="0">
                <a:latin typeface="KaiTi" panose="02010609060101010101" pitchFamily="49" charset="-122"/>
                <a:ea typeface="KaiTi" panose="02010609060101010101" pitchFamily="49" charset="-122"/>
              </a:rPr>
              <a:t>:</a:t>
            </a:r>
            <a:r>
              <a:rPr lang="zh-CN" altLang="en-US" dirty="0">
                <a:latin typeface="KaiTi" panose="02010609060101010101" pitchFamily="49" charset="-122"/>
                <a:ea typeface="KaiTi" panose="02010609060101010101" pitchFamily="49" charset="-122"/>
              </a:rPr>
              <a:t>请结合自己的性格</a:t>
            </a:r>
            <a:r>
              <a:rPr lang="en-US" altLang="zh-CN" dirty="0">
                <a:latin typeface="KaiTi" panose="02010609060101010101" pitchFamily="49" charset="-122"/>
                <a:ea typeface="KaiTi" panose="02010609060101010101" pitchFamily="49" charset="-122"/>
              </a:rPr>
              <a:t>,</a:t>
            </a:r>
            <a:r>
              <a:rPr lang="zh-CN" altLang="en-US" dirty="0">
                <a:latin typeface="KaiTi" panose="02010609060101010101" pitchFamily="49" charset="-122"/>
                <a:ea typeface="KaiTi" panose="02010609060101010101" pitchFamily="49" charset="-122"/>
              </a:rPr>
              <a:t>选出每组中适合自己的职业</a:t>
            </a:r>
            <a:r>
              <a:rPr lang="en-US" altLang="zh-CN" dirty="0">
                <a:latin typeface="KaiTi" panose="02010609060101010101" pitchFamily="49" charset="-122"/>
                <a:ea typeface="KaiTi" panose="02010609060101010101" pitchFamily="49" charset="-122"/>
              </a:rPr>
              <a:t>,</a:t>
            </a:r>
            <a:r>
              <a:rPr lang="zh-CN" altLang="en-US" dirty="0">
                <a:latin typeface="KaiTi" panose="02010609060101010101" pitchFamily="49" charset="-122"/>
                <a:ea typeface="KaiTi" panose="02010609060101010101" pitchFamily="49" charset="-122"/>
              </a:rPr>
              <a:t>并结合</a:t>
            </a:r>
            <a:r>
              <a:rPr lang="en-US" altLang="zh-CN" dirty="0">
                <a:latin typeface="KaiTi" panose="02010609060101010101" pitchFamily="49" charset="-122"/>
                <a:ea typeface="KaiTi" panose="02010609060101010101" pitchFamily="49" charset="-122"/>
              </a:rPr>
              <a:t>16PF</a:t>
            </a:r>
            <a:r>
              <a:rPr lang="zh-CN" altLang="en-US" dirty="0">
                <a:latin typeface="KaiTi" panose="02010609060101010101" pitchFamily="49" charset="-122"/>
                <a:ea typeface="KaiTi" panose="02010609060101010101" pitchFamily="49" charset="-122"/>
              </a:rPr>
              <a:t>及表</a:t>
            </a:r>
            <a:r>
              <a:rPr lang="en-US" altLang="zh-CN" dirty="0">
                <a:latin typeface="KaiTi" panose="02010609060101010101" pitchFamily="49" charset="-122"/>
                <a:ea typeface="KaiTi" panose="02010609060101010101" pitchFamily="49" charset="-122"/>
              </a:rPr>
              <a:t>6—9,</a:t>
            </a:r>
            <a:r>
              <a:rPr lang="zh-CN" altLang="en-US" dirty="0">
                <a:latin typeface="KaiTi" panose="02010609060101010101" pitchFamily="49" charset="-122"/>
                <a:ea typeface="KaiTi" panose="02010609060101010101" pitchFamily="49" charset="-122"/>
              </a:rPr>
              <a:t>判断自己的选择是否恰当。</a:t>
            </a:r>
          </a:p>
        </p:txBody>
      </p:sp>
      <p:pic>
        <p:nvPicPr>
          <p:cNvPr id="68" name="Picture 4">
            <a:extLst>
              <a:ext uri="{FF2B5EF4-FFF2-40B4-BE49-F238E27FC236}">
                <a16:creationId xmlns:a16="http://schemas.microsoft.com/office/drawing/2014/main" id="{97B60D66-86C6-CC47-9737-0D6892257F7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254323" y="3282975"/>
            <a:ext cx="9829455" cy="3381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609067839"/>
      </p:ext>
    </p:extLst>
  </p:cSld>
  <p:clrMapOvr>
    <a:masterClrMapping/>
  </p:clrMapOvr>
  <p:transition spd="slow" advTm="0">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nodeType="after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wipe(up)">
                                      <p:cBhvr>
                                        <p:cTn id="7" dur="500"/>
                                        <p:tgtEl>
                                          <p:spTgt spid="11"/>
                                        </p:tgtEl>
                                      </p:cBhvr>
                                    </p:animEffect>
                                  </p:childTnLst>
                                </p:cTn>
                              </p:par>
                              <p:par>
                                <p:cTn id="8" presetID="22" presetClass="entr" presetSubtype="1" fill="hold" nodeType="withEffect">
                                  <p:stCondLst>
                                    <p:cond delay="0"/>
                                  </p:stCondLst>
                                  <p:childTnLst>
                                    <p:set>
                                      <p:cBhvr>
                                        <p:cTn id="9" dur="1" fill="hold">
                                          <p:stCondLst>
                                            <p:cond delay="0"/>
                                          </p:stCondLst>
                                        </p:cTn>
                                        <p:tgtEl>
                                          <p:spTgt spid="16"/>
                                        </p:tgtEl>
                                        <p:attrNameLst>
                                          <p:attrName>style.visibility</p:attrName>
                                        </p:attrNameLst>
                                      </p:cBhvr>
                                      <p:to>
                                        <p:strVal val="visible"/>
                                      </p:to>
                                    </p:set>
                                    <p:animEffect transition="in" filter="wipe(up)">
                                      <p:cBhvr>
                                        <p:cTn id="10" dur="500"/>
                                        <p:tgtEl>
                                          <p:spTgt spid="16"/>
                                        </p:tgtEl>
                                      </p:cBhvr>
                                    </p:animEffect>
                                  </p:childTnLst>
                                </p:cTn>
                              </p:par>
                              <p:par>
                                <p:cTn id="11" presetID="22" presetClass="entr" presetSubtype="1" fill="hold" nodeType="withEffect">
                                  <p:stCondLst>
                                    <p:cond delay="0"/>
                                  </p:stCondLst>
                                  <p:childTnLst>
                                    <p:set>
                                      <p:cBhvr>
                                        <p:cTn id="12" dur="1" fill="hold">
                                          <p:stCondLst>
                                            <p:cond delay="0"/>
                                          </p:stCondLst>
                                        </p:cTn>
                                        <p:tgtEl>
                                          <p:spTgt spid="21"/>
                                        </p:tgtEl>
                                        <p:attrNameLst>
                                          <p:attrName>style.visibility</p:attrName>
                                        </p:attrNameLst>
                                      </p:cBhvr>
                                      <p:to>
                                        <p:strVal val="visible"/>
                                      </p:to>
                                    </p:set>
                                    <p:animEffect transition="in" filter="wipe(up)">
                                      <p:cBhvr>
                                        <p:cTn id="13" dur="500"/>
                                        <p:tgtEl>
                                          <p:spTgt spid="21"/>
                                        </p:tgtEl>
                                      </p:cBhvr>
                                    </p:animEffect>
                                  </p:childTnLst>
                                </p:cTn>
                              </p:par>
                              <p:par>
                                <p:cTn id="14" presetID="22" presetClass="entr" presetSubtype="1" fill="hold" nodeType="withEffect">
                                  <p:stCondLst>
                                    <p:cond delay="0"/>
                                  </p:stCondLst>
                                  <p:childTnLst>
                                    <p:set>
                                      <p:cBhvr>
                                        <p:cTn id="15" dur="1" fill="hold">
                                          <p:stCondLst>
                                            <p:cond delay="0"/>
                                          </p:stCondLst>
                                        </p:cTn>
                                        <p:tgtEl>
                                          <p:spTgt spid="31"/>
                                        </p:tgtEl>
                                        <p:attrNameLst>
                                          <p:attrName>style.visibility</p:attrName>
                                        </p:attrNameLst>
                                      </p:cBhvr>
                                      <p:to>
                                        <p:strVal val="visible"/>
                                      </p:to>
                                    </p:set>
                                    <p:animEffect transition="in" filter="wipe(up)">
                                      <p:cBhvr>
                                        <p:cTn id="16" dur="500"/>
                                        <p:tgtEl>
                                          <p:spTgt spid="31"/>
                                        </p:tgtEl>
                                      </p:cBhvr>
                                    </p:animEffect>
                                  </p:childTnLst>
                                </p:cTn>
                              </p:par>
                            </p:childTnLst>
                          </p:cTn>
                        </p:par>
                        <p:par>
                          <p:cTn id="17" fill="hold">
                            <p:stCondLst>
                              <p:cond delay="500"/>
                            </p:stCondLst>
                            <p:childTnLst>
                              <p:par>
                                <p:cTn id="18" presetID="2" presetClass="entr" presetSubtype="4" decel="44000" fill="hold" nodeType="afterEffect">
                                  <p:stCondLst>
                                    <p:cond delay="0"/>
                                  </p:stCondLst>
                                  <p:childTnLst>
                                    <p:set>
                                      <p:cBhvr>
                                        <p:cTn id="19" dur="1" fill="hold">
                                          <p:stCondLst>
                                            <p:cond delay="0"/>
                                          </p:stCondLst>
                                        </p:cTn>
                                        <p:tgtEl>
                                          <p:spTgt spid="12"/>
                                        </p:tgtEl>
                                        <p:attrNameLst>
                                          <p:attrName>style.visibility</p:attrName>
                                        </p:attrNameLst>
                                      </p:cBhvr>
                                      <p:to>
                                        <p:strVal val="visible"/>
                                      </p:to>
                                    </p:set>
                                    <p:anim calcmode="lin" valueType="num">
                                      <p:cBhvr additive="base">
                                        <p:cTn id="20" dur="750" fill="hold"/>
                                        <p:tgtEl>
                                          <p:spTgt spid="12"/>
                                        </p:tgtEl>
                                        <p:attrNameLst>
                                          <p:attrName>ppt_x</p:attrName>
                                        </p:attrNameLst>
                                      </p:cBhvr>
                                      <p:tavLst>
                                        <p:tav tm="0">
                                          <p:val>
                                            <p:strVal val="#ppt_x"/>
                                          </p:val>
                                        </p:tav>
                                        <p:tav tm="100000">
                                          <p:val>
                                            <p:strVal val="#ppt_x"/>
                                          </p:val>
                                        </p:tav>
                                      </p:tavLst>
                                    </p:anim>
                                    <p:anim calcmode="lin" valueType="num">
                                      <p:cBhvr additive="base">
                                        <p:cTn id="21" dur="750" fill="hold"/>
                                        <p:tgtEl>
                                          <p:spTgt spid="12"/>
                                        </p:tgtEl>
                                        <p:attrNameLst>
                                          <p:attrName>ppt_y</p:attrName>
                                        </p:attrNameLst>
                                      </p:cBhvr>
                                      <p:tavLst>
                                        <p:tav tm="0">
                                          <p:val>
                                            <p:strVal val="1+#ppt_h/2"/>
                                          </p:val>
                                        </p:tav>
                                        <p:tav tm="100000">
                                          <p:val>
                                            <p:strVal val="#ppt_y"/>
                                          </p:val>
                                        </p:tav>
                                      </p:tavLst>
                                    </p:anim>
                                  </p:childTnLst>
                                </p:cTn>
                              </p:par>
                              <p:par>
                                <p:cTn id="22" presetID="2" presetClass="entr" presetSubtype="4" decel="44000" fill="hold" nodeType="withEffect">
                                  <p:stCondLst>
                                    <p:cond delay="250"/>
                                  </p:stCondLst>
                                  <p:childTnLst>
                                    <p:set>
                                      <p:cBhvr>
                                        <p:cTn id="23" dur="1" fill="hold">
                                          <p:stCondLst>
                                            <p:cond delay="0"/>
                                          </p:stCondLst>
                                        </p:cTn>
                                        <p:tgtEl>
                                          <p:spTgt spid="59"/>
                                        </p:tgtEl>
                                        <p:attrNameLst>
                                          <p:attrName>style.visibility</p:attrName>
                                        </p:attrNameLst>
                                      </p:cBhvr>
                                      <p:to>
                                        <p:strVal val="visible"/>
                                      </p:to>
                                    </p:set>
                                    <p:anim calcmode="lin" valueType="num">
                                      <p:cBhvr additive="base">
                                        <p:cTn id="24" dur="750" fill="hold"/>
                                        <p:tgtEl>
                                          <p:spTgt spid="59"/>
                                        </p:tgtEl>
                                        <p:attrNameLst>
                                          <p:attrName>ppt_x</p:attrName>
                                        </p:attrNameLst>
                                      </p:cBhvr>
                                      <p:tavLst>
                                        <p:tav tm="0">
                                          <p:val>
                                            <p:strVal val="#ppt_x"/>
                                          </p:val>
                                        </p:tav>
                                        <p:tav tm="100000">
                                          <p:val>
                                            <p:strVal val="#ppt_x"/>
                                          </p:val>
                                        </p:tav>
                                      </p:tavLst>
                                    </p:anim>
                                    <p:anim calcmode="lin" valueType="num">
                                      <p:cBhvr additive="base">
                                        <p:cTn id="25" dur="750" fill="hold"/>
                                        <p:tgtEl>
                                          <p:spTgt spid="59"/>
                                        </p:tgtEl>
                                        <p:attrNameLst>
                                          <p:attrName>ppt_y</p:attrName>
                                        </p:attrNameLst>
                                      </p:cBhvr>
                                      <p:tavLst>
                                        <p:tav tm="0">
                                          <p:val>
                                            <p:strVal val="1+#ppt_h/2"/>
                                          </p:val>
                                        </p:tav>
                                        <p:tav tm="100000">
                                          <p:val>
                                            <p:strVal val="#ppt_y"/>
                                          </p:val>
                                        </p:tav>
                                      </p:tavLst>
                                    </p:anim>
                                  </p:childTnLst>
                                </p:cTn>
                              </p:par>
                              <p:par>
                                <p:cTn id="26" presetID="2" presetClass="entr" presetSubtype="4" decel="44000" fill="hold" nodeType="withEffect">
                                  <p:stCondLst>
                                    <p:cond delay="500"/>
                                  </p:stCondLst>
                                  <p:childTnLst>
                                    <p:set>
                                      <p:cBhvr>
                                        <p:cTn id="27" dur="1" fill="hold">
                                          <p:stCondLst>
                                            <p:cond delay="0"/>
                                          </p:stCondLst>
                                        </p:cTn>
                                        <p:tgtEl>
                                          <p:spTgt spid="60"/>
                                        </p:tgtEl>
                                        <p:attrNameLst>
                                          <p:attrName>style.visibility</p:attrName>
                                        </p:attrNameLst>
                                      </p:cBhvr>
                                      <p:to>
                                        <p:strVal val="visible"/>
                                      </p:to>
                                    </p:set>
                                    <p:anim calcmode="lin" valueType="num">
                                      <p:cBhvr additive="base">
                                        <p:cTn id="28" dur="750" fill="hold"/>
                                        <p:tgtEl>
                                          <p:spTgt spid="60"/>
                                        </p:tgtEl>
                                        <p:attrNameLst>
                                          <p:attrName>ppt_x</p:attrName>
                                        </p:attrNameLst>
                                      </p:cBhvr>
                                      <p:tavLst>
                                        <p:tav tm="0">
                                          <p:val>
                                            <p:strVal val="#ppt_x"/>
                                          </p:val>
                                        </p:tav>
                                        <p:tav tm="100000">
                                          <p:val>
                                            <p:strVal val="#ppt_x"/>
                                          </p:val>
                                        </p:tav>
                                      </p:tavLst>
                                    </p:anim>
                                    <p:anim calcmode="lin" valueType="num">
                                      <p:cBhvr additive="base">
                                        <p:cTn id="29" dur="750" fill="hold"/>
                                        <p:tgtEl>
                                          <p:spTgt spid="60"/>
                                        </p:tgtEl>
                                        <p:attrNameLst>
                                          <p:attrName>ppt_y</p:attrName>
                                        </p:attrNameLst>
                                      </p:cBhvr>
                                      <p:tavLst>
                                        <p:tav tm="0">
                                          <p:val>
                                            <p:strVal val="1+#ppt_h/2"/>
                                          </p:val>
                                        </p:tav>
                                        <p:tav tm="100000">
                                          <p:val>
                                            <p:strVal val="#ppt_y"/>
                                          </p:val>
                                        </p:tav>
                                      </p:tavLst>
                                    </p:anim>
                                  </p:childTnLst>
                                </p:cTn>
                              </p:par>
                              <p:par>
                                <p:cTn id="30" presetID="2" presetClass="entr" presetSubtype="4" decel="44000" fill="hold" nodeType="withEffect">
                                  <p:stCondLst>
                                    <p:cond delay="750"/>
                                  </p:stCondLst>
                                  <p:childTnLst>
                                    <p:set>
                                      <p:cBhvr>
                                        <p:cTn id="31" dur="1" fill="hold">
                                          <p:stCondLst>
                                            <p:cond delay="0"/>
                                          </p:stCondLst>
                                        </p:cTn>
                                        <p:tgtEl>
                                          <p:spTgt spid="61"/>
                                        </p:tgtEl>
                                        <p:attrNameLst>
                                          <p:attrName>style.visibility</p:attrName>
                                        </p:attrNameLst>
                                      </p:cBhvr>
                                      <p:to>
                                        <p:strVal val="visible"/>
                                      </p:to>
                                    </p:set>
                                    <p:anim calcmode="lin" valueType="num">
                                      <p:cBhvr additive="base">
                                        <p:cTn id="32" dur="750" fill="hold"/>
                                        <p:tgtEl>
                                          <p:spTgt spid="61"/>
                                        </p:tgtEl>
                                        <p:attrNameLst>
                                          <p:attrName>ppt_x</p:attrName>
                                        </p:attrNameLst>
                                      </p:cBhvr>
                                      <p:tavLst>
                                        <p:tav tm="0">
                                          <p:val>
                                            <p:strVal val="#ppt_x"/>
                                          </p:val>
                                        </p:tav>
                                        <p:tav tm="100000">
                                          <p:val>
                                            <p:strVal val="#ppt_x"/>
                                          </p:val>
                                        </p:tav>
                                      </p:tavLst>
                                    </p:anim>
                                    <p:anim calcmode="lin" valueType="num">
                                      <p:cBhvr additive="base">
                                        <p:cTn id="33" dur="750" fill="hold"/>
                                        <p:tgtEl>
                                          <p:spTgt spid="6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组合 2"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GrpSpPr/>
          <p:nvPr/>
        </p:nvGrpSpPr>
        <p:grpSpPr>
          <a:xfrm>
            <a:off x="787977" y="516885"/>
            <a:ext cx="10401300" cy="5657850"/>
            <a:chOff x="2656963" y="4236423"/>
            <a:chExt cx="7889519" cy="1781175"/>
          </a:xfrm>
        </p:grpSpPr>
        <p:sp>
          <p:nvSpPr>
            <p:cNvPr id="4" name="圆角矩形 3"/>
            <p:cNvSpPr/>
            <p:nvPr/>
          </p:nvSpPr>
          <p:spPr>
            <a:xfrm>
              <a:off x="2656963" y="4236423"/>
              <a:ext cx="7889519" cy="1781175"/>
            </a:xfrm>
            <a:prstGeom prst="roundRect">
              <a:avLst>
                <a:gd name="adj" fmla="val 6909"/>
              </a:avLst>
            </a:prstGeom>
            <a:solidFill>
              <a:srgbClr val="EFEFEF"/>
            </a:solidFill>
            <a:ln w="19050">
              <a:gradFill>
                <a:gsLst>
                  <a:gs pos="89000">
                    <a:schemeClr val="bg1">
                      <a:lumMod val="85000"/>
                    </a:schemeClr>
                  </a:gs>
                  <a:gs pos="0">
                    <a:schemeClr val="bg1"/>
                  </a:gs>
                </a:gsLst>
                <a:lin ang="7200000" scaled="0"/>
              </a:gradFill>
            </a:ln>
            <a:effectLst>
              <a:outerShdw blurRad="254000" dist="127000" dir="8160000" algn="tr" rotWithShape="0">
                <a:prstClr val="black">
                  <a:alpha val="34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 name="矩形 6"/>
            <p:cNvSpPr/>
            <p:nvPr/>
          </p:nvSpPr>
          <p:spPr>
            <a:xfrm>
              <a:off x="3648815" y="4422137"/>
              <a:ext cx="6563854" cy="1409748"/>
            </a:xfrm>
            <a:custGeom>
              <a:avLst/>
              <a:gdLst/>
              <a:ahLst/>
              <a:cxnLst/>
              <a:rect l="l" t="t" r="r" b="b"/>
              <a:pathLst>
                <a:path w="6563854" h="1125385">
                  <a:moveTo>
                    <a:pt x="1" y="0"/>
                  </a:moveTo>
                  <a:lnTo>
                    <a:pt x="6563854" y="0"/>
                  </a:lnTo>
                  <a:lnTo>
                    <a:pt x="6563854" y="1125385"/>
                  </a:lnTo>
                  <a:lnTo>
                    <a:pt x="0" y="1125385"/>
                  </a:lnTo>
                  <a:cubicBezTo>
                    <a:pt x="185435" y="1006937"/>
                    <a:pt x="307745" y="799098"/>
                    <a:pt x="307745" y="562692"/>
                  </a:cubicBezTo>
                  <a:cubicBezTo>
                    <a:pt x="307745" y="326287"/>
                    <a:pt x="185436" y="118449"/>
                    <a:pt x="1" y="0"/>
                  </a:cubicBezTo>
                  <a:close/>
                </a:path>
              </a:pathLst>
            </a:custGeom>
            <a:solidFill>
              <a:srgbClr val="D06F83"/>
            </a:solidFill>
            <a:ln>
              <a:noFill/>
            </a:ln>
            <a:effectLst>
              <a:innerShdw blurRad="63500" dist="50800" dir="81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TextBox 60"/>
            <p:cNvSpPr txBox="1"/>
            <p:nvPr/>
          </p:nvSpPr>
          <p:spPr>
            <a:xfrm>
              <a:off x="2671421" y="4886268"/>
              <a:ext cx="1080120" cy="203475"/>
            </a:xfrm>
            <a:prstGeom prst="rect">
              <a:avLst/>
            </a:prstGeom>
            <a:noFill/>
          </p:spPr>
          <p:txBody>
            <a:bodyPr wrap="square" rtlCol="0">
              <a:spAutoFit/>
            </a:bodyPr>
            <a:lstStyle/>
            <a:p>
              <a:pPr algn="ctr"/>
              <a:endParaRPr lang="zh-CN" altLang="en-US" sz="3600" b="1" dirty="0">
                <a:solidFill>
                  <a:srgbClr val="D06F83"/>
                </a:solidFill>
                <a:effectLst>
                  <a:innerShdw blurRad="63500" dist="50800" dir="18900000">
                    <a:prstClr val="black">
                      <a:alpha val="50000"/>
                    </a:prstClr>
                  </a:innerShdw>
                </a:effectLst>
                <a:latin typeface="Arial" panose="020B0604020202020204" pitchFamily="34" charset="0"/>
                <a:cs typeface="Arial" panose="020B0604020202020204" pitchFamily="34" charset="0"/>
              </a:endParaRPr>
            </a:p>
          </p:txBody>
        </p:sp>
        <p:sp>
          <p:nvSpPr>
            <p:cNvPr id="7" name="燕尾形 6"/>
            <p:cNvSpPr/>
            <p:nvPr/>
          </p:nvSpPr>
          <p:spPr>
            <a:xfrm>
              <a:off x="4194709" y="4739187"/>
              <a:ext cx="255488" cy="646331"/>
            </a:xfrm>
            <a:prstGeom prst="chevron">
              <a:avLst>
                <a:gd name="adj" fmla="val 66155"/>
              </a:avLst>
            </a:prstGeom>
            <a:solidFill>
              <a:srgbClr val="FEFEF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sp>
          <p:nvSpPr>
            <p:cNvPr id="8" name="燕尾形 7"/>
            <p:cNvSpPr/>
            <p:nvPr/>
          </p:nvSpPr>
          <p:spPr>
            <a:xfrm>
              <a:off x="4384571" y="4726768"/>
              <a:ext cx="255488" cy="646331"/>
            </a:xfrm>
            <a:prstGeom prst="chevron">
              <a:avLst>
                <a:gd name="adj" fmla="val 66155"/>
              </a:avLst>
            </a:prstGeom>
            <a:solidFill>
              <a:srgbClr val="FEFEF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sp>
          <p:nvSpPr>
            <p:cNvPr id="9" name="Rectangle 42"/>
            <p:cNvSpPr/>
            <p:nvPr/>
          </p:nvSpPr>
          <p:spPr>
            <a:xfrm flipH="1">
              <a:off x="4378189" y="4657725"/>
              <a:ext cx="2370240" cy="347966"/>
            </a:xfrm>
            <a:prstGeom prst="rect">
              <a:avLst/>
            </a:prstGeom>
            <a:noFill/>
            <a:ln w="12700" cap="flat" cmpd="sng" algn="ctr">
              <a:noFill/>
              <a:prstDash val="solid"/>
            </a:ln>
            <a:effectLst/>
          </p:spPr>
          <p:txBody>
            <a:bodyPr lIns="91440" tIns="0" rIns="91440" bIns="0" rtlCol="0" anchor="t"/>
            <a:lstStyle/>
            <a:p>
              <a:endParaRPr lang="zh-CN" altLang="en-US" sz="1400" b="1" dirty="0">
                <a:solidFill>
                  <a:schemeClr val="bg1"/>
                </a:solidFill>
                <a:latin typeface="Arial" panose="020B0604020202020204" pitchFamily="34" charset="0"/>
                <a:cs typeface="Arial" panose="020B0604020202020204" pitchFamily="34" charset="0"/>
              </a:endParaRPr>
            </a:p>
          </p:txBody>
        </p:sp>
        <p:sp>
          <p:nvSpPr>
            <p:cNvPr id="10" name="Rectangle 42"/>
            <p:cNvSpPr/>
            <p:nvPr/>
          </p:nvSpPr>
          <p:spPr>
            <a:xfrm flipH="1">
              <a:off x="4715129" y="4657725"/>
              <a:ext cx="5002389" cy="1080699"/>
            </a:xfrm>
            <a:prstGeom prst="rect">
              <a:avLst/>
            </a:prstGeom>
            <a:noFill/>
            <a:ln w="12700" cap="flat" cmpd="sng" algn="ctr">
              <a:noFill/>
              <a:prstDash val="solid"/>
            </a:ln>
            <a:effectLst/>
          </p:spPr>
          <p:txBody>
            <a:bodyPr lIns="91440" tIns="0" rIns="91440" bIns="0" rtlCol="0" anchor="t"/>
            <a:lstStyle/>
            <a:p>
              <a:r>
                <a:rPr lang="zh-CN" altLang="en-US" sz="2400" dirty="0">
                  <a:latin typeface="KaiTi" panose="02010609060101010101" pitchFamily="49" charset="-122"/>
                  <a:ea typeface="KaiTi" panose="02010609060101010101" pitchFamily="49" charset="-122"/>
                </a:rPr>
                <a:t>注</a:t>
              </a:r>
              <a:r>
                <a:rPr lang="en-US" altLang="zh-CN" sz="2400" dirty="0">
                  <a:latin typeface="KaiTi" panose="02010609060101010101" pitchFamily="49" charset="-122"/>
                  <a:ea typeface="KaiTi" panose="02010609060101010101" pitchFamily="49" charset="-122"/>
                </a:rPr>
                <a:t>:</a:t>
              </a:r>
              <a:r>
                <a:rPr lang="zh-CN" altLang="en-US" sz="2400" dirty="0">
                  <a:latin typeface="KaiTi" panose="02010609060101010101" pitchFamily="49" charset="-122"/>
                  <a:ea typeface="KaiTi" panose="02010609060101010101" pitchFamily="49" charset="-122"/>
                </a:rPr>
                <a:t>职业性格是指人们在长期特定的职业生活中所形成的与职业相联系的、稳定的心理特征。例如</a:t>
              </a:r>
              <a:r>
                <a:rPr lang="en-US" altLang="zh-CN" sz="2400" dirty="0">
                  <a:latin typeface="KaiTi" panose="02010609060101010101" pitchFamily="49" charset="-122"/>
                  <a:ea typeface="KaiTi" panose="02010609060101010101" pitchFamily="49" charset="-122"/>
                </a:rPr>
                <a:t>,</a:t>
              </a:r>
              <a:r>
                <a:rPr lang="zh-CN" altLang="en-US" sz="2400" dirty="0">
                  <a:latin typeface="KaiTi" panose="02010609060101010101" pitchFamily="49" charset="-122"/>
                  <a:ea typeface="KaiTi" panose="02010609060101010101" pitchFamily="49" charset="-122"/>
                </a:rPr>
                <a:t>有的人对待工作总是一丝不苟</a:t>
              </a:r>
              <a:r>
                <a:rPr lang="en-US" altLang="zh-CN" sz="2400" dirty="0">
                  <a:latin typeface="KaiTi" panose="02010609060101010101" pitchFamily="49" charset="-122"/>
                  <a:ea typeface="KaiTi" panose="02010609060101010101" pitchFamily="49" charset="-122"/>
                </a:rPr>
                <a:t>,</a:t>
              </a:r>
              <a:r>
                <a:rPr lang="zh-CN" altLang="en-US" sz="2400" dirty="0">
                  <a:latin typeface="KaiTi" panose="02010609060101010101" pitchFamily="49" charset="-122"/>
                  <a:ea typeface="KaiTi" panose="02010609060101010101" pitchFamily="49" charset="-122"/>
                </a:rPr>
                <a:t>踏实认真</a:t>
              </a:r>
              <a:r>
                <a:rPr lang="en-US" altLang="zh-CN" sz="2400" dirty="0">
                  <a:latin typeface="KaiTi" panose="02010609060101010101" pitchFamily="49" charset="-122"/>
                  <a:ea typeface="KaiTi" panose="02010609060101010101" pitchFamily="49" charset="-122"/>
                </a:rPr>
                <a:t>;</a:t>
              </a:r>
              <a:r>
                <a:rPr lang="zh-CN" altLang="en-US" sz="2400" dirty="0">
                  <a:latin typeface="KaiTi" panose="02010609060101010101" pitchFamily="49" charset="-122"/>
                  <a:ea typeface="KaiTi" panose="02010609060101010101" pitchFamily="49" charset="-122"/>
                </a:rPr>
                <a:t>在待人处事中总是表现出高度的原则性、果断、活泼、负责</a:t>
              </a:r>
              <a:r>
                <a:rPr lang="en-US" altLang="zh-CN" sz="2400" dirty="0">
                  <a:latin typeface="KaiTi" panose="02010609060101010101" pitchFamily="49" charset="-122"/>
                  <a:ea typeface="KaiTi" panose="02010609060101010101" pitchFamily="49" charset="-122"/>
                </a:rPr>
                <a:t>;</a:t>
              </a:r>
              <a:r>
                <a:rPr lang="zh-CN" altLang="en-US" sz="2400" dirty="0">
                  <a:latin typeface="KaiTi" panose="02010609060101010101" pitchFamily="49" charset="-122"/>
                  <a:ea typeface="KaiTi" panose="02010609060101010101" pitchFamily="49" charset="-122"/>
                </a:rPr>
                <a:t>在对待自己的态度上总是表现为谦虚、自信、严于律己等</a:t>
              </a:r>
              <a:r>
                <a:rPr lang="en-US" altLang="zh-CN" sz="2400" dirty="0">
                  <a:latin typeface="KaiTi" panose="02010609060101010101" pitchFamily="49" charset="-122"/>
                  <a:ea typeface="KaiTi" panose="02010609060101010101" pitchFamily="49" charset="-122"/>
                </a:rPr>
                <a:t>,</a:t>
              </a:r>
              <a:r>
                <a:rPr lang="zh-CN" altLang="en-US" sz="2400" dirty="0">
                  <a:latin typeface="KaiTi" panose="02010609060101010101" pitchFamily="49" charset="-122"/>
                  <a:ea typeface="KaiTi" panose="02010609060101010101" pitchFamily="49" charset="-122"/>
                </a:rPr>
                <a:t>所有这些特征的总和就是其职业性格。职业心理学认为</a:t>
              </a:r>
              <a:r>
                <a:rPr lang="en-US" altLang="zh-CN" sz="2400" dirty="0">
                  <a:latin typeface="KaiTi" panose="02010609060101010101" pitchFamily="49" charset="-122"/>
                  <a:ea typeface="KaiTi" panose="02010609060101010101" pitchFamily="49" charset="-122"/>
                </a:rPr>
                <a:t>,</a:t>
              </a:r>
              <a:r>
                <a:rPr lang="zh-CN" altLang="en-US" sz="2400" dirty="0">
                  <a:latin typeface="KaiTi" panose="02010609060101010101" pitchFamily="49" charset="-122"/>
                  <a:ea typeface="KaiTi" panose="02010609060101010101" pitchFamily="49" charset="-122"/>
                </a:rPr>
                <a:t>性格影响着一个人对职业的适应性</a:t>
              </a:r>
              <a:r>
                <a:rPr lang="en-US" altLang="zh-CN" sz="2400" dirty="0">
                  <a:latin typeface="KaiTi" panose="02010609060101010101" pitchFamily="49" charset="-122"/>
                  <a:ea typeface="KaiTi" panose="02010609060101010101" pitchFamily="49" charset="-122"/>
                </a:rPr>
                <a:t>,</a:t>
              </a:r>
              <a:r>
                <a:rPr lang="zh-CN" altLang="en-US" sz="2400" dirty="0">
                  <a:latin typeface="KaiTi" panose="02010609060101010101" pitchFamily="49" charset="-122"/>
                  <a:ea typeface="KaiTi" panose="02010609060101010101" pitchFamily="49" charset="-122"/>
                </a:rPr>
                <a:t>一定的性格适于从事一定的职业</a:t>
              </a:r>
              <a:r>
                <a:rPr lang="en-US" altLang="zh-CN" sz="2400" dirty="0">
                  <a:latin typeface="KaiTi" panose="02010609060101010101" pitchFamily="49" charset="-122"/>
                  <a:ea typeface="KaiTi" panose="02010609060101010101" pitchFamily="49" charset="-122"/>
                </a:rPr>
                <a:t>;</a:t>
              </a:r>
              <a:r>
                <a:rPr lang="zh-CN" altLang="en-US" sz="2400" dirty="0">
                  <a:latin typeface="KaiTi" panose="02010609060101010101" pitchFamily="49" charset="-122"/>
                  <a:ea typeface="KaiTi" panose="02010609060101010101" pitchFamily="49" charset="-122"/>
                </a:rPr>
                <a:t>同时</a:t>
              </a:r>
              <a:r>
                <a:rPr lang="en-US" altLang="zh-CN" sz="2400" dirty="0">
                  <a:latin typeface="KaiTi" panose="02010609060101010101" pitchFamily="49" charset="-122"/>
                  <a:ea typeface="KaiTi" panose="02010609060101010101" pitchFamily="49" charset="-122"/>
                </a:rPr>
                <a:t>,</a:t>
              </a:r>
              <a:r>
                <a:rPr lang="zh-CN" altLang="en-US" sz="2400" dirty="0">
                  <a:latin typeface="KaiTi" panose="02010609060101010101" pitchFamily="49" charset="-122"/>
                  <a:ea typeface="KaiTi" panose="02010609060101010101" pitchFamily="49" charset="-122"/>
                </a:rPr>
                <a:t>不同的职业对人有不同的性格要求。</a:t>
              </a:r>
              <a:endParaRPr lang="zh-CN" altLang="en-US" sz="2400" dirty="0">
                <a:solidFill>
                  <a:schemeClr val="bg1"/>
                </a:solidFill>
                <a:latin typeface="KaiTi" panose="02010609060101010101" pitchFamily="49" charset="-122"/>
                <a:ea typeface="KaiTi" panose="02010609060101010101" pitchFamily="49" charset="-122"/>
              </a:endParaRPr>
            </a:p>
            <a:p>
              <a:pPr>
                <a:defRPr/>
              </a:pPr>
              <a:r>
                <a:rPr lang="en-US" sz="2400" kern="0" dirty="0">
                  <a:solidFill>
                    <a:schemeClr val="bg1"/>
                  </a:solidFill>
                  <a:latin typeface="KaiTi" panose="02010609060101010101" pitchFamily="49" charset="-122"/>
                  <a:ea typeface="KaiTi" panose="02010609060101010101" pitchFamily="49" charset="-122"/>
                  <a:cs typeface="Arial" pitchFamily="34" charset="0"/>
                </a:rPr>
                <a:t> </a:t>
              </a:r>
            </a:p>
          </p:txBody>
        </p:sp>
      </p:grpSp>
    </p:spTree>
    <p:extLst>
      <p:ext uri="{BB962C8B-B14F-4D97-AF65-F5344CB8AC3E}">
        <p14:creationId xmlns:p14="http://schemas.microsoft.com/office/powerpoint/2010/main" val="116638046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44000" fill="hold" nodeType="after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750" fill="hold"/>
                                        <p:tgtEl>
                                          <p:spTgt spid="3"/>
                                        </p:tgtEl>
                                        <p:attrNameLst>
                                          <p:attrName>ppt_x</p:attrName>
                                        </p:attrNameLst>
                                      </p:cBhvr>
                                      <p:tavLst>
                                        <p:tav tm="0">
                                          <p:val>
                                            <p:strVal val="0-#ppt_w/2"/>
                                          </p:val>
                                        </p:tav>
                                        <p:tav tm="100000">
                                          <p:val>
                                            <p:strVal val="#ppt_x"/>
                                          </p:val>
                                        </p:tav>
                                      </p:tavLst>
                                    </p:anim>
                                    <p:anim calcmode="lin" valueType="num">
                                      <p:cBhvr additive="base">
                                        <p:cTn id="8" dur="750" fill="hold"/>
                                        <p:tgtEl>
                                          <p:spTgt spid="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矩形 24"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549157" y="-975631"/>
            <a:ext cx="583096" cy="838080"/>
          </a:xfrm>
          <a:prstGeom prst="rect">
            <a:avLst/>
          </a:prstGeom>
          <a:solidFill>
            <a:srgbClr val="365B7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 name="矩形 25"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1132253" y="-975631"/>
            <a:ext cx="583096" cy="838080"/>
          </a:xfrm>
          <a:prstGeom prst="rect">
            <a:avLst/>
          </a:prstGeom>
          <a:solidFill>
            <a:srgbClr val="96648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 name="矩形 26"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1715349" y="-975631"/>
            <a:ext cx="583096" cy="838080"/>
          </a:xfrm>
          <a:prstGeom prst="rect">
            <a:avLst/>
          </a:prstGeom>
          <a:solidFill>
            <a:srgbClr val="D06F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 name="矩形 27"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2298446" y="-975631"/>
            <a:ext cx="583096" cy="838080"/>
          </a:xfrm>
          <a:prstGeom prst="rect">
            <a:avLst/>
          </a:prstGeom>
          <a:solidFill>
            <a:srgbClr val="F779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 name="矩形 28"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2881542" y="-975631"/>
            <a:ext cx="583096" cy="838080"/>
          </a:xfrm>
          <a:prstGeom prst="rect">
            <a:avLst/>
          </a:prstGeom>
          <a:solidFill>
            <a:srgbClr val="F8AD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2" name="组合 1"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GrpSpPr/>
          <p:nvPr/>
        </p:nvGrpSpPr>
        <p:grpSpPr>
          <a:xfrm>
            <a:off x="549157" y="656985"/>
            <a:ext cx="11134725" cy="5946180"/>
            <a:chOff x="1780588" y="2201740"/>
            <a:chExt cx="3652658" cy="3398599"/>
          </a:xfrm>
        </p:grpSpPr>
        <p:sp>
          <p:nvSpPr>
            <p:cNvPr id="11" name="矩形 10"/>
            <p:cNvSpPr/>
            <p:nvPr/>
          </p:nvSpPr>
          <p:spPr>
            <a:xfrm>
              <a:off x="1992829" y="2735893"/>
              <a:ext cx="3440417" cy="2215933"/>
            </a:xfrm>
            <a:prstGeom prst="rect">
              <a:avLst/>
            </a:prstGeom>
            <a:solidFill>
              <a:srgbClr val="365B7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 name="Freeform 36"/>
            <p:cNvSpPr>
              <a:spLocks noEditPoints="1"/>
            </p:cNvSpPr>
            <p:nvPr/>
          </p:nvSpPr>
          <p:spPr bwMode="auto">
            <a:xfrm>
              <a:off x="1780588" y="2201740"/>
              <a:ext cx="3652658" cy="3398599"/>
            </a:xfrm>
            <a:custGeom>
              <a:avLst/>
              <a:gdLst>
                <a:gd name="T0" fmla="*/ 1616 w 1756"/>
                <a:gd name="T1" fmla="*/ 0 h 1634"/>
                <a:gd name="T2" fmla="*/ 140 w 1756"/>
                <a:gd name="T3" fmla="*/ 0 h 1634"/>
                <a:gd name="T4" fmla="*/ 0 w 1756"/>
                <a:gd name="T5" fmla="*/ 140 h 1634"/>
                <a:gd name="T6" fmla="*/ 0 w 1756"/>
                <a:gd name="T7" fmla="*/ 1243 h 1634"/>
                <a:gd name="T8" fmla="*/ 140 w 1756"/>
                <a:gd name="T9" fmla="*/ 1383 h 1634"/>
                <a:gd name="T10" fmla="*/ 232 w 1756"/>
                <a:gd name="T11" fmla="*/ 1383 h 1634"/>
                <a:gd name="T12" fmla="*/ 232 w 1756"/>
                <a:gd name="T13" fmla="*/ 1584 h 1634"/>
                <a:gd name="T14" fmla="*/ 276 w 1756"/>
                <a:gd name="T15" fmla="*/ 1598 h 1634"/>
                <a:gd name="T16" fmla="*/ 419 w 1756"/>
                <a:gd name="T17" fmla="*/ 1383 h 1634"/>
                <a:gd name="T18" fmla="*/ 1616 w 1756"/>
                <a:gd name="T19" fmla="*/ 1383 h 1634"/>
                <a:gd name="T20" fmla="*/ 1756 w 1756"/>
                <a:gd name="T21" fmla="*/ 1243 h 1634"/>
                <a:gd name="T22" fmla="*/ 1756 w 1756"/>
                <a:gd name="T23" fmla="*/ 140 h 1634"/>
                <a:gd name="T24" fmla="*/ 1616 w 1756"/>
                <a:gd name="T25" fmla="*/ 0 h 1634"/>
                <a:gd name="T26" fmla="*/ 982 w 1756"/>
                <a:gd name="T27" fmla="*/ 422 h 1634"/>
                <a:gd name="T28" fmla="*/ 1023 w 1756"/>
                <a:gd name="T29" fmla="*/ 422 h 1634"/>
                <a:gd name="T30" fmla="*/ 1023 w 1756"/>
                <a:gd name="T31" fmla="*/ 381 h 1634"/>
                <a:gd name="T32" fmla="*/ 1041 w 1756"/>
                <a:gd name="T33" fmla="*/ 363 h 1634"/>
                <a:gd name="T34" fmla="*/ 1058 w 1756"/>
                <a:gd name="T35" fmla="*/ 381 h 1634"/>
                <a:gd name="T36" fmla="*/ 1058 w 1756"/>
                <a:gd name="T37" fmla="*/ 422 h 1634"/>
                <a:gd name="T38" fmla="*/ 1100 w 1756"/>
                <a:gd name="T39" fmla="*/ 422 h 1634"/>
                <a:gd name="T40" fmla="*/ 1117 w 1756"/>
                <a:gd name="T41" fmla="*/ 440 h 1634"/>
                <a:gd name="T42" fmla="*/ 1100 w 1756"/>
                <a:gd name="T43" fmla="*/ 457 h 1634"/>
                <a:gd name="T44" fmla="*/ 1058 w 1756"/>
                <a:gd name="T45" fmla="*/ 457 h 1634"/>
                <a:gd name="T46" fmla="*/ 1058 w 1756"/>
                <a:gd name="T47" fmla="*/ 498 h 1634"/>
                <a:gd name="T48" fmla="*/ 1041 w 1756"/>
                <a:gd name="T49" fmla="*/ 516 h 1634"/>
                <a:gd name="T50" fmla="*/ 1023 w 1756"/>
                <a:gd name="T51" fmla="*/ 498 h 1634"/>
                <a:gd name="T52" fmla="*/ 1023 w 1756"/>
                <a:gd name="T53" fmla="*/ 457 h 1634"/>
                <a:gd name="T54" fmla="*/ 982 w 1756"/>
                <a:gd name="T55" fmla="*/ 457 h 1634"/>
                <a:gd name="T56" fmla="*/ 965 w 1756"/>
                <a:gd name="T57" fmla="*/ 440 h 1634"/>
                <a:gd name="T58" fmla="*/ 982 w 1756"/>
                <a:gd name="T59" fmla="*/ 422 h 1634"/>
                <a:gd name="T60" fmla="*/ 1636 w 1756"/>
                <a:gd name="T61" fmla="*/ 1243 h 1634"/>
                <a:gd name="T62" fmla="*/ 1616 w 1756"/>
                <a:gd name="T63" fmla="*/ 1263 h 1634"/>
                <a:gd name="T64" fmla="*/ 140 w 1756"/>
                <a:gd name="T65" fmla="*/ 1263 h 1634"/>
                <a:gd name="T66" fmla="*/ 120 w 1756"/>
                <a:gd name="T67" fmla="*/ 1243 h 1634"/>
                <a:gd name="T68" fmla="*/ 120 w 1756"/>
                <a:gd name="T69" fmla="*/ 460 h 1634"/>
                <a:gd name="T70" fmla="*/ 140 w 1756"/>
                <a:gd name="T71" fmla="*/ 440 h 1634"/>
                <a:gd name="T72" fmla="*/ 229 w 1756"/>
                <a:gd name="T73" fmla="*/ 440 h 1634"/>
                <a:gd name="T74" fmla="*/ 229 w 1756"/>
                <a:gd name="T75" fmla="*/ 440 h 1634"/>
                <a:gd name="T76" fmla="*/ 358 w 1756"/>
                <a:gd name="T77" fmla="*/ 310 h 1634"/>
                <a:gd name="T78" fmla="*/ 782 w 1756"/>
                <a:gd name="T79" fmla="*/ 310 h 1634"/>
                <a:gd name="T80" fmla="*/ 911 w 1756"/>
                <a:gd name="T81" fmla="*/ 440 h 1634"/>
                <a:gd name="T82" fmla="*/ 911 w 1756"/>
                <a:gd name="T83" fmla="*/ 440 h 1634"/>
                <a:gd name="T84" fmla="*/ 1041 w 1756"/>
                <a:gd name="T85" fmla="*/ 569 h 1634"/>
                <a:gd name="T86" fmla="*/ 1170 w 1756"/>
                <a:gd name="T87" fmla="*/ 440 h 1634"/>
                <a:gd name="T88" fmla="*/ 1170 w 1756"/>
                <a:gd name="T89" fmla="*/ 440 h 1634"/>
                <a:gd name="T90" fmla="*/ 1201 w 1756"/>
                <a:gd name="T91" fmla="*/ 440 h 1634"/>
                <a:gd name="T92" fmla="*/ 1201 w 1756"/>
                <a:gd name="T93" fmla="*/ 440 h 1634"/>
                <a:gd name="T94" fmla="*/ 1616 w 1756"/>
                <a:gd name="T95" fmla="*/ 440 h 1634"/>
                <a:gd name="T96" fmla="*/ 1636 w 1756"/>
                <a:gd name="T97" fmla="*/ 460 h 1634"/>
                <a:gd name="T98" fmla="*/ 1636 w 1756"/>
                <a:gd name="T99" fmla="*/ 1243 h 1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756" h="1634">
                  <a:moveTo>
                    <a:pt x="1616" y="0"/>
                  </a:moveTo>
                  <a:cubicBezTo>
                    <a:pt x="140" y="0"/>
                    <a:pt x="140" y="0"/>
                    <a:pt x="140" y="0"/>
                  </a:cubicBezTo>
                  <a:cubicBezTo>
                    <a:pt x="62" y="0"/>
                    <a:pt x="0" y="63"/>
                    <a:pt x="0" y="140"/>
                  </a:cubicBezTo>
                  <a:cubicBezTo>
                    <a:pt x="0" y="1243"/>
                    <a:pt x="0" y="1243"/>
                    <a:pt x="0" y="1243"/>
                  </a:cubicBezTo>
                  <a:cubicBezTo>
                    <a:pt x="0" y="1320"/>
                    <a:pt x="62" y="1383"/>
                    <a:pt x="140" y="1383"/>
                  </a:cubicBezTo>
                  <a:cubicBezTo>
                    <a:pt x="232" y="1383"/>
                    <a:pt x="232" y="1383"/>
                    <a:pt x="232" y="1383"/>
                  </a:cubicBezTo>
                  <a:cubicBezTo>
                    <a:pt x="232" y="1584"/>
                    <a:pt x="232" y="1584"/>
                    <a:pt x="232" y="1584"/>
                  </a:cubicBezTo>
                  <a:cubicBezTo>
                    <a:pt x="232" y="1628"/>
                    <a:pt x="252" y="1634"/>
                    <a:pt x="276" y="1598"/>
                  </a:cubicBezTo>
                  <a:cubicBezTo>
                    <a:pt x="419" y="1383"/>
                    <a:pt x="419" y="1383"/>
                    <a:pt x="419" y="1383"/>
                  </a:cubicBezTo>
                  <a:cubicBezTo>
                    <a:pt x="1616" y="1383"/>
                    <a:pt x="1616" y="1383"/>
                    <a:pt x="1616" y="1383"/>
                  </a:cubicBezTo>
                  <a:cubicBezTo>
                    <a:pt x="1693" y="1383"/>
                    <a:pt x="1756" y="1320"/>
                    <a:pt x="1756" y="1243"/>
                  </a:cubicBezTo>
                  <a:cubicBezTo>
                    <a:pt x="1756" y="140"/>
                    <a:pt x="1756" y="140"/>
                    <a:pt x="1756" y="140"/>
                  </a:cubicBezTo>
                  <a:cubicBezTo>
                    <a:pt x="1756" y="63"/>
                    <a:pt x="1693" y="0"/>
                    <a:pt x="1616" y="0"/>
                  </a:cubicBezTo>
                  <a:close/>
                  <a:moveTo>
                    <a:pt x="982" y="422"/>
                  </a:moveTo>
                  <a:cubicBezTo>
                    <a:pt x="1023" y="422"/>
                    <a:pt x="1023" y="422"/>
                    <a:pt x="1023" y="422"/>
                  </a:cubicBezTo>
                  <a:cubicBezTo>
                    <a:pt x="1023" y="381"/>
                    <a:pt x="1023" y="381"/>
                    <a:pt x="1023" y="381"/>
                  </a:cubicBezTo>
                  <a:cubicBezTo>
                    <a:pt x="1023" y="371"/>
                    <a:pt x="1031" y="363"/>
                    <a:pt x="1041" y="363"/>
                  </a:cubicBezTo>
                  <a:cubicBezTo>
                    <a:pt x="1051" y="363"/>
                    <a:pt x="1058" y="371"/>
                    <a:pt x="1058" y="381"/>
                  </a:cubicBezTo>
                  <a:cubicBezTo>
                    <a:pt x="1058" y="422"/>
                    <a:pt x="1058" y="422"/>
                    <a:pt x="1058" y="422"/>
                  </a:cubicBezTo>
                  <a:cubicBezTo>
                    <a:pt x="1100" y="422"/>
                    <a:pt x="1100" y="422"/>
                    <a:pt x="1100" y="422"/>
                  </a:cubicBezTo>
                  <a:cubicBezTo>
                    <a:pt x="1109" y="422"/>
                    <a:pt x="1117" y="430"/>
                    <a:pt x="1117" y="440"/>
                  </a:cubicBezTo>
                  <a:cubicBezTo>
                    <a:pt x="1117" y="449"/>
                    <a:pt x="1109" y="457"/>
                    <a:pt x="1100" y="457"/>
                  </a:cubicBezTo>
                  <a:cubicBezTo>
                    <a:pt x="1058" y="457"/>
                    <a:pt x="1058" y="457"/>
                    <a:pt x="1058" y="457"/>
                  </a:cubicBezTo>
                  <a:cubicBezTo>
                    <a:pt x="1058" y="498"/>
                    <a:pt x="1058" y="498"/>
                    <a:pt x="1058" y="498"/>
                  </a:cubicBezTo>
                  <a:cubicBezTo>
                    <a:pt x="1058" y="508"/>
                    <a:pt x="1051" y="516"/>
                    <a:pt x="1041" y="516"/>
                  </a:cubicBezTo>
                  <a:cubicBezTo>
                    <a:pt x="1031" y="516"/>
                    <a:pt x="1023" y="508"/>
                    <a:pt x="1023" y="498"/>
                  </a:cubicBezTo>
                  <a:cubicBezTo>
                    <a:pt x="1023" y="457"/>
                    <a:pt x="1023" y="457"/>
                    <a:pt x="1023" y="457"/>
                  </a:cubicBezTo>
                  <a:cubicBezTo>
                    <a:pt x="982" y="457"/>
                    <a:pt x="982" y="457"/>
                    <a:pt x="982" y="457"/>
                  </a:cubicBezTo>
                  <a:cubicBezTo>
                    <a:pt x="973" y="457"/>
                    <a:pt x="965" y="449"/>
                    <a:pt x="965" y="440"/>
                  </a:cubicBezTo>
                  <a:cubicBezTo>
                    <a:pt x="965" y="430"/>
                    <a:pt x="973" y="422"/>
                    <a:pt x="982" y="422"/>
                  </a:cubicBezTo>
                  <a:close/>
                  <a:moveTo>
                    <a:pt x="1636" y="1243"/>
                  </a:moveTo>
                  <a:cubicBezTo>
                    <a:pt x="1636" y="1254"/>
                    <a:pt x="1627" y="1263"/>
                    <a:pt x="1616" y="1263"/>
                  </a:cubicBezTo>
                  <a:cubicBezTo>
                    <a:pt x="140" y="1263"/>
                    <a:pt x="140" y="1263"/>
                    <a:pt x="140" y="1263"/>
                  </a:cubicBezTo>
                  <a:cubicBezTo>
                    <a:pt x="129" y="1263"/>
                    <a:pt x="120" y="1254"/>
                    <a:pt x="120" y="1243"/>
                  </a:cubicBezTo>
                  <a:cubicBezTo>
                    <a:pt x="120" y="460"/>
                    <a:pt x="120" y="460"/>
                    <a:pt x="120" y="460"/>
                  </a:cubicBezTo>
                  <a:cubicBezTo>
                    <a:pt x="120" y="449"/>
                    <a:pt x="129" y="440"/>
                    <a:pt x="140" y="440"/>
                  </a:cubicBezTo>
                  <a:cubicBezTo>
                    <a:pt x="229" y="440"/>
                    <a:pt x="229" y="440"/>
                    <a:pt x="229" y="440"/>
                  </a:cubicBezTo>
                  <a:cubicBezTo>
                    <a:pt x="229" y="440"/>
                    <a:pt x="229" y="440"/>
                    <a:pt x="229" y="440"/>
                  </a:cubicBezTo>
                  <a:cubicBezTo>
                    <a:pt x="229" y="368"/>
                    <a:pt x="287" y="310"/>
                    <a:pt x="358" y="310"/>
                  </a:cubicBezTo>
                  <a:cubicBezTo>
                    <a:pt x="782" y="310"/>
                    <a:pt x="782" y="310"/>
                    <a:pt x="782" y="310"/>
                  </a:cubicBezTo>
                  <a:cubicBezTo>
                    <a:pt x="853" y="310"/>
                    <a:pt x="911" y="368"/>
                    <a:pt x="911" y="440"/>
                  </a:cubicBezTo>
                  <a:cubicBezTo>
                    <a:pt x="911" y="440"/>
                    <a:pt x="911" y="440"/>
                    <a:pt x="911" y="440"/>
                  </a:cubicBezTo>
                  <a:cubicBezTo>
                    <a:pt x="911" y="511"/>
                    <a:pt x="969" y="569"/>
                    <a:pt x="1041" y="569"/>
                  </a:cubicBezTo>
                  <a:cubicBezTo>
                    <a:pt x="1112" y="569"/>
                    <a:pt x="1170" y="511"/>
                    <a:pt x="1170" y="440"/>
                  </a:cubicBezTo>
                  <a:cubicBezTo>
                    <a:pt x="1170" y="440"/>
                    <a:pt x="1170" y="440"/>
                    <a:pt x="1170" y="440"/>
                  </a:cubicBezTo>
                  <a:cubicBezTo>
                    <a:pt x="1201" y="440"/>
                    <a:pt x="1201" y="440"/>
                    <a:pt x="1201" y="440"/>
                  </a:cubicBezTo>
                  <a:cubicBezTo>
                    <a:pt x="1201" y="440"/>
                    <a:pt x="1201" y="440"/>
                    <a:pt x="1201" y="440"/>
                  </a:cubicBezTo>
                  <a:cubicBezTo>
                    <a:pt x="1616" y="440"/>
                    <a:pt x="1616" y="440"/>
                    <a:pt x="1616" y="440"/>
                  </a:cubicBezTo>
                  <a:cubicBezTo>
                    <a:pt x="1627" y="440"/>
                    <a:pt x="1636" y="449"/>
                    <a:pt x="1636" y="460"/>
                  </a:cubicBezTo>
                  <a:lnTo>
                    <a:pt x="1636" y="1243"/>
                  </a:lnTo>
                  <a:close/>
                </a:path>
              </a:pathLst>
            </a:custGeom>
            <a:gradFill>
              <a:gsLst>
                <a:gs pos="100000">
                  <a:schemeClr val="bg1"/>
                </a:gs>
                <a:gs pos="0">
                  <a:srgbClr val="E0E0E0"/>
                </a:gs>
              </a:gsLst>
              <a:lin ang="1800000" scaled="0"/>
            </a:gradFill>
            <a:ln>
              <a:noFill/>
            </a:ln>
            <a:effectLst>
              <a:outerShdw blurRad="127000" dist="63500" dir="2700000" algn="tl" rotWithShape="0">
                <a:prstClr val="black">
                  <a:alpha val="35000"/>
                </a:prstClr>
              </a:outerShdw>
            </a:effectLst>
          </p:spPr>
          <p:txBody>
            <a:bodyPr vert="horz" wrap="square" lIns="91440" tIns="45720" rIns="91440" bIns="45720" numCol="1" anchor="t" anchorCtr="0" compatLnSpc="1">
              <a:prstTxWarp prst="textNoShape">
                <a:avLst/>
              </a:prstTxWarp>
            </a:bodyPr>
            <a:lstStyle/>
            <a:p>
              <a:endParaRPr lang="zh-CN" altLang="en-US"/>
            </a:p>
          </p:txBody>
        </p:sp>
        <p:grpSp>
          <p:nvGrpSpPr>
            <p:cNvPr id="13" name="组合 12"/>
            <p:cNvGrpSpPr/>
            <p:nvPr/>
          </p:nvGrpSpPr>
          <p:grpSpPr>
            <a:xfrm>
              <a:off x="4464555" y="2545020"/>
              <a:ext cx="599813" cy="297054"/>
              <a:chOff x="1923908" y="1320796"/>
              <a:chExt cx="782820" cy="387687"/>
            </a:xfrm>
            <a:solidFill>
              <a:srgbClr val="365B7C"/>
            </a:solidFill>
          </p:grpSpPr>
          <p:sp>
            <p:nvSpPr>
              <p:cNvPr id="14" name="Freeform 31"/>
              <p:cNvSpPr>
                <a:spLocks noEditPoints="1"/>
              </p:cNvSpPr>
              <p:nvPr/>
            </p:nvSpPr>
            <p:spPr bwMode="auto">
              <a:xfrm>
                <a:off x="1923908" y="1324517"/>
                <a:ext cx="368849" cy="383966"/>
              </a:xfrm>
              <a:custGeom>
                <a:avLst/>
                <a:gdLst>
                  <a:gd name="T0" fmla="*/ 35 w 38"/>
                  <a:gd name="T1" fmla="*/ 2 h 38"/>
                  <a:gd name="T2" fmla="*/ 32 w 38"/>
                  <a:gd name="T3" fmla="*/ 1 h 38"/>
                  <a:gd name="T4" fmla="*/ 28 w 38"/>
                  <a:gd name="T5" fmla="*/ 0 h 38"/>
                  <a:gd name="T6" fmla="*/ 10 w 38"/>
                  <a:gd name="T7" fmla="*/ 0 h 38"/>
                  <a:gd name="T8" fmla="*/ 6 w 38"/>
                  <a:gd name="T9" fmla="*/ 1 h 38"/>
                  <a:gd name="T10" fmla="*/ 3 w 38"/>
                  <a:gd name="T11" fmla="*/ 2 h 38"/>
                  <a:gd name="T12" fmla="*/ 1 w 38"/>
                  <a:gd name="T13" fmla="*/ 5 h 38"/>
                  <a:gd name="T14" fmla="*/ 0 w 38"/>
                  <a:gd name="T15" fmla="*/ 8 h 38"/>
                  <a:gd name="T16" fmla="*/ 0 w 38"/>
                  <a:gd name="T17" fmla="*/ 29 h 38"/>
                  <a:gd name="T18" fmla="*/ 1 w 38"/>
                  <a:gd name="T19" fmla="*/ 33 h 38"/>
                  <a:gd name="T20" fmla="*/ 3 w 38"/>
                  <a:gd name="T21" fmla="*/ 35 h 38"/>
                  <a:gd name="T22" fmla="*/ 6 w 38"/>
                  <a:gd name="T23" fmla="*/ 37 h 38"/>
                  <a:gd name="T24" fmla="*/ 10 w 38"/>
                  <a:gd name="T25" fmla="*/ 38 h 38"/>
                  <a:gd name="T26" fmla="*/ 28 w 38"/>
                  <a:gd name="T27" fmla="*/ 38 h 38"/>
                  <a:gd name="T28" fmla="*/ 32 w 38"/>
                  <a:gd name="T29" fmla="*/ 37 h 38"/>
                  <a:gd name="T30" fmla="*/ 35 w 38"/>
                  <a:gd name="T31" fmla="*/ 36 h 38"/>
                  <a:gd name="T32" fmla="*/ 37 w 38"/>
                  <a:gd name="T33" fmla="*/ 33 h 38"/>
                  <a:gd name="T34" fmla="*/ 38 w 38"/>
                  <a:gd name="T35" fmla="*/ 29 h 38"/>
                  <a:gd name="T36" fmla="*/ 38 w 38"/>
                  <a:gd name="T37" fmla="*/ 8 h 38"/>
                  <a:gd name="T38" fmla="*/ 37 w 38"/>
                  <a:gd name="T39" fmla="*/ 5 h 38"/>
                  <a:gd name="T40" fmla="*/ 35 w 38"/>
                  <a:gd name="T41" fmla="*/ 2 h 38"/>
                  <a:gd name="T42" fmla="*/ 28 w 38"/>
                  <a:gd name="T43" fmla="*/ 33 h 38"/>
                  <a:gd name="T44" fmla="*/ 10 w 38"/>
                  <a:gd name="T45" fmla="*/ 33 h 38"/>
                  <a:gd name="T46" fmla="*/ 8 w 38"/>
                  <a:gd name="T47" fmla="*/ 33 h 38"/>
                  <a:gd name="T48" fmla="*/ 6 w 38"/>
                  <a:gd name="T49" fmla="*/ 32 h 38"/>
                  <a:gd name="T50" fmla="*/ 5 w 38"/>
                  <a:gd name="T51" fmla="*/ 31 h 38"/>
                  <a:gd name="T52" fmla="*/ 5 w 38"/>
                  <a:gd name="T53" fmla="*/ 29 h 38"/>
                  <a:gd name="T54" fmla="*/ 5 w 38"/>
                  <a:gd name="T55" fmla="*/ 8 h 38"/>
                  <a:gd name="T56" fmla="*/ 5 w 38"/>
                  <a:gd name="T57" fmla="*/ 7 h 38"/>
                  <a:gd name="T58" fmla="*/ 6 w 38"/>
                  <a:gd name="T59" fmla="*/ 6 h 38"/>
                  <a:gd name="T60" fmla="*/ 8 w 38"/>
                  <a:gd name="T61" fmla="*/ 5 h 38"/>
                  <a:gd name="T62" fmla="*/ 10 w 38"/>
                  <a:gd name="T63" fmla="*/ 5 h 38"/>
                  <a:gd name="T64" fmla="*/ 28 w 38"/>
                  <a:gd name="T65" fmla="*/ 5 h 38"/>
                  <a:gd name="T66" fmla="*/ 30 w 38"/>
                  <a:gd name="T67" fmla="*/ 5 h 38"/>
                  <a:gd name="T68" fmla="*/ 32 w 38"/>
                  <a:gd name="T69" fmla="*/ 6 h 38"/>
                  <a:gd name="T70" fmla="*/ 33 w 38"/>
                  <a:gd name="T71" fmla="*/ 7 h 38"/>
                  <a:gd name="T72" fmla="*/ 33 w 38"/>
                  <a:gd name="T73" fmla="*/ 8 h 38"/>
                  <a:gd name="T74" fmla="*/ 33 w 38"/>
                  <a:gd name="T75" fmla="*/ 29 h 38"/>
                  <a:gd name="T76" fmla="*/ 33 w 38"/>
                  <a:gd name="T77" fmla="*/ 31 h 38"/>
                  <a:gd name="T78" fmla="*/ 32 w 38"/>
                  <a:gd name="T79" fmla="*/ 32 h 38"/>
                  <a:gd name="T80" fmla="*/ 30 w 38"/>
                  <a:gd name="T81" fmla="*/ 33 h 38"/>
                  <a:gd name="T82" fmla="*/ 28 w 38"/>
                  <a:gd name="T83" fmla="*/ 33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8" h="38">
                    <a:moveTo>
                      <a:pt x="35" y="2"/>
                    </a:moveTo>
                    <a:cubicBezTo>
                      <a:pt x="34" y="2"/>
                      <a:pt x="33" y="1"/>
                      <a:pt x="32" y="1"/>
                    </a:cubicBezTo>
                    <a:cubicBezTo>
                      <a:pt x="31" y="0"/>
                      <a:pt x="29" y="0"/>
                      <a:pt x="28" y="0"/>
                    </a:cubicBezTo>
                    <a:cubicBezTo>
                      <a:pt x="10" y="0"/>
                      <a:pt x="10" y="0"/>
                      <a:pt x="10" y="0"/>
                    </a:cubicBezTo>
                    <a:cubicBezTo>
                      <a:pt x="9" y="0"/>
                      <a:pt x="7" y="0"/>
                      <a:pt x="6" y="1"/>
                    </a:cubicBezTo>
                    <a:cubicBezTo>
                      <a:pt x="5" y="1"/>
                      <a:pt x="4" y="2"/>
                      <a:pt x="3" y="2"/>
                    </a:cubicBezTo>
                    <a:cubicBezTo>
                      <a:pt x="2" y="3"/>
                      <a:pt x="1" y="4"/>
                      <a:pt x="1" y="5"/>
                    </a:cubicBezTo>
                    <a:cubicBezTo>
                      <a:pt x="0" y="6"/>
                      <a:pt x="0" y="7"/>
                      <a:pt x="0" y="8"/>
                    </a:cubicBezTo>
                    <a:cubicBezTo>
                      <a:pt x="0" y="29"/>
                      <a:pt x="0" y="29"/>
                      <a:pt x="0" y="29"/>
                    </a:cubicBezTo>
                    <a:cubicBezTo>
                      <a:pt x="0" y="31"/>
                      <a:pt x="0" y="32"/>
                      <a:pt x="1" y="33"/>
                    </a:cubicBezTo>
                    <a:cubicBezTo>
                      <a:pt x="1" y="34"/>
                      <a:pt x="2" y="35"/>
                      <a:pt x="3" y="35"/>
                    </a:cubicBezTo>
                    <a:cubicBezTo>
                      <a:pt x="4" y="36"/>
                      <a:pt x="5" y="37"/>
                      <a:pt x="6" y="37"/>
                    </a:cubicBezTo>
                    <a:cubicBezTo>
                      <a:pt x="7" y="38"/>
                      <a:pt x="9" y="38"/>
                      <a:pt x="10" y="38"/>
                    </a:cubicBezTo>
                    <a:cubicBezTo>
                      <a:pt x="28" y="38"/>
                      <a:pt x="28" y="38"/>
                      <a:pt x="28" y="38"/>
                    </a:cubicBezTo>
                    <a:cubicBezTo>
                      <a:pt x="29" y="38"/>
                      <a:pt x="31" y="38"/>
                      <a:pt x="32" y="37"/>
                    </a:cubicBezTo>
                    <a:cubicBezTo>
                      <a:pt x="33" y="37"/>
                      <a:pt x="34" y="36"/>
                      <a:pt x="35" y="36"/>
                    </a:cubicBezTo>
                    <a:cubicBezTo>
                      <a:pt x="36" y="35"/>
                      <a:pt x="37" y="34"/>
                      <a:pt x="37" y="33"/>
                    </a:cubicBezTo>
                    <a:cubicBezTo>
                      <a:pt x="38" y="32"/>
                      <a:pt x="38" y="31"/>
                      <a:pt x="38" y="29"/>
                    </a:cubicBezTo>
                    <a:cubicBezTo>
                      <a:pt x="38" y="8"/>
                      <a:pt x="38" y="8"/>
                      <a:pt x="38" y="8"/>
                    </a:cubicBezTo>
                    <a:cubicBezTo>
                      <a:pt x="38" y="7"/>
                      <a:pt x="38" y="6"/>
                      <a:pt x="37" y="5"/>
                    </a:cubicBezTo>
                    <a:cubicBezTo>
                      <a:pt x="37" y="4"/>
                      <a:pt x="36" y="3"/>
                      <a:pt x="35" y="2"/>
                    </a:cubicBezTo>
                    <a:close/>
                    <a:moveTo>
                      <a:pt x="28" y="33"/>
                    </a:moveTo>
                    <a:cubicBezTo>
                      <a:pt x="10" y="33"/>
                      <a:pt x="10" y="33"/>
                      <a:pt x="10" y="33"/>
                    </a:cubicBezTo>
                    <a:cubicBezTo>
                      <a:pt x="9" y="33"/>
                      <a:pt x="9" y="33"/>
                      <a:pt x="8" y="33"/>
                    </a:cubicBezTo>
                    <a:cubicBezTo>
                      <a:pt x="7" y="33"/>
                      <a:pt x="7" y="32"/>
                      <a:pt x="6" y="32"/>
                    </a:cubicBezTo>
                    <a:cubicBezTo>
                      <a:pt x="6" y="32"/>
                      <a:pt x="6" y="31"/>
                      <a:pt x="5" y="31"/>
                    </a:cubicBezTo>
                    <a:cubicBezTo>
                      <a:pt x="5" y="30"/>
                      <a:pt x="5" y="30"/>
                      <a:pt x="5" y="29"/>
                    </a:cubicBezTo>
                    <a:cubicBezTo>
                      <a:pt x="5" y="8"/>
                      <a:pt x="5" y="8"/>
                      <a:pt x="5" y="8"/>
                    </a:cubicBezTo>
                    <a:cubicBezTo>
                      <a:pt x="5" y="8"/>
                      <a:pt x="5" y="7"/>
                      <a:pt x="5" y="7"/>
                    </a:cubicBezTo>
                    <a:cubicBezTo>
                      <a:pt x="6" y="6"/>
                      <a:pt x="6" y="6"/>
                      <a:pt x="6" y="6"/>
                    </a:cubicBezTo>
                    <a:cubicBezTo>
                      <a:pt x="7" y="5"/>
                      <a:pt x="7" y="5"/>
                      <a:pt x="8" y="5"/>
                    </a:cubicBezTo>
                    <a:cubicBezTo>
                      <a:pt x="9" y="5"/>
                      <a:pt x="9" y="5"/>
                      <a:pt x="10" y="5"/>
                    </a:cubicBezTo>
                    <a:cubicBezTo>
                      <a:pt x="28" y="5"/>
                      <a:pt x="28" y="5"/>
                      <a:pt x="28" y="5"/>
                    </a:cubicBezTo>
                    <a:cubicBezTo>
                      <a:pt x="29" y="5"/>
                      <a:pt x="29" y="5"/>
                      <a:pt x="30" y="5"/>
                    </a:cubicBezTo>
                    <a:cubicBezTo>
                      <a:pt x="31" y="5"/>
                      <a:pt x="31" y="5"/>
                      <a:pt x="32" y="6"/>
                    </a:cubicBezTo>
                    <a:cubicBezTo>
                      <a:pt x="32" y="6"/>
                      <a:pt x="32" y="6"/>
                      <a:pt x="33" y="7"/>
                    </a:cubicBezTo>
                    <a:cubicBezTo>
                      <a:pt x="33" y="7"/>
                      <a:pt x="33" y="8"/>
                      <a:pt x="33" y="8"/>
                    </a:cubicBezTo>
                    <a:cubicBezTo>
                      <a:pt x="33" y="29"/>
                      <a:pt x="33" y="29"/>
                      <a:pt x="33" y="29"/>
                    </a:cubicBezTo>
                    <a:cubicBezTo>
                      <a:pt x="33" y="30"/>
                      <a:pt x="33" y="30"/>
                      <a:pt x="33" y="31"/>
                    </a:cubicBezTo>
                    <a:cubicBezTo>
                      <a:pt x="32" y="31"/>
                      <a:pt x="32" y="32"/>
                      <a:pt x="32" y="32"/>
                    </a:cubicBezTo>
                    <a:cubicBezTo>
                      <a:pt x="31" y="32"/>
                      <a:pt x="31" y="33"/>
                      <a:pt x="30" y="33"/>
                    </a:cubicBezTo>
                    <a:cubicBezTo>
                      <a:pt x="29" y="33"/>
                      <a:pt x="29" y="33"/>
                      <a:pt x="28" y="3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6" name="Freeform 32"/>
              <p:cNvSpPr>
                <a:spLocks/>
              </p:cNvSpPr>
              <p:nvPr/>
            </p:nvSpPr>
            <p:spPr bwMode="auto">
              <a:xfrm>
                <a:off x="2403294" y="1320796"/>
                <a:ext cx="303434" cy="387687"/>
              </a:xfrm>
              <a:custGeom>
                <a:avLst/>
                <a:gdLst>
                  <a:gd name="T0" fmla="*/ 28 w 31"/>
                  <a:gd name="T1" fmla="*/ 33 h 38"/>
                  <a:gd name="T2" fmla="*/ 18 w 31"/>
                  <a:gd name="T3" fmla="*/ 33 h 38"/>
                  <a:gd name="T4" fmla="*/ 18 w 31"/>
                  <a:gd name="T5" fmla="*/ 2 h 38"/>
                  <a:gd name="T6" fmla="*/ 16 w 31"/>
                  <a:gd name="T7" fmla="*/ 0 h 38"/>
                  <a:gd name="T8" fmla="*/ 9 w 31"/>
                  <a:gd name="T9" fmla="*/ 0 h 38"/>
                  <a:gd name="T10" fmla="*/ 7 w 31"/>
                  <a:gd name="T11" fmla="*/ 2 h 38"/>
                  <a:gd name="T12" fmla="*/ 9 w 31"/>
                  <a:gd name="T13" fmla="*/ 5 h 38"/>
                  <a:gd name="T14" fmla="*/ 13 w 31"/>
                  <a:gd name="T15" fmla="*/ 5 h 38"/>
                  <a:gd name="T16" fmla="*/ 13 w 31"/>
                  <a:gd name="T17" fmla="*/ 33 h 38"/>
                  <a:gd name="T18" fmla="*/ 3 w 31"/>
                  <a:gd name="T19" fmla="*/ 33 h 38"/>
                  <a:gd name="T20" fmla="*/ 0 w 31"/>
                  <a:gd name="T21" fmla="*/ 35 h 38"/>
                  <a:gd name="T22" fmla="*/ 3 w 31"/>
                  <a:gd name="T23" fmla="*/ 38 h 38"/>
                  <a:gd name="T24" fmla="*/ 28 w 31"/>
                  <a:gd name="T25" fmla="*/ 38 h 38"/>
                  <a:gd name="T26" fmla="*/ 31 w 31"/>
                  <a:gd name="T27" fmla="*/ 35 h 38"/>
                  <a:gd name="T28" fmla="*/ 28 w 31"/>
                  <a:gd name="T29" fmla="*/ 33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1" h="38">
                    <a:moveTo>
                      <a:pt x="28" y="33"/>
                    </a:moveTo>
                    <a:cubicBezTo>
                      <a:pt x="18" y="33"/>
                      <a:pt x="18" y="33"/>
                      <a:pt x="18" y="33"/>
                    </a:cubicBezTo>
                    <a:cubicBezTo>
                      <a:pt x="18" y="2"/>
                      <a:pt x="18" y="2"/>
                      <a:pt x="18" y="2"/>
                    </a:cubicBezTo>
                    <a:cubicBezTo>
                      <a:pt x="18" y="1"/>
                      <a:pt x="17" y="0"/>
                      <a:pt x="16" y="0"/>
                    </a:cubicBezTo>
                    <a:cubicBezTo>
                      <a:pt x="9" y="0"/>
                      <a:pt x="9" y="0"/>
                      <a:pt x="9" y="0"/>
                    </a:cubicBezTo>
                    <a:cubicBezTo>
                      <a:pt x="7" y="0"/>
                      <a:pt x="7" y="1"/>
                      <a:pt x="7" y="2"/>
                    </a:cubicBezTo>
                    <a:cubicBezTo>
                      <a:pt x="7" y="4"/>
                      <a:pt x="7" y="5"/>
                      <a:pt x="9" y="5"/>
                    </a:cubicBezTo>
                    <a:cubicBezTo>
                      <a:pt x="13" y="5"/>
                      <a:pt x="13" y="5"/>
                      <a:pt x="13" y="5"/>
                    </a:cubicBezTo>
                    <a:cubicBezTo>
                      <a:pt x="13" y="33"/>
                      <a:pt x="13" y="33"/>
                      <a:pt x="13" y="33"/>
                    </a:cubicBezTo>
                    <a:cubicBezTo>
                      <a:pt x="3" y="33"/>
                      <a:pt x="3" y="33"/>
                      <a:pt x="3" y="33"/>
                    </a:cubicBezTo>
                    <a:cubicBezTo>
                      <a:pt x="1" y="33"/>
                      <a:pt x="0" y="34"/>
                      <a:pt x="0" y="35"/>
                    </a:cubicBezTo>
                    <a:cubicBezTo>
                      <a:pt x="0" y="37"/>
                      <a:pt x="1" y="38"/>
                      <a:pt x="3" y="38"/>
                    </a:cubicBezTo>
                    <a:cubicBezTo>
                      <a:pt x="28" y="38"/>
                      <a:pt x="28" y="38"/>
                      <a:pt x="28" y="38"/>
                    </a:cubicBezTo>
                    <a:cubicBezTo>
                      <a:pt x="30" y="38"/>
                      <a:pt x="31" y="37"/>
                      <a:pt x="31" y="35"/>
                    </a:cubicBezTo>
                    <a:cubicBezTo>
                      <a:pt x="31" y="34"/>
                      <a:pt x="30" y="33"/>
                      <a:pt x="28" y="3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sp>
          <p:nvSpPr>
            <p:cNvPr id="21" name="Rectangle 42"/>
            <p:cNvSpPr/>
            <p:nvPr/>
          </p:nvSpPr>
          <p:spPr>
            <a:xfrm flipH="1">
              <a:off x="2034760" y="3334253"/>
              <a:ext cx="3140224" cy="1518906"/>
            </a:xfrm>
            <a:prstGeom prst="rect">
              <a:avLst/>
            </a:prstGeom>
            <a:noFill/>
            <a:ln w="12700" cap="flat" cmpd="sng" algn="ctr">
              <a:noFill/>
              <a:prstDash val="solid"/>
            </a:ln>
            <a:effectLst/>
          </p:spPr>
          <p:txBody>
            <a:bodyPr lIns="91440" tIns="0" rIns="91440" bIns="0" rtlCol="0" anchor="t"/>
            <a:lstStyle/>
            <a:p>
              <a:pPr>
                <a:lnSpc>
                  <a:spcPct val="80000"/>
                </a:lnSpc>
              </a:pPr>
              <a:r>
                <a:rPr lang="zh-CN" altLang="en-US" dirty="0">
                  <a:solidFill>
                    <a:schemeClr val="bg1"/>
                  </a:solidFill>
                  <a:latin typeface="KaiTi" panose="02010609060101010101" pitchFamily="49" charset="-122"/>
                  <a:ea typeface="KaiTi" panose="02010609060101010101" pitchFamily="49" charset="-122"/>
                </a:rPr>
                <a:t>使用能力测验提高招聘效率</a:t>
              </a:r>
            </a:p>
            <a:p>
              <a:pPr>
                <a:lnSpc>
                  <a:spcPct val="80000"/>
                </a:lnSpc>
              </a:pPr>
              <a:r>
                <a:rPr lang="zh-CN" altLang="en-US" dirty="0">
                  <a:solidFill>
                    <a:schemeClr val="bg1"/>
                  </a:solidFill>
                  <a:latin typeface="KaiTi" panose="02010609060101010101" pitchFamily="49" charset="-122"/>
                  <a:ea typeface="KaiTi" panose="02010609060101010101" pitchFamily="49" charset="-122"/>
                </a:rPr>
                <a:t>某巨型银行</a:t>
              </a:r>
              <a:r>
                <a:rPr lang="en-US" altLang="zh-CN" dirty="0">
                  <a:solidFill>
                    <a:schemeClr val="bg1"/>
                  </a:solidFill>
                  <a:latin typeface="KaiTi" panose="02010609060101010101" pitchFamily="49" charset="-122"/>
                  <a:ea typeface="KaiTi" panose="02010609060101010101" pitchFamily="49" charset="-122"/>
                </a:rPr>
                <a:t>2006</a:t>
              </a:r>
              <a:r>
                <a:rPr lang="zh-CN" altLang="en-US" dirty="0">
                  <a:solidFill>
                    <a:schemeClr val="bg1"/>
                  </a:solidFill>
                  <a:latin typeface="KaiTi" panose="02010609060101010101" pitchFamily="49" charset="-122"/>
                  <a:ea typeface="KaiTi" panose="02010609060101010101" pitchFamily="49" charset="-122"/>
                </a:rPr>
                <a:t>年成功上市</a:t>
              </a:r>
              <a:r>
                <a:rPr lang="en-US" altLang="zh-CN" dirty="0">
                  <a:solidFill>
                    <a:schemeClr val="bg1"/>
                  </a:solidFill>
                  <a:latin typeface="KaiTi" panose="02010609060101010101" pitchFamily="49" charset="-122"/>
                  <a:ea typeface="KaiTi" panose="02010609060101010101" pitchFamily="49" charset="-122"/>
                </a:rPr>
                <a:t>,</a:t>
              </a:r>
              <a:r>
                <a:rPr lang="zh-CN" altLang="en-US" dirty="0">
                  <a:solidFill>
                    <a:schemeClr val="bg1"/>
                  </a:solidFill>
                  <a:latin typeface="KaiTi" panose="02010609060101010101" pitchFamily="49" charset="-122"/>
                  <a:ea typeface="KaiTi" panose="02010609060101010101" pitchFamily="49" charset="-122"/>
                </a:rPr>
                <a:t>完成了从国有独资商业银行到国际公众持股公司的历史性跨越。发行上市有力地促进了该银行的经营战略转型和各项业务的创新发展。为进一步提升公司银行业务、个人银行业务、资金业务、分销渠道、境外业务等方面的竞争力</a:t>
              </a:r>
              <a:r>
                <a:rPr lang="en-US" altLang="zh-CN" dirty="0">
                  <a:solidFill>
                    <a:schemeClr val="bg1"/>
                  </a:solidFill>
                  <a:latin typeface="KaiTi" panose="02010609060101010101" pitchFamily="49" charset="-122"/>
                  <a:ea typeface="KaiTi" panose="02010609060101010101" pitchFamily="49" charset="-122"/>
                </a:rPr>
                <a:t>,</a:t>
              </a:r>
              <a:r>
                <a:rPr lang="zh-CN" altLang="en-US" dirty="0">
                  <a:solidFill>
                    <a:schemeClr val="bg1"/>
                  </a:solidFill>
                  <a:latin typeface="KaiTi" panose="02010609060101010101" pitchFamily="49" charset="-122"/>
                  <a:ea typeface="KaiTi" panose="02010609060101010101" pitchFamily="49" charset="-122"/>
                </a:rPr>
                <a:t>该银行重组了总行公司银行业务、资金业务、风险管理、财务管理等职能部门</a:t>
              </a:r>
              <a:r>
                <a:rPr lang="en-US" altLang="zh-CN" dirty="0">
                  <a:solidFill>
                    <a:schemeClr val="bg1"/>
                  </a:solidFill>
                  <a:latin typeface="KaiTi" panose="02010609060101010101" pitchFamily="49" charset="-122"/>
                  <a:ea typeface="KaiTi" panose="02010609060101010101" pitchFamily="49" charset="-122"/>
                </a:rPr>
                <a:t>,</a:t>
              </a:r>
              <a:r>
                <a:rPr lang="zh-CN" altLang="en-US" dirty="0">
                  <a:solidFill>
                    <a:schemeClr val="bg1"/>
                  </a:solidFill>
                  <a:latin typeface="KaiTi" panose="02010609060101010101" pitchFamily="49" charset="-122"/>
                  <a:ea typeface="KaiTi" panose="02010609060101010101" pitchFamily="49" charset="-122"/>
                </a:rPr>
                <a:t>并加大了对一流人才的引入校园招聘是该银行实现人才引入的一个重要方式。以往</a:t>
              </a:r>
              <a:r>
                <a:rPr lang="en-US" altLang="zh-CN" dirty="0">
                  <a:solidFill>
                    <a:schemeClr val="bg1"/>
                  </a:solidFill>
                  <a:latin typeface="KaiTi" panose="02010609060101010101" pitchFamily="49" charset="-122"/>
                  <a:ea typeface="KaiTi" panose="02010609060101010101" pitchFamily="49" charset="-122"/>
                </a:rPr>
                <a:t>,</a:t>
              </a:r>
              <a:r>
                <a:rPr lang="zh-CN" altLang="en-US" dirty="0">
                  <a:solidFill>
                    <a:schemeClr val="bg1"/>
                  </a:solidFill>
                  <a:latin typeface="KaiTi" panose="02010609060101010101" pitchFamily="49" charset="-122"/>
                  <a:ea typeface="KaiTi" panose="02010609060101010101" pitchFamily="49" charset="-122"/>
                </a:rPr>
                <a:t>他们采用简历审查、综合笔试、面试相结合的方法进行校园招聘。尽管综合笔试测评的知识内容看起来比较全面</a:t>
              </a:r>
              <a:r>
                <a:rPr lang="en-US" altLang="zh-CN" dirty="0">
                  <a:solidFill>
                    <a:schemeClr val="bg1"/>
                  </a:solidFill>
                  <a:latin typeface="KaiTi" panose="02010609060101010101" pitchFamily="49" charset="-122"/>
                  <a:ea typeface="KaiTi" panose="02010609060101010101" pitchFamily="49" charset="-122"/>
                </a:rPr>
                <a:t>,</a:t>
              </a:r>
              <a:r>
                <a:rPr lang="zh-CN" altLang="en-US" dirty="0">
                  <a:solidFill>
                    <a:schemeClr val="bg1"/>
                  </a:solidFill>
                  <a:latin typeface="KaiTi" panose="02010609060101010101" pitchFamily="49" charset="-122"/>
                  <a:ea typeface="KaiTi" panose="02010609060101010101" pitchFamily="49" charset="-122"/>
                </a:rPr>
                <a:t>但是没有突出对能力的测评</a:t>
              </a:r>
              <a:r>
                <a:rPr lang="en-US" altLang="zh-CN" dirty="0">
                  <a:solidFill>
                    <a:schemeClr val="bg1"/>
                  </a:solidFill>
                  <a:latin typeface="KaiTi" panose="02010609060101010101" pitchFamily="49" charset="-122"/>
                  <a:ea typeface="KaiTi" panose="02010609060101010101" pitchFamily="49" charset="-122"/>
                </a:rPr>
                <a:t>,</a:t>
              </a:r>
              <a:r>
                <a:rPr lang="zh-CN" altLang="en-US" dirty="0">
                  <a:solidFill>
                    <a:schemeClr val="bg1"/>
                  </a:solidFill>
                  <a:latin typeface="KaiTi" panose="02010609060101010101" pitchFamily="49" charset="-122"/>
                  <a:ea typeface="KaiTi" panose="02010609060101010101" pitchFamily="49" charset="-122"/>
                </a:rPr>
                <a:t>而且组织实施起来费时、费力</a:t>
              </a:r>
              <a:r>
                <a:rPr lang="en-US" altLang="zh-CN" dirty="0">
                  <a:solidFill>
                    <a:schemeClr val="bg1"/>
                  </a:solidFill>
                  <a:latin typeface="KaiTi" panose="02010609060101010101" pitchFamily="49" charset="-122"/>
                  <a:ea typeface="KaiTi" panose="02010609060101010101" pitchFamily="49" charset="-122"/>
                </a:rPr>
                <a:t>,</a:t>
              </a:r>
              <a:r>
                <a:rPr lang="zh-CN" altLang="en-US" dirty="0">
                  <a:solidFill>
                    <a:schemeClr val="bg1"/>
                  </a:solidFill>
                  <a:latin typeface="KaiTi" panose="02010609060101010101" pitchFamily="49" charset="-122"/>
                  <a:ea typeface="KaiTi" panose="02010609060101010101" pitchFamily="49" charset="-122"/>
                </a:rPr>
                <a:t>影响了大规模招聘的效率</a:t>
              </a:r>
              <a:r>
                <a:rPr lang="en-US" altLang="zh-CN" dirty="0">
                  <a:solidFill>
                    <a:schemeClr val="bg1"/>
                  </a:solidFill>
                  <a:latin typeface="KaiTi" panose="02010609060101010101" pitchFamily="49" charset="-122"/>
                  <a:ea typeface="KaiTi" panose="02010609060101010101" pitchFamily="49" charset="-122"/>
                </a:rPr>
                <a:t>,</a:t>
              </a:r>
              <a:r>
                <a:rPr lang="zh-CN" altLang="en-US" dirty="0">
                  <a:solidFill>
                    <a:schemeClr val="bg1"/>
                  </a:solidFill>
                  <a:latin typeface="KaiTi" panose="02010609060101010101" pitchFamily="49" charset="-122"/>
                  <a:ea typeface="KaiTi" panose="02010609060101010101" pitchFamily="49" charset="-122"/>
                </a:rPr>
                <a:t>使一些优秀的候选人在招聘过程中流失，该银行人力资源部负责人在谈到推理能力测验对他们的帮助时说</a:t>
              </a:r>
              <a:r>
                <a:rPr lang="en-US" altLang="zh-CN" dirty="0">
                  <a:solidFill>
                    <a:schemeClr val="bg1"/>
                  </a:solidFill>
                  <a:latin typeface="KaiTi" panose="02010609060101010101" pitchFamily="49" charset="-122"/>
                  <a:ea typeface="KaiTi" panose="02010609060101010101" pitchFamily="49" charset="-122"/>
                </a:rPr>
                <a:t>:“</a:t>
              </a:r>
              <a:r>
                <a:rPr lang="zh-CN" altLang="en-US" dirty="0">
                  <a:solidFill>
                    <a:schemeClr val="bg1"/>
                  </a:solidFill>
                  <a:latin typeface="KaiTi" panose="02010609060101010101" pitchFamily="49" charset="-122"/>
                  <a:ea typeface="KaiTi" panose="02010609060101010101" pitchFamily="49" charset="-122"/>
                </a:rPr>
                <a:t>推理能力测验尽管看起来不如综合笔试所测评的内容全面</a:t>
              </a:r>
              <a:r>
                <a:rPr lang="en-US" altLang="zh-CN" dirty="0">
                  <a:solidFill>
                    <a:schemeClr val="bg1"/>
                  </a:solidFill>
                  <a:latin typeface="KaiTi" panose="02010609060101010101" pitchFamily="49" charset="-122"/>
                  <a:ea typeface="KaiTi" panose="02010609060101010101" pitchFamily="49" charset="-122"/>
                </a:rPr>
                <a:t>,</a:t>
              </a:r>
              <a:r>
                <a:rPr lang="zh-CN" altLang="en-US" dirty="0">
                  <a:solidFill>
                    <a:schemeClr val="bg1"/>
                  </a:solidFill>
                  <a:latin typeface="KaiTi" panose="02010609060101010101" pitchFamily="49" charset="-122"/>
                  <a:ea typeface="KaiTi" panose="02010609060101010101" pitchFamily="49" charset="-122"/>
                </a:rPr>
                <a:t>但实际上测量了银行专业和管理岗位所需要的核心能力</a:t>
              </a:r>
              <a:r>
                <a:rPr lang="en-US" altLang="zh-CN" dirty="0">
                  <a:solidFill>
                    <a:schemeClr val="bg1"/>
                  </a:solidFill>
                  <a:latin typeface="KaiTi" panose="02010609060101010101" pitchFamily="49" charset="-122"/>
                  <a:ea typeface="KaiTi" panose="02010609060101010101" pitchFamily="49" charset="-122"/>
                </a:rPr>
                <a:t>,</a:t>
              </a:r>
              <a:r>
                <a:rPr lang="zh-CN" altLang="en-US" dirty="0">
                  <a:solidFill>
                    <a:schemeClr val="bg1"/>
                  </a:solidFill>
                  <a:latin typeface="KaiTi" panose="02010609060101010101" pitchFamily="49" charset="-122"/>
                  <a:ea typeface="KaiTi" panose="02010609060101010101" pitchFamily="49" charset="-122"/>
                </a:rPr>
                <a:t>且实施起来省时省力</a:t>
              </a:r>
              <a:r>
                <a:rPr lang="en-US" altLang="zh-CN" dirty="0">
                  <a:solidFill>
                    <a:schemeClr val="bg1"/>
                  </a:solidFill>
                  <a:latin typeface="KaiTi" panose="02010609060101010101" pitchFamily="49" charset="-122"/>
                  <a:ea typeface="KaiTi" panose="02010609060101010101" pitchFamily="49" charset="-122"/>
                </a:rPr>
                <a:t>,</a:t>
              </a:r>
              <a:r>
                <a:rPr lang="zh-CN" altLang="en-US" dirty="0">
                  <a:solidFill>
                    <a:schemeClr val="bg1"/>
                  </a:solidFill>
                  <a:latin typeface="KaiTi" panose="02010609060101010101" pitchFamily="49" charset="-122"/>
                  <a:ea typeface="KaiTi" panose="02010609060101010101" pitchFamily="49" charset="-122"/>
                </a:rPr>
                <a:t>标准统一</a:t>
              </a:r>
              <a:r>
                <a:rPr lang="en-US" altLang="zh-CN" dirty="0">
                  <a:solidFill>
                    <a:schemeClr val="bg1"/>
                  </a:solidFill>
                  <a:latin typeface="KaiTi" panose="02010609060101010101" pitchFamily="49" charset="-122"/>
                  <a:ea typeface="KaiTi" panose="02010609060101010101" pitchFamily="49" charset="-122"/>
                </a:rPr>
                <a:t>,</a:t>
              </a:r>
              <a:r>
                <a:rPr lang="zh-CN" altLang="en-US" dirty="0">
                  <a:solidFill>
                    <a:schemeClr val="bg1"/>
                  </a:solidFill>
                  <a:latin typeface="KaiTi" panose="02010609060101010101" pitchFamily="49" charset="-122"/>
                  <a:ea typeface="KaiTi" panose="02010609060101010101" pitchFamily="49" charset="-122"/>
                </a:rPr>
                <a:t>评价客观</a:t>
              </a:r>
              <a:r>
                <a:rPr lang="en-US" altLang="zh-CN" dirty="0">
                  <a:solidFill>
                    <a:schemeClr val="bg1"/>
                  </a:solidFill>
                  <a:latin typeface="KaiTi" panose="02010609060101010101" pitchFamily="49" charset="-122"/>
                  <a:ea typeface="KaiTi" panose="02010609060101010101" pitchFamily="49" charset="-122"/>
                </a:rPr>
                <a:t>,</a:t>
              </a:r>
              <a:r>
                <a:rPr lang="zh-CN" altLang="en-US" dirty="0">
                  <a:solidFill>
                    <a:schemeClr val="bg1"/>
                  </a:solidFill>
                  <a:latin typeface="KaiTi" panose="02010609060101010101" pitchFamily="49" charset="-122"/>
                  <a:ea typeface="KaiTi" panose="02010609060101010101" pitchFamily="49" charset="-122"/>
                </a:rPr>
                <a:t>报告结果快</a:t>
              </a:r>
              <a:r>
                <a:rPr lang="en-US" altLang="zh-CN" dirty="0">
                  <a:solidFill>
                    <a:schemeClr val="bg1"/>
                  </a:solidFill>
                  <a:latin typeface="KaiTi" panose="02010609060101010101" pitchFamily="49" charset="-122"/>
                  <a:ea typeface="KaiTi" panose="02010609060101010101" pitchFamily="49" charset="-122"/>
                </a:rPr>
                <a:t>,</a:t>
              </a:r>
              <a:r>
                <a:rPr lang="zh-CN" altLang="en-US" dirty="0">
                  <a:solidFill>
                    <a:schemeClr val="bg1"/>
                  </a:solidFill>
                  <a:latin typeface="KaiTi" panose="02010609060101010101" pitchFamily="49" charset="-122"/>
                  <a:ea typeface="KaiTi" panose="02010609060101010101" pitchFamily="49" charset="-122"/>
                </a:rPr>
                <a:t>大大提高了招聘效率</a:t>
              </a:r>
              <a:r>
                <a:rPr lang="en-US" altLang="zh-CN" dirty="0">
                  <a:solidFill>
                    <a:schemeClr val="bg1"/>
                  </a:solidFill>
                  <a:latin typeface="KaiTi" panose="02010609060101010101" pitchFamily="49" charset="-122"/>
                  <a:ea typeface="KaiTi" panose="02010609060101010101" pitchFamily="49" charset="-122"/>
                </a:rPr>
                <a:t>,</a:t>
              </a:r>
              <a:r>
                <a:rPr lang="zh-CN" altLang="en-US" dirty="0">
                  <a:solidFill>
                    <a:schemeClr val="bg1"/>
                  </a:solidFill>
                  <a:latin typeface="KaiTi" panose="02010609060101010101" pitchFamily="49" charset="-122"/>
                  <a:ea typeface="KaiTi" panose="02010609060101010101" pitchFamily="49" charset="-122"/>
                </a:rPr>
                <a:t>是非常好的审查工具。</a:t>
              </a:r>
              <a:endParaRPr kumimoji="1" lang="zh-CN" altLang="en-US" dirty="0">
                <a:solidFill>
                  <a:schemeClr val="bg1"/>
                </a:solidFill>
                <a:latin typeface="KaiTi" panose="02010609060101010101" pitchFamily="49" charset="-122"/>
                <a:ea typeface="KaiTi" panose="02010609060101010101" pitchFamily="49" charset="-122"/>
              </a:endParaRPr>
            </a:p>
            <a:p>
              <a:pPr>
                <a:lnSpc>
                  <a:spcPct val="80000"/>
                </a:lnSpc>
              </a:pPr>
              <a:endParaRPr lang="zh-CN" altLang="en-US" b="1" dirty="0">
                <a:solidFill>
                  <a:srgbClr val="FEFEFE"/>
                </a:solidFill>
                <a:latin typeface="KaiTi" panose="02010609060101010101" pitchFamily="49" charset="-122"/>
                <a:ea typeface="KaiTi" panose="02010609060101010101" pitchFamily="49" charset="-122"/>
                <a:cs typeface="Arial" panose="020B0604020202020204" pitchFamily="34" charset="0"/>
              </a:endParaRPr>
            </a:p>
          </p:txBody>
        </p:sp>
      </p:grpSp>
      <p:cxnSp>
        <p:nvCxnSpPr>
          <p:cNvPr id="24" name="直接连接符 23"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CxnSpPr/>
          <p:nvPr/>
        </p:nvCxnSpPr>
        <p:spPr>
          <a:xfrm>
            <a:off x="3246637" y="1273629"/>
            <a:ext cx="5770860"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30" name="文本框 29"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txBox="1"/>
          <p:nvPr/>
        </p:nvSpPr>
        <p:spPr>
          <a:xfrm>
            <a:off x="4347916" y="609890"/>
            <a:ext cx="2877711" cy="523220"/>
          </a:xfrm>
          <a:prstGeom prst="rect">
            <a:avLst/>
          </a:prstGeom>
          <a:noFill/>
        </p:spPr>
        <p:txBody>
          <a:bodyPr wrap="none" rtlCol="0">
            <a:spAutoFit/>
          </a:bodyPr>
          <a:lstStyle/>
          <a:p>
            <a:r>
              <a:rPr lang="zh-CN" altLang="en-US" sz="2800" dirty="0">
                <a:latin typeface="KaiTi" panose="02010609060101010101" pitchFamily="49" charset="-122"/>
                <a:ea typeface="KaiTi" panose="02010609060101010101" pitchFamily="49" charset="-122"/>
              </a:rPr>
              <a:t>案例讨论与思考 </a:t>
            </a:r>
            <a:endParaRPr lang="en-US" altLang="zh-CN" sz="2800" b="1" spc="500" dirty="0">
              <a:solidFill>
                <a:schemeClr val="bg1">
                  <a:lumMod val="50000"/>
                </a:schemeClr>
              </a:solidFill>
              <a:latin typeface="KaiTi" panose="02010609060101010101" pitchFamily="49" charset="-122"/>
              <a:ea typeface="KaiTi" panose="02010609060101010101" pitchFamily="49" charset="-122"/>
              <a:cs typeface="Arial" panose="020B0604020202020204" pitchFamily="34" charset="0"/>
            </a:endParaRPr>
          </a:p>
        </p:txBody>
      </p:sp>
      <p:sp>
        <p:nvSpPr>
          <p:cNvPr id="31" name="椭圆 30"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flipH="1">
            <a:off x="2686180" y="813581"/>
            <a:ext cx="157493" cy="157493"/>
          </a:xfrm>
          <a:prstGeom prst="ellipse">
            <a:avLst/>
          </a:prstGeom>
          <a:solidFill>
            <a:srgbClr val="D06F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 name="椭圆 31"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flipH="1">
            <a:off x="2686180" y="335956"/>
            <a:ext cx="321030" cy="321030"/>
          </a:xfrm>
          <a:prstGeom prst="ellipse">
            <a:avLst/>
          </a:prstGeom>
          <a:solidFill>
            <a:srgbClr val="966481"/>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3" name="椭圆 32"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flipH="1">
            <a:off x="2991678" y="806317"/>
            <a:ext cx="219803" cy="219803"/>
          </a:xfrm>
          <a:prstGeom prst="ellipse">
            <a:avLst/>
          </a:prstGeom>
          <a:solidFill>
            <a:srgbClr val="365B7C"/>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4" name="椭圆 33"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flipH="1">
            <a:off x="2031169" y="697840"/>
            <a:ext cx="164852" cy="164852"/>
          </a:xfrm>
          <a:prstGeom prst="ellipse">
            <a:avLst/>
          </a:prstGeom>
          <a:solidFill>
            <a:srgbClr val="F779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5" name="椭圆 34"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9354354" y="755438"/>
            <a:ext cx="157493" cy="157493"/>
          </a:xfrm>
          <a:prstGeom prst="ellipse">
            <a:avLst/>
          </a:prstGeom>
          <a:solidFill>
            <a:srgbClr val="D06F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6" name="椭圆 35"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9190817" y="277813"/>
            <a:ext cx="321030" cy="321030"/>
          </a:xfrm>
          <a:prstGeom prst="ellipse">
            <a:avLst/>
          </a:prstGeom>
          <a:solidFill>
            <a:srgbClr val="966481"/>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7" name="椭圆 36"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a:off x="8986546" y="748174"/>
            <a:ext cx="219803" cy="219803"/>
          </a:xfrm>
          <a:prstGeom prst="ellipse">
            <a:avLst/>
          </a:prstGeom>
          <a:solidFill>
            <a:srgbClr val="365B7C"/>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8" name="椭圆 37"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a:off x="10002006" y="639697"/>
            <a:ext cx="164852" cy="164852"/>
          </a:xfrm>
          <a:prstGeom prst="ellipse">
            <a:avLst/>
          </a:prstGeom>
          <a:solidFill>
            <a:srgbClr val="F779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 name="e7d195523061f1c0"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hidden="1"/>
          <p:cNvSpPr txBox="1"/>
          <p:nvPr/>
        </p:nvSpPr>
        <p:spPr>
          <a:xfrm>
            <a:off x="-355600" y="1803400"/>
            <a:ext cx="293927" cy="1016000"/>
          </a:xfrm>
          <a:prstGeom prst="rect">
            <a:avLst/>
          </a:prstGeom>
          <a:noFill/>
        </p:spPr>
        <p:txBody>
          <a:bodyPr vert="wordArtVert" rtlCol="0">
            <a:spAutoFit/>
          </a:bodyPr>
          <a:lstStyle/>
          <a:p>
            <a:r>
              <a:rPr lang="en-US" altLang="zh-CN" sz="100"/>
              <a:t>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a:t>
            </a:r>
            <a:endParaRPr lang="zh-CN" altLang="en-US" sz="100"/>
          </a:p>
        </p:txBody>
      </p:sp>
    </p:spTree>
    <p:extLst>
      <p:ext uri="{BB962C8B-B14F-4D97-AF65-F5344CB8AC3E}">
        <p14:creationId xmlns:p14="http://schemas.microsoft.com/office/powerpoint/2010/main" val="614645010"/>
      </p:ext>
    </p:extLst>
  </p:cSld>
  <p:clrMapOvr>
    <a:masterClrMapping/>
  </p:clrMapOvr>
  <p:transition spd="slow" advTm="0">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44000"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750" fill="hold"/>
                                        <p:tgtEl>
                                          <p:spTgt spid="2"/>
                                        </p:tgtEl>
                                        <p:attrNameLst>
                                          <p:attrName>ppt_x</p:attrName>
                                        </p:attrNameLst>
                                      </p:cBhvr>
                                      <p:tavLst>
                                        <p:tav tm="0">
                                          <p:val>
                                            <p:strVal val="#ppt_x"/>
                                          </p:val>
                                        </p:tav>
                                        <p:tav tm="100000">
                                          <p:val>
                                            <p:strVal val="#ppt_x"/>
                                          </p:val>
                                        </p:tav>
                                      </p:tavLst>
                                    </p:anim>
                                    <p:anim calcmode="lin" valueType="num">
                                      <p:cBhvr additive="base">
                                        <p:cTn id="8" dur="750" fill="hold"/>
                                        <p:tgtEl>
                                          <p:spTgt spid="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矩形 24"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549157" y="-975631"/>
            <a:ext cx="583096" cy="838080"/>
          </a:xfrm>
          <a:prstGeom prst="rect">
            <a:avLst/>
          </a:prstGeom>
          <a:solidFill>
            <a:srgbClr val="365B7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 name="矩形 25"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1132253" y="-975631"/>
            <a:ext cx="583096" cy="838080"/>
          </a:xfrm>
          <a:prstGeom prst="rect">
            <a:avLst/>
          </a:prstGeom>
          <a:solidFill>
            <a:srgbClr val="96648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 name="矩形 26"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1715349" y="-975631"/>
            <a:ext cx="583096" cy="838080"/>
          </a:xfrm>
          <a:prstGeom prst="rect">
            <a:avLst/>
          </a:prstGeom>
          <a:solidFill>
            <a:srgbClr val="D06F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 name="矩形 27"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2298446" y="-975631"/>
            <a:ext cx="583096" cy="838080"/>
          </a:xfrm>
          <a:prstGeom prst="rect">
            <a:avLst/>
          </a:prstGeom>
          <a:solidFill>
            <a:srgbClr val="F779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 name="矩形 28"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2881542" y="-975631"/>
            <a:ext cx="583096" cy="838080"/>
          </a:xfrm>
          <a:prstGeom prst="rect">
            <a:avLst/>
          </a:prstGeom>
          <a:solidFill>
            <a:srgbClr val="F8AD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2" name="组合 1"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GrpSpPr/>
          <p:nvPr/>
        </p:nvGrpSpPr>
        <p:grpSpPr>
          <a:xfrm>
            <a:off x="549157" y="656985"/>
            <a:ext cx="11134725" cy="5946180"/>
            <a:chOff x="1780588" y="2201740"/>
            <a:chExt cx="3652658" cy="3398599"/>
          </a:xfrm>
        </p:grpSpPr>
        <p:sp>
          <p:nvSpPr>
            <p:cNvPr id="11" name="矩形 10"/>
            <p:cNvSpPr/>
            <p:nvPr/>
          </p:nvSpPr>
          <p:spPr>
            <a:xfrm>
              <a:off x="1992829" y="2735893"/>
              <a:ext cx="3440417" cy="2215933"/>
            </a:xfrm>
            <a:prstGeom prst="rect">
              <a:avLst/>
            </a:prstGeom>
            <a:solidFill>
              <a:srgbClr val="365B7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 name="Freeform 36"/>
            <p:cNvSpPr>
              <a:spLocks noEditPoints="1"/>
            </p:cNvSpPr>
            <p:nvPr/>
          </p:nvSpPr>
          <p:spPr bwMode="auto">
            <a:xfrm>
              <a:off x="1780588" y="2201740"/>
              <a:ext cx="3652658" cy="3398599"/>
            </a:xfrm>
            <a:custGeom>
              <a:avLst/>
              <a:gdLst>
                <a:gd name="T0" fmla="*/ 1616 w 1756"/>
                <a:gd name="T1" fmla="*/ 0 h 1634"/>
                <a:gd name="T2" fmla="*/ 140 w 1756"/>
                <a:gd name="T3" fmla="*/ 0 h 1634"/>
                <a:gd name="T4" fmla="*/ 0 w 1756"/>
                <a:gd name="T5" fmla="*/ 140 h 1634"/>
                <a:gd name="T6" fmla="*/ 0 w 1756"/>
                <a:gd name="T7" fmla="*/ 1243 h 1634"/>
                <a:gd name="T8" fmla="*/ 140 w 1756"/>
                <a:gd name="T9" fmla="*/ 1383 h 1634"/>
                <a:gd name="T10" fmla="*/ 232 w 1756"/>
                <a:gd name="T11" fmla="*/ 1383 h 1634"/>
                <a:gd name="T12" fmla="*/ 232 w 1756"/>
                <a:gd name="T13" fmla="*/ 1584 h 1634"/>
                <a:gd name="T14" fmla="*/ 276 w 1756"/>
                <a:gd name="T15" fmla="*/ 1598 h 1634"/>
                <a:gd name="T16" fmla="*/ 419 w 1756"/>
                <a:gd name="T17" fmla="*/ 1383 h 1634"/>
                <a:gd name="T18" fmla="*/ 1616 w 1756"/>
                <a:gd name="T19" fmla="*/ 1383 h 1634"/>
                <a:gd name="T20" fmla="*/ 1756 w 1756"/>
                <a:gd name="T21" fmla="*/ 1243 h 1634"/>
                <a:gd name="T22" fmla="*/ 1756 w 1756"/>
                <a:gd name="T23" fmla="*/ 140 h 1634"/>
                <a:gd name="T24" fmla="*/ 1616 w 1756"/>
                <a:gd name="T25" fmla="*/ 0 h 1634"/>
                <a:gd name="T26" fmla="*/ 982 w 1756"/>
                <a:gd name="T27" fmla="*/ 422 h 1634"/>
                <a:gd name="T28" fmla="*/ 1023 w 1756"/>
                <a:gd name="T29" fmla="*/ 422 h 1634"/>
                <a:gd name="T30" fmla="*/ 1023 w 1756"/>
                <a:gd name="T31" fmla="*/ 381 h 1634"/>
                <a:gd name="T32" fmla="*/ 1041 w 1756"/>
                <a:gd name="T33" fmla="*/ 363 h 1634"/>
                <a:gd name="T34" fmla="*/ 1058 w 1756"/>
                <a:gd name="T35" fmla="*/ 381 h 1634"/>
                <a:gd name="T36" fmla="*/ 1058 w 1756"/>
                <a:gd name="T37" fmla="*/ 422 h 1634"/>
                <a:gd name="T38" fmla="*/ 1100 w 1756"/>
                <a:gd name="T39" fmla="*/ 422 h 1634"/>
                <a:gd name="T40" fmla="*/ 1117 w 1756"/>
                <a:gd name="T41" fmla="*/ 440 h 1634"/>
                <a:gd name="T42" fmla="*/ 1100 w 1756"/>
                <a:gd name="T43" fmla="*/ 457 h 1634"/>
                <a:gd name="T44" fmla="*/ 1058 w 1756"/>
                <a:gd name="T45" fmla="*/ 457 h 1634"/>
                <a:gd name="T46" fmla="*/ 1058 w 1756"/>
                <a:gd name="T47" fmla="*/ 498 h 1634"/>
                <a:gd name="T48" fmla="*/ 1041 w 1756"/>
                <a:gd name="T49" fmla="*/ 516 h 1634"/>
                <a:gd name="T50" fmla="*/ 1023 w 1756"/>
                <a:gd name="T51" fmla="*/ 498 h 1634"/>
                <a:gd name="T52" fmla="*/ 1023 w 1756"/>
                <a:gd name="T53" fmla="*/ 457 h 1634"/>
                <a:gd name="T54" fmla="*/ 982 w 1756"/>
                <a:gd name="T55" fmla="*/ 457 h 1634"/>
                <a:gd name="T56" fmla="*/ 965 w 1756"/>
                <a:gd name="T57" fmla="*/ 440 h 1634"/>
                <a:gd name="T58" fmla="*/ 982 w 1756"/>
                <a:gd name="T59" fmla="*/ 422 h 1634"/>
                <a:gd name="T60" fmla="*/ 1636 w 1756"/>
                <a:gd name="T61" fmla="*/ 1243 h 1634"/>
                <a:gd name="T62" fmla="*/ 1616 w 1756"/>
                <a:gd name="T63" fmla="*/ 1263 h 1634"/>
                <a:gd name="T64" fmla="*/ 140 w 1756"/>
                <a:gd name="T65" fmla="*/ 1263 h 1634"/>
                <a:gd name="T66" fmla="*/ 120 w 1756"/>
                <a:gd name="T67" fmla="*/ 1243 h 1634"/>
                <a:gd name="T68" fmla="*/ 120 w 1756"/>
                <a:gd name="T69" fmla="*/ 460 h 1634"/>
                <a:gd name="T70" fmla="*/ 140 w 1756"/>
                <a:gd name="T71" fmla="*/ 440 h 1634"/>
                <a:gd name="T72" fmla="*/ 229 w 1756"/>
                <a:gd name="T73" fmla="*/ 440 h 1634"/>
                <a:gd name="T74" fmla="*/ 229 w 1756"/>
                <a:gd name="T75" fmla="*/ 440 h 1634"/>
                <a:gd name="T76" fmla="*/ 358 w 1756"/>
                <a:gd name="T77" fmla="*/ 310 h 1634"/>
                <a:gd name="T78" fmla="*/ 782 w 1756"/>
                <a:gd name="T79" fmla="*/ 310 h 1634"/>
                <a:gd name="T80" fmla="*/ 911 w 1756"/>
                <a:gd name="T81" fmla="*/ 440 h 1634"/>
                <a:gd name="T82" fmla="*/ 911 w 1756"/>
                <a:gd name="T83" fmla="*/ 440 h 1634"/>
                <a:gd name="T84" fmla="*/ 1041 w 1756"/>
                <a:gd name="T85" fmla="*/ 569 h 1634"/>
                <a:gd name="T86" fmla="*/ 1170 w 1756"/>
                <a:gd name="T87" fmla="*/ 440 h 1634"/>
                <a:gd name="T88" fmla="*/ 1170 w 1756"/>
                <a:gd name="T89" fmla="*/ 440 h 1634"/>
                <a:gd name="T90" fmla="*/ 1201 w 1756"/>
                <a:gd name="T91" fmla="*/ 440 h 1634"/>
                <a:gd name="T92" fmla="*/ 1201 w 1756"/>
                <a:gd name="T93" fmla="*/ 440 h 1634"/>
                <a:gd name="T94" fmla="*/ 1616 w 1756"/>
                <a:gd name="T95" fmla="*/ 440 h 1634"/>
                <a:gd name="T96" fmla="*/ 1636 w 1756"/>
                <a:gd name="T97" fmla="*/ 460 h 1634"/>
                <a:gd name="T98" fmla="*/ 1636 w 1756"/>
                <a:gd name="T99" fmla="*/ 1243 h 1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756" h="1634">
                  <a:moveTo>
                    <a:pt x="1616" y="0"/>
                  </a:moveTo>
                  <a:cubicBezTo>
                    <a:pt x="140" y="0"/>
                    <a:pt x="140" y="0"/>
                    <a:pt x="140" y="0"/>
                  </a:cubicBezTo>
                  <a:cubicBezTo>
                    <a:pt x="62" y="0"/>
                    <a:pt x="0" y="63"/>
                    <a:pt x="0" y="140"/>
                  </a:cubicBezTo>
                  <a:cubicBezTo>
                    <a:pt x="0" y="1243"/>
                    <a:pt x="0" y="1243"/>
                    <a:pt x="0" y="1243"/>
                  </a:cubicBezTo>
                  <a:cubicBezTo>
                    <a:pt x="0" y="1320"/>
                    <a:pt x="62" y="1383"/>
                    <a:pt x="140" y="1383"/>
                  </a:cubicBezTo>
                  <a:cubicBezTo>
                    <a:pt x="232" y="1383"/>
                    <a:pt x="232" y="1383"/>
                    <a:pt x="232" y="1383"/>
                  </a:cubicBezTo>
                  <a:cubicBezTo>
                    <a:pt x="232" y="1584"/>
                    <a:pt x="232" y="1584"/>
                    <a:pt x="232" y="1584"/>
                  </a:cubicBezTo>
                  <a:cubicBezTo>
                    <a:pt x="232" y="1628"/>
                    <a:pt x="252" y="1634"/>
                    <a:pt x="276" y="1598"/>
                  </a:cubicBezTo>
                  <a:cubicBezTo>
                    <a:pt x="419" y="1383"/>
                    <a:pt x="419" y="1383"/>
                    <a:pt x="419" y="1383"/>
                  </a:cubicBezTo>
                  <a:cubicBezTo>
                    <a:pt x="1616" y="1383"/>
                    <a:pt x="1616" y="1383"/>
                    <a:pt x="1616" y="1383"/>
                  </a:cubicBezTo>
                  <a:cubicBezTo>
                    <a:pt x="1693" y="1383"/>
                    <a:pt x="1756" y="1320"/>
                    <a:pt x="1756" y="1243"/>
                  </a:cubicBezTo>
                  <a:cubicBezTo>
                    <a:pt x="1756" y="140"/>
                    <a:pt x="1756" y="140"/>
                    <a:pt x="1756" y="140"/>
                  </a:cubicBezTo>
                  <a:cubicBezTo>
                    <a:pt x="1756" y="63"/>
                    <a:pt x="1693" y="0"/>
                    <a:pt x="1616" y="0"/>
                  </a:cubicBezTo>
                  <a:close/>
                  <a:moveTo>
                    <a:pt x="982" y="422"/>
                  </a:moveTo>
                  <a:cubicBezTo>
                    <a:pt x="1023" y="422"/>
                    <a:pt x="1023" y="422"/>
                    <a:pt x="1023" y="422"/>
                  </a:cubicBezTo>
                  <a:cubicBezTo>
                    <a:pt x="1023" y="381"/>
                    <a:pt x="1023" y="381"/>
                    <a:pt x="1023" y="381"/>
                  </a:cubicBezTo>
                  <a:cubicBezTo>
                    <a:pt x="1023" y="371"/>
                    <a:pt x="1031" y="363"/>
                    <a:pt x="1041" y="363"/>
                  </a:cubicBezTo>
                  <a:cubicBezTo>
                    <a:pt x="1051" y="363"/>
                    <a:pt x="1058" y="371"/>
                    <a:pt x="1058" y="381"/>
                  </a:cubicBezTo>
                  <a:cubicBezTo>
                    <a:pt x="1058" y="422"/>
                    <a:pt x="1058" y="422"/>
                    <a:pt x="1058" y="422"/>
                  </a:cubicBezTo>
                  <a:cubicBezTo>
                    <a:pt x="1100" y="422"/>
                    <a:pt x="1100" y="422"/>
                    <a:pt x="1100" y="422"/>
                  </a:cubicBezTo>
                  <a:cubicBezTo>
                    <a:pt x="1109" y="422"/>
                    <a:pt x="1117" y="430"/>
                    <a:pt x="1117" y="440"/>
                  </a:cubicBezTo>
                  <a:cubicBezTo>
                    <a:pt x="1117" y="449"/>
                    <a:pt x="1109" y="457"/>
                    <a:pt x="1100" y="457"/>
                  </a:cubicBezTo>
                  <a:cubicBezTo>
                    <a:pt x="1058" y="457"/>
                    <a:pt x="1058" y="457"/>
                    <a:pt x="1058" y="457"/>
                  </a:cubicBezTo>
                  <a:cubicBezTo>
                    <a:pt x="1058" y="498"/>
                    <a:pt x="1058" y="498"/>
                    <a:pt x="1058" y="498"/>
                  </a:cubicBezTo>
                  <a:cubicBezTo>
                    <a:pt x="1058" y="508"/>
                    <a:pt x="1051" y="516"/>
                    <a:pt x="1041" y="516"/>
                  </a:cubicBezTo>
                  <a:cubicBezTo>
                    <a:pt x="1031" y="516"/>
                    <a:pt x="1023" y="508"/>
                    <a:pt x="1023" y="498"/>
                  </a:cubicBezTo>
                  <a:cubicBezTo>
                    <a:pt x="1023" y="457"/>
                    <a:pt x="1023" y="457"/>
                    <a:pt x="1023" y="457"/>
                  </a:cubicBezTo>
                  <a:cubicBezTo>
                    <a:pt x="982" y="457"/>
                    <a:pt x="982" y="457"/>
                    <a:pt x="982" y="457"/>
                  </a:cubicBezTo>
                  <a:cubicBezTo>
                    <a:pt x="973" y="457"/>
                    <a:pt x="965" y="449"/>
                    <a:pt x="965" y="440"/>
                  </a:cubicBezTo>
                  <a:cubicBezTo>
                    <a:pt x="965" y="430"/>
                    <a:pt x="973" y="422"/>
                    <a:pt x="982" y="422"/>
                  </a:cubicBezTo>
                  <a:close/>
                  <a:moveTo>
                    <a:pt x="1636" y="1243"/>
                  </a:moveTo>
                  <a:cubicBezTo>
                    <a:pt x="1636" y="1254"/>
                    <a:pt x="1627" y="1263"/>
                    <a:pt x="1616" y="1263"/>
                  </a:cubicBezTo>
                  <a:cubicBezTo>
                    <a:pt x="140" y="1263"/>
                    <a:pt x="140" y="1263"/>
                    <a:pt x="140" y="1263"/>
                  </a:cubicBezTo>
                  <a:cubicBezTo>
                    <a:pt x="129" y="1263"/>
                    <a:pt x="120" y="1254"/>
                    <a:pt x="120" y="1243"/>
                  </a:cubicBezTo>
                  <a:cubicBezTo>
                    <a:pt x="120" y="460"/>
                    <a:pt x="120" y="460"/>
                    <a:pt x="120" y="460"/>
                  </a:cubicBezTo>
                  <a:cubicBezTo>
                    <a:pt x="120" y="449"/>
                    <a:pt x="129" y="440"/>
                    <a:pt x="140" y="440"/>
                  </a:cubicBezTo>
                  <a:cubicBezTo>
                    <a:pt x="229" y="440"/>
                    <a:pt x="229" y="440"/>
                    <a:pt x="229" y="440"/>
                  </a:cubicBezTo>
                  <a:cubicBezTo>
                    <a:pt x="229" y="440"/>
                    <a:pt x="229" y="440"/>
                    <a:pt x="229" y="440"/>
                  </a:cubicBezTo>
                  <a:cubicBezTo>
                    <a:pt x="229" y="368"/>
                    <a:pt x="287" y="310"/>
                    <a:pt x="358" y="310"/>
                  </a:cubicBezTo>
                  <a:cubicBezTo>
                    <a:pt x="782" y="310"/>
                    <a:pt x="782" y="310"/>
                    <a:pt x="782" y="310"/>
                  </a:cubicBezTo>
                  <a:cubicBezTo>
                    <a:pt x="853" y="310"/>
                    <a:pt x="911" y="368"/>
                    <a:pt x="911" y="440"/>
                  </a:cubicBezTo>
                  <a:cubicBezTo>
                    <a:pt x="911" y="440"/>
                    <a:pt x="911" y="440"/>
                    <a:pt x="911" y="440"/>
                  </a:cubicBezTo>
                  <a:cubicBezTo>
                    <a:pt x="911" y="511"/>
                    <a:pt x="969" y="569"/>
                    <a:pt x="1041" y="569"/>
                  </a:cubicBezTo>
                  <a:cubicBezTo>
                    <a:pt x="1112" y="569"/>
                    <a:pt x="1170" y="511"/>
                    <a:pt x="1170" y="440"/>
                  </a:cubicBezTo>
                  <a:cubicBezTo>
                    <a:pt x="1170" y="440"/>
                    <a:pt x="1170" y="440"/>
                    <a:pt x="1170" y="440"/>
                  </a:cubicBezTo>
                  <a:cubicBezTo>
                    <a:pt x="1201" y="440"/>
                    <a:pt x="1201" y="440"/>
                    <a:pt x="1201" y="440"/>
                  </a:cubicBezTo>
                  <a:cubicBezTo>
                    <a:pt x="1201" y="440"/>
                    <a:pt x="1201" y="440"/>
                    <a:pt x="1201" y="440"/>
                  </a:cubicBezTo>
                  <a:cubicBezTo>
                    <a:pt x="1616" y="440"/>
                    <a:pt x="1616" y="440"/>
                    <a:pt x="1616" y="440"/>
                  </a:cubicBezTo>
                  <a:cubicBezTo>
                    <a:pt x="1627" y="440"/>
                    <a:pt x="1636" y="449"/>
                    <a:pt x="1636" y="460"/>
                  </a:cubicBezTo>
                  <a:lnTo>
                    <a:pt x="1636" y="1243"/>
                  </a:lnTo>
                  <a:close/>
                </a:path>
              </a:pathLst>
            </a:custGeom>
            <a:gradFill>
              <a:gsLst>
                <a:gs pos="100000">
                  <a:schemeClr val="bg1"/>
                </a:gs>
                <a:gs pos="0">
                  <a:srgbClr val="E0E0E0"/>
                </a:gs>
              </a:gsLst>
              <a:lin ang="1800000" scaled="0"/>
            </a:gradFill>
            <a:ln>
              <a:noFill/>
            </a:ln>
            <a:effectLst>
              <a:outerShdw blurRad="127000" dist="63500" dir="2700000" algn="tl" rotWithShape="0">
                <a:prstClr val="black">
                  <a:alpha val="35000"/>
                </a:prstClr>
              </a:outerShdw>
            </a:effectLst>
          </p:spPr>
          <p:txBody>
            <a:bodyPr vert="horz" wrap="square" lIns="91440" tIns="45720" rIns="91440" bIns="45720" numCol="1" anchor="t" anchorCtr="0" compatLnSpc="1">
              <a:prstTxWarp prst="textNoShape">
                <a:avLst/>
              </a:prstTxWarp>
            </a:bodyPr>
            <a:lstStyle/>
            <a:p>
              <a:endParaRPr lang="zh-CN" altLang="en-US"/>
            </a:p>
          </p:txBody>
        </p:sp>
        <p:grpSp>
          <p:nvGrpSpPr>
            <p:cNvPr id="13" name="组合 12"/>
            <p:cNvGrpSpPr/>
            <p:nvPr/>
          </p:nvGrpSpPr>
          <p:grpSpPr>
            <a:xfrm>
              <a:off x="4464555" y="2545020"/>
              <a:ext cx="599813" cy="297054"/>
              <a:chOff x="1923908" y="1320796"/>
              <a:chExt cx="782820" cy="387687"/>
            </a:xfrm>
            <a:solidFill>
              <a:srgbClr val="365B7C"/>
            </a:solidFill>
          </p:grpSpPr>
          <p:sp>
            <p:nvSpPr>
              <p:cNvPr id="14" name="Freeform 31"/>
              <p:cNvSpPr>
                <a:spLocks noEditPoints="1"/>
              </p:cNvSpPr>
              <p:nvPr/>
            </p:nvSpPr>
            <p:spPr bwMode="auto">
              <a:xfrm>
                <a:off x="1923908" y="1324517"/>
                <a:ext cx="368849" cy="383966"/>
              </a:xfrm>
              <a:custGeom>
                <a:avLst/>
                <a:gdLst>
                  <a:gd name="T0" fmla="*/ 35 w 38"/>
                  <a:gd name="T1" fmla="*/ 2 h 38"/>
                  <a:gd name="T2" fmla="*/ 32 w 38"/>
                  <a:gd name="T3" fmla="*/ 1 h 38"/>
                  <a:gd name="T4" fmla="*/ 28 w 38"/>
                  <a:gd name="T5" fmla="*/ 0 h 38"/>
                  <a:gd name="T6" fmla="*/ 10 w 38"/>
                  <a:gd name="T7" fmla="*/ 0 h 38"/>
                  <a:gd name="T8" fmla="*/ 6 w 38"/>
                  <a:gd name="T9" fmla="*/ 1 h 38"/>
                  <a:gd name="T10" fmla="*/ 3 w 38"/>
                  <a:gd name="T11" fmla="*/ 2 h 38"/>
                  <a:gd name="T12" fmla="*/ 1 w 38"/>
                  <a:gd name="T13" fmla="*/ 5 h 38"/>
                  <a:gd name="T14" fmla="*/ 0 w 38"/>
                  <a:gd name="T15" fmla="*/ 8 h 38"/>
                  <a:gd name="T16" fmla="*/ 0 w 38"/>
                  <a:gd name="T17" fmla="*/ 29 h 38"/>
                  <a:gd name="T18" fmla="*/ 1 w 38"/>
                  <a:gd name="T19" fmla="*/ 33 h 38"/>
                  <a:gd name="T20" fmla="*/ 3 w 38"/>
                  <a:gd name="T21" fmla="*/ 35 h 38"/>
                  <a:gd name="T22" fmla="*/ 6 w 38"/>
                  <a:gd name="T23" fmla="*/ 37 h 38"/>
                  <a:gd name="T24" fmla="*/ 10 w 38"/>
                  <a:gd name="T25" fmla="*/ 38 h 38"/>
                  <a:gd name="T26" fmla="*/ 28 w 38"/>
                  <a:gd name="T27" fmla="*/ 38 h 38"/>
                  <a:gd name="T28" fmla="*/ 32 w 38"/>
                  <a:gd name="T29" fmla="*/ 37 h 38"/>
                  <a:gd name="T30" fmla="*/ 35 w 38"/>
                  <a:gd name="T31" fmla="*/ 36 h 38"/>
                  <a:gd name="T32" fmla="*/ 37 w 38"/>
                  <a:gd name="T33" fmla="*/ 33 h 38"/>
                  <a:gd name="T34" fmla="*/ 38 w 38"/>
                  <a:gd name="T35" fmla="*/ 29 h 38"/>
                  <a:gd name="T36" fmla="*/ 38 w 38"/>
                  <a:gd name="T37" fmla="*/ 8 h 38"/>
                  <a:gd name="T38" fmla="*/ 37 w 38"/>
                  <a:gd name="T39" fmla="*/ 5 h 38"/>
                  <a:gd name="T40" fmla="*/ 35 w 38"/>
                  <a:gd name="T41" fmla="*/ 2 h 38"/>
                  <a:gd name="T42" fmla="*/ 28 w 38"/>
                  <a:gd name="T43" fmla="*/ 33 h 38"/>
                  <a:gd name="T44" fmla="*/ 10 w 38"/>
                  <a:gd name="T45" fmla="*/ 33 h 38"/>
                  <a:gd name="T46" fmla="*/ 8 w 38"/>
                  <a:gd name="T47" fmla="*/ 33 h 38"/>
                  <a:gd name="T48" fmla="*/ 6 w 38"/>
                  <a:gd name="T49" fmla="*/ 32 h 38"/>
                  <a:gd name="T50" fmla="*/ 5 w 38"/>
                  <a:gd name="T51" fmla="*/ 31 h 38"/>
                  <a:gd name="T52" fmla="*/ 5 w 38"/>
                  <a:gd name="T53" fmla="*/ 29 h 38"/>
                  <a:gd name="T54" fmla="*/ 5 w 38"/>
                  <a:gd name="T55" fmla="*/ 8 h 38"/>
                  <a:gd name="T56" fmla="*/ 5 w 38"/>
                  <a:gd name="T57" fmla="*/ 7 h 38"/>
                  <a:gd name="T58" fmla="*/ 6 w 38"/>
                  <a:gd name="T59" fmla="*/ 6 h 38"/>
                  <a:gd name="T60" fmla="*/ 8 w 38"/>
                  <a:gd name="T61" fmla="*/ 5 h 38"/>
                  <a:gd name="T62" fmla="*/ 10 w 38"/>
                  <a:gd name="T63" fmla="*/ 5 h 38"/>
                  <a:gd name="T64" fmla="*/ 28 w 38"/>
                  <a:gd name="T65" fmla="*/ 5 h 38"/>
                  <a:gd name="T66" fmla="*/ 30 w 38"/>
                  <a:gd name="T67" fmla="*/ 5 h 38"/>
                  <a:gd name="T68" fmla="*/ 32 w 38"/>
                  <a:gd name="T69" fmla="*/ 6 h 38"/>
                  <a:gd name="T70" fmla="*/ 33 w 38"/>
                  <a:gd name="T71" fmla="*/ 7 h 38"/>
                  <a:gd name="T72" fmla="*/ 33 w 38"/>
                  <a:gd name="T73" fmla="*/ 8 h 38"/>
                  <a:gd name="T74" fmla="*/ 33 w 38"/>
                  <a:gd name="T75" fmla="*/ 29 h 38"/>
                  <a:gd name="T76" fmla="*/ 33 w 38"/>
                  <a:gd name="T77" fmla="*/ 31 h 38"/>
                  <a:gd name="T78" fmla="*/ 32 w 38"/>
                  <a:gd name="T79" fmla="*/ 32 h 38"/>
                  <a:gd name="T80" fmla="*/ 30 w 38"/>
                  <a:gd name="T81" fmla="*/ 33 h 38"/>
                  <a:gd name="T82" fmla="*/ 28 w 38"/>
                  <a:gd name="T83" fmla="*/ 33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8" h="38">
                    <a:moveTo>
                      <a:pt x="35" y="2"/>
                    </a:moveTo>
                    <a:cubicBezTo>
                      <a:pt x="34" y="2"/>
                      <a:pt x="33" y="1"/>
                      <a:pt x="32" y="1"/>
                    </a:cubicBezTo>
                    <a:cubicBezTo>
                      <a:pt x="31" y="0"/>
                      <a:pt x="29" y="0"/>
                      <a:pt x="28" y="0"/>
                    </a:cubicBezTo>
                    <a:cubicBezTo>
                      <a:pt x="10" y="0"/>
                      <a:pt x="10" y="0"/>
                      <a:pt x="10" y="0"/>
                    </a:cubicBezTo>
                    <a:cubicBezTo>
                      <a:pt x="9" y="0"/>
                      <a:pt x="7" y="0"/>
                      <a:pt x="6" y="1"/>
                    </a:cubicBezTo>
                    <a:cubicBezTo>
                      <a:pt x="5" y="1"/>
                      <a:pt x="4" y="2"/>
                      <a:pt x="3" y="2"/>
                    </a:cubicBezTo>
                    <a:cubicBezTo>
                      <a:pt x="2" y="3"/>
                      <a:pt x="1" y="4"/>
                      <a:pt x="1" y="5"/>
                    </a:cubicBezTo>
                    <a:cubicBezTo>
                      <a:pt x="0" y="6"/>
                      <a:pt x="0" y="7"/>
                      <a:pt x="0" y="8"/>
                    </a:cubicBezTo>
                    <a:cubicBezTo>
                      <a:pt x="0" y="29"/>
                      <a:pt x="0" y="29"/>
                      <a:pt x="0" y="29"/>
                    </a:cubicBezTo>
                    <a:cubicBezTo>
                      <a:pt x="0" y="31"/>
                      <a:pt x="0" y="32"/>
                      <a:pt x="1" y="33"/>
                    </a:cubicBezTo>
                    <a:cubicBezTo>
                      <a:pt x="1" y="34"/>
                      <a:pt x="2" y="35"/>
                      <a:pt x="3" y="35"/>
                    </a:cubicBezTo>
                    <a:cubicBezTo>
                      <a:pt x="4" y="36"/>
                      <a:pt x="5" y="37"/>
                      <a:pt x="6" y="37"/>
                    </a:cubicBezTo>
                    <a:cubicBezTo>
                      <a:pt x="7" y="38"/>
                      <a:pt x="9" y="38"/>
                      <a:pt x="10" y="38"/>
                    </a:cubicBezTo>
                    <a:cubicBezTo>
                      <a:pt x="28" y="38"/>
                      <a:pt x="28" y="38"/>
                      <a:pt x="28" y="38"/>
                    </a:cubicBezTo>
                    <a:cubicBezTo>
                      <a:pt x="29" y="38"/>
                      <a:pt x="31" y="38"/>
                      <a:pt x="32" y="37"/>
                    </a:cubicBezTo>
                    <a:cubicBezTo>
                      <a:pt x="33" y="37"/>
                      <a:pt x="34" y="36"/>
                      <a:pt x="35" y="36"/>
                    </a:cubicBezTo>
                    <a:cubicBezTo>
                      <a:pt x="36" y="35"/>
                      <a:pt x="37" y="34"/>
                      <a:pt x="37" y="33"/>
                    </a:cubicBezTo>
                    <a:cubicBezTo>
                      <a:pt x="38" y="32"/>
                      <a:pt x="38" y="31"/>
                      <a:pt x="38" y="29"/>
                    </a:cubicBezTo>
                    <a:cubicBezTo>
                      <a:pt x="38" y="8"/>
                      <a:pt x="38" y="8"/>
                      <a:pt x="38" y="8"/>
                    </a:cubicBezTo>
                    <a:cubicBezTo>
                      <a:pt x="38" y="7"/>
                      <a:pt x="38" y="6"/>
                      <a:pt x="37" y="5"/>
                    </a:cubicBezTo>
                    <a:cubicBezTo>
                      <a:pt x="37" y="4"/>
                      <a:pt x="36" y="3"/>
                      <a:pt x="35" y="2"/>
                    </a:cubicBezTo>
                    <a:close/>
                    <a:moveTo>
                      <a:pt x="28" y="33"/>
                    </a:moveTo>
                    <a:cubicBezTo>
                      <a:pt x="10" y="33"/>
                      <a:pt x="10" y="33"/>
                      <a:pt x="10" y="33"/>
                    </a:cubicBezTo>
                    <a:cubicBezTo>
                      <a:pt x="9" y="33"/>
                      <a:pt x="9" y="33"/>
                      <a:pt x="8" y="33"/>
                    </a:cubicBezTo>
                    <a:cubicBezTo>
                      <a:pt x="7" y="33"/>
                      <a:pt x="7" y="32"/>
                      <a:pt x="6" y="32"/>
                    </a:cubicBezTo>
                    <a:cubicBezTo>
                      <a:pt x="6" y="32"/>
                      <a:pt x="6" y="31"/>
                      <a:pt x="5" y="31"/>
                    </a:cubicBezTo>
                    <a:cubicBezTo>
                      <a:pt x="5" y="30"/>
                      <a:pt x="5" y="30"/>
                      <a:pt x="5" y="29"/>
                    </a:cubicBezTo>
                    <a:cubicBezTo>
                      <a:pt x="5" y="8"/>
                      <a:pt x="5" y="8"/>
                      <a:pt x="5" y="8"/>
                    </a:cubicBezTo>
                    <a:cubicBezTo>
                      <a:pt x="5" y="8"/>
                      <a:pt x="5" y="7"/>
                      <a:pt x="5" y="7"/>
                    </a:cubicBezTo>
                    <a:cubicBezTo>
                      <a:pt x="6" y="6"/>
                      <a:pt x="6" y="6"/>
                      <a:pt x="6" y="6"/>
                    </a:cubicBezTo>
                    <a:cubicBezTo>
                      <a:pt x="7" y="5"/>
                      <a:pt x="7" y="5"/>
                      <a:pt x="8" y="5"/>
                    </a:cubicBezTo>
                    <a:cubicBezTo>
                      <a:pt x="9" y="5"/>
                      <a:pt x="9" y="5"/>
                      <a:pt x="10" y="5"/>
                    </a:cubicBezTo>
                    <a:cubicBezTo>
                      <a:pt x="28" y="5"/>
                      <a:pt x="28" y="5"/>
                      <a:pt x="28" y="5"/>
                    </a:cubicBezTo>
                    <a:cubicBezTo>
                      <a:pt x="29" y="5"/>
                      <a:pt x="29" y="5"/>
                      <a:pt x="30" y="5"/>
                    </a:cubicBezTo>
                    <a:cubicBezTo>
                      <a:pt x="31" y="5"/>
                      <a:pt x="31" y="5"/>
                      <a:pt x="32" y="6"/>
                    </a:cubicBezTo>
                    <a:cubicBezTo>
                      <a:pt x="32" y="6"/>
                      <a:pt x="32" y="6"/>
                      <a:pt x="33" y="7"/>
                    </a:cubicBezTo>
                    <a:cubicBezTo>
                      <a:pt x="33" y="7"/>
                      <a:pt x="33" y="8"/>
                      <a:pt x="33" y="8"/>
                    </a:cubicBezTo>
                    <a:cubicBezTo>
                      <a:pt x="33" y="29"/>
                      <a:pt x="33" y="29"/>
                      <a:pt x="33" y="29"/>
                    </a:cubicBezTo>
                    <a:cubicBezTo>
                      <a:pt x="33" y="30"/>
                      <a:pt x="33" y="30"/>
                      <a:pt x="33" y="31"/>
                    </a:cubicBezTo>
                    <a:cubicBezTo>
                      <a:pt x="32" y="31"/>
                      <a:pt x="32" y="32"/>
                      <a:pt x="32" y="32"/>
                    </a:cubicBezTo>
                    <a:cubicBezTo>
                      <a:pt x="31" y="32"/>
                      <a:pt x="31" y="33"/>
                      <a:pt x="30" y="33"/>
                    </a:cubicBezTo>
                    <a:cubicBezTo>
                      <a:pt x="29" y="33"/>
                      <a:pt x="29" y="33"/>
                      <a:pt x="28" y="3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6" name="Freeform 32"/>
              <p:cNvSpPr>
                <a:spLocks/>
              </p:cNvSpPr>
              <p:nvPr/>
            </p:nvSpPr>
            <p:spPr bwMode="auto">
              <a:xfrm>
                <a:off x="2403294" y="1320796"/>
                <a:ext cx="303434" cy="387687"/>
              </a:xfrm>
              <a:custGeom>
                <a:avLst/>
                <a:gdLst>
                  <a:gd name="T0" fmla="*/ 28 w 31"/>
                  <a:gd name="T1" fmla="*/ 33 h 38"/>
                  <a:gd name="T2" fmla="*/ 18 w 31"/>
                  <a:gd name="T3" fmla="*/ 33 h 38"/>
                  <a:gd name="T4" fmla="*/ 18 w 31"/>
                  <a:gd name="T5" fmla="*/ 2 h 38"/>
                  <a:gd name="T6" fmla="*/ 16 w 31"/>
                  <a:gd name="T7" fmla="*/ 0 h 38"/>
                  <a:gd name="T8" fmla="*/ 9 w 31"/>
                  <a:gd name="T9" fmla="*/ 0 h 38"/>
                  <a:gd name="T10" fmla="*/ 7 w 31"/>
                  <a:gd name="T11" fmla="*/ 2 h 38"/>
                  <a:gd name="T12" fmla="*/ 9 w 31"/>
                  <a:gd name="T13" fmla="*/ 5 h 38"/>
                  <a:gd name="T14" fmla="*/ 13 w 31"/>
                  <a:gd name="T15" fmla="*/ 5 h 38"/>
                  <a:gd name="T16" fmla="*/ 13 w 31"/>
                  <a:gd name="T17" fmla="*/ 33 h 38"/>
                  <a:gd name="T18" fmla="*/ 3 w 31"/>
                  <a:gd name="T19" fmla="*/ 33 h 38"/>
                  <a:gd name="T20" fmla="*/ 0 w 31"/>
                  <a:gd name="T21" fmla="*/ 35 h 38"/>
                  <a:gd name="T22" fmla="*/ 3 w 31"/>
                  <a:gd name="T23" fmla="*/ 38 h 38"/>
                  <a:gd name="T24" fmla="*/ 28 w 31"/>
                  <a:gd name="T25" fmla="*/ 38 h 38"/>
                  <a:gd name="T26" fmla="*/ 31 w 31"/>
                  <a:gd name="T27" fmla="*/ 35 h 38"/>
                  <a:gd name="T28" fmla="*/ 28 w 31"/>
                  <a:gd name="T29" fmla="*/ 33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1" h="38">
                    <a:moveTo>
                      <a:pt x="28" y="33"/>
                    </a:moveTo>
                    <a:cubicBezTo>
                      <a:pt x="18" y="33"/>
                      <a:pt x="18" y="33"/>
                      <a:pt x="18" y="33"/>
                    </a:cubicBezTo>
                    <a:cubicBezTo>
                      <a:pt x="18" y="2"/>
                      <a:pt x="18" y="2"/>
                      <a:pt x="18" y="2"/>
                    </a:cubicBezTo>
                    <a:cubicBezTo>
                      <a:pt x="18" y="1"/>
                      <a:pt x="17" y="0"/>
                      <a:pt x="16" y="0"/>
                    </a:cubicBezTo>
                    <a:cubicBezTo>
                      <a:pt x="9" y="0"/>
                      <a:pt x="9" y="0"/>
                      <a:pt x="9" y="0"/>
                    </a:cubicBezTo>
                    <a:cubicBezTo>
                      <a:pt x="7" y="0"/>
                      <a:pt x="7" y="1"/>
                      <a:pt x="7" y="2"/>
                    </a:cubicBezTo>
                    <a:cubicBezTo>
                      <a:pt x="7" y="4"/>
                      <a:pt x="7" y="5"/>
                      <a:pt x="9" y="5"/>
                    </a:cubicBezTo>
                    <a:cubicBezTo>
                      <a:pt x="13" y="5"/>
                      <a:pt x="13" y="5"/>
                      <a:pt x="13" y="5"/>
                    </a:cubicBezTo>
                    <a:cubicBezTo>
                      <a:pt x="13" y="33"/>
                      <a:pt x="13" y="33"/>
                      <a:pt x="13" y="33"/>
                    </a:cubicBezTo>
                    <a:cubicBezTo>
                      <a:pt x="3" y="33"/>
                      <a:pt x="3" y="33"/>
                      <a:pt x="3" y="33"/>
                    </a:cubicBezTo>
                    <a:cubicBezTo>
                      <a:pt x="1" y="33"/>
                      <a:pt x="0" y="34"/>
                      <a:pt x="0" y="35"/>
                    </a:cubicBezTo>
                    <a:cubicBezTo>
                      <a:pt x="0" y="37"/>
                      <a:pt x="1" y="38"/>
                      <a:pt x="3" y="38"/>
                    </a:cubicBezTo>
                    <a:cubicBezTo>
                      <a:pt x="28" y="38"/>
                      <a:pt x="28" y="38"/>
                      <a:pt x="28" y="38"/>
                    </a:cubicBezTo>
                    <a:cubicBezTo>
                      <a:pt x="30" y="38"/>
                      <a:pt x="31" y="37"/>
                      <a:pt x="31" y="35"/>
                    </a:cubicBezTo>
                    <a:cubicBezTo>
                      <a:pt x="31" y="34"/>
                      <a:pt x="30" y="33"/>
                      <a:pt x="28" y="3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sp>
          <p:nvSpPr>
            <p:cNvPr id="21" name="Rectangle 42"/>
            <p:cNvSpPr/>
            <p:nvPr/>
          </p:nvSpPr>
          <p:spPr>
            <a:xfrm flipH="1">
              <a:off x="2041905" y="3388694"/>
              <a:ext cx="3140224" cy="1518906"/>
            </a:xfrm>
            <a:prstGeom prst="rect">
              <a:avLst/>
            </a:prstGeom>
            <a:noFill/>
            <a:ln w="12700" cap="flat" cmpd="sng" algn="ctr">
              <a:noFill/>
              <a:prstDash val="solid"/>
            </a:ln>
            <a:effectLst/>
          </p:spPr>
          <p:txBody>
            <a:bodyPr lIns="91440" tIns="0" rIns="91440" bIns="0" rtlCol="0" anchor="t"/>
            <a:lstStyle/>
            <a:p>
              <a:pPr>
                <a:lnSpc>
                  <a:spcPct val="80000"/>
                </a:lnSpc>
              </a:pPr>
              <a:r>
                <a:rPr lang="zh-CN" altLang="en-US" dirty="0">
                  <a:solidFill>
                    <a:schemeClr val="bg1"/>
                  </a:solidFill>
                  <a:latin typeface="KaiTi" panose="02010609060101010101" pitchFamily="49" charset="-122"/>
                  <a:ea typeface="KaiTi" panose="02010609060101010101" pitchFamily="49" charset="-122"/>
                </a:rPr>
                <a:t>相比之下</a:t>
              </a:r>
              <a:r>
                <a:rPr lang="en-US" altLang="zh-CN" dirty="0">
                  <a:solidFill>
                    <a:schemeClr val="bg1"/>
                  </a:solidFill>
                  <a:latin typeface="KaiTi" panose="02010609060101010101" pitchFamily="49" charset="-122"/>
                  <a:ea typeface="KaiTi" panose="02010609060101010101" pitchFamily="49" charset="-122"/>
                </a:rPr>
                <a:t>,</a:t>
              </a:r>
              <a:r>
                <a:rPr lang="zh-CN" altLang="en-US" dirty="0">
                  <a:solidFill>
                    <a:schemeClr val="bg1"/>
                  </a:solidFill>
                  <a:latin typeface="KaiTi" panose="02010609060101010101" pitchFamily="49" charset="-122"/>
                  <a:ea typeface="KaiTi" panose="02010609060101010101" pitchFamily="49" charset="-122"/>
                </a:rPr>
                <a:t>综合笔试题目看似全面</a:t>
              </a:r>
              <a:r>
                <a:rPr lang="en-US" altLang="zh-CN" dirty="0">
                  <a:solidFill>
                    <a:schemeClr val="bg1"/>
                  </a:solidFill>
                  <a:latin typeface="KaiTi" panose="02010609060101010101" pitchFamily="49" charset="-122"/>
                  <a:ea typeface="KaiTi" panose="02010609060101010101" pitchFamily="49" charset="-122"/>
                </a:rPr>
                <a:t>,</a:t>
              </a:r>
              <a:r>
                <a:rPr lang="zh-CN" altLang="en-US" dirty="0">
                  <a:solidFill>
                    <a:schemeClr val="bg1"/>
                  </a:solidFill>
                  <a:latin typeface="KaiTi" panose="02010609060101010101" pitchFamily="49" charset="-122"/>
                  <a:ea typeface="KaiTi" panose="02010609060101010101" pitchFamily="49" charset="-122"/>
                </a:rPr>
                <a:t>但以知识测评为主</a:t>
              </a:r>
              <a:r>
                <a:rPr lang="en-US" altLang="zh-CN" dirty="0">
                  <a:solidFill>
                    <a:schemeClr val="bg1"/>
                  </a:solidFill>
                  <a:latin typeface="KaiTi" panose="02010609060101010101" pitchFamily="49" charset="-122"/>
                  <a:ea typeface="KaiTi" panose="02010609060101010101" pitchFamily="49" charset="-122"/>
                </a:rPr>
                <a:t>,</a:t>
              </a:r>
              <a:r>
                <a:rPr lang="zh-CN" altLang="en-US" dirty="0">
                  <a:solidFill>
                    <a:schemeClr val="bg1"/>
                  </a:solidFill>
                  <a:latin typeface="KaiTi" panose="02010609060101010101" pitchFamily="49" charset="-122"/>
                  <a:ea typeface="KaiTi" panose="02010609060101010101" pitchFamily="49" charset="-122"/>
                </a:rPr>
                <a:t>实际上是学校学科知识考试的重复</a:t>
              </a:r>
              <a:r>
                <a:rPr lang="en-US" altLang="zh-CN" dirty="0">
                  <a:solidFill>
                    <a:schemeClr val="bg1"/>
                  </a:solidFill>
                  <a:latin typeface="KaiTi" panose="02010609060101010101" pitchFamily="49" charset="-122"/>
                  <a:ea typeface="KaiTi" panose="02010609060101010101" pitchFamily="49" charset="-122"/>
                </a:rPr>
                <a:t>,</a:t>
              </a:r>
              <a:r>
                <a:rPr lang="zh-CN" altLang="en-US" dirty="0">
                  <a:solidFill>
                    <a:schemeClr val="bg1"/>
                  </a:solidFill>
                  <a:latin typeface="KaiTi" panose="02010609060101010101" pitchFamily="49" charset="-122"/>
                  <a:ea typeface="KaiTi" panose="02010609060101010101" pitchFamily="49" charset="-122"/>
                </a:rPr>
                <a:t>对不同学科考生并不公平</a:t>
              </a:r>
              <a:r>
                <a:rPr lang="en-US" altLang="zh-CN" dirty="0">
                  <a:solidFill>
                    <a:schemeClr val="bg1"/>
                  </a:solidFill>
                  <a:latin typeface="KaiTi" panose="02010609060101010101" pitchFamily="49" charset="-122"/>
                  <a:ea typeface="KaiTi" panose="02010609060101010101" pitchFamily="49" charset="-122"/>
                </a:rPr>
                <a:t>,</a:t>
              </a:r>
              <a:r>
                <a:rPr lang="zh-CN" altLang="en-US" dirty="0">
                  <a:solidFill>
                    <a:schemeClr val="bg1"/>
                  </a:solidFill>
                  <a:latin typeface="KaiTi" panose="02010609060101010101" pitchFamily="49" charset="-122"/>
                  <a:ea typeface="KaiTi" panose="02010609060101010101" pitchFamily="49" charset="-122"/>
                </a:rPr>
                <a:t>容易导致高分低能的现象</a:t>
              </a:r>
              <a:r>
                <a:rPr lang="en-US" altLang="zh-CN" dirty="0">
                  <a:solidFill>
                    <a:schemeClr val="bg1"/>
                  </a:solidFill>
                  <a:latin typeface="KaiTi" panose="02010609060101010101" pitchFamily="49" charset="-122"/>
                  <a:ea typeface="KaiTi" panose="02010609060101010101" pitchFamily="49" charset="-122"/>
                </a:rPr>
                <a:t>;</a:t>
              </a:r>
              <a:r>
                <a:rPr lang="zh-CN" altLang="en-US" dirty="0">
                  <a:solidFill>
                    <a:schemeClr val="bg1"/>
                  </a:solidFill>
                  <a:latin typeface="KaiTi" panose="02010609060101010101" pitchFamily="49" charset="-122"/>
                  <a:ea typeface="KaiTi" panose="02010609060101010101" pitchFamily="49" charset="-122"/>
                </a:rPr>
                <a:t>综合笔试命题都是组织院校学科专家突击命题</a:t>
              </a:r>
              <a:r>
                <a:rPr lang="en-US" altLang="zh-CN" dirty="0">
                  <a:solidFill>
                    <a:schemeClr val="bg1"/>
                  </a:solidFill>
                  <a:latin typeface="KaiTi" panose="02010609060101010101" pitchFamily="49" charset="-122"/>
                  <a:ea typeface="KaiTi" panose="02010609060101010101" pitchFamily="49" charset="-122"/>
                </a:rPr>
                <a:t>,</a:t>
              </a:r>
              <a:r>
                <a:rPr lang="zh-CN" altLang="en-US" dirty="0">
                  <a:solidFill>
                    <a:schemeClr val="bg1"/>
                  </a:solidFill>
                  <a:latin typeface="KaiTi" panose="02010609060101010101" pitchFamily="49" charset="-122"/>
                  <a:ea typeface="KaiTi" panose="02010609060101010101" pitchFamily="49" charset="-122"/>
                </a:rPr>
                <a:t>命题的科学性和质量难以保证</a:t>
              </a:r>
              <a:r>
                <a:rPr lang="en-US" altLang="zh-CN" dirty="0">
                  <a:solidFill>
                    <a:schemeClr val="bg1"/>
                  </a:solidFill>
                  <a:latin typeface="KaiTi" panose="02010609060101010101" pitchFamily="49" charset="-122"/>
                  <a:ea typeface="KaiTi" panose="02010609060101010101" pitchFamily="49" charset="-122"/>
                </a:rPr>
                <a:t>;</a:t>
              </a:r>
              <a:r>
                <a:rPr lang="zh-CN" altLang="en-US" dirty="0">
                  <a:solidFill>
                    <a:schemeClr val="bg1"/>
                  </a:solidFill>
                  <a:latin typeface="KaiTi" panose="02010609060101010101" pitchFamily="49" charset="-122"/>
                  <a:ea typeface="KaiTi" panose="02010609060101010101" pitchFamily="49" charset="-122"/>
                </a:rPr>
                <a:t>考试的组织实施需要投入大量的人力和资金</a:t>
              </a:r>
              <a:r>
                <a:rPr lang="en-US" altLang="zh-CN" dirty="0">
                  <a:solidFill>
                    <a:schemeClr val="bg1"/>
                  </a:solidFill>
                  <a:latin typeface="KaiTi" panose="02010609060101010101" pitchFamily="49" charset="-122"/>
                  <a:ea typeface="KaiTi" panose="02010609060101010101" pitchFamily="49" charset="-122"/>
                </a:rPr>
                <a:t>,</a:t>
              </a:r>
              <a:r>
                <a:rPr lang="zh-CN" altLang="en-US" dirty="0">
                  <a:solidFill>
                    <a:schemeClr val="bg1"/>
                  </a:solidFill>
                  <a:latin typeface="KaiTi" panose="02010609060101010101" pitchFamily="49" charset="-122"/>
                  <a:ea typeface="KaiTi" panose="02010609060101010101" pitchFamily="49" charset="-122"/>
                </a:rPr>
                <a:t>人工阅卷时间长</a:t>
              </a:r>
              <a:r>
                <a:rPr lang="en-US" altLang="zh-CN" dirty="0">
                  <a:solidFill>
                    <a:schemeClr val="bg1"/>
                  </a:solidFill>
                  <a:latin typeface="KaiTi" panose="02010609060101010101" pitchFamily="49" charset="-122"/>
                  <a:ea typeface="KaiTi" panose="02010609060101010101" pitchFamily="49" charset="-122"/>
                </a:rPr>
                <a:t>,</a:t>
              </a:r>
              <a:r>
                <a:rPr lang="zh-CN" altLang="en-US" dirty="0">
                  <a:solidFill>
                    <a:schemeClr val="bg1"/>
                  </a:solidFill>
                  <a:latin typeface="KaiTi" panose="02010609060101010101" pitchFamily="49" charset="-122"/>
                  <a:ea typeface="KaiTi" panose="02010609060101010101" pitchFamily="49" charset="-122"/>
                </a:rPr>
                <a:t>标准不统一</a:t>
              </a:r>
              <a:r>
                <a:rPr lang="en-US" altLang="zh-CN" dirty="0">
                  <a:solidFill>
                    <a:schemeClr val="bg1"/>
                  </a:solidFill>
                  <a:latin typeface="KaiTi" panose="02010609060101010101" pitchFamily="49" charset="-122"/>
                  <a:ea typeface="KaiTi" panose="02010609060101010101" pitchFamily="49" charset="-122"/>
                </a:rPr>
                <a:t>,</a:t>
              </a:r>
              <a:r>
                <a:rPr lang="zh-CN" altLang="en-US" dirty="0">
                  <a:solidFill>
                    <a:schemeClr val="bg1"/>
                  </a:solidFill>
                  <a:latin typeface="KaiTi" panose="02010609060101010101" pitchFamily="49" charset="-122"/>
                  <a:ea typeface="KaiTi" panose="02010609060101010101" pitchFamily="49" charset="-122"/>
                </a:rPr>
                <a:t>报告结果出得慢</a:t>
              </a:r>
              <a:r>
                <a:rPr lang="en-US" altLang="zh-CN" dirty="0">
                  <a:solidFill>
                    <a:schemeClr val="bg1"/>
                  </a:solidFill>
                  <a:latin typeface="KaiTi" panose="02010609060101010101" pitchFamily="49" charset="-122"/>
                  <a:ea typeface="KaiTi" panose="02010609060101010101" pitchFamily="49" charset="-122"/>
                </a:rPr>
                <a:t>,</a:t>
              </a:r>
              <a:r>
                <a:rPr lang="zh-CN" altLang="en-US" dirty="0">
                  <a:solidFill>
                    <a:schemeClr val="bg1"/>
                  </a:solidFill>
                  <a:latin typeface="KaiTi" panose="02010609060101010101" pitchFamily="49" charset="-122"/>
                  <a:ea typeface="KaiTi" panose="02010609060101010101" pitchFamily="49" charset="-122"/>
                </a:rPr>
                <a:t>使整个招聘的效率无法提高。”</a:t>
              </a:r>
              <a:endParaRPr lang="en-US" altLang="zh-CN" dirty="0">
                <a:solidFill>
                  <a:schemeClr val="bg1"/>
                </a:solidFill>
                <a:latin typeface="KaiTi" panose="02010609060101010101" pitchFamily="49" charset="-122"/>
                <a:ea typeface="KaiTi" panose="02010609060101010101" pitchFamily="49" charset="-122"/>
              </a:endParaRPr>
            </a:p>
            <a:p>
              <a:endParaRPr lang="en-US" altLang="zh-CN" dirty="0">
                <a:solidFill>
                  <a:schemeClr val="bg1"/>
                </a:solidFill>
                <a:latin typeface="KaiTi" panose="02010609060101010101" pitchFamily="49" charset="-122"/>
                <a:ea typeface="KaiTi" panose="02010609060101010101" pitchFamily="49" charset="-122"/>
              </a:endParaRPr>
            </a:p>
            <a:p>
              <a:endParaRPr lang="en-US" altLang="zh-CN" dirty="0">
                <a:solidFill>
                  <a:schemeClr val="bg1"/>
                </a:solidFill>
                <a:latin typeface="KaiTi" panose="02010609060101010101" pitchFamily="49" charset="-122"/>
                <a:ea typeface="KaiTi" panose="02010609060101010101" pitchFamily="49" charset="-122"/>
              </a:endParaRPr>
            </a:p>
            <a:p>
              <a:r>
                <a:rPr lang="zh-CN" altLang="en-US" dirty="0">
                  <a:solidFill>
                    <a:schemeClr val="bg1"/>
                  </a:solidFill>
                  <a:latin typeface="KaiTi" panose="02010609060101010101" pitchFamily="49" charset="-122"/>
                  <a:ea typeface="KaiTi" panose="02010609060101010101" pitchFamily="49" charset="-122"/>
                </a:rPr>
                <a:t>讨论与思考</a:t>
              </a:r>
              <a:r>
                <a:rPr lang="en-US" altLang="zh-CN" dirty="0">
                  <a:solidFill>
                    <a:schemeClr val="bg1"/>
                  </a:solidFill>
                  <a:latin typeface="KaiTi" panose="02010609060101010101" pitchFamily="49" charset="-122"/>
                  <a:ea typeface="KaiTi" panose="02010609060101010101" pitchFamily="49" charset="-122"/>
                </a:rPr>
                <a:t>:</a:t>
              </a:r>
            </a:p>
            <a:p>
              <a:r>
                <a:rPr lang="en-US" altLang="zh-CN" dirty="0">
                  <a:solidFill>
                    <a:schemeClr val="bg1"/>
                  </a:solidFill>
                  <a:latin typeface="KaiTi" panose="02010609060101010101" pitchFamily="49" charset="-122"/>
                  <a:ea typeface="KaiTi" panose="02010609060101010101" pitchFamily="49" charset="-122"/>
                </a:rPr>
                <a:t>1.</a:t>
              </a:r>
              <a:r>
                <a:rPr lang="zh-CN" altLang="en-US" dirty="0">
                  <a:solidFill>
                    <a:schemeClr val="bg1"/>
                  </a:solidFill>
                  <a:latin typeface="KaiTi" panose="02010609060101010101" pitchFamily="49" charset="-122"/>
                  <a:ea typeface="KaiTi" panose="02010609060101010101" pitchFamily="49" charset="-122"/>
                </a:rPr>
                <a:t>请讨论在招聘选拔中进行能力测验需要经过哪几个重要的步骤。</a:t>
              </a:r>
            </a:p>
            <a:p>
              <a:r>
                <a:rPr lang="en-US" altLang="zh-CN" dirty="0">
                  <a:solidFill>
                    <a:schemeClr val="bg1"/>
                  </a:solidFill>
                  <a:latin typeface="KaiTi" panose="02010609060101010101" pitchFamily="49" charset="-122"/>
                  <a:ea typeface="KaiTi" panose="02010609060101010101" pitchFamily="49" charset="-122"/>
                </a:rPr>
                <a:t>2.</a:t>
              </a:r>
              <a:r>
                <a:rPr lang="zh-CN" altLang="en-US" dirty="0">
                  <a:solidFill>
                    <a:schemeClr val="bg1"/>
                  </a:solidFill>
                  <a:latin typeface="KaiTi" panose="02010609060101010101" pitchFamily="49" charset="-122"/>
                  <a:ea typeface="KaiTi" panose="02010609060101010101" pitchFamily="49" charset="-122"/>
                </a:rPr>
                <a:t>结合本案例</a:t>
              </a:r>
              <a:r>
                <a:rPr lang="en-US" altLang="zh-CN" dirty="0">
                  <a:solidFill>
                    <a:schemeClr val="bg1"/>
                  </a:solidFill>
                  <a:latin typeface="KaiTi" panose="02010609060101010101" pitchFamily="49" charset="-122"/>
                  <a:ea typeface="KaiTi" panose="02010609060101010101" pitchFamily="49" charset="-122"/>
                </a:rPr>
                <a:t>,</a:t>
              </a:r>
              <a:r>
                <a:rPr lang="zh-CN" altLang="en-US" dirty="0">
                  <a:solidFill>
                    <a:schemeClr val="bg1"/>
                  </a:solidFill>
                  <a:latin typeface="KaiTi" panose="02010609060101010101" pitchFamily="49" charset="-122"/>
                  <a:ea typeface="KaiTi" panose="02010609060101010101" pitchFamily="49" charset="-122"/>
                </a:rPr>
                <a:t>思考能力测验与传统的招聘方法相比有什么优缺点。</a:t>
              </a:r>
            </a:p>
            <a:p>
              <a:pPr>
                <a:lnSpc>
                  <a:spcPct val="80000"/>
                </a:lnSpc>
              </a:pPr>
              <a:endParaRPr lang="zh-CN" altLang="en-US" dirty="0">
                <a:latin typeface="KaiTi" panose="02010609060101010101" pitchFamily="49" charset="-122"/>
                <a:ea typeface="KaiTi" panose="02010609060101010101" pitchFamily="49" charset="-122"/>
              </a:endParaRPr>
            </a:p>
            <a:p>
              <a:pPr>
                <a:lnSpc>
                  <a:spcPct val="80000"/>
                </a:lnSpc>
              </a:pPr>
              <a:endParaRPr lang="zh-CN" altLang="en-US" b="1" dirty="0">
                <a:solidFill>
                  <a:srgbClr val="FEFEFE"/>
                </a:solidFill>
                <a:latin typeface="KaiTi" panose="02010609060101010101" pitchFamily="49" charset="-122"/>
                <a:ea typeface="KaiTi" panose="02010609060101010101" pitchFamily="49" charset="-122"/>
                <a:cs typeface="Arial" panose="020B0604020202020204" pitchFamily="34" charset="0"/>
              </a:endParaRPr>
            </a:p>
          </p:txBody>
        </p:sp>
      </p:grpSp>
      <p:cxnSp>
        <p:nvCxnSpPr>
          <p:cNvPr id="24" name="直接连接符 23"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CxnSpPr/>
          <p:nvPr/>
        </p:nvCxnSpPr>
        <p:spPr>
          <a:xfrm>
            <a:off x="3246637" y="1273629"/>
            <a:ext cx="5770860"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30" name="文本框 29"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txBox="1"/>
          <p:nvPr/>
        </p:nvSpPr>
        <p:spPr>
          <a:xfrm>
            <a:off x="4347916" y="609890"/>
            <a:ext cx="2877711" cy="523220"/>
          </a:xfrm>
          <a:prstGeom prst="rect">
            <a:avLst/>
          </a:prstGeom>
          <a:noFill/>
        </p:spPr>
        <p:txBody>
          <a:bodyPr wrap="none" rtlCol="0">
            <a:spAutoFit/>
          </a:bodyPr>
          <a:lstStyle/>
          <a:p>
            <a:r>
              <a:rPr lang="zh-CN" altLang="en-US" sz="2800" dirty="0">
                <a:latin typeface="KaiTi" panose="02010609060101010101" pitchFamily="49" charset="-122"/>
                <a:ea typeface="KaiTi" panose="02010609060101010101" pitchFamily="49" charset="-122"/>
              </a:rPr>
              <a:t>案例讨论与思考 </a:t>
            </a:r>
            <a:endParaRPr lang="en-US" altLang="zh-CN" sz="2800" b="1" spc="500" dirty="0">
              <a:solidFill>
                <a:schemeClr val="bg1">
                  <a:lumMod val="50000"/>
                </a:schemeClr>
              </a:solidFill>
              <a:latin typeface="KaiTi" panose="02010609060101010101" pitchFamily="49" charset="-122"/>
              <a:ea typeface="KaiTi" panose="02010609060101010101" pitchFamily="49" charset="-122"/>
              <a:cs typeface="Arial" panose="020B0604020202020204" pitchFamily="34" charset="0"/>
            </a:endParaRPr>
          </a:p>
        </p:txBody>
      </p:sp>
      <p:sp>
        <p:nvSpPr>
          <p:cNvPr id="31" name="椭圆 30"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flipH="1">
            <a:off x="2686180" y="813581"/>
            <a:ext cx="157493" cy="157493"/>
          </a:xfrm>
          <a:prstGeom prst="ellipse">
            <a:avLst/>
          </a:prstGeom>
          <a:solidFill>
            <a:srgbClr val="D06F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 name="椭圆 31"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flipH="1">
            <a:off x="2686180" y="335956"/>
            <a:ext cx="321030" cy="321030"/>
          </a:xfrm>
          <a:prstGeom prst="ellipse">
            <a:avLst/>
          </a:prstGeom>
          <a:solidFill>
            <a:srgbClr val="966481"/>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3" name="椭圆 32"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flipH="1">
            <a:off x="2991678" y="806317"/>
            <a:ext cx="219803" cy="219803"/>
          </a:xfrm>
          <a:prstGeom prst="ellipse">
            <a:avLst/>
          </a:prstGeom>
          <a:solidFill>
            <a:srgbClr val="365B7C"/>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4" name="椭圆 33"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flipH="1">
            <a:off x="2031169" y="697840"/>
            <a:ext cx="164852" cy="164852"/>
          </a:xfrm>
          <a:prstGeom prst="ellipse">
            <a:avLst/>
          </a:prstGeom>
          <a:solidFill>
            <a:srgbClr val="F779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5" name="椭圆 34"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9354354" y="755438"/>
            <a:ext cx="157493" cy="157493"/>
          </a:xfrm>
          <a:prstGeom prst="ellipse">
            <a:avLst/>
          </a:prstGeom>
          <a:solidFill>
            <a:srgbClr val="D06F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6" name="椭圆 35"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9190817" y="277813"/>
            <a:ext cx="321030" cy="321030"/>
          </a:xfrm>
          <a:prstGeom prst="ellipse">
            <a:avLst/>
          </a:prstGeom>
          <a:solidFill>
            <a:srgbClr val="966481"/>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7" name="椭圆 36"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a:off x="8986546" y="748174"/>
            <a:ext cx="219803" cy="219803"/>
          </a:xfrm>
          <a:prstGeom prst="ellipse">
            <a:avLst/>
          </a:prstGeom>
          <a:solidFill>
            <a:srgbClr val="365B7C"/>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8" name="椭圆 37"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a:off x="10002006" y="639697"/>
            <a:ext cx="164852" cy="164852"/>
          </a:xfrm>
          <a:prstGeom prst="ellipse">
            <a:avLst/>
          </a:prstGeom>
          <a:solidFill>
            <a:srgbClr val="F779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 name="e7d195523061f1c0"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hidden="1"/>
          <p:cNvSpPr txBox="1"/>
          <p:nvPr/>
        </p:nvSpPr>
        <p:spPr>
          <a:xfrm>
            <a:off x="-355600" y="1803400"/>
            <a:ext cx="293927" cy="1016000"/>
          </a:xfrm>
          <a:prstGeom prst="rect">
            <a:avLst/>
          </a:prstGeom>
          <a:noFill/>
        </p:spPr>
        <p:txBody>
          <a:bodyPr vert="wordArtVert" rtlCol="0">
            <a:spAutoFit/>
          </a:bodyPr>
          <a:lstStyle/>
          <a:p>
            <a:r>
              <a:rPr lang="en-US" altLang="zh-CN" sz="100"/>
              <a:t>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a:t>
            </a:r>
            <a:endParaRPr lang="zh-CN" altLang="en-US" sz="100"/>
          </a:p>
        </p:txBody>
      </p:sp>
    </p:spTree>
    <p:extLst>
      <p:ext uri="{BB962C8B-B14F-4D97-AF65-F5344CB8AC3E}">
        <p14:creationId xmlns:p14="http://schemas.microsoft.com/office/powerpoint/2010/main" val="2541515851"/>
      </p:ext>
    </p:extLst>
  </p:cSld>
  <p:clrMapOvr>
    <a:masterClrMapping/>
  </p:clrMapOvr>
  <p:transition spd="slow" advTm="0">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44000"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750" fill="hold"/>
                                        <p:tgtEl>
                                          <p:spTgt spid="2"/>
                                        </p:tgtEl>
                                        <p:attrNameLst>
                                          <p:attrName>ppt_x</p:attrName>
                                        </p:attrNameLst>
                                      </p:cBhvr>
                                      <p:tavLst>
                                        <p:tav tm="0">
                                          <p:val>
                                            <p:strVal val="#ppt_x"/>
                                          </p:val>
                                        </p:tav>
                                        <p:tav tm="100000">
                                          <p:val>
                                            <p:strVal val="#ppt_x"/>
                                          </p:val>
                                        </p:tav>
                                      </p:tavLst>
                                    </p:anim>
                                    <p:anim calcmode="lin" valueType="num">
                                      <p:cBhvr additive="base">
                                        <p:cTn id="8" dur="750" fill="hold"/>
                                        <p:tgtEl>
                                          <p:spTgt spid="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矩形 8"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549157" y="-975631"/>
            <a:ext cx="583096" cy="838080"/>
          </a:xfrm>
          <a:prstGeom prst="rect">
            <a:avLst/>
          </a:prstGeom>
          <a:solidFill>
            <a:srgbClr val="365B7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 name="矩形 9"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1132253" y="-975631"/>
            <a:ext cx="583096" cy="838080"/>
          </a:xfrm>
          <a:prstGeom prst="rect">
            <a:avLst/>
          </a:prstGeom>
          <a:solidFill>
            <a:srgbClr val="96648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 name="矩形 10"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1715349" y="-975631"/>
            <a:ext cx="583096" cy="838080"/>
          </a:xfrm>
          <a:prstGeom prst="rect">
            <a:avLst/>
          </a:prstGeom>
          <a:solidFill>
            <a:srgbClr val="D06F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 name="矩形 11"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2298446" y="-975631"/>
            <a:ext cx="583096" cy="838080"/>
          </a:xfrm>
          <a:prstGeom prst="rect">
            <a:avLst/>
          </a:prstGeom>
          <a:solidFill>
            <a:srgbClr val="F779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 name="矩形 12"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2881542" y="-975631"/>
            <a:ext cx="583096" cy="838080"/>
          </a:xfrm>
          <a:prstGeom prst="rect">
            <a:avLst/>
          </a:prstGeom>
          <a:solidFill>
            <a:srgbClr val="F8AD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 name="椭圆 13"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4386271" y="1413079"/>
            <a:ext cx="2919766" cy="2919766"/>
          </a:xfrm>
          <a:prstGeom prst="ellipse">
            <a:avLst/>
          </a:prstGeom>
          <a:solidFill>
            <a:schemeClr val="bg1">
              <a:lumMod val="75000"/>
            </a:schemeClr>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 name="椭圆 6" descr="e7d195523061f1c0deeec63e560781cfd59afb0ea006f2a87ABB68BF51EA6619813959095094C18C62A12F549504892A4AAA8C1554C6663626E05CA27F281A14E6983772AFC3FB97135759321DEA3D709AACD122C08E6ED1C77BAD4A88EF4CD28A80260D8F97957F436F83C1F553EF0169027D0DBFA7A77088E1513DBDFC101C4B4DFF310B01A5021663E46B6BC2AAB5"/>
          <p:cNvSpPr>
            <a:spLocks noChangeAspect="1"/>
          </p:cNvSpPr>
          <p:nvPr/>
        </p:nvSpPr>
        <p:spPr>
          <a:xfrm>
            <a:off x="4856224" y="1413080"/>
            <a:ext cx="2919766" cy="2919766"/>
          </a:xfrm>
          <a:prstGeom prst="ellipse">
            <a:avLst/>
          </a:prstGeom>
          <a:gradFill>
            <a:gsLst>
              <a:gs pos="0">
                <a:schemeClr val="bg1"/>
              </a:gs>
              <a:gs pos="100000">
                <a:srgbClr val="C7C7C7"/>
              </a:gs>
            </a:gsLst>
            <a:lin ang="13200000" scaled="0"/>
          </a:gradFill>
          <a:ln w="22225">
            <a:solidFill>
              <a:schemeClr val="bg1"/>
            </a:solidFill>
          </a:ln>
          <a:effectLst>
            <a:outerShdw blurRad="393700" dist="1270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4400" b="1" dirty="0">
                <a:solidFill>
                  <a:schemeClr val="tx1"/>
                </a:solidFill>
                <a:latin typeface="黑体" panose="02010609060101010101" pitchFamily="49" charset="-122"/>
                <a:ea typeface="黑体" panose="02010609060101010101" pitchFamily="49" charset="-122"/>
              </a:rPr>
              <a:t>项目七</a:t>
            </a:r>
          </a:p>
        </p:txBody>
      </p:sp>
      <p:grpSp>
        <p:nvGrpSpPr>
          <p:cNvPr id="3" name="组合 2"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GrpSpPr/>
          <p:nvPr/>
        </p:nvGrpSpPr>
        <p:grpSpPr>
          <a:xfrm>
            <a:off x="4856224" y="787788"/>
            <a:ext cx="1331077" cy="1331077"/>
            <a:chOff x="4856224" y="787788"/>
            <a:chExt cx="1331077" cy="1331077"/>
          </a:xfrm>
        </p:grpSpPr>
        <p:sp>
          <p:nvSpPr>
            <p:cNvPr id="8" name="椭圆 7"/>
            <p:cNvSpPr/>
            <p:nvPr/>
          </p:nvSpPr>
          <p:spPr>
            <a:xfrm>
              <a:off x="4856224" y="787788"/>
              <a:ext cx="1331077" cy="1331077"/>
            </a:xfrm>
            <a:prstGeom prst="ellipse">
              <a:avLst/>
            </a:prstGeom>
            <a:solidFill>
              <a:srgbClr val="365B7C"/>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 name="Freeform 48"/>
            <p:cNvSpPr>
              <a:spLocks noEditPoints="1"/>
            </p:cNvSpPr>
            <p:nvPr/>
          </p:nvSpPr>
          <p:spPr bwMode="auto">
            <a:xfrm>
              <a:off x="5242864" y="1146117"/>
              <a:ext cx="557795" cy="533920"/>
            </a:xfrm>
            <a:custGeom>
              <a:avLst/>
              <a:gdLst>
                <a:gd name="T0" fmla="*/ 419 w 628"/>
                <a:gd name="T1" fmla="*/ 232 h 600"/>
                <a:gd name="T2" fmla="*/ 411 w 628"/>
                <a:gd name="T3" fmla="*/ 249 h 600"/>
                <a:gd name="T4" fmla="*/ 408 w 628"/>
                <a:gd name="T5" fmla="*/ 261 h 600"/>
                <a:gd name="T6" fmla="*/ 409 w 628"/>
                <a:gd name="T7" fmla="*/ 283 h 600"/>
                <a:gd name="T8" fmla="*/ 417 w 628"/>
                <a:gd name="T9" fmla="*/ 304 h 600"/>
                <a:gd name="T10" fmla="*/ 424 w 628"/>
                <a:gd name="T11" fmla="*/ 315 h 600"/>
                <a:gd name="T12" fmla="*/ 441 w 628"/>
                <a:gd name="T13" fmla="*/ 330 h 600"/>
                <a:gd name="T14" fmla="*/ 453 w 628"/>
                <a:gd name="T15" fmla="*/ 335 h 600"/>
                <a:gd name="T16" fmla="*/ 478 w 628"/>
                <a:gd name="T17" fmla="*/ 200 h 600"/>
                <a:gd name="T18" fmla="*/ 449 w 628"/>
                <a:gd name="T19" fmla="*/ 206 h 600"/>
                <a:gd name="T20" fmla="*/ 433 w 628"/>
                <a:gd name="T21" fmla="*/ 216 h 600"/>
                <a:gd name="T22" fmla="*/ 425 w 628"/>
                <a:gd name="T23" fmla="*/ 224 h 600"/>
                <a:gd name="T24" fmla="*/ 384 w 628"/>
                <a:gd name="T25" fmla="*/ 70 h 600"/>
                <a:gd name="T26" fmla="*/ 314 w 628"/>
                <a:gd name="T27" fmla="*/ 140 h 600"/>
                <a:gd name="T28" fmla="*/ 379 w 628"/>
                <a:gd name="T29" fmla="*/ 283 h 600"/>
                <a:gd name="T30" fmla="*/ 379 w 628"/>
                <a:gd name="T31" fmla="*/ 254 h 600"/>
                <a:gd name="T32" fmla="*/ 359 w 628"/>
                <a:gd name="T33" fmla="*/ 154 h 600"/>
                <a:gd name="T34" fmla="*/ 250 w 628"/>
                <a:gd name="T35" fmla="*/ 270 h 600"/>
                <a:gd name="T36" fmla="*/ 314 w 628"/>
                <a:gd name="T37" fmla="*/ 396 h 600"/>
                <a:gd name="T38" fmla="*/ 282 w 628"/>
                <a:gd name="T39" fmla="*/ 400 h 600"/>
                <a:gd name="T40" fmla="*/ 267 w 628"/>
                <a:gd name="T41" fmla="*/ 382 h 600"/>
                <a:gd name="T42" fmla="*/ 257 w 628"/>
                <a:gd name="T43" fmla="*/ 374 h 600"/>
                <a:gd name="T44" fmla="*/ 214 w 628"/>
                <a:gd name="T45" fmla="*/ 356 h 600"/>
                <a:gd name="T46" fmla="*/ 195 w 628"/>
                <a:gd name="T47" fmla="*/ 354 h 600"/>
                <a:gd name="T48" fmla="*/ 0 w 628"/>
                <a:gd name="T49" fmla="*/ 600 h 600"/>
                <a:gd name="T50" fmla="*/ 83 w 628"/>
                <a:gd name="T51" fmla="*/ 454 h 600"/>
                <a:gd name="T52" fmla="*/ 216 w 628"/>
                <a:gd name="T53" fmla="*/ 454 h 600"/>
                <a:gd name="T54" fmla="*/ 301 w 628"/>
                <a:gd name="T55" fmla="*/ 600 h 600"/>
                <a:gd name="T56" fmla="*/ 282 w 628"/>
                <a:gd name="T57" fmla="*/ 400 h 600"/>
                <a:gd name="T58" fmla="*/ 433 w 628"/>
                <a:gd name="T59" fmla="*/ 354 h 600"/>
                <a:gd name="T60" fmla="*/ 413 w 628"/>
                <a:gd name="T61" fmla="*/ 356 h 600"/>
                <a:gd name="T62" fmla="*/ 361 w 628"/>
                <a:gd name="T63" fmla="*/ 382 h 600"/>
                <a:gd name="T64" fmla="*/ 353 w 628"/>
                <a:gd name="T65" fmla="*/ 391 h 600"/>
                <a:gd name="T66" fmla="*/ 389 w 628"/>
                <a:gd name="T67" fmla="*/ 600 h 600"/>
                <a:gd name="T68" fmla="*/ 410 w 628"/>
                <a:gd name="T69" fmla="*/ 600 h 600"/>
                <a:gd name="T70" fmla="*/ 564 w 628"/>
                <a:gd name="T71" fmla="*/ 454 h 600"/>
                <a:gd name="T72" fmla="*/ 628 w 628"/>
                <a:gd name="T73" fmla="*/ 460 h 600"/>
                <a:gd name="T74" fmla="*/ 151 w 628"/>
                <a:gd name="T75" fmla="*/ 340 h 600"/>
                <a:gd name="T76" fmla="*/ 186 w 628"/>
                <a:gd name="T77" fmla="*/ 330 h 600"/>
                <a:gd name="T78" fmla="*/ 196 w 628"/>
                <a:gd name="T79" fmla="*/ 323 h 600"/>
                <a:gd name="T80" fmla="*/ 216 w 628"/>
                <a:gd name="T81" fmla="*/ 295 h 600"/>
                <a:gd name="T82" fmla="*/ 219 w 628"/>
                <a:gd name="T83" fmla="*/ 281 h 600"/>
                <a:gd name="T84" fmla="*/ 219 w 628"/>
                <a:gd name="T85" fmla="*/ 258 h 600"/>
                <a:gd name="T86" fmla="*/ 214 w 628"/>
                <a:gd name="T87" fmla="*/ 241 h 600"/>
                <a:gd name="T88" fmla="*/ 208 w 628"/>
                <a:gd name="T89" fmla="*/ 231 h 600"/>
                <a:gd name="T90" fmla="*/ 195 w 628"/>
                <a:gd name="T91" fmla="*/ 217 h 600"/>
                <a:gd name="T92" fmla="*/ 186 w 628"/>
                <a:gd name="T93" fmla="*/ 210 h 600"/>
                <a:gd name="T94" fmla="*/ 151 w 628"/>
                <a:gd name="T95" fmla="*/ 200 h 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28" h="600">
                  <a:moveTo>
                    <a:pt x="425" y="224"/>
                  </a:moveTo>
                  <a:cubicBezTo>
                    <a:pt x="423" y="226"/>
                    <a:pt x="421" y="229"/>
                    <a:pt x="420" y="231"/>
                  </a:cubicBezTo>
                  <a:cubicBezTo>
                    <a:pt x="419" y="231"/>
                    <a:pt x="419" y="232"/>
                    <a:pt x="419" y="232"/>
                  </a:cubicBezTo>
                  <a:cubicBezTo>
                    <a:pt x="418" y="234"/>
                    <a:pt x="416" y="236"/>
                    <a:pt x="415" y="239"/>
                  </a:cubicBezTo>
                  <a:cubicBezTo>
                    <a:pt x="415" y="240"/>
                    <a:pt x="414" y="240"/>
                    <a:pt x="414" y="241"/>
                  </a:cubicBezTo>
                  <a:cubicBezTo>
                    <a:pt x="413" y="244"/>
                    <a:pt x="412" y="246"/>
                    <a:pt x="411" y="249"/>
                  </a:cubicBezTo>
                  <a:cubicBezTo>
                    <a:pt x="411" y="249"/>
                    <a:pt x="411" y="250"/>
                    <a:pt x="411" y="250"/>
                  </a:cubicBezTo>
                  <a:cubicBezTo>
                    <a:pt x="410" y="253"/>
                    <a:pt x="409" y="255"/>
                    <a:pt x="409" y="258"/>
                  </a:cubicBezTo>
                  <a:cubicBezTo>
                    <a:pt x="409" y="259"/>
                    <a:pt x="409" y="260"/>
                    <a:pt x="408" y="261"/>
                  </a:cubicBezTo>
                  <a:cubicBezTo>
                    <a:pt x="408" y="264"/>
                    <a:pt x="408" y="267"/>
                    <a:pt x="408" y="270"/>
                  </a:cubicBezTo>
                  <a:cubicBezTo>
                    <a:pt x="408" y="274"/>
                    <a:pt x="408" y="278"/>
                    <a:pt x="409" y="281"/>
                  </a:cubicBezTo>
                  <a:cubicBezTo>
                    <a:pt x="409" y="282"/>
                    <a:pt x="409" y="283"/>
                    <a:pt x="409" y="283"/>
                  </a:cubicBezTo>
                  <a:cubicBezTo>
                    <a:pt x="410" y="287"/>
                    <a:pt x="411" y="290"/>
                    <a:pt x="412" y="293"/>
                  </a:cubicBezTo>
                  <a:cubicBezTo>
                    <a:pt x="412" y="294"/>
                    <a:pt x="412" y="294"/>
                    <a:pt x="412" y="295"/>
                  </a:cubicBezTo>
                  <a:cubicBezTo>
                    <a:pt x="414" y="298"/>
                    <a:pt x="415" y="301"/>
                    <a:pt x="417" y="304"/>
                  </a:cubicBezTo>
                  <a:cubicBezTo>
                    <a:pt x="417" y="305"/>
                    <a:pt x="417" y="305"/>
                    <a:pt x="418" y="306"/>
                  </a:cubicBezTo>
                  <a:cubicBezTo>
                    <a:pt x="420" y="309"/>
                    <a:pt x="422" y="312"/>
                    <a:pt x="424" y="315"/>
                  </a:cubicBezTo>
                  <a:cubicBezTo>
                    <a:pt x="424" y="315"/>
                    <a:pt x="424" y="315"/>
                    <a:pt x="424" y="315"/>
                  </a:cubicBezTo>
                  <a:cubicBezTo>
                    <a:pt x="427" y="318"/>
                    <a:pt x="429" y="320"/>
                    <a:pt x="432" y="323"/>
                  </a:cubicBezTo>
                  <a:cubicBezTo>
                    <a:pt x="432" y="323"/>
                    <a:pt x="432" y="323"/>
                    <a:pt x="432" y="323"/>
                  </a:cubicBezTo>
                  <a:cubicBezTo>
                    <a:pt x="435" y="326"/>
                    <a:pt x="438" y="328"/>
                    <a:pt x="441" y="330"/>
                  </a:cubicBezTo>
                  <a:cubicBezTo>
                    <a:pt x="442" y="330"/>
                    <a:pt x="442" y="330"/>
                    <a:pt x="442" y="330"/>
                  </a:cubicBezTo>
                  <a:cubicBezTo>
                    <a:pt x="446" y="332"/>
                    <a:pt x="449" y="334"/>
                    <a:pt x="452" y="335"/>
                  </a:cubicBezTo>
                  <a:cubicBezTo>
                    <a:pt x="453" y="335"/>
                    <a:pt x="453" y="335"/>
                    <a:pt x="453" y="335"/>
                  </a:cubicBezTo>
                  <a:cubicBezTo>
                    <a:pt x="461" y="338"/>
                    <a:pt x="469" y="340"/>
                    <a:pt x="478" y="340"/>
                  </a:cubicBezTo>
                  <a:cubicBezTo>
                    <a:pt x="516" y="340"/>
                    <a:pt x="547" y="309"/>
                    <a:pt x="547" y="270"/>
                  </a:cubicBezTo>
                  <a:cubicBezTo>
                    <a:pt x="547" y="231"/>
                    <a:pt x="516" y="200"/>
                    <a:pt x="478" y="200"/>
                  </a:cubicBezTo>
                  <a:cubicBezTo>
                    <a:pt x="468" y="200"/>
                    <a:pt x="458" y="202"/>
                    <a:pt x="450" y="206"/>
                  </a:cubicBezTo>
                  <a:cubicBezTo>
                    <a:pt x="450" y="206"/>
                    <a:pt x="450" y="206"/>
                    <a:pt x="450" y="206"/>
                  </a:cubicBezTo>
                  <a:cubicBezTo>
                    <a:pt x="449" y="206"/>
                    <a:pt x="449" y="206"/>
                    <a:pt x="449" y="206"/>
                  </a:cubicBezTo>
                  <a:cubicBezTo>
                    <a:pt x="446" y="208"/>
                    <a:pt x="444" y="209"/>
                    <a:pt x="442" y="210"/>
                  </a:cubicBezTo>
                  <a:cubicBezTo>
                    <a:pt x="441" y="210"/>
                    <a:pt x="441" y="211"/>
                    <a:pt x="440" y="211"/>
                  </a:cubicBezTo>
                  <a:cubicBezTo>
                    <a:pt x="438" y="213"/>
                    <a:pt x="435" y="215"/>
                    <a:pt x="433" y="216"/>
                  </a:cubicBezTo>
                  <a:cubicBezTo>
                    <a:pt x="433" y="217"/>
                    <a:pt x="432" y="217"/>
                    <a:pt x="432" y="217"/>
                  </a:cubicBezTo>
                  <a:cubicBezTo>
                    <a:pt x="430" y="219"/>
                    <a:pt x="428" y="221"/>
                    <a:pt x="426" y="223"/>
                  </a:cubicBezTo>
                  <a:cubicBezTo>
                    <a:pt x="426" y="223"/>
                    <a:pt x="425" y="224"/>
                    <a:pt x="425" y="224"/>
                  </a:cubicBezTo>
                  <a:close/>
                  <a:moveTo>
                    <a:pt x="314" y="140"/>
                  </a:moveTo>
                  <a:lnTo>
                    <a:pt x="314" y="140"/>
                  </a:lnTo>
                  <a:cubicBezTo>
                    <a:pt x="353" y="140"/>
                    <a:pt x="384" y="108"/>
                    <a:pt x="384" y="70"/>
                  </a:cubicBezTo>
                  <a:cubicBezTo>
                    <a:pt x="384" y="31"/>
                    <a:pt x="353" y="0"/>
                    <a:pt x="314" y="0"/>
                  </a:cubicBezTo>
                  <a:cubicBezTo>
                    <a:pt x="275" y="0"/>
                    <a:pt x="244" y="31"/>
                    <a:pt x="244" y="70"/>
                  </a:cubicBezTo>
                  <a:cubicBezTo>
                    <a:pt x="244" y="108"/>
                    <a:pt x="275" y="140"/>
                    <a:pt x="314" y="140"/>
                  </a:cubicBezTo>
                  <a:close/>
                  <a:moveTo>
                    <a:pt x="379" y="336"/>
                  </a:moveTo>
                  <a:lnTo>
                    <a:pt x="379" y="336"/>
                  </a:lnTo>
                  <a:lnTo>
                    <a:pt x="379" y="283"/>
                  </a:lnTo>
                  <a:cubicBezTo>
                    <a:pt x="379" y="279"/>
                    <a:pt x="378" y="274"/>
                    <a:pt x="378" y="270"/>
                  </a:cubicBezTo>
                  <a:cubicBezTo>
                    <a:pt x="378" y="266"/>
                    <a:pt x="379" y="262"/>
                    <a:pt x="379" y="257"/>
                  </a:cubicBezTo>
                  <a:lnTo>
                    <a:pt x="379" y="254"/>
                  </a:lnTo>
                  <a:lnTo>
                    <a:pt x="380" y="254"/>
                  </a:lnTo>
                  <a:cubicBezTo>
                    <a:pt x="385" y="223"/>
                    <a:pt x="404" y="197"/>
                    <a:pt x="431" y="183"/>
                  </a:cubicBezTo>
                  <a:cubicBezTo>
                    <a:pt x="412" y="165"/>
                    <a:pt x="387" y="154"/>
                    <a:pt x="359" y="154"/>
                  </a:cubicBezTo>
                  <a:lnTo>
                    <a:pt x="269" y="154"/>
                  </a:lnTo>
                  <a:cubicBezTo>
                    <a:pt x="241" y="154"/>
                    <a:pt x="216" y="165"/>
                    <a:pt x="197" y="183"/>
                  </a:cubicBezTo>
                  <a:cubicBezTo>
                    <a:pt x="228" y="199"/>
                    <a:pt x="250" y="232"/>
                    <a:pt x="250" y="270"/>
                  </a:cubicBezTo>
                  <a:cubicBezTo>
                    <a:pt x="250" y="278"/>
                    <a:pt x="249" y="285"/>
                    <a:pt x="247" y="293"/>
                  </a:cubicBezTo>
                  <a:lnTo>
                    <a:pt x="247" y="335"/>
                  </a:lnTo>
                  <a:cubicBezTo>
                    <a:pt x="276" y="347"/>
                    <a:pt x="299" y="369"/>
                    <a:pt x="314" y="396"/>
                  </a:cubicBezTo>
                  <a:cubicBezTo>
                    <a:pt x="328" y="369"/>
                    <a:pt x="352" y="348"/>
                    <a:pt x="379" y="336"/>
                  </a:cubicBezTo>
                  <a:close/>
                  <a:moveTo>
                    <a:pt x="282" y="400"/>
                  </a:moveTo>
                  <a:lnTo>
                    <a:pt x="282" y="400"/>
                  </a:lnTo>
                  <a:cubicBezTo>
                    <a:pt x="280" y="397"/>
                    <a:pt x="278" y="394"/>
                    <a:pt x="275" y="391"/>
                  </a:cubicBezTo>
                  <a:cubicBezTo>
                    <a:pt x="275" y="390"/>
                    <a:pt x="274" y="390"/>
                    <a:pt x="274" y="390"/>
                  </a:cubicBezTo>
                  <a:cubicBezTo>
                    <a:pt x="272" y="387"/>
                    <a:pt x="270" y="385"/>
                    <a:pt x="267" y="382"/>
                  </a:cubicBezTo>
                  <a:cubicBezTo>
                    <a:pt x="267" y="382"/>
                    <a:pt x="266" y="382"/>
                    <a:pt x="266" y="381"/>
                  </a:cubicBezTo>
                  <a:cubicBezTo>
                    <a:pt x="263" y="379"/>
                    <a:pt x="261" y="377"/>
                    <a:pt x="258" y="375"/>
                  </a:cubicBezTo>
                  <a:cubicBezTo>
                    <a:pt x="257" y="374"/>
                    <a:pt x="257" y="374"/>
                    <a:pt x="257" y="374"/>
                  </a:cubicBezTo>
                  <a:cubicBezTo>
                    <a:pt x="247" y="367"/>
                    <a:pt x="237" y="362"/>
                    <a:pt x="225" y="359"/>
                  </a:cubicBezTo>
                  <a:cubicBezTo>
                    <a:pt x="223" y="358"/>
                    <a:pt x="220" y="357"/>
                    <a:pt x="218" y="357"/>
                  </a:cubicBezTo>
                  <a:cubicBezTo>
                    <a:pt x="217" y="356"/>
                    <a:pt x="215" y="356"/>
                    <a:pt x="214" y="356"/>
                  </a:cubicBezTo>
                  <a:cubicBezTo>
                    <a:pt x="212" y="356"/>
                    <a:pt x="210" y="355"/>
                    <a:pt x="208" y="355"/>
                  </a:cubicBezTo>
                  <a:cubicBezTo>
                    <a:pt x="207" y="355"/>
                    <a:pt x="206" y="355"/>
                    <a:pt x="205" y="355"/>
                  </a:cubicBezTo>
                  <a:cubicBezTo>
                    <a:pt x="202" y="354"/>
                    <a:pt x="199" y="354"/>
                    <a:pt x="195" y="354"/>
                  </a:cubicBezTo>
                  <a:lnTo>
                    <a:pt x="105" y="354"/>
                  </a:lnTo>
                  <a:cubicBezTo>
                    <a:pt x="47" y="354"/>
                    <a:pt x="0" y="401"/>
                    <a:pt x="0" y="460"/>
                  </a:cubicBezTo>
                  <a:lnTo>
                    <a:pt x="0" y="600"/>
                  </a:lnTo>
                  <a:lnTo>
                    <a:pt x="62" y="600"/>
                  </a:lnTo>
                  <a:lnTo>
                    <a:pt x="62" y="454"/>
                  </a:lnTo>
                  <a:lnTo>
                    <a:pt x="83" y="454"/>
                  </a:lnTo>
                  <a:lnTo>
                    <a:pt x="83" y="600"/>
                  </a:lnTo>
                  <a:lnTo>
                    <a:pt x="216" y="600"/>
                  </a:lnTo>
                  <a:lnTo>
                    <a:pt x="216" y="454"/>
                  </a:lnTo>
                  <a:lnTo>
                    <a:pt x="237" y="454"/>
                  </a:lnTo>
                  <a:lnTo>
                    <a:pt x="237" y="600"/>
                  </a:lnTo>
                  <a:lnTo>
                    <a:pt x="301" y="600"/>
                  </a:lnTo>
                  <a:lnTo>
                    <a:pt x="301" y="460"/>
                  </a:lnTo>
                  <a:cubicBezTo>
                    <a:pt x="301" y="437"/>
                    <a:pt x="294" y="417"/>
                    <a:pt x="282" y="400"/>
                  </a:cubicBezTo>
                  <a:cubicBezTo>
                    <a:pt x="282" y="400"/>
                    <a:pt x="282" y="400"/>
                    <a:pt x="282" y="400"/>
                  </a:cubicBezTo>
                  <a:close/>
                  <a:moveTo>
                    <a:pt x="523" y="354"/>
                  </a:moveTo>
                  <a:lnTo>
                    <a:pt x="523" y="354"/>
                  </a:lnTo>
                  <a:lnTo>
                    <a:pt x="433" y="354"/>
                  </a:lnTo>
                  <a:cubicBezTo>
                    <a:pt x="429" y="354"/>
                    <a:pt x="426" y="354"/>
                    <a:pt x="423" y="355"/>
                  </a:cubicBezTo>
                  <a:cubicBezTo>
                    <a:pt x="422" y="355"/>
                    <a:pt x="421" y="355"/>
                    <a:pt x="420" y="355"/>
                  </a:cubicBezTo>
                  <a:cubicBezTo>
                    <a:pt x="418" y="355"/>
                    <a:pt x="415" y="356"/>
                    <a:pt x="413" y="356"/>
                  </a:cubicBezTo>
                  <a:cubicBezTo>
                    <a:pt x="412" y="356"/>
                    <a:pt x="411" y="356"/>
                    <a:pt x="410" y="357"/>
                  </a:cubicBezTo>
                  <a:cubicBezTo>
                    <a:pt x="408" y="357"/>
                    <a:pt x="405" y="358"/>
                    <a:pt x="403" y="358"/>
                  </a:cubicBezTo>
                  <a:cubicBezTo>
                    <a:pt x="387" y="363"/>
                    <a:pt x="373" y="371"/>
                    <a:pt x="361" y="382"/>
                  </a:cubicBezTo>
                  <a:cubicBezTo>
                    <a:pt x="361" y="382"/>
                    <a:pt x="361" y="382"/>
                    <a:pt x="361" y="383"/>
                  </a:cubicBezTo>
                  <a:cubicBezTo>
                    <a:pt x="358" y="385"/>
                    <a:pt x="356" y="388"/>
                    <a:pt x="353" y="390"/>
                  </a:cubicBezTo>
                  <a:cubicBezTo>
                    <a:pt x="353" y="390"/>
                    <a:pt x="353" y="391"/>
                    <a:pt x="353" y="391"/>
                  </a:cubicBezTo>
                  <a:cubicBezTo>
                    <a:pt x="337" y="409"/>
                    <a:pt x="327" y="433"/>
                    <a:pt x="327" y="460"/>
                  </a:cubicBezTo>
                  <a:lnTo>
                    <a:pt x="327" y="600"/>
                  </a:lnTo>
                  <a:lnTo>
                    <a:pt x="389" y="600"/>
                  </a:lnTo>
                  <a:lnTo>
                    <a:pt x="389" y="454"/>
                  </a:lnTo>
                  <a:lnTo>
                    <a:pt x="410" y="454"/>
                  </a:lnTo>
                  <a:lnTo>
                    <a:pt x="410" y="600"/>
                  </a:lnTo>
                  <a:lnTo>
                    <a:pt x="543" y="600"/>
                  </a:lnTo>
                  <a:lnTo>
                    <a:pt x="543" y="454"/>
                  </a:lnTo>
                  <a:lnTo>
                    <a:pt x="564" y="454"/>
                  </a:lnTo>
                  <a:lnTo>
                    <a:pt x="564" y="600"/>
                  </a:lnTo>
                  <a:lnTo>
                    <a:pt x="628" y="600"/>
                  </a:lnTo>
                  <a:lnTo>
                    <a:pt x="628" y="460"/>
                  </a:lnTo>
                  <a:cubicBezTo>
                    <a:pt x="628" y="401"/>
                    <a:pt x="581" y="354"/>
                    <a:pt x="523" y="354"/>
                  </a:cubicBezTo>
                  <a:close/>
                  <a:moveTo>
                    <a:pt x="151" y="340"/>
                  </a:moveTo>
                  <a:lnTo>
                    <a:pt x="151" y="340"/>
                  </a:lnTo>
                  <a:cubicBezTo>
                    <a:pt x="159" y="340"/>
                    <a:pt x="167" y="338"/>
                    <a:pt x="175" y="335"/>
                  </a:cubicBezTo>
                  <a:cubicBezTo>
                    <a:pt x="175" y="335"/>
                    <a:pt x="175" y="335"/>
                    <a:pt x="176" y="335"/>
                  </a:cubicBezTo>
                  <a:cubicBezTo>
                    <a:pt x="179" y="334"/>
                    <a:pt x="183" y="332"/>
                    <a:pt x="186" y="330"/>
                  </a:cubicBezTo>
                  <a:cubicBezTo>
                    <a:pt x="186" y="330"/>
                    <a:pt x="186" y="330"/>
                    <a:pt x="186" y="330"/>
                  </a:cubicBezTo>
                  <a:cubicBezTo>
                    <a:pt x="190" y="328"/>
                    <a:pt x="193" y="326"/>
                    <a:pt x="196" y="323"/>
                  </a:cubicBezTo>
                  <a:cubicBezTo>
                    <a:pt x="196" y="323"/>
                    <a:pt x="196" y="323"/>
                    <a:pt x="196" y="323"/>
                  </a:cubicBezTo>
                  <a:cubicBezTo>
                    <a:pt x="202" y="318"/>
                    <a:pt x="206" y="312"/>
                    <a:pt x="210" y="306"/>
                  </a:cubicBezTo>
                  <a:cubicBezTo>
                    <a:pt x="211" y="305"/>
                    <a:pt x="211" y="305"/>
                    <a:pt x="211" y="304"/>
                  </a:cubicBezTo>
                  <a:cubicBezTo>
                    <a:pt x="213" y="301"/>
                    <a:pt x="214" y="298"/>
                    <a:pt x="216" y="295"/>
                  </a:cubicBezTo>
                  <a:cubicBezTo>
                    <a:pt x="216" y="294"/>
                    <a:pt x="216" y="294"/>
                    <a:pt x="216" y="293"/>
                  </a:cubicBezTo>
                  <a:cubicBezTo>
                    <a:pt x="217" y="290"/>
                    <a:pt x="218" y="287"/>
                    <a:pt x="219" y="283"/>
                  </a:cubicBezTo>
                  <a:cubicBezTo>
                    <a:pt x="219" y="282"/>
                    <a:pt x="219" y="282"/>
                    <a:pt x="219" y="281"/>
                  </a:cubicBezTo>
                  <a:cubicBezTo>
                    <a:pt x="220" y="278"/>
                    <a:pt x="220" y="274"/>
                    <a:pt x="220" y="270"/>
                  </a:cubicBezTo>
                  <a:cubicBezTo>
                    <a:pt x="220" y="267"/>
                    <a:pt x="220" y="264"/>
                    <a:pt x="220" y="261"/>
                  </a:cubicBezTo>
                  <a:cubicBezTo>
                    <a:pt x="219" y="260"/>
                    <a:pt x="219" y="259"/>
                    <a:pt x="219" y="258"/>
                  </a:cubicBezTo>
                  <a:cubicBezTo>
                    <a:pt x="219" y="255"/>
                    <a:pt x="218" y="252"/>
                    <a:pt x="217" y="250"/>
                  </a:cubicBezTo>
                  <a:cubicBezTo>
                    <a:pt x="217" y="249"/>
                    <a:pt x="217" y="249"/>
                    <a:pt x="217" y="249"/>
                  </a:cubicBezTo>
                  <a:cubicBezTo>
                    <a:pt x="216" y="246"/>
                    <a:pt x="215" y="244"/>
                    <a:pt x="214" y="241"/>
                  </a:cubicBezTo>
                  <a:cubicBezTo>
                    <a:pt x="214" y="240"/>
                    <a:pt x="213" y="240"/>
                    <a:pt x="213" y="239"/>
                  </a:cubicBezTo>
                  <a:cubicBezTo>
                    <a:pt x="212" y="236"/>
                    <a:pt x="210" y="234"/>
                    <a:pt x="209" y="231"/>
                  </a:cubicBezTo>
                  <a:lnTo>
                    <a:pt x="208" y="231"/>
                  </a:lnTo>
                  <a:cubicBezTo>
                    <a:pt x="207" y="229"/>
                    <a:pt x="205" y="226"/>
                    <a:pt x="203" y="224"/>
                  </a:cubicBezTo>
                  <a:cubicBezTo>
                    <a:pt x="203" y="224"/>
                    <a:pt x="202" y="223"/>
                    <a:pt x="202" y="223"/>
                  </a:cubicBezTo>
                  <a:cubicBezTo>
                    <a:pt x="200" y="221"/>
                    <a:pt x="198" y="219"/>
                    <a:pt x="195" y="217"/>
                  </a:cubicBezTo>
                  <a:cubicBezTo>
                    <a:pt x="195" y="217"/>
                    <a:pt x="195" y="217"/>
                    <a:pt x="195" y="216"/>
                  </a:cubicBezTo>
                  <a:cubicBezTo>
                    <a:pt x="193" y="215"/>
                    <a:pt x="190" y="213"/>
                    <a:pt x="188" y="211"/>
                  </a:cubicBezTo>
                  <a:cubicBezTo>
                    <a:pt x="187" y="211"/>
                    <a:pt x="187" y="210"/>
                    <a:pt x="186" y="210"/>
                  </a:cubicBezTo>
                  <a:cubicBezTo>
                    <a:pt x="184" y="209"/>
                    <a:pt x="181" y="207"/>
                    <a:pt x="179" y="206"/>
                  </a:cubicBezTo>
                  <a:cubicBezTo>
                    <a:pt x="179" y="206"/>
                    <a:pt x="178" y="206"/>
                    <a:pt x="178" y="206"/>
                  </a:cubicBezTo>
                  <a:cubicBezTo>
                    <a:pt x="170" y="202"/>
                    <a:pt x="160" y="200"/>
                    <a:pt x="151" y="200"/>
                  </a:cubicBezTo>
                  <a:cubicBezTo>
                    <a:pt x="112" y="200"/>
                    <a:pt x="81" y="231"/>
                    <a:pt x="81" y="270"/>
                  </a:cubicBezTo>
                  <a:cubicBezTo>
                    <a:pt x="81" y="309"/>
                    <a:pt x="112" y="340"/>
                    <a:pt x="151" y="340"/>
                  </a:cubicBezTo>
                  <a:close/>
                </a:path>
              </a:pathLst>
            </a:custGeom>
            <a:solidFill>
              <a:srgbClr val="FEFEFE"/>
            </a:solidFill>
            <a:ln>
              <a:noFill/>
            </a:ln>
          </p:spPr>
          <p:txBody>
            <a:bodyPr vert="horz" wrap="square" lIns="91440" tIns="45720" rIns="91440" bIns="45720" numCol="1" anchor="t" anchorCtr="0" compatLnSpc="1"/>
            <a:lstStyle/>
            <a:p>
              <a:endParaRPr lang="zh-CN" altLang="en-US">
                <a:solidFill>
                  <a:schemeClr val="accent2"/>
                </a:solidFill>
              </a:endParaRPr>
            </a:p>
          </p:txBody>
        </p:sp>
      </p:grpSp>
      <p:grpSp>
        <p:nvGrpSpPr>
          <p:cNvPr id="28" name="组合 27"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GrpSpPr/>
          <p:nvPr/>
        </p:nvGrpSpPr>
        <p:grpSpPr>
          <a:xfrm>
            <a:off x="3279214" y="5038423"/>
            <a:ext cx="5631833" cy="1605117"/>
            <a:chOff x="5525820" y="970544"/>
            <a:chExt cx="4865710" cy="1386766"/>
          </a:xfrm>
        </p:grpSpPr>
        <p:grpSp>
          <p:nvGrpSpPr>
            <p:cNvPr id="29" name="组合 28"/>
            <p:cNvGrpSpPr/>
            <p:nvPr/>
          </p:nvGrpSpPr>
          <p:grpSpPr>
            <a:xfrm>
              <a:off x="5525820" y="970544"/>
              <a:ext cx="4865710" cy="982582"/>
              <a:chOff x="5525820" y="970544"/>
              <a:chExt cx="4865710" cy="982582"/>
            </a:xfrm>
          </p:grpSpPr>
          <p:sp>
            <p:nvSpPr>
              <p:cNvPr id="31" name="圆角矩形 30"/>
              <p:cNvSpPr/>
              <p:nvPr/>
            </p:nvSpPr>
            <p:spPr>
              <a:xfrm>
                <a:off x="5525820" y="970544"/>
                <a:ext cx="4865710" cy="982582"/>
              </a:xfrm>
              <a:prstGeom prst="roundRect">
                <a:avLst>
                  <a:gd name="adj" fmla="val 50000"/>
                </a:avLst>
              </a:prstGeom>
              <a:gradFill>
                <a:gsLst>
                  <a:gs pos="0">
                    <a:schemeClr val="bg1"/>
                  </a:gs>
                  <a:gs pos="100000">
                    <a:srgbClr val="D1D1D1"/>
                  </a:gs>
                </a:gsLst>
                <a:lin ang="5400000" scaled="0"/>
              </a:gradFill>
              <a:ln>
                <a:noFill/>
              </a:ln>
              <a:effectLst>
                <a:outerShdw blurRad="127000" dist="508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KaiTi" panose="02010609060101010101" pitchFamily="49" charset="-122"/>
                  <a:ea typeface="KaiTi" panose="02010609060101010101" pitchFamily="49" charset="-122"/>
                </a:endParaRPr>
              </a:p>
            </p:txBody>
          </p:sp>
          <p:sp>
            <p:nvSpPr>
              <p:cNvPr id="32" name="圆角矩形 31"/>
              <p:cNvSpPr/>
              <p:nvPr/>
            </p:nvSpPr>
            <p:spPr>
              <a:xfrm>
                <a:off x="5685694" y="1086951"/>
                <a:ext cx="4539809" cy="749678"/>
              </a:xfrm>
              <a:prstGeom prst="roundRect">
                <a:avLst>
                  <a:gd name="adj" fmla="val 50000"/>
                </a:avLst>
              </a:prstGeom>
              <a:gradFill>
                <a:gsLst>
                  <a:gs pos="0">
                    <a:schemeClr val="bg1"/>
                  </a:gs>
                  <a:gs pos="100000">
                    <a:srgbClr val="D1D1D1"/>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KaiTi" panose="02010609060101010101" pitchFamily="49" charset="-122"/>
                  <a:ea typeface="KaiTi" panose="02010609060101010101" pitchFamily="49" charset="-122"/>
                </a:endParaRPr>
              </a:p>
            </p:txBody>
          </p:sp>
        </p:grpSp>
        <p:sp>
          <p:nvSpPr>
            <p:cNvPr id="30" name="文本框 29" descr="e7d195523061f1c0deeec63e560781cfd59afb0ea006f2a87ABB68BF51EA6619813959095094C18C62A12F549504892A4AAA8C1554C6663626E05CA27F281A14E6983772AFC3FB97135759321DEA3D703E9D8D869A2273EE84F8CAFF6F755178F38330D862923FEB0607E18DEE43D2E176D46B2866D88DD46CC4CE617A3D848542E4F074681214E3"/>
            <p:cNvSpPr txBox="1"/>
            <p:nvPr/>
          </p:nvSpPr>
          <p:spPr>
            <a:xfrm>
              <a:off x="6113777" y="1134132"/>
              <a:ext cx="3976438" cy="1223178"/>
            </a:xfrm>
            <a:prstGeom prst="rect">
              <a:avLst/>
            </a:prstGeom>
            <a:noFill/>
          </p:spPr>
          <p:txBody>
            <a:bodyPr wrap="none" rtlCol="0">
              <a:spAutoFit/>
            </a:bodyPr>
            <a:lstStyle/>
            <a:p>
              <a:pPr algn="l"/>
              <a:r>
                <a:rPr lang="zh-CN" altLang="en-US" sz="4300" b="1" spc="300" dirty="0">
                  <a:solidFill>
                    <a:srgbClr val="365B7C"/>
                  </a:solidFill>
                  <a:latin typeface="KaiTi" panose="02010609060101010101" pitchFamily="49" charset="-122"/>
                  <a:ea typeface="KaiTi" panose="02010609060101010101" pitchFamily="49" charset="-122"/>
                  <a:cs typeface="Kartika" panose="02020503030404060203" pitchFamily="18" charset="0"/>
                </a:rPr>
                <a:t>录用与使用管理</a:t>
              </a:r>
              <a:r>
                <a:rPr lang="zh-CN" altLang="en-US" sz="4300" b="1" dirty="0">
                  <a:latin typeface="KaiTi" panose="02010609060101010101" pitchFamily="49" charset="-122"/>
                  <a:ea typeface="KaiTi" panose="02010609060101010101" pitchFamily="49" charset="-122"/>
                  <a:sym typeface="+mn-ea"/>
                </a:rPr>
                <a:t> </a:t>
              </a:r>
              <a:endParaRPr lang="zh-CN" altLang="en-US" sz="4300" b="1" dirty="0">
                <a:latin typeface="KaiTi" panose="02010609060101010101" pitchFamily="49" charset="-122"/>
                <a:ea typeface="KaiTi" panose="02010609060101010101" pitchFamily="49" charset="-122"/>
              </a:endParaRPr>
            </a:p>
            <a:p>
              <a:endParaRPr lang="zh-CN" altLang="en-US" sz="4300" b="1" spc="300" dirty="0">
                <a:solidFill>
                  <a:srgbClr val="365B7C"/>
                </a:solidFill>
                <a:latin typeface="微软雅黑" panose="020B0503020204020204" pitchFamily="34" charset="-122"/>
                <a:ea typeface="微软雅黑" panose="020B0503020204020204" pitchFamily="34" charset="-122"/>
                <a:cs typeface="Kartika" panose="02020503030404060203" pitchFamily="18" charset="0"/>
              </a:endParaRPr>
            </a:p>
          </p:txBody>
        </p:sp>
      </p:grpSp>
      <p:sp>
        <p:nvSpPr>
          <p:cNvPr id="5" name="e7d195523061f1c0"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hidden="1"/>
          <p:cNvSpPr txBox="1"/>
          <p:nvPr/>
        </p:nvSpPr>
        <p:spPr>
          <a:xfrm>
            <a:off x="-355600" y="1803400"/>
            <a:ext cx="293927" cy="1016000"/>
          </a:xfrm>
          <a:prstGeom prst="rect">
            <a:avLst/>
          </a:prstGeom>
          <a:noFill/>
        </p:spPr>
        <p:txBody>
          <a:bodyPr vert="wordArtVert" rtlCol="0">
            <a:spAutoFit/>
          </a:bodyPr>
          <a:lstStyle/>
          <a:p>
            <a:r>
              <a:rPr lang="en-US" altLang="zh-CN" sz="100"/>
              <a:t>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a:t>
            </a:r>
            <a:endParaRPr lang="zh-CN" altLang="en-US" sz="100"/>
          </a:p>
        </p:txBody>
      </p:sp>
    </p:spTree>
    <p:extLst>
      <p:ext uri="{BB962C8B-B14F-4D97-AF65-F5344CB8AC3E}">
        <p14:creationId xmlns:p14="http://schemas.microsoft.com/office/powerpoint/2010/main" val="2175271257"/>
      </p:ext>
    </p:extLst>
  </p:cSld>
  <p:clrMapOvr>
    <a:masterClrMapping/>
  </p:clrMapOvr>
  <mc:AlternateContent xmlns:mc="http://schemas.openxmlformats.org/markup-compatibility/2006" xmlns:p14="http://schemas.microsoft.com/office/powerpoint/2010/main">
    <mc:Choice Requires="p14">
      <p:transition spd="slow" p14:dur="3000" advTm="0">
        <p14:shred/>
      </p:transition>
    </mc:Choice>
    <mc:Fallback xmlns="">
      <p:transition spd="slow"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44000" fill="hold" grpId="0" nodeType="withEffect">
                                  <p:stCondLst>
                                    <p:cond delay="0"/>
                                  </p:stCondLst>
                                  <p:childTnLst>
                                    <p:set>
                                      <p:cBhvr>
                                        <p:cTn id="6" dur="1" fill="hold">
                                          <p:stCondLst>
                                            <p:cond delay="0"/>
                                          </p:stCondLst>
                                        </p:cTn>
                                        <p:tgtEl>
                                          <p:spTgt spid="14"/>
                                        </p:tgtEl>
                                        <p:attrNameLst>
                                          <p:attrName>style.visibility</p:attrName>
                                        </p:attrNameLst>
                                      </p:cBhvr>
                                      <p:to>
                                        <p:strVal val="visible"/>
                                      </p:to>
                                    </p:set>
                                    <p:anim calcmode="lin" valueType="num">
                                      <p:cBhvr additive="base">
                                        <p:cTn id="7" dur="750" fill="hold"/>
                                        <p:tgtEl>
                                          <p:spTgt spid="14"/>
                                        </p:tgtEl>
                                        <p:attrNameLst>
                                          <p:attrName>ppt_x</p:attrName>
                                        </p:attrNameLst>
                                      </p:cBhvr>
                                      <p:tavLst>
                                        <p:tav tm="0">
                                          <p:val>
                                            <p:strVal val="0-#ppt_w/2"/>
                                          </p:val>
                                        </p:tav>
                                        <p:tav tm="100000">
                                          <p:val>
                                            <p:strVal val="#ppt_x"/>
                                          </p:val>
                                        </p:tav>
                                      </p:tavLst>
                                    </p:anim>
                                    <p:anim calcmode="lin" valueType="num">
                                      <p:cBhvr additive="base">
                                        <p:cTn id="8" dur="750" fill="hold"/>
                                        <p:tgtEl>
                                          <p:spTgt spid="14"/>
                                        </p:tgtEl>
                                        <p:attrNameLst>
                                          <p:attrName>ppt_y</p:attrName>
                                        </p:attrNameLst>
                                      </p:cBhvr>
                                      <p:tavLst>
                                        <p:tav tm="0">
                                          <p:val>
                                            <p:strVal val="#ppt_y"/>
                                          </p:val>
                                        </p:tav>
                                        <p:tav tm="100000">
                                          <p:val>
                                            <p:strVal val="#ppt_y"/>
                                          </p:val>
                                        </p:tav>
                                      </p:tavLst>
                                    </p:anim>
                                  </p:childTnLst>
                                </p:cTn>
                              </p:par>
                            </p:childTnLst>
                          </p:cTn>
                        </p:par>
                        <p:par>
                          <p:cTn id="9" fill="hold">
                            <p:stCondLst>
                              <p:cond delay="1000"/>
                            </p:stCondLst>
                            <p:childTnLst>
                              <p:par>
                                <p:cTn id="10" presetID="47" presetClass="entr" presetSubtype="0" fill="hold" nodeType="after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fade">
                                      <p:cBhvr>
                                        <p:cTn id="12" dur="1000"/>
                                        <p:tgtEl>
                                          <p:spTgt spid="3"/>
                                        </p:tgtEl>
                                      </p:cBhvr>
                                    </p:animEffect>
                                    <p:anim calcmode="lin" valueType="num">
                                      <p:cBhvr>
                                        <p:cTn id="13" dur="1000" fill="hold"/>
                                        <p:tgtEl>
                                          <p:spTgt spid="3"/>
                                        </p:tgtEl>
                                        <p:attrNameLst>
                                          <p:attrName>ppt_x</p:attrName>
                                        </p:attrNameLst>
                                      </p:cBhvr>
                                      <p:tavLst>
                                        <p:tav tm="0">
                                          <p:val>
                                            <p:strVal val="#ppt_x"/>
                                          </p:val>
                                        </p:tav>
                                        <p:tav tm="100000">
                                          <p:val>
                                            <p:strVal val="#ppt_x"/>
                                          </p:val>
                                        </p:tav>
                                      </p:tavLst>
                                    </p:anim>
                                    <p:anim calcmode="lin" valueType="num">
                                      <p:cBhvr>
                                        <p:cTn id="14" dur="1000" fill="hold"/>
                                        <p:tgtEl>
                                          <p:spTgt spid="3"/>
                                        </p:tgtEl>
                                        <p:attrNameLst>
                                          <p:attrName>ppt_y</p:attrName>
                                        </p:attrNameLst>
                                      </p:cBhvr>
                                      <p:tavLst>
                                        <p:tav tm="0">
                                          <p:val>
                                            <p:strVal val="#ppt_y-.1"/>
                                          </p:val>
                                        </p:tav>
                                        <p:tav tm="100000">
                                          <p:val>
                                            <p:strVal val="#ppt_y"/>
                                          </p:val>
                                        </p:tav>
                                      </p:tavLst>
                                    </p:anim>
                                  </p:childTnLst>
                                </p:cTn>
                              </p:par>
                            </p:childTnLst>
                          </p:cTn>
                        </p:par>
                        <p:par>
                          <p:cTn id="15" fill="hold">
                            <p:stCondLst>
                              <p:cond delay="2000"/>
                            </p:stCondLst>
                            <p:childTnLst>
                              <p:par>
                                <p:cTn id="16" presetID="50" presetClass="entr" presetSubtype="0" decel="100000" fill="hold" nodeType="afterEffect">
                                  <p:stCondLst>
                                    <p:cond delay="0"/>
                                  </p:stCondLst>
                                  <p:childTnLst>
                                    <p:set>
                                      <p:cBhvr>
                                        <p:cTn id="17" dur="1" fill="hold">
                                          <p:stCondLst>
                                            <p:cond delay="0"/>
                                          </p:stCondLst>
                                        </p:cTn>
                                        <p:tgtEl>
                                          <p:spTgt spid="28"/>
                                        </p:tgtEl>
                                        <p:attrNameLst>
                                          <p:attrName>style.visibility</p:attrName>
                                        </p:attrNameLst>
                                      </p:cBhvr>
                                      <p:to>
                                        <p:strVal val="visible"/>
                                      </p:to>
                                    </p:set>
                                    <p:anim calcmode="lin" valueType="num">
                                      <p:cBhvr>
                                        <p:cTn id="18" dur="1000" fill="hold"/>
                                        <p:tgtEl>
                                          <p:spTgt spid="28"/>
                                        </p:tgtEl>
                                        <p:attrNameLst>
                                          <p:attrName>ppt_w</p:attrName>
                                        </p:attrNameLst>
                                      </p:cBhvr>
                                      <p:tavLst>
                                        <p:tav tm="0">
                                          <p:val>
                                            <p:strVal val="#ppt_w+.3"/>
                                          </p:val>
                                        </p:tav>
                                        <p:tav tm="100000">
                                          <p:val>
                                            <p:strVal val="#ppt_w"/>
                                          </p:val>
                                        </p:tav>
                                      </p:tavLst>
                                    </p:anim>
                                    <p:anim calcmode="lin" valueType="num">
                                      <p:cBhvr>
                                        <p:cTn id="19" dur="1000" fill="hold"/>
                                        <p:tgtEl>
                                          <p:spTgt spid="28"/>
                                        </p:tgtEl>
                                        <p:attrNameLst>
                                          <p:attrName>ppt_h</p:attrName>
                                        </p:attrNameLst>
                                      </p:cBhvr>
                                      <p:tavLst>
                                        <p:tav tm="0">
                                          <p:val>
                                            <p:strVal val="#ppt_h"/>
                                          </p:val>
                                        </p:tav>
                                        <p:tav tm="100000">
                                          <p:val>
                                            <p:strVal val="#ppt_h"/>
                                          </p:val>
                                        </p:tav>
                                      </p:tavLst>
                                    </p:anim>
                                    <p:animEffect transition="in" filter="fade">
                                      <p:cBhvr>
                                        <p:cTn id="20" dur="1000"/>
                                        <p:tgtEl>
                                          <p:spTgt spid="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Lst>
  </p:timing>
</p:sld>
</file>

<file path=ppt/slides/slide2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矩形 1"/>
          <p:cNvSpPr/>
          <p:nvPr/>
        </p:nvSpPr>
        <p:spPr>
          <a:xfrm>
            <a:off x="4793524" y="1538349"/>
            <a:ext cx="6487886" cy="3969385"/>
          </a:xfrm>
          <a:prstGeom prst="rect">
            <a:avLst/>
          </a:prstGeom>
        </p:spPr>
        <p:txBody>
          <a:bodyPr wrap="square">
            <a:spAutoFit/>
          </a:bodyPr>
          <a:lstStyle/>
          <a:p>
            <a:pPr>
              <a:lnSpc>
                <a:spcPct val="150000"/>
              </a:lnSpc>
            </a:pPr>
            <a:r>
              <a:rPr lang="en-US" altLang="zh-CN" sz="2800" dirty="0">
                <a:latin typeface="楷体" panose="02010609060101010101" pitchFamily="49" charset="-122"/>
                <a:ea typeface="楷体" panose="02010609060101010101" pitchFamily="49" charset="-122"/>
              </a:rPr>
              <a:t>● </a:t>
            </a:r>
            <a:r>
              <a:rPr lang="zh-CN" altLang="en-US" sz="2800" dirty="0">
                <a:latin typeface="楷体" panose="02010609060101010101" pitchFamily="49" charset="-122"/>
                <a:ea typeface="楷体" panose="02010609060101010101" pitchFamily="49" charset="-122"/>
              </a:rPr>
              <a:t>了解录用标准</a:t>
            </a:r>
          </a:p>
          <a:p>
            <a:pPr>
              <a:lnSpc>
                <a:spcPct val="150000"/>
              </a:lnSpc>
            </a:pPr>
            <a:r>
              <a:rPr lang="zh-CN" altLang="en-US" sz="2800" dirty="0">
                <a:latin typeface="楷体" panose="02010609060101010101" pitchFamily="49" charset="-122"/>
                <a:ea typeface="楷体" panose="02010609060101010101" pitchFamily="49" charset="-122"/>
              </a:rPr>
              <a:t>● 掌握录用决策方法</a:t>
            </a:r>
          </a:p>
          <a:p>
            <a:pPr>
              <a:lnSpc>
                <a:spcPct val="150000"/>
              </a:lnSpc>
            </a:pPr>
            <a:r>
              <a:rPr lang="zh-CN" altLang="en-US" sz="2800" dirty="0">
                <a:latin typeface="楷体" panose="02010609060101010101" pitchFamily="49" charset="-122"/>
                <a:ea typeface="楷体" panose="02010609060101010101" pitchFamily="49" charset="-122"/>
              </a:rPr>
              <a:t>● 掌握薪酬谈判的技巧</a:t>
            </a:r>
          </a:p>
          <a:p>
            <a:pPr>
              <a:lnSpc>
                <a:spcPct val="150000"/>
              </a:lnSpc>
            </a:pPr>
            <a:r>
              <a:rPr lang="zh-CN" altLang="en-US" sz="2800" dirty="0">
                <a:latin typeface="楷体" panose="02010609060101010101" pitchFamily="49" charset="-122"/>
                <a:ea typeface="楷体" panose="02010609060101010101" pitchFamily="49" charset="-122"/>
              </a:rPr>
              <a:t>● 掌握发录用通知书、辞谢通知的方法</a:t>
            </a:r>
          </a:p>
          <a:p>
            <a:pPr>
              <a:lnSpc>
                <a:spcPct val="150000"/>
              </a:lnSpc>
            </a:pPr>
            <a:r>
              <a:rPr lang="zh-CN" altLang="en-US" sz="2800" dirty="0">
                <a:latin typeface="楷体" panose="02010609060101010101" pitchFamily="49" charset="-122"/>
                <a:ea typeface="楷体" panose="02010609060101010101" pitchFamily="49" charset="-122"/>
              </a:rPr>
              <a:t>● 掌握办理新员工入职手续的方法</a:t>
            </a:r>
          </a:p>
          <a:p>
            <a:pPr>
              <a:lnSpc>
                <a:spcPct val="150000"/>
              </a:lnSpc>
            </a:pPr>
            <a:r>
              <a:rPr lang="zh-CN" altLang="en-US" sz="2800" dirty="0">
                <a:latin typeface="楷体" panose="02010609060101010101" pitchFamily="49" charset="-122"/>
                <a:ea typeface="楷体" panose="02010609060101010101" pitchFamily="49" charset="-122"/>
                <a:sym typeface="+mn-ea"/>
              </a:rPr>
              <a:t>● 掌握新员工培训的内容</a:t>
            </a:r>
            <a:endParaRPr lang="zh-CN" altLang="en-US" sz="2800" dirty="0">
              <a:latin typeface="楷体" panose="02010609060101010101" pitchFamily="49" charset="-122"/>
              <a:ea typeface="楷体" panose="02010609060101010101" pitchFamily="49" charset="-122"/>
            </a:endParaRPr>
          </a:p>
        </p:txBody>
      </p:sp>
      <p:cxnSp>
        <p:nvCxnSpPr>
          <p:cNvPr id="4" name="直线连接符 3"/>
          <p:cNvCxnSpPr/>
          <p:nvPr/>
        </p:nvCxnSpPr>
        <p:spPr>
          <a:xfrm>
            <a:off x="4131129" y="1159329"/>
            <a:ext cx="0" cy="501287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5" name="组合 4"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GrpSpPr/>
          <p:nvPr/>
        </p:nvGrpSpPr>
        <p:grpSpPr>
          <a:xfrm>
            <a:off x="1253416" y="771469"/>
            <a:ext cx="2396391" cy="4167230"/>
            <a:chOff x="752634" y="1779108"/>
            <a:chExt cx="2396391" cy="4167230"/>
          </a:xfrm>
        </p:grpSpPr>
        <p:sp>
          <p:nvSpPr>
            <p:cNvPr id="6" name="圆角矩形 38"/>
            <p:cNvSpPr/>
            <p:nvPr/>
          </p:nvSpPr>
          <p:spPr>
            <a:xfrm rot="572624">
              <a:off x="1297576" y="1779108"/>
              <a:ext cx="1274792" cy="1256404"/>
            </a:xfrm>
            <a:custGeom>
              <a:avLst/>
              <a:gdLst/>
              <a:ahLst/>
              <a:cxnLst/>
              <a:rect l="l" t="t" r="r" b="b"/>
              <a:pathLst>
                <a:path w="1554798" h="1532371">
                  <a:moveTo>
                    <a:pt x="260464" y="73817"/>
                  </a:moveTo>
                  <a:cubicBezTo>
                    <a:pt x="306072" y="28209"/>
                    <a:pt x="369078" y="0"/>
                    <a:pt x="438674" y="0"/>
                  </a:cubicBezTo>
                  <a:lnTo>
                    <a:pt x="1302770" y="0"/>
                  </a:lnTo>
                  <a:cubicBezTo>
                    <a:pt x="1441961" y="0"/>
                    <a:pt x="1554798" y="112837"/>
                    <a:pt x="1554798" y="252028"/>
                  </a:cubicBezTo>
                  <a:lnTo>
                    <a:pt x="1554798" y="252029"/>
                  </a:lnTo>
                  <a:lnTo>
                    <a:pt x="1554798" y="1116125"/>
                  </a:lnTo>
                  <a:cubicBezTo>
                    <a:pt x="1554798" y="1255316"/>
                    <a:pt x="1441961" y="1368153"/>
                    <a:pt x="1302770" y="1368153"/>
                  </a:cubicBezTo>
                  <a:cubicBezTo>
                    <a:pt x="1163579" y="1368153"/>
                    <a:pt x="1050742" y="1255316"/>
                    <a:pt x="1050742" y="1116125"/>
                  </a:cubicBezTo>
                  <a:lnTo>
                    <a:pt x="1050742" y="860250"/>
                  </a:lnTo>
                  <a:cubicBezTo>
                    <a:pt x="1050311" y="861013"/>
                    <a:pt x="1049708" y="861600"/>
                    <a:pt x="1049101" y="862186"/>
                  </a:cubicBezTo>
                  <a:lnTo>
                    <a:pt x="426920" y="1461813"/>
                  </a:lnTo>
                  <a:cubicBezTo>
                    <a:pt x="326697" y="1558402"/>
                    <a:pt x="167149" y="1555457"/>
                    <a:pt x="70559" y="1455234"/>
                  </a:cubicBezTo>
                  <a:cubicBezTo>
                    <a:pt x="-26031" y="1355012"/>
                    <a:pt x="-23086" y="1195463"/>
                    <a:pt x="77137" y="1098874"/>
                  </a:cubicBezTo>
                  <a:lnTo>
                    <a:pt x="694328" y="504056"/>
                  </a:lnTo>
                  <a:lnTo>
                    <a:pt x="438674" y="504056"/>
                  </a:lnTo>
                  <a:cubicBezTo>
                    <a:pt x="299483" y="504056"/>
                    <a:pt x="186646" y="391219"/>
                    <a:pt x="186646" y="252028"/>
                  </a:cubicBezTo>
                  <a:cubicBezTo>
                    <a:pt x="186646" y="182432"/>
                    <a:pt x="214855" y="119426"/>
                    <a:pt x="260464" y="73817"/>
                  </a:cubicBezTo>
                  <a:close/>
                </a:path>
              </a:pathLst>
            </a:custGeom>
            <a:solidFill>
              <a:srgbClr val="365B7C"/>
            </a:solidFill>
            <a:ln w="19050">
              <a:gradFill>
                <a:gsLst>
                  <a:gs pos="89000">
                    <a:schemeClr val="bg1">
                      <a:lumMod val="85000"/>
                    </a:schemeClr>
                  </a:gs>
                  <a:gs pos="0">
                    <a:schemeClr val="bg1"/>
                  </a:gs>
                </a:gsLst>
                <a:lin ang="7200000" scaled="0"/>
              </a:gradFill>
            </a:ln>
            <a:effectLst>
              <a:outerShdw blurRad="254000" dist="127000" dir="8160000" algn="tr" rotWithShape="0">
                <a:prstClr val="black">
                  <a:alpha val="34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 name="圆角矩形 6"/>
            <p:cNvSpPr/>
            <p:nvPr/>
          </p:nvSpPr>
          <p:spPr>
            <a:xfrm>
              <a:off x="752634" y="3115798"/>
              <a:ext cx="2304256" cy="2830540"/>
            </a:xfrm>
            <a:prstGeom prst="roundRect">
              <a:avLst>
                <a:gd name="adj" fmla="val 6909"/>
              </a:avLst>
            </a:prstGeom>
            <a:solidFill>
              <a:srgbClr val="EFEFEF"/>
            </a:solidFill>
            <a:ln w="19050">
              <a:gradFill>
                <a:gsLst>
                  <a:gs pos="89000">
                    <a:schemeClr val="bg1">
                      <a:lumMod val="85000"/>
                    </a:schemeClr>
                  </a:gs>
                  <a:gs pos="0">
                    <a:schemeClr val="bg1"/>
                  </a:gs>
                </a:gsLst>
                <a:lin ang="7200000" scaled="0"/>
              </a:gradFill>
            </a:ln>
            <a:effectLst>
              <a:outerShdw blurRad="254000" dist="127000" dir="8160000" algn="tr" rotWithShape="0">
                <a:prstClr val="black">
                  <a:alpha val="34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8" name="组合 7"/>
            <p:cNvGrpSpPr/>
            <p:nvPr/>
          </p:nvGrpSpPr>
          <p:grpSpPr>
            <a:xfrm rot="16200000">
              <a:off x="2087525" y="3024024"/>
              <a:ext cx="441397" cy="58863"/>
              <a:chOff x="2975753" y="1851670"/>
              <a:chExt cx="539968" cy="72008"/>
            </a:xfrm>
          </p:grpSpPr>
          <p:sp>
            <p:nvSpPr>
              <p:cNvPr id="16" name="椭圆 15"/>
              <p:cNvSpPr/>
              <p:nvPr/>
            </p:nvSpPr>
            <p:spPr>
              <a:xfrm>
                <a:off x="2975753" y="1851670"/>
                <a:ext cx="72008" cy="72008"/>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 name="椭圆 16"/>
              <p:cNvSpPr/>
              <p:nvPr/>
            </p:nvSpPr>
            <p:spPr>
              <a:xfrm>
                <a:off x="3443713" y="1851670"/>
                <a:ext cx="72008" cy="72008"/>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8" name="圆角矩形 17"/>
              <p:cNvSpPr/>
              <p:nvPr/>
            </p:nvSpPr>
            <p:spPr>
              <a:xfrm>
                <a:off x="3011757" y="1864814"/>
                <a:ext cx="467960" cy="45719"/>
              </a:xfrm>
              <a:prstGeom prst="roundRect">
                <a:avLst>
                  <a:gd name="adj" fmla="val 50000"/>
                </a:avLst>
              </a:prstGeom>
              <a:gradFill>
                <a:gsLst>
                  <a:gs pos="0">
                    <a:schemeClr val="bg1">
                      <a:lumMod val="75000"/>
                    </a:schemeClr>
                  </a:gs>
                  <a:gs pos="50000">
                    <a:schemeClr val="bg1">
                      <a:lumMod val="95000"/>
                    </a:schemeClr>
                  </a:gs>
                  <a:gs pos="100000">
                    <a:schemeClr val="bg1">
                      <a:lumMod val="75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9" name="组合 8"/>
            <p:cNvGrpSpPr/>
            <p:nvPr/>
          </p:nvGrpSpPr>
          <p:grpSpPr>
            <a:xfrm rot="16200000">
              <a:off x="1203997" y="3024024"/>
              <a:ext cx="441397" cy="58863"/>
              <a:chOff x="2975753" y="1851670"/>
              <a:chExt cx="539968" cy="72008"/>
            </a:xfrm>
          </p:grpSpPr>
          <p:sp>
            <p:nvSpPr>
              <p:cNvPr id="13" name="椭圆 12"/>
              <p:cNvSpPr/>
              <p:nvPr/>
            </p:nvSpPr>
            <p:spPr>
              <a:xfrm>
                <a:off x="2975753" y="1851670"/>
                <a:ext cx="72008" cy="72008"/>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 name="椭圆 13"/>
              <p:cNvSpPr/>
              <p:nvPr/>
            </p:nvSpPr>
            <p:spPr>
              <a:xfrm>
                <a:off x="3443713" y="1851670"/>
                <a:ext cx="72008" cy="72008"/>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 name="圆角矩形 14"/>
              <p:cNvSpPr/>
              <p:nvPr/>
            </p:nvSpPr>
            <p:spPr>
              <a:xfrm>
                <a:off x="3011757" y="1864814"/>
                <a:ext cx="467960" cy="45719"/>
              </a:xfrm>
              <a:prstGeom prst="roundRect">
                <a:avLst>
                  <a:gd name="adj" fmla="val 50000"/>
                </a:avLst>
              </a:prstGeom>
              <a:gradFill>
                <a:gsLst>
                  <a:gs pos="0">
                    <a:schemeClr val="bg1">
                      <a:lumMod val="75000"/>
                    </a:schemeClr>
                  </a:gs>
                  <a:gs pos="50000">
                    <a:schemeClr val="bg1">
                      <a:lumMod val="95000"/>
                    </a:schemeClr>
                  </a:gs>
                  <a:gs pos="100000">
                    <a:schemeClr val="bg1">
                      <a:lumMod val="75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10" name="TextBox 53"/>
            <p:cNvSpPr txBox="1"/>
            <p:nvPr/>
          </p:nvSpPr>
          <p:spPr>
            <a:xfrm>
              <a:off x="1865412" y="1988825"/>
              <a:ext cx="660794" cy="461665"/>
            </a:xfrm>
            <a:prstGeom prst="rect">
              <a:avLst/>
            </a:prstGeom>
            <a:noFill/>
          </p:spPr>
          <p:txBody>
            <a:bodyPr wrap="square" rtlCol="0">
              <a:spAutoFit/>
            </a:bodyPr>
            <a:lstStyle/>
            <a:p>
              <a:pPr algn="ctr"/>
              <a:endParaRPr lang="zh-CN" altLang="en-US" sz="2400" b="1" dirty="0">
                <a:solidFill>
                  <a:schemeClr val="bg1"/>
                </a:solidFill>
                <a:latin typeface="Arial" panose="020B0604020202020204" pitchFamily="34" charset="0"/>
                <a:cs typeface="Arial" panose="020B0604020202020204" pitchFamily="34" charset="0"/>
              </a:endParaRPr>
            </a:p>
          </p:txBody>
        </p:sp>
        <p:sp>
          <p:nvSpPr>
            <p:cNvPr id="12" name="Rectangle 42"/>
            <p:cNvSpPr/>
            <p:nvPr/>
          </p:nvSpPr>
          <p:spPr>
            <a:xfrm flipH="1">
              <a:off x="1188839" y="3687699"/>
              <a:ext cx="1960186" cy="1703437"/>
            </a:xfrm>
            <a:prstGeom prst="rect">
              <a:avLst/>
            </a:prstGeom>
            <a:noFill/>
            <a:ln w="12700" cap="flat" cmpd="sng" algn="ctr">
              <a:noFill/>
              <a:prstDash val="solid"/>
            </a:ln>
            <a:effectLst/>
          </p:spPr>
          <p:txBody>
            <a:bodyPr lIns="91440" tIns="0" rIns="91440" bIns="0" rtlCol="0" anchor="t"/>
            <a:lstStyle/>
            <a:p>
              <a:pPr>
                <a:defRPr/>
              </a:pPr>
              <a:r>
                <a:rPr lang="zh-CN" altLang="en-US" sz="4800" kern="0" dirty="0">
                  <a:solidFill>
                    <a:schemeClr val="tx1">
                      <a:lumMod val="65000"/>
                      <a:lumOff val="35000"/>
                    </a:schemeClr>
                  </a:solidFill>
                  <a:latin typeface="楷体" panose="02010609060101010101" pitchFamily="49" charset="-122"/>
                  <a:ea typeface="楷体" panose="02010609060101010101" pitchFamily="49" charset="-122"/>
                  <a:cs typeface="Arial" panose="020B0604020202020204" pitchFamily="34" charset="0"/>
                </a:rPr>
                <a:t>学习目标</a:t>
              </a:r>
              <a:endParaRPr lang="en-US" altLang="zh-CN" sz="4800" kern="0" dirty="0">
                <a:solidFill>
                  <a:schemeClr val="tx1">
                    <a:lumMod val="65000"/>
                    <a:lumOff val="35000"/>
                  </a:schemeClr>
                </a:solidFill>
                <a:latin typeface="楷体" panose="02010609060101010101" pitchFamily="49" charset="-122"/>
                <a:ea typeface="楷体" panose="02010609060101010101" pitchFamily="49" charset="-122"/>
                <a:cs typeface="Arial" panose="020B0604020202020204" pitchFamily="34" charset="0"/>
              </a:endParaRPr>
            </a:p>
            <a:p>
              <a:pPr>
                <a:defRPr/>
              </a:pPr>
              <a:endParaRPr lang="en-US" sz="4800" kern="0" dirty="0">
                <a:solidFill>
                  <a:schemeClr val="tx1">
                    <a:lumMod val="65000"/>
                    <a:lumOff val="35000"/>
                  </a:schemeClr>
                </a:solidFill>
                <a:latin typeface="楷体" panose="02010609060101010101" pitchFamily="49" charset="-122"/>
                <a:ea typeface="楷体" panose="02010609060101010101" pitchFamily="49" charset="-122"/>
                <a:cs typeface="Arial" panose="020B0604020202020204" pitchFamily="34" charset="0"/>
              </a:endParaRPr>
            </a:p>
          </p:txBody>
        </p:sp>
      </p:grpSp>
    </p:spTree>
    <p:extLst>
      <p:ext uri="{BB962C8B-B14F-4D97-AF65-F5344CB8AC3E}">
        <p14:creationId xmlns:p14="http://schemas.microsoft.com/office/powerpoint/2010/main" val="253358094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44000" fill="hold"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750" fill="hold"/>
                                        <p:tgtEl>
                                          <p:spTgt spid="5"/>
                                        </p:tgtEl>
                                        <p:attrNameLst>
                                          <p:attrName>ppt_x</p:attrName>
                                        </p:attrNameLst>
                                      </p:cBhvr>
                                      <p:tavLst>
                                        <p:tav tm="0">
                                          <p:val>
                                            <p:strVal val="#ppt_x"/>
                                          </p:val>
                                        </p:tav>
                                        <p:tav tm="100000">
                                          <p:val>
                                            <p:strVal val="#ppt_x"/>
                                          </p:val>
                                        </p:tav>
                                      </p:tavLst>
                                    </p:anim>
                                    <p:anim calcmode="lin" valueType="num">
                                      <p:cBhvr additive="base">
                                        <p:cTn id="8" dur="75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矩形 15"/>
          <p:cNvSpPr/>
          <p:nvPr/>
        </p:nvSpPr>
        <p:spPr>
          <a:xfrm>
            <a:off x="2037715" y="751205"/>
            <a:ext cx="10154285" cy="6739255"/>
          </a:xfrm>
          <a:prstGeom prst="rect">
            <a:avLst/>
          </a:prstGeom>
        </p:spPr>
        <p:txBody>
          <a:bodyPr wrap="square">
            <a:spAutoFit/>
          </a:bodyPr>
          <a:lstStyle/>
          <a:p>
            <a:r>
              <a:rPr lang="zh-CN" altLang="en-US" sz="2400" dirty="0">
                <a:latin typeface="楷体" panose="02010609060101010101" pitchFamily="49" charset="-122"/>
                <a:ea typeface="楷体" panose="02010609060101010101" pitchFamily="49" charset="-122"/>
              </a:rPr>
              <a:t>   </a:t>
            </a:r>
          </a:p>
          <a:p>
            <a:r>
              <a:rPr lang="zh-CN" altLang="en-US" sz="2400" dirty="0">
                <a:latin typeface="楷体" panose="02010609060101010101" pitchFamily="49" charset="-122"/>
                <a:ea typeface="楷体" panose="02010609060101010101" pitchFamily="49" charset="-122"/>
              </a:rPr>
              <a:t>  普顿斯化学有限公司是一家跨国公司，随着生产业务的扩大，需要在生产部门增加一个处理人事事务的职位，工作主要是生产部与人力资源部的协调。人力资源经理王量对应聘者做了初步筛选，留下</a:t>
            </a:r>
            <a:r>
              <a:rPr lang="en-US" altLang="zh-CN" sz="2400" dirty="0">
                <a:latin typeface="楷体" panose="02010609060101010101" pitchFamily="49" charset="-122"/>
                <a:ea typeface="楷体" panose="02010609060101010101" pitchFamily="49" charset="-122"/>
              </a:rPr>
              <a:t>5</a:t>
            </a:r>
            <a:r>
              <a:rPr lang="zh-CN" altLang="en-US" sz="2400" dirty="0">
                <a:latin typeface="楷体" panose="02010609060101010101" pitchFamily="49" charset="-122"/>
                <a:ea typeface="楷体" panose="02010609060101010101" pitchFamily="49" charset="-122"/>
              </a:rPr>
              <a:t>人交由生产部经理李初再次筛选，李初对其进行选择，留下</a:t>
            </a:r>
            <a:r>
              <a:rPr lang="en-US" altLang="zh-CN" sz="2400" dirty="0">
                <a:latin typeface="楷体" panose="02010609060101010101" pitchFamily="49" charset="-122"/>
                <a:ea typeface="楷体" panose="02010609060101010101" pitchFamily="49" charset="-122"/>
              </a:rPr>
              <a:t>2</a:t>
            </a:r>
            <a:r>
              <a:rPr lang="zh-CN" altLang="en-US" sz="2400" dirty="0">
                <a:latin typeface="楷体" panose="02010609060101010101" pitchFamily="49" charset="-122"/>
                <a:ea typeface="楷体" panose="02010609060101010101" pitchFamily="49" charset="-122"/>
              </a:rPr>
              <a:t>人。</a:t>
            </a:r>
          </a:p>
          <a:p>
            <a:r>
              <a:rPr lang="zh-CN" altLang="en-US" sz="2400" dirty="0">
                <a:latin typeface="楷体" panose="02010609060101010101" pitchFamily="49" charset="-122"/>
                <a:ea typeface="楷体" panose="02010609060101010101" pitchFamily="49" charset="-122"/>
              </a:rPr>
              <a:t>  最后由生产部经理与人力资源部经理两人协调决定最终人选。这</a:t>
            </a:r>
            <a:r>
              <a:rPr lang="en-US" altLang="zh-CN" sz="2400" dirty="0">
                <a:latin typeface="楷体" panose="02010609060101010101" pitchFamily="49" charset="-122"/>
                <a:ea typeface="楷体" panose="02010609060101010101" pitchFamily="49" charset="-122"/>
              </a:rPr>
              <a:t>2</a:t>
            </a:r>
            <a:r>
              <a:rPr lang="zh-CN" altLang="en-US" sz="2400" dirty="0">
                <a:latin typeface="楷体" panose="02010609060101010101" pitchFamily="49" charset="-122"/>
                <a:ea typeface="楷体" panose="02010609060101010101" pitchFamily="49" charset="-122"/>
              </a:rPr>
              <a:t>人的简历及具体情况如下。</a:t>
            </a:r>
          </a:p>
          <a:p>
            <a:r>
              <a:rPr lang="zh-CN" altLang="en-US" sz="2400" dirty="0">
                <a:latin typeface="楷体" panose="02010609060101010101" pitchFamily="49" charset="-122"/>
                <a:ea typeface="楷体" panose="02010609060101010101" pitchFamily="49" charset="-122"/>
              </a:rPr>
              <a:t>  </a:t>
            </a:r>
          </a:p>
          <a:p>
            <a:r>
              <a:rPr lang="zh-CN" altLang="en-US" sz="2400" dirty="0">
                <a:latin typeface="楷体" panose="02010609060101010101" pitchFamily="49" charset="-122"/>
                <a:ea typeface="楷体" panose="02010609060101010101" pitchFamily="49" charset="-122"/>
              </a:rPr>
              <a:t>  赵安：男，</a:t>
            </a:r>
            <a:r>
              <a:rPr lang="en-US" altLang="zh-CN" sz="2400" dirty="0">
                <a:latin typeface="楷体" panose="02010609060101010101" pitchFamily="49" charset="-122"/>
                <a:ea typeface="楷体" panose="02010609060101010101" pitchFamily="49" charset="-122"/>
              </a:rPr>
              <a:t>32</a:t>
            </a:r>
            <a:r>
              <a:rPr lang="zh-CN" altLang="en-US" sz="2400" dirty="0">
                <a:latin typeface="楷体" panose="02010609060101010101" pitchFamily="49" charset="-122"/>
                <a:ea typeface="楷体" panose="02010609060101010101" pitchFamily="49" charset="-122"/>
              </a:rPr>
              <a:t>岁，有企业管理硕士学位，有</a:t>
            </a:r>
            <a:r>
              <a:rPr lang="en-US" altLang="zh-CN" sz="2400" dirty="0">
                <a:latin typeface="楷体" panose="02010609060101010101" pitchFamily="49" charset="-122"/>
                <a:ea typeface="楷体" panose="02010609060101010101" pitchFamily="49" charset="-122"/>
              </a:rPr>
              <a:t>8</a:t>
            </a:r>
            <a:r>
              <a:rPr lang="zh-CN" altLang="en-US" sz="2400" dirty="0">
                <a:latin typeface="楷体" panose="02010609060101010101" pitchFamily="49" charset="-122"/>
                <a:ea typeface="楷体" panose="02010609060101010101" pitchFamily="49" charset="-122"/>
              </a:rPr>
              <a:t>年一般人事管理及生产经验，在此之前的两份工作中均有良好的表现。</a:t>
            </a:r>
          </a:p>
          <a:p>
            <a:pPr eaLnBrk="1" hangingPunct="1"/>
            <a:r>
              <a:rPr lang="zh-CN" altLang="en-US" sz="2400" dirty="0">
                <a:latin typeface="楷体" panose="02010609060101010101" pitchFamily="49" charset="-122"/>
                <a:ea typeface="楷体" panose="02010609060101010101" pitchFamily="49" charset="-122"/>
              </a:rPr>
              <a:t>  面谈结果：可录用。</a:t>
            </a:r>
          </a:p>
          <a:p>
            <a:pPr eaLnBrk="1" hangingPunct="1"/>
            <a:r>
              <a:rPr lang="zh-CN" altLang="zh-CN" sz="2400">
                <a:latin typeface="楷体" panose="02010609060101010101" pitchFamily="49" charset="-122"/>
                <a:ea typeface="楷体" panose="02010609060101010101" pitchFamily="49" charset="-122"/>
                <a:cs typeface="楷体" panose="02010609060101010101" pitchFamily="49" charset="-122"/>
                <a:sym typeface="+mn-ea"/>
              </a:rPr>
              <a:t>  </a:t>
            </a:r>
          </a:p>
          <a:p>
            <a:pPr eaLnBrk="1" hangingPunct="1"/>
            <a:r>
              <a:rPr lang="zh-CN" altLang="zh-CN" sz="2400">
                <a:latin typeface="楷体" panose="02010609060101010101" pitchFamily="49" charset="-122"/>
                <a:ea typeface="楷体" panose="02010609060101010101" pitchFamily="49" charset="-122"/>
                <a:cs typeface="楷体" panose="02010609060101010101" pitchFamily="49" charset="-122"/>
                <a:sym typeface="+mn-ea"/>
              </a:rPr>
              <a:t>  钱力：男，</a:t>
            </a:r>
            <a:r>
              <a:rPr lang="en-US" altLang="zh-CN" sz="2400">
                <a:latin typeface="楷体" panose="02010609060101010101" pitchFamily="49" charset="-122"/>
                <a:ea typeface="楷体" panose="02010609060101010101" pitchFamily="49" charset="-122"/>
                <a:cs typeface="楷体" panose="02010609060101010101" pitchFamily="49" charset="-122"/>
                <a:sym typeface="+mn-ea"/>
              </a:rPr>
              <a:t>32</a:t>
            </a:r>
            <a:r>
              <a:rPr lang="zh-CN" altLang="zh-CN" sz="2400">
                <a:latin typeface="楷体" panose="02010609060101010101" pitchFamily="49" charset="-122"/>
                <a:ea typeface="楷体" panose="02010609060101010101" pitchFamily="49" charset="-122"/>
                <a:cs typeface="楷体" panose="02010609060101010101" pitchFamily="49" charset="-122"/>
                <a:sym typeface="+mn-ea"/>
              </a:rPr>
              <a:t>岁，有企业管理学士学位，有</a:t>
            </a:r>
            <a:r>
              <a:rPr lang="en-US" altLang="zh-CN" sz="2400">
                <a:latin typeface="楷体" panose="02010609060101010101" pitchFamily="49" charset="-122"/>
                <a:ea typeface="楷体" panose="02010609060101010101" pitchFamily="49" charset="-122"/>
                <a:cs typeface="楷体" panose="02010609060101010101" pitchFamily="49" charset="-122"/>
                <a:sym typeface="+mn-ea"/>
              </a:rPr>
              <a:t>7</a:t>
            </a:r>
            <a:r>
              <a:rPr lang="zh-CN" altLang="zh-CN" sz="2400">
                <a:latin typeface="楷体" panose="02010609060101010101" pitchFamily="49" charset="-122"/>
                <a:ea typeface="楷体" panose="02010609060101010101" pitchFamily="49" charset="-122"/>
                <a:cs typeface="楷体" panose="02010609060101010101" pitchFamily="49" charset="-122"/>
                <a:sym typeface="+mn-ea"/>
              </a:rPr>
              <a:t>年的人事管理和生产经验，以前曾在两个单位工作过，第一位主管评价很好，没有第二位主管的评价资料。</a:t>
            </a:r>
            <a:endParaRPr lang="zh-CN" altLang="zh-CN" sz="2400">
              <a:latin typeface="楷体" panose="02010609060101010101" pitchFamily="49" charset="-122"/>
              <a:ea typeface="楷体" panose="02010609060101010101" pitchFamily="49" charset="-122"/>
              <a:cs typeface="楷体" panose="02010609060101010101" pitchFamily="49" charset="-122"/>
            </a:endParaRPr>
          </a:p>
          <a:p>
            <a:pPr eaLnBrk="1" hangingPunct="1"/>
            <a:r>
              <a:rPr lang="zh-CN" altLang="zh-CN" sz="2400">
                <a:latin typeface="楷体" panose="02010609060101010101" pitchFamily="49" charset="-122"/>
                <a:ea typeface="楷体" panose="02010609060101010101" pitchFamily="49" charset="-122"/>
                <a:cs typeface="楷体" panose="02010609060101010101" pitchFamily="49" charset="-122"/>
                <a:sym typeface="+mn-ea"/>
              </a:rPr>
              <a:t>  面谈结果：可录用。</a:t>
            </a:r>
            <a:endParaRPr lang="zh-CN" altLang="en-US" sz="2400" dirty="0">
              <a:latin typeface="楷体" panose="02010609060101010101" pitchFamily="49" charset="-122"/>
              <a:ea typeface="楷体" panose="02010609060101010101" pitchFamily="49" charset="-122"/>
            </a:endParaRPr>
          </a:p>
          <a:p>
            <a:pPr eaLnBrk="1" hangingPunct="1"/>
            <a:r>
              <a:rPr lang="zh-CN" altLang="zh-CN" sz="2400">
                <a:latin typeface="楷体" panose="02010609060101010101" pitchFamily="49" charset="-122"/>
                <a:ea typeface="楷体" panose="02010609060101010101" pitchFamily="49" charset="-122"/>
                <a:cs typeface="楷体" panose="02010609060101010101" pitchFamily="49" charset="-122"/>
                <a:sym typeface="+mn-ea"/>
              </a:rPr>
              <a:t>  </a:t>
            </a:r>
          </a:p>
          <a:p>
            <a:pPr eaLnBrk="1" hangingPunct="1"/>
            <a:r>
              <a:rPr lang="zh-CN" altLang="zh-CN" sz="2400">
                <a:latin typeface="楷体" panose="02010609060101010101" pitchFamily="49" charset="-122"/>
                <a:ea typeface="楷体" panose="02010609060101010101" pitchFamily="49" charset="-122"/>
                <a:cs typeface="楷体" panose="02010609060101010101" pitchFamily="49" charset="-122"/>
                <a:sym typeface="+mn-ea"/>
              </a:rPr>
              <a:t>  </a:t>
            </a:r>
            <a:endParaRPr lang="zh-CN" altLang="en-US" sz="2400" dirty="0">
              <a:latin typeface="楷体" panose="02010609060101010101" pitchFamily="49" charset="-122"/>
              <a:ea typeface="楷体" panose="02010609060101010101" pitchFamily="49" charset="-122"/>
            </a:endParaRPr>
          </a:p>
        </p:txBody>
      </p:sp>
      <p:grpSp>
        <p:nvGrpSpPr>
          <p:cNvPr id="17" name="组合 16"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GrpSpPr/>
          <p:nvPr/>
        </p:nvGrpSpPr>
        <p:grpSpPr>
          <a:xfrm>
            <a:off x="70950" y="104898"/>
            <a:ext cx="1891633" cy="1891633"/>
            <a:chOff x="831765" y="1948847"/>
            <a:chExt cx="1891633" cy="1891633"/>
          </a:xfrm>
        </p:grpSpPr>
        <p:grpSp>
          <p:nvGrpSpPr>
            <p:cNvPr id="18" name="组合 17"/>
            <p:cNvGrpSpPr/>
            <p:nvPr/>
          </p:nvGrpSpPr>
          <p:grpSpPr>
            <a:xfrm>
              <a:off x="831765" y="1948847"/>
              <a:ext cx="1891633" cy="1891633"/>
              <a:chOff x="1375509" y="1976984"/>
              <a:chExt cx="2018000" cy="2018000"/>
            </a:xfrm>
          </p:grpSpPr>
          <p:sp>
            <p:nvSpPr>
              <p:cNvPr id="21" name="椭圆 20" descr="e7d195523061f1c0deeec63e560781cfd59afb0ea006f2a87ABB68BF51EA6619813959095094C18C62A12F549504892A4AAA8C1554C6663626E05CA27F281A14E6983772AFC3FB97135759321DEA3D709AACD122C08E6ED1C77BAD4A88EF4CD28A80260D8F97957F436F83C1F553EF0169027D0DBFA7A77088E1513DBDFC101C4B4DFF310B01A5021663E46B6BC2AAB5"/>
              <p:cNvSpPr>
                <a:spLocks noChangeAspect="1"/>
              </p:cNvSpPr>
              <p:nvPr/>
            </p:nvSpPr>
            <p:spPr>
              <a:xfrm>
                <a:off x="1375509" y="1976984"/>
                <a:ext cx="2018000" cy="2018000"/>
              </a:xfrm>
              <a:prstGeom prst="ellipse">
                <a:avLst/>
              </a:prstGeom>
              <a:gradFill>
                <a:gsLst>
                  <a:gs pos="0">
                    <a:schemeClr val="bg1"/>
                  </a:gs>
                  <a:gs pos="100000">
                    <a:srgbClr val="C7C7C7"/>
                  </a:gs>
                </a:gsLst>
                <a:lin ang="13200000" scaled="0"/>
              </a:gradFill>
              <a:ln w="22225">
                <a:solidFill>
                  <a:schemeClr val="bg1"/>
                </a:solidFill>
              </a:ln>
              <a:effectLst>
                <a:outerShdw blurRad="393700" dist="1270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2" name="任意多边形 16"/>
              <p:cNvSpPr/>
              <p:nvPr/>
            </p:nvSpPr>
            <p:spPr>
              <a:xfrm rot="5400000">
                <a:off x="1220020" y="2637800"/>
                <a:ext cx="1007034" cy="694933"/>
              </a:xfrm>
              <a:custGeom>
                <a:avLst/>
                <a:gdLst>
                  <a:gd name="connsiteX0" fmla="*/ 0 w 1007034"/>
                  <a:gd name="connsiteY0" fmla="*/ 555348 h 694933"/>
                  <a:gd name="connsiteX1" fmla="*/ 322102 w 1007034"/>
                  <a:gd name="connsiteY1" fmla="*/ 0 h 694933"/>
                  <a:gd name="connsiteX2" fmla="*/ 392164 w 1007034"/>
                  <a:gd name="connsiteY2" fmla="*/ 21748 h 694933"/>
                  <a:gd name="connsiteX3" fmla="*/ 503517 w 1007034"/>
                  <a:gd name="connsiteY3" fmla="*/ 32974 h 694933"/>
                  <a:gd name="connsiteX4" fmla="*/ 614869 w 1007034"/>
                  <a:gd name="connsiteY4" fmla="*/ 21748 h 694933"/>
                  <a:gd name="connsiteX5" fmla="*/ 684932 w 1007034"/>
                  <a:gd name="connsiteY5" fmla="*/ 0 h 694933"/>
                  <a:gd name="connsiteX6" fmla="*/ 1007034 w 1007034"/>
                  <a:gd name="connsiteY6" fmla="*/ 555347 h 694933"/>
                  <a:gd name="connsiteX7" fmla="*/ 895766 w 1007034"/>
                  <a:gd name="connsiteY7" fmla="*/ 615742 h 694933"/>
                  <a:gd name="connsiteX8" fmla="*/ 503516 w 1007034"/>
                  <a:gd name="connsiteY8" fmla="*/ 694933 h 694933"/>
                  <a:gd name="connsiteX9" fmla="*/ 111266 w 1007034"/>
                  <a:gd name="connsiteY9" fmla="*/ 615742 h 694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07034" h="694933">
                    <a:moveTo>
                      <a:pt x="0" y="555348"/>
                    </a:moveTo>
                    <a:lnTo>
                      <a:pt x="322102" y="0"/>
                    </a:lnTo>
                    <a:lnTo>
                      <a:pt x="392164" y="21748"/>
                    </a:lnTo>
                    <a:cubicBezTo>
                      <a:pt x="428132" y="29108"/>
                      <a:pt x="465373" y="32974"/>
                      <a:pt x="503517" y="32974"/>
                    </a:cubicBezTo>
                    <a:cubicBezTo>
                      <a:pt x="541660" y="32974"/>
                      <a:pt x="578901" y="29108"/>
                      <a:pt x="614869" y="21748"/>
                    </a:cubicBezTo>
                    <a:lnTo>
                      <a:pt x="684932" y="0"/>
                    </a:lnTo>
                    <a:lnTo>
                      <a:pt x="1007034" y="555347"/>
                    </a:lnTo>
                    <a:lnTo>
                      <a:pt x="895766" y="615742"/>
                    </a:lnTo>
                    <a:cubicBezTo>
                      <a:pt x="775204" y="666735"/>
                      <a:pt x="642653" y="694933"/>
                      <a:pt x="503516" y="694933"/>
                    </a:cubicBezTo>
                    <a:cubicBezTo>
                      <a:pt x="364379" y="694933"/>
                      <a:pt x="231828" y="666735"/>
                      <a:pt x="111266" y="615742"/>
                    </a:cubicBezTo>
                    <a:close/>
                  </a:path>
                </a:pathLst>
              </a:custGeom>
              <a:solidFill>
                <a:srgbClr val="365B7C"/>
              </a:solidFill>
              <a:ln>
                <a:noFill/>
              </a:ln>
              <a:effectLst>
                <a:innerShdw blurRad="63500" dist="381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20" name="Freeform 48"/>
            <p:cNvSpPr>
              <a:spLocks noEditPoints="1"/>
            </p:cNvSpPr>
            <p:nvPr/>
          </p:nvSpPr>
          <p:spPr bwMode="auto">
            <a:xfrm>
              <a:off x="1822373" y="2622634"/>
              <a:ext cx="490056" cy="469081"/>
            </a:xfrm>
            <a:custGeom>
              <a:avLst/>
              <a:gdLst>
                <a:gd name="T0" fmla="*/ 419 w 628"/>
                <a:gd name="T1" fmla="*/ 232 h 600"/>
                <a:gd name="T2" fmla="*/ 411 w 628"/>
                <a:gd name="T3" fmla="*/ 249 h 600"/>
                <a:gd name="T4" fmla="*/ 408 w 628"/>
                <a:gd name="T5" fmla="*/ 261 h 600"/>
                <a:gd name="T6" fmla="*/ 409 w 628"/>
                <a:gd name="T7" fmla="*/ 283 h 600"/>
                <a:gd name="T8" fmla="*/ 417 w 628"/>
                <a:gd name="T9" fmla="*/ 304 h 600"/>
                <a:gd name="T10" fmla="*/ 424 w 628"/>
                <a:gd name="T11" fmla="*/ 315 h 600"/>
                <a:gd name="T12" fmla="*/ 441 w 628"/>
                <a:gd name="T13" fmla="*/ 330 h 600"/>
                <a:gd name="T14" fmla="*/ 453 w 628"/>
                <a:gd name="T15" fmla="*/ 335 h 600"/>
                <a:gd name="T16" fmla="*/ 478 w 628"/>
                <a:gd name="T17" fmla="*/ 200 h 600"/>
                <a:gd name="T18" fmla="*/ 449 w 628"/>
                <a:gd name="T19" fmla="*/ 206 h 600"/>
                <a:gd name="T20" fmla="*/ 433 w 628"/>
                <a:gd name="T21" fmla="*/ 216 h 600"/>
                <a:gd name="T22" fmla="*/ 425 w 628"/>
                <a:gd name="T23" fmla="*/ 224 h 600"/>
                <a:gd name="T24" fmla="*/ 384 w 628"/>
                <a:gd name="T25" fmla="*/ 70 h 600"/>
                <a:gd name="T26" fmla="*/ 314 w 628"/>
                <a:gd name="T27" fmla="*/ 140 h 600"/>
                <a:gd name="T28" fmla="*/ 379 w 628"/>
                <a:gd name="T29" fmla="*/ 283 h 600"/>
                <a:gd name="T30" fmla="*/ 379 w 628"/>
                <a:gd name="T31" fmla="*/ 254 h 600"/>
                <a:gd name="T32" fmla="*/ 359 w 628"/>
                <a:gd name="T33" fmla="*/ 154 h 600"/>
                <a:gd name="T34" fmla="*/ 250 w 628"/>
                <a:gd name="T35" fmla="*/ 270 h 600"/>
                <a:gd name="T36" fmla="*/ 314 w 628"/>
                <a:gd name="T37" fmla="*/ 396 h 600"/>
                <a:gd name="T38" fmla="*/ 282 w 628"/>
                <a:gd name="T39" fmla="*/ 400 h 600"/>
                <a:gd name="T40" fmla="*/ 267 w 628"/>
                <a:gd name="T41" fmla="*/ 382 h 600"/>
                <a:gd name="T42" fmla="*/ 257 w 628"/>
                <a:gd name="T43" fmla="*/ 374 h 600"/>
                <a:gd name="T44" fmla="*/ 214 w 628"/>
                <a:gd name="T45" fmla="*/ 356 h 600"/>
                <a:gd name="T46" fmla="*/ 195 w 628"/>
                <a:gd name="T47" fmla="*/ 354 h 600"/>
                <a:gd name="T48" fmla="*/ 0 w 628"/>
                <a:gd name="T49" fmla="*/ 600 h 600"/>
                <a:gd name="T50" fmla="*/ 83 w 628"/>
                <a:gd name="T51" fmla="*/ 454 h 600"/>
                <a:gd name="T52" fmla="*/ 216 w 628"/>
                <a:gd name="T53" fmla="*/ 454 h 600"/>
                <a:gd name="T54" fmla="*/ 301 w 628"/>
                <a:gd name="T55" fmla="*/ 600 h 600"/>
                <a:gd name="T56" fmla="*/ 282 w 628"/>
                <a:gd name="T57" fmla="*/ 400 h 600"/>
                <a:gd name="T58" fmla="*/ 433 w 628"/>
                <a:gd name="T59" fmla="*/ 354 h 600"/>
                <a:gd name="T60" fmla="*/ 413 w 628"/>
                <a:gd name="T61" fmla="*/ 356 h 600"/>
                <a:gd name="T62" fmla="*/ 361 w 628"/>
                <a:gd name="T63" fmla="*/ 382 h 600"/>
                <a:gd name="T64" fmla="*/ 353 w 628"/>
                <a:gd name="T65" fmla="*/ 391 h 600"/>
                <a:gd name="T66" fmla="*/ 389 w 628"/>
                <a:gd name="T67" fmla="*/ 600 h 600"/>
                <a:gd name="T68" fmla="*/ 410 w 628"/>
                <a:gd name="T69" fmla="*/ 600 h 600"/>
                <a:gd name="T70" fmla="*/ 564 w 628"/>
                <a:gd name="T71" fmla="*/ 454 h 600"/>
                <a:gd name="T72" fmla="*/ 628 w 628"/>
                <a:gd name="T73" fmla="*/ 460 h 600"/>
                <a:gd name="T74" fmla="*/ 151 w 628"/>
                <a:gd name="T75" fmla="*/ 340 h 600"/>
                <a:gd name="T76" fmla="*/ 186 w 628"/>
                <a:gd name="T77" fmla="*/ 330 h 600"/>
                <a:gd name="T78" fmla="*/ 196 w 628"/>
                <a:gd name="T79" fmla="*/ 323 h 600"/>
                <a:gd name="T80" fmla="*/ 216 w 628"/>
                <a:gd name="T81" fmla="*/ 295 h 600"/>
                <a:gd name="T82" fmla="*/ 219 w 628"/>
                <a:gd name="T83" fmla="*/ 281 h 600"/>
                <a:gd name="T84" fmla="*/ 219 w 628"/>
                <a:gd name="T85" fmla="*/ 258 h 600"/>
                <a:gd name="T86" fmla="*/ 214 w 628"/>
                <a:gd name="T87" fmla="*/ 241 h 600"/>
                <a:gd name="T88" fmla="*/ 208 w 628"/>
                <a:gd name="T89" fmla="*/ 231 h 600"/>
                <a:gd name="T90" fmla="*/ 195 w 628"/>
                <a:gd name="T91" fmla="*/ 217 h 600"/>
                <a:gd name="T92" fmla="*/ 186 w 628"/>
                <a:gd name="T93" fmla="*/ 210 h 600"/>
                <a:gd name="T94" fmla="*/ 151 w 628"/>
                <a:gd name="T95" fmla="*/ 200 h 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28" h="600">
                  <a:moveTo>
                    <a:pt x="425" y="224"/>
                  </a:moveTo>
                  <a:cubicBezTo>
                    <a:pt x="423" y="226"/>
                    <a:pt x="421" y="229"/>
                    <a:pt x="420" y="231"/>
                  </a:cubicBezTo>
                  <a:cubicBezTo>
                    <a:pt x="419" y="231"/>
                    <a:pt x="419" y="232"/>
                    <a:pt x="419" y="232"/>
                  </a:cubicBezTo>
                  <a:cubicBezTo>
                    <a:pt x="418" y="234"/>
                    <a:pt x="416" y="236"/>
                    <a:pt x="415" y="239"/>
                  </a:cubicBezTo>
                  <a:cubicBezTo>
                    <a:pt x="415" y="240"/>
                    <a:pt x="414" y="240"/>
                    <a:pt x="414" y="241"/>
                  </a:cubicBezTo>
                  <a:cubicBezTo>
                    <a:pt x="413" y="244"/>
                    <a:pt x="412" y="246"/>
                    <a:pt x="411" y="249"/>
                  </a:cubicBezTo>
                  <a:cubicBezTo>
                    <a:pt x="411" y="249"/>
                    <a:pt x="411" y="250"/>
                    <a:pt x="411" y="250"/>
                  </a:cubicBezTo>
                  <a:cubicBezTo>
                    <a:pt x="410" y="253"/>
                    <a:pt x="409" y="255"/>
                    <a:pt x="409" y="258"/>
                  </a:cubicBezTo>
                  <a:cubicBezTo>
                    <a:pt x="409" y="259"/>
                    <a:pt x="409" y="260"/>
                    <a:pt x="408" y="261"/>
                  </a:cubicBezTo>
                  <a:cubicBezTo>
                    <a:pt x="408" y="264"/>
                    <a:pt x="408" y="267"/>
                    <a:pt x="408" y="270"/>
                  </a:cubicBezTo>
                  <a:cubicBezTo>
                    <a:pt x="408" y="274"/>
                    <a:pt x="408" y="278"/>
                    <a:pt x="409" y="281"/>
                  </a:cubicBezTo>
                  <a:cubicBezTo>
                    <a:pt x="409" y="282"/>
                    <a:pt x="409" y="283"/>
                    <a:pt x="409" y="283"/>
                  </a:cubicBezTo>
                  <a:cubicBezTo>
                    <a:pt x="410" y="287"/>
                    <a:pt x="411" y="290"/>
                    <a:pt x="412" y="293"/>
                  </a:cubicBezTo>
                  <a:cubicBezTo>
                    <a:pt x="412" y="294"/>
                    <a:pt x="412" y="294"/>
                    <a:pt x="412" y="295"/>
                  </a:cubicBezTo>
                  <a:cubicBezTo>
                    <a:pt x="414" y="298"/>
                    <a:pt x="415" y="301"/>
                    <a:pt x="417" y="304"/>
                  </a:cubicBezTo>
                  <a:cubicBezTo>
                    <a:pt x="417" y="305"/>
                    <a:pt x="417" y="305"/>
                    <a:pt x="418" y="306"/>
                  </a:cubicBezTo>
                  <a:cubicBezTo>
                    <a:pt x="420" y="309"/>
                    <a:pt x="422" y="312"/>
                    <a:pt x="424" y="315"/>
                  </a:cubicBezTo>
                  <a:cubicBezTo>
                    <a:pt x="424" y="315"/>
                    <a:pt x="424" y="315"/>
                    <a:pt x="424" y="315"/>
                  </a:cubicBezTo>
                  <a:cubicBezTo>
                    <a:pt x="427" y="318"/>
                    <a:pt x="429" y="320"/>
                    <a:pt x="432" y="323"/>
                  </a:cubicBezTo>
                  <a:cubicBezTo>
                    <a:pt x="432" y="323"/>
                    <a:pt x="432" y="323"/>
                    <a:pt x="432" y="323"/>
                  </a:cubicBezTo>
                  <a:cubicBezTo>
                    <a:pt x="435" y="326"/>
                    <a:pt x="438" y="328"/>
                    <a:pt x="441" y="330"/>
                  </a:cubicBezTo>
                  <a:cubicBezTo>
                    <a:pt x="442" y="330"/>
                    <a:pt x="442" y="330"/>
                    <a:pt x="442" y="330"/>
                  </a:cubicBezTo>
                  <a:cubicBezTo>
                    <a:pt x="446" y="332"/>
                    <a:pt x="449" y="334"/>
                    <a:pt x="452" y="335"/>
                  </a:cubicBezTo>
                  <a:cubicBezTo>
                    <a:pt x="453" y="335"/>
                    <a:pt x="453" y="335"/>
                    <a:pt x="453" y="335"/>
                  </a:cubicBezTo>
                  <a:cubicBezTo>
                    <a:pt x="461" y="338"/>
                    <a:pt x="469" y="340"/>
                    <a:pt x="478" y="340"/>
                  </a:cubicBezTo>
                  <a:cubicBezTo>
                    <a:pt x="516" y="340"/>
                    <a:pt x="547" y="309"/>
                    <a:pt x="547" y="270"/>
                  </a:cubicBezTo>
                  <a:cubicBezTo>
                    <a:pt x="547" y="231"/>
                    <a:pt x="516" y="200"/>
                    <a:pt x="478" y="200"/>
                  </a:cubicBezTo>
                  <a:cubicBezTo>
                    <a:pt x="468" y="200"/>
                    <a:pt x="458" y="202"/>
                    <a:pt x="450" y="206"/>
                  </a:cubicBezTo>
                  <a:cubicBezTo>
                    <a:pt x="450" y="206"/>
                    <a:pt x="450" y="206"/>
                    <a:pt x="450" y="206"/>
                  </a:cubicBezTo>
                  <a:cubicBezTo>
                    <a:pt x="449" y="206"/>
                    <a:pt x="449" y="206"/>
                    <a:pt x="449" y="206"/>
                  </a:cubicBezTo>
                  <a:cubicBezTo>
                    <a:pt x="446" y="208"/>
                    <a:pt x="444" y="209"/>
                    <a:pt x="442" y="210"/>
                  </a:cubicBezTo>
                  <a:cubicBezTo>
                    <a:pt x="441" y="210"/>
                    <a:pt x="441" y="211"/>
                    <a:pt x="440" y="211"/>
                  </a:cubicBezTo>
                  <a:cubicBezTo>
                    <a:pt x="438" y="213"/>
                    <a:pt x="435" y="215"/>
                    <a:pt x="433" y="216"/>
                  </a:cubicBezTo>
                  <a:cubicBezTo>
                    <a:pt x="433" y="217"/>
                    <a:pt x="432" y="217"/>
                    <a:pt x="432" y="217"/>
                  </a:cubicBezTo>
                  <a:cubicBezTo>
                    <a:pt x="430" y="219"/>
                    <a:pt x="428" y="221"/>
                    <a:pt x="426" y="223"/>
                  </a:cubicBezTo>
                  <a:cubicBezTo>
                    <a:pt x="426" y="223"/>
                    <a:pt x="425" y="224"/>
                    <a:pt x="425" y="224"/>
                  </a:cubicBezTo>
                  <a:close/>
                  <a:moveTo>
                    <a:pt x="314" y="140"/>
                  </a:moveTo>
                  <a:lnTo>
                    <a:pt x="314" y="140"/>
                  </a:lnTo>
                  <a:cubicBezTo>
                    <a:pt x="353" y="140"/>
                    <a:pt x="384" y="108"/>
                    <a:pt x="384" y="70"/>
                  </a:cubicBezTo>
                  <a:cubicBezTo>
                    <a:pt x="384" y="31"/>
                    <a:pt x="353" y="0"/>
                    <a:pt x="314" y="0"/>
                  </a:cubicBezTo>
                  <a:cubicBezTo>
                    <a:pt x="275" y="0"/>
                    <a:pt x="244" y="31"/>
                    <a:pt x="244" y="70"/>
                  </a:cubicBezTo>
                  <a:cubicBezTo>
                    <a:pt x="244" y="108"/>
                    <a:pt x="275" y="140"/>
                    <a:pt x="314" y="140"/>
                  </a:cubicBezTo>
                  <a:close/>
                  <a:moveTo>
                    <a:pt x="379" y="336"/>
                  </a:moveTo>
                  <a:lnTo>
                    <a:pt x="379" y="336"/>
                  </a:lnTo>
                  <a:lnTo>
                    <a:pt x="379" y="283"/>
                  </a:lnTo>
                  <a:cubicBezTo>
                    <a:pt x="379" y="279"/>
                    <a:pt x="378" y="274"/>
                    <a:pt x="378" y="270"/>
                  </a:cubicBezTo>
                  <a:cubicBezTo>
                    <a:pt x="378" y="266"/>
                    <a:pt x="379" y="262"/>
                    <a:pt x="379" y="257"/>
                  </a:cubicBezTo>
                  <a:lnTo>
                    <a:pt x="379" y="254"/>
                  </a:lnTo>
                  <a:lnTo>
                    <a:pt x="380" y="254"/>
                  </a:lnTo>
                  <a:cubicBezTo>
                    <a:pt x="385" y="223"/>
                    <a:pt x="404" y="197"/>
                    <a:pt x="431" y="183"/>
                  </a:cubicBezTo>
                  <a:cubicBezTo>
                    <a:pt x="412" y="165"/>
                    <a:pt x="387" y="154"/>
                    <a:pt x="359" y="154"/>
                  </a:cubicBezTo>
                  <a:lnTo>
                    <a:pt x="269" y="154"/>
                  </a:lnTo>
                  <a:cubicBezTo>
                    <a:pt x="241" y="154"/>
                    <a:pt x="216" y="165"/>
                    <a:pt x="197" y="183"/>
                  </a:cubicBezTo>
                  <a:cubicBezTo>
                    <a:pt x="228" y="199"/>
                    <a:pt x="250" y="232"/>
                    <a:pt x="250" y="270"/>
                  </a:cubicBezTo>
                  <a:cubicBezTo>
                    <a:pt x="250" y="278"/>
                    <a:pt x="249" y="285"/>
                    <a:pt x="247" y="293"/>
                  </a:cubicBezTo>
                  <a:lnTo>
                    <a:pt x="247" y="335"/>
                  </a:lnTo>
                  <a:cubicBezTo>
                    <a:pt x="276" y="347"/>
                    <a:pt x="299" y="369"/>
                    <a:pt x="314" y="396"/>
                  </a:cubicBezTo>
                  <a:cubicBezTo>
                    <a:pt x="328" y="369"/>
                    <a:pt x="352" y="348"/>
                    <a:pt x="379" y="336"/>
                  </a:cubicBezTo>
                  <a:close/>
                  <a:moveTo>
                    <a:pt x="282" y="400"/>
                  </a:moveTo>
                  <a:lnTo>
                    <a:pt x="282" y="400"/>
                  </a:lnTo>
                  <a:cubicBezTo>
                    <a:pt x="280" y="397"/>
                    <a:pt x="278" y="394"/>
                    <a:pt x="275" y="391"/>
                  </a:cubicBezTo>
                  <a:cubicBezTo>
                    <a:pt x="275" y="390"/>
                    <a:pt x="274" y="390"/>
                    <a:pt x="274" y="390"/>
                  </a:cubicBezTo>
                  <a:cubicBezTo>
                    <a:pt x="272" y="387"/>
                    <a:pt x="270" y="385"/>
                    <a:pt x="267" y="382"/>
                  </a:cubicBezTo>
                  <a:cubicBezTo>
                    <a:pt x="267" y="382"/>
                    <a:pt x="266" y="382"/>
                    <a:pt x="266" y="381"/>
                  </a:cubicBezTo>
                  <a:cubicBezTo>
                    <a:pt x="263" y="379"/>
                    <a:pt x="261" y="377"/>
                    <a:pt x="258" y="375"/>
                  </a:cubicBezTo>
                  <a:cubicBezTo>
                    <a:pt x="257" y="374"/>
                    <a:pt x="257" y="374"/>
                    <a:pt x="257" y="374"/>
                  </a:cubicBezTo>
                  <a:cubicBezTo>
                    <a:pt x="247" y="367"/>
                    <a:pt x="237" y="362"/>
                    <a:pt x="225" y="359"/>
                  </a:cubicBezTo>
                  <a:cubicBezTo>
                    <a:pt x="223" y="358"/>
                    <a:pt x="220" y="357"/>
                    <a:pt x="218" y="357"/>
                  </a:cubicBezTo>
                  <a:cubicBezTo>
                    <a:pt x="217" y="356"/>
                    <a:pt x="215" y="356"/>
                    <a:pt x="214" y="356"/>
                  </a:cubicBezTo>
                  <a:cubicBezTo>
                    <a:pt x="212" y="356"/>
                    <a:pt x="210" y="355"/>
                    <a:pt x="208" y="355"/>
                  </a:cubicBezTo>
                  <a:cubicBezTo>
                    <a:pt x="207" y="355"/>
                    <a:pt x="206" y="355"/>
                    <a:pt x="205" y="355"/>
                  </a:cubicBezTo>
                  <a:cubicBezTo>
                    <a:pt x="202" y="354"/>
                    <a:pt x="199" y="354"/>
                    <a:pt x="195" y="354"/>
                  </a:cubicBezTo>
                  <a:lnTo>
                    <a:pt x="105" y="354"/>
                  </a:lnTo>
                  <a:cubicBezTo>
                    <a:pt x="47" y="354"/>
                    <a:pt x="0" y="401"/>
                    <a:pt x="0" y="460"/>
                  </a:cubicBezTo>
                  <a:lnTo>
                    <a:pt x="0" y="600"/>
                  </a:lnTo>
                  <a:lnTo>
                    <a:pt x="62" y="600"/>
                  </a:lnTo>
                  <a:lnTo>
                    <a:pt x="62" y="454"/>
                  </a:lnTo>
                  <a:lnTo>
                    <a:pt x="83" y="454"/>
                  </a:lnTo>
                  <a:lnTo>
                    <a:pt x="83" y="600"/>
                  </a:lnTo>
                  <a:lnTo>
                    <a:pt x="216" y="600"/>
                  </a:lnTo>
                  <a:lnTo>
                    <a:pt x="216" y="454"/>
                  </a:lnTo>
                  <a:lnTo>
                    <a:pt x="237" y="454"/>
                  </a:lnTo>
                  <a:lnTo>
                    <a:pt x="237" y="600"/>
                  </a:lnTo>
                  <a:lnTo>
                    <a:pt x="301" y="600"/>
                  </a:lnTo>
                  <a:lnTo>
                    <a:pt x="301" y="460"/>
                  </a:lnTo>
                  <a:cubicBezTo>
                    <a:pt x="301" y="437"/>
                    <a:pt x="294" y="417"/>
                    <a:pt x="282" y="400"/>
                  </a:cubicBezTo>
                  <a:cubicBezTo>
                    <a:pt x="282" y="400"/>
                    <a:pt x="282" y="400"/>
                    <a:pt x="282" y="400"/>
                  </a:cubicBezTo>
                  <a:close/>
                  <a:moveTo>
                    <a:pt x="523" y="354"/>
                  </a:moveTo>
                  <a:lnTo>
                    <a:pt x="523" y="354"/>
                  </a:lnTo>
                  <a:lnTo>
                    <a:pt x="433" y="354"/>
                  </a:lnTo>
                  <a:cubicBezTo>
                    <a:pt x="429" y="354"/>
                    <a:pt x="426" y="354"/>
                    <a:pt x="423" y="355"/>
                  </a:cubicBezTo>
                  <a:cubicBezTo>
                    <a:pt x="422" y="355"/>
                    <a:pt x="421" y="355"/>
                    <a:pt x="420" y="355"/>
                  </a:cubicBezTo>
                  <a:cubicBezTo>
                    <a:pt x="418" y="355"/>
                    <a:pt x="415" y="356"/>
                    <a:pt x="413" y="356"/>
                  </a:cubicBezTo>
                  <a:cubicBezTo>
                    <a:pt x="412" y="356"/>
                    <a:pt x="411" y="356"/>
                    <a:pt x="410" y="357"/>
                  </a:cubicBezTo>
                  <a:cubicBezTo>
                    <a:pt x="408" y="357"/>
                    <a:pt x="405" y="358"/>
                    <a:pt x="403" y="358"/>
                  </a:cubicBezTo>
                  <a:cubicBezTo>
                    <a:pt x="387" y="363"/>
                    <a:pt x="373" y="371"/>
                    <a:pt x="361" y="382"/>
                  </a:cubicBezTo>
                  <a:cubicBezTo>
                    <a:pt x="361" y="382"/>
                    <a:pt x="361" y="382"/>
                    <a:pt x="361" y="383"/>
                  </a:cubicBezTo>
                  <a:cubicBezTo>
                    <a:pt x="358" y="385"/>
                    <a:pt x="356" y="388"/>
                    <a:pt x="353" y="390"/>
                  </a:cubicBezTo>
                  <a:cubicBezTo>
                    <a:pt x="353" y="390"/>
                    <a:pt x="353" y="391"/>
                    <a:pt x="353" y="391"/>
                  </a:cubicBezTo>
                  <a:cubicBezTo>
                    <a:pt x="337" y="409"/>
                    <a:pt x="327" y="433"/>
                    <a:pt x="327" y="460"/>
                  </a:cubicBezTo>
                  <a:lnTo>
                    <a:pt x="327" y="600"/>
                  </a:lnTo>
                  <a:lnTo>
                    <a:pt x="389" y="600"/>
                  </a:lnTo>
                  <a:lnTo>
                    <a:pt x="389" y="454"/>
                  </a:lnTo>
                  <a:lnTo>
                    <a:pt x="410" y="454"/>
                  </a:lnTo>
                  <a:lnTo>
                    <a:pt x="410" y="600"/>
                  </a:lnTo>
                  <a:lnTo>
                    <a:pt x="543" y="600"/>
                  </a:lnTo>
                  <a:lnTo>
                    <a:pt x="543" y="454"/>
                  </a:lnTo>
                  <a:lnTo>
                    <a:pt x="564" y="454"/>
                  </a:lnTo>
                  <a:lnTo>
                    <a:pt x="564" y="600"/>
                  </a:lnTo>
                  <a:lnTo>
                    <a:pt x="628" y="600"/>
                  </a:lnTo>
                  <a:lnTo>
                    <a:pt x="628" y="460"/>
                  </a:lnTo>
                  <a:cubicBezTo>
                    <a:pt x="628" y="401"/>
                    <a:pt x="581" y="354"/>
                    <a:pt x="523" y="354"/>
                  </a:cubicBezTo>
                  <a:close/>
                  <a:moveTo>
                    <a:pt x="151" y="340"/>
                  </a:moveTo>
                  <a:lnTo>
                    <a:pt x="151" y="340"/>
                  </a:lnTo>
                  <a:cubicBezTo>
                    <a:pt x="159" y="340"/>
                    <a:pt x="167" y="338"/>
                    <a:pt x="175" y="335"/>
                  </a:cubicBezTo>
                  <a:cubicBezTo>
                    <a:pt x="175" y="335"/>
                    <a:pt x="175" y="335"/>
                    <a:pt x="176" y="335"/>
                  </a:cubicBezTo>
                  <a:cubicBezTo>
                    <a:pt x="179" y="334"/>
                    <a:pt x="183" y="332"/>
                    <a:pt x="186" y="330"/>
                  </a:cubicBezTo>
                  <a:cubicBezTo>
                    <a:pt x="186" y="330"/>
                    <a:pt x="186" y="330"/>
                    <a:pt x="186" y="330"/>
                  </a:cubicBezTo>
                  <a:cubicBezTo>
                    <a:pt x="190" y="328"/>
                    <a:pt x="193" y="326"/>
                    <a:pt x="196" y="323"/>
                  </a:cubicBezTo>
                  <a:cubicBezTo>
                    <a:pt x="196" y="323"/>
                    <a:pt x="196" y="323"/>
                    <a:pt x="196" y="323"/>
                  </a:cubicBezTo>
                  <a:cubicBezTo>
                    <a:pt x="202" y="318"/>
                    <a:pt x="206" y="312"/>
                    <a:pt x="210" y="306"/>
                  </a:cubicBezTo>
                  <a:cubicBezTo>
                    <a:pt x="211" y="305"/>
                    <a:pt x="211" y="305"/>
                    <a:pt x="211" y="304"/>
                  </a:cubicBezTo>
                  <a:cubicBezTo>
                    <a:pt x="213" y="301"/>
                    <a:pt x="214" y="298"/>
                    <a:pt x="216" y="295"/>
                  </a:cubicBezTo>
                  <a:cubicBezTo>
                    <a:pt x="216" y="294"/>
                    <a:pt x="216" y="294"/>
                    <a:pt x="216" y="293"/>
                  </a:cubicBezTo>
                  <a:cubicBezTo>
                    <a:pt x="217" y="290"/>
                    <a:pt x="218" y="287"/>
                    <a:pt x="219" y="283"/>
                  </a:cubicBezTo>
                  <a:cubicBezTo>
                    <a:pt x="219" y="282"/>
                    <a:pt x="219" y="282"/>
                    <a:pt x="219" y="281"/>
                  </a:cubicBezTo>
                  <a:cubicBezTo>
                    <a:pt x="220" y="278"/>
                    <a:pt x="220" y="274"/>
                    <a:pt x="220" y="270"/>
                  </a:cubicBezTo>
                  <a:cubicBezTo>
                    <a:pt x="220" y="267"/>
                    <a:pt x="220" y="264"/>
                    <a:pt x="220" y="261"/>
                  </a:cubicBezTo>
                  <a:cubicBezTo>
                    <a:pt x="219" y="260"/>
                    <a:pt x="219" y="259"/>
                    <a:pt x="219" y="258"/>
                  </a:cubicBezTo>
                  <a:cubicBezTo>
                    <a:pt x="219" y="255"/>
                    <a:pt x="218" y="252"/>
                    <a:pt x="217" y="250"/>
                  </a:cubicBezTo>
                  <a:cubicBezTo>
                    <a:pt x="217" y="249"/>
                    <a:pt x="217" y="249"/>
                    <a:pt x="217" y="249"/>
                  </a:cubicBezTo>
                  <a:cubicBezTo>
                    <a:pt x="216" y="246"/>
                    <a:pt x="215" y="244"/>
                    <a:pt x="214" y="241"/>
                  </a:cubicBezTo>
                  <a:cubicBezTo>
                    <a:pt x="214" y="240"/>
                    <a:pt x="213" y="240"/>
                    <a:pt x="213" y="239"/>
                  </a:cubicBezTo>
                  <a:cubicBezTo>
                    <a:pt x="212" y="236"/>
                    <a:pt x="210" y="234"/>
                    <a:pt x="209" y="231"/>
                  </a:cubicBezTo>
                  <a:lnTo>
                    <a:pt x="208" y="231"/>
                  </a:lnTo>
                  <a:cubicBezTo>
                    <a:pt x="207" y="229"/>
                    <a:pt x="205" y="226"/>
                    <a:pt x="203" y="224"/>
                  </a:cubicBezTo>
                  <a:cubicBezTo>
                    <a:pt x="203" y="224"/>
                    <a:pt x="202" y="223"/>
                    <a:pt x="202" y="223"/>
                  </a:cubicBezTo>
                  <a:cubicBezTo>
                    <a:pt x="200" y="221"/>
                    <a:pt x="198" y="219"/>
                    <a:pt x="195" y="217"/>
                  </a:cubicBezTo>
                  <a:cubicBezTo>
                    <a:pt x="195" y="217"/>
                    <a:pt x="195" y="217"/>
                    <a:pt x="195" y="216"/>
                  </a:cubicBezTo>
                  <a:cubicBezTo>
                    <a:pt x="193" y="215"/>
                    <a:pt x="190" y="213"/>
                    <a:pt x="188" y="211"/>
                  </a:cubicBezTo>
                  <a:cubicBezTo>
                    <a:pt x="187" y="211"/>
                    <a:pt x="187" y="210"/>
                    <a:pt x="186" y="210"/>
                  </a:cubicBezTo>
                  <a:cubicBezTo>
                    <a:pt x="184" y="209"/>
                    <a:pt x="181" y="207"/>
                    <a:pt x="179" y="206"/>
                  </a:cubicBezTo>
                  <a:cubicBezTo>
                    <a:pt x="179" y="206"/>
                    <a:pt x="178" y="206"/>
                    <a:pt x="178" y="206"/>
                  </a:cubicBezTo>
                  <a:cubicBezTo>
                    <a:pt x="170" y="202"/>
                    <a:pt x="160" y="200"/>
                    <a:pt x="151" y="200"/>
                  </a:cubicBezTo>
                  <a:cubicBezTo>
                    <a:pt x="112" y="200"/>
                    <a:pt x="81" y="231"/>
                    <a:pt x="81" y="270"/>
                  </a:cubicBezTo>
                  <a:cubicBezTo>
                    <a:pt x="81" y="309"/>
                    <a:pt x="112" y="340"/>
                    <a:pt x="151" y="340"/>
                  </a:cubicBezTo>
                  <a:close/>
                </a:path>
              </a:pathLst>
            </a:custGeom>
            <a:solidFill>
              <a:srgbClr val="365B7C"/>
            </a:solidFill>
            <a:ln>
              <a:noFill/>
            </a:ln>
          </p:spPr>
          <p:txBody>
            <a:bodyPr vert="horz" wrap="square" lIns="91440" tIns="45720" rIns="91440" bIns="45720" numCol="1" anchor="t" anchorCtr="0" compatLnSpc="1"/>
            <a:lstStyle/>
            <a:p>
              <a:endParaRPr lang="zh-CN" altLang="en-US">
                <a:solidFill>
                  <a:schemeClr val="accent2"/>
                </a:solidFill>
              </a:endParaRPr>
            </a:p>
          </p:txBody>
        </p:sp>
      </p:grpSp>
      <p:sp>
        <p:nvSpPr>
          <p:cNvPr id="23" name="矩形 22"/>
          <p:cNvSpPr/>
          <p:nvPr/>
        </p:nvSpPr>
        <p:spPr>
          <a:xfrm>
            <a:off x="2246353" y="398743"/>
            <a:ext cx="2087446" cy="470748"/>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800" b="1" dirty="0">
                <a:latin typeface="楷体" panose="02010609060101010101" pitchFamily="49" charset="-122"/>
                <a:ea typeface="楷体" panose="02010609060101010101" pitchFamily="49" charset="-122"/>
                <a:cs typeface="+mn-ea"/>
                <a:sym typeface="+mn-lt"/>
              </a:rPr>
              <a:t>案例导学</a:t>
            </a:r>
          </a:p>
        </p:txBody>
      </p:sp>
    </p:spTree>
    <p:extLst>
      <p:ext uri="{BB962C8B-B14F-4D97-AF65-F5344CB8AC3E}">
        <p14:creationId xmlns:p14="http://schemas.microsoft.com/office/powerpoint/2010/main" val="3289443953"/>
      </p:ext>
    </p:extLst>
  </p:cSld>
  <p:clrMapOvr>
    <a:masterClrMapping/>
  </p:clrMapOvr>
  <p:transition>
    <p:wedg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5" presetClass="entr" presetSubtype="0" fill="hold" nodeType="withEffect">
                                  <p:stCondLst>
                                    <p:cond delay="250"/>
                                  </p:stCondLst>
                                  <p:childTnLst>
                                    <p:set>
                                      <p:cBhvr>
                                        <p:cTn id="6" dur="1" fill="hold">
                                          <p:stCondLst>
                                            <p:cond delay="0"/>
                                          </p:stCondLst>
                                        </p:cTn>
                                        <p:tgtEl>
                                          <p:spTgt spid="17"/>
                                        </p:tgtEl>
                                        <p:attrNameLst>
                                          <p:attrName>style.visibility</p:attrName>
                                        </p:attrNameLst>
                                      </p:cBhvr>
                                      <p:to>
                                        <p:strVal val="visible"/>
                                      </p:to>
                                    </p:set>
                                    <p:anim calcmode="lin" valueType="num">
                                      <p:cBhvr>
                                        <p:cTn id="7" dur="500" decel="50000" fill="hold">
                                          <p:stCondLst>
                                            <p:cond delay="0"/>
                                          </p:stCondLst>
                                        </p:cTn>
                                        <p:tgtEl>
                                          <p:spTgt spid="17"/>
                                        </p:tgtEl>
                                        <p:attrNameLst>
                                          <p:attrName>style.rotation</p:attrName>
                                        </p:attrNameLst>
                                      </p:cBhvr>
                                      <p:tavLst>
                                        <p:tav tm="0">
                                          <p:val>
                                            <p:fltVal val="-90"/>
                                          </p:val>
                                        </p:tav>
                                        <p:tav tm="100000">
                                          <p:val>
                                            <p:fltVal val="0"/>
                                          </p:val>
                                        </p:tav>
                                      </p:tavLst>
                                    </p:anim>
                                    <p:anim calcmode="lin" valueType="num">
                                      <p:cBhvr>
                                        <p:cTn id="8" dur="500" decel="50000" fill="hold">
                                          <p:stCondLst>
                                            <p:cond delay="0"/>
                                          </p:stCondLst>
                                        </p:cTn>
                                        <p:tgtEl>
                                          <p:spTgt spid="17"/>
                                        </p:tgtEl>
                                        <p:attrNameLst>
                                          <p:attrName>ppt_w</p:attrName>
                                        </p:attrNameLst>
                                      </p:cBhvr>
                                      <p:tavLst>
                                        <p:tav tm="0">
                                          <p:val>
                                            <p:strVal val="#ppt_w"/>
                                          </p:val>
                                        </p:tav>
                                        <p:tav tm="100000">
                                          <p:val>
                                            <p:strVal val="#ppt_w*.05"/>
                                          </p:val>
                                        </p:tav>
                                      </p:tavLst>
                                    </p:anim>
                                    <p:anim calcmode="lin" valueType="num">
                                      <p:cBhvr>
                                        <p:cTn id="9" dur="500" accel="50000" fill="hold">
                                          <p:stCondLst>
                                            <p:cond delay="500"/>
                                          </p:stCondLst>
                                        </p:cTn>
                                        <p:tgtEl>
                                          <p:spTgt spid="17"/>
                                        </p:tgtEl>
                                        <p:attrNameLst>
                                          <p:attrName>ppt_w</p:attrName>
                                        </p:attrNameLst>
                                      </p:cBhvr>
                                      <p:tavLst>
                                        <p:tav tm="0">
                                          <p:val>
                                            <p:strVal val="#ppt_w*.05"/>
                                          </p:val>
                                        </p:tav>
                                        <p:tav tm="100000">
                                          <p:val>
                                            <p:strVal val="#ppt_w"/>
                                          </p:val>
                                        </p:tav>
                                      </p:tavLst>
                                    </p:anim>
                                    <p:anim calcmode="lin" valueType="num">
                                      <p:cBhvr>
                                        <p:cTn id="10" dur="1000" fill="hold"/>
                                        <p:tgtEl>
                                          <p:spTgt spid="17"/>
                                        </p:tgtEl>
                                        <p:attrNameLst>
                                          <p:attrName>ppt_h</p:attrName>
                                        </p:attrNameLst>
                                      </p:cBhvr>
                                      <p:tavLst>
                                        <p:tav tm="0">
                                          <p:val>
                                            <p:strVal val="#ppt_h"/>
                                          </p:val>
                                        </p:tav>
                                        <p:tav tm="100000">
                                          <p:val>
                                            <p:strVal val="#ppt_h"/>
                                          </p:val>
                                        </p:tav>
                                      </p:tavLst>
                                    </p:anim>
                                    <p:anim calcmode="lin" valueType="num">
                                      <p:cBhvr>
                                        <p:cTn id="11" dur="500" decel="50000" fill="hold">
                                          <p:stCondLst>
                                            <p:cond delay="0"/>
                                          </p:stCondLst>
                                        </p:cTn>
                                        <p:tgtEl>
                                          <p:spTgt spid="17"/>
                                        </p:tgtEl>
                                        <p:attrNameLst>
                                          <p:attrName>ppt_x</p:attrName>
                                        </p:attrNameLst>
                                      </p:cBhvr>
                                      <p:tavLst>
                                        <p:tav tm="0">
                                          <p:val>
                                            <p:strVal val="#ppt_x+.4"/>
                                          </p:val>
                                        </p:tav>
                                        <p:tav tm="100000">
                                          <p:val>
                                            <p:strVal val="#ppt_x"/>
                                          </p:val>
                                        </p:tav>
                                      </p:tavLst>
                                    </p:anim>
                                    <p:anim calcmode="lin" valueType="num">
                                      <p:cBhvr>
                                        <p:cTn id="12" dur="500" decel="50000" fill="hold">
                                          <p:stCondLst>
                                            <p:cond delay="0"/>
                                          </p:stCondLst>
                                        </p:cTn>
                                        <p:tgtEl>
                                          <p:spTgt spid="17"/>
                                        </p:tgtEl>
                                        <p:attrNameLst>
                                          <p:attrName>ppt_y</p:attrName>
                                        </p:attrNameLst>
                                      </p:cBhvr>
                                      <p:tavLst>
                                        <p:tav tm="0">
                                          <p:val>
                                            <p:strVal val="#ppt_y-.2"/>
                                          </p:val>
                                        </p:tav>
                                        <p:tav tm="100000">
                                          <p:val>
                                            <p:strVal val="#ppt_y+.1"/>
                                          </p:val>
                                        </p:tav>
                                      </p:tavLst>
                                    </p:anim>
                                    <p:anim calcmode="lin" valueType="num">
                                      <p:cBhvr>
                                        <p:cTn id="13" dur="500" accel="50000" fill="hold">
                                          <p:stCondLst>
                                            <p:cond delay="500"/>
                                          </p:stCondLst>
                                        </p:cTn>
                                        <p:tgtEl>
                                          <p:spTgt spid="17"/>
                                        </p:tgtEl>
                                        <p:attrNameLst>
                                          <p:attrName>ppt_y</p:attrName>
                                        </p:attrNameLst>
                                      </p:cBhvr>
                                      <p:tavLst>
                                        <p:tav tm="0">
                                          <p:val>
                                            <p:strVal val="#ppt_y+.1"/>
                                          </p:val>
                                        </p:tav>
                                        <p:tav tm="100000">
                                          <p:val>
                                            <p:strVal val="#ppt_y"/>
                                          </p:val>
                                        </p:tav>
                                      </p:tavLst>
                                    </p:anim>
                                    <p:animEffect transition="in" filter="fade">
                                      <p:cBhvr>
                                        <p:cTn id="14" dur="1000" decel="50000">
                                          <p:stCondLst>
                                            <p:cond delay="0"/>
                                          </p:stCondLst>
                                        </p:cTn>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文本框 2"/>
          <p:cNvSpPr txBox="1"/>
          <p:nvPr/>
        </p:nvSpPr>
        <p:spPr>
          <a:xfrm>
            <a:off x="2118995" y="657860"/>
            <a:ext cx="9952990" cy="6277610"/>
          </a:xfrm>
          <a:prstGeom prst="rect">
            <a:avLst/>
          </a:prstGeom>
          <a:noFill/>
        </p:spPr>
        <p:txBody>
          <a:bodyPr wrap="square" rtlCol="0" anchor="t">
            <a:spAutoFit/>
          </a:bodyPr>
          <a:lstStyle/>
          <a:p>
            <a:pPr algn="just" eaLnBrk="1" hangingPunct="1"/>
            <a:r>
              <a:rPr lang="en-US" altLang="zh-CN" sz="2400">
                <a:latin typeface="楷体" panose="02010609060101010101" pitchFamily="49" charset="-122"/>
                <a:ea typeface="楷体" panose="02010609060101010101" pitchFamily="49" charset="-122"/>
                <a:cs typeface="楷体" panose="02010609060101010101" pitchFamily="49" charset="-122"/>
                <a:sym typeface="+mn-ea"/>
              </a:rPr>
              <a:t>  </a:t>
            </a:r>
            <a:r>
              <a:rPr lang="zh-CN" altLang="zh-CN" sz="2400">
                <a:latin typeface="楷体" panose="02010609060101010101" pitchFamily="49" charset="-122"/>
                <a:ea typeface="楷体" panose="02010609060101010101" pitchFamily="49" charset="-122"/>
                <a:cs typeface="楷体" panose="02010609060101010101" pitchFamily="49" charset="-122"/>
                <a:sym typeface="+mn-ea"/>
              </a:rPr>
              <a:t>看过资料和进行面谈后，生产部经理李初来到人力资源部经理室，与王量商谈何人可录用。王量说：“两位候选人的，看来都不错，你认为哪一位更适合呢？</a:t>
            </a:r>
            <a:r>
              <a:rPr lang="zh-CN" altLang="zh-CN">
                <a:latin typeface="楷体" panose="02010609060101010101" pitchFamily="49" charset="-122"/>
                <a:ea typeface="楷体" panose="02010609060101010101" pitchFamily="49" charset="-122"/>
                <a:cs typeface="楷体" panose="02010609060101010101" pitchFamily="49" charset="-122"/>
                <a:sym typeface="+mn-ea"/>
              </a:rPr>
              <a:t>”</a:t>
            </a:r>
          </a:p>
          <a:p>
            <a:pPr algn="just" eaLnBrk="1" hangingPunct="1"/>
            <a:r>
              <a:rPr lang="zh-CN" altLang="zh-CN">
                <a:latin typeface="楷体" panose="02010609060101010101" pitchFamily="49" charset="-122"/>
                <a:ea typeface="楷体" panose="02010609060101010101" pitchFamily="49" charset="-122"/>
                <a:cs typeface="楷体" panose="02010609060101010101" pitchFamily="49" charset="-122"/>
                <a:sym typeface="+mn-ea"/>
              </a:rPr>
              <a:t>  </a:t>
            </a:r>
          </a:p>
          <a:p>
            <a:pPr algn="just" eaLnBrk="1" hangingPunct="1"/>
            <a:r>
              <a:rPr lang="zh-CN" altLang="zh-CN">
                <a:latin typeface="楷体" panose="02010609060101010101" pitchFamily="49" charset="-122"/>
                <a:ea typeface="楷体" panose="02010609060101010101" pitchFamily="49" charset="-122"/>
                <a:cs typeface="楷体" panose="02010609060101010101" pitchFamily="49" charset="-122"/>
                <a:sym typeface="+mn-ea"/>
              </a:rPr>
              <a:t>   </a:t>
            </a:r>
            <a:r>
              <a:rPr lang="zh-CN" altLang="zh-CN" sz="2400">
                <a:latin typeface="楷体" panose="02010609060101010101" pitchFamily="49" charset="-122"/>
                <a:ea typeface="楷体" panose="02010609060101010101" pitchFamily="49" charset="-122"/>
                <a:cs typeface="楷体" panose="02010609060101010101" pitchFamily="49" charset="-122"/>
                <a:sym typeface="+mn-ea"/>
              </a:rPr>
              <a:t>李初说：“两位候选人的资格审查都合格了，唯一存在的问题是，钱力的第二位主管给的资料太少，但是虽然如此，我也看不出他有什么不好的背景，你的意见呢？”</a:t>
            </a:r>
          </a:p>
          <a:p>
            <a:pPr algn="just" eaLnBrk="1" hangingPunct="1"/>
            <a:r>
              <a:rPr lang="zh-CN" altLang="zh-CN" sz="2400">
                <a:latin typeface="楷体" panose="02010609060101010101" pitchFamily="49" charset="-122"/>
                <a:ea typeface="楷体" panose="02010609060101010101" pitchFamily="49" charset="-122"/>
                <a:cs typeface="楷体" panose="02010609060101010101" pitchFamily="49" charset="-122"/>
                <a:sym typeface="+mn-ea"/>
              </a:rPr>
              <a:t>  王量说：“很好，李经理，显然你我对钱力的面谈表现都有很好的印象，人嘛，有点圆滑，但我想我会容易与他共事，相信在以后的工作中不会出现大的问题。”</a:t>
            </a:r>
            <a:endParaRPr lang="zh-CN" altLang="zh-CN" sz="2400">
              <a:latin typeface="楷体" panose="02010609060101010101" pitchFamily="49" charset="-122"/>
              <a:ea typeface="楷体" panose="02010609060101010101" pitchFamily="49" charset="-122"/>
              <a:cs typeface="楷体" panose="02010609060101010101" pitchFamily="49" charset="-122"/>
            </a:endParaRPr>
          </a:p>
          <a:p>
            <a:pPr algn="just" eaLnBrk="1" hangingPunct="1"/>
            <a:r>
              <a:rPr lang="zh-CN" altLang="zh-CN" sz="2400">
                <a:latin typeface="楷体" panose="02010609060101010101" pitchFamily="49" charset="-122"/>
                <a:ea typeface="楷体" panose="02010609060101010101" pitchFamily="49" charset="-122"/>
                <a:cs typeface="楷体" panose="02010609060101010101" pitchFamily="49" charset="-122"/>
                <a:sym typeface="+mn-ea"/>
              </a:rPr>
              <a:t>   李初说：“既然他将会与你共事，当然由你做出决定更好，明天就可以通知他来上班。”</a:t>
            </a:r>
            <a:endParaRPr lang="zh-CN" altLang="zh-CN" sz="2400">
              <a:latin typeface="楷体" panose="02010609060101010101" pitchFamily="49" charset="-122"/>
              <a:ea typeface="楷体" panose="02010609060101010101" pitchFamily="49" charset="-122"/>
              <a:cs typeface="楷体" panose="02010609060101010101" pitchFamily="49" charset="-122"/>
            </a:endParaRPr>
          </a:p>
          <a:p>
            <a:pPr algn="just" eaLnBrk="1" hangingPunct="1"/>
            <a:r>
              <a:rPr lang="zh-CN" altLang="zh-CN" sz="2400">
                <a:latin typeface="楷体" panose="02010609060101010101" pitchFamily="49" charset="-122"/>
                <a:ea typeface="楷体" panose="02010609060101010101" pitchFamily="49" charset="-122"/>
                <a:cs typeface="楷体" panose="02010609060101010101" pitchFamily="49" charset="-122"/>
                <a:sym typeface="+mn-ea"/>
              </a:rPr>
              <a:t>  </a:t>
            </a:r>
          </a:p>
          <a:p>
            <a:pPr algn="just" eaLnBrk="1" hangingPunct="1"/>
            <a:r>
              <a:rPr lang="zh-CN" altLang="zh-CN" sz="2400">
                <a:latin typeface="楷体" panose="02010609060101010101" pitchFamily="49" charset="-122"/>
                <a:ea typeface="楷体" panose="02010609060101010101" pitchFamily="49" charset="-122"/>
                <a:cs typeface="楷体" panose="02010609060101010101" pitchFamily="49" charset="-122"/>
                <a:sym typeface="+mn-ea"/>
              </a:rPr>
              <a:t>   于是，钱力被公司雇佣了。进入公司</a:t>
            </a:r>
            <a:r>
              <a:rPr lang="en-US" altLang="zh-CN" sz="2400">
                <a:latin typeface="楷体" panose="02010609060101010101" pitchFamily="49" charset="-122"/>
                <a:ea typeface="楷体" panose="02010609060101010101" pitchFamily="49" charset="-122"/>
                <a:cs typeface="楷体" panose="02010609060101010101" pitchFamily="49" charset="-122"/>
                <a:sym typeface="+mn-ea"/>
              </a:rPr>
              <a:t>6</a:t>
            </a:r>
            <a:r>
              <a:rPr lang="zh-CN" altLang="zh-CN" sz="2400">
                <a:latin typeface="楷体" panose="02010609060101010101" pitchFamily="49" charset="-122"/>
                <a:ea typeface="楷体" panose="02010609060101010101" pitchFamily="49" charset="-122"/>
                <a:cs typeface="楷体" panose="02010609060101010101" pitchFamily="49" charset="-122"/>
                <a:sym typeface="+mn-ea"/>
              </a:rPr>
              <a:t>个月以后，他的工作做的不如预期的好，指定的工作，他经常不能按时完成，有时甚至表现出不胜任其工作的行为，所以引起了管理层的抱怨。显然，钱力对此职位不适合。</a:t>
            </a:r>
            <a:endParaRPr lang="zh-CN" altLang="en-US" sz="2400" dirty="0">
              <a:latin typeface="楷体" panose="02010609060101010101" pitchFamily="49" charset="-122"/>
              <a:ea typeface="楷体" panose="02010609060101010101" pitchFamily="49" charset="-122"/>
              <a:cs typeface="楷体" panose="02010609060101010101" pitchFamily="49" charset="-122"/>
            </a:endParaRPr>
          </a:p>
          <a:p>
            <a:pPr algn="just" eaLnBrk="1" hangingPunct="1"/>
            <a:endParaRPr lang="zh-CN" altLang="en-US" sz="2400">
              <a:latin typeface="楷体" panose="02010609060101010101" pitchFamily="49" charset="-122"/>
              <a:ea typeface="楷体" panose="02010609060101010101" pitchFamily="49" charset="-122"/>
              <a:cs typeface="楷体" panose="02010609060101010101" pitchFamily="49" charset="-122"/>
            </a:endParaRPr>
          </a:p>
        </p:txBody>
      </p:sp>
      <p:grpSp>
        <p:nvGrpSpPr>
          <p:cNvPr id="17" name="组合 16"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GrpSpPr/>
          <p:nvPr/>
        </p:nvGrpSpPr>
        <p:grpSpPr>
          <a:xfrm>
            <a:off x="70315" y="113788"/>
            <a:ext cx="1891633" cy="1891633"/>
            <a:chOff x="831765" y="1948847"/>
            <a:chExt cx="1891633" cy="1891633"/>
          </a:xfrm>
        </p:grpSpPr>
        <p:grpSp>
          <p:nvGrpSpPr>
            <p:cNvPr id="18" name="组合 17"/>
            <p:cNvGrpSpPr/>
            <p:nvPr/>
          </p:nvGrpSpPr>
          <p:grpSpPr>
            <a:xfrm>
              <a:off x="831765" y="1948847"/>
              <a:ext cx="1891633" cy="1891633"/>
              <a:chOff x="1375509" y="1976984"/>
              <a:chExt cx="2018000" cy="2018000"/>
            </a:xfrm>
          </p:grpSpPr>
          <p:sp>
            <p:nvSpPr>
              <p:cNvPr id="21" name="椭圆 20" descr="e7d195523061f1c0deeec63e560781cfd59afb0ea006f2a87ABB68BF51EA6619813959095094C18C62A12F549504892A4AAA8C1554C6663626E05CA27F281A14E6983772AFC3FB97135759321DEA3D709AACD122C08E6ED1C77BAD4A88EF4CD28A80260D8F97957F436F83C1F553EF0169027D0DBFA7A77088E1513DBDFC101C4B4DFF310B01A5021663E46B6BC2AAB5"/>
              <p:cNvSpPr>
                <a:spLocks noChangeAspect="1"/>
              </p:cNvSpPr>
              <p:nvPr/>
            </p:nvSpPr>
            <p:spPr>
              <a:xfrm>
                <a:off x="1375509" y="1976984"/>
                <a:ext cx="2018000" cy="2018000"/>
              </a:xfrm>
              <a:prstGeom prst="ellipse">
                <a:avLst/>
              </a:prstGeom>
              <a:gradFill>
                <a:gsLst>
                  <a:gs pos="0">
                    <a:schemeClr val="bg1"/>
                  </a:gs>
                  <a:gs pos="100000">
                    <a:srgbClr val="C7C7C7"/>
                  </a:gs>
                </a:gsLst>
                <a:lin ang="13200000" scaled="0"/>
              </a:gradFill>
              <a:ln w="22225">
                <a:solidFill>
                  <a:schemeClr val="bg1"/>
                </a:solidFill>
              </a:ln>
              <a:effectLst>
                <a:outerShdw blurRad="393700" dist="1270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2" name="任意多边形 16"/>
              <p:cNvSpPr/>
              <p:nvPr/>
            </p:nvSpPr>
            <p:spPr>
              <a:xfrm rot="5400000">
                <a:off x="1220020" y="2637800"/>
                <a:ext cx="1007034" cy="694933"/>
              </a:xfrm>
              <a:custGeom>
                <a:avLst/>
                <a:gdLst>
                  <a:gd name="connsiteX0" fmla="*/ 0 w 1007034"/>
                  <a:gd name="connsiteY0" fmla="*/ 555348 h 694933"/>
                  <a:gd name="connsiteX1" fmla="*/ 322102 w 1007034"/>
                  <a:gd name="connsiteY1" fmla="*/ 0 h 694933"/>
                  <a:gd name="connsiteX2" fmla="*/ 392164 w 1007034"/>
                  <a:gd name="connsiteY2" fmla="*/ 21748 h 694933"/>
                  <a:gd name="connsiteX3" fmla="*/ 503517 w 1007034"/>
                  <a:gd name="connsiteY3" fmla="*/ 32974 h 694933"/>
                  <a:gd name="connsiteX4" fmla="*/ 614869 w 1007034"/>
                  <a:gd name="connsiteY4" fmla="*/ 21748 h 694933"/>
                  <a:gd name="connsiteX5" fmla="*/ 684932 w 1007034"/>
                  <a:gd name="connsiteY5" fmla="*/ 0 h 694933"/>
                  <a:gd name="connsiteX6" fmla="*/ 1007034 w 1007034"/>
                  <a:gd name="connsiteY6" fmla="*/ 555347 h 694933"/>
                  <a:gd name="connsiteX7" fmla="*/ 895766 w 1007034"/>
                  <a:gd name="connsiteY7" fmla="*/ 615742 h 694933"/>
                  <a:gd name="connsiteX8" fmla="*/ 503516 w 1007034"/>
                  <a:gd name="connsiteY8" fmla="*/ 694933 h 694933"/>
                  <a:gd name="connsiteX9" fmla="*/ 111266 w 1007034"/>
                  <a:gd name="connsiteY9" fmla="*/ 615742 h 694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07034" h="694933">
                    <a:moveTo>
                      <a:pt x="0" y="555348"/>
                    </a:moveTo>
                    <a:lnTo>
                      <a:pt x="322102" y="0"/>
                    </a:lnTo>
                    <a:lnTo>
                      <a:pt x="392164" y="21748"/>
                    </a:lnTo>
                    <a:cubicBezTo>
                      <a:pt x="428132" y="29108"/>
                      <a:pt x="465373" y="32974"/>
                      <a:pt x="503517" y="32974"/>
                    </a:cubicBezTo>
                    <a:cubicBezTo>
                      <a:pt x="541660" y="32974"/>
                      <a:pt x="578901" y="29108"/>
                      <a:pt x="614869" y="21748"/>
                    </a:cubicBezTo>
                    <a:lnTo>
                      <a:pt x="684932" y="0"/>
                    </a:lnTo>
                    <a:lnTo>
                      <a:pt x="1007034" y="555347"/>
                    </a:lnTo>
                    <a:lnTo>
                      <a:pt x="895766" y="615742"/>
                    </a:lnTo>
                    <a:cubicBezTo>
                      <a:pt x="775204" y="666735"/>
                      <a:pt x="642653" y="694933"/>
                      <a:pt x="503516" y="694933"/>
                    </a:cubicBezTo>
                    <a:cubicBezTo>
                      <a:pt x="364379" y="694933"/>
                      <a:pt x="231828" y="666735"/>
                      <a:pt x="111266" y="615742"/>
                    </a:cubicBezTo>
                    <a:close/>
                  </a:path>
                </a:pathLst>
              </a:custGeom>
              <a:solidFill>
                <a:srgbClr val="365B7C"/>
              </a:solidFill>
              <a:ln>
                <a:noFill/>
              </a:ln>
              <a:effectLst>
                <a:innerShdw blurRad="63500" dist="381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20" name="Freeform 48"/>
            <p:cNvSpPr>
              <a:spLocks noEditPoints="1"/>
            </p:cNvSpPr>
            <p:nvPr/>
          </p:nvSpPr>
          <p:spPr bwMode="auto">
            <a:xfrm>
              <a:off x="1822373" y="2622634"/>
              <a:ext cx="490056" cy="469081"/>
            </a:xfrm>
            <a:custGeom>
              <a:avLst/>
              <a:gdLst>
                <a:gd name="T0" fmla="*/ 419 w 628"/>
                <a:gd name="T1" fmla="*/ 232 h 600"/>
                <a:gd name="T2" fmla="*/ 411 w 628"/>
                <a:gd name="T3" fmla="*/ 249 h 600"/>
                <a:gd name="T4" fmla="*/ 408 w 628"/>
                <a:gd name="T5" fmla="*/ 261 h 600"/>
                <a:gd name="T6" fmla="*/ 409 w 628"/>
                <a:gd name="T7" fmla="*/ 283 h 600"/>
                <a:gd name="T8" fmla="*/ 417 w 628"/>
                <a:gd name="T9" fmla="*/ 304 h 600"/>
                <a:gd name="T10" fmla="*/ 424 w 628"/>
                <a:gd name="T11" fmla="*/ 315 h 600"/>
                <a:gd name="T12" fmla="*/ 441 w 628"/>
                <a:gd name="T13" fmla="*/ 330 h 600"/>
                <a:gd name="T14" fmla="*/ 453 w 628"/>
                <a:gd name="T15" fmla="*/ 335 h 600"/>
                <a:gd name="T16" fmla="*/ 478 w 628"/>
                <a:gd name="T17" fmla="*/ 200 h 600"/>
                <a:gd name="T18" fmla="*/ 449 w 628"/>
                <a:gd name="T19" fmla="*/ 206 h 600"/>
                <a:gd name="T20" fmla="*/ 433 w 628"/>
                <a:gd name="T21" fmla="*/ 216 h 600"/>
                <a:gd name="T22" fmla="*/ 425 w 628"/>
                <a:gd name="T23" fmla="*/ 224 h 600"/>
                <a:gd name="T24" fmla="*/ 384 w 628"/>
                <a:gd name="T25" fmla="*/ 70 h 600"/>
                <a:gd name="T26" fmla="*/ 314 w 628"/>
                <a:gd name="T27" fmla="*/ 140 h 600"/>
                <a:gd name="T28" fmla="*/ 379 w 628"/>
                <a:gd name="T29" fmla="*/ 283 h 600"/>
                <a:gd name="T30" fmla="*/ 379 w 628"/>
                <a:gd name="T31" fmla="*/ 254 h 600"/>
                <a:gd name="T32" fmla="*/ 359 w 628"/>
                <a:gd name="T33" fmla="*/ 154 h 600"/>
                <a:gd name="T34" fmla="*/ 250 w 628"/>
                <a:gd name="T35" fmla="*/ 270 h 600"/>
                <a:gd name="T36" fmla="*/ 314 w 628"/>
                <a:gd name="T37" fmla="*/ 396 h 600"/>
                <a:gd name="T38" fmla="*/ 282 w 628"/>
                <a:gd name="T39" fmla="*/ 400 h 600"/>
                <a:gd name="T40" fmla="*/ 267 w 628"/>
                <a:gd name="T41" fmla="*/ 382 h 600"/>
                <a:gd name="T42" fmla="*/ 257 w 628"/>
                <a:gd name="T43" fmla="*/ 374 h 600"/>
                <a:gd name="T44" fmla="*/ 214 w 628"/>
                <a:gd name="T45" fmla="*/ 356 h 600"/>
                <a:gd name="T46" fmla="*/ 195 w 628"/>
                <a:gd name="T47" fmla="*/ 354 h 600"/>
                <a:gd name="T48" fmla="*/ 0 w 628"/>
                <a:gd name="T49" fmla="*/ 600 h 600"/>
                <a:gd name="T50" fmla="*/ 83 w 628"/>
                <a:gd name="T51" fmla="*/ 454 h 600"/>
                <a:gd name="T52" fmla="*/ 216 w 628"/>
                <a:gd name="T53" fmla="*/ 454 h 600"/>
                <a:gd name="T54" fmla="*/ 301 w 628"/>
                <a:gd name="T55" fmla="*/ 600 h 600"/>
                <a:gd name="T56" fmla="*/ 282 w 628"/>
                <a:gd name="T57" fmla="*/ 400 h 600"/>
                <a:gd name="T58" fmla="*/ 433 w 628"/>
                <a:gd name="T59" fmla="*/ 354 h 600"/>
                <a:gd name="T60" fmla="*/ 413 w 628"/>
                <a:gd name="T61" fmla="*/ 356 h 600"/>
                <a:gd name="T62" fmla="*/ 361 w 628"/>
                <a:gd name="T63" fmla="*/ 382 h 600"/>
                <a:gd name="T64" fmla="*/ 353 w 628"/>
                <a:gd name="T65" fmla="*/ 391 h 600"/>
                <a:gd name="T66" fmla="*/ 389 w 628"/>
                <a:gd name="T67" fmla="*/ 600 h 600"/>
                <a:gd name="T68" fmla="*/ 410 w 628"/>
                <a:gd name="T69" fmla="*/ 600 h 600"/>
                <a:gd name="T70" fmla="*/ 564 w 628"/>
                <a:gd name="T71" fmla="*/ 454 h 600"/>
                <a:gd name="T72" fmla="*/ 628 w 628"/>
                <a:gd name="T73" fmla="*/ 460 h 600"/>
                <a:gd name="T74" fmla="*/ 151 w 628"/>
                <a:gd name="T75" fmla="*/ 340 h 600"/>
                <a:gd name="T76" fmla="*/ 186 w 628"/>
                <a:gd name="T77" fmla="*/ 330 h 600"/>
                <a:gd name="T78" fmla="*/ 196 w 628"/>
                <a:gd name="T79" fmla="*/ 323 h 600"/>
                <a:gd name="T80" fmla="*/ 216 w 628"/>
                <a:gd name="T81" fmla="*/ 295 h 600"/>
                <a:gd name="T82" fmla="*/ 219 w 628"/>
                <a:gd name="T83" fmla="*/ 281 h 600"/>
                <a:gd name="T84" fmla="*/ 219 w 628"/>
                <a:gd name="T85" fmla="*/ 258 h 600"/>
                <a:gd name="T86" fmla="*/ 214 w 628"/>
                <a:gd name="T87" fmla="*/ 241 h 600"/>
                <a:gd name="T88" fmla="*/ 208 w 628"/>
                <a:gd name="T89" fmla="*/ 231 h 600"/>
                <a:gd name="T90" fmla="*/ 195 w 628"/>
                <a:gd name="T91" fmla="*/ 217 h 600"/>
                <a:gd name="T92" fmla="*/ 186 w 628"/>
                <a:gd name="T93" fmla="*/ 210 h 600"/>
                <a:gd name="T94" fmla="*/ 151 w 628"/>
                <a:gd name="T95" fmla="*/ 200 h 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28" h="600">
                  <a:moveTo>
                    <a:pt x="425" y="224"/>
                  </a:moveTo>
                  <a:cubicBezTo>
                    <a:pt x="423" y="226"/>
                    <a:pt x="421" y="229"/>
                    <a:pt x="420" y="231"/>
                  </a:cubicBezTo>
                  <a:cubicBezTo>
                    <a:pt x="419" y="231"/>
                    <a:pt x="419" y="232"/>
                    <a:pt x="419" y="232"/>
                  </a:cubicBezTo>
                  <a:cubicBezTo>
                    <a:pt x="418" y="234"/>
                    <a:pt x="416" y="236"/>
                    <a:pt x="415" y="239"/>
                  </a:cubicBezTo>
                  <a:cubicBezTo>
                    <a:pt x="415" y="240"/>
                    <a:pt x="414" y="240"/>
                    <a:pt x="414" y="241"/>
                  </a:cubicBezTo>
                  <a:cubicBezTo>
                    <a:pt x="413" y="244"/>
                    <a:pt x="412" y="246"/>
                    <a:pt x="411" y="249"/>
                  </a:cubicBezTo>
                  <a:cubicBezTo>
                    <a:pt x="411" y="249"/>
                    <a:pt x="411" y="250"/>
                    <a:pt x="411" y="250"/>
                  </a:cubicBezTo>
                  <a:cubicBezTo>
                    <a:pt x="410" y="253"/>
                    <a:pt x="409" y="255"/>
                    <a:pt x="409" y="258"/>
                  </a:cubicBezTo>
                  <a:cubicBezTo>
                    <a:pt x="409" y="259"/>
                    <a:pt x="409" y="260"/>
                    <a:pt x="408" y="261"/>
                  </a:cubicBezTo>
                  <a:cubicBezTo>
                    <a:pt x="408" y="264"/>
                    <a:pt x="408" y="267"/>
                    <a:pt x="408" y="270"/>
                  </a:cubicBezTo>
                  <a:cubicBezTo>
                    <a:pt x="408" y="274"/>
                    <a:pt x="408" y="278"/>
                    <a:pt x="409" y="281"/>
                  </a:cubicBezTo>
                  <a:cubicBezTo>
                    <a:pt x="409" y="282"/>
                    <a:pt x="409" y="283"/>
                    <a:pt x="409" y="283"/>
                  </a:cubicBezTo>
                  <a:cubicBezTo>
                    <a:pt x="410" y="287"/>
                    <a:pt x="411" y="290"/>
                    <a:pt x="412" y="293"/>
                  </a:cubicBezTo>
                  <a:cubicBezTo>
                    <a:pt x="412" y="294"/>
                    <a:pt x="412" y="294"/>
                    <a:pt x="412" y="295"/>
                  </a:cubicBezTo>
                  <a:cubicBezTo>
                    <a:pt x="414" y="298"/>
                    <a:pt x="415" y="301"/>
                    <a:pt x="417" y="304"/>
                  </a:cubicBezTo>
                  <a:cubicBezTo>
                    <a:pt x="417" y="305"/>
                    <a:pt x="417" y="305"/>
                    <a:pt x="418" y="306"/>
                  </a:cubicBezTo>
                  <a:cubicBezTo>
                    <a:pt x="420" y="309"/>
                    <a:pt x="422" y="312"/>
                    <a:pt x="424" y="315"/>
                  </a:cubicBezTo>
                  <a:cubicBezTo>
                    <a:pt x="424" y="315"/>
                    <a:pt x="424" y="315"/>
                    <a:pt x="424" y="315"/>
                  </a:cubicBezTo>
                  <a:cubicBezTo>
                    <a:pt x="427" y="318"/>
                    <a:pt x="429" y="320"/>
                    <a:pt x="432" y="323"/>
                  </a:cubicBezTo>
                  <a:cubicBezTo>
                    <a:pt x="432" y="323"/>
                    <a:pt x="432" y="323"/>
                    <a:pt x="432" y="323"/>
                  </a:cubicBezTo>
                  <a:cubicBezTo>
                    <a:pt x="435" y="326"/>
                    <a:pt x="438" y="328"/>
                    <a:pt x="441" y="330"/>
                  </a:cubicBezTo>
                  <a:cubicBezTo>
                    <a:pt x="442" y="330"/>
                    <a:pt x="442" y="330"/>
                    <a:pt x="442" y="330"/>
                  </a:cubicBezTo>
                  <a:cubicBezTo>
                    <a:pt x="446" y="332"/>
                    <a:pt x="449" y="334"/>
                    <a:pt x="452" y="335"/>
                  </a:cubicBezTo>
                  <a:cubicBezTo>
                    <a:pt x="453" y="335"/>
                    <a:pt x="453" y="335"/>
                    <a:pt x="453" y="335"/>
                  </a:cubicBezTo>
                  <a:cubicBezTo>
                    <a:pt x="461" y="338"/>
                    <a:pt x="469" y="340"/>
                    <a:pt x="478" y="340"/>
                  </a:cubicBezTo>
                  <a:cubicBezTo>
                    <a:pt x="516" y="340"/>
                    <a:pt x="547" y="309"/>
                    <a:pt x="547" y="270"/>
                  </a:cubicBezTo>
                  <a:cubicBezTo>
                    <a:pt x="547" y="231"/>
                    <a:pt x="516" y="200"/>
                    <a:pt x="478" y="200"/>
                  </a:cubicBezTo>
                  <a:cubicBezTo>
                    <a:pt x="468" y="200"/>
                    <a:pt x="458" y="202"/>
                    <a:pt x="450" y="206"/>
                  </a:cubicBezTo>
                  <a:cubicBezTo>
                    <a:pt x="450" y="206"/>
                    <a:pt x="450" y="206"/>
                    <a:pt x="450" y="206"/>
                  </a:cubicBezTo>
                  <a:cubicBezTo>
                    <a:pt x="449" y="206"/>
                    <a:pt x="449" y="206"/>
                    <a:pt x="449" y="206"/>
                  </a:cubicBezTo>
                  <a:cubicBezTo>
                    <a:pt x="446" y="208"/>
                    <a:pt x="444" y="209"/>
                    <a:pt x="442" y="210"/>
                  </a:cubicBezTo>
                  <a:cubicBezTo>
                    <a:pt x="441" y="210"/>
                    <a:pt x="441" y="211"/>
                    <a:pt x="440" y="211"/>
                  </a:cubicBezTo>
                  <a:cubicBezTo>
                    <a:pt x="438" y="213"/>
                    <a:pt x="435" y="215"/>
                    <a:pt x="433" y="216"/>
                  </a:cubicBezTo>
                  <a:cubicBezTo>
                    <a:pt x="433" y="217"/>
                    <a:pt x="432" y="217"/>
                    <a:pt x="432" y="217"/>
                  </a:cubicBezTo>
                  <a:cubicBezTo>
                    <a:pt x="430" y="219"/>
                    <a:pt x="428" y="221"/>
                    <a:pt x="426" y="223"/>
                  </a:cubicBezTo>
                  <a:cubicBezTo>
                    <a:pt x="426" y="223"/>
                    <a:pt x="425" y="224"/>
                    <a:pt x="425" y="224"/>
                  </a:cubicBezTo>
                  <a:close/>
                  <a:moveTo>
                    <a:pt x="314" y="140"/>
                  </a:moveTo>
                  <a:lnTo>
                    <a:pt x="314" y="140"/>
                  </a:lnTo>
                  <a:cubicBezTo>
                    <a:pt x="353" y="140"/>
                    <a:pt x="384" y="108"/>
                    <a:pt x="384" y="70"/>
                  </a:cubicBezTo>
                  <a:cubicBezTo>
                    <a:pt x="384" y="31"/>
                    <a:pt x="353" y="0"/>
                    <a:pt x="314" y="0"/>
                  </a:cubicBezTo>
                  <a:cubicBezTo>
                    <a:pt x="275" y="0"/>
                    <a:pt x="244" y="31"/>
                    <a:pt x="244" y="70"/>
                  </a:cubicBezTo>
                  <a:cubicBezTo>
                    <a:pt x="244" y="108"/>
                    <a:pt x="275" y="140"/>
                    <a:pt x="314" y="140"/>
                  </a:cubicBezTo>
                  <a:close/>
                  <a:moveTo>
                    <a:pt x="379" y="336"/>
                  </a:moveTo>
                  <a:lnTo>
                    <a:pt x="379" y="336"/>
                  </a:lnTo>
                  <a:lnTo>
                    <a:pt x="379" y="283"/>
                  </a:lnTo>
                  <a:cubicBezTo>
                    <a:pt x="379" y="279"/>
                    <a:pt x="378" y="274"/>
                    <a:pt x="378" y="270"/>
                  </a:cubicBezTo>
                  <a:cubicBezTo>
                    <a:pt x="378" y="266"/>
                    <a:pt x="379" y="262"/>
                    <a:pt x="379" y="257"/>
                  </a:cubicBezTo>
                  <a:lnTo>
                    <a:pt x="379" y="254"/>
                  </a:lnTo>
                  <a:lnTo>
                    <a:pt x="380" y="254"/>
                  </a:lnTo>
                  <a:cubicBezTo>
                    <a:pt x="385" y="223"/>
                    <a:pt x="404" y="197"/>
                    <a:pt x="431" y="183"/>
                  </a:cubicBezTo>
                  <a:cubicBezTo>
                    <a:pt x="412" y="165"/>
                    <a:pt x="387" y="154"/>
                    <a:pt x="359" y="154"/>
                  </a:cubicBezTo>
                  <a:lnTo>
                    <a:pt x="269" y="154"/>
                  </a:lnTo>
                  <a:cubicBezTo>
                    <a:pt x="241" y="154"/>
                    <a:pt x="216" y="165"/>
                    <a:pt x="197" y="183"/>
                  </a:cubicBezTo>
                  <a:cubicBezTo>
                    <a:pt x="228" y="199"/>
                    <a:pt x="250" y="232"/>
                    <a:pt x="250" y="270"/>
                  </a:cubicBezTo>
                  <a:cubicBezTo>
                    <a:pt x="250" y="278"/>
                    <a:pt x="249" y="285"/>
                    <a:pt x="247" y="293"/>
                  </a:cubicBezTo>
                  <a:lnTo>
                    <a:pt x="247" y="335"/>
                  </a:lnTo>
                  <a:cubicBezTo>
                    <a:pt x="276" y="347"/>
                    <a:pt x="299" y="369"/>
                    <a:pt x="314" y="396"/>
                  </a:cubicBezTo>
                  <a:cubicBezTo>
                    <a:pt x="328" y="369"/>
                    <a:pt x="352" y="348"/>
                    <a:pt x="379" y="336"/>
                  </a:cubicBezTo>
                  <a:close/>
                  <a:moveTo>
                    <a:pt x="282" y="400"/>
                  </a:moveTo>
                  <a:lnTo>
                    <a:pt x="282" y="400"/>
                  </a:lnTo>
                  <a:cubicBezTo>
                    <a:pt x="280" y="397"/>
                    <a:pt x="278" y="394"/>
                    <a:pt x="275" y="391"/>
                  </a:cubicBezTo>
                  <a:cubicBezTo>
                    <a:pt x="275" y="390"/>
                    <a:pt x="274" y="390"/>
                    <a:pt x="274" y="390"/>
                  </a:cubicBezTo>
                  <a:cubicBezTo>
                    <a:pt x="272" y="387"/>
                    <a:pt x="270" y="385"/>
                    <a:pt x="267" y="382"/>
                  </a:cubicBezTo>
                  <a:cubicBezTo>
                    <a:pt x="267" y="382"/>
                    <a:pt x="266" y="382"/>
                    <a:pt x="266" y="381"/>
                  </a:cubicBezTo>
                  <a:cubicBezTo>
                    <a:pt x="263" y="379"/>
                    <a:pt x="261" y="377"/>
                    <a:pt x="258" y="375"/>
                  </a:cubicBezTo>
                  <a:cubicBezTo>
                    <a:pt x="257" y="374"/>
                    <a:pt x="257" y="374"/>
                    <a:pt x="257" y="374"/>
                  </a:cubicBezTo>
                  <a:cubicBezTo>
                    <a:pt x="247" y="367"/>
                    <a:pt x="237" y="362"/>
                    <a:pt x="225" y="359"/>
                  </a:cubicBezTo>
                  <a:cubicBezTo>
                    <a:pt x="223" y="358"/>
                    <a:pt x="220" y="357"/>
                    <a:pt x="218" y="357"/>
                  </a:cubicBezTo>
                  <a:cubicBezTo>
                    <a:pt x="217" y="356"/>
                    <a:pt x="215" y="356"/>
                    <a:pt x="214" y="356"/>
                  </a:cubicBezTo>
                  <a:cubicBezTo>
                    <a:pt x="212" y="356"/>
                    <a:pt x="210" y="355"/>
                    <a:pt x="208" y="355"/>
                  </a:cubicBezTo>
                  <a:cubicBezTo>
                    <a:pt x="207" y="355"/>
                    <a:pt x="206" y="355"/>
                    <a:pt x="205" y="355"/>
                  </a:cubicBezTo>
                  <a:cubicBezTo>
                    <a:pt x="202" y="354"/>
                    <a:pt x="199" y="354"/>
                    <a:pt x="195" y="354"/>
                  </a:cubicBezTo>
                  <a:lnTo>
                    <a:pt x="105" y="354"/>
                  </a:lnTo>
                  <a:cubicBezTo>
                    <a:pt x="47" y="354"/>
                    <a:pt x="0" y="401"/>
                    <a:pt x="0" y="460"/>
                  </a:cubicBezTo>
                  <a:lnTo>
                    <a:pt x="0" y="600"/>
                  </a:lnTo>
                  <a:lnTo>
                    <a:pt x="62" y="600"/>
                  </a:lnTo>
                  <a:lnTo>
                    <a:pt x="62" y="454"/>
                  </a:lnTo>
                  <a:lnTo>
                    <a:pt x="83" y="454"/>
                  </a:lnTo>
                  <a:lnTo>
                    <a:pt x="83" y="600"/>
                  </a:lnTo>
                  <a:lnTo>
                    <a:pt x="216" y="600"/>
                  </a:lnTo>
                  <a:lnTo>
                    <a:pt x="216" y="454"/>
                  </a:lnTo>
                  <a:lnTo>
                    <a:pt x="237" y="454"/>
                  </a:lnTo>
                  <a:lnTo>
                    <a:pt x="237" y="600"/>
                  </a:lnTo>
                  <a:lnTo>
                    <a:pt x="301" y="600"/>
                  </a:lnTo>
                  <a:lnTo>
                    <a:pt x="301" y="460"/>
                  </a:lnTo>
                  <a:cubicBezTo>
                    <a:pt x="301" y="437"/>
                    <a:pt x="294" y="417"/>
                    <a:pt x="282" y="400"/>
                  </a:cubicBezTo>
                  <a:cubicBezTo>
                    <a:pt x="282" y="400"/>
                    <a:pt x="282" y="400"/>
                    <a:pt x="282" y="400"/>
                  </a:cubicBezTo>
                  <a:close/>
                  <a:moveTo>
                    <a:pt x="523" y="354"/>
                  </a:moveTo>
                  <a:lnTo>
                    <a:pt x="523" y="354"/>
                  </a:lnTo>
                  <a:lnTo>
                    <a:pt x="433" y="354"/>
                  </a:lnTo>
                  <a:cubicBezTo>
                    <a:pt x="429" y="354"/>
                    <a:pt x="426" y="354"/>
                    <a:pt x="423" y="355"/>
                  </a:cubicBezTo>
                  <a:cubicBezTo>
                    <a:pt x="422" y="355"/>
                    <a:pt x="421" y="355"/>
                    <a:pt x="420" y="355"/>
                  </a:cubicBezTo>
                  <a:cubicBezTo>
                    <a:pt x="418" y="355"/>
                    <a:pt x="415" y="356"/>
                    <a:pt x="413" y="356"/>
                  </a:cubicBezTo>
                  <a:cubicBezTo>
                    <a:pt x="412" y="356"/>
                    <a:pt x="411" y="356"/>
                    <a:pt x="410" y="357"/>
                  </a:cubicBezTo>
                  <a:cubicBezTo>
                    <a:pt x="408" y="357"/>
                    <a:pt x="405" y="358"/>
                    <a:pt x="403" y="358"/>
                  </a:cubicBezTo>
                  <a:cubicBezTo>
                    <a:pt x="387" y="363"/>
                    <a:pt x="373" y="371"/>
                    <a:pt x="361" y="382"/>
                  </a:cubicBezTo>
                  <a:cubicBezTo>
                    <a:pt x="361" y="382"/>
                    <a:pt x="361" y="382"/>
                    <a:pt x="361" y="383"/>
                  </a:cubicBezTo>
                  <a:cubicBezTo>
                    <a:pt x="358" y="385"/>
                    <a:pt x="356" y="388"/>
                    <a:pt x="353" y="390"/>
                  </a:cubicBezTo>
                  <a:cubicBezTo>
                    <a:pt x="353" y="390"/>
                    <a:pt x="353" y="391"/>
                    <a:pt x="353" y="391"/>
                  </a:cubicBezTo>
                  <a:cubicBezTo>
                    <a:pt x="337" y="409"/>
                    <a:pt x="327" y="433"/>
                    <a:pt x="327" y="460"/>
                  </a:cubicBezTo>
                  <a:lnTo>
                    <a:pt x="327" y="600"/>
                  </a:lnTo>
                  <a:lnTo>
                    <a:pt x="389" y="600"/>
                  </a:lnTo>
                  <a:lnTo>
                    <a:pt x="389" y="454"/>
                  </a:lnTo>
                  <a:lnTo>
                    <a:pt x="410" y="454"/>
                  </a:lnTo>
                  <a:lnTo>
                    <a:pt x="410" y="600"/>
                  </a:lnTo>
                  <a:lnTo>
                    <a:pt x="543" y="600"/>
                  </a:lnTo>
                  <a:lnTo>
                    <a:pt x="543" y="454"/>
                  </a:lnTo>
                  <a:lnTo>
                    <a:pt x="564" y="454"/>
                  </a:lnTo>
                  <a:lnTo>
                    <a:pt x="564" y="600"/>
                  </a:lnTo>
                  <a:lnTo>
                    <a:pt x="628" y="600"/>
                  </a:lnTo>
                  <a:lnTo>
                    <a:pt x="628" y="460"/>
                  </a:lnTo>
                  <a:cubicBezTo>
                    <a:pt x="628" y="401"/>
                    <a:pt x="581" y="354"/>
                    <a:pt x="523" y="354"/>
                  </a:cubicBezTo>
                  <a:close/>
                  <a:moveTo>
                    <a:pt x="151" y="340"/>
                  </a:moveTo>
                  <a:lnTo>
                    <a:pt x="151" y="340"/>
                  </a:lnTo>
                  <a:cubicBezTo>
                    <a:pt x="159" y="340"/>
                    <a:pt x="167" y="338"/>
                    <a:pt x="175" y="335"/>
                  </a:cubicBezTo>
                  <a:cubicBezTo>
                    <a:pt x="175" y="335"/>
                    <a:pt x="175" y="335"/>
                    <a:pt x="176" y="335"/>
                  </a:cubicBezTo>
                  <a:cubicBezTo>
                    <a:pt x="179" y="334"/>
                    <a:pt x="183" y="332"/>
                    <a:pt x="186" y="330"/>
                  </a:cubicBezTo>
                  <a:cubicBezTo>
                    <a:pt x="186" y="330"/>
                    <a:pt x="186" y="330"/>
                    <a:pt x="186" y="330"/>
                  </a:cubicBezTo>
                  <a:cubicBezTo>
                    <a:pt x="190" y="328"/>
                    <a:pt x="193" y="326"/>
                    <a:pt x="196" y="323"/>
                  </a:cubicBezTo>
                  <a:cubicBezTo>
                    <a:pt x="196" y="323"/>
                    <a:pt x="196" y="323"/>
                    <a:pt x="196" y="323"/>
                  </a:cubicBezTo>
                  <a:cubicBezTo>
                    <a:pt x="202" y="318"/>
                    <a:pt x="206" y="312"/>
                    <a:pt x="210" y="306"/>
                  </a:cubicBezTo>
                  <a:cubicBezTo>
                    <a:pt x="211" y="305"/>
                    <a:pt x="211" y="305"/>
                    <a:pt x="211" y="304"/>
                  </a:cubicBezTo>
                  <a:cubicBezTo>
                    <a:pt x="213" y="301"/>
                    <a:pt x="214" y="298"/>
                    <a:pt x="216" y="295"/>
                  </a:cubicBezTo>
                  <a:cubicBezTo>
                    <a:pt x="216" y="294"/>
                    <a:pt x="216" y="294"/>
                    <a:pt x="216" y="293"/>
                  </a:cubicBezTo>
                  <a:cubicBezTo>
                    <a:pt x="217" y="290"/>
                    <a:pt x="218" y="287"/>
                    <a:pt x="219" y="283"/>
                  </a:cubicBezTo>
                  <a:cubicBezTo>
                    <a:pt x="219" y="282"/>
                    <a:pt x="219" y="282"/>
                    <a:pt x="219" y="281"/>
                  </a:cubicBezTo>
                  <a:cubicBezTo>
                    <a:pt x="220" y="278"/>
                    <a:pt x="220" y="274"/>
                    <a:pt x="220" y="270"/>
                  </a:cubicBezTo>
                  <a:cubicBezTo>
                    <a:pt x="220" y="267"/>
                    <a:pt x="220" y="264"/>
                    <a:pt x="220" y="261"/>
                  </a:cubicBezTo>
                  <a:cubicBezTo>
                    <a:pt x="219" y="260"/>
                    <a:pt x="219" y="259"/>
                    <a:pt x="219" y="258"/>
                  </a:cubicBezTo>
                  <a:cubicBezTo>
                    <a:pt x="219" y="255"/>
                    <a:pt x="218" y="252"/>
                    <a:pt x="217" y="250"/>
                  </a:cubicBezTo>
                  <a:cubicBezTo>
                    <a:pt x="217" y="249"/>
                    <a:pt x="217" y="249"/>
                    <a:pt x="217" y="249"/>
                  </a:cubicBezTo>
                  <a:cubicBezTo>
                    <a:pt x="216" y="246"/>
                    <a:pt x="215" y="244"/>
                    <a:pt x="214" y="241"/>
                  </a:cubicBezTo>
                  <a:cubicBezTo>
                    <a:pt x="214" y="240"/>
                    <a:pt x="213" y="240"/>
                    <a:pt x="213" y="239"/>
                  </a:cubicBezTo>
                  <a:cubicBezTo>
                    <a:pt x="212" y="236"/>
                    <a:pt x="210" y="234"/>
                    <a:pt x="209" y="231"/>
                  </a:cubicBezTo>
                  <a:lnTo>
                    <a:pt x="208" y="231"/>
                  </a:lnTo>
                  <a:cubicBezTo>
                    <a:pt x="207" y="229"/>
                    <a:pt x="205" y="226"/>
                    <a:pt x="203" y="224"/>
                  </a:cubicBezTo>
                  <a:cubicBezTo>
                    <a:pt x="203" y="224"/>
                    <a:pt x="202" y="223"/>
                    <a:pt x="202" y="223"/>
                  </a:cubicBezTo>
                  <a:cubicBezTo>
                    <a:pt x="200" y="221"/>
                    <a:pt x="198" y="219"/>
                    <a:pt x="195" y="217"/>
                  </a:cubicBezTo>
                  <a:cubicBezTo>
                    <a:pt x="195" y="217"/>
                    <a:pt x="195" y="217"/>
                    <a:pt x="195" y="216"/>
                  </a:cubicBezTo>
                  <a:cubicBezTo>
                    <a:pt x="193" y="215"/>
                    <a:pt x="190" y="213"/>
                    <a:pt x="188" y="211"/>
                  </a:cubicBezTo>
                  <a:cubicBezTo>
                    <a:pt x="187" y="211"/>
                    <a:pt x="187" y="210"/>
                    <a:pt x="186" y="210"/>
                  </a:cubicBezTo>
                  <a:cubicBezTo>
                    <a:pt x="184" y="209"/>
                    <a:pt x="181" y="207"/>
                    <a:pt x="179" y="206"/>
                  </a:cubicBezTo>
                  <a:cubicBezTo>
                    <a:pt x="179" y="206"/>
                    <a:pt x="178" y="206"/>
                    <a:pt x="178" y="206"/>
                  </a:cubicBezTo>
                  <a:cubicBezTo>
                    <a:pt x="170" y="202"/>
                    <a:pt x="160" y="200"/>
                    <a:pt x="151" y="200"/>
                  </a:cubicBezTo>
                  <a:cubicBezTo>
                    <a:pt x="112" y="200"/>
                    <a:pt x="81" y="231"/>
                    <a:pt x="81" y="270"/>
                  </a:cubicBezTo>
                  <a:cubicBezTo>
                    <a:pt x="81" y="309"/>
                    <a:pt x="112" y="340"/>
                    <a:pt x="151" y="340"/>
                  </a:cubicBezTo>
                  <a:close/>
                </a:path>
              </a:pathLst>
            </a:custGeom>
            <a:solidFill>
              <a:srgbClr val="365B7C"/>
            </a:solidFill>
            <a:ln>
              <a:noFill/>
            </a:ln>
          </p:spPr>
          <p:txBody>
            <a:bodyPr vert="horz" wrap="square" lIns="91440" tIns="45720" rIns="91440" bIns="45720" numCol="1" anchor="t" anchorCtr="0" compatLnSpc="1"/>
            <a:lstStyle/>
            <a:p>
              <a:endParaRPr lang="zh-CN" altLang="en-US">
                <a:solidFill>
                  <a:schemeClr val="accent2"/>
                </a:solidFill>
              </a:endParaRPr>
            </a:p>
          </p:txBody>
        </p:sp>
      </p:grpSp>
    </p:spTree>
    <p:extLst>
      <p:ext uri="{BB962C8B-B14F-4D97-AF65-F5344CB8AC3E}">
        <p14:creationId xmlns:p14="http://schemas.microsoft.com/office/powerpoint/2010/main" val="1356519614"/>
      </p:ext>
    </p:extLst>
  </p:cSld>
  <p:clrMapOvr>
    <a:masterClrMapping/>
  </p:clrMapOvr>
  <p:transition>
    <p:newsflash/>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5" presetClass="entr" presetSubtype="0" fill="hold" nodeType="withEffect">
                                  <p:stCondLst>
                                    <p:cond delay="250"/>
                                  </p:stCondLst>
                                  <p:childTnLst>
                                    <p:set>
                                      <p:cBhvr>
                                        <p:cTn id="6" dur="1" fill="hold">
                                          <p:stCondLst>
                                            <p:cond delay="0"/>
                                          </p:stCondLst>
                                        </p:cTn>
                                        <p:tgtEl>
                                          <p:spTgt spid="17"/>
                                        </p:tgtEl>
                                        <p:attrNameLst>
                                          <p:attrName>style.visibility</p:attrName>
                                        </p:attrNameLst>
                                      </p:cBhvr>
                                      <p:to>
                                        <p:strVal val="visible"/>
                                      </p:to>
                                    </p:set>
                                    <p:anim calcmode="lin" valueType="num">
                                      <p:cBhvr>
                                        <p:cTn id="7" dur="500" decel="50000" fill="hold">
                                          <p:stCondLst>
                                            <p:cond delay="0"/>
                                          </p:stCondLst>
                                        </p:cTn>
                                        <p:tgtEl>
                                          <p:spTgt spid="17"/>
                                        </p:tgtEl>
                                        <p:attrNameLst>
                                          <p:attrName>style.rotation</p:attrName>
                                        </p:attrNameLst>
                                      </p:cBhvr>
                                      <p:tavLst>
                                        <p:tav tm="0">
                                          <p:val>
                                            <p:fltVal val="-90"/>
                                          </p:val>
                                        </p:tav>
                                        <p:tav tm="100000">
                                          <p:val>
                                            <p:fltVal val="0"/>
                                          </p:val>
                                        </p:tav>
                                      </p:tavLst>
                                    </p:anim>
                                    <p:anim calcmode="lin" valueType="num">
                                      <p:cBhvr>
                                        <p:cTn id="8" dur="500" decel="50000" fill="hold">
                                          <p:stCondLst>
                                            <p:cond delay="0"/>
                                          </p:stCondLst>
                                        </p:cTn>
                                        <p:tgtEl>
                                          <p:spTgt spid="17"/>
                                        </p:tgtEl>
                                        <p:attrNameLst>
                                          <p:attrName>ppt_w</p:attrName>
                                        </p:attrNameLst>
                                      </p:cBhvr>
                                      <p:tavLst>
                                        <p:tav tm="0">
                                          <p:val>
                                            <p:strVal val="#ppt_w"/>
                                          </p:val>
                                        </p:tav>
                                        <p:tav tm="100000">
                                          <p:val>
                                            <p:strVal val="#ppt_w*.05"/>
                                          </p:val>
                                        </p:tav>
                                      </p:tavLst>
                                    </p:anim>
                                    <p:anim calcmode="lin" valueType="num">
                                      <p:cBhvr>
                                        <p:cTn id="9" dur="500" accel="50000" fill="hold">
                                          <p:stCondLst>
                                            <p:cond delay="500"/>
                                          </p:stCondLst>
                                        </p:cTn>
                                        <p:tgtEl>
                                          <p:spTgt spid="17"/>
                                        </p:tgtEl>
                                        <p:attrNameLst>
                                          <p:attrName>ppt_w</p:attrName>
                                        </p:attrNameLst>
                                      </p:cBhvr>
                                      <p:tavLst>
                                        <p:tav tm="0">
                                          <p:val>
                                            <p:strVal val="#ppt_w*.05"/>
                                          </p:val>
                                        </p:tav>
                                        <p:tav tm="100000">
                                          <p:val>
                                            <p:strVal val="#ppt_w"/>
                                          </p:val>
                                        </p:tav>
                                      </p:tavLst>
                                    </p:anim>
                                    <p:anim calcmode="lin" valueType="num">
                                      <p:cBhvr>
                                        <p:cTn id="10" dur="1000" fill="hold"/>
                                        <p:tgtEl>
                                          <p:spTgt spid="17"/>
                                        </p:tgtEl>
                                        <p:attrNameLst>
                                          <p:attrName>ppt_h</p:attrName>
                                        </p:attrNameLst>
                                      </p:cBhvr>
                                      <p:tavLst>
                                        <p:tav tm="0">
                                          <p:val>
                                            <p:strVal val="#ppt_h"/>
                                          </p:val>
                                        </p:tav>
                                        <p:tav tm="100000">
                                          <p:val>
                                            <p:strVal val="#ppt_h"/>
                                          </p:val>
                                        </p:tav>
                                      </p:tavLst>
                                    </p:anim>
                                    <p:anim calcmode="lin" valueType="num">
                                      <p:cBhvr>
                                        <p:cTn id="11" dur="500" decel="50000" fill="hold">
                                          <p:stCondLst>
                                            <p:cond delay="0"/>
                                          </p:stCondLst>
                                        </p:cTn>
                                        <p:tgtEl>
                                          <p:spTgt spid="17"/>
                                        </p:tgtEl>
                                        <p:attrNameLst>
                                          <p:attrName>ppt_x</p:attrName>
                                        </p:attrNameLst>
                                      </p:cBhvr>
                                      <p:tavLst>
                                        <p:tav tm="0">
                                          <p:val>
                                            <p:strVal val="#ppt_x+.4"/>
                                          </p:val>
                                        </p:tav>
                                        <p:tav tm="100000">
                                          <p:val>
                                            <p:strVal val="#ppt_x"/>
                                          </p:val>
                                        </p:tav>
                                      </p:tavLst>
                                    </p:anim>
                                    <p:anim calcmode="lin" valueType="num">
                                      <p:cBhvr>
                                        <p:cTn id="12" dur="500" decel="50000" fill="hold">
                                          <p:stCondLst>
                                            <p:cond delay="0"/>
                                          </p:stCondLst>
                                        </p:cTn>
                                        <p:tgtEl>
                                          <p:spTgt spid="17"/>
                                        </p:tgtEl>
                                        <p:attrNameLst>
                                          <p:attrName>ppt_y</p:attrName>
                                        </p:attrNameLst>
                                      </p:cBhvr>
                                      <p:tavLst>
                                        <p:tav tm="0">
                                          <p:val>
                                            <p:strVal val="#ppt_y-.2"/>
                                          </p:val>
                                        </p:tav>
                                        <p:tav tm="100000">
                                          <p:val>
                                            <p:strVal val="#ppt_y+.1"/>
                                          </p:val>
                                        </p:tav>
                                      </p:tavLst>
                                    </p:anim>
                                    <p:anim calcmode="lin" valueType="num">
                                      <p:cBhvr>
                                        <p:cTn id="13" dur="500" accel="50000" fill="hold">
                                          <p:stCondLst>
                                            <p:cond delay="500"/>
                                          </p:stCondLst>
                                        </p:cTn>
                                        <p:tgtEl>
                                          <p:spTgt spid="17"/>
                                        </p:tgtEl>
                                        <p:attrNameLst>
                                          <p:attrName>ppt_y</p:attrName>
                                        </p:attrNameLst>
                                      </p:cBhvr>
                                      <p:tavLst>
                                        <p:tav tm="0">
                                          <p:val>
                                            <p:strVal val="#ppt_y+.1"/>
                                          </p:val>
                                        </p:tav>
                                        <p:tav tm="100000">
                                          <p:val>
                                            <p:strVal val="#ppt_y"/>
                                          </p:val>
                                        </p:tav>
                                      </p:tavLst>
                                    </p:anim>
                                    <p:animEffect transition="in" filter="fade">
                                      <p:cBhvr>
                                        <p:cTn id="14" dur="1000" decel="50000">
                                          <p:stCondLst>
                                            <p:cond delay="0"/>
                                          </p:stCondLst>
                                        </p:cTn>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6085" name="al1.jp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rot="21360000">
            <a:off x="680720" y="263525"/>
            <a:ext cx="1507490" cy="145478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3" name="矩形 22"/>
          <p:cNvSpPr/>
          <p:nvPr/>
        </p:nvSpPr>
        <p:spPr>
          <a:xfrm>
            <a:off x="2237740" y="878840"/>
            <a:ext cx="2174875" cy="470535"/>
          </a:xfrm>
          <a:prstGeom prst="rect">
            <a:avLst/>
          </a:prstGeom>
          <a:solidFill>
            <a:srgbClr val="F779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800" b="1" dirty="0">
                <a:latin typeface="楷体" panose="02010609060101010101" pitchFamily="49" charset="-122"/>
                <a:ea typeface="楷体" panose="02010609060101010101" pitchFamily="49" charset="-122"/>
                <a:cs typeface="+mn-ea"/>
                <a:sym typeface="+mn-lt"/>
              </a:rPr>
              <a:t>小提示</a:t>
            </a:r>
          </a:p>
        </p:txBody>
      </p:sp>
      <p:sp>
        <p:nvSpPr>
          <p:cNvPr id="46082" name="Rectangle 3"/>
          <p:cNvSpPr>
            <a:spLocks noGrp="1" noChangeArrowheads="1"/>
          </p:cNvSpPr>
          <p:nvPr/>
        </p:nvSpPr>
        <p:spPr>
          <a:xfrm>
            <a:off x="1365250" y="1430655"/>
            <a:ext cx="10588625" cy="4282440"/>
          </a:xfrm>
          <a:prstGeom prst="rect">
            <a:avLst/>
          </a:prstGeom>
        </p:spPr>
        <p:txBody>
          <a:bodyPr vert="horz" lIns="91440" tIns="45720" rIns="91440" bIns="45720" rtlCol="0" anchor="ctr">
            <a:noAutofit/>
          </a:bodyPr>
          <a:lstStyle>
            <a:lvl1pPr marL="228600" indent="-228600" algn="l" defTabSz="914400" rtl="0" eaLnBrk="1" latinLnBrk="0" hangingPunct="1">
              <a:lnSpc>
                <a:spcPct val="120000"/>
              </a:lnSpc>
              <a:spcBef>
                <a:spcPts val="1000"/>
              </a:spcBef>
              <a:buClr>
                <a:schemeClr val="accent1"/>
              </a:buClr>
              <a:buSzPct val="110000"/>
              <a:buFont typeface="Wingdings" panose="05000000000000000000" pitchFamily="2" charset="2"/>
              <a:buChar char="§"/>
              <a:defRPr sz="1800" kern="1200">
                <a:solidFill>
                  <a:schemeClr val="tx1"/>
                </a:solidFill>
                <a:effectLst/>
                <a:latin typeface="+mn-lt"/>
                <a:ea typeface="+mn-ea"/>
                <a:cs typeface="+mn-cs"/>
              </a:defRPr>
            </a:lvl1pPr>
            <a:lvl2pPr marL="685800" indent="-228600" algn="l" defTabSz="914400" rtl="0" eaLnBrk="1" latinLnBrk="0" hangingPunct="1">
              <a:lnSpc>
                <a:spcPct val="120000"/>
              </a:lnSpc>
              <a:spcBef>
                <a:spcPts val="500"/>
              </a:spcBef>
              <a:buClr>
                <a:schemeClr val="accent1"/>
              </a:buClr>
              <a:buSzPct val="110000"/>
              <a:buFont typeface="Wingdings" panose="05000000000000000000" pitchFamily="2" charset="2"/>
              <a:buChar char="§"/>
              <a:defRPr sz="1600" kern="1200">
                <a:solidFill>
                  <a:schemeClr val="tx1"/>
                </a:solidFill>
                <a:effectLst/>
                <a:latin typeface="+mn-lt"/>
                <a:ea typeface="+mn-ea"/>
                <a:cs typeface="+mn-cs"/>
              </a:defRPr>
            </a:lvl2pPr>
            <a:lvl3pPr marL="1143000" indent="-228600" algn="l" defTabSz="914400" rtl="0" eaLnBrk="1" latinLnBrk="0" hangingPunct="1">
              <a:lnSpc>
                <a:spcPct val="120000"/>
              </a:lnSpc>
              <a:spcBef>
                <a:spcPts val="500"/>
              </a:spcBef>
              <a:buClr>
                <a:schemeClr val="accent1"/>
              </a:buClr>
              <a:buSzPct val="110000"/>
              <a:buFont typeface="Wingdings" panose="05000000000000000000" pitchFamily="2" charset="2"/>
              <a:buChar char="§"/>
              <a:defRPr sz="1400" kern="1200">
                <a:solidFill>
                  <a:schemeClr val="tx1"/>
                </a:solidFill>
                <a:effectLst/>
                <a:latin typeface="+mn-lt"/>
                <a:ea typeface="+mn-ea"/>
                <a:cs typeface="+mn-cs"/>
              </a:defRPr>
            </a:lvl3pPr>
            <a:lvl4pPr marL="1600200" indent="-228600" algn="l" defTabSz="914400" rtl="0" eaLnBrk="1" latinLnBrk="0" hangingPunct="1">
              <a:lnSpc>
                <a:spcPct val="120000"/>
              </a:lnSpc>
              <a:spcBef>
                <a:spcPts val="500"/>
              </a:spcBef>
              <a:buClr>
                <a:schemeClr val="accent1"/>
              </a:buClr>
              <a:buSzPct val="110000"/>
              <a:buFont typeface="Wingdings" panose="05000000000000000000" pitchFamily="2" charset="2"/>
              <a:buChar char="§"/>
              <a:defRPr sz="1200" kern="1200">
                <a:solidFill>
                  <a:schemeClr val="tx1"/>
                </a:solidFill>
                <a:effectLst/>
                <a:latin typeface="+mn-lt"/>
                <a:ea typeface="+mn-ea"/>
                <a:cs typeface="+mn-cs"/>
              </a:defRPr>
            </a:lvl4pPr>
            <a:lvl5pPr marL="2057400" indent="-228600" algn="l" defTabSz="914400" rtl="0" eaLnBrk="1" latinLnBrk="0" hangingPunct="1">
              <a:lnSpc>
                <a:spcPct val="120000"/>
              </a:lnSpc>
              <a:spcBef>
                <a:spcPts val="500"/>
              </a:spcBef>
              <a:buClr>
                <a:schemeClr val="accent1"/>
              </a:buClr>
              <a:buSzPct val="110000"/>
              <a:buFont typeface="Wingdings" panose="05000000000000000000" pitchFamily="2" charset="2"/>
              <a:buChar char="§"/>
              <a:defRPr sz="1200" kern="1200">
                <a:solidFill>
                  <a:schemeClr val="tx1"/>
                </a:solidFill>
                <a:effectLst/>
                <a:latin typeface="+mn-lt"/>
                <a:ea typeface="+mn-ea"/>
                <a:cs typeface="+mn-cs"/>
              </a:defRPr>
            </a:lvl5pPr>
            <a:lvl6pPr marL="2514600" indent="-228600" algn="l" defTabSz="914400" rtl="0" eaLnBrk="1" latinLnBrk="0" hangingPunct="1">
              <a:lnSpc>
                <a:spcPct val="120000"/>
              </a:lnSpc>
              <a:spcBef>
                <a:spcPts val="500"/>
              </a:spcBef>
              <a:buClr>
                <a:schemeClr val="accent1"/>
              </a:buClr>
              <a:buSzPct val="110000"/>
              <a:buFont typeface="Wingdings" panose="05000000000000000000" pitchFamily="2" charset="2"/>
              <a:buChar char="§"/>
              <a:defRPr sz="1200" kern="1200">
                <a:solidFill>
                  <a:schemeClr val="tx1"/>
                </a:solidFill>
                <a:effectLst/>
                <a:latin typeface="+mn-lt"/>
                <a:ea typeface="+mn-ea"/>
                <a:cs typeface="+mn-cs"/>
              </a:defRPr>
            </a:lvl6pPr>
            <a:lvl7pPr marL="2971800" indent="-228600" algn="l" defTabSz="914400" rtl="0" eaLnBrk="1" latinLnBrk="0" hangingPunct="1">
              <a:lnSpc>
                <a:spcPct val="120000"/>
              </a:lnSpc>
              <a:spcBef>
                <a:spcPts val="500"/>
              </a:spcBef>
              <a:buClr>
                <a:schemeClr val="accent1"/>
              </a:buClr>
              <a:buSzPct val="110000"/>
              <a:buFont typeface="Wingdings" panose="05000000000000000000" pitchFamily="2" charset="2"/>
              <a:buChar char="§"/>
              <a:defRPr sz="1200" kern="1200">
                <a:solidFill>
                  <a:schemeClr val="tx1"/>
                </a:solidFill>
                <a:effectLst/>
                <a:latin typeface="+mn-lt"/>
                <a:ea typeface="+mn-ea"/>
                <a:cs typeface="+mn-cs"/>
              </a:defRPr>
            </a:lvl7pPr>
            <a:lvl8pPr marL="3429000" indent="-228600" algn="l" defTabSz="914400" rtl="0" eaLnBrk="1" latinLnBrk="0" hangingPunct="1">
              <a:lnSpc>
                <a:spcPct val="120000"/>
              </a:lnSpc>
              <a:spcBef>
                <a:spcPts val="500"/>
              </a:spcBef>
              <a:buClr>
                <a:schemeClr val="accent1"/>
              </a:buClr>
              <a:buSzPct val="110000"/>
              <a:buFont typeface="Wingdings" panose="05000000000000000000" pitchFamily="2" charset="2"/>
              <a:buChar char="§"/>
              <a:defRPr sz="1200" kern="1200">
                <a:solidFill>
                  <a:schemeClr val="tx1"/>
                </a:solidFill>
                <a:effectLst/>
                <a:latin typeface="+mn-lt"/>
                <a:ea typeface="+mn-ea"/>
                <a:cs typeface="+mn-cs"/>
              </a:defRPr>
            </a:lvl8pPr>
            <a:lvl9pPr marL="3886200" indent="-228600" algn="l" defTabSz="914400" rtl="0" eaLnBrk="1" latinLnBrk="0" hangingPunct="1">
              <a:lnSpc>
                <a:spcPct val="120000"/>
              </a:lnSpc>
              <a:spcBef>
                <a:spcPts val="500"/>
              </a:spcBef>
              <a:buClr>
                <a:schemeClr val="accent1"/>
              </a:buClr>
              <a:buSzPct val="110000"/>
              <a:buFont typeface="Wingdings" panose="05000000000000000000" pitchFamily="2" charset="2"/>
              <a:buChar char="§"/>
              <a:defRPr sz="1200" kern="1200">
                <a:solidFill>
                  <a:schemeClr val="tx1"/>
                </a:solidFill>
                <a:effectLst/>
                <a:latin typeface="+mn-lt"/>
                <a:ea typeface="+mn-ea"/>
                <a:cs typeface="+mn-cs"/>
              </a:defRPr>
            </a:lvl9pPr>
          </a:lstStyle>
          <a:p>
            <a:pPr eaLnBrk="1" hangingPunct="1"/>
            <a:r>
              <a:rPr lang="zh-CN" altLang="en-US" sz="2400" dirty="0">
                <a:solidFill>
                  <a:srgbClr val="365B7C"/>
                </a:solidFill>
                <a:latin typeface="楷体" panose="02010609060101010101" pitchFamily="49" charset="-122"/>
                <a:ea typeface="楷体" panose="02010609060101010101" pitchFamily="49" charset="-122"/>
                <a:cs typeface="楷体" panose="02010609060101010101" pitchFamily="49" charset="-122"/>
              </a:rPr>
              <a:t>随着信息化技术的快速发展</a:t>
            </a:r>
            <a:r>
              <a:rPr lang="en-US" altLang="zh-CN" sz="2400" dirty="0">
                <a:solidFill>
                  <a:srgbClr val="365B7C"/>
                </a:solidFill>
                <a:latin typeface="楷体" panose="02010609060101010101" pitchFamily="49" charset="-122"/>
                <a:ea typeface="楷体" panose="02010609060101010101" pitchFamily="49" charset="-122"/>
                <a:cs typeface="楷体" panose="02010609060101010101" pitchFamily="49" charset="-122"/>
              </a:rPr>
              <a:t>,</a:t>
            </a:r>
            <a:r>
              <a:rPr lang="zh-CN" altLang="en-US" sz="2400" dirty="0">
                <a:solidFill>
                  <a:srgbClr val="365B7C"/>
                </a:solidFill>
                <a:latin typeface="楷体" panose="02010609060101010101" pitchFamily="49" charset="-122"/>
                <a:ea typeface="楷体" panose="02010609060101010101" pitchFamily="49" charset="-122"/>
                <a:cs typeface="楷体" panose="02010609060101010101" pitchFamily="49" charset="-122"/>
              </a:rPr>
              <a:t>传统的招聘工作与互联网结合得更加紧密</a:t>
            </a:r>
            <a:r>
              <a:rPr lang="en-US" altLang="zh-CN" sz="2400" dirty="0">
                <a:solidFill>
                  <a:srgbClr val="365B7C"/>
                </a:solidFill>
                <a:latin typeface="楷体" panose="02010609060101010101" pitchFamily="49" charset="-122"/>
                <a:ea typeface="楷体" panose="02010609060101010101" pitchFamily="49" charset="-122"/>
                <a:cs typeface="楷体" panose="02010609060101010101" pitchFamily="49" charset="-122"/>
              </a:rPr>
              <a:t>,</a:t>
            </a:r>
            <a:r>
              <a:rPr lang="zh-CN" altLang="en-US" sz="2400" dirty="0">
                <a:solidFill>
                  <a:srgbClr val="365B7C"/>
                </a:solidFill>
                <a:latin typeface="楷体" panose="02010609060101010101" pitchFamily="49" charset="-122"/>
                <a:ea typeface="楷体" panose="02010609060101010101" pitchFamily="49" charset="-122"/>
                <a:cs typeface="楷体" panose="02010609060101010101" pitchFamily="49" charset="-122"/>
              </a:rPr>
              <a:t>使招聘渠 </a:t>
            </a:r>
          </a:p>
          <a:p>
            <a:pPr eaLnBrk="1" hangingPunct="1"/>
            <a:r>
              <a:rPr lang="zh-CN" altLang="en-US" sz="2400" dirty="0">
                <a:solidFill>
                  <a:srgbClr val="365B7C"/>
                </a:solidFill>
                <a:latin typeface="楷体" panose="02010609060101010101" pitchFamily="49" charset="-122"/>
                <a:ea typeface="楷体" panose="02010609060101010101" pitchFamily="49" charset="-122"/>
                <a:cs typeface="楷体" panose="02010609060101010101" pitchFamily="49" charset="-122"/>
              </a:rPr>
              <a:t>道更为多样化</a:t>
            </a:r>
            <a:r>
              <a:rPr lang="en-US" altLang="zh-CN" sz="2400" dirty="0">
                <a:solidFill>
                  <a:srgbClr val="365B7C"/>
                </a:solidFill>
                <a:latin typeface="楷体" panose="02010609060101010101" pitchFamily="49" charset="-122"/>
                <a:ea typeface="楷体" panose="02010609060101010101" pitchFamily="49" charset="-122"/>
                <a:cs typeface="楷体" panose="02010609060101010101" pitchFamily="49" charset="-122"/>
              </a:rPr>
              <a:t>,</a:t>
            </a:r>
            <a:r>
              <a:rPr lang="zh-CN" altLang="en-US" sz="2400" dirty="0">
                <a:solidFill>
                  <a:srgbClr val="365B7C"/>
                </a:solidFill>
                <a:latin typeface="楷体" panose="02010609060101010101" pitchFamily="49" charset="-122"/>
                <a:ea typeface="楷体" panose="02010609060101010101" pitchFamily="49" charset="-122"/>
                <a:cs typeface="楷体" panose="02010609060101010101" pitchFamily="49" charset="-122"/>
              </a:rPr>
              <a:t>招聘效率更高。</a:t>
            </a:r>
            <a:r>
              <a:rPr lang="en-US" altLang="zh-CN" sz="2400" dirty="0">
                <a:solidFill>
                  <a:srgbClr val="365B7C"/>
                </a:solidFill>
                <a:latin typeface="楷体" panose="02010609060101010101" pitchFamily="49" charset="-122"/>
                <a:ea typeface="楷体" panose="02010609060101010101" pitchFamily="49" charset="-122"/>
                <a:cs typeface="楷体" panose="02010609060101010101" pitchFamily="49" charset="-122"/>
              </a:rPr>
              <a:t>SNS</a:t>
            </a:r>
            <a:r>
              <a:rPr lang="zh-CN" altLang="en-US" sz="2400" dirty="0">
                <a:solidFill>
                  <a:srgbClr val="365B7C"/>
                </a:solidFill>
                <a:latin typeface="楷体" panose="02010609060101010101" pitchFamily="49" charset="-122"/>
                <a:ea typeface="楷体" panose="02010609060101010101" pitchFamily="49" charset="-122"/>
                <a:cs typeface="楷体" panose="02010609060101010101" pitchFamily="49" charset="-122"/>
              </a:rPr>
              <a:t>、</a:t>
            </a:r>
            <a:r>
              <a:rPr lang="en-US" altLang="zh-CN" sz="2400" dirty="0">
                <a:solidFill>
                  <a:srgbClr val="365B7C"/>
                </a:solidFill>
                <a:latin typeface="楷体" panose="02010609060101010101" pitchFamily="49" charset="-122"/>
                <a:ea typeface="楷体" panose="02010609060101010101" pitchFamily="49" charset="-122"/>
                <a:cs typeface="楷体" panose="02010609060101010101" pitchFamily="49" charset="-122"/>
              </a:rPr>
              <a:t>BBS</a:t>
            </a:r>
            <a:r>
              <a:rPr lang="zh-CN" altLang="en-US" sz="2400" dirty="0">
                <a:solidFill>
                  <a:srgbClr val="365B7C"/>
                </a:solidFill>
                <a:latin typeface="楷体" panose="02010609060101010101" pitchFamily="49" charset="-122"/>
                <a:ea typeface="楷体" panose="02010609060101010101" pitchFamily="49" charset="-122"/>
                <a:cs typeface="楷体" panose="02010609060101010101" pitchFamily="49" charset="-122"/>
              </a:rPr>
              <a:t>、</a:t>
            </a:r>
            <a:r>
              <a:rPr lang="en-US" altLang="zh-CN" sz="2400" dirty="0">
                <a:solidFill>
                  <a:srgbClr val="365B7C"/>
                </a:solidFill>
                <a:latin typeface="楷体" panose="02010609060101010101" pitchFamily="49" charset="-122"/>
                <a:ea typeface="楷体" panose="02010609060101010101" pitchFamily="49" charset="-122"/>
                <a:cs typeface="楷体" panose="02010609060101010101" pitchFamily="49" charset="-122"/>
              </a:rPr>
              <a:t>Blog......</a:t>
            </a:r>
            <a:r>
              <a:rPr lang="zh-CN" altLang="en-US" sz="2400" dirty="0">
                <a:solidFill>
                  <a:srgbClr val="365B7C"/>
                </a:solidFill>
                <a:latin typeface="楷体" panose="02010609060101010101" pitchFamily="49" charset="-122"/>
                <a:ea typeface="楷体" panose="02010609060101010101" pitchFamily="49" charset="-122"/>
                <a:cs typeface="楷体" panose="02010609060101010101" pitchFamily="49" charset="-122"/>
              </a:rPr>
              <a:t>这些互联网流行的媒介已经进入 我 们 的 视 野 </a:t>
            </a:r>
            <a:r>
              <a:rPr lang="en-US" altLang="zh-CN" sz="2400" dirty="0">
                <a:solidFill>
                  <a:srgbClr val="365B7C"/>
                </a:solidFill>
                <a:latin typeface="楷体" panose="02010609060101010101" pitchFamily="49" charset="-122"/>
                <a:ea typeface="楷体" panose="02010609060101010101" pitchFamily="49" charset="-122"/>
                <a:cs typeface="楷体" panose="02010609060101010101" pitchFamily="49" charset="-122"/>
              </a:rPr>
              <a:t>, </a:t>
            </a:r>
            <a:r>
              <a:rPr lang="zh-CN" altLang="en-US" sz="2400" dirty="0">
                <a:solidFill>
                  <a:srgbClr val="365B7C"/>
                </a:solidFill>
                <a:latin typeface="楷体" panose="02010609060101010101" pitchFamily="49" charset="-122"/>
                <a:ea typeface="楷体" panose="02010609060101010101" pitchFamily="49" charset="-122"/>
                <a:cs typeface="楷体" panose="02010609060101010101" pitchFamily="49" charset="-122"/>
              </a:rPr>
              <a:t>并 逐 步 成 为 招 聘 人 员 的 新 途 径 。</a:t>
            </a:r>
            <a:r>
              <a:rPr lang="en-US" altLang="zh-CN" sz="2400" dirty="0">
                <a:solidFill>
                  <a:srgbClr val="365B7C"/>
                </a:solidFill>
                <a:latin typeface="楷体" panose="02010609060101010101" pitchFamily="49" charset="-122"/>
                <a:ea typeface="楷体" panose="02010609060101010101" pitchFamily="49" charset="-122"/>
                <a:cs typeface="楷体" panose="02010609060101010101" pitchFamily="49" charset="-122"/>
              </a:rPr>
              <a:t>SNS, </a:t>
            </a:r>
            <a:r>
              <a:rPr lang="zh-CN" altLang="en-US" sz="2400" dirty="0">
                <a:solidFill>
                  <a:srgbClr val="365B7C"/>
                </a:solidFill>
                <a:latin typeface="楷体" panose="02010609060101010101" pitchFamily="49" charset="-122"/>
                <a:ea typeface="楷体" panose="02010609060101010101" pitchFamily="49" charset="-122"/>
                <a:cs typeface="楷体" panose="02010609060101010101" pitchFamily="49" charset="-122"/>
              </a:rPr>
              <a:t>全 称 </a:t>
            </a:r>
            <a:r>
              <a:rPr lang="en-US" altLang="zh-CN" sz="2400" dirty="0">
                <a:solidFill>
                  <a:srgbClr val="365B7C"/>
                </a:solidFill>
                <a:latin typeface="楷体" panose="02010609060101010101" pitchFamily="49" charset="-122"/>
                <a:ea typeface="楷体" panose="02010609060101010101" pitchFamily="49" charset="-122"/>
                <a:cs typeface="楷体" panose="02010609060101010101" pitchFamily="49" charset="-122"/>
              </a:rPr>
              <a:t>Social</a:t>
            </a:r>
            <a:r>
              <a:rPr lang="zh-CN" altLang="en-US" sz="2400" dirty="0">
                <a:solidFill>
                  <a:srgbClr val="365B7C"/>
                </a:solidFill>
                <a:latin typeface="楷体" panose="02010609060101010101" pitchFamily="49" charset="-122"/>
                <a:ea typeface="楷体" panose="02010609060101010101" pitchFamily="49" charset="-122"/>
                <a:cs typeface="楷体" panose="02010609060101010101" pitchFamily="49" charset="-122"/>
              </a:rPr>
              <a:t> </a:t>
            </a:r>
            <a:r>
              <a:rPr lang="en-US" altLang="zh-CN" sz="2400" dirty="0">
                <a:solidFill>
                  <a:srgbClr val="365B7C"/>
                </a:solidFill>
                <a:latin typeface="楷体" panose="02010609060101010101" pitchFamily="49" charset="-122"/>
                <a:ea typeface="楷体" panose="02010609060101010101" pitchFamily="49" charset="-122"/>
                <a:cs typeface="楷体" panose="02010609060101010101" pitchFamily="49" charset="-122"/>
              </a:rPr>
              <a:t>Networking</a:t>
            </a:r>
            <a:r>
              <a:rPr lang="zh-CN" altLang="en-US" sz="2400" dirty="0">
                <a:solidFill>
                  <a:srgbClr val="365B7C"/>
                </a:solidFill>
                <a:latin typeface="楷体" panose="02010609060101010101" pitchFamily="49" charset="-122"/>
                <a:ea typeface="楷体" panose="02010609060101010101" pitchFamily="49" charset="-122"/>
                <a:cs typeface="楷体" panose="02010609060101010101" pitchFamily="49" charset="-122"/>
              </a:rPr>
              <a:t> </a:t>
            </a:r>
            <a:r>
              <a:rPr lang="en-US" altLang="zh-CN" sz="2400" dirty="0">
                <a:solidFill>
                  <a:srgbClr val="365B7C"/>
                </a:solidFill>
                <a:latin typeface="楷体" panose="02010609060101010101" pitchFamily="49" charset="-122"/>
                <a:ea typeface="楷体" panose="02010609060101010101" pitchFamily="49" charset="-122"/>
                <a:cs typeface="楷体" panose="02010609060101010101" pitchFamily="49" charset="-122"/>
              </a:rPr>
              <a:t>Services, </a:t>
            </a:r>
            <a:r>
              <a:rPr lang="zh-CN" altLang="en-US" sz="2400" dirty="0">
                <a:solidFill>
                  <a:srgbClr val="365B7C"/>
                </a:solidFill>
                <a:latin typeface="楷体" panose="02010609060101010101" pitchFamily="49" charset="-122"/>
                <a:ea typeface="楷体" panose="02010609060101010101" pitchFamily="49" charset="-122"/>
                <a:cs typeface="楷体" panose="02010609060101010101" pitchFamily="49" charset="-122"/>
              </a:rPr>
              <a:t>即社会性网络服务</a:t>
            </a:r>
            <a:r>
              <a:rPr lang="en-US" altLang="zh-CN" sz="2400" dirty="0">
                <a:solidFill>
                  <a:srgbClr val="365B7C"/>
                </a:solidFill>
                <a:latin typeface="楷体" panose="02010609060101010101" pitchFamily="49" charset="-122"/>
                <a:ea typeface="楷体" panose="02010609060101010101" pitchFamily="49" charset="-122"/>
                <a:cs typeface="楷体" panose="02010609060101010101" pitchFamily="49" charset="-122"/>
              </a:rPr>
              <a:t>,</a:t>
            </a:r>
            <a:r>
              <a:rPr lang="zh-CN" altLang="en-US" sz="2400" dirty="0">
                <a:solidFill>
                  <a:srgbClr val="365B7C"/>
                </a:solidFill>
                <a:latin typeface="楷体" panose="02010609060101010101" pitchFamily="49" charset="-122"/>
                <a:ea typeface="楷体" panose="02010609060101010101" pitchFamily="49" charset="-122"/>
                <a:cs typeface="楷体" panose="02010609060101010101" pitchFamily="49" charset="-122"/>
              </a:rPr>
              <a:t>是指帮助人们建立社会性网络的互联网应用服务</a:t>
            </a:r>
          </a:p>
          <a:p>
            <a:pPr eaLnBrk="1" hangingPunct="1"/>
            <a:endParaRPr lang="zh-CN" altLang="en-US" sz="2400" dirty="0">
              <a:solidFill>
                <a:srgbClr val="365B7C"/>
              </a:solidFill>
              <a:latin typeface="楷体" panose="02010609060101010101" pitchFamily="49" charset="-122"/>
              <a:ea typeface="楷体" panose="02010609060101010101" pitchFamily="49" charset="-122"/>
              <a:cs typeface="楷体" panose="02010609060101010101" pitchFamily="49" charset="-122"/>
            </a:endParaRPr>
          </a:p>
        </p:txBody>
      </p:sp>
      <p:sp>
        <p:nvSpPr>
          <p:cNvPr id="47106" name="内容占位符 2"/>
          <p:cNvSpPr>
            <a:spLocks noGrp="1" noChangeArrowheads="1"/>
          </p:cNvSpPr>
          <p:nvPr/>
        </p:nvSpPr>
        <p:spPr>
          <a:xfrm>
            <a:off x="1364615" y="5215255"/>
            <a:ext cx="10513695" cy="1152525"/>
          </a:xfrm>
          <a:prstGeom prst="rect">
            <a:avLst/>
          </a:prstGeom>
        </p:spPr>
        <p:txBody>
          <a:bodyPr vert="horz" lIns="91440" tIns="45720" rIns="91440" bIns="45720" rtlCol="0" anchor="ctr">
            <a:noAutofit/>
          </a:bodyPr>
          <a:lstStyle>
            <a:lvl1pPr marL="228600" indent="-228600" algn="l" defTabSz="914400" rtl="0" eaLnBrk="1" latinLnBrk="0" hangingPunct="1">
              <a:lnSpc>
                <a:spcPct val="120000"/>
              </a:lnSpc>
              <a:spcBef>
                <a:spcPts val="1000"/>
              </a:spcBef>
              <a:buClr>
                <a:schemeClr val="accent1"/>
              </a:buClr>
              <a:buSzPct val="110000"/>
              <a:buFont typeface="Wingdings" panose="05000000000000000000" pitchFamily="2" charset="2"/>
              <a:buChar char="§"/>
              <a:defRPr sz="1800" kern="1200">
                <a:solidFill>
                  <a:schemeClr val="tx1"/>
                </a:solidFill>
                <a:effectLst/>
                <a:latin typeface="+mn-lt"/>
                <a:ea typeface="+mn-ea"/>
                <a:cs typeface="+mn-cs"/>
              </a:defRPr>
            </a:lvl1pPr>
            <a:lvl2pPr marL="685800" indent="-228600" algn="l" defTabSz="914400" rtl="0" eaLnBrk="1" latinLnBrk="0" hangingPunct="1">
              <a:lnSpc>
                <a:spcPct val="120000"/>
              </a:lnSpc>
              <a:spcBef>
                <a:spcPts val="500"/>
              </a:spcBef>
              <a:buClr>
                <a:schemeClr val="accent1"/>
              </a:buClr>
              <a:buSzPct val="110000"/>
              <a:buFont typeface="Wingdings" panose="05000000000000000000" pitchFamily="2" charset="2"/>
              <a:buChar char="§"/>
              <a:defRPr sz="1600" kern="1200">
                <a:solidFill>
                  <a:schemeClr val="tx1"/>
                </a:solidFill>
                <a:effectLst/>
                <a:latin typeface="+mn-lt"/>
                <a:ea typeface="+mn-ea"/>
                <a:cs typeface="+mn-cs"/>
              </a:defRPr>
            </a:lvl2pPr>
            <a:lvl3pPr marL="1143000" indent="-228600" algn="l" defTabSz="914400" rtl="0" eaLnBrk="1" latinLnBrk="0" hangingPunct="1">
              <a:lnSpc>
                <a:spcPct val="120000"/>
              </a:lnSpc>
              <a:spcBef>
                <a:spcPts val="500"/>
              </a:spcBef>
              <a:buClr>
                <a:schemeClr val="accent1"/>
              </a:buClr>
              <a:buSzPct val="110000"/>
              <a:buFont typeface="Wingdings" panose="05000000000000000000" pitchFamily="2" charset="2"/>
              <a:buChar char="§"/>
              <a:defRPr sz="1400" kern="1200">
                <a:solidFill>
                  <a:schemeClr val="tx1"/>
                </a:solidFill>
                <a:effectLst/>
                <a:latin typeface="+mn-lt"/>
                <a:ea typeface="+mn-ea"/>
                <a:cs typeface="+mn-cs"/>
              </a:defRPr>
            </a:lvl3pPr>
            <a:lvl4pPr marL="1600200" indent="-228600" algn="l" defTabSz="914400" rtl="0" eaLnBrk="1" latinLnBrk="0" hangingPunct="1">
              <a:lnSpc>
                <a:spcPct val="120000"/>
              </a:lnSpc>
              <a:spcBef>
                <a:spcPts val="500"/>
              </a:spcBef>
              <a:buClr>
                <a:schemeClr val="accent1"/>
              </a:buClr>
              <a:buSzPct val="110000"/>
              <a:buFont typeface="Wingdings" panose="05000000000000000000" pitchFamily="2" charset="2"/>
              <a:buChar char="§"/>
              <a:defRPr sz="1200" kern="1200">
                <a:solidFill>
                  <a:schemeClr val="tx1"/>
                </a:solidFill>
                <a:effectLst/>
                <a:latin typeface="+mn-lt"/>
                <a:ea typeface="+mn-ea"/>
                <a:cs typeface="+mn-cs"/>
              </a:defRPr>
            </a:lvl4pPr>
            <a:lvl5pPr marL="2057400" indent="-228600" algn="l" defTabSz="914400" rtl="0" eaLnBrk="1" latinLnBrk="0" hangingPunct="1">
              <a:lnSpc>
                <a:spcPct val="120000"/>
              </a:lnSpc>
              <a:spcBef>
                <a:spcPts val="500"/>
              </a:spcBef>
              <a:buClr>
                <a:schemeClr val="accent1"/>
              </a:buClr>
              <a:buSzPct val="110000"/>
              <a:buFont typeface="Wingdings" panose="05000000000000000000" pitchFamily="2" charset="2"/>
              <a:buChar char="§"/>
              <a:defRPr sz="1200" kern="1200">
                <a:solidFill>
                  <a:schemeClr val="tx1"/>
                </a:solidFill>
                <a:effectLst/>
                <a:latin typeface="+mn-lt"/>
                <a:ea typeface="+mn-ea"/>
                <a:cs typeface="+mn-cs"/>
              </a:defRPr>
            </a:lvl5pPr>
            <a:lvl6pPr marL="2514600" indent="-228600" algn="l" defTabSz="914400" rtl="0" eaLnBrk="1" latinLnBrk="0" hangingPunct="1">
              <a:lnSpc>
                <a:spcPct val="120000"/>
              </a:lnSpc>
              <a:spcBef>
                <a:spcPts val="500"/>
              </a:spcBef>
              <a:buClr>
                <a:schemeClr val="accent1"/>
              </a:buClr>
              <a:buSzPct val="110000"/>
              <a:buFont typeface="Wingdings" panose="05000000000000000000" pitchFamily="2" charset="2"/>
              <a:buChar char="§"/>
              <a:defRPr sz="1200" kern="1200">
                <a:solidFill>
                  <a:schemeClr val="tx1"/>
                </a:solidFill>
                <a:effectLst/>
                <a:latin typeface="+mn-lt"/>
                <a:ea typeface="+mn-ea"/>
                <a:cs typeface="+mn-cs"/>
              </a:defRPr>
            </a:lvl6pPr>
            <a:lvl7pPr marL="2971800" indent="-228600" algn="l" defTabSz="914400" rtl="0" eaLnBrk="1" latinLnBrk="0" hangingPunct="1">
              <a:lnSpc>
                <a:spcPct val="120000"/>
              </a:lnSpc>
              <a:spcBef>
                <a:spcPts val="500"/>
              </a:spcBef>
              <a:buClr>
                <a:schemeClr val="accent1"/>
              </a:buClr>
              <a:buSzPct val="110000"/>
              <a:buFont typeface="Wingdings" panose="05000000000000000000" pitchFamily="2" charset="2"/>
              <a:buChar char="§"/>
              <a:defRPr sz="1200" kern="1200">
                <a:solidFill>
                  <a:schemeClr val="tx1"/>
                </a:solidFill>
                <a:effectLst/>
                <a:latin typeface="+mn-lt"/>
                <a:ea typeface="+mn-ea"/>
                <a:cs typeface="+mn-cs"/>
              </a:defRPr>
            </a:lvl7pPr>
            <a:lvl8pPr marL="3429000" indent="-228600" algn="l" defTabSz="914400" rtl="0" eaLnBrk="1" latinLnBrk="0" hangingPunct="1">
              <a:lnSpc>
                <a:spcPct val="120000"/>
              </a:lnSpc>
              <a:spcBef>
                <a:spcPts val="500"/>
              </a:spcBef>
              <a:buClr>
                <a:schemeClr val="accent1"/>
              </a:buClr>
              <a:buSzPct val="110000"/>
              <a:buFont typeface="Wingdings" panose="05000000000000000000" pitchFamily="2" charset="2"/>
              <a:buChar char="§"/>
              <a:defRPr sz="1200" kern="1200">
                <a:solidFill>
                  <a:schemeClr val="tx1"/>
                </a:solidFill>
                <a:effectLst/>
                <a:latin typeface="+mn-lt"/>
                <a:ea typeface="+mn-ea"/>
                <a:cs typeface="+mn-cs"/>
              </a:defRPr>
            </a:lvl8pPr>
            <a:lvl9pPr marL="3886200" indent="-228600" algn="l" defTabSz="914400" rtl="0" eaLnBrk="1" latinLnBrk="0" hangingPunct="1">
              <a:lnSpc>
                <a:spcPct val="120000"/>
              </a:lnSpc>
              <a:spcBef>
                <a:spcPts val="500"/>
              </a:spcBef>
              <a:buClr>
                <a:schemeClr val="accent1"/>
              </a:buClr>
              <a:buSzPct val="110000"/>
              <a:buFont typeface="Wingdings" panose="05000000000000000000" pitchFamily="2" charset="2"/>
              <a:buChar char="§"/>
              <a:defRPr sz="1200" kern="1200">
                <a:solidFill>
                  <a:schemeClr val="tx1"/>
                </a:solidFill>
                <a:effectLst/>
                <a:latin typeface="+mn-lt"/>
                <a:ea typeface="+mn-ea"/>
                <a:cs typeface="+mn-cs"/>
              </a:defRPr>
            </a:lvl9pPr>
          </a:lstStyle>
          <a:p>
            <a:pPr eaLnBrk="1" hangingPunct="1"/>
            <a:r>
              <a:rPr lang="zh-CN" altLang="en-US" sz="2300">
                <a:solidFill>
                  <a:srgbClr val="365B7C"/>
                </a:solidFill>
                <a:latin typeface="楷体" panose="02010609060101010101" pitchFamily="49" charset="-122"/>
                <a:ea typeface="楷体" panose="02010609060101010101" pitchFamily="49" charset="-122"/>
                <a:cs typeface="楷体" panose="02010609060101010101" pitchFamily="49" charset="-122"/>
              </a:rPr>
              <a:t>如人人网 </a:t>
            </a:r>
            <a:r>
              <a:rPr lang="en-US" altLang="zh-CN" sz="2300">
                <a:solidFill>
                  <a:srgbClr val="365B7C"/>
                </a:solidFill>
                <a:latin typeface="楷体" panose="02010609060101010101" pitchFamily="49" charset="-122"/>
                <a:ea typeface="楷体" panose="02010609060101010101" pitchFamily="49" charset="-122"/>
                <a:cs typeface="楷体" panose="02010609060101010101" pitchFamily="49" charset="-122"/>
              </a:rPr>
              <a:t>(</a:t>
            </a:r>
            <a:r>
              <a:rPr lang="zh-CN" altLang="en-US" sz="2300">
                <a:solidFill>
                  <a:srgbClr val="365B7C"/>
                </a:solidFill>
                <a:latin typeface="楷体" panose="02010609060101010101" pitchFamily="49" charset="-122"/>
                <a:ea typeface="楷体" panose="02010609060101010101" pitchFamily="49" charset="-122"/>
                <a:cs typeface="楷体" panose="02010609060101010101" pitchFamily="49" charset="-122"/>
              </a:rPr>
              <a:t>校内网</a:t>
            </a:r>
            <a:r>
              <a:rPr lang="en-US" altLang="zh-CN" sz="2300">
                <a:solidFill>
                  <a:srgbClr val="365B7C"/>
                </a:solidFill>
                <a:latin typeface="楷体" panose="02010609060101010101" pitchFamily="49" charset="-122"/>
                <a:ea typeface="楷体" panose="02010609060101010101" pitchFamily="49" charset="-122"/>
                <a:cs typeface="楷体" panose="02010609060101010101" pitchFamily="49" charset="-122"/>
              </a:rPr>
              <a:t>)</a:t>
            </a:r>
            <a:r>
              <a:rPr lang="zh-CN" altLang="en-US" sz="2300">
                <a:solidFill>
                  <a:srgbClr val="365B7C"/>
                </a:solidFill>
                <a:latin typeface="楷体" panose="02010609060101010101" pitchFamily="49" charset="-122"/>
                <a:ea typeface="楷体" panose="02010609060101010101" pitchFamily="49" charset="-122"/>
                <a:cs typeface="楷体" panose="02010609060101010101" pitchFamily="49" charset="-122"/>
              </a:rPr>
              <a:t>、开心网、天际网、</a:t>
            </a:r>
            <a:r>
              <a:rPr lang="en-US" altLang="zh-CN" sz="2300">
                <a:solidFill>
                  <a:srgbClr val="365B7C"/>
                </a:solidFill>
                <a:latin typeface="楷体" panose="02010609060101010101" pitchFamily="49" charset="-122"/>
                <a:ea typeface="楷体" panose="02010609060101010101" pitchFamily="49" charset="-122"/>
                <a:cs typeface="楷体" panose="02010609060101010101" pitchFamily="49" charset="-122"/>
              </a:rPr>
              <a:t>Myspace</a:t>
            </a:r>
            <a:r>
              <a:rPr lang="zh-CN" altLang="en-US" sz="2300">
                <a:solidFill>
                  <a:srgbClr val="365B7C"/>
                </a:solidFill>
                <a:latin typeface="楷体" panose="02010609060101010101" pitchFamily="49" charset="-122"/>
                <a:ea typeface="楷体" panose="02010609060101010101" pitchFamily="49" charset="-122"/>
                <a:cs typeface="楷体" panose="02010609060101010101" pitchFamily="49" charset="-122"/>
              </a:rPr>
              <a:t>等。利用</a:t>
            </a:r>
            <a:r>
              <a:rPr lang="en-US" altLang="zh-CN" sz="2300">
                <a:solidFill>
                  <a:srgbClr val="365B7C"/>
                </a:solidFill>
                <a:latin typeface="楷体" panose="02010609060101010101" pitchFamily="49" charset="-122"/>
                <a:ea typeface="楷体" panose="02010609060101010101" pitchFamily="49" charset="-122"/>
                <a:cs typeface="楷体" panose="02010609060101010101" pitchFamily="49" charset="-122"/>
              </a:rPr>
              <a:t>SNS</a:t>
            </a:r>
            <a:r>
              <a:rPr lang="zh-CN" altLang="en-US" sz="2300">
                <a:solidFill>
                  <a:srgbClr val="365B7C"/>
                </a:solidFill>
                <a:latin typeface="楷体" panose="02010609060101010101" pitchFamily="49" charset="-122"/>
                <a:ea typeface="楷体" panose="02010609060101010101" pitchFamily="49" charset="-122"/>
                <a:cs typeface="楷体" panose="02010609060101010101" pitchFamily="49" charset="-122"/>
              </a:rPr>
              <a:t>进行招聘主要是利用人脉关系来拓宽人才来源</a:t>
            </a:r>
            <a:r>
              <a:rPr lang="en-US" altLang="zh-CN" sz="2300">
                <a:solidFill>
                  <a:srgbClr val="365B7C"/>
                </a:solidFill>
                <a:latin typeface="楷体" panose="02010609060101010101" pitchFamily="49" charset="-122"/>
                <a:ea typeface="楷体" panose="02010609060101010101" pitchFamily="49" charset="-122"/>
                <a:cs typeface="楷体" panose="02010609060101010101" pitchFamily="49" charset="-122"/>
              </a:rPr>
              <a:t>,</a:t>
            </a:r>
            <a:r>
              <a:rPr lang="zh-CN" altLang="en-US" sz="2300">
                <a:solidFill>
                  <a:srgbClr val="365B7C"/>
                </a:solidFill>
                <a:latin typeface="楷体" panose="02010609060101010101" pitchFamily="49" charset="-122"/>
                <a:ea typeface="楷体" panose="02010609060101010101" pitchFamily="49" charset="-122"/>
                <a:cs typeface="楷体" panose="02010609060101010101" pitchFamily="49" charset="-122"/>
              </a:rPr>
              <a:t>原理是“从熟人介绍熟人”</a:t>
            </a:r>
            <a:r>
              <a:rPr lang="en-US" altLang="zh-CN" sz="2300">
                <a:solidFill>
                  <a:srgbClr val="365B7C"/>
                </a:solidFill>
                <a:latin typeface="楷体" panose="02010609060101010101" pitchFamily="49" charset="-122"/>
                <a:ea typeface="楷体" panose="02010609060101010101" pitchFamily="49" charset="-122"/>
                <a:cs typeface="楷体" panose="02010609060101010101" pitchFamily="49" charset="-122"/>
              </a:rPr>
              <a:t>,</a:t>
            </a:r>
            <a:r>
              <a:rPr lang="zh-CN" altLang="en-US" sz="2300">
                <a:solidFill>
                  <a:srgbClr val="365B7C"/>
                </a:solidFill>
                <a:latin typeface="楷体" panose="02010609060101010101" pitchFamily="49" charset="-122"/>
                <a:ea typeface="楷体" panose="02010609060101010101" pitchFamily="49" charset="-122"/>
                <a:cs typeface="楷体" panose="02010609060101010101" pitchFamily="49" charset="-122"/>
              </a:rPr>
              <a:t>形成人脉关系的链条。招聘人员只要找到一个目标突破点</a:t>
            </a:r>
            <a:r>
              <a:rPr lang="en-US" altLang="zh-CN" sz="2300">
                <a:solidFill>
                  <a:srgbClr val="365B7C"/>
                </a:solidFill>
                <a:latin typeface="楷体" panose="02010609060101010101" pitchFamily="49" charset="-122"/>
                <a:ea typeface="楷体" panose="02010609060101010101" pitchFamily="49" charset="-122"/>
                <a:cs typeface="楷体" panose="02010609060101010101" pitchFamily="49" charset="-122"/>
              </a:rPr>
              <a:t>,</a:t>
            </a:r>
            <a:r>
              <a:rPr lang="zh-CN" altLang="en-US" sz="2300">
                <a:solidFill>
                  <a:srgbClr val="365B7C"/>
                </a:solidFill>
                <a:latin typeface="楷体" panose="02010609060101010101" pitchFamily="49" charset="-122"/>
                <a:ea typeface="楷体" panose="02010609060101010101" pitchFamily="49" charset="-122"/>
                <a:cs typeface="楷体" panose="02010609060101010101" pitchFamily="49" charset="-122"/>
              </a:rPr>
              <a:t>建立相关目标群体网络的速度会非常快</a:t>
            </a:r>
            <a:r>
              <a:rPr lang="en-US" altLang="zh-CN" sz="2300">
                <a:solidFill>
                  <a:srgbClr val="365B7C"/>
                </a:solidFill>
                <a:latin typeface="楷体" panose="02010609060101010101" pitchFamily="49" charset="-122"/>
                <a:ea typeface="楷体" panose="02010609060101010101" pitchFamily="49" charset="-122"/>
                <a:cs typeface="楷体" panose="02010609060101010101" pitchFamily="49" charset="-122"/>
              </a:rPr>
              <a:t>,</a:t>
            </a:r>
            <a:r>
              <a:rPr lang="zh-CN" altLang="en-US" sz="2300">
                <a:solidFill>
                  <a:srgbClr val="365B7C"/>
                </a:solidFill>
                <a:latin typeface="楷体" panose="02010609060101010101" pitchFamily="49" charset="-122"/>
                <a:ea typeface="楷体" panose="02010609060101010101" pitchFamily="49" charset="-122"/>
                <a:cs typeface="楷体" panose="02010609060101010101" pitchFamily="49" charset="-122"/>
              </a:rPr>
              <a:t>从而使招聘成本降低、招聘效率 提高。</a:t>
            </a:r>
            <a:r>
              <a:rPr lang="zh-CN" altLang="en-US" sz="2300">
                <a:latin typeface="楷体" panose="02010609060101010101" pitchFamily="49" charset="-122"/>
                <a:ea typeface="楷体" panose="02010609060101010101" pitchFamily="49" charset="-122"/>
                <a:cs typeface="楷体" panose="02010609060101010101" pitchFamily="49" charset="-122"/>
              </a:rPr>
              <a:t> </a:t>
            </a:r>
          </a:p>
          <a:p>
            <a:pPr marL="0" indent="0" eaLnBrk="1" hangingPunct="1">
              <a:buNone/>
            </a:pPr>
            <a:endParaRPr kumimoji="1" lang="zh-CN" altLang="en-US" sz="2000">
              <a:latin typeface="楷体" panose="02010609060101010101" pitchFamily="49" charset="-122"/>
              <a:ea typeface="楷体" panose="02010609060101010101" pitchFamily="49" charset="-122"/>
              <a:cs typeface="楷体" panose="02010609060101010101" pitchFamily="49" charset="-122"/>
            </a:endParaRPr>
          </a:p>
        </p:txBody>
      </p:sp>
    </p:spTree>
  </p:cSld>
  <p:clrMapOvr>
    <a:masterClrMapping/>
  </p:clrMapOvr>
</p:sld>
</file>

<file path=ppt/slides/slide2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7" name="组合 16"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GrpSpPr/>
          <p:nvPr/>
        </p:nvGrpSpPr>
        <p:grpSpPr>
          <a:xfrm>
            <a:off x="70315" y="113788"/>
            <a:ext cx="1891633" cy="1891633"/>
            <a:chOff x="831765" y="1948847"/>
            <a:chExt cx="1891633" cy="1891633"/>
          </a:xfrm>
        </p:grpSpPr>
        <p:grpSp>
          <p:nvGrpSpPr>
            <p:cNvPr id="18" name="组合 17"/>
            <p:cNvGrpSpPr/>
            <p:nvPr/>
          </p:nvGrpSpPr>
          <p:grpSpPr>
            <a:xfrm>
              <a:off x="831765" y="1948847"/>
              <a:ext cx="1891633" cy="1891633"/>
              <a:chOff x="1375509" y="1976984"/>
              <a:chExt cx="2018000" cy="2018000"/>
            </a:xfrm>
          </p:grpSpPr>
          <p:sp>
            <p:nvSpPr>
              <p:cNvPr id="21" name="椭圆 20" descr="e7d195523061f1c0deeec63e560781cfd59afb0ea006f2a87ABB68BF51EA6619813959095094C18C62A12F549504892A4AAA8C1554C6663626E05CA27F281A14E6983772AFC3FB97135759321DEA3D709AACD122C08E6ED1C77BAD4A88EF4CD28A80260D8F97957F436F83C1F553EF0169027D0DBFA7A77088E1513DBDFC101C4B4DFF310B01A5021663E46B6BC2AAB5"/>
              <p:cNvSpPr>
                <a:spLocks noChangeAspect="1"/>
              </p:cNvSpPr>
              <p:nvPr/>
            </p:nvSpPr>
            <p:spPr>
              <a:xfrm>
                <a:off x="1375509" y="1976984"/>
                <a:ext cx="2018000" cy="2018000"/>
              </a:xfrm>
              <a:prstGeom prst="ellipse">
                <a:avLst/>
              </a:prstGeom>
              <a:gradFill>
                <a:gsLst>
                  <a:gs pos="0">
                    <a:schemeClr val="bg1"/>
                  </a:gs>
                  <a:gs pos="100000">
                    <a:srgbClr val="C7C7C7"/>
                  </a:gs>
                </a:gsLst>
                <a:lin ang="13200000" scaled="0"/>
              </a:gradFill>
              <a:ln w="22225">
                <a:solidFill>
                  <a:schemeClr val="bg1"/>
                </a:solidFill>
              </a:ln>
              <a:effectLst>
                <a:outerShdw blurRad="393700" dist="1270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2" name="任意多边形 16"/>
              <p:cNvSpPr/>
              <p:nvPr/>
            </p:nvSpPr>
            <p:spPr>
              <a:xfrm rot="5400000">
                <a:off x="1220020" y="2637800"/>
                <a:ext cx="1007034" cy="694933"/>
              </a:xfrm>
              <a:custGeom>
                <a:avLst/>
                <a:gdLst>
                  <a:gd name="connsiteX0" fmla="*/ 0 w 1007034"/>
                  <a:gd name="connsiteY0" fmla="*/ 555348 h 694933"/>
                  <a:gd name="connsiteX1" fmla="*/ 322102 w 1007034"/>
                  <a:gd name="connsiteY1" fmla="*/ 0 h 694933"/>
                  <a:gd name="connsiteX2" fmla="*/ 392164 w 1007034"/>
                  <a:gd name="connsiteY2" fmla="*/ 21748 h 694933"/>
                  <a:gd name="connsiteX3" fmla="*/ 503517 w 1007034"/>
                  <a:gd name="connsiteY3" fmla="*/ 32974 h 694933"/>
                  <a:gd name="connsiteX4" fmla="*/ 614869 w 1007034"/>
                  <a:gd name="connsiteY4" fmla="*/ 21748 h 694933"/>
                  <a:gd name="connsiteX5" fmla="*/ 684932 w 1007034"/>
                  <a:gd name="connsiteY5" fmla="*/ 0 h 694933"/>
                  <a:gd name="connsiteX6" fmla="*/ 1007034 w 1007034"/>
                  <a:gd name="connsiteY6" fmla="*/ 555347 h 694933"/>
                  <a:gd name="connsiteX7" fmla="*/ 895766 w 1007034"/>
                  <a:gd name="connsiteY7" fmla="*/ 615742 h 694933"/>
                  <a:gd name="connsiteX8" fmla="*/ 503516 w 1007034"/>
                  <a:gd name="connsiteY8" fmla="*/ 694933 h 694933"/>
                  <a:gd name="connsiteX9" fmla="*/ 111266 w 1007034"/>
                  <a:gd name="connsiteY9" fmla="*/ 615742 h 694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07034" h="694933">
                    <a:moveTo>
                      <a:pt x="0" y="555348"/>
                    </a:moveTo>
                    <a:lnTo>
                      <a:pt x="322102" y="0"/>
                    </a:lnTo>
                    <a:lnTo>
                      <a:pt x="392164" y="21748"/>
                    </a:lnTo>
                    <a:cubicBezTo>
                      <a:pt x="428132" y="29108"/>
                      <a:pt x="465373" y="32974"/>
                      <a:pt x="503517" y="32974"/>
                    </a:cubicBezTo>
                    <a:cubicBezTo>
                      <a:pt x="541660" y="32974"/>
                      <a:pt x="578901" y="29108"/>
                      <a:pt x="614869" y="21748"/>
                    </a:cubicBezTo>
                    <a:lnTo>
                      <a:pt x="684932" y="0"/>
                    </a:lnTo>
                    <a:lnTo>
                      <a:pt x="1007034" y="555347"/>
                    </a:lnTo>
                    <a:lnTo>
                      <a:pt x="895766" y="615742"/>
                    </a:lnTo>
                    <a:cubicBezTo>
                      <a:pt x="775204" y="666735"/>
                      <a:pt x="642653" y="694933"/>
                      <a:pt x="503516" y="694933"/>
                    </a:cubicBezTo>
                    <a:cubicBezTo>
                      <a:pt x="364379" y="694933"/>
                      <a:pt x="231828" y="666735"/>
                      <a:pt x="111266" y="615742"/>
                    </a:cubicBezTo>
                    <a:close/>
                  </a:path>
                </a:pathLst>
              </a:custGeom>
              <a:solidFill>
                <a:srgbClr val="365B7C"/>
              </a:solidFill>
              <a:ln>
                <a:noFill/>
              </a:ln>
              <a:effectLst>
                <a:innerShdw blurRad="63500" dist="381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20" name="Freeform 48"/>
            <p:cNvSpPr>
              <a:spLocks noEditPoints="1"/>
            </p:cNvSpPr>
            <p:nvPr/>
          </p:nvSpPr>
          <p:spPr bwMode="auto">
            <a:xfrm>
              <a:off x="1822373" y="2622634"/>
              <a:ext cx="490056" cy="469081"/>
            </a:xfrm>
            <a:custGeom>
              <a:avLst/>
              <a:gdLst>
                <a:gd name="T0" fmla="*/ 419 w 628"/>
                <a:gd name="T1" fmla="*/ 232 h 600"/>
                <a:gd name="T2" fmla="*/ 411 w 628"/>
                <a:gd name="T3" fmla="*/ 249 h 600"/>
                <a:gd name="T4" fmla="*/ 408 w 628"/>
                <a:gd name="T5" fmla="*/ 261 h 600"/>
                <a:gd name="T6" fmla="*/ 409 w 628"/>
                <a:gd name="T7" fmla="*/ 283 h 600"/>
                <a:gd name="T8" fmla="*/ 417 w 628"/>
                <a:gd name="T9" fmla="*/ 304 h 600"/>
                <a:gd name="T10" fmla="*/ 424 w 628"/>
                <a:gd name="T11" fmla="*/ 315 h 600"/>
                <a:gd name="T12" fmla="*/ 441 w 628"/>
                <a:gd name="T13" fmla="*/ 330 h 600"/>
                <a:gd name="T14" fmla="*/ 453 w 628"/>
                <a:gd name="T15" fmla="*/ 335 h 600"/>
                <a:gd name="T16" fmla="*/ 478 w 628"/>
                <a:gd name="T17" fmla="*/ 200 h 600"/>
                <a:gd name="T18" fmla="*/ 449 w 628"/>
                <a:gd name="T19" fmla="*/ 206 h 600"/>
                <a:gd name="T20" fmla="*/ 433 w 628"/>
                <a:gd name="T21" fmla="*/ 216 h 600"/>
                <a:gd name="T22" fmla="*/ 425 w 628"/>
                <a:gd name="T23" fmla="*/ 224 h 600"/>
                <a:gd name="T24" fmla="*/ 384 w 628"/>
                <a:gd name="T25" fmla="*/ 70 h 600"/>
                <a:gd name="T26" fmla="*/ 314 w 628"/>
                <a:gd name="T27" fmla="*/ 140 h 600"/>
                <a:gd name="T28" fmla="*/ 379 w 628"/>
                <a:gd name="T29" fmla="*/ 283 h 600"/>
                <a:gd name="T30" fmla="*/ 379 w 628"/>
                <a:gd name="T31" fmla="*/ 254 h 600"/>
                <a:gd name="T32" fmla="*/ 359 w 628"/>
                <a:gd name="T33" fmla="*/ 154 h 600"/>
                <a:gd name="T34" fmla="*/ 250 w 628"/>
                <a:gd name="T35" fmla="*/ 270 h 600"/>
                <a:gd name="T36" fmla="*/ 314 w 628"/>
                <a:gd name="T37" fmla="*/ 396 h 600"/>
                <a:gd name="T38" fmla="*/ 282 w 628"/>
                <a:gd name="T39" fmla="*/ 400 h 600"/>
                <a:gd name="T40" fmla="*/ 267 w 628"/>
                <a:gd name="T41" fmla="*/ 382 h 600"/>
                <a:gd name="T42" fmla="*/ 257 w 628"/>
                <a:gd name="T43" fmla="*/ 374 h 600"/>
                <a:gd name="T44" fmla="*/ 214 w 628"/>
                <a:gd name="T45" fmla="*/ 356 h 600"/>
                <a:gd name="T46" fmla="*/ 195 w 628"/>
                <a:gd name="T47" fmla="*/ 354 h 600"/>
                <a:gd name="T48" fmla="*/ 0 w 628"/>
                <a:gd name="T49" fmla="*/ 600 h 600"/>
                <a:gd name="T50" fmla="*/ 83 w 628"/>
                <a:gd name="T51" fmla="*/ 454 h 600"/>
                <a:gd name="T52" fmla="*/ 216 w 628"/>
                <a:gd name="T53" fmla="*/ 454 h 600"/>
                <a:gd name="T54" fmla="*/ 301 w 628"/>
                <a:gd name="T55" fmla="*/ 600 h 600"/>
                <a:gd name="T56" fmla="*/ 282 w 628"/>
                <a:gd name="T57" fmla="*/ 400 h 600"/>
                <a:gd name="T58" fmla="*/ 433 w 628"/>
                <a:gd name="T59" fmla="*/ 354 h 600"/>
                <a:gd name="T60" fmla="*/ 413 w 628"/>
                <a:gd name="T61" fmla="*/ 356 h 600"/>
                <a:gd name="T62" fmla="*/ 361 w 628"/>
                <a:gd name="T63" fmla="*/ 382 h 600"/>
                <a:gd name="T64" fmla="*/ 353 w 628"/>
                <a:gd name="T65" fmla="*/ 391 h 600"/>
                <a:gd name="T66" fmla="*/ 389 w 628"/>
                <a:gd name="T67" fmla="*/ 600 h 600"/>
                <a:gd name="T68" fmla="*/ 410 w 628"/>
                <a:gd name="T69" fmla="*/ 600 h 600"/>
                <a:gd name="T70" fmla="*/ 564 w 628"/>
                <a:gd name="T71" fmla="*/ 454 h 600"/>
                <a:gd name="T72" fmla="*/ 628 w 628"/>
                <a:gd name="T73" fmla="*/ 460 h 600"/>
                <a:gd name="T74" fmla="*/ 151 w 628"/>
                <a:gd name="T75" fmla="*/ 340 h 600"/>
                <a:gd name="T76" fmla="*/ 186 w 628"/>
                <a:gd name="T77" fmla="*/ 330 h 600"/>
                <a:gd name="T78" fmla="*/ 196 w 628"/>
                <a:gd name="T79" fmla="*/ 323 h 600"/>
                <a:gd name="T80" fmla="*/ 216 w 628"/>
                <a:gd name="T81" fmla="*/ 295 h 600"/>
                <a:gd name="T82" fmla="*/ 219 w 628"/>
                <a:gd name="T83" fmla="*/ 281 h 600"/>
                <a:gd name="T84" fmla="*/ 219 w 628"/>
                <a:gd name="T85" fmla="*/ 258 h 600"/>
                <a:gd name="T86" fmla="*/ 214 w 628"/>
                <a:gd name="T87" fmla="*/ 241 h 600"/>
                <a:gd name="T88" fmla="*/ 208 w 628"/>
                <a:gd name="T89" fmla="*/ 231 h 600"/>
                <a:gd name="T90" fmla="*/ 195 w 628"/>
                <a:gd name="T91" fmla="*/ 217 h 600"/>
                <a:gd name="T92" fmla="*/ 186 w 628"/>
                <a:gd name="T93" fmla="*/ 210 h 600"/>
                <a:gd name="T94" fmla="*/ 151 w 628"/>
                <a:gd name="T95" fmla="*/ 200 h 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28" h="600">
                  <a:moveTo>
                    <a:pt x="425" y="224"/>
                  </a:moveTo>
                  <a:cubicBezTo>
                    <a:pt x="423" y="226"/>
                    <a:pt x="421" y="229"/>
                    <a:pt x="420" y="231"/>
                  </a:cubicBezTo>
                  <a:cubicBezTo>
                    <a:pt x="419" y="231"/>
                    <a:pt x="419" y="232"/>
                    <a:pt x="419" y="232"/>
                  </a:cubicBezTo>
                  <a:cubicBezTo>
                    <a:pt x="418" y="234"/>
                    <a:pt x="416" y="236"/>
                    <a:pt x="415" y="239"/>
                  </a:cubicBezTo>
                  <a:cubicBezTo>
                    <a:pt x="415" y="240"/>
                    <a:pt x="414" y="240"/>
                    <a:pt x="414" y="241"/>
                  </a:cubicBezTo>
                  <a:cubicBezTo>
                    <a:pt x="413" y="244"/>
                    <a:pt x="412" y="246"/>
                    <a:pt x="411" y="249"/>
                  </a:cubicBezTo>
                  <a:cubicBezTo>
                    <a:pt x="411" y="249"/>
                    <a:pt x="411" y="250"/>
                    <a:pt x="411" y="250"/>
                  </a:cubicBezTo>
                  <a:cubicBezTo>
                    <a:pt x="410" y="253"/>
                    <a:pt x="409" y="255"/>
                    <a:pt x="409" y="258"/>
                  </a:cubicBezTo>
                  <a:cubicBezTo>
                    <a:pt x="409" y="259"/>
                    <a:pt x="409" y="260"/>
                    <a:pt x="408" y="261"/>
                  </a:cubicBezTo>
                  <a:cubicBezTo>
                    <a:pt x="408" y="264"/>
                    <a:pt x="408" y="267"/>
                    <a:pt x="408" y="270"/>
                  </a:cubicBezTo>
                  <a:cubicBezTo>
                    <a:pt x="408" y="274"/>
                    <a:pt x="408" y="278"/>
                    <a:pt x="409" y="281"/>
                  </a:cubicBezTo>
                  <a:cubicBezTo>
                    <a:pt x="409" y="282"/>
                    <a:pt x="409" y="283"/>
                    <a:pt x="409" y="283"/>
                  </a:cubicBezTo>
                  <a:cubicBezTo>
                    <a:pt x="410" y="287"/>
                    <a:pt x="411" y="290"/>
                    <a:pt x="412" y="293"/>
                  </a:cubicBezTo>
                  <a:cubicBezTo>
                    <a:pt x="412" y="294"/>
                    <a:pt x="412" y="294"/>
                    <a:pt x="412" y="295"/>
                  </a:cubicBezTo>
                  <a:cubicBezTo>
                    <a:pt x="414" y="298"/>
                    <a:pt x="415" y="301"/>
                    <a:pt x="417" y="304"/>
                  </a:cubicBezTo>
                  <a:cubicBezTo>
                    <a:pt x="417" y="305"/>
                    <a:pt x="417" y="305"/>
                    <a:pt x="418" y="306"/>
                  </a:cubicBezTo>
                  <a:cubicBezTo>
                    <a:pt x="420" y="309"/>
                    <a:pt x="422" y="312"/>
                    <a:pt x="424" y="315"/>
                  </a:cubicBezTo>
                  <a:cubicBezTo>
                    <a:pt x="424" y="315"/>
                    <a:pt x="424" y="315"/>
                    <a:pt x="424" y="315"/>
                  </a:cubicBezTo>
                  <a:cubicBezTo>
                    <a:pt x="427" y="318"/>
                    <a:pt x="429" y="320"/>
                    <a:pt x="432" y="323"/>
                  </a:cubicBezTo>
                  <a:cubicBezTo>
                    <a:pt x="432" y="323"/>
                    <a:pt x="432" y="323"/>
                    <a:pt x="432" y="323"/>
                  </a:cubicBezTo>
                  <a:cubicBezTo>
                    <a:pt x="435" y="326"/>
                    <a:pt x="438" y="328"/>
                    <a:pt x="441" y="330"/>
                  </a:cubicBezTo>
                  <a:cubicBezTo>
                    <a:pt x="442" y="330"/>
                    <a:pt x="442" y="330"/>
                    <a:pt x="442" y="330"/>
                  </a:cubicBezTo>
                  <a:cubicBezTo>
                    <a:pt x="446" y="332"/>
                    <a:pt x="449" y="334"/>
                    <a:pt x="452" y="335"/>
                  </a:cubicBezTo>
                  <a:cubicBezTo>
                    <a:pt x="453" y="335"/>
                    <a:pt x="453" y="335"/>
                    <a:pt x="453" y="335"/>
                  </a:cubicBezTo>
                  <a:cubicBezTo>
                    <a:pt x="461" y="338"/>
                    <a:pt x="469" y="340"/>
                    <a:pt x="478" y="340"/>
                  </a:cubicBezTo>
                  <a:cubicBezTo>
                    <a:pt x="516" y="340"/>
                    <a:pt x="547" y="309"/>
                    <a:pt x="547" y="270"/>
                  </a:cubicBezTo>
                  <a:cubicBezTo>
                    <a:pt x="547" y="231"/>
                    <a:pt x="516" y="200"/>
                    <a:pt x="478" y="200"/>
                  </a:cubicBezTo>
                  <a:cubicBezTo>
                    <a:pt x="468" y="200"/>
                    <a:pt x="458" y="202"/>
                    <a:pt x="450" y="206"/>
                  </a:cubicBezTo>
                  <a:cubicBezTo>
                    <a:pt x="450" y="206"/>
                    <a:pt x="450" y="206"/>
                    <a:pt x="450" y="206"/>
                  </a:cubicBezTo>
                  <a:cubicBezTo>
                    <a:pt x="449" y="206"/>
                    <a:pt x="449" y="206"/>
                    <a:pt x="449" y="206"/>
                  </a:cubicBezTo>
                  <a:cubicBezTo>
                    <a:pt x="446" y="208"/>
                    <a:pt x="444" y="209"/>
                    <a:pt x="442" y="210"/>
                  </a:cubicBezTo>
                  <a:cubicBezTo>
                    <a:pt x="441" y="210"/>
                    <a:pt x="441" y="211"/>
                    <a:pt x="440" y="211"/>
                  </a:cubicBezTo>
                  <a:cubicBezTo>
                    <a:pt x="438" y="213"/>
                    <a:pt x="435" y="215"/>
                    <a:pt x="433" y="216"/>
                  </a:cubicBezTo>
                  <a:cubicBezTo>
                    <a:pt x="433" y="217"/>
                    <a:pt x="432" y="217"/>
                    <a:pt x="432" y="217"/>
                  </a:cubicBezTo>
                  <a:cubicBezTo>
                    <a:pt x="430" y="219"/>
                    <a:pt x="428" y="221"/>
                    <a:pt x="426" y="223"/>
                  </a:cubicBezTo>
                  <a:cubicBezTo>
                    <a:pt x="426" y="223"/>
                    <a:pt x="425" y="224"/>
                    <a:pt x="425" y="224"/>
                  </a:cubicBezTo>
                  <a:close/>
                  <a:moveTo>
                    <a:pt x="314" y="140"/>
                  </a:moveTo>
                  <a:lnTo>
                    <a:pt x="314" y="140"/>
                  </a:lnTo>
                  <a:cubicBezTo>
                    <a:pt x="353" y="140"/>
                    <a:pt x="384" y="108"/>
                    <a:pt x="384" y="70"/>
                  </a:cubicBezTo>
                  <a:cubicBezTo>
                    <a:pt x="384" y="31"/>
                    <a:pt x="353" y="0"/>
                    <a:pt x="314" y="0"/>
                  </a:cubicBezTo>
                  <a:cubicBezTo>
                    <a:pt x="275" y="0"/>
                    <a:pt x="244" y="31"/>
                    <a:pt x="244" y="70"/>
                  </a:cubicBezTo>
                  <a:cubicBezTo>
                    <a:pt x="244" y="108"/>
                    <a:pt x="275" y="140"/>
                    <a:pt x="314" y="140"/>
                  </a:cubicBezTo>
                  <a:close/>
                  <a:moveTo>
                    <a:pt x="379" y="336"/>
                  </a:moveTo>
                  <a:lnTo>
                    <a:pt x="379" y="336"/>
                  </a:lnTo>
                  <a:lnTo>
                    <a:pt x="379" y="283"/>
                  </a:lnTo>
                  <a:cubicBezTo>
                    <a:pt x="379" y="279"/>
                    <a:pt x="378" y="274"/>
                    <a:pt x="378" y="270"/>
                  </a:cubicBezTo>
                  <a:cubicBezTo>
                    <a:pt x="378" y="266"/>
                    <a:pt x="379" y="262"/>
                    <a:pt x="379" y="257"/>
                  </a:cubicBezTo>
                  <a:lnTo>
                    <a:pt x="379" y="254"/>
                  </a:lnTo>
                  <a:lnTo>
                    <a:pt x="380" y="254"/>
                  </a:lnTo>
                  <a:cubicBezTo>
                    <a:pt x="385" y="223"/>
                    <a:pt x="404" y="197"/>
                    <a:pt x="431" y="183"/>
                  </a:cubicBezTo>
                  <a:cubicBezTo>
                    <a:pt x="412" y="165"/>
                    <a:pt x="387" y="154"/>
                    <a:pt x="359" y="154"/>
                  </a:cubicBezTo>
                  <a:lnTo>
                    <a:pt x="269" y="154"/>
                  </a:lnTo>
                  <a:cubicBezTo>
                    <a:pt x="241" y="154"/>
                    <a:pt x="216" y="165"/>
                    <a:pt x="197" y="183"/>
                  </a:cubicBezTo>
                  <a:cubicBezTo>
                    <a:pt x="228" y="199"/>
                    <a:pt x="250" y="232"/>
                    <a:pt x="250" y="270"/>
                  </a:cubicBezTo>
                  <a:cubicBezTo>
                    <a:pt x="250" y="278"/>
                    <a:pt x="249" y="285"/>
                    <a:pt x="247" y="293"/>
                  </a:cubicBezTo>
                  <a:lnTo>
                    <a:pt x="247" y="335"/>
                  </a:lnTo>
                  <a:cubicBezTo>
                    <a:pt x="276" y="347"/>
                    <a:pt x="299" y="369"/>
                    <a:pt x="314" y="396"/>
                  </a:cubicBezTo>
                  <a:cubicBezTo>
                    <a:pt x="328" y="369"/>
                    <a:pt x="352" y="348"/>
                    <a:pt x="379" y="336"/>
                  </a:cubicBezTo>
                  <a:close/>
                  <a:moveTo>
                    <a:pt x="282" y="400"/>
                  </a:moveTo>
                  <a:lnTo>
                    <a:pt x="282" y="400"/>
                  </a:lnTo>
                  <a:cubicBezTo>
                    <a:pt x="280" y="397"/>
                    <a:pt x="278" y="394"/>
                    <a:pt x="275" y="391"/>
                  </a:cubicBezTo>
                  <a:cubicBezTo>
                    <a:pt x="275" y="390"/>
                    <a:pt x="274" y="390"/>
                    <a:pt x="274" y="390"/>
                  </a:cubicBezTo>
                  <a:cubicBezTo>
                    <a:pt x="272" y="387"/>
                    <a:pt x="270" y="385"/>
                    <a:pt x="267" y="382"/>
                  </a:cubicBezTo>
                  <a:cubicBezTo>
                    <a:pt x="267" y="382"/>
                    <a:pt x="266" y="382"/>
                    <a:pt x="266" y="381"/>
                  </a:cubicBezTo>
                  <a:cubicBezTo>
                    <a:pt x="263" y="379"/>
                    <a:pt x="261" y="377"/>
                    <a:pt x="258" y="375"/>
                  </a:cubicBezTo>
                  <a:cubicBezTo>
                    <a:pt x="257" y="374"/>
                    <a:pt x="257" y="374"/>
                    <a:pt x="257" y="374"/>
                  </a:cubicBezTo>
                  <a:cubicBezTo>
                    <a:pt x="247" y="367"/>
                    <a:pt x="237" y="362"/>
                    <a:pt x="225" y="359"/>
                  </a:cubicBezTo>
                  <a:cubicBezTo>
                    <a:pt x="223" y="358"/>
                    <a:pt x="220" y="357"/>
                    <a:pt x="218" y="357"/>
                  </a:cubicBezTo>
                  <a:cubicBezTo>
                    <a:pt x="217" y="356"/>
                    <a:pt x="215" y="356"/>
                    <a:pt x="214" y="356"/>
                  </a:cubicBezTo>
                  <a:cubicBezTo>
                    <a:pt x="212" y="356"/>
                    <a:pt x="210" y="355"/>
                    <a:pt x="208" y="355"/>
                  </a:cubicBezTo>
                  <a:cubicBezTo>
                    <a:pt x="207" y="355"/>
                    <a:pt x="206" y="355"/>
                    <a:pt x="205" y="355"/>
                  </a:cubicBezTo>
                  <a:cubicBezTo>
                    <a:pt x="202" y="354"/>
                    <a:pt x="199" y="354"/>
                    <a:pt x="195" y="354"/>
                  </a:cubicBezTo>
                  <a:lnTo>
                    <a:pt x="105" y="354"/>
                  </a:lnTo>
                  <a:cubicBezTo>
                    <a:pt x="47" y="354"/>
                    <a:pt x="0" y="401"/>
                    <a:pt x="0" y="460"/>
                  </a:cubicBezTo>
                  <a:lnTo>
                    <a:pt x="0" y="600"/>
                  </a:lnTo>
                  <a:lnTo>
                    <a:pt x="62" y="600"/>
                  </a:lnTo>
                  <a:lnTo>
                    <a:pt x="62" y="454"/>
                  </a:lnTo>
                  <a:lnTo>
                    <a:pt x="83" y="454"/>
                  </a:lnTo>
                  <a:lnTo>
                    <a:pt x="83" y="600"/>
                  </a:lnTo>
                  <a:lnTo>
                    <a:pt x="216" y="600"/>
                  </a:lnTo>
                  <a:lnTo>
                    <a:pt x="216" y="454"/>
                  </a:lnTo>
                  <a:lnTo>
                    <a:pt x="237" y="454"/>
                  </a:lnTo>
                  <a:lnTo>
                    <a:pt x="237" y="600"/>
                  </a:lnTo>
                  <a:lnTo>
                    <a:pt x="301" y="600"/>
                  </a:lnTo>
                  <a:lnTo>
                    <a:pt x="301" y="460"/>
                  </a:lnTo>
                  <a:cubicBezTo>
                    <a:pt x="301" y="437"/>
                    <a:pt x="294" y="417"/>
                    <a:pt x="282" y="400"/>
                  </a:cubicBezTo>
                  <a:cubicBezTo>
                    <a:pt x="282" y="400"/>
                    <a:pt x="282" y="400"/>
                    <a:pt x="282" y="400"/>
                  </a:cubicBezTo>
                  <a:close/>
                  <a:moveTo>
                    <a:pt x="523" y="354"/>
                  </a:moveTo>
                  <a:lnTo>
                    <a:pt x="523" y="354"/>
                  </a:lnTo>
                  <a:lnTo>
                    <a:pt x="433" y="354"/>
                  </a:lnTo>
                  <a:cubicBezTo>
                    <a:pt x="429" y="354"/>
                    <a:pt x="426" y="354"/>
                    <a:pt x="423" y="355"/>
                  </a:cubicBezTo>
                  <a:cubicBezTo>
                    <a:pt x="422" y="355"/>
                    <a:pt x="421" y="355"/>
                    <a:pt x="420" y="355"/>
                  </a:cubicBezTo>
                  <a:cubicBezTo>
                    <a:pt x="418" y="355"/>
                    <a:pt x="415" y="356"/>
                    <a:pt x="413" y="356"/>
                  </a:cubicBezTo>
                  <a:cubicBezTo>
                    <a:pt x="412" y="356"/>
                    <a:pt x="411" y="356"/>
                    <a:pt x="410" y="357"/>
                  </a:cubicBezTo>
                  <a:cubicBezTo>
                    <a:pt x="408" y="357"/>
                    <a:pt x="405" y="358"/>
                    <a:pt x="403" y="358"/>
                  </a:cubicBezTo>
                  <a:cubicBezTo>
                    <a:pt x="387" y="363"/>
                    <a:pt x="373" y="371"/>
                    <a:pt x="361" y="382"/>
                  </a:cubicBezTo>
                  <a:cubicBezTo>
                    <a:pt x="361" y="382"/>
                    <a:pt x="361" y="382"/>
                    <a:pt x="361" y="383"/>
                  </a:cubicBezTo>
                  <a:cubicBezTo>
                    <a:pt x="358" y="385"/>
                    <a:pt x="356" y="388"/>
                    <a:pt x="353" y="390"/>
                  </a:cubicBezTo>
                  <a:cubicBezTo>
                    <a:pt x="353" y="390"/>
                    <a:pt x="353" y="391"/>
                    <a:pt x="353" y="391"/>
                  </a:cubicBezTo>
                  <a:cubicBezTo>
                    <a:pt x="337" y="409"/>
                    <a:pt x="327" y="433"/>
                    <a:pt x="327" y="460"/>
                  </a:cubicBezTo>
                  <a:lnTo>
                    <a:pt x="327" y="600"/>
                  </a:lnTo>
                  <a:lnTo>
                    <a:pt x="389" y="600"/>
                  </a:lnTo>
                  <a:lnTo>
                    <a:pt x="389" y="454"/>
                  </a:lnTo>
                  <a:lnTo>
                    <a:pt x="410" y="454"/>
                  </a:lnTo>
                  <a:lnTo>
                    <a:pt x="410" y="600"/>
                  </a:lnTo>
                  <a:lnTo>
                    <a:pt x="543" y="600"/>
                  </a:lnTo>
                  <a:lnTo>
                    <a:pt x="543" y="454"/>
                  </a:lnTo>
                  <a:lnTo>
                    <a:pt x="564" y="454"/>
                  </a:lnTo>
                  <a:lnTo>
                    <a:pt x="564" y="600"/>
                  </a:lnTo>
                  <a:lnTo>
                    <a:pt x="628" y="600"/>
                  </a:lnTo>
                  <a:lnTo>
                    <a:pt x="628" y="460"/>
                  </a:lnTo>
                  <a:cubicBezTo>
                    <a:pt x="628" y="401"/>
                    <a:pt x="581" y="354"/>
                    <a:pt x="523" y="354"/>
                  </a:cubicBezTo>
                  <a:close/>
                  <a:moveTo>
                    <a:pt x="151" y="340"/>
                  </a:moveTo>
                  <a:lnTo>
                    <a:pt x="151" y="340"/>
                  </a:lnTo>
                  <a:cubicBezTo>
                    <a:pt x="159" y="340"/>
                    <a:pt x="167" y="338"/>
                    <a:pt x="175" y="335"/>
                  </a:cubicBezTo>
                  <a:cubicBezTo>
                    <a:pt x="175" y="335"/>
                    <a:pt x="175" y="335"/>
                    <a:pt x="176" y="335"/>
                  </a:cubicBezTo>
                  <a:cubicBezTo>
                    <a:pt x="179" y="334"/>
                    <a:pt x="183" y="332"/>
                    <a:pt x="186" y="330"/>
                  </a:cubicBezTo>
                  <a:cubicBezTo>
                    <a:pt x="186" y="330"/>
                    <a:pt x="186" y="330"/>
                    <a:pt x="186" y="330"/>
                  </a:cubicBezTo>
                  <a:cubicBezTo>
                    <a:pt x="190" y="328"/>
                    <a:pt x="193" y="326"/>
                    <a:pt x="196" y="323"/>
                  </a:cubicBezTo>
                  <a:cubicBezTo>
                    <a:pt x="196" y="323"/>
                    <a:pt x="196" y="323"/>
                    <a:pt x="196" y="323"/>
                  </a:cubicBezTo>
                  <a:cubicBezTo>
                    <a:pt x="202" y="318"/>
                    <a:pt x="206" y="312"/>
                    <a:pt x="210" y="306"/>
                  </a:cubicBezTo>
                  <a:cubicBezTo>
                    <a:pt x="211" y="305"/>
                    <a:pt x="211" y="305"/>
                    <a:pt x="211" y="304"/>
                  </a:cubicBezTo>
                  <a:cubicBezTo>
                    <a:pt x="213" y="301"/>
                    <a:pt x="214" y="298"/>
                    <a:pt x="216" y="295"/>
                  </a:cubicBezTo>
                  <a:cubicBezTo>
                    <a:pt x="216" y="294"/>
                    <a:pt x="216" y="294"/>
                    <a:pt x="216" y="293"/>
                  </a:cubicBezTo>
                  <a:cubicBezTo>
                    <a:pt x="217" y="290"/>
                    <a:pt x="218" y="287"/>
                    <a:pt x="219" y="283"/>
                  </a:cubicBezTo>
                  <a:cubicBezTo>
                    <a:pt x="219" y="282"/>
                    <a:pt x="219" y="282"/>
                    <a:pt x="219" y="281"/>
                  </a:cubicBezTo>
                  <a:cubicBezTo>
                    <a:pt x="220" y="278"/>
                    <a:pt x="220" y="274"/>
                    <a:pt x="220" y="270"/>
                  </a:cubicBezTo>
                  <a:cubicBezTo>
                    <a:pt x="220" y="267"/>
                    <a:pt x="220" y="264"/>
                    <a:pt x="220" y="261"/>
                  </a:cubicBezTo>
                  <a:cubicBezTo>
                    <a:pt x="219" y="260"/>
                    <a:pt x="219" y="259"/>
                    <a:pt x="219" y="258"/>
                  </a:cubicBezTo>
                  <a:cubicBezTo>
                    <a:pt x="219" y="255"/>
                    <a:pt x="218" y="252"/>
                    <a:pt x="217" y="250"/>
                  </a:cubicBezTo>
                  <a:cubicBezTo>
                    <a:pt x="217" y="249"/>
                    <a:pt x="217" y="249"/>
                    <a:pt x="217" y="249"/>
                  </a:cubicBezTo>
                  <a:cubicBezTo>
                    <a:pt x="216" y="246"/>
                    <a:pt x="215" y="244"/>
                    <a:pt x="214" y="241"/>
                  </a:cubicBezTo>
                  <a:cubicBezTo>
                    <a:pt x="214" y="240"/>
                    <a:pt x="213" y="240"/>
                    <a:pt x="213" y="239"/>
                  </a:cubicBezTo>
                  <a:cubicBezTo>
                    <a:pt x="212" y="236"/>
                    <a:pt x="210" y="234"/>
                    <a:pt x="209" y="231"/>
                  </a:cubicBezTo>
                  <a:lnTo>
                    <a:pt x="208" y="231"/>
                  </a:lnTo>
                  <a:cubicBezTo>
                    <a:pt x="207" y="229"/>
                    <a:pt x="205" y="226"/>
                    <a:pt x="203" y="224"/>
                  </a:cubicBezTo>
                  <a:cubicBezTo>
                    <a:pt x="203" y="224"/>
                    <a:pt x="202" y="223"/>
                    <a:pt x="202" y="223"/>
                  </a:cubicBezTo>
                  <a:cubicBezTo>
                    <a:pt x="200" y="221"/>
                    <a:pt x="198" y="219"/>
                    <a:pt x="195" y="217"/>
                  </a:cubicBezTo>
                  <a:cubicBezTo>
                    <a:pt x="195" y="217"/>
                    <a:pt x="195" y="217"/>
                    <a:pt x="195" y="216"/>
                  </a:cubicBezTo>
                  <a:cubicBezTo>
                    <a:pt x="193" y="215"/>
                    <a:pt x="190" y="213"/>
                    <a:pt x="188" y="211"/>
                  </a:cubicBezTo>
                  <a:cubicBezTo>
                    <a:pt x="187" y="211"/>
                    <a:pt x="187" y="210"/>
                    <a:pt x="186" y="210"/>
                  </a:cubicBezTo>
                  <a:cubicBezTo>
                    <a:pt x="184" y="209"/>
                    <a:pt x="181" y="207"/>
                    <a:pt x="179" y="206"/>
                  </a:cubicBezTo>
                  <a:cubicBezTo>
                    <a:pt x="179" y="206"/>
                    <a:pt x="178" y="206"/>
                    <a:pt x="178" y="206"/>
                  </a:cubicBezTo>
                  <a:cubicBezTo>
                    <a:pt x="170" y="202"/>
                    <a:pt x="160" y="200"/>
                    <a:pt x="151" y="200"/>
                  </a:cubicBezTo>
                  <a:cubicBezTo>
                    <a:pt x="112" y="200"/>
                    <a:pt x="81" y="231"/>
                    <a:pt x="81" y="270"/>
                  </a:cubicBezTo>
                  <a:cubicBezTo>
                    <a:pt x="81" y="309"/>
                    <a:pt x="112" y="340"/>
                    <a:pt x="151" y="340"/>
                  </a:cubicBezTo>
                  <a:close/>
                </a:path>
              </a:pathLst>
            </a:custGeom>
            <a:solidFill>
              <a:srgbClr val="365B7C"/>
            </a:solidFill>
            <a:ln>
              <a:noFill/>
            </a:ln>
          </p:spPr>
          <p:txBody>
            <a:bodyPr vert="horz" wrap="square" lIns="91440" tIns="45720" rIns="91440" bIns="45720" numCol="1" anchor="t" anchorCtr="0" compatLnSpc="1"/>
            <a:lstStyle/>
            <a:p>
              <a:endParaRPr lang="zh-CN" altLang="en-US">
                <a:solidFill>
                  <a:schemeClr val="accent2"/>
                </a:solidFill>
              </a:endParaRPr>
            </a:p>
          </p:txBody>
        </p:sp>
      </p:grpSp>
      <p:sp>
        <p:nvSpPr>
          <p:cNvPr id="2" name="文本框 1"/>
          <p:cNvSpPr txBox="1"/>
          <p:nvPr/>
        </p:nvSpPr>
        <p:spPr>
          <a:xfrm>
            <a:off x="1452245" y="2604770"/>
            <a:ext cx="9632950" cy="1198880"/>
          </a:xfrm>
          <a:prstGeom prst="rect">
            <a:avLst/>
          </a:prstGeom>
          <a:noFill/>
        </p:spPr>
        <p:txBody>
          <a:bodyPr wrap="square" rtlCol="0" anchor="t">
            <a:spAutoFit/>
          </a:bodyPr>
          <a:lstStyle/>
          <a:p>
            <a:pPr eaLnBrk="1" hangingPunct="1"/>
            <a:r>
              <a:rPr lang="zh-CN" altLang="zh-CN" sz="3600" b="1" dirty="0">
                <a:solidFill>
                  <a:srgbClr val="C00000"/>
                </a:solidFill>
                <a:latin typeface="KaiTi" panose="02010609060101010101" pitchFamily="49" charset="-122"/>
                <a:ea typeface="KaiTi" panose="02010609060101010101" pitchFamily="49" charset="-122"/>
                <a:sym typeface="+mn-ea"/>
              </a:rPr>
              <a:t>思考：</a:t>
            </a:r>
            <a:r>
              <a:rPr lang="en-US" altLang="zh-CN" sz="3600" dirty="0">
                <a:solidFill>
                  <a:srgbClr val="C00000"/>
                </a:solidFill>
                <a:latin typeface="KaiTi" panose="02010609060101010101" pitchFamily="49" charset="-122"/>
                <a:ea typeface="KaiTi" panose="02010609060101010101" pitchFamily="49" charset="-122"/>
                <a:sym typeface="+mn-ea"/>
              </a:rPr>
              <a:t>1</a:t>
            </a:r>
            <a:r>
              <a:rPr lang="zh-CN" altLang="zh-CN" sz="3600" dirty="0">
                <a:solidFill>
                  <a:srgbClr val="C00000"/>
                </a:solidFill>
                <a:latin typeface="KaiTi" panose="02010609060101010101" pitchFamily="49" charset="-122"/>
                <a:ea typeface="KaiTi" panose="02010609060101010101" pitchFamily="49" charset="-122"/>
                <a:sym typeface="+mn-ea"/>
              </a:rPr>
              <a:t>、案例中的录用决策是否合理，为什么？</a:t>
            </a:r>
            <a:r>
              <a:rPr lang="zh-CN" altLang="en-US" sz="3600" dirty="0">
                <a:solidFill>
                  <a:srgbClr val="C00000"/>
                </a:solidFill>
                <a:latin typeface="KaiTi" panose="02010609060101010101" pitchFamily="49" charset="-122"/>
                <a:ea typeface="KaiTi" panose="02010609060101010101" pitchFamily="49" charset="-122"/>
                <a:sym typeface="+mn-ea"/>
              </a:rPr>
              <a:t>   </a:t>
            </a:r>
            <a:endParaRPr lang="en-US" altLang="zh-CN" sz="3600" dirty="0">
              <a:solidFill>
                <a:srgbClr val="C00000"/>
              </a:solidFill>
              <a:latin typeface="KaiTi" panose="02010609060101010101" pitchFamily="49" charset="-122"/>
              <a:ea typeface="KaiTi" panose="02010609060101010101" pitchFamily="49" charset="-122"/>
              <a:sym typeface="+mn-ea"/>
            </a:endParaRPr>
          </a:p>
          <a:p>
            <a:pPr eaLnBrk="1" hangingPunct="1"/>
            <a:r>
              <a:rPr lang="zh-CN" altLang="en-US" sz="3600" dirty="0">
                <a:solidFill>
                  <a:srgbClr val="C00000"/>
                </a:solidFill>
                <a:latin typeface="KaiTi" panose="02010609060101010101" pitchFamily="49" charset="-122"/>
                <a:ea typeface="KaiTi" panose="02010609060101010101" pitchFamily="49" charset="-122"/>
                <a:sym typeface="+mn-ea"/>
              </a:rPr>
              <a:t>      </a:t>
            </a:r>
            <a:r>
              <a:rPr lang="en-US" altLang="zh-CN" sz="3600" dirty="0">
                <a:solidFill>
                  <a:srgbClr val="C00000"/>
                </a:solidFill>
                <a:latin typeface="KaiTi" panose="02010609060101010101" pitchFamily="49" charset="-122"/>
                <a:ea typeface="KaiTi" panose="02010609060101010101" pitchFamily="49" charset="-122"/>
                <a:sym typeface="+mn-ea"/>
              </a:rPr>
              <a:t>2</a:t>
            </a:r>
            <a:r>
              <a:rPr lang="zh-CN" altLang="zh-CN" sz="3600" dirty="0">
                <a:solidFill>
                  <a:srgbClr val="C00000"/>
                </a:solidFill>
                <a:latin typeface="KaiTi" panose="02010609060101010101" pitchFamily="49" charset="-122"/>
                <a:ea typeface="KaiTi" panose="02010609060101010101" pitchFamily="49" charset="-122"/>
                <a:sym typeface="+mn-ea"/>
              </a:rPr>
              <a:t>、影响录用决策的因素有哪些？</a:t>
            </a:r>
          </a:p>
        </p:txBody>
      </p:sp>
    </p:spTree>
    <p:extLst>
      <p:ext uri="{BB962C8B-B14F-4D97-AF65-F5344CB8AC3E}">
        <p14:creationId xmlns:p14="http://schemas.microsoft.com/office/powerpoint/2010/main" val="3777539359"/>
      </p:ext>
    </p:extLst>
  </p:cSld>
  <p:clrMapOvr>
    <a:masterClrMapping/>
  </p:clrMapOvr>
  <p:transition>
    <p:dissolv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5" presetClass="entr" presetSubtype="0" fill="hold" nodeType="withEffect">
                                  <p:stCondLst>
                                    <p:cond delay="250"/>
                                  </p:stCondLst>
                                  <p:childTnLst>
                                    <p:set>
                                      <p:cBhvr>
                                        <p:cTn id="6" dur="1" fill="hold">
                                          <p:stCondLst>
                                            <p:cond delay="0"/>
                                          </p:stCondLst>
                                        </p:cTn>
                                        <p:tgtEl>
                                          <p:spTgt spid="17"/>
                                        </p:tgtEl>
                                        <p:attrNameLst>
                                          <p:attrName>style.visibility</p:attrName>
                                        </p:attrNameLst>
                                      </p:cBhvr>
                                      <p:to>
                                        <p:strVal val="visible"/>
                                      </p:to>
                                    </p:set>
                                    <p:anim calcmode="lin" valueType="num">
                                      <p:cBhvr>
                                        <p:cTn id="7" dur="500" decel="50000" fill="hold">
                                          <p:stCondLst>
                                            <p:cond delay="0"/>
                                          </p:stCondLst>
                                        </p:cTn>
                                        <p:tgtEl>
                                          <p:spTgt spid="17"/>
                                        </p:tgtEl>
                                        <p:attrNameLst>
                                          <p:attrName>style.rotation</p:attrName>
                                        </p:attrNameLst>
                                      </p:cBhvr>
                                      <p:tavLst>
                                        <p:tav tm="0">
                                          <p:val>
                                            <p:fltVal val="-90"/>
                                          </p:val>
                                        </p:tav>
                                        <p:tav tm="100000">
                                          <p:val>
                                            <p:fltVal val="0"/>
                                          </p:val>
                                        </p:tav>
                                      </p:tavLst>
                                    </p:anim>
                                    <p:anim calcmode="lin" valueType="num">
                                      <p:cBhvr>
                                        <p:cTn id="8" dur="500" decel="50000" fill="hold">
                                          <p:stCondLst>
                                            <p:cond delay="0"/>
                                          </p:stCondLst>
                                        </p:cTn>
                                        <p:tgtEl>
                                          <p:spTgt spid="17"/>
                                        </p:tgtEl>
                                        <p:attrNameLst>
                                          <p:attrName>ppt_w</p:attrName>
                                        </p:attrNameLst>
                                      </p:cBhvr>
                                      <p:tavLst>
                                        <p:tav tm="0">
                                          <p:val>
                                            <p:strVal val="#ppt_w"/>
                                          </p:val>
                                        </p:tav>
                                        <p:tav tm="100000">
                                          <p:val>
                                            <p:strVal val="#ppt_w*.05"/>
                                          </p:val>
                                        </p:tav>
                                      </p:tavLst>
                                    </p:anim>
                                    <p:anim calcmode="lin" valueType="num">
                                      <p:cBhvr>
                                        <p:cTn id="9" dur="500" accel="50000" fill="hold">
                                          <p:stCondLst>
                                            <p:cond delay="500"/>
                                          </p:stCondLst>
                                        </p:cTn>
                                        <p:tgtEl>
                                          <p:spTgt spid="17"/>
                                        </p:tgtEl>
                                        <p:attrNameLst>
                                          <p:attrName>ppt_w</p:attrName>
                                        </p:attrNameLst>
                                      </p:cBhvr>
                                      <p:tavLst>
                                        <p:tav tm="0">
                                          <p:val>
                                            <p:strVal val="#ppt_w*.05"/>
                                          </p:val>
                                        </p:tav>
                                        <p:tav tm="100000">
                                          <p:val>
                                            <p:strVal val="#ppt_w"/>
                                          </p:val>
                                        </p:tav>
                                      </p:tavLst>
                                    </p:anim>
                                    <p:anim calcmode="lin" valueType="num">
                                      <p:cBhvr>
                                        <p:cTn id="10" dur="1000" fill="hold"/>
                                        <p:tgtEl>
                                          <p:spTgt spid="17"/>
                                        </p:tgtEl>
                                        <p:attrNameLst>
                                          <p:attrName>ppt_h</p:attrName>
                                        </p:attrNameLst>
                                      </p:cBhvr>
                                      <p:tavLst>
                                        <p:tav tm="0">
                                          <p:val>
                                            <p:strVal val="#ppt_h"/>
                                          </p:val>
                                        </p:tav>
                                        <p:tav tm="100000">
                                          <p:val>
                                            <p:strVal val="#ppt_h"/>
                                          </p:val>
                                        </p:tav>
                                      </p:tavLst>
                                    </p:anim>
                                    <p:anim calcmode="lin" valueType="num">
                                      <p:cBhvr>
                                        <p:cTn id="11" dur="500" decel="50000" fill="hold">
                                          <p:stCondLst>
                                            <p:cond delay="0"/>
                                          </p:stCondLst>
                                        </p:cTn>
                                        <p:tgtEl>
                                          <p:spTgt spid="17"/>
                                        </p:tgtEl>
                                        <p:attrNameLst>
                                          <p:attrName>ppt_x</p:attrName>
                                        </p:attrNameLst>
                                      </p:cBhvr>
                                      <p:tavLst>
                                        <p:tav tm="0">
                                          <p:val>
                                            <p:strVal val="#ppt_x+.4"/>
                                          </p:val>
                                        </p:tav>
                                        <p:tav tm="100000">
                                          <p:val>
                                            <p:strVal val="#ppt_x"/>
                                          </p:val>
                                        </p:tav>
                                      </p:tavLst>
                                    </p:anim>
                                    <p:anim calcmode="lin" valueType="num">
                                      <p:cBhvr>
                                        <p:cTn id="12" dur="500" decel="50000" fill="hold">
                                          <p:stCondLst>
                                            <p:cond delay="0"/>
                                          </p:stCondLst>
                                        </p:cTn>
                                        <p:tgtEl>
                                          <p:spTgt spid="17"/>
                                        </p:tgtEl>
                                        <p:attrNameLst>
                                          <p:attrName>ppt_y</p:attrName>
                                        </p:attrNameLst>
                                      </p:cBhvr>
                                      <p:tavLst>
                                        <p:tav tm="0">
                                          <p:val>
                                            <p:strVal val="#ppt_y-.2"/>
                                          </p:val>
                                        </p:tav>
                                        <p:tav tm="100000">
                                          <p:val>
                                            <p:strVal val="#ppt_y+.1"/>
                                          </p:val>
                                        </p:tav>
                                      </p:tavLst>
                                    </p:anim>
                                    <p:anim calcmode="lin" valueType="num">
                                      <p:cBhvr>
                                        <p:cTn id="13" dur="500" accel="50000" fill="hold">
                                          <p:stCondLst>
                                            <p:cond delay="500"/>
                                          </p:stCondLst>
                                        </p:cTn>
                                        <p:tgtEl>
                                          <p:spTgt spid="17"/>
                                        </p:tgtEl>
                                        <p:attrNameLst>
                                          <p:attrName>ppt_y</p:attrName>
                                        </p:attrNameLst>
                                      </p:cBhvr>
                                      <p:tavLst>
                                        <p:tav tm="0">
                                          <p:val>
                                            <p:strVal val="#ppt_y+.1"/>
                                          </p:val>
                                        </p:tav>
                                        <p:tav tm="100000">
                                          <p:val>
                                            <p:strVal val="#ppt_y"/>
                                          </p:val>
                                        </p:tav>
                                      </p:tavLst>
                                    </p:anim>
                                    <p:animEffect transition="in" filter="fade">
                                      <p:cBhvr>
                                        <p:cTn id="14" dur="1000" decel="50000">
                                          <p:stCondLst>
                                            <p:cond delay="0"/>
                                          </p:stCondLst>
                                        </p:cTn>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8" name="组合 37"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GrpSpPr/>
          <p:nvPr/>
        </p:nvGrpSpPr>
        <p:grpSpPr>
          <a:xfrm>
            <a:off x="7504852" y="2753712"/>
            <a:ext cx="367303" cy="1348444"/>
            <a:chOff x="6011863" y="2119313"/>
            <a:chExt cx="700087" cy="2570163"/>
          </a:xfrm>
          <a:solidFill>
            <a:schemeClr val="bg1">
              <a:lumMod val="65000"/>
            </a:schemeClr>
          </a:solidFill>
        </p:grpSpPr>
        <p:sp>
          <p:nvSpPr>
            <p:cNvPr id="39" name="Freeform 89"/>
            <p:cNvSpPr/>
            <p:nvPr/>
          </p:nvSpPr>
          <p:spPr bwMode="auto">
            <a:xfrm>
              <a:off x="6011863" y="4584701"/>
              <a:ext cx="46037" cy="104775"/>
            </a:xfrm>
            <a:custGeom>
              <a:avLst/>
              <a:gdLst>
                <a:gd name="T0" fmla="*/ 1 w 2"/>
                <a:gd name="T1" fmla="*/ 5 h 5"/>
                <a:gd name="T2" fmla="*/ 0 w 2"/>
                <a:gd name="T3" fmla="*/ 4 h 5"/>
                <a:gd name="T4" fmla="*/ 0 w 2"/>
                <a:gd name="T5" fmla="*/ 1 h 5"/>
                <a:gd name="T6" fmla="*/ 1 w 2"/>
                <a:gd name="T7" fmla="*/ 0 h 5"/>
                <a:gd name="T8" fmla="*/ 2 w 2"/>
                <a:gd name="T9" fmla="*/ 1 h 5"/>
                <a:gd name="T10" fmla="*/ 2 w 2"/>
                <a:gd name="T11" fmla="*/ 4 h 5"/>
                <a:gd name="T12" fmla="*/ 1 w 2"/>
                <a:gd name="T13" fmla="*/ 5 h 5"/>
              </a:gdLst>
              <a:ahLst/>
              <a:cxnLst>
                <a:cxn ang="0">
                  <a:pos x="T0" y="T1"/>
                </a:cxn>
                <a:cxn ang="0">
                  <a:pos x="T2" y="T3"/>
                </a:cxn>
                <a:cxn ang="0">
                  <a:pos x="T4" y="T5"/>
                </a:cxn>
                <a:cxn ang="0">
                  <a:pos x="T6" y="T7"/>
                </a:cxn>
                <a:cxn ang="0">
                  <a:pos x="T8" y="T9"/>
                </a:cxn>
                <a:cxn ang="0">
                  <a:pos x="T10" y="T11"/>
                </a:cxn>
                <a:cxn ang="0">
                  <a:pos x="T12" y="T13"/>
                </a:cxn>
              </a:cxnLst>
              <a:rect l="0" t="0" r="r" b="b"/>
              <a:pathLst>
                <a:path w="2" h="5">
                  <a:moveTo>
                    <a:pt x="1" y="5"/>
                  </a:moveTo>
                  <a:cubicBezTo>
                    <a:pt x="1" y="5"/>
                    <a:pt x="0" y="4"/>
                    <a:pt x="0" y="4"/>
                  </a:cubicBezTo>
                  <a:cubicBezTo>
                    <a:pt x="0" y="1"/>
                    <a:pt x="0" y="1"/>
                    <a:pt x="0" y="1"/>
                  </a:cubicBezTo>
                  <a:cubicBezTo>
                    <a:pt x="0" y="0"/>
                    <a:pt x="1" y="0"/>
                    <a:pt x="1" y="0"/>
                  </a:cubicBezTo>
                  <a:cubicBezTo>
                    <a:pt x="2" y="0"/>
                    <a:pt x="2" y="0"/>
                    <a:pt x="2" y="1"/>
                  </a:cubicBezTo>
                  <a:cubicBezTo>
                    <a:pt x="2" y="4"/>
                    <a:pt x="2" y="4"/>
                    <a:pt x="2" y="4"/>
                  </a:cubicBezTo>
                  <a:cubicBezTo>
                    <a:pt x="2" y="4"/>
                    <a:pt x="2" y="5"/>
                    <a:pt x="1"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 name="Freeform 90"/>
            <p:cNvSpPr>
              <a:spLocks noEditPoints="1"/>
            </p:cNvSpPr>
            <p:nvPr/>
          </p:nvSpPr>
          <p:spPr bwMode="auto">
            <a:xfrm>
              <a:off x="6011863" y="3889376"/>
              <a:ext cx="46037" cy="611188"/>
            </a:xfrm>
            <a:custGeom>
              <a:avLst/>
              <a:gdLst>
                <a:gd name="T0" fmla="*/ 1 w 2"/>
                <a:gd name="T1" fmla="*/ 29 h 29"/>
                <a:gd name="T2" fmla="*/ 0 w 2"/>
                <a:gd name="T3" fmla="*/ 28 h 29"/>
                <a:gd name="T4" fmla="*/ 0 w 2"/>
                <a:gd name="T5" fmla="*/ 23 h 29"/>
                <a:gd name="T6" fmla="*/ 1 w 2"/>
                <a:gd name="T7" fmla="*/ 22 h 29"/>
                <a:gd name="T8" fmla="*/ 2 w 2"/>
                <a:gd name="T9" fmla="*/ 23 h 29"/>
                <a:gd name="T10" fmla="*/ 2 w 2"/>
                <a:gd name="T11" fmla="*/ 28 h 29"/>
                <a:gd name="T12" fmla="*/ 1 w 2"/>
                <a:gd name="T13" fmla="*/ 29 h 29"/>
                <a:gd name="T14" fmla="*/ 1 w 2"/>
                <a:gd name="T15" fmla="*/ 18 h 29"/>
                <a:gd name="T16" fmla="*/ 0 w 2"/>
                <a:gd name="T17" fmla="*/ 17 h 29"/>
                <a:gd name="T18" fmla="*/ 0 w 2"/>
                <a:gd name="T19" fmla="*/ 12 h 29"/>
                <a:gd name="T20" fmla="*/ 1 w 2"/>
                <a:gd name="T21" fmla="*/ 11 h 29"/>
                <a:gd name="T22" fmla="*/ 2 w 2"/>
                <a:gd name="T23" fmla="*/ 12 h 29"/>
                <a:gd name="T24" fmla="*/ 2 w 2"/>
                <a:gd name="T25" fmla="*/ 17 h 29"/>
                <a:gd name="T26" fmla="*/ 1 w 2"/>
                <a:gd name="T27" fmla="*/ 18 h 29"/>
                <a:gd name="T28" fmla="*/ 1 w 2"/>
                <a:gd name="T29" fmla="*/ 7 h 29"/>
                <a:gd name="T30" fmla="*/ 0 w 2"/>
                <a:gd name="T31" fmla="*/ 6 h 29"/>
                <a:gd name="T32" fmla="*/ 0 w 2"/>
                <a:gd name="T33" fmla="*/ 1 h 29"/>
                <a:gd name="T34" fmla="*/ 1 w 2"/>
                <a:gd name="T35" fmla="*/ 0 h 29"/>
                <a:gd name="T36" fmla="*/ 2 w 2"/>
                <a:gd name="T37" fmla="*/ 1 h 29"/>
                <a:gd name="T38" fmla="*/ 2 w 2"/>
                <a:gd name="T39" fmla="*/ 6 h 29"/>
                <a:gd name="T40" fmla="*/ 1 w 2"/>
                <a:gd name="T41"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 h="29">
                  <a:moveTo>
                    <a:pt x="1" y="29"/>
                  </a:moveTo>
                  <a:cubicBezTo>
                    <a:pt x="1" y="29"/>
                    <a:pt x="0" y="29"/>
                    <a:pt x="0" y="28"/>
                  </a:cubicBezTo>
                  <a:cubicBezTo>
                    <a:pt x="0" y="23"/>
                    <a:pt x="0" y="23"/>
                    <a:pt x="0" y="23"/>
                  </a:cubicBezTo>
                  <a:cubicBezTo>
                    <a:pt x="0" y="22"/>
                    <a:pt x="1" y="22"/>
                    <a:pt x="1" y="22"/>
                  </a:cubicBezTo>
                  <a:cubicBezTo>
                    <a:pt x="2" y="22"/>
                    <a:pt x="2" y="22"/>
                    <a:pt x="2" y="23"/>
                  </a:cubicBezTo>
                  <a:cubicBezTo>
                    <a:pt x="2" y="28"/>
                    <a:pt x="2" y="28"/>
                    <a:pt x="2" y="28"/>
                  </a:cubicBezTo>
                  <a:cubicBezTo>
                    <a:pt x="2" y="29"/>
                    <a:pt x="2" y="29"/>
                    <a:pt x="1" y="29"/>
                  </a:cubicBezTo>
                  <a:close/>
                  <a:moveTo>
                    <a:pt x="1" y="18"/>
                  </a:moveTo>
                  <a:cubicBezTo>
                    <a:pt x="1" y="18"/>
                    <a:pt x="0" y="18"/>
                    <a:pt x="0" y="17"/>
                  </a:cubicBezTo>
                  <a:cubicBezTo>
                    <a:pt x="0" y="12"/>
                    <a:pt x="0" y="12"/>
                    <a:pt x="0" y="12"/>
                  </a:cubicBezTo>
                  <a:cubicBezTo>
                    <a:pt x="0" y="11"/>
                    <a:pt x="1" y="11"/>
                    <a:pt x="1" y="11"/>
                  </a:cubicBezTo>
                  <a:cubicBezTo>
                    <a:pt x="2" y="11"/>
                    <a:pt x="2" y="11"/>
                    <a:pt x="2" y="12"/>
                  </a:cubicBezTo>
                  <a:cubicBezTo>
                    <a:pt x="2" y="17"/>
                    <a:pt x="2" y="17"/>
                    <a:pt x="2" y="17"/>
                  </a:cubicBezTo>
                  <a:cubicBezTo>
                    <a:pt x="2" y="18"/>
                    <a:pt x="2" y="18"/>
                    <a:pt x="1" y="18"/>
                  </a:cubicBezTo>
                  <a:close/>
                  <a:moveTo>
                    <a:pt x="1" y="7"/>
                  </a:moveTo>
                  <a:cubicBezTo>
                    <a:pt x="1" y="7"/>
                    <a:pt x="0" y="7"/>
                    <a:pt x="0" y="6"/>
                  </a:cubicBezTo>
                  <a:cubicBezTo>
                    <a:pt x="0" y="1"/>
                    <a:pt x="0" y="1"/>
                    <a:pt x="0" y="1"/>
                  </a:cubicBezTo>
                  <a:cubicBezTo>
                    <a:pt x="0" y="0"/>
                    <a:pt x="1" y="0"/>
                    <a:pt x="1" y="0"/>
                  </a:cubicBezTo>
                  <a:cubicBezTo>
                    <a:pt x="2" y="0"/>
                    <a:pt x="2" y="0"/>
                    <a:pt x="2" y="1"/>
                  </a:cubicBezTo>
                  <a:cubicBezTo>
                    <a:pt x="2" y="6"/>
                    <a:pt x="2" y="6"/>
                    <a:pt x="2" y="6"/>
                  </a:cubicBezTo>
                  <a:cubicBezTo>
                    <a:pt x="2" y="7"/>
                    <a:pt x="2" y="7"/>
                    <a:pt x="1"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 name="Freeform 91"/>
            <p:cNvSpPr/>
            <p:nvPr/>
          </p:nvSpPr>
          <p:spPr bwMode="auto">
            <a:xfrm>
              <a:off x="6011863" y="3698876"/>
              <a:ext cx="112712" cy="106363"/>
            </a:xfrm>
            <a:custGeom>
              <a:avLst/>
              <a:gdLst>
                <a:gd name="T0" fmla="*/ 1 w 5"/>
                <a:gd name="T1" fmla="*/ 5 h 5"/>
                <a:gd name="T2" fmla="*/ 0 w 5"/>
                <a:gd name="T3" fmla="*/ 4 h 5"/>
                <a:gd name="T4" fmla="*/ 0 w 5"/>
                <a:gd name="T5" fmla="*/ 1 h 5"/>
                <a:gd name="T6" fmla="*/ 1 w 5"/>
                <a:gd name="T7" fmla="*/ 0 h 5"/>
                <a:gd name="T8" fmla="*/ 4 w 5"/>
                <a:gd name="T9" fmla="*/ 0 h 5"/>
                <a:gd name="T10" fmla="*/ 5 w 5"/>
                <a:gd name="T11" fmla="*/ 1 h 5"/>
                <a:gd name="T12" fmla="*/ 4 w 5"/>
                <a:gd name="T13" fmla="*/ 2 h 5"/>
                <a:gd name="T14" fmla="*/ 2 w 5"/>
                <a:gd name="T15" fmla="*/ 2 h 5"/>
                <a:gd name="T16" fmla="*/ 2 w 5"/>
                <a:gd name="T17" fmla="*/ 4 h 5"/>
                <a:gd name="T18" fmla="*/ 1 w 5"/>
                <a:gd name="T19"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5">
                  <a:moveTo>
                    <a:pt x="1" y="5"/>
                  </a:moveTo>
                  <a:cubicBezTo>
                    <a:pt x="1" y="5"/>
                    <a:pt x="0" y="5"/>
                    <a:pt x="0" y="4"/>
                  </a:cubicBezTo>
                  <a:cubicBezTo>
                    <a:pt x="0" y="1"/>
                    <a:pt x="0" y="1"/>
                    <a:pt x="0" y="1"/>
                  </a:cubicBezTo>
                  <a:cubicBezTo>
                    <a:pt x="0" y="1"/>
                    <a:pt x="1" y="0"/>
                    <a:pt x="1" y="0"/>
                  </a:cubicBezTo>
                  <a:cubicBezTo>
                    <a:pt x="4" y="0"/>
                    <a:pt x="4" y="0"/>
                    <a:pt x="4" y="0"/>
                  </a:cubicBezTo>
                  <a:cubicBezTo>
                    <a:pt x="5" y="0"/>
                    <a:pt x="5" y="1"/>
                    <a:pt x="5" y="1"/>
                  </a:cubicBezTo>
                  <a:cubicBezTo>
                    <a:pt x="5" y="2"/>
                    <a:pt x="5" y="2"/>
                    <a:pt x="4" y="2"/>
                  </a:cubicBezTo>
                  <a:cubicBezTo>
                    <a:pt x="2" y="2"/>
                    <a:pt x="2" y="2"/>
                    <a:pt x="2" y="2"/>
                  </a:cubicBezTo>
                  <a:cubicBezTo>
                    <a:pt x="2" y="4"/>
                    <a:pt x="2" y="4"/>
                    <a:pt x="2" y="4"/>
                  </a:cubicBezTo>
                  <a:cubicBezTo>
                    <a:pt x="2" y="5"/>
                    <a:pt x="2" y="5"/>
                    <a:pt x="1"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 name="Freeform 92"/>
            <p:cNvSpPr/>
            <p:nvPr/>
          </p:nvSpPr>
          <p:spPr bwMode="auto">
            <a:xfrm>
              <a:off x="6259513" y="3698876"/>
              <a:ext cx="203200" cy="42863"/>
            </a:xfrm>
            <a:custGeom>
              <a:avLst/>
              <a:gdLst>
                <a:gd name="T0" fmla="*/ 8 w 9"/>
                <a:gd name="T1" fmla="*/ 2 h 2"/>
                <a:gd name="T2" fmla="*/ 1 w 9"/>
                <a:gd name="T3" fmla="*/ 2 h 2"/>
                <a:gd name="T4" fmla="*/ 0 w 9"/>
                <a:gd name="T5" fmla="*/ 1 h 2"/>
                <a:gd name="T6" fmla="*/ 1 w 9"/>
                <a:gd name="T7" fmla="*/ 0 h 2"/>
                <a:gd name="T8" fmla="*/ 8 w 9"/>
                <a:gd name="T9" fmla="*/ 0 h 2"/>
                <a:gd name="T10" fmla="*/ 9 w 9"/>
                <a:gd name="T11" fmla="*/ 1 h 2"/>
                <a:gd name="T12" fmla="*/ 8 w 9"/>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9" h="2">
                  <a:moveTo>
                    <a:pt x="8" y="2"/>
                  </a:moveTo>
                  <a:cubicBezTo>
                    <a:pt x="1" y="2"/>
                    <a:pt x="1" y="2"/>
                    <a:pt x="1" y="2"/>
                  </a:cubicBezTo>
                  <a:cubicBezTo>
                    <a:pt x="0" y="2"/>
                    <a:pt x="0" y="2"/>
                    <a:pt x="0" y="1"/>
                  </a:cubicBezTo>
                  <a:cubicBezTo>
                    <a:pt x="0" y="1"/>
                    <a:pt x="0" y="0"/>
                    <a:pt x="1" y="0"/>
                  </a:cubicBezTo>
                  <a:cubicBezTo>
                    <a:pt x="8" y="0"/>
                    <a:pt x="8" y="0"/>
                    <a:pt x="8" y="0"/>
                  </a:cubicBezTo>
                  <a:cubicBezTo>
                    <a:pt x="9" y="0"/>
                    <a:pt x="9" y="1"/>
                    <a:pt x="9" y="1"/>
                  </a:cubicBezTo>
                  <a:cubicBezTo>
                    <a:pt x="9" y="2"/>
                    <a:pt x="9" y="2"/>
                    <a:pt x="8"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 name="Freeform 93"/>
            <p:cNvSpPr/>
            <p:nvPr/>
          </p:nvSpPr>
          <p:spPr bwMode="auto">
            <a:xfrm>
              <a:off x="6599238" y="3636963"/>
              <a:ext cx="112712" cy="104775"/>
            </a:xfrm>
            <a:custGeom>
              <a:avLst/>
              <a:gdLst>
                <a:gd name="T0" fmla="*/ 4 w 5"/>
                <a:gd name="T1" fmla="*/ 5 h 5"/>
                <a:gd name="T2" fmla="*/ 1 w 5"/>
                <a:gd name="T3" fmla="*/ 5 h 5"/>
                <a:gd name="T4" fmla="*/ 0 w 5"/>
                <a:gd name="T5" fmla="*/ 4 h 5"/>
                <a:gd name="T6" fmla="*/ 1 w 5"/>
                <a:gd name="T7" fmla="*/ 3 h 5"/>
                <a:gd name="T8" fmla="*/ 3 w 5"/>
                <a:gd name="T9" fmla="*/ 3 h 5"/>
                <a:gd name="T10" fmla="*/ 3 w 5"/>
                <a:gd name="T11" fmla="*/ 1 h 5"/>
                <a:gd name="T12" fmla="*/ 4 w 5"/>
                <a:gd name="T13" fmla="*/ 0 h 5"/>
                <a:gd name="T14" fmla="*/ 5 w 5"/>
                <a:gd name="T15" fmla="*/ 1 h 5"/>
                <a:gd name="T16" fmla="*/ 5 w 5"/>
                <a:gd name="T17" fmla="*/ 4 h 5"/>
                <a:gd name="T18" fmla="*/ 4 w 5"/>
                <a:gd name="T19"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5">
                  <a:moveTo>
                    <a:pt x="4" y="5"/>
                  </a:moveTo>
                  <a:cubicBezTo>
                    <a:pt x="1" y="5"/>
                    <a:pt x="1" y="5"/>
                    <a:pt x="1" y="5"/>
                  </a:cubicBezTo>
                  <a:cubicBezTo>
                    <a:pt x="0" y="5"/>
                    <a:pt x="0" y="5"/>
                    <a:pt x="0" y="4"/>
                  </a:cubicBezTo>
                  <a:cubicBezTo>
                    <a:pt x="0" y="4"/>
                    <a:pt x="0" y="3"/>
                    <a:pt x="1" y="3"/>
                  </a:cubicBezTo>
                  <a:cubicBezTo>
                    <a:pt x="3" y="3"/>
                    <a:pt x="3" y="3"/>
                    <a:pt x="3" y="3"/>
                  </a:cubicBezTo>
                  <a:cubicBezTo>
                    <a:pt x="3" y="1"/>
                    <a:pt x="3" y="1"/>
                    <a:pt x="3" y="1"/>
                  </a:cubicBezTo>
                  <a:cubicBezTo>
                    <a:pt x="3" y="1"/>
                    <a:pt x="3" y="0"/>
                    <a:pt x="4" y="0"/>
                  </a:cubicBezTo>
                  <a:cubicBezTo>
                    <a:pt x="4" y="0"/>
                    <a:pt x="5" y="1"/>
                    <a:pt x="5" y="1"/>
                  </a:cubicBezTo>
                  <a:cubicBezTo>
                    <a:pt x="5" y="4"/>
                    <a:pt x="5" y="4"/>
                    <a:pt x="5" y="4"/>
                  </a:cubicBezTo>
                  <a:cubicBezTo>
                    <a:pt x="5" y="5"/>
                    <a:pt x="4" y="5"/>
                    <a:pt x="4"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 name="Freeform 94"/>
            <p:cNvSpPr>
              <a:spLocks noEditPoints="1"/>
            </p:cNvSpPr>
            <p:nvPr/>
          </p:nvSpPr>
          <p:spPr bwMode="auto">
            <a:xfrm>
              <a:off x="6665913" y="2330451"/>
              <a:ext cx="46037" cy="1220788"/>
            </a:xfrm>
            <a:custGeom>
              <a:avLst/>
              <a:gdLst>
                <a:gd name="T0" fmla="*/ 1 w 2"/>
                <a:gd name="T1" fmla="*/ 58 h 58"/>
                <a:gd name="T2" fmla="*/ 0 w 2"/>
                <a:gd name="T3" fmla="*/ 57 h 58"/>
                <a:gd name="T4" fmla="*/ 0 w 2"/>
                <a:gd name="T5" fmla="*/ 51 h 58"/>
                <a:gd name="T6" fmla="*/ 1 w 2"/>
                <a:gd name="T7" fmla="*/ 50 h 58"/>
                <a:gd name="T8" fmla="*/ 2 w 2"/>
                <a:gd name="T9" fmla="*/ 51 h 58"/>
                <a:gd name="T10" fmla="*/ 2 w 2"/>
                <a:gd name="T11" fmla="*/ 57 h 58"/>
                <a:gd name="T12" fmla="*/ 1 w 2"/>
                <a:gd name="T13" fmla="*/ 58 h 58"/>
                <a:gd name="T14" fmla="*/ 1 w 2"/>
                <a:gd name="T15" fmla="*/ 45 h 58"/>
                <a:gd name="T16" fmla="*/ 0 w 2"/>
                <a:gd name="T17" fmla="*/ 44 h 58"/>
                <a:gd name="T18" fmla="*/ 0 w 2"/>
                <a:gd name="T19" fmla="*/ 38 h 58"/>
                <a:gd name="T20" fmla="*/ 1 w 2"/>
                <a:gd name="T21" fmla="*/ 37 h 58"/>
                <a:gd name="T22" fmla="*/ 2 w 2"/>
                <a:gd name="T23" fmla="*/ 38 h 58"/>
                <a:gd name="T24" fmla="*/ 2 w 2"/>
                <a:gd name="T25" fmla="*/ 44 h 58"/>
                <a:gd name="T26" fmla="*/ 1 w 2"/>
                <a:gd name="T27" fmla="*/ 45 h 58"/>
                <a:gd name="T28" fmla="*/ 1 w 2"/>
                <a:gd name="T29" fmla="*/ 33 h 58"/>
                <a:gd name="T30" fmla="*/ 0 w 2"/>
                <a:gd name="T31" fmla="*/ 32 h 58"/>
                <a:gd name="T32" fmla="*/ 0 w 2"/>
                <a:gd name="T33" fmla="*/ 26 h 58"/>
                <a:gd name="T34" fmla="*/ 1 w 2"/>
                <a:gd name="T35" fmla="*/ 25 h 58"/>
                <a:gd name="T36" fmla="*/ 2 w 2"/>
                <a:gd name="T37" fmla="*/ 26 h 58"/>
                <a:gd name="T38" fmla="*/ 2 w 2"/>
                <a:gd name="T39" fmla="*/ 32 h 58"/>
                <a:gd name="T40" fmla="*/ 1 w 2"/>
                <a:gd name="T41" fmla="*/ 33 h 58"/>
                <a:gd name="T42" fmla="*/ 1 w 2"/>
                <a:gd name="T43" fmla="*/ 20 h 58"/>
                <a:gd name="T44" fmla="*/ 0 w 2"/>
                <a:gd name="T45" fmla="*/ 19 h 58"/>
                <a:gd name="T46" fmla="*/ 0 w 2"/>
                <a:gd name="T47" fmla="*/ 13 h 58"/>
                <a:gd name="T48" fmla="*/ 1 w 2"/>
                <a:gd name="T49" fmla="*/ 12 h 58"/>
                <a:gd name="T50" fmla="*/ 2 w 2"/>
                <a:gd name="T51" fmla="*/ 13 h 58"/>
                <a:gd name="T52" fmla="*/ 2 w 2"/>
                <a:gd name="T53" fmla="*/ 19 h 58"/>
                <a:gd name="T54" fmla="*/ 1 w 2"/>
                <a:gd name="T55" fmla="*/ 20 h 58"/>
                <a:gd name="T56" fmla="*/ 1 w 2"/>
                <a:gd name="T57" fmla="*/ 8 h 58"/>
                <a:gd name="T58" fmla="*/ 0 w 2"/>
                <a:gd name="T59" fmla="*/ 7 h 58"/>
                <a:gd name="T60" fmla="*/ 0 w 2"/>
                <a:gd name="T61" fmla="*/ 1 h 58"/>
                <a:gd name="T62" fmla="*/ 1 w 2"/>
                <a:gd name="T63" fmla="*/ 0 h 58"/>
                <a:gd name="T64" fmla="*/ 2 w 2"/>
                <a:gd name="T65" fmla="*/ 1 h 58"/>
                <a:gd name="T66" fmla="*/ 2 w 2"/>
                <a:gd name="T67" fmla="*/ 7 h 58"/>
                <a:gd name="T68" fmla="*/ 1 w 2"/>
                <a:gd name="T69" fmla="*/ 8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 h="58">
                  <a:moveTo>
                    <a:pt x="1" y="58"/>
                  </a:moveTo>
                  <a:cubicBezTo>
                    <a:pt x="0" y="58"/>
                    <a:pt x="0" y="57"/>
                    <a:pt x="0" y="57"/>
                  </a:cubicBezTo>
                  <a:cubicBezTo>
                    <a:pt x="0" y="51"/>
                    <a:pt x="0" y="51"/>
                    <a:pt x="0" y="51"/>
                  </a:cubicBezTo>
                  <a:cubicBezTo>
                    <a:pt x="0" y="50"/>
                    <a:pt x="0" y="50"/>
                    <a:pt x="1" y="50"/>
                  </a:cubicBezTo>
                  <a:cubicBezTo>
                    <a:pt x="1" y="50"/>
                    <a:pt x="2" y="50"/>
                    <a:pt x="2" y="51"/>
                  </a:cubicBezTo>
                  <a:cubicBezTo>
                    <a:pt x="2" y="57"/>
                    <a:pt x="2" y="57"/>
                    <a:pt x="2" y="57"/>
                  </a:cubicBezTo>
                  <a:cubicBezTo>
                    <a:pt x="2" y="57"/>
                    <a:pt x="1" y="58"/>
                    <a:pt x="1" y="58"/>
                  </a:cubicBezTo>
                  <a:close/>
                  <a:moveTo>
                    <a:pt x="1" y="45"/>
                  </a:moveTo>
                  <a:cubicBezTo>
                    <a:pt x="0" y="45"/>
                    <a:pt x="0" y="45"/>
                    <a:pt x="0" y="44"/>
                  </a:cubicBezTo>
                  <a:cubicBezTo>
                    <a:pt x="0" y="38"/>
                    <a:pt x="0" y="38"/>
                    <a:pt x="0" y="38"/>
                  </a:cubicBezTo>
                  <a:cubicBezTo>
                    <a:pt x="0" y="38"/>
                    <a:pt x="0" y="37"/>
                    <a:pt x="1" y="37"/>
                  </a:cubicBezTo>
                  <a:cubicBezTo>
                    <a:pt x="1" y="37"/>
                    <a:pt x="2" y="38"/>
                    <a:pt x="2" y="38"/>
                  </a:cubicBezTo>
                  <a:cubicBezTo>
                    <a:pt x="2" y="44"/>
                    <a:pt x="2" y="44"/>
                    <a:pt x="2" y="44"/>
                  </a:cubicBezTo>
                  <a:cubicBezTo>
                    <a:pt x="2" y="45"/>
                    <a:pt x="1" y="45"/>
                    <a:pt x="1" y="45"/>
                  </a:cubicBezTo>
                  <a:close/>
                  <a:moveTo>
                    <a:pt x="1" y="33"/>
                  </a:moveTo>
                  <a:cubicBezTo>
                    <a:pt x="0" y="33"/>
                    <a:pt x="0" y="32"/>
                    <a:pt x="0" y="32"/>
                  </a:cubicBezTo>
                  <a:cubicBezTo>
                    <a:pt x="0" y="26"/>
                    <a:pt x="0" y="26"/>
                    <a:pt x="0" y="26"/>
                  </a:cubicBezTo>
                  <a:cubicBezTo>
                    <a:pt x="0" y="25"/>
                    <a:pt x="0" y="25"/>
                    <a:pt x="1" y="25"/>
                  </a:cubicBezTo>
                  <a:cubicBezTo>
                    <a:pt x="1" y="25"/>
                    <a:pt x="2" y="25"/>
                    <a:pt x="2" y="26"/>
                  </a:cubicBezTo>
                  <a:cubicBezTo>
                    <a:pt x="2" y="32"/>
                    <a:pt x="2" y="32"/>
                    <a:pt x="2" y="32"/>
                  </a:cubicBezTo>
                  <a:cubicBezTo>
                    <a:pt x="2" y="32"/>
                    <a:pt x="1" y="33"/>
                    <a:pt x="1" y="33"/>
                  </a:cubicBezTo>
                  <a:close/>
                  <a:moveTo>
                    <a:pt x="1" y="20"/>
                  </a:moveTo>
                  <a:cubicBezTo>
                    <a:pt x="0" y="20"/>
                    <a:pt x="0" y="20"/>
                    <a:pt x="0" y="19"/>
                  </a:cubicBezTo>
                  <a:cubicBezTo>
                    <a:pt x="0" y="13"/>
                    <a:pt x="0" y="13"/>
                    <a:pt x="0" y="13"/>
                  </a:cubicBezTo>
                  <a:cubicBezTo>
                    <a:pt x="0" y="12"/>
                    <a:pt x="0" y="12"/>
                    <a:pt x="1" y="12"/>
                  </a:cubicBezTo>
                  <a:cubicBezTo>
                    <a:pt x="1" y="12"/>
                    <a:pt x="2" y="12"/>
                    <a:pt x="2" y="13"/>
                  </a:cubicBezTo>
                  <a:cubicBezTo>
                    <a:pt x="2" y="19"/>
                    <a:pt x="2" y="19"/>
                    <a:pt x="2" y="19"/>
                  </a:cubicBezTo>
                  <a:cubicBezTo>
                    <a:pt x="2" y="20"/>
                    <a:pt x="1" y="20"/>
                    <a:pt x="1" y="20"/>
                  </a:cubicBezTo>
                  <a:close/>
                  <a:moveTo>
                    <a:pt x="1" y="8"/>
                  </a:moveTo>
                  <a:cubicBezTo>
                    <a:pt x="0" y="8"/>
                    <a:pt x="0" y="7"/>
                    <a:pt x="0" y="7"/>
                  </a:cubicBezTo>
                  <a:cubicBezTo>
                    <a:pt x="0" y="1"/>
                    <a:pt x="0" y="1"/>
                    <a:pt x="0" y="1"/>
                  </a:cubicBezTo>
                  <a:cubicBezTo>
                    <a:pt x="0" y="0"/>
                    <a:pt x="0" y="0"/>
                    <a:pt x="1" y="0"/>
                  </a:cubicBezTo>
                  <a:cubicBezTo>
                    <a:pt x="1" y="0"/>
                    <a:pt x="2" y="0"/>
                    <a:pt x="2" y="1"/>
                  </a:cubicBezTo>
                  <a:cubicBezTo>
                    <a:pt x="2" y="7"/>
                    <a:pt x="2" y="7"/>
                    <a:pt x="2" y="7"/>
                  </a:cubicBezTo>
                  <a:cubicBezTo>
                    <a:pt x="2" y="7"/>
                    <a:pt x="1" y="8"/>
                    <a:pt x="1"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 name="Freeform 95"/>
            <p:cNvSpPr/>
            <p:nvPr/>
          </p:nvSpPr>
          <p:spPr bwMode="auto">
            <a:xfrm>
              <a:off x="6665913" y="2119313"/>
              <a:ext cx="46037" cy="104775"/>
            </a:xfrm>
            <a:custGeom>
              <a:avLst/>
              <a:gdLst>
                <a:gd name="T0" fmla="*/ 1 w 2"/>
                <a:gd name="T1" fmla="*/ 5 h 5"/>
                <a:gd name="T2" fmla="*/ 0 w 2"/>
                <a:gd name="T3" fmla="*/ 4 h 5"/>
                <a:gd name="T4" fmla="*/ 0 w 2"/>
                <a:gd name="T5" fmla="*/ 1 h 5"/>
                <a:gd name="T6" fmla="*/ 1 w 2"/>
                <a:gd name="T7" fmla="*/ 0 h 5"/>
                <a:gd name="T8" fmla="*/ 2 w 2"/>
                <a:gd name="T9" fmla="*/ 1 h 5"/>
                <a:gd name="T10" fmla="*/ 2 w 2"/>
                <a:gd name="T11" fmla="*/ 4 h 5"/>
                <a:gd name="T12" fmla="*/ 1 w 2"/>
                <a:gd name="T13" fmla="*/ 5 h 5"/>
              </a:gdLst>
              <a:ahLst/>
              <a:cxnLst>
                <a:cxn ang="0">
                  <a:pos x="T0" y="T1"/>
                </a:cxn>
                <a:cxn ang="0">
                  <a:pos x="T2" y="T3"/>
                </a:cxn>
                <a:cxn ang="0">
                  <a:pos x="T4" y="T5"/>
                </a:cxn>
                <a:cxn ang="0">
                  <a:pos x="T6" y="T7"/>
                </a:cxn>
                <a:cxn ang="0">
                  <a:pos x="T8" y="T9"/>
                </a:cxn>
                <a:cxn ang="0">
                  <a:pos x="T10" y="T11"/>
                </a:cxn>
                <a:cxn ang="0">
                  <a:pos x="T12" y="T13"/>
                </a:cxn>
              </a:cxnLst>
              <a:rect l="0" t="0" r="r" b="b"/>
              <a:pathLst>
                <a:path w="2" h="5">
                  <a:moveTo>
                    <a:pt x="1" y="5"/>
                  </a:moveTo>
                  <a:cubicBezTo>
                    <a:pt x="0" y="5"/>
                    <a:pt x="0" y="5"/>
                    <a:pt x="0" y="4"/>
                  </a:cubicBezTo>
                  <a:cubicBezTo>
                    <a:pt x="0" y="1"/>
                    <a:pt x="0" y="1"/>
                    <a:pt x="0" y="1"/>
                  </a:cubicBezTo>
                  <a:cubicBezTo>
                    <a:pt x="0" y="1"/>
                    <a:pt x="0" y="0"/>
                    <a:pt x="1" y="0"/>
                  </a:cubicBezTo>
                  <a:cubicBezTo>
                    <a:pt x="1" y="0"/>
                    <a:pt x="2" y="1"/>
                    <a:pt x="2" y="1"/>
                  </a:cubicBezTo>
                  <a:cubicBezTo>
                    <a:pt x="2" y="4"/>
                    <a:pt x="2" y="4"/>
                    <a:pt x="2" y="4"/>
                  </a:cubicBezTo>
                  <a:cubicBezTo>
                    <a:pt x="2" y="5"/>
                    <a:pt x="1" y="5"/>
                    <a:pt x="1"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46" name="组合 45"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GrpSpPr/>
          <p:nvPr/>
        </p:nvGrpSpPr>
        <p:grpSpPr>
          <a:xfrm>
            <a:off x="4414790" y="4186257"/>
            <a:ext cx="678136" cy="855640"/>
            <a:chOff x="8477251" y="1703388"/>
            <a:chExt cx="1485900" cy="1874838"/>
          </a:xfrm>
          <a:solidFill>
            <a:schemeClr val="bg1">
              <a:lumMod val="65000"/>
            </a:schemeClr>
          </a:solidFill>
        </p:grpSpPr>
        <p:sp>
          <p:nvSpPr>
            <p:cNvPr id="47" name="Freeform 107"/>
            <p:cNvSpPr/>
            <p:nvPr/>
          </p:nvSpPr>
          <p:spPr bwMode="auto">
            <a:xfrm>
              <a:off x="9909176" y="1703388"/>
              <a:ext cx="53975" cy="134938"/>
            </a:xfrm>
            <a:custGeom>
              <a:avLst/>
              <a:gdLst>
                <a:gd name="T0" fmla="*/ 1 w 2"/>
                <a:gd name="T1" fmla="*/ 5 h 5"/>
                <a:gd name="T2" fmla="*/ 0 w 2"/>
                <a:gd name="T3" fmla="*/ 4 h 5"/>
                <a:gd name="T4" fmla="*/ 0 w 2"/>
                <a:gd name="T5" fmla="*/ 1 h 5"/>
                <a:gd name="T6" fmla="*/ 1 w 2"/>
                <a:gd name="T7" fmla="*/ 0 h 5"/>
                <a:gd name="T8" fmla="*/ 2 w 2"/>
                <a:gd name="T9" fmla="*/ 1 h 5"/>
                <a:gd name="T10" fmla="*/ 2 w 2"/>
                <a:gd name="T11" fmla="*/ 4 h 5"/>
                <a:gd name="T12" fmla="*/ 1 w 2"/>
                <a:gd name="T13" fmla="*/ 5 h 5"/>
              </a:gdLst>
              <a:ahLst/>
              <a:cxnLst>
                <a:cxn ang="0">
                  <a:pos x="T0" y="T1"/>
                </a:cxn>
                <a:cxn ang="0">
                  <a:pos x="T2" y="T3"/>
                </a:cxn>
                <a:cxn ang="0">
                  <a:pos x="T4" y="T5"/>
                </a:cxn>
                <a:cxn ang="0">
                  <a:pos x="T6" y="T7"/>
                </a:cxn>
                <a:cxn ang="0">
                  <a:pos x="T8" y="T9"/>
                </a:cxn>
                <a:cxn ang="0">
                  <a:pos x="T10" y="T11"/>
                </a:cxn>
                <a:cxn ang="0">
                  <a:pos x="T12" y="T13"/>
                </a:cxn>
              </a:cxnLst>
              <a:rect l="0" t="0" r="r" b="b"/>
              <a:pathLst>
                <a:path w="2" h="5">
                  <a:moveTo>
                    <a:pt x="1" y="5"/>
                  </a:moveTo>
                  <a:cubicBezTo>
                    <a:pt x="0" y="5"/>
                    <a:pt x="0" y="4"/>
                    <a:pt x="0" y="4"/>
                  </a:cubicBezTo>
                  <a:cubicBezTo>
                    <a:pt x="0" y="1"/>
                    <a:pt x="0" y="1"/>
                    <a:pt x="0" y="1"/>
                  </a:cubicBezTo>
                  <a:cubicBezTo>
                    <a:pt x="0" y="0"/>
                    <a:pt x="0" y="0"/>
                    <a:pt x="1" y="0"/>
                  </a:cubicBezTo>
                  <a:cubicBezTo>
                    <a:pt x="1" y="0"/>
                    <a:pt x="2" y="0"/>
                    <a:pt x="2" y="1"/>
                  </a:cubicBezTo>
                  <a:cubicBezTo>
                    <a:pt x="2" y="4"/>
                    <a:pt x="2" y="4"/>
                    <a:pt x="2" y="4"/>
                  </a:cubicBezTo>
                  <a:cubicBezTo>
                    <a:pt x="2" y="4"/>
                    <a:pt x="1" y="5"/>
                    <a:pt x="1"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 name="Freeform 108"/>
            <p:cNvSpPr>
              <a:spLocks noEditPoints="1"/>
            </p:cNvSpPr>
            <p:nvPr/>
          </p:nvSpPr>
          <p:spPr bwMode="auto">
            <a:xfrm>
              <a:off x="9909176" y="1917701"/>
              <a:ext cx="53975" cy="1446213"/>
            </a:xfrm>
            <a:custGeom>
              <a:avLst/>
              <a:gdLst>
                <a:gd name="T0" fmla="*/ 1 w 2"/>
                <a:gd name="T1" fmla="*/ 54 h 54"/>
                <a:gd name="T2" fmla="*/ 0 w 2"/>
                <a:gd name="T3" fmla="*/ 53 h 54"/>
                <a:gd name="T4" fmla="*/ 0 w 2"/>
                <a:gd name="T5" fmla="*/ 47 h 54"/>
                <a:gd name="T6" fmla="*/ 1 w 2"/>
                <a:gd name="T7" fmla="*/ 46 h 54"/>
                <a:gd name="T8" fmla="*/ 2 w 2"/>
                <a:gd name="T9" fmla="*/ 47 h 54"/>
                <a:gd name="T10" fmla="*/ 2 w 2"/>
                <a:gd name="T11" fmla="*/ 53 h 54"/>
                <a:gd name="T12" fmla="*/ 1 w 2"/>
                <a:gd name="T13" fmla="*/ 54 h 54"/>
                <a:gd name="T14" fmla="*/ 1 w 2"/>
                <a:gd name="T15" fmla="*/ 42 h 54"/>
                <a:gd name="T16" fmla="*/ 0 w 2"/>
                <a:gd name="T17" fmla="*/ 41 h 54"/>
                <a:gd name="T18" fmla="*/ 0 w 2"/>
                <a:gd name="T19" fmla="*/ 36 h 54"/>
                <a:gd name="T20" fmla="*/ 1 w 2"/>
                <a:gd name="T21" fmla="*/ 35 h 54"/>
                <a:gd name="T22" fmla="*/ 2 w 2"/>
                <a:gd name="T23" fmla="*/ 36 h 54"/>
                <a:gd name="T24" fmla="*/ 2 w 2"/>
                <a:gd name="T25" fmla="*/ 41 h 54"/>
                <a:gd name="T26" fmla="*/ 1 w 2"/>
                <a:gd name="T27" fmla="*/ 42 h 54"/>
                <a:gd name="T28" fmla="*/ 1 w 2"/>
                <a:gd name="T29" fmla="*/ 31 h 54"/>
                <a:gd name="T30" fmla="*/ 0 w 2"/>
                <a:gd name="T31" fmla="*/ 30 h 54"/>
                <a:gd name="T32" fmla="*/ 0 w 2"/>
                <a:gd name="T33" fmla="*/ 24 h 54"/>
                <a:gd name="T34" fmla="*/ 1 w 2"/>
                <a:gd name="T35" fmla="*/ 23 h 54"/>
                <a:gd name="T36" fmla="*/ 2 w 2"/>
                <a:gd name="T37" fmla="*/ 24 h 54"/>
                <a:gd name="T38" fmla="*/ 2 w 2"/>
                <a:gd name="T39" fmla="*/ 30 h 54"/>
                <a:gd name="T40" fmla="*/ 1 w 2"/>
                <a:gd name="T41" fmla="*/ 31 h 54"/>
                <a:gd name="T42" fmla="*/ 1 w 2"/>
                <a:gd name="T43" fmla="*/ 19 h 54"/>
                <a:gd name="T44" fmla="*/ 0 w 2"/>
                <a:gd name="T45" fmla="*/ 18 h 54"/>
                <a:gd name="T46" fmla="*/ 0 w 2"/>
                <a:gd name="T47" fmla="*/ 13 h 54"/>
                <a:gd name="T48" fmla="*/ 1 w 2"/>
                <a:gd name="T49" fmla="*/ 12 h 54"/>
                <a:gd name="T50" fmla="*/ 2 w 2"/>
                <a:gd name="T51" fmla="*/ 13 h 54"/>
                <a:gd name="T52" fmla="*/ 2 w 2"/>
                <a:gd name="T53" fmla="*/ 18 h 54"/>
                <a:gd name="T54" fmla="*/ 1 w 2"/>
                <a:gd name="T55" fmla="*/ 19 h 54"/>
                <a:gd name="T56" fmla="*/ 1 w 2"/>
                <a:gd name="T57" fmla="*/ 8 h 54"/>
                <a:gd name="T58" fmla="*/ 0 w 2"/>
                <a:gd name="T59" fmla="*/ 7 h 54"/>
                <a:gd name="T60" fmla="*/ 0 w 2"/>
                <a:gd name="T61" fmla="*/ 1 h 54"/>
                <a:gd name="T62" fmla="*/ 1 w 2"/>
                <a:gd name="T63" fmla="*/ 0 h 54"/>
                <a:gd name="T64" fmla="*/ 2 w 2"/>
                <a:gd name="T65" fmla="*/ 1 h 54"/>
                <a:gd name="T66" fmla="*/ 2 w 2"/>
                <a:gd name="T67" fmla="*/ 7 h 54"/>
                <a:gd name="T68" fmla="*/ 1 w 2"/>
                <a:gd name="T69" fmla="*/ 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 h="54">
                  <a:moveTo>
                    <a:pt x="1" y="54"/>
                  </a:moveTo>
                  <a:cubicBezTo>
                    <a:pt x="0" y="54"/>
                    <a:pt x="0" y="53"/>
                    <a:pt x="0" y="53"/>
                  </a:cubicBezTo>
                  <a:cubicBezTo>
                    <a:pt x="0" y="47"/>
                    <a:pt x="0" y="47"/>
                    <a:pt x="0" y="47"/>
                  </a:cubicBezTo>
                  <a:cubicBezTo>
                    <a:pt x="0" y="46"/>
                    <a:pt x="0" y="46"/>
                    <a:pt x="1" y="46"/>
                  </a:cubicBezTo>
                  <a:cubicBezTo>
                    <a:pt x="1" y="46"/>
                    <a:pt x="2" y="46"/>
                    <a:pt x="2" y="47"/>
                  </a:cubicBezTo>
                  <a:cubicBezTo>
                    <a:pt x="2" y="53"/>
                    <a:pt x="2" y="53"/>
                    <a:pt x="2" y="53"/>
                  </a:cubicBezTo>
                  <a:cubicBezTo>
                    <a:pt x="2" y="53"/>
                    <a:pt x="1" y="54"/>
                    <a:pt x="1" y="54"/>
                  </a:cubicBezTo>
                  <a:close/>
                  <a:moveTo>
                    <a:pt x="1" y="42"/>
                  </a:moveTo>
                  <a:cubicBezTo>
                    <a:pt x="0" y="42"/>
                    <a:pt x="0" y="42"/>
                    <a:pt x="0" y="41"/>
                  </a:cubicBezTo>
                  <a:cubicBezTo>
                    <a:pt x="0" y="36"/>
                    <a:pt x="0" y="36"/>
                    <a:pt x="0" y="36"/>
                  </a:cubicBezTo>
                  <a:cubicBezTo>
                    <a:pt x="0" y="35"/>
                    <a:pt x="0" y="35"/>
                    <a:pt x="1" y="35"/>
                  </a:cubicBezTo>
                  <a:cubicBezTo>
                    <a:pt x="1" y="35"/>
                    <a:pt x="2" y="35"/>
                    <a:pt x="2" y="36"/>
                  </a:cubicBezTo>
                  <a:cubicBezTo>
                    <a:pt x="2" y="41"/>
                    <a:pt x="2" y="41"/>
                    <a:pt x="2" y="41"/>
                  </a:cubicBezTo>
                  <a:cubicBezTo>
                    <a:pt x="2" y="42"/>
                    <a:pt x="1" y="42"/>
                    <a:pt x="1" y="42"/>
                  </a:cubicBezTo>
                  <a:close/>
                  <a:moveTo>
                    <a:pt x="1" y="31"/>
                  </a:moveTo>
                  <a:cubicBezTo>
                    <a:pt x="0" y="31"/>
                    <a:pt x="0" y="30"/>
                    <a:pt x="0" y="30"/>
                  </a:cubicBezTo>
                  <a:cubicBezTo>
                    <a:pt x="0" y="24"/>
                    <a:pt x="0" y="24"/>
                    <a:pt x="0" y="24"/>
                  </a:cubicBezTo>
                  <a:cubicBezTo>
                    <a:pt x="0" y="24"/>
                    <a:pt x="0" y="23"/>
                    <a:pt x="1" y="23"/>
                  </a:cubicBezTo>
                  <a:cubicBezTo>
                    <a:pt x="1" y="23"/>
                    <a:pt x="2" y="24"/>
                    <a:pt x="2" y="24"/>
                  </a:cubicBezTo>
                  <a:cubicBezTo>
                    <a:pt x="2" y="30"/>
                    <a:pt x="2" y="30"/>
                    <a:pt x="2" y="30"/>
                  </a:cubicBezTo>
                  <a:cubicBezTo>
                    <a:pt x="2" y="30"/>
                    <a:pt x="1" y="31"/>
                    <a:pt x="1" y="31"/>
                  </a:cubicBezTo>
                  <a:close/>
                  <a:moveTo>
                    <a:pt x="1" y="19"/>
                  </a:moveTo>
                  <a:cubicBezTo>
                    <a:pt x="0" y="19"/>
                    <a:pt x="0" y="19"/>
                    <a:pt x="0" y="18"/>
                  </a:cubicBezTo>
                  <a:cubicBezTo>
                    <a:pt x="0" y="13"/>
                    <a:pt x="0" y="13"/>
                    <a:pt x="0" y="13"/>
                  </a:cubicBezTo>
                  <a:cubicBezTo>
                    <a:pt x="0" y="12"/>
                    <a:pt x="0" y="12"/>
                    <a:pt x="1" y="12"/>
                  </a:cubicBezTo>
                  <a:cubicBezTo>
                    <a:pt x="1" y="12"/>
                    <a:pt x="2" y="12"/>
                    <a:pt x="2" y="13"/>
                  </a:cubicBezTo>
                  <a:cubicBezTo>
                    <a:pt x="2" y="18"/>
                    <a:pt x="2" y="18"/>
                    <a:pt x="2" y="18"/>
                  </a:cubicBezTo>
                  <a:cubicBezTo>
                    <a:pt x="2" y="19"/>
                    <a:pt x="1" y="19"/>
                    <a:pt x="1" y="19"/>
                  </a:cubicBezTo>
                  <a:close/>
                  <a:moveTo>
                    <a:pt x="1" y="8"/>
                  </a:moveTo>
                  <a:cubicBezTo>
                    <a:pt x="0" y="8"/>
                    <a:pt x="0" y="8"/>
                    <a:pt x="0" y="7"/>
                  </a:cubicBezTo>
                  <a:cubicBezTo>
                    <a:pt x="0" y="1"/>
                    <a:pt x="0" y="1"/>
                    <a:pt x="0" y="1"/>
                  </a:cubicBezTo>
                  <a:cubicBezTo>
                    <a:pt x="0" y="1"/>
                    <a:pt x="0" y="0"/>
                    <a:pt x="1" y="0"/>
                  </a:cubicBezTo>
                  <a:cubicBezTo>
                    <a:pt x="1" y="0"/>
                    <a:pt x="2" y="1"/>
                    <a:pt x="2" y="1"/>
                  </a:cubicBezTo>
                  <a:cubicBezTo>
                    <a:pt x="2" y="7"/>
                    <a:pt x="2" y="7"/>
                    <a:pt x="2" y="7"/>
                  </a:cubicBezTo>
                  <a:cubicBezTo>
                    <a:pt x="2" y="8"/>
                    <a:pt x="1" y="8"/>
                    <a:pt x="1"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 name="Freeform 109"/>
            <p:cNvSpPr/>
            <p:nvPr/>
          </p:nvSpPr>
          <p:spPr bwMode="auto">
            <a:xfrm>
              <a:off x="9828213" y="3444876"/>
              <a:ext cx="134938" cy="133350"/>
            </a:xfrm>
            <a:custGeom>
              <a:avLst/>
              <a:gdLst>
                <a:gd name="T0" fmla="*/ 4 w 5"/>
                <a:gd name="T1" fmla="*/ 5 h 5"/>
                <a:gd name="T2" fmla="*/ 1 w 5"/>
                <a:gd name="T3" fmla="*/ 5 h 5"/>
                <a:gd name="T4" fmla="*/ 0 w 5"/>
                <a:gd name="T5" fmla="*/ 4 h 5"/>
                <a:gd name="T6" fmla="*/ 1 w 5"/>
                <a:gd name="T7" fmla="*/ 3 h 5"/>
                <a:gd name="T8" fmla="*/ 3 w 5"/>
                <a:gd name="T9" fmla="*/ 3 h 5"/>
                <a:gd name="T10" fmla="*/ 3 w 5"/>
                <a:gd name="T11" fmla="*/ 1 h 5"/>
                <a:gd name="T12" fmla="*/ 4 w 5"/>
                <a:gd name="T13" fmla="*/ 0 h 5"/>
                <a:gd name="T14" fmla="*/ 5 w 5"/>
                <a:gd name="T15" fmla="*/ 1 h 5"/>
                <a:gd name="T16" fmla="*/ 5 w 5"/>
                <a:gd name="T17" fmla="*/ 4 h 5"/>
                <a:gd name="T18" fmla="*/ 4 w 5"/>
                <a:gd name="T19"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5">
                  <a:moveTo>
                    <a:pt x="4" y="5"/>
                  </a:moveTo>
                  <a:cubicBezTo>
                    <a:pt x="1" y="5"/>
                    <a:pt x="1" y="5"/>
                    <a:pt x="1" y="5"/>
                  </a:cubicBezTo>
                  <a:cubicBezTo>
                    <a:pt x="0" y="5"/>
                    <a:pt x="0" y="5"/>
                    <a:pt x="0" y="4"/>
                  </a:cubicBezTo>
                  <a:cubicBezTo>
                    <a:pt x="0" y="4"/>
                    <a:pt x="0" y="3"/>
                    <a:pt x="1" y="3"/>
                  </a:cubicBezTo>
                  <a:cubicBezTo>
                    <a:pt x="3" y="3"/>
                    <a:pt x="3" y="3"/>
                    <a:pt x="3" y="3"/>
                  </a:cubicBezTo>
                  <a:cubicBezTo>
                    <a:pt x="3" y="1"/>
                    <a:pt x="3" y="1"/>
                    <a:pt x="3" y="1"/>
                  </a:cubicBezTo>
                  <a:cubicBezTo>
                    <a:pt x="3" y="1"/>
                    <a:pt x="3" y="0"/>
                    <a:pt x="4" y="0"/>
                  </a:cubicBezTo>
                  <a:cubicBezTo>
                    <a:pt x="4" y="0"/>
                    <a:pt x="5" y="1"/>
                    <a:pt x="5" y="1"/>
                  </a:cubicBezTo>
                  <a:cubicBezTo>
                    <a:pt x="5" y="4"/>
                    <a:pt x="5" y="4"/>
                    <a:pt x="5" y="4"/>
                  </a:cubicBezTo>
                  <a:cubicBezTo>
                    <a:pt x="5" y="5"/>
                    <a:pt x="4" y="5"/>
                    <a:pt x="4"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 name="Freeform 110"/>
            <p:cNvSpPr>
              <a:spLocks noEditPoints="1"/>
            </p:cNvSpPr>
            <p:nvPr/>
          </p:nvSpPr>
          <p:spPr bwMode="auto">
            <a:xfrm>
              <a:off x="8747126" y="3524251"/>
              <a:ext cx="946150" cy="53975"/>
            </a:xfrm>
            <a:custGeom>
              <a:avLst/>
              <a:gdLst>
                <a:gd name="T0" fmla="*/ 34 w 35"/>
                <a:gd name="T1" fmla="*/ 2 h 2"/>
                <a:gd name="T2" fmla="*/ 28 w 35"/>
                <a:gd name="T3" fmla="*/ 2 h 2"/>
                <a:gd name="T4" fmla="*/ 27 w 35"/>
                <a:gd name="T5" fmla="*/ 1 h 2"/>
                <a:gd name="T6" fmla="*/ 28 w 35"/>
                <a:gd name="T7" fmla="*/ 0 h 2"/>
                <a:gd name="T8" fmla="*/ 34 w 35"/>
                <a:gd name="T9" fmla="*/ 0 h 2"/>
                <a:gd name="T10" fmla="*/ 35 w 35"/>
                <a:gd name="T11" fmla="*/ 1 h 2"/>
                <a:gd name="T12" fmla="*/ 34 w 35"/>
                <a:gd name="T13" fmla="*/ 2 h 2"/>
                <a:gd name="T14" fmla="*/ 21 w 35"/>
                <a:gd name="T15" fmla="*/ 2 h 2"/>
                <a:gd name="T16" fmla="*/ 14 w 35"/>
                <a:gd name="T17" fmla="*/ 2 h 2"/>
                <a:gd name="T18" fmla="*/ 13 w 35"/>
                <a:gd name="T19" fmla="*/ 1 h 2"/>
                <a:gd name="T20" fmla="*/ 14 w 35"/>
                <a:gd name="T21" fmla="*/ 0 h 2"/>
                <a:gd name="T22" fmla="*/ 21 w 35"/>
                <a:gd name="T23" fmla="*/ 0 h 2"/>
                <a:gd name="T24" fmla="*/ 22 w 35"/>
                <a:gd name="T25" fmla="*/ 1 h 2"/>
                <a:gd name="T26" fmla="*/ 21 w 35"/>
                <a:gd name="T27" fmla="*/ 2 h 2"/>
                <a:gd name="T28" fmla="*/ 8 w 35"/>
                <a:gd name="T29" fmla="*/ 2 h 2"/>
                <a:gd name="T30" fmla="*/ 1 w 35"/>
                <a:gd name="T31" fmla="*/ 2 h 2"/>
                <a:gd name="T32" fmla="*/ 0 w 35"/>
                <a:gd name="T33" fmla="*/ 1 h 2"/>
                <a:gd name="T34" fmla="*/ 1 w 35"/>
                <a:gd name="T35" fmla="*/ 0 h 2"/>
                <a:gd name="T36" fmla="*/ 8 w 35"/>
                <a:gd name="T37" fmla="*/ 0 h 2"/>
                <a:gd name="T38" fmla="*/ 9 w 35"/>
                <a:gd name="T39" fmla="*/ 1 h 2"/>
                <a:gd name="T40" fmla="*/ 8 w 35"/>
                <a:gd name="T41"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5" h="2">
                  <a:moveTo>
                    <a:pt x="34" y="2"/>
                  </a:moveTo>
                  <a:cubicBezTo>
                    <a:pt x="28" y="2"/>
                    <a:pt x="28" y="2"/>
                    <a:pt x="28" y="2"/>
                  </a:cubicBezTo>
                  <a:cubicBezTo>
                    <a:pt x="27" y="2"/>
                    <a:pt x="27" y="2"/>
                    <a:pt x="27" y="1"/>
                  </a:cubicBezTo>
                  <a:cubicBezTo>
                    <a:pt x="27" y="1"/>
                    <a:pt x="27" y="0"/>
                    <a:pt x="28" y="0"/>
                  </a:cubicBezTo>
                  <a:cubicBezTo>
                    <a:pt x="34" y="0"/>
                    <a:pt x="34" y="0"/>
                    <a:pt x="34" y="0"/>
                  </a:cubicBezTo>
                  <a:cubicBezTo>
                    <a:pt x="35" y="0"/>
                    <a:pt x="35" y="1"/>
                    <a:pt x="35" y="1"/>
                  </a:cubicBezTo>
                  <a:cubicBezTo>
                    <a:pt x="35" y="2"/>
                    <a:pt x="35" y="2"/>
                    <a:pt x="34" y="2"/>
                  </a:cubicBezTo>
                  <a:close/>
                  <a:moveTo>
                    <a:pt x="21" y="2"/>
                  </a:moveTo>
                  <a:cubicBezTo>
                    <a:pt x="14" y="2"/>
                    <a:pt x="14" y="2"/>
                    <a:pt x="14" y="2"/>
                  </a:cubicBezTo>
                  <a:cubicBezTo>
                    <a:pt x="14" y="2"/>
                    <a:pt x="13" y="2"/>
                    <a:pt x="13" y="1"/>
                  </a:cubicBezTo>
                  <a:cubicBezTo>
                    <a:pt x="13" y="1"/>
                    <a:pt x="14" y="0"/>
                    <a:pt x="14" y="0"/>
                  </a:cubicBezTo>
                  <a:cubicBezTo>
                    <a:pt x="21" y="0"/>
                    <a:pt x="21" y="0"/>
                    <a:pt x="21" y="0"/>
                  </a:cubicBezTo>
                  <a:cubicBezTo>
                    <a:pt x="21" y="0"/>
                    <a:pt x="22" y="1"/>
                    <a:pt x="22" y="1"/>
                  </a:cubicBezTo>
                  <a:cubicBezTo>
                    <a:pt x="22" y="2"/>
                    <a:pt x="21" y="2"/>
                    <a:pt x="21" y="2"/>
                  </a:cubicBezTo>
                  <a:close/>
                  <a:moveTo>
                    <a:pt x="8" y="2"/>
                  </a:moveTo>
                  <a:cubicBezTo>
                    <a:pt x="1" y="2"/>
                    <a:pt x="1" y="2"/>
                    <a:pt x="1" y="2"/>
                  </a:cubicBezTo>
                  <a:cubicBezTo>
                    <a:pt x="0" y="2"/>
                    <a:pt x="0" y="2"/>
                    <a:pt x="0" y="1"/>
                  </a:cubicBezTo>
                  <a:cubicBezTo>
                    <a:pt x="0" y="1"/>
                    <a:pt x="0" y="0"/>
                    <a:pt x="1" y="0"/>
                  </a:cubicBezTo>
                  <a:cubicBezTo>
                    <a:pt x="8" y="0"/>
                    <a:pt x="8" y="0"/>
                    <a:pt x="8" y="0"/>
                  </a:cubicBezTo>
                  <a:cubicBezTo>
                    <a:pt x="8" y="0"/>
                    <a:pt x="9" y="1"/>
                    <a:pt x="9" y="1"/>
                  </a:cubicBezTo>
                  <a:cubicBezTo>
                    <a:pt x="9" y="2"/>
                    <a:pt x="8" y="2"/>
                    <a:pt x="8"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 name="Freeform 111"/>
            <p:cNvSpPr/>
            <p:nvPr/>
          </p:nvSpPr>
          <p:spPr bwMode="auto">
            <a:xfrm>
              <a:off x="8477251" y="3524251"/>
              <a:ext cx="134938" cy="53975"/>
            </a:xfrm>
            <a:custGeom>
              <a:avLst/>
              <a:gdLst>
                <a:gd name="T0" fmla="*/ 4 w 5"/>
                <a:gd name="T1" fmla="*/ 2 h 2"/>
                <a:gd name="T2" fmla="*/ 1 w 5"/>
                <a:gd name="T3" fmla="*/ 2 h 2"/>
                <a:gd name="T4" fmla="*/ 0 w 5"/>
                <a:gd name="T5" fmla="*/ 1 h 2"/>
                <a:gd name="T6" fmla="*/ 1 w 5"/>
                <a:gd name="T7" fmla="*/ 0 h 2"/>
                <a:gd name="T8" fmla="*/ 4 w 5"/>
                <a:gd name="T9" fmla="*/ 0 h 2"/>
                <a:gd name="T10" fmla="*/ 5 w 5"/>
                <a:gd name="T11" fmla="*/ 1 h 2"/>
                <a:gd name="T12" fmla="*/ 4 w 5"/>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5" h="2">
                  <a:moveTo>
                    <a:pt x="4" y="2"/>
                  </a:moveTo>
                  <a:cubicBezTo>
                    <a:pt x="1" y="2"/>
                    <a:pt x="1" y="2"/>
                    <a:pt x="1" y="2"/>
                  </a:cubicBezTo>
                  <a:cubicBezTo>
                    <a:pt x="1" y="2"/>
                    <a:pt x="0" y="2"/>
                    <a:pt x="0" y="1"/>
                  </a:cubicBezTo>
                  <a:cubicBezTo>
                    <a:pt x="0" y="1"/>
                    <a:pt x="1" y="0"/>
                    <a:pt x="1" y="0"/>
                  </a:cubicBezTo>
                  <a:cubicBezTo>
                    <a:pt x="4" y="0"/>
                    <a:pt x="4" y="0"/>
                    <a:pt x="4" y="0"/>
                  </a:cubicBezTo>
                  <a:cubicBezTo>
                    <a:pt x="5" y="0"/>
                    <a:pt x="5" y="1"/>
                    <a:pt x="5" y="1"/>
                  </a:cubicBezTo>
                  <a:cubicBezTo>
                    <a:pt x="5" y="2"/>
                    <a:pt x="5" y="2"/>
                    <a:pt x="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25" name="矩形 24"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549157" y="-975631"/>
            <a:ext cx="583096" cy="838080"/>
          </a:xfrm>
          <a:prstGeom prst="rect">
            <a:avLst/>
          </a:prstGeom>
          <a:solidFill>
            <a:srgbClr val="365B7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 name="矩形 25"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1132253" y="-975631"/>
            <a:ext cx="583096" cy="838080"/>
          </a:xfrm>
          <a:prstGeom prst="rect">
            <a:avLst/>
          </a:prstGeom>
          <a:solidFill>
            <a:srgbClr val="96648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 name="矩形 26"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1715349" y="-975631"/>
            <a:ext cx="583096" cy="838080"/>
          </a:xfrm>
          <a:prstGeom prst="rect">
            <a:avLst/>
          </a:prstGeom>
          <a:solidFill>
            <a:srgbClr val="D06F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 name="矩形 27"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2298446" y="-975631"/>
            <a:ext cx="583096" cy="838080"/>
          </a:xfrm>
          <a:prstGeom prst="rect">
            <a:avLst/>
          </a:prstGeom>
          <a:solidFill>
            <a:srgbClr val="F779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 name="矩形 28"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2881542" y="-975631"/>
            <a:ext cx="583096" cy="838080"/>
          </a:xfrm>
          <a:prstGeom prst="rect">
            <a:avLst/>
          </a:prstGeom>
          <a:solidFill>
            <a:srgbClr val="F8AD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0" name="Rectangle 42"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3698316" y="4623212"/>
            <a:ext cx="606976" cy="563151"/>
          </a:xfrm>
          <a:prstGeom prst="rect">
            <a:avLst/>
          </a:prstGeom>
          <a:noFill/>
          <a:ln w="12700" cap="flat" cmpd="sng" algn="ctr">
            <a:noFill/>
            <a:prstDash val="solid"/>
          </a:ln>
          <a:effectLst/>
        </p:spPr>
        <p:txBody>
          <a:bodyPr lIns="91440" tIns="0" rIns="91440" bIns="0" rtlCol="0" anchor="t"/>
          <a:lstStyle/>
          <a:p>
            <a:pPr algn="r"/>
            <a:r>
              <a:rPr lang="en-US" altLang="zh-CN" sz="4000" b="1" dirty="0">
                <a:solidFill>
                  <a:srgbClr val="365B7C"/>
                </a:solidFill>
                <a:latin typeface="Arial" panose="020B0604020202020204" pitchFamily="34" charset="0"/>
                <a:cs typeface="Arial" panose="020B0604020202020204" pitchFamily="34" charset="0"/>
              </a:rPr>
              <a:t>A</a:t>
            </a:r>
            <a:endParaRPr lang="zh-CN" altLang="en-US" sz="4000" b="1" dirty="0">
              <a:solidFill>
                <a:srgbClr val="365B7C"/>
              </a:solidFill>
              <a:latin typeface="Arial" panose="020B0604020202020204" pitchFamily="34" charset="0"/>
              <a:cs typeface="Arial" panose="020B0604020202020204" pitchFamily="34" charset="0"/>
            </a:endParaRPr>
          </a:p>
        </p:txBody>
      </p:sp>
      <p:sp>
        <p:nvSpPr>
          <p:cNvPr id="61" name="Rectangle 42"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7563864" y="2125352"/>
            <a:ext cx="606976" cy="563151"/>
          </a:xfrm>
          <a:prstGeom prst="rect">
            <a:avLst/>
          </a:prstGeom>
          <a:noFill/>
          <a:ln w="12700" cap="flat" cmpd="sng" algn="ctr">
            <a:noFill/>
            <a:prstDash val="solid"/>
          </a:ln>
          <a:effectLst/>
        </p:spPr>
        <p:txBody>
          <a:bodyPr lIns="91440" tIns="0" rIns="91440" bIns="0" rtlCol="0" anchor="t"/>
          <a:lstStyle/>
          <a:p>
            <a:pPr algn="r"/>
            <a:r>
              <a:rPr lang="en-US" altLang="zh-CN" sz="4000" b="1" dirty="0">
                <a:solidFill>
                  <a:srgbClr val="966481"/>
                </a:solidFill>
                <a:latin typeface="Arial" panose="020B0604020202020204" pitchFamily="34" charset="0"/>
                <a:cs typeface="Arial" panose="020B0604020202020204" pitchFamily="34" charset="0"/>
              </a:rPr>
              <a:t>B</a:t>
            </a:r>
            <a:endParaRPr lang="zh-CN" altLang="en-US" sz="4000" b="1" dirty="0">
              <a:solidFill>
                <a:srgbClr val="966481"/>
              </a:solidFill>
              <a:latin typeface="Arial" panose="020B0604020202020204" pitchFamily="34" charset="0"/>
              <a:cs typeface="Arial" panose="020B0604020202020204" pitchFamily="34" charset="0"/>
            </a:endParaRPr>
          </a:p>
        </p:txBody>
      </p:sp>
      <p:sp>
        <p:nvSpPr>
          <p:cNvPr id="62" name="Rectangle 42"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7348402" y="2610074"/>
            <a:ext cx="606976" cy="563151"/>
          </a:xfrm>
          <a:prstGeom prst="rect">
            <a:avLst/>
          </a:prstGeom>
          <a:noFill/>
          <a:ln w="12700" cap="flat" cmpd="sng" algn="ctr">
            <a:noFill/>
            <a:prstDash val="solid"/>
          </a:ln>
          <a:effectLst/>
        </p:spPr>
        <p:txBody>
          <a:bodyPr lIns="91440" tIns="0" rIns="91440" bIns="0" rtlCol="0" anchor="t"/>
          <a:lstStyle/>
          <a:p>
            <a:pPr algn="r"/>
            <a:endParaRPr lang="zh-CN" altLang="en-US" sz="4000" b="1" dirty="0">
              <a:solidFill>
                <a:srgbClr val="D06F83"/>
              </a:solidFill>
              <a:latin typeface="Arial" panose="020B0604020202020204" pitchFamily="34" charset="0"/>
              <a:cs typeface="Arial" panose="020B0604020202020204" pitchFamily="34" charset="0"/>
            </a:endParaRPr>
          </a:p>
        </p:txBody>
      </p:sp>
      <p:grpSp>
        <p:nvGrpSpPr>
          <p:cNvPr id="8" name="组合 7"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GrpSpPr/>
          <p:nvPr/>
        </p:nvGrpSpPr>
        <p:grpSpPr>
          <a:xfrm>
            <a:off x="4305617" y="2688693"/>
            <a:ext cx="1550610" cy="1553304"/>
            <a:chOff x="3550602" y="2863953"/>
            <a:chExt cx="1550610" cy="1553304"/>
          </a:xfrm>
        </p:grpSpPr>
        <p:grpSp>
          <p:nvGrpSpPr>
            <p:cNvPr id="7" name="组合 6"/>
            <p:cNvGrpSpPr/>
            <p:nvPr/>
          </p:nvGrpSpPr>
          <p:grpSpPr>
            <a:xfrm>
              <a:off x="3550602" y="2863953"/>
              <a:ext cx="1550610" cy="1553304"/>
              <a:chOff x="3719415" y="2667004"/>
              <a:chExt cx="1656000" cy="1658877"/>
            </a:xfrm>
          </p:grpSpPr>
          <p:sp>
            <p:nvSpPr>
              <p:cNvPr id="11" name="任意多边形 10"/>
              <p:cNvSpPr/>
              <p:nvPr/>
            </p:nvSpPr>
            <p:spPr>
              <a:xfrm>
                <a:off x="3719415" y="2667004"/>
                <a:ext cx="1656000" cy="1658877"/>
              </a:xfrm>
              <a:custGeom>
                <a:avLst/>
                <a:gdLst>
                  <a:gd name="connsiteX0" fmla="*/ 0 w 1656000"/>
                  <a:gd name="connsiteY0" fmla="*/ 0 h 1658877"/>
                  <a:gd name="connsiteX1" fmla="*/ 404726 w 1656000"/>
                  <a:gd name="connsiteY1" fmla="*/ 0 h 1658877"/>
                  <a:gd name="connsiteX2" fmla="*/ 583096 w 1656000"/>
                  <a:gd name="connsiteY2" fmla="*/ 0 h 1658877"/>
                  <a:gd name="connsiteX3" fmla="*/ 1251274 w 1656000"/>
                  <a:gd name="connsiteY3" fmla="*/ 0 h 1658877"/>
                  <a:gd name="connsiteX4" fmla="*/ 1656000 w 1656000"/>
                  <a:gd name="connsiteY4" fmla="*/ 404726 h 1658877"/>
                  <a:gd name="connsiteX5" fmla="*/ 1656000 w 1656000"/>
                  <a:gd name="connsiteY5" fmla="*/ 1251274 h 1658877"/>
                  <a:gd name="connsiteX6" fmla="*/ 1652796 w 1656000"/>
                  <a:gd name="connsiteY6" fmla="*/ 1283057 h 1658877"/>
                  <a:gd name="connsiteX7" fmla="*/ 1652796 w 1656000"/>
                  <a:gd name="connsiteY7" fmla="*/ 1658877 h 1658877"/>
                  <a:gd name="connsiteX8" fmla="*/ 1069700 w 1656000"/>
                  <a:gd name="connsiteY8" fmla="*/ 1658877 h 1658877"/>
                  <a:gd name="connsiteX9" fmla="*/ 1069700 w 1656000"/>
                  <a:gd name="connsiteY9" fmla="*/ 1656000 h 1658877"/>
                  <a:gd name="connsiteX10" fmla="*/ 404726 w 1656000"/>
                  <a:gd name="connsiteY10" fmla="*/ 1656000 h 1658877"/>
                  <a:gd name="connsiteX11" fmla="*/ 0 w 1656000"/>
                  <a:gd name="connsiteY11" fmla="*/ 1251274 h 1658877"/>
                  <a:gd name="connsiteX12" fmla="*/ 0 w 1656000"/>
                  <a:gd name="connsiteY12" fmla="*/ 838080 h 1658877"/>
                  <a:gd name="connsiteX13" fmla="*/ 0 w 1656000"/>
                  <a:gd name="connsiteY13" fmla="*/ 404726 h 1658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56000" h="1658877">
                    <a:moveTo>
                      <a:pt x="0" y="0"/>
                    </a:moveTo>
                    <a:lnTo>
                      <a:pt x="404726" y="0"/>
                    </a:lnTo>
                    <a:lnTo>
                      <a:pt x="583096" y="0"/>
                    </a:lnTo>
                    <a:lnTo>
                      <a:pt x="1251274" y="0"/>
                    </a:lnTo>
                    <a:cubicBezTo>
                      <a:pt x="1474798" y="0"/>
                      <a:pt x="1656000" y="181202"/>
                      <a:pt x="1656000" y="404726"/>
                    </a:cubicBezTo>
                    <a:lnTo>
                      <a:pt x="1656000" y="1251274"/>
                    </a:lnTo>
                    <a:lnTo>
                      <a:pt x="1652796" y="1283057"/>
                    </a:lnTo>
                    <a:lnTo>
                      <a:pt x="1652796" y="1658877"/>
                    </a:lnTo>
                    <a:lnTo>
                      <a:pt x="1069700" y="1658877"/>
                    </a:lnTo>
                    <a:lnTo>
                      <a:pt x="1069700" y="1656000"/>
                    </a:lnTo>
                    <a:lnTo>
                      <a:pt x="404726" y="1656000"/>
                    </a:lnTo>
                    <a:cubicBezTo>
                      <a:pt x="181202" y="1656000"/>
                      <a:pt x="0" y="1474798"/>
                      <a:pt x="0" y="1251274"/>
                    </a:cubicBezTo>
                    <a:lnTo>
                      <a:pt x="0" y="838080"/>
                    </a:lnTo>
                    <a:lnTo>
                      <a:pt x="0" y="404726"/>
                    </a:lnTo>
                    <a:close/>
                  </a:path>
                </a:pathLst>
              </a:custGeom>
              <a:solidFill>
                <a:srgbClr val="365B7C"/>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2" name="任意多边形 11"/>
              <p:cNvSpPr>
                <a:spLocks noChangeAspect="1"/>
              </p:cNvSpPr>
              <p:nvPr/>
            </p:nvSpPr>
            <p:spPr>
              <a:xfrm>
                <a:off x="3954445" y="2902442"/>
                <a:ext cx="1185940" cy="1188000"/>
              </a:xfrm>
              <a:custGeom>
                <a:avLst/>
                <a:gdLst>
                  <a:gd name="connsiteX0" fmla="*/ 0 w 1656000"/>
                  <a:gd name="connsiteY0" fmla="*/ 0 h 1658877"/>
                  <a:gd name="connsiteX1" fmla="*/ 404726 w 1656000"/>
                  <a:gd name="connsiteY1" fmla="*/ 0 h 1658877"/>
                  <a:gd name="connsiteX2" fmla="*/ 583096 w 1656000"/>
                  <a:gd name="connsiteY2" fmla="*/ 0 h 1658877"/>
                  <a:gd name="connsiteX3" fmla="*/ 1251274 w 1656000"/>
                  <a:gd name="connsiteY3" fmla="*/ 0 h 1658877"/>
                  <a:gd name="connsiteX4" fmla="*/ 1656000 w 1656000"/>
                  <a:gd name="connsiteY4" fmla="*/ 404726 h 1658877"/>
                  <a:gd name="connsiteX5" fmla="*/ 1656000 w 1656000"/>
                  <a:gd name="connsiteY5" fmla="*/ 1251274 h 1658877"/>
                  <a:gd name="connsiteX6" fmla="*/ 1652796 w 1656000"/>
                  <a:gd name="connsiteY6" fmla="*/ 1283057 h 1658877"/>
                  <a:gd name="connsiteX7" fmla="*/ 1652796 w 1656000"/>
                  <a:gd name="connsiteY7" fmla="*/ 1658877 h 1658877"/>
                  <a:gd name="connsiteX8" fmla="*/ 1069700 w 1656000"/>
                  <a:gd name="connsiteY8" fmla="*/ 1658877 h 1658877"/>
                  <a:gd name="connsiteX9" fmla="*/ 1069700 w 1656000"/>
                  <a:gd name="connsiteY9" fmla="*/ 1656000 h 1658877"/>
                  <a:gd name="connsiteX10" fmla="*/ 404726 w 1656000"/>
                  <a:gd name="connsiteY10" fmla="*/ 1656000 h 1658877"/>
                  <a:gd name="connsiteX11" fmla="*/ 0 w 1656000"/>
                  <a:gd name="connsiteY11" fmla="*/ 1251274 h 1658877"/>
                  <a:gd name="connsiteX12" fmla="*/ 0 w 1656000"/>
                  <a:gd name="connsiteY12" fmla="*/ 838080 h 1658877"/>
                  <a:gd name="connsiteX13" fmla="*/ 0 w 1656000"/>
                  <a:gd name="connsiteY13" fmla="*/ 404726 h 1658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56000" h="1658877">
                    <a:moveTo>
                      <a:pt x="0" y="0"/>
                    </a:moveTo>
                    <a:lnTo>
                      <a:pt x="404726" y="0"/>
                    </a:lnTo>
                    <a:lnTo>
                      <a:pt x="583096" y="0"/>
                    </a:lnTo>
                    <a:lnTo>
                      <a:pt x="1251274" y="0"/>
                    </a:lnTo>
                    <a:cubicBezTo>
                      <a:pt x="1474798" y="0"/>
                      <a:pt x="1656000" y="181202"/>
                      <a:pt x="1656000" y="404726"/>
                    </a:cubicBezTo>
                    <a:lnTo>
                      <a:pt x="1656000" y="1251274"/>
                    </a:lnTo>
                    <a:lnTo>
                      <a:pt x="1652796" y="1283057"/>
                    </a:lnTo>
                    <a:lnTo>
                      <a:pt x="1652796" y="1658877"/>
                    </a:lnTo>
                    <a:lnTo>
                      <a:pt x="1069700" y="1658877"/>
                    </a:lnTo>
                    <a:lnTo>
                      <a:pt x="1069700" y="1656000"/>
                    </a:lnTo>
                    <a:lnTo>
                      <a:pt x="404726" y="1656000"/>
                    </a:lnTo>
                    <a:cubicBezTo>
                      <a:pt x="181202" y="1656000"/>
                      <a:pt x="0" y="1474798"/>
                      <a:pt x="0" y="1251274"/>
                    </a:cubicBezTo>
                    <a:lnTo>
                      <a:pt x="0" y="838080"/>
                    </a:lnTo>
                    <a:lnTo>
                      <a:pt x="0" y="404726"/>
                    </a:lnTo>
                    <a:close/>
                  </a:path>
                </a:pathLst>
              </a:custGeom>
              <a:gradFill>
                <a:gsLst>
                  <a:gs pos="100000">
                    <a:schemeClr val="bg1">
                      <a:lumMod val="85000"/>
                    </a:schemeClr>
                  </a:gs>
                  <a:gs pos="0">
                    <a:schemeClr val="bg1"/>
                  </a:gs>
                </a:gsLst>
                <a:lin ang="13200000" scaled="0"/>
              </a:gradFill>
              <a:ln>
                <a:noFill/>
              </a:ln>
              <a:effectLst>
                <a:outerShdw blurRad="127000" dist="635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grpSp>
        <p:sp>
          <p:nvSpPr>
            <p:cNvPr id="64" name="Freeform 48"/>
            <p:cNvSpPr>
              <a:spLocks noEditPoints="1"/>
            </p:cNvSpPr>
            <p:nvPr/>
          </p:nvSpPr>
          <p:spPr bwMode="auto">
            <a:xfrm>
              <a:off x="4098631" y="3399556"/>
              <a:ext cx="448104" cy="428925"/>
            </a:xfrm>
            <a:custGeom>
              <a:avLst/>
              <a:gdLst>
                <a:gd name="T0" fmla="*/ 419 w 628"/>
                <a:gd name="T1" fmla="*/ 232 h 600"/>
                <a:gd name="T2" fmla="*/ 411 w 628"/>
                <a:gd name="T3" fmla="*/ 249 h 600"/>
                <a:gd name="T4" fmla="*/ 408 w 628"/>
                <a:gd name="T5" fmla="*/ 261 h 600"/>
                <a:gd name="T6" fmla="*/ 409 w 628"/>
                <a:gd name="T7" fmla="*/ 283 h 600"/>
                <a:gd name="T8" fmla="*/ 417 w 628"/>
                <a:gd name="T9" fmla="*/ 304 h 600"/>
                <a:gd name="T10" fmla="*/ 424 w 628"/>
                <a:gd name="T11" fmla="*/ 315 h 600"/>
                <a:gd name="T12" fmla="*/ 441 w 628"/>
                <a:gd name="T13" fmla="*/ 330 h 600"/>
                <a:gd name="T14" fmla="*/ 453 w 628"/>
                <a:gd name="T15" fmla="*/ 335 h 600"/>
                <a:gd name="T16" fmla="*/ 478 w 628"/>
                <a:gd name="T17" fmla="*/ 200 h 600"/>
                <a:gd name="T18" fmla="*/ 449 w 628"/>
                <a:gd name="T19" fmla="*/ 206 h 600"/>
                <a:gd name="T20" fmla="*/ 433 w 628"/>
                <a:gd name="T21" fmla="*/ 216 h 600"/>
                <a:gd name="T22" fmla="*/ 425 w 628"/>
                <a:gd name="T23" fmla="*/ 224 h 600"/>
                <a:gd name="T24" fmla="*/ 384 w 628"/>
                <a:gd name="T25" fmla="*/ 70 h 600"/>
                <a:gd name="T26" fmla="*/ 314 w 628"/>
                <a:gd name="T27" fmla="*/ 140 h 600"/>
                <a:gd name="T28" fmla="*/ 379 w 628"/>
                <a:gd name="T29" fmla="*/ 283 h 600"/>
                <a:gd name="T30" fmla="*/ 379 w 628"/>
                <a:gd name="T31" fmla="*/ 254 h 600"/>
                <a:gd name="T32" fmla="*/ 359 w 628"/>
                <a:gd name="T33" fmla="*/ 154 h 600"/>
                <a:gd name="T34" fmla="*/ 250 w 628"/>
                <a:gd name="T35" fmla="*/ 270 h 600"/>
                <a:gd name="T36" fmla="*/ 314 w 628"/>
                <a:gd name="T37" fmla="*/ 396 h 600"/>
                <a:gd name="T38" fmla="*/ 282 w 628"/>
                <a:gd name="T39" fmla="*/ 400 h 600"/>
                <a:gd name="T40" fmla="*/ 267 w 628"/>
                <a:gd name="T41" fmla="*/ 382 h 600"/>
                <a:gd name="T42" fmla="*/ 257 w 628"/>
                <a:gd name="T43" fmla="*/ 374 h 600"/>
                <a:gd name="T44" fmla="*/ 214 w 628"/>
                <a:gd name="T45" fmla="*/ 356 h 600"/>
                <a:gd name="T46" fmla="*/ 195 w 628"/>
                <a:gd name="T47" fmla="*/ 354 h 600"/>
                <a:gd name="T48" fmla="*/ 0 w 628"/>
                <a:gd name="T49" fmla="*/ 600 h 600"/>
                <a:gd name="T50" fmla="*/ 83 w 628"/>
                <a:gd name="T51" fmla="*/ 454 h 600"/>
                <a:gd name="T52" fmla="*/ 216 w 628"/>
                <a:gd name="T53" fmla="*/ 454 h 600"/>
                <a:gd name="T54" fmla="*/ 301 w 628"/>
                <a:gd name="T55" fmla="*/ 600 h 600"/>
                <a:gd name="T56" fmla="*/ 282 w 628"/>
                <a:gd name="T57" fmla="*/ 400 h 600"/>
                <a:gd name="T58" fmla="*/ 433 w 628"/>
                <a:gd name="T59" fmla="*/ 354 h 600"/>
                <a:gd name="T60" fmla="*/ 413 w 628"/>
                <a:gd name="T61" fmla="*/ 356 h 600"/>
                <a:gd name="T62" fmla="*/ 361 w 628"/>
                <a:gd name="T63" fmla="*/ 382 h 600"/>
                <a:gd name="T64" fmla="*/ 353 w 628"/>
                <a:gd name="T65" fmla="*/ 391 h 600"/>
                <a:gd name="T66" fmla="*/ 389 w 628"/>
                <a:gd name="T67" fmla="*/ 600 h 600"/>
                <a:gd name="T68" fmla="*/ 410 w 628"/>
                <a:gd name="T69" fmla="*/ 600 h 600"/>
                <a:gd name="T70" fmla="*/ 564 w 628"/>
                <a:gd name="T71" fmla="*/ 454 h 600"/>
                <a:gd name="T72" fmla="*/ 628 w 628"/>
                <a:gd name="T73" fmla="*/ 460 h 600"/>
                <a:gd name="T74" fmla="*/ 151 w 628"/>
                <a:gd name="T75" fmla="*/ 340 h 600"/>
                <a:gd name="T76" fmla="*/ 186 w 628"/>
                <a:gd name="T77" fmla="*/ 330 h 600"/>
                <a:gd name="T78" fmla="*/ 196 w 628"/>
                <a:gd name="T79" fmla="*/ 323 h 600"/>
                <a:gd name="T80" fmla="*/ 216 w 628"/>
                <a:gd name="T81" fmla="*/ 295 h 600"/>
                <a:gd name="T82" fmla="*/ 219 w 628"/>
                <a:gd name="T83" fmla="*/ 281 h 600"/>
                <a:gd name="T84" fmla="*/ 219 w 628"/>
                <a:gd name="T85" fmla="*/ 258 h 600"/>
                <a:gd name="T86" fmla="*/ 214 w 628"/>
                <a:gd name="T87" fmla="*/ 241 h 600"/>
                <a:gd name="T88" fmla="*/ 208 w 628"/>
                <a:gd name="T89" fmla="*/ 231 h 600"/>
                <a:gd name="T90" fmla="*/ 195 w 628"/>
                <a:gd name="T91" fmla="*/ 217 h 600"/>
                <a:gd name="T92" fmla="*/ 186 w 628"/>
                <a:gd name="T93" fmla="*/ 210 h 600"/>
                <a:gd name="T94" fmla="*/ 151 w 628"/>
                <a:gd name="T95" fmla="*/ 200 h 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28" h="600">
                  <a:moveTo>
                    <a:pt x="425" y="224"/>
                  </a:moveTo>
                  <a:cubicBezTo>
                    <a:pt x="423" y="226"/>
                    <a:pt x="421" y="229"/>
                    <a:pt x="420" y="231"/>
                  </a:cubicBezTo>
                  <a:cubicBezTo>
                    <a:pt x="419" y="231"/>
                    <a:pt x="419" y="232"/>
                    <a:pt x="419" y="232"/>
                  </a:cubicBezTo>
                  <a:cubicBezTo>
                    <a:pt x="418" y="234"/>
                    <a:pt x="416" y="236"/>
                    <a:pt x="415" y="239"/>
                  </a:cubicBezTo>
                  <a:cubicBezTo>
                    <a:pt x="415" y="240"/>
                    <a:pt x="414" y="240"/>
                    <a:pt x="414" y="241"/>
                  </a:cubicBezTo>
                  <a:cubicBezTo>
                    <a:pt x="413" y="244"/>
                    <a:pt x="412" y="246"/>
                    <a:pt x="411" y="249"/>
                  </a:cubicBezTo>
                  <a:cubicBezTo>
                    <a:pt x="411" y="249"/>
                    <a:pt x="411" y="250"/>
                    <a:pt x="411" y="250"/>
                  </a:cubicBezTo>
                  <a:cubicBezTo>
                    <a:pt x="410" y="253"/>
                    <a:pt x="409" y="255"/>
                    <a:pt x="409" y="258"/>
                  </a:cubicBezTo>
                  <a:cubicBezTo>
                    <a:pt x="409" y="259"/>
                    <a:pt x="409" y="260"/>
                    <a:pt x="408" y="261"/>
                  </a:cubicBezTo>
                  <a:cubicBezTo>
                    <a:pt x="408" y="264"/>
                    <a:pt x="408" y="267"/>
                    <a:pt x="408" y="270"/>
                  </a:cubicBezTo>
                  <a:cubicBezTo>
                    <a:pt x="408" y="274"/>
                    <a:pt x="408" y="278"/>
                    <a:pt x="409" y="281"/>
                  </a:cubicBezTo>
                  <a:cubicBezTo>
                    <a:pt x="409" y="282"/>
                    <a:pt x="409" y="283"/>
                    <a:pt x="409" y="283"/>
                  </a:cubicBezTo>
                  <a:cubicBezTo>
                    <a:pt x="410" y="287"/>
                    <a:pt x="411" y="290"/>
                    <a:pt x="412" y="293"/>
                  </a:cubicBezTo>
                  <a:cubicBezTo>
                    <a:pt x="412" y="294"/>
                    <a:pt x="412" y="294"/>
                    <a:pt x="412" y="295"/>
                  </a:cubicBezTo>
                  <a:cubicBezTo>
                    <a:pt x="414" y="298"/>
                    <a:pt x="415" y="301"/>
                    <a:pt x="417" y="304"/>
                  </a:cubicBezTo>
                  <a:cubicBezTo>
                    <a:pt x="417" y="305"/>
                    <a:pt x="417" y="305"/>
                    <a:pt x="418" y="306"/>
                  </a:cubicBezTo>
                  <a:cubicBezTo>
                    <a:pt x="420" y="309"/>
                    <a:pt x="422" y="312"/>
                    <a:pt x="424" y="315"/>
                  </a:cubicBezTo>
                  <a:cubicBezTo>
                    <a:pt x="424" y="315"/>
                    <a:pt x="424" y="315"/>
                    <a:pt x="424" y="315"/>
                  </a:cubicBezTo>
                  <a:cubicBezTo>
                    <a:pt x="427" y="318"/>
                    <a:pt x="429" y="320"/>
                    <a:pt x="432" y="323"/>
                  </a:cubicBezTo>
                  <a:cubicBezTo>
                    <a:pt x="432" y="323"/>
                    <a:pt x="432" y="323"/>
                    <a:pt x="432" y="323"/>
                  </a:cubicBezTo>
                  <a:cubicBezTo>
                    <a:pt x="435" y="326"/>
                    <a:pt x="438" y="328"/>
                    <a:pt x="441" y="330"/>
                  </a:cubicBezTo>
                  <a:cubicBezTo>
                    <a:pt x="442" y="330"/>
                    <a:pt x="442" y="330"/>
                    <a:pt x="442" y="330"/>
                  </a:cubicBezTo>
                  <a:cubicBezTo>
                    <a:pt x="446" y="332"/>
                    <a:pt x="449" y="334"/>
                    <a:pt x="452" y="335"/>
                  </a:cubicBezTo>
                  <a:cubicBezTo>
                    <a:pt x="453" y="335"/>
                    <a:pt x="453" y="335"/>
                    <a:pt x="453" y="335"/>
                  </a:cubicBezTo>
                  <a:cubicBezTo>
                    <a:pt x="461" y="338"/>
                    <a:pt x="469" y="340"/>
                    <a:pt x="478" y="340"/>
                  </a:cubicBezTo>
                  <a:cubicBezTo>
                    <a:pt x="516" y="340"/>
                    <a:pt x="547" y="309"/>
                    <a:pt x="547" y="270"/>
                  </a:cubicBezTo>
                  <a:cubicBezTo>
                    <a:pt x="547" y="231"/>
                    <a:pt x="516" y="200"/>
                    <a:pt x="478" y="200"/>
                  </a:cubicBezTo>
                  <a:cubicBezTo>
                    <a:pt x="468" y="200"/>
                    <a:pt x="458" y="202"/>
                    <a:pt x="450" y="206"/>
                  </a:cubicBezTo>
                  <a:cubicBezTo>
                    <a:pt x="450" y="206"/>
                    <a:pt x="450" y="206"/>
                    <a:pt x="450" y="206"/>
                  </a:cubicBezTo>
                  <a:cubicBezTo>
                    <a:pt x="449" y="206"/>
                    <a:pt x="449" y="206"/>
                    <a:pt x="449" y="206"/>
                  </a:cubicBezTo>
                  <a:cubicBezTo>
                    <a:pt x="446" y="208"/>
                    <a:pt x="444" y="209"/>
                    <a:pt x="442" y="210"/>
                  </a:cubicBezTo>
                  <a:cubicBezTo>
                    <a:pt x="441" y="210"/>
                    <a:pt x="441" y="211"/>
                    <a:pt x="440" y="211"/>
                  </a:cubicBezTo>
                  <a:cubicBezTo>
                    <a:pt x="438" y="213"/>
                    <a:pt x="435" y="215"/>
                    <a:pt x="433" y="216"/>
                  </a:cubicBezTo>
                  <a:cubicBezTo>
                    <a:pt x="433" y="217"/>
                    <a:pt x="432" y="217"/>
                    <a:pt x="432" y="217"/>
                  </a:cubicBezTo>
                  <a:cubicBezTo>
                    <a:pt x="430" y="219"/>
                    <a:pt x="428" y="221"/>
                    <a:pt x="426" y="223"/>
                  </a:cubicBezTo>
                  <a:cubicBezTo>
                    <a:pt x="426" y="223"/>
                    <a:pt x="425" y="224"/>
                    <a:pt x="425" y="224"/>
                  </a:cubicBezTo>
                  <a:close/>
                  <a:moveTo>
                    <a:pt x="314" y="140"/>
                  </a:moveTo>
                  <a:lnTo>
                    <a:pt x="314" y="140"/>
                  </a:lnTo>
                  <a:cubicBezTo>
                    <a:pt x="353" y="140"/>
                    <a:pt x="384" y="108"/>
                    <a:pt x="384" y="70"/>
                  </a:cubicBezTo>
                  <a:cubicBezTo>
                    <a:pt x="384" y="31"/>
                    <a:pt x="353" y="0"/>
                    <a:pt x="314" y="0"/>
                  </a:cubicBezTo>
                  <a:cubicBezTo>
                    <a:pt x="275" y="0"/>
                    <a:pt x="244" y="31"/>
                    <a:pt x="244" y="70"/>
                  </a:cubicBezTo>
                  <a:cubicBezTo>
                    <a:pt x="244" y="108"/>
                    <a:pt x="275" y="140"/>
                    <a:pt x="314" y="140"/>
                  </a:cubicBezTo>
                  <a:close/>
                  <a:moveTo>
                    <a:pt x="379" y="336"/>
                  </a:moveTo>
                  <a:lnTo>
                    <a:pt x="379" y="336"/>
                  </a:lnTo>
                  <a:lnTo>
                    <a:pt x="379" y="283"/>
                  </a:lnTo>
                  <a:cubicBezTo>
                    <a:pt x="379" y="279"/>
                    <a:pt x="378" y="274"/>
                    <a:pt x="378" y="270"/>
                  </a:cubicBezTo>
                  <a:cubicBezTo>
                    <a:pt x="378" y="266"/>
                    <a:pt x="379" y="262"/>
                    <a:pt x="379" y="257"/>
                  </a:cubicBezTo>
                  <a:lnTo>
                    <a:pt x="379" y="254"/>
                  </a:lnTo>
                  <a:lnTo>
                    <a:pt x="380" y="254"/>
                  </a:lnTo>
                  <a:cubicBezTo>
                    <a:pt x="385" y="223"/>
                    <a:pt x="404" y="197"/>
                    <a:pt x="431" y="183"/>
                  </a:cubicBezTo>
                  <a:cubicBezTo>
                    <a:pt x="412" y="165"/>
                    <a:pt x="387" y="154"/>
                    <a:pt x="359" y="154"/>
                  </a:cubicBezTo>
                  <a:lnTo>
                    <a:pt x="269" y="154"/>
                  </a:lnTo>
                  <a:cubicBezTo>
                    <a:pt x="241" y="154"/>
                    <a:pt x="216" y="165"/>
                    <a:pt x="197" y="183"/>
                  </a:cubicBezTo>
                  <a:cubicBezTo>
                    <a:pt x="228" y="199"/>
                    <a:pt x="250" y="232"/>
                    <a:pt x="250" y="270"/>
                  </a:cubicBezTo>
                  <a:cubicBezTo>
                    <a:pt x="250" y="278"/>
                    <a:pt x="249" y="285"/>
                    <a:pt x="247" y="293"/>
                  </a:cubicBezTo>
                  <a:lnTo>
                    <a:pt x="247" y="335"/>
                  </a:lnTo>
                  <a:cubicBezTo>
                    <a:pt x="276" y="347"/>
                    <a:pt x="299" y="369"/>
                    <a:pt x="314" y="396"/>
                  </a:cubicBezTo>
                  <a:cubicBezTo>
                    <a:pt x="328" y="369"/>
                    <a:pt x="352" y="348"/>
                    <a:pt x="379" y="336"/>
                  </a:cubicBezTo>
                  <a:close/>
                  <a:moveTo>
                    <a:pt x="282" y="400"/>
                  </a:moveTo>
                  <a:lnTo>
                    <a:pt x="282" y="400"/>
                  </a:lnTo>
                  <a:cubicBezTo>
                    <a:pt x="280" y="397"/>
                    <a:pt x="278" y="394"/>
                    <a:pt x="275" y="391"/>
                  </a:cubicBezTo>
                  <a:cubicBezTo>
                    <a:pt x="275" y="390"/>
                    <a:pt x="274" y="390"/>
                    <a:pt x="274" y="390"/>
                  </a:cubicBezTo>
                  <a:cubicBezTo>
                    <a:pt x="272" y="387"/>
                    <a:pt x="270" y="385"/>
                    <a:pt x="267" y="382"/>
                  </a:cubicBezTo>
                  <a:cubicBezTo>
                    <a:pt x="267" y="382"/>
                    <a:pt x="266" y="382"/>
                    <a:pt x="266" y="381"/>
                  </a:cubicBezTo>
                  <a:cubicBezTo>
                    <a:pt x="263" y="379"/>
                    <a:pt x="261" y="377"/>
                    <a:pt x="258" y="375"/>
                  </a:cubicBezTo>
                  <a:cubicBezTo>
                    <a:pt x="257" y="374"/>
                    <a:pt x="257" y="374"/>
                    <a:pt x="257" y="374"/>
                  </a:cubicBezTo>
                  <a:cubicBezTo>
                    <a:pt x="247" y="367"/>
                    <a:pt x="237" y="362"/>
                    <a:pt x="225" y="359"/>
                  </a:cubicBezTo>
                  <a:cubicBezTo>
                    <a:pt x="223" y="358"/>
                    <a:pt x="220" y="357"/>
                    <a:pt x="218" y="357"/>
                  </a:cubicBezTo>
                  <a:cubicBezTo>
                    <a:pt x="217" y="356"/>
                    <a:pt x="215" y="356"/>
                    <a:pt x="214" y="356"/>
                  </a:cubicBezTo>
                  <a:cubicBezTo>
                    <a:pt x="212" y="356"/>
                    <a:pt x="210" y="355"/>
                    <a:pt x="208" y="355"/>
                  </a:cubicBezTo>
                  <a:cubicBezTo>
                    <a:pt x="207" y="355"/>
                    <a:pt x="206" y="355"/>
                    <a:pt x="205" y="355"/>
                  </a:cubicBezTo>
                  <a:cubicBezTo>
                    <a:pt x="202" y="354"/>
                    <a:pt x="199" y="354"/>
                    <a:pt x="195" y="354"/>
                  </a:cubicBezTo>
                  <a:lnTo>
                    <a:pt x="105" y="354"/>
                  </a:lnTo>
                  <a:cubicBezTo>
                    <a:pt x="47" y="354"/>
                    <a:pt x="0" y="401"/>
                    <a:pt x="0" y="460"/>
                  </a:cubicBezTo>
                  <a:lnTo>
                    <a:pt x="0" y="600"/>
                  </a:lnTo>
                  <a:lnTo>
                    <a:pt x="62" y="600"/>
                  </a:lnTo>
                  <a:lnTo>
                    <a:pt x="62" y="454"/>
                  </a:lnTo>
                  <a:lnTo>
                    <a:pt x="83" y="454"/>
                  </a:lnTo>
                  <a:lnTo>
                    <a:pt x="83" y="600"/>
                  </a:lnTo>
                  <a:lnTo>
                    <a:pt x="216" y="600"/>
                  </a:lnTo>
                  <a:lnTo>
                    <a:pt x="216" y="454"/>
                  </a:lnTo>
                  <a:lnTo>
                    <a:pt x="237" y="454"/>
                  </a:lnTo>
                  <a:lnTo>
                    <a:pt x="237" y="600"/>
                  </a:lnTo>
                  <a:lnTo>
                    <a:pt x="301" y="600"/>
                  </a:lnTo>
                  <a:lnTo>
                    <a:pt x="301" y="460"/>
                  </a:lnTo>
                  <a:cubicBezTo>
                    <a:pt x="301" y="437"/>
                    <a:pt x="294" y="417"/>
                    <a:pt x="282" y="400"/>
                  </a:cubicBezTo>
                  <a:cubicBezTo>
                    <a:pt x="282" y="400"/>
                    <a:pt x="282" y="400"/>
                    <a:pt x="282" y="400"/>
                  </a:cubicBezTo>
                  <a:close/>
                  <a:moveTo>
                    <a:pt x="523" y="354"/>
                  </a:moveTo>
                  <a:lnTo>
                    <a:pt x="523" y="354"/>
                  </a:lnTo>
                  <a:lnTo>
                    <a:pt x="433" y="354"/>
                  </a:lnTo>
                  <a:cubicBezTo>
                    <a:pt x="429" y="354"/>
                    <a:pt x="426" y="354"/>
                    <a:pt x="423" y="355"/>
                  </a:cubicBezTo>
                  <a:cubicBezTo>
                    <a:pt x="422" y="355"/>
                    <a:pt x="421" y="355"/>
                    <a:pt x="420" y="355"/>
                  </a:cubicBezTo>
                  <a:cubicBezTo>
                    <a:pt x="418" y="355"/>
                    <a:pt x="415" y="356"/>
                    <a:pt x="413" y="356"/>
                  </a:cubicBezTo>
                  <a:cubicBezTo>
                    <a:pt x="412" y="356"/>
                    <a:pt x="411" y="356"/>
                    <a:pt x="410" y="357"/>
                  </a:cubicBezTo>
                  <a:cubicBezTo>
                    <a:pt x="408" y="357"/>
                    <a:pt x="405" y="358"/>
                    <a:pt x="403" y="358"/>
                  </a:cubicBezTo>
                  <a:cubicBezTo>
                    <a:pt x="387" y="363"/>
                    <a:pt x="373" y="371"/>
                    <a:pt x="361" y="382"/>
                  </a:cubicBezTo>
                  <a:cubicBezTo>
                    <a:pt x="361" y="382"/>
                    <a:pt x="361" y="382"/>
                    <a:pt x="361" y="383"/>
                  </a:cubicBezTo>
                  <a:cubicBezTo>
                    <a:pt x="358" y="385"/>
                    <a:pt x="356" y="388"/>
                    <a:pt x="353" y="390"/>
                  </a:cubicBezTo>
                  <a:cubicBezTo>
                    <a:pt x="353" y="390"/>
                    <a:pt x="353" y="391"/>
                    <a:pt x="353" y="391"/>
                  </a:cubicBezTo>
                  <a:cubicBezTo>
                    <a:pt x="337" y="409"/>
                    <a:pt x="327" y="433"/>
                    <a:pt x="327" y="460"/>
                  </a:cubicBezTo>
                  <a:lnTo>
                    <a:pt x="327" y="600"/>
                  </a:lnTo>
                  <a:lnTo>
                    <a:pt x="389" y="600"/>
                  </a:lnTo>
                  <a:lnTo>
                    <a:pt x="389" y="454"/>
                  </a:lnTo>
                  <a:lnTo>
                    <a:pt x="410" y="454"/>
                  </a:lnTo>
                  <a:lnTo>
                    <a:pt x="410" y="600"/>
                  </a:lnTo>
                  <a:lnTo>
                    <a:pt x="543" y="600"/>
                  </a:lnTo>
                  <a:lnTo>
                    <a:pt x="543" y="454"/>
                  </a:lnTo>
                  <a:lnTo>
                    <a:pt x="564" y="454"/>
                  </a:lnTo>
                  <a:lnTo>
                    <a:pt x="564" y="600"/>
                  </a:lnTo>
                  <a:lnTo>
                    <a:pt x="628" y="600"/>
                  </a:lnTo>
                  <a:lnTo>
                    <a:pt x="628" y="460"/>
                  </a:lnTo>
                  <a:cubicBezTo>
                    <a:pt x="628" y="401"/>
                    <a:pt x="581" y="354"/>
                    <a:pt x="523" y="354"/>
                  </a:cubicBezTo>
                  <a:close/>
                  <a:moveTo>
                    <a:pt x="151" y="340"/>
                  </a:moveTo>
                  <a:lnTo>
                    <a:pt x="151" y="340"/>
                  </a:lnTo>
                  <a:cubicBezTo>
                    <a:pt x="159" y="340"/>
                    <a:pt x="167" y="338"/>
                    <a:pt x="175" y="335"/>
                  </a:cubicBezTo>
                  <a:cubicBezTo>
                    <a:pt x="175" y="335"/>
                    <a:pt x="175" y="335"/>
                    <a:pt x="176" y="335"/>
                  </a:cubicBezTo>
                  <a:cubicBezTo>
                    <a:pt x="179" y="334"/>
                    <a:pt x="183" y="332"/>
                    <a:pt x="186" y="330"/>
                  </a:cubicBezTo>
                  <a:cubicBezTo>
                    <a:pt x="186" y="330"/>
                    <a:pt x="186" y="330"/>
                    <a:pt x="186" y="330"/>
                  </a:cubicBezTo>
                  <a:cubicBezTo>
                    <a:pt x="190" y="328"/>
                    <a:pt x="193" y="326"/>
                    <a:pt x="196" y="323"/>
                  </a:cubicBezTo>
                  <a:cubicBezTo>
                    <a:pt x="196" y="323"/>
                    <a:pt x="196" y="323"/>
                    <a:pt x="196" y="323"/>
                  </a:cubicBezTo>
                  <a:cubicBezTo>
                    <a:pt x="202" y="318"/>
                    <a:pt x="206" y="312"/>
                    <a:pt x="210" y="306"/>
                  </a:cubicBezTo>
                  <a:cubicBezTo>
                    <a:pt x="211" y="305"/>
                    <a:pt x="211" y="305"/>
                    <a:pt x="211" y="304"/>
                  </a:cubicBezTo>
                  <a:cubicBezTo>
                    <a:pt x="213" y="301"/>
                    <a:pt x="214" y="298"/>
                    <a:pt x="216" y="295"/>
                  </a:cubicBezTo>
                  <a:cubicBezTo>
                    <a:pt x="216" y="294"/>
                    <a:pt x="216" y="294"/>
                    <a:pt x="216" y="293"/>
                  </a:cubicBezTo>
                  <a:cubicBezTo>
                    <a:pt x="217" y="290"/>
                    <a:pt x="218" y="287"/>
                    <a:pt x="219" y="283"/>
                  </a:cubicBezTo>
                  <a:cubicBezTo>
                    <a:pt x="219" y="282"/>
                    <a:pt x="219" y="282"/>
                    <a:pt x="219" y="281"/>
                  </a:cubicBezTo>
                  <a:cubicBezTo>
                    <a:pt x="220" y="278"/>
                    <a:pt x="220" y="274"/>
                    <a:pt x="220" y="270"/>
                  </a:cubicBezTo>
                  <a:cubicBezTo>
                    <a:pt x="220" y="267"/>
                    <a:pt x="220" y="264"/>
                    <a:pt x="220" y="261"/>
                  </a:cubicBezTo>
                  <a:cubicBezTo>
                    <a:pt x="219" y="260"/>
                    <a:pt x="219" y="259"/>
                    <a:pt x="219" y="258"/>
                  </a:cubicBezTo>
                  <a:cubicBezTo>
                    <a:pt x="219" y="255"/>
                    <a:pt x="218" y="252"/>
                    <a:pt x="217" y="250"/>
                  </a:cubicBezTo>
                  <a:cubicBezTo>
                    <a:pt x="217" y="249"/>
                    <a:pt x="217" y="249"/>
                    <a:pt x="217" y="249"/>
                  </a:cubicBezTo>
                  <a:cubicBezTo>
                    <a:pt x="216" y="246"/>
                    <a:pt x="215" y="244"/>
                    <a:pt x="214" y="241"/>
                  </a:cubicBezTo>
                  <a:cubicBezTo>
                    <a:pt x="214" y="240"/>
                    <a:pt x="213" y="240"/>
                    <a:pt x="213" y="239"/>
                  </a:cubicBezTo>
                  <a:cubicBezTo>
                    <a:pt x="212" y="236"/>
                    <a:pt x="210" y="234"/>
                    <a:pt x="209" y="231"/>
                  </a:cubicBezTo>
                  <a:lnTo>
                    <a:pt x="208" y="231"/>
                  </a:lnTo>
                  <a:cubicBezTo>
                    <a:pt x="207" y="229"/>
                    <a:pt x="205" y="226"/>
                    <a:pt x="203" y="224"/>
                  </a:cubicBezTo>
                  <a:cubicBezTo>
                    <a:pt x="203" y="224"/>
                    <a:pt x="202" y="223"/>
                    <a:pt x="202" y="223"/>
                  </a:cubicBezTo>
                  <a:cubicBezTo>
                    <a:pt x="200" y="221"/>
                    <a:pt x="198" y="219"/>
                    <a:pt x="195" y="217"/>
                  </a:cubicBezTo>
                  <a:cubicBezTo>
                    <a:pt x="195" y="217"/>
                    <a:pt x="195" y="217"/>
                    <a:pt x="195" y="216"/>
                  </a:cubicBezTo>
                  <a:cubicBezTo>
                    <a:pt x="193" y="215"/>
                    <a:pt x="190" y="213"/>
                    <a:pt x="188" y="211"/>
                  </a:cubicBezTo>
                  <a:cubicBezTo>
                    <a:pt x="187" y="211"/>
                    <a:pt x="187" y="210"/>
                    <a:pt x="186" y="210"/>
                  </a:cubicBezTo>
                  <a:cubicBezTo>
                    <a:pt x="184" y="209"/>
                    <a:pt x="181" y="207"/>
                    <a:pt x="179" y="206"/>
                  </a:cubicBezTo>
                  <a:cubicBezTo>
                    <a:pt x="179" y="206"/>
                    <a:pt x="178" y="206"/>
                    <a:pt x="178" y="206"/>
                  </a:cubicBezTo>
                  <a:cubicBezTo>
                    <a:pt x="170" y="202"/>
                    <a:pt x="160" y="200"/>
                    <a:pt x="151" y="200"/>
                  </a:cubicBezTo>
                  <a:cubicBezTo>
                    <a:pt x="112" y="200"/>
                    <a:pt x="81" y="231"/>
                    <a:pt x="81" y="270"/>
                  </a:cubicBezTo>
                  <a:cubicBezTo>
                    <a:pt x="81" y="309"/>
                    <a:pt x="112" y="340"/>
                    <a:pt x="151" y="340"/>
                  </a:cubicBezTo>
                  <a:close/>
                </a:path>
              </a:pathLst>
            </a:custGeom>
            <a:solidFill>
              <a:srgbClr val="365B7C"/>
            </a:solidFill>
            <a:ln>
              <a:noFill/>
            </a:ln>
          </p:spPr>
          <p:txBody>
            <a:bodyPr vert="horz" wrap="square" lIns="91440" tIns="45720" rIns="91440" bIns="45720" numCol="1" anchor="t" anchorCtr="0" compatLnSpc="1"/>
            <a:lstStyle/>
            <a:p>
              <a:endParaRPr lang="zh-CN" altLang="en-US">
                <a:solidFill>
                  <a:schemeClr val="accent2"/>
                </a:solidFill>
              </a:endParaRPr>
            </a:p>
          </p:txBody>
        </p:sp>
      </p:grpSp>
      <p:grpSp>
        <p:nvGrpSpPr>
          <p:cNvPr id="10" name="组合 9"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GrpSpPr/>
          <p:nvPr/>
        </p:nvGrpSpPr>
        <p:grpSpPr>
          <a:xfrm>
            <a:off x="5740644" y="3576258"/>
            <a:ext cx="1873882" cy="1877138"/>
            <a:chOff x="4698609" y="3736913"/>
            <a:chExt cx="1873882" cy="1877138"/>
          </a:xfrm>
        </p:grpSpPr>
        <p:grpSp>
          <p:nvGrpSpPr>
            <p:cNvPr id="6" name="组合 5"/>
            <p:cNvGrpSpPr/>
            <p:nvPr/>
          </p:nvGrpSpPr>
          <p:grpSpPr>
            <a:xfrm>
              <a:off x="4698609" y="3736913"/>
              <a:ext cx="1873882" cy="1877138"/>
              <a:chOff x="2063415" y="3261004"/>
              <a:chExt cx="1656000" cy="1658877"/>
            </a:xfrm>
          </p:grpSpPr>
          <p:sp>
            <p:nvSpPr>
              <p:cNvPr id="17" name="任意多边形 16"/>
              <p:cNvSpPr/>
              <p:nvPr/>
            </p:nvSpPr>
            <p:spPr>
              <a:xfrm>
                <a:off x="2063415" y="3261004"/>
                <a:ext cx="1656000" cy="1658877"/>
              </a:xfrm>
              <a:custGeom>
                <a:avLst/>
                <a:gdLst>
                  <a:gd name="connsiteX0" fmla="*/ 0 w 1656000"/>
                  <a:gd name="connsiteY0" fmla="*/ 0 h 1658877"/>
                  <a:gd name="connsiteX1" fmla="*/ 404726 w 1656000"/>
                  <a:gd name="connsiteY1" fmla="*/ 0 h 1658877"/>
                  <a:gd name="connsiteX2" fmla="*/ 583096 w 1656000"/>
                  <a:gd name="connsiteY2" fmla="*/ 0 h 1658877"/>
                  <a:gd name="connsiteX3" fmla="*/ 1251274 w 1656000"/>
                  <a:gd name="connsiteY3" fmla="*/ 0 h 1658877"/>
                  <a:gd name="connsiteX4" fmla="*/ 1656000 w 1656000"/>
                  <a:gd name="connsiteY4" fmla="*/ 404726 h 1658877"/>
                  <a:gd name="connsiteX5" fmla="*/ 1656000 w 1656000"/>
                  <a:gd name="connsiteY5" fmla="*/ 1251274 h 1658877"/>
                  <a:gd name="connsiteX6" fmla="*/ 1652796 w 1656000"/>
                  <a:gd name="connsiteY6" fmla="*/ 1283057 h 1658877"/>
                  <a:gd name="connsiteX7" fmla="*/ 1652796 w 1656000"/>
                  <a:gd name="connsiteY7" fmla="*/ 1658877 h 1658877"/>
                  <a:gd name="connsiteX8" fmla="*/ 1069700 w 1656000"/>
                  <a:gd name="connsiteY8" fmla="*/ 1658877 h 1658877"/>
                  <a:gd name="connsiteX9" fmla="*/ 1069700 w 1656000"/>
                  <a:gd name="connsiteY9" fmla="*/ 1656000 h 1658877"/>
                  <a:gd name="connsiteX10" fmla="*/ 404726 w 1656000"/>
                  <a:gd name="connsiteY10" fmla="*/ 1656000 h 1658877"/>
                  <a:gd name="connsiteX11" fmla="*/ 0 w 1656000"/>
                  <a:gd name="connsiteY11" fmla="*/ 1251274 h 1658877"/>
                  <a:gd name="connsiteX12" fmla="*/ 0 w 1656000"/>
                  <a:gd name="connsiteY12" fmla="*/ 838080 h 1658877"/>
                  <a:gd name="connsiteX13" fmla="*/ 0 w 1656000"/>
                  <a:gd name="connsiteY13" fmla="*/ 404726 h 1658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56000" h="1658877">
                    <a:moveTo>
                      <a:pt x="0" y="0"/>
                    </a:moveTo>
                    <a:lnTo>
                      <a:pt x="404726" y="0"/>
                    </a:lnTo>
                    <a:lnTo>
                      <a:pt x="583096" y="0"/>
                    </a:lnTo>
                    <a:lnTo>
                      <a:pt x="1251274" y="0"/>
                    </a:lnTo>
                    <a:cubicBezTo>
                      <a:pt x="1474798" y="0"/>
                      <a:pt x="1656000" y="181202"/>
                      <a:pt x="1656000" y="404726"/>
                    </a:cubicBezTo>
                    <a:lnTo>
                      <a:pt x="1656000" y="1251274"/>
                    </a:lnTo>
                    <a:lnTo>
                      <a:pt x="1652796" y="1283057"/>
                    </a:lnTo>
                    <a:lnTo>
                      <a:pt x="1652796" y="1658877"/>
                    </a:lnTo>
                    <a:lnTo>
                      <a:pt x="1069700" y="1658877"/>
                    </a:lnTo>
                    <a:lnTo>
                      <a:pt x="1069700" y="1656000"/>
                    </a:lnTo>
                    <a:lnTo>
                      <a:pt x="404726" y="1656000"/>
                    </a:lnTo>
                    <a:cubicBezTo>
                      <a:pt x="181202" y="1656000"/>
                      <a:pt x="0" y="1474798"/>
                      <a:pt x="0" y="1251274"/>
                    </a:cubicBezTo>
                    <a:lnTo>
                      <a:pt x="0" y="838080"/>
                    </a:lnTo>
                    <a:lnTo>
                      <a:pt x="0" y="404726"/>
                    </a:lnTo>
                    <a:close/>
                  </a:path>
                </a:pathLst>
              </a:custGeom>
              <a:solidFill>
                <a:srgbClr val="96648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8" name="任意多边形 17"/>
              <p:cNvSpPr>
                <a:spLocks noChangeAspect="1"/>
              </p:cNvSpPr>
              <p:nvPr/>
            </p:nvSpPr>
            <p:spPr>
              <a:xfrm>
                <a:off x="2298445" y="3496442"/>
                <a:ext cx="1185940" cy="1188000"/>
              </a:xfrm>
              <a:custGeom>
                <a:avLst/>
                <a:gdLst>
                  <a:gd name="connsiteX0" fmla="*/ 0 w 1656000"/>
                  <a:gd name="connsiteY0" fmla="*/ 0 h 1658877"/>
                  <a:gd name="connsiteX1" fmla="*/ 404726 w 1656000"/>
                  <a:gd name="connsiteY1" fmla="*/ 0 h 1658877"/>
                  <a:gd name="connsiteX2" fmla="*/ 583096 w 1656000"/>
                  <a:gd name="connsiteY2" fmla="*/ 0 h 1658877"/>
                  <a:gd name="connsiteX3" fmla="*/ 1251274 w 1656000"/>
                  <a:gd name="connsiteY3" fmla="*/ 0 h 1658877"/>
                  <a:gd name="connsiteX4" fmla="*/ 1656000 w 1656000"/>
                  <a:gd name="connsiteY4" fmla="*/ 404726 h 1658877"/>
                  <a:gd name="connsiteX5" fmla="*/ 1656000 w 1656000"/>
                  <a:gd name="connsiteY5" fmla="*/ 1251274 h 1658877"/>
                  <a:gd name="connsiteX6" fmla="*/ 1652796 w 1656000"/>
                  <a:gd name="connsiteY6" fmla="*/ 1283057 h 1658877"/>
                  <a:gd name="connsiteX7" fmla="*/ 1652796 w 1656000"/>
                  <a:gd name="connsiteY7" fmla="*/ 1658877 h 1658877"/>
                  <a:gd name="connsiteX8" fmla="*/ 1069700 w 1656000"/>
                  <a:gd name="connsiteY8" fmla="*/ 1658877 h 1658877"/>
                  <a:gd name="connsiteX9" fmla="*/ 1069700 w 1656000"/>
                  <a:gd name="connsiteY9" fmla="*/ 1656000 h 1658877"/>
                  <a:gd name="connsiteX10" fmla="*/ 404726 w 1656000"/>
                  <a:gd name="connsiteY10" fmla="*/ 1656000 h 1658877"/>
                  <a:gd name="connsiteX11" fmla="*/ 0 w 1656000"/>
                  <a:gd name="connsiteY11" fmla="*/ 1251274 h 1658877"/>
                  <a:gd name="connsiteX12" fmla="*/ 0 w 1656000"/>
                  <a:gd name="connsiteY12" fmla="*/ 838080 h 1658877"/>
                  <a:gd name="connsiteX13" fmla="*/ 0 w 1656000"/>
                  <a:gd name="connsiteY13" fmla="*/ 404726 h 1658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56000" h="1658877">
                    <a:moveTo>
                      <a:pt x="0" y="0"/>
                    </a:moveTo>
                    <a:lnTo>
                      <a:pt x="404726" y="0"/>
                    </a:lnTo>
                    <a:lnTo>
                      <a:pt x="583096" y="0"/>
                    </a:lnTo>
                    <a:lnTo>
                      <a:pt x="1251274" y="0"/>
                    </a:lnTo>
                    <a:cubicBezTo>
                      <a:pt x="1474798" y="0"/>
                      <a:pt x="1656000" y="181202"/>
                      <a:pt x="1656000" y="404726"/>
                    </a:cubicBezTo>
                    <a:lnTo>
                      <a:pt x="1656000" y="1251274"/>
                    </a:lnTo>
                    <a:lnTo>
                      <a:pt x="1652796" y="1283057"/>
                    </a:lnTo>
                    <a:lnTo>
                      <a:pt x="1652796" y="1658877"/>
                    </a:lnTo>
                    <a:lnTo>
                      <a:pt x="1069700" y="1658877"/>
                    </a:lnTo>
                    <a:lnTo>
                      <a:pt x="1069700" y="1656000"/>
                    </a:lnTo>
                    <a:lnTo>
                      <a:pt x="404726" y="1656000"/>
                    </a:lnTo>
                    <a:cubicBezTo>
                      <a:pt x="181202" y="1656000"/>
                      <a:pt x="0" y="1474798"/>
                      <a:pt x="0" y="1251274"/>
                    </a:cubicBezTo>
                    <a:lnTo>
                      <a:pt x="0" y="838080"/>
                    </a:lnTo>
                    <a:lnTo>
                      <a:pt x="0" y="404726"/>
                    </a:lnTo>
                    <a:close/>
                  </a:path>
                </a:pathLst>
              </a:custGeom>
              <a:gradFill>
                <a:gsLst>
                  <a:gs pos="100000">
                    <a:schemeClr val="bg1">
                      <a:lumMod val="85000"/>
                    </a:schemeClr>
                  </a:gs>
                  <a:gs pos="0">
                    <a:schemeClr val="bg1"/>
                  </a:gs>
                </a:gsLst>
                <a:lin ang="13200000" scaled="0"/>
              </a:gradFill>
              <a:ln>
                <a:noFill/>
              </a:ln>
              <a:effectLst>
                <a:outerShdw blurRad="127000" dist="635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grpSp>
        <p:sp>
          <p:nvSpPr>
            <p:cNvPr id="65" name="Freeform 26"/>
            <p:cNvSpPr>
              <a:spLocks noEditPoints="1"/>
            </p:cNvSpPr>
            <p:nvPr/>
          </p:nvSpPr>
          <p:spPr bwMode="auto">
            <a:xfrm>
              <a:off x="5399114" y="4447591"/>
              <a:ext cx="455210" cy="478260"/>
            </a:xfrm>
            <a:custGeom>
              <a:avLst/>
              <a:gdLst>
                <a:gd name="T0" fmla="*/ 139 w 577"/>
                <a:gd name="T1" fmla="*/ 87 h 609"/>
                <a:gd name="T2" fmla="*/ 27 w 577"/>
                <a:gd name="T3" fmla="*/ 87 h 609"/>
                <a:gd name="T4" fmla="*/ 27 w 577"/>
                <a:gd name="T5" fmla="*/ 48 h 609"/>
                <a:gd name="T6" fmla="*/ 139 w 577"/>
                <a:gd name="T7" fmla="*/ 48 h 609"/>
                <a:gd name="T8" fmla="*/ 139 w 577"/>
                <a:gd name="T9" fmla="*/ 87 h 609"/>
                <a:gd name="T10" fmla="*/ 139 w 577"/>
                <a:gd name="T11" fmla="*/ 179 h 609"/>
                <a:gd name="T12" fmla="*/ 27 w 577"/>
                <a:gd name="T13" fmla="*/ 179 h 609"/>
                <a:gd name="T14" fmla="*/ 27 w 577"/>
                <a:gd name="T15" fmla="*/ 140 h 609"/>
                <a:gd name="T16" fmla="*/ 139 w 577"/>
                <a:gd name="T17" fmla="*/ 140 h 609"/>
                <a:gd name="T18" fmla="*/ 139 w 577"/>
                <a:gd name="T19" fmla="*/ 179 h 609"/>
                <a:gd name="T20" fmla="*/ 139 w 577"/>
                <a:gd name="T21" fmla="*/ 271 h 609"/>
                <a:gd name="T22" fmla="*/ 27 w 577"/>
                <a:gd name="T23" fmla="*/ 271 h 609"/>
                <a:gd name="T24" fmla="*/ 27 w 577"/>
                <a:gd name="T25" fmla="*/ 232 h 609"/>
                <a:gd name="T26" fmla="*/ 139 w 577"/>
                <a:gd name="T27" fmla="*/ 232 h 609"/>
                <a:gd name="T28" fmla="*/ 139 w 577"/>
                <a:gd name="T29" fmla="*/ 271 h 609"/>
                <a:gd name="T30" fmla="*/ 0 w 577"/>
                <a:gd name="T31" fmla="*/ 609 h 609"/>
                <a:gd name="T32" fmla="*/ 166 w 577"/>
                <a:gd name="T33" fmla="*/ 609 h 609"/>
                <a:gd name="T34" fmla="*/ 166 w 577"/>
                <a:gd name="T35" fmla="*/ 0 h 609"/>
                <a:gd name="T36" fmla="*/ 0 w 577"/>
                <a:gd name="T37" fmla="*/ 0 h 609"/>
                <a:gd name="T38" fmla="*/ 0 w 577"/>
                <a:gd name="T39" fmla="*/ 609 h 609"/>
                <a:gd name="T40" fmla="*/ 344 w 577"/>
                <a:gd name="T41" fmla="*/ 87 h 609"/>
                <a:gd name="T42" fmla="*/ 232 w 577"/>
                <a:gd name="T43" fmla="*/ 87 h 609"/>
                <a:gd name="T44" fmla="*/ 232 w 577"/>
                <a:gd name="T45" fmla="*/ 48 h 609"/>
                <a:gd name="T46" fmla="*/ 344 w 577"/>
                <a:gd name="T47" fmla="*/ 48 h 609"/>
                <a:gd name="T48" fmla="*/ 344 w 577"/>
                <a:gd name="T49" fmla="*/ 87 h 609"/>
                <a:gd name="T50" fmla="*/ 344 w 577"/>
                <a:gd name="T51" fmla="*/ 179 h 609"/>
                <a:gd name="T52" fmla="*/ 232 w 577"/>
                <a:gd name="T53" fmla="*/ 179 h 609"/>
                <a:gd name="T54" fmla="*/ 232 w 577"/>
                <a:gd name="T55" fmla="*/ 140 h 609"/>
                <a:gd name="T56" fmla="*/ 344 w 577"/>
                <a:gd name="T57" fmla="*/ 140 h 609"/>
                <a:gd name="T58" fmla="*/ 344 w 577"/>
                <a:gd name="T59" fmla="*/ 179 h 609"/>
                <a:gd name="T60" fmla="*/ 344 w 577"/>
                <a:gd name="T61" fmla="*/ 271 h 609"/>
                <a:gd name="T62" fmla="*/ 232 w 577"/>
                <a:gd name="T63" fmla="*/ 271 h 609"/>
                <a:gd name="T64" fmla="*/ 232 w 577"/>
                <a:gd name="T65" fmla="*/ 232 h 609"/>
                <a:gd name="T66" fmla="*/ 344 w 577"/>
                <a:gd name="T67" fmla="*/ 232 h 609"/>
                <a:gd name="T68" fmla="*/ 344 w 577"/>
                <a:gd name="T69" fmla="*/ 271 h 609"/>
                <a:gd name="T70" fmla="*/ 205 w 577"/>
                <a:gd name="T71" fmla="*/ 609 h 609"/>
                <a:gd name="T72" fmla="*/ 371 w 577"/>
                <a:gd name="T73" fmla="*/ 609 h 609"/>
                <a:gd name="T74" fmla="*/ 371 w 577"/>
                <a:gd name="T75" fmla="*/ 0 h 609"/>
                <a:gd name="T76" fmla="*/ 205 w 577"/>
                <a:gd name="T77" fmla="*/ 0 h 609"/>
                <a:gd name="T78" fmla="*/ 205 w 577"/>
                <a:gd name="T79" fmla="*/ 609 h 609"/>
                <a:gd name="T80" fmla="*/ 549 w 577"/>
                <a:gd name="T81" fmla="*/ 87 h 609"/>
                <a:gd name="T82" fmla="*/ 437 w 577"/>
                <a:gd name="T83" fmla="*/ 87 h 609"/>
                <a:gd name="T84" fmla="*/ 437 w 577"/>
                <a:gd name="T85" fmla="*/ 48 h 609"/>
                <a:gd name="T86" fmla="*/ 549 w 577"/>
                <a:gd name="T87" fmla="*/ 48 h 609"/>
                <a:gd name="T88" fmla="*/ 549 w 577"/>
                <a:gd name="T89" fmla="*/ 87 h 609"/>
                <a:gd name="T90" fmla="*/ 549 w 577"/>
                <a:gd name="T91" fmla="*/ 179 h 609"/>
                <a:gd name="T92" fmla="*/ 437 w 577"/>
                <a:gd name="T93" fmla="*/ 179 h 609"/>
                <a:gd name="T94" fmla="*/ 437 w 577"/>
                <a:gd name="T95" fmla="*/ 140 h 609"/>
                <a:gd name="T96" fmla="*/ 549 w 577"/>
                <a:gd name="T97" fmla="*/ 140 h 609"/>
                <a:gd name="T98" fmla="*/ 549 w 577"/>
                <a:gd name="T99" fmla="*/ 179 h 609"/>
                <a:gd name="T100" fmla="*/ 549 w 577"/>
                <a:gd name="T101" fmla="*/ 271 h 609"/>
                <a:gd name="T102" fmla="*/ 437 w 577"/>
                <a:gd name="T103" fmla="*/ 271 h 609"/>
                <a:gd name="T104" fmla="*/ 437 w 577"/>
                <a:gd name="T105" fmla="*/ 232 h 609"/>
                <a:gd name="T106" fmla="*/ 549 w 577"/>
                <a:gd name="T107" fmla="*/ 232 h 609"/>
                <a:gd name="T108" fmla="*/ 549 w 577"/>
                <a:gd name="T109" fmla="*/ 271 h 609"/>
                <a:gd name="T110" fmla="*/ 410 w 577"/>
                <a:gd name="T111" fmla="*/ 609 h 609"/>
                <a:gd name="T112" fmla="*/ 577 w 577"/>
                <a:gd name="T113" fmla="*/ 609 h 609"/>
                <a:gd name="T114" fmla="*/ 577 w 577"/>
                <a:gd name="T115" fmla="*/ 0 h 609"/>
                <a:gd name="T116" fmla="*/ 410 w 577"/>
                <a:gd name="T117" fmla="*/ 0 h 609"/>
                <a:gd name="T118" fmla="*/ 410 w 577"/>
                <a:gd name="T119" fmla="*/ 609 h 6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77" h="609">
                  <a:moveTo>
                    <a:pt x="139" y="87"/>
                  </a:moveTo>
                  <a:lnTo>
                    <a:pt x="27" y="87"/>
                  </a:lnTo>
                  <a:lnTo>
                    <a:pt x="27" y="48"/>
                  </a:lnTo>
                  <a:lnTo>
                    <a:pt x="139" y="48"/>
                  </a:lnTo>
                  <a:lnTo>
                    <a:pt x="139" y="87"/>
                  </a:lnTo>
                  <a:close/>
                  <a:moveTo>
                    <a:pt x="139" y="179"/>
                  </a:moveTo>
                  <a:lnTo>
                    <a:pt x="27" y="179"/>
                  </a:lnTo>
                  <a:lnTo>
                    <a:pt x="27" y="140"/>
                  </a:lnTo>
                  <a:lnTo>
                    <a:pt x="139" y="140"/>
                  </a:lnTo>
                  <a:lnTo>
                    <a:pt x="139" y="179"/>
                  </a:lnTo>
                  <a:close/>
                  <a:moveTo>
                    <a:pt x="139" y="271"/>
                  </a:moveTo>
                  <a:lnTo>
                    <a:pt x="27" y="271"/>
                  </a:lnTo>
                  <a:lnTo>
                    <a:pt x="27" y="232"/>
                  </a:lnTo>
                  <a:lnTo>
                    <a:pt x="139" y="232"/>
                  </a:lnTo>
                  <a:lnTo>
                    <a:pt x="139" y="271"/>
                  </a:lnTo>
                  <a:close/>
                  <a:moveTo>
                    <a:pt x="0" y="609"/>
                  </a:moveTo>
                  <a:lnTo>
                    <a:pt x="166" y="609"/>
                  </a:lnTo>
                  <a:lnTo>
                    <a:pt x="166" y="0"/>
                  </a:lnTo>
                  <a:lnTo>
                    <a:pt x="0" y="0"/>
                  </a:lnTo>
                  <a:lnTo>
                    <a:pt x="0" y="609"/>
                  </a:lnTo>
                  <a:close/>
                  <a:moveTo>
                    <a:pt x="344" y="87"/>
                  </a:moveTo>
                  <a:lnTo>
                    <a:pt x="232" y="87"/>
                  </a:lnTo>
                  <a:lnTo>
                    <a:pt x="232" y="48"/>
                  </a:lnTo>
                  <a:lnTo>
                    <a:pt x="344" y="48"/>
                  </a:lnTo>
                  <a:lnTo>
                    <a:pt x="344" y="87"/>
                  </a:lnTo>
                  <a:close/>
                  <a:moveTo>
                    <a:pt x="344" y="179"/>
                  </a:moveTo>
                  <a:lnTo>
                    <a:pt x="232" y="179"/>
                  </a:lnTo>
                  <a:lnTo>
                    <a:pt x="232" y="140"/>
                  </a:lnTo>
                  <a:lnTo>
                    <a:pt x="344" y="140"/>
                  </a:lnTo>
                  <a:lnTo>
                    <a:pt x="344" y="179"/>
                  </a:lnTo>
                  <a:close/>
                  <a:moveTo>
                    <a:pt x="344" y="271"/>
                  </a:moveTo>
                  <a:lnTo>
                    <a:pt x="232" y="271"/>
                  </a:lnTo>
                  <a:lnTo>
                    <a:pt x="232" y="232"/>
                  </a:lnTo>
                  <a:lnTo>
                    <a:pt x="344" y="232"/>
                  </a:lnTo>
                  <a:lnTo>
                    <a:pt x="344" y="271"/>
                  </a:lnTo>
                  <a:close/>
                  <a:moveTo>
                    <a:pt x="205" y="609"/>
                  </a:moveTo>
                  <a:lnTo>
                    <a:pt x="371" y="609"/>
                  </a:lnTo>
                  <a:lnTo>
                    <a:pt x="371" y="0"/>
                  </a:lnTo>
                  <a:lnTo>
                    <a:pt x="205" y="0"/>
                  </a:lnTo>
                  <a:lnTo>
                    <a:pt x="205" y="609"/>
                  </a:lnTo>
                  <a:close/>
                  <a:moveTo>
                    <a:pt x="549" y="87"/>
                  </a:moveTo>
                  <a:lnTo>
                    <a:pt x="437" y="87"/>
                  </a:lnTo>
                  <a:lnTo>
                    <a:pt x="437" y="48"/>
                  </a:lnTo>
                  <a:lnTo>
                    <a:pt x="549" y="48"/>
                  </a:lnTo>
                  <a:lnTo>
                    <a:pt x="549" y="87"/>
                  </a:lnTo>
                  <a:close/>
                  <a:moveTo>
                    <a:pt x="549" y="179"/>
                  </a:moveTo>
                  <a:lnTo>
                    <a:pt x="437" y="179"/>
                  </a:lnTo>
                  <a:lnTo>
                    <a:pt x="437" y="140"/>
                  </a:lnTo>
                  <a:lnTo>
                    <a:pt x="549" y="140"/>
                  </a:lnTo>
                  <a:lnTo>
                    <a:pt x="549" y="179"/>
                  </a:lnTo>
                  <a:close/>
                  <a:moveTo>
                    <a:pt x="549" y="271"/>
                  </a:moveTo>
                  <a:lnTo>
                    <a:pt x="437" y="271"/>
                  </a:lnTo>
                  <a:lnTo>
                    <a:pt x="437" y="232"/>
                  </a:lnTo>
                  <a:lnTo>
                    <a:pt x="549" y="232"/>
                  </a:lnTo>
                  <a:lnTo>
                    <a:pt x="549" y="271"/>
                  </a:lnTo>
                  <a:close/>
                  <a:moveTo>
                    <a:pt x="410" y="609"/>
                  </a:moveTo>
                  <a:lnTo>
                    <a:pt x="577" y="609"/>
                  </a:lnTo>
                  <a:lnTo>
                    <a:pt x="577" y="0"/>
                  </a:lnTo>
                  <a:lnTo>
                    <a:pt x="410" y="0"/>
                  </a:lnTo>
                  <a:lnTo>
                    <a:pt x="410" y="609"/>
                  </a:lnTo>
                  <a:close/>
                </a:path>
              </a:pathLst>
            </a:custGeom>
            <a:solidFill>
              <a:srgbClr val="966481"/>
            </a:solidFill>
            <a:ln>
              <a:noFill/>
            </a:ln>
          </p:spPr>
          <p:txBody>
            <a:bodyPr vert="horz" wrap="square" lIns="91440" tIns="45720" rIns="91440" bIns="45720" numCol="1" anchor="t" anchorCtr="0" compatLnSpc="1"/>
            <a:lstStyle/>
            <a:p>
              <a:endParaRPr lang="zh-CN" altLang="en-US">
                <a:solidFill>
                  <a:schemeClr val="accent2"/>
                </a:solidFill>
              </a:endParaRPr>
            </a:p>
          </p:txBody>
        </p:sp>
      </p:grpSp>
      <p:cxnSp>
        <p:nvCxnSpPr>
          <p:cNvPr id="68" name="直接连接符 67"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CxnSpPr/>
          <p:nvPr/>
        </p:nvCxnSpPr>
        <p:spPr>
          <a:xfrm>
            <a:off x="3246637" y="1273629"/>
            <a:ext cx="5770860"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69" name="文本框 68"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txBox="1"/>
          <p:nvPr/>
        </p:nvSpPr>
        <p:spPr>
          <a:xfrm>
            <a:off x="5240422" y="599136"/>
            <a:ext cx="1877437" cy="523220"/>
          </a:xfrm>
          <a:prstGeom prst="rect">
            <a:avLst/>
          </a:prstGeom>
          <a:noFill/>
        </p:spPr>
        <p:txBody>
          <a:bodyPr wrap="none" rtlCol="0">
            <a:spAutoFit/>
          </a:bodyPr>
          <a:lstStyle/>
          <a:p>
            <a:pPr algn="ctr"/>
            <a:r>
              <a:rPr lang="zh-CN" altLang="en-US" sz="2800" b="1" spc="500" dirty="0">
                <a:solidFill>
                  <a:schemeClr val="bg1">
                    <a:lumMod val="50000"/>
                  </a:schemeClr>
                </a:solidFill>
                <a:latin typeface="微软雅黑" panose="020B0503020204020204" pitchFamily="34" charset="-122"/>
                <a:ea typeface="微软雅黑" panose="020B0503020204020204" pitchFamily="34" charset="-122"/>
                <a:cs typeface="Arial" panose="020B0604020202020204" pitchFamily="34" charset="0"/>
              </a:rPr>
              <a:t>任务分解</a:t>
            </a:r>
            <a:endParaRPr lang="en-US" altLang="zh-CN" sz="2800" b="1" spc="500" dirty="0">
              <a:solidFill>
                <a:schemeClr val="bg1">
                  <a:lumMod val="50000"/>
                </a:schemeClr>
              </a:solidFill>
              <a:latin typeface="微软雅黑" panose="020B0503020204020204" pitchFamily="34" charset="-122"/>
              <a:ea typeface="微软雅黑" panose="020B0503020204020204" pitchFamily="34" charset="-122"/>
              <a:cs typeface="Arial" panose="020B0604020202020204" pitchFamily="34" charset="0"/>
            </a:endParaRPr>
          </a:p>
        </p:txBody>
      </p:sp>
      <p:sp>
        <p:nvSpPr>
          <p:cNvPr id="70" name="椭圆 69"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flipH="1">
            <a:off x="2686180" y="813581"/>
            <a:ext cx="157493" cy="157493"/>
          </a:xfrm>
          <a:prstGeom prst="ellipse">
            <a:avLst/>
          </a:prstGeom>
          <a:solidFill>
            <a:srgbClr val="D06F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1" name="椭圆 70"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flipH="1">
            <a:off x="2686180" y="335956"/>
            <a:ext cx="321030" cy="321030"/>
          </a:xfrm>
          <a:prstGeom prst="ellipse">
            <a:avLst/>
          </a:prstGeom>
          <a:solidFill>
            <a:srgbClr val="966481"/>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2" name="椭圆 71"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flipH="1">
            <a:off x="2991678" y="806317"/>
            <a:ext cx="219803" cy="219803"/>
          </a:xfrm>
          <a:prstGeom prst="ellipse">
            <a:avLst/>
          </a:prstGeom>
          <a:solidFill>
            <a:srgbClr val="365B7C"/>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3" name="椭圆 72"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flipH="1">
            <a:off x="2031169" y="697840"/>
            <a:ext cx="164852" cy="164852"/>
          </a:xfrm>
          <a:prstGeom prst="ellipse">
            <a:avLst/>
          </a:prstGeom>
          <a:solidFill>
            <a:srgbClr val="F779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4" name="椭圆 73"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9354354" y="755438"/>
            <a:ext cx="157493" cy="157493"/>
          </a:xfrm>
          <a:prstGeom prst="ellipse">
            <a:avLst/>
          </a:prstGeom>
          <a:solidFill>
            <a:srgbClr val="D06F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5" name="椭圆 74"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9190817" y="277813"/>
            <a:ext cx="321030" cy="321030"/>
          </a:xfrm>
          <a:prstGeom prst="ellipse">
            <a:avLst/>
          </a:prstGeom>
          <a:solidFill>
            <a:srgbClr val="966481"/>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6" name="椭圆 75"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a:off x="8986546" y="748174"/>
            <a:ext cx="219803" cy="219803"/>
          </a:xfrm>
          <a:prstGeom prst="ellipse">
            <a:avLst/>
          </a:prstGeom>
          <a:solidFill>
            <a:srgbClr val="365B7C"/>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7" name="椭圆 76"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a:off x="10002006" y="639697"/>
            <a:ext cx="164852" cy="164852"/>
          </a:xfrm>
          <a:prstGeom prst="ellipse">
            <a:avLst/>
          </a:prstGeom>
          <a:solidFill>
            <a:srgbClr val="F779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79" name="组合 78"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GrpSpPr/>
          <p:nvPr/>
        </p:nvGrpSpPr>
        <p:grpSpPr>
          <a:xfrm>
            <a:off x="8241579" y="1998653"/>
            <a:ext cx="3136101" cy="910483"/>
            <a:chOff x="2444426" y="2736038"/>
            <a:chExt cx="3136101" cy="910483"/>
          </a:xfrm>
        </p:grpSpPr>
        <p:sp>
          <p:nvSpPr>
            <p:cNvPr id="80" name="Rectangle 42"/>
            <p:cNvSpPr/>
            <p:nvPr/>
          </p:nvSpPr>
          <p:spPr>
            <a:xfrm flipH="1">
              <a:off x="2444426" y="3056868"/>
              <a:ext cx="3136101" cy="589653"/>
            </a:xfrm>
            <a:prstGeom prst="rect">
              <a:avLst/>
            </a:prstGeom>
            <a:noFill/>
            <a:ln w="12700" cap="flat" cmpd="sng" algn="ctr">
              <a:noFill/>
              <a:prstDash val="solid"/>
            </a:ln>
            <a:effectLst/>
          </p:spPr>
          <p:txBody>
            <a:bodyPr lIns="91440" tIns="0" rIns="91440" bIns="0" rtlCol="0" anchor="t"/>
            <a:lstStyle/>
            <a:p>
              <a:pPr>
                <a:defRPr/>
              </a:pPr>
              <a:r>
                <a:rPr lang="zh-CN" altLang="en-US" sz="2400" kern="0" dirty="0">
                  <a:solidFill>
                    <a:schemeClr val="tx1">
                      <a:lumMod val="65000"/>
                      <a:lumOff val="35000"/>
                    </a:schemeClr>
                  </a:solidFill>
                  <a:latin typeface="楷体" panose="02010609060101010101" pitchFamily="49" charset="-122"/>
                  <a:ea typeface="楷体" panose="02010609060101010101" pitchFamily="49" charset="-122"/>
                  <a:cs typeface="Arial" panose="020B0604020202020204" pitchFamily="34" charset="0"/>
                </a:rPr>
                <a:t>员工使用管理</a:t>
              </a:r>
            </a:p>
          </p:txBody>
        </p:sp>
        <p:sp>
          <p:nvSpPr>
            <p:cNvPr id="81" name="Rectangle 42"/>
            <p:cNvSpPr/>
            <p:nvPr/>
          </p:nvSpPr>
          <p:spPr>
            <a:xfrm flipH="1">
              <a:off x="2485105" y="2736038"/>
              <a:ext cx="1850053" cy="229011"/>
            </a:xfrm>
            <a:prstGeom prst="rect">
              <a:avLst/>
            </a:prstGeom>
            <a:noFill/>
            <a:ln w="12700" cap="flat" cmpd="sng" algn="ctr">
              <a:noFill/>
              <a:prstDash val="solid"/>
            </a:ln>
            <a:effectLst/>
          </p:spPr>
          <p:txBody>
            <a:bodyPr lIns="91440" tIns="0" rIns="91440" bIns="0" rtlCol="0" anchor="t"/>
            <a:lstStyle/>
            <a:p>
              <a:r>
                <a:rPr lang="zh-CN" altLang="en-US" sz="2400" b="1" dirty="0">
                  <a:solidFill>
                    <a:schemeClr val="tx1">
                      <a:lumMod val="65000"/>
                      <a:lumOff val="35000"/>
                    </a:schemeClr>
                  </a:solidFill>
                  <a:latin typeface="KaiTi" panose="02010609060101010101" pitchFamily="49" charset="-122"/>
                  <a:ea typeface="KaiTi" panose="02010609060101010101" pitchFamily="49" charset="-122"/>
                  <a:cs typeface="Arial" panose="020B0604020202020204" pitchFamily="34" charset="0"/>
                </a:rPr>
                <a:t>任务二</a:t>
              </a:r>
            </a:p>
          </p:txBody>
        </p:sp>
      </p:grpSp>
      <p:grpSp>
        <p:nvGrpSpPr>
          <p:cNvPr id="82" name="组合 81"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GrpSpPr/>
          <p:nvPr/>
        </p:nvGrpSpPr>
        <p:grpSpPr>
          <a:xfrm>
            <a:off x="1604843" y="4394427"/>
            <a:ext cx="3136101" cy="1056817"/>
            <a:chOff x="2431120" y="2605863"/>
            <a:chExt cx="3136101" cy="1056817"/>
          </a:xfrm>
        </p:grpSpPr>
        <p:sp>
          <p:nvSpPr>
            <p:cNvPr id="83" name="Rectangle 42"/>
            <p:cNvSpPr/>
            <p:nvPr/>
          </p:nvSpPr>
          <p:spPr>
            <a:xfrm flipH="1">
              <a:off x="2431120" y="3073027"/>
              <a:ext cx="3136101" cy="589653"/>
            </a:xfrm>
            <a:prstGeom prst="rect">
              <a:avLst/>
            </a:prstGeom>
            <a:noFill/>
            <a:ln w="12700" cap="flat" cmpd="sng" algn="ctr">
              <a:noFill/>
              <a:prstDash val="solid"/>
            </a:ln>
            <a:effectLst/>
          </p:spPr>
          <p:txBody>
            <a:bodyPr lIns="91440" tIns="0" rIns="91440" bIns="0" rtlCol="0" anchor="t"/>
            <a:lstStyle/>
            <a:p>
              <a:pPr>
                <a:defRPr/>
              </a:pPr>
              <a:r>
                <a:rPr lang="zh-CN" altLang="en-US" sz="2400" kern="0" dirty="0">
                  <a:solidFill>
                    <a:schemeClr val="tx1">
                      <a:lumMod val="65000"/>
                      <a:lumOff val="35000"/>
                    </a:schemeClr>
                  </a:solidFill>
                  <a:latin typeface="楷体" panose="02010609060101010101" pitchFamily="49" charset="-122"/>
                  <a:ea typeface="楷体" panose="02010609060101010101" pitchFamily="49" charset="-122"/>
                  <a:cs typeface="Arial" panose="020B0604020202020204" pitchFamily="34" charset="0"/>
                </a:rPr>
                <a:t>员工录用管理</a:t>
              </a:r>
            </a:p>
          </p:txBody>
        </p:sp>
        <p:sp>
          <p:nvSpPr>
            <p:cNvPr id="84" name="Rectangle 42"/>
            <p:cNvSpPr/>
            <p:nvPr/>
          </p:nvSpPr>
          <p:spPr>
            <a:xfrm flipH="1">
              <a:off x="2478120" y="2605863"/>
              <a:ext cx="1850053" cy="229011"/>
            </a:xfrm>
            <a:prstGeom prst="rect">
              <a:avLst/>
            </a:prstGeom>
            <a:noFill/>
            <a:ln w="12700" cap="flat" cmpd="sng" algn="ctr">
              <a:noFill/>
              <a:prstDash val="solid"/>
            </a:ln>
            <a:effectLst/>
          </p:spPr>
          <p:txBody>
            <a:bodyPr lIns="91440" tIns="0" rIns="91440" bIns="0" rtlCol="0" anchor="t"/>
            <a:lstStyle/>
            <a:p>
              <a:r>
                <a:rPr lang="zh-CN" altLang="en-US" sz="2400" b="1" dirty="0">
                  <a:solidFill>
                    <a:schemeClr val="tx1">
                      <a:lumMod val="65000"/>
                      <a:lumOff val="35000"/>
                    </a:schemeClr>
                  </a:solidFill>
                  <a:latin typeface="KaiTi" panose="02010609060101010101" pitchFamily="49" charset="-122"/>
                  <a:ea typeface="KaiTi" panose="02010609060101010101" pitchFamily="49" charset="-122"/>
                  <a:cs typeface="Arial" panose="020B0604020202020204" pitchFamily="34" charset="0"/>
                </a:rPr>
                <a:t>任务一</a:t>
              </a:r>
            </a:p>
          </p:txBody>
        </p:sp>
      </p:grpSp>
      <p:sp>
        <p:nvSpPr>
          <p:cNvPr id="20" name="e7d195523061f1c0"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hidden="1"/>
          <p:cNvSpPr txBox="1"/>
          <p:nvPr/>
        </p:nvSpPr>
        <p:spPr>
          <a:xfrm>
            <a:off x="-355600" y="1803400"/>
            <a:ext cx="293927" cy="1016000"/>
          </a:xfrm>
          <a:prstGeom prst="rect">
            <a:avLst/>
          </a:prstGeom>
          <a:noFill/>
        </p:spPr>
        <p:txBody>
          <a:bodyPr vert="wordArtVert" rtlCol="0">
            <a:spAutoFit/>
          </a:bodyPr>
          <a:lstStyle/>
          <a:p>
            <a:r>
              <a:rPr lang="en-US" altLang="zh-CN" sz="100"/>
              <a:t>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a:t>
            </a:r>
            <a:endParaRPr lang="zh-CN" altLang="en-US" sz="100"/>
          </a:p>
        </p:txBody>
      </p:sp>
    </p:spTree>
    <p:extLst>
      <p:ext uri="{BB962C8B-B14F-4D97-AF65-F5344CB8AC3E}">
        <p14:creationId xmlns:p14="http://schemas.microsoft.com/office/powerpoint/2010/main" val="571613060"/>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0">
        <p15:prstTrans prst="pageCurlDouble"/>
      </p:transition>
    </mc:Choice>
    <mc:Fallback xmlns="">
      <p:transition spd="slow"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nodeType="with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dissolve">
                                      <p:cBhvr>
                                        <p:cTn id="7" dur="500"/>
                                        <p:tgtEl>
                                          <p:spTgt spid="8"/>
                                        </p:tgtEl>
                                      </p:cBhvr>
                                    </p:animEffect>
                                  </p:childTnLst>
                                </p:cTn>
                              </p:par>
                              <p:par>
                                <p:cTn id="8" presetID="9" presetClass="entr" presetSubtype="0" fill="hold" nodeType="withEffect">
                                  <p:stCondLst>
                                    <p:cond delay="250"/>
                                  </p:stCondLst>
                                  <p:childTnLst>
                                    <p:set>
                                      <p:cBhvr>
                                        <p:cTn id="9" dur="1" fill="hold">
                                          <p:stCondLst>
                                            <p:cond delay="0"/>
                                          </p:stCondLst>
                                        </p:cTn>
                                        <p:tgtEl>
                                          <p:spTgt spid="10"/>
                                        </p:tgtEl>
                                        <p:attrNameLst>
                                          <p:attrName>style.visibility</p:attrName>
                                        </p:attrNameLst>
                                      </p:cBhvr>
                                      <p:to>
                                        <p:strVal val="visible"/>
                                      </p:to>
                                    </p:set>
                                    <p:animEffect transition="in" filter="dissolve">
                                      <p:cBhvr>
                                        <p:cTn id="10" dur="500"/>
                                        <p:tgtEl>
                                          <p:spTgt spid="10"/>
                                        </p:tgtEl>
                                      </p:cBhvr>
                                    </p:animEffect>
                                  </p:childTnLst>
                                </p:cTn>
                              </p:par>
                            </p:childTnLst>
                          </p:cTn>
                        </p:par>
                        <p:par>
                          <p:cTn id="11" fill="hold">
                            <p:stCondLst>
                              <p:cond delay="500"/>
                            </p:stCondLst>
                            <p:childTnLst>
                              <p:par>
                                <p:cTn id="12" presetID="22" presetClass="entr" presetSubtype="4" fill="hold" nodeType="afterEffect">
                                  <p:stCondLst>
                                    <p:cond delay="0"/>
                                  </p:stCondLst>
                                  <p:childTnLst>
                                    <p:set>
                                      <p:cBhvr>
                                        <p:cTn id="13" dur="1" fill="hold">
                                          <p:stCondLst>
                                            <p:cond delay="0"/>
                                          </p:stCondLst>
                                        </p:cTn>
                                        <p:tgtEl>
                                          <p:spTgt spid="38"/>
                                        </p:tgtEl>
                                        <p:attrNameLst>
                                          <p:attrName>style.visibility</p:attrName>
                                        </p:attrNameLst>
                                      </p:cBhvr>
                                      <p:to>
                                        <p:strVal val="visible"/>
                                      </p:to>
                                    </p:set>
                                    <p:animEffect transition="in" filter="wipe(down)">
                                      <p:cBhvr>
                                        <p:cTn id="14" dur="500"/>
                                        <p:tgtEl>
                                          <p:spTgt spid="38"/>
                                        </p:tgtEl>
                                      </p:cBhvr>
                                    </p:animEffect>
                                  </p:childTnLst>
                                </p:cTn>
                              </p:par>
                              <p:par>
                                <p:cTn id="15" presetID="22" presetClass="entr" presetSubtype="1" fill="hold" nodeType="withEffect">
                                  <p:stCondLst>
                                    <p:cond delay="0"/>
                                  </p:stCondLst>
                                  <p:childTnLst>
                                    <p:set>
                                      <p:cBhvr>
                                        <p:cTn id="16" dur="1" fill="hold">
                                          <p:stCondLst>
                                            <p:cond delay="0"/>
                                          </p:stCondLst>
                                        </p:cTn>
                                        <p:tgtEl>
                                          <p:spTgt spid="46"/>
                                        </p:tgtEl>
                                        <p:attrNameLst>
                                          <p:attrName>style.visibility</p:attrName>
                                        </p:attrNameLst>
                                      </p:cBhvr>
                                      <p:to>
                                        <p:strVal val="visible"/>
                                      </p:to>
                                    </p:set>
                                    <p:animEffect transition="in" filter="wipe(up)">
                                      <p:cBhvr>
                                        <p:cTn id="17" dur="500"/>
                                        <p:tgtEl>
                                          <p:spTgt spid="46"/>
                                        </p:tgtEl>
                                      </p:cBhvr>
                                    </p:animEffect>
                                  </p:childTnLst>
                                </p:cTn>
                              </p:par>
                            </p:childTnLst>
                          </p:cTn>
                        </p:par>
                        <p:par>
                          <p:cTn id="18" fill="hold">
                            <p:stCondLst>
                              <p:cond delay="1000"/>
                            </p:stCondLst>
                            <p:childTnLst>
                              <p:par>
                                <p:cTn id="19" presetID="10" presetClass="entr" presetSubtype="0" fill="hold" grpId="0" nodeType="afterEffect">
                                  <p:stCondLst>
                                    <p:cond delay="0"/>
                                  </p:stCondLst>
                                  <p:childTnLst>
                                    <p:set>
                                      <p:cBhvr>
                                        <p:cTn id="20" dur="1" fill="hold">
                                          <p:stCondLst>
                                            <p:cond delay="0"/>
                                          </p:stCondLst>
                                        </p:cTn>
                                        <p:tgtEl>
                                          <p:spTgt spid="60"/>
                                        </p:tgtEl>
                                        <p:attrNameLst>
                                          <p:attrName>style.visibility</p:attrName>
                                        </p:attrNameLst>
                                      </p:cBhvr>
                                      <p:to>
                                        <p:strVal val="visible"/>
                                      </p:to>
                                    </p:set>
                                    <p:animEffect transition="in" filter="fade">
                                      <p:cBhvr>
                                        <p:cTn id="21" dur="500"/>
                                        <p:tgtEl>
                                          <p:spTgt spid="60"/>
                                        </p:tgtEl>
                                      </p:cBhvr>
                                    </p:animEffect>
                                  </p:childTnLst>
                                </p:cTn>
                              </p:par>
                              <p:par>
                                <p:cTn id="22" presetID="10" presetClass="entr" presetSubtype="0" fill="hold" grpId="0" nodeType="withEffect">
                                  <p:stCondLst>
                                    <p:cond delay="0"/>
                                  </p:stCondLst>
                                  <p:childTnLst>
                                    <p:set>
                                      <p:cBhvr>
                                        <p:cTn id="23" dur="1" fill="hold">
                                          <p:stCondLst>
                                            <p:cond delay="0"/>
                                          </p:stCondLst>
                                        </p:cTn>
                                        <p:tgtEl>
                                          <p:spTgt spid="61"/>
                                        </p:tgtEl>
                                        <p:attrNameLst>
                                          <p:attrName>style.visibility</p:attrName>
                                        </p:attrNameLst>
                                      </p:cBhvr>
                                      <p:to>
                                        <p:strVal val="visible"/>
                                      </p:to>
                                    </p:set>
                                    <p:animEffect transition="in" filter="fade">
                                      <p:cBhvr>
                                        <p:cTn id="24" dur="500"/>
                                        <p:tgtEl>
                                          <p:spTgt spid="61"/>
                                        </p:tgtEl>
                                      </p:cBhvr>
                                    </p:animEffect>
                                  </p:childTnLst>
                                </p:cTn>
                              </p:par>
                              <p:par>
                                <p:cTn id="25" presetID="10" presetClass="entr" presetSubtype="0" fill="hold" grpId="0" nodeType="withEffect">
                                  <p:stCondLst>
                                    <p:cond delay="0"/>
                                  </p:stCondLst>
                                  <p:childTnLst>
                                    <p:set>
                                      <p:cBhvr>
                                        <p:cTn id="26" dur="1" fill="hold">
                                          <p:stCondLst>
                                            <p:cond delay="0"/>
                                          </p:stCondLst>
                                        </p:cTn>
                                        <p:tgtEl>
                                          <p:spTgt spid="62"/>
                                        </p:tgtEl>
                                        <p:attrNameLst>
                                          <p:attrName>style.visibility</p:attrName>
                                        </p:attrNameLst>
                                      </p:cBhvr>
                                      <p:to>
                                        <p:strVal val="visible"/>
                                      </p:to>
                                    </p:set>
                                    <p:animEffect transition="in" filter="fade">
                                      <p:cBhvr>
                                        <p:cTn id="27" dur="500"/>
                                        <p:tgtEl>
                                          <p:spTgt spid="62"/>
                                        </p:tgtEl>
                                      </p:cBhvr>
                                    </p:animEffect>
                                  </p:childTnLst>
                                </p:cTn>
                              </p:par>
                            </p:childTnLst>
                          </p:cTn>
                        </p:par>
                        <p:par>
                          <p:cTn id="28" fill="hold">
                            <p:stCondLst>
                              <p:cond delay="1500"/>
                            </p:stCondLst>
                            <p:childTnLst>
                              <p:par>
                                <p:cTn id="29" presetID="10" presetClass="entr" presetSubtype="0" fill="hold" nodeType="afterEffect">
                                  <p:stCondLst>
                                    <p:cond delay="0"/>
                                  </p:stCondLst>
                                  <p:childTnLst>
                                    <p:set>
                                      <p:cBhvr>
                                        <p:cTn id="30" dur="1" fill="hold">
                                          <p:stCondLst>
                                            <p:cond delay="0"/>
                                          </p:stCondLst>
                                        </p:cTn>
                                        <p:tgtEl>
                                          <p:spTgt spid="79"/>
                                        </p:tgtEl>
                                        <p:attrNameLst>
                                          <p:attrName>style.visibility</p:attrName>
                                        </p:attrNameLst>
                                      </p:cBhvr>
                                      <p:to>
                                        <p:strVal val="visible"/>
                                      </p:to>
                                    </p:set>
                                    <p:animEffect transition="in" filter="fade">
                                      <p:cBhvr>
                                        <p:cTn id="31" dur="500"/>
                                        <p:tgtEl>
                                          <p:spTgt spid="79"/>
                                        </p:tgtEl>
                                      </p:cBhvr>
                                    </p:animEffect>
                                  </p:childTnLst>
                                </p:cTn>
                              </p:par>
                              <p:par>
                                <p:cTn id="32" presetID="10" presetClass="entr" presetSubtype="0" fill="hold" nodeType="withEffect">
                                  <p:stCondLst>
                                    <p:cond delay="0"/>
                                  </p:stCondLst>
                                  <p:childTnLst>
                                    <p:set>
                                      <p:cBhvr>
                                        <p:cTn id="33" dur="1" fill="hold">
                                          <p:stCondLst>
                                            <p:cond delay="0"/>
                                          </p:stCondLst>
                                        </p:cTn>
                                        <p:tgtEl>
                                          <p:spTgt spid="82"/>
                                        </p:tgtEl>
                                        <p:attrNameLst>
                                          <p:attrName>style.visibility</p:attrName>
                                        </p:attrNameLst>
                                      </p:cBhvr>
                                      <p:to>
                                        <p:strVal val="visible"/>
                                      </p:to>
                                    </p:set>
                                    <p:animEffect transition="in" filter="fade">
                                      <p:cBhvr>
                                        <p:cTn id="34" dur="500"/>
                                        <p:tgtEl>
                                          <p:spTgt spid="8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0" grpId="0" bldLvl="0" animBg="1"/>
      <p:bldP spid="61" grpId="0" bldLvl="0" animBg="1"/>
      <p:bldP spid="62" grpId="0" bldLvl="0" animBg="1"/>
    </p:bldLst>
  </p:timing>
</p:sld>
</file>

<file path=ppt/slides/slide2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矩形 24"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549157" y="-975631"/>
            <a:ext cx="583096" cy="838080"/>
          </a:xfrm>
          <a:prstGeom prst="rect">
            <a:avLst/>
          </a:prstGeom>
          <a:solidFill>
            <a:srgbClr val="365B7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 name="矩形 25"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1132253" y="-975631"/>
            <a:ext cx="583096" cy="838080"/>
          </a:xfrm>
          <a:prstGeom prst="rect">
            <a:avLst/>
          </a:prstGeom>
          <a:solidFill>
            <a:srgbClr val="96648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 name="矩形 26"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1715349" y="-975631"/>
            <a:ext cx="583096" cy="838080"/>
          </a:xfrm>
          <a:prstGeom prst="rect">
            <a:avLst/>
          </a:prstGeom>
          <a:solidFill>
            <a:srgbClr val="D06F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 name="矩形 27"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2298446" y="-975631"/>
            <a:ext cx="583096" cy="838080"/>
          </a:xfrm>
          <a:prstGeom prst="rect">
            <a:avLst/>
          </a:prstGeom>
          <a:solidFill>
            <a:srgbClr val="F779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 name="矩形 28"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2881542" y="-975631"/>
            <a:ext cx="583096" cy="838080"/>
          </a:xfrm>
          <a:prstGeom prst="rect">
            <a:avLst/>
          </a:prstGeom>
          <a:solidFill>
            <a:srgbClr val="F8AD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55" name="组合 54"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GrpSpPr/>
          <p:nvPr/>
        </p:nvGrpSpPr>
        <p:grpSpPr>
          <a:xfrm>
            <a:off x="454168" y="1464827"/>
            <a:ext cx="2304256" cy="4183740"/>
            <a:chOff x="751999" y="1762598"/>
            <a:chExt cx="2304256" cy="4183740"/>
          </a:xfrm>
        </p:grpSpPr>
        <p:sp>
          <p:nvSpPr>
            <p:cNvPr id="56" name="圆角矩形 38"/>
            <p:cNvSpPr/>
            <p:nvPr/>
          </p:nvSpPr>
          <p:spPr>
            <a:xfrm rot="572624">
              <a:off x="1170576" y="1762598"/>
              <a:ext cx="1274792" cy="1256404"/>
            </a:xfrm>
            <a:custGeom>
              <a:avLst/>
              <a:gdLst/>
              <a:ahLst/>
              <a:cxnLst/>
              <a:rect l="l" t="t" r="r" b="b"/>
              <a:pathLst>
                <a:path w="1554798" h="1532371">
                  <a:moveTo>
                    <a:pt x="260464" y="73817"/>
                  </a:moveTo>
                  <a:cubicBezTo>
                    <a:pt x="306072" y="28209"/>
                    <a:pt x="369078" y="0"/>
                    <a:pt x="438674" y="0"/>
                  </a:cubicBezTo>
                  <a:lnTo>
                    <a:pt x="1302770" y="0"/>
                  </a:lnTo>
                  <a:cubicBezTo>
                    <a:pt x="1441961" y="0"/>
                    <a:pt x="1554798" y="112837"/>
                    <a:pt x="1554798" y="252028"/>
                  </a:cubicBezTo>
                  <a:lnTo>
                    <a:pt x="1554798" y="252029"/>
                  </a:lnTo>
                  <a:lnTo>
                    <a:pt x="1554798" y="1116125"/>
                  </a:lnTo>
                  <a:cubicBezTo>
                    <a:pt x="1554798" y="1255316"/>
                    <a:pt x="1441961" y="1368153"/>
                    <a:pt x="1302770" y="1368153"/>
                  </a:cubicBezTo>
                  <a:cubicBezTo>
                    <a:pt x="1163579" y="1368153"/>
                    <a:pt x="1050742" y="1255316"/>
                    <a:pt x="1050742" y="1116125"/>
                  </a:cubicBezTo>
                  <a:lnTo>
                    <a:pt x="1050742" y="860250"/>
                  </a:lnTo>
                  <a:cubicBezTo>
                    <a:pt x="1050311" y="861013"/>
                    <a:pt x="1049708" y="861600"/>
                    <a:pt x="1049101" y="862186"/>
                  </a:cubicBezTo>
                  <a:lnTo>
                    <a:pt x="426920" y="1461813"/>
                  </a:lnTo>
                  <a:cubicBezTo>
                    <a:pt x="326697" y="1558402"/>
                    <a:pt x="167149" y="1555457"/>
                    <a:pt x="70559" y="1455234"/>
                  </a:cubicBezTo>
                  <a:cubicBezTo>
                    <a:pt x="-26031" y="1355012"/>
                    <a:pt x="-23086" y="1195463"/>
                    <a:pt x="77137" y="1098874"/>
                  </a:cubicBezTo>
                  <a:lnTo>
                    <a:pt x="694328" y="504056"/>
                  </a:lnTo>
                  <a:lnTo>
                    <a:pt x="438674" y="504056"/>
                  </a:lnTo>
                  <a:cubicBezTo>
                    <a:pt x="299483" y="504056"/>
                    <a:pt x="186646" y="391219"/>
                    <a:pt x="186646" y="252028"/>
                  </a:cubicBezTo>
                  <a:cubicBezTo>
                    <a:pt x="186646" y="182432"/>
                    <a:pt x="214855" y="119426"/>
                    <a:pt x="260464" y="73817"/>
                  </a:cubicBezTo>
                  <a:close/>
                </a:path>
              </a:pathLst>
            </a:custGeom>
            <a:solidFill>
              <a:srgbClr val="D06F83"/>
            </a:solidFill>
            <a:ln w="19050">
              <a:gradFill>
                <a:gsLst>
                  <a:gs pos="89000">
                    <a:schemeClr val="bg1">
                      <a:lumMod val="85000"/>
                    </a:schemeClr>
                  </a:gs>
                  <a:gs pos="0">
                    <a:schemeClr val="bg1"/>
                  </a:gs>
                </a:gsLst>
                <a:lin ang="7200000" scaled="0"/>
              </a:gradFill>
            </a:ln>
            <a:effectLst>
              <a:outerShdw blurRad="254000" dist="127000" dir="8160000" algn="tr" rotWithShape="0">
                <a:prstClr val="black">
                  <a:alpha val="34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7" name="圆角矩形 56"/>
            <p:cNvSpPr/>
            <p:nvPr/>
          </p:nvSpPr>
          <p:spPr>
            <a:xfrm>
              <a:off x="751999" y="3115798"/>
              <a:ext cx="2304256" cy="2830540"/>
            </a:xfrm>
            <a:prstGeom prst="roundRect">
              <a:avLst>
                <a:gd name="adj" fmla="val 6909"/>
              </a:avLst>
            </a:prstGeom>
            <a:solidFill>
              <a:srgbClr val="EFEFEF"/>
            </a:solidFill>
            <a:ln w="19050">
              <a:gradFill>
                <a:gsLst>
                  <a:gs pos="89000">
                    <a:schemeClr val="bg1">
                      <a:lumMod val="85000"/>
                    </a:schemeClr>
                  </a:gs>
                  <a:gs pos="0">
                    <a:schemeClr val="bg1"/>
                  </a:gs>
                </a:gsLst>
                <a:lin ang="7200000" scaled="0"/>
              </a:gradFill>
            </a:ln>
            <a:effectLst>
              <a:outerShdw blurRad="254000" dist="127000" dir="8160000" algn="tr" rotWithShape="0">
                <a:prstClr val="black">
                  <a:alpha val="34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58" name="组合 57"/>
            <p:cNvGrpSpPr/>
            <p:nvPr/>
          </p:nvGrpSpPr>
          <p:grpSpPr>
            <a:xfrm rot="16200000">
              <a:off x="2087525" y="3024024"/>
              <a:ext cx="441397" cy="58863"/>
              <a:chOff x="2975753" y="1851670"/>
              <a:chExt cx="539968" cy="72008"/>
            </a:xfrm>
          </p:grpSpPr>
          <p:sp>
            <p:nvSpPr>
              <p:cNvPr id="66" name="椭圆 65"/>
              <p:cNvSpPr/>
              <p:nvPr/>
            </p:nvSpPr>
            <p:spPr>
              <a:xfrm>
                <a:off x="2975753" y="1851670"/>
                <a:ext cx="72008" cy="72008"/>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7" name="椭圆 66"/>
              <p:cNvSpPr/>
              <p:nvPr/>
            </p:nvSpPr>
            <p:spPr>
              <a:xfrm>
                <a:off x="3443713" y="1851670"/>
                <a:ext cx="72008" cy="72008"/>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8" name="圆角矩形 67"/>
              <p:cNvSpPr/>
              <p:nvPr/>
            </p:nvSpPr>
            <p:spPr>
              <a:xfrm>
                <a:off x="3011757" y="1864814"/>
                <a:ext cx="467960" cy="45719"/>
              </a:xfrm>
              <a:prstGeom prst="roundRect">
                <a:avLst>
                  <a:gd name="adj" fmla="val 50000"/>
                </a:avLst>
              </a:prstGeom>
              <a:gradFill>
                <a:gsLst>
                  <a:gs pos="0">
                    <a:schemeClr val="bg1">
                      <a:lumMod val="75000"/>
                    </a:schemeClr>
                  </a:gs>
                  <a:gs pos="50000">
                    <a:schemeClr val="bg1">
                      <a:lumMod val="95000"/>
                    </a:schemeClr>
                  </a:gs>
                  <a:gs pos="100000">
                    <a:schemeClr val="bg1">
                      <a:lumMod val="75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59" name="组合 58"/>
            <p:cNvGrpSpPr/>
            <p:nvPr/>
          </p:nvGrpSpPr>
          <p:grpSpPr>
            <a:xfrm rot="16200000">
              <a:off x="1203997" y="3024024"/>
              <a:ext cx="441397" cy="58863"/>
              <a:chOff x="2975753" y="1851670"/>
              <a:chExt cx="539968" cy="72008"/>
            </a:xfrm>
          </p:grpSpPr>
          <p:sp>
            <p:nvSpPr>
              <p:cNvPr id="63" name="椭圆 62"/>
              <p:cNvSpPr/>
              <p:nvPr/>
            </p:nvSpPr>
            <p:spPr>
              <a:xfrm>
                <a:off x="2975753" y="1851670"/>
                <a:ext cx="72008" cy="72008"/>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4" name="椭圆 63"/>
              <p:cNvSpPr/>
              <p:nvPr/>
            </p:nvSpPr>
            <p:spPr>
              <a:xfrm>
                <a:off x="3443713" y="1851670"/>
                <a:ext cx="72008" cy="72008"/>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5" name="圆角矩形 64"/>
              <p:cNvSpPr/>
              <p:nvPr/>
            </p:nvSpPr>
            <p:spPr>
              <a:xfrm>
                <a:off x="3011757" y="1864814"/>
                <a:ext cx="467960" cy="45719"/>
              </a:xfrm>
              <a:prstGeom prst="roundRect">
                <a:avLst>
                  <a:gd name="adj" fmla="val 50000"/>
                </a:avLst>
              </a:prstGeom>
              <a:gradFill>
                <a:gsLst>
                  <a:gs pos="0">
                    <a:schemeClr val="bg1">
                      <a:lumMod val="75000"/>
                    </a:schemeClr>
                  </a:gs>
                  <a:gs pos="50000">
                    <a:schemeClr val="bg1">
                      <a:lumMod val="95000"/>
                    </a:schemeClr>
                  </a:gs>
                  <a:gs pos="100000">
                    <a:schemeClr val="bg1">
                      <a:lumMod val="75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61" name="Rectangle 42"/>
            <p:cNvSpPr/>
            <p:nvPr/>
          </p:nvSpPr>
          <p:spPr>
            <a:xfrm flipH="1">
              <a:off x="941229" y="3596478"/>
              <a:ext cx="1960245" cy="560070"/>
            </a:xfrm>
            <a:prstGeom prst="rect">
              <a:avLst/>
            </a:prstGeom>
            <a:noFill/>
            <a:ln w="12700" cap="flat" cmpd="sng" algn="ctr">
              <a:noFill/>
              <a:prstDash val="solid"/>
            </a:ln>
            <a:effectLst/>
          </p:spPr>
          <p:txBody>
            <a:bodyPr lIns="91440" tIns="0" rIns="91440" bIns="0" rtlCol="0" anchor="t"/>
            <a:lstStyle/>
            <a:p>
              <a:r>
                <a:rPr lang="zh-CN" altLang="en-US" sz="3600" b="1" dirty="0">
                  <a:solidFill>
                    <a:schemeClr val="tx1">
                      <a:lumMod val="65000"/>
                      <a:lumOff val="35000"/>
                    </a:schemeClr>
                  </a:solidFill>
                  <a:latin typeface="楷体" panose="02010609060101010101" pitchFamily="49" charset="-122"/>
                  <a:ea typeface="楷体" panose="02010609060101010101" pitchFamily="49" charset="-122"/>
                  <a:cs typeface="Arial" panose="020B0604020202020204" pitchFamily="34" charset="0"/>
                </a:rPr>
                <a:t>任务一</a:t>
              </a:r>
            </a:p>
          </p:txBody>
        </p:sp>
        <p:sp>
          <p:nvSpPr>
            <p:cNvPr id="62" name="Rectangle 42"/>
            <p:cNvSpPr/>
            <p:nvPr/>
          </p:nvSpPr>
          <p:spPr>
            <a:xfrm flipH="1">
              <a:off x="752201" y="4242908"/>
              <a:ext cx="2303780" cy="1312545"/>
            </a:xfrm>
            <a:prstGeom prst="rect">
              <a:avLst/>
            </a:prstGeom>
            <a:noFill/>
            <a:ln w="12700" cap="flat" cmpd="sng" algn="ctr">
              <a:noFill/>
              <a:prstDash val="solid"/>
            </a:ln>
            <a:effectLst/>
          </p:spPr>
          <p:txBody>
            <a:bodyPr lIns="91440" tIns="0" rIns="91440" bIns="0" rtlCol="0" anchor="t"/>
            <a:lstStyle/>
            <a:p>
              <a:pPr>
                <a:defRPr/>
              </a:pPr>
              <a:r>
                <a:rPr lang="zh-CN" altLang="en-US" sz="4000" kern="0" dirty="0">
                  <a:solidFill>
                    <a:schemeClr val="tx1">
                      <a:lumMod val="65000"/>
                      <a:lumOff val="35000"/>
                    </a:schemeClr>
                  </a:solidFill>
                  <a:latin typeface="楷体" panose="02010609060101010101" pitchFamily="49" charset="-122"/>
                  <a:ea typeface="楷体" panose="02010609060101010101" pitchFamily="49" charset="-122"/>
                  <a:cs typeface="Arial" panose="020B0604020202020204" pitchFamily="34" charset="0"/>
                </a:rPr>
                <a:t>员工录用管理</a:t>
              </a:r>
            </a:p>
          </p:txBody>
        </p:sp>
      </p:grpSp>
      <p:cxnSp>
        <p:nvCxnSpPr>
          <p:cNvPr id="83" name="直接连接符 82"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CxnSpPr/>
          <p:nvPr/>
        </p:nvCxnSpPr>
        <p:spPr>
          <a:xfrm>
            <a:off x="3246637" y="1273629"/>
            <a:ext cx="5770860"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84" name="文本框 83"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txBox="1"/>
          <p:nvPr/>
        </p:nvSpPr>
        <p:spPr>
          <a:xfrm>
            <a:off x="5035262" y="572574"/>
            <a:ext cx="1877437" cy="523220"/>
          </a:xfrm>
          <a:prstGeom prst="rect">
            <a:avLst/>
          </a:prstGeom>
          <a:noFill/>
        </p:spPr>
        <p:txBody>
          <a:bodyPr wrap="none" rtlCol="0">
            <a:spAutoFit/>
          </a:bodyPr>
          <a:lstStyle/>
          <a:p>
            <a:r>
              <a:rPr lang="zh-CN" altLang="en-US" sz="2800" b="1" spc="500" dirty="0">
                <a:solidFill>
                  <a:schemeClr val="bg1">
                    <a:lumMod val="50000"/>
                  </a:schemeClr>
                </a:solidFill>
                <a:latin typeface="微软雅黑" panose="020B0503020204020204" pitchFamily="34" charset="-122"/>
                <a:ea typeface="微软雅黑" panose="020B0503020204020204" pitchFamily="34" charset="-122"/>
                <a:cs typeface="Arial" panose="020B0604020202020204" pitchFamily="34" charset="0"/>
              </a:rPr>
              <a:t>任务描述</a:t>
            </a:r>
            <a:endParaRPr lang="en-US" altLang="zh-CN" sz="2800" b="1" spc="500" dirty="0">
              <a:solidFill>
                <a:schemeClr val="bg1">
                  <a:lumMod val="50000"/>
                </a:schemeClr>
              </a:solidFill>
              <a:latin typeface="微软雅黑" panose="020B0503020204020204" pitchFamily="34" charset="-122"/>
              <a:ea typeface="微软雅黑" panose="020B0503020204020204" pitchFamily="34" charset="-122"/>
              <a:cs typeface="Arial" panose="020B0604020202020204" pitchFamily="34" charset="0"/>
            </a:endParaRPr>
          </a:p>
        </p:txBody>
      </p:sp>
      <p:sp>
        <p:nvSpPr>
          <p:cNvPr id="85" name="椭圆 84"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flipH="1">
            <a:off x="2686180" y="813581"/>
            <a:ext cx="157493" cy="157493"/>
          </a:xfrm>
          <a:prstGeom prst="ellipse">
            <a:avLst/>
          </a:prstGeom>
          <a:solidFill>
            <a:srgbClr val="D06F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6" name="椭圆 85"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flipH="1">
            <a:off x="2686180" y="318176"/>
            <a:ext cx="321030" cy="321030"/>
          </a:xfrm>
          <a:prstGeom prst="ellipse">
            <a:avLst/>
          </a:prstGeom>
          <a:solidFill>
            <a:srgbClr val="966481"/>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7" name="椭圆 86"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flipH="1">
            <a:off x="2991678" y="806317"/>
            <a:ext cx="219803" cy="219803"/>
          </a:xfrm>
          <a:prstGeom prst="ellipse">
            <a:avLst/>
          </a:prstGeom>
          <a:solidFill>
            <a:srgbClr val="365B7C"/>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8" name="椭圆 87"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flipH="1">
            <a:off x="2040059" y="648310"/>
            <a:ext cx="164852" cy="164852"/>
          </a:xfrm>
          <a:prstGeom prst="ellipse">
            <a:avLst/>
          </a:prstGeom>
          <a:solidFill>
            <a:srgbClr val="F779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9" name="椭圆 88"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9354354" y="755438"/>
            <a:ext cx="157493" cy="157493"/>
          </a:xfrm>
          <a:prstGeom prst="ellipse">
            <a:avLst/>
          </a:prstGeom>
          <a:solidFill>
            <a:srgbClr val="D06F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0" name="椭圆 89"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9190817" y="277813"/>
            <a:ext cx="321030" cy="321030"/>
          </a:xfrm>
          <a:prstGeom prst="ellipse">
            <a:avLst/>
          </a:prstGeom>
          <a:solidFill>
            <a:srgbClr val="966481"/>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1" name="椭圆 90"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a:off x="8986546" y="748174"/>
            <a:ext cx="219803" cy="219803"/>
          </a:xfrm>
          <a:prstGeom prst="ellipse">
            <a:avLst/>
          </a:prstGeom>
          <a:solidFill>
            <a:srgbClr val="365B7C"/>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2" name="椭圆 91"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a:off x="10002006" y="639697"/>
            <a:ext cx="164852" cy="164852"/>
          </a:xfrm>
          <a:prstGeom prst="ellipse">
            <a:avLst/>
          </a:prstGeom>
          <a:solidFill>
            <a:srgbClr val="F779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 name="e7d195523061f1c0"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hidden="1"/>
          <p:cNvSpPr txBox="1"/>
          <p:nvPr/>
        </p:nvSpPr>
        <p:spPr>
          <a:xfrm>
            <a:off x="-355600" y="1803400"/>
            <a:ext cx="293927" cy="1016000"/>
          </a:xfrm>
          <a:prstGeom prst="rect">
            <a:avLst/>
          </a:prstGeom>
          <a:noFill/>
        </p:spPr>
        <p:txBody>
          <a:bodyPr vert="wordArtVert" rtlCol="0">
            <a:spAutoFit/>
          </a:bodyPr>
          <a:lstStyle/>
          <a:p>
            <a:r>
              <a:rPr lang="en-US" altLang="zh-CN" sz="100"/>
              <a:t>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a:t>
            </a:r>
            <a:endParaRPr lang="zh-CN" altLang="en-US" sz="100"/>
          </a:p>
        </p:txBody>
      </p:sp>
      <p:sp>
        <p:nvSpPr>
          <p:cNvPr id="3" name="矩形 2"/>
          <p:cNvSpPr/>
          <p:nvPr/>
        </p:nvSpPr>
        <p:spPr>
          <a:xfrm>
            <a:off x="3524612" y="2524456"/>
            <a:ext cx="7204246" cy="460375"/>
          </a:xfrm>
          <a:prstGeom prst="rect">
            <a:avLst/>
          </a:prstGeom>
        </p:spPr>
        <p:txBody>
          <a:bodyPr wrap="square">
            <a:spAutoFit/>
          </a:bodyPr>
          <a:lstStyle/>
          <a:p>
            <a:r>
              <a:rPr lang="zh-CN" altLang="en-US" sz="2400" dirty="0">
                <a:latin typeface="楷体" panose="02010609060101010101" pitchFamily="49" charset="-122"/>
                <a:ea typeface="楷体" panose="02010609060101010101" pitchFamily="49" charset="-122"/>
              </a:rPr>
              <a:t>  </a:t>
            </a:r>
          </a:p>
        </p:txBody>
      </p:sp>
      <p:sp>
        <p:nvSpPr>
          <p:cNvPr id="4" name="文本框 3"/>
          <p:cNvSpPr txBox="1"/>
          <p:nvPr/>
        </p:nvSpPr>
        <p:spPr>
          <a:xfrm>
            <a:off x="3007360" y="1641475"/>
            <a:ext cx="8592185" cy="4438650"/>
          </a:xfrm>
          <a:prstGeom prst="rect">
            <a:avLst/>
          </a:prstGeom>
          <a:noFill/>
        </p:spPr>
        <p:txBody>
          <a:bodyPr wrap="square" rtlCol="0" anchor="t">
            <a:spAutoFit/>
          </a:bodyPr>
          <a:lstStyle/>
          <a:p>
            <a:pPr algn="just">
              <a:defRPr/>
            </a:pPr>
            <a:r>
              <a:rPr lang="zh-CN" altLang="en-US" sz="2800">
                <a:latin typeface="楷体" panose="02010609060101010101" pitchFamily="49" charset="-122"/>
                <a:ea typeface="楷体" panose="02010609060101010101" pitchFamily="49" charset="-122"/>
                <a:cs typeface="楷体" panose="02010609060101010101" pitchFamily="49" charset="-122"/>
                <a:sym typeface="+mn-ea"/>
              </a:rPr>
              <a:t>一、做出录用决策</a:t>
            </a:r>
          </a:p>
          <a:p>
            <a:pPr algn="just" eaLnBrk="1" hangingPunct="1">
              <a:lnSpc>
                <a:spcPct val="90000"/>
              </a:lnSpc>
            </a:pPr>
            <a:r>
              <a:rPr lang="zh-CN" altLang="en-US" sz="2800">
                <a:latin typeface="楷体" panose="02010609060101010101" pitchFamily="49" charset="-122"/>
                <a:ea typeface="楷体" panose="02010609060101010101" pitchFamily="49" charset="-122"/>
                <a:cs typeface="楷体" panose="02010609060101010101" pitchFamily="49" charset="-122"/>
                <a:sym typeface="+mn-ea"/>
              </a:rPr>
              <a:t>  录用决策主要是对测试过程中产生的信息进行综合评价与分析</a:t>
            </a:r>
            <a:r>
              <a:rPr lang="en-US" altLang="zh-CN" sz="280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800">
                <a:latin typeface="楷体" panose="02010609060101010101" pitchFamily="49" charset="-122"/>
                <a:ea typeface="楷体" panose="02010609060101010101" pitchFamily="49" charset="-122"/>
                <a:cs typeface="楷体" panose="02010609060101010101" pitchFamily="49" charset="-122"/>
                <a:sym typeface="+mn-ea"/>
              </a:rPr>
              <a:t>确定每一个候选人的素质和能力</a:t>
            </a:r>
            <a:r>
              <a:rPr lang="en-US" altLang="zh-CN" sz="280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800">
                <a:latin typeface="楷体" panose="02010609060101010101" pitchFamily="49" charset="-122"/>
                <a:ea typeface="楷体" panose="02010609060101010101" pitchFamily="49" charset="-122"/>
                <a:cs typeface="楷体" panose="02010609060101010101" pitchFamily="49" charset="-122"/>
                <a:sym typeface="+mn-ea"/>
              </a:rPr>
              <a:t>并根据预先设计的人员录用标准进行挑选</a:t>
            </a:r>
            <a:r>
              <a:rPr lang="en-US" altLang="zh-CN" sz="280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800">
                <a:latin typeface="楷体" panose="02010609060101010101" pitchFamily="49" charset="-122"/>
                <a:ea typeface="楷体" panose="02010609060101010101" pitchFamily="49" charset="-122"/>
                <a:cs typeface="楷体" panose="02010609060101010101" pitchFamily="49" charset="-122"/>
                <a:sym typeface="+mn-ea"/>
              </a:rPr>
              <a:t>选择最合适的人员。 </a:t>
            </a:r>
            <a:endParaRPr lang="zh-CN" altLang="en-US" sz="2800">
              <a:latin typeface="楷体" panose="02010609060101010101" pitchFamily="49" charset="-122"/>
              <a:ea typeface="楷体" panose="02010609060101010101" pitchFamily="49" charset="-122"/>
              <a:cs typeface="楷体" panose="02010609060101010101" pitchFamily="49" charset="-122"/>
            </a:endParaRPr>
          </a:p>
          <a:p>
            <a:pPr marL="457200" indent="-457200" algn="just" eaLnBrk="1" hangingPunct="1">
              <a:lnSpc>
                <a:spcPct val="90000"/>
              </a:lnSpc>
              <a:buFont typeface="Wingdings" panose="05000000000000000000" charset="0"/>
              <a:buChar char="l"/>
            </a:pPr>
            <a:r>
              <a:rPr lang="en-US" altLang="zh-CN" sz="280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800">
                <a:latin typeface="楷体" panose="02010609060101010101" pitchFamily="49" charset="-122"/>
                <a:ea typeface="楷体" panose="02010609060101010101" pitchFamily="49" charset="-122"/>
                <a:cs typeface="楷体" panose="02010609060101010101" pitchFamily="49" charset="-122"/>
                <a:sym typeface="+mn-ea"/>
              </a:rPr>
              <a:t>一</a:t>
            </a:r>
            <a:r>
              <a:rPr lang="en-US" altLang="zh-CN" sz="280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800">
                <a:latin typeface="楷体" panose="02010609060101010101" pitchFamily="49" charset="-122"/>
                <a:ea typeface="楷体" panose="02010609060101010101" pitchFamily="49" charset="-122"/>
                <a:cs typeface="楷体" panose="02010609060101010101" pitchFamily="49" charset="-122"/>
                <a:sym typeface="+mn-ea"/>
              </a:rPr>
              <a:t>录用决策者</a:t>
            </a:r>
            <a:endParaRPr lang="zh-CN" altLang="en-US" sz="2800">
              <a:latin typeface="楷体" panose="02010609060101010101" pitchFamily="49" charset="-122"/>
              <a:ea typeface="楷体" panose="02010609060101010101" pitchFamily="49" charset="-122"/>
              <a:cs typeface="楷体" panose="02010609060101010101" pitchFamily="49" charset="-122"/>
            </a:endParaRPr>
          </a:p>
          <a:p>
            <a:pPr marL="457200" indent="-457200" algn="just" eaLnBrk="1" hangingPunct="1">
              <a:lnSpc>
                <a:spcPct val="90000"/>
              </a:lnSpc>
              <a:buFont typeface="Wingdings" panose="05000000000000000000" charset="0"/>
              <a:buChar char="l"/>
            </a:pPr>
            <a:r>
              <a:rPr lang="en-US" altLang="zh-CN" sz="280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800">
                <a:latin typeface="楷体" panose="02010609060101010101" pitchFamily="49" charset="-122"/>
                <a:ea typeface="楷体" panose="02010609060101010101" pitchFamily="49" charset="-122"/>
                <a:cs typeface="楷体" panose="02010609060101010101" pitchFamily="49" charset="-122"/>
                <a:sym typeface="+mn-ea"/>
              </a:rPr>
              <a:t>二</a:t>
            </a:r>
            <a:r>
              <a:rPr lang="en-US" altLang="zh-CN" sz="280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800">
                <a:latin typeface="楷体" panose="02010609060101010101" pitchFamily="49" charset="-122"/>
                <a:ea typeface="楷体" panose="02010609060101010101" pitchFamily="49" charset="-122"/>
                <a:cs typeface="楷体" panose="02010609060101010101" pitchFamily="49" charset="-122"/>
                <a:sym typeface="+mn-ea"/>
              </a:rPr>
              <a:t>录用标准</a:t>
            </a:r>
            <a:endParaRPr lang="zh-CN" altLang="en-US" sz="2800">
              <a:latin typeface="楷体" panose="02010609060101010101" pitchFamily="49" charset="-122"/>
              <a:ea typeface="楷体" panose="02010609060101010101" pitchFamily="49" charset="-122"/>
              <a:cs typeface="楷体" panose="02010609060101010101" pitchFamily="49" charset="-122"/>
            </a:endParaRPr>
          </a:p>
          <a:p>
            <a:pPr algn="just" eaLnBrk="1" hangingPunct="1">
              <a:lnSpc>
                <a:spcPct val="90000"/>
              </a:lnSpc>
            </a:pPr>
            <a:r>
              <a:rPr lang="zh-CN" altLang="en-US" sz="2800">
                <a:latin typeface="楷体" panose="02010609060101010101" pitchFamily="49" charset="-122"/>
                <a:ea typeface="楷体" panose="02010609060101010101" pitchFamily="49" charset="-122"/>
                <a:cs typeface="楷体" panose="02010609060101010101" pitchFamily="49" charset="-122"/>
                <a:sym typeface="+mn-ea"/>
              </a:rPr>
              <a:t>  录用标准应当体现出“事得其人</a:t>
            </a:r>
            <a:r>
              <a:rPr lang="en-US" altLang="zh-CN" sz="280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800">
                <a:latin typeface="楷体" panose="02010609060101010101" pitchFamily="49" charset="-122"/>
                <a:ea typeface="楷体" panose="02010609060101010101" pitchFamily="49" charset="-122"/>
                <a:cs typeface="楷体" panose="02010609060101010101" pitchFamily="49" charset="-122"/>
                <a:sym typeface="+mn-ea"/>
              </a:rPr>
              <a:t>人尽其才</a:t>
            </a:r>
            <a:r>
              <a:rPr lang="en-US" altLang="zh-CN" sz="280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800">
                <a:latin typeface="楷体" panose="02010609060101010101" pitchFamily="49" charset="-122"/>
                <a:ea typeface="楷体" panose="02010609060101010101" pitchFamily="49" charset="-122"/>
                <a:cs typeface="楷体" panose="02010609060101010101" pitchFamily="49" charset="-122"/>
                <a:sym typeface="+mn-ea"/>
              </a:rPr>
              <a:t>人事相宜”的原则。在制定录用标准时</a:t>
            </a:r>
            <a:r>
              <a:rPr lang="en-US" altLang="zh-CN" sz="280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800">
                <a:latin typeface="楷体" panose="02010609060101010101" pitchFamily="49" charset="-122"/>
                <a:ea typeface="楷体" panose="02010609060101010101" pitchFamily="49" charset="-122"/>
                <a:cs typeface="楷体" panose="02010609060101010101" pitchFamily="49" charset="-122"/>
                <a:sym typeface="+mn-ea"/>
              </a:rPr>
              <a:t>一方面要以岗位为基础</a:t>
            </a:r>
            <a:r>
              <a:rPr lang="en-US" altLang="zh-CN" sz="280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800">
                <a:latin typeface="楷体" panose="02010609060101010101" pitchFamily="49" charset="-122"/>
                <a:ea typeface="楷体" panose="02010609060101010101" pitchFamily="49" charset="-122"/>
                <a:cs typeface="楷体" panose="02010609060101010101" pitchFamily="49" charset="-122"/>
                <a:sym typeface="+mn-ea"/>
              </a:rPr>
              <a:t>看候选人是否达到岗位要求</a:t>
            </a:r>
            <a:r>
              <a:rPr lang="en-US" altLang="zh-CN" sz="280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800">
                <a:latin typeface="楷体" panose="02010609060101010101" pitchFamily="49" charset="-122"/>
                <a:ea typeface="楷体" panose="02010609060101010101" pitchFamily="49" charset="-122"/>
                <a:cs typeface="楷体" panose="02010609060101010101" pitchFamily="49" charset="-122"/>
                <a:sym typeface="+mn-ea"/>
              </a:rPr>
              <a:t>另一方面</a:t>
            </a:r>
            <a:r>
              <a:rPr lang="en-US" altLang="zh-CN" sz="280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800">
                <a:latin typeface="楷体" panose="02010609060101010101" pitchFamily="49" charset="-122"/>
                <a:ea typeface="楷体" panose="02010609060101010101" pitchFamily="49" charset="-122"/>
                <a:cs typeface="楷体" panose="02010609060101010101" pitchFamily="49" charset="-122"/>
                <a:sym typeface="+mn-ea"/>
              </a:rPr>
              <a:t>要确定候选人在岗位上能否充分发挥才能和潜力。</a:t>
            </a:r>
            <a:endParaRPr lang="zh-CN" altLang="en-US" sz="2800">
              <a:latin typeface="楷体" panose="02010609060101010101" pitchFamily="49" charset="-122"/>
              <a:ea typeface="楷体" panose="02010609060101010101" pitchFamily="49" charset="-122"/>
              <a:cs typeface="楷体" panose="02010609060101010101" pitchFamily="49" charset="-122"/>
            </a:endParaRPr>
          </a:p>
          <a:p>
            <a:pPr algn="just">
              <a:defRPr/>
            </a:pPr>
            <a:endParaRPr lang="zh-CN" altLang="en-US" sz="2800">
              <a:latin typeface="楷体" panose="02010609060101010101" pitchFamily="49" charset="-122"/>
              <a:ea typeface="楷体" panose="02010609060101010101" pitchFamily="49" charset="-122"/>
              <a:cs typeface="楷体" panose="02010609060101010101" pitchFamily="49" charset="-122"/>
            </a:endParaRPr>
          </a:p>
        </p:txBody>
      </p:sp>
    </p:spTree>
    <p:extLst>
      <p:ext uri="{BB962C8B-B14F-4D97-AF65-F5344CB8AC3E}">
        <p14:creationId xmlns:p14="http://schemas.microsoft.com/office/powerpoint/2010/main" val="1346050620"/>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0">
        <p15:prstTrans prst="pageCurlDouble"/>
      </p:transition>
    </mc:Choice>
    <mc:Fallback xmlns="">
      <p:transition spd="slow"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44000" fill="hold" nodeType="withEffect">
                                  <p:stCondLst>
                                    <p:cond delay="250"/>
                                  </p:stCondLst>
                                  <p:childTnLst>
                                    <p:set>
                                      <p:cBhvr>
                                        <p:cTn id="6" dur="1" fill="hold">
                                          <p:stCondLst>
                                            <p:cond delay="0"/>
                                          </p:stCondLst>
                                        </p:cTn>
                                        <p:tgtEl>
                                          <p:spTgt spid="55"/>
                                        </p:tgtEl>
                                        <p:attrNameLst>
                                          <p:attrName>style.visibility</p:attrName>
                                        </p:attrNameLst>
                                      </p:cBhvr>
                                      <p:to>
                                        <p:strVal val="visible"/>
                                      </p:to>
                                    </p:set>
                                    <p:anim calcmode="lin" valueType="num">
                                      <p:cBhvr additive="base">
                                        <p:cTn id="7" dur="750" fill="hold"/>
                                        <p:tgtEl>
                                          <p:spTgt spid="55"/>
                                        </p:tgtEl>
                                        <p:attrNameLst>
                                          <p:attrName>ppt_x</p:attrName>
                                        </p:attrNameLst>
                                      </p:cBhvr>
                                      <p:tavLst>
                                        <p:tav tm="0">
                                          <p:val>
                                            <p:strVal val="#ppt_x"/>
                                          </p:val>
                                        </p:tav>
                                        <p:tav tm="100000">
                                          <p:val>
                                            <p:strVal val="#ppt_x"/>
                                          </p:val>
                                        </p:tav>
                                      </p:tavLst>
                                    </p:anim>
                                    <p:anim calcmode="lin" valueType="num">
                                      <p:cBhvr additive="base">
                                        <p:cTn id="8" dur="750" fill="hold"/>
                                        <p:tgtEl>
                                          <p:spTgt spid="5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nvPr>
        </p:nvSpPr>
        <p:spPr>
          <a:xfrm>
            <a:off x="3314700" y="511810"/>
            <a:ext cx="7829550" cy="1325880"/>
          </a:xfrm>
        </p:spPr>
        <p:txBody>
          <a:bodyPr>
            <a:scene3d>
              <a:camera prst="orthographicFront"/>
              <a:lightRig rig="threePt" dir="t"/>
            </a:scene3d>
          </a:bodyPr>
          <a:lstStyle/>
          <a:p>
            <a:r>
              <a:rPr lang="zh-CN" altLang="en-US" b="1">
                <a:pattFill prst="dkUpDiag">
                  <a:fgClr>
                    <a:schemeClr val="bg1">
                      <a:lumMod val="50000"/>
                    </a:schemeClr>
                  </a:fgClr>
                  <a:bgClr>
                    <a:schemeClr val="tx1">
                      <a:lumMod val="75000"/>
                      <a:lumOff val="25000"/>
                    </a:schemeClr>
                  </a:bgClr>
                </a:pattFill>
                <a:effectLst>
                  <a:glow rad="63500">
                    <a:schemeClr val="accent3">
                      <a:satMod val="175000"/>
                      <a:alpha val="40000"/>
                    </a:schemeClr>
                  </a:glow>
                  <a:outerShdw blurRad="38100" dist="19050" dir="2700000" algn="tl" rotWithShape="0">
                    <a:schemeClr val="dk1">
                      <a:lumMod val="50000"/>
                      <a:alpha val="40000"/>
                    </a:schemeClr>
                  </a:outerShdw>
                </a:effectLst>
                <a:sym typeface="+mn-ea"/>
              </a:rPr>
              <a:t>              雇用</a:t>
            </a:r>
            <a:r>
              <a:rPr lang="zh-CN" altLang="en-US" b="1">
                <a:pattFill prst="dkUpDiag">
                  <a:fgClr>
                    <a:schemeClr val="bg1">
                      <a:lumMod val="50000"/>
                    </a:schemeClr>
                  </a:fgClr>
                  <a:bgClr>
                    <a:schemeClr val="tx1">
                      <a:lumMod val="75000"/>
                      <a:lumOff val="25000"/>
                    </a:schemeClr>
                  </a:bgClr>
                </a:pattFill>
                <a:effectLst>
                  <a:glow rad="63500">
                    <a:schemeClr val="accent3">
                      <a:satMod val="175000"/>
                      <a:alpha val="40000"/>
                    </a:schemeClr>
                  </a:glow>
                  <a:outerShdw blurRad="38100" dist="19050" dir="2700000" algn="tl" rotWithShape="0">
                    <a:schemeClr val="dk1">
                      <a:lumMod val="50000"/>
                      <a:alpha val="40000"/>
                    </a:schemeClr>
                  </a:outerShdw>
                </a:effectLst>
                <a:latin typeface="Arial" panose="020B0604020202020204" pitchFamily="34" charset="0"/>
                <a:sym typeface="+mn-ea"/>
              </a:rPr>
              <a:t>“</a:t>
            </a:r>
            <a:r>
              <a:rPr lang="en-US" altLang="zh-CN" b="1">
                <a:pattFill prst="dkUpDiag">
                  <a:fgClr>
                    <a:schemeClr val="bg1">
                      <a:lumMod val="50000"/>
                    </a:schemeClr>
                  </a:fgClr>
                  <a:bgClr>
                    <a:schemeClr val="tx1">
                      <a:lumMod val="75000"/>
                      <a:lumOff val="25000"/>
                    </a:schemeClr>
                  </a:bgClr>
                </a:pattFill>
                <a:effectLst>
                  <a:glow rad="63500">
                    <a:schemeClr val="accent3">
                      <a:satMod val="175000"/>
                      <a:alpha val="40000"/>
                    </a:schemeClr>
                  </a:glow>
                  <a:outerShdw blurRad="38100" dist="19050" dir="2700000" algn="tl" rotWithShape="0">
                    <a:schemeClr val="dk1">
                      <a:lumMod val="50000"/>
                      <a:alpha val="40000"/>
                    </a:schemeClr>
                  </a:outerShdw>
                </a:effectLst>
                <a:sym typeface="+mn-ea"/>
              </a:rPr>
              <a:t>70</a:t>
            </a:r>
            <a:r>
              <a:rPr lang="zh-CN" altLang="en-US" b="1">
                <a:pattFill prst="dkUpDiag">
                  <a:fgClr>
                    <a:schemeClr val="bg1">
                      <a:lumMod val="50000"/>
                    </a:schemeClr>
                  </a:fgClr>
                  <a:bgClr>
                    <a:schemeClr val="tx1">
                      <a:lumMod val="75000"/>
                      <a:lumOff val="25000"/>
                    </a:schemeClr>
                  </a:bgClr>
                </a:pattFill>
                <a:effectLst>
                  <a:glow rad="63500">
                    <a:schemeClr val="accent3">
                      <a:satMod val="175000"/>
                      <a:alpha val="40000"/>
                    </a:schemeClr>
                  </a:glow>
                  <a:outerShdw blurRad="38100" dist="19050" dir="2700000" algn="tl" rotWithShape="0">
                    <a:schemeClr val="dk1">
                      <a:lumMod val="50000"/>
                      <a:alpha val="40000"/>
                    </a:schemeClr>
                  </a:outerShdw>
                </a:effectLst>
                <a:sym typeface="+mn-ea"/>
              </a:rPr>
              <a:t>分</a:t>
            </a:r>
            <a:r>
              <a:rPr lang="zh-CN" altLang="en-US" b="1">
                <a:pattFill prst="dkUpDiag">
                  <a:fgClr>
                    <a:schemeClr val="bg1">
                      <a:lumMod val="50000"/>
                    </a:schemeClr>
                  </a:fgClr>
                  <a:bgClr>
                    <a:schemeClr val="tx1">
                      <a:lumMod val="75000"/>
                      <a:lumOff val="25000"/>
                    </a:schemeClr>
                  </a:bgClr>
                </a:pattFill>
                <a:effectLst>
                  <a:glow rad="63500">
                    <a:schemeClr val="accent3">
                      <a:satMod val="175000"/>
                      <a:alpha val="40000"/>
                    </a:schemeClr>
                  </a:glow>
                  <a:outerShdw blurRad="38100" dist="19050" dir="2700000" algn="tl" rotWithShape="0">
                    <a:schemeClr val="dk1">
                      <a:lumMod val="50000"/>
                      <a:alpha val="40000"/>
                    </a:schemeClr>
                  </a:outerShdw>
                </a:effectLst>
                <a:latin typeface="Arial" panose="020B0604020202020204" pitchFamily="34" charset="0"/>
                <a:sym typeface="+mn-ea"/>
              </a:rPr>
              <a:t>”</a:t>
            </a:r>
            <a:r>
              <a:rPr lang="zh-CN" altLang="en-US" b="1">
                <a:pattFill prst="dkUpDiag">
                  <a:fgClr>
                    <a:schemeClr val="bg1">
                      <a:lumMod val="50000"/>
                    </a:schemeClr>
                  </a:fgClr>
                  <a:bgClr>
                    <a:schemeClr val="tx1">
                      <a:lumMod val="75000"/>
                      <a:lumOff val="25000"/>
                    </a:schemeClr>
                  </a:bgClr>
                </a:pattFill>
                <a:effectLst>
                  <a:glow rad="63500">
                    <a:schemeClr val="accent3">
                      <a:satMod val="175000"/>
                      <a:alpha val="40000"/>
                    </a:schemeClr>
                  </a:glow>
                  <a:outerShdw blurRad="38100" dist="19050" dir="2700000" algn="tl" rotWithShape="0">
                    <a:schemeClr val="dk1">
                      <a:lumMod val="50000"/>
                      <a:alpha val="40000"/>
                    </a:schemeClr>
                  </a:outerShdw>
                </a:effectLst>
                <a:sym typeface="+mn-ea"/>
              </a:rPr>
              <a:t>的人才</a:t>
            </a:r>
            <a:r>
              <a:rPr lang="zh-CN" altLang="en-US" b="1">
                <a:pattFill prst="dkUpDiag">
                  <a:fgClr>
                    <a:schemeClr val="bg1">
                      <a:lumMod val="50000"/>
                    </a:schemeClr>
                  </a:fgClr>
                  <a:bgClr>
                    <a:schemeClr val="tx1">
                      <a:lumMod val="75000"/>
                      <a:lumOff val="25000"/>
                    </a:schemeClr>
                  </a:bgClr>
                </a:pattFill>
                <a:effectLst>
                  <a:glow rad="63500">
                    <a:schemeClr val="accent1">
                      <a:satMod val="175000"/>
                      <a:alpha val="40000"/>
                    </a:schemeClr>
                  </a:glow>
                  <a:outerShdw blurRad="38100" dist="19050" dir="2700000" algn="tl" rotWithShape="0">
                    <a:schemeClr val="dk1">
                      <a:lumMod val="50000"/>
                      <a:alpha val="40000"/>
                    </a:schemeClr>
                  </a:outerShdw>
                </a:effectLst>
                <a:sym typeface="+mn-ea"/>
              </a:rPr>
              <a:t> </a:t>
            </a:r>
            <a:br>
              <a:rPr lang="zh-CN" altLang="en-US" b="1">
                <a:pattFill prst="dkUpDiag">
                  <a:fgClr>
                    <a:schemeClr val="bg1">
                      <a:lumMod val="50000"/>
                    </a:schemeClr>
                  </a:fgClr>
                  <a:bgClr>
                    <a:schemeClr val="tx1">
                      <a:lumMod val="75000"/>
                      <a:lumOff val="25000"/>
                    </a:schemeClr>
                  </a:bgClr>
                </a:pattFill>
                <a:effectLst>
                  <a:glow rad="63500">
                    <a:schemeClr val="accent1">
                      <a:satMod val="175000"/>
                      <a:alpha val="40000"/>
                    </a:schemeClr>
                  </a:glow>
                  <a:outerShdw blurRad="38100" dist="19050" dir="2700000" algn="tl" rotWithShape="0">
                    <a:schemeClr val="dk1">
                      <a:lumMod val="50000"/>
                      <a:alpha val="40000"/>
                    </a:schemeClr>
                  </a:outerShdw>
                </a:effectLst>
              </a:rPr>
            </a:br>
            <a:endParaRPr kumimoji="1" lang="zh-CN" altLang="en-US" b="1">
              <a:pattFill prst="dkUpDiag">
                <a:fgClr>
                  <a:schemeClr val="bg1">
                    <a:lumMod val="50000"/>
                  </a:schemeClr>
                </a:fgClr>
                <a:bgClr>
                  <a:schemeClr val="tx1">
                    <a:lumMod val="75000"/>
                    <a:lumOff val="25000"/>
                  </a:schemeClr>
                </a:bgClr>
              </a:pattFill>
              <a:effectLst>
                <a:glow rad="63500">
                  <a:schemeClr val="accent1">
                    <a:satMod val="175000"/>
                    <a:alpha val="40000"/>
                  </a:schemeClr>
                </a:glow>
                <a:outerShdw blurRad="38100" dist="19050" dir="2700000" algn="tl" rotWithShape="0">
                  <a:schemeClr val="dk1">
                    <a:lumMod val="50000"/>
                    <a:alpha val="40000"/>
                  </a:schemeClr>
                </a:outerShdw>
              </a:effectLst>
            </a:endParaRPr>
          </a:p>
        </p:txBody>
      </p:sp>
      <p:sp>
        <p:nvSpPr>
          <p:cNvPr id="3" name="文本框 2"/>
          <p:cNvSpPr txBox="1"/>
          <p:nvPr/>
        </p:nvSpPr>
        <p:spPr>
          <a:xfrm>
            <a:off x="7183755" y="2622550"/>
            <a:ext cx="309880" cy="368300"/>
          </a:xfrm>
          <a:prstGeom prst="rect">
            <a:avLst/>
          </a:prstGeom>
          <a:noFill/>
        </p:spPr>
        <p:txBody>
          <a:bodyPr wrap="none" rtlCol="0">
            <a:spAutoFit/>
          </a:bodyPr>
          <a:lstStyle/>
          <a:p>
            <a:endParaRPr lang="zh-CN" altLang="en-US"/>
          </a:p>
        </p:txBody>
      </p:sp>
      <p:sp>
        <p:nvSpPr>
          <p:cNvPr id="4" name="文本框 3"/>
          <p:cNvSpPr txBox="1"/>
          <p:nvPr/>
        </p:nvSpPr>
        <p:spPr>
          <a:xfrm>
            <a:off x="974090" y="1934210"/>
            <a:ext cx="11006455" cy="4739005"/>
          </a:xfrm>
          <a:prstGeom prst="rect">
            <a:avLst/>
          </a:prstGeom>
          <a:noFill/>
        </p:spPr>
        <p:txBody>
          <a:bodyPr wrap="square" rtlCol="0" anchor="t">
            <a:spAutoFit/>
          </a:bodyPr>
          <a:lstStyle/>
          <a:p>
            <a:pPr marL="342900" indent="-342900" algn="just" eaLnBrk="1" hangingPunct="1">
              <a:lnSpc>
                <a:spcPct val="90000"/>
              </a:lnSpc>
              <a:buFont typeface="Wingdings" panose="05000000000000000000" charset="0"/>
              <a:buChar char="Ø"/>
            </a:pPr>
            <a:r>
              <a:rPr lang="en-US" altLang="zh-CN" sz="2800">
                <a:latin typeface="楷体" panose="02010609060101010101" pitchFamily="49" charset="-122"/>
                <a:ea typeface="楷体" panose="02010609060101010101" pitchFamily="49" charset="-122"/>
                <a:cs typeface="楷体" panose="02010609060101010101" pitchFamily="49" charset="-122"/>
                <a:sym typeface="+mn-ea"/>
              </a:rPr>
              <a:t> </a:t>
            </a:r>
            <a:r>
              <a:rPr lang="zh-CN" altLang="en-US" sz="2800">
                <a:latin typeface="楷体" panose="02010609060101010101" pitchFamily="49" charset="-122"/>
                <a:ea typeface="楷体" panose="02010609060101010101" pitchFamily="49" charset="-122"/>
                <a:cs typeface="楷体" panose="02010609060101010101" pitchFamily="49" charset="-122"/>
                <a:sym typeface="+mn-ea"/>
              </a:rPr>
              <a:t>日本有一句话叫作“适合身份”</a:t>
            </a:r>
            <a:r>
              <a:rPr lang="en-US" altLang="zh-CN" sz="280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800">
                <a:latin typeface="楷体" panose="02010609060101010101" pitchFamily="49" charset="-122"/>
                <a:ea typeface="楷体" panose="02010609060101010101" pitchFamily="49" charset="-122"/>
                <a:cs typeface="楷体" panose="02010609060101010101" pitchFamily="49" charset="-122"/>
                <a:sym typeface="+mn-ea"/>
              </a:rPr>
              <a:t>意思就是以公司经营政策为前提</a:t>
            </a:r>
            <a:r>
              <a:rPr lang="en-US" altLang="zh-CN" sz="280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800">
                <a:latin typeface="楷体" panose="02010609060101010101" pitchFamily="49" charset="-122"/>
                <a:ea typeface="楷体" panose="02010609060101010101" pitchFamily="49" charset="-122"/>
                <a:cs typeface="楷体" panose="02010609060101010101" pitchFamily="49" charset="-122"/>
                <a:sym typeface="+mn-ea"/>
              </a:rPr>
              <a:t>雇用身份合适的人。松下幸之助十分推崇这句话</a:t>
            </a:r>
            <a:r>
              <a:rPr lang="en-US" altLang="zh-CN" sz="280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800">
                <a:latin typeface="楷体" panose="02010609060101010101" pitchFamily="49" charset="-122"/>
                <a:ea typeface="楷体" panose="02010609060101010101" pitchFamily="49" charset="-122"/>
                <a:cs typeface="楷体" panose="02010609060101010101" pitchFamily="49" charset="-122"/>
                <a:sym typeface="+mn-ea"/>
              </a:rPr>
              <a:t>他认为</a:t>
            </a:r>
            <a:r>
              <a:rPr lang="en-US" altLang="zh-CN" sz="280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800">
                <a:latin typeface="楷体" panose="02010609060101010101" pitchFamily="49" charset="-122"/>
                <a:ea typeface="楷体" panose="02010609060101010101" pitchFamily="49" charset="-122"/>
                <a:cs typeface="楷体" panose="02010609060101010101" pitchFamily="49" charset="-122"/>
                <a:sym typeface="+mn-ea"/>
              </a:rPr>
              <a:t>企业的人才有时就像生产产品所需要的材料</a:t>
            </a:r>
            <a:r>
              <a:rPr lang="en-US" altLang="zh-CN" sz="280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800">
                <a:latin typeface="楷体" panose="02010609060101010101" pitchFamily="49" charset="-122"/>
                <a:ea typeface="楷体" panose="02010609060101010101" pitchFamily="49" charset="-122"/>
                <a:cs typeface="楷体" panose="02010609060101010101" pitchFamily="49" charset="-122"/>
                <a:sym typeface="+mn-ea"/>
              </a:rPr>
              <a:t>最关键是要合适。如果选用的人才不合适</a:t>
            </a:r>
            <a:r>
              <a:rPr lang="en-US" altLang="zh-CN" sz="280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800">
                <a:latin typeface="楷体" panose="02010609060101010101" pitchFamily="49" charset="-122"/>
                <a:ea typeface="楷体" panose="02010609060101010101" pitchFamily="49" charset="-122"/>
                <a:cs typeface="楷体" panose="02010609060101010101" pitchFamily="49" charset="-122"/>
                <a:sym typeface="+mn-ea"/>
              </a:rPr>
              <a:t>即使素质再高</a:t>
            </a:r>
            <a:r>
              <a:rPr lang="en-US" altLang="zh-CN" sz="280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800">
                <a:latin typeface="楷体" panose="02010609060101010101" pitchFamily="49" charset="-122"/>
                <a:ea typeface="楷体" panose="02010609060101010101" pitchFamily="49" charset="-122"/>
                <a:cs typeface="楷体" panose="02010609060101010101" pitchFamily="49" charset="-122"/>
                <a:sym typeface="+mn-ea"/>
              </a:rPr>
              <a:t>也无法满足企业的需要。企业选用人才必须讲求合适的原则</a:t>
            </a:r>
            <a:r>
              <a:rPr lang="en-US" altLang="zh-CN" sz="280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800">
                <a:latin typeface="楷体" panose="02010609060101010101" pitchFamily="49" charset="-122"/>
                <a:ea typeface="楷体" panose="02010609060101010101" pitchFamily="49" charset="-122"/>
                <a:cs typeface="楷体" panose="02010609060101010101" pitchFamily="49" charset="-122"/>
                <a:sym typeface="+mn-ea"/>
              </a:rPr>
              <a:t>小材大用</a:t>
            </a:r>
            <a:r>
              <a:rPr lang="en-US" altLang="zh-CN" sz="280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800">
                <a:latin typeface="楷体" panose="02010609060101010101" pitchFamily="49" charset="-122"/>
                <a:ea typeface="楷体" panose="02010609060101010101" pitchFamily="49" charset="-122"/>
                <a:cs typeface="楷体" panose="02010609060101010101" pitchFamily="49" charset="-122"/>
                <a:sym typeface="+mn-ea"/>
              </a:rPr>
              <a:t>大材小用</a:t>
            </a:r>
            <a:r>
              <a:rPr lang="en-US" altLang="zh-CN" sz="280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800">
                <a:latin typeface="楷体" panose="02010609060101010101" pitchFamily="49" charset="-122"/>
                <a:ea typeface="楷体" panose="02010609060101010101" pitchFamily="49" charset="-122"/>
                <a:cs typeface="楷体" panose="02010609060101010101" pitchFamily="49" charset="-122"/>
                <a:sym typeface="+mn-ea"/>
              </a:rPr>
              <a:t>都是不理想的。唯有适才适用</a:t>
            </a:r>
            <a:r>
              <a:rPr lang="en-US" altLang="zh-CN" sz="280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800">
                <a:latin typeface="楷体" panose="02010609060101010101" pitchFamily="49" charset="-122"/>
                <a:ea typeface="楷体" panose="02010609060101010101" pitchFamily="49" charset="-122"/>
                <a:cs typeface="楷体" panose="02010609060101010101" pitchFamily="49" charset="-122"/>
                <a:sym typeface="+mn-ea"/>
              </a:rPr>
              <a:t>才能使人才的能力发挥到极致。</a:t>
            </a:r>
          </a:p>
          <a:p>
            <a:pPr indent="0" algn="just" eaLnBrk="1" hangingPunct="1">
              <a:lnSpc>
                <a:spcPct val="90000"/>
              </a:lnSpc>
              <a:buFont typeface="Wingdings" panose="05000000000000000000" charset="0"/>
              <a:buNone/>
            </a:pPr>
            <a:endParaRPr lang="zh-CN" altLang="en-US" sz="2800">
              <a:latin typeface="楷体" panose="02010609060101010101" pitchFamily="49" charset="-122"/>
              <a:ea typeface="楷体" panose="02010609060101010101" pitchFamily="49" charset="-122"/>
              <a:cs typeface="楷体" panose="02010609060101010101" pitchFamily="49" charset="-122"/>
              <a:sym typeface="+mn-ea"/>
            </a:endParaRPr>
          </a:p>
          <a:p>
            <a:pPr marL="342900" lvl="0" indent="-342900" algn="just" eaLnBrk="1" hangingPunct="1">
              <a:lnSpc>
                <a:spcPct val="90000"/>
              </a:lnSpc>
              <a:buFont typeface="Wingdings" panose="05000000000000000000" charset="0"/>
              <a:buChar char="Ø"/>
            </a:pPr>
            <a:r>
              <a:rPr lang="en-US" altLang="zh-CN" sz="2800">
                <a:solidFill>
                  <a:schemeClr val="tx1"/>
                </a:solidFill>
                <a:latin typeface="楷体" panose="02010609060101010101" pitchFamily="49" charset="-122"/>
                <a:ea typeface="楷体" panose="02010609060101010101" pitchFamily="49" charset="-122"/>
                <a:cs typeface="楷体" panose="02010609060101010101" pitchFamily="49" charset="-122"/>
                <a:sym typeface="+mn-ea"/>
              </a:rPr>
              <a:t>  1918</a:t>
            </a:r>
            <a:r>
              <a:rPr lang="zh-CN" altLang="en-US" sz="2800">
                <a:latin typeface="楷体" panose="02010609060101010101" pitchFamily="49" charset="-122"/>
                <a:ea typeface="楷体" panose="02010609060101010101" pitchFamily="49" charset="-122"/>
                <a:cs typeface="楷体" panose="02010609060101010101" pitchFamily="49" charset="-122"/>
                <a:sym typeface="+mn-ea"/>
              </a:rPr>
              <a:t>年</a:t>
            </a:r>
            <a:r>
              <a:rPr lang="en-US" altLang="zh-CN" sz="280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800">
                <a:latin typeface="楷体" panose="02010609060101010101" pitchFamily="49" charset="-122"/>
                <a:ea typeface="楷体" panose="02010609060101010101" pitchFamily="49" charset="-122"/>
                <a:cs typeface="楷体" panose="02010609060101010101" pitchFamily="49" charset="-122"/>
                <a:sym typeface="+mn-ea"/>
              </a:rPr>
              <a:t>松下幸之助开始做生意</a:t>
            </a:r>
            <a:r>
              <a:rPr lang="en-US" altLang="zh-CN" sz="280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800">
                <a:latin typeface="楷体" panose="02010609060101010101" pitchFamily="49" charset="-122"/>
                <a:ea typeface="楷体" panose="02010609060101010101" pitchFamily="49" charset="-122"/>
                <a:cs typeface="楷体" panose="02010609060101010101" pitchFamily="49" charset="-122"/>
                <a:sym typeface="+mn-ea"/>
              </a:rPr>
              <a:t>当时公司规模很小</a:t>
            </a:r>
            <a:r>
              <a:rPr lang="en-US" altLang="zh-CN" sz="280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800">
                <a:latin typeface="楷体" panose="02010609060101010101" pitchFamily="49" charset="-122"/>
                <a:ea typeface="楷体" panose="02010609060101010101" pitchFamily="49" charset="-122"/>
                <a:cs typeface="楷体" panose="02010609060101010101" pitchFamily="49" charset="-122"/>
                <a:sym typeface="+mn-ea"/>
              </a:rPr>
              <a:t>幸运的是</a:t>
            </a:r>
            <a:r>
              <a:rPr lang="en-US" altLang="zh-CN" sz="280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800">
                <a:latin typeface="楷体" panose="02010609060101010101" pitchFamily="49" charset="-122"/>
                <a:ea typeface="楷体" panose="02010609060101010101" pitchFamily="49" charset="-122"/>
                <a:cs typeface="楷体" panose="02010609060101010101" pitchFamily="49" charset="-122"/>
                <a:sym typeface="+mn-ea"/>
              </a:rPr>
              <a:t>松下幸之助拥有适合的人才。按照公司当时的规模</a:t>
            </a:r>
            <a:r>
              <a:rPr lang="en-US" altLang="zh-CN" sz="280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800">
                <a:latin typeface="楷体" panose="02010609060101010101" pitchFamily="49" charset="-122"/>
                <a:ea typeface="楷体" panose="02010609060101010101" pitchFamily="49" charset="-122"/>
                <a:cs typeface="楷体" panose="02010609060101010101" pitchFamily="49" charset="-122"/>
                <a:sym typeface="+mn-ea"/>
              </a:rPr>
              <a:t>名牌大学的高才生是不会到松下公司来工作的。其实</a:t>
            </a:r>
            <a:r>
              <a:rPr lang="en-US" altLang="zh-CN" sz="280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800">
                <a:latin typeface="楷体" panose="02010609060101010101" pitchFamily="49" charset="-122"/>
                <a:ea typeface="楷体" panose="02010609060101010101" pitchFamily="49" charset="-122"/>
                <a:cs typeface="楷体" panose="02010609060101010101" pitchFamily="49" charset="-122"/>
                <a:sym typeface="+mn-ea"/>
              </a:rPr>
              <a:t>即使他们来了</a:t>
            </a:r>
            <a:r>
              <a:rPr lang="en-US" altLang="zh-CN" sz="280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800">
                <a:latin typeface="楷体" panose="02010609060101010101" pitchFamily="49" charset="-122"/>
                <a:ea typeface="楷体" panose="02010609060101010101" pitchFamily="49" charset="-122"/>
                <a:cs typeface="楷体" panose="02010609060101010101" pitchFamily="49" charset="-122"/>
                <a:sym typeface="+mn-ea"/>
              </a:rPr>
              <a:t>松下幸之助也会感到困惑</a:t>
            </a:r>
            <a:r>
              <a:rPr lang="en-US" altLang="zh-CN" sz="280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800">
                <a:latin typeface="楷体" panose="02010609060101010101" pitchFamily="49" charset="-122"/>
                <a:ea typeface="楷体" panose="02010609060101010101" pitchFamily="49" charset="-122"/>
                <a:cs typeface="楷体" panose="02010609060101010101" pitchFamily="49" charset="-122"/>
                <a:sym typeface="+mn-ea"/>
              </a:rPr>
              <a:t>因为没有适合的工作给他们做</a:t>
            </a:r>
          </a:p>
          <a:p>
            <a:pPr lvl="0" indent="0" algn="just" eaLnBrk="1" hangingPunct="1">
              <a:lnSpc>
                <a:spcPct val="90000"/>
              </a:lnSpc>
              <a:buFont typeface="Wingdings" panose="05000000000000000000" charset="0"/>
              <a:buNone/>
            </a:pPr>
            <a:endParaRPr lang="zh-CN" altLang="en-US" sz="2800">
              <a:latin typeface="楷体" panose="02010609060101010101" pitchFamily="49" charset="-122"/>
              <a:ea typeface="楷体" panose="02010609060101010101" pitchFamily="49" charset="-122"/>
              <a:cs typeface="楷体" panose="02010609060101010101" pitchFamily="49" charset="-122"/>
            </a:endParaRPr>
          </a:p>
        </p:txBody>
      </p:sp>
      <p:grpSp>
        <p:nvGrpSpPr>
          <p:cNvPr id="17" name="组合 16"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GrpSpPr/>
          <p:nvPr/>
        </p:nvGrpSpPr>
        <p:grpSpPr>
          <a:xfrm>
            <a:off x="110955" y="42668"/>
            <a:ext cx="1891633" cy="1891633"/>
            <a:chOff x="831765" y="1948847"/>
            <a:chExt cx="1891633" cy="1891633"/>
          </a:xfrm>
        </p:grpSpPr>
        <p:grpSp>
          <p:nvGrpSpPr>
            <p:cNvPr id="18" name="组合 17"/>
            <p:cNvGrpSpPr/>
            <p:nvPr/>
          </p:nvGrpSpPr>
          <p:grpSpPr>
            <a:xfrm>
              <a:off x="831765" y="1948847"/>
              <a:ext cx="1891633" cy="1891633"/>
              <a:chOff x="1375509" y="1976984"/>
              <a:chExt cx="2018000" cy="2018000"/>
            </a:xfrm>
          </p:grpSpPr>
          <p:sp>
            <p:nvSpPr>
              <p:cNvPr id="21" name="椭圆 20" descr="e7d195523061f1c0deeec63e560781cfd59afb0ea006f2a87ABB68BF51EA6619813959095094C18C62A12F549504892A4AAA8C1554C6663626E05CA27F281A14E6983772AFC3FB97135759321DEA3D709AACD122C08E6ED1C77BAD4A88EF4CD28A80260D8F97957F436F83C1F553EF0169027D0DBFA7A77088E1513DBDFC101C4B4DFF310B01A5021663E46B6BC2AAB5"/>
              <p:cNvSpPr>
                <a:spLocks noChangeAspect="1"/>
              </p:cNvSpPr>
              <p:nvPr/>
            </p:nvSpPr>
            <p:spPr>
              <a:xfrm>
                <a:off x="1375509" y="1976984"/>
                <a:ext cx="2018000" cy="2018000"/>
              </a:xfrm>
              <a:prstGeom prst="ellipse">
                <a:avLst/>
              </a:prstGeom>
              <a:gradFill>
                <a:gsLst>
                  <a:gs pos="0">
                    <a:schemeClr val="bg1"/>
                  </a:gs>
                  <a:gs pos="100000">
                    <a:srgbClr val="C7C7C7"/>
                  </a:gs>
                </a:gsLst>
                <a:lin ang="13200000" scaled="0"/>
              </a:gradFill>
              <a:ln w="22225">
                <a:solidFill>
                  <a:schemeClr val="bg1"/>
                </a:solidFill>
              </a:ln>
              <a:effectLst>
                <a:outerShdw blurRad="393700" dist="1270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2" name="任意多边形 16"/>
              <p:cNvSpPr/>
              <p:nvPr/>
            </p:nvSpPr>
            <p:spPr>
              <a:xfrm rot="5400000">
                <a:off x="1220020" y="2637800"/>
                <a:ext cx="1007034" cy="694933"/>
              </a:xfrm>
              <a:custGeom>
                <a:avLst/>
                <a:gdLst>
                  <a:gd name="connsiteX0" fmla="*/ 0 w 1007034"/>
                  <a:gd name="connsiteY0" fmla="*/ 555348 h 694933"/>
                  <a:gd name="connsiteX1" fmla="*/ 322102 w 1007034"/>
                  <a:gd name="connsiteY1" fmla="*/ 0 h 694933"/>
                  <a:gd name="connsiteX2" fmla="*/ 392164 w 1007034"/>
                  <a:gd name="connsiteY2" fmla="*/ 21748 h 694933"/>
                  <a:gd name="connsiteX3" fmla="*/ 503517 w 1007034"/>
                  <a:gd name="connsiteY3" fmla="*/ 32974 h 694933"/>
                  <a:gd name="connsiteX4" fmla="*/ 614869 w 1007034"/>
                  <a:gd name="connsiteY4" fmla="*/ 21748 h 694933"/>
                  <a:gd name="connsiteX5" fmla="*/ 684932 w 1007034"/>
                  <a:gd name="connsiteY5" fmla="*/ 0 h 694933"/>
                  <a:gd name="connsiteX6" fmla="*/ 1007034 w 1007034"/>
                  <a:gd name="connsiteY6" fmla="*/ 555347 h 694933"/>
                  <a:gd name="connsiteX7" fmla="*/ 895766 w 1007034"/>
                  <a:gd name="connsiteY7" fmla="*/ 615742 h 694933"/>
                  <a:gd name="connsiteX8" fmla="*/ 503516 w 1007034"/>
                  <a:gd name="connsiteY8" fmla="*/ 694933 h 694933"/>
                  <a:gd name="connsiteX9" fmla="*/ 111266 w 1007034"/>
                  <a:gd name="connsiteY9" fmla="*/ 615742 h 694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07034" h="694933">
                    <a:moveTo>
                      <a:pt x="0" y="555348"/>
                    </a:moveTo>
                    <a:lnTo>
                      <a:pt x="322102" y="0"/>
                    </a:lnTo>
                    <a:lnTo>
                      <a:pt x="392164" y="21748"/>
                    </a:lnTo>
                    <a:cubicBezTo>
                      <a:pt x="428132" y="29108"/>
                      <a:pt x="465373" y="32974"/>
                      <a:pt x="503517" y="32974"/>
                    </a:cubicBezTo>
                    <a:cubicBezTo>
                      <a:pt x="541660" y="32974"/>
                      <a:pt x="578901" y="29108"/>
                      <a:pt x="614869" y="21748"/>
                    </a:cubicBezTo>
                    <a:lnTo>
                      <a:pt x="684932" y="0"/>
                    </a:lnTo>
                    <a:lnTo>
                      <a:pt x="1007034" y="555347"/>
                    </a:lnTo>
                    <a:lnTo>
                      <a:pt x="895766" y="615742"/>
                    </a:lnTo>
                    <a:cubicBezTo>
                      <a:pt x="775204" y="666735"/>
                      <a:pt x="642653" y="694933"/>
                      <a:pt x="503516" y="694933"/>
                    </a:cubicBezTo>
                    <a:cubicBezTo>
                      <a:pt x="364379" y="694933"/>
                      <a:pt x="231828" y="666735"/>
                      <a:pt x="111266" y="615742"/>
                    </a:cubicBezTo>
                    <a:close/>
                  </a:path>
                </a:pathLst>
              </a:custGeom>
              <a:solidFill>
                <a:srgbClr val="365B7C"/>
              </a:solidFill>
              <a:ln>
                <a:noFill/>
              </a:ln>
              <a:effectLst>
                <a:innerShdw blurRad="63500" dist="381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20" name="Freeform 48"/>
            <p:cNvSpPr>
              <a:spLocks noEditPoints="1"/>
            </p:cNvSpPr>
            <p:nvPr/>
          </p:nvSpPr>
          <p:spPr bwMode="auto">
            <a:xfrm>
              <a:off x="1822373" y="2622634"/>
              <a:ext cx="490056" cy="469081"/>
            </a:xfrm>
            <a:custGeom>
              <a:avLst/>
              <a:gdLst>
                <a:gd name="T0" fmla="*/ 419 w 628"/>
                <a:gd name="T1" fmla="*/ 232 h 600"/>
                <a:gd name="T2" fmla="*/ 411 w 628"/>
                <a:gd name="T3" fmla="*/ 249 h 600"/>
                <a:gd name="T4" fmla="*/ 408 w 628"/>
                <a:gd name="T5" fmla="*/ 261 h 600"/>
                <a:gd name="T6" fmla="*/ 409 w 628"/>
                <a:gd name="T7" fmla="*/ 283 h 600"/>
                <a:gd name="T8" fmla="*/ 417 w 628"/>
                <a:gd name="T9" fmla="*/ 304 h 600"/>
                <a:gd name="T10" fmla="*/ 424 w 628"/>
                <a:gd name="T11" fmla="*/ 315 h 600"/>
                <a:gd name="T12" fmla="*/ 441 w 628"/>
                <a:gd name="T13" fmla="*/ 330 h 600"/>
                <a:gd name="T14" fmla="*/ 453 w 628"/>
                <a:gd name="T15" fmla="*/ 335 h 600"/>
                <a:gd name="T16" fmla="*/ 478 w 628"/>
                <a:gd name="T17" fmla="*/ 200 h 600"/>
                <a:gd name="T18" fmla="*/ 449 w 628"/>
                <a:gd name="T19" fmla="*/ 206 h 600"/>
                <a:gd name="T20" fmla="*/ 433 w 628"/>
                <a:gd name="T21" fmla="*/ 216 h 600"/>
                <a:gd name="T22" fmla="*/ 425 w 628"/>
                <a:gd name="T23" fmla="*/ 224 h 600"/>
                <a:gd name="T24" fmla="*/ 384 w 628"/>
                <a:gd name="T25" fmla="*/ 70 h 600"/>
                <a:gd name="T26" fmla="*/ 314 w 628"/>
                <a:gd name="T27" fmla="*/ 140 h 600"/>
                <a:gd name="T28" fmla="*/ 379 w 628"/>
                <a:gd name="T29" fmla="*/ 283 h 600"/>
                <a:gd name="T30" fmla="*/ 379 w 628"/>
                <a:gd name="T31" fmla="*/ 254 h 600"/>
                <a:gd name="T32" fmla="*/ 359 w 628"/>
                <a:gd name="T33" fmla="*/ 154 h 600"/>
                <a:gd name="T34" fmla="*/ 250 w 628"/>
                <a:gd name="T35" fmla="*/ 270 h 600"/>
                <a:gd name="T36" fmla="*/ 314 w 628"/>
                <a:gd name="T37" fmla="*/ 396 h 600"/>
                <a:gd name="T38" fmla="*/ 282 w 628"/>
                <a:gd name="T39" fmla="*/ 400 h 600"/>
                <a:gd name="T40" fmla="*/ 267 w 628"/>
                <a:gd name="T41" fmla="*/ 382 h 600"/>
                <a:gd name="T42" fmla="*/ 257 w 628"/>
                <a:gd name="T43" fmla="*/ 374 h 600"/>
                <a:gd name="T44" fmla="*/ 214 w 628"/>
                <a:gd name="T45" fmla="*/ 356 h 600"/>
                <a:gd name="T46" fmla="*/ 195 w 628"/>
                <a:gd name="T47" fmla="*/ 354 h 600"/>
                <a:gd name="T48" fmla="*/ 0 w 628"/>
                <a:gd name="T49" fmla="*/ 600 h 600"/>
                <a:gd name="T50" fmla="*/ 83 w 628"/>
                <a:gd name="T51" fmla="*/ 454 h 600"/>
                <a:gd name="T52" fmla="*/ 216 w 628"/>
                <a:gd name="T53" fmla="*/ 454 h 600"/>
                <a:gd name="T54" fmla="*/ 301 w 628"/>
                <a:gd name="T55" fmla="*/ 600 h 600"/>
                <a:gd name="T56" fmla="*/ 282 w 628"/>
                <a:gd name="T57" fmla="*/ 400 h 600"/>
                <a:gd name="T58" fmla="*/ 433 w 628"/>
                <a:gd name="T59" fmla="*/ 354 h 600"/>
                <a:gd name="T60" fmla="*/ 413 w 628"/>
                <a:gd name="T61" fmla="*/ 356 h 600"/>
                <a:gd name="T62" fmla="*/ 361 w 628"/>
                <a:gd name="T63" fmla="*/ 382 h 600"/>
                <a:gd name="T64" fmla="*/ 353 w 628"/>
                <a:gd name="T65" fmla="*/ 391 h 600"/>
                <a:gd name="T66" fmla="*/ 389 w 628"/>
                <a:gd name="T67" fmla="*/ 600 h 600"/>
                <a:gd name="T68" fmla="*/ 410 w 628"/>
                <a:gd name="T69" fmla="*/ 600 h 600"/>
                <a:gd name="T70" fmla="*/ 564 w 628"/>
                <a:gd name="T71" fmla="*/ 454 h 600"/>
                <a:gd name="T72" fmla="*/ 628 w 628"/>
                <a:gd name="T73" fmla="*/ 460 h 600"/>
                <a:gd name="T74" fmla="*/ 151 w 628"/>
                <a:gd name="T75" fmla="*/ 340 h 600"/>
                <a:gd name="T76" fmla="*/ 186 w 628"/>
                <a:gd name="T77" fmla="*/ 330 h 600"/>
                <a:gd name="T78" fmla="*/ 196 w 628"/>
                <a:gd name="T79" fmla="*/ 323 h 600"/>
                <a:gd name="T80" fmla="*/ 216 w 628"/>
                <a:gd name="T81" fmla="*/ 295 h 600"/>
                <a:gd name="T82" fmla="*/ 219 w 628"/>
                <a:gd name="T83" fmla="*/ 281 h 600"/>
                <a:gd name="T84" fmla="*/ 219 w 628"/>
                <a:gd name="T85" fmla="*/ 258 h 600"/>
                <a:gd name="T86" fmla="*/ 214 w 628"/>
                <a:gd name="T87" fmla="*/ 241 h 600"/>
                <a:gd name="T88" fmla="*/ 208 w 628"/>
                <a:gd name="T89" fmla="*/ 231 h 600"/>
                <a:gd name="T90" fmla="*/ 195 w 628"/>
                <a:gd name="T91" fmla="*/ 217 h 600"/>
                <a:gd name="T92" fmla="*/ 186 w 628"/>
                <a:gd name="T93" fmla="*/ 210 h 600"/>
                <a:gd name="T94" fmla="*/ 151 w 628"/>
                <a:gd name="T95" fmla="*/ 200 h 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28" h="600">
                  <a:moveTo>
                    <a:pt x="425" y="224"/>
                  </a:moveTo>
                  <a:cubicBezTo>
                    <a:pt x="423" y="226"/>
                    <a:pt x="421" y="229"/>
                    <a:pt x="420" y="231"/>
                  </a:cubicBezTo>
                  <a:cubicBezTo>
                    <a:pt x="419" y="231"/>
                    <a:pt x="419" y="232"/>
                    <a:pt x="419" y="232"/>
                  </a:cubicBezTo>
                  <a:cubicBezTo>
                    <a:pt x="418" y="234"/>
                    <a:pt x="416" y="236"/>
                    <a:pt x="415" y="239"/>
                  </a:cubicBezTo>
                  <a:cubicBezTo>
                    <a:pt x="415" y="240"/>
                    <a:pt x="414" y="240"/>
                    <a:pt x="414" y="241"/>
                  </a:cubicBezTo>
                  <a:cubicBezTo>
                    <a:pt x="413" y="244"/>
                    <a:pt x="412" y="246"/>
                    <a:pt x="411" y="249"/>
                  </a:cubicBezTo>
                  <a:cubicBezTo>
                    <a:pt x="411" y="249"/>
                    <a:pt x="411" y="250"/>
                    <a:pt x="411" y="250"/>
                  </a:cubicBezTo>
                  <a:cubicBezTo>
                    <a:pt x="410" y="253"/>
                    <a:pt x="409" y="255"/>
                    <a:pt x="409" y="258"/>
                  </a:cubicBezTo>
                  <a:cubicBezTo>
                    <a:pt x="409" y="259"/>
                    <a:pt x="409" y="260"/>
                    <a:pt x="408" y="261"/>
                  </a:cubicBezTo>
                  <a:cubicBezTo>
                    <a:pt x="408" y="264"/>
                    <a:pt x="408" y="267"/>
                    <a:pt x="408" y="270"/>
                  </a:cubicBezTo>
                  <a:cubicBezTo>
                    <a:pt x="408" y="274"/>
                    <a:pt x="408" y="278"/>
                    <a:pt x="409" y="281"/>
                  </a:cubicBezTo>
                  <a:cubicBezTo>
                    <a:pt x="409" y="282"/>
                    <a:pt x="409" y="283"/>
                    <a:pt x="409" y="283"/>
                  </a:cubicBezTo>
                  <a:cubicBezTo>
                    <a:pt x="410" y="287"/>
                    <a:pt x="411" y="290"/>
                    <a:pt x="412" y="293"/>
                  </a:cubicBezTo>
                  <a:cubicBezTo>
                    <a:pt x="412" y="294"/>
                    <a:pt x="412" y="294"/>
                    <a:pt x="412" y="295"/>
                  </a:cubicBezTo>
                  <a:cubicBezTo>
                    <a:pt x="414" y="298"/>
                    <a:pt x="415" y="301"/>
                    <a:pt x="417" y="304"/>
                  </a:cubicBezTo>
                  <a:cubicBezTo>
                    <a:pt x="417" y="305"/>
                    <a:pt x="417" y="305"/>
                    <a:pt x="418" y="306"/>
                  </a:cubicBezTo>
                  <a:cubicBezTo>
                    <a:pt x="420" y="309"/>
                    <a:pt x="422" y="312"/>
                    <a:pt x="424" y="315"/>
                  </a:cubicBezTo>
                  <a:cubicBezTo>
                    <a:pt x="424" y="315"/>
                    <a:pt x="424" y="315"/>
                    <a:pt x="424" y="315"/>
                  </a:cubicBezTo>
                  <a:cubicBezTo>
                    <a:pt x="427" y="318"/>
                    <a:pt x="429" y="320"/>
                    <a:pt x="432" y="323"/>
                  </a:cubicBezTo>
                  <a:cubicBezTo>
                    <a:pt x="432" y="323"/>
                    <a:pt x="432" y="323"/>
                    <a:pt x="432" y="323"/>
                  </a:cubicBezTo>
                  <a:cubicBezTo>
                    <a:pt x="435" y="326"/>
                    <a:pt x="438" y="328"/>
                    <a:pt x="441" y="330"/>
                  </a:cubicBezTo>
                  <a:cubicBezTo>
                    <a:pt x="442" y="330"/>
                    <a:pt x="442" y="330"/>
                    <a:pt x="442" y="330"/>
                  </a:cubicBezTo>
                  <a:cubicBezTo>
                    <a:pt x="446" y="332"/>
                    <a:pt x="449" y="334"/>
                    <a:pt x="452" y="335"/>
                  </a:cubicBezTo>
                  <a:cubicBezTo>
                    <a:pt x="453" y="335"/>
                    <a:pt x="453" y="335"/>
                    <a:pt x="453" y="335"/>
                  </a:cubicBezTo>
                  <a:cubicBezTo>
                    <a:pt x="461" y="338"/>
                    <a:pt x="469" y="340"/>
                    <a:pt x="478" y="340"/>
                  </a:cubicBezTo>
                  <a:cubicBezTo>
                    <a:pt x="516" y="340"/>
                    <a:pt x="547" y="309"/>
                    <a:pt x="547" y="270"/>
                  </a:cubicBezTo>
                  <a:cubicBezTo>
                    <a:pt x="547" y="231"/>
                    <a:pt x="516" y="200"/>
                    <a:pt x="478" y="200"/>
                  </a:cubicBezTo>
                  <a:cubicBezTo>
                    <a:pt x="468" y="200"/>
                    <a:pt x="458" y="202"/>
                    <a:pt x="450" y="206"/>
                  </a:cubicBezTo>
                  <a:cubicBezTo>
                    <a:pt x="450" y="206"/>
                    <a:pt x="450" y="206"/>
                    <a:pt x="450" y="206"/>
                  </a:cubicBezTo>
                  <a:cubicBezTo>
                    <a:pt x="449" y="206"/>
                    <a:pt x="449" y="206"/>
                    <a:pt x="449" y="206"/>
                  </a:cubicBezTo>
                  <a:cubicBezTo>
                    <a:pt x="446" y="208"/>
                    <a:pt x="444" y="209"/>
                    <a:pt x="442" y="210"/>
                  </a:cubicBezTo>
                  <a:cubicBezTo>
                    <a:pt x="441" y="210"/>
                    <a:pt x="441" y="211"/>
                    <a:pt x="440" y="211"/>
                  </a:cubicBezTo>
                  <a:cubicBezTo>
                    <a:pt x="438" y="213"/>
                    <a:pt x="435" y="215"/>
                    <a:pt x="433" y="216"/>
                  </a:cubicBezTo>
                  <a:cubicBezTo>
                    <a:pt x="433" y="217"/>
                    <a:pt x="432" y="217"/>
                    <a:pt x="432" y="217"/>
                  </a:cubicBezTo>
                  <a:cubicBezTo>
                    <a:pt x="430" y="219"/>
                    <a:pt x="428" y="221"/>
                    <a:pt x="426" y="223"/>
                  </a:cubicBezTo>
                  <a:cubicBezTo>
                    <a:pt x="426" y="223"/>
                    <a:pt x="425" y="224"/>
                    <a:pt x="425" y="224"/>
                  </a:cubicBezTo>
                  <a:close/>
                  <a:moveTo>
                    <a:pt x="314" y="140"/>
                  </a:moveTo>
                  <a:lnTo>
                    <a:pt x="314" y="140"/>
                  </a:lnTo>
                  <a:cubicBezTo>
                    <a:pt x="353" y="140"/>
                    <a:pt x="384" y="108"/>
                    <a:pt x="384" y="70"/>
                  </a:cubicBezTo>
                  <a:cubicBezTo>
                    <a:pt x="384" y="31"/>
                    <a:pt x="353" y="0"/>
                    <a:pt x="314" y="0"/>
                  </a:cubicBezTo>
                  <a:cubicBezTo>
                    <a:pt x="275" y="0"/>
                    <a:pt x="244" y="31"/>
                    <a:pt x="244" y="70"/>
                  </a:cubicBezTo>
                  <a:cubicBezTo>
                    <a:pt x="244" y="108"/>
                    <a:pt x="275" y="140"/>
                    <a:pt x="314" y="140"/>
                  </a:cubicBezTo>
                  <a:close/>
                  <a:moveTo>
                    <a:pt x="379" y="336"/>
                  </a:moveTo>
                  <a:lnTo>
                    <a:pt x="379" y="336"/>
                  </a:lnTo>
                  <a:lnTo>
                    <a:pt x="379" y="283"/>
                  </a:lnTo>
                  <a:cubicBezTo>
                    <a:pt x="379" y="279"/>
                    <a:pt x="378" y="274"/>
                    <a:pt x="378" y="270"/>
                  </a:cubicBezTo>
                  <a:cubicBezTo>
                    <a:pt x="378" y="266"/>
                    <a:pt x="379" y="262"/>
                    <a:pt x="379" y="257"/>
                  </a:cubicBezTo>
                  <a:lnTo>
                    <a:pt x="379" y="254"/>
                  </a:lnTo>
                  <a:lnTo>
                    <a:pt x="380" y="254"/>
                  </a:lnTo>
                  <a:cubicBezTo>
                    <a:pt x="385" y="223"/>
                    <a:pt x="404" y="197"/>
                    <a:pt x="431" y="183"/>
                  </a:cubicBezTo>
                  <a:cubicBezTo>
                    <a:pt x="412" y="165"/>
                    <a:pt x="387" y="154"/>
                    <a:pt x="359" y="154"/>
                  </a:cubicBezTo>
                  <a:lnTo>
                    <a:pt x="269" y="154"/>
                  </a:lnTo>
                  <a:cubicBezTo>
                    <a:pt x="241" y="154"/>
                    <a:pt x="216" y="165"/>
                    <a:pt x="197" y="183"/>
                  </a:cubicBezTo>
                  <a:cubicBezTo>
                    <a:pt x="228" y="199"/>
                    <a:pt x="250" y="232"/>
                    <a:pt x="250" y="270"/>
                  </a:cubicBezTo>
                  <a:cubicBezTo>
                    <a:pt x="250" y="278"/>
                    <a:pt x="249" y="285"/>
                    <a:pt x="247" y="293"/>
                  </a:cubicBezTo>
                  <a:lnTo>
                    <a:pt x="247" y="335"/>
                  </a:lnTo>
                  <a:cubicBezTo>
                    <a:pt x="276" y="347"/>
                    <a:pt x="299" y="369"/>
                    <a:pt x="314" y="396"/>
                  </a:cubicBezTo>
                  <a:cubicBezTo>
                    <a:pt x="328" y="369"/>
                    <a:pt x="352" y="348"/>
                    <a:pt x="379" y="336"/>
                  </a:cubicBezTo>
                  <a:close/>
                  <a:moveTo>
                    <a:pt x="282" y="400"/>
                  </a:moveTo>
                  <a:lnTo>
                    <a:pt x="282" y="400"/>
                  </a:lnTo>
                  <a:cubicBezTo>
                    <a:pt x="280" y="397"/>
                    <a:pt x="278" y="394"/>
                    <a:pt x="275" y="391"/>
                  </a:cubicBezTo>
                  <a:cubicBezTo>
                    <a:pt x="275" y="390"/>
                    <a:pt x="274" y="390"/>
                    <a:pt x="274" y="390"/>
                  </a:cubicBezTo>
                  <a:cubicBezTo>
                    <a:pt x="272" y="387"/>
                    <a:pt x="270" y="385"/>
                    <a:pt x="267" y="382"/>
                  </a:cubicBezTo>
                  <a:cubicBezTo>
                    <a:pt x="267" y="382"/>
                    <a:pt x="266" y="382"/>
                    <a:pt x="266" y="381"/>
                  </a:cubicBezTo>
                  <a:cubicBezTo>
                    <a:pt x="263" y="379"/>
                    <a:pt x="261" y="377"/>
                    <a:pt x="258" y="375"/>
                  </a:cubicBezTo>
                  <a:cubicBezTo>
                    <a:pt x="257" y="374"/>
                    <a:pt x="257" y="374"/>
                    <a:pt x="257" y="374"/>
                  </a:cubicBezTo>
                  <a:cubicBezTo>
                    <a:pt x="247" y="367"/>
                    <a:pt x="237" y="362"/>
                    <a:pt x="225" y="359"/>
                  </a:cubicBezTo>
                  <a:cubicBezTo>
                    <a:pt x="223" y="358"/>
                    <a:pt x="220" y="357"/>
                    <a:pt x="218" y="357"/>
                  </a:cubicBezTo>
                  <a:cubicBezTo>
                    <a:pt x="217" y="356"/>
                    <a:pt x="215" y="356"/>
                    <a:pt x="214" y="356"/>
                  </a:cubicBezTo>
                  <a:cubicBezTo>
                    <a:pt x="212" y="356"/>
                    <a:pt x="210" y="355"/>
                    <a:pt x="208" y="355"/>
                  </a:cubicBezTo>
                  <a:cubicBezTo>
                    <a:pt x="207" y="355"/>
                    <a:pt x="206" y="355"/>
                    <a:pt x="205" y="355"/>
                  </a:cubicBezTo>
                  <a:cubicBezTo>
                    <a:pt x="202" y="354"/>
                    <a:pt x="199" y="354"/>
                    <a:pt x="195" y="354"/>
                  </a:cubicBezTo>
                  <a:lnTo>
                    <a:pt x="105" y="354"/>
                  </a:lnTo>
                  <a:cubicBezTo>
                    <a:pt x="47" y="354"/>
                    <a:pt x="0" y="401"/>
                    <a:pt x="0" y="460"/>
                  </a:cubicBezTo>
                  <a:lnTo>
                    <a:pt x="0" y="600"/>
                  </a:lnTo>
                  <a:lnTo>
                    <a:pt x="62" y="600"/>
                  </a:lnTo>
                  <a:lnTo>
                    <a:pt x="62" y="454"/>
                  </a:lnTo>
                  <a:lnTo>
                    <a:pt x="83" y="454"/>
                  </a:lnTo>
                  <a:lnTo>
                    <a:pt x="83" y="600"/>
                  </a:lnTo>
                  <a:lnTo>
                    <a:pt x="216" y="600"/>
                  </a:lnTo>
                  <a:lnTo>
                    <a:pt x="216" y="454"/>
                  </a:lnTo>
                  <a:lnTo>
                    <a:pt x="237" y="454"/>
                  </a:lnTo>
                  <a:lnTo>
                    <a:pt x="237" y="600"/>
                  </a:lnTo>
                  <a:lnTo>
                    <a:pt x="301" y="600"/>
                  </a:lnTo>
                  <a:lnTo>
                    <a:pt x="301" y="460"/>
                  </a:lnTo>
                  <a:cubicBezTo>
                    <a:pt x="301" y="437"/>
                    <a:pt x="294" y="417"/>
                    <a:pt x="282" y="400"/>
                  </a:cubicBezTo>
                  <a:cubicBezTo>
                    <a:pt x="282" y="400"/>
                    <a:pt x="282" y="400"/>
                    <a:pt x="282" y="400"/>
                  </a:cubicBezTo>
                  <a:close/>
                  <a:moveTo>
                    <a:pt x="523" y="354"/>
                  </a:moveTo>
                  <a:lnTo>
                    <a:pt x="523" y="354"/>
                  </a:lnTo>
                  <a:lnTo>
                    <a:pt x="433" y="354"/>
                  </a:lnTo>
                  <a:cubicBezTo>
                    <a:pt x="429" y="354"/>
                    <a:pt x="426" y="354"/>
                    <a:pt x="423" y="355"/>
                  </a:cubicBezTo>
                  <a:cubicBezTo>
                    <a:pt x="422" y="355"/>
                    <a:pt x="421" y="355"/>
                    <a:pt x="420" y="355"/>
                  </a:cubicBezTo>
                  <a:cubicBezTo>
                    <a:pt x="418" y="355"/>
                    <a:pt x="415" y="356"/>
                    <a:pt x="413" y="356"/>
                  </a:cubicBezTo>
                  <a:cubicBezTo>
                    <a:pt x="412" y="356"/>
                    <a:pt x="411" y="356"/>
                    <a:pt x="410" y="357"/>
                  </a:cubicBezTo>
                  <a:cubicBezTo>
                    <a:pt x="408" y="357"/>
                    <a:pt x="405" y="358"/>
                    <a:pt x="403" y="358"/>
                  </a:cubicBezTo>
                  <a:cubicBezTo>
                    <a:pt x="387" y="363"/>
                    <a:pt x="373" y="371"/>
                    <a:pt x="361" y="382"/>
                  </a:cubicBezTo>
                  <a:cubicBezTo>
                    <a:pt x="361" y="382"/>
                    <a:pt x="361" y="382"/>
                    <a:pt x="361" y="383"/>
                  </a:cubicBezTo>
                  <a:cubicBezTo>
                    <a:pt x="358" y="385"/>
                    <a:pt x="356" y="388"/>
                    <a:pt x="353" y="390"/>
                  </a:cubicBezTo>
                  <a:cubicBezTo>
                    <a:pt x="353" y="390"/>
                    <a:pt x="353" y="391"/>
                    <a:pt x="353" y="391"/>
                  </a:cubicBezTo>
                  <a:cubicBezTo>
                    <a:pt x="337" y="409"/>
                    <a:pt x="327" y="433"/>
                    <a:pt x="327" y="460"/>
                  </a:cubicBezTo>
                  <a:lnTo>
                    <a:pt x="327" y="600"/>
                  </a:lnTo>
                  <a:lnTo>
                    <a:pt x="389" y="600"/>
                  </a:lnTo>
                  <a:lnTo>
                    <a:pt x="389" y="454"/>
                  </a:lnTo>
                  <a:lnTo>
                    <a:pt x="410" y="454"/>
                  </a:lnTo>
                  <a:lnTo>
                    <a:pt x="410" y="600"/>
                  </a:lnTo>
                  <a:lnTo>
                    <a:pt x="543" y="600"/>
                  </a:lnTo>
                  <a:lnTo>
                    <a:pt x="543" y="454"/>
                  </a:lnTo>
                  <a:lnTo>
                    <a:pt x="564" y="454"/>
                  </a:lnTo>
                  <a:lnTo>
                    <a:pt x="564" y="600"/>
                  </a:lnTo>
                  <a:lnTo>
                    <a:pt x="628" y="600"/>
                  </a:lnTo>
                  <a:lnTo>
                    <a:pt x="628" y="460"/>
                  </a:lnTo>
                  <a:cubicBezTo>
                    <a:pt x="628" y="401"/>
                    <a:pt x="581" y="354"/>
                    <a:pt x="523" y="354"/>
                  </a:cubicBezTo>
                  <a:close/>
                  <a:moveTo>
                    <a:pt x="151" y="340"/>
                  </a:moveTo>
                  <a:lnTo>
                    <a:pt x="151" y="340"/>
                  </a:lnTo>
                  <a:cubicBezTo>
                    <a:pt x="159" y="340"/>
                    <a:pt x="167" y="338"/>
                    <a:pt x="175" y="335"/>
                  </a:cubicBezTo>
                  <a:cubicBezTo>
                    <a:pt x="175" y="335"/>
                    <a:pt x="175" y="335"/>
                    <a:pt x="176" y="335"/>
                  </a:cubicBezTo>
                  <a:cubicBezTo>
                    <a:pt x="179" y="334"/>
                    <a:pt x="183" y="332"/>
                    <a:pt x="186" y="330"/>
                  </a:cubicBezTo>
                  <a:cubicBezTo>
                    <a:pt x="186" y="330"/>
                    <a:pt x="186" y="330"/>
                    <a:pt x="186" y="330"/>
                  </a:cubicBezTo>
                  <a:cubicBezTo>
                    <a:pt x="190" y="328"/>
                    <a:pt x="193" y="326"/>
                    <a:pt x="196" y="323"/>
                  </a:cubicBezTo>
                  <a:cubicBezTo>
                    <a:pt x="196" y="323"/>
                    <a:pt x="196" y="323"/>
                    <a:pt x="196" y="323"/>
                  </a:cubicBezTo>
                  <a:cubicBezTo>
                    <a:pt x="202" y="318"/>
                    <a:pt x="206" y="312"/>
                    <a:pt x="210" y="306"/>
                  </a:cubicBezTo>
                  <a:cubicBezTo>
                    <a:pt x="211" y="305"/>
                    <a:pt x="211" y="305"/>
                    <a:pt x="211" y="304"/>
                  </a:cubicBezTo>
                  <a:cubicBezTo>
                    <a:pt x="213" y="301"/>
                    <a:pt x="214" y="298"/>
                    <a:pt x="216" y="295"/>
                  </a:cubicBezTo>
                  <a:cubicBezTo>
                    <a:pt x="216" y="294"/>
                    <a:pt x="216" y="294"/>
                    <a:pt x="216" y="293"/>
                  </a:cubicBezTo>
                  <a:cubicBezTo>
                    <a:pt x="217" y="290"/>
                    <a:pt x="218" y="287"/>
                    <a:pt x="219" y="283"/>
                  </a:cubicBezTo>
                  <a:cubicBezTo>
                    <a:pt x="219" y="282"/>
                    <a:pt x="219" y="282"/>
                    <a:pt x="219" y="281"/>
                  </a:cubicBezTo>
                  <a:cubicBezTo>
                    <a:pt x="220" y="278"/>
                    <a:pt x="220" y="274"/>
                    <a:pt x="220" y="270"/>
                  </a:cubicBezTo>
                  <a:cubicBezTo>
                    <a:pt x="220" y="267"/>
                    <a:pt x="220" y="264"/>
                    <a:pt x="220" y="261"/>
                  </a:cubicBezTo>
                  <a:cubicBezTo>
                    <a:pt x="219" y="260"/>
                    <a:pt x="219" y="259"/>
                    <a:pt x="219" y="258"/>
                  </a:cubicBezTo>
                  <a:cubicBezTo>
                    <a:pt x="219" y="255"/>
                    <a:pt x="218" y="252"/>
                    <a:pt x="217" y="250"/>
                  </a:cubicBezTo>
                  <a:cubicBezTo>
                    <a:pt x="217" y="249"/>
                    <a:pt x="217" y="249"/>
                    <a:pt x="217" y="249"/>
                  </a:cubicBezTo>
                  <a:cubicBezTo>
                    <a:pt x="216" y="246"/>
                    <a:pt x="215" y="244"/>
                    <a:pt x="214" y="241"/>
                  </a:cubicBezTo>
                  <a:cubicBezTo>
                    <a:pt x="214" y="240"/>
                    <a:pt x="213" y="240"/>
                    <a:pt x="213" y="239"/>
                  </a:cubicBezTo>
                  <a:cubicBezTo>
                    <a:pt x="212" y="236"/>
                    <a:pt x="210" y="234"/>
                    <a:pt x="209" y="231"/>
                  </a:cubicBezTo>
                  <a:lnTo>
                    <a:pt x="208" y="231"/>
                  </a:lnTo>
                  <a:cubicBezTo>
                    <a:pt x="207" y="229"/>
                    <a:pt x="205" y="226"/>
                    <a:pt x="203" y="224"/>
                  </a:cubicBezTo>
                  <a:cubicBezTo>
                    <a:pt x="203" y="224"/>
                    <a:pt x="202" y="223"/>
                    <a:pt x="202" y="223"/>
                  </a:cubicBezTo>
                  <a:cubicBezTo>
                    <a:pt x="200" y="221"/>
                    <a:pt x="198" y="219"/>
                    <a:pt x="195" y="217"/>
                  </a:cubicBezTo>
                  <a:cubicBezTo>
                    <a:pt x="195" y="217"/>
                    <a:pt x="195" y="217"/>
                    <a:pt x="195" y="216"/>
                  </a:cubicBezTo>
                  <a:cubicBezTo>
                    <a:pt x="193" y="215"/>
                    <a:pt x="190" y="213"/>
                    <a:pt x="188" y="211"/>
                  </a:cubicBezTo>
                  <a:cubicBezTo>
                    <a:pt x="187" y="211"/>
                    <a:pt x="187" y="210"/>
                    <a:pt x="186" y="210"/>
                  </a:cubicBezTo>
                  <a:cubicBezTo>
                    <a:pt x="184" y="209"/>
                    <a:pt x="181" y="207"/>
                    <a:pt x="179" y="206"/>
                  </a:cubicBezTo>
                  <a:cubicBezTo>
                    <a:pt x="179" y="206"/>
                    <a:pt x="178" y="206"/>
                    <a:pt x="178" y="206"/>
                  </a:cubicBezTo>
                  <a:cubicBezTo>
                    <a:pt x="170" y="202"/>
                    <a:pt x="160" y="200"/>
                    <a:pt x="151" y="200"/>
                  </a:cubicBezTo>
                  <a:cubicBezTo>
                    <a:pt x="112" y="200"/>
                    <a:pt x="81" y="231"/>
                    <a:pt x="81" y="270"/>
                  </a:cubicBezTo>
                  <a:cubicBezTo>
                    <a:pt x="81" y="309"/>
                    <a:pt x="112" y="340"/>
                    <a:pt x="151" y="340"/>
                  </a:cubicBezTo>
                  <a:close/>
                </a:path>
              </a:pathLst>
            </a:custGeom>
            <a:solidFill>
              <a:srgbClr val="365B7C"/>
            </a:solidFill>
            <a:ln>
              <a:noFill/>
            </a:ln>
          </p:spPr>
          <p:txBody>
            <a:bodyPr vert="horz" wrap="square" lIns="91440" tIns="45720" rIns="91440" bIns="45720" numCol="1" anchor="t" anchorCtr="0" compatLnSpc="1"/>
            <a:lstStyle/>
            <a:p>
              <a:endParaRPr lang="zh-CN" altLang="en-US">
                <a:solidFill>
                  <a:schemeClr val="accent2"/>
                </a:solidFill>
              </a:endParaRPr>
            </a:p>
          </p:txBody>
        </p:sp>
      </p:grpSp>
      <p:sp>
        <p:nvSpPr>
          <p:cNvPr id="23" name="矩形 22"/>
          <p:cNvSpPr/>
          <p:nvPr/>
        </p:nvSpPr>
        <p:spPr>
          <a:xfrm>
            <a:off x="2075010" y="743244"/>
            <a:ext cx="2087446" cy="470748"/>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800" b="1" dirty="0">
                <a:latin typeface="楷体" panose="02010609060101010101" pitchFamily="49" charset="-122"/>
                <a:ea typeface="楷体" panose="02010609060101010101" pitchFamily="49" charset="-122"/>
                <a:cs typeface="+mn-ea"/>
                <a:sym typeface="+mn-lt"/>
              </a:rPr>
              <a:t>案例导学</a:t>
            </a:r>
          </a:p>
        </p:txBody>
      </p:sp>
    </p:spTree>
    <p:extLst>
      <p:ext uri="{BB962C8B-B14F-4D97-AF65-F5344CB8AC3E}">
        <p14:creationId xmlns:p14="http://schemas.microsoft.com/office/powerpoint/2010/main" val="214427121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5" presetClass="entr" presetSubtype="0" fill="hold" nodeType="withEffect">
                                  <p:stCondLst>
                                    <p:cond delay="250"/>
                                  </p:stCondLst>
                                  <p:childTnLst>
                                    <p:set>
                                      <p:cBhvr>
                                        <p:cTn id="6" dur="1" fill="hold">
                                          <p:stCondLst>
                                            <p:cond delay="0"/>
                                          </p:stCondLst>
                                        </p:cTn>
                                        <p:tgtEl>
                                          <p:spTgt spid="17"/>
                                        </p:tgtEl>
                                        <p:attrNameLst>
                                          <p:attrName>style.visibility</p:attrName>
                                        </p:attrNameLst>
                                      </p:cBhvr>
                                      <p:to>
                                        <p:strVal val="visible"/>
                                      </p:to>
                                    </p:set>
                                    <p:anim calcmode="lin" valueType="num">
                                      <p:cBhvr>
                                        <p:cTn id="7" dur="500" decel="50000" fill="hold">
                                          <p:stCondLst>
                                            <p:cond delay="0"/>
                                          </p:stCondLst>
                                        </p:cTn>
                                        <p:tgtEl>
                                          <p:spTgt spid="17"/>
                                        </p:tgtEl>
                                        <p:attrNameLst>
                                          <p:attrName>style.rotation</p:attrName>
                                        </p:attrNameLst>
                                      </p:cBhvr>
                                      <p:tavLst>
                                        <p:tav tm="0">
                                          <p:val>
                                            <p:fltVal val="-90"/>
                                          </p:val>
                                        </p:tav>
                                        <p:tav tm="100000">
                                          <p:val>
                                            <p:fltVal val="0"/>
                                          </p:val>
                                        </p:tav>
                                      </p:tavLst>
                                    </p:anim>
                                    <p:anim calcmode="lin" valueType="num">
                                      <p:cBhvr>
                                        <p:cTn id="8" dur="500" decel="50000" fill="hold">
                                          <p:stCondLst>
                                            <p:cond delay="0"/>
                                          </p:stCondLst>
                                        </p:cTn>
                                        <p:tgtEl>
                                          <p:spTgt spid="17"/>
                                        </p:tgtEl>
                                        <p:attrNameLst>
                                          <p:attrName>ppt_w</p:attrName>
                                        </p:attrNameLst>
                                      </p:cBhvr>
                                      <p:tavLst>
                                        <p:tav tm="0">
                                          <p:val>
                                            <p:strVal val="#ppt_w"/>
                                          </p:val>
                                        </p:tav>
                                        <p:tav tm="100000">
                                          <p:val>
                                            <p:strVal val="#ppt_w*.05"/>
                                          </p:val>
                                        </p:tav>
                                      </p:tavLst>
                                    </p:anim>
                                    <p:anim calcmode="lin" valueType="num">
                                      <p:cBhvr>
                                        <p:cTn id="9" dur="500" accel="50000" fill="hold">
                                          <p:stCondLst>
                                            <p:cond delay="500"/>
                                          </p:stCondLst>
                                        </p:cTn>
                                        <p:tgtEl>
                                          <p:spTgt spid="17"/>
                                        </p:tgtEl>
                                        <p:attrNameLst>
                                          <p:attrName>ppt_w</p:attrName>
                                        </p:attrNameLst>
                                      </p:cBhvr>
                                      <p:tavLst>
                                        <p:tav tm="0">
                                          <p:val>
                                            <p:strVal val="#ppt_w*.05"/>
                                          </p:val>
                                        </p:tav>
                                        <p:tav tm="100000">
                                          <p:val>
                                            <p:strVal val="#ppt_w"/>
                                          </p:val>
                                        </p:tav>
                                      </p:tavLst>
                                    </p:anim>
                                    <p:anim calcmode="lin" valueType="num">
                                      <p:cBhvr>
                                        <p:cTn id="10" dur="1000" fill="hold"/>
                                        <p:tgtEl>
                                          <p:spTgt spid="17"/>
                                        </p:tgtEl>
                                        <p:attrNameLst>
                                          <p:attrName>ppt_h</p:attrName>
                                        </p:attrNameLst>
                                      </p:cBhvr>
                                      <p:tavLst>
                                        <p:tav tm="0">
                                          <p:val>
                                            <p:strVal val="#ppt_h"/>
                                          </p:val>
                                        </p:tav>
                                        <p:tav tm="100000">
                                          <p:val>
                                            <p:strVal val="#ppt_h"/>
                                          </p:val>
                                        </p:tav>
                                      </p:tavLst>
                                    </p:anim>
                                    <p:anim calcmode="lin" valueType="num">
                                      <p:cBhvr>
                                        <p:cTn id="11" dur="500" decel="50000" fill="hold">
                                          <p:stCondLst>
                                            <p:cond delay="0"/>
                                          </p:stCondLst>
                                        </p:cTn>
                                        <p:tgtEl>
                                          <p:spTgt spid="17"/>
                                        </p:tgtEl>
                                        <p:attrNameLst>
                                          <p:attrName>ppt_x</p:attrName>
                                        </p:attrNameLst>
                                      </p:cBhvr>
                                      <p:tavLst>
                                        <p:tav tm="0">
                                          <p:val>
                                            <p:strVal val="#ppt_x+.4"/>
                                          </p:val>
                                        </p:tav>
                                        <p:tav tm="100000">
                                          <p:val>
                                            <p:strVal val="#ppt_x"/>
                                          </p:val>
                                        </p:tav>
                                      </p:tavLst>
                                    </p:anim>
                                    <p:anim calcmode="lin" valueType="num">
                                      <p:cBhvr>
                                        <p:cTn id="12" dur="500" decel="50000" fill="hold">
                                          <p:stCondLst>
                                            <p:cond delay="0"/>
                                          </p:stCondLst>
                                        </p:cTn>
                                        <p:tgtEl>
                                          <p:spTgt spid="17"/>
                                        </p:tgtEl>
                                        <p:attrNameLst>
                                          <p:attrName>ppt_y</p:attrName>
                                        </p:attrNameLst>
                                      </p:cBhvr>
                                      <p:tavLst>
                                        <p:tav tm="0">
                                          <p:val>
                                            <p:strVal val="#ppt_y-.2"/>
                                          </p:val>
                                        </p:tav>
                                        <p:tav tm="100000">
                                          <p:val>
                                            <p:strVal val="#ppt_y+.1"/>
                                          </p:val>
                                        </p:tav>
                                      </p:tavLst>
                                    </p:anim>
                                    <p:anim calcmode="lin" valueType="num">
                                      <p:cBhvr>
                                        <p:cTn id="13" dur="500" accel="50000" fill="hold">
                                          <p:stCondLst>
                                            <p:cond delay="500"/>
                                          </p:stCondLst>
                                        </p:cTn>
                                        <p:tgtEl>
                                          <p:spTgt spid="17"/>
                                        </p:tgtEl>
                                        <p:attrNameLst>
                                          <p:attrName>ppt_y</p:attrName>
                                        </p:attrNameLst>
                                      </p:cBhvr>
                                      <p:tavLst>
                                        <p:tav tm="0">
                                          <p:val>
                                            <p:strVal val="#ppt_y+.1"/>
                                          </p:val>
                                        </p:tav>
                                        <p:tav tm="100000">
                                          <p:val>
                                            <p:strVal val="#ppt_y"/>
                                          </p:val>
                                        </p:tav>
                                      </p:tavLst>
                                    </p:anim>
                                    <p:animEffect transition="in" filter="fade">
                                      <p:cBhvr>
                                        <p:cTn id="14" dur="1000" decel="50000">
                                          <p:stCondLst>
                                            <p:cond delay="0"/>
                                          </p:stCondLst>
                                        </p:cTn>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文本框 2"/>
          <p:cNvSpPr txBox="1"/>
          <p:nvPr/>
        </p:nvSpPr>
        <p:spPr>
          <a:xfrm>
            <a:off x="600075" y="2245360"/>
            <a:ext cx="11381740" cy="3964305"/>
          </a:xfrm>
          <a:prstGeom prst="rect">
            <a:avLst/>
          </a:prstGeom>
          <a:noFill/>
        </p:spPr>
        <p:txBody>
          <a:bodyPr wrap="square" rtlCol="0" anchor="t">
            <a:spAutoFit/>
          </a:bodyPr>
          <a:lstStyle/>
          <a:p>
            <a:pPr marL="342900" lvl="0" indent="-342900" algn="just" eaLnBrk="1" hangingPunct="1">
              <a:lnSpc>
                <a:spcPct val="90000"/>
              </a:lnSpc>
              <a:buFont typeface="Wingdings" panose="05000000000000000000" charset="0"/>
              <a:buChar char="Ø"/>
            </a:pPr>
            <a:r>
              <a:rPr lang="zh-CN" altLang="en-US" sz="2400">
                <a:latin typeface="楷体" panose="02010609060101010101" pitchFamily="49" charset="-122"/>
                <a:ea typeface="楷体" panose="02010609060101010101" pitchFamily="49" charset="-122"/>
                <a:cs typeface="楷体" panose="02010609060101010101" pitchFamily="49" charset="-122"/>
                <a:sym typeface="+mn-ea"/>
              </a:rPr>
              <a:t> </a:t>
            </a:r>
            <a:r>
              <a:rPr lang="zh-CN" altLang="en-US" sz="2800">
                <a:latin typeface="楷体" panose="02010609060101010101" pitchFamily="49" charset="-122"/>
                <a:ea typeface="楷体" panose="02010609060101010101" pitchFamily="49" charset="-122"/>
                <a:cs typeface="楷体" panose="02010609060101010101" pitchFamily="49" charset="-122"/>
                <a:sym typeface="+mn-ea"/>
              </a:rPr>
              <a:t>所以</a:t>
            </a:r>
            <a:r>
              <a:rPr lang="en-US" altLang="zh-CN" sz="280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800">
                <a:latin typeface="楷体" panose="02010609060101010101" pitchFamily="49" charset="-122"/>
                <a:ea typeface="楷体" panose="02010609060101010101" pitchFamily="49" charset="-122"/>
                <a:cs typeface="楷体" panose="02010609060101010101" pitchFamily="49" charset="-122"/>
                <a:sym typeface="+mn-ea"/>
              </a:rPr>
              <a:t>松下公司的人大部分来自普通学校</a:t>
            </a:r>
            <a:r>
              <a:rPr lang="en-US" altLang="zh-CN" sz="280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800">
                <a:latin typeface="楷体" panose="02010609060101010101" pitchFamily="49" charset="-122"/>
                <a:ea typeface="楷体" panose="02010609060101010101" pitchFamily="49" charset="-122"/>
                <a:cs typeface="楷体" panose="02010609060101010101" pitchFamily="49" charset="-122"/>
                <a:sym typeface="+mn-ea"/>
              </a:rPr>
              <a:t>很少有来自高校的。直到</a:t>
            </a:r>
            <a:r>
              <a:rPr lang="en-US" altLang="zh-CN" sz="2800">
                <a:latin typeface="楷体" panose="02010609060101010101" pitchFamily="49" charset="-122"/>
                <a:ea typeface="楷体" panose="02010609060101010101" pitchFamily="49" charset="-122"/>
                <a:cs typeface="楷体" panose="02010609060101010101" pitchFamily="49" charset="-122"/>
                <a:sym typeface="+mn-ea"/>
              </a:rPr>
              <a:t>1927</a:t>
            </a:r>
            <a:r>
              <a:rPr lang="zh-CN" altLang="en-US" sz="2800">
                <a:latin typeface="楷体" panose="02010609060101010101" pitchFamily="49" charset="-122"/>
                <a:ea typeface="楷体" panose="02010609060101010101" pitchFamily="49" charset="-122"/>
                <a:cs typeface="楷体" panose="02010609060101010101" pitchFamily="49" charset="-122"/>
                <a:sym typeface="+mn-ea"/>
              </a:rPr>
              <a:t>年</a:t>
            </a:r>
            <a:r>
              <a:rPr lang="en-US" altLang="zh-CN" sz="280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800">
                <a:latin typeface="楷体" panose="02010609060101010101" pitchFamily="49" charset="-122"/>
                <a:ea typeface="楷体" panose="02010609060101010101" pitchFamily="49" charset="-122"/>
                <a:cs typeface="楷体" panose="02010609060101010101" pitchFamily="49" charset="-122"/>
                <a:sym typeface="+mn-ea"/>
              </a:rPr>
              <a:t>松下幸之助才开始网罗专门学校的人才。也就是说</a:t>
            </a:r>
            <a:r>
              <a:rPr lang="en-US" altLang="zh-CN" sz="280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800">
                <a:latin typeface="楷体" panose="02010609060101010101" pitchFamily="49" charset="-122"/>
                <a:ea typeface="楷体" panose="02010609060101010101" pitchFamily="49" charset="-122"/>
                <a:cs typeface="楷体" panose="02010609060101010101" pitchFamily="49" charset="-122"/>
                <a:sym typeface="+mn-ea"/>
              </a:rPr>
              <a:t>松下幸之助做了</a:t>
            </a:r>
            <a:r>
              <a:rPr lang="en-US" altLang="zh-CN" sz="2800">
                <a:latin typeface="楷体" panose="02010609060101010101" pitchFamily="49" charset="-122"/>
                <a:ea typeface="楷体" panose="02010609060101010101" pitchFamily="49" charset="-122"/>
                <a:cs typeface="楷体" panose="02010609060101010101" pitchFamily="49" charset="-122"/>
                <a:sym typeface="+mn-ea"/>
              </a:rPr>
              <a:t>9</a:t>
            </a:r>
            <a:r>
              <a:rPr lang="zh-CN" altLang="en-US" sz="2800">
                <a:latin typeface="楷体" panose="02010609060101010101" pitchFamily="49" charset="-122"/>
                <a:ea typeface="楷体" panose="02010609060101010101" pitchFamily="49" charset="-122"/>
                <a:cs typeface="楷体" panose="02010609060101010101" pitchFamily="49" charset="-122"/>
                <a:sym typeface="+mn-ea"/>
              </a:rPr>
              <a:t>年的生意</a:t>
            </a:r>
            <a:r>
              <a:rPr lang="en-US" altLang="zh-CN" sz="280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800">
                <a:latin typeface="楷体" panose="02010609060101010101" pitchFamily="49" charset="-122"/>
                <a:ea typeface="楷体" panose="02010609060101010101" pitchFamily="49" charset="-122"/>
                <a:cs typeface="楷体" panose="02010609060101010101" pitchFamily="49" charset="-122"/>
                <a:sym typeface="+mn-ea"/>
              </a:rPr>
              <a:t>才第一次雇用了两名来自专科学校的毕业生。此后</a:t>
            </a:r>
            <a:r>
              <a:rPr lang="en-US" altLang="zh-CN" sz="280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800">
                <a:latin typeface="楷体" panose="02010609060101010101" pitchFamily="49" charset="-122"/>
                <a:ea typeface="楷体" panose="02010609060101010101" pitchFamily="49" charset="-122"/>
                <a:cs typeface="楷体" panose="02010609060101010101" pitchFamily="49" charset="-122"/>
                <a:sym typeface="+mn-ea"/>
              </a:rPr>
              <a:t>松下公司所属的分公司或事业部</a:t>
            </a:r>
            <a:r>
              <a:rPr lang="en-US" altLang="zh-CN" sz="280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800">
                <a:latin typeface="楷体" panose="02010609060101010101" pitchFamily="49" charset="-122"/>
                <a:ea typeface="楷体" panose="02010609060101010101" pitchFamily="49" charset="-122"/>
                <a:cs typeface="楷体" panose="02010609060101010101" pitchFamily="49" charset="-122"/>
                <a:sym typeface="+mn-ea"/>
              </a:rPr>
              <a:t>都以适合自己的立场、经营状态为标准来寻求人才。在松下幸之助看来</a:t>
            </a:r>
            <a:r>
              <a:rPr lang="en-US" altLang="zh-CN" sz="280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800">
                <a:latin typeface="楷体" panose="02010609060101010101" pitchFamily="49" charset="-122"/>
                <a:ea typeface="楷体" panose="02010609060101010101" pitchFamily="49" charset="-122"/>
                <a:cs typeface="楷体" panose="02010609060101010101" pitchFamily="49" charset="-122"/>
                <a:sym typeface="+mn-ea"/>
              </a:rPr>
              <a:t>企业没有一定的职位空间时</a:t>
            </a:r>
            <a:r>
              <a:rPr lang="en-US" altLang="zh-CN" sz="280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800">
                <a:latin typeface="楷体" panose="02010609060101010101" pitchFamily="49" charset="-122"/>
                <a:ea typeface="楷体" panose="02010609060101010101" pitchFamily="49" charset="-122"/>
                <a:cs typeface="楷体" panose="02010609060101010101" pitchFamily="49" charset="-122"/>
                <a:sym typeface="+mn-ea"/>
              </a:rPr>
              <a:t>雇用太优秀的人反而有些麻烦。他们很可能会抱怨工作无聊和缺乏趣味性。而聘用不那么顶尖的人</a:t>
            </a:r>
            <a:r>
              <a:rPr lang="en-US" altLang="zh-CN" sz="280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800">
                <a:latin typeface="楷体" panose="02010609060101010101" pitchFamily="49" charset="-122"/>
                <a:ea typeface="楷体" panose="02010609060101010101" pitchFamily="49" charset="-122"/>
                <a:cs typeface="楷体" panose="02010609060101010101" pitchFamily="49" charset="-122"/>
                <a:sym typeface="+mn-ea"/>
              </a:rPr>
              <a:t>他们也许会心存感激</a:t>
            </a:r>
            <a:r>
              <a:rPr lang="en-US" altLang="zh-CN" sz="280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800">
                <a:latin typeface="楷体" panose="02010609060101010101" pitchFamily="49" charset="-122"/>
                <a:ea typeface="楷体" panose="02010609060101010101" pitchFamily="49" charset="-122"/>
                <a:cs typeface="楷体" panose="02010609060101010101" pitchFamily="49" charset="-122"/>
                <a:sym typeface="+mn-ea"/>
              </a:rPr>
              <a:t>满意自己的工作环境和职务</a:t>
            </a:r>
            <a:r>
              <a:rPr lang="en-US" altLang="zh-CN" sz="280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800">
                <a:latin typeface="楷体" panose="02010609060101010101" pitchFamily="49" charset="-122"/>
                <a:ea typeface="楷体" panose="02010609060101010101" pitchFamily="49" charset="-122"/>
                <a:cs typeface="楷体" panose="02010609060101010101" pitchFamily="49" charset="-122"/>
                <a:sym typeface="+mn-ea"/>
              </a:rPr>
              <a:t>从而踏踏实实地工作。松下幸之助经常说</a:t>
            </a:r>
            <a:r>
              <a:rPr lang="en-US" altLang="zh-CN" sz="280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800">
                <a:latin typeface="楷体" panose="02010609060101010101" pitchFamily="49" charset="-122"/>
                <a:ea typeface="楷体" panose="02010609060101010101" pitchFamily="49" charset="-122"/>
                <a:cs typeface="楷体" panose="02010609060101010101" pitchFamily="49" charset="-122"/>
                <a:sym typeface="+mn-ea"/>
              </a:rPr>
              <a:t>世界上没有十分圆满的事情</a:t>
            </a:r>
            <a:r>
              <a:rPr lang="en-US" altLang="zh-CN" sz="280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800">
                <a:latin typeface="楷体" panose="02010609060101010101" pitchFamily="49" charset="-122"/>
                <a:ea typeface="楷体" panose="02010609060101010101" pitchFamily="49" charset="-122"/>
                <a:cs typeface="楷体" panose="02010609060101010101" pitchFamily="49" charset="-122"/>
                <a:sym typeface="+mn-ea"/>
              </a:rPr>
              <a:t>公司能雇用到“</a:t>
            </a:r>
            <a:r>
              <a:rPr lang="en-US" altLang="zh-CN" sz="2800">
                <a:latin typeface="楷体" panose="02010609060101010101" pitchFamily="49" charset="-122"/>
                <a:ea typeface="楷体" panose="02010609060101010101" pitchFamily="49" charset="-122"/>
                <a:cs typeface="楷体" panose="02010609060101010101" pitchFamily="49" charset="-122"/>
                <a:sym typeface="+mn-ea"/>
              </a:rPr>
              <a:t>70</a:t>
            </a:r>
            <a:r>
              <a:rPr lang="zh-CN" altLang="en-US" sz="2800">
                <a:latin typeface="楷体" panose="02010609060101010101" pitchFamily="49" charset="-122"/>
                <a:ea typeface="楷体" panose="02010609060101010101" pitchFamily="49" charset="-122"/>
                <a:cs typeface="楷体" panose="02010609060101010101" pitchFamily="49" charset="-122"/>
                <a:sym typeface="+mn-ea"/>
              </a:rPr>
              <a:t>分”的人才</a:t>
            </a:r>
            <a:r>
              <a:rPr lang="en-US" altLang="zh-CN" sz="280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800">
                <a:latin typeface="楷体" panose="02010609060101010101" pitchFamily="49" charset="-122"/>
                <a:ea typeface="楷体" panose="02010609060101010101" pitchFamily="49" charset="-122"/>
                <a:cs typeface="楷体" panose="02010609060101010101" pitchFamily="49" charset="-122"/>
                <a:sym typeface="+mn-ea"/>
              </a:rPr>
              <a:t>说不定反而是公司的福气</a:t>
            </a:r>
            <a:r>
              <a:rPr lang="en-US" altLang="zh-CN" sz="280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800">
                <a:latin typeface="楷体" panose="02010609060101010101" pitchFamily="49" charset="-122"/>
                <a:ea typeface="楷体" panose="02010609060101010101" pitchFamily="49" charset="-122"/>
                <a:cs typeface="楷体" panose="02010609060101010101" pitchFamily="49" charset="-122"/>
                <a:sym typeface="+mn-ea"/>
              </a:rPr>
              <a:t>何必一定要去找“</a:t>
            </a:r>
            <a:r>
              <a:rPr lang="en-US" altLang="zh-CN" sz="2800">
                <a:latin typeface="楷体" panose="02010609060101010101" pitchFamily="49" charset="-122"/>
                <a:ea typeface="楷体" panose="02010609060101010101" pitchFamily="49" charset="-122"/>
                <a:cs typeface="楷体" panose="02010609060101010101" pitchFamily="49" charset="-122"/>
                <a:sym typeface="+mn-ea"/>
              </a:rPr>
              <a:t>100</a:t>
            </a:r>
            <a:r>
              <a:rPr lang="zh-CN" altLang="en-US" sz="2800">
                <a:latin typeface="楷体" panose="02010609060101010101" pitchFamily="49" charset="-122"/>
                <a:ea typeface="楷体" panose="02010609060101010101" pitchFamily="49" charset="-122"/>
                <a:cs typeface="楷体" panose="02010609060101010101" pitchFamily="49" charset="-122"/>
                <a:sym typeface="+mn-ea"/>
              </a:rPr>
              <a:t>分”的人才呢</a:t>
            </a:r>
            <a:r>
              <a:rPr lang="en-US" altLang="zh-CN" sz="2800">
                <a:latin typeface="楷体" panose="02010609060101010101" pitchFamily="49" charset="-122"/>
                <a:ea typeface="楷体" panose="02010609060101010101" pitchFamily="49" charset="-122"/>
                <a:cs typeface="楷体" panose="02010609060101010101" pitchFamily="49" charset="-122"/>
                <a:sym typeface="+mn-ea"/>
              </a:rPr>
              <a:t>?</a:t>
            </a:r>
            <a:endParaRPr lang="zh-CN" altLang="en-US" sz="2800"/>
          </a:p>
        </p:txBody>
      </p:sp>
      <p:grpSp>
        <p:nvGrpSpPr>
          <p:cNvPr id="17" name="组合 16"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GrpSpPr/>
          <p:nvPr/>
        </p:nvGrpSpPr>
        <p:grpSpPr>
          <a:xfrm>
            <a:off x="84920" y="165223"/>
            <a:ext cx="1891633" cy="1891633"/>
            <a:chOff x="831765" y="1948847"/>
            <a:chExt cx="1891633" cy="1891633"/>
          </a:xfrm>
        </p:grpSpPr>
        <p:grpSp>
          <p:nvGrpSpPr>
            <p:cNvPr id="18" name="组合 17"/>
            <p:cNvGrpSpPr/>
            <p:nvPr/>
          </p:nvGrpSpPr>
          <p:grpSpPr>
            <a:xfrm>
              <a:off x="831765" y="1948847"/>
              <a:ext cx="1891633" cy="1891633"/>
              <a:chOff x="1375509" y="1976984"/>
              <a:chExt cx="2018000" cy="2018000"/>
            </a:xfrm>
          </p:grpSpPr>
          <p:sp>
            <p:nvSpPr>
              <p:cNvPr id="21" name="椭圆 20" descr="e7d195523061f1c0deeec63e560781cfd59afb0ea006f2a87ABB68BF51EA6619813959095094C18C62A12F549504892A4AAA8C1554C6663626E05CA27F281A14E6983772AFC3FB97135759321DEA3D709AACD122C08E6ED1C77BAD4A88EF4CD28A80260D8F97957F436F83C1F553EF0169027D0DBFA7A77088E1513DBDFC101C4B4DFF310B01A5021663E46B6BC2AAB5"/>
              <p:cNvSpPr>
                <a:spLocks noChangeAspect="1"/>
              </p:cNvSpPr>
              <p:nvPr/>
            </p:nvSpPr>
            <p:spPr>
              <a:xfrm>
                <a:off x="1375509" y="1976984"/>
                <a:ext cx="2018000" cy="2018000"/>
              </a:xfrm>
              <a:prstGeom prst="ellipse">
                <a:avLst/>
              </a:prstGeom>
              <a:gradFill>
                <a:gsLst>
                  <a:gs pos="0">
                    <a:schemeClr val="bg1"/>
                  </a:gs>
                  <a:gs pos="100000">
                    <a:srgbClr val="C7C7C7"/>
                  </a:gs>
                </a:gsLst>
                <a:lin ang="13200000" scaled="0"/>
              </a:gradFill>
              <a:ln w="22225">
                <a:solidFill>
                  <a:schemeClr val="bg1"/>
                </a:solidFill>
              </a:ln>
              <a:effectLst>
                <a:outerShdw blurRad="393700" dist="1270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2" name="任意多边形 16"/>
              <p:cNvSpPr/>
              <p:nvPr/>
            </p:nvSpPr>
            <p:spPr>
              <a:xfrm rot="5400000">
                <a:off x="1220020" y="2637800"/>
                <a:ext cx="1007034" cy="694933"/>
              </a:xfrm>
              <a:custGeom>
                <a:avLst/>
                <a:gdLst>
                  <a:gd name="connsiteX0" fmla="*/ 0 w 1007034"/>
                  <a:gd name="connsiteY0" fmla="*/ 555348 h 694933"/>
                  <a:gd name="connsiteX1" fmla="*/ 322102 w 1007034"/>
                  <a:gd name="connsiteY1" fmla="*/ 0 h 694933"/>
                  <a:gd name="connsiteX2" fmla="*/ 392164 w 1007034"/>
                  <a:gd name="connsiteY2" fmla="*/ 21748 h 694933"/>
                  <a:gd name="connsiteX3" fmla="*/ 503517 w 1007034"/>
                  <a:gd name="connsiteY3" fmla="*/ 32974 h 694933"/>
                  <a:gd name="connsiteX4" fmla="*/ 614869 w 1007034"/>
                  <a:gd name="connsiteY4" fmla="*/ 21748 h 694933"/>
                  <a:gd name="connsiteX5" fmla="*/ 684932 w 1007034"/>
                  <a:gd name="connsiteY5" fmla="*/ 0 h 694933"/>
                  <a:gd name="connsiteX6" fmla="*/ 1007034 w 1007034"/>
                  <a:gd name="connsiteY6" fmla="*/ 555347 h 694933"/>
                  <a:gd name="connsiteX7" fmla="*/ 895766 w 1007034"/>
                  <a:gd name="connsiteY7" fmla="*/ 615742 h 694933"/>
                  <a:gd name="connsiteX8" fmla="*/ 503516 w 1007034"/>
                  <a:gd name="connsiteY8" fmla="*/ 694933 h 694933"/>
                  <a:gd name="connsiteX9" fmla="*/ 111266 w 1007034"/>
                  <a:gd name="connsiteY9" fmla="*/ 615742 h 694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07034" h="694933">
                    <a:moveTo>
                      <a:pt x="0" y="555348"/>
                    </a:moveTo>
                    <a:lnTo>
                      <a:pt x="322102" y="0"/>
                    </a:lnTo>
                    <a:lnTo>
                      <a:pt x="392164" y="21748"/>
                    </a:lnTo>
                    <a:cubicBezTo>
                      <a:pt x="428132" y="29108"/>
                      <a:pt x="465373" y="32974"/>
                      <a:pt x="503517" y="32974"/>
                    </a:cubicBezTo>
                    <a:cubicBezTo>
                      <a:pt x="541660" y="32974"/>
                      <a:pt x="578901" y="29108"/>
                      <a:pt x="614869" y="21748"/>
                    </a:cubicBezTo>
                    <a:lnTo>
                      <a:pt x="684932" y="0"/>
                    </a:lnTo>
                    <a:lnTo>
                      <a:pt x="1007034" y="555347"/>
                    </a:lnTo>
                    <a:lnTo>
                      <a:pt x="895766" y="615742"/>
                    </a:lnTo>
                    <a:cubicBezTo>
                      <a:pt x="775204" y="666735"/>
                      <a:pt x="642653" y="694933"/>
                      <a:pt x="503516" y="694933"/>
                    </a:cubicBezTo>
                    <a:cubicBezTo>
                      <a:pt x="364379" y="694933"/>
                      <a:pt x="231828" y="666735"/>
                      <a:pt x="111266" y="615742"/>
                    </a:cubicBezTo>
                    <a:close/>
                  </a:path>
                </a:pathLst>
              </a:custGeom>
              <a:solidFill>
                <a:srgbClr val="365B7C"/>
              </a:solidFill>
              <a:ln>
                <a:noFill/>
              </a:ln>
              <a:effectLst>
                <a:innerShdw blurRad="63500" dist="381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20" name="Freeform 48"/>
            <p:cNvSpPr>
              <a:spLocks noEditPoints="1"/>
            </p:cNvSpPr>
            <p:nvPr/>
          </p:nvSpPr>
          <p:spPr bwMode="auto">
            <a:xfrm>
              <a:off x="1822373" y="2622634"/>
              <a:ext cx="490056" cy="469081"/>
            </a:xfrm>
            <a:custGeom>
              <a:avLst/>
              <a:gdLst>
                <a:gd name="T0" fmla="*/ 419 w 628"/>
                <a:gd name="T1" fmla="*/ 232 h 600"/>
                <a:gd name="T2" fmla="*/ 411 w 628"/>
                <a:gd name="T3" fmla="*/ 249 h 600"/>
                <a:gd name="T4" fmla="*/ 408 w 628"/>
                <a:gd name="T5" fmla="*/ 261 h 600"/>
                <a:gd name="T6" fmla="*/ 409 w 628"/>
                <a:gd name="T7" fmla="*/ 283 h 600"/>
                <a:gd name="T8" fmla="*/ 417 w 628"/>
                <a:gd name="T9" fmla="*/ 304 h 600"/>
                <a:gd name="T10" fmla="*/ 424 w 628"/>
                <a:gd name="T11" fmla="*/ 315 h 600"/>
                <a:gd name="T12" fmla="*/ 441 w 628"/>
                <a:gd name="T13" fmla="*/ 330 h 600"/>
                <a:gd name="T14" fmla="*/ 453 w 628"/>
                <a:gd name="T15" fmla="*/ 335 h 600"/>
                <a:gd name="T16" fmla="*/ 478 w 628"/>
                <a:gd name="T17" fmla="*/ 200 h 600"/>
                <a:gd name="T18" fmla="*/ 449 w 628"/>
                <a:gd name="T19" fmla="*/ 206 h 600"/>
                <a:gd name="T20" fmla="*/ 433 w 628"/>
                <a:gd name="T21" fmla="*/ 216 h 600"/>
                <a:gd name="T22" fmla="*/ 425 w 628"/>
                <a:gd name="T23" fmla="*/ 224 h 600"/>
                <a:gd name="T24" fmla="*/ 384 w 628"/>
                <a:gd name="T25" fmla="*/ 70 h 600"/>
                <a:gd name="T26" fmla="*/ 314 w 628"/>
                <a:gd name="T27" fmla="*/ 140 h 600"/>
                <a:gd name="T28" fmla="*/ 379 w 628"/>
                <a:gd name="T29" fmla="*/ 283 h 600"/>
                <a:gd name="T30" fmla="*/ 379 w 628"/>
                <a:gd name="T31" fmla="*/ 254 h 600"/>
                <a:gd name="T32" fmla="*/ 359 w 628"/>
                <a:gd name="T33" fmla="*/ 154 h 600"/>
                <a:gd name="T34" fmla="*/ 250 w 628"/>
                <a:gd name="T35" fmla="*/ 270 h 600"/>
                <a:gd name="T36" fmla="*/ 314 w 628"/>
                <a:gd name="T37" fmla="*/ 396 h 600"/>
                <a:gd name="T38" fmla="*/ 282 w 628"/>
                <a:gd name="T39" fmla="*/ 400 h 600"/>
                <a:gd name="T40" fmla="*/ 267 w 628"/>
                <a:gd name="T41" fmla="*/ 382 h 600"/>
                <a:gd name="T42" fmla="*/ 257 w 628"/>
                <a:gd name="T43" fmla="*/ 374 h 600"/>
                <a:gd name="T44" fmla="*/ 214 w 628"/>
                <a:gd name="T45" fmla="*/ 356 h 600"/>
                <a:gd name="T46" fmla="*/ 195 w 628"/>
                <a:gd name="T47" fmla="*/ 354 h 600"/>
                <a:gd name="T48" fmla="*/ 0 w 628"/>
                <a:gd name="T49" fmla="*/ 600 h 600"/>
                <a:gd name="T50" fmla="*/ 83 w 628"/>
                <a:gd name="T51" fmla="*/ 454 h 600"/>
                <a:gd name="T52" fmla="*/ 216 w 628"/>
                <a:gd name="T53" fmla="*/ 454 h 600"/>
                <a:gd name="T54" fmla="*/ 301 w 628"/>
                <a:gd name="T55" fmla="*/ 600 h 600"/>
                <a:gd name="T56" fmla="*/ 282 w 628"/>
                <a:gd name="T57" fmla="*/ 400 h 600"/>
                <a:gd name="T58" fmla="*/ 433 w 628"/>
                <a:gd name="T59" fmla="*/ 354 h 600"/>
                <a:gd name="T60" fmla="*/ 413 w 628"/>
                <a:gd name="T61" fmla="*/ 356 h 600"/>
                <a:gd name="T62" fmla="*/ 361 w 628"/>
                <a:gd name="T63" fmla="*/ 382 h 600"/>
                <a:gd name="T64" fmla="*/ 353 w 628"/>
                <a:gd name="T65" fmla="*/ 391 h 600"/>
                <a:gd name="T66" fmla="*/ 389 w 628"/>
                <a:gd name="T67" fmla="*/ 600 h 600"/>
                <a:gd name="T68" fmla="*/ 410 w 628"/>
                <a:gd name="T69" fmla="*/ 600 h 600"/>
                <a:gd name="T70" fmla="*/ 564 w 628"/>
                <a:gd name="T71" fmla="*/ 454 h 600"/>
                <a:gd name="T72" fmla="*/ 628 w 628"/>
                <a:gd name="T73" fmla="*/ 460 h 600"/>
                <a:gd name="T74" fmla="*/ 151 w 628"/>
                <a:gd name="T75" fmla="*/ 340 h 600"/>
                <a:gd name="T76" fmla="*/ 186 w 628"/>
                <a:gd name="T77" fmla="*/ 330 h 600"/>
                <a:gd name="T78" fmla="*/ 196 w 628"/>
                <a:gd name="T79" fmla="*/ 323 h 600"/>
                <a:gd name="T80" fmla="*/ 216 w 628"/>
                <a:gd name="T81" fmla="*/ 295 h 600"/>
                <a:gd name="T82" fmla="*/ 219 w 628"/>
                <a:gd name="T83" fmla="*/ 281 h 600"/>
                <a:gd name="T84" fmla="*/ 219 w 628"/>
                <a:gd name="T85" fmla="*/ 258 h 600"/>
                <a:gd name="T86" fmla="*/ 214 w 628"/>
                <a:gd name="T87" fmla="*/ 241 h 600"/>
                <a:gd name="T88" fmla="*/ 208 w 628"/>
                <a:gd name="T89" fmla="*/ 231 h 600"/>
                <a:gd name="T90" fmla="*/ 195 w 628"/>
                <a:gd name="T91" fmla="*/ 217 h 600"/>
                <a:gd name="T92" fmla="*/ 186 w 628"/>
                <a:gd name="T93" fmla="*/ 210 h 600"/>
                <a:gd name="T94" fmla="*/ 151 w 628"/>
                <a:gd name="T95" fmla="*/ 200 h 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28" h="600">
                  <a:moveTo>
                    <a:pt x="425" y="224"/>
                  </a:moveTo>
                  <a:cubicBezTo>
                    <a:pt x="423" y="226"/>
                    <a:pt x="421" y="229"/>
                    <a:pt x="420" y="231"/>
                  </a:cubicBezTo>
                  <a:cubicBezTo>
                    <a:pt x="419" y="231"/>
                    <a:pt x="419" y="232"/>
                    <a:pt x="419" y="232"/>
                  </a:cubicBezTo>
                  <a:cubicBezTo>
                    <a:pt x="418" y="234"/>
                    <a:pt x="416" y="236"/>
                    <a:pt x="415" y="239"/>
                  </a:cubicBezTo>
                  <a:cubicBezTo>
                    <a:pt x="415" y="240"/>
                    <a:pt x="414" y="240"/>
                    <a:pt x="414" y="241"/>
                  </a:cubicBezTo>
                  <a:cubicBezTo>
                    <a:pt x="413" y="244"/>
                    <a:pt x="412" y="246"/>
                    <a:pt x="411" y="249"/>
                  </a:cubicBezTo>
                  <a:cubicBezTo>
                    <a:pt x="411" y="249"/>
                    <a:pt x="411" y="250"/>
                    <a:pt x="411" y="250"/>
                  </a:cubicBezTo>
                  <a:cubicBezTo>
                    <a:pt x="410" y="253"/>
                    <a:pt x="409" y="255"/>
                    <a:pt x="409" y="258"/>
                  </a:cubicBezTo>
                  <a:cubicBezTo>
                    <a:pt x="409" y="259"/>
                    <a:pt x="409" y="260"/>
                    <a:pt x="408" y="261"/>
                  </a:cubicBezTo>
                  <a:cubicBezTo>
                    <a:pt x="408" y="264"/>
                    <a:pt x="408" y="267"/>
                    <a:pt x="408" y="270"/>
                  </a:cubicBezTo>
                  <a:cubicBezTo>
                    <a:pt x="408" y="274"/>
                    <a:pt x="408" y="278"/>
                    <a:pt x="409" y="281"/>
                  </a:cubicBezTo>
                  <a:cubicBezTo>
                    <a:pt x="409" y="282"/>
                    <a:pt x="409" y="283"/>
                    <a:pt x="409" y="283"/>
                  </a:cubicBezTo>
                  <a:cubicBezTo>
                    <a:pt x="410" y="287"/>
                    <a:pt x="411" y="290"/>
                    <a:pt x="412" y="293"/>
                  </a:cubicBezTo>
                  <a:cubicBezTo>
                    <a:pt x="412" y="294"/>
                    <a:pt x="412" y="294"/>
                    <a:pt x="412" y="295"/>
                  </a:cubicBezTo>
                  <a:cubicBezTo>
                    <a:pt x="414" y="298"/>
                    <a:pt x="415" y="301"/>
                    <a:pt x="417" y="304"/>
                  </a:cubicBezTo>
                  <a:cubicBezTo>
                    <a:pt x="417" y="305"/>
                    <a:pt x="417" y="305"/>
                    <a:pt x="418" y="306"/>
                  </a:cubicBezTo>
                  <a:cubicBezTo>
                    <a:pt x="420" y="309"/>
                    <a:pt x="422" y="312"/>
                    <a:pt x="424" y="315"/>
                  </a:cubicBezTo>
                  <a:cubicBezTo>
                    <a:pt x="424" y="315"/>
                    <a:pt x="424" y="315"/>
                    <a:pt x="424" y="315"/>
                  </a:cubicBezTo>
                  <a:cubicBezTo>
                    <a:pt x="427" y="318"/>
                    <a:pt x="429" y="320"/>
                    <a:pt x="432" y="323"/>
                  </a:cubicBezTo>
                  <a:cubicBezTo>
                    <a:pt x="432" y="323"/>
                    <a:pt x="432" y="323"/>
                    <a:pt x="432" y="323"/>
                  </a:cubicBezTo>
                  <a:cubicBezTo>
                    <a:pt x="435" y="326"/>
                    <a:pt x="438" y="328"/>
                    <a:pt x="441" y="330"/>
                  </a:cubicBezTo>
                  <a:cubicBezTo>
                    <a:pt x="442" y="330"/>
                    <a:pt x="442" y="330"/>
                    <a:pt x="442" y="330"/>
                  </a:cubicBezTo>
                  <a:cubicBezTo>
                    <a:pt x="446" y="332"/>
                    <a:pt x="449" y="334"/>
                    <a:pt x="452" y="335"/>
                  </a:cubicBezTo>
                  <a:cubicBezTo>
                    <a:pt x="453" y="335"/>
                    <a:pt x="453" y="335"/>
                    <a:pt x="453" y="335"/>
                  </a:cubicBezTo>
                  <a:cubicBezTo>
                    <a:pt x="461" y="338"/>
                    <a:pt x="469" y="340"/>
                    <a:pt x="478" y="340"/>
                  </a:cubicBezTo>
                  <a:cubicBezTo>
                    <a:pt x="516" y="340"/>
                    <a:pt x="547" y="309"/>
                    <a:pt x="547" y="270"/>
                  </a:cubicBezTo>
                  <a:cubicBezTo>
                    <a:pt x="547" y="231"/>
                    <a:pt x="516" y="200"/>
                    <a:pt x="478" y="200"/>
                  </a:cubicBezTo>
                  <a:cubicBezTo>
                    <a:pt x="468" y="200"/>
                    <a:pt x="458" y="202"/>
                    <a:pt x="450" y="206"/>
                  </a:cubicBezTo>
                  <a:cubicBezTo>
                    <a:pt x="450" y="206"/>
                    <a:pt x="450" y="206"/>
                    <a:pt x="450" y="206"/>
                  </a:cubicBezTo>
                  <a:cubicBezTo>
                    <a:pt x="449" y="206"/>
                    <a:pt x="449" y="206"/>
                    <a:pt x="449" y="206"/>
                  </a:cubicBezTo>
                  <a:cubicBezTo>
                    <a:pt x="446" y="208"/>
                    <a:pt x="444" y="209"/>
                    <a:pt x="442" y="210"/>
                  </a:cubicBezTo>
                  <a:cubicBezTo>
                    <a:pt x="441" y="210"/>
                    <a:pt x="441" y="211"/>
                    <a:pt x="440" y="211"/>
                  </a:cubicBezTo>
                  <a:cubicBezTo>
                    <a:pt x="438" y="213"/>
                    <a:pt x="435" y="215"/>
                    <a:pt x="433" y="216"/>
                  </a:cubicBezTo>
                  <a:cubicBezTo>
                    <a:pt x="433" y="217"/>
                    <a:pt x="432" y="217"/>
                    <a:pt x="432" y="217"/>
                  </a:cubicBezTo>
                  <a:cubicBezTo>
                    <a:pt x="430" y="219"/>
                    <a:pt x="428" y="221"/>
                    <a:pt x="426" y="223"/>
                  </a:cubicBezTo>
                  <a:cubicBezTo>
                    <a:pt x="426" y="223"/>
                    <a:pt x="425" y="224"/>
                    <a:pt x="425" y="224"/>
                  </a:cubicBezTo>
                  <a:close/>
                  <a:moveTo>
                    <a:pt x="314" y="140"/>
                  </a:moveTo>
                  <a:lnTo>
                    <a:pt x="314" y="140"/>
                  </a:lnTo>
                  <a:cubicBezTo>
                    <a:pt x="353" y="140"/>
                    <a:pt x="384" y="108"/>
                    <a:pt x="384" y="70"/>
                  </a:cubicBezTo>
                  <a:cubicBezTo>
                    <a:pt x="384" y="31"/>
                    <a:pt x="353" y="0"/>
                    <a:pt x="314" y="0"/>
                  </a:cubicBezTo>
                  <a:cubicBezTo>
                    <a:pt x="275" y="0"/>
                    <a:pt x="244" y="31"/>
                    <a:pt x="244" y="70"/>
                  </a:cubicBezTo>
                  <a:cubicBezTo>
                    <a:pt x="244" y="108"/>
                    <a:pt x="275" y="140"/>
                    <a:pt x="314" y="140"/>
                  </a:cubicBezTo>
                  <a:close/>
                  <a:moveTo>
                    <a:pt x="379" y="336"/>
                  </a:moveTo>
                  <a:lnTo>
                    <a:pt x="379" y="336"/>
                  </a:lnTo>
                  <a:lnTo>
                    <a:pt x="379" y="283"/>
                  </a:lnTo>
                  <a:cubicBezTo>
                    <a:pt x="379" y="279"/>
                    <a:pt x="378" y="274"/>
                    <a:pt x="378" y="270"/>
                  </a:cubicBezTo>
                  <a:cubicBezTo>
                    <a:pt x="378" y="266"/>
                    <a:pt x="379" y="262"/>
                    <a:pt x="379" y="257"/>
                  </a:cubicBezTo>
                  <a:lnTo>
                    <a:pt x="379" y="254"/>
                  </a:lnTo>
                  <a:lnTo>
                    <a:pt x="380" y="254"/>
                  </a:lnTo>
                  <a:cubicBezTo>
                    <a:pt x="385" y="223"/>
                    <a:pt x="404" y="197"/>
                    <a:pt x="431" y="183"/>
                  </a:cubicBezTo>
                  <a:cubicBezTo>
                    <a:pt x="412" y="165"/>
                    <a:pt x="387" y="154"/>
                    <a:pt x="359" y="154"/>
                  </a:cubicBezTo>
                  <a:lnTo>
                    <a:pt x="269" y="154"/>
                  </a:lnTo>
                  <a:cubicBezTo>
                    <a:pt x="241" y="154"/>
                    <a:pt x="216" y="165"/>
                    <a:pt x="197" y="183"/>
                  </a:cubicBezTo>
                  <a:cubicBezTo>
                    <a:pt x="228" y="199"/>
                    <a:pt x="250" y="232"/>
                    <a:pt x="250" y="270"/>
                  </a:cubicBezTo>
                  <a:cubicBezTo>
                    <a:pt x="250" y="278"/>
                    <a:pt x="249" y="285"/>
                    <a:pt x="247" y="293"/>
                  </a:cubicBezTo>
                  <a:lnTo>
                    <a:pt x="247" y="335"/>
                  </a:lnTo>
                  <a:cubicBezTo>
                    <a:pt x="276" y="347"/>
                    <a:pt x="299" y="369"/>
                    <a:pt x="314" y="396"/>
                  </a:cubicBezTo>
                  <a:cubicBezTo>
                    <a:pt x="328" y="369"/>
                    <a:pt x="352" y="348"/>
                    <a:pt x="379" y="336"/>
                  </a:cubicBezTo>
                  <a:close/>
                  <a:moveTo>
                    <a:pt x="282" y="400"/>
                  </a:moveTo>
                  <a:lnTo>
                    <a:pt x="282" y="400"/>
                  </a:lnTo>
                  <a:cubicBezTo>
                    <a:pt x="280" y="397"/>
                    <a:pt x="278" y="394"/>
                    <a:pt x="275" y="391"/>
                  </a:cubicBezTo>
                  <a:cubicBezTo>
                    <a:pt x="275" y="390"/>
                    <a:pt x="274" y="390"/>
                    <a:pt x="274" y="390"/>
                  </a:cubicBezTo>
                  <a:cubicBezTo>
                    <a:pt x="272" y="387"/>
                    <a:pt x="270" y="385"/>
                    <a:pt x="267" y="382"/>
                  </a:cubicBezTo>
                  <a:cubicBezTo>
                    <a:pt x="267" y="382"/>
                    <a:pt x="266" y="382"/>
                    <a:pt x="266" y="381"/>
                  </a:cubicBezTo>
                  <a:cubicBezTo>
                    <a:pt x="263" y="379"/>
                    <a:pt x="261" y="377"/>
                    <a:pt x="258" y="375"/>
                  </a:cubicBezTo>
                  <a:cubicBezTo>
                    <a:pt x="257" y="374"/>
                    <a:pt x="257" y="374"/>
                    <a:pt x="257" y="374"/>
                  </a:cubicBezTo>
                  <a:cubicBezTo>
                    <a:pt x="247" y="367"/>
                    <a:pt x="237" y="362"/>
                    <a:pt x="225" y="359"/>
                  </a:cubicBezTo>
                  <a:cubicBezTo>
                    <a:pt x="223" y="358"/>
                    <a:pt x="220" y="357"/>
                    <a:pt x="218" y="357"/>
                  </a:cubicBezTo>
                  <a:cubicBezTo>
                    <a:pt x="217" y="356"/>
                    <a:pt x="215" y="356"/>
                    <a:pt x="214" y="356"/>
                  </a:cubicBezTo>
                  <a:cubicBezTo>
                    <a:pt x="212" y="356"/>
                    <a:pt x="210" y="355"/>
                    <a:pt x="208" y="355"/>
                  </a:cubicBezTo>
                  <a:cubicBezTo>
                    <a:pt x="207" y="355"/>
                    <a:pt x="206" y="355"/>
                    <a:pt x="205" y="355"/>
                  </a:cubicBezTo>
                  <a:cubicBezTo>
                    <a:pt x="202" y="354"/>
                    <a:pt x="199" y="354"/>
                    <a:pt x="195" y="354"/>
                  </a:cubicBezTo>
                  <a:lnTo>
                    <a:pt x="105" y="354"/>
                  </a:lnTo>
                  <a:cubicBezTo>
                    <a:pt x="47" y="354"/>
                    <a:pt x="0" y="401"/>
                    <a:pt x="0" y="460"/>
                  </a:cubicBezTo>
                  <a:lnTo>
                    <a:pt x="0" y="600"/>
                  </a:lnTo>
                  <a:lnTo>
                    <a:pt x="62" y="600"/>
                  </a:lnTo>
                  <a:lnTo>
                    <a:pt x="62" y="454"/>
                  </a:lnTo>
                  <a:lnTo>
                    <a:pt x="83" y="454"/>
                  </a:lnTo>
                  <a:lnTo>
                    <a:pt x="83" y="600"/>
                  </a:lnTo>
                  <a:lnTo>
                    <a:pt x="216" y="600"/>
                  </a:lnTo>
                  <a:lnTo>
                    <a:pt x="216" y="454"/>
                  </a:lnTo>
                  <a:lnTo>
                    <a:pt x="237" y="454"/>
                  </a:lnTo>
                  <a:lnTo>
                    <a:pt x="237" y="600"/>
                  </a:lnTo>
                  <a:lnTo>
                    <a:pt x="301" y="600"/>
                  </a:lnTo>
                  <a:lnTo>
                    <a:pt x="301" y="460"/>
                  </a:lnTo>
                  <a:cubicBezTo>
                    <a:pt x="301" y="437"/>
                    <a:pt x="294" y="417"/>
                    <a:pt x="282" y="400"/>
                  </a:cubicBezTo>
                  <a:cubicBezTo>
                    <a:pt x="282" y="400"/>
                    <a:pt x="282" y="400"/>
                    <a:pt x="282" y="400"/>
                  </a:cubicBezTo>
                  <a:close/>
                  <a:moveTo>
                    <a:pt x="523" y="354"/>
                  </a:moveTo>
                  <a:lnTo>
                    <a:pt x="523" y="354"/>
                  </a:lnTo>
                  <a:lnTo>
                    <a:pt x="433" y="354"/>
                  </a:lnTo>
                  <a:cubicBezTo>
                    <a:pt x="429" y="354"/>
                    <a:pt x="426" y="354"/>
                    <a:pt x="423" y="355"/>
                  </a:cubicBezTo>
                  <a:cubicBezTo>
                    <a:pt x="422" y="355"/>
                    <a:pt x="421" y="355"/>
                    <a:pt x="420" y="355"/>
                  </a:cubicBezTo>
                  <a:cubicBezTo>
                    <a:pt x="418" y="355"/>
                    <a:pt x="415" y="356"/>
                    <a:pt x="413" y="356"/>
                  </a:cubicBezTo>
                  <a:cubicBezTo>
                    <a:pt x="412" y="356"/>
                    <a:pt x="411" y="356"/>
                    <a:pt x="410" y="357"/>
                  </a:cubicBezTo>
                  <a:cubicBezTo>
                    <a:pt x="408" y="357"/>
                    <a:pt x="405" y="358"/>
                    <a:pt x="403" y="358"/>
                  </a:cubicBezTo>
                  <a:cubicBezTo>
                    <a:pt x="387" y="363"/>
                    <a:pt x="373" y="371"/>
                    <a:pt x="361" y="382"/>
                  </a:cubicBezTo>
                  <a:cubicBezTo>
                    <a:pt x="361" y="382"/>
                    <a:pt x="361" y="382"/>
                    <a:pt x="361" y="383"/>
                  </a:cubicBezTo>
                  <a:cubicBezTo>
                    <a:pt x="358" y="385"/>
                    <a:pt x="356" y="388"/>
                    <a:pt x="353" y="390"/>
                  </a:cubicBezTo>
                  <a:cubicBezTo>
                    <a:pt x="353" y="390"/>
                    <a:pt x="353" y="391"/>
                    <a:pt x="353" y="391"/>
                  </a:cubicBezTo>
                  <a:cubicBezTo>
                    <a:pt x="337" y="409"/>
                    <a:pt x="327" y="433"/>
                    <a:pt x="327" y="460"/>
                  </a:cubicBezTo>
                  <a:lnTo>
                    <a:pt x="327" y="600"/>
                  </a:lnTo>
                  <a:lnTo>
                    <a:pt x="389" y="600"/>
                  </a:lnTo>
                  <a:lnTo>
                    <a:pt x="389" y="454"/>
                  </a:lnTo>
                  <a:lnTo>
                    <a:pt x="410" y="454"/>
                  </a:lnTo>
                  <a:lnTo>
                    <a:pt x="410" y="600"/>
                  </a:lnTo>
                  <a:lnTo>
                    <a:pt x="543" y="600"/>
                  </a:lnTo>
                  <a:lnTo>
                    <a:pt x="543" y="454"/>
                  </a:lnTo>
                  <a:lnTo>
                    <a:pt x="564" y="454"/>
                  </a:lnTo>
                  <a:lnTo>
                    <a:pt x="564" y="600"/>
                  </a:lnTo>
                  <a:lnTo>
                    <a:pt x="628" y="600"/>
                  </a:lnTo>
                  <a:lnTo>
                    <a:pt x="628" y="460"/>
                  </a:lnTo>
                  <a:cubicBezTo>
                    <a:pt x="628" y="401"/>
                    <a:pt x="581" y="354"/>
                    <a:pt x="523" y="354"/>
                  </a:cubicBezTo>
                  <a:close/>
                  <a:moveTo>
                    <a:pt x="151" y="340"/>
                  </a:moveTo>
                  <a:lnTo>
                    <a:pt x="151" y="340"/>
                  </a:lnTo>
                  <a:cubicBezTo>
                    <a:pt x="159" y="340"/>
                    <a:pt x="167" y="338"/>
                    <a:pt x="175" y="335"/>
                  </a:cubicBezTo>
                  <a:cubicBezTo>
                    <a:pt x="175" y="335"/>
                    <a:pt x="175" y="335"/>
                    <a:pt x="176" y="335"/>
                  </a:cubicBezTo>
                  <a:cubicBezTo>
                    <a:pt x="179" y="334"/>
                    <a:pt x="183" y="332"/>
                    <a:pt x="186" y="330"/>
                  </a:cubicBezTo>
                  <a:cubicBezTo>
                    <a:pt x="186" y="330"/>
                    <a:pt x="186" y="330"/>
                    <a:pt x="186" y="330"/>
                  </a:cubicBezTo>
                  <a:cubicBezTo>
                    <a:pt x="190" y="328"/>
                    <a:pt x="193" y="326"/>
                    <a:pt x="196" y="323"/>
                  </a:cubicBezTo>
                  <a:cubicBezTo>
                    <a:pt x="196" y="323"/>
                    <a:pt x="196" y="323"/>
                    <a:pt x="196" y="323"/>
                  </a:cubicBezTo>
                  <a:cubicBezTo>
                    <a:pt x="202" y="318"/>
                    <a:pt x="206" y="312"/>
                    <a:pt x="210" y="306"/>
                  </a:cubicBezTo>
                  <a:cubicBezTo>
                    <a:pt x="211" y="305"/>
                    <a:pt x="211" y="305"/>
                    <a:pt x="211" y="304"/>
                  </a:cubicBezTo>
                  <a:cubicBezTo>
                    <a:pt x="213" y="301"/>
                    <a:pt x="214" y="298"/>
                    <a:pt x="216" y="295"/>
                  </a:cubicBezTo>
                  <a:cubicBezTo>
                    <a:pt x="216" y="294"/>
                    <a:pt x="216" y="294"/>
                    <a:pt x="216" y="293"/>
                  </a:cubicBezTo>
                  <a:cubicBezTo>
                    <a:pt x="217" y="290"/>
                    <a:pt x="218" y="287"/>
                    <a:pt x="219" y="283"/>
                  </a:cubicBezTo>
                  <a:cubicBezTo>
                    <a:pt x="219" y="282"/>
                    <a:pt x="219" y="282"/>
                    <a:pt x="219" y="281"/>
                  </a:cubicBezTo>
                  <a:cubicBezTo>
                    <a:pt x="220" y="278"/>
                    <a:pt x="220" y="274"/>
                    <a:pt x="220" y="270"/>
                  </a:cubicBezTo>
                  <a:cubicBezTo>
                    <a:pt x="220" y="267"/>
                    <a:pt x="220" y="264"/>
                    <a:pt x="220" y="261"/>
                  </a:cubicBezTo>
                  <a:cubicBezTo>
                    <a:pt x="219" y="260"/>
                    <a:pt x="219" y="259"/>
                    <a:pt x="219" y="258"/>
                  </a:cubicBezTo>
                  <a:cubicBezTo>
                    <a:pt x="219" y="255"/>
                    <a:pt x="218" y="252"/>
                    <a:pt x="217" y="250"/>
                  </a:cubicBezTo>
                  <a:cubicBezTo>
                    <a:pt x="217" y="249"/>
                    <a:pt x="217" y="249"/>
                    <a:pt x="217" y="249"/>
                  </a:cubicBezTo>
                  <a:cubicBezTo>
                    <a:pt x="216" y="246"/>
                    <a:pt x="215" y="244"/>
                    <a:pt x="214" y="241"/>
                  </a:cubicBezTo>
                  <a:cubicBezTo>
                    <a:pt x="214" y="240"/>
                    <a:pt x="213" y="240"/>
                    <a:pt x="213" y="239"/>
                  </a:cubicBezTo>
                  <a:cubicBezTo>
                    <a:pt x="212" y="236"/>
                    <a:pt x="210" y="234"/>
                    <a:pt x="209" y="231"/>
                  </a:cubicBezTo>
                  <a:lnTo>
                    <a:pt x="208" y="231"/>
                  </a:lnTo>
                  <a:cubicBezTo>
                    <a:pt x="207" y="229"/>
                    <a:pt x="205" y="226"/>
                    <a:pt x="203" y="224"/>
                  </a:cubicBezTo>
                  <a:cubicBezTo>
                    <a:pt x="203" y="224"/>
                    <a:pt x="202" y="223"/>
                    <a:pt x="202" y="223"/>
                  </a:cubicBezTo>
                  <a:cubicBezTo>
                    <a:pt x="200" y="221"/>
                    <a:pt x="198" y="219"/>
                    <a:pt x="195" y="217"/>
                  </a:cubicBezTo>
                  <a:cubicBezTo>
                    <a:pt x="195" y="217"/>
                    <a:pt x="195" y="217"/>
                    <a:pt x="195" y="216"/>
                  </a:cubicBezTo>
                  <a:cubicBezTo>
                    <a:pt x="193" y="215"/>
                    <a:pt x="190" y="213"/>
                    <a:pt x="188" y="211"/>
                  </a:cubicBezTo>
                  <a:cubicBezTo>
                    <a:pt x="187" y="211"/>
                    <a:pt x="187" y="210"/>
                    <a:pt x="186" y="210"/>
                  </a:cubicBezTo>
                  <a:cubicBezTo>
                    <a:pt x="184" y="209"/>
                    <a:pt x="181" y="207"/>
                    <a:pt x="179" y="206"/>
                  </a:cubicBezTo>
                  <a:cubicBezTo>
                    <a:pt x="179" y="206"/>
                    <a:pt x="178" y="206"/>
                    <a:pt x="178" y="206"/>
                  </a:cubicBezTo>
                  <a:cubicBezTo>
                    <a:pt x="170" y="202"/>
                    <a:pt x="160" y="200"/>
                    <a:pt x="151" y="200"/>
                  </a:cubicBezTo>
                  <a:cubicBezTo>
                    <a:pt x="112" y="200"/>
                    <a:pt x="81" y="231"/>
                    <a:pt x="81" y="270"/>
                  </a:cubicBezTo>
                  <a:cubicBezTo>
                    <a:pt x="81" y="309"/>
                    <a:pt x="112" y="340"/>
                    <a:pt x="151" y="340"/>
                  </a:cubicBezTo>
                  <a:close/>
                </a:path>
              </a:pathLst>
            </a:custGeom>
            <a:solidFill>
              <a:srgbClr val="365B7C"/>
            </a:solidFill>
            <a:ln>
              <a:noFill/>
            </a:ln>
          </p:spPr>
          <p:txBody>
            <a:bodyPr vert="horz" wrap="square" lIns="91440" tIns="45720" rIns="91440" bIns="45720" numCol="1" anchor="t" anchorCtr="0" compatLnSpc="1"/>
            <a:lstStyle/>
            <a:p>
              <a:endParaRPr lang="zh-CN" altLang="en-US">
                <a:solidFill>
                  <a:schemeClr val="accent2"/>
                </a:solidFill>
              </a:endParaRPr>
            </a:p>
          </p:txBody>
        </p:sp>
      </p:grpSp>
      <p:sp>
        <p:nvSpPr>
          <p:cNvPr id="23" name="矩形 22"/>
          <p:cNvSpPr/>
          <p:nvPr/>
        </p:nvSpPr>
        <p:spPr>
          <a:xfrm>
            <a:off x="2165890" y="837343"/>
            <a:ext cx="2087446" cy="470748"/>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800" b="1" dirty="0">
                <a:latin typeface="楷体" panose="02010609060101010101" pitchFamily="49" charset="-122"/>
                <a:ea typeface="楷体" panose="02010609060101010101" pitchFamily="49" charset="-122"/>
                <a:cs typeface="+mn-ea"/>
                <a:sym typeface="+mn-lt"/>
              </a:rPr>
              <a:t>案例导学</a:t>
            </a:r>
          </a:p>
        </p:txBody>
      </p:sp>
    </p:spTree>
    <p:extLst>
      <p:ext uri="{BB962C8B-B14F-4D97-AF65-F5344CB8AC3E}">
        <p14:creationId xmlns:p14="http://schemas.microsoft.com/office/powerpoint/2010/main" val="164243631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5" presetClass="entr" presetSubtype="0" fill="hold" nodeType="withEffect">
                                  <p:stCondLst>
                                    <p:cond delay="250"/>
                                  </p:stCondLst>
                                  <p:childTnLst>
                                    <p:set>
                                      <p:cBhvr>
                                        <p:cTn id="6" dur="1" fill="hold">
                                          <p:stCondLst>
                                            <p:cond delay="0"/>
                                          </p:stCondLst>
                                        </p:cTn>
                                        <p:tgtEl>
                                          <p:spTgt spid="17"/>
                                        </p:tgtEl>
                                        <p:attrNameLst>
                                          <p:attrName>style.visibility</p:attrName>
                                        </p:attrNameLst>
                                      </p:cBhvr>
                                      <p:to>
                                        <p:strVal val="visible"/>
                                      </p:to>
                                    </p:set>
                                    <p:anim calcmode="lin" valueType="num">
                                      <p:cBhvr>
                                        <p:cTn id="7" dur="500" decel="50000" fill="hold">
                                          <p:stCondLst>
                                            <p:cond delay="0"/>
                                          </p:stCondLst>
                                        </p:cTn>
                                        <p:tgtEl>
                                          <p:spTgt spid="17"/>
                                        </p:tgtEl>
                                        <p:attrNameLst>
                                          <p:attrName>style.rotation</p:attrName>
                                        </p:attrNameLst>
                                      </p:cBhvr>
                                      <p:tavLst>
                                        <p:tav tm="0">
                                          <p:val>
                                            <p:fltVal val="-90"/>
                                          </p:val>
                                        </p:tav>
                                        <p:tav tm="100000">
                                          <p:val>
                                            <p:fltVal val="0"/>
                                          </p:val>
                                        </p:tav>
                                      </p:tavLst>
                                    </p:anim>
                                    <p:anim calcmode="lin" valueType="num">
                                      <p:cBhvr>
                                        <p:cTn id="8" dur="500" decel="50000" fill="hold">
                                          <p:stCondLst>
                                            <p:cond delay="0"/>
                                          </p:stCondLst>
                                        </p:cTn>
                                        <p:tgtEl>
                                          <p:spTgt spid="17"/>
                                        </p:tgtEl>
                                        <p:attrNameLst>
                                          <p:attrName>ppt_w</p:attrName>
                                        </p:attrNameLst>
                                      </p:cBhvr>
                                      <p:tavLst>
                                        <p:tav tm="0">
                                          <p:val>
                                            <p:strVal val="#ppt_w"/>
                                          </p:val>
                                        </p:tav>
                                        <p:tav tm="100000">
                                          <p:val>
                                            <p:strVal val="#ppt_w*.05"/>
                                          </p:val>
                                        </p:tav>
                                      </p:tavLst>
                                    </p:anim>
                                    <p:anim calcmode="lin" valueType="num">
                                      <p:cBhvr>
                                        <p:cTn id="9" dur="500" accel="50000" fill="hold">
                                          <p:stCondLst>
                                            <p:cond delay="500"/>
                                          </p:stCondLst>
                                        </p:cTn>
                                        <p:tgtEl>
                                          <p:spTgt spid="17"/>
                                        </p:tgtEl>
                                        <p:attrNameLst>
                                          <p:attrName>ppt_w</p:attrName>
                                        </p:attrNameLst>
                                      </p:cBhvr>
                                      <p:tavLst>
                                        <p:tav tm="0">
                                          <p:val>
                                            <p:strVal val="#ppt_w*.05"/>
                                          </p:val>
                                        </p:tav>
                                        <p:tav tm="100000">
                                          <p:val>
                                            <p:strVal val="#ppt_w"/>
                                          </p:val>
                                        </p:tav>
                                      </p:tavLst>
                                    </p:anim>
                                    <p:anim calcmode="lin" valueType="num">
                                      <p:cBhvr>
                                        <p:cTn id="10" dur="1000" fill="hold"/>
                                        <p:tgtEl>
                                          <p:spTgt spid="17"/>
                                        </p:tgtEl>
                                        <p:attrNameLst>
                                          <p:attrName>ppt_h</p:attrName>
                                        </p:attrNameLst>
                                      </p:cBhvr>
                                      <p:tavLst>
                                        <p:tav tm="0">
                                          <p:val>
                                            <p:strVal val="#ppt_h"/>
                                          </p:val>
                                        </p:tav>
                                        <p:tav tm="100000">
                                          <p:val>
                                            <p:strVal val="#ppt_h"/>
                                          </p:val>
                                        </p:tav>
                                      </p:tavLst>
                                    </p:anim>
                                    <p:anim calcmode="lin" valueType="num">
                                      <p:cBhvr>
                                        <p:cTn id="11" dur="500" decel="50000" fill="hold">
                                          <p:stCondLst>
                                            <p:cond delay="0"/>
                                          </p:stCondLst>
                                        </p:cTn>
                                        <p:tgtEl>
                                          <p:spTgt spid="17"/>
                                        </p:tgtEl>
                                        <p:attrNameLst>
                                          <p:attrName>ppt_x</p:attrName>
                                        </p:attrNameLst>
                                      </p:cBhvr>
                                      <p:tavLst>
                                        <p:tav tm="0">
                                          <p:val>
                                            <p:strVal val="#ppt_x+.4"/>
                                          </p:val>
                                        </p:tav>
                                        <p:tav tm="100000">
                                          <p:val>
                                            <p:strVal val="#ppt_x"/>
                                          </p:val>
                                        </p:tav>
                                      </p:tavLst>
                                    </p:anim>
                                    <p:anim calcmode="lin" valueType="num">
                                      <p:cBhvr>
                                        <p:cTn id="12" dur="500" decel="50000" fill="hold">
                                          <p:stCondLst>
                                            <p:cond delay="0"/>
                                          </p:stCondLst>
                                        </p:cTn>
                                        <p:tgtEl>
                                          <p:spTgt spid="17"/>
                                        </p:tgtEl>
                                        <p:attrNameLst>
                                          <p:attrName>ppt_y</p:attrName>
                                        </p:attrNameLst>
                                      </p:cBhvr>
                                      <p:tavLst>
                                        <p:tav tm="0">
                                          <p:val>
                                            <p:strVal val="#ppt_y-.2"/>
                                          </p:val>
                                        </p:tav>
                                        <p:tav tm="100000">
                                          <p:val>
                                            <p:strVal val="#ppt_y+.1"/>
                                          </p:val>
                                        </p:tav>
                                      </p:tavLst>
                                    </p:anim>
                                    <p:anim calcmode="lin" valueType="num">
                                      <p:cBhvr>
                                        <p:cTn id="13" dur="500" accel="50000" fill="hold">
                                          <p:stCondLst>
                                            <p:cond delay="500"/>
                                          </p:stCondLst>
                                        </p:cTn>
                                        <p:tgtEl>
                                          <p:spTgt spid="17"/>
                                        </p:tgtEl>
                                        <p:attrNameLst>
                                          <p:attrName>ppt_y</p:attrName>
                                        </p:attrNameLst>
                                      </p:cBhvr>
                                      <p:tavLst>
                                        <p:tav tm="0">
                                          <p:val>
                                            <p:strVal val="#ppt_y+.1"/>
                                          </p:val>
                                        </p:tav>
                                        <p:tav tm="100000">
                                          <p:val>
                                            <p:strVal val="#ppt_y"/>
                                          </p:val>
                                        </p:tav>
                                      </p:tavLst>
                                    </p:anim>
                                    <p:animEffect transition="in" filter="fade">
                                      <p:cBhvr>
                                        <p:cTn id="14" dur="1000" decel="50000">
                                          <p:stCondLst>
                                            <p:cond delay="0"/>
                                          </p:stCondLst>
                                        </p:cTn>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文本框 2"/>
          <p:cNvSpPr txBox="1"/>
          <p:nvPr/>
        </p:nvSpPr>
        <p:spPr>
          <a:xfrm>
            <a:off x="433070" y="1217930"/>
            <a:ext cx="10926445" cy="5296535"/>
          </a:xfrm>
          <a:prstGeom prst="rect">
            <a:avLst/>
          </a:prstGeom>
          <a:noFill/>
        </p:spPr>
        <p:txBody>
          <a:bodyPr wrap="square" rtlCol="0" anchor="t">
            <a:spAutoFit/>
          </a:bodyPr>
          <a:lstStyle/>
          <a:p>
            <a:pPr marL="342900" indent="-342900" eaLnBrk="1" hangingPunct="1">
              <a:lnSpc>
                <a:spcPct val="90000"/>
              </a:lnSpc>
              <a:buFont typeface="Wingdings" panose="05000000000000000000" charset="0"/>
              <a:buChar char="l"/>
            </a:pPr>
            <a:r>
              <a:rPr lang="en-US" altLang="zh-CN" sz="240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400">
                <a:latin typeface="楷体" panose="02010609060101010101" pitchFamily="49" charset="-122"/>
                <a:ea typeface="楷体" panose="02010609060101010101" pitchFamily="49" charset="-122"/>
                <a:cs typeface="楷体" panose="02010609060101010101" pitchFamily="49" charset="-122"/>
                <a:sym typeface="+mn-ea"/>
              </a:rPr>
              <a:t>三</a:t>
            </a:r>
            <a:r>
              <a:rPr lang="en-US" altLang="zh-CN" sz="240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400">
                <a:latin typeface="楷体" panose="02010609060101010101" pitchFamily="49" charset="-122"/>
                <a:ea typeface="楷体" panose="02010609060101010101" pitchFamily="49" charset="-122"/>
                <a:cs typeface="楷体" panose="02010609060101010101" pitchFamily="49" charset="-122"/>
                <a:sym typeface="+mn-ea"/>
              </a:rPr>
              <a:t>录用决策的程序</a:t>
            </a:r>
            <a:endParaRPr lang="zh-CN" altLang="en-US" sz="2400">
              <a:latin typeface="楷体" panose="02010609060101010101" pitchFamily="49" charset="-122"/>
              <a:ea typeface="楷体" panose="02010609060101010101" pitchFamily="49" charset="-122"/>
              <a:cs typeface="楷体" panose="02010609060101010101" pitchFamily="49" charset="-122"/>
            </a:endParaRPr>
          </a:p>
          <a:p>
            <a:pPr indent="0" eaLnBrk="1" hangingPunct="1">
              <a:lnSpc>
                <a:spcPct val="90000"/>
              </a:lnSpc>
              <a:buFont typeface="Wingdings" panose="05000000000000000000" charset="0"/>
              <a:buNone/>
            </a:pPr>
            <a:r>
              <a:rPr lang="en-US" altLang="zh-CN" sz="2400">
                <a:latin typeface="楷体" panose="02010609060101010101" pitchFamily="49" charset="-122"/>
                <a:ea typeface="楷体" panose="02010609060101010101" pitchFamily="49" charset="-122"/>
                <a:cs typeface="楷体" panose="02010609060101010101" pitchFamily="49" charset="-122"/>
                <a:sym typeface="+mn-ea"/>
              </a:rPr>
              <a:t>1.</a:t>
            </a:r>
            <a:r>
              <a:rPr lang="zh-CN" altLang="en-US" sz="2400">
                <a:latin typeface="楷体" panose="02010609060101010101" pitchFamily="49" charset="-122"/>
                <a:ea typeface="楷体" panose="02010609060101010101" pitchFamily="49" charset="-122"/>
                <a:cs typeface="楷体" panose="02010609060101010101" pitchFamily="49" charset="-122"/>
                <a:sym typeface="+mn-ea"/>
              </a:rPr>
              <a:t>整理和分析有关信息资料</a:t>
            </a:r>
            <a:endParaRPr lang="zh-CN" altLang="en-US" sz="2400">
              <a:latin typeface="楷体" panose="02010609060101010101" pitchFamily="49" charset="-122"/>
              <a:ea typeface="楷体" panose="02010609060101010101" pitchFamily="49" charset="-122"/>
              <a:cs typeface="楷体" panose="02010609060101010101" pitchFamily="49" charset="-122"/>
            </a:endParaRPr>
          </a:p>
          <a:p>
            <a:pPr indent="0" eaLnBrk="1" hangingPunct="1">
              <a:lnSpc>
                <a:spcPct val="90000"/>
              </a:lnSpc>
              <a:buFont typeface="Wingdings" panose="05000000000000000000" charset="0"/>
              <a:buNone/>
            </a:pPr>
            <a:r>
              <a:rPr lang="en-US" altLang="zh-CN" sz="2400">
                <a:latin typeface="楷体" panose="02010609060101010101" pitchFamily="49" charset="-122"/>
                <a:ea typeface="楷体" panose="02010609060101010101" pitchFamily="49" charset="-122"/>
                <a:cs typeface="楷体" panose="02010609060101010101" pitchFamily="49" charset="-122"/>
                <a:sym typeface="+mn-ea"/>
              </a:rPr>
              <a:t>2.</a:t>
            </a:r>
            <a:r>
              <a:rPr lang="zh-CN" altLang="en-US" sz="2400">
                <a:latin typeface="楷体" panose="02010609060101010101" pitchFamily="49" charset="-122"/>
                <a:ea typeface="楷体" panose="02010609060101010101" pitchFamily="49" charset="-122"/>
                <a:cs typeface="楷体" panose="02010609060101010101" pitchFamily="49" charset="-122"/>
                <a:sym typeface="+mn-ea"/>
              </a:rPr>
              <a:t>分析录用决策的影响因素</a:t>
            </a:r>
            <a:endParaRPr lang="zh-CN" altLang="en-US" sz="2400">
              <a:latin typeface="楷体" panose="02010609060101010101" pitchFamily="49" charset="-122"/>
              <a:ea typeface="楷体" panose="02010609060101010101" pitchFamily="49" charset="-122"/>
              <a:cs typeface="楷体" panose="02010609060101010101" pitchFamily="49" charset="-122"/>
            </a:endParaRPr>
          </a:p>
          <a:p>
            <a:pPr indent="0" eaLnBrk="1" hangingPunct="1">
              <a:lnSpc>
                <a:spcPct val="90000"/>
              </a:lnSpc>
              <a:buFont typeface="Wingdings" panose="05000000000000000000" charset="0"/>
              <a:buNone/>
            </a:pPr>
            <a:r>
              <a:rPr lang="zh-CN" altLang="en-US" sz="2400">
                <a:latin typeface="楷体" panose="02010609060101010101" pitchFamily="49" charset="-122"/>
                <a:ea typeface="楷体" panose="02010609060101010101" pitchFamily="49" charset="-122"/>
                <a:cs typeface="楷体" panose="02010609060101010101" pitchFamily="49" charset="-122"/>
                <a:sym typeface="+mn-ea"/>
              </a:rPr>
              <a:t>在做录用决策时</a:t>
            </a:r>
            <a:r>
              <a:rPr lang="en-US" altLang="zh-CN" sz="240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400">
                <a:latin typeface="楷体" panose="02010609060101010101" pitchFamily="49" charset="-122"/>
                <a:ea typeface="楷体" panose="02010609060101010101" pitchFamily="49" charset="-122"/>
                <a:cs typeface="楷体" panose="02010609060101010101" pitchFamily="49" charset="-122"/>
                <a:sym typeface="+mn-ea"/>
              </a:rPr>
              <a:t>一般要考虑以下几个方面的问题</a:t>
            </a:r>
            <a:r>
              <a:rPr lang="en-US" altLang="zh-CN" sz="2400">
                <a:latin typeface="楷体" panose="02010609060101010101" pitchFamily="49" charset="-122"/>
                <a:ea typeface="楷体" panose="02010609060101010101" pitchFamily="49" charset="-122"/>
                <a:cs typeface="楷体" panose="02010609060101010101" pitchFamily="49" charset="-122"/>
                <a:sym typeface="+mn-ea"/>
              </a:rPr>
              <a:t>:</a:t>
            </a:r>
            <a:endParaRPr lang="en-US" altLang="zh-CN" sz="2400">
              <a:latin typeface="楷体" panose="02010609060101010101" pitchFamily="49" charset="-122"/>
              <a:ea typeface="楷体" panose="02010609060101010101" pitchFamily="49" charset="-122"/>
              <a:cs typeface="楷体" panose="02010609060101010101" pitchFamily="49" charset="-122"/>
            </a:endParaRPr>
          </a:p>
          <a:p>
            <a:pPr indent="0" eaLnBrk="1" hangingPunct="1">
              <a:lnSpc>
                <a:spcPct val="90000"/>
              </a:lnSpc>
              <a:buFont typeface="Wingdings" panose="05000000000000000000" charset="0"/>
              <a:buNone/>
            </a:pPr>
            <a:r>
              <a:rPr lang="en-US" altLang="zh-CN" sz="2400">
                <a:latin typeface="楷体" panose="02010609060101010101" pitchFamily="49" charset="-122"/>
                <a:ea typeface="楷体" panose="02010609060101010101" pitchFamily="49" charset="-122"/>
                <a:cs typeface="楷体" panose="02010609060101010101" pitchFamily="49" charset="-122"/>
                <a:sym typeface="+mn-ea"/>
              </a:rPr>
              <a:t>(1)</a:t>
            </a:r>
            <a:r>
              <a:rPr lang="zh-CN" altLang="en-US" sz="2400">
                <a:latin typeface="楷体" panose="02010609060101010101" pitchFamily="49" charset="-122"/>
                <a:ea typeface="楷体" panose="02010609060101010101" pitchFamily="49" charset="-122"/>
                <a:cs typeface="楷体" panose="02010609060101010101" pitchFamily="49" charset="-122"/>
                <a:sym typeface="+mn-ea"/>
              </a:rPr>
              <a:t>以应聘者自身最高潜能发挥为主</a:t>
            </a:r>
            <a:r>
              <a:rPr lang="en-US" altLang="zh-CN" sz="240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400">
                <a:latin typeface="楷体" panose="02010609060101010101" pitchFamily="49" charset="-122"/>
                <a:ea typeface="楷体" panose="02010609060101010101" pitchFamily="49" charset="-122"/>
                <a:cs typeface="楷体" panose="02010609060101010101" pitchFamily="49" charset="-122"/>
                <a:sym typeface="+mn-ea"/>
              </a:rPr>
              <a:t>还是以组织和工作目前的需要为主。</a:t>
            </a:r>
            <a:endParaRPr lang="zh-CN" altLang="en-US" sz="2400">
              <a:latin typeface="楷体" panose="02010609060101010101" pitchFamily="49" charset="-122"/>
              <a:ea typeface="楷体" panose="02010609060101010101" pitchFamily="49" charset="-122"/>
              <a:cs typeface="楷体" panose="02010609060101010101" pitchFamily="49" charset="-122"/>
            </a:endParaRPr>
          </a:p>
          <a:p>
            <a:pPr indent="0" eaLnBrk="1" hangingPunct="1">
              <a:lnSpc>
                <a:spcPct val="90000"/>
              </a:lnSpc>
              <a:buFont typeface="Wingdings" panose="05000000000000000000" charset="0"/>
              <a:buNone/>
            </a:pPr>
            <a:r>
              <a:rPr lang="en-US" altLang="zh-CN" sz="2400">
                <a:latin typeface="楷体" panose="02010609060101010101" pitchFamily="49" charset="-122"/>
                <a:ea typeface="楷体" panose="02010609060101010101" pitchFamily="49" charset="-122"/>
                <a:cs typeface="楷体" panose="02010609060101010101" pitchFamily="49" charset="-122"/>
                <a:sym typeface="+mn-ea"/>
              </a:rPr>
              <a:t>(2)</a:t>
            </a:r>
            <a:r>
              <a:rPr lang="zh-CN" altLang="en-US" sz="2400">
                <a:latin typeface="楷体" panose="02010609060101010101" pitchFamily="49" charset="-122"/>
                <a:ea typeface="楷体" panose="02010609060101010101" pitchFamily="49" charset="-122"/>
                <a:cs typeface="楷体" panose="02010609060101010101" pitchFamily="49" charset="-122"/>
                <a:sym typeface="+mn-ea"/>
              </a:rPr>
              <a:t>以目前对工作的适应为准</a:t>
            </a:r>
            <a:r>
              <a:rPr lang="en-US" altLang="zh-CN" sz="240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400">
                <a:latin typeface="楷体" panose="02010609060101010101" pitchFamily="49" charset="-122"/>
                <a:ea typeface="楷体" panose="02010609060101010101" pitchFamily="49" charset="-122"/>
                <a:cs typeface="楷体" panose="02010609060101010101" pitchFamily="49" charset="-122"/>
                <a:sym typeface="+mn-ea"/>
              </a:rPr>
              <a:t>还是以将来发挥潜能为准。</a:t>
            </a:r>
            <a:endParaRPr lang="zh-CN" altLang="en-US" sz="2400">
              <a:latin typeface="楷体" panose="02010609060101010101" pitchFamily="49" charset="-122"/>
              <a:ea typeface="楷体" panose="02010609060101010101" pitchFamily="49" charset="-122"/>
              <a:cs typeface="楷体" panose="02010609060101010101" pitchFamily="49" charset="-122"/>
            </a:endParaRPr>
          </a:p>
          <a:p>
            <a:pPr indent="0" eaLnBrk="1" hangingPunct="1">
              <a:lnSpc>
                <a:spcPct val="90000"/>
              </a:lnSpc>
              <a:buFont typeface="Wingdings" panose="05000000000000000000" charset="0"/>
              <a:buNone/>
            </a:pPr>
            <a:r>
              <a:rPr lang="en-US" altLang="zh-CN" sz="2400">
                <a:latin typeface="楷体" panose="02010609060101010101" pitchFamily="49" charset="-122"/>
                <a:ea typeface="楷体" panose="02010609060101010101" pitchFamily="49" charset="-122"/>
                <a:cs typeface="楷体" panose="02010609060101010101" pitchFamily="49" charset="-122"/>
                <a:sym typeface="+mn-ea"/>
              </a:rPr>
              <a:t>(3)</a:t>
            </a:r>
            <a:r>
              <a:rPr lang="zh-CN" altLang="en-US" sz="2400">
                <a:latin typeface="楷体" panose="02010609060101010101" pitchFamily="49" charset="-122"/>
                <a:ea typeface="楷体" panose="02010609060101010101" pitchFamily="49" charset="-122"/>
                <a:cs typeface="楷体" panose="02010609060101010101" pitchFamily="49" charset="-122"/>
                <a:sym typeface="+mn-ea"/>
              </a:rPr>
              <a:t>组织现有的薪酬水平与应聘者的要求差距有多大。</a:t>
            </a:r>
            <a:endParaRPr lang="zh-CN" altLang="en-US" sz="2400">
              <a:latin typeface="楷体" panose="02010609060101010101" pitchFamily="49" charset="-122"/>
              <a:ea typeface="楷体" panose="02010609060101010101" pitchFamily="49" charset="-122"/>
              <a:cs typeface="楷体" panose="02010609060101010101" pitchFamily="49" charset="-122"/>
            </a:endParaRPr>
          </a:p>
          <a:p>
            <a:pPr indent="0" eaLnBrk="1" hangingPunct="1">
              <a:lnSpc>
                <a:spcPct val="90000"/>
              </a:lnSpc>
              <a:buFont typeface="Wingdings" panose="05000000000000000000" charset="0"/>
              <a:buNone/>
            </a:pPr>
            <a:r>
              <a:rPr lang="en-US" altLang="zh-CN" sz="2400">
                <a:latin typeface="楷体" panose="02010609060101010101" pitchFamily="49" charset="-122"/>
                <a:ea typeface="楷体" panose="02010609060101010101" pitchFamily="49" charset="-122"/>
                <a:cs typeface="楷体" panose="02010609060101010101" pitchFamily="49" charset="-122"/>
                <a:sym typeface="+mn-ea"/>
              </a:rPr>
              <a:t>(4)</a:t>
            </a:r>
            <a:r>
              <a:rPr lang="zh-CN" altLang="en-US" sz="2400">
                <a:latin typeface="楷体" panose="02010609060101010101" pitchFamily="49" charset="-122"/>
                <a:ea typeface="楷体" panose="02010609060101010101" pitchFamily="49" charset="-122"/>
                <a:cs typeface="楷体" panose="02010609060101010101" pitchFamily="49" charset="-122"/>
                <a:sym typeface="+mn-ea"/>
              </a:rPr>
              <a:t>组织能否调整薪酬水平以适应优秀应聘者</a:t>
            </a:r>
            <a:r>
              <a:rPr lang="en-US" altLang="zh-CN" sz="240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400">
                <a:latin typeface="楷体" panose="02010609060101010101" pitchFamily="49" charset="-122"/>
                <a:ea typeface="楷体" panose="02010609060101010101" pitchFamily="49" charset="-122"/>
                <a:cs typeface="楷体" panose="02010609060101010101" pitchFamily="49" charset="-122"/>
                <a:sym typeface="+mn-ea"/>
              </a:rPr>
              <a:t>或应聘者愿不愿意调整薪酬要求以适应组织。</a:t>
            </a:r>
            <a:endParaRPr lang="zh-CN" altLang="en-US" sz="2400">
              <a:latin typeface="楷体" panose="02010609060101010101" pitchFamily="49" charset="-122"/>
              <a:ea typeface="楷体" panose="02010609060101010101" pitchFamily="49" charset="-122"/>
              <a:cs typeface="楷体" panose="02010609060101010101" pitchFamily="49" charset="-122"/>
            </a:endParaRPr>
          </a:p>
          <a:p>
            <a:pPr eaLnBrk="1" hangingPunct="1"/>
            <a:r>
              <a:rPr lang="en-US" altLang="zh-CN" sz="2400">
                <a:latin typeface="楷体" panose="02010609060101010101" pitchFamily="49" charset="-122"/>
                <a:ea typeface="楷体" panose="02010609060101010101" pitchFamily="49" charset="-122"/>
                <a:cs typeface="楷体" panose="02010609060101010101" pitchFamily="49" charset="-122"/>
                <a:sym typeface="+mn-ea"/>
              </a:rPr>
              <a:t>(5)</a:t>
            </a:r>
            <a:r>
              <a:rPr lang="zh-CN" altLang="en-US" sz="2400">
                <a:latin typeface="楷体" panose="02010609060101010101" pitchFamily="49" charset="-122"/>
                <a:ea typeface="楷体" panose="02010609060101010101" pitchFamily="49" charset="-122"/>
                <a:cs typeface="楷体" panose="02010609060101010101" pitchFamily="49" charset="-122"/>
                <a:sym typeface="+mn-ea"/>
              </a:rPr>
              <a:t>超出合格标准的人员是否需要考虑。</a:t>
            </a:r>
          </a:p>
          <a:p>
            <a:pPr eaLnBrk="1" hangingPunct="1"/>
            <a:r>
              <a:rPr lang="en-US" altLang="zh-CN" sz="2400">
                <a:latin typeface="楷体" panose="02010609060101010101" pitchFamily="49" charset="-122"/>
                <a:ea typeface="楷体" panose="02010609060101010101" pitchFamily="49" charset="-122"/>
                <a:cs typeface="楷体" panose="02010609060101010101" pitchFamily="49" charset="-122"/>
                <a:sym typeface="+mn-ea"/>
              </a:rPr>
              <a:t>3.</a:t>
            </a:r>
            <a:r>
              <a:rPr lang="zh-CN" altLang="en-US" sz="2400">
                <a:latin typeface="楷体" panose="02010609060101010101" pitchFamily="49" charset="-122"/>
                <a:ea typeface="楷体" panose="02010609060101010101" pitchFamily="49" charset="-122"/>
                <a:cs typeface="楷体" panose="02010609060101010101" pitchFamily="49" charset="-122"/>
                <a:sym typeface="+mn-ea"/>
              </a:rPr>
              <a:t>选择录用标准</a:t>
            </a:r>
            <a:endParaRPr lang="zh-CN" altLang="en-US" sz="2400">
              <a:latin typeface="楷体" panose="02010609060101010101" pitchFamily="49" charset="-122"/>
              <a:ea typeface="楷体" panose="02010609060101010101" pitchFamily="49" charset="-122"/>
              <a:cs typeface="楷体" panose="02010609060101010101" pitchFamily="49" charset="-122"/>
            </a:endParaRPr>
          </a:p>
          <a:p>
            <a:pPr eaLnBrk="1" hangingPunct="1"/>
            <a:r>
              <a:rPr lang="zh-CN" altLang="en-US" sz="2400">
                <a:latin typeface="楷体" panose="02010609060101010101" pitchFamily="49" charset="-122"/>
                <a:ea typeface="楷体" panose="02010609060101010101" pitchFamily="49" charset="-122"/>
                <a:cs typeface="楷体" panose="02010609060101010101" pitchFamily="49" charset="-122"/>
                <a:sym typeface="+mn-ea"/>
              </a:rPr>
              <a:t>录用标准应该体现“胜任”的特征</a:t>
            </a:r>
            <a:r>
              <a:rPr lang="en-US" altLang="zh-CN" sz="240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400">
                <a:latin typeface="楷体" panose="02010609060101010101" pitchFamily="49" charset="-122"/>
                <a:ea typeface="楷体" panose="02010609060101010101" pitchFamily="49" charset="-122"/>
                <a:cs typeface="楷体" panose="02010609060101010101" pitchFamily="49" charset="-122"/>
                <a:sym typeface="+mn-ea"/>
              </a:rPr>
              <a:t>既能使我们看到表象特征的匹配程度</a:t>
            </a:r>
            <a:r>
              <a:rPr lang="en-US" altLang="zh-CN" sz="240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400">
                <a:latin typeface="楷体" panose="02010609060101010101" pitchFamily="49" charset="-122"/>
                <a:ea typeface="楷体" panose="02010609060101010101" pitchFamily="49" charset="-122"/>
                <a:cs typeface="楷体" panose="02010609060101010101" pitchFamily="49" charset="-122"/>
                <a:sym typeface="+mn-ea"/>
              </a:rPr>
              <a:t>又能帮助我们了解候选人的潜在特征</a:t>
            </a:r>
            <a:r>
              <a:rPr lang="en-US" altLang="zh-CN" sz="240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400">
                <a:latin typeface="楷体" panose="02010609060101010101" pitchFamily="49" charset="-122"/>
                <a:ea typeface="楷体" panose="02010609060101010101" pitchFamily="49" charset="-122"/>
                <a:cs typeface="楷体" panose="02010609060101010101" pitchFamily="49" charset="-122"/>
                <a:sym typeface="+mn-ea"/>
              </a:rPr>
              <a:t>如动机、特质、兴趣、价值观等</a:t>
            </a:r>
            <a:r>
              <a:rPr lang="en-US" altLang="zh-CN" sz="240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400">
                <a:latin typeface="楷体" panose="02010609060101010101" pitchFamily="49" charset="-122"/>
                <a:ea typeface="楷体" panose="02010609060101010101" pitchFamily="49" charset="-122"/>
                <a:cs typeface="楷体" panose="02010609060101010101" pitchFamily="49" charset="-122"/>
                <a:sym typeface="+mn-ea"/>
              </a:rPr>
              <a:t>从而对认知候选人与岗位的匹配情况提供很好的依据。</a:t>
            </a:r>
            <a:endParaRPr lang="zh-CN" altLang="en-US" sz="2400">
              <a:latin typeface="楷体" panose="02010609060101010101" pitchFamily="49" charset="-122"/>
              <a:ea typeface="楷体" panose="02010609060101010101" pitchFamily="49" charset="-122"/>
              <a:cs typeface="楷体" panose="02010609060101010101" pitchFamily="49" charset="-122"/>
            </a:endParaRPr>
          </a:p>
          <a:p>
            <a:pPr eaLnBrk="1" hangingPunct="1"/>
            <a:r>
              <a:rPr lang="en-US" altLang="zh-CN" sz="2400">
                <a:latin typeface="楷体" panose="02010609060101010101" pitchFamily="49" charset="-122"/>
                <a:ea typeface="楷体" panose="02010609060101010101" pitchFamily="49" charset="-122"/>
                <a:cs typeface="楷体" panose="02010609060101010101" pitchFamily="49" charset="-122"/>
                <a:sym typeface="+mn-ea"/>
              </a:rPr>
              <a:t>4.</a:t>
            </a:r>
            <a:r>
              <a:rPr lang="zh-CN" altLang="en-US" sz="2400">
                <a:latin typeface="楷体" panose="02010609060101010101" pitchFamily="49" charset="-122"/>
                <a:ea typeface="楷体" panose="02010609060101010101" pitchFamily="49" charset="-122"/>
                <a:cs typeface="楷体" panose="02010609060101010101" pitchFamily="49" charset="-122"/>
                <a:sym typeface="+mn-ea"/>
              </a:rPr>
              <a:t>做出最后的决定</a:t>
            </a:r>
            <a:endParaRPr lang="zh-CN" altLang="en-US" sz="2400">
              <a:latin typeface="楷体" panose="02010609060101010101" pitchFamily="49" charset="-122"/>
              <a:ea typeface="楷体" panose="02010609060101010101" pitchFamily="49" charset="-122"/>
              <a:cs typeface="楷体" panose="02010609060101010101" pitchFamily="49" charset="-122"/>
            </a:endParaRPr>
          </a:p>
        </p:txBody>
      </p:sp>
      <p:sp>
        <p:nvSpPr>
          <p:cNvPr id="86" name="椭圆 85"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flipH="1">
            <a:off x="2686180" y="318176"/>
            <a:ext cx="321030" cy="321030"/>
          </a:xfrm>
          <a:prstGeom prst="ellipse">
            <a:avLst/>
          </a:prstGeom>
          <a:solidFill>
            <a:srgbClr val="966481"/>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7" name="椭圆 86"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flipH="1">
            <a:off x="2991678" y="806317"/>
            <a:ext cx="219803" cy="219803"/>
          </a:xfrm>
          <a:prstGeom prst="ellipse">
            <a:avLst/>
          </a:prstGeom>
          <a:solidFill>
            <a:srgbClr val="365B7C"/>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8" name="椭圆 87"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flipH="1">
            <a:off x="2040059" y="648310"/>
            <a:ext cx="164852" cy="164852"/>
          </a:xfrm>
          <a:prstGeom prst="ellipse">
            <a:avLst/>
          </a:prstGeom>
          <a:solidFill>
            <a:srgbClr val="F779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5" name="椭圆 84"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flipH="1">
            <a:off x="2686180" y="813581"/>
            <a:ext cx="157493" cy="157493"/>
          </a:xfrm>
          <a:prstGeom prst="ellipse">
            <a:avLst/>
          </a:prstGeom>
          <a:solidFill>
            <a:srgbClr val="D06F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cxnSp>
        <p:nvCxnSpPr>
          <p:cNvPr id="83" name="直接连接符 82"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CxnSpPr/>
          <p:nvPr/>
        </p:nvCxnSpPr>
        <p:spPr>
          <a:xfrm>
            <a:off x="3383162" y="1153614"/>
            <a:ext cx="5770860"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90" name="椭圆 89"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9190817" y="277813"/>
            <a:ext cx="321030" cy="321030"/>
          </a:xfrm>
          <a:prstGeom prst="ellipse">
            <a:avLst/>
          </a:prstGeom>
          <a:solidFill>
            <a:srgbClr val="966481"/>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1" name="椭圆 90"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a:off x="8986546" y="748174"/>
            <a:ext cx="219803" cy="219803"/>
          </a:xfrm>
          <a:prstGeom prst="ellipse">
            <a:avLst/>
          </a:prstGeom>
          <a:solidFill>
            <a:srgbClr val="365B7C"/>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9" name="椭圆 88"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9354354" y="755438"/>
            <a:ext cx="157493" cy="157493"/>
          </a:xfrm>
          <a:prstGeom prst="ellipse">
            <a:avLst/>
          </a:prstGeom>
          <a:solidFill>
            <a:srgbClr val="D06F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2" name="椭圆 91"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a:off x="10002006" y="639697"/>
            <a:ext cx="164852" cy="164852"/>
          </a:xfrm>
          <a:prstGeom prst="ellipse">
            <a:avLst/>
          </a:prstGeom>
          <a:solidFill>
            <a:srgbClr val="F779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 name="文本框 1"/>
          <p:cNvSpPr txBox="1"/>
          <p:nvPr/>
        </p:nvSpPr>
        <p:spPr>
          <a:xfrm>
            <a:off x="5264150" y="504190"/>
            <a:ext cx="2316480" cy="521970"/>
          </a:xfrm>
          <a:prstGeom prst="rect">
            <a:avLst/>
          </a:prstGeom>
          <a:noFill/>
        </p:spPr>
        <p:txBody>
          <a:bodyPr wrap="square" rtlCol="0" anchor="t">
            <a:spAutoFit/>
          </a:bodyPr>
          <a:lstStyle/>
          <a:p>
            <a:r>
              <a:rPr lang="zh-CN" altLang="en-US" sz="2800" b="1" spc="500" dirty="0">
                <a:solidFill>
                  <a:schemeClr val="bg1">
                    <a:lumMod val="50000"/>
                  </a:schemeClr>
                </a:solidFill>
                <a:latin typeface="微软雅黑" panose="020B0503020204020204" pitchFamily="34" charset="-122"/>
                <a:ea typeface="微软雅黑" panose="020B0503020204020204" pitchFamily="34" charset="-122"/>
                <a:cs typeface="Arial" panose="020B0604020202020204" pitchFamily="34" charset="0"/>
                <a:sym typeface="+mn-ea"/>
              </a:rPr>
              <a:t>任务描述</a:t>
            </a:r>
          </a:p>
        </p:txBody>
      </p:sp>
    </p:spTree>
    <p:extLst>
      <p:ext uri="{BB962C8B-B14F-4D97-AF65-F5344CB8AC3E}">
        <p14:creationId xmlns:p14="http://schemas.microsoft.com/office/powerpoint/2010/main" val="13277070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0"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wedge">
                                      <p:cBhvr>
                                        <p:cTn id="7" dur="2000"/>
                                        <p:tgtEl>
                                          <p:spTgt spid="3">
                                            <p:txEl>
                                              <p:pRg st="0" end="0"/>
                                            </p:txEl>
                                          </p:spTgt>
                                        </p:tgtEl>
                                      </p:cBhvr>
                                    </p:animEffect>
                                  </p:childTnLst>
                                </p:cTn>
                              </p:par>
                              <p:par>
                                <p:cTn id="8" presetID="20" presetClass="entr" presetSubtype="0" fill="hold" nodeType="withEffect">
                                  <p:stCondLst>
                                    <p:cond delay="0"/>
                                  </p:stCondLst>
                                  <p:childTnLst>
                                    <p:set>
                                      <p:cBhvr>
                                        <p:cTn id="9" dur="1" fill="hold">
                                          <p:stCondLst>
                                            <p:cond delay="0"/>
                                          </p:stCondLst>
                                        </p:cTn>
                                        <p:tgtEl>
                                          <p:spTgt spid="3">
                                            <p:txEl>
                                              <p:pRg st="1" end="1"/>
                                            </p:txEl>
                                          </p:spTgt>
                                        </p:tgtEl>
                                        <p:attrNameLst>
                                          <p:attrName>style.visibility</p:attrName>
                                        </p:attrNameLst>
                                      </p:cBhvr>
                                      <p:to>
                                        <p:strVal val="visible"/>
                                      </p:to>
                                    </p:set>
                                    <p:animEffect transition="in" filter="wedge">
                                      <p:cBhvr>
                                        <p:cTn id="10" dur="2000"/>
                                        <p:tgtEl>
                                          <p:spTgt spid="3">
                                            <p:txEl>
                                              <p:pRg st="1" end="1"/>
                                            </p:txEl>
                                          </p:spTgt>
                                        </p:tgtEl>
                                      </p:cBhvr>
                                    </p:animEffect>
                                  </p:childTnLst>
                                </p:cTn>
                              </p:par>
                              <p:par>
                                <p:cTn id="11" presetID="20" presetClass="entr" presetSubtype="0" fill="hold" nodeType="withEffect">
                                  <p:stCondLst>
                                    <p:cond delay="0"/>
                                  </p:stCondLst>
                                  <p:childTnLst>
                                    <p:set>
                                      <p:cBhvr>
                                        <p:cTn id="12" dur="1" fill="hold">
                                          <p:stCondLst>
                                            <p:cond delay="0"/>
                                          </p:stCondLst>
                                        </p:cTn>
                                        <p:tgtEl>
                                          <p:spTgt spid="3">
                                            <p:txEl>
                                              <p:pRg st="2" end="2"/>
                                            </p:txEl>
                                          </p:spTgt>
                                        </p:tgtEl>
                                        <p:attrNameLst>
                                          <p:attrName>style.visibility</p:attrName>
                                        </p:attrNameLst>
                                      </p:cBhvr>
                                      <p:to>
                                        <p:strVal val="visible"/>
                                      </p:to>
                                    </p:set>
                                    <p:animEffect transition="in" filter="wedge">
                                      <p:cBhvr>
                                        <p:cTn id="13" dur="2000"/>
                                        <p:tgtEl>
                                          <p:spTgt spid="3">
                                            <p:txEl>
                                              <p:pRg st="2" end="2"/>
                                            </p:txEl>
                                          </p:spTgt>
                                        </p:tgtEl>
                                      </p:cBhvr>
                                    </p:animEffect>
                                  </p:childTnLst>
                                </p:cTn>
                              </p:par>
                              <p:par>
                                <p:cTn id="14" presetID="20" presetClass="entr" presetSubtype="0" fill="hold" nodeType="withEffect">
                                  <p:stCondLst>
                                    <p:cond delay="0"/>
                                  </p:stCondLst>
                                  <p:childTnLst>
                                    <p:set>
                                      <p:cBhvr>
                                        <p:cTn id="15" dur="1" fill="hold">
                                          <p:stCondLst>
                                            <p:cond delay="0"/>
                                          </p:stCondLst>
                                        </p:cTn>
                                        <p:tgtEl>
                                          <p:spTgt spid="3">
                                            <p:txEl>
                                              <p:pRg st="3" end="3"/>
                                            </p:txEl>
                                          </p:spTgt>
                                        </p:tgtEl>
                                        <p:attrNameLst>
                                          <p:attrName>style.visibility</p:attrName>
                                        </p:attrNameLst>
                                      </p:cBhvr>
                                      <p:to>
                                        <p:strVal val="visible"/>
                                      </p:to>
                                    </p:set>
                                    <p:animEffect transition="in" filter="wedge">
                                      <p:cBhvr>
                                        <p:cTn id="16" dur="2000"/>
                                        <p:tgtEl>
                                          <p:spTgt spid="3">
                                            <p:txEl>
                                              <p:pRg st="3" end="3"/>
                                            </p:txEl>
                                          </p:spTgt>
                                        </p:tgtEl>
                                      </p:cBhvr>
                                    </p:animEffect>
                                  </p:childTnLst>
                                </p:cTn>
                              </p:par>
                              <p:par>
                                <p:cTn id="17" presetID="20" presetClass="entr" presetSubtype="0" fill="hold" nodeType="withEffect">
                                  <p:stCondLst>
                                    <p:cond delay="0"/>
                                  </p:stCondLst>
                                  <p:childTnLst>
                                    <p:set>
                                      <p:cBhvr>
                                        <p:cTn id="18" dur="1" fill="hold">
                                          <p:stCondLst>
                                            <p:cond delay="0"/>
                                          </p:stCondLst>
                                        </p:cTn>
                                        <p:tgtEl>
                                          <p:spTgt spid="3">
                                            <p:txEl>
                                              <p:pRg st="4" end="4"/>
                                            </p:txEl>
                                          </p:spTgt>
                                        </p:tgtEl>
                                        <p:attrNameLst>
                                          <p:attrName>style.visibility</p:attrName>
                                        </p:attrNameLst>
                                      </p:cBhvr>
                                      <p:to>
                                        <p:strVal val="visible"/>
                                      </p:to>
                                    </p:set>
                                    <p:animEffect transition="in" filter="wedge">
                                      <p:cBhvr>
                                        <p:cTn id="19" dur="2000"/>
                                        <p:tgtEl>
                                          <p:spTgt spid="3">
                                            <p:txEl>
                                              <p:pRg st="4" end="4"/>
                                            </p:txEl>
                                          </p:spTgt>
                                        </p:tgtEl>
                                      </p:cBhvr>
                                    </p:animEffect>
                                  </p:childTnLst>
                                </p:cTn>
                              </p:par>
                              <p:par>
                                <p:cTn id="20" presetID="20" presetClass="entr" presetSubtype="0" fill="hold" nodeType="withEffect">
                                  <p:stCondLst>
                                    <p:cond delay="0"/>
                                  </p:stCondLst>
                                  <p:childTnLst>
                                    <p:set>
                                      <p:cBhvr>
                                        <p:cTn id="21" dur="1" fill="hold">
                                          <p:stCondLst>
                                            <p:cond delay="0"/>
                                          </p:stCondLst>
                                        </p:cTn>
                                        <p:tgtEl>
                                          <p:spTgt spid="3">
                                            <p:txEl>
                                              <p:pRg st="5" end="5"/>
                                            </p:txEl>
                                          </p:spTgt>
                                        </p:tgtEl>
                                        <p:attrNameLst>
                                          <p:attrName>style.visibility</p:attrName>
                                        </p:attrNameLst>
                                      </p:cBhvr>
                                      <p:to>
                                        <p:strVal val="visible"/>
                                      </p:to>
                                    </p:set>
                                    <p:animEffect transition="in" filter="wedge">
                                      <p:cBhvr>
                                        <p:cTn id="22" dur="2000"/>
                                        <p:tgtEl>
                                          <p:spTgt spid="3">
                                            <p:txEl>
                                              <p:pRg st="5" end="5"/>
                                            </p:txEl>
                                          </p:spTgt>
                                        </p:tgtEl>
                                      </p:cBhvr>
                                    </p:animEffect>
                                  </p:childTnLst>
                                </p:cTn>
                              </p:par>
                              <p:par>
                                <p:cTn id="23" presetID="20" presetClass="entr" presetSubtype="0" fill="hold" nodeType="withEffect">
                                  <p:stCondLst>
                                    <p:cond delay="0"/>
                                  </p:stCondLst>
                                  <p:childTnLst>
                                    <p:set>
                                      <p:cBhvr>
                                        <p:cTn id="24" dur="1" fill="hold">
                                          <p:stCondLst>
                                            <p:cond delay="0"/>
                                          </p:stCondLst>
                                        </p:cTn>
                                        <p:tgtEl>
                                          <p:spTgt spid="3">
                                            <p:txEl>
                                              <p:pRg st="6" end="6"/>
                                            </p:txEl>
                                          </p:spTgt>
                                        </p:tgtEl>
                                        <p:attrNameLst>
                                          <p:attrName>style.visibility</p:attrName>
                                        </p:attrNameLst>
                                      </p:cBhvr>
                                      <p:to>
                                        <p:strVal val="visible"/>
                                      </p:to>
                                    </p:set>
                                    <p:animEffect transition="in" filter="wedge">
                                      <p:cBhvr>
                                        <p:cTn id="25" dur="2000"/>
                                        <p:tgtEl>
                                          <p:spTgt spid="3">
                                            <p:txEl>
                                              <p:pRg st="6" end="6"/>
                                            </p:txEl>
                                          </p:spTgt>
                                        </p:tgtEl>
                                      </p:cBhvr>
                                    </p:animEffect>
                                  </p:childTnLst>
                                </p:cTn>
                              </p:par>
                              <p:par>
                                <p:cTn id="26" presetID="20" presetClass="entr" presetSubtype="0" fill="hold" nodeType="withEffect">
                                  <p:stCondLst>
                                    <p:cond delay="0"/>
                                  </p:stCondLst>
                                  <p:childTnLst>
                                    <p:set>
                                      <p:cBhvr>
                                        <p:cTn id="27" dur="1" fill="hold">
                                          <p:stCondLst>
                                            <p:cond delay="0"/>
                                          </p:stCondLst>
                                        </p:cTn>
                                        <p:tgtEl>
                                          <p:spTgt spid="3">
                                            <p:txEl>
                                              <p:pRg st="7" end="7"/>
                                            </p:txEl>
                                          </p:spTgt>
                                        </p:tgtEl>
                                        <p:attrNameLst>
                                          <p:attrName>style.visibility</p:attrName>
                                        </p:attrNameLst>
                                      </p:cBhvr>
                                      <p:to>
                                        <p:strVal val="visible"/>
                                      </p:to>
                                    </p:set>
                                    <p:animEffect transition="in" filter="wedge">
                                      <p:cBhvr>
                                        <p:cTn id="28" dur="2000"/>
                                        <p:tgtEl>
                                          <p:spTgt spid="3">
                                            <p:txEl>
                                              <p:pRg st="7" end="7"/>
                                            </p:txEl>
                                          </p:spTgt>
                                        </p:tgtEl>
                                      </p:cBhvr>
                                    </p:animEffect>
                                  </p:childTnLst>
                                </p:cTn>
                              </p:par>
                              <p:par>
                                <p:cTn id="29" presetID="20" presetClass="entr" presetSubtype="0" fill="hold" nodeType="withEffect">
                                  <p:stCondLst>
                                    <p:cond delay="0"/>
                                  </p:stCondLst>
                                  <p:childTnLst>
                                    <p:set>
                                      <p:cBhvr>
                                        <p:cTn id="30" dur="1" fill="hold">
                                          <p:stCondLst>
                                            <p:cond delay="0"/>
                                          </p:stCondLst>
                                        </p:cTn>
                                        <p:tgtEl>
                                          <p:spTgt spid="3">
                                            <p:txEl>
                                              <p:pRg st="8" end="8"/>
                                            </p:txEl>
                                          </p:spTgt>
                                        </p:tgtEl>
                                        <p:attrNameLst>
                                          <p:attrName>style.visibility</p:attrName>
                                        </p:attrNameLst>
                                      </p:cBhvr>
                                      <p:to>
                                        <p:strVal val="visible"/>
                                      </p:to>
                                    </p:set>
                                    <p:animEffect transition="in" filter="wedge">
                                      <p:cBhvr>
                                        <p:cTn id="31" dur="2000"/>
                                        <p:tgtEl>
                                          <p:spTgt spid="3">
                                            <p:txEl>
                                              <p:pRg st="8" end="8"/>
                                            </p:txEl>
                                          </p:spTgt>
                                        </p:tgtEl>
                                      </p:cBhvr>
                                    </p:animEffect>
                                  </p:childTnLst>
                                </p:cTn>
                              </p:par>
                              <p:par>
                                <p:cTn id="32" presetID="20" presetClass="entr" presetSubtype="0" fill="hold" nodeType="withEffect">
                                  <p:stCondLst>
                                    <p:cond delay="0"/>
                                  </p:stCondLst>
                                  <p:childTnLst>
                                    <p:set>
                                      <p:cBhvr>
                                        <p:cTn id="33" dur="1" fill="hold">
                                          <p:stCondLst>
                                            <p:cond delay="0"/>
                                          </p:stCondLst>
                                        </p:cTn>
                                        <p:tgtEl>
                                          <p:spTgt spid="3">
                                            <p:txEl>
                                              <p:pRg st="9" end="9"/>
                                            </p:txEl>
                                          </p:spTgt>
                                        </p:tgtEl>
                                        <p:attrNameLst>
                                          <p:attrName>style.visibility</p:attrName>
                                        </p:attrNameLst>
                                      </p:cBhvr>
                                      <p:to>
                                        <p:strVal val="visible"/>
                                      </p:to>
                                    </p:set>
                                    <p:animEffect transition="in" filter="wedge">
                                      <p:cBhvr>
                                        <p:cTn id="34" dur="2000"/>
                                        <p:tgtEl>
                                          <p:spTgt spid="3">
                                            <p:txEl>
                                              <p:pRg st="9" end="9"/>
                                            </p:txEl>
                                          </p:spTgt>
                                        </p:tgtEl>
                                      </p:cBhvr>
                                    </p:animEffect>
                                  </p:childTnLst>
                                </p:cTn>
                              </p:par>
                              <p:par>
                                <p:cTn id="35" presetID="20" presetClass="entr" presetSubtype="0" fill="hold" nodeType="withEffect">
                                  <p:stCondLst>
                                    <p:cond delay="0"/>
                                  </p:stCondLst>
                                  <p:childTnLst>
                                    <p:set>
                                      <p:cBhvr>
                                        <p:cTn id="36" dur="1" fill="hold">
                                          <p:stCondLst>
                                            <p:cond delay="0"/>
                                          </p:stCondLst>
                                        </p:cTn>
                                        <p:tgtEl>
                                          <p:spTgt spid="3">
                                            <p:txEl>
                                              <p:pRg st="10" end="10"/>
                                            </p:txEl>
                                          </p:spTgt>
                                        </p:tgtEl>
                                        <p:attrNameLst>
                                          <p:attrName>style.visibility</p:attrName>
                                        </p:attrNameLst>
                                      </p:cBhvr>
                                      <p:to>
                                        <p:strVal val="visible"/>
                                      </p:to>
                                    </p:set>
                                    <p:animEffect transition="in" filter="wedge">
                                      <p:cBhvr>
                                        <p:cTn id="37" dur="2000"/>
                                        <p:tgtEl>
                                          <p:spTgt spid="3">
                                            <p:txEl>
                                              <p:pRg st="10" end="10"/>
                                            </p:txEl>
                                          </p:spTgt>
                                        </p:tgtEl>
                                      </p:cBhvr>
                                    </p:animEffect>
                                  </p:childTnLst>
                                </p:cTn>
                              </p:par>
                              <p:par>
                                <p:cTn id="38" presetID="20" presetClass="entr" presetSubtype="0" fill="hold" nodeType="withEffect">
                                  <p:stCondLst>
                                    <p:cond delay="0"/>
                                  </p:stCondLst>
                                  <p:childTnLst>
                                    <p:set>
                                      <p:cBhvr>
                                        <p:cTn id="39" dur="1" fill="hold">
                                          <p:stCondLst>
                                            <p:cond delay="0"/>
                                          </p:stCondLst>
                                        </p:cTn>
                                        <p:tgtEl>
                                          <p:spTgt spid="3">
                                            <p:txEl>
                                              <p:pRg st="11" end="11"/>
                                            </p:txEl>
                                          </p:spTgt>
                                        </p:tgtEl>
                                        <p:attrNameLst>
                                          <p:attrName>style.visibility</p:attrName>
                                        </p:attrNameLst>
                                      </p:cBhvr>
                                      <p:to>
                                        <p:strVal val="visible"/>
                                      </p:to>
                                    </p:set>
                                    <p:animEffect transition="in" filter="wedge">
                                      <p:cBhvr>
                                        <p:cTn id="40" dur="2000"/>
                                        <p:tgtEl>
                                          <p:spTgt spid="3">
                                            <p:txEl>
                                              <p:pRg st="11" end="1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文本框 2"/>
          <p:cNvSpPr txBox="1"/>
          <p:nvPr/>
        </p:nvSpPr>
        <p:spPr>
          <a:xfrm>
            <a:off x="163195" y="356870"/>
            <a:ext cx="11864975" cy="6144260"/>
          </a:xfrm>
          <a:prstGeom prst="rect">
            <a:avLst/>
          </a:prstGeom>
          <a:noFill/>
        </p:spPr>
        <p:txBody>
          <a:bodyPr wrap="square" rtlCol="0" anchor="t">
            <a:spAutoFit/>
          </a:bodyPr>
          <a:lstStyle/>
          <a:p>
            <a:pPr marL="342900" indent="-342900" eaLnBrk="1" hangingPunct="1">
              <a:lnSpc>
                <a:spcPct val="80000"/>
              </a:lnSpc>
              <a:buFont typeface="Wingdings" panose="05000000000000000000" charset="0"/>
              <a:buChar char="l"/>
            </a:pPr>
            <a:r>
              <a:rPr lang="en-US" altLang="zh-CN" sz="240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400">
                <a:latin typeface="楷体" panose="02010609060101010101" pitchFamily="49" charset="-122"/>
                <a:ea typeface="楷体" panose="02010609060101010101" pitchFamily="49" charset="-122"/>
                <a:cs typeface="楷体" panose="02010609060101010101" pitchFamily="49" charset="-122"/>
                <a:sym typeface="+mn-ea"/>
              </a:rPr>
              <a:t>四</a:t>
            </a:r>
            <a:r>
              <a:rPr lang="en-US" altLang="zh-CN" sz="240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400">
                <a:latin typeface="楷体" panose="02010609060101010101" pitchFamily="49" charset="-122"/>
                <a:ea typeface="楷体" panose="02010609060101010101" pitchFamily="49" charset="-122"/>
                <a:cs typeface="楷体" panose="02010609060101010101" pitchFamily="49" charset="-122"/>
                <a:sym typeface="+mn-ea"/>
              </a:rPr>
              <a:t>人员的录用决策分类</a:t>
            </a:r>
            <a:endParaRPr lang="zh-CN" altLang="en-US" sz="2400">
              <a:latin typeface="楷体" panose="02010609060101010101" pitchFamily="49" charset="-122"/>
              <a:ea typeface="楷体" panose="02010609060101010101" pitchFamily="49" charset="-122"/>
              <a:cs typeface="楷体" panose="02010609060101010101" pitchFamily="49" charset="-122"/>
            </a:endParaRPr>
          </a:p>
          <a:p>
            <a:pPr marL="342900" indent="-342900" eaLnBrk="1" hangingPunct="1">
              <a:lnSpc>
                <a:spcPct val="80000"/>
              </a:lnSpc>
            </a:pPr>
            <a:r>
              <a:rPr lang="en-US" altLang="zh-CN" sz="2400">
                <a:latin typeface="楷体" panose="02010609060101010101" pitchFamily="49" charset="-122"/>
                <a:ea typeface="楷体" panose="02010609060101010101" pitchFamily="49" charset="-122"/>
                <a:cs typeface="楷体" panose="02010609060101010101" pitchFamily="49" charset="-122"/>
                <a:sym typeface="+mn-ea"/>
              </a:rPr>
              <a:t>1.</a:t>
            </a:r>
            <a:r>
              <a:rPr lang="zh-CN" altLang="en-US" sz="2400">
                <a:latin typeface="楷体" panose="02010609060101010101" pitchFamily="49" charset="-122"/>
                <a:ea typeface="楷体" panose="02010609060101010101" pitchFamily="49" charset="-122"/>
                <a:cs typeface="楷体" panose="02010609060101010101" pitchFamily="49" charset="-122"/>
                <a:sym typeface="+mn-ea"/>
              </a:rPr>
              <a:t>按决策周期分类</a:t>
            </a:r>
            <a:endParaRPr lang="zh-CN" altLang="en-US" sz="2400">
              <a:latin typeface="楷体" panose="02010609060101010101" pitchFamily="49" charset="-122"/>
              <a:ea typeface="楷体" panose="02010609060101010101" pitchFamily="49" charset="-122"/>
              <a:cs typeface="楷体" panose="02010609060101010101" pitchFamily="49" charset="-122"/>
            </a:endParaRPr>
          </a:p>
          <a:p>
            <a:pPr eaLnBrk="1" hangingPunct="1">
              <a:lnSpc>
                <a:spcPct val="80000"/>
              </a:lnSpc>
            </a:pPr>
            <a:r>
              <a:rPr lang="zh-CN" altLang="en-US" sz="2400">
                <a:latin typeface="楷体" panose="02010609060101010101" pitchFamily="49" charset="-122"/>
                <a:ea typeface="楷体" panose="02010609060101010101" pitchFamily="49" charset="-122"/>
                <a:cs typeface="楷体" panose="02010609060101010101" pitchFamily="49" charset="-122"/>
                <a:sym typeface="+mn-ea"/>
              </a:rPr>
              <a:t>人员的录用决策按照决策周期可以划分为过关淘汰式、汇总评估式及混合式三种。</a:t>
            </a:r>
            <a:endParaRPr lang="zh-CN" altLang="en-US" sz="2400">
              <a:latin typeface="楷体" panose="02010609060101010101" pitchFamily="49" charset="-122"/>
              <a:ea typeface="楷体" panose="02010609060101010101" pitchFamily="49" charset="-122"/>
              <a:cs typeface="楷体" panose="02010609060101010101" pitchFamily="49" charset="-122"/>
            </a:endParaRPr>
          </a:p>
          <a:p>
            <a:pPr eaLnBrk="1" hangingPunct="1">
              <a:lnSpc>
                <a:spcPct val="80000"/>
              </a:lnSpc>
            </a:pPr>
            <a:r>
              <a:rPr lang="en-US" altLang="zh-CN" sz="2400">
                <a:latin typeface="楷体" panose="02010609060101010101" pitchFamily="49" charset="-122"/>
                <a:ea typeface="楷体" panose="02010609060101010101" pitchFamily="49" charset="-122"/>
                <a:cs typeface="楷体" panose="02010609060101010101" pitchFamily="49" charset="-122"/>
                <a:sym typeface="+mn-ea"/>
              </a:rPr>
              <a:t>(1)</a:t>
            </a:r>
            <a:r>
              <a:rPr lang="zh-CN" altLang="en-US" sz="2400">
                <a:latin typeface="楷体" panose="02010609060101010101" pitchFamily="49" charset="-122"/>
                <a:ea typeface="楷体" panose="02010609060101010101" pitchFamily="49" charset="-122"/>
                <a:cs typeface="楷体" panose="02010609060101010101" pitchFamily="49" charset="-122"/>
                <a:sym typeface="+mn-ea"/>
              </a:rPr>
              <a:t>过关淘汰式是指企业在甄选过程中</a:t>
            </a:r>
            <a:r>
              <a:rPr lang="en-US" altLang="zh-CN" sz="240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400">
                <a:latin typeface="楷体" panose="02010609060101010101" pitchFamily="49" charset="-122"/>
                <a:ea typeface="楷体" panose="02010609060101010101" pitchFamily="49" charset="-122"/>
                <a:cs typeface="楷体" panose="02010609060101010101" pitchFamily="49" charset="-122"/>
                <a:sym typeface="+mn-ea"/>
              </a:rPr>
              <a:t>在每一甄选测试环节都设置一定比率的淘汰标准。候选人只有通过上一关才能进入下一关</a:t>
            </a:r>
            <a:r>
              <a:rPr lang="en-US" altLang="zh-CN" sz="240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400">
                <a:latin typeface="楷体" panose="02010609060101010101" pitchFamily="49" charset="-122"/>
                <a:ea typeface="楷体" panose="02010609060101010101" pitchFamily="49" charset="-122"/>
                <a:cs typeface="楷体" panose="02010609060101010101" pitchFamily="49" charset="-122"/>
                <a:sym typeface="+mn-ea"/>
              </a:rPr>
              <a:t>只有通过企业设置的层层关口</a:t>
            </a:r>
            <a:r>
              <a:rPr lang="en-US" altLang="zh-CN" sz="240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400">
                <a:latin typeface="楷体" panose="02010609060101010101" pitchFamily="49" charset="-122"/>
                <a:ea typeface="楷体" panose="02010609060101010101" pitchFamily="49" charset="-122"/>
                <a:cs typeface="楷体" panose="02010609060101010101" pitchFamily="49" charset="-122"/>
                <a:sym typeface="+mn-ea"/>
              </a:rPr>
              <a:t>才能参加最后一轮的录用选拔。</a:t>
            </a:r>
            <a:endParaRPr lang="zh-CN" altLang="en-US" sz="2400">
              <a:latin typeface="楷体" panose="02010609060101010101" pitchFamily="49" charset="-122"/>
              <a:ea typeface="楷体" panose="02010609060101010101" pitchFamily="49" charset="-122"/>
              <a:cs typeface="楷体" panose="02010609060101010101" pitchFamily="49" charset="-122"/>
            </a:endParaRPr>
          </a:p>
          <a:p>
            <a:pPr eaLnBrk="1" hangingPunct="1">
              <a:lnSpc>
                <a:spcPct val="80000"/>
              </a:lnSpc>
            </a:pPr>
            <a:r>
              <a:rPr lang="en-US" altLang="zh-CN" sz="2400">
                <a:latin typeface="楷体" panose="02010609060101010101" pitchFamily="49" charset="-122"/>
                <a:ea typeface="楷体" panose="02010609060101010101" pitchFamily="49" charset="-122"/>
                <a:cs typeface="楷体" panose="02010609060101010101" pitchFamily="49" charset="-122"/>
                <a:sym typeface="+mn-ea"/>
              </a:rPr>
              <a:t>(2)</a:t>
            </a:r>
            <a:r>
              <a:rPr lang="zh-CN" altLang="en-US" sz="2400">
                <a:latin typeface="楷体" panose="02010609060101010101" pitchFamily="49" charset="-122"/>
                <a:ea typeface="楷体" panose="02010609060101010101" pitchFamily="49" charset="-122"/>
                <a:cs typeface="楷体" panose="02010609060101010101" pitchFamily="49" charset="-122"/>
                <a:sym typeface="+mn-ea"/>
              </a:rPr>
              <a:t>汇总评估式是指企业不设置最低的淘汰标准</a:t>
            </a:r>
            <a:r>
              <a:rPr lang="en-US" altLang="zh-CN" sz="240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400">
                <a:latin typeface="楷体" panose="02010609060101010101" pitchFamily="49" charset="-122"/>
                <a:ea typeface="楷体" panose="02010609060101010101" pitchFamily="49" charset="-122"/>
                <a:cs typeface="楷体" panose="02010609060101010101" pitchFamily="49" charset="-122"/>
                <a:sym typeface="+mn-ea"/>
              </a:rPr>
              <a:t>所有候选人都参加甄选</a:t>
            </a:r>
            <a:r>
              <a:rPr lang="en-US" altLang="zh-CN" sz="240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400">
                <a:latin typeface="楷体" panose="02010609060101010101" pitchFamily="49" charset="-122"/>
                <a:ea typeface="楷体" panose="02010609060101010101" pitchFamily="49" charset="-122"/>
                <a:cs typeface="楷体" panose="02010609060101010101" pitchFamily="49" charset="-122"/>
                <a:sym typeface="+mn-ea"/>
              </a:rPr>
              <a:t>最后由企业根据候选人在各项考察项目上的得分及项目的权重</a:t>
            </a:r>
            <a:r>
              <a:rPr lang="en-US" altLang="zh-CN" sz="240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400">
                <a:latin typeface="楷体" panose="02010609060101010101" pitchFamily="49" charset="-122"/>
                <a:ea typeface="楷体" panose="02010609060101010101" pitchFamily="49" charset="-122"/>
                <a:cs typeface="楷体" panose="02010609060101010101" pitchFamily="49" charset="-122"/>
                <a:sym typeface="+mn-ea"/>
              </a:rPr>
              <a:t>做出录用决策。</a:t>
            </a:r>
            <a:endParaRPr lang="zh-CN" altLang="en-US" sz="2400">
              <a:latin typeface="楷体" panose="02010609060101010101" pitchFamily="49" charset="-122"/>
              <a:ea typeface="楷体" panose="02010609060101010101" pitchFamily="49" charset="-122"/>
              <a:cs typeface="楷体" panose="02010609060101010101" pitchFamily="49" charset="-122"/>
            </a:endParaRPr>
          </a:p>
          <a:p>
            <a:pPr eaLnBrk="1" hangingPunct="1"/>
            <a:r>
              <a:rPr lang="en-US" altLang="zh-CN" sz="2400">
                <a:latin typeface="楷体" panose="02010609060101010101" pitchFamily="49" charset="-122"/>
                <a:ea typeface="楷体" panose="02010609060101010101" pitchFamily="49" charset="-122"/>
                <a:cs typeface="楷体" panose="02010609060101010101" pitchFamily="49" charset="-122"/>
                <a:sym typeface="+mn-ea"/>
              </a:rPr>
              <a:t>(3)</a:t>
            </a:r>
            <a:r>
              <a:rPr lang="zh-CN" altLang="en-US" sz="2400">
                <a:latin typeface="楷体" panose="02010609060101010101" pitchFamily="49" charset="-122"/>
                <a:ea typeface="楷体" panose="02010609060101010101" pitchFamily="49" charset="-122"/>
                <a:cs typeface="楷体" panose="02010609060101010101" pitchFamily="49" charset="-122"/>
                <a:sym typeface="+mn-ea"/>
              </a:rPr>
              <a:t>混合式是指企业根据实际情况</a:t>
            </a:r>
            <a:r>
              <a:rPr lang="en-US" altLang="zh-CN" sz="240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400">
                <a:latin typeface="楷体" panose="02010609060101010101" pitchFamily="49" charset="-122"/>
                <a:ea typeface="楷体" panose="02010609060101010101" pitchFamily="49" charset="-122"/>
                <a:cs typeface="楷体" panose="02010609060101010101" pitchFamily="49" charset="-122"/>
                <a:sym typeface="+mn-ea"/>
              </a:rPr>
              <a:t>对某几轮甄选采用过关淘汰式</a:t>
            </a:r>
            <a:r>
              <a:rPr lang="en-US" altLang="zh-CN" sz="240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400">
                <a:latin typeface="楷体" panose="02010609060101010101" pitchFamily="49" charset="-122"/>
                <a:ea typeface="楷体" panose="02010609060101010101" pitchFamily="49" charset="-122"/>
                <a:cs typeface="楷体" panose="02010609060101010101" pitchFamily="49" charset="-122"/>
                <a:sym typeface="+mn-ea"/>
              </a:rPr>
              <a:t>对某几轮甄选采用汇总评估式。</a:t>
            </a:r>
          </a:p>
          <a:p>
            <a:pPr algn="just" eaLnBrk="1" hangingPunct="1"/>
            <a:r>
              <a:rPr lang="en-US" altLang="zh-CN" sz="2400">
                <a:latin typeface="楷体" panose="02010609060101010101" pitchFamily="49" charset="-122"/>
                <a:ea typeface="楷体" panose="02010609060101010101" pitchFamily="49" charset="-122"/>
                <a:cs typeface="楷体" panose="02010609060101010101" pitchFamily="49" charset="-122"/>
                <a:sym typeface="+mn-ea"/>
              </a:rPr>
              <a:t>2.</a:t>
            </a:r>
            <a:r>
              <a:rPr lang="zh-CN" altLang="en-US" sz="2400">
                <a:latin typeface="楷体" panose="02010609060101010101" pitchFamily="49" charset="-122"/>
                <a:ea typeface="楷体" panose="02010609060101010101" pitchFamily="49" charset="-122"/>
                <a:cs typeface="楷体" panose="02010609060101010101" pitchFamily="49" charset="-122"/>
                <a:sym typeface="+mn-ea"/>
              </a:rPr>
              <a:t>按决策方法分类</a:t>
            </a:r>
            <a:endParaRPr lang="zh-CN" altLang="en-US" sz="2400">
              <a:latin typeface="楷体" panose="02010609060101010101" pitchFamily="49" charset="-122"/>
              <a:ea typeface="楷体" panose="02010609060101010101" pitchFamily="49" charset="-122"/>
              <a:cs typeface="楷体" panose="02010609060101010101" pitchFamily="49" charset="-122"/>
            </a:endParaRPr>
          </a:p>
          <a:p>
            <a:pPr algn="just" eaLnBrk="1" hangingPunct="1"/>
            <a:r>
              <a:rPr lang="zh-CN" altLang="en-US" sz="2400">
                <a:latin typeface="楷体" panose="02010609060101010101" pitchFamily="49" charset="-122"/>
                <a:ea typeface="楷体" panose="02010609060101010101" pitchFamily="49" charset="-122"/>
                <a:cs typeface="楷体" panose="02010609060101010101" pitchFamily="49" charset="-122"/>
                <a:sym typeface="+mn-ea"/>
              </a:rPr>
              <a:t>人员的录用决策按照决策方法可以划分为单轮测试决策和汇总评估决策两种。</a:t>
            </a:r>
            <a:endParaRPr lang="zh-CN" altLang="en-US" sz="2400">
              <a:latin typeface="楷体" panose="02010609060101010101" pitchFamily="49" charset="-122"/>
              <a:ea typeface="楷体" panose="02010609060101010101" pitchFamily="49" charset="-122"/>
              <a:cs typeface="楷体" panose="02010609060101010101" pitchFamily="49" charset="-122"/>
            </a:endParaRPr>
          </a:p>
          <a:p>
            <a:pPr algn="just" eaLnBrk="1" hangingPunct="1"/>
            <a:r>
              <a:rPr lang="en-US" altLang="zh-CN" sz="2400">
                <a:latin typeface="楷体" panose="02010609060101010101" pitchFamily="49" charset="-122"/>
                <a:ea typeface="楷体" panose="02010609060101010101" pitchFamily="49" charset="-122"/>
                <a:cs typeface="楷体" panose="02010609060101010101" pitchFamily="49" charset="-122"/>
                <a:sym typeface="+mn-ea"/>
              </a:rPr>
              <a:t>a)</a:t>
            </a:r>
            <a:r>
              <a:rPr lang="zh-CN" altLang="en-US" sz="2400">
                <a:latin typeface="楷体" panose="02010609060101010101" pitchFamily="49" charset="-122"/>
                <a:ea typeface="楷体" panose="02010609060101010101" pitchFamily="49" charset="-122"/>
                <a:cs typeface="楷体" panose="02010609060101010101" pitchFamily="49" charset="-122"/>
                <a:sym typeface="+mn-ea"/>
              </a:rPr>
              <a:t>单轮测试决策。 </a:t>
            </a:r>
            <a:endParaRPr lang="zh-CN" altLang="en-US" sz="2400">
              <a:latin typeface="楷体" panose="02010609060101010101" pitchFamily="49" charset="-122"/>
              <a:ea typeface="楷体" panose="02010609060101010101" pitchFamily="49" charset="-122"/>
              <a:cs typeface="楷体" panose="02010609060101010101" pitchFamily="49" charset="-122"/>
            </a:endParaRPr>
          </a:p>
          <a:p>
            <a:pPr algn="just" eaLnBrk="1" hangingPunct="1"/>
            <a:r>
              <a:rPr lang="en-US" altLang="zh-CN" sz="2400">
                <a:latin typeface="楷体" panose="02010609060101010101" pitchFamily="49" charset="-122"/>
                <a:ea typeface="楷体" panose="02010609060101010101" pitchFamily="49" charset="-122"/>
                <a:cs typeface="楷体" panose="02010609060101010101" pitchFamily="49" charset="-122"/>
                <a:sym typeface="+mn-ea"/>
              </a:rPr>
              <a:t>(1)</a:t>
            </a:r>
            <a:r>
              <a:rPr lang="zh-CN" altLang="en-US" sz="2400">
                <a:latin typeface="楷体" panose="02010609060101010101" pitchFamily="49" charset="-122"/>
                <a:ea typeface="楷体" panose="02010609060101010101" pitchFamily="49" charset="-122"/>
                <a:cs typeface="楷体" panose="02010609060101010101" pitchFamily="49" charset="-122"/>
                <a:sym typeface="+mn-ea"/>
              </a:rPr>
              <a:t>评价者根据面试和测试记录</a:t>
            </a:r>
            <a:r>
              <a:rPr lang="en-US" altLang="zh-CN" sz="240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400">
                <a:latin typeface="楷体" panose="02010609060101010101" pitchFamily="49" charset="-122"/>
                <a:ea typeface="楷体" panose="02010609060101010101" pitchFamily="49" charset="-122"/>
                <a:cs typeface="楷体" panose="02010609060101010101" pitchFamily="49" charset="-122"/>
                <a:sym typeface="+mn-ea"/>
              </a:rPr>
              <a:t>对被评价者的有关考察要素提出看法和依据</a:t>
            </a:r>
            <a:r>
              <a:rPr lang="en-US" altLang="zh-CN" sz="240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400">
                <a:latin typeface="楷体" panose="02010609060101010101" pitchFamily="49" charset="-122"/>
                <a:ea typeface="楷体" panose="02010609060101010101" pitchFamily="49" charset="-122"/>
                <a:cs typeface="楷体" panose="02010609060101010101" pitchFamily="49" charset="-122"/>
                <a:sym typeface="+mn-ea"/>
              </a:rPr>
              <a:t>但不提出结论。所有评价者发表完看法后</a:t>
            </a:r>
            <a:r>
              <a:rPr lang="en-US" altLang="zh-CN" sz="240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400">
                <a:latin typeface="楷体" panose="02010609060101010101" pitchFamily="49" charset="-122"/>
                <a:ea typeface="楷体" panose="02010609060101010101" pitchFamily="49" charset="-122"/>
                <a:cs typeface="楷体" panose="02010609060101010101" pitchFamily="49" charset="-122"/>
                <a:sym typeface="+mn-ea"/>
              </a:rPr>
              <a:t>每个人再单独做出结论。</a:t>
            </a:r>
            <a:endParaRPr lang="zh-CN" altLang="en-US" sz="2400">
              <a:latin typeface="楷体" panose="02010609060101010101" pitchFamily="49" charset="-122"/>
              <a:ea typeface="楷体" panose="02010609060101010101" pitchFamily="49" charset="-122"/>
              <a:cs typeface="楷体" panose="02010609060101010101" pitchFamily="49" charset="-122"/>
            </a:endParaRPr>
          </a:p>
          <a:p>
            <a:pPr algn="just" eaLnBrk="1" hangingPunct="1"/>
            <a:r>
              <a:rPr lang="en-US" altLang="zh-CN" sz="2400">
                <a:latin typeface="楷体" panose="02010609060101010101" pitchFamily="49" charset="-122"/>
                <a:ea typeface="楷体" panose="02010609060101010101" pitchFamily="49" charset="-122"/>
                <a:cs typeface="楷体" panose="02010609060101010101" pitchFamily="49" charset="-122"/>
                <a:sym typeface="+mn-ea"/>
              </a:rPr>
              <a:t>b)</a:t>
            </a:r>
            <a:r>
              <a:rPr lang="zh-CN" altLang="en-US" sz="2400">
                <a:latin typeface="楷体" panose="02010609060101010101" pitchFamily="49" charset="-122"/>
                <a:ea typeface="楷体" panose="02010609060101010101" pitchFamily="49" charset="-122"/>
                <a:cs typeface="楷体" panose="02010609060101010101" pitchFamily="49" charset="-122"/>
                <a:sym typeface="+mn-ea"/>
              </a:rPr>
              <a:t>评价者先单独发表看法</a:t>
            </a:r>
            <a:r>
              <a:rPr lang="en-US" altLang="zh-CN" sz="240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400">
                <a:latin typeface="楷体" panose="02010609060101010101" pitchFamily="49" charset="-122"/>
                <a:ea typeface="楷体" panose="02010609060101010101" pitchFamily="49" charset="-122"/>
                <a:cs typeface="楷体" panose="02010609060101010101" pitchFamily="49" charset="-122"/>
                <a:sym typeface="+mn-ea"/>
              </a:rPr>
              <a:t>然后每人单独做出结论。 </a:t>
            </a:r>
            <a:endParaRPr lang="zh-CN" altLang="en-US" sz="2400">
              <a:latin typeface="楷体" panose="02010609060101010101" pitchFamily="49" charset="-122"/>
              <a:ea typeface="楷体" panose="02010609060101010101" pitchFamily="49" charset="-122"/>
              <a:cs typeface="楷体" panose="02010609060101010101" pitchFamily="49" charset="-122"/>
            </a:endParaRPr>
          </a:p>
          <a:p>
            <a:pPr algn="just" eaLnBrk="1" hangingPunct="1"/>
            <a:r>
              <a:rPr lang="en-US" altLang="zh-CN" sz="2400">
                <a:latin typeface="楷体" panose="02010609060101010101" pitchFamily="49" charset="-122"/>
                <a:ea typeface="楷体" panose="02010609060101010101" pitchFamily="49" charset="-122"/>
                <a:cs typeface="楷体" panose="02010609060101010101" pitchFamily="49" charset="-122"/>
                <a:sym typeface="+mn-ea"/>
              </a:rPr>
              <a:t>(2)</a:t>
            </a:r>
            <a:r>
              <a:rPr lang="zh-CN" altLang="en-US" sz="2400">
                <a:latin typeface="楷体" panose="02010609060101010101" pitchFamily="49" charset="-122"/>
                <a:ea typeface="楷体" panose="02010609060101010101" pitchFamily="49" charset="-122"/>
                <a:cs typeface="楷体" panose="02010609060101010101" pitchFamily="49" charset="-122"/>
                <a:sym typeface="+mn-ea"/>
              </a:rPr>
              <a:t>汇总评估决策。即对候选人的各轮测试成绩以一定的方式汇总后</a:t>
            </a:r>
            <a:r>
              <a:rPr lang="en-US" altLang="zh-CN" sz="240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400">
                <a:latin typeface="楷体" panose="02010609060101010101" pitchFamily="49" charset="-122"/>
                <a:ea typeface="楷体" panose="02010609060101010101" pitchFamily="49" charset="-122"/>
                <a:cs typeface="楷体" panose="02010609060101010101" pitchFamily="49" charset="-122"/>
                <a:sym typeface="+mn-ea"/>
              </a:rPr>
              <a:t>将候选人进行总的排序。 </a:t>
            </a:r>
            <a:endParaRPr lang="zh-CN" altLang="en-US" sz="2400">
              <a:latin typeface="楷体" panose="02010609060101010101" pitchFamily="49" charset="-122"/>
              <a:ea typeface="楷体" panose="02010609060101010101" pitchFamily="49" charset="-122"/>
              <a:cs typeface="楷体" panose="02010609060101010101" pitchFamily="49" charset="-122"/>
            </a:endParaRPr>
          </a:p>
        </p:txBody>
      </p:sp>
    </p:spTree>
    <p:extLst>
      <p:ext uri="{BB962C8B-B14F-4D97-AF65-F5344CB8AC3E}">
        <p14:creationId xmlns:p14="http://schemas.microsoft.com/office/powerpoint/2010/main" val="426699506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 presetClass="entr" presetSubtype="16" fill="hold" nodeType="clickEffect">
                                  <p:stCondLst>
                                    <p:cond delay="0"/>
                                  </p:stCondLst>
                                  <p:childTnLst>
                                    <p:set>
                                      <p:cBhvr>
                                        <p:cTn id="6" dur="1" fill="hold">
                                          <p:stCondLst>
                                            <p:cond delay="0"/>
                                          </p:stCondLst>
                                        </p:cTn>
                                        <p:tgtEl>
                                          <p:spTgt spid="3">
                                            <p:txEl>
                                              <p:pRg st="1" end="1"/>
                                            </p:txEl>
                                          </p:spTgt>
                                        </p:tgtEl>
                                        <p:attrNameLst>
                                          <p:attrName>style.visibility</p:attrName>
                                        </p:attrNameLst>
                                      </p:cBhvr>
                                      <p:to>
                                        <p:strVal val="visible"/>
                                      </p:to>
                                    </p:set>
                                    <p:animEffect transition="in" filter="box(in)">
                                      <p:cBhvr>
                                        <p:cTn id="7" dur="2000"/>
                                        <p:tgtEl>
                                          <p:spTgt spid="3">
                                            <p:txEl>
                                              <p:pRg st="1" end="1"/>
                                            </p:txEl>
                                          </p:spTgt>
                                        </p:tgtEl>
                                      </p:cBhvr>
                                    </p:animEffect>
                                  </p:childTnLst>
                                </p:cTn>
                              </p:par>
                              <p:par>
                                <p:cTn id="8" presetID="4" presetClass="entr" presetSubtype="16" fill="hold" nodeType="withEffect">
                                  <p:stCondLst>
                                    <p:cond delay="0"/>
                                  </p:stCondLst>
                                  <p:childTnLst>
                                    <p:set>
                                      <p:cBhvr>
                                        <p:cTn id="9" dur="1" fill="hold">
                                          <p:stCondLst>
                                            <p:cond delay="0"/>
                                          </p:stCondLst>
                                        </p:cTn>
                                        <p:tgtEl>
                                          <p:spTgt spid="3">
                                            <p:txEl>
                                              <p:pRg st="2" end="2"/>
                                            </p:txEl>
                                          </p:spTgt>
                                        </p:tgtEl>
                                        <p:attrNameLst>
                                          <p:attrName>style.visibility</p:attrName>
                                        </p:attrNameLst>
                                      </p:cBhvr>
                                      <p:to>
                                        <p:strVal val="visible"/>
                                      </p:to>
                                    </p:set>
                                    <p:animEffect transition="in" filter="box(in)">
                                      <p:cBhvr>
                                        <p:cTn id="10" dur="2000"/>
                                        <p:tgtEl>
                                          <p:spTgt spid="3">
                                            <p:txEl>
                                              <p:pRg st="2" end="2"/>
                                            </p:txEl>
                                          </p:spTgt>
                                        </p:tgtEl>
                                      </p:cBhvr>
                                    </p:animEffect>
                                  </p:childTnLst>
                                </p:cTn>
                              </p:par>
                              <p:par>
                                <p:cTn id="11" presetID="4" presetClass="entr" presetSubtype="16" fill="hold" nodeType="withEffect">
                                  <p:stCondLst>
                                    <p:cond delay="0"/>
                                  </p:stCondLst>
                                  <p:childTnLst>
                                    <p:set>
                                      <p:cBhvr>
                                        <p:cTn id="12" dur="1" fill="hold">
                                          <p:stCondLst>
                                            <p:cond delay="0"/>
                                          </p:stCondLst>
                                        </p:cTn>
                                        <p:tgtEl>
                                          <p:spTgt spid="3">
                                            <p:txEl>
                                              <p:pRg st="3" end="3"/>
                                            </p:txEl>
                                          </p:spTgt>
                                        </p:tgtEl>
                                        <p:attrNameLst>
                                          <p:attrName>style.visibility</p:attrName>
                                        </p:attrNameLst>
                                      </p:cBhvr>
                                      <p:to>
                                        <p:strVal val="visible"/>
                                      </p:to>
                                    </p:set>
                                    <p:animEffect transition="in" filter="box(in)">
                                      <p:cBhvr>
                                        <p:cTn id="13" dur="2000"/>
                                        <p:tgtEl>
                                          <p:spTgt spid="3">
                                            <p:txEl>
                                              <p:pRg st="3" end="3"/>
                                            </p:txEl>
                                          </p:spTgt>
                                        </p:tgtEl>
                                      </p:cBhvr>
                                    </p:animEffect>
                                  </p:childTnLst>
                                </p:cTn>
                              </p:par>
                              <p:par>
                                <p:cTn id="14" presetID="4" presetClass="entr" presetSubtype="16" fill="hold" nodeType="withEffect">
                                  <p:stCondLst>
                                    <p:cond delay="0"/>
                                  </p:stCondLst>
                                  <p:childTnLst>
                                    <p:set>
                                      <p:cBhvr>
                                        <p:cTn id="15" dur="1" fill="hold">
                                          <p:stCondLst>
                                            <p:cond delay="0"/>
                                          </p:stCondLst>
                                        </p:cTn>
                                        <p:tgtEl>
                                          <p:spTgt spid="3">
                                            <p:txEl>
                                              <p:pRg st="4" end="4"/>
                                            </p:txEl>
                                          </p:spTgt>
                                        </p:tgtEl>
                                        <p:attrNameLst>
                                          <p:attrName>style.visibility</p:attrName>
                                        </p:attrNameLst>
                                      </p:cBhvr>
                                      <p:to>
                                        <p:strVal val="visible"/>
                                      </p:to>
                                    </p:set>
                                    <p:animEffect transition="in" filter="box(in)">
                                      <p:cBhvr>
                                        <p:cTn id="16" dur="2000"/>
                                        <p:tgtEl>
                                          <p:spTgt spid="3">
                                            <p:txEl>
                                              <p:pRg st="4" end="4"/>
                                            </p:txEl>
                                          </p:spTgt>
                                        </p:tgtEl>
                                      </p:cBhvr>
                                    </p:animEffect>
                                  </p:childTnLst>
                                </p:cTn>
                              </p:par>
                              <p:par>
                                <p:cTn id="17" presetID="4" presetClass="entr" presetSubtype="16" fill="hold" nodeType="withEffect">
                                  <p:stCondLst>
                                    <p:cond delay="0"/>
                                  </p:stCondLst>
                                  <p:childTnLst>
                                    <p:set>
                                      <p:cBhvr>
                                        <p:cTn id="18" dur="1" fill="hold">
                                          <p:stCondLst>
                                            <p:cond delay="0"/>
                                          </p:stCondLst>
                                        </p:cTn>
                                        <p:tgtEl>
                                          <p:spTgt spid="3">
                                            <p:txEl>
                                              <p:pRg st="5" end="5"/>
                                            </p:txEl>
                                          </p:spTgt>
                                        </p:tgtEl>
                                        <p:attrNameLst>
                                          <p:attrName>style.visibility</p:attrName>
                                        </p:attrNameLst>
                                      </p:cBhvr>
                                      <p:to>
                                        <p:strVal val="visible"/>
                                      </p:to>
                                    </p:set>
                                    <p:animEffect transition="in" filter="box(in)">
                                      <p:cBhvr>
                                        <p:cTn id="19" dur="2000"/>
                                        <p:tgtEl>
                                          <p:spTgt spid="3">
                                            <p:txEl>
                                              <p:pRg st="5" end="5"/>
                                            </p:txEl>
                                          </p:spTgt>
                                        </p:tgtEl>
                                      </p:cBhvr>
                                    </p:animEffect>
                                  </p:childTnLst>
                                </p:cTn>
                              </p:par>
                            </p:childTnLst>
                          </p:cTn>
                        </p:par>
                      </p:childTnLst>
                    </p:cTn>
                  </p:par>
                  <p:par>
                    <p:cTn id="20" fill="hold">
                      <p:stCondLst>
                        <p:cond delay="indefinite"/>
                      </p:stCondLst>
                      <p:childTnLst>
                        <p:par>
                          <p:cTn id="21" fill="hold">
                            <p:stCondLst>
                              <p:cond delay="0"/>
                            </p:stCondLst>
                            <p:childTnLst>
                              <p:par>
                                <p:cTn id="22" presetID="4" presetClass="entr" presetSubtype="16" fill="hold" nodeType="clickEffect">
                                  <p:stCondLst>
                                    <p:cond delay="0"/>
                                  </p:stCondLst>
                                  <p:childTnLst>
                                    <p:set>
                                      <p:cBhvr>
                                        <p:cTn id="23" dur="1" fill="hold">
                                          <p:stCondLst>
                                            <p:cond delay="0"/>
                                          </p:stCondLst>
                                        </p:cTn>
                                        <p:tgtEl>
                                          <p:spTgt spid="3">
                                            <p:txEl>
                                              <p:pRg st="6" end="6"/>
                                            </p:txEl>
                                          </p:spTgt>
                                        </p:tgtEl>
                                        <p:attrNameLst>
                                          <p:attrName>style.visibility</p:attrName>
                                        </p:attrNameLst>
                                      </p:cBhvr>
                                      <p:to>
                                        <p:strVal val="visible"/>
                                      </p:to>
                                    </p:set>
                                    <p:animEffect transition="in" filter="box(in)">
                                      <p:cBhvr>
                                        <p:cTn id="24" dur="2000"/>
                                        <p:tgtEl>
                                          <p:spTgt spid="3">
                                            <p:txEl>
                                              <p:pRg st="6" end="6"/>
                                            </p:txEl>
                                          </p:spTgt>
                                        </p:tgtEl>
                                      </p:cBhvr>
                                    </p:animEffect>
                                  </p:childTnLst>
                                </p:cTn>
                              </p:par>
                              <p:par>
                                <p:cTn id="25" presetID="4" presetClass="entr" presetSubtype="16" fill="hold" nodeType="withEffect">
                                  <p:stCondLst>
                                    <p:cond delay="0"/>
                                  </p:stCondLst>
                                  <p:childTnLst>
                                    <p:set>
                                      <p:cBhvr>
                                        <p:cTn id="26" dur="1" fill="hold">
                                          <p:stCondLst>
                                            <p:cond delay="0"/>
                                          </p:stCondLst>
                                        </p:cTn>
                                        <p:tgtEl>
                                          <p:spTgt spid="3">
                                            <p:txEl>
                                              <p:pRg st="7" end="7"/>
                                            </p:txEl>
                                          </p:spTgt>
                                        </p:tgtEl>
                                        <p:attrNameLst>
                                          <p:attrName>style.visibility</p:attrName>
                                        </p:attrNameLst>
                                      </p:cBhvr>
                                      <p:to>
                                        <p:strVal val="visible"/>
                                      </p:to>
                                    </p:set>
                                    <p:animEffect transition="in" filter="box(in)">
                                      <p:cBhvr>
                                        <p:cTn id="27" dur="2000"/>
                                        <p:tgtEl>
                                          <p:spTgt spid="3">
                                            <p:txEl>
                                              <p:pRg st="7" end="7"/>
                                            </p:txEl>
                                          </p:spTgt>
                                        </p:tgtEl>
                                      </p:cBhvr>
                                    </p:animEffect>
                                  </p:childTnLst>
                                </p:cTn>
                              </p:par>
                              <p:par>
                                <p:cTn id="28" presetID="4" presetClass="entr" presetSubtype="16" fill="hold" nodeType="withEffect">
                                  <p:stCondLst>
                                    <p:cond delay="0"/>
                                  </p:stCondLst>
                                  <p:childTnLst>
                                    <p:set>
                                      <p:cBhvr>
                                        <p:cTn id="29" dur="1" fill="hold">
                                          <p:stCondLst>
                                            <p:cond delay="0"/>
                                          </p:stCondLst>
                                        </p:cTn>
                                        <p:tgtEl>
                                          <p:spTgt spid="3">
                                            <p:txEl>
                                              <p:pRg st="8" end="8"/>
                                            </p:txEl>
                                          </p:spTgt>
                                        </p:tgtEl>
                                        <p:attrNameLst>
                                          <p:attrName>style.visibility</p:attrName>
                                        </p:attrNameLst>
                                      </p:cBhvr>
                                      <p:to>
                                        <p:strVal val="visible"/>
                                      </p:to>
                                    </p:set>
                                    <p:animEffect transition="in" filter="box(in)">
                                      <p:cBhvr>
                                        <p:cTn id="30" dur="2000"/>
                                        <p:tgtEl>
                                          <p:spTgt spid="3">
                                            <p:txEl>
                                              <p:pRg st="8" end="8"/>
                                            </p:txEl>
                                          </p:spTgt>
                                        </p:tgtEl>
                                      </p:cBhvr>
                                    </p:animEffect>
                                  </p:childTnLst>
                                </p:cTn>
                              </p:par>
                              <p:par>
                                <p:cTn id="31" presetID="4" presetClass="entr" presetSubtype="16" fill="hold" nodeType="withEffect">
                                  <p:stCondLst>
                                    <p:cond delay="0"/>
                                  </p:stCondLst>
                                  <p:childTnLst>
                                    <p:set>
                                      <p:cBhvr>
                                        <p:cTn id="32" dur="1" fill="hold">
                                          <p:stCondLst>
                                            <p:cond delay="0"/>
                                          </p:stCondLst>
                                        </p:cTn>
                                        <p:tgtEl>
                                          <p:spTgt spid="3">
                                            <p:txEl>
                                              <p:pRg st="9" end="9"/>
                                            </p:txEl>
                                          </p:spTgt>
                                        </p:tgtEl>
                                        <p:attrNameLst>
                                          <p:attrName>style.visibility</p:attrName>
                                        </p:attrNameLst>
                                      </p:cBhvr>
                                      <p:to>
                                        <p:strVal val="visible"/>
                                      </p:to>
                                    </p:set>
                                    <p:animEffect transition="in" filter="box(in)">
                                      <p:cBhvr>
                                        <p:cTn id="33" dur="2000"/>
                                        <p:tgtEl>
                                          <p:spTgt spid="3">
                                            <p:txEl>
                                              <p:pRg st="9" end="9"/>
                                            </p:txEl>
                                          </p:spTgt>
                                        </p:tgtEl>
                                      </p:cBhvr>
                                    </p:animEffect>
                                  </p:childTnLst>
                                </p:cTn>
                              </p:par>
                              <p:par>
                                <p:cTn id="34" presetID="4" presetClass="entr" presetSubtype="16" fill="hold" nodeType="withEffect">
                                  <p:stCondLst>
                                    <p:cond delay="0"/>
                                  </p:stCondLst>
                                  <p:childTnLst>
                                    <p:set>
                                      <p:cBhvr>
                                        <p:cTn id="35" dur="1" fill="hold">
                                          <p:stCondLst>
                                            <p:cond delay="0"/>
                                          </p:stCondLst>
                                        </p:cTn>
                                        <p:tgtEl>
                                          <p:spTgt spid="3">
                                            <p:txEl>
                                              <p:pRg st="10" end="10"/>
                                            </p:txEl>
                                          </p:spTgt>
                                        </p:tgtEl>
                                        <p:attrNameLst>
                                          <p:attrName>style.visibility</p:attrName>
                                        </p:attrNameLst>
                                      </p:cBhvr>
                                      <p:to>
                                        <p:strVal val="visible"/>
                                      </p:to>
                                    </p:set>
                                    <p:animEffect transition="in" filter="box(in)">
                                      <p:cBhvr>
                                        <p:cTn id="36" dur="2000"/>
                                        <p:tgtEl>
                                          <p:spTgt spid="3">
                                            <p:txEl>
                                              <p:pRg st="10" end="10"/>
                                            </p:txEl>
                                          </p:spTgt>
                                        </p:tgtEl>
                                      </p:cBhvr>
                                    </p:animEffect>
                                  </p:childTnLst>
                                </p:cTn>
                              </p:par>
                              <p:par>
                                <p:cTn id="37" presetID="4" presetClass="entr" presetSubtype="16" fill="hold" nodeType="withEffect">
                                  <p:stCondLst>
                                    <p:cond delay="0"/>
                                  </p:stCondLst>
                                  <p:childTnLst>
                                    <p:set>
                                      <p:cBhvr>
                                        <p:cTn id="38" dur="1" fill="hold">
                                          <p:stCondLst>
                                            <p:cond delay="0"/>
                                          </p:stCondLst>
                                        </p:cTn>
                                        <p:tgtEl>
                                          <p:spTgt spid="3">
                                            <p:txEl>
                                              <p:pRg st="11" end="11"/>
                                            </p:txEl>
                                          </p:spTgt>
                                        </p:tgtEl>
                                        <p:attrNameLst>
                                          <p:attrName>style.visibility</p:attrName>
                                        </p:attrNameLst>
                                      </p:cBhvr>
                                      <p:to>
                                        <p:strVal val="visible"/>
                                      </p:to>
                                    </p:set>
                                    <p:animEffect transition="in" filter="box(in)">
                                      <p:cBhvr>
                                        <p:cTn id="39" dur="2000"/>
                                        <p:tgtEl>
                                          <p:spTgt spid="3">
                                            <p:txEl>
                                              <p:pRg st="11" end="1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文本框 2"/>
          <p:cNvSpPr txBox="1"/>
          <p:nvPr/>
        </p:nvSpPr>
        <p:spPr>
          <a:xfrm>
            <a:off x="195580" y="455295"/>
            <a:ext cx="11800205" cy="6507480"/>
          </a:xfrm>
          <a:prstGeom prst="rect">
            <a:avLst/>
          </a:prstGeom>
          <a:noFill/>
        </p:spPr>
        <p:txBody>
          <a:bodyPr wrap="square" rtlCol="0" anchor="t">
            <a:spAutoFit/>
          </a:bodyPr>
          <a:lstStyle/>
          <a:p>
            <a:pPr marL="342900" indent="-342900" eaLnBrk="1" hangingPunct="1">
              <a:buFont typeface="Wingdings" panose="05000000000000000000" charset="0"/>
              <a:buChar char="l"/>
            </a:pPr>
            <a:r>
              <a:rPr lang="en-US" altLang="zh-CN" sz="280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800">
                <a:latin typeface="楷体" panose="02010609060101010101" pitchFamily="49" charset="-122"/>
                <a:ea typeface="楷体" panose="02010609060101010101" pitchFamily="49" charset="-122"/>
                <a:cs typeface="楷体" panose="02010609060101010101" pitchFamily="49" charset="-122"/>
                <a:sym typeface="+mn-ea"/>
              </a:rPr>
              <a:t>五</a:t>
            </a:r>
            <a:r>
              <a:rPr lang="en-US" altLang="zh-CN" sz="280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800">
                <a:latin typeface="楷体" panose="02010609060101010101" pitchFamily="49" charset="-122"/>
                <a:ea typeface="楷体" panose="02010609060101010101" pitchFamily="49" charset="-122"/>
                <a:cs typeface="楷体" panose="02010609060101010101" pitchFamily="49" charset="-122"/>
                <a:sym typeface="+mn-ea"/>
              </a:rPr>
              <a:t>提高录用决策准确性的措施</a:t>
            </a:r>
            <a:endParaRPr lang="zh-CN" altLang="en-US" sz="2800">
              <a:latin typeface="楷体" panose="02010609060101010101" pitchFamily="49" charset="-122"/>
              <a:ea typeface="楷体" panose="02010609060101010101" pitchFamily="49" charset="-122"/>
              <a:cs typeface="楷体" panose="02010609060101010101" pitchFamily="49" charset="-122"/>
            </a:endParaRPr>
          </a:p>
          <a:p>
            <a:pPr marL="457200" indent="-457200" eaLnBrk="1" hangingPunct="1">
              <a:buFont typeface="Wingdings" panose="05000000000000000000" charset="0"/>
              <a:buChar char="u"/>
            </a:pPr>
            <a:r>
              <a:rPr lang="en-US" altLang="zh-CN" sz="2800">
                <a:latin typeface="楷体" panose="02010609060101010101" pitchFamily="49" charset="-122"/>
                <a:ea typeface="楷体" panose="02010609060101010101" pitchFamily="49" charset="-122"/>
                <a:cs typeface="楷体" panose="02010609060101010101" pitchFamily="49" charset="-122"/>
                <a:sym typeface="+mn-ea"/>
              </a:rPr>
              <a:t>1.</a:t>
            </a:r>
            <a:r>
              <a:rPr lang="zh-CN" altLang="en-US" sz="2800">
                <a:latin typeface="楷体" panose="02010609060101010101" pitchFamily="49" charset="-122"/>
                <a:ea typeface="楷体" panose="02010609060101010101" pitchFamily="49" charset="-122"/>
                <a:cs typeface="楷体" panose="02010609060101010101" pitchFamily="49" charset="-122"/>
                <a:sym typeface="+mn-ea"/>
              </a:rPr>
              <a:t>准确、可靠、真实的信息</a:t>
            </a:r>
            <a:endParaRPr lang="zh-CN" altLang="en-US" sz="2800">
              <a:latin typeface="楷体" panose="02010609060101010101" pitchFamily="49" charset="-122"/>
              <a:ea typeface="楷体" panose="02010609060101010101" pitchFamily="49" charset="-122"/>
              <a:cs typeface="楷体" panose="02010609060101010101" pitchFamily="49" charset="-122"/>
            </a:endParaRPr>
          </a:p>
          <a:p>
            <a:pPr marL="457200" indent="-457200" eaLnBrk="1" hangingPunct="1">
              <a:buFont typeface="Wingdings" panose="05000000000000000000" charset="0"/>
              <a:buChar char="u"/>
            </a:pPr>
            <a:r>
              <a:rPr lang="en-US" altLang="zh-CN" sz="2800">
                <a:latin typeface="楷体" panose="02010609060101010101" pitchFamily="49" charset="-122"/>
                <a:ea typeface="楷体" panose="02010609060101010101" pitchFamily="49" charset="-122"/>
                <a:cs typeface="楷体" panose="02010609060101010101" pitchFamily="49" charset="-122"/>
                <a:sym typeface="+mn-ea"/>
              </a:rPr>
              <a:t>2.</a:t>
            </a:r>
            <a:r>
              <a:rPr lang="zh-CN" altLang="en-US" sz="2800">
                <a:latin typeface="楷体" panose="02010609060101010101" pitchFamily="49" charset="-122"/>
                <a:ea typeface="楷体" panose="02010609060101010101" pitchFamily="49" charset="-122"/>
                <a:cs typeface="楷体" panose="02010609060101010101" pitchFamily="49" charset="-122"/>
                <a:sym typeface="+mn-ea"/>
              </a:rPr>
              <a:t>正确的资料分析方法</a:t>
            </a:r>
            <a:endParaRPr lang="zh-CN" altLang="en-US" sz="2800">
              <a:latin typeface="楷体" panose="02010609060101010101" pitchFamily="49" charset="-122"/>
              <a:ea typeface="楷体" panose="02010609060101010101" pitchFamily="49" charset="-122"/>
              <a:cs typeface="楷体" panose="02010609060101010101" pitchFamily="49" charset="-122"/>
            </a:endParaRPr>
          </a:p>
          <a:p>
            <a:pPr indent="0" eaLnBrk="1" hangingPunct="1">
              <a:buFont typeface="Wingdings" panose="05000000000000000000" charset="0"/>
              <a:buNone/>
            </a:pPr>
            <a:r>
              <a:rPr lang="zh-CN" altLang="en-US" sz="2800">
                <a:latin typeface="楷体" panose="02010609060101010101" pitchFamily="49" charset="-122"/>
                <a:ea typeface="楷体" panose="02010609060101010101" pitchFamily="49" charset="-122"/>
                <a:cs typeface="楷体" panose="02010609060101010101" pitchFamily="49" charset="-122"/>
                <a:sym typeface="+mn-ea"/>
              </a:rPr>
              <a:t>在分析应聘者的有关信息资料时</a:t>
            </a:r>
            <a:r>
              <a:rPr lang="en-US" altLang="zh-CN" sz="280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800">
                <a:latin typeface="楷体" panose="02010609060101010101" pitchFamily="49" charset="-122"/>
                <a:ea typeface="楷体" panose="02010609060101010101" pitchFamily="49" charset="-122"/>
                <a:cs typeface="楷体" panose="02010609060101010101" pitchFamily="49" charset="-122"/>
                <a:sym typeface="+mn-ea"/>
              </a:rPr>
              <a:t>第一</a:t>
            </a:r>
            <a:r>
              <a:rPr lang="en-US" altLang="zh-CN" sz="280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800">
                <a:latin typeface="楷体" panose="02010609060101010101" pitchFamily="49" charset="-122"/>
                <a:ea typeface="楷体" panose="02010609060101010101" pitchFamily="49" charset="-122"/>
                <a:cs typeface="楷体" panose="02010609060101010101" pitchFamily="49" charset="-122"/>
                <a:sym typeface="+mn-ea"/>
              </a:rPr>
              <a:t>要注意对能力的分析。 </a:t>
            </a:r>
            <a:endParaRPr lang="zh-CN" altLang="en-US" sz="2800">
              <a:latin typeface="楷体" panose="02010609060101010101" pitchFamily="49" charset="-122"/>
              <a:ea typeface="楷体" panose="02010609060101010101" pitchFamily="49" charset="-122"/>
              <a:cs typeface="楷体" panose="02010609060101010101" pitchFamily="49" charset="-122"/>
            </a:endParaRPr>
          </a:p>
          <a:p>
            <a:pPr indent="0" eaLnBrk="1" hangingPunct="1">
              <a:buFont typeface="Wingdings" panose="05000000000000000000" charset="0"/>
              <a:buNone/>
            </a:pPr>
            <a:r>
              <a:rPr lang="zh-CN" altLang="en-US" sz="2800">
                <a:latin typeface="楷体" panose="02010609060101010101" pitchFamily="49" charset="-122"/>
                <a:ea typeface="楷体" panose="02010609060101010101" pitchFamily="49" charset="-122"/>
                <a:cs typeface="楷体" panose="02010609060101010101" pitchFamily="49" charset="-122"/>
                <a:sym typeface="+mn-ea"/>
              </a:rPr>
              <a:t>第二</a:t>
            </a:r>
            <a:r>
              <a:rPr lang="en-US" altLang="zh-CN" sz="280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800">
                <a:latin typeface="楷体" panose="02010609060101010101" pitchFamily="49" charset="-122"/>
                <a:ea typeface="楷体" panose="02010609060101010101" pitchFamily="49" charset="-122"/>
                <a:cs typeface="楷体" panose="02010609060101010101" pitchFamily="49" charset="-122"/>
                <a:sym typeface="+mn-ea"/>
              </a:rPr>
              <a:t>要注意对品质和道德水平的分析。 </a:t>
            </a:r>
            <a:endParaRPr lang="zh-CN" altLang="en-US" sz="2800">
              <a:latin typeface="楷体" panose="02010609060101010101" pitchFamily="49" charset="-122"/>
              <a:ea typeface="楷体" panose="02010609060101010101" pitchFamily="49" charset="-122"/>
              <a:cs typeface="楷体" panose="02010609060101010101" pitchFamily="49" charset="-122"/>
            </a:endParaRPr>
          </a:p>
          <a:p>
            <a:pPr indent="0" eaLnBrk="1" hangingPunct="1">
              <a:lnSpc>
                <a:spcPct val="90000"/>
              </a:lnSpc>
              <a:buFont typeface="Wingdings" panose="05000000000000000000" charset="0"/>
              <a:buNone/>
            </a:pPr>
            <a:r>
              <a:rPr lang="zh-CN" altLang="en-US" sz="2800">
                <a:latin typeface="楷体" panose="02010609060101010101" pitchFamily="49" charset="-122"/>
                <a:ea typeface="楷体" panose="02010609060101010101" pitchFamily="49" charset="-122"/>
                <a:cs typeface="楷体" panose="02010609060101010101" pitchFamily="49" charset="-122"/>
                <a:sym typeface="+mn-ea"/>
              </a:rPr>
              <a:t>第三</a:t>
            </a:r>
            <a:r>
              <a:rPr lang="en-US" altLang="zh-CN" sz="280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800">
                <a:latin typeface="楷体" panose="02010609060101010101" pitchFamily="49" charset="-122"/>
                <a:ea typeface="楷体" panose="02010609060101010101" pitchFamily="49" charset="-122"/>
                <a:cs typeface="楷体" panose="02010609060101010101" pitchFamily="49" charset="-122"/>
                <a:sym typeface="+mn-ea"/>
              </a:rPr>
              <a:t>要注意对特长和潜力的分析。 </a:t>
            </a:r>
          </a:p>
          <a:p>
            <a:pPr marL="457200" indent="-457200" eaLnBrk="1" hangingPunct="1">
              <a:lnSpc>
                <a:spcPct val="90000"/>
              </a:lnSpc>
              <a:buFont typeface="Wingdings" panose="05000000000000000000" charset="0"/>
              <a:buChar char="u"/>
            </a:pPr>
            <a:r>
              <a:rPr lang="en-US" altLang="zh-CN" sz="2800">
                <a:latin typeface="楷体" panose="02010609060101010101" pitchFamily="49" charset="-122"/>
                <a:ea typeface="楷体" panose="02010609060101010101" pitchFamily="49" charset="-122"/>
                <a:cs typeface="楷体" panose="02010609060101010101" pitchFamily="49" charset="-122"/>
                <a:sym typeface="+mn-ea"/>
              </a:rPr>
              <a:t>3.</a:t>
            </a:r>
            <a:r>
              <a:rPr lang="zh-CN" altLang="en-US" sz="2800">
                <a:latin typeface="楷体" panose="02010609060101010101" pitchFamily="49" charset="-122"/>
                <a:ea typeface="楷体" panose="02010609060101010101" pitchFamily="49" charset="-122"/>
                <a:cs typeface="楷体" panose="02010609060101010101" pitchFamily="49" charset="-122"/>
                <a:sym typeface="+mn-ea"/>
              </a:rPr>
              <a:t>科学的招聘程序</a:t>
            </a:r>
            <a:endParaRPr lang="zh-CN" altLang="en-US" sz="2800">
              <a:latin typeface="楷体" panose="02010609060101010101" pitchFamily="49" charset="-122"/>
              <a:ea typeface="楷体" panose="02010609060101010101" pitchFamily="49" charset="-122"/>
              <a:cs typeface="楷体" panose="02010609060101010101" pitchFamily="49" charset="-122"/>
            </a:endParaRPr>
          </a:p>
          <a:p>
            <a:pPr indent="0" eaLnBrk="1" hangingPunct="1">
              <a:lnSpc>
                <a:spcPct val="90000"/>
              </a:lnSpc>
              <a:buFont typeface="Wingdings" panose="05000000000000000000" charset="0"/>
              <a:buNone/>
            </a:pPr>
            <a:r>
              <a:rPr lang="zh-CN" altLang="en-US" sz="2800">
                <a:latin typeface="楷体" panose="02010609060101010101" pitchFamily="49" charset="-122"/>
                <a:ea typeface="楷体" panose="02010609060101010101" pitchFamily="49" charset="-122"/>
                <a:cs typeface="楷体" panose="02010609060101010101" pitchFamily="49" charset="-122"/>
                <a:sym typeface="+mn-ea"/>
              </a:rPr>
              <a:t> 招聘包含若干程序</a:t>
            </a:r>
            <a:r>
              <a:rPr lang="en-US" altLang="zh-CN" sz="280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800">
                <a:latin typeface="楷体" panose="02010609060101010101" pitchFamily="49" charset="-122"/>
                <a:ea typeface="楷体" panose="02010609060101010101" pitchFamily="49" charset="-122"/>
                <a:cs typeface="楷体" panose="02010609060101010101" pitchFamily="49" charset="-122"/>
                <a:sym typeface="+mn-ea"/>
              </a:rPr>
              <a:t>组织要根据自身的规模、文化、价值观等来设计科学的招聘程序</a:t>
            </a:r>
            <a:r>
              <a:rPr lang="en-US" altLang="zh-CN" sz="280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800">
                <a:latin typeface="楷体" panose="02010609060101010101" pitchFamily="49" charset="-122"/>
                <a:ea typeface="楷体" panose="02010609060101010101" pitchFamily="49" charset="-122"/>
                <a:cs typeface="楷体" panose="02010609060101010101" pitchFamily="49" charset="-122"/>
                <a:sym typeface="+mn-ea"/>
              </a:rPr>
              <a:t>并且严格按规定程序实施招聘过程。常用且非常有效的招聘程序包括以下三轮</a:t>
            </a:r>
            <a:r>
              <a:rPr lang="en-US" altLang="zh-CN" sz="2800">
                <a:latin typeface="楷体" panose="02010609060101010101" pitchFamily="49" charset="-122"/>
                <a:ea typeface="楷体" panose="02010609060101010101" pitchFamily="49" charset="-122"/>
                <a:cs typeface="楷体" panose="02010609060101010101" pitchFamily="49" charset="-122"/>
                <a:sym typeface="+mn-ea"/>
              </a:rPr>
              <a:t>:</a:t>
            </a:r>
            <a:endParaRPr lang="en-US" altLang="zh-CN" sz="2800">
              <a:latin typeface="楷体" panose="02010609060101010101" pitchFamily="49" charset="-122"/>
              <a:ea typeface="楷体" panose="02010609060101010101" pitchFamily="49" charset="-122"/>
              <a:cs typeface="楷体" panose="02010609060101010101" pitchFamily="49" charset="-122"/>
            </a:endParaRPr>
          </a:p>
          <a:p>
            <a:pPr marL="457200" indent="-457200" eaLnBrk="1" hangingPunct="1">
              <a:lnSpc>
                <a:spcPct val="90000"/>
              </a:lnSpc>
              <a:buClr>
                <a:srgbClr val="9DC3E6"/>
              </a:buClr>
              <a:buFont typeface="Arial" panose="020B0604020202020204" pitchFamily="34" charset="0"/>
              <a:buChar char="•"/>
            </a:pPr>
            <a:r>
              <a:rPr lang="zh-CN" altLang="en-US" sz="2800">
                <a:latin typeface="楷体" panose="02010609060101010101" pitchFamily="49" charset="-122"/>
                <a:ea typeface="楷体" panose="02010609060101010101" pitchFamily="49" charset="-122"/>
                <a:cs typeface="楷体" panose="02010609060101010101" pitchFamily="49" charset="-122"/>
                <a:sym typeface="+mn-ea"/>
              </a:rPr>
              <a:t> 第一轮是人力资源部门的初步筛选</a:t>
            </a:r>
            <a:r>
              <a:rPr lang="en-US" altLang="zh-CN" sz="2800">
                <a:latin typeface="楷体" panose="02010609060101010101" pitchFamily="49" charset="-122"/>
                <a:ea typeface="楷体" panose="02010609060101010101" pitchFamily="49" charset="-122"/>
                <a:cs typeface="楷体" panose="02010609060101010101" pitchFamily="49" charset="-122"/>
                <a:sym typeface="+mn-ea"/>
              </a:rPr>
              <a:t>;</a:t>
            </a:r>
            <a:endParaRPr lang="en-US" altLang="zh-CN" sz="2800">
              <a:latin typeface="楷体" panose="02010609060101010101" pitchFamily="49" charset="-122"/>
              <a:ea typeface="楷体" panose="02010609060101010101" pitchFamily="49" charset="-122"/>
              <a:cs typeface="楷体" panose="02010609060101010101" pitchFamily="49" charset="-122"/>
            </a:endParaRPr>
          </a:p>
          <a:p>
            <a:pPr marL="457200" indent="-457200" eaLnBrk="1" hangingPunct="1">
              <a:lnSpc>
                <a:spcPct val="90000"/>
              </a:lnSpc>
              <a:buClr>
                <a:srgbClr val="9DC3E6"/>
              </a:buClr>
              <a:buFont typeface="Arial" panose="020B0604020202020204" pitchFamily="34" charset="0"/>
              <a:buChar char="•"/>
            </a:pPr>
            <a:r>
              <a:rPr lang="zh-CN" altLang="en-US" sz="2800">
                <a:latin typeface="楷体" panose="02010609060101010101" pitchFamily="49" charset="-122"/>
                <a:ea typeface="楷体" panose="02010609060101010101" pitchFamily="49" charset="-122"/>
                <a:cs typeface="楷体" panose="02010609060101010101" pitchFamily="49" charset="-122"/>
                <a:sym typeface="+mn-ea"/>
              </a:rPr>
              <a:t> 第二轮是业务部门进行的相关业务考察和测试</a:t>
            </a:r>
            <a:r>
              <a:rPr lang="en-US" altLang="zh-CN" sz="2800">
                <a:latin typeface="楷体" panose="02010609060101010101" pitchFamily="49" charset="-122"/>
                <a:ea typeface="楷体" panose="02010609060101010101" pitchFamily="49" charset="-122"/>
                <a:cs typeface="楷体" panose="02010609060101010101" pitchFamily="49" charset="-122"/>
                <a:sym typeface="+mn-ea"/>
              </a:rPr>
              <a:t>;</a:t>
            </a:r>
            <a:endParaRPr lang="en-US" altLang="zh-CN" sz="2800">
              <a:latin typeface="楷体" panose="02010609060101010101" pitchFamily="49" charset="-122"/>
              <a:ea typeface="楷体" panose="02010609060101010101" pitchFamily="49" charset="-122"/>
              <a:cs typeface="楷体" panose="02010609060101010101" pitchFamily="49" charset="-122"/>
            </a:endParaRPr>
          </a:p>
          <a:p>
            <a:pPr marL="457200" indent="-457200" eaLnBrk="1" hangingPunct="1">
              <a:lnSpc>
                <a:spcPct val="80000"/>
              </a:lnSpc>
              <a:buClr>
                <a:srgbClr val="9DC3E6"/>
              </a:buClr>
              <a:buFont typeface="Arial" panose="020B0604020202020204" pitchFamily="34" charset="0"/>
              <a:buChar char="•"/>
            </a:pPr>
            <a:r>
              <a:rPr lang="zh-CN" altLang="en-US" sz="2800">
                <a:latin typeface="楷体" panose="02010609060101010101" pitchFamily="49" charset="-122"/>
                <a:ea typeface="楷体" panose="02010609060101010101" pitchFamily="49" charset="-122"/>
                <a:cs typeface="楷体" panose="02010609060101010101" pitchFamily="49" charset="-122"/>
                <a:sym typeface="+mn-ea"/>
              </a:rPr>
              <a:t> 第三轮是高层管理人员和招聘专家进行的面试。科学的招聘程序可以保证招聘的准确率</a:t>
            </a:r>
            <a:r>
              <a:rPr lang="en-US" altLang="zh-CN" sz="280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800">
                <a:latin typeface="楷体" panose="02010609060101010101" pitchFamily="49" charset="-122"/>
                <a:ea typeface="楷体" panose="02010609060101010101" pitchFamily="49" charset="-122"/>
                <a:cs typeface="楷体" panose="02010609060101010101" pitchFamily="49" charset="-122"/>
                <a:sym typeface="+mn-ea"/>
              </a:rPr>
              <a:t>提高招聘的效率。</a:t>
            </a:r>
          </a:p>
          <a:p>
            <a:pPr marL="457200" indent="-457200" eaLnBrk="1" hangingPunct="1">
              <a:buFont typeface="Wingdings" panose="05000000000000000000" charset="0"/>
              <a:buChar char="u"/>
            </a:pPr>
            <a:r>
              <a:rPr lang="en-US" altLang="zh-CN" sz="2800">
                <a:latin typeface="楷体" panose="02010609060101010101" pitchFamily="49" charset="-122"/>
                <a:ea typeface="楷体" panose="02010609060101010101" pitchFamily="49" charset="-122"/>
                <a:cs typeface="楷体" panose="02010609060101010101" pitchFamily="49" charset="-122"/>
                <a:sym typeface="+mn-ea"/>
              </a:rPr>
              <a:t>4.</a:t>
            </a:r>
            <a:r>
              <a:rPr lang="zh-CN" altLang="en-US" sz="2800">
                <a:latin typeface="楷体" panose="02010609060101010101" pitchFamily="49" charset="-122"/>
                <a:ea typeface="楷体" panose="02010609060101010101" pitchFamily="49" charset="-122"/>
                <a:cs typeface="楷体" panose="02010609060101010101" pitchFamily="49" charset="-122"/>
                <a:sym typeface="+mn-ea"/>
              </a:rPr>
              <a:t>高素质的考官</a:t>
            </a:r>
            <a:endParaRPr lang="zh-CN" altLang="en-US" sz="2800">
              <a:latin typeface="楷体" panose="02010609060101010101" pitchFamily="49" charset="-122"/>
              <a:ea typeface="楷体" panose="02010609060101010101" pitchFamily="49" charset="-122"/>
              <a:cs typeface="楷体" panose="02010609060101010101" pitchFamily="49" charset="-122"/>
            </a:endParaRPr>
          </a:p>
          <a:p>
            <a:pPr eaLnBrk="1" hangingPunct="1"/>
            <a:endParaRPr lang="zh-CN" altLang="en-US" sz="2800"/>
          </a:p>
        </p:txBody>
      </p:sp>
    </p:spTree>
    <p:extLst>
      <p:ext uri="{BB962C8B-B14F-4D97-AF65-F5344CB8AC3E}">
        <p14:creationId xmlns:p14="http://schemas.microsoft.com/office/powerpoint/2010/main" val="291205630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nodeType="clickEffect">
                                  <p:stCondLst>
                                    <p:cond delay="0"/>
                                  </p:stCondLst>
                                  <p:childTnLst>
                                    <p:set>
                                      <p:cBhvr>
                                        <p:cTn id="6" dur="1" fill="hold">
                                          <p:stCondLst>
                                            <p:cond delay="0"/>
                                          </p:stCondLst>
                                        </p:cTn>
                                        <p:tgtEl>
                                          <p:spTgt spid="3">
                                            <p:txEl>
                                              <p:pRg st="1" end="1"/>
                                            </p:txEl>
                                          </p:spTgt>
                                        </p:tgtEl>
                                        <p:attrNameLst>
                                          <p:attrName>style.visibility</p:attrName>
                                        </p:attrNameLst>
                                      </p:cBhvr>
                                      <p:to>
                                        <p:strVal val="visible"/>
                                      </p:to>
                                    </p:set>
                                    <p:animEffect transition="in" filter="blinds(horizontal)">
                                      <p:cBhvr>
                                        <p:cTn id="7" dur="500"/>
                                        <p:tgtEl>
                                          <p:spTgt spid="3">
                                            <p:txEl>
                                              <p:pRg st="1" end="1"/>
                                            </p:txEl>
                                          </p:spTgt>
                                        </p:tgtEl>
                                      </p:cBhvr>
                                    </p:animEffect>
                                  </p:childTnLst>
                                </p:cTn>
                              </p:par>
                              <p:par>
                                <p:cTn id="8" presetID="3" presetClass="entr" presetSubtype="10" fill="hold" nodeType="withEffect">
                                  <p:stCondLst>
                                    <p:cond delay="0"/>
                                  </p:stCondLst>
                                  <p:childTnLst>
                                    <p:set>
                                      <p:cBhvr>
                                        <p:cTn id="9" dur="1" fill="hold">
                                          <p:stCondLst>
                                            <p:cond delay="0"/>
                                          </p:stCondLst>
                                        </p:cTn>
                                        <p:tgtEl>
                                          <p:spTgt spid="3">
                                            <p:txEl>
                                              <p:pRg st="2" end="2"/>
                                            </p:txEl>
                                          </p:spTgt>
                                        </p:tgtEl>
                                        <p:attrNameLst>
                                          <p:attrName>style.visibility</p:attrName>
                                        </p:attrNameLst>
                                      </p:cBhvr>
                                      <p:to>
                                        <p:strVal val="visible"/>
                                      </p:to>
                                    </p:set>
                                    <p:animEffect transition="in" filter="blinds(horizontal)">
                                      <p:cBhvr>
                                        <p:cTn id="10" dur="500"/>
                                        <p:tgtEl>
                                          <p:spTgt spid="3">
                                            <p:txEl>
                                              <p:pRg st="2" end="2"/>
                                            </p:txEl>
                                          </p:spTgt>
                                        </p:tgtEl>
                                      </p:cBhvr>
                                    </p:animEffect>
                                  </p:childTnLst>
                                </p:cTn>
                              </p:par>
                              <p:par>
                                <p:cTn id="11" presetID="3" presetClass="entr" presetSubtype="10" fill="hold" nodeType="withEffect">
                                  <p:stCondLst>
                                    <p:cond delay="0"/>
                                  </p:stCondLst>
                                  <p:childTnLst>
                                    <p:set>
                                      <p:cBhvr>
                                        <p:cTn id="12" dur="1" fill="hold">
                                          <p:stCondLst>
                                            <p:cond delay="0"/>
                                          </p:stCondLst>
                                        </p:cTn>
                                        <p:tgtEl>
                                          <p:spTgt spid="3">
                                            <p:txEl>
                                              <p:pRg st="3" end="3"/>
                                            </p:txEl>
                                          </p:spTgt>
                                        </p:tgtEl>
                                        <p:attrNameLst>
                                          <p:attrName>style.visibility</p:attrName>
                                        </p:attrNameLst>
                                      </p:cBhvr>
                                      <p:to>
                                        <p:strVal val="visible"/>
                                      </p:to>
                                    </p:set>
                                    <p:animEffect transition="in" filter="blinds(horizontal)">
                                      <p:cBhvr>
                                        <p:cTn id="13" dur="500"/>
                                        <p:tgtEl>
                                          <p:spTgt spid="3">
                                            <p:txEl>
                                              <p:pRg st="3" end="3"/>
                                            </p:txEl>
                                          </p:spTgt>
                                        </p:tgtEl>
                                      </p:cBhvr>
                                    </p:animEffect>
                                  </p:childTnLst>
                                </p:cTn>
                              </p:par>
                              <p:par>
                                <p:cTn id="14" presetID="3" presetClass="entr" presetSubtype="10" fill="hold" nodeType="withEffect">
                                  <p:stCondLst>
                                    <p:cond delay="0"/>
                                  </p:stCondLst>
                                  <p:childTnLst>
                                    <p:set>
                                      <p:cBhvr>
                                        <p:cTn id="15" dur="1" fill="hold">
                                          <p:stCondLst>
                                            <p:cond delay="0"/>
                                          </p:stCondLst>
                                        </p:cTn>
                                        <p:tgtEl>
                                          <p:spTgt spid="3">
                                            <p:txEl>
                                              <p:pRg st="4" end="4"/>
                                            </p:txEl>
                                          </p:spTgt>
                                        </p:tgtEl>
                                        <p:attrNameLst>
                                          <p:attrName>style.visibility</p:attrName>
                                        </p:attrNameLst>
                                      </p:cBhvr>
                                      <p:to>
                                        <p:strVal val="visible"/>
                                      </p:to>
                                    </p:set>
                                    <p:animEffect transition="in" filter="blinds(horizontal)">
                                      <p:cBhvr>
                                        <p:cTn id="16" dur="500"/>
                                        <p:tgtEl>
                                          <p:spTgt spid="3">
                                            <p:txEl>
                                              <p:pRg st="4" end="4"/>
                                            </p:txEl>
                                          </p:spTgt>
                                        </p:tgtEl>
                                      </p:cBhvr>
                                    </p:animEffect>
                                  </p:childTnLst>
                                </p:cTn>
                              </p:par>
                              <p:par>
                                <p:cTn id="17" presetID="3" presetClass="entr" presetSubtype="10" fill="hold" nodeType="withEffect">
                                  <p:stCondLst>
                                    <p:cond delay="0"/>
                                  </p:stCondLst>
                                  <p:childTnLst>
                                    <p:set>
                                      <p:cBhvr>
                                        <p:cTn id="18" dur="1" fill="hold">
                                          <p:stCondLst>
                                            <p:cond delay="0"/>
                                          </p:stCondLst>
                                        </p:cTn>
                                        <p:tgtEl>
                                          <p:spTgt spid="3">
                                            <p:txEl>
                                              <p:pRg st="5" end="5"/>
                                            </p:txEl>
                                          </p:spTgt>
                                        </p:tgtEl>
                                        <p:attrNameLst>
                                          <p:attrName>style.visibility</p:attrName>
                                        </p:attrNameLst>
                                      </p:cBhvr>
                                      <p:to>
                                        <p:strVal val="visible"/>
                                      </p:to>
                                    </p:set>
                                    <p:animEffect transition="in" filter="blinds(horizontal)">
                                      <p:cBhvr>
                                        <p:cTn id="19" dur="500"/>
                                        <p:tgtEl>
                                          <p:spTgt spid="3">
                                            <p:txEl>
                                              <p:pRg st="5" end="5"/>
                                            </p:txEl>
                                          </p:spTgt>
                                        </p:tgtEl>
                                      </p:cBhvr>
                                    </p:animEffect>
                                  </p:childTnLst>
                                </p:cTn>
                              </p:par>
                              <p:par>
                                <p:cTn id="20" presetID="3" presetClass="entr" presetSubtype="10" fill="hold" nodeType="withEffect">
                                  <p:stCondLst>
                                    <p:cond delay="0"/>
                                  </p:stCondLst>
                                  <p:childTnLst>
                                    <p:set>
                                      <p:cBhvr>
                                        <p:cTn id="21" dur="1" fill="hold">
                                          <p:stCondLst>
                                            <p:cond delay="0"/>
                                          </p:stCondLst>
                                        </p:cTn>
                                        <p:tgtEl>
                                          <p:spTgt spid="3">
                                            <p:txEl>
                                              <p:pRg st="6" end="6"/>
                                            </p:txEl>
                                          </p:spTgt>
                                        </p:tgtEl>
                                        <p:attrNameLst>
                                          <p:attrName>style.visibility</p:attrName>
                                        </p:attrNameLst>
                                      </p:cBhvr>
                                      <p:to>
                                        <p:strVal val="visible"/>
                                      </p:to>
                                    </p:set>
                                    <p:animEffect transition="in" filter="blinds(horizontal)">
                                      <p:cBhvr>
                                        <p:cTn id="22" dur="500"/>
                                        <p:tgtEl>
                                          <p:spTgt spid="3">
                                            <p:txEl>
                                              <p:pRg st="6" end="6"/>
                                            </p:txEl>
                                          </p:spTgt>
                                        </p:tgtEl>
                                      </p:cBhvr>
                                    </p:animEffect>
                                  </p:childTnLst>
                                </p:cTn>
                              </p:par>
                              <p:par>
                                <p:cTn id="23" presetID="3" presetClass="entr" presetSubtype="10" fill="hold" nodeType="withEffect">
                                  <p:stCondLst>
                                    <p:cond delay="0"/>
                                  </p:stCondLst>
                                  <p:childTnLst>
                                    <p:set>
                                      <p:cBhvr>
                                        <p:cTn id="24" dur="1" fill="hold">
                                          <p:stCondLst>
                                            <p:cond delay="0"/>
                                          </p:stCondLst>
                                        </p:cTn>
                                        <p:tgtEl>
                                          <p:spTgt spid="3">
                                            <p:txEl>
                                              <p:pRg st="7" end="7"/>
                                            </p:txEl>
                                          </p:spTgt>
                                        </p:tgtEl>
                                        <p:attrNameLst>
                                          <p:attrName>style.visibility</p:attrName>
                                        </p:attrNameLst>
                                      </p:cBhvr>
                                      <p:to>
                                        <p:strVal val="visible"/>
                                      </p:to>
                                    </p:set>
                                    <p:animEffect transition="in" filter="blinds(horizontal)">
                                      <p:cBhvr>
                                        <p:cTn id="25" dur="500"/>
                                        <p:tgtEl>
                                          <p:spTgt spid="3">
                                            <p:txEl>
                                              <p:pRg st="7" end="7"/>
                                            </p:txEl>
                                          </p:spTgt>
                                        </p:tgtEl>
                                      </p:cBhvr>
                                    </p:animEffect>
                                  </p:childTnLst>
                                </p:cTn>
                              </p:par>
                              <p:par>
                                <p:cTn id="26" presetID="3" presetClass="entr" presetSubtype="10" fill="hold" nodeType="withEffect">
                                  <p:stCondLst>
                                    <p:cond delay="0"/>
                                  </p:stCondLst>
                                  <p:childTnLst>
                                    <p:set>
                                      <p:cBhvr>
                                        <p:cTn id="27" dur="1" fill="hold">
                                          <p:stCondLst>
                                            <p:cond delay="0"/>
                                          </p:stCondLst>
                                        </p:cTn>
                                        <p:tgtEl>
                                          <p:spTgt spid="3">
                                            <p:txEl>
                                              <p:pRg st="8" end="8"/>
                                            </p:txEl>
                                          </p:spTgt>
                                        </p:tgtEl>
                                        <p:attrNameLst>
                                          <p:attrName>style.visibility</p:attrName>
                                        </p:attrNameLst>
                                      </p:cBhvr>
                                      <p:to>
                                        <p:strVal val="visible"/>
                                      </p:to>
                                    </p:set>
                                    <p:animEffect transition="in" filter="blinds(horizontal)">
                                      <p:cBhvr>
                                        <p:cTn id="28" dur="500"/>
                                        <p:tgtEl>
                                          <p:spTgt spid="3">
                                            <p:txEl>
                                              <p:pRg st="8" end="8"/>
                                            </p:txEl>
                                          </p:spTgt>
                                        </p:tgtEl>
                                      </p:cBhvr>
                                    </p:animEffect>
                                  </p:childTnLst>
                                </p:cTn>
                              </p:par>
                              <p:par>
                                <p:cTn id="29" presetID="3" presetClass="entr" presetSubtype="10" fill="hold" nodeType="withEffect">
                                  <p:stCondLst>
                                    <p:cond delay="0"/>
                                  </p:stCondLst>
                                  <p:childTnLst>
                                    <p:set>
                                      <p:cBhvr>
                                        <p:cTn id="30" dur="1" fill="hold">
                                          <p:stCondLst>
                                            <p:cond delay="0"/>
                                          </p:stCondLst>
                                        </p:cTn>
                                        <p:tgtEl>
                                          <p:spTgt spid="3">
                                            <p:txEl>
                                              <p:pRg st="9" end="9"/>
                                            </p:txEl>
                                          </p:spTgt>
                                        </p:tgtEl>
                                        <p:attrNameLst>
                                          <p:attrName>style.visibility</p:attrName>
                                        </p:attrNameLst>
                                      </p:cBhvr>
                                      <p:to>
                                        <p:strVal val="visible"/>
                                      </p:to>
                                    </p:set>
                                    <p:animEffect transition="in" filter="blinds(horizontal)">
                                      <p:cBhvr>
                                        <p:cTn id="31" dur="500"/>
                                        <p:tgtEl>
                                          <p:spTgt spid="3">
                                            <p:txEl>
                                              <p:pRg st="9" end="9"/>
                                            </p:txEl>
                                          </p:spTgt>
                                        </p:tgtEl>
                                      </p:cBhvr>
                                    </p:animEffect>
                                  </p:childTnLst>
                                </p:cTn>
                              </p:par>
                              <p:par>
                                <p:cTn id="32" presetID="3" presetClass="entr" presetSubtype="10" fill="hold" nodeType="withEffect">
                                  <p:stCondLst>
                                    <p:cond delay="0"/>
                                  </p:stCondLst>
                                  <p:childTnLst>
                                    <p:set>
                                      <p:cBhvr>
                                        <p:cTn id="33" dur="1" fill="hold">
                                          <p:stCondLst>
                                            <p:cond delay="0"/>
                                          </p:stCondLst>
                                        </p:cTn>
                                        <p:tgtEl>
                                          <p:spTgt spid="3">
                                            <p:txEl>
                                              <p:pRg st="10" end="10"/>
                                            </p:txEl>
                                          </p:spTgt>
                                        </p:tgtEl>
                                        <p:attrNameLst>
                                          <p:attrName>style.visibility</p:attrName>
                                        </p:attrNameLst>
                                      </p:cBhvr>
                                      <p:to>
                                        <p:strVal val="visible"/>
                                      </p:to>
                                    </p:set>
                                    <p:animEffect transition="in" filter="blinds(horizontal)">
                                      <p:cBhvr>
                                        <p:cTn id="34" dur="500"/>
                                        <p:tgtEl>
                                          <p:spTgt spid="3">
                                            <p:txEl>
                                              <p:pRg st="10" end="10"/>
                                            </p:txEl>
                                          </p:spTgt>
                                        </p:tgtEl>
                                      </p:cBhvr>
                                    </p:animEffect>
                                  </p:childTnLst>
                                </p:cTn>
                              </p:par>
                              <p:par>
                                <p:cTn id="35" presetID="3" presetClass="entr" presetSubtype="10" fill="hold" nodeType="withEffect">
                                  <p:stCondLst>
                                    <p:cond delay="0"/>
                                  </p:stCondLst>
                                  <p:childTnLst>
                                    <p:set>
                                      <p:cBhvr>
                                        <p:cTn id="36" dur="1" fill="hold">
                                          <p:stCondLst>
                                            <p:cond delay="0"/>
                                          </p:stCondLst>
                                        </p:cTn>
                                        <p:tgtEl>
                                          <p:spTgt spid="3">
                                            <p:txEl>
                                              <p:pRg st="11" end="11"/>
                                            </p:txEl>
                                          </p:spTgt>
                                        </p:tgtEl>
                                        <p:attrNameLst>
                                          <p:attrName>style.visibility</p:attrName>
                                        </p:attrNameLst>
                                      </p:cBhvr>
                                      <p:to>
                                        <p:strVal val="visible"/>
                                      </p:to>
                                    </p:set>
                                    <p:animEffect transition="in" filter="blinds(horizontal)">
                                      <p:cBhvr>
                                        <p:cTn id="37" dur="500"/>
                                        <p:tgtEl>
                                          <p:spTgt spid="3">
                                            <p:txEl>
                                              <p:pRg st="11" end="1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文本框 2"/>
          <p:cNvSpPr txBox="1"/>
          <p:nvPr/>
        </p:nvSpPr>
        <p:spPr>
          <a:xfrm>
            <a:off x="1746250" y="1039495"/>
            <a:ext cx="10200005" cy="6024880"/>
          </a:xfrm>
          <a:prstGeom prst="rect">
            <a:avLst/>
          </a:prstGeom>
          <a:noFill/>
        </p:spPr>
        <p:txBody>
          <a:bodyPr wrap="square" rtlCol="0" anchor="t">
            <a:spAutoFit/>
          </a:bodyPr>
          <a:lstStyle/>
          <a:p>
            <a:pPr eaLnBrk="1" hangingPunct="1">
              <a:lnSpc>
                <a:spcPct val="80000"/>
              </a:lnSpc>
            </a:pPr>
            <a:r>
              <a:rPr lang="en-US" altLang="zh-CN" sz="2000" dirty="0">
                <a:latin typeface="楷体" panose="02010609060101010101" pitchFamily="49" charset="-122"/>
                <a:ea typeface="楷体" panose="02010609060101010101" pitchFamily="49" charset="-122"/>
                <a:cs typeface="楷体" panose="02010609060101010101" pitchFamily="49" charset="-122"/>
                <a:sym typeface="+mn-ea"/>
              </a:rPr>
              <a:t>                          </a:t>
            </a:r>
            <a:r>
              <a:rPr lang="zh-CN" altLang="en-US" sz="3200" dirty="0">
                <a:ln w="12700">
                  <a:solidFill>
                    <a:schemeClr val="accent3">
                      <a:lumMod val="50000"/>
                    </a:schemeClr>
                  </a:solidFill>
                  <a:prstDash val="solid"/>
                </a:ln>
                <a:pattFill prst="narHorz">
                  <a:fgClr>
                    <a:schemeClr val="accent3"/>
                  </a:fgClr>
                  <a:bgClr>
                    <a:schemeClr val="accent3">
                      <a:lumMod val="40000"/>
                      <a:lumOff val="60000"/>
                    </a:schemeClr>
                  </a:bgClr>
                </a:pattFill>
                <a:effectLst>
                  <a:innerShdw blurRad="177800">
                    <a:schemeClr val="accent3">
                      <a:lumMod val="50000"/>
                    </a:schemeClr>
                  </a:innerShdw>
                </a:effectLst>
                <a:latin typeface="楷体" panose="02010609060101010101" pitchFamily="49" charset="-122"/>
                <a:ea typeface="楷体" panose="02010609060101010101" pitchFamily="49" charset="-122"/>
                <a:cs typeface="楷体" panose="02010609060101010101" pitchFamily="49" charset="-122"/>
                <a:sym typeface="+mn-ea"/>
              </a:rPr>
              <a:t>案例</a:t>
            </a:r>
            <a:r>
              <a:rPr lang="zh-CN" altLang="zh-CN" sz="3200" dirty="0">
                <a:ln w="12700">
                  <a:solidFill>
                    <a:schemeClr val="accent3">
                      <a:lumMod val="50000"/>
                    </a:schemeClr>
                  </a:solidFill>
                  <a:prstDash val="solid"/>
                </a:ln>
                <a:pattFill prst="narHorz">
                  <a:fgClr>
                    <a:schemeClr val="accent3"/>
                  </a:fgClr>
                  <a:bgClr>
                    <a:schemeClr val="accent3">
                      <a:lumMod val="40000"/>
                      <a:lumOff val="60000"/>
                    </a:schemeClr>
                  </a:bgClr>
                </a:pattFill>
                <a:effectLst>
                  <a:innerShdw blurRad="177800">
                    <a:schemeClr val="accent3">
                      <a:lumMod val="50000"/>
                    </a:schemeClr>
                  </a:innerShdw>
                </a:effectLst>
                <a:latin typeface="楷体" panose="02010609060101010101" pitchFamily="49" charset="-122"/>
                <a:ea typeface="楷体" panose="02010609060101010101" pitchFamily="49" charset="-122"/>
                <a:cs typeface="楷体" panose="02010609060101010101" pitchFamily="49" charset="-122"/>
                <a:sym typeface="+mn-ea"/>
              </a:rPr>
              <a:t>英特尔：招聘三步曲</a:t>
            </a:r>
            <a:endParaRPr lang="zh-CN" altLang="zh-CN" sz="3200" dirty="0">
              <a:latin typeface="楷体" panose="02010609060101010101" pitchFamily="49" charset="-122"/>
              <a:ea typeface="楷体" panose="02010609060101010101" pitchFamily="49" charset="-122"/>
              <a:cs typeface="楷体" panose="02010609060101010101" pitchFamily="49" charset="-122"/>
            </a:endParaRPr>
          </a:p>
          <a:p>
            <a:pPr eaLnBrk="1" hangingPunct="1"/>
            <a:r>
              <a:rPr lang="zh-CN" altLang="zh-CN" sz="2000" dirty="0">
                <a:latin typeface="楷体" panose="02010609060101010101" pitchFamily="49" charset="-122"/>
                <a:ea typeface="楷体" panose="02010609060101010101" pitchFamily="49" charset="-122"/>
                <a:cs typeface="楷体" panose="02010609060101010101" pitchFamily="49" charset="-122"/>
                <a:sym typeface="+mn-ea"/>
              </a:rPr>
              <a:t>   英特尔公司的招聘比较常规化，或者说有点循规蹈矩。它的招聘工作基本上是按下面三个步骤进行的。</a:t>
            </a:r>
            <a:endParaRPr lang="zh-CN" altLang="zh-CN" sz="2000" dirty="0">
              <a:latin typeface="楷体" panose="02010609060101010101" pitchFamily="49" charset="-122"/>
              <a:ea typeface="楷体" panose="02010609060101010101" pitchFamily="49" charset="-122"/>
              <a:cs typeface="楷体" panose="02010609060101010101" pitchFamily="49" charset="-122"/>
            </a:endParaRPr>
          </a:p>
          <a:p>
            <a:pPr eaLnBrk="1" hangingPunct="1"/>
            <a:r>
              <a:rPr lang="zh-CN" altLang="zh-CN" sz="2000" dirty="0">
                <a:latin typeface="楷体" panose="02010609060101010101" pitchFamily="49" charset="-122"/>
                <a:ea typeface="楷体" panose="02010609060101010101" pitchFamily="49" charset="-122"/>
                <a:cs typeface="楷体" panose="02010609060101010101" pitchFamily="49" charset="-122"/>
                <a:sym typeface="+mn-ea"/>
              </a:rPr>
              <a:t>   首先是初步面试。通常，初步面试由公司的人力资源部主管主持进行，通过双向沟通，使公司方面获得有关应聘者学业成绩、相关培训、相关工作经历、兴趣偏好、对有关职业的期望等直观信息，同时，也使应聘人员对公司的目前情况及公司对应聘者的未来期望有个大致了解。面试结束后，人力资源部要对每位应聘人员进行评估，以确定进入下一轮应试的人员名单。具体操作是：</a:t>
            </a:r>
          </a:p>
          <a:p>
            <a:pPr marL="342900" indent="-342900" eaLnBrk="1" hangingPunct="1">
              <a:buClr>
                <a:srgbClr val="5B9BD5"/>
              </a:buClr>
              <a:buFont typeface="Wingdings" panose="05000000000000000000" charset="0"/>
              <a:buChar char="ü"/>
            </a:pPr>
            <a:r>
              <a:rPr lang="zh-CN" altLang="zh-CN" sz="2000" dirty="0">
                <a:latin typeface="楷体" panose="02010609060101010101" pitchFamily="49" charset="-122"/>
                <a:ea typeface="楷体" panose="02010609060101010101" pitchFamily="49" charset="-122"/>
                <a:cs typeface="楷体" panose="02010609060101010101" pitchFamily="49" charset="-122"/>
                <a:sym typeface="+mn-ea"/>
              </a:rPr>
              <a:t>（</a:t>
            </a:r>
            <a:r>
              <a:rPr lang="en-US" altLang="zh-CN" sz="2000" dirty="0">
                <a:latin typeface="楷体" panose="02010609060101010101" pitchFamily="49" charset="-122"/>
                <a:ea typeface="楷体" panose="02010609060101010101" pitchFamily="49" charset="-122"/>
                <a:cs typeface="楷体" panose="02010609060101010101" pitchFamily="49" charset="-122"/>
                <a:sym typeface="+mn-ea"/>
              </a:rPr>
              <a:t>1</a:t>
            </a:r>
            <a:r>
              <a:rPr lang="zh-CN" altLang="zh-CN" sz="2000" dirty="0">
                <a:latin typeface="楷体" panose="02010609060101010101" pitchFamily="49" charset="-122"/>
                <a:ea typeface="楷体" panose="02010609060101010101" pitchFamily="49" charset="-122"/>
                <a:cs typeface="楷体" panose="02010609060101010101" pitchFamily="49" charset="-122"/>
                <a:sym typeface="+mn-ea"/>
              </a:rPr>
              <a:t>）就应聘者的外表、明显的兴趣、经验、合理的期望、职务能力、教育、是否马上能胜任、过去雇佣的稳定性等项目从高（</a:t>
            </a:r>
            <a:r>
              <a:rPr lang="en-US" altLang="zh-CN" sz="2000" dirty="0">
                <a:latin typeface="楷体" panose="02010609060101010101" pitchFamily="49" charset="-122"/>
                <a:ea typeface="楷体" panose="02010609060101010101" pitchFamily="49" charset="-122"/>
                <a:cs typeface="楷体" panose="02010609060101010101" pitchFamily="49" charset="-122"/>
                <a:sym typeface="+mn-ea"/>
              </a:rPr>
              <a:t>10</a:t>
            </a:r>
            <a:r>
              <a:rPr lang="zh-CN" altLang="zh-CN" sz="2000" dirty="0">
                <a:latin typeface="楷体" panose="02010609060101010101" pitchFamily="49" charset="-122"/>
                <a:ea typeface="楷体" panose="02010609060101010101" pitchFamily="49" charset="-122"/>
                <a:cs typeface="楷体" panose="02010609060101010101" pitchFamily="49" charset="-122"/>
                <a:sym typeface="+mn-ea"/>
              </a:rPr>
              <a:t>分）到低（</a:t>
            </a:r>
            <a:r>
              <a:rPr lang="en-US" altLang="zh-CN" sz="2000" dirty="0">
                <a:latin typeface="楷体" panose="02010609060101010101" pitchFamily="49" charset="-122"/>
                <a:ea typeface="楷体" panose="02010609060101010101" pitchFamily="49" charset="-122"/>
                <a:cs typeface="楷体" panose="02010609060101010101" pitchFamily="49" charset="-122"/>
                <a:sym typeface="+mn-ea"/>
              </a:rPr>
              <a:t>1</a:t>
            </a:r>
            <a:r>
              <a:rPr lang="zh-CN" altLang="zh-CN" sz="2000" dirty="0">
                <a:latin typeface="楷体" panose="02010609060101010101" pitchFamily="49" charset="-122"/>
                <a:ea typeface="楷体" panose="02010609060101010101" pitchFamily="49" charset="-122"/>
                <a:cs typeface="楷体" panose="02010609060101010101" pitchFamily="49" charset="-122"/>
                <a:sym typeface="+mn-ea"/>
              </a:rPr>
              <a:t>分）打分。</a:t>
            </a:r>
          </a:p>
          <a:p>
            <a:pPr marL="342900" indent="-342900" eaLnBrk="1" hangingPunct="1">
              <a:buClr>
                <a:srgbClr val="5B9BD5"/>
              </a:buClr>
              <a:buFont typeface="Wingdings" panose="05000000000000000000" charset="0"/>
              <a:buChar char="ü"/>
            </a:pPr>
            <a:r>
              <a:rPr lang="zh-CN" altLang="zh-CN" sz="2000" dirty="0">
                <a:latin typeface="楷体" panose="02010609060101010101" pitchFamily="49" charset="-122"/>
                <a:ea typeface="楷体" panose="02010609060101010101" pitchFamily="49" charset="-122"/>
                <a:cs typeface="楷体" panose="02010609060101010101" pitchFamily="49" charset="-122"/>
                <a:sym typeface="+mn-ea"/>
              </a:rPr>
              <a:t>（</a:t>
            </a:r>
            <a:r>
              <a:rPr lang="en-US" altLang="zh-CN" sz="2000" dirty="0">
                <a:latin typeface="楷体" panose="02010609060101010101" pitchFamily="49" charset="-122"/>
                <a:ea typeface="楷体" panose="02010609060101010101" pitchFamily="49" charset="-122"/>
                <a:cs typeface="楷体" panose="02010609060101010101" pitchFamily="49" charset="-122"/>
                <a:sym typeface="+mn-ea"/>
              </a:rPr>
              <a:t>2</a:t>
            </a:r>
            <a:r>
              <a:rPr lang="zh-CN" altLang="zh-CN" sz="2000" dirty="0">
                <a:latin typeface="楷体" panose="02010609060101010101" pitchFamily="49" charset="-122"/>
                <a:ea typeface="楷体" panose="02010609060101010101" pitchFamily="49" charset="-122"/>
                <a:cs typeface="楷体" panose="02010609060101010101" pitchFamily="49" charset="-122"/>
                <a:sym typeface="+mn-ea"/>
              </a:rPr>
              <a:t>）就职位应考虑的优缺点，如对以往职务的态度、对生涯或职业的期望等作具体评议。所有应聘者提供的书面材料也供评价参考。</a:t>
            </a:r>
            <a:endParaRPr lang="zh-CN" altLang="zh-CN" sz="2000" dirty="0">
              <a:latin typeface="楷体" panose="02010609060101010101" pitchFamily="49" charset="-122"/>
              <a:ea typeface="楷体" panose="02010609060101010101" pitchFamily="49" charset="-122"/>
              <a:cs typeface="楷体" panose="02010609060101010101" pitchFamily="49" charset="-122"/>
            </a:endParaRPr>
          </a:p>
          <a:p>
            <a:pPr marL="342900" indent="-342900" eaLnBrk="1" hangingPunct="1">
              <a:buClr>
                <a:srgbClr val="5B9BD5"/>
              </a:buClr>
              <a:buFont typeface="Wingdings" panose="05000000000000000000" charset="0"/>
              <a:buChar char="ü"/>
            </a:pPr>
            <a:r>
              <a:rPr lang="zh-CN" altLang="zh-CN" sz="2000" dirty="0">
                <a:latin typeface="楷体" panose="02010609060101010101" pitchFamily="49" charset="-122"/>
                <a:ea typeface="楷体" panose="02010609060101010101" pitchFamily="49" charset="-122"/>
                <a:cs typeface="楷体" panose="02010609060101010101" pitchFamily="49" charset="-122"/>
                <a:sym typeface="+mn-ea"/>
              </a:rPr>
              <a:t>（</a:t>
            </a:r>
            <a:r>
              <a:rPr lang="en-US" altLang="zh-CN" sz="2000" dirty="0">
                <a:latin typeface="楷体" panose="02010609060101010101" pitchFamily="49" charset="-122"/>
                <a:ea typeface="楷体" panose="02010609060101010101" pitchFamily="49" charset="-122"/>
                <a:cs typeface="楷体" panose="02010609060101010101" pitchFamily="49" charset="-122"/>
                <a:sym typeface="+mn-ea"/>
              </a:rPr>
              <a:t>3</a:t>
            </a:r>
            <a:r>
              <a:rPr lang="zh-CN" altLang="zh-CN" sz="2000" dirty="0">
                <a:latin typeface="楷体" panose="02010609060101010101" pitchFamily="49" charset="-122"/>
                <a:ea typeface="楷体" panose="02010609060101010101" pitchFamily="49" charset="-122"/>
                <a:cs typeface="楷体" panose="02010609060101010101" pitchFamily="49" charset="-122"/>
                <a:sym typeface="+mn-ea"/>
              </a:rPr>
              <a:t>）进行标准化的心理测试。由在公司外聘请的心理学者主持进行。通过测试进一步了解应聘人员的基本能力素质和个性特征，包括人的基本智力、认识的思维方式、内在驱动力等，也包括管理意识、管理技能技巧。进行，一般历时两天左右，最后对每一位应试者作出综合评价，提出录用意见。“模拟测试”最大的优点是，应聘者的“智商”和“情商”都能集中表现出来，它能客观反映应聘者的综合能力，使公司避免在选择人才时“感情用事”，为今后的发展打好基础。</a:t>
            </a:r>
            <a:endParaRPr lang="zh-CN" altLang="zh-CN" sz="2000" dirty="0">
              <a:latin typeface="楷体" panose="02010609060101010101" pitchFamily="49" charset="-122"/>
              <a:ea typeface="楷体" panose="02010609060101010101" pitchFamily="49" charset="-122"/>
              <a:cs typeface="楷体" panose="02010609060101010101" pitchFamily="49" charset="-122"/>
            </a:endParaRPr>
          </a:p>
          <a:p>
            <a:pPr marL="342900" indent="-342900" eaLnBrk="1" hangingPunct="1">
              <a:buClr>
                <a:srgbClr val="5B9BD5"/>
              </a:buClr>
              <a:buFont typeface="Wingdings" panose="05000000000000000000" charset="0"/>
              <a:buChar char="ü"/>
            </a:pPr>
            <a:endParaRPr lang="zh-CN" altLang="en-US" sz="2000" dirty="0">
              <a:latin typeface="楷体" panose="02010609060101010101" pitchFamily="49" charset="-122"/>
              <a:ea typeface="楷体" panose="02010609060101010101" pitchFamily="49" charset="-122"/>
              <a:cs typeface="楷体" panose="02010609060101010101" pitchFamily="49" charset="-122"/>
            </a:endParaRPr>
          </a:p>
        </p:txBody>
      </p:sp>
      <p:grpSp>
        <p:nvGrpSpPr>
          <p:cNvPr id="17" name="组合 16"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GrpSpPr/>
          <p:nvPr/>
        </p:nvGrpSpPr>
        <p:grpSpPr>
          <a:xfrm>
            <a:off x="110955" y="42668"/>
            <a:ext cx="1891633" cy="1891633"/>
            <a:chOff x="831765" y="1948847"/>
            <a:chExt cx="1891633" cy="1891633"/>
          </a:xfrm>
        </p:grpSpPr>
        <p:grpSp>
          <p:nvGrpSpPr>
            <p:cNvPr id="18" name="组合 17"/>
            <p:cNvGrpSpPr/>
            <p:nvPr/>
          </p:nvGrpSpPr>
          <p:grpSpPr>
            <a:xfrm>
              <a:off x="831765" y="1948847"/>
              <a:ext cx="1891633" cy="1891633"/>
              <a:chOff x="1375509" y="1976984"/>
              <a:chExt cx="2018000" cy="2018000"/>
            </a:xfrm>
          </p:grpSpPr>
          <p:sp>
            <p:nvSpPr>
              <p:cNvPr id="21" name="椭圆 20" descr="e7d195523061f1c0deeec63e560781cfd59afb0ea006f2a87ABB68BF51EA6619813959095094C18C62A12F549504892A4AAA8C1554C6663626E05CA27F281A14E6983772AFC3FB97135759321DEA3D709AACD122C08E6ED1C77BAD4A88EF4CD28A80260D8F97957F436F83C1F553EF0169027D0DBFA7A77088E1513DBDFC101C4B4DFF310B01A5021663E46B6BC2AAB5"/>
              <p:cNvSpPr>
                <a:spLocks noChangeAspect="1"/>
              </p:cNvSpPr>
              <p:nvPr/>
            </p:nvSpPr>
            <p:spPr>
              <a:xfrm>
                <a:off x="1375509" y="1976984"/>
                <a:ext cx="2018000" cy="2018000"/>
              </a:xfrm>
              <a:prstGeom prst="ellipse">
                <a:avLst/>
              </a:prstGeom>
              <a:gradFill>
                <a:gsLst>
                  <a:gs pos="0">
                    <a:schemeClr val="bg1"/>
                  </a:gs>
                  <a:gs pos="100000">
                    <a:srgbClr val="C7C7C7"/>
                  </a:gs>
                </a:gsLst>
                <a:lin ang="13200000" scaled="0"/>
              </a:gradFill>
              <a:ln w="22225">
                <a:solidFill>
                  <a:schemeClr val="bg1"/>
                </a:solidFill>
              </a:ln>
              <a:effectLst>
                <a:outerShdw blurRad="393700" dist="1270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2" name="任意多边形 16"/>
              <p:cNvSpPr/>
              <p:nvPr/>
            </p:nvSpPr>
            <p:spPr>
              <a:xfrm rot="5400000">
                <a:off x="1220020" y="2637800"/>
                <a:ext cx="1007034" cy="694933"/>
              </a:xfrm>
              <a:custGeom>
                <a:avLst/>
                <a:gdLst>
                  <a:gd name="connsiteX0" fmla="*/ 0 w 1007034"/>
                  <a:gd name="connsiteY0" fmla="*/ 555348 h 694933"/>
                  <a:gd name="connsiteX1" fmla="*/ 322102 w 1007034"/>
                  <a:gd name="connsiteY1" fmla="*/ 0 h 694933"/>
                  <a:gd name="connsiteX2" fmla="*/ 392164 w 1007034"/>
                  <a:gd name="connsiteY2" fmla="*/ 21748 h 694933"/>
                  <a:gd name="connsiteX3" fmla="*/ 503517 w 1007034"/>
                  <a:gd name="connsiteY3" fmla="*/ 32974 h 694933"/>
                  <a:gd name="connsiteX4" fmla="*/ 614869 w 1007034"/>
                  <a:gd name="connsiteY4" fmla="*/ 21748 h 694933"/>
                  <a:gd name="connsiteX5" fmla="*/ 684932 w 1007034"/>
                  <a:gd name="connsiteY5" fmla="*/ 0 h 694933"/>
                  <a:gd name="connsiteX6" fmla="*/ 1007034 w 1007034"/>
                  <a:gd name="connsiteY6" fmla="*/ 555347 h 694933"/>
                  <a:gd name="connsiteX7" fmla="*/ 895766 w 1007034"/>
                  <a:gd name="connsiteY7" fmla="*/ 615742 h 694933"/>
                  <a:gd name="connsiteX8" fmla="*/ 503516 w 1007034"/>
                  <a:gd name="connsiteY8" fmla="*/ 694933 h 694933"/>
                  <a:gd name="connsiteX9" fmla="*/ 111266 w 1007034"/>
                  <a:gd name="connsiteY9" fmla="*/ 615742 h 694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07034" h="694933">
                    <a:moveTo>
                      <a:pt x="0" y="555348"/>
                    </a:moveTo>
                    <a:lnTo>
                      <a:pt x="322102" y="0"/>
                    </a:lnTo>
                    <a:lnTo>
                      <a:pt x="392164" y="21748"/>
                    </a:lnTo>
                    <a:cubicBezTo>
                      <a:pt x="428132" y="29108"/>
                      <a:pt x="465373" y="32974"/>
                      <a:pt x="503517" y="32974"/>
                    </a:cubicBezTo>
                    <a:cubicBezTo>
                      <a:pt x="541660" y="32974"/>
                      <a:pt x="578901" y="29108"/>
                      <a:pt x="614869" y="21748"/>
                    </a:cubicBezTo>
                    <a:lnTo>
                      <a:pt x="684932" y="0"/>
                    </a:lnTo>
                    <a:lnTo>
                      <a:pt x="1007034" y="555347"/>
                    </a:lnTo>
                    <a:lnTo>
                      <a:pt x="895766" y="615742"/>
                    </a:lnTo>
                    <a:cubicBezTo>
                      <a:pt x="775204" y="666735"/>
                      <a:pt x="642653" y="694933"/>
                      <a:pt x="503516" y="694933"/>
                    </a:cubicBezTo>
                    <a:cubicBezTo>
                      <a:pt x="364379" y="694933"/>
                      <a:pt x="231828" y="666735"/>
                      <a:pt x="111266" y="615742"/>
                    </a:cubicBezTo>
                    <a:close/>
                  </a:path>
                </a:pathLst>
              </a:custGeom>
              <a:solidFill>
                <a:srgbClr val="365B7C"/>
              </a:solidFill>
              <a:ln>
                <a:noFill/>
              </a:ln>
              <a:effectLst>
                <a:innerShdw blurRad="63500" dist="381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20" name="Freeform 48"/>
            <p:cNvSpPr>
              <a:spLocks noEditPoints="1"/>
            </p:cNvSpPr>
            <p:nvPr/>
          </p:nvSpPr>
          <p:spPr bwMode="auto">
            <a:xfrm>
              <a:off x="1822373" y="2622634"/>
              <a:ext cx="490056" cy="469081"/>
            </a:xfrm>
            <a:custGeom>
              <a:avLst/>
              <a:gdLst>
                <a:gd name="T0" fmla="*/ 419 w 628"/>
                <a:gd name="T1" fmla="*/ 232 h 600"/>
                <a:gd name="T2" fmla="*/ 411 w 628"/>
                <a:gd name="T3" fmla="*/ 249 h 600"/>
                <a:gd name="T4" fmla="*/ 408 w 628"/>
                <a:gd name="T5" fmla="*/ 261 h 600"/>
                <a:gd name="T6" fmla="*/ 409 w 628"/>
                <a:gd name="T7" fmla="*/ 283 h 600"/>
                <a:gd name="T8" fmla="*/ 417 w 628"/>
                <a:gd name="T9" fmla="*/ 304 h 600"/>
                <a:gd name="T10" fmla="*/ 424 w 628"/>
                <a:gd name="T11" fmla="*/ 315 h 600"/>
                <a:gd name="T12" fmla="*/ 441 w 628"/>
                <a:gd name="T13" fmla="*/ 330 h 600"/>
                <a:gd name="T14" fmla="*/ 453 w 628"/>
                <a:gd name="T15" fmla="*/ 335 h 600"/>
                <a:gd name="T16" fmla="*/ 478 w 628"/>
                <a:gd name="T17" fmla="*/ 200 h 600"/>
                <a:gd name="T18" fmla="*/ 449 w 628"/>
                <a:gd name="T19" fmla="*/ 206 h 600"/>
                <a:gd name="T20" fmla="*/ 433 w 628"/>
                <a:gd name="T21" fmla="*/ 216 h 600"/>
                <a:gd name="T22" fmla="*/ 425 w 628"/>
                <a:gd name="T23" fmla="*/ 224 h 600"/>
                <a:gd name="T24" fmla="*/ 384 w 628"/>
                <a:gd name="T25" fmla="*/ 70 h 600"/>
                <a:gd name="T26" fmla="*/ 314 w 628"/>
                <a:gd name="T27" fmla="*/ 140 h 600"/>
                <a:gd name="T28" fmla="*/ 379 w 628"/>
                <a:gd name="T29" fmla="*/ 283 h 600"/>
                <a:gd name="T30" fmla="*/ 379 w 628"/>
                <a:gd name="T31" fmla="*/ 254 h 600"/>
                <a:gd name="T32" fmla="*/ 359 w 628"/>
                <a:gd name="T33" fmla="*/ 154 h 600"/>
                <a:gd name="T34" fmla="*/ 250 w 628"/>
                <a:gd name="T35" fmla="*/ 270 h 600"/>
                <a:gd name="T36" fmla="*/ 314 w 628"/>
                <a:gd name="T37" fmla="*/ 396 h 600"/>
                <a:gd name="T38" fmla="*/ 282 w 628"/>
                <a:gd name="T39" fmla="*/ 400 h 600"/>
                <a:gd name="T40" fmla="*/ 267 w 628"/>
                <a:gd name="T41" fmla="*/ 382 h 600"/>
                <a:gd name="T42" fmla="*/ 257 w 628"/>
                <a:gd name="T43" fmla="*/ 374 h 600"/>
                <a:gd name="T44" fmla="*/ 214 w 628"/>
                <a:gd name="T45" fmla="*/ 356 h 600"/>
                <a:gd name="T46" fmla="*/ 195 w 628"/>
                <a:gd name="T47" fmla="*/ 354 h 600"/>
                <a:gd name="T48" fmla="*/ 0 w 628"/>
                <a:gd name="T49" fmla="*/ 600 h 600"/>
                <a:gd name="T50" fmla="*/ 83 w 628"/>
                <a:gd name="T51" fmla="*/ 454 h 600"/>
                <a:gd name="T52" fmla="*/ 216 w 628"/>
                <a:gd name="T53" fmla="*/ 454 h 600"/>
                <a:gd name="T54" fmla="*/ 301 w 628"/>
                <a:gd name="T55" fmla="*/ 600 h 600"/>
                <a:gd name="T56" fmla="*/ 282 w 628"/>
                <a:gd name="T57" fmla="*/ 400 h 600"/>
                <a:gd name="T58" fmla="*/ 433 w 628"/>
                <a:gd name="T59" fmla="*/ 354 h 600"/>
                <a:gd name="T60" fmla="*/ 413 w 628"/>
                <a:gd name="T61" fmla="*/ 356 h 600"/>
                <a:gd name="T62" fmla="*/ 361 w 628"/>
                <a:gd name="T63" fmla="*/ 382 h 600"/>
                <a:gd name="T64" fmla="*/ 353 w 628"/>
                <a:gd name="T65" fmla="*/ 391 h 600"/>
                <a:gd name="T66" fmla="*/ 389 w 628"/>
                <a:gd name="T67" fmla="*/ 600 h 600"/>
                <a:gd name="T68" fmla="*/ 410 w 628"/>
                <a:gd name="T69" fmla="*/ 600 h 600"/>
                <a:gd name="T70" fmla="*/ 564 w 628"/>
                <a:gd name="T71" fmla="*/ 454 h 600"/>
                <a:gd name="T72" fmla="*/ 628 w 628"/>
                <a:gd name="T73" fmla="*/ 460 h 600"/>
                <a:gd name="T74" fmla="*/ 151 w 628"/>
                <a:gd name="T75" fmla="*/ 340 h 600"/>
                <a:gd name="T76" fmla="*/ 186 w 628"/>
                <a:gd name="T77" fmla="*/ 330 h 600"/>
                <a:gd name="T78" fmla="*/ 196 w 628"/>
                <a:gd name="T79" fmla="*/ 323 h 600"/>
                <a:gd name="T80" fmla="*/ 216 w 628"/>
                <a:gd name="T81" fmla="*/ 295 h 600"/>
                <a:gd name="T82" fmla="*/ 219 w 628"/>
                <a:gd name="T83" fmla="*/ 281 h 600"/>
                <a:gd name="T84" fmla="*/ 219 w 628"/>
                <a:gd name="T85" fmla="*/ 258 h 600"/>
                <a:gd name="T86" fmla="*/ 214 w 628"/>
                <a:gd name="T87" fmla="*/ 241 h 600"/>
                <a:gd name="T88" fmla="*/ 208 w 628"/>
                <a:gd name="T89" fmla="*/ 231 h 600"/>
                <a:gd name="T90" fmla="*/ 195 w 628"/>
                <a:gd name="T91" fmla="*/ 217 h 600"/>
                <a:gd name="T92" fmla="*/ 186 w 628"/>
                <a:gd name="T93" fmla="*/ 210 h 600"/>
                <a:gd name="T94" fmla="*/ 151 w 628"/>
                <a:gd name="T95" fmla="*/ 200 h 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28" h="600">
                  <a:moveTo>
                    <a:pt x="425" y="224"/>
                  </a:moveTo>
                  <a:cubicBezTo>
                    <a:pt x="423" y="226"/>
                    <a:pt x="421" y="229"/>
                    <a:pt x="420" y="231"/>
                  </a:cubicBezTo>
                  <a:cubicBezTo>
                    <a:pt x="419" y="231"/>
                    <a:pt x="419" y="232"/>
                    <a:pt x="419" y="232"/>
                  </a:cubicBezTo>
                  <a:cubicBezTo>
                    <a:pt x="418" y="234"/>
                    <a:pt x="416" y="236"/>
                    <a:pt x="415" y="239"/>
                  </a:cubicBezTo>
                  <a:cubicBezTo>
                    <a:pt x="415" y="240"/>
                    <a:pt x="414" y="240"/>
                    <a:pt x="414" y="241"/>
                  </a:cubicBezTo>
                  <a:cubicBezTo>
                    <a:pt x="413" y="244"/>
                    <a:pt x="412" y="246"/>
                    <a:pt x="411" y="249"/>
                  </a:cubicBezTo>
                  <a:cubicBezTo>
                    <a:pt x="411" y="249"/>
                    <a:pt x="411" y="250"/>
                    <a:pt x="411" y="250"/>
                  </a:cubicBezTo>
                  <a:cubicBezTo>
                    <a:pt x="410" y="253"/>
                    <a:pt x="409" y="255"/>
                    <a:pt x="409" y="258"/>
                  </a:cubicBezTo>
                  <a:cubicBezTo>
                    <a:pt x="409" y="259"/>
                    <a:pt x="409" y="260"/>
                    <a:pt x="408" y="261"/>
                  </a:cubicBezTo>
                  <a:cubicBezTo>
                    <a:pt x="408" y="264"/>
                    <a:pt x="408" y="267"/>
                    <a:pt x="408" y="270"/>
                  </a:cubicBezTo>
                  <a:cubicBezTo>
                    <a:pt x="408" y="274"/>
                    <a:pt x="408" y="278"/>
                    <a:pt x="409" y="281"/>
                  </a:cubicBezTo>
                  <a:cubicBezTo>
                    <a:pt x="409" y="282"/>
                    <a:pt x="409" y="283"/>
                    <a:pt x="409" y="283"/>
                  </a:cubicBezTo>
                  <a:cubicBezTo>
                    <a:pt x="410" y="287"/>
                    <a:pt x="411" y="290"/>
                    <a:pt x="412" y="293"/>
                  </a:cubicBezTo>
                  <a:cubicBezTo>
                    <a:pt x="412" y="294"/>
                    <a:pt x="412" y="294"/>
                    <a:pt x="412" y="295"/>
                  </a:cubicBezTo>
                  <a:cubicBezTo>
                    <a:pt x="414" y="298"/>
                    <a:pt x="415" y="301"/>
                    <a:pt x="417" y="304"/>
                  </a:cubicBezTo>
                  <a:cubicBezTo>
                    <a:pt x="417" y="305"/>
                    <a:pt x="417" y="305"/>
                    <a:pt x="418" y="306"/>
                  </a:cubicBezTo>
                  <a:cubicBezTo>
                    <a:pt x="420" y="309"/>
                    <a:pt x="422" y="312"/>
                    <a:pt x="424" y="315"/>
                  </a:cubicBezTo>
                  <a:cubicBezTo>
                    <a:pt x="424" y="315"/>
                    <a:pt x="424" y="315"/>
                    <a:pt x="424" y="315"/>
                  </a:cubicBezTo>
                  <a:cubicBezTo>
                    <a:pt x="427" y="318"/>
                    <a:pt x="429" y="320"/>
                    <a:pt x="432" y="323"/>
                  </a:cubicBezTo>
                  <a:cubicBezTo>
                    <a:pt x="432" y="323"/>
                    <a:pt x="432" y="323"/>
                    <a:pt x="432" y="323"/>
                  </a:cubicBezTo>
                  <a:cubicBezTo>
                    <a:pt x="435" y="326"/>
                    <a:pt x="438" y="328"/>
                    <a:pt x="441" y="330"/>
                  </a:cubicBezTo>
                  <a:cubicBezTo>
                    <a:pt x="442" y="330"/>
                    <a:pt x="442" y="330"/>
                    <a:pt x="442" y="330"/>
                  </a:cubicBezTo>
                  <a:cubicBezTo>
                    <a:pt x="446" y="332"/>
                    <a:pt x="449" y="334"/>
                    <a:pt x="452" y="335"/>
                  </a:cubicBezTo>
                  <a:cubicBezTo>
                    <a:pt x="453" y="335"/>
                    <a:pt x="453" y="335"/>
                    <a:pt x="453" y="335"/>
                  </a:cubicBezTo>
                  <a:cubicBezTo>
                    <a:pt x="461" y="338"/>
                    <a:pt x="469" y="340"/>
                    <a:pt x="478" y="340"/>
                  </a:cubicBezTo>
                  <a:cubicBezTo>
                    <a:pt x="516" y="340"/>
                    <a:pt x="547" y="309"/>
                    <a:pt x="547" y="270"/>
                  </a:cubicBezTo>
                  <a:cubicBezTo>
                    <a:pt x="547" y="231"/>
                    <a:pt x="516" y="200"/>
                    <a:pt x="478" y="200"/>
                  </a:cubicBezTo>
                  <a:cubicBezTo>
                    <a:pt x="468" y="200"/>
                    <a:pt x="458" y="202"/>
                    <a:pt x="450" y="206"/>
                  </a:cubicBezTo>
                  <a:cubicBezTo>
                    <a:pt x="450" y="206"/>
                    <a:pt x="450" y="206"/>
                    <a:pt x="450" y="206"/>
                  </a:cubicBezTo>
                  <a:cubicBezTo>
                    <a:pt x="449" y="206"/>
                    <a:pt x="449" y="206"/>
                    <a:pt x="449" y="206"/>
                  </a:cubicBezTo>
                  <a:cubicBezTo>
                    <a:pt x="446" y="208"/>
                    <a:pt x="444" y="209"/>
                    <a:pt x="442" y="210"/>
                  </a:cubicBezTo>
                  <a:cubicBezTo>
                    <a:pt x="441" y="210"/>
                    <a:pt x="441" y="211"/>
                    <a:pt x="440" y="211"/>
                  </a:cubicBezTo>
                  <a:cubicBezTo>
                    <a:pt x="438" y="213"/>
                    <a:pt x="435" y="215"/>
                    <a:pt x="433" y="216"/>
                  </a:cubicBezTo>
                  <a:cubicBezTo>
                    <a:pt x="433" y="217"/>
                    <a:pt x="432" y="217"/>
                    <a:pt x="432" y="217"/>
                  </a:cubicBezTo>
                  <a:cubicBezTo>
                    <a:pt x="430" y="219"/>
                    <a:pt x="428" y="221"/>
                    <a:pt x="426" y="223"/>
                  </a:cubicBezTo>
                  <a:cubicBezTo>
                    <a:pt x="426" y="223"/>
                    <a:pt x="425" y="224"/>
                    <a:pt x="425" y="224"/>
                  </a:cubicBezTo>
                  <a:close/>
                  <a:moveTo>
                    <a:pt x="314" y="140"/>
                  </a:moveTo>
                  <a:lnTo>
                    <a:pt x="314" y="140"/>
                  </a:lnTo>
                  <a:cubicBezTo>
                    <a:pt x="353" y="140"/>
                    <a:pt x="384" y="108"/>
                    <a:pt x="384" y="70"/>
                  </a:cubicBezTo>
                  <a:cubicBezTo>
                    <a:pt x="384" y="31"/>
                    <a:pt x="353" y="0"/>
                    <a:pt x="314" y="0"/>
                  </a:cubicBezTo>
                  <a:cubicBezTo>
                    <a:pt x="275" y="0"/>
                    <a:pt x="244" y="31"/>
                    <a:pt x="244" y="70"/>
                  </a:cubicBezTo>
                  <a:cubicBezTo>
                    <a:pt x="244" y="108"/>
                    <a:pt x="275" y="140"/>
                    <a:pt x="314" y="140"/>
                  </a:cubicBezTo>
                  <a:close/>
                  <a:moveTo>
                    <a:pt x="379" y="336"/>
                  </a:moveTo>
                  <a:lnTo>
                    <a:pt x="379" y="336"/>
                  </a:lnTo>
                  <a:lnTo>
                    <a:pt x="379" y="283"/>
                  </a:lnTo>
                  <a:cubicBezTo>
                    <a:pt x="379" y="279"/>
                    <a:pt x="378" y="274"/>
                    <a:pt x="378" y="270"/>
                  </a:cubicBezTo>
                  <a:cubicBezTo>
                    <a:pt x="378" y="266"/>
                    <a:pt x="379" y="262"/>
                    <a:pt x="379" y="257"/>
                  </a:cubicBezTo>
                  <a:lnTo>
                    <a:pt x="379" y="254"/>
                  </a:lnTo>
                  <a:lnTo>
                    <a:pt x="380" y="254"/>
                  </a:lnTo>
                  <a:cubicBezTo>
                    <a:pt x="385" y="223"/>
                    <a:pt x="404" y="197"/>
                    <a:pt x="431" y="183"/>
                  </a:cubicBezTo>
                  <a:cubicBezTo>
                    <a:pt x="412" y="165"/>
                    <a:pt x="387" y="154"/>
                    <a:pt x="359" y="154"/>
                  </a:cubicBezTo>
                  <a:lnTo>
                    <a:pt x="269" y="154"/>
                  </a:lnTo>
                  <a:cubicBezTo>
                    <a:pt x="241" y="154"/>
                    <a:pt x="216" y="165"/>
                    <a:pt x="197" y="183"/>
                  </a:cubicBezTo>
                  <a:cubicBezTo>
                    <a:pt x="228" y="199"/>
                    <a:pt x="250" y="232"/>
                    <a:pt x="250" y="270"/>
                  </a:cubicBezTo>
                  <a:cubicBezTo>
                    <a:pt x="250" y="278"/>
                    <a:pt x="249" y="285"/>
                    <a:pt x="247" y="293"/>
                  </a:cubicBezTo>
                  <a:lnTo>
                    <a:pt x="247" y="335"/>
                  </a:lnTo>
                  <a:cubicBezTo>
                    <a:pt x="276" y="347"/>
                    <a:pt x="299" y="369"/>
                    <a:pt x="314" y="396"/>
                  </a:cubicBezTo>
                  <a:cubicBezTo>
                    <a:pt x="328" y="369"/>
                    <a:pt x="352" y="348"/>
                    <a:pt x="379" y="336"/>
                  </a:cubicBezTo>
                  <a:close/>
                  <a:moveTo>
                    <a:pt x="282" y="400"/>
                  </a:moveTo>
                  <a:lnTo>
                    <a:pt x="282" y="400"/>
                  </a:lnTo>
                  <a:cubicBezTo>
                    <a:pt x="280" y="397"/>
                    <a:pt x="278" y="394"/>
                    <a:pt x="275" y="391"/>
                  </a:cubicBezTo>
                  <a:cubicBezTo>
                    <a:pt x="275" y="390"/>
                    <a:pt x="274" y="390"/>
                    <a:pt x="274" y="390"/>
                  </a:cubicBezTo>
                  <a:cubicBezTo>
                    <a:pt x="272" y="387"/>
                    <a:pt x="270" y="385"/>
                    <a:pt x="267" y="382"/>
                  </a:cubicBezTo>
                  <a:cubicBezTo>
                    <a:pt x="267" y="382"/>
                    <a:pt x="266" y="382"/>
                    <a:pt x="266" y="381"/>
                  </a:cubicBezTo>
                  <a:cubicBezTo>
                    <a:pt x="263" y="379"/>
                    <a:pt x="261" y="377"/>
                    <a:pt x="258" y="375"/>
                  </a:cubicBezTo>
                  <a:cubicBezTo>
                    <a:pt x="257" y="374"/>
                    <a:pt x="257" y="374"/>
                    <a:pt x="257" y="374"/>
                  </a:cubicBezTo>
                  <a:cubicBezTo>
                    <a:pt x="247" y="367"/>
                    <a:pt x="237" y="362"/>
                    <a:pt x="225" y="359"/>
                  </a:cubicBezTo>
                  <a:cubicBezTo>
                    <a:pt x="223" y="358"/>
                    <a:pt x="220" y="357"/>
                    <a:pt x="218" y="357"/>
                  </a:cubicBezTo>
                  <a:cubicBezTo>
                    <a:pt x="217" y="356"/>
                    <a:pt x="215" y="356"/>
                    <a:pt x="214" y="356"/>
                  </a:cubicBezTo>
                  <a:cubicBezTo>
                    <a:pt x="212" y="356"/>
                    <a:pt x="210" y="355"/>
                    <a:pt x="208" y="355"/>
                  </a:cubicBezTo>
                  <a:cubicBezTo>
                    <a:pt x="207" y="355"/>
                    <a:pt x="206" y="355"/>
                    <a:pt x="205" y="355"/>
                  </a:cubicBezTo>
                  <a:cubicBezTo>
                    <a:pt x="202" y="354"/>
                    <a:pt x="199" y="354"/>
                    <a:pt x="195" y="354"/>
                  </a:cubicBezTo>
                  <a:lnTo>
                    <a:pt x="105" y="354"/>
                  </a:lnTo>
                  <a:cubicBezTo>
                    <a:pt x="47" y="354"/>
                    <a:pt x="0" y="401"/>
                    <a:pt x="0" y="460"/>
                  </a:cubicBezTo>
                  <a:lnTo>
                    <a:pt x="0" y="600"/>
                  </a:lnTo>
                  <a:lnTo>
                    <a:pt x="62" y="600"/>
                  </a:lnTo>
                  <a:lnTo>
                    <a:pt x="62" y="454"/>
                  </a:lnTo>
                  <a:lnTo>
                    <a:pt x="83" y="454"/>
                  </a:lnTo>
                  <a:lnTo>
                    <a:pt x="83" y="600"/>
                  </a:lnTo>
                  <a:lnTo>
                    <a:pt x="216" y="600"/>
                  </a:lnTo>
                  <a:lnTo>
                    <a:pt x="216" y="454"/>
                  </a:lnTo>
                  <a:lnTo>
                    <a:pt x="237" y="454"/>
                  </a:lnTo>
                  <a:lnTo>
                    <a:pt x="237" y="600"/>
                  </a:lnTo>
                  <a:lnTo>
                    <a:pt x="301" y="600"/>
                  </a:lnTo>
                  <a:lnTo>
                    <a:pt x="301" y="460"/>
                  </a:lnTo>
                  <a:cubicBezTo>
                    <a:pt x="301" y="437"/>
                    <a:pt x="294" y="417"/>
                    <a:pt x="282" y="400"/>
                  </a:cubicBezTo>
                  <a:cubicBezTo>
                    <a:pt x="282" y="400"/>
                    <a:pt x="282" y="400"/>
                    <a:pt x="282" y="400"/>
                  </a:cubicBezTo>
                  <a:close/>
                  <a:moveTo>
                    <a:pt x="523" y="354"/>
                  </a:moveTo>
                  <a:lnTo>
                    <a:pt x="523" y="354"/>
                  </a:lnTo>
                  <a:lnTo>
                    <a:pt x="433" y="354"/>
                  </a:lnTo>
                  <a:cubicBezTo>
                    <a:pt x="429" y="354"/>
                    <a:pt x="426" y="354"/>
                    <a:pt x="423" y="355"/>
                  </a:cubicBezTo>
                  <a:cubicBezTo>
                    <a:pt x="422" y="355"/>
                    <a:pt x="421" y="355"/>
                    <a:pt x="420" y="355"/>
                  </a:cubicBezTo>
                  <a:cubicBezTo>
                    <a:pt x="418" y="355"/>
                    <a:pt x="415" y="356"/>
                    <a:pt x="413" y="356"/>
                  </a:cubicBezTo>
                  <a:cubicBezTo>
                    <a:pt x="412" y="356"/>
                    <a:pt x="411" y="356"/>
                    <a:pt x="410" y="357"/>
                  </a:cubicBezTo>
                  <a:cubicBezTo>
                    <a:pt x="408" y="357"/>
                    <a:pt x="405" y="358"/>
                    <a:pt x="403" y="358"/>
                  </a:cubicBezTo>
                  <a:cubicBezTo>
                    <a:pt x="387" y="363"/>
                    <a:pt x="373" y="371"/>
                    <a:pt x="361" y="382"/>
                  </a:cubicBezTo>
                  <a:cubicBezTo>
                    <a:pt x="361" y="382"/>
                    <a:pt x="361" y="382"/>
                    <a:pt x="361" y="383"/>
                  </a:cubicBezTo>
                  <a:cubicBezTo>
                    <a:pt x="358" y="385"/>
                    <a:pt x="356" y="388"/>
                    <a:pt x="353" y="390"/>
                  </a:cubicBezTo>
                  <a:cubicBezTo>
                    <a:pt x="353" y="390"/>
                    <a:pt x="353" y="391"/>
                    <a:pt x="353" y="391"/>
                  </a:cubicBezTo>
                  <a:cubicBezTo>
                    <a:pt x="337" y="409"/>
                    <a:pt x="327" y="433"/>
                    <a:pt x="327" y="460"/>
                  </a:cubicBezTo>
                  <a:lnTo>
                    <a:pt x="327" y="600"/>
                  </a:lnTo>
                  <a:lnTo>
                    <a:pt x="389" y="600"/>
                  </a:lnTo>
                  <a:lnTo>
                    <a:pt x="389" y="454"/>
                  </a:lnTo>
                  <a:lnTo>
                    <a:pt x="410" y="454"/>
                  </a:lnTo>
                  <a:lnTo>
                    <a:pt x="410" y="600"/>
                  </a:lnTo>
                  <a:lnTo>
                    <a:pt x="543" y="600"/>
                  </a:lnTo>
                  <a:lnTo>
                    <a:pt x="543" y="454"/>
                  </a:lnTo>
                  <a:lnTo>
                    <a:pt x="564" y="454"/>
                  </a:lnTo>
                  <a:lnTo>
                    <a:pt x="564" y="600"/>
                  </a:lnTo>
                  <a:lnTo>
                    <a:pt x="628" y="600"/>
                  </a:lnTo>
                  <a:lnTo>
                    <a:pt x="628" y="460"/>
                  </a:lnTo>
                  <a:cubicBezTo>
                    <a:pt x="628" y="401"/>
                    <a:pt x="581" y="354"/>
                    <a:pt x="523" y="354"/>
                  </a:cubicBezTo>
                  <a:close/>
                  <a:moveTo>
                    <a:pt x="151" y="340"/>
                  </a:moveTo>
                  <a:lnTo>
                    <a:pt x="151" y="340"/>
                  </a:lnTo>
                  <a:cubicBezTo>
                    <a:pt x="159" y="340"/>
                    <a:pt x="167" y="338"/>
                    <a:pt x="175" y="335"/>
                  </a:cubicBezTo>
                  <a:cubicBezTo>
                    <a:pt x="175" y="335"/>
                    <a:pt x="175" y="335"/>
                    <a:pt x="176" y="335"/>
                  </a:cubicBezTo>
                  <a:cubicBezTo>
                    <a:pt x="179" y="334"/>
                    <a:pt x="183" y="332"/>
                    <a:pt x="186" y="330"/>
                  </a:cubicBezTo>
                  <a:cubicBezTo>
                    <a:pt x="186" y="330"/>
                    <a:pt x="186" y="330"/>
                    <a:pt x="186" y="330"/>
                  </a:cubicBezTo>
                  <a:cubicBezTo>
                    <a:pt x="190" y="328"/>
                    <a:pt x="193" y="326"/>
                    <a:pt x="196" y="323"/>
                  </a:cubicBezTo>
                  <a:cubicBezTo>
                    <a:pt x="196" y="323"/>
                    <a:pt x="196" y="323"/>
                    <a:pt x="196" y="323"/>
                  </a:cubicBezTo>
                  <a:cubicBezTo>
                    <a:pt x="202" y="318"/>
                    <a:pt x="206" y="312"/>
                    <a:pt x="210" y="306"/>
                  </a:cubicBezTo>
                  <a:cubicBezTo>
                    <a:pt x="211" y="305"/>
                    <a:pt x="211" y="305"/>
                    <a:pt x="211" y="304"/>
                  </a:cubicBezTo>
                  <a:cubicBezTo>
                    <a:pt x="213" y="301"/>
                    <a:pt x="214" y="298"/>
                    <a:pt x="216" y="295"/>
                  </a:cubicBezTo>
                  <a:cubicBezTo>
                    <a:pt x="216" y="294"/>
                    <a:pt x="216" y="294"/>
                    <a:pt x="216" y="293"/>
                  </a:cubicBezTo>
                  <a:cubicBezTo>
                    <a:pt x="217" y="290"/>
                    <a:pt x="218" y="287"/>
                    <a:pt x="219" y="283"/>
                  </a:cubicBezTo>
                  <a:cubicBezTo>
                    <a:pt x="219" y="282"/>
                    <a:pt x="219" y="282"/>
                    <a:pt x="219" y="281"/>
                  </a:cubicBezTo>
                  <a:cubicBezTo>
                    <a:pt x="220" y="278"/>
                    <a:pt x="220" y="274"/>
                    <a:pt x="220" y="270"/>
                  </a:cubicBezTo>
                  <a:cubicBezTo>
                    <a:pt x="220" y="267"/>
                    <a:pt x="220" y="264"/>
                    <a:pt x="220" y="261"/>
                  </a:cubicBezTo>
                  <a:cubicBezTo>
                    <a:pt x="219" y="260"/>
                    <a:pt x="219" y="259"/>
                    <a:pt x="219" y="258"/>
                  </a:cubicBezTo>
                  <a:cubicBezTo>
                    <a:pt x="219" y="255"/>
                    <a:pt x="218" y="252"/>
                    <a:pt x="217" y="250"/>
                  </a:cubicBezTo>
                  <a:cubicBezTo>
                    <a:pt x="217" y="249"/>
                    <a:pt x="217" y="249"/>
                    <a:pt x="217" y="249"/>
                  </a:cubicBezTo>
                  <a:cubicBezTo>
                    <a:pt x="216" y="246"/>
                    <a:pt x="215" y="244"/>
                    <a:pt x="214" y="241"/>
                  </a:cubicBezTo>
                  <a:cubicBezTo>
                    <a:pt x="214" y="240"/>
                    <a:pt x="213" y="240"/>
                    <a:pt x="213" y="239"/>
                  </a:cubicBezTo>
                  <a:cubicBezTo>
                    <a:pt x="212" y="236"/>
                    <a:pt x="210" y="234"/>
                    <a:pt x="209" y="231"/>
                  </a:cubicBezTo>
                  <a:lnTo>
                    <a:pt x="208" y="231"/>
                  </a:lnTo>
                  <a:cubicBezTo>
                    <a:pt x="207" y="229"/>
                    <a:pt x="205" y="226"/>
                    <a:pt x="203" y="224"/>
                  </a:cubicBezTo>
                  <a:cubicBezTo>
                    <a:pt x="203" y="224"/>
                    <a:pt x="202" y="223"/>
                    <a:pt x="202" y="223"/>
                  </a:cubicBezTo>
                  <a:cubicBezTo>
                    <a:pt x="200" y="221"/>
                    <a:pt x="198" y="219"/>
                    <a:pt x="195" y="217"/>
                  </a:cubicBezTo>
                  <a:cubicBezTo>
                    <a:pt x="195" y="217"/>
                    <a:pt x="195" y="217"/>
                    <a:pt x="195" y="216"/>
                  </a:cubicBezTo>
                  <a:cubicBezTo>
                    <a:pt x="193" y="215"/>
                    <a:pt x="190" y="213"/>
                    <a:pt x="188" y="211"/>
                  </a:cubicBezTo>
                  <a:cubicBezTo>
                    <a:pt x="187" y="211"/>
                    <a:pt x="187" y="210"/>
                    <a:pt x="186" y="210"/>
                  </a:cubicBezTo>
                  <a:cubicBezTo>
                    <a:pt x="184" y="209"/>
                    <a:pt x="181" y="207"/>
                    <a:pt x="179" y="206"/>
                  </a:cubicBezTo>
                  <a:cubicBezTo>
                    <a:pt x="179" y="206"/>
                    <a:pt x="178" y="206"/>
                    <a:pt x="178" y="206"/>
                  </a:cubicBezTo>
                  <a:cubicBezTo>
                    <a:pt x="170" y="202"/>
                    <a:pt x="160" y="200"/>
                    <a:pt x="151" y="200"/>
                  </a:cubicBezTo>
                  <a:cubicBezTo>
                    <a:pt x="112" y="200"/>
                    <a:pt x="81" y="231"/>
                    <a:pt x="81" y="270"/>
                  </a:cubicBezTo>
                  <a:cubicBezTo>
                    <a:pt x="81" y="309"/>
                    <a:pt x="112" y="340"/>
                    <a:pt x="151" y="340"/>
                  </a:cubicBezTo>
                  <a:close/>
                </a:path>
              </a:pathLst>
            </a:custGeom>
            <a:solidFill>
              <a:srgbClr val="365B7C"/>
            </a:solidFill>
            <a:ln>
              <a:noFill/>
            </a:ln>
          </p:spPr>
          <p:txBody>
            <a:bodyPr vert="horz" wrap="square" lIns="91440" tIns="45720" rIns="91440" bIns="45720" numCol="1" anchor="t" anchorCtr="0" compatLnSpc="1"/>
            <a:lstStyle/>
            <a:p>
              <a:endParaRPr lang="zh-CN" altLang="en-US">
                <a:solidFill>
                  <a:schemeClr val="accent2"/>
                </a:solidFill>
              </a:endParaRPr>
            </a:p>
          </p:txBody>
        </p:sp>
      </p:grpSp>
      <p:sp>
        <p:nvSpPr>
          <p:cNvPr id="23" name="矩形 22"/>
          <p:cNvSpPr/>
          <p:nvPr/>
        </p:nvSpPr>
        <p:spPr>
          <a:xfrm>
            <a:off x="2086333" y="368263"/>
            <a:ext cx="2087446" cy="470748"/>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800" b="1" dirty="0">
                <a:latin typeface="楷体" panose="02010609060101010101" pitchFamily="49" charset="-122"/>
                <a:ea typeface="楷体" panose="02010609060101010101" pitchFamily="49" charset="-122"/>
                <a:cs typeface="+mn-ea"/>
                <a:sym typeface="+mn-lt"/>
              </a:rPr>
              <a:t>案例导学</a:t>
            </a:r>
          </a:p>
        </p:txBody>
      </p:sp>
    </p:spTree>
    <p:extLst>
      <p:ext uri="{BB962C8B-B14F-4D97-AF65-F5344CB8AC3E}">
        <p14:creationId xmlns:p14="http://schemas.microsoft.com/office/powerpoint/2010/main" val="27637474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5" presetClass="entr" presetSubtype="0" fill="hold" nodeType="withEffect">
                                  <p:stCondLst>
                                    <p:cond delay="250"/>
                                  </p:stCondLst>
                                  <p:childTnLst>
                                    <p:set>
                                      <p:cBhvr>
                                        <p:cTn id="6" dur="1" fill="hold">
                                          <p:stCondLst>
                                            <p:cond delay="0"/>
                                          </p:stCondLst>
                                        </p:cTn>
                                        <p:tgtEl>
                                          <p:spTgt spid="17"/>
                                        </p:tgtEl>
                                        <p:attrNameLst>
                                          <p:attrName>style.visibility</p:attrName>
                                        </p:attrNameLst>
                                      </p:cBhvr>
                                      <p:to>
                                        <p:strVal val="visible"/>
                                      </p:to>
                                    </p:set>
                                    <p:anim calcmode="lin" valueType="num">
                                      <p:cBhvr>
                                        <p:cTn id="7" dur="500" decel="50000" fill="hold">
                                          <p:stCondLst>
                                            <p:cond delay="0"/>
                                          </p:stCondLst>
                                        </p:cTn>
                                        <p:tgtEl>
                                          <p:spTgt spid="17"/>
                                        </p:tgtEl>
                                        <p:attrNameLst>
                                          <p:attrName>style.rotation</p:attrName>
                                        </p:attrNameLst>
                                      </p:cBhvr>
                                      <p:tavLst>
                                        <p:tav tm="0">
                                          <p:val>
                                            <p:fltVal val="-90"/>
                                          </p:val>
                                        </p:tav>
                                        <p:tav tm="100000">
                                          <p:val>
                                            <p:fltVal val="0"/>
                                          </p:val>
                                        </p:tav>
                                      </p:tavLst>
                                    </p:anim>
                                    <p:anim calcmode="lin" valueType="num">
                                      <p:cBhvr>
                                        <p:cTn id="8" dur="500" decel="50000" fill="hold">
                                          <p:stCondLst>
                                            <p:cond delay="0"/>
                                          </p:stCondLst>
                                        </p:cTn>
                                        <p:tgtEl>
                                          <p:spTgt spid="17"/>
                                        </p:tgtEl>
                                        <p:attrNameLst>
                                          <p:attrName>ppt_w</p:attrName>
                                        </p:attrNameLst>
                                      </p:cBhvr>
                                      <p:tavLst>
                                        <p:tav tm="0">
                                          <p:val>
                                            <p:strVal val="#ppt_w"/>
                                          </p:val>
                                        </p:tav>
                                        <p:tav tm="100000">
                                          <p:val>
                                            <p:strVal val="#ppt_w*.05"/>
                                          </p:val>
                                        </p:tav>
                                      </p:tavLst>
                                    </p:anim>
                                    <p:anim calcmode="lin" valueType="num">
                                      <p:cBhvr>
                                        <p:cTn id="9" dur="500" accel="50000" fill="hold">
                                          <p:stCondLst>
                                            <p:cond delay="500"/>
                                          </p:stCondLst>
                                        </p:cTn>
                                        <p:tgtEl>
                                          <p:spTgt spid="17"/>
                                        </p:tgtEl>
                                        <p:attrNameLst>
                                          <p:attrName>ppt_w</p:attrName>
                                        </p:attrNameLst>
                                      </p:cBhvr>
                                      <p:tavLst>
                                        <p:tav tm="0">
                                          <p:val>
                                            <p:strVal val="#ppt_w*.05"/>
                                          </p:val>
                                        </p:tav>
                                        <p:tav tm="100000">
                                          <p:val>
                                            <p:strVal val="#ppt_w"/>
                                          </p:val>
                                        </p:tav>
                                      </p:tavLst>
                                    </p:anim>
                                    <p:anim calcmode="lin" valueType="num">
                                      <p:cBhvr>
                                        <p:cTn id="10" dur="1000" fill="hold"/>
                                        <p:tgtEl>
                                          <p:spTgt spid="17"/>
                                        </p:tgtEl>
                                        <p:attrNameLst>
                                          <p:attrName>ppt_h</p:attrName>
                                        </p:attrNameLst>
                                      </p:cBhvr>
                                      <p:tavLst>
                                        <p:tav tm="0">
                                          <p:val>
                                            <p:strVal val="#ppt_h"/>
                                          </p:val>
                                        </p:tav>
                                        <p:tav tm="100000">
                                          <p:val>
                                            <p:strVal val="#ppt_h"/>
                                          </p:val>
                                        </p:tav>
                                      </p:tavLst>
                                    </p:anim>
                                    <p:anim calcmode="lin" valueType="num">
                                      <p:cBhvr>
                                        <p:cTn id="11" dur="500" decel="50000" fill="hold">
                                          <p:stCondLst>
                                            <p:cond delay="0"/>
                                          </p:stCondLst>
                                        </p:cTn>
                                        <p:tgtEl>
                                          <p:spTgt spid="17"/>
                                        </p:tgtEl>
                                        <p:attrNameLst>
                                          <p:attrName>ppt_x</p:attrName>
                                        </p:attrNameLst>
                                      </p:cBhvr>
                                      <p:tavLst>
                                        <p:tav tm="0">
                                          <p:val>
                                            <p:strVal val="#ppt_x+.4"/>
                                          </p:val>
                                        </p:tav>
                                        <p:tav tm="100000">
                                          <p:val>
                                            <p:strVal val="#ppt_x"/>
                                          </p:val>
                                        </p:tav>
                                      </p:tavLst>
                                    </p:anim>
                                    <p:anim calcmode="lin" valueType="num">
                                      <p:cBhvr>
                                        <p:cTn id="12" dur="500" decel="50000" fill="hold">
                                          <p:stCondLst>
                                            <p:cond delay="0"/>
                                          </p:stCondLst>
                                        </p:cTn>
                                        <p:tgtEl>
                                          <p:spTgt spid="17"/>
                                        </p:tgtEl>
                                        <p:attrNameLst>
                                          <p:attrName>ppt_y</p:attrName>
                                        </p:attrNameLst>
                                      </p:cBhvr>
                                      <p:tavLst>
                                        <p:tav tm="0">
                                          <p:val>
                                            <p:strVal val="#ppt_y-.2"/>
                                          </p:val>
                                        </p:tav>
                                        <p:tav tm="100000">
                                          <p:val>
                                            <p:strVal val="#ppt_y+.1"/>
                                          </p:val>
                                        </p:tav>
                                      </p:tavLst>
                                    </p:anim>
                                    <p:anim calcmode="lin" valueType="num">
                                      <p:cBhvr>
                                        <p:cTn id="13" dur="500" accel="50000" fill="hold">
                                          <p:stCondLst>
                                            <p:cond delay="500"/>
                                          </p:stCondLst>
                                        </p:cTn>
                                        <p:tgtEl>
                                          <p:spTgt spid="17"/>
                                        </p:tgtEl>
                                        <p:attrNameLst>
                                          <p:attrName>ppt_y</p:attrName>
                                        </p:attrNameLst>
                                      </p:cBhvr>
                                      <p:tavLst>
                                        <p:tav tm="0">
                                          <p:val>
                                            <p:strVal val="#ppt_y+.1"/>
                                          </p:val>
                                        </p:tav>
                                        <p:tav tm="100000">
                                          <p:val>
                                            <p:strVal val="#ppt_y"/>
                                          </p:val>
                                        </p:tav>
                                      </p:tavLst>
                                    </p:anim>
                                    <p:animEffect transition="in" filter="fade">
                                      <p:cBhvr>
                                        <p:cTn id="14" dur="1000" decel="50000">
                                          <p:stCondLst>
                                            <p:cond delay="0"/>
                                          </p:stCondLst>
                                        </p:cTn>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文本框 2"/>
          <p:cNvSpPr txBox="1"/>
          <p:nvPr/>
        </p:nvSpPr>
        <p:spPr>
          <a:xfrm>
            <a:off x="422910" y="2188845"/>
            <a:ext cx="11346180" cy="4154170"/>
          </a:xfrm>
          <a:prstGeom prst="rect">
            <a:avLst/>
          </a:prstGeom>
          <a:noFill/>
        </p:spPr>
        <p:txBody>
          <a:bodyPr wrap="square" rtlCol="0" anchor="t">
            <a:spAutoFit/>
          </a:bodyPr>
          <a:lstStyle/>
          <a:p>
            <a:pPr eaLnBrk="1" hangingPunct="1"/>
            <a:r>
              <a:rPr lang="zh-CN" altLang="zh-CN" sz="2400" dirty="0">
                <a:latin typeface="楷体" panose="02010609060101010101" pitchFamily="49" charset="-122"/>
                <a:ea typeface="楷体" panose="02010609060101010101" pitchFamily="49" charset="-122"/>
                <a:cs typeface="楷体" panose="02010609060101010101" pitchFamily="49" charset="-122"/>
                <a:sym typeface="+mn-ea"/>
              </a:rPr>
              <a:t>目前，这类标准化的心理测试主要有《</a:t>
            </a:r>
            <a:r>
              <a:rPr lang="en-US" altLang="zh-CN" sz="2400" dirty="0">
                <a:latin typeface="楷体" panose="02010609060101010101" pitchFamily="49" charset="-122"/>
                <a:ea typeface="楷体" panose="02010609060101010101" pitchFamily="49" charset="-122"/>
                <a:cs typeface="楷体" panose="02010609060101010101" pitchFamily="49" charset="-122"/>
                <a:sym typeface="+mn-ea"/>
              </a:rPr>
              <a:t>16</a:t>
            </a:r>
            <a:r>
              <a:rPr lang="zh-CN" altLang="zh-CN" sz="2400" dirty="0">
                <a:latin typeface="楷体" panose="02010609060101010101" pitchFamily="49" charset="-122"/>
                <a:ea typeface="楷体" panose="02010609060101010101" pitchFamily="49" charset="-122"/>
                <a:cs typeface="楷体" panose="02010609060101010101" pitchFamily="49" charset="-122"/>
                <a:sym typeface="+mn-ea"/>
              </a:rPr>
              <a:t>种人格因素问卷》、《明尼苏达多项人格测验》、《适应能力测验》、《欧蒂斯心智能力自我管理测验》、《温得立人事测验》等等。心理测试的结果只是为最后确定人选提供参考依据。</a:t>
            </a:r>
            <a:endParaRPr lang="zh-CN" altLang="zh-CN" sz="2400" dirty="0">
              <a:latin typeface="楷体" panose="02010609060101010101" pitchFamily="49" charset="-122"/>
              <a:ea typeface="楷体" panose="02010609060101010101" pitchFamily="49" charset="-122"/>
              <a:cs typeface="楷体" panose="02010609060101010101" pitchFamily="49" charset="-122"/>
            </a:endParaRPr>
          </a:p>
          <a:p>
            <a:pPr eaLnBrk="1" hangingPunct="1"/>
            <a:r>
              <a:rPr lang="zh-CN" altLang="zh-CN" sz="2400" dirty="0">
                <a:latin typeface="楷体" panose="02010609060101010101" pitchFamily="49" charset="-122"/>
                <a:ea typeface="楷体" panose="02010609060101010101" pitchFamily="49" charset="-122"/>
                <a:cs typeface="楷体" panose="02010609060101010101" pitchFamily="49" charset="-122"/>
                <a:sym typeface="+mn-ea"/>
              </a:rPr>
              <a:t>第三步是进行“模拟测验”。这是最终面试，也是决定应聘人员是否人选的关键。其具体做法是，应聘者以小组为单位，根据工作中常碰到的问题，由小组成员轮流担任不同的角色，以测试其处理实际问题的能力。整个过程由专家和公司内部的高级主管组成专家小组来监督进行，一般历时两天左右，最后对每一位应试者作出综合评价，提出录用意见。“模拟测试”最大的优点是，应聘者的“智商”和“情商”都能集中表现出来，它能客观反映应聘者的综合能力，使公司避免在选择人才时“感情用事”，为今后的发展打好基础。</a:t>
            </a:r>
            <a:endParaRPr lang="zh-CN" altLang="zh-CN" sz="2400" dirty="0">
              <a:latin typeface="楷体" panose="02010609060101010101" pitchFamily="49" charset="-122"/>
              <a:ea typeface="楷体" panose="02010609060101010101" pitchFamily="49" charset="-122"/>
              <a:cs typeface="楷体" panose="02010609060101010101" pitchFamily="49" charset="-122"/>
            </a:endParaRPr>
          </a:p>
          <a:p>
            <a:pPr eaLnBrk="1" hangingPunct="1"/>
            <a:endParaRPr lang="zh-CN" altLang="en-US" sz="2400" dirty="0">
              <a:latin typeface="楷体" panose="02010609060101010101" pitchFamily="49" charset="-122"/>
              <a:ea typeface="楷体" panose="02010609060101010101" pitchFamily="49" charset="-122"/>
              <a:cs typeface="楷体" panose="02010609060101010101" pitchFamily="49" charset="-122"/>
            </a:endParaRPr>
          </a:p>
        </p:txBody>
      </p:sp>
      <p:grpSp>
        <p:nvGrpSpPr>
          <p:cNvPr id="17" name="组合 16"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GrpSpPr/>
          <p:nvPr/>
        </p:nvGrpSpPr>
        <p:grpSpPr>
          <a:xfrm>
            <a:off x="110955" y="42668"/>
            <a:ext cx="1891633" cy="1891633"/>
            <a:chOff x="831765" y="1948847"/>
            <a:chExt cx="1891633" cy="1891633"/>
          </a:xfrm>
        </p:grpSpPr>
        <p:grpSp>
          <p:nvGrpSpPr>
            <p:cNvPr id="18" name="组合 17"/>
            <p:cNvGrpSpPr/>
            <p:nvPr/>
          </p:nvGrpSpPr>
          <p:grpSpPr>
            <a:xfrm>
              <a:off x="831765" y="1948847"/>
              <a:ext cx="1891633" cy="1891633"/>
              <a:chOff x="1375509" y="1976984"/>
              <a:chExt cx="2018000" cy="2018000"/>
            </a:xfrm>
          </p:grpSpPr>
          <p:sp>
            <p:nvSpPr>
              <p:cNvPr id="21" name="椭圆 20" descr="e7d195523061f1c0deeec63e560781cfd59afb0ea006f2a87ABB68BF51EA6619813959095094C18C62A12F549504892A4AAA8C1554C6663626E05CA27F281A14E6983772AFC3FB97135759321DEA3D709AACD122C08E6ED1C77BAD4A88EF4CD28A80260D8F97957F436F83C1F553EF0169027D0DBFA7A77088E1513DBDFC101C4B4DFF310B01A5021663E46B6BC2AAB5"/>
              <p:cNvSpPr>
                <a:spLocks noChangeAspect="1"/>
              </p:cNvSpPr>
              <p:nvPr/>
            </p:nvSpPr>
            <p:spPr>
              <a:xfrm>
                <a:off x="1375509" y="1976984"/>
                <a:ext cx="2018000" cy="2018000"/>
              </a:xfrm>
              <a:prstGeom prst="ellipse">
                <a:avLst/>
              </a:prstGeom>
              <a:gradFill>
                <a:gsLst>
                  <a:gs pos="0">
                    <a:schemeClr val="bg1"/>
                  </a:gs>
                  <a:gs pos="100000">
                    <a:srgbClr val="C7C7C7"/>
                  </a:gs>
                </a:gsLst>
                <a:lin ang="13200000" scaled="0"/>
              </a:gradFill>
              <a:ln w="22225">
                <a:solidFill>
                  <a:schemeClr val="bg1"/>
                </a:solidFill>
              </a:ln>
              <a:effectLst>
                <a:outerShdw blurRad="393700" dist="1270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2" name="任意多边形 16"/>
              <p:cNvSpPr/>
              <p:nvPr/>
            </p:nvSpPr>
            <p:spPr>
              <a:xfrm rot="5400000">
                <a:off x="1220020" y="2637800"/>
                <a:ext cx="1007034" cy="694933"/>
              </a:xfrm>
              <a:custGeom>
                <a:avLst/>
                <a:gdLst>
                  <a:gd name="connsiteX0" fmla="*/ 0 w 1007034"/>
                  <a:gd name="connsiteY0" fmla="*/ 555348 h 694933"/>
                  <a:gd name="connsiteX1" fmla="*/ 322102 w 1007034"/>
                  <a:gd name="connsiteY1" fmla="*/ 0 h 694933"/>
                  <a:gd name="connsiteX2" fmla="*/ 392164 w 1007034"/>
                  <a:gd name="connsiteY2" fmla="*/ 21748 h 694933"/>
                  <a:gd name="connsiteX3" fmla="*/ 503517 w 1007034"/>
                  <a:gd name="connsiteY3" fmla="*/ 32974 h 694933"/>
                  <a:gd name="connsiteX4" fmla="*/ 614869 w 1007034"/>
                  <a:gd name="connsiteY4" fmla="*/ 21748 h 694933"/>
                  <a:gd name="connsiteX5" fmla="*/ 684932 w 1007034"/>
                  <a:gd name="connsiteY5" fmla="*/ 0 h 694933"/>
                  <a:gd name="connsiteX6" fmla="*/ 1007034 w 1007034"/>
                  <a:gd name="connsiteY6" fmla="*/ 555347 h 694933"/>
                  <a:gd name="connsiteX7" fmla="*/ 895766 w 1007034"/>
                  <a:gd name="connsiteY7" fmla="*/ 615742 h 694933"/>
                  <a:gd name="connsiteX8" fmla="*/ 503516 w 1007034"/>
                  <a:gd name="connsiteY8" fmla="*/ 694933 h 694933"/>
                  <a:gd name="connsiteX9" fmla="*/ 111266 w 1007034"/>
                  <a:gd name="connsiteY9" fmla="*/ 615742 h 694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07034" h="694933">
                    <a:moveTo>
                      <a:pt x="0" y="555348"/>
                    </a:moveTo>
                    <a:lnTo>
                      <a:pt x="322102" y="0"/>
                    </a:lnTo>
                    <a:lnTo>
                      <a:pt x="392164" y="21748"/>
                    </a:lnTo>
                    <a:cubicBezTo>
                      <a:pt x="428132" y="29108"/>
                      <a:pt x="465373" y="32974"/>
                      <a:pt x="503517" y="32974"/>
                    </a:cubicBezTo>
                    <a:cubicBezTo>
                      <a:pt x="541660" y="32974"/>
                      <a:pt x="578901" y="29108"/>
                      <a:pt x="614869" y="21748"/>
                    </a:cubicBezTo>
                    <a:lnTo>
                      <a:pt x="684932" y="0"/>
                    </a:lnTo>
                    <a:lnTo>
                      <a:pt x="1007034" y="555347"/>
                    </a:lnTo>
                    <a:lnTo>
                      <a:pt x="895766" y="615742"/>
                    </a:lnTo>
                    <a:cubicBezTo>
                      <a:pt x="775204" y="666735"/>
                      <a:pt x="642653" y="694933"/>
                      <a:pt x="503516" y="694933"/>
                    </a:cubicBezTo>
                    <a:cubicBezTo>
                      <a:pt x="364379" y="694933"/>
                      <a:pt x="231828" y="666735"/>
                      <a:pt x="111266" y="615742"/>
                    </a:cubicBezTo>
                    <a:close/>
                  </a:path>
                </a:pathLst>
              </a:custGeom>
              <a:solidFill>
                <a:srgbClr val="365B7C"/>
              </a:solidFill>
              <a:ln>
                <a:noFill/>
              </a:ln>
              <a:effectLst>
                <a:innerShdw blurRad="63500" dist="381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20" name="Freeform 48"/>
            <p:cNvSpPr>
              <a:spLocks noEditPoints="1"/>
            </p:cNvSpPr>
            <p:nvPr/>
          </p:nvSpPr>
          <p:spPr bwMode="auto">
            <a:xfrm>
              <a:off x="1822373" y="2622634"/>
              <a:ext cx="490056" cy="469081"/>
            </a:xfrm>
            <a:custGeom>
              <a:avLst/>
              <a:gdLst>
                <a:gd name="T0" fmla="*/ 419 w 628"/>
                <a:gd name="T1" fmla="*/ 232 h 600"/>
                <a:gd name="T2" fmla="*/ 411 w 628"/>
                <a:gd name="T3" fmla="*/ 249 h 600"/>
                <a:gd name="T4" fmla="*/ 408 w 628"/>
                <a:gd name="T5" fmla="*/ 261 h 600"/>
                <a:gd name="T6" fmla="*/ 409 w 628"/>
                <a:gd name="T7" fmla="*/ 283 h 600"/>
                <a:gd name="T8" fmla="*/ 417 w 628"/>
                <a:gd name="T9" fmla="*/ 304 h 600"/>
                <a:gd name="T10" fmla="*/ 424 w 628"/>
                <a:gd name="T11" fmla="*/ 315 h 600"/>
                <a:gd name="T12" fmla="*/ 441 w 628"/>
                <a:gd name="T13" fmla="*/ 330 h 600"/>
                <a:gd name="T14" fmla="*/ 453 w 628"/>
                <a:gd name="T15" fmla="*/ 335 h 600"/>
                <a:gd name="T16" fmla="*/ 478 w 628"/>
                <a:gd name="T17" fmla="*/ 200 h 600"/>
                <a:gd name="T18" fmla="*/ 449 w 628"/>
                <a:gd name="T19" fmla="*/ 206 h 600"/>
                <a:gd name="T20" fmla="*/ 433 w 628"/>
                <a:gd name="T21" fmla="*/ 216 h 600"/>
                <a:gd name="T22" fmla="*/ 425 w 628"/>
                <a:gd name="T23" fmla="*/ 224 h 600"/>
                <a:gd name="T24" fmla="*/ 384 w 628"/>
                <a:gd name="T25" fmla="*/ 70 h 600"/>
                <a:gd name="T26" fmla="*/ 314 w 628"/>
                <a:gd name="T27" fmla="*/ 140 h 600"/>
                <a:gd name="T28" fmla="*/ 379 w 628"/>
                <a:gd name="T29" fmla="*/ 283 h 600"/>
                <a:gd name="T30" fmla="*/ 379 w 628"/>
                <a:gd name="T31" fmla="*/ 254 h 600"/>
                <a:gd name="T32" fmla="*/ 359 w 628"/>
                <a:gd name="T33" fmla="*/ 154 h 600"/>
                <a:gd name="T34" fmla="*/ 250 w 628"/>
                <a:gd name="T35" fmla="*/ 270 h 600"/>
                <a:gd name="T36" fmla="*/ 314 w 628"/>
                <a:gd name="T37" fmla="*/ 396 h 600"/>
                <a:gd name="T38" fmla="*/ 282 w 628"/>
                <a:gd name="T39" fmla="*/ 400 h 600"/>
                <a:gd name="T40" fmla="*/ 267 w 628"/>
                <a:gd name="T41" fmla="*/ 382 h 600"/>
                <a:gd name="T42" fmla="*/ 257 w 628"/>
                <a:gd name="T43" fmla="*/ 374 h 600"/>
                <a:gd name="T44" fmla="*/ 214 w 628"/>
                <a:gd name="T45" fmla="*/ 356 h 600"/>
                <a:gd name="T46" fmla="*/ 195 w 628"/>
                <a:gd name="T47" fmla="*/ 354 h 600"/>
                <a:gd name="T48" fmla="*/ 0 w 628"/>
                <a:gd name="T49" fmla="*/ 600 h 600"/>
                <a:gd name="T50" fmla="*/ 83 w 628"/>
                <a:gd name="T51" fmla="*/ 454 h 600"/>
                <a:gd name="T52" fmla="*/ 216 w 628"/>
                <a:gd name="T53" fmla="*/ 454 h 600"/>
                <a:gd name="T54" fmla="*/ 301 w 628"/>
                <a:gd name="T55" fmla="*/ 600 h 600"/>
                <a:gd name="T56" fmla="*/ 282 w 628"/>
                <a:gd name="T57" fmla="*/ 400 h 600"/>
                <a:gd name="T58" fmla="*/ 433 w 628"/>
                <a:gd name="T59" fmla="*/ 354 h 600"/>
                <a:gd name="T60" fmla="*/ 413 w 628"/>
                <a:gd name="T61" fmla="*/ 356 h 600"/>
                <a:gd name="T62" fmla="*/ 361 w 628"/>
                <a:gd name="T63" fmla="*/ 382 h 600"/>
                <a:gd name="T64" fmla="*/ 353 w 628"/>
                <a:gd name="T65" fmla="*/ 391 h 600"/>
                <a:gd name="T66" fmla="*/ 389 w 628"/>
                <a:gd name="T67" fmla="*/ 600 h 600"/>
                <a:gd name="T68" fmla="*/ 410 w 628"/>
                <a:gd name="T69" fmla="*/ 600 h 600"/>
                <a:gd name="T70" fmla="*/ 564 w 628"/>
                <a:gd name="T71" fmla="*/ 454 h 600"/>
                <a:gd name="T72" fmla="*/ 628 w 628"/>
                <a:gd name="T73" fmla="*/ 460 h 600"/>
                <a:gd name="T74" fmla="*/ 151 w 628"/>
                <a:gd name="T75" fmla="*/ 340 h 600"/>
                <a:gd name="T76" fmla="*/ 186 w 628"/>
                <a:gd name="T77" fmla="*/ 330 h 600"/>
                <a:gd name="T78" fmla="*/ 196 w 628"/>
                <a:gd name="T79" fmla="*/ 323 h 600"/>
                <a:gd name="T80" fmla="*/ 216 w 628"/>
                <a:gd name="T81" fmla="*/ 295 h 600"/>
                <a:gd name="T82" fmla="*/ 219 w 628"/>
                <a:gd name="T83" fmla="*/ 281 h 600"/>
                <a:gd name="T84" fmla="*/ 219 w 628"/>
                <a:gd name="T85" fmla="*/ 258 h 600"/>
                <a:gd name="T86" fmla="*/ 214 w 628"/>
                <a:gd name="T87" fmla="*/ 241 h 600"/>
                <a:gd name="T88" fmla="*/ 208 w 628"/>
                <a:gd name="T89" fmla="*/ 231 h 600"/>
                <a:gd name="T90" fmla="*/ 195 w 628"/>
                <a:gd name="T91" fmla="*/ 217 h 600"/>
                <a:gd name="T92" fmla="*/ 186 w 628"/>
                <a:gd name="T93" fmla="*/ 210 h 600"/>
                <a:gd name="T94" fmla="*/ 151 w 628"/>
                <a:gd name="T95" fmla="*/ 200 h 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28" h="600">
                  <a:moveTo>
                    <a:pt x="425" y="224"/>
                  </a:moveTo>
                  <a:cubicBezTo>
                    <a:pt x="423" y="226"/>
                    <a:pt x="421" y="229"/>
                    <a:pt x="420" y="231"/>
                  </a:cubicBezTo>
                  <a:cubicBezTo>
                    <a:pt x="419" y="231"/>
                    <a:pt x="419" y="232"/>
                    <a:pt x="419" y="232"/>
                  </a:cubicBezTo>
                  <a:cubicBezTo>
                    <a:pt x="418" y="234"/>
                    <a:pt x="416" y="236"/>
                    <a:pt x="415" y="239"/>
                  </a:cubicBezTo>
                  <a:cubicBezTo>
                    <a:pt x="415" y="240"/>
                    <a:pt x="414" y="240"/>
                    <a:pt x="414" y="241"/>
                  </a:cubicBezTo>
                  <a:cubicBezTo>
                    <a:pt x="413" y="244"/>
                    <a:pt x="412" y="246"/>
                    <a:pt x="411" y="249"/>
                  </a:cubicBezTo>
                  <a:cubicBezTo>
                    <a:pt x="411" y="249"/>
                    <a:pt x="411" y="250"/>
                    <a:pt x="411" y="250"/>
                  </a:cubicBezTo>
                  <a:cubicBezTo>
                    <a:pt x="410" y="253"/>
                    <a:pt x="409" y="255"/>
                    <a:pt x="409" y="258"/>
                  </a:cubicBezTo>
                  <a:cubicBezTo>
                    <a:pt x="409" y="259"/>
                    <a:pt x="409" y="260"/>
                    <a:pt x="408" y="261"/>
                  </a:cubicBezTo>
                  <a:cubicBezTo>
                    <a:pt x="408" y="264"/>
                    <a:pt x="408" y="267"/>
                    <a:pt x="408" y="270"/>
                  </a:cubicBezTo>
                  <a:cubicBezTo>
                    <a:pt x="408" y="274"/>
                    <a:pt x="408" y="278"/>
                    <a:pt x="409" y="281"/>
                  </a:cubicBezTo>
                  <a:cubicBezTo>
                    <a:pt x="409" y="282"/>
                    <a:pt x="409" y="283"/>
                    <a:pt x="409" y="283"/>
                  </a:cubicBezTo>
                  <a:cubicBezTo>
                    <a:pt x="410" y="287"/>
                    <a:pt x="411" y="290"/>
                    <a:pt x="412" y="293"/>
                  </a:cubicBezTo>
                  <a:cubicBezTo>
                    <a:pt x="412" y="294"/>
                    <a:pt x="412" y="294"/>
                    <a:pt x="412" y="295"/>
                  </a:cubicBezTo>
                  <a:cubicBezTo>
                    <a:pt x="414" y="298"/>
                    <a:pt x="415" y="301"/>
                    <a:pt x="417" y="304"/>
                  </a:cubicBezTo>
                  <a:cubicBezTo>
                    <a:pt x="417" y="305"/>
                    <a:pt x="417" y="305"/>
                    <a:pt x="418" y="306"/>
                  </a:cubicBezTo>
                  <a:cubicBezTo>
                    <a:pt x="420" y="309"/>
                    <a:pt x="422" y="312"/>
                    <a:pt x="424" y="315"/>
                  </a:cubicBezTo>
                  <a:cubicBezTo>
                    <a:pt x="424" y="315"/>
                    <a:pt x="424" y="315"/>
                    <a:pt x="424" y="315"/>
                  </a:cubicBezTo>
                  <a:cubicBezTo>
                    <a:pt x="427" y="318"/>
                    <a:pt x="429" y="320"/>
                    <a:pt x="432" y="323"/>
                  </a:cubicBezTo>
                  <a:cubicBezTo>
                    <a:pt x="432" y="323"/>
                    <a:pt x="432" y="323"/>
                    <a:pt x="432" y="323"/>
                  </a:cubicBezTo>
                  <a:cubicBezTo>
                    <a:pt x="435" y="326"/>
                    <a:pt x="438" y="328"/>
                    <a:pt x="441" y="330"/>
                  </a:cubicBezTo>
                  <a:cubicBezTo>
                    <a:pt x="442" y="330"/>
                    <a:pt x="442" y="330"/>
                    <a:pt x="442" y="330"/>
                  </a:cubicBezTo>
                  <a:cubicBezTo>
                    <a:pt x="446" y="332"/>
                    <a:pt x="449" y="334"/>
                    <a:pt x="452" y="335"/>
                  </a:cubicBezTo>
                  <a:cubicBezTo>
                    <a:pt x="453" y="335"/>
                    <a:pt x="453" y="335"/>
                    <a:pt x="453" y="335"/>
                  </a:cubicBezTo>
                  <a:cubicBezTo>
                    <a:pt x="461" y="338"/>
                    <a:pt x="469" y="340"/>
                    <a:pt x="478" y="340"/>
                  </a:cubicBezTo>
                  <a:cubicBezTo>
                    <a:pt x="516" y="340"/>
                    <a:pt x="547" y="309"/>
                    <a:pt x="547" y="270"/>
                  </a:cubicBezTo>
                  <a:cubicBezTo>
                    <a:pt x="547" y="231"/>
                    <a:pt x="516" y="200"/>
                    <a:pt x="478" y="200"/>
                  </a:cubicBezTo>
                  <a:cubicBezTo>
                    <a:pt x="468" y="200"/>
                    <a:pt x="458" y="202"/>
                    <a:pt x="450" y="206"/>
                  </a:cubicBezTo>
                  <a:cubicBezTo>
                    <a:pt x="450" y="206"/>
                    <a:pt x="450" y="206"/>
                    <a:pt x="450" y="206"/>
                  </a:cubicBezTo>
                  <a:cubicBezTo>
                    <a:pt x="449" y="206"/>
                    <a:pt x="449" y="206"/>
                    <a:pt x="449" y="206"/>
                  </a:cubicBezTo>
                  <a:cubicBezTo>
                    <a:pt x="446" y="208"/>
                    <a:pt x="444" y="209"/>
                    <a:pt x="442" y="210"/>
                  </a:cubicBezTo>
                  <a:cubicBezTo>
                    <a:pt x="441" y="210"/>
                    <a:pt x="441" y="211"/>
                    <a:pt x="440" y="211"/>
                  </a:cubicBezTo>
                  <a:cubicBezTo>
                    <a:pt x="438" y="213"/>
                    <a:pt x="435" y="215"/>
                    <a:pt x="433" y="216"/>
                  </a:cubicBezTo>
                  <a:cubicBezTo>
                    <a:pt x="433" y="217"/>
                    <a:pt x="432" y="217"/>
                    <a:pt x="432" y="217"/>
                  </a:cubicBezTo>
                  <a:cubicBezTo>
                    <a:pt x="430" y="219"/>
                    <a:pt x="428" y="221"/>
                    <a:pt x="426" y="223"/>
                  </a:cubicBezTo>
                  <a:cubicBezTo>
                    <a:pt x="426" y="223"/>
                    <a:pt x="425" y="224"/>
                    <a:pt x="425" y="224"/>
                  </a:cubicBezTo>
                  <a:close/>
                  <a:moveTo>
                    <a:pt x="314" y="140"/>
                  </a:moveTo>
                  <a:lnTo>
                    <a:pt x="314" y="140"/>
                  </a:lnTo>
                  <a:cubicBezTo>
                    <a:pt x="353" y="140"/>
                    <a:pt x="384" y="108"/>
                    <a:pt x="384" y="70"/>
                  </a:cubicBezTo>
                  <a:cubicBezTo>
                    <a:pt x="384" y="31"/>
                    <a:pt x="353" y="0"/>
                    <a:pt x="314" y="0"/>
                  </a:cubicBezTo>
                  <a:cubicBezTo>
                    <a:pt x="275" y="0"/>
                    <a:pt x="244" y="31"/>
                    <a:pt x="244" y="70"/>
                  </a:cubicBezTo>
                  <a:cubicBezTo>
                    <a:pt x="244" y="108"/>
                    <a:pt x="275" y="140"/>
                    <a:pt x="314" y="140"/>
                  </a:cubicBezTo>
                  <a:close/>
                  <a:moveTo>
                    <a:pt x="379" y="336"/>
                  </a:moveTo>
                  <a:lnTo>
                    <a:pt x="379" y="336"/>
                  </a:lnTo>
                  <a:lnTo>
                    <a:pt x="379" y="283"/>
                  </a:lnTo>
                  <a:cubicBezTo>
                    <a:pt x="379" y="279"/>
                    <a:pt x="378" y="274"/>
                    <a:pt x="378" y="270"/>
                  </a:cubicBezTo>
                  <a:cubicBezTo>
                    <a:pt x="378" y="266"/>
                    <a:pt x="379" y="262"/>
                    <a:pt x="379" y="257"/>
                  </a:cubicBezTo>
                  <a:lnTo>
                    <a:pt x="379" y="254"/>
                  </a:lnTo>
                  <a:lnTo>
                    <a:pt x="380" y="254"/>
                  </a:lnTo>
                  <a:cubicBezTo>
                    <a:pt x="385" y="223"/>
                    <a:pt x="404" y="197"/>
                    <a:pt x="431" y="183"/>
                  </a:cubicBezTo>
                  <a:cubicBezTo>
                    <a:pt x="412" y="165"/>
                    <a:pt x="387" y="154"/>
                    <a:pt x="359" y="154"/>
                  </a:cubicBezTo>
                  <a:lnTo>
                    <a:pt x="269" y="154"/>
                  </a:lnTo>
                  <a:cubicBezTo>
                    <a:pt x="241" y="154"/>
                    <a:pt x="216" y="165"/>
                    <a:pt x="197" y="183"/>
                  </a:cubicBezTo>
                  <a:cubicBezTo>
                    <a:pt x="228" y="199"/>
                    <a:pt x="250" y="232"/>
                    <a:pt x="250" y="270"/>
                  </a:cubicBezTo>
                  <a:cubicBezTo>
                    <a:pt x="250" y="278"/>
                    <a:pt x="249" y="285"/>
                    <a:pt x="247" y="293"/>
                  </a:cubicBezTo>
                  <a:lnTo>
                    <a:pt x="247" y="335"/>
                  </a:lnTo>
                  <a:cubicBezTo>
                    <a:pt x="276" y="347"/>
                    <a:pt x="299" y="369"/>
                    <a:pt x="314" y="396"/>
                  </a:cubicBezTo>
                  <a:cubicBezTo>
                    <a:pt x="328" y="369"/>
                    <a:pt x="352" y="348"/>
                    <a:pt x="379" y="336"/>
                  </a:cubicBezTo>
                  <a:close/>
                  <a:moveTo>
                    <a:pt x="282" y="400"/>
                  </a:moveTo>
                  <a:lnTo>
                    <a:pt x="282" y="400"/>
                  </a:lnTo>
                  <a:cubicBezTo>
                    <a:pt x="280" y="397"/>
                    <a:pt x="278" y="394"/>
                    <a:pt x="275" y="391"/>
                  </a:cubicBezTo>
                  <a:cubicBezTo>
                    <a:pt x="275" y="390"/>
                    <a:pt x="274" y="390"/>
                    <a:pt x="274" y="390"/>
                  </a:cubicBezTo>
                  <a:cubicBezTo>
                    <a:pt x="272" y="387"/>
                    <a:pt x="270" y="385"/>
                    <a:pt x="267" y="382"/>
                  </a:cubicBezTo>
                  <a:cubicBezTo>
                    <a:pt x="267" y="382"/>
                    <a:pt x="266" y="382"/>
                    <a:pt x="266" y="381"/>
                  </a:cubicBezTo>
                  <a:cubicBezTo>
                    <a:pt x="263" y="379"/>
                    <a:pt x="261" y="377"/>
                    <a:pt x="258" y="375"/>
                  </a:cubicBezTo>
                  <a:cubicBezTo>
                    <a:pt x="257" y="374"/>
                    <a:pt x="257" y="374"/>
                    <a:pt x="257" y="374"/>
                  </a:cubicBezTo>
                  <a:cubicBezTo>
                    <a:pt x="247" y="367"/>
                    <a:pt x="237" y="362"/>
                    <a:pt x="225" y="359"/>
                  </a:cubicBezTo>
                  <a:cubicBezTo>
                    <a:pt x="223" y="358"/>
                    <a:pt x="220" y="357"/>
                    <a:pt x="218" y="357"/>
                  </a:cubicBezTo>
                  <a:cubicBezTo>
                    <a:pt x="217" y="356"/>
                    <a:pt x="215" y="356"/>
                    <a:pt x="214" y="356"/>
                  </a:cubicBezTo>
                  <a:cubicBezTo>
                    <a:pt x="212" y="356"/>
                    <a:pt x="210" y="355"/>
                    <a:pt x="208" y="355"/>
                  </a:cubicBezTo>
                  <a:cubicBezTo>
                    <a:pt x="207" y="355"/>
                    <a:pt x="206" y="355"/>
                    <a:pt x="205" y="355"/>
                  </a:cubicBezTo>
                  <a:cubicBezTo>
                    <a:pt x="202" y="354"/>
                    <a:pt x="199" y="354"/>
                    <a:pt x="195" y="354"/>
                  </a:cubicBezTo>
                  <a:lnTo>
                    <a:pt x="105" y="354"/>
                  </a:lnTo>
                  <a:cubicBezTo>
                    <a:pt x="47" y="354"/>
                    <a:pt x="0" y="401"/>
                    <a:pt x="0" y="460"/>
                  </a:cubicBezTo>
                  <a:lnTo>
                    <a:pt x="0" y="600"/>
                  </a:lnTo>
                  <a:lnTo>
                    <a:pt x="62" y="600"/>
                  </a:lnTo>
                  <a:lnTo>
                    <a:pt x="62" y="454"/>
                  </a:lnTo>
                  <a:lnTo>
                    <a:pt x="83" y="454"/>
                  </a:lnTo>
                  <a:lnTo>
                    <a:pt x="83" y="600"/>
                  </a:lnTo>
                  <a:lnTo>
                    <a:pt x="216" y="600"/>
                  </a:lnTo>
                  <a:lnTo>
                    <a:pt x="216" y="454"/>
                  </a:lnTo>
                  <a:lnTo>
                    <a:pt x="237" y="454"/>
                  </a:lnTo>
                  <a:lnTo>
                    <a:pt x="237" y="600"/>
                  </a:lnTo>
                  <a:lnTo>
                    <a:pt x="301" y="600"/>
                  </a:lnTo>
                  <a:lnTo>
                    <a:pt x="301" y="460"/>
                  </a:lnTo>
                  <a:cubicBezTo>
                    <a:pt x="301" y="437"/>
                    <a:pt x="294" y="417"/>
                    <a:pt x="282" y="400"/>
                  </a:cubicBezTo>
                  <a:cubicBezTo>
                    <a:pt x="282" y="400"/>
                    <a:pt x="282" y="400"/>
                    <a:pt x="282" y="400"/>
                  </a:cubicBezTo>
                  <a:close/>
                  <a:moveTo>
                    <a:pt x="523" y="354"/>
                  </a:moveTo>
                  <a:lnTo>
                    <a:pt x="523" y="354"/>
                  </a:lnTo>
                  <a:lnTo>
                    <a:pt x="433" y="354"/>
                  </a:lnTo>
                  <a:cubicBezTo>
                    <a:pt x="429" y="354"/>
                    <a:pt x="426" y="354"/>
                    <a:pt x="423" y="355"/>
                  </a:cubicBezTo>
                  <a:cubicBezTo>
                    <a:pt x="422" y="355"/>
                    <a:pt x="421" y="355"/>
                    <a:pt x="420" y="355"/>
                  </a:cubicBezTo>
                  <a:cubicBezTo>
                    <a:pt x="418" y="355"/>
                    <a:pt x="415" y="356"/>
                    <a:pt x="413" y="356"/>
                  </a:cubicBezTo>
                  <a:cubicBezTo>
                    <a:pt x="412" y="356"/>
                    <a:pt x="411" y="356"/>
                    <a:pt x="410" y="357"/>
                  </a:cubicBezTo>
                  <a:cubicBezTo>
                    <a:pt x="408" y="357"/>
                    <a:pt x="405" y="358"/>
                    <a:pt x="403" y="358"/>
                  </a:cubicBezTo>
                  <a:cubicBezTo>
                    <a:pt x="387" y="363"/>
                    <a:pt x="373" y="371"/>
                    <a:pt x="361" y="382"/>
                  </a:cubicBezTo>
                  <a:cubicBezTo>
                    <a:pt x="361" y="382"/>
                    <a:pt x="361" y="382"/>
                    <a:pt x="361" y="383"/>
                  </a:cubicBezTo>
                  <a:cubicBezTo>
                    <a:pt x="358" y="385"/>
                    <a:pt x="356" y="388"/>
                    <a:pt x="353" y="390"/>
                  </a:cubicBezTo>
                  <a:cubicBezTo>
                    <a:pt x="353" y="390"/>
                    <a:pt x="353" y="391"/>
                    <a:pt x="353" y="391"/>
                  </a:cubicBezTo>
                  <a:cubicBezTo>
                    <a:pt x="337" y="409"/>
                    <a:pt x="327" y="433"/>
                    <a:pt x="327" y="460"/>
                  </a:cubicBezTo>
                  <a:lnTo>
                    <a:pt x="327" y="600"/>
                  </a:lnTo>
                  <a:lnTo>
                    <a:pt x="389" y="600"/>
                  </a:lnTo>
                  <a:lnTo>
                    <a:pt x="389" y="454"/>
                  </a:lnTo>
                  <a:lnTo>
                    <a:pt x="410" y="454"/>
                  </a:lnTo>
                  <a:lnTo>
                    <a:pt x="410" y="600"/>
                  </a:lnTo>
                  <a:lnTo>
                    <a:pt x="543" y="600"/>
                  </a:lnTo>
                  <a:lnTo>
                    <a:pt x="543" y="454"/>
                  </a:lnTo>
                  <a:lnTo>
                    <a:pt x="564" y="454"/>
                  </a:lnTo>
                  <a:lnTo>
                    <a:pt x="564" y="600"/>
                  </a:lnTo>
                  <a:lnTo>
                    <a:pt x="628" y="600"/>
                  </a:lnTo>
                  <a:lnTo>
                    <a:pt x="628" y="460"/>
                  </a:lnTo>
                  <a:cubicBezTo>
                    <a:pt x="628" y="401"/>
                    <a:pt x="581" y="354"/>
                    <a:pt x="523" y="354"/>
                  </a:cubicBezTo>
                  <a:close/>
                  <a:moveTo>
                    <a:pt x="151" y="340"/>
                  </a:moveTo>
                  <a:lnTo>
                    <a:pt x="151" y="340"/>
                  </a:lnTo>
                  <a:cubicBezTo>
                    <a:pt x="159" y="340"/>
                    <a:pt x="167" y="338"/>
                    <a:pt x="175" y="335"/>
                  </a:cubicBezTo>
                  <a:cubicBezTo>
                    <a:pt x="175" y="335"/>
                    <a:pt x="175" y="335"/>
                    <a:pt x="176" y="335"/>
                  </a:cubicBezTo>
                  <a:cubicBezTo>
                    <a:pt x="179" y="334"/>
                    <a:pt x="183" y="332"/>
                    <a:pt x="186" y="330"/>
                  </a:cubicBezTo>
                  <a:cubicBezTo>
                    <a:pt x="186" y="330"/>
                    <a:pt x="186" y="330"/>
                    <a:pt x="186" y="330"/>
                  </a:cubicBezTo>
                  <a:cubicBezTo>
                    <a:pt x="190" y="328"/>
                    <a:pt x="193" y="326"/>
                    <a:pt x="196" y="323"/>
                  </a:cubicBezTo>
                  <a:cubicBezTo>
                    <a:pt x="196" y="323"/>
                    <a:pt x="196" y="323"/>
                    <a:pt x="196" y="323"/>
                  </a:cubicBezTo>
                  <a:cubicBezTo>
                    <a:pt x="202" y="318"/>
                    <a:pt x="206" y="312"/>
                    <a:pt x="210" y="306"/>
                  </a:cubicBezTo>
                  <a:cubicBezTo>
                    <a:pt x="211" y="305"/>
                    <a:pt x="211" y="305"/>
                    <a:pt x="211" y="304"/>
                  </a:cubicBezTo>
                  <a:cubicBezTo>
                    <a:pt x="213" y="301"/>
                    <a:pt x="214" y="298"/>
                    <a:pt x="216" y="295"/>
                  </a:cubicBezTo>
                  <a:cubicBezTo>
                    <a:pt x="216" y="294"/>
                    <a:pt x="216" y="294"/>
                    <a:pt x="216" y="293"/>
                  </a:cubicBezTo>
                  <a:cubicBezTo>
                    <a:pt x="217" y="290"/>
                    <a:pt x="218" y="287"/>
                    <a:pt x="219" y="283"/>
                  </a:cubicBezTo>
                  <a:cubicBezTo>
                    <a:pt x="219" y="282"/>
                    <a:pt x="219" y="282"/>
                    <a:pt x="219" y="281"/>
                  </a:cubicBezTo>
                  <a:cubicBezTo>
                    <a:pt x="220" y="278"/>
                    <a:pt x="220" y="274"/>
                    <a:pt x="220" y="270"/>
                  </a:cubicBezTo>
                  <a:cubicBezTo>
                    <a:pt x="220" y="267"/>
                    <a:pt x="220" y="264"/>
                    <a:pt x="220" y="261"/>
                  </a:cubicBezTo>
                  <a:cubicBezTo>
                    <a:pt x="219" y="260"/>
                    <a:pt x="219" y="259"/>
                    <a:pt x="219" y="258"/>
                  </a:cubicBezTo>
                  <a:cubicBezTo>
                    <a:pt x="219" y="255"/>
                    <a:pt x="218" y="252"/>
                    <a:pt x="217" y="250"/>
                  </a:cubicBezTo>
                  <a:cubicBezTo>
                    <a:pt x="217" y="249"/>
                    <a:pt x="217" y="249"/>
                    <a:pt x="217" y="249"/>
                  </a:cubicBezTo>
                  <a:cubicBezTo>
                    <a:pt x="216" y="246"/>
                    <a:pt x="215" y="244"/>
                    <a:pt x="214" y="241"/>
                  </a:cubicBezTo>
                  <a:cubicBezTo>
                    <a:pt x="214" y="240"/>
                    <a:pt x="213" y="240"/>
                    <a:pt x="213" y="239"/>
                  </a:cubicBezTo>
                  <a:cubicBezTo>
                    <a:pt x="212" y="236"/>
                    <a:pt x="210" y="234"/>
                    <a:pt x="209" y="231"/>
                  </a:cubicBezTo>
                  <a:lnTo>
                    <a:pt x="208" y="231"/>
                  </a:lnTo>
                  <a:cubicBezTo>
                    <a:pt x="207" y="229"/>
                    <a:pt x="205" y="226"/>
                    <a:pt x="203" y="224"/>
                  </a:cubicBezTo>
                  <a:cubicBezTo>
                    <a:pt x="203" y="224"/>
                    <a:pt x="202" y="223"/>
                    <a:pt x="202" y="223"/>
                  </a:cubicBezTo>
                  <a:cubicBezTo>
                    <a:pt x="200" y="221"/>
                    <a:pt x="198" y="219"/>
                    <a:pt x="195" y="217"/>
                  </a:cubicBezTo>
                  <a:cubicBezTo>
                    <a:pt x="195" y="217"/>
                    <a:pt x="195" y="217"/>
                    <a:pt x="195" y="216"/>
                  </a:cubicBezTo>
                  <a:cubicBezTo>
                    <a:pt x="193" y="215"/>
                    <a:pt x="190" y="213"/>
                    <a:pt x="188" y="211"/>
                  </a:cubicBezTo>
                  <a:cubicBezTo>
                    <a:pt x="187" y="211"/>
                    <a:pt x="187" y="210"/>
                    <a:pt x="186" y="210"/>
                  </a:cubicBezTo>
                  <a:cubicBezTo>
                    <a:pt x="184" y="209"/>
                    <a:pt x="181" y="207"/>
                    <a:pt x="179" y="206"/>
                  </a:cubicBezTo>
                  <a:cubicBezTo>
                    <a:pt x="179" y="206"/>
                    <a:pt x="178" y="206"/>
                    <a:pt x="178" y="206"/>
                  </a:cubicBezTo>
                  <a:cubicBezTo>
                    <a:pt x="170" y="202"/>
                    <a:pt x="160" y="200"/>
                    <a:pt x="151" y="200"/>
                  </a:cubicBezTo>
                  <a:cubicBezTo>
                    <a:pt x="112" y="200"/>
                    <a:pt x="81" y="231"/>
                    <a:pt x="81" y="270"/>
                  </a:cubicBezTo>
                  <a:cubicBezTo>
                    <a:pt x="81" y="309"/>
                    <a:pt x="112" y="340"/>
                    <a:pt x="151" y="340"/>
                  </a:cubicBezTo>
                  <a:close/>
                </a:path>
              </a:pathLst>
            </a:custGeom>
            <a:solidFill>
              <a:srgbClr val="365B7C"/>
            </a:solidFill>
            <a:ln>
              <a:noFill/>
            </a:ln>
          </p:spPr>
          <p:txBody>
            <a:bodyPr vert="horz" wrap="square" lIns="91440" tIns="45720" rIns="91440" bIns="45720" numCol="1" anchor="t" anchorCtr="0" compatLnSpc="1"/>
            <a:lstStyle/>
            <a:p>
              <a:endParaRPr lang="zh-CN" altLang="en-US">
                <a:solidFill>
                  <a:schemeClr val="accent2"/>
                </a:solidFill>
              </a:endParaRPr>
            </a:p>
          </p:txBody>
        </p:sp>
      </p:grpSp>
      <p:sp>
        <p:nvSpPr>
          <p:cNvPr id="23" name="矩形 22"/>
          <p:cNvSpPr/>
          <p:nvPr/>
        </p:nvSpPr>
        <p:spPr>
          <a:xfrm>
            <a:off x="2086333" y="368263"/>
            <a:ext cx="2087446" cy="470748"/>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800" b="1" dirty="0">
                <a:latin typeface="楷体" panose="02010609060101010101" pitchFamily="49" charset="-122"/>
                <a:ea typeface="楷体" panose="02010609060101010101" pitchFamily="49" charset="-122"/>
                <a:cs typeface="+mn-ea"/>
                <a:sym typeface="+mn-lt"/>
              </a:rPr>
              <a:t>案例导学</a:t>
            </a:r>
          </a:p>
        </p:txBody>
      </p:sp>
    </p:spTree>
    <p:extLst>
      <p:ext uri="{BB962C8B-B14F-4D97-AF65-F5344CB8AC3E}">
        <p14:creationId xmlns:p14="http://schemas.microsoft.com/office/powerpoint/2010/main" val="342685006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5" presetClass="entr" presetSubtype="0" fill="hold" nodeType="withEffect">
                                  <p:stCondLst>
                                    <p:cond delay="250"/>
                                  </p:stCondLst>
                                  <p:childTnLst>
                                    <p:set>
                                      <p:cBhvr>
                                        <p:cTn id="6" dur="1" fill="hold">
                                          <p:stCondLst>
                                            <p:cond delay="0"/>
                                          </p:stCondLst>
                                        </p:cTn>
                                        <p:tgtEl>
                                          <p:spTgt spid="17"/>
                                        </p:tgtEl>
                                        <p:attrNameLst>
                                          <p:attrName>style.visibility</p:attrName>
                                        </p:attrNameLst>
                                      </p:cBhvr>
                                      <p:to>
                                        <p:strVal val="visible"/>
                                      </p:to>
                                    </p:set>
                                    <p:anim calcmode="lin" valueType="num">
                                      <p:cBhvr>
                                        <p:cTn id="7" dur="500" decel="50000" fill="hold">
                                          <p:stCondLst>
                                            <p:cond delay="0"/>
                                          </p:stCondLst>
                                        </p:cTn>
                                        <p:tgtEl>
                                          <p:spTgt spid="17"/>
                                        </p:tgtEl>
                                        <p:attrNameLst>
                                          <p:attrName>style.rotation</p:attrName>
                                        </p:attrNameLst>
                                      </p:cBhvr>
                                      <p:tavLst>
                                        <p:tav tm="0">
                                          <p:val>
                                            <p:fltVal val="-90"/>
                                          </p:val>
                                        </p:tav>
                                        <p:tav tm="100000">
                                          <p:val>
                                            <p:fltVal val="0"/>
                                          </p:val>
                                        </p:tav>
                                      </p:tavLst>
                                    </p:anim>
                                    <p:anim calcmode="lin" valueType="num">
                                      <p:cBhvr>
                                        <p:cTn id="8" dur="500" decel="50000" fill="hold">
                                          <p:stCondLst>
                                            <p:cond delay="0"/>
                                          </p:stCondLst>
                                        </p:cTn>
                                        <p:tgtEl>
                                          <p:spTgt spid="17"/>
                                        </p:tgtEl>
                                        <p:attrNameLst>
                                          <p:attrName>ppt_w</p:attrName>
                                        </p:attrNameLst>
                                      </p:cBhvr>
                                      <p:tavLst>
                                        <p:tav tm="0">
                                          <p:val>
                                            <p:strVal val="#ppt_w"/>
                                          </p:val>
                                        </p:tav>
                                        <p:tav tm="100000">
                                          <p:val>
                                            <p:strVal val="#ppt_w*.05"/>
                                          </p:val>
                                        </p:tav>
                                      </p:tavLst>
                                    </p:anim>
                                    <p:anim calcmode="lin" valueType="num">
                                      <p:cBhvr>
                                        <p:cTn id="9" dur="500" accel="50000" fill="hold">
                                          <p:stCondLst>
                                            <p:cond delay="500"/>
                                          </p:stCondLst>
                                        </p:cTn>
                                        <p:tgtEl>
                                          <p:spTgt spid="17"/>
                                        </p:tgtEl>
                                        <p:attrNameLst>
                                          <p:attrName>ppt_w</p:attrName>
                                        </p:attrNameLst>
                                      </p:cBhvr>
                                      <p:tavLst>
                                        <p:tav tm="0">
                                          <p:val>
                                            <p:strVal val="#ppt_w*.05"/>
                                          </p:val>
                                        </p:tav>
                                        <p:tav tm="100000">
                                          <p:val>
                                            <p:strVal val="#ppt_w"/>
                                          </p:val>
                                        </p:tav>
                                      </p:tavLst>
                                    </p:anim>
                                    <p:anim calcmode="lin" valueType="num">
                                      <p:cBhvr>
                                        <p:cTn id="10" dur="1000" fill="hold"/>
                                        <p:tgtEl>
                                          <p:spTgt spid="17"/>
                                        </p:tgtEl>
                                        <p:attrNameLst>
                                          <p:attrName>ppt_h</p:attrName>
                                        </p:attrNameLst>
                                      </p:cBhvr>
                                      <p:tavLst>
                                        <p:tav tm="0">
                                          <p:val>
                                            <p:strVal val="#ppt_h"/>
                                          </p:val>
                                        </p:tav>
                                        <p:tav tm="100000">
                                          <p:val>
                                            <p:strVal val="#ppt_h"/>
                                          </p:val>
                                        </p:tav>
                                      </p:tavLst>
                                    </p:anim>
                                    <p:anim calcmode="lin" valueType="num">
                                      <p:cBhvr>
                                        <p:cTn id="11" dur="500" decel="50000" fill="hold">
                                          <p:stCondLst>
                                            <p:cond delay="0"/>
                                          </p:stCondLst>
                                        </p:cTn>
                                        <p:tgtEl>
                                          <p:spTgt spid="17"/>
                                        </p:tgtEl>
                                        <p:attrNameLst>
                                          <p:attrName>ppt_x</p:attrName>
                                        </p:attrNameLst>
                                      </p:cBhvr>
                                      <p:tavLst>
                                        <p:tav tm="0">
                                          <p:val>
                                            <p:strVal val="#ppt_x+.4"/>
                                          </p:val>
                                        </p:tav>
                                        <p:tav tm="100000">
                                          <p:val>
                                            <p:strVal val="#ppt_x"/>
                                          </p:val>
                                        </p:tav>
                                      </p:tavLst>
                                    </p:anim>
                                    <p:anim calcmode="lin" valueType="num">
                                      <p:cBhvr>
                                        <p:cTn id="12" dur="500" decel="50000" fill="hold">
                                          <p:stCondLst>
                                            <p:cond delay="0"/>
                                          </p:stCondLst>
                                        </p:cTn>
                                        <p:tgtEl>
                                          <p:spTgt spid="17"/>
                                        </p:tgtEl>
                                        <p:attrNameLst>
                                          <p:attrName>ppt_y</p:attrName>
                                        </p:attrNameLst>
                                      </p:cBhvr>
                                      <p:tavLst>
                                        <p:tav tm="0">
                                          <p:val>
                                            <p:strVal val="#ppt_y-.2"/>
                                          </p:val>
                                        </p:tav>
                                        <p:tav tm="100000">
                                          <p:val>
                                            <p:strVal val="#ppt_y+.1"/>
                                          </p:val>
                                        </p:tav>
                                      </p:tavLst>
                                    </p:anim>
                                    <p:anim calcmode="lin" valueType="num">
                                      <p:cBhvr>
                                        <p:cTn id="13" dur="500" accel="50000" fill="hold">
                                          <p:stCondLst>
                                            <p:cond delay="500"/>
                                          </p:stCondLst>
                                        </p:cTn>
                                        <p:tgtEl>
                                          <p:spTgt spid="17"/>
                                        </p:tgtEl>
                                        <p:attrNameLst>
                                          <p:attrName>ppt_y</p:attrName>
                                        </p:attrNameLst>
                                      </p:cBhvr>
                                      <p:tavLst>
                                        <p:tav tm="0">
                                          <p:val>
                                            <p:strVal val="#ppt_y+.1"/>
                                          </p:val>
                                        </p:tav>
                                        <p:tav tm="100000">
                                          <p:val>
                                            <p:strVal val="#ppt_y"/>
                                          </p:val>
                                        </p:tav>
                                      </p:tavLst>
                                    </p:anim>
                                    <p:animEffect transition="in" filter="fade">
                                      <p:cBhvr>
                                        <p:cTn id="14" dur="1000" decel="50000">
                                          <p:stCondLst>
                                            <p:cond delay="0"/>
                                          </p:stCondLst>
                                        </p:cTn>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7" name="组合 16"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GrpSpPr/>
          <p:nvPr/>
        </p:nvGrpSpPr>
        <p:grpSpPr>
          <a:xfrm>
            <a:off x="171280" y="169033"/>
            <a:ext cx="1891633" cy="1891633"/>
            <a:chOff x="831765" y="1948847"/>
            <a:chExt cx="1891633" cy="1891633"/>
          </a:xfrm>
        </p:grpSpPr>
        <p:grpSp>
          <p:nvGrpSpPr>
            <p:cNvPr id="18" name="组合 17"/>
            <p:cNvGrpSpPr/>
            <p:nvPr/>
          </p:nvGrpSpPr>
          <p:grpSpPr>
            <a:xfrm>
              <a:off x="831765" y="1948847"/>
              <a:ext cx="1891633" cy="1891633"/>
              <a:chOff x="1375509" y="1976984"/>
              <a:chExt cx="2018000" cy="2018000"/>
            </a:xfrm>
          </p:grpSpPr>
          <p:sp>
            <p:nvSpPr>
              <p:cNvPr id="21" name="椭圆 20" descr="e7d195523061f1c0deeec63e560781cfd59afb0ea006f2a87ABB68BF51EA6619813959095094C18C62A12F549504892A4AAA8C1554C6663626E05CA27F281A14E6983772AFC3FB97135759321DEA3D709AACD122C08E6ED1C77BAD4A88EF4CD28A80260D8F97957F436F83C1F553EF0169027D0DBFA7A77088E1513DBDFC101C4B4DFF310B01A5021663E46B6BC2AAB5"/>
              <p:cNvSpPr>
                <a:spLocks noChangeAspect="1"/>
              </p:cNvSpPr>
              <p:nvPr/>
            </p:nvSpPr>
            <p:spPr>
              <a:xfrm>
                <a:off x="1375509" y="1976984"/>
                <a:ext cx="2018000" cy="2018000"/>
              </a:xfrm>
              <a:prstGeom prst="ellipse">
                <a:avLst/>
              </a:prstGeom>
              <a:gradFill>
                <a:gsLst>
                  <a:gs pos="0">
                    <a:schemeClr val="bg1"/>
                  </a:gs>
                  <a:gs pos="100000">
                    <a:srgbClr val="C7C7C7"/>
                  </a:gs>
                </a:gsLst>
                <a:lin ang="13200000" scaled="0"/>
              </a:gradFill>
              <a:ln w="22225">
                <a:solidFill>
                  <a:schemeClr val="bg1"/>
                </a:solidFill>
              </a:ln>
              <a:effectLst>
                <a:outerShdw blurRad="393700" dist="1270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2" name="任意多边形 16"/>
              <p:cNvSpPr/>
              <p:nvPr/>
            </p:nvSpPr>
            <p:spPr>
              <a:xfrm rot="5400000">
                <a:off x="1220020" y="2637800"/>
                <a:ext cx="1007034" cy="694933"/>
              </a:xfrm>
              <a:custGeom>
                <a:avLst/>
                <a:gdLst>
                  <a:gd name="connsiteX0" fmla="*/ 0 w 1007034"/>
                  <a:gd name="connsiteY0" fmla="*/ 555348 h 694933"/>
                  <a:gd name="connsiteX1" fmla="*/ 322102 w 1007034"/>
                  <a:gd name="connsiteY1" fmla="*/ 0 h 694933"/>
                  <a:gd name="connsiteX2" fmla="*/ 392164 w 1007034"/>
                  <a:gd name="connsiteY2" fmla="*/ 21748 h 694933"/>
                  <a:gd name="connsiteX3" fmla="*/ 503517 w 1007034"/>
                  <a:gd name="connsiteY3" fmla="*/ 32974 h 694933"/>
                  <a:gd name="connsiteX4" fmla="*/ 614869 w 1007034"/>
                  <a:gd name="connsiteY4" fmla="*/ 21748 h 694933"/>
                  <a:gd name="connsiteX5" fmla="*/ 684932 w 1007034"/>
                  <a:gd name="connsiteY5" fmla="*/ 0 h 694933"/>
                  <a:gd name="connsiteX6" fmla="*/ 1007034 w 1007034"/>
                  <a:gd name="connsiteY6" fmla="*/ 555347 h 694933"/>
                  <a:gd name="connsiteX7" fmla="*/ 895766 w 1007034"/>
                  <a:gd name="connsiteY7" fmla="*/ 615742 h 694933"/>
                  <a:gd name="connsiteX8" fmla="*/ 503516 w 1007034"/>
                  <a:gd name="connsiteY8" fmla="*/ 694933 h 694933"/>
                  <a:gd name="connsiteX9" fmla="*/ 111266 w 1007034"/>
                  <a:gd name="connsiteY9" fmla="*/ 615742 h 694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07034" h="694933">
                    <a:moveTo>
                      <a:pt x="0" y="555348"/>
                    </a:moveTo>
                    <a:lnTo>
                      <a:pt x="322102" y="0"/>
                    </a:lnTo>
                    <a:lnTo>
                      <a:pt x="392164" y="21748"/>
                    </a:lnTo>
                    <a:cubicBezTo>
                      <a:pt x="428132" y="29108"/>
                      <a:pt x="465373" y="32974"/>
                      <a:pt x="503517" y="32974"/>
                    </a:cubicBezTo>
                    <a:cubicBezTo>
                      <a:pt x="541660" y="32974"/>
                      <a:pt x="578901" y="29108"/>
                      <a:pt x="614869" y="21748"/>
                    </a:cubicBezTo>
                    <a:lnTo>
                      <a:pt x="684932" y="0"/>
                    </a:lnTo>
                    <a:lnTo>
                      <a:pt x="1007034" y="555347"/>
                    </a:lnTo>
                    <a:lnTo>
                      <a:pt x="895766" y="615742"/>
                    </a:lnTo>
                    <a:cubicBezTo>
                      <a:pt x="775204" y="666735"/>
                      <a:pt x="642653" y="694933"/>
                      <a:pt x="503516" y="694933"/>
                    </a:cubicBezTo>
                    <a:cubicBezTo>
                      <a:pt x="364379" y="694933"/>
                      <a:pt x="231828" y="666735"/>
                      <a:pt x="111266" y="615742"/>
                    </a:cubicBezTo>
                    <a:close/>
                  </a:path>
                </a:pathLst>
              </a:custGeom>
              <a:solidFill>
                <a:srgbClr val="365B7C"/>
              </a:solidFill>
              <a:ln>
                <a:noFill/>
              </a:ln>
              <a:effectLst>
                <a:innerShdw blurRad="63500" dist="381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20" name="Freeform 48"/>
            <p:cNvSpPr>
              <a:spLocks noEditPoints="1"/>
            </p:cNvSpPr>
            <p:nvPr/>
          </p:nvSpPr>
          <p:spPr bwMode="auto">
            <a:xfrm>
              <a:off x="1822373" y="2622634"/>
              <a:ext cx="490056" cy="469081"/>
            </a:xfrm>
            <a:custGeom>
              <a:avLst/>
              <a:gdLst>
                <a:gd name="T0" fmla="*/ 419 w 628"/>
                <a:gd name="T1" fmla="*/ 232 h 600"/>
                <a:gd name="T2" fmla="*/ 411 w 628"/>
                <a:gd name="T3" fmla="*/ 249 h 600"/>
                <a:gd name="T4" fmla="*/ 408 w 628"/>
                <a:gd name="T5" fmla="*/ 261 h 600"/>
                <a:gd name="T6" fmla="*/ 409 w 628"/>
                <a:gd name="T7" fmla="*/ 283 h 600"/>
                <a:gd name="T8" fmla="*/ 417 w 628"/>
                <a:gd name="T9" fmla="*/ 304 h 600"/>
                <a:gd name="T10" fmla="*/ 424 w 628"/>
                <a:gd name="T11" fmla="*/ 315 h 600"/>
                <a:gd name="T12" fmla="*/ 441 w 628"/>
                <a:gd name="T13" fmla="*/ 330 h 600"/>
                <a:gd name="T14" fmla="*/ 453 w 628"/>
                <a:gd name="T15" fmla="*/ 335 h 600"/>
                <a:gd name="T16" fmla="*/ 478 w 628"/>
                <a:gd name="T17" fmla="*/ 200 h 600"/>
                <a:gd name="T18" fmla="*/ 449 w 628"/>
                <a:gd name="T19" fmla="*/ 206 h 600"/>
                <a:gd name="T20" fmla="*/ 433 w 628"/>
                <a:gd name="T21" fmla="*/ 216 h 600"/>
                <a:gd name="T22" fmla="*/ 425 w 628"/>
                <a:gd name="T23" fmla="*/ 224 h 600"/>
                <a:gd name="T24" fmla="*/ 384 w 628"/>
                <a:gd name="T25" fmla="*/ 70 h 600"/>
                <a:gd name="T26" fmla="*/ 314 w 628"/>
                <a:gd name="T27" fmla="*/ 140 h 600"/>
                <a:gd name="T28" fmla="*/ 379 w 628"/>
                <a:gd name="T29" fmla="*/ 283 h 600"/>
                <a:gd name="T30" fmla="*/ 379 w 628"/>
                <a:gd name="T31" fmla="*/ 254 h 600"/>
                <a:gd name="T32" fmla="*/ 359 w 628"/>
                <a:gd name="T33" fmla="*/ 154 h 600"/>
                <a:gd name="T34" fmla="*/ 250 w 628"/>
                <a:gd name="T35" fmla="*/ 270 h 600"/>
                <a:gd name="T36" fmla="*/ 314 w 628"/>
                <a:gd name="T37" fmla="*/ 396 h 600"/>
                <a:gd name="T38" fmla="*/ 282 w 628"/>
                <a:gd name="T39" fmla="*/ 400 h 600"/>
                <a:gd name="T40" fmla="*/ 267 w 628"/>
                <a:gd name="T41" fmla="*/ 382 h 600"/>
                <a:gd name="T42" fmla="*/ 257 w 628"/>
                <a:gd name="T43" fmla="*/ 374 h 600"/>
                <a:gd name="T44" fmla="*/ 214 w 628"/>
                <a:gd name="T45" fmla="*/ 356 h 600"/>
                <a:gd name="T46" fmla="*/ 195 w 628"/>
                <a:gd name="T47" fmla="*/ 354 h 600"/>
                <a:gd name="T48" fmla="*/ 0 w 628"/>
                <a:gd name="T49" fmla="*/ 600 h 600"/>
                <a:gd name="T50" fmla="*/ 83 w 628"/>
                <a:gd name="T51" fmla="*/ 454 h 600"/>
                <a:gd name="T52" fmla="*/ 216 w 628"/>
                <a:gd name="T53" fmla="*/ 454 h 600"/>
                <a:gd name="T54" fmla="*/ 301 w 628"/>
                <a:gd name="T55" fmla="*/ 600 h 600"/>
                <a:gd name="T56" fmla="*/ 282 w 628"/>
                <a:gd name="T57" fmla="*/ 400 h 600"/>
                <a:gd name="T58" fmla="*/ 433 w 628"/>
                <a:gd name="T59" fmla="*/ 354 h 600"/>
                <a:gd name="T60" fmla="*/ 413 w 628"/>
                <a:gd name="T61" fmla="*/ 356 h 600"/>
                <a:gd name="T62" fmla="*/ 361 w 628"/>
                <a:gd name="T63" fmla="*/ 382 h 600"/>
                <a:gd name="T64" fmla="*/ 353 w 628"/>
                <a:gd name="T65" fmla="*/ 391 h 600"/>
                <a:gd name="T66" fmla="*/ 389 w 628"/>
                <a:gd name="T67" fmla="*/ 600 h 600"/>
                <a:gd name="T68" fmla="*/ 410 w 628"/>
                <a:gd name="T69" fmla="*/ 600 h 600"/>
                <a:gd name="T70" fmla="*/ 564 w 628"/>
                <a:gd name="T71" fmla="*/ 454 h 600"/>
                <a:gd name="T72" fmla="*/ 628 w 628"/>
                <a:gd name="T73" fmla="*/ 460 h 600"/>
                <a:gd name="T74" fmla="*/ 151 w 628"/>
                <a:gd name="T75" fmla="*/ 340 h 600"/>
                <a:gd name="T76" fmla="*/ 186 w 628"/>
                <a:gd name="T77" fmla="*/ 330 h 600"/>
                <a:gd name="T78" fmla="*/ 196 w 628"/>
                <a:gd name="T79" fmla="*/ 323 h 600"/>
                <a:gd name="T80" fmla="*/ 216 w 628"/>
                <a:gd name="T81" fmla="*/ 295 h 600"/>
                <a:gd name="T82" fmla="*/ 219 w 628"/>
                <a:gd name="T83" fmla="*/ 281 h 600"/>
                <a:gd name="T84" fmla="*/ 219 w 628"/>
                <a:gd name="T85" fmla="*/ 258 h 600"/>
                <a:gd name="T86" fmla="*/ 214 w 628"/>
                <a:gd name="T87" fmla="*/ 241 h 600"/>
                <a:gd name="T88" fmla="*/ 208 w 628"/>
                <a:gd name="T89" fmla="*/ 231 h 600"/>
                <a:gd name="T90" fmla="*/ 195 w 628"/>
                <a:gd name="T91" fmla="*/ 217 h 600"/>
                <a:gd name="T92" fmla="*/ 186 w 628"/>
                <a:gd name="T93" fmla="*/ 210 h 600"/>
                <a:gd name="T94" fmla="*/ 151 w 628"/>
                <a:gd name="T95" fmla="*/ 200 h 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28" h="600">
                  <a:moveTo>
                    <a:pt x="425" y="224"/>
                  </a:moveTo>
                  <a:cubicBezTo>
                    <a:pt x="423" y="226"/>
                    <a:pt x="421" y="229"/>
                    <a:pt x="420" y="231"/>
                  </a:cubicBezTo>
                  <a:cubicBezTo>
                    <a:pt x="419" y="231"/>
                    <a:pt x="419" y="232"/>
                    <a:pt x="419" y="232"/>
                  </a:cubicBezTo>
                  <a:cubicBezTo>
                    <a:pt x="418" y="234"/>
                    <a:pt x="416" y="236"/>
                    <a:pt x="415" y="239"/>
                  </a:cubicBezTo>
                  <a:cubicBezTo>
                    <a:pt x="415" y="240"/>
                    <a:pt x="414" y="240"/>
                    <a:pt x="414" y="241"/>
                  </a:cubicBezTo>
                  <a:cubicBezTo>
                    <a:pt x="413" y="244"/>
                    <a:pt x="412" y="246"/>
                    <a:pt x="411" y="249"/>
                  </a:cubicBezTo>
                  <a:cubicBezTo>
                    <a:pt x="411" y="249"/>
                    <a:pt x="411" y="250"/>
                    <a:pt x="411" y="250"/>
                  </a:cubicBezTo>
                  <a:cubicBezTo>
                    <a:pt x="410" y="253"/>
                    <a:pt x="409" y="255"/>
                    <a:pt x="409" y="258"/>
                  </a:cubicBezTo>
                  <a:cubicBezTo>
                    <a:pt x="409" y="259"/>
                    <a:pt x="409" y="260"/>
                    <a:pt x="408" y="261"/>
                  </a:cubicBezTo>
                  <a:cubicBezTo>
                    <a:pt x="408" y="264"/>
                    <a:pt x="408" y="267"/>
                    <a:pt x="408" y="270"/>
                  </a:cubicBezTo>
                  <a:cubicBezTo>
                    <a:pt x="408" y="274"/>
                    <a:pt x="408" y="278"/>
                    <a:pt x="409" y="281"/>
                  </a:cubicBezTo>
                  <a:cubicBezTo>
                    <a:pt x="409" y="282"/>
                    <a:pt x="409" y="283"/>
                    <a:pt x="409" y="283"/>
                  </a:cubicBezTo>
                  <a:cubicBezTo>
                    <a:pt x="410" y="287"/>
                    <a:pt x="411" y="290"/>
                    <a:pt x="412" y="293"/>
                  </a:cubicBezTo>
                  <a:cubicBezTo>
                    <a:pt x="412" y="294"/>
                    <a:pt x="412" y="294"/>
                    <a:pt x="412" y="295"/>
                  </a:cubicBezTo>
                  <a:cubicBezTo>
                    <a:pt x="414" y="298"/>
                    <a:pt x="415" y="301"/>
                    <a:pt x="417" y="304"/>
                  </a:cubicBezTo>
                  <a:cubicBezTo>
                    <a:pt x="417" y="305"/>
                    <a:pt x="417" y="305"/>
                    <a:pt x="418" y="306"/>
                  </a:cubicBezTo>
                  <a:cubicBezTo>
                    <a:pt x="420" y="309"/>
                    <a:pt x="422" y="312"/>
                    <a:pt x="424" y="315"/>
                  </a:cubicBezTo>
                  <a:cubicBezTo>
                    <a:pt x="424" y="315"/>
                    <a:pt x="424" y="315"/>
                    <a:pt x="424" y="315"/>
                  </a:cubicBezTo>
                  <a:cubicBezTo>
                    <a:pt x="427" y="318"/>
                    <a:pt x="429" y="320"/>
                    <a:pt x="432" y="323"/>
                  </a:cubicBezTo>
                  <a:cubicBezTo>
                    <a:pt x="432" y="323"/>
                    <a:pt x="432" y="323"/>
                    <a:pt x="432" y="323"/>
                  </a:cubicBezTo>
                  <a:cubicBezTo>
                    <a:pt x="435" y="326"/>
                    <a:pt x="438" y="328"/>
                    <a:pt x="441" y="330"/>
                  </a:cubicBezTo>
                  <a:cubicBezTo>
                    <a:pt x="442" y="330"/>
                    <a:pt x="442" y="330"/>
                    <a:pt x="442" y="330"/>
                  </a:cubicBezTo>
                  <a:cubicBezTo>
                    <a:pt x="446" y="332"/>
                    <a:pt x="449" y="334"/>
                    <a:pt x="452" y="335"/>
                  </a:cubicBezTo>
                  <a:cubicBezTo>
                    <a:pt x="453" y="335"/>
                    <a:pt x="453" y="335"/>
                    <a:pt x="453" y="335"/>
                  </a:cubicBezTo>
                  <a:cubicBezTo>
                    <a:pt x="461" y="338"/>
                    <a:pt x="469" y="340"/>
                    <a:pt x="478" y="340"/>
                  </a:cubicBezTo>
                  <a:cubicBezTo>
                    <a:pt x="516" y="340"/>
                    <a:pt x="547" y="309"/>
                    <a:pt x="547" y="270"/>
                  </a:cubicBezTo>
                  <a:cubicBezTo>
                    <a:pt x="547" y="231"/>
                    <a:pt x="516" y="200"/>
                    <a:pt x="478" y="200"/>
                  </a:cubicBezTo>
                  <a:cubicBezTo>
                    <a:pt x="468" y="200"/>
                    <a:pt x="458" y="202"/>
                    <a:pt x="450" y="206"/>
                  </a:cubicBezTo>
                  <a:cubicBezTo>
                    <a:pt x="450" y="206"/>
                    <a:pt x="450" y="206"/>
                    <a:pt x="450" y="206"/>
                  </a:cubicBezTo>
                  <a:cubicBezTo>
                    <a:pt x="449" y="206"/>
                    <a:pt x="449" y="206"/>
                    <a:pt x="449" y="206"/>
                  </a:cubicBezTo>
                  <a:cubicBezTo>
                    <a:pt x="446" y="208"/>
                    <a:pt x="444" y="209"/>
                    <a:pt x="442" y="210"/>
                  </a:cubicBezTo>
                  <a:cubicBezTo>
                    <a:pt x="441" y="210"/>
                    <a:pt x="441" y="211"/>
                    <a:pt x="440" y="211"/>
                  </a:cubicBezTo>
                  <a:cubicBezTo>
                    <a:pt x="438" y="213"/>
                    <a:pt x="435" y="215"/>
                    <a:pt x="433" y="216"/>
                  </a:cubicBezTo>
                  <a:cubicBezTo>
                    <a:pt x="433" y="217"/>
                    <a:pt x="432" y="217"/>
                    <a:pt x="432" y="217"/>
                  </a:cubicBezTo>
                  <a:cubicBezTo>
                    <a:pt x="430" y="219"/>
                    <a:pt x="428" y="221"/>
                    <a:pt x="426" y="223"/>
                  </a:cubicBezTo>
                  <a:cubicBezTo>
                    <a:pt x="426" y="223"/>
                    <a:pt x="425" y="224"/>
                    <a:pt x="425" y="224"/>
                  </a:cubicBezTo>
                  <a:close/>
                  <a:moveTo>
                    <a:pt x="314" y="140"/>
                  </a:moveTo>
                  <a:lnTo>
                    <a:pt x="314" y="140"/>
                  </a:lnTo>
                  <a:cubicBezTo>
                    <a:pt x="353" y="140"/>
                    <a:pt x="384" y="108"/>
                    <a:pt x="384" y="70"/>
                  </a:cubicBezTo>
                  <a:cubicBezTo>
                    <a:pt x="384" y="31"/>
                    <a:pt x="353" y="0"/>
                    <a:pt x="314" y="0"/>
                  </a:cubicBezTo>
                  <a:cubicBezTo>
                    <a:pt x="275" y="0"/>
                    <a:pt x="244" y="31"/>
                    <a:pt x="244" y="70"/>
                  </a:cubicBezTo>
                  <a:cubicBezTo>
                    <a:pt x="244" y="108"/>
                    <a:pt x="275" y="140"/>
                    <a:pt x="314" y="140"/>
                  </a:cubicBezTo>
                  <a:close/>
                  <a:moveTo>
                    <a:pt x="379" y="336"/>
                  </a:moveTo>
                  <a:lnTo>
                    <a:pt x="379" y="336"/>
                  </a:lnTo>
                  <a:lnTo>
                    <a:pt x="379" y="283"/>
                  </a:lnTo>
                  <a:cubicBezTo>
                    <a:pt x="379" y="279"/>
                    <a:pt x="378" y="274"/>
                    <a:pt x="378" y="270"/>
                  </a:cubicBezTo>
                  <a:cubicBezTo>
                    <a:pt x="378" y="266"/>
                    <a:pt x="379" y="262"/>
                    <a:pt x="379" y="257"/>
                  </a:cubicBezTo>
                  <a:lnTo>
                    <a:pt x="379" y="254"/>
                  </a:lnTo>
                  <a:lnTo>
                    <a:pt x="380" y="254"/>
                  </a:lnTo>
                  <a:cubicBezTo>
                    <a:pt x="385" y="223"/>
                    <a:pt x="404" y="197"/>
                    <a:pt x="431" y="183"/>
                  </a:cubicBezTo>
                  <a:cubicBezTo>
                    <a:pt x="412" y="165"/>
                    <a:pt x="387" y="154"/>
                    <a:pt x="359" y="154"/>
                  </a:cubicBezTo>
                  <a:lnTo>
                    <a:pt x="269" y="154"/>
                  </a:lnTo>
                  <a:cubicBezTo>
                    <a:pt x="241" y="154"/>
                    <a:pt x="216" y="165"/>
                    <a:pt x="197" y="183"/>
                  </a:cubicBezTo>
                  <a:cubicBezTo>
                    <a:pt x="228" y="199"/>
                    <a:pt x="250" y="232"/>
                    <a:pt x="250" y="270"/>
                  </a:cubicBezTo>
                  <a:cubicBezTo>
                    <a:pt x="250" y="278"/>
                    <a:pt x="249" y="285"/>
                    <a:pt x="247" y="293"/>
                  </a:cubicBezTo>
                  <a:lnTo>
                    <a:pt x="247" y="335"/>
                  </a:lnTo>
                  <a:cubicBezTo>
                    <a:pt x="276" y="347"/>
                    <a:pt x="299" y="369"/>
                    <a:pt x="314" y="396"/>
                  </a:cubicBezTo>
                  <a:cubicBezTo>
                    <a:pt x="328" y="369"/>
                    <a:pt x="352" y="348"/>
                    <a:pt x="379" y="336"/>
                  </a:cubicBezTo>
                  <a:close/>
                  <a:moveTo>
                    <a:pt x="282" y="400"/>
                  </a:moveTo>
                  <a:lnTo>
                    <a:pt x="282" y="400"/>
                  </a:lnTo>
                  <a:cubicBezTo>
                    <a:pt x="280" y="397"/>
                    <a:pt x="278" y="394"/>
                    <a:pt x="275" y="391"/>
                  </a:cubicBezTo>
                  <a:cubicBezTo>
                    <a:pt x="275" y="390"/>
                    <a:pt x="274" y="390"/>
                    <a:pt x="274" y="390"/>
                  </a:cubicBezTo>
                  <a:cubicBezTo>
                    <a:pt x="272" y="387"/>
                    <a:pt x="270" y="385"/>
                    <a:pt x="267" y="382"/>
                  </a:cubicBezTo>
                  <a:cubicBezTo>
                    <a:pt x="267" y="382"/>
                    <a:pt x="266" y="382"/>
                    <a:pt x="266" y="381"/>
                  </a:cubicBezTo>
                  <a:cubicBezTo>
                    <a:pt x="263" y="379"/>
                    <a:pt x="261" y="377"/>
                    <a:pt x="258" y="375"/>
                  </a:cubicBezTo>
                  <a:cubicBezTo>
                    <a:pt x="257" y="374"/>
                    <a:pt x="257" y="374"/>
                    <a:pt x="257" y="374"/>
                  </a:cubicBezTo>
                  <a:cubicBezTo>
                    <a:pt x="247" y="367"/>
                    <a:pt x="237" y="362"/>
                    <a:pt x="225" y="359"/>
                  </a:cubicBezTo>
                  <a:cubicBezTo>
                    <a:pt x="223" y="358"/>
                    <a:pt x="220" y="357"/>
                    <a:pt x="218" y="357"/>
                  </a:cubicBezTo>
                  <a:cubicBezTo>
                    <a:pt x="217" y="356"/>
                    <a:pt x="215" y="356"/>
                    <a:pt x="214" y="356"/>
                  </a:cubicBezTo>
                  <a:cubicBezTo>
                    <a:pt x="212" y="356"/>
                    <a:pt x="210" y="355"/>
                    <a:pt x="208" y="355"/>
                  </a:cubicBezTo>
                  <a:cubicBezTo>
                    <a:pt x="207" y="355"/>
                    <a:pt x="206" y="355"/>
                    <a:pt x="205" y="355"/>
                  </a:cubicBezTo>
                  <a:cubicBezTo>
                    <a:pt x="202" y="354"/>
                    <a:pt x="199" y="354"/>
                    <a:pt x="195" y="354"/>
                  </a:cubicBezTo>
                  <a:lnTo>
                    <a:pt x="105" y="354"/>
                  </a:lnTo>
                  <a:cubicBezTo>
                    <a:pt x="47" y="354"/>
                    <a:pt x="0" y="401"/>
                    <a:pt x="0" y="460"/>
                  </a:cubicBezTo>
                  <a:lnTo>
                    <a:pt x="0" y="600"/>
                  </a:lnTo>
                  <a:lnTo>
                    <a:pt x="62" y="600"/>
                  </a:lnTo>
                  <a:lnTo>
                    <a:pt x="62" y="454"/>
                  </a:lnTo>
                  <a:lnTo>
                    <a:pt x="83" y="454"/>
                  </a:lnTo>
                  <a:lnTo>
                    <a:pt x="83" y="600"/>
                  </a:lnTo>
                  <a:lnTo>
                    <a:pt x="216" y="600"/>
                  </a:lnTo>
                  <a:lnTo>
                    <a:pt x="216" y="454"/>
                  </a:lnTo>
                  <a:lnTo>
                    <a:pt x="237" y="454"/>
                  </a:lnTo>
                  <a:lnTo>
                    <a:pt x="237" y="600"/>
                  </a:lnTo>
                  <a:lnTo>
                    <a:pt x="301" y="600"/>
                  </a:lnTo>
                  <a:lnTo>
                    <a:pt x="301" y="460"/>
                  </a:lnTo>
                  <a:cubicBezTo>
                    <a:pt x="301" y="437"/>
                    <a:pt x="294" y="417"/>
                    <a:pt x="282" y="400"/>
                  </a:cubicBezTo>
                  <a:cubicBezTo>
                    <a:pt x="282" y="400"/>
                    <a:pt x="282" y="400"/>
                    <a:pt x="282" y="400"/>
                  </a:cubicBezTo>
                  <a:close/>
                  <a:moveTo>
                    <a:pt x="523" y="354"/>
                  </a:moveTo>
                  <a:lnTo>
                    <a:pt x="523" y="354"/>
                  </a:lnTo>
                  <a:lnTo>
                    <a:pt x="433" y="354"/>
                  </a:lnTo>
                  <a:cubicBezTo>
                    <a:pt x="429" y="354"/>
                    <a:pt x="426" y="354"/>
                    <a:pt x="423" y="355"/>
                  </a:cubicBezTo>
                  <a:cubicBezTo>
                    <a:pt x="422" y="355"/>
                    <a:pt x="421" y="355"/>
                    <a:pt x="420" y="355"/>
                  </a:cubicBezTo>
                  <a:cubicBezTo>
                    <a:pt x="418" y="355"/>
                    <a:pt x="415" y="356"/>
                    <a:pt x="413" y="356"/>
                  </a:cubicBezTo>
                  <a:cubicBezTo>
                    <a:pt x="412" y="356"/>
                    <a:pt x="411" y="356"/>
                    <a:pt x="410" y="357"/>
                  </a:cubicBezTo>
                  <a:cubicBezTo>
                    <a:pt x="408" y="357"/>
                    <a:pt x="405" y="358"/>
                    <a:pt x="403" y="358"/>
                  </a:cubicBezTo>
                  <a:cubicBezTo>
                    <a:pt x="387" y="363"/>
                    <a:pt x="373" y="371"/>
                    <a:pt x="361" y="382"/>
                  </a:cubicBezTo>
                  <a:cubicBezTo>
                    <a:pt x="361" y="382"/>
                    <a:pt x="361" y="382"/>
                    <a:pt x="361" y="383"/>
                  </a:cubicBezTo>
                  <a:cubicBezTo>
                    <a:pt x="358" y="385"/>
                    <a:pt x="356" y="388"/>
                    <a:pt x="353" y="390"/>
                  </a:cubicBezTo>
                  <a:cubicBezTo>
                    <a:pt x="353" y="390"/>
                    <a:pt x="353" y="391"/>
                    <a:pt x="353" y="391"/>
                  </a:cubicBezTo>
                  <a:cubicBezTo>
                    <a:pt x="337" y="409"/>
                    <a:pt x="327" y="433"/>
                    <a:pt x="327" y="460"/>
                  </a:cubicBezTo>
                  <a:lnTo>
                    <a:pt x="327" y="600"/>
                  </a:lnTo>
                  <a:lnTo>
                    <a:pt x="389" y="600"/>
                  </a:lnTo>
                  <a:lnTo>
                    <a:pt x="389" y="454"/>
                  </a:lnTo>
                  <a:lnTo>
                    <a:pt x="410" y="454"/>
                  </a:lnTo>
                  <a:lnTo>
                    <a:pt x="410" y="600"/>
                  </a:lnTo>
                  <a:lnTo>
                    <a:pt x="543" y="600"/>
                  </a:lnTo>
                  <a:lnTo>
                    <a:pt x="543" y="454"/>
                  </a:lnTo>
                  <a:lnTo>
                    <a:pt x="564" y="454"/>
                  </a:lnTo>
                  <a:lnTo>
                    <a:pt x="564" y="600"/>
                  </a:lnTo>
                  <a:lnTo>
                    <a:pt x="628" y="600"/>
                  </a:lnTo>
                  <a:lnTo>
                    <a:pt x="628" y="460"/>
                  </a:lnTo>
                  <a:cubicBezTo>
                    <a:pt x="628" y="401"/>
                    <a:pt x="581" y="354"/>
                    <a:pt x="523" y="354"/>
                  </a:cubicBezTo>
                  <a:close/>
                  <a:moveTo>
                    <a:pt x="151" y="340"/>
                  </a:moveTo>
                  <a:lnTo>
                    <a:pt x="151" y="340"/>
                  </a:lnTo>
                  <a:cubicBezTo>
                    <a:pt x="159" y="340"/>
                    <a:pt x="167" y="338"/>
                    <a:pt x="175" y="335"/>
                  </a:cubicBezTo>
                  <a:cubicBezTo>
                    <a:pt x="175" y="335"/>
                    <a:pt x="175" y="335"/>
                    <a:pt x="176" y="335"/>
                  </a:cubicBezTo>
                  <a:cubicBezTo>
                    <a:pt x="179" y="334"/>
                    <a:pt x="183" y="332"/>
                    <a:pt x="186" y="330"/>
                  </a:cubicBezTo>
                  <a:cubicBezTo>
                    <a:pt x="186" y="330"/>
                    <a:pt x="186" y="330"/>
                    <a:pt x="186" y="330"/>
                  </a:cubicBezTo>
                  <a:cubicBezTo>
                    <a:pt x="190" y="328"/>
                    <a:pt x="193" y="326"/>
                    <a:pt x="196" y="323"/>
                  </a:cubicBezTo>
                  <a:cubicBezTo>
                    <a:pt x="196" y="323"/>
                    <a:pt x="196" y="323"/>
                    <a:pt x="196" y="323"/>
                  </a:cubicBezTo>
                  <a:cubicBezTo>
                    <a:pt x="202" y="318"/>
                    <a:pt x="206" y="312"/>
                    <a:pt x="210" y="306"/>
                  </a:cubicBezTo>
                  <a:cubicBezTo>
                    <a:pt x="211" y="305"/>
                    <a:pt x="211" y="305"/>
                    <a:pt x="211" y="304"/>
                  </a:cubicBezTo>
                  <a:cubicBezTo>
                    <a:pt x="213" y="301"/>
                    <a:pt x="214" y="298"/>
                    <a:pt x="216" y="295"/>
                  </a:cubicBezTo>
                  <a:cubicBezTo>
                    <a:pt x="216" y="294"/>
                    <a:pt x="216" y="294"/>
                    <a:pt x="216" y="293"/>
                  </a:cubicBezTo>
                  <a:cubicBezTo>
                    <a:pt x="217" y="290"/>
                    <a:pt x="218" y="287"/>
                    <a:pt x="219" y="283"/>
                  </a:cubicBezTo>
                  <a:cubicBezTo>
                    <a:pt x="219" y="282"/>
                    <a:pt x="219" y="282"/>
                    <a:pt x="219" y="281"/>
                  </a:cubicBezTo>
                  <a:cubicBezTo>
                    <a:pt x="220" y="278"/>
                    <a:pt x="220" y="274"/>
                    <a:pt x="220" y="270"/>
                  </a:cubicBezTo>
                  <a:cubicBezTo>
                    <a:pt x="220" y="267"/>
                    <a:pt x="220" y="264"/>
                    <a:pt x="220" y="261"/>
                  </a:cubicBezTo>
                  <a:cubicBezTo>
                    <a:pt x="219" y="260"/>
                    <a:pt x="219" y="259"/>
                    <a:pt x="219" y="258"/>
                  </a:cubicBezTo>
                  <a:cubicBezTo>
                    <a:pt x="219" y="255"/>
                    <a:pt x="218" y="252"/>
                    <a:pt x="217" y="250"/>
                  </a:cubicBezTo>
                  <a:cubicBezTo>
                    <a:pt x="217" y="249"/>
                    <a:pt x="217" y="249"/>
                    <a:pt x="217" y="249"/>
                  </a:cubicBezTo>
                  <a:cubicBezTo>
                    <a:pt x="216" y="246"/>
                    <a:pt x="215" y="244"/>
                    <a:pt x="214" y="241"/>
                  </a:cubicBezTo>
                  <a:cubicBezTo>
                    <a:pt x="214" y="240"/>
                    <a:pt x="213" y="240"/>
                    <a:pt x="213" y="239"/>
                  </a:cubicBezTo>
                  <a:cubicBezTo>
                    <a:pt x="212" y="236"/>
                    <a:pt x="210" y="234"/>
                    <a:pt x="209" y="231"/>
                  </a:cubicBezTo>
                  <a:lnTo>
                    <a:pt x="208" y="231"/>
                  </a:lnTo>
                  <a:cubicBezTo>
                    <a:pt x="207" y="229"/>
                    <a:pt x="205" y="226"/>
                    <a:pt x="203" y="224"/>
                  </a:cubicBezTo>
                  <a:cubicBezTo>
                    <a:pt x="203" y="224"/>
                    <a:pt x="202" y="223"/>
                    <a:pt x="202" y="223"/>
                  </a:cubicBezTo>
                  <a:cubicBezTo>
                    <a:pt x="200" y="221"/>
                    <a:pt x="198" y="219"/>
                    <a:pt x="195" y="217"/>
                  </a:cubicBezTo>
                  <a:cubicBezTo>
                    <a:pt x="195" y="217"/>
                    <a:pt x="195" y="217"/>
                    <a:pt x="195" y="216"/>
                  </a:cubicBezTo>
                  <a:cubicBezTo>
                    <a:pt x="193" y="215"/>
                    <a:pt x="190" y="213"/>
                    <a:pt x="188" y="211"/>
                  </a:cubicBezTo>
                  <a:cubicBezTo>
                    <a:pt x="187" y="211"/>
                    <a:pt x="187" y="210"/>
                    <a:pt x="186" y="210"/>
                  </a:cubicBezTo>
                  <a:cubicBezTo>
                    <a:pt x="184" y="209"/>
                    <a:pt x="181" y="207"/>
                    <a:pt x="179" y="206"/>
                  </a:cubicBezTo>
                  <a:cubicBezTo>
                    <a:pt x="179" y="206"/>
                    <a:pt x="178" y="206"/>
                    <a:pt x="178" y="206"/>
                  </a:cubicBezTo>
                  <a:cubicBezTo>
                    <a:pt x="170" y="202"/>
                    <a:pt x="160" y="200"/>
                    <a:pt x="151" y="200"/>
                  </a:cubicBezTo>
                  <a:cubicBezTo>
                    <a:pt x="112" y="200"/>
                    <a:pt x="81" y="231"/>
                    <a:pt x="81" y="270"/>
                  </a:cubicBezTo>
                  <a:cubicBezTo>
                    <a:pt x="81" y="309"/>
                    <a:pt x="112" y="340"/>
                    <a:pt x="151" y="340"/>
                  </a:cubicBezTo>
                  <a:close/>
                </a:path>
              </a:pathLst>
            </a:custGeom>
            <a:solidFill>
              <a:srgbClr val="365B7C"/>
            </a:solidFill>
            <a:ln>
              <a:noFill/>
            </a:ln>
          </p:spPr>
          <p:txBody>
            <a:bodyPr vert="horz" wrap="square" lIns="91440" tIns="45720" rIns="91440" bIns="45720" numCol="1" anchor="t" anchorCtr="0" compatLnSpc="1"/>
            <a:lstStyle/>
            <a:p>
              <a:endParaRPr lang="zh-CN" altLang="en-US">
                <a:solidFill>
                  <a:schemeClr val="accent2"/>
                </a:solidFill>
              </a:endParaRPr>
            </a:p>
          </p:txBody>
        </p:sp>
      </p:grpSp>
      <p:sp>
        <p:nvSpPr>
          <p:cNvPr id="23" name="矩形 22"/>
          <p:cNvSpPr/>
          <p:nvPr/>
        </p:nvSpPr>
        <p:spPr>
          <a:xfrm>
            <a:off x="2237740" y="878840"/>
            <a:ext cx="6424295" cy="47053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800" b="1" dirty="0">
                <a:latin typeface="楷体" panose="02010609060101010101" pitchFamily="49" charset="-122"/>
                <a:ea typeface="楷体" panose="02010609060101010101" pitchFamily="49" charset="-122"/>
                <a:cs typeface="+mn-ea"/>
                <a:sym typeface="+mn-lt"/>
              </a:rPr>
              <a:t>案例：海航招聘的</a:t>
            </a:r>
            <a:r>
              <a:rPr lang="en-US" altLang="zh-CN" sz="2800" b="1" dirty="0">
                <a:latin typeface="楷体" panose="02010609060101010101" pitchFamily="49" charset="-122"/>
                <a:ea typeface="楷体" panose="02010609060101010101" pitchFamily="49" charset="-122"/>
                <a:cs typeface="+mn-ea"/>
                <a:sym typeface="+mn-lt"/>
              </a:rPr>
              <a:t>VR</a:t>
            </a:r>
            <a:r>
              <a:rPr lang="zh-CN" altLang="en-US" sz="2800" b="1" dirty="0">
                <a:latin typeface="楷体" panose="02010609060101010101" pitchFamily="49" charset="-122"/>
                <a:ea typeface="楷体" panose="02010609060101010101" pitchFamily="49" charset="-122"/>
                <a:cs typeface="+mn-ea"/>
                <a:sym typeface="+mn-lt"/>
              </a:rPr>
              <a:t>（虚拟现实）测试</a:t>
            </a:r>
          </a:p>
        </p:txBody>
      </p:sp>
      <p:sp>
        <p:nvSpPr>
          <p:cNvPr id="3" name="文本框 2"/>
          <p:cNvSpPr txBox="1"/>
          <p:nvPr/>
        </p:nvSpPr>
        <p:spPr>
          <a:xfrm>
            <a:off x="1651944" y="1796292"/>
            <a:ext cx="9705975" cy="4892675"/>
          </a:xfrm>
          <a:prstGeom prst="rect">
            <a:avLst/>
          </a:prstGeom>
          <a:noFill/>
        </p:spPr>
        <p:txBody>
          <a:bodyPr wrap="square" rtlCol="0">
            <a:spAutoFit/>
          </a:bodyPr>
          <a:lstStyle/>
          <a:p>
            <a:pPr eaLnBrk="1" hangingPunct="1">
              <a:lnSpc>
                <a:spcPct val="150000"/>
              </a:lnSpc>
            </a:pPr>
            <a:r>
              <a:rPr lang="en-US" altLang="zh-CN" sz="2400" dirty="0">
                <a:latin typeface="楷体" panose="02010609060101010101" pitchFamily="49" charset="-122"/>
                <a:ea typeface="楷体" panose="02010609060101010101" pitchFamily="49" charset="-122"/>
                <a:cs typeface="楷体" panose="02010609060101010101" pitchFamily="49" charset="-122"/>
                <a:sym typeface="+mn-ea"/>
              </a:rPr>
              <a:t>  2010</a:t>
            </a:r>
            <a:r>
              <a:rPr lang="zh-CN" altLang="en-US" sz="2400" dirty="0">
                <a:latin typeface="楷体" panose="02010609060101010101" pitchFamily="49" charset="-122"/>
                <a:ea typeface="楷体" panose="02010609060101010101" pitchFamily="49" charset="-122"/>
                <a:cs typeface="楷体" panose="02010609060101010101" pitchFamily="49" charset="-122"/>
                <a:sym typeface="+mn-ea"/>
              </a:rPr>
              <a:t>年以来</a:t>
            </a:r>
            <a:r>
              <a:rPr lang="en-US" altLang="zh-CN" sz="2400" dirty="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400" dirty="0">
                <a:latin typeface="楷体" panose="02010609060101010101" pitchFamily="49" charset="-122"/>
                <a:ea typeface="楷体" panose="02010609060101010101" pitchFamily="49" charset="-122"/>
                <a:cs typeface="楷体" panose="02010609060101010101" pitchFamily="49" charset="-122"/>
                <a:sym typeface="+mn-ea"/>
              </a:rPr>
              <a:t>海航的国际化步伐不断加快</a:t>
            </a:r>
            <a:r>
              <a:rPr lang="en-US" altLang="zh-CN" sz="2400" dirty="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400" dirty="0">
                <a:latin typeface="楷体" panose="02010609060101010101" pitchFamily="49" charset="-122"/>
                <a:ea typeface="楷体" panose="02010609060101010101" pitchFamily="49" charset="-122"/>
                <a:cs typeface="楷体" panose="02010609060101010101" pitchFamily="49" charset="-122"/>
                <a:sym typeface="+mn-ea"/>
              </a:rPr>
              <a:t>全球化布局使得其对人才战略设定了新目标。为此</a:t>
            </a:r>
            <a:r>
              <a:rPr lang="en-US" altLang="zh-CN" sz="2400" dirty="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400" dirty="0">
                <a:latin typeface="楷体" panose="02010609060101010101" pitchFamily="49" charset="-122"/>
                <a:ea typeface="楷体" panose="02010609060101010101" pitchFamily="49" charset="-122"/>
                <a:cs typeface="楷体" panose="02010609060101010101" pitchFamily="49" charset="-122"/>
                <a:sym typeface="+mn-ea"/>
              </a:rPr>
              <a:t>海航引入了</a:t>
            </a:r>
            <a:r>
              <a:rPr lang="en-US" altLang="zh-CN" sz="2400" dirty="0">
                <a:latin typeface="楷体" panose="02010609060101010101" pitchFamily="49" charset="-122"/>
                <a:ea typeface="楷体" panose="02010609060101010101" pitchFamily="49" charset="-122"/>
                <a:cs typeface="楷体" panose="02010609060101010101" pitchFamily="49" charset="-122"/>
                <a:sym typeface="+mn-ea"/>
              </a:rPr>
              <a:t>VR</a:t>
            </a:r>
            <a:r>
              <a:rPr lang="zh-CN" altLang="en-US" sz="2400" dirty="0">
                <a:latin typeface="楷体" panose="02010609060101010101" pitchFamily="49" charset="-122"/>
                <a:ea typeface="楷体" panose="02010609060101010101" pitchFamily="49" charset="-122"/>
                <a:cs typeface="楷体" panose="02010609060101010101" pitchFamily="49" charset="-122"/>
                <a:sym typeface="+mn-ea"/>
              </a:rPr>
              <a:t>技术</a:t>
            </a:r>
            <a:r>
              <a:rPr lang="en-US" altLang="zh-CN" sz="2400" dirty="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400" dirty="0">
                <a:latin typeface="楷体" panose="02010609060101010101" pitchFamily="49" charset="-122"/>
                <a:ea typeface="楷体" panose="02010609060101010101" pitchFamily="49" charset="-122"/>
                <a:cs typeface="楷体" panose="02010609060101010101" pitchFamily="49" charset="-122"/>
                <a:sym typeface="+mn-ea"/>
              </a:rPr>
              <a:t>近距离展示工作环境和企业文化</a:t>
            </a:r>
            <a:r>
              <a:rPr lang="en-US" altLang="zh-CN" sz="2400" dirty="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400" dirty="0">
                <a:latin typeface="楷体" panose="02010609060101010101" pitchFamily="49" charset="-122"/>
                <a:ea typeface="楷体" panose="02010609060101010101" pitchFamily="49" charset="-122"/>
                <a:cs typeface="楷体" panose="02010609060101010101" pitchFamily="49" charset="-122"/>
                <a:sym typeface="+mn-ea"/>
              </a:rPr>
              <a:t>增强雇主品牌吸引力。</a:t>
            </a:r>
            <a:r>
              <a:rPr lang="en-US" altLang="zh-CN" sz="2400" dirty="0">
                <a:latin typeface="楷体" panose="02010609060101010101" pitchFamily="49" charset="-122"/>
                <a:ea typeface="楷体" panose="02010609060101010101" pitchFamily="49" charset="-122"/>
                <a:cs typeface="楷体" panose="02010609060101010101" pitchFamily="49" charset="-122"/>
                <a:sym typeface="+mn-ea"/>
              </a:rPr>
              <a:t>VR</a:t>
            </a:r>
            <a:r>
              <a:rPr lang="zh-CN" altLang="en-US" sz="2400" dirty="0">
                <a:latin typeface="楷体" panose="02010609060101010101" pitchFamily="49" charset="-122"/>
                <a:ea typeface="楷体" panose="02010609060101010101" pitchFamily="49" charset="-122"/>
                <a:cs typeface="楷体" panose="02010609060101010101" pitchFamily="49" charset="-122"/>
                <a:sym typeface="+mn-ea"/>
              </a:rPr>
              <a:t>将候选人带入一个模拟的三维环境中</a:t>
            </a:r>
            <a:r>
              <a:rPr lang="en-US" altLang="zh-CN" sz="2400" dirty="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400" dirty="0">
                <a:latin typeface="楷体" panose="02010609060101010101" pitchFamily="49" charset="-122"/>
                <a:ea typeface="楷体" panose="02010609060101010101" pitchFamily="49" charset="-122"/>
                <a:cs typeface="楷体" panose="02010609060101010101" pitchFamily="49" charset="-122"/>
                <a:sym typeface="+mn-ea"/>
              </a:rPr>
              <a:t>以便其参观办公室、展现技能或开展面试</a:t>
            </a:r>
            <a:r>
              <a:rPr lang="en-US" altLang="zh-CN" sz="2400" dirty="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400" dirty="0">
                <a:latin typeface="楷体" panose="02010609060101010101" pitchFamily="49" charset="-122"/>
                <a:ea typeface="楷体" panose="02010609060101010101" pitchFamily="49" charset="-122"/>
                <a:cs typeface="楷体" panose="02010609060101010101" pitchFamily="49" charset="-122"/>
                <a:sym typeface="+mn-ea"/>
              </a:rPr>
              <a:t>有助于双方更实际地评估互相之间是否契合。</a:t>
            </a:r>
          </a:p>
          <a:p>
            <a:pPr eaLnBrk="1" hangingPunct="1">
              <a:lnSpc>
                <a:spcPct val="150000"/>
              </a:lnSpc>
            </a:pPr>
            <a:r>
              <a:rPr lang="zh-CN" altLang="en-US" sz="2400" dirty="0">
                <a:latin typeface="楷体" panose="02010609060101010101" pitchFamily="49" charset="-122"/>
                <a:ea typeface="楷体" panose="02010609060101010101" pitchFamily="49" charset="-122"/>
                <a:cs typeface="楷体" panose="02010609060101010101" pitchFamily="49" charset="-122"/>
                <a:sym typeface="+mn-ea"/>
              </a:rPr>
              <a:t>  海航充分利用了 </a:t>
            </a:r>
            <a:r>
              <a:rPr lang="en-US" altLang="zh-CN" sz="2400" dirty="0">
                <a:latin typeface="楷体" panose="02010609060101010101" pitchFamily="49" charset="-122"/>
                <a:ea typeface="楷体" panose="02010609060101010101" pitchFamily="49" charset="-122"/>
                <a:cs typeface="楷体" panose="02010609060101010101" pitchFamily="49" charset="-122"/>
                <a:sym typeface="+mn-ea"/>
              </a:rPr>
              <a:t>VR </a:t>
            </a:r>
            <a:r>
              <a:rPr lang="zh-CN" altLang="en-US" sz="2400" dirty="0">
                <a:latin typeface="楷体" panose="02010609060101010101" pitchFamily="49" charset="-122"/>
                <a:ea typeface="楷体" panose="02010609060101010101" pitchFamily="49" charset="-122"/>
                <a:cs typeface="楷体" panose="02010609060101010101" pitchFamily="49" charset="-122"/>
                <a:sym typeface="+mn-ea"/>
              </a:rPr>
              <a:t>技术</a:t>
            </a:r>
            <a:r>
              <a:rPr lang="en-US" altLang="zh-CN" sz="2400" dirty="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400" dirty="0">
                <a:latin typeface="楷体" panose="02010609060101010101" pitchFamily="49" charset="-122"/>
                <a:ea typeface="楷体" panose="02010609060101010101" pitchFamily="49" charset="-122"/>
                <a:cs typeface="楷体" panose="02010609060101010101" pitchFamily="49" charset="-122"/>
                <a:sym typeface="+mn-ea"/>
              </a:rPr>
              <a:t>通过音乐和 </a:t>
            </a:r>
            <a:r>
              <a:rPr lang="en-US" altLang="zh-CN" sz="2400" dirty="0">
                <a:latin typeface="楷体" panose="02010609060101010101" pitchFamily="49" charset="-122"/>
                <a:ea typeface="楷体" panose="02010609060101010101" pitchFamily="49" charset="-122"/>
                <a:cs typeface="楷体" panose="02010609060101010101" pitchFamily="49" charset="-122"/>
                <a:sym typeface="+mn-ea"/>
              </a:rPr>
              <a:t>360</a:t>
            </a:r>
            <a:r>
              <a:rPr lang="zh-CN" altLang="en-US" sz="2400" dirty="0">
                <a:latin typeface="楷体" panose="02010609060101010101" pitchFamily="49" charset="-122"/>
                <a:ea typeface="楷体" panose="02010609060101010101" pitchFamily="49" charset="-122"/>
                <a:cs typeface="楷体" panose="02010609060101010101" pitchFamily="49" charset="-122"/>
                <a:sym typeface="+mn-ea"/>
              </a:rPr>
              <a:t>度全景图片</a:t>
            </a:r>
            <a:r>
              <a:rPr lang="en-US" altLang="zh-CN" sz="2400" dirty="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400" dirty="0">
                <a:latin typeface="楷体" panose="02010609060101010101" pitchFamily="49" charset="-122"/>
                <a:ea typeface="楷体" panose="02010609060101010101" pitchFamily="49" charset="-122"/>
                <a:cs typeface="楷体" panose="02010609060101010101" pitchFamily="49" charset="-122"/>
                <a:sym typeface="+mn-ea"/>
              </a:rPr>
              <a:t>实现了“立方寸之所</a:t>
            </a:r>
            <a:r>
              <a:rPr lang="en-US" altLang="zh-CN" sz="2400" dirty="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400" dirty="0">
                <a:latin typeface="楷体" panose="02010609060101010101" pitchFamily="49" charset="-122"/>
                <a:ea typeface="楷体" panose="02010609060101010101" pitchFamily="49" charset="-122"/>
                <a:cs typeface="楷体" panose="02010609060101010101" pitchFamily="49" charset="-122"/>
                <a:sym typeface="+mn-ea"/>
              </a:rPr>
              <a:t>一览海航”</a:t>
            </a:r>
            <a:r>
              <a:rPr lang="en-US" altLang="zh-CN" sz="2400" dirty="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400" dirty="0">
                <a:latin typeface="楷体" panose="02010609060101010101" pitchFamily="49" charset="-122"/>
                <a:ea typeface="楷体" panose="02010609060101010101" pitchFamily="49" charset="-122"/>
                <a:cs typeface="楷体" panose="02010609060101010101" pitchFamily="49" charset="-122"/>
                <a:sym typeface="+mn-ea"/>
              </a:rPr>
              <a:t>让参与者近距离感受到世界</a:t>
            </a:r>
            <a:r>
              <a:rPr lang="en-US" altLang="zh-CN" sz="2400" dirty="0">
                <a:latin typeface="楷体" panose="02010609060101010101" pitchFamily="49" charset="-122"/>
                <a:ea typeface="楷体" panose="02010609060101010101" pitchFamily="49" charset="-122"/>
                <a:cs typeface="楷体" panose="02010609060101010101" pitchFamily="49" charset="-122"/>
                <a:sym typeface="+mn-ea"/>
              </a:rPr>
              <a:t>500</a:t>
            </a:r>
            <a:r>
              <a:rPr lang="zh-CN" altLang="en-US" sz="2400" dirty="0">
                <a:latin typeface="楷体" panose="02010609060101010101" pitchFamily="49" charset="-122"/>
                <a:ea typeface="楷体" panose="02010609060101010101" pitchFamily="49" charset="-122"/>
                <a:cs typeface="楷体" panose="02010609060101010101" pitchFamily="49" charset="-122"/>
                <a:sym typeface="+mn-ea"/>
              </a:rPr>
              <a:t>强企业的办公环境和企业文化</a:t>
            </a:r>
            <a:r>
              <a:rPr lang="en-US" altLang="zh-CN" sz="2400" dirty="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400" dirty="0">
                <a:latin typeface="楷体" panose="02010609060101010101" pitchFamily="49" charset="-122"/>
                <a:ea typeface="楷体" panose="02010609060101010101" pitchFamily="49" charset="-122"/>
                <a:cs typeface="楷体" panose="02010609060101010101" pitchFamily="49" charset="-122"/>
                <a:sym typeface="+mn-ea"/>
              </a:rPr>
              <a:t>向候选人传递了优秀的企业形象。 </a:t>
            </a:r>
            <a:endParaRPr lang="zh-CN" altLang="en-US" sz="2400" dirty="0">
              <a:latin typeface="楷体" panose="02010609060101010101" pitchFamily="49" charset="-122"/>
              <a:ea typeface="楷体" panose="02010609060101010101" pitchFamily="49" charset="-122"/>
              <a:cs typeface="楷体" panose="02010609060101010101" pitchFamily="49" charset="-122"/>
            </a:endParaRPr>
          </a:p>
          <a:p>
            <a:pPr eaLnBrk="1" hangingPunct="1"/>
            <a:endParaRPr lang="zh-CN" altLang="en-US" sz="2400" dirty="0">
              <a:latin typeface="楷体" panose="02010609060101010101" pitchFamily="49" charset="-122"/>
              <a:ea typeface="楷体" panose="02010609060101010101" pitchFamily="49" charset="-122"/>
              <a:cs typeface="楷体" panose="02010609060101010101" pitchFamily="49" charset="-122"/>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5" presetClass="entr" presetSubtype="0" fill="hold" nodeType="withEffect">
                                  <p:stCondLst>
                                    <p:cond delay="250"/>
                                  </p:stCondLst>
                                  <p:childTnLst>
                                    <p:set>
                                      <p:cBhvr>
                                        <p:cTn id="6" dur="1" fill="hold">
                                          <p:stCondLst>
                                            <p:cond delay="0"/>
                                          </p:stCondLst>
                                        </p:cTn>
                                        <p:tgtEl>
                                          <p:spTgt spid="17"/>
                                        </p:tgtEl>
                                        <p:attrNameLst>
                                          <p:attrName>style.visibility</p:attrName>
                                        </p:attrNameLst>
                                      </p:cBhvr>
                                      <p:to>
                                        <p:strVal val="visible"/>
                                      </p:to>
                                    </p:set>
                                    <p:anim calcmode="lin" valueType="num">
                                      <p:cBhvr>
                                        <p:cTn id="7" dur="500" decel="50000" fill="hold">
                                          <p:stCondLst>
                                            <p:cond delay="0"/>
                                          </p:stCondLst>
                                        </p:cTn>
                                        <p:tgtEl>
                                          <p:spTgt spid="17"/>
                                        </p:tgtEl>
                                        <p:attrNameLst>
                                          <p:attrName>style.rotation</p:attrName>
                                        </p:attrNameLst>
                                      </p:cBhvr>
                                      <p:tavLst>
                                        <p:tav tm="0">
                                          <p:val>
                                            <p:fltVal val="-90"/>
                                          </p:val>
                                        </p:tav>
                                        <p:tav tm="100000">
                                          <p:val>
                                            <p:fltVal val="0"/>
                                          </p:val>
                                        </p:tav>
                                      </p:tavLst>
                                    </p:anim>
                                    <p:anim calcmode="lin" valueType="num">
                                      <p:cBhvr>
                                        <p:cTn id="8" dur="500" decel="50000" fill="hold">
                                          <p:stCondLst>
                                            <p:cond delay="0"/>
                                          </p:stCondLst>
                                        </p:cTn>
                                        <p:tgtEl>
                                          <p:spTgt spid="17"/>
                                        </p:tgtEl>
                                        <p:attrNameLst>
                                          <p:attrName>ppt_w</p:attrName>
                                        </p:attrNameLst>
                                      </p:cBhvr>
                                      <p:tavLst>
                                        <p:tav tm="0">
                                          <p:val>
                                            <p:strVal val="#ppt_w"/>
                                          </p:val>
                                        </p:tav>
                                        <p:tav tm="100000">
                                          <p:val>
                                            <p:strVal val="#ppt_w*.05"/>
                                          </p:val>
                                        </p:tav>
                                      </p:tavLst>
                                    </p:anim>
                                    <p:anim calcmode="lin" valueType="num">
                                      <p:cBhvr>
                                        <p:cTn id="9" dur="500" accel="50000" fill="hold">
                                          <p:stCondLst>
                                            <p:cond delay="500"/>
                                          </p:stCondLst>
                                        </p:cTn>
                                        <p:tgtEl>
                                          <p:spTgt spid="17"/>
                                        </p:tgtEl>
                                        <p:attrNameLst>
                                          <p:attrName>ppt_w</p:attrName>
                                        </p:attrNameLst>
                                      </p:cBhvr>
                                      <p:tavLst>
                                        <p:tav tm="0">
                                          <p:val>
                                            <p:strVal val="#ppt_w*.05"/>
                                          </p:val>
                                        </p:tav>
                                        <p:tav tm="100000">
                                          <p:val>
                                            <p:strVal val="#ppt_w"/>
                                          </p:val>
                                        </p:tav>
                                      </p:tavLst>
                                    </p:anim>
                                    <p:anim calcmode="lin" valueType="num">
                                      <p:cBhvr>
                                        <p:cTn id="10" dur="1000" fill="hold"/>
                                        <p:tgtEl>
                                          <p:spTgt spid="17"/>
                                        </p:tgtEl>
                                        <p:attrNameLst>
                                          <p:attrName>ppt_h</p:attrName>
                                        </p:attrNameLst>
                                      </p:cBhvr>
                                      <p:tavLst>
                                        <p:tav tm="0">
                                          <p:val>
                                            <p:strVal val="#ppt_h"/>
                                          </p:val>
                                        </p:tav>
                                        <p:tav tm="100000">
                                          <p:val>
                                            <p:strVal val="#ppt_h"/>
                                          </p:val>
                                        </p:tav>
                                      </p:tavLst>
                                    </p:anim>
                                    <p:anim calcmode="lin" valueType="num">
                                      <p:cBhvr>
                                        <p:cTn id="11" dur="500" decel="50000" fill="hold">
                                          <p:stCondLst>
                                            <p:cond delay="0"/>
                                          </p:stCondLst>
                                        </p:cTn>
                                        <p:tgtEl>
                                          <p:spTgt spid="17"/>
                                        </p:tgtEl>
                                        <p:attrNameLst>
                                          <p:attrName>ppt_x</p:attrName>
                                        </p:attrNameLst>
                                      </p:cBhvr>
                                      <p:tavLst>
                                        <p:tav tm="0">
                                          <p:val>
                                            <p:strVal val="#ppt_x+.4"/>
                                          </p:val>
                                        </p:tav>
                                        <p:tav tm="100000">
                                          <p:val>
                                            <p:strVal val="#ppt_x"/>
                                          </p:val>
                                        </p:tav>
                                      </p:tavLst>
                                    </p:anim>
                                    <p:anim calcmode="lin" valueType="num">
                                      <p:cBhvr>
                                        <p:cTn id="12" dur="500" decel="50000" fill="hold">
                                          <p:stCondLst>
                                            <p:cond delay="0"/>
                                          </p:stCondLst>
                                        </p:cTn>
                                        <p:tgtEl>
                                          <p:spTgt spid="17"/>
                                        </p:tgtEl>
                                        <p:attrNameLst>
                                          <p:attrName>ppt_y</p:attrName>
                                        </p:attrNameLst>
                                      </p:cBhvr>
                                      <p:tavLst>
                                        <p:tav tm="0">
                                          <p:val>
                                            <p:strVal val="#ppt_y-.2"/>
                                          </p:val>
                                        </p:tav>
                                        <p:tav tm="100000">
                                          <p:val>
                                            <p:strVal val="#ppt_y+.1"/>
                                          </p:val>
                                        </p:tav>
                                      </p:tavLst>
                                    </p:anim>
                                    <p:anim calcmode="lin" valueType="num">
                                      <p:cBhvr>
                                        <p:cTn id="13" dur="500" accel="50000" fill="hold">
                                          <p:stCondLst>
                                            <p:cond delay="500"/>
                                          </p:stCondLst>
                                        </p:cTn>
                                        <p:tgtEl>
                                          <p:spTgt spid="17"/>
                                        </p:tgtEl>
                                        <p:attrNameLst>
                                          <p:attrName>ppt_y</p:attrName>
                                        </p:attrNameLst>
                                      </p:cBhvr>
                                      <p:tavLst>
                                        <p:tav tm="0">
                                          <p:val>
                                            <p:strVal val="#ppt_y+.1"/>
                                          </p:val>
                                        </p:tav>
                                        <p:tav tm="100000">
                                          <p:val>
                                            <p:strVal val="#ppt_y"/>
                                          </p:val>
                                        </p:tav>
                                      </p:tavLst>
                                    </p:anim>
                                    <p:animEffect transition="in" filter="fade">
                                      <p:cBhvr>
                                        <p:cTn id="14" dur="1000" decel="50000">
                                          <p:stCondLst>
                                            <p:cond delay="0"/>
                                          </p:stCondLst>
                                        </p:cTn>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5" name="组合 54"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GrpSpPr/>
          <p:nvPr/>
        </p:nvGrpSpPr>
        <p:grpSpPr>
          <a:xfrm>
            <a:off x="380365" y="1196975"/>
            <a:ext cx="2078355" cy="1077595"/>
            <a:chOff x="941229" y="2150788"/>
            <a:chExt cx="1960245" cy="2005760"/>
          </a:xfrm>
        </p:grpSpPr>
        <p:sp>
          <p:nvSpPr>
            <p:cNvPr id="61" name="Rectangle 42"/>
            <p:cNvSpPr/>
            <p:nvPr/>
          </p:nvSpPr>
          <p:spPr>
            <a:xfrm flipH="1">
              <a:off x="941229" y="3596478"/>
              <a:ext cx="1960245" cy="560070"/>
            </a:xfrm>
            <a:prstGeom prst="rect">
              <a:avLst/>
            </a:prstGeom>
            <a:noFill/>
            <a:ln w="12700" cap="flat" cmpd="sng" algn="ctr">
              <a:noFill/>
              <a:prstDash val="solid"/>
            </a:ln>
            <a:effectLst/>
          </p:spPr>
          <p:txBody>
            <a:bodyPr lIns="91440" tIns="0" rIns="91440" bIns="0" rtlCol="0" anchor="t"/>
            <a:lstStyle/>
            <a:p>
              <a:endParaRPr lang="en-US" altLang="zh-CN" sz="3600" b="1" dirty="0">
                <a:solidFill>
                  <a:schemeClr val="tx1">
                    <a:lumMod val="65000"/>
                    <a:lumOff val="35000"/>
                  </a:schemeClr>
                </a:solidFill>
                <a:latin typeface="楷体" panose="02010609060101010101" pitchFamily="49" charset="-122"/>
                <a:ea typeface="楷体" panose="02010609060101010101" pitchFamily="49" charset="-122"/>
                <a:cs typeface="Arial" panose="020B0604020202020204" pitchFamily="34" charset="0"/>
              </a:endParaRPr>
            </a:p>
          </p:txBody>
        </p:sp>
        <p:sp>
          <p:nvSpPr>
            <p:cNvPr id="62" name="Rectangle 42"/>
            <p:cNvSpPr/>
            <p:nvPr/>
          </p:nvSpPr>
          <p:spPr>
            <a:xfrm flipH="1">
              <a:off x="1343184" y="2150788"/>
              <a:ext cx="892810" cy="1312114"/>
            </a:xfrm>
            <a:prstGeom prst="rect">
              <a:avLst/>
            </a:prstGeom>
            <a:noFill/>
            <a:ln w="12700" cap="flat" cmpd="sng" algn="ctr">
              <a:noFill/>
              <a:prstDash val="solid"/>
            </a:ln>
            <a:effectLst/>
          </p:spPr>
          <p:txBody>
            <a:bodyPr lIns="91440" tIns="0" rIns="91440" bIns="0" rtlCol="0" anchor="t">
              <a:scene3d>
                <a:camera prst="orthographicFront"/>
                <a:lightRig rig="threePt" dir="t"/>
              </a:scene3d>
            </a:bodyPr>
            <a:lstStyle/>
            <a:p>
              <a:pPr>
                <a:defRPr/>
              </a:pPr>
              <a:r>
                <a:rPr lang="zh-CN" altLang="en-US" sz="5400" kern="0" dirty="0">
                  <a:ln w="12700">
                    <a:solidFill>
                      <a:schemeClr val="accent3">
                        <a:lumMod val="50000"/>
                      </a:schemeClr>
                    </a:solidFill>
                    <a:prstDash val="solid"/>
                  </a:ln>
                  <a:pattFill prst="narHorz">
                    <a:fgClr>
                      <a:schemeClr val="accent3"/>
                    </a:fgClr>
                    <a:bgClr>
                      <a:schemeClr val="accent3">
                        <a:lumMod val="40000"/>
                        <a:lumOff val="60000"/>
                      </a:schemeClr>
                    </a:bgClr>
                  </a:pattFill>
                  <a:effectLst>
                    <a:innerShdw blurRad="177800">
                      <a:schemeClr val="accent3">
                        <a:lumMod val="50000"/>
                      </a:schemeClr>
                    </a:innerShdw>
                    <a:reflection blurRad="6350" stA="55000" endA="50" endPos="85000" dist="29997" dir="5400000" sy="-100000" algn="bl" rotWithShape="0"/>
                  </a:effectLst>
                  <a:latin typeface="楷体" panose="02010609060101010101" pitchFamily="49" charset="-122"/>
                  <a:ea typeface="楷体" panose="02010609060101010101" pitchFamily="49" charset="-122"/>
                  <a:cs typeface="Arial" panose="020B0604020202020204" pitchFamily="34" charset="0"/>
                </a:rPr>
                <a:t>二、</a:t>
              </a:r>
            </a:p>
            <a:p>
              <a:pPr>
                <a:defRPr/>
              </a:pPr>
              <a:r>
                <a:rPr lang="zh-CN" altLang="en-US" sz="5400" kern="0" dirty="0">
                  <a:ln w="12700">
                    <a:solidFill>
                      <a:schemeClr val="accent3">
                        <a:lumMod val="50000"/>
                      </a:schemeClr>
                    </a:solidFill>
                    <a:prstDash val="solid"/>
                  </a:ln>
                  <a:pattFill prst="narHorz">
                    <a:fgClr>
                      <a:schemeClr val="accent3"/>
                    </a:fgClr>
                    <a:bgClr>
                      <a:schemeClr val="accent3">
                        <a:lumMod val="40000"/>
                        <a:lumOff val="60000"/>
                      </a:schemeClr>
                    </a:bgClr>
                  </a:pattFill>
                  <a:effectLst>
                    <a:innerShdw blurRad="177800">
                      <a:schemeClr val="accent3">
                        <a:lumMod val="50000"/>
                      </a:schemeClr>
                    </a:innerShdw>
                    <a:reflection blurRad="6350" stA="55000" endA="50" endPos="85000" dist="29997" dir="5400000" sy="-100000" algn="bl" rotWithShape="0"/>
                  </a:effectLst>
                  <a:latin typeface="楷体" panose="02010609060101010101" pitchFamily="49" charset="-122"/>
                  <a:ea typeface="楷体" panose="02010609060101010101" pitchFamily="49" charset="-122"/>
                  <a:cs typeface="Arial" panose="020B0604020202020204" pitchFamily="34" charset="0"/>
                </a:rPr>
                <a:t>薪酬谈判</a:t>
              </a:r>
            </a:p>
          </p:txBody>
        </p:sp>
      </p:grpSp>
      <p:sp>
        <p:nvSpPr>
          <p:cNvPr id="3" name="文本框 2"/>
          <p:cNvSpPr txBox="1"/>
          <p:nvPr/>
        </p:nvSpPr>
        <p:spPr>
          <a:xfrm>
            <a:off x="2747010" y="1196975"/>
            <a:ext cx="9169400" cy="5754370"/>
          </a:xfrm>
          <a:prstGeom prst="rect">
            <a:avLst/>
          </a:prstGeom>
          <a:noFill/>
        </p:spPr>
        <p:txBody>
          <a:bodyPr wrap="square" rtlCol="0" anchor="t">
            <a:spAutoFit/>
          </a:bodyPr>
          <a:lstStyle/>
          <a:p>
            <a:pPr eaLnBrk="1" hangingPunct="1"/>
            <a:r>
              <a:rPr lang="en-US" altLang="zh-CN" sz="280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800">
                <a:latin typeface="楷体" panose="02010609060101010101" pitchFamily="49" charset="-122"/>
                <a:ea typeface="楷体" panose="02010609060101010101" pitchFamily="49" charset="-122"/>
                <a:cs typeface="楷体" panose="02010609060101010101" pitchFamily="49" charset="-122"/>
                <a:sym typeface="+mn-ea"/>
              </a:rPr>
              <a:t>一</a:t>
            </a:r>
            <a:r>
              <a:rPr lang="en-US" altLang="zh-CN" sz="280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800">
                <a:latin typeface="楷体" panose="02010609060101010101" pitchFamily="49" charset="-122"/>
                <a:ea typeface="楷体" panose="02010609060101010101" pitchFamily="49" charset="-122"/>
                <a:cs typeface="楷体" panose="02010609060101010101" pitchFamily="49" charset="-122"/>
                <a:sym typeface="+mn-ea"/>
              </a:rPr>
              <a:t>薪酬谈判的时机 </a:t>
            </a:r>
            <a:endParaRPr lang="zh-CN" altLang="en-US" sz="2800">
              <a:latin typeface="楷体" panose="02010609060101010101" pitchFamily="49" charset="-122"/>
              <a:ea typeface="楷体" panose="02010609060101010101" pitchFamily="49" charset="-122"/>
              <a:cs typeface="楷体" panose="02010609060101010101" pitchFamily="49" charset="-122"/>
            </a:endParaRPr>
          </a:p>
          <a:p>
            <a:pPr eaLnBrk="1" hangingPunct="1"/>
            <a:r>
              <a:rPr lang="en-US" altLang="zh-CN" sz="280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800">
                <a:latin typeface="楷体" panose="02010609060101010101" pitchFamily="49" charset="-122"/>
                <a:ea typeface="楷体" panose="02010609060101010101" pitchFamily="49" charset="-122"/>
                <a:cs typeface="楷体" panose="02010609060101010101" pitchFamily="49" charset="-122"/>
                <a:sym typeface="+mn-ea"/>
              </a:rPr>
              <a:t>二</a:t>
            </a:r>
            <a:r>
              <a:rPr lang="en-US" altLang="zh-CN" sz="280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800">
                <a:latin typeface="楷体" panose="02010609060101010101" pitchFamily="49" charset="-122"/>
                <a:ea typeface="楷体" panose="02010609060101010101" pitchFamily="49" charset="-122"/>
                <a:cs typeface="楷体" panose="02010609060101010101" pitchFamily="49" charset="-122"/>
                <a:sym typeface="+mn-ea"/>
              </a:rPr>
              <a:t>薪酬谈判的技巧</a:t>
            </a:r>
            <a:endParaRPr lang="zh-CN" altLang="en-US" sz="2800">
              <a:latin typeface="楷体" panose="02010609060101010101" pitchFamily="49" charset="-122"/>
              <a:ea typeface="楷体" panose="02010609060101010101" pitchFamily="49" charset="-122"/>
              <a:cs typeface="楷体" panose="02010609060101010101" pitchFamily="49" charset="-122"/>
            </a:endParaRPr>
          </a:p>
          <a:p>
            <a:pPr eaLnBrk="1" hangingPunct="1"/>
            <a:r>
              <a:rPr lang="en-US" altLang="zh-CN" sz="2400">
                <a:latin typeface="楷体" panose="02010609060101010101" pitchFamily="49" charset="-122"/>
                <a:ea typeface="楷体" panose="02010609060101010101" pitchFamily="49" charset="-122"/>
                <a:cs typeface="楷体" panose="02010609060101010101" pitchFamily="49" charset="-122"/>
                <a:sym typeface="+mn-ea"/>
              </a:rPr>
              <a:t>1.</a:t>
            </a:r>
            <a:r>
              <a:rPr lang="zh-CN" altLang="en-US" sz="2400">
                <a:latin typeface="楷体" panose="02010609060101010101" pitchFamily="49" charset="-122"/>
                <a:ea typeface="楷体" panose="02010609060101010101" pitchFamily="49" charset="-122"/>
                <a:cs typeface="楷体" panose="02010609060101010101" pitchFamily="49" charset="-122"/>
                <a:sym typeface="+mn-ea"/>
              </a:rPr>
              <a:t>候选人提出过高或过低的薪酬要求 </a:t>
            </a:r>
            <a:endParaRPr lang="zh-CN" altLang="en-US" sz="2400">
              <a:latin typeface="楷体" panose="02010609060101010101" pitchFamily="49" charset="-122"/>
              <a:ea typeface="楷体" panose="02010609060101010101" pitchFamily="49" charset="-122"/>
              <a:cs typeface="楷体" panose="02010609060101010101" pitchFamily="49" charset="-122"/>
            </a:endParaRPr>
          </a:p>
          <a:p>
            <a:pPr marL="285750" indent="-285750" eaLnBrk="1" hangingPunct="1">
              <a:buFont typeface="Arial" panose="020B0604020202020204" pitchFamily="34" charset="0"/>
              <a:buChar char="•"/>
            </a:pPr>
            <a:r>
              <a:rPr lang="en-US" altLang="zh-CN" sz="2400" b="1">
                <a:latin typeface="楷体" panose="02010609060101010101" pitchFamily="49" charset="-122"/>
                <a:ea typeface="楷体" panose="02010609060101010101" pitchFamily="49" charset="-122"/>
                <a:cs typeface="楷体" panose="02010609060101010101" pitchFamily="49" charset="-122"/>
                <a:sym typeface="+mn-ea"/>
              </a:rPr>
              <a:t>(1)</a:t>
            </a:r>
            <a:r>
              <a:rPr lang="zh-CN" altLang="en-US" sz="2400" b="1">
                <a:latin typeface="楷体" panose="02010609060101010101" pitchFamily="49" charset="-122"/>
                <a:ea typeface="楷体" panose="02010609060101010101" pitchFamily="49" charset="-122"/>
                <a:cs typeface="楷体" panose="02010609060101010101" pitchFamily="49" charset="-122"/>
                <a:sym typeface="+mn-ea"/>
              </a:rPr>
              <a:t>候选人提出过低的薪酬要求</a:t>
            </a:r>
            <a:r>
              <a:rPr lang="en-US" altLang="zh-CN" sz="2400" b="1">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400" b="1">
                <a:latin typeface="楷体" panose="02010609060101010101" pitchFamily="49" charset="-122"/>
                <a:ea typeface="楷体" panose="02010609060101010101" pitchFamily="49" charset="-122"/>
                <a:cs typeface="楷体" panose="02010609060101010101" pitchFamily="49" charset="-122"/>
                <a:sym typeface="+mn-ea"/>
              </a:rPr>
              <a:t>超过本企业下限的</a:t>
            </a:r>
            <a:r>
              <a:rPr lang="en-US" altLang="zh-CN" sz="2400" b="1">
                <a:latin typeface="楷体" panose="02010609060101010101" pitchFamily="49" charset="-122"/>
                <a:ea typeface="楷体" panose="02010609060101010101" pitchFamily="49" charset="-122"/>
                <a:cs typeface="楷体" panose="02010609060101010101" pitchFamily="49" charset="-122"/>
                <a:sym typeface="+mn-ea"/>
              </a:rPr>
              <a:t>20%)</a:t>
            </a:r>
            <a:endParaRPr lang="en-US" altLang="zh-CN" sz="2400" b="1">
              <a:latin typeface="楷体" panose="02010609060101010101" pitchFamily="49" charset="-122"/>
              <a:ea typeface="楷体" panose="02010609060101010101" pitchFamily="49" charset="-122"/>
              <a:cs typeface="楷体" panose="02010609060101010101" pitchFamily="49" charset="-122"/>
            </a:endParaRPr>
          </a:p>
          <a:p>
            <a:pPr marL="285750" indent="-285750" eaLnBrk="1" hangingPunct="1">
              <a:buFont typeface="Arial" panose="020B0604020202020204" pitchFamily="34" charset="0"/>
              <a:buChar char="•"/>
            </a:pPr>
            <a:r>
              <a:rPr lang="en-US" altLang="zh-CN" sz="2400" b="1">
                <a:latin typeface="楷体" panose="02010609060101010101" pitchFamily="49" charset="-122"/>
                <a:ea typeface="楷体" panose="02010609060101010101" pitchFamily="49" charset="-122"/>
                <a:cs typeface="楷体" panose="02010609060101010101" pitchFamily="49" charset="-122"/>
                <a:sym typeface="+mn-ea"/>
              </a:rPr>
              <a:t>(2)</a:t>
            </a:r>
            <a:r>
              <a:rPr lang="zh-CN" altLang="en-US" sz="2400" b="1">
                <a:latin typeface="楷体" panose="02010609060101010101" pitchFamily="49" charset="-122"/>
                <a:ea typeface="楷体" panose="02010609060101010101" pitchFamily="49" charset="-122"/>
                <a:cs typeface="楷体" panose="02010609060101010101" pitchFamily="49" charset="-122"/>
                <a:sym typeface="+mn-ea"/>
              </a:rPr>
              <a:t>候选人提出过高的薪酬要求</a:t>
            </a:r>
            <a:r>
              <a:rPr lang="en-US" altLang="zh-CN" sz="2400" b="1">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400" b="1">
                <a:latin typeface="楷体" panose="02010609060101010101" pitchFamily="49" charset="-122"/>
                <a:ea typeface="楷体" panose="02010609060101010101" pitchFamily="49" charset="-122"/>
                <a:cs typeface="楷体" panose="02010609060101010101" pitchFamily="49" charset="-122"/>
                <a:sym typeface="+mn-ea"/>
              </a:rPr>
              <a:t>超过本企业上限的</a:t>
            </a:r>
            <a:r>
              <a:rPr lang="en-US" altLang="zh-CN" sz="2400" b="1">
                <a:latin typeface="楷体" panose="02010609060101010101" pitchFamily="49" charset="-122"/>
                <a:ea typeface="楷体" panose="02010609060101010101" pitchFamily="49" charset="-122"/>
                <a:cs typeface="楷体" panose="02010609060101010101" pitchFamily="49" charset="-122"/>
                <a:sym typeface="+mn-ea"/>
              </a:rPr>
              <a:t>20%) </a:t>
            </a:r>
            <a:endParaRPr lang="en-US" altLang="zh-CN" sz="2400" b="1">
              <a:latin typeface="楷体" panose="02010609060101010101" pitchFamily="49" charset="-122"/>
              <a:ea typeface="楷体" panose="02010609060101010101" pitchFamily="49" charset="-122"/>
              <a:cs typeface="楷体" panose="02010609060101010101" pitchFamily="49" charset="-122"/>
            </a:endParaRPr>
          </a:p>
          <a:p>
            <a:pPr marL="285750" indent="-285750" eaLnBrk="1" hangingPunct="1"/>
            <a:r>
              <a:rPr lang="en-US" altLang="zh-CN" sz="2400">
                <a:latin typeface="楷体" panose="02010609060101010101" pitchFamily="49" charset="-122"/>
                <a:ea typeface="楷体" panose="02010609060101010101" pitchFamily="49" charset="-122"/>
                <a:cs typeface="楷体" panose="02010609060101010101" pitchFamily="49" charset="-122"/>
                <a:sym typeface="+mn-ea"/>
              </a:rPr>
              <a:t>2.</a:t>
            </a:r>
            <a:r>
              <a:rPr lang="zh-CN" altLang="en-US" sz="2400">
                <a:latin typeface="楷体" panose="02010609060101010101" pitchFamily="49" charset="-122"/>
                <a:ea typeface="楷体" panose="02010609060101010101" pitchFamily="49" charset="-122"/>
                <a:cs typeface="楷体" panose="02010609060101010101" pitchFamily="49" charset="-122"/>
                <a:sym typeface="+mn-ea"/>
              </a:rPr>
              <a:t>候选人提出略高于本企业薪酬水平的薪酬要求</a:t>
            </a:r>
            <a:endParaRPr lang="zh-CN" altLang="en-US" sz="2400">
              <a:latin typeface="楷体" panose="02010609060101010101" pitchFamily="49" charset="-122"/>
              <a:ea typeface="楷体" panose="02010609060101010101" pitchFamily="49" charset="-122"/>
              <a:cs typeface="楷体" panose="02010609060101010101" pitchFamily="49" charset="-122"/>
            </a:endParaRPr>
          </a:p>
          <a:p>
            <a:pPr eaLnBrk="1" hangingPunct="1"/>
            <a:r>
              <a:rPr lang="zh-CN" altLang="en-US" sz="2400">
                <a:latin typeface="楷体" panose="02010609060101010101" pitchFamily="49" charset="-122"/>
                <a:ea typeface="楷体" panose="02010609060101010101" pitchFamily="49" charset="-122"/>
                <a:cs typeface="楷体" panose="02010609060101010101" pitchFamily="49" charset="-122"/>
                <a:sym typeface="+mn-ea"/>
              </a:rPr>
              <a:t> 当候选人提出高于公司预算的薪酬要求时</a:t>
            </a:r>
            <a:r>
              <a:rPr lang="en-US" altLang="zh-CN" sz="240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400">
                <a:latin typeface="楷体" panose="02010609060101010101" pitchFamily="49" charset="-122"/>
                <a:ea typeface="楷体" panose="02010609060101010101" pitchFamily="49" charset="-122"/>
                <a:cs typeface="楷体" panose="02010609060101010101" pitchFamily="49" charset="-122"/>
                <a:sym typeface="+mn-ea"/>
              </a:rPr>
              <a:t>企业不妨尝试如下几步</a:t>
            </a:r>
            <a:r>
              <a:rPr lang="en-US" altLang="zh-CN" sz="2400">
                <a:latin typeface="楷体" panose="02010609060101010101" pitchFamily="49" charset="-122"/>
                <a:ea typeface="楷体" panose="02010609060101010101" pitchFamily="49" charset="-122"/>
                <a:cs typeface="楷体" panose="02010609060101010101" pitchFamily="49" charset="-122"/>
                <a:sym typeface="+mn-ea"/>
              </a:rPr>
              <a:t>:</a:t>
            </a:r>
            <a:endParaRPr lang="en-US" altLang="zh-CN" sz="2400">
              <a:latin typeface="楷体" panose="02010609060101010101" pitchFamily="49" charset="-122"/>
              <a:ea typeface="楷体" panose="02010609060101010101" pitchFamily="49" charset="-122"/>
              <a:cs typeface="楷体" panose="02010609060101010101" pitchFamily="49" charset="-122"/>
            </a:endParaRPr>
          </a:p>
          <a:p>
            <a:pPr marL="285750" indent="-285750" eaLnBrk="1" hangingPunct="1">
              <a:buFont typeface="Arial" panose="020B0604020202020204" pitchFamily="34" charset="0"/>
              <a:buChar char="•"/>
            </a:pPr>
            <a:r>
              <a:rPr lang="en-US" altLang="zh-CN" sz="2400" b="1">
                <a:latin typeface="楷体" panose="02010609060101010101" pitchFamily="49" charset="-122"/>
                <a:ea typeface="楷体" panose="02010609060101010101" pitchFamily="49" charset="-122"/>
                <a:cs typeface="楷体" panose="02010609060101010101" pitchFamily="49" charset="-122"/>
                <a:sym typeface="+mn-ea"/>
              </a:rPr>
              <a:t>(1)</a:t>
            </a:r>
            <a:r>
              <a:rPr lang="zh-CN" altLang="en-US" sz="2400" b="1">
                <a:latin typeface="楷体" panose="02010609060101010101" pitchFamily="49" charset="-122"/>
                <a:ea typeface="楷体" panose="02010609060101010101" pitchFamily="49" charset="-122"/>
                <a:cs typeface="楷体" panose="02010609060101010101" pitchFamily="49" charset="-122"/>
                <a:sym typeface="+mn-ea"/>
              </a:rPr>
              <a:t>描绘愿景目标</a:t>
            </a:r>
            <a:endParaRPr kumimoji="1" lang="zh-CN" altLang="en-US" sz="2400" b="1">
              <a:latin typeface="楷体" panose="02010609060101010101" pitchFamily="49" charset="-122"/>
              <a:ea typeface="楷体" panose="02010609060101010101" pitchFamily="49" charset="-122"/>
              <a:cs typeface="楷体" panose="02010609060101010101" pitchFamily="49" charset="-122"/>
            </a:endParaRPr>
          </a:p>
          <a:p>
            <a:pPr marL="285750" indent="-285750" eaLnBrk="1" hangingPunct="1">
              <a:buFont typeface="Arial" panose="020B0604020202020204" pitchFamily="34" charset="0"/>
              <a:buChar char="•"/>
            </a:pPr>
            <a:r>
              <a:rPr lang="en-US" altLang="zh-CN" sz="2400" b="1">
                <a:latin typeface="楷体" panose="02010609060101010101" pitchFamily="49" charset="-122"/>
                <a:ea typeface="楷体" panose="02010609060101010101" pitchFamily="49" charset="-122"/>
                <a:cs typeface="楷体" panose="02010609060101010101" pitchFamily="49" charset="-122"/>
                <a:sym typeface="+mn-ea"/>
              </a:rPr>
              <a:t>(2)</a:t>
            </a:r>
            <a:r>
              <a:rPr lang="zh-CN" altLang="en-US" sz="2400" b="1">
                <a:latin typeface="楷体" panose="02010609060101010101" pitchFamily="49" charset="-122"/>
                <a:ea typeface="楷体" panose="02010609060101010101" pitchFamily="49" charset="-122"/>
                <a:cs typeface="楷体" panose="02010609060101010101" pitchFamily="49" charset="-122"/>
                <a:sym typeface="+mn-ea"/>
              </a:rPr>
              <a:t>展示发展机会 </a:t>
            </a:r>
            <a:endParaRPr lang="zh-CN" altLang="en-US" sz="2400" b="1">
              <a:latin typeface="楷体" panose="02010609060101010101" pitchFamily="49" charset="-122"/>
              <a:ea typeface="楷体" panose="02010609060101010101" pitchFamily="49" charset="-122"/>
              <a:cs typeface="楷体" panose="02010609060101010101" pitchFamily="49" charset="-122"/>
            </a:endParaRPr>
          </a:p>
          <a:p>
            <a:pPr marL="285750" indent="-285750" eaLnBrk="1" hangingPunct="1">
              <a:buFont typeface="Arial" panose="020B0604020202020204" pitchFamily="34" charset="0"/>
              <a:buChar char="•"/>
            </a:pPr>
            <a:r>
              <a:rPr lang="en-US" altLang="zh-CN" sz="2400" b="1">
                <a:latin typeface="楷体" panose="02010609060101010101" pitchFamily="49" charset="-122"/>
                <a:ea typeface="楷体" panose="02010609060101010101" pitchFamily="49" charset="-122"/>
                <a:cs typeface="楷体" panose="02010609060101010101" pitchFamily="49" charset="-122"/>
                <a:sym typeface="+mn-ea"/>
              </a:rPr>
              <a:t>(3)</a:t>
            </a:r>
            <a:r>
              <a:rPr lang="zh-CN" altLang="en-US" sz="2400" b="1">
                <a:latin typeface="楷体" panose="02010609060101010101" pitchFamily="49" charset="-122"/>
                <a:ea typeface="楷体" panose="02010609060101010101" pitchFamily="49" charset="-122"/>
                <a:cs typeface="楷体" panose="02010609060101010101" pitchFamily="49" charset="-122"/>
                <a:sym typeface="+mn-ea"/>
              </a:rPr>
              <a:t>明确未来增长 </a:t>
            </a:r>
            <a:endParaRPr lang="zh-CN" altLang="en-US" sz="2400" b="1">
              <a:latin typeface="楷体" panose="02010609060101010101" pitchFamily="49" charset="-122"/>
              <a:ea typeface="楷体" panose="02010609060101010101" pitchFamily="49" charset="-122"/>
              <a:cs typeface="楷体" panose="02010609060101010101" pitchFamily="49" charset="-122"/>
            </a:endParaRPr>
          </a:p>
          <a:p>
            <a:pPr marL="285750" indent="-285750" eaLnBrk="1" hangingPunct="1">
              <a:buFont typeface="Arial" panose="020B0604020202020204" pitchFamily="34" charset="0"/>
              <a:buChar char="•"/>
            </a:pPr>
            <a:r>
              <a:rPr lang="en-US" altLang="zh-CN" sz="2400" b="1">
                <a:latin typeface="楷体" panose="02010609060101010101" pitchFamily="49" charset="-122"/>
                <a:ea typeface="楷体" panose="02010609060101010101" pitchFamily="49" charset="-122"/>
                <a:cs typeface="楷体" panose="02010609060101010101" pitchFamily="49" charset="-122"/>
                <a:sym typeface="+mn-ea"/>
              </a:rPr>
              <a:t>(4)</a:t>
            </a:r>
            <a:r>
              <a:rPr lang="zh-CN" altLang="en-US" sz="2400" b="1">
                <a:latin typeface="楷体" panose="02010609060101010101" pitchFamily="49" charset="-122"/>
                <a:ea typeface="楷体" panose="02010609060101010101" pitchFamily="49" charset="-122"/>
                <a:cs typeface="楷体" panose="02010609060101010101" pitchFamily="49" charset="-122"/>
                <a:sym typeface="+mn-ea"/>
              </a:rPr>
              <a:t>突然反向出击 </a:t>
            </a:r>
            <a:endParaRPr lang="zh-CN" altLang="en-US" sz="2400" b="1">
              <a:latin typeface="楷体" panose="02010609060101010101" pitchFamily="49" charset="-122"/>
              <a:ea typeface="楷体" panose="02010609060101010101" pitchFamily="49" charset="-122"/>
              <a:cs typeface="楷体" panose="02010609060101010101" pitchFamily="49" charset="-122"/>
            </a:endParaRPr>
          </a:p>
          <a:p>
            <a:pPr marL="285750" indent="-285750" eaLnBrk="1" hangingPunct="1">
              <a:buFont typeface="Arial" panose="020B0604020202020204" pitchFamily="34" charset="0"/>
              <a:buChar char="•"/>
            </a:pPr>
            <a:r>
              <a:rPr lang="en-US" altLang="zh-CN" sz="2400" b="1">
                <a:latin typeface="楷体" panose="02010609060101010101" pitchFamily="49" charset="-122"/>
                <a:ea typeface="楷体" panose="02010609060101010101" pitchFamily="49" charset="-122"/>
                <a:cs typeface="楷体" panose="02010609060101010101" pitchFamily="49" charset="-122"/>
                <a:sym typeface="+mn-ea"/>
              </a:rPr>
              <a:t>(5)</a:t>
            </a:r>
            <a:r>
              <a:rPr lang="zh-CN" altLang="en-US" sz="2400" b="1">
                <a:latin typeface="楷体" panose="02010609060101010101" pitchFamily="49" charset="-122"/>
                <a:ea typeface="楷体" panose="02010609060101010101" pitchFamily="49" charset="-122"/>
                <a:cs typeface="楷体" panose="02010609060101010101" pitchFamily="49" charset="-122"/>
                <a:sym typeface="+mn-ea"/>
              </a:rPr>
              <a:t>举例说明 </a:t>
            </a:r>
            <a:endParaRPr lang="zh-CN" altLang="en-US" sz="2400" b="1">
              <a:latin typeface="楷体" panose="02010609060101010101" pitchFamily="49" charset="-122"/>
              <a:ea typeface="楷体" panose="02010609060101010101" pitchFamily="49" charset="-122"/>
              <a:cs typeface="楷体" panose="02010609060101010101" pitchFamily="49" charset="-122"/>
            </a:endParaRPr>
          </a:p>
          <a:p>
            <a:pPr marL="285750" indent="-285750" eaLnBrk="1" hangingPunct="1">
              <a:buFont typeface="Arial" panose="020B0604020202020204" pitchFamily="34" charset="0"/>
              <a:buChar char="•"/>
            </a:pPr>
            <a:r>
              <a:rPr lang="en-US" altLang="zh-CN" sz="2400" b="1">
                <a:latin typeface="楷体" panose="02010609060101010101" pitchFamily="49" charset="-122"/>
                <a:ea typeface="楷体" panose="02010609060101010101" pitchFamily="49" charset="-122"/>
                <a:cs typeface="楷体" panose="02010609060101010101" pitchFamily="49" charset="-122"/>
                <a:sym typeface="+mn-ea"/>
              </a:rPr>
              <a:t>(6)</a:t>
            </a:r>
            <a:r>
              <a:rPr lang="zh-CN" altLang="en-US" sz="2400" b="1">
                <a:latin typeface="楷体" panose="02010609060101010101" pitchFamily="49" charset="-122"/>
                <a:ea typeface="楷体" panose="02010609060101010101" pitchFamily="49" charset="-122"/>
                <a:cs typeface="楷体" panose="02010609060101010101" pitchFamily="49" charset="-122"/>
                <a:sym typeface="+mn-ea"/>
              </a:rPr>
              <a:t>善于转换方式 </a:t>
            </a:r>
            <a:endParaRPr lang="zh-CN" altLang="en-US" sz="2400" b="1">
              <a:latin typeface="楷体" panose="02010609060101010101" pitchFamily="49" charset="-122"/>
              <a:ea typeface="楷体" panose="02010609060101010101" pitchFamily="49" charset="-122"/>
              <a:cs typeface="楷体" panose="02010609060101010101" pitchFamily="49" charset="-122"/>
            </a:endParaRPr>
          </a:p>
          <a:p>
            <a:pPr marL="285750" indent="-285750" eaLnBrk="1" hangingPunct="1">
              <a:buFont typeface="Arial" panose="020B0604020202020204" pitchFamily="34" charset="0"/>
              <a:buChar char="•"/>
            </a:pPr>
            <a:r>
              <a:rPr lang="en-US" altLang="zh-CN" sz="2400" b="1">
                <a:latin typeface="楷体" panose="02010609060101010101" pitchFamily="49" charset="-122"/>
                <a:ea typeface="楷体" panose="02010609060101010101" pitchFamily="49" charset="-122"/>
                <a:cs typeface="楷体" panose="02010609060101010101" pitchFamily="49" charset="-122"/>
                <a:sym typeface="+mn-ea"/>
              </a:rPr>
              <a:t>(7)</a:t>
            </a:r>
            <a:r>
              <a:rPr lang="zh-CN" altLang="en-US" sz="2400" b="1">
                <a:latin typeface="楷体" panose="02010609060101010101" pitchFamily="49" charset="-122"/>
                <a:ea typeface="楷体" panose="02010609060101010101" pitchFamily="49" charset="-122"/>
                <a:cs typeface="楷体" panose="02010609060101010101" pitchFamily="49" charset="-122"/>
                <a:sym typeface="+mn-ea"/>
              </a:rPr>
              <a:t>建立情感基础 </a:t>
            </a:r>
            <a:endParaRPr lang="zh-CN" altLang="en-US" sz="2400" b="1">
              <a:latin typeface="楷体" panose="02010609060101010101" pitchFamily="49" charset="-122"/>
              <a:ea typeface="楷体" panose="02010609060101010101" pitchFamily="49" charset="-122"/>
              <a:cs typeface="楷体" panose="02010609060101010101" pitchFamily="49" charset="-122"/>
            </a:endParaRPr>
          </a:p>
          <a:p>
            <a:pPr marL="285750" indent="-285750" eaLnBrk="1" hangingPunct="1">
              <a:buFont typeface="Arial" panose="020B0604020202020204" pitchFamily="34" charset="0"/>
              <a:buChar char="•"/>
            </a:pPr>
            <a:r>
              <a:rPr lang="en-US" altLang="zh-CN" sz="2400" b="1">
                <a:latin typeface="楷体" panose="02010609060101010101" pitchFamily="49" charset="-122"/>
                <a:ea typeface="楷体" panose="02010609060101010101" pitchFamily="49" charset="-122"/>
                <a:cs typeface="楷体" panose="02010609060101010101" pitchFamily="49" charset="-122"/>
                <a:sym typeface="+mn-ea"/>
              </a:rPr>
              <a:t>(8)</a:t>
            </a:r>
            <a:r>
              <a:rPr lang="zh-CN" altLang="en-US" sz="2400" b="1">
                <a:latin typeface="楷体" panose="02010609060101010101" pitchFamily="49" charset="-122"/>
                <a:ea typeface="楷体" panose="02010609060101010101" pitchFamily="49" charset="-122"/>
                <a:cs typeface="楷体" panose="02010609060101010101" pitchFamily="49" charset="-122"/>
                <a:sym typeface="+mn-ea"/>
              </a:rPr>
              <a:t>保留“还价”余地</a:t>
            </a:r>
            <a:endParaRPr lang="zh-CN" altLang="en-US" sz="2400" b="1">
              <a:latin typeface="楷体" panose="02010609060101010101" pitchFamily="49" charset="-122"/>
              <a:ea typeface="楷体" panose="02010609060101010101" pitchFamily="49" charset="-122"/>
              <a:cs typeface="楷体" panose="02010609060101010101" pitchFamily="49" charset="-122"/>
            </a:endParaRPr>
          </a:p>
        </p:txBody>
      </p:sp>
      <p:sp>
        <p:nvSpPr>
          <p:cNvPr id="86" name="椭圆 85"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flipH="1">
            <a:off x="2686180" y="318176"/>
            <a:ext cx="321030" cy="321030"/>
          </a:xfrm>
          <a:prstGeom prst="ellipse">
            <a:avLst/>
          </a:prstGeom>
          <a:solidFill>
            <a:srgbClr val="966481"/>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1" name="椭圆 50"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flipH="1">
            <a:off x="2031169" y="697840"/>
            <a:ext cx="164852" cy="164852"/>
          </a:xfrm>
          <a:prstGeom prst="ellipse">
            <a:avLst/>
          </a:prstGeom>
          <a:solidFill>
            <a:srgbClr val="F779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8" name="椭圆 47"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flipH="1">
            <a:off x="2686180" y="813581"/>
            <a:ext cx="157493" cy="157493"/>
          </a:xfrm>
          <a:prstGeom prst="ellipse">
            <a:avLst/>
          </a:prstGeom>
          <a:solidFill>
            <a:srgbClr val="D06F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0" name="椭圆 49"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flipH="1">
            <a:off x="2991678" y="806317"/>
            <a:ext cx="219803" cy="219803"/>
          </a:xfrm>
          <a:prstGeom prst="ellipse">
            <a:avLst/>
          </a:prstGeom>
          <a:solidFill>
            <a:srgbClr val="365B7C"/>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3" name="椭圆 52"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9206057" y="253683"/>
            <a:ext cx="321030" cy="321030"/>
          </a:xfrm>
          <a:prstGeom prst="ellipse">
            <a:avLst/>
          </a:prstGeom>
          <a:solidFill>
            <a:srgbClr val="966481"/>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4" name="椭圆 53"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a:off x="8986546" y="748174"/>
            <a:ext cx="219803" cy="219803"/>
          </a:xfrm>
          <a:prstGeom prst="ellipse">
            <a:avLst/>
          </a:prstGeom>
          <a:solidFill>
            <a:srgbClr val="365B7C"/>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2" name="椭圆 51"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9354989" y="747818"/>
            <a:ext cx="157493" cy="157493"/>
          </a:xfrm>
          <a:prstGeom prst="ellipse">
            <a:avLst/>
          </a:prstGeom>
          <a:solidFill>
            <a:srgbClr val="D06F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 name="椭圆 3"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a:off x="10002006" y="639697"/>
            <a:ext cx="164852" cy="164852"/>
          </a:xfrm>
          <a:prstGeom prst="ellipse">
            <a:avLst/>
          </a:prstGeom>
          <a:solidFill>
            <a:srgbClr val="F779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cxnSp>
        <p:nvCxnSpPr>
          <p:cNvPr id="5" name="直接连接符 4"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CxnSpPr/>
          <p:nvPr/>
        </p:nvCxnSpPr>
        <p:spPr>
          <a:xfrm>
            <a:off x="3288547" y="1090749"/>
            <a:ext cx="5770860"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6" name="文本框 5"/>
          <p:cNvSpPr txBox="1"/>
          <p:nvPr/>
        </p:nvSpPr>
        <p:spPr>
          <a:xfrm>
            <a:off x="4436745" y="519430"/>
            <a:ext cx="3176905" cy="521970"/>
          </a:xfrm>
          <a:prstGeom prst="rect">
            <a:avLst/>
          </a:prstGeom>
          <a:noFill/>
        </p:spPr>
        <p:txBody>
          <a:bodyPr wrap="square" rtlCol="0" anchor="t">
            <a:spAutoFit/>
          </a:bodyPr>
          <a:lstStyle/>
          <a:p>
            <a:r>
              <a:rPr lang="en-US" altLang="zh-CN" b="1" spc="500" dirty="0">
                <a:solidFill>
                  <a:schemeClr val="bg1">
                    <a:lumMod val="50000"/>
                  </a:schemeClr>
                </a:solidFill>
                <a:latin typeface="微软雅黑" panose="020B0503020204020204" pitchFamily="34" charset="-122"/>
                <a:ea typeface="微软雅黑" panose="020B0503020204020204" pitchFamily="34" charset="-122"/>
                <a:cs typeface="Arial" panose="020B0604020202020204" pitchFamily="34" charset="0"/>
                <a:sym typeface="+mn-ea"/>
              </a:rPr>
              <a:t>      </a:t>
            </a:r>
            <a:r>
              <a:rPr lang="zh-CN" altLang="en-US" sz="2800" b="1" spc="500" dirty="0">
                <a:solidFill>
                  <a:schemeClr val="bg1">
                    <a:lumMod val="50000"/>
                  </a:schemeClr>
                </a:solidFill>
                <a:latin typeface="微软雅黑" panose="020B0503020204020204" pitchFamily="34" charset="-122"/>
                <a:ea typeface="微软雅黑" panose="020B0503020204020204" pitchFamily="34" charset="-122"/>
                <a:cs typeface="Arial" panose="020B0604020202020204" pitchFamily="34" charset="0"/>
                <a:sym typeface="+mn-ea"/>
              </a:rPr>
              <a:t>任务描述</a:t>
            </a:r>
          </a:p>
        </p:txBody>
      </p:sp>
    </p:spTree>
    <p:extLst>
      <p:ext uri="{BB962C8B-B14F-4D97-AF65-F5344CB8AC3E}">
        <p14:creationId xmlns:p14="http://schemas.microsoft.com/office/powerpoint/2010/main" val="127358666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44000" fill="hold" nodeType="withEffect">
                                  <p:stCondLst>
                                    <p:cond delay="250"/>
                                  </p:stCondLst>
                                  <p:childTnLst>
                                    <p:set>
                                      <p:cBhvr>
                                        <p:cTn id="6" dur="1" fill="hold">
                                          <p:stCondLst>
                                            <p:cond delay="0"/>
                                          </p:stCondLst>
                                        </p:cTn>
                                        <p:tgtEl>
                                          <p:spTgt spid="55"/>
                                        </p:tgtEl>
                                        <p:attrNameLst>
                                          <p:attrName>style.visibility</p:attrName>
                                        </p:attrNameLst>
                                      </p:cBhvr>
                                      <p:to>
                                        <p:strVal val="visible"/>
                                      </p:to>
                                    </p:set>
                                    <p:anim calcmode="lin" valueType="num">
                                      <p:cBhvr additive="base">
                                        <p:cTn id="7" dur="750" fill="hold"/>
                                        <p:tgtEl>
                                          <p:spTgt spid="55"/>
                                        </p:tgtEl>
                                        <p:attrNameLst>
                                          <p:attrName>ppt_x</p:attrName>
                                        </p:attrNameLst>
                                      </p:cBhvr>
                                      <p:tavLst>
                                        <p:tav tm="0">
                                          <p:val>
                                            <p:strVal val="#ppt_x"/>
                                          </p:val>
                                        </p:tav>
                                        <p:tav tm="100000">
                                          <p:val>
                                            <p:strVal val="#ppt_x"/>
                                          </p:val>
                                        </p:tav>
                                      </p:tavLst>
                                    </p:anim>
                                    <p:anim calcmode="lin" valueType="num">
                                      <p:cBhvr additive="base">
                                        <p:cTn id="8" dur="750" fill="hold"/>
                                        <p:tgtEl>
                                          <p:spTgt spid="5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nvPr>
        </p:nvSpPr>
        <p:spPr>
          <a:xfrm>
            <a:off x="4836795" y="633730"/>
            <a:ext cx="5643245" cy="669925"/>
          </a:xfrm>
        </p:spPr>
        <p:txBody>
          <a:bodyPr>
            <a:scene3d>
              <a:camera prst="orthographicFront"/>
              <a:lightRig rig="threePt" dir="t"/>
            </a:scene3d>
          </a:bodyPr>
          <a:lstStyle/>
          <a:p>
            <a:r>
              <a:rPr lang="en-US" altLang="zh-CN" sz="4000">
                <a:ln w="12700">
                  <a:solidFill>
                    <a:schemeClr val="accent3">
                      <a:lumMod val="50000"/>
                    </a:schemeClr>
                  </a:solidFill>
                  <a:prstDash val="solid"/>
                </a:ln>
                <a:pattFill prst="narHorz">
                  <a:fgClr>
                    <a:schemeClr val="accent3"/>
                  </a:fgClr>
                  <a:bgClr>
                    <a:schemeClr val="accent3">
                      <a:lumMod val="40000"/>
                      <a:lumOff val="60000"/>
                    </a:schemeClr>
                  </a:bgClr>
                </a:pattFill>
                <a:effectLst>
                  <a:innerShdw blurRad="177800">
                    <a:schemeClr val="accent3">
                      <a:lumMod val="50000"/>
                    </a:schemeClr>
                  </a:innerShdw>
                </a:effectLst>
                <a:sym typeface="+mn-ea"/>
              </a:rPr>
              <a:t>     </a:t>
            </a:r>
            <a:r>
              <a:rPr lang="zh-CN" altLang="zh-CN" sz="4000">
                <a:ln w="12700">
                  <a:solidFill>
                    <a:schemeClr val="accent3">
                      <a:lumMod val="50000"/>
                    </a:schemeClr>
                  </a:solidFill>
                  <a:prstDash val="solid"/>
                </a:ln>
                <a:pattFill prst="narHorz">
                  <a:fgClr>
                    <a:schemeClr val="accent3"/>
                  </a:fgClr>
                  <a:bgClr>
                    <a:schemeClr val="accent3">
                      <a:lumMod val="40000"/>
                      <a:lumOff val="60000"/>
                    </a:schemeClr>
                  </a:bgClr>
                </a:pattFill>
                <a:effectLst>
                  <a:innerShdw blurRad="177800">
                    <a:schemeClr val="accent3">
                      <a:lumMod val="50000"/>
                    </a:schemeClr>
                  </a:innerShdw>
                  <a:reflection blurRad="6350" stA="60000" endA="900" endPos="58000" dir="5400000" sy="-100000" algn="bl" rotWithShape="0"/>
                </a:effectLst>
                <a:sym typeface="+mn-ea"/>
              </a:rPr>
              <a:t>薪酬报价的不一致</a:t>
            </a:r>
            <a:br>
              <a:rPr lang="zh-CN" altLang="en-US" sz="4000">
                <a:ln w="12700">
                  <a:solidFill>
                    <a:schemeClr val="accent3">
                      <a:lumMod val="50000"/>
                    </a:schemeClr>
                  </a:solidFill>
                  <a:prstDash val="solid"/>
                </a:ln>
                <a:pattFill prst="narHorz">
                  <a:fgClr>
                    <a:schemeClr val="accent3"/>
                  </a:fgClr>
                  <a:bgClr>
                    <a:schemeClr val="accent3">
                      <a:lumMod val="40000"/>
                      <a:lumOff val="60000"/>
                    </a:schemeClr>
                  </a:bgClr>
                </a:pattFill>
                <a:effectLst>
                  <a:innerShdw blurRad="177800">
                    <a:schemeClr val="accent3">
                      <a:lumMod val="50000"/>
                    </a:schemeClr>
                  </a:innerShdw>
                </a:effectLst>
              </a:rPr>
            </a:br>
            <a:endParaRPr lang="zh-CN" altLang="en-US" sz="4000">
              <a:ln w="12700">
                <a:solidFill>
                  <a:schemeClr val="accent3">
                    <a:lumMod val="50000"/>
                  </a:schemeClr>
                </a:solidFill>
                <a:prstDash val="solid"/>
              </a:ln>
              <a:pattFill prst="narHorz">
                <a:fgClr>
                  <a:schemeClr val="accent3"/>
                </a:fgClr>
                <a:bgClr>
                  <a:schemeClr val="accent3">
                    <a:lumMod val="40000"/>
                    <a:lumOff val="60000"/>
                  </a:schemeClr>
                </a:bgClr>
              </a:pattFill>
              <a:effectLst>
                <a:innerShdw blurRad="177800">
                  <a:schemeClr val="accent3">
                    <a:lumMod val="50000"/>
                  </a:schemeClr>
                </a:innerShdw>
              </a:effectLst>
            </a:endParaRPr>
          </a:p>
        </p:txBody>
      </p:sp>
      <p:grpSp>
        <p:nvGrpSpPr>
          <p:cNvPr id="17" name="组合 16"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GrpSpPr/>
          <p:nvPr/>
        </p:nvGrpSpPr>
        <p:grpSpPr>
          <a:xfrm>
            <a:off x="147150" y="60448"/>
            <a:ext cx="1891633" cy="1891633"/>
            <a:chOff x="831765" y="1948847"/>
            <a:chExt cx="1891633" cy="1891633"/>
          </a:xfrm>
        </p:grpSpPr>
        <p:grpSp>
          <p:nvGrpSpPr>
            <p:cNvPr id="18" name="组合 17"/>
            <p:cNvGrpSpPr/>
            <p:nvPr/>
          </p:nvGrpSpPr>
          <p:grpSpPr>
            <a:xfrm>
              <a:off x="831765" y="1948847"/>
              <a:ext cx="1891633" cy="1891633"/>
              <a:chOff x="1375509" y="1976984"/>
              <a:chExt cx="2018000" cy="2018000"/>
            </a:xfrm>
          </p:grpSpPr>
          <p:sp>
            <p:nvSpPr>
              <p:cNvPr id="21" name="椭圆 20" descr="e7d195523061f1c0deeec63e560781cfd59afb0ea006f2a87ABB68BF51EA6619813959095094C18C62A12F549504892A4AAA8C1554C6663626E05CA27F281A14E6983772AFC3FB97135759321DEA3D709AACD122C08E6ED1C77BAD4A88EF4CD28A80260D8F97957F436F83C1F553EF0169027D0DBFA7A77088E1513DBDFC101C4B4DFF310B01A5021663E46B6BC2AAB5"/>
              <p:cNvSpPr>
                <a:spLocks noChangeAspect="1"/>
              </p:cNvSpPr>
              <p:nvPr/>
            </p:nvSpPr>
            <p:spPr>
              <a:xfrm>
                <a:off x="1375509" y="1976984"/>
                <a:ext cx="2018000" cy="2018000"/>
              </a:xfrm>
              <a:prstGeom prst="ellipse">
                <a:avLst/>
              </a:prstGeom>
              <a:gradFill>
                <a:gsLst>
                  <a:gs pos="0">
                    <a:schemeClr val="bg1"/>
                  </a:gs>
                  <a:gs pos="100000">
                    <a:srgbClr val="C7C7C7"/>
                  </a:gs>
                </a:gsLst>
                <a:lin ang="13200000" scaled="0"/>
              </a:gradFill>
              <a:ln w="22225">
                <a:solidFill>
                  <a:schemeClr val="bg1"/>
                </a:solidFill>
              </a:ln>
              <a:effectLst>
                <a:outerShdw blurRad="393700" dist="1270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2" name="任意多边形 16"/>
              <p:cNvSpPr/>
              <p:nvPr/>
            </p:nvSpPr>
            <p:spPr>
              <a:xfrm rot="5400000">
                <a:off x="1220020" y="2637800"/>
                <a:ext cx="1007034" cy="694933"/>
              </a:xfrm>
              <a:custGeom>
                <a:avLst/>
                <a:gdLst>
                  <a:gd name="connsiteX0" fmla="*/ 0 w 1007034"/>
                  <a:gd name="connsiteY0" fmla="*/ 555348 h 694933"/>
                  <a:gd name="connsiteX1" fmla="*/ 322102 w 1007034"/>
                  <a:gd name="connsiteY1" fmla="*/ 0 h 694933"/>
                  <a:gd name="connsiteX2" fmla="*/ 392164 w 1007034"/>
                  <a:gd name="connsiteY2" fmla="*/ 21748 h 694933"/>
                  <a:gd name="connsiteX3" fmla="*/ 503517 w 1007034"/>
                  <a:gd name="connsiteY3" fmla="*/ 32974 h 694933"/>
                  <a:gd name="connsiteX4" fmla="*/ 614869 w 1007034"/>
                  <a:gd name="connsiteY4" fmla="*/ 21748 h 694933"/>
                  <a:gd name="connsiteX5" fmla="*/ 684932 w 1007034"/>
                  <a:gd name="connsiteY5" fmla="*/ 0 h 694933"/>
                  <a:gd name="connsiteX6" fmla="*/ 1007034 w 1007034"/>
                  <a:gd name="connsiteY6" fmla="*/ 555347 h 694933"/>
                  <a:gd name="connsiteX7" fmla="*/ 895766 w 1007034"/>
                  <a:gd name="connsiteY7" fmla="*/ 615742 h 694933"/>
                  <a:gd name="connsiteX8" fmla="*/ 503516 w 1007034"/>
                  <a:gd name="connsiteY8" fmla="*/ 694933 h 694933"/>
                  <a:gd name="connsiteX9" fmla="*/ 111266 w 1007034"/>
                  <a:gd name="connsiteY9" fmla="*/ 615742 h 694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07034" h="694933">
                    <a:moveTo>
                      <a:pt x="0" y="555348"/>
                    </a:moveTo>
                    <a:lnTo>
                      <a:pt x="322102" y="0"/>
                    </a:lnTo>
                    <a:lnTo>
                      <a:pt x="392164" y="21748"/>
                    </a:lnTo>
                    <a:cubicBezTo>
                      <a:pt x="428132" y="29108"/>
                      <a:pt x="465373" y="32974"/>
                      <a:pt x="503517" y="32974"/>
                    </a:cubicBezTo>
                    <a:cubicBezTo>
                      <a:pt x="541660" y="32974"/>
                      <a:pt x="578901" y="29108"/>
                      <a:pt x="614869" y="21748"/>
                    </a:cubicBezTo>
                    <a:lnTo>
                      <a:pt x="684932" y="0"/>
                    </a:lnTo>
                    <a:lnTo>
                      <a:pt x="1007034" y="555347"/>
                    </a:lnTo>
                    <a:lnTo>
                      <a:pt x="895766" y="615742"/>
                    </a:lnTo>
                    <a:cubicBezTo>
                      <a:pt x="775204" y="666735"/>
                      <a:pt x="642653" y="694933"/>
                      <a:pt x="503516" y="694933"/>
                    </a:cubicBezTo>
                    <a:cubicBezTo>
                      <a:pt x="364379" y="694933"/>
                      <a:pt x="231828" y="666735"/>
                      <a:pt x="111266" y="615742"/>
                    </a:cubicBezTo>
                    <a:close/>
                  </a:path>
                </a:pathLst>
              </a:custGeom>
              <a:solidFill>
                <a:srgbClr val="365B7C"/>
              </a:solidFill>
              <a:ln>
                <a:noFill/>
              </a:ln>
              <a:effectLst>
                <a:innerShdw blurRad="63500" dist="381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20" name="Freeform 48"/>
            <p:cNvSpPr>
              <a:spLocks noEditPoints="1"/>
            </p:cNvSpPr>
            <p:nvPr/>
          </p:nvSpPr>
          <p:spPr bwMode="auto">
            <a:xfrm>
              <a:off x="1822373" y="2622634"/>
              <a:ext cx="490056" cy="469081"/>
            </a:xfrm>
            <a:custGeom>
              <a:avLst/>
              <a:gdLst>
                <a:gd name="T0" fmla="*/ 419 w 628"/>
                <a:gd name="T1" fmla="*/ 232 h 600"/>
                <a:gd name="T2" fmla="*/ 411 w 628"/>
                <a:gd name="T3" fmla="*/ 249 h 600"/>
                <a:gd name="T4" fmla="*/ 408 w 628"/>
                <a:gd name="T5" fmla="*/ 261 h 600"/>
                <a:gd name="T6" fmla="*/ 409 w 628"/>
                <a:gd name="T7" fmla="*/ 283 h 600"/>
                <a:gd name="T8" fmla="*/ 417 w 628"/>
                <a:gd name="T9" fmla="*/ 304 h 600"/>
                <a:gd name="T10" fmla="*/ 424 w 628"/>
                <a:gd name="T11" fmla="*/ 315 h 600"/>
                <a:gd name="T12" fmla="*/ 441 w 628"/>
                <a:gd name="T13" fmla="*/ 330 h 600"/>
                <a:gd name="T14" fmla="*/ 453 w 628"/>
                <a:gd name="T15" fmla="*/ 335 h 600"/>
                <a:gd name="T16" fmla="*/ 478 w 628"/>
                <a:gd name="T17" fmla="*/ 200 h 600"/>
                <a:gd name="T18" fmla="*/ 449 w 628"/>
                <a:gd name="T19" fmla="*/ 206 h 600"/>
                <a:gd name="T20" fmla="*/ 433 w 628"/>
                <a:gd name="T21" fmla="*/ 216 h 600"/>
                <a:gd name="T22" fmla="*/ 425 w 628"/>
                <a:gd name="T23" fmla="*/ 224 h 600"/>
                <a:gd name="T24" fmla="*/ 384 w 628"/>
                <a:gd name="T25" fmla="*/ 70 h 600"/>
                <a:gd name="T26" fmla="*/ 314 w 628"/>
                <a:gd name="T27" fmla="*/ 140 h 600"/>
                <a:gd name="T28" fmla="*/ 379 w 628"/>
                <a:gd name="T29" fmla="*/ 283 h 600"/>
                <a:gd name="T30" fmla="*/ 379 w 628"/>
                <a:gd name="T31" fmla="*/ 254 h 600"/>
                <a:gd name="T32" fmla="*/ 359 w 628"/>
                <a:gd name="T33" fmla="*/ 154 h 600"/>
                <a:gd name="T34" fmla="*/ 250 w 628"/>
                <a:gd name="T35" fmla="*/ 270 h 600"/>
                <a:gd name="T36" fmla="*/ 314 w 628"/>
                <a:gd name="T37" fmla="*/ 396 h 600"/>
                <a:gd name="T38" fmla="*/ 282 w 628"/>
                <a:gd name="T39" fmla="*/ 400 h 600"/>
                <a:gd name="T40" fmla="*/ 267 w 628"/>
                <a:gd name="T41" fmla="*/ 382 h 600"/>
                <a:gd name="T42" fmla="*/ 257 w 628"/>
                <a:gd name="T43" fmla="*/ 374 h 600"/>
                <a:gd name="T44" fmla="*/ 214 w 628"/>
                <a:gd name="T45" fmla="*/ 356 h 600"/>
                <a:gd name="T46" fmla="*/ 195 w 628"/>
                <a:gd name="T47" fmla="*/ 354 h 600"/>
                <a:gd name="T48" fmla="*/ 0 w 628"/>
                <a:gd name="T49" fmla="*/ 600 h 600"/>
                <a:gd name="T50" fmla="*/ 83 w 628"/>
                <a:gd name="T51" fmla="*/ 454 h 600"/>
                <a:gd name="T52" fmla="*/ 216 w 628"/>
                <a:gd name="T53" fmla="*/ 454 h 600"/>
                <a:gd name="T54" fmla="*/ 301 w 628"/>
                <a:gd name="T55" fmla="*/ 600 h 600"/>
                <a:gd name="T56" fmla="*/ 282 w 628"/>
                <a:gd name="T57" fmla="*/ 400 h 600"/>
                <a:gd name="T58" fmla="*/ 433 w 628"/>
                <a:gd name="T59" fmla="*/ 354 h 600"/>
                <a:gd name="T60" fmla="*/ 413 w 628"/>
                <a:gd name="T61" fmla="*/ 356 h 600"/>
                <a:gd name="T62" fmla="*/ 361 w 628"/>
                <a:gd name="T63" fmla="*/ 382 h 600"/>
                <a:gd name="T64" fmla="*/ 353 w 628"/>
                <a:gd name="T65" fmla="*/ 391 h 600"/>
                <a:gd name="T66" fmla="*/ 389 w 628"/>
                <a:gd name="T67" fmla="*/ 600 h 600"/>
                <a:gd name="T68" fmla="*/ 410 w 628"/>
                <a:gd name="T69" fmla="*/ 600 h 600"/>
                <a:gd name="T70" fmla="*/ 564 w 628"/>
                <a:gd name="T71" fmla="*/ 454 h 600"/>
                <a:gd name="T72" fmla="*/ 628 w 628"/>
                <a:gd name="T73" fmla="*/ 460 h 600"/>
                <a:gd name="T74" fmla="*/ 151 w 628"/>
                <a:gd name="T75" fmla="*/ 340 h 600"/>
                <a:gd name="T76" fmla="*/ 186 w 628"/>
                <a:gd name="T77" fmla="*/ 330 h 600"/>
                <a:gd name="T78" fmla="*/ 196 w 628"/>
                <a:gd name="T79" fmla="*/ 323 h 600"/>
                <a:gd name="T80" fmla="*/ 216 w 628"/>
                <a:gd name="T81" fmla="*/ 295 h 600"/>
                <a:gd name="T82" fmla="*/ 219 w 628"/>
                <a:gd name="T83" fmla="*/ 281 h 600"/>
                <a:gd name="T84" fmla="*/ 219 w 628"/>
                <a:gd name="T85" fmla="*/ 258 h 600"/>
                <a:gd name="T86" fmla="*/ 214 w 628"/>
                <a:gd name="T87" fmla="*/ 241 h 600"/>
                <a:gd name="T88" fmla="*/ 208 w 628"/>
                <a:gd name="T89" fmla="*/ 231 h 600"/>
                <a:gd name="T90" fmla="*/ 195 w 628"/>
                <a:gd name="T91" fmla="*/ 217 h 600"/>
                <a:gd name="T92" fmla="*/ 186 w 628"/>
                <a:gd name="T93" fmla="*/ 210 h 600"/>
                <a:gd name="T94" fmla="*/ 151 w 628"/>
                <a:gd name="T95" fmla="*/ 200 h 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28" h="600">
                  <a:moveTo>
                    <a:pt x="425" y="224"/>
                  </a:moveTo>
                  <a:cubicBezTo>
                    <a:pt x="423" y="226"/>
                    <a:pt x="421" y="229"/>
                    <a:pt x="420" y="231"/>
                  </a:cubicBezTo>
                  <a:cubicBezTo>
                    <a:pt x="419" y="231"/>
                    <a:pt x="419" y="232"/>
                    <a:pt x="419" y="232"/>
                  </a:cubicBezTo>
                  <a:cubicBezTo>
                    <a:pt x="418" y="234"/>
                    <a:pt x="416" y="236"/>
                    <a:pt x="415" y="239"/>
                  </a:cubicBezTo>
                  <a:cubicBezTo>
                    <a:pt x="415" y="240"/>
                    <a:pt x="414" y="240"/>
                    <a:pt x="414" y="241"/>
                  </a:cubicBezTo>
                  <a:cubicBezTo>
                    <a:pt x="413" y="244"/>
                    <a:pt x="412" y="246"/>
                    <a:pt x="411" y="249"/>
                  </a:cubicBezTo>
                  <a:cubicBezTo>
                    <a:pt x="411" y="249"/>
                    <a:pt x="411" y="250"/>
                    <a:pt x="411" y="250"/>
                  </a:cubicBezTo>
                  <a:cubicBezTo>
                    <a:pt x="410" y="253"/>
                    <a:pt x="409" y="255"/>
                    <a:pt x="409" y="258"/>
                  </a:cubicBezTo>
                  <a:cubicBezTo>
                    <a:pt x="409" y="259"/>
                    <a:pt x="409" y="260"/>
                    <a:pt x="408" y="261"/>
                  </a:cubicBezTo>
                  <a:cubicBezTo>
                    <a:pt x="408" y="264"/>
                    <a:pt x="408" y="267"/>
                    <a:pt x="408" y="270"/>
                  </a:cubicBezTo>
                  <a:cubicBezTo>
                    <a:pt x="408" y="274"/>
                    <a:pt x="408" y="278"/>
                    <a:pt x="409" y="281"/>
                  </a:cubicBezTo>
                  <a:cubicBezTo>
                    <a:pt x="409" y="282"/>
                    <a:pt x="409" y="283"/>
                    <a:pt x="409" y="283"/>
                  </a:cubicBezTo>
                  <a:cubicBezTo>
                    <a:pt x="410" y="287"/>
                    <a:pt x="411" y="290"/>
                    <a:pt x="412" y="293"/>
                  </a:cubicBezTo>
                  <a:cubicBezTo>
                    <a:pt x="412" y="294"/>
                    <a:pt x="412" y="294"/>
                    <a:pt x="412" y="295"/>
                  </a:cubicBezTo>
                  <a:cubicBezTo>
                    <a:pt x="414" y="298"/>
                    <a:pt x="415" y="301"/>
                    <a:pt x="417" y="304"/>
                  </a:cubicBezTo>
                  <a:cubicBezTo>
                    <a:pt x="417" y="305"/>
                    <a:pt x="417" y="305"/>
                    <a:pt x="418" y="306"/>
                  </a:cubicBezTo>
                  <a:cubicBezTo>
                    <a:pt x="420" y="309"/>
                    <a:pt x="422" y="312"/>
                    <a:pt x="424" y="315"/>
                  </a:cubicBezTo>
                  <a:cubicBezTo>
                    <a:pt x="424" y="315"/>
                    <a:pt x="424" y="315"/>
                    <a:pt x="424" y="315"/>
                  </a:cubicBezTo>
                  <a:cubicBezTo>
                    <a:pt x="427" y="318"/>
                    <a:pt x="429" y="320"/>
                    <a:pt x="432" y="323"/>
                  </a:cubicBezTo>
                  <a:cubicBezTo>
                    <a:pt x="432" y="323"/>
                    <a:pt x="432" y="323"/>
                    <a:pt x="432" y="323"/>
                  </a:cubicBezTo>
                  <a:cubicBezTo>
                    <a:pt x="435" y="326"/>
                    <a:pt x="438" y="328"/>
                    <a:pt x="441" y="330"/>
                  </a:cubicBezTo>
                  <a:cubicBezTo>
                    <a:pt x="442" y="330"/>
                    <a:pt x="442" y="330"/>
                    <a:pt x="442" y="330"/>
                  </a:cubicBezTo>
                  <a:cubicBezTo>
                    <a:pt x="446" y="332"/>
                    <a:pt x="449" y="334"/>
                    <a:pt x="452" y="335"/>
                  </a:cubicBezTo>
                  <a:cubicBezTo>
                    <a:pt x="453" y="335"/>
                    <a:pt x="453" y="335"/>
                    <a:pt x="453" y="335"/>
                  </a:cubicBezTo>
                  <a:cubicBezTo>
                    <a:pt x="461" y="338"/>
                    <a:pt x="469" y="340"/>
                    <a:pt x="478" y="340"/>
                  </a:cubicBezTo>
                  <a:cubicBezTo>
                    <a:pt x="516" y="340"/>
                    <a:pt x="547" y="309"/>
                    <a:pt x="547" y="270"/>
                  </a:cubicBezTo>
                  <a:cubicBezTo>
                    <a:pt x="547" y="231"/>
                    <a:pt x="516" y="200"/>
                    <a:pt x="478" y="200"/>
                  </a:cubicBezTo>
                  <a:cubicBezTo>
                    <a:pt x="468" y="200"/>
                    <a:pt x="458" y="202"/>
                    <a:pt x="450" y="206"/>
                  </a:cubicBezTo>
                  <a:cubicBezTo>
                    <a:pt x="450" y="206"/>
                    <a:pt x="450" y="206"/>
                    <a:pt x="450" y="206"/>
                  </a:cubicBezTo>
                  <a:cubicBezTo>
                    <a:pt x="449" y="206"/>
                    <a:pt x="449" y="206"/>
                    <a:pt x="449" y="206"/>
                  </a:cubicBezTo>
                  <a:cubicBezTo>
                    <a:pt x="446" y="208"/>
                    <a:pt x="444" y="209"/>
                    <a:pt x="442" y="210"/>
                  </a:cubicBezTo>
                  <a:cubicBezTo>
                    <a:pt x="441" y="210"/>
                    <a:pt x="441" y="211"/>
                    <a:pt x="440" y="211"/>
                  </a:cubicBezTo>
                  <a:cubicBezTo>
                    <a:pt x="438" y="213"/>
                    <a:pt x="435" y="215"/>
                    <a:pt x="433" y="216"/>
                  </a:cubicBezTo>
                  <a:cubicBezTo>
                    <a:pt x="433" y="217"/>
                    <a:pt x="432" y="217"/>
                    <a:pt x="432" y="217"/>
                  </a:cubicBezTo>
                  <a:cubicBezTo>
                    <a:pt x="430" y="219"/>
                    <a:pt x="428" y="221"/>
                    <a:pt x="426" y="223"/>
                  </a:cubicBezTo>
                  <a:cubicBezTo>
                    <a:pt x="426" y="223"/>
                    <a:pt x="425" y="224"/>
                    <a:pt x="425" y="224"/>
                  </a:cubicBezTo>
                  <a:close/>
                  <a:moveTo>
                    <a:pt x="314" y="140"/>
                  </a:moveTo>
                  <a:lnTo>
                    <a:pt x="314" y="140"/>
                  </a:lnTo>
                  <a:cubicBezTo>
                    <a:pt x="353" y="140"/>
                    <a:pt x="384" y="108"/>
                    <a:pt x="384" y="70"/>
                  </a:cubicBezTo>
                  <a:cubicBezTo>
                    <a:pt x="384" y="31"/>
                    <a:pt x="353" y="0"/>
                    <a:pt x="314" y="0"/>
                  </a:cubicBezTo>
                  <a:cubicBezTo>
                    <a:pt x="275" y="0"/>
                    <a:pt x="244" y="31"/>
                    <a:pt x="244" y="70"/>
                  </a:cubicBezTo>
                  <a:cubicBezTo>
                    <a:pt x="244" y="108"/>
                    <a:pt x="275" y="140"/>
                    <a:pt x="314" y="140"/>
                  </a:cubicBezTo>
                  <a:close/>
                  <a:moveTo>
                    <a:pt x="379" y="336"/>
                  </a:moveTo>
                  <a:lnTo>
                    <a:pt x="379" y="336"/>
                  </a:lnTo>
                  <a:lnTo>
                    <a:pt x="379" y="283"/>
                  </a:lnTo>
                  <a:cubicBezTo>
                    <a:pt x="379" y="279"/>
                    <a:pt x="378" y="274"/>
                    <a:pt x="378" y="270"/>
                  </a:cubicBezTo>
                  <a:cubicBezTo>
                    <a:pt x="378" y="266"/>
                    <a:pt x="379" y="262"/>
                    <a:pt x="379" y="257"/>
                  </a:cubicBezTo>
                  <a:lnTo>
                    <a:pt x="379" y="254"/>
                  </a:lnTo>
                  <a:lnTo>
                    <a:pt x="380" y="254"/>
                  </a:lnTo>
                  <a:cubicBezTo>
                    <a:pt x="385" y="223"/>
                    <a:pt x="404" y="197"/>
                    <a:pt x="431" y="183"/>
                  </a:cubicBezTo>
                  <a:cubicBezTo>
                    <a:pt x="412" y="165"/>
                    <a:pt x="387" y="154"/>
                    <a:pt x="359" y="154"/>
                  </a:cubicBezTo>
                  <a:lnTo>
                    <a:pt x="269" y="154"/>
                  </a:lnTo>
                  <a:cubicBezTo>
                    <a:pt x="241" y="154"/>
                    <a:pt x="216" y="165"/>
                    <a:pt x="197" y="183"/>
                  </a:cubicBezTo>
                  <a:cubicBezTo>
                    <a:pt x="228" y="199"/>
                    <a:pt x="250" y="232"/>
                    <a:pt x="250" y="270"/>
                  </a:cubicBezTo>
                  <a:cubicBezTo>
                    <a:pt x="250" y="278"/>
                    <a:pt x="249" y="285"/>
                    <a:pt x="247" y="293"/>
                  </a:cubicBezTo>
                  <a:lnTo>
                    <a:pt x="247" y="335"/>
                  </a:lnTo>
                  <a:cubicBezTo>
                    <a:pt x="276" y="347"/>
                    <a:pt x="299" y="369"/>
                    <a:pt x="314" y="396"/>
                  </a:cubicBezTo>
                  <a:cubicBezTo>
                    <a:pt x="328" y="369"/>
                    <a:pt x="352" y="348"/>
                    <a:pt x="379" y="336"/>
                  </a:cubicBezTo>
                  <a:close/>
                  <a:moveTo>
                    <a:pt x="282" y="400"/>
                  </a:moveTo>
                  <a:lnTo>
                    <a:pt x="282" y="400"/>
                  </a:lnTo>
                  <a:cubicBezTo>
                    <a:pt x="280" y="397"/>
                    <a:pt x="278" y="394"/>
                    <a:pt x="275" y="391"/>
                  </a:cubicBezTo>
                  <a:cubicBezTo>
                    <a:pt x="275" y="390"/>
                    <a:pt x="274" y="390"/>
                    <a:pt x="274" y="390"/>
                  </a:cubicBezTo>
                  <a:cubicBezTo>
                    <a:pt x="272" y="387"/>
                    <a:pt x="270" y="385"/>
                    <a:pt x="267" y="382"/>
                  </a:cubicBezTo>
                  <a:cubicBezTo>
                    <a:pt x="267" y="382"/>
                    <a:pt x="266" y="382"/>
                    <a:pt x="266" y="381"/>
                  </a:cubicBezTo>
                  <a:cubicBezTo>
                    <a:pt x="263" y="379"/>
                    <a:pt x="261" y="377"/>
                    <a:pt x="258" y="375"/>
                  </a:cubicBezTo>
                  <a:cubicBezTo>
                    <a:pt x="257" y="374"/>
                    <a:pt x="257" y="374"/>
                    <a:pt x="257" y="374"/>
                  </a:cubicBezTo>
                  <a:cubicBezTo>
                    <a:pt x="247" y="367"/>
                    <a:pt x="237" y="362"/>
                    <a:pt x="225" y="359"/>
                  </a:cubicBezTo>
                  <a:cubicBezTo>
                    <a:pt x="223" y="358"/>
                    <a:pt x="220" y="357"/>
                    <a:pt x="218" y="357"/>
                  </a:cubicBezTo>
                  <a:cubicBezTo>
                    <a:pt x="217" y="356"/>
                    <a:pt x="215" y="356"/>
                    <a:pt x="214" y="356"/>
                  </a:cubicBezTo>
                  <a:cubicBezTo>
                    <a:pt x="212" y="356"/>
                    <a:pt x="210" y="355"/>
                    <a:pt x="208" y="355"/>
                  </a:cubicBezTo>
                  <a:cubicBezTo>
                    <a:pt x="207" y="355"/>
                    <a:pt x="206" y="355"/>
                    <a:pt x="205" y="355"/>
                  </a:cubicBezTo>
                  <a:cubicBezTo>
                    <a:pt x="202" y="354"/>
                    <a:pt x="199" y="354"/>
                    <a:pt x="195" y="354"/>
                  </a:cubicBezTo>
                  <a:lnTo>
                    <a:pt x="105" y="354"/>
                  </a:lnTo>
                  <a:cubicBezTo>
                    <a:pt x="47" y="354"/>
                    <a:pt x="0" y="401"/>
                    <a:pt x="0" y="460"/>
                  </a:cubicBezTo>
                  <a:lnTo>
                    <a:pt x="0" y="600"/>
                  </a:lnTo>
                  <a:lnTo>
                    <a:pt x="62" y="600"/>
                  </a:lnTo>
                  <a:lnTo>
                    <a:pt x="62" y="454"/>
                  </a:lnTo>
                  <a:lnTo>
                    <a:pt x="83" y="454"/>
                  </a:lnTo>
                  <a:lnTo>
                    <a:pt x="83" y="600"/>
                  </a:lnTo>
                  <a:lnTo>
                    <a:pt x="216" y="600"/>
                  </a:lnTo>
                  <a:lnTo>
                    <a:pt x="216" y="454"/>
                  </a:lnTo>
                  <a:lnTo>
                    <a:pt x="237" y="454"/>
                  </a:lnTo>
                  <a:lnTo>
                    <a:pt x="237" y="600"/>
                  </a:lnTo>
                  <a:lnTo>
                    <a:pt x="301" y="600"/>
                  </a:lnTo>
                  <a:lnTo>
                    <a:pt x="301" y="460"/>
                  </a:lnTo>
                  <a:cubicBezTo>
                    <a:pt x="301" y="437"/>
                    <a:pt x="294" y="417"/>
                    <a:pt x="282" y="400"/>
                  </a:cubicBezTo>
                  <a:cubicBezTo>
                    <a:pt x="282" y="400"/>
                    <a:pt x="282" y="400"/>
                    <a:pt x="282" y="400"/>
                  </a:cubicBezTo>
                  <a:close/>
                  <a:moveTo>
                    <a:pt x="523" y="354"/>
                  </a:moveTo>
                  <a:lnTo>
                    <a:pt x="523" y="354"/>
                  </a:lnTo>
                  <a:lnTo>
                    <a:pt x="433" y="354"/>
                  </a:lnTo>
                  <a:cubicBezTo>
                    <a:pt x="429" y="354"/>
                    <a:pt x="426" y="354"/>
                    <a:pt x="423" y="355"/>
                  </a:cubicBezTo>
                  <a:cubicBezTo>
                    <a:pt x="422" y="355"/>
                    <a:pt x="421" y="355"/>
                    <a:pt x="420" y="355"/>
                  </a:cubicBezTo>
                  <a:cubicBezTo>
                    <a:pt x="418" y="355"/>
                    <a:pt x="415" y="356"/>
                    <a:pt x="413" y="356"/>
                  </a:cubicBezTo>
                  <a:cubicBezTo>
                    <a:pt x="412" y="356"/>
                    <a:pt x="411" y="356"/>
                    <a:pt x="410" y="357"/>
                  </a:cubicBezTo>
                  <a:cubicBezTo>
                    <a:pt x="408" y="357"/>
                    <a:pt x="405" y="358"/>
                    <a:pt x="403" y="358"/>
                  </a:cubicBezTo>
                  <a:cubicBezTo>
                    <a:pt x="387" y="363"/>
                    <a:pt x="373" y="371"/>
                    <a:pt x="361" y="382"/>
                  </a:cubicBezTo>
                  <a:cubicBezTo>
                    <a:pt x="361" y="382"/>
                    <a:pt x="361" y="382"/>
                    <a:pt x="361" y="383"/>
                  </a:cubicBezTo>
                  <a:cubicBezTo>
                    <a:pt x="358" y="385"/>
                    <a:pt x="356" y="388"/>
                    <a:pt x="353" y="390"/>
                  </a:cubicBezTo>
                  <a:cubicBezTo>
                    <a:pt x="353" y="390"/>
                    <a:pt x="353" y="391"/>
                    <a:pt x="353" y="391"/>
                  </a:cubicBezTo>
                  <a:cubicBezTo>
                    <a:pt x="337" y="409"/>
                    <a:pt x="327" y="433"/>
                    <a:pt x="327" y="460"/>
                  </a:cubicBezTo>
                  <a:lnTo>
                    <a:pt x="327" y="600"/>
                  </a:lnTo>
                  <a:lnTo>
                    <a:pt x="389" y="600"/>
                  </a:lnTo>
                  <a:lnTo>
                    <a:pt x="389" y="454"/>
                  </a:lnTo>
                  <a:lnTo>
                    <a:pt x="410" y="454"/>
                  </a:lnTo>
                  <a:lnTo>
                    <a:pt x="410" y="600"/>
                  </a:lnTo>
                  <a:lnTo>
                    <a:pt x="543" y="600"/>
                  </a:lnTo>
                  <a:lnTo>
                    <a:pt x="543" y="454"/>
                  </a:lnTo>
                  <a:lnTo>
                    <a:pt x="564" y="454"/>
                  </a:lnTo>
                  <a:lnTo>
                    <a:pt x="564" y="600"/>
                  </a:lnTo>
                  <a:lnTo>
                    <a:pt x="628" y="600"/>
                  </a:lnTo>
                  <a:lnTo>
                    <a:pt x="628" y="460"/>
                  </a:lnTo>
                  <a:cubicBezTo>
                    <a:pt x="628" y="401"/>
                    <a:pt x="581" y="354"/>
                    <a:pt x="523" y="354"/>
                  </a:cubicBezTo>
                  <a:close/>
                  <a:moveTo>
                    <a:pt x="151" y="340"/>
                  </a:moveTo>
                  <a:lnTo>
                    <a:pt x="151" y="340"/>
                  </a:lnTo>
                  <a:cubicBezTo>
                    <a:pt x="159" y="340"/>
                    <a:pt x="167" y="338"/>
                    <a:pt x="175" y="335"/>
                  </a:cubicBezTo>
                  <a:cubicBezTo>
                    <a:pt x="175" y="335"/>
                    <a:pt x="175" y="335"/>
                    <a:pt x="176" y="335"/>
                  </a:cubicBezTo>
                  <a:cubicBezTo>
                    <a:pt x="179" y="334"/>
                    <a:pt x="183" y="332"/>
                    <a:pt x="186" y="330"/>
                  </a:cubicBezTo>
                  <a:cubicBezTo>
                    <a:pt x="186" y="330"/>
                    <a:pt x="186" y="330"/>
                    <a:pt x="186" y="330"/>
                  </a:cubicBezTo>
                  <a:cubicBezTo>
                    <a:pt x="190" y="328"/>
                    <a:pt x="193" y="326"/>
                    <a:pt x="196" y="323"/>
                  </a:cubicBezTo>
                  <a:cubicBezTo>
                    <a:pt x="196" y="323"/>
                    <a:pt x="196" y="323"/>
                    <a:pt x="196" y="323"/>
                  </a:cubicBezTo>
                  <a:cubicBezTo>
                    <a:pt x="202" y="318"/>
                    <a:pt x="206" y="312"/>
                    <a:pt x="210" y="306"/>
                  </a:cubicBezTo>
                  <a:cubicBezTo>
                    <a:pt x="211" y="305"/>
                    <a:pt x="211" y="305"/>
                    <a:pt x="211" y="304"/>
                  </a:cubicBezTo>
                  <a:cubicBezTo>
                    <a:pt x="213" y="301"/>
                    <a:pt x="214" y="298"/>
                    <a:pt x="216" y="295"/>
                  </a:cubicBezTo>
                  <a:cubicBezTo>
                    <a:pt x="216" y="294"/>
                    <a:pt x="216" y="294"/>
                    <a:pt x="216" y="293"/>
                  </a:cubicBezTo>
                  <a:cubicBezTo>
                    <a:pt x="217" y="290"/>
                    <a:pt x="218" y="287"/>
                    <a:pt x="219" y="283"/>
                  </a:cubicBezTo>
                  <a:cubicBezTo>
                    <a:pt x="219" y="282"/>
                    <a:pt x="219" y="282"/>
                    <a:pt x="219" y="281"/>
                  </a:cubicBezTo>
                  <a:cubicBezTo>
                    <a:pt x="220" y="278"/>
                    <a:pt x="220" y="274"/>
                    <a:pt x="220" y="270"/>
                  </a:cubicBezTo>
                  <a:cubicBezTo>
                    <a:pt x="220" y="267"/>
                    <a:pt x="220" y="264"/>
                    <a:pt x="220" y="261"/>
                  </a:cubicBezTo>
                  <a:cubicBezTo>
                    <a:pt x="219" y="260"/>
                    <a:pt x="219" y="259"/>
                    <a:pt x="219" y="258"/>
                  </a:cubicBezTo>
                  <a:cubicBezTo>
                    <a:pt x="219" y="255"/>
                    <a:pt x="218" y="252"/>
                    <a:pt x="217" y="250"/>
                  </a:cubicBezTo>
                  <a:cubicBezTo>
                    <a:pt x="217" y="249"/>
                    <a:pt x="217" y="249"/>
                    <a:pt x="217" y="249"/>
                  </a:cubicBezTo>
                  <a:cubicBezTo>
                    <a:pt x="216" y="246"/>
                    <a:pt x="215" y="244"/>
                    <a:pt x="214" y="241"/>
                  </a:cubicBezTo>
                  <a:cubicBezTo>
                    <a:pt x="214" y="240"/>
                    <a:pt x="213" y="240"/>
                    <a:pt x="213" y="239"/>
                  </a:cubicBezTo>
                  <a:cubicBezTo>
                    <a:pt x="212" y="236"/>
                    <a:pt x="210" y="234"/>
                    <a:pt x="209" y="231"/>
                  </a:cubicBezTo>
                  <a:lnTo>
                    <a:pt x="208" y="231"/>
                  </a:lnTo>
                  <a:cubicBezTo>
                    <a:pt x="207" y="229"/>
                    <a:pt x="205" y="226"/>
                    <a:pt x="203" y="224"/>
                  </a:cubicBezTo>
                  <a:cubicBezTo>
                    <a:pt x="203" y="224"/>
                    <a:pt x="202" y="223"/>
                    <a:pt x="202" y="223"/>
                  </a:cubicBezTo>
                  <a:cubicBezTo>
                    <a:pt x="200" y="221"/>
                    <a:pt x="198" y="219"/>
                    <a:pt x="195" y="217"/>
                  </a:cubicBezTo>
                  <a:cubicBezTo>
                    <a:pt x="195" y="217"/>
                    <a:pt x="195" y="217"/>
                    <a:pt x="195" y="216"/>
                  </a:cubicBezTo>
                  <a:cubicBezTo>
                    <a:pt x="193" y="215"/>
                    <a:pt x="190" y="213"/>
                    <a:pt x="188" y="211"/>
                  </a:cubicBezTo>
                  <a:cubicBezTo>
                    <a:pt x="187" y="211"/>
                    <a:pt x="187" y="210"/>
                    <a:pt x="186" y="210"/>
                  </a:cubicBezTo>
                  <a:cubicBezTo>
                    <a:pt x="184" y="209"/>
                    <a:pt x="181" y="207"/>
                    <a:pt x="179" y="206"/>
                  </a:cubicBezTo>
                  <a:cubicBezTo>
                    <a:pt x="179" y="206"/>
                    <a:pt x="178" y="206"/>
                    <a:pt x="178" y="206"/>
                  </a:cubicBezTo>
                  <a:cubicBezTo>
                    <a:pt x="170" y="202"/>
                    <a:pt x="160" y="200"/>
                    <a:pt x="151" y="200"/>
                  </a:cubicBezTo>
                  <a:cubicBezTo>
                    <a:pt x="112" y="200"/>
                    <a:pt x="81" y="231"/>
                    <a:pt x="81" y="270"/>
                  </a:cubicBezTo>
                  <a:cubicBezTo>
                    <a:pt x="81" y="309"/>
                    <a:pt x="112" y="340"/>
                    <a:pt x="151" y="340"/>
                  </a:cubicBezTo>
                  <a:close/>
                </a:path>
              </a:pathLst>
            </a:custGeom>
            <a:solidFill>
              <a:srgbClr val="365B7C"/>
            </a:solidFill>
            <a:ln>
              <a:noFill/>
            </a:ln>
          </p:spPr>
          <p:txBody>
            <a:bodyPr vert="horz" wrap="square" lIns="91440" tIns="45720" rIns="91440" bIns="45720" numCol="1" anchor="t" anchorCtr="0" compatLnSpc="1"/>
            <a:lstStyle/>
            <a:p>
              <a:endParaRPr lang="zh-CN" altLang="en-US">
                <a:solidFill>
                  <a:schemeClr val="accent2"/>
                </a:solidFill>
              </a:endParaRPr>
            </a:p>
          </p:txBody>
        </p:sp>
      </p:grpSp>
      <p:sp>
        <p:nvSpPr>
          <p:cNvPr id="23" name="矩形 22"/>
          <p:cNvSpPr/>
          <p:nvPr/>
        </p:nvSpPr>
        <p:spPr>
          <a:xfrm>
            <a:off x="2038708" y="309843"/>
            <a:ext cx="2087446" cy="470748"/>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800" b="1" dirty="0">
                <a:latin typeface="楷体" panose="02010609060101010101" pitchFamily="49" charset="-122"/>
                <a:ea typeface="楷体" panose="02010609060101010101" pitchFamily="49" charset="-122"/>
                <a:cs typeface="+mn-ea"/>
                <a:sym typeface="+mn-lt"/>
              </a:rPr>
              <a:t>案例导学</a:t>
            </a:r>
          </a:p>
        </p:txBody>
      </p:sp>
      <p:sp>
        <p:nvSpPr>
          <p:cNvPr id="3" name="文本框 2"/>
          <p:cNvSpPr txBox="1"/>
          <p:nvPr/>
        </p:nvSpPr>
        <p:spPr>
          <a:xfrm>
            <a:off x="2484120" y="1669415"/>
            <a:ext cx="8519795" cy="4831080"/>
          </a:xfrm>
          <a:prstGeom prst="rect">
            <a:avLst/>
          </a:prstGeom>
          <a:noFill/>
        </p:spPr>
        <p:txBody>
          <a:bodyPr wrap="square" rtlCol="0" anchor="t">
            <a:spAutoFit/>
          </a:bodyPr>
          <a:lstStyle/>
          <a:p>
            <a:pPr eaLnBrk="1" hangingPunct="1"/>
            <a:r>
              <a:rPr lang="en-US" altLang="zh-CN" sz="2800" dirty="0">
                <a:latin typeface="楷体" panose="02010609060101010101" pitchFamily="49" charset="-122"/>
                <a:ea typeface="楷体" panose="02010609060101010101" pitchFamily="49" charset="-122"/>
                <a:cs typeface="楷体" panose="02010609060101010101" pitchFamily="49" charset="-122"/>
                <a:sym typeface="+mn-ea"/>
              </a:rPr>
              <a:t>  </a:t>
            </a:r>
            <a:r>
              <a:rPr lang="zh-CN" altLang="zh-CN" sz="2800" dirty="0">
                <a:latin typeface="楷体" panose="02010609060101010101" pitchFamily="49" charset="-122"/>
                <a:ea typeface="楷体" panose="02010609060101010101" pitchFamily="49" charset="-122"/>
                <a:cs typeface="楷体" panose="02010609060101010101" pitchFamily="49" charset="-122"/>
                <a:sym typeface="+mn-ea"/>
              </a:rPr>
              <a:t>从原公司跳槽的</a:t>
            </a:r>
            <a:r>
              <a:rPr lang="en-US" altLang="zh-CN" sz="2800" dirty="0" err="1">
                <a:latin typeface="楷体" panose="02010609060101010101" pitchFamily="49" charset="-122"/>
                <a:ea typeface="楷体" panose="02010609060101010101" pitchFamily="49" charset="-122"/>
                <a:cs typeface="楷体" panose="02010609060101010101" pitchFamily="49" charset="-122"/>
                <a:sym typeface="+mn-ea"/>
              </a:rPr>
              <a:t>Scallet</a:t>
            </a:r>
            <a:r>
              <a:rPr lang="zh-CN" altLang="zh-CN" sz="2800" dirty="0">
                <a:latin typeface="楷体" panose="02010609060101010101" pitchFamily="49" charset="-122"/>
                <a:ea typeface="楷体" panose="02010609060101010101" pitchFamily="49" charset="-122"/>
                <a:cs typeface="楷体" panose="02010609060101010101" pitchFamily="49" charset="-122"/>
                <a:sym typeface="+mn-ea"/>
              </a:rPr>
              <a:t>花了几个月的时间物色新工作，在找到一家业内有口皆碑的公司之后，她决定安顿下来。经历了三轮面试，她都顺利通过，可谁知在最后一次的薪酬问题上，却始终没能达成一致。实际上，双方的报价都相差不多，只是</a:t>
            </a:r>
            <a:r>
              <a:rPr lang="en-US" altLang="zh-CN" sz="2800" dirty="0" err="1">
                <a:latin typeface="楷体" panose="02010609060101010101" pitchFamily="49" charset="-122"/>
                <a:ea typeface="楷体" panose="02010609060101010101" pitchFamily="49" charset="-122"/>
                <a:cs typeface="楷体" panose="02010609060101010101" pitchFamily="49" charset="-122"/>
                <a:sym typeface="+mn-ea"/>
              </a:rPr>
              <a:t>Scallet</a:t>
            </a:r>
            <a:r>
              <a:rPr lang="zh-CN" altLang="zh-CN" sz="2800" dirty="0">
                <a:latin typeface="楷体" panose="02010609060101010101" pitchFamily="49" charset="-122"/>
                <a:ea typeface="楷体" panose="02010609060101010101" pitchFamily="49" charset="-122"/>
                <a:cs typeface="楷体" panose="02010609060101010101" pitchFamily="49" charset="-122"/>
                <a:sym typeface="+mn-ea"/>
              </a:rPr>
              <a:t>认为跳槽后的工资待遇必须超过原工资水平的</a:t>
            </a:r>
            <a:r>
              <a:rPr lang="en-US" altLang="zh-CN" sz="2800" dirty="0">
                <a:latin typeface="楷体" panose="02010609060101010101" pitchFamily="49" charset="-122"/>
                <a:ea typeface="楷体" panose="02010609060101010101" pitchFamily="49" charset="-122"/>
                <a:cs typeface="楷体" panose="02010609060101010101" pitchFamily="49" charset="-122"/>
                <a:sym typeface="+mn-ea"/>
              </a:rPr>
              <a:t>20%-30%</a:t>
            </a:r>
            <a:r>
              <a:rPr lang="zh-CN" altLang="zh-CN" sz="2800" dirty="0">
                <a:latin typeface="楷体" panose="02010609060101010101" pitchFamily="49" charset="-122"/>
                <a:ea typeface="楷体" panose="02010609060101010101" pitchFamily="49" charset="-122"/>
                <a:cs typeface="楷体" panose="02010609060101010101" pitchFamily="49" charset="-122"/>
                <a:sym typeface="+mn-ea"/>
              </a:rPr>
              <a:t>，否则跳槽这一行为没有实际的意义，而对方公司说，只能在原基础上提高</a:t>
            </a:r>
            <a:r>
              <a:rPr lang="en-US" altLang="zh-CN" sz="2800" dirty="0">
                <a:latin typeface="楷体" panose="02010609060101010101" pitchFamily="49" charset="-122"/>
                <a:ea typeface="楷体" panose="02010609060101010101" pitchFamily="49" charset="-122"/>
                <a:cs typeface="楷体" panose="02010609060101010101" pitchFamily="49" charset="-122"/>
                <a:sym typeface="+mn-ea"/>
              </a:rPr>
              <a:t>10%</a:t>
            </a:r>
            <a:r>
              <a:rPr lang="zh-CN" altLang="zh-CN" sz="2800" dirty="0">
                <a:latin typeface="楷体" panose="02010609060101010101" pitchFamily="49" charset="-122"/>
                <a:ea typeface="楷体" panose="02010609060101010101" pitchFamily="49" charset="-122"/>
                <a:cs typeface="楷体" panose="02010609060101010101" pitchFamily="49" charset="-122"/>
                <a:sym typeface="+mn-ea"/>
              </a:rPr>
              <a:t>，而</a:t>
            </a:r>
            <a:r>
              <a:rPr lang="en-US" altLang="zh-CN" sz="2800" dirty="0" err="1">
                <a:latin typeface="楷体" panose="02010609060101010101" pitchFamily="49" charset="-122"/>
                <a:ea typeface="楷体" panose="02010609060101010101" pitchFamily="49" charset="-122"/>
                <a:cs typeface="楷体" panose="02010609060101010101" pitchFamily="49" charset="-122"/>
                <a:sym typeface="+mn-ea"/>
              </a:rPr>
              <a:t>Scallet</a:t>
            </a:r>
            <a:r>
              <a:rPr lang="zh-CN" altLang="zh-CN" sz="2800" dirty="0">
                <a:latin typeface="楷体" panose="02010609060101010101" pitchFamily="49" charset="-122"/>
                <a:ea typeface="楷体" panose="02010609060101010101" pitchFamily="49" charset="-122"/>
                <a:cs typeface="楷体" panose="02010609060101010101" pitchFamily="49" charset="-122"/>
                <a:sym typeface="+mn-ea"/>
              </a:rPr>
              <a:t>的报价超过了公司对新入职员工的标准。双方都不肯妥协，最终谈判走向失败。</a:t>
            </a:r>
            <a:endParaRPr lang="zh-CN" altLang="zh-CN" sz="2800" dirty="0">
              <a:latin typeface="楷体" panose="02010609060101010101" pitchFamily="49" charset="-122"/>
              <a:ea typeface="楷体" panose="02010609060101010101" pitchFamily="49" charset="-122"/>
              <a:cs typeface="楷体" panose="02010609060101010101" pitchFamily="49" charset="-122"/>
            </a:endParaRPr>
          </a:p>
          <a:p>
            <a:pPr eaLnBrk="1" hangingPunct="1"/>
            <a:endParaRPr lang="zh-CN" altLang="en-US" sz="2800" dirty="0">
              <a:latin typeface="楷体" panose="02010609060101010101" pitchFamily="49" charset="-122"/>
              <a:ea typeface="楷体" panose="02010609060101010101" pitchFamily="49" charset="-122"/>
              <a:cs typeface="楷体" panose="02010609060101010101" pitchFamily="49" charset="-122"/>
            </a:endParaRPr>
          </a:p>
        </p:txBody>
      </p:sp>
    </p:spTree>
    <p:extLst>
      <p:ext uri="{BB962C8B-B14F-4D97-AF65-F5344CB8AC3E}">
        <p14:creationId xmlns:p14="http://schemas.microsoft.com/office/powerpoint/2010/main" val="107749446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5" presetClass="entr" presetSubtype="0" fill="hold" nodeType="withEffect">
                                  <p:stCondLst>
                                    <p:cond delay="250"/>
                                  </p:stCondLst>
                                  <p:childTnLst>
                                    <p:set>
                                      <p:cBhvr>
                                        <p:cTn id="6" dur="1" fill="hold">
                                          <p:stCondLst>
                                            <p:cond delay="0"/>
                                          </p:stCondLst>
                                        </p:cTn>
                                        <p:tgtEl>
                                          <p:spTgt spid="17"/>
                                        </p:tgtEl>
                                        <p:attrNameLst>
                                          <p:attrName>style.visibility</p:attrName>
                                        </p:attrNameLst>
                                      </p:cBhvr>
                                      <p:to>
                                        <p:strVal val="visible"/>
                                      </p:to>
                                    </p:set>
                                    <p:anim calcmode="lin" valueType="num">
                                      <p:cBhvr>
                                        <p:cTn id="7" dur="500" decel="50000" fill="hold">
                                          <p:stCondLst>
                                            <p:cond delay="0"/>
                                          </p:stCondLst>
                                        </p:cTn>
                                        <p:tgtEl>
                                          <p:spTgt spid="17"/>
                                        </p:tgtEl>
                                        <p:attrNameLst>
                                          <p:attrName>style.rotation</p:attrName>
                                        </p:attrNameLst>
                                      </p:cBhvr>
                                      <p:tavLst>
                                        <p:tav tm="0">
                                          <p:val>
                                            <p:fltVal val="-90"/>
                                          </p:val>
                                        </p:tav>
                                        <p:tav tm="100000">
                                          <p:val>
                                            <p:fltVal val="0"/>
                                          </p:val>
                                        </p:tav>
                                      </p:tavLst>
                                    </p:anim>
                                    <p:anim calcmode="lin" valueType="num">
                                      <p:cBhvr>
                                        <p:cTn id="8" dur="500" decel="50000" fill="hold">
                                          <p:stCondLst>
                                            <p:cond delay="0"/>
                                          </p:stCondLst>
                                        </p:cTn>
                                        <p:tgtEl>
                                          <p:spTgt spid="17"/>
                                        </p:tgtEl>
                                        <p:attrNameLst>
                                          <p:attrName>ppt_w</p:attrName>
                                        </p:attrNameLst>
                                      </p:cBhvr>
                                      <p:tavLst>
                                        <p:tav tm="0">
                                          <p:val>
                                            <p:strVal val="#ppt_w"/>
                                          </p:val>
                                        </p:tav>
                                        <p:tav tm="100000">
                                          <p:val>
                                            <p:strVal val="#ppt_w*.05"/>
                                          </p:val>
                                        </p:tav>
                                      </p:tavLst>
                                    </p:anim>
                                    <p:anim calcmode="lin" valueType="num">
                                      <p:cBhvr>
                                        <p:cTn id="9" dur="500" accel="50000" fill="hold">
                                          <p:stCondLst>
                                            <p:cond delay="500"/>
                                          </p:stCondLst>
                                        </p:cTn>
                                        <p:tgtEl>
                                          <p:spTgt spid="17"/>
                                        </p:tgtEl>
                                        <p:attrNameLst>
                                          <p:attrName>ppt_w</p:attrName>
                                        </p:attrNameLst>
                                      </p:cBhvr>
                                      <p:tavLst>
                                        <p:tav tm="0">
                                          <p:val>
                                            <p:strVal val="#ppt_w*.05"/>
                                          </p:val>
                                        </p:tav>
                                        <p:tav tm="100000">
                                          <p:val>
                                            <p:strVal val="#ppt_w"/>
                                          </p:val>
                                        </p:tav>
                                      </p:tavLst>
                                    </p:anim>
                                    <p:anim calcmode="lin" valueType="num">
                                      <p:cBhvr>
                                        <p:cTn id="10" dur="1000" fill="hold"/>
                                        <p:tgtEl>
                                          <p:spTgt spid="17"/>
                                        </p:tgtEl>
                                        <p:attrNameLst>
                                          <p:attrName>ppt_h</p:attrName>
                                        </p:attrNameLst>
                                      </p:cBhvr>
                                      <p:tavLst>
                                        <p:tav tm="0">
                                          <p:val>
                                            <p:strVal val="#ppt_h"/>
                                          </p:val>
                                        </p:tav>
                                        <p:tav tm="100000">
                                          <p:val>
                                            <p:strVal val="#ppt_h"/>
                                          </p:val>
                                        </p:tav>
                                      </p:tavLst>
                                    </p:anim>
                                    <p:anim calcmode="lin" valueType="num">
                                      <p:cBhvr>
                                        <p:cTn id="11" dur="500" decel="50000" fill="hold">
                                          <p:stCondLst>
                                            <p:cond delay="0"/>
                                          </p:stCondLst>
                                        </p:cTn>
                                        <p:tgtEl>
                                          <p:spTgt spid="17"/>
                                        </p:tgtEl>
                                        <p:attrNameLst>
                                          <p:attrName>ppt_x</p:attrName>
                                        </p:attrNameLst>
                                      </p:cBhvr>
                                      <p:tavLst>
                                        <p:tav tm="0">
                                          <p:val>
                                            <p:strVal val="#ppt_x+.4"/>
                                          </p:val>
                                        </p:tav>
                                        <p:tav tm="100000">
                                          <p:val>
                                            <p:strVal val="#ppt_x"/>
                                          </p:val>
                                        </p:tav>
                                      </p:tavLst>
                                    </p:anim>
                                    <p:anim calcmode="lin" valueType="num">
                                      <p:cBhvr>
                                        <p:cTn id="12" dur="500" decel="50000" fill="hold">
                                          <p:stCondLst>
                                            <p:cond delay="0"/>
                                          </p:stCondLst>
                                        </p:cTn>
                                        <p:tgtEl>
                                          <p:spTgt spid="17"/>
                                        </p:tgtEl>
                                        <p:attrNameLst>
                                          <p:attrName>ppt_y</p:attrName>
                                        </p:attrNameLst>
                                      </p:cBhvr>
                                      <p:tavLst>
                                        <p:tav tm="0">
                                          <p:val>
                                            <p:strVal val="#ppt_y-.2"/>
                                          </p:val>
                                        </p:tav>
                                        <p:tav tm="100000">
                                          <p:val>
                                            <p:strVal val="#ppt_y+.1"/>
                                          </p:val>
                                        </p:tav>
                                      </p:tavLst>
                                    </p:anim>
                                    <p:anim calcmode="lin" valueType="num">
                                      <p:cBhvr>
                                        <p:cTn id="13" dur="500" accel="50000" fill="hold">
                                          <p:stCondLst>
                                            <p:cond delay="500"/>
                                          </p:stCondLst>
                                        </p:cTn>
                                        <p:tgtEl>
                                          <p:spTgt spid="17"/>
                                        </p:tgtEl>
                                        <p:attrNameLst>
                                          <p:attrName>ppt_y</p:attrName>
                                        </p:attrNameLst>
                                      </p:cBhvr>
                                      <p:tavLst>
                                        <p:tav tm="0">
                                          <p:val>
                                            <p:strVal val="#ppt_y+.1"/>
                                          </p:val>
                                        </p:tav>
                                        <p:tav tm="100000">
                                          <p:val>
                                            <p:strVal val="#ppt_y"/>
                                          </p:val>
                                        </p:tav>
                                      </p:tavLst>
                                    </p:anim>
                                    <p:animEffect transition="in" filter="fade">
                                      <p:cBhvr>
                                        <p:cTn id="14" dur="1000" decel="50000">
                                          <p:stCondLst>
                                            <p:cond delay="0"/>
                                          </p:stCondLst>
                                        </p:cTn>
                                        <p:tgtEl>
                                          <p:spTgt spid="17"/>
                                        </p:tgtEl>
                                      </p:cBhvr>
                                    </p:animEffec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2"/>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8" presetClass="entr" presetSubtype="16" fill="hold" nodeType="clickEffect">
                                  <p:stCondLst>
                                    <p:cond delay="0"/>
                                  </p:stCondLst>
                                  <p:childTnLst>
                                    <p:set>
                                      <p:cBhvr>
                                        <p:cTn id="22" dur="1" fill="hold">
                                          <p:stCondLst>
                                            <p:cond delay="0"/>
                                          </p:stCondLst>
                                        </p:cTn>
                                        <p:tgtEl>
                                          <p:spTgt spid="3">
                                            <p:txEl>
                                              <p:pRg st="0" end="0"/>
                                            </p:txEl>
                                          </p:spTgt>
                                        </p:tgtEl>
                                        <p:attrNameLst>
                                          <p:attrName>style.visibility</p:attrName>
                                        </p:attrNameLst>
                                      </p:cBhvr>
                                      <p:to>
                                        <p:strVal val="visible"/>
                                      </p:to>
                                    </p:set>
                                    <p:animEffect transition="in" filter="diamond(in)">
                                      <p:cBhvr>
                                        <p:cTn id="23" dur="20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2" grpId="1"/>
    </p:bldLst>
  </p:timing>
</p:sld>
</file>

<file path=ppt/slides/slide2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6" name="椭圆 85"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flipH="1">
            <a:off x="2686180" y="318176"/>
            <a:ext cx="321030" cy="321030"/>
          </a:xfrm>
          <a:prstGeom prst="ellipse">
            <a:avLst/>
          </a:prstGeom>
          <a:solidFill>
            <a:srgbClr val="966481"/>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1" name="椭圆 50"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flipH="1">
            <a:off x="2031169" y="697840"/>
            <a:ext cx="164852" cy="164852"/>
          </a:xfrm>
          <a:prstGeom prst="ellipse">
            <a:avLst/>
          </a:prstGeom>
          <a:solidFill>
            <a:srgbClr val="F779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8" name="椭圆 47"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flipH="1">
            <a:off x="2686180" y="813581"/>
            <a:ext cx="157493" cy="157493"/>
          </a:xfrm>
          <a:prstGeom prst="ellipse">
            <a:avLst/>
          </a:prstGeom>
          <a:solidFill>
            <a:srgbClr val="D06F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0" name="椭圆 49"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flipH="1">
            <a:off x="3007553" y="804412"/>
            <a:ext cx="219803" cy="219803"/>
          </a:xfrm>
          <a:prstGeom prst="ellipse">
            <a:avLst/>
          </a:prstGeom>
          <a:solidFill>
            <a:srgbClr val="365B7C"/>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3" name="椭圆 52"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9206057" y="253683"/>
            <a:ext cx="321030" cy="321030"/>
          </a:xfrm>
          <a:prstGeom prst="ellipse">
            <a:avLst/>
          </a:prstGeom>
          <a:solidFill>
            <a:srgbClr val="966481"/>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4" name="椭圆 53"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a:off x="8986546" y="748174"/>
            <a:ext cx="219803" cy="219803"/>
          </a:xfrm>
          <a:prstGeom prst="ellipse">
            <a:avLst/>
          </a:prstGeom>
          <a:solidFill>
            <a:srgbClr val="365B7C"/>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2" name="椭圆 51"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9354989" y="747818"/>
            <a:ext cx="157493" cy="157493"/>
          </a:xfrm>
          <a:prstGeom prst="ellipse">
            <a:avLst/>
          </a:prstGeom>
          <a:solidFill>
            <a:srgbClr val="D06F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 name="椭圆 3"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a:off x="10002006" y="639697"/>
            <a:ext cx="164852" cy="164852"/>
          </a:xfrm>
          <a:prstGeom prst="ellipse">
            <a:avLst/>
          </a:prstGeom>
          <a:solidFill>
            <a:srgbClr val="F779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文本框 5"/>
          <p:cNvSpPr txBox="1"/>
          <p:nvPr/>
        </p:nvSpPr>
        <p:spPr>
          <a:xfrm>
            <a:off x="4408805" y="519430"/>
            <a:ext cx="3176905" cy="521970"/>
          </a:xfrm>
          <a:prstGeom prst="rect">
            <a:avLst/>
          </a:prstGeom>
          <a:noFill/>
        </p:spPr>
        <p:txBody>
          <a:bodyPr wrap="square" rtlCol="0" anchor="t">
            <a:spAutoFit/>
          </a:bodyPr>
          <a:lstStyle/>
          <a:p>
            <a:r>
              <a:rPr lang="en-US" altLang="zh-CN" b="1" spc="500" dirty="0">
                <a:solidFill>
                  <a:schemeClr val="bg1">
                    <a:lumMod val="50000"/>
                  </a:schemeClr>
                </a:solidFill>
                <a:latin typeface="微软雅黑" panose="020B0503020204020204" pitchFamily="34" charset="-122"/>
                <a:ea typeface="微软雅黑" panose="020B0503020204020204" pitchFamily="34" charset="-122"/>
                <a:cs typeface="Arial" panose="020B0604020202020204" pitchFamily="34" charset="0"/>
                <a:sym typeface="+mn-ea"/>
              </a:rPr>
              <a:t>      </a:t>
            </a:r>
            <a:r>
              <a:rPr lang="zh-CN" altLang="en-US" sz="2800" b="1" spc="500" dirty="0">
                <a:solidFill>
                  <a:schemeClr val="bg1">
                    <a:lumMod val="50000"/>
                  </a:schemeClr>
                </a:solidFill>
                <a:latin typeface="微软雅黑" panose="020B0503020204020204" pitchFamily="34" charset="-122"/>
                <a:ea typeface="微软雅黑" panose="020B0503020204020204" pitchFamily="34" charset="-122"/>
                <a:cs typeface="Arial" panose="020B0604020202020204" pitchFamily="34" charset="0"/>
                <a:sym typeface="+mn-ea"/>
              </a:rPr>
              <a:t>任务描述</a:t>
            </a:r>
          </a:p>
        </p:txBody>
      </p:sp>
      <p:cxnSp>
        <p:nvCxnSpPr>
          <p:cNvPr id="5" name="直接连接符 4"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CxnSpPr/>
          <p:nvPr/>
        </p:nvCxnSpPr>
        <p:spPr>
          <a:xfrm>
            <a:off x="3288547" y="1090749"/>
            <a:ext cx="5770860"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3" name="文本框 2"/>
          <p:cNvSpPr txBox="1"/>
          <p:nvPr/>
        </p:nvSpPr>
        <p:spPr>
          <a:xfrm>
            <a:off x="2185670" y="1257300"/>
            <a:ext cx="7816215" cy="5169535"/>
          </a:xfrm>
          <a:prstGeom prst="rect">
            <a:avLst/>
          </a:prstGeom>
          <a:noFill/>
        </p:spPr>
        <p:txBody>
          <a:bodyPr wrap="square" rtlCol="0" anchor="t">
            <a:spAutoFit/>
          </a:bodyPr>
          <a:lstStyle/>
          <a:p>
            <a:pPr indent="0" fontAlgn="auto">
              <a:lnSpc>
                <a:spcPct val="150000"/>
              </a:lnSpc>
            </a:pPr>
            <a:r>
              <a:rPr lang="en-US" altLang="zh-CN" sz="2800" dirty="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800" dirty="0">
                <a:latin typeface="楷体" panose="02010609060101010101" pitchFamily="49" charset="-122"/>
                <a:ea typeface="楷体" panose="02010609060101010101" pitchFamily="49" charset="-122"/>
                <a:cs typeface="楷体" panose="02010609060101010101" pitchFamily="49" charset="-122"/>
                <a:sym typeface="+mn-ea"/>
              </a:rPr>
              <a:t>三</a:t>
            </a:r>
            <a:r>
              <a:rPr lang="en-US" altLang="zh-CN" sz="2800" dirty="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800" dirty="0">
                <a:latin typeface="楷体" panose="02010609060101010101" pitchFamily="49" charset="-122"/>
                <a:ea typeface="楷体" panose="02010609060101010101" pitchFamily="49" charset="-122"/>
                <a:cs typeface="楷体" panose="02010609060101010101" pitchFamily="49" charset="-122"/>
                <a:sym typeface="+mn-ea"/>
              </a:rPr>
              <a:t>薪酬谈判的注意事项 </a:t>
            </a:r>
            <a:endParaRPr lang="zh-CN" altLang="en-US" sz="2800" dirty="0">
              <a:latin typeface="楷体" panose="02010609060101010101" pitchFamily="49" charset="-122"/>
              <a:ea typeface="楷体" panose="02010609060101010101" pitchFamily="49" charset="-122"/>
              <a:cs typeface="楷体" panose="02010609060101010101" pitchFamily="49" charset="-122"/>
            </a:endParaRPr>
          </a:p>
          <a:p>
            <a:pPr marL="342900" indent="0" fontAlgn="auto">
              <a:lnSpc>
                <a:spcPct val="150000"/>
              </a:lnSpc>
              <a:buFont typeface="Arial" panose="020B0604020202020204" pitchFamily="34" charset="0"/>
              <a:buChar char="•"/>
            </a:pPr>
            <a:r>
              <a:rPr lang="en-US" altLang="zh-CN" sz="2400" dirty="0">
                <a:latin typeface="楷体" panose="02010609060101010101" pitchFamily="49" charset="-122"/>
                <a:ea typeface="楷体" panose="02010609060101010101" pitchFamily="49" charset="-122"/>
                <a:cs typeface="楷体" panose="02010609060101010101" pitchFamily="49" charset="-122"/>
                <a:sym typeface="+mn-ea"/>
              </a:rPr>
              <a:t>(1)</a:t>
            </a:r>
            <a:r>
              <a:rPr lang="zh-CN" altLang="en-US" sz="2400" dirty="0">
                <a:latin typeface="楷体" panose="02010609060101010101" pitchFamily="49" charset="-122"/>
                <a:ea typeface="楷体" panose="02010609060101010101" pitchFamily="49" charset="-122"/>
                <a:cs typeface="楷体" panose="02010609060101010101" pitchFamily="49" charset="-122"/>
                <a:sym typeface="+mn-ea"/>
              </a:rPr>
              <a:t>薪酬谈判不是商业谈判</a:t>
            </a:r>
            <a:r>
              <a:rPr lang="en-US" altLang="zh-CN" sz="2400" dirty="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400" dirty="0">
                <a:latin typeface="楷体" panose="02010609060101010101" pitchFamily="49" charset="-122"/>
                <a:ea typeface="楷体" panose="02010609060101010101" pitchFamily="49" charset="-122"/>
                <a:cs typeface="楷体" panose="02010609060101010101" pitchFamily="49" charset="-122"/>
                <a:sym typeface="+mn-ea"/>
              </a:rPr>
              <a:t>把握一定的“度”很关键 </a:t>
            </a:r>
            <a:endParaRPr lang="zh-CN" altLang="en-US" sz="2400" dirty="0">
              <a:latin typeface="楷体" panose="02010609060101010101" pitchFamily="49" charset="-122"/>
              <a:ea typeface="楷体" panose="02010609060101010101" pitchFamily="49" charset="-122"/>
              <a:cs typeface="楷体" panose="02010609060101010101" pitchFamily="49" charset="-122"/>
            </a:endParaRPr>
          </a:p>
          <a:p>
            <a:pPr marL="342900" indent="0" fontAlgn="auto">
              <a:lnSpc>
                <a:spcPct val="150000"/>
              </a:lnSpc>
              <a:buFont typeface="Arial" panose="020B0604020202020204" pitchFamily="34" charset="0"/>
              <a:buChar char="•"/>
            </a:pPr>
            <a:r>
              <a:rPr lang="en-US" altLang="zh-CN" sz="2400" dirty="0">
                <a:latin typeface="楷体" panose="02010609060101010101" pitchFamily="49" charset="-122"/>
                <a:ea typeface="楷体" panose="02010609060101010101" pitchFamily="49" charset="-122"/>
                <a:cs typeface="楷体" panose="02010609060101010101" pitchFamily="49" charset="-122"/>
                <a:sym typeface="+mn-ea"/>
              </a:rPr>
              <a:t>(2)</a:t>
            </a:r>
            <a:r>
              <a:rPr lang="zh-CN" altLang="en-US" sz="2400" dirty="0">
                <a:latin typeface="楷体" panose="02010609060101010101" pitchFamily="49" charset="-122"/>
                <a:ea typeface="楷体" panose="02010609060101010101" pitchFamily="49" charset="-122"/>
                <a:cs typeface="楷体" panose="02010609060101010101" pitchFamily="49" charset="-122"/>
                <a:sym typeface="+mn-ea"/>
              </a:rPr>
              <a:t>未到正式的薪酬谈判阶段</a:t>
            </a:r>
            <a:r>
              <a:rPr lang="en-US" altLang="zh-CN" sz="2400" dirty="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400" dirty="0">
                <a:latin typeface="楷体" panose="02010609060101010101" pitchFamily="49" charset="-122"/>
                <a:ea typeface="楷体" panose="02010609060101010101" pitchFamily="49" charset="-122"/>
                <a:cs typeface="楷体" panose="02010609060101010101" pitchFamily="49" charset="-122"/>
                <a:sym typeface="+mn-ea"/>
              </a:rPr>
              <a:t>企业一般不宜透露薪酬方面的信息 </a:t>
            </a:r>
            <a:endParaRPr lang="zh-CN" altLang="en-US" sz="2400" dirty="0">
              <a:latin typeface="楷体" panose="02010609060101010101" pitchFamily="49" charset="-122"/>
              <a:ea typeface="楷体" panose="02010609060101010101" pitchFamily="49" charset="-122"/>
              <a:cs typeface="楷体" panose="02010609060101010101" pitchFamily="49" charset="-122"/>
            </a:endParaRPr>
          </a:p>
          <a:p>
            <a:pPr marL="342900" indent="0" fontAlgn="auto">
              <a:lnSpc>
                <a:spcPct val="150000"/>
              </a:lnSpc>
              <a:buFont typeface="Arial" panose="020B0604020202020204" pitchFamily="34" charset="0"/>
              <a:buChar char="•"/>
            </a:pPr>
            <a:r>
              <a:rPr lang="en-US" altLang="zh-CN" sz="2400" dirty="0">
                <a:latin typeface="楷体" panose="02010609060101010101" pitchFamily="49" charset="-122"/>
                <a:ea typeface="楷体" panose="02010609060101010101" pitchFamily="49" charset="-122"/>
                <a:cs typeface="楷体" panose="02010609060101010101" pitchFamily="49" charset="-122"/>
                <a:sym typeface="+mn-ea"/>
              </a:rPr>
              <a:t>(3)</a:t>
            </a:r>
            <a:r>
              <a:rPr lang="zh-CN" altLang="en-US" sz="2400" dirty="0">
                <a:latin typeface="楷体" panose="02010609060101010101" pitchFamily="49" charset="-122"/>
                <a:ea typeface="楷体" panose="02010609060101010101" pitchFamily="49" charset="-122"/>
                <a:cs typeface="楷体" panose="02010609060101010101" pitchFamily="49" charset="-122"/>
                <a:sym typeface="+mn-ea"/>
              </a:rPr>
              <a:t>薪酬谈判一定要本着诚信的原则 </a:t>
            </a:r>
            <a:endParaRPr lang="zh-CN" altLang="en-US" sz="2400" dirty="0">
              <a:latin typeface="楷体" panose="02010609060101010101" pitchFamily="49" charset="-122"/>
              <a:ea typeface="楷体" panose="02010609060101010101" pitchFamily="49" charset="-122"/>
              <a:cs typeface="楷体" panose="02010609060101010101" pitchFamily="49" charset="-122"/>
            </a:endParaRPr>
          </a:p>
          <a:p>
            <a:pPr marL="342900" indent="0" fontAlgn="auto">
              <a:lnSpc>
                <a:spcPct val="150000"/>
              </a:lnSpc>
              <a:buFont typeface="Arial" panose="020B0604020202020204" pitchFamily="34" charset="0"/>
              <a:buChar char="•"/>
            </a:pPr>
            <a:r>
              <a:rPr lang="en-US" altLang="zh-CN" sz="2400" dirty="0">
                <a:latin typeface="楷体" panose="02010609060101010101" pitchFamily="49" charset="-122"/>
                <a:ea typeface="楷体" panose="02010609060101010101" pitchFamily="49" charset="-122"/>
                <a:cs typeface="楷体" panose="02010609060101010101" pitchFamily="49" charset="-122"/>
                <a:sym typeface="+mn-ea"/>
              </a:rPr>
              <a:t>(4)</a:t>
            </a:r>
            <a:r>
              <a:rPr lang="zh-CN" altLang="en-US" sz="2400" dirty="0">
                <a:latin typeface="楷体" panose="02010609060101010101" pitchFamily="49" charset="-122"/>
                <a:ea typeface="楷体" panose="02010609060101010101" pitchFamily="49" charset="-122"/>
                <a:cs typeface="楷体" panose="02010609060101010101" pitchFamily="49" charset="-122"/>
                <a:sym typeface="+mn-ea"/>
              </a:rPr>
              <a:t>薪酬谈判一定要明确项目标准</a:t>
            </a:r>
            <a:r>
              <a:rPr lang="en-US" altLang="zh-CN" sz="2400" dirty="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400" dirty="0">
                <a:latin typeface="楷体" panose="02010609060101010101" pitchFamily="49" charset="-122"/>
                <a:ea typeface="楷体" panose="02010609060101010101" pitchFamily="49" charset="-122"/>
                <a:cs typeface="楷体" panose="02010609060101010101" pitchFamily="49" charset="-122"/>
                <a:sym typeface="+mn-ea"/>
              </a:rPr>
              <a:t>切莫含糊</a:t>
            </a:r>
            <a:r>
              <a:rPr lang="en-US" altLang="zh-CN" sz="2400" dirty="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400" dirty="0">
                <a:latin typeface="楷体" panose="02010609060101010101" pitchFamily="49" charset="-122"/>
                <a:ea typeface="楷体" panose="02010609060101010101" pitchFamily="49" charset="-122"/>
                <a:cs typeface="楷体" panose="02010609060101010101" pitchFamily="49" charset="-122"/>
                <a:sym typeface="+mn-ea"/>
              </a:rPr>
              <a:t>最好形成书面文件 </a:t>
            </a:r>
            <a:endParaRPr lang="zh-CN" altLang="en-US" sz="2400" dirty="0">
              <a:latin typeface="楷体" panose="02010609060101010101" pitchFamily="49" charset="-122"/>
              <a:ea typeface="楷体" panose="02010609060101010101" pitchFamily="49" charset="-122"/>
              <a:cs typeface="楷体" panose="02010609060101010101" pitchFamily="49" charset="-122"/>
            </a:endParaRPr>
          </a:p>
          <a:p>
            <a:pPr marL="342900" indent="0" fontAlgn="auto">
              <a:lnSpc>
                <a:spcPct val="150000"/>
              </a:lnSpc>
              <a:buFont typeface="Arial" panose="020B0604020202020204" pitchFamily="34" charset="0"/>
              <a:buChar char="•"/>
            </a:pPr>
            <a:r>
              <a:rPr lang="en-US" altLang="zh-CN" sz="2400" dirty="0">
                <a:latin typeface="楷体" panose="02010609060101010101" pitchFamily="49" charset="-122"/>
                <a:ea typeface="楷体" panose="02010609060101010101" pitchFamily="49" charset="-122"/>
                <a:cs typeface="楷体" panose="02010609060101010101" pitchFamily="49" charset="-122"/>
                <a:sym typeface="+mn-ea"/>
              </a:rPr>
              <a:t>(5)</a:t>
            </a:r>
            <a:r>
              <a:rPr lang="zh-CN" altLang="en-US" sz="2400" dirty="0">
                <a:latin typeface="楷体" panose="02010609060101010101" pitchFamily="49" charset="-122"/>
                <a:ea typeface="楷体" panose="02010609060101010101" pitchFamily="49" charset="-122"/>
                <a:cs typeface="楷体" panose="02010609060101010101" pitchFamily="49" charset="-122"/>
                <a:sym typeface="+mn-ea"/>
              </a:rPr>
              <a:t>注意谈判气氛 </a:t>
            </a:r>
            <a:endParaRPr lang="zh-CN" altLang="en-US" sz="2400" dirty="0">
              <a:latin typeface="楷体" panose="02010609060101010101" pitchFamily="49" charset="-122"/>
              <a:ea typeface="楷体" panose="02010609060101010101" pitchFamily="49" charset="-122"/>
              <a:cs typeface="楷体" panose="02010609060101010101" pitchFamily="49" charset="-122"/>
            </a:endParaRPr>
          </a:p>
          <a:p>
            <a:pPr marL="342900" indent="0" fontAlgn="auto">
              <a:lnSpc>
                <a:spcPct val="150000"/>
              </a:lnSpc>
              <a:buFont typeface="Arial" panose="020B0604020202020204" pitchFamily="34" charset="0"/>
              <a:buChar char="•"/>
            </a:pPr>
            <a:r>
              <a:rPr lang="en-US" altLang="zh-CN" sz="2400" dirty="0">
                <a:latin typeface="楷体" panose="02010609060101010101" pitchFamily="49" charset="-122"/>
                <a:ea typeface="楷体" panose="02010609060101010101" pitchFamily="49" charset="-122"/>
                <a:cs typeface="楷体" panose="02010609060101010101" pitchFamily="49" charset="-122"/>
                <a:sym typeface="+mn-ea"/>
              </a:rPr>
              <a:t>(6)</a:t>
            </a:r>
            <a:r>
              <a:rPr lang="zh-CN" altLang="en-US" sz="2400" dirty="0">
                <a:latin typeface="楷体" panose="02010609060101010101" pitchFamily="49" charset="-122"/>
                <a:ea typeface="楷体" panose="02010609060101010101" pitchFamily="49" charset="-122"/>
                <a:cs typeface="楷体" panose="02010609060101010101" pitchFamily="49" charset="-122"/>
                <a:sym typeface="+mn-ea"/>
              </a:rPr>
              <a:t>薪酬谈判的反馈要及时</a:t>
            </a:r>
            <a:r>
              <a:rPr lang="en-US" altLang="zh-CN" sz="2400" dirty="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400" dirty="0">
                <a:latin typeface="楷体" panose="02010609060101010101" pitchFamily="49" charset="-122"/>
                <a:ea typeface="楷体" panose="02010609060101010101" pitchFamily="49" charset="-122"/>
                <a:cs typeface="楷体" panose="02010609060101010101" pitchFamily="49" charset="-122"/>
                <a:sym typeface="+mn-ea"/>
              </a:rPr>
              <a:t>切莫让候选人等待太久 </a:t>
            </a:r>
            <a:endParaRPr lang="zh-CN" altLang="en-US" sz="2400" dirty="0">
              <a:latin typeface="楷体" panose="02010609060101010101" pitchFamily="49" charset="-122"/>
              <a:ea typeface="楷体" panose="02010609060101010101" pitchFamily="49" charset="-122"/>
              <a:cs typeface="楷体" panose="02010609060101010101" pitchFamily="49" charset="-122"/>
            </a:endParaRPr>
          </a:p>
        </p:txBody>
      </p:sp>
    </p:spTree>
    <p:extLst>
      <p:ext uri="{BB962C8B-B14F-4D97-AF65-F5344CB8AC3E}">
        <p14:creationId xmlns:p14="http://schemas.microsoft.com/office/powerpoint/2010/main" val="101691698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8" presetClass="entr" presetSubtype="16" fill="hold" nodeType="clickEffect">
                                  <p:stCondLst>
                                    <p:cond delay="0"/>
                                  </p:stCondLst>
                                  <p:childTnLst>
                                    <p:set>
                                      <p:cBhvr>
                                        <p:cTn id="6" dur="1" fill="hold">
                                          <p:stCondLst>
                                            <p:cond delay="0"/>
                                          </p:stCondLst>
                                        </p:cTn>
                                        <p:tgtEl>
                                          <p:spTgt spid="3">
                                            <p:txEl>
                                              <p:pRg st="1" end="1"/>
                                            </p:txEl>
                                          </p:spTgt>
                                        </p:tgtEl>
                                        <p:attrNameLst>
                                          <p:attrName>style.visibility</p:attrName>
                                        </p:attrNameLst>
                                      </p:cBhvr>
                                      <p:to>
                                        <p:strVal val="visible"/>
                                      </p:to>
                                    </p:set>
                                    <p:animEffect transition="in" filter="diamond(in)">
                                      <p:cBhvr>
                                        <p:cTn id="7" dur="2000"/>
                                        <p:tgtEl>
                                          <p:spTgt spid="3">
                                            <p:txEl>
                                              <p:pRg st="1" end="1"/>
                                            </p:txEl>
                                          </p:spTgt>
                                        </p:tgtEl>
                                      </p:cBhvr>
                                    </p:animEffect>
                                  </p:childTnLst>
                                </p:cTn>
                              </p:par>
                              <p:par>
                                <p:cTn id="8" presetID="8" presetClass="entr" presetSubtype="16" fill="hold" nodeType="withEffect">
                                  <p:stCondLst>
                                    <p:cond delay="0"/>
                                  </p:stCondLst>
                                  <p:childTnLst>
                                    <p:set>
                                      <p:cBhvr>
                                        <p:cTn id="9" dur="1" fill="hold">
                                          <p:stCondLst>
                                            <p:cond delay="0"/>
                                          </p:stCondLst>
                                        </p:cTn>
                                        <p:tgtEl>
                                          <p:spTgt spid="3">
                                            <p:txEl>
                                              <p:pRg st="2" end="2"/>
                                            </p:txEl>
                                          </p:spTgt>
                                        </p:tgtEl>
                                        <p:attrNameLst>
                                          <p:attrName>style.visibility</p:attrName>
                                        </p:attrNameLst>
                                      </p:cBhvr>
                                      <p:to>
                                        <p:strVal val="visible"/>
                                      </p:to>
                                    </p:set>
                                    <p:animEffect transition="in" filter="diamond(in)">
                                      <p:cBhvr>
                                        <p:cTn id="10" dur="2000"/>
                                        <p:tgtEl>
                                          <p:spTgt spid="3">
                                            <p:txEl>
                                              <p:pRg st="2" end="2"/>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3" end="3"/>
                                            </p:txEl>
                                          </p:spTgt>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8" presetClass="entr" presetSubtype="16" fill="hold" nodeType="clickEffect">
                                  <p:stCondLst>
                                    <p:cond delay="0"/>
                                  </p:stCondLst>
                                  <p:childTnLst>
                                    <p:set>
                                      <p:cBhvr>
                                        <p:cTn id="20" dur="1" fill="hold">
                                          <p:stCondLst>
                                            <p:cond delay="0"/>
                                          </p:stCondLst>
                                        </p:cTn>
                                        <p:tgtEl>
                                          <p:spTgt spid="3">
                                            <p:txEl>
                                              <p:pRg st="5" end="5"/>
                                            </p:txEl>
                                          </p:spTgt>
                                        </p:tgtEl>
                                        <p:attrNameLst>
                                          <p:attrName>style.visibility</p:attrName>
                                        </p:attrNameLst>
                                      </p:cBhvr>
                                      <p:to>
                                        <p:strVal val="visible"/>
                                      </p:to>
                                    </p:set>
                                    <p:animEffect transition="in" filter="diamond(in)">
                                      <p:cBhvr>
                                        <p:cTn id="21" dur="2000"/>
                                        <p:tgtEl>
                                          <p:spTgt spid="3">
                                            <p:txEl>
                                              <p:pRg st="5" end="5"/>
                                            </p:txEl>
                                          </p:spTgt>
                                        </p:tgtEl>
                                      </p:cBhvr>
                                    </p:animEffect>
                                  </p:childTnLst>
                                </p:cTn>
                              </p:par>
                              <p:par>
                                <p:cTn id="22" presetID="8" presetClass="entr" presetSubtype="16" fill="hold" nodeType="withEffect">
                                  <p:stCondLst>
                                    <p:cond delay="0"/>
                                  </p:stCondLst>
                                  <p:childTnLst>
                                    <p:set>
                                      <p:cBhvr>
                                        <p:cTn id="23" dur="1" fill="hold">
                                          <p:stCondLst>
                                            <p:cond delay="0"/>
                                          </p:stCondLst>
                                        </p:cTn>
                                        <p:tgtEl>
                                          <p:spTgt spid="3">
                                            <p:txEl>
                                              <p:pRg st="6" end="6"/>
                                            </p:txEl>
                                          </p:spTgt>
                                        </p:tgtEl>
                                        <p:attrNameLst>
                                          <p:attrName>style.visibility</p:attrName>
                                        </p:attrNameLst>
                                      </p:cBhvr>
                                      <p:to>
                                        <p:strVal val="visible"/>
                                      </p:to>
                                    </p:set>
                                    <p:animEffect transition="in" filter="diamond(in)">
                                      <p:cBhvr>
                                        <p:cTn id="24" dur="2000"/>
                                        <p:tgtEl>
                                          <p:spTgt spid="3">
                                            <p:txEl>
                                              <p:pRg st="6" end="6"/>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文本框 3"/>
          <p:cNvSpPr txBox="1"/>
          <p:nvPr/>
        </p:nvSpPr>
        <p:spPr>
          <a:xfrm>
            <a:off x="584200" y="1250315"/>
            <a:ext cx="4777740" cy="706755"/>
          </a:xfrm>
          <a:prstGeom prst="rect">
            <a:avLst/>
          </a:prstGeom>
          <a:noFill/>
        </p:spPr>
        <p:txBody>
          <a:bodyPr wrap="none" rtlCol="0" anchor="t">
            <a:spAutoFit/>
          </a:bodyPr>
          <a:lstStyle/>
          <a:p>
            <a:pPr>
              <a:defRPr/>
            </a:pPr>
            <a:r>
              <a:rPr lang="zh-CN" altLang="en-US" sz="4000" b="1">
                <a:ln w="12700">
                  <a:solidFill>
                    <a:schemeClr val="accent3">
                      <a:lumMod val="50000"/>
                    </a:schemeClr>
                  </a:solidFill>
                  <a:prstDash val="solid"/>
                </a:ln>
                <a:pattFill prst="narHorz">
                  <a:fgClr>
                    <a:schemeClr val="accent3"/>
                  </a:fgClr>
                  <a:bgClr>
                    <a:schemeClr val="accent3">
                      <a:lumMod val="40000"/>
                      <a:lumOff val="60000"/>
                    </a:schemeClr>
                  </a:bgClr>
                </a:pattFill>
                <a:effectLst>
                  <a:innerShdw blurRad="177800">
                    <a:schemeClr val="accent3">
                      <a:lumMod val="50000"/>
                    </a:schemeClr>
                  </a:innerShdw>
                </a:effectLst>
                <a:latin typeface="楷体" panose="02010609060101010101" pitchFamily="49" charset="-122"/>
                <a:ea typeface="楷体" panose="02010609060101010101" pitchFamily="49" charset="-122"/>
                <a:sym typeface="+mn-ea"/>
              </a:rPr>
              <a:t>三、录用及录用面谈</a:t>
            </a:r>
          </a:p>
        </p:txBody>
      </p:sp>
      <p:sp>
        <p:nvSpPr>
          <p:cNvPr id="86" name="椭圆 85"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flipH="1">
            <a:off x="2686180" y="318176"/>
            <a:ext cx="321030" cy="321030"/>
          </a:xfrm>
          <a:prstGeom prst="ellipse">
            <a:avLst/>
          </a:prstGeom>
          <a:solidFill>
            <a:srgbClr val="966481"/>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1" name="椭圆 50"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flipH="1">
            <a:off x="2031169" y="697840"/>
            <a:ext cx="164852" cy="164852"/>
          </a:xfrm>
          <a:prstGeom prst="ellipse">
            <a:avLst/>
          </a:prstGeom>
          <a:solidFill>
            <a:srgbClr val="F779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8" name="椭圆 47"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flipH="1">
            <a:off x="2686180" y="813581"/>
            <a:ext cx="157493" cy="157493"/>
          </a:xfrm>
          <a:prstGeom prst="ellipse">
            <a:avLst/>
          </a:prstGeom>
          <a:solidFill>
            <a:srgbClr val="D06F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0" name="椭圆 49"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flipH="1">
            <a:off x="3007553" y="804412"/>
            <a:ext cx="219803" cy="219803"/>
          </a:xfrm>
          <a:prstGeom prst="ellipse">
            <a:avLst/>
          </a:prstGeom>
          <a:solidFill>
            <a:srgbClr val="365B7C"/>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3" name="椭圆 52"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9206057" y="253683"/>
            <a:ext cx="321030" cy="321030"/>
          </a:xfrm>
          <a:prstGeom prst="ellipse">
            <a:avLst/>
          </a:prstGeom>
          <a:solidFill>
            <a:srgbClr val="966481"/>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4" name="椭圆 53"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a:off x="8986546" y="748174"/>
            <a:ext cx="219803" cy="219803"/>
          </a:xfrm>
          <a:prstGeom prst="ellipse">
            <a:avLst/>
          </a:prstGeom>
          <a:solidFill>
            <a:srgbClr val="365B7C"/>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2" name="椭圆 51"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9354989" y="747818"/>
            <a:ext cx="157493" cy="157493"/>
          </a:xfrm>
          <a:prstGeom prst="ellipse">
            <a:avLst/>
          </a:prstGeom>
          <a:solidFill>
            <a:srgbClr val="D06F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 name="椭圆 4"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a:off x="10002006" y="639697"/>
            <a:ext cx="164852" cy="164852"/>
          </a:xfrm>
          <a:prstGeom prst="ellipse">
            <a:avLst/>
          </a:prstGeom>
          <a:solidFill>
            <a:srgbClr val="F779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cxnSp>
        <p:nvCxnSpPr>
          <p:cNvPr id="6" name="直接连接符 5"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CxnSpPr/>
          <p:nvPr/>
        </p:nvCxnSpPr>
        <p:spPr>
          <a:xfrm>
            <a:off x="3288547" y="1090749"/>
            <a:ext cx="5770860"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7" name="文本框 6"/>
          <p:cNvSpPr txBox="1"/>
          <p:nvPr/>
        </p:nvSpPr>
        <p:spPr>
          <a:xfrm>
            <a:off x="4408805" y="519430"/>
            <a:ext cx="3176905" cy="521970"/>
          </a:xfrm>
          <a:prstGeom prst="rect">
            <a:avLst/>
          </a:prstGeom>
          <a:noFill/>
        </p:spPr>
        <p:txBody>
          <a:bodyPr wrap="square" rtlCol="0" anchor="t">
            <a:spAutoFit/>
          </a:bodyPr>
          <a:lstStyle/>
          <a:p>
            <a:r>
              <a:rPr lang="en-US" altLang="zh-CN" b="1" spc="500" dirty="0">
                <a:solidFill>
                  <a:schemeClr val="bg1">
                    <a:lumMod val="50000"/>
                  </a:schemeClr>
                </a:solidFill>
                <a:latin typeface="微软雅黑" panose="020B0503020204020204" pitchFamily="34" charset="-122"/>
                <a:ea typeface="微软雅黑" panose="020B0503020204020204" pitchFamily="34" charset="-122"/>
                <a:cs typeface="Arial" panose="020B0604020202020204" pitchFamily="34" charset="0"/>
                <a:sym typeface="+mn-ea"/>
              </a:rPr>
              <a:t>      </a:t>
            </a:r>
            <a:r>
              <a:rPr lang="zh-CN" altLang="en-US" sz="2800" b="1" spc="500" dirty="0">
                <a:solidFill>
                  <a:schemeClr val="bg1">
                    <a:lumMod val="50000"/>
                  </a:schemeClr>
                </a:solidFill>
                <a:latin typeface="微软雅黑" panose="020B0503020204020204" pitchFamily="34" charset="-122"/>
                <a:ea typeface="微软雅黑" panose="020B0503020204020204" pitchFamily="34" charset="-122"/>
                <a:cs typeface="Arial" panose="020B0604020202020204" pitchFamily="34" charset="0"/>
                <a:sym typeface="+mn-ea"/>
              </a:rPr>
              <a:t>任务描述</a:t>
            </a:r>
          </a:p>
        </p:txBody>
      </p:sp>
      <p:pic>
        <p:nvPicPr>
          <p:cNvPr id="405509" name="Picture 4"/>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54610" y="1957070"/>
            <a:ext cx="6345555" cy="25927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06533" name="Picture 4"/>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876290" y="4101465"/>
            <a:ext cx="6315710" cy="2692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文本框 7"/>
          <p:cNvSpPr txBox="1"/>
          <p:nvPr/>
        </p:nvSpPr>
        <p:spPr>
          <a:xfrm>
            <a:off x="6513830" y="1694815"/>
            <a:ext cx="5678805" cy="2245360"/>
          </a:xfrm>
          <a:prstGeom prst="rect">
            <a:avLst/>
          </a:prstGeom>
          <a:noFill/>
        </p:spPr>
        <p:txBody>
          <a:bodyPr wrap="square" rtlCol="0" anchor="t">
            <a:spAutoFit/>
          </a:bodyPr>
          <a:lstStyle/>
          <a:p>
            <a:pPr eaLnBrk="1" hangingPunct="1"/>
            <a:r>
              <a:rPr lang="en-US" altLang="zh-CN" sz="2800" dirty="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800" dirty="0">
                <a:latin typeface="楷体" panose="02010609060101010101" pitchFamily="49" charset="-122"/>
                <a:ea typeface="楷体" panose="02010609060101010101" pitchFamily="49" charset="-122"/>
                <a:cs typeface="楷体" panose="02010609060101010101" pitchFamily="49" charset="-122"/>
                <a:sym typeface="+mn-ea"/>
              </a:rPr>
              <a:t>二</a:t>
            </a:r>
            <a:r>
              <a:rPr lang="en-US" altLang="zh-CN" sz="2800" dirty="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800" dirty="0">
                <a:latin typeface="楷体" panose="02010609060101010101" pitchFamily="49" charset="-122"/>
                <a:ea typeface="楷体" panose="02010609060101010101" pitchFamily="49" charset="-122"/>
                <a:cs typeface="楷体" panose="02010609060101010101" pitchFamily="49" charset="-122"/>
                <a:sym typeface="+mn-ea"/>
              </a:rPr>
              <a:t>吸引和留住优秀人才</a:t>
            </a:r>
            <a:endParaRPr lang="zh-CN" altLang="en-US" sz="2800" dirty="0">
              <a:latin typeface="楷体" panose="02010609060101010101" pitchFamily="49" charset="-122"/>
              <a:ea typeface="楷体" panose="02010609060101010101" pitchFamily="49" charset="-122"/>
              <a:cs typeface="楷体" panose="02010609060101010101" pitchFamily="49" charset="-122"/>
            </a:endParaRPr>
          </a:p>
          <a:p>
            <a:pPr eaLnBrk="1" hangingPunct="1"/>
            <a:r>
              <a:rPr lang="en-US" altLang="zh-CN" sz="2800" dirty="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800" dirty="0">
                <a:latin typeface="楷体" panose="02010609060101010101" pitchFamily="49" charset="-122"/>
                <a:ea typeface="楷体" panose="02010609060101010101" pitchFamily="49" charset="-122"/>
                <a:cs typeface="楷体" panose="02010609060101010101" pitchFamily="49" charset="-122"/>
                <a:sym typeface="+mn-ea"/>
              </a:rPr>
              <a:t>三</a:t>
            </a:r>
            <a:r>
              <a:rPr lang="en-US" altLang="zh-CN" sz="2800" dirty="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800" dirty="0">
                <a:latin typeface="楷体" panose="02010609060101010101" pitchFamily="49" charset="-122"/>
                <a:ea typeface="楷体" panose="02010609060101010101" pitchFamily="49" charset="-122"/>
                <a:cs typeface="楷体" panose="02010609060101010101" pitchFamily="49" charset="-122"/>
                <a:sym typeface="+mn-ea"/>
              </a:rPr>
              <a:t>录用面谈</a:t>
            </a:r>
            <a:endParaRPr lang="zh-CN" altLang="en-US" sz="2800" dirty="0">
              <a:latin typeface="楷体" panose="02010609060101010101" pitchFamily="49" charset="-122"/>
              <a:ea typeface="楷体" panose="02010609060101010101" pitchFamily="49" charset="-122"/>
              <a:cs typeface="楷体" panose="02010609060101010101" pitchFamily="49" charset="-122"/>
            </a:endParaRPr>
          </a:p>
          <a:p>
            <a:pPr eaLnBrk="1" hangingPunct="1"/>
            <a:r>
              <a:rPr lang="en-US" altLang="zh-CN" sz="2800" dirty="0">
                <a:latin typeface="楷体" panose="02010609060101010101" pitchFamily="49" charset="-122"/>
                <a:ea typeface="楷体" panose="02010609060101010101" pitchFamily="49" charset="-122"/>
                <a:cs typeface="楷体" panose="02010609060101010101" pitchFamily="49" charset="-122"/>
                <a:sym typeface="+mn-ea"/>
              </a:rPr>
              <a:t>1.</a:t>
            </a:r>
            <a:r>
              <a:rPr lang="zh-CN" altLang="en-US" sz="2800" dirty="0">
                <a:latin typeface="楷体" panose="02010609060101010101" pitchFamily="49" charset="-122"/>
                <a:ea typeface="楷体" panose="02010609060101010101" pitchFamily="49" charset="-122"/>
                <a:cs typeface="楷体" panose="02010609060101010101" pitchFamily="49" charset="-122"/>
                <a:sym typeface="+mn-ea"/>
              </a:rPr>
              <a:t>录用面谈的必要性 </a:t>
            </a:r>
            <a:endParaRPr lang="zh-CN" altLang="en-US" sz="2800" dirty="0">
              <a:latin typeface="楷体" panose="02010609060101010101" pitchFamily="49" charset="-122"/>
              <a:ea typeface="楷体" panose="02010609060101010101" pitchFamily="49" charset="-122"/>
              <a:cs typeface="楷体" panose="02010609060101010101" pitchFamily="49" charset="-122"/>
            </a:endParaRPr>
          </a:p>
          <a:p>
            <a:pPr eaLnBrk="1" hangingPunct="1"/>
            <a:r>
              <a:rPr lang="en-US" altLang="zh-CN" sz="2800" dirty="0">
                <a:latin typeface="楷体" panose="02010609060101010101" pitchFamily="49" charset="-122"/>
                <a:ea typeface="楷体" panose="02010609060101010101" pitchFamily="49" charset="-122"/>
                <a:cs typeface="楷体" panose="02010609060101010101" pitchFamily="49" charset="-122"/>
                <a:sym typeface="+mn-ea"/>
              </a:rPr>
              <a:t>2.</a:t>
            </a:r>
            <a:r>
              <a:rPr lang="zh-CN" altLang="en-US" sz="2800" dirty="0">
                <a:latin typeface="楷体" panose="02010609060101010101" pitchFamily="49" charset="-122"/>
                <a:ea typeface="楷体" panose="02010609060101010101" pitchFamily="49" charset="-122"/>
                <a:cs typeface="楷体" panose="02010609060101010101" pitchFamily="49" charset="-122"/>
                <a:sym typeface="+mn-ea"/>
              </a:rPr>
              <a:t>录用面谈的执行者</a:t>
            </a:r>
            <a:endParaRPr lang="zh-CN" altLang="en-US" sz="2800" dirty="0">
              <a:latin typeface="楷体" panose="02010609060101010101" pitchFamily="49" charset="-122"/>
              <a:ea typeface="楷体" panose="02010609060101010101" pitchFamily="49" charset="-122"/>
              <a:cs typeface="楷体" panose="02010609060101010101" pitchFamily="49" charset="-122"/>
            </a:endParaRPr>
          </a:p>
          <a:p>
            <a:pPr eaLnBrk="1" hangingPunct="1"/>
            <a:r>
              <a:rPr lang="en-US" altLang="zh-CN" sz="2800" dirty="0">
                <a:latin typeface="楷体" panose="02010609060101010101" pitchFamily="49" charset="-122"/>
                <a:ea typeface="楷体" panose="02010609060101010101" pitchFamily="49" charset="-122"/>
                <a:cs typeface="楷体" panose="02010609060101010101" pitchFamily="49" charset="-122"/>
                <a:sym typeface="+mn-ea"/>
              </a:rPr>
              <a:t>3.</a:t>
            </a:r>
            <a:r>
              <a:rPr lang="zh-CN" altLang="en-US" sz="2800" dirty="0">
                <a:latin typeface="楷体" panose="02010609060101010101" pitchFamily="49" charset="-122"/>
                <a:ea typeface="楷体" panose="02010609060101010101" pitchFamily="49" charset="-122"/>
                <a:cs typeface="楷体" panose="02010609060101010101" pitchFamily="49" charset="-122"/>
                <a:sym typeface="+mn-ea"/>
              </a:rPr>
              <a:t>录用面谈的实施</a:t>
            </a:r>
            <a:endParaRPr lang="zh-CN" altLang="en-US" sz="2800" dirty="0">
              <a:latin typeface="楷体" panose="02010609060101010101" pitchFamily="49" charset="-122"/>
              <a:ea typeface="楷体" panose="02010609060101010101" pitchFamily="49" charset="-122"/>
              <a:cs typeface="楷体" panose="02010609060101010101" pitchFamily="49" charset="-122"/>
            </a:endParaRPr>
          </a:p>
        </p:txBody>
      </p:sp>
    </p:spTree>
    <p:extLst>
      <p:ext uri="{BB962C8B-B14F-4D97-AF65-F5344CB8AC3E}">
        <p14:creationId xmlns:p14="http://schemas.microsoft.com/office/powerpoint/2010/main" val="326379428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nodeType="clickEffect">
                                  <p:stCondLst>
                                    <p:cond delay="0"/>
                                  </p:stCondLst>
                                  <p:childTnLst>
                                    <p:set>
                                      <p:cBhvr>
                                        <p:cTn id="6" dur="1" fill="hold">
                                          <p:stCondLst>
                                            <p:cond delay="0"/>
                                          </p:stCondLst>
                                        </p:cTn>
                                        <p:tgtEl>
                                          <p:spTgt spid="405509"/>
                                        </p:tgtEl>
                                        <p:attrNameLst>
                                          <p:attrName>style.visibility</p:attrName>
                                        </p:attrNameLst>
                                      </p:cBhvr>
                                      <p:to>
                                        <p:strVal val="visible"/>
                                      </p:to>
                                    </p:set>
                                    <p:animEffect transition="in" filter="blinds(horizontal)">
                                      <p:cBhvr>
                                        <p:cTn id="7" dur="500"/>
                                        <p:tgtEl>
                                          <p:spTgt spid="405509"/>
                                        </p:tgtEl>
                                      </p:cBhvr>
                                    </p:animEffect>
                                  </p:childTnLst>
                                </p:cTn>
                              </p:par>
                            </p:childTnLst>
                          </p:cTn>
                        </p:par>
                      </p:childTnLst>
                    </p:cTn>
                  </p:par>
                  <p:par>
                    <p:cTn id="8" fill="hold">
                      <p:stCondLst>
                        <p:cond delay="indefinite"/>
                      </p:stCondLst>
                      <p:childTnLst>
                        <p:par>
                          <p:cTn id="9" fill="hold">
                            <p:stCondLst>
                              <p:cond delay="0"/>
                            </p:stCondLst>
                            <p:childTnLst>
                              <p:par>
                                <p:cTn id="10" presetID="3" presetClass="entr" presetSubtype="10" fill="hold" nodeType="clickEffect">
                                  <p:stCondLst>
                                    <p:cond delay="0"/>
                                  </p:stCondLst>
                                  <p:childTnLst>
                                    <p:set>
                                      <p:cBhvr>
                                        <p:cTn id="11" dur="1" fill="hold">
                                          <p:stCondLst>
                                            <p:cond delay="0"/>
                                          </p:stCondLst>
                                        </p:cTn>
                                        <p:tgtEl>
                                          <p:spTgt spid="406533"/>
                                        </p:tgtEl>
                                        <p:attrNameLst>
                                          <p:attrName>style.visibility</p:attrName>
                                        </p:attrNameLst>
                                      </p:cBhvr>
                                      <p:to>
                                        <p:strVal val="visible"/>
                                      </p:to>
                                    </p:set>
                                    <p:animEffect transition="in" filter="blinds(horizontal)">
                                      <p:cBhvr>
                                        <p:cTn id="12" dur="500"/>
                                        <p:tgtEl>
                                          <p:spTgt spid="406533"/>
                                        </p:tgtEl>
                                      </p:cBhvr>
                                    </p:animEffect>
                                  </p:childTnLst>
                                </p:cTn>
                              </p:par>
                            </p:childTnLst>
                          </p:cTn>
                        </p:par>
                      </p:childTnLst>
                    </p:cTn>
                  </p:par>
                  <p:par>
                    <p:cTn id="13" fill="hold">
                      <p:stCondLst>
                        <p:cond delay="indefinite"/>
                      </p:stCondLst>
                      <p:childTnLst>
                        <p:par>
                          <p:cTn id="14" fill="hold">
                            <p:stCondLst>
                              <p:cond delay="0"/>
                            </p:stCondLst>
                            <p:childTnLst>
                              <p:par>
                                <p:cTn id="15" presetID="8" presetClass="entr" presetSubtype="16" fill="hold" nodeType="clickEffect">
                                  <p:stCondLst>
                                    <p:cond delay="0"/>
                                  </p:stCondLst>
                                  <p:childTnLst>
                                    <p:set>
                                      <p:cBhvr>
                                        <p:cTn id="16" dur="1" fill="hold">
                                          <p:stCondLst>
                                            <p:cond delay="0"/>
                                          </p:stCondLst>
                                        </p:cTn>
                                        <p:tgtEl>
                                          <p:spTgt spid="8">
                                            <p:txEl>
                                              <p:pRg st="0" end="0"/>
                                            </p:txEl>
                                          </p:spTgt>
                                        </p:tgtEl>
                                        <p:attrNameLst>
                                          <p:attrName>style.visibility</p:attrName>
                                        </p:attrNameLst>
                                      </p:cBhvr>
                                      <p:to>
                                        <p:strVal val="visible"/>
                                      </p:to>
                                    </p:set>
                                    <p:animEffect transition="in" filter="diamond(in)">
                                      <p:cBhvr>
                                        <p:cTn id="17" dur="2000"/>
                                        <p:tgtEl>
                                          <p:spTgt spid="8">
                                            <p:txEl>
                                              <p:pRg st="0" end="0"/>
                                            </p:txEl>
                                          </p:spTgt>
                                        </p:tgtEl>
                                      </p:cBhvr>
                                    </p:animEffect>
                                  </p:childTnLst>
                                </p:cTn>
                              </p:par>
                              <p:par>
                                <p:cTn id="18" presetID="8" presetClass="entr" presetSubtype="16" fill="hold" nodeType="withEffect">
                                  <p:stCondLst>
                                    <p:cond delay="0"/>
                                  </p:stCondLst>
                                  <p:childTnLst>
                                    <p:set>
                                      <p:cBhvr>
                                        <p:cTn id="19" dur="1" fill="hold">
                                          <p:stCondLst>
                                            <p:cond delay="0"/>
                                          </p:stCondLst>
                                        </p:cTn>
                                        <p:tgtEl>
                                          <p:spTgt spid="8">
                                            <p:txEl>
                                              <p:pRg st="1" end="1"/>
                                            </p:txEl>
                                          </p:spTgt>
                                        </p:tgtEl>
                                        <p:attrNameLst>
                                          <p:attrName>style.visibility</p:attrName>
                                        </p:attrNameLst>
                                      </p:cBhvr>
                                      <p:to>
                                        <p:strVal val="visible"/>
                                      </p:to>
                                    </p:set>
                                    <p:animEffect transition="in" filter="diamond(in)">
                                      <p:cBhvr>
                                        <p:cTn id="20" dur="2000"/>
                                        <p:tgtEl>
                                          <p:spTgt spid="8">
                                            <p:txEl>
                                              <p:pRg st="1" end="1"/>
                                            </p:txEl>
                                          </p:spTgt>
                                        </p:tgtEl>
                                      </p:cBhvr>
                                    </p:animEffect>
                                  </p:childTnLst>
                                </p:cTn>
                              </p:par>
                              <p:par>
                                <p:cTn id="21" presetID="8" presetClass="entr" presetSubtype="16" fill="hold" nodeType="withEffect">
                                  <p:stCondLst>
                                    <p:cond delay="0"/>
                                  </p:stCondLst>
                                  <p:childTnLst>
                                    <p:set>
                                      <p:cBhvr>
                                        <p:cTn id="22" dur="1" fill="hold">
                                          <p:stCondLst>
                                            <p:cond delay="0"/>
                                          </p:stCondLst>
                                        </p:cTn>
                                        <p:tgtEl>
                                          <p:spTgt spid="8">
                                            <p:txEl>
                                              <p:pRg st="2" end="2"/>
                                            </p:txEl>
                                          </p:spTgt>
                                        </p:tgtEl>
                                        <p:attrNameLst>
                                          <p:attrName>style.visibility</p:attrName>
                                        </p:attrNameLst>
                                      </p:cBhvr>
                                      <p:to>
                                        <p:strVal val="visible"/>
                                      </p:to>
                                    </p:set>
                                    <p:animEffect transition="in" filter="diamond(in)">
                                      <p:cBhvr>
                                        <p:cTn id="23" dur="2000"/>
                                        <p:tgtEl>
                                          <p:spTgt spid="8">
                                            <p:txEl>
                                              <p:pRg st="2" end="2"/>
                                            </p:txEl>
                                          </p:spTgt>
                                        </p:tgtEl>
                                      </p:cBhvr>
                                    </p:animEffect>
                                  </p:childTnLst>
                                </p:cTn>
                              </p:par>
                              <p:par>
                                <p:cTn id="24" presetID="8" presetClass="entr" presetSubtype="16" fill="hold" nodeType="withEffect">
                                  <p:stCondLst>
                                    <p:cond delay="0"/>
                                  </p:stCondLst>
                                  <p:childTnLst>
                                    <p:set>
                                      <p:cBhvr>
                                        <p:cTn id="25" dur="1" fill="hold">
                                          <p:stCondLst>
                                            <p:cond delay="0"/>
                                          </p:stCondLst>
                                        </p:cTn>
                                        <p:tgtEl>
                                          <p:spTgt spid="8">
                                            <p:txEl>
                                              <p:pRg st="3" end="3"/>
                                            </p:txEl>
                                          </p:spTgt>
                                        </p:tgtEl>
                                        <p:attrNameLst>
                                          <p:attrName>style.visibility</p:attrName>
                                        </p:attrNameLst>
                                      </p:cBhvr>
                                      <p:to>
                                        <p:strVal val="visible"/>
                                      </p:to>
                                    </p:set>
                                    <p:animEffect transition="in" filter="diamond(in)">
                                      <p:cBhvr>
                                        <p:cTn id="26" dur="2000"/>
                                        <p:tgtEl>
                                          <p:spTgt spid="8">
                                            <p:txEl>
                                              <p:pRg st="3" end="3"/>
                                            </p:txEl>
                                          </p:spTgt>
                                        </p:tgtEl>
                                      </p:cBhvr>
                                    </p:animEffect>
                                  </p:childTnLst>
                                </p:cTn>
                              </p:par>
                              <p:par>
                                <p:cTn id="27" presetID="8" presetClass="entr" presetSubtype="16" fill="hold" nodeType="withEffect">
                                  <p:stCondLst>
                                    <p:cond delay="0"/>
                                  </p:stCondLst>
                                  <p:childTnLst>
                                    <p:set>
                                      <p:cBhvr>
                                        <p:cTn id="28" dur="1" fill="hold">
                                          <p:stCondLst>
                                            <p:cond delay="0"/>
                                          </p:stCondLst>
                                        </p:cTn>
                                        <p:tgtEl>
                                          <p:spTgt spid="8">
                                            <p:txEl>
                                              <p:pRg st="4" end="4"/>
                                            </p:txEl>
                                          </p:spTgt>
                                        </p:tgtEl>
                                        <p:attrNameLst>
                                          <p:attrName>style.visibility</p:attrName>
                                        </p:attrNameLst>
                                      </p:cBhvr>
                                      <p:to>
                                        <p:strVal val="visible"/>
                                      </p:to>
                                    </p:set>
                                    <p:animEffect transition="in" filter="diamond(in)">
                                      <p:cBhvr>
                                        <p:cTn id="29" dur="2000"/>
                                        <p:tgtEl>
                                          <p:spTgt spid="8">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08581" name="Picture 4"/>
          <p:cNvPicPr>
            <a:picLocks noChangeAspect="1" noChangeArrowheads="1"/>
          </p:cNvPicPr>
          <p:nvPr>
            <p:custDataLst>
              <p:tags r:id="rId1"/>
            </p:custDataLst>
          </p:nvPr>
        </p:nvPicPr>
        <p:blipFill>
          <a:blip r:embed="rId3">
            <a:extLst>
              <a:ext uri="{28A0092B-C50C-407E-A947-70E740481C1C}">
                <a14:useLocalDpi xmlns:a14="http://schemas.microsoft.com/office/drawing/2010/main" val="0"/>
              </a:ext>
            </a:extLst>
          </a:blip>
          <a:srcRect/>
          <a:stretch>
            <a:fillRect/>
          </a:stretch>
        </p:blipFill>
        <p:spPr bwMode="auto">
          <a:xfrm>
            <a:off x="6469380" y="108585"/>
            <a:ext cx="5649595" cy="66401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 name="文本框 3"/>
          <p:cNvSpPr txBox="1"/>
          <p:nvPr/>
        </p:nvSpPr>
        <p:spPr>
          <a:xfrm>
            <a:off x="0" y="161290"/>
            <a:ext cx="6591300" cy="7066280"/>
          </a:xfrm>
          <a:prstGeom prst="rect">
            <a:avLst/>
          </a:prstGeom>
          <a:noFill/>
        </p:spPr>
        <p:txBody>
          <a:bodyPr wrap="square" rtlCol="0" anchor="t">
            <a:spAutoFit/>
          </a:bodyPr>
          <a:lstStyle/>
          <a:p>
            <a:pPr eaLnBrk="1" hangingPunct="1"/>
            <a:r>
              <a:rPr lang="en-US" altLang="zh-CN" dirty="0">
                <a:latin typeface="楷体" panose="02010609060101010101" pitchFamily="49" charset="-122"/>
                <a:ea typeface="楷体" panose="02010609060101010101" pitchFamily="49" charset="-122"/>
                <a:cs typeface="楷体" panose="02010609060101010101" pitchFamily="49" charset="-122"/>
                <a:sym typeface="+mn-ea"/>
              </a:rPr>
              <a:t>(</a:t>
            </a:r>
            <a:r>
              <a:rPr lang="zh-CN" altLang="en-US" dirty="0">
                <a:latin typeface="楷体" panose="02010609060101010101" pitchFamily="49" charset="-122"/>
                <a:ea typeface="楷体" panose="02010609060101010101" pitchFamily="49" charset="-122"/>
                <a:cs typeface="楷体" panose="02010609060101010101" pitchFamily="49" charset="-122"/>
                <a:sym typeface="+mn-ea"/>
              </a:rPr>
              <a:t>一</a:t>
            </a:r>
            <a:r>
              <a:rPr lang="en-US" altLang="zh-CN" dirty="0">
                <a:latin typeface="楷体" panose="02010609060101010101" pitchFamily="49" charset="-122"/>
                <a:ea typeface="楷体" panose="02010609060101010101" pitchFamily="49" charset="-122"/>
                <a:cs typeface="楷体" panose="02010609060101010101" pitchFamily="49" charset="-122"/>
                <a:sym typeface="+mn-ea"/>
              </a:rPr>
              <a:t>)</a:t>
            </a:r>
            <a:r>
              <a:rPr lang="zh-CN" altLang="en-US" dirty="0">
                <a:latin typeface="楷体" panose="02010609060101010101" pitchFamily="49" charset="-122"/>
                <a:ea typeface="楷体" panose="02010609060101010101" pitchFamily="49" charset="-122"/>
                <a:cs typeface="楷体" panose="02010609060101010101" pitchFamily="49" charset="-122"/>
                <a:sym typeface="+mn-ea"/>
              </a:rPr>
              <a:t>入职手续办理流程</a:t>
            </a:r>
            <a:endParaRPr lang="zh-CN" altLang="en-US" dirty="0">
              <a:latin typeface="楷体" panose="02010609060101010101" pitchFamily="49" charset="-122"/>
              <a:ea typeface="楷体" panose="02010609060101010101" pitchFamily="49" charset="-122"/>
              <a:cs typeface="楷体" panose="02010609060101010101" pitchFamily="49" charset="-122"/>
            </a:endParaRPr>
          </a:p>
          <a:p>
            <a:pPr fontAlgn="auto">
              <a:lnSpc>
                <a:spcPct val="150000"/>
              </a:lnSpc>
            </a:pPr>
            <a:r>
              <a:rPr lang="zh-CN" altLang="en-US" sz="2000" dirty="0">
                <a:latin typeface="楷体" panose="02010609060101010101" pitchFamily="49" charset="-122"/>
                <a:ea typeface="楷体" panose="02010609060101010101" pitchFamily="49" charset="-122"/>
                <a:cs typeface="楷体" panose="02010609060101010101" pitchFamily="49" charset="-122"/>
                <a:sym typeface="+mn-ea"/>
              </a:rPr>
              <a:t>新员工的入职手续办理工作在签订了聘用合同书后进行</a:t>
            </a:r>
            <a:r>
              <a:rPr lang="en-US" altLang="zh-CN" sz="2000" dirty="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000" dirty="0">
                <a:latin typeface="楷体" panose="02010609060101010101" pitchFamily="49" charset="-122"/>
                <a:ea typeface="楷体" panose="02010609060101010101" pitchFamily="49" charset="-122"/>
                <a:cs typeface="楷体" panose="02010609060101010101" pitchFamily="49" charset="-122"/>
                <a:sym typeface="+mn-ea"/>
              </a:rPr>
              <a:t>由员工开具原单位离职证明、体检、档案转入、在新公司中录入员工信息、办理其他入职手续等环节构成</a:t>
            </a:r>
            <a:r>
              <a:rPr lang="en-US" altLang="zh-CN" sz="2000" dirty="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000" dirty="0">
                <a:latin typeface="楷体" panose="02010609060101010101" pitchFamily="49" charset="-122"/>
                <a:ea typeface="楷体" panose="02010609060101010101" pitchFamily="49" charset="-122"/>
                <a:cs typeface="楷体" panose="02010609060101010101" pitchFamily="49" charset="-122"/>
                <a:sym typeface="+mn-ea"/>
              </a:rPr>
              <a:t>二</a:t>
            </a:r>
            <a:r>
              <a:rPr lang="en-US" altLang="zh-CN" sz="2000" dirty="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000" dirty="0">
                <a:latin typeface="楷体" panose="02010609060101010101" pitchFamily="49" charset="-122"/>
                <a:ea typeface="楷体" panose="02010609060101010101" pitchFamily="49" charset="-122"/>
                <a:cs typeface="楷体" panose="02010609060101010101" pitchFamily="49" charset="-122"/>
                <a:sym typeface="+mn-ea"/>
              </a:rPr>
              <a:t>聘用意向书</a:t>
            </a:r>
            <a:endParaRPr lang="zh-CN" altLang="en-US" sz="2000" dirty="0">
              <a:latin typeface="楷体" panose="02010609060101010101" pitchFamily="49" charset="-122"/>
              <a:ea typeface="楷体" panose="02010609060101010101" pitchFamily="49" charset="-122"/>
              <a:cs typeface="楷体" panose="02010609060101010101" pitchFamily="49" charset="-122"/>
            </a:endParaRPr>
          </a:p>
          <a:p>
            <a:pPr fontAlgn="auto">
              <a:lnSpc>
                <a:spcPct val="150000"/>
              </a:lnSpc>
            </a:pPr>
            <a:endParaRPr lang="zh-CN" altLang="en-US" sz="2000" dirty="0">
              <a:latin typeface="楷体" panose="02010609060101010101" pitchFamily="49" charset="-122"/>
              <a:ea typeface="楷体" panose="02010609060101010101" pitchFamily="49" charset="-122"/>
              <a:cs typeface="楷体" panose="02010609060101010101" pitchFamily="49" charset="-122"/>
              <a:sym typeface="+mn-ea"/>
            </a:endParaRPr>
          </a:p>
          <a:p>
            <a:pPr eaLnBrk="1" hangingPunct="1">
              <a:lnSpc>
                <a:spcPct val="80000"/>
              </a:lnSpc>
            </a:pPr>
            <a:endParaRPr lang="zh-CN" altLang="en-US" dirty="0">
              <a:sym typeface="+mn-ea"/>
            </a:endParaRPr>
          </a:p>
          <a:p>
            <a:pPr eaLnBrk="1" hangingPunct="1">
              <a:lnSpc>
                <a:spcPct val="80000"/>
              </a:lnSpc>
            </a:pPr>
            <a:endParaRPr lang="zh-CN" altLang="en-US" dirty="0">
              <a:sym typeface="+mn-ea"/>
            </a:endParaRPr>
          </a:p>
          <a:p>
            <a:pPr eaLnBrk="1" hangingPunct="1">
              <a:lnSpc>
                <a:spcPct val="80000"/>
              </a:lnSpc>
            </a:pPr>
            <a:endParaRPr lang="zh-CN" altLang="en-US" dirty="0">
              <a:sym typeface="+mn-ea"/>
            </a:endParaRPr>
          </a:p>
          <a:p>
            <a:pPr eaLnBrk="1" hangingPunct="1">
              <a:lnSpc>
                <a:spcPct val="80000"/>
              </a:lnSpc>
            </a:pPr>
            <a:endParaRPr lang="zh-CN" altLang="en-US" dirty="0">
              <a:sym typeface="+mn-ea"/>
            </a:endParaRPr>
          </a:p>
          <a:p>
            <a:pPr eaLnBrk="1" hangingPunct="1">
              <a:lnSpc>
                <a:spcPct val="80000"/>
              </a:lnSpc>
            </a:pPr>
            <a:endParaRPr lang="zh-CN" altLang="en-US" dirty="0">
              <a:sym typeface="+mn-ea"/>
            </a:endParaRPr>
          </a:p>
          <a:p>
            <a:pPr eaLnBrk="1" hangingPunct="1">
              <a:lnSpc>
                <a:spcPct val="80000"/>
              </a:lnSpc>
            </a:pPr>
            <a:endParaRPr lang="zh-CN" altLang="en-US" dirty="0">
              <a:sym typeface="+mn-ea"/>
            </a:endParaRPr>
          </a:p>
          <a:p>
            <a:pPr eaLnBrk="1" hangingPunct="1">
              <a:lnSpc>
                <a:spcPct val="80000"/>
              </a:lnSpc>
            </a:pPr>
            <a:endParaRPr lang="zh-CN" altLang="en-US" dirty="0">
              <a:sym typeface="+mn-ea"/>
            </a:endParaRPr>
          </a:p>
          <a:p>
            <a:pPr eaLnBrk="1" hangingPunct="1">
              <a:lnSpc>
                <a:spcPct val="80000"/>
              </a:lnSpc>
            </a:pPr>
            <a:endParaRPr lang="zh-CN" altLang="en-US" dirty="0">
              <a:sym typeface="+mn-ea"/>
            </a:endParaRPr>
          </a:p>
          <a:p>
            <a:pPr eaLnBrk="1" hangingPunct="1">
              <a:lnSpc>
                <a:spcPct val="80000"/>
              </a:lnSpc>
            </a:pPr>
            <a:endParaRPr lang="zh-CN" altLang="en-US" dirty="0">
              <a:sym typeface="+mn-ea"/>
            </a:endParaRPr>
          </a:p>
          <a:p>
            <a:pPr eaLnBrk="1" hangingPunct="1">
              <a:lnSpc>
                <a:spcPct val="80000"/>
              </a:lnSpc>
            </a:pPr>
            <a:endParaRPr lang="zh-CN" altLang="en-US" dirty="0">
              <a:sym typeface="+mn-ea"/>
            </a:endParaRPr>
          </a:p>
          <a:p>
            <a:pPr eaLnBrk="1" hangingPunct="1">
              <a:lnSpc>
                <a:spcPct val="80000"/>
              </a:lnSpc>
            </a:pPr>
            <a:endParaRPr lang="zh-CN" altLang="en-US" dirty="0">
              <a:sym typeface="+mn-ea"/>
            </a:endParaRPr>
          </a:p>
          <a:p>
            <a:pPr eaLnBrk="1" hangingPunct="1">
              <a:lnSpc>
                <a:spcPct val="80000"/>
              </a:lnSpc>
            </a:pPr>
            <a:endParaRPr lang="zh-CN" altLang="en-US" dirty="0">
              <a:sym typeface="+mn-ea"/>
            </a:endParaRPr>
          </a:p>
          <a:p>
            <a:pPr eaLnBrk="1" hangingPunct="1">
              <a:lnSpc>
                <a:spcPct val="80000"/>
              </a:lnSpc>
            </a:pPr>
            <a:endParaRPr lang="zh-CN" altLang="en-US" dirty="0">
              <a:sym typeface="+mn-ea"/>
            </a:endParaRPr>
          </a:p>
          <a:p>
            <a:pPr eaLnBrk="1" hangingPunct="1">
              <a:lnSpc>
                <a:spcPct val="80000"/>
              </a:lnSpc>
            </a:pPr>
            <a:r>
              <a:rPr lang="zh-CN" altLang="en-US" dirty="0">
                <a:sym typeface="+mn-ea"/>
              </a:rPr>
              <a:t>聘用意向书的内容主要包括以下几项</a:t>
            </a:r>
            <a:r>
              <a:rPr lang="en-US" altLang="zh-CN" dirty="0">
                <a:sym typeface="+mn-ea"/>
              </a:rPr>
              <a:t>:</a:t>
            </a:r>
            <a:endParaRPr lang="en-US" altLang="zh-CN" dirty="0"/>
          </a:p>
          <a:p>
            <a:pPr algn="just" eaLnBrk="1" hangingPunct="1">
              <a:lnSpc>
                <a:spcPct val="80000"/>
              </a:lnSpc>
            </a:pPr>
            <a:r>
              <a:rPr lang="en-US" altLang="zh-CN" sz="2000" dirty="0">
                <a:latin typeface="楷体" panose="02010609060101010101" pitchFamily="49" charset="-122"/>
                <a:ea typeface="楷体" panose="02010609060101010101" pitchFamily="49" charset="-122"/>
                <a:cs typeface="楷体" panose="02010609060101010101" pitchFamily="49" charset="-122"/>
                <a:sym typeface="+mn-ea"/>
              </a:rPr>
              <a:t>(1)</a:t>
            </a:r>
            <a:r>
              <a:rPr lang="zh-CN" altLang="en-US" sz="2000" dirty="0">
                <a:latin typeface="楷体" panose="02010609060101010101" pitchFamily="49" charset="-122"/>
                <a:ea typeface="楷体" panose="02010609060101010101" pitchFamily="49" charset="-122"/>
                <a:cs typeface="楷体" panose="02010609060101010101" pitchFamily="49" charset="-122"/>
                <a:sym typeface="+mn-ea"/>
              </a:rPr>
              <a:t>聘用的职位              </a:t>
            </a:r>
            <a:r>
              <a:rPr lang="en-US" altLang="zh-CN" sz="2000" dirty="0">
                <a:latin typeface="楷体" panose="02010609060101010101" pitchFamily="49" charset="-122"/>
                <a:ea typeface="楷体" panose="02010609060101010101" pitchFamily="49" charset="-122"/>
                <a:cs typeface="楷体" panose="02010609060101010101" pitchFamily="49" charset="-122"/>
                <a:sym typeface="+mn-ea"/>
              </a:rPr>
              <a:t>(2)</a:t>
            </a:r>
            <a:r>
              <a:rPr lang="zh-CN" altLang="en-US" sz="2000" dirty="0">
                <a:latin typeface="楷体" panose="02010609060101010101" pitchFamily="49" charset="-122"/>
                <a:ea typeface="楷体" panose="02010609060101010101" pitchFamily="49" charset="-122"/>
                <a:cs typeface="楷体" panose="02010609060101010101" pitchFamily="49" charset="-122"/>
                <a:sym typeface="+mn-ea"/>
              </a:rPr>
              <a:t>所属的部门</a:t>
            </a:r>
            <a:endParaRPr lang="zh-CN" altLang="en-US" sz="2000" dirty="0">
              <a:latin typeface="楷体" panose="02010609060101010101" pitchFamily="49" charset="-122"/>
              <a:ea typeface="楷体" panose="02010609060101010101" pitchFamily="49" charset="-122"/>
              <a:cs typeface="楷体" panose="02010609060101010101" pitchFamily="49" charset="-122"/>
            </a:endParaRPr>
          </a:p>
          <a:p>
            <a:pPr algn="just" eaLnBrk="1" hangingPunct="1">
              <a:lnSpc>
                <a:spcPct val="80000"/>
              </a:lnSpc>
            </a:pPr>
            <a:r>
              <a:rPr lang="en-US" altLang="zh-CN" sz="2000" dirty="0">
                <a:latin typeface="楷体" panose="02010609060101010101" pitchFamily="49" charset="-122"/>
                <a:ea typeface="楷体" panose="02010609060101010101" pitchFamily="49" charset="-122"/>
                <a:cs typeface="楷体" panose="02010609060101010101" pitchFamily="49" charset="-122"/>
                <a:sym typeface="+mn-ea"/>
              </a:rPr>
              <a:t>(3)</a:t>
            </a:r>
            <a:r>
              <a:rPr lang="zh-CN" altLang="en-US" sz="2000" dirty="0">
                <a:latin typeface="楷体" panose="02010609060101010101" pitchFamily="49" charset="-122"/>
                <a:ea typeface="楷体" panose="02010609060101010101" pitchFamily="49" charset="-122"/>
                <a:cs typeface="楷体" panose="02010609060101010101" pitchFamily="49" charset="-122"/>
                <a:sym typeface="+mn-ea"/>
              </a:rPr>
              <a:t>上级主管的职位          </a:t>
            </a:r>
            <a:r>
              <a:rPr lang="en-US" altLang="zh-CN" sz="2000" dirty="0">
                <a:latin typeface="楷体" panose="02010609060101010101" pitchFamily="49" charset="-122"/>
                <a:ea typeface="楷体" panose="02010609060101010101" pitchFamily="49" charset="-122"/>
                <a:cs typeface="楷体" panose="02010609060101010101" pitchFamily="49" charset="-122"/>
                <a:sym typeface="+mn-ea"/>
              </a:rPr>
              <a:t>(4)</a:t>
            </a:r>
            <a:r>
              <a:rPr lang="zh-CN" altLang="en-US" sz="2000" dirty="0">
                <a:latin typeface="楷体" panose="02010609060101010101" pitchFamily="49" charset="-122"/>
                <a:ea typeface="楷体" panose="02010609060101010101" pitchFamily="49" charset="-122"/>
                <a:cs typeface="楷体" panose="02010609060101010101" pitchFamily="49" charset="-122"/>
                <a:sym typeface="+mn-ea"/>
              </a:rPr>
              <a:t>工作地点</a:t>
            </a:r>
            <a:endParaRPr lang="zh-CN" altLang="en-US" sz="2000" dirty="0">
              <a:latin typeface="楷体" panose="02010609060101010101" pitchFamily="49" charset="-122"/>
              <a:ea typeface="楷体" panose="02010609060101010101" pitchFamily="49" charset="-122"/>
              <a:cs typeface="楷体" panose="02010609060101010101" pitchFamily="49" charset="-122"/>
            </a:endParaRPr>
          </a:p>
          <a:p>
            <a:pPr algn="just" eaLnBrk="1" hangingPunct="1">
              <a:lnSpc>
                <a:spcPct val="80000"/>
              </a:lnSpc>
            </a:pPr>
            <a:r>
              <a:rPr lang="en-US" altLang="zh-CN" sz="2000" dirty="0">
                <a:latin typeface="楷体" panose="02010609060101010101" pitchFamily="49" charset="-122"/>
                <a:ea typeface="楷体" panose="02010609060101010101" pitchFamily="49" charset="-122"/>
                <a:cs typeface="楷体" panose="02010609060101010101" pitchFamily="49" charset="-122"/>
                <a:sym typeface="+mn-ea"/>
              </a:rPr>
              <a:t>(5)</a:t>
            </a:r>
            <a:r>
              <a:rPr lang="zh-CN" altLang="en-US" sz="2000" dirty="0">
                <a:latin typeface="楷体" panose="02010609060101010101" pitchFamily="49" charset="-122"/>
                <a:ea typeface="楷体" panose="02010609060101010101" pitchFamily="49" charset="-122"/>
                <a:cs typeface="楷体" panose="02010609060101010101" pitchFamily="49" charset="-122"/>
                <a:sym typeface="+mn-ea"/>
              </a:rPr>
              <a:t>薪酬标准                </a:t>
            </a:r>
            <a:r>
              <a:rPr lang="en-US" altLang="zh-CN" sz="2000" dirty="0">
                <a:latin typeface="楷体" panose="02010609060101010101" pitchFamily="49" charset="-122"/>
                <a:ea typeface="楷体" panose="02010609060101010101" pitchFamily="49" charset="-122"/>
                <a:cs typeface="楷体" panose="02010609060101010101" pitchFamily="49" charset="-122"/>
                <a:sym typeface="+mn-ea"/>
              </a:rPr>
              <a:t>(6)</a:t>
            </a:r>
            <a:r>
              <a:rPr lang="zh-CN" altLang="en-US" sz="2000" dirty="0">
                <a:latin typeface="楷体" panose="02010609060101010101" pitchFamily="49" charset="-122"/>
                <a:ea typeface="楷体" panose="02010609060101010101" pitchFamily="49" charset="-122"/>
                <a:cs typeface="楷体" panose="02010609060101010101" pitchFamily="49" charset="-122"/>
                <a:sym typeface="+mn-ea"/>
              </a:rPr>
              <a:t>开始工作的时间</a:t>
            </a:r>
            <a:endParaRPr lang="zh-CN" altLang="en-US" sz="2000" dirty="0">
              <a:latin typeface="楷体" panose="02010609060101010101" pitchFamily="49" charset="-122"/>
              <a:ea typeface="楷体" panose="02010609060101010101" pitchFamily="49" charset="-122"/>
              <a:cs typeface="楷体" panose="02010609060101010101" pitchFamily="49" charset="-122"/>
            </a:endParaRPr>
          </a:p>
          <a:p>
            <a:pPr algn="just" eaLnBrk="1" hangingPunct="1">
              <a:lnSpc>
                <a:spcPct val="80000"/>
              </a:lnSpc>
            </a:pPr>
            <a:r>
              <a:rPr lang="en-US" altLang="zh-CN" sz="2000" dirty="0">
                <a:latin typeface="楷体" panose="02010609060101010101" pitchFamily="49" charset="-122"/>
                <a:ea typeface="楷体" panose="02010609060101010101" pitchFamily="49" charset="-122"/>
                <a:cs typeface="楷体" panose="02010609060101010101" pitchFamily="49" charset="-122"/>
                <a:sym typeface="+mn-ea"/>
              </a:rPr>
              <a:t>(7)</a:t>
            </a:r>
            <a:r>
              <a:rPr lang="zh-CN" altLang="en-US" sz="2000" dirty="0">
                <a:latin typeface="楷体" panose="02010609060101010101" pitchFamily="49" charset="-122"/>
                <a:ea typeface="楷体" panose="02010609060101010101" pitchFamily="49" charset="-122"/>
                <a:cs typeface="楷体" panose="02010609060101010101" pitchFamily="49" charset="-122"/>
                <a:sym typeface="+mn-ea"/>
              </a:rPr>
              <a:t>录用标准                </a:t>
            </a:r>
            <a:r>
              <a:rPr lang="en-US" altLang="zh-CN" sz="2000" dirty="0">
                <a:latin typeface="楷体" panose="02010609060101010101" pitchFamily="49" charset="-122"/>
                <a:ea typeface="楷体" panose="02010609060101010101" pitchFamily="49" charset="-122"/>
                <a:cs typeface="楷体" panose="02010609060101010101" pitchFamily="49" charset="-122"/>
                <a:sym typeface="+mn-ea"/>
              </a:rPr>
              <a:t>(8)</a:t>
            </a:r>
            <a:r>
              <a:rPr lang="zh-CN" altLang="en-US" sz="2000" dirty="0">
                <a:latin typeface="楷体" panose="02010609060101010101" pitchFamily="49" charset="-122"/>
                <a:ea typeface="楷体" panose="02010609060101010101" pitchFamily="49" charset="-122"/>
                <a:cs typeface="楷体" panose="02010609060101010101" pitchFamily="49" charset="-122"/>
                <a:sym typeface="+mn-ea"/>
              </a:rPr>
              <a:t>权利、义务</a:t>
            </a:r>
            <a:endParaRPr lang="zh-CN" altLang="en-US" sz="2000" dirty="0">
              <a:latin typeface="楷体" panose="02010609060101010101" pitchFamily="49" charset="-122"/>
              <a:ea typeface="楷体" panose="02010609060101010101" pitchFamily="49" charset="-122"/>
              <a:cs typeface="楷体" panose="02010609060101010101" pitchFamily="49" charset="-122"/>
            </a:endParaRPr>
          </a:p>
          <a:p>
            <a:pPr eaLnBrk="1" hangingPunct="1"/>
            <a:r>
              <a:rPr lang="zh-CN" altLang="en-US" sz="2000" b="1" dirty="0">
                <a:latin typeface="楷体" panose="02010609060101010101" pitchFamily="49" charset="-122"/>
                <a:ea typeface="楷体" panose="02010609060101010101" pitchFamily="49" charset="-122"/>
                <a:cs typeface="楷体" panose="02010609060101010101" pitchFamily="49" charset="-122"/>
                <a:sym typeface="+mn-ea"/>
              </a:rPr>
              <a:t> </a:t>
            </a:r>
            <a:endParaRPr lang="zh-CN" altLang="en-US" sz="2000" b="1" dirty="0">
              <a:latin typeface="楷体" panose="02010609060101010101" pitchFamily="49" charset="-122"/>
              <a:ea typeface="楷体" panose="02010609060101010101" pitchFamily="49" charset="-122"/>
              <a:cs typeface="楷体" panose="02010609060101010101" pitchFamily="49" charset="-122"/>
            </a:endParaRPr>
          </a:p>
        </p:txBody>
      </p:sp>
      <p:pic>
        <p:nvPicPr>
          <p:cNvPr id="410629" name="Picture 4"/>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0" y="2560955"/>
            <a:ext cx="5336540" cy="28625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右箭头 4"/>
          <p:cNvSpPr/>
          <p:nvPr/>
        </p:nvSpPr>
        <p:spPr>
          <a:xfrm>
            <a:off x="1954530" y="1766570"/>
            <a:ext cx="1694180" cy="734060"/>
          </a:xfrm>
          <a:prstGeom prst="rightArrow">
            <a:avLst/>
          </a:prstGeom>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zh-CN" altLang="en-US"/>
          </a:p>
        </p:txBody>
      </p:sp>
      <p:sp>
        <p:nvSpPr>
          <p:cNvPr id="6" name="上箭头 5"/>
          <p:cNvSpPr/>
          <p:nvPr/>
        </p:nvSpPr>
        <p:spPr>
          <a:xfrm>
            <a:off x="4155440" y="5181600"/>
            <a:ext cx="801370" cy="564515"/>
          </a:xfrm>
          <a:prstGeom prst="upArrow">
            <a:avLst/>
          </a:prstGeom>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zh-CN" altLang="en-US"/>
          </a:p>
        </p:txBody>
      </p:sp>
    </p:spTree>
    <p:extLst>
      <p:ext uri="{BB962C8B-B14F-4D97-AF65-F5344CB8AC3E}">
        <p14:creationId xmlns:p14="http://schemas.microsoft.com/office/powerpoint/2010/main" val="202992543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8" presetClass="entr" presetSubtype="16"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diamond(in)">
                                      <p:cBhvr>
                                        <p:cTn id="7" dur="20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3" presetClass="entr" presetSubtype="10" fill="hold" nodeType="clickEffect">
                                  <p:stCondLst>
                                    <p:cond delay="0"/>
                                  </p:stCondLst>
                                  <p:childTnLst>
                                    <p:set>
                                      <p:cBhvr>
                                        <p:cTn id="11" dur="1" fill="hold">
                                          <p:stCondLst>
                                            <p:cond delay="0"/>
                                          </p:stCondLst>
                                        </p:cTn>
                                        <p:tgtEl>
                                          <p:spTgt spid="408581"/>
                                        </p:tgtEl>
                                        <p:attrNameLst>
                                          <p:attrName>style.visibility</p:attrName>
                                        </p:attrNameLst>
                                      </p:cBhvr>
                                      <p:to>
                                        <p:strVal val="visible"/>
                                      </p:to>
                                    </p:set>
                                    <p:animEffect transition="in" filter="blinds(horizontal)">
                                      <p:cBhvr>
                                        <p:cTn id="12" dur="500"/>
                                        <p:tgtEl>
                                          <p:spTgt spid="408581"/>
                                        </p:tgtEl>
                                      </p:cBhvr>
                                    </p:animEffect>
                                  </p:childTnLst>
                                </p:cTn>
                              </p:par>
                            </p:childTnLst>
                          </p:cTn>
                        </p:par>
                      </p:childTnLst>
                    </p:cTn>
                  </p:par>
                  <p:par>
                    <p:cTn id="13" fill="hold">
                      <p:stCondLst>
                        <p:cond delay="indefinite"/>
                      </p:stCondLst>
                      <p:childTnLst>
                        <p:par>
                          <p:cTn id="14" fill="hold">
                            <p:stCondLst>
                              <p:cond delay="0"/>
                            </p:stCondLst>
                            <p:childTnLst>
                              <p:par>
                                <p:cTn id="15" presetID="4" presetClass="entr" presetSubtype="16" fill="hold" grpId="0" nodeType="clickEffect">
                                  <p:stCondLst>
                                    <p:cond delay="0"/>
                                  </p:stCondLst>
                                  <p:childTnLst>
                                    <p:set>
                                      <p:cBhvr>
                                        <p:cTn id="16" dur="1" fill="hold">
                                          <p:stCondLst>
                                            <p:cond delay="0"/>
                                          </p:stCondLst>
                                        </p:cTn>
                                        <p:tgtEl>
                                          <p:spTgt spid="6"/>
                                        </p:tgtEl>
                                        <p:attrNameLst>
                                          <p:attrName>style.visibility</p:attrName>
                                        </p:attrNameLst>
                                      </p:cBhvr>
                                      <p:to>
                                        <p:strVal val="visible"/>
                                      </p:to>
                                    </p:set>
                                    <p:animEffect transition="in" filter="box(in)">
                                      <p:cBhvr>
                                        <p:cTn id="17" dur="2000"/>
                                        <p:tgtEl>
                                          <p:spTgt spid="6"/>
                                        </p:tgtEl>
                                      </p:cBhvr>
                                    </p:animEffect>
                                  </p:childTnLst>
                                </p:cTn>
                              </p:par>
                            </p:childTnLst>
                          </p:cTn>
                        </p:par>
                      </p:childTnLst>
                    </p:cTn>
                  </p:par>
                  <p:par>
                    <p:cTn id="18" fill="hold">
                      <p:stCondLst>
                        <p:cond delay="indefinite"/>
                      </p:stCondLst>
                      <p:childTnLst>
                        <p:par>
                          <p:cTn id="19" fill="hold">
                            <p:stCondLst>
                              <p:cond delay="0"/>
                            </p:stCondLst>
                            <p:childTnLst>
                              <p:par>
                                <p:cTn id="20" presetID="8" presetClass="entr" presetSubtype="16" fill="hold" nodeType="clickEffect">
                                  <p:stCondLst>
                                    <p:cond delay="0"/>
                                  </p:stCondLst>
                                  <p:childTnLst>
                                    <p:set>
                                      <p:cBhvr>
                                        <p:cTn id="21" dur="1" fill="hold">
                                          <p:stCondLst>
                                            <p:cond delay="0"/>
                                          </p:stCondLst>
                                        </p:cTn>
                                        <p:tgtEl>
                                          <p:spTgt spid="410629"/>
                                        </p:tgtEl>
                                        <p:attrNameLst>
                                          <p:attrName>style.visibility</p:attrName>
                                        </p:attrNameLst>
                                      </p:cBhvr>
                                      <p:to>
                                        <p:strVal val="visible"/>
                                      </p:to>
                                    </p:set>
                                    <p:animEffect transition="in" filter="diamond(in)">
                                      <p:cBhvr>
                                        <p:cTn id="22" dur="2000"/>
                                        <p:tgtEl>
                                          <p:spTgt spid="4106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5" grpId="1" animBg="1"/>
      <p:bldP spid="6" grpId="0" animBg="1"/>
      <p:bldP spid="6" grpId="1" animBg="1"/>
    </p:bldLst>
  </p:timing>
</p:sld>
</file>

<file path=ppt/slides/slide2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文本框 2"/>
          <p:cNvSpPr txBox="1"/>
          <p:nvPr/>
        </p:nvSpPr>
        <p:spPr>
          <a:xfrm>
            <a:off x="1096645" y="1124222"/>
            <a:ext cx="10398125" cy="2775760"/>
          </a:xfrm>
          <a:prstGeom prst="rect">
            <a:avLst/>
          </a:prstGeom>
          <a:noFill/>
        </p:spPr>
        <p:txBody>
          <a:bodyPr wrap="square" rtlCol="0" anchor="t">
            <a:spAutoFit/>
          </a:bodyPr>
          <a:lstStyle/>
          <a:p>
            <a:pPr fontAlgn="auto">
              <a:lnSpc>
                <a:spcPct val="150000"/>
              </a:lnSpc>
            </a:pPr>
            <a:r>
              <a:rPr lang="en-US" altLang="zh-CN" sz="2400" dirty="0">
                <a:latin typeface="KaiTi" panose="02010609060101010101" pitchFamily="49" charset="-122"/>
                <a:ea typeface="KaiTi" panose="02010609060101010101" pitchFamily="49" charset="-122"/>
                <a:sym typeface="+mn-ea"/>
              </a:rPr>
              <a:t>(</a:t>
            </a:r>
            <a:r>
              <a:rPr lang="zh-CN" altLang="en-US" sz="2400" dirty="0">
                <a:latin typeface="KaiTi" panose="02010609060101010101" pitchFamily="49" charset="-122"/>
                <a:ea typeface="KaiTi" panose="02010609060101010101" pitchFamily="49" charset="-122"/>
                <a:sym typeface="+mn-ea"/>
              </a:rPr>
              <a:t>三</a:t>
            </a:r>
            <a:r>
              <a:rPr lang="en-US" altLang="zh-CN" sz="2400" dirty="0">
                <a:latin typeface="KaiTi" panose="02010609060101010101" pitchFamily="49" charset="-122"/>
                <a:ea typeface="KaiTi" panose="02010609060101010101" pitchFamily="49" charset="-122"/>
                <a:sym typeface="+mn-ea"/>
              </a:rPr>
              <a:t>)</a:t>
            </a:r>
            <a:r>
              <a:rPr lang="zh-CN" altLang="en-US" sz="2400" dirty="0">
                <a:latin typeface="KaiTi" panose="02010609060101010101" pitchFamily="49" charset="-122"/>
                <a:ea typeface="KaiTi" panose="02010609060101010101" pitchFamily="49" charset="-122"/>
                <a:sym typeface="+mn-ea"/>
              </a:rPr>
              <a:t>签订劳动合同</a:t>
            </a:r>
            <a:endParaRPr lang="zh-CN" altLang="en-US" sz="2400" dirty="0">
              <a:latin typeface="KaiTi" panose="02010609060101010101" pitchFamily="49" charset="-122"/>
              <a:ea typeface="KaiTi" panose="02010609060101010101" pitchFamily="49" charset="-122"/>
            </a:endParaRPr>
          </a:p>
          <a:p>
            <a:pPr fontAlgn="auto">
              <a:lnSpc>
                <a:spcPct val="150000"/>
              </a:lnSpc>
            </a:pPr>
            <a:endParaRPr lang="en-US" altLang="zh-CN" sz="2400" dirty="0">
              <a:latin typeface="KaiTi" panose="02010609060101010101" pitchFamily="49" charset="-122"/>
              <a:ea typeface="KaiTi" panose="02010609060101010101" pitchFamily="49" charset="-122"/>
              <a:sym typeface="+mn-ea"/>
            </a:endParaRPr>
          </a:p>
          <a:p>
            <a:pPr fontAlgn="auto">
              <a:lnSpc>
                <a:spcPct val="150000"/>
              </a:lnSpc>
            </a:pPr>
            <a:r>
              <a:rPr lang="zh-CN" altLang="en-US" sz="2400" dirty="0">
                <a:latin typeface="KaiTi" panose="02010609060101010101" pitchFamily="49" charset="-122"/>
                <a:ea typeface="KaiTi" panose="02010609060101010101" pitchFamily="49" charset="-122"/>
                <a:sym typeface="+mn-ea"/>
              </a:rPr>
              <a:t>试用期是用人单位与劳动者建立劳动关系后</a:t>
            </a:r>
            <a:r>
              <a:rPr lang="en-US" altLang="zh-CN" sz="2400" dirty="0">
                <a:latin typeface="KaiTi" panose="02010609060101010101" pitchFamily="49" charset="-122"/>
                <a:ea typeface="KaiTi" panose="02010609060101010101" pitchFamily="49" charset="-122"/>
                <a:sym typeface="+mn-ea"/>
              </a:rPr>
              <a:t>,</a:t>
            </a:r>
            <a:r>
              <a:rPr lang="zh-CN" altLang="en-US" sz="2400" dirty="0">
                <a:latin typeface="KaiTi" panose="02010609060101010101" pitchFamily="49" charset="-122"/>
                <a:ea typeface="KaiTi" panose="02010609060101010101" pitchFamily="49" charset="-122"/>
                <a:sym typeface="+mn-ea"/>
              </a:rPr>
              <a:t>为相互了解、选择而约定的考察期</a:t>
            </a:r>
            <a:r>
              <a:rPr lang="en-US" altLang="zh-CN" sz="2400" dirty="0">
                <a:latin typeface="KaiTi" panose="02010609060101010101" pitchFamily="49" charset="-122"/>
                <a:ea typeface="KaiTi" panose="02010609060101010101" pitchFamily="49" charset="-122"/>
                <a:sym typeface="+mn-ea"/>
              </a:rPr>
              <a:t>,</a:t>
            </a:r>
            <a:r>
              <a:rPr lang="zh-CN" altLang="en-US" sz="2400" dirty="0">
                <a:latin typeface="KaiTi" panose="02010609060101010101" pitchFamily="49" charset="-122"/>
                <a:ea typeface="KaiTi" panose="02010609060101010101" pitchFamily="49" charset="-122"/>
                <a:sym typeface="+mn-ea"/>
              </a:rPr>
              <a:t>在试用期内劳动者若被证明不符合录用条件</a:t>
            </a:r>
            <a:r>
              <a:rPr lang="en-US" altLang="zh-CN" sz="2400" dirty="0">
                <a:latin typeface="KaiTi" panose="02010609060101010101" pitchFamily="49" charset="-122"/>
                <a:ea typeface="KaiTi" panose="02010609060101010101" pitchFamily="49" charset="-122"/>
                <a:sym typeface="+mn-ea"/>
              </a:rPr>
              <a:t>,</a:t>
            </a:r>
            <a:r>
              <a:rPr lang="zh-CN" altLang="en-US" sz="2400" dirty="0">
                <a:latin typeface="KaiTi" panose="02010609060101010101" pitchFamily="49" charset="-122"/>
                <a:ea typeface="KaiTi" panose="02010609060101010101" pitchFamily="49" charset="-122"/>
                <a:sym typeface="+mn-ea"/>
              </a:rPr>
              <a:t>用人单位可以随时解除合同</a:t>
            </a:r>
            <a:r>
              <a:rPr lang="en-US" altLang="zh-CN" sz="2400" dirty="0">
                <a:latin typeface="KaiTi" panose="02010609060101010101" pitchFamily="49" charset="-122"/>
                <a:ea typeface="KaiTi" panose="02010609060101010101" pitchFamily="49" charset="-122"/>
                <a:sym typeface="+mn-ea"/>
              </a:rPr>
              <a:t>,</a:t>
            </a:r>
            <a:r>
              <a:rPr lang="zh-CN" altLang="en-US" sz="2400" dirty="0">
                <a:latin typeface="KaiTi" panose="02010609060101010101" pitchFamily="49" charset="-122"/>
                <a:ea typeface="KaiTi" panose="02010609060101010101" pitchFamily="49" charset="-122"/>
                <a:sym typeface="+mn-ea"/>
              </a:rPr>
              <a:t>而劳动者在试用期内若认为用人单位的工作不适合自己</a:t>
            </a:r>
            <a:r>
              <a:rPr lang="en-US" altLang="zh-CN" sz="2400" dirty="0">
                <a:latin typeface="KaiTi" panose="02010609060101010101" pitchFamily="49" charset="-122"/>
                <a:ea typeface="KaiTi" panose="02010609060101010101" pitchFamily="49" charset="-122"/>
                <a:sym typeface="+mn-ea"/>
              </a:rPr>
              <a:t>,</a:t>
            </a:r>
            <a:r>
              <a:rPr lang="zh-CN" altLang="en-US" sz="2400" dirty="0">
                <a:latin typeface="KaiTi" panose="02010609060101010101" pitchFamily="49" charset="-122"/>
                <a:ea typeface="KaiTi" panose="02010609060101010101" pitchFamily="49" charset="-122"/>
                <a:sym typeface="+mn-ea"/>
              </a:rPr>
              <a:t>也可随时解除合同。</a:t>
            </a:r>
            <a:endParaRPr lang="zh-CN" altLang="en-US" sz="2400" dirty="0">
              <a:latin typeface="KaiTi" panose="02010609060101010101" pitchFamily="49" charset="-122"/>
              <a:ea typeface="KaiTi" panose="02010609060101010101" pitchFamily="49" charset="-122"/>
            </a:endParaRPr>
          </a:p>
        </p:txBody>
      </p:sp>
    </p:spTree>
    <p:extLst>
      <p:ext uri="{BB962C8B-B14F-4D97-AF65-F5344CB8AC3E}">
        <p14:creationId xmlns:p14="http://schemas.microsoft.com/office/powerpoint/2010/main" val="3363118139"/>
      </p:ext>
    </p:extLst>
  </p:cSld>
  <p:clrMapOvr>
    <a:masterClrMapping/>
  </p:clrMapOvr>
  <p:transition>
    <p:fade/>
  </p:transition>
</p:sld>
</file>

<file path=ppt/slides/slide2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矩形 24"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549157" y="-975631"/>
            <a:ext cx="583096" cy="838080"/>
          </a:xfrm>
          <a:prstGeom prst="rect">
            <a:avLst/>
          </a:prstGeom>
          <a:solidFill>
            <a:srgbClr val="365B7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 name="矩形 25"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1132253" y="-975631"/>
            <a:ext cx="583096" cy="838080"/>
          </a:xfrm>
          <a:prstGeom prst="rect">
            <a:avLst/>
          </a:prstGeom>
          <a:solidFill>
            <a:srgbClr val="96648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 name="矩形 26"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1715349" y="-975631"/>
            <a:ext cx="583096" cy="838080"/>
          </a:xfrm>
          <a:prstGeom prst="rect">
            <a:avLst/>
          </a:prstGeom>
          <a:solidFill>
            <a:srgbClr val="D06F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 name="矩形 27"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2298446" y="-975631"/>
            <a:ext cx="583096" cy="838080"/>
          </a:xfrm>
          <a:prstGeom prst="rect">
            <a:avLst/>
          </a:prstGeom>
          <a:solidFill>
            <a:srgbClr val="F779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 name="矩形 28"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2881542" y="-975631"/>
            <a:ext cx="583096" cy="838080"/>
          </a:xfrm>
          <a:prstGeom prst="rect">
            <a:avLst/>
          </a:prstGeom>
          <a:solidFill>
            <a:srgbClr val="F8AD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55" name="组合 54"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GrpSpPr/>
          <p:nvPr/>
        </p:nvGrpSpPr>
        <p:grpSpPr>
          <a:xfrm>
            <a:off x="454168" y="1464827"/>
            <a:ext cx="2304256" cy="4183740"/>
            <a:chOff x="751999" y="1762598"/>
            <a:chExt cx="2304256" cy="4183740"/>
          </a:xfrm>
        </p:grpSpPr>
        <p:sp>
          <p:nvSpPr>
            <p:cNvPr id="56" name="圆角矩形 38"/>
            <p:cNvSpPr/>
            <p:nvPr/>
          </p:nvSpPr>
          <p:spPr>
            <a:xfrm rot="572624">
              <a:off x="1170576" y="1762598"/>
              <a:ext cx="1274792" cy="1256404"/>
            </a:xfrm>
            <a:custGeom>
              <a:avLst/>
              <a:gdLst/>
              <a:ahLst/>
              <a:cxnLst/>
              <a:rect l="l" t="t" r="r" b="b"/>
              <a:pathLst>
                <a:path w="1554798" h="1532371">
                  <a:moveTo>
                    <a:pt x="260464" y="73817"/>
                  </a:moveTo>
                  <a:cubicBezTo>
                    <a:pt x="306072" y="28209"/>
                    <a:pt x="369078" y="0"/>
                    <a:pt x="438674" y="0"/>
                  </a:cubicBezTo>
                  <a:lnTo>
                    <a:pt x="1302770" y="0"/>
                  </a:lnTo>
                  <a:cubicBezTo>
                    <a:pt x="1441961" y="0"/>
                    <a:pt x="1554798" y="112837"/>
                    <a:pt x="1554798" y="252028"/>
                  </a:cubicBezTo>
                  <a:lnTo>
                    <a:pt x="1554798" y="252029"/>
                  </a:lnTo>
                  <a:lnTo>
                    <a:pt x="1554798" y="1116125"/>
                  </a:lnTo>
                  <a:cubicBezTo>
                    <a:pt x="1554798" y="1255316"/>
                    <a:pt x="1441961" y="1368153"/>
                    <a:pt x="1302770" y="1368153"/>
                  </a:cubicBezTo>
                  <a:cubicBezTo>
                    <a:pt x="1163579" y="1368153"/>
                    <a:pt x="1050742" y="1255316"/>
                    <a:pt x="1050742" y="1116125"/>
                  </a:cubicBezTo>
                  <a:lnTo>
                    <a:pt x="1050742" y="860250"/>
                  </a:lnTo>
                  <a:cubicBezTo>
                    <a:pt x="1050311" y="861013"/>
                    <a:pt x="1049708" y="861600"/>
                    <a:pt x="1049101" y="862186"/>
                  </a:cubicBezTo>
                  <a:lnTo>
                    <a:pt x="426920" y="1461813"/>
                  </a:lnTo>
                  <a:cubicBezTo>
                    <a:pt x="326697" y="1558402"/>
                    <a:pt x="167149" y="1555457"/>
                    <a:pt x="70559" y="1455234"/>
                  </a:cubicBezTo>
                  <a:cubicBezTo>
                    <a:pt x="-26031" y="1355012"/>
                    <a:pt x="-23086" y="1195463"/>
                    <a:pt x="77137" y="1098874"/>
                  </a:cubicBezTo>
                  <a:lnTo>
                    <a:pt x="694328" y="504056"/>
                  </a:lnTo>
                  <a:lnTo>
                    <a:pt x="438674" y="504056"/>
                  </a:lnTo>
                  <a:cubicBezTo>
                    <a:pt x="299483" y="504056"/>
                    <a:pt x="186646" y="391219"/>
                    <a:pt x="186646" y="252028"/>
                  </a:cubicBezTo>
                  <a:cubicBezTo>
                    <a:pt x="186646" y="182432"/>
                    <a:pt x="214855" y="119426"/>
                    <a:pt x="260464" y="73817"/>
                  </a:cubicBezTo>
                  <a:close/>
                </a:path>
              </a:pathLst>
            </a:custGeom>
            <a:solidFill>
              <a:srgbClr val="D06F83"/>
            </a:solidFill>
            <a:ln w="19050">
              <a:gradFill>
                <a:gsLst>
                  <a:gs pos="89000">
                    <a:schemeClr val="bg1">
                      <a:lumMod val="85000"/>
                    </a:schemeClr>
                  </a:gs>
                  <a:gs pos="0">
                    <a:schemeClr val="bg1"/>
                  </a:gs>
                </a:gsLst>
                <a:lin ang="7200000" scaled="0"/>
              </a:gradFill>
            </a:ln>
            <a:effectLst>
              <a:outerShdw blurRad="254000" dist="127000" dir="8160000" algn="tr" rotWithShape="0">
                <a:prstClr val="black">
                  <a:alpha val="34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7" name="圆角矩形 56"/>
            <p:cNvSpPr/>
            <p:nvPr/>
          </p:nvSpPr>
          <p:spPr>
            <a:xfrm>
              <a:off x="751999" y="3115798"/>
              <a:ext cx="2304256" cy="2830540"/>
            </a:xfrm>
            <a:prstGeom prst="roundRect">
              <a:avLst>
                <a:gd name="adj" fmla="val 6909"/>
              </a:avLst>
            </a:prstGeom>
            <a:solidFill>
              <a:srgbClr val="EFEFEF"/>
            </a:solidFill>
            <a:ln w="19050">
              <a:gradFill>
                <a:gsLst>
                  <a:gs pos="89000">
                    <a:schemeClr val="bg1">
                      <a:lumMod val="85000"/>
                    </a:schemeClr>
                  </a:gs>
                  <a:gs pos="0">
                    <a:schemeClr val="bg1"/>
                  </a:gs>
                </a:gsLst>
                <a:lin ang="7200000" scaled="0"/>
              </a:gradFill>
            </a:ln>
            <a:effectLst>
              <a:outerShdw blurRad="254000" dist="127000" dir="8160000" algn="tr" rotWithShape="0">
                <a:prstClr val="black">
                  <a:alpha val="34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58" name="组合 57"/>
            <p:cNvGrpSpPr/>
            <p:nvPr/>
          </p:nvGrpSpPr>
          <p:grpSpPr>
            <a:xfrm rot="16200000">
              <a:off x="2087525" y="3024024"/>
              <a:ext cx="441397" cy="58863"/>
              <a:chOff x="2975753" y="1851670"/>
              <a:chExt cx="539968" cy="72008"/>
            </a:xfrm>
          </p:grpSpPr>
          <p:sp>
            <p:nvSpPr>
              <p:cNvPr id="66" name="椭圆 65"/>
              <p:cNvSpPr/>
              <p:nvPr/>
            </p:nvSpPr>
            <p:spPr>
              <a:xfrm>
                <a:off x="2975753" y="1851670"/>
                <a:ext cx="72008" cy="72008"/>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7" name="椭圆 66"/>
              <p:cNvSpPr/>
              <p:nvPr/>
            </p:nvSpPr>
            <p:spPr>
              <a:xfrm>
                <a:off x="3443713" y="1851670"/>
                <a:ext cx="72008" cy="72008"/>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8" name="圆角矩形 67"/>
              <p:cNvSpPr/>
              <p:nvPr/>
            </p:nvSpPr>
            <p:spPr>
              <a:xfrm>
                <a:off x="3011757" y="1864814"/>
                <a:ext cx="467960" cy="45719"/>
              </a:xfrm>
              <a:prstGeom prst="roundRect">
                <a:avLst>
                  <a:gd name="adj" fmla="val 50000"/>
                </a:avLst>
              </a:prstGeom>
              <a:gradFill>
                <a:gsLst>
                  <a:gs pos="0">
                    <a:schemeClr val="bg1">
                      <a:lumMod val="75000"/>
                    </a:schemeClr>
                  </a:gs>
                  <a:gs pos="50000">
                    <a:schemeClr val="bg1">
                      <a:lumMod val="95000"/>
                    </a:schemeClr>
                  </a:gs>
                  <a:gs pos="100000">
                    <a:schemeClr val="bg1">
                      <a:lumMod val="75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59" name="组合 58"/>
            <p:cNvGrpSpPr/>
            <p:nvPr/>
          </p:nvGrpSpPr>
          <p:grpSpPr>
            <a:xfrm rot="16200000">
              <a:off x="1203997" y="3024024"/>
              <a:ext cx="441397" cy="58863"/>
              <a:chOff x="2975753" y="1851670"/>
              <a:chExt cx="539968" cy="72008"/>
            </a:xfrm>
          </p:grpSpPr>
          <p:sp>
            <p:nvSpPr>
              <p:cNvPr id="63" name="椭圆 62"/>
              <p:cNvSpPr/>
              <p:nvPr/>
            </p:nvSpPr>
            <p:spPr>
              <a:xfrm>
                <a:off x="2975753" y="1851670"/>
                <a:ext cx="72008" cy="72008"/>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4" name="椭圆 63"/>
              <p:cNvSpPr/>
              <p:nvPr/>
            </p:nvSpPr>
            <p:spPr>
              <a:xfrm>
                <a:off x="3443713" y="1851670"/>
                <a:ext cx="72008" cy="72008"/>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5" name="圆角矩形 64"/>
              <p:cNvSpPr/>
              <p:nvPr/>
            </p:nvSpPr>
            <p:spPr>
              <a:xfrm>
                <a:off x="3011757" y="1864814"/>
                <a:ext cx="467960" cy="45719"/>
              </a:xfrm>
              <a:prstGeom prst="roundRect">
                <a:avLst>
                  <a:gd name="adj" fmla="val 50000"/>
                </a:avLst>
              </a:prstGeom>
              <a:gradFill>
                <a:gsLst>
                  <a:gs pos="0">
                    <a:schemeClr val="bg1">
                      <a:lumMod val="75000"/>
                    </a:schemeClr>
                  </a:gs>
                  <a:gs pos="50000">
                    <a:schemeClr val="bg1">
                      <a:lumMod val="95000"/>
                    </a:schemeClr>
                  </a:gs>
                  <a:gs pos="100000">
                    <a:schemeClr val="bg1">
                      <a:lumMod val="75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61" name="Rectangle 42"/>
            <p:cNvSpPr/>
            <p:nvPr/>
          </p:nvSpPr>
          <p:spPr>
            <a:xfrm flipH="1">
              <a:off x="941229" y="3596478"/>
              <a:ext cx="1960245" cy="560070"/>
            </a:xfrm>
            <a:prstGeom prst="rect">
              <a:avLst/>
            </a:prstGeom>
            <a:noFill/>
            <a:ln w="12700" cap="flat" cmpd="sng" algn="ctr">
              <a:noFill/>
              <a:prstDash val="solid"/>
            </a:ln>
            <a:effectLst/>
          </p:spPr>
          <p:txBody>
            <a:bodyPr lIns="91440" tIns="0" rIns="91440" bIns="0" rtlCol="0" anchor="t"/>
            <a:lstStyle/>
            <a:p>
              <a:r>
                <a:rPr lang="zh-CN" altLang="en-US" sz="3600" b="1" dirty="0">
                  <a:solidFill>
                    <a:schemeClr val="tx1">
                      <a:lumMod val="65000"/>
                      <a:lumOff val="35000"/>
                    </a:schemeClr>
                  </a:solidFill>
                  <a:latin typeface="楷体" panose="02010609060101010101" pitchFamily="49" charset="-122"/>
                  <a:ea typeface="楷体" panose="02010609060101010101" pitchFamily="49" charset="-122"/>
                  <a:cs typeface="Arial" panose="020B0604020202020204" pitchFamily="34" charset="0"/>
                </a:rPr>
                <a:t>任务二</a:t>
              </a:r>
            </a:p>
          </p:txBody>
        </p:sp>
        <p:sp>
          <p:nvSpPr>
            <p:cNvPr id="62" name="Rectangle 42"/>
            <p:cNvSpPr/>
            <p:nvPr/>
          </p:nvSpPr>
          <p:spPr>
            <a:xfrm flipH="1">
              <a:off x="752201" y="4242908"/>
              <a:ext cx="2303780" cy="1312545"/>
            </a:xfrm>
            <a:prstGeom prst="rect">
              <a:avLst/>
            </a:prstGeom>
            <a:noFill/>
            <a:ln w="12700" cap="flat" cmpd="sng" algn="ctr">
              <a:noFill/>
              <a:prstDash val="solid"/>
            </a:ln>
            <a:effectLst/>
          </p:spPr>
          <p:txBody>
            <a:bodyPr lIns="91440" tIns="0" rIns="91440" bIns="0" rtlCol="0" anchor="t"/>
            <a:lstStyle/>
            <a:p>
              <a:pPr>
                <a:defRPr/>
              </a:pPr>
              <a:r>
                <a:rPr lang="zh-CN" altLang="en-US" sz="4000" kern="0" dirty="0">
                  <a:solidFill>
                    <a:schemeClr val="tx1">
                      <a:lumMod val="65000"/>
                      <a:lumOff val="35000"/>
                    </a:schemeClr>
                  </a:solidFill>
                  <a:latin typeface="楷体" panose="02010609060101010101" pitchFamily="49" charset="-122"/>
                  <a:ea typeface="楷体" panose="02010609060101010101" pitchFamily="49" charset="-122"/>
                  <a:cs typeface="Arial" panose="020B0604020202020204" pitchFamily="34" charset="0"/>
                </a:rPr>
                <a:t>员工使用管理</a:t>
              </a:r>
            </a:p>
          </p:txBody>
        </p:sp>
      </p:grpSp>
      <p:cxnSp>
        <p:nvCxnSpPr>
          <p:cNvPr id="83" name="直接连接符 82"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CxnSpPr/>
          <p:nvPr/>
        </p:nvCxnSpPr>
        <p:spPr>
          <a:xfrm>
            <a:off x="3246637" y="1273629"/>
            <a:ext cx="5770860"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84" name="文本框 83"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txBox="1"/>
          <p:nvPr/>
        </p:nvSpPr>
        <p:spPr>
          <a:xfrm>
            <a:off x="5035262" y="572574"/>
            <a:ext cx="1877437" cy="523220"/>
          </a:xfrm>
          <a:prstGeom prst="rect">
            <a:avLst/>
          </a:prstGeom>
          <a:noFill/>
        </p:spPr>
        <p:txBody>
          <a:bodyPr wrap="none" rtlCol="0">
            <a:spAutoFit/>
          </a:bodyPr>
          <a:lstStyle/>
          <a:p>
            <a:r>
              <a:rPr lang="zh-CN" altLang="en-US" sz="2800" b="1" spc="500" dirty="0">
                <a:solidFill>
                  <a:schemeClr val="bg1">
                    <a:lumMod val="50000"/>
                  </a:schemeClr>
                </a:solidFill>
                <a:latin typeface="微软雅黑" panose="020B0503020204020204" pitchFamily="34" charset="-122"/>
                <a:ea typeface="微软雅黑" panose="020B0503020204020204" pitchFamily="34" charset="-122"/>
                <a:cs typeface="Arial" panose="020B0604020202020204" pitchFamily="34" charset="0"/>
              </a:rPr>
              <a:t>任务描述</a:t>
            </a:r>
            <a:endParaRPr lang="en-US" altLang="zh-CN" sz="2800" b="1" spc="500" dirty="0">
              <a:solidFill>
                <a:schemeClr val="bg1">
                  <a:lumMod val="50000"/>
                </a:schemeClr>
              </a:solidFill>
              <a:latin typeface="微软雅黑" panose="020B0503020204020204" pitchFamily="34" charset="-122"/>
              <a:ea typeface="微软雅黑" panose="020B0503020204020204" pitchFamily="34" charset="-122"/>
              <a:cs typeface="Arial" panose="020B0604020202020204" pitchFamily="34" charset="0"/>
            </a:endParaRPr>
          </a:p>
        </p:txBody>
      </p:sp>
      <p:sp>
        <p:nvSpPr>
          <p:cNvPr id="85" name="椭圆 84"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flipH="1">
            <a:off x="2686180" y="813581"/>
            <a:ext cx="157493" cy="157493"/>
          </a:xfrm>
          <a:prstGeom prst="ellipse">
            <a:avLst/>
          </a:prstGeom>
          <a:solidFill>
            <a:srgbClr val="D06F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6" name="椭圆 85"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flipH="1">
            <a:off x="2686180" y="318176"/>
            <a:ext cx="321030" cy="321030"/>
          </a:xfrm>
          <a:prstGeom prst="ellipse">
            <a:avLst/>
          </a:prstGeom>
          <a:solidFill>
            <a:srgbClr val="966481"/>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7" name="椭圆 86"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flipH="1">
            <a:off x="2991678" y="806317"/>
            <a:ext cx="219803" cy="219803"/>
          </a:xfrm>
          <a:prstGeom prst="ellipse">
            <a:avLst/>
          </a:prstGeom>
          <a:solidFill>
            <a:srgbClr val="365B7C"/>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8" name="椭圆 87"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flipH="1">
            <a:off x="2040059" y="648310"/>
            <a:ext cx="164852" cy="164852"/>
          </a:xfrm>
          <a:prstGeom prst="ellipse">
            <a:avLst/>
          </a:prstGeom>
          <a:solidFill>
            <a:srgbClr val="F779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9" name="椭圆 88"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9354354" y="755438"/>
            <a:ext cx="157493" cy="157493"/>
          </a:xfrm>
          <a:prstGeom prst="ellipse">
            <a:avLst/>
          </a:prstGeom>
          <a:solidFill>
            <a:srgbClr val="D06F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0" name="椭圆 89"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9190817" y="277813"/>
            <a:ext cx="321030" cy="321030"/>
          </a:xfrm>
          <a:prstGeom prst="ellipse">
            <a:avLst/>
          </a:prstGeom>
          <a:solidFill>
            <a:srgbClr val="966481"/>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1" name="椭圆 90"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a:off x="8986546" y="748174"/>
            <a:ext cx="219803" cy="219803"/>
          </a:xfrm>
          <a:prstGeom prst="ellipse">
            <a:avLst/>
          </a:prstGeom>
          <a:solidFill>
            <a:srgbClr val="365B7C"/>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2" name="椭圆 91"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a:off x="10002006" y="639697"/>
            <a:ext cx="164852" cy="164852"/>
          </a:xfrm>
          <a:prstGeom prst="ellipse">
            <a:avLst/>
          </a:prstGeom>
          <a:solidFill>
            <a:srgbClr val="F779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 name="e7d195523061f1c0"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hidden="1"/>
          <p:cNvSpPr txBox="1"/>
          <p:nvPr/>
        </p:nvSpPr>
        <p:spPr>
          <a:xfrm>
            <a:off x="-355600" y="1803400"/>
            <a:ext cx="293927" cy="1016000"/>
          </a:xfrm>
          <a:prstGeom prst="rect">
            <a:avLst/>
          </a:prstGeom>
          <a:noFill/>
        </p:spPr>
        <p:txBody>
          <a:bodyPr vert="wordArtVert" rtlCol="0">
            <a:spAutoFit/>
          </a:bodyPr>
          <a:lstStyle/>
          <a:p>
            <a:r>
              <a:rPr lang="en-US" altLang="zh-CN" sz="100"/>
              <a:t>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a:t>
            </a:r>
            <a:endParaRPr lang="zh-CN" altLang="en-US" sz="100"/>
          </a:p>
        </p:txBody>
      </p:sp>
      <p:sp>
        <p:nvSpPr>
          <p:cNvPr id="3" name="矩形 2"/>
          <p:cNvSpPr/>
          <p:nvPr/>
        </p:nvSpPr>
        <p:spPr>
          <a:xfrm>
            <a:off x="3524612" y="2524456"/>
            <a:ext cx="7204246" cy="460375"/>
          </a:xfrm>
          <a:prstGeom prst="rect">
            <a:avLst/>
          </a:prstGeom>
        </p:spPr>
        <p:txBody>
          <a:bodyPr wrap="square">
            <a:spAutoFit/>
          </a:bodyPr>
          <a:lstStyle/>
          <a:p>
            <a:r>
              <a:rPr lang="zh-CN" altLang="en-US" sz="2400" dirty="0">
                <a:latin typeface="楷体" panose="02010609060101010101" pitchFamily="49" charset="-122"/>
                <a:ea typeface="楷体" panose="02010609060101010101" pitchFamily="49" charset="-122"/>
              </a:rPr>
              <a:t>  </a:t>
            </a:r>
          </a:p>
        </p:txBody>
      </p:sp>
      <p:sp>
        <p:nvSpPr>
          <p:cNvPr id="4" name="文本框 3"/>
          <p:cNvSpPr txBox="1"/>
          <p:nvPr/>
        </p:nvSpPr>
        <p:spPr>
          <a:xfrm>
            <a:off x="3464638" y="2027960"/>
            <a:ext cx="8592185" cy="4031873"/>
          </a:xfrm>
          <a:prstGeom prst="rect">
            <a:avLst/>
          </a:prstGeom>
          <a:noFill/>
        </p:spPr>
        <p:txBody>
          <a:bodyPr wrap="square" rtlCol="0" anchor="t">
            <a:spAutoFit/>
          </a:bodyPr>
          <a:lstStyle/>
          <a:p>
            <a:pPr algn="just">
              <a:defRPr/>
            </a:pPr>
            <a:r>
              <a:rPr lang="zh-CN" altLang="en-US" sz="3200" dirty="0">
                <a:latin typeface="楷体" panose="02010609060101010101" pitchFamily="49" charset="-122"/>
                <a:ea typeface="楷体" panose="02010609060101010101" pitchFamily="49" charset="-122"/>
                <a:cs typeface="楷体" panose="02010609060101010101" pitchFamily="49" charset="-122"/>
                <a:sym typeface="+mn-ea"/>
              </a:rPr>
              <a:t>一、</a:t>
            </a:r>
            <a:r>
              <a:rPr lang="zh-CN" altLang="en-US" sz="3200" dirty="0">
                <a:latin typeface="楷体" panose="02010609060101010101" pitchFamily="49" charset="-122"/>
                <a:ea typeface="楷体" panose="02010609060101010101" pitchFamily="49" charset="-122"/>
                <a:sym typeface="+mn-ea"/>
              </a:rPr>
              <a:t>新员工面临的困惑</a:t>
            </a:r>
            <a:endParaRPr lang="zh-CN" altLang="en-US" sz="3200" dirty="0">
              <a:latin typeface="楷体" panose="02010609060101010101" pitchFamily="49" charset="-122"/>
              <a:ea typeface="楷体" panose="02010609060101010101" pitchFamily="49" charset="-122"/>
              <a:cs typeface="楷体" panose="02010609060101010101" pitchFamily="49" charset="-122"/>
              <a:sym typeface="+mn-ea"/>
            </a:endParaRPr>
          </a:p>
          <a:p>
            <a:pPr marL="457200" indent="-457200" algn="just" fontAlgn="auto">
              <a:lnSpc>
                <a:spcPct val="150000"/>
              </a:lnSpc>
              <a:buFont typeface="Wingdings" panose="05000000000000000000" charset="0"/>
              <a:buChar char="Ø"/>
            </a:pPr>
            <a:r>
              <a:rPr lang="en-US" altLang="zh-CN" sz="3200" dirty="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3200" dirty="0">
                <a:latin typeface="楷体" panose="02010609060101010101" pitchFamily="49" charset="-122"/>
                <a:ea typeface="楷体" panose="02010609060101010101" pitchFamily="49" charset="-122"/>
                <a:cs typeface="楷体" panose="02010609060101010101" pitchFamily="49" charset="-122"/>
                <a:sym typeface="+mn-ea"/>
              </a:rPr>
              <a:t>一</a:t>
            </a:r>
            <a:r>
              <a:rPr lang="en-US" altLang="zh-CN" sz="3200" dirty="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3200" dirty="0">
                <a:latin typeface="楷体" panose="02010609060101010101" pitchFamily="49" charset="-122"/>
                <a:ea typeface="楷体" panose="02010609060101010101" pitchFamily="49" charset="-122"/>
                <a:cs typeface="楷体" panose="02010609060101010101" pitchFamily="49" charset="-122"/>
                <a:sym typeface="+mn-ea"/>
              </a:rPr>
              <a:t>是否会被群体所接纳</a:t>
            </a:r>
            <a:endParaRPr lang="zh-CN" altLang="en-US" sz="3200" dirty="0">
              <a:latin typeface="楷体" panose="02010609060101010101" pitchFamily="49" charset="-122"/>
              <a:ea typeface="楷体" panose="02010609060101010101" pitchFamily="49" charset="-122"/>
              <a:cs typeface="楷体" panose="02010609060101010101" pitchFamily="49" charset="-122"/>
            </a:endParaRPr>
          </a:p>
          <a:p>
            <a:pPr marL="457200" indent="-457200" algn="just" fontAlgn="auto">
              <a:lnSpc>
                <a:spcPct val="150000"/>
              </a:lnSpc>
              <a:buFont typeface="Wingdings" panose="05000000000000000000" charset="0"/>
              <a:buChar char="Ø"/>
            </a:pPr>
            <a:r>
              <a:rPr lang="en-US" altLang="zh-CN" sz="3200" dirty="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3200" dirty="0">
                <a:latin typeface="楷体" panose="02010609060101010101" pitchFamily="49" charset="-122"/>
                <a:ea typeface="楷体" panose="02010609060101010101" pitchFamily="49" charset="-122"/>
                <a:cs typeface="楷体" panose="02010609060101010101" pitchFamily="49" charset="-122"/>
                <a:sym typeface="+mn-ea"/>
              </a:rPr>
              <a:t>二</a:t>
            </a:r>
            <a:r>
              <a:rPr lang="en-US" altLang="zh-CN" sz="3200" dirty="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3200" dirty="0">
                <a:latin typeface="楷体" panose="02010609060101010101" pitchFamily="49" charset="-122"/>
                <a:ea typeface="楷体" panose="02010609060101010101" pitchFamily="49" charset="-122"/>
                <a:cs typeface="楷体" panose="02010609060101010101" pitchFamily="49" charset="-122"/>
                <a:sym typeface="+mn-ea"/>
              </a:rPr>
              <a:t>公司当初的承诺是否会兑现</a:t>
            </a:r>
            <a:endParaRPr lang="zh-CN" altLang="en-US" sz="3200" dirty="0">
              <a:latin typeface="楷体" panose="02010609060101010101" pitchFamily="49" charset="-122"/>
              <a:ea typeface="楷体" panose="02010609060101010101" pitchFamily="49" charset="-122"/>
              <a:cs typeface="楷体" panose="02010609060101010101" pitchFamily="49" charset="-122"/>
            </a:endParaRPr>
          </a:p>
          <a:p>
            <a:pPr marL="457200" indent="-457200" algn="just" fontAlgn="auto">
              <a:lnSpc>
                <a:spcPct val="150000"/>
              </a:lnSpc>
              <a:buFont typeface="Wingdings" panose="05000000000000000000" charset="0"/>
              <a:buChar char="Ø"/>
            </a:pPr>
            <a:r>
              <a:rPr lang="en-US" altLang="zh-CN" sz="3200" dirty="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3200" dirty="0">
                <a:latin typeface="楷体" panose="02010609060101010101" pitchFamily="49" charset="-122"/>
                <a:ea typeface="楷体" panose="02010609060101010101" pitchFamily="49" charset="-122"/>
                <a:cs typeface="楷体" panose="02010609060101010101" pitchFamily="49" charset="-122"/>
                <a:sym typeface="+mn-ea"/>
              </a:rPr>
              <a:t>三</a:t>
            </a:r>
            <a:r>
              <a:rPr lang="en-US" altLang="zh-CN" sz="3200" dirty="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3200" dirty="0">
                <a:latin typeface="楷体" panose="02010609060101010101" pitchFamily="49" charset="-122"/>
                <a:ea typeface="楷体" panose="02010609060101010101" pitchFamily="49" charset="-122"/>
                <a:cs typeface="楷体" panose="02010609060101010101" pitchFamily="49" charset="-122"/>
                <a:sym typeface="+mn-ea"/>
              </a:rPr>
              <a:t>工作环境怎么样</a:t>
            </a:r>
            <a:endParaRPr lang="zh-CN" altLang="en-US" sz="3200" dirty="0">
              <a:latin typeface="楷体" panose="02010609060101010101" pitchFamily="49" charset="-122"/>
              <a:ea typeface="楷体" panose="02010609060101010101" pitchFamily="49" charset="-122"/>
              <a:cs typeface="楷体" panose="02010609060101010101" pitchFamily="49" charset="-122"/>
            </a:endParaRPr>
          </a:p>
          <a:p>
            <a:pPr marL="457200" indent="-457200" algn="just" fontAlgn="auto">
              <a:lnSpc>
                <a:spcPct val="150000"/>
              </a:lnSpc>
            </a:pPr>
            <a:endParaRPr lang="zh-CN" altLang="en-US" sz="3200" dirty="0">
              <a:latin typeface="楷体" panose="02010609060101010101" pitchFamily="49" charset="-122"/>
              <a:ea typeface="楷体" panose="02010609060101010101" pitchFamily="49" charset="-122"/>
              <a:cs typeface="楷体" panose="02010609060101010101" pitchFamily="49" charset="-122"/>
            </a:endParaRPr>
          </a:p>
          <a:p>
            <a:pPr algn="just">
              <a:defRPr/>
            </a:pPr>
            <a:endParaRPr lang="zh-CN" altLang="en-US" sz="3200" dirty="0">
              <a:latin typeface="楷体" panose="02010609060101010101" pitchFamily="49" charset="-122"/>
              <a:ea typeface="楷体" panose="02010609060101010101" pitchFamily="49" charset="-122"/>
              <a:cs typeface="楷体" panose="02010609060101010101" pitchFamily="49" charset="-122"/>
            </a:endParaRPr>
          </a:p>
        </p:txBody>
      </p:sp>
    </p:spTree>
    <p:extLst>
      <p:ext uri="{BB962C8B-B14F-4D97-AF65-F5344CB8AC3E}">
        <p14:creationId xmlns:p14="http://schemas.microsoft.com/office/powerpoint/2010/main" val="120857553"/>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0">
        <p15:prstTrans prst="pageCurlDouble"/>
      </p:transition>
    </mc:Choice>
    <mc:Fallback xmlns="">
      <p:transition spd="slow"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44000" fill="hold" nodeType="withEffect">
                                  <p:stCondLst>
                                    <p:cond delay="250"/>
                                  </p:stCondLst>
                                  <p:childTnLst>
                                    <p:set>
                                      <p:cBhvr>
                                        <p:cTn id="6" dur="1" fill="hold">
                                          <p:stCondLst>
                                            <p:cond delay="0"/>
                                          </p:stCondLst>
                                        </p:cTn>
                                        <p:tgtEl>
                                          <p:spTgt spid="55"/>
                                        </p:tgtEl>
                                        <p:attrNameLst>
                                          <p:attrName>style.visibility</p:attrName>
                                        </p:attrNameLst>
                                      </p:cBhvr>
                                      <p:to>
                                        <p:strVal val="visible"/>
                                      </p:to>
                                    </p:set>
                                    <p:anim calcmode="lin" valueType="num">
                                      <p:cBhvr additive="base">
                                        <p:cTn id="7" dur="750" fill="hold"/>
                                        <p:tgtEl>
                                          <p:spTgt spid="55"/>
                                        </p:tgtEl>
                                        <p:attrNameLst>
                                          <p:attrName>ppt_x</p:attrName>
                                        </p:attrNameLst>
                                      </p:cBhvr>
                                      <p:tavLst>
                                        <p:tav tm="0">
                                          <p:val>
                                            <p:strVal val="#ppt_x"/>
                                          </p:val>
                                        </p:tav>
                                        <p:tav tm="100000">
                                          <p:val>
                                            <p:strVal val="#ppt_x"/>
                                          </p:val>
                                        </p:tav>
                                      </p:tavLst>
                                    </p:anim>
                                    <p:anim calcmode="lin" valueType="num">
                                      <p:cBhvr additive="base">
                                        <p:cTn id="8" dur="750" fill="hold"/>
                                        <p:tgtEl>
                                          <p:spTgt spid="5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nvPr>
        </p:nvSpPr>
        <p:spPr>
          <a:xfrm>
            <a:off x="4106545" y="100330"/>
            <a:ext cx="7502525" cy="1261745"/>
          </a:xfrm>
        </p:spPr>
        <p:txBody>
          <a:bodyPr/>
          <a:lstStyle/>
          <a:p>
            <a:pPr fontAlgn="auto">
              <a:lnSpc>
                <a:spcPct val="150000"/>
              </a:lnSpc>
            </a:pPr>
            <a:r>
              <a:rPr lang="zh-CN" altLang="en-US" b="1">
                <a:pattFill prst="dkUpDiag">
                  <a:fgClr>
                    <a:schemeClr val="bg1">
                      <a:lumMod val="50000"/>
                    </a:schemeClr>
                  </a:fgClr>
                  <a:bgClr>
                    <a:schemeClr val="tx1">
                      <a:lumMod val="75000"/>
                      <a:lumOff val="25000"/>
                    </a:schemeClr>
                  </a:bgClr>
                </a:pattFill>
                <a:effectLst>
                  <a:glow rad="63500">
                    <a:schemeClr val="accent3">
                      <a:satMod val="175000"/>
                      <a:alpha val="40000"/>
                    </a:schemeClr>
                  </a:glow>
                  <a:outerShdw blurRad="38100" dist="19050" dir="2700000" algn="tl" rotWithShape="0">
                    <a:schemeClr val="dk1">
                      <a:lumMod val="50000"/>
                      <a:alpha val="40000"/>
                    </a:schemeClr>
                  </a:outerShdw>
                </a:effectLst>
                <a:sym typeface="+mn-ea"/>
              </a:rPr>
              <a:t>           </a:t>
            </a:r>
            <a:r>
              <a:rPr lang="en-US" altLang="zh-CN">
                <a:ln w="12700">
                  <a:solidFill>
                    <a:srgbClr val="365B7C"/>
                  </a:solidFill>
                  <a:prstDash val="solid"/>
                </a:ln>
                <a:pattFill prst="narHorz">
                  <a:fgClr>
                    <a:schemeClr val="accent3"/>
                  </a:fgClr>
                  <a:bgClr>
                    <a:schemeClr val="accent3">
                      <a:lumMod val="40000"/>
                      <a:lumOff val="60000"/>
                    </a:schemeClr>
                  </a:bgClr>
                </a:pattFill>
                <a:effectLst>
                  <a:outerShdw blurRad="50800" dist="38100" dir="10800000" algn="r" rotWithShape="0">
                    <a:prstClr val="black">
                      <a:alpha val="40000"/>
                    </a:prstClr>
                  </a:outerShdw>
                  <a:reflection blurRad="6350" stA="50000" endA="300" endPos="50000" dist="29997" dir="5400000" sy="-100000" algn="bl" rotWithShape="0"/>
                </a:effectLst>
                <a:sym typeface="+mn-ea"/>
              </a:rPr>
              <a:t>Intel</a:t>
            </a:r>
            <a:r>
              <a:rPr lang="zh-CN" altLang="zh-CN">
                <a:ln w="12700">
                  <a:solidFill>
                    <a:srgbClr val="365B7C"/>
                  </a:solidFill>
                  <a:prstDash val="solid"/>
                </a:ln>
                <a:pattFill prst="narHorz">
                  <a:fgClr>
                    <a:schemeClr val="accent3"/>
                  </a:fgClr>
                  <a:bgClr>
                    <a:schemeClr val="accent3">
                      <a:lumMod val="40000"/>
                      <a:lumOff val="60000"/>
                    </a:schemeClr>
                  </a:bgClr>
                </a:pattFill>
                <a:effectLst>
                  <a:outerShdw blurRad="50800" dist="38100" dir="10800000" algn="r" rotWithShape="0">
                    <a:prstClr val="black">
                      <a:alpha val="40000"/>
                    </a:prstClr>
                  </a:outerShdw>
                  <a:reflection blurRad="6350" stA="50000" endA="300" endPos="50000" dist="29997" dir="5400000" sy="-100000" algn="bl" rotWithShape="0"/>
                </a:effectLst>
                <a:sym typeface="+mn-ea"/>
              </a:rPr>
              <a:t>的新员工培训</a:t>
            </a:r>
            <a:br>
              <a:rPr lang="zh-CN" altLang="en-US">
                <a:ln w="12700">
                  <a:solidFill>
                    <a:srgbClr val="365B7C"/>
                  </a:solidFill>
                  <a:prstDash val="solid"/>
                </a:ln>
                <a:pattFill prst="narHorz">
                  <a:fgClr>
                    <a:schemeClr val="accent3"/>
                  </a:fgClr>
                  <a:bgClr>
                    <a:schemeClr val="accent3">
                      <a:lumMod val="40000"/>
                      <a:lumOff val="60000"/>
                    </a:schemeClr>
                  </a:bgClr>
                </a:pattFill>
                <a:effectLst>
                  <a:outerShdw blurRad="50800" dist="38100" dir="10800000" algn="r" rotWithShape="0">
                    <a:prstClr val="black">
                      <a:alpha val="40000"/>
                    </a:prstClr>
                  </a:outerShdw>
                </a:effectLst>
              </a:rPr>
            </a:br>
            <a:br>
              <a:rPr lang="zh-CN" altLang="en-US" sz="2400" b="1">
                <a:latin typeface="楷体" panose="02010609060101010101" pitchFamily="49" charset="-122"/>
                <a:ea typeface="楷体" panose="02010609060101010101" pitchFamily="49" charset="-122"/>
                <a:cs typeface="楷体" panose="02010609060101010101" pitchFamily="49" charset="-122"/>
              </a:rPr>
            </a:br>
            <a:br>
              <a:rPr kumimoji="1" lang="zh-CN" altLang="en-US" sz="2400" b="1">
                <a:latin typeface="楷体" panose="02010609060101010101" pitchFamily="49" charset="-122"/>
                <a:ea typeface="楷体" panose="02010609060101010101" pitchFamily="49" charset="-122"/>
                <a:cs typeface="楷体" panose="02010609060101010101" pitchFamily="49" charset="-122"/>
              </a:rPr>
            </a:br>
            <a:br>
              <a:rPr lang="zh-CN" altLang="en-US" sz="2400"/>
            </a:br>
            <a:endParaRPr kumimoji="1" lang="zh-CN" altLang="en-US" sz="2400" b="1">
              <a:pattFill prst="dkUpDiag">
                <a:fgClr>
                  <a:schemeClr val="bg1">
                    <a:lumMod val="50000"/>
                  </a:schemeClr>
                </a:fgClr>
                <a:bgClr>
                  <a:schemeClr val="tx1">
                    <a:lumMod val="75000"/>
                    <a:lumOff val="25000"/>
                  </a:schemeClr>
                </a:bgClr>
              </a:pattFill>
              <a:effectLst>
                <a:glow rad="63500">
                  <a:schemeClr val="accent1">
                    <a:satMod val="175000"/>
                    <a:alpha val="40000"/>
                  </a:schemeClr>
                </a:glow>
                <a:outerShdw blurRad="38100" dist="19050" dir="2700000" algn="tl" rotWithShape="0">
                  <a:schemeClr val="dk1">
                    <a:lumMod val="50000"/>
                    <a:alpha val="40000"/>
                  </a:schemeClr>
                </a:outerShdw>
              </a:effectLst>
            </a:endParaRPr>
          </a:p>
        </p:txBody>
      </p:sp>
      <p:sp>
        <p:nvSpPr>
          <p:cNvPr id="3" name="文本框 2"/>
          <p:cNvSpPr txBox="1"/>
          <p:nvPr/>
        </p:nvSpPr>
        <p:spPr>
          <a:xfrm>
            <a:off x="7183755" y="2632075"/>
            <a:ext cx="309880" cy="368300"/>
          </a:xfrm>
          <a:prstGeom prst="rect">
            <a:avLst/>
          </a:prstGeom>
          <a:noFill/>
        </p:spPr>
        <p:txBody>
          <a:bodyPr wrap="none" rtlCol="0">
            <a:spAutoFit/>
          </a:bodyPr>
          <a:lstStyle/>
          <a:p>
            <a:endParaRPr lang="zh-CN" altLang="en-US"/>
          </a:p>
        </p:txBody>
      </p:sp>
      <p:grpSp>
        <p:nvGrpSpPr>
          <p:cNvPr id="17" name="组合 16"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GrpSpPr/>
          <p:nvPr/>
        </p:nvGrpSpPr>
        <p:grpSpPr>
          <a:xfrm>
            <a:off x="81745" y="100453"/>
            <a:ext cx="1891633" cy="1891633"/>
            <a:chOff x="831765" y="1948847"/>
            <a:chExt cx="1891633" cy="1891633"/>
          </a:xfrm>
        </p:grpSpPr>
        <p:grpSp>
          <p:nvGrpSpPr>
            <p:cNvPr id="18" name="组合 17"/>
            <p:cNvGrpSpPr/>
            <p:nvPr/>
          </p:nvGrpSpPr>
          <p:grpSpPr>
            <a:xfrm>
              <a:off x="831765" y="1948847"/>
              <a:ext cx="1891633" cy="1891633"/>
              <a:chOff x="1375509" y="1976984"/>
              <a:chExt cx="2018000" cy="2018000"/>
            </a:xfrm>
          </p:grpSpPr>
          <p:sp>
            <p:nvSpPr>
              <p:cNvPr id="21" name="椭圆 20" descr="e7d195523061f1c0deeec63e560781cfd59afb0ea006f2a87ABB68BF51EA6619813959095094C18C62A12F549504892A4AAA8C1554C6663626E05CA27F281A14E6983772AFC3FB97135759321DEA3D709AACD122C08E6ED1C77BAD4A88EF4CD28A80260D8F97957F436F83C1F553EF0169027D0DBFA7A77088E1513DBDFC101C4B4DFF310B01A5021663E46B6BC2AAB5"/>
              <p:cNvSpPr>
                <a:spLocks noChangeAspect="1"/>
              </p:cNvSpPr>
              <p:nvPr/>
            </p:nvSpPr>
            <p:spPr>
              <a:xfrm>
                <a:off x="1375509" y="1976984"/>
                <a:ext cx="2018000" cy="2018000"/>
              </a:xfrm>
              <a:prstGeom prst="ellipse">
                <a:avLst/>
              </a:prstGeom>
              <a:gradFill>
                <a:gsLst>
                  <a:gs pos="0">
                    <a:schemeClr val="bg1"/>
                  </a:gs>
                  <a:gs pos="100000">
                    <a:srgbClr val="C7C7C7"/>
                  </a:gs>
                </a:gsLst>
                <a:lin ang="13200000" scaled="0"/>
              </a:gradFill>
              <a:ln w="22225">
                <a:solidFill>
                  <a:schemeClr val="bg1"/>
                </a:solidFill>
              </a:ln>
              <a:effectLst>
                <a:outerShdw blurRad="393700" dist="1270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2" name="任意多边形 16"/>
              <p:cNvSpPr/>
              <p:nvPr/>
            </p:nvSpPr>
            <p:spPr>
              <a:xfrm rot="5400000">
                <a:off x="1220020" y="2637800"/>
                <a:ext cx="1007034" cy="694933"/>
              </a:xfrm>
              <a:custGeom>
                <a:avLst/>
                <a:gdLst>
                  <a:gd name="connsiteX0" fmla="*/ 0 w 1007034"/>
                  <a:gd name="connsiteY0" fmla="*/ 555348 h 694933"/>
                  <a:gd name="connsiteX1" fmla="*/ 322102 w 1007034"/>
                  <a:gd name="connsiteY1" fmla="*/ 0 h 694933"/>
                  <a:gd name="connsiteX2" fmla="*/ 392164 w 1007034"/>
                  <a:gd name="connsiteY2" fmla="*/ 21748 h 694933"/>
                  <a:gd name="connsiteX3" fmla="*/ 503517 w 1007034"/>
                  <a:gd name="connsiteY3" fmla="*/ 32974 h 694933"/>
                  <a:gd name="connsiteX4" fmla="*/ 614869 w 1007034"/>
                  <a:gd name="connsiteY4" fmla="*/ 21748 h 694933"/>
                  <a:gd name="connsiteX5" fmla="*/ 684932 w 1007034"/>
                  <a:gd name="connsiteY5" fmla="*/ 0 h 694933"/>
                  <a:gd name="connsiteX6" fmla="*/ 1007034 w 1007034"/>
                  <a:gd name="connsiteY6" fmla="*/ 555347 h 694933"/>
                  <a:gd name="connsiteX7" fmla="*/ 895766 w 1007034"/>
                  <a:gd name="connsiteY7" fmla="*/ 615742 h 694933"/>
                  <a:gd name="connsiteX8" fmla="*/ 503516 w 1007034"/>
                  <a:gd name="connsiteY8" fmla="*/ 694933 h 694933"/>
                  <a:gd name="connsiteX9" fmla="*/ 111266 w 1007034"/>
                  <a:gd name="connsiteY9" fmla="*/ 615742 h 694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07034" h="694933">
                    <a:moveTo>
                      <a:pt x="0" y="555348"/>
                    </a:moveTo>
                    <a:lnTo>
                      <a:pt x="322102" y="0"/>
                    </a:lnTo>
                    <a:lnTo>
                      <a:pt x="392164" y="21748"/>
                    </a:lnTo>
                    <a:cubicBezTo>
                      <a:pt x="428132" y="29108"/>
                      <a:pt x="465373" y="32974"/>
                      <a:pt x="503517" y="32974"/>
                    </a:cubicBezTo>
                    <a:cubicBezTo>
                      <a:pt x="541660" y="32974"/>
                      <a:pt x="578901" y="29108"/>
                      <a:pt x="614869" y="21748"/>
                    </a:cubicBezTo>
                    <a:lnTo>
                      <a:pt x="684932" y="0"/>
                    </a:lnTo>
                    <a:lnTo>
                      <a:pt x="1007034" y="555347"/>
                    </a:lnTo>
                    <a:lnTo>
                      <a:pt x="895766" y="615742"/>
                    </a:lnTo>
                    <a:cubicBezTo>
                      <a:pt x="775204" y="666735"/>
                      <a:pt x="642653" y="694933"/>
                      <a:pt x="503516" y="694933"/>
                    </a:cubicBezTo>
                    <a:cubicBezTo>
                      <a:pt x="364379" y="694933"/>
                      <a:pt x="231828" y="666735"/>
                      <a:pt x="111266" y="615742"/>
                    </a:cubicBezTo>
                    <a:close/>
                  </a:path>
                </a:pathLst>
              </a:custGeom>
              <a:solidFill>
                <a:srgbClr val="365B7C"/>
              </a:solidFill>
              <a:ln>
                <a:noFill/>
              </a:ln>
              <a:effectLst>
                <a:innerShdw blurRad="63500" dist="381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20" name="Freeform 48"/>
            <p:cNvSpPr>
              <a:spLocks noEditPoints="1"/>
            </p:cNvSpPr>
            <p:nvPr/>
          </p:nvSpPr>
          <p:spPr bwMode="auto">
            <a:xfrm>
              <a:off x="1822373" y="2622634"/>
              <a:ext cx="490056" cy="469081"/>
            </a:xfrm>
            <a:custGeom>
              <a:avLst/>
              <a:gdLst>
                <a:gd name="T0" fmla="*/ 419 w 628"/>
                <a:gd name="T1" fmla="*/ 232 h 600"/>
                <a:gd name="T2" fmla="*/ 411 w 628"/>
                <a:gd name="T3" fmla="*/ 249 h 600"/>
                <a:gd name="T4" fmla="*/ 408 w 628"/>
                <a:gd name="T5" fmla="*/ 261 h 600"/>
                <a:gd name="T6" fmla="*/ 409 w 628"/>
                <a:gd name="T7" fmla="*/ 283 h 600"/>
                <a:gd name="T8" fmla="*/ 417 w 628"/>
                <a:gd name="T9" fmla="*/ 304 h 600"/>
                <a:gd name="T10" fmla="*/ 424 w 628"/>
                <a:gd name="T11" fmla="*/ 315 h 600"/>
                <a:gd name="T12" fmla="*/ 441 w 628"/>
                <a:gd name="T13" fmla="*/ 330 h 600"/>
                <a:gd name="T14" fmla="*/ 453 w 628"/>
                <a:gd name="T15" fmla="*/ 335 h 600"/>
                <a:gd name="T16" fmla="*/ 478 w 628"/>
                <a:gd name="T17" fmla="*/ 200 h 600"/>
                <a:gd name="T18" fmla="*/ 449 w 628"/>
                <a:gd name="T19" fmla="*/ 206 h 600"/>
                <a:gd name="T20" fmla="*/ 433 w 628"/>
                <a:gd name="T21" fmla="*/ 216 h 600"/>
                <a:gd name="T22" fmla="*/ 425 w 628"/>
                <a:gd name="T23" fmla="*/ 224 h 600"/>
                <a:gd name="T24" fmla="*/ 384 w 628"/>
                <a:gd name="T25" fmla="*/ 70 h 600"/>
                <a:gd name="T26" fmla="*/ 314 w 628"/>
                <a:gd name="T27" fmla="*/ 140 h 600"/>
                <a:gd name="T28" fmla="*/ 379 w 628"/>
                <a:gd name="T29" fmla="*/ 283 h 600"/>
                <a:gd name="T30" fmla="*/ 379 w 628"/>
                <a:gd name="T31" fmla="*/ 254 h 600"/>
                <a:gd name="T32" fmla="*/ 359 w 628"/>
                <a:gd name="T33" fmla="*/ 154 h 600"/>
                <a:gd name="T34" fmla="*/ 250 w 628"/>
                <a:gd name="T35" fmla="*/ 270 h 600"/>
                <a:gd name="T36" fmla="*/ 314 w 628"/>
                <a:gd name="T37" fmla="*/ 396 h 600"/>
                <a:gd name="T38" fmla="*/ 282 w 628"/>
                <a:gd name="T39" fmla="*/ 400 h 600"/>
                <a:gd name="T40" fmla="*/ 267 w 628"/>
                <a:gd name="T41" fmla="*/ 382 h 600"/>
                <a:gd name="T42" fmla="*/ 257 w 628"/>
                <a:gd name="T43" fmla="*/ 374 h 600"/>
                <a:gd name="T44" fmla="*/ 214 w 628"/>
                <a:gd name="T45" fmla="*/ 356 h 600"/>
                <a:gd name="T46" fmla="*/ 195 w 628"/>
                <a:gd name="T47" fmla="*/ 354 h 600"/>
                <a:gd name="T48" fmla="*/ 0 w 628"/>
                <a:gd name="T49" fmla="*/ 600 h 600"/>
                <a:gd name="T50" fmla="*/ 83 w 628"/>
                <a:gd name="T51" fmla="*/ 454 h 600"/>
                <a:gd name="T52" fmla="*/ 216 w 628"/>
                <a:gd name="T53" fmla="*/ 454 h 600"/>
                <a:gd name="T54" fmla="*/ 301 w 628"/>
                <a:gd name="T55" fmla="*/ 600 h 600"/>
                <a:gd name="T56" fmla="*/ 282 w 628"/>
                <a:gd name="T57" fmla="*/ 400 h 600"/>
                <a:gd name="T58" fmla="*/ 433 w 628"/>
                <a:gd name="T59" fmla="*/ 354 h 600"/>
                <a:gd name="T60" fmla="*/ 413 w 628"/>
                <a:gd name="T61" fmla="*/ 356 h 600"/>
                <a:gd name="T62" fmla="*/ 361 w 628"/>
                <a:gd name="T63" fmla="*/ 382 h 600"/>
                <a:gd name="T64" fmla="*/ 353 w 628"/>
                <a:gd name="T65" fmla="*/ 391 h 600"/>
                <a:gd name="T66" fmla="*/ 389 w 628"/>
                <a:gd name="T67" fmla="*/ 600 h 600"/>
                <a:gd name="T68" fmla="*/ 410 w 628"/>
                <a:gd name="T69" fmla="*/ 600 h 600"/>
                <a:gd name="T70" fmla="*/ 564 w 628"/>
                <a:gd name="T71" fmla="*/ 454 h 600"/>
                <a:gd name="T72" fmla="*/ 628 w 628"/>
                <a:gd name="T73" fmla="*/ 460 h 600"/>
                <a:gd name="T74" fmla="*/ 151 w 628"/>
                <a:gd name="T75" fmla="*/ 340 h 600"/>
                <a:gd name="T76" fmla="*/ 186 w 628"/>
                <a:gd name="T77" fmla="*/ 330 h 600"/>
                <a:gd name="T78" fmla="*/ 196 w 628"/>
                <a:gd name="T79" fmla="*/ 323 h 600"/>
                <a:gd name="T80" fmla="*/ 216 w 628"/>
                <a:gd name="T81" fmla="*/ 295 h 600"/>
                <a:gd name="T82" fmla="*/ 219 w 628"/>
                <a:gd name="T83" fmla="*/ 281 h 600"/>
                <a:gd name="T84" fmla="*/ 219 w 628"/>
                <a:gd name="T85" fmla="*/ 258 h 600"/>
                <a:gd name="T86" fmla="*/ 214 w 628"/>
                <a:gd name="T87" fmla="*/ 241 h 600"/>
                <a:gd name="T88" fmla="*/ 208 w 628"/>
                <a:gd name="T89" fmla="*/ 231 h 600"/>
                <a:gd name="T90" fmla="*/ 195 w 628"/>
                <a:gd name="T91" fmla="*/ 217 h 600"/>
                <a:gd name="T92" fmla="*/ 186 w 628"/>
                <a:gd name="T93" fmla="*/ 210 h 600"/>
                <a:gd name="T94" fmla="*/ 151 w 628"/>
                <a:gd name="T95" fmla="*/ 200 h 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28" h="600">
                  <a:moveTo>
                    <a:pt x="425" y="224"/>
                  </a:moveTo>
                  <a:cubicBezTo>
                    <a:pt x="423" y="226"/>
                    <a:pt x="421" y="229"/>
                    <a:pt x="420" y="231"/>
                  </a:cubicBezTo>
                  <a:cubicBezTo>
                    <a:pt x="419" y="231"/>
                    <a:pt x="419" y="232"/>
                    <a:pt x="419" y="232"/>
                  </a:cubicBezTo>
                  <a:cubicBezTo>
                    <a:pt x="418" y="234"/>
                    <a:pt x="416" y="236"/>
                    <a:pt x="415" y="239"/>
                  </a:cubicBezTo>
                  <a:cubicBezTo>
                    <a:pt x="415" y="240"/>
                    <a:pt x="414" y="240"/>
                    <a:pt x="414" y="241"/>
                  </a:cubicBezTo>
                  <a:cubicBezTo>
                    <a:pt x="413" y="244"/>
                    <a:pt x="412" y="246"/>
                    <a:pt x="411" y="249"/>
                  </a:cubicBezTo>
                  <a:cubicBezTo>
                    <a:pt x="411" y="249"/>
                    <a:pt x="411" y="250"/>
                    <a:pt x="411" y="250"/>
                  </a:cubicBezTo>
                  <a:cubicBezTo>
                    <a:pt x="410" y="253"/>
                    <a:pt x="409" y="255"/>
                    <a:pt x="409" y="258"/>
                  </a:cubicBezTo>
                  <a:cubicBezTo>
                    <a:pt x="409" y="259"/>
                    <a:pt x="409" y="260"/>
                    <a:pt x="408" y="261"/>
                  </a:cubicBezTo>
                  <a:cubicBezTo>
                    <a:pt x="408" y="264"/>
                    <a:pt x="408" y="267"/>
                    <a:pt x="408" y="270"/>
                  </a:cubicBezTo>
                  <a:cubicBezTo>
                    <a:pt x="408" y="274"/>
                    <a:pt x="408" y="278"/>
                    <a:pt x="409" y="281"/>
                  </a:cubicBezTo>
                  <a:cubicBezTo>
                    <a:pt x="409" y="282"/>
                    <a:pt x="409" y="283"/>
                    <a:pt x="409" y="283"/>
                  </a:cubicBezTo>
                  <a:cubicBezTo>
                    <a:pt x="410" y="287"/>
                    <a:pt x="411" y="290"/>
                    <a:pt x="412" y="293"/>
                  </a:cubicBezTo>
                  <a:cubicBezTo>
                    <a:pt x="412" y="294"/>
                    <a:pt x="412" y="294"/>
                    <a:pt x="412" y="295"/>
                  </a:cubicBezTo>
                  <a:cubicBezTo>
                    <a:pt x="414" y="298"/>
                    <a:pt x="415" y="301"/>
                    <a:pt x="417" y="304"/>
                  </a:cubicBezTo>
                  <a:cubicBezTo>
                    <a:pt x="417" y="305"/>
                    <a:pt x="417" y="305"/>
                    <a:pt x="418" y="306"/>
                  </a:cubicBezTo>
                  <a:cubicBezTo>
                    <a:pt x="420" y="309"/>
                    <a:pt x="422" y="312"/>
                    <a:pt x="424" y="315"/>
                  </a:cubicBezTo>
                  <a:cubicBezTo>
                    <a:pt x="424" y="315"/>
                    <a:pt x="424" y="315"/>
                    <a:pt x="424" y="315"/>
                  </a:cubicBezTo>
                  <a:cubicBezTo>
                    <a:pt x="427" y="318"/>
                    <a:pt x="429" y="320"/>
                    <a:pt x="432" y="323"/>
                  </a:cubicBezTo>
                  <a:cubicBezTo>
                    <a:pt x="432" y="323"/>
                    <a:pt x="432" y="323"/>
                    <a:pt x="432" y="323"/>
                  </a:cubicBezTo>
                  <a:cubicBezTo>
                    <a:pt x="435" y="326"/>
                    <a:pt x="438" y="328"/>
                    <a:pt x="441" y="330"/>
                  </a:cubicBezTo>
                  <a:cubicBezTo>
                    <a:pt x="442" y="330"/>
                    <a:pt x="442" y="330"/>
                    <a:pt x="442" y="330"/>
                  </a:cubicBezTo>
                  <a:cubicBezTo>
                    <a:pt x="446" y="332"/>
                    <a:pt x="449" y="334"/>
                    <a:pt x="452" y="335"/>
                  </a:cubicBezTo>
                  <a:cubicBezTo>
                    <a:pt x="453" y="335"/>
                    <a:pt x="453" y="335"/>
                    <a:pt x="453" y="335"/>
                  </a:cubicBezTo>
                  <a:cubicBezTo>
                    <a:pt x="461" y="338"/>
                    <a:pt x="469" y="340"/>
                    <a:pt x="478" y="340"/>
                  </a:cubicBezTo>
                  <a:cubicBezTo>
                    <a:pt x="516" y="340"/>
                    <a:pt x="547" y="309"/>
                    <a:pt x="547" y="270"/>
                  </a:cubicBezTo>
                  <a:cubicBezTo>
                    <a:pt x="547" y="231"/>
                    <a:pt x="516" y="200"/>
                    <a:pt x="478" y="200"/>
                  </a:cubicBezTo>
                  <a:cubicBezTo>
                    <a:pt x="468" y="200"/>
                    <a:pt x="458" y="202"/>
                    <a:pt x="450" y="206"/>
                  </a:cubicBezTo>
                  <a:cubicBezTo>
                    <a:pt x="450" y="206"/>
                    <a:pt x="450" y="206"/>
                    <a:pt x="450" y="206"/>
                  </a:cubicBezTo>
                  <a:cubicBezTo>
                    <a:pt x="449" y="206"/>
                    <a:pt x="449" y="206"/>
                    <a:pt x="449" y="206"/>
                  </a:cubicBezTo>
                  <a:cubicBezTo>
                    <a:pt x="446" y="208"/>
                    <a:pt x="444" y="209"/>
                    <a:pt x="442" y="210"/>
                  </a:cubicBezTo>
                  <a:cubicBezTo>
                    <a:pt x="441" y="210"/>
                    <a:pt x="441" y="211"/>
                    <a:pt x="440" y="211"/>
                  </a:cubicBezTo>
                  <a:cubicBezTo>
                    <a:pt x="438" y="213"/>
                    <a:pt x="435" y="215"/>
                    <a:pt x="433" y="216"/>
                  </a:cubicBezTo>
                  <a:cubicBezTo>
                    <a:pt x="433" y="217"/>
                    <a:pt x="432" y="217"/>
                    <a:pt x="432" y="217"/>
                  </a:cubicBezTo>
                  <a:cubicBezTo>
                    <a:pt x="430" y="219"/>
                    <a:pt x="428" y="221"/>
                    <a:pt x="426" y="223"/>
                  </a:cubicBezTo>
                  <a:cubicBezTo>
                    <a:pt x="426" y="223"/>
                    <a:pt x="425" y="224"/>
                    <a:pt x="425" y="224"/>
                  </a:cubicBezTo>
                  <a:close/>
                  <a:moveTo>
                    <a:pt x="314" y="140"/>
                  </a:moveTo>
                  <a:lnTo>
                    <a:pt x="314" y="140"/>
                  </a:lnTo>
                  <a:cubicBezTo>
                    <a:pt x="353" y="140"/>
                    <a:pt x="384" y="108"/>
                    <a:pt x="384" y="70"/>
                  </a:cubicBezTo>
                  <a:cubicBezTo>
                    <a:pt x="384" y="31"/>
                    <a:pt x="353" y="0"/>
                    <a:pt x="314" y="0"/>
                  </a:cubicBezTo>
                  <a:cubicBezTo>
                    <a:pt x="275" y="0"/>
                    <a:pt x="244" y="31"/>
                    <a:pt x="244" y="70"/>
                  </a:cubicBezTo>
                  <a:cubicBezTo>
                    <a:pt x="244" y="108"/>
                    <a:pt x="275" y="140"/>
                    <a:pt x="314" y="140"/>
                  </a:cubicBezTo>
                  <a:close/>
                  <a:moveTo>
                    <a:pt x="379" y="336"/>
                  </a:moveTo>
                  <a:lnTo>
                    <a:pt x="379" y="336"/>
                  </a:lnTo>
                  <a:lnTo>
                    <a:pt x="379" y="283"/>
                  </a:lnTo>
                  <a:cubicBezTo>
                    <a:pt x="379" y="279"/>
                    <a:pt x="378" y="274"/>
                    <a:pt x="378" y="270"/>
                  </a:cubicBezTo>
                  <a:cubicBezTo>
                    <a:pt x="378" y="266"/>
                    <a:pt x="379" y="262"/>
                    <a:pt x="379" y="257"/>
                  </a:cubicBezTo>
                  <a:lnTo>
                    <a:pt x="379" y="254"/>
                  </a:lnTo>
                  <a:lnTo>
                    <a:pt x="380" y="254"/>
                  </a:lnTo>
                  <a:cubicBezTo>
                    <a:pt x="385" y="223"/>
                    <a:pt x="404" y="197"/>
                    <a:pt x="431" y="183"/>
                  </a:cubicBezTo>
                  <a:cubicBezTo>
                    <a:pt x="412" y="165"/>
                    <a:pt x="387" y="154"/>
                    <a:pt x="359" y="154"/>
                  </a:cubicBezTo>
                  <a:lnTo>
                    <a:pt x="269" y="154"/>
                  </a:lnTo>
                  <a:cubicBezTo>
                    <a:pt x="241" y="154"/>
                    <a:pt x="216" y="165"/>
                    <a:pt x="197" y="183"/>
                  </a:cubicBezTo>
                  <a:cubicBezTo>
                    <a:pt x="228" y="199"/>
                    <a:pt x="250" y="232"/>
                    <a:pt x="250" y="270"/>
                  </a:cubicBezTo>
                  <a:cubicBezTo>
                    <a:pt x="250" y="278"/>
                    <a:pt x="249" y="285"/>
                    <a:pt x="247" y="293"/>
                  </a:cubicBezTo>
                  <a:lnTo>
                    <a:pt x="247" y="335"/>
                  </a:lnTo>
                  <a:cubicBezTo>
                    <a:pt x="276" y="347"/>
                    <a:pt x="299" y="369"/>
                    <a:pt x="314" y="396"/>
                  </a:cubicBezTo>
                  <a:cubicBezTo>
                    <a:pt x="328" y="369"/>
                    <a:pt x="352" y="348"/>
                    <a:pt x="379" y="336"/>
                  </a:cubicBezTo>
                  <a:close/>
                  <a:moveTo>
                    <a:pt x="282" y="400"/>
                  </a:moveTo>
                  <a:lnTo>
                    <a:pt x="282" y="400"/>
                  </a:lnTo>
                  <a:cubicBezTo>
                    <a:pt x="280" y="397"/>
                    <a:pt x="278" y="394"/>
                    <a:pt x="275" y="391"/>
                  </a:cubicBezTo>
                  <a:cubicBezTo>
                    <a:pt x="275" y="390"/>
                    <a:pt x="274" y="390"/>
                    <a:pt x="274" y="390"/>
                  </a:cubicBezTo>
                  <a:cubicBezTo>
                    <a:pt x="272" y="387"/>
                    <a:pt x="270" y="385"/>
                    <a:pt x="267" y="382"/>
                  </a:cubicBezTo>
                  <a:cubicBezTo>
                    <a:pt x="267" y="382"/>
                    <a:pt x="266" y="382"/>
                    <a:pt x="266" y="381"/>
                  </a:cubicBezTo>
                  <a:cubicBezTo>
                    <a:pt x="263" y="379"/>
                    <a:pt x="261" y="377"/>
                    <a:pt x="258" y="375"/>
                  </a:cubicBezTo>
                  <a:cubicBezTo>
                    <a:pt x="257" y="374"/>
                    <a:pt x="257" y="374"/>
                    <a:pt x="257" y="374"/>
                  </a:cubicBezTo>
                  <a:cubicBezTo>
                    <a:pt x="247" y="367"/>
                    <a:pt x="237" y="362"/>
                    <a:pt x="225" y="359"/>
                  </a:cubicBezTo>
                  <a:cubicBezTo>
                    <a:pt x="223" y="358"/>
                    <a:pt x="220" y="357"/>
                    <a:pt x="218" y="357"/>
                  </a:cubicBezTo>
                  <a:cubicBezTo>
                    <a:pt x="217" y="356"/>
                    <a:pt x="215" y="356"/>
                    <a:pt x="214" y="356"/>
                  </a:cubicBezTo>
                  <a:cubicBezTo>
                    <a:pt x="212" y="356"/>
                    <a:pt x="210" y="355"/>
                    <a:pt x="208" y="355"/>
                  </a:cubicBezTo>
                  <a:cubicBezTo>
                    <a:pt x="207" y="355"/>
                    <a:pt x="206" y="355"/>
                    <a:pt x="205" y="355"/>
                  </a:cubicBezTo>
                  <a:cubicBezTo>
                    <a:pt x="202" y="354"/>
                    <a:pt x="199" y="354"/>
                    <a:pt x="195" y="354"/>
                  </a:cubicBezTo>
                  <a:lnTo>
                    <a:pt x="105" y="354"/>
                  </a:lnTo>
                  <a:cubicBezTo>
                    <a:pt x="47" y="354"/>
                    <a:pt x="0" y="401"/>
                    <a:pt x="0" y="460"/>
                  </a:cubicBezTo>
                  <a:lnTo>
                    <a:pt x="0" y="600"/>
                  </a:lnTo>
                  <a:lnTo>
                    <a:pt x="62" y="600"/>
                  </a:lnTo>
                  <a:lnTo>
                    <a:pt x="62" y="454"/>
                  </a:lnTo>
                  <a:lnTo>
                    <a:pt x="83" y="454"/>
                  </a:lnTo>
                  <a:lnTo>
                    <a:pt x="83" y="600"/>
                  </a:lnTo>
                  <a:lnTo>
                    <a:pt x="216" y="600"/>
                  </a:lnTo>
                  <a:lnTo>
                    <a:pt x="216" y="454"/>
                  </a:lnTo>
                  <a:lnTo>
                    <a:pt x="237" y="454"/>
                  </a:lnTo>
                  <a:lnTo>
                    <a:pt x="237" y="600"/>
                  </a:lnTo>
                  <a:lnTo>
                    <a:pt x="301" y="600"/>
                  </a:lnTo>
                  <a:lnTo>
                    <a:pt x="301" y="460"/>
                  </a:lnTo>
                  <a:cubicBezTo>
                    <a:pt x="301" y="437"/>
                    <a:pt x="294" y="417"/>
                    <a:pt x="282" y="400"/>
                  </a:cubicBezTo>
                  <a:cubicBezTo>
                    <a:pt x="282" y="400"/>
                    <a:pt x="282" y="400"/>
                    <a:pt x="282" y="400"/>
                  </a:cubicBezTo>
                  <a:close/>
                  <a:moveTo>
                    <a:pt x="523" y="354"/>
                  </a:moveTo>
                  <a:lnTo>
                    <a:pt x="523" y="354"/>
                  </a:lnTo>
                  <a:lnTo>
                    <a:pt x="433" y="354"/>
                  </a:lnTo>
                  <a:cubicBezTo>
                    <a:pt x="429" y="354"/>
                    <a:pt x="426" y="354"/>
                    <a:pt x="423" y="355"/>
                  </a:cubicBezTo>
                  <a:cubicBezTo>
                    <a:pt x="422" y="355"/>
                    <a:pt x="421" y="355"/>
                    <a:pt x="420" y="355"/>
                  </a:cubicBezTo>
                  <a:cubicBezTo>
                    <a:pt x="418" y="355"/>
                    <a:pt x="415" y="356"/>
                    <a:pt x="413" y="356"/>
                  </a:cubicBezTo>
                  <a:cubicBezTo>
                    <a:pt x="412" y="356"/>
                    <a:pt x="411" y="356"/>
                    <a:pt x="410" y="357"/>
                  </a:cubicBezTo>
                  <a:cubicBezTo>
                    <a:pt x="408" y="357"/>
                    <a:pt x="405" y="358"/>
                    <a:pt x="403" y="358"/>
                  </a:cubicBezTo>
                  <a:cubicBezTo>
                    <a:pt x="387" y="363"/>
                    <a:pt x="373" y="371"/>
                    <a:pt x="361" y="382"/>
                  </a:cubicBezTo>
                  <a:cubicBezTo>
                    <a:pt x="361" y="382"/>
                    <a:pt x="361" y="382"/>
                    <a:pt x="361" y="383"/>
                  </a:cubicBezTo>
                  <a:cubicBezTo>
                    <a:pt x="358" y="385"/>
                    <a:pt x="356" y="388"/>
                    <a:pt x="353" y="390"/>
                  </a:cubicBezTo>
                  <a:cubicBezTo>
                    <a:pt x="353" y="390"/>
                    <a:pt x="353" y="391"/>
                    <a:pt x="353" y="391"/>
                  </a:cubicBezTo>
                  <a:cubicBezTo>
                    <a:pt x="337" y="409"/>
                    <a:pt x="327" y="433"/>
                    <a:pt x="327" y="460"/>
                  </a:cubicBezTo>
                  <a:lnTo>
                    <a:pt x="327" y="600"/>
                  </a:lnTo>
                  <a:lnTo>
                    <a:pt x="389" y="600"/>
                  </a:lnTo>
                  <a:lnTo>
                    <a:pt x="389" y="454"/>
                  </a:lnTo>
                  <a:lnTo>
                    <a:pt x="410" y="454"/>
                  </a:lnTo>
                  <a:lnTo>
                    <a:pt x="410" y="600"/>
                  </a:lnTo>
                  <a:lnTo>
                    <a:pt x="543" y="600"/>
                  </a:lnTo>
                  <a:lnTo>
                    <a:pt x="543" y="454"/>
                  </a:lnTo>
                  <a:lnTo>
                    <a:pt x="564" y="454"/>
                  </a:lnTo>
                  <a:lnTo>
                    <a:pt x="564" y="600"/>
                  </a:lnTo>
                  <a:lnTo>
                    <a:pt x="628" y="600"/>
                  </a:lnTo>
                  <a:lnTo>
                    <a:pt x="628" y="460"/>
                  </a:lnTo>
                  <a:cubicBezTo>
                    <a:pt x="628" y="401"/>
                    <a:pt x="581" y="354"/>
                    <a:pt x="523" y="354"/>
                  </a:cubicBezTo>
                  <a:close/>
                  <a:moveTo>
                    <a:pt x="151" y="340"/>
                  </a:moveTo>
                  <a:lnTo>
                    <a:pt x="151" y="340"/>
                  </a:lnTo>
                  <a:cubicBezTo>
                    <a:pt x="159" y="340"/>
                    <a:pt x="167" y="338"/>
                    <a:pt x="175" y="335"/>
                  </a:cubicBezTo>
                  <a:cubicBezTo>
                    <a:pt x="175" y="335"/>
                    <a:pt x="175" y="335"/>
                    <a:pt x="176" y="335"/>
                  </a:cubicBezTo>
                  <a:cubicBezTo>
                    <a:pt x="179" y="334"/>
                    <a:pt x="183" y="332"/>
                    <a:pt x="186" y="330"/>
                  </a:cubicBezTo>
                  <a:cubicBezTo>
                    <a:pt x="186" y="330"/>
                    <a:pt x="186" y="330"/>
                    <a:pt x="186" y="330"/>
                  </a:cubicBezTo>
                  <a:cubicBezTo>
                    <a:pt x="190" y="328"/>
                    <a:pt x="193" y="326"/>
                    <a:pt x="196" y="323"/>
                  </a:cubicBezTo>
                  <a:cubicBezTo>
                    <a:pt x="196" y="323"/>
                    <a:pt x="196" y="323"/>
                    <a:pt x="196" y="323"/>
                  </a:cubicBezTo>
                  <a:cubicBezTo>
                    <a:pt x="202" y="318"/>
                    <a:pt x="206" y="312"/>
                    <a:pt x="210" y="306"/>
                  </a:cubicBezTo>
                  <a:cubicBezTo>
                    <a:pt x="211" y="305"/>
                    <a:pt x="211" y="305"/>
                    <a:pt x="211" y="304"/>
                  </a:cubicBezTo>
                  <a:cubicBezTo>
                    <a:pt x="213" y="301"/>
                    <a:pt x="214" y="298"/>
                    <a:pt x="216" y="295"/>
                  </a:cubicBezTo>
                  <a:cubicBezTo>
                    <a:pt x="216" y="294"/>
                    <a:pt x="216" y="294"/>
                    <a:pt x="216" y="293"/>
                  </a:cubicBezTo>
                  <a:cubicBezTo>
                    <a:pt x="217" y="290"/>
                    <a:pt x="218" y="287"/>
                    <a:pt x="219" y="283"/>
                  </a:cubicBezTo>
                  <a:cubicBezTo>
                    <a:pt x="219" y="282"/>
                    <a:pt x="219" y="282"/>
                    <a:pt x="219" y="281"/>
                  </a:cubicBezTo>
                  <a:cubicBezTo>
                    <a:pt x="220" y="278"/>
                    <a:pt x="220" y="274"/>
                    <a:pt x="220" y="270"/>
                  </a:cubicBezTo>
                  <a:cubicBezTo>
                    <a:pt x="220" y="267"/>
                    <a:pt x="220" y="264"/>
                    <a:pt x="220" y="261"/>
                  </a:cubicBezTo>
                  <a:cubicBezTo>
                    <a:pt x="219" y="260"/>
                    <a:pt x="219" y="259"/>
                    <a:pt x="219" y="258"/>
                  </a:cubicBezTo>
                  <a:cubicBezTo>
                    <a:pt x="219" y="255"/>
                    <a:pt x="218" y="252"/>
                    <a:pt x="217" y="250"/>
                  </a:cubicBezTo>
                  <a:cubicBezTo>
                    <a:pt x="217" y="249"/>
                    <a:pt x="217" y="249"/>
                    <a:pt x="217" y="249"/>
                  </a:cubicBezTo>
                  <a:cubicBezTo>
                    <a:pt x="216" y="246"/>
                    <a:pt x="215" y="244"/>
                    <a:pt x="214" y="241"/>
                  </a:cubicBezTo>
                  <a:cubicBezTo>
                    <a:pt x="214" y="240"/>
                    <a:pt x="213" y="240"/>
                    <a:pt x="213" y="239"/>
                  </a:cubicBezTo>
                  <a:cubicBezTo>
                    <a:pt x="212" y="236"/>
                    <a:pt x="210" y="234"/>
                    <a:pt x="209" y="231"/>
                  </a:cubicBezTo>
                  <a:lnTo>
                    <a:pt x="208" y="231"/>
                  </a:lnTo>
                  <a:cubicBezTo>
                    <a:pt x="207" y="229"/>
                    <a:pt x="205" y="226"/>
                    <a:pt x="203" y="224"/>
                  </a:cubicBezTo>
                  <a:cubicBezTo>
                    <a:pt x="203" y="224"/>
                    <a:pt x="202" y="223"/>
                    <a:pt x="202" y="223"/>
                  </a:cubicBezTo>
                  <a:cubicBezTo>
                    <a:pt x="200" y="221"/>
                    <a:pt x="198" y="219"/>
                    <a:pt x="195" y="217"/>
                  </a:cubicBezTo>
                  <a:cubicBezTo>
                    <a:pt x="195" y="217"/>
                    <a:pt x="195" y="217"/>
                    <a:pt x="195" y="216"/>
                  </a:cubicBezTo>
                  <a:cubicBezTo>
                    <a:pt x="193" y="215"/>
                    <a:pt x="190" y="213"/>
                    <a:pt x="188" y="211"/>
                  </a:cubicBezTo>
                  <a:cubicBezTo>
                    <a:pt x="187" y="211"/>
                    <a:pt x="187" y="210"/>
                    <a:pt x="186" y="210"/>
                  </a:cubicBezTo>
                  <a:cubicBezTo>
                    <a:pt x="184" y="209"/>
                    <a:pt x="181" y="207"/>
                    <a:pt x="179" y="206"/>
                  </a:cubicBezTo>
                  <a:cubicBezTo>
                    <a:pt x="179" y="206"/>
                    <a:pt x="178" y="206"/>
                    <a:pt x="178" y="206"/>
                  </a:cubicBezTo>
                  <a:cubicBezTo>
                    <a:pt x="170" y="202"/>
                    <a:pt x="160" y="200"/>
                    <a:pt x="151" y="200"/>
                  </a:cubicBezTo>
                  <a:cubicBezTo>
                    <a:pt x="112" y="200"/>
                    <a:pt x="81" y="231"/>
                    <a:pt x="81" y="270"/>
                  </a:cubicBezTo>
                  <a:cubicBezTo>
                    <a:pt x="81" y="309"/>
                    <a:pt x="112" y="340"/>
                    <a:pt x="151" y="340"/>
                  </a:cubicBezTo>
                  <a:close/>
                </a:path>
              </a:pathLst>
            </a:custGeom>
            <a:solidFill>
              <a:srgbClr val="365B7C"/>
            </a:solidFill>
            <a:ln>
              <a:noFill/>
            </a:ln>
          </p:spPr>
          <p:txBody>
            <a:bodyPr vert="horz" wrap="square" lIns="91440" tIns="45720" rIns="91440" bIns="45720" numCol="1" anchor="t" anchorCtr="0" compatLnSpc="1"/>
            <a:lstStyle/>
            <a:p>
              <a:endParaRPr lang="zh-CN" altLang="en-US">
                <a:solidFill>
                  <a:schemeClr val="accent2"/>
                </a:solidFill>
              </a:endParaRPr>
            </a:p>
          </p:txBody>
        </p:sp>
      </p:grpSp>
      <p:sp>
        <p:nvSpPr>
          <p:cNvPr id="23" name="矩形 22"/>
          <p:cNvSpPr/>
          <p:nvPr/>
        </p:nvSpPr>
        <p:spPr>
          <a:xfrm>
            <a:off x="2076808" y="316828"/>
            <a:ext cx="2087446" cy="470748"/>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800" b="1" dirty="0">
                <a:latin typeface="楷体" panose="02010609060101010101" pitchFamily="49" charset="-122"/>
                <a:ea typeface="楷体" panose="02010609060101010101" pitchFamily="49" charset="-122"/>
                <a:cs typeface="+mn-ea"/>
                <a:sym typeface="+mn-lt"/>
              </a:rPr>
              <a:t>案例导学</a:t>
            </a:r>
          </a:p>
        </p:txBody>
      </p:sp>
      <p:sp>
        <p:nvSpPr>
          <p:cNvPr id="5" name="文本框 4"/>
          <p:cNvSpPr txBox="1"/>
          <p:nvPr/>
        </p:nvSpPr>
        <p:spPr>
          <a:xfrm>
            <a:off x="155575" y="1759585"/>
            <a:ext cx="12036425" cy="5262245"/>
          </a:xfrm>
          <a:prstGeom prst="rect">
            <a:avLst/>
          </a:prstGeom>
          <a:noFill/>
        </p:spPr>
        <p:txBody>
          <a:bodyPr wrap="square" rtlCol="0" anchor="t">
            <a:spAutoFit/>
          </a:bodyPr>
          <a:lstStyle/>
          <a:p>
            <a:r>
              <a:rPr lang="en-US" altLang="zh-CN" sz="2800" dirty="0">
                <a:latin typeface="楷体" panose="02010609060101010101" pitchFamily="49" charset="-122"/>
                <a:ea typeface="楷体" panose="02010609060101010101" pitchFamily="49" charset="-122"/>
                <a:cs typeface="楷体" panose="02010609060101010101" pitchFamily="49" charset="-122"/>
                <a:sym typeface="+mn-ea"/>
              </a:rPr>
              <a:t>           </a:t>
            </a:r>
            <a:r>
              <a:rPr lang="en-US" altLang="zh-CN" sz="2800" dirty="0">
                <a:effectLst>
                  <a:outerShdw blurRad="38100" dist="38100" dir="2700000" algn="tl">
                    <a:srgbClr val="000000">
                      <a:alpha val="43137"/>
                    </a:srgbClr>
                  </a:outerShdw>
                </a:effectLst>
                <a:latin typeface="楷体" panose="02010609060101010101" pitchFamily="49" charset="-122"/>
                <a:ea typeface="楷体" panose="02010609060101010101" pitchFamily="49" charset="-122"/>
                <a:cs typeface="楷体" panose="02010609060101010101" pitchFamily="49" charset="-122"/>
                <a:sym typeface="+mn-ea"/>
              </a:rPr>
              <a:t>Intel</a:t>
            </a:r>
            <a:r>
              <a:rPr lang="zh-CN" altLang="zh-CN" sz="2800" dirty="0">
                <a:effectLst>
                  <a:outerShdw blurRad="38100" dist="38100" dir="2700000" algn="tl">
                    <a:srgbClr val="000000">
                      <a:alpha val="43137"/>
                    </a:srgbClr>
                  </a:outerShdw>
                </a:effectLst>
                <a:latin typeface="楷体" panose="02010609060101010101" pitchFamily="49" charset="-122"/>
                <a:ea typeface="楷体" panose="02010609060101010101" pitchFamily="49" charset="-122"/>
                <a:cs typeface="楷体" panose="02010609060101010101" pitchFamily="49" charset="-122"/>
                <a:sym typeface="+mn-ea"/>
              </a:rPr>
              <a:t>的新员工培训基本上不涉及技术方面的内容，在开始的课程中可能会告诉员工薪金的情况与</a:t>
            </a:r>
            <a:r>
              <a:rPr lang="en-US" altLang="zh-CN" sz="2800" dirty="0">
                <a:effectLst>
                  <a:outerShdw blurRad="38100" dist="38100" dir="2700000" algn="tl">
                    <a:srgbClr val="000000">
                      <a:alpha val="43137"/>
                    </a:srgbClr>
                  </a:outerShdw>
                </a:effectLst>
                <a:latin typeface="楷体" panose="02010609060101010101" pitchFamily="49" charset="-122"/>
                <a:ea typeface="楷体" panose="02010609060101010101" pitchFamily="49" charset="-122"/>
                <a:cs typeface="楷体" panose="02010609060101010101" pitchFamily="49" charset="-122"/>
                <a:sym typeface="+mn-ea"/>
              </a:rPr>
              <a:t>Intel</a:t>
            </a:r>
            <a:r>
              <a:rPr lang="zh-CN" altLang="zh-CN" sz="2800" dirty="0">
                <a:effectLst>
                  <a:outerShdw blurRad="38100" dist="38100" dir="2700000" algn="tl">
                    <a:srgbClr val="000000">
                      <a:alpha val="43137"/>
                    </a:srgbClr>
                  </a:outerShdw>
                </a:effectLst>
                <a:latin typeface="楷体" panose="02010609060101010101" pitchFamily="49" charset="-122"/>
                <a:ea typeface="楷体" panose="02010609060101010101" pitchFamily="49" charset="-122"/>
                <a:cs typeface="楷体" panose="02010609060101010101" pitchFamily="49" charset="-122"/>
                <a:sym typeface="+mn-ea"/>
              </a:rPr>
              <a:t>公司的基本情况，这个过程有一个星期，是封闭式培训，也叫新员工整体培训。培训课程包括</a:t>
            </a:r>
            <a:r>
              <a:rPr lang="en-US" altLang="zh-CN" sz="2800" dirty="0">
                <a:effectLst>
                  <a:outerShdw blurRad="38100" dist="38100" dir="2700000" algn="tl">
                    <a:srgbClr val="000000">
                      <a:alpha val="43137"/>
                    </a:srgbClr>
                  </a:outerShdw>
                </a:effectLst>
                <a:latin typeface="楷体" panose="02010609060101010101" pitchFamily="49" charset="-122"/>
                <a:ea typeface="楷体" panose="02010609060101010101" pitchFamily="49" charset="-122"/>
                <a:cs typeface="楷体" panose="02010609060101010101" pitchFamily="49" charset="-122"/>
                <a:sym typeface="+mn-ea"/>
              </a:rPr>
              <a:t>Intel</a:t>
            </a:r>
            <a:r>
              <a:rPr lang="zh-CN" altLang="zh-CN" sz="2800" dirty="0">
                <a:effectLst>
                  <a:outerShdw blurRad="38100" dist="38100" dir="2700000" algn="tl">
                    <a:srgbClr val="000000">
                      <a:alpha val="43137"/>
                    </a:srgbClr>
                  </a:outerShdw>
                </a:effectLst>
                <a:latin typeface="楷体" panose="02010609060101010101" pitchFamily="49" charset="-122"/>
                <a:ea typeface="楷体" panose="02010609060101010101" pitchFamily="49" charset="-122"/>
                <a:cs typeface="楷体" panose="02010609060101010101" pitchFamily="49" charset="-122"/>
                <a:sym typeface="+mn-ea"/>
              </a:rPr>
              <a:t>的成立过程，整个公司架构，以及亚太区、中国大陆的架构，很大部分是讲</a:t>
            </a:r>
            <a:r>
              <a:rPr lang="en-US" altLang="zh-CN" sz="2800" dirty="0">
                <a:effectLst>
                  <a:outerShdw blurRad="38100" dist="38100" dir="2700000" algn="tl">
                    <a:srgbClr val="000000">
                      <a:alpha val="43137"/>
                    </a:srgbClr>
                  </a:outerShdw>
                </a:effectLst>
                <a:latin typeface="楷体" panose="02010609060101010101" pitchFamily="49" charset="-122"/>
                <a:ea typeface="楷体" panose="02010609060101010101" pitchFamily="49" charset="-122"/>
                <a:cs typeface="楷体" panose="02010609060101010101" pitchFamily="49" charset="-122"/>
                <a:sym typeface="+mn-ea"/>
              </a:rPr>
              <a:t>Intel</a:t>
            </a:r>
            <a:r>
              <a:rPr lang="zh-CN" altLang="zh-CN" sz="2800" dirty="0">
                <a:effectLst>
                  <a:outerShdw blurRad="38100" dist="38100" dir="2700000" algn="tl">
                    <a:srgbClr val="000000">
                      <a:alpha val="43137"/>
                    </a:srgbClr>
                  </a:outerShdw>
                </a:effectLst>
                <a:latin typeface="楷体" panose="02010609060101010101" pitchFamily="49" charset="-122"/>
                <a:ea typeface="楷体" panose="02010609060101010101" pitchFamily="49" charset="-122"/>
                <a:cs typeface="楷体" panose="02010609060101010101" pitchFamily="49" charset="-122"/>
                <a:sym typeface="+mn-ea"/>
              </a:rPr>
              <a:t>的文化，</a:t>
            </a:r>
            <a:r>
              <a:rPr lang="en-US" altLang="zh-CN" sz="2800" dirty="0">
                <a:effectLst>
                  <a:outerShdw blurRad="38100" dist="38100" dir="2700000" algn="tl">
                    <a:srgbClr val="000000">
                      <a:alpha val="43137"/>
                    </a:srgbClr>
                  </a:outerShdw>
                </a:effectLst>
                <a:latin typeface="楷体" panose="02010609060101010101" pitchFamily="49" charset="-122"/>
                <a:ea typeface="楷体" panose="02010609060101010101" pitchFamily="49" charset="-122"/>
                <a:cs typeface="楷体" panose="02010609060101010101" pitchFamily="49" charset="-122"/>
                <a:sym typeface="+mn-ea"/>
              </a:rPr>
              <a:t>5</a:t>
            </a:r>
            <a:r>
              <a:rPr lang="zh-CN" altLang="zh-CN" sz="2800" dirty="0">
                <a:effectLst>
                  <a:outerShdw blurRad="38100" dist="38100" dir="2700000" algn="tl">
                    <a:srgbClr val="000000">
                      <a:alpha val="43137"/>
                    </a:srgbClr>
                  </a:outerShdw>
                </a:effectLst>
                <a:latin typeface="楷体" panose="02010609060101010101" pitchFamily="49" charset="-122"/>
                <a:ea typeface="楷体" panose="02010609060101010101" pitchFamily="49" charset="-122"/>
                <a:cs typeface="楷体" panose="02010609060101010101" pitchFamily="49" charset="-122"/>
                <a:sym typeface="+mn-ea"/>
              </a:rPr>
              <a:t>天课程可能有</a:t>
            </a:r>
            <a:r>
              <a:rPr lang="en-US" altLang="zh-CN" sz="2800" dirty="0">
                <a:effectLst>
                  <a:outerShdw blurRad="38100" dist="38100" dir="2700000" algn="tl">
                    <a:srgbClr val="000000">
                      <a:alpha val="43137"/>
                    </a:srgbClr>
                  </a:outerShdw>
                </a:effectLst>
                <a:latin typeface="楷体" panose="02010609060101010101" pitchFamily="49" charset="-122"/>
                <a:ea typeface="楷体" panose="02010609060101010101" pitchFamily="49" charset="-122"/>
                <a:cs typeface="楷体" panose="02010609060101010101" pitchFamily="49" charset="-122"/>
                <a:sym typeface="+mn-ea"/>
              </a:rPr>
              <a:t>2</a:t>
            </a:r>
            <a:r>
              <a:rPr lang="zh-CN" altLang="zh-CN" sz="2800" dirty="0">
                <a:effectLst>
                  <a:outerShdw blurRad="38100" dist="38100" dir="2700000" algn="tl">
                    <a:srgbClr val="000000">
                      <a:alpha val="43137"/>
                    </a:srgbClr>
                  </a:outerShdw>
                </a:effectLst>
                <a:latin typeface="楷体" panose="02010609060101010101" pitchFamily="49" charset="-122"/>
                <a:ea typeface="楷体" panose="02010609060101010101" pitchFamily="49" charset="-122"/>
                <a:cs typeface="楷体" panose="02010609060101010101" pitchFamily="49" charset="-122"/>
                <a:sym typeface="+mn-ea"/>
              </a:rPr>
              <a:t>天在讲</a:t>
            </a:r>
            <a:r>
              <a:rPr lang="en-US" altLang="zh-CN" sz="2800" dirty="0">
                <a:effectLst>
                  <a:outerShdw blurRad="38100" dist="38100" dir="2700000" algn="tl">
                    <a:srgbClr val="000000">
                      <a:alpha val="43137"/>
                    </a:srgbClr>
                  </a:outerShdw>
                </a:effectLst>
                <a:latin typeface="楷体" panose="02010609060101010101" pitchFamily="49" charset="-122"/>
                <a:ea typeface="楷体" panose="02010609060101010101" pitchFamily="49" charset="-122"/>
                <a:cs typeface="楷体" panose="02010609060101010101" pitchFamily="49" charset="-122"/>
                <a:sym typeface="+mn-ea"/>
              </a:rPr>
              <a:t>Intel</a:t>
            </a:r>
            <a:r>
              <a:rPr lang="zh-CN" altLang="zh-CN" sz="2800" dirty="0">
                <a:effectLst>
                  <a:outerShdw blurRad="38100" dist="38100" dir="2700000" algn="tl">
                    <a:srgbClr val="000000">
                      <a:alpha val="43137"/>
                    </a:srgbClr>
                  </a:outerShdw>
                </a:effectLst>
                <a:latin typeface="楷体" panose="02010609060101010101" pitchFamily="49" charset="-122"/>
                <a:ea typeface="楷体" panose="02010609060101010101" pitchFamily="49" charset="-122"/>
                <a:cs typeface="楷体" panose="02010609060101010101" pitchFamily="49" charset="-122"/>
                <a:sym typeface="+mn-ea"/>
              </a:rPr>
              <a:t>的文化，详细讲</a:t>
            </a:r>
            <a:r>
              <a:rPr lang="en-US" altLang="zh-CN" sz="2800" dirty="0">
                <a:effectLst>
                  <a:outerShdw blurRad="38100" dist="38100" dir="2700000" algn="tl">
                    <a:srgbClr val="000000">
                      <a:alpha val="43137"/>
                    </a:srgbClr>
                  </a:outerShdw>
                </a:effectLst>
                <a:latin typeface="楷体" panose="02010609060101010101" pitchFamily="49" charset="-122"/>
                <a:ea typeface="楷体" panose="02010609060101010101" pitchFamily="49" charset="-122"/>
                <a:cs typeface="楷体" panose="02010609060101010101" pitchFamily="49" charset="-122"/>
                <a:sym typeface="+mn-ea"/>
              </a:rPr>
              <a:t>Intel</a:t>
            </a:r>
            <a:r>
              <a:rPr lang="zh-CN" altLang="zh-CN" sz="2800" dirty="0">
                <a:effectLst>
                  <a:outerShdw blurRad="38100" dist="38100" dir="2700000" algn="tl">
                    <a:srgbClr val="000000">
                      <a:alpha val="43137"/>
                    </a:srgbClr>
                  </a:outerShdw>
                </a:effectLst>
                <a:latin typeface="楷体" panose="02010609060101010101" pitchFamily="49" charset="-122"/>
                <a:ea typeface="楷体" panose="02010609060101010101" pitchFamily="49" charset="-122"/>
                <a:cs typeface="楷体" panose="02010609060101010101" pitchFamily="49" charset="-122"/>
                <a:sym typeface="+mn-ea"/>
              </a:rPr>
              <a:t>的方向是什么，战略是什么。</a:t>
            </a:r>
            <a:br>
              <a:rPr lang="zh-CN" altLang="zh-CN" sz="2800" dirty="0">
                <a:effectLst>
                  <a:outerShdw blurRad="38100" dist="38100" dir="2700000" algn="tl">
                    <a:srgbClr val="000000">
                      <a:alpha val="43137"/>
                    </a:srgbClr>
                  </a:outerShdw>
                </a:effectLst>
                <a:latin typeface="楷体" panose="02010609060101010101" pitchFamily="49" charset="-122"/>
                <a:ea typeface="楷体" panose="02010609060101010101" pitchFamily="49" charset="-122"/>
                <a:cs typeface="楷体" panose="02010609060101010101" pitchFamily="49" charset="-122"/>
                <a:sym typeface="+mn-ea"/>
              </a:rPr>
            </a:br>
            <a:r>
              <a:rPr lang="zh-CN" altLang="zh-CN" sz="2800" dirty="0">
                <a:effectLst>
                  <a:outerShdw blurRad="38100" dist="38100" dir="2700000" algn="tl">
                    <a:srgbClr val="000000">
                      <a:alpha val="43137"/>
                    </a:srgbClr>
                  </a:outerShdw>
                </a:effectLst>
                <a:latin typeface="楷体" panose="02010609060101010101" pitchFamily="49" charset="-122"/>
                <a:ea typeface="楷体" panose="02010609060101010101" pitchFamily="49" charset="-122"/>
                <a:cs typeface="楷体" panose="02010609060101010101" pitchFamily="49" charset="-122"/>
                <a:sym typeface="+mn-ea"/>
              </a:rPr>
              <a:t>     </a:t>
            </a:r>
            <a:r>
              <a:rPr lang="en-US" altLang="zh-CN" sz="2800" dirty="0">
                <a:effectLst>
                  <a:outerShdw blurRad="38100" dist="38100" dir="2700000" algn="tl">
                    <a:srgbClr val="000000">
                      <a:alpha val="43137"/>
                    </a:srgbClr>
                  </a:outerShdw>
                </a:effectLst>
                <a:latin typeface="楷体" panose="02010609060101010101" pitchFamily="49" charset="-122"/>
                <a:ea typeface="楷体" panose="02010609060101010101" pitchFamily="49" charset="-122"/>
                <a:cs typeface="楷体" panose="02010609060101010101" pitchFamily="49" charset="-122"/>
                <a:sym typeface="+mn-ea"/>
              </a:rPr>
              <a:t>Intel</a:t>
            </a:r>
            <a:r>
              <a:rPr lang="zh-CN" altLang="zh-CN" sz="2800" dirty="0">
                <a:effectLst>
                  <a:outerShdw blurRad="38100" dist="38100" dir="2700000" algn="tl">
                    <a:srgbClr val="000000">
                      <a:alpha val="43137"/>
                    </a:srgbClr>
                  </a:outerShdw>
                </a:effectLst>
                <a:latin typeface="楷体" panose="02010609060101010101" pitchFamily="49" charset="-122"/>
                <a:ea typeface="楷体" panose="02010609060101010101" pitchFamily="49" charset="-122"/>
                <a:cs typeface="楷体" panose="02010609060101010101" pitchFamily="49" charset="-122"/>
                <a:sym typeface="+mn-ea"/>
              </a:rPr>
              <a:t>还给员工安排了一个执行层和员工对话</a:t>
            </a:r>
            <a:r>
              <a:rPr lang="en-US" altLang="zh-CN" sz="2800" dirty="0">
                <a:effectLst>
                  <a:outerShdw blurRad="38100" dist="38100" dir="2700000" algn="tl">
                    <a:srgbClr val="000000">
                      <a:alpha val="43137"/>
                    </a:srgbClr>
                  </a:outerShdw>
                </a:effectLst>
                <a:latin typeface="楷体" panose="02010609060101010101" pitchFamily="49" charset="-122"/>
                <a:ea typeface="楷体" panose="02010609060101010101" pitchFamily="49" charset="-122"/>
                <a:cs typeface="楷体" panose="02010609060101010101" pitchFamily="49" charset="-122"/>
                <a:sym typeface="+mn-ea"/>
              </a:rPr>
              <a:t>ESM</a:t>
            </a:r>
            <a:r>
              <a:rPr lang="zh-CN" altLang="zh-CN" sz="2800" dirty="0">
                <a:effectLst>
                  <a:outerShdw blurRad="38100" dist="38100" dir="2700000" algn="tl">
                    <a:srgbClr val="000000">
                      <a:alpha val="43137"/>
                    </a:srgbClr>
                  </a:outerShdw>
                </a:effectLst>
                <a:latin typeface="楷体" panose="02010609060101010101" pitchFamily="49" charset="-122"/>
                <a:ea typeface="楷体" panose="02010609060101010101" pitchFamily="49" charset="-122"/>
                <a:cs typeface="楷体" panose="02010609060101010101" pitchFamily="49" charset="-122"/>
                <a:sym typeface="+mn-ea"/>
              </a:rPr>
              <a:t>，从亚太区派两个副总裁来跟中国员工见面对话，回答员工的一些问题，并且给新员工一套资料，经理对新员工每个人的情况都会有记录，保证每个员工得到相同的对待。</a:t>
            </a:r>
            <a:br>
              <a:rPr lang="zh-CN" altLang="zh-CN" sz="2800" dirty="0">
                <a:effectLst>
                  <a:outerShdw blurRad="38100" dist="38100" dir="2700000" algn="tl">
                    <a:srgbClr val="000000">
                      <a:alpha val="43137"/>
                    </a:srgbClr>
                  </a:outerShdw>
                </a:effectLst>
                <a:latin typeface="楷体" panose="02010609060101010101" pitchFamily="49" charset="-122"/>
                <a:ea typeface="楷体" panose="02010609060101010101" pitchFamily="49" charset="-122"/>
                <a:cs typeface="楷体" panose="02010609060101010101" pitchFamily="49" charset="-122"/>
                <a:sym typeface="+mn-ea"/>
              </a:rPr>
            </a:br>
            <a:r>
              <a:rPr lang="zh-CN" altLang="zh-CN" sz="2800" dirty="0">
                <a:effectLst>
                  <a:outerShdw blurRad="38100" dist="38100" dir="2700000" algn="tl">
                    <a:srgbClr val="000000">
                      <a:alpha val="43137"/>
                    </a:srgbClr>
                  </a:outerShdw>
                </a:effectLst>
                <a:latin typeface="楷体" panose="02010609060101010101" pitchFamily="49" charset="-122"/>
                <a:ea typeface="楷体" panose="02010609060101010101" pitchFamily="49" charset="-122"/>
                <a:cs typeface="楷体" panose="02010609060101010101" pitchFamily="49" charset="-122"/>
                <a:sym typeface="+mn-ea"/>
              </a:rPr>
              <a:t>员工认定了以后发展方向是什么样，就可以去进行培训，培训与工作相关，发展时对未来职业发展相关的。</a:t>
            </a:r>
            <a:br>
              <a:rPr lang="zh-CN" altLang="en-US" sz="2800" dirty="0">
                <a:effectLst>
                  <a:outerShdw blurRad="38100" dist="38100" dir="2700000" algn="tl">
                    <a:srgbClr val="000000">
                      <a:alpha val="43137"/>
                    </a:srgbClr>
                  </a:outerShdw>
                </a:effectLst>
                <a:latin typeface="楷体" panose="02010609060101010101" pitchFamily="49" charset="-122"/>
                <a:ea typeface="楷体" panose="02010609060101010101" pitchFamily="49" charset="-122"/>
                <a:cs typeface="楷体" panose="02010609060101010101" pitchFamily="49" charset="-122"/>
                <a:sym typeface="+mn-ea"/>
              </a:rPr>
            </a:br>
            <a:endParaRPr lang="zh-CN" altLang="en-US" sz="2800" dirty="0">
              <a:effectLst>
                <a:outerShdw blurRad="38100" dist="38100" dir="2700000" algn="tl">
                  <a:srgbClr val="000000">
                    <a:alpha val="43137"/>
                  </a:srgbClr>
                </a:outerShdw>
              </a:effectLst>
            </a:endParaRPr>
          </a:p>
        </p:txBody>
      </p:sp>
    </p:spTree>
    <p:extLst>
      <p:ext uri="{BB962C8B-B14F-4D97-AF65-F5344CB8AC3E}">
        <p14:creationId xmlns:p14="http://schemas.microsoft.com/office/powerpoint/2010/main" val="72073730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5" presetClass="entr" presetSubtype="0" fill="hold" nodeType="withEffect">
                                  <p:stCondLst>
                                    <p:cond delay="250"/>
                                  </p:stCondLst>
                                  <p:childTnLst>
                                    <p:set>
                                      <p:cBhvr>
                                        <p:cTn id="6" dur="1" fill="hold">
                                          <p:stCondLst>
                                            <p:cond delay="0"/>
                                          </p:stCondLst>
                                        </p:cTn>
                                        <p:tgtEl>
                                          <p:spTgt spid="17"/>
                                        </p:tgtEl>
                                        <p:attrNameLst>
                                          <p:attrName>style.visibility</p:attrName>
                                        </p:attrNameLst>
                                      </p:cBhvr>
                                      <p:to>
                                        <p:strVal val="visible"/>
                                      </p:to>
                                    </p:set>
                                    <p:anim calcmode="lin" valueType="num">
                                      <p:cBhvr>
                                        <p:cTn id="7" dur="500" decel="50000" fill="hold">
                                          <p:stCondLst>
                                            <p:cond delay="0"/>
                                          </p:stCondLst>
                                        </p:cTn>
                                        <p:tgtEl>
                                          <p:spTgt spid="17"/>
                                        </p:tgtEl>
                                        <p:attrNameLst>
                                          <p:attrName>style.rotation</p:attrName>
                                        </p:attrNameLst>
                                      </p:cBhvr>
                                      <p:tavLst>
                                        <p:tav tm="0">
                                          <p:val>
                                            <p:fltVal val="-90"/>
                                          </p:val>
                                        </p:tav>
                                        <p:tav tm="100000">
                                          <p:val>
                                            <p:fltVal val="0"/>
                                          </p:val>
                                        </p:tav>
                                      </p:tavLst>
                                    </p:anim>
                                    <p:anim calcmode="lin" valueType="num">
                                      <p:cBhvr>
                                        <p:cTn id="8" dur="500" decel="50000" fill="hold">
                                          <p:stCondLst>
                                            <p:cond delay="0"/>
                                          </p:stCondLst>
                                        </p:cTn>
                                        <p:tgtEl>
                                          <p:spTgt spid="17"/>
                                        </p:tgtEl>
                                        <p:attrNameLst>
                                          <p:attrName>ppt_w</p:attrName>
                                        </p:attrNameLst>
                                      </p:cBhvr>
                                      <p:tavLst>
                                        <p:tav tm="0">
                                          <p:val>
                                            <p:strVal val="#ppt_w"/>
                                          </p:val>
                                        </p:tav>
                                        <p:tav tm="100000">
                                          <p:val>
                                            <p:strVal val="#ppt_w*.05"/>
                                          </p:val>
                                        </p:tav>
                                      </p:tavLst>
                                    </p:anim>
                                    <p:anim calcmode="lin" valueType="num">
                                      <p:cBhvr>
                                        <p:cTn id="9" dur="500" accel="50000" fill="hold">
                                          <p:stCondLst>
                                            <p:cond delay="500"/>
                                          </p:stCondLst>
                                        </p:cTn>
                                        <p:tgtEl>
                                          <p:spTgt spid="17"/>
                                        </p:tgtEl>
                                        <p:attrNameLst>
                                          <p:attrName>ppt_w</p:attrName>
                                        </p:attrNameLst>
                                      </p:cBhvr>
                                      <p:tavLst>
                                        <p:tav tm="0">
                                          <p:val>
                                            <p:strVal val="#ppt_w*.05"/>
                                          </p:val>
                                        </p:tav>
                                        <p:tav tm="100000">
                                          <p:val>
                                            <p:strVal val="#ppt_w"/>
                                          </p:val>
                                        </p:tav>
                                      </p:tavLst>
                                    </p:anim>
                                    <p:anim calcmode="lin" valueType="num">
                                      <p:cBhvr>
                                        <p:cTn id="10" dur="1000" fill="hold"/>
                                        <p:tgtEl>
                                          <p:spTgt spid="17"/>
                                        </p:tgtEl>
                                        <p:attrNameLst>
                                          <p:attrName>ppt_h</p:attrName>
                                        </p:attrNameLst>
                                      </p:cBhvr>
                                      <p:tavLst>
                                        <p:tav tm="0">
                                          <p:val>
                                            <p:strVal val="#ppt_h"/>
                                          </p:val>
                                        </p:tav>
                                        <p:tav tm="100000">
                                          <p:val>
                                            <p:strVal val="#ppt_h"/>
                                          </p:val>
                                        </p:tav>
                                      </p:tavLst>
                                    </p:anim>
                                    <p:anim calcmode="lin" valueType="num">
                                      <p:cBhvr>
                                        <p:cTn id="11" dur="500" decel="50000" fill="hold">
                                          <p:stCondLst>
                                            <p:cond delay="0"/>
                                          </p:stCondLst>
                                        </p:cTn>
                                        <p:tgtEl>
                                          <p:spTgt spid="17"/>
                                        </p:tgtEl>
                                        <p:attrNameLst>
                                          <p:attrName>ppt_x</p:attrName>
                                        </p:attrNameLst>
                                      </p:cBhvr>
                                      <p:tavLst>
                                        <p:tav tm="0">
                                          <p:val>
                                            <p:strVal val="#ppt_x+.4"/>
                                          </p:val>
                                        </p:tav>
                                        <p:tav tm="100000">
                                          <p:val>
                                            <p:strVal val="#ppt_x"/>
                                          </p:val>
                                        </p:tav>
                                      </p:tavLst>
                                    </p:anim>
                                    <p:anim calcmode="lin" valueType="num">
                                      <p:cBhvr>
                                        <p:cTn id="12" dur="500" decel="50000" fill="hold">
                                          <p:stCondLst>
                                            <p:cond delay="0"/>
                                          </p:stCondLst>
                                        </p:cTn>
                                        <p:tgtEl>
                                          <p:spTgt spid="17"/>
                                        </p:tgtEl>
                                        <p:attrNameLst>
                                          <p:attrName>ppt_y</p:attrName>
                                        </p:attrNameLst>
                                      </p:cBhvr>
                                      <p:tavLst>
                                        <p:tav tm="0">
                                          <p:val>
                                            <p:strVal val="#ppt_y-.2"/>
                                          </p:val>
                                        </p:tav>
                                        <p:tav tm="100000">
                                          <p:val>
                                            <p:strVal val="#ppt_y+.1"/>
                                          </p:val>
                                        </p:tav>
                                      </p:tavLst>
                                    </p:anim>
                                    <p:anim calcmode="lin" valueType="num">
                                      <p:cBhvr>
                                        <p:cTn id="13" dur="500" accel="50000" fill="hold">
                                          <p:stCondLst>
                                            <p:cond delay="500"/>
                                          </p:stCondLst>
                                        </p:cTn>
                                        <p:tgtEl>
                                          <p:spTgt spid="17"/>
                                        </p:tgtEl>
                                        <p:attrNameLst>
                                          <p:attrName>ppt_y</p:attrName>
                                        </p:attrNameLst>
                                      </p:cBhvr>
                                      <p:tavLst>
                                        <p:tav tm="0">
                                          <p:val>
                                            <p:strVal val="#ppt_y+.1"/>
                                          </p:val>
                                        </p:tav>
                                        <p:tav tm="100000">
                                          <p:val>
                                            <p:strVal val="#ppt_y"/>
                                          </p:val>
                                        </p:tav>
                                      </p:tavLst>
                                    </p:anim>
                                    <p:animEffect transition="in" filter="fade">
                                      <p:cBhvr>
                                        <p:cTn id="14" dur="1000" decel="50000">
                                          <p:stCondLst>
                                            <p:cond delay="0"/>
                                          </p:stCondLst>
                                        </p:cTn>
                                        <p:tgtEl>
                                          <p:spTgt spid="17"/>
                                        </p:tgtEl>
                                      </p:cBhvr>
                                    </p:animEffect>
                                  </p:childTnLst>
                                </p:cTn>
                              </p:par>
                            </p:childTnLst>
                          </p:cTn>
                        </p:par>
                      </p:childTnLst>
                    </p:cTn>
                  </p:par>
                  <p:par>
                    <p:cTn id="15" fill="hold">
                      <p:stCondLst>
                        <p:cond delay="indefinite"/>
                      </p:stCondLst>
                      <p:childTnLst>
                        <p:par>
                          <p:cTn id="16" fill="hold">
                            <p:stCondLst>
                              <p:cond delay="0"/>
                            </p:stCondLst>
                            <p:childTnLst>
                              <p:par>
                                <p:cTn id="17" presetID="4" presetClass="entr" presetSubtype="16" fill="hold" grpId="0" nodeType="clickEffect">
                                  <p:stCondLst>
                                    <p:cond delay="0"/>
                                  </p:stCondLst>
                                  <p:childTnLst>
                                    <p:set>
                                      <p:cBhvr>
                                        <p:cTn id="18" dur="1" fill="hold">
                                          <p:stCondLst>
                                            <p:cond delay="0"/>
                                          </p:stCondLst>
                                        </p:cTn>
                                        <p:tgtEl>
                                          <p:spTgt spid="2"/>
                                        </p:tgtEl>
                                        <p:attrNameLst>
                                          <p:attrName>style.visibility</p:attrName>
                                        </p:attrNameLst>
                                      </p:cBhvr>
                                      <p:to>
                                        <p:strVal val="visible"/>
                                      </p:to>
                                    </p:set>
                                    <p:animEffect transition="in" filter="box(in)">
                                      <p:cBhvr>
                                        <p:cTn id="19" dur="20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2" grpId="1"/>
    </p:bldLst>
  </p:timing>
</p:sld>
</file>

<file path=ppt/slides/slide2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latin typeface="楷体" panose="02010609060101010101" pitchFamily="49" charset="-122"/>
                <a:ea typeface="楷体" panose="02010609060101010101" pitchFamily="49" charset="-122"/>
                <a:cs typeface="楷体" panose="02010609060101010101" pitchFamily="49" charset="-122"/>
                <a:sym typeface="+mn-ea"/>
              </a:rPr>
              <a:t>二、新员工如何对待自己职业的新开端</a:t>
            </a:r>
            <a:br>
              <a:rPr lang="zh-CN" altLang="en-US">
                <a:latin typeface="楷体" panose="02010609060101010101" pitchFamily="49" charset="-122"/>
                <a:ea typeface="楷体" panose="02010609060101010101" pitchFamily="49" charset="-122"/>
                <a:cs typeface="楷体" panose="02010609060101010101" pitchFamily="49" charset="-122"/>
              </a:rPr>
            </a:br>
            <a:endParaRPr lang="zh-CN" altLang="en-US">
              <a:latin typeface="楷体" panose="02010609060101010101" pitchFamily="49" charset="-122"/>
              <a:ea typeface="楷体" panose="02010609060101010101" pitchFamily="49" charset="-122"/>
              <a:cs typeface="楷体" panose="02010609060101010101" pitchFamily="49" charset="-122"/>
            </a:endParaRPr>
          </a:p>
        </p:txBody>
      </p:sp>
      <p:sp>
        <p:nvSpPr>
          <p:cNvPr id="3" name="文本框 2"/>
          <p:cNvSpPr txBox="1"/>
          <p:nvPr/>
        </p:nvSpPr>
        <p:spPr>
          <a:xfrm>
            <a:off x="1964962" y="1885133"/>
            <a:ext cx="7531100" cy="3415030"/>
          </a:xfrm>
          <a:prstGeom prst="rect">
            <a:avLst/>
          </a:prstGeom>
          <a:noFill/>
          <a:ln w="28575" cmpd="dbl">
            <a:solidFill>
              <a:schemeClr val="accent1">
                <a:shade val="50000"/>
              </a:schemeClr>
            </a:solidFill>
            <a:prstDash val="solid"/>
          </a:ln>
        </p:spPr>
        <p:txBody>
          <a:bodyPr wrap="square" rtlCol="0" anchor="t">
            <a:spAutoFit/>
          </a:bodyPr>
          <a:lstStyle/>
          <a:p>
            <a:pPr marL="571500" indent="-571500" algn="l" fontAlgn="auto">
              <a:lnSpc>
                <a:spcPct val="150000"/>
              </a:lnSpc>
              <a:buFont typeface="Wingdings" panose="05000000000000000000" charset="0"/>
              <a:buChar char="ü"/>
            </a:pPr>
            <a:r>
              <a:rPr lang="en-US" altLang="zh-CN" sz="360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3600">
                <a:latin typeface="楷体" panose="02010609060101010101" pitchFamily="49" charset="-122"/>
                <a:ea typeface="楷体" panose="02010609060101010101" pitchFamily="49" charset="-122"/>
                <a:cs typeface="楷体" panose="02010609060101010101" pitchFamily="49" charset="-122"/>
                <a:sym typeface="+mn-ea"/>
              </a:rPr>
              <a:t>一</a:t>
            </a:r>
            <a:r>
              <a:rPr lang="en-US" altLang="zh-CN" sz="360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3600">
                <a:latin typeface="楷体" panose="02010609060101010101" pitchFamily="49" charset="-122"/>
                <a:ea typeface="楷体" panose="02010609060101010101" pitchFamily="49" charset="-122"/>
                <a:cs typeface="楷体" panose="02010609060101010101" pitchFamily="49" charset="-122"/>
                <a:sym typeface="+mn-ea"/>
              </a:rPr>
              <a:t>应该尊重和服从上级领导</a:t>
            </a:r>
            <a:endParaRPr lang="zh-CN" altLang="en-US" sz="3600">
              <a:latin typeface="楷体" panose="02010609060101010101" pitchFamily="49" charset="-122"/>
              <a:ea typeface="楷体" panose="02010609060101010101" pitchFamily="49" charset="-122"/>
              <a:cs typeface="楷体" panose="02010609060101010101" pitchFamily="49" charset="-122"/>
            </a:endParaRPr>
          </a:p>
          <a:p>
            <a:pPr marL="571500" indent="-571500" algn="l" fontAlgn="auto">
              <a:lnSpc>
                <a:spcPct val="150000"/>
              </a:lnSpc>
              <a:buFont typeface="Wingdings" panose="05000000000000000000" charset="0"/>
              <a:buChar char="ü"/>
            </a:pPr>
            <a:r>
              <a:rPr lang="en-US" altLang="zh-CN" sz="360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3600">
                <a:latin typeface="楷体" panose="02010609060101010101" pitchFamily="49" charset="-122"/>
                <a:ea typeface="楷体" panose="02010609060101010101" pitchFamily="49" charset="-122"/>
                <a:cs typeface="楷体" panose="02010609060101010101" pitchFamily="49" charset="-122"/>
                <a:sym typeface="+mn-ea"/>
              </a:rPr>
              <a:t>二</a:t>
            </a:r>
            <a:r>
              <a:rPr lang="en-US" altLang="zh-CN" sz="360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3600">
                <a:latin typeface="楷体" panose="02010609060101010101" pitchFamily="49" charset="-122"/>
                <a:ea typeface="楷体" panose="02010609060101010101" pitchFamily="49" charset="-122"/>
                <a:cs typeface="楷体" panose="02010609060101010101" pitchFamily="49" charset="-122"/>
                <a:sym typeface="+mn-ea"/>
              </a:rPr>
              <a:t>应该和同事和睦相处</a:t>
            </a:r>
            <a:endParaRPr lang="zh-CN" altLang="en-US" sz="3600">
              <a:latin typeface="楷体" panose="02010609060101010101" pitchFamily="49" charset="-122"/>
              <a:ea typeface="楷体" panose="02010609060101010101" pitchFamily="49" charset="-122"/>
              <a:cs typeface="楷体" panose="02010609060101010101" pitchFamily="49" charset="-122"/>
            </a:endParaRPr>
          </a:p>
          <a:p>
            <a:pPr marL="571500" indent="-571500" algn="l" fontAlgn="auto">
              <a:lnSpc>
                <a:spcPct val="150000"/>
              </a:lnSpc>
              <a:buFont typeface="Wingdings" panose="05000000000000000000" charset="0"/>
              <a:buChar char="ü"/>
            </a:pPr>
            <a:r>
              <a:rPr lang="en-US" altLang="zh-CN" sz="360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3600">
                <a:latin typeface="楷体" panose="02010609060101010101" pitchFamily="49" charset="-122"/>
                <a:ea typeface="楷体" panose="02010609060101010101" pitchFamily="49" charset="-122"/>
                <a:cs typeface="楷体" panose="02010609060101010101" pitchFamily="49" charset="-122"/>
                <a:sym typeface="+mn-ea"/>
              </a:rPr>
              <a:t>三</a:t>
            </a:r>
            <a:r>
              <a:rPr lang="en-US" altLang="zh-CN" sz="360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3600">
                <a:latin typeface="楷体" panose="02010609060101010101" pitchFamily="49" charset="-122"/>
                <a:ea typeface="楷体" panose="02010609060101010101" pitchFamily="49" charset="-122"/>
                <a:cs typeface="楷体" panose="02010609060101010101" pitchFamily="49" charset="-122"/>
                <a:sym typeface="+mn-ea"/>
              </a:rPr>
              <a:t>应该让自己表现出色</a:t>
            </a:r>
            <a:endParaRPr lang="zh-CN" altLang="en-US" sz="3600">
              <a:latin typeface="楷体" panose="02010609060101010101" pitchFamily="49" charset="-122"/>
              <a:ea typeface="楷体" panose="02010609060101010101" pitchFamily="49" charset="-122"/>
              <a:cs typeface="楷体" panose="02010609060101010101" pitchFamily="49" charset="-122"/>
            </a:endParaRPr>
          </a:p>
          <a:p>
            <a:pPr marL="571500" indent="-571500" algn="l" fontAlgn="auto">
              <a:lnSpc>
                <a:spcPct val="150000"/>
              </a:lnSpc>
              <a:buFont typeface="Wingdings" panose="05000000000000000000" charset="0"/>
              <a:buChar char="ü"/>
            </a:pPr>
            <a:r>
              <a:rPr lang="en-US" altLang="zh-CN" sz="360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3600">
                <a:latin typeface="楷体" panose="02010609060101010101" pitchFamily="49" charset="-122"/>
                <a:ea typeface="楷体" panose="02010609060101010101" pitchFamily="49" charset="-122"/>
                <a:cs typeface="楷体" panose="02010609060101010101" pitchFamily="49" charset="-122"/>
                <a:sym typeface="+mn-ea"/>
              </a:rPr>
              <a:t>四</a:t>
            </a:r>
            <a:r>
              <a:rPr lang="en-US" altLang="zh-CN" sz="360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3600">
                <a:latin typeface="楷体" panose="02010609060101010101" pitchFamily="49" charset="-122"/>
                <a:ea typeface="楷体" panose="02010609060101010101" pitchFamily="49" charset="-122"/>
                <a:cs typeface="楷体" panose="02010609060101010101" pitchFamily="49" charset="-122"/>
                <a:sym typeface="+mn-ea"/>
              </a:rPr>
              <a:t>应该和家人亲切沟通</a:t>
            </a:r>
            <a:endParaRPr lang="zh-CN" altLang="en-US" sz="3600">
              <a:latin typeface="楷体" panose="02010609060101010101" pitchFamily="49" charset="-122"/>
              <a:ea typeface="楷体" panose="02010609060101010101" pitchFamily="49" charset="-122"/>
              <a:cs typeface="楷体" panose="02010609060101010101" pitchFamily="49" charset="-122"/>
            </a:endParaRPr>
          </a:p>
        </p:txBody>
      </p:sp>
    </p:spTree>
    <p:extLst>
      <p:ext uri="{BB962C8B-B14F-4D97-AF65-F5344CB8AC3E}">
        <p14:creationId xmlns:p14="http://schemas.microsoft.com/office/powerpoint/2010/main" val="62114478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8" presetClass="entr" presetSubtype="16"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diamond(in)">
                                      <p:cBhvr>
                                        <p:cTn id="7" dur="2000"/>
                                        <p:tgtEl>
                                          <p:spTgt spid="3">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8" presetClass="entr" presetSubtype="16" fill="hold" nodeType="clickEffect">
                                  <p:stCondLst>
                                    <p:cond delay="0"/>
                                  </p:stCondLst>
                                  <p:childTnLst>
                                    <p:set>
                                      <p:cBhvr>
                                        <p:cTn id="11" dur="1" fill="hold">
                                          <p:stCondLst>
                                            <p:cond delay="0"/>
                                          </p:stCondLst>
                                        </p:cTn>
                                        <p:tgtEl>
                                          <p:spTgt spid="3">
                                            <p:txEl>
                                              <p:pRg st="1" end="1"/>
                                            </p:txEl>
                                          </p:spTgt>
                                        </p:tgtEl>
                                        <p:attrNameLst>
                                          <p:attrName>style.visibility</p:attrName>
                                        </p:attrNameLst>
                                      </p:cBhvr>
                                      <p:to>
                                        <p:strVal val="visible"/>
                                      </p:to>
                                    </p:set>
                                    <p:animEffect transition="in" filter="diamond(in)">
                                      <p:cBhvr>
                                        <p:cTn id="12" dur="2000"/>
                                        <p:tgtEl>
                                          <p:spTgt spid="3">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8" presetClass="entr" presetSubtype="16" fill="hold" nodeType="clickEffect">
                                  <p:stCondLst>
                                    <p:cond delay="0"/>
                                  </p:stCondLst>
                                  <p:childTnLst>
                                    <p:set>
                                      <p:cBhvr>
                                        <p:cTn id="16" dur="1" fill="hold">
                                          <p:stCondLst>
                                            <p:cond delay="0"/>
                                          </p:stCondLst>
                                        </p:cTn>
                                        <p:tgtEl>
                                          <p:spTgt spid="3">
                                            <p:txEl>
                                              <p:pRg st="2" end="2"/>
                                            </p:txEl>
                                          </p:spTgt>
                                        </p:tgtEl>
                                        <p:attrNameLst>
                                          <p:attrName>style.visibility</p:attrName>
                                        </p:attrNameLst>
                                      </p:cBhvr>
                                      <p:to>
                                        <p:strVal val="visible"/>
                                      </p:to>
                                    </p:set>
                                    <p:animEffect transition="in" filter="diamond(in)">
                                      <p:cBhvr>
                                        <p:cTn id="17" dur="2000"/>
                                        <p:tgtEl>
                                          <p:spTgt spid="3">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8" presetClass="entr" presetSubtype="16" fill="hold" nodeType="clickEffect">
                                  <p:stCondLst>
                                    <p:cond delay="0"/>
                                  </p:stCondLst>
                                  <p:childTnLst>
                                    <p:set>
                                      <p:cBhvr>
                                        <p:cTn id="21" dur="1" fill="hold">
                                          <p:stCondLst>
                                            <p:cond delay="0"/>
                                          </p:stCondLst>
                                        </p:cTn>
                                        <p:tgtEl>
                                          <p:spTgt spid="3">
                                            <p:txEl>
                                              <p:pRg st="3" end="3"/>
                                            </p:txEl>
                                          </p:spTgt>
                                        </p:tgtEl>
                                        <p:attrNameLst>
                                          <p:attrName>style.visibility</p:attrName>
                                        </p:attrNameLst>
                                      </p:cBhvr>
                                      <p:to>
                                        <p:strVal val="visible"/>
                                      </p:to>
                                    </p:set>
                                    <p:animEffect transition="in" filter="diamond(in)">
                                      <p:cBhvr>
                                        <p:cTn id="22" dur="2000"/>
                                        <p:tgtEl>
                                          <p:spTgt spid="3">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nvPr>
        </p:nvSpPr>
        <p:spPr>
          <a:xfrm>
            <a:off x="337185" y="278220"/>
            <a:ext cx="8894445" cy="1325880"/>
          </a:xfrm>
        </p:spPr>
        <p:txBody>
          <a:bodyPr/>
          <a:lstStyle/>
          <a:p>
            <a:r>
              <a:rPr lang="zh-CN" altLang="en-US" dirty="0">
                <a:latin typeface="楷体" panose="02010609060101010101" pitchFamily="49" charset="-122"/>
                <a:ea typeface="楷体" panose="02010609060101010101" pitchFamily="49" charset="-122"/>
                <a:sym typeface="+mn-ea"/>
              </a:rPr>
              <a:t>三、新员工上岗培训的重要性</a:t>
            </a:r>
            <a:br>
              <a:rPr lang="zh-CN" altLang="en-US" dirty="0"/>
            </a:br>
            <a:endParaRPr lang="zh-CN" altLang="en-US" dirty="0"/>
          </a:p>
        </p:txBody>
      </p:sp>
      <p:sp>
        <p:nvSpPr>
          <p:cNvPr id="3" name="文本框 2"/>
          <p:cNvSpPr txBox="1"/>
          <p:nvPr/>
        </p:nvSpPr>
        <p:spPr>
          <a:xfrm>
            <a:off x="127000" y="1089842"/>
            <a:ext cx="12065000" cy="5408295"/>
          </a:xfrm>
          <a:prstGeom prst="rect">
            <a:avLst/>
          </a:prstGeom>
          <a:noFill/>
        </p:spPr>
        <p:txBody>
          <a:bodyPr wrap="square" rtlCol="0" anchor="t">
            <a:spAutoFit/>
          </a:bodyPr>
          <a:lstStyle/>
          <a:p>
            <a:pPr marL="342900" indent="-342900" eaLnBrk="1" hangingPunct="1">
              <a:lnSpc>
                <a:spcPct val="90000"/>
              </a:lnSpc>
              <a:buFont typeface="Wingdings" panose="05000000000000000000" charset="0"/>
              <a:buChar char="p"/>
            </a:pPr>
            <a:r>
              <a:rPr lang="en-US" altLang="zh-CN" sz="2400" dirty="0">
                <a:latin typeface="楷体" panose="02010609060101010101" pitchFamily="49" charset="-122"/>
                <a:ea typeface="楷体" panose="02010609060101010101" pitchFamily="49" charset="-122"/>
                <a:cs typeface="楷体" panose="02010609060101010101" pitchFamily="49" charset="-122"/>
                <a:sym typeface="+mn-ea"/>
              </a:rPr>
              <a:t>(1)</a:t>
            </a:r>
            <a:r>
              <a:rPr lang="zh-CN" altLang="en-US" sz="2400" dirty="0">
                <a:latin typeface="楷体" panose="02010609060101010101" pitchFamily="49" charset="-122"/>
                <a:ea typeface="楷体" panose="02010609060101010101" pitchFamily="49" charset="-122"/>
                <a:cs typeface="楷体" panose="02010609060101010101" pitchFamily="49" charset="-122"/>
                <a:sym typeface="+mn-ea"/>
              </a:rPr>
              <a:t>通过职前培训活动</a:t>
            </a:r>
            <a:r>
              <a:rPr lang="en-US" altLang="zh-CN" sz="2400" dirty="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400" dirty="0">
                <a:latin typeface="楷体" panose="02010609060101010101" pitchFamily="49" charset="-122"/>
                <a:ea typeface="楷体" panose="02010609060101010101" pitchFamily="49" charset="-122"/>
                <a:cs typeface="楷体" panose="02010609060101010101" pitchFamily="49" charset="-122"/>
                <a:sym typeface="+mn-ea"/>
              </a:rPr>
              <a:t>使新员工熟悉工作场所</a:t>
            </a:r>
            <a:r>
              <a:rPr lang="en-US" altLang="zh-CN" sz="2400" dirty="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400" dirty="0">
                <a:latin typeface="楷体" panose="02010609060101010101" pitchFamily="49" charset="-122"/>
                <a:ea typeface="楷体" panose="02010609060101010101" pitchFamily="49" charset="-122"/>
                <a:cs typeface="楷体" panose="02010609060101010101" pitchFamily="49" charset="-122"/>
                <a:sym typeface="+mn-ea"/>
              </a:rPr>
              <a:t>了解企业的规章制度和晋升、加薪的标准</a:t>
            </a:r>
            <a:r>
              <a:rPr lang="en-US" altLang="zh-CN" sz="2400" dirty="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400" dirty="0">
                <a:latin typeface="楷体" panose="02010609060101010101" pitchFamily="49" charset="-122"/>
                <a:ea typeface="楷体" panose="02010609060101010101" pitchFamily="49" charset="-122"/>
                <a:cs typeface="楷体" panose="02010609060101010101" pitchFamily="49" charset="-122"/>
                <a:sym typeface="+mn-ea"/>
              </a:rPr>
              <a:t>清楚企业的组织结构和发展目标</a:t>
            </a:r>
            <a:r>
              <a:rPr lang="en-US" altLang="zh-CN" sz="2400" dirty="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400" dirty="0">
                <a:latin typeface="楷体" panose="02010609060101010101" pitchFamily="49" charset="-122"/>
                <a:ea typeface="楷体" panose="02010609060101010101" pitchFamily="49" charset="-122"/>
                <a:cs typeface="楷体" panose="02010609060101010101" pitchFamily="49" charset="-122"/>
                <a:sym typeface="+mn-ea"/>
              </a:rPr>
              <a:t>从而帮助新员工较快适应新的环境。</a:t>
            </a:r>
            <a:endParaRPr lang="zh-CN" altLang="en-US" sz="2400" dirty="0">
              <a:latin typeface="楷体" panose="02010609060101010101" pitchFamily="49" charset="-122"/>
              <a:ea typeface="楷体" panose="02010609060101010101" pitchFamily="49" charset="-122"/>
              <a:cs typeface="楷体" panose="02010609060101010101" pitchFamily="49" charset="-122"/>
            </a:endParaRPr>
          </a:p>
          <a:p>
            <a:pPr marL="342900" indent="-342900" eaLnBrk="1" hangingPunct="1">
              <a:buFont typeface="Wingdings" panose="05000000000000000000" charset="0"/>
              <a:buChar char="p"/>
            </a:pPr>
            <a:r>
              <a:rPr lang="en-US" altLang="zh-CN" sz="2400" dirty="0">
                <a:latin typeface="楷体" panose="02010609060101010101" pitchFamily="49" charset="-122"/>
                <a:ea typeface="楷体" panose="02010609060101010101" pitchFamily="49" charset="-122"/>
                <a:cs typeface="楷体" panose="02010609060101010101" pitchFamily="49" charset="-122"/>
                <a:sym typeface="+mn-ea"/>
              </a:rPr>
              <a:t>(2)</a:t>
            </a:r>
            <a:r>
              <a:rPr lang="zh-CN" altLang="en-US" sz="2400" dirty="0">
                <a:latin typeface="楷体" panose="02010609060101010101" pitchFamily="49" charset="-122"/>
                <a:ea typeface="楷体" panose="02010609060101010101" pitchFamily="49" charset="-122"/>
                <a:cs typeface="楷体" panose="02010609060101010101" pitchFamily="49" charset="-122"/>
                <a:sym typeface="+mn-ea"/>
              </a:rPr>
              <a:t>通过员工手册、职务说明书、必要的参观活动和一定的技能培训</a:t>
            </a:r>
            <a:r>
              <a:rPr lang="en-US" altLang="zh-CN" sz="2400" dirty="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400" dirty="0">
                <a:latin typeface="楷体" panose="02010609060101010101" pitchFamily="49" charset="-122"/>
                <a:ea typeface="楷体" panose="02010609060101010101" pitchFamily="49" charset="-122"/>
                <a:cs typeface="楷体" panose="02010609060101010101" pitchFamily="49" charset="-122"/>
                <a:sym typeface="+mn-ea"/>
              </a:rPr>
              <a:t>使新员工明确自己的工作任务、职责权限和上下级汇报关系</a:t>
            </a:r>
            <a:r>
              <a:rPr lang="en-US" altLang="zh-CN" sz="2400" dirty="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400" dirty="0">
                <a:latin typeface="楷体" panose="02010609060101010101" pitchFamily="49" charset="-122"/>
                <a:ea typeface="楷体" panose="02010609060101010101" pitchFamily="49" charset="-122"/>
                <a:cs typeface="楷体" panose="02010609060101010101" pitchFamily="49" charset="-122"/>
                <a:sym typeface="+mn-ea"/>
              </a:rPr>
              <a:t>熟悉新的工作流程</a:t>
            </a:r>
            <a:r>
              <a:rPr lang="en-US" altLang="zh-CN" sz="2400" dirty="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400" dirty="0">
                <a:latin typeface="楷体" panose="02010609060101010101" pitchFamily="49" charset="-122"/>
                <a:ea typeface="楷体" panose="02010609060101010101" pitchFamily="49" charset="-122"/>
                <a:cs typeface="楷体" panose="02010609060101010101" pitchFamily="49" charset="-122"/>
                <a:sym typeface="+mn-ea"/>
              </a:rPr>
              <a:t>对自己要从事的工作不再感到陌生</a:t>
            </a:r>
            <a:r>
              <a:rPr lang="en-US" altLang="zh-CN" sz="2400" dirty="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400" dirty="0">
                <a:latin typeface="楷体" panose="02010609060101010101" pitchFamily="49" charset="-122"/>
                <a:ea typeface="楷体" panose="02010609060101010101" pitchFamily="49" charset="-122"/>
                <a:cs typeface="楷体" panose="02010609060101010101" pitchFamily="49" charset="-122"/>
                <a:sym typeface="+mn-ea"/>
              </a:rPr>
              <a:t>从而帮助新员工逐步胜任自己的工作。</a:t>
            </a:r>
          </a:p>
          <a:p>
            <a:pPr marL="342900" indent="-342900" eaLnBrk="1" hangingPunct="1">
              <a:buFont typeface="Wingdings" panose="05000000000000000000" charset="0"/>
              <a:buChar char="p"/>
            </a:pPr>
            <a:r>
              <a:rPr lang="en-US" altLang="zh-CN" sz="2400" dirty="0">
                <a:latin typeface="楷体" panose="02010609060101010101" pitchFamily="49" charset="-122"/>
                <a:ea typeface="楷体" panose="02010609060101010101" pitchFamily="49" charset="-122"/>
                <a:cs typeface="楷体" panose="02010609060101010101" pitchFamily="49" charset="-122"/>
                <a:sym typeface="+mn-ea"/>
              </a:rPr>
              <a:t>(3)</a:t>
            </a:r>
            <a:r>
              <a:rPr lang="zh-CN" altLang="en-US" sz="2400" dirty="0">
                <a:latin typeface="楷体" panose="02010609060101010101" pitchFamily="49" charset="-122"/>
                <a:ea typeface="楷体" panose="02010609060101010101" pitchFamily="49" charset="-122"/>
                <a:cs typeface="楷体" panose="02010609060101010101" pitchFamily="49" charset="-122"/>
                <a:sym typeface="+mn-ea"/>
              </a:rPr>
              <a:t>通过参加初级的沟通游戏、团队协作课题等</a:t>
            </a:r>
            <a:r>
              <a:rPr lang="en-US" altLang="zh-CN" sz="2400" dirty="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400" dirty="0">
                <a:latin typeface="楷体" panose="02010609060101010101" pitchFamily="49" charset="-122"/>
                <a:ea typeface="楷体" panose="02010609060101010101" pitchFamily="49" charset="-122"/>
                <a:cs typeface="楷体" panose="02010609060101010101" pitchFamily="49" charset="-122"/>
                <a:sym typeface="+mn-ea"/>
              </a:rPr>
              <a:t>使新员工树立团队意识</a:t>
            </a:r>
            <a:r>
              <a:rPr lang="en-US" altLang="zh-CN" sz="2400" dirty="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400" dirty="0">
                <a:latin typeface="楷体" panose="02010609060101010101" pitchFamily="49" charset="-122"/>
                <a:ea typeface="楷体" panose="02010609060101010101" pitchFamily="49" charset="-122"/>
                <a:cs typeface="楷体" panose="02010609060101010101" pitchFamily="49" charset="-122"/>
                <a:sym typeface="+mn-ea"/>
              </a:rPr>
              <a:t>便于老员工与新员工充分接触、相互交流</a:t>
            </a:r>
            <a:r>
              <a:rPr lang="en-US" altLang="zh-CN" sz="2400" dirty="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400" dirty="0">
                <a:latin typeface="楷体" panose="02010609060101010101" pitchFamily="49" charset="-122"/>
                <a:ea typeface="楷体" panose="02010609060101010101" pitchFamily="49" charset="-122"/>
                <a:cs typeface="楷体" panose="02010609060101010101" pitchFamily="49" charset="-122"/>
                <a:sym typeface="+mn-ea"/>
              </a:rPr>
              <a:t>形成良好的人际关系。</a:t>
            </a:r>
            <a:endParaRPr lang="zh-CN" altLang="en-US" sz="2400" dirty="0">
              <a:latin typeface="楷体" panose="02010609060101010101" pitchFamily="49" charset="-122"/>
              <a:ea typeface="楷体" panose="02010609060101010101" pitchFamily="49" charset="-122"/>
              <a:cs typeface="楷体" panose="02010609060101010101" pitchFamily="49" charset="-122"/>
            </a:endParaRPr>
          </a:p>
          <a:p>
            <a:pPr marL="342900" indent="-342900" eaLnBrk="1" hangingPunct="1">
              <a:buFont typeface="Wingdings" panose="05000000000000000000" charset="0"/>
              <a:buChar char="p"/>
            </a:pPr>
            <a:r>
              <a:rPr lang="en-US" altLang="zh-CN" sz="2400" dirty="0">
                <a:latin typeface="楷体" panose="02010609060101010101" pitchFamily="49" charset="-122"/>
                <a:ea typeface="楷体" panose="02010609060101010101" pitchFamily="49" charset="-122"/>
                <a:cs typeface="楷体" panose="02010609060101010101" pitchFamily="49" charset="-122"/>
                <a:sym typeface="+mn-ea"/>
              </a:rPr>
              <a:t>(4)</a:t>
            </a:r>
            <a:r>
              <a:rPr lang="zh-CN" altLang="en-US" sz="2400" dirty="0">
                <a:latin typeface="楷体" panose="02010609060101010101" pitchFamily="49" charset="-122"/>
                <a:ea typeface="楷体" panose="02010609060101010101" pitchFamily="49" charset="-122"/>
                <a:cs typeface="楷体" panose="02010609060101010101" pitchFamily="49" charset="-122"/>
                <a:sym typeface="+mn-ea"/>
              </a:rPr>
              <a:t>通过一定的态度改变和行为整合活动</a:t>
            </a:r>
            <a:r>
              <a:rPr lang="en-US" altLang="zh-CN" sz="2400" dirty="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400" dirty="0">
                <a:latin typeface="楷体" panose="02010609060101010101" pitchFamily="49" charset="-122"/>
                <a:ea typeface="楷体" panose="02010609060101010101" pitchFamily="49" charset="-122"/>
                <a:cs typeface="楷体" panose="02010609060101010101" pitchFamily="49" charset="-122"/>
                <a:sym typeface="+mn-ea"/>
              </a:rPr>
              <a:t>促使新员工转变角色</a:t>
            </a:r>
            <a:r>
              <a:rPr lang="en-US" altLang="zh-CN" sz="2400" dirty="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400" dirty="0">
                <a:latin typeface="楷体" panose="02010609060101010101" pitchFamily="49" charset="-122"/>
                <a:ea typeface="楷体" panose="02010609060101010101" pitchFamily="49" charset="-122"/>
                <a:cs typeface="楷体" panose="02010609060101010101" pitchFamily="49" charset="-122"/>
                <a:sym typeface="+mn-ea"/>
              </a:rPr>
              <a:t>从一个局外人转变为企业人。新员工对职业的认识、领导的观念、职业生涯的“游戏规则”等有着各自不同的理解。为了贯彻企业的使命</a:t>
            </a:r>
            <a:r>
              <a:rPr lang="en-US" altLang="zh-CN" sz="2400" dirty="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400" dirty="0">
                <a:latin typeface="楷体" panose="02010609060101010101" pitchFamily="49" charset="-122"/>
                <a:ea typeface="楷体" panose="02010609060101010101" pitchFamily="49" charset="-122"/>
                <a:cs typeface="楷体" panose="02010609060101010101" pitchFamily="49" charset="-122"/>
                <a:sym typeface="+mn-ea"/>
              </a:rPr>
              <a:t>维持企业的行动目标和品牌</a:t>
            </a:r>
            <a:r>
              <a:rPr lang="en-US" altLang="zh-CN" sz="2400" dirty="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400" dirty="0">
                <a:latin typeface="楷体" panose="02010609060101010101" pitchFamily="49" charset="-122"/>
                <a:ea typeface="楷体" panose="02010609060101010101" pitchFamily="49" charset="-122"/>
                <a:cs typeface="楷体" panose="02010609060101010101" pitchFamily="49" charset="-122"/>
                <a:sym typeface="+mn-ea"/>
              </a:rPr>
              <a:t>企业有必要将自己的经营理念和企业文化等融入员工的行为与观念体系中</a:t>
            </a:r>
            <a:r>
              <a:rPr lang="en-US" altLang="zh-CN" sz="2400" dirty="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400" dirty="0">
                <a:latin typeface="楷体" panose="02010609060101010101" pitchFamily="49" charset="-122"/>
                <a:ea typeface="楷体" panose="02010609060101010101" pitchFamily="49" charset="-122"/>
                <a:cs typeface="楷体" panose="02010609060101010101" pitchFamily="49" charset="-122"/>
                <a:sym typeface="+mn-ea"/>
              </a:rPr>
              <a:t>从而使员工真正成为本企业的一员。</a:t>
            </a:r>
            <a:endParaRPr lang="zh-CN" altLang="en-US" sz="2400" dirty="0">
              <a:latin typeface="楷体" panose="02010609060101010101" pitchFamily="49" charset="-122"/>
              <a:ea typeface="楷体" panose="02010609060101010101" pitchFamily="49" charset="-122"/>
              <a:cs typeface="楷体" panose="02010609060101010101" pitchFamily="49" charset="-122"/>
            </a:endParaRPr>
          </a:p>
          <a:p>
            <a:pPr marL="342900" indent="-342900" eaLnBrk="1" hangingPunct="1">
              <a:lnSpc>
                <a:spcPct val="90000"/>
              </a:lnSpc>
              <a:buFont typeface="Wingdings" panose="05000000000000000000" charset="0"/>
              <a:buChar char="p"/>
            </a:pPr>
            <a:r>
              <a:rPr lang="en-US" altLang="zh-CN" sz="2400" dirty="0">
                <a:latin typeface="楷体" panose="02010609060101010101" pitchFamily="49" charset="-122"/>
                <a:ea typeface="楷体" panose="02010609060101010101" pitchFamily="49" charset="-122"/>
                <a:cs typeface="楷体" panose="02010609060101010101" pitchFamily="49" charset="-122"/>
                <a:sym typeface="+mn-ea"/>
              </a:rPr>
              <a:t>(5)</a:t>
            </a:r>
            <a:r>
              <a:rPr lang="zh-CN" altLang="en-US" sz="2400" dirty="0">
                <a:latin typeface="楷体" panose="02010609060101010101" pitchFamily="49" charset="-122"/>
                <a:ea typeface="楷体" panose="02010609060101010101" pitchFamily="49" charset="-122"/>
                <a:cs typeface="楷体" panose="02010609060101010101" pitchFamily="49" charset="-122"/>
                <a:sym typeface="+mn-ea"/>
              </a:rPr>
              <a:t>通过岗位培训</a:t>
            </a:r>
            <a:r>
              <a:rPr lang="en-US" altLang="zh-CN" sz="2400" dirty="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400" dirty="0">
                <a:latin typeface="楷体" panose="02010609060101010101" pitchFamily="49" charset="-122"/>
                <a:ea typeface="楷体" panose="02010609060101010101" pitchFamily="49" charset="-122"/>
                <a:cs typeface="楷体" panose="02010609060101010101" pitchFamily="49" charset="-122"/>
                <a:sym typeface="+mn-ea"/>
              </a:rPr>
              <a:t>会暴露新员工在招聘与甄选活动中制造的假象</a:t>
            </a:r>
            <a:r>
              <a:rPr lang="en-US" altLang="zh-CN" sz="2400" dirty="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400" dirty="0">
                <a:latin typeface="楷体" panose="02010609060101010101" pitchFamily="49" charset="-122"/>
                <a:ea typeface="楷体" panose="02010609060101010101" pitchFamily="49" charset="-122"/>
                <a:cs typeface="楷体" panose="02010609060101010101" pitchFamily="49" charset="-122"/>
                <a:sym typeface="+mn-ea"/>
              </a:rPr>
              <a:t>招聘负责人的错误认知和主观偏见会得到检验</a:t>
            </a:r>
            <a:r>
              <a:rPr lang="en-US" altLang="zh-CN" sz="2400" dirty="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400" dirty="0">
                <a:latin typeface="楷体" panose="02010609060101010101" pitchFamily="49" charset="-122"/>
                <a:ea typeface="楷体" panose="02010609060101010101" pitchFamily="49" charset="-122"/>
                <a:cs typeface="楷体" panose="02010609060101010101" pitchFamily="49" charset="-122"/>
                <a:sym typeface="+mn-ea"/>
              </a:rPr>
              <a:t>而且新员工也会充分地表现自己的全面形象</a:t>
            </a:r>
            <a:r>
              <a:rPr lang="en-US" altLang="zh-CN" sz="2400" dirty="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400" dirty="0">
                <a:latin typeface="楷体" panose="02010609060101010101" pitchFamily="49" charset="-122"/>
                <a:ea typeface="楷体" panose="02010609060101010101" pitchFamily="49" charset="-122"/>
                <a:cs typeface="楷体" panose="02010609060101010101" pitchFamily="49" charset="-122"/>
                <a:sym typeface="+mn-ea"/>
              </a:rPr>
              <a:t>从而加深企业对员工的了解</a:t>
            </a:r>
            <a:r>
              <a:rPr lang="en-US" altLang="zh-CN" sz="2400" dirty="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400" dirty="0">
                <a:latin typeface="楷体" panose="02010609060101010101" pitchFamily="49" charset="-122"/>
                <a:ea typeface="楷体" panose="02010609060101010101" pitchFamily="49" charset="-122"/>
                <a:cs typeface="楷体" panose="02010609060101010101" pitchFamily="49" charset="-122"/>
                <a:sym typeface="+mn-ea"/>
              </a:rPr>
              <a:t>给招聘、甄选和职业生涯管理等提供信息反馈。 </a:t>
            </a:r>
            <a:endParaRPr lang="zh-CN" altLang="en-US" sz="2400" dirty="0">
              <a:latin typeface="楷体" panose="02010609060101010101" pitchFamily="49" charset="-122"/>
              <a:ea typeface="楷体" panose="02010609060101010101" pitchFamily="49" charset="-122"/>
              <a:cs typeface="楷体" panose="02010609060101010101" pitchFamily="49" charset="-122"/>
            </a:endParaRPr>
          </a:p>
          <a:p>
            <a:pPr marL="342900" indent="-342900" eaLnBrk="1" hangingPunct="1">
              <a:lnSpc>
                <a:spcPct val="90000"/>
              </a:lnSpc>
              <a:buFont typeface="Wingdings" panose="05000000000000000000" charset="0"/>
              <a:buChar char="p"/>
            </a:pPr>
            <a:endParaRPr lang="zh-CN" altLang="en-US" sz="2400" dirty="0">
              <a:latin typeface="楷体" panose="02010609060101010101" pitchFamily="49" charset="-122"/>
              <a:ea typeface="楷体" panose="02010609060101010101" pitchFamily="49" charset="-122"/>
              <a:cs typeface="楷体" panose="02010609060101010101" pitchFamily="49" charset="-122"/>
            </a:endParaRPr>
          </a:p>
        </p:txBody>
      </p:sp>
    </p:spTree>
    <p:extLst>
      <p:ext uri="{BB962C8B-B14F-4D97-AF65-F5344CB8AC3E}">
        <p14:creationId xmlns:p14="http://schemas.microsoft.com/office/powerpoint/2010/main" val="3687638967"/>
      </p:ext>
    </p:extLst>
  </p:cSld>
  <p:clrMapOvr>
    <a:masterClrMapping/>
  </p:clrMapOvr>
  <p:transition>
    <p:dissolve/>
  </p:transition>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7" name="组合 16"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GrpSpPr/>
          <p:nvPr/>
        </p:nvGrpSpPr>
        <p:grpSpPr>
          <a:xfrm>
            <a:off x="171280" y="169033"/>
            <a:ext cx="1891633" cy="1891633"/>
            <a:chOff x="831765" y="1948847"/>
            <a:chExt cx="1891633" cy="1891633"/>
          </a:xfrm>
        </p:grpSpPr>
        <p:grpSp>
          <p:nvGrpSpPr>
            <p:cNvPr id="18" name="组合 17"/>
            <p:cNvGrpSpPr/>
            <p:nvPr/>
          </p:nvGrpSpPr>
          <p:grpSpPr>
            <a:xfrm>
              <a:off x="831765" y="1948847"/>
              <a:ext cx="1891633" cy="1891633"/>
              <a:chOff x="1375509" y="1976984"/>
              <a:chExt cx="2018000" cy="2018000"/>
            </a:xfrm>
          </p:grpSpPr>
          <p:sp>
            <p:nvSpPr>
              <p:cNvPr id="21" name="椭圆 20" descr="e7d195523061f1c0deeec63e560781cfd59afb0ea006f2a87ABB68BF51EA6619813959095094C18C62A12F549504892A4AAA8C1554C6663626E05CA27F281A14E6983772AFC3FB97135759321DEA3D709AACD122C08E6ED1C77BAD4A88EF4CD28A80260D8F97957F436F83C1F553EF0169027D0DBFA7A77088E1513DBDFC101C4B4DFF310B01A5021663E46B6BC2AAB5"/>
              <p:cNvSpPr>
                <a:spLocks noChangeAspect="1"/>
              </p:cNvSpPr>
              <p:nvPr/>
            </p:nvSpPr>
            <p:spPr>
              <a:xfrm>
                <a:off x="1375509" y="1976984"/>
                <a:ext cx="2018000" cy="2018000"/>
              </a:xfrm>
              <a:prstGeom prst="ellipse">
                <a:avLst/>
              </a:prstGeom>
              <a:gradFill>
                <a:gsLst>
                  <a:gs pos="0">
                    <a:schemeClr val="bg1"/>
                  </a:gs>
                  <a:gs pos="100000">
                    <a:srgbClr val="C7C7C7"/>
                  </a:gs>
                </a:gsLst>
                <a:lin ang="13200000" scaled="0"/>
              </a:gradFill>
              <a:ln w="22225">
                <a:solidFill>
                  <a:schemeClr val="bg1"/>
                </a:solidFill>
              </a:ln>
              <a:effectLst>
                <a:outerShdw blurRad="393700" dist="1270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2" name="任意多边形 16"/>
              <p:cNvSpPr/>
              <p:nvPr/>
            </p:nvSpPr>
            <p:spPr>
              <a:xfrm rot="5400000">
                <a:off x="1220020" y="2637800"/>
                <a:ext cx="1007034" cy="694933"/>
              </a:xfrm>
              <a:custGeom>
                <a:avLst/>
                <a:gdLst>
                  <a:gd name="connsiteX0" fmla="*/ 0 w 1007034"/>
                  <a:gd name="connsiteY0" fmla="*/ 555348 h 694933"/>
                  <a:gd name="connsiteX1" fmla="*/ 322102 w 1007034"/>
                  <a:gd name="connsiteY1" fmla="*/ 0 h 694933"/>
                  <a:gd name="connsiteX2" fmla="*/ 392164 w 1007034"/>
                  <a:gd name="connsiteY2" fmla="*/ 21748 h 694933"/>
                  <a:gd name="connsiteX3" fmla="*/ 503517 w 1007034"/>
                  <a:gd name="connsiteY3" fmla="*/ 32974 h 694933"/>
                  <a:gd name="connsiteX4" fmla="*/ 614869 w 1007034"/>
                  <a:gd name="connsiteY4" fmla="*/ 21748 h 694933"/>
                  <a:gd name="connsiteX5" fmla="*/ 684932 w 1007034"/>
                  <a:gd name="connsiteY5" fmla="*/ 0 h 694933"/>
                  <a:gd name="connsiteX6" fmla="*/ 1007034 w 1007034"/>
                  <a:gd name="connsiteY6" fmla="*/ 555347 h 694933"/>
                  <a:gd name="connsiteX7" fmla="*/ 895766 w 1007034"/>
                  <a:gd name="connsiteY7" fmla="*/ 615742 h 694933"/>
                  <a:gd name="connsiteX8" fmla="*/ 503516 w 1007034"/>
                  <a:gd name="connsiteY8" fmla="*/ 694933 h 694933"/>
                  <a:gd name="connsiteX9" fmla="*/ 111266 w 1007034"/>
                  <a:gd name="connsiteY9" fmla="*/ 615742 h 694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07034" h="694933">
                    <a:moveTo>
                      <a:pt x="0" y="555348"/>
                    </a:moveTo>
                    <a:lnTo>
                      <a:pt x="322102" y="0"/>
                    </a:lnTo>
                    <a:lnTo>
                      <a:pt x="392164" y="21748"/>
                    </a:lnTo>
                    <a:cubicBezTo>
                      <a:pt x="428132" y="29108"/>
                      <a:pt x="465373" y="32974"/>
                      <a:pt x="503517" y="32974"/>
                    </a:cubicBezTo>
                    <a:cubicBezTo>
                      <a:pt x="541660" y="32974"/>
                      <a:pt x="578901" y="29108"/>
                      <a:pt x="614869" y="21748"/>
                    </a:cubicBezTo>
                    <a:lnTo>
                      <a:pt x="684932" y="0"/>
                    </a:lnTo>
                    <a:lnTo>
                      <a:pt x="1007034" y="555347"/>
                    </a:lnTo>
                    <a:lnTo>
                      <a:pt x="895766" y="615742"/>
                    </a:lnTo>
                    <a:cubicBezTo>
                      <a:pt x="775204" y="666735"/>
                      <a:pt x="642653" y="694933"/>
                      <a:pt x="503516" y="694933"/>
                    </a:cubicBezTo>
                    <a:cubicBezTo>
                      <a:pt x="364379" y="694933"/>
                      <a:pt x="231828" y="666735"/>
                      <a:pt x="111266" y="615742"/>
                    </a:cubicBezTo>
                    <a:close/>
                  </a:path>
                </a:pathLst>
              </a:custGeom>
              <a:solidFill>
                <a:srgbClr val="365B7C"/>
              </a:solidFill>
              <a:ln>
                <a:noFill/>
              </a:ln>
              <a:effectLst>
                <a:innerShdw blurRad="63500" dist="381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20" name="Freeform 48"/>
            <p:cNvSpPr>
              <a:spLocks noEditPoints="1"/>
            </p:cNvSpPr>
            <p:nvPr/>
          </p:nvSpPr>
          <p:spPr bwMode="auto">
            <a:xfrm>
              <a:off x="1822373" y="2622634"/>
              <a:ext cx="490056" cy="469081"/>
            </a:xfrm>
            <a:custGeom>
              <a:avLst/>
              <a:gdLst>
                <a:gd name="T0" fmla="*/ 419 w 628"/>
                <a:gd name="T1" fmla="*/ 232 h 600"/>
                <a:gd name="T2" fmla="*/ 411 w 628"/>
                <a:gd name="T3" fmla="*/ 249 h 600"/>
                <a:gd name="T4" fmla="*/ 408 w 628"/>
                <a:gd name="T5" fmla="*/ 261 h 600"/>
                <a:gd name="T6" fmla="*/ 409 w 628"/>
                <a:gd name="T7" fmla="*/ 283 h 600"/>
                <a:gd name="T8" fmla="*/ 417 w 628"/>
                <a:gd name="T9" fmla="*/ 304 h 600"/>
                <a:gd name="T10" fmla="*/ 424 w 628"/>
                <a:gd name="T11" fmla="*/ 315 h 600"/>
                <a:gd name="T12" fmla="*/ 441 w 628"/>
                <a:gd name="T13" fmla="*/ 330 h 600"/>
                <a:gd name="T14" fmla="*/ 453 w 628"/>
                <a:gd name="T15" fmla="*/ 335 h 600"/>
                <a:gd name="T16" fmla="*/ 478 w 628"/>
                <a:gd name="T17" fmla="*/ 200 h 600"/>
                <a:gd name="T18" fmla="*/ 449 w 628"/>
                <a:gd name="T19" fmla="*/ 206 h 600"/>
                <a:gd name="T20" fmla="*/ 433 w 628"/>
                <a:gd name="T21" fmla="*/ 216 h 600"/>
                <a:gd name="T22" fmla="*/ 425 w 628"/>
                <a:gd name="T23" fmla="*/ 224 h 600"/>
                <a:gd name="T24" fmla="*/ 384 w 628"/>
                <a:gd name="T25" fmla="*/ 70 h 600"/>
                <a:gd name="T26" fmla="*/ 314 w 628"/>
                <a:gd name="T27" fmla="*/ 140 h 600"/>
                <a:gd name="T28" fmla="*/ 379 w 628"/>
                <a:gd name="T29" fmla="*/ 283 h 600"/>
                <a:gd name="T30" fmla="*/ 379 w 628"/>
                <a:gd name="T31" fmla="*/ 254 h 600"/>
                <a:gd name="T32" fmla="*/ 359 w 628"/>
                <a:gd name="T33" fmla="*/ 154 h 600"/>
                <a:gd name="T34" fmla="*/ 250 w 628"/>
                <a:gd name="T35" fmla="*/ 270 h 600"/>
                <a:gd name="T36" fmla="*/ 314 w 628"/>
                <a:gd name="T37" fmla="*/ 396 h 600"/>
                <a:gd name="T38" fmla="*/ 282 w 628"/>
                <a:gd name="T39" fmla="*/ 400 h 600"/>
                <a:gd name="T40" fmla="*/ 267 w 628"/>
                <a:gd name="T41" fmla="*/ 382 h 600"/>
                <a:gd name="T42" fmla="*/ 257 w 628"/>
                <a:gd name="T43" fmla="*/ 374 h 600"/>
                <a:gd name="T44" fmla="*/ 214 w 628"/>
                <a:gd name="T45" fmla="*/ 356 h 600"/>
                <a:gd name="T46" fmla="*/ 195 w 628"/>
                <a:gd name="T47" fmla="*/ 354 h 600"/>
                <a:gd name="T48" fmla="*/ 0 w 628"/>
                <a:gd name="T49" fmla="*/ 600 h 600"/>
                <a:gd name="T50" fmla="*/ 83 w 628"/>
                <a:gd name="T51" fmla="*/ 454 h 600"/>
                <a:gd name="T52" fmla="*/ 216 w 628"/>
                <a:gd name="T53" fmla="*/ 454 h 600"/>
                <a:gd name="T54" fmla="*/ 301 w 628"/>
                <a:gd name="T55" fmla="*/ 600 h 600"/>
                <a:gd name="T56" fmla="*/ 282 w 628"/>
                <a:gd name="T57" fmla="*/ 400 h 600"/>
                <a:gd name="T58" fmla="*/ 433 w 628"/>
                <a:gd name="T59" fmla="*/ 354 h 600"/>
                <a:gd name="T60" fmla="*/ 413 w 628"/>
                <a:gd name="T61" fmla="*/ 356 h 600"/>
                <a:gd name="T62" fmla="*/ 361 w 628"/>
                <a:gd name="T63" fmla="*/ 382 h 600"/>
                <a:gd name="T64" fmla="*/ 353 w 628"/>
                <a:gd name="T65" fmla="*/ 391 h 600"/>
                <a:gd name="T66" fmla="*/ 389 w 628"/>
                <a:gd name="T67" fmla="*/ 600 h 600"/>
                <a:gd name="T68" fmla="*/ 410 w 628"/>
                <a:gd name="T69" fmla="*/ 600 h 600"/>
                <a:gd name="T70" fmla="*/ 564 w 628"/>
                <a:gd name="T71" fmla="*/ 454 h 600"/>
                <a:gd name="T72" fmla="*/ 628 w 628"/>
                <a:gd name="T73" fmla="*/ 460 h 600"/>
                <a:gd name="T74" fmla="*/ 151 w 628"/>
                <a:gd name="T75" fmla="*/ 340 h 600"/>
                <a:gd name="T76" fmla="*/ 186 w 628"/>
                <a:gd name="T77" fmla="*/ 330 h 600"/>
                <a:gd name="T78" fmla="*/ 196 w 628"/>
                <a:gd name="T79" fmla="*/ 323 h 600"/>
                <a:gd name="T80" fmla="*/ 216 w 628"/>
                <a:gd name="T81" fmla="*/ 295 h 600"/>
                <a:gd name="T82" fmla="*/ 219 w 628"/>
                <a:gd name="T83" fmla="*/ 281 h 600"/>
                <a:gd name="T84" fmla="*/ 219 w 628"/>
                <a:gd name="T85" fmla="*/ 258 h 600"/>
                <a:gd name="T86" fmla="*/ 214 w 628"/>
                <a:gd name="T87" fmla="*/ 241 h 600"/>
                <a:gd name="T88" fmla="*/ 208 w 628"/>
                <a:gd name="T89" fmla="*/ 231 h 600"/>
                <a:gd name="T90" fmla="*/ 195 w 628"/>
                <a:gd name="T91" fmla="*/ 217 h 600"/>
                <a:gd name="T92" fmla="*/ 186 w 628"/>
                <a:gd name="T93" fmla="*/ 210 h 600"/>
                <a:gd name="T94" fmla="*/ 151 w 628"/>
                <a:gd name="T95" fmla="*/ 200 h 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28" h="600">
                  <a:moveTo>
                    <a:pt x="425" y="224"/>
                  </a:moveTo>
                  <a:cubicBezTo>
                    <a:pt x="423" y="226"/>
                    <a:pt x="421" y="229"/>
                    <a:pt x="420" y="231"/>
                  </a:cubicBezTo>
                  <a:cubicBezTo>
                    <a:pt x="419" y="231"/>
                    <a:pt x="419" y="232"/>
                    <a:pt x="419" y="232"/>
                  </a:cubicBezTo>
                  <a:cubicBezTo>
                    <a:pt x="418" y="234"/>
                    <a:pt x="416" y="236"/>
                    <a:pt x="415" y="239"/>
                  </a:cubicBezTo>
                  <a:cubicBezTo>
                    <a:pt x="415" y="240"/>
                    <a:pt x="414" y="240"/>
                    <a:pt x="414" y="241"/>
                  </a:cubicBezTo>
                  <a:cubicBezTo>
                    <a:pt x="413" y="244"/>
                    <a:pt x="412" y="246"/>
                    <a:pt x="411" y="249"/>
                  </a:cubicBezTo>
                  <a:cubicBezTo>
                    <a:pt x="411" y="249"/>
                    <a:pt x="411" y="250"/>
                    <a:pt x="411" y="250"/>
                  </a:cubicBezTo>
                  <a:cubicBezTo>
                    <a:pt x="410" y="253"/>
                    <a:pt x="409" y="255"/>
                    <a:pt x="409" y="258"/>
                  </a:cubicBezTo>
                  <a:cubicBezTo>
                    <a:pt x="409" y="259"/>
                    <a:pt x="409" y="260"/>
                    <a:pt x="408" y="261"/>
                  </a:cubicBezTo>
                  <a:cubicBezTo>
                    <a:pt x="408" y="264"/>
                    <a:pt x="408" y="267"/>
                    <a:pt x="408" y="270"/>
                  </a:cubicBezTo>
                  <a:cubicBezTo>
                    <a:pt x="408" y="274"/>
                    <a:pt x="408" y="278"/>
                    <a:pt x="409" y="281"/>
                  </a:cubicBezTo>
                  <a:cubicBezTo>
                    <a:pt x="409" y="282"/>
                    <a:pt x="409" y="283"/>
                    <a:pt x="409" y="283"/>
                  </a:cubicBezTo>
                  <a:cubicBezTo>
                    <a:pt x="410" y="287"/>
                    <a:pt x="411" y="290"/>
                    <a:pt x="412" y="293"/>
                  </a:cubicBezTo>
                  <a:cubicBezTo>
                    <a:pt x="412" y="294"/>
                    <a:pt x="412" y="294"/>
                    <a:pt x="412" y="295"/>
                  </a:cubicBezTo>
                  <a:cubicBezTo>
                    <a:pt x="414" y="298"/>
                    <a:pt x="415" y="301"/>
                    <a:pt x="417" y="304"/>
                  </a:cubicBezTo>
                  <a:cubicBezTo>
                    <a:pt x="417" y="305"/>
                    <a:pt x="417" y="305"/>
                    <a:pt x="418" y="306"/>
                  </a:cubicBezTo>
                  <a:cubicBezTo>
                    <a:pt x="420" y="309"/>
                    <a:pt x="422" y="312"/>
                    <a:pt x="424" y="315"/>
                  </a:cubicBezTo>
                  <a:cubicBezTo>
                    <a:pt x="424" y="315"/>
                    <a:pt x="424" y="315"/>
                    <a:pt x="424" y="315"/>
                  </a:cubicBezTo>
                  <a:cubicBezTo>
                    <a:pt x="427" y="318"/>
                    <a:pt x="429" y="320"/>
                    <a:pt x="432" y="323"/>
                  </a:cubicBezTo>
                  <a:cubicBezTo>
                    <a:pt x="432" y="323"/>
                    <a:pt x="432" y="323"/>
                    <a:pt x="432" y="323"/>
                  </a:cubicBezTo>
                  <a:cubicBezTo>
                    <a:pt x="435" y="326"/>
                    <a:pt x="438" y="328"/>
                    <a:pt x="441" y="330"/>
                  </a:cubicBezTo>
                  <a:cubicBezTo>
                    <a:pt x="442" y="330"/>
                    <a:pt x="442" y="330"/>
                    <a:pt x="442" y="330"/>
                  </a:cubicBezTo>
                  <a:cubicBezTo>
                    <a:pt x="446" y="332"/>
                    <a:pt x="449" y="334"/>
                    <a:pt x="452" y="335"/>
                  </a:cubicBezTo>
                  <a:cubicBezTo>
                    <a:pt x="453" y="335"/>
                    <a:pt x="453" y="335"/>
                    <a:pt x="453" y="335"/>
                  </a:cubicBezTo>
                  <a:cubicBezTo>
                    <a:pt x="461" y="338"/>
                    <a:pt x="469" y="340"/>
                    <a:pt x="478" y="340"/>
                  </a:cubicBezTo>
                  <a:cubicBezTo>
                    <a:pt x="516" y="340"/>
                    <a:pt x="547" y="309"/>
                    <a:pt x="547" y="270"/>
                  </a:cubicBezTo>
                  <a:cubicBezTo>
                    <a:pt x="547" y="231"/>
                    <a:pt x="516" y="200"/>
                    <a:pt x="478" y="200"/>
                  </a:cubicBezTo>
                  <a:cubicBezTo>
                    <a:pt x="468" y="200"/>
                    <a:pt x="458" y="202"/>
                    <a:pt x="450" y="206"/>
                  </a:cubicBezTo>
                  <a:cubicBezTo>
                    <a:pt x="450" y="206"/>
                    <a:pt x="450" y="206"/>
                    <a:pt x="450" y="206"/>
                  </a:cubicBezTo>
                  <a:cubicBezTo>
                    <a:pt x="449" y="206"/>
                    <a:pt x="449" y="206"/>
                    <a:pt x="449" y="206"/>
                  </a:cubicBezTo>
                  <a:cubicBezTo>
                    <a:pt x="446" y="208"/>
                    <a:pt x="444" y="209"/>
                    <a:pt x="442" y="210"/>
                  </a:cubicBezTo>
                  <a:cubicBezTo>
                    <a:pt x="441" y="210"/>
                    <a:pt x="441" y="211"/>
                    <a:pt x="440" y="211"/>
                  </a:cubicBezTo>
                  <a:cubicBezTo>
                    <a:pt x="438" y="213"/>
                    <a:pt x="435" y="215"/>
                    <a:pt x="433" y="216"/>
                  </a:cubicBezTo>
                  <a:cubicBezTo>
                    <a:pt x="433" y="217"/>
                    <a:pt x="432" y="217"/>
                    <a:pt x="432" y="217"/>
                  </a:cubicBezTo>
                  <a:cubicBezTo>
                    <a:pt x="430" y="219"/>
                    <a:pt x="428" y="221"/>
                    <a:pt x="426" y="223"/>
                  </a:cubicBezTo>
                  <a:cubicBezTo>
                    <a:pt x="426" y="223"/>
                    <a:pt x="425" y="224"/>
                    <a:pt x="425" y="224"/>
                  </a:cubicBezTo>
                  <a:close/>
                  <a:moveTo>
                    <a:pt x="314" y="140"/>
                  </a:moveTo>
                  <a:lnTo>
                    <a:pt x="314" y="140"/>
                  </a:lnTo>
                  <a:cubicBezTo>
                    <a:pt x="353" y="140"/>
                    <a:pt x="384" y="108"/>
                    <a:pt x="384" y="70"/>
                  </a:cubicBezTo>
                  <a:cubicBezTo>
                    <a:pt x="384" y="31"/>
                    <a:pt x="353" y="0"/>
                    <a:pt x="314" y="0"/>
                  </a:cubicBezTo>
                  <a:cubicBezTo>
                    <a:pt x="275" y="0"/>
                    <a:pt x="244" y="31"/>
                    <a:pt x="244" y="70"/>
                  </a:cubicBezTo>
                  <a:cubicBezTo>
                    <a:pt x="244" y="108"/>
                    <a:pt x="275" y="140"/>
                    <a:pt x="314" y="140"/>
                  </a:cubicBezTo>
                  <a:close/>
                  <a:moveTo>
                    <a:pt x="379" y="336"/>
                  </a:moveTo>
                  <a:lnTo>
                    <a:pt x="379" y="336"/>
                  </a:lnTo>
                  <a:lnTo>
                    <a:pt x="379" y="283"/>
                  </a:lnTo>
                  <a:cubicBezTo>
                    <a:pt x="379" y="279"/>
                    <a:pt x="378" y="274"/>
                    <a:pt x="378" y="270"/>
                  </a:cubicBezTo>
                  <a:cubicBezTo>
                    <a:pt x="378" y="266"/>
                    <a:pt x="379" y="262"/>
                    <a:pt x="379" y="257"/>
                  </a:cubicBezTo>
                  <a:lnTo>
                    <a:pt x="379" y="254"/>
                  </a:lnTo>
                  <a:lnTo>
                    <a:pt x="380" y="254"/>
                  </a:lnTo>
                  <a:cubicBezTo>
                    <a:pt x="385" y="223"/>
                    <a:pt x="404" y="197"/>
                    <a:pt x="431" y="183"/>
                  </a:cubicBezTo>
                  <a:cubicBezTo>
                    <a:pt x="412" y="165"/>
                    <a:pt x="387" y="154"/>
                    <a:pt x="359" y="154"/>
                  </a:cubicBezTo>
                  <a:lnTo>
                    <a:pt x="269" y="154"/>
                  </a:lnTo>
                  <a:cubicBezTo>
                    <a:pt x="241" y="154"/>
                    <a:pt x="216" y="165"/>
                    <a:pt x="197" y="183"/>
                  </a:cubicBezTo>
                  <a:cubicBezTo>
                    <a:pt x="228" y="199"/>
                    <a:pt x="250" y="232"/>
                    <a:pt x="250" y="270"/>
                  </a:cubicBezTo>
                  <a:cubicBezTo>
                    <a:pt x="250" y="278"/>
                    <a:pt x="249" y="285"/>
                    <a:pt x="247" y="293"/>
                  </a:cubicBezTo>
                  <a:lnTo>
                    <a:pt x="247" y="335"/>
                  </a:lnTo>
                  <a:cubicBezTo>
                    <a:pt x="276" y="347"/>
                    <a:pt x="299" y="369"/>
                    <a:pt x="314" y="396"/>
                  </a:cubicBezTo>
                  <a:cubicBezTo>
                    <a:pt x="328" y="369"/>
                    <a:pt x="352" y="348"/>
                    <a:pt x="379" y="336"/>
                  </a:cubicBezTo>
                  <a:close/>
                  <a:moveTo>
                    <a:pt x="282" y="400"/>
                  </a:moveTo>
                  <a:lnTo>
                    <a:pt x="282" y="400"/>
                  </a:lnTo>
                  <a:cubicBezTo>
                    <a:pt x="280" y="397"/>
                    <a:pt x="278" y="394"/>
                    <a:pt x="275" y="391"/>
                  </a:cubicBezTo>
                  <a:cubicBezTo>
                    <a:pt x="275" y="390"/>
                    <a:pt x="274" y="390"/>
                    <a:pt x="274" y="390"/>
                  </a:cubicBezTo>
                  <a:cubicBezTo>
                    <a:pt x="272" y="387"/>
                    <a:pt x="270" y="385"/>
                    <a:pt x="267" y="382"/>
                  </a:cubicBezTo>
                  <a:cubicBezTo>
                    <a:pt x="267" y="382"/>
                    <a:pt x="266" y="382"/>
                    <a:pt x="266" y="381"/>
                  </a:cubicBezTo>
                  <a:cubicBezTo>
                    <a:pt x="263" y="379"/>
                    <a:pt x="261" y="377"/>
                    <a:pt x="258" y="375"/>
                  </a:cubicBezTo>
                  <a:cubicBezTo>
                    <a:pt x="257" y="374"/>
                    <a:pt x="257" y="374"/>
                    <a:pt x="257" y="374"/>
                  </a:cubicBezTo>
                  <a:cubicBezTo>
                    <a:pt x="247" y="367"/>
                    <a:pt x="237" y="362"/>
                    <a:pt x="225" y="359"/>
                  </a:cubicBezTo>
                  <a:cubicBezTo>
                    <a:pt x="223" y="358"/>
                    <a:pt x="220" y="357"/>
                    <a:pt x="218" y="357"/>
                  </a:cubicBezTo>
                  <a:cubicBezTo>
                    <a:pt x="217" y="356"/>
                    <a:pt x="215" y="356"/>
                    <a:pt x="214" y="356"/>
                  </a:cubicBezTo>
                  <a:cubicBezTo>
                    <a:pt x="212" y="356"/>
                    <a:pt x="210" y="355"/>
                    <a:pt x="208" y="355"/>
                  </a:cubicBezTo>
                  <a:cubicBezTo>
                    <a:pt x="207" y="355"/>
                    <a:pt x="206" y="355"/>
                    <a:pt x="205" y="355"/>
                  </a:cubicBezTo>
                  <a:cubicBezTo>
                    <a:pt x="202" y="354"/>
                    <a:pt x="199" y="354"/>
                    <a:pt x="195" y="354"/>
                  </a:cubicBezTo>
                  <a:lnTo>
                    <a:pt x="105" y="354"/>
                  </a:lnTo>
                  <a:cubicBezTo>
                    <a:pt x="47" y="354"/>
                    <a:pt x="0" y="401"/>
                    <a:pt x="0" y="460"/>
                  </a:cubicBezTo>
                  <a:lnTo>
                    <a:pt x="0" y="600"/>
                  </a:lnTo>
                  <a:lnTo>
                    <a:pt x="62" y="600"/>
                  </a:lnTo>
                  <a:lnTo>
                    <a:pt x="62" y="454"/>
                  </a:lnTo>
                  <a:lnTo>
                    <a:pt x="83" y="454"/>
                  </a:lnTo>
                  <a:lnTo>
                    <a:pt x="83" y="600"/>
                  </a:lnTo>
                  <a:lnTo>
                    <a:pt x="216" y="600"/>
                  </a:lnTo>
                  <a:lnTo>
                    <a:pt x="216" y="454"/>
                  </a:lnTo>
                  <a:lnTo>
                    <a:pt x="237" y="454"/>
                  </a:lnTo>
                  <a:lnTo>
                    <a:pt x="237" y="600"/>
                  </a:lnTo>
                  <a:lnTo>
                    <a:pt x="301" y="600"/>
                  </a:lnTo>
                  <a:lnTo>
                    <a:pt x="301" y="460"/>
                  </a:lnTo>
                  <a:cubicBezTo>
                    <a:pt x="301" y="437"/>
                    <a:pt x="294" y="417"/>
                    <a:pt x="282" y="400"/>
                  </a:cubicBezTo>
                  <a:cubicBezTo>
                    <a:pt x="282" y="400"/>
                    <a:pt x="282" y="400"/>
                    <a:pt x="282" y="400"/>
                  </a:cubicBezTo>
                  <a:close/>
                  <a:moveTo>
                    <a:pt x="523" y="354"/>
                  </a:moveTo>
                  <a:lnTo>
                    <a:pt x="523" y="354"/>
                  </a:lnTo>
                  <a:lnTo>
                    <a:pt x="433" y="354"/>
                  </a:lnTo>
                  <a:cubicBezTo>
                    <a:pt x="429" y="354"/>
                    <a:pt x="426" y="354"/>
                    <a:pt x="423" y="355"/>
                  </a:cubicBezTo>
                  <a:cubicBezTo>
                    <a:pt x="422" y="355"/>
                    <a:pt x="421" y="355"/>
                    <a:pt x="420" y="355"/>
                  </a:cubicBezTo>
                  <a:cubicBezTo>
                    <a:pt x="418" y="355"/>
                    <a:pt x="415" y="356"/>
                    <a:pt x="413" y="356"/>
                  </a:cubicBezTo>
                  <a:cubicBezTo>
                    <a:pt x="412" y="356"/>
                    <a:pt x="411" y="356"/>
                    <a:pt x="410" y="357"/>
                  </a:cubicBezTo>
                  <a:cubicBezTo>
                    <a:pt x="408" y="357"/>
                    <a:pt x="405" y="358"/>
                    <a:pt x="403" y="358"/>
                  </a:cubicBezTo>
                  <a:cubicBezTo>
                    <a:pt x="387" y="363"/>
                    <a:pt x="373" y="371"/>
                    <a:pt x="361" y="382"/>
                  </a:cubicBezTo>
                  <a:cubicBezTo>
                    <a:pt x="361" y="382"/>
                    <a:pt x="361" y="382"/>
                    <a:pt x="361" y="383"/>
                  </a:cubicBezTo>
                  <a:cubicBezTo>
                    <a:pt x="358" y="385"/>
                    <a:pt x="356" y="388"/>
                    <a:pt x="353" y="390"/>
                  </a:cubicBezTo>
                  <a:cubicBezTo>
                    <a:pt x="353" y="390"/>
                    <a:pt x="353" y="391"/>
                    <a:pt x="353" y="391"/>
                  </a:cubicBezTo>
                  <a:cubicBezTo>
                    <a:pt x="337" y="409"/>
                    <a:pt x="327" y="433"/>
                    <a:pt x="327" y="460"/>
                  </a:cubicBezTo>
                  <a:lnTo>
                    <a:pt x="327" y="600"/>
                  </a:lnTo>
                  <a:lnTo>
                    <a:pt x="389" y="600"/>
                  </a:lnTo>
                  <a:lnTo>
                    <a:pt x="389" y="454"/>
                  </a:lnTo>
                  <a:lnTo>
                    <a:pt x="410" y="454"/>
                  </a:lnTo>
                  <a:lnTo>
                    <a:pt x="410" y="600"/>
                  </a:lnTo>
                  <a:lnTo>
                    <a:pt x="543" y="600"/>
                  </a:lnTo>
                  <a:lnTo>
                    <a:pt x="543" y="454"/>
                  </a:lnTo>
                  <a:lnTo>
                    <a:pt x="564" y="454"/>
                  </a:lnTo>
                  <a:lnTo>
                    <a:pt x="564" y="600"/>
                  </a:lnTo>
                  <a:lnTo>
                    <a:pt x="628" y="600"/>
                  </a:lnTo>
                  <a:lnTo>
                    <a:pt x="628" y="460"/>
                  </a:lnTo>
                  <a:cubicBezTo>
                    <a:pt x="628" y="401"/>
                    <a:pt x="581" y="354"/>
                    <a:pt x="523" y="354"/>
                  </a:cubicBezTo>
                  <a:close/>
                  <a:moveTo>
                    <a:pt x="151" y="340"/>
                  </a:moveTo>
                  <a:lnTo>
                    <a:pt x="151" y="340"/>
                  </a:lnTo>
                  <a:cubicBezTo>
                    <a:pt x="159" y="340"/>
                    <a:pt x="167" y="338"/>
                    <a:pt x="175" y="335"/>
                  </a:cubicBezTo>
                  <a:cubicBezTo>
                    <a:pt x="175" y="335"/>
                    <a:pt x="175" y="335"/>
                    <a:pt x="176" y="335"/>
                  </a:cubicBezTo>
                  <a:cubicBezTo>
                    <a:pt x="179" y="334"/>
                    <a:pt x="183" y="332"/>
                    <a:pt x="186" y="330"/>
                  </a:cubicBezTo>
                  <a:cubicBezTo>
                    <a:pt x="186" y="330"/>
                    <a:pt x="186" y="330"/>
                    <a:pt x="186" y="330"/>
                  </a:cubicBezTo>
                  <a:cubicBezTo>
                    <a:pt x="190" y="328"/>
                    <a:pt x="193" y="326"/>
                    <a:pt x="196" y="323"/>
                  </a:cubicBezTo>
                  <a:cubicBezTo>
                    <a:pt x="196" y="323"/>
                    <a:pt x="196" y="323"/>
                    <a:pt x="196" y="323"/>
                  </a:cubicBezTo>
                  <a:cubicBezTo>
                    <a:pt x="202" y="318"/>
                    <a:pt x="206" y="312"/>
                    <a:pt x="210" y="306"/>
                  </a:cubicBezTo>
                  <a:cubicBezTo>
                    <a:pt x="211" y="305"/>
                    <a:pt x="211" y="305"/>
                    <a:pt x="211" y="304"/>
                  </a:cubicBezTo>
                  <a:cubicBezTo>
                    <a:pt x="213" y="301"/>
                    <a:pt x="214" y="298"/>
                    <a:pt x="216" y="295"/>
                  </a:cubicBezTo>
                  <a:cubicBezTo>
                    <a:pt x="216" y="294"/>
                    <a:pt x="216" y="294"/>
                    <a:pt x="216" y="293"/>
                  </a:cubicBezTo>
                  <a:cubicBezTo>
                    <a:pt x="217" y="290"/>
                    <a:pt x="218" y="287"/>
                    <a:pt x="219" y="283"/>
                  </a:cubicBezTo>
                  <a:cubicBezTo>
                    <a:pt x="219" y="282"/>
                    <a:pt x="219" y="282"/>
                    <a:pt x="219" y="281"/>
                  </a:cubicBezTo>
                  <a:cubicBezTo>
                    <a:pt x="220" y="278"/>
                    <a:pt x="220" y="274"/>
                    <a:pt x="220" y="270"/>
                  </a:cubicBezTo>
                  <a:cubicBezTo>
                    <a:pt x="220" y="267"/>
                    <a:pt x="220" y="264"/>
                    <a:pt x="220" y="261"/>
                  </a:cubicBezTo>
                  <a:cubicBezTo>
                    <a:pt x="219" y="260"/>
                    <a:pt x="219" y="259"/>
                    <a:pt x="219" y="258"/>
                  </a:cubicBezTo>
                  <a:cubicBezTo>
                    <a:pt x="219" y="255"/>
                    <a:pt x="218" y="252"/>
                    <a:pt x="217" y="250"/>
                  </a:cubicBezTo>
                  <a:cubicBezTo>
                    <a:pt x="217" y="249"/>
                    <a:pt x="217" y="249"/>
                    <a:pt x="217" y="249"/>
                  </a:cubicBezTo>
                  <a:cubicBezTo>
                    <a:pt x="216" y="246"/>
                    <a:pt x="215" y="244"/>
                    <a:pt x="214" y="241"/>
                  </a:cubicBezTo>
                  <a:cubicBezTo>
                    <a:pt x="214" y="240"/>
                    <a:pt x="213" y="240"/>
                    <a:pt x="213" y="239"/>
                  </a:cubicBezTo>
                  <a:cubicBezTo>
                    <a:pt x="212" y="236"/>
                    <a:pt x="210" y="234"/>
                    <a:pt x="209" y="231"/>
                  </a:cubicBezTo>
                  <a:lnTo>
                    <a:pt x="208" y="231"/>
                  </a:lnTo>
                  <a:cubicBezTo>
                    <a:pt x="207" y="229"/>
                    <a:pt x="205" y="226"/>
                    <a:pt x="203" y="224"/>
                  </a:cubicBezTo>
                  <a:cubicBezTo>
                    <a:pt x="203" y="224"/>
                    <a:pt x="202" y="223"/>
                    <a:pt x="202" y="223"/>
                  </a:cubicBezTo>
                  <a:cubicBezTo>
                    <a:pt x="200" y="221"/>
                    <a:pt x="198" y="219"/>
                    <a:pt x="195" y="217"/>
                  </a:cubicBezTo>
                  <a:cubicBezTo>
                    <a:pt x="195" y="217"/>
                    <a:pt x="195" y="217"/>
                    <a:pt x="195" y="216"/>
                  </a:cubicBezTo>
                  <a:cubicBezTo>
                    <a:pt x="193" y="215"/>
                    <a:pt x="190" y="213"/>
                    <a:pt x="188" y="211"/>
                  </a:cubicBezTo>
                  <a:cubicBezTo>
                    <a:pt x="187" y="211"/>
                    <a:pt x="187" y="210"/>
                    <a:pt x="186" y="210"/>
                  </a:cubicBezTo>
                  <a:cubicBezTo>
                    <a:pt x="184" y="209"/>
                    <a:pt x="181" y="207"/>
                    <a:pt x="179" y="206"/>
                  </a:cubicBezTo>
                  <a:cubicBezTo>
                    <a:pt x="179" y="206"/>
                    <a:pt x="178" y="206"/>
                    <a:pt x="178" y="206"/>
                  </a:cubicBezTo>
                  <a:cubicBezTo>
                    <a:pt x="170" y="202"/>
                    <a:pt x="160" y="200"/>
                    <a:pt x="151" y="200"/>
                  </a:cubicBezTo>
                  <a:cubicBezTo>
                    <a:pt x="112" y="200"/>
                    <a:pt x="81" y="231"/>
                    <a:pt x="81" y="270"/>
                  </a:cubicBezTo>
                  <a:cubicBezTo>
                    <a:pt x="81" y="309"/>
                    <a:pt x="112" y="340"/>
                    <a:pt x="151" y="340"/>
                  </a:cubicBezTo>
                  <a:close/>
                </a:path>
              </a:pathLst>
            </a:custGeom>
            <a:solidFill>
              <a:srgbClr val="365B7C"/>
            </a:solidFill>
            <a:ln>
              <a:noFill/>
            </a:ln>
          </p:spPr>
          <p:txBody>
            <a:bodyPr vert="horz" wrap="square" lIns="91440" tIns="45720" rIns="91440" bIns="45720" numCol="1" anchor="t" anchorCtr="0" compatLnSpc="1"/>
            <a:lstStyle/>
            <a:p>
              <a:endParaRPr lang="zh-CN" altLang="en-US">
                <a:solidFill>
                  <a:schemeClr val="accent2"/>
                </a:solidFill>
              </a:endParaRPr>
            </a:p>
          </p:txBody>
        </p:sp>
      </p:grpSp>
      <p:sp>
        <p:nvSpPr>
          <p:cNvPr id="23" name="矩形 22"/>
          <p:cNvSpPr/>
          <p:nvPr/>
        </p:nvSpPr>
        <p:spPr>
          <a:xfrm>
            <a:off x="2237740" y="878840"/>
            <a:ext cx="4951730" cy="47053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800" b="1" dirty="0">
                <a:latin typeface="楷体" panose="02010609060101010101" pitchFamily="49" charset="-122"/>
                <a:ea typeface="楷体" panose="02010609060101010101" pitchFamily="49" charset="-122"/>
                <a:cs typeface="+mn-ea"/>
                <a:sym typeface="+mn-lt"/>
              </a:rPr>
              <a:t>案例：</a:t>
            </a:r>
            <a:r>
              <a:rPr lang="zh-CN" sz="2800" b="1" dirty="0">
                <a:latin typeface="楷体" panose="02010609060101010101" pitchFamily="49" charset="-122"/>
                <a:ea typeface="楷体" panose="02010609060101010101" pitchFamily="49" charset="-122"/>
                <a:cs typeface="+mn-ea"/>
                <a:sym typeface="+mn-lt"/>
              </a:rPr>
              <a:t>小米公司的招聘广告</a:t>
            </a:r>
          </a:p>
        </p:txBody>
      </p:sp>
      <p:sp>
        <p:nvSpPr>
          <p:cNvPr id="3" name="文本框 2"/>
          <p:cNvSpPr txBox="1"/>
          <p:nvPr/>
        </p:nvSpPr>
        <p:spPr>
          <a:xfrm>
            <a:off x="1502229" y="1349375"/>
            <a:ext cx="10335985" cy="5545749"/>
          </a:xfrm>
          <a:prstGeom prst="rect">
            <a:avLst/>
          </a:prstGeom>
          <a:noFill/>
        </p:spPr>
        <p:txBody>
          <a:bodyPr wrap="square" rtlCol="0">
            <a:spAutoFit/>
          </a:bodyPr>
          <a:lstStyle/>
          <a:p>
            <a:pPr eaLnBrk="1" hangingPunct="1">
              <a:lnSpc>
                <a:spcPct val="150000"/>
              </a:lnSpc>
            </a:pPr>
            <a:r>
              <a:rPr lang="en-US" altLang="zh-CN" sz="2400" dirty="0">
                <a:latin typeface="楷体" panose="02010609060101010101" pitchFamily="49" charset="-122"/>
                <a:ea typeface="楷体" panose="02010609060101010101" pitchFamily="49" charset="-122"/>
                <a:cs typeface="楷体" panose="02010609060101010101" pitchFamily="49" charset="-122"/>
                <a:sym typeface="+mn-ea"/>
              </a:rPr>
              <a:t>  </a:t>
            </a:r>
            <a:r>
              <a:rPr lang="zh-CN" altLang="en-US" sz="2400" dirty="0">
                <a:latin typeface="楷体" panose="02010609060101010101" pitchFamily="49" charset="-122"/>
                <a:ea typeface="楷体" panose="02010609060101010101" pitchFamily="49" charset="-122"/>
                <a:cs typeface="楷体" panose="02010609060101010101" pitchFamily="49" charset="-122"/>
                <a:sym typeface="+mn-ea"/>
              </a:rPr>
              <a:t>公司名称</a:t>
            </a:r>
            <a:r>
              <a:rPr lang="en-US" altLang="zh-CN" sz="2400" dirty="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400" dirty="0">
                <a:latin typeface="楷体" panose="02010609060101010101" pitchFamily="49" charset="-122"/>
                <a:ea typeface="楷体" panose="02010609060101010101" pitchFamily="49" charset="-122"/>
                <a:cs typeface="楷体" panose="02010609060101010101" pitchFamily="49" charset="-122"/>
                <a:sym typeface="+mn-ea"/>
              </a:rPr>
              <a:t>北京小米科技有限公司 招聘职位名称</a:t>
            </a:r>
            <a:r>
              <a:rPr lang="en-US" altLang="zh-CN" sz="2400" dirty="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400" dirty="0">
                <a:latin typeface="楷体" panose="02010609060101010101" pitchFamily="49" charset="-122"/>
                <a:ea typeface="楷体" panose="02010609060101010101" pitchFamily="49" charset="-122"/>
                <a:cs typeface="楷体" panose="02010609060101010101" pitchFamily="49" charset="-122"/>
                <a:sym typeface="+mn-ea"/>
              </a:rPr>
              <a:t>知识产权工程师岗位职责</a:t>
            </a:r>
            <a:r>
              <a:rPr lang="en-US" altLang="zh-CN" sz="2400" dirty="0">
                <a:latin typeface="楷体" panose="02010609060101010101" pitchFamily="49" charset="-122"/>
                <a:ea typeface="楷体" panose="02010609060101010101" pitchFamily="49" charset="-122"/>
                <a:cs typeface="楷体" panose="02010609060101010101" pitchFamily="49" charset="-122"/>
                <a:sym typeface="+mn-ea"/>
              </a:rPr>
              <a:t>: </a:t>
            </a:r>
            <a:endParaRPr lang="zh-CN" altLang="en-US" sz="2400" dirty="0">
              <a:latin typeface="楷体" panose="02010609060101010101" pitchFamily="49" charset="-122"/>
              <a:ea typeface="楷体" panose="02010609060101010101" pitchFamily="49" charset="-122"/>
              <a:cs typeface="楷体" panose="02010609060101010101" pitchFamily="49" charset="-122"/>
            </a:endParaRPr>
          </a:p>
          <a:p>
            <a:pPr eaLnBrk="1" hangingPunct="1">
              <a:lnSpc>
                <a:spcPct val="150000"/>
              </a:lnSpc>
            </a:pPr>
            <a:r>
              <a:rPr lang="en-US" altLang="zh-CN" sz="2400" dirty="0">
                <a:latin typeface="楷体" panose="02010609060101010101" pitchFamily="49" charset="-122"/>
                <a:ea typeface="楷体" panose="02010609060101010101" pitchFamily="49" charset="-122"/>
                <a:cs typeface="楷体" panose="02010609060101010101" pitchFamily="49" charset="-122"/>
                <a:sym typeface="+mn-ea"/>
              </a:rPr>
              <a:t>  1.</a:t>
            </a:r>
            <a:r>
              <a:rPr lang="zh-CN" altLang="en-US" sz="2400" dirty="0">
                <a:latin typeface="楷体" panose="02010609060101010101" pitchFamily="49" charset="-122"/>
                <a:ea typeface="楷体" panose="02010609060101010101" pitchFamily="49" charset="-122"/>
                <a:cs typeface="楷体" panose="02010609060101010101" pitchFamily="49" charset="-122"/>
                <a:sym typeface="+mn-ea"/>
              </a:rPr>
              <a:t>负责挖掘并评估专利提案、审核技术交底书、审核国内代理机构撰写的专利申请 文件、撰写部分案件的专利申请文件</a:t>
            </a:r>
            <a:r>
              <a:rPr lang="en-US" altLang="zh-CN" sz="2400" dirty="0">
                <a:latin typeface="楷体" panose="02010609060101010101" pitchFamily="49" charset="-122"/>
                <a:ea typeface="楷体" panose="02010609060101010101" pitchFamily="49" charset="-122"/>
                <a:cs typeface="楷体" panose="02010609060101010101" pitchFamily="49" charset="-122"/>
                <a:sym typeface="+mn-ea"/>
              </a:rPr>
              <a:t>; </a:t>
            </a:r>
            <a:endParaRPr lang="zh-CN" altLang="en-US" sz="2400" dirty="0">
              <a:latin typeface="楷体" panose="02010609060101010101" pitchFamily="49" charset="-122"/>
              <a:ea typeface="楷体" panose="02010609060101010101" pitchFamily="49" charset="-122"/>
              <a:cs typeface="楷体" panose="02010609060101010101" pitchFamily="49" charset="-122"/>
            </a:endParaRPr>
          </a:p>
          <a:p>
            <a:pPr eaLnBrk="1" hangingPunct="1">
              <a:lnSpc>
                <a:spcPct val="150000"/>
              </a:lnSpc>
            </a:pPr>
            <a:r>
              <a:rPr lang="en-US" altLang="zh-CN" sz="2400" dirty="0">
                <a:latin typeface="楷体" panose="02010609060101010101" pitchFamily="49" charset="-122"/>
                <a:ea typeface="楷体" panose="02010609060101010101" pitchFamily="49" charset="-122"/>
                <a:cs typeface="楷体" panose="02010609060101010101" pitchFamily="49" charset="-122"/>
                <a:sym typeface="+mn-ea"/>
              </a:rPr>
              <a:t>  2.</a:t>
            </a:r>
            <a:r>
              <a:rPr lang="zh-CN" altLang="en-US" sz="2400" dirty="0">
                <a:latin typeface="楷体" panose="02010609060101010101" pitchFamily="49" charset="-122"/>
                <a:ea typeface="楷体" panose="02010609060101010101" pitchFamily="49" charset="-122"/>
                <a:cs typeface="楷体" panose="02010609060101010101" pitchFamily="49" charset="-122"/>
                <a:sym typeface="+mn-ea"/>
              </a:rPr>
              <a:t>负责审核国内代理机构撰写的专利审查意见答复文件、答复部分案件的专利审查意见</a:t>
            </a:r>
            <a:r>
              <a:rPr lang="en-US" altLang="zh-CN" sz="2400" dirty="0">
                <a:latin typeface="楷体" panose="02010609060101010101" pitchFamily="49" charset="-122"/>
                <a:ea typeface="楷体" panose="02010609060101010101" pitchFamily="49" charset="-122"/>
                <a:cs typeface="楷体" panose="02010609060101010101" pitchFamily="49" charset="-122"/>
                <a:sym typeface="+mn-ea"/>
              </a:rPr>
              <a:t>;</a:t>
            </a:r>
          </a:p>
          <a:p>
            <a:pPr eaLnBrk="1" hangingPunct="1">
              <a:lnSpc>
                <a:spcPct val="150000"/>
              </a:lnSpc>
            </a:pPr>
            <a:r>
              <a:rPr lang="en-US" altLang="zh-CN" sz="2400" dirty="0">
                <a:latin typeface="楷体" panose="02010609060101010101" pitchFamily="49" charset="-122"/>
                <a:ea typeface="楷体" panose="02010609060101010101" pitchFamily="49" charset="-122"/>
                <a:cs typeface="楷体" panose="02010609060101010101" pitchFamily="49" charset="-122"/>
                <a:sym typeface="+mn-ea"/>
              </a:rPr>
              <a:t>  3.</a:t>
            </a:r>
            <a:r>
              <a:rPr lang="zh-CN" altLang="en-US" sz="2400" dirty="0">
                <a:latin typeface="楷体" panose="02010609060101010101" pitchFamily="49" charset="-122"/>
                <a:ea typeface="楷体" panose="02010609060101010101" pitchFamily="49" charset="-122"/>
                <a:cs typeface="楷体" panose="02010609060101010101" pitchFamily="49" charset="-122"/>
                <a:sym typeface="+mn-ea"/>
              </a:rPr>
              <a:t>负责审核涉外代理机构撰写的外文申请文件及专利审查意见答复文件</a:t>
            </a:r>
            <a:r>
              <a:rPr lang="en-US" altLang="zh-CN" sz="2400" dirty="0">
                <a:latin typeface="楷体" panose="02010609060101010101" pitchFamily="49" charset="-122"/>
                <a:ea typeface="楷体" panose="02010609060101010101" pitchFamily="49" charset="-122"/>
                <a:cs typeface="楷体" panose="02010609060101010101" pitchFamily="49" charset="-122"/>
                <a:sym typeface="+mn-ea"/>
              </a:rPr>
              <a:t>;</a:t>
            </a:r>
          </a:p>
          <a:p>
            <a:pPr eaLnBrk="1" hangingPunct="1">
              <a:lnSpc>
                <a:spcPct val="150000"/>
              </a:lnSpc>
            </a:pPr>
            <a:r>
              <a:rPr lang="en-US" altLang="zh-CN" sz="2400" dirty="0">
                <a:latin typeface="楷体" panose="02010609060101010101" pitchFamily="49" charset="-122"/>
                <a:ea typeface="楷体" panose="02010609060101010101" pitchFamily="49" charset="-122"/>
                <a:cs typeface="楷体" panose="02010609060101010101" pitchFamily="49" charset="-122"/>
                <a:sym typeface="+mn-ea"/>
              </a:rPr>
              <a:t>  4.</a:t>
            </a:r>
            <a:r>
              <a:rPr lang="zh-CN" altLang="en-US" sz="2400" dirty="0">
                <a:latin typeface="楷体" panose="02010609060101010101" pitchFamily="49" charset="-122"/>
                <a:ea typeface="楷体" panose="02010609060101010101" pitchFamily="49" charset="-122"/>
                <a:cs typeface="楷体" panose="02010609060101010101" pitchFamily="49" charset="-122"/>
                <a:sym typeface="+mn-ea"/>
              </a:rPr>
              <a:t>负责基于 </a:t>
            </a:r>
            <a:r>
              <a:rPr lang="en-US" altLang="zh-CN" sz="2400" dirty="0">
                <a:latin typeface="楷体" panose="02010609060101010101" pitchFamily="49" charset="-122"/>
                <a:ea typeface="楷体" panose="02010609060101010101" pitchFamily="49" charset="-122"/>
                <a:cs typeface="楷体" panose="02010609060101010101" pitchFamily="49" charset="-122"/>
                <a:sym typeface="+mn-ea"/>
              </a:rPr>
              <a:t>PCT </a:t>
            </a:r>
            <a:r>
              <a:rPr lang="zh-CN" altLang="en-US" sz="2400" dirty="0">
                <a:latin typeface="楷体" panose="02010609060101010101" pitchFamily="49" charset="-122"/>
                <a:ea typeface="楷体" panose="02010609060101010101" pitchFamily="49" charset="-122"/>
                <a:cs typeface="楷体" panose="02010609060101010101" pitchFamily="49" charset="-122"/>
                <a:sym typeface="+mn-ea"/>
              </a:rPr>
              <a:t>国际检索报告评估案件前景</a:t>
            </a:r>
            <a:r>
              <a:rPr lang="en-US" altLang="zh-CN" sz="2400" dirty="0">
                <a:latin typeface="楷体" panose="02010609060101010101" pitchFamily="49" charset="-122"/>
                <a:ea typeface="楷体" panose="02010609060101010101" pitchFamily="49" charset="-122"/>
                <a:cs typeface="楷体" panose="02010609060101010101" pitchFamily="49" charset="-122"/>
                <a:sym typeface="+mn-ea"/>
              </a:rPr>
              <a:t>; </a:t>
            </a:r>
          </a:p>
          <a:p>
            <a:pPr eaLnBrk="1" hangingPunct="1">
              <a:lnSpc>
                <a:spcPct val="150000"/>
              </a:lnSpc>
            </a:pPr>
            <a:r>
              <a:rPr lang="en-US" altLang="zh-CN" sz="2400" dirty="0">
                <a:latin typeface="楷体" panose="02010609060101010101" pitchFamily="49" charset="-122"/>
                <a:ea typeface="楷体" panose="02010609060101010101" pitchFamily="49" charset="-122"/>
                <a:cs typeface="楷体" panose="02010609060101010101" pitchFamily="49" charset="-122"/>
                <a:sym typeface="+mn-ea"/>
              </a:rPr>
              <a:t>  5.</a:t>
            </a:r>
            <a:r>
              <a:rPr lang="zh-CN" altLang="en-US" sz="2400" dirty="0">
                <a:latin typeface="楷体" panose="02010609060101010101" pitchFamily="49" charset="-122"/>
                <a:ea typeface="楷体" panose="02010609060101010101" pitchFamily="49" charset="-122"/>
                <a:cs typeface="楷体" panose="02010609060101010101" pitchFamily="49" charset="-122"/>
                <a:sym typeface="+mn-ea"/>
              </a:rPr>
              <a:t>参与专利调查与分析</a:t>
            </a:r>
            <a:r>
              <a:rPr lang="en-US" altLang="zh-CN" sz="2400" dirty="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400" dirty="0">
                <a:latin typeface="楷体" panose="02010609060101010101" pitchFamily="49" charset="-122"/>
                <a:ea typeface="楷体" panose="02010609060101010101" pitchFamily="49" charset="-122"/>
                <a:cs typeface="楷体" panose="02010609060101010101" pitchFamily="49" charset="-122"/>
                <a:sym typeface="+mn-ea"/>
              </a:rPr>
              <a:t>研发项目专利价值评估</a:t>
            </a:r>
            <a:r>
              <a:rPr lang="en-US" altLang="zh-CN" sz="2400" dirty="0">
                <a:latin typeface="楷体" panose="02010609060101010101" pitchFamily="49" charset="-122"/>
                <a:ea typeface="楷体" panose="02010609060101010101" pitchFamily="49" charset="-122"/>
                <a:cs typeface="楷体" panose="02010609060101010101" pitchFamily="49" charset="-122"/>
                <a:sym typeface="+mn-ea"/>
              </a:rPr>
              <a:t>; </a:t>
            </a:r>
          </a:p>
          <a:p>
            <a:pPr eaLnBrk="1" hangingPunct="1">
              <a:lnSpc>
                <a:spcPct val="150000"/>
              </a:lnSpc>
            </a:pPr>
            <a:r>
              <a:rPr lang="en-US" altLang="zh-CN" sz="2400" dirty="0">
                <a:latin typeface="楷体" panose="02010609060101010101" pitchFamily="49" charset="-122"/>
                <a:ea typeface="楷体" panose="02010609060101010101" pitchFamily="49" charset="-122"/>
                <a:cs typeface="楷体" panose="02010609060101010101" pitchFamily="49" charset="-122"/>
                <a:sym typeface="+mn-ea"/>
              </a:rPr>
              <a:t>  6.</a:t>
            </a:r>
            <a:r>
              <a:rPr lang="zh-CN" altLang="en-US" sz="2400" dirty="0">
                <a:latin typeface="楷体" panose="02010609060101010101" pitchFamily="49" charset="-122"/>
                <a:ea typeface="楷体" panose="02010609060101010101" pitchFamily="49" charset="-122"/>
                <a:cs typeface="楷体" panose="02010609060101010101" pitchFamily="49" charset="-122"/>
                <a:sym typeface="+mn-ea"/>
              </a:rPr>
              <a:t>参与专利无效及诉讼。 </a:t>
            </a:r>
            <a:endParaRPr lang="zh-CN" altLang="en-US" sz="2400" dirty="0">
              <a:latin typeface="楷体" panose="02010609060101010101" pitchFamily="49" charset="-122"/>
              <a:ea typeface="楷体" panose="02010609060101010101" pitchFamily="49" charset="-122"/>
              <a:cs typeface="楷体" panose="02010609060101010101" pitchFamily="49" charset="-122"/>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5" presetClass="entr" presetSubtype="0" fill="hold" nodeType="withEffect">
                                  <p:stCondLst>
                                    <p:cond delay="250"/>
                                  </p:stCondLst>
                                  <p:childTnLst>
                                    <p:set>
                                      <p:cBhvr>
                                        <p:cTn id="6" dur="1" fill="hold">
                                          <p:stCondLst>
                                            <p:cond delay="0"/>
                                          </p:stCondLst>
                                        </p:cTn>
                                        <p:tgtEl>
                                          <p:spTgt spid="17"/>
                                        </p:tgtEl>
                                        <p:attrNameLst>
                                          <p:attrName>style.visibility</p:attrName>
                                        </p:attrNameLst>
                                      </p:cBhvr>
                                      <p:to>
                                        <p:strVal val="visible"/>
                                      </p:to>
                                    </p:set>
                                    <p:anim calcmode="lin" valueType="num">
                                      <p:cBhvr>
                                        <p:cTn id="7" dur="500" decel="50000" fill="hold">
                                          <p:stCondLst>
                                            <p:cond delay="0"/>
                                          </p:stCondLst>
                                        </p:cTn>
                                        <p:tgtEl>
                                          <p:spTgt spid="17"/>
                                        </p:tgtEl>
                                        <p:attrNameLst>
                                          <p:attrName>style.rotation</p:attrName>
                                        </p:attrNameLst>
                                      </p:cBhvr>
                                      <p:tavLst>
                                        <p:tav tm="0">
                                          <p:val>
                                            <p:fltVal val="-90"/>
                                          </p:val>
                                        </p:tav>
                                        <p:tav tm="100000">
                                          <p:val>
                                            <p:fltVal val="0"/>
                                          </p:val>
                                        </p:tav>
                                      </p:tavLst>
                                    </p:anim>
                                    <p:anim calcmode="lin" valueType="num">
                                      <p:cBhvr>
                                        <p:cTn id="8" dur="500" decel="50000" fill="hold">
                                          <p:stCondLst>
                                            <p:cond delay="0"/>
                                          </p:stCondLst>
                                        </p:cTn>
                                        <p:tgtEl>
                                          <p:spTgt spid="17"/>
                                        </p:tgtEl>
                                        <p:attrNameLst>
                                          <p:attrName>ppt_w</p:attrName>
                                        </p:attrNameLst>
                                      </p:cBhvr>
                                      <p:tavLst>
                                        <p:tav tm="0">
                                          <p:val>
                                            <p:strVal val="#ppt_w"/>
                                          </p:val>
                                        </p:tav>
                                        <p:tav tm="100000">
                                          <p:val>
                                            <p:strVal val="#ppt_w*.05"/>
                                          </p:val>
                                        </p:tav>
                                      </p:tavLst>
                                    </p:anim>
                                    <p:anim calcmode="lin" valueType="num">
                                      <p:cBhvr>
                                        <p:cTn id="9" dur="500" accel="50000" fill="hold">
                                          <p:stCondLst>
                                            <p:cond delay="500"/>
                                          </p:stCondLst>
                                        </p:cTn>
                                        <p:tgtEl>
                                          <p:spTgt spid="17"/>
                                        </p:tgtEl>
                                        <p:attrNameLst>
                                          <p:attrName>ppt_w</p:attrName>
                                        </p:attrNameLst>
                                      </p:cBhvr>
                                      <p:tavLst>
                                        <p:tav tm="0">
                                          <p:val>
                                            <p:strVal val="#ppt_w*.05"/>
                                          </p:val>
                                        </p:tav>
                                        <p:tav tm="100000">
                                          <p:val>
                                            <p:strVal val="#ppt_w"/>
                                          </p:val>
                                        </p:tav>
                                      </p:tavLst>
                                    </p:anim>
                                    <p:anim calcmode="lin" valueType="num">
                                      <p:cBhvr>
                                        <p:cTn id="10" dur="1000" fill="hold"/>
                                        <p:tgtEl>
                                          <p:spTgt spid="17"/>
                                        </p:tgtEl>
                                        <p:attrNameLst>
                                          <p:attrName>ppt_h</p:attrName>
                                        </p:attrNameLst>
                                      </p:cBhvr>
                                      <p:tavLst>
                                        <p:tav tm="0">
                                          <p:val>
                                            <p:strVal val="#ppt_h"/>
                                          </p:val>
                                        </p:tav>
                                        <p:tav tm="100000">
                                          <p:val>
                                            <p:strVal val="#ppt_h"/>
                                          </p:val>
                                        </p:tav>
                                      </p:tavLst>
                                    </p:anim>
                                    <p:anim calcmode="lin" valueType="num">
                                      <p:cBhvr>
                                        <p:cTn id="11" dur="500" decel="50000" fill="hold">
                                          <p:stCondLst>
                                            <p:cond delay="0"/>
                                          </p:stCondLst>
                                        </p:cTn>
                                        <p:tgtEl>
                                          <p:spTgt spid="17"/>
                                        </p:tgtEl>
                                        <p:attrNameLst>
                                          <p:attrName>ppt_x</p:attrName>
                                        </p:attrNameLst>
                                      </p:cBhvr>
                                      <p:tavLst>
                                        <p:tav tm="0">
                                          <p:val>
                                            <p:strVal val="#ppt_x+.4"/>
                                          </p:val>
                                        </p:tav>
                                        <p:tav tm="100000">
                                          <p:val>
                                            <p:strVal val="#ppt_x"/>
                                          </p:val>
                                        </p:tav>
                                      </p:tavLst>
                                    </p:anim>
                                    <p:anim calcmode="lin" valueType="num">
                                      <p:cBhvr>
                                        <p:cTn id="12" dur="500" decel="50000" fill="hold">
                                          <p:stCondLst>
                                            <p:cond delay="0"/>
                                          </p:stCondLst>
                                        </p:cTn>
                                        <p:tgtEl>
                                          <p:spTgt spid="17"/>
                                        </p:tgtEl>
                                        <p:attrNameLst>
                                          <p:attrName>ppt_y</p:attrName>
                                        </p:attrNameLst>
                                      </p:cBhvr>
                                      <p:tavLst>
                                        <p:tav tm="0">
                                          <p:val>
                                            <p:strVal val="#ppt_y-.2"/>
                                          </p:val>
                                        </p:tav>
                                        <p:tav tm="100000">
                                          <p:val>
                                            <p:strVal val="#ppt_y+.1"/>
                                          </p:val>
                                        </p:tav>
                                      </p:tavLst>
                                    </p:anim>
                                    <p:anim calcmode="lin" valueType="num">
                                      <p:cBhvr>
                                        <p:cTn id="13" dur="500" accel="50000" fill="hold">
                                          <p:stCondLst>
                                            <p:cond delay="500"/>
                                          </p:stCondLst>
                                        </p:cTn>
                                        <p:tgtEl>
                                          <p:spTgt spid="17"/>
                                        </p:tgtEl>
                                        <p:attrNameLst>
                                          <p:attrName>ppt_y</p:attrName>
                                        </p:attrNameLst>
                                      </p:cBhvr>
                                      <p:tavLst>
                                        <p:tav tm="0">
                                          <p:val>
                                            <p:strVal val="#ppt_y+.1"/>
                                          </p:val>
                                        </p:tav>
                                        <p:tav tm="100000">
                                          <p:val>
                                            <p:strVal val="#ppt_y"/>
                                          </p:val>
                                        </p:tav>
                                      </p:tavLst>
                                    </p:anim>
                                    <p:animEffect transition="in" filter="fade">
                                      <p:cBhvr>
                                        <p:cTn id="14" dur="1000" decel="50000">
                                          <p:stCondLst>
                                            <p:cond delay="0"/>
                                          </p:stCondLst>
                                        </p:cTn>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nvPr>
        </p:nvSpPr>
        <p:spPr>
          <a:xfrm>
            <a:off x="519430" y="128270"/>
            <a:ext cx="10515600" cy="1325563"/>
          </a:xfrm>
        </p:spPr>
        <p:txBody>
          <a:bodyPr/>
          <a:lstStyle/>
          <a:p>
            <a:pPr marL="0" indent="0">
              <a:buFont typeface="Arial" panose="020B0604020202020204" pitchFamily="34" charset="0"/>
            </a:pPr>
            <a:r>
              <a:rPr lang="zh-CN" altLang="en-US" dirty="0">
                <a:solidFill>
                  <a:schemeClr val="tx1"/>
                </a:solidFill>
                <a:effectLst>
                  <a:outerShdw blurRad="38100" dist="19050" dir="2700000" algn="tl" rotWithShape="0">
                    <a:schemeClr val="dk1">
                      <a:alpha val="40000"/>
                    </a:schemeClr>
                  </a:outerShdw>
                </a:effectLst>
                <a:latin typeface="KaiTi" panose="02010609060101010101" pitchFamily="49" charset="-122"/>
                <a:ea typeface="KaiTi" panose="02010609060101010101" pitchFamily="49" charset="-122"/>
                <a:cs typeface="楷体" panose="02010609060101010101" pitchFamily="49" charset="-122"/>
                <a:sym typeface="+mn-ea"/>
              </a:rPr>
              <a:t>四、新员工培训的内容</a:t>
            </a:r>
            <a:br>
              <a:rPr lang="zh-CN" altLang="en-US" dirty="0">
                <a:ln w="12700">
                  <a:solidFill>
                    <a:schemeClr val="accent3">
                      <a:lumMod val="50000"/>
                    </a:schemeClr>
                  </a:solidFill>
                  <a:prstDash val="solid"/>
                </a:ln>
                <a:pattFill prst="narHorz">
                  <a:fgClr>
                    <a:schemeClr val="accent3"/>
                  </a:fgClr>
                  <a:bgClr>
                    <a:schemeClr val="accent3">
                      <a:lumMod val="40000"/>
                      <a:lumOff val="60000"/>
                    </a:schemeClr>
                  </a:bgClr>
                </a:pattFill>
                <a:effectLst>
                  <a:innerShdw blurRad="177800">
                    <a:schemeClr val="accent3">
                      <a:lumMod val="50000"/>
                    </a:schemeClr>
                  </a:innerShdw>
                </a:effectLst>
                <a:latin typeface="KaiTi" panose="02010609060101010101" pitchFamily="49" charset="-122"/>
                <a:ea typeface="KaiTi" panose="02010609060101010101" pitchFamily="49" charset="-122"/>
                <a:cs typeface="楷体" panose="02010609060101010101" pitchFamily="49" charset="-122"/>
              </a:rPr>
            </a:br>
            <a:r>
              <a:rPr lang="en-US" altLang="zh-CN" sz="2800" b="1" dirty="0">
                <a:latin typeface="KaiTi" panose="02010609060101010101" pitchFamily="49" charset="-122"/>
                <a:ea typeface="KaiTi" panose="02010609060101010101" pitchFamily="49" charset="-122"/>
                <a:cs typeface="楷体" panose="02010609060101010101" pitchFamily="49" charset="-122"/>
                <a:sym typeface="+mn-ea"/>
              </a:rPr>
              <a:t>(</a:t>
            </a:r>
            <a:r>
              <a:rPr lang="zh-CN" altLang="en-US" sz="2800" b="1" dirty="0">
                <a:latin typeface="KaiTi" panose="02010609060101010101" pitchFamily="49" charset="-122"/>
                <a:ea typeface="KaiTi" panose="02010609060101010101" pitchFamily="49" charset="-122"/>
                <a:cs typeface="楷体" panose="02010609060101010101" pitchFamily="49" charset="-122"/>
                <a:sym typeface="+mn-ea"/>
              </a:rPr>
              <a:t>一</a:t>
            </a:r>
            <a:r>
              <a:rPr lang="en-US" altLang="zh-CN" sz="2800" b="1" dirty="0">
                <a:latin typeface="KaiTi" panose="02010609060101010101" pitchFamily="49" charset="-122"/>
                <a:ea typeface="KaiTi" panose="02010609060101010101" pitchFamily="49" charset="-122"/>
                <a:cs typeface="楷体" panose="02010609060101010101" pitchFamily="49" charset="-122"/>
                <a:sym typeface="+mn-ea"/>
              </a:rPr>
              <a:t>)</a:t>
            </a:r>
            <a:r>
              <a:rPr lang="zh-CN" altLang="en-US" sz="2800" b="1" dirty="0">
                <a:latin typeface="KaiTi" panose="02010609060101010101" pitchFamily="49" charset="-122"/>
                <a:ea typeface="KaiTi" panose="02010609060101010101" pitchFamily="49" charset="-122"/>
                <a:cs typeface="楷体" panose="02010609060101010101" pitchFamily="49" charset="-122"/>
                <a:sym typeface="+mn-ea"/>
              </a:rPr>
              <a:t>公司的地理位置和工作环境</a:t>
            </a:r>
            <a:br>
              <a:rPr lang="zh-CN" altLang="en-US" sz="2800" dirty="0">
                <a:latin typeface="KaiTi" panose="02010609060101010101" pitchFamily="49" charset="-122"/>
                <a:ea typeface="KaiTi" panose="02010609060101010101" pitchFamily="49" charset="-122"/>
                <a:cs typeface="楷体" panose="02010609060101010101" pitchFamily="49" charset="-122"/>
              </a:rPr>
            </a:br>
            <a:r>
              <a:rPr lang="en-US" altLang="zh-CN" sz="2400" dirty="0">
                <a:latin typeface="KaiTi" panose="02010609060101010101" pitchFamily="49" charset="-122"/>
                <a:ea typeface="KaiTi" panose="02010609060101010101" pitchFamily="49" charset="-122"/>
                <a:cs typeface="+mn-ea"/>
                <a:sym typeface="+mn-ea"/>
              </a:rPr>
              <a:t>(1)</a:t>
            </a:r>
            <a:r>
              <a:rPr lang="zh-CN" altLang="en-US" sz="2400" dirty="0">
                <a:latin typeface="KaiTi" panose="02010609060101010101" pitchFamily="49" charset="-122"/>
                <a:ea typeface="KaiTi" panose="02010609060101010101" pitchFamily="49" charset="-122"/>
                <a:cs typeface="+mn-ea"/>
                <a:sym typeface="+mn-ea"/>
              </a:rPr>
              <a:t>公司所在城市的地理位置、公司的平面图。</a:t>
            </a:r>
            <a:br>
              <a:rPr lang="zh-CN" altLang="en-US" sz="2400" dirty="0">
                <a:latin typeface="KaiTi" panose="02010609060101010101" pitchFamily="49" charset="-122"/>
                <a:ea typeface="KaiTi" panose="02010609060101010101" pitchFamily="49" charset="-122"/>
                <a:cs typeface="+mn-ea"/>
              </a:rPr>
            </a:br>
            <a:r>
              <a:rPr lang="en-US" altLang="zh-CN" sz="2400" dirty="0">
                <a:latin typeface="KaiTi" panose="02010609060101010101" pitchFamily="49" charset="-122"/>
                <a:ea typeface="KaiTi" panose="02010609060101010101" pitchFamily="49" charset="-122"/>
                <a:cs typeface="+mn-ea"/>
                <a:sym typeface="+mn-ea"/>
              </a:rPr>
              <a:t>(2)</a:t>
            </a:r>
            <a:r>
              <a:rPr lang="zh-CN" altLang="en-US" sz="2400" dirty="0">
                <a:latin typeface="KaiTi" panose="02010609060101010101" pitchFamily="49" charset="-122"/>
                <a:ea typeface="KaiTi" panose="02010609060101010101" pitchFamily="49" charset="-122"/>
                <a:cs typeface="+mn-ea"/>
                <a:sym typeface="+mn-ea"/>
              </a:rPr>
              <a:t>如果公司已有结构模型和宣传图片</a:t>
            </a:r>
            <a:r>
              <a:rPr lang="en-US" altLang="zh-CN" sz="2400" dirty="0">
                <a:latin typeface="KaiTi" panose="02010609060101010101" pitchFamily="49" charset="-122"/>
                <a:ea typeface="KaiTi" panose="02010609060101010101" pitchFamily="49" charset="-122"/>
                <a:cs typeface="+mn-ea"/>
                <a:sym typeface="+mn-ea"/>
              </a:rPr>
              <a:t>,</a:t>
            </a:r>
            <a:r>
              <a:rPr lang="zh-CN" altLang="en-US" sz="2400" dirty="0">
                <a:latin typeface="KaiTi" panose="02010609060101010101" pitchFamily="49" charset="-122"/>
                <a:ea typeface="KaiTi" panose="02010609060101010101" pitchFamily="49" charset="-122"/>
                <a:cs typeface="+mn-ea"/>
                <a:sym typeface="+mn-ea"/>
              </a:rPr>
              <a:t>应由专人负责引导新员工参观</a:t>
            </a:r>
            <a:r>
              <a:rPr lang="en-US" altLang="zh-CN" sz="2400" dirty="0">
                <a:latin typeface="KaiTi" panose="02010609060101010101" pitchFamily="49" charset="-122"/>
                <a:ea typeface="KaiTi" panose="02010609060101010101" pitchFamily="49" charset="-122"/>
                <a:cs typeface="+mn-ea"/>
                <a:sym typeface="+mn-ea"/>
              </a:rPr>
              <a:t>,</a:t>
            </a:r>
            <a:r>
              <a:rPr lang="zh-CN" altLang="en-US" sz="2400" dirty="0">
                <a:latin typeface="KaiTi" panose="02010609060101010101" pitchFamily="49" charset="-122"/>
                <a:ea typeface="KaiTi" panose="02010609060101010101" pitchFamily="49" charset="-122"/>
                <a:cs typeface="+mn-ea"/>
                <a:sym typeface="+mn-ea"/>
              </a:rPr>
              <a:t>并向他们解说</a:t>
            </a:r>
            <a:r>
              <a:rPr lang="en-US" altLang="zh-CN" sz="2400" dirty="0">
                <a:latin typeface="KaiTi" panose="02010609060101010101" pitchFamily="49" charset="-122"/>
                <a:ea typeface="KaiTi" panose="02010609060101010101" pitchFamily="49" charset="-122"/>
                <a:cs typeface="+mn-ea"/>
                <a:sym typeface="+mn-ea"/>
              </a:rPr>
              <a:t>,</a:t>
            </a:r>
            <a:r>
              <a:rPr lang="zh-CN" altLang="en-US" sz="2400" dirty="0">
                <a:latin typeface="KaiTi" panose="02010609060101010101" pitchFamily="49" charset="-122"/>
                <a:ea typeface="KaiTi" panose="02010609060101010101" pitchFamily="49" charset="-122"/>
                <a:cs typeface="+mn-ea"/>
                <a:sym typeface="+mn-ea"/>
              </a:rPr>
              <a:t>使他们对公司的地理位置和环境有一个大概的了解。</a:t>
            </a:r>
            <a:br>
              <a:rPr lang="zh-CN" altLang="en-US" sz="2400" dirty="0">
                <a:latin typeface="KaiTi" panose="02010609060101010101" pitchFamily="49" charset="-122"/>
                <a:ea typeface="KaiTi" panose="02010609060101010101" pitchFamily="49" charset="-122"/>
                <a:cs typeface="+mn-ea"/>
              </a:rPr>
            </a:br>
            <a:r>
              <a:rPr lang="en-US" altLang="zh-CN" sz="2400" dirty="0">
                <a:latin typeface="KaiTi" panose="02010609060101010101" pitchFamily="49" charset="-122"/>
                <a:ea typeface="KaiTi" panose="02010609060101010101" pitchFamily="49" charset="-122"/>
                <a:cs typeface="+mn-ea"/>
                <a:sym typeface="+mn-ea"/>
              </a:rPr>
              <a:t>(3)</a:t>
            </a:r>
            <a:r>
              <a:rPr lang="zh-CN" altLang="en-US" sz="2400" dirty="0">
                <a:latin typeface="KaiTi" panose="02010609060101010101" pitchFamily="49" charset="-122"/>
                <a:ea typeface="KaiTi" panose="02010609060101010101" pitchFamily="49" charset="-122"/>
                <a:cs typeface="+mn-ea"/>
                <a:sym typeface="+mn-ea"/>
              </a:rPr>
              <a:t>员工的工作环境</a:t>
            </a:r>
            <a:r>
              <a:rPr lang="en-US" altLang="zh-CN" sz="2400" dirty="0">
                <a:latin typeface="KaiTi" panose="02010609060101010101" pitchFamily="49" charset="-122"/>
                <a:ea typeface="KaiTi" panose="02010609060101010101" pitchFamily="49" charset="-122"/>
                <a:cs typeface="+mn-ea"/>
                <a:sym typeface="+mn-ea"/>
              </a:rPr>
              <a:t>,</a:t>
            </a:r>
            <a:r>
              <a:rPr lang="zh-CN" altLang="en-US" sz="2400" dirty="0">
                <a:latin typeface="KaiTi" panose="02010609060101010101" pitchFamily="49" charset="-122"/>
                <a:ea typeface="KaiTi" panose="02010609060101010101" pitchFamily="49" charset="-122"/>
                <a:cs typeface="+mn-ea"/>
                <a:sym typeface="+mn-ea"/>
              </a:rPr>
              <a:t>包括办公室的设置、工作的流水线以及其他的工作辅助设施</a:t>
            </a:r>
            <a:r>
              <a:rPr lang="en-US" altLang="zh-CN" sz="2400" dirty="0">
                <a:latin typeface="KaiTi" panose="02010609060101010101" pitchFamily="49" charset="-122"/>
                <a:ea typeface="KaiTi" panose="02010609060101010101" pitchFamily="49" charset="-122"/>
                <a:cs typeface="+mn-ea"/>
                <a:sym typeface="+mn-ea"/>
              </a:rPr>
              <a:t>(</a:t>
            </a:r>
            <a:r>
              <a:rPr lang="zh-CN" altLang="en-US" sz="2400" dirty="0">
                <a:latin typeface="KaiTi" panose="02010609060101010101" pitchFamily="49" charset="-122"/>
                <a:ea typeface="KaiTi" panose="02010609060101010101" pitchFamily="49" charset="-122"/>
                <a:cs typeface="+mn-ea"/>
                <a:sym typeface="+mn-ea"/>
              </a:rPr>
              <a:t>如电脑、复印机、传真机等</a:t>
            </a:r>
            <a:r>
              <a:rPr lang="en-US" altLang="zh-CN" sz="2400" dirty="0">
                <a:latin typeface="KaiTi" panose="02010609060101010101" pitchFamily="49" charset="-122"/>
                <a:ea typeface="KaiTi" panose="02010609060101010101" pitchFamily="49" charset="-122"/>
                <a:cs typeface="+mn-ea"/>
                <a:sym typeface="+mn-ea"/>
              </a:rPr>
              <a:t>)</a:t>
            </a:r>
            <a:r>
              <a:rPr lang="zh-CN" altLang="en-US" sz="2400" dirty="0">
                <a:latin typeface="KaiTi" panose="02010609060101010101" pitchFamily="49" charset="-122"/>
                <a:ea typeface="KaiTi" panose="02010609060101010101" pitchFamily="49" charset="-122"/>
                <a:cs typeface="+mn-ea"/>
                <a:sym typeface="+mn-ea"/>
              </a:rPr>
              <a:t>。 </a:t>
            </a:r>
            <a:br>
              <a:rPr lang="zh-CN" altLang="en-US" sz="2400" dirty="0">
                <a:latin typeface="KaiTi" panose="02010609060101010101" pitchFamily="49" charset="-122"/>
                <a:ea typeface="KaiTi" panose="02010609060101010101" pitchFamily="49" charset="-122"/>
                <a:cs typeface="+mn-ea"/>
                <a:sym typeface="+mn-ea"/>
              </a:rPr>
            </a:br>
            <a:r>
              <a:rPr lang="en-US" altLang="zh-CN" sz="2800" dirty="0">
                <a:latin typeface="KaiTi" panose="02010609060101010101" pitchFamily="49" charset="-122"/>
                <a:ea typeface="KaiTi" panose="02010609060101010101" pitchFamily="49" charset="-122"/>
                <a:cs typeface="楷体" panose="02010609060101010101" pitchFamily="49" charset="-122"/>
                <a:sym typeface="+mn-ea"/>
              </a:rPr>
              <a:t>(</a:t>
            </a:r>
            <a:r>
              <a:rPr lang="zh-CN" altLang="en-US" sz="2800" dirty="0">
                <a:latin typeface="KaiTi" panose="02010609060101010101" pitchFamily="49" charset="-122"/>
                <a:ea typeface="KaiTi" panose="02010609060101010101" pitchFamily="49" charset="-122"/>
                <a:cs typeface="楷体" panose="02010609060101010101" pitchFamily="49" charset="-122"/>
                <a:sym typeface="+mn-ea"/>
              </a:rPr>
              <a:t>二</a:t>
            </a:r>
            <a:r>
              <a:rPr lang="en-US" altLang="zh-CN" sz="2800" dirty="0">
                <a:latin typeface="KaiTi" panose="02010609060101010101" pitchFamily="49" charset="-122"/>
                <a:ea typeface="KaiTi" panose="02010609060101010101" pitchFamily="49" charset="-122"/>
                <a:cs typeface="楷体" panose="02010609060101010101" pitchFamily="49" charset="-122"/>
                <a:sym typeface="+mn-ea"/>
              </a:rPr>
              <a:t>)</a:t>
            </a:r>
            <a:r>
              <a:rPr lang="zh-CN" altLang="en-US" sz="2800" dirty="0">
                <a:latin typeface="KaiTi" panose="02010609060101010101" pitchFamily="49" charset="-122"/>
                <a:ea typeface="KaiTi" panose="02010609060101010101" pitchFamily="49" charset="-122"/>
                <a:cs typeface="楷体" panose="02010609060101010101" pitchFamily="49" charset="-122"/>
                <a:sym typeface="+mn-ea"/>
              </a:rPr>
              <a:t>企业的标志及由来</a:t>
            </a:r>
            <a:br>
              <a:rPr lang="zh-CN" altLang="en-US" sz="2800" dirty="0">
                <a:latin typeface="KaiTi" panose="02010609060101010101" pitchFamily="49" charset="-122"/>
                <a:ea typeface="KaiTi" panose="02010609060101010101" pitchFamily="49" charset="-122"/>
                <a:cs typeface="楷体" panose="02010609060101010101" pitchFamily="49" charset="-122"/>
              </a:rPr>
            </a:br>
            <a:r>
              <a:rPr lang="en-US" altLang="zh-CN" sz="2800" dirty="0">
                <a:latin typeface="KaiTi" panose="02010609060101010101" pitchFamily="49" charset="-122"/>
                <a:ea typeface="KaiTi" panose="02010609060101010101" pitchFamily="49" charset="-122"/>
                <a:cs typeface="楷体" panose="02010609060101010101" pitchFamily="49" charset="-122"/>
                <a:sym typeface="+mn-ea"/>
              </a:rPr>
              <a:t>(</a:t>
            </a:r>
            <a:r>
              <a:rPr lang="zh-CN" altLang="en-US" sz="2800" dirty="0">
                <a:latin typeface="KaiTi" panose="02010609060101010101" pitchFamily="49" charset="-122"/>
                <a:ea typeface="KaiTi" panose="02010609060101010101" pitchFamily="49" charset="-122"/>
                <a:cs typeface="楷体" panose="02010609060101010101" pitchFamily="49" charset="-122"/>
                <a:sym typeface="+mn-ea"/>
              </a:rPr>
              <a:t>三</a:t>
            </a:r>
            <a:r>
              <a:rPr lang="en-US" altLang="zh-CN" sz="2800" dirty="0">
                <a:latin typeface="KaiTi" panose="02010609060101010101" pitchFamily="49" charset="-122"/>
                <a:ea typeface="KaiTi" panose="02010609060101010101" pitchFamily="49" charset="-122"/>
                <a:cs typeface="楷体" panose="02010609060101010101" pitchFamily="49" charset="-122"/>
                <a:sym typeface="+mn-ea"/>
              </a:rPr>
              <a:t>)</a:t>
            </a:r>
            <a:r>
              <a:rPr lang="zh-CN" altLang="en-US" sz="2800" dirty="0">
                <a:latin typeface="KaiTi" panose="02010609060101010101" pitchFamily="49" charset="-122"/>
                <a:ea typeface="KaiTi" panose="02010609060101010101" pitchFamily="49" charset="-122"/>
                <a:cs typeface="楷体" panose="02010609060101010101" pitchFamily="49" charset="-122"/>
                <a:sym typeface="+mn-ea"/>
              </a:rPr>
              <a:t>企业的发展历史和阶段性的英雄人物</a:t>
            </a:r>
            <a:br>
              <a:rPr lang="zh-CN" altLang="en-US" sz="2800" dirty="0">
                <a:latin typeface="KaiTi" panose="02010609060101010101" pitchFamily="49" charset="-122"/>
                <a:ea typeface="KaiTi" panose="02010609060101010101" pitchFamily="49" charset="-122"/>
                <a:cs typeface="楷体" panose="02010609060101010101" pitchFamily="49" charset="-122"/>
              </a:rPr>
            </a:br>
            <a:r>
              <a:rPr lang="en-US" altLang="zh-CN" sz="2800" dirty="0">
                <a:latin typeface="KaiTi" panose="02010609060101010101" pitchFamily="49" charset="-122"/>
                <a:ea typeface="KaiTi" panose="02010609060101010101" pitchFamily="49" charset="-122"/>
                <a:cs typeface="楷体" panose="02010609060101010101" pitchFamily="49" charset="-122"/>
                <a:sym typeface="+mn-ea"/>
              </a:rPr>
              <a:t>(</a:t>
            </a:r>
            <a:r>
              <a:rPr lang="zh-CN" altLang="en-US" sz="2800" dirty="0">
                <a:latin typeface="KaiTi" panose="02010609060101010101" pitchFamily="49" charset="-122"/>
                <a:ea typeface="KaiTi" panose="02010609060101010101" pitchFamily="49" charset="-122"/>
                <a:cs typeface="楷体" panose="02010609060101010101" pitchFamily="49" charset="-122"/>
                <a:sym typeface="+mn-ea"/>
              </a:rPr>
              <a:t>四</a:t>
            </a:r>
            <a:r>
              <a:rPr lang="en-US" altLang="zh-CN" sz="2800" dirty="0">
                <a:latin typeface="KaiTi" panose="02010609060101010101" pitchFamily="49" charset="-122"/>
                <a:ea typeface="KaiTi" panose="02010609060101010101" pitchFamily="49" charset="-122"/>
                <a:cs typeface="楷体" panose="02010609060101010101" pitchFamily="49" charset="-122"/>
                <a:sym typeface="+mn-ea"/>
              </a:rPr>
              <a:t>)</a:t>
            </a:r>
            <a:r>
              <a:rPr lang="zh-CN" altLang="en-US" sz="2800" dirty="0">
                <a:latin typeface="KaiTi" panose="02010609060101010101" pitchFamily="49" charset="-122"/>
                <a:ea typeface="KaiTi" panose="02010609060101010101" pitchFamily="49" charset="-122"/>
                <a:cs typeface="楷体" panose="02010609060101010101" pitchFamily="49" charset="-122"/>
                <a:sym typeface="+mn-ea"/>
              </a:rPr>
              <a:t>企业的标志性纪念品</a:t>
            </a:r>
            <a:br>
              <a:rPr lang="zh-CN" altLang="en-US" sz="2800" dirty="0">
                <a:latin typeface="KaiTi" panose="02010609060101010101" pitchFamily="49" charset="-122"/>
                <a:ea typeface="KaiTi" panose="02010609060101010101" pitchFamily="49" charset="-122"/>
                <a:cs typeface="楷体" panose="02010609060101010101" pitchFamily="49" charset="-122"/>
              </a:rPr>
            </a:br>
            <a:r>
              <a:rPr lang="en-US" altLang="zh-CN" sz="2800" dirty="0">
                <a:latin typeface="KaiTi" panose="02010609060101010101" pitchFamily="49" charset="-122"/>
                <a:ea typeface="KaiTi" panose="02010609060101010101" pitchFamily="49" charset="-122"/>
                <a:cs typeface="楷体" panose="02010609060101010101" pitchFamily="49" charset="-122"/>
                <a:sym typeface="+mn-ea"/>
              </a:rPr>
              <a:t>(</a:t>
            </a:r>
            <a:r>
              <a:rPr lang="zh-CN" altLang="en-US" sz="2800" dirty="0">
                <a:latin typeface="KaiTi" panose="02010609060101010101" pitchFamily="49" charset="-122"/>
                <a:ea typeface="KaiTi" panose="02010609060101010101" pitchFamily="49" charset="-122"/>
                <a:cs typeface="楷体" panose="02010609060101010101" pitchFamily="49" charset="-122"/>
                <a:sym typeface="+mn-ea"/>
              </a:rPr>
              <a:t>五</a:t>
            </a:r>
            <a:r>
              <a:rPr lang="en-US" altLang="zh-CN" sz="2800" dirty="0">
                <a:latin typeface="KaiTi" panose="02010609060101010101" pitchFamily="49" charset="-122"/>
                <a:ea typeface="KaiTi" panose="02010609060101010101" pitchFamily="49" charset="-122"/>
                <a:cs typeface="楷体" panose="02010609060101010101" pitchFamily="49" charset="-122"/>
                <a:sym typeface="+mn-ea"/>
              </a:rPr>
              <a:t>)</a:t>
            </a:r>
            <a:r>
              <a:rPr lang="zh-CN" altLang="en-US" sz="2800" dirty="0">
                <a:latin typeface="KaiTi" panose="02010609060101010101" pitchFamily="49" charset="-122"/>
                <a:ea typeface="KaiTi" panose="02010609060101010101" pitchFamily="49" charset="-122"/>
                <a:cs typeface="楷体" panose="02010609060101010101" pitchFamily="49" charset="-122"/>
                <a:sym typeface="+mn-ea"/>
              </a:rPr>
              <a:t>企业的产品和服务</a:t>
            </a:r>
            <a:br>
              <a:rPr lang="zh-CN" altLang="en-US" sz="2800" dirty="0">
                <a:latin typeface="KaiTi" panose="02010609060101010101" pitchFamily="49" charset="-122"/>
                <a:ea typeface="KaiTi" panose="02010609060101010101" pitchFamily="49" charset="-122"/>
                <a:cs typeface="楷体" panose="02010609060101010101" pitchFamily="49" charset="-122"/>
              </a:rPr>
            </a:br>
            <a:r>
              <a:rPr lang="en-US" altLang="zh-CN" sz="2800" dirty="0">
                <a:latin typeface="KaiTi" panose="02010609060101010101" pitchFamily="49" charset="-122"/>
                <a:ea typeface="KaiTi" panose="02010609060101010101" pitchFamily="49" charset="-122"/>
                <a:cs typeface="楷体" panose="02010609060101010101" pitchFamily="49" charset="-122"/>
                <a:sym typeface="+mn-ea"/>
              </a:rPr>
              <a:t>(</a:t>
            </a:r>
            <a:r>
              <a:rPr lang="zh-CN" altLang="en-US" sz="2800" dirty="0">
                <a:latin typeface="KaiTi" panose="02010609060101010101" pitchFamily="49" charset="-122"/>
                <a:ea typeface="KaiTi" panose="02010609060101010101" pitchFamily="49" charset="-122"/>
                <a:cs typeface="楷体" panose="02010609060101010101" pitchFamily="49" charset="-122"/>
                <a:sym typeface="+mn-ea"/>
              </a:rPr>
              <a:t>六</a:t>
            </a:r>
            <a:r>
              <a:rPr lang="en-US" altLang="zh-CN" sz="2800" dirty="0">
                <a:latin typeface="KaiTi" panose="02010609060101010101" pitchFamily="49" charset="-122"/>
                <a:ea typeface="KaiTi" panose="02010609060101010101" pitchFamily="49" charset="-122"/>
                <a:cs typeface="楷体" panose="02010609060101010101" pitchFamily="49" charset="-122"/>
                <a:sym typeface="+mn-ea"/>
              </a:rPr>
              <a:t>)</a:t>
            </a:r>
            <a:r>
              <a:rPr lang="zh-CN" altLang="en-US" sz="2800" dirty="0">
                <a:latin typeface="KaiTi" panose="02010609060101010101" pitchFamily="49" charset="-122"/>
                <a:ea typeface="KaiTi" panose="02010609060101010101" pitchFamily="49" charset="-122"/>
                <a:cs typeface="楷体" panose="02010609060101010101" pitchFamily="49" charset="-122"/>
                <a:sym typeface="+mn-ea"/>
              </a:rPr>
              <a:t>企业的品牌地位和市场占有率</a:t>
            </a:r>
            <a:br>
              <a:rPr lang="zh-CN" altLang="en-US" sz="2800" dirty="0">
                <a:latin typeface="KaiTi" panose="02010609060101010101" pitchFamily="49" charset="-122"/>
                <a:ea typeface="KaiTi" panose="02010609060101010101" pitchFamily="49" charset="-122"/>
                <a:cs typeface="楷体" panose="02010609060101010101" pitchFamily="49" charset="-122"/>
              </a:rPr>
            </a:br>
            <a:r>
              <a:rPr lang="en-US" altLang="zh-CN" sz="2800" dirty="0">
                <a:latin typeface="KaiTi" panose="02010609060101010101" pitchFamily="49" charset="-122"/>
                <a:ea typeface="KaiTi" panose="02010609060101010101" pitchFamily="49" charset="-122"/>
                <a:cs typeface="楷体" panose="02010609060101010101" pitchFamily="49" charset="-122"/>
                <a:sym typeface="+mn-ea"/>
              </a:rPr>
              <a:t>(</a:t>
            </a:r>
            <a:r>
              <a:rPr lang="zh-CN" altLang="en-US" sz="2800" dirty="0">
                <a:latin typeface="KaiTi" panose="02010609060101010101" pitchFamily="49" charset="-122"/>
                <a:ea typeface="KaiTi" panose="02010609060101010101" pitchFamily="49" charset="-122"/>
                <a:cs typeface="楷体" panose="02010609060101010101" pitchFamily="49" charset="-122"/>
                <a:sym typeface="+mn-ea"/>
              </a:rPr>
              <a:t>七</a:t>
            </a:r>
            <a:r>
              <a:rPr lang="en-US" altLang="zh-CN" sz="2800" dirty="0">
                <a:latin typeface="KaiTi" panose="02010609060101010101" pitchFamily="49" charset="-122"/>
                <a:ea typeface="KaiTi" panose="02010609060101010101" pitchFamily="49" charset="-122"/>
                <a:cs typeface="楷体" panose="02010609060101010101" pitchFamily="49" charset="-122"/>
                <a:sym typeface="+mn-ea"/>
              </a:rPr>
              <a:t>)</a:t>
            </a:r>
            <a:r>
              <a:rPr lang="zh-CN" altLang="en-US" sz="2800" dirty="0">
                <a:latin typeface="KaiTi" panose="02010609060101010101" pitchFamily="49" charset="-122"/>
                <a:ea typeface="KaiTi" panose="02010609060101010101" pitchFamily="49" charset="-122"/>
                <a:cs typeface="楷体" panose="02010609060101010101" pitchFamily="49" charset="-122"/>
                <a:sym typeface="+mn-ea"/>
              </a:rPr>
              <a:t>企业的组织结构及主要领导</a:t>
            </a:r>
            <a:br>
              <a:rPr lang="zh-CN" altLang="en-US" sz="2800" dirty="0">
                <a:latin typeface="KaiTi" panose="02010609060101010101" pitchFamily="49" charset="-122"/>
                <a:ea typeface="KaiTi" panose="02010609060101010101" pitchFamily="49" charset="-122"/>
                <a:cs typeface="楷体" panose="02010609060101010101" pitchFamily="49" charset="-122"/>
              </a:rPr>
            </a:br>
            <a:r>
              <a:rPr lang="en-US" altLang="zh-CN" sz="2800" dirty="0">
                <a:latin typeface="KaiTi" panose="02010609060101010101" pitchFamily="49" charset="-122"/>
                <a:ea typeface="KaiTi" panose="02010609060101010101" pitchFamily="49" charset="-122"/>
                <a:cs typeface="楷体" panose="02010609060101010101" pitchFamily="49" charset="-122"/>
                <a:sym typeface="+mn-ea"/>
              </a:rPr>
              <a:t>(</a:t>
            </a:r>
            <a:r>
              <a:rPr lang="zh-CN" altLang="en-US" sz="2800" dirty="0">
                <a:latin typeface="KaiTi" panose="02010609060101010101" pitchFamily="49" charset="-122"/>
                <a:ea typeface="KaiTi" panose="02010609060101010101" pitchFamily="49" charset="-122"/>
                <a:cs typeface="楷体" panose="02010609060101010101" pitchFamily="49" charset="-122"/>
                <a:sym typeface="+mn-ea"/>
              </a:rPr>
              <a:t>八</a:t>
            </a:r>
            <a:r>
              <a:rPr lang="en-US" altLang="zh-CN" sz="2800" dirty="0">
                <a:latin typeface="KaiTi" panose="02010609060101010101" pitchFamily="49" charset="-122"/>
                <a:ea typeface="KaiTi" panose="02010609060101010101" pitchFamily="49" charset="-122"/>
                <a:cs typeface="楷体" panose="02010609060101010101" pitchFamily="49" charset="-122"/>
                <a:sym typeface="+mn-ea"/>
              </a:rPr>
              <a:t>)</a:t>
            </a:r>
            <a:r>
              <a:rPr lang="zh-CN" altLang="en-US" sz="2800" dirty="0">
                <a:latin typeface="KaiTi" panose="02010609060101010101" pitchFamily="49" charset="-122"/>
                <a:ea typeface="KaiTi" panose="02010609060101010101" pitchFamily="49" charset="-122"/>
                <a:cs typeface="楷体" panose="02010609060101010101" pitchFamily="49" charset="-122"/>
                <a:sym typeface="+mn-ea"/>
              </a:rPr>
              <a:t>企业文化和企业的经营理念</a:t>
            </a:r>
            <a:br>
              <a:rPr lang="zh-CN" altLang="en-US" sz="2800" dirty="0">
                <a:latin typeface="KaiTi" panose="02010609060101010101" pitchFamily="49" charset="-122"/>
                <a:ea typeface="KaiTi" panose="02010609060101010101" pitchFamily="49" charset="-122"/>
                <a:cs typeface="楷体" panose="02010609060101010101" pitchFamily="49" charset="-122"/>
              </a:rPr>
            </a:br>
            <a:r>
              <a:rPr lang="en-US" altLang="zh-CN" sz="2800" dirty="0">
                <a:latin typeface="KaiTi" panose="02010609060101010101" pitchFamily="49" charset="-122"/>
                <a:ea typeface="KaiTi" panose="02010609060101010101" pitchFamily="49" charset="-122"/>
                <a:cs typeface="楷体" panose="02010609060101010101" pitchFamily="49" charset="-122"/>
                <a:sym typeface="+mn-ea"/>
              </a:rPr>
              <a:t>(</a:t>
            </a:r>
            <a:r>
              <a:rPr lang="zh-CN" altLang="en-US" sz="2800" dirty="0">
                <a:latin typeface="KaiTi" panose="02010609060101010101" pitchFamily="49" charset="-122"/>
                <a:ea typeface="KaiTi" panose="02010609060101010101" pitchFamily="49" charset="-122"/>
                <a:cs typeface="楷体" panose="02010609060101010101" pitchFamily="49" charset="-122"/>
                <a:sym typeface="+mn-ea"/>
              </a:rPr>
              <a:t>九</a:t>
            </a:r>
            <a:r>
              <a:rPr lang="en-US" altLang="zh-CN" sz="2800" dirty="0">
                <a:latin typeface="KaiTi" panose="02010609060101010101" pitchFamily="49" charset="-122"/>
                <a:ea typeface="KaiTi" panose="02010609060101010101" pitchFamily="49" charset="-122"/>
                <a:cs typeface="楷体" panose="02010609060101010101" pitchFamily="49" charset="-122"/>
                <a:sym typeface="+mn-ea"/>
              </a:rPr>
              <a:t>)</a:t>
            </a:r>
            <a:r>
              <a:rPr lang="zh-CN" altLang="en-US" sz="2800" dirty="0">
                <a:latin typeface="KaiTi" panose="02010609060101010101" pitchFamily="49" charset="-122"/>
                <a:ea typeface="KaiTi" panose="02010609060101010101" pitchFamily="49" charset="-122"/>
                <a:cs typeface="楷体" panose="02010609060101010101" pitchFamily="49" charset="-122"/>
                <a:sym typeface="+mn-ea"/>
              </a:rPr>
              <a:t>企业的战略和发展前景</a:t>
            </a:r>
            <a:br>
              <a:rPr lang="zh-CN" altLang="en-US" sz="2800" dirty="0">
                <a:latin typeface="KaiTi" panose="02010609060101010101" pitchFamily="49" charset="-122"/>
                <a:ea typeface="KaiTi" panose="02010609060101010101" pitchFamily="49" charset="-122"/>
                <a:cs typeface="楷体" panose="02010609060101010101" pitchFamily="49" charset="-122"/>
              </a:rPr>
            </a:br>
            <a:r>
              <a:rPr lang="en-US" altLang="zh-CN" sz="2800" dirty="0">
                <a:latin typeface="KaiTi" panose="02010609060101010101" pitchFamily="49" charset="-122"/>
                <a:ea typeface="KaiTi" panose="02010609060101010101" pitchFamily="49" charset="-122"/>
                <a:cs typeface="楷体" panose="02010609060101010101" pitchFamily="49" charset="-122"/>
                <a:sym typeface="+mn-ea"/>
              </a:rPr>
              <a:t>(</a:t>
            </a:r>
            <a:r>
              <a:rPr lang="zh-CN" altLang="en-US" sz="2800" dirty="0">
                <a:latin typeface="KaiTi" panose="02010609060101010101" pitchFamily="49" charset="-122"/>
                <a:ea typeface="KaiTi" panose="02010609060101010101" pitchFamily="49" charset="-122"/>
                <a:cs typeface="楷体" panose="02010609060101010101" pitchFamily="49" charset="-122"/>
                <a:sym typeface="+mn-ea"/>
              </a:rPr>
              <a:t>十</a:t>
            </a:r>
            <a:r>
              <a:rPr lang="en-US" altLang="zh-CN" sz="2800" dirty="0">
                <a:latin typeface="KaiTi" panose="02010609060101010101" pitchFamily="49" charset="-122"/>
                <a:ea typeface="KaiTi" panose="02010609060101010101" pitchFamily="49" charset="-122"/>
                <a:cs typeface="楷体" panose="02010609060101010101" pitchFamily="49" charset="-122"/>
                <a:sym typeface="+mn-ea"/>
              </a:rPr>
              <a:t>)</a:t>
            </a:r>
            <a:r>
              <a:rPr lang="zh-CN" altLang="en-US" sz="2800" dirty="0">
                <a:latin typeface="KaiTi" panose="02010609060101010101" pitchFamily="49" charset="-122"/>
                <a:ea typeface="KaiTi" panose="02010609060101010101" pitchFamily="49" charset="-122"/>
                <a:cs typeface="楷体" panose="02010609060101010101" pitchFamily="49" charset="-122"/>
                <a:sym typeface="+mn-ea"/>
              </a:rPr>
              <a:t>科学、规范的岗位说明书</a:t>
            </a:r>
            <a:br>
              <a:rPr lang="zh-CN" altLang="en-US" sz="2800" dirty="0">
                <a:latin typeface="KaiTi" panose="02010609060101010101" pitchFamily="49" charset="-122"/>
                <a:ea typeface="KaiTi" panose="02010609060101010101" pitchFamily="49" charset="-122"/>
                <a:cs typeface="楷体" panose="02010609060101010101" pitchFamily="49" charset="-122"/>
              </a:rPr>
            </a:br>
            <a:r>
              <a:rPr lang="en-US" altLang="zh-CN" sz="2800" dirty="0">
                <a:latin typeface="KaiTi" panose="02010609060101010101" pitchFamily="49" charset="-122"/>
                <a:ea typeface="KaiTi" panose="02010609060101010101" pitchFamily="49" charset="-122"/>
                <a:cs typeface="楷体" panose="02010609060101010101" pitchFamily="49" charset="-122"/>
                <a:sym typeface="+mn-ea"/>
              </a:rPr>
              <a:t>(</a:t>
            </a:r>
            <a:r>
              <a:rPr lang="zh-CN" altLang="en-US" sz="2800" dirty="0">
                <a:latin typeface="KaiTi" panose="02010609060101010101" pitchFamily="49" charset="-122"/>
                <a:ea typeface="KaiTi" panose="02010609060101010101" pitchFamily="49" charset="-122"/>
                <a:cs typeface="楷体" panose="02010609060101010101" pitchFamily="49" charset="-122"/>
                <a:sym typeface="+mn-ea"/>
              </a:rPr>
              <a:t>十一</a:t>
            </a:r>
            <a:r>
              <a:rPr lang="en-US" altLang="zh-CN" sz="2800" dirty="0">
                <a:latin typeface="KaiTi" panose="02010609060101010101" pitchFamily="49" charset="-122"/>
                <a:ea typeface="KaiTi" panose="02010609060101010101" pitchFamily="49" charset="-122"/>
                <a:cs typeface="楷体" panose="02010609060101010101" pitchFamily="49" charset="-122"/>
                <a:sym typeface="+mn-ea"/>
              </a:rPr>
              <a:t>)</a:t>
            </a:r>
            <a:r>
              <a:rPr lang="zh-CN" altLang="en-US" sz="2800" dirty="0">
                <a:latin typeface="KaiTi" panose="02010609060101010101" pitchFamily="49" charset="-122"/>
                <a:ea typeface="KaiTi" panose="02010609060101010101" pitchFamily="49" charset="-122"/>
                <a:cs typeface="楷体" panose="02010609060101010101" pitchFamily="49" charset="-122"/>
                <a:sym typeface="+mn-ea"/>
              </a:rPr>
              <a:t>企业的规章制度和相关的法律文件</a:t>
            </a:r>
            <a:br>
              <a:rPr lang="zh-CN" altLang="en-US" sz="2400" b="1" dirty="0">
                <a:latin typeface="KaiTi" panose="02010609060101010101" pitchFamily="49" charset="-122"/>
                <a:ea typeface="KaiTi" panose="02010609060101010101" pitchFamily="49" charset="-122"/>
                <a:cs typeface="楷体" panose="02010609060101010101" pitchFamily="49" charset="-122"/>
              </a:rPr>
            </a:br>
            <a:br>
              <a:rPr lang="zh-CN" altLang="en-US" dirty="0">
                <a:latin typeface="KaiTi" panose="02010609060101010101" pitchFamily="49" charset="-122"/>
                <a:ea typeface="KaiTi" panose="02010609060101010101" pitchFamily="49" charset="-122"/>
                <a:cs typeface="楷体" panose="02010609060101010101" pitchFamily="49" charset="-122"/>
              </a:rPr>
            </a:br>
            <a:endParaRPr lang="zh-CN" altLang="en-US" dirty="0">
              <a:latin typeface="KaiTi" panose="02010609060101010101" pitchFamily="49" charset="-122"/>
              <a:ea typeface="KaiTi" panose="02010609060101010101" pitchFamily="49" charset="-122"/>
              <a:cs typeface="楷体" panose="02010609060101010101" pitchFamily="49" charset="-122"/>
            </a:endParaRPr>
          </a:p>
        </p:txBody>
      </p:sp>
    </p:spTree>
    <p:extLst>
      <p:ext uri="{BB962C8B-B14F-4D97-AF65-F5344CB8AC3E}">
        <p14:creationId xmlns:p14="http://schemas.microsoft.com/office/powerpoint/2010/main" val="1980418502"/>
      </p:ext>
    </p:extLst>
  </p:cSld>
  <p:clrMapOvr>
    <a:masterClrMapping/>
  </p:clrMapOvr>
  <p:transition>
    <p:dissolve/>
  </p:transition>
</p:sld>
</file>

<file path=ppt/slides/slide2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文本框 2"/>
          <p:cNvSpPr txBox="1"/>
          <p:nvPr/>
        </p:nvSpPr>
        <p:spPr>
          <a:xfrm>
            <a:off x="7183755" y="2632075"/>
            <a:ext cx="309880" cy="368300"/>
          </a:xfrm>
          <a:prstGeom prst="rect">
            <a:avLst/>
          </a:prstGeom>
          <a:noFill/>
        </p:spPr>
        <p:txBody>
          <a:bodyPr wrap="none" rtlCol="0">
            <a:spAutoFit/>
          </a:bodyPr>
          <a:lstStyle/>
          <a:p>
            <a:endParaRPr lang="zh-CN" altLang="en-US"/>
          </a:p>
        </p:txBody>
      </p:sp>
      <p:grpSp>
        <p:nvGrpSpPr>
          <p:cNvPr id="17" name="组合 16"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GrpSpPr/>
          <p:nvPr/>
        </p:nvGrpSpPr>
        <p:grpSpPr>
          <a:xfrm>
            <a:off x="109050" y="111883"/>
            <a:ext cx="1891633" cy="1891633"/>
            <a:chOff x="831765" y="1948847"/>
            <a:chExt cx="1891633" cy="1891633"/>
          </a:xfrm>
        </p:grpSpPr>
        <p:grpSp>
          <p:nvGrpSpPr>
            <p:cNvPr id="18" name="组合 17"/>
            <p:cNvGrpSpPr/>
            <p:nvPr/>
          </p:nvGrpSpPr>
          <p:grpSpPr>
            <a:xfrm>
              <a:off x="831765" y="1948847"/>
              <a:ext cx="1891633" cy="1891633"/>
              <a:chOff x="1375509" y="1976984"/>
              <a:chExt cx="2018000" cy="2018000"/>
            </a:xfrm>
          </p:grpSpPr>
          <p:sp>
            <p:nvSpPr>
              <p:cNvPr id="21" name="椭圆 20" descr="e7d195523061f1c0deeec63e560781cfd59afb0ea006f2a87ABB68BF51EA6619813959095094C18C62A12F549504892A4AAA8C1554C6663626E05CA27F281A14E6983772AFC3FB97135759321DEA3D709AACD122C08E6ED1C77BAD4A88EF4CD28A80260D8F97957F436F83C1F553EF0169027D0DBFA7A77088E1513DBDFC101C4B4DFF310B01A5021663E46B6BC2AAB5"/>
              <p:cNvSpPr>
                <a:spLocks noChangeAspect="1"/>
              </p:cNvSpPr>
              <p:nvPr/>
            </p:nvSpPr>
            <p:spPr>
              <a:xfrm>
                <a:off x="1375509" y="1976984"/>
                <a:ext cx="2018000" cy="2018000"/>
              </a:xfrm>
              <a:prstGeom prst="ellipse">
                <a:avLst/>
              </a:prstGeom>
              <a:gradFill>
                <a:gsLst>
                  <a:gs pos="0">
                    <a:schemeClr val="bg1"/>
                  </a:gs>
                  <a:gs pos="100000">
                    <a:srgbClr val="C7C7C7"/>
                  </a:gs>
                </a:gsLst>
                <a:lin ang="13200000" scaled="0"/>
              </a:gradFill>
              <a:ln w="22225">
                <a:solidFill>
                  <a:schemeClr val="bg1"/>
                </a:solidFill>
              </a:ln>
              <a:effectLst>
                <a:outerShdw blurRad="393700" dist="1270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2" name="任意多边形 16"/>
              <p:cNvSpPr/>
              <p:nvPr/>
            </p:nvSpPr>
            <p:spPr>
              <a:xfrm rot="5400000">
                <a:off x="1220020" y="2637800"/>
                <a:ext cx="1007034" cy="694933"/>
              </a:xfrm>
              <a:custGeom>
                <a:avLst/>
                <a:gdLst>
                  <a:gd name="connsiteX0" fmla="*/ 0 w 1007034"/>
                  <a:gd name="connsiteY0" fmla="*/ 555348 h 694933"/>
                  <a:gd name="connsiteX1" fmla="*/ 322102 w 1007034"/>
                  <a:gd name="connsiteY1" fmla="*/ 0 h 694933"/>
                  <a:gd name="connsiteX2" fmla="*/ 392164 w 1007034"/>
                  <a:gd name="connsiteY2" fmla="*/ 21748 h 694933"/>
                  <a:gd name="connsiteX3" fmla="*/ 503517 w 1007034"/>
                  <a:gd name="connsiteY3" fmla="*/ 32974 h 694933"/>
                  <a:gd name="connsiteX4" fmla="*/ 614869 w 1007034"/>
                  <a:gd name="connsiteY4" fmla="*/ 21748 h 694933"/>
                  <a:gd name="connsiteX5" fmla="*/ 684932 w 1007034"/>
                  <a:gd name="connsiteY5" fmla="*/ 0 h 694933"/>
                  <a:gd name="connsiteX6" fmla="*/ 1007034 w 1007034"/>
                  <a:gd name="connsiteY6" fmla="*/ 555347 h 694933"/>
                  <a:gd name="connsiteX7" fmla="*/ 895766 w 1007034"/>
                  <a:gd name="connsiteY7" fmla="*/ 615742 h 694933"/>
                  <a:gd name="connsiteX8" fmla="*/ 503516 w 1007034"/>
                  <a:gd name="connsiteY8" fmla="*/ 694933 h 694933"/>
                  <a:gd name="connsiteX9" fmla="*/ 111266 w 1007034"/>
                  <a:gd name="connsiteY9" fmla="*/ 615742 h 694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07034" h="694933">
                    <a:moveTo>
                      <a:pt x="0" y="555348"/>
                    </a:moveTo>
                    <a:lnTo>
                      <a:pt x="322102" y="0"/>
                    </a:lnTo>
                    <a:lnTo>
                      <a:pt x="392164" y="21748"/>
                    </a:lnTo>
                    <a:cubicBezTo>
                      <a:pt x="428132" y="29108"/>
                      <a:pt x="465373" y="32974"/>
                      <a:pt x="503517" y="32974"/>
                    </a:cubicBezTo>
                    <a:cubicBezTo>
                      <a:pt x="541660" y="32974"/>
                      <a:pt x="578901" y="29108"/>
                      <a:pt x="614869" y="21748"/>
                    </a:cubicBezTo>
                    <a:lnTo>
                      <a:pt x="684932" y="0"/>
                    </a:lnTo>
                    <a:lnTo>
                      <a:pt x="1007034" y="555347"/>
                    </a:lnTo>
                    <a:lnTo>
                      <a:pt x="895766" y="615742"/>
                    </a:lnTo>
                    <a:cubicBezTo>
                      <a:pt x="775204" y="666735"/>
                      <a:pt x="642653" y="694933"/>
                      <a:pt x="503516" y="694933"/>
                    </a:cubicBezTo>
                    <a:cubicBezTo>
                      <a:pt x="364379" y="694933"/>
                      <a:pt x="231828" y="666735"/>
                      <a:pt x="111266" y="615742"/>
                    </a:cubicBezTo>
                    <a:close/>
                  </a:path>
                </a:pathLst>
              </a:custGeom>
              <a:solidFill>
                <a:srgbClr val="365B7C"/>
              </a:solidFill>
              <a:ln>
                <a:noFill/>
              </a:ln>
              <a:effectLst>
                <a:innerShdw blurRad="63500" dist="381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20" name="Freeform 48"/>
            <p:cNvSpPr>
              <a:spLocks noEditPoints="1"/>
            </p:cNvSpPr>
            <p:nvPr/>
          </p:nvSpPr>
          <p:spPr bwMode="auto">
            <a:xfrm>
              <a:off x="1822373" y="2622634"/>
              <a:ext cx="490056" cy="469081"/>
            </a:xfrm>
            <a:custGeom>
              <a:avLst/>
              <a:gdLst>
                <a:gd name="T0" fmla="*/ 419 w 628"/>
                <a:gd name="T1" fmla="*/ 232 h 600"/>
                <a:gd name="T2" fmla="*/ 411 w 628"/>
                <a:gd name="T3" fmla="*/ 249 h 600"/>
                <a:gd name="T4" fmla="*/ 408 w 628"/>
                <a:gd name="T5" fmla="*/ 261 h 600"/>
                <a:gd name="T6" fmla="*/ 409 w 628"/>
                <a:gd name="T7" fmla="*/ 283 h 600"/>
                <a:gd name="T8" fmla="*/ 417 w 628"/>
                <a:gd name="T9" fmla="*/ 304 h 600"/>
                <a:gd name="T10" fmla="*/ 424 w 628"/>
                <a:gd name="T11" fmla="*/ 315 h 600"/>
                <a:gd name="T12" fmla="*/ 441 w 628"/>
                <a:gd name="T13" fmla="*/ 330 h 600"/>
                <a:gd name="T14" fmla="*/ 453 w 628"/>
                <a:gd name="T15" fmla="*/ 335 h 600"/>
                <a:gd name="T16" fmla="*/ 478 w 628"/>
                <a:gd name="T17" fmla="*/ 200 h 600"/>
                <a:gd name="T18" fmla="*/ 449 w 628"/>
                <a:gd name="T19" fmla="*/ 206 h 600"/>
                <a:gd name="T20" fmla="*/ 433 w 628"/>
                <a:gd name="T21" fmla="*/ 216 h 600"/>
                <a:gd name="T22" fmla="*/ 425 w 628"/>
                <a:gd name="T23" fmla="*/ 224 h 600"/>
                <a:gd name="T24" fmla="*/ 384 w 628"/>
                <a:gd name="T25" fmla="*/ 70 h 600"/>
                <a:gd name="T26" fmla="*/ 314 w 628"/>
                <a:gd name="T27" fmla="*/ 140 h 600"/>
                <a:gd name="T28" fmla="*/ 379 w 628"/>
                <a:gd name="T29" fmla="*/ 283 h 600"/>
                <a:gd name="T30" fmla="*/ 379 w 628"/>
                <a:gd name="T31" fmla="*/ 254 h 600"/>
                <a:gd name="T32" fmla="*/ 359 w 628"/>
                <a:gd name="T33" fmla="*/ 154 h 600"/>
                <a:gd name="T34" fmla="*/ 250 w 628"/>
                <a:gd name="T35" fmla="*/ 270 h 600"/>
                <a:gd name="T36" fmla="*/ 314 w 628"/>
                <a:gd name="T37" fmla="*/ 396 h 600"/>
                <a:gd name="T38" fmla="*/ 282 w 628"/>
                <a:gd name="T39" fmla="*/ 400 h 600"/>
                <a:gd name="T40" fmla="*/ 267 w 628"/>
                <a:gd name="T41" fmla="*/ 382 h 600"/>
                <a:gd name="T42" fmla="*/ 257 w 628"/>
                <a:gd name="T43" fmla="*/ 374 h 600"/>
                <a:gd name="T44" fmla="*/ 214 w 628"/>
                <a:gd name="T45" fmla="*/ 356 h 600"/>
                <a:gd name="T46" fmla="*/ 195 w 628"/>
                <a:gd name="T47" fmla="*/ 354 h 600"/>
                <a:gd name="T48" fmla="*/ 0 w 628"/>
                <a:gd name="T49" fmla="*/ 600 h 600"/>
                <a:gd name="T50" fmla="*/ 83 w 628"/>
                <a:gd name="T51" fmla="*/ 454 h 600"/>
                <a:gd name="T52" fmla="*/ 216 w 628"/>
                <a:gd name="T53" fmla="*/ 454 h 600"/>
                <a:gd name="T54" fmla="*/ 301 w 628"/>
                <a:gd name="T55" fmla="*/ 600 h 600"/>
                <a:gd name="T56" fmla="*/ 282 w 628"/>
                <a:gd name="T57" fmla="*/ 400 h 600"/>
                <a:gd name="T58" fmla="*/ 433 w 628"/>
                <a:gd name="T59" fmla="*/ 354 h 600"/>
                <a:gd name="T60" fmla="*/ 413 w 628"/>
                <a:gd name="T61" fmla="*/ 356 h 600"/>
                <a:gd name="T62" fmla="*/ 361 w 628"/>
                <a:gd name="T63" fmla="*/ 382 h 600"/>
                <a:gd name="T64" fmla="*/ 353 w 628"/>
                <a:gd name="T65" fmla="*/ 391 h 600"/>
                <a:gd name="T66" fmla="*/ 389 w 628"/>
                <a:gd name="T67" fmla="*/ 600 h 600"/>
                <a:gd name="T68" fmla="*/ 410 w 628"/>
                <a:gd name="T69" fmla="*/ 600 h 600"/>
                <a:gd name="T70" fmla="*/ 564 w 628"/>
                <a:gd name="T71" fmla="*/ 454 h 600"/>
                <a:gd name="T72" fmla="*/ 628 w 628"/>
                <a:gd name="T73" fmla="*/ 460 h 600"/>
                <a:gd name="T74" fmla="*/ 151 w 628"/>
                <a:gd name="T75" fmla="*/ 340 h 600"/>
                <a:gd name="T76" fmla="*/ 186 w 628"/>
                <a:gd name="T77" fmla="*/ 330 h 600"/>
                <a:gd name="T78" fmla="*/ 196 w 628"/>
                <a:gd name="T79" fmla="*/ 323 h 600"/>
                <a:gd name="T80" fmla="*/ 216 w 628"/>
                <a:gd name="T81" fmla="*/ 295 h 600"/>
                <a:gd name="T82" fmla="*/ 219 w 628"/>
                <a:gd name="T83" fmla="*/ 281 h 600"/>
                <a:gd name="T84" fmla="*/ 219 w 628"/>
                <a:gd name="T85" fmla="*/ 258 h 600"/>
                <a:gd name="T86" fmla="*/ 214 w 628"/>
                <a:gd name="T87" fmla="*/ 241 h 600"/>
                <a:gd name="T88" fmla="*/ 208 w 628"/>
                <a:gd name="T89" fmla="*/ 231 h 600"/>
                <a:gd name="T90" fmla="*/ 195 w 628"/>
                <a:gd name="T91" fmla="*/ 217 h 600"/>
                <a:gd name="T92" fmla="*/ 186 w 628"/>
                <a:gd name="T93" fmla="*/ 210 h 600"/>
                <a:gd name="T94" fmla="*/ 151 w 628"/>
                <a:gd name="T95" fmla="*/ 200 h 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28" h="600">
                  <a:moveTo>
                    <a:pt x="425" y="224"/>
                  </a:moveTo>
                  <a:cubicBezTo>
                    <a:pt x="423" y="226"/>
                    <a:pt x="421" y="229"/>
                    <a:pt x="420" y="231"/>
                  </a:cubicBezTo>
                  <a:cubicBezTo>
                    <a:pt x="419" y="231"/>
                    <a:pt x="419" y="232"/>
                    <a:pt x="419" y="232"/>
                  </a:cubicBezTo>
                  <a:cubicBezTo>
                    <a:pt x="418" y="234"/>
                    <a:pt x="416" y="236"/>
                    <a:pt x="415" y="239"/>
                  </a:cubicBezTo>
                  <a:cubicBezTo>
                    <a:pt x="415" y="240"/>
                    <a:pt x="414" y="240"/>
                    <a:pt x="414" y="241"/>
                  </a:cubicBezTo>
                  <a:cubicBezTo>
                    <a:pt x="413" y="244"/>
                    <a:pt x="412" y="246"/>
                    <a:pt x="411" y="249"/>
                  </a:cubicBezTo>
                  <a:cubicBezTo>
                    <a:pt x="411" y="249"/>
                    <a:pt x="411" y="250"/>
                    <a:pt x="411" y="250"/>
                  </a:cubicBezTo>
                  <a:cubicBezTo>
                    <a:pt x="410" y="253"/>
                    <a:pt x="409" y="255"/>
                    <a:pt x="409" y="258"/>
                  </a:cubicBezTo>
                  <a:cubicBezTo>
                    <a:pt x="409" y="259"/>
                    <a:pt x="409" y="260"/>
                    <a:pt x="408" y="261"/>
                  </a:cubicBezTo>
                  <a:cubicBezTo>
                    <a:pt x="408" y="264"/>
                    <a:pt x="408" y="267"/>
                    <a:pt x="408" y="270"/>
                  </a:cubicBezTo>
                  <a:cubicBezTo>
                    <a:pt x="408" y="274"/>
                    <a:pt x="408" y="278"/>
                    <a:pt x="409" y="281"/>
                  </a:cubicBezTo>
                  <a:cubicBezTo>
                    <a:pt x="409" y="282"/>
                    <a:pt x="409" y="283"/>
                    <a:pt x="409" y="283"/>
                  </a:cubicBezTo>
                  <a:cubicBezTo>
                    <a:pt x="410" y="287"/>
                    <a:pt x="411" y="290"/>
                    <a:pt x="412" y="293"/>
                  </a:cubicBezTo>
                  <a:cubicBezTo>
                    <a:pt x="412" y="294"/>
                    <a:pt x="412" y="294"/>
                    <a:pt x="412" y="295"/>
                  </a:cubicBezTo>
                  <a:cubicBezTo>
                    <a:pt x="414" y="298"/>
                    <a:pt x="415" y="301"/>
                    <a:pt x="417" y="304"/>
                  </a:cubicBezTo>
                  <a:cubicBezTo>
                    <a:pt x="417" y="305"/>
                    <a:pt x="417" y="305"/>
                    <a:pt x="418" y="306"/>
                  </a:cubicBezTo>
                  <a:cubicBezTo>
                    <a:pt x="420" y="309"/>
                    <a:pt x="422" y="312"/>
                    <a:pt x="424" y="315"/>
                  </a:cubicBezTo>
                  <a:cubicBezTo>
                    <a:pt x="424" y="315"/>
                    <a:pt x="424" y="315"/>
                    <a:pt x="424" y="315"/>
                  </a:cubicBezTo>
                  <a:cubicBezTo>
                    <a:pt x="427" y="318"/>
                    <a:pt x="429" y="320"/>
                    <a:pt x="432" y="323"/>
                  </a:cubicBezTo>
                  <a:cubicBezTo>
                    <a:pt x="432" y="323"/>
                    <a:pt x="432" y="323"/>
                    <a:pt x="432" y="323"/>
                  </a:cubicBezTo>
                  <a:cubicBezTo>
                    <a:pt x="435" y="326"/>
                    <a:pt x="438" y="328"/>
                    <a:pt x="441" y="330"/>
                  </a:cubicBezTo>
                  <a:cubicBezTo>
                    <a:pt x="442" y="330"/>
                    <a:pt x="442" y="330"/>
                    <a:pt x="442" y="330"/>
                  </a:cubicBezTo>
                  <a:cubicBezTo>
                    <a:pt x="446" y="332"/>
                    <a:pt x="449" y="334"/>
                    <a:pt x="452" y="335"/>
                  </a:cubicBezTo>
                  <a:cubicBezTo>
                    <a:pt x="453" y="335"/>
                    <a:pt x="453" y="335"/>
                    <a:pt x="453" y="335"/>
                  </a:cubicBezTo>
                  <a:cubicBezTo>
                    <a:pt x="461" y="338"/>
                    <a:pt x="469" y="340"/>
                    <a:pt x="478" y="340"/>
                  </a:cubicBezTo>
                  <a:cubicBezTo>
                    <a:pt x="516" y="340"/>
                    <a:pt x="547" y="309"/>
                    <a:pt x="547" y="270"/>
                  </a:cubicBezTo>
                  <a:cubicBezTo>
                    <a:pt x="547" y="231"/>
                    <a:pt x="516" y="200"/>
                    <a:pt x="478" y="200"/>
                  </a:cubicBezTo>
                  <a:cubicBezTo>
                    <a:pt x="468" y="200"/>
                    <a:pt x="458" y="202"/>
                    <a:pt x="450" y="206"/>
                  </a:cubicBezTo>
                  <a:cubicBezTo>
                    <a:pt x="450" y="206"/>
                    <a:pt x="450" y="206"/>
                    <a:pt x="450" y="206"/>
                  </a:cubicBezTo>
                  <a:cubicBezTo>
                    <a:pt x="449" y="206"/>
                    <a:pt x="449" y="206"/>
                    <a:pt x="449" y="206"/>
                  </a:cubicBezTo>
                  <a:cubicBezTo>
                    <a:pt x="446" y="208"/>
                    <a:pt x="444" y="209"/>
                    <a:pt x="442" y="210"/>
                  </a:cubicBezTo>
                  <a:cubicBezTo>
                    <a:pt x="441" y="210"/>
                    <a:pt x="441" y="211"/>
                    <a:pt x="440" y="211"/>
                  </a:cubicBezTo>
                  <a:cubicBezTo>
                    <a:pt x="438" y="213"/>
                    <a:pt x="435" y="215"/>
                    <a:pt x="433" y="216"/>
                  </a:cubicBezTo>
                  <a:cubicBezTo>
                    <a:pt x="433" y="217"/>
                    <a:pt x="432" y="217"/>
                    <a:pt x="432" y="217"/>
                  </a:cubicBezTo>
                  <a:cubicBezTo>
                    <a:pt x="430" y="219"/>
                    <a:pt x="428" y="221"/>
                    <a:pt x="426" y="223"/>
                  </a:cubicBezTo>
                  <a:cubicBezTo>
                    <a:pt x="426" y="223"/>
                    <a:pt x="425" y="224"/>
                    <a:pt x="425" y="224"/>
                  </a:cubicBezTo>
                  <a:close/>
                  <a:moveTo>
                    <a:pt x="314" y="140"/>
                  </a:moveTo>
                  <a:lnTo>
                    <a:pt x="314" y="140"/>
                  </a:lnTo>
                  <a:cubicBezTo>
                    <a:pt x="353" y="140"/>
                    <a:pt x="384" y="108"/>
                    <a:pt x="384" y="70"/>
                  </a:cubicBezTo>
                  <a:cubicBezTo>
                    <a:pt x="384" y="31"/>
                    <a:pt x="353" y="0"/>
                    <a:pt x="314" y="0"/>
                  </a:cubicBezTo>
                  <a:cubicBezTo>
                    <a:pt x="275" y="0"/>
                    <a:pt x="244" y="31"/>
                    <a:pt x="244" y="70"/>
                  </a:cubicBezTo>
                  <a:cubicBezTo>
                    <a:pt x="244" y="108"/>
                    <a:pt x="275" y="140"/>
                    <a:pt x="314" y="140"/>
                  </a:cubicBezTo>
                  <a:close/>
                  <a:moveTo>
                    <a:pt x="379" y="336"/>
                  </a:moveTo>
                  <a:lnTo>
                    <a:pt x="379" y="336"/>
                  </a:lnTo>
                  <a:lnTo>
                    <a:pt x="379" y="283"/>
                  </a:lnTo>
                  <a:cubicBezTo>
                    <a:pt x="379" y="279"/>
                    <a:pt x="378" y="274"/>
                    <a:pt x="378" y="270"/>
                  </a:cubicBezTo>
                  <a:cubicBezTo>
                    <a:pt x="378" y="266"/>
                    <a:pt x="379" y="262"/>
                    <a:pt x="379" y="257"/>
                  </a:cubicBezTo>
                  <a:lnTo>
                    <a:pt x="379" y="254"/>
                  </a:lnTo>
                  <a:lnTo>
                    <a:pt x="380" y="254"/>
                  </a:lnTo>
                  <a:cubicBezTo>
                    <a:pt x="385" y="223"/>
                    <a:pt x="404" y="197"/>
                    <a:pt x="431" y="183"/>
                  </a:cubicBezTo>
                  <a:cubicBezTo>
                    <a:pt x="412" y="165"/>
                    <a:pt x="387" y="154"/>
                    <a:pt x="359" y="154"/>
                  </a:cubicBezTo>
                  <a:lnTo>
                    <a:pt x="269" y="154"/>
                  </a:lnTo>
                  <a:cubicBezTo>
                    <a:pt x="241" y="154"/>
                    <a:pt x="216" y="165"/>
                    <a:pt x="197" y="183"/>
                  </a:cubicBezTo>
                  <a:cubicBezTo>
                    <a:pt x="228" y="199"/>
                    <a:pt x="250" y="232"/>
                    <a:pt x="250" y="270"/>
                  </a:cubicBezTo>
                  <a:cubicBezTo>
                    <a:pt x="250" y="278"/>
                    <a:pt x="249" y="285"/>
                    <a:pt x="247" y="293"/>
                  </a:cubicBezTo>
                  <a:lnTo>
                    <a:pt x="247" y="335"/>
                  </a:lnTo>
                  <a:cubicBezTo>
                    <a:pt x="276" y="347"/>
                    <a:pt x="299" y="369"/>
                    <a:pt x="314" y="396"/>
                  </a:cubicBezTo>
                  <a:cubicBezTo>
                    <a:pt x="328" y="369"/>
                    <a:pt x="352" y="348"/>
                    <a:pt x="379" y="336"/>
                  </a:cubicBezTo>
                  <a:close/>
                  <a:moveTo>
                    <a:pt x="282" y="400"/>
                  </a:moveTo>
                  <a:lnTo>
                    <a:pt x="282" y="400"/>
                  </a:lnTo>
                  <a:cubicBezTo>
                    <a:pt x="280" y="397"/>
                    <a:pt x="278" y="394"/>
                    <a:pt x="275" y="391"/>
                  </a:cubicBezTo>
                  <a:cubicBezTo>
                    <a:pt x="275" y="390"/>
                    <a:pt x="274" y="390"/>
                    <a:pt x="274" y="390"/>
                  </a:cubicBezTo>
                  <a:cubicBezTo>
                    <a:pt x="272" y="387"/>
                    <a:pt x="270" y="385"/>
                    <a:pt x="267" y="382"/>
                  </a:cubicBezTo>
                  <a:cubicBezTo>
                    <a:pt x="267" y="382"/>
                    <a:pt x="266" y="382"/>
                    <a:pt x="266" y="381"/>
                  </a:cubicBezTo>
                  <a:cubicBezTo>
                    <a:pt x="263" y="379"/>
                    <a:pt x="261" y="377"/>
                    <a:pt x="258" y="375"/>
                  </a:cubicBezTo>
                  <a:cubicBezTo>
                    <a:pt x="257" y="374"/>
                    <a:pt x="257" y="374"/>
                    <a:pt x="257" y="374"/>
                  </a:cubicBezTo>
                  <a:cubicBezTo>
                    <a:pt x="247" y="367"/>
                    <a:pt x="237" y="362"/>
                    <a:pt x="225" y="359"/>
                  </a:cubicBezTo>
                  <a:cubicBezTo>
                    <a:pt x="223" y="358"/>
                    <a:pt x="220" y="357"/>
                    <a:pt x="218" y="357"/>
                  </a:cubicBezTo>
                  <a:cubicBezTo>
                    <a:pt x="217" y="356"/>
                    <a:pt x="215" y="356"/>
                    <a:pt x="214" y="356"/>
                  </a:cubicBezTo>
                  <a:cubicBezTo>
                    <a:pt x="212" y="356"/>
                    <a:pt x="210" y="355"/>
                    <a:pt x="208" y="355"/>
                  </a:cubicBezTo>
                  <a:cubicBezTo>
                    <a:pt x="207" y="355"/>
                    <a:pt x="206" y="355"/>
                    <a:pt x="205" y="355"/>
                  </a:cubicBezTo>
                  <a:cubicBezTo>
                    <a:pt x="202" y="354"/>
                    <a:pt x="199" y="354"/>
                    <a:pt x="195" y="354"/>
                  </a:cubicBezTo>
                  <a:lnTo>
                    <a:pt x="105" y="354"/>
                  </a:lnTo>
                  <a:cubicBezTo>
                    <a:pt x="47" y="354"/>
                    <a:pt x="0" y="401"/>
                    <a:pt x="0" y="460"/>
                  </a:cubicBezTo>
                  <a:lnTo>
                    <a:pt x="0" y="600"/>
                  </a:lnTo>
                  <a:lnTo>
                    <a:pt x="62" y="600"/>
                  </a:lnTo>
                  <a:lnTo>
                    <a:pt x="62" y="454"/>
                  </a:lnTo>
                  <a:lnTo>
                    <a:pt x="83" y="454"/>
                  </a:lnTo>
                  <a:lnTo>
                    <a:pt x="83" y="600"/>
                  </a:lnTo>
                  <a:lnTo>
                    <a:pt x="216" y="600"/>
                  </a:lnTo>
                  <a:lnTo>
                    <a:pt x="216" y="454"/>
                  </a:lnTo>
                  <a:lnTo>
                    <a:pt x="237" y="454"/>
                  </a:lnTo>
                  <a:lnTo>
                    <a:pt x="237" y="600"/>
                  </a:lnTo>
                  <a:lnTo>
                    <a:pt x="301" y="600"/>
                  </a:lnTo>
                  <a:lnTo>
                    <a:pt x="301" y="460"/>
                  </a:lnTo>
                  <a:cubicBezTo>
                    <a:pt x="301" y="437"/>
                    <a:pt x="294" y="417"/>
                    <a:pt x="282" y="400"/>
                  </a:cubicBezTo>
                  <a:cubicBezTo>
                    <a:pt x="282" y="400"/>
                    <a:pt x="282" y="400"/>
                    <a:pt x="282" y="400"/>
                  </a:cubicBezTo>
                  <a:close/>
                  <a:moveTo>
                    <a:pt x="523" y="354"/>
                  </a:moveTo>
                  <a:lnTo>
                    <a:pt x="523" y="354"/>
                  </a:lnTo>
                  <a:lnTo>
                    <a:pt x="433" y="354"/>
                  </a:lnTo>
                  <a:cubicBezTo>
                    <a:pt x="429" y="354"/>
                    <a:pt x="426" y="354"/>
                    <a:pt x="423" y="355"/>
                  </a:cubicBezTo>
                  <a:cubicBezTo>
                    <a:pt x="422" y="355"/>
                    <a:pt x="421" y="355"/>
                    <a:pt x="420" y="355"/>
                  </a:cubicBezTo>
                  <a:cubicBezTo>
                    <a:pt x="418" y="355"/>
                    <a:pt x="415" y="356"/>
                    <a:pt x="413" y="356"/>
                  </a:cubicBezTo>
                  <a:cubicBezTo>
                    <a:pt x="412" y="356"/>
                    <a:pt x="411" y="356"/>
                    <a:pt x="410" y="357"/>
                  </a:cubicBezTo>
                  <a:cubicBezTo>
                    <a:pt x="408" y="357"/>
                    <a:pt x="405" y="358"/>
                    <a:pt x="403" y="358"/>
                  </a:cubicBezTo>
                  <a:cubicBezTo>
                    <a:pt x="387" y="363"/>
                    <a:pt x="373" y="371"/>
                    <a:pt x="361" y="382"/>
                  </a:cubicBezTo>
                  <a:cubicBezTo>
                    <a:pt x="361" y="382"/>
                    <a:pt x="361" y="382"/>
                    <a:pt x="361" y="383"/>
                  </a:cubicBezTo>
                  <a:cubicBezTo>
                    <a:pt x="358" y="385"/>
                    <a:pt x="356" y="388"/>
                    <a:pt x="353" y="390"/>
                  </a:cubicBezTo>
                  <a:cubicBezTo>
                    <a:pt x="353" y="390"/>
                    <a:pt x="353" y="391"/>
                    <a:pt x="353" y="391"/>
                  </a:cubicBezTo>
                  <a:cubicBezTo>
                    <a:pt x="337" y="409"/>
                    <a:pt x="327" y="433"/>
                    <a:pt x="327" y="460"/>
                  </a:cubicBezTo>
                  <a:lnTo>
                    <a:pt x="327" y="600"/>
                  </a:lnTo>
                  <a:lnTo>
                    <a:pt x="389" y="600"/>
                  </a:lnTo>
                  <a:lnTo>
                    <a:pt x="389" y="454"/>
                  </a:lnTo>
                  <a:lnTo>
                    <a:pt x="410" y="454"/>
                  </a:lnTo>
                  <a:lnTo>
                    <a:pt x="410" y="600"/>
                  </a:lnTo>
                  <a:lnTo>
                    <a:pt x="543" y="600"/>
                  </a:lnTo>
                  <a:lnTo>
                    <a:pt x="543" y="454"/>
                  </a:lnTo>
                  <a:lnTo>
                    <a:pt x="564" y="454"/>
                  </a:lnTo>
                  <a:lnTo>
                    <a:pt x="564" y="600"/>
                  </a:lnTo>
                  <a:lnTo>
                    <a:pt x="628" y="600"/>
                  </a:lnTo>
                  <a:lnTo>
                    <a:pt x="628" y="460"/>
                  </a:lnTo>
                  <a:cubicBezTo>
                    <a:pt x="628" y="401"/>
                    <a:pt x="581" y="354"/>
                    <a:pt x="523" y="354"/>
                  </a:cubicBezTo>
                  <a:close/>
                  <a:moveTo>
                    <a:pt x="151" y="340"/>
                  </a:moveTo>
                  <a:lnTo>
                    <a:pt x="151" y="340"/>
                  </a:lnTo>
                  <a:cubicBezTo>
                    <a:pt x="159" y="340"/>
                    <a:pt x="167" y="338"/>
                    <a:pt x="175" y="335"/>
                  </a:cubicBezTo>
                  <a:cubicBezTo>
                    <a:pt x="175" y="335"/>
                    <a:pt x="175" y="335"/>
                    <a:pt x="176" y="335"/>
                  </a:cubicBezTo>
                  <a:cubicBezTo>
                    <a:pt x="179" y="334"/>
                    <a:pt x="183" y="332"/>
                    <a:pt x="186" y="330"/>
                  </a:cubicBezTo>
                  <a:cubicBezTo>
                    <a:pt x="186" y="330"/>
                    <a:pt x="186" y="330"/>
                    <a:pt x="186" y="330"/>
                  </a:cubicBezTo>
                  <a:cubicBezTo>
                    <a:pt x="190" y="328"/>
                    <a:pt x="193" y="326"/>
                    <a:pt x="196" y="323"/>
                  </a:cubicBezTo>
                  <a:cubicBezTo>
                    <a:pt x="196" y="323"/>
                    <a:pt x="196" y="323"/>
                    <a:pt x="196" y="323"/>
                  </a:cubicBezTo>
                  <a:cubicBezTo>
                    <a:pt x="202" y="318"/>
                    <a:pt x="206" y="312"/>
                    <a:pt x="210" y="306"/>
                  </a:cubicBezTo>
                  <a:cubicBezTo>
                    <a:pt x="211" y="305"/>
                    <a:pt x="211" y="305"/>
                    <a:pt x="211" y="304"/>
                  </a:cubicBezTo>
                  <a:cubicBezTo>
                    <a:pt x="213" y="301"/>
                    <a:pt x="214" y="298"/>
                    <a:pt x="216" y="295"/>
                  </a:cubicBezTo>
                  <a:cubicBezTo>
                    <a:pt x="216" y="294"/>
                    <a:pt x="216" y="294"/>
                    <a:pt x="216" y="293"/>
                  </a:cubicBezTo>
                  <a:cubicBezTo>
                    <a:pt x="217" y="290"/>
                    <a:pt x="218" y="287"/>
                    <a:pt x="219" y="283"/>
                  </a:cubicBezTo>
                  <a:cubicBezTo>
                    <a:pt x="219" y="282"/>
                    <a:pt x="219" y="282"/>
                    <a:pt x="219" y="281"/>
                  </a:cubicBezTo>
                  <a:cubicBezTo>
                    <a:pt x="220" y="278"/>
                    <a:pt x="220" y="274"/>
                    <a:pt x="220" y="270"/>
                  </a:cubicBezTo>
                  <a:cubicBezTo>
                    <a:pt x="220" y="267"/>
                    <a:pt x="220" y="264"/>
                    <a:pt x="220" y="261"/>
                  </a:cubicBezTo>
                  <a:cubicBezTo>
                    <a:pt x="219" y="260"/>
                    <a:pt x="219" y="259"/>
                    <a:pt x="219" y="258"/>
                  </a:cubicBezTo>
                  <a:cubicBezTo>
                    <a:pt x="219" y="255"/>
                    <a:pt x="218" y="252"/>
                    <a:pt x="217" y="250"/>
                  </a:cubicBezTo>
                  <a:cubicBezTo>
                    <a:pt x="217" y="249"/>
                    <a:pt x="217" y="249"/>
                    <a:pt x="217" y="249"/>
                  </a:cubicBezTo>
                  <a:cubicBezTo>
                    <a:pt x="216" y="246"/>
                    <a:pt x="215" y="244"/>
                    <a:pt x="214" y="241"/>
                  </a:cubicBezTo>
                  <a:cubicBezTo>
                    <a:pt x="214" y="240"/>
                    <a:pt x="213" y="240"/>
                    <a:pt x="213" y="239"/>
                  </a:cubicBezTo>
                  <a:cubicBezTo>
                    <a:pt x="212" y="236"/>
                    <a:pt x="210" y="234"/>
                    <a:pt x="209" y="231"/>
                  </a:cubicBezTo>
                  <a:lnTo>
                    <a:pt x="208" y="231"/>
                  </a:lnTo>
                  <a:cubicBezTo>
                    <a:pt x="207" y="229"/>
                    <a:pt x="205" y="226"/>
                    <a:pt x="203" y="224"/>
                  </a:cubicBezTo>
                  <a:cubicBezTo>
                    <a:pt x="203" y="224"/>
                    <a:pt x="202" y="223"/>
                    <a:pt x="202" y="223"/>
                  </a:cubicBezTo>
                  <a:cubicBezTo>
                    <a:pt x="200" y="221"/>
                    <a:pt x="198" y="219"/>
                    <a:pt x="195" y="217"/>
                  </a:cubicBezTo>
                  <a:cubicBezTo>
                    <a:pt x="195" y="217"/>
                    <a:pt x="195" y="217"/>
                    <a:pt x="195" y="216"/>
                  </a:cubicBezTo>
                  <a:cubicBezTo>
                    <a:pt x="193" y="215"/>
                    <a:pt x="190" y="213"/>
                    <a:pt x="188" y="211"/>
                  </a:cubicBezTo>
                  <a:cubicBezTo>
                    <a:pt x="187" y="211"/>
                    <a:pt x="187" y="210"/>
                    <a:pt x="186" y="210"/>
                  </a:cubicBezTo>
                  <a:cubicBezTo>
                    <a:pt x="184" y="209"/>
                    <a:pt x="181" y="207"/>
                    <a:pt x="179" y="206"/>
                  </a:cubicBezTo>
                  <a:cubicBezTo>
                    <a:pt x="179" y="206"/>
                    <a:pt x="178" y="206"/>
                    <a:pt x="178" y="206"/>
                  </a:cubicBezTo>
                  <a:cubicBezTo>
                    <a:pt x="170" y="202"/>
                    <a:pt x="160" y="200"/>
                    <a:pt x="151" y="200"/>
                  </a:cubicBezTo>
                  <a:cubicBezTo>
                    <a:pt x="112" y="200"/>
                    <a:pt x="81" y="231"/>
                    <a:pt x="81" y="270"/>
                  </a:cubicBezTo>
                  <a:cubicBezTo>
                    <a:pt x="81" y="309"/>
                    <a:pt x="112" y="340"/>
                    <a:pt x="151" y="340"/>
                  </a:cubicBezTo>
                  <a:close/>
                </a:path>
              </a:pathLst>
            </a:custGeom>
            <a:solidFill>
              <a:srgbClr val="365B7C"/>
            </a:solidFill>
            <a:ln>
              <a:noFill/>
            </a:ln>
          </p:spPr>
          <p:txBody>
            <a:bodyPr vert="horz" wrap="square" lIns="91440" tIns="45720" rIns="91440" bIns="45720" numCol="1" anchor="t" anchorCtr="0" compatLnSpc="1"/>
            <a:lstStyle/>
            <a:p>
              <a:endParaRPr lang="zh-CN" altLang="en-US">
                <a:solidFill>
                  <a:schemeClr val="accent2"/>
                </a:solidFill>
              </a:endParaRPr>
            </a:p>
          </p:txBody>
        </p:sp>
      </p:grpSp>
      <p:sp>
        <p:nvSpPr>
          <p:cNvPr id="23" name="矩形 22"/>
          <p:cNvSpPr/>
          <p:nvPr/>
        </p:nvSpPr>
        <p:spPr>
          <a:xfrm>
            <a:off x="2076808" y="316828"/>
            <a:ext cx="2087446" cy="470748"/>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800" b="1" dirty="0">
                <a:latin typeface="楷体" panose="02010609060101010101" pitchFamily="49" charset="-122"/>
                <a:ea typeface="楷体" panose="02010609060101010101" pitchFamily="49" charset="-122"/>
                <a:cs typeface="+mn-ea"/>
                <a:sym typeface="+mn-lt"/>
              </a:rPr>
              <a:t>案例导学</a:t>
            </a:r>
          </a:p>
        </p:txBody>
      </p:sp>
      <p:sp>
        <p:nvSpPr>
          <p:cNvPr id="5" name="文本框 4"/>
          <p:cNvSpPr txBox="1"/>
          <p:nvPr/>
        </p:nvSpPr>
        <p:spPr>
          <a:xfrm>
            <a:off x="4288155" y="316865"/>
            <a:ext cx="7014845" cy="768350"/>
          </a:xfrm>
          <a:prstGeom prst="rect">
            <a:avLst/>
          </a:prstGeom>
          <a:noFill/>
        </p:spPr>
        <p:txBody>
          <a:bodyPr wrap="none" rtlCol="0" anchor="t">
            <a:spAutoFit/>
            <a:scene3d>
              <a:camera prst="orthographicFront"/>
              <a:lightRig rig="threePt" dir="t"/>
            </a:scene3d>
          </a:bodyPr>
          <a:lstStyle/>
          <a:p>
            <a:pPr>
              <a:defRPr/>
            </a:pPr>
            <a:r>
              <a:rPr lang="zh-CN" altLang="en-US" sz="4400">
                <a:ln w="12700">
                  <a:solidFill>
                    <a:schemeClr val="tx2">
                      <a:lumMod val="75000"/>
                    </a:schemeClr>
                  </a:solidFill>
                  <a:prstDash val="solid"/>
                </a:ln>
                <a:pattFill prst="dkUpDiag">
                  <a:fgClr>
                    <a:schemeClr val="tx2"/>
                  </a:fgClr>
                  <a:bgClr>
                    <a:schemeClr val="tx2">
                      <a:lumMod val="20000"/>
                      <a:lumOff val="80000"/>
                    </a:schemeClr>
                  </a:bgClr>
                </a:pattFill>
                <a:effectLst>
                  <a:outerShdw dist="38100" dir="2640000" algn="bl" rotWithShape="0">
                    <a:schemeClr val="tx2">
                      <a:lumMod val="75000"/>
                    </a:schemeClr>
                  </a:outerShdw>
                  <a:reflection blurRad="6350" stA="60000" endA="900" endPos="58000" dir="5400000" sy="-100000" algn="bl" rotWithShape="0"/>
                </a:effectLst>
                <a:sym typeface="+mn-ea"/>
              </a:rPr>
              <a:t>案例 某公司的</a:t>
            </a:r>
            <a:r>
              <a:rPr lang="zh-CN" altLang="en-US" sz="4400">
                <a:ln w="12700">
                  <a:solidFill>
                    <a:schemeClr val="tx2">
                      <a:lumMod val="75000"/>
                    </a:schemeClr>
                  </a:solidFill>
                  <a:prstDash val="solid"/>
                </a:ln>
                <a:pattFill prst="dkUpDiag">
                  <a:fgClr>
                    <a:schemeClr val="tx2"/>
                  </a:fgClr>
                  <a:bgClr>
                    <a:schemeClr val="tx2">
                      <a:lumMod val="20000"/>
                      <a:lumOff val="80000"/>
                    </a:schemeClr>
                  </a:bgClr>
                </a:pattFill>
                <a:effectLst>
                  <a:outerShdw dist="38100" dir="2640000" algn="bl" rotWithShape="0">
                    <a:schemeClr val="tx2">
                      <a:lumMod val="75000"/>
                    </a:schemeClr>
                  </a:outerShdw>
                  <a:reflection blurRad="6350" stA="60000" endA="900" endPos="58000" dir="5400000" sy="-100000" algn="bl" rotWithShape="0"/>
                </a:effectLst>
                <a:latin typeface="Arial" panose="020B0604020202020204" pitchFamily="34" charset="0"/>
                <a:sym typeface="+mn-ea"/>
              </a:rPr>
              <a:t>“</a:t>
            </a:r>
            <a:r>
              <a:rPr lang="zh-CN" altLang="en-US" sz="4400">
                <a:ln w="12700">
                  <a:solidFill>
                    <a:schemeClr val="tx2">
                      <a:lumMod val="75000"/>
                    </a:schemeClr>
                  </a:solidFill>
                  <a:prstDash val="solid"/>
                </a:ln>
                <a:pattFill prst="dkUpDiag">
                  <a:fgClr>
                    <a:schemeClr val="tx2"/>
                  </a:fgClr>
                  <a:bgClr>
                    <a:schemeClr val="tx2">
                      <a:lumMod val="20000"/>
                      <a:lumOff val="80000"/>
                    </a:schemeClr>
                  </a:bgClr>
                </a:pattFill>
                <a:effectLst>
                  <a:outerShdw dist="38100" dir="2640000" algn="bl" rotWithShape="0">
                    <a:schemeClr val="tx2">
                      <a:lumMod val="75000"/>
                    </a:schemeClr>
                  </a:outerShdw>
                  <a:reflection blurRad="6350" stA="60000" endA="900" endPos="58000" dir="5400000" sy="-100000" algn="bl" rotWithShape="0"/>
                </a:effectLst>
                <a:sym typeface="+mn-ea"/>
              </a:rPr>
              <a:t>金色香蕉</a:t>
            </a:r>
            <a:r>
              <a:rPr lang="zh-CN" altLang="en-US" sz="4400">
                <a:ln w="12700">
                  <a:solidFill>
                    <a:schemeClr val="tx2">
                      <a:lumMod val="75000"/>
                    </a:schemeClr>
                  </a:solidFill>
                  <a:prstDash val="solid"/>
                </a:ln>
                <a:pattFill prst="dkUpDiag">
                  <a:fgClr>
                    <a:schemeClr val="tx2"/>
                  </a:fgClr>
                  <a:bgClr>
                    <a:schemeClr val="tx2">
                      <a:lumMod val="20000"/>
                      <a:lumOff val="80000"/>
                    </a:schemeClr>
                  </a:bgClr>
                </a:pattFill>
                <a:effectLst>
                  <a:outerShdw dist="38100" dir="2640000" algn="bl" rotWithShape="0">
                    <a:schemeClr val="tx2">
                      <a:lumMod val="75000"/>
                    </a:schemeClr>
                  </a:outerShdw>
                  <a:reflection blurRad="6350" stA="60000" endA="900" endPos="58000" dir="5400000" sy="-100000" algn="bl" rotWithShape="0"/>
                </a:effectLst>
                <a:latin typeface="Arial" panose="020B0604020202020204" pitchFamily="34" charset="0"/>
                <a:sym typeface="+mn-ea"/>
              </a:rPr>
              <a:t>”</a:t>
            </a:r>
            <a:r>
              <a:rPr lang="zh-CN" altLang="en-US" sz="4400">
                <a:ln w="12700">
                  <a:solidFill>
                    <a:schemeClr val="tx2">
                      <a:lumMod val="75000"/>
                    </a:schemeClr>
                  </a:solidFill>
                  <a:prstDash val="solid"/>
                </a:ln>
                <a:pattFill prst="dkUpDiag">
                  <a:fgClr>
                    <a:schemeClr val="tx2"/>
                  </a:fgClr>
                  <a:bgClr>
                    <a:schemeClr val="tx2">
                      <a:lumMod val="20000"/>
                      <a:lumOff val="80000"/>
                    </a:schemeClr>
                  </a:bgClr>
                </a:pattFill>
                <a:effectLst>
                  <a:outerShdw dist="38100" dir="2640000" algn="bl" rotWithShape="0">
                    <a:schemeClr val="tx2">
                      <a:lumMod val="75000"/>
                    </a:schemeClr>
                  </a:outerShdw>
                  <a:reflection blurRad="6350" stA="60000" endA="900" endPos="58000" dir="5400000" sy="-100000" algn="bl" rotWithShape="0"/>
                </a:effectLst>
                <a:sym typeface="+mn-ea"/>
              </a:rPr>
              <a:t> </a:t>
            </a:r>
          </a:p>
        </p:txBody>
      </p:sp>
      <p:sp>
        <p:nvSpPr>
          <p:cNvPr id="6" name="文本框 5"/>
          <p:cNvSpPr txBox="1"/>
          <p:nvPr/>
        </p:nvSpPr>
        <p:spPr>
          <a:xfrm>
            <a:off x="109220" y="892175"/>
            <a:ext cx="12066270" cy="6092825"/>
          </a:xfrm>
          <a:prstGeom prst="rect">
            <a:avLst/>
          </a:prstGeom>
          <a:noFill/>
        </p:spPr>
        <p:txBody>
          <a:bodyPr wrap="square" rtlCol="0" anchor="t">
            <a:spAutoFit/>
          </a:bodyPr>
          <a:lstStyle/>
          <a:p>
            <a:pPr fontAlgn="auto">
              <a:lnSpc>
                <a:spcPct val="150000"/>
              </a:lnSpc>
            </a:pPr>
            <a:r>
              <a:rPr lang="en-US" altLang="zh-CN" sz="3600" dirty="0">
                <a:sym typeface="+mn-ea"/>
              </a:rPr>
              <a:t>                  </a:t>
            </a:r>
            <a:r>
              <a:rPr lang="en-US" altLang="zh-CN" sz="2800" dirty="0">
                <a:latin typeface="楷体" panose="02010609060101010101" pitchFamily="49" charset="-122"/>
                <a:ea typeface="楷体" panose="02010609060101010101" pitchFamily="49" charset="-122"/>
                <a:cs typeface="楷体" panose="02010609060101010101" pitchFamily="49" charset="-122"/>
                <a:sym typeface="+mn-ea"/>
              </a:rPr>
              <a:t>  </a:t>
            </a:r>
            <a:r>
              <a:rPr lang="zh-CN" altLang="en-US" sz="2800" dirty="0">
                <a:latin typeface="楷体" panose="02010609060101010101" pitchFamily="49" charset="-122"/>
                <a:ea typeface="楷体" panose="02010609060101010101" pitchFamily="49" charset="-122"/>
                <a:cs typeface="楷体" panose="02010609060101010101" pitchFamily="49" charset="-122"/>
                <a:sym typeface="+mn-ea"/>
              </a:rPr>
              <a:t>美国的一家企业</a:t>
            </a:r>
            <a:r>
              <a:rPr lang="en-US" altLang="zh-CN" sz="2800" dirty="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800" dirty="0">
                <a:latin typeface="楷体" panose="02010609060101010101" pitchFamily="49" charset="-122"/>
                <a:ea typeface="楷体" panose="02010609060101010101" pitchFamily="49" charset="-122"/>
                <a:cs typeface="楷体" panose="02010609060101010101" pitchFamily="49" charset="-122"/>
                <a:sym typeface="+mn-ea"/>
              </a:rPr>
              <a:t>它的大厅里有一个标志性的纪念品</a:t>
            </a:r>
            <a:r>
              <a:rPr lang="en-US" altLang="zh-CN" sz="2800" dirty="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800" dirty="0">
                <a:latin typeface="楷体" panose="02010609060101010101" pitchFamily="49" charset="-122"/>
                <a:ea typeface="楷体" panose="02010609060101010101" pitchFamily="49" charset="-122"/>
                <a:cs typeface="楷体" panose="02010609060101010101" pitchFamily="49" charset="-122"/>
                <a:sym typeface="+mn-ea"/>
              </a:rPr>
              <a:t>用大玻璃罩着的金色香蕉。这里有一个能让每个新员工感动的故事。很久以前</a:t>
            </a:r>
            <a:r>
              <a:rPr lang="en-US" altLang="zh-CN" sz="2800" dirty="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800" dirty="0">
                <a:latin typeface="楷体" panose="02010609060101010101" pitchFamily="49" charset="-122"/>
                <a:ea typeface="楷体" panose="02010609060101010101" pitchFamily="49" charset="-122"/>
                <a:cs typeface="楷体" panose="02010609060101010101" pitchFamily="49" charset="-122"/>
                <a:sym typeface="+mn-ea"/>
              </a:rPr>
              <a:t>有一个员工拿着一份改进工艺的建议书走进董事长的办公室</a:t>
            </a:r>
            <a:r>
              <a:rPr lang="en-US" altLang="zh-CN" sz="2800" dirty="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800" dirty="0">
                <a:latin typeface="楷体" panose="02010609060101010101" pitchFamily="49" charset="-122"/>
                <a:ea typeface="楷体" panose="02010609060101010101" pitchFamily="49" charset="-122"/>
                <a:cs typeface="楷体" panose="02010609060101010101" pitchFamily="49" charset="-122"/>
                <a:sym typeface="+mn-ea"/>
              </a:rPr>
              <a:t>董事长深受感动</a:t>
            </a:r>
            <a:r>
              <a:rPr lang="en-US" altLang="zh-CN" sz="2800" dirty="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800" dirty="0">
                <a:latin typeface="楷体" panose="02010609060101010101" pitchFamily="49" charset="-122"/>
                <a:ea typeface="楷体" panose="02010609060101010101" pitchFamily="49" charset="-122"/>
                <a:cs typeface="楷体" panose="02010609060101010101" pitchFamily="49" charset="-122"/>
                <a:sym typeface="+mn-ea"/>
              </a:rPr>
              <a:t>认为这不仅是一个非常出色的工艺改进建议</a:t>
            </a:r>
            <a:r>
              <a:rPr lang="en-US" altLang="zh-CN" sz="2800" dirty="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800" dirty="0">
                <a:latin typeface="楷体" panose="02010609060101010101" pitchFamily="49" charset="-122"/>
                <a:ea typeface="楷体" panose="02010609060101010101" pitchFamily="49" charset="-122"/>
                <a:cs typeface="楷体" panose="02010609060101010101" pitchFamily="49" charset="-122"/>
                <a:sym typeface="+mn-ea"/>
              </a:rPr>
              <a:t>更是这个员工对企业的难能可贵的关心和热爱。这位董事长很想立刻奖励这个年轻的小伙子</a:t>
            </a:r>
            <a:r>
              <a:rPr lang="en-US" altLang="zh-CN" sz="2800" dirty="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800" dirty="0">
                <a:latin typeface="楷体" panose="02010609060101010101" pitchFamily="49" charset="-122"/>
                <a:ea typeface="楷体" panose="02010609060101010101" pitchFamily="49" charset="-122"/>
                <a:cs typeface="楷体" panose="02010609060101010101" pitchFamily="49" charset="-122"/>
                <a:sym typeface="+mn-ea"/>
              </a:rPr>
              <a:t>但此时他身边并没有合适的奖品</a:t>
            </a:r>
            <a:r>
              <a:rPr lang="en-US" altLang="zh-CN" sz="2800" dirty="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800" dirty="0">
                <a:latin typeface="楷体" panose="02010609060101010101" pitchFamily="49" charset="-122"/>
                <a:ea typeface="楷体" panose="02010609060101010101" pitchFamily="49" charset="-122"/>
                <a:cs typeface="楷体" panose="02010609060101010101" pitchFamily="49" charset="-122"/>
                <a:sym typeface="+mn-ea"/>
              </a:rPr>
              <a:t>于是</a:t>
            </a:r>
            <a:r>
              <a:rPr lang="en-US" altLang="zh-CN" sz="2800" dirty="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800" dirty="0">
                <a:latin typeface="楷体" panose="02010609060101010101" pitchFamily="49" charset="-122"/>
                <a:ea typeface="楷体" panose="02010609060101010101" pitchFamily="49" charset="-122"/>
                <a:cs typeface="楷体" panose="02010609060101010101" pitchFamily="49" charset="-122"/>
                <a:sym typeface="+mn-ea"/>
              </a:rPr>
              <a:t>他拿起桌子上的一根香蕉</a:t>
            </a:r>
            <a:r>
              <a:rPr lang="en-US" altLang="zh-CN" sz="2800" dirty="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800" dirty="0">
                <a:latin typeface="楷体" panose="02010609060101010101" pitchFamily="49" charset="-122"/>
                <a:ea typeface="楷体" panose="02010609060101010101" pitchFamily="49" charset="-122"/>
                <a:cs typeface="楷体" panose="02010609060101010101" pitchFamily="49" charset="-122"/>
                <a:sym typeface="+mn-ea"/>
              </a:rPr>
              <a:t>奖励给这位提出合理化建议的员工。从此以后</a:t>
            </a:r>
            <a:r>
              <a:rPr lang="en-US" altLang="zh-CN" sz="2800" dirty="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800" dirty="0">
                <a:latin typeface="楷体" panose="02010609060101010101" pitchFamily="49" charset="-122"/>
                <a:ea typeface="楷体" panose="02010609060101010101" pitchFamily="49" charset="-122"/>
                <a:cs typeface="楷体" panose="02010609060101010101" pitchFamily="49" charset="-122"/>
                <a:sym typeface="+mn-ea"/>
              </a:rPr>
              <a:t>提合理化建议在这家企业蔚然成风</a:t>
            </a:r>
            <a:r>
              <a:rPr lang="en-US" altLang="zh-CN" sz="2800" dirty="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800" dirty="0">
                <a:latin typeface="楷体" panose="02010609060101010101" pitchFamily="49" charset="-122"/>
                <a:ea typeface="楷体" panose="02010609060101010101" pitchFamily="49" charset="-122"/>
                <a:cs typeface="楷体" panose="02010609060101010101" pitchFamily="49" charset="-122"/>
                <a:sym typeface="+mn-ea"/>
              </a:rPr>
              <a:t>这个故事也广为流传。一个金色的美丽的香蕉被制作成纪念品摆设在企业的大厅里</a:t>
            </a:r>
            <a:r>
              <a:rPr lang="en-US" altLang="zh-CN" sz="2800" dirty="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800" dirty="0">
                <a:latin typeface="楷体" panose="02010609060101010101" pitchFamily="49" charset="-122"/>
                <a:ea typeface="楷体" panose="02010609060101010101" pitchFamily="49" charset="-122"/>
                <a:cs typeface="楷体" panose="02010609060101010101" pitchFamily="49" charset="-122"/>
                <a:sym typeface="+mn-ea"/>
              </a:rPr>
              <a:t>成为这家企业的标志性纪念品。</a:t>
            </a:r>
            <a:endParaRPr lang="zh-CN" altLang="en-US" sz="2800" dirty="0">
              <a:latin typeface="楷体" panose="02010609060101010101" pitchFamily="49" charset="-122"/>
              <a:ea typeface="楷体" panose="02010609060101010101" pitchFamily="49" charset="-122"/>
              <a:cs typeface="楷体" panose="02010609060101010101" pitchFamily="49" charset="-122"/>
            </a:endParaRPr>
          </a:p>
        </p:txBody>
      </p:sp>
    </p:spTree>
    <p:extLst>
      <p:ext uri="{BB962C8B-B14F-4D97-AF65-F5344CB8AC3E}">
        <p14:creationId xmlns:p14="http://schemas.microsoft.com/office/powerpoint/2010/main" val="154121753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5" presetClass="entr" presetSubtype="0" fill="hold" nodeType="withEffect">
                                  <p:stCondLst>
                                    <p:cond delay="250"/>
                                  </p:stCondLst>
                                  <p:childTnLst>
                                    <p:set>
                                      <p:cBhvr>
                                        <p:cTn id="6" dur="1" fill="hold">
                                          <p:stCondLst>
                                            <p:cond delay="0"/>
                                          </p:stCondLst>
                                        </p:cTn>
                                        <p:tgtEl>
                                          <p:spTgt spid="17"/>
                                        </p:tgtEl>
                                        <p:attrNameLst>
                                          <p:attrName>style.visibility</p:attrName>
                                        </p:attrNameLst>
                                      </p:cBhvr>
                                      <p:to>
                                        <p:strVal val="visible"/>
                                      </p:to>
                                    </p:set>
                                    <p:anim calcmode="lin" valueType="num">
                                      <p:cBhvr>
                                        <p:cTn id="7" dur="500" decel="50000" fill="hold">
                                          <p:stCondLst>
                                            <p:cond delay="0"/>
                                          </p:stCondLst>
                                        </p:cTn>
                                        <p:tgtEl>
                                          <p:spTgt spid="17"/>
                                        </p:tgtEl>
                                        <p:attrNameLst>
                                          <p:attrName>style.rotation</p:attrName>
                                        </p:attrNameLst>
                                      </p:cBhvr>
                                      <p:tavLst>
                                        <p:tav tm="0">
                                          <p:val>
                                            <p:fltVal val="-90"/>
                                          </p:val>
                                        </p:tav>
                                        <p:tav tm="100000">
                                          <p:val>
                                            <p:fltVal val="0"/>
                                          </p:val>
                                        </p:tav>
                                      </p:tavLst>
                                    </p:anim>
                                    <p:anim calcmode="lin" valueType="num">
                                      <p:cBhvr>
                                        <p:cTn id="8" dur="500" decel="50000" fill="hold">
                                          <p:stCondLst>
                                            <p:cond delay="0"/>
                                          </p:stCondLst>
                                        </p:cTn>
                                        <p:tgtEl>
                                          <p:spTgt spid="17"/>
                                        </p:tgtEl>
                                        <p:attrNameLst>
                                          <p:attrName>ppt_w</p:attrName>
                                        </p:attrNameLst>
                                      </p:cBhvr>
                                      <p:tavLst>
                                        <p:tav tm="0">
                                          <p:val>
                                            <p:strVal val="#ppt_w"/>
                                          </p:val>
                                        </p:tav>
                                        <p:tav tm="100000">
                                          <p:val>
                                            <p:strVal val="#ppt_w*.05"/>
                                          </p:val>
                                        </p:tav>
                                      </p:tavLst>
                                    </p:anim>
                                    <p:anim calcmode="lin" valueType="num">
                                      <p:cBhvr>
                                        <p:cTn id="9" dur="500" accel="50000" fill="hold">
                                          <p:stCondLst>
                                            <p:cond delay="500"/>
                                          </p:stCondLst>
                                        </p:cTn>
                                        <p:tgtEl>
                                          <p:spTgt spid="17"/>
                                        </p:tgtEl>
                                        <p:attrNameLst>
                                          <p:attrName>ppt_w</p:attrName>
                                        </p:attrNameLst>
                                      </p:cBhvr>
                                      <p:tavLst>
                                        <p:tav tm="0">
                                          <p:val>
                                            <p:strVal val="#ppt_w*.05"/>
                                          </p:val>
                                        </p:tav>
                                        <p:tav tm="100000">
                                          <p:val>
                                            <p:strVal val="#ppt_w"/>
                                          </p:val>
                                        </p:tav>
                                      </p:tavLst>
                                    </p:anim>
                                    <p:anim calcmode="lin" valueType="num">
                                      <p:cBhvr>
                                        <p:cTn id="10" dur="1000" fill="hold"/>
                                        <p:tgtEl>
                                          <p:spTgt spid="17"/>
                                        </p:tgtEl>
                                        <p:attrNameLst>
                                          <p:attrName>ppt_h</p:attrName>
                                        </p:attrNameLst>
                                      </p:cBhvr>
                                      <p:tavLst>
                                        <p:tav tm="0">
                                          <p:val>
                                            <p:strVal val="#ppt_h"/>
                                          </p:val>
                                        </p:tav>
                                        <p:tav tm="100000">
                                          <p:val>
                                            <p:strVal val="#ppt_h"/>
                                          </p:val>
                                        </p:tav>
                                      </p:tavLst>
                                    </p:anim>
                                    <p:anim calcmode="lin" valueType="num">
                                      <p:cBhvr>
                                        <p:cTn id="11" dur="500" decel="50000" fill="hold">
                                          <p:stCondLst>
                                            <p:cond delay="0"/>
                                          </p:stCondLst>
                                        </p:cTn>
                                        <p:tgtEl>
                                          <p:spTgt spid="17"/>
                                        </p:tgtEl>
                                        <p:attrNameLst>
                                          <p:attrName>ppt_x</p:attrName>
                                        </p:attrNameLst>
                                      </p:cBhvr>
                                      <p:tavLst>
                                        <p:tav tm="0">
                                          <p:val>
                                            <p:strVal val="#ppt_x+.4"/>
                                          </p:val>
                                        </p:tav>
                                        <p:tav tm="100000">
                                          <p:val>
                                            <p:strVal val="#ppt_x"/>
                                          </p:val>
                                        </p:tav>
                                      </p:tavLst>
                                    </p:anim>
                                    <p:anim calcmode="lin" valueType="num">
                                      <p:cBhvr>
                                        <p:cTn id="12" dur="500" decel="50000" fill="hold">
                                          <p:stCondLst>
                                            <p:cond delay="0"/>
                                          </p:stCondLst>
                                        </p:cTn>
                                        <p:tgtEl>
                                          <p:spTgt spid="17"/>
                                        </p:tgtEl>
                                        <p:attrNameLst>
                                          <p:attrName>ppt_y</p:attrName>
                                        </p:attrNameLst>
                                      </p:cBhvr>
                                      <p:tavLst>
                                        <p:tav tm="0">
                                          <p:val>
                                            <p:strVal val="#ppt_y-.2"/>
                                          </p:val>
                                        </p:tav>
                                        <p:tav tm="100000">
                                          <p:val>
                                            <p:strVal val="#ppt_y+.1"/>
                                          </p:val>
                                        </p:tav>
                                      </p:tavLst>
                                    </p:anim>
                                    <p:anim calcmode="lin" valueType="num">
                                      <p:cBhvr>
                                        <p:cTn id="13" dur="500" accel="50000" fill="hold">
                                          <p:stCondLst>
                                            <p:cond delay="500"/>
                                          </p:stCondLst>
                                        </p:cTn>
                                        <p:tgtEl>
                                          <p:spTgt spid="17"/>
                                        </p:tgtEl>
                                        <p:attrNameLst>
                                          <p:attrName>ppt_y</p:attrName>
                                        </p:attrNameLst>
                                      </p:cBhvr>
                                      <p:tavLst>
                                        <p:tav tm="0">
                                          <p:val>
                                            <p:strVal val="#ppt_y+.1"/>
                                          </p:val>
                                        </p:tav>
                                        <p:tav tm="100000">
                                          <p:val>
                                            <p:strVal val="#ppt_y"/>
                                          </p:val>
                                        </p:tav>
                                      </p:tavLst>
                                    </p:anim>
                                    <p:animEffect transition="in" filter="fade">
                                      <p:cBhvr>
                                        <p:cTn id="14" dur="1000" decel="50000">
                                          <p:stCondLst>
                                            <p:cond delay="0"/>
                                          </p:stCondLst>
                                        </p:cTn>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nvPr>
        </p:nvSpPr>
        <p:spPr>
          <a:xfrm>
            <a:off x="4820285" y="806450"/>
            <a:ext cx="2827020" cy="626110"/>
          </a:xfrm>
        </p:spPr>
        <p:txBody>
          <a:bodyPr/>
          <a:lstStyle/>
          <a:p>
            <a:r>
              <a:rPr lang="zh-CN" altLang="en-US">
                <a:sym typeface="+mn-ea"/>
              </a:rPr>
              <a:t>本章小结 </a:t>
            </a:r>
            <a:br>
              <a:rPr lang="zh-CN" altLang="en-US"/>
            </a:br>
            <a:endParaRPr lang="zh-CN" altLang="en-US"/>
          </a:p>
        </p:txBody>
      </p:sp>
      <p:sp>
        <p:nvSpPr>
          <p:cNvPr id="4" name="圆角矩形 3"/>
          <p:cNvSpPr/>
          <p:nvPr/>
        </p:nvSpPr>
        <p:spPr>
          <a:xfrm>
            <a:off x="4438650" y="273685"/>
            <a:ext cx="3103245" cy="1691640"/>
          </a:xfrm>
          <a:prstGeom prst="roundRect">
            <a:avLst/>
          </a:prstGeom>
          <a:solidFill>
            <a:schemeClr val="lt1">
              <a:alpha val="5000"/>
            </a:schemeClr>
          </a:solidFill>
        </p:spPr>
        <p:style>
          <a:lnRef idx="2">
            <a:schemeClr val="accent6"/>
          </a:lnRef>
          <a:fillRef idx="1">
            <a:schemeClr val="lt1"/>
          </a:fillRef>
          <a:effectRef idx="0">
            <a:schemeClr val="accent6"/>
          </a:effectRef>
          <a:fontRef idx="minor">
            <a:schemeClr val="dk1"/>
          </a:fontRef>
        </p:style>
        <p:txBody>
          <a:bodyPr rtlCol="0" anchor="ctr"/>
          <a:lstStyle/>
          <a:p>
            <a:pPr algn="ctr"/>
            <a:endParaRPr lang="zh-CN" altLang="en-US"/>
          </a:p>
        </p:txBody>
      </p:sp>
      <p:sp>
        <p:nvSpPr>
          <p:cNvPr id="5" name="文本框 4"/>
          <p:cNvSpPr txBox="1"/>
          <p:nvPr/>
        </p:nvSpPr>
        <p:spPr>
          <a:xfrm>
            <a:off x="658993" y="2498090"/>
            <a:ext cx="10662557" cy="2160591"/>
          </a:xfrm>
          <a:prstGeom prst="rect">
            <a:avLst/>
          </a:prstGeom>
          <a:noFill/>
        </p:spPr>
        <p:txBody>
          <a:bodyPr wrap="square" rtlCol="0" anchor="t">
            <a:spAutoFit/>
          </a:bodyPr>
          <a:lstStyle/>
          <a:p>
            <a:pPr marL="571500" indent="-571500" eaLnBrk="1" hangingPunct="1">
              <a:lnSpc>
                <a:spcPct val="80000"/>
              </a:lnSpc>
              <a:buClr>
                <a:srgbClr val="767171"/>
              </a:buClr>
              <a:buFont typeface="Wingdings" panose="05000000000000000000" charset="0"/>
              <a:buChar char="p"/>
            </a:pPr>
            <a:r>
              <a:rPr lang="zh-CN" altLang="en-US" sz="2400" dirty="0">
                <a:latin typeface="楷体" panose="02010609060101010101" pitchFamily="49" charset="-122"/>
                <a:ea typeface="楷体" panose="02010609060101010101" pitchFamily="49" charset="-122"/>
                <a:cs typeface="楷体" panose="02010609060101010101" pitchFamily="49" charset="-122"/>
                <a:sym typeface="+mn-ea"/>
              </a:rPr>
              <a:t>录用标准应该体现“事得其人</a:t>
            </a:r>
            <a:r>
              <a:rPr lang="en-US" altLang="zh-CN" sz="2400" dirty="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400" dirty="0">
                <a:latin typeface="楷体" panose="02010609060101010101" pitchFamily="49" charset="-122"/>
                <a:ea typeface="楷体" panose="02010609060101010101" pitchFamily="49" charset="-122"/>
                <a:cs typeface="楷体" panose="02010609060101010101" pitchFamily="49" charset="-122"/>
                <a:sym typeface="+mn-ea"/>
              </a:rPr>
              <a:t>人尽其才</a:t>
            </a:r>
            <a:r>
              <a:rPr lang="en-US" altLang="zh-CN" sz="2400" dirty="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400" dirty="0">
                <a:latin typeface="楷体" panose="02010609060101010101" pitchFamily="49" charset="-122"/>
                <a:ea typeface="楷体" panose="02010609060101010101" pitchFamily="49" charset="-122"/>
                <a:cs typeface="楷体" panose="02010609060101010101" pitchFamily="49" charset="-122"/>
                <a:sym typeface="+mn-ea"/>
              </a:rPr>
              <a:t>人事相宜”的用人原则。录用决策一方面要看人与岗位是否适用</a:t>
            </a:r>
            <a:r>
              <a:rPr lang="en-US" altLang="zh-CN" sz="2400" dirty="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400" dirty="0">
                <a:latin typeface="楷体" panose="02010609060101010101" pitchFamily="49" charset="-122"/>
                <a:ea typeface="楷体" panose="02010609060101010101" pitchFamily="49" charset="-122"/>
                <a:cs typeface="楷体" panose="02010609060101010101" pitchFamily="49" charset="-122"/>
                <a:sym typeface="+mn-ea"/>
              </a:rPr>
              <a:t>另一方面要看岗位是否能充分发挥人的积极性和潜力。完善的录用决策程序应包括</a:t>
            </a:r>
            <a:r>
              <a:rPr lang="en-US" altLang="zh-CN" sz="2400" dirty="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400" dirty="0">
                <a:latin typeface="楷体" panose="02010609060101010101" pitchFamily="49" charset="-122"/>
                <a:ea typeface="楷体" panose="02010609060101010101" pitchFamily="49" charset="-122"/>
                <a:cs typeface="楷体" panose="02010609060101010101" pitchFamily="49" charset="-122"/>
                <a:sym typeface="+mn-ea"/>
              </a:rPr>
              <a:t>整理和分析有关信息资料、分析录用决策的影响因素、选择录用标准和做出最后的决定四个环节。</a:t>
            </a:r>
            <a:endParaRPr lang="zh-CN" altLang="en-US" sz="2400" dirty="0">
              <a:latin typeface="楷体" panose="02010609060101010101" pitchFamily="49" charset="-122"/>
              <a:ea typeface="楷体" panose="02010609060101010101" pitchFamily="49" charset="-122"/>
              <a:cs typeface="楷体" panose="02010609060101010101" pitchFamily="49" charset="-122"/>
            </a:endParaRPr>
          </a:p>
          <a:p>
            <a:pPr marL="571500" indent="-571500" eaLnBrk="1" hangingPunct="1">
              <a:lnSpc>
                <a:spcPct val="80000"/>
              </a:lnSpc>
              <a:buClr>
                <a:srgbClr val="767171"/>
              </a:buClr>
              <a:buFont typeface="Wingdings" panose="05000000000000000000" charset="0"/>
              <a:buChar char="p"/>
            </a:pPr>
            <a:r>
              <a:rPr lang="zh-CN" altLang="en-US" sz="2400" dirty="0">
                <a:latin typeface="楷体" panose="02010609060101010101" pitchFamily="49" charset="-122"/>
                <a:ea typeface="楷体" panose="02010609060101010101" pitchFamily="49" charset="-122"/>
                <a:cs typeface="楷体" panose="02010609060101010101" pitchFamily="49" charset="-122"/>
                <a:sym typeface="+mn-ea"/>
              </a:rPr>
              <a:t>薪酬谈判环节应该在企业做出初步录用决策后进行。员工使用管理过程中</a:t>
            </a:r>
            <a:r>
              <a:rPr lang="en-US" altLang="zh-CN" sz="2400" dirty="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400" dirty="0">
                <a:latin typeface="楷体" panose="02010609060101010101" pitchFamily="49" charset="-122"/>
                <a:ea typeface="楷体" panose="02010609060101010101" pitchFamily="49" charset="-122"/>
                <a:cs typeface="楷体" panose="02010609060101010101" pitchFamily="49" charset="-122"/>
                <a:sym typeface="+mn-ea"/>
              </a:rPr>
              <a:t>要注意新员工可能会面临的困惑。本章阐述了新员工如何对待自己职业的新开端</a:t>
            </a:r>
            <a:r>
              <a:rPr lang="en-US" altLang="zh-CN" sz="2400" dirty="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400" dirty="0">
                <a:latin typeface="楷体" panose="02010609060101010101" pitchFamily="49" charset="-122"/>
                <a:ea typeface="楷体" panose="02010609060101010101" pitchFamily="49" charset="-122"/>
                <a:cs typeface="楷体" panose="02010609060101010101" pitchFamily="49" charset="-122"/>
                <a:sym typeface="+mn-ea"/>
              </a:rPr>
              <a:t>分析了新员工上岗培训的重要性和内容。</a:t>
            </a:r>
            <a:endParaRPr lang="zh-CN" altLang="en-US" sz="2400" dirty="0">
              <a:latin typeface="楷体" panose="02010609060101010101" pitchFamily="49" charset="-122"/>
              <a:ea typeface="楷体" panose="02010609060101010101" pitchFamily="49" charset="-122"/>
              <a:cs typeface="楷体" panose="02010609060101010101" pitchFamily="49" charset="-122"/>
            </a:endParaRPr>
          </a:p>
        </p:txBody>
      </p:sp>
    </p:spTree>
    <p:extLst>
      <p:ext uri="{BB962C8B-B14F-4D97-AF65-F5344CB8AC3E}">
        <p14:creationId xmlns:p14="http://schemas.microsoft.com/office/powerpoint/2010/main" val="792657448"/>
      </p:ext>
    </p:extLst>
  </p:cSld>
  <p:clrMapOvr>
    <a:masterClrMapping/>
  </p:clrMapOvr>
  <p:transition>
    <p:random/>
  </p:transition>
</p:sld>
</file>

<file path=ppt/slides/slide2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矩形 24"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549157" y="-975631"/>
            <a:ext cx="583096" cy="838080"/>
          </a:xfrm>
          <a:prstGeom prst="rect">
            <a:avLst/>
          </a:prstGeom>
          <a:solidFill>
            <a:srgbClr val="365B7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 name="矩形 25"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1132253" y="-975631"/>
            <a:ext cx="583096" cy="838080"/>
          </a:xfrm>
          <a:prstGeom prst="rect">
            <a:avLst/>
          </a:prstGeom>
          <a:solidFill>
            <a:srgbClr val="96648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 name="矩形 26"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1715349" y="-975631"/>
            <a:ext cx="583096" cy="838080"/>
          </a:xfrm>
          <a:prstGeom prst="rect">
            <a:avLst/>
          </a:prstGeom>
          <a:solidFill>
            <a:srgbClr val="D06F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 name="矩形 27"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2298446" y="-975631"/>
            <a:ext cx="583096" cy="838080"/>
          </a:xfrm>
          <a:prstGeom prst="rect">
            <a:avLst/>
          </a:prstGeom>
          <a:solidFill>
            <a:srgbClr val="F779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 name="矩形 28"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2881542" y="-975631"/>
            <a:ext cx="583096" cy="838080"/>
          </a:xfrm>
          <a:prstGeom prst="rect">
            <a:avLst/>
          </a:prstGeom>
          <a:solidFill>
            <a:srgbClr val="F8AD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3" name="组合 2"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GrpSpPr/>
          <p:nvPr/>
        </p:nvGrpSpPr>
        <p:grpSpPr>
          <a:xfrm>
            <a:off x="8802466" y="2301762"/>
            <a:ext cx="1598612" cy="3676650"/>
            <a:chOff x="8952278" y="1785216"/>
            <a:chExt cx="1598612" cy="3676650"/>
          </a:xfrm>
        </p:grpSpPr>
        <p:sp>
          <p:nvSpPr>
            <p:cNvPr id="40" name="Freeform 5"/>
            <p:cNvSpPr/>
            <p:nvPr/>
          </p:nvSpPr>
          <p:spPr bwMode="auto">
            <a:xfrm>
              <a:off x="9257078" y="1785216"/>
              <a:ext cx="1293812" cy="3676650"/>
            </a:xfrm>
            <a:custGeom>
              <a:avLst/>
              <a:gdLst>
                <a:gd name="T0" fmla="*/ 288 w 576"/>
                <a:gd name="T1" fmla="*/ 0 h 1636"/>
                <a:gd name="T2" fmla="*/ 152 w 576"/>
                <a:gd name="T3" fmla="*/ 0 h 1636"/>
                <a:gd name="T4" fmla="*/ 152 w 576"/>
                <a:gd name="T5" fmla="*/ 97 h 1636"/>
                <a:gd name="T6" fmla="*/ 0 w 576"/>
                <a:gd name="T7" fmla="*/ 818 h 1636"/>
                <a:gd name="T8" fmla="*/ 152 w 576"/>
                <a:gd name="T9" fmla="*/ 1539 h 1636"/>
                <a:gd name="T10" fmla="*/ 152 w 576"/>
                <a:gd name="T11" fmla="*/ 1636 h 1636"/>
                <a:gd name="T12" fmla="*/ 288 w 576"/>
                <a:gd name="T13" fmla="*/ 1636 h 1636"/>
                <a:gd name="T14" fmla="*/ 576 w 576"/>
                <a:gd name="T15" fmla="*/ 818 h 1636"/>
                <a:gd name="T16" fmla="*/ 288 w 576"/>
                <a:gd name="T17" fmla="*/ 0 h 1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76" h="1636">
                  <a:moveTo>
                    <a:pt x="288" y="0"/>
                  </a:moveTo>
                  <a:cubicBezTo>
                    <a:pt x="152" y="0"/>
                    <a:pt x="152" y="0"/>
                    <a:pt x="152" y="0"/>
                  </a:cubicBezTo>
                  <a:cubicBezTo>
                    <a:pt x="152" y="97"/>
                    <a:pt x="152" y="97"/>
                    <a:pt x="152" y="97"/>
                  </a:cubicBezTo>
                  <a:cubicBezTo>
                    <a:pt x="62" y="235"/>
                    <a:pt x="0" y="506"/>
                    <a:pt x="0" y="818"/>
                  </a:cubicBezTo>
                  <a:cubicBezTo>
                    <a:pt x="0" y="1130"/>
                    <a:pt x="62" y="1401"/>
                    <a:pt x="152" y="1539"/>
                  </a:cubicBezTo>
                  <a:cubicBezTo>
                    <a:pt x="152" y="1636"/>
                    <a:pt x="152" y="1636"/>
                    <a:pt x="152" y="1636"/>
                  </a:cubicBezTo>
                  <a:cubicBezTo>
                    <a:pt x="288" y="1636"/>
                    <a:pt x="288" y="1636"/>
                    <a:pt x="288" y="1636"/>
                  </a:cubicBezTo>
                  <a:cubicBezTo>
                    <a:pt x="447" y="1636"/>
                    <a:pt x="576" y="1270"/>
                    <a:pt x="576" y="818"/>
                  </a:cubicBezTo>
                  <a:cubicBezTo>
                    <a:pt x="576" y="366"/>
                    <a:pt x="447" y="0"/>
                    <a:pt x="288" y="0"/>
                  </a:cubicBezTo>
                  <a:close/>
                </a:path>
              </a:pathLst>
            </a:custGeom>
            <a:solidFill>
              <a:srgbClr val="365B7C"/>
            </a:solidFill>
            <a:ln>
              <a:noFill/>
            </a:ln>
          </p:spPr>
          <p:txBody>
            <a:bodyPr vert="horz" wrap="square" lIns="91440" tIns="45720" rIns="91440" bIns="45720" numCol="1" anchor="t" anchorCtr="0" compatLnSpc="1"/>
            <a:lstStyle/>
            <a:p>
              <a:endParaRPr lang="zh-CN" altLang="en-US"/>
            </a:p>
          </p:txBody>
        </p:sp>
        <p:sp>
          <p:nvSpPr>
            <p:cNvPr id="41" name="Oval 6"/>
            <p:cNvSpPr>
              <a:spLocks noChangeArrowheads="1"/>
            </p:cNvSpPr>
            <p:nvPr/>
          </p:nvSpPr>
          <p:spPr bwMode="auto">
            <a:xfrm>
              <a:off x="8952278" y="1785216"/>
              <a:ext cx="1290637" cy="3676650"/>
            </a:xfrm>
            <a:prstGeom prst="ellipse">
              <a:avLst/>
            </a:prstGeom>
            <a:solidFill>
              <a:srgbClr val="EDED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 name="Oval 7"/>
            <p:cNvSpPr>
              <a:spLocks noChangeArrowheads="1"/>
            </p:cNvSpPr>
            <p:nvPr/>
          </p:nvSpPr>
          <p:spPr bwMode="auto">
            <a:xfrm>
              <a:off x="9030065" y="2156691"/>
              <a:ext cx="1031875" cy="2933700"/>
            </a:xfrm>
            <a:prstGeom prst="ellipse">
              <a:avLst/>
            </a:prstGeom>
            <a:solidFill>
              <a:srgbClr val="D1D3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 name="Oval 8"/>
            <p:cNvSpPr>
              <a:spLocks noChangeArrowheads="1"/>
            </p:cNvSpPr>
            <p:nvPr/>
          </p:nvSpPr>
          <p:spPr bwMode="auto">
            <a:xfrm>
              <a:off x="9122140" y="2578966"/>
              <a:ext cx="735012" cy="2089150"/>
            </a:xfrm>
            <a:prstGeom prst="ellipse">
              <a:avLst/>
            </a:prstGeom>
            <a:solidFill>
              <a:srgbClr val="EDED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 name="Oval 9"/>
            <p:cNvSpPr>
              <a:spLocks noChangeArrowheads="1"/>
            </p:cNvSpPr>
            <p:nvPr/>
          </p:nvSpPr>
          <p:spPr bwMode="auto">
            <a:xfrm>
              <a:off x="9212628" y="2934566"/>
              <a:ext cx="484187" cy="1377950"/>
            </a:xfrm>
            <a:prstGeom prst="ellipse">
              <a:avLst/>
            </a:prstGeom>
            <a:solidFill>
              <a:srgbClr val="D1D3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 name="Oval 10"/>
            <p:cNvSpPr>
              <a:spLocks noChangeArrowheads="1"/>
            </p:cNvSpPr>
            <p:nvPr/>
          </p:nvSpPr>
          <p:spPr bwMode="auto">
            <a:xfrm>
              <a:off x="9314228" y="3313979"/>
              <a:ext cx="217487" cy="619125"/>
            </a:xfrm>
            <a:prstGeom prst="ellipse">
              <a:avLst/>
            </a:prstGeom>
            <a:solidFill>
              <a:srgbClr val="365B7C"/>
            </a:solidFill>
            <a:ln>
              <a:noFill/>
            </a:ln>
          </p:spPr>
          <p:txBody>
            <a:bodyPr vert="horz" wrap="square" lIns="91440" tIns="45720" rIns="91440" bIns="45720" numCol="1" anchor="t" anchorCtr="0" compatLnSpc="1"/>
            <a:lstStyle/>
            <a:p>
              <a:endParaRPr lang="zh-CN" altLang="en-US"/>
            </a:p>
          </p:txBody>
        </p:sp>
      </p:grpSp>
      <p:grpSp>
        <p:nvGrpSpPr>
          <p:cNvPr id="5" name="组合 4"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GrpSpPr/>
          <p:nvPr/>
        </p:nvGrpSpPr>
        <p:grpSpPr>
          <a:xfrm>
            <a:off x="982441" y="1557225"/>
            <a:ext cx="7707312" cy="5165725"/>
            <a:chOff x="982441" y="1557225"/>
            <a:chExt cx="7707312" cy="5165725"/>
          </a:xfrm>
        </p:grpSpPr>
        <p:sp>
          <p:nvSpPr>
            <p:cNvPr id="49" name="Freeform 13"/>
            <p:cNvSpPr/>
            <p:nvPr/>
          </p:nvSpPr>
          <p:spPr bwMode="auto">
            <a:xfrm>
              <a:off x="982441" y="3816237"/>
              <a:ext cx="4237037" cy="625475"/>
            </a:xfrm>
            <a:custGeom>
              <a:avLst/>
              <a:gdLst>
                <a:gd name="T0" fmla="*/ 1880 w 2669"/>
                <a:gd name="T1" fmla="*/ 0 h 394"/>
                <a:gd name="T2" fmla="*/ 1880 w 2669"/>
                <a:gd name="T3" fmla="*/ 3 h 394"/>
                <a:gd name="T4" fmla="*/ 0 w 2669"/>
                <a:gd name="T5" fmla="*/ 3 h 394"/>
                <a:gd name="T6" fmla="*/ 236 w 2669"/>
                <a:gd name="T7" fmla="*/ 198 h 394"/>
                <a:gd name="T8" fmla="*/ 0 w 2669"/>
                <a:gd name="T9" fmla="*/ 394 h 394"/>
                <a:gd name="T10" fmla="*/ 1880 w 2669"/>
                <a:gd name="T11" fmla="*/ 394 h 394"/>
                <a:gd name="T12" fmla="*/ 1880 w 2669"/>
                <a:gd name="T13" fmla="*/ 391 h 394"/>
                <a:gd name="T14" fmla="*/ 2669 w 2669"/>
                <a:gd name="T15" fmla="*/ 391 h 394"/>
                <a:gd name="T16" fmla="*/ 2669 w 2669"/>
                <a:gd name="T17" fmla="*/ 0 h 394"/>
                <a:gd name="T18" fmla="*/ 1880 w 2669"/>
                <a:gd name="T19" fmla="*/ 0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69" h="394">
                  <a:moveTo>
                    <a:pt x="1880" y="0"/>
                  </a:moveTo>
                  <a:lnTo>
                    <a:pt x="1880" y="3"/>
                  </a:lnTo>
                  <a:lnTo>
                    <a:pt x="0" y="3"/>
                  </a:lnTo>
                  <a:lnTo>
                    <a:pt x="236" y="198"/>
                  </a:lnTo>
                  <a:lnTo>
                    <a:pt x="0" y="394"/>
                  </a:lnTo>
                  <a:lnTo>
                    <a:pt x="1880" y="394"/>
                  </a:lnTo>
                  <a:lnTo>
                    <a:pt x="1880" y="391"/>
                  </a:lnTo>
                  <a:lnTo>
                    <a:pt x="2669" y="391"/>
                  </a:lnTo>
                  <a:lnTo>
                    <a:pt x="2669" y="0"/>
                  </a:lnTo>
                  <a:lnTo>
                    <a:pt x="1880" y="0"/>
                  </a:lnTo>
                  <a:close/>
                </a:path>
              </a:pathLst>
            </a:custGeom>
            <a:solidFill>
              <a:srgbClr val="D06F83"/>
            </a:solidFill>
            <a:ln>
              <a:noFill/>
            </a:ln>
            <a:effectLst>
              <a:outerShdw blurRad="127000" dist="63500" dir="8100000" algn="tr" rotWithShape="0">
                <a:prstClr val="black">
                  <a:alpha val="40000"/>
                </a:prstClr>
              </a:outerShdw>
            </a:effectLst>
          </p:spPr>
          <p:txBody>
            <a:bodyPr vert="horz" wrap="square" lIns="91440" tIns="45720" rIns="91440" bIns="45720" numCol="1" anchor="t" anchorCtr="0" compatLnSpc="1"/>
            <a:lstStyle/>
            <a:p>
              <a:endParaRPr lang="zh-CN" altLang="en-US"/>
            </a:p>
          </p:txBody>
        </p:sp>
        <p:sp>
          <p:nvSpPr>
            <p:cNvPr id="50" name="Freeform 14"/>
            <p:cNvSpPr/>
            <p:nvPr/>
          </p:nvSpPr>
          <p:spPr bwMode="auto">
            <a:xfrm>
              <a:off x="1633316" y="2498612"/>
              <a:ext cx="4230687" cy="2043113"/>
            </a:xfrm>
            <a:custGeom>
              <a:avLst/>
              <a:gdLst>
                <a:gd name="T0" fmla="*/ 133 w 2665"/>
                <a:gd name="T1" fmla="*/ 0 h 1287"/>
                <a:gd name="T2" fmla="*/ 289 w 2665"/>
                <a:gd name="T3" fmla="*/ 264 h 1287"/>
                <a:gd name="T4" fmla="*/ 0 w 2665"/>
                <a:gd name="T5" fmla="*/ 366 h 1287"/>
                <a:gd name="T6" fmla="*/ 2531 w 2665"/>
                <a:gd name="T7" fmla="*/ 1287 h 1287"/>
                <a:gd name="T8" fmla="*/ 2665 w 2665"/>
                <a:gd name="T9" fmla="*/ 921 h 1287"/>
                <a:gd name="T10" fmla="*/ 133 w 2665"/>
                <a:gd name="T11" fmla="*/ 0 h 1287"/>
              </a:gdLst>
              <a:ahLst/>
              <a:cxnLst>
                <a:cxn ang="0">
                  <a:pos x="T0" y="T1"/>
                </a:cxn>
                <a:cxn ang="0">
                  <a:pos x="T2" y="T3"/>
                </a:cxn>
                <a:cxn ang="0">
                  <a:pos x="T4" y="T5"/>
                </a:cxn>
                <a:cxn ang="0">
                  <a:pos x="T6" y="T7"/>
                </a:cxn>
                <a:cxn ang="0">
                  <a:pos x="T8" y="T9"/>
                </a:cxn>
                <a:cxn ang="0">
                  <a:pos x="T10" y="T11"/>
                </a:cxn>
              </a:cxnLst>
              <a:rect l="0" t="0" r="r" b="b"/>
              <a:pathLst>
                <a:path w="2665" h="1287">
                  <a:moveTo>
                    <a:pt x="133" y="0"/>
                  </a:moveTo>
                  <a:lnTo>
                    <a:pt x="289" y="264"/>
                  </a:lnTo>
                  <a:lnTo>
                    <a:pt x="0" y="366"/>
                  </a:lnTo>
                  <a:lnTo>
                    <a:pt x="2531" y="1287"/>
                  </a:lnTo>
                  <a:lnTo>
                    <a:pt x="2665" y="921"/>
                  </a:lnTo>
                  <a:lnTo>
                    <a:pt x="133" y="0"/>
                  </a:lnTo>
                  <a:close/>
                </a:path>
              </a:pathLst>
            </a:custGeom>
            <a:solidFill>
              <a:srgbClr val="966481"/>
            </a:solidFill>
            <a:ln>
              <a:noFill/>
            </a:ln>
            <a:effectLst>
              <a:outerShdw blurRad="127000" dist="63500" dir="8100000" algn="tr" rotWithShape="0">
                <a:prstClr val="black">
                  <a:alpha val="40000"/>
                </a:prstClr>
              </a:outerShdw>
            </a:effectLst>
          </p:spPr>
          <p:txBody>
            <a:bodyPr vert="horz" wrap="square" lIns="91440" tIns="45720" rIns="91440" bIns="45720" numCol="1" anchor="t" anchorCtr="0" compatLnSpc="1"/>
            <a:lstStyle/>
            <a:p>
              <a:endParaRPr lang="zh-CN" altLang="en-US"/>
            </a:p>
          </p:txBody>
        </p:sp>
        <p:sp>
          <p:nvSpPr>
            <p:cNvPr id="51" name="Freeform 15"/>
            <p:cNvSpPr/>
            <p:nvPr/>
          </p:nvSpPr>
          <p:spPr bwMode="auto">
            <a:xfrm>
              <a:off x="1633316" y="3711462"/>
              <a:ext cx="4230687" cy="2044700"/>
            </a:xfrm>
            <a:custGeom>
              <a:avLst/>
              <a:gdLst>
                <a:gd name="T0" fmla="*/ 133 w 2665"/>
                <a:gd name="T1" fmla="*/ 1288 h 1288"/>
                <a:gd name="T2" fmla="*/ 289 w 2665"/>
                <a:gd name="T3" fmla="*/ 1024 h 1288"/>
                <a:gd name="T4" fmla="*/ 0 w 2665"/>
                <a:gd name="T5" fmla="*/ 921 h 1288"/>
                <a:gd name="T6" fmla="*/ 2532 w 2665"/>
                <a:gd name="T7" fmla="*/ 0 h 1288"/>
                <a:gd name="T8" fmla="*/ 2665 w 2665"/>
                <a:gd name="T9" fmla="*/ 366 h 1288"/>
                <a:gd name="T10" fmla="*/ 133 w 2665"/>
                <a:gd name="T11" fmla="*/ 1288 h 1288"/>
              </a:gdLst>
              <a:ahLst/>
              <a:cxnLst>
                <a:cxn ang="0">
                  <a:pos x="T0" y="T1"/>
                </a:cxn>
                <a:cxn ang="0">
                  <a:pos x="T2" y="T3"/>
                </a:cxn>
                <a:cxn ang="0">
                  <a:pos x="T4" y="T5"/>
                </a:cxn>
                <a:cxn ang="0">
                  <a:pos x="T6" y="T7"/>
                </a:cxn>
                <a:cxn ang="0">
                  <a:pos x="T8" y="T9"/>
                </a:cxn>
                <a:cxn ang="0">
                  <a:pos x="T10" y="T11"/>
                </a:cxn>
              </a:cxnLst>
              <a:rect l="0" t="0" r="r" b="b"/>
              <a:pathLst>
                <a:path w="2665" h="1288">
                  <a:moveTo>
                    <a:pt x="133" y="1288"/>
                  </a:moveTo>
                  <a:lnTo>
                    <a:pt x="289" y="1024"/>
                  </a:lnTo>
                  <a:lnTo>
                    <a:pt x="0" y="921"/>
                  </a:lnTo>
                  <a:lnTo>
                    <a:pt x="2532" y="0"/>
                  </a:lnTo>
                  <a:lnTo>
                    <a:pt x="2665" y="366"/>
                  </a:lnTo>
                  <a:lnTo>
                    <a:pt x="133" y="1288"/>
                  </a:lnTo>
                  <a:close/>
                </a:path>
              </a:pathLst>
            </a:custGeom>
            <a:solidFill>
              <a:srgbClr val="F77983"/>
            </a:solidFill>
            <a:ln>
              <a:noFill/>
            </a:ln>
            <a:effectLst>
              <a:outerShdw blurRad="127000" dist="63500" dir="8100000" algn="tr" rotWithShape="0">
                <a:prstClr val="black">
                  <a:alpha val="40000"/>
                </a:prstClr>
              </a:outerShdw>
            </a:effectLst>
          </p:spPr>
          <p:txBody>
            <a:bodyPr vert="horz" wrap="square" lIns="91440" tIns="45720" rIns="91440" bIns="45720" numCol="1" anchor="t" anchorCtr="0" compatLnSpc="1"/>
            <a:lstStyle/>
            <a:p>
              <a:endParaRPr lang="zh-CN" altLang="en-US"/>
            </a:p>
          </p:txBody>
        </p:sp>
        <p:sp>
          <p:nvSpPr>
            <p:cNvPr id="54" name="Freeform 16"/>
            <p:cNvSpPr/>
            <p:nvPr/>
          </p:nvSpPr>
          <p:spPr bwMode="auto">
            <a:xfrm>
              <a:off x="2779491" y="3971812"/>
              <a:ext cx="3552825" cy="2751138"/>
            </a:xfrm>
            <a:custGeom>
              <a:avLst/>
              <a:gdLst>
                <a:gd name="T0" fmla="*/ 1068 w 1582"/>
                <a:gd name="T1" fmla="*/ 437 h 1225"/>
                <a:gd name="T2" fmla="*/ 199 w 1582"/>
                <a:gd name="T3" fmla="*/ 1225 h 1225"/>
                <a:gd name="T4" fmla="*/ 216 w 1582"/>
                <a:gd name="T5" fmla="*/ 991 h 1225"/>
                <a:gd name="T6" fmla="*/ 0 w 1582"/>
                <a:gd name="T7" fmla="*/ 993 h 1225"/>
                <a:gd name="T8" fmla="*/ 937 w 1582"/>
                <a:gd name="T9" fmla="*/ 206 h 1225"/>
                <a:gd name="T10" fmla="*/ 1582 w 1582"/>
                <a:gd name="T11" fmla="*/ 0 h 1225"/>
                <a:gd name="T12" fmla="*/ 1582 w 1582"/>
                <a:gd name="T13" fmla="*/ 150 h 1225"/>
                <a:gd name="T14" fmla="*/ 1068 w 1582"/>
                <a:gd name="T15" fmla="*/ 437 h 122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82" h="1225">
                  <a:moveTo>
                    <a:pt x="1068" y="437"/>
                  </a:moveTo>
                  <a:cubicBezTo>
                    <a:pt x="199" y="1225"/>
                    <a:pt x="199" y="1225"/>
                    <a:pt x="199" y="1225"/>
                  </a:cubicBezTo>
                  <a:cubicBezTo>
                    <a:pt x="216" y="991"/>
                    <a:pt x="216" y="991"/>
                    <a:pt x="216" y="991"/>
                  </a:cubicBezTo>
                  <a:cubicBezTo>
                    <a:pt x="0" y="993"/>
                    <a:pt x="0" y="993"/>
                    <a:pt x="0" y="993"/>
                  </a:cubicBezTo>
                  <a:cubicBezTo>
                    <a:pt x="937" y="206"/>
                    <a:pt x="937" y="206"/>
                    <a:pt x="937" y="206"/>
                  </a:cubicBezTo>
                  <a:cubicBezTo>
                    <a:pt x="1093" y="80"/>
                    <a:pt x="1241" y="0"/>
                    <a:pt x="1582" y="0"/>
                  </a:cubicBezTo>
                  <a:cubicBezTo>
                    <a:pt x="1582" y="150"/>
                    <a:pt x="1582" y="150"/>
                    <a:pt x="1582" y="150"/>
                  </a:cubicBezTo>
                  <a:cubicBezTo>
                    <a:pt x="1408" y="165"/>
                    <a:pt x="1189" y="316"/>
                    <a:pt x="1068" y="437"/>
                  </a:cubicBezTo>
                  <a:close/>
                </a:path>
              </a:pathLst>
            </a:custGeom>
            <a:solidFill>
              <a:srgbClr val="F8AD94"/>
            </a:solidFill>
            <a:ln>
              <a:noFill/>
            </a:ln>
            <a:effectLst>
              <a:outerShdw blurRad="127000" dist="63500" dir="8100000" algn="tr" rotWithShape="0">
                <a:prstClr val="black">
                  <a:alpha val="40000"/>
                </a:prstClr>
              </a:outerShdw>
            </a:effectLst>
          </p:spPr>
          <p:txBody>
            <a:bodyPr vert="horz" wrap="square" lIns="91440" tIns="45720" rIns="91440" bIns="45720" numCol="1" anchor="t" anchorCtr="0" compatLnSpc="1"/>
            <a:lstStyle/>
            <a:p>
              <a:endParaRPr lang="zh-CN" altLang="en-US"/>
            </a:p>
          </p:txBody>
        </p:sp>
        <p:sp>
          <p:nvSpPr>
            <p:cNvPr id="56" name="Freeform 17"/>
            <p:cNvSpPr/>
            <p:nvPr/>
          </p:nvSpPr>
          <p:spPr bwMode="auto">
            <a:xfrm>
              <a:off x="2779491" y="1557225"/>
              <a:ext cx="3552825" cy="2751138"/>
            </a:xfrm>
            <a:custGeom>
              <a:avLst/>
              <a:gdLst>
                <a:gd name="T0" fmla="*/ 1068 w 1582"/>
                <a:gd name="T1" fmla="*/ 788 h 1225"/>
                <a:gd name="T2" fmla="*/ 199 w 1582"/>
                <a:gd name="T3" fmla="*/ 0 h 1225"/>
                <a:gd name="T4" fmla="*/ 216 w 1582"/>
                <a:gd name="T5" fmla="*/ 234 h 1225"/>
                <a:gd name="T6" fmla="*/ 0 w 1582"/>
                <a:gd name="T7" fmla="*/ 232 h 1225"/>
                <a:gd name="T8" fmla="*/ 937 w 1582"/>
                <a:gd name="T9" fmla="*/ 1019 h 1225"/>
                <a:gd name="T10" fmla="*/ 1582 w 1582"/>
                <a:gd name="T11" fmla="*/ 1225 h 1225"/>
                <a:gd name="T12" fmla="*/ 1582 w 1582"/>
                <a:gd name="T13" fmla="*/ 1075 h 1225"/>
                <a:gd name="T14" fmla="*/ 1068 w 1582"/>
                <a:gd name="T15" fmla="*/ 788 h 122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82" h="1225">
                  <a:moveTo>
                    <a:pt x="1068" y="788"/>
                  </a:moveTo>
                  <a:cubicBezTo>
                    <a:pt x="199" y="0"/>
                    <a:pt x="199" y="0"/>
                    <a:pt x="199" y="0"/>
                  </a:cubicBezTo>
                  <a:cubicBezTo>
                    <a:pt x="216" y="234"/>
                    <a:pt x="216" y="234"/>
                    <a:pt x="216" y="234"/>
                  </a:cubicBezTo>
                  <a:cubicBezTo>
                    <a:pt x="0" y="232"/>
                    <a:pt x="0" y="232"/>
                    <a:pt x="0" y="232"/>
                  </a:cubicBezTo>
                  <a:cubicBezTo>
                    <a:pt x="937" y="1019"/>
                    <a:pt x="937" y="1019"/>
                    <a:pt x="937" y="1019"/>
                  </a:cubicBezTo>
                  <a:cubicBezTo>
                    <a:pt x="1093" y="1145"/>
                    <a:pt x="1241" y="1225"/>
                    <a:pt x="1582" y="1225"/>
                  </a:cubicBezTo>
                  <a:cubicBezTo>
                    <a:pt x="1582" y="1075"/>
                    <a:pt x="1582" y="1075"/>
                    <a:pt x="1582" y="1075"/>
                  </a:cubicBezTo>
                  <a:cubicBezTo>
                    <a:pt x="1408" y="1060"/>
                    <a:pt x="1189" y="909"/>
                    <a:pt x="1068" y="788"/>
                  </a:cubicBezTo>
                  <a:close/>
                </a:path>
              </a:pathLst>
            </a:custGeom>
            <a:solidFill>
              <a:srgbClr val="365B7C"/>
            </a:solidFill>
            <a:ln>
              <a:noFill/>
            </a:ln>
            <a:effectLst>
              <a:outerShdw blurRad="127000" dist="63500" dir="8100000" algn="tr" rotWithShape="0">
                <a:prstClr val="black">
                  <a:alpha val="40000"/>
                </a:prstClr>
              </a:outerShdw>
            </a:effectLst>
          </p:spPr>
          <p:txBody>
            <a:bodyPr vert="horz" wrap="square" lIns="91440" tIns="45720" rIns="91440" bIns="45720" numCol="1" anchor="t" anchorCtr="0" compatLnSpc="1"/>
            <a:lstStyle/>
            <a:p>
              <a:endParaRPr lang="zh-CN" altLang="en-US"/>
            </a:p>
          </p:txBody>
        </p:sp>
        <p:grpSp>
          <p:nvGrpSpPr>
            <p:cNvPr id="2" name="组合 1"/>
            <p:cNvGrpSpPr/>
            <p:nvPr/>
          </p:nvGrpSpPr>
          <p:grpSpPr>
            <a:xfrm>
              <a:off x="6332316" y="3843225"/>
              <a:ext cx="2357437" cy="598488"/>
              <a:chOff x="6446838" y="3201988"/>
              <a:chExt cx="2357437" cy="598488"/>
            </a:xfrm>
          </p:grpSpPr>
          <p:sp>
            <p:nvSpPr>
              <p:cNvPr id="47" name="Freeform 11"/>
              <p:cNvSpPr/>
              <p:nvPr/>
            </p:nvSpPr>
            <p:spPr bwMode="auto">
              <a:xfrm>
                <a:off x="7827963" y="3498850"/>
                <a:ext cx="976312" cy="49213"/>
              </a:xfrm>
              <a:custGeom>
                <a:avLst/>
                <a:gdLst>
                  <a:gd name="T0" fmla="*/ 570 w 615"/>
                  <a:gd name="T1" fmla="*/ 0 h 31"/>
                  <a:gd name="T2" fmla="*/ 570 w 615"/>
                  <a:gd name="T3" fmla="*/ 0 h 31"/>
                  <a:gd name="T4" fmla="*/ 0 w 615"/>
                  <a:gd name="T5" fmla="*/ 0 h 31"/>
                  <a:gd name="T6" fmla="*/ 0 w 615"/>
                  <a:gd name="T7" fmla="*/ 31 h 31"/>
                  <a:gd name="T8" fmla="*/ 570 w 615"/>
                  <a:gd name="T9" fmla="*/ 31 h 31"/>
                  <a:gd name="T10" fmla="*/ 615 w 615"/>
                  <a:gd name="T11" fmla="*/ 0 h 31"/>
                  <a:gd name="T12" fmla="*/ 570 w 615"/>
                  <a:gd name="T13" fmla="*/ 0 h 31"/>
                </a:gdLst>
                <a:ahLst/>
                <a:cxnLst>
                  <a:cxn ang="0">
                    <a:pos x="T0" y="T1"/>
                  </a:cxn>
                  <a:cxn ang="0">
                    <a:pos x="T2" y="T3"/>
                  </a:cxn>
                  <a:cxn ang="0">
                    <a:pos x="T4" y="T5"/>
                  </a:cxn>
                  <a:cxn ang="0">
                    <a:pos x="T6" y="T7"/>
                  </a:cxn>
                  <a:cxn ang="0">
                    <a:pos x="T8" y="T9"/>
                  </a:cxn>
                  <a:cxn ang="0">
                    <a:pos x="T10" y="T11"/>
                  </a:cxn>
                  <a:cxn ang="0">
                    <a:pos x="T12" y="T13"/>
                  </a:cxn>
                </a:cxnLst>
                <a:rect l="0" t="0" r="r" b="b"/>
                <a:pathLst>
                  <a:path w="615" h="31">
                    <a:moveTo>
                      <a:pt x="570" y="0"/>
                    </a:moveTo>
                    <a:lnTo>
                      <a:pt x="570" y="0"/>
                    </a:lnTo>
                    <a:lnTo>
                      <a:pt x="0" y="0"/>
                    </a:lnTo>
                    <a:lnTo>
                      <a:pt x="0" y="31"/>
                    </a:lnTo>
                    <a:lnTo>
                      <a:pt x="570" y="31"/>
                    </a:lnTo>
                    <a:lnTo>
                      <a:pt x="615" y="0"/>
                    </a:lnTo>
                    <a:lnTo>
                      <a:pt x="570" y="0"/>
                    </a:lnTo>
                    <a:close/>
                  </a:path>
                </a:pathLst>
              </a:custGeom>
              <a:solidFill>
                <a:srgbClr val="D1D3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 name="Freeform 12"/>
              <p:cNvSpPr/>
              <p:nvPr/>
            </p:nvSpPr>
            <p:spPr bwMode="auto">
              <a:xfrm>
                <a:off x="7827963" y="3449638"/>
                <a:ext cx="976312" cy="49213"/>
              </a:xfrm>
              <a:custGeom>
                <a:avLst/>
                <a:gdLst>
                  <a:gd name="T0" fmla="*/ 615 w 615"/>
                  <a:gd name="T1" fmla="*/ 31 h 31"/>
                  <a:gd name="T2" fmla="*/ 570 w 615"/>
                  <a:gd name="T3" fmla="*/ 0 h 31"/>
                  <a:gd name="T4" fmla="*/ 570 w 615"/>
                  <a:gd name="T5" fmla="*/ 0 h 31"/>
                  <a:gd name="T6" fmla="*/ 0 w 615"/>
                  <a:gd name="T7" fmla="*/ 0 h 31"/>
                  <a:gd name="T8" fmla="*/ 0 w 615"/>
                  <a:gd name="T9" fmla="*/ 31 h 31"/>
                  <a:gd name="T10" fmla="*/ 595 w 615"/>
                  <a:gd name="T11" fmla="*/ 31 h 31"/>
                  <a:gd name="T12" fmla="*/ 595 w 615"/>
                  <a:gd name="T13" fmla="*/ 31 h 31"/>
                  <a:gd name="T14" fmla="*/ 615 w 615"/>
                  <a:gd name="T15" fmla="*/ 31 h 3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15" h="31">
                    <a:moveTo>
                      <a:pt x="615" y="31"/>
                    </a:moveTo>
                    <a:lnTo>
                      <a:pt x="570" y="0"/>
                    </a:lnTo>
                    <a:lnTo>
                      <a:pt x="570" y="0"/>
                    </a:lnTo>
                    <a:lnTo>
                      <a:pt x="0" y="0"/>
                    </a:lnTo>
                    <a:lnTo>
                      <a:pt x="0" y="31"/>
                    </a:lnTo>
                    <a:lnTo>
                      <a:pt x="595" y="31"/>
                    </a:lnTo>
                    <a:lnTo>
                      <a:pt x="595" y="31"/>
                    </a:lnTo>
                    <a:lnTo>
                      <a:pt x="615" y="31"/>
                    </a:lnTo>
                    <a:close/>
                  </a:path>
                </a:pathLst>
              </a:custGeom>
              <a:solidFill>
                <a:srgbClr val="EDED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 name="Rectangle 18"/>
              <p:cNvSpPr>
                <a:spLocks noChangeArrowheads="1"/>
              </p:cNvSpPr>
              <p:nvPr/>
            </p:nvSpPr>
            <p:spPr bwMode="auto">
              <a:xfrm>
                <a:off x="6446838" y="3330575"/>
                <a:ext cx="423862" cy="168275"/>
              </a:xfrm>
              <a:prstGeom prst="rect">
                <a:avLst/>
              </a:prstGeom>
              <a:solidFill>
                <a:srgbClr val="EDEDE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58" name="Rectangle 19"/>
              <p:cNvSpPr>
                <a:spLocks noChangeArrowheads="1"/>
              </p:cNvSpPr>
              <p:nvPr/>
            </p:nvSpPr>
            <p:spPr bwMode="auto">
              <a:xfrm>
                <a:off x="6446838" y="3498850"/>
                <a:ext cx="423862" cy="168275"/>
              </a:xfrm>
              <a:prstGeom prst="rect">
                <a:avLst/>
              </a:prstGeom>
              <a:solidFill>
                <a:srgbClr val="D1D3D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59" name="Rectangle 20"/>
              <p:cNvSpPr>
                <a:spLocks noChangeArrowheads="1"/>
              </p:cNvSpPr>
              <p:nvPr/>
            </p:nvSpPr>
            <p:spPr bwMode="auto">
              <a:xfrm>
                <a:off x="6996113" y="3201988"/>
                <a:ext cx="703262" cy="298450"/>
              </a:xfrm>
              <a:prstGeom prst="rect">
                <a:avLst/>
              </a:prstGeom>
              <a:solidFill>
                <a:srgbClr val="EDEDE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60" name="Rectangle 21"/>
              <p:cNvSpPr>
                <a:spLocks noChangeArrowheads="1"/>
              </p:cNvSpPr>
              <p:nvPr/>
            </p:nvSpPr>
            <p:spPr bwMode="auto">
              <a:xfrm>
                <a:off x="6996113" y="3500438"/>
                <a:ext cx="703262" cy="300038"/>
              </a:xfrm>
              <a:prstGeom prst="rect">
                <a:avLst/>
              </a:prstGeom>
              <a:solidFill>
                <a:srgbClr val="D1D3D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61" name="Freeform 22"/>
              <p:cNvSpPr/>
              <p:nvPr/>
            </p:nvSpPr>
            <p:spPr bwMode="auto">
              <a:xfrm>
                <a:off x="7699375" y="3205163"/>
                <a:ext cx="128587" cy="595313"/>
              </a:xfrm>
              <a:custGeom>
                <a:avLst/>
                <a:gdLst>
                  <a:gd name="T0" fmla="*/ 0 w 81"/>
                  <a:gd name="T1" fmla="*/ 375 h 375"/>
                  <a:gd name="T2" fmla="*/ 81 w 81"/>
                  <a:gd name="T3" fmla="*/ 294 h 375"/>
                  <a:gd name="T4" fmla="*/ 81 w 81"/>
                  <a:gd name="T5" fmla="*/ 79 h 375"/>
                  <a:gd name="T6" fmla="*/ 0 w 81"/>
                  <a:gd name="T7" fmla="*/ 0 h 375"/>
                  <a:gd name="T8" fmla="*/ 0 w 81"/>
                  <a:gd name="T9" fmla="*/ 375 h 375"/>
                </a:gdLst>
                <a:ahLst/>
                <a:cxnLst>
                  <a:cxn ang="0">
                    <a:pos x="T0" y="T1"/>
                  </a:cxn>
                  <a:cxn ang="0">
                    <a:pos x="T2" y="T3"/>
                  </a:cxn>
                  <a:cxn ang="0">
                    <a:pos x="T4" y="T5"/>
                  </a:cxn>
                  <a:cxn ang="0">
                    <a:pos x="T6" y="T7"/>
                  </a:cxn>
                  <a:cxn ang="0">
                    <a:pos x="T8" y="T9"/>
                  </a:cxn>
                </a:cxnLst>
                <a:rect l="0" t="0" r="r" b="b"/>
                <a:pathLst>
                  <a:path w="81" h="375">
                    <a:moveTo>
                      <a:pt x="0" y="375"/>
                    </a:moveTo>
                    <a:lnTo>
                      <a:pt x="81" y="294"/>
                    </a:lnTo>
                    <a:lnTo>
                      <a:pt x="81" y="79"/>
                    </a:lnTo>
                    <a:lnTo>
                      <a:pt x="0" y="0"/>
                    </a:lnTo>
                    <a:lnTo>
                      <a:pt x="0" y="375"/>
                    </a:lnTo>
                    <a:close/>
                  </a:path>
                </a:pathLst>
              </a:custGeom>
              <a:solidFill>
                <a:srgbClr val="D1D3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 name="Freeform 23"/>
              <p:cNvSpPr/>
              <p:nvPr/>
            </p:nvSpPr>
            <p:spPr bwMode="auto">
              <a:xfrm>
                <a:off x="6870700" y="3201988"/>
                <a:ext cx="125412" cy="598488"/>
              </a:xfrm>
              <a:custGeom>
                <a:avLst/>
                <a:gdLst>
                  <a:gd name="T0" fmla="*/ 79 w 79"/>
                  <a:gd name="T1" fmla="*/ 0 h 377"/>
                  <a:gd name="T2" fmla="*/ 0 w 79"/>
                  <a:gd name="T3" fmla="*/ 81 h 377"/>
                  <a:gd name="T4" fmla="*/ 0 w 79"/>
                  <a:gd name="T5" fmla="*/ 296 h 377"/>
                  <a:gd name="T6" fmla="*/ 79 w 79"/>
                  <a:gd name="T7" fmla="*/ 377 h 377"/>
                  <a:gd name="T8" fmla="*/ 79 w 79"/>
                  <a:gd name="T9" fmla="*/ 0 h 377"/>
                </a:gdLst>
                <a:ahLst/>
                <a:cxnLst>
                  <a:cxn ang="0">
                    <a:pos x="T0" y="T1"/>
                  </a:cxn>
                  <a:cxn ang="0">
                    <a:pos x="T2" y="T3"/>
                  </a:cxn>
                  <a:cxn ang="0">
                    <a:pos x="T4" y="T5"/>
                  </a:cxn>
                  <a:cxn ang="0">
                    <a:pos x="T6" y="T7"/>
                  </a:cxn>
                  <a:cxn ang="0">
                    <a:pos x="T8" y="T9"/>
                  </a:cxn>
                </a:cxnLst>
                <a:rect l="0" t="0" r="r" b="b"/>
                <a:pathLst>
                  <a:path w="79" h="377">
                    <a:moveTo>
                      <a:pt x="79" y="0"/>
                    </a:moveTo>
                    <a:lnTo>
                      <a:pt x="0" y="81"/>
                    </a:lnTo>
                    <a:lnTo>
                      <a:pt x="0" y="296"/>
                    </a:lnTo>
                    <a:lnTo>
                      <a:pt x="79" y="377"/>
                    </a:lnTo>
                    <a:lnTo>
                      <a:pt x="79" y="0"/>
                    </a:lnTo>
                    <a:close/>
                  </a:path>
                </a:pathLst>
              </a:custGeom>
              <a:solidFill>
                <a:srgbClr val="EDED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 name="Rectangle 24"/>
              <p:cNvSpPr>
                <a:spLocks noChangeArrowheads="1"/>
              </p:cNvSpPr>
              <p:nvPr/>
            </p:nvSpPr>
            <p:spPr bwMode="auto">
              <a:xfrm>
                <a:off x="6446838" y="3330575"/>
                <a:ext cx="55562" cy="336550"/>
              </a:xfrm>
              <a:prstGeom prst="rect">
                <a:avLst/>
              </a:prstGeom>
              <a:solidFill>
                <a:srgbClr val="6D6E7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grpSp>
      </p:grpSp>
      <p:sp>
        <p:nvSpPr>
          <p:cNvPr id="64" name="Rectangle 42"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rot="2520981">
            <a:off x="2817495" y="2684780"/>
            <a:ext cx="2852420" cy="574675"/>
          </a:xfrm>
          <a:prstGeom prst="rect">
            <a:avLst/>
          </a:prstGeom>
          <a:noFill/>
          <a:ln w="12700" cap="flat" cmpd="sng" algn="ctr">
            <a:noFill/>
            <a:prstDash val="solid"/>
          </a:ln>
          <a:effectLst/>
        </p:spPr>
        <p:txBody>
          <a:bodyPr lIns="91440" tIns="0" rIns="91440" bIns="0" rtlCol="0" anchor="t"/>
          <a:lstStyle/>
          <a:p>
            <a:pPr algn="r"/>
            <a:r>
              <a:rPr lang="zh-CN" altLang="en-US" sz="2800" b="1" dirty="0">
                <a:solidFill>
                  <a:schemeClr val="bg1"/>
                </a:solidFill>
                <a:latin typeface="微软雅黑" panose="020B0503020204020204" pitchFamily="34" charset="-122"/>
                <a:ea typeface="微软雅黑" panose="020B0503020204020204" pitchFamily="34" charset="-122"/>
                <a:cs typeface="Arial" panose="020B0604020202020204" pitchFamily="34" charset="0"/>
              </a:rPr>
              <a:t>录用决策</a:t>
            </a:r>
          </a:p>
        </p:txBody>
      </p:sp>
      <p:sp>
        <p:nvSpPr>
          <p:cNvPr id="65" name="Rectangle 42"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rot="1300391">
            <a:off x="1772575" y="3079910"/>
            <a:ext cx="2800279" cy="563151"/>
          </a:xfrm>
          <a:prstGeom prst="rect">
            <a:avLst/>
          </a:prstGeom>
          <a:noFill/>
          <a:ln w="12700" cap="flat" cmpd="sng" algn="ctr">
            <a:noFill/>
            <a:prstDash val="solid"/>
          </a:ln>
          <a:effectLst/>
        </p:spPr>
        <p:txBody>
          <a:bodyPr lIns="91440" tIns="0" rIns="91440" bIns="0" rtlCol="0" anchor="t"/>
          <a:lstStyle/>
          <a:p>
            <a:pPr algn="r"/>
            <a:r>
              <a:rPr lang="zh-CN" altLang="en-US" sz="2800" b="1" dirty="0">
                <a:solidFill>
                  <a:schemeClr val="bg1"/>
                </a:solidFill>
                <a:latin typeface="微软雅黑" panose="020B0503020204020204" pitchFamily="34" charset="-122"/>
                <a:ea typeface="微软雅黑" panose="020B0503020204020204" pitchFamily="34" charset="-122"/>
                <a:cs typeface="Arial" panose="020B0604020202020204" pitchFamily="34" charset="0"/>
              </a:rPr>
              <a:t>决策方法</a:t>
            </a:r>
          </a:p>
        </p:txBody>
      </p:sp>
      <p:sp>
        <p:nvSpPr>
          <p:cNvPr id="66" name="Rectangle 42"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982230" y="3917202"/>
            <a:ext cx="2800279" cy="563151"/>
          </a:xfrm>
          <a:prstGeom prst="rect">
            <a:avLst/>
          </a:prstGeom>
          <a:noFill/>
          <a:ln w="12700" cap="flat" cmpd="sng" algn="ctr">
            <a:noFill/>
            <a:prstDash val="solid"/>
          </a:ln>
          <a:effectLst/>
        </p:spPr>
        <p:txBody>
          <a:bodyPr lIns="91440" tIns="0" rIns="91440" bIns="0" rtlCol="0" anchor="t"/>
          <a:lstStyle/>
          <a:p>
            <a:pPr algn="r"/>
            <a:r>
              <a:rPr lang="zh-CN" altLang="en-US" sz="2800" b="1" dirty="0">
                <a:solidFill>
                  <a:schemeClr val="bg1"/>
                </a:solidFill>
                <a:latin typeface="微软雅黑" panose="020B0503020204020204" pitchFamily="34" charset="-122"/>
                <a:ea typeface="微软雅黑" panose="020B0503020204020204" pitchFamily="34" charset="-122"/>
                <a:cs typeface="Arial" panose="020B0604020202020204" pitchFamily="34" charset="0"/>
              </a:rPr>
              <a:t>薪酬谈判</a:t>
            </a:r>
          </a:p>
        </p:txBody>
      </p:sp>
      <p:sp>
        <p:nvSpPr>
          <p:cNvPr id="67" name="Rectangle 42"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rot="20424362">
            <a:off x="1700953" y="4761404"/>
            <a:ext cx="2800279" cy="563151"/>
          </a:xfrm>
          <a:prstGeom prst="rect">
            <a:avLst/>
          </a:prstGeom>
          <a:noFill/>
          <a:ln w="12700" cap="flat" cmpd="sng" algn="ctr">
            <a:noFill/>
            <a:prstDash val="solid"/>
          </a:ln>
          <a:effectLst/>
        </p:spPr>
        <p:txBody>
          <a:bodyPr lIns="91440" tIns="0" rIns="91440" bIns="0" rtlCol="0" anchor="t"/>
          <a:lstStyle/>
          <a:p>
            <a:pPr algn="r"/>
            <a:r>
              <a:rPr lang="zh-CN" altLang="en-US" sz="2800" b="1" dirty="0">
                <a:solidFill>
                  <a:schemeClr val="bg1"/>
                </a:solidFill>
                <a:latin typeface="微软雅黑" panose="020B0503020204020204" pitchFamily="34" charset="-122"/>
                <a:ea typeface="微软雅黑" panose="020B0503020204020204" pitchFamily="34" charset="-122"/>
                <a:cs typeface="Arial" panose="020B0604020202020204" pitchFamily="34" charset="0"/>
              </a:rPr>
              <a:t>录用通知</a:t>
            </a:r>
          </a:p>
        </p:txBody>
      </p:sp>
      <p:sp>
        <p:nvSpPr>
          <p:cNvPr id="68" name="Rectangle 42"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rot="19177709">
            <a:off x="2692645" y="5320303"/>
            <a:ext cx="2800279" cy="563151"/>
          </a:xfrm>
          <a:prstGeom prst="rect">
            <a:avLst/>
          </a:prstGeom>
          <a:noFill/>
          <a:ln w="12700" cap="flat" cmpd="sng" algn="ctr">
            <a:noFill/>
            <a:prstDash val="solid"/>
          </a:ln>
          <a:effectLst/>
        </p:spPr>
        <p:txBody>
          <a:bodyPr lIns="91440" tIns="0" rIns="91440" bIns="0" rtlCol="0" anchor="t"/>
          <a:lstStyle/>
          <a:p>
            <a:pPr algn="r"/>
            <a:r>
              <a:rPr lang="zh-CN" altLang="en-US" sz="2800" b="1" dirty="0">
                <a:solidFill>
                  <a:schemeClr val="bg1"/>
                </a:solidFill>
                <a:latin typeface="微软雅黑" panose="020B0503020204020204" pitchFamily="34" charset="-122"/>
                <a:ea typeface="微软雅黑" panose="020B0503020204020204" pitchFamily="34" charset="-122"/>
                <a:cs typeface="Arial" panose="020B0604020202020204" pitchFamily="34" charset="0"/>
              </a:rPr>
              <a:t>辞谢通知</a:t>
            </a:r>
          </a:p>
        </p:txBody>
      </p:sp>
      <p:cxnSp>
        <p:nvCxnSpPr>
          <p:cNvPr id="34" name="直接连接符 33"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CxnSpPr/>
          <p:nvPr/>
        </p:nvCxnSpPr>
        <p:spPr>
          <a:xfrm>
            <a:off x="3246637" y="1273629"/>
            <a:ext cx="5770860"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35" name="文本框 34"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txBox="1"/>
          <p:nvPr/>
        </p:nvSpPr>
        <p:spPr>
          <a:xfrm>
            <a:off x="5166465" y="631051"/>
            <a:ext cx="1859280" cy="521970"/>
          </a:xfrm>
          <a:prstGeom prst="rect">
            <a:avLst/>
          </a:prstGeom>
          <a:noFill/>
        </p:spPr>
        <p:txBody>
          <a:bodyPr wrap="none" rtlCol="0">
            <a:spAutoFit/>
          </a:bodyPr>
          <a:lstStyle/>
          <a:p>
            <a:r>
              <a:rPr lang="zh-CN" altLang="en-US" sz="2800" b="1" spc="500" dirty="0">
                <a:solidFill>
                  <a:schemeClr val="bg1">
                    <a:lumMod val="50000"/>
                  </a:schemeClr>
                </a:solidFill>
                <a:latin typeface="微软雅黑" panose="020B0503020204020204" pitchFamily="34" charset="-122"/>
                <a:ea typeface="微软雅黑" panose="020B0503020204020204" pitchFamily="34" charset="-122"/>
                <a:cs typeface="Arial" panose="020B0604020202020204" pitchFamily="34" charset="0"/>
              </a:rPr>
              <a:t>重点概念</a:t>
            </a:r>
          </a:p>
        </p:txBody>
      </p:sp>
      <p:sp>
        <p:nvSpPr>
          <p:cNvPr id="36" name="椭圆 35"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flipH="1">
            <a:off x="2686180" y="813581"/>
            <a:ext cx="157493" cy="157493"/>
          </a:xfrm>
          <a:prstGeom prst="ellipse">
            <a:avLst/>
          </a:prstGeom>
          <a:solidFill>
            <a:srgbClr val="D06F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7" name="椭圆 36"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flipH="1">
            <a:off x="2686180" y="335956"/>
            <a:ext cx="321030" cy="321030"/>
          </a:xfrm>
          <a:prstGeom prst="ellipse">
            <a:avLst/>
          </a:prstGeom>
          <a:solidFill>
            <a:srgbClr val="966481"/>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8" name="椭圆 37"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flipH="1">
            <a:off x="2991678" y="806317"/>
            <a:ext cx="219803" cy="219803"/>
          </a:xfrm>
          <a:prstGeom prst="ellipse">
            <a:avLst/>
          </a:prstGeom>
          <a:solidFill>
            <a:srgbClr val="365B7C"/>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9" name="椭圆 38"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flipH="1">
            <a:off x="2031169" y="697840"/>
            <a:ext cx="164852" cy="164852"/>
          </a:xfrm>
          <a:prstGeom prst="ellipse">
            <a:avLst/>
          </a:prstGeom>
          <a:solidFill>
            <a:srgbClr val="F779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6" name="椭圆 45"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9354354" y="755438"/>
            <a:ext cx="157493" cy="157493"/>
          </a:xfrm>
          <a:prstGeom prst="ellipse">
            <a:avLst/>
          </a:prstGeom>
          <a:solidFill>
            <a:srgbClr val="D06F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2" name="椭圆 51"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9190817" y="277813"/>
            <a:ext cx="321030" cy="321030"/>
          </a:xfrm>
          <a:prstGeom prst="ellipse">
            <a:avLst/>
          </a:prstGeom>
          <a:solidFill>
            <a:srgbClr val="966481"/>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3" name="椭圆 52"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a:off x="8986546" y="748174"/>
            <a:ext cx="219803" cy="219803"/>
          </a:xfrm>
          <a:prstGeom prst="ellipse">
            <a:avLst/>
          </a:prstGeom>
          <a:solidFill>
            <a:srgbClr val="365B7C"/>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5" name="椭圆 54"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a:off x="10002006" y="639697"/>
            <a:ext cx="164852" cy="164852"/>
          </a:xfrm>
          <a:prstGeom prst="ellipse">
            <a:avLst/>
          </a:prstGeom>
          <a:solidFill>
            <a:srgbClr val="F779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e7d195523061f1c0"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hidden="1"/>
          <p:cNvSpPr txBox="1"/>
          <p:nvPr/>
        </p:nvSpPr>
        <p:spPr>
          <a:xfrm>
            <a:off x="-355600" y="1803400"/>
            <a:ext cx="293927" cy="1016000"/>
          </a:xfrm>
          <a:prstGeom prst="rect">
            <a:avLst/>
          </a:prstGeom>
          <a:noFill/>
        </p:spPr>
        <p:txBody>
          <a:bodyPr vert="wordArtVert" rtlCol="0">
            <a:spAutoFit/>
          </a:bodyPr>
          <a:lstStyle/>
          <a:p>
            <a:r>
              <a:rPr lang="en-US" altLang="zh-CN" sz="100"/>
              <a:t>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a:t>
            </a:r>
            <a:endParaRPr lang="zh-CN" altLang="en-US" sz="100"/>
          </a:p>
        </p:txBody>
      </p:sp>
    </p:spTree>
    <p:extLst>
      <p:ext uri="{BB962C8B-B14F-4D97-AF65-F5344CB8AC3E}">
        <p14:creationId xmlns:p14="http://schemas.microsoft.com/office/powerpoint/2010/main" val="1561867512"/>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0">
        <p15:prstTrans prst="pageCurlDouble"/>
      </p:transition>
    </mc:Choice>
    <mc:Fallback xmlns="">
      <p:transition spd="slow"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4" presetClass="entr" presetSubtype="10" fill="hold"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randombar(horizontal)">
                                      <p:cBhvr>
                                        <p:cTn id="7" dur="500"/>
                                        <p:tgtEl>
                                          <p:spTgt spid="3"/>
                                        </p:tgtEl>
                                      </p:cBhvr>
                                    </p:animEffect>
                                  </p:childTnLst>
                                </p:cTn>
                              </p:par>
                            </p:childTnLst>
                          </p:cTn>
                        </p:par>
                        <p:par>
                          <p:cTn id="8" fill="hold">
                            <p:stCondLst>
                              <p:cond delay="500"/>
                            </p:stCondLst>
                            <p:childTnLst>
                              <p:par>
                                <p:cTn id="9" presetID="2" presetClass="entr" presetSubtype="8" decel="44000" fill="hold" nodeType="after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additive="base">
                                        <p:cTn id="11" dur="750" fill="hold"/>
                                        <p:tgtEl>
                                          <p:spTgt spid="5"/>
                                        </p:tgtEl>
                                        <p:attrNameLst>
                                          <p:attrName>ppt_x</p:attrName>
                                        </p:attrNameLst>
                                      </p:cBhvr>
                                      <p:tavLst>
                                        <p:tav tm="0">
                                          <p:val>
                                            <p:strVal val="0-#ppt_w/2"/>
                                          </p:val>
                                        </p:tav>
                                        <p:tav tm="100000">
                                          <p:val>
                                            <p:strVal val="#ppt_x"/>
                                          </p:val>
                                        </p:tav>
                                      </p:tavLst>
                                    </p:anim>
                                    <p:anim calcmode="lin" valueType="num">
                                      <p:cBhvr additive="base">
                                        <p:cTn id="12" dur="750" fill="hold"/>
                                        <p:tgtEl>
                                          <p:spTgt spid="5"/>
                                        </p:tgtEl>
                                        <p:attrNameLst>
                                          <p:attrName>ppt_y</p:attrName>
                                        </p:attrNameLst>
                                      </p:cBhvr>
                                      <p:tavLst>
                                        <p:tav tm="0">
                                          <p:val>
                                            <p:strVal val="#ppt_y"/>
                                          </p:val>
                                        </p:tav>
                                        <p:tav tm="100000">
                                          <p:val>
                                            <p:strVal val="#ppt_y"/>
                                          </p:val>
                                        </p:tav>
                                      </p:tavLst>
                                    </p:anim>
                                  </p:childTnLst>
                                </p:cTn>
                              </p:par>
                            </p:childTnLst>
                          </p:cTn>
                        </p:par>
                        <p:par>
                          <p:cTn id="13" fill="hold">
                            <p:stCondLst>
                              <p:cond delay="1500"/>
                            </p:stCondLst>
                            <p:childTnLst>
                              <p:par>
                                <p:cTn id="14" presetID="10" presetClass="entr" presetSubtype="0" fill="hold" grpId="0" nodeType="afterEffect">
                                  <p:stCondLst>
                                    <p:cond delay="0"/>
                                  </p:stCondLst>
                                  <p:childTnLst>
                                    <p:set>
                                      <p:cBhvr>
                                        <p:cTn id="15" dur="1" fill="hold">
                                          <p:stCondLst>
                                            <p:cond delay="0"/>
                                          </p:stCondLst>
                                        </p:cTn>
                                        <p:tgtEl>
                                          <p:spTgt spid="64"/>
                                        </p:tgtEl>
                                        <p:attrNameLst>
                                          <p:attrName>style.visibility</p:attrName>
                                        </p:attrNameLst>
                                      </p:cBhvr>
                                      <p:to>
                                        <p:strVal val="visible"/>
                                      </p:to>
                                    </p:set>
                                    <p:animEffect transition="in" filter="fade">
                                      <p:cBhvr>
                                        <p:cTn id="16" dur="500"/>
                                        <p:tgtEl>
                                          <p:spTgt spid="64"/>
                                        </p:tgtEl>
                                      </p:cBhvr>
                                    </p:animEffect>
                                  </p:childTnLst>
                                </p:cTn>
                              </p:par>
                              <p:par>
                                <p:cTn id="17" presetID="10" presetClass="entr" presetSubtype="0" fill="hold" grpId="0" nodeType="withEffect">
                                  <p:stCondLst>
                                    <p:cond delay="250"/>
                                  </p:stCondLst>
                                  <p:childTnLst>
                                    <p:set>
                                      <p:cBhvr>
                                        <p:cTn id="18" dur="1" fill="hold">
                                          <p:stCondLst>
                                            <p:cond delay="0"/>
                                          </p:stCondLst>
                                        </p:cTn>
                                        <p:tgtEl>
                                          <p:spTgt spid="65"/>
                                        </p:tgtEl>
                                        <p:attrNameLst>
                                          <p:attrName>style.visibility</p:attrName>
                                        </p:attrNameLst>
                                      </p:cBhvr>
                                      <p:to>
                                        <p:strVal val="visible"/>
                                      </p:to>
                                    </p:set>
                                    <p:animEffect transition="in" filter="fade">
                                      <p:cBhvr>
                                        <p:cTn id="19" dur="500"/>
                                        <p:tgtEl>
                                          <p:spTgt spid="65"/>
                                        </p:tgtEl>
                                      </p:cBhvr>
                                    </p:animEffect>
                                  </p:childTnLst>
                                </p:cTn>
                              </p:par>
                              <p:par>
                                <p:cTn id="20" presetID="10" presetClass="entr" presetSubtype="0" fill="hold" grpId="0" nodeType="withEffect">
                                  <p:stCondLst>
                                    <p:cond delay="500"/>
                                  </p:stCondLst>
                                  <p:childTnLst>
                                    <p:set>
                                      <p:cBhvr>
                                        <p:cTn id="21" dur="1" fill="hold">
                                          <p:stCondLst>
                                            <p:cond delay="0"/>
                                          </p:stCondLst>
                                        </p:cTn>
                                        <p:tgtEl>
                                          <p:spTgt spid="66"/>
                                        </p:tgtEl>
                                        <p:attrNameLst>
                                          <p:attrName>style.visibility</p:attrName>
                                        </p:attrNameLst>
                                      </p:cBhvr>
                                      <p:to>
                                        <p:strVal val="visible"/>
                                      </p:to>
                                    </p:set>
                                    <p:animEffect transition="in" filter="fade">
                                      <p:cBhvr>
                                        <p:cTn id="22" dur="500"/>
                                        <p:tgtEl>
                                          <p:spTgt spid="66"/>
                                        </p:tgtEl>
                                      </p:cBhvr>
                                    </p:animEffect>
                                  </p:childTnLst>
                                </p:cTn>
                              </p:par>
                              <p:par>
                                <p:cTn id="23" presetID="10" presetClass="entr" presetSubtype="0" fill="hold" grpId="0" nodeType="withEffect">
                                  <p:stCondLst>
                                    <p:cond delay="750"/>
                                  </p:stCondLst>
                                  <p:childTnLst>
                                    <p:set>
                                      <p:cBhvr>
                                        <p:cTn id="24" dur="1" fill="hold">
                                          <p:stCondLst>
                                            <p:cond delay="0"/>
                                          </p:stCondLst>
                                        </p:cTn>
                                        <p:tgtEl>
                                          <p:spTgt spid="67"/>
                                        </p:tgtEl>
                                        <p:attrNameLst>
                                          <p:attrName>style.visibility</p:attrName>
                                        </p:attrNameLst>
                                      </p:cBhvr>
                                      <p:to>
                                        <p:strVal val="visible"/>
                                      </p:to>
                                    </p:set>
                                    <p:animEffect transition="in" filter="fade">
                                      <p:cBhvr>
                                        <p:cTn id="25" dur="500"/>
                                        <p:tgtEl>
                                          <p:spTgt spid="67"/>
                                        </p:tgtEl>
                                      </p:cBhvr>
                                    </p:animEffect>
                                  </p:childTnLst>
                                </p:cTn>
                              </p:par>
                              <p:par>
                                <p:cTn id="26" presetID="10" presetClass="entr" presetSubtype="0" fill="hold" grpId="0" nodeType="withEffect">
                                  <p:stCondLst>
                                    <p:cond delay="1000"/>
                                  </p:stCondLst>
                                  <p:childTnLst>
                                    <p:set>
                                      <p:cBhvr>
                                        <p:cTn id="27" dur="1" fill="hold">
                                          <p:stCondLst>
                                            <p:cond delay="0"/>
                                          </p:stCondLst>
                                        </p:cTn>
                                        <p:tgtEl>
                                          <p:spTgt spid="68"/>
                                        </p:tgtEl>
                                        <p:attrNameLst>
                                          <p:attrName>style.visibility</p:attrName>
                                        </p:attrNameLst>
                                      </p:cBhvr>
                                      <p:to>
                                        <p:strVal val="visible"/>
                                      </p:to>
                                    </p:set>
                                    <p:animEffect transition="in" filter="fade">
                                      <p:cBhvr>
                                        <p:cTn id="28" dur="500"/>
                                        <p:tgtEl>
                                          <p:spTgt spid="6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4" grpId="0" bldLvl="0" animBg="1"/>
      <p:bldP spid="65" grpId="0" bldLvl="0" animBg="1"/>
      <p:bldP spid="66" grpId="0" bldLvl="0" animBg="1"/>
      <p:bldP spid="67" grpId="0" bldLvl="0" animBg="1"/>
      <p:bldP spid="68" grpId="0" bldLvl="0" animBg="1"/>
    </p:bldLst>
  </p:timing>
</p:sld>
</file>

<file path=ppt/slides/slide2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nvPr>
        </p:nvSpPr>
        <p:spPr>
          <a:xfrm>
            <a:off x="975360" y="329565"/>
            <a:ext cx="3877310" cy="770255"/>
          </a:xfrm>
        </p:spPr>
        <p:style>
          <a:lnRef idx="2">
            <a:schemeClr val="accent3">
              <a:shade val="50000"/>
            </a:schemeClr>
          </a:lnRef>
          <a:fillRef idx="1">
            <a:schemeClr val="accent3"/>
          </a:fillRef>
          <a:effectRef idx="0">
            <a:schemeClr val="accent3"/>
          </a:effectRef>
          <a:fontRef idx="minor">
            <a:schemeClr val="lt1"/>
          </a:fontRef>
        </p:style>
        <p:txBody>
          <a:bodyPr/>
          <a:lstStyle/>
          <a:p>
            <a:r>
              <a:rPr lang="zh-CN" altLang="en-US" sz="5400">
                <a:latin typeface="楷体" panose="02010609060101010101" pitchFamily="49" charset="-122"/>
                <a:ea typeface="楷体" panose="02010609060101010101" pitchFamily="49" charset="-122"/>
                <a:sym typeface="+mn-ea"/>
              </a:rPr>
              <a:t>复习思考题</a:t>
            </a:r>
            <a:endParaRPr lang="zh-CN" altLang="en-US" sz="5400">
              <a:latin typeface="楷体" panose="02010609060101010101" pitchFamily="49" charset="-122"/>
              <a:ea typeface="楷体" panose="02010609060101010101" pitchFamily="49" charset="-122"/>
            </a:endParaRPr>
          </a:p>
        </p:txBody>
      </p:sp>
      <p:sp>
        <p:nvSpPr>
          <p:cNvPr id="3" name="动作按钮: 帮助 2"/>
          <p:cNvSpPr/>
          <p:nvPr/>
        </p:nvSpPr>
        <p:spPr>
          <a:xfrm>
            <a:off x="9526905" y="329565"/>
            <a:ext cx="2123440" cy="2346960"/>
          </a:xfrm>
          <a:prstGeom prst="actionButtonHelp">
            <a:avLst/>
          </a:prstGeom>
          <a:solidFill>
            <a:schemeClr val="accent1">
              <a:lumMod val="40000"/>
              <a:lumOff val="60000"/>
            </a:schemeClr>
          </a:solidFill>
          <a:effectLst>
            <a:softEdge rad="63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 name="文本框 3"/>
          <p:cNvSpPr txBox="1"/>
          <p:nvPr/>
        </p:nvSpPr>
        <p:spPr>
          <a:xfrm>
            <a:off x="676275" y="1726837"/>
            <a:ext cx="8850630" cy="4031873"/>
          </a:xfrm>
          <a:prstGeom prst="rect">
            <a:avLst/>
          </a:prstGeom>
          <a:noFill/>
        </p:spPr>
        <p:txBody>
          <a:bodyPr wrap="square" rtlCol="0" anchor="t">
            <a:spAutoFit/>
          </a:bodyPr>
          <a:lstStyle/>
          <a:p>
            <a:pPr marL="285750" indent="-285750" eaLnBrk="1" hangingPunct="1">
              <a:buClr>
                <a:srgbClr val="B4C7E7"/>
              </a:buClr>
              <a:buFont typeface="Wingdings" panose="05000000000000000000" charset="0"/>
              <a:buChar char="Ø"/>
            </a:pPr>
            <a:r>
              <a:rPr lang="en-US" altLang="zh-CN" sz="3200" dirty="0">
                <a:effectLst>
                  <a:outerShdw blurRad="38100" dist="38100" dir="2700000" algn="tl">
                    <a:srgbClr val="000000">
                      <a:alpha val="43137"/>
                    </a:srgbClr>
                  </a:outerShdw>
                </a:effectLst>
                <a:latin typeface="楷体" panose="02010609060101010101" pitchFamily="49" charset="-122"/>
                <a:ea typeface="楷体" panose="02010609060101010101" pitchFamily="49" charset="-122"/>
                <a:cs typeface="楷体" panose="02010609060101010101" pitchFamily="49" charset="-122"/>
                <a:sym typeface="+mn-ea"/>
              </a:rPr>
              <a:t>1.</a:t>
            </a:r>
            <a:r>
              <a:rPr lang="zh-CN" altLang="en-US" sz="3200" dirty="0">
                <a:effectLst>
                  <a:outerShdw blurRad="38100" dist="38100" dir="2700000" algn="tl">
                    <a:srgbClr val="000000">
                      <a:alpha val="43137"/>
                    </a:srgbClr>
                  </a:outerShdw>
                </a:effectLst>
                <a:latin typeface="楷体" panose="02010609060101010101" pitchFamily="49" charset="-122"/>
                <a:ea typeface="楷体" panose="02010609060101010101" pitchFamily="49" charset="-122"/>
                <a:cs typeface="楷体" panose="02010609060101010101" pitchFamily="49" charset="-122"/>
                <a:sym typeface="+mn-ea"/>
              </a:rPr>
              <a:t>录用决策的程序有哪些</a:t>
            </a:r>
            <a:r>
              <a:rPr lang="en-US" altLang="zh-CN" sz="3200" dirty="0">
                <a:effectLst>
                  <a:outerShdw blurRad="38100" dist="38100" dir="2700000" algn="tl">
                    <a:srgbClr val="000000">
                      <a:alpha val="43137"/>
                    </a:srgbClr>
                  </a:outerShdw>
                </a:effectLst>
                <a:latin typeface="楷体" panose="02010609060101010101" pitchFamily="49" charset="-122"/>
                <a:ea typeface="楷体" panose="02010609060101010101" pitchFamily="49" charset="-122"/>
                <a:cs typeface="楷体" panose="02010609060101010101" pitchFamily="49" charset="-122"/>
                <a:sym typeface="+mn-ea"/>
              </a:rPr>
              <a:t>?</a:t>
            </a:r>
            <a:endParaRPr lang="en-US" altLang="zh-CN" sz="3200" dirty="0">
              <a:effectLst>
                <a:outerShdw blurRad="38100" dist="38100" dir="2700000" algn="tl">
                  <a:srgbClr val="000000">
                    <a:alpha val="43137"/>
                  </a:srgbClr>
                </a:outerShdw>
              </a:effectLst>
              <a:latin typeface="楷体" panose="02010609060101010101" pitchFamily="49" charset="-122"/>
              <a:ea typeface="楷体" panose="02010609060101010101" pitchFamily="49" charset="-122"/>
              <a:cs typeface="楷体" panose="02010609060101010101" pitchFamily="49" charset="-122"/>
            </a:endParaRPr>
          </a:p>
          <a:p>
            <a:pPr marL="285750" indent="-285750" eaLnBrk="1" hangingPunct="1">
              <a:buClr>
                <a:srgbClr val="B4C7E7"/>
              </a:buClr>
              <a:buFont typeface="Wingdings" panose="05000000000000000000" charset="0"/>
              <a:buChar char="Ø"/>
            </a:pPr>
            <a:r>
              <a:rPr lang="en-US" altLang="zh-CN" sz="3200" dirty="0">
                <a:effectLst>
                  <a:outerShdw blurRad="38100" dist="38100" dir="2700000" algn="tl">
                    <a:srgbClr val="000000">
                      <a:alpha val="43137"/>
                    </a:srgbClr>
                  </a:outerShdw>
                </a:effectLst>
                <a:latin typeface="楷体" panose="02010609060101010101" pitchFamily="49" charset="-122"/>
                <a:ea typeface="楷体" panose="02010609060101010101" pitchFamily="49" charset="-122"/>
                <a:cs typeface="楷体" panose="02010609060101010101" pitchFamily="49" charset="-122"/>
                <a:sym typeface="+mn-ea"/>
              </a:rPr>
              <a:t>2.</a:t>
            </a:r>
            <a:r>
              <a:rPr lang="zh-CN" altLang="en-US" sz="3200" dirty="0">
                <a:effectLst>
                  <a:outerShdw blurRad="38100" dist="38100" dir="2700000" algn="tl">
                    <a:srgbClr val="000000">
                      <a:alpha val="43137"/>
                    </a:srgbClr>
                  </a:outerShdw>
                </a:effectLst>
                <a:latin typeface="楷体" panose="02010609060101010101" pitchFamily="49" charset="-122"/>
                <a:ea typeface="楷体" panose="02010609060101010101" pitchFamily="49" charset="-122"/>
                <a:cs typeface="楷体" panose="02010609060101010101" pitchFamily="49" charset="-122"/>
                <a:sym typeface="+mn-ea"/>
              </a:rPr>
              <a:t>录用决策的方法有哪些</a:t>
            </a:r>
            <a:r>
              <a:rPr lang="en-US" altLang="zh-CN" sz="3200" dirty="0">
                <a:effectLst>
                  <a:outerShdw blurRad="38100" dist="38100" dir="2700000" algn="tl">
                    <a:srgbClr val="000000">
                      <a:alpha val="43137"/>
                    </a:srgbClr>
                  </a:outerShdw>
                </a:effectLst>
                <a:latin typeface="楷体" panose="02010609060101010101" pitchFamily="49" charset="-122"/>
                <a:ea typeface="楷体" panose="02010609060101010101" pitchFamily="49" charset="-122"/>
                <a:cs typeface="楷体" panose="02010609060101010101" pitchFamily="49" charset="-122"/>
                <a:sym typeface="+mn-ea"/>
              </a:rPr>
              <a:t>?</a:t>
            </a:r>
            <a:endParaRPr lang="en-US" altLang="zh-CN" sz="3200" dirty="0">
              <a:effectLst>
                <a:outerShdw blurRad="38100" dist="38100" dir="2700000" algn="tl">
                  <a:srgbClr val="000000">
                    <a:alpha val="43137"/>
                  </a:srgbClr>
                </a:outerShdw>
              </a:effectLst>
              <a:latin typeface="楷体" panose="02010609060101010101" pitchFamily="49" charset="-122"/>
              <a:ea typeface="楷体" panose="02010609060101010101" pitchFamily="49" charset="-122"/>
              <a:cs typeface="楷体" panose="02010609060101010101" pitchFamily="49" charset="-122"/>
            </a:endParaRPr>
          </a:p>
          <a:p>
            <a:pPr marL="285750" indent="-285750" eaLnBrk="1" hangingPunct="1">
              <a:buClr>
                <a:srgbClr val="B4C7E7"/>
              </a:buClr>
              <a:buFont typeface="Wingdings" panose="05000000000000000000" charset="0"/>
              <a:buChar char="Ø"/>
            </a:pPr>
            <a:r>
              <a:rPr lang="en-US" altLang="zh-CN" sz="3200" dirty="0">
                <a:effectLst>
                  <a:outerShdw blurRad="38100" dist="38100" dir="2700000" algn="tl">
                    <a:srgbClr val="000000">
                      <a:alpha val="43137"/>
                    </a:srgbClr>
                  </a:outerShdw>
                </a:effectLst>
                <a:latin typeface="楷体" panose="02010609060101010101" pitchFamily="49" charset="-122"/>
                <a:ea typeface="楷体" panose="02010609060101010101" pitchFamily="49" charset="-122"/>
                <a:cs typeface="楷体" panose="02010609060101010101" pitchFamily="49" charset="-122"/>
                <a:sym typeface="+mn-ea"/>
              </a:rPr>
              <a:t>3.</a:t>
            </a:r>
            <a:r>
              <a:rPr lang="zh-CN" altLang="en-US" sz="3200" dirty="0">
                <a:effectLst>
                  <a:outerShdw blurRad="38100" dist="38100" dir="2700000" algn="tl">
                    <a:srgbClr val="000000">
                      <a:alpha val="43137"/>
                    </a:srgbClr>
                  </a:outerShdw>
                </a:effectLst>
                <a:latin typeface="楷体" panose="02010609060101010101" pitchFamily="49" charset="-122"/>
                <a:ea typeface="楷体" panose="02010609060101010101" pitchFamily="49" charset="-122"/>
                <a:cs typeface="楷体" panose="02010609060101010101" pitchFamily="49" charset="-122"/>
                <a:sym typeface="+mn-ea"/>
              </a:rPr>
              <a:t>如何写录用通知</a:t>
            </a:r>
            <a:r>
              <a:rPr lang="en-US" altLang="zh-CN" sz="3200" dirty="0">
                <a:effectLst>
                  <a:outerShdw blurRad="38100" dist="38100" dir="2700000" algn="tl">
                    <a:srgbClr val="000000">
                      <a:alpha val="43137"/>
                    </a:srgbClr>
                  </a:outerShdw>
                </a:effectLst>
                <a:latin typeface="楷体" panose="02010609060101010101" pitchFamily="49" charset="-122"/>
                <a:ea typeface="楷体" panose="02010609060101010101" pitchFamily="49" charset="-122"/>
                <a:cs typeface="楷体" panose="02010609060101010101" pitchFamily="49" charset="-122"/>
                <a:sym typeface="+mn-ea"/>
              </a:rPr>
              <a:t>?</a:t>
            </a:r>
            <a:endParaRPr lang="en-US" altLang="zh-CN" sz="3200" dirty="0">
              <a:effectLst>
                <a:outerShdw blurRad="38100" dist="38100" dir="2700000" algn="tl">
                  <a:srgbClr val="000000">
                    <a:alpha val="43137"/>
                  </a:srgbClr>
                </a:outerShdw>
              </a:effectLst>
              <a:latin typeface="楷体" panose="02010609060101010101" pitchFamily="49" charset="-122"/>
              <a:ea typeface="楷体" panose="02010609060101010101" pitchFamily="49" charset="-122"/>
              <a:cs typeface="楷体" panose="02010609060101010101" pitchFamily="49" charset="-122"/>
            </a:endParaRPr>
          </a:p>
          <a:p>
            <a:pPr marL="285750" indent="-285750" eaLnBrk="1" hangingPunct="1">
              <a:buClr>
                <a:srgbClr val="B4C7E7"/>
              </a:buClr>
              <a:buFont typeface="Wingdings" panose="05000000000000000000" charset="0"/>
              <a:buChar char="Ø"/>
            </a:pPr>
            <a:r>
              <a:rPr lang="en-US" altLang="zh-CN" sz="3200" dirty="0">
                <a:effectLst>
                  <a:outerShdw blurRad="38100" dist="38100" dir="2700000" algn="tl">
                    <a:srgbClr val="000000">
                      <a:alpha val="43137"/>
                    </a:srgbClr>
                  </a:outerShdw>
                </a:effectLst>
                <a:latin typeface="楷体" panose="02010609060101010101" pitchFamily="49" charset="-122"/>
                <a:ea typeface="楷体" panose="02010609060101010101" pitchFamily="49" charset="-122"/>
                <a:cs typeface="楷体" panose="02010609060101010101" pitchFamily="49" charset="-122"/>
                <a:sym typeface="+mn-ea"/>
              </a:rPr>
              <a:t>4.</a:t>
            </a:r>
            <a:r>
              <a:rPr lang="zh-CN" altLang="en-US" sz="3200" dirty="0">
                <a:effectLst>
                  <a:outerShdw blurRad="38100" dist="38100" dir="2700000" algn="tl">
                    <a:srgbClr val="000000">
                      <a:alpha val="43137"/>
                    </a:srgbClr>
                  </a:outerShdw>
                </a:effectLst>
                <a:latin typeface="楷体" panose="02010609060101010101" pitchFamily="49" charset="-122"/>
                <a:ea typeface="楷体" panose="02010609060101010101" pitchFamily="49" charset="-122"/>
                <a:cs typeface="楷体" panose="02010609060101010101" pitchFamily="49" charset="-122"/>
                <a:sym typeface="+mn-ea"/>
              </a:rPr>
              <a:t>如何写辞谢通知</a:t>
            </a:r>
            <a:r>
              <a:rPr lang="en-US" altLang="zh-CN" sz="3200" dirty="0">
                <a:effectLst>
                  <a:outerShdw blurRad="38100" dist="38100" dir="2700000" algn="tl">
                    <a:srgbClr val="000000">
                      <a:alpha val="43137"/>
                    </a:srgbClr>
                  </a:outerShdw>
                </a:effectLst>
                <a:latin typeface="楷体" panose="02010609060101010101" pitchFamily="49" charset="-122"/>
                <a:ea typeface="楷体" panose="02010609060101010101" pitchFamily="49" charset="-122"/>
                <a:cs typeface="楷体" panose="02010609060101010101" pitchFamily="49" charset="-122"/>
                <a:sym typeface="+mn-ea"/>
              </a:rPr>
              <a:t>?</a:t>
            </a:r>
            <a:endParaRPr lang="en-US" altLang="zh-CN" sz="3200" dirty="0">
              <a:effectLst>
                <a:outerShdw blurRad="38100" dist="38100" dir="2700000" algn="tl">
                  <a:srgbClr val="000000">
                    <a:alpha val="43137"/>
                  </a:srgbClr>
                </a:outerShdw>
              </a:effectLst>
              <a:latin typeface="楷体" panose="02010609060101010101" pitchFamily="49" charset="-122"/>
              <a:ea typeface="楷体" panose="02010609060101010101" pitchFamily="49" charset="-122"/>
              <a:cs typeface="楷体" panose="02010609060101010101" pitchFamily="49" charset="-122"/>
            </a:endParaRPr>
          </a:p>
          <a:p>
            <a:pPr marL="285750" indent="-285750" eaLnBrk="1" hangingPunct="1">
              <a:buClr>
                <a:srgbClr val="B4C7E7"/>
              </a:buClr>
              <a:buFont typeface="Wingdings" panose="05000000000000000000" charset="0"/>
              <a:buChar char="Ø"/>
            </a:pPr>
            <a:r>
              <a:rPr lang="en-US" altLang="zh-CN" sz="3200" dirty="0">
                <a:effectLst>
                  <a:outerShdw blurRad="38100" dist="38100" dir="2700000" algn="tl">
                    <a:srgbClr val="000000">
                      <a:alpha val="43137"/>
                    </a:srgbClr>
                  </a:outerShdw>
                </a:effectLst>
                <a:latin typeface="楷体" panose="02010609060101010101" pitchFamily="49" charset="-122"/>
                <a:ea typeface="楷体" panose="02010609060101010101" pitchFamily="49" charset="-122"/>
                <a:cs typeface="楷体" panose="02010609060101010101" pitchFamily="49" charset="-122"/>
                <a:sym typeface="+mn-ea"/>
              </a:rPr>
              <a:t>5.</a:t>
            </a:r>
            <a:r>
              <a:rPr lang="zh-CN" altLang="en-US" sz="3200" dirty="0">
                <a:effectLst>
                  <a:outerShdw blurRad="38100" dist="38100" dir="2700000" algn="tl">
                    <a:srgbClr val="000000">
                      <a:alpha val="43137"/>
                    </a:srgbClr>
                  </a:outerShdw>
                </a:effectLst>
                <a:latin typeface="楷体" panose="02010609060101010101" pitchFamily="49" charset="-122"/>
                <a:ea typeface="楷体" panose="02010609060101010101" pitchFamily="49" charset="-122"/>
                <a:cs typeface="楷体" panose="02010609060101010101" pitchFamily="49" charset="-122"/>
                <a:sym typeface="+mn-ea"/>
              </a:rPr>
              <a:t>新员工的入职手续流程是怎样的</a:t>
            </a:r>
            <a:r>
              <a:rPr lang="en-US" altLang="zh-CN" sz="3200" dirty="0">
                <a:effectLst>
                  <a:outerShdw blurRad="38100" dist="38100" dir="2700000" algn="tl">
                    <a:srgbClr val="000000">
                      <a:alpha val="43137"/>
                    </a:srgbClr>
                  </a:outerShdw>
                </a:effectLst>
                <a:latin typeface="楷体" panose="02010609060101010101" pitchFamily="49" charset="-122"/>
                <a:ea typeface="楷体" panose="02010609060101010101" pitchFamily="49" charset="-122"/>
                <a:cs typeface="楷体" panose="02010609060101010101" pitchFamily="49" charset="-122"/>
                <a:sym typeface="+mn-ea"/>
              </a:rPr>
              <a:t>?</a:t>
            </a:r>
            <a:endParaRPr lang="en-US" altLang="zh-CN" sz="3200" dirty="0">
              <a:effectLst>
                <a:outerShdw blurRad="38100" dist="38100" dir="2700000" algn="tl">
                  <a:srgbClr val="000000">
                    <a:alpha val="43137"/>
                  </a:srgbClr>
                </a:outerShdw>
              </a:effectLst>
              <a:latin typeface="楷体" panose="02010609060101010101" pitchFamily="49" charset="-122"/>
              <a:ea typeface="楷体" panose="02010609060101010101" pitchFamily="49" charset="-122"/>
              <a:cs typeface="楷体" panose="02010609060101010101" pitchFamily="49" charset="-122"/>
            </a:endParaRPr>
          </a:p>
          <a:p>
            <a:pPr marL="285750" indent="-285750" eaLnBrk="1" hangingPunct="1">
              <a:buClr>
                <a:srgbClr val="B4C7E7"/>
              </a:buClr>
              <a:buFont typeface="Wingdings" panose="05000000000000000000" charset="0"/>
              <a:buChar char="Ø"/>
            </a:pPr>
            <a:r>
              <a:rPr lang="en-US" altLang="zh-CN" sz="3200" dirty="0">
                <a:effectLst>
                  <a:outerShdw blurRad="38100" dist="38100" dir="2700000" algn="tl">
                    <a:srgbClr val="000000">
                      <a:alpha val="43137"/>
                    </a:srgbClr>
                  </a:outerShdw>
                </a:effectLst>
                <a:latin typeface="楷体" panose="02010609060101010101" pitchFamily="49" charset="-122"/>
                <a:ea typeface="楷体" panose="02010609060101010101" pitchFamily="49" charset="-122"/>
                <a:cs typeface="楷体" panose="02010609060101010101" pitchFamily="49" charset="-122"/>
                <a:sym typeface="+mn-ea"/>
              </a:rPr>
              <a:t>6.</a:t>
            </a:r>
            <a:r>
              <a:rPr lang="zh-CN" altLang="en-US" sz="3200" dirty="0">
                <a:effectLst>
                  <a:outerShdw blurRad="38100" dist="38100" dir="2700000" algn="tl">
                    <a:srgbClr val="000000">
                      <a:alpha val="43137"/>
                    </a:srgbClr>
                  </a:outerShdw>
                </a:effectLst>
                <a:latin typeface="楷体" panose="02010609060101010101" pitchFamily="49" charset="-122"/>
                <a:ea typeface="楷体" panose="02010609060101010101" pitchFamily="49" charset="-122"/>
                <a:cs typeface="楷体" panose="02010609060101010101" pitchFamily="49" charset="-122"/>
                <a:sym typeface="+mn-ea"/>
              </a:rPr>
              <a:t>与员工进行薪酬谈判时</a:t>
            </a:r>
            <a:r>
              <a:rPr lang="en-US" altLang="zh-CN" sz="3200" dirty="0">
                <a:effectLst>
                  <a:outerShdw blurRad="38100" dist="38100" dir="2700000" algn="tl">
                    <a:srgbClr val="000000">
                      <a:alpha val="43137"/>
                    </a:srgbClr>
                  </a:outerShdw>
                </a:effectLst>
                <a:latin typeface="楷体" panose="02010609060101010101" pitchFamily="49" charset="-122"/>
                <a:ea typeface="楷体" panose="02010609060101010101" pitchFamily="49" charset="-122"/>
                <a:cs typeface="楷体" panose="02010609060101010101" pitchFamily="49" charset="-122"/>
                <a:sym typeface="+mn-ea"/>
              </a:rPr>
              <a:t>,</a:t>
            </a:r>
            <a:r>
              <a:rPr lang="zh-CN" altLang="en-US" sz="3200" dirty="0">
                <a:effectLst>
                  <a:outerShdw blurRad="38100" dist="38100" dir="2700000" algn="tl">
                    <a:srgbClr val="000000">
                      <a:alpha val="43137"/>
                    </a:srgbClr>
                  </a:outerShdw>
                </a:effectLst>
                <a:latin typeface="楷体" panose="02010609060101010101" pitchFamily="49" charset="-122"/>
                <a:ea typeface="楷体" panose="02010609060101010101" pitchFamily="49" charset="-122"/>
                <a:cs typeface="楷体" panose="02010609060101010101" pitchFamily="49" charset="-122"/>
                <a:sym typeface="+mn-ea"/>
              </a:rPr>
              <a:t>应注意的问题有哪些</a:t>
            </a:r>
            <a:r>
              <a:rPr lang="en-US" altLang="zh-CN" sz="3200" dirty="0">
                <a:effectLst>
                  <a:outerShdw blurRad="38100" dist="38100" dir="2700000" algn="tl">
                    <a:srgbClr val="000000">
                      <a:alpha val="43137"/>
                    </a:srgbClr>
                  </a:outerShdw>
                </a:effectLst>
                <a:latin typeface="楷体" panose="02010609060101010101" pitchFamily="49" charset="-122"/>
                <a:ea typeface="楷体" panose="02010609060101010101" pitchFamily="49" charset="-122"/>
                <a:cs typeface="楷体" panose="02010609060101010101" pitchFamily="49" charset="-122"/>
                <a:sym typeface="+mn-ea"/>
              </a:rPr>
              <a:t>?</a:t>
            </a:r>
            <a:endParaRPr lang="en-US" altLang="zh-CN" sz="3200" dirty="0">
              <a:effectLst>
                <a:outerShdw blurRad="38100" dist="38100" dir="2700000" algn="tl">
                  <a:srgbClr val="000000">
                    <a:alpha val="43137"/>
                  </a:srgbClr>
                </a:outerShdw>
              </a:effectLst>
              <a:latin typeface="楷体" panose="02010609060101010101" pitchFamily="49" charset="-122"/>
              <a:ea typeface="楷体" panose="02010609060101010101" pitchFamily="49" charset="-122"/>
              <a:cs typeface="楷体" panose="02010609060101010101" pitchFamily="49" charset="-122"/>
            </a:endParaRPr>
          </a:p>
          <a:p>
            <a:pPr marL="285750" indent="-285750" eaLnBrk="1" hangingPunct="1">
              <a:buClr>
                <a:srgbClr val="B4C7E7"/>
              </a:buClr>
              <a:buFont typeface="Wingdings" panose="05000000000000000000" charset="0"/>
              <a:buChar char="Ø"/>
            </a:pPr>
            <a:r>
              <a:rPr lang="en-US" altLang="zh-CN" sz="3200" dirty="0">
                <a:effectLst>
                  <a:outerShdw blurRad="38100" dist="38100" dir="2700000" algn="tl">
                    <a:srgbClr val="000000">
                      <a:alpha val="43137"/>
                    </a:srgbClr>
                  </a:outerShdw>
                </a:effectLst>
                <a:latin typeface="楷体" panose="02010609060101010101" pitchFamily="49" charset="-122"/>
                <a:ea typeface="楷体" panose="02010609060101010101" pitchFamily="49" charset="-122"/>
                <a:cs typeface="楷体" panose="02010609060101010101" pitchFamily="49" charset="-122"/>
                <a:sym typeface="+mn-ea"/>
              </a:rPr>
              <a:t>7.</a:t>
            </a:r>
            <a:r>
              <a:rPr lang="zh-CN" altLang="en-US" sz="3200" dirty="0">
                <a:effectLst>
                  <a:outerShdw blurRad="38100" dist="38100" dir="2700000" algn="tl">
                    <a:srgbClr val="000000">
                      <a:alpha val="43137"/>
                    </a:srgbClr>
                  </a:outerShdw>
                </a:effectLst>
                <a:latin typeface="楷体" panose="02010609060101010101" pitchFamily="49" charset="-122"/>
                <a:ea typeface="楷体" panose="02010609060101010101" pitchFamily="49" charset="-122"/>
                <a:cs typeface="楷体" panose="02010609060101010101" pitchFamily="49" charset="-122"/>
                <a:sym typeface="+mn-ea"/>
              </a:rPr>
              <a:t>新员工入职之初的困惑有哪些</a:t>
            </a:r>
            <a:r>
              <a:rPr lang="en-US" altLang="zh-CN" sz="3200" dirty="0">
                <a:effectLst>
                  <a:outerShdw blurRad="38100" dist="38100" dir="2700000" algn="tl">
                    <a:srgbClr val="000000">
                      <a:alpha val="43137"/>
                    </a:srgbClr>
                  </a:outerShdw>
                </a:effectLst>
                <a:latin typeface="楷体" panose="02010609060101010101" pitchFamily="49" charset="-122"/>
                <a:ea typeface="楷体" panose="02010609060101010101" pitchFamily="49" charset="-122"/>
                <a:cs typeface="楷体" panose="02010609060101010101" pitchFamily="49" charset="-122"/>
                <a:sym typeface="+mn-ea"/>
              </a:rPr>
              <a:t>?</a:t>
            </a:r>
            <a:endParaRPr lang="en-US" altLang="zh-CN" sz="3200" dirty="0">
              <a:effectLst>
                <a:outerShdw blurRad="38100" dist="38100" dir="2700000" algn="tl">
                  <a:srgbClr val="000000">
                    <a:alpha val="43137"/>
                  </a:srgbClr>
                </a:outerShdw>
              </a:effectLst>
              <a:latin typeface="楷体" panose="02010609060101010101" pitchFamily="49" charset="-122"/>
              <a:ea typeface="楷体" panose="02010609060101010101" pitchFamily="49" charset="-122"/>
              <a:cs typeface="楷体" panose="02010609060101010101" pitchFamily="49" charset="-122"/>
            </a:endParaRPr>
          </a:p>
          <a:p>
            <a:pPr marL="285750" indent="-285750" eaLnBrk="1" hangingPunct="1">
              <a:buClr>
                <a:srgbClr val="B4C7E7"/>
              </a:buClr>
              <a:buFont typeface="Wingdings" panose="05000000000000000000" charset="0"/>
              <a:buChar char="Ø"/>
            </a:pPr>
            <a:r>
              <a:rPr lang="en-US" altLang="zh-CN" sz="3200" dirty="0">
                <a:effectLst>
                  <a:outerShdw blurRad="38100" dist="38100" dir="2700000" algn="tl">
                    <a:srgbClr val="000000">
                      <a:alpha val="43137"/>
                    </a:srgbClr>
                  </a:outerShdw>
                </a:effectLst>
                <a:latin typeface="楷体" panose="02010609060101010101" pitchFamily="49" charset="-122"/>
                <a:ea typeface="楷体" panose="02010609060101010101" pitchFamily="49" charset="-122"/>
                <a:cs typeface="楷体" panose="02010609060101010101" pitchFamily="49" charset="-122"/>
                <a:sym typeface="+mn-ea"/>
              </a:rPr>
              <a:t>8.</a:t>
            </a:r>
            <a:r>
              <a:rPr lang="zh-CN" altLang="en-US" sz="3200" dirty="0">
                <a:effectLst>
                  <a:outerShdw blurRad="38100" dist="38100" dir="2700000" algn="tl">
                    <a:srgbClr val="000000">
                      <a:alpha val="43137"/>
                    </a:srgbClr>
                  </a:outerShdw>
                </a:effectLst>
                <a:latin typeface="楷体" panose="02010609060101010101" pitchFamily="49" charset="-122"/>
                <a:ea typeface="楷体" panose="02010609060101010101" pitchFamily="49" charset="-122"/>
                <a:cs typeface="楷体" panose="02010609060101010101" pitchFamily="49" charset="-122"/>
                <a:sym typeface="+mn-ea"/>
              </a:rPr>
              <a:t>新员工入职培训的内容有哪些</a:t>
            </a:r>
            <a:r>
              <a:rPr lang="en-US" altLang="zh-CN" sz="3200" dirty="0">
                <a:effectLst>
                  <a:outerShdw blurRad="38100" dist="38100" dir="2700000" algn="tl">
                    <a:srgbClr val="000000">
                      <a:alpha val="43137"/>
                    </a:srgbClr>
                  </a:outerShdw>
                </a:effectLst>
                <a:latin typeface="楷体" panose="02010609060101010101" pitchFamily="49" charset="-122"/>
                <a:ea typeface="楷体" panose="02010609060101010101" pitchFamily="49" charset="-122"/>
                <a:cs typeface="楷体" panose="02010609060101010101" pitchFamily="49" charset="-122"/>
                <a:sym typeface="+mn-ea"/>
              </a:rPr>
              <a:t>?</a:t>
            </a:r>
            <a:endParaRPr lang="zh-CN" altLang="en-US" sz="3200" dirty="0">
              <a:effectLst>
                <a:outerShdw blurRad="38100" dist="38100" dir="2700000" algn="tl">
                  <a:srgbClr val="000000">
                    <a:alpha val="43137"/>
                  </a:srgbClr>
                </a:outerShdw>
              </a:effectLst>
              <a:latin typeface="楷体" panose="02010609060101010101" pitchFamily="49" charset="-122"/>
              <a:ea typeface="楷体" panose="02010609060101010101" pitchFamily="49" charset="-122"/>
              <a:cs typeface="楷体" panose="02010609060101010101" pitchFamily="49" charset="-122"/>
            </a:endParaRPr>
          </a:p>
        </p:txBody>
      </p:sp>
    </p:spTree>
    <p:extLst>
      <p:ext uri="{BB962C8B-B14F-4D97-AF65-F5344CB8AC3E}">
        <p14:creationId xmlns:p14="http://schemas.microsoft.com/office/powerpoint/2010/main" val="3622045228"/>
      </p:ext>
    </p:extLst>
  </p:cSld>
  <p:clrMapOvr>
    <a:masterClrMapping/>
  </p:clrMapOvr>
  <p:transition>
    <p:wedge/>
  </p:transition>
</p:sld>
</file>

<file path=ppt/slides/slide2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nvPr>
        </p:nvSpPr>
        <p:spPr>
          <a:xfrm>
            <a:off x="500380" y="340995"/>
            <a:ext cx="2638425" cy="1325880"/>
          </a:xfrm>
        </p:spPr>
        <p:txBody>
          <a:bodyPr>
            <a:scene3d>
              <a:camera prst="orthographicFront"/>
              <a:lightRig rig="threePt" dir="t"/>
            </a:scene3d>
          </a:bodyPr>
          <a:lstStyle/>
          <a:p>
            <a:r>
              <a:rPr lang="zh-CN" altLang="en-US" sz="4800">
                <a:ln w="12700">
                  <a:solidFill>
                    <a:schemeClr val="tx2">
                      <a:lumMod val="75000"/>
                    </a:schemeClr>
                  </a:solidFill>
                  <a:prstDash val="solid"/>
                </a:ln>
                <a:pattFill prst="dkUpDiag">
                  <a:fgClr>
                    <a:schemeClr val="tx2"/>
                  </a:fgClr>
                  <a:bgClr>
                    <a:schemeClr val="tx2">
                      <a:lumMod val="20000"/>
                      <a:lumOff val="80000"/>
                    </a:schemeClr>
                  </a:bgClr>
                </a:pattFill>
                <a:effectLst>
                  <a:outerShdw dist="38100" dir="2640000" algn="bl" rotWithShape="0">
                    <a:schemeClr val="tx2">
                      <a:lumMod val="75000"/>
                    </a:schemeClr>
                  </a:outerShdw>
                </a:effectLst>
                <a:latin typeface="楷体" panose="02010609060101010101" pitchFamily="49" charset="-122"/>
                <a:ea typeface="楷体" panose="02010609060101010101" pitchFamily="49" charset="-122"/>
                <a:sym typeface="+mn-ea"/>
              </a:rPr>
              <a:t>实训题</a:t>
            </a:r>
          </a:p>
        </p:txBody>
      </p:sp>
      <p:sp>
        <p:nvSpPr>
          <p:cNvPr id="3" name="文本框 2"/>
          <p:cNvSpPr txBox="1"/>
          <p:nvPr/>
        </p:nvSpPr>
        <p:spPr>
          <a:xfrm>
            <a:off x="1265555" y="1666875"/>
            <a:ext cx="9660890" cy="3636010"/>
          </a:xfrm>
          <a:prstGeom prst="rect">
            <a:avLst/>
          </a:prstGeom>
          <a:noFill/>
        </p:spPr>
        <p:txBody>
          <a:bodyPr wrap="square" rtlCol="0" anchor="t">
            <a:spAutoFit/>
            <a:scene3d>
              <a:camera prst="orthographicFront"/>
              <a:lightRig rig="threePt" dir="t"/>
            </a:scene3d>
          </a:bodyPr>
          <a:lstStyle/>
          <a:p>
            <a:pPr marL="285750" indent="-285750" eaLnBrk="1" hangingPunct="1">
              <a:lnSpc>
                <a:spcPct val="90000"/>
              </a:lnSpc>
              <a:buFont typeface="Arial" panose="020B0604020202020204" pitchFamily="34" charset="0"/>
              <a:buChar char="•"/>
            </a:pPr>
            <a:r>
              <a:rPr lang="zh-CN" altLang="en-US" sz="3200" dirty="0">
                <a:ln w="12700">
                  <a:solidFill>
                    <a:schemeClr val="tx2">
                      <a:lumMod val="75000"/>
                    </a:schemeClr>
                  </a:solidFill>
                  <a:prstDash val="solid"/>
                </a:ln>
                <a:pattFill prst="dkUpDiag">
                  <a:fgClr>
                    <a:schemeClr val="tx2"/>
                  </a:fgClr>
                  <a:bgClr>
                    <a:schemeClr val="tx2">
                      <a:lumMod val="20000"/>
                      <a:lumOff val="80000"/>
                    </a:schemeClr>
                  </a:bgClr>
                </a:pattFill>
                <a:effectLst>
                  <a:outerShdw dist="38100" dir="2640000" algn="bl" rotWithShape="0">
                    <a:schemeClr val="tx2">
                      <a:lumMod val="75000"/>
                    </a:schemeClr>
                  </a:outerShdw>
                </a:effectLst>
                <a:latin typeface="楷体" panose="02010609060101010101" pitchFamily="49" charset="-122"/>
                <a:ea typeface="楷体" panose="02010609060101010101" pitchFamily="49" charset="-122"/>
                <a:cs typeface="楷体" panose="02010609060101010101" pitchFamily="49" charset="-122"/>
                <a:sym typeface="+mn-ea"/>
              </a:rPr>
              <a:t>一家高新企业正处于快速发展阶段</a:t>
            </a:r>
            <a:r>
              <a:rPr lang="en-US" altLang="zh-CN" sz="3200" dirty="0">
                <a:ln w="12700">
                  <a:solidFill>
                    <a:schemeClr val="tx2">
                      <a:lumMod val="75000"/>
                    </a:schemeClr>
                  </a:solidFill>
                  <a:prstDash val="solid"/>
                </a:ln>
                <a:pattFill prst="dkUpDiag">
                  <a:fgClr>
                    <a:schemeClr val="tx2"/>
                  </a:fgClr>
                  <a:bgClr>
                    <a:schemeClr val="tx2">
                      <a:lumMod val="20000"/>
                      <a:lumOff val="80000"/>
                    </a:schemeClr>
                  </a:bgClr>
                </a:pattFill>
                <a:effectLst>
                  <a:outerShdw dist="38100" dir="2640000" algn="bl" rotWithShape="0">
                    <a:schemeClr val="tx2">
                      <a:lumMod val="75000"/>
                    </a:schemeClr>
                  </a:outerShdw>
                </a:effectLst>
                <a:latin typeface="楷体" panose="02010609060101010101" pitchFamily="49" charset="-122"/>
                <a:ea typeface="楷体" panose="02010609060101010101" pitchFamily="49" charset="-122"/>
                <a:cs typeface="楷体" panose="02010609060101010101" pitchFamily="49" charset="-122"/>
                <a:sym typeface="+mn-ea"/>
              </a:rPr>
              <a:t>,</a:t>
            </a:r>
            <a:r>
              <a:rPr lang="zh-CN" altLang="en-US" sz="3200" dirty="0">
                <a:ln w="12700">
                  <a:solidFill>
                    <a:schemeClr val="tx2">
                      <a:lumMod val="75000"/>
                    </a:schemeClr>
                  </a:solidFill>
                  <a:prstDash val="solid"/>
                </a:ln>
                <a:pattFill prst="dkUpDiag">
                  <a:fgClr>
                    <a:schemeClr val="tx2"/>
                  </a:fgClr>
                  <a:bgClr>
                    <a:schemeClr val="tx2">
                      <a:lumMod val="20000"/>
                      <a:lumOff val="80000"/>
                    </a:schemeClr>
                  </a:bgClr>
                </a:pattFill>
                <a:effectLst>
                  <a:outerShdw dist="38100" dir="2640000" algn="bl" rotWithShape="0">
                    <a:schemeClr val="tx2">
                      <a:lumMod val="75000"/>
                    </a:schemeClr>
                  </a:outerShdw>
                </a:effectLst>
                <a:latin typeface="楷体" panose="02010609060101010101" pitchFamily="49" charset="-122"/>
                <a:ea typeface="楷体" panose="02010609060101010101" pitchFamily="49" charset="-122"/>
                <a:cs typeface="楷体" panose="02010609060101010101" pitchFamily="49" charset="-122"/>
                <a:sym typeface="+mn-ea"/>
              </a:rPr>
              <a:t>拟招聘一名总经理助理</a:t>
            </a:r>
            <a:r>
              <a:rPr lang="en-US" altLang="zh-CN" sz="3200" dirty="0">
                <a:ln w="12700">
                  <a:solidFill>
                    <a:schemeClr val="tx2">
                      <a:lumMod val="75000"/>
                    </a:schemeClr>
                  </a:solidFill>
                  <a:prstDash val="solid"/>
                </a:ln>
                <a:pattFill prst="dkUpDiag">
                  <a:fgClr>
                    <a:schemeClr val="tx2"/>
                  </a:fgClr>
                  <a:bgClr>
                    <a:schemeClr val="tx2">
                      <a:lumMod val="20000"/>
                      <a:lumOff val="80000"/>
                    </a:schemeClr>
                  </a:bgClr>
                </a:pattFill>
                <a:effectLst>
                  <a:outerShdw dist="38100" dir="2640000" algn="bl" rotWithShape="0">
                    <a:schemeClr val="tx2">
                      <a:lumMod val="75000"/>
                    </a:schemeClr>
                  </a:outerShdw>
                </a:effectLst>
                <a:latin typeface="楷体" panose="02010609060101010101" pitchFamily="49" charset="-122"/>
                <a:ea typeface="楷体" panose="02010609060101010101" pitchFamily="49" charset="-122"/>
                <a:cs typeface="楷体" panose="02010609060101010101" pitchFamily="49" charset="-122"/>
                <a:sym typeface="+mn-ea"/>
              </a:rPr>
              <a:t>,</a:t>
            </a:r>
            <a:r>
              <a:rPr lang="zh-CN" altLang="en-US" sz="3200" dirty="0">
                <a:ln w="12700">
                  <a:solidFill>
                    <a:schemeClr val="tx2">
                      <a:lumMod val="75000"/>
                    </a:schemeClr>
                  </a:solidFill>
                  <a:prstDash val="solid"/>
                </a:ln>
                <a:pattFill prst="dkUpDiag">
                  <a:fgClr>
                    <a:schemeClr val="tx2"/>
                  </a:fgClr>
                  <a:bgClr>
                    <a:schemeClr val="tx2">
                      <a:lumMod val="20000"/>
                      <a:lumOff val="80000"/>
                    </a:schemeClr>
                  </a:bgClr>
                </a:pattFill>
                <a:effectLst>
                  <a:outerShdw dist="38100" dir="2640000" algn="bl" rotWithShape="0">
                    <a:schemeClr val="tx2">
                      <a:lumMod val="75000"/>
                    </a:schemeClr>
                  </a:outerShdw>
                </a:effectLst>
                <a:latin typeface="楷体" panose="02010609060101010101" pitchFamily="49" charset="-122"/>
                <a:ea typeface="楷体" panose="02010609060101010101" pitchFamily="49" charset="-122"/>
                <a:cs typeface="楷体" panose="02010609060101010101" pitchFamily="49" charset="-122"/>
                <a:sym typeface="+mn-ea"/>
              </a:rPr>
              <a:t>协助总经理处理日常事务</a:t>
            </a:r>
            <a:r>
              <a:rPr lang="en-US" altLang="zh-CN" sz="3200" dirty="0">
                <a:ln w="12700">
                  <a:solidFill>
                    <a:schemeClr val="tx2">
                      <a:lumMod val="75000"/>
                    </a:schemeClr>
                  </a:solidFill>
                  <a:prstDash val="solid"/>
                </a:ln>
                <a:pattFill prst="dkUpDiag">
                  <a:fgClr>
                    <a:schemeClr val="tx2"/>
                  </a:fgClr>
                  <a:bgClr>
                    <a:schemeClr val="tx2">
                      <a:lumMod val="20000"/>
                      <a:lumOff val="80000"/>
                    </a:schemeClr>
                  </a:bgClr>
                </a:pattFill>
                <a:effectLst>
                  <a:outerShdw dist="38100" dir="2640000" algn="bl" rotWithShape="0">
                    <a:schemeClr val="tx2">
                      <a:lumMod val="75000"/>
                    </a:schemeClr>
                  </a:outerShdw>
                </a:effectLst>
                <a:latin typeface="楷体" panose="02010609060101010101" pitchFamily="49" charset="-122"/>
                <a:ea typeface="楷体" panose="02010609060101010101" pitchFamily="49" charset="-122"/>
                <a:cs typeface="楷体" panose="02010609060101010101" pitchFamily="49" charset="-122"/>
                <a:sym typeface="+mn-ea"/>
              </a:rPr>
              <a:t>,</a:t>
            </a:r>
            <a:r>
              <a:rPr lang="zh-CN" altLang="en-US" sz="3200" dirty="0">
                <a:ln w="12700">
                  <a:solidFill>
                    <a:schemeClr val="tx2">
                      <a:lumMod val="75000"/>
                    </a:schemeClr>
                  </a:solidFill>
                  <a:prstDash val="solid"/>
                </a:ln>
                <a:pattFill prst="dkUpDiag">
                  <a:fgClr>
                    <a:schemeClr val="tx2"/>
                  </a:fgClr>
                  <a:bgClr>
                    <a:schemeClr val="tx2">
                      <a:lumMod val="20000"/>
                      <a:lumOff val="80000"/>
                    </a:schemeClr>
                  </a:bgClr>
                </a:pattFill>
                <a:effectLst>
                  <a:outerShdw dist="38100" dir="2640000" algn="bl" rotWithShape="0">
                    <a:schemeClr val="tx2">
                      <a:lumMod val="75000"/>
                    </a:schemeClr>
                  </a:outerShdw>
                </a:effectLst>
                <a:latin typeface="楷体" panose="02010609060101010101" pitchFamily="49" charset="-122"/>
                <a:ea typeface="楷体" panose="02010609060101010101" pitchFamily="49" charset="-122"/>
                <a:cs typeface="楷体" panose="02010609060101010101" pitchFamily="49" charset="-122"/>
                <a:sym typeface="+mn-ea"/>
              </a:rPr>
              <a:t>月薪</a:t>
            </a:r>
            <a:r>
              <a:rPr lang="en-US" altLang="zh-CN" sz="3200" dirty="0">
                <a:ln w="12700">
                  <a:solidFill>
                    <a:schemeClr val="tx2">
                      <a:lumMod val="75000"/>
                    </a:schemeClr>
                  </a:solidFill>
                  <a:prstDash val="solid"/>
                </a:ln>
                <a:pattFill prst="dkUpDiag">
                  <a:fgClr>
                    <a:schemeClr val="tx2"/>
                  </a:fgClr>
                  <a:bgClr>
                    <a:schemeClr val="tx2">
                      <a:lumMod val="20000"/>
                      <a:lumOff val="80000"/>
                    </a:schemeClr>
                  </a:bgClr>
                </a:pattFill>
                <a:effectLst>
                  <a:outerShdw dist="38100" dir="2640000" algn="bl" rotWithShape="0">
                    <a:schemeClr val="tx2">
                      <a:lumMod val="75000"/>
                    </a:schemeClr>
                  </a:outerShdw>
                </a:effectLst>
                <a:latin typeface="楷体" panose="02010609060101010101" pitchFamily="49" charset="-122"/>
                <a:ea typeface="楷体" panose="02010609060101010101" pitchFamily="49" charset="-122"/>
                <a:cs typeface="楷体" panose="02010609060101010101" pitchFamily="49" charset="-122"/>
                <a:sym typeface="+mn-ea"/>
              </a:rPr>
              <a:t>3000</a:t>
            </a:r>
            <a:r>
              <a:rPr lang="zh-CN" altLang="en-US" sz="3200" dirty="0">
                <a:ln w="12700">
                  <a:solidFill>
                    <a:schemeClr val="tx2">
                      <a:lumMod val="75000"/>
                    </a:schemeClr>
                  </a:solidFill>
                  <a:prstDash val="solid"/>
                </a:ln>
                <a:pattFill prst="dkUpDiag">
                  <a:fgClr>
                    <a:schemeClr val="tx2"/>
                  </a:fgClr>
                  <a:bgClr>
                    <a:schemeClr val="tx2">
                      <a:lumMod val="20000"/>
                      <a:lumOff val="80000"/>
                    </a:schemeClr>
                  </a:bgClr>
                </a:pattFill>
                <a:effectLst>
                  <a:outerShdw dist="38100" dir="2640000" algn="bl" rotWithShape="0">
                    <a:schemeClr val="tx2">
                      <a:lumMod val="75000"/>
                    </a:schemeClr>
                  </a:outerShdw>
                </a:effectLst>
                <a:latin typeface="楷体" panose="02010609060101010101" pitchFamily="49" charset="-122"/>
                <a:ea typeface="楷体" panose="02010609060101010101" pitchFamily="49" charset="-122"/>
                <a:cs typeface="楷体" panose="02010609060101010101" pitchFamily="49" charset="-122"/>
                <a:sym typeface="+mn-ea"/>
              </a:rPr>
              <a:t>元。某应聘者小刘</a:t>
            </a:r>
            <a:r>
              <a:rPr lang="en-US" altLang="zh-CN" sz="3200" dirty="0">
                <a:ln w="12700">
                  <a:solidFill>
                    <a:schemeClr val="tx2">
                      <a:lumMod val="75000"/>
                    </a:schemeClr>
                  </a:solidFill>
                  <a:prstDash val="solid"/>
                </a:ln>
                <a:pattFill prst="dkUpDiag">
                  <a:fgClr>
                    <a:schemeClr val="tx2"/>
                  </a:fgClr>
                  <a:bgClr>
                    <a:schemeClr val="tx2">
                      <a:lumMod val="20000"/>
                      <a:lumOff val="80000"/>
                    </a:schemeClr>
                  </a:bgClr>
                </a:pattFill>
                <a:effectLst>
                  <a:outerShdw dist="38100" dir="2640000" algn="bl" rotWithShape="0">
                    <a:schemeClr val="tx2">
                      <a:lumMod val="75000"/>
                    </a:schemeClr>
                  </a:outerShdw>
                </a:effectLst>
                <a:latin typeface="楷体" panose="02010609060101010101" pitchFamily="49" charset="-122"/>
                <a:ea typeface="楷体" panose="02010609060101010101" pitchFamily="49" charset="-122"/>
                <a:cs typeface="楷体" panose="02010609060101010101" pitchFamily="49" charset="-122"/>
                <a:sym typeface="+mn-ea"/>
              </a:rPr>
              <a:t>,</a:t>
            </a:r>
            <a:r>
              <a:rPr lang="zh-CN" altLang="en-US" sz="3200" dirty="0">
                <a:ln w="12700">
                  <a:solidFill>
                    <a:schemeClr val="tx2">
                      <a:lumMod val="75000"/>
                    </a:schemeClr>
                  </a:solidFill>
                  <a:prstDash val="solid"/>
                </a:ln>
                <a:pattFill prst="dkUpDiag">
                  <a:fgClr>
                    <a:schemeClr val="tx2"/>
                  </a:fgClr>
                  <a:bgClr>
                    <a:schemeClr val="tx2">
                      <a:lumMod val="20000"/>
                      <a:lumOff val="80000"/>
                    </a:schemeClr>
                  </a:bgClr>
                </a:pattFill>
                <a:effectLst>
                  <a:outerShdw dist="38100" dir="2640000" algn="bl" rotWithShape="0">
                    <a:schemeClr val="tx2">
                      <a:lumMod val="75000"/>
                    </a:schemeClr>
                  </a:outerShdw>
                </a:effectLst>
                <a:latin typeface="楷体" panose="02010609060101010101" pitchFamily="49" charset="-122"/>
                <a:ea typeface="楷体" panose="02010609060101010101" pitchFamily="49" charset="-122"/>
                <a:cs typeface="楷体" panose="02010609060101010101" pitchFamily="49" charset="-122"/>
                <a:sym typeface="+mn-ea"/>
              </a:rPr>
              <a:t>有三年相关工作经验</a:t>
            </a:r>
            <a:r>
              <a:rPr lang="en-US" altLang="zh-CN" sz="3200" dirty="0">
                <a:ln w="12700">
                  <a:solidFill>
                    <a:schemeClr val="tx2">
                      <a:lumMod val="75000"/>
                    </a:schemeClr>
                  </a:solidFill>
                  <a:prstDash val="solid"/>
                </a:ln>
                <a:pattFill prst="dkUpDiag">
                  <a:fgClr>
                    <a:schemeClr val="tx2"/>
                  </a:fgClr>
                  <a:bgClr>
                    <a:schemeClr val="tx2">
                      <a:lumMod val="20000"/>
                      <a:lumOff val="80000"/>
                    </a:schemeClr>
                  </a:bgClr>
                </a:pattFill>
                <a:effectLst>
                  <a:outerShdw dist="38100" dir="2640000" algn="bl" rotWithShape="0">
                    <a:schemeClr val="tx2">
                      <a:lumMod val="75000"/>
                    </a:schemeClr>
                  </a:outerShdw>
                </a:effectLst>
                <a:latin typeface="楷体" panose="02010609060101010101" pitchFamily="49" charset="-122"/>
                <a:ea typeface="楷体" panose="02010609060101010101" pitchFamily="49" charset="-122"/>
                <a:cs typeface="楷体" panose="02010609060101010101" pitchFamily="49" charset="-122"/>
                <a:sym typeface="+mn-ea"/>
              </a:rPr>
              <a:t>,</a:t>
            </a:r>
            <a:r>
              <a:rPr lang="zh-CN" altLang="en-US" sz="3200" dirty="0">
                <a:ln w="12700">
                  <a:solidFill>
                    <a:schemeClr val="tx2">
                      <a:lumMod val="75000"/>
                    </a:schemeClr>
                  </a:solidFill>
                  <a:prstDash val="solid"/>
                </a:ln>
                <a:pattFill prst="dkUpDiag">
                  <a:fgClr>
                    <a:schemeClr val="tx2"/>
                  </a:fgClr>
                  <a:bgClr>
                    <a:schemeClr val="tx2">
                      <a:lumMod val="20000"/>
                      <a:lumOff val="80000"/>
                    </a:schemeClr>
                  </a:bgClr>
                </a:pattFill>
                <a:effectLst>
                  <a:outerShdw dist="38100" dir="2640000" algn="bl" rotWithShape="0">
                    <a:schemeClr val="tx2">
                      <a:lumMod val="75000"/>
                    </a:schemeClr>
                  </a:outerShdw>
                </a:effectLst>
                <a:latin typeface="楷体" panose="02010609060101010101" pitchFamily="49" charset="-122"/>
                <a:ea typeface="楷体" panose="02010609060101010101" pitchFamily="49" charset="-122"/>
                <a:cs typeface="楷体" panose="02010609060101010101" pitchFamily="49" charset="-122"/>
                <a:sym typeface="+mn-ea"/>
              </a:rPr>
              <a:t>工作能力强</a:t>
            </a:r>
            <a:r>
              <a:rPr lang="en-US" altLang="zh-CN" sz="3200" dirty="0">
                <a:ln w="12700">
                  <a:solidFill>
                    <a:schemeClr val="tx2">
                      <a:lumMod val="75000"/>
                    </a:schemeClr>
                  </a:solidFill>
                  <a:prstDash val="solid"/>
                </a:ln>
                <a:pattFill prst="dkUpDiag">
                  <a:fgClr>
                    <a:schemeClr val="tx2"/>
                  </a:fgClr>
                  <a:bgClr>
                    <a:schemeClr val="tx2">
                      <a:lumMod val="20000"/>
                      <a:lumOff val="80000"/>
                    </a:schemeClr>
                  </a:bgClr>
                </a:pattFill>
                <a:effectLst>
                  <a:outerShdw dist="38100" dir="2640000" algn="bl" rotWithShape="0">
                    <a:schemeClr val="tx2">
                      <a:lumMod val="75000"/>
                    </a:schemeClr>
                  </a:outerShdw>
                </a:effectLst>
                <a:latin typeface="楷体" panose="02010609060101010101" pitchFamily="49" charset="-122"/>
                <a:ea typeface="楷体" panose="02010609060101010101" pitchFamily="49" charset="-122"/>
                <a:cs typeface="楷体" panose="02010609060101010101" pitchFamily="49" charset="-122"/>
                <a:sym typeface="+mn-ea"/>
              </a:rPr>
              <a:t>,</a:t>
            </a:r>
            <a:r>
              <a:rPr lang="zh-CN" altLang="en-US" sz="3200" dirty="0">
                <a:ln w="12700">
                  <a:solidFill>
                    <a:schemeClr val="tx2">
                      <a:lumMod val="75000"/>
                    </a:schemeClr>
                  </a:solidFill>
                  <a:prstDash val="solid"/>
                </a:ln>
                <a:pattFill prst="dkUpDiag">
                  <a:fgClr>
                    <a:schemeClr val="tx2"/>
                  </a:fgClr>
                  <a:bgClr>
                    <a:schemeClr val="tx2">
                      <a:lumMod val="20000"/>
                      <a:lumOff val="80000"/>
                    </a:schemeClr>
                  </a:bgClr>
                </a:pattFill>
                <a:effectLst>
                  <a:outerShdw dist="38100" dir="2640000" algn="bl" rotWithShape="0">
                    <a:schemeClr val="tx2">
                      <a:lumMod val="75000"/>
                    </a:schemeClr>
                  </a:outerShdw>
                </a:effectLst>
                <a:latin typeface="楷体" panose="02010609060101010101" pitchFamily="49" charset="-122"/>
                <a:ea typeface="楷体" panose="02010609060101010101" pitchFamily="49" charset="-122"/>
                <a:cs typeface="楷体" panose="02010609060101010101" pitchFamily="49" charset="-122"/>
                <a:sym typeface="+mn-ea"/>
              </a:rPr>
              <a:t>在面试中给该公司的招聘人员留下了深刻的印象</a:t>
            </a:r>
            <a:r>
              <a:rPr lang="en-US" altLang="zh-CN" sz="3200" dirty="0">
                <a:ln w="12700">
                  <a:solidFill>
                    <a:schemeClr val="tx2">
                      <a:lumMod val="75000"/>
                    </a:schemeClr>
                  </a:solidFill>
                  <a:prstDash val="solid"/>
                </a:ln>
                <a:pattFill prst="dkUpDiag">
                  <a:fgClr>
                    <a:schemeClr val="tx2"/>
                  </a:fgClr>
                  <a:bgClr>
                    <a:schemeClr val="tx2">
                      <a:lumMod val="20000"/>
                      <a:lumOff val="80000"/>
                    </a:schemeClr>
                  </a:bgClr>
                </a:pattFill>
                <a:effectLst>
                  <a:outerShdw dist="38100" dir="2640000" algn="bl" rotWithShape="0">
                    <a:schemeClr val="tx2">
                      <a:lumMod val="75000"/>
                    </a:schemeClr>
                  </a:outerShdw>
                </a:effectLst>
                <a:latin typeface="楷体" panose="02010609060101010101" pitchFamily="49" charset="-122"/>
                <a:ea typeface="楷体" panose="02010609060101010101" pitchFamily="49" charset="-122"/>
                <a:cs typeface="楷体" panose="02010609060101010101" pitchFamily="49" charset="-122"/>
                <a:sym typeface="+mn-ea"/>
              </a:rPr>
              <a:t>,</a:t>
            </a:r>
            <a:r>
              <a:rPr lang="zh-CN" altLang="en-US" sz="3200" dirty="0">
                <a:ln w="12700">
                  <a:solidFill>
                    <a:schemeClr val="tx2">
                      <a:lumMod val="75000"/>
                    </a:schemeClr>
                  </a:solidFill>
                  <a:prstDash val="solid"/>
                </a:ln>
                <a:pattFill prst="dkUpDiag">
                  <a:fgClr>
                    <a:schemeClr val="tx2"/>
                  </a:fgClr>
                  <a:bgClr>
                    <a:schemeClr val="tx2">
                      <a:lumMod val="20000"/>
                      <a:lumOff val="80000"/>
                    </a:schemeClr>
                  </a:bgClr>
                </a:pattFill>
                <a:effectLst>
                  <a:outerShdw dist="38100" dir="2640000" algn="bl" rotWithShape="0">
                    <a:schemeClr val="tx2">
                      <a:lumMod val="75000"/>
                    </a:schemeClr>
                  </a:outerShdw>
                </a:effectLst>
                <a:latin typeface="楷体" panose="02010609060101010101" pitchFamily="49" charset="-122"/>
                <a:ea typeface="楷体" panose="02010609060101010101" pitchFamily="49" charset="-122"/>
                <a:cs typeface="楷体" panose="02010609060101010101" pitchFamily="49" charset="-122"/>
                <a:sym typeface="+mn-ea"/>
              </a:rPr>
              <a:t>但小刘的期望月薪是</a:t>
            </a:r>
            <a:r>
              <a:rPr lang="en-US" altLang="zh-CN" sz="3200" dirty="0">
                <a:ln w="12700">
                  <a:solidFill>
                    <a:schemeClr val="tx2">
                      <a:lumMod val="75000"/>
                    </a:schemeClr>
                  </a:solidFill>
                  <a:prstDash val="solid"/>
                </a:ln>
                <a:pattFill prst="dkUpDiag">
                  <a:fgClr>
                    <a:schemeClr val="tx2"/>
                  </a:fgClr>
                  <a:bgClr>
                    <a:schemeClr val="tx2">
                      <a:lumMod val="20000"/>
                      <a:lumOff val="80000"/>
                    </a:schemeClr>
                  </a:bgClr>
                </a:pattFill>
                <a:effectLst>
                  <a:outerShdw dist="38100" dir="2640000" algn="bl" rotWithShape="0">
                    <a:schemeClr val="tx2">
                      <a:lumMod val="75000"/>
                    </a:schemeClr>
                  </a:outerShdw>
                </a:effectLst>
                <a:latin typeface="楷体" panose="02010609060101010101" pitchFamily="49" charset="-122"/>
                <a:ea typeface="楷体" panose="02010609060101010101" pitchFamily="49" charset="-122"/>
                <a:cs typeface="楷体" panose="02010609060101010101" pitchFamily="49" charset="-122"/>
                <a:sym typeface="+mn-ea"/>
              </a:rPr>
              <a:t>4000</a:t>
            </a:r>
            <a:r>
              <a:rPr lang="zh-CN" altLang="en-US" sz="3200" dirty="0">
                <a:ln w="12700">
                  <a:solidFill>
                    <a:schemeClr val="tx2">
                      <a:lumMod val="75000"/>
                    </a:schemeClr>
                  </a:solidFill>
                  <a:prstDash val="solid"/>
                </a:ln>
                <a:pattFill prst="dkUpDiag">
                  <a:fgClr>
                    <a:schemeClr val="tx2"/>
                  </a:fgClr>
                  <a:bgClr>
                    <a:schemeClr val="tx2">
                      <a:lumMod val="20000"/>
                      <a:lumOff val="80000"/>
                    </a:schemeClr>
                  </a:bgClr>
                </a:pattFill>
                <a:effectLst>
                  <a:outerShdw dist="38100" dir="2640000" algn="bl" rotWithShape="0">
                    <a:schemeClr val="tx2">
                      <a:lumMod val="75000"/>
                    </a:schemeClr>
                  </a:outerShdw>
                </a:effectLst>
                <a:latin typeface="楷体" panose="02010609060101010101" pitchFamily="49" charset="-122"/>
                <a:ea typeface="楷体" panose="02010609060101010101" pitchFamily="49" charset="-122"/>
                <a:cs typeface="楷体" panose="02010609060101010101" pitchFamily="49" charset="-122"/>
                <a:sym typeface="+mn-ea"/>
              </a:rPr>
              <a:t>元。薪酬成为双方能否达成协议的关键问题。</a:t>
            </a:r>
            <a:endParaRPr lang="zh-CN" altLang="en-US" sz="3200" dirty="0">
              <a:ln w="12700">
                <a:solidFill>
                  <a:schemeClr val="tx2">
                    <a:lumMod val="75000"/>
                  </a:schemeClr>
                </a:solidFill>
                <a:prstDash val="solid"/>
              </a:ln>
              <a:pattFill prst="dkUpDiag">
                <a:fgClr>
                  <a:schemeClr val="tx2"/>
                </a:fgClr>
                <a:bgClr>
                  <a:schemeClr val="tx2">
                    <a:lumMod val="20000"/>
                    <a:lumOff val="80000"/>
                  </a:schemeClr>
                </a:bgClr>
              </a:pattFill>
              <a:effectLst>
                <a:outerShdw dist="38100" dir="2640000" algn="bl" rotWithShape="0">
                  <a:schemeClr val="tx2">
                    <a:lumMod val="75000"/>
                  </a:schemeClr>
                </a:outerShdw>
              </a:effectLst>
              <a:latin typeface="楷体" panose="02010609060101010101" pitchFamily="49" charset="-122"/>
              <a:ea typeface="楷体" panose="02010609060101010101" pitchFamily="49" charset="-122"/>
              <a:cs typeface="楷体" panose="02010609060101010101" pitchFamily="49" charset="-122"/>
            </a:endParaRPr>
          </a:p>
          <a:p>
            <a:pPr marL="285750" indent="-285750" eaLnBrk="1" hangingPunct="1">
              <a:lnSpc>
                <a:spcPct val="90000"/>
              </a:lnSpc>
              <a:buFont typeface="Arial" panose="020B0604020202020204" pitchFamily="34" charset="0"/>
              <a:buChar char="•"/>
            </a:pPr>
            <a:r>
              <a:rPr lang="zh-CN" altLang="en-US" sz="3200" dirty="0">
                <a:ln w="12700">
                  <a:solidFill>
                    <a:schemeClr val="tx2">
                      <a:lumMod val="75000"/>
                    </a:schemeClr>
                  </a:solidFill>
                  <a:prstDash val="solid"/>
                </a:ln>
                <a:pattFill prst="dkUpDiag">
                  <a:fgClr>
                    <a:schemeClr val="tx2"/>
                  </a:fgClr>
                  <a:bgClr>
                    <a:schemeClr val="tx2">
                      <a:lumMod val="20000"/>
                      <a:lumOff val="80000"/>
                    </a:schemeClr>
                  </a:bgClr>
                </a:pattFill>
                <a:effectLst>
                  <a:outerShdw dist="38100" dir="2640000" algn="bl" rotWithShape="0">
                    <a:schemeClr val="tx2">
                      <a:lumMod val="75000"/>
                    </a:schemeClr>
                  </a:outerShdw>
                </a:effectLst>
                <a:latin typeface="楷体" panose="02010609060101010101" pitchFamily="49" charset="-122"/>
                <a:ea typeface="楷体" panose="02010609060101010101" pitchFamily="49" charset="-122"/>
                <a:cs typeface="楷体" panose="02010609060101010101" pitchFamily="49" charset="-122"/>
                <a:sym typeface="+mn-ea"/>
              </a:rPr>
              <a:t>要求</a:t>
            </a:r>
            <a:r>
              <a:rPr lang="en-US" altLang="zh-CN" sz="3200" dirty="0">
                <a:ln w="12700">
                  <a:solidFill>
                    <a:schemeClr val="tx2">
                      <a:lumMod val="75000"/>
                    </a:schemeClr>
                  </a:solidFill>
                  <a:prstDash val="solid"/>
                </a:ln>
                <a:pattFill prst="dkUpDiag">
                  <a:fgClr>
                    <a:schemeClr val="tx2"/>
                  </a:fgClr>
                  <a:bgClr>
                    <a:schemeClr val="tx2">
                      <a:lumMod val="20000"/>
                      <a:lumOff val="80000"/>
                    </a:schemeClr>
                  </a:bgClr>
                </a:pattFill>
                <a:effectLst>
                  <a:outerShdw dist="38100" dir="2640000" algn="bl" rotWithShape="0">
                    <a:schemeClr val="tx2">
                      <a:lumMod val="75000"/>
                    </a:schemeClr>
                  </a:outerShdw>
                </a:effectLst>
                <a:latin typeface="楷体" panose="02010609060101010101" pitchFamily="49" charset="-122"/>
                <a:ea typeface="楷体" panose="02010609060101010101" pitchFamily="49" charset="-122"/>
                <a:cs typeface="楷体" panose="02010609060101010101" pitchFamily="49" charset="-122"/>
                <a:sym typeface="+mn-ea"/>
              </a:rPr>
              <a:t>:</a:t>
            </a:r>
            <a:r>
              <a:rPr lang="zh-CN" altLang="en-US" sz="3200" dirty="0">
                <a:ln w="12700">
                  <a:solidFill>
                    <a:schemeClr val="tx2">
                      <a:lumMod val="75000"/>
                    </a:schemeClr>
                  </a:solidFill>
                  <a:prstDash val="solid"/>
                </a:ln>
                <a:pattFill prst="dkUpDiag">
                  <a:fgClr>
                    <a:schemeClr val="tx2"/>
                  </a:fgClr>
                  <a:bgClr>
                    <a:schemeClr val="tx2">
                      <a:lumMod val="20000"/>
                      <a:lumOff val="80000"/>
                    </a:schemeClr>
                  </a:bgClr>
                </a:pattFill>
                <a:effectLst>
                  <a:outerShdw dist="38100" dir="2640000" algn="bl" rotWithShape="0">
                    <a:schemeClr val="tx2">
                      <a:lumMod val="75000"/>
                    </a:schemeClr>
                  </a:outerShdw>
                </a:effectLst>
                <a:latin typeface="楷体" panose="02010609060101010101" pitchFamily="49" charset="-122"/>
                <a:ea typeface="楷体" panose="02010609060101010101" pitchFamily="49" charset="-122"/>
                <a:cs typeface="楷体" panose="02010609060101010101" pitchFamily="49" charset="-122"/>
                <a:sym typeface="+mn-ea"/>
              </a:rPr>
              <a:t>两人一组分别扮演小刘及该企业人力资源部经理</a:t>
            </a:r>
            <a:r>
              <a:rPr lang="en-US" altLang="zh-CN" sz="3200" dirty="0">
                <a:ln w="12700">
                  <a:solidFill>
                    <a:schemeClr val="tx2">
                      <a:lumMod val="75000"/>
                    </a:schemeClr>
                  </a:solidFill>
                  <a:prstDash val="solid"/>
                </a:ln>
                <a:pattFill prst="dkUpDiag">
                  <a:fgClr>
                    <a:schemeClr val="tx2"/>
                  </a:fgClr>
                  <a:bgClr>
                    <a:schemeClr val="tx2">
                      <a:lumMod val="20000"/>
                      <a:lumOff val="80000"/>
                    </a:schemeClr>
                  </a:bgClr>
                </a:pattFill>
                <a:effectLst>
                  <a:outerShdw dist="38100" dir="2640000" algn="bl" rotWithShape="0">
                    <a:schemeClr val="tx2">
                      <a:lumMod val="75000"/>
                    </a:schemeClr>
                  </a:outerShdw>
                </a:effectLst>
                <a:latin typeface="楷体" panose="02010609060101010101" pitchFamily="49" charset="-122"/>
                <a:ea typeface="楷体" panose="02010609060101010101" pitchFamily="49" charset="-122"/>
                <a:cs typeface="楷体" panose="02010609060101010101" pitchFamily="49" charset="-122"/>
                <a:sym typeface="+mn-ea"/>
              </a:rPr>
              <a:t>,</a:t>
            </a:r>
            <a:r>
              <a:rPr lang="zh-CN" altLang="en-US" sz="3200" dirty="0">
                <a:ln w="12700">
                  <a:solidFill>
                    <a:schemeClr val="tx2">
                      <a:lumMod val="75000"/>
                    </a:schemeClr>
                  </a:solidFill>
                  <a:prstDash val="solid"/>
                </a:ln>
                <a:pattFill prst="dkUpDiag">
                  <a:fgClr>
                    <a:schemeClr val="tx2"/>
                  </a:fgClr>
                  <a:bgClr>
                    <a:schemeClr val="tx2">
                      <a:lumMod val="20000"/>
                      <a:lumOff val="80000"/>
                    </a:schemeClr>
                  </a:bgClr>
                </a:pattFill>
                <a:effectLst>
                  <a:outerShdw dist="38100" dir="2640000" algn="bl" rotWithShape="0">
                    <a:schemeClr val="tx2">
                      <a:lumMod val="75000"/>
                    </a:schemeClr>
                  </a:outerShdw>
                </a:effectLst>
                <a:latin typeface="楷体" panose="02010609060101010101" pitchFamily="49" charset="-122"/>
                <a:ea typeface="楷体" panose="02010609060101010101" pitchFamily="49" charset="-122"/>
                <a:cs typeface="楷体" panose="02010609060101010101" pitchFamily="49" charset="-122"/>
                <a:sym typeface="+mn-ea"/>
              </a:rPr>
              <a:t>就薪酬问题进行模拟谈判。</a:t>
            </a:r>
          </a:p>
        </p:txBody>
      </p:sp>
    </p:spTree>
    <p:extLst>
      <p:ext uri="{BB962C8B-B14F-4D97-AF65-F5344CB8AC3E}">
        <p14:creationId xmlns:p14="http://schemas.microsoft.com/office/powerpoint/2010/main" val="3261764115"/>
      </p:ext>
    </p:extLst>
  </p:cSld>
  <p:clrMapOvr>
    <a:masterClrMapping/>
  </p:clrMapOvr>
  <p:transition>
    <p:wedge/>
  </p:transition>
</p:sld>
</file>

<file path=ppt/slides/slide2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0" name="Rectangle 2">
            <a:extLst>
              <a:ext uri="{FF2B5EF4-FFF2-40B4-BE49-F238E27FC236}">
                <a16:creationId xmlns:a16="http://schemas.microsoft.com/office/drawing/2014/main" id="{247C0AE3-C66D-4F52-9CBE-573EB3EFF51D}"/>
              </a:ext>
            </a:extLst>
          </p:cNvPr>
          <p:cNvSpPr>
            <a:spLocks noGrp="1" noChangeArrowheads="1"/>
          </p:cNvSpPr>
          <p:nvPr>
            <p:ph type="body" idx="1"/>
          </p:nvPr>
        </p:nvSpPr>
        <p:spPr>
          <a:xfrm>
            <a:off x="1524000" y="1143000"/>
            <a:ext cx="9144000" cy="5715000"/>
          </a:xfrm>
        </p:spPr>
        <p:txBody>
          <a:bodyPr/>
          <a:lstStyle/>
          <a:p>
            <a:pPr eaLnBrk="1" hangingPunct="1">
              <a:lnSpc>
                <a:spcPct val="80000"/>
              </a:lnSpc>
            </a:pPr>
            <a:r>
              <a:rPr lang="en-US" altLang="zh-CN" sz="1600"/>
              <a:t> </a:t>
            </a:r>
            <a:endParaRPr lang="en-US" altLang="zh-CN" sz="1600" b="1"/>
          </a:p>
          <a:p>
            <a:pPr eaLnBrk="1" hangingPunct="1">
              <a:lnSpc>
                <a:spcPct val="80000"/>
              </a:lnSpc>
            </a:pPr>
            <a:r>
              <a:rPr lang="zh-CN" altLang="en-US" sz="1600" b="1"/>
              <a:t>学习方式：</a:t>
            </a:r>
            <a:r>
              <a:rPr lang="zh-CN" altLang="en-US" b="1">
                <a:ea typeface="黑体" panose="02010609060101010101" pitchFamily="49" charset="-122"/>
              </a:rPr>
              <a:t>全国招生  函授学习  权威双证  国际互认</a:t>
            </a:r>
            <a:endParaRPr lang="zh-CN" altLang="en-US" sz="1600" b="1"/>
          </a:p>
          <a:p>
            <a:pPr eaLnBrk="1" hangingPunct="1">
              <a:lnSpc>
                <a:spcPct val="80000"/>
              </a:lnSpc>
            </a:pPr>
            <a:endParaRPr lang="en-US" altLang="zh-CN" sz="1600" b="1"/>
          </a:p>
          <a:p>
            <a:pPr eaLnBrk="1" hangingPunct="1">
              <a:lnSpc>
                <a:spcPct val="80000"/>
              </a:lnSpc>
            </a:pPr>
            <a:r>
              <a:rPr lang="zh-CN" altLang="en-US" sz="1600" b="1"/>
              <a:t>认证项目：注册</a:t>
            </a:r>
            <a:r>
              <a:rPr lang="en-US" altLang="zh-CN" sz="1600" b="1"/>
              <a:t> </a:t>
            </a:r>
            <a:r>
              <a:rPr lang="zh-CN" altLang="en-US" sz="1600" b="1"/>
              <a:t>职业经理、人力资源总监、品质经理、生产经理、营销策划师、物流经理、</a:t>
            </a:r>
            <a:endParaRPr lang="en-US" altLang="zh-CN" sz="1600" b="1"/>
          </a:p>
          <a:p>
            <a:pPr eaLnBrk="1" hangingPunct="1">
              <a:lnSpc>
                <a:spcPct val="80000"/>
              </a:lnSpc>
            </a:pPr>
            <a:r>
              <a:rPr lang="zh-CN" altLang="en-US" sz="1600" b="1"/>
              <a:t>          项目经理、企业管理咨询师、企业总经理、营销经理、财务总监、酒店经理、企业培训师</a:t>
            </a:r>
            <a:endParaRPr lang="en-US" altLang="zh-CN" sz="1600" b="1"/>
          </a:p>
          <a:p>
            <a:pPr eaLnBrk="1" hangingPunct="1">
              <a:lnSpc>
                <a:spcPct val="80000"/>
              </a:lnSpc>
            </a:pPr>
            <a:r>
              <a:rPr lang="zh-CN" altLang="en-US" sz="1600" b="1"/>
              <a:t>          采购经理、</a:t>
            </a:r>
            <a:r>
              <a:rPr lang="en-US" altLang="zh-CN" sz="1600" b="1"/>
              <a:t>IE</a:t>
            </a:r>
            <a:r>
              <a:rPr lang="zh-CN" altLang="en-US" sz="1600" b="1"/>
              <a:t>工业工程师、医院管理、行政总监、市场总监、工厂管理、服装企业管理、</a:t>
            </a:r>
            <a:endParaRPr lang="en-US" altLang="zh-CN" sz="1600" b="1"/>
          </a:p>
          <a:p>
            <a:pPr eaLnBrk="1" hangingPunct="1">
              <a:lnSpc>
                <a:spcPct val="80000"/>
              </a:lnSpc>
            </a:pPr>
            <a:r>
              <a:rPr lang="zh-CN" altLang="en-US" sz="1600" b="1"/>
              <a:t>          六西格玛管理师、车间主管、经济管理师、生产运营管理师、精益管理师等</a:t>
            </a:r>
            <a:r>
              <a:rPr lang="en-US" altLang="zh-CN" sz="1600" b="1"/>
              <a:t>MBA</a:t>
            </a:r>
            <a:r>
              <a:rPr lang="zh-CN" altLang="en-US" sz="1600" b="1"/>
              <a:t>等认证。</a:t>
            </a:r>
          </a:p>
          <a:p>
            <a:pPr eaLnBrk="1" hangingPunct="1">
              <a:lnSpc>
                <a:spcPct val="80000"/>
              </a:lnSpc>
            </a:pPr>
            <a:endParaRPr lang="zh-CN" altLang="en-US" sz="1600" b="1"/>
          </a:p>
          <a:p>
            <a:pPr eaLnBrk="1" hangingPunct="1">
              <a:lnSpc>
                <a:spcPct val="80000"/>
              </a:lnSpc>
            </a:pPr>
            <a:r>
              <a:rPr lang="zh-CN" altLang="en-US" sz="1600" b="1"/>
              <a:t>颁发双证：经理资格证</a:t>
            </a:r>
            <a:r>
              <a:rPr lang="en-US" altLang="zh-CN" sz="1600" b="1"/>
              <a:t>+MBA</a:t>
            </a:r>
            <a:r>
              <a:rPr lang="zh-CN" altLang="en-US" sz="1600" b="1"/>
              <a:t>研修证</a:t>
            </a:r>
            <a:r>
              <a:rPr lang="en-US" altLang="zh-CN" sz="1600" b="1"/>
              <a:t>+</a:t>
            </a:r>
            <a:r>
              <a:rPr lang="zh-CN" altLang="en-US" sz="1600" b="1"/>
              <a:t>全套学籍档案</a:t>
            </a:r>
          </a:p>
          <a:p>
            <a:pPr eaLnBrk="1" hangingPunct="1">
              <a:lnSpc>
                <a:spcPct val="80000"/>
              </a:lnSpc>
            </a:pPr>
            <a:r>
              <a:rPr lang="zh-CN" altLang="en-US" sz="1600" b="1"/>
              <a:t>收费标准  ：</a:t>
            </a:r>
            <a:r>
              <a:rPr lang="zh-CN" altLang="en-US" sz="2400" b="1"/>
              <a:t>仅收取</a:t>
            </a:r>
            <a:r>
              <a:rPr lang="en-US" altLang="zh-CN" sz="2400" b="1"/>
              <a:t>1280</a:t>
            </a:r>
            <a:r>
              <a:rPr lang="zh-CN" altLang="en-US" sz="2400" b="1"/>
              <a:t>元</a:t>
            </a:r>
            <a:r>
              <a:rPr lang="zh-CN" altLang="en-US" sz="1600" b="1"/>
              <a:t>       招生网址： </a:t>
            </a:r>
            <a:r>
              <a:rPr lang="en-US" altLang="zh-CN" b="1">
                <a:hlinkClick r:id="rId2"/>
              </a:rPr>
              <a:t>www.mhjy.net</a:t>
            </a:r>
            <a:endParaRPr lang="en-US" altLang="zh-CN" b="1"/>
          </a:p>
          <a:p>
            <a:pPr eaLnBrk="1" hangingPunct="1">
              <a:lnSpc>
                <a:spcPct val="80000"/>
              </a:lnSpc>
              <a:buFontTx/>
              <a:buNone/>
            </a:pPr>
            <a:r>
              <a:rPr lang="en-US" altLang="zh-CN" b="1"/>
              <a:t>    </a:t>
            </a:r>
            <a:r>
              <a:rPr lang="zh-CN" altLang="en-US" sz="1600" b="1"/>
              <a:t>报名电话：</a:t>
            </a:r>
            <a:r>
              <a:rPr lang="en-US" altLang="zh-CN" sz="1600" b="1"/>
              <a:t>13684609885    0451—88342620 </a:t>
            </a:r>
          </a:p>
          <a:p>
            <a:pPr eaLnBrk="1" hangingPunct="1">
              <a:lnSpc>
                <a:spcPct val="80000"/>
              </a:lnSpc>
              <a:buFontTx/>
              <a:buNone/>
            </a:pPr>
            <a:r>
              <a:rPr lang="en-US" altLang="zh-CN" sz="1600" b="1"/>
              <a:t>        </a:t>
            </a:r>
            <a:r>
              <a:rPr lang="zh-CN" altLang="en-US" sz="1600" b="1"/>
              <a:t>微信公众号：</a:t>
            </a:r>
            <a:r>
              <a:rPr lang="en-US" altLang="zh-CN" sz="1600" b="1"/>
              <a:t>MHJY1998   </a:t>
            </a:r>
            <a:r>
              <a:rPr lang="zh-CN" altLang="en-US" sz="1600" b="1"/>
              <a:t>微信客服：</a:t>
            </a:r>
            <a:r>
              <a:rPr lang="en-US" altLang="zh-CN" sz="1600" b="1"/>
              <a:t>122285053    </a:t>
            </a:r>
            <a:r>
              <a:rPr lang="zh-CN" altLang="en-US" sz="1600" b="1"/>
              <a:t>咨询邮箱：</a:t>
            </a:r>
            <a:r>
              <a:rPr lang="en-US" altLang="zh-CN" sz="1600" b="1">
                <a:hlinkClick r:id="rId3"/>
              </a:rPr>
              <a:t>xchy007@163.com</a:t>
            </a:r>
            <a:r>
              <a:rPr lang="en-US" altLang="zh-CN" sz="1600" b="1"/>
              <a:t>   </a:t>
            </a:r>
          </a:p>
          <a:p>
            <a:pPr eaLnBrk="1" hangingPunct="1">
              <a:lnSpc>
                <a:spcPct val="80000"/>
              </a:lnSpc>
              <a:buFontTx/>
              <a:buNone/>
            </a:pPr>
            <a:r>
              <a:rPr lang="en-US" altLang="zh-CN" sz="1600" b="1"/>
              <a:t>        </a:t>
            </a:r>
            <a:r>
              <a:rPr lang="zh-CN" altLang="en-US" sz="1600" b="1"/>
              <a:t>咨询教师</a:t>
            </a:r>
            <a:r>
              <a:rPr lang="en-US" altLang="zh-CN" sz="1600" b="1"/>
              <a:t>: </a:t>
            </a:r>
            <a:r>
              <a:rPr lang="zh-CN" altLang="en-US" sz="1600" b="1"/>
              <a:t>王海涛 郑毅 </a:t>
            </a:r>
          </a:p>
          <a:p>
            <a:pPr eaLnBrk="1" hangingPunct="1">
              <a:lnSpc>
                <a:spcPct val="80000"/>
              </a:lnSpc>
            </a:pPr>
            <a:endParaRPr lang="zh-CN" altLang="en-US" sz="1600" b="1"/>
          </a:p>
          <a:p>
            <a:pPr algn="r" eaLnBrk="1" hangingPunct="1">
              <a:lnSpc>
                <a:spcPct val="80000"/>
              </a:lnSpc>
              <a:buFontTx/>
              <a:buNone/>
            </a:pPr>
            <a:r>
              <a:rPr lang="zh-CN" altLang="en-US" sz="1800" b="1"/>
              <a:t>颁证单位：中国经济管理大学</a:t>
            </a:r>
          </a:p>
          <a:p>
            <a:pPr algn="r" eaLnBrk="1" hangingPunct="1">
              <a:lnSpc>
                <a:spcPct val="80000"/>
              </a:lnSpc>
            </a:pPr>
            <a:r>
              <a:rPr lang="zh-CN" altLang="en-US" sz="1800" b="1"/>
              <a:t>主办单位：哈尔滨美华企业管理有限公司</a:t>
            </a:r>
            <a:endParaRPr lang="en-US" altLang="zh-CN" sz="1800" b="1"/>
          </a:p>
        </p:txBody>
      </p:sp>
      <p:sp>
        <p:nvSpPr>
          <p:cNvPr id="2051" name="WordArt 4">
            <a:extLst>
              <a:ext uri="{FF2B5EF4-FFF2-40B4-BE49-F238E27FC236}">
                <a16:creationId xmlns:a16="http://schemas.microsoft.com/office/drawing/2014/main" id="{AEA8057C-8A5B-4D9B-8B3D-EE2041C19333}"/>
              </a:ext>
            </a:extLst>
          </p:cNvPr>
          <p:cNvSpPr>
            <a:spLocks noChangeArrowheads="1" noChangeShapeType="1" noTextEdit="1"/>
          </p:cNvSpPr>
          <p:nvPr/>
        </p:nvSpPr>
        <p:spPr bwMode="auto">
          <a:xfrm flipH="1">
            <a:off x="13596938" y="5373688"/>
            <a:ext cx="215900" cy="412750"/>
          </a:xfrm>
          <a:prstGeom prst="rect">
            <a:avLst/>
          </a:prstGeom>
        </p:spPr>
        <p:txBody>
          <a:bodyPr wrap="none" fromWordArt="1">
            <a:prstTxWarp prst="textSlantUp">
              <a:avLst>
                <a:gd name="adj" fmla="val 32056"/>
              </a:avLst>
            </a:prstTxWarp>
          </a:bodyPr>
          <a:lstStyle/>
          <a:p>
            <a:pPr algn="ctr"/>
            <a:endParaRPr lang="zh-CN" altLang="en-US" kern="10">
              <a:ln w="9525">
                <a:solidFill>
                  <a:srgbClr val="FF0000"/>
                </a:solidFill>
                <a:round/>
                <a:headEnd/>
                <a:tailEnd/>
              </a:ln>
              <a:solidFill>
                <a:srgbClr val="FF0000"/>
              </a:solidFill>
              <a:effectLst>
                <a:outerShdw dist="53882" dir="2700000" algn="ctr" rotWithShape="0">
                  <a:srgbClr val="9999FF">
                    <a:alpha val="79999"/>
                  </a:srgbClr>
                </a:outerShdw>
              </a:effectLst>
              <a:latin typeface="华文新魏" panose="02010800040101010101" pitchFamily="2" charset="-122"/>
              <a:ea typeface="华文新魏" panose="02010800040101010101" pitchFamily="2" charset="-122"/>
            </a:endParaRPr>
          </a:p>
        </p:txBody>
      </p:sp>
      <p:sp>
        <p:nvSpPr>
          <p:cNvPr id="2052" name="Rectangle 7">
            <a:extLst>
              <a:ext uri="{FF2B5EF4-FFF2-40B4-BE49-F238E27FC236}">
                <a16:creationId xmlns:a16="http://schemas.microsoft.com/office/drawing/2014/main" id="{FA5C6CA4-6732-4ACA-AAB3-4AD14E81607C}"/>
              </a:ext>
            </a:extLst>
          </p:cNvPr>
          <p:cNvSpPr>
            <a:spLocks noGrp="1" noChangeArrowheads="1"/>
          </p:cNvSpPr>
          <p:nvPr>
            <p:ph type="title"/>
          </p:nvPr>
        </p:nvSpPr>
        <p:spPr/>
        <p:txBody>
          <a:bodyPr/>
          <a:lstStyle/>
          <a:p>
            <a:pPr eaLnBrk="1" hangingPunct="1"/>
            <a:br>
              <a:rPr lang="en-US" altLang="zh-CN" sz="4000">
                <a:solidFill>
                  <a:srgbClr val="FF0000"/>
                </a:solidFill>
              </a:rPr>
            </a:br>
            <a:endParaRPr lang="en-US" altLang="zh-CN" sz="4000">
              <a:solidFill>
                <a:srgbClr val="FF0000"/>
              </a:solidFill>
            </a:endParaRPr>
          </a:p>
        </p:txBody>
      </p:sp>
      <p:sp>
        <p:nvSpPr>
          <p:cNvPr id="3080" name="WordArt 8">
            <a:extLst>
              <a:ext uri="{FF2B5EF4-FFF2-40B4-BE49-F238E27FC236}">
                <a16:creationId xmlns:a16="http://schemas.microsoft.com/office/drawing/2014/main" id="{A6F5C521-9032-47A1-912D-A7ED97CC7AF1}"/>
              </a:ext>
            </a:extLst>
          </p:cNvPr>
          <p:cNvSpPr>
            <a:spLocks noChangeArrowheads="1" noChangeShapeType="1" noTextEdit="1"/>
          </p:cNvSpPr>
          <p:nvPr/>
        </p:nvSpPr>
        <p:spPr bwMode="auto">
          <a:xfrm>
            <a:off x="1919288" y="357166"/>
            <a:ext cx="8105802" cy="1000132"/>
          </a:xfrm>
          <a:prstGeom prst="rect">
            <a:avLst/>
          </a:prstGeom>
        </p:spPr>
        <p:txBody>
          <a:bodyPr wrap="none" fromWordArt="1">
            <a:prstTxWarp prst="textPlain">
              <a:avLst>
                <a:gd name="adj" fmla="val 50000"/>
              </a:avLst>
            </a:prstTxWarp>
          </a:bodyPr>
          <a:lstStyle/>
          <a:p>
            <a:pPr algn="ctr" eaLnBrk="1" hangingPunct="1">
              <a:defRPr/>
            </a:pPr>
            <a:r>
              <a:rPr lang="zh-CN" altLang="en-US" sz="3600" b="1" kern="10" dirty="0">
                <a:ln w="9525">
                  <a:solidFill>
                    <a:srgbClr val="FF0000"/>
                  </a:solidFill>
                  <a:round/>
                  <a:headEnd/>
                  <a:tailEnd/>
                </a:ln>
                <a:solidFill>
                  <a:srgbClr val="FF0000"/>
                </a:solidFill>
                <a:latin typeface="黑体"/>
                <a:ea typeface="黑体"/>
              </a:rPr>
              <a:t>全国迷你型</a:t>
            </a:r>
            <a:r>
              <a:rPr lang="en-US" altLang="zh-CN" sz="3600" b="1" kern="10" dirty="0">
                <a:ln w="9525">
                  <a:solidFill>
                    <a:srgbClr val="FF0000"/>
                  </a:solidFill>
                  <a:round/>
                  <a:headEnd/>
                  <a:tailEnd/>
                </a:ln>
                <a:solidFill>
                  <a:srgbClr val="FF0000"/>
                </a:solidFill>
                <a:latin typeface="黑体"/>
                <a:ea typeface="黑体"/>
              </a:rPr>
              <a:t>MBA</a:t>
            </a:r>
            <a:r>
              <a:rPr lang="zh-CN" altLang="en-US" sz="3600" b="1" kern="10" dirty="0">
                <a:ln w="9525">
                  <a:solidFill>
                    <a:srgbClr val="FF0000"/>
                  </a:solidFill>
                  <a:round/>
                  <a:headEnd/>
                  <a:tailEnd/>
                </a:ln>
                <a:solidFill>
                  <a:srgbClr val="FF0000"/>
                </a:solidFill>
                <a:latin typeface="黑体"/>
                <a:ea typeface="黑体"/>
              </a:rPr>
              <a:t>职业经理双证班</a:t>
            </a:r>
          </a:p>
        </p:txBody>
      </p:sp>
    </p:spTree>
  </p:cSld>
  <p:clrMapOvr>
    <a:masterClrMapping/>
  </p:clrMapOvr>
</p:sld>
</file>

<file path=ppt/slides/slide2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nvPr>
        </p:nvSpPr>
        <p:spPr>
          <a:xfrm>
            <a:off x="7311390" y="-331470"/>
            <a:ext cx="4474210" cy="457200"/>
          </a:xfrm>
        </p:spPr>
        <p:txBody>
          <a:bodyPr/>
          <a:lstStyle/>
          <a:p>
            <a:pPr fontAlgn="auto">
              <a:lnSpc>
                <a:spcPct val="150000"/>
              </a:lnSpc>
            </a:pPr>
            <a:r>
              <a:rPr lang="zh-CN" altLang="en-US" b="1">
                <a:pattFill prst="dkUpDiag">
                  <a:fgClr>
                    <a:schemeClr val="bg1">
                      <a:lumMod val="50000"/>
                    </a:schemeClr>
                  </a:fgClr>
                  <a:bgClr>
                    <a:schemeClr val="tx1">
                      <a:lumMod val="75000"/>
                      <a:lumOff val="25000"/>
                    </a:schemeClr>
                  </a:bgClr>
                </a:pattFill>
                <a:effectLst>
                  <a:glow rad="63500">
                    <a:schemeClr val="accent3">
                      <a:satMod val="175000"/>
                      <a:alpha val="40000"/>
                    </a:schemeClr>
                  </a:glow>
                  <a:outerShdw blurRad="38100" dist="19050" dir="2700000" algn="tl" rotWithShape="0">
                    <a:schemeClr val="dk1">
                      <a:lumMod val="50000"/>
                      <a:alpha val="40000"/>
                    </a:schemeClr>
                  </a:outerShdw>
                </a:effectLst>
                <a:sym typeface="+mn-ea"/>
              </a:rPr>
              <a:t>         </a:t>
            </a:r>
            <a:r>
              <a:rPr lang="zh-CN" altLang="en-US">
                <a:ln w="12700">
                  <a:solidFill>
                    <a:schemeClr val="tx2">
                      <a:lumMod val="75000"/>
                    </a:schemeClr>
                  </a:solidFill>
                  <a:prstDash val="solid"/>
                </a:ln>
                <a:pattFill prst="dkUpDiag">
                  <a:fgClr>
                    <a:schemeClr val="tx2"/>
                  </a:fgClr>
                  <a:bgClr>
                    <a:schemeClr val="tx2">
                      <a:lumMod val="20000"/>
                      <a:lumOff val="80000"/>
                    </a:schemeClr>
                  </a:bgClr>
                </a:pattFill>
                <a:effectLst>
                  <a:outerShdw dist="38100" dir="2640000" algn="bl" rotWithShape="0">
                    <a:schemeClr val="tx2">
                      <a:lumMod val="75000"/>
                    </a:schemeClr>
                  </a:outerShdw>
                  <a:reflection blurRad="6350" stA="60000" endA="900" endPos="58000" dir="5400000" sy="-100000" algn="bl" rotWithShape="0"/>
                </a:effectLst>
                <a:sym typeface="+mn-ea"/>
              </a:rPr>
              <a:t>讨论与思考 </a:t>
            </a:r>
            <a:br>
              <a:rPr lang="zh-CN" altLang="en-US"/>
            </a:br>
            <a:br>
              <a:rPr lang="zh-CN" altLang="en-US">
                <a:ln w="12700">
                  <a:solidFill>
                    <a:srgbClr val="365B7C"/>
                  </a:solidFill>
                  <a:prstDash val="solid"/>
                </a:ln>
                <a:pattFill prst="narHorz">
                  <a:fgClr>
                    <a:schemeClr val="accent3"/>
                  </a:fgClr>
                  <a:bgClr>
                    <a:schemeClr val="accent3">
                      <a:lumMod val="40000"/>
                      <a:lumOff val="60000"/>
                    </a:schemeClr>
                  </a:bgClr>
                </a:pattFill>
                <a:effectLst>
                  <a:outerShdw blurRad="50800" dist="38100" dir="10800000" algn="r" rotWithShape="0">
                    <a:prstClr val="black">
                      <a:alpha val="40000"/>
                    </a:prstClr>
                  </a:outerShdw>
                </a:effectLst>
              </a:rPr>
            </a:br>
            <a:br>
              <a:rPr lang="zh-CN" altLang="en-US" sz="2400" b="1">
                <a:latin typeface="楷体" panose="02010609060101010101" pitchFamily="49" charset="-122"/>
                <a:ea typeface="楷体" panose="02010609060101010101" pitchFamily="49" charset="-122"/>
                <a:cs typeface="楷体" panose="02010609060101010101" pitchFamily="49" charset="-122"/>
              </a:rPr>
            </a:br>
            <a:br>
              <a:rPr kumimoji="1" lang="zh-CN" altLang="en-US" sz="2400" b="1">
                <a:latin typeface="楷体" panose="02010609060101010101" pitchFamily="49" charset="-122"/>
                <a:ea typeface="楷体" panose="02010609060101010101" pitchFamily="49" charset="-122"/>
                <a:cs typeface="楷体" panose="02010609060101010101" pitchFamily="49" charset="-122"/>
              </a:rPr>
            </a:br>
            <a:br>
              <a:rPr lang="zh-CN" altLang="en-US" sz="2400"/>
            </a:br>
            <a:endParaRPr kumimoji="1" lang="zh-CN" altLang="en-US" sz="2400" b="1">
              <a:pattFill prst="dkUpDiag">
                <a:fgClr>
                  <a:schemeClr val="bg1">
                    <a:lumMod val="50000"/>
                  </a:schemeClr>
                </a:fgClr>
                <a:bgClr>
                  <a:schemeClr val="tx1">
                    <a:lumMod val="75000"/>
                    <a:lumOff val="25000"/>
                  </a:schemeClr>
                </a:bgClr>
              </a:pattFill>
              <a:effectLst>
                <a:glow rad="63500">
                  <a:schemeClr val="accent1">
                    <a:satMod val="175000"/>
                    <a:alpha val="40000"/>
                  </a:schemeClr>
                </a:glow>
                <a:outerShdw blurRad="38100" dist="19050" dir="2700000" algn="tl" rotWithShape="0">
                  <a:schemeClr val="dk1">
                    <a:lumMod val="50000"/>
                    <a:alpha val="40000"/>
                  </a:schemeClr>
                </a:outerShdw>
              </a:effectLst>
            </a:endParaRPr>
          </a:p>
        </p:txBody>
      </p:sp>
      <p:sp>
        <p:nvSpPr>
          <p:cNvPr id="3" name="文本框 2"/>
          <p:cNvSpPr txBox="1"/>
          <p:nvPr/>
        </p:nvSpPr>
        <p:spPr>
          <a:xfrm>
            <a:off x="7183755" y="2632075"/>
            <a:ext cx="309880" cy="368300"/>
          </a:xfrm>
          <a:prstGeom prst="rect">
            <a:avLst/>
          </a:prstGeom>
          <a:noFill/>
        </p:spPr>
        <p:txBody>
          <a:bodyPr wrap="none" rtlCol="0">
            <a:spAutoFit/>
          </a:bodyPr>
          <a:lstStyle/>
          <a:p>
            <a:endParaRPr lang="zh-CN" altLang="en-US"/>
          </a:p>
        </p:txBody>
      </p:sp>
      <p:grpSp>
        <p:nvGrpSpPr>
          <p:cNvPr id="17" name="组合 16"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GrpSpPr/>
          <p:nvPr/>
        </p:nvGrpSpPr>
        <p:grpSpPr>
          <a:xfrm>
            <a:off x="63965" y="123"/>
            <a:ext cx="1891633" cy="1891633"/>
            <a:chOff x="831765" y="1948847"/>
            <a:chExt cx="1891633" cy="1891633"/>
          </a:xfrm>
        </p:grpSpPr>
        <p:grpSp>
          <p:nvGrpSpPr>
            <p:cNvPr id="18" name="组合 17"/>
            <p:cNvGrpSpPr/>
            <p:nvPr/>
          </p:nvGrpSpPr>
          <p:grpSpPr>
            <a:xfrm>
              <a:off x="831765" y="1948847"/>
              <a:ext cx="1891633" cy="1891633"/>
              <a:chOff x="1375509" y="1976984"/>
              <a:chExt cx="2018000" cy="2018000"/>
            </a:xfrm>
          </p:grpSpPr>
          <p:sp>
            <p:nvSpPr>
              <p:cNvPr id="21" name="椭圆 20" descr="e7d195523061f1c0deeec63e560781cfd59afb0ea006f2a87ABB68BF51EA6619813959095094C18C62A12F549504892A4AAA8C1554C6663626E05CA27F281A14E6983772AFC3FB97135759321DEA3D709AACD122C08E6ED1C77BAD4A88EF4CD28A80260D8F97957F436F83C1F553EF0169027D0DBFA7A77088E1513DBDFC101C4B4DFF310B01A5021663E46B6BC2AAB5"/>
              <p:cNvSpPr>
                <a:spLocks noChangeAspect="1"/>
              </p:cNvSpPr>
              <p:nvPr/>
            </p:nvSpPr>
            <p:spPr>
              <a:xfrm>
                <a:off x="1375509" y="1976984"/>
                <a:ext cx="2018000" cy="2018000"/>
              </a:xfrm>
              <a:prstGeom prst="ellipse">
                <a:avLst/>
              </a:prstGeom>
              <a:gradFill>
                <a:gsLst>
                  <a:gs pos="0">
                    <a:schemeClr val="bg1"/>
                  </a:gs>
                  <a:gs pos="100000">
                    <a:srgbClr val="C7C7C7"/>
                  </a:gs>
                </a:gsLst>
                <a:lin ang="13200000" scaled="0"/>
              </a:gradFill>
              <a:ln w="22225">
                <a:solidFill>
                  <a:schemeClr val="bg1"/>
                </a:solidFill>
              </a:ln>
              <a:effectLst>
                <a:outerShdw blurRad="393700" dist="1270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2" name="任意多边形 16"/>
              <p:cNvSpPr/>
              <p:nvPr/>
            </p:nvSpPr>
            <p:spPr>
              <a:xfrm rot="5400000">
                <a:off x="1220020" y="2637800"/>
                <a:ext cx="1007034" cy="694933"/>
              </a:xfrm>
              <a:custGeom>
                <a:avLst/>
                <a:gdLst>
                  <a:gd name="connsiteX0" fmla="*/ 0 w 1007034"/>
                  <a:gd name="connsiteY0" fmla="*/ 555348 h 694933"/>
                  <a:gd name="connsiteX1" fmla="*/ 322102 w 1007034"/>
                  <a:gd name="connsiteY1" fmla="*/ 0 h 694933"/>
                  <a:gd name="connsiteX2" fmla="*/ 392164 w 1007034"/>
                  <a:gd name="connsiteY2" fmla="*/ 21748 h 694933"/>
                  <a:gd name="connsiteX3" fmla="*/ 503517 w 1007034"/>
                  <a:gd name="connsiteY3" fmla="*/ 32974 h 694933"/>
                  <a:gd name="connsiteX4" fmla="*/ 614869 w 1007034"/>
                  <a:gd name="connsiteY4" fmla="*/ 21748 h 694933"/>
                  <a:gd name="connsiteX5" fmla="*/ 684932 w 1007034"/>
                  <a:gd name="connsiteY5" fmla="*/ 0 h 694933"/>
                  <a:gd name="connsiteX6" fmla="*/ 1007034 w 1007034"/>
                  <a:gd name="connsiteY6" fmla="*/ 555347 h 694933"/>
                  <a:gd name="connsiteX7" fmla="*/ 895766 w 1007034"/>
                  <a:gd name="connsiteY7" fmla="*/ 615742 h 694933"/>
                  <a:gd name="connsiteX8" fmla="*/ 503516 w 1007034"/>
                  <a:gd name="connsiteY8" fmla="*/ 694933 h 694933"/>
                  <a:gd name="connsiteX9" fmla="*/ 111266 w 1007034"/>
                  <a:gd name="connsiteY9" fmla="*/ 615742 h 694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07034" h="694933">
                    <a:moveTo>
                      <a:pt x="0" y="555348"/>
                    </a:moveTo>
                    <a:lnTo>
                      <a:pt x="322102" y="0"/>
                    </a:lnTo>
                    <a:lnTo>
                      <a:pt x="392164" y="21748"/>
                    </a:lnTo>
                    <a:cubicBezTo>
                      <a:pt x="428132" y="29108"/>
                      <a:pt x="465373" y="32974"/>
                      <a:pt x="503517" y="32974"/>
                    </a:cubicBezTo>
                    <a:cubicBezTo>
                      <a:pt x="541660" y="32974"/>
                      <a:pt x="578901" y="29108"/>
                      <a:pt x="614869" y="21748"/>
                    </a:cubicBezTo>
                    <a:lnTo>
                      <a:pt x="684932" y="0"/>
                    </a:lnTo>
                    <a:lnTo>
                      <a:pt x="1007034" y="555347"/>
                    </a:lnTo>
                    <a:lnTo>
                      <a:pt x="895766" y="615742"/>
                    </a:lnTo>
                    <a:cubicBezTo>
                      <a:pt x="775204" y="666735"/>
                      <a:pt x="642653" y="694933"/>
                      <a:pt x="503516" y="694933"/>
                    </a:cubicBezTo>
                    <a:cubicBezTo>
                      <a:pt x="364379" y="694933"/>
                      <a:pt x="231828" y="666735"/>
                      <a:pt x="111266" y="615742"/>
                    </a:cubicBezTo>
                    <a:close/>
                  </a:path>
                </a:pathLst>
              </a:custGeom>
              <a:solidFill>
                <a:srgbClr val="365B7C"/>
              </a:solidFill>
              <a:ln>
                <a:noFill/>
              </a:ln>
              <a:effectLst>
                <a:innerShdw blurRad="63500" dist="381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20" name="Freeform 48"/>
            <p:cNvSpPr>
              <a:spLocks noEditPoints="1"/>
            </p:cNvSpPr>
            <p:nvPr/>
          </p:nvSpPr>
          <p:spPr bwMode="auto">
            <a:xfrm>
              <a:off x="1822373" y="2622634"/>
              <a:ext cx="490056" cy="469081"/>
            </a:xfrm>
            <a:custGeom>
              <a:avLst/>
              <a:gdLst>
                <a:gd name="T0" fmla="*/ 419 w 628"/>
                <a:gd name="T1" fmla="*/ 232 h 600"/>
                <a:gd name="T2" fmla="*/ 411 w 628"/>
                <a:gd name="T3" fmla="*/ 249 h 600"/>
                <a:gd name="T4" fmla="*/ 408 w 628"/>
                <a:gd name="T5" fmla="*/ 261 h 600"/>
                <a:gd name="T6" fmla="*/ 409 w 628"/>
                <a:gd name="T7" fmla="*/ 283 h 600"/>
                <a:gd name="T8" fmla="*/ 417 w 628"/>
                <a:gd name="T9" fmla="*/ 304 h 600"/>
                <a:gd name="T10" fmla="*/ 424 w 628"/>
                <a:gd name="T11" fmla="*/ 315 h 600"/>
                <a:gd name="T12" fmla="*/ 441 w 628"/>
                <a:gd name="T13" fmla="*/ 330 h 600"/>
                <a:gd name="T14" fmla="*/ 453 w 628"/>
                <a:gd name="T15" fmla="*/ 335 h 600"/>
                <a:gd name="T16" fmla="*/ 478 w 628"/>
                <a:gd name="T17" fmla="*/ 200 h 600"/>
                <a:gd name="T18" fmla="*/ 449 w 628"/>
                <a:gd name="T19" fmla="*/ 206 h 600"/>
                <a:gd name="T20" fmla="*/ 433 w 628"/>
                <a:gd name="T21" fmla="*/ 216 h 600"/>
                <a:gd name="T22" fmla="*/ 425 w 628"/>
                <a:gd name="T23" fmla="*/ 224 h 600"/>
                <a:gd name="T24" fmla="*/ 384 w 628"/>
                <a:gd name="T25" fmla="*/ 70 h 600"/>
                <a:gd name="T26" fmla="*/ 314 w 628"/>
                <a:gd name="T27" fmla="*/ 140 h 600"/>
                <a:gd name="T28" fmla="*/ 379 w 628"/>
                <a:gd name="T29" fmla="*/ 283 h 600"/>
                <a:gd name="T30" fmla="*/ 379 w 628"/>
                <a:gd name="T31" fmla="*/ 254 h 600"/>
                <a:gd name="T32" fmla="*/ 359 w 628"/>
                <a:gd name="T33" fmla="*/ 154 h 600"/>
                <a:gd name="T34" fmla="*/ 250 w 628"/>
                <a:gd name="T35" fmla="*/ 270 h 600"/>
                <a:gd name="T36" fmla="*/ 314 w 628"/>
                <a:gd name="T37" fmla="*/ 396 h 600"/>
                <a:gd name="T38" fmla="*/ 282 w 628"/>
                <a:gd name="T39" fmla="*/ 400 h 600"/>
                <a:gd name="T40" fmla="*/ 267 w 628"/>
                <a:gd name="T41" fmla="*/ 382 h 600"/>
                <a:gd name="T42" fmla="*/ 257 w 628"/>
                <a:gd name="T43" fmla="*/ 374 h 600"/>
                <a:gd name="T44" fmla="*/ 214 w 628"/>
                <a:gd name="T45" fmla="*/ 356 h 600"/>
                <a:gd name="T46" fmla="*/ 195 w 628"/>
                <a:gd name="T47" fmla="*/ 354 h 600"/>
                <a:gd name="T48" fmla="*/ 0 w 628"/>
                <a:gd name="T49" fmla="*/ 600 h 600"/>
                <a:gd name="T50" fmla="*/ 83 w 628"/>
                <a:gd name="T51" fmla="*/ 454 h 600"/>
                <a:gd name="T52" fmla="*/ 216 w 628"/>
                <a:gd name="T53" fmla="*/ 454 h 600"/>
                <a:gd name="T54" fmla="*/ 301 w 628"/>
                <a:gd name="T55" fmla="*/ 600 h 600"/>
                <a:gd name="T56" fmla="*/ 282 w 628"/>
                <a:gd name="T57" fmla="*/ 400 h 600"/>
                <a:gd name="T58" fmla="*/ 433 w 628"/>
                <a:gd name="T59" fmla="*/ 354 h 600"/>
                <a:gd name="T60" fmla="*/ 413 w 628"/>
                <a:gd name="T61" fmla="*/ 356 h 600"/>
                <a:gd name="T62" fmla="*/ 361 w 628"/>
                <a:gd name="T63" fmla="*/ 382 h 600"/>
                <a:gd name="T64" fmla="*/ 353 w 628"/>
                <a:gd name="T65" fmla="*/ 391 h 600"/>
                <a:gd name="T66" fmla="*/ 389 w 628"/>
                <a:gd name="T67" fmla="*/ 600 h 600"/>
                <a:gd name="T68" fmla="*/ 410 w 628"/>
                <a:gd name="T69" fmla="*/ 600 h 600"/>
                <a:gd name="T70" fmla="*/ 564 w 628"/>
                <a:gd name="T71" fmla="*/ 454 h 600"/>
                <a:gd name="T72" fmla="*/ 628 w 628"/>
                <a:gd name="T73" fmla="*/ 460 h 600"/>
                <a:gd name="T74" fmla="*/ 151 w 628"/>
                <a:gd name="T75" fmla="*/ 340 h 600"/>
                <a:gd name="T76" fmla="*/ 186 w 628"/>
                <a:gd name="T77" fmla="*/ 330 h 600"/>
                <a:gd name="T78" fmla="*/ 196 w 628"/>
                <a:gd name="T79" fmla="*/ 323 h 600"/>
                <a:gd name="T80" fmla="*/ 216 w 628"/>
                <a:gd name="T81" fmla="*/ 295 h 600"/>
                <a:gd name="T82" fmla="*/ 219 w 628"/>
                <a:gd name="T83" fmla="*/ 281 h 600"/>
                <a:gd name="T84" fmla="*/ 219 w 628"/>
                <a:gd name="T85" fmla="*/ 258 h 600"/>
                <a:gd name="T86" fmla="*/ 214 w 628"/>
                <a:gd name="T87" fmla="*/ 241 h 600"/>
                <a:gd name="T88" fmla="*/ 208 w 628"/>
                <a:gd name="T89" fmla="*/ 231 h 600"/>
                <a:gd name="T90" fmla="*/ 195 w 628"/>
                <a:gd name="T91" fmla="*/ 217 h 600"/>
                <a:gd name="T92" fmla="*/ 186 w 628"/>
                <a:gd name="T93" fmla="*/ 210 h 600"/>
                <a:gd name="T94" fmla="*/ 151 w 628"/>
                <a:gd name="T95" fmla="*/ 200 h 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28" h="600">
                  <a:moveTo>
                    <a:pt x="425" y="224"/>
                  </a:moveTo>
                  <a:cubicBezTo>
                    <a:pt x="423" y="226"/>
                    <a:pt x="421" y="229"/>
                    <a:pt x="420" y="231"/>
                  </a:cubicBezTo>
                  <a:cubicBezTo>
                    <a:pt x="419" y="231"/>
                    <a:pt x="419" y="232"/>
                    <a:pt x="419" y="232"/>
                  </a:cubicBezTo>
                  <a:cubicBezTo>
                    <a:pt x="418" y="234"/>
                    <a:pt x="416" y="236"/>
                    <a:pt x="415" y="239"/>
                  </a:cubicBezTo>
                  <a:cubicBezTo>
                    <a:pt x="415" y="240"/>
                    <a:pt x="414" y="240"/>
                    <a:pt x="414" y="241"/>
                  </a:cubicBezTo>
                  <a:cubicBezTo>
                    <a:pt x="413" y="244"/>
                    <a:pt x="412" y="246"/>
                    <a:pt x="411" y="249"/>
                  </a:cubicBezTo>
                  <a:cubicBezTo>
                    <a:pt x="411" y="249"/>
                    <a:pt x="411" y="250"/>
                    <a:pt x="411" y="250"/>
                  </a:cubicBezTo>
                  <a:cubicBezTo>
                    <a:pt x="410" y="253"/>
                    <a:pt x="409" y="255"/>
                    <a:pt x="409" y="258"/>
                  </a:cubicBezTo>
                  <a:cubicBezTo>
                    <a:pt x="409" y="259"/>
                    <a:pt x="409" y="260"/>
                    <a:pt x="408" y="261"/>
                  </a:cubicBezTo>
                  <a:cubicBezTo>
                    <a:pt x="408" y="264"/>
                    <a:pt x="408" y="267"/>
                    <a:pt x="408" y="270"/>
                  </a:cubicBezTo>
                  <a:cubicBezTo>
                    <a:pt x="408" y="274"/>
                    <a:pt x="408" y="278"/>
                    <a:pt x="409" y="281"/>
                  </a:cubicBezTo>
                  <a:cubicBezTo>
                    <a:pt x="409" y="282"/>
                    <a:pt x="409" y="283"/>
                    <a:pt x="409" y="283"/>
                  </a:cubicBezTo>
                  <a:cubicBezTo>
                    <a:pt x="410" y="287"/>
                    <a:pt x="411" y="290"/>
                    <a:pt x="412" y="293"/>
                  </a:cubicBezTo>
                  <a:cubicBezTo>
                    <a:pt x="412" y="294"/>
                    <a:pt x="412" y="294"/>
                    <a:pt x="412" y="295"/>
                  </a:cubicBezTo>
                  <a:cubicBezTo>
                    <a:pt x="414" y="298"/>
                    <a:pt x="415" y="301"/>
                    <a:pt x="417" y="304"/>
                  </a:cubicBezTo>
                  <a:cubicBezTo>
                    <a:pt x="417" y="305"/>
                    <a:pt x="417" y="305"/>
                    <a:pt x="418" y="306"/>
                  </a:cubicBezTo>
                  <a:cubicBezTo>
                    <a:pt x="420" y="309"/>
                    <a:pt x="422" y="312"/>
                    <a:pt x="424" y="315"/>
                  </a:cubicBezTo>
                  <a:cubicBezTo>
                    <a:pt x="424" y="315"/>
                    <a:pt x="424" y="315"/>
                    <a:pt x="424" y="315"/>
                  </a:cubicBezTo>
                  <a:cubicBezTo>
                    <a:pt x="427" y="318"/>
                    <a:pt x="429" y="320"/>
                    <a:pt x="432" y="323"/>
                  </a:cubicBezTo>
                  <a:cubicBezTo>
                    <a:pt x="432" y="323"/>
                    <a:pt x="432" y="323"/>
                    <a:pt x="432" y="323"/>
                  </a:cubicBezTo>
                  <a:cubicBezTo>
                    <a:pt x="435" y="326"/>
                    <a:pt x="438" y="328"/>
                    <a:pt x="441" y="330"/>
                  </a:cubicBezTo>
                  <a:cubicBezTo>
                    <a:pt x="442" y="330"/>
                    <a:pt x="442" y="330"/>
                    <a:pt x="442" y="330"/>
                  </a:cubicBezTo>
                  <a:cubicBezTo>
                    <a:pt x="446" y="332"/>
                    <a:pt x="449" y="334"/>
                    <a:pt x="452" y="335"/>
                  </a:cubicBezTo>
                  <a:cubicBezTo>
                    <a:pt x="453" y="335"/>
                    <a:pt x="453" y="335"/>
                    <a:pt x="453" y="335"/>
                  </a:cubicBezTo>
                  <a:cubicBezTo>
                    <a:pt x="461" y="338"/>
                    <a:pt x="469" y="340"/>
                    <a:pt x="478" y="340"/>
                  </a:cubicBezTo>
                  <a:cubicBezTo>
                    <a:pt x="516" y="340"/>
                    <a:pt x="547" y="309"/>
                    <a:pt x="547" y="270"/>
                  </a:cubicBezTo>
                  <a:cubicBezTo>
                    <a:pt x="547" y="231"/>
                    <a:pt x="516" y="200"/>
                    <a:pt x="478" y="200"/>
                  </a:cubicBezTo>
                  <a:cubicBezTo>
                    <a:pt x="468" y="200"/>
                    <a:pt x="458" y="202"/>
                    <a:pt x="450" y="206"/>
                  </a:cubicBezTo>
                  <a:cubicBezTo>
                    <a:pt x="450" y="206"/>
                    <a:pt x="450" y="206"/>
                    <a:pt x="450" y="206"/>
                  </a:cubicBezTo>
                  <a:cubicBezTo>
                    <a:pt x="449" y="206"/>
                    <a:pt x="449" y="206"/>
                    <a:pt x="449" y="206"/>
                  </a:cubicBezTo>
                  <a:cubicBezTo>
                    <a:pt x="446" y="208"/>
                    <a:pt x="444" y="209"/>
                    <a:pt x="442" y="210"/>
                  </a:cubicBezTo>
                  <a:cubicBezTo>
                    <a:pt x="441" y="210"/>
                    <a:pt x="441" y="211"/>
                    <a:pt x="440" y="211"/>
                  </a:cubicBezTo>
                  <a:cubicBezTo>
                    <a:pt x="438" y="213"/>
                    <a:pt x="435" y="215"/>
                    <a:pt x="433" y="216"/>
                  </a:cubicBezTo>
                  <a:cubicBezTo>
                    <a:pt x="433" y="217"/>
                    <a:pt x="432" y="217"/>
                    <a:pt x="432" y="217"/>
                  </a:cubicBezTo>
                  <a:cubicBezTo>
                    <a:pt x="430" y="219"/>
                    <a:pt x="428" y="221"/>
                    <a:pt x="426" y="223"/>
                  </a:cubicBezTo>
                  <a:cubicBezTo>
                    <a:pt x="426" y="223"/>
                    <a:pt x="425" y="224"/>
                    <a:pt x="425" y="224"/>
                  </a:cubicBezTo>
                  <a:close/>
                  <a:moveTo>
                    <a:pt x="314" y="140"/>
                  </a:moveTo>
                  <a:lnTo>
                    <a:pt x="314" y="140"/>
                  </a:lnTo>
                  <a:cubicBezTo>
                    <a:pt x="353" y="140"/>
                    <a:pt x="384" y="108"/>
                    <a:pt x="384" y="70"/>
                  </a:cubicBezTo>
                  <a:cubicBezTo>
                    <a:pt x="384" y="31"/>
                    <a:pt x="353" y="0"/>
                    <a:pt x="314" y="0"/>
                  </a:cubicBezTo>
                  <a:cubicBezTo>
                    <a:pt x="275" y="0"/>
                    <a:pt x="244" y="31"/>
                    <a:pt x="244" y="70"/>
                  </a:cubicBezTo>
                  <a:cubicBezTo>
                    <a:pt x="244" y="108"/>
                    <a:pt x="275" y="140"/>
                    <a:pt x="314" y="140"/>
                  </a:cubicBezTo>
                  <a:close/>
                  <a:moveTo>
                    <a:pt x="379" y="336"/>
                  </a:moveTo>
                  <a:lnTo>
                    <a:pt x="379" y="336"/>
                  </a:lnTo>
                  <a:lnTo>
                    <a:pt x="379" y="283"/>
                  </a:lnTo>
                  <a:cubicBezTo>
                    <a:pt x="379" y="279"/>
                    <a:pt x="378" y="274"/>
                    <a:pt x="378" y="270"/>
                  </a:cubicBezTo>
                  <a:cubicBezTo>
                    <a:pt x="378" y="266"/>
                    <a:pt x="379" y="262"/>
                    <a:pt x="379" y="257"/>
                  </a:cubicBezTo>
                  <a:lnTo>
                    <a:pt x="379" y="254"/>
                  </a:lnTo>
                  <a:lnTo>
                    <a:pt x="380" y="254"/>
                  </a:lnTo>
                  <a:cubicBezTo>
                    <a:pt x="385" y="223"/>
                    <a:pt x="404" y="197"/>
                    <a:pt x="431" y="183"/>
                  </a:cubicBezTo>
                  <a:cubicBezTo>
                    <a:pt x="412" y="165"/>
                    <a:pt x="387" y="154"/>
                    <a:pt x="359" y="154"/>
                  </a:cubicBezTo>
                  <a:lnTo>
                    <a:pt x="269" y="154"/>
                  </a:lnTo>
                  <a:cubicBezTo>
                    <a:pt x="241" y="154"/>
                    <a:pt x="216" y="165"/>
                    <a:pt x="197" y="183"/>
                  </a:cubicBezTo>
                  <a:cubicBezTo>
                    <a:pt x="228" y="199"/>
                    <a:pt x="250" y="232"/>
                    <a:pt x="250" y="270"/>
                  </a:cubicBezTo>
                  <a:cubicBezTo>
                    <a:pt x="250" y="278"/>
                    <a:pt x="249" y="285"/>
                    <a:pt x="247" y="293"/>
                  </a:cubicBezTo>
                  <a:lnTo>
                    <a:pt x="247" y="335"/>
                  </a:lnTo>
                  <a:cubicBezTo>
                    <a:pt x="276" y="347"/>
                    <a:pt x="299" y="369"/>
                    <a:pt x="314" y="396"/>
                  </a:cubicBezTo>
                  <a:cubicBezTo>
                    <a:pt x="328" y="369"/>
                    <a:pt x="352" y="348"/>
                    <a:pt x="379" y="336"/>
                  </a:cubicBezTo>
                  <a:close/>
                  <a:moveTo>
                    <a:pt x="282" y="400"/>
                  </a:moveTo>
                  <a:lnTo>
                    <a:pt x="282" y="400"/>
                  </a:lnTo>
                  <a:cubicBezTo>
                    <a:pt x="280" y="397"/>
                    <a:pt x="278" y="394"/>
                    <a:pt x="275" y="391"/>
                  </a:cubicBezTo>
                  <a:cubicBezTo>
                    <a:pt x="275" y="390"/>
                    <a:pt x="274" y="390"/>
                    <a:pt x="274" y="390"/>
                  </a:cubicBezTo>
                  <a:cubicBezTo>
                    <a:pt x="272" y="387"/>
                    <a:pt x="270" y="385"/>
                    <a:pt x="267" y="382"/>
                  </a:cubicBezTo>
                  <a:cubicBezTo>
                    <a:pt x="267" y="382"/>
                    <a:pt x="266" y="382"/>
                    <a:pt x="266" y="381"/>
                  </a:cubicBezTo>
                  <a:cubicBezTo>
                    <a:pt x="263" y="379"/>
                    <a:pt x="261" y="377"/>
                    <a:pt x="258" y="375"/>
                  </a:cubicBezTo>
                  <a:cubicBezTo>
                    <a:pt x="257" y="374"/>
                    <a:pt x="257" y="374"/>
                    <a:pt x="257" y="374"/>
                  </a:cubicBezTo>
                  <a:cubicBezTo>
                    <a:pt x="247" y="367"/>
                    <a:pt x="237" y="362"/>
                    <a:pt x="225" y="359"/>
                  </a:cubicBezTo>
                  <a:cubicBezTo>
                    <a:pt x="223" y="358"/>
                    <a:pt x="220" y="357"/>
                    <a:pt x="218" y="357"/>
                  </a:cubicBezTo>
                  <a:cubicBezTo>
                    <a:pt x="217" y="356"/>
                    <a:pt x="215" y="356"/>
                    <a:pt x="214" y="356"/>
                  </a:cubicBezTo>
                  <a:cubicBezTo>
                    <a:pt x="212" y="356"/>
                    <a:pt x="210" y="355"/>
                    <a:pt x="208" y="355"/>
                  </a:cubicBezTo>
                  <a:cubicBezTo>
                    <a:pt x="207" y="355"/>
                    <a:pt x="206" y="355"/>
                    <a:pt x="205" y="355"/>
                  </a:cubicBezTo>
                  <a:cubicBezTo>
                    <a:pt x="202" y="354"/>
                    <a:pt x="199" y="354"/>
                    <a:pt x="195" y="354"/>
                  </a:cubicBezTo>
                  <a:lnTo>
                    <a:pt x="105" y="354"/>
                  </a:lnTo>
                  <a:cubicBezTo>
                    <a:pt x="47" y="354"/>
                    <a:pt x="0" y="401"/>
                    <a:pt x="0" y="460"/>
                  </a:cubicBezTo>
                  <a:lnTo>
                    <a:pt x="0" y="600"/>
                  </a:lnTo>
                  <a:lnTo>
                    <a:pt x="62" y="600"/>
                  </a:lnTo>
                  <a:lnTo>
                    <a:pt x="62" y="454"/>
                  </a:lnTo>
                  <a:lnTo>
                    <a:pt x="83" y="454"/>
                  </a:lnTo>
                  <a:lnTo>
                    <a:pt x="83" y="600"/>
                  </a:lnTo>
                  <a:lnTo>
                    <a:pt x="216" y="600"/>
                  </a:lnTo>
                  <a:lnTo>
                    <a:pt x="216" y="454"/>
                  </a:lnTo>
                  <a:lnTo>
                    <a:pt x="237" y="454"/>
                  </a:lnTo>
                  <a:lnTo>
                    <a:pt x="237" y="600"/>
                  </a:lnTo>
                  <a:lnTo>
                    <a:pt x="301" y="600"/>
                  </a:lnTo>
                  <a:lnTo>
                    <a:pt x="301" y="460"/>
                  </a:lnTo>
                  <a:cubicBezTo>
                    <a:pt x="301" y="437"/>
                    <a:pt x="294" y="417"/>
                    <a:pt x="282" y="400"/>
                  </a:cubicBezTo>
                  <a:cubicBezTo>
                    <a:pt x="282" y="400"/>
                    <a:pt x="282" y="400"/>
                    <a:pt x="282" y="400"/>
                  </a:cubicBezTo>
                  <a:close/>
                  <a:moveTo>
                    <a:pt x="523" y="354"/>
                  </a:moveTo>
                  <a:lnTo>
                    <a:pt x="523" y="354"/>
                  </a:lnTo>
                  <a:lnTo>
                    <a:pt x="433" y="354"/>
                  </a:lnTo>
                  <a:cubicBezTo>
                    <a:pt x="429" y="354"/>
                    <a:pt x="426" y="354"/>
                    <a:pt x="423" y="355"/>
                  </a:cubicBezTo>
                  <a:cubicBezTo>
                    <a:pt x="422" y="355"/>
                    <a:pt x="421" y="355"/>
                    <a:pt x="420" y="355"/>
                  </a:cubicBezTo>
                  <a:cubicBezTo>
                    <a:pt x="418" y="355"/>
                    <a:pt x="415" y="356"/>
                    <a:pt x="413" y="356"/>
                  </a:cubicBezTo>
                  <a:cubicBezTo>
                    <a:pt x="412" y="356"/>
                    <a:pt x="411" y="356"/>
                    <a:pt x="410" y="357"/>
                  </a:cubicBezTo>
                  <a:cubicBezTo>
                    <a:pt x="408" y="357"/>
                    <a:pt x="405" y="358"/>
                    <a:pt x="403" y="358"/>
                  </a:cubicBezTo>
                  <a:cubicBezTo>
                    <a:pt x="387" y="363"/>
                    <a:pt x="373" y="371"/>
                    <a:pt x="361" y="382"/>
                  </a:cubicBezTo>
                  <a:cubicBezTo>
                    <a:pt x="361" y="382"/>
                    <a:pt x="361" y="382"/>
                    <a:pt x="361" y="383"/>
                  </a:cubicBezTo>
                  <a:cubicBezTo>
                    <a:pt x="358" y="385"/>
                    <a:pt x="356" y="388"/>
                    <a:pt x="353" y="390"/>
                  </a:cubicBezTo>
                  <a:cubicBezTo>
                    <a:pt x="353" y="390"/>
                    <a:pt x="353" y="391"/>
                    <a:pt x="353" y="391"/>
                  </a:cubicBezTo>
                  <a:cubicBezTo>
                    <a:pt x="337" y="409"/>
                    <a:pt x="327" y="433"/>
                    <a:pt x="327" y="460"/>
                  </a:cubicBezTo>
                  <a:lnTo>
                    <a:pt x="327" y="600"/>
                  </a:lnTo>
                  <a:lnTo>
                    <a:pt x="389" y="600"/>
                  </a:lnTo>
                  <a:lnTo>
                    <a:pt x="389" y="454"/>
                  </a:lnTo>
                  <a:lnTo>
                    <a:pt x="410" y="454"/>
                  </a:lnTo>
                  <a:lnTo>
                    <a:pt x="410" y="600"/>
                  </a:lnTo>
                  <a:lnTo>
                    <a:pt x="543" y="600"/>
                  </a:lnTo>
                  <a:lnTo>
                    <a:pt x="543" y="454"/>
                  </a:lnTo>
                  <a:lnTo>
                    <a:pt x="564" y="454"/>
                  </a:lnTo>
                  <a:lnTo>
                    <a:pt x="564" y="600"/>
                  </a:lnTo>
                  <a:lnTo>
                    <a:pt x="628" y="600"/>
                  </a:lnTo>
                  <a:lnTo>
                    <a:pt x="628" y="460"/>
                  </a:lnTo>
                  <a:cubicBezTo>
                    <a:pt x="628" y="401"/>
                    <a:pt x="581" y="354"/>
                    <a:pt x="523" y="354"/>
                  </a:cubicBezTo>
                  <a:close/>
                  <a:moveTo>
                    <a:pt x="151" y="340"/>
                  </a:moveTo>
                  <a:lnTo>
                    <a:pt x="151" y="340"/>
                  </a:lnTo>
                  <a:cubicBezTo>
                    <a:pt x="159" y="340"/>
                    <a:pt x="167" y="338"/>
                    <a:pt x="175" y="335"/>
                  </a:cubicBezTo>
                  <a:cubicBezTo>
                    <a:pt x="175" y="335"/>
                    <a:pt x="175" y="335"/>
                    <a:pt x="176" y="335"/>
                  </a:cubicBezTo>
                  <a:cubicBezTo>
                    <a:pt x="179" y="334"/>
                    <a:pt x="183" y="332"/>
                    <a:pt x="186" y="330"/>
                  </a:cubicBezTo>
                  <a:cubicBezTo>
                    <a:pt x="186" y="330"/>
                    <a:pt x="186" y="330"/>
                    <a:pt x="186" y="330"/>
                  </a:cubicBezTo>
                  <a:cubicBezTo>
                    <a:pt x="190" y="328"/>
                    <a:pt x="193" y="326"/>
                    <a:pt x="196" y="323"/>
                  </a:cubicBezTo>
                  <a:cubicBezTo>
                    <a:pt x="196" y="323"/>
                    <a:pt x="196" y="323"/>
                    <a:pt x="196" y="323"/>
                  </a:cubicBezTo>
                  <a:cubicBezTo>
                    <a:pt x="202" y="318"/>
                    <a:pt x="206" y="312"/>
                    <a:pt x="210" y="306"/>
                  </a:cubicBezTo>
                  <a:cubicBezTo>
                    <a:pt x="211" y="305"/>
                    <a:pt x="211" y="305"/>
                    <a:pt x="211" y="304"/>
                  </a:cubicBezTo>
                  <a:cubicBezTo>
                    <a:pt x="213" y="301"/>
                    <a:pt x="214" y="298"/>
                    <a:pt x="216" y="295"/>
                  </a:cubicBezTo>
                  <a:cubicBezTo>
                    <a:pt x="216" y="294"/>
                    <a:pt x="216" y="294"/>
                    <a:pt x="216" y="293"/>
                  </a:cubicBezTo>
                  <a:cubicBezTo>
                    <a:pt x="217" y="290"/>
                    <a:pt x="218" y="287"/>
                    <a:pt x="219" y="283"/>
                  </a:cubicBezTo>
                  <a:cubicBezTo>
                    <a:pt x="219" y="282"/>
                    <a:pt x="219" y="282"/>
                    <a:pt x="219" y="281"/>
                  </a:cubicBezTo>
                  <a:cubicBezTo>
                    <a:pt x="220" y="278"/>
                    <a:pt x="220" y="274"/>
                    <a:pt x="220" y="270"/>
                  </a:cubicBezTo>
                  <a:cubicBezTo>
                    <a:pt x="220" y="267"/>
                    <a:pt x="220" y="264"/>
                    <a:pt x="220" y="261"/>
                  </a:cubicBezTo>
                  <a:cubicBezTo>
                    <a:pt x="219" y="260"/>
                    <a:pt x="219" y="259"/>
                    <a:pt x="219" y="258"/>
                  </a:cubicBezTo>
                  <a:cubicBezTo>
                    <a:pt x="219" y="255"/>
                    <a:pt x="218" y="252"/>
                    <a:pt x="217" y="250"/>
                  </a:cubicBezTo>
                  <a:cubicBezTo>
                    <a:pt x="217" y="249"/>
                    <a:pt x="217" y="249"/>
                    <a:pt x="217" y="249"/>
                  </a:cubicBezTo>
                  <a:cubicBezTo>
                    <a:pt x="216" y="246"/>
                    <a:pt x="215" y="244"/>
                    <a:pt x="214" y="241"/>
                  </a:cubicBezTo>
                  <a:cubicBezTo>
                    <a:pt x="214" y="240"/>
                    <a:pt x="213" y="240"/>
                    <a:pt x="213" y="239"/>
                  </a:cubicBezTo>
                  <a:cubicBezTo>
                    <a:pt x="212" y="236"/>
                    <a:pt x="210" y="234"/>
                    <a:pt x="209" y="231"/>
                  </a:cubicBezTo>
                  <a:lnTo>
                    <a:pt x="208" y="231"/>
                  </a:lnTo>
                  <a:cubicBezTo>
                    <a:pt x="207" y="229"/>
                    <a:pt x="205" y="226"/>
                    <a:pt x="203" y="224"/>
                  </a:cubicBezTo>
                  <a:cubicBezTo>
                    <a:pt x="203" y="224"/>
                    <a:pt x="202" y="223"/>
                    <a:pt x="202" y="223"/>
                  </a:cubicBezTo>
                  <a:cubicBezTo>
                    <a:pt x="200" y="221"/>
                    <a:pt x="198" y="219"/>
                    <a:pt x="195" y="217"/>
                  </a:cubicBezTo>
                  <a:cubicBezTo>
                    <a:pt x="195" y="217"/>
                    <a:pt x="195" y="217"/>
                    <a:pt x="195" y="216"/>
                  </a:cubicBezTo>
                  <a:cubicBezTo>
                    <a:pt x="193" y="215"/>
                    <a:pt x="190" y="213"/>
                    <a:pt x="188" y="211"/>
                  </a:cubicBezTo>
                  <a:cubicBezTo>
                    <a:pt x="187" y="211"/>
                    <a:pt x="187" y="210"/>
                    <a:pt x="186" y="210"/>
                  </a:cubicBezTo>
                  <a:cubicBezTo>
                    <a:pt x="184" y="209"/>
                    <a:pt x="181" y="207"/>
                    <a:pt x="179" y="206"/>
                  </a:cubicBezTo>
                  <a:cubicBezTo>
                    <a:pt x="179" y="206"/>
                    <a:pt x="178" y="206"/>
                    <a:pt x="178" y="206"/>
                  </a:cubicBezTo>
                  <a:cubicBezTo>
                    <a:pt x="170" y="202"/>
                    <a:pt x="160" y="200"/>
                    <a:pt x="151" y="200"/>
                  </a:cubicBezTo>
                  <a:cubicBezTo>
                    <a:pt x="112" y="200"/>
                    <a:pt x="81" y="231"/>
                    <a:pt x="81" y="270"/>
                  </a:cubicBezTo>
                  <a:cubicBezTo>
                    <a:pt x="81" y="309"/>
                    <a:pt x="112" y="340"/>
                    <a:pt x="151" y="340"/>
                  </a:cubicBezTo>
                  <a:close/>
                </a:path>
              </a:pathLst>
            </a:custGeom>
            <a:solidFill>
              <a:srgbClr val="365B7C"/>
            </a:solidFill>
            <a:ln>
              <a:noFill/>
            </a:ln>
          </p:spPr>
          <p:txBody>
            <a:bodyPr vert="horz" wrap="square" lIns="91440" tIns="45720" rIns="91440" bIns="45720" numCol="1" anchor="t" anchorCtr="0" compatLnSpc="1"/>
            <a:lstStyle/>
            <a:p>
              <a:endParaRPr lang="zh-CN" altLang="en-US">
                <a:solidFill>
                  <a:schemeClr val="accent2"/>
                </a:solidFill>
              </a:endParaRPr>
            </a:p>
          </p:txBody>
        </p:sp>
      </p:grpSp>
      <p:sp>
        <p:nvSpPr>
          <p:cNvPr id="23" name="矩形 22"/>
          <p:cNvSpPr/>
          <p:nvPr/>
        </p:nvSpPr>
        <p:spPr>
          <a:xfrm>
            <a:off x="2040613" y="198718"/>
            <a:ext cx="2087446" cy="470748"/>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800" b="1" dirty="0">
                <a:latin typeface="楷体" panose="02010609060101010101" pitchFamily="49" charset="-122"/>
                <a:ea typeface="楷体" panose="02010609060101010101" pitchFamily="49" charset="-122"/>
                <a:cs typeface="+mn-ea"/>
                <a:sym typeface="+mn-lt"/>
              </a:rPr>
              <a:t>案例导学</a:t>
            </a:r>
          </a:p>
        </p:txBody>
      </p:sp>
      <p:sp>
        <p:nvSpPr>
          <p:cNvPr id="5" name="文本框 4"/>
          <p:cNvSpPr txBox="1"/>
          <p:nvPr/>
        </p:nvSpPr>
        <p:spPr>
          <a:xfrm>
            <a:off x="0" y="1303655"/>
            <a:ext cx="12265660" cy="5554345"/>
          </a:xfrm>
          <a:prstGeom prst="rect">
            <a:avLst/>
          </a:prstGeom>
          <a:noFill/>
        </p:spPr>
        <p:txBody>
          <a:bodyPr wrap="square" rtlCol="0" anchor="t">
            <a:spAutoFit/>
          </a:bodyPr>
          <a:lstStyle/>
          <a:p>
            <a:pPr indent="0" eaLnBrk="1" hangingPunct="1">
              <a:lnSpc>
                <a:spcPct val="80000"/>
              </a:lnSpc>
              <a:buFont typeface="Wingdings" panose="05000000000000000000" charset="0"/>
              <a:buNone/>
            </a:pPr>
            <a:r>
              <a:rPr lang="en-US" altLang="zh-CN" sz="2400">
                <a:sym typeface="+mn-ea"/>
              </a:rPr>
              <a:t>                           </a:t>
            </a:r>
            <a:r>
              <a:rPr lang="en-US" altLang="zh-CN" sz="2400">
                <a:latin typeface="楷体" panose="02010609060101010101" pitchFamily="49" charset="-122"/>
                <a:ea typeface="楷体" panose="02010609060101010101" pitchFamily="49" charset="-122"/>
                <a:cs typeface="楷体" panose="02010609060101010101" pitchFamily="49" charset="-122"/>
                <a:sym typeface="+mn-ea"/>
              </a:rPr>
              <a:t> </a:t>
            </a:r>
            <a:r>
              <a:rPr lang="zh-CN" altLang="en-US" sz="2400">
                <a:latin typeface="楷体" panose="02010609060101010101" pitchFamily="49" charset="-122"/>
                <a:ea typeface="楷体" panose="02010609060101010101" pitchFamily="49" charset="-122"/>
                <a:cs typeface="楷体" panose="02010609060101010101" pitchFamily="49" charset="-122"/>
                <a:sym typeface="+mn-ea"/>
              </a:rPr>
              <a:t>建筑公司的人才错位</a:t>
            </a:r>
            <a:endParaRPr lang="zh-CN" altLang="en-US" sz="2400">
              <a:latin typeface="楷体" panose="02010609060101010101" pitchFamily="49" charset="-122"/>
              <a:ea typeface="楷体" panose="02010609060101010101" pitchFamily="49" charset="-122"/>
              <a:cs typeface="楷体" panose="02010609060101010101" pitchFamily="49" charset="-122"/>
            </a:endParaRPr>
          </a:p>
          <a:p>
            <a:pPr indent="0" eaLnBrk="1" hangingPunct="1">
              <a:lnSpc>
                <a:spcPct val="80000"/>
              </a:lnSpc>
              <a:buNone/>
            </a:pPr>
            <a:r>
              <a:rPr lang="zh-CN" altLang="en-US" sz="2400">
                <a:latin typeface="楷体" panose="02010609060101010101" pitchFamily="49" charset="-122"/>
                <a:ea typeface="楷体" panose="02010609060101010101" pitchFamily="49" charset="-122"/>
                <a:cs typeface="楷体" panose="02010609060101010101" pitchFamily="49" charset="-122"/>
                <a:sym typeface="+mn-ea"/>
              </a:rPr>
              <a:t>             某工程部第三建筑公司需要大量的建筑工人。由于工作具有一定的危险性</a:t>
            </a:r>
            <a:r>
              <a:rPr lang="en-US" altLang="zh-CN" sz="2400">
                <a:latin typeface="楷体" panose="02010609060101010101" pitchFamily="49" charset="-122"/>
                <a:ea typeface="楷体" panose="02010609060101010101" pitchFamily="49" charset="-122"/>
                <a:cs typeface="楷体" panose="02010609060101010101" pitchFamily="49" charset="-122"/>
                <a:sym typeface="+mn-ea"/>
              </a:rPr>
              <a:t>,                    </a:t>
            </a:r>
          </a:p>
          <a:p>
            <a:pPr indent="0" eaLnBrk="1" hangingPunct="1">
              <a:lnSpc>
                <a:spcPct val="80000"/>
              </a:lnSpc>
              <a:buNone/>
            </a:pPr>
            <a:r>
              <a:rPr lang="zh-CN" altLang="en-US" sz="2400">
                <a:latin typeface="楷体" panose="02010609060101010101" pitchFamily="49" charset="-122"/>
                <a:ea typeface="楷体" panose="02010609060101010101" pitchFamily="49" charset="-122"/>
                <a:cs typeface="楷体" panose="02010609060101010101" pitchFamily="49" charset="-122"/>
                <a:sym typeface="+mn-ea"/>
              </a:rPr>
              <a:t>             所以安全工作制度十分严格</a:t>
            </a:r>
            <a:r>
              <a:rPr lang="en-US" altLang="zh-CN" sz="240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400">
                <a:latin typeface="楷体" panose="02010609060101010101" pitchFamily="49" charset="-122"/>
                <a:ea typeface="楷体" panose="02010609060101010101" pitchFamily="49" charset="-122"/>
                <a:cs typeface="楷体" panose="02010609060101010101" pitchFamily="49" charset="-122"/>
                <a:sym typeface="+mn-ea"/>
              </a:rPr>
              <a:t>如戴安全帽、穿工作服、注意力高度集中等。</a:t>
            </a:r>
            <a:endParaRPr lang="zh-CN" altLang="en-US" sz="2400">
              <a:latin typeface="楷体" panose="02010609060101010101" pitchFamily="49" charset="-122"/>
              <a:ea typeface="楷体" panose="02010609060101010101" pitchFamily="49" charset="-122"/>
              <a:cs typeface="楷体" panose="02010609060101010101" pitchFamily="49" charset="-122"/>
            </a:endParaRPr>
          </a:p>
          <a:p>
            <a:pPr indent="0" eaLnBrk="1" hangingPunct="1">
              <a:lnSpc>
                <a:spcPct val="80000"/>
              </a:lnSpc>
              <a:buFont typeface="Wingdings" panose="05000000000000000000" charset="0"/>
              <a:buNone/>
            </a:pPr>
            <a:r>
              <a:rPr lang="zh-CN" altLang="en-US" sz="2400">
                <a:latin typeface="楷体" panose="02010609060101010101" pitchFamily="49" charset="-122"/>
                <a:ea typeface="楷体" panose="02010609060101010101" pitchFamily="49" charset="-122"/>
                <a:cs typeface="楷体" panose="02010609060101010101" pitchFamily="49" charset="-122"/>
                <a:sym typeface="+mn-ea"/>
              </a:rPr>
              <a:t>小张大学毕业</a:t>
            </a:r>
            <a:r>
              <a:rPr lang="en-US" altLang="zh-CN" sz="240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400">
                <a:latin typeface="楷体" panose="02010609060101010101" pitchFamily="49" charset="-122"/>
                <a:ea typeface="楷体" panose="02010609060101010101" pitchFamily="49" charset="-122"/>
                <a:cs typeface="楷体" panose="02010609060101010101" pitchFamily="49" charset="-122"/>
                <a:sym typeface="+mn-ea"/>
              </a:rPr>
              <a:t>精通会计理论与实践</a:t>
            </a:r>
            <a:r>
              <a:rPr lang="en-US" altLang="zh-CN" sz="240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400">
                <a:latin typeface="楷体" panose="02010609060101010101" pitchFamily="49" charset="-122"/>
                <a:ea typeface="楷体" panose="02010609060101010101" pitchFamily="49" charset="-122"/>
                <a:cs typeface="楷体" panose="02010609060101010101" pitchFamily="49" charset="-122"/>
                <a:sym typeface="+mn-ea"/>
              </a:rPr>
              <a:t>小张毕业后一时找不到合适的工作</a:t>
            </a:r>
            <a:r>
              <a:rPr lang="en-US" altLang="zh-CN" sz="240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400">
                <a:latin typeface="楷体" panose="02010609060101010101" pitchFamily="49" charset="-122"/>
                <a:ea typeface="楷体" panose="02010609060101010101" pitchFamily="49" charset="-122"/>
                <a:cs typeface="楷体" panose="02010609060101010101" pitchFamily="49" charset="-122"/>
                <a:sym typeface="+mn-ea"/>
              </a:rPr>
              <a:t>就应聘到该建筑公司当一名普通工人</a:t>
            </a:r>
            <a:r>
              <a:rPr lang="en-US" altLang="zh-CN" sz="240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400">
                <a:latin typeface="楷体" panose="02010609060101010101" pitchFamily="49" charset="-122"/>
                <a:ea typeface="楷体" panose="02010609060101010101" pitchFamily="49" charset="-122"/>
                <a:cs typeface="楷体" panose="02010609060101010101" pitchFamily="49" charset="-122"/>
                <a:sym typeface="+mn-ea"/>
              </a:rPr>
              <a:t>负责一些搬运工作。由于工作不如意</a:t>
            </a:r>
            <a:r>
              <a:rPr lang="en-US" altLang="zh-CN" sz="240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400">
                <a:latin typeface="楷体" panose="02010609060101010101" pitchFamily="49" charset="-122"/>
                <a:ea typeface="楷体" panose="02010609060101010101" pitchFamily="49" charset="-122"/>
                <a:cs typeface="楷体" panose="02010609060101010101" pitchFamily="49" charset="-122"/>
                <a:sym typeface="+mn-ea"/>
              </a:rPr>
              <a:t>小张在工作中出了些问题</a:t>
            </a:r>
            <a:r>
              <a:rPr lang="en-US" altLang="zh-CN" sz="240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400">
                <a:latin typeface="楷体" panose="02010609060101010101" pitchFamily="49" charset="-122"/>
                <a:ea typeface="楷体" panose="02010609060101010101" pitchFamily="49" charset="-122"/>
                <a:cs typeface="楷体" panose="02010609060101010101" pitchFamily="49" charset="-122"/>
                <a:sym typeface="+mn-ea"/>
              </a:rPr>
              <a:t>曾受到两次口头警告和一次书面警告</a:t>
            </a:r>
            <a:r>
              <a:rPr lang="en-US" altLang="zh-CN" sz="240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400">
                <a:latin typeface="楷体" panose="02010609060101010101" pitchFamily="49" charset="-122"/>
                <a:ea typeface="楷体" panose="02010609060101010101" pitchFamily="49" charset="-122"/>
                <a:cs typeface="楷体" panose="02010609060101010101" pitchFamily="49" charset="-122"/>
                <a:sym typeface="+mn-ea"/>
              </a:rPr>
              <a:t>但他对此并未足够重视。</a:t>
            </a:r>
          </a:p>
          <a:p>
            <a:pPr indent="0" eaLnBrk="1" hangingPunct="1">
              <a:buFont typeface="Wingdings" panose="05000000000000000000" charset="0"/>
              <a:buNone/>
            </a:pPr>
            <a:r>
              <a:rPr lang="zh-CN" altLang="en-US" sz="2400">
                <a:latin typeface="楷体" panose="02010609060101010101" pitchFamily="49" charset="-122"/>
                <a:ea typeface="楷体" panose="02010609060101010101" pitchFamily="49" charset="-122"/>
                <a:cs typeface="楷体" panose="02010609060101010101" pitchFamily="49" charset="-122"/>
                <a:sym typeface="+mn-ea"/>
              </a:rPr>
              <a:t>  后来</a:t>
            </a:r>
            <a:r>
              <a:rPr lang="en-US" altLang="zh-CN" sz="240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400">
                <a:latin typeface="楷体" panose="02010609060101010101" pitchFamily="49" charset="-122"/>
                <a:ea typeface="楷体" panose="02010609060101010101" pitchFamily="49" charset="-122"/>
                <a:cs typeface="楷体" panose="02010609060101010101" pitchFamily="49" charset="-122"/>
                <a:sym typeface="+mn-ea"/>
              </a:rPr>
              <a:t>在工作中</a:t>
            </a:r>
            <a:r>
              <a:rPr lang="en-US" altLang="zh-CN" sz="240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400">
                <a:latin typeface="楷体" panose="02010609060101010101" pitchFamily="49" charset="-122"/>
                <a:ea typeface="楷体" panose="02010609060101010101" pitchFamily="49" charset="-122"/>
                <a:cs typeface="楷体" panose="02010609060101010101" pitchFamily="49" charset="-122"/>
                <a:sym typeface="+mn-ea"/>
              </a:rPr>
              <a:t>小张被工程车撞伤</a:t>
            </a:r>
            <a:r>
              <a:rPr lang="en-US" altLang="zh-CN" sz="240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400">
                <a:latin typeface="楷体" panose="02010609060101010101" pitchFamily="49" charset="-122"/>
                <a:ea typeface="楷体" panose="02010609060101010101" pitchFamily="49" charset="-122"/>
                <a:cs typeface="楷体" panose="02010609060101010101" pitchFamily="49" charset="-122"/>
                <a:sym typeface="+mn-ea"/>
              </a:rPr>
              <a:t>并在住院八周后返回工作岗位。工作两天后</a:t>
            </a:r>
            <a:r>
              <a:rPr lang="en-US" altLang="zh-CN" sz="240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400">
                <a:latin typeface="楷体" panose="02010609060101010101" pitchFamily="49" charset="-122"/>
                <a:ea typeface="楷体" panose="02010609060101010101" pitchFamily="49" charset="-122"/>
                <a:cs typeface="楷体" panose="02010609060101010101" pitchFamily="49" charset="-122"/>
                <a:sym typeface="+mn-ea"/>
              </a:rPr>
              <a:t>他感觉伤口尚未痊愈</a:t>
            </a:r>
            <a:r>
              <a:rPr lang="en-US" altLang="zh-CN" sz="240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400">
                <a:latin typeface="楷体" panose="02010609060101010101" pitchFamily="49" charset="-122"/>
                <a:ea typeface="楷体" panose="02010609060101010101" pitchFamily="49" charset="-122"/>
                <a:cs typeface="楷体" panose="02010609060101010101" pitchFamily="49" charset="-122"/>
                <a:sym typeface="+mn-ea"/>
              </a:rPr>
              <a:t>要求再请假一个月</a:t>
            </a:r>
            <a:r>
              <a:rPr lang="en-US" altLang="zh-CN" sz="240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400">
                <a:latin typeface="楷体" panose="02010609060101010101" pitchFamily="49" charset="-122"/>
                <a:ea typeface="楷体" panose="02010609060101010101" pitchFamily="49" charset="-122"/>
                <a:cs typeface="楷体" panose="02010609060101010101" pitchFamily="49" charset="-122"/>
                <a:sym typeface="+mn-ea"/>
              </a:rPr>
              <a:t>得到了主管的批准。病假快结束时</a:t>
            </a:r>
            <a:r>
              <a:rPr lang="en-US" altLang="zh-CN" sz="240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400">
                <a:latin typeface="楷体" panose="02010609060101010101" pitchFamily="49" charset="-122"/>
                <a:ea typeface="楷体" panose="02010609060101010101" pitchFamily="49" charset="-122"/>
                <a:cs typeface="楷体" panose="02010609060101010101" pitchFamily="49" charset="-122"/>
                <a:sym typeface="+mn-ea"/>
              </a:rPr>
              <a:t>他又打电话说病仍未好</a:t>
            </a:r>
            <a:r>
              <a:rPr lang="en-US" altLang="zh-CN" sz="240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400">
                <a:latin typeface="楷体" panose="02010609060101010101" pitchFamily="49" charset="-122"/>
                <a:ea typeface="楷体" panose="02010609060101010101" pitchFamily="49" charset="-122"/>
                <a:cs typeface="楷体" panose="02010609060101010101" pitchFamily="49" charset="-122"/>
                <a:sym typeface="+mn-ea"/>
              </a:rPr>
              <a:t>不能上班</a:t>
            </a:r>
            <a:r>
              <a:rPr lang="en-US" altLang="zh-CN" sz="240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400">
                <a:latin typeface="楷体" panose="02010609060101010101" pitchFamily="49" charset="-122"/>
                <a:ea typeface="楷体" panose="02010609060101010101" pitchFamily="49" charset="-122"/>
                <a:cs typeface="楷体" panose="02010609060101010101" pitchFamily="49" charset="-122"/>
                <a:sym typeface="+mn-ea"/>
              </a:rPr>
              <a:t>要求续假两周。但是</a:t>
            </a:r>
            <a:r>
              <a:rPr lang="en-US" altLang="zh-CN" sz="240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400">
                <a:latin typeface="楷体" panose="02010609060101010101" pitchFamily="49" charset="-122"/>
                <a:ea typeface="楷体" panose="02010609060101010101" pitchFamily="49" charset="-122"/>
                <a:cs typeface="楷体" panose="02010609060101010101" pitchFamily="49" charset="-122"/>
                <a:sym typeface="+mn-ea"/>
              </a:rPr>
              <a:t>主管不予批准</a:t>
            </a:r>
            <a:r>
              <a:rPr lang="en-US" altLang="zh-CN" sz="2400">
                <a:latin typeface="楷体" panose="02010609060101010101" pitchFamily="49" charset="-122"/>
                <a:ea typeface="楷体" panose="02010609060101010101" pitchFamily="49" charset="-122"/>
                <a:cs typeface="楷体" panose="02010609060101010101" pitchFamily="49" charset="-122"/>
                <a:sym typeface="+mn-ea"/>
              </a:rPr>
              <a:t>,</a:t>
            </a:r>
            <a:endParaRPr lang="en-US" altLang="zh-CN" sz="2400">
              <a:latin typeface="楷体" panose="02010609060101010101" pitchFamily="49" charset="-122"/>
              <a:ea typeface="楷体" panose="02010609060101010101" pitchFamily="49" charset="-122"/>
              <a:cs typeface="楷体" panose="02010609060101010101" pitchFamily="49" charset="-122"/>
            </a:endParaRPr>
          </a:p>
          <a:p>
            <a:pPr indent="0" eaLnBrk="1" hangingPunct="1">
              <a:buFont typeface="Wingdings" panose="05000000000000000000" charset="0"/>
              <a:buNone/>
            </a:pPr>
            <a:r>
              <a:rPr lang="zh-CN" altLang="en-US" sz="2400">
                <a:latin typeface="楷体" panose="02010609060101010101" pitchFamily="49" charset="-122"/>
                <a:ea typeface="楷体" panose="02010609060101010101" pitchFamily="49" charset="-122"/>
                <a:cs typeface="楷体" panose="02010609060101010101" pitchFamily="49" charset="-122"/>
                <a:sym typeface="+mn-ea"/>
              </a:rPr>
              <a:t>认为必须有公司指定医院的医生证明方可续假。在没有得到主管同意的情况下</a:t>
            </a:r>
            <a:r>
              <a:rPr lang="en-US" altLang="zh-CN" sz="240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400">
                <a:latin typeface="楷体" panose="02010609060101010101" pitchFamily="49" charset="-122"/>
                <a:ea typeface="楷体" panose="02010609060101010101" pitchFamily="49" charset="-122"/>
                <a:cs typeface="楷体" panose="02010609060101010101" pitchFamily="49" charset="-122"/>
                <a:sym typeface="+mn-ea"/>
              </a:rPr>
              <a:t>小张未准时上班。公司决定开除他</a:t>
            </a:r>
            <a:r>
              <a:rPr lang="en-US" altLang="zh-CN" sz="240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400">
                <a:latin typeface="楷体" panose="02010609060101010101" pitchFamily="49" charset="-122"/>
                <a:ea typeface="楷体" panose="02010609060101010101" pitchFamily="49" charset="-122"/>
                <a:cs typeface="楷体" panose="02010609060101010101" pitchFamily="49" charset="-122"/>
                <a:sym typeface="+mn-ea"/>
              </a:rPr>
              <a:t>理由是</a:t>
            </a:r>
            <a:r>
              <a:rPr lang="en-US" altLang="zh-CN" sz="240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400">
                <a:latin typeface="楷体" panose="02010609060101010101" pitchFamily="49" charset="-122"/>
                <a:ea typeface="楷体" panose="02010609060101010101" pitchFamily="49" charset="-122"/>
                <a:cs typeface="楷体" panose="02010609060101010101" pitchFamily="49" charset="-122"/>
                <a:sym typeface="+mn-ea"/>
              </a:rPr>
              <a:t>当员工因病需要续假时</a:t>
            </a:r>
            <a:r>
              <a:rPr lang="en-US" altLang="zh-CN" sz="240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400">
                <a:latin typeface="楷体" panose="02010609060101010101" pitchFamily="49" charset="-122"/>
                <a:ea typeface="楷体" panose="02010609060101010101" pitchFamily="49" charset="-122"/>
                <a:cs typeface="楷体" panose="02010609060101010101" pitchFamily="49" charset="-122"/>
                <a:sym typeface="+mn-ea"/>
              </a:rPr>
              <a:t>必须在假期结束前由本人向公司提出申请</a:t>
            </a:r>
            <a:r>
              <a:rPr lang="en-US" altLang="zh-CN" sz="240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400">
                <a:latin typeface="楷体" panose="02010609060101010101" pitchFamily="49" charset="-122"/>
                <a:ea typeface="楷体" panose="02010609060101010101" pitchFamily="49" charset="-122"/>
                <a:cs typeface="楷体" panose="02010609060101010101" pitchFamily="49" charset="-122"/>
                <a:sym typeface="+mn-ea"/>
              </a:rPr>
              <a:t>获得批准后</a:t>
            </a:r>
            <a:r>
              <a:rPr lang="en-US" altLang="zh-CN" sz="240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400">
                <a:latin typeface="楷体" panose="02010609060101010101" pitchFamily="49" charset="-122"/>
                <a:ea typeface="楷体" panose="02010609060101010101" pitchFamily="49" charset="-122"/>
                <a:cs typeface="楷体" panose="02010609060101010101" pitchFamily="49" charset="-122"/>
                <a:sym typeface="+mn-ea"/>
              </a:rPr>
              <a:t>方可继续休假。小张知道开除他的决定后</a:t>
            </a:r>
            <a:r>
              <a:rPr lang="en-US" altLang="zh-CN" sz="240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400">
                <a:latin typeface="楷体" panose="02010609060101010101" pitchFamily="49" charset="-122"/>
                <a:ea typeface="楷体" panose="02010609060101010101" pitchFamily="49" charset="-122"/>
                <a:cs typeface="楷体" panose="02010609060101010101" pitchFamily="49" charset="-122"/>
                <a:sym typeface="+mn-ea"/>
              </a:rPr>
              <a:t>向工会请求帮助。经过工会的努力</a:t>
            </a:r>
            <a:r>
              <a:rPr lang="en-US" altLang="zh-CN" sz="240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400">
                <a:latin typeface="楷体" panose="02010609060101010101" pitchFamily="49" charset="-122"/>
                <a:ea typeface="楷体" panose="02010609060101010101" pitchFamily="49" charset="-122"/>
                <a:cs typeface="楷体" panose="02010609060101010101" pitchFamily="49" charset="-122"/>
                <a:sym typeface="+mn-ea"/>
              </a:rPr>
              <a:t>公司恢复了小张的工作。由于身体原因</a:t>
            </a:r>
            <a:r>
              <a:rPr lang="en-US" altLang="zh-CN" sz="240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400">
                <a:latin typeface="楷体" panose="02010609060101010101" pitchFamily="49" charset="-122"/>
                <a:ea typeface="楷体" panose="02010609060101010101" pitchFamily="49" charset="-122"/>
                <a:cs typeface="楷体" panose="02010609060101010101" pitchFamily="49" charset="-122"/>
                <a:sym typeface="+mn-ea"/>
              </a:rPr>
              <a:t>小张无法继续担任搬运工</a:t>
            </a:r>
            <a:r>
              <a:rPr lang="en-US" altLang="zh-CN" sz="240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400">
                <a:latin typeface="楷体" panose="02010609060101010101" pitchFamily="49" charset="-122"/>
                <a:ea typeface="楷体" panose="02010609060101010101" pitchFamily="49" charset="-122"/>
                <a:cs typeface="楷体" panose="02010609060101010101" pitchFamily="49" charset="-122"/>
                <a:sym typeface="+mn-ea"/>
              </a:rPr>
              <a:t>被调去担任混合机的操作工</a:t>
            </a:r>
            <a:r>
              <a:rPr lang="en-US" altLang="zh-CN" sz="240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400">
                <a:latin typeface="楷体" panose="02010609060101010101" pitchFamily="49" charset="-122"/>
                <a:ea typeface="楷体" panose="02010609060101010101" pitchFamily="49" charset="-122"/>
                <a:cs typeface="楷体" panose="02010609060101010101" pitchFamily="49" charset="-122"/>
                <a:sym typeface="+mn-ea"/>
              </a:rPr>
              <a:t>但小张的工作业绩仍然不好。这时</a:t>
            </a:r>
            <a:r>
              <a:rPr lang="en-US" altLang="zh-CN" sz="240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400">
                <a:latin typeface="楷体" panose="02010609060101010101" pitchFamily="49" charset="-122"/>
                <a:ea typeface="楷体" panose="02010609060101010101" pitchFamily="49" charset="-122"/>
                <a:cs typeface="楷体" panose="02010609060101010101" pitchFamily="49" charset="-122"/>
                <a:sym typeface="+mn-ea"/>
              </a:rPr>
              <a:t>国家组织公务员考试</a:t>
            </a:r>
            <a:r>
              <a:rPr lang="en-US" altLang="zh-CN" sz="240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400">
                <a:latin typeface="楷体" panose="02010609060101010101" pitchFamily="49" charset="-122"/>
                <a:ea typeface="楷体" panose="02010609060101010101" pitchFamily="49" charset="-122"/>
                <a:cs typeface="楷体" panose="02010609060101010101" pitchFamily="49" charset="-122"/>
                <a:sym typeface="+mn-ea"/>
              </a:rPr>
              <a:t>小张决定去试试。因为没有很大的把握</a:t>
            </a:r>
            <a:r>
              <a:rPr lang="en-US" altLang="zh-CN" sz="240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400">
                <a:latin typeface="楷体" panose="02010609060101010101" pitchFamily="49" charset="-122"/>
                <a:ea typeface="楷体" panose="02010609060101010101" pitchFamily="49" charset="-122"/>
                <a:cs typeface="楷体" panose="02010609060101010101" pitchFamily="49" charset="-122"/>
                <a:sym typeface="+mn-ea"/>
              </a:rPr>
              <a:t>他没有让公司知道</a:t>
            </a:r>
            <a:r>
              <a:rPr lang="en-US" altLang="zh-CN" sz="240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400">
                <a:latin typeface="楷体" panose="02010609060101010101" pitchFamily="49" charset="-122"/>
                <a:ea typeface="楷体" panose="02010609060101010101" pitchFamily="49" charset="-122"/>
                <a:cs typeface="楷体" panose="02010609060101010101" pitchFamily="49" charset="-122"/>
                <a:sym typeface="+mn-ea"/>
              </a:rPr>
              <a:t>以其他理由向主管请了两天假</a:t>
            </a:r>
            <a:r>
              <a:rPr lang="en-US" altLang="zh-CN" sz="240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400">
                <a:latin typeface="楷体" panose="02010609060101010101" pitchFamily="49" charset="-122"/>
                <a:ea typeface="楷体" panose="02010609060101010101" pitchFamily="49" charset="-122"/>
                <a:cs typeface="楷体" panose="02010609060101010101" pitchFamily="49" charset="-122"/>
                <a:sym typeface="+mn-ea"/>
              </a:rPr>
              <a:t>主管口头同意了。</a:t>
            </a:r>
          </a:p>
          <a:p>
            <a:pPr indent="0" eaLnBrk="1" hangingPunct="1">
              <a:buFont typeface="Wingdings" panose="05000000000000000000" charset="0"/>
              <a:buNone/>
            </a:pPr>
            <a:r>
              <a:rPr lang="zh-CN" altLang="en-US" sz="2400">
                <a:latin typeface="楷体" panose="02010609060101010101" pitchFamily="49" charset="-122"/>
                <a:ea typeface="楷体" panose="02010609060101010101" pitchFamily="49" charset="-122"/>
                <a:cs typeface="楷体" panose="02010609060101010101" pitchFamily="49" charset="-122"/>
                <a:sym typeface="+mn-ea"/>
              </a:rPr>
              <a:t>  </a:t>
            </a:r>
            <a:endParaRPr lang="zh-CN" altLang="en-US" sz="2400">
              <a:effectLst>
                <a:outerShdw blurRad="38100" dist="38100" dir="2700000" algn="tl">
                  <a:srgbClr val="000000">
                    <a:alpha val="43137"/>
                  </a:srgbClr>
                </a:outerShdw>
              </a:effectLst>
              <a:latin typeface="楷体" panose="02010609060101010101" pitchFamily="49" charset="-122"/>
              <a:ea typeface="楷体" panose="02010609060101010101" pitchFamily="49" charset="-122"/>
              <a:cs typeface="楷体" panose="02010609060101010101" pitchFamily="49" charset="-122"/>
            </a:endParaRPr>
          </a:p>
        </p:txBody>
      </p:sp>
    </p:spTree>
    <p:extLst>
      <p:ext uri="{BB962C8B-B14F-4D97-AF65-F5344CB8AC3E}">
        <p14:creationId xmlns:p14="http://schemas.microsoft.com/office/powerpoint/2010/main" val="359074517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5" presetClass="entr" presetSubtype="0" fill="hold" nodeType="withEffect">
                                  <p:stCondLst>
                                    <p:cond delay="250"/>
                                  </p:stCondLst>
                                  <p:childTnLst>
                                    <p:set>
                                      <p:cBhvr>
                                        <p:cTn id="6" dur="1" fill="hold">
                                          <p:stCondLst>
                                            <p:cond delay="0"/>
                                          </p:stCondLst>
                                        </p:cTn>
                                        <p:tgtEl>
                                          <p:spTgt spid="17"/>
                                        </p:tgtEl>
                                        <p:attrNameLst>
                                          <p:attrName>style.visibility</p:attrName>
                                        </p:attrNameLst>
                                      </p:cBhvr>
                                      <p:to>
                                        <p:strVal val="visible"/>
                                      </p:to>
                                    </p:set>
                                    <p:anim calcmode="lin" valueType="num">
                                      <p:cBhvr>
                                        <p:cTn id="7" dur="500" decel="50000" fill="hold">
                                          <p:stCondLst>
                                            <p:cond delay="0"/>
                                          </p:stCondLst>
                                        </p:cTn>
                                        <p:tgtEl>
                                          <p:spTgt spid="17"/>
                                        </p:tgtEl>
                                        <p:attrNameLst>
                                          <p:attrName>style.rotation</p:attrName>
                                        </p:attrNameLst>
                                      </p:cBhvr>
                                      <p:tavLst>
                                        <p:tav tm="0">
                                          <p:val>
                                            <p:fltVal val="-90"/>
                                          </p:val>
                                        </p:tav>
                                        <p:tav tm="100000">
                                          <p:val>
                                            <p:fltVal val="0"/>
                                          </p:val>
                                        </p:tav>
                                      </p:tavLst>
                                    </p:anim>
                                    <p:anim calcmode="lin" valueType="num">
                                      <p:cBhvr>
                                        <p:cTn id="8" dur="500" decel="50000" fill="hold">
                                          <p:stCondLst>
                                            <p:cond delay="0"/>
                                          </p:stCondLst>
                                        </p:cTn>
                                        <p:tgtEl>
                                          <p:spTgt spid="17"/>
                                        </p:tgtEl>
                                        <p:attrNameLst>
                                          <p:attrName>ppt_w</p:attrName>
                                        </p:attrNameLst>
                                      </p:cBhvr>
                                      <p:tavLst>
                                        <p:tav tm="0">
                                          <p:val>
                                            <p:strVal val="#ppt_w"/>
                                          </p:val>
                                        </p:tav>
                                        <p:tav tm="100000">
                                          <p:val>
                                            <p:strVal val="#ppt_w*.05"/>
                                          </p:val>
                                        </p:tav>
                                      </p:tavLst>
                                    </p:anim>
                                    <p:anim calcmode="lin" valueType="num">
                                      <p:cBhvr>
                                        <p:cTn id="9" dur="500" accel="50000" fill="hold">
                                          <p:stCondLst>
                                            <p:cond delay="500"/>
                                          </p:stCondLst>
                                        </p:cTn>
                                        <p:tgtEl>
                                          <p:spTgt spid="17"/>
                                        </p:tgtEl>
                                        <p:attrNameLst>
                                          <p:attrName>ppt_w</p:attrName>
                                        </p:attrNameLst>
                                      </p:cBhvr>
                                      <p:tavLst>
                                        <p:tav tm="0">
                                          <p:val>
                                            <p:strVal val="#ppt_w*.05"/>
                                          </p:val>
                                        </p:tav>
                                        <p:tav tm="100000">
                                          <p:val>
                                            <p:strVal val="#ppt_w"/>
                                          </p:val>
                                        </p:tav>
                                      </p:tavLst>
                                    </p:anim>
                                    <p:anim calcmode="lin" valueType="num">
                                      <p:cBhvr>
                                        <p:cTn id="10" dur="1000" fill="hold"/>
                                        <p:tgtEl>
                                          <p:spTgt spid="17"/>
                                        </p:tgtEl>
                                        <p:attrNameLst>
                                          <p:attrName>ppt_h</p:attrName>
                                        </p:attrNameLst>
                                      </p:cBhvr>
                                      <p:tavLst>
                                        <p:tav tm="0">
                                          <p:val>
                                            <p:strVal val="#ppt_h"/>
                                          </p:val>
                                        </p:tav>
                                        <p:tav tm="100000">
                                          <p:val>
                                            <p:strVal val="#ppt_h"/>
                                          </p:val>
                                        </p:tav>
                                      </p:tavLst>
                                    </p:anim>
                                    <p:anim calcmode="lin" valueType="num">
                                      <p:cBhvr>
                                        <p:cTn id="11" dur="500" decel="50000" fill="hold">
                                          <p:stCondLst>
                                            <p:cond delay="0"/>
                                          </p:stCondLst>
                                        </p:cTn>
                                        <p:tgtEl>
                                          <p:spTgt spid="17"/>
                                        </p:tgtEl>
                                        <p:attrNameLst>
                                          <p:attrName>ppt_x</p:attrName>
                                        </p:attrNameLst>
                                      </p:cBhvr>
                                      <p:tavLst>
                                        <p:tav tm="0">
                                          <p:val>
                                            <p:strVal val="#ppt_x+.4"/>
                                          </p:val>
                                        </p:tav>
                                        <p:tav tm="100000">
                                          <p:val>
                                            <p:strVal val="#ppt_x"/>
                                          </p:val>
                                        </p:tav>
                                      </p:tavLst>
                                    </p:anim>
                                    <p:anim calcmode="lin" valueType="num">
                                      <p:cBhvr>
                                        <p:cTn id="12" dur="500" decel="50000" fill="hold">
                                          <p:stCondLst>
                                            <p:cond delay="0"/>
                                          </p:stCondLst>
                                        </p:cTn>
                                        <p:tgtEl>
                                          <p:spTgt spid="17"/>
                                        </p:tgtEl>
                                        <p:attrNameLst>
                                          <p:attrName>ppt_y</p:attrName>
                                        </p:attrNameLst>
                                      </p:cBhvr>
                                      <p:tavLst>
                                        <p:tav tm="0">
                                          <p:val>
                                            <p:strVal val="#ppt_y-.2"/>
                                          </p:val>
                                        </p:tav>
                                        <p:tav tm="100000">
                                          <p:val>
                                            <p:strVal val="#ppt_y+.1"/>
                                          </p:val>
                                        </p:tav>
                                      </p:tavLst>
                                    </p:anim>
                                    <p:anim calcmode="lin" valueType="num">
                                      <p:cBhvr>
                                        <p:cTn id="13" dur="500" accel="50000" fill="hold">
                                          <p:stCondLst>
                                            <p:cond delay="500"/>
                                          </p:stCondLst>
                                        </p:cTn>
                                        <p:tgtEl>
                                          <p:spTgt spid="17"/>
                                        </p:tgtEl>
                                        <p:attrNameLst>
                                          <p:attrName>ppt_y</p:attrName>
                                        </p:attrNameLst>
                                      </p:cBhvr>
                                      <p:tavLst>
                                        <p:tav tm="0">
                                          <p:val>
                                            <p:strVal val="#ppt_y+.1"/>
                                          </p:val>
                                        </p:tav>
                                        <p:tav tm="100000">
                                          <p:val>
                                            <p:strVal val="#ppt_y"/>
                                          </p:val>
                                        </p:tav>
                                      </p:tavLst>
                                    </p:anim>
                                    <p:animEffect transition="in" filter="fade">
                                      <p:cBhvr>
                                        <p:cTn id="14" dur="1000" decel="50000">
                                          <p:stCondLst>
                                            <p:cond delay="0"/>
                                          </p:stCondLst>
                                        </p:cTn>
                                        <p:tgtEl>
                                          <p:spTgt spid="17"/>
                                        </p:tgtEl>
                                      </p:cBhvr>
                                    </p:animEffect>
                                  </p:childTnLst>
                                </p:cTn>
                              </p:par>
                            </p:childTnLst>
                          </p:cTn>
                        </p:par>
                      </p:childTnLst>
                    </p:cTn>
                  </p:par>
                  <p:par>
                    <p:cTn id="15" fill="hold">
                      <p:stCondLst>
                        <p:cond delay="indefinite"/>
                      </p:stCondLst>
                      <p:childTnLst>
                        <p:par>
                          <p:cTn id="16" fill="hold">
                            <p:stCondLst>
                              <p:cond delay="0"/>
                            </p:stCondLst>
                            <p:childTnLst>
                              <p:par>
                                <p:cTn id="17" presetID="4" presetClass="entr" presetSubtype="16" fill="hold" grpId="0" nodeType="clickEffect">
                                  <p:stCondLst>
                                    <p:cond delay="0"/>
                                  </p:stCondLst>
                                  <p:childTnLst>
                                    <p:set>
                                      <p:cBhvr>
                                        <p:cTn id="18" dur="1" fill="hold">
                                          <p:stCondLst>
                                            <p:cond delay="0"/>
                                          </p:stCondLst>
                                        </p:cTn>
                                        <p:tgtEl>
                                          <p:spTgt spid="2"/>
                                        </p:tgtEl>
                                        <p:attrNameLst>
                                          <p:attrName>style.visibility</p:attrName>
                                        </p:attrNameLst>
                                      </p:cBhvr>
                                      <p:to>
                                        <p:strVal val="visible"/>
                                      </p:to>
                                    </p:set>
                                    <p:animEffect transition="in" filter="box(in)">
                                      <p:cBhvr>
                                        <p:cTn id="19" dur="20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2" grpId="1"/>
    </p:bldLst>
  </p:timing>
</p:sld>
</file>

<file path=ppt/slides/slide2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文本框 2"/>
          <p:cNvSpPr txBox="1"/>
          <p:nvPr/>
        </p:nvSpPr>
        <p:spPr>
          <a:xfrm>
            <a:off x="633730" y="1891665"/>
            <a:ext cx="10763885" cy="4744720"/>
          </a:xfrm>
          <a:prstGeom prst="rect">
            <a:avLst/>
          </a:prstGeom>
          <a:noFill/>
        </p:spPr>
        <p:txBody>
          <a:bodyPr wrap="square" rtlCol="0" anchor="t">
            <a:spAutoFit/>
          </a:bodyPr>
          <a:lstStyle/>
          <a:p>
            <a:pPr indent="0" eaLnBrk="1" hangingPunct="1">
              <a:buFont typeface="Wingdings" panose="05000000000000000000" charset="0"/>
              <a:buNone/>
            </a:pPr>
            <a:r>
              <a:rPr lang="en-US" altLang="zh-CN" sz="2400" dirty="0">
                <a:latin typeface="楷体" panose="02010609060101010101" pitchFamily="49" charset="-122"/>
                <a:ea typeface="楷体" panose="02010609060101010101" pitchFamily="49" charset="-122"/>
                <a:cs typeface="楷体" panose="02010609060101010101" pitchFamily="49" charset="-122"/>
                <a:sym typeface="+mn-ea"/>
              </a:rPr>
              <a:t>  </a:t>
            </a:r>
            <a:r>
              <a:rPr lang="zh-CN" altLang="en-US" sz="2400" dirty="0">
                <a:latin typeface="楷体" panose="02010609060101010101" pitchFamily="49" charset="-122"/>
                <a:ea typeface="楷体" panose="02010609060101010101" pitchFamily="49" charset="-122"/>
                <a:cs typeface="楷体" panose="02010609060101010101" pitchFamily="49" charset="-122"/>
                <a:sym typeface="+mn-ea"/>
              </a:rPr>
              <a:t>第二天</a:t>
            </a:r>
            <a:r>
              <a:rPr lang="en-US" altLang="zh-CN" sz="2400" dirty="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400" dirty="0">
                <a:latin typeface="楷体" panose="02010609060101010101" pitchFamily="49" charset="-122"/>
                <a:ea typeface="楷体" panose="02010609060101010101" pitchFamily="49" charset="-122"/>
                <a:cs typeface="楷体" panose="02010609060101010101" pitchFamily="49" charset="-122"/>
                <a:sym typeface="+mn-ea"/>
              </a:rPr>
              <a:t>正好上级来检查工作</a:t>
            </a:r>
            <a:r>
              <a:rPr lang="en-US" altLang="zh-CN" sz="2400" dirty="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400" dirty="0">
                <a:latin typeface="楷体" panose="02010609060101010101" pitchFamily="49" charset="-122"/>
                <a:ea typeface="楷体" panose="02010609060101010101" pitchFamily="49" charset="-122"/>
                <a:cs typeface="楷体" panose="02010609060101010101" pitchFamily="49" charset="-122"/>
                <a:sym typeface="+mn-ea"/>
              </a:rPr>
              <a:t>发现小张不在。上级认为小张和主管均未遵守公司规定的请假和准假手续</a:t>
            </a:r>
            <a:r>
              <a:rPr lang="en-US" altLang="zh-CN" sz="2400" dirty="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400" dirty="0">
                <a:latin typeface="楷体" panose="02010609060101010101" pitchFamily="49" charset="-122"/>
                <a:ea typeface="楷体" panose="02010609060101010101" pitchFamily="49" charset="-122"/>
                <a:cs typeface="楷体" panose="02010609060101010101" pitchFamily="49" charset="-122"/>
                <a:sym typeface="+mn-ea"/>
              </a:rPr>
              <a:t>公司规定</a:t>
            </a:r>
            <a:r>
              <a:rPr lang="en-US" altLang="zh-CN" sz="2400" dirty="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400" dirty="0">
                <a:latin typeface="楷体" panose="02010609060101010101" pitchFamily="49" charset="-122"/>
                <a:ea typeface="楷体" panose="02010609060101010101" pitchFamily="49" charset="-122"/>
                <a:cs typeface="楷体" panose="02010609060101010101" pitchFamily="49" charset="-122"/>
                <a:sym typeface="+mn-ea"/>
              </a:rPr>
              <a:t>请假必须有书面申请</a:t>
            </a:r>
            <a:r>
              <a:rPr lang="en-US" altLang="zh-CN" sz="2400" dirty="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400" dirty="0">
                <a:latin typeface="楷体" panose="02010609060101010101" pitchFamily="49" charset="-122"/>
                <a:ea typeface="楷体" panose="02010609060101010101" pitchFamily="49" charset="-122"/>
                <a:cs typeface="楷体" panose="02010609060101010101" pitchFamily="49" charset="-122"/>
                <a:sym typeface="+mn-ea"/>
              </a:rPr>
              <a:t>因此决定开除他。小张又向工会求助</a:t>
            </a:r>
            <a:r>
              <a:rPr lang="en-US" altLang="zh-CN" sz="2400" dirty="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400" dirty="0">
                <a:latin typeface="楷体" panose="02010609060101010101" pitchFamily="49" charset="-122"/>
                <a:ea typeface="楷体" panose="02010609060101010101" pitchFamily="49" charset="-122"/>
                <a:cs typeface="楷体" panose="02010609060101010101" pitchFamily="49" charset="-122"/>
                <a:sym typeface="+mn-ea"/>
              </a:rPr>
              <a:t>工会了解情况后</a:t>
            </a:r>
            <a:r>
              <a:rPr lang="en-US" altLang="zh-CN" sz="2400" dirty="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400" dirty="0">
                <a:latin typeface="楷体" panose="02010609060101010101" pitchFamily="49" charset="-122"/>
                <a:ea typeface="楷体" panose="02010609060101010101" pitchFamily="49" charset="-122"/>
                <a:cs typeface="楷体" panose="02010609060101010101" pitchFamily="49" charset="-122"/>
                <a:sym typeface="+mn-ea"/>
              </a:rPr>
              <a:t>认为小张是难得的人才</a:t>
            </a:r>
            <a:r>
              <a:rPr lang="en-US" altLang="zh-CN" sz="2400" dirty="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400" dirty="0">
                <a:latin typeface="楷体" panose="02010609060101010101" pitchFamily="49" charset="-122"/>
                <a:ea typeface="楷体" panose="02010609060101010101" pitchFamily="49" charset="-122"/>
                <a:cs typeface="楷体" panose="02010609060101010101" pitchFamily="49" charset="-122"/>
                <a:sym typeface="+mn-ea"/>
              </a:rPr>
              <a:t>于是又替他争取到了工作的机会。 </a:t>
            </a:r>
            <a:endParaRPr lang="zh-CN" altLang="en-US" sz="2400" dirty="0">
              <a:latin typeface="楷体" panose="02010609060101010101" pitchFamily="49" charset="-122"/>
              <a:ea typeface="楷体" panose="02010609060101010101" pitchFamily="49" charset="-122"/>
              <a:cs typeface="楷体" panose="02010609060101010101" pitchFamily="49" charset="-122"/>
            </a:endParaRPr>
          </a:p>
          <a:p>
            <a:pPr indent="0" eaLnBrk="1" hangingPunct="1">
              <a:buFont typeface="Wingdings" panose="05000000000000000000" charset="0"/>
              <a:buNone/>
            </a:pPr>
            <a:r>
              <a:rPr lang="zh-CN" altLang="en-US" sz="2400" dirty="0">
                <a:latin typeface="楷体" panose="02010609060101010101" pitchFamily="49" charset="-122"/>
                <a:ea typeface="楷体" panose="02010609060101010101" pitchFamily="49" charset="-122"/>
                <a:cs typeface="楷体" panose="02010609060101010101" pitchFamily="49" charset="-122"/>
                <a:sym typeface="+mn-ea"/>
              </a:rPr>
              <a:t>  公司向人力资源专家进行咨询</a:t>
            </a:r>
            <a:r>
              <a:rPr lang="en-US" altLang="zh-CN" sz="2400" dirty="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400" dirty="0">
                <a:latin typeface="楷体" panose="02010609060101010101" pitchFamily="49" charset="-122"/>
                <a:ea typeface="楷体" panose="02010609060101010101" pitchFamily="49" charset="-122"/>
                <a:cs typeface="楷体" panose="02010609060101010101" pitchFamily="49" charset="-122"/>
                <a:sym typeface="+mn-ea"/>
              </a:rPr>
              <a:t>专家认为</a:t>
            </a:r>
            <a:r>
              <a:rPr lang="en-US" altLang="zh-CN" sz="2400" dirty="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400" dirty="0">
                <a:latin typeface="楷体" panose="02010609060101010101" pitchFamily="49" charset="-122"/>
                <a:ea typeface="楷体" panose="02010609060101010101" pitchFamily="49" charset="-122"/>
                <a:cs typeface="楷体" panose="02010609060101010101" pitchFamily="49" charset="-122"/>
                <a:sym typeface="+mn-ea"/>
              </a:rPr>
              <a:t>小张目前的工作不适合他</a:t>
            </a:r>
            <a:r>
              <a:rPr lang="en-US" altLang="zh-CN" sz="2400" dirty="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400" dirty="0">
                <a:latin typeface="楷体" panose="02010609060101010101" pitchFamily="49" charset="-122"/>
                <a:ea typeface="楷体" panose="02010609060101010101" pitchFamily="49" charset="-122"/>
                <a:cs typeface="楷体" panose="02010609060101010101" pitchFamily="49" charset="-122"/>
                <a:sym typeface="+mn-ea"/>
              </a:rPr>
              <a:t>建议公司给他调整一个更适合的职位。公司接受了人力资源专家的意见</a:t>
            </a:r>
            <a:r>
              <a:rPr lang="en-US" altLang="zh-CN" sz="2400" dirty="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400" dirty="0">
                <a:latin typeface="楷体" panose="02010609060101010101" pitchFamily="49" charset="-122"/>
                <a:ea typeface="楷体" panose="02010609060101010101" pitchFamily="49" charset="-122"/>
                <a:cs typeface="楷体" panose="02010609060101010101" pitchFamily="49" charset="-122"/>
                <a:sym typeface="+mn-ea"/>
              </a:rPr>
              <a:t>调小张去做财务工作</a:t>
            </a:r>
            <a:r>
              <a:rPr lang="en-US" altLang="zh-CN" sz="2400" dirty="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400" dirty="0">
                <a:latin typeface="楷体" panose="02010609060101010101" pitchFamily="49" charset="-122"/>
                <a:ea typeface="楷体" panose="02010609060101010101" pitchFamily="49" charset="-122"/>
                <a:cs typeface="楷体" panose="02010609060101010101" pitchFamily="49" charset="-122"/>
                <a:sym typeface="+mn-ea"/>
              </a:rPr>
              <a:t>并进行培训。此后</a:t>
            </a:r>
            <a:r>
              <a:rPr lang="en-US" altLang="zh-CN" sz="2400" dirty="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400" dirty="0">
                <a:latin typeface="楷体" panose="02010609060101010101" pitchFamily="49" charset="-122"/>
                <a:ea typeface="楷体" panose="02010609060101010101" pitchFamily="49" charset="-122"/>
                <a:cs typeface="楷体" panose="02010609060101010101" pitchFamily="49" charset="-122"/>
                <a:sym typeface="+mn-ea"/>
              </a:rPr>
              <a:t>小张工作业绩十分突出</a:t>
            </a:r>
            <a:r>
              <a:rPr lang="en-US" altLang="zh-CN" sz="2400" dirty="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400" dirty="0">
                <a:latin typeface="楷体" panose="02010609060101010101" pitchFamily="49" charset="-122"/>
                <a:ea typeface="楷体" panose="02010609060101010101" pitchFamily="49" charset="-122"/>
                <a:cs typeface="楷体" panose="02010609060101010101" pitchFamily="49" charset="-122"/>
                <a:sym typeface="+mn-ea"/>
              </a:rPr>
              <a:t>同时他通过了公务员考试</a:t>
            </a:r>
            <a:r>
              <a:rPr lang="en-US" altLang="zh-CN" sz="2400" dirty="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400" dirty="0">
                <a:latin typeface="楷体" panose="02010609060101010101" pitchFamily="49" charset="-122"/>
                <a:ea typeface="楷体" panose="02010609060101010101" pitchFamily="49" charset="-122"/>
                <a:cs typeface="楷体" panose="02010609060101010101" pitchFamily="49" charset="-122"/>
                <a:sym typeface="+mn-ea"/>
              </a:rPr>
              <a:t>并接到录用通知</a:t>
            </a:r>
            <a:r>
              <a:rPr lang="en-US" altLang="zh-CN" sz="2400" dirty="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400" dirty="0">
                <a:latin typeface="楷体" panose="02010609060101010101" pitchFamily="49" charset="-122"/>
                <a:ea typeface="楷体" panose="02010609060101010101" pitchFamily="49" charset="-122"/>
                <a:cs typeface="楷体" panose="02010609060101010101" pitchFamily="49" charset="-122"/>
                <a:sym typeface="+mn-ea"/>
              </a:rPr>
              <a:t>但他最终选择留在原公司</a:t>
            </a:r>
            <a:r>
              <a:rPr lang="en-US" altLang="zh-CN" sz="2400" dirty="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400" dirty="0">
                <a:latin typeface="楷体" panose="02010609060101010101" pitchFamily="49" charset="-122"/>
                <a:ea typeface="楷体" panose="02010609060101010101" pitchFamily="49" charset="-122"/>
                <a:cs typeface="楷体" panose="02010609060101010101" pitchFamily="49" charset="-122"/>
                <a:sym typeface="+mn-ea"/>
              </a:rPr>
              <a:t>继续做财务工作。后来</a:t>
            </a:r>
            <a:r>
              <a:rPr lang="en-US" altLang="zh-CN" sz="2400" dirty="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400" dirty="0">
                <a:latin typeface="楷体" panose="02010609060101010101" pitchFamily="49" charset="-122"/>
                <a:ea typeface="楷体" panose="02010609060101010101" pitchFamily="49" charset="-122"/>
                <a:cs typeface="楷体" panose="02010609060101010101" pitchFamily="49" charset="-122"/>
                <a:sym typeface="+mn-ea"/>
              </a:rPr>
              <a:t>小张在公司的工作成绩一直得到肯定</a:t>
            </a:r>
            <a:r>
              <a:rPr lang="en-US" altLang="zh-CN" sz="2400" dirty="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400" dirty="0">
                <a:latin typeface="楷体" panose="02010609060101010101" pitchFamily="49" charset="-122"/>
                <a:ea typeface="楷体" panose="02010609060101010101" pitchFamily="49" charset="-122"/>
                <a:cs typeface="楷体" panose="02010609060101010101" pitchFamily="49" charset="-122"/>
                <a:sym typeface="+mn-ea"/>
              </a:rPr>
              <a:t>最终成为公司高级管理人员。</a:t>
            </a:r>
            <a:endParaRPr lang="zh-CN" altLang="en-US" sz="2400" dirty="0">
              <a:latin typeface="楷体" panose="02010609060101010101" pitchFamily="49" charset="-122"/>
              <a:ea typeface="楷体" panose="02010609060101010101" pitchFamily="49" charset="-122"/>
              <a:cs typeface="楷体" panose="02010609060101010101" pitchFamily="49" charset="-122"/>
            </a:endParaRPr>
          </a:p>
          <a:p>
            <a:pPr eaLnBrk="1" hangingPunct="1">
              <a:lnSpc>
                <a:spcPct val="90000"/>
              </a:lnSpc>
            </a:pPr>
            <a:r>
              <a:rPr lang="zh-CN" altLang="en-US" sz="3200" dirty="0">
                <a:solidFill>
                  <a:srgbClr val="FF0000"/>
                </a:solidFill>
                <a:latin typeface="KaiTi" panose="02010609060101010101" pitchFamily="49" charset="-122"/>
                <a:ea typeface="KaiTi" panose="02010609060101010101" pitchFamily="49" charset="-122"/>
                <a:cs typeface="+mn-ea"/>
                <a:sym typeface="+mn-ea"/>
              </a:rPr>
              <a:t>讨论与思考</a:t>
            </a:r>
            <a:r>
              <a:rPr lang="en-US" altLang="zh-CN" sz="3200" dirty="0">
                <a:solidFill>
                  <a:srgbClr val="FF0000"/>
                </a:solidFill>
                <a:latin typeface="KaiTi" panose="02010609060101010101" pitchFamily="49" charset="-122"/>
                <a:ea typeface="KaiTi" panose="02010609060101010101" pitchFamily="49" charset="-122"/>
                <a:cs typeface="+mn-ea"/>
                <a:sym typeface="+mn-ea"/>
              </a:rPr>
              <a:t>:</a:t>
            </a:r>
            <a:endParaRPr lang="en-US" altLang="zh-CN" sz="3200" dirty="0">
              <a:solidFill>
                <a:srgbClr val="FF0000"/>
              </a:solidFill>
              <a:latin typeface="KaiTi" panose="02010609060101010101" pitchFamily="49" charset="-122"/>
              <a:ea typeface="KaiTi" panose="02010609060101010101" pitchFamily="49" charset="-122"/>
              <a:cs typeface="+mn-ea"/>
            </a:endParaRPr>
          </a:p>
          <a:p>
            <a:pPr eaLnBrk="1" hangingPunct="1">
              <a:lnSpc>
                <a:spcPct val="90000"/>
              </a:lnSpc>
            </a:pPr>
            <a:r>
              <a:rPr lang="en-US" altLang="zh-CN" sz="3200" dirty="0">
                <a:solidFill>
                  <a:srgbClr val="FF0000"/>
                </a:solidFill>
                <a:latin typeface="KaiTi" panose="02010609060101010101" pitchFamily="49" charset="-122"/>
                <a:ea typeface="KaiTi" panose="02010609060101010101" pitchFamily="49" charset="-122"/>
                <a:cs typeface="+mn-ea"/>
                <a:sym typeface="+mn-ea"/>
              </a:rPr>
              <a:t>1.</a:t>
            </a:r>
            <a:r>
              <a:rPr lang="zh-CN" altLang="en-US" sz="3200" dirty="0">
                <a:solidFill>
                  <a:srgbClr val="FF0000"/>
                </a:solidFill>
                <a:latin typeface="KaiTi" panose="02010609060101010101" pitchFamily="49" charset="-122"/>
                <a:ea typeface="KaiTi" panose="02010609060101010101" pitchFamily="49" charset="-122"/>
                <a:cs typeface="+mn-ea"/>
                <a:sym typeface="+mn-ea"/>
              </a:rPr>
              <a:t>为什么公司没能及时解决小张的问题</a:t>
            </a:r>
            <a:r>
              <a:rPr lang="en-US" altLang="zh-CN" sz="3200" dirty="0">
                <a:solidFill>
                  <a:srgbClr val="FF0000"/>
                </a:solidFill>
                <a:latin typeface="KaiTi" panose="02010609060101010101" pitchFamily="49" charset="-122"/>
                <a:ea typeface="KaiTi" panose="02010609060101010101" pitchFamily="49" charset="-122"/>
                <a:cs typeface="+mn-ea"/>
                <a:sym typeface="+mn-ea"/>
              </a:rPr>
              <a:t>,</a:t>
            </a:r>
            <a:r>
              <a:rPr lang="zh-CN" altLang="en-US" sz="3200" dirty="0">
                <a:solidFill>
                  <a:srgbClr val="FF0000"/>
                </a:solidFill>
                <a:latin typeface="KaiTi" panose="02010609060101010101" pitchFamily="49" charset="-122"/>
                <a:ea typeface="KaiTi" panose="02010609060101010101" pitchFamily="49" charset="-122"/>
                <a:cs typeface="+mn-ea"/>
                <a:sym typeface="+mn-ea"/>
              </a:rPr>
              <a:t>以致引起两次矛盾</a:t>
            </a:r>
            <a:r>
              <a:rPr lang="en-US" altLang="zh-CN" sz="3200" dirty="0">
                <a:solidFill>
                  <a:srgbClr val="FF0000"/>
                </a:solidFill>
                <a:latin typeface="KaiTi" panose="02010609060101010101" pitchFamily="49" charset="-122"/>
                <a:ea typeface="KaiTi" panose="02010609060101010101" pitchFamily="49" charset="-122"/>
                <a:cs typeface="+mn-ea"/>
                <a:sym typeface="+mn-ea"/>
              </a:rPr>
              <a:t>?</a:t>
            </a:r>
            <a:endParaRPr lang="en-US" altLang="zh-CN" sz="3200" dirty="0">
              <a:solidFill>
                <a:srgbClr val="FF0000"/>
              </a:solidFill>
              <a:latin typeface="KaiTi" panose="02010609060101010101" pitchFamily="49" charset="-122"/>
              <a:ea typeface="KaiTi" panose="02010609060101010101" pitchFamily="49" charset="-122"/>
              <a:cs typeface="+mn-ea"/>
            </a:endParaRPr>
          </a:p>
          <a:p>
            <a:pPr eaLnBrk="1" hangingPunct="1">
              <a:lnSpc>
                <a:spcPct val="90000"/>
              </a:lnSpc>
            </a:pPr>
            <a:r>
              <a:rPr lang="en-US" altLang="zh-CN" sz="3200" dirty="0">
                <a:solidFill>
                  <a:srgbClr val="FF0000"/>
                </a:solidFill>
                <a:latin typeface="KaiTi" panose="02010609060101010101" pitchFamily="49" charset="-122"/>
                <a:ea typeface="KaiTi" panose="02010609060101010101" pitchFamily="49" charset="-122"/>
                <a:cs typeface="+mn-ea"/>
                <a:sym typeface="+mn-ea"/>
              </a:rPr>
              <a:t>2.</a:t>
            </a:r>
            <a:r>
              <a:rPr lang="zh-CN" altLang="en-US" sz="3200" dirty="0">
                <a:solidFill>
                  <a:srgbClr val="FF0000"/>
                </a:solidFill>
                <a:latin typeface="KaiTi" panose="02010609060101010101" pitchFamily="49" charset="-122"/>
                <a:ea typeface="KaiTi" panose="02010609060101010101" pitchFamily="49" charset="-122"/>
                <a:cs typeface="+mn-ea"/>
                <a:sym typeface="+mn-ea"/>
              </a:rPr>
              <a:t>试评估该公司的人事政策及执行程序。</a:t>
            </a:r>
            <a:r>
              <a:rPr lang="zh-CN" altLang="en-US" sz="2400" dirty="0">
                <a:latin typeface="KaiTi" panose="02010609060101010101" pitchFamily="49" charset="-122"/>
                <a:ea typeface="KaiTi" panose="02010609060101010101" pitchFamily="49" charset="-122"/>
                <a:cs typeface="楷体" panose="02010609060101010101" pitchFamily="49" charset="-122"/>
                <a:sym typeface="+mn-ea"/>
              </a:rPr>
              <a:t> </a:t>
            </a:r>
            <a:endParaRPr lang="zh-CN" altLang="en-US" sz="2400" dirty="0">
              <a:latin typeface="KaiTi" panose="02010609060101010101" pitchFamily="49" charset="-122"/>
              <a:ea typeface="KaiTi" panose="02010609060101010101" pitchFamily="49" charset="-122"/>
              <a:cs typeface="楷体" panose="02010609060101010101" pitchFamily="49" charset="-122"/>
            </a:endParaRPr>
          </a:p>
        </p:txBody>
      </p:sp>
      <p:grpSp>
        <p:nvGrpSpPr>
          <p:cNvPr id="17" name="组合 16"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GrpSpPr/>
          <p:nvPr/>
        </p:nvGrpSpPr>
        <p:grpSpPr>
          <a:xfrm>
            <a:off x="63965" y="123"/>
            <a:ext cx="1891633" cy="1891633"/>
            <a:chOff x="831765" y="1948847"/>
            <a:chExt cx="1891633" cy="1891633"/>
          </a:xfrm>
        </p:grpSpPr>
        <p:grpSp>
          <p:nvGrpSpPr>
            <p:cNvPr id="18" name="组合 17"/>
            <p:cNvGrpSpPr/>
            <p:nvPr/>
          </p:nvGrpSpPr>
          <p:grpSpPr>
            <a:xfrm>
              <a:off x="831765" y="1948847"/>
              <a:ext cx="1891633" cy="1891633"/>
              <a:chOff x="1375509" y="1976984"/>
              <a:chExt cx="2018000" cy="2018000"/>
            </a:xfrm>
          </p:grpSpPr>
          <p:sp>
            <p:nvSpPr>
              <p:cNvPr id="21" name="椭圆 20" descr="e7d195523061f1c0deeec63e560781cfd59afb0ea006f2a87ABB68BF51EA6619813959095094C18C62A12F549504892A4AAA8C1554C6663626E05CA27F281A14E6983772AFC3FB97135759321DEA3D709AACD122C08E6ED1C77BAD4A88EF4CD28A80260D8F97957F436F83C1F553EF0169027D0DBFA7A77088E1513DBDFC101C4B4DFF310B01A5021663E46B6BC2AAB5"/>
              <p:cNvSpPr>
                <a:spLocks noChangeAspect="1"/>
              </p:cNvSpPr>
              <p:nvPr/>
            </p:nvSpPr>
            <p:spPr>
              <a:xfrm>
                <a:off x="1375509" y="1976984"/>
                <a:ext cx="2018000" cy="2018000"/>
              </a:xfrm>
              <a:prstGeom prst="ellipse">
                <a:avLst/>
              </a:prstGeom>
              <a:gradFill>
                <a:gsLst>
                  <a:gs pos="0">
                    <a:schemeClr val="bg1"/>
                  </a:gs>
                  <a:gs pos="100000">
                    <a:srgbClr val="C7C7C7"/>
                  </a:gs>
                </a:gsLst>
                <a:lin ang="13200000" scaled="0"/>
              </a:gradFill>
              <a:ln w="22225">
                <a:solidFill>
                  <a:schemeClr val="bg1"/>
                </a:solidFill>
              </a:ln>
              <a:effectLst>
                <a:outerShdw blurRad="393700" dist="1270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2" name="任意多边形 16"/>
              <p:cNvSpPr/>
              <p:nvPr/>
            </p:nvSpPr>
            <p:spPr>
              <a:xfrm rot="5400000">
                <a:off x="1220020" y="2637800"/>
                <a:ext cx="1007034" cy="694933"/>
              </a:xfrm>
              <a:custGeom>
                <a:avLst/>
                <a:gdLst>
                  <a:gd name="connsiteX0" fmla="*/ 0 w 1007034"/>
                  <a:gd name="connsiteY0" fmla="*/ 555348 h 694933"/>
                  <a:gd name="connsiteX1" fmla="*/ 322102 w 1007034"/>
                  <a:gd name="connsiteY1" fmla="*/ 0 h 694933"/>
                  <a:gd name="connsiteX2" fmla="*/ 392164 w 1007034"/>
                  <a:gd name="connsiteY2" fmla="*/ 21748 h 694933"/>
                  <a:gd name="connsiteX3" fmla="*/ 503517 w 1007034"/>
                  <a:gd name="connsiteY3" fmla="*/ 32974 h 694933"/>
                  <a:gd name="connsiteX4" fmla="*/ 614869 w 1007034"/>
                  <a:gd name="connsiteY4" fmla="*/ 21748 h 694933"/>
                  <a:gd name="connsiteX5" fmla="*/ 684932 w 1007034"/>
                  <a:gd name="connsiteY5" fmla="*/ 0 h 694933"/>
                  <a:gd name="connsiteX6" fmla="*/ 1007034 w 1007034"/>
                  <a:gd name="connsiteY6" fmla="*/ 555347 h 694933"/>
                  <a:gd name="connsiteX7" fmla="*/ 895766 w 1007034"/>
                  <a:gd name="connsiteY7" fmla="*/ 615742 h 694933"/>
                  <a:gd name="connsiteX8" fmla="*/ 503516 w 1007034"/>
                  <a:gd name="connsiteY8" fmla="*/ 694933 h 694933"/>
                  <a:gd name="connsiteX9" fmla="*/ 111266 w 1007034"/>
                  <a:gd name="connsiteY9" fmla="*/ 615742 h 694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07034" h="694933">
                    <a:moveTo>
                      <a:pt x="0" y="555348"/>
                    </a:moveTo>
                    <a:lnTo>
                      <a:pt x="322102" y="0"/>
                    </a:lnTo>
                    <a:lnTo>
                      <a:pt x="392164" y="21748"/>
                    </a:lnTo>
                    <a:cubicBezTo>
                      <a:pt x="428132" y="29108"/>
                      <a:pt x="465373" y="32974"/>
                      <a:pt x="503517" y="32974"/>
                    </a:cubicBezTo>
                    <a:cubicBezTo>
                      <a:pt x="541660" y="32974"/>
                      <a:pt x="578901" y="29108"/>
                      <a:pt x="614869" y="21748"/>
                    </a:cubicBezTo>
                    <a:lnTo>
                      <a:pt x="684932" y="0"/>
                    </a:lnTo>
                    <a:lnTo>
                      <a:pt x="1007034" y="555347"/>
                    </a:lnTo>
                    <a:lnTo>
                      <a:pt x="895766" y="615742"/>
                    </a:lnTo>
                    <a:cubicBezTo>
                      <a:pt x="775204" y="666735"/>
                      <a:pt x="642653" y="694933"/>
                      <a:pt x="503516" y="694933"/>
                    </a:cubicBezTo>
                    <a:cubicBezTo>
                      <a:pt x="364379" y="694933"/>
                      <a:pt x="231828" y="666735"/>
                      <a:pt x="111266" y="615742"/>
                    </a:cubicBezTo>
                    <a:close/>
                  </a:path>
                </a:pathLst>
              </a:custGeom>
              <a:solidFill>
                <a:srgbClr val="365B7C"/>
              </a:solidFill>
              <a:ln>
                <a:noFill/>
              </a:ln>
              <a:effectLst>
                <a:innerShdw blurRad="63500" dist="381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20" name="Freeform 48"/>
            <p:cNvSpPr>
              <a:spLocks noEditPoints="1"/>
            </p:cNvSpPr>
            <p:nvPr/>
          </p:nvSpPr>
          <p:spPr bwMode="auto">
            <a:xfrm>
              <a:off x="1822373" y="2622634"/>
              <a:ext cx="490056" cy="469081"/>
            </a:xfrm>
            <a:custGeom>
              <a:avLst/>
              <a:gdLst>
                <a:gd name="T0" fmla="*/ 419 w 628"/>
                <a:gd name="T1" fmla="*/ 232 h 600"/>
                <a:gd name="T2" fmla="*/ 411 w 628"/>
                <a:gd name="T3" fmla="*/ 249 h 600"/>
                <a:gd name="T4" fmla="*/ 408 w 628"/>
                <a:gd name="T5" fmla="*/ 261 h 600"/>
                <a:gd name="T6" fmla="*/ 409 w 628"/>
                <a:gd name="T7" fmla="*/ 283 h 600"/>
                <a:gd name="T8" fmla="*/ 417 w 628"/>
                <a:gd name="T9" fmla="*/ 304 h 600"/>
                <a:gd name="T10" fmla="*/ 424 w 628"/>
                <a:gd name="T11" fmla="*/ 315 h 600"/>
                <a:gd name="T12" fmla="*/ 441 w 628"/>
                <a:gd name="T13" fmla="*/ 330 h 600"/>
                <a:gd name="T14" fmla="*/ 453 w 628"/>
                <a:gd name="T15" fmla="*/ 335 h 600"/>
                <a:gd name="T16" fmla="*/ 478 w 628"/>
                <a:gd name="T17" fmla="*/ 200 h 600"/>
                <a:gd name="T18" fmla="*/ 449 w 628"/>
                <a:gd name="T19" fmla="*/ 206 h 600"/>
                <a:gd name="T20" fmla="*/ 433 w 628"/>
                <a:gd name="T21" fmla="*/ 216 h 600"/>
                <a:gd name="T22" fmla="*/ 425 w 628"/>
                <a:gd name="T23" fmla="*/ 224 h 600"/>
                <a:gd name="T24" fmla="*/ 384 w 628"/>
                <a:gd name="T25" fmla="*/ 70 h 600"/>
                <a:gd name="T26" fmla="*/ 314 w 628"/>
                <a:gd name="T27" fmla="*/ 140 h 600"/>
                <a:gd name="T28" fmla="*/ 379 w 628"/>
                <a:gd name="T29" fmla="*/ 283 h 600"/>
                <a:gd name="T30" fmla="*/ 379 w 628"/>
                <a:gd name="T31" fmla="*/ 254 h 600"/>
                <a:gd name="T32" fmla="*/ 359 w 628"/>
                <a:gd name="T33" fmla="*/ 154 h 600"/>
                <a:gd name="T34" fmla="*/ 250 w 628"/>
                <a:gd name="T35" fmla="*/ 270 h 600"/>
                <a:gd name="T36" fmla="*/ 314 w 628"/>
                <a:gd name="T37" fmla="*/ 396 h 600"/>
                <a:gd name="T38" fmla="*/ 282 w 628"/>
                <a:gd name="T39" fmla="*/ 400 h 600"/>
                <a:gd name="T40" fmla="*/ 267 w 628"/>
                <a:gd name="T41" fmla="*/ 382 h 600"/>
                <a:gd name="T42" fmla="*/ 257 w 628"/>
                <a:gd name="T43" fmla="*/ 374 h 600"/>
                <a:gd name="T44" fmla="*/ 214 w 628"/>
                <a:gd name="T45" fmla="*/ 356 h 600"/>
                <a:gd name="T46" fmla="*/ 195 w 628"/>
                <a:gd name="T47" fmla="*/ 354 h 600"/>
                <a:gd name="T48" fmla="*/ 0 w 628"/>
                <a:gd name="T49" fmla="*/ 600 h 600"/>
                <a:gd name="T50" fmla="*/ 83 w 628"/>
                <a:gd name="T51" fmla="*/ 454 h 600"/>
                <a:gd name="T52" fmla="*/ 216 w 628"/>
                <a:gd name="T53" fmla="*/ 454 h 600"/>
                <a:gd name="T54" fmla="*/ 301 w 628"/>
                <a:gd name="T55" fmla="*/ 600 h 600"/>
                <a:gd name="T56" fmla="*/ 282 w 628"/>
                <a:gd name="T57" fmla="*/ 400 h 600"/>
                <a:gd name="T58" fmla="*/ 433 w 628"/>
                <a:gd name="T59" fmla="*/ 354 h 600"/>
                <a:gd name="T60" fmla="*/ 413 w 628"/>
                <a:gd name="T61" fmla="*/ 356 h 600"/>
                <a:gd name="T62" fmla="*/ 361 w 628"/>
                <a:gd name="T63" fmla="*/ 382 h 600"/>
                <a:gd name="T64" fmla="*/ 353 w 628"/>
                <a:gd name="T65" fmla="*/ 391 h 600"/>
                <a:gd name="T66" fmla="*/ 389 w 628"/>
                <a:gd name="T67" fmla="*/ 600 h 600"/>
                <a:gd name="T68" fmla="*/ 410 w 628"/>
                <a:gd name="T69" fmla="*/ 600 h 600"/>
                <a:gd name="T70" fmla="*/ 564 w 628"/>
                <a:gd name="T71" fmla="*/ 454 h 600"/>
                <a:gd name="T72" fmla="*/ 628 w 628"/>
                <a:gd name="T73" fmla="*/ 460 h 600"/>
                <a:gd name="T74" fmla="*/ 151 w 628"/>
                <a:gd name="T75" fmla="*/ 340 h 600"/>
                <a:gd name="T76" fmla="*/ 186 w 628"/>
                <a:gd name="T77" fmla="*/ 330 h 600"/>
                <a:gd name="T78" fmla="*/ 196 w 628"/>
                <a:gd name="T79" fmla="*/ 323 h 600"/>
                <a:gd name="T80" fmla="*/ 216 w 628"/>
                <a:gd name="T81" fmla="*/ 295 h 600"/>
                <a:gd name="T82" fmla="*/ 219 w 628"/>
                <a:gd name="T83" fmla="*/ 281 h 600"/>
                <a:gd name="T84" fmla="*/ 219 w 628"/>
                <a:gd name="T85" fmla="*/ 258 h 600"/>
                <a:gd name="T86" fmla="*/ 214 w 628"/>
                <a:gd name="T87" fmla="*/ 241 h 600"/>
                <a:gd name="T88" fmla="*/ 208 w 628"/>
                <a:gd name="T89" fmla="*/ 231 h 600"/>
                <a:gd name="T90" fmla="*/ 195 w 628"/>
                <a:gd name="T91" fmla="*/ 217 h 600"/>
                <a:gd name="T92" fmla="*/ 186 w 628"/>
                <a:gd name="T93" fmla="*/ 210 h 600"/>
                <a:gd name="T94" fmla="*/ 151 w 628"/>
                <a:gd name="T95" fmla="*/ 200 h 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28" h="600">
                  <a:moveTo>
                    <a:pt x="425" y="224"/>
                  </a:moveTo>
                  <a:cubicBezTo>
                    <a:pt x="423" y="226"/>
                    <a:pt x="421" y="229"/>
                    <a:pt x="420" y="231"/>
                  </a:cubicBezTo>
                  <a:cubicBezTo>
                    <a:pt x="419" y="231"/>
                    <a:pt x="419" y="232"/>
                    <a:pt x="419" y="232"/>
                  </a:cubicBezTo>
                  <a:cubicBezTo>
                    <a:pt x="418" y="234"/>
                    <a:pt x="416" y="236"/>
                    <a:pt x="415" y="239"/>
                  </a:cubicBezTo>
                  <a:cubicBezTo>
                    <a:pt x="415" y="240"/>
                    <a:pt x="414" y="240"/>
                    <a:pt x="414" y="241"/>
                  </a:cubicBezTo>
                  <a:cubicBezTo>
                    <a:pt x="413" y="244"/>
                    <a:pt x="412" y="246"/>
                    <a:pt x="411" y="249"/>
                  </a:cubicBezTo>
                  <a:cubicBezTo>
                    <a:pt x="411" y="249"/>
                    <a:pt x="411" y="250"/>
                    <a:pt x="411" y="250"/>
                  </a:cubicBezTo>
                  <a:cubicBezTo>
                    <a:pt x="410" y="253"/>
                    <a:pt x="409" y="255"/>
                    <a:pt x="409" y="258"/>
                  </a:cubicBezTo>
                  <a:cubicBezTo>
                    <a:pt x="409" y="259"/>
                    <a:pt x="409" y="260"/>
                    <a:pt x="408" y="261"/>
                  </a:cubicBezTo>
                  <a:cubicBezTo>
                    <a:pt x="408" y="264"/>
                    <a:pt x="408" y="267"/>
                    <a:pt x="408" y="270"/>
                  </a:cubicBezTo>
                  <a:cubicBezTo>
                    <a:pt x="408" y="274"/>
                    <a:pt x="408" y="278"/>
                    <a:pt x="409" y="281"/>
                  </a:cubicBezTo>
                  <a:cubicBezTo>
                    <a:pt x="409" y="282"/>
                    <a:pt x="409" y="283"/>
                    <a:pt x="409" y="283"/>
                  </a:cubicBezTo>
                  <a:cubicBezTo>
                    <a:pt x="410" y="287"/>
                    <a:pt x="411" y="290"/>
                    <a:pt x="412" y="293"/>
                  </a:cubicBezTo>
                  <a:cubicBezTo>
                    <a:pt x="412" y="294"/>
                    <a:pt x="412" y="294"/>
                    <a:pt x="412" y="295"/>
                  </a:cubicBezTo>
                  <a:cubicBezTo>
                    <a:pt x="414" y="298"/>
                    <a:pt x="415" y="301"/>
                    <a:pt x="417" y="304"/>
                  </a:cubicBezTo>
                  <a:cubicBezTo>
                    <a:pt x="417" y="305"/>
                    <a:pt x="417" y="305"/>
                    <a:pt x="418" y="306"/>
                  </a:cubicBezTo>
                  <a:cubicBezTo>
                    <a:pt x="420" y="309"/>
                    <a:pt x="422" y="312"/>
                    <a:pt x="424" y="315"/>
                  </a:cubicBezTo>
                  <a:cubicBezTo>
                    <a:pt x="424" y="315"/>
                    <a:pt x="424" y="315"/>
                    <a:pt x="424" y="315"/>
                  </a:cubicBezTo>
                  <a:cubicBezTo>
                    <a:pt x="427" y="318"/>
                    <a:pt x="429" y="320"/>
                    <a:pt x="432" y="323"/>
                  </a:cubicBezTo>
                  <a:cubicBezTo>
                    <a:pt x="432" y="323"/>
                    <a:pt x="432" y="323"/>
                    <a:pt x="432" y="323"/>
                  </a:cubicBezTo>
                  <a:cubicBezTo>
                    <a:pt x="435" y="326"/>
                    <a:pt x="438" y="328"/>
                    <a:pt x="441" y="330"/>
                  </a:cubicBezTo>
                  <a:cubicBezTo>
                    <a:pt x="442" y="330"/>
                    <a:pt x="442" y="330"/>
                    <a:pt x="442" y="330"/>
                  </a:cubicBezTo>
                  <a:cubicBezTo>
                    <a:pt x="446" y="332"/>
                    <a:pt x="449" y="334"/>
                    <a:pt x="452" y="335"/>
                  </a:cubicBezTo>
                  <a:cubicBezTo>
                    <a:pt x="453" y="335"/>
                    <a:pt x="453" y="335"/>
                    <a:pt x="453" y="335"/>
                  </a:cubicBezTo>
                  <a:cubicBezTo>
                    <a:pt x="461" y="338"/>
                    <a:pt x="469" y="340"/>
                    <a:pt x="478" y="340"/>
                  </a:cubicBezTo>
                  <a:cubicBezTo>
                    <a:pt x="516" y="340"/>
                    <a:pt x="547" y="309"/>
                    <a:pt x="547" y="270"/>
                  </a:cubicBezTo>
                  <a:cubicBezTo>
                    <a:pt x="547" y="231"/>
                    <a:pt x="516" y="200"/>
                    <a:pt x="478" y="200"/>
                  </a:cubicBezTo>
                  <a:cubicBezTo>
                    <a:pt x="468" y="200"/>
                    <a:pt x="458" y="202"/>
                    <a:pt x="450" y="206"/>
                  </a:cubicBezTo>
                  <a:cubicBezTo>
                    <a:pt x="450" y="206"/>
                    <a:pt x="450" y="206"/>
                    <a:pt x="450" y="206"/>
                  </a:cubicBezTo>
                  <a:cubicBezTo>
                    <a:pt x="449" y="206"/>
                    <a:pt x="449" y="206"/>
                    <a:pt x="449" y="206"/>
                  </a:cubicBezTo>
                  <a:cubicBezTo>
                    <a:pt x="446" y="208"/>
                    <a:pt x="444" y="209"/>
                    <a:pt x="442" y="210"/>
                  </a:cubicBezTo>
                  <a:cubicBezTo>
                    <a:pt x="441" y="210"/>
                    <a:pt x="441" y="211"/>
                    <a:pt x="440" y="211"/>
                  </a:cubicBezTo>
                  <a:cubicBezTo>
                    <a:pt x="438" y="213"/>
                    <a:pt x="435" y="215"/>
                    <a:pt x="433" y="216"/>
                  </a:cubicBezTo>
                  <a:cubicBezTo>
                    <a:pt x="433" y="217"/>
                    <a:pt x="432" y="217"/>
                    <a:pt x="432" y="217"/>
                  </a:cubicBezTo>
                  <a:cubicBezTo>
                    <a:pt x="430" y="219"/>
                    <a:pt x="428" y="221"/>
                    <a:pt x="426" y="223"/>
                  </a:cubicBezTo>
                  <a:cubicBezTo>
                    <a:pt x="426" y="223"/>
                    <a:pt x="425" y="224"/>
                    <a:pt x="425" y="224"/>
                  </a:cubicBezTo>
                  <a:close/>
                  <a:moveTo>
                    <a:pt x="314" y="140"/>
                  </a:moveTo>
                  <a:lnTo>
                    <a:pt x="314" y="140"/>
                  </a:lnTo>
                  <a:cubicBezTo>
                    <a:pt x="353" y="140"/>
                    <a:pt x="384" y="108"/>
                    <a:pt x="384" y="70"/>
                  </a:cubicBezTo>
                  <a:cubicBezTo>
                    <a:pt x="384" y="31"/>
                    <a:pt x="353" y="0"/>
                    <a:pt x="314" y="0"/>
                  </a:cubicBezTo>
                  <a:cubicBezTo>
                    <a:pt x="275" y="0"/>
                    <a:pt x="244" y="31"/>
                    <a:pt x="244" y="70"/>
                  </a:cubicBezTo>
                  <a:cubicBezTo>
                    <a:pt x="244" y="108"/>
                    <a:pt x="275" y="140"/>
                    <a:pt x="314" y="140"/>
                  </a:cubicBezTo>
                  <a:close/>
                  <a:moveTo>
                    <a:pt x="379" y="336"/>
                  </a:moveTo>
                  <a:lnTo>
                    <a:pt x="379" y="336"/>
                  </a:lnTo>
                  <a:lnTo>
                    <a:pt x="379" y="283"/>
                  </a:lnTo>
                  <a:cubicBezTo>
                    <a:pt x="379" y="279"/>
                    <a:pt x="378" y="274"/>
                    <a:pt x="378" y="270"/>
                  </a:cubicBezTo>
                  <a:cubicBezTo>
                    <a:pt x="378" y="266"/>
                    <a:pt x="379" y="262"/>
                    <a:pt x="379" y="257"/>
                  </a:cubicBezTo>
                  <a:lnTo>
                    <a:pt x="379" y="254"/>
                  </a:lnTo>
                  <a:lnTo>
                    <a:pt x="380" y="254"/>
                  </a:lnTo>
                  <a:cubicBezTo>
                    <a:pt x="385" y="223"/>
                    <a:pt x="404" y="197"/>
                    <a:pt x="431" y="183"/>
                  </a:cubicBezTo>
                  <a:cubicBezTo>
                    <a:pt x="412" y="165"/>
                    <a:pt x="387" y="154"/>
                    <a:pt x="359" y="154"/>
                  </a:cubicBezTo>
                  <a:lnTo>
                    <a:pt x="269" y="154"/>
                  </a:lnTo>
                  <a:cubicBezTo>
                    <a:pt x="241" y="154"/>
                    <a:pt x="216" y="165"/>
                    <a:pt x="197" y="183"/>
                  </a:cubicBezTo>
                  <a:cubicBezTo>
                    <a:pt x="228" y="199"/>
                    <a:pt x="250" y="232"/>
                    <a:pt x="250" y="270"/>
                  </a:cubicBezTo>
                  <a:cubicBezTo>
                    <a:pt x="250" y="278"/>
                    <a:pt x="249" y="285"/>
                    <a:pt x="247" y="293"/>
                  </a:cubicBezTo>
                  <a:lnTo>
                    <a:pt x="247" y="335"/>
                  </a:lnTo>
                  <a:cubicBezTo>
                    <a:pt x="276" y="347"/>
                    <a:pt x="299" y="369"/>
                    <a:pt x="314" y="396"/>
                  </a:cubicBezTo>
                  <a:cubicBezTo>
                    <a:pt x="328" y="369"/>
                    <a:pt x="352" y="348"/>
                    <a:pt x="379" y="336"/>
                  </a:cubicBezTo>
                  <a:close/>
                  <a:moveTo>
                    <a:pt x="282" y="400"/>
                  </a:moveTo>
                  <a:lnTo>
                    <a:pt x="282" y="400"/>
                  </a:lnTo>
                  <a:cubicBezTo>
                    <a:pt x="280" y="397"/>
                    <a:pt x="278" y="394"/>
                    <a:pt x="275" y="391"/>
                  </a:cubicBezTo>
                  <a:cubicBezTo>
                    <a:pt x="275" y="390"/>
                    <a:pt x="274" y="390"/>
                    <a:pt x="274" y="390"/>
                  </a:cubicBezTo>
                  <a:cubicBezTo>
                    <a:pt x="272" y="387"/>
                    <a:pt x="270" y="385"/>
                    <a:pt x="267" y="382"/>
                  </a:cubicBezTo>
                  <a:cubicBezTo>
                    <a:pt x="267" y="382"/>
                    <a:pt x="266" y="382"/>
                    <a:pt x="266" y="381"/>
                  </a:cubicBezTo>
                  <a:cubicBezTo>
                    <a:pt x="263" y="379"/>
                    <a:pt x="261" y="377"/>
                    <a:pt x="258" y="375"/>
                  </a:cubicBezTo>
                  <a:cubicBezTo>
                    <a:pt x="257" y="374"/>
                    <a:pt x="257" y="374"/>
                    <a:pt x="257" y="374"/>
                  </a:cubicBezTo>
                  <a:cubicBezTo>
                    <a:pt x="247" y="367"/>
                    <a:pt x="237" y="362"/>
                    <a:pt x="225" y="359"/>
                  </a:cubicBezTo>
                  <a:cubicBezTo>
                    <a:pt x="223" y="358"/>
                    <a:pt x="220" y="357"/>
                    <a:pt x="218" y="357"/>
                  </a:cubicBezTo>
                  <a:cubicBezTo>
                    <a:pt x="217" y="356"/>
                    <a:pt x="215" y="356"/>
                    <a:pt x="214" y="356"/>
                  </a:cubicBezTo>
                  <a:cubicBezTo>
                    <a:pt x="212" y="356"/>
                    <a:pt x="210" y="355"/>
                    <a:pt x="208" y="355"/>
                  </a:cubicBezTo>
                  <a:cubicBezTo>
                    <a:pt x="207" y="355"/>
                    <a:pt x="206" y="355"/>
                    <a:pt x="205" y="355"/>
                  </a:cubicBezTo>
                  <a:cubicBezTo>
                    <a:pt x="202" y="354"/>
                    <a:pt x="199" y="354"/>
                    <a:pt x="195" y="354"/>
                  </a:cubicBezTo>
                  <a:lnTo>
                    <a:pt x="105" y="354"/>
                  </a:lnTo>
                  <a:cubicBezTo>
                    <a:pt x="47" y="354"/>
                    <a:pt x="0" y="401"/>
                    <a:pt x="0" y="460"/>
                  </a:cubicBezTo>
                  <a:lnTo>
                    <a:pt x="0" y="600"/>
                  </a:lnTo>
                  <a:lnTo>
                    <a:pt x="62" y="600"/>
                  </a:lnTo>
                  <a:lnTo>
                    <a:pt x="62" y="454"/>
                  </a:lnTo>
                  <a:lnTo>
                    <a:pt x="83" y="454"/>
                  </a:lnTo>
                  <a:lnTo>
                    <a:pt x="83" y="600"/>
                  </a:lnTo>
                  <a:lnTo>
                    <a:pt x="216" y="600"/>
                  </a:lnTo>
                  <a:lnTo>
                    <a:pt x="216" y="454"/>
                  </a:lnTo>
                  <a:lnTo>
                    <a:pt x="237" y="454"/>
                  </a:lnTo>
                  <a:lnTo>
                    <a:pt x="237" y="600"/>
                  </a:lnTo>
                  <a:lnTo>
                    <a:pt x="301" y="600"/>
                  </a:lnTo>
                  <a:lnTo>
                    <a:pt x="301" y="460"/>
                  </a:lnTo>
                  <a:cubicBezTo>
                    <a:pt x="301" y="437"/>
                    <a:pt x="294" y="417"/>
                    <a:pt x="282" y="400"/>
                  </a:cubicBezTo>
                  <a:cubicBezTo>
                    <a:pt x="282" y="400"/>
                    <a:pt x="282" y="400"/>
                    <a:pt x="282" y="400"/>
                  </a:cubicBezTo>
                  <a:close/>
                  <a:moveTo>
                    <a:pt x="523" y="354"/>
                  </a:moveTo>
                  <a:lnTo>
                    <a:pt x="523" y="354"/>
                  </a:lnTo>
                  <a:lnTo>
                    <a:pt x="433" y="354"/>
                  </a:lnTo>
                  <a:cubicBezTo>
                    <a:pt x="429" y="354"/>
                    <a:pt x="426" y="354"/>
                    <a:pt x="423" y="355"/>
                  </a:cubicBezTo>
                  <a:cubicBezTo>
                    <a:pt x="422" y="355"/>
                    <a:pt x="421" y="355"/>
                    <a:pt x="420" y="355"/>
                  </a:cubicBezTo>
                  <a:cubicBezTo>
                    <a:pt x="418" y="355"/>
                    <a:pt x="415" y="356"/>
                    <a:pt x="413" y="356"/>
                  </a:cubicBezTo>
                  <a:cubicBezTo>
                    <a:pt x="412" y="356"/>
                    <a:pt x="411" y="356"/>
                    <a:pt x="410" y="357"/>
                  </a:cubicBezTo>
                  <a:cubicBezTo>
                    <a:pt x="408" y="357"/>
                    <a:pt x="405" y="358"/>
                    <a:pt x="403" y="358"/>
                  </a:cubicBezTo>
                  <a:cubicBezTo>
                    <a:pt x="387" y="363"/>
                    <a:pt x="373" y="371"/>
                    <a:pt x="361" y="382"/>
                  </a:cubicBezTo>
                  <a:cubicBezTo>
                    <a:pt x="361" y="382"/>
                    <a:pt x="361" y="382"/>
                    <a:pt x="361" y="383"/>
                  </a:cubicBezTo>
                  <a:cubicBezTo>
                    <a:pt x="358" y="385"/>
                    <a:pt x="356" y="388"/>
                    <a:pt x="353" y="390"/>
                  </a:cubicBezTo>
                  <a:cubicBezTo>
                    <a:pt x="353" y="390"/>
                    <a:pt x="353" y="391"/>
                    <a:pt x="353" y="391"/>
                  </a:cubicBezTo>
                  <a:cubicBezTo>
                    <a:pt x="337" y="409"/>
                    <a:pt x="327" y="433"/>
                    <a:pt x="327" y="460"/>
                  </a:cubicBezTo>
                  <a:lnTo>
                    <a:pt x="327" y="600"/>
                  </a:lnTo>
                  <a:lnTo>
                    <a:pt x="389" y="600"/>
                  </a:lnTo>
                  <a:lnTo>
                    <a:pt x="389" y="454"/>
                  </a:lnTo>
                  <a:lnTo>
                    <a:pt x="410" y="454"/>
                  </a:lnTo>
                  <a:lnTo>
                    <a:pt x="410" y="600"/>
                  </a:lnTo>
                  <a:lnTo>
                    <a:pt x="543" y="600"/>
                  </a:lnTo>
                  <a:lnTo>
                    <a:pt x="543" y="454"/>
                  </a:lnTo>
                  <a:lnTo>
                    <a:pt x="564" y="454"/>
                  </a:lnTo>
                  <a:lnTo>
                    <a:pt x="564" y="600"/>
                  </a:lnTo>
                  <a:lnTo>
                    <a:pt x="628" y="600"/>
                  </a:lnTo>
                  <a:lnTo>
                    <a:pt x="628" y="460"/>
                  </a:lnTo>
                  <a:cubicBezTo>
                    <a:pt x="628" y="401"/>
                    <a:pt x="581" y="354"/>
                    <a:pt x="523" y="354"/>
                  </a:cubicBezTo>
                  <a:close/>
                  <a:moveTo>
                    <a:pt x="151" y="340"/>
                  </a:moveTo>
                  <a:lnTo>
                    <a:pt x="151" y="340"/>
                  </a:lnTo>
                  <a:cubicBezTo>
                    <a:pt x="159" y="340"/>
                    <a:pt x="167" y="338"/>
                    <a:pt x="175" y="335"/>
                  </a:cubicBezTo>
                  <a:cubicBezTo>
                    <a:pt x="175" y="335"/>
                    <a:pt x="175" y="335"/>
                    <a:pt x="176" y="335"/>
                  </a:cubicBezTo>
                  <a:cubicBezTo>
                    <a:pt x="179" y="334"/>
                    <a:pt x="183" y="332"/>
                    <a:pt x="186" y="330"/>
                  </a:cubicBezTo>
                  <a:cubicBezTo>
                    <a:pt x="186" y="330"/>
                    <a:pt x="186" y="330"/>
                    <a:pt x="186" y="330"/>
                  </a:cubicBezTo>
                  <a:cubicBezTo>
                    <a:pt x="190" y="328"/>
                    <a:pt x="193" y="326"/>
                    <a:pt x="196" y="323"/>
                  </a:cubicBezTo>
                  <a:cubicBezTo>
                    <a:pt x="196" y="323"/>
                    <a:pt x="196" y="323"/>
                    <a:pt x="196" y="323"/>
                  </a:cubicBezTo>
                  <a:cubicBezTo>
                    <a:pt x="202" y="318"/>
                    <a:pt x="206" y="312"/>
                    <a:pt x="210" y="306"/>
                  </a:cubicBezTo>
                  <a:cubicBezTo>
                    <a:pt x="211" y="305"/>
                    <a:pt x="211" y="305"/>
                    <a:pt x="211" y="304"/>
                  </a:cubicBezTo>
                  <a:cubicBezTo>
                    <a:pt x="213" y="301"/>
                    <a:pt x="214" y="298"/>
                    <a:pt x="216" y="295"/>
                  </a:cubicBezTo>
                  <a:cubicBezTo>
                    <a:pt x="216" y="294"/>
                    <a:pt x="216" y="294"/>
                    <a:pt x="216" y="293"/>
                  </a:cubicBezTo>
                  <a:cubicBezTo>
                    <a:pt x="217" y="290"/>
                    <a:pt x="218" y="287"/>
                    <a:pt x="219" y="283"/>
                  </a:cubicBezTo>
                  <a:cubicBezTo>
                    <a:pt x="219" y="282"/>
                    <a:pt x="219" y="282"/>
                    <a:pt x="219" y="281"/>
                  </a:cubicBezTo>
                  <a:cubicBezTo>
                    <a:pt x="220" y="278"/>
                    <a:pt x="220" y="274"/>
                    <a:pt x="220" y="270"/>
                  </a:cubicBezTo>
                  <a:cubicBezTo>
                    <a:pt x="220" y="267"/>
                    <a:pt x="220" y="264"/>
                    <a:pt x="220" y="261"/>
                  </a:cubicBezTo>
                  <a:cubicBezTo>
                    <a:pt x="219" y="260"/>
                    <a:pt x="219" y="259"/>
                    <a:pt x="219" y="258"/>
                  </a:cubicBezTo>
                  <a:cubicBezTo>
                    <a:pt x="219" y="255"/>
                    <a:pt x="218" y="252"/>
                    <a:pt x="217" y="250"/>
                  </a:cubicBezTo>
                  <a:cubicBezTo>
                    <a:pt x="217" y="249"/>
                    <a:pt x="217" y="249"/>
                    <a:pt x="217" y="249"/>
                  </a:cubicBezTo>
                  <a:cubicBezTo>
                    <a:pt x="216" y="246"/>
                    <a:pt x="215" y="244"/>
                    <a:pt x="214" y="241"/>
                  </a:cubicBezTo>
                  <a:cubicBezTo>
                    <a:pt x="214" y="240"/>
                    <a:pt x="213" y="240"/>
                    <a:pt x="213" y="239"/>
                  </a:cubicBezTo>
                  <a:cubicBezTo>
                    <a:pt x="212" y="236"/>
                    <a:pt x="210" y="234"/>
                    <a:pt x="209" y="231"/>
                  </a:cubicBezTo>
                  <a:lnTo>
                    <a:pt x="208" y="231"/>
                  </a:lnTo>
                  <a:cubicBezTo>
                    <a:pt x="207" y="229"/>
                    <a:pt x="205" y="226"/>
                    <a:pt x="203" y="224"/>
                  </a:cubicBezTo>
                  <a:cubicBezTo>
                    <a:pt x="203" y="224"/>
                    <a:pt x="202" y="223"/>
                    <a:pt x="202" y="223"/>
                  </a:cubicBezTo>
                  <a:cubicBezTo>
                    <a:pt x="200" y="221"/>
                    <a:pt x="198" y="219"/>
                    <a:pt x="195" y="217"/>
                  </a:cubicBezTo>
                  <a:cubicBezTo>
                    <a:pt x="195" y="217"/>
                    <a:pt x="195" y="217"/>
                    <a:pt x="195" y="216"/>
                  </a:cubicBezTo>
                  <a:cubicBezTo>
                    <a:pt x="193" y="215"/>
                    <a:pt x="190" y="213"/>
                    <a:pt x="188" y="211"/>
                  </a:cubicBezTo>
                  <a:cubicBezTo>
                    <a:pt x="187" y="211"/>
                    <a:pt x="187" y="210"/>
                    <a:pt x="186" y="210"/>
                  </a:cubicBezTo>
                  <a:cubicBezTo>
                    <a:pt x="184" y="209"/>
                    <a:pt x="181" y="207"/>
                    <a:pt x="179" y="206"/>
                  </a:cubicBezTo>
                  <a:cubicBezTo>
                    <a:pt x="179" y="206"/>
                    <a:pt x="178" y="206"/>
                    <a:pt x="178" y="206"/>
                  </a:cubicBezTo>
                  <a:cubicBezTo>
                    <a:pt x="170" y="202"/>
                    <a:pt x="160" y="200"/>
                    <a:pt x="151" y="200"/>
                  </a:cubicBezTo>
                  <a:cubicBezTo>
                    <a:pt x="112" y="200"/>
                    <a:pt x="81" y="231"/>
                    <a:pt x="81" y="270"/>
                  </a:cubicBezTo>
                  <a:cubicBezTo>
                    <a:pt x="81" y="309"/>
                    <a:pt x="112" y="340"/>
                    <a:pt x="151" y="340"/>
                  </a:cubicBezTo>
                  <a:close/>
                </a:path>
              </a:pathLst>
            </a:custGeom>
            <a:solidFill>
              <a:srgbClr val="365B7C"/>
            </a:solidFill>
            <a:ln>
              <a:noFill/>
            </a:ln>
          </p:spPr>
          <p:txBody>
            <a:bodyPr vert="horz" wrap="square" lIns="91440" tIns="45720" rIns="91440" bIns="45720" numCol="1" anchor="t" anchorCtr="0" compatLnSpc="1"/>
            <a:lstStyle/>
            <a:p>
              <a:endParaRPr lang="zh-CN" altLang="en-US">
                <a:solidFill>
                  <a:schemeClr val="accent2"/>
                </a:solidFill>
              </a:endParaRPr>
            </a:p>
          </p:txBody>
        </p:sp>
      </p:grpSp>
      <p:sp>
        <p:nvSpPr>
          <p:cNvPr id="23" name="矩形 22"/>
          <p:cNvSpPr/>
          <p:nvPr/>
        </p:nvSpPr>
        <p:spPr>
          <a:xfrm>
            <a:off x="2151541" y="475146"/>
            <a:ext cx="2087446" cy="470748"/>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800" b="1" dirty="0">
                <a:latin typeface="楷体" panose="02010609060101010101" pitchFamily="49" charset="-122"/>
                <a:ea typeface="楷体" panose="02010609060101010101" pitchFamily="49" charset="-122"/>
                <a:cs typeface="+mn-ea"/>
                <a:sym typeface="+mn-lt"/>
              </a:rPr>
              <a:t>案例导学</a:t>
            </a:r>
          </a:p>
        </p:txBody>
      </p:sp>
    </p:spTree>
    <p:extLst>
      <p:ext uri="{BB962C8B-B14F-4D97-AF65-F5344CB8AC3E}">
        <p14:creationId xmlns:p14="http://schemas.microsoft.com/office/powerpoint/2010/main" val="365337927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5" presetClass="entr" presetSubtype="0" fill="hold" nodeType="withEffect">
                                  <p:stCondLst>
                                    <p:cond delay="250"/>
                                  </p:stCondLst>
                                  <p:childTnLst>
                                    <p:set>
                                      <p:cBhvr>
                                        <p:cTn id="6" dur="1" fill="hold">
                                          <p:stCondLst>
                                            <p:cond delay="0"/>
                                          </p:stCondLst>
                                        </p:cTn>
                                        <p:tgtEl>
                                          <p:spTgt spid="17"/>
                                        </p:tgtEl>
                                        <p:attrNameLst>
                                          <p:attrName>style.visibility</p:attrName>
                                        </p:attrNameLst>
                                      </p:cBhvr>
                                      <p:to>
                                        <p:strVal val="visible"/>
                                      </p:to>
                                    </p:set>
                                    <p:anim calcmode="lin" valueType="num">
                                      <p:cBhvr>
                                        <p:cTn id="7" dur="500" decel="50000" fill="hold">
                                          <p:stCondLst>
                                            <p:cond delay="0"/>
                                          </p:stCondLst>
                                        </p:cTn>
                                        <p:tgtEl>
                                          <p:spTgt spid="17"/>
                                        </p:tgtEl>
                                        <p:attrNameLst>
                                          <p:attrName>style.rotation</p:attrName>
                                        </p:attrNameLst>
                                      </p:cBhvr>
                                      <p:tavLst>
                                        <p:tav tm="0">
                                          <p:val>
                                            <p:fltVal val="-90"/>
                                          </p:val>
                                        </p:tav>
                                        <p:tav tm="100000">
                                          <p:val>
                                            <p:fltVal val="0"/>
                                          </p:val>
                                        </p:tav>
                                      </p:tavLst>
                                    </p:anim>
                                    <p:anim calcmode="lin" valueType="num">
                                      <p:cBhvr>
                                        <p:cTn id="8" dur="500" decel="50000" fill="hold">
                                          <p:stCondLst>
                                            <p:cond delay="0"/>
                                          </p:stCondLst>
                                        </p:cTn>
                                        <p:tgtEl>
                                          <p:spTgt spid="17"/>
                                        </p:tgtEl>
                                        <p:attrNameLst>
                                          <p:attrName>ppt_w</p:attrName>
                                        </p:attrNameLst>
                                      </p:cBhvr>
                                      <p:tavLst>
                                        <p:tav tm="0">
                                          <p:val>
                                            <p:strVal val="#ppt_w"/>
                                          </p:val>
                                        </p:tav>
                                        <p:tav tm="100000">
                                          <p:val>
                                            <p:strVal val="#ppt_w*.05"/>
                                          </p:val>
                                        </p:tav>
                                      </p:tavLst>
                                    </p:anim>
                                    <p:anim calcmode="lin" valueType="num">
                                      <p:cBhvr>
                                        <p:cTn id="9" dur="500" accel="50000" fill="hold">
                                          <p:stCondLst>
                                            <p:cond delay="500"/>
                                          </p:stCondLst>
                                        </p:cTn>
                                        <p:tgtEl>
                                          <p:spTgt spid="17"/>
                                        </p:tgtEl>
                                        <p:attrNameLst>
                                          <p:attrName>ppt_w</p:attrName>
                                        </p:attrNameLst>
                                      </p:cBhvr>
                                      <p:tavLst>
                                        <p:tav tm="0">
                                          <p:val>
                                            <p:strVal val="#ppt_w*.05"/>
                                          </p:val>
                                        </p:tav>
                                        <p:tav tm="100000">
                                          <p:val>
                                            <p:strVal val="#ppt_w"/>
                                          </p:val>
                                        </p:tav>
                                      </p:tavLst>
                                    </p:anim>
                                    <p:anim calcmode="lin" valueType="num">
                                      <p:cBhvr>
                                        <p:cTn id="10" dur="1000" fill="hold"/>
                                        <p:tgtEl>
                                          <p:spTgt spid="17"/>
                                        </p:tgtEl>
                                        <p:attrNameLst>
                                          <p:attrName>ppt_h</p:attrName>
                                        </p:attrNameLst>
                                      </p:cBhvr>
                                      <p:tavLst>
                                        <p:tav tm="0">
                                          <p:val>
                                            <p:strVal val="#ppt_h"/>
                                          </p:val>
                                        </p:tav>
                                        <p:tav tm="100000">
                                          <p:val>
                                            <p:strVal val="#ppt_h"/>
                                          </p:val>
                                        </p:tav>
                                      </p:tavLst>
                                    </p:anim>
                                    <p:anim calcmode="lin" valueType="num">
                                      <p:cBhvr>
                                        <p:cTn id="11" dur="500" decel="50000" fill="hold">
                                          <p:stCondLst>
                                            <p:cond delay="0"/>
                                          </p:stCondLst>
                                        </p:cTn>
                                        <p:tgtEl>
                                          <p:spTgt spid="17"/>
                                        </p:tgtEl>
                                        <p:attrNameLst>
                                          <p:attrName>ppt_x</p:attrName>
                                        </p:attrNameLst>
                                      </p:cBhvr>
                                      <p:tavLst>
                                        <p:tav tm="0">
                                          <p:val>
                                            <p:strVal val="#ppt_x+.4"/>
                                          </p:val>
                                        </p:tav>
                                        <p:tav tm="100000">
                                          <p:val>
                                            <p:strVal val="#ppt_x"/>
                                          </p:val>
                                        </p:tav>
                                      </p:tavLst>
                                    </p:anim>
                                    <p:anim calcmode="lin" valueType="num">
                                      <p:cBhvr>
                                        <p:cTn id="12" dur="500" decel="50000" fill="hold">
                                          <p:stCondLst>
                                            <p:cond delay="0"/>
                                          </p:stCondLst>
                                        </p:cTn>
                                        <p:tgtEl>
                                          <p:spTgt spid="17"/>
                                        </p:tgtEl>
                                        <p:attrNameLst>
                                          <p:attrName>ppt_y</p:attrName>
                                        </p:attrNameLst>
                                      </p:cBhvr>
                                      <p:tavLst>
                                        <p:tav tm="0">
                                          <p:val>
                                            <p:strVal val="#ppt_y-.2"/>
                                          </p:val>
                                        </p:tav>
                                        <p:tav tm="100000">
                                          <p:val>
                                            <p:strVal val="#ppt_y+.1"/>
                                          </p:val>
                                        </p:tav>
                                      </p:tavLst>
                                    </p:anim>
                                    <p:anim calcmode="lin" valueType="num">
                                      <p:cBhvr>
                                        <p:cTn id="13" dur="500" accel="50000" fill="hold">
                                          <p:stCondLst>
                                            <p:cond delay="500"/>
                                          </p:stCondLst>
                                        </p:cTn>
                                        <p:tgtEl>
                                          <p:spTgt spid="17"/>
                                        </p:tgtEl>
                                        <p:attrNameLst>
                                          <p:attrName>ppt_y</p:attrName>
                                        </p:attrNameLst>
                                      </p:cBhvr>
                                      <p:tavLst>
                                        <p:tav tm="0">
                                          <p:val>
                                            <p:strVal val="#ppt_y+.1"/>
                                          </p:val>
                                        </p:tav>
                                        <p:tav tm="100000">
                                          <p:val>
                                            <p:strVal val="#ppt_y"/>
                                          </p:val>
                                        </p:tav>
                                      </p:tavLst>
                                    </p:anim>
                                    <p:animEffect transition="in" filter="fade">
                                      <p:cBhvr>
                                        <p:cTn id="14" dur="1000" decel="50000">
                                          <p:stCondLst>
                                            <p:cond delay="0"/>
                                          </p:stCondLst>
                                        </p:cTn>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椭圆 13"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4386271" y="1413079"/>
            <a:ext cx="2919766" cy="2919766"/>
          </a:xfrm>
          <a:prstGeom prst="ellipse">
            <a:avLst/>
          </a:prstGeom>
          <a:solidFill>
            <a:schemeClr val="bg1">
              <a:lumMod val="75000"/>
            </a:schemeClr>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 name="椭圆 6" descr="e7d195523061f1c0deeec63e560781cfd59afb0ea006f2a87ABB68BF51EA6619813959095094C18C62A12F549504892A4AAA8C1554C6663626E05CA27F281A14E6983772AFC3FB97135759321DEA3D709AACD122C08E6ED1C77BAD4A88EF4CD28A80260D8F97957F436F83C1F553EF0169027D0DBFA7A77088E1513DBDFC101C4B4DFF310B01A5021663E46B6BC2AAB5"/>
          <p:cNvSpPr>
            <a:spLocks noChangeAspect="1"/>
          </p:cNvSpPr>
          <p:nvPr/>
        </p:nvSpPr>
        <p:spPr>
          <a:xfrm>
            <a:off x="4856224" y="1413080"/>
            <a:ext cx="2919766" cy="2919766"/>
          </a:xfrm>
          <a:prstGeom prst="ellipse">
            <a:avLst/>
          </a:prstGeom>
          <a:gradFill>
            <a:gsLst>
              <a:gs pos="0">
                <a:schemeClr val="bg1"/>
              </a:gs>
              <a:gs pos="100000">
                <a:srgbClr val="C7C7C7"/>
              </a:gs>
            </a:gsLst>
            <a:lin ang="13200000" scaled="0"/>
          </a:gradFill>
          <a:ln w="22225">
            <a:solidFill>
              <a:schemeClr val="bg1"/>
            </a:solidFill>
          </a:ln>
          <a:effectLst>
            <a:outerShdw blurRad="393700" dist="1270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4400" b="1" dirty="0">
                <a:solidFill>
                  <a:schemeClr val="tx1"/>
                </a:solidFill>
                <a:latin typeface="黑体" panose="02010609060101010101" pitchFamily="49" charset="-122"/>
                <a:ea typeface="黑体" panose="02010609060101010101" pitchFamily="49" charset="-122"/>
              </a:rPr>
              <a:t>项目八</a:t>
            </a:r>
          </a:p>
        </p:txBody>
      </p:sp>
      <p:grpSp>
        <p:nvGrpSpPr>
          <p:cNvPr id="3" name="组合 2"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GrpSpPr/>
          <p:nvPr/>
        </p:nvGrpSpPr>
        <p:grpSpPr>
          <a:xfrm>
            <a:off x="4856224" y="787788"/>
            <a:ext cx="1331077" cy="1331077"/>
            <a:chOff x="4856224" y="787788"/>
            <a:chExt cx="1331077" cy="1331077"/>
          </a:xfrm>
        </p:grpSpPr>
        <p:sp>
          <p:nvSpPr>
            <p:cNvPr id="8" name="椭圆 7"/>
            <p:cNvSpPr/>
            <p:nvPr/>
          </p:nvSpPr>
          <p:spPr>
            <a:xfrm>
              <a:off x="4856224" y="787788"/>
              <a:ext cx="1331077" cy="1331077"/>
            </a:xfrm>
            <a:prstGeom prst="ellipse">
              <a:avLst/>
            </a:prstGeom>
            <a:solidFill>
              <a:srgbClr val="365B7C"/>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 name="Freeform 48"/>
            <p:cNvSpPr>
              <a:spLocks noEditPoints="1"/>
            </p:cNvSpPr>
            <p:nvPr/>
          </p:nvSpPr>
          <p:spPr bwMode="auto">
            <a:xfrm>
              <a:off x="5242864" y="1146117"/>
              <a:ext cx="557795" cy="533920"/>
            </a:xfrm>
            <a:custGeom>
              <a:avLst/>
              <a:gdLst>
                <a:gd name="T0" fmla="*/ 419 w 628"/>
                <a:gd name="T1" fmla="*/ 232 h 600"/>
                <a:gd name="T2" fmla="*/ 411 w 628"/>
                <a:gd name="T3" fmla="*/ 249 h 600"/>
                <a:gd name="T4" fmla="*/ 408 w 628"/>
                <a:gd name="T5" fmla="*/ 261 h 600"/>
                <a:gd name="T6" fmla="*/ 409 w 628"/>
                <a:gd name="T7" fmla="*/ 283 h 600"/>
                <a:gd name="T8" fmla="*/ 417 w 628"/>
                <a:gd name="T9" fmla="*/ 304 h 600"/>
                <a:gd name="T10" fmla="*/ 424 w 628"/>
                <a:gd name="T11" fmla="*/ 315 h 600"/>
                <a:gd name="T12" fmla="*/ 441 w 628"/>
                <a:gd name="T13" fmla="*/ 330 h 600"/>
                <a:gd name="T14" fmla="*/ 453 w 628"/>
                <a:gd name="T15" fmla="*/ 335 h 600"/>
                <a:gd name="T16" fmla="*/ 478 w 628"/>
                <a:gd name="T17" fmla="*/ 200 h 600"/>
                <a:gd name="T18" fmla="*/ 449 w 628"/>
                <a:gd name="T19" fmla="*/ 206 h 600"/>
                <a:gd name="T20" fmla="*/ 433 w 628"/>
                <a:gd name="T21" fmla="*/ 216 h 600"/>
                <a:gd name="T22" fmla="*/ 425 w 628"/>
                <a:gd name="T23" fmla="*/ 224 h 600"/>
                <a:gd name="T24" fmla="*/ 384 w 628"/>
                <a:gd name="T25" fmla="*/ 70 h 600"/>
                <a:gd name="T26" fmla="*/ 314 w 628"/>
                <a:gd name="T27" fmla="*/ 140 h 600"/>
                <a:gd name="T28" fmla="*/ 379 w 628"/>
                <a:gd name="T29" fmla="*/ 283 h 600"/>
                <a:gd name="T30" fmla="*/ 379 w 628"/>
                <a:gd name="T31" fmla="*/ 254 h 600"/>
                <a:gd name="T32" fmla="*/ 359 w 628"/>
                <a:gd name="T33" fmla="*/ 154 h 600"/>
                <a:gd name="T34" fmla="*/ 250 w 628"/>
                <a:gd name="T35" fmla="*/ 270 h 600"/>
                <a:gd name="T36" fmla="*/ 314 w 628"/>
                <a:gd name="T37" fmla="*/ 396 h 600"/>
                <a:gd name="T38" fmla="*/ 282 w 628"/>
                <a:gd name="T39" fmla="*/ 400 h 600"/>
                <a:gd name="T40" fmla="*/ 267 w 628"/>
                <a:gd name="T41" fmla="*/ 382 h 600"/>
                <a:gd name="T42" fmla="*/ 257 w 628"/>
                <a:gd name="T43" fmla="*/ 374 h 600"/>
                <a:gd name="T44" fmla="*/ 214 w 628"/>
                <a:gd name="T45" fmla="*/ 356 h 600"/>
                <a:gd name="T46" fmla="*/ 195 w 628"/>
                <a:gd name="T47" fmla="*/ 354 h 600"/>
                <a:gd name="T48" fmla="*/ 0 w 628"/>
                <a:gd name="T49" fmla="*/ 600 h 600"/>
                <a:gd name="T50" fmla="*/ 83 w 628"/>
                <a:gd name="T51" fmla="*/ 454 h 600"/>
                <a:gd name="T52" fmla="*/ 216 w 628"/>
                <a:gd name="T53" fmla="*/ 454 h 600"/>
                <a:gd name="T54" fmla="*/ 301 w 628"/>
                <a:gd name="T55" fmla="*/ 600 h 600"/>
                <a:gd name="T56" fmla="*/ 282 w 628"/>
                <a:gd name="T57" fmla="*/ 400 h 600"/>
                <a:gd name="T58" fmla="*/ 433 w 628"/>
                <a:gd name="T59" fmla="*/ 354 h 600"/>
                <a:gd name="T60" fmla="*/ 413 w 628"/>
                <a:gd name="T61" fmla="*/ 356 h 600"/>
                <a:gd name="T62" fmla="*/ 361 w 628"/>
                <a:gd name="T63" fmla="*/ 382 h 600"/>
                <a:gd name="T64" fmla="*/ 353 w 628"/>
                <a:gd name="T65" fmla="*/ 391 h 600"/>
                <a:gd name="T66" fmla="*/ 389 w 628"/>
                <a:gd name="T67" fmla="*/ 600 h 600"/>
                <a:gd name="T68" fmla="*/ 410 w 628"/>
                <a:gd name="T69" fmla="*/ 600 h 600"/>
                <a:gd name="T70" fmla="*/ 564 w 628"/>
                <a:gd name="T71" fmla="*/ 454 h 600"/>
                <a:gd name="T72" fmla="*/ 628 w 628"/>
                <a:gd name="T73" fmla="*/ 460 h 600"/>
                <a:gd name="T74" fmla="*/ 151 w 628"/>
                <a:gd name="T75" fmla="*/ 340 h 600"/>
                <a:gd name="T76" fmla="*/ 186 w 628"/>
                <a:gd name="T77" fmla="*/ 330 h 600"/>
                <a:gd name="T78" fmla="*/ 196 w 628"/>
                <a:gd name="T79" fmla="*/ 323 h 600"/>
                <a:gd name="T80" fmla="*/ 216 w 628"/>
                <a:gd name="T81" fmla="*/ 295 h 600"/>
                <a:gd name="T82" fmla="*/ 219 w 628"/>
                <a:gd name="T83" fmla="*/ 281 h 600"/>
                <a:gd name="T84" fmla="*/ 219 w 628"/>
                <a:gd name="T85" fmla="*/ 258 h 600"/>
                <a:gd name="T86" fmla="*/ 214 w 628"/>
                <a:gd name="T87" fmla="*/ 241 h 600"/>
                <a:gd name="T88" fmla="*/ 208 w 628"/>
                <a:gd name="T89" fmla="*/ 231 h 600"/>
                <a:gd name="T90" fmla="*/ 195 w 628"/>
                <a:gd name="T91" fmla="*/ 217 h 600"/>
                <a:gd name="T92" fmla="*/ 186 w 628"/>
                <a:gd name="T93" fmla="*/ 210 h 600"/>
                <a:gd name="T94" fmla="*/ 151 w 628"/>
                <a:gd name="T95" fmla="*/ 200 h 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28" h="600">
                  <a:moveTo>
                    <a:pt x="425" y="224"/>
                  </a:moveTo>
                  <a:cubicBezTo>
                    <a:pt x="423" y="226"/>
                    <a:pt x="421" y="229"/>
                    <a:pt x="420" y="231"/>
                  </a:cubicBezTo>
                  <a:cubicBezTo>
                    <a:pt x="419" y="231"/>
                    <a:pt x="419" y="232"/>
                    <a:pt x="419" y="232"/>
                  </a:cubicBezTo>
                  <a:cubicBezTo>
                    <a:pt x="418" y="234"/>
                    <a:pt x="416" y="236"/>
                    <a:pt x="415" y="239"/>
                  </a:cubicBezTo>
                  <a:cubicBezTo>
                    <a:pt x="415" y="240"/>
                    <a:pt x="414" y="240"/>
                    <a:pt x="414" y="241"/>
                  </a:cubicBezTo>
                  <a:cubicBezTo>
                    <a:pt x="413" y="244"/>
                    <a:pt x="412" y="246"/>
                    <a:pt x="411" y="249"/>
                  </a:cubicBezTo>
                  <a:cubicBezTo>
                    <a:pt x="411" y="249"/>
                    <a:pt x="411" y="250"/>
                    <a:pt x="411" y="250"/>
                  </a:cubicBezTo>
                  <a:cubicBezTo>
                    <a:pt x="410" y="253"/>
                    <a:pt x="409" y="255"/>
                    <a:pt x="409" y="258"/>
                  </a:cubicBezTo>
                  <a:cubicBezTo>
                    <a:pt x="409" y="259"/>
                    <a:pt x="409" y="260"/>
                    <a:pt x="408" y="261"/>
                  </a:cubicBezTo>
                  <a:cubicBezTo>
                    <a:pt x="408" y="264"/>
                    <a:pt x="408" y="267"/>
                    <a:pt x="408" y="270"/>
                  </a:cubicBezTo>
                  <a:cubicBezTo>
                    <a:pt x="408" y="274"/>
                    <a:pt x="408" y="278"/>
                    <a:pt x="409" y="281"/>
                  </a:cubicBezTo>
                  <a:cubicBezTo>
                    <a:pt x="409" y="282"/>
                    <a:pt x="409" y="283"/>
                    <a:pt x="409" y="283"/>
                  </a:cubicBezTo>
                  <a:cubicBezTo>
                    <a:pt x="410" y="287"/>
                    <a:pt x="411" y="290"/>
                    <a:pt x="412" y="293"/>
                  </a:cubicBezTo>
                  <a:cubicBezTo>
                    <a:pt x="412" y="294"/>
                    <a:pt x="412" y="294"/>
                    <a:pt x="412" y="295"/>
                  </a:cubicBezTo>
                  <a:cubicBezTo>
                    <a:pt x="414" y="298"/>
                    <a:pt x="415" y="301"/>
                    <a:pt x="417" y="304"/>
                  </a:cubicBezTo>
                  <a:cubicBezTo>
                    <a:pt x="417" y="305"/>
                    <a:pt x="417" y="305"/>
                    <a:pt x="418" y="306"/>
                  </a:cubicBezTo>
                  <a:cubicBezTo>
                    <a:pt x="420" y="309"/>
                    <a:pt x="422" y="312"/>
                    <a:pt x="424" y="315"/>
                  </a:cubicBezTo>
                  <a:cubicBezTo>
                    <a:pt x="424" y="315"/>
                    <a:pt x="424" y="315"/>
                    <a:pt x="424" y="315"/>
                  </a:cubicBezTo>
                  <a:cubicBezTo>
                    <a:pt x="427" y="318"/>
                    <a:pt x="429" y="320"/>
                    <a:pt x="432" y="323"/>
                  </a:cubicBezTo>
                  <a:cubicBezTo>
                    <a:pt x="432" y="323"/>
                    <a:pt x="432" y="323"/>
                    <a:pt x="432" y="323"/>
                  </a:cubicBezTo>
                  <a:cubicBezTo>
                    <a:pt x="435" y="326"/>
                    <a:pt x="438" y="328"/>
                    <a:pt x="441" y="330"/>
                  </a:cubicBezTo>
                  <a:cubicBezTo>
                    <a:pt x="442" y="330"/>
                    <a:pt x="442" y="330"/>
                    <a:pt x="442" y="330"/>
                  </a:cubicBezTo>
                  <a:cubicBezTo>
                    <a:pt x="446" y="332"/>
                    <a:pt x="449" y="334"/>
                    <a:pt x="452" y="335"/>
                  </a:cubicBezTo>
                  <a:cubicBezTo>
                    <a:pt x="453" y="335"/>
                    <a:pt x="453" y="335"/>
                    <a:pt x="453" y="335"/>
                  </a:cubicBezTo>
                  <a:cubicBezTo>
                    <a:pt x="461" y="338"/>
                    <a:pt x="469" y="340"/>
                    <a:pt x="478" y="340"/>
                  </a:cubicBezTo>
                  <a:cubicBezTo>
                    <a:pt x="516" y="340"/>
                    <a:pt x="547" y="309"/>
                    <a:pt x="547" y="270"/>
                  </a:cubicBezTo>
                  <a:cubicBezTo>
                    <a:pt x="547" y="231"/>
                    <a:pt x="516" y="200"/>
                    <a:pt x="478" y="200"/>
                  </a:cubicBezTo>
                  <a:cubicBezTo>
                    <a:pt x="468" y="200"/>
                    <a:pt x="458" y="202"/>
                    <a:pt x="450" y="206"/>
                  </a:cubicBezTo>
                  <a:cubicBezTo>
                    <a:pt x="450" y="206"/>
                    <a:pt x="450" y="206"/>
                    <a:pt x="450" y="206"/>
                  </a:cubicBezTo>
                  <a:cubicBezTo>
                    <a:pt x="449" y="206"/>
                    <a:pt x="449" y="206"/>
                    <a:pt x="449" y="206"/>
                  </a:cubicBezTo>
                  <a:cubicBezTo>
                    <a:pt x="446" y="208"/>
                    <a:pt x="444" y="209"/>
                    <a:pt x="442" y="210"/>
                  </a:cubicBezTo>
                  <a:cubicBezTo>
                    <a:pt x="441" y="210"/>
                    <a:pt x="441" y="211"/>
                    <a:pt x="440" y="211"/>
                  </a:cubicBezTo>
                  <a:cubicBezTo>
                    <a:pt x="438" y="213"/>
                    <a:pt x="435" y="215"/>
                    <a:pt x="433" y="216"/>
                  </a:cubicBezTo>
                  <a:cubicBezTo>
                    <a:pt x="433" y="217"/>
                    <a:pt x="432" y="217"/>
                    <a:pt x="432" y="217"/>
                  </a:cubicBezTo>
                  <a:cubicBezTo>
                    <a:pt x="430" y="219"/>
                    <a:pt x="428" y="221"/>
                    <a:pt x="426" y="223"/>
                  </a:cubicBezTo>
                  <a:cubicBezTo>
                    <a:pt x="426" y="223"/>
                    <a:pt x="425" y="224"/>
                    <a:pt x="425" y="224"/>
                  </a:cubicBezTo>
                  <a:close/>
                  <a:moveTo>
                    <a:pt x="314" y="140"/>
                  </a:moveTo>
                  <a:lnTo>
                    <a:pt x="314" y="140"/>
                  </a:lnTo>
                  <a:cubicBezTo>
                    <a:pt x="353" y="140"/>
                    <a:pt x="384" y="108"/>
                    <a:pt x="384" y="70"/>
                  </a:cubicBezTo>
                  <a:cubicBezTo>
                    <a:pt x="384" y="31"/>
                    <a:pt x="353" y="0"/>
                    <a:pt x="314" y="0"/>
                  </a:cubicBezTo>
                  <a:cubicBezTo>
                    <a:pt x="275" y="0"/>
                    <a:pt x="244" y="31"/>
                    <a:pt x="244" y="70"/>
                  </a:cubicBezTo>
                  <a:cubicBezTo>
                    <a:pt x="244" y="108"/>
                    <a:pt x="275" y="140"/>
                    <a:pt x="314" y="140"/>
                  </a:cubicBezTo>
                  <a:close/>
                  <a:moveTo>
                    <a:pt x="379" y="336"/>
                  </a:moveTo>
                  <a:lnTo>
                    <a:pt x="379" y="336"/>
                  </a:lnTo>
                  <a:lnTo>
                    <a:pt x="379" y="283"/>
                  </a:lnTo>
                  <a:cubicBezTo>
                    <a:pt x="379" y="279"/>
                    <a:pt x="378" y="274"/>
                    <a:pt x="378" y="270"/>
                  </a:cubicBezTo>
                  <a:cubicBezTo>
                    <a:pt x="378" y="266"/>
                    <a:pt x="379" y="262"/>
                    <a:pt x="379" y="257"/>
                  </a:cubicBezTo>
                  <a:lnTo>
                    <a:pt x="379" y="254"/>
                  </a:lnTo>
                  <a:lnTo>
                    <a:pt x="380" y="254"/>
                  </a:lnTo>
                  <a:cubicBezTo>
                    <a:pt x="385" y="223"/>
                    <a:pt x="404" y="197"/>
                    <a:pt x="431" y="183"/>
                  </a:cubicBezTo>
                  <a:cubicBezTo>
                    <a:pt x="412" y="165"/>
                    <a:pt x="387" y="154"/>
                    <a:pt x="359" y="154"/>
                  </a:cubicBezTo>
                  <a:lnTo>
                    <a:pt x="269" y="154"/>
                  </a:lnTo>
                  <a:cubicBezTo>
                    <a:pt x="241" y="154"/>
                    <a:pt x="216" y="165"/>
                    <a:pt x="197" y="183"/>
                  </a:cubicBezTo>
                  <a:cubicBezTo>
                    <a:pt x="228" y="199"/>
                    <a:pt x="250" y="232"/>
                    <a:pt x="250" y="270"/>
                  </a:cubicBezTo>
                  <a:cubicBezTo>
                    <a:pt x="250" y="278"/>
                    <a:pt x="249" y="285"/>
                    <a:pt x="247" y="293"/>
                  </a:cubicBezTo>
                  <a:lnTo>
                    <a:pt x="247" y="335"/>
                  </a:lnTo>
                  <a:cubicBezTo>
                    <a:pt x="276" y="347"/>
                    <a:pt x="299" y="369"/>
                    <a:pt x="314" y="396"/>
                  </a:cubicBezTo>
                  <a:cubicBezTo>
                    <a:pt x="328" y="369"/>
                    <a:pt x="352" y="348"/>
                    <a:pt x="379" y="336"/>
                  </a:cubicBezTo>
                  <a:close/>
                  <a:moveTo>
                    <a:pt x="282" y="400"/>
                  </a:moveTo>
                  <a:lnTo>
                    <a:pt x="282" y="400"/>
                  </a:lnTo>
                  <a:cubicBezTo>
                    <a:pt x="280" y="397"/>
                    <a:pt x="278" y="394"/>
                    <a:pt x="275" y="391"/>
                  </a:cubicBezTo>
                  <a:cubicBezTo>
                    <a:pt x="275" y="390"/>
                    <a:pt x="274" y="390"/>
                    <a:pt x="274" y="390"/>
                  </a:cubicBezTo>
                  <a:cubicBezTo>
                    <a:pt x="272" y="387"/>
                    <a:pt x="270" y="385"/>
                    <a:pt x="267" y="382"/>
                  </a:cubicBezTo>
                  <a:cubicBezTo>
                    <a:pt x="267" y="382"/>
                    <a:pt x="266" y="382"/>
                    <a:pt x="266" y="381"/>
                  </a:cubicBezTo>
                  <a:cubicBezTo>
                    <a:pt x="263" y="379"/>
                    <a:pt x="261" y="377"/>
                    <a:pt x="258" y="375"/>
                  </a:cubicBezTo>
                  <a:cubicBezTo>
                    <a:pt x="257" y="374"/>
                    <a:pt x="257" y="374"/>
                    <a:pt x="257" y="374"/>
                  </a:cubicBezTo>
                  <a:cubicBezTo>
                    <a:pt x="247" y="367"/>
                    <a:pt x="237" y="362"/>
                    <a:pt x="225" y="359"/>
                  </a:cubicBezTo>
                  <a:cubicBezTo>
                    <a:pt x="223" y="358"/>
                    <a:pt x="220" y="357"/>
                    <a:pt x="218" y="357"/>
                  </a:cubicBezTo>
                  <a:cubicBezTo>
                    <a:pt x="217" y="356"/>
                    <a:pt x="215" y="356"/>
                    <a:pt x="214" y="356"/>
                  </a:cubicBezTo>
                  <a:cubicBezTo>
                    <a:pt x="212" y="356"/>
                    <a:pt x="210" y="355"/>
                    <a:pt x="208" y="355"/>
                  </a:cubicBezTo>
                  <a:cubicBezTo>
                    <a:pt x="207" y="355"/>
                    <a:pt x="206" y="355"/>
                    <a:pt x="205" y="355"/>
                  </a:cubicBezTo>
                  <a:cubicBezTo>
                    <a:pt x="202" y="354"/>
                    <a:pt x="199" y="354"/>
                    <a:pt x="195" y="354"/>
                  </a:cubicBezTo>
                  <a:lnTo>
                    <a:pt x="105" y="354"/>
                  </a:lnTo>
                  <a:cubicBezTo>
                    <a:pt x="47" y="354"/>
                    <a:pt x="0" y="401"/>
                    <a:pt x="0" y="460"/>
                  </a:cubicBezTo>
                  <a:lnTo>
                    <a:pt x="0" y="600"/>
                  </a:lnTo>
                  <a:lnTo>
                    <a:pt x="62" y="600"/>
                  </a:lnTo>
                  <a:lnTo>
                    <a:pt x="62" y="454"/>
                  </a:lnTo>
                  <a:lnTo>
                    <a:pt x="83" y="454"/>
                  </a:lnTo>
                  <a:lnTo>
                    <a:pt x="83" y="600"/>
                  </a:lnTo>
                  <a:lnTo>
                    <a:pt x="216" y="600"/>
                  </a:lnTo>
                  <a:lnTo>
                    <a:pt x="216" y="454"/>
                  </a:lnTo>
                  <a:lnTo>
                    <a:pt x="237" y="454"/>
                  </a:lnTo>
                  <a:lnTo>
                    <a:pt x="237" y="600"/>
                  </a:lnTo>
                  <a:lnTo>
                    <a:pt x="301" y="600"/>
                  </a:lnTo>
                  <a:lnTo>
                    <a:pt x="301" y="460"/>
                  </a:lnTo>
                  <a:cubicBezTo>
                    <a:pt x="301" y="437"/>
                    <a:pt x="294" y="417"/>
                    <a:pt x="282" y="400"/>
                  </a:cubicBezTo>
                  <a:cubicBezTo>
                    <a:pt x="282" y="400"/>
                    <a:pt x="282" y="400"/>
                    <a:pt x="282" y="400"/>
                  </a:cubicBezTo>
                  <a:close/>
                  <a:moveTo>
                    <a:pt x="523" y="354"/>
                  </a:moveTo>
                  <a:lnTo>
                    <a:pt x="523" y="354"/>
                  </a:lnTo>
                  <a:lnTo>
                    <a:pt x="433" y="354"/>
                  </a:lnTo>
                  <a:cubicBezTo>
                    <a:pt x="429" y="354"/>
                    <a:pt x="426" y="354"/>
                    <a:pt x="423" y="355"/>
                  </a:cubicBezTo>
                  <a:cubicBezTo>
                    <a:pt x="422" y="355"/>
                    <a:pt x="421" y="355"/>
                    <a:pt x="420" y="355"/>
                  </a:cubicBezTo>
                  <a:cubicBezTo>
                    <a:pt x="418" y="355"/>
                    <a:pt x="415" y="356"/>
                    <a:pt x="413" y="356"/>
                  </a:cubicBezTo>
                  <a:cubicBezTo>
                    <a:pt x="412" y="356"/>
                    <a:pt x="411" y="356"/>
                    <a:pt x="410" y="357"/>
                  </a:cubicBezTo>
                  <a:cubicBezTo>
                    <a:pt x="408" y="357"/>
                    <a:pt x="405" y="358"/>
                    <a:pt x="403" y="358"/>
                  </a:cubicBezTo>
                  <a:cubicBezTo>
                    <a:pt x="387" y="363"/>
                    <a:pt x="373" y="371"/>
                    <a:pt x="361" y="382"/>
                  </a:cubicBezTo>
                  <a:cubicBezTo>
                    <a:pt x="361" y="382"/>
                    <a:pt x="361" y="382"/>
                    <a:pt x="361" y="383"/>
                  </a:cubicBezTo>
                  <a:cubicBezTo>
                    <a:pt x="358" y="385"/>
                    <a:pt x="356" y="388"/>
                    <a:pt x="353" y="390"/>
                  </a:cubicBezTo>
                  <a:cubicBezTo>
                    <a:pt x="353" y="390"/>
                    <a:pt x="353" y="391"/>
                    <a:pt x="353" y="391"/>
                  </a:cubicBezTo>
                  <a:cubicBezTo>
                    <a:pt x="337" y="409"/>
                    <a:pt x="327" y="433"/>
                    <a:pt x="327" y="460"/>
                  </a:cubicBezTo>
                  <a:lnTo>
                    <a:pt x="327" y="600"/>
                  </a:lnTo>
                  <a:lnTo>
                    <a:pt x="389" y="600"/>
                  </a:lnTo>
                  <a:lnTo>
                    <a:pt x="389" y="454"/>
                  </a:lnTo>
                  <a:lnTo>
                    <a:pt x="410" y="454"/>
                  </a:lnTo>
                  <a:lnTo>
                    <a:pt x="410" y="600"/>
                  </a:lnTo>
                  <a:lnTo>
                    <a:pt x="543" y="600"/>
                  </a:lnTo>
                  <a:lnTo>
                    <a:pt x="543" y="454"/>
                  </a:lnTo>
                  <a:lnTo>
                    <a:pt x="564" y="454"/>
                  </a:lnTo>
                  <a:lnTo>
                    <a:pt x="564" y="600"/>
                  </a:lnTo>
                  <a:lnTo>
                    <a:pt x="628" y="600"/>
                  </a:lnTo>
                  <a:lnTo>
                    <a:pt x="628" y="460"/>
                  </a:lnTo>
                  <a:cubicBezTo>
                    <a:pt x="628" y="401"/>
                    <a:pt x="581" y="354"/>
                    <a:pt x="523" y="354"/>
                  </a:cubicBezTo>
                  <a:close/>
                  <a:moveTo>
                    <a:pt x="151" y="340"/>
                  </a:moveTo>
                  <a:lnTo>
                    <a:pt x="151" y="340"/>
                  </a:lnTo>
                  <a:cubicBezTo>
                    <a:pt x="159" y="340"/>
                    <a:pt x="167" y="338"/>
                    <a:pt x="175" y="335"/>
                  </a:cubicBezTo>
                  <a:cubicBezTo>
                    <a:pt x="175" y="335"/>
                    <a:pt x="175" y="335"/>
                    <a:pt x="176" y="335"/>
                  </a:cubicBezTo>
                  <a:cubicBezTo>
                    <a:pt x="179" y="334"/>
                    <a:pt x="183" y="332"/>
                    <a:pt x="186" y="330"/>
                  </a:cubicBezTo>
                  <a:cubicBezTo>
                    <a:pt x="186" y="330"/>
                    <a:pt x="186" y="330"/>
                    <a:pt x="186" y="330"/>
                  </a:cubicBezTo>
                  <a:cubicBezTo>
                    <a:pt x="190" y="328"/>
                    <a:pt x="193" y="326"/>
                    <a:pt x="196" y="323"/>
                  </a:cubicBezTo>
                  <a:cubicBezTo>
                    <a:pt x="196" y="323"/>
                    <a:pt x="196" y="323"/>
                    <a:pt x="196" y="323"/>
                  </a:cubicBezTo>
                  <a:cubicBezTo>
                    <a:pt x="202" y="318"/>
                    <a:pt x="206" y="312"/>
                    <a:pt x="210" y="306"/>
                  </a:cubicBezTo>
                  <a:cubicBezTo>
                    <a:pt x="211" y="305"/>
                    <a:pt x="211" y="305"/>
                    <a:pt x="211" y="304"/>
                  </a:cubicBezTo>
                  <a:cubicBezTo>
                    <a:pt x="213" y="301"/>
                    <a:pt x="214" y="298"/>
                    <a:pt x="216" y="295"/>
                  </a:cubicBezTo>
                  <a:cubicBezTo>
                    <a:pt x="216" y="294"/>
                    <a:pt x="216" y="294"/>
                    <a:pt x="216" y="293"/>
                  </a:cubicBezTo>
                  <a:cubicBezTo>
                    <a:pt x="217" y="290"/>
                    <a:pt x="218" y="287"/>
                    <a:pt x="219" y="283"/>
                  </a:cubicBezTo>
                  <a:cubicBezTo>
                    <a:pt x="219" y="282"/>
                    <a:pt x="219" y="282"/>
                    <a:pt x="219" y="281"/>
                  </a:cubicBezTo>
                  <a:cubicBezTo>
                    <a:pt x="220" y="278"/>
                    <a:pt x="220" y="274"/>
                    <a:pt x="220" y="270"/>
                  </a:cubicBezTo>
                  <a:cubicBezTo>
                    <a:pt x="220" y="267"/>
                    <a:pt x="220" y="264"/>
                    <a:pt x="220" y="261"/>
                  </a:cubicBezTo>
                  <a:cubicBezTo>
                    <a:pt x="219" y="260"/>
                    <a:pt x="219" y="259"/>
                    <a:pt x="219" y="258"/>
                  </a:cubicBezTo>
                  <a:cubicBezTo>
                    <a:pt x="219" y="255"/>
                    <a:pt x="218" y="252"/>
                    <a:pt x="217" y="250"/>
                  </a:cubicBezTo>
                  <a:cubicBezTo>
                    <a:pt x="217" y="249"/>
                    <a:pt x="217" y="249"/>
                    <a:pt x="217" y="249"/>
                  </a:cubicBezTo>
                  <a:cubicBezTo>
                    <a:pt x="216" y="246"/>
                    <a:pt x="215" y="244"/>
                    <a:pt x="214" y="241"/>
                  </a:cubicBezTo>
                  <a:cubicBezTo>
                    <a:pt x="214" y="240"/>
                    <a:pt x="213" y="240"/>
                    <a:pt x="213" y="239"/>
                  </a:cubicBezTo>
                  <a:cubicBezTo>
                    <a:pt x="212" y="236"/>
                    <a:pt x="210" y="234"/>
                    <a:pt x="209" y="231"/>
                  </a:cubicBezTo>
                  <a:lnTo>
                    <a:pt x="208" y="231"/>
                  </a:lnTo>
                  <a:cubicBezTo>
                    <a:pt x="207" y="229"/>
                    <a:pt x="205" y="226"/>
                    <a:pt x="203" y="224"/>
                  </a:cubicBezTo>
                  <a:cubicBezTo>
                    <a:pt x="203" y="224"/>
                    <a:pt x="202" y="223"/>
                    <a:pt x="202" y="223"/>
                  </a:cubicBezTo>
                  <a:cubicBezTo>
                    <a:pt x="200" y="221"/>
                    <a:pt x="198" y="219"/>
                    <a:pt x="195" y="217"/>
                  </a:cubicBezTo>
                  <a:cubicBezTo>
                    <a:pt x="195" y="217"/>
                    <a:pt x="195" y="217"/>
                    <a:pt x="195" y="216"/>
                  </a:cubicBezTo>
                  <a:cubicBezTo>
                    <a:pt x="193" y="215"/>
                    <a:pt x="190" y="213"/>
                    <a:pt x="188" y="211"/>
                  </a:cubicBezTo>
                  <a:cubicBezTo>
                    <a:pt x="187" y="211"/>
                    <a:pt x="187" y="210"/>
                    <a:pt x="186" y="210"/>
                  </a:cubicBezTo>
                  <a:cubicBezTo>
                    <a:pt x="184" y="209"/>
                    <a:pt x="181" y="207"/>
                    <a:pt x="179" y="206"/>
                  </a:cubicBezTo>
                  <a:cubicBezTo>
                    <a:pt x="179" y="206"/>
                    <a:pt x="178" y="206"/>
                    <a:pt x="178" y="206"/>
                  </a:cubicBezTo>
                  <a:cubicBezTo>
                    <a:pt x="170" y="202"/>
                    <a:pt x="160" y="200"/>
                    <a:pt x="151" y="200"/>
                  </a:cubicBezTo>
                  <a:cubicBezTo>
                    <a:pt x="112" y="200"/>
                    <a:pt x="81" y="231"/>
                    <a:pt x="81" y="270"/>
                  </a:cubicBezTo>
                  <a:cubicBezTo>
                    <a:pt x="81" y="309"/>
                    <a:pt x="112" y="340"/>
                    <a:pt x="151" y="340"/>
                  </a:cubicBezTo>
                  <a:close/>
                </a:path>
              </a:pathLst>
            </a:custGeom>
            <a:solidFill>
              <a:srgbClr val="FEFEFE"/>
            </a:solidFill>
            <a:ln>
              <a:noFill/>
            </a:ln>
          </p:spPr>
          <p:txBody>
            <a:bodyPr vert="horz" wrap="square" lIns="91440" tIns="45720" rIns="91440" bIns="45720" numCol="1" anchor="t" anchorCtr="0" compatLnSpc="1"/>
            <a:lstStyle/>
            <a:p>
              <a:endParaRPr lang="zh-CN" altLang="en-US">
                <a:solidFill>
                  <a:schemeClr val="accent2"/>
                </a:solidFill>
              </a:endParaRPr>
            </a:p>
          </p:txBody>
        </p:sp>
      </p:grpSp>
      <p:grpSp>
        <p:nvGrpSpPr>
          <p:cNvPr id="28" name="组合 27"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GrpSpPr/>
          <p:nvPr/>
        </p:nvGrpSpPr>
        <p:grpSpPr>
          <a:xfrm>
            <a:off x="3279214" y="5038423"/>
            <a:ext cx="5631833" cy="1137293"/>
            <a:chOff x="5525820" y="970544"/>
            <a:chExt cx="4865710" cy="982582"/>
          </a:xfrm>
        </p:grpSpPr>
        <p:grpSp>
          <p:nvGrpSpPr>
            <p:cNvPr id="29" name="组合 28"/>
            <p:cNvGrpSpPr/>
            <p:nvPr/>
          </p:nvGrpSpPr>
          <p:grpSpPr>
            <a:xfrm>
              <a:off x="5525820" y="970544"/>
              <a:ext cx="4865710" cy="982582"/>
              <a:chOff x="5525820" y="970544"/>
              <a:chExt cx="4865710" cy="982582"/>
            </a:xfrm>
          </p:grpSpPr>
          <p:sp>
            <p:nvSpPr>
              <p:cNvPr id="31" name="圆角矩形 30"/>
              <p:cNvSpPr/>
              <p:nvPr/>
            </p:nvSpPr>
            <p:spPr>
              <a:xfrm>
                <a:off x="5525820" y="970544"/>
                <a:ext cx="4865710" cy="982582"/>
              </a:xfrm>
              <a:prstGeom prst="roundRect">
                <a:avLst>
                  <a:gd name="adj" fmla="val 50000"/>
                </a:avLst>
              </a:prstGeom>
              <a:gradFill>
                <a:gsLst>
                  <a:gs pos="0">
                    <a:schemeClr val="bg1"/>
                  </a:gs>
                  <a:gs pos="100000">
                    <a:srgbClr val="D1D1D1"/>
                  </a:gs>
                </a:gsLst>
                <a:lin ang="5400000" scaled="0"/>
              </a:gradFill>
              <a:ln>
                <a:noFill/>
              </a:ln>
              <a:effectLst>
                <a:outerShdw blurRad="127000" dist="508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 name="圆角矩形 31"/>
              <p:cNvSpPr/>
              <p:nvPr/>
            </p:nvSpPr>
            <p:spPr>
              <a:xfrm>
                <a:off x="5679111" y="1085854"/>
                <a:ext cx="4539809" cy="749678"/>
              </a:xfrm>
              <a:prstGeom prst="roundRect">
                <a:avLst>
                  <a:gd name="adj" fmla="val 50000"/>
                </a:avLst>
              </a:prstGeom>
              <a:gradFill>
                <a:gsLst>
                  <a:gs pos="0">
                    <a:schemeClr val="bg1"/>
                  </a:gs>
                  <a:gs pos="100000">
                    <a:srgbClr val="D1D1D1"/>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30" name="文本框 29" descr="e7d195523061f1c0deeec63e560781cfd59afb0ea006f2a87ABB68BF51EA6619813959095094C18C62A12F549504892A4AAA8C1554C6663626E05CA27F281A14E6983772AFC3FB97135759321DEA3D703E9D8D869A2273EE84F8CAFF6F755178F38330D862923FEB0607E18DEE43D2E176D46B2866D88DD46CC4CE617A3D848542E4F074681214E3"/>
            <p:cNvSpPr txBox="1"/>
            <p:nvPr/>
          </p:nvSpPr>
          <p:spPr>
            <a:xfrm>
              <a:off x="6806682" y="1184056"/>
              <a:ext cx="2203715" cy="651476"/>
            </a:xfrm>
            <a:prstGeom prst="rect">
              <a:avLst/>
            </a:prstGeom>
            <a:noFill/>
          </p:spPr>
          <p:txBody>
            <a:bodyPr wrap="none" rtlCol="0">
              <a:spAutoFit/>
            </a:bodyPr>
            <a:lstStyle/>
            <a:p>
              <a:r>
                <a:rPr lang="zh-CN" altLang="en-US" sz="4300" b="1" spc="300" dirty="0">
                  <a:solidFill>
                    <a:srgbClr val="365B7C"/>
                  </a:solidFill>
                  <a:latin typeface="KaiTi" panose="02010609060101010101" pitchFamily="49" charset="-122"/>
                  <a:ea typeface="KaiTi" panose="02010609060101010101" pitchFamily="49" charset="-122"/>
                  <a:cs typeface="Kartika" panose="02020503030404060203" pitchFamily="18" charset="0"/>
                </a:rPr>
                <a:t>招聘外包</a:t>
              </a:r>
            </a:p>
          </p:txBody>
        </p:sp>
      </p:grpSp>
      <p:sp>
        <p:nvSpPr>
          <p:cNvPr id="5" name="e7d195523061f1c0"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hidden="1"/>
          <p:cNvSpPr txBox="1"/>
          <p:nvPr/>
        </p:nvSpPr>
        <p:spPr>
          <a:xfrm>
            <a:off x="-355600" y="1803400"/>
            <a:ext cx="293927" cy="1016000"/>
          </a:xfrm>
          <a:prstGeom prst="rect">
            <a:avLst/>
          </a:prstGeom>
          <a:noFill/>
        </p:spPr>
        <p:txBody>
          <a:bodyPr vert="wordArtVert" rtlCol="0">
            <a:spAutoFit/>
          </a:bodyPr>
          <a:lstStyle/>
          <a:p>
            <a:r>
              <a:rPr lang="en-US" altLang="zh-CN" sz="100"/>
              <a:t>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a:t>
            </a:r>
            <a:endParaRPr lang="zh-CN" altLang="en-US" sz="100"/>
          </a:p>
        </p:txBody>
      </p:sp>
    </p:spTree>
    <p:extLst>
      <p:ext uri="{BB962C8B-B14F-4D97-AF65-F5344CB8AC3E}">
        <p14:creationId xmlns:p14="http://schemas.microsoft.com/office/powerpoint/2010/main" val="788304946"/>
      </p:ext>
    </p:extLst>
  </p:cSld>
  <p:clrMapOvr>
    <a:masterClrMapping/>
  </p:clrMapOvr>
  <mc:AlternateContent xmlns:mc="http://schemas.openxmlformats.org/markup-compatibility/2006" xmlns:p14="http://schemas.microsoft.com/office/powerpoint/2010/main">
    <mc:Choice Requires="p14">
      <p:transition spd="slow" p14:dur="3000" advTm="0">
        <p14:shred/>
      </p:transition>
    </mc:Choice>
    <mc:Fallback xmlns="">
      <p:transition spd="slow"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44000" fill="hold" grpId="0" nodeType="withEffect">
                                  <p:stCondLst>
                                    <p:cond delay="0"/>
                                  </p:stCondLst>
                                  <p:childTnLst>
                                    <p:set>
                                      <p:cBhvr>
                                        <p:cTn id="6" dur="1" fill="hold">
                                          <p:stCondLst>
                                            <p:cond delay="0"/>
                                          </p:stCondLst>
                                        </p:cTn>
                                        <p:tgtEl>
                                          <p:spTgt spid="14"/>
                                        </p:tgtEl>
                                        <p:attrNameLst>
                                          <p:attrName>style.visibility</p:attrName>
                                        </p:attrNameLst>
                                      </p:cBhvr>
                                      <p:to>
                                        <p:strVal val="visible"/>
                                      </p:to>
                                    </p:set>
                                    <p:anim calcmode="lin" valueType="num">
                                      <p:cBhvr additive="base">
                                        <p:cTn id="7" dur="750" fill="hold"/>
                                        <p:tgtEl>
                                          <p:spTgt spid="14"/>
                                        </p:tgtEl>
                                        <p:attrNameLst>
                                          <p:attrName>ppt_x</p:attrName>
                                        </p:attrNameLst>
                                      </p:cBhvr>
                                      <p:tavLst>
                                        <p:tav tm="0">
                                          <p:val>
                                            <p:strVal val="0-#ppt_w/2"/>
                                          </p:val>
                                        </p:tav>
                                        <p:tav tm="100000">
                                          <p:val>
                                            <p:strVal val="#ppt_x"/>
                                          </p:val>
                                        </p:tav>
                                      </p:tavLst>
                                    </p:anim>
                                    <p:anim calcmode="lin" valueType="num">
                                      <p:cBhvr additive="base">
                                        <p:cTn id="8" dur="750" fill="hold"/>
                                        <p:tgtEl>
                                          <p:spTgt spid="14"/>
                                        </p:tgtEl>
                                        <p:attrNameLst>
                                          <p:attrName>ppt_y</p:attrName>
                                        </p:attrNameLst>
                                      </p:cBhvr>
                                      <p:tavLst>
                                        <p:tav tm="0">
                                          <p:val>
                                            <p:strVal val="#ppt_y"/>
                                          </p:val>
                                        </p:tav>
                                        <p:tav tm="100000">
                                          <p:val>
                                            <p:strVal val="#ppt_y"/>
                                          </p:val>
                                        </p:tav>
                                      </p:tavLst>
                                    </p:anim>
                                  </p:childTnLst>
                                </p:cTn>
                              </p:par>
                            </p:childTnLst>
                          </p:cTn>
                        </p:par>
                        <p:par>
                          <p:cTn id="9" fill="hold">
                            <p:stCondLst>
                              <p:cond delay="1000"/>
                            </p:stCondLst>
                            <p:childTnLst>
                              <p:par>
                                <p:cTn id="10" presetID="47" presetClass="entr" presetSubtype="0" fill="hold" nodeType="after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fade">
                                      <p:cBhvr>
                                        <p:cTn id="12" dur="1000"/>
                                        <p:tgtEl>
                                          <p:spTgt spid="3"/>
                                        </p:tgtEl>
                                      </p:cBhvr>
                                    </p:animEffect>
                                    <p:anim calcmode="lin" valueType="num">
                                      <p:cBhvr>
                                        <p:cTn id="13" dur="1000" fill="hold"/>
                                        <p:tgtEl>
                                          <p:spTgt spid="3"/>
                                        </p:tgtEl>
                                        <p:attrNameLst>
                                          <p:attrName>ppt_x</p:attrName>
                                        </p:attrNameLst>
                                      </p:cBhvr>
                                      <p:tavLst>
                                        <p:tav tm="0">
                                          <p:val>
                                            <p:strVal val="#ppt_x"/>
                                          </p:val>
                                        </p:tav>
                                        <p:tav tm="100000">
                                          <p:val>
                                            <p:strVal val="#ppt_x"/>
                                          </p:val>
                                        </p:tav>
                                      </p:tavLst>
                                    </p:anim>
                                    <p:anim calcmode="lin" valueType="num">
                                      <p:cBhvr>
                                        <p:cTn id="14" dur="1000" fill="hold"/>
                                        <p:tgtEl>
                                          <p:spTgt spid="3"/>
                                        </p:tgtEl>
                                        <p:attrNameLst>
                                          <p:attrName>ppt_y</p:attrName>
                                        </p:attrNameLst>
                                      </p:cBhvr>
                                      <p:tavLst>
                                        <p:tav tm="0">
                                          <p:val>
                                            <p:strVal val="#ppt_y-.1"/>
                                          </p:val>
                                        </p:tav>
                                        <p:tav tm="100000">
                                          <p:val>
                                            <p:strVal val="#ppt_y"/>
                                          </p:val>
                                        </p:tav>
                                      </p:tavLst>
                                    </p:anim>
                                  </p:childTnLst>
                                </p:cTn>
                              </p:par>
                            </p:childTnLst>
                          </p:cTn>
                        </p:par>
                        <p:par>
                          <p:cTn id="15" fill="hold">
                            <p:stCondLst>
                              <p:cond delay="2000"/>
                            </p:stCondLst>
                            <p:childTnLst>
                              <p:par>
                                <p:cTn id="16" presetID="50" presetClass="entr" presetSubtype="0" decel="100000" fill="hold" nodeType="afterEffect">
                                  <p:stCondLst>
                                    <p:cond delay="0"/>
                                  </p:stCondLst>
                                  <p:childTnLst>
                                    <p:set>
                                      <p:cBhvr>
                                        <p:cTn id="17" dur="1" fill="hold">
                                          <p:stCondLst>
                                            <p:cond delay="0"/>
                                          </p:stCondLst>
                                        </p:cTn>
                                        <p:tgtEl>
                                          <p:spTgt spid="28"/>
                                        </p:tgtEl>
                                        <p:attrNameLst>
                                          <p:attrName>style.visibility</p:attrName>
                                        </p:attrNameLst>
                                      </p:cBhvr>
                                      <p:to>
                                        <p:strVal val="visible"/>
                                      </p:to>
                                    </p:set>
                                    <p:anim calcmode="lin" valueType="num">
                                      <p:cBhvr>
                                        <p:cTn id="18" dur="1000" fill="hold"/>
                                        <p:tgtEl>
                                          <p:spTgt spid="28"/>
                                        </p:tgtEl>
                                        <p:attrNameLst>
                                          <p:attrName>ppt_w</p:attrName>
                                        </p:attrNameLst>
                                      </p:cBhvr>
                                      <p:tavLst>
                                        <p:tav tm="0">
                                          <p:val>
                                            <p:strVal val="#ppt_w+.3"/>
                                          </p:val>
                                        </p:tav>
                                        <p:tav tm="100000">
                                          <p:val>
                                            <p:strVal val="#ppt_w"/>
                                          </p:val>
                                        </p:tav>
                                      </p:tavLst>
                                    </p:anim>
                                    <p:anim calcmode="lin" valueType="num">
                                      <p:cBhvr>
                                        <p:cTn id="19" dur="1000" fill="hold"/>
                                        <p:tgtEl>
                                          <p:spTgt spid="28"/>
                                        </p:tgtEl>
                                        <p:attrNameLst>
                                          <p:attrName>ppt_h</p:attrName>
                                        </p:attrNameLst>
                                      </p:cBhvr>
                                      <p:tavLst>
                                        <p:tav tm="0">
                                          <p:val>
                                            <p:strVal val="#ppt_h"/>
                                          </p:val>
                                        </p:tav>
                                        <p:tav tm="100000">
                                          <p:val>
                                            <p:strVal val="#ppt_h"/>
                                          </p:val>
                                        </p:tav>
                                      </p:tavLst>
                                    </p:anim>
                                    <p:animEffect transition="in" filter="fade">
                                      <p:cBhvr>
                                        <p:cTn id="20" dur="1000"/>
                                        <p:tgtEl>
                                          <p:spTgt spid="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7" name="组合 16"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GrpSpPr/>
          <p:nvPr/>
        </p:nvGrpSpPr>
        <p:grpSpPr>
          <a:xfrm>
            <a:off x="171280" y="169033"/>
            <a:ext cx="1891633" cy="1891633"/>
            <a:chOff x="831765" y="1948847"/>
            <a:chExt cx="1891633" cy="1891633"/>
          </a:xfrm>
        </p:grpSpPr>
        <p:grpSp>
          <p:nvGrpSpPr>
            <p:cNvPr id="18" name="组合 17"/>
            <p:cNvGrpSpPr/>
            <p:nvPr/>
          </p:nvGrpSpPr>
          <p:grpSpPr>
            <a:xfrm>
              <a:off x="831765" y="1948847"/>
              <a:ext cx="1891633" cy="1891633"/>
              <a:chOff x="1375509" y="1976984"/>
              <a:chExt cx="2018000" cy="2018000"/>
            </a:xfrm>
          </p:grpSpPr>
          <p:sp>
            <p:nvSpPr>
              <p:cNvPr id="21" name="椭圆 20" descr="e7d195523061f1c0deeec63e560781cfd59afb0ea006f2a87ABB68BF51EA6619813959095094C18C62A12F549504892A4AAA8C1554C6663626E05CA27F281A14E6983772AFC3FB97135759321DEA3D709AACD122C08E6ED1C77BAD4A88EF4CD28A80260D8F97957F436F83C1F553EF0169027D0DBFA7A77088E1513DBDFC101C4B4DFF310B01A5021663E46B6BC2AAB5"/>
              <p:cNvSpPr>
                <a:spLocks noChangeAspect="1"/>
              </p:cNvSpPr>
              <p:nvPr/>
            </p:nvSpPr>
            <p:spPr>
              <a:xfrm>
                <a:off x="1375509" y="1976984"/>
                <a:ext cx="2018000" cy="2018000"/>
              </a:xfrm>
              <a:prstGeom prst="ellipse">
                <a:avLst/>
              </a:prstGeom>
              <a:gradFill>
                <a:gsLst>
                  <a:gs pos="0">
                    <a:schemeClr val="bg1"/>
                  </a:gs>
                  <a:gs pos="100000">
                    <a:srgbClr val="C7C7C7"/>
                  </a:gs>
                </a:gsLst>
                <a:lin ang="13200000" scaled="0"/>
              </a:gradFill>
              <a:ln w="22225">
                <a:solidFill>
                  <a:schemeClr val="bg1"/>
                </a:solidFill>
              </a:ln>
              <a:effectLst>
                <a:outerShdw blurRad="393700" dist="1270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2" name="任意多边形 16"/>
              <p:cNvSpPr/>
              <p:nvPr/>
            </p:nvSpPr>
            <p:spPr>
              <a:xfrm rot="5400000">
                <a:off x="1220020" y="2637800"/>
                <a:ext cx="1007034" cy="694933"/>
              </a:xfrm>
              <a:custGeom>
                <a:avLst/>
                <a:gdLst>
                  <a:gd name="connsiteX0" fmla="*/ 0 w 1007034"/>
                  <a:gd name="connsiteY0" fmla="*/ 555348 h 694933"/>
                  <a:gd name="connsiteX1" fmla="*/ 322102 w 1007034"/>
                  <a:gd name="connsiteY1" fmla="*/ 0 h 694933"/>
                  <a:gd name="connsiteX2" fmla="*/ 392164 w 1007034"/>
                  <a:gd name="connsiteY2" fmla="*/ 21748 h 694933"/>
                  <a:gd name="connsiteX3" fmla="*/ 503517 w 1007034"/>
                  <a:gd name="connsiteY3" fmla="*/ 32974 h 694933"/>
                  <a:gd name="connsiteX4" fmla="*/ 614869 w 1007034"/>
                  <a:gd name="connsiteY4" fmla="*/ 21748 h 694933"/>
                  <a:gd name="connsiteX5" fmla="*/ 684932 w 1007034"/>
                  <a:gd name="connsiteY5" fmla="*/ 0 h 694933"/>
                  <a:gd name="connsiteX6" fmla="*/ 1007034 w 1007034"/>
                  <a:gd name="connsiteY6" fmla="*/ 555347 h 694933"/>
                  <a:gd name="connsiteX7" fmla="*/ 895766 w 1007034"/>
                  <a:gd name="connsiteY7" fmla="*/ 615742 h 694933"/>
                  <a:gd name="connsiteX8" fmla="*/ 503516 w 1007034"/>
                  <a:gd name="connsiteY8" fmla="*/ 694933 h 694933"/>
                  <a:gd name="connsiteX9" fmla="*/ 111266 w 1007034"/>
                  <a:gd name="connsiteY9" fmla="*/ 615742 h 694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07034" h="694933">
                    <a:moveTo>
                      <a:pt x="0" y="555348"/>
                    </a:moveTo>
                    <a:lnTo>
                      <a:pt x="322102" y="0"/>
                    </a:lnTo>
                    <a:lnTo>
                      <a:pt x="392164" y="21748"/>
                    </a:lnTo>
                    <a:cubicBezTo>
                      <a:pt x="428132" y="29108"/>
                      <a:pt x="465373" y="32974"/>
                      <a:pt x="503517" y="32974"/>
                    </a:cubicBezTo>
                    <a:cubicBezTo>
                      <a:pt x="541660" y="32974"/>
                      <a:pt x="578901" y="29108"/>
                      <a:pt x="614869" y="21748"/>
                    </a:cubicBezTo>
                    <a:lnTo>
                      <a:pt x="684932" y="0"/>
                    </a:lnTo>
                    <a:lnTo>
                      <a:pt x="1007034" y="555347"/>
                    </a:lnTo>
                    <a:lnTo>
                      <a:pt x="895766" y="615742"/>
                    </a:lnTo>
                    <a:cubicBezTo>
                      <a:pt x="775204" y="666735"/>
                      <a:pt x="642653" y="694933"/>
                      <a:pt x="503516" y="694933"/>
                    </a:cubicBezTo>
                    <a:cubicBezTo>
                      <a:pt x="364379" y="694933"/>
                      <a:pt x="231828" y="666735"/>
                      <a:pt x="111266" y="615742"/>
                    </a:cubicBezTo>
                    <a:close/>
                  </a:path>
                </a:pathLst>
              </a:custGeom>
              <a:solidFill>
                <a:srgbClr val="365B7C"/>
              </a:solidFill>
              <a:ln>
                <a:noFill/>
              </a:ln>
              <a:effectLst>
                <a:innerShdw blurRad="63500" dist="381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20" name="Freeform 48"/>
            <p:cNvSpPr>
              <a:spLocks noEditPoints="1"/>
            </p:cNvSpPr>
            <p:nvPr/>
          </p:nvSpPr>
          <p:spPr bwMode="auto">
            <a:xfrm>
              <a:off x="1822373" y="2622634"/>
              <a:ext cx="490056" cy="469081"/>
            </a:xfrm>
            <a:custGeom>
              <a:avLst/>
              <a:gdLst>
                <a:gd name="T0" fmla="*/ 419 w 628"/>
                <a:gd name="T1" fmla="*/ 232 h 600"/>
                <a:gd name="T2" fmla="*/ 411 w 628"/>
                <a:gd name="T3" fmla="*/ 249 h 600"/>
                <a:gd name="T4" fmla="*/ 408 w 628"/>
                <a:gd name="T5" fmla="*/ 261 h 600"/>
                <a:gd name="T6" fmla="*/ 409 w 628"/>
                <a:gd name="T7" fmla="*/ 283 h 600"/>
                <a:gd name="T8" fmla="*/ 417 w 628"/>
                <a:gd name="T9" fmla="*/ 304 h 600"/>
                <a:gd name="T10" fmla="*/ 424 w 628"/>
                <a:gd name="T11" fmla="*/ 315 h 600"/>
                <a:gd name="T12" fmla="*/ 441 w 628"/>
                <a:gd name="T13" fmla="*/ 330 h 600"/>
                <a:gd name="T14" fmla="*/ 453 w 628"/>
                <a:gd name="T15" fmla="*/ 335 h 600"/>
                <a:gd name="T16" fmla="*/ 478 w 628"/>
                <a:gd name="T17" fmla="*/ 200 h 600"/>
                <a:gd name="T18" fmla="*/ 449 w 628"/>
                <a:gd name="T19" fmla="*/ 206 h 600"/>
                <a:gd name="T20" fmla="*/ 433 w 628"/>
                <a:gd name="T21" fmla="*/ 216 h 600"/>
                <a:gd name="T22" fmla="*/ 425 w 628"/>
                <a:gd name="T23" fmla="*/ 224 h 600"/>
                <a:gd name="T24" fmla="*/ 384 w 628"/>
                <a:gd name="T25" fmla="*/ 70 h 600"/>
                <a:gd name="T26" fmla="*/ 314 w 628"/>
                <a:gd name="T27" fmla="*/ 140 h 600"/>
                <a:gd name="T28" fmla="*/ 379 w 628"/>
                <a:gd name="T29" fmla="*/ 283 h 600"/>
                <a:gd name="T30" fmla="*/ 379 w 628"/>
                <a:gd name="T31" fmla="*/ 254 h 600"/>
                <a:gd name="T32" fmla="*/ 359 w 628"/>
                <a:gd name="T33" fmla="*/ 154 h 600"/>
                <a:gd name="T34" fmla="*/ 250 w 628"/>
                <a:gd name="T35" fmla="*/ 270 h 600"/>
                <a:gd name="T36" fmla="*/ 314 w 628"/>
                <a:gd name="T37" fmla="*/ 396 h 600"/>
                <a:gd name="T38" fmla="*/ 282 w 628"/>
                <a:gd name="T39" fmla="*/ 400 h 600"/>
                <a:gd name="T40" fmla="*/ 267 w 628"/>
                <a:gd name="T41" fmla="*/ 382 h 600"/>
                <a:gd name="T42" fmla="*/ 257 w 628"/>
                <a:gd name="T43" fmla="*/ 374 h 600"/>
                <a:gd name="T44" fmla="*/ 214 w 628"/>
                <a:gd name="T45" fmla="*/ 356 h 600"/>
                <a:gd name="T46" fmla="*/ 195 w 628"/>
                <a:gd name="T47" fmla="*/ 354 h 600"/>
                <a:gd name="T48" fmla="*/ 0 w 628"/>
                <a:gd name="T49" fmla="*/ 600 h 600"/>
                <a:gd name="T50" fmla="*/ 83 w 628"/>
                <a:gd name="T51" fmla="*/ 454 h 600"/>
                <a:gd name="T52" fmla="*/ 216 w 628"/>
                <a:gd name="T53" fmla="*/ 454 h 600"/>
                <a:gd name="T54" fmla="*/ 301 w 628"/>
                <a:gd name="T55" fmla="*/ 600 h 600"/>
                <a:gd name="T56" fmla="*/ 282 w 628"/>
                <a:gd name="T57" fmla="*/ 400 h 600"/>
                <a:gd name="T58" fmla="*/ 433 w 628"/>
                <a:gd name="T59" fmla="*/ 354 h 600"/>
                <a:gd name="T60" fmla="*/ 413 w 628"/>
                <a:gd name="T61" fmla="*/ 356 h 600"/>
                <a:gd name="T62" fmla="*/ 361 w 628"/>
                <a:gd name="T63" fmla="*/ 382 h 600"/>
                <a:gd name="T64" fmla="*/ 353 w 628"/>
                <a:gd name="T65" fmla="*/ 391 h 600"/>
                <a:gd name="T66" fmla="*/ 389 w 628"/>
                <a:gd name="T67" fmla="*/ 600 h 600"/>
                <a:gd name="T68" fmla="*/ 410 w 628"/>
                <a:gd name="T69" fmla="*/ 600 h 600"/>
                <a:gd name="T70" fmla="*/ 564 w 628"/>
                <a:gd name="T71" fmla="*/ 454 h 600"/>
                <a:gd name="T72" fmla="*/ 628 w 628"/>
                <a:gd name="T73" fmla="*/ 460 h 600"/>
                <a:gd name="T74" fmla="*/ 151 w 628"/>
                <a:gd name="T75" fmla="*/ 340 h 600"/>
                <a:gd name="T76" fmla="*/ 186 w 628"/>
                <a:gd name="T77" fmla="*/ 330 h 600"/>
                <a:gd name="T78" fmla="*/ 196 w 628"/>
                <a:gd name="T79" fmla="*/ 323 h 600"/>
                <a:gd name="T80" fmla="*/ 216 w 628"/>
                <a:gd name="T81" fmla="*/ 295 h 600"/>
                <a:gd name="T82" fmla="*/ 219 w 628"/>
                <a:gd name="T83" fmla="*/ 281 h 600"/>
                <a:gd name="T84" fmla="*/ 219 w 628"/>
                <a:gd name="T85" fmla="*/ 258 h 600"/>
                <a:gd name="T86" fmla="*/ 214 w 628"/>
                <a:gd name="T87" fmla="*/ 241 h 600"/>
                <a:gd name="T88" fmla="*/ 208 w 628"/>
                <a:gd name="T89" fmla="*/ 231 h 600"/>
                <a:gd name="T90" fmla="*/ 195 w 628"/>
                <a:gd name="T91" fmla="*/ 217 h 600"/>
                <a:gd name="T92" fmla="*/ 186 w 628"/>
                <a:gd name="T93" fmla="*/ 210 h 600"/>
                <a:gd name="T94" fmla="*/ 151 w 628"/>
                <a:gd name="T95" fmla="*/ 200 h 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28" h="600">
                  <a:moveTo>
                    <a:pt x="425" y="224"/>
                  </a:moveTo>
                  <a:cubicBezTo>
                    <a:pt x="423" y="226"/>
                    <a:pt x="421" y="229"/>
                    <a:pt x="420" y="231"/>
                  </a:cubicBezTo>
                  <a:cubicBezTo>
                    <a:pt x="419" y="231"/>
                    <a:pt x="419" y="232"/>
                    <a:pt x="419" y="232"/>
                  </a:cubicBezTo>
                  <a:cubicBezTo>
                    <a:pt x="418" y="234"/>
                    <a:pt x="416" y="236"/>
                    <a:pt x="415" y="239"/>
                  </a:cubicBezTo>
                  <a:cubicBezTo>
                    <a:pt x="415" y="240"/>
                    <a:pt x="414" y="240"/>
                    <a:pt x="414" y="241"/>
                  </a:cubicBezTo>
                  <a:cubicBezTo>
                    <a:pt x="413" y="244"/>
                    <a:pt x="412" y="246"/>
                    <a:pt x="411" y="249"/>
                  </a:cubicBezTo>
                  <a:cubicBezTo>
                    <a:pt x="411" y="249"/>
                    <a:pt x="411" y="250"/>
                    <a:pt x="411" y="250"/>
                  </a:cubicBezTo>
                  <a:cubicBezTo>
                    <a:pt x="410" y="253"/>
                    <a:pt x="409" y="255"/>
                    <a:pt x="409" y="258"/>
                  </a:cubicBezTo>
                  <a:cubicBezTo>
                    <a:pt x="409" y="259"/>
                    <a:pt x="409" y="260"/>
                    <a:pt x="408" y="261"/>
                  </a:cubicBezTo>
                  <a:cubicBezTo>
                    <a:pt x="408" y="264"/>
                    <a:pt x="408" y="267"/>
                    <a:pt x="408" y="270"/>
                  </a:cubicBezTo>
                  <a:cubicBezTo>
                    <a:pt x="408" y="274"/>
                    <a:pt x="408" y="278"/>
                    <a:pt x="409" y="281"/>
                  </a:cubicBezTo>
                  <a:cubicBezTo>
                    <a:pt x="409" y="282"/>
                    <a:pt x="409" y="283"/>
                    <a:pt x="409" y="283"/>
                  </a:cubicBezTo>
                  <a:cubicBezTo>
                    <a:pt x="410" y="287"/>
                    <a:pt x="411" y="290"/>
                    <a:pt x="412" y="293"/>
                  </a:cubicBezTo>
                  <a:cubicBezTo>
                    <a:pt x="412" y="294"/>
                    <a:pt x="412" y="294"/>
                    <a:pt x="412" y="295"/>
                  </a:cubicBezTo>
                  <a:cubicBezTo>
                    <a:pt x="414" y="298"/>
                    <a:pt x="415" y="301"/>
                    <a:pt x="417" y="304"/>
                  </a:cubicBezTo>
                  <a:cubicBezTo>
                    <a:pt x="417" y="305"/>
                    <a:pt x="417" y="305"/>
                    <a:pt x="418" y="306"/>
                  </a:cubicBezTo>
                  <a:cubicBezTo>
                    <a:pt x="420" y="309"/>
                    <a:pt x="422" y="312"/>
                    <a:pt x="424" y="315"/>
                  </a:cubicBezTo>
                  <a:cubicBezTo>
                    <a:pt x="424" y="315"/>
                    <a:pt x="424" y="315"/>
                    <a:pt x="424" y="315"/>
                  </a:cubicBezTo>
                  <a:cubicBezTo>
                    <a:pt x="427" y="318"/>
                    <a:pt x="429" y="320"/>
                    <a:pt x="432" y="323"/>
                  </a:cubicBezTo>
                  <a:cubicBezTo>
                    <a:pt x="432" y="323"/>
                    <a:pt x="432" y="323"/>
                    <a:pt x="432" y="323"/>
                  </a:cubicBezTo>
                  <a:cubicBezTo>
                    <a:pt x="435" y="326"/>
                    <a:pt x="438" y="328"/>
                    <a:pt x="441" y="330"/>
                  </a:cubicBezTo>
                  <a:cubicBezTo>
                    <a:pt x="442" y="330"/>
                    <a:pt x="442" y="330"/>
                    <a:pt x="442" y="330"/>
                  </a:cubicBezTo>
                  <a:cubicBezTo>
                    <a:pt x="446" y="332"/>
                    <a:pt x="449" y="334"/>
                    <a:pt x="452" y="335"/>
                  </a:cubicBezTo>
                  <a:cubicBezTo>
                    <a:pt x="453" y="335"/>
                    <a:pt x="453" y="335"/>
                    <a:pt x="453" y="335"/>
                  </a:cubicBezTo>
                  <a:cubicBezTo>
                    <a:pt x="461" y="338"/>
                    <a:pt x="469" y="340"/>
                    <a:pt x="478" y="340"/>
                  </a:cubicBezTo>
                  <a:cubicBezTo>
                    <a:pt x="516" y="340"/>
                    <a:pt x="547" y="309"/>
                    <a:pt x="547" y="270"/>
                  </a:cubicBezTo>
                  <a:cubicBezTo>
                    <a:pt x="547" y="231"/>
                    <a:pt x="516" y="200"/>
                    <a:pt x="478" y="200"/>
                  </a:cubicBezTo>
                  <a:cubicBezTo>
                    <a:pt x="468" y="200"/>
                    <a:pt x="458" y="202"/>
                    <a:pt x="450" y="206"/>
                  </a:cubicBezTo>
                  <a:cubicBezTo>
                    <a:pt x="450" y="206"/>
                    <a:pt x="450" y="206"/>
                    <a:pt x="450" y="206"/>
                  </a:cubicBezTo>
                  <a:cubicBezTo>
                    <a:pt x="449" y="206"/>
                    <a:pt x="449" y="206"/>
                    <a:pt x="449" y="206"/>
                  </a:cubicBezTo>
                  <a:cubicBezTo>
                    <a:pt x="446" y="208"/>
                    <a:pt x="444" y="209"/>
                    <a:pt x="442" y="210"/>
                  </a:cubicBezTo>
                  <a:cubicBezTo>
                    <a:pt x="441" y="210"/>
                    <a:pt x="441" y="211"/>
                    <a:pt x="440" y="211"/>
                  </a:cubicBezTo>
                  <a:cubicBezTo>
                    <a:pt x="438" y="213"/>
                    <a:pt x="435" y="215"/>
                    <a:pt x="433" y="216"/>
                  </a:cubicBezTo>
                  <a:cubicBezTo>
                    <a:pt x="433" y="217"/>
                    <a:pt x="432" y="217"/>
                    <a:pt x="432" y="217"/>
                  </a:cubicBezTo>
                  <a:cubicBezTo>
                    <a:pt x="430" y="219"/>
                    <a:pt x="428" y="221"/>
                    <a:pt x="426" y="223"/>
                  </a:cubicBezTo>
                  <a:cubicBezTo>
                    <a:pt x="426" y="223"/>
                    <a:pt x="425" y="224"/>
                    <a:pt x="425" y="224"/>
                  </a:cubicBezTo>
                  <a:close/>
                  <a:moveTo>
                    <a:pt x="314" y="140"/>
                  </a:moveTo>
                  <a:lnTo>
                    <a:pt x="314" y="140"/>
                  </a:lnTo>
                  <a:cubicBezTo>
                    <a:pt x="353" y="140"/>
                    <a:pt x="384" y="108"/>
                    <a:pt x="384" y="70"/>
                  </a:cubicBezTo>
                  <a:cubicBezTo>
                    <a:pt x="384" y="31"/>
                    <a:pt x="353" y="0"/>
                    <a:pt x="314" y="0"/>
                  </a:cubicBezTo>
                  <a:cubicBezTo>
                    <a:pt x="275" y="0"/>
                    <a:pt x="244" y="31"/>
                    <a:pt x="244" y="70"/>
                  </a:cubicBezTo>
                  <a:cubicBezTo>
                    <a:pt x="244" y="108"/>
                    <a:pt x="275" y="140"/>
                    <a:pt x="314" y="140"/>
                  </a:cubicBezTo>
                  <a:close/>
                  <a:moveTo>
                    <a:pt x="379" y="336"/>
                  </a:moveTo>
                  <a:lnTo>
                    <a:pt x="379" y="336"/>
                  </a:lnTo>
                  <a:lnTo>
                    <a:pt x="379" y="283"/>
                  </a:lnTo>
                  <a:cubicBezTo>
                    <a:pt x="379" y="279"/>
                    <a:pt x="378" y="274"/>
                    <a:pt x="378" y="270"/>
                  </a:cubicBezTo>
                  <a:cubicBezTo>
                    <a:pt x="378" y="266"/>
                    <a:pt x="379" y="262"/>
                    <a:pt x="379" y="257"/>
                  </a:cubicBezTo>
                  <a:lnTo>
                    <a:pt x="379" y="254"/>
                  </a:lnTo>
                  <a:lnTo>
                    <a:pt x="380" y="254"/>
                  </a:lnTo>
                  <a:cubicBezTo>
                    <a:pt x="385" y="223"/>
                    <a:pt x="404" y="197"/>
                    <a:pt x="431" y="183"/>
                  </a:cubicBezTo>
                  <a:cubicBezTo>
                    <a:pt x="412" y="165"/>
                    <a:pt x="387" y="154"/>
                    <a:pt x="359" y="154"/>
                  </a:cubicBezTo>
                  <a:lnTo>
                    <a:pt x="269" y="154"/>
                  </a:lnTo>
                  <a:cubicBezTo>
                    <a:pt x="241" y="154"/>
                    <a:pt x="216" y="165"/>
                    <a:pt x="197" y="183"/>
                  </a:cubicBezTo>
                  <a:cubicBezTo>
                    <a:pt x="228" y="199"/>
                    <a:pt x="250" y="232"/>
                    <a:pt x="250" y="270"/>
                  </a:cubicBezTo>
                  <a:cubicBezTo>
                    <a:pt x="250" y="278"/>
                    <a:pt x="249" y="285"/>
                    <a:pt x="247" y="293"/>
                  </a:cubicBezTo>
                  <a:lnTo>
                    <a:pt x="247" y="335"/>
                  </a:lnTo>
                  <a:cubicBezTo>
                    <a:pt x="276" y="347"/>
                    <a:pt x="299" y="369"/>
                    <a:pt x="314" y="396"/>
                  </a:cubicBezTo>
                  <a:cubicBezTo>
                    <a:pt x="328" y="369"/>
                    <a:pt x="352" y="348"/>
                    <a:pt x="379" y="336"/>
                  </a:cubicBezTo>
                  <a:close/>
                  <a:moveTo>
                    <a:pt x="282" y="400"/>
                  </a:moveTo>
                  <a:lnTo>
                    <a:pt x="282" y="400"/>
                  </a:lnTo>
                  <a:cubicBezTo>
                    <a:pt x="280" y="397"/>
                    <a:pt x="278" y="394"/>
                    <a:pt x="275" y="391"/>
                  </a:cubicBezTo>
                  <a:cubicBezTo>
                    <a:pt x="275" y="390"/>
                    <a:pt x="274" y="390"/>
                    <a:pt x="274" y="390"/>
                  </a:cubicBezTo>
                  <a:cubicBezTo>
                    <a:pt x="272" y="387"/>
                    <a:pt x="270" y="385"/>
                    <a:pt x="267" y="382"/>
                  </a:cubicBezTo>
                  <a:cubicBezTo>
                    <a:pt x="267" y="382"/>
                    <a:pt x="266" y="382"/>
                    <a:pt x="266" y="381"/>
                  </a:cubicBezTo>
                  <a:cubicBezTo>
                    <a:pt x="263" y="379"/>
                    <a:pt x="261" y="377"/>
                    <a:pt x="258" y="375"/>
                  </a:cubicBezTo>
                  <a:cubicBezTo>
                    <a:pt x="257" y="374"/>
                    <a:pt x="257" y="374"/>
                    <a:pt x="257" y="374"/>
                  </a:cubicBezTo>
                  <a:cubicBezTo>
                    <a:pt x="247" y="367"/>
                    <a:pt x="237" y="362"/>
                    <a:pt x="225" y="359"/>
                  </a:cubicBezTo>
                  <a:cubicBezTo>
                    <a:pt x="223" y="358"/>
                    <a:pt x="220" y="357"/>
                    <a:pt x="218" y="357"/>
                  </a:cubicBezTo>
                  <a:cubicBezTo>
                    <a:pt x="217" y="356"/>
                    <a:pt x="215" y="356"/>
                    <a:pt x="214" y="356"/>
                  </a:cubicBezTo>
                  <a:cubicBezTo>
                    <a:pt x="212" y="356"/>
                    <a:pt x="210" y="355"/>
                    <a:pt x="208" y="355"/>
                  </a:cubicBezTo>
                  <a:cubicBezTo>
                    <a:pt x="207" y="355"/>
                    <a:pt x="206" y="355"/>
                    <a:pt x="205" y="355"/>
                  </a:cubicBezTo>
                  <a:cubicBezTo>
                    <a:pt x="202" y="354"/>
                    <a:pt x="199" y="354"/>
                    <a:pt x="195" y="354"/>
                  </a:cubicBezTo>
                  <a:lnTo>
                    <a:pt x="105" y="354"/>
                  </a:lnTo>
                  <a:cubicBezTo>
                    <a:pt x="47" y="354"/>
                    <a:pt x="0" y="401"/>
                    <a:pt x="0" y="460"/>
                  </a:cubicBezTo>
                  <a:lnTo>
                    <a:pt x="0" y="600"/>
                  </a:lnTo>
                  <a:lnTo>
                    <a:pt x="62" y="600"/>
                  </a:lnTo>
                  <a:lnTo>
                    <a:pt x="62" y="454"/>
                  </a:lnTo>
                  <a:lnTo>
                    <a:pt x="83" y="454"/>
                  </a:lnTo>
                  <a:lnTo>
                    <a:pt x="83" y="600"/>
                  </a:lnTo>
                  <a:lnTo>
                    <a:pt x="216" y="600"/>
                  </a:lnTo>
                  <a:lnTo>
                    <a:pt x="216" y="454"/>
                  </a:lnTo>
                  <a:lnTo>
                    <a:pt x="237" y="454"/>
                  </a:lnTo>
                  <a:lnTo>
                    <a:pt x="237" y="600"/>
                  </a:lnTo>
                  <a:lnTo>
                    <a:pt x="301" y="600"/>
                  </a:lnTo>
                  <a:lnTo>
                    <a:pt x="301" y="460"/>
                  </a:lnTo>
                  <a:cubicBezTo>
                    <a:pt x="301" y="437"/>
                    <a:pt x="294" y="417"/>
                    <a:pt x="282" y="400"/>
                  </a:cubicBezTo>
                  <a:cubicBezTo>
                    <a:pt x="282" y="400"/>
                    <a:pt x="282" y="400"/>
                    <a:pt x="282" y="400"/>
                  </a:cubicBezTo>
                  <a:close/>
                  <a:moveTo>
                    <a:pt x="523" y="354"/>
                  </a:moveTo>
                  <a:lnTo>
                    <a:pt x="523" y="354"/>
                  </a:lnTo>
                  <a:lnTo>
                    <a:pt x="433" y="354"/>
                  </a:lnTo>
                  <a:cubicBezTo>
                    <a:pt x="429" y="354"/>
                    <a:pt x="426" y="354"/>
                    <a:pt x="423" y="355"/>
                  </a:cubicBezTo>
                  <a:cubicBezTo>
                    <a:pt x="422" y="355"/>
                    <a:pt x="421" y="355"/>
                    <a:pt x="420" y="355"/>
                  </a:cubicBezTo>
                  <a:cubicBezTo>
                    <a:pt x="418" y="355"/>
                    <a:pt x="415" y="356"/>
                    <a:pt x="413" y="356"/>
                  </a:cubicBezTo>
                  <a:cubicBezTo>
                    <a:pt x="412" y="356"/>
                    <a:pt x="411" y="356"/>
                    <a:pt x="410" y="357"/>
                  </a:cubicBezTo>
                  <a:cubicBezTo>
                    <a:pt x="408" y="357"/>
                    <a:pt x="405" y="358"/>
                    <a:pt x="403" y="358"/>
                  </a:cubicBezTo>
                  <a:cubicBezTo>
                    <a:pt x="387" y="363"/>
                    <a:pt x="373" y="371"/>
                    <a:pt x="361" y="382"/>
                  </a:cubicBezTo>
                  <a:cubicBezTo>
                    <a:pt x="361" y="382"/>
                    <a:pt x="361" y="382"/>
                    <a:pt x="361" y="383"/>
                  </a:cubicBezTo>
                  <a:cubicBezTo>
                    <a:pt x="358" y="385"/>
                    <a:pt x="356" y="388"/>
                    <a:pt x="353" y="390"/>
                  </a:cubicBezTo>
                  <a:cubicBezTo>
                    <a:pt x="353" y="390"/>
                    <a:pt x="353" y="391"/>
                    <a:pt x="353" y="391"/>
                  </a:cubicBezTo>
                  <a:cubicBezTo>
                    <a:pt x="337" y="409"/>
                    <a:pt x="327" y="433"/>
                    <a:pt x="327" y="460"/>
                  </a:cubicBezTo>
                  <a:lnTo>
                    <a:pt x="327" y="600"/>
                  </a:lnTo>
                  <a:lnTo>
                    <a:pt x="389" y="600"/>
                  </a:lnTo>
                  <a:lnTo>
                    <a:pt x="389" y="454"/>
                  </a:lnTo>
                  <a:lnTo>
                    <a:pt x="410" y="454"/>
                  </a:lnTo>
                  <a:lnTo>
                    <a:pt x="410" y="600"/>
                  </a:lnTo>
                  <a:lnTo>
                    <a:pt x="543" y="600"/>
                  </a:lnTo>
                  <a:lnTo>
                    <a:pt x="543" y="454"/>
                  </a:lnTo>
                  <a:lnTo>
                    <a:pt x="564" y="454"/>
                  </a:lnTo>
                  <a:lnTo>
                    <a:pt x="564" y="600"/>
                  </a:lnTo>
                  <a:lnTo>
                    <a:pt x="628" y="600"/>
                  </a:lnTo>
                  <a:lnTo>
                    <a:pt x="628" y="460"/>
                  </a:lnTo>
                  <a:cubicBezTo>
                    <a:pt x="628" y="401"/>
                    <a:pt x="581" y="354"/>
                    <a:pt x="523" y="354"/>
                  </a:cubicBezTo>
                  <a:close/>
                  <a:moveTo>
                    <a:pt x="151" y="340"/>
                  </a:moveTo>
                  <a:lnTo>
                    <a:pt x="151" y="340"/>
                  </a:lnTo>
                  <a:cubicBezTo>
                    <a:pt x="159" y="340"/>
                    <a:pt x="167" y="338"/>
                    <a:pt x="175" y="335"/>
                  </a:cubicBezTo>
                  <a:cubicBezTo>
                    <a:pt x="175" y="335"/>
                    <a:pt x="175" y="335"/>
                    <a:pt x="176" y="335"/>
                  </a:cubicBezTo>
                  <a:cubicBezTo>
                    <a:pt x="179" y="334"/>
                    <a:pt x="183" y="332"/>
                    <a:pt x="186" y="330"/>
                  </a:cubicBezTo>
                  <a:cubicBezTo>
                    <a:pt x="186" y="330"/>
                    <a:pt x="186" y="330"/>
                    <a:pt x="186" y="330"/>
                  </a:cubicBezTo>
                  <a:cubicBezTo>
                    <a:pt x="190" y="328"/>
                    <a:pt x="193" y="326"/>
                    <a:pt x="196" y="323"/>
                  </a:cubicBezTo>
                  <a:cubicBezTo>
                    <a:pt x="196" y="323"/>
                    <a:pt x="196" y="323"/>
                    <a:pt x="196" y="323"/>
                  </a:cubicBezTo>
                  <a:cubicBezTo>
                    <a:pt x="202" y="318"/>
                    <a:pt x="206" y="312"/>
                    <a:pt x="210" y="306"/>
                  </a:cubicBezTo>
                  <a:cubicBezTo>
                    <a:pt x="211" y="305"/>
                    <a:pt x="211" y="305"/>
                    <a:pt x="211" y="304"/>
                  </a:cubicBezTo>
                  <a:cubicBezTo>
                    <a:pt x="213" y="301"/>
                    <a:pt x="214" y="298"/>
                    <a:pt x="216" y="295"/>
                  </a:cubicBezTo>
                  <a:cubicBezTo>
                    <a:pt x="216" y="294"/>
                    <a:pt x="216" y="294"/>
                    <a:pt x="216" y="293"/>
                  </a:cubicBezTo>
                  <a:cubicBezTo>
                    <a:pt x="217" y="290"/>
                    <a:pt x="218" y="287"/>
                    <a:pt x="219" y="283"/>
                  </a:cubicBezTo>
                  <a:cubicBezTo>
                    <a:pt x="219" y="282"/>
                    <a:pt x="219" y="282"/>
                    <a:pt x="219" y="281"/>
                  </a:cubicBezTo>
                  <a:cubicBezTo>
                    <a:pt x="220" y="278"/>
                    <a:pt x="220" y="274"/>
                    <a:pt x="220" y="270"/>
                  </a:cubicBezTo>
                  <a:cubicBezTo>
                    <a:pt x="220" y="267"/>
                    <a:pt x="220" y="264"/>
                    <a:pt x="220" y="261"/>
                  </a:cubicBezTo>
                  <a:cubicBezTo>
                    <a:pt x="219" y="260"/>
                    <a:pt x="219" y="259"/>
                    <a:pt x="219" y="258"/>
                  </a:cubicBezTo>
                  <a:cubicBezTo>
                    <a:pt x="219" y="255"/>
                    <a:pt x="218" y="252"/>
                    <a:pt x="217" y="250"/>
                  </a:cubicBezTo>
                  <a:cubicBezTo>
                    <a:pt x="217" y="249"/>
                    <a:pt x="217" y="249"/>
                    <a:pt x="217" y="249"/>
                  </a:cubicBezTo>
                  <a:cubicBezTo>
                    <a:pt x="216" y="246"/>
                    <a:pt x="215" y="244"/>
                    <a:pt x="214" y="241"/>
                  </a:cubicBezTo>
                  <a:cubicBezTo>
                    <a:pt x="214" y="240"/>
                    <a:pt x="213" y="240"/>
                    <a:pt x="213" y="239"/>
                  </a:cubicBezTo>
                  <a:cubicBezTo>
                    <a:pt x="212" y="236"/>
                    <a:pt x="210" y="234"/>
                    <a:pt x="209" y="231"/>
                  </a:cubicBezTo>
                  <a:lnTo>
                    <a:pt x="208" y="231"/>
                  </a:lnTo>
                  <a:cubicBezTo>
                    <a:pt x="207" y="229"/>
                    <a:pt x="205" y="226"/>
                    <a:pt x="203" y="224"/>
                  </a:cubicBezTo>
                  <a:cubicBezTo>
                    <a:pt x="203" y="224"/>
                    <a:pt x="202" y="223"/>
                    <a:pt x="202" y="223"/>
                  </a:cubicBezTo>
                  <a:cubicBezTo>
                    <a:pt x="200" y="221"/>
                    <a:pt x="198" y="219"/>
                    <a:pt x="195" y="217"/>
                  </a:cubicBezTo>
                  <a:cubicBezTo>
                    <a:pt x="195" y="217"/>
                    <a:pt x="195" y="217"/>
                    <a:pt x="195" y="216"/>
                  </a:cubicBezTo>
                  <a:cubicBezTo>
                    <a:pt x="193" y="215"/>
                    <a:pt x="190" y="213"/>
                    <a:pt x="188" y="211"/>
                  </a:cubicBezTo>
                  <a:cubicBezTo>
                    <a:pt x="187" y="211"/>
                    <a:pt x="187" y="210"/>
                    <a:pt x="186" y="210"/>
                  </a:cubicBezTo>
                  <a:cubicBezTo>
                    <a:pt x="184" y="209"/>
                    <a:pt x="181" y="207"/>
                    <a:pt x="179" y="206"/>
                  </a:cubicBezTo>
                  <a:cubicBezTo>
                    <a:pt x="179" y="206"/>
                    <a:pt x="178" y="206"/>
                    <a:pt x="178" y="206"/>
                  </a:cubicBezTo>
                  <a:cubicBezTo>
                    <a:pt x="170" y="202"/>
                    <a:pt x="160" y="200"/>
                    <a:pt x="151" y="200"/>
                  </a:cubicBezTo>
                  <a:cubicBezTo>
                    <a:pt x="112" y="200"/>
                    <a:pt x="81" y="231"/>
                    <a:pt x="81" y="270"/>
                  </a:cubicBezTo>
                  <a:cubicBezTo>
                    <a:pt x="81" y="309"/>
                    <a:pt x="112" y="340"/>
                    <a:pt x="151" y="340"/>
                  </a:cubicBezTo>
                  <a:close/>
                </a:path>
              </a:pathLst>
            </a:custGeom>
            <a:solidFill>
              <a:srgbClr val="365B7C"/>
            </a:solidFill>
            <a:ln>
              <a:noFill/>
            </a:ln>
          </p:spPr>
          <p:txBody>
            <a:bodyPr vert="horz" wrap="square" lIns="91440" tIns="45720" rIns="91440" bIns="45720" numCol="1" anchor="t" anchorCtr="0" compatLnSpc="1"/>
            <a:lstStyle/>
            <a:p>
              <a:endParaRPr lang="zh-CN" altLang="en-US">
                <a:solidFill>
                  <a:schemeClr val="accent2"/>
                </a:solidFill>
              </a:endParaRPr>
            </a:p>
          </p:txBody>
        </p:sp>
      </p:grpSp>
      <p:sp>
        <p:nvSpPr>
          <p:cNvPr id="23" name="矩形 22"/>
          <p:cNvSpPr/>
          <p:nvPr/>
        </p:nvSpPr>
        <p:spPr>
          <a:xfrm>
            <a:off x="2237740" y="878840"/>
            <a:ext cx="4951730" cy="47053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800" b="1" dirty="0">
                <a:latin typeface="楷体" panose="02010609060101010101" pitchFamily="49" charset="-122"/>
                <a:ea typeface="楷体" panose="02010609060101010101" pitchFamily="49" charset="-122"/>
                <a:cs typeface="+mn-ea"/>
                <a:sym typeface="+mn-lt"/>
              </a:rPr>
              <a:t>案例：</a:t>
            </a:r>
            <a:r>
              <a:rPr lang="zh-CN" sz="2800" b="1" dirty="0">
                <a:latin typeface="楷体" panose="02010609060101010101" pitchFamily="49" charset="-122"/>
                <a:ea typeface="楷体" panose="02010609060101010101" pitchFamily="49" charset="-122"/>
                <a:cs typeface="+mn-ea"/>
                <a:sym typeface="+mn-lt"/>
              </a:rPr>
              <a:t>小米公司的招聘广告</a:t>
            </a:r>
          </a:p>
        </p:txBody>
      </p:sp>
      <p:sp>
        <p:nvSpPr>
          <p:cNvPr id="3" name="文本框 2"/>
          <p:cNvSpPr txBox="1"/>
          <p:nvPr/>
        </p:nvSpPr>
        <p:spPr>
          <a:xfrm>
            <a:off x="2237740" y="1586230"/>
            <a:ext cx="5111750" cy="5077460"/>
          </a:xfrm>
          <a:prstGeom prst="rect">
            <a:avLst/>
          </a:prstGeom>
          <a:noFill/>
        </p:spPr>
        <p:txBody>
          <a:bodyPr wrap="square" rtlCol="0">
            <a:spAutoFit/>
          </a:bodyPr>
          <a:lstStyle/>
          <a:p>
            <a:pPr eaLnBrk="1" hangingPunct="1">
              <a:lnSpc>
                <a:spcPct val="150000"/>
              </a:lnSpc>
            </a:pPr>
            <a:r>
              <a:rPr lang="zh-CN" altLang="en-US" sz="2400" dirty="0">
                <a:latin typeface="楷体" panose="02010609060101010101" pitchFamily="49" charset="-122"/>
                <a:ea typeface="楷体" panose="02010609060101010101" pitchFamily="49" charset="-122"/>
                <a:cs typeface="楷体" panose="02010609060101010101" pitchFamily="49" charset="-122"/>
                <a:sym typeface="+mn-ea"/>
              </a:rPr>
              <a:t>任职资格</a:t>
            </a:r>
            <a:r>
              <a:rPr lang="en-US" altLang="zh-CN" sz="2400" dirty="0">
                <a:latin typeface="楷体" panose="02010609060101010101" pitchFamily="49" charset="-122"/>
                <a:ea typeface="楷体" panose="02010609060101010101" pitchFamily="49" charset="-122"/>
                <a:cs typeface="楷体" panose="02010609060101010101" pitchFamily="49" charset="-122"/>
                <a:sym typeface="+mn-ea"/>
              </a:rPr>
              <a:t>:</a:t>
            </a:r>
            <a:br>
              <a:rPr lang="en-US" altLang="zh-CN" sz="2400" dirty="0">
                <a:latin typeface="楷体" panose="02010609060101010101" pitchFamily="49" charset="-122"/>
                <a:ea typeface="楷体" panose="02010609060101010101" pitchFamily="49" charset="-122"/>
                <a:cs typeface="楷体" panose="02010609060101010101" pitchFamily="49" charset="-122"/>
                <a:sym typeface="+mn-ea"/>
              </a:rPr>
            </a:br>
            <a:r>
              <a:rPr lang="en-US" altLang="zh-CN" sz="2400" dirty="0">
                <a:latin typeface="楷体" panose="02010609060101010101" pitchFamily="49" charset="-122"/>
                <a:ea typeface="楷体" panose="02010609060101010101" pitchFamily="49" charset="-122"/>
                <a:cs typeface="楷体" panose="02010609060101010101" pitchFamily="49" charset="-122"/>
                <a:sym typeface="+mn-ea"/>
              </a:rPr>
              <a:t>1.</a:t>
            </a:r>
            <a:r>
              <a:rPr lang="zh-CN" altLang="en-US" sz="2400" dirty="0">
                <a:latin typeface="楷体" panose="02010609060101010101" pitchFamily="49" charset="-122"/>
                <a:ea typeface="楷体" panose="02010609060101010101" pitchFamily="49" charset="-122"/>
                <a:cs typeface="楷体" panose="02010609060101010101" pitchFamily="49" charset="-122"/>
                <a:sym typeface="+mn-ea"/>
              </a:rPr>
              <a:t>熟悉并热爱互联网及智能手机行业</a:t>
            </a:r>
            <a:r>
              <a:rPr lang="en-US" altLang="zh-CN" sz="2400" dirty="0">
                <a:latin typeface="楷体" panose="02010609060101010101" pitchFamily="49" charset="-122"/>
                <a:ea typeface="楷体" panose="02010609060101010101" pitchFamily="49" charset="-122"/>
                <a:cs typeface="楷体" panose="02010609060101010101" pitchFamily="49" charset="-122"/>
                <a:sym typeface="+mn-ea"/>
              </a:rPr>
              <a:t>; </a:t>
            </a:r>
          </a:p>
          <a:p>
            <a:pPr eaLnBrk="1" hangingPunct="1">
              <a:lnSpc>
                <a:spcPct val="150000"/>
              </a:lnSpc>
            </a:pPr>
            <a:r>
              <a:rPr lang="en-US" altLang="zh-CN" sz="2400" dirty="0">
                <a:latin typeface="楷体" panose="02010609060101010101" pitchFamily="49" charset="-122"/>
                <a:ea typeface="楷体" panose="02010609060101010101" pitchFamily="49" charset="-122"/>
                <a:cs typeface="楷体" panose="02010609060101010101" pitchFamily="49" charset="-122"/>
                <a:sym typeface="+mn-ea"/>
              </a:rPr>
              <a:t>2.3</a:t>
            </a:r>
            <a:r>
              <a:rPr lang="zh-CN" altLang="en-US" sz="2400" dirty="0">
                <a:latin typeface="楷体" panose="02010609060101010101" pitchFamily="49" charset="-122"/>
                <a:ea typeface="楷体" panose="02010609060101010101" pitchFamily="49" charset="-122"/>
                <a:cs typeface="楷体" panose="02010609060101010101" pitchFamily="49" charset="-122"/>
                <a:sym typeface="+mn-ea"/>
              </a:rPr>
              <a:t>年左右企业专利工作经验和</a:t>
            </a:r>
            <a:r>
              <a:rPr lang="en-US" altLang="zh-CN" sz="2400" dirty="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400" dirty="0">
                <a:latin typeface="楷体" panose="02010609060101010101" pitchFamily="49" charset="-122"/>
                <a:ea typeface="楷体" panose="02010609060101010101" pitchFamily="49" charset="-122"/>
                <a:cs typeface="楷体" panose="02010609060101010101" pitchFamily="49" charset="-122"/>
                <a:sym typeface="+mn-ea"/>
              </a:rPr>
              <a:t>或代理机构专利撰写经验</a:t>
            </a:r>
            <a:r>
              <a:rPr lang="en-US" altLang="zh-CN" sz="2400" dirty="0">
                <a:latin typeface="楷体" panose="02010609060101010101" pitchFamily="49" charset="-122"/>
                <a:ea typeface="楷体" panose="02010609060101010101" pitchFamily="49" charset="-122"/>
                <a:cs typeface="楷体" panose="02010609060101010101" pitchFamily="49" charset="-122"/>
                <a:sym typeface="+mn-ea"/>
              </a:rPr>
              <a:t>; </a:t>
            </a:r>
          </a:p>
          <a:p>
            <a:pPr eaLnBrk="1" hangingPunct="1">
              <a:lnSpc>
                <a:spcPct val="150000"/>
              </a:lnSpc>
            </a:pPr>
            <a:r>
              <a:rPr lang="en-US" altLang="zh-CN" sz="2400" dirty="0">
                <a:latin typeface="楷体" panose="02010609060101010101" pitchFamily="49" charset="-122"/>
                <a:ea typeface="楷体" panose="02010609060101010101" pitchFamily="49" charset="-122"/>
                <a:cs typeface="楷体" panose="02010609060101010101" pitchFamily="49" charset="-122"/>
                <a:sym typeface="+mn-ea"/>
              </a:rPr>
              <a:t>3.</a:t>
            </a:r>
            <a:r>
              <a:rPr lang="zh-CN" altLang="en-US" sz="2400" dirty="0">
                <a:latin typeface="楷体" panose="02010609060101010101" pitchFamily="49" charset="-122"/>
                <a:ea typeface="楷体" panose="02010609060101010101" pitchFamily="49" charset="-122"/>
                <a:cs typeface="楷体" panose="02010609060101010101" pitchFamily="49" charset="-122"/>
                <a:sym typeface="+mn-ea"/>
              </a:rPr>
              <a:t>有涉外专利处理经验</a:t>
            </a:r>
            <a:r>
              <a:rPr lang="en-US" altLang="zh-CN" sz="2400" dirty="0">
                <a:latin typeface="楷体" panose="02010609060101010101" pitchFamily="49" charset="-122"/>
                <a:ea typeface="楷体" panose="02010609060101010101" pitchFamily="49" charset="-122"/>
                <a:cs typeface="楷体" panose="02010609060101010101" pitchFamily="49" charset="-122"/>
                <a:sym typeface="+mn-ea"/>
              </a:rPr>
              <a:t>; </a:t>
            </a:r>
          </a:p>
          <a:p>
            <a:pPr eaLnBrk="1" hangingPunct="1">
              <a:lnSpc>
                <a:spcPct val="150000"/>
              </a:lnSpc>
            </a:pPr>
            <a:r>
              <a:rPr lang="en-US" altLang="zh-CN" sz="2400" dirty="0">
                <a:latin typeface="楷体" panose="02010609060101010101" pitchFamily="49" charset="-122"/>
                <a:ea typeface="楷体" panose="02010609060101010101" pitchFamily="49" charset="-122"/>
                <a:cs typeface="楷体" panose="02010609060101010101" pitchFamily="49" charset="-122"/>
                <a:sym typeface="+mn-ea"/>
              </a:rPr>
              <a:t>4.</a:t>
            </a:r>
            <a:r>
              <a:rPr lang="zh-CN" altLang="en-US" sz="2400" dirty="0">
                <a:latin typeface="楷体" panose="02010609060101010101" pitchFamily="49" charset="-122"/>
                <a:ea typeface="楷体" panose="02010609060101010101" pitchFamily="49" charset="-122"/>
                <a:cs typeface="楷体" panose="02010609060101010101" pitchFamily="49" charset="-122"/>
                <a:sym typeface="+mn-ea"/>
              </a:rPr>
              <a:t>计算机、网络或通信相关专业本科及以上学历</a:t>
            </a:r>
            <a:r>
              <a:rPr lang="en-US" altLang="zh-CN" sz="2400" dirty="0">
                <a:latin typeface="楷体" panose="02010609060101010101" pitchFamily="49" charset="-122"/>
                <a:ea typeface="楷体" panose="02010609060101010101" pitchFamily="49" charset="-122"/>
                <a:cs typeface="楷体" panose="02010609060101010101" pitchFamily="49" charset="-122"/>
                <a:sym typeface="+mn-ea"/>
              </a:rPr>
              <a:t>; </a:t>
            </a:r>
          </a:p>
          <a:p>
            <a:pPr eaLnBrk="1" hangingPunct="1">
              <a:lnSpc>
                <a:spcPct val="150000"/>
              </a:lnSpc>
            </a:pPr>
            <a:r>
              <a:rPr lang="en-US" altLang="zh-CN" sz="2400" dirty="0">
                <a:latin typeface="楷体" panose="02010609060101010101" pitchFamily="49" charset="-122"/>
                <a:ea typeface="楷体" panose="02010609060101010101" pitchFamily="49" charset="-122"/>
                <a:cs typeface="楷体" panose="02010609060101010101" pitchFamily="49" charset="-122"/>
                <a:sym typeface="+mn-ea"/>
              </a:rPr>
              <a:t>5.</a:t>
            </a:r>
            <a:r>
              <a:rPr lang="zh-CN" altLang="en-US" sz="2400" dirty="0">
                <a:latin typeface="楷体" panose="02010609060101010101" pitchFamily="49" charset="-122"/>
                <a:ea typeface="楷体" panose="02010609060101010101" pitchFamily="49" charset="-122"/>
                <a:cs typeface="楷体" panose="02010609060101010101" pitchFamily="49" charset="-122"/>
                <a:sym typeface="+mn-ea"/>
              </a:rPr>
              <a:t>工作踏实认真、细心</a:t>
            </a:r>
            <a:r>
              <a:rPr lang="en-US" altLang="zh-CN" sz="2400" dirty="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400" dirty="0">
                <a:latin typeface="楷体" panose="02010609060101010101" pitchFamily="49" charset="-122"/>
                <a:ea typeface="楷体" panose="02010609060101010101" pitchFamily="49" charset="-122"/>
                <a:cs typeface="楷体" panose="02010609060101010101" pitchFamily="49" charset="-122"/>
                <a:sym typeface="+mn-ea"/>
              </a:rPr>
              <a:t>能承受一定工作压力。 </a:t>
            </a:r>
            <a:endParaRPr lang="zh-CN" altLang="en-US" sz="2400" dirty="0">
              <a:latin typeface="楷体" panose="02010609060101010101" pitchFamily="49" charset="-122"/>
              <a:ea typeface="楷体" panose="02010609060101010101" pitchFamily="49" charset="-122"/>
              <a:cs typeface="楷体" panose="02010609060101010101" pitchFamily="49" charset="-122"/>
            </a:endParaRPr>
          </a:p>
        </p:txBody>
      </p:sp>
      <p:pic>
        <p:nvPicPr>
          <p:cNvPr id="4" name="图片 3" descr="t01231c626cd366cd20"/>
          <p:cNvPicPr>
            <a:picLocks noChangeAspect="1"/>
          </p:cNvPicPr>
          <p:nvPr>
            <p:custDataLst>
              <p:tags r:id="rId1"/>
            </p:custDataLst>
          </p:nvPr>
        </p:nvPicPr>
        <p:blipFill>
          <a:blip r:embed="rId3"/>
          <a:stretch>
            <a:fillRect/>
          </a:stretch>
        </p:blipFill>
        <p:spPr>
          <a:xfrm>
            <a:off x="7741285" y="1653540"/>
            <a:ext cx="4074795" cy="4623435"/>
          </a:xfrm>
          <a:prstGeom prst="rect">
            <a:avLst/>
          </a:prstGeom>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5" presetClass="entr" presetSubtype="0" fill="hold" nodeType="withEffect">
                                  <p:stCondLst>
                                    <p:cond delay="250"/>
                                  </p:stCondLst>
                                  <p:childTnLst>
                                    <p:set>
                                      <p:cBhvr>
                                        <p:cTn id="6" dur="1" fill="hold">
                                          <p:stCondLst>
                                            <p:cond delay="0"/>
                                          </p:stCondLst>
                                        </p:cTn>
                                        <p:tgtEl>
                                          <p:spTgt spid="17"/>
                                        </p:tgtEl>
                                        <p:attrNameLst>
                                          <p:attrName>style.visibility</p:attrName>
                                        </p:attrNameLst>
                                      </p:cBhvr>
                                      <p:to>
                                        <p:strVal val="visible"/>
                                      </p:to>
                                    </p:set>
                                    <p:anim calcmode="lin" valueType="num">
                                      <p:cBhvr>
                                        <p:cTn id="7" dur="500" decel="50000" fill="hold">
                                          <p:stCondLst>
                                            <p:cond delay="0"/>
                                          </p:stCondLst>
                                        </p:cTn>
                                        <p:tgtEl>
                                          <p:spTgt spid="17"/>
                                        </p:tgtEl>
                                        <p:attrNameLst>
                                          <p:attrName>style.rotation</p:attrName>
                                        </p:attrNameLst>
                                      </p:cBhvr>
                                      <p:tavLst>
                                        <p:tav tm="0">
                                          <p:val>
                                            <p:fltVal val="-90"/>
                                          </p:val>
                                        </p:tav>
                                        <p:tav tm="100000">
                                          <p:val>
                                            <p:fltVal val="0"/>
                                          </p:val>
                                        </p:tav>
                                      </p:tavLst>
                                    </p:anim>
                                    <p:anim calcmode="lin" valueType="num">
                                      <p:cBhvr>
                                        <p:cTn id="8" dur="500" decel="50000" fill="hold">
                                          <p:stCondLst>
                                            <p:cond delay="0"/>
                                          </p:stCondLst>
                                        </p:cTn>
                                        <p:tgtEl>
                                          <p:spTgt spid="17"/>
                                        </p:tgtEl>
                                        <p:attrNameLst>
                                          <p:attrName>ppt_w</p:attrName>
                                        </p:attrNameLst>
                                      </p:cBhvr>
                                      <p:tavLst>
                                        <p:tav tm="0">
                                          <p:val>
                                            <p:strVal val="#ppt_w"/>
                                          </p:val>
                                        </p:tav>
                                        <p:tav tm="100000">
                                          <p:val>
                                            <p:strVal val="#ppt_w*.05"/>
                                          </p:val>
                                        </p:tav>
                                      </p:tavLst>
                                    </p:anim>
                                    <p:anim calcmode="lin" valueType="num">
                                      <p:cBhvr>
                                        <p:cTn id="9" dur="500" accel="50000" fill="hold">
                                          <p:stCondLst>
                                            <p:cond delay="500"/>
                                          </p:stCondLst>
                                        </p:cTn>
                                        <p:tgtEl>
                                          <p:spTgt spid="17"/>
                                        </p:tgtEl>
                                        <p:attrNameLst>
                                          <p:attrName>ppt_w</p:attrName>
                                        </p:attrNameLst>
                                      </p:cBhvr>
                                      <p:tavLst>
                                        <p:tav tm="0">
                                          <p:val>
                                            <p:strVal val="#ppt_w*.05"/>
                                          </p:val>
                                        </p:tav>
                                        <p:tav tm="100000">
                                          <p:val>
                                            <p:strVal val="#ppt_w"/>
                                          </p:val>
                                        </p:tav>
                                      </p:tavLst>
                                    </p:anim>
                                    <p:anim calcmode="lin" valueType="num">
                                      <p:cBhvr>
                                        <p:cTn id="10" dur="1000" fill="hold"/>
                                        <p:tgtEl>
                                          <p:spTgt spid="17"/>
                                        </p:tgtEl>
                                        <p:attrNameLst>
                                          <p:attrName>ppt_h</p:attrName>
                                        </p:attrNameLst>
                                      </p:cBhvr>
                                      <p:tavLst>
                                        <p:tav tm="0">
                                          <p:val>
                                            <p:strVal val="#ppt_h"/>
                                          </p:val>
                                        </p:tav>
                                        <p:tav tm="100000">
                                          <p:val>
                                            <p:strVal val="#ppt_h"/>
                                          </p:val>
                                        </p:tav>
                                      </p:tavLst>
                                    </p:anim>
                                    <p:anim calcmode="lin" valueType="num">
                                      <p:cBhvr>
                                        <p:cTn id="11" dur="500" decel="50000" fill="hold">
                                          <p:stCondLst>
                                            <p:cond delay="0"/>
                                          </p:stCondLst>
                                        </p:cTn>
                                        <p:tgtEl>
                                          <p:spTgt spid="17"/>
                                        </p:tgtEl>
                                        <p:attrNameLst>
                                          <p:attrName>ppt_x</p:attrName>
                                        </p:attrNameLst>
                                      </p:cBhvr>
                                      <p:tavLst>
                                        <p:tav tm="0">
                                          <p:val>
                                            <p:strVal val="#ppt_x+.4"/>
                                          </p:val>
                                        </p:tav>
                                        <p:tav tm="100000">
                                          <p:val>
                                            <p:strVal val="#ppt_x"/>
                                          </p:val>
                                        </p:tav>
                                      </p:tavLst>
                                    </p:anim>
                                    <p:anim calcmode="lin" valueType="num">
                                      <p:cBhvr>
                                        <p:cTn id="12" dur="500" decel="50000" fill="hold">
                                          <p:stCondLst>
                                            <p:cond delay="0"/>
                                          </p:stCondLst>
                                        </p:cTn>
                                        <p:tgtEl>
                                          <p:spTgt spid="17"/>
                                        </p:tgtEl>
                                        <p:attrNameLst>
                                          <p:attrName>ppt_y</p:attrName>
                                        </p:attrNameLst>
                                      </p:cBhvr>
                                      <p:tavLst>
                                        <p:tav tm="0">
                                          <p:val>
                                            <p:strVal val="#ppt_y-.2"/>
                                          </p:val>
                                        </p:tav>
                                        <p:tav tm="100000">
                                          <p:val>
                                            <p:strVal val="#ppt_y+.1"/>
                                          </p:val>
                                        </p:tav>
                                      </p:tavLst>
                                    </p:anim>
                                    <p:anim calcmode="lin" valueType="num">
                                      <p:cBhvr>
                                        <p:cTn id="13" dur="500" accel="50000" fill="hold">
                                          <p:stCondLst>
                                            <p:cond delay="500"/>
                                          </p:stCondLst>
                                        </p:cTn>
                                        <p:tgtEl>
                                          <p:spTgt spid="17"/>
                                        </p:tgtEl>
                                        <p:attrNameLst>
                                          <p:attrName>ppt_y</p:attrName>
                                        </p:attrNameLst>
                                      </p:cBhvr>
                                      <p:tavLst>
                                        <p:tav tm="0">
                                          <p:val>
                                            <p:strVal val="#ppt_y+.1"/>
                                          </p:val>
                                        </p:tav>
                                        <p:tav tm="100000">
                                          <p:val>
                                            <p:strVal val="#ppt_y"/>
                                          </p:val>
                                        </p:tav>
                                      </p:tavLst>
                                    </p:anim>
                                    <p:animEffect transition="in" filter="fade">
                                      <p:cBhvr>
                                        <p:cTn id="14" dur="1000" decel="50000">
                                          <p:stCondLst>
                                            <p:cond delay="0"/>
                                          </p:stCondLst>
                                        </p:cTn>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矩形 1"/>
          <p:cNvSpPr/>
          <p:nvPr/>
        </p:nvSpPr>
        <p:spPr>
          <a:xfrm>
            <a:off x="4865914" y="2234309"/>
            <a:ext cx="6487886" cy="3322955"/>
          </a:xfrm>
          <a:prstGeom prst="rect">
            <a:avLst/>
          </a:prstGeom>
        </p:spPr>
        <p:txBody>
          <a:bodyPr wrap="square">
            <a:spAutoFit/>
          </a:bodyPr>
          <a:lstStyle/>
          <a:p>
            <a:pPr>
              <a:lnSpc>
                <a:spcPct val="150000"/>
              </a:lnSpc>
            </a:pPr>
            <a:r>
              <a:rPr lang="en-US" altLang="zh-CN" sz="2800" dirty="0">
                <a:latin typeface="楷体" panose="02010609060101010101" pitchFamily="49" charset="-122"/>
                <a:ea typeface="楷体" panose="02010609060101010101" pitchFamily="49" charset="-122"/>
              </a:rPr>
              <a:t>● </a:t>
            </a:r>
            <a:r>
              <a:rPr lang="zh-CN" altLang="en-US" sz="2800" dirty="0">
                <a:latin typeface="楷体" panose="02010609060101010101" pitchFamily="49" charset="-122"/>
                <a:ea typeface="楷体" panose="02010609060101010101" pitchFamily="49" charset="-122"/>
              </a:rPr>
              <a:t>了解招聘外包的概念</a:t>
            </a:r>
            <a:r>
              <a:rPr lang="en-US" altLang="zh-CN" sz="2800" dirty="0">
                <a:latin typeface="楷体" panose="02010609060101010101" pitchFamily="49" charset="-122"/>
                <a:ea typeface="楷体" panose="02010609060101010101" pitchFamily="49" charset="-122"/>
              </a:rPr>
              <a:t> </a:t>
            </a:r>
            <a:endParaRPr lang="zh-CN" altLang="en-US" sz="2800" dirty="0">
              <a:latin typeface="楷体" panose="02010609060101010101" pitchFamily="49" charset="-122"/>
              <a:ea typeface="楷体" panose="02010609060101010101" pitchFamily="49" charset="-122"/>
            </a:endParaRPr>
          </a:p>
          <a:p>
            <a:pPr>
              <a:lnSpc>
                <a:spcPct val="150000"/>
              </a:lnSpc>
            </a:pPr>
            <a:r>
              <a:rPr lang="zh-CN" altLang="en-US" sz="2800" dirty="0">
                <a:latin typeface="楷体" panose="02010609060101010101" pitchFamily="49" charset="-122"/>
                <a:ea typeface="楷体" panose="02010609060101010101" pitchFamily="49" charset="-122"/>
              </a:rPr>
              <a:t>● 了解招聘外包的类型</a:t>
            </a:r>
          </a:p>
          <a:p>
            <a:pPr>
              <a:lnSpc>
                <a:spcPct val="150000"/>
              </a:lnSpc>
            </a:pPr>
            <a:r>
              <a:rPr lang="zh-CN" altLang="en-US" sz="2800" dirty="0">
                <a:latin typeface="楷体" panose="02010609060101010101" pitchFamily="49" charset="-122"/>
                <a:ea typeface="楷体" panose="02010609060101010101" pitchFamily="49" charset="-122"/>
              </a:rPr>
              <a:t>● 理解招聘外包的收益与风险</a:t>
            </a:r>
          </a:p>
          <a:p>
            <a:pPr>
              <a:lnSpc>
                <a:spcPct val="150000"/>
              </a:lnSpc>
            </a:pPr>
            <a:r>
              <a:rPr lang="zh-CN" altLang="en-US" sz="2800" dirty="0">
                <a:latin typeface="楷体" panose="02010609060101010101" pitchFamily="49" charset="-122"/>
                <a:ea typeface="楷体" panose="02010609060101010101" pitchFamily="49" charset="-122"/>
              </a:rPr>
              <a:t>● 掌握招聘外包的适用条件</a:t>
            </a:r>
          </a:p>
          <a:p>
            <a:pPr>
              <a:lnSpc>
                <a:spcPct val="150000"/>
              </a:lnSpc>
            </a:pPr>
            <a:r>
              <a:rPr lang="zh-CN" altLang="en-US" sz="2800" dirty="0">
                <a:latin typeface="楷体" panose="02010609060101010101" pitchFamily="49" charset="-122"/>
                <a:ea typeface="楷体" panose="02010609060101010101" pitchFamily="49" charset="-122"/>
              </a:rPr>
              <a:t>● 掌握招聘外包的实施步骤</a:t>
            </a:r>
          </a:p>
        </p:txBody>
      </p:sp>
      <p:cxnSp>
        <p:nvCxnSpPr>
          <p:cNvPr id="4" name="直线连接符 3"/>
          <p:cNvCxnSpPr/>
          <p:nvPr/>
        </p:nvCxnSpPr>
        <p:spPr>
          <a:xfrm>
            <a:off x="4131129" y="1159329"/>
            <a:ext cx="0" cy="501287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5" name="组合 4"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GrpSpPr/>
          <p:nvPr/>
        </p:nvGrpSpPr>
        <p:grpSpPr>
          <a:xfrm>
            <a:off x="1253416" y="771469"/>
            <a:ext cx="2396391" cy="4167230"/>
            <a:chOff x="752634" y="1779108"/>
            <a:chExt cx="2396391" cy="4167230"/>
          </a:xfrm>
        </p:grpSpPr>
        <p:sp>
          <p:nvSpPr>
            <p:cNvPr id="6" name="圆角矩形 38"/>
            <p:cNvSpPr/>
            <p:nvPr/>
          </p:nvSpPr>
          <p:spPr>
            <a:xfrm rot="572624">
              <a:off x="1297576" y="1779108"/>
              <a:ext cx="1274792" cy="1256404"/>
            </a:xfrm>
            <a:custGeom>
              <a:avLst/>
              <a:gdLst/>
              <a:ahLst/>
              <a:cxnLst/>
              <a:rect l="l" t="t" r="r" b="b"/>
              <a:pathLst>
                <a:path w="1554798" h="1532371">
                  <a:moveTo>
                    <a:pt x="260464" y="73817"/>
                  </a:moveTo>
                  <a:cubicBezTo>
                    <a:pt x="306072" y="28209"/>
                    <a:pt x="369078" y="0"/>
                    <a:pt x="438674" y="0"/>
                  </a:cubicBezTo>
                  <a:lnTo>
                    <a:pt x="1302770" y="0"/>
                  </a:lnTo>
                  <a:cubicBezTo>
                    <a:pt x="1441961" y="0"/>
                    <a:pt x="1554798" y="112837"/>
                    <a:pt x="1554798" y="252028"/>
                  </a:cubicBezTo>
                  <a:lnTo>
                    <a:pt x="1554798" y="252029"/>
                  </a:lnTo>
                  <a:lnTo>
                    <a:pt x="1554798" y="1116125"/>
                  </a:lnTo>
                  <a:cubicBezTo>
                    <a:pt x="1554798" y="1255316"/>
                    <a:pt x="1441961" y="1368153"/>
                    <a:pt x="1302770" y="1368153"/>
                  </a:cubicBezTo>
                  <a:cubicBezTo>
                    <a:pt x="1163579" y="1368153"/>
                    <a:pt x="1050742" y="1255316"/>
                    <a:pt x="1050742" y="1116125"/>
                  </a:cubicBezTo>
                  <a:lnTo>
                    <a:pt x="1050742" y="860250"/>
                  </a:lnTo>
                  <a:cubicBezTo>
                    <a:pt x="1050311" y="861013"/>
                    <a:pt x="1049708" y="861600"/>
                    <a:pt x="1049101" y="862186"/>
                  </a:cubicBezTo>
                  <a:lnTo>
                    <a:pt x="426920" y="1461813"/>
                  </a:lnTo>
                  <a:cubicBezTo>
                    <a:pt x="326697" y="1558402"/>
                    <a:pt x="167149" y="1555457"/>
                    <a:pt x="70559" y="1455234"/>
                  </a:cubicBezTo>
                  <a:cubicBezTo>
                    <a:pt x="-26031" y="1355012"/>
                    <a:pt x="-23086" y="1195463"/>
                    <a:pt x="77137" y="1098874"/>
                  </a:cubicBezTo>
                  <a:lnTo>
                    <a:pt x="694328" y="504056"/>
                  </a:lnTo>
                  <a:lnTo>
                    <a:pt x="438674" y="504056"/>
                  </a:lnTo>
                  <a:cubicBezTo>
                    <a:pt x="299483" y="504056"/>
                    <a:pt x="186646" y="391219"/>
                    <a:pt x="186646" y="252028"/>
                  </a:cubicBezTo>
                  <a:cubicBezTo>
                    <a:pt x="186646" y="182432"/>
                    <a:pt x="214855" y="119426"/>
                    <a:pt x="260464" y="73817"/>
                  </a:cubicBezTo>
                  <a:close/>
                </a:path>
              </a:pathLst>
            </a:custGeom>
            <a:solidFill>
              <a:srgbClr val="365B7C"/>
            </a:solidFill>
            <a:ln w="19050">
              <a:gradFill>
                <a:gsLst>
                  <a:gs pos="89000">
                    <a:schemeClr val="bg1">
                      <a:lumMod val="85000"/>
                    </a:schemeClr>
                  </a:gs>
                  <a:gs pos="0">
                    <a:schemeClr val="bg1"/>
                  </a:gs>
                </a:gsLst>
                <a:lin ang="7200000" scaled="0"/>
              </a:gradFill>
            </a:ln>
            <a:effectLst>
              <a:outerShdw blurRad="254000" dist="127000" dir="8160000" algn="tr" rotWithShape="0">
                <a:prstClr val="black">
                  <a:alpha val="34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 name="圆角矩形 6"/>
            <p:cNvSpPr/>
            <p:nvPr/>
          </p:nvSpPr>
          <p:spPr>
            <a:xfrm>
              <a:off x="752634" y="3115798"/>
              <a:ext cx="2304256" cy="2830540"/>
            </a:xfrm>
            <a:prstGeom prst="roundRect">
              <a:avLst>
                <a:gd name="adj" fmla="val 6909"/>
              </a:avLst>
            </a:prstGeom>
            <a:solidFill>
              <a:srgbClr val="EFEFEF"/>
            </a:solidFill>
            <a:ln w="19050">
              <a:gradFill>
                <a:gsLst>
                  <a:gs pos="89000">
                    <a:schemeClr val="bg1">
                      <a:lumMod val="85000"/>
                    </a:schemeClr>
                  </a:gs>
                  <a:gs pos="0">
                    <a:schemeClr val="bg1"/>
                  </a:gs>
                </a:gsLst>
                <a:lin ang="7200000" scaled="0"/>
              </a:gradFill>
            </a:ln>
            <a:effectLst>
              <a:outerShdw blurRad="254000" dist="127000" dir="8160000" algn="tr" rotWithShape="0">
                <a:prstClr val="black">
                  <a:alpha val="34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8" name="组合 7"/>
            <p:cNvGrpSpPr/>
            <p:nvPr/>
          </p:nvGrpSpPr>
          <p:grpSpPr>
            <a:xfrm rot="16200000">
              <a:off x="2087525" y="3024024"/>
              <a:ext cx="441397" cy="58863"/>
              <a:chOff x="2975753" y="1851670"/>
              <a:chExt cx="539968" cy="72008"/>
            </a:xfrm>
          </p:grpSpPr>
          <p:sp>
            <p:nvSpPr>
              <p:cNvPr id="16" name="椭圆 15"/>
              <p:cNvSpPr/>
              <p:nvPr/>
            </p:nvSpPr>
            <p:spPr>
              <a:xfrm>
                <a:off x="2975753" y="1851670"/>
                <a:ext cx="72008" cy="72008"/>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 name="椭圆 16"/>
              <p:cNvSpPr/>
              <p:nvPr/>
            </p:nvSpPr>
            <p:spPr>
              <a:xfrm>
                <a:off x="3443713" y="1851670"/>
                <a:ext cx="72008" cy="72008"/>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8" name="圆角矩形 17"/>
              <p:cNvSpPr/>
              <p:nvPr/>
            </p:nvSpPr>
            <p:spPr>
              <a:xfrm>
                <a:off x="3011757" y="1864814"/>
                <a:ext cx="467960" cy="45719"/>
              </a:xfrm>
              <a:prstGeom prst="roundRect">
                <a:avLst>
                  <a:gd name="adj" fmla="val 50000"/>
                </a:avLst>
              </a:prstGeom>
              <a:gradFill>
                <a:gsLst>
                  <a:gs pos="0">
                    <a:schemeClr val="bg1">
                      <a:lumMod val="75000"/>
                    </a:schemeClr>
                  </a:gs>
                  <a:gs pos="50000">
                    <a:schemeClr val="bg1">
                      <a:lumMod val="95000"/>
                    </a:schemeClr>
                  </a:gs>
                  <a:gs pos="100000">
                    <a:schemeClr val="bg1">
                      <a:lumMod val="75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9" name="组合 8"/>
            <p:cNvGrpSpPr/>
            <p:nvPr/>
          </p:nvGrpSpPr>
          <p:grpSpPr>
            <a:xfrm rot="16200000">
              <a:off x="1203997" y="3024024"/>
              <a:ext cx="441397" cy="58863"/>
              <a:chOff x="2975753" y="1851670"/>
              <a:chExt cx="539968" cy="72008"/>
            </a:xfrm>
          </p:grpSpPr>
          <p:sp>
            <p:nvSpPr>
              <p:cNvPr id="13" name="椭圆 12"/>
              <p:cNvSpPr/>
              <p:nvPr/>
            </p:nvSpPr>
            <p:spPr>
              <a:xfrm>
                <a:off x="2975753" y="1851670"/>
                <a:ext cx="72008" cy="72008"/>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 name="椭圆 13"/>
              <p:cNvSpPr/>
              <p:nvPr/>
            </p:nvSpPr>
            <p:spPr>
              <a:xfrm>
                <a:off x="3443713" y="1851670"/>
                <a:ext cx="72008" cy="72008"/>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 name="圆角矩形 14"/>
              <p:cNvSpPr/>
              <p:nvPr/>
            </p:nvSpPr>
            <p:spPr>
              <a:xfrm>
                <a:off x="3011757" y="1864814"/>
                <a:ext cx="467960" cy="45719"/>
              </a:xfrm>
              <a:prstGeom prst="roundRect">
                <a:avLst>
                  <a:gd name="adj" fmla="val 50000"/>
                </a:avLst>
              </a:prstGeom>
              <a:gradFill>
                <a:gsLst>
                  <a:gs pos="0">
                    <a:schemeClr val="bg1">
                      <a:lumMod val="75000"/>
                    </a:schemeClr>
                  </a:gs>
                  <a:gs pos="50000">
                    <a:schemeClr val="bg1">
                      <a:lumMod val="95000"/>
                    </a:schemeClr>
                  </a:gs>
                  <a:gs pos="100000">
                    <a:schemeClr val="bg1">
                      <a:lumMod val="75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10" name="TextBox 53"/>
            <p:cNvSpPr txBox="1"/>
            <p:nvPr/>
          </p:nvSpPr>
          <p:spPr>
            <a:xfrm>
              <a:off x="1865412" y="1988825"/>
              <a:ext cx="660794" cy="461665"/>
            </a:xfrm>
            <a:prstGeom prst="rect">
              <a:avLst/>
            </a:prstGeom>
            <a:noFill/>
          </p:spPr>
          <p:txBody>
            <a:bodyPr wrap="square" rtlCol="0">
              <a:spAutoFit/>
            </a:bodyPr>
            <a:lstStyle/>
            <a:p>
              <a:pPr algn="ctr"/>
              <a:endParaRPr lang="zh-CN" altLang="en-US" sz="2400" b="1" dirty="0">
                <a:solidFill>
                  <a:schemeClr val="bg1"/>
                </a:solidFill>
                <a:latin typeface="Arial" panose="020B0604020202020204" pitchFamily="34" charset="0"/>
                <a:cs typeface="Arial" panose="020B0604020202020204" pitchFamily="34" charset="0"/>
              </a:endParaRPr>
            </a:p>
          </p:txBody>
        </p:sp>
        <p:sp>
          <p:nvSpPr>
            <p:cNvPr id="12" name="Rectangle 42"/>
            <p:cNvSpPr/>
            <p:nvPr/>
          </p:nvSpPr>
          <p:spPr>
            <a:xfrm flipH="1">
              <a:off x="1188839" y="3687699"/>
              <a:ext cx="1960186" cy="1703437"/>
            </a:xfrm>
            <a:prstGeom prst="rect">
              <a:avLst/>
            </a:prstGeom>
            <a:noFill/>
            <a:ln w="12700" cap="flat" cmpd="sng" algn="ctr">
              <a:noFill/>
              <a:prstDash val="solid"/>
            </a:ln>
            <a:effectLst/>
          </p:spPr>
          <p:txBody>
            <a:bodyPr lIns="91440" tIns="0" rIns="91440" bIns="0" rtlCol="0" anchor="t"/>
            <a:lstStyle/>
            <a:p>
              <a:pPr>
                <a:defRPr/>
              </a:pPr>
              <a:r>
                <a:rPr lang="zh-CN" altLang="en-US" sz="4800" kern="0" dirty="0">
                  <a:solidFill>
                    <a:schemeClr val="tx1">
                      <a:lumMod val="65000"/>
                      <a:lumOff val="35000"/>
                    </a:schemeClr>
                  </a:solidFill>
                  <a:latin typeface="楷体" panose="02010609060101010101" pitchFamily="49" charset="-122"/>
                  <a:ea typeface="楷体" panose="02010609060101010101" pitchFamily="49" charset="-122"/>
                  <a:cs typeface="Arial" panose="020B0604020202020204" pitchFamily="34" charset="0"/>
                </a:rPr>
                <a:t>学习目标</a:t>
              </a:r>
              <a:endParaRPr lang="en-US" altLang="zh-CN" sz="4800" kern="0" dirty="0">
                <a:solidFill>
                  <a:schemeClr val="tx1">
                    <a:lumMod val="65000"/>
                    <a:lumOff val="35000"/>
                  </a:schemeClr>
                </a:solidFill>
                <a:latin typeface="楷体" panose="02010609060101010101" pitchFamily="49" charset="-122"/>
                <a:ea typeface="楷体" panose="02010609060101010101" pitchFamily="49" charset="-122"/>
                <a:cs typeface="Arial" panose="020B0604020202020204" pitchFamily="34" charset="0"/>
              </a:endParaRPr>
            </a:p>
            <a:p>
              <a:pPr>
                <a:defRPr/>
              </a:pPr>
              <a:endParaRPr lang="en-US" sz="4800" kern="0" dirty="0">
                <a:solidFill>
                  <a:schemeClr val="tx1">
                    <a:lumMod val="65000"/>
                    <a:lumOff val="35000"/>
                  </a:schemeClr>
                </a:solidFill>
                <a:latin typeface="楷体" panose="02010609060101010101" pitchFamily="49" charset="-122"/>
                <a:ea typeface="楷体" panose="02010609060101010101" pitchFamily="49" charset="-122"/>
                <a:cs typeface="Arial" panose="020B0604020202020204" pitchFamily="34" charset="0"/>
              </a:endParaRPr>
            </a:p>
          </p:txBody>
        </p:sp>
      </p:grpSp>
    </p:spTree>
    <p:extLst>
      <p:ext uri="{BB962C8B-B14F-4D97-AF65-F5344CB8AC3E}">
        <p14:creationId xmlns:p14="http://schemas.microsoft.com/office/powerpoint/2010/main" val="266769316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44000" fill="hold"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750" fill="hold"/>
                                        <p:tgtEl>
                                          <p:spTgt spid="5"/>
                                        </p:tgtEl>
                                        <p:attrNameLst>
                                          <p:attrName>ppt_x</p:attrName>
                                        </p:attrNameLst>
                                      </p:cBhvr>
                                      <p:tavLst>
                                        <p:tav tm="0">
                                          <p:val>
                                            <p:strVal val="#ppt_x"/>
                                          </p:val>
                                        </p:tav>
                                        <p:tav tm="100000">
                                          <p:val>
                                            <p:strVal val="#ppt_x"/>
                                          </p:val>
                                        </p:tav>
                                      </p:tavLst>
                                    </p:anim>
                                    <p:anim calcmode="lin" valueType="num">
                                      <p:cBhvr additive="base">
                                        <p:cTn id="8" dur="75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图片 5" descr="20140702163258840837917"/>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785495" y="632460"/>
            <a:ext cx="10622280" cy="5657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298693876"/>
      </p:ext>
    </p:extLst>
  </p:cSld>
  <p:clrMapOvr>
    <a:masterClrMapping/>
  </p:clrMapOvr>
</p:sld>
</file>

<file path=ppt/slides/slide2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矩形 15"/>
          <p:cNvSpPr/>
          <p:nvPr/>
        </p:nvSpPr>
        <p:spPr>
          <a:xfrm>
            <a:off x="1406916" y="1586164"/>
            <a:ext cx="10236703" cy="460375"/>
          </a:xfrm>
          <a:prstGeom prst="rect">
            <a:avLst/>
          </a:prstGeom>
        </p:spPr>
        <p:txBody>
          <a:bodyPr wrap="square">
            <a:spAutoFit/>
          </a:bodyPr>
          <a:lstStyle/>
          <a:p>
            <a:r>
              <a:rPr lang="zh-CN" altLang="en-US" sz="2400" dirty="0">
                <a:latin typeface="楷体" panose="02010609060101010101" pitchFamily="49" charset="-122"/>
                <a:ea typeface="楷体" panose="02010609060101010101" pitchFamily="49" charset="-122"/>
              </a:rPr>
              <a:t>   </a:t>
            </a:r>
          </a:p>
        </p:txBody>
      </p:sp>
      <p:grpSp>
        <p:nvGrpSpPr>
          <p:cNvPr id="17" name="组合 16"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GrpSpPr/>
          <p:nvPr/>
        </p:nvGrpSpPr>
        <p:grpSpPr>
          <a:xfrm>
            <a:off x="160485" y="205228"/>
            <a:ext cx="1891633" cy="1891633"/>
            <a:chOff x="831765" y="1948847"/>
            <a:chExt cx="1891633" cy="1891633"/>
          </a:xfrm>
        </p:grpSpPr>
        <p:grpSp>
          <p:nvGrpSpPr>
            <p:cNvPr id="18" name="组合 17"/>
            <p:cNvGrpSpPr/>
            <p:nvPr/>
          </p:nvGrpSpPr>
          <p:grpSpPr>
            <a:xfrm>
              <a:off x="831765" y="1948847"/>
              <a:ext cx="1891633" cy="1891633"/>
              <a:chOff x="1375509" y="1976984"/>
              <a:chExt cx="2018000" cy="2018000"/>
            </a:xfrm>
          </p:grpSpPr>
          <p:sp>
            <p:nvSpPr>
              <p:cNvPr id="21" name="椭圆 20" descr="e7d195523061f1c0deeec63e560781cfd59afb0ea006f2a87ABB68BF51EA6619813959095094C18C62A12F549504892A4AAA8C1554C6663626E05CA27F281A14E6983772AFC3FB97135759321DEA3D709AACD122C08E6ED1C77BAD4A88EF4CD28A80260D8F97957F436F83C1F553EF0169027D0DBFA7A77088E1513DBDFC101C4B4DFF310B01A5021663E46B6BC2AAB5"/>
              <p:cNvSpPr>
                <a:spLocks noChangeAspect="1"/>
              </p:cNvSpPr>
              <p:nvPr/>
            </p:nvSpPr>
            <p:spPr>
              <a:xfrm>
                <a:off x="1375509" y="1976984"/>
                <a:ext cx="2018000" cy="2018000"/>
              </a:xfrm>
              <a:prstGeom prst="ellipse">
                <a:avLst/>
              </a:prstGeom>
              <a:gradFill>
                <a:gsLst>
                  <a:gs pos="0">
                    <a:schemeClr val="bg1"/>
                  </a:gs>
                  <a:gs pos="100000">
                    <a:srgbClr val="C7C7C7"/>
                  </a:gs>
                </a:gsLst>
                <a:lin ang="13200000" scaled="0"/>
              </a:gradFill>
              <a:ln w="22225">
                <a:solidFill>
                  <a:schemeClr val="bg1"/>
                </a:solidFill>
              </a:ln>
              <a:effectLst>
                <a:outerShdw blurRad="393700" dist="1270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2" name="任意多边形 16"/>
              <p:cNvSpPr/>
              <p:nvPr/>
            </p:nvSpPr>
            <p:spPr>
              <a:xfrm rot="5400000">
                <a:off x="1220020" y="2637800"/>
                <a:ext cx="1007034" cy="694933"/>
              </a:xfrm>
              <a:custGeom>
                <a:avLst/>
                <a:gdLst>
                  <a:gd name="connsiteX0" fmla="*/ 0 w 1007034"/>
                  <a:gd name="connsiteY0" fmla="*/ 555348 h 694933"/>
                  <a:gd name="connsiteX1" fmla="*/ 322102 w 1007034"/>
                  <a:gd name="connsiteY1" fmla="*/ 0 h 694933"/>
                  <a:gd name="connsiteX2" fmla="*/ 392164 w 1007034"/>
                  <a:gd name="connsiteY2" fmla="*/ 21748 h 694933"/>
                  <a:gd name="connsiteX3" fmla="*/ 503517 w 1007034"/>
                  <a:gd name="connsiteY3" fmla="*/ 32974 h 694933"/>
                  <a:gd name="connsiteX4" fmla="*/ 614869 w 1007034"/>
                  <a:gd name="connsiteY4" fmla="*/ 21748 h 694933"/>
                  <a:gd name="connsiteX5" fmla="*/ 684932 w 1007034"/>
                  <a:gd name="connsiteY5" fmla="*/ 0 h 694933"/>
                  <a:gd name="connsiteX6" fmla="*/ 1007034 w 1007034"/>
                  <a:gd name="connsiteY6" fmla="*/ 555347 h 694933"/>
                  <a:gd name="connsiteX7" fmla="*/ 895766 w 1007034"/>
                  <a:gd name="connsiteY7" fmla="*/ 615742 h 694933"/>
                  <a:gd name="connsiteX8" fmla="*/ 503516 w 1007034"/>
                  <a:gd name="connsiteY8" fmla="*/ 694933 h 694933"/>
                  <a:gd name="connsiteX9" fmla="*/ 111266 w 1007034"/>
                  <a:gd name="connsiteY9" fmla="*/ 615742 h 694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07034" h="694933">
                    <a:moveTo>
                      <a:pt x="0" y="555348"/>
                    </a:moveTo>
                    <a:lnTo>
                      <a:pt x="322102" y="0"/>
                    </a:lnTo>
                    <a:lnTo>
                      <a:pt x="392164" y="21748"/>
                    </a:lnTo>
                    <a:cubicBezTo>
                      <a:pt x="428132" y="29108"/>
                      <a:pt x="465373" y="32974"/>
                      <a:pt x="503517" y="32974"/>
                    </a:cubicBezTo>
                    <a:cubicBezTo>
                      <a:pt x="541660" y="32974"/>
                      <a:pt x="578901" y="29108"/>
                      <a:pt x="614869" y="21748"/>
                    </a:cubicBezTo>
                    <a:lnTo>
                      <a:pt x="684932" y="0"/>
                    </a:lnTo>
                    <a:lnTo>
                      <a:pt x="1007034" y="555347"/>
                    </a:lnTo>
                    <a:lnTo>
                      <a:pt x="895766" y="615742"/>
                    </a:lnTo>
                    <a:cubicBezTo>
                      <a:pt x="775204" y="666735"/>
                      <a:pt x="642653" y="694933"/>
                      <a:pt x="503516" y="694933"/>
                    </a:cubicBezTo>
                    <a:cubicBezTo>
                      <a:pt x="364379" y="694933"/>
                      <a:pt x="231828" y="666735"/>
                      <a:pt x="111266" y="615742"/>
                    </a:cubicBezTo>
                    <a:close/>
                  </a:path>
                </a:pathLst>
              </a:custGeom>
              <a:solidFill>
                <a:srgbClr val="365B7C"/>
              </a:solidFill>
              <a:ln>
                <a:noFill/>
              </a:ln>
              <a:effectLst>
                <a:innerShdw blurRad="63500" dist="381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20" name="Freeform 48"/>
            <p:cNvSpPr>
              <a:spLocks noEditPoints="1"/>
            </p:cNvSpPr>
            <p:nvPr/>
          </p:nvSpPr>
          <p:spPr bwMode="auto">
            <a:xfrm>
              <a:off x="1822373" y="2622634"/>
              <a:ext cx="490056" cy="469081"/>
            </a:xfrm>
            <a:custGeom>
              <a:avLst/>
              <a:gdLst>
                <a:gd name="T0" fmla="*/ 419 w 628"/>
                <a:gd name="T1" fmla="*/ 232 h 600"/>
                <a:gd name="T2" fmla="*/ 411 w 628"/>
                <a:gd name="T3" fmla="*/ 249 h 600"/>
                <a:gd name="T4" fmla="*/ 408 w 628"/>
                <a:gd name="T5" fmla="*/ 261 h 600"/>
                <a:gd name="T6" fmla="*/ 409 w 628"/>
                <a:gd name="T7" fmla="*/ 283 h 600"/>
                <a:gd name="T8" fmla="*/ 417 w 628"/>
                <a:gd name="T9" fmla="*/ 304 h 600"/>
                <a:gd name="T10" fmla="*/ 424 w 628"/>
                <a:gd name="T11" fmla="*/ 315 h 600"/>
                <a:gd name="T12" fmla="*/ 441 w 628"/>
                <a:gd name="T13" fmla="*/ 330 h 600"/>
                <a:gd name="T14" fmla="*/ 453 w 628"/>
                <a:gd name="T15" fmla="*/ 335 h 600"/>
                <a:gd name="T16" fmla="*/ 478 w 628"/>
                <a:gd name="T17" fmla="*/ 200 h 600"/>
                <a:gd name="T18" fmla="*/ 449 w 628"/>
                <a:gd name="T19" fmla="*/ 206 h 600"/>
                <a:gd name="T20" fmla="*/ 433 w 628"/>
                <a:gd name="T21" fmla="*/ 216 h 600"/>
                <a:gd name="T22" fmla="*/ 425 w 628"/>
                <a:gd name="T23" fmla="*/ 224 h 600"/>
                <a:gd name="T24" fmla="*/ 384 w 628"/>
                <a:gd name="T25" fmla="*/ 70 h 600"/>
                <a:gd name="T26" fmla="*/ 314 w 628"/>
                <a:gd name="T27" fmla="*/ 140 h 600"/>
                <a:gd name="T28" fmla="*/ 379 w 628"/>
                <a:gd name="T29" fmla="*/ 283 h 600"/>
                <a:gd name="T30" fmla="*/ 379 w 628"/>
                <a:gd name="T31" fmla="*/ 254 h 600"/>
                <a:gd name="T32" fmla="*/ 359 w 628"/>
                <a:gd name="T33" fmla="*/ 154 h 600"/>
                <a:gd name="T34" fmla="*/ 250 w 628"/>
                <a:gd name="T35" fmla="*/ 270 h 600"/>
                <a:gd name="T36" fmla="*/ 314 w 628"/>
                <a:gd name="T37" fmla="*/ 396 h 600"/>
                <a:gd name="T38" fmla="*/ 282 w 628"/>
                <a:gd name="T39" fmla="*/ 400 h 600"/>
                <a:gd name="T40" fmla="*/ 267 w 628"/>
                <a:gd name="T41" fmla="*/ 382 h 600"/>
                <a:gd name="T42" fmla="*/ 257 w 628"/>
                <a:gd name="T43" fmla="*/ 374 h 600"/>
                <a:gd name="T44" fmla="*/ 214 w 628"/>
                <a:gd name="T45" fmla="*/ 356 h 600"/>
                <a:gd name="T46" fmla="*/ 195 w 628"/>
                <a:gd name="T47" fmla="*/ 354 h 600"/>
                <a:gd name="T48" fmla="*/ 0 w 628"/>
                <a:gd name="T49" fmla="*/ 600 h 600"/>
                <a:gd name="T50" fmla="*/ 83 w 628"/>
                <a:gd name="T51" fmla="*/ 454 h 600"/>
                <a:gd name="T52" fmla="*/ 216 w 628"/>
                <a:gd name="T53" fmla="*/ 454 h 600"/>
                <a:gd name="T54" fmla="*/ 301 w 628"/>
                <a:gd name="T55" fmla="*/ 600 h 600"/>
                <a:gd name="T56" fmla="*/ 282 w 628"/>
                <a:gd name="T57" fmla="*/ 400 h 600"/>
                <a:gd name="T58" fmla="*/ 433 w 628"/>
                <a:gd name="T59" fmla="*/ 354 h 600"/>
                <a:gd name="T60" fmla="*/ 413 w 628"/>
                <a:gd name="T61" fmla="*/ 356 h 600"/>
                <a:gd name="T62" fmla="*/ 361 w 628"/>
                <a:gd name="T63" fmla="*/ 382 h 600"/>
                <a:gd name="T64" fmla="*/ 353 w 628"/>
                <a:gd name="T65" fmla="*/ 391 h 600"/>
                <a:gd name="T66" fmla="*/ 389 w 628"/>
                <a:gd name="T67" fmla="*/ 600 h 600"/>
                <a:gd name="T68" fmla="*/ 410 w 628"/>
                <a:gd name="T69" fmla="*/ 600 h 600"/>
                <a:gd name="T70" fmla="*/ 564 w 628"/>
                <a:gd name="T71" fmla="*/ 454 h 600"/>
                <a:gd name="T72" fmla="*/ 628 w 628"/>
                <a:gd name="T73" fmla="*/ 460 h 600"/>
                <a:gd name="T74" fmla="*/ 151 w 628"/>
                <a:gd name="T75" fmla="*/ 340 h 600"/>
                <a:gd name="T76" fmla="*/ 186 w 628"/>
                <a:gd name="T77" fmla="*/ 330 h 600"/>
                <a:gd name="T78" fmla="*/ 196 w 628"/>
                <a:gd name="T79" fmla="*/ 323 h 600"/>
                <a:gd name="T80" fmla="*/ 216 w 628"/>
                <a:gd name="T81" fmla="*/ 295 h 600"/>
                <a:gd name="T82" fmla="*/ 219 w 628"/>
                <a:gd name="T83" fmla="*/ 281 h 600"/>
                <a:gd name="T84" fmla="*/ 219 w 628"/>
                <a:gd name="T85" fmla="*/ 258 h 600"/>
                <a:gd name="T86" fmla="*/ 214 w 628"/>
                <a:gd name="T87" fmla="*/ 241 h 600"/>
                <a:gd name="T88" fmla="*/ 208 w 628"/>
                <a:gd name="T89" fmla="*/ 231 h 600"/>
                <a:gd name="T90" fmla="*/ 195 w 628"/>
                <a:gd name="T91" fmla="*/ 217 h 600"/>
                <a:gd name="T92" fmla="*/ 186 w 628"/>
                <a:gd name="T93" fmla="*/ 210 h 600"/>
                <a:gd name="T94" fmla="*/ 151 w 628"/>
                <a:gd name="T95" fmla="*/ 200 h 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28" h="600">
                  <a:moveTo>
                    <a:pt x="425" y="224"/>
                  </a:moveTo>
                  <a:cubicBezTo>
                    <a:pt x="423" y="226"/>
                    <a:pt x="421" y="229"/>
                    <a:pt x="420" y="231"/>
                  </a:cubicBezTo>
                  <a:cubicBezTo>
                    <a:pt x="419" y="231"/>
                    <a:pt x="419" y="232"/>
                    <a:pt x="419" y="232"/>
                  </a:cubicBezTo>
                  <a:cubicBezTo>
                    <a:pt x="418" y="234"/>
                    <a:pt x="416" y="236"/>
                    <a:pt x="415" y="239"/>
                  </a:cubicBezTo>
                  <a:cubicBezTo>
                    <a:pt x="415" y="240"/>
                    <a:pt x="414" y="240"/>
                    <a:pt x="414" y="241"/>
                  </a:cubicBezTo>
                  <a:cubicBezTo>
                    <a:pt x="413" y="244"/>
                    <a:pt x="412" y="246"/>
                    <a:pt x="411" y="249"/>
                  </a:cubicBezTo>
                  <a:cubicBezTo>
                    <a:pt x="411" y="249"/>
                    <a:pt x="411" y="250"/>
                    <a:pt x="411" y="250"/>
                  </a:cubicBezTo>
                  <a:cubicBezTo>
                    <a:pt x="410" y="253"/>
                    <a:pt x="409" y="255"/>
                    <a:pt x="409" y="258"/>
                  </a:cubicBezTo>
                  <a:cubicBezTo>
                    <a:pt x="409" y="259"/>
                    <a:pt x="409" y="260"/>
                    <a:pt x="408" y="261"/>
                  </a:cubicBezTo>
                  <a:cubicBezTo>
                    <a:pt x="408" y="264"/>
                    <a:pt x="408" y="267"/>
                    <a:pt x="408" y="270"/>
                  </a:cubicBezTo>
                  <a:cubicBezTo>
                    <a:pt x="408" y="274"/>
                    <a:pt x="408" y="278"/>
                    <a:pt x="409" y="281"/>
                  </a:cubicBezTo>
                  <a:cubicBezTo>
                    <a:pt x="409" y="282"/>
                    <a:pt x="409" y="283"/>
                    <a:pt x="409" y="283"/>
                  </a:cubicBezTo>
                  <a:cubicBezTo>
                    <a:pt x="410" y="287"/>
                    <a:pt x="411" y="290"/>
                    <a:pt x="412" y="293"/>
                  </a:cubicBezTo>
                  <a:cubicBezTo>
                    <a:pt x="412" y="294"/>
                    <a:pt x="412" y="294"/>
                    <a:pt x="412" y="295"/>
                  </a:cubicBezTo>
                  <a:cubicBezTo>
                    <a:pt x="414" y="298"/>
                    <a:pt x="415" y="301"/>
                    <a:pt x="417" y="304"/>
                  </a:cubicBezTo>
                  <a:cubicBezTo>
                    <a:pt x="417" y="305"/>
                    <a:pt x="417" y="305"/>
                    <a:pt x="418" y="306"/>
                  </a:cubicBezTo>
                  <a:cubicBezTo>
                    <a:pt x="420" y="309"/>
                    <a:pt x="422" y="312"/>
                    <a:pt x="424" y="315"/>
                  </a:cubicBezTo>
                  <a:cubicBezTo>
                    <a:pt x="424" y="315"/>
                    <a:pt x="424" y="315"/>
                    <a:pt x="424" y="315"/>
                  </a:cubicBezTo>
                  <a:cubicBezTo>
                    <a:pt x="427" y="318"/>
                    <a:pt x="429" y="320"/>
                    <a:pt x="432" y="323"/>
                  </a:cubicBezTo>
                  <a:cubicBezTo>
                    <a:pt x="432" y="323"/>
                    <a:pt x="432" y="323"/>
                    <a:pt x="432" y="323"/>
                  </a:cubicBezTo>
                  <a:cubicBezTo>
                    <a:pt x="435" y="326"/>
                    <a:pt x="438" y="328"/>
                    <a:pt x="441" y="330"/>
                  </a:cubicBezTo>
                  <a:cubicBezTo>
                    <a:pt x="442" y="330"/>
                    <a:pt x="442" y="330"/>
                    <a:pt x="442" y="330"/>
                  </a:cubicBezTo>
                  <a:cubicBezTo>
                    <a:pt x="446" y="332"/>
                    <a:pt x="449" y="334"/>
                    <a:pt x="452" y="335"/>
                  </a:cubicBezTo>
                  <a:cubicBezTo>
                    <a:pt x="453" y="335"/>
                    <a:pt x="453" y="335"/>
                    <a:pt x="453" y="335"/>
                  </a:cubicBezTo>
                  <a:cubicBezTo>
                    <a:pt x="461" y="338"/>
                    <a:pt x="469" y="340"/>
                    <a:pt x="478" y="340"/>
                  </a:cubicBezTo>
                  <a:cubicBezTo>
                    <a:pt x="516" y="340"/>
                    <a:pt x="547" y="309"/>
                    <a:pt x="547" y="270"/>
                  </a:cubicBezTo>
                  <a:cubicBezTo>
                    <a:pt x="547" y="231"/>
                    <a:pt x="516" y="200"/>
                    <a:pt x="478" y="200"/>
                  </a:cubicBezTo>
                  <a:cubicBezTo>
                    <a:pt x="468" y="200"/>
                    <a:pt x="458" y="202"/>
                    <a:pt x="450" y="206"/>
                  </a:cubicBezTo>
                  <a:cubicBezTo>
                    <a:pt x="450" y="206"/>
                    <a:pt x="450" y="206"/>
                    <a:pt x="450" y="206"/>
                  </a:cubicBezTo>
                  <a:cubicBezTo>
                    <a:pt x="449" y="206"/>
                    <a:pt x="449" y="206"/>
                    <a:pt x="449" y="206"/>
                  </a:cubicBezTo>
                  <a:cubicBezTo>
                    <a:pt x="446" y="208"/>
                    <a:pt x="444" y="209"/>
                    <a:pt x="442" y="210"/>
                  </a:cubicBezTo>
                  <a:cubicBezTo>
                    <a:pt x="441" y="210"/>
                    <a:pt x="441" y="211"/>
                    <a:pt x="440" y="211"/>
                  </a:cubicBezTo>
                  <a:cubicBezTo>
                    <a:pt x="438" y="213"/>
                    <a:pt x="435" y="215"/>
                    <a:pt x="433" y="216"/>
                  </a:cubicBezTo>
                  <a:cubicBezTo>
                    <a:pt x="433" y="217"/>
                    <a:pt x="432" y="217"/>
                    <a:pt x="432" y="217"/>
                  </a:cubicBezTo>
                  <a:cubicBezTo>
                    <a:pt x="430" y="219"/>
                    <a:pt x="428" y="221"/>
                    <a:pt x="426" y="223"/>
                  </a:cubicBezTo>
                  <a:cubicBezTo>
                    <a:pt x="426" y="223"/>
                    <a:pt x="425" y="224"/>
                    <a:pt x="425" y="224"/>
                  </a:cubicBezTo>
                  <a:close/>
                  <a:moveTo>
                    <a:pt x="314" y="140"/>
                  </a:moveTo>
                  <a:lnTo>
                    <a:pt x="314" y="140"/>
                  </a:lnTo>
                  <a:cubicBezTo>
                    <a:pt x="353" y="140"/>
                    <a:pt x="384" y="108"/>
                    <a:pt x="384" y="70"/>
                  </a:cubicBezTo>
                  <a:cubicBezTo>
                    <a:pt x="384" y="31"/>
                    <a:pt x="353" y="0"/>
                    <a:pt x="314" y="0"/>
                  </a:cubicBezTo>
                  <a:cubicBezTo>
                    <a:pt x="275" y="0"/>
                    <a:pt x="244" y="31"/>
                    <a:pt x="244" y="70"/>
                  </a:cubicBezTo>
                  <a:cubicBezTo>
                    <a:pt x="244" y="108"/>
                    <a:pt x="275" y="140"/>
                    <a:pt x="314" y="140"/>
                  </a:cubicBezTo>
                  <a:close/>
                  <a:moveTo>
                    <a:pt x="379" y="336"/>
                  </a:moveTo>
                  <a:lnTo>
                    <a:pt x="379" y="336"/>
                  </a:lnTo>
                  <a:lnTo>
                    <a:pt x="379" y="283"/>
                  </a:lnTo>
                  <a:cubicBezTo>
                    <a:pt x="379" y="279"/>
                    <a:pt x="378" y="274"/>
                    <a:pt x="378" y="270"/>
                  </a:cubicBezTo>
                  <a:cubicBezTo>
                    <a:pt x="378" y="266"/>
                    <a:pt x="379" y="262"/>
                    <a:pt x="379" y="257"/>
                  </a:cubicBezTo>
                  <a:lnTo>
                    <a:pt x="379" y="254"/>
                  </a:lnTo>
                  <a:lnTo>
                    <a:pt x="380" y="254"/>
                  </a:lnTo>
                  <a:cubicBezTo>
                    <a:pt x="385" y="223"/>
                    <a:pt x="404" y="197"/>
                    <a:pt x="431" y="183"/>
                  </a:cubicBezTo>
                  <a:cubicBezTo>
                    <a:pt x="412" y="165"/>
                    <a:pt x="387" y="154"/>
                    <a:pt x="359" y="154"/>
                  </a:cubicBezTo>
                  <a:lnTo>
                    <a:pt x="269" y="154"/>
                  </a:lnTo>
                  <a:cubicBezTo>
                    <a:pt x="241" y="154"/>
                    <a:pt x="216" y="165"/>
                    <a:pt x="197" y="183"/>
                  </a:cubicBezTo>
                  <a:cubicBezTo>
                    <a:pt x="228" y="199"/>
                    <a:pt x="250" y="232"/>
                    <a:pt x="250" y="270"/>
                  </a:cubicBezTo>
                  <a:cubicBezTo>
                    <a:pt x="250" y="278"/>
                    <a:pt x="249" y="285"/>
                    <a:pt x="247" y="293"/>
                  </a:cubicBezTo>
                  <a:lnTo>
                    <a:pt x="247" y="335"/>
                  </a:lnTo>
                  <a:cubicBezTo>
                    <a:pt x="276" y="347"/>
                    <a:pt x="299" y="369"/>
                    <a:pt x="314" y="396"/>
                  </a:cubicBezTo>
                  <a:cubicBezTo>
                    <a:pt x="328" y="369"/>
                    <a:pt x="352" y="348"/>
                    <a:pt x="379" y="336"/>
                  </a:cubicBezTo>
                  <a:close/>
                  <a:moveTo>
                    <a:pt x="282" y="400"/>
                  </a:moveTo>
                  <a:lnTo>
                    <a:pt x="282" y="400"/>
                  </a:lnTo>
                  <a:cubicBezTo>
                    <a:pt x="280" y="397"/>
                    <a:pt x="278" y="394"/>
                    <a:pt x="275" y="391"/>
                  </a:cubicBezTo>
                  <a:cubicBezTo>
                    <a:pt x="275" y="390"/>
                    <a:pt x="274" y="390"/>
                    <a:pt x="274" y="390"/>
                  </a:cubicBezTo>
                  <a:cubicBezTo>
                    <a:pt x="272" y="387"/>
                    <a:pt x="270" y="385"/>
                    <a:pt x="267" y="382"/>
                  </a:cubicBezTo>
                  <a:cubicBezTo>
                    <a:pt x="267" y="382"/>
                    <a:pt x="266" y="382"/>
                    <a:pt x="266" y="381"/>
                  </a:cubicBezTo>
                  <a:cubicBezTo>
                    <a:pt x="263" y="379"/>
                    <a:pt x="261" y="377"/>
                    <a:pt x="258" y="375"/>
                  </a:cubicBezTo>
                  <a:cubicBezTo>
                    <a:pt x="257" y="374"/>
                    <a:pt x="257" y="374"/>
                    <a:pt x="257" y="374"/>
                  </a:cubicBezTo>
                  <a:cubicBezTo>
                    <a:pt x="247" y="367"/>
                    <a:pt x="237" y="362"/>
                    <a:pt x="225" y="359"/>
                  </a:cubicBezTo>
                  <a:cubicBezTo>
                    <a:pt x="223" y="358"/>
                    <a:pt x="220" y="357"/>
                    <a:pt x="218" y="357"/>
                  </a:cubicBezTo>
                  <a:cubicBezTo>
                    <a:pt x="217" y="356"/>
                    <a:pt x="215" y="356"/>
                    <a:pt x="214" y="356"/>
                  </a:cubicBezTo>
                  <a:cubicBezTo>
                    <a:pt x="212" y="356"/>
                    <a:pt x="210" y="355"/>
                    <a:pt x="208" y="355"/>
                  </a:cubicBezTo>
                  <a:cubicBezTo>
                    <a:pt x="207" y="355"/>
                    <a:pt x="206" y="355"/>
                    <a:pt x="205" y="355"/>
                  </a:cubicBezTo>
                  <a:cubicBezTo>
                    <a:pt x="202" y="354"/>
                    <a:pt x="199" y="354"/>
                    <a:pt x="195" y="354"/>
                  </a:cubicBezTo>
                  <a:lnTo>
                    <a:pt x="105" y="354"/>
                  </a:lnTo>
                  <a:cubicBezTo>
                    <a:pt x="47" y="354"/>
                    <a:pt x="0" y="401"/>
                    <a:pt x="0" y="460"/>
                  </a:cubicBezTo>
                  <a:lnTo>
                    <a:pt x="0" y="600"/>
                  </a:lnTo>
                  <a:lnTo>
                    <a:pt x="62" y="600"/>
                  </a:lnTo>
                  <a:lnTo>
                    <a:pt x="62" y="454"/>
                  </a:lnTo>
                  <a:lnTo>
                    <a:pt x="83" y="454"/>
                  </a:lnTo>
                  <a:lnTo>
                    <a:pt x="83" y="600"/>
                  </a:lnTo>
                  <a:lnTo>
                    <a:pt x="216" y="600"/>
                  </a:lnTo>
                  <a:lnTo>
                    <a:pt x="216" y="454"/>
                  </a:lnTo>
                  <a:lnTo>
                    <a:pt x="237" y="454"/>
                  </a:lnTo>
                  <a:lnTo>
                    <a:pt x="237" y="600"/>
                  </a:lnTo>
                  <a:lnTo>
                    <a:pt x="301" y="600"/>
                  </a:lnTo>
                  <a:lnTo>
                    <a:pt x="301" y="460"/>
                  </a:lnTo>
                  <a:cubicBezTo>
                    <a:pt x="301" y="437"/>
                    <a:pt x="294" y="417"/>
                    <a:pt x="282" y="400"/>
                  </a:cubicBezTo>
                  <a:cubicBezTo>
                    <a:pt x="282" y="400"/>
                    <a:pt x="282" y="400"/>
                    <a:pt x="282" y="400"/>
                  </a:cubicBezTo>
                  <a:close/>
                  <a:moveTo>
                    <a:pt x="523" y="354"/>
                  </a:moveTo>
                  <a:lnTo>
                    <a:pt x="523" y="354"/>
                  </a:lnTo>
                  <a:lnTo>
                    <a:pt x="433" y="354"/>
                  </a:lnTo>
                  <a:cubicBezTo>
                    <a:pt x="429" y="354"/>
                    <a:pt x="426" y="354"/>
                    <a:pt x="423" y="355"/>
                  </a:cubicBezTo>
                  <a:cubicBezTo>
                    <a:pt x="422" y="355"/>
                    <a:pt x="421" y="355"/>
                    <a:pt x="420" y="355"/>
                  </a:cubicBezTo>
                  <a:cubicBezTo>
                    <a:pt x="418" y="355"/>
                    <a:pt x="415" y="356"/>
                    <a:pt x="413" y="356"/>
                  </a:cubicBezTo>
                  <a:cubicBezTo>
                    <a:pt x="412" y="356"/>
                    <a:pt x="411" y="356"/>
                    <a:pt x="410" y="357"/>
                  </a:cubicBezTo>
                  <a:cubicBezTo>
                    <a:pt x="408" y="357"/>
                    <a:pt x="405" y="358"/>
                    <a:pt x="403" y="358"/>
                  </a:cubicBezTo>
                  <a:cubicBezTo>
                    <a:pt x="387" y="363"/>
                    <a:pt x="373" y="371"/>
                    <a:pt x="361" y="382"/>
                  </a:cubicBezTo>
                  <a:cubicBezTo>
                    <a:pt x="361" y="382"/>
                    <a:pt x="361" y="382"/>
                    <a:pt x="361" y="383"/>
                  </a:cubicBezTo>
                  <a:cubicBezTo>
                    <a:pt x="358" y="385"/>
                    <a:pt x="356" y="388"/>
                    <a:pt x="353" y="390"/>
                  </a:cubicBezTo>
                  <a:cubicBezTo>
                    <a:pt x="353" y="390"/>
                    <a:pt x="353" y="391"/>
                    <a:pt x="353" y="391"/>
                  </a:cubicBezTo>
                  <a:cubicBezTo>
                    <a:pt x="337" y="409"/>
                    <a:pt x="327" y="433"/>
                    <a:pt x="327" y="460"/>
                  </a:cubicBezTo>
                  <a:lnTo>
                    <a:pt x="327" y="600"/>
                  </a:lnTo>
                  <a:lnTo>
                    <a:pt x="389" y="600"/>
                  </a:lnTo>
                  <a:lnTo>
                    <a:pt x="389" y="454"/>
                  </a:lnTo>
                  <a:lnTo>
                    <a:pt x="410" y="454"/>
                  </a:lnTo>
                  <a:lnTo>
                    <a:pt x="410" y="600"/>
                  </a:lnTo>
                  <a:lnTo>
                    <a:pt x="543" y="600"/>
                  </a:lnTo>
                  <a:lnTo>
                    <a:pt x="543" y="454"/>
                  </a:lnTo>
                  <a:lnTo>
                    <a:pt x="564" y="454"/>
                  </a:lnTo>
                  <a:lnTo>
                    <a:pt x="564" y="600"/>
                  </a:lnTo>
                  <a:lnTo>
                    <a:pt x="628" y="600"/>
                  </a:lnTo>
                  <a:lnTo>
                    <a:pt x="628" y="460"/>
                  </a:lnTo>
                  <a:cubicBezTo>
                    <a:pt x="628" y="401"/>
                    <a:pt x="581" y="354"/>
                    <a:pt x="523" y="354"/>
                  </a:cubicBezTo>
                  <a:close/>
                  <a:moveTo>
                    <a:pt x="151" y="340"/>
                  </a:moveTo>
                  <a:lnTo>
                    <a:pt x="151" y="340"/>
                  </a:lnTo>
                  <a:cubicBezTo>
                    <a:pt x="159" y="340"/>
                    <a:pt x="167" y="338"/>
                    <a:pt x="175" y="335"/>
                  </a:cubicBezTo>
                  <a:cubicBezTo>
                    <a:pt x="175" y="335"/>
                    <a:pt x="175" y="335"/>
                    <a:pt x="176" y="335"/>
                  </a:cubicBezTo>
                  <a:cubicBezTo>
                    <a:pt x="179" y="334"/>
                    <a:pt x="183" y="332"/>
                    <a:pt x="186" y="330"/>
                  </a:cubicBezTo>
                  <a:cubicBezTo>
                    <a:pt x="186" y="330"/>
                    <a:pt x="186" y="330"/>
                    <a:pt x="186" y="330"/>
                  </a:cubicBezTo>
                  <a:cubicBezTo>
                    <a:pt x="190" y="328"/>
                    <a:pt x="193" y="326"/>
                    <a:pt x="196" y="323"/>
                  </a:cubicBezTo>
                  <a:cubicBezTo>
                    <a:pt x="196" y="323"/>
                    <a:pt x="196" y="323"/>
                    <a:pt x="196" y="323"/>
                  </a:cubicBezTo>
                  <a:cubicBezTo>
                    <a:pt x="202" y="318"/>
                    <a:pt x="206" y="312"/>
                    <a:pt x="210" y="306"/>
                  </a:cubicBezTo>
                  <a:cubicBezTo>
                    <a:pt x="211" y="305"/>
                    <a:pt x="211" y="305"/>
                    <a:pt x="211" y="304"/>
                  </a:cubicBezTo>
                  <a:cubicBezTo>
                    <a:pt x="213" y="301"/>
                    <a:pt x="214" y="298"/>
                    <a:pt x="216" y="295"/>
                  </a:cubicBezTo>
                  <a:cubicBezTo>
                    <a:pt x="216" y="294"/>
                    <a:pt x="216" y="294"/>
                    <a:pt x="216" y="293"/>
                  </a:cubicBezTo>
                  <a:cubicBezTo>
                    <a:pt x="217" y="290"/>
                    <a:pt x="218" y="287"/>
                    <a:pt x="219" y="283"/>
                  </a:cubicBezTo>
                  <a:cubicBezTo>
                    <a:pt x="219" y="282"/>
                    <a:pt x="219" y="282"/>
                    <a:pt x="219" y="281"/>
                  </a:cubicBezTo>
                  <a:cubicBezTo>
                    <a:pt x="220" y="278"/>
                    <a:pt x="220" y="274"/>
                    <a:pt x="220" y="270"/>
                  </a:cubicBezTo>
                  <a:cubicBezTo>
                    <a:pt x="220" y="267"/>
                    <a:pt x="220" y="264"/>
                    <a:pt x="220" y="261"/>
                  </a:cubicBezTo>
                  <a:cubicBezTo>
                    <a:pt x="219" y="260"/>
                    <a:pt x="219" y="259"/>
                    <a:pt x="219" y="258"/>
                  </a:cubicBezTo>
                  <a:cubicBezTo>
                    <a:pt x="219" y="255"/>
                    <a:pt x="218" y="252"/>
                    <a:pt x="217" y="250"/>
                  </a:cubicBezTo>
                  <a:cubicBezTo>
                    <a:pt x="217" y="249"/>
                    <a:pt x="217" y="249"/>
                    <a:pt x="217" y="249"/>
                  </a:cubicBezTo>
                  <a:cubicBezTo>
                    <a:pt x="216" y="246"/>
                    <a:pt x="215" y="244"/>
                    <a:pt x="214" y="241"/>
                  </a:cubicBezTo>
                  <a:cubicBezTo>
                    <a:pt x="214" y="240"/>
                    <a:pt x="213" y="240"/>
                    <a:pt x="213" y="239"/>
                  </a:cubicBezTo>
                  <a:cubicBezTo>
                    <a:pt x="212" y="236"/>
                    <a:pt x="210" y="234"/>
                    <a:pt x="209" y="231"/>
                  </a:cubicBezTo>
                  <a:lnTo>
                    <a:pt x="208" y="231"/>
                  </a:lnTo>
                  <a:cubicBezTo>
                    <a:pt x="207" y="229"/>
                    <a:pt x="205" y="226"/>
                    <a:pt x="203" y="224"/>
                  </a:cubicBezTo>
                  <a:cubicBezTo>
                    <a:pt x="203" y="224"/>
                    <a:pt x="202" y="223"/>
                    <a:pt x="202" y="223"/>
                  </a:cubicBezTo>
                  <a:cubicBezTo>
                    <a:pt x="200" y="221"/>
                    <a:pt x="198" y="219"/>
                    <a:pt x="195" y="217"/>
                  </a:cubicBezTo>
                  <a:cubicBezTo>
                    <a:pt x="195" y="217"/>
                    <a:pt x="195" y="217"/>
                    <a:pt x="195" y="216"/>
                  </a:cubicBezTo>
                  <a:cubicBezTo>
                    <a:pt x="193" y="215"/>
                    <a:pt x="190" y="213"/>
                    <a:pt x="188" y="211"/>
                  </a:cubicBezTo>
                  <a:cubicBezTo>
                    <a:pt x="187" y="211"/>
                    <a:pt x="187" y="210"/>
                    <a:pt x="186" y="210"/>
                  </a:cubicBezTo>
                  <a:cubicBezTo>
                    <a:pt x="184" y="209"/>
                    <a:pt x="181" y="207"/>
                    <a:pt x="179" y="206"/>
                  </a:cubicBezTo>
                  <a:cubicBezTo>
                    <a:pt x="179" y="206"/>
                    <a:pt x="178" y="206"/>
                    <a:pt x="178" y="206"/>
                  </a:cubicBezTo>
                  <a:cubicBezTo>
                    <a:pt x="170" y="202"/>
                    <a:pt x="160" y="200"/>
                    <a:pt x="151" y="200"/>
                  </a:cubicBezTo>
                  <a:cubicBezTo>
                    <a:pt x="112" y="200"/>
                    <a:pt x="81" y="231"/>
                    <a:pt x="81" y="270"/>
                  </a:cubicBezTo>
                  <a:cubicBezTo>
                    <a:pt x="81" y="309"/>
                    <a:pt x="112" y="340"/>
                    <a:pt x="151" y="340"/>
                  </a:cubicBezTo>
                  <a:close/>
                </a:path>
              </a:pathLst>
            </a:custGeom>
            <a:solidFill>
              <a:srgbClr val="365B7C"/>
            </a:solidFill>
            <a:ln>
              <a:noFill/>
            </a:ln>
          </p:spPr>
          <p:txBody>
            <a:bodyPr vert="horz" wrap="square" lIns="91440" tIns="45720" rIns="91440" bIns="45720" numCol="1" anchor="t" anchorCtr="0" compatLnSpc="1"/>
            <a:lstStyle/>
            <a:p>
              <a:endParaRPr lang="zh-CN" altLang="en-US">
                <a:solidFill>
                  <a:schemeClr val="accent2"/>
                </a:solidFill>
              </a:endParaRPr>
            </a:p>
          </p:txBody>
        </p:sp>
      </p:grpSp>
      <p:sp>
        <p:nvSpPr>
          <p:cNvPr id="23" name="矩形 22"/>
          <p:cNvSpPr/>
          <p:nvPr/>
        </p:nvSpPr>
        <p:spPr>
          <a:xfrm>
            <a:off x="2237463" y="878803"/>
            <a:ext cx="2087446" cy="470748"/>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800" b="1" dirty="0">
                <a:latin typeface="楷体" panose="02010609060101010101" pitchFamily="49" charset="-122"/>
                <a:ea typeface="楷体" panose="02010609060101010101" pitchFamily="49" charset="-122"/>
                <a:cs typeface="+mn-ea"/>
                <a:sym typeface="+mn-lt"/>
              </a:rPr>
              <a:t>案例导学</a:t>
            </a:r>
          </a:p>
        </p:txBody>
      </p:sp>
      <p:sp>
        <p:nvSpPr>
          <p:cNvPr id="2" name="文本框 1"/>
          <p:cNvSpPr txBox="1"/>
          <p:nvPr/>
        </p:nvSpPr>
        <p:spPr>
          <a:xfrm>
            <a:off x="1407160" y="878840"/>
            <a:ext cx="9700895" cy="11017250"/>
          </a:xfrm>
          <a:prstGeom prst="rect">
            <a:avLst/>
          </a:prstGeom>
          <a:noFill/>
        </p:spPr>
        <p:txBody>
          <a:bodyPr wrap="square" rtlCol="0" anchor="t">
            <a:spAutoFit/>
          </a:bodyPr>
          <a:lstStyle/>
          <a:p>
            <a:r>
              <a:rPr lang="en-US" altLang="zh-CN" sz="2000">
                <a:latin typeface="楷体" panose="02010609060101010101" pitchFamily="49" charset="-122"/>
                <a:ea typeface="楷体" panose="02010609060101010101" pitchFamily="49" charset="-122"/>
                <a:cs typeface="楷体" panose="02010609060101010101" pitchFamily="49" charset="-122"/>
                <a:sym typeface="+mn-ea"/>
              </a:rPr>
              <a:t>                       </a:t>
            </a:r>
            <a:r>
              <a:rPr lang="zh-CN" altLang="en-US" sz="3200">
                <a:ln/>
                <a:solidFill>
                  <a:schemeClr val="tx1"/>
                </a:solidFill>
                <a:effectLst>
                  <a:outerShdw blurRad="38100" dist="19050" dir="2700000" algn="tl" rotWithShape="0">
                    <a:schemeClr val="dk1">
                      <a:alpha val="40000"/>
                    </a:schemeClr>
                  </a:outerShdw>
                </a:effectLst>
                <a:latin typeface="楷体" panose="02010609060101010101" pitchFamily="49" charset="-122"/>
                <a:ea typeface="楷体" panose="02010609060101010101" pitchFamily="49" charset="-122"/>
                <a:cs typeface="楷体" panose="02010609060101010101" pitchFamily="49" charset="-122"/>
                <a:sym typeface="+mn-ea"/>
              </a:rPr>
              <a:t>招聘外包：刀尖上的舞蹈</a:t>
            </a:r>
            <a:endParaRPr lang="zh-CN" altLang="en-US" sz="2400">
              <a:ln/>
              <a:solidFill>
                <a:schemeClr val="tx1"/>
              </a:solidFill>
              <a:effectLst>
                <a:outerShdw blurRad="38100" dist="19050" dir="2700000" algn="tl" rotWithShape="0">
                  <a:schemeClr val="dk1">
                    <a:alpha val="40000"/>
                  </a:schemeClr>
                </a:outerShdw>
              </a:effectLst>
              <a:latin typeface="楷体" panose="02010609060101010101" pitchFamily="49" charset="-122"/>
              <a:ea typeface="楷体" panose="02010609060101010101" pitchFamily="49" charset="-122"/>
              <a:cs typeface="楷体" panose="02010609060101010101" pitchFamily="49" charset="-122"/>
              <a:sym typeface="+mn-ea"/>
            </a:endParaRPr>
          </a:p>
          <a:p>
            <a:r>
              <a:rPr lang="en-US" altLang="zh-CN" sz="2400">
                <a:solidFill>
                  <a:schemeClr val="tx1"/>
                </a:solidFill>
                <a:uFillTx/>
                <a:latin typeface="楷体" panose="02010609060101010101" pitchFamily="49" charset="-122"/>
                <a:ea typeface="楷体" panose="02010609060101010101" pitchFamily="49" charset="-122"/>
                <a:cs typeface="楷体" panose="02010609060101010101" pitchFamily="49" charset="-122"/>
                <a:sym typeface="+mn-ea"/>
              </a:rPr>
              <a:t>     A </a:t>
            </a:r>
            <a:r>
              <a:rPr lang="zh-CN" altLang="en-US" sz="2400">
                <a:solidFill>
                  <a:schemeClr val="tx1"/>
                </a:solidFill>
                <a:uFillTx/>
                <a:latin typeface="楷体" panose="02010609060101010101" pitchFamily="49" charset="-122"/>
                <a:ea typeface="楷体" panose="02010609060101010101" pitchFamily="49" charset="-122"/>
                <a:cs typeface="楷体" panose="02010609060101010101" pitchFamily="49" charset="-122"/>
                <a:sym typeface="+mn-ea"/>
              </a:rPr>
              <a:t>公司主要从事通信服务等业务</a:t>
            </a:r>
            <a:r>
              <a:rPr lang="en-US" altLang="zh-CN" sz="2400">
                <a:solidFill>
                  <a:schemeClr val="tx1"/>
                </a:solidFill>
                <a:uFillTx/>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400">
                <a:solidFill>
                  <a:schemeClr val="tx1"/>
                </a:solidFill>
                <a:uFillTx/>
                <a:latin typeface="楷体" panose="02010609060101010101" pitchFamily="49" charset="-122"/>
                <a:ea typeface="楷体" panose="02010609060101010101" pitchFamily="49" charset="-122"/>
                <a:cs typeface="楷体" panose="02010609060101010101" pitchFamily="49" charset="-122"/>
                <a:sym typeface="+mn-ea"/>
              </a:rPr>
              <a:t>在竞争日益激烈的大环境下</a:t>
            </a:r>
            <a:r>
              <a:rPr lang="en-US" altLang="zh-CN" sz="2400">
                <a:solidFill>
                  <a:schemeClr val="tx1"/>
                </a:solidFill>
                <a:uFillTx/>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400">
                <a:solidFill>
                  <a:schemeClr val="tx1"/>
                </a:solidFill>
                <a:uFillTx/>
                <a:latin typeface="楷体" panose="02010609060101010101" pitchFamily="49" charset="-122"/>
                <a:ea typeface="楷体" panose="02010609060101010101" pitchFamily="49" charset="-122"/>
                <a:cs typeface="楷体" panose="02010609060101010101" pitchFamily="49" charset="-122"/>
                <a:sym typeface="+mn-ea"/>
              </a:rPr>
              <a:t>随着公司规模的扩大 与业务的扩展</a:t>
            </a:r>
            <a:r>
              <a:rPr lang="en-US" altLang="zh-CN" sz="2400">
                <a:solidFill>
                  <a:schemeClr val="tx1"/>
                </a:solidFill>
                <a:uFillTx/>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400">
                <a:solidFill>
                  <a:schemeClr val="tx1"/>
                </a:solidFill>
                <a:uFillTx/>
                <a:latin typeface="楷体" panose="02010609060101010101" pitchFamily="49" charset="-122"/>
                <a:ea typeface="楷体" panose="02010609060101010101" pitchFamily="49" charset="-122"/>
                <a:cs typeface="楷体" panose="02010609060101010101" pitchFamily="49" charset="-122"/>
                <a:sym typeface="+mn-ea"/>
              </a:rPr>
              <a:t>公司人力资源部门面临的压力与挑战也与日俱增。各部门总是不断抱怨事务繁忙</a:t>
            </a:r>
            <a:r>
              <a:rPr lang="en-US" altLang="zh-CN" sz="2400">
                <a:solidFill>
                  <a:schemeClr val="tx1"/>
                </a:solidFill>
                <a:uFillTx/>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400">
                <a:solidFill>
                  <a:schemeClr val="tx1"/>
                </a:solidFill>
                <a:uFillTx/>
                <a:latin typeface="楷体" panose="02010609060101010101" pitchFamily="49" charset="-122"/>
                <a:ea typeface="楷体" panose="02010609060101010101" pitchFamily="49" charset="-122"/>
                <a:cs typeface="楷体" panose="02010609060101010101" pitchFamily="49" charset="-122"/>
                <a:sym typeface="+mn-ea"/>
              </a:rPr>
              <a:t>人手不够</a:t>
            </a:r>
            <a:r>
              <a:rPr lang="en-US" altLang="zh-CN" sz="2400">
                <a:solidFill>
                  <a:schemeClr val="tx1"/>
                </a:solidFill>
                <a:uFillTx/>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400">
                <a:solidFill>
                  <a:schemeClr val="tx1"/>
                </a:solidFill>
                <a:uFillTx/>
                <a:latin typeface="楷体" panose="02010609060101010101" pitchFamily="49" charset="-122"/>
                <a:ea typeface="楷体" panose="02010609060101010101" pitchFamily="49" charset="-122"/>
                <a:cs typeface="楷体" panose="02010609060101010101" pitchFamily="49" charset="-122"/>
                <a:sym typeface="+mn-ea"/>
              </a:rPr>
              <a:t>部门员工抱怨工作负荷过重</a:t>
            </a:r>
            <a:r>
              <a:rPr lang="en-US" altLang="zh-CN" sz="2400">
                <a:solidFill>
                  <a:schemeClr val="tx1"/>
                </a:solidFill>
                <a:uFillTx/>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400">
                <a:solidFill>
                  <a:schemeClr val="tx1"/>
                </a:solidFill>
                <a:uFillTx/>
                <a:latin typeface="楷体" panose="02010609060101010101" pitchFamily="49" charset="-122"/>
                <a:ea typeface="楷体" panose="02010609060101010101" pitchFamily="49" charset="-122"/>
                <a:cs typeface="楷体" panose="02010609060101010101" pitchFamily="49" charset="-122"/>
                <a:sym typeface="+mn-ea"/>
              </a:rPr>
              <a:t>薪资太低</a:t>
            </a:r>
            <a:r>
              <a:rPr lang="en-US" altLang="zh-CN" sz="2400">
                <a:solidFill>
                  <a:schemeClr val="tx1"/>
                </a:solidFill>
                <a:uFillTx/>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400">
                <a:solidFill>
                  <a:schemeClr val="tx1"/>
                </a:solidFill>
                <a:uFillTx/>
                <a:latin typeface="楷体" panose="02010609060101010101" pitchFamily="49" charset="-122"/>
                <a:ea typeface="楷体" panose="02010609060101010101" pitchFamily="49" charset="-122"/>
                <a:cs typeface="楷体" panose="02010609060101010101" pitchFamily="49" charset="-122"/>
                <a:sym typeface="+mn-ea"/>
              </a:rPr>
              <a:t>同时</a:t>
            </a:r>
            <a:r>
              <a:rPr lang="en-US" altLang="zh-CN" sz="2400">
                <a:solidFill>
                  <a:schemeClr val="tx1"/>
                </a:solidFill>
                <a:uFillTx/>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400">
                <a:solidFill>
                  <a:schemeClr val="tx1"/>
                </a:solidFill>
                <a:uFillTx/>
                <a:latin typeface="楷体" panose="02010609060101010101" pitchFamily="49" charset="-122"/>
                <a:ea typeface="楷体" panose="02010609060101010101" pitchFamily="49" charset="-122"/>
                <a:cs typeface="楷体" panose="02010609060101010101" pitchFamily="49" charset="-122"/>
                <a:sym typeface="+mn-ea"/>
              </a:rPr>
              <a:t>员工对某些部门经理 意见很大</a:t>
            </a:r>
            <a:r>
              <a:rPr lang="en-US" altLang="zh-CN" sz="2400">
                <a:solidFill>
                  <a:schemeClr val="tx1"/>
                </a:solidFill>
                <a:uFillTx/>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400">
                <a:solidFill>
                  <a:schemeClr val="tx1"/>
                </a:solidFill>
                <a:uFillTx/>
                <a:latin typeface="楷体" panose="02010609060101010101" pitchFamily="49" charset="-122"/>
                <a:ea typeface="楷体" panose="02010609060101010101" pitchFamily="49" charset="-122"/>
                <a:cs typeface="楷体" panose="02010609060101010101" pitchFamily="49" charset="-122"/>
                <a:sym typeface="+mn-ea"/>
              </a:rPr>
              <a:t>认为公司内部裙带关系复杂</a:t>
            </a:r>
            <a:r>
              <a:rPr lang="en-US" altLang="zh-CN" sz="2400">
                <a:solidFill>
                  <a:schemeClr val="tx1"/>
                </a:solidFill>
                <a:uFillTx/>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400">
                <a:solidFill>
                  <a:schemeClr val="tx1"/>
                </a:solidFill>
                <a:uFillTx/>
                <a:latin typeface="楷体" panose="02010609060101010101" pitchFamily="49" charset="-122"/>
                <a:ea typeface="楷体" panose="02010609060101010101" pitchFamily="49" charset="-122"/>
                <a:cs typeface="楷体" panose="02010609060101010101" pitchFamily="49" charset="-122"/>
                <a:sym typeface="+mn-ea"/>
              </a:rPr>
              <a:t>很多员工管理制度形同虚设</a:t>
            </a:r>
            <a:r>
              <a:rPr lang="en-US" altLang="zh-CN" sz="2400">
                <a:solidFill>
                  <a:schemeClr val="tx1"/>
                </a:solidFill>
                <a:uFillTx/>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400">
                <a:solidFill>
                  <a:schemeClr val="tx1"/>
                </a:solidFill>
                <a:uFillTx/>
                <a:latin typeface="楷体" panose="02010609060101010101" pitchFamily="49" charset="-122"/>
                <a:ea typeface="楷体" panose="02010609060101010101" pitchFamily="49" charset="-122"/>
                <a:cs typeface="楷体" panose="02010609060101010101" pitchFamily="49" charset="-122"/>
                <a:sym typeface="+mn-ea"/>
              </a:rPr>
              <a:t>都是领导 “一句 话”来定</a:t>
            </a:r>
            <a:r>
              <a:rPr lang="en-US" altLang="zh-CN" sz="2400">
                <a:solidFill>
                  <a:schemeClr val="tx1"/>
                </a:solidFill>
                <a:uFillTx/>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400">
                <a:solidFill>
                  <a:schemeClr val="tx1"/>
                </a:solidFill>
                <a:uFillTx/>
                <a:latin typeface="楷体" panose="02010609060101010101" pitchFamily="49" charset="-122"/>
                <a:ea typeface="楷体" panose="02010609060101010101" pitchFamily="49" charset="-122"/>
                <a:cs typeface="楷体" panose="02010609060101010101" pitchFamily="49" charset="-122"/>
                <a:sym typeface="+mn-ea"/>
              </a:rPr>
              <a:t>随意性很大。</a:t>
            </a:r>
          </a:p>
          <a:p>
            <a:r>
              <a:rPr lang="zh-CN" altLang="en-US" sz="2400">
                <a:solidFill>
                  <a:schemeClr val="tx1"/>
                </a:solidFill>
                <a:uFillTx/>
                <a:latin typeface="楷体" panose="02010609060101010101" pitchFamily="49" charset="-122"/>
                <a:ea typeface="楷体" panose="02010609060101010101" pitchFamily="49" charset="-122"/>
                <a:cs typeface="楷体" panose="02010609060101010101" pitchFamily="49" charset="-122"/>
                <a:sym typeface="+mn-ea"/>
              </a:rPr>
              <a:t>    面对经营困境</a:t>
            </a:r>
            <a:r>
              <a:rPr lang="en-US" altLang="zh-CN" sz="2400">
                <a:solidFill>
                  <a:schemeClr val="tx1"/>
                </a:solidFill>
                <a:uFillTx/>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400">
                <a:solidFill>
                  <a:schemeClr val="tx1"/>
                </a:solidFill>
                <a:uFillTx/>
                <a:latin typeface="楷体" panose="02010609060101010101" pitchFamily="49" charset="-122"/>
                <a:ea typeface="楷体" panose="02010609060101010101" pitchFamily="49" charset="-122"/>
                <a:cs typeface="楷体" panose="02010609060101010101" pitchFamily="49" charset="-122"/>
                <a:sym typeface="+mn-ea"/>
              </a:rPr>
              <a:t>公司老总痛下决心决定重组业务流程</a:t>
            </a:r>
            <a:r>
              <a:rPr lang="en-US" altLang="zh-CN" sz="2400">
                <a:solidFill>
                  <a:schemeClr val="tx1"/>
                </a:solidFill>
                <a:uFillTx/>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400">
                <a:solidFill>
                  <a:schemeClr val="tx1"/>
                </a:solidFill>
                <a:uFillTx/>
                <a:latin typeface="楷体" panose="02010609060101010101" pitchFamily="49" charset="-122"/>
                <a:ea typeface="楷体" panose="02010609060101010101" pitchFamily="49" charset="-122"/>
                <a:cs typeface="楷体" panose="02010609060101010101" pitchFamily="49" charset="-122"/>
                <a:sym typeface="+mn-ea"/>
              </a:rPr>
              <a:t>重新招聘配置。经过深思熟虑 后</a:t>
            </a:r>
            <a:r>
              <a:rPr lang="en-US" altLang="zh-CN" sz="2400">
                <a:solidFill>
                  <a:schemeClr val="tx1"/>
                </a:solidFill>
                <a:uFillTx/>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400">
                <a:solidFill>
                  <a:schemeClr val="tx1"/>
                </a:solidFill>
                <a:uFillTx/>
                <a:latin typeface="楷体" panose="02010609060101010101" pitchFamily="49" charset="-122"/>
                <a:ea typeface="楷体" panose="02010609060101010101" pitchFamily="49" charset="-122"/>
                <a:cs typeface="楷体" panose="02010609060101010101" pitchFamily="49" charset="-122"/>
                <a:sym typeface="+mn-ea"/>
              </a:rPr>
              <a:t>老总决定将公司的员工招聘与配置变革整体外包给专业公司来做</a:t>
            </a:r>
            <a:r>
              <a:rPr lang="en-US" altLang="zh-CN" sz="2400">
                <a:solidFill>
                  <a:schemeClr val="tx1"/>
                </a:solidFill>
                <a:uFillTx/>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400">
                <a:solidFill>
                  <a:schemeClr val="tx1"/>
                </a:solidFill>
                <a:uFillTx/>
                <a:latin typeface="楷体" panose="02010609060101010101" pitchFamily="49" charset="-122"/>
                <a:ea typeface="楷体" panose="02010609060101010101" pitchFamily="49" charset="-122"/>
                <a:cs typeface="楷体" panose="02010609060101010101" pitchFamily="49" charset="-122"/>
                <a:sym typeface="+mn-ea"/>
              </a:rPr>
              <a:t>期望用 “外脑”来 “救火”</a:t>
            </a:r>
            <a:r>
              <a:rPr lang="en-US" altLang="zh-CN" sz="2400">
                <a:solidFill>
                  <a:schemeClr val="tx1"/>
                </a:solidFill>
                <a:uFillTx/>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400">
                <a:solidFill>
                  <a:schemeClr val="tx1"/>
                </a:solidFill>
                <a:uFillTx/>
                <a:latin typeface="楷体" panose="02010609060101010101" pitchFamily="49" charset="-122"/>
                <a:ea typeface="楷体" panose="02010609060101010101" pitchFamily="49" charset="-122"/>
                <a:cs typeface="楷体" panose="02010609060101010101" pitchFamily="49" charset="-122"/>
                <a:sym typeface="+mn-ea"/>
              </a:rPr>
              <a:t>以迅速扭转颓势。很快</a:t>
            </a:r>
            <a:r>
              <a:rPr lang="en-US" altLang="zh-CN" sz="2400">
                <a:solidFill>
                  <a:schemeClr val="tx1"/>
                </a:solidFill>
                <a:uFillTx/>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400">
                <a:solidFill>
                  <a:schemeClr val="tx1"/>
                </a:solidFill>
                <a:uFillTx/>
                <a:latin typeface="楷体" panose="02010609060101010101" pitchFamily="49" charset="-122"/>
                <a:ea typeface="楷体" panose="02010609060101010101" pitchFamily="49" charset="-122"/>
                <a:cs typeface="楷体" panose="02010609060101010101" pitchFamily="49" charset="-122"/>
                <a:sym typeface="+mn-ea"/>
              </a:rPr>
              <a:t>公司选定一家当地人力资源外包机构作为招聘外包提供 商。</a:t>
            </a:r>
          </a:p>
          <a:p>
            <a:r>
              <a:rPr lang="zh-CN" altLang="en-US" sz="2400">
                <a:solidFill>
                  <a:schemeClr val="tx1"/>
                </a:solidFill>
                <a:uFillTx/>
                <a:latin typeface="楷体" panose="02010609060101010101" pitchFamily="49" charset="-122"/>
                <a:ea typeface="楷体" panose="02010609060101010101" pitchFamily="49" charset="-122"/>
                <a:cs typeface="楷体" panose="02010609060101010101" pitchFamily="49" charset="-122"/>
                <a:sym typeface="+mn-ea"/>
              </a:rPr>
              <a:t>    该外包机构随即派咨询顾问入驻</a:t>
            </a:r>
            <a:r>
              <a:rPr lang="en-US" altLang="zh-CN" sz="2400">
                <a:solidFill>
                  <a:schemeClr val="tx1"/>
                </a:solidFill>
                <a:uFillTx/>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400">
                <a:solidFill>
                  <a:schemeClr val="tx1"/>
                </a:solidFill>
                <a:uFillTx/>
                <a:latin typeface="楷体" panose="02010609060101010101" pitchFamily="49" charset="-122"/>
                <a:ea typeface="楷体" panose="02010609060101010101" pitchFamily="49" charset="-122"/>
                <a:cs typeface="楷体" panose="02010609060101010101" pitchFamily="49" charset="-122"/>
                <a:sym typeface="+mn-ea"/>
              </a:rPr>
              <a:t>在人力资源部的配合下调查了企业情况、组织机 构、职位设置现状、业务流程、员工工作负荷、职位素质之后</a:t>
            </a:r>
            <a:r>
              <a:rPr lang="en-US" altLang="zh-CN" sz="2400">
                <a:solidFill>
                  <a:schemeClr val="tx1"/>
                </a:solidFill>
                <a:uFillTx/>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400">
                <a:solidFill>
                  <a:schemeClr val="tx1"/>
                </a:solidFill>
                <a:uFillTx/>
                <a:latin typeface="楷体" panose="02010609060101010101" pitchFamily="49" charset="-122"/>
                <a:ea typeface="楷体" panose="02010609060101010101" pitchFamily="49" charset="-122"/>
                <a:cs typeface="楷体" panose="02010609060101010101" pitchFamily="49" charset="-122"/>
                <a:sym typeface="+mn-ea"/>
              </a:rPr>
              <a:t>就着手编写了公司岗位说 明书及人员重组方案。</a:t>
            </a:r>
            <a:r>
              <a:rPr lang="zh-CN" altLang="en-US" sz="2000">
                <a:solidFill>
                  <a:schemeClr val="tx1"/>
                </a:solidFill>
                <a:uFillTx/>
                <a:latin typeface="楷体" panose="02010609060101010101" pitchFamily="49" charset="-122"/>
                <a:ea typeface="楷体" panose="02010609060101010101" pitchFamily="49" charset="-122"/>
                <a:cs typeface="楷体" panose="02010609060101010101" pitchFamily="49" charset="-122"/>
                <a:sym typeface="+mn-ea"/>
              </a:rPr>
              <a:t> </a:t>
            </a:r>
          </a:p>
          <a:p>
            <a:r>
              <a:rPr lang="zh-CN" altLang="en-US" sz="2000">
                <a:solidFill>
                  <a:schemeClr val="tx1"/>
                </a:solidFill>
                <a:uFillTx/>
                <a:latin typeface="楷体" panose="02010609060101010101" pitchFamily="49" charset="-122"/>
                <a:ea typeface="楷体" panose="02010609060101010101" pitchFamily="49" charset="-122"/>
                <a:cs typeface="楷体" panose="02010609060101010101" pitchFamily="49" charset="-122"/>
                <a:sym typeface="+mn-ea"/>
              </a:rPr>
              <a:t>    </a:t>
            </a:r>
            <a:r>
              <a:rPr lang="zh-CN" altLang="en-US" sz="2400">
                <a:solidFill>
                  <a:schemeClr val="tx1"/>
                </a:solidFill>
                <a:uFillTx/>
                <a:latin typeface="楷体" panose="02010609060101010101" pitchFamily="49" charset="-122"/>
                <a:ea typeface="楷体" panose="02010609060101010101" pitchFamily="49" charset="-122"/>
                <a:cs typeface="楷体" panose="02010609060101010101" pitchFamily="49" charset="-122"/>
                <a:sym typeface="+mn-ea"/>
              </a:rPr>
              <a:t> </a:t>
            </a:r>
            <a:endParaRPr lang="zh-CN" altLang="en-US" sz="2400">
              <a:latin typeface="楷体" panose="02010609060101010101" pitchFamily="49" charset="-122"/>
              <a:ea typeface="楷体" panose="02010609060101010101" pitchFamily="49" charset="-122"/>
              <a:cs typeface="楷体" panose="02010609060101010101" pitchFamily="49" charset="-122"/>
            </a:endParaRPr>
          </a:p>
          <a:p>
            <a:endParaRPr lang="zh-CN" altLang="en-US"/>
          </a:p>
          <a:p>
            <a:endParaRPr lang="zh-CN" altLang="en-US">
              <a:sym typeface="+mn-ea"/>
            </a:endParaRPr>
          </a:p>
          <a:p>
            <a:endParaRPr lang="zh-CN" altLang="en-US"/>
          </a:p>
          <a:p>
            <a:endParaRPr lang="zh-CN" altLang="en-US"/>
          </a:p>
          <a:p>
            <a:endParaRPr lang="zh-CN" altLang="en-US"/>
          </a:p>
          <a:p>
            <a:endParaRPr lang="zh-CN" altLang="en-US"/>
          </a:p>
          <a:p>
            <a:endParaRPr lang="zh-CN" altLang="en-US"/>
          </a:p>
          <a:p>
            <a:endParaRPr lang="zh-CN" altLang="en-US"/>
          </a:p>
          <a:p>
            <a:endParaRPr lang="zh-CN" altLang="en-US"/>
          </a:p>
          <a:p>
            <a:endParaRPr lang="zh-CN" altLang="en-US"/>
          </a:p>
          <a:p>
            <a:endParaRPr lang="zh-CN" altLang="en-US"/>
          </a:p>
          <a:p>
            <a:endParaRPr lang="zh-CN" altLang="en-US"/>
          </a:p>
          <a:p>
            <a:endParaRPr lang="zh-CN" altLang="en-US"/>
          </a:p>
          <a:p>
            <a:endParaRPr lang="zh-CN" altLang="en-US"/>
          </a:p>
          <a:p>
            <a:endParaRPr lang="zh-CN" altLang="en-US"/>
          </a:p>
          <a:p>
            <a:endParaRPr lang="zh-CN" altLang="en-US"/>
          </a:p>
          <a:p>
            <a:endParaRPr lang="zh-CN" altLang="en-US"/>
          </a:p>
          <a:p>
            <a:endParaRPr lang="zh-CN" altLang="en-US"/>
          </a:p>
          <a:p>
            <a:endParaRPr lang="zh-CN" altLang="en-US"/>
          </a:p>
        </p:txBody>
      </p:sp>
    </p:spTree>
    <p:extLst>
      <p:ext uri="{BB962C8B-B14F-4D97-AF65-F5344CB8AC3E}">
        <p14:creationId xmlns:p14="http://schemas.microsoft.com/office/powerpoint/2010/main" val="378389004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5" presetClass="entr" presetSubtype="0" fill="hold" nodeType="withEffect">
                                  <p:stCondLst>
                                    <p:cond delay="250"/>
                                  </p:stCondLst>
                                  <p:childTnLst>
                                    <p:set>
                                      <p:cBhvr>
                                        <p:cTn id="6" dur="1" fill="hold">
                                          <p:stCondLst>
                                            <p:cond delay="0"/>
                                          </p:stCondLst>
                                        </p:cTn>
                                        <p:tgtEl>
                                          <p:spTgt spid="17"/>
                                        </p:tgtEl>
                                        <p:attrNameLst>
                                          <p:attrName>style.visibility</p:attrName>
                                        </p:attrNameLst>
                                      </p:cBhvr>
                                      <p:to>
                                        <p:strVal val="visible"/>
                                      </p:to>
                                    </p:set>
                                    <p:anim calcmode="lin" valueType="num">
                                      <p:cBhvr>
                                        <p:cTn id="7" dur="500" decel="50000" fill="hold">
                                          <p:stCondLst>
                                            <p:cond delay="0"/>
                                          </p:stCondLst>
                                        </p:cTn>
                                        <p:tgtEl>
                                          <p:spTgt spid="17"/>
                                        </p:tgtEl>
                                        <p:attrNameLst>
                                          <p:attrName>style.rotation</p:attrName>
                                        </p:attrNameLst>
                                      </p:cBhvr>
                                      <p:tavLst>
                                        <p:tav tm="0">
                                          <p:val>
                                            <p:fltVal val="-90"/>
                                          </p:val>
                                        </p:tav>
                                        <p:tav tm="100000">
                                          <p:val>
                                            <p:fltVal val="0"/>
                                          </p:val>
                                        </p:tav>
                                      </p:tavLst>
                                    </p:anim>
                                    <p:anim calcmode="lin" valueType="num">
                                      <p:cBhvr>
                                        <p:cTn id="8" dur="500" decel="50000" fill="hold">
                                          <p:stCondLst>
                                            <p:cond delay="0"/>
                                          </p:stCondLst>
                                        </p:cTn>
                                        <p:tgtEl>
                                          <p:spTgt spid="17"/>
                                        </p:tgtEl>
                                        <p:attrNameLst>
                                          <p:attrName>ppt_w</p:attrName>
                                        </p:attrNameLst>
                                      </p:cBhvr>
                                      <p:tavLst>
                                        <p:tav tm="0">
                                          <p:val>
                                            <p:strVal val="#ppt_w"/>
                                          </p:val>
                                        </p:tav>
                                        <p:tav tm="100000">
                                          <p:val>
                                            <p:strVal val="#ppt_w*.05"/>
                                          </p:val>
                                        </p:tav>
                                      </p:tavLst>
                                    </p:anim>
                                    <p:anim calcmode="lin" valueType="num">
                                      <p:cBhvr>
                                        <p:cTn id="9" dur="500" accel="50000" fill="hold">
                                          <p:stCondLst>
                                            <p:cond delay="500"/>
                                          </p:stCondLst>
                                        </p:cTn>
                                        <p:tgtEl>
                                          <p:spTgt spid="17"/>
                                        </p:tgtEl>
                                        <p:attrNameLst>
                                          <p:attrName>ppt_w</p:attrName>
                                        </p:attrNameLst>
                                      </p:cBhvr>
                                      <p:tavLst>
                                        <p:tav tm="0">
                                          <p:val>
                                            <p:strVal val="#ppt_w*.05"/>
                                          </p:val>
                                        </p:tav>
                                        <p:tav tm="100000">
                                          <p:val>
                                            <p:strVal val="#ppt_w"/>
                                          </p:val>
                                        </p:tav>
                                      </p:tavLst>
                                    </p:anim>
                                    <p:anim calcmode="lin" valueType="num">
                                      <p:cBhvr>
                                        <p:cTn id="10" dur="1000" fill="hold"/>
                                        <p:tgtEl>
                                          <p:spTgt spid="17"/>
                                        </p:tgtEl>
                                        <p:attrNameLst>
                                          <p:attrName>ppt_h</p:attrName>
                                        </p:attrNameLst>
                                      </p:cBhvr>
                                      <p:tavLst>
                                        <p:tav tm="0">
                                          <p:val>
                                            <p:strVal val="#ppt_h"/>
                                          </p:val>
                                        </p:tav>
                                        <p:tav tm="100000">
                                          <p:val>
                                            <p:strVal val="#ppt_h"/>
                                          </p:val>
                                        </p:tav>
                                      </p:tavLst>
                                    </p:anim>
                                    <p:anim calcmode="lin" valueType="num">
                                      <p:cBhvr>
                                        <p:cTn id="11" dur="500" decel="50000" fill="hold">
                                          <p:stCondLst>
                                            <p:cond delay="0"/>
                                          </p:stCondLst>
                                        </p:cTn>
                                        <p:tgtEl>
                                          <p:spTgt spid="17"/>
                                        </p:tgtEl>
                                        <p:attrNameLst>
                                          <p:attrName>ppt_x</p:attrName>
                                        </p:attrNameLst>
                                      </p:cBhvr>
                                      <p:tavLst>
                                        <p:tav tm="0">
                                          <p:val>
                                            <p:strVal val="#ppt_x+.4"/>
                                          </p:val>
                                        </p:tav>
                                        <p:tav tm="100000">
                                          <p:val>
                                            <p:strVal val="#ppt_x"/>
                                          </p:val>
                                        </p:tav>
                                      </p:tavLst>
                                    </p:anim>
                                    <p:anim calcmode="lin" valueType="num">
                                      <p:cBhvr>
                                        <p:cTn id="12" dur="500" decel="50000" fill="hold">
                                          <p:stCondLst>
                                            <p:cond delay="0"/>
                                          </p:stCondLst>
                                        </p:cTn>
                                        <p:tgtEl>
                                          <p:spTgt spid="17"/>
                                        </p:tgtEl>
                                        <p:attrNameLst>
                                          <p:attrName>ppt_y</p:attrName>
                                        </p:attrNameLst>
                                      </p:cBhvr>
                                      <p:tavLst>
                                        <p:tav tm="0">
                                          <p:val>
                                            <p:strVal val="#ppt_y-.2"/>
                                          </p:val>
                                        </p:tav>
                                        <p:tav tm="100000">
                                          <p:val>
                                            <p:strVal val="#ppt_y+.1"/>
                                          </p:val>
                                        </p:tav>
                                      </p:tavLst>
                                    </p:anim>
                                    <p:anim calcmode="lin" valueType="num">
                                      <p:cBhvr>
                                        <p:cTn id="13" dur="500" accel="50000" fill="hold">
                                          <p:stCondLst>
                                            <p:cond delay="500"/>
                                          </p:stCondLst>
                                        </p:cTn>
                                        <p:tgtEl>
                                          <p:spTgt spid="17"/>
                                        </p:tgtEl>
                                        <p:attrNameLst>
                                          <p:attrName>ppt_y</p:attrName>
                                        </p:attrNameLst>
                                      </p:cBhvr>
                                      <p:tavLst>
                                        <p:tav tm="0">
                                          <p:val>
                                            <p:strVal val="#ppt_y+.1"/>
                                          </p:val>
                                        </p:tav>
                                        <p:tav tm="100000">
                                          <p:val>
                                            <p:strVal val="#ppt_y"/>
                                          </p:val>
                                        </p:tav>
                                      </p:tavLst>
                                    </p:anim>
                                    <p:animEffect transition="in" filter="fade">
                                      <p:cBhvr>
                                        <p:cTn id="14" dur="1000" decel="50000">
                                          <p:stCondLst>
                                            <p:cond delay="0"/>
                                          </p:stCondLst>
                                        </p:cTn>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nvPr>
        </p:nvSpPr>
        <p:spPr>
          <a:xfrm>
            <a:off x="1151255" y="3705860"/>
            <a:ext cx="10515600" cy="2974340"/>
          </a:xfrm>
        </p:spPr>
        <p:txBody>
          <a:bodyPr/>
          <a:lstStyle/>
          <a:p>
            <a:r>
              <a:rPr lang="zh-CN" altLang="en-US" sz="4000">
                <a:solidFill>
                  <a:srgbClr val="FF0000"/>
                </a:solidFill>
                <a:latin typeface="楷体" panose="02010609060101010101" pitchFamily="49" charset="-122"/>
                <a:ea typeface="楷体" panose="02010609060101010101" pitchFamily="49" charset="-122"/>
                <a:cs typeface="楷体" panose="02010609060101010101" pitchFamily="49" charset="-122"/>
                <a:sym typeface="+mn-ea"/>
              </a:rPr>
              <a:t>思考</a:t>
            </a:r>
            <a:r>
              <a:rPr lang="en-US" altLang="zh-CN" sz="4000">
                <a:solidFill>
                  <a:srgbClr val="FF0000"/>
                </a:solidFill>
                <a:latin typeface="楷体" panose="02010609060101010101" pitchFamily="49" charset="-122"/>
                <a:ea typeface="楷体" panose="02010609060101010101" pitchFamily="49" charset="-122"/>
                <a:cs typeface="楷体" panose="02010609060101010101" pitchFamily="49" charset="-122"/>
                <a:sym typeface="+mn-ea"/>
              </a:rPr>
              <a:t>: </a:t>
            </a:r>
            <a:br>
              <a:rPr lang="en-US" altLang="zh-CN" sz="4000">
                <a:solidFill>
                  <a:srgbClr val="FF0000"/>
                </a:solidFill>
                <a:latin typeface="楷体" panose="02010609060101010101" pitchFamily="49" charset="-122"/>
                <a:ea typeface="楷体" panose="02010609060101010101" pitchFamily="49" charset="-122"/>
                <a:cs typeface="楷体" panose="02010609060101010101" pitchFamily="49" charset="-122"/>
              </a:rPr>
            </a:br>
            <a:r>
              <a:rPr lang="en-US" altLang="zh-CN" sz="4000">
                <a:solidFill>
                  <a:srgbClr val="FF0000"/>
                </a:solidFill>
                <a:latin typeface="楷体" panose="02010609060101010101" pitchFamily="49" charset="-122"/>
                <a:ea typeface="楷体" panose="02010609060101010101" pitchFamily="49" charset="-122"/>
                <a:cs typeface="楷体" panose="02010609060101010101" pitchFamily="49" charset="-122"/>
                <a:sym typeface="+mn-ea"/>
              </a:rPr>
              <a:t>1.</a:t>
            </a:r>
            <a:r>
              <a:rPr lang="zh-CN" altLang="en-US" sz="4000">
                <a:solidFill>
                  <a:srgbClr val="FF0000"/>
                </a:solidFill>
                <a:latin typeface="楷体" panose="02010609060101010101" pitchFamily="49" charset="-122"/>
                <a:ea typeface="楷体" panose="02010609060101010101" pitchFamily="49" charset="-122"/>
                <a:cs typeface="楷体" panose="02010609060101010101" pitchFamily="49" charset="-122"/>
                <a:sym typeface="+mn-ea"/>
              </a:rPr>
              <a:t>人力资源部分服务外包涉及的因素有哪些</a:t>
            </a:r>
            <a:r>
              <a:rPr lang="en-US" altLang="zh-CN" sz="4000">
                <a:solidFill>
                  <a:srgbClr val="FF0000"/>
                </a:solidFill>
                <a:latin typeface="楷体" panose="02010609060101010101" pitchFamily="49" charset="-122"/>
                <a:ea typeface="楷体" panose="02010609060101010101" pitchFamily="49" charset="-122"/>
                <a:cs typeface="楷体" panose="02010609060101010101" pitchFamily="49" charset="-122"/>
                <a:sym typeface="+mn-ea"/>
              </a:rPr>
              <a:t>?</a:t>
            </a:r>
            <a:br>
              <a:rPr lang="en-US" altLang="zh-CN" sz="4000">
                <a:solidFill>
                  <a:srgbClr val="FF0000"/>
                </a:solidFill>
                <a:latin typeface="楷体" panose="02010609060101010101" pitchFamily="49" charset="-122"/>
                <a:ea typeface="楷体" panose="02010609060101010101" pitchFamily="49" charset="-122"/>
                <a:cs typeface="楷体" panose="02010609060101010101" pitchFamily="49" charset="-122"/>
              </a:rPr>
            </a:br>
            <a:r>
              <a:rPr lang="en-US" altLang="zh-CN" sz="4000">
                <a:solidFill>
                  <a:srgbClr val="FF0000"/>
                </a:solidFill>
                <a:latin typeface="楷体" panose="02010609060101010101" pitchFamily="49" charset="-122"/>
                <a:ea typeface="楷体" panose="02010609060101010101" pitchFamily="49" charset="-122"/>
                <a:cs typeface="楷体" panose="02010609060101010101" pitchFamily="49" charset="-122"/>
                <a:sym typeface="+mn-ea"/>
              </a:rPr>
              <a:t> 2.</a:t>
            </a:r>
            <a:r>
              <a:rPr lang="zh-CN" altLang="en-US" sz="4000">
                <a:solidFill>
                  <a:srgbClr val="FF0000"/>
                </a:solidFill>
                <a:latin typeface="楷体" panose="02010609060101010101" pitchFamily="49" charset="-122"/>
                <a:ea typeface="楷体" panose="02010609060101010101" pitchFamily="49" charset="-122"/>
                <a:cs typeface="楷体" panose="02010609060101010101" pitchFamily="49" charset="-122"/>
                <a:sym typeface="+mn-ea"/>
              </a:rPr>
              <a:t>企业如何做好招聘外包工作</a:t>
            </a:r>
            <a:r>
              <a:rPr lang="en-US" altLang="zh-CN" sz="4000">
                <a:solidFill>
                  <a:srgbClr val="FF0000"/>
                </a:solidFill>
                <a:latin typeface="楷体" panose="02010609060101010101" pitchFamily="49" charset="-122"/>
                <a:ea typeface="楷体" panose="02010609060101010101" pitchFamily="49" charset="-122"/>
                <a:cs typeface="楷体" panose="02010609060101010101" pitchFamily="49" charset="-122"/>
                <a:sym typeface="+mn-ea"/>
              </a:rPr>
              <a:t>? </a:t>
            </a:r>
            <a:br>
              <a:rPr lang="zh-CN" altLang="en-US" sz="3200"/>
            </a:br>
            <a:endParaRPr kumimoji="1" lang="zh-CN" altLang="en-US" sz="3200"/>
          </a:p>
        </p:txBody>
      </p:sp>
      <p:sp>
        <p:nvSpPr>
          <p:cNvPr id="3" name="文本框 2"/>
          <p:cNvSpPr txBox="1"/>
          <p:nvPr/>
        </p:nvSpPr>
        <p:spPr>
          <a:xfrm>
            <a:off x="1515110" y="1673225"/>
            <a:ext cx="9356725" cy="1568450"/>
          </a:xfrm>
          <a:prstGeom prst="rect">
            <a:avLst/>
          </a:prstGeom>
          <a:noFill/>
        </p:spPr>
        <p:txBody>
          <a:bodyPr wrap="square" rtlCol="0">
            <a:spAutoFit/>
          </a:bodyPr>
          <a:lstStyle/>
          <a:p>
            <a:r>
              <a:rPr lang="en-US" altLang="zh-CN" sz="2400">
                <a:uFillTx/>
                <a:latin typeface="楷体" panose="02010609060101010101" pitchFamily="49" charset="-122"/>
                <a:ea typeface="楷体" panose="02010609060101010101" pitchFamily="49" charset="-122"/>
                <a:cs typeface="楷体" panose="02010609060101010101" pitchFamily="49" charset="-122"/>
                <a:sym typeface="+mn-ea"/>
              </a:rPr>
              <a:t>   </a:t>
            </a:r>
            <a:r>
              <a:rPr lang="zh-CN" altLang="en-US" sz="2400">
                <a:uFillTx/>
                <a:latin typeface="楷体" panose="02010609060101010101" pitchFamily="49" charset="-122"/>
                <a:ea typeface="楷体" panose="02010609060101010101" pitchFamily="49" charset="-122"/>
                <a:cs typeface="楷体" panose="02010609060101010101" pitchFamily="49" charset="-122"/>
                <a:sym typeface="+mn-ea"/>
              </a:rPr>
              <a:t>在此过程中</a:t>
            </a:r>
            <a:r>
              <a:rPr lang="en-US" altLang="zh-CN" sz="2400">
                <a:uFillTx/>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400">
                <a:uFillTx/>
                <a:latin typeface="楷体" panose="02010609060101010101" pitchFamily="49" charset="-122"/>
                <a:ea typeface="楷体" panose="02010609060101010101" pitchFamily="49" charset="-122"/>
                <a:cs typeface="楷体" panose="02010609060101010101" pitchFamily="49" charset="-122"/>
                <a:sym typeface="+mn-ea"/>
              </a:rPr>
              <a:t>还受邀与 </a:t>
            </a:r>
            <a:r>
              <a:rPr lang="en-US" altLang="zh-CN" sz="2400">
                <a:uFillTx/>
                <a:latin typeface="楷体" panose="02010609060101010101" pitchFamily="49" charset="-122"/>
                <a:ea typeface="楷体" panose="02010609060101010101" pitchFamily="49" charset="-122"/>
                <a:cs typeface="楷体" panose="02010609060101010101" pitchFamily="49" charset="-122"/>
                <a:sym typeface="+mn-ea"/>
              </a:rPr>
              <a:t>A </a:t>
            </a:r>
            <a:r>
              <a:rPr lang="zh-CN" altLang="en-US" sz="2400">
                <a:uFillTx/>
                <a:latin typeface="楷体" panose="02010609060101010101" pitchFamily="49" charset="-122"/>
                <a:ea typeface="楷体" panose="02010609060101010101" pitchFamily="49" charset="-122"/>
                <a:cs typeface="楷体" panose="02010609060101010101" pitchFamily="49" charset="-122"/>
                <a:sym typeface="+mn-ea"/>
              </a:rPr>
              <a:t>公司人力资源部一起做了几次内部员工竞 聘上岗、部门经理招聘选拔的面试工作。通过几个月的磨合</a:t>
            </a:r>
            <a:r>
              <a:rPr lang="en-US" altLang="zh-CN" sz="2400">
                <a:uFillTx/>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400">
                <a:uFillTx/>
                <a:latin typeface="楷体" panose="02010609060101010101" pitchFamily="49" charset="-122"/>
                <a:ea typeface="楷体" panose="02010609060101010101" pitchFamily="49" charset="-122"/>
                <a:cs typeface="楷体" panose="02010609060101010101" pitchFamily="49" charset="-122"/>
                <a:sym typeface="+mn-ea"/>
              </a:rPr>
              <a:t>实现了部分业务服务人员的 外包</a:t>
            </a:r>
            <a:r>
              <a:rPr lang="en-US" altLang="zh-CN" sz="2400">
                <a:uFillTx/>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400">
                <a:uFillTx/>
                <a:latin typeface="楷体" panose="02010609060101010101" pitchFamily="49" charset="-122"/>
                <a:ea typeface="楷体" panose="02010609060101010101" pitchFamily="49" charset="-122"/>
                <a:cs typeface="楷体" panose="02010609060101010101" pitchFamily="49" charset="-122"/>
                <a:sym typeface="+mn-ea"/>
              </a:rPr>
              <a:t>提升了企业服务质量</a:t>
            </a:r>
            <a:r>
              <a:rPr lang="en-US" altLang="zh-CN" sz="2400">
                <a:uFillTx/>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400">
                <a:uFillTx/>
                <a:latin typeface="楷体" panose="02010609060101010101" pitchFamily="49" charset="-122"/>
                <a:ea typeface="楷体" panose="02010609060101010101" pitchFamily="49" charset="-122"/>
                <a:cs typeface="楷体" panose="02010609060101010101" pitchFamily="49" charset="-122"/>
                <a:sym typeface="+mn-ea"/>
              </a:rPr>
              <a:t>有效地降低了人力资源管理成本</a:t>
            </a:r>
            <a:r>
              <a:rPr lang="en-US" altLang="zh-CN" sz="2400">
                <a:uFillTx/>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400">
                <a:uFillTx/>
                <a:latin typeface="楷体" panose="02010609060101010101" pitchFamily="49" charset="-122"/>
                <a:ea typeface="楷体" panose="02010609060101010101" pitchFamily="49" charset="-122"/>
                <a:cs typeface="楷体" panose="02010609060101010101" pitchFamily="49" charset="-122"/>
                <a:sym typeface="+mn-ea"/>
              </a:rPr>
              <a:t>使企业可以将主要的精力 用来提升核心竞争力。</a:t>
            </a:r>
            <a:r>
              <a:rPr lang="zh-CN" altLang="en-US">
                <a:uFillTx/>
                <a:latin typeface="楷体" panose="02010609060101010101" pitchFamily="49" charset="-122"/>
                <a:ea typeface="楷体" panose="02010609060101010101" pitchFamily="49" charset="-122"/>
                <a:cs typeface="楷体" panose="02010609060101010101" pitchFamily="49" charset="-122"/>
                <a:sym typeface="+mn-ea"/>
              </a:rPr>
              <a:t> </a:t>
            </a:r>
            <a:endParaRPr lang="zh-CN" altLang="en-US"/>
          </a:p>
        </p:txBody>
      </p:sp>
      <p:grpSp>
        <p:nvGrpSpPr>
          <p:cNvPr id="17" name="组合 16"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GrpSpPr/>
          <p:nvPr/>
        </p:nvGrpSpPr>
        <p:grpSpPr>
          <a:xfrm>
            <a:off x="160485" y="155063"/>
            <a:ext cx="1891633" cy="1891633"/>
            <a:chOff x="831765" y="1948847"/>
            <a:chExt cx="1891633" cy="1891633"/>
          </a:xfrm>
        </p:grpSpPr>
        <p:grpSp>
          <p:nvGrpSpPr>
            <p:cNvPr id="18" name="组合 17"/>
            <p:cNvGrpSpPr/>
            <p:nvPr/>
          </p:nvGrpSpPr>
          <p:grpSpPr>
            <a:xfrm>
              <a:off x="831765" y="1948847"/>
              <a:ext cx="1891633" cy="1891633"/>
              <a:chOff x="1375509" y="1976984"/>
              <a:chExt cx="2018000" cy="2018000"/>
            </a:xfrm>
          </p:grpSpPr>
          <p:sp>
            <p:nvSpPr>
              <p:cNvPr id="21" name="椭圆 20" descr="e7d195523061f1c0deeec63e560781cfd59afb0ea006f2a87ABB68BF51EA6619813959095094C18C62A12F549504892A4AAA8C1554C6663626E05CA27F281A14E6983772AFC3FB97135759321DEA3D709AACD122C08E6ED1C77BAD4A88EF4CD28A80260D8F97957F436F83C1F553EF0169027D0DBFA7A77088E1513DBDFC101C4B4DFF310B01A5021663E46B6BC2AAB5"/>
              <p:cNvSpPr>
                <a:spLocks noChangeAspect="1"/>
              </p:cNvSpPr>
              <p:nvPr/>
            </p:nvSpPr>
            <p:spPr>
              <a:xfrm>
                <a:off x="1375509" y="1976984"/>
                <a:ext cx="2018000" cy="2018000"/>
              </a:xfrm>
              <a:prstGeom prst="ellipse">
                <a:avLst/>
              </a:prstGeom>
              <a:gradFill>
                <a:gsLst>
                  <a:gs pos="0">
                    <a:schemeClr val="bg1"/>
                  </a:gs>
                  <a:gs pos="100000">
                    <a:srgbClr val="C7C7C7"/>
                  </a:gs>
                </a:gsLst>
                <a:lin ang="13200000" scaled="0"/>
              </a:gradFill>
              <a:ln w="22225">
                <a:solidFill>
                  <a:schemeClr val="bg1"/>
                </a:solidFill>
              </a:ln>
              <a:effectLst>
                <a:outerShdw blurRad="393700" dist="1270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2" name="任意多边形 16"/>
              <p:cNvSpPr/>
              <p:nvPr/>
            </p:nvSpPr>
            <p:spPr>
              <a:xfrm rot="5400000">
                <a:off x="1220020" y="2637800"/>
                <a:ext cx="1007034" cy="694933"/>
              </a:xfrm>
              <a:custGeom>
                <a:avLst/>
                <a:gdLst>
                  <a:gd name="connsiteX0" fmla="*/ 0 w 1007034"/>
                  <a:gd name="connsiteY0" fmla="*/ 555348 h 694933"/>
                  <a:gd name="connsiteX1" fmla="*/ 322102 w 1007034"/>
                  <a:gd name="connsiteY1" fmla="*/ 0 h 694933"/>
                  <a:gd name="connsiteX2" fmla="*/ 392164 w 1007034"/>
                  <a:gd name="connsiteY2" fmla="*/ 21748 h 694933"/>
                  <a:gd name="connsiteX3" fmla="*/ 503517 w 1007034"/>
                  <a:gd name="connsiteY3" fmla="*/ 32974 h 694933"/>
                  <a:gd name="connsiteX4" fmla="*/ 614869 w 1007034"/>
                  <a:gd name="connsiteY4" fmla="*/ 21748 h 694933"/>
                  <a:gd name="connsiteX5" fmla="*/ 684932 w 1007034"/>
                  <a:gd name="connsiteY5" fmla="*/ 0 h 694933"/>
                  <a:gd name="connsiteX6" fmla="*/ 1007034 w 1007034"/>
                  <a:gd name="connsiteY6" fmla="*/ 555347 h 694933"/>
                  <a:gd name="connsiteX7" fmla="*/ 895766 w 1007034"/>
                  <a:gd name="connsiteY7" fmla="*/ 615742 h 694933"/>
                  <a:gd name="connsiteX8" fmla="*/ 503516 w 1007034"/>
                  <a:gd name="connsiteY8" fmla="*/ 694933 h 694933"/>
                  <a:gd name="connsiteX9" fmla="*/ 111266 w 1007034"/>
                  <a:gd name="connsiteY9" fmla="*/ 615742 h 694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07034" h="694933">
                    <a:moveTo>
                      <a:pt x="0" y="555348"/>
                    </a:moveTo>
                    <a:lnTo>
                      <a:pt x="322102" y="0"/>
                    </a:lnTo>
                    <a:lnTo>
                      <a:pt x="392164" y="21748"/>
                    </a:lnTo>
                    <a:cubicBezTo>
                      <a:pt x="428132" y="29108"/>
                      <a:pt x="465373" y="32974"/>
                      <a:pt x="503517" y="32974"/>
                    </a:cubicBezTo>
                    <a:cubicBezTo>
                      <a:pt x="541660" y="32974"/>
                      <a:pt x="578901" y="29108"/>
                      <a:pt x="614869" y="21748"/>
                    </a:cubicBezTo>
                    <a:lnTo>
                      <a:pt x="684932" y="0"/>
                    </a:lnTo>
                    <a:lnTo>
                      <a:pt x="1007034" y="555347"/>
                    </a:lnTo>
                    <a:lnTo>
                      <a:pt x="895766" y="615742"/>
                    </a:lnTo>
                    <a:cubicBezTo>
                      <a:pt x="775204" y="666735"/>
                      <a:pt x="642653" y="694933"/>
                      <a:pt x="503516" y="694933"/>
                    </a:cubicBezTo>
                    <a:cubicBezTo>
                      <a:pt x="364379" y="694933"/>
                      <a:pt x="231828" y="666735"/>
                      <a:pt x="111266" y="615742"/>
                    </a:cubicBezTo>
                    <a:close/>
                  </a:path>
                </a:pathLst>
              </a:custGeom>
              <a:solidFill>
                <a:srgbClr val="365B7C"/>
              </a:solidFill>
              <a:ln>
                <a:noFill/>
              </a:ln>
              <a:effectLst>
                <a:innerShdw blurRad="63500" dist="381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20" name="Freeform 48"/>
            <p:cNvSpPr>
              <a:spLocks noEditPoints="1"/>
            </p:cNvSpPr>
            <p:nvPr/>
          </p:nvSpPr>
          <p:spPr bwMode="auto">
            <a:xfrm>
              <a:off x="1822373" y="2622634"/>
              <a:ext cx="490056" cy="469081"/>
            </a:xfrm>
            <a:custGeom>
              <a:avLst/>
              <a:gdLst>
                <a:gd name="T0" fmla="*/ 419 w 628"/>
                <a:gd name="T1" fmla="*/ 232 h 600"/>
                <a:gd name="T2" fmla="*/ 411 w 628"/>
                <a:gd name="T3" fmla="*/ 249 h 600"/>
                <a:gd name="T4" fmla="*/ 408 w 628"/>
                <a:gd name="T5" fmla="*/ 261 h 600"/>
                <a:gd name="T6" fmla="*/ 409 w 628"/>
                <a:gd name="T7" fmla="*/ 283 h 600"/>
                <a:gd name="T8" fmla="*/ 417 w 628"/>
                <a:gd name="T9" fmla="*/ 304 h 600"/>
                <a:gd name="T10" fmla="*/ 424 w 628"/>
                <a:gd name="T11" fmla="*/ 315 h 600"/>
                <a:gd name="T12" fmla="*/ 441 w 628"/>
                <a:gd name="T13" fmla="*/ 330 h 600"/>
                <a:gd name="T14" fmla="*/ 453 w 628"/>
                <a:gd name="T15" fmla="*/ 335 h 600"/>
                <a:gd name="T16" fmla="*/ 478 w 628"/>
                <a:gd name="T17" fmla="*/ 200 h 600"/>
                <a:gd name="T18" fmla="*/ 449 w 628"/>
                <a:gd name="T19" fmla="*/ 206 h 600"/>
                <a:gd name="T20" fmla="*/ 433 w 628"/>
                <a:gd name="T21" fmla="*/ 216 h 600"/>
                <a:gd name="T22" fmla="*/ 425 w 628"/>
                <a:gd name="T23" fmla="*/ 224 h 600"/>
                <a:gd name="T24" fmla="*/ 384 w 628"/>
                <a:gd name="T25" fmla="*/ 70 h 600"/>
                <a:gd name="T26" fmla="*/ 314 w 628"/>
                <a:gd name="T27" fmla="*/ 140 h 600"/>
                <a:gd name="T28" fmla="*/ 379 w 628"/>
                <a:gd name="T29" fmla="*/ 283 h 600"/>
                <a:gd name="T30" fmla="*/ 379 w 628"/>
                <a:gd name="T31" fmla="*/ 254 h 600"/>
                <a:gd name="T32" fmla="*/ 359 w 628"/>
                <a:gd name="T33" fmla="*/ 154 h 600"/>
                <a:gd name="T34" fmla="*/ 250 w 628"/>
                <a:gd name="T35" fmla="*/ 270 h 600"/>
                <a:gd name="T36" fmla="*/ 314 w 628"/>
                <a:gd name="T37" fmla="*/ 396 h 600"/>
                <a:gd name="T38" fmla="*/ 282 w 628"/>
                <a:gd name="T39" fmla="*/ 400 h 600"/>
                <a:gd name="T40" fmla="*/ 267 w 628"/>
                <a:gd name="T41" fmla="*/ 382 h 600"/>
                <a:gd name="T42" fmla="*/ 257 w 628"/>
                <a:gd name="T43" fmla="*/ 374 h 600"/>
                <a:gd name="T44" fmla="*/ 214 w 628"/>
                <a:gd name="T45" fmla="*/ 356 h 600"/>
                <a:gd name="T46" fmla="*/ 195 w 628"/>
                <a:gd name="T47" fmla="*/ 354 h 600"/>
                <a:gd name="T48" fmla="*/ 0 w 628"/>
                <a:gd name="T49" fmla="*/ 600 h 600"/>
                <a:gd name="T50" fmla="*/ 83 w 628"/>
                <a:gd name="T51" fmla="*/ 454 h 600"/>
                <a:gd name="T52" fmla="*/ 216 w 628"/>
                <a:gd name="T53" fmla="*/ 454 h 600"/>
                <a:gd name="T54" fmla="*/ 301 w 628"/>
                <a:gd name="T55" fmla="*/ 600 h 600"/>
                <a:gd name="T56" fmla="*/ 282 w 628"/>
                <a:gd name="T57" fmla="*/ 400 h 600"/>
                <a:gd name="T58" fmla="*/ 433 w 628"/>
                <a:gd name="T59" fmla="*/ 354 h 600"/>
                <a:gd name="T60" fmla="*/ 413 w 628"/>
                <a:gd name="T61" fmla="*/ 356 h 600"/>
                <a:gd name="T62" fmla="*/ 361 w 628"/>
                <a:gd name="T63" fmla="*/ 382 h 600"/>
                <a:gd name="T64" fmla="*/ 353 w 628"/>
                <a:gd name="T65" fmla="*/ 391 h 600"/>
                <a:gd name="T66" fmla="*/ 389 w 628"/>
                <a:gd name="T67" fmla="*/ 600 h 600"/>
                <a:gd name="T68" fmla="*/ 410 w 628"/>
                <a:gd name="T69" fmla="*/ 600 h 600"/>
                <a:gd name="T70" fmla="*/ 564 w 628"/>
                <a:gd name="T71" fmla="*/ 454 h 600"/>
                <a:gd name="T72" fmla="*/ 628 w 628"/>
                <a:gd name="T73" fmla="*/ 460 h 600"/>
                <a:gd name="T74" fmla="*/ 151 w 628"/>
                <a:gd name="T75" fmla="*/ 340 h 600"/>
                <a:gd name="T76" fmla="*/ 186 w 628"/>
                <a:gd name="T77" fmla="*/ 330 h 600"/>
                <a:gd name="T78" fmla="*/ 196 w 628"/>
                <a:gd name="T79" fmla="*/ 323 h 600"/>
                <a:gd name="T80" fmla="*/ 216 w 628"/>
                <a:gd name="T81" fmla="*/ 295 h 600"/>
                <a:gd name="T82" fmla="*/ 219 w 628"/>
                <a:gd name="T83" fmla="*/ 281 h 600"/>
                <a:gd name="T84" fmla="*/ 219 w 628"/>
                <a:gd name="T85" fmla="*/ 258 h 600"/>
                <a:gd name="T86" fmla="*/ 214 w 628"/>
                <a:gd name="T87" fmla="*/ 241 h 600"/>
                <a:gd name="T88" fmla="*/ 208 w 628"/>
                <a:gd name="T89" fmla="*/ 231 h 600"/>
                <a:gd name="T90" fmla="*/ 195 w 628"/>
                <a:gd name="T91" fmla="*/ 217 h 600"/>
                <a:gd name="T92" fmla="*/ 186 w 628"/>
                <a:gd name="T93" fmla="*/ 210 h 600"/>
                <a:gd name="T94" fmla="*/ 151 w 628"/>
                <a:gd name="T95" fmla="*/ 200 h 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28" h="600">
                  <a:moveTo>
                    <a:pt x="425" y="224"/>
                  </a:moveTo>
                  <a:cubicBezTo>
                    <a:pt x="423" y="226"/>
                    <a:pt x="421" y="229"/>
                    <a:pt x="420" y="231"/>
                  </a:cubicBezTo>
                  <a:cubicBezTo>
                    <a:pt x="419" y="231"/>
                    <a:pt x="419" y="232"/>
                    <a:pt x="419" y="232"/>
                  </a:cubicBezTo>
                  <a:cubicBezTo>
                    <a:pt x="418" y="234"/>
                    <a:pt x="416" y="236"/>
                    <a:pt x="415" y="239"/>
                  </a:cubicBezTo>
                  <a:cubicBezTo>
                    <a:pt x="415" y="240"/>
                    <a:pt x="414" y="240"/>
                    <a:pt x="414" y="241"/>
                  </a:cubicBezTo>
                  <a:cubicBezTo>
                    <a:pt x="413" y="244"/>
                    <a:pt x="412" y="246"/>
                    <a:pt x="411" y="249"/>
                  </a:cubicBezTo>
                  <a:cubicBezTo>
                    <a:pt x="411" y="249"/>
                    <a:pt x="411" y="250"/>
                    <a:pt x="411" y="250"/>
                  </a:cubicBezTo>
                  <a:cubicBezTo>
                    <a:pt x="410" y="253"/>
                    <a:pt x="409" y="255"/>
                    <a:pt x="409" y="258"/>
                  </a:cubicBezTo>
                  <a:cubicBezTo>
                    <a:pt x="409" y="259"/>
                    <a:pt x="409" y="260"/>
                    <a:pt x="408" y="261"/>
                  </a:cubicBezTo>
                  <a:cubicBezTo>
                    <a:pt x="408" y="264"/>
                    <a:pt x="408" y="267"/>
                    <a:pt x="408" y="270"/>
                  </a:cubicBezTo>
                  <a:cubicBezTo>
                    <a:pt x="408" y="274"/>
                    <a:pt x="408" y="278"/>
                    <a:pt x="409" y="281"/>
                  </a:cubicBezTo>
                  <a:cubicBezTo>
                    <a:pt x="409" y="282"/>
                    <a:pt x="409" y="283"/>
                    <a:pt x="409" y="283"/>
                  </a:cubicBezTo>
                  <a:cubicBezTo>
                    <a:pt x="410" y="287"/>
                    <a:pt x="411" y="290"/>
                    <a:pt x="412" y="293"/>
                  </a:cubicBezTo>
                  <a:cubicBezTo>
                    <a:pt x="412" y="294"/>
                    <a:pt x="412" y="294"/>
                    <a:pt x="412" y="295"/>
                  </a:cubicBezTo>
                  <a:cubicBezTo>
                    <a:pt x="414" y="298"/>
                    <a:pt x="415" y="301"/>
                    <a:pt x="417" y="304"/>
                  </a:cubicBezTo>
                  <a:cubicBezTo>
                    <a:pt x="417" y="305"/>
                    <a:pt x="417" y="305"/>
                    <a:pt x="418" y="306"/>
                  </a:cubicBezTo>
                  <a:cubicBezTo>
                    <a:pt x="420" y="309"/>
                    <a:pt x="422" y="312"/>
                    <a:pt x="424" y="315"/>
                  </a:cubicBezTo>
                  <a:cubicBezTo>
                    <a:pt x="424" y="315"/>
                    <a:pt x="424" y="315"/>
                    <a:pt x="424" y="315"/>
                  </a:cubicBezTo>
                  <a:cubicBezTo>
                    <a:pt x="427" y="318"/>
                    <a:pt x="429" y="320"/>
                    <a:pt x="432" y="323"/>
                  </a:cubicBezTo>
                  <a:cubicBezTo>
                    <a:pt x="432" y="323"/>
                    <a:pt x="432" y="323"/>
                    <a:pt x="432" y="323"/>
                  </a:cubicBezTo>
                  <a:cubicBezTo>
                    <a:pt x="435" y="326"/>
                    <a:pt x="438" y="328"/>
                    <a:pt x="441" y="330"/>
                  </a:cubicBezTo>
                  <a:cubicBezTo>
                    <a:pt x="442" y="330"/>
                    <a:pt x="442" y="330"/>
                    <a:pt x="442" y="330"/>
                  </a:cubicBezTo>
                  <a:cubicBezTo>
                    <a:pt x="446" y="332"/>
                    <a:pt x="449" y="334"/>
                    <a:pt x="452" y="335"/>
                  </a:cubicBezTo>
                  <a:cubicBezTo>
                    <a:pt x="453" y="335"/>
                    <a:pt x="453" y="335"/>
                    <a:pt x="453" y="335"/>
                  </a:cubicBezTo>
                  <a:cubicBezTo>
                    <a:pt x="461" y="338"/>
                    <a:pt x="469" y="340"/>
                    <a:pt x="478" y="340"/>
                  </a:cubicBezTo>
                  <a:cubicBezTo>
                    <a:pt x="516" y="340"/>
                    <a:pt x="547" y="309"/>
                    <a:pt x="547" y="270"/>
                  </a:cubicBezTo>
                  <a:cubicBezTo>
                    <a:pt x="547" y="231"/>
                    <a:pt x="516" y="200"/>
                    <a:pt x="478" y="200"/>
                  </a:cubicBezTo>
                  <a:cubicBezTo>
                    <a:pt x="468" y="200"/>
                    <a:pt x="458" y="202"/>
                    <a:pt x="450" y="206"/>
                  </a:cubicBezTo>
                  <a:cubicBezTo>
                    <a:pt x="450" y="206"/>
                    <a:pt x="450" y="206"/>
                    <a:pt x="450" y="206"/>
                  </a:cubicBezTo>
                  <a:cubicBezTo>
                    <a:pt x="449" y="206"/>
                    <a:pt x="449" y="206"/>
                    <a:pt x="449" y="206"/>
                  </a:cubicBezTo>
                  <a:cubicBezTo>
                    <a:pt x="446" y="208"/>
                    <a:pt x="444" y="209"/>
                    <a:pt x="442" y="210"/>
                  </a:cubicBezTo>
                  <a:cubicBezTo>
                    <a:pt x="441" y="210"/>
                    <a:pt x="441" y="211"/>
                    <a:pt x="440" y="211"/>
                  </a:cubicBezTo>
                  <a:cubicBezTo>
                    <a:pt x="438" y="213"/>
                    <a:pt x="435" y="215"/>
                    <a:pt x="433" y="216"/>
                  </a:cubicBezTo>
                  <a:cubicBezTo>
                    <a:pt x="433" y="217"/>
                    <a:pt x="432" y="217"/>
                    <a:pt x="432" y="217"/>
                  </a:cubicBezTo>
                  <a:cubicBezTo>
                    <a:pt x="430" y="219"/>
                    <a:pt x="428" y="221"/>
                    <a:pt x="426" y="223"/>
                  </a:cubicBezTo>
                  <a:cubicBezTo>
                    <a:pt x="426" y="223"/>
                    <a:pt x="425" y="224"/>
                    <a:pt x="425" y="224"/>
                  </a:cubicBezTo>
                  <a:close/>
                  <a:moveTo>
                    <a:pt x="314" y="140"/>
                  </a:moveTo>
                  <a:lnTo>
                    <a:pt x="314" y="140"/>
                  </a:lnTo>
                  <a:cubicBezTo>
                    <a:pt x="353" y="140"/>
                    <a:pt x="384" y="108"/>
                    <a:pt x="384" y="70"/>
                  </a:cubicBezTo>
                  <a:cubicBezTo>
                    <a:pt x="384" y="31"/>
                    <a:pt x="353" y="0"/>
                    <a:pt x="314" y="0"/>
                  </a:cubicBezTo>
                  <a:cubicBezTo>
                    <a:pt x="275" y="0"/>
                    <a:pt x="244" y="31"/>
                    <a:pt x="244" y="70"/>
                  </a:cubicBezTo>
                  <a:cubicBezTo>
                    <a:pt x="244" y="108"/>
                    <a:pt x="275" y="140"/>
                    <a:pt x="314" y="140"/>
                  </a:cubicBezTo>
                  <a:close/>
                  <a:moveTo>
                    <a:pt x="379" y="336"/>
                  </a:moveTo>
                  <a:lnTo>
                    <a:pt x="379" y="336"/>
                  </a:lnTo>
                  <a:lnTo>
                    <a:pt x="379" y="283"/>
                  </a:lnTo>
                  <a:cubicBezTo>
                    <a:pt x="379" y="279"/>
                    <a:pt x="378" y="274"/>
                    <a:pt x="378" y="270"/>
                  </a:cubicBezTo>
                  <a:cubicBezTo>
                    <a:pt x="378" y="266"/>
                    <a:pt x="379" y="262"/>
                    <a:pt x="379" y="257"/>
                  </a:cubicBezTo>
                  <a:lnTo>
                    <a:pt x="379" y="254"/>
                  </a:lnTo>
                  <a:lnTo>
                    <a:pt x="380" y="254"/>
                  </a:lnTo>
                  <a:cubicBezTo>
                    <a:pt x="385" y="223"/>
                    <a:pt x="404" y="197"/>
                    <a:pt x="431" y="183"/>
                  </a:cubicBezTo>
                  <a:cubicBezTo>
                    <a:pt x="412" y="165"/>
                    <a:pt x="387" y="154"/>
                    <a:pt x="359" y="154"/>
                  </a:cubicBezTo>
                  <a:lnTo>
                    <a:pt x="269" y="154"/>
                  </a:lnTo>
                  <a:cubicBezTo>
                    <a:pt x="241" y="154"/>
                    <a:pt x="216" y="165"/>
                    <a:pt x="197" y="183"/>
                  </a:cubicBezTo>
                  <a:cubicBezTo>
                    <a:pt x="228" y="199"/>
                    <a:pt x="250" y="232"/>
                    <a:pt x="250" y="270"/>
                  </a:cubicBezTo>
                  <a:cubicBezTo>
                    <a:pt x="250" y="278"/>
                    <a:pt x="249" y="285"/>
                    <a:pt x="247" y="293"/>
                  </a:cubicBezTo>
                  <a:lnTo>
                    <a:pt x="247" y="335"/>
                  </a:lnTo>
                  <a:cubicBezTo>
                    <a:pt x="276" y="347"/>
                    <a:pt x="299" y="369"/>
                    <a:pt x="314" y="396"/>
                  </a:cubicBezTo>
                  <a:cubicBezTo>
                    <a:pt x="328" y="369"/>
                    <a:pt x="352" y="348"/>
                    <a:pt x="379" y="336"/>
                  </a:cubicBezTo>
                  <a:close/>
                  <a:moveTo>
                    <a:pt x="282" y="400"/>
                  </a:moveTo>
                  <a:lnTo>
                    <a:pt x="282" y="400"/>
                  </a:lnTo>
                  <a:cubicBezTo>
                    <a:pt x="280" y="397"/>
                    <a:pt x="278" y="394"/>
                    <a:pt x="275" y="391"/>
                  </a:cubicBezTo>
                  <a:cubicBezTo>
                    <a:pt x="275" y="390"/>
                    <a:pt x="274" y="390"/>
                    <a:pt x="274" y="390"/>
                  </a:cubicBezTo>
                  <a:cubicBezTo>
                    <a:pt x="272" y="387"/>
                    <a:pt x="270" y="385"/>
                    <a:pt x="267" y="382"/>
                  </a:cubicBezTo>
                  <a:cubicBezTo>
                    <a:pt x="267" y="382"/>
                    <a:pt x="266" y="382"/>
                    <a:pt x="266" y="381"/>
                  </a:cubicBezTo>
                  <a:cubicBezTo>
                    <a:pt x="263" y="379"/>
                    <a:pt x="261" y="377"/>
                    <a:pt x="258" y="375"/>
                  </a:cubicBezTo>
                  <a:cubicBezTo>
                    <a:pt x="257" y="374"/>
                    <a:pt x="257" y="374"/>
                    <a:pt x="257" y="374"/>
                  </a:cubicBezTo>
                  <a:cubicBezTo>
                    <a:pt x="247" y="367"/>
                    <a:pt x="237" y="362"/>
                    <a:pt x="225" y="359"/>
                  </a:cubicBezTo>
                  <a:cubicBezTo>
                    <a:pt x="223" y="358"/>
                    <a:pt x="220" y="357"/>
                    <a:pt x="218" y="357"/>
                  </a:cubicBezTo>
                  <a:cubicBezTo>
                    <a:pt x="217" y="356"/>
                    <a:pt x="215" y="356"/>
                    <a:pt x="214" y="356"/>
                  </a:cubicBezTo>
                  <a:cubicBezTo>
                    <a:pt x="212" y="356"/>
                    <a:pt x="210" y="355"/>
                    <a:pt x="208" y="355"/>
                  </a:cubicBezTo>
                  <a:cubicBezTo>
                    <a:pt x="207" y="355"/>
                    <a:pt x="206" y="355"/>
                    <a:pt x="205" y="355"/>
                  </a:cubicBezTo>
                  <a:cubicBezTo>
                    <a:pt x="202" y="354"/>
                    <a:pt x="199" y="354"/>
                    <a:pt x="195" y="354"/>
                  </a:cubicBezTo>
                  <a:lnTo>
                    <a:pt x="105" y="354"/>
                  </a:lnTo>
                  <a:cubicBezTo>
                    <a:pt x="47" y="354"/>
                    <a:pt x="0" y="401"/>
                    <a:pt x="0" y="460"/>
                  </a:cubicBezTo>
                  <a:lnTo>
                    <a:pt x="0" y="600"/>
                  </a:lnTo>
                  <a:lnTo>
                    <a:pt x="62" y="600"/>
                  </a:lnTo>
                  <a:lnTo>
                    <a:pt x="62" y="454"/>
                  </a:lnTo>
                  <a:lnTo>
                    <a:pt x="83" y="454"/>
                  </a:lnTo>
                  <a:lnTo>
                    <a:pt x="83" y="600"/>
                  </a:lnTo>
                  <a:lnTo>
                    <a:pt x="216" y="600"/>
                  </a:lnTo>
                  <a:lnTo>
                    <a:pt x="216" y="454"/>
                  </a:lnTo>
                  <a:lnTo>
                    <a:pt x="237" y="454"/>
                  </a:lnTo>
                  <a:lnTo>
                    <a:pt x="237" y="600"/>
                  </a:lnTo>
                  <a:lnTo>
                    <a:pt x="301" y="600"/>
                  </a:lnTo>
                  <a:lnTo>
                    <a:pt x="301" y="460"/>
                  </a:lnTo>
                  <a:cubicBezTo>
                    <a:pt x="301" y="437"/>
                    <a:pt x="294" y="417"/>
                    <a:pt x="282" y="400"/>
                  </a:cubicBezTo>
                  <a:cubicBezTo>
                    <a:pt x="282" y="400"/>
                    <a:pt x="282" y="400"/>
                    <a:pt x="282" y="400"/>
                  </a:cubicBezTo>
                  <a:close/>
                  <a:moveTo>
                    <a:pt x="523" y="354"/>
                  </a:moveTo>
                  <a:lnTo>
                    <a:pt x="523" y="354"/>
                  </a:lnTo>
                  <a:lnTo>
                    <a:pt x="433" y="354"/>
                  </a:lnTo>
                  <a:cubicBezTo>
                    <a:pt x="429" y="354"/>
                    <a:pt x="426" y="354"/>
                    <a:pt x="423" y="355"/>
                  </a:cubicBezTo>
                  <a:cubicBezTo>
                    <a:pt x="422" y="355"/>
                    <a:pt x="421" y="355"/>
                    <a:pt x="420" y="355"/>
                  </a:cubicBezTo>
                  <a:cubicBezTo>
                    <a:pt x="418" y="355"/>
                    <a:pt x="415" y="356"/>
                    <a:pt x="413" y="356"/>
                  </a:cubicBezTo>
                  <a:cubicBezTo>
                    <a:pt x="412" y="356"/>
                    <a:pt x="411" y="356"/>
                    <a:pt x="410" y="357"/>
                  </a:cubicBezTo>
                  <a:cubicBezTo>
                    <a:pt x="408" y="357"/>
                    <a:pt x="405" y="358"/>
                    <a:pt x="403" y="358"/>
                  </a:cubicBezTo>
                  <a:cubicBezTo>
                    <a:pt x="387" y="363"/>
                    <a:pt x="373" y="371"/>
                    <a:pt x="361" y="382"/>
                  </a:cubicBezTo>
                  <a:cubicBezTo>
                    <a:pt x="361" y="382"/>
                    <a:pt x="361" y="382"/>
                    <a:pt x="361" y="383"/>
                  </a:cubicBezTo>
                  <a:cubicBezTo>
                    <a:pt x="358" y="385"/>
                    <a:pt x="356" y="388"/>
                    <a:pt x="353" y="390"/>
                  </a:cubicBezTo>
                  <a:cubicBezTo>
                    <a:pt x="353" y="390"/>
                    <a:pt x="353" y="391"/>
                    <a:pt x="353" y="391"/>
                  </a:cubicBezTo>
                  <a:cubicBezTo>
                    <a:pt x="337" y="409"/>
                    <a:pt x="327" y="433"/>
                    <a:pt x="327" y="460"/>
                  </a:cubicBezTo>
                  <a:lnTo>
                    <a:pt x="327" y="600"/>
                  </a:lnTo>
                  <a:lnTo>
                    <a:pt x="389" y="600"/>
                  </a:lnTo>
                  <a:lnTo>
                    <a:pt x="389" y="454"/>
                  </a:lnTo>
                  <a:lnTo>
                    <a:pt x="410" y="454"/>
                  </a:lnTo>
                  <a:lnTo>
                    <a:pt x="410" y="600"/>
                  </a:lnTo>
                  <a:lnTo>
                    <a:pt x="543" y="600"/>
                  </a:lnTo>
                  <a:lnTo>
                    <a:pt x="543" y="454"/>
                  </a:lnTo>
                  <a:lnTo>
                    <a:pt x="564" y="454"/>
                  </a:lnTo>
                  <a:lnTo>
                    <a:pt x="564" y="600"/>
                  </a:lnTo>
                  <a:lnTo>
                    <a:pt x="628" y="600"/>
                  </a:lnTo>
                  <a:lnTo>
                    <a:pt x="628" y="460"/>
                  </a:lnTo>
                  <a:cubicBezTo>
                    <a:pt x="628" y="401"/>
                    <a:pt x="581" y="354"/>
                    <a:pt x="523" y="354"/>
                  </a:cubicBezTo>
                  <a:close/>
                  <a:moveTo>
                    <a:pt x="151" y="340"/>
                  </a:moveTo>
                  <a:lnTo>
                    <a:pt x="151" y="340"/>
                  </a:lnTo>
                  <a:cubicBezTo>
                    <a:pt x="159" y="340"/>
                    <a:pt x="167" y="338"/>
                    <a:pt x="175" y="335"/>
                  </a:cubicBezTo>
                  <a:cubicBezTo>
                    <a:pt x="175" y="335"/>
                    <a:pt x="175" y="335"/>
                    <a:pt x="176" y="335"/>
                  </a:cubicBezTo>
                  <a:cubicBezTo>
                    <a:pt x="179" y="334"/>
                    <a:pt x="183" y="332"/>
                    <a:pt x="186" y="330"/>
                  </a:cubicBezTo>
                  <a:cubicBezTo>
                    <a:pt x="186" y="330"/>
                    <a:pt x="186" y="330"/>
                    <a:pt x="186" y="330"/>
                  </a:cubicBezTo>
                  <a:cubicBezTo>
                    <a:pt x="190" y="328"/>
                    <a:pt x="193" y="326"/>
                    <a:pt x="196" y="323"/>
                  </a:cubicBezTo>
                  <a:cubicBezTo>
                    <a:pt x="196" y="323"/>
                    <a:pt x="196" y="323"/>
                    <a:pt x="196" y="323"/>
                  </a:cubicBezTo>
                  <a:cubicBezTo>
                    <a:pt x="202" y="318"/>
                    <a:pt x="206" y="312"/>
                    <a:pt x="210" y="306"/>
                  </a:cubicBezTo>
                  <a:cubicBezTo>
                    <a:pt x="211" y="305"/>
                    <a:pt x="211" y="305"/>
                    <a:pt x="211" y="304"/>
                  </a:cubicBezTo>
                  <a:cubicBezTo>
                    <a:pt x="213" y="301"/>
                    <a:pt x="214" y="298"/>
                    <a:pt x="216" y="295"/>
                  </a:cubicBezTo>
                  <a:cubicBezTo>
                    <a:pt x="216" y="294"/>
                    <a:pt x="216" y="294"/>
                    <a:pt x="216" y="293"/>
                  </a:cubicBezTo>
                  <a:cubicBezTo>
                    <a:pt x="217" y="290"/>
                    <a:pt x="218" y="287"/>
                    <a:pt x="219" y="283"/>
                  </a:cubicBezTo>
                  <a:cubicBezTo>
                    <a:pt x="219" y="282"/>
                    <a:pt x="219" y="282"/>
                    <a:pt x="219" y="281"/>
                  </a:cubicBezTo>
                  <a:cubicBezTo>
                    <a:pt x="220" y="278"/>
                    <a:pt x="220" y="274"/>
                    <a:pt x="220" y="270"/>
                  </a:cubicBezTo>
                  <a:cubicBezTo>
                    <a:pt x="220" y="267"/>
                    <a:pt x="220" y="264"/>
                    <a:pt x="220" y="261"/>
                  </a:cubicBezTo>
                  <a:cubicBezTo>
                    <a:pt x="219" y="260"/>
                    <a:pt x="219" y="259"/>
                    <a:pt x="219" y="258"/>
                  </a:cubicBezTo>
                  <a:cubicBezTo>
                    <a:pt x="219" y="255"/>
                    <a:pt x="218" y="252"/>
                    <a:pt x="217" y="250"/>
                  </a:cubicBezTo>
                  <a:cubicBezTo>
                    <a:pt x="217" y="249"/>
                    <a:pt x="217" y="249"/>
                    <a:pt x="217" y="249"/>
                  </a:cubicBezTo>
                  <a:cubicBezTo>
                    <a:pt x="216" y="246"/>
                    <a:pt x="215" y="244"/>
                    <a:pt x="214" y="241"/>
                  </a:cubicBezTo>
                  <a:cubicBezTo>
                    <a:pt x="214" y="240"/>
                    <a:pt x="213" y="240"/>
                    <a:pt x="213" y="239"/>
                  </a:cubicBezTo>
                  <a:cubicBezTo>
                    <a:pt x="212" y="236"/>
                    <a:pt x="210" y="234"/>
                    <a:pt x="209" y="231"/>
                  </a:cubicBezTo>
                  <a:lnTo>
                    <a:pt x="208" y="231"/>
                  </a:lnTo>
                  <a:cubicBezTo>
                    <a:pt x="207" y="229"/>
                    <a:pt x="205" y="226"/>
                    <a:pt x="203" y="224"/>
                  </a:cubicBezTo>
                  <a:cubicBezTo>
                    <a:pt x="203" y="224"/>
                    <a:pt x="202" y="223"/>
                    <a:pt x="202" y="223"/>
                  </a:cubicBezTo>
                  <a:cubicBezTo>
                    <a:pt x="200" y="221"/>
                    <a:pt x="198" y="219"/>
                    <a:pt x="195" y="217"/>
                  </a:cubicBezTo>
                  <a:cubicBezTo>
                    <a:pt x="195" y="217"/>
                    <a:pt x="195" y="217"/>
                    <a:pt x="195" y="216"/>
                  </a:cubicBezTo>
                  <a:cubicBezTo>
                    <a:pt x="193" y="215"/>
                    <a:pt x="190" y="213"/>
                    <a:pt x="188" y="211"/>
                  </a:cubicBezTo>
                  <a:cubicBezTo>
                    <a:pt x="187" y="211"/>
                    <a:pt x="187" y="210"/>
                    <a:pt x="186" y="210"/>
                  </a:cubicBezTo>
                  <a:cubicBezTo>
                    <a:pt x="184" y="209"/>
                    <a:pt x="181" y="207"/>
                    <a:pt x="179" y="206"/>
                  </a:cubicBezTo>
                  <a:cubicBezTo>
                    <a:pt x="179" y="206"/>
                    <a:pt x="178" y="206"/>
                    <a:pt x="178" y="206"/>
                  </a:cubicBezTo>
                  <a:cubicBezTo>
                    <a:pt x="170" y="202"/>
                    <a:pt x="160" y="200"/>
                    <a:pt x="151" y="200"/>
                  </a:cubicBezTo>
                  <a:cubicBezTo>
                    <a:pt x="112" y="200"/>
                    <a:pt x="81" y="231"/>
                    <a:pt x="81" y="270"/>
                  </a:cubicBezTo>
                  <a:cubicBezTo>
                    <a:pt x="81" y="309"/>
                    <a:pt x="112" y="340"/>
                    <a:pt x="151" y="340"/>
                  </a:cubicBezTo>
                  <a:close/>
                </a:path>
              </a:pathLst>
            </a:custGeom>
            <a:solidFill>
              <a:srgbClr val="365B7C"/>
            </a:solidFill>
            <a:ln>
              <a:noFill/>
            </a:ln>
          </p:spPr>
          <p:txBody>
            <a:bodyPr vert="horz" wrap="square" lIns="91440" tIns="45720" rIns="91440" bIns="45720" numCol="1" anchor="t" anchorCtr="0" compatLnSpc="1"/>
            <a:lstStyle/>
            <a:p>
              <a:endParaRPr lang="zh-CN" altLang="en-US">
                <a:solidFill>
                  <a:schemeClr val="accent2"/>
                </a:solidFill>
              </a:endParaRPr>
            </a:p>
          </p:txBody>
        </p:sp>
      </p:grpSp>
      <p:sp>
        <p:nvSpPr>
          <p:cNvPr id="23" name="矩形 22"/>
          <p:cNvSpPr/>
          <p:nvPr/>
        </p:nvSpPr>
        <p:spPr>
          <a:xfrm>
            <a:off x="2237463" y="878803"/>
            <a:ext cx="2087446" cy="470748"/>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800" b="1" dirty="0">
                <a:latin typeface="楷体" panose="02010609060101010101" pitchFamily="49" charset="-122"/>
                <a:ea typeface="楷体" panose="02010609060101010101" pitchFamily="49" charset="-122"/>
                <a:cs typeface="+mn-ea"/>
                <a:sym typeface="+mn-lt"/>
              </a:rPr>
              <a:t>案例导学</a:t>
            </a:r>
          </a:p>
        </p:txBody>
      </p:sp>
    </p:spTree>
    <p:extLst>
      <p:ext uri="{BB962C8B-B14F-4D97-AF65-F5344CB8AC3E}">
        <p14:creationId xmlns:p14="http://schemas.microsoft.com/office/powerpoint/2010/main" val="50749876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5" presetClass="entr" presetSubtype="0" fill="hold" nodeType="withEffect">
                                  <p:stCondLst>
                                    <p:cond delay="250"/>
                                  </p:stCondLst>
                                  <p:childTnLst>
                                    <p:set>
                                      <p:cBhvr>
                                        <p:cTn id="6" dur="1" fill="hold">
                                          <p:stCondLst>
                                            <p:cond delay="0"/>
                                          </p:stCondLst>
                                        </p:cTn>
                                        <p:tgtEl>
                                          <p:spTgt spid="17"/>
                                        </p:tgtEl>
                                        <p:attrNameLst>
                                          <p:attrName>style.visibility</p:attrName>
                                        </p:attrNameLst>
                                      </p:cBhvr>
                                      <p:to>
                                        <p:strVal val="visible"/>
                                      </p:to>
                                    </p:set>
                                    <p:anim calcmode="lin" valueType="num">
                                      <p:cBhvr>
                                        <p:cTn id="7" dur="500" decel="50000" fill="hold">
                                          <p:stCondLst>
                                            <p:cond delay="0"/>
                                          </p:stCondLst>
                                        </p:cTn>
                                        <p:tgtEl>
                                          <p:spTgt spid="17"/>
                                        </p:tgtEl>
                                        <p:attrNameLst>
                                          <p:attrName>style.rotation</p:attrName>
                                        </p:attrNameLst>
                                      </p:cBhvr>
                                      <p:tavLst>
                                        <p:tav tm="0">
                                          <p:val>
                                            <p:fltVal val="-90"/>
                                          </p:val>
                                        </p:tav>
                                        <p:tav tm="100000">
                                          <p:val>
                                            <p:fltVal val="0"/>
                                          </p:val>
                                        </p:tav>
                                      </p:tavLst>
                                    </p:anim>
                                    <p:anim calcmode="lin" valueType="num">
                                      <p:cBhvr>
                                        <p:cTn id="8" dur="500" decel="50000" fill="hold">
                                          <p:stCondLst>
                                            <p:cond delay="0"/>
                                          </p:stCondLst>
                                        </p:cTn>
                                        <p:tgtEl>
                                          <p:spTgt spid="17"/>
                                        </p:tgtEl>
                                        <p:attrNameLst>
                                          <p:attrName>ppt_w</p:attrName>
                                        </p:attrNameLst>
                                      </p:cBhvr>
                                      <p:tavLst>
                                        <p:tav tm="0">
                                          <p:val>
                                            <p:strVal val="#ppt_w"/>
                                          </p:val>
                                        </p:tav>
                                        <p:tav tm="100000">
                                          <p:val>
                                            <p:strVal val="#ppt_w*.05"/>
                                          </p:val>
                                        </p:tav>
                                      </p:tavLst>
                                    </p:anim>
                                    <p:anim calcmode="lin" valueType="num">
                                      <p:cBhvr>
                                        <p:cTn id="9" dur="500" accel="50000" fill="hold">
                                          <p:stCondLst>
                                            <p:cond delay="500"/>
                                          </p:stCondLst>
                                        </p:cTn>
                                        <p:tgtEl>
                                          <p:spTgt spid="17"/>
                                        </p:tgtEl>
                                        <p:attrNameLst>
                                          <p:attrName>ppt_w</p:attrName>
                                        </p:attrNameLst>
                                      </p:cBhvr>
                                      <p:tavLst>
                                        <p:tav tm="0">
                                          <p:val>
                                            <p:strVal val="#ppt_w*.05"/>
                                          </p:val>
                                        </p:tav>
                                        <p:tav tm="100000">
                                          <p:val>
                                            <p:strVal val="#ppt_w"/>
                                          </p:val>
                                        </p:tav>
                                      </p:tavLst>
                                    </p:anim>
                                    <p:anim calcmode="lin" valueType="num">
                                      <p:cBhvr>
                                        <p:cTn id="10" dur="1000" fill="hold"/>
                                        <p:tgtEl>
                                          <p:spTgt spid="17"/>
                                        </p:tgtEl>
                                        <p:attrNameLst>
                                          <p:attrName>ppt_h</p:attrName>
                                        </p:attrNameLst>
                                      </p:cBhvr>
                                      <p:tavLst>
                                        <p:tav tm="0">
                                          <p:val>
                                            <p:strVal val="#ppt_h"/>
                                          </p:val>
                                        </p:tav>
                                        <p:tav tm="100000">
                                          <p:val>
                                            <p:strVal val="#ppt_h"/>
                                          </p:val>
                                        </p:tav>
                                      </p:tavLst>
                                    </p:anim>
                                    <p:anim calcmode="lin" valueType="num">
                                      <p:cBhvr>
                                        <p:cTn id="11" dur="500" decel="50000" fill="hold">
                                          <p:stCondLst>
                                            <p:cond delay="0"/>
                                          </p:stCondLst>
                                        </p:cTn>
                                        <p:tgtEl>
                                          <p:spTgt spid="17"/>
                                        </p:tgtEl>
                                        <p:attrNameLst>
                                          <p:attrName>ppt_x</p:attrName>
                                        </p:attrNameLst>
                                      </p:cBhvr>
                                      <p:tavLst>
                                        <p:tav tm="0">
                                          <p:val>
                                            <p:strVal val="#ppt_x+.4"/>
                                          </p:val>
                                        </p:tav>
                                        <p:tav tm="100000">
                                          <p:val>
                                            <p:strVal val="#ppt_x"/>
                                          </p:val>
                                        </p:tav>
                                      </p:tavLst>
                                    </p:anim>
                                    <p:anim calcmode="lin" valueType="num">
                                      <p:cBhvr>
                                        <p:cTn id="12" dur="500" decel="50000" fill="hold">
                                          <p:stCondLst>
                                            <p:cond delay="0"/>
                                          </p:stCondLst>
                                        </p:cTn>
                                        <p:tgtEl>
                                          <p:spTgt spid="17"/>
                                        </p:tgtEl>
                                        <p:attrNameLst>
                                          <p:attrName>ppt_y</p:attrName>
                                        </p:attrNameLst>
                                      </p:cBhvr>
                                      <p:tavLst>
                                        <p:tav tm="0">
                                          <p:val>
                                            <p:strVal val="#ppt_y-.2"/>
                                          </p:val>
                                        </p:tav>
                                        <p:tav tm="100000">
                                          <p:val>
                                            <p:strVal val="#ppt_y+.1"/>
                                          </p:val>
                                        </p:tav>
                                      </p:tavLst>
                                    </p:anim>
                                    <p:anim calcmode="lin" valueType="num">
                                      <p:cBhvr>
                                        <p:cTn id="13" dur="500" accel="50000" fill="hold">
                                          <p:stCondLst>
                                            <p:cond delay="500"/>
                                          </p:stCondLst>
                                        </p:cTn>
                                        <p:tgtEl>
                                          <p:spTgt spid="17"/>
                                        </p:tgtEl>
                                        <p:attrNameLst>
                                          <p:attrName>ppt_y</p:attrName>
                                        </p:attrNameLst>
                                      </p:cBhvr>
                                      <p:tavLst>
                                        <p:tav tm="0">
                                          <p:val>
                                            <p:strVal val="#ppt_y+.1"/>
                                          </p:val>
                                        </p:tav>
                                        <p:tav tm="100000">
                                          <p:val>
                                            <p:strVal val="#ppt_y"/>
                                          </p:val>
                                        </p:tav>
                                      </p:tavLst>
                                    </p:anim>
                                    <p:animEffect transition="in" filter="fade">
                                      <p:cBhvr>
                                        <p:cTn id="14" dur="1000" decel="50000">
                                          <p:stCondLst>
                                            <p:cond delay="0"/>
                                          </p:stCondLst>
                                        </p:cTn>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2" name="组合 31"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GrpSpPr/>
          <p:nvPr/>
        </p:nvGrpSpPr>
        <p:grpSpPr>
          <a:xfrm>
            <a:off x="6937658" y="2769557"/>
            <a:ext cx="412014" cy="603688"/>
            <a:chOff x="2905126" y="2119313"/>
            <a:chExt cx="798511" cy="1169987"/>
          </a:xfrm>
          <a:solidFill>
            <a:schemeClr val="bg1">
              <a:lumMod val="65000"/>
            </a:schemeClr>
          </a:solidFill>
        </p:grpSpPr>
        <p:sp>
          <p:nvSpPr>
            <p:cNvPr id="33" name="Freeform 99"/>
            <p:cNvSpPr/>
            <p:nvPr/>
          </p:nvSpPr>
          <p:spPr bwMode="auto">
            <a:xfrm>
              <a:off x="2905126" y="3157538"/>
              <a:ext cx="55562" cy="131762"/>
            </a:xfrm>
            <a:custGeom>
              <a:avLst/>
              <a:gdLst>
                <a:gd name="T0" fmla="*/ 1 w 2"/>
                <a:gd name="T1" fmla="*/ 5 h 5"/>
                <a:gd name="T2" fmla="*/ 0 w 2"/>
                <a:gd name="T3" fmla="*/ 4 h 5"/>
                <a:gd name="T4" fmla="*/ 0 w 2"/>
                <a:gd name="T5" fmla="*/ 1 h 5"/>
                <a:gd name="T6" fmla="*/ 1 w 2"/>
                <a:gd name="T7" fmla="*/ 0 h 5"/>
                <a:gd name="T8" fmla="*/ 2 w 2"/>
                <a:gd name="T9" fmla="*/ 1 h 5"/>
                <a:gd name="T10" fmla="*/ 2 w 2"/>
                <a:gd name="T11" fmla="*/ 4 h 5"/>
                <a:gd name="T12" fmla="*/ 1 w 2"/>
                <a:gd name="T13" fmla="*/ 5 h 5"/>
              </a:gdLst>
              <a:ahLst/>
              <a:cxnLst>
                <a:cxn ang="0">
                  <a:pos x="T0" y="T1"/>
                </a:cxn>
                <a:cxn ang="0">
                  <a:pos x="T2" y="T3"/>
                </a:cxn>
                <a:cxn ang="0">
                  <a:pos x="T4" y="T5"/>
                </a:cxn>
                <a:cxn ang="0">
                  <a:pos x="T6" y="T7"/>
                </a:cxn>
                <a:cxn ang="0">
                  <a:pos x="T8" y="T9"/>
                </a:cxn>
                <a:cxn ang="0">
                  <a:pos x="T10" y="T11"/>
                </a:cxn>
                <a:cxn ang="0">
                  <a:pos x="T12" y="T13"/>
                </a:cxn>
              </a:cxnLst>
              <a:rect l="0" t="0" r="r" b="b"/>
              <a:pathLst>
                <a:path w="2" h="5">
                  <a:moveTo>
                    <a:pt x="1" y="5"/>
                  </a:moveTo>
                  <a:cubicBezTo>
                    <a:pt x="1" y="5"/>
                    <a:pt x="0" y="4"/>
                    <a:pt x="0" y="4"/>
                  </a:cubicBezTo>
                  <a:cubicBezTo>
                    <a:pt x="0" y="1"/>
                    <a:pt x="0" y="1"/>
                    <a:pt x="0" y="1"/>
                  </a:cubicBezTo>
                  <a:cubicBezTo>
                    <a:pt x="0" y="0"/>
                    <a:pt x="1" y="0"/>
                    <a:pt x="1" y="0"/>
                  </a:cubicBezTo>
                  <a:cubicBezTo>
                    <a:pt x="2" y="0"/>
                    <a:pt x="2" y="0"/>
                    <a:pt x="2" y="1"/>
                  </a:cubicBezTo>
                  <a:cubicBezTo>
                    <a:pt x="2" y="4"/>
                    <a:pt x="2" y="4"/>
                    <a:pt x="2" y="4"/>
                  </a:cubicBezTo>
                  <a:cubicBezTo>
                    <a:pt x="2" y="4"/>
                    <a:pt x="2" y="5"/>
                    <a:pt x="1"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 name="Freeform 100"/>
            <p:cNvSpPr>
              <a:spLocks noEditPoints="1"/>
            </p:cNvSpPr>
            <p:nvPr/>
          </p:nvSpPr>
          <p:spPr bwMode="auto">
            <a:xfrm>
              <a:off x="2905126" y="2384425"/>
              <a:ext cx="55562" cy="639762"/>
            </a:xfrm>
            <a:custGeom>
              <a:avLst/>
              <a:gdLst>
                <a:gd name="T0" fmla="*/ 1 w 2"/>
                <a:gd name="T1" fmla="*/ 24 h 24"/>
                <a:gd name="T2" fmla="*/ 0 w 2"/>
                <a:gd name="T3" fmla="*/ 23 h 24"/>
                <a:gd name="T4" fmla="*/ 0 w 2"/>
                <a:gd name="T5" fmla="*/ 16 h 24"/>
                <a:gd name="T6" fmla="*/ 1 w 2"/>
                <a:gd name="T7" fmla="*/ 15 h 24"/>
                <a:gd name="T8" fmla="*/ 2 w 2"/>
                <a:gd name="T9" fmla="*/ 16 h 24"/>
                <a:gd name="T10" fmla="*/ 2 w 2"/>
                <a:gd name="T11" fmla="*/ 23 h 24"/>
                <a:gd name="T12" fmla="*/ 1 w 2"/>
                <a:gd name="T13" fmla="*/ 24 h 24"/>
                <a:gd name="T14" fmla="*/ 1 w 2"/>
                <a:gd name="T15" fmla="*/ 10 h 24"/>
                <a:gd name="T16" fmla="*/ 0 w 2"/>
                <a:gd name="T17" fmla="*/ 9 h 24"/>
                <a:gd name="T18" fmla="*/ 0 w 2"/>
                <a:gd name="T19" fmla="*/ 1 h 24"/>
                <a:gd name="T20" fmla="*/ 1 w 2"/>
                <a:gd name="T21" fmla="*/ 0 h 24"/>
                <a:gd name="T22" fmla="*/ 2 w 2"/>
                <a:gd name="T23" fmla="*/ 1 h 24"/>
                <a:gd name="T24" fmla="*/ 2 w 2"/>
                <a:gd name="T25" fmla="*/ 9 h 24"/>
                <a:gd name="T26" fmla="*/ 1 w 2"/>
                <a:gd name="T27" fmla="*/ 1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 h="24">
                  <a:moveTo>
                    <a:pt x="1" y="24"/>
                  </a:moveTo>
                  <a:cubicBezTo>
                    <a:pt x="1" y="24"/>
                    <a:pt x="0" y="23"/>
                    <a:pt x="0" y="23"/>
                  </a:cubicBezTo>
                  <a:cubicBezTo>
                    <a:pt x="0" y="16"/>
                    <a:pt x="0" y="16"/>
                    <a:pt x="0" y="16"/>
                  </a:cubicBezTo>
                  <a:cubicBezTo>
                    <a:pt x="0" y="15"/>
                    <a:pt x="1" y="15"/>
                    <a:pt x="1" y="15"/>
                  </a:cubicBezTo>
                  <a:cubicBezTo>
                    <a:pt x="2" y="15"/>
                    <a:pt x="2" y="15"/>
                    <a:pt x="2" y="16"/>
                  </a:cubicBezTo>
                  <a:cubicBezTo>
                    <a:pt x="2" y="23"/>
                    <a:pt x="2" y="23"/>
                    <a:pt x="2" y="23"/>
                  </a:cubicBezTo>
                  <a:cubicBezTo>
                    <a:pt x="2" y="23"/>
                    <a:pt x="2" y="24"/>
                    <a:pt x="1" y="24"/>
                  </a:cubicBezTo>
                  <a:close/>
                  <a:moveTo>
                    <a:pt x="1" y="10"/>
                  </a:moveTo>
                  <a:cubicBezTo>
                    <a:pt x="1" y="10"/>
                    <a:pt x="0" y="9"/>
                    <a:pt x="0" y="9"/>
                  </a:cubicBezTo>
                  <a:cubicBezTo>
                    <a:pt x="0" y="1"/>
                    <a:pt x="0" y="1"/>
                    <a:pt x="0" y="1"/>
                  </a:cubicBezTo>
                  <a:cubicBezTo>
                    <a:pt x="0" y="1"/>
                    <a:pt x="1" y="0"/>
                    <a:pt x="1" y="0"/>
                  </a:cubicBezTo>
                  <a:cubicBezTo>
                    <a:pt x="2" y="0"/>
                    <a:pt x="2" y="1"/>
                    <a:pt x="2" y="1"/>
                  </a:cubicBezTo>
                  <a:cubicBezTo>
                    <a:pt x="2" y="9"/>
                    <a:pt x="2" y="9"/>
                    <a:pt x="2" y="9"/>
                  </a:cubicBezTo>
                  <a:cubicBezTo>
                    <a:pt x="2" y="9"/>
                    <a:pt x="2" y="10"/>
                    <a:pt x="1"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 name="Freeform 101"/>
            <p:cNvSpPr/>
            <p:nvPr/>
          </p:nvSpPr>
          <p:spPr bwMode="auto">
            <a:xfrm>
              <a:off x="2905126" y="2119313"/>
              <a:ext cx="138112" cy="131762"/>
            </a:xfrm>
            <a:custGeom>
              <a:avLst/>
              <a:gdLst>
                <a:gd name="T0" fmla="*/ 1 w 5"/>
                <a:gd name="T1" fmla="*/ 5 h 5"/>
                <a:gd name="T2" fmla="*/ 0 w 5"/>
                <a:gd name="T3" fmla="*/ 4 h 5"/>
                <a:gd name="T4" fmla="*/ 0 w 5"/>
                <a:gd name="T5" fmla="*/ 1 h 5"/>
                <a:gd name="T6" fmla="*/ 1 w 5"/>
                <a:gd name="T7" fmla="*/ 0 h 5"/>
                <a:gd name="T8" fmla="*/ 4 w 5"/>
                <a:gd name="T9" fmla="*/ 0 h 5"/>
                <a:gd name="T10" fmla="*/ 5 w 5"/>
                <a:gd name="T11" fmla="*/ 1 h 5"/>
                <a:gd name="T12" fmla="*/ 4 w 5"/>
                <a:gd name="T13" fmla="*/ 2 h 5"/>
                <a:gd name="T14" fmla="*/ 2 w 5"/>
                <a:gd name="T15" fmla="*/ 2 h 5"/>
                <a:gd name="T16" fmla="*/ 2 w 5"/>
                <a:gd name="T17" fmla="*/ 4 h 5"/>
                <a:gd name="T18" fmla="*/ 1 w 5"/>
                <a:gd name="T19"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5">
                  <a:moveTo>
                    <a:pt x="1" y="5"/>
                  </a:moveTo>
                  <a:cubicBezTo>
                    <a:pt x="1" y="5"/>
                    <a:pt x="0" y="5"/>
                    <a:pt x="0" y="4"/>
                  </a:cubicBezTo>
                  <a:cubicBezTo>
                    <a:pt x="0" y="1"/>
                    <a:pt x="0" y="1"/>
                    <a:pt x="0" y="1"/>
                  </a:cubicBezTo>
                  <a:cubicBezTo>
                    <a:pt x="0" y="1"/>
                    <a:pt x="1" y="0"/>
                    <a:pt x="1" y="0"/>
                  </a:cubicBezTo>
                  <a:cubicBezTo>
                    <a:pt x="4" y="0"/>
                    <a:pt x="4" y="0"/>
                    <a:pt x="4" y="0"/>
                  </a:cubicBezTo>
                  <a:cubicBezTo>
                    <a:pt x="5" y="0"/>
                    <a:pt x="5" y="1"/>
                    <a:pt x="5" y="1"/>
                  </a:cubicBezTo>
                  <a:cubicBezTo>
                    <a:pt x="5" y="2"/>
                    <a:pt x="5" y="2"/>
                    <a:pt x="4" y="2"/>
                  </a:cubicBezTo>
                  <a:cubicBezTo>
                    <a:pt x="2" y="2"/>
                    <a:pt x="2" y="2"/>
                    <a:pt x="2" y="2"/>
                  </a:cubicBezTo>
                  <a:cubicBezTo>
                    <a:pt x="2" y="4"/>
                    <a:pt x="2" y="4"/>
                    <a:pt x="2" y="4"/>
                  </a:cubicBezTo>
                  <a:cubicBezTo>
                    <a:pt x="2" y="5"/>
                    <a:pt x="2" y="5"/>
                    <a:pt x="1"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 name="Freeform 102"/>
            <p:cNvSpPr/>
            <p:nvPr/>
          </p:nvSpPr>
          <p:spPr bwMode="auto">
            <a:xfrm>
              <a:off x="3179763" y="2119313"/>
              <a:ext cx="247650" cy="52387"/>
            </a:xfrm>
            <a:custGeom>
              <a:avLst/>
              <a:gdLst>
                <a:gd name="T0" fmla="*/ 8 w 9"/>
                <a:gd name="T1" fmla="*/ 2 h 2"/>
                <a:gd name="T2" fmla="*/ 1 w 9"/>
                <a:gd name="T3" fmla="*/ 2 h 2"/>
                <a:gd name="T4" fmla="*/ 0 w 9"/>
                <a:gd name="T5" fmla="*/ 1 h 2"/>
                <a:gd name="T6" fmla="*/ 1 w 9"/>
                <a:gd name="T7" fmla="*/ 0 h 2"/>
                <a:gd name="T8" fmla="*/ 8 w 9"/>
                <a:gd name="T9" fmla="*/ 0 h 2"/>
                <a:gd name="T10" fmla="*/ 9 w 9"/>
                <a:gd name="T11" fmla="*/ 1 h 2"/>
                <a:gd name="T12" fmla="*/ 8 w 9"/>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9" h="2">
                  <a:moveTo>
                    <a:pt x="8" y="2"/>
                  </a:moveTo>
                  <a:cubicBezTo>
                    <a:pt x="1" y="2"/>
                    <a:pt x="1" y="2"/>
                    <a:pt x="1" y="2"/>
                  </a:cubicBezTo>
                  <a:cubicBezTo>
                    <a:pt x="1" y="2"/>
                    <a:pt x="0" y="2"/>
                    <a:pt x="0" y="1"/>
                  </a:cubicBezTo>
                  <a:cubicBezTo>
                    <a:pt x="0" y="1"/>
                    <a:pt x="1" y="0"/>
                    <a:pt x="1" y="0"/>
                  </a:cubicBezTo>
                  <a:cubicBezTo>
                    <a:pt x="8" y="0"/>
                    <a:pt x="8" y="0"/>
                    <a:pt x="8" y="0"/>
                  </a:cubicBezTo>
                  <a:cubicBezTo>
                    <a:pt x="8" y="0"/>
                    <a:pt x="9" y="1"/>
                    <a:pt x="9" y="1"/>
                  </a:cubicBezTo>
                  <a:cubicBezTo>
                    <a:pt x="9" y="2"/>
                    <a:pt x="8" y="2"/>
                    <a:pt x="8"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 name="Freeform 103"/>
            <p:cNvSpPr/>
            <p:nvPr/>
          </p:nvSpPr>
          <p:spPr bwMode="auto">
            <a:xfrm>
              <a:off x="3565525" y="2119313"/>
              <a:ext cx="138112" cy="52387"/>
            </a:xfrm>
            <a:custGeom>
              <a:avLst/>
              <a:gdLst>
                <a:gd name="T0" fmla="*/ 4 w 5"/>
                <a:gd name="T1" fmla="*/ 2 h 2"/>
                <a:gd name="T2" fmla="*/ 1 w 5"/>
                <a:gd name="T3" fmla="*/ 2 h 2"/>
                <a:gd name="T4" fmla="*/ 0 w 5"/>
                <a:gd name="T5" fmla="*/ 1 h 2"/>
                <a:gd name="T6" fmla="*/ 1 w 5"/>
                <a:gd name="T7" fmla="*/ 0 h 2"/>
                <a:gd name="T8" fmla="*/ 4 w 5"/>
                <a:gd name="T9" fmla="*/ 0 h 2"/>
                <a:gd name="T10" fmla="*/ 5 w 5"/>
                <a:gd name="T11" fmla="*/ 1 h 2"/>
                <a:gd name="T12" fmla="*/ 4 w 5"/>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5" h="2">
                  <a:moveTo>
                    <a:pt x="4" y="2"/>
                  </a:moveTo>
                  <a:cubicBezTo>
                    <a:pt x="1" y="2"/>
                    <a:pt x="1" y="2"/>
                    <a:pt x="1" y="2"/>
                  </a:cubicBezTo>
                  <a:cubicBezTo>
                    <a:pt x="0" y="2"/>
                    <a:pt x="0" y="2"/>
                    <a:pt x="0" y="1"/>
                  </a:cubicBezTo>
                  <a:cubicBezTo>
                    <a:pt x="0" y="1"/>
                    <a:pt x="0" y="0"/>
                    <a:pt x="1" y="0"/>
                  </a:cubicBezTo>
                  <a:cubicBezTo>
                    <a:pt x="4" y="0"/>
                    <a:pt x="4" y="0"/>
                    <a:pt x="4" y="0"/>
                  </a:cubicBezTo>
                  <a:cubicBezTo>
                    <a:pt x="4" y="0"/>
                    <a:pt x="5" y="1"/>
                    <a:pt x="5" y="1"/>
                  </a:cubicBezTo>
                  <a:cubicBezTo>
                    <a:pt x="5" y="2"/>
                    <a:pt x="4" y="2"/>
                    <a:pt x="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16" name="组合 15"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GrpSpPr/>
          <p:nvPr/>
        </p:nvGrpSpPr>
        <p:grpSpPr>
          <a:xfrm>
            <a:off x="6207015" y="3226676"/>
            <a:ext cx="1550610" cy="1553304"/>
            <a:chOff x="6207015" y="3226676"/>
            <a:chExt cx="1550610" cy="1553304"/>
          </a:xfrm>
        </p:grpSpPr>
        <p:grpSp>
          <p:nvGrpSpPr>
            <p:cNvPr id="21" name="组合 20"/>
            <p:cNvGrpSpPr/>
            <p:nvPr/>
          </p:nvGrpSpPr>
          <p:grpSpPr>
            <a:xfrm flipH="1">
              <a:off x="6207015" y="3226676"/>
              <a:ext cx="1550610" cy="1553304"/>
              <a:chOff x="3719415" y="2667004"/>
              <a:chExt cx="1656000" cy="1658877"/>
            </a:xfrm>
          </p:grpSpPr>
          <p:sp>
            <p:nvSpPr>
              <p:cNvPr id="22" name="任意多边形 21"/>
              <p:cNvSpPr/>
              <p:nvPr/>
            </p:nvSpPr>
            <p:spPr>
              <a:xfrm>
                <a:off x="3719415" y="2667004"/>
                <a:ext cx="1656000" cy="1658877"/>
              </a:xfrm>
              <a:custGeom>
                <a:avLst/>
                <a:gdLst>
                  <a:gd name="connsiteX0" fmla="*/ 0 w 1656000"/>
                  <a:gd name="connsiteY0" fmla="*/ 0 h 1658877"/>
                  <a:gd name="connsiteX1" fmla="*/ 404726 w 1656000"/>
                  <a:gd name="connsiteY1" fmla="*/ 0 h 1658877"/>
                  <a:gd name="connsiteX2" fmla="*/ 583096 w 1656000"/>
                  <a:gd name="connsiteY2" fmla="*/ 0 h 1658877"/>
                  <a:gd name="connsiteX3" fmla="*/ 1251274 w 1656000"/>
                  <a:gd name="connsiteY3" fmla="*/ 0 h 1658877"/>
                  <a:gd name="connsiteX4" fmla="*/ 1656000 w 1656000"/>
                  <a:gd name="connsiteY4" fmla="*/ 404726 h 1658877"/>
                  <a:gd name="connsiteX5" fmla="*/ 1656000 w 1656000"/>
                  <a:gd name="connsiteY5" fmla="*/ 1251274 h 1658877"/>
                  <a:gd name="connsiteX6" fmla="*/ 1652796 w 1656000"/>
                  <a:gd name="connsiteY6" fmla="*/ 1283057 h 1658877"/>
                  <a:gd name="connsiteX7" fmla="*/ 1652796 w 1656000"/>
                  <a:gd name="connsiteY7" fmla="*/ 1658877 h 1658877"/>
                  <a:gd name="connsiteX8" fmla="*/ 1069700 w 1656000"/>
                  <a:gd name="connsiteY8" fmla="*/ 1658877 h 1658877"/>
                  <a:gd name="connsiteX9" fmla="*/ 1069700 w 1656000"/>
                  <a:gd name="connsiteY9" fmla="*/ 1656000 h 1658877"/>
                  <a:gd name="connsiteX10" fmla="*/ 404726 w 1656000"/>
                  <a:gd name="connsiteY10" fmla="*/ 1656000 h 1658877"/>
                  <a:gd name="connsiteX11" fmla="*/ 0 w 1656000"/>
                  <a:gd name="connsiteY11" fmla="*/ 1251274 h 1658877"/>
                  <a:gd name="connsiteX12" fmla="*/ 0 w 1656000"/>
                  <a:gd name="connsiteY12" fmla="*/ 838080 h 1658877"/>
                  <a:gd name="connsiteX13" fmla="*/ 0 w 1656000"/>
                  <a:gd name="connsiteY13" fmla="*/ 404726 h 1658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56000" h="1658877">
                    <a:moveTo>
                      <a:pt x="0" y="0"/>
                    </a:moveTo>
                    <a:lnTo>
                      <a:pt x="404726" y="0"/>
                    </a:lnTo>
                    <a:lnTo>
                      <a:pt x="583096" y="0"/>
                    </a:lnTo>
                    <a:lnTo>
                      <a:pt x="1251274" y="0"/>
                    </a:lnTo>
                    <a:cubicBezTo>
                      <a:pt x="1474798" y="0"/>
                      <a:pt x="1656000" y="181202"/>
                      <a:pt x="1656000" y="404726"/>
                    </a:cubicBezTo>
                    <a:lnTo>
                      <a:pt x="1656000" y="1251274"/>
                    </a:lnTo>
                    <a:lnTo>
                      <a:pt x="1652796" y="1283057"/>
                    </a:lnTo>
                    <a:lnTo>
                      <a:pt x="1652796" y="1658877"/>
                    </a:lnTo>
                    <a:lnTo>
                      <a:pt x="1069700" y="1658877"/>
                    </a:lnTo>
                    <a:lnTo>
                      <a:pt x="1069700" y="1656000"/>
                    </a:lnTo>
                    <a:lnTo>
                      <a:pt x="404726" y="1656000"/>
                    </a:lnTo>
                    <a:cubicBezTo>
                      <a:pt x="181202" y="1656000"/>
                      <a:pt x="0" y="1474798"/>
                      <a:pt x="0" y="1251274"/>
                    </a:cubicBezTo>
                    <a:lnTo>
                      <a:pt x="0" y="838080"/>
                    </a:lnTo>
                    <a:lnTo>
                      <a:pt x="0" y="404726"/>
                    </a:lnTo>
                    <a:close/>
                  </a:path>
                </a:pathLst>
              </a:custGeom>
              <a:solidFill>
                <a:srgbClr val="D06F8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23" name="任意多边形 22"/>
              <p:cNvSpPr>
                <a:spLocks noChangeAspect="1"/>
              </p:cNvSpPr>
              <p:nvPr/>
            </p:nvSpPr>
            <p:spPr>
              <a:xfrm>
                <a:off x="3954445" y="2902442"/>
                <a:ext cx="1185940" cy="1188000"/>
              </a:xfrm>
              <a:custGeom>
                <a:avLst/>
                <a:gdLst>
                  <a:gd name="connsiteX0" fmla="*/ 0 w 1656000"/>
                  <a:gd name="connsiteY0" fmla="*/ 0 h 1658877"/>
                  <a:gd name="connsiteX1" fmla="*/ 404726 w 1656000"/>
                  <a:gd name="connsiteY1" fmla="*/ 0 h 1658877"/>
                  <a:gd name="connsiteX2" fmla="*/ 583096 w 1656000"/>
                  <a:gd name="connsiteY2" fmla="*/ 0 h 1658877"/>
                  <a:gd name="connsiteX3" fmla="*/ 1251274 w 1656000"/>
                  <a:gd name="connsiteY3" fmla="*/ 0 h 1658877"/>
                  <a:gd name="connsiteX4" fmla="*/ 1656000 w 1656000"/>
                  <a:gd name="connsiteY4" fmla="*/ 404726 h 1658877"/>
                  <a:gd name="connsiteX5" fmla="*/ 1656000 w 1656000"/>
                  <a:gd name="connsiteY5" fmla="*/ 1251274 h 1658877"/>
                  <a:gd name="connsiteX6" fmla="*/ 1652796 w 1656000"/>
                  <a:gd name="connsiteY6" fmla="*/ 1283057 h 1658877"/>
                  <a:gd name="connsiteX7" fmla="*/ 1652796 w 1656000"/>
                  <a:gd name="connsiteY7" fmla="*/ 1658877 h 1658877"/>
                  <a:gd name="connsiteX8" fmla="*/ 1069700 w 1656000"/>
                  <a:gd name="connsiteY8" fmla="*/ 1658877 h 1658877"/>
                  <a:gd name="connsiteX9" fmla="*/ 1069700 w 1656000"/>
                  <a:gd name="connsiteY9" fmla="*/ 1656000 h 1658877"/>
                  <a:gd name="connsiteX10" fmla="*/ 404726 w 1656000"/>
                  <a:gd name="connsiteY10" fmla="*/ 1656000 h 1658877"/>
                  <a:gd name="connsiteX11" fmla="*/ 0 w 1656000"/>
                  <a:gd name="connsiteY11" fmla="*/ 1251274 h 1658877"/>
                  <a:gd name="connsiteX12" fmla="*/ 0 w 1656000"/>
                  <a:gd name="connsiteY12" fmla="*/ 838080 h 1658877"/>
                  <a:gd name="connsiteX13" fmla="*/ 0 w 1656000"/>
                  <a:gd name="connsiteY13" fmla="*/ 404726 h 1658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56000" h="1658877">
                    <a:moveTo>
                      <a:pt x="0" y="0"/>
                    </a:moveTo>
                    <a:lnTo>
                      <a:pt x="404726" y="0"/>
                    </a:lnTo>
                    <a:lnTo>
                      <a:pt x="583096" y="0"/>
                    </a:lnTo>
                    <a:lnTo>
                      <a:pt x="1251274" y="0"/>
                    </a:lnTo>
                    <a:cubicBezTo>
                      <a:pt x="1474798" y="0"/>
                      <a:pt x="1656000" y="181202"/>
                      <a:pt x="1656000" y="404726"/>
                    </a:cubicBezTo>
                    <a:lnTo>
                      <a:pt x="1656000" y="1251274"/>
                    </a:lnTo>
                    <a:lnTo>
                      <a:pt x="1652796" y="1283057"/>
                    </a:lnTo>
                    <a:lnTo>
                      <a:pt x="1652796" y="1658877"/>
                    </a:lnTo>
                    <a:lnTo>
                      <a:pt x="1069700" y="1658877"/>
                    </a:lnTo>
                    <a:lnTo>
                      <a:pt x="1069700" y="1656000"/>
                    </a:lnTo>
                    <a:lnTo>
                      <a:pt x="404726" y="1656000"/>
                    </a:lnTo>
                    <a:cubicBezTo>
                      <a:pt x="181202" y="1656000"/>
                      <a:pt x="0" y="1474798"/>
                      <a:pt x="0" y="1251274"/>
                    </a:cubicBezTo>
                    <a:lnTo>
                      <a:pt x="0" y="838080"/>
                    </a:lnTo>
                    <a:lnTo>
                      <a:pt x="0" y="404726"/>
                    </a:lnTo>
                    <a:close/>
                  </a:path>
                </a:pathLst>
              </a:custGeom>
              <a:gradFill>
                <a:gsLst>
                  <a:gs pos="100000">
                    <a:schemeClr val="bg1">
                      <a:lumMod val="85000"/>
                    </a:schemeClr>
                  </a:gs>
                  <a:gs pos="0">
                    <a:schemeClr val="bg1"/>
                  </a:gs>
                </a:gsLst>
                <a:lin ang="13200000" scaled="0"/>
              </a:gradFill>
              <a:ln>
                <a:noFill/>
              </a:ln>
              <a:effectLst>
                <a:outerShdw blurRad="127000" dist="635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grpSp>
        <p:sp>
          <p:nvSpPr>
            <p:cNvPr id="66" name="Freeform 31"/>
            <p:cNvSpPr>
              <a:spLocks noEditPoints="1"/>
            </p:cNvSpPr>
            <p:nvPr/>
          </p:nvSpPr>
          <p:spPr bwMode="auto">
            <a:xfrm>
              <a:off x="6790880" y="3781198"/>
              <a:ext cx="377553" cy="474802"/>
            </a:xfrm>
            <a:custGeom>
              <a:avLst/>
              <a:gdLst>
                <a:gd name="T0" fmla="*/ 82 w 484"/>
                <a:gd name="T1" fmla="*/ 166 h 606"/>
                <a:gd name="T2" fmla="*/ 82 w 484"/>
                <a:gd name="T3" fmla="*/ 186 h 606"/>
                <a:gd name="T4" fmla="*/ 331 w 484"/>
                <a:gd name="T5" fmla="*/ 193 h 606"/>
                <a:gd name="T6" fmla="*/ 331 w 484"/>
                <a:gd name="T7" fmla="*/ 173 h 606"/>
                <a:gd name="T8" fmla="*/ 387 w 484"/>
                <a:gd name="T9" fmla="*/ 556 h 606"/>
                <a:gd name="T10" fmla="*/ 388 w 484"/>
                <a:gd name="T11" fmla="*/ 564 h 606"/>
                <a:gd name="T12" fmla="*/ 418 w 484"/>
                <a:gd name="T13" fmla="*/ 594 h 606"/>
                <a:gd name="T14" fmla="*/ 474 w 484"/>
                <a:gd name="T15" fmla="*/ 581 h 606"/>
                <a:gd name="T16" fmla="*/ 474 w 484"/>
                <a:gd name="T17" fmla="*/ 531 h 606"/>
                <a:gd name="T18" fmla="*/ 444 w 484"/>
                <a:gd name="T19" fmla="*/ 501 h 606"/>
                <a:gd name="T20" fmla="*/ 418 w 484"/>
                <a:gd name="T21" fmla="*/ 519 h 606"/>
                <a:gd name="T22" fmla="*/ 384 w 484"/>
                <a:gd name="T23" fmla="*/ 553 h 606"/>
                <a:gd name="T24" fmla="*/ 218 w 484"/>
                <a:gd name="T25" fmla="*/ 354 h 606"/>
                <a:gd name="T26" fmla="*/ 229 w 484"/>
                <a:gd name="T27" fmla="*/ 336 h 606"/>
                <a:gd name="T28" fmla="*/ 207 w 484"/>
                <a:gd name="T29" fmla="*/ 320 h 606"/>
                <a:gd name="T30" fmla="*/ 207 w 484"/>
                <a:gd name="T31" fmla="*/ 327 h 606"/>
                <a:gd name="T32" fmla="*/ 246 w 484"/>
                <a:gd name="T33" fmla="*/ 422 h 606"/>
                <a:gd name="T34" fmla="*/ 297 w 484"/>
                <a:gd name="T35" fmla="*/ 364 h 606"/>
                <a:gd name="T36" fmla="*/ 296 w 484"/>
                <a:gd name="T37" fmla="*/ 357 h 606"/>
                <a:gd name="T38" fmla="*/ 224 w 484"/>
                <a:gd name="T39" fmla="*/ 362 h 606"/>
                <a:gd name="T40" fmla="*/ 224 w 484"/>
                <a:gd name="T41" fmla="*/ 368 h 606"/>
                <a:gd name="T42" fmla="*/ 246 w 484"/>
                <a:gd name="T43" fmla="*/ 422 h 606"/>
                <a:gd name="T44" fmla="*/ 429 w 484"/>
                <a:gd name="T45" fmla="*/ 493 h 606"/>
                <a:gd name="T46" fmla="*/ 429 w 484"/>
                <a:gd name="T47" fmla="*/ 487 h 606"/>
                <a:gd name="T48" fmla="*/ 394 w 484"/>
                <a:gd name="T49" fmla="*/ 451 h 606"/>
                <a:gd name="T50" fmla="*/ 256 w 484"/>
                <a:gd name="T51" fmla="*/ 425 h 606"/>
                <a:gd name="T52" fmla="*/ 256 w 484"/>
                <a:gd name="T53" fmla="*/ 432 h 606"/>
                <a:gd name="T54" fmla="*/ 354 w 484"/>
                <a:gd name="T55" fmla="*/ 530 h 606"/>
                <a:gd name="T56" fmla="*/ 395 w 484"/>
                <a:gd name="T57" fmla="*/ 528 h 606"/>
                <a:gd name="T58" fmla="*/ 20 w 484"/>
                <a:gd name="T59" fmla="*/ 150 h 606"/>
                <a:gd name="T60" fmla="*/ 89 w 484"/>
                <a:gd name="T61" fmla="*/ 152 h 606"/>
                <a:gd name="T62" fmla="*/ 141 w 484"/>
                <a:gd name="T63" fmla="*/ 100 h 606"/>
                <a:gd name="T64" fmla="*/ 141 w 484"/>
                <a:gd name="T65" fmla="*/ 93 h 606"/>
                <a:gd name="T66" fmla="*/ 383 w 484"/>
                <a:gd name="T67" fmla="*/ 27 h 606"/>
                <a:gd name="T68" fmla="*/ 394 w 484"/>
                <a:gd name="T69" fmla="*/ 422 h 606"/>
                <a:gd name="T70" fmla="*/ 414 w 484"/>
                <a:gd name="T71" fmla="*/ 449 h 606"/>
                <a:gd name="T72" fmla="*/ 414 w 484"/>
                <a:gd name="T73" fmla="*/ 39 h 606"/>
                <a:gd name="T74" fmla="*/ 383 w 484"/>
                <a:gd name="T75" fmla="*/ 0 h 606"/>
                <a:gd name="T76" fmla="*/ 121 w 484"/>
                <a:gd name="T77" fmla="*/ 2 h 606"/>
                <a:gd name="T78" fmla="*/ 0 w 484"/>
                <a:gd name="T79" fmla="*/ 123 h 606"/>
                <a:gd name="T80" fmla="*/ 0 w 484"/>
                <a:gd name="T81" fmla="*/ 492 h 606"/>
                <a:gd name="T82" fmla="*/ 32 w 484"/>
                <a:gd name="T83" fmla="*/ 530 h 606"/>
                <a:gd name="T84" fmla="*/ 319 w 484"/>
                <a:gd name="T85" fmla="*/ 524 h 606"/>
                <a:gd name="T86" fmla="*/ 305 w 484"/>
                <a:gd name="T87" fmla="*/ 503 h 606"/>
                <a:gd name="T88" fmla="*/ 20 w 484"/>
                <a:gd name="T89" fmla="*/ 492 h 606"/>
                <a:gd name="T90" fmla="*/ 20 w 484"/>
                <a:gd name="T91" fmla="*/ 150 h 606"/>
                <a:gd name="T92" fmla="*/ 156 w 484"/>
                <a:gd name="T93" fmla="*/ 321 h 606"/>
                <a:gd name="T94" fmla="*/ 156 w 484"/>
                <a:gd name="T95" fmla="*/ 301 h 606"/>
                <a:gd name="T96" fmla="*/ 82 w 484"/>
                <a:gd name="T97" fmla="*/ 294 h 606"/>
                <a:gd name="T98" fmla="*/ 82 w 484"/>
                <a:gd name="T99" fmla="*/ 315 h 606"/>
                <a:gd name="T100" fmla="*/ 82 w 484"/>
                <a:gd name="T101" fmla="*/ 272 h 606"/>
                <a:gd name="T102" fmla="*/ 331 w 484"/>
                <a:gd name="T103" fmla="*/ 279 h 606"/>
                <a:gd name="T104" fmla="*/ 331 w 484"/>
                <a:gd name="T105" fmla="*/ 258 h 606"/>
                <a:gd name="T106" fmla="*/ 82 w 484"/>
                <a:gd name="T107" fmla="*/ 252 h 606"/>
                <a:gd name="T108" fmla="*/ 82 w 484"/>
                <a:gd name="T109" fmla="*/ 272 h 606"/>
                <a:gd name="T110" fmla="*/ 82 w 484"/>
                <a:gd name="T111" fmla="*/ 236 h 606"/>
                <a:gd name="T112" fmla="*/ 331 w 484"/>
                <a:gd name="T113" fmla="*/ 229 h 606"/>
                <a:gd name="T114" fmla="*/ 331 w 484"/>
                <a:gd name="T115" fmla="*/ 209 h 606"/>
                <a:gd name="T116" fmla="*/ 82 w 484"/>
                <a:gd name="T117" fmla="*/ 216 h 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84" h="606">
                  <a:moveTo>
                    <a:pt x="331" y="166"/>
                  </a:moveTo>
                  <a:lnTo>
                    <a:pt x="82" y="166"/>
                  </a:lnTo>
                  <a:lnTo>
                    <a:pt x="82" y="173"/>
                  </a:lnTo>
                  <a:lnTo>
                    <a:pt x="82" y="186"/>
                  </a:lnTo>
                  <a:lnTo>
                    <a:pt x="82" y="193"/>
                  </a:lnTo>
                  <a:lnTo>
                    <a:pt x="331" y="193"/>
                  </a:lnTo>
                  <a:lnTo>
                    <a:pt x="331" y="186"/>
                  </a:lnTo>
                  <a:lnTo>
                    <a:pt x="331" y="173"/>
                  </a:lnTo>
                  <a:lnTo>
                    <a:pt x="331" y="166"/>
                  </a:lnTo>
                  <a:close/>
                  <a:moveTo>
                    <a:pt x="387" y="556"/>
                  </a:moveTo>
                  <a:lnTo>
                    <a:pt x="384" y="560"/>
                  </a:lnTo>
                  <a:lnTo>
                    <a:pt x="388" y="564"/>
                  </a:lnTo>
                  <a:lnTo>
                    <a:pt x="408" y="583"/>
                  </a:lnTo>
                  <a:lnTo>
                    <a:pt x="418" y="594"/>
                  </a:lnTo>
                  <a:cubicBezTo>
                    <a:pt x="430" y="606"/>
                    <a:pt x="450" y="606"/>
                    <a:pt x="462" y="594"/>
                  </a:cubicBezTo>
                  <a:lnTo>
                    <a:pt x="474" y="581"/>
                  </a:lnTo>
                  <a:cubicBezTo>
                    <a:pt x="481" y="575"/>
                    <a:pt x="484" y="565"/>
                    <a:pt x="483" y="556"/>
                  </a:cubicBezTo>
                  <a:cubicBezTo>
                    <a:pt x="484" y="547"/>
                    <a:pt x="481" y="538"/>
                    <a:pt x="474" y="531"/>
                  </a:cubicBezTo>
                  <a:lnTo>
                    <a:pt x="462" y="519"/>
                  </a:lnTo>
                  <a:lnTo>
                    <a:pt x="444" y="501"/>
                  </a:lnTo>
                  <a:lnTo>
                    <a:pt x="440" y="497"/>
                  </a:lnTo>
                  <a:lnTo>
                    <a:pt x="418" y="519"/>
                  </a:lnTo>
                  <a:lnTo>
                    <a:pt x="412" y="525"/>
                  </a:lnTo>
                  <a:lnTo>
                    <a:pt x="384" y="553"/>
                  </a:lnTo>
                  <a:lnTo>
                    <a:pt x="387" y="556"/>
                  </a:lnTo>
                  <a:close/>
                  <a:moveTo>
                    <a:pt x="218" y="354"/>
                  </a:moveTo>
                  <a:lnTo>
                    <a:pt x="234" y="338"/>
                  </a:lnTo>
                  <a:lnTo>
                    <a:pt x="229" y="336"/>
                  </a:lnTo>
                  <a:lnTo>
                    <a:pt x="234" y="331"/>
                  </a:lnTo>
                  <a:lnTo>
                    <a:pt x="207" y="320"/>
                  </a:lnTo>
                  <a:lnTo>
                    <a:pt x="211" y="328"/>
                  </a:lnTo>
                  <a:lnTo>
                    <a:pt x="207" y="327"/>
                  </a:lnTo>
                  <a:lnTo>
                    <a:pt x="218" y="354"/>
                  </a:lnTo>
                  <a:close/>
                  <a:moveTo>
                    <a:pt x="246" y="422"/>
                  </a:moveTo>
                  <a:lnTo>
                    <a:pt x="302" y="366"/>
                  </a:lnTo>
                  <a:lnTo>
                    <a:pt x="297" y="364"/>
                  </a:lnTo>
                  <a:lnTo>
                    <a:pt x="302" y="359"/>
                  </a:lnTo>
                  <a:lnTo>
                    <a:pt x="296" y="357"/>
                  </a:lnTo>
                  <a:lnTo>
                    <a:pt x="249" y="337"/>
                  </a:lnTo>
                  <a:lnTo>
                    <a:pt x="224" y="362"/>
                  </a:lnTo>
                  <a:lnTo>
                    <a:pt x="226" y="366"/>
                  </a:lnTo>
                  <a:lnTo>
                    <a:pt x="224" y="368"/>
                  </a:lnTo>
                  <a:lnTo>
                    <a:pt x="243" y="416"/>
                  </a:lnTo>
                  <a:lnTo>
                    <a:pt x="246" y="422"/>
                  </a:lnTo>
                  <a:close/>
                  <a:moveTo>
                    <a:pt x="412" y="511"/>
                  </a:moveTo>
                  <a:lnTo>
                    <a:pt x="429" y="493"/>
                  </a:lnTo>
                  <a:lnTo>
                    <a:pt x="426" y="490"/>
                  </a:lnTo>
                  <a:lnTo>
                    <a:pt x="429" y="487"/>
                  </a:lnTo>
                  <a:lnTo>
                    <a:pt x="414" y="472"/>
                  </a:lnTo>
                  <a:lnTo>
                    <a:pt x="394" y="451"/>
                  </a:lnTo>
                  <a:lnTo>
                    <a:pt x="312" y="369"/>
                  </a:lnTo>
                  <a:lnTo>
                    <a:pt x="256" y="425"/>
                  </a:lnTo>
                  <a:lnTo>
                    <a:pt x="260" y="429"/>
                  </a:lnTo>
                  <a:lnTo>
                    <a:pt x="256" y="432"/>
                  </a:lnTo>
                  <a:lnTo>
                    <a:pt x="334" y="510"/>
                  </a:lnTo>
                  <a:lnTo>
                    <a:pt x="354" y="530"/>
                  </a:lnTo>
                  <a:lnTo>
                    <a:pt x="374" y="549"/>
                  </a:lnTo>
                  <a:lnTo>
                    <a:pt x="395" y="528"/>
                  </a:lnTo>
                  <a:lnTo>
                    <a:pt x="412" y="511"/>
                  </a:lnTo>
                  <a:close/>
                  <a:moveTo>
                    <a:pt x="20" y="150"/>
                  </a:moveTo>
                  <a:lnTo>
                    <a:pt x="89" y="152"/>
                  </a:lnTo>
                  <a:lnTo>
                    <a:pt x="89" y="152"/>
                  </a:lnTo>
                  <a:lnTo>
                    <a:pt x="89" y="152"/>
                  </a:lnTo>
                  <a:cubicBezTo>
                    <a:pt x="118" y="152"/>
                    <a:pt x="141" y="129"/>
                    <a:pt x="141" y="100"/>
                  </a:cubicBezTo>
                  <a:lnTo>
                    <a:pt x="141" y="94"/>
                  </a:lnTo>
                  <a:lnTo>
                    <a:pt x="141" y="93"/>
                  </a:lnTo>
                  <a:lnTo>
                    <a:pt x="141" y="27"/>
                  </a:lnTo>
                  <a:lnTo>
                    <a:pt x="383" y="27"/>
                  </a:lnTo>
                  <a:cubicBezTo>
                    <a:pt x="389" y="27"/>
                    <a:pt x="394" y="32"/>
                    <a:pt x="394" y="38"/>
                  </a:cubicBezTo>
                  <a:lnTo>
                    <a:pt x="394" y="422"/>
                  </a:lnTo>
                  <a:lnTo>
                    <a:pt x="394" y="429"/>
                  </a:lnTo>
                  <a:lnTo>
                    <a:pt x="414" y="449"/>
                  </a:lnTo>
                  <a:lnTo>
                    <a:pt x="414" y="443"/>
                  </a:lnTo>
                  <a:lnTo>
                    <a:pt x="414" y="39"/>
                  </a:lnTo>
                  <a:lnTo>
                    <a:pt x="414" y="32"/>
                  </a:lnTo>
                  <a:cubicBezTo>
                    <a:pt x="414" y="14"/>
                    <a:pt x="400" y="0"/>
                    <a:pt x="383" y="0"/>
                  </a:cubicBezTo>
                  <a:lnTo>
                    <a:pt x="123" y="0"/>
                  </a:lnTo>
                  <a:lnTo>
                    <a:pt x="121" y="2"/>
                  </a:lnTo>
                  <a:lnTo>
                    <a:pt x="1" y="122"/>
                  </a:lnTo>
                  <a:lnTo>
                    <a:pt x="0" y="123"/>
                  </a:lnTo>
                  <a:lnTo>
                    <a:pt x="0" y="130"/>
                  </a:lnTo>
                  <a:lnTo>
                    <a:pt x="0" y="492"/>
                  </a:lnTo>
                  <a:lnTo>
                    <a:pt x="0" y="499"/>
                  </a:lnTo>
                  <a:cubicBezTo>
                    <a:pt x="0" y="516"/>
                    <a:pt x="14" y="530"/>
                    <a:pt x="32" y="530"/>
                  </a:cubicBezTo>
                  <a:lnTo>
                    <a:pt x="326" y="530"/>
                  </a:lnTo>
                  <a:lnTo>
                    <a:pt x="319" y="524"/>
                  </a:lnTo>
                  <a:lnTo>
                    <a:pt x="326" y="524"/>
                  </a:lnTo>
                  <a:lnTo>
                    <a:pt x="305" y="503"/>
                  </a:lnTo>
                  <a:lnTo>
                    <a:pt x="32" y="503"/>
                  </a:lnTo>
                  <a:cubicBezTo>
                    <a:pt x="25" y="503"/>
                    <a:pt x="21" y="498"/>
                    <a:pt x="20" y="492"/>
                  </a:cubicBezTo>
                  <a:lnTo>
                    <a:pt x="20" y="492"/>
                  </a:lnTo>
                  <a:lnTo>
                    <a:pt x="20" y="150"/>
                  </a:lnTo>
                  <a:close/>
                  <a:moveTo>
                    <a:pt x="82" y="321"/>
                  </a:moveTo>
                  <a:lnTo>
                    <a:pt x="156" y="321"/>
                  </a:lnTo>
                  <a:lnTo>
                    <a:pt x="156" y="315"/>
                  </a:lnTo>
                  <a:lnTo>
                    <a:pt x="156" y="301"/>
                  </a:lnTo>
                  <a:lnTo>
                    <a:pt x="156" y="294"/>
                  </a:lnTo>
                  <a:lnTo>
                    <a:pt x="82" y="294"/>
                  </a:lnTo>
                  <a:lnTo>
                    <a:pt x="82" y="301"/>
                  </a:lnTo>
                  <a:lnTo>
                    <a:pt x="82" y="315"/>
                  </a:lnTo>
                  <a:lnTo>
                    <a:pt x="82" y="321"/>
                  </a:lnTo>
                  <a:close/>
                  <a:moveTo>
                    <a:pt x="82" y="272"/>
                  </a:moveTo>
                  <a:lnTo>
                    <a:pt x="82" y="279"/>
                  </a:lnTo>
                  <a:lnTo>
                    <a:pt x="331" y="279"/>
                  </a:lnTo>
                  <a:lnTo>
                    <a:pt x="331" y="272"/>
                  </a:lnTo>
                  <a:lnTo>
                    <a:pt x="331" y="258"/>
                  </a:lnTo>
                  <a:lnTo>
                    <a:pt x="331" y="252"/>
                  </a:lnTo>
                  <a:lnTo>
                    <a:pt x="82" y="252"/>
                  </a:lnTo>
                  <a:lnTo>
                    <a:pt x="82" y="258"/>
                  </a:lnTo>
                  <a:lnTo>
                    <a:pt x="82" y="272"/>
                  </a:lnTo>
                  <a:close/>
                  <a:moveTo>
                    <a:pt x="82" y="229"/>
                  </a:moveTo>
                  <a:lnTo>
                    <a:pt x="82" y="236"/>
                  </a:lnTo>
                  <a:lnTo>
                    <a:pt x="331" y="236"/>
                  </a:lnTo>
                  <a:lnTo>
                    <a:pt x="331" y="229"/>
                  </a:lnTo>
                  <a:lnTo>
                    <a:pt x="331" y="216"/>
                  </a:lnTo>
                  <a:lnTo>
                    <a:pt x="331" y="209"/>
                  </a:lnTo>
                  <a:lnTo>
                    <a:pt x="82" y="209"/>
                  </a:lnTo>
                  <a:lnTo>
                    <a:pt x="82" y="216"/>
                  </a:lnTo>
                  <a:lnTo>
                    <a:pt x="82" y="229"/>
                  </a:lnTo>
                  <a:close/>
                </a:path>
              </a:pathLst>
            </a:custGeom>
            <a:solidFill>
              <a:srgbClr val="D06F83"/>
            </a:solidFill>
            <a:ln>
              <a:noFill/>
            </a:ln>
          </p:spPr>
          <p:txBody>
            <a:bodyPr vert="horz" wrap="square" lIns="91440" tIns="45720" rIns="91440" bIns="45720" numCol="1" anchor="t" anchorCtr="0" compatLnSpc="1"/>
            <a:lstStyle/>
            <a:p>
              <a:endParaRPr lang="zh-CN" altLang="en-US">
                <a:solidFill>
                  <a:schemeClr val="accent2"/>
                </a:solidFill>
              </a:endParaRPr>
            </a:p>
          </p:txBody>
        </p:sp>
      </p:grpSp>
      <p:grpSp>
        <p:nvGrpSpPr>
          <p:cNvPr id="38" name="组合 37"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GrpSpPr/>
          <p:nvPr/>
        </p:nvGrpSpPr>
        <p:grpSpPr>
          <a:xfrm>
            <a:off x="5428402" y="2572737"/>
            <a:ext cx="367303" cy="1348444"/>
            <a:chOff x="6011863" y="2119313"/>
            <a:chExt cx="700087" cy="2570163"/>
          </a:xfrm>
          <a:solidFill>
            <a:schemeClr val="bg1">
              <a:lumMod val="65000"/>
            </a:schemeClr>
          </a:solidFill>
        </p:grpSpPr>
        <p:sp>
          <p:nvSpPr>
            <p:cNvPr id="39" name="Freeform 89"/>
            <p:cNvSpPr/>
            <p:nvPr/>
          </p:nvSpPr>
          <p:spPr bwMode="auto">
            <a:xfrm>
              <a:off x="6011863" y="4584701"/>
              <a:ext cx="46037" cy="104775"/>
            </a:xfrm>
            <a:custGeom>
              <a:avLst/>
              <a:gdLst>
                <a:gd name="T0" fmla="*/ 1 w 2"/>
                <a:gd name="T1" fmla="*/ 5 h 5"/>
                <a:gd name="T2" fmla="*/ 0 w 2"/>
                <a:gd name="T3" fmla="*/ 4 h 5"/>
                <a:gd name="T4" fmla="*/ 0 w 2"/>
                <a:gd name="T5" fmla="*/ 1 h 5"/>
                <a:gd name="T6" fmla="*/ 1 w 2"/>
                <a:gd name="T7" fmla="*/ 0 h 5"/>
                <a:gd name="T8" fmla="*/ 2 w 2"/>
                <a:gd name="T9" fmla="*/ 1 h 5"/>
                <a:gd name="T10" fmla="*/ 2 w 2"/>
                <a:gd name="T11" fmla="*/ 4 h 5"/>
                <a:gd name="T12" fmla="*/ 1 w 2"/>
                <a:gd name="T13" fmla="*/ 5 h 5"/>
              </a:gdLst>
              <a:ahLst/>
              <a:cxnLst>
                <a:cxn ang="0">
                  <a:pos x="T0" y="T1"/>
                </a:cxn>
                <a:cxn ang="0">
                  <a:pos x="T2" y="T3"/>
                </a:cxn>
                <a:cxn ang="0">
                  <a:pos x="T4" y="T5"/>
                </a:cxn>
                <a:cxn ang="0">
                  <a:pos x="T6" y="T7"/>
                </a:cxn>
                <a:cxn ang="0">
                  <a:pos x="T8" y="T9"/>
                </a:cxn>
                <a:cxn ang="0">
                  <a:pos x="T10" y="T11"/>
                </a:cxn>
                <a:cxn ang="0">
                  <a:pos x="T12" y="T13"/>
                </a:cxn>
              </a:cxnLst>
              <a:rect l="0" t="0" r="r" b="b"/>
              <a:pathLst>
                <a:path w="2" h="5">
                  <a:moveTo>
                    <a:pt x="1" y="5"/>
                  </a:moveTo>
                  <a:cubicBezTo>
                    <a:pt x="1" y="5"/>
                    <a:pt x="0" y="4"/>
                    <a:pt x="0" y="4"/>
                  </a:cubicBezTo>
                  <a:cubicBezTo>
                    <a:pt x="0" y="1"/>
                    <a:pt x="0" y="1"/>
                    <a:pt x="0" y="1"/>
                  </a:cubicBezTo>
                  <a:cubicBezTo>
                    <a:pt x="0" y="0"/>
                    <a:pt x="1" y="0"/>
                    <a:pt x="1" y="0"/>
                  </a:cubicBezTo>
                  <a:cubicBezTo>
                    <a:pt x="2" y="0"/>
                    <a:pt x="2" y="0"/>
                    <a:pt x="2" y="1"/>
                  </a:cubicBezTo>
                  <a:cubicBezTo>
                    <a:pt x="2" y="4"/>
                    <a:pt x="2" y="4"/>
                    <a:pt x="2" y="4"/>
                  </a:cubicBezTo>
                  <a:cubicBezTo>
                    <a:pt x="2" y="4"/>
                    <a:pt x="2" y="5"/>
                    <a:pt x="1"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 name="Freeform 90"/>
            <p:cNvSpPr>
              <a:spLocks noEditPoints="1"/>
            </p:cNvSpPr>
            <p:nvPr/>
          </p:nvSpPr>
          <p:spPr bwMode="auto">
            <a:xfrm>
              <a:off x="6011863" y="3889376"/>
              <a:ext cx="46037" cy="611188"/>
            </a:xfrm>
            <a:custGeom>
              <a:avLst/>
              <a:gdLst>
                <a:gd name="T0" fmla="*/ 1 w 2"/>
                <a:gd name="T1" fmla="*/ 29 h 29"/>
                <a:gd name="T2" fmla="*/ 0 w 2"/>
                <a:gd name="T3" fmla="*/ 28 h 29"/>
                <a:gd name="T4" fmla="*/ 0 w 2"/>
                <a:gd name="T5" fmla="*/ 23 h 29"/>
                <a:gd name="T6" fmla="*/ 1 w 2"/>
                <a:gd name="T7" fmla="*/ 22 h 29"/>
                <a:gd name="T8" fmla="*/ 2 w 2"/>
                <a:gd name="T9" fmla="*/ 23 h 29"/>
                <a:gd name="T10" fmla="*/ 2 w 2"/>
                <a:gd name="T11" fmla="*/ 28 h 29"/>
                <a:gd name="T12" fmla="*/ 1 w 2"/>
                <a:gd name="T13" fmla="*/ 29 h 29"/>
                <a:gd name="T14" fmla="*/ 1 w 2"/>
                <a:gd name="T15" fmla="*/ 18 h 29"/>
                <a:gd name="T16" fmla="*/ 0 w 2"/>
                <a:gd name="T17" fmla="*/ 17 h 29"/>
                <a:gd name="T18" fmla="*/ 0 w 2"/>
                <a:gd name="T19" fmla="*/ 12 h 29"/>
                <a:gd name="T20" fmla="*/ 1 w 2"/>
                <a:gd name="T21" fmla="*/ 11 h 29"/>
                <a:gd name="T22" fmla="*/ 2 w 2"/>
                <a:gd name="T23" fmla="*/ 12 h 29"/>
                <a:gd name="T24" fmla="*/ 2 w 2"/>
                <a:gd name="T25" fmla="*/ 17 h 29"/>
                <a:gd name="T26" fmla="*/ 1 w 2"/>
                <a:gd name="T27" fmla="*/ 18 h 29"/>
                <a:gd name="T28" fmla="*/ 1 w 2"/>
                <a:gd name="T29" fmla="*/ 7 h 29"/>
                <a:gd name="T30" fmla="*/ 0 w 2"/>
                <a:gd name="T31" fmla="*/ 6 h 29"/>
                <a:gd name="T32" fmla="*/ 0 w 2"/>
                <a:gd name="T33" fmla="*/ 1 h 29"/>
                <a:gd name="T34" fmla="*/ 1 w 2"/>
                <a:gd name="T35" fmla="*/ 0 h 29"/>
                <a:gd name="T36" fmla="*/ 2 w 2"/>
                <a:gd name="T37" fmla="*/ 1 h 29"/>
                <a:gd name="T38" fmla="*/ 2 w 2"/>
                <a:gd name="T39" fmla="*/ 6 h 29"/>
                <a:gd name="T40" fmla="*/ 1 w 2"/>
                <a:gd name="T41"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 h="29">
                  <a:moveTo>
                    <a:pt x="1" y="29"/>
                  </a:moveTo>
                  <a:cubicBezTo>
                    <a:pt x="1" y="29"/>
                    <a:pt x="0" y="29"/>
                    <a:pt x="0" y="28"/>
                  </a:cubicBezTo>
                  <a:cubicBezTo>
                    <a:pt x="0" y="23"/>
                    <a:pt x="0" y="23"/>
                    <a:pt x="0" y="23"/>
                  </a:cubicBezTo>
                  <a:cubicBezTo>
                    <a:pt x="0" y="22"/>
                    <a:pt x="1" y="22"/>
                    <a:pt x="1" y="22"/>
                  </a:cubicBezTo>
                  <a:cubicBezTo>
                    <a:pt x="2" y="22"/>
                    <a:pt x="2" y="22"/>
                    <a:pt x="2" y="23"/>
                  </a:cubicBezTo>
                  <a:cubicBezTo>
                    <a:pt x="2" y="28"/>
                    <a:pt x="2" y="28"/>
                    <a:pt x="2" y="28"/>
                  </a:cubicBezTo>
                  <a:cubicBezTo>
                    <a:pt x="2" y="29"/>
                    <a:pt x="2" y="29"/>
                    <a:pt x="1" y="29"/>
                  </a:cubicBezTo>
                  <a:close/>
                  <a:moveTo>
                    <a:pt x="1" y="18"/>
                  </a:moveTo>
                  <a:cubicBezTo>
                    <a:pt x="1" y="18"/>
                    <a:pt x="0" y="18"/>
                    <a:pt x="0" y="17"/>
                  </a:cubicBezTo>
                  <a:cubicBezTo>
                    <a:pt x="0" y="12"/>
                    <a:pt x="0" y="12"/>
                    <a:pt x="0" y="12"/>
                  </a:cubicBezTo>
                  <a:cubicBezTo>
                    <a:pt x="0" y="11"/>
                    <a:pt x="1" y="11"/>
                    <a:pt x="1" y="11"/>
                  </a:cubicBezTo>
                  <a:cubicBezTo>
                    <a:pt x="2" y="11"/>
                    <a:pt x="2" y="11"/>
                    <a:pt x="2" y="12"/>
                  </a:cubicBezTo>
                  <a:cubicBezTo>
                    <a:pt x="2" y="17"/>
                    <a:pt x="2" y="17"/>
                    <a:pt x="2" y="17"/>
                  </a:cubicBezTo>
                  <a:cubicBezTo>
                    <a:pt x="2" y="18"/>
                    <a:pt x="2" y="18"/>
                    <a:pt x="1" y="18"/>
                  </a:cubicBezTo>
                  <a:close/>
                  <a:moveTo>
                    <a:pt x="1" y="7"/>
                  </a:moveTo>
                  <a:cubicBezTo>
                    <a:pt x="1" y="7"/>
                    <a:pt x="0" y="7"/>
                    <a:pt x="0" y="6"/>
                  </a:cubicBezTo>
                  <a:cubicBezTo>
                    <a:pt x="0" y="1"/>
                    <a:pt x="0" y="1"/>
                    <a:pt x="0" y="1"/>
                  </a:cubicBezTo>
                  <a:cubicBezTo>
                    <a:pt x="0" y="0"/>
                    <a:pt x="1" y="0"/>
                    <a:pt x="1" y="0"/>
                  </a:cubicBezTo>
                  <a:cubicBezTo>
                    <a:pt x="2" y="0"/>
                    <a:pt x="2" y="0"/>
                    <a:pt x="2" y="1"/>
                  </a:cubicBezTo>
                  <a:cubicBezTo>
                    <a:pt x="2" y="6"/>
                    <a:pt x="2" y="6"/>
                    <a:pt x="2" y="6"/>
                  </a:cubicBezTo>
                  <a:cubicBezTo>
                    <a:pt x="2" y="7"/>
                    <a:pt x="2" y="7"/>
                    <a:pt x="1"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 name="Freeform 91"/>
            <p:cNvSpPr/>
            <p:nvPr/>
          </p:nvSpPr>
          <p:spPr bwMode="auto">
            <a:xfrm>
              <a:off x="6011863" y="3698876"/>
              <a:ext cx="112712" cy="106363"/>
            </a:xfrm>
            <a:custGeom>
              <a:avLst/>
              <a:gdLst>
                <a:gd name="T0" fmla="*/ 1 w 5"/>
                <a:gd name="T1" fmla="*/ 5 h 5"/>
                <a:gd name="T2" fmla="*/ 0 w 5"/>
                <a:gd name="T3" fmla="*/ 4 h 5"/>
                <a:gd name="T4" fmla="*/ 0 w 5"/>
                <a:gd name="T5" fmla="*/ 1 h 5"/>
                <a:gd name="T6" fmla="*/ 1 w 5"/>
                <a:gd name="T7" fmla="*/ 0 h 5"/>
                <a:gd name="T8" fmla="*/ 4 w 5"/>
                <a:gd name="T9" fmla="*/ 0 h 5"/>
                <a:gd name="T10" fmla="*/ 5 w 5"/>
                <a:gd name="T11" fmla="*/ 1 h 5"/>
                <a:gd name="T12" fmla="*/ 4 w 5"/>
                <a:gd name="T13" fmla="*/ 2 h 5"/>
                <a:gd name="T14" fmla="*/ 2 w 5"/>
                <a:gd name="T15" fmla="*/ 2 h 5"/>
                <a:gd name="T16" fmla="*/ 2 w 5"/>
                <a:gd name="T17" fmla="*/ 4 h 5"/>
                <a:gd name="T18" fmla="*/ 1 w 5"/>
                <a:gd name="T19"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5">
                  <a:moveTo>
                    <a:pt x="1" y="5"/>
                  </a:moveTo>
                  <a:cubicBezTo>
                    <a:pt x="1" y="5"/>
                    <a:pt x="0" y="5"/>
                    <a:pt x="0" y="4"/>
                  </a:cubicBezTo>
                  <a:cubicBezTo>
                    <a:pt x="0" y="1"/>
                    <a:pt x="0" y="1"/>
                    <a:pt x="0" y="1"/>
                  </a:cubicBezTo>
                  <a:cubicBezTo>
                    <a:pt x="0" y="1"/>
                    <a:pt x="1" y="0"/>
                    <a:pt x="1" y="0"/>
                  </a:cubicBezTo>
                  <a:cubicBezTo>
                    <a:pt x="4" y="0"/>
                    <a:pt x="4" y="0"/>
                    <a:pt x="4" y="0"/>
                  </a:cubicBezTo>
                  <a:cubicBezTo>
                    <a:pt x="5" y="0"/>
                    <a:pt x="5" y="1"/>
                    <a:pt x="5" y="1"/>
                  </a:cubicBezTo>
                  <a:cubicBezTo>
                    <a:pt x="5" y="2"/>
                    <a:pt x="5" y="2"/>
                    <a:pt x="4" y="2"/>
                  </a:cubicBezTo>
                  <a:cubicBezTo>
                    <a:pt x="2" y="2"/>
                    <a:pt x="2" y="2"/>
                    <a:pt x="2" y="2"/>
                  </a:cubicBezTo>
                  <a:cubicBezTo>
                    <a:pt x="2" y="4"/>
                    <a:pt x="2" y="4"/>
                    <a:pt x="2" y="4"/>
                  </a:cubicBezTo>
                  <a:cubicBezTo>
                    <a:pt x="2" y="5"/>
                    <a:pt x="2" y="5"/>
                    <a:pt x="1"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 name="Freeform 92"/>
            <p:cNvSpPr/>
            <p:nvPr/>
          </p:nvSpPr>
          <p:spPr bwMode="auto">
            <a:xfrm>
              <a:off x="6259513" y="3698876"/>
              <a:ext cx="203200" cy="42863"/>
            </a:xfrm>
            <a:custGeom>
              <a:avLst/>
              <a:gdLst>
                <a:gd name="T0" fmla="*/ 8 w 9"/>
                <a:gd name="T1" fmla="*/ 2 h 2"/>
                <a:gd name="T2" fmla="*/ 1 w 9"/>
                <a:gd name="T3" fmla="*/ 2 h 2"/>
                <a:gd name="T4" fmla="*/ 0 w 9"/>
                <a:gd name="T5" fmla="*/ 1 h 2"/>
                <a:gd name="T6" fmla="*/ 1 w 9"/>
                <a:gd name="T7" fmla="*/ 0 h 2"/>
                <a:gd name="T8" fmla="*/ 8 w 9"/>
                <a:gd name="T9" fmla="*/ 0 h 2"/>
                <a:gd name="T10" fmla="*/ 9 w 9"/>
                <a:gd name="T11" fmla="*/ 1 h 2"/>
                <a:gd name="T12" fmla="*/ 8 w 9"/>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9" h="2">
                  <a:moveTo>
                    <a:pt x="8" y="2"/>
                  </a:moveTo>
                  <a:cubicBezTo>
                    <a:pt x="1" y="2"/>
                    <a:pt x="1" y="2"/>
                    <a:pt x="1" y="2"/>
                  </a:cubicBezTo>
                  <a:cubicBezTo>
                    <a:pt x="0" y="2"/>
                    <a:pt x="0" y="2"/>
                    <a:pt x="0" y="1"/>
                  </a:cubicBezTo>
                  <a:cubicBezTo>
                    <a:pt x="0" y="1"/>
                    <a:pt x="0" y="0"/>
                    <a:pt x="1" y="0"/>
                  </a:cubicBezTo>
                  <a:cubicBezTo>
                    <a:pt x="8" y="0"/>
                    <a:pt x="8" y="0"/>
                    <a:pt x="8" y="0"/>
                  </a:cubicBezTo>
                  <a:cubicBezTo>
                    <a:pt x="9" y="0"/>
                    <a:pt x="9" y="1"/>
                    <a:pt x="9" y="1"/>
                  </a:cubicBezTo>
                  <a:cubicBezTo>
                    <a:pt x="9" y="2"/>
                    <a:pt x="9" y="2"/>
                    <a:pt x="8"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 name="Freeform 93"/>
            <p:cNvSpPr/>
            <p:nvPr/>
          </p:nvSpPr>
          <p:spPr bwMode="auto">
            <a:xfrm>
              <a:off x="6599238" y="3636963"/>
              <a:ext cx="112712" cy="104775"/>
            </a:xfrm>
            <a:custGeom>
              <a:avLst/>
              <a:gdLst>
                <a:gd name="T0" fmla="*/ 4 w 5"/>
                <a:gd name="T1" fmla="*/ 5 h 5"/>
                <a:gd name="T2" fmla="*/ 1 w 5"/>
                <a:gd name="T3" fmla="*/ 5 h 5"/>
                <a:gd name="T4" fmla="*/ 0 w 5"/>
                <a:gd name="T5" fmla="*/ 4 h 5"/>
                <a:gd name="T6" fmla="*/ 1 w 5"/>
                <a:gd name="T7" fmla="*/ 3 h 5"/>
                <a:gd name="T8" fmla="*/ 3 w 5"/>
                <a:gd name="T9" fmla="*/ 3 h 5"/>
                <a:gd name="T10" fmla="*/ 3 w 5"/>
                <a:gd name="T11" fmla="*/ 1 h 5"/>
                <a:gd name="T12" fmla="*/ 4 w 5"/>
                <a:gd name="T13" fmla="*/ 0 h 5"/>
                <a:gd name="T14" fmla="*/ 5 w 5"/>
                <a:gd name="T15" fmla="*/ 1 h 5"/>
                <a:gd name="T16" fmla="*/ 5 w 5"/>
                <a:gd name="T17" fmla="*/ 4 h 5"/>
                <a:gd name="T18" fmla="*/ 4 w 5"/>
                <a:gd name="T19"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5">
                  <a:moveTo>
                    <a:pt x="4" y="5"/>
                  </a:moveTo>
                  <a:cubicBezTo>
                    <a:pt x="1" y="5"/>
                    <a:pt x="1" y="5"/>
                    <a:pt x="1" y="5"/>
                  </a:cubicBezTo>
                  <a:cubicBezTo>
                    <a:pt x="0" y="5"/>
                    <a:pt x="0" y="5"/>
                    <a:pt x="0" y="4"/>
                  </a:cubicBezTo>
                  <a:cubicBezTo>
                    <a:pt x="0" y="4"/>
                    <a:pt x="0" y="3"/>
                    <a:pt x="1" y="3"/>
                  </a:cubicBezTo>
                  <a:cubicBezTo>
                    <a:pt x="3" y="3"/>
                    <a:pt x="3" y="3"/>
                    <a:pt x="3" y="3"/>
                  </a:cubicBezTo>
                  <a:cubicBezTo>
                    <a:pt x="3" y="1"/>
                    <a:pt x="3" y="1"/>
                    <a:pt x="3" y="1"/>
                  </a:cubicBezTo>
                  <a:cubicBezTo>
                    <a:pt x="3" y="1"/>
                    <a:pt x="3" y="0"/>
                    <a:pt x="4" y="0"/>
                  </a:cubicBezTo>
                  <a:cubicBezTo>
                    <a:pt x="4" y="0"/>
                    <a:pt x="5" y="1"/>
                    <a:pt x="5" y="1"/>
                  </a:cubicBezTo>
                  <a:cubicBezTo>
                    <a:pt x="5" y="4"/>
                    <a:pt x="5" y="4"/>
                    <a:pt x="5" y="4"/>
                  </a:cubicBezTo>
                  <a:cubicBezTo>
                    <a:pt x="5" y="5"/>
                    <a:pt x="4" y="5"/>
                    <a:pt x="4"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 name="Freeform 94"/>
            <p:cNvSpPr>
              <a:spLocks noEditPoints="1"/>
            </p:cNvSpPr>
            <p:nvPr/>
          </p:nvSpPr>
          <p:spPr bwMode="auto">
            <a:xfrm>
              <a:off x="6665913" y="2330451"/>
              <a:ext cx="46037" cy="1220788"/>
            </a:xfrm>
            <a:custGeom>
              <a:avLst/>
              <a:gdLst>
                <a:gd name="T0" fmla="*/ 1 w 2"/>
                <a:gd name="T1" fmla="*/ 58 h 58"/>
                <a:gd name="T2" fmla="*/ 0 w 2"/>
                <a:gd name="T3" fmla="*/ 57 h 58"/>
                <a:gd name="T4" fmla="*/ 0 w 2"/>
                <a:gd name="T5" fmla="*/ 51 h 58"/>
                <a:gd name="T6" fmla="*/ 1 w 2"/>
                <a:gd name="T7" fmla="*/ 50 h 58"/>
                <a:gd name="T8" fmla="*/ 2 w 2"/>
                <a:gd name="T9" fmla="*/ 51 h 58"/>
                <a:gd name="T10" fmla="*/ 2 w 2"/>
                <a:gd name="T11" fmla="*/ 57 h 58"/>
                <a:gd name="T12" fmla="*/ 1 w 2"/>
                <a:gd name="T13" fmla="*/ 58 h 58"/>
                <a:gd name="T14" fmla="*/ 1 w 2"/>
                <a:gd name="T15" fmla="*/ 45 h 58"/>
                <a:gd name="T16" fmla="*/ 0 w 2"/>
                <a:gd name="T17" fmla="*/ 44 h 58"/>
                <a:gd name="T18" fmla="*/ 0 w 2"/>
                <a:gd name="T19" fmla="*/ 38 h 58"/>
                <a:gd name="T20" fmla="*/ 1 w 2"/>
                <a:gd name="T21" fmla="*/ 37 h 58"/>
                <a:gd name="T22" fmla="*/ 2 w 2"/>
                <a:gd name="T23" fmla="*/ 38 h 58"/>
                <a:gd name="T24" fmla="*/ 2 w 2"/>
                <a:gd name="T25" fmla="*/ 44 h 58"/>
                <a:gd name="T26" fmla="*/ 1 w 2"/>
                <a:gd name="T27" fmla="*/ 45 h 58"/>
                <a:gd name="T28" fmla="*/ 1 w 2"/>
                <a:gd name="T29" fmla="*/ 33 h 58"/>
                <a:gd name="T30" fmla="*/ 0 w 2"/>
                <a:gd name="T31" fmla="*/ 32 h 58"/>
                <a:gd name="T32" fmla="*/ 0 w 2"/>
                <a:gd name="T33" fmla="*/ 26 h 58"/>
                <a:gd name="T34" fmla="*/ 1 w 2"/>
                <a:gd name="T35" fmla="*/ 25 h 58"/>
                <a:gd name="T36" fmla="*/ 2 w 2"/>
                <a:gd name="T37" fmla="*/ 26 h 58"/>
                <a:gd name="T38" fmla="*/ 2 w 2"/>
                <a:gd name="T39" fmla="*/ 32 h 58"/>
                <a:gd name="T40" fmla="*/ 1 w 2"/>
                <a:gd name="T41" fmla="*/ 33 h 58"/>
                <a:gd name="T42" fmla="*/ 1 w 2"/>
                <a:gd name="T43" fmla="*/ 20 h 58"/>
                <a:gd name="T44" fmla="*/ 0 w 2"/>
                <a:gd name="T45" fmla="*/ 19 h 58"/>
                <a:gd name="T46" fmla="*/ 0 w 2"/>
                <a:gd name="T47" fmla="*/ 13 h 58"/>
                <a:gd name="T48" fmla="*/ 1 w 2"/>
                <a:gd name="T49" fmla="*/ 12 h 58"/>
                <a:gd name="T50" fmla="*/ 2 w 2"/>
                <a:gd name="T51" fmla="*/ 13 h 58"/>
                <a:gd name="T52" fmla="*/ 2 w 2"/>
                <a:gd name="T53" fmla="*/ 19 h 58"/>
                <a:gd name="T54" fmla="*/ 1 w 2"/>
                <a:gd name="T55" fmla="*/ 20 h 58"/>
                <a:gd name="T56" fmla="*/ 1 w 2"/>
                <a:gd name="T57" fmla="*/ 8 h 58"/>
                <a:gd name="T58" fmla="*/ 0 w 2"/>
                <a:gd name="T59" fmla="*/ 7 h 58"/>
                <a:gd name="T60" fmla="*/ 0 w 2"/>
                <a:gd name="T61" fmla="*/ 1 h 58"/>
                <a:gd name="T62" fmla="*/ 1 w 2"/>
                <a:gd name="T63" fmla="*/ 0 h 58"/>
                <a:gd name="T64" fmla="*/ 2 w 2"/>
                <a:gd name="T65" fmla="*/ 1 h 58"/>
                <a:gd name="T66" fmla="*/ 2 w 2"/>
                <a:gd name="T67" fmla="*/ 7 h 58"/>
                <a:gd name="T68" fmla="*/ 1 w 2"/>
                <a:gd name="T69" fmla="*/ 8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 h="58">
                  <a:moveTo>
                    <a:pt x="1" y="58"/>
                  </a:moveTo>
                  <a:cubicBezTo>
                    <a:pt x="0" y="58"/>
                    <a:pt x="0" y="57"/>
                    <a:pt x="0" y="57"/>
                  </a:cubicBezTo>
                  <a:cubicBezTo>
                    <a:pt x="0" y="51"/>
                    <a:pt x="0" y="51"/>
                    <a:pt x="0" y="51"/>
                  </a:cubicBezTo>
                  <a:cubicBezTo>
                    <a:pt x="0" y="50"/>
                    <a:pt x="0" y="50"/>
                    <a:pt x="1" y="50"/>
                  </a:cubicBezTo>
                  <a:cubicBezTo>
                    <a:pt x="1" y="50"/>
                    <a:pt x="2" y="50"/>
                    <a:pt x="2" y="51"/>
                  </a:cubicBezTo>
                  <a:cubicBezTo>
                    <a:pt x="2" y="57"/>
                    <a:pt x="2" y="57"/>
                    <a:pt x="2" y="57"/>
                  </a:cubicBezTo>
                  <a:cubicBezTo>
                    <a:pt x="2" y="57"/>
                    <a:pt x="1" y="58"/>
                    <a:pt x="1" y="58"/>
                  </a:cubicBezTo>
                  <a:close/>
                  <a:moveTo>
                    <a:pt x="1" y="45"/>
                  </a:moveTo>
                  <a:cubicBezTo>
                    <a:pt x="0" y="45"/>
                    <a:pt x="0" y="45"/>
                    <a:pt x="0" y="44"/>
                  </a:cubicBezTo>
                  <a:cubicBezTo>
                    <a:pt x="0" y="38"/>
                    <a:pt x="0" y="38"/>
                    <a:pt x="0" y="38"/>
                  </a:cubicBezTo>
                  <a:cubicBezTo>
                    <a:pt x="0" y="38"/>
                    <a:pt x="0" y="37"/>
                    <a:pt x="1" y="37"/>
                  </a:cubicBezTo>
                  <a:cubicBezTo>
                    <a:pt x="1" y="37"/>
                    <a:pt x="2" y="38"/>
                    <a:pt x="2" y="38"/>
                  </a:cubicBezTo>
                  <a:cubicBezTo>
                    <a:pt x="2" y="44"/>
                    <a:pt x="2" y="44"/>
                    <a:pt x="2" y="44"/>
                  </a:cubicBezTo>
                  <a:cubicBezTo>
                    <a:pt x="2" y="45"/>
                    <a:pt x="1" y="45"/>
                    <a:pt x="1" y="45"/>
                  </a:cubicBezTo>
                  <a:close/>
                  <a:moveTo>
                    <a:pt x="1" y="33"/>
                  </a:moveTo>
                  <a:cubicBezTo>
                    <a:pt x="0" y="33"/>
                    <a:pt x="0" y="32"/>
                    <a:pt x="0" y="32"/>
                  </a:cubicBezTo>
                  <a:cubicBezTo>
                    <a:pt x="0" y="26"/>
                    <a:pt x="0" y="26"/>
                    <a:pt x="0" y="26"/>
                  </a:cubicBezTo>
                  <a:cubicBezTo>
                    <a:pt x="0" y="25"/>
                    <a:pt x="0" y="25"/>
                    <a:pt x="1" y="25"/>
                  </a:cubicBezTo>
                  <a:cubicBezTo>
                    <a:pt x="1" y="25"/>
                    <a:pt x="2" y="25"/>
                    <a:pt x="2" y="26"/>
                  </a:cubicBezTo>
                  <a:cubicBezTo>
                    <a:pt x="2" y="32"/>
                    <a:pt x="2" y="32"/>
                    <a:pt x="2" y="32"/>
                  </a:cubicBezTo>
                  <a:cubicBezTo>
                    <a:pt x="2" y="32"/>
                    <a:pt x="1" y="33"/>
                    <a:pt x="1" y="33"/>
                  </a:cubicBezTo>
                  <a:close/>
                  <a:moveTo>
                    <a:pt x="1" y="20"/>
                  </a:moveTo>
                  <a:cubicBezTo>
                    <a:pt x="0" y="20"/>
                    <a:pt x="0" y="20"/>
                    <a:pt x="0" y="19"/>
                  </a:cubicBezTo>
                  <a:cubicBezTo>
                    <a:pt x="0" y="13"/>
                    <a:pt x="0" y="13"/>
                    <a:pt x="0" y="13"/>
                  </a:cubicBezTo>
                  <a:cubicBezTo>
                    <a:pt x="0" y="12"/>
                    <a:pt x="0" y="12"/>
                    <a:pt x="1" y="12"/>
                  </a:cubicBezTo>
                  <a:cubicBezTo>
                    <a:pt x="1" y="12"/>
                    <a:pt x="2" y="12"/>
                    <a:pt x="2" y="13"/>
                  </a:cubicBezTo>
                  <a:cubicBezTo>
                    <a:pt x="2" y="19"/>
                    <a:pt x="2" y="19"/>
                    <a:pt x="2" y="19"/>
                  </a:cubicBezTo>
                  <a:cubicBezTo>
                    <a:pt x="2" y="20"/>
                    <a:pt x="1" y="20"/>
                    <a:pt x="1" y="20"/>
                  </a:cubicBezTo>
                  <a:close/>
                  <a:moveTo>
                    <a:pt x="1" y="8"/>
                  </a:moveTo>
                  <a:cubicBezTo>
                    <a:pt x="0" y="8"/>
                    <a:pt x="0" y="7"/>
                    <a:pt x="0" y="7"/>
                  </a:cubicBezTo>
                  <a:cubicBezTo>
                    <a:pt x="0" y="1"/>
                    <a:pt x="0" y="1"/>
                    <a:pt x="0" y="1"/>
                  </a:cubicBezTo>
                  <a:cubicBezTo>
                    <a:pt x="0" y="0"/>
                    <a:pt x="0" y="0"/>
                    <a:pt x="1" y="0"/>
                  </a:cubicBezTo>
                  <a:cubicBezTo>
                    <a:pt x="1" y="0"/>
                    <a:pt x="2" y="0"/>
                    <a:pt x="2" y="1"/>
                  </a:cubicBezTo>
                  <a:cubicBezTo>
                    <a:pt x="2" y="7"/>
                    <a:pt x="2" y="7"/>
                    <a:pt x="2" y="7"/>
                  </a:cubicBezTo>
                  <a:cubicBezTo>
                    <a:pt x="2" y="7"/>
                    <a:pt x="1" y="8"/>
                    <a:pt x="1"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 name="Freeform 95"/>
            <p:cNvSpPr/>
            <p:nvPr/>
          </p:nvSpPr>
          <p:spPr bwMode="auto">
            <a:xfrm>
              <a:off x="6665913" y="2119313"/>
              <a:ext cx="46037" cy="104775"/>
            </a:xfrm>
            <a:custGeom>
              <a:avLst/>
              <a:gdLst>
                <a:gd name="T0" fmla="*/ 1 w 2"/>
                <a:gd name="T1" fmla="*/ 5 h 5"/>
                <a:gd name="T2" fmla="*/ 0 w 2"/>
                <a:gd name="T3" fmla="*/ 4 h 5"/>
                <a:gd name="T4" fmla="*/ 0 w 2"/>
                <a:gd name="T5" fmla="*/ 1 h 5"/>
                <a:gd name="T6" fmla="*/ 1 w 2"/>
                <a:gd name="T7" fmla="*/ 0 h 5"/>
                <a:gd name="T8" fmla="*/ 2 w 2"/>
                <a:gd name="T9" fmla="*/ 1 h 5"/>
                <a:gd name="T10" fmla="*/ 2 w 2"/>
                <a:gd name="T11" fmla="*/ 4 h 5"/>
                <a:gd name="T12" fmla="*/ 1 w 2"/>
                <a:gd name="T13" fmla="*/ 5 h 5"/>
              </a:gdLst>
              <a:ahLst/>
              <a:cxnLst>
                <a:cxn ang="0">
                  <a:pos x="T0" y="T1"/>
                </a:cxn>
                <a:cxn ang="0">
                  <a:pos x="T2" y="T3"/>
                </a:cxn>
                <a:cxn ang="0">
                  <a:pos x="T4" y="T5"/>
                </a:cxn>
                <a:cxn ang="0">
                  <a:pos x="T6" y="T7"/>
                </a:cxn>
                <a:cxn ang="0">
                  <a:pos x="T8" y="T9"/>
                </a:cxn>
                <a:cxn ang="0">
                  <a:pos x="T10" y="T11"/>
                </a:cxn>
                <a:cxn ang="0">
                  <a:pos x="T12" y="T13"/>
                </a:cxn>
              </a:cxnLst>
              <a:rect l="0" t="0" r="r" b="b"/>
              <a:pathLst>
                <a:path w="2" h="5">
                  <a:moveTo>
                    <a:pt x="1" y="5"/>
                  </a:moveTo>
                  <a:cubicBezTo>
                    <a:pt x="0" y="5"/>
                    <a:pt x="0" y="5"/>
                    <a:pt x="0" y="4"/>
                  </a:cubicBezTo>
                  <a:cubicBezTo>
                    <a:pt x="0" y="1"/>
                    <a:pt x="0" y="1"/>
                    <a:pt x="0" y="1"/>
                  </a:cubicBezTo>
                  <a:cubicBezTo>
                    <a:pt x="0" y="1"/>
                    <a:pt x="0" y="0"/>
                    <a:pt x="1" y="0"/>
                  </a:cubicBezTo>
                  <a:cubicBezTo>
                    <a:pt x="1" y="0"/>
                    <a:pt x="2" y="1"/>
                    <a:pt x="2" y="1"/>
                  </a:cubicBezTo>
                  <a:cubicBezTo>
                    <a:pt x="2" y="4"/>
                    <a:pt x="2" y="4"/>
                    <a:pt x="2" y="4"/>
                  </a:cubicBezTo>
                  <a:cubicBezTo>
                    <a:pt x="2" y="5"/>
                    <a:pt x="1" y="5"/>
                    <a:pt x="1"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46" name="组合 45"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GrpSpPr/>
          <p:nvPr/>
        </p:nvGrpSpPr>
        <p:grpSpPr>
          <a:xfrm>
            <a:off x="3706130" y="4228167"/>
            <a:ext cx="678136" cy="855640"/>
            <a:chOff x="8477251" y="1703388"/>
            <a:chExt cx="1485900" cy="1874838"/>
          </a:xfrm>
          <a:solidFill>
            <a:schemeClr val="bg1">
              <a:lumMod val="65000"/>
            </a:schemeClr>
          </a:solidFill>
        </p:grpSpPr>
        <p:sp>
          <p:nvSpPr>
            <p:cNvPr id="47" name="Freeform 107"/>
            <p:cNvSpPr/>
            <p:nvPr/>
          </p:nvSpPr>
          <p:spPr bwMode="auto">
            <a:xfrm>
              <a:off x="9909176" y="1703388"/>
              <a:ext cx="53975" cy="134938"/>
            </a:xfrm>
            <a:custGeom>
              <a:avLst/>
              <a:gdLst>
                <a:gd name="T0" fmla="*/ 1 w 2"/>
                <a:gd name="T1" fmla="*/ 5 h 5"/>
                <a:gd name="T2" fmla="*/ 0 w 2"/>
                <a:gd name="T3" fmla="*/ 4 h 5"/>
                <a:gd name="T4" fmla="*/ 0 w 2"/>
                <a:gd name="T5" fmla="*/ 1 h 5"/>
                <a:gd name="T6" fmla="*/ 1 w 2"/>
                <a:gd name="T7" fmla="*/ 0 h 5"/>
                <a:gd name="T8" fmla="*/ 2 w 2"/>
                <a:gd name="T9" fmla="*/ 1 h 5"/>
                <a:gd name="T10" fmla="*/ 2 w 2"/>
                <a:gd name="T11" fmla="*/ 4 h 5"/>
                <a:gd name="T12" fmla="*/ 1 w 2"/>
                <a:gd name="T13" fmla="*/ 5 h 5"/>
              </a:gdLst>
              <a:ahLst/>
              <a:cxnLst>
                <a:cxn ang="0">
                  <a:pos x="T0" y="T1"/>
                </a:cxn>
                <a:cxn ang="0">
                  <a:pos x="T2" y="T3"/>
                </a:cxn>
                <a:cxn ang="0">
                  <a:pos x="T4" y="T5"/>
                </a:cxn>
                <a:cxn ang="0">
                  <a:pos x="T6" y="T7"/>
                </a:cxn>
                <a:cxn ang="0">
                  <a:pos x="T8" y="T9"/>
                </a:cxn>
                <a:cxn ang="0">
                  <a:pos x="T10" y="T11"/>
                </a:cxn>
                <a:cxn ang="0">
                  <a:pos x="T12" y="T13"/>
                </a:cxn>
              </a:cxnLst>
              <a:rect l="0" t="0" r="r" b="b"/>
              <a:pathLst>
                <a:path w="2" h="5">
                  <a:moveTo>
                    <a:pt x="1" y="5"/>
                  </a:moveTo>
                  <a:cubicBezTo>
                    <a:pt x="0" y="5"/>
                    <a:pt x="0" y="4"/>
                    <a:pt x="0" y="4"/>
                  </a:cubicBezTo>
                  <a:cubicBezTo>
                    <a:pt x="0" y="1"/>
                    <a:pt x="0" y="1"/>
                    <a:pt x="0" y="1"/>
                  </a:cubicBezTo>
                  <a:cubicBezTo>
                    <a:pt x="0" y="0"/>
                    <a:pt x="0" y="0"/>
                    <a:pt x="1" y="0"/>
                  </a:cubicBezTo>
                  <a:cubicBezTo>
                    <a:pt x="1" y="0"/>
                    <a:pt x="2" y="0"/>
                    <a:pt x="2" y="1"/>
                  </a:cubicBezTo>
                  <a:cubicBezTo>
                    <a:pt x="2" y="4"/>
                    <a:pt x="2" y="4"/>
                    <a:pt x="2" y="4"/>
                  </a:cubicBezTo>
                  <a:cubicBezTo>
                    <a:pt x="2" y="4"/>
                    <a:pt x="1" y="5"/>
                    <a:pt x="1"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 name="Freeform 108"/>
            <p:cNvSpPr>
              <a:spLocks noEditPoints="1"/>
            </p:cNvSpPr>
            <p:nvPr/>
          </p:nvSpPr>
          <p:spPr bwMode="auto">
            <a:xfrm>
              <a:off x="9909176" y="1917701"/>
              <a:ext cx="53975" cy="1446213"/>
            </a:xfrm>
            <a:custGeom>
              <a:avLst/>
              <a:gdLst>
                <a:gd name="T0" fmla="*/ 1 w 2"/>
                <a:gd name="T1" fmla="*/ 54 h 54"/>
                <a:gd name="T2" fmla="*/ 0 w 2"/>
                <a:gd name="T3" fmla="*/ 53 h 54"/>
                <a:gd name="T4" fmla="*/ 0 w 2"/>
                <a:gd name="T5" fmla="*/ 47 h 54"/>
                <a:gd name="T6" fmla="*/ 1 w 2"/>
                <a:gd name="T7" fmla="*/ 46 h 54"/>
                <a:gd name="T8" fmla="*/ 2 w 2"/>
                <a:gd name="T9" fmla="*/ 47 h 54"/>
                <a:gd name="T10" fmla="*/ 2 w 2"/>
                <a:gd name="T11" fmla="*/ 53 h 54"/>
                <a:gd name="T12" fmla="*/ 1 w 2"/>
                <a:gd name="T13" fmla="*/ 54 h 54"/>
                <a:gd name="T14" fmla="*/ 1 w 2"/>
                <a:gd name="T15" fmla="*/ 42 h 54"/>
                <a:gd name="T16" fmla="*/ 0 w 2"/>
                <a:gd name="T17" fmla="*/ 41 h 54"/>
                <a:gd name="T18" fmla="*/ 0 w 2"/>
                <a:gd name="T19" fmla="*/ 36 h 54"/>
                <a:gd name="T20" fmla="*/ 1 w 2"/>
                <a:gd name="T21" fmla="*/ 35 h 54"/>
                <a:gd name="T22" fmla="*/ 2 w 2"/>
                <a:gd name="T23" fmla="*/ 36 h 54"/>
                <a:gd name="T24" fmla="*/ 2 w 2"/>
                <a:gd name="T25" fmla="*/ 41 h 54"/>
                <a:gd name="T26" fmla="*/ 1 w 2"/>
                <a:gd name="T27" fmla="*/ 42 h 54"/>
                <a:gd name="T28" fmla="*/ 1 w 2"/>
                <a:gd name="T29" fmla="*/ 31 h 54"/>
                <a:gd name="T30" fmla="*/ 0 w 2"/>
                <a:gd name="T31" fmla="*/ 30 h 54"/>
                <a:gd name="T32" fmla="*/ 0 w 2"/>
                <a:gd name="T33" fmla="*/ 24 h 54"/>
                <a:gd name="T34" fmla="*/ 1 w 2"/>
                <a:gd name="T35" fmla="*/ 23 h 54"/>
                <a:gd name="T36" fmla="*/ 2 w 2"/>
                <a:gd name="T37" fmla="*/ 24 h 54"/>
                <a:gd name="T38" fmla="*/ 2 w 2"/>
                <a:gd name="T39" fmla="*/ 30 h 54"/>
                <a:gd name="T40" fmla="*/ 1 w 2"/>
                <a:gd name="T41" fmla="*/ 31 h 54"/>
                <a:gd name="T42" fmla="*/ 1 w 2"/>
                <a:gd name="T43" fmla="*/ 19 h 54"/>
                <a:gd name="T44" fmla="*/ 0 w 2"/>
                <a:gd name="T45" fmla="*/ 18 h 54"/>
                <a:gd name="T46" fmla="*/ 0 w 2"/>
                <a:gd name="T47" fmla="*/ 13 h 54"/>
                <a:gd name="T48" fmla="*/ 1 w 2"/>
                <a:gd name="T49" fmla="*/ 12 h 54"/>
                <a:gd name="T50" fmla="*/ 2 w 2"/>
                <a:gd name="T51" fmla="*/ 13 h 54"/>
                <a:gd name="T52" fmla="*/ 2 w 2"/>
                <a:gd name="T53" fmla="*/ 18 h 54"/>
                <a:gd name="T54" fmla="*/ 1 w 2"/>
                <a:gd name="T55" fmla="*/ 19 h 54"/>
                <a:gd name="T56" fmla="*/ 1 w 2"/>
                <a:gd name="T57" fmla="*/ 8 h 54"/>
                <a:gd name="T58" fmla="*/ 0 w 2"/>
                <a:gd name="T59" fmla="*/ 7 h 54"/>
                <a:gd name="T60" fmla="*/ 0 w 2"/>
                <a:gd name="T61" fmla="*/ 1 h 54"/>
                <a:gd name="T62" fmla="*/ 1 w 2"/>
                <a:gd name="T63" fmla="*/ 0 h 54"/>
                <a:gd name="T64" fmla="*/ 2 w 2"/>
                <a:gd name="T65" fmla="*/ 1 h 54"/>
                <a:gd name="T66" fmla="*/ 2 w 2"/>
                <a:gd name="T67" fmla="*/ 7 h 54"/>
                <a:gd name="T68" fmla="*/ 1 w 2"/>
                <a:gd name="T69" fmla="*/ 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 h="54">
                  <a:moveTo>
                    <a:pt x="1" y="54"/>
                  </a:moveTo>
                  <a:cubicBezTo>
                    <a:pt x="0" y="54"/>
                    <a:pt x="0" y="53"/>
                    <a:pt x="0" y="53"/>
                  </a:cubicBezTo>
                  <a:cubicBezTo>
                    <a:pt x="0" y="47"/>
                    <a:pt x="0" y="47"/>
                    <a:pt x="0" y="47"/>
                  </a:cubicBezTo>
                  <a:cubicBezTo>
                    <a:pt x="0" y="46"/>
                    <a:pt x="0" y="46"/>
                    <a:pt x="1" y="46"/>
                  </a:cubicBezTo>
                  <a:cubicBezTo>
                    <a:pt x="1" y="46"/>
                    <a:pt x="2" y="46"/>
                    <a:pt x="2" y="47"/>
                  </a:cubicBezTo>
                  <a:cubicBezTo>
                    <a:pt x="2" y="53"/>
                    <a:pt x="2" y="53"/>
                    <a:pt x="2" y="53"/>
                  </a:cubicBezTo>
                  <a:cubicBezTo>
                    <a:pt x="2" y="53"/>
                    <a:pt x="1" y="54"/>
                    <a:pt x="1" y="54"/>
                  </a:cubicBezTo>
                  <a:close/>
                  <a:moveTo>
                    <a:pt x="1" y="42"/>
                  </a:moveTo>
                  <a:cubicBezTo>
                    <a:pt x="0" y="42"/>
                    <a:pt x="0" y="42"/>
                    <a:pt x="0" y="41"/>
                  </a:cubicBezTo>
                  <a:cubicBezTo>
                    <a:pt x="0" y="36"/>
                    <a:pt x="0" y="36"/>
                    <a:pt x="0" y="36"/>
                  </a:cubicBezTo>
                  <a:cubicBezTo>
                    <a:pt x="0" y="35"/>
                    <a:pt x="0" y="35"/>
                    <a:pt x="1" y="35"/>
                  </a:cubicBezTo>
                  <a:cubicBezTo>
                    <a:pt x="1" y="35"/>
                    <a:pt x="2" y="35"/>
                    <a:pt x="2" y="36"/>
                  </a:cubicBezTo>
                  <a:cubicBezTo>
                    <a:pt x="2" y="41"/>
                    <a:pt x="2" y="41"/>
                    <a:pt x="2" y="41"/>
                  </a:cubicBezTo>
                  <a:cubicBezTo>
                    <a:pt x="2" y="42"/>
                    <a:pt x="1" y="42"/>
                    <a:pt x="1" y="42"/>
                  </a:cubicBezTo>
                  <a:close/>
                  <a:moveTo>
                    <a:pt x="1" y="31"/>
                  </a:moveTo>
                  <a:cubicBezTo>
                    <a:pt x="0" y="31"/>
                    <a:pt x="0" y="30"/>
                    <a:pt x="0" y="30"/>
                  </a:cubicBezTo>
                  <a:cubicBezTo>
                    <a:pt x="0" y="24"/>
                    <a:pt x="0" y="24"/>
                    <a:pt x="0" y="24"/>
                  </a:cubicBezTo>
                  <a:cubicBezTo>
                    <a:pt x="0" y="24"/>
                    <a:pt x="0" y="23"/>
                    <a:pt x="1" y="23"/>
                  </a:cubicBezTo>
                  <a:cubicBezTo>
                    <a:pt x="1" y="23"/>
                    <a:pt x="2" y="24"/>
                    <a:pt x="2" y="24"/>
                  </a:cubicBezTo>
                  <a:cubicBezTo>
                    <a:pt x="2" y="30"/>
                    <a:pt x="2" y="30"/>
                    <a:pt x="2" y="30"/>
                  </a:cubicBezTo>
                  <a:cubicBezTo>
                    <a:pt x="2" y="30"/>
                    <a:pt x="1" y="31"/>
                    <a:pt x="1" y="31"/>
                  </a:cubicBezTo>
                  <a:close/>
                  <a:moveTo>
                    <a:pt x="1" y="19"/>
                  </a:moveTo>
                  <a:cubicBezTo>
                    <a:pt x="0" y="19"/>
                    <a:pt x="0" y="19"/>
                    <a:pt x="0" y="18"/>
                  </a:cubicBezTo>
                  <a:cubicBezTo>
                    <a:pt x="0" y="13"/>
                    <a:pt x="0" y="13"/>
                    <a:pt x="0" y="13"/>
                  </a:cubicBezTo>
                  <a:cubicBezTo>
                    <a:pt x="0" y="12"/>
                    <a:pt x="0" y="12"/>
                    <a:pt x="1" y="12"/>
                  </a:cubicBezTo>
                  <a:cubicBezTo>
                    <a:pt x="1" y="12"/>
                    <a:pt x="2" y="12"/>
                    <a:pt x="2" y="13"/>
                  </a:cubicBezTo>
                  <a:cubicBezTo>
                    <a:pt x="2" y="18"/>
                    <a:pt x="2" y="18"/>
                    <a:pt x="2" y="18"/>
                  </a:cubicBezTo>
                  <a:cubicBezTo>
                    <a:pt x="2" y="19"/>
                    <a:pt x="1" y="19"/>
                    <a:pt x="1" y="19"/>
                  </a:cubicBezTo>
                  <a:close/>
                  <a:moveTo>
                    <a:pt x="1" y="8"/>
                  </a:moveTo>
                  <a:cubicBezTo>
                    <a:pt x="0" y="8"/>
                    <a:pt x="0" y="8"/>
                    <a:pt x="0" y="7"/>
                  </a:cubicBezTo>
                  <a:cubicBezTo>
                    <a:pt x="0" y="1"/>
                    <a:pt x="0" y="1"/>
                    <a:pt x="0" y="1"/>
                  </a:cubicBezTo>
                  <a:cubicBezTo>
                    <a:pt x="0" y="1"/>
                    <a:pt x="0" y="0"/>
                    <a:pt x="1" y="0"/>
                  </a:cubicBezTo>
                  <a:cubicBezTo>
                    <a:pt x="1" y="0"/>
                    <a:pt x="2" y="1"/>
                    <a:pt x="2" y="1"/>
                  </a:cubicBezTo>
                  <a:cubicBezTo>
                    <a:pt x="2" y="7"/>
                    <a:pt x="2" y="7"/>
                    <a:pt x="2" y="7"/>
                  </a:cubicBezTo>
                  <a:cubicBezTo>
                    <a:pt x="2" y="8"/>
                    <a:pt x="1" y="8"/>
                    <a:pt x="1"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 name="Freeform 109"/>
            <p:cNvSpPr/>
            <p:nvPr/>
          </p:nvSpPr>
          <p:spPr bwMode="auto">
            <a:xfrm>
              <a:off x="9828213" y="3444876"/>
              <a:ext cx="134938" cy="133350"/>
            </a:xfrm>
            <a:custGeom>
              <a:avLst/>
              <a:gdLst>
                <a:gd name="T0" fmla="*/ 4 w 5"/>
                <a:gd name="T1" fmla="*/ 5 h 5"/>
                <a:gd name="T2" fmla="*/ 1 w 5"/>
                <a:gd name="T3" fmla="*/ 5 h 5"/>
                <a:gd name="T4" fmla="*/ 0 w 5"/>
                <a:gd name="T5" fmla="*/ 4 h 5"/>
                <a:gd name="T6" fmla="*/ 1 w 5"/>
                <a:gd name="T7" fmla="*/ 3 h 5"/>
                <a:gd name="T8" fmla="*/ 3 w 5"/>
                <a:gd name="T9" fmla="*/ 3 h 5"/>
                <a:gd name="T10" fmla="*/ 3 w 5"/>
                <a:gd name="T11" fmla="*/ 1 h 5"/>
                <a:gd name="T12" fmla="*/ 4 w 5"/>
                <a:gd name="T13" fmla="*/ 0 h 5"/>
                <a:gd name="T14" fmla="*/ 5 w 5"/>
                <a:gd name="T15" fmla="*/ 1 h 5"/>
                <a:gd name="T16" fmla="*/ 5 w 5"/>
                <a:gd name="T17" fmla="*/ 4 h 5"/>
                <a:gd name="T18" fmla="*/ 4 w 5"/>
                <a:gd name="T19"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5">
                  <a:moveTo>
                    <a:pt x="4" y="5"/>
                  </a:moveTo>
                  <a:cubicBezTo>
                    <a:pt x="1" y="5"/>
                    <a:pt x="1" y="5"/>
                    <a:pt x="1" y="5"/>
                  </a:cubicBezTo>
                  <a:cubicBezTo>
                    <a:pt x="0" y="5"/>
                    <a:pt x="0" y="5"/>
                    <a:pt x="0" y="4"/>
                  </a:cubicBezTo>
                  <a:cubicBezTo>
                    <a:pt x="0" y="4"/>
                    <a:pt x="0" y="3"/>
                    <a:pt x="1" y="3"/>
                  </a:cubicBezTo>
                  <a:cubicBezTo>
                    <a:pt x="3" y="3"/>
                    <a:pt x="3" y="3"/>
                    <a:pt x="3" y="3"/>
                  </a:cubicBezTo>
                  <a:cubicBezTo>
                    <a:pt x="3" y="1"/>
                    <a:pt x="3" y="1"/>
                    <a:pt x="3" y="1"/>
                  </a:cubicBezTo>
                  <a:cubicBezTo>
                    <a:pt x="3" y="1"/>
                    <a:pt x="3" y="0"/>
                    <a:pt x="4" y="0"/>
                  </a:cubicBezTo>
                  <a:cubicBezTo>
                    <a:pt x="4" y="0"/>
                    <a:pt x="5" y="1"/>
                    <a:pt x="5" y="1"/>
                  </a:cubicBezTo>
                  <a:cubicBezTo>
                    <a:pt x="5" y="4"/>
                    <a:pt x="5" y="4"/>
                    <a:pt x="5" y="4"/>
                  </a:cubicBezTo>
                  <a:cubicBezTo>
                    <a:pt x="5" y="5"/>
                    <a:pt x="4" y="5"/>
                    <a:pt x="4"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 name="Freeform 110"/>
            <p:cNvSpPr>
              <a:spLocks noEditPoints="1"/>
            </p:cNvSpPr>
            <p:nvPr/>
          </p:nvSpPr>
          <p:spPr bwMode="auto">
            <a:xfrm>
              <a:off x="8747126" y="3524251"/>
              <a:ext cx="946150" cy="53975"/>
            </a:xfrm>
            <a:custGeom>
              <a:avLst/>
              <a:gdLst>
                <a:gd name="T0" fmla="*/ 34 w 35"/>
                <a:gd name="T1" fmla="*/ 2 h 2"/>
                <a:gd name="T2" fmla="*/ 28 w 35"/>
                <a:gd name="T3" fmla="*/ 2 h 2"/>
                <a:gd name="T4" fmla="*/ 27 w 35"/>
                <a:gd name="T5" fmla="*/ 1 h 2"/>
                <a:gd name="T6" fmla="*/ 28 w 35"/>
                <a:gd name="T7" fmla="*/ 0 h 2"/>
                <a:gd name="T8" fmla="*/ 34 w 35"/>
                <a:gd name="T9" fmla="*/ 0 h 2"/>
                <a:gd name="T10" fmla="*/ 35 w 35"/>
                <a:gd name="T11" fmla="*/ 1 h 2"/>
                <a:gd name="T12" fmla="*/ 34 w 35"/>
                <a:gd name="T13" fmla="*/ 2 h 2"/>
                <a:gd name="T14" fmla="*/ 21 w 35"/>
                <a:gd name="T15" fmla="*/ 2 h 2"/>
                <a:gd name="T16" fmla="*/ 14 w 35"/>
                <a:gd name="T17" fmla="*/ 2 h 2"/>
                <a:gd name="T18" fmla="*/ 13 w 35"/>
                <a:gd name="T19" fmla="*/ 1 h 2"/>
                <a:gd name="T20" fmla="*/ 14 w 35"/>
                <a:gd name="T21" fmla="*/ 0 h 2"/>
                <a:gd name="T22" fmla="*/ 21 w 35"/>
                <a:gd name="T23" fmla="*/ 0 h 2"/>
                <a:gd name="T24" fmla="*/ 22 w 35"/>
                <a:gd name="T25" fmla="*/ 1 h 2"/>
                <a:gd name="T26" fmla="*/ 21 w 35"/>
                <a:gd name="T27" fmla="*/ 2 h 2"/>
                <a:gd name="T28" fmla="*/ 8 w 35"/>
                <a:gd name="T29" fmla="*/ 2 h 2"/>
                <a:gd name="T30" fmla="*/ 1 w 35"/>
                <a:gd name="T31" fmla="*/ 2 h 2"/>
                <a:gd name="T32" fmla="*/ 0 w 35"/>
                <a:gd name="T33" fmla="*/ 1 h 2"/>
                <a:gd name="T34" fmla="*/ 1 w 35"/>
                <a:gd name="T35" fmla="*/ 0 h 2"/>
                <a:gd name="T36" fmla="*/ 8 w 35"/>
                <a:gd name="T37" fmla="*/ 0 h 2"/>
                <a:gd name="T38" fmla="*/ 9 w 35"/>
                <a:gd name="T39" fmla="*/ 1 h 2"/>
                <a:gd name="T40" fmla="*/ 8 w 35"/>
                <a:gd name="T41"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5" h="2">
                  <a:moveTo>
                    <a:pt x="34" y="2"/>
                  </a:moveTo>
                  <a:cubicBezTo>
                    <a:pt x="28" y="2"/>
                    <a:pt x="28" y="2"/>
                    <a:pt x="28" y="2"/>
                  </a:cubicBezTo>
                  <a:cubicBezTo>
                    <a:pt x="27" y="2"/>
                    <a:pt x="27" y="2"/>
                    <a:pt x="27" y="1"/>
                  </a:cubicBezTo>
                  <a:cubicBezTo>
                    <a:pt x="27" y="1"/>
                    <a:pt x="27" y="0"/>
                    <a:pt x="28" y="0"/>
                  </a:cubicBezTo>
                  <a:cubicBezTo>
                    <a:pt x="34" y="0"/>
                    <a:pt x="34" y="0"/>
                    <a:pt x="34" y="0"/>
                  </a:cubicBezTo>
                  <a:cubicBezTo>
                    <a:pt x="35" y="0"/>
                    <a:pt x="35" y="1"/>
                    <a:pt x="35" y="1"/>
                  </a:cubicBezTo>
                  <a:cubicBezTo>
                    <a:pt x="35" y="2"/>
                    <a:pt x="35" y="2"/>
                    <a:pt x="34" y="2"/>
                  </a:cubicBezTo>
                  <a:close/>
                  <a:moveTo>
                    <a:pt x="21" y="2"/>
                  </a:moveTo>
                  <a:cubicBezTo>
                    <a:pt x="14" y="2"/>
                    <a:pt x="14" y="2"/>
                    <a:pt x="14" y="2"/>
                  </a:cubicBezTo>
                  <a:cubicBezTo>
                    <a:pt x="14" y="2"/>
                    <a:pt x="13" y="2"/>
                    <a:pt x="13" y="1"/>
                  </a:cubicBezTo>
                  <a:cubicBezTo>
                    <a:pt x="13" y="1"/>
                    <a:pt x="14" y="0"/>
                    <a:pt x="14" y="0"/>
                  </a:cubicBezTo>
                  <a:cubicBezTo>
                    <a:pt x="21" y="0"/>
                    <a:pt x="21" y="0"/>
                    <a:pt x="21" y="0"/>
                  </a:cubicBezTo>
                  <a:cubicBezTo>
                    <a:pt x="21" y="0"/>
                    <a:pt x="22" y="1"/>
                    <a:pt x="22" y="1"/>
                  </a:cubicBezTo>
                  <a:cubicBezTo>
                    <a:pt x="22" y="2"/>
                    <a:pt x="21" y="2"/>
                    <a:pt x="21" y="2"/>
                  </a:cubicBezTo>
                  <a:close/>
                  <a:moveTo>
                    <a:pt x="8" y="2"/>
                  </a:moveTo>
                  <a:cubicBezTo>
                    <a:pt x="1" y="2"/>
                    <a:pt x="1" y="2"/>
                    <a:pt x="1" y="2"/>
                  </a:cubicBezTo>
                  <a:cubicBezTo>
                    <a:pt x="0" y="2"/>
                    <a:pt x="0" y="2"/>
                    <a:pt x="0" y="1"/>
                  </a:cubicBezTo>
                  <a:cubicBezTo>
                    <a:pt x="0" y="1"/>
                    <a:pt x="0" y="0"/>
                    <a:pt x="1" y="0"/>
                  </a:cubicBezTo>
                  <a:cubicBezTo>
                    <a:pt x="8" y="0"/>
                    <a:pt x="8" y="0"/>
                    <a:pt x="8" y="0"/>
                  </a:cubicBezTo>
                  <a:cubicBezTo>
                    <a:pt x="8" y="0"/>
                    <a:pt x="9" y="1"/>
                    <a:pt x="9" y="1"/>
                  </a:cubicBezTo>
                  <a:cubicBezTo>
                    <a:pt x="9" y="2"/>
                    <a:pt x="8" y="2"/>
                    <a:pt x="8"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 name="Freeform 111"/>
            <p:cNvSpPr/>
            <p:nvPr/>
          </p:nvSpPr>
          <p:spPr bwMode="auto">
            <a:xfrm>
              <a:off x="8477251" y="3524251"/>
              <a:ext cx="134938" cy="53975"/>
            </a:xfrm>
            <a:custGeom>
              <a:avLst/>
              <a:gdLst>
                <a:gd name="T0" fmla="*/ 4 w 5"/>
                <a:gd name="T1" fmla="*/ 2 h 2"/>
                <a:gd name="T2" fmla="*/ 1 w 5"/>
                <a:gd name="T3" fmla="*/ 2 h 2"/>
                <a:gd name="T4" fmla="*/ 0 w 5"/>
                <a:gd name="T5" fmla="*/ 1 h 2"/>
                <a:gd name="T6" fmla="*/ 1 w 5"/>
                <a:gd name="T7" fmla="*/ 0 h 2"/>
                <a:gd name="T8" fmla="*/ 4 w 5"/>
                <a:gd name="T9" fmla="*/ 0 h 2"/>
                <a:gd name="T10" fmla="*/ 5 w 5"/>
                <a:gd name="T11" fmla="*/ 1 h 2"/>
                <a:gd name="T12" fmla="*/ 4 w 5"/>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5" h="2">
                  <a:moveTo>
                    <a:pt x="4" y="2"/>
                  </a:moveTo>
                  <a:cubicBezTo>
                    <a:pt x="1" y="2"/>
                    <a:pt x="1" y="2"/>
                    <a:pt x="1" y="2"/>
                  </a:cubicBezTo>
                  <a:cubicBezTo>
                    <a:pt x="1" y="2"/>
                    <a:pt x="0" y="2"/>
                    <a:pt x="0" y="1"/>
                  </a:cubicBezTo>
                  <a:cubicBezTo>
                    <a:pt x="0" y="1"/>
                    <a:pt x="1" y="0"/>
                    <a:pt x="1" y="0"/>
                  </a:cubicBezTo>
                  <a:cubicBezTo>
                    <a:pt x="4" y="0"/>
                    <a:pt x="4" y="0"/>
                    <a:pt x="4" y="0"/>
                  </a:cubicBezTo>
                  <a:cubicBezTo>
                    <a:pt x="5" y="0"/>
                    <a:pt x="5" y="1"/>
                    <a:pt x="5" y="1"/>
                  </a:cubicBezTo>
                  <a:cubicBezTo>
                    <a:pt x="5" y="2"/>
                    <a:pt x="5" y="2"/>
                    <a:pt x="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60" name="Rectangle 42"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3034741" y="4771802"/>
            <a:ext cx="606976" cy="563151"/>
          </a:xfrm>
          <a:prstGeom prst="rect">
            <a:avLst/>
          </a:prstGeom>
          <a:noFill/>
          <a:ln w="12700" cap="flat" cmpd="sng" algn="ctr">
            <a:noFill/>
            <a:prstDash val="solid"/>
          </a:ln>
          <a:effectLst/>
        </p:spPr>
        <p:txBody>
          <a:bodyPr lIns="91440" tIns="0" rIns="91440" bIns="0" rtlCol="0" anchor="t"/>
          <a:lstStyle/>
          <a:p>
            <a:pPr algn="r"/>
            <a:r>
              <a:rPr lang="en-US" altLang="zh-CN" sz="4000" b="1" dirty="0">
                <a:solidFill>
                  <a:srgbClr val="365B7C"/>
                </a:solidFill>
                <a:latin typeface="Arial" panose="020B0604020202020204" pitchFamily="34" charset="0"/>
                <a:cs typeface="Arial" panose="020B0604020202020204" pitchFamily="34" charset="0"/>
              </a:rPr>
              <a:t>A</a:t>
            </a:r>
            <a:endParaRPr lang="zh-CN" altLang="en-US" sz="4000" b="1" dirty="0">
              <a:solidFill>
                <a:srgbClr val="365B7C"/>
              </a:solidFill>
              <a:latin typeface="Arial" panose="020B0604020202020204" pitchFamily="34" charset="0"/>
              <a:cs typeface="Arial" panose="020B0604020202020204" pitchFamily="34" charset="0"/>
            </a:endParaRPr>
          </a:p>
        </p:txBody>
      </p:sp>
      <p:sp>
        <p:nvSpPr>
          <p:cNvPr id="61" name="Rectangle 42"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5462649" y="1953267"/>
            <a:ext cx="606976" cy="563151"/>
          </a:xfrm>
          <a:prstGeom prst="rect">
            <a:avLst/>
          </a:prstGeom>
          <a:noFill/>
          <a:ln w="12700" cap="flat" cmpd="sng" algn="ctr">
            <a:noFill/>
            <a:prstDash val="solid"/>
          </a:ln>
          <a:effectLst/>
        </p:spPr>
        <p:txBody>
          <a:bodyPr lIns="91440" tIns="0" rIns="91440" bIns="0" rtlCol="0" anchor="t"/>
          <a:lstStyle/>
          <a:p>
            <a:pPr algn="r"/>
            <a:r>
              <a:rPr lang="en-US" altLang="zh-CN" sz="4000" b="1" dirty="0">
                <a:solidFill>
                  <a:srgbClr val="966481"/>
                </a:solidFill>
                <a:latin typeface="Arial" panose="020B0604020202020204" pitchFamily="34" charset="0"/>
                <a:cs typeface="Arial" panose="020B0604020202020204" pitchFamily="34" charset="0"/>
              </a:rPr>
              <a:t>B</a:t>
            </a:r>
            <a:endParaRPr lang="zh-CN" altLang="en-US" sz="4000" b="1" dirty="0">
              <a:solidFill>
                <a:srgbClr val="966481"/>
              </a:solidFill>
              <a:latin typeface="Arial" panose="020B0604020202020204" pitchFamily="34" charset="0"/>
              <a:cs typeface="Arial" panose="020B0604020202020204" pitchFamily="34" charset="0"/>
            </a:endParaRPr>
          </a:p>
        </p:txBody>
      </p:sp>
      <p:sp>
        <p:nvSpPr>
          <p:cNvPr id="62" name="Rectangle 42"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7349672" y="2443069"/>
            <a:ext cx="606976" cy="563151"/>
          </a:xfrm>
          <a:prstGeom prst="rect">
            <a:avLst/>
          </a:prstGeom>
          <a:noFill/>
          <a:ln w="12700" cap="flat" cmpd="sng" algn="ctr">
            <a:noFill/>
            <a:prstDash val="solid"/>
          </a:ln>
          <a:effectLst/>
        </p:spPr>
        <p:txBody>
          <a:bodyPr lIns="91440" tIns="0" rIns="91440" bIns="0" rtlCol="0" anchor="t"/>
          <a:lstStyle/>
          <a:p>
            <a:pPr algn="r"/>
            <a:r>
              <a:rPr lang="en-US" altLang="zh-CN" sz="4000" b="1" dirty="0">
                <a:solidFill>
                  <a:srgbClr val="D06F83"/>
                </a:solidFill>
                <a:latin typeface="Arial" panose="020B0604020202020204" pitchFamily="34" charset="0"/>
                <a:cs typeface="Arial" panose="020B0604020202020204" pitchFamily="34" charset="0"/>
              </a:rPr>
              <a:t>C</a:t>
            </a:r>
            <a:endParaRPr lang="zh-CN" altLang="en-US" sz="4000" b="1" dirty="0">
              <a:solidFill>
                <a:srgbClr val="D06F83"/>
              </a:solidFill>
              <a:latin typeface="Arial" panose="020B0604020202020204" pitchFamily="34" charset="0"/>
              <a:cs typeface="Arial" panose="020B0604020202020204" pitchFamily="34" charset="0"/>
            </a:endParaRPr>
          </a:p>
        </p:txBody>
      </p:sp>
      <p:grpSp>
        <p:nvGrpSpPr>
          <p:cNvPr id="8" name="组合 7"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GrpSpPr/>
          <p:nvPr/>
        </p:nvGrpSpPr>
        <p:grpSpPr>
          <a:xfrm>
            <a:off x="3550602" y="2863953"/>
            <a:ext cx="1550610" cy="1553304"/>
            <a:chOff x="3550602" y="2863953"/>
            <a:chExt cx="1550610" cy="1553304"/>
          </a:xfrm>
        </p:grpSpPr>
        <p:grpSp>
          <p:nvGrpSpPr>
            <p:cNvPr id="7" name="组合 6"/>
            <p:cNvGrpSpPr/>
            <p:nvPr/>
          </p:nvGrpSpPr>
          <p:grpSpPr>
            <a:xfrm>
              <a:off x="3550602" y="2863953"/>
              <a:ext cx="1550610" cy="1553304"/>
              <a:chOff x="3719415" y="2667004"/>
              <a:chExt cx="1656000" cy="1658877"/>
            </a:xfrm>
          </p:grpSpPr>
          <p:sp>
            <p:nvSpPr>
              <p:cNvPr id="11" name="任意多边形 10"/>
              <p:cNvSpPr/>
              <p:nvPr/>
            </p:nvSpPr>
            <p:spPr>
              <a:xfrm>
                <a:off x="3719415" y="2667004"/>
                <a:ext cx="1656000" cy="1658877"/>
              </a:xfrm>
              <a:custGeom>
                <a:avLst/>
                <a:gdLst>
                  <a:gd name="connsiteX0" fmla="*/ 0 w 1656000"/>
                  <a:gd name="connsiteY0" fmla="*/ 0 h 1658877"/>
                  <a:gd name="connsiteX1" fmla="*/ 404726 w 1656000"/>
                  <a:gd name="connsiteY1" fmla="*/ 0 h 1658877"/>
                  <a:gd name="connsiteX2" fmla="*/ 583096 w 1656000"/>
                  <a:gd name="connsiteY2" fmla="*/ 0 h 1658877"/>
                  <a:gd name="connsiteX3" fmla="*/ 1251274 w 1656000"/>
                  <a:gd name="connsiteY3" fmla="*/ 0 h 1658877"/>
                  <a:gd name="connsiteX4" fmla="*/ 1656000 w 1656000"/>
                  <a:gd name="connsiteY4" fmla="*/ 404726 h 1658877"/>
                  <a:gd name="connsiteX5" fmla="*/ 1656000 w 1656000"/>
                  <a:gd name="connsiteY5" fmla="*/ 1251274 h 1658877"/>
                  <a:gd name="connsiteX6" fmla="*/ 1652796 w 1656000"/>
                  <a:gd name="connsiteY6" fmla="*/ 1283057 h 1658877"/>
                  <a:gd name="connsiteX7" fmla="*/ 1652796 w 1656000"/>
                  <a:gd name="connsiteY7" fmla="*/ 1658877 h 1658877"/>
                  <a:gd name="connsiteX8" fmla="*/ 1069700 w 1656000"/>
                  <a:gd name="connsiteY8" fmla="*/ 1658877 h 1658877"/>
                  <a:gd name="connsiteX9" fmla="*/ 1069700 w 1656000"/>
                  <a:gd name="connsiteY9" fmla="*/ 1656000 h 1658877"/>
                  <a:gd name="connsiteX10" fmla="*/ 404726 w 1656000"/>
                  <a:gd name="connsiteY10" fmla="*/ 1656000 h 1658877"/>
                  <a:gd name="connsiteX11" fmla="*/ 0 w 1656000"/>
                  <a:gd name="connsiteY11" fmla="*/ 1251274 h 1658877"/>
                  <a:gd name="connsiteX12" fmla="*/ 0 w 1656000"/>
                  <a:gd name="connsiteY12" fmla="*/ 838080 h 1658877"/>
                  <a:gd name="connsiteX13" fmla="*/ 0 w 1656000"/>
                  <a:gd name="connsiteY13" fmla="*/ 404726 h 1658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56000" h="1658877">
                    <a:moveTo>
                      <a:pt x="0" y="0"/>
                    </a:moveTo>
                    <a:lnTo>
                      <a:pt x="404726" y="0"/>
                    </a:lnTo>
                    <a:lnTo>
                      <a:pt x="583096" y="0"/>
                    </a:lnTo>
                    <a:lnTo>
                      <a:pt x="1251274" y="0"/>
                    </a:lnTo>
                    <a:cubicBezTo>
                      <a:pt x="1474798" y="0"/>
                      <a:pt x="1656000" y="181202"/>
                      <a:pt x="1656000" y="404726"/>
                    </a:cubicBezTo>
                    <a:lnTo>
                      <a:pt x="1656000" y="1251274"/>
                    </a:lnTo>
                    <a:lnTo>
                      <a:pt x="1652796" y="1283057"/>
                    </a:lnTo>
                    <a:lnTo>
                      <a:pt x="1652796" y="1658877"/>
                    </a:lnTo>
                    <a:lnTo>
                      <a:pt x="1069700" y="1658877"/>
                    </a:lnTo>
                    <a:lnTo>
                      <a:pt x="1069700" y="1656000"/>
                    </a:lnTo>
                    <a:lnTo>
                      <a:pt x="404726" y="1656000"/>
                    </a:lnTo>
                    <a:cubicBezTo>
                      <a:pt x="181202" y="1656000"/>
                      <a:pt x="0" y="1474798"/>
                      <a:pt x="0" y="1251274"/>
                    </a:cubicBezTo>
                    <a:lnTo>
                      <a:pt x="0" y="838080"/>
                    </a:lnTo>
                    <a:lnTo>
                      <a:pt x="0" y="404726"/>
                    </a:lnTo>
                    <a:close/>
                  </a:path>
                </a:pathLst>
              </a:custGeom>
              <a:solidFill>
                <a:srgbClr val="365B7C"/>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2" name="任意多边形 11"/>
              <p:cNvSpPr>
                <a:spLocks noChangeAspect="1"/>
              </p:cNvSpPr>
              <p:nvPr/>
            </p:nvSpPr>
            <p:spPr>
              <a:xfrm>
                <a:off x="3954445" y="2902442"/>
                <a:ext cx="1185940" cy="1188000"/>
              </a:xfrm>
              <a:custGeom>
                <a:avLst/>
                <a:gdLst>
                  <a:gd name="connsiteX0" fmla="*/ 0 w 1656000"/>
                  <a:gd name="connsiteY0" fmla="*/ 0 h 1658877"/>
                  <a:gd name="connsiteX1" fmla="*/ 404726 w 1656000"/>
                  <a:gd name="connsiteY1" fmla="*/ 0 h 1658877"/>
                  <a:gd name="connsiteX2" fmla="*/ 583096 w 1656000"/>
                  <a:gd name="connsiteY2" fmla="*/ 0 h 1658877"/>
                  <a:gd name="connsiteX3" fmla="*/ 1251274 w 1656000"/>
                  <a:gd name="connsiteY3" fmla="*/ 0 h 1658877"/>
                  <a:gd name="connsiteX4" fmla="*/ 1656000 w 1656000"/>
                  <a:gd name="connsiteY4" fmla="*/ 404726 h 1658877"/>
                  <a:gd name="connsiteX5" fmla="*/ 1656000 w 1656000"/>
                  <a:gd name="connsiteY5" fmla="*/ 1251274 h 1658877"/>
                  <a:gd name="connsiteX6" fmla="*/ 1652796 w 1656000"/>
                  <a:gd name="connsiteY6" fmla="*/ 1283057 h 1658877"/>
                  <a:gd name="connsiteX7" fmla="*/ 1652796 w 1656000"/>
                  <a:gd name="connsiteY7" fmla="*/ 1658877 h 1658877"/>
                  <a:gd name="connsiteX8" fmla="*/ 1069700 w 1656000"/>
                  <a:gd name="connsiteY8" fmla="*/ 1658877 h 1658877"/>
                  <a:gd name="connsiteX9" fmla="*/ 1069700 w 1656000"/>
                  <a:gd name="connsiteY9" fmla="*/ 1656000 h 1658877"/>
                  <a:gd name="connsiteX10" fmla="*/ 404726 w 1656000"/>
                  <a:gd name="connsiteY10" fmla="*/ 1656000 h 1658877"/>
                  <a:gd name="connsiteX11" fmla="*/ 0 w 1656000"/>
                  <a:gd name="connsiteY11" fmla="*/ 1251274 h 1658877"/>
                  <a:gd name="connsiteX12" fmla="*/ 0 w 1656000"/>
                  <a:gd name="connsiteY12" fmla="*/ 838080 h 1658877"/>
                  <a:gd name="connsiteX13" fmla="*/ 0 w 1656000"/>
                  <a:gd name="connsiteY13" fmla="*/ 404726 h 1658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56000" h="1658877">
                    <a:moveTo>
                      <a:pt x="0" y="0"/>
                    </a:moveTo>
                    <a:lnTo>
                      <a:pt x="404726" y="0"/>
                    </a:lnTo>
                    <a:lnTo>
                      <a:pt x="583096" y="0"/>
                    </a:lnTo>
                    <a:lnTo>
                      <a:pt x="1251274" y="0"/>
                    </a:lnTo>
                    <a:cubicBezTo>
                      <a:pt x="1474798" y="0"/>
                      <a:pt x="1656000" y="181202"/>
                      <a:pt x="1656000" y="404726"/>
                    </a:cubicBezTo>
                    <a:lnTo>
                      <a:pt x="1656000" y="1251274"/>
                    </a:lnTo>
                    <a:lnTo>
                      <a:pt x="1652796" y="1283057"/>
                    </a:lnTo>
                    <a:lnTo>
                      <a:pt x="1652796" y="1658877"/>
                    </a:lnTo>
                    <a:lnTo>
                      <a:pt x="1069700" y="1658877"/>
                    </a:lnTo>
                    <a:lnTo>
                      <a:pt x="1069700" y="1656000"/>
                    </a:lnTo>
                    <a:lnTo>
                      <a:pt x="404726" y="1656000"/>
                    </a:lnTo>
                    <a:cubicBezTo>
                      <a:pt x="181202" y="1656000"/>
                      <a:pt x="0" y="1474798"/>
                      <a:pt x="0" y="1251274"/>
                    </a:cubicBezTo>
                    <a:lnTo>
                      <a:pt x="0" y="838080"/>
                    </a:lnTo>
                    <a:lnTo>
                      <a:pt x="0" y="404726"/>
                    </a:lnTo>
                    <a:close/>
                  </a:path>
                </a:pathLst>
              </a:custGeom>
              <a:gradFill>
                <a:gsLst>
                  <a:gs pos="100000">
                    <a:schemeClr val="bg1">
                      <a:lumMod val="85000"/>
                    </a:schemeClr>
                  </a:gs>
                  <a:gs pos="0">
                    <a:schemeClr val="bg1"/>
                  </a:gs>
                </a:gsLst>
                <a:lin ang="13200000" scaled="0"/>
              </a:gradFill>
              <a:ln>
                <a:noFill/>
              </a:ln>
              <a:effectLst>
                <a:outerShdw blurRad="127000" dist="635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grpSp>
        <p:sp>
          <p:nvSpPr>
            <p:cNvPr id="64" name="Freeform 48"/>
            <p:cNvSpPr>
              <a:spLocks noEditPoints="1"/>
            </p:cNvSpPr>
            <p:nvPr/>
          </p:nvSpPr>
          <p:spPr bwMode="auto">
            <a:xfrm>
              <a:off x="4098631" y="3399556"/>
              <a:ext cx="448104" cy="428925"/>
            </a:xfrm>
            <a:custGeom>
              <a:avLst/>
              <a:gdLst>
                <a:gd name="T0" fmla="*/ 419 w 628"/>
                <a:gd name="T1" fmla="*/ 232 h 600"/>
                <a:gd name="T2" fmla="*/ 411 w 628"/>
                <a:gd name="T3" fmla="*/ 249 h 600"/>
                <a:gd name="T4" fmla="*/ 408 w 628"/>
                <a:gd name="T5" fmla="*/ 261 h 600"/>
                <a:gd name="T6" fmla="*/ 409 w 628"/>
                <a:gd name="T7" fmla="*/ 283 h 600"/>
                <a:gd name="T8" fmla="*/ 417 w 628"/>
                <a:gd name="T9" fmla="*/ 304 h 600"/>
                <a:gd name="T10" fmla="*/ 424 w 628"/>
                <a:gd name="T11" fmla="*/ 315 h 600"/>
                <a:gd name="T12" fmla="*/ 441 w 628"/>
                <a:gd name="T13" fmla="*/ 330 h 600"/>
                <a:gd name="T14" fmla="*/ 453 w 628"/>
                <a:gd name="T15" fmla="*/ 335 h 600"/>
                <a:gd name="T16" fmla="*/ 478 w 628"/>
                <a:gd name="T17" fmla="*/ 200 h 600"/>
                <a:gd name="T18" fmla="*/ 449 w 628"/>
                <a:gd name="T19" fmla="*/ 206 h 600"/>
                <a:gd name="T20" fmla="*/ 433 w 628"/>
                <a:gd name="T21" fmla="*/ 216 h 600"/>
                <a:gd name="T22" fmla="*/ 425 w 628"/>
                <a:gd name="T23" fmla="*/ 224 h 600"/>
                <a:gd name="T24" fmla="*/ 384 w 628"/>
                <a:gd name="T25" fmla="*/ 70 h 600"/>
                <a:gd name="T26" fmla="*/ 314 w 628"/>
                <a:gd name="T27" fmla="*/ 140 h 600"/>
                <a:gd name="T28" fmla="*/ 379 w 628"/>
                <a:gd name="T29" fmla="*/ 283 h 600"/>
                <a:gd name="T30" fmla="*/ 379 w 628"/>
                <a:gd name="T31" fmla="*/ 254 h 600"/>
                <a:gd name="T32" fmla="*/ 359 w 628"/>
                <a:gd name="T33" fmla="*/ 154 h 600"/>
                <a:gd name="T34" fmla="*/ 250 w 628"/>
                <a:gd name="T35" fmla="*/ 270 h 600"/>
                <a:gd name="T36" fmla="*/ 314 w 628"/>
                <a:gd name="T37" fmla="*/ 396 h 600"/>
                <a:gd name="T38" fmla="*/ 282 w 628"/>
                <a:gd name="T39" fmla="*/ 400 h 600"/>
                <a:gd name="T40" fmla="*/ 267 w 628"/>
                <a:gd name="T41" fmla="*/ 382 h 600"/>
                <a:gd name="T42" fmla="*/ 257 w 628"/>
                <a:gd name="T43" fmla="*/ 374 h 600"/>
                <a:gd name="T44" fmla="*/ 214 w 628"/>
                <a:gd name="T45" fmla="*/ 356 h 600"/>
                <a:gd name="T46" fmla="*/ 195 w 628"/>
                <a:gd name="T47" fmla="*/ 354 h 600"/>
                <a:gd name="T48" fmla="*/ 0 w 628"/>
                <a:gd name="T49" fmla="*/ 600 h 600"/>
                <a:gd name="T50" fmla="*/ 83 w 628"/>
                <a:gd name="T51" fmla="*/ 454 h 600"/>
                <a:gd name="T52" fmla="*/ 216 w 628"/>
                <a:gd name="T53" fmla="*/ 454 h 600"/>
                <a:gd name="T54" fmla="*/ 301 w 628"/>
                <a:gd name="T55" fmla="*/ 600 h 600"/>
                <a:gd name="T56" fmla="*/ 282 w 628"/>
                <a:gd name="T57" fmla="*/ 400 h 600"/>
                <a:gd name="T58" fmla="*/ 433 w 628"/>
                <a:gd name="T59" fmla="*/ 354 h 600"/>
                <a:gd name="T60" fmla="*/ 413 w 628"/>
                <a:gd name="T61" fmla="*/ 356 h 600"/>
                <a:gd name="T62" fmla="*/ 361 w 628"/>
                <a:gd name="T63" fmla="*/ 382 h 600"/>
                <a:gd name="T64" fmla="*/ 353 w 628"/>
                <a:gd name="T65" fmla="*/ 391 h 600"/>
                <a:gd name="T66" fmla="*/ 389 w 628"/>
                <a:gd name="T67" fmla="*/ 600 h 600"/>
                <a:gd name="T68" fmla="*/ 410 w 628"/>
                <a:gd name="T69" fmla="*/ 600 h 600"/>
                <a:gd name="T70" fmla="*/ 564 w 628"/>
                <a:gd name="T71" fmla="*/ 454 h 600"/>
                <a:gd name="T72" fmla="*/ 628 w 628"/>
                <a:gd name="T73" fmla="*/ 460 h 600"/>
                <a:gd name="T74" fmla="*/ 151 w 628"/>
                <a:gd name="T75" fmla="*/ 340 h 600"/>
                <a:gd name="T76" fmla="*/ 186 w 628"/>
                <a:gd name="T77" fmla="*/ 330 h 600"/>
                <a:gd name="T78" fmla="*/ 196 w 628"/>
                <a:gd name="T79" fmla="*/ 323 h 600"/>
                <a:gd name="T80" fmla="*/ 216 w 628"/>
                <a:gd name="T81" fmla="*/ 295 h 600"/>
                <a:gd name="T82" fmla="*/ 219 w 628"/>
                <a:gd name="T83" fmla="*/ 281 h 600"/>
                <a:gd name="T84" fmla="*/ 219 w 628"/>
                <a:gd name="T85" fmla="*/ 258 h 600"/>
                <a:gd name="T86" fmla="*/ 214 w 628"/>
                <a:gd name="T87" fmla="*/ 241 h 600"/>
                <a:gd name="T88" fmla="*/ 208 w 628"/>
                <a:gd name="T89" fmla="*/ 231 h 600"/>
                <a:gd name="T90" fmla="*/ 195 w 628"/>
                <a:gd name="T91" fmla="*/ 217 h 600"/>
                <a:gd name="T92" fmla="*/ 186 w 628"/>
                <a:gd name="T93" fmla="*/ 210 h 600"/>
                <a:gd name="T94" fmla="*/ 151 w 628"/>
                <a:gd name="T95" fmla="*/ 200 h 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28" h="600">
                  <a:moveTo>
                    <a:pt x="425" y="224"/>
                  </a:moveTo>
                  <a:cubicBezTo>
                    <a:pt x="423" y="226"/>
                    <a:pt x="421" y="229"/>
                    <a:pt x="420" y="231"/>
                  </a:cubicBezTo>
                  <a:cubicBezTo>
                    <a:pt x="419" y="231"/>
                    <a:pt x="419" y="232"/>
                    <a:pt x="419" y="232"/>
                  </a:cubicBezTo>
                  <a:cubicBezTo>
                    <a:pt x="418" y="234"/>
                    <a:pt x="416" y="236"/>
                    <a:pt x="415" y="239"/>
                  </a:cubicBezTo>
                  <a:cubicBezTo>
                    <a:pt x="415" y="240"/>
                    <a:pt x="414" y="240"/>
                    <a:pt x="414" y="241"/>
                  </a:cubicBezTo>
                  <a:cubicBezTo>
                    <a:pt x="413" y="244"/>
                    <a:pt x="412" y="246"/>
                    <a:pt x="411" y="249"/>
                  </a:cubicBezTo>
                  <a:cubicBezTo>
                    <a:pt x="411" y="249"/>
                    <a:pt x="411" y="250"/>
                    <a:pt x="411" y="250"/>
                  </a:cubicBezTo>
                  <a:cubicBezTo>
                    <a:pt x="410" y="253"/>
                    <a:pt x="409" y="255"/>
                    <a:pt x="409" y="258"/>
                  </a:cubicBezTo>
                  <a:cubicBezTo>
                    <a:pt x="409" y="259"/>
                    <a:pt x="409" y="260"/>
                    <a:pt x="408" y="261"/>
                  </a:cubicBezTo>
                  <a:cubicBezTo>
                    <a:pt x="408" y="264"/>
                    <a:pt x="408" y="267"/>
                    <a:pt x="408" y="270"/>
                  </a:cubicBezTo>
                  <a:cubicBezTo>
                    <a:pt x="408" y="274"/>
                    <a:pt x="408" y="278"/>
                    <a:pt x="409" y="281"/>
                  </a:cubicBezTo>
                  <a:cubicBezTo>
                    <a:pt x="409" y="282"/>
                    <a:pt x="409" y="283"/>
                    <a:pt x="409" y="283"/>
                  </a:cubicBezTo>
                  <a:cubicBezTo>
                    <a:pt x="410" y="287"/>
                    <a:pt x="411" y="290"/>
                    <a:pt x="412" y="293"/>
                  </a:cubicBezTo>
                  <a:cubicBezTo>
                    <a:pt x="412" y="294"/>
                    <a:pt x="412" y="294"/>
                    <a:pt x="412" y="295"/>
                  </a:cubicBezTo>
                  <a:cubicBezTo>
                    <a:pt x="414" y="298"/>
                    <a:pt x="415" y="301"/>
                    <a:pt x="417" y="304"/>
                  </a:cubicBezTo>
                  <a:cubicBezTo>
                    <a:pt x="417" y="305"/>
                    <a:pt x="417" y="305"/>
                    <a:pt x="418" y="306"/>
                  </a:cubicBezTo>
                  <a:cubicBezTo>
                    <a:pt x="420" y="309"/>
                    <a:pt x="422" y="312"/>
                    <a:pt x="424" y="315"/>
                  </a:cubicBezTo>
                  <a:cubicBezTo>
                    <a:pt x="424" y="315"/>
                    <a:pt x="424" y="315"/>
                    <a:pt x="424" y="315"/>
                  </a:cubicBezTo>
                  <a:cubicBezTo>
                    <a:pt x="427" y="318"/>
                    <a:pt x="429" y="320"/>
                    <a:pt x="432" y="323"/>
                  </a:cubicBezTo>
                  <a:cubicBezTo>
                    <a:pt x="432" y="323"/>
                    <a:pt x="432" y="323"/>
                    <a:pt x="432" y="323"/>
                  </a:cubicBezTo>
                  <a:cubicBezTo>
                    <a:pt x="435" y="326"/>
                    <a:pt x="438" y="328"/>
                    <a:pt x="441" y="330"/>
                  </a:cubicBezTo>
                  <a:cubicBezTo>
                    <a:pt x="442" y="330"/>
                    <a:pt x="442" y="330"/>
                    <a:pt x="442" y="330"/>
                  </a:cubicBezTo>
                  <a:cubicBezTo>
                    <a:pt x="446" y="332"/>
                    <a:pt x="449" y="334"/>
                    <a:pt x="452" y="335"/>
                  </a:cubicBezTo>
                  <a:cubicBezTo>
                    <a:pt x="453" y="335"/>
                    <a:pt x="453" y="335"/>
                    <a:pt x="453" y="335"/>
                  </a:cubicBezTo>
                  <a:cubicBezTo>
                    <a:pt x="461" y="338"/>
                    <a:pt x="469" y="340"/>
                    <a:pt x="478" y="340"/>
                  </a:cubicBezTo>
                  <a:cubicBezTo>
                    <a:pt x="516" y="340"/>
                    <a:pt x="547" y="309"/>
                    <a:pt x="547" y="270"/>
                  </a:cubicBezTo>
                  <a:cubicBezTo>
                    <a:pt x="547" y="231"/>
                    <a:pt x="516" y="200"/>
                    <a:pt x="478" y="200"/>
                  </a:cubicBezTo>
                  <a:cubicBezTo>
                    <a:pt x="468" y="200"/>
                    <a:pt x="458" y="202"/>
                    <a:pt x="450" y="206"/>
                  </a:cubicBezTo>
                  <a:cubicBezTo>
                    <a:pt x="450" y="206"/>
                    <a:pt x="450" y="206"/>
                    <a:pt x="450" y="206"/>
                  </a:cubicBezTo>
                  <a:cubicBezTo>
                    <a:pt x="449" y="206"/>
                    <a:pt x="449" y="206"/>
                    <a:pt x="449" y="206"/>
                  </a:cubicBezTo>
                  <a:cubicBezTo>
                    <a:pt x="446" y="208"/>
                    <a:pt x="444" y="209"/>
                    <a:pt x="442" y="210"/>
                  </a:cubicBezTo>
                  <a:cubicBezTo>
                    <a:pt x="441" y="210"/>
                    <a:pt x="441" y="211"/>
                    <a:pt x="440" y="211"/>
                  </a:cubicBezTo>
                  <a:cubicBezTo>
                    <a:pt x="438" y="213"/>
                    <a:pt x="435" y="215"/>
                    <a:pt x="433" y="216"/>
                  </a:cubicBezTo>
                  <a:cubicBezTo>
                    <a:pt x="433" y="217"/>
                    <a:pt x="432" y="217"/>
                    <a:pt x="432" y="217"/>
                  </a:cubicBezTo>
                  <a:cubicBezTo>
                    <a:pt x="430" y="219"/>
                    <a:pt x="428" y="221"/>
                    <a:pt x="426" y="223"/>
                  </a:cubicBezTo>
                  <a:cubicBezTo>
                    <a:pt x="426" y="223"/>
                    <a:pt x="425" y="224"/>
                    <a:pt x="425" y="224"/>
                  </a:cubicBezTo>
                  <a:close/>
                  <a:moveTo>
                    <a:pt x="314" y="140"/>
                  </a:moveTo>
                  <a:lnTo>
                    <a:pt x="314" y="140"/>
                  </a:lnTo>
                  <a:cubicBezTo>
                    <a:pt x="353" y="140"/>
                    <a:pt x="384" y="108"/>
                    <a:pt x="384" y="70"/>
                  </a:cubicBezTo>
                  <a:cubicBezTo>
                    <a:pt x="384" y="31"/>
                    <a:pt x="353" y="0"/>
                    <a:pt x="314" y="0"/>
                  </a:cubicBezTo>
                  <a:cubicBezTo>
                    <a:pt x="275" y="0"/>
                    <a:pt x="244" y="31"/>
                    <a:pt x="244" y="70"/>
                  </a:cubicBezTo>
                  <a:cubicBezTo>
                    <a:pt x="244" y="108"/>
                    <a:pt x="275" y="140"/>
                    <a:pt x="314" y="140"/>
                  </a:cubicBezTo>
                  <a:close/>
                  <a:moveTo>
                    <a:pt x="379" y="336"/>
                  </a:moveTo>
                  <a:lnTo>
                    <a:pt x="379" y="336"/>
                  </a:lnTo>
                  <a:lnTo>
                    <a:pt x="379" y="283"/>
                  </a:lnTo>
                  <a:cubicBezTo>
                    <a:pt x="379" y="279"/>
                    <a:pt x="378" y="274"/>
                    <a:pt x="378" y="270"/>
                  </a:cubicBezTo>
                  <a:cubicBezTo>
                    <a:pt x="378" y="266"/>
                    <a:pt x="379" y="262"/>
                    <a:pt x="379" y="257"/>
                  </a:cubicBezTo>
                  <a:lnTo>
                    <a:pt x="379" y="254"/>
                  </a:lnTo>
                  <a:lnTo>
                    <a:pt x="380" y="254"/>
                  </a:lnTo>
                  <a:cubicBezTo>
                    <a:pt x="385" y="223"/>
                    <a:pt x="404" y="197"/>
                    <a:pt x="431" y="183"/>
                  </a:cubicBezTo>
                  <a:cubicBezTo>
                    <a:pt x="412" y="165"/>
                    <a:pt x="387" y="154"/>
                    <a:pt x="359" y="154"/>
                  </a:cubicBezTo>
                  <a:lnTo>
                    <a:pt x="269" y="154"/>
                  </a:lnTo>
                  <a:cubicBezTo>
                    <a:pt x="241" y="154"/>
                    <a:pt x="216" y="165"/>
                    <a:pt x="197" y="183"/>
                  </a:cubicBezTo>
                  <a:cubicBezTo>
                    <a:pt x="228" y="199"/>
                    <a:pt x="250" y="232"/>
                    <a:pt x="250" y="270"/>
                  </a:cubicBezTo>
                  <a:cubicBezTo>
                    <a:pt x="250" y="278"/>
                    <a:pt x="249" y="285"/>
                    <a:pt x="247" y="293"/>
                  </a:cubicBezTo>
                  <a:lnTo>
                    <a:pt x="247" y="335"/>
                  </a:lnTo>
                  <a:cubicBezTo>
                    <a:pt x="276" y="347"/>
                    <a:pt x="299" y="369"/>
                    <a:pt x="314" y="396"/>
                  </a:cubicBezTo>
                  <a:cubicBezTo>
                    <a:pt x="328" y="369"/>
                    <a:pt x="352" y="348"/>
                    <a:pt x="379" y="336"/>
                  </a:cubicBezTo>
                  <a:close/>
                  <a:moveTo>
                    <a:pt x="282" y="400"/>
                  </a:moveTo>
                  <a:lnTo>
                    <a:pt x="282" y="400"/>
                  </a:lnTo>
                  <a:cubicBezTo>
                    <a:pt x="280" y="397"/>
                    <a:pt x="278" y="394"/>
                    <a:pt x="275" y="391"/>
                  </a:cubicBezTo>
                  <a:cubicBezTo>
                    <a:pt x="275" y="390"/>
                    <a:pt x="274" y="390"/>
                    <a:pt x="274" y="390"/>
                  </a:cubicBezTo>
                  <a:cubicBezTo>
                    <a:pt x="272" y="387"/>
                    <a:pt x="270" y="385"/>
                    <a:pt x="267" y="382"/>
                  </a:cubicBezTo>
                  <a:cubicBezTo>
                    <a:pt x="267" y="382"/>
                    <a:pt x="266" y="382"/>
                    <a:pt x="266" y="381"/>
                  </a:cubicBezTo>
                  <a:cubicBezTo>
                    <a:pt x="263" y="379"/>
                    <a:pt x="261" y="377"/>
                    <a:pt x="258" y="375"/>
                  </a:cubicBezTo>
                  <a:cubicBezTo>
                    <a:pt x="257" y="374"/>
                    <a:pt x="257" y="374"/>
                    <a:pt x="257" y="374"/>
                  </a:cubicBezTo>
                  <a:cubicBezTo>
                    <a:pt x="247" y="367"/>
                    <a:pt x="237" y="362"/>
                    <a:pt x="225" y="359"/>
                  </a:cubicBezTo>
                  <a:cubicBezTo>
                    <a:pt x="223" y="358"/>
                    <a:pt x="220" y="357"/>
                    <a:pt x="218" y="357"/>
                  </a:cubicBezTo>
                  <a:cubicBezTo>
                    <a:pt x="217" y="356"/>
                    <a:pt x="215" y="356"/>
                    <a:pt x="214" y="356"/>
                  </a:cubicBezTo>
                  <a:cubicBezTo>
                    <a:pt x="212" y="356"/>
                    <a:pt x="210" y="355"/>
                    <a:pt x="208" y="355"/>
                  </a:cubicBezTo>
                  <a:cubicBezTo>
                    <a:pt x="207" y="355"/>
                    <a:pt x="206" y="355"/>
                    <a:pt x="205" y="355"/>
                  </a:cubicBezTo>
                  <a:cubicBezTo>
                    <a:pt x="202" y="354"/>
                    <a:pt x="199" y="354"/>
                    <a:pt x="195" y="354"/>
                  </a:cubicBezTo>
                  <a:lnTo>
                    <a:pt x="105" y="354"/>
                  </a:lnTo>
                  <a:cubicBezTo>
                    <a:pt x="47" y="354"/>
                    <a:pt x="0" y="401"/>
                    <a:pt x="0" y="460"/>
                  </a:cubicBezTo>
                  <a:lnTo>
                    <a:pt x="0" y="600"/>
                  </a:lnTo>
                  <a:lnTo>
                    <a:pt x="62" y="600"/>
                  </a:lnTo>
                  <a:lnTo>
                    <a:pt x="62" y="454"/>
                  </a:lnTo>
                  <a:lnTo>
                    <a:pt x="83" y="454"/>
                  </a:lnTo>
                  <a:lnTo>
                    <a:pt x="83" y="600"/>
                  </a:lnTo>
                  <a:lnTo>
                    <a:pt x="216" y="600"/>
                  </a:lnTo>
                  <a:lnTo>
                    <a:pt x="216" y="454"/>
                  </a:lnTo>
                  <a:lnTo>
                    <a:pt x="237" y="454"/>
                  </a:lnTo>
                  <a:lnTo>
                    <a:pt x="237" y="600"/>
                  </a:lnTo>
                  <a:lnTo>
                    <a:pt x="301" y="600"/>
                  </a:lnTo>
                  <a:lnTo>
                    <a:pt x="301" y="460"/>
                  </a:lnTo>
                  <a:cubicBezTo>
                    <a:pt x="301" y="437"/>
                    <a:pt x="294" y="417"/>
                    <a:pt x="282" y="400"/>
                  </a:cubicBezTo>
                  <a:cubicBezTo>
                    <a:pt x="282" y="400"/>
                    <a:pt x="282" y="400"/>
                    <a:pt x="282" y="400"/>
                  </a:cubicBezTo>
                  <a:close/>
                  <a:moveTo>
                    <a:pt x="523" y="354"/>
                  </a:moveTo>
                  <a:lnTo>
                    <a:pt x="523" y="354"/>
                  </a:lnTo>
                  <a:lnTo>
                    <a:pt x="433" y="354"/>
                  </a:lnTo>
                  <a:cubicBezTo>
                    <a:pt x="429" y="354"/>
                    <a:pt x="426" y="354"/>
                    <a:pt x="423" y="355"/>
                  </a:cubicBezTo>
                  <a:cubicBezTo>
                    <a:pt x="422" y="355"/>
                    <a:pt x="421" y="355"/>
                    <a:pt x="420" y="355"/>
                  </a:cubicBezTo>
                  <a:cubicBezTo>
                    <a:pt x="418" y="355"/>
                    <a:pt x="415" y="356"/>
                    <a:pt x="413" y="356"/>
                  </a:cubicBezTo>
                  <a:cubicBezTo>
                    <a:pt x="412" y="356"/>
                    <a:pt x="411" y="356"/>
                    <a:pt x="410" y="357"/>
                  </a:cubicBezTo>
                  <a:cubicBezTo>
                    <a:pt x="408" y="357"/>
                    <a:pt x="405" y="358"/>
                    <a:pt x="403" y="358"/>
                  </a:cubicBezTo>
                  <a:cubicBezTo>
                    <a:pt x="387" y="363"/>
                    <a:pt x="373" y="371"/>
                    <a:pt x="361" y="382"/>
                  </a:cubicBezTo>
                  <a:cubicBezTo>
                    <a:pt x="361" y="382"/>
                    <a:pt x="361" y="382"/>
                    <a:pt x="361" y="383"/>
                  </a:cubicBezTo>
                  <a:cubicBezTo>
                    <a:pt x="358" y="385"/>
                    <a:pt x="356" y="388"/>
                    <a:pt x="353" y="390"/>
                  </a:cubicBezTo>
                  <a:cubicBezTo>
                    <a:pt x="353" y="390"/>
                    <a:pt x="353" y="391"/>
                    <a:pt x="353" y="391"/>
                  </a:cubicBezTo>
                  <a:cubicBezTo>
                    <a:pt x="337" y="409"/>
                    <a:pt x="327" y="433"/>
                    <a:pt x="327" y="460"/>
                  </a:cubicBezTo>
                  <a:lnTo>
                    <a:pt x="327" y="600"/>
                  </a:lnTo>
                  <a:lnTo>
                    <a:pt x="389" y="600"/>
                  </a:lnTo>
                  <a:lnTo>
                    <a:pt x="389" y="454"/>
                  </a:lnTo>
                  <a:lnTo>
                    <a:pt x="410" y="454"/>
                  </a:lnTo>
                  <a:lnTo>
                    <a:pt x="410" y="600"/>
                  </a:lnTo>
                  <a:lnTo>
                    <a:pt x="543" y="600"/>
                  </a:lnTo>
                  <a:lnTo>
                    <a:pt x="543" y="454"/>
                  </a:lnTo>
                  <a:lnTo>
                    <a:pt x="564" y="454"/>
                  </a:lnTo>
                  <a:lnTo>
                    <a:pt x="564" y="600"/>
                  </a:lnTo>
                  <a:lnTo>
                    <a:pt x="628" y="600"/>
                  </a:lnTo>
                  <a:lnTo>
                    <a:pt x="628" y="460"/>
                  </a:lnTo>
                  <a:cubicBezTo>
                    <a:pt x="628" y="401"/>
                    <a:pt x="581" y="354"/>
                    <a:pt x="523" y="354"/>
                  </a:cubicBezTo>
                  <a:close/>
                  <a:moveTo>
                    <a:pt x="151" y="340"/>
                  </a:moveTo>
                  <a:lnTo>
                    <a:pt x="151" y="340"/>
                  </a:lnTo>
                  <a:cubicBezTo>
                    <a:pt x="159" y="340"/>
                    <a:pt x="167" y="338"/>
                    <a:pt x="175" y="335"/>
                  </a:cubicBezTo>
                  <a:cubicBezTo>
                    <a:pt x="175" y="335"/>
                    <a:pt x="175" y="335"/>
                    <a:pt x="176" y="335"/>
                  </a:cubicBezTo>
                  <a:cubicBezTo>
                    <a:pt x="179" y="334"/>
                    <a:pt x="183" y="332"/>
                    <a:pt x="186" y="330"/>
                  </a:cubicBezTo>
                  <a:cubicBezTo>
                    <a:pt x="186" y="330"/>
                    <a:pt x="186" y="330"/>
                    <a:pt x="186" y="330"/>
                  </a:cubicBezTo>
                  <a:cubicBezTo>
                    <a:pt x="190" y="328"/>
                    <a:pt x="193" y="326"/>
                    <a:pt x="196" y="323"/>
                  </a:cubicBezTo>
                  <a:cubicBezTo>
                    <a:pt x="196" y="323"/>
                    <a:pt x="196" y="323"/>
                    <a:pt x="196" y="323"/>
                  </a:cubicBezTo>
                  <a:cubicBezTo>
                    <a:pt x="202" y="318"/>
                    <a:pt x="206" y="312"/>
                    <a:pt x="210" y="306"/>
                  </a:cubicBezTo>
                  <a:cubicBezTo>
                    <a:pt x="211" y="305"/>
                    <a:pt x="211" y="305"/>
                    <a:pt x="211" y="304"/>
                  </a:cubicBezTo>
                  <a:cubicBezTo>
                    <a:pt x="213" y="301"/>
                    <a:pt x="214" y="298"/>
                    <a:pt x="216" y="295"/>
                  </a:cubicBezTo>
                  <a:cubicBezTo>
                    <a:pt x="216" y="294"/>
                    <a:pt x="216" y="294"/>
                    <a:pt x="216" y="293"/>
                  </a:cubicBezTo>
                  <a:cubicBezTo>
                    <a:pt x="217" y="290"/>
                    <a:pt x="218" y="287"/>
                    <a:pt x="219" y="283"/>
                  </a:cubicBezTo>
                  <a:cubicBezTo>
                    <a:pt x="219" y="282"/>
                    <a:pt x="219" y="282"/>
                    <a:pt x="219" y="281"/>
                  </a:cubicBezTo>
                  <a:cubicBezTo>
                    <a:pt x="220" y="278"/>
                    <a:pt x="220" y="274"/>
                    <a:pt x="220" y="270"/>
                  </a:cubicBezTo>
                  <a:cubicBezTo>
                    <a:pt x="220" y="267"/>
                    <a:pt x="220" y="264"/>
                    <a:pt x="220" y="261"/>
                  </a:cubicBezTo>
                  <a:cubicBezTo>
                    <a:pt x="219" y="260"/>
                    <a:pt x="219" y="259"/>
                    <a:pt x="219" y="258"/>
                  </a:cubicBezTo>
                  <a:cubicBezTo>
                    <a:pt x="219" y="255"/>
                    <a:pt x="218" y="252"/>
                    <a:pt x="217" y="250"/>
                  </a:cubicBezTo>
                  <a:cubicBezTo>
                    <a:pt x="217" y="249"/>
                    <a:pt x="217" y="249"/>
                    <a:pt x="217" y="249"/>
                  </a:cubicBezTo>
                  <a:cubicBezTo>
                    <a:pt x="216" y="246"/>
                    <a:pt x="215" y="244"/>
                    <a:pt x="214" y="241"/>
                  </a:cubicBezTo>
                  <a:cubicBezTo>
                    <a:pt x="214" y="240"/>
                    <a:pt x="213" y="240"/>
                    <a:pt x="213" y="239"/>
                  </a:cubicBezTo>
                  <a:cubicBezTo>
                    <a:pt x="212" y="236"/>
                    <a:pt x="210" y="234"/>
                    <a:pt x="209" y="231"/>
                  </a:cubicBezTo>
                  <a:lnTo>
                    <a:pt x="208" y="231"/>
                  </a:lnTo>
                  <a:cubicBezTo>
                    <a:pt x="207" y="229"/>
                    <a:pt x="205" y="226"/>
                    <a:pt x="203" y="224"/>
                  </a:cubicBezTo>
                  <a:cubicBezTo>
                    <a:pt x="203" y="224"/>
                    <a:pt x="202" y="223"/>
                    <a:pt x="202" y="223"/>
                  </a:cubicBezTo>
                  <a:cubicBezTo>
                    <a:pt x="200" y="221"/>
                    <a:pt x="198" y="219"/>
                    <a:pt x="195" y="217"/>
                  </a:cubicBezTo>
                  <a:cubicBezTo>
                    <a:pt x="195" y="217"/>
                    <a:pt x="195" y="217"/>
                    <a:pt x="195" y="216"/>
                  </a:cubicBezTo>
                  <a:cubicBezTo>
                    <a:pt x="193" y="215"/>
                    <a:pt x="190" y="213"/>
                    <a:pt x="188" y="211"/>
                  </a:cubicBezTo>
                  <a:cubicBezTo>
                    <a:pt x="187" y="211"/>
                    <a:pt x="187" y="210"/>
                    <a:pt x="186" y="210"/>
                  </a:cubicBezTo>
                  <a:cubicBezTo>
                    <a:pt x="184" y="209"/>
                    <a:pt x="181" y="207"/>
                    <a:pt x="179" y="206"/>
                  </a:cubicBezTo>
                  <a:cubicBezTo>
                    <a:pt x="179" y="206"/>
                    <a:pt x="178" y="206"/>
                    <a:pt x="178" y="206"/>
                  </a:cubicBezTo>
                  <a:cubicBezTo>
                    <a:pt x="170" y="202"/>
                    <a:pt x="160" y="200"/>
                    <a:pt x="151" y="200"/>
                  </a:cubicBezTo>
                  <a:cubicBezTo>
                    <a:pt x="112" y="200"/>
                    <a:pt x="81" y="231"/>
                    <a:pt x="81" y="270"/>
                  </a:cubicBezTo>
                  <a:cubicBezTo>
                    <a:pt x="81" y="309"/>
                    <a:pt x="112" y="340"/>
                    <a:pt x="151" y="340"/>
                  </a:cubicBezTo>
                  <a:close/>
                </a:path>
              </a:pathLst>
            </a:custGeom>
            <a:solidFill>
              <a:srgbClr val="365B7C"/>
            </a:solidFill>
            <a:ln>
              <a:noFill/>
            </a:ln>
          </p:spPr>
          <p:txBody>
            <a:bodyPr vert="horz" wrap="square" lIns="91440" tIns="45720" rIns="91440" bIns="45720" numCol="1" anchor="t" anchorCtr="0" compatLnSpc="1"/>
            <a:lstStyle/>
            <a:p>
              <a:endParaRPr lang="zh-CN" altLang="en-US">
                <a:solidFill>
                  <a:schemeClr val="accent2"/>
                </a:solidFill>
              </a:endParaRPr>
            </a:p>
          </p:txBody>
        </p:sp>
      </p:grpSp>
      <p:grpSp>
        <p:nvGrpSpPr>
          <p:cNvPr id="10" name="组合 9"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GrpSpPr/>
          <p:nvPr/>
        </p:nvGrpSpPr>
        <p:grpSpPr>
          <a:xfrm>
            <a:off x="4698609" y="3736913"/>
            <a:ext cx="1873882" cy="1877138"/>
            <a:chOff x="4698609" y="3736913"/>
            <a:chExt cx="1873882" cy="1877138"/>
          </a:xfrm>
        </p:grpSpPr>
        <p:grpSp>
          <p:nvGrpSpPr>
            <p:cNvPr id="6" name="组合 5"/>
            <p:cNvGrpSpPr/>
            <p:nvPr/>
          </p:nvGrpSpPr>
          <p:grpSpPr>
            <a:xfrm>
              <a:off x="4698609" y="3736913"/>
              <a:ext cx="1873882" cy="1877138"/>
              <a:chOff x="2063415" y="3261004"/>
              <a:chExt cx="1656000" cy="1658877"/>
            </a:xfrm>
          </p:grpSpPr>
          <p:sp>
            <p:nvSpPr>
              <p:cNvPr id="17" name="任意多边形 16"/>
              <p:cNvSpPr/>
              <p:nvPr/>
            </p:nvSpPr>
            <p:spPr>
              <a:xfrm>
                <a:off x="2063415" y="3261004"/>
                <a:ext cx="1656000" cy="1658877"/>
              </a:xfrm>
              <a:custGeom>
                <a:avLst/>
                <a:gdLst>
                  <a:gd name="connsiteX0" fmla="*/ 0 w 1656000"/>
                  <a:gd name="connsiteY0" fmla="*/ 0 h 1658877"/>
                  <a:gd name="connsiteX1" fmla="*/ 404726 w 1656000"/>
                  <a:gd name="connsiteY1" fmla="*/ 0 h 1658877"/>
                  <a:gd name="connsiteX2" fmla="*/ 583096 w 1656000"/>
                  <a:gd name="connsiteY2" fmla="*/ 0 h 1658877"/>
                  <a:gd name="connsiteX3" fmla="*/ 1251274 w 1656000"/>
                  <a:gd name="connsiteY3" fmla="*/ 0 h 1658877"/>
                  <a:gd name="connsiteX4" fmla="*/ 1656000 w 1656000"/>
                  <a:gd name="connsiteY4" fmla="*/ 404726 h 1658877"/>
                  <a:gd name="connsiteX5" fmla="*/ 1656000 w 1656000"/>
                  <a:gd name="connsiteY5" fmla="*/ 1251274 h 1658877"/>
                  <a:gd name="connsiteX6" fmla="*/ 1652796 w 1656000"/>
                  <a:gd name="connsiteY6" fmla="*/ 1283057 h 1658877"/>
                  <a:gd name="connsiteX7" fmla="*/ 1652796 w 1656000"/>
                  <a:gd name="connsiteY7" fmla="*/ 1658877 h 1658877"/>
                  <a:gd name="connsiteX8" fmla="*/ 1069700 w 1656000"/>
                  <a:gd name="connsiteY8" fmla="*/ 1658877 h 1658877"/>
                  <a:gd name="connsiteX9" fmla="*/ 1069700 w 1656000"/>
                  <a:gd name="connsiteY9" fmla="*/ 1656000 h 1658877"/>
                  <a:gd name="connsiteX10" fmla="*/ 404726 w 1656000"/>
                  <a:gd name="connsiteY10" fmla="*/ 1656000 h 1658877"/>
                  <a:gd name="connsiteX11" fmla="*/ 0 w 1656000"/>
                  <a:gd name="connsiteY11" fmla="*/ 1251274 h 1658877"/>
                  <a:gd name="connsiteX12" fmla="*/ 0 w 1656000"/>
                  <a:gd name="connsiteY12" fmla="*/ 838080 h 1658877"/>
                  <a:gd name="connsiteX13" fmla="*/ 0 w 1656000"/>
                  <a:gd name="connsiteY13" fmla="*/ 404726 h 1658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56000" h="1658877">
                    <a:moveTo>
                      <a:pt x="0" y="0"/>
                    </a:moveTo>
                    <a:lnTo>
                      <a:pt x="404726" y="0"/>
                    </a:lnTo>
                    <a:lnTo>
                      <a:pt x="583096" y="0"/>
                    </a:lnTo>
                    <a:lnTo>
                      <a:pt x="1251274" y="0"/>
                    </a:lnTo>
                    <a:cubicBezTo>
                      <a:pt x="1474798" y="0"/>
                      <a:pt x="1656000" y="181202"/>
                      <a:pt x="1656000" y="404726"/>
                    </a:cubicBezTo>
                    <a:lnTo>
                      <a:pt x="1656000" y="1251274"/>
                    </a:lnTo>
                    <a:lnTo>
                      <a:pt x="1652796" y="1283057"/>
                    </a:lnTo>
                    <a:lnTo>
                      <a:pt x="1652796" y="1658877"/>
                    </a:lnTo>
                    <a:lnTo>
                      <a:pt x="1069700" y="1658877"/>
                    </a:lnTo>
                    <a:lnTo>
                      <a:pt x="1069700" y="1656000"/>
                    </a:lnTo>
                    <a:lnTo>
                      <a:pt x="404726" y="1656000"/>
                    </a:lnTo>
                    <a:cubicBezTo>
                      <a:pt x="181202" y="1656000"/>
                      <a:pt x="0" y="1474798"/>
                      <a:pt x="0" y="1251274"/>
                    </a:cubicBezTo>
                    <a:lnTo>
                      <a:pt x="0" y="838080"/>
                    </a:lnTo>
                    <a:lnTo>
                      <a:pt x="0" y="404726"/>
                    </a:lnTo>
                    <a:close/>
                  </a:path>
                </a:pathLst>
              </a:custGeom>
              <a:solidFill>
                <a:srgbClr val="96648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8" name="任意多边形 17"/>
              <p:cNvSpPr>
                <a:spLocks noChangeAspect="1"/>
              </p:cNvSpPr>
              <p:nvPr/>
            </p:nvSpPr>
            <p:spPr>
              <a:xfrm>
                <a:off x="2298445" y="3496442"/>
                <a:ext cx="1185940" cy="1188000"/>
              </a:xfrm>
              <a:custGeom>
                <a:avLst/>
                <a:gdLst>
                  <a:gd name="connsiteX0" fmla="*/ 0 w 1656000"/>
                  <a:gd name="connsiteY0" fmla="*/ 0 h 1658877"/>
                  <a:gd name="connsiteX1" fmla="*/ 404726 w 1656000"/>
                  <a:gd name="connsiteY1" fmla="*/ 0 h 1658877"/>
                  <a:gd name="connsiteX2" fmla="*/ 583096 w 1656000"/>
                  <a:gd name="connsiteY2" fmla="*/ 0 h 1658877"/>
                  <a:gd name="connsiteX3" fmla="*/ 1251274 w 1656000"/>
                  <a:gd name="connsiteY3" fmla="*/ 0 h 1658877"/>
                  <a:gd name="connsiteX4" fmla="*/ 1656000 w 1656000"/>
                  <a:gd name="connsiteY4" fmla="*/ 404726 h 1658877"/>
                  <a:gd name="connsiteX5" fmla="*/ 1656000 w 1656000"/>
                  <a:gd name="connsiteY5" fmla="*/ 1251274 h 1658877"/>
                  <a:gd name="connsiteX6" fmla="*/ 1652796 w 1656000"/>
                  <a:gd name="connsiteY6" fmla="*/ 1283057 h 1658877"/>
                  <a:gd name="connsiteX7" fmla="*/ 1652796 w 1656000"/>
                  <a:gd name="connsiteY7" fmla="*/ 1658877 h 1658877"/>
                  <a:gd name="connsiteX8" fmla="*/ 1069700 w 1656000"/>
                  <a:gd name="connsiteY8" fmla="*/ 1658877 h 1658877"/>
                  <a:gd name="connsiteX9" fmla="*/ 1069700 w 1656000"/>
                  <a:gd name="connsiteY9" fmla="*/ 1656000 h 1658877"/>
                  <a:gd name="connsiteX10" fmla="*/ 404726 w 1656000"/>
                  <a:gd name="connsiteY10" fmla="*/ 1656000 h 1658877"/>
                  <a:gd name="connsiteX11" fmla="*/ 0 w 1656000"/>
                  <a:gd name="connsiteY11" fmla="*/ 1251274 h 1658877"/>
                  <a:gd name="connsiteX12" fmla="*/ 0 w 1656000"/>
                  <a:gd name="connsiteY12" fmla="*/ 838080 h 1658877"/>
                  <a:gd name="connsiteX13" fmla="*/ 0 w 1656000"/>
                  <a:gd name="connsiteY13" fmla="*/ 404726 h 1658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56000" h="1658877">
                    <a:moveTo>
                      <a:pt x="0" y="0"/>
                    </a:moveTo>
                    <a:lnTo>
                      <a:pt x="404726" y="0"/>
                    </a:lnTo>
                    <a:lnTo>
                      <a:pt x="583096" y="0"/>
                    </a:lnTo>
                    <a:lnTo>
                      <a:pt x="1251274" y="0"/>
                    </a:lnTo>
                    <a:cubicBezTo>
                      <a:pt x="1474798" y="0"/>
                      <a:pt x="1656000" y="181202"/>
                      <a:pt x="1656000" y="404726"/>
                    </a:cubicBezTo>
                    <a:lnTo>
                      <a:pt x="1656000" y="1251274"/>
                    </a:lnTo>
                    <a:lnTo>
                      <a:pt x="1652796" y="1283057"/>
                    </a:lnTo>
                    <a:lnTo>
                      <a:pt x="1652796" y="1658877"/>
                    </a:lnTo>
                    <a:lnTo>
                      <a:pt x="1069700" y="1658877"/>
                    </a:lnTo>
                    <a:lnTo>
                      <a:pt x="1069700" y="1656000"/>
                    </a:lnTo>
                    <a:lnTo>
                      <a:pt x="404726" y="1656000"/>
                    </a:lnTo>
                    <a:cubicBezTo>
                      <a:pt x="181202" y="1656000"/>
                      <a:pt x="0" y="1474798"/>
                      <a:pt x="0" y="1251274"/>
                    </a:cubicBezTo>
                    <a:lnTo>
                      <a:pt x="0" y="838080"/>
                    </a:lnTo>
                    <a:lnTo>
                      <a:pt x="0" y="404726"/>
                    </a:lnTo>
                    <a:close/>
                  </a:path>
                </a:pathLst>
              </a:custGeom>
              <a:gradFill>
                <a:gsLst>
                  <a:gs pos="100000">
                    <a:schemeClr val="bg1">
                      <a:lumMod val="85000"/>
                    </a:schemeClr>
                  </a:gs>
                  <a:gs pos="0">
                    <a:schemeClr val="bg1"/>
                  </a:gs>
                </a:gsLst>
                <a:lin ang="13200000" scaled="0"/>
              </a:gradFill>
              <a:ln>
                <a:noFill/>
              </a:ln>
              <a:effectLst>
                <a:outerShdw blurRad="127000" dist="635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grpSp>
        <p:sp>
          <p:nvSpPr>
            <p:cNvPr id="65" name="Freeform 26"/>
            <p:cNvSpPr>
              <a:spLocks noEditPoints="1"/>
            </p:cNvSpPr>
            <p:nvPr/>
          </p:nvSpPr>
          <p:spPr bwMode="auto">
            <a:xfrm>
              <a:off x="5399114" y="4447591"/>
              <a:ext cx="455210" cy="478260"/>
            </a:xfrm>
            <a:custGeom>
              <a:avLst/>
              <a:gdLst>
                <a:gd name="T0" fmla="*/ 139 w 577"/>
                <a:gd name="T1" fmla="*/ 87 h 609"/>
                <a:gd name="T2" fmla="*/ 27 w 577"/>
                <a:gd name="T3" fmla="*/ 87 h 609"/>
                <a:gd name="T4" fmla="*/ 27 w 577"/>
                <a:gd name="T5" fmla="*/ 48 h 609"/>
                <a:gd name="T6" fmla="*/ 139 w 577"/>
                <a:gd name="T7" fmla="*/ 48 h 609"/>
                <a:gd name="T8" fmla="*/ 139 w 577"/>
                <a:gd name="T9" fmla="*/ 87 h 609"/>
                <a:gd name="T10" fmla="*/ 139 w 577"/>
                <a:gd name="T11" fmla="*/ 179 h 609"/>
                <a:gd name="T12" fmla="*/ 27 w 577"/>
                <a:gd name="T13" fmla="*/ 179 h 609"/>
                <a:gd name="T14" fmla="*/ 27 w 577"/>
                <a:gd name="T15" fmla="*/ 140 h 609"/>
                <a:gd name="T16" fmla="*/ 139 w 577"/>
                <a:gd name="T17" fmla="*/ 140 h 609"/>
                <a:gd name="T18" fmla="*/ 139 w 577"/>
                <a:gd name="T19" fmla="*/ 179 h 609"/>
                <a:gd name="T20" fmla="*/ 139 w 577"/>
                <a:gd name="T21" fmla="*/ 271 h 609"/>
                <a:gd name="T22" fmla="*/ 27 w 577"/>
                <a:gd name="T23" fmla="*/ 271 h 609"/>
                <a:gd name="T24" fmla="*/ 27 w 577"/>
                <a:gd name="T25" fmla="*/ 232 h 609"/>
                <a:gd name="T26" fmla="*/ 139 w 577"/>
                <a:gd name="T27" fmla="*/ 232 h 609"/>
                <a:gd name="T28" fmla="*/ 139 w 577"/>
                <a:gd name="T29" fmla="*/ 271 h 609"/>
                <a:gd name="T30" fmla="*/ 0 w 577"/>
                <a:gd name="T31" fmla="*/ 609 h 609"/>
                <a:gd name="T32" fmla="*/ 166 w 577"/>
                <a:gd name="T33" fmla="*/ 609 h 609"/>
                <a:gd name="T34" fmla="*/ 166 w 577"/>
                <a:gd name="T35" fmla="*/ 0 h 609"/>
                <a:gd name="T36" fmla="*/ 0 w 577"/>
                <a:gd name="T37" fmla="*/ 0 h 609"/>
                <a:gd name="T38" fmla="*/ 0 w 577"/>
                <a:gd name="T39" fmla="*/ 609 h 609"/>
                <a:gd name="T40" fmla="*/ 344 w 577"/>
                <a:gd name="T41" fmla="*/ 87 h 609"/>
                <a:gd name="T42" fmla="*/ 232 w 577"/>
                <a:gd name="T43" fmla="*/ 87 h 609"/>
                <a:gd name="T44" fmla="*/ 232 w 577"/>
                <a:gd name="T45" fmla="*/ 48 h 609"/>
                <a:gd name="T46" fmla="*/ 344 w 577"/>
                <a:gd name="T47" fmla="*/ 48 h 609"/>
                <a:gd name="T48" fmla="*/ 344 w 577"/>
                <a:gd name="T49" fmla="*/ 87 h 609"/>
                <a:gd name="T50" fmla="*/ 344 w 577"/>
                <a:gd name="T51" fmla="*/ 179 h 609"/>
                <a:gd name="T52" fmla="*/ 232 w 577"/>
                <a:gd name="T53" fmla="*/ 179 h 609"/>
                <a:gd name="T54" fmla="*/ 232 w 577"/>
                <a:gd name="T55" fmla="*/ 140 h 609"/>
                <a:gd name="T56" fmla="*/ 344 w 577"/>
                <a:gd name="T57" fmla="*/ 140 h 609"/>
                <a:gd name="T58" fmla="*/ 344 w 577"/>
                <a:gd name="T59" fmla="*/ 179 h 609"/>
                <a:gd name="T60" fmla="*/ 344 w 577"/>
                <a:gd name="T61" fmla="*/ 271 h 609"/>
                <a:gd name="T62" fmla="*/ 232 w 577"/>
                <a:gd name="T63" fmla="*/ 271 h 609"/>
                <a:gd name="T64" fmla="*/ 232 w 577"/>
                <a:gd name="T65" fmla="*/ 232 h 609"/>
                <a:gd name="T66" fmla="*/ 344 w 577"/>
                <a:gd name="T67" fmla="*/ 232 h 609"/>
                <a:gd name="T68" fmla="*/ 344 w 577"/>
                <a:gd name="T69" fmla="*/ 271 h 609"/>
                <a:gd name="T70" fmla="*/ 205 w 577"/>
                <a:gd name="T71" fmla="*/ 609 h 609"/>
                <a:gd name="T72" fmla="*/ 371 w 577"/>
                <a:gd name="T73" fmla="*/ 609 h 609"/>
                <a:gd name="T74" fmla="*/ 371 w 577"/>
                <a:gd name="T75" fmla="*/ 0 h 609"/>
                <a:gd name="T76" fmla="*/ 205 w 577"/>
                <a:gd name="T77" fmla="*/ 0 h 609"/>
                <a:gd name="T78" fmla="*/ 205 w 577"/>
                <a:gd name="T79" fmla="*/ 609 h 609"/>
                <a:gd name="T80" fmla="*/ 549 w 577"/>
                <a:gd name="T81" fmla="*/ 87 h 609"/>
                <a:gd name="T82" fmla="*/ 437 w 577"/>
                <a:gd name="T83" fmla="*/ 87 h 609"/>
                <a:gd name="T84" fmla="*/ 437 w 577"/>
                <a:gd name="T85" fmla="*/ 48 h 609"/>
                <a:gd name="T86" fmla="*/ 549 w 577"/>
                <a:gd name="T87" fmla="*/ 48 h 609"/>
                <a:gd name="T88" fmla="*/ 549 w 577"/>
                <a:gd name="T89" fmla="*/ 87 h 609"/>
                <a:gd name="T90" fmla="*/ 549 w 577"/>
                <a:gd name="T91" fmla="*/ 179 h 609"/>
                <a:gd name="T92" fmla="*/ 437 w 577"/>
                <a:gd name="T93" fmla="*/ 179 h 609"/>
                <a:gd name="T94" fmla="*/ 437 w 577"/>
                <a:gd name="T95" fmla="*/ 140 h 609"/>
                <a:gd name="T96" fmla="*/ 549 w 577"/>
                <a:gd name="T97" fmla="*/ 140 h 609"/>
                <a:gd name="T98" fmla="*/ 549 w 577"/>
                <a:gd name="T99" fmla="*/ 179 h 609"/>
                <a:gd name="T100" fmla="*/ 549 w 577"/>
                <a:gd name="T101" fmla="*/ 271 h 609"/>
                <a:gd name="T102" fmla="*/ 437 w 577"/>
                <a:gd name="T103" fmla="*/ 271 h 609"/>
                <a:gd name="T104" fmla="*/ 437 w 577"/>
                <a:gd name="T105" fmla="*/ 232 h 609"/>
                <a:gd name="T106" fmla="*/ 549 w 577"/>
                <a:gd name="T107" fmla="*/ 232 h 609"/>
                <a:gd name="T108" fmla="*/ 549 w 577"/>
                <a:gd name="T109" fmla="*/ 271 h 609"/>
                <a:gd name="T110" fmla="*/ 410 w 577"/>
                <a:gd name="T111" fmla="*/ 609 h 609"/>
                <a:gd name="T112" fmla="*/ 577 w 577"/>
                <a:gd name="T113" fmla="*/ 609 h 609"/>
                <a:gd name="T114" fmla="*/ 577 w 577"/>
                <a:gd name="T115" fmla="*/ 0 h 609"/>
                <a:gd name="T116" fmla="*/ 410 w 577"/>
                <a:gd name="T117" fmla="*/ 0 h 609"/>
                <a:gd name="T118" fmla="*/ 410 w 577"/>
                <a:gd name="T119" fmla="*/ 609 h 6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77" h="609">
                  <a:moveTo>
                    <a:pt x="139" y="87"/>
                  </a:moveTo>
                  <a:lnTo>
                    <a:pt x="27" y="87"/>
                  </a:lnTo>
                  <a:lnTo>
                    <a:pt x="27" y="48"/>
                  </a:lnTo>
                  <a:lnTo>
                    <a:pt x="139" y="48"/>
                  </a:lnTo>
                  <a:lnTo>
                    <a:pt x="139" y="87"/>
                  </a:lnTo>
                  <a:close/>
                  <a:moveTo>
                    <a:pt x="139" y="179"/>
                  </a:moveTo>
                  <a:lnTo>
                    <a:pt x="27" y="179"/>
                  </a:lnTo>
                  <a:lnTo>
                    <a:pt x="27" y="140"/>
                  </a:lnTo>
                  <a:lnTo>
                    <a:pt x="139" y="140"/>
                  </a:lnTo>
                  <a:lnTo>
                    <a:pt x="139" y="179"/>
                  </a:lnTo>
                  <a:close/>
                  <a:moveTo>
                    <a:pt x="139" y="271"/>
                  </a:moveTo>
                  <a:lnTo>
                    <a:pt x="27" y="271"/>
                  </a:lnTo>
                  <a:lnTo>
                    <a:pt x="27" y="232"/>
                  </a:lnTo>
                  <a:lnTo>
                    <a:pt x="139" y="232"/>
                  </a:lnTo>
                  <a:lnTo>
                    <a:pt x="139" y="271"/>
                  </a:lnTo>
                  <a:close/>
                  <a:moveTo>
                    <a:pt x="0" y="609"/>
                  </a:moveTo>
                  <a:lnTo>
                    <a:pt x="166" y="609"/>
                  </a:lnTo>
                  <a:lnTo>
                    <a:pt x="166" y="0"/>
                  </a:lnTo>
                  <a:lnTo>
                    <a:pt x="0" y="0"/>
                  </a:lnTo>
                  <a:lnTo>
                    <a:pt x="0" y="609"/>
                  </a:lnTo>
                  <a:close/>
                  <a:moveTo>
                    <a:pt x="344" y="87"/>
                  </a:moveTo>
                  <a:lnTo>
                    <a:pt x="232" y="87"/>
                  </a:lnTo>
                  <a:lnTo>
                    <a:pt x="232" y="48"/>
                  </a:lnTo>
                  <a:lnTo>
                    <a:pt x="344" y="48"/>
                  </a:lnTo>
                  <a:lnTo>
                    <a:pt x="344" y="87"/>
                  </a:lnTo>
                  <a:close/>
                  <a:moveTo>
                    <a:pt x="344" y="179"/>
                  </a:moveTo>
                  <a:lnTo>
                    <a:pt x="232" y="179"/>
                  </a:lnTo>
                  <a:lnTo>
                    <a:pt x="232" y="140"/>
                  </a:lnTo>
                  <a:lnTo>
                    <a:pt x="344" y="140"/>
                  </a:lnTo>
                  <a:lnTo>
                    <a:pt x="344" y="179"/>
                  </a:lnTo>
                  <a:close/>
                  <a:moveTo>
                    <a:pt x="344" y="271"/>
                  </a:moveTo>
                  <a:lnTo>
                    <a:pt x="232" y="271"/>
                  </a:lnTo>
                  <a:lnTo>
                    <a:pt x="232" y="232"/>
                  </a:lnTo>
                  <a:lnTo>
                    <a:pt x="344" y="232"/>
                  </a:lnTo>
                  <a:lnTo>
                    <a:pt x="344" y="271"/>
                  </a:lnTo>
                  <a:close/>
                  <a:moveTo>
                    <a:pt x="205" y="609"/>
                  </a:moveTo>
                  <a:lnTo>
                    <a:pt x="371" y="609"/>
                  </a:lnTo>
                  <a:lnTo>
                    <a:pt x="371" y="0"/>
                  </a:lnTo>
                  <a:lnTo>
                    <a:pt x="205" y="0"/>
                  </a:lnTo>
                  <a:lnTo>
                    <a:pt x="205" y="609"/>
                  </a:lnTo>
                  <a:close/>
                  <a:moveTo>
                    <a:pt x="549" y="87"/>
                  </a:moveTo>
                  <a:lnTo>
                    <a:pt x="437" y="87"/>
                  </a:lnTo>
                  <a:lnTo>
                    <a:pt x="437" y="48"/>
                  </a:lnTo>
                  <a:lnTo>
                    <a:pt x="549" y="48"/>
                  </a:lnTo>
                  <a:lnTo>
                    <a:pt x="549" y="87"/>
                  </a:lnTo>
                  <a:close/>
                  <a:moveTo>
                    <a:pt x="549" y="179"/>
                  </a:moveTo>
                  <a:lnTo>
                    <a:pt x="437" y="179"/>
                  </a:lnTo>
                  <a:lnTo>
                    <a:pt x="437" y="140"/>
                  </a:lnTo>
                  <a:lnTo>
                    <a:pt x="549" y="140"/>
                  </a:lnTo>
                  <a:lnTo>
                    <a:pt x="549" y="179"/>
                  </a:lnTo>
                  <a:close/>
                  <a:moveTo>
                    <a:pt x="549" y="271"/>
                  </a:moveTo>
                  <a:lnTo>
                    <a:pt x="437" y="271"/>
                  </a:lnTo>
                  <a:lnTo>
                    <a:pt x="437" y="232"/>
                  </a:lnTo>
                  <a:lnTo>
                    <a:pt x="549" y="232"/>
                  </a:lnTo>
                  <a:lnTo>
                    <a:pt x="549" y="271"/>
                  </a:lnTo>
                  <a:close/>
                  <a:moveTo>
                    <a:pt x="410" y="609"/>
                  </a:moveTo>
                  <a:lnTo>
                    <a:pt x="577" y="609"/>
                  </a:lnTo>
                  <a:lnTo>
                    <a:pt x="577" y="0"/>
                  </a:lnTo>
                  <a:lnTo>
                    <a:pt x="410" y="0"/>
                  </a:lnTo>
                  <a:lnTo>
                    <a:pt x="410" y="609"/>
                  </a:lnTo>
                  <a:close/>
                </a:path>
              </a:pathLst>
            </a:custGeom>
            <a:solidFill>
              <a:srgbClr val="966481"/>
            </a:solidFill>
            <a:ln>
              <a:noFill/>
            </a:ln>
          </p:spPr>
          <p:txBody>
            <a:bodyPr vert="horz" wrap="square" lIns="91440" tIns="45720" rIns="91440" bIns="45720" numCol="1" anchor="t" anchorCtr="0" compatLnSpc="1"/>
            <a:lstStyle/>
            <a:p>
              <a:endParaRPr lang="zh-CN" altLang="en-US">
                <a:solidFill>
                  <a:schemeClr val="accent2"/>
                </a:solidFill>
              </a:endParaRPr>
            </a:p>
          </p:txBody>
        </p:sp>
      </p:grpSp>
      <p:cxnSp>
        <p:nvCxnSpPr>
          <p:cNvPr id="68" name="直接连接符 67"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CxnSpPr/>
          <p:nvPr/>
        </p:nvCxnSpPr>
        <p:spPr>
          <a:xfrm>
            <a:off x="3246637" y="1273629"/>
            <a:ext cx="5770860"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69" name="文本框 68"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txBox="1"/>
          <p:nvPr/>
        </p:nvSpPr>
        <p:spPr>
          <a:xfrm>
            <a:off x="4904507" y="510871"/>
            <a:ext cx="1877437" cy="523220"/>
          </a:xfrm>
          <a:prstGeom prst="rect">
            <a:avLst/>
          </a:prstGeom>
          <a:noFill/>
        </p:spPr>
        <p:txBody>
          <a:bodyPr wrap="none" rtlCol="0">
            <a:spAutoFit/>
          </a:bodyPr>
          <a:lstStyle/>
          <a:p>
            <a:r>
              <a:rPr lang="zh-CN" altLang="en-US" sz="2800" b="1" spc="500" dirty="0">
                <a:solidFill>
                  <a:schemeClr val="bg1">
                    <a:lumMod val="50000"/>
                  </a:schemeClr>
                </a:solidFill>
                <a:latin typeface="微软雅黑" panose="020B0503020204020204" pitchFamily="34" charset="-122"/>
                <a:ea typeface="微软雅黑" panose="020B0503020204020204" pitchFamily="34" charset="-122"/>
                <a:cs typeface="Arial" panose="020B0604020202020204" pitchFamily="34" charset="0"/>
              </a:rPr>
              <a:t>任务分解</a:t>
            </a:r>
            <a:endParaRPr lang="en-US" altLang="zh-CN" sz="2800" b="1" spc="500" dirty="0">
              <a:solidFill>
                <a:schemeClr val="bg1">
                  <a:lumMod val="50000"/>
                </a:schemeClr>
              </a:solidFill>
              <a:latin typeface="微软雅黑" panose="020B0503020204020204" pitchFamily="34" charset="-122"/>
              <a:ea typeface="微软雅黑" panose="020B0503020204020204" pitchFamily="34" charset="-122"/>
              <a:cs typeface="Arial" panose="020B0604020202020204" pitchFamily="34" charset="0"/>
            </a:endParaRPr>
          </a:p>
        </p:txBody>
      </p:sp>
      <p:sp>
        <p:nvSpPr>
          <p:cNvPr id="70" name="椭圆 69"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flipH="1">
            <a:off x="2686180" y="813581"/>
            <a:ext cx="157493" cy="157493"/>
          </a:xfrm>
          <a:prstGeom prst="ellipse">
            <a:avLst/>
          </a:prstGeom>
          <a:solidFill>
            <a:srgbClr val="D06F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1" name="椭圆 70"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flipH="1">
            <a:off x="2686180" y="335956"/>
            <a:ext cx="321030" cy="321030"/>
          </a:xfrm>
          <a:prstGeom prst="ellipse">
            <a:avLst/>
          </a:prstGeom>
          <a:solidFill>
            <a:srgbClr val="966481"/>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2" name="椭圆 71"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flipH="1">
            <a:off x="2991678" y="806317"/>
            <a:ext cx="219803" cy="219803"/>
          </a:xfrm>
          <a:prstGeom prst="ellipse">
            <a:avLst/>
          </a:prstGeom>
          <a:solidFill>
            <a:srgbClr val="365B7C"/>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3" name="椭圆 72"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flipH="1">
            <a:off x="2031169" y="697840"/>
            <a:ext cx="164852" cy="164852"/>
          </a:xfrm>
          <a:prstGeom prst="ellipse">
            <a:avLst/>
          </a:prstGeom>
          <a:solidFill>
            <a:srgbClr val="F779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4" name="椭圆 73"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9354354" y="755438"/>
            <a:ext cx="157493" cy="157493"/>
          </a:xfrm>
          <a:prstGeom prst="ellipse">
            <a:avLst/>
          </a:prstGeom>
          <a:solidFill>
            <a:srgbClr val="D06F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5" name="椭圆 74"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9190817" y="277813"/>
            <a:ext cx="321030" cy="321030"/>
          </a:xfrm>
          <a:prstGeom prst="ellipse">
            <a:avLst/>
          </a:prstGeom>
          <a:solidFill>
            <a:srgbClr val="966481"/>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6" name="椭圆 75"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a:off x="8986546" y="748174"/>
            <a:ext cx="219803" cy="219803"/>
          </a:xfrm>
          <a:prstGeom prst="ellipse">
            <a:avLst/>
          </a:prstGeom>
          <a:solidFill>
            <a:srgbClr val="365B7C"/>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7" name="椭圆 76"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a:off x="10002006" y="639697"/>
            <a:ext cx="164852" cy="164852"/>
          </a:xfrm>
          <a:prstGeom prst="ellipse">
            <a:avLst/>
          </a:prstGeom>
          <a:solidFill>
            <a:srgbClr val="F779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79" name="组合 78"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GrpSpPr/>
          <p:nvPr/>
        </p:nvGrpSpPr>
        <p:grpSpPr>
          <a:xfrm>
            <a:off x="1828079" y="1797358"/>
            <a:ext cx="3136101" cy="1040658"/>
            <a:chOff x="2444426" y="2605863"/>
            <a:chExt cx="3136101" cy="1040658"/>
          </a:xfrm>
        </p:grpSpPr>
        <p:sp>
          <p:nvSpPr>
            <p:cNvPr id="80" name="Rectangle 42"/>
            <p:cNvSpPr/>
            <p:nvPr/>
          </p:nvSpPr>
          <p:spPr>
            <a:xfrm flipH="1">
              <a:off x="2444426" y="3056868"/>
              <a:ext cx="3136101" cy="589653"/>
            </a:xfrm>
            <a:prstGeom prst="rect">
              <a:avLst/>
            </a:prstGeom>
            <a:noFill/>
            <a:ln w="12700" cap="flat" cmpd="sng" algn="ctr">
              <a:noFill/>
              <a:prstDash val="solid"/>
            </a:ln>
            <a:effectLst/>
          </p:spPr>
          <p:txBody>
            <a:bodyPr lIns="91440" tIns="0" rIns="91440" bIns="0" rtlCol="0" anchor="t"/>
            <a:lstStyle/>
            <a:p>
              <a:pPr>
                <a:defRPr/>
              </a:pPr>
              <a:r>
                <a:rPr lang="zh-CN" altLang="en-US" sz="2800" kern="0" dirty="0">
                  <a:solidFill>
                    <a:schemeClr val="tx1">
                      <a:lumMod val="65000"/>
                      <a:lumOff val="35000"/>
                    </a:schemeClr>
                  </a:solidFill>
                  <a:latin typeface="楷体" panose="02010609060101010101" pitchFamily="49" charset="-122"/>
                  <a:ea typeface="楷体" panose="02010609060101010101" pitchFamily="49" charset="-122"/>
                  <a:cs typeface="Arial" panose="020B0604020202020204" pitchFamily="34" charset="0"/>
                </a:rPr>
                <a:t>招聘决策分析</a:t>
              </a:r>
            </a:p>
          </p:txBody>
        </p:sp>
        <p:sp>
          <p:nvSpPr>
            <p:cNvPr id="81" name="Rectangle 42"/>
            <p:cNvSpPr/>
            <p:nvPr/>
          </p:nvSpPr>
          <p:spPr>
            <a:xfrm flipH="1">
              <a:off x="2478120" y="2605863"/>
              <a:ext cx="1850053" cy="229011"/>
            </a:xfrm>
            <a:prstGeom prst="rect">
              <a:avLst/>
            </a:prstGeom>
            <a:noFill/>
            <a:ln w="12700" cap="flat" cmpd="sng" algn="ctr">
              <a:noFill/>
              <a:prstDash val="solid"/>
            </a:ln>
            <a:effectLst/>
          </p:spPr>
          <p:txBody>
            <a:bodyPr lIns="91440" tIns="0" rIns="91440" bIns="0" rtlCol="0" anchor="t"/>
            <a:lstStyle/>
            <a:p>
              <a:r>
                <a:rPr lang="zh-CN" altLang="en-US" sz="2400" b="1" dirty="0">
                  <a:solidFill>
                    <a:schemeClr val="tx1">
                      <a:lumMod val="65000"/>
                      <a:lumOff val="35000"/>
                    </a:schemeClr>
                  </a:solidFill>
                  <a:latin typeface="Arial" panose="020B0604020202020204" pitchFamily="34" charset="0"/>
                  <a:cs typeface="Arial" panose="020B0604020202020204" pitchFamily="34" charset="0"/>
                </a:rPr>
                <a:t>任务二</a:t>
              </a:r>
            </a:p>
          </p:txBody>
        </p:sp>
      </p:grpSp>
      <p:grpSp>
        <p:nvGrpSpPr>
          <p:cNvPr id="82" name="组合 81"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GrpSpPr/>
          <p:nvPr/>
        </p:nvGrpSpPr>
        <p:grpSpPr>
          <a:xfrm>
            <a:off x="726638" y="4925922"/>
            <a:ext cx="3136101" cy="1056817"/>
            <a:chOff x="2431120" y="2605863"/>
            <a:chExt cx="3136101" cy="1056817"/>
          </a:xfrm>
        </p:grpSpPr>
        <p:sp>
          <p:nvSpPr>
            <p:cNvPr id="83" name="Rectangle 42"/>
            <p:cNvSpPr/>
            <p:nvPr/>
          </p:nvSpPr>
          <p:spPr>
            <a:xfrm flipH="1">
              <a:off x="2431120" y="3073027"/>
              <a:ext cx="3136101" cy="589653"/>
            </a:xfrm>
            <a:prstGeom prst="rect">
              <a:avLst/>
            </a:prstGeom>
            <a:noFill/>
            <a:ln w="12700" cap="flat" cmpd="sng" algn="ctr">
              <a:noFill/>
              <a:prstDash val="solid"/>
            </a:ln>
            <a:effectLst/>
          </p:spPr>
          <p:txBody>
            <a:bodyPr lIns="91440" tIns="0" rIns="91440" bIns="0" rtlCol="0" anchor="t"/>
            <a:lstStyle/>
            <a:p>
              <a:pPr>
                <a:defRPr/>
              </a:pPr>
              <a:r>
                <a:rPr lang="zh-CN" altLang="en-US" sz="2800" kern="0" dirty="0">
                  <a:solidFill>
                    <a:schemeClr val="tx1">
                      <a:lumMod val="65000"/>
                      <a:lumOff val="35000"/>
                    </a:schemeClr>
                  </a:solidFill>
                  <a:latin typeface="楷体" panose="02010609060101010101" pitchFamily="49" charset="-122"/>
                  <a:ea typeface="楷体" panose="02010609060101010101" pitchFamily="49" charset="-122"/>
                  <a:cs typeface="Arial" panose="020B0604020202020204" pitchFamily="34" charset="0"/>
                </a:rPr>
                <a:t>招聘外包了解</a:t>
              </a:r>
            </a:p>
          </p:txBody>
        </p:sp>
        <p:sp>
          <p:nvSpPr>
            <p:cNvPr id="84" name="Rectangle 42"/>
            <p:cNvSpPr/>
            <p:nvPr/>
          </p:nvSpPr>
          <p:spPr>
            <a:xfrm flipH="1">
              <a:off x="2478120" y="2605863"/>
              <a:ext cx="1850053" cy="229011"/>
            </a:xfrm>
            <a:prstGeom prst="rect">
              <a:avLst/>
            </a:prstGeom>
            <a:noFill/>
            <a:ln w="12700" cap="flat" cmpd="sng" algn="ctr">
              <a:noFill/>
              <a:prstDash val="solid"/>
            </a:ln>
            <a:effectLst/>
          </p:spPr>
          <p:txBody>
            <a:bodyPr lIns="91440" tIns="0" rIns="91440" bIns="0" rtlCol="0" anchor="t"/>
            <a:lstStyle/>
            <a:p>
              <a:r>
                <a:rPr lang="zh-CN" altLang="en-US" sz="2400" b="1" dirty="0">
                  <a:solidFill>
                    <a:schemeClr val="tx1">
                      <a:lumMod val="65000"/>
                      <a:lumOff val="35000"/>
                    </a:schemeClr>
                  </a:solidFill>
                  <a:latin typeface="Arial" panose="020B0604020202020204" pitchFamily="34" charset="0"/>
                  <a:cs typeface="Arial" panose="020B0604020202020204" pitchFamily="34" charset="0"/>
                </a:rPr>
                <a:t>任务一</a:t>
              </a:r>
            </a:p>
          </p:txBody>
        </p:sp>
      </p:grpSp>
      <p:grpSp>
        <p:nvGrpSpPr>
          <p:cNvPr id="85" name="组合 84"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GrpSpPr/>
          <p:nvPr/>
        </p:nvGrpSpPr>
        <p:grpSpPr>
          <a:xfrm>
            <a:off x="8633582" y="3259007"/>
            <a:ext cx="3136101" cy="1067388"/>
            <a:chOff x="2300193" y="2488267"/>
            <a:chExt cx="3136101" cy="1067388"/>
          </a:xfrm>
        </p:grpSpPr>
        <p:sp>
          <p:nvSpPr>
            <p:cNvPr id="86" name="Rectangle 42"/>
            <p:cNvSpPr/>
            <p:nvPr/>
          </p:nvSpPr>
          <p:spPr>
            <a:xfrm flipH="1">
              <a:off x="2300193" y="2966002"/>
              <a:ext cx="3136101" cy="589653"/>
            </a:xfrm>
            <a:prstGeom prst="rect">
              <a:avLst/>
            </a:prstGeom>
            <a:noFill/>
            <a:ln w="12700" cap="flat" cmpd="sng" algn="ctr">
              <a:noFill/>
              <a:prstDash val="solid"/>
            </a:ln>
            <a:effectLst/>
          </p:spPr>
          <p:txBody>
            <a:bodyPr lIns="91440" tIns="0" rIns="91440" bIns="0" rtlCol="0" anchor="t"/>
            <a:lstStyle/>
            <a:p>
              <a:pPr>
                <a:defRPr/>
              </a:pPr>
              <a:r>
                <a:rPr lang="zh-CN" altLang="en-US" sz="2800" kern="0" dirty="0">
                  <a:solidFill>
                    <a:schemeClr val="tx1">
                      <a:lumMod val="65000"/>
                      <a:lumOff val="35000"/>
                    </a:schemeClr>
                  </a:solidFill>
                  <a:latin typeface="楷体" panose="02010609060101010101" pitchFamily="49" charset="-122"/>
                  <a:ea typeface="楷体" panose="02010609060101010101" pitchFamily="49" charset="-122"/>
                  <a:cs typeface="Arial" panose="020B0604020202020204" pitchFamily="34" charset="0"/>
                </a:rPr>
                <a:t>招聘外包实施</a:t>
              </a:r>
            </a:p>
          </p:txBody>
        </p:sp>
        <p:sp>
          <p:nvSpPr>
            <p:cNvPr id="87" name="Rectangle 42"/>
            <p:cNvSpPr/>
            <p:nvPr/>
          </p:nvSpPr>
          <p:spPr>
            <a:xfrm flipH="1">
              <a:off x="2390363" y="2488267"/>
              <a:ext cx="1850053" cy="229011"/>
            </a:xfrm>
            <a:prstGeom prst="rect">
              <a:avLst/>
            </a:prstGeom>
            <a:noFill/>
            <a:ln w="12700" cap="flat" cmpd="sng" algn="ctr">
              <a:noFill/>
              <a:prstDash val="solid"/>
            </a:ln>
            <a:effectLst/>
          </p:spPr>
          <p:txBody>
            <a:bodyPr lIns="91440" tIns="0" rIns="91440" bIns="0" rtlCol="0" anchor="t"/>
            <a:lstStyle/>
            <a:p>
              <a:r>
                <a:rPr lang="zh-CN" altLang="en-US" sz="2400" b="1" dirty="0">
                  <a:solidFill>
                    <a:schemeClr val="tx1">
                      <a:lumMod val="65000"/>
                      <a:lumOff val="35000"/>
                    </a:schemeClr>
                  </a:solidFill>
                  <a:latin typeface="Arial" panose="020B0604020202020204" pitchFamily="34" charset="0"/>
                  <a:cs typeface="Arial" panose="020B0604020202020204" pitchFamily="34" charset="0"/>
                </a:rPr>
                <a:t>任务三</a:t>
              </a:r>
            </a:p>
          </p:txBody>
        </p:sp>
      </p:grpSp>
      <p:sp>
        <p:nvSpPr>
          <p:cNvPr id="20" name="e7d195523061f1c0"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hidden="1"/>
          <p:cNvSpPr txBox="1"/>
          <p:nvPr/>
        </p:nvSpPr>
        <p:spPr>
          <a:xfrm>
            <a:off x="-355600" y="1803400"/>
            <a:ext cx="293927" cy="1016000"/>
          </a:xfrm>
          <a:prstGeom prst="rect">
            <a:avLst/>
          </a:prstGeom>
          <a:noFill/>
        </p:spPr>
        <p:txBody>
          <a:bodyPr vert="wordArtVert" rtlCol="0">
            <a:spAutoFit/>
          </a:bodyPr>
          <a:lstStyle/>
          <a:p>
            <a:r>
              <a:rPr lang="en-US" altLang="zh-CN" sz="100"/>
              <a:t>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a:t>
            </a:r>
            <a:endParaRPr lang="zh-CN" altLang="en-US" sz="100"/>
          </a:p>
        </p:txBody>
      </p:sp>
    </p:spTree>
    <p:extLst>
      <p:ext uri="{BB962C8B-B14F-4D97-AF65-F5344CB8AC3E}">
        <p14:creationId xmlns:p14="http://schemas.microsoft.com/office/powerpoint/2010/main" val="3063427764"/>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0">
        <p15:prstTrans prst="pageCurlDouble"/>
      </p:transition>
    </mc:Choice>
    <mc:Fallback xmlns="">
      <p:transition spd="slow"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nodeType="with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dissolve">
                                      <p:cBhvr>
                                        <p:cTn id="7" dur="500"/>
                                        <p:tgtEl>
                                          <p:spTgt spid="8"/>
                                        </p:tgtEl>
                                      </p:cBhvr>
                                    </p:animEffect>
                                  </p:childTnLst>
                                </p:cTn>
                              </p:par>
                              <p:par>
                                <p:cTn id="8" presetID="9" presetClass="entr" presetSubtype="0" fill="hold" nodeType="withEffect">
                                  <p:stCondLst>
                                    <p:cond delay="250"/>
                                  </p:stCondLst>
                                  <p:childTnLst>
                                    <p:set>
                                      <p:cBhvr>
                                        <p:cTn id="9" dur="1" fill="hold">
                                          <p:stCondLst>
                                            <p:cond delay="0"/>
                                          </p:stCondLst>
                                        </p:cTn>
                                        <p:tgtEl>
                                          <p:spTgt spid="10"/>
                                        </p:tgtEl>
                                        <p:attrNameLst>
                                          <p:attrName>style.visibility</p:attrName>
                                        </p:attrNameLst>
                                      </p:cBhvr>
                                      <p:to>
                                        <p:strVal val="visible"/>
                                      </p:to>
                                    </p:set>
                                    <p:animEffect transition="in" filter="dissolve">
                                      <p:cBhvr>
                                        <p:cTn id="10" dur="500"/>
                                        <p:tgtEl>
                                          <p:spTgt spid="10"/>
                                        </p:tgtEl>
                                      </p:cBhvr>
                                    </p:animEffect>
                                  </p:childTnLst>
                                </p:cTn>
                              </p:par>
                              <p:par>
                                <p:cTn id="11" presetID="9" presetClass="entr" presetSubtype="0" fill="hold" nodeType="withEffect">
                                  <p:stCondLst>
                                    <p:cond delay="500"/>
                                  </p:stCondLst>
                                  <p:childTnLst>
                                    <p:set>
                                      <p:cBhvr>
                                        <p:cTn id="12" dur="1" fill="hold">
                                          <p:stCondLst>
                                            <p:cond delay="0"/>
                                          </p:stCondLst>
                                        </p:cTn>
                                        <p:tgtEl>
                                          <p:spTgt spid="16"/>
                                        </p:tgtEl>
                                        <p:attrNameLst>
                                          <p:attrName>style.visibility</p:attrName>
                                        </p:attrNameLst>
                                      </p:cBhvr>
                                      <p:to>
                                        <p:strVal val="visible"/>
                                      </p:to>
                                    </p:set>
                                    <p:animEffect transition="in" filter="dissolve">
                                      <p:cBhvr>
                                        <p:cTn id="13" dur="500"/>
                                        <p:tgtEl>
                                          <p:spTgt spid="16"/>
                                        </p:tgtEl>
                                      </p:cBhvr>
                                    </p:animEffect>
                                  </p:childTnLst>
                                </p:cTn>
                              </p:par>
                            </p:childTnLst>
                          </p:cTn>
                        </p:par>
                        <p:par>
                          <p:cTn id="14" fill="hold">
                            <p:stCondLst>
                              <p:cond delay="500"/>
                            </p:stCondLst>
                            <p:childTnLst>
                              <p:par>
                                <p:cTn id="15" presetID="22" presetClass="entr" presetSubtype="4" fill="hold" nodeType="afterEffect">
                                  <p:stCondLst>
                                    <p:cond delay="0"/>
                                  </p:stCondLst>
                                  <p:childTnLst>
                                    <p:set>
                                      <p:cBhvr>
                                        <p:cTn id="16" dur="1" fill="hold">
                                          <p:stCondLst>
                                            <p:cond delay="0"/>
                                          </p:stCondLst>
                                        </p:cTn>
                                        <p:tgtEl>
                                          <p:spTgt spid="38"/>
                                        </p:tgtEl>
                                        <p:attrNameLst>
                                          <p:attrName>style.visibility</p:attrName>
                                        </p:attrNameLst>
                                      </p:cBhvr>
                                      <p:to>
                                        <p:strVal val="visible"/>
                                      </p:to>
                                    </p:set>
                                    <p:animEffect transition="in" filter="wipe(down)">
                                      <p:cBhvr>
                                        <p:cTn id="17" dur="500"/>
                                        <p:tgtEl>
                                          <p:spTgt spid="38"/>
                                        </p:tgtEl>
                                      </p:cBhvr>
                                    </p:animEffect>
                                  </p:childTnLst>
                                </p:cTn>
                              </p:par>
                              <p:par>
                                <p:cTn id="18" presetID="22" presetClass="entr" presetSubtype="4" fill="hold" nodeType="withEffect">
                                  <p:stCondLst>
                                    <p:cond delay="0"/>
                                  </p:stCondLst>
                                  <p:childTnLst>
                                    <p:set>
                                      <p:cBhvr>
                                        <p:cTn id="19" dur="1" fill="hold">
                                          <p:stCondLst>
                                            <p:cond delay="0"/>
                                          </p:stCondLst>
                                        </p:cTn>
                                        <p:tgtEl>
                                          <p:spTgt spid="32"/>
                                        </p:tgtEl>
                                        <p:attrNameLst>
                                          <p:attrName>style.visibility</p:attrName>
                                        </p:attrNameLst>
                                      </p:cBhvr>
                                      <p:to>
                                        <p:strVal val="visible"/>
                                      </p:to>
                                    </p:set>
                                    <p:animEffect transition="in" filter="wipe(down)">
                                      <p:cBhvr>
                                        <p:cTn id="20" dur="500"/>
                                        <p:tgtEl>
                                          <p:spTgt spid="32"/>
                                        </p:tgtEl>
                                      </p:cBhvr>
                                    </p:animEffect>
                                  </p:childTnLst>
                                </p:cTn>
                              </p:par>
                              <p:par>
                                <p:cTn id="21" presetID="22" presetClass="entr" presetSubtype="1" fill="hold" nodeType="withEffect">
                                  <p:stCondLst>
                                    <p:cond delay="0"/>
                                  </p:stCondLst>
                                  <p:childTnLst>
                                    <p:set>
                                      <p:cBhvr>
                                        <p:cTn id="22" dur="1" fill="hold">
                                          <p:stCondLst>
                                            <p:cond delay="0"/>
                                          </p:stCondLst>
                                        </p:cTn>
                                        <p:tgtEl>
                                          <p:spTgt spid="46"/>
                                        </p:tgtEl>
                                        <p:attrNameLst>
                                          <p:attrName>style.visibility</p:attrName>
                                        </p:attrNameLst>
                                      </p:cBhvr>
                                      <p:to>
                                        <p:strVal val="visible"/>
                                      </p:to>
                                    </p:set>
                                    <p:animEffect transition="in" filter="wipe(up)">
                                      <p:cBhvr>
                                        <p:cTn id="23" dur="500"/>
                                        <p:tgtEl>
                                          <p:spTgt spid="46"/>
                                        </p:tgtEl>
                                      </p:cBhvr>
                                    </p:animEffect>
                                  </p:childTnLst>
                                </p:cTn>
                              </p:par>
                            </p:childTnLst>
                          </p:cTn>
                        </p:par>
                        <p:par>
                          <p:cTn id="24" fill="hold">
                            <p:stCondLst>
                              <p:cond delay="1000"/>
                            </p:stCondLst>
                            <p:childTnLst>
                              <p:par>
                                <p:cTn id="25" presetID="10" presetClass="entr" presetSubtype="0" fill="hold" grpId="0" nodeType="afterEffect">
                                  <p:stCondLst>
                                    <p:cond delay="0"/>
                                  </p:stCondLst>
                                  <p:childTnLst>
                                    <p:set>
                                      <p:cBhvr>
                                        <p:cTn id="26" dur="1" fill="hold">
                                          <p:stCondLst>
                                            <p:cond delay="0"/>
                                          </p:stCondLst>
                                        </p:cTn>
                                        <p:tgtEl>
                                          <p:spTgt spid="60"/>
                                        </p:tgtEl>
                                        <p:attrNameLst>
                                          <p:attrName>style.visibility</p:attrName>
                                        </p:attrNameLst>
                                      </p:cBhvr>
                                      <p:to>
                                        <p:strVal val="visible"/>
                                      </p:to>
                                    </p:set>
                                    <p:animEffect transition="in" filter="fade">
                                      <p:cBhvr>
                                        <p:cTn id="27" dur="500"/>
                                        <p:tgtEl>
                                          <p:spTgt spid="60"/>
                                        </p:tgtEl>
                                      </p:cBhvr>
                                    </p:animEffect>
                                  </p:childTnLst>
                                </p:cTn>
                              </p:par>
                              <p:par>
                                <p:cTn id="28" presetID="10" presetClass="entr" presetSubtype="0" fill="hold" grpId="0" nodeType="withEffect">
                                  <p:stCondLst>
                                    <p:cond delay="0"/>
                                  </p:stCondLst>
                                  <p:childTnLst>
                                    <p:set>
                                      <p:cBhvr>
                                        <p:cTn id="29" dur="1" fill="hold">
                                          <p:stCondLst>
                                            <p:cond delay="0"/>
                                          </p:stCondLst>
                                        </p:cTn>
                                        <p:tgtEl>
                                          <p:spTgt spid="61"/>
                                        </p:tgtEl>
                                        <p:attrNameLst>
                                          <p:attrName>style.visibility</p:attrName>
                                        </p:attrNameLst>
                                      </p:cBhvr>
                                      <p:to>
                                        <p:strVal val="visible"/>
                                      </p:to>
                                    </p:set>
                                    <p:animEffect transition="in" filter="fade">
                                      <p:cBhvr>
                                        <p:cTn id="30" dur="500"/>
                                        <p:tgtEl>
                                          <p:spTgt spid="61"/>
                                        </p:tgtEl>
                                      </p:cBhvr>
                                    </p:animEffect>
                                  </p:childTnLst>
                                </p:cTn>
                              </p:par>
                              <p:par>
                                <p:cTn id="31" presetID="10" presetClass="entr" presetSubtype="0" fill="hold" grpId="0" nodeType="withEffect">
                                  <p:stCondLst>
                                    <p:cond delay="0"/>
                                  </p:stCondLst>
                                  <p:childTnLst>
                                    <p:set>
                                      <p:cBhvr>
                                        <p:cTn id="32" dur="1" fill="hold">
                                          <p:stCondLst>
                                            <p:cond delay="0"/>
                                          </p:stCondLst>
                                        </p:cTn>
                                        <p:tgtEl>
                                          <p:spTgt spid="62"/>
                                        </p:tgtEl>
                                        <p:attrNameLst>
                                          <p:attrName>style.visibility</p:attrName>
                                        </p:attrNameLst>
                                      </p:cBhvr>
                                      <p:to>
                                        <p:strVal val="visible"/>
                                      </p:to>
                                    </p:set>
                                    <p:animEffect transition="in" filter="fade">
                                      <p:cBhvr>
                                        <p:cTn id="33" dur="500"/>
                                        <p:tgtEl>
                                          <p:spTgt spid="62"/>
                                        </p:tgtEl>
                                      </p:cBhvr>
                                    </p:animEffect>
                                  </p:childTnLst>
                                </p:cTn>
                              </p:par>
                            </p:childTnLst>
                          </p:cTn>
                        </p:par>
                        <p:par>
                          <p:cTn id="34" fill="hold">
                            <p:stCondLst>
                              <p:cond delay="1500"/>
                            </p:stCondLst>
                            <p:childTnLst>
                              <p:par>
                                <p:cTn id="35" presetID="10" presetClass="entr" presetSubtype="0" fill="hold" nodeType="afterEffect">
                                  <p:stCondLst>
                                    <p:cond delay="0"/>
                                  </p:stCondLst>
                                  <p:childTnLst>
                                    <p:set>
                                      <p:cBhvr>
                                        <p:cTn id="36" dur="1" fill="hold">
                                          <p:stCondLst>
                                            <p:cond delay="0"/>
                                          </p:stCondLst>
                                        </p:cTn>
                                        <p:tgtEl>
                                          <p:spTgt spid="79"/>
                                        </p:tgtEl>
                                        <p:attrNameLst>
                                          <p:attrName>style.visibility</p:attrName>
                                        </p:attrNameLst>
                                      </p:cBhvr>
                                      <p:to>
                                        <p:strVal val="visible"/>
                                      </p:to>
                                    </p:set>
                                    <p:animEffect transition="in" filter="fade">
                                      <p:cBhvr>
                                        <p:cTn id="37" dur="500"/>
                                        <p:tgtEl>
                                          <p:spTgt spid="79"/>
                                        </p:tgtEl>
                                      </p:cBhvr>
                                    </p:animEffect>
                                  </p:childTnLst>
                                </p:cTn>
                              </p:par>
                              <p:par>
                                <p:cTn id="38" presetID="10" presetClass="entr" presetSubtype="0" fill="hold" nodeType="withEffect">
                                  <p:stCondLst>
                                    <p:cond delay="0"/>
                                  </p:stCondLst>
                                  <p:childTnLst>
                                    <p:set>
                                      <p:cBhvr>
                                        <p:cTn id="39" dur="1" fill="hold">
                                          <p:stCondLst>
                                            <p:cond delay="0"/>
                                          </p:stCondLst>
                                        </p:cTn>
                                        <p:tgtEl>
                                          <p:spTgt spid="82"/>
                                        </p:tgtEl>
                                        <p:attrNameLst>
                                          <p:attrName>style.visibility</p:attrName>
                                        </p:attrNameLst>
                                      </p:cBhvr>
                                      <p:to>
                                        <p:strVal val="visible"/>
                                      </p:to>
                                    </p:set>
                                    <p:animEffect transition="in" filter="fade">
                                      <p:cBhvr>
                                        <p:cTn id="40" dur="500"/>
                                        <p:tgtEl>
                                          <p:spTgt spid="82"/>
                                        </p:tgtEl>
                                      </p:cBhvr>
                                    </p:animEffect>
                                  </p:childTnLst>
                                </p:cTn>
                              </p:par>
                              <p:par>
                                <p:cTn id="41" presetID="10" presetClass="entr" presetSubtype="0" fill="hold" nodeType="withEffect">
                                  <p:stCondLst>
                                    <p:cond delay="0"/>
                                  </p:stCondLst>
                                  <p:childTnLst>
                                    <p:set>
                                      <p:cBhvr>
                                        <p:cTn id="42" dur="1" fill="hold">
                                          <p:stCondLst>
                                            <p:cond delay="0"/>
                                          </p:stCondLst>
                                        </p:cTn>
                                        <p:tgtEl>
                                          <p:spTgt spid="85"/>
                                        </p:tgtEl>
                                        <p:attrNameLst>
                                          <p:attrName>style.visibility</p:attrName>
                                        </p:attrNameLst>
                                      </p:cBhvr>
                                      <p:to>
                                        <p:strVal val="visible"/>
                                      </p:to>
                                    </p:set>
                                    <p:animEffect transition="in" filter="fade">
                                      <p:cBhvr>
                                        <p:cTn id="43" dur="500"/>
                                        <p:tgtEl>
                                          <p:spTgt spid="8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0" grpId="0"/>
      <p:bldP spid="61" grpId="0"/>
      <p:bldP spid="62" grpId="0"/>
    </p:bldLst>
  </p:timing>
</p:sld>
</file>

<file path=ppt/slides/slide2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5" name="组合 54"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GrpSpPr/>
          <p:nvPr/>
        </p:nvGrpSpPr>
        <p:grpSpPr>
          <a:xfrm>
            <a:off x="809768" y="1217177"/>
            <a:ext cx="2304415" cy="4167230"/>
            <a:chOff x="752634" y="1779108"/>
            <a:chExt cx="2304415" cy="4167230"/>
          </a:xfrm>
        </p:grpSpPr>
        <p:sp>
          <p:nvSpPr>
            <p:cNvPr id="56" name="圆角矩形 38"/>
            <p:cNvSpPr/>
            <p:nvPr/>
          </p:nvSpPr>
          <p:spPr>
            <a:xfrm rot="572624">
              <a:off x="1297576" y="1779108"/>
              <a:ext cx="1274792" cy="1256404"/>
            </a:xfrm>
            <a:custGeom>
              <a:avLst/>
              <a:gdLst/>
              <a:ahLst/>
              <a:cxnLst/>
              <a:rect l="l" t="t" r="r" b="b"/>
              <a:pathLst>
                <a:path w="1554798" h="1532371">
                  <a:moveTo>
                    <a:pt x="260464" y="73817"/>
                  </a:moveTo>
                  <a:cubicBezTo>
                    <a:pt x="306072" y="28209"/>
                    <a:pt x="369078" y="0"/>
                    <a:pt x="438674" y="0"/>
                  </a:cubicBezTo>
                  <a:lnTo>
                    <a:pt x="1302770" y="0"/>
                  </a:lnTo>
                  <a:cubicBezTo>
                    <a:pt x="1441961" y="0"/>
                    <a:pt x="1554798" y="112837"/>
                    <a:pt x="1554798" y="252028"/>
                  </a:cubicBezTo>
                  <a:lnTo>
                    <a:pt x="1554798" y="252029"/>
                  </a:lnTo>
                  <a:lnTo>
                    <a:pt x="1554798" y="1116125"/>
                  </a:lnTo>
                  <a:cubicBezTo>
                    <a:pt x="1554798" y="1255316"/>
                    <a:pt x="1441961" y="1368153"/>
                    <a:pt x="1302770" y="1368153"/>
                  </a:cubicBezTo>
                  <a:cubicBezTo>
                    <a:pt x="1163579" y="1368153"/>
                    <a:pt x="1050742" y="1255316"/>
                    <a:pt x="1050742" y="1116125"/>
                  </a:cubicBezTo>
                  <a:lnTo>
                    <a:pt x="1050742" y="860250"/>
                  </a:lnTo>
                  <a:cubicBezTo>
                    <a:pt x="1050311" y="861013"/>
                    <a:pt x="1049708" y="861600"/>
                    <a:pt x="1049101" y="862186"/>
                  </a:cubicBezTo>
                  <a:lnTo>
                    <a:pt x="426920" y="1461813"/>
                  </a:lnTo>
                  <a:cubicBezTo>
                    <a:pt x="326697" y="1558402"/>
                    <a:pt x="167149" y="1555457"/>
                    <a:pt x="70559" y="1455234"/>
                  </a:cubicBezTo>
                  <a:cubicBezTo>
                    <a:pt x="-26031" y="1355012"/>
                    <a:pt x="-23086" y="1195463"/>
                    <a:pt x="77137" y="1098874"/>
                  </a:cubicBezTo>
                  <a:lnTo>
                    <a:pt x="694328" y="504056"/>
                  </a:lnTo>
                  <a:lnTo>
                    <a:pt x="438674" y="504056"/>
                  </a:lnTo>
                  <a:cubicBezTo>
                    <a:pt x="299483" y="504056"/>
                    <a:pt x="186646" y="391219"/>
                    <a:pt x="186646" y="252028"/>
                  </a:cubicBezTo>
                  <a:cubicBezTo>
                    <a:pt x="186646" y="182432"/>
                    <a:pt x="214855" y="119426"/>
                    <a:pt x="260464" y="73817"/>
                  </a:cubicBezTo>
                  <a:close/>
                </a:path>
              </a:pathLst>
            </a:custGeom>
            <a:solidFill>
              <a:srgbClr val="D06F83"/>
            </a:solidFill>
            <a:ln w="19050">
              <a:gradFill>
                <a:gsLst>
                  <a:gs pos="89000">
                    <a:schemeClr val="bg1">
                      <a:lumMod val="85000"/>
                    </a:schemeClr>
                  </a:gs>
                  <a:gs pos="0">
                    <a:schemeClr val="bg1"/>
                  </a:gs>
                </a:gsLst>
                <a:lin ang="7200000" scaled="0"/>
              </a:gradFill>
            </a:ln>
            <a:effectLst>
              <a:outerShdw blurRad="254000" dist="127000" dir="8160000" algn="tr" rotWithShape="0">
                <a:prstClr val="black">
                  <a:alpha val="34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7" name="圆角矩形 56"/>
            <p:cNvSpPr/>
            <p:nvPr/>
          </p:nvSpPr>
          <p:spPr>
            <a:xfrm>
              <a:off x="752634" y="3115798"/>
              <a:ext cx="2304256" cy="2830540"/>
            </a:xfrm>
            <a:prstGeom prst="roundRect">
              <a:avLst>
                <a:gd name="adj" fmla="val 6909"/>
              </a:avLst>
            </a:prstGeom>
            <a:solidFill>
              <a:srgbClr val="EFEFEF"/>
            </a:solidFill>
            <a:ln w="19050">
              <a:gradFill>
                <a:gsLst>
                  <a:gs pos="89000">
                    <a:schemeClr val="bg1">
                      <a:lumMod val="85000"/>
                    </a:schemeClr>
                  </a:gs>
                  <a:gs pos="0">
                    <a:schemeClr val="bg1"/>
                  </a:gs>
                </a:gsLst>
                <a:lin ang="7200000" scaled="0"/>
              </a:gradFill>
            </a:ln>
            <a:effectLst>
              <a:outerShdw blurRad="254000" dist="127000" dir="8160000" algn="tr" rotWithShape="0">
                <a:prstClr val="black">
                  <a:alpha val="34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58" name="组合 57"/>
            <p:cNvGrpSpPr/>
            <p:nvPr/>
          </p:nvGrpSpPr>
          <p:grpSpPr>
            <a:xfrm rot="16200000">
              <a:off x="2087525" y="3024024"/>
              <a:ext cx="441397" cy="58863"/>
              <a:chOff x="2975753" y="1851670"/>
              <a:chExt cx="539968" cy="72008"/>
            </a:xfrm>
          </p:grpSpPr>
          <p:sp>
            <p:nvSpPr>
              <p:cNvPr id="66" name="椭圆 65"/>
              <p:cNvSpPr/>
              <p:nvPr/>
            </p:nvSpPr>
            <p:spPr>
              <a:xfrm>
                <a:off x="2975753" y="1851670"/>
                <a:ext cx="72008" cy="72008"/>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7" name="椭圆 66"/>
              <p:cNvSpPr/>
              <p:nvPr/>
            </p:nvSpPr>
            <p:spPr>
              <a:xfrm>
                <a:off x="3443713" y="1851670"/>
                <a:ext cx="72008" cy="72008"/>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8" name="圆角矩形 67"/>
              <p:cNvSpPr/>
              <p:nvPr/>
            </p:nvSpPr>
            <p:spPr>
              <a:xfrm>
                <a:off x="3011757" y="1864814"/>
                <a:ext cx="467960" cy="45719"/>
              </a:xfrm>
              <a:prstGeom prst="roundRect">
                <a:avLst>
                  <a:gd name="adj" fmla="val 50000"/>
                </a:avLst>
              </a:prstGeom>
              <a:gradFill>
                <a:gsLst>
                  <a:gs pos="0">
                    <a:schemeClr val="bg1">
                      <a:lumMod val="75000"/>
                    </a:schemeClr>
                  </a:gs>
                  <a:gs pos="50000">
                    <a:schemeClr val="bg1">
                      <a:lumMod val="95000"/>
                    </a:schemeClr>
                  </a:gs>
                  <a:gs pos="100000">
                    <a:schemeClr val="bg1">
                      <a:lumMod val="75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59" name="组合 58"/>
            <p:cNvGrpSpPr/>
            <p:nvPr/>
          </p:nvGrpSpPr>
          <p:grpSpPr>
            <a:xfrm rot="16200000">
              <a:off x="1203997" y="3024024"/>
              <a:ext cx="441397" cy="58863"/>
              <a:chOff x="2975753" y="1851670"/>
              <a:chExt cx="539968" cy="72008"/>
            </a:xfrm>
          </p:grpSpPr>
          <p:sp>
            <p:nvSpPr>
              <p:cNvPr id="63" name="椭圆 62"/>
              <p:cNvSpPr/>
              <p:nvPr/>
            </p:nvSpPr>
            <p:spPr>
              <a:xfrm>
                <a:off x="2975753" y="1851670"/>
                <a:ext cx="72008" cy="72008"/>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4" name="椭圆 63"/>
              <p:cNvSpPr/>
              <p:nvPr/>
            </p:nvSpPr>
            <p:spPr>
              <a:xfrm>
                <a:off x="3443713" y="1851670"/>
                <a:ext cx="72008" cy="72008"/>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5" name="圆角矩形 64"/>
              <p:cNvSpPr/>
              <p:nvPr/>
            </p:nvSpPr>
            <p:spPr>
              <a:xfrm>
                <a:off x="3011757" y="1864814"/>
                <a:ext cx="467960" cy="45719"/>
              </a:xfrm>
              <a:prstGeom prst="roundRect">
                <a:avLst>
                  <a:gd name="adj" fmla="val 50000"/>
                </a:avLst>
              </a:prstGeom>
              <a:gradFill>
                <a:gsLst>
                  <a:gs pos="0">
                    <a:schemeClr val="bg1">
                      <a:lumMod val="75000"/>
                    </a:schemeClr>
                  </a:gs>
                  <a:gs pos="50000">
                    <a:schemeClr val="bg1">
                      <a:lumMod val="95000"/>
                    </a:schemeClr>
                  </a:gs>
                  <a:gs pos="100000">
                    <a:schemeClr val="bg1">
                      <a:lumMod val="75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61" name="Rectangle 42"/>
            <p:cNvSpPr/>
            <p:nvPr/>
          </p:nvSpPr>
          <p:spPr>
            <a:xfrm flipH="1">
              <a:off x="941501" y="3596226"/>
              <a:ext cx="1960186" cy="168953"/>
            </a:xfrm>
            <a:prstGeom prst="rect">
              <a:avLst/>
            </a:prstGeom>
            <a:noFill/>
            <a:ln w="12700" cap="flat" cmpd="sng" algn="ctr">
              <a:noFill/>
              <a:prstDash val="solid"/>
            </a:ln>
            <a:effectLst/>
          </p:spPr>
          <p:txBody>
            <a:bodyPr lIns="91440" tIns="0" rIns="91440" bIns="0" rtlCol="0" anchor="t"/>
            <a:lstStyle/>
            <a:p>
              <a:r>
                <a:rPr lang="zh-CN" altLang="en-US" sz="2400" b="1" dirty="0">
                  <a:solidFill>
                    <a:schemeClr val="tx1">
                      <a:lumMod val="65000"/>
                      <a:lumOff val="35000"/>
                    </a:schemeClr>
                  </a:solidFill>
                  <a:latin typeface="楷体" panose="02010609060101010101" pitchFamily="49" charset="-122"/>
                  <a:ea typeface="楷体" panose="02010609060101010101" pitchFamily="49" charset="-122"/>
                  <a:cs typeface="Arial" panose="020B0604020202020204" pitchFamily="34" charset="0"/>
                </a:rPr>
                <a:t>任务一</a:t>
              </a:r>
            </a:p>
          </p:txBody>
        </p:sp>
        <p:sp>
          <p:nvSpPr>
            <p:cNvPr id="62" name="Rectangle 42"/>
            <p:cNvSpPr/>
            <p:nvPr/>
          </p:nvSpPr>
          <p:spPr>
            <a:xfrm flipH="1">
              <a:off x="911384" y="4157183"/>
              <a:ext cx="2145665" cy="1703705"/>
            </a:xfrm>
            <a:prstGeom prst="rect">
              <a:avLst/>
            </a:prstGeom>
            <a:noFill/>
            <a:ln w="12700" cap="flat" cmpd="sng" algn="ctr">
              <a:noFill/>
              <a:prstDash val="solid"/>
            </a:ln>
            <a:effectLst/>
          </p:spPr>
          <p:txBody>
            <a:bodyPr lIns="91440" tIns="0" rIns="91440" bIns="0" rtlCol="0" anchor="t"/>
            <a:lstStyle/>
            <a:p>
              <a:pPr>
                <a:defRPr/>
              </a:pPr>
              <a:r>
                <a:rPr lang="zh-CN" altLang="en-US" sz="2400" kern="0" dirty="0">
                  <a:solidFill>
                    <a:schemeClr val="tx1">
                      <a:lumMod val="65000"/>
                      <a:lumOff val="35000"/>
                    </a:schemeClr>
                  </a:solidFill>
                  <a:latin typeface="楷体" panose="02010609060101010101" pitchFamily="49" charset="-122"/>
                  <a:ea typeface="楷体" panose="02010609060101010101" pitchFamily="49" charset="-122"/>
                  <a:cs typeface="Arial" panose="020B0604020202020204" pitchFamily="34" charset="0"/>
                </a:rPr>
                <a:t>招聘外包了解</a:t>
              </a:r>
              <a:endParaRPr lang="en-US" altLang="zh-CN" sz="2400" kern="0" dirty="0">
                <a:solidFill>
                  <a:schemeClr val="tx1">
                    <a:lumMod val="65000"/>
                    <a:lumOff val="35000"/>
                  </a:schemeClr>
                </a:solidFill>
                <a:latin typeface="楷体" panose="02010609060101010101" pitchFamily="49" charset="-122"/>
                <a:ea typeface="楷体" panose="02010609060101010101" pitchFamily="49" charset="-122"/>
                <a:cs typeface="Arial" panose="020B0604020202020204" pitchFamily="34" charset="0"/>
              </a:endParaRPr>
            </a:p>
            <a:p>
              <a:pPr>
                <a:defRPr/>
              </a:pPr>
              <a:endParaRPr lang="en-US" altLang="zh-CN" sz="2400" kern="0" dirty="0">
                <a:solidFill>
                  <a:schemeClr val="tx1">
                    <a:lumMod val="65000"/>
                    <a:lumOff val="35000"/>
                  </a:schemeClr>
                </a:solidFill>
                <a:latin typeface="Arial" panose="020B0604020202020204" pitchFamily="34" charset="0"/>
                <a:cs typeface="Arial" panose="020B0604020202020204" pitchFamily="34" charset="0"/>
              </a:endParaRPr>
            </a:p>
            <a:p>
              <a:pPr>
                <a:defRPr/>
              </a:pPr>
              <a:endParaRPr lang="en-US" sz="2400" kern="0" dirty="0">
                <a:solidFill>
                  <a:schemeClr val="tx1">
                    <a:lumMod val="65000"/>
                    <a:lumOff val="35000"/>
                  </a:schemeClr>
                </a:solidFill>
                <a:latin typeface="Arial" panose="020B0604020202020204" pitchFamily="34" charset="0"/>
                <a:cs typeface="Arial" panose="020B0604020202020204" pitchFamily="34" charset="0"/>
              </a:endParaRPr>
            </a:p>
          </p:txBody>
        </p:sp>
      </p:grpSp>
      <p:cxnSp>
        <p:nvCxnSpPr>
          <p:cNvPr id="83" name="直接连接符 82"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CxnSpPr/>
          <p:nvPr/>
        </p:nvCxnSpPr>
        <p:spPr>
          <a:xfrm>
            <a:off x="3246637" y="1273629"/>
            <a:ext cx="5770860"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84" name="文本框 83"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txBox="1"/>
          <p:nvPr/>
        </p:nvSpPr>
        <p:spPr>
          <a:xfrm>
            <a:off x="5035262" y="572574"/>
            <a:ext cx="1877437" cy="523220"/>
          </a:xfrm>
          <a:prstGeom prst="rect">
            <a:avLst/>
          </a:prstGeom>
          <a:noFill/>
        </p:spPr>
        <p:txBody>
          <a:bodyPr wrap="none" rtlCol="0">
            <a:spAutoFit/>
          </a:bodyPr>
          <a:lstStyle/>
          <a:p>
            <a:r>
              <a:rPr lang="zh-CN" altLang="en-US" sz="2800" b="1" spc="500" dirty="0">
                <a:solidFill>
                  <a:schemeClr val="bg1">
                    <a:lumMod val="50000"/>
                  </a:schemeClr>
                </a:solidFill>
                <a:latin typeface="微软雅黑" panose="020B0503020204020204" pitchFamily="34" charset="-122"/>
                <a:ea typeface="微软雅黑" panose="020B0503020204020204" pitchFamily="34" charset="-122"/>
                <a:cs typeface="Arial" panose="020B0604020202020204" pitchFamily="34" charset="0"/>
              </a:rPr>
              <a:t>任务描述</a:t>
            </a:r>
            <a:endParaRPr lang="en-US" altLang="zh-CN" sz="2800" b="1" spc="500" dirty="0">
              <a:solidFill>
                <a:schemeClr val="bg1">
                  <a:lumMod val="50000"/>
                </a:schemeClr>
              </a:solidFill>
              <a:latin typeface="微软雅黑" panose="020B0503020204020204" pitchFamily="34" charset="-122"/>
              <a:ea typeface="微软雅黑" panose="020B0503020204020204" pitchFamily="34" charset="-122"/>
              <a:cs typeface="Arial" panose="020B0604020202020204" pitchFamily="34" charset="0"/>
            </a:endParaRPr>
          </a:p>
        </p:txBody>
      </p:sp>
      <p:sp>
        <p:nvSpPr>
          <p:cNvPr id="85" name="椭圆 84"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flipH="1">
            <a:off x="2686180" y="813581"/>
            <a:ext cx="157493" cy="157493"/>
          </a:xfrm>
          <a:prstGeom prst="ellipse">
            <a:avLst/>
          </a:prstGeom>
          <a:solidFill>
            <a:srgbClr val="D06F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6" name="椭圆 85"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flipH="1">
            <a:off x="2686180" y="335956"/>
            <a:ext cx="321030" cy="321030"/>
          </a:xfrm>
          <a:prstGeom prst="ellipse">
            <a:avLst/>
          </a:prstGeom>
          <a:solidFill>
            <a:srgbClr val="966481"/>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7" name="椭圆 86"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flipH="1">
            <a:off x="2991678" y="806317"/>
            <a:ext cx="219803" cy="219803"/>
          </a:xfrm>
          <a:prstGeom prst="ellipse">
            <a:avLst/>
          </a:prstGeom>
          <a:solidFill>
            <a:srgbClr val="365B7C"/>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8" name="椭圆 87"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flipH="1">
            <a:off x="2031169" y="697840"/>
            <a:ext cx="164852" cy="164852"/>
          </a:xfrm>
          <a:prstGeom prst="ellipse">
            <a:avLst/>
          </a:prstGeom>
          <a:solidFill>
            <a:srgbClr val="F779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9" name="椭圆 88"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9354354" y="755438"/>
            <a:ext cx="157493" cy="157493"/>
          </a:xfrm>
          <a:prstGeom prst="ellipse">
            <a:avLst/>
          </a:prstGeom>
          <a:solidFill>
            <a:srgbClr val="D06F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0" name="椭圆 89"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9190817" y="277813"/>
            <a:ext cx="321030" cy="321030"/>
          </a:xfrm>
          <a:prstGeom prst="ellipse">
            <a:avLst/>
          </a:prstGeom>
          <a:solidFill>
            <a:srgbClr val="966481"/>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1" name="椭圆 90"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a:off x="8986546" y="748174"/>
            <a:ext cx="219803" cy="219803"/>
          </a:xfrm>
          <a:prstGeom prst="ellipse">
            <a:avLst/>
          </a:prstGeom>
          <a:solidFill>
            <a:srgbClr val="365B7C"/>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2" name="椭圆 91"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a:off x="10002006" y="639697"/>
            <a:ext cx="164852" cy="164852"/>
          </a:xfrm>
          <a:prstGeom prst="ellipse">
            <a:avLst/>
          </a:prstGeom>
          <a:solidFill>
            <a:srgbClr val="F779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 name="e7d195523061f1c0"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hidden="1"/>
          <p:cNvSpPr txBox="1"/>
          <p:nvPr/>
        </p:nvSpPr>
        <p:spPr>
          <a:xfrm>
            <a:off x="-355600" y="1803400"/>
            <a:ext cx="293927" cy="1016000"/>
          </a:xfrm>
          <a:prstGeom prst="rect">
            <a:avLst/>
          </a:prstGeom>
          <a:noFill/>
        </p:spPr>
        <p:txBody>
          <a:bodyPr vert="wordArtVert" rtlCol="0">
            <a:spAutoFit/>
          </a:bodyPr>
          <a:lstStyle/>
          <a:p>
            <a:r>
              <a:rPr lang="en-US" altLang="zh-CN" sz="100"/>
              <a:t>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a:t>
            </a:r>
            <a:endParaRPr lang="zh-CN" altLang="en-US" sz="100"/>
          </a:p>
        </p:txBody>
      </p:sp>
      <p:sp>
        <p:nvSpPr>
          <p:cNvPr id="3" name="矩形 2"/>
          <p:cNvSpPr/>
          <p:nvPr/>
        </p:nvSpPr>
        <p:spPr>
          <a:xfrm>
            <a:off x="3524612" y="2524456"/>
            <a:ext cx="7204246" cy="460375"/>
          </a:xfrm>
          <a:prstGeom prst="rect">
            <a:avLst/>
          </a:prstGeom>
        </p:spPr>
        <p:txBody>
          <a:bodyPr wrap="square">
            <a:spAutoFit/>
          </a:bodyPr>
          <a:lstStyle/>
          <a:p>
            <a:r>
              <a:rPr lang="zh-CN" altLang="en-US" sz="2400" dirty="0">
                <a:latin typeface="楷体" panose="02010609060101010101" pitchFamily="49" charset="-122"/>
                <a:ea typeface="楷体" panose="02010609060101010101" pitchFamily="49" charset="-122"/>
              </a:rPr>
              <a:t> </a:t>
            </a:r>
          </a:p>
        </p:txBody>
      </p:sp>
      <p:sp>
        <p:nvSpPr>
          <p:cNvPr id="4" name="文本框 3"/>
          <p:cNvSpPr txBox="1"/>
          <p:nvPr/>
        </p:nvSpPr>
        <p:spPr>
          <a:xfrm>
            <a:off x="4298315" y="2450465"/>
            <a:ext cx="4820920" cy="583565"/>
          </a:xfrm>
          <a:prstGeom prst="rect">
            <a:avLst/>
          </a:prstGeom>
          <a:noFill/>
        </p:spPr>
        <p:txBody>
          <a:bodyPr wrap="square" rtlCol="0">
            <a:spAutoFit/>
          </a:bodyPr>
          <a:lstStyle/>
          <a:p>
            <a:r>
              <a:rPr lang="zh-CN" altLang="en-US" sz="3200" b="1" spc="500" dirty="0">
                <a:solidFill>
                  <a:schemeClr val="tx1"/>
                </a:solidFill>
                <a:latin typeface="KaiTi" panose="02010609060101010101" pitchFamily="49" charset="-122"/>
                <a:ea typeface="KaiTi" panose="02010609060101010101" pitchFamily="49" charset="-122"/>
                <a:cs typeface="Arial" panose="020B0604020202020204" pitchFamily="34" charset="0"/>
                <a:sym typeface="+mn-ea"/>
              </a:rPr>
              <a:t>一 招聘外包的概念</a:t>
            </a:r>
          </a:p>
        </p:txBody>
      </p:sp>
      <p:sp>
        <p:nvSpPr>
          <p:cNvPr id="5" name="文本框 4"/>
          <p:cNvSpPr txBox="1"/>
          <p:nvPr/>
        </p:nvSpPr>
        <p:spPr>
          <a:xfrm>
            <a:off x="4252595" y="3437255"/>
            <a:ext cx="6644768" cy="584775"/>
          </a:xfrm>
          <a:prstGeom prst="rect">
            <a:avLst/>
          </a:prstGeom>
          <a:noFill/>
        </p:spPr>
        <p:txBody>
          <a:bodyPr wrap="none" rtlCol="0" anchor="t">
            <a:spAutoFit/>
          </a:bodyPr>
          <a:lstStyle/>
          <a:p>
            <a:r>
              <a:rPr lang="zh-CN" altLang="en-US" sz="3200" b="1" spc="500" dirty="0">
                <a:solidFill>
                  <a:schemeClr val="tx1"/>
                </a:solidFill>
                <a:latin typeface="KaiTi" panose="02010609060101010101" pitchFamily="49" charset="-122"/>
                <a:ea typeface="KaiTi" panose="02010609060101010101" pitchFamily="49" charset="-122"/>
                <a:cs typeface="Arial" panose="020B0604020202020204" pitchFamily="34" charset="0"/>
                <a:sym typeface="+mn-ea"/>
              </a:rPr>
              <a:t>二 招聘外包产生的背景及动因</a:t>
            </a:r>
          </a:p>
        </p:txBody>
      </p:sp>
      <p:sp>
        <p:nvSpPr>
          <p:cNvPr id="6" name="文本框 5"/>
          <p:cNvSpPr txBox="1"/>
          <p:nvPr/>
        </p:nvSpPr>
        <p:spPr>
          <a:xfrm>
            <a:off x="4298315" y="4424045"/>
            <a:ext cx="4264309" cy="584775"/>
          </a:xfrm>
          <a:prstGeom prst="rect">
            <a:avLst/>
          </a:prstGeom>
          <a:noFill/>
        </p:spPr>
        <p:txBody>
          <a:bodyPr wrap="none" rtlCol="0" anchor="t">
            <a:spAutoFit/>
          </a:bodyPr>
          <a:lstStyle/>
          <a:p>
            <a:r>
              <a:rPr lang="zh-CN" altLang="en-US" sz="3200" b="1" spc="500" dirty="0">
                <a:solidFill>
                  <a:schemeClr val="tx1"/>
                </a:solidFill>
                <a:latin typeface="KaiTi" panose="02010609060101010101" pitchFamily="49" charset="-122"/>
                <a:ea typeface="KaiTi" panose="02010609060101010101" pitchFamily="49" charset="-122"/>
                <a:cs typeface="Arial" panose="020B0604020202020204" pitchFamily="34" charset="0"/>
                <a:sym typeface="+mn-ea"/>
              </a:rPr>
              <a:t>三 招聘外包的类型</a:t>
            </a:r>
          </a:p>
        </p:txBody>
      </p:sp>
    </p:spTree>
    <p:extLst>
      <p:ext uri="{BB962C8B-B14F-4D97-AF65-F5344CB8AC3E}">
        <p14:creationId xmlns:p14="http://schemas.microsoft.com/office/powerpoint/2010/main" val="3141512176"/>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0">
        <p15:prstTrans prst="pageCurlDouble"/>
      </p:transition>
    </mc:Choice>
    <mc:Fallback xmlns="">
      <p:transition spd="slow"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44000" fill="hold" nodeType="withEffect">
                                  <p:stCondLst>
                                    <p:cond delay="250"/>
                                  </p:stCondLst>
                                  <p:childTnLst>
                                    <p:set>
                                      <p:cBhvr>
                                        <p:cTn id="6" dur="1" fill="hold">
                                          <p:stCondLst>
                                            <p:cond delay="0"/>
                                          </p:stCondLst>
                                        </p:cTn>
                                        <p:tgtEl>
                                          <p:spTgt spid="55"/>
                                        </p:tgtEl>
                                        <p:attrNameLst>
                                          <p:attrName>style.visibility</p:attrName>
                                        </p:attrNameLst>
                                      </p:cBhvr>
                                      <p:to>
                                        <p:strVal val="visible"/>
                                      </p:to>
                                    </p:set>
                                    <p:anim calcmode="lin" valueType="num">
                                      <p:cBhvr additive="base">
                                        <p:cTn id="7" dur="750" fill="hold"/>
                                        <p:tgtEl>
                                          <p:spTgt spid="55"/>
                                        </p:tgtEl>
                                        <p:attrNameLst>
                                          <p:attrName>ppt_x</p:attrName>
                                        </p:attrNameLst>
                                      </p:cBhvr>
                                      <p:tavLst>
                                        <p:tav tm="0">
                                          <p:val>
                                            <p:strVal val="#ppt_x"/>
                                          </p:val>
                                        </p:tav>
                                        <p:tav tm="100000">
                                          <p:val>
                                            <p:strVal val="#ppt_x"/>
                                          </p:val>
                                        </p:tav>
                                      </p:tavLst>
                                    </p:anim>
                                    <p:anim calcmode="lin" valueType="num">
                                      <p:cBhvr additive="base">
                                        <p:cTn id="8" dur="750" fill="hold"/>
                                        <p:tgtEl>
                                          <p:spTgt spid="5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46" name="直接连接符 45"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CxnSpPr/>
          <p:nvPr/>
        </p:nvCxnSpPr>
        <p:spPr>
          <a:xfrm>
            <a:off x="3246637" y="1273629"/>
            <a:ext cx="5770860"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47" name="文本框 46"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txBox="1"/>
          <p:nvPr/>
        </p:nvSpPr>
        <p:spPr>
          <a:xfrm>
            <a:off x="4279524" y="460911"/>
            <a:ext cx="3705225" cy="521970"/>
          </a:xfrm>
          <a:prstGeom prst="rect">
            <a:avLst/>
          </a:prstGeom>
          <a:noFill/>
        </p:spPr>
        <p:txBody>
          <a:bodyPr wrap="none" rtlCol="0">
            <a:spAutoFit/>
          </a:bodyPr>
          <a:lstStyle/>
          <a:p>
            <a:r>
              <a:rPr lang="zh-CN" altLang="en-US" sz="2800" b="1" spc="500" dirty="0">
                <a:solidFill>
                  <a:schemeClr val="bg1">
                    <a:lumMod val="50000"/>
                  </a:schemeClr>
                </a:solidFill>
                <a:latin typeface="微软雅黑" panose="020B0503020204020204" pitchFamily="34" charset="-122"/>
                <a:ea typeface="微软雅黑" panose="020B0503020204020204" pitchFamily="34" charset="-122"/>
                <a:cs typeface="Arial" panose="020B0604020202020204" pitchFamily="34" charset="0"/>
              </a:rPr>
              <a:t>一 招聘外包的概念</a:t>
            </a:r>
            <a:endParaRPr lang="en-US" altLang="zh-CN" sz="2800" b="1" spc="500" dirty="0">
              <a:solidFill>
                <a:schemeClr val="bg1">
                  <a:lumMod val="50000"/>
                </a:schemeClr>
              </a:solidFill>
              <a:latin typeface="微软雅黑" panose="020B0503020204020204" pitchFamily="34" charset="-122"/>
              <a:ea typeface="微软雅黑" panose="020B0503020204020204" pitchFamily="34" charset="-122"/>
              <a:cs typeface="Arial" panose="020B0604020202020204" pitchFamily="34" charset="0"/>
            </a:endParaRPr>
          </a:p>
        </p:txBody>
      </p:sp>
      <p:sp>
        <p:nvSpPr>
          <p:cNvPr id="48" name="椭圆 47"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flipH="1">
            <a:off x="2686180" y="813581"/>
            <a:ext cx="157493" cy="157493"/>
          </a:xfrm>
          <a:prstGeom prst="ellipse">
            <a:avLst/>
          </a:prstGeom>
          <a:solidFill>
            <a:srgbClr val="D06F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9" name="椭圆 48"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flipH="1">
            <a:off x="2686180" y="335956"/>
            <a:ext cx="321030" cy="321030"/>
          </a:xfrm>
          <a:prstGeom prst="ellipse">
            <a:avLst/>
          </a:prstGeom>
          <a:solidFill>
            <a:srgbClr val="966481"/>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0" name="椭圆 49"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flipH="1">
            <a:off x="2991678" y="806317"/>
            <a:ext cx="219803" cy="219803"/>
          </a:xfrm>
          <a:prstGeom prst="ellipse">
            <a:avLst/>
          </a:prstGeom>
          <a:solidFill>
            <a:srgbClr val="365B7C"/>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1" name="椭圆 50"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flipH="1">
            <a:off x="2031169" y="697840"/>
            <a:ext cx="164852" cy="164852"/>
          </a:xfrm>
          <a:prstGeom prst="ellipse">
            <a:avLst/>
          </a:prstGeom>
          <a:solidFill>
            <a:srgbClr val="F779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2" name="椭圆 51"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9354354" y="755438"/>
            <a:ext cx="157493" cy="157493"/>
          </a:xfrm>
          <a:prstGeom prst="ellipse">
            <a:avLst/>
          </a:prstGeom>
          <a:solidFill>
            <a:srgbClr val="D06F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3" name="椭圆 52"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9190817" y="277813"/>
            <a:ext cx="321030" cy="321030"/>
          </a:xfrm>
          <a:prstGeom prst="ellipse">
            <a:avLst/>
          </a:prstGeom>
          <a:solidFill>
            <a:srgbClr val="966481"/>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4" name="椭圆 53"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a:off x="8986546" y="748174"/>
            <a:ext cx="219803" cy="219803"/>
          </a:xfrm>
          <a:prstGeom prst="ellipse">
            <a:avLst/>
          </a:prstGeom>
          <a:solidFill>
            <a:srgbClr val="365B7C"/>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5" name="椭圆 54"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a:off x="10002006" y="639697"/>
            <a:ext cx="164852" cy="164852"/>
          </a:xfrm>
          <a:prstGeom prst="ellipse">
            <a:avLst/>
          </a:prstGeom>
          <a:solidFill>
            <a:srgbClr val="F779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7" name="Rectangle 42"/>
          <p:cNvSpPr/>
          <p:nvPr/>
        </p:nvSpPr>
        <p:spPr>
          <a:xfrm flipH="1">
            <a:off x="1453905" y="2220070"/>
            <a:ext cx="9893835" cy="589653"/>
          </a:xfrm>
          <a:prstGeom prst="rect">
            <a:avLst/>
          </a:prstGeom>
          <a:noFill/>
          <a:ln w="12700" cap="flat" cmpd="sng" algn="ctr">
            <a:noFill/>
            <a:prstDash val="solid"/>
          </a:ln>
          <a:effectLst/>
        </p:spPr>
        <p:txBody>
          <a:bodyPr lIns="91440" tIns="0" rIns="91440" bIns="0" rtlCol="0" anchor="t"/>
          <a:lstStyle/>
          <a:p>
            <a:endParaRPr lang="zh-CN" altLang="en-US" sz="2400" dirty="0">
              <a:latin typeface="楷体" panose="02010609060101010101" pitchFamily="49" charset="-122"/>
              <a:ea typeface="楷体" panose="02010609060101010101" pitchFamily="49" charset="-122"/>
            </a:endParaRPr>
          </a:p>
        </p:txBody>
      </p:sp>
      <p:sp>
        <p:nvSpPr>
          <p:cNvPr id="5" name="e7d195523061f1c0"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hidden="1"/>
          <p:cNvSpPr txBox="1"/>
          <p:nvPr/>
        </p:nvSpPr>
        <p:spPr>
          <a:xfrm>
            <a:off x="-355600" y="1803400"/>
            <a:ext cx="293927" cy="1016000"/>
          </a:xfrm>
          <a:prstGeom prst="rect">
            <a:avLst/>
          </a:prstGeom>
          <a:noFill/>
        </p:spPr>
        <p:txBody>
          <a:bodyPr vert="wordArtVert" rtlCol="0">
            <a:spAutoFit/>
          </a:bodyPr>
          <a:lstStyle/>
          <a:p>
            <a:r>
              <a:rPr lang="en-US" altLang="zh-CN" sz="100"/>
              <a:t>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a:t>
            </a:r>
            <a:endParaRPr lang="zh-CN" altLang="en-US" sz="100"/>
          </a:p>
        </p:txBody>
      </p:sp>
      <p:sp>
        <p:nvSpPr>
          <p:cNvPr id="2" name="文本框 1"/>
          <p:cNvSpPr txBox="1"/>
          <p:nvPr/>
        </p:nvSpPr>
        <p:spPr>
          <a:xfrm>
            <a:off x="1715135" y="1651635"/>
            <a:ext cx="9035415" cy="4521835"/>
          </a:xfrm>
          <a:prstGeom prst="rect">
            <a:avLst/>
          </a:prstGeom>
          <a:noFill/>
        </p:spPr>
        <p:txBody>
          <a:bodyPr wrap="square" rtlCol="0" anchor="t">
            <a:spAutoFit/>
          </a:bodyPr>
          <a:lstStyle/>
          <a:p>
            <a:pPr eaLnBrk="1" hangingPunct="1">
              <a:lnSpc>
                <a:spcPct val="90000"/>
              </a:lnSpc>
            </a:pPr>
            <a:r>
              <a:rPr lang="en-US" altLang="zh-CN" sz="2800">
                <a:sym typeface="+mn-ea"/>
              </a:rPr>
              <a:t>  </a:t>
            </a:r>
            <a:r>
              <a:rPr lang="en-US" altLang="zh-CN" sz="2800">
                <a:latin typeface="楷体" panose="02010609060101010101" pitchFamily="49" charset="-122"/>
                <a:ea typeface="楷体" panose="02010609060101010101" pitchFamily="49" charset="-122"/>
                <a:cs typeface="楷体" panose="02010609060101010101" pitchFamily="49" charset="-122"/>
                <a:sym typeface="+mn-ea"/>
              </a:rPr>
              <a:t>  </a:t>
            </a:r>
            <a:r>
              <a:rPr lang="en-US" altLang="zh-CN" sz="3200">
                <a:latin typeface="楷体" panose="02010609060101010101" pitchFamily="49" charset="-122"/>
                <a:ea typeface="楷体" panose="02010609060101010101" pitchFamily="49" charset="-122"/>
                <a:cs typeface="楷体" panose="02010609060101010101" pitchFamily="49" charset="-122"/>
                <a:sym typeface="+mn-ea"/>
              </a:rPr>
              <a:t> </a:t>
            </a:r>
            <a:r>
              <a:rPr lang="zh-CN" altLang="en-US" sz="3200">
                <a:latin typeface="楷体" panose="02010609060101010101" pitchFamily="49" charset="-122"/>
                <a:ea typeface="楷体" panose="02010609060101010101" pitchFamily="49" charset="-122"/>
                <a:cs typeface="楷体" panose="02010609060101010101" pitchFamily="49" charset="-122"/>
                <a:sym typeface="+mn-ea"/>
              </a:rPr>
              <a:t>人力资源管理外包是指发包商</a:t>
            </a:r>
            <a:r>
              <a:rPr lang="en-US" altLang="zh-CN" sz="320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3200">
                <a:latin typeface="楷体" panose="02010609060101010101" pitchFamily="49" charset="-122"/>
                <a:ea typeface="楷体" panose="02010609060101010101" pitchFamily="49" charset="-122"/>
                <a:cs typeface="楷体" panose="02010609060101010101" pitchFamily="49" charset="-122"/>
                <a:sym typeface="+mn-ea"/>
              </a:rPr>
              <a:t>或外包需求方</a:t>
            </a:r>
            <a:r>
              <a:rPr lang="en-US" altLang="zh-CN" sz="320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3200">
                <a:latin typeface="楷体" panose="02010609060101010101" pitchFamily="49" charset="-122"/>
                <a:ea typeface="楷体" panose="02010609060101010101" pitchFamily="49" charset="-122"/>
                <a:cs typeface="楷体" panose="02010609060101010101" pitchFamily="49" charset="-122"/>
                <a:sym typeface="+mn-ea"/>
              </a:rPr>
              <a:t>与服务商</a:t>
            </a:r>
            <a:r>
              <a:rPr lang="en-US" altLang="zh-CN" sz="320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3200">
                <a:latin typeface="楷体" panose="02010609060101010101" pitchFamily="49" charset="-122"/>
                <a:ea typeface="楷体" panose="02010609060101010101" pitchFamily="49" charset="-122"/>
                <a:cs typeface="楷体" panose="02010609060101010101" pitchFamily="49" charset="-122"/>
                <a:sym typeface="+mn-ea"/>
              </a:rPr>
              <a:t>或外包供应方</a:t>
            </a:r>
            <a:r>
              <a:rPr lang="en-US" altLang="zh-CN" sz="320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3200">
                <a:latin typeface="楷体" panose="02010609060101010101" pitchFamily="49" charset="-122"/>
                <a:ea typeface="楷体" panose="02010609060101010101" pitchFamily="49" charset="-122"/>
                <a:cs typeface="楷体" panose="02010609060101010101" pitchFamily="49" charset="-122"/>
                <a:sym typeface="+mn-ea"/>
              </a:rPr>
              <a:t>签订服务协议</a:t>
            </a:r>
            <a:r>
              <a:rPr lang="en-US" altLang="zh-CN" sz="320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3200">
                <a:latin typeface="楷体" panose="02010609060101010101" pitchFamily="49" charset="-122"/>
                <a:ea typeface="楷体" panose="02010609060101010101" pitchFamily="49" charset="-122"/>
                <a:cs typeface="楷体" panose="02010609060101010101" pitchFamily="49" charset="-122"/>
                <a:sym typeface="+mn-ea"/>
              </a:rPr>
              <a:t>由服务商提供预定的人力资源管理服务并收取既定的服务费用。</a:t>
            </a:r>
            <a:endParaRPr lang="zh-CN" altLang="en-US" sz="3200">
              <a:latin typeface="楷体" panose="02010609060101010101" pitchFamily="49" charset="-122"/>
              <a:ea typeface="楷体" panose="02010609060101010101" pitchFamily="49" charset="-122"/>
              <a:cs typeface="楷体" panose="02010609060101010101" pitchFamily="49" charset="-122"/>
            </a:endParaRPr>
          </a:p>
          <a:p>
            <a:pPr eaLnBrk="1" hangingPunct="1">
              <a:lnSpc>
                <a:spcPct val="90000"/>
              </a:lnSpc>
            </a:pPr>
            <a:r>
              <a:rPr lang="zh-CN" altLang="en-US" sz="3200">
                <a:latin typeface="楷体" panose="02010609060101010101" pitchFamily="49" charset="-122"/>
                <a:ea typeface="楷体" panose="02010609060101010101" pitchFamily="49" charset="-122"/>
                <a:cs typeface="楷体" panose="02010609060101010101" pitchFamily="49" charset="-122"/>
                <a:sym typeface="+mn-ea"/>
              </a:rPr>
              <a:t>    招聘外包</a:t>
            </a:r>
            <a:r>
              <a:rPr lang="en-US" altLang="zh-CN" sz="320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3200">
                <a:latin typeface="楷体" panose="02010609060101010101" pitchFamily="49" charset="-122"/>
                <a:ea typeface="楷体" panose="02010609060101010101" pitchFamily="49" charset="-122"/>
                <a:cs typeface="楷体" panose="02010609060101010101" pitchFamily="49" charset="-122"/>
                <a:sym typeface="+mn-ea"/>
              </a:rPr>
              <a:t>也叫委托招聘、代理招聘</a:t>
            </a:r>
            <a:r>
              <a:rPr lang="en-US" altLang="zh-CN" sz="320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3200">
                <a:latin typeface="楷体" panose="02010609060101010101" pitchFamily="49" charset="-122"/>
                <a:ea typeface="楷体" panose="02010609060101010101" pitchFamily="49" charset="-122"/>
                <a:cs typeface="楷体" panose="02010609060101010101" pitchFamily="49" charset="-122"/>
                <a:sym typeface="+mn-ea"/>
              </a:rPr>
              <a:t>是人力资源管理外包的一部分</a:t>
            </a:r>
            <a:r>
              <a:rPr lang="en-US" altLang="zh-CN" sz="320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3200">
                <a:latin typeface="楷体" panose="02010609060101010101" pitchFamily="49" charset="-122"/>
                <a:ea typeface="楷体" panose="02010609060101010101" pitchFamily="49" charset="-122"/>
                <a:cs typeface="楷体" panose="02010609060101010101" pitchFamily="49" charset="-122"/>
                <a:sym typeface="+mn-ea"/>
              </a:rPr>
              <a:t>它是将企业中的招聘任务全部或部分外包给专业人力资源服务公司</a:t>
            </a:r>
            <a:r>
              <a:rPr lang="en-US" altLang="zh-CN" sz="320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3200">
                <a:latin typeface="楷体" panose="02010609060101010101" pitchFamily="49" charset="-122"/>
                <a:ea typeface="楷体" panose="02010609060101010101" pitchFamily="49" charset="-122"/>
                <a:cs typeface="楷体" panose="02010609060101010101" pitchFamily="49" charset="-122"/>
                <a:sym typeface="+mn-ea"/>
              </a:rPr>
              <a:t>借助其专业化的工具、技术方法以及人员</a:t>
            </a:r>
            <a:r>
              <a:rPr lang="en-US" altLang="zh-CN" sz="320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3200">
                <a:latin typeface="楷体" panose="02010609060101010101" pitchFamily="49" charset="-122"/>
                <a:ea typeface="楷体" panose="02010609060101010101" pitchFamily="49" charset="-122"/>
                <a:cs typeface="楷体" panose="02010609060101010101" pitchFamily="49" charset="-122"/>
                <a:sym typeface="+mn-ea"/>
              </a:rPr>
              <a:t>为企业从众多的应聘人员中甄选出最适合岗位要求的人才的一种新型招聘模式。</a:t>
            </a:r>
            <a:r>
              <a:rPr lang="zh-CN" altLang="en-US" sz="2800">
                <a:latin typeface="楷体" panose="02010609060101010101" pitchFamily="49" charset="-122"/>
                <a:ea typeface="楷体" panose="02010609060101010101" pitchFamily="49" charset="-122"/>
                <a:cs typeface="楷体" panose="02010609060101010101" pitchFamily="49" charset="-122"/>
                <a:sym typeface="+mn-ea"/>
              </a:rPr>
              <a:t> </a:t>
            </a:r>
            <a:r>
              <a:rPr lang="zh-CN" altLang="en-US" sz="2400">
                <a:latin typeface="楷体" panose="02010609060101010101" pitchFamily="49" charset="-122"/>
                <a:ea typeface="楷体" panose="02010609060101010101" pitchFamily="49" charset="-122"/>
                <a:cs typeface="楷体" panose="02010609060101010101" pitchFamily="49" charset="-122"/>
                <a:sym typeface="+mn-ea"/>
              </a:rPr>
              <a:t> </a:t>
            </a:r>
            <a:endParaRPr lang="zh-CN" altLang="en-US" sz="2400">
              <a:latin typeface="楷体" panose="02010609060101010101" pitchFamily="49" charset="-122"/>
              <a:ea typeface="楷体" panose="02010609060101010101" pitchFamily="49" charset="-122"/>
              <a:cs typeface="楷体" panose="02010609060101010101" pitchFamily="49" charset="-122"/>
            </a:endParaRPr>
          </a:p>
        </p:txBody>
      </p:sp>
    </p:spTree>
    <p:extLst>
      <p:ext uri="{BB962C8B-B14F-4D97-AF65-F5344CB8AC3E}">
        <p14:creationId xmlns:p14="http://schemas.microsoft.com/office/powerpoint/2010/main" val="2017886130"/>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0">
        <p15:prstTrans prst="pageCurlDouble"/>
      </p:transition>
    </mc:Choice>
    <mc:Fallback xmlns="">
      <p:transition spd="slow" advTm="0">
        <p:fade/>
      </p:transition>
    </mc:Fallback>
  </mc:AlternateContent>
</p:sld>
</file>

<file path=ppt/slides/slide2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44421" name="Picture 4"/>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502920" y="1398270"/>
            <a:ext cx="5433060" cy="40620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44422" name="Picture 5"/>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075045" y="1399540"/>
            <a:ext cx="5777865" cy="4060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7" name="文本框 46"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txBox="1"/>
          <p:nvPr/>
        </p:nvSpPr>
        <p:spPr>
          <a:xfrm>
            <a:off x="4279524" y="460911"/>
            <a:ext cx="3705225" cy="521970"/>
          </a:xfrm>
          <a:prstGeom prst="rect">
            <a:avLst/>
          </a:prstGeom>
          <a:noFill/>
        </p:spPr>
        <p:txBody>
          <a:bodyPr wrap="none" rtlCol="0">
            <a:spAutoFit/>
          </a:bodyPr>
          <a:lstStyle/>
          <a:p>
            <a:r>
              <a:rPr lang="zh-CN" altLang="en-US" sz="2800" b="1" spc="500" dirty="0">
                <a:solidFill>
                  <a:schemeClr val="bg1">
                    <a:lumMod val="50000"/>
                  </a:schemeClr>
                </a:solidFill>
                <a:latin typeface="微软雅黑" panose="020B0503020204020204" pitchFamily="34" charset="-122"/>
                <a:ea typeface="微软雅黑" panose="020B0503020204020204" pitchFamily="34" charset="-122"/>
                <a:cs typeface="Arial" panose="020B0604020202020204" pitchFamily="34" charset="0"/>
              </a:rPr>
              <a:t>一 招聘外包的概念</a:t>
            </a:r>
            <a:endParaRPr lang="en-US" altLang="zh-CN" sz="2800" b="1" spc="500" dirty="0">
              <a:solidFill>
                <a:schemeClr val="bg1">
                  <a:lumMod val="50000"/>
                </a:schemeClr>
              </a:solidFill>
              <a:latin typeface="微软雅黑" panose="020B0503020204020204" pitchFamily="34" charset="-122"/>
              <a:ea typeface="微软雅黑" panose="020B0503020204020204" pitchFamily="34" charset="-122"/>
              <a:cs typeface="Arial" panose="020B0604020202020204" pitchFamily="34" charset="0"/>
            </a:endParaRPr>
          </a:p>
        </p:txBody>
      </p:sp>
    </p:spTree>
    <p:extLst>
      <p:ext uri="{BB962C8B-B14F-4D97-AF65-F5344CB8AC3E}">
        <p14:creationId xmlns:p14="http://schemas.microsoft.com/office/powerpoint/2010/main" val="3983024350"/>
      </p:ext>
    </p:extLst>
  </p:cSld>
  <p:clrMapOvr>
    <a:masterClrMapping/>
  </p:clrMapOvr>
</p:sld>
</file>

<file path=ppt/slides/slide2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矩形 24"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549157" y="-975631"/>
            <a:ext cx="583096" cy="838080"/>
          </a:xfrm>
          <a:prstGeom prst="rect">
            <a:avLst/>
          </a:prstGeom>
          <a:solidFill>
            <a:srgbClr val="365B7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 name="矩形 25"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1132253" y="-975631"/>
            <a:ext cx="583096" cy="838080"/>
          </a:xfrm>
          <a:prstGeom prst="rect">
            <a:avLst/>
          </a:prstGeom>
          <a:solidFill>
            <a:srgbClr val="96648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 name="矩形 26"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1715349" y="-975631"/>
            <a:ext cx="583096" cy="838080"/>
          </a:xfrm>
          <a:prstGeom prst="rect">
            <a:avLst/>
          </a:prstGeom>
          <a:solidFill>
            <a:srgbClr val="D06F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 name="矩形 27"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2298446" y="-975631"/>
            <a:ext cx="583096" cy="838080"/>
          </a:xfrm>
          <a:prstGeom prst="rect">
            <a:avLst/>
          </a:prstGeom>
          <a:solidFill>
            <a:srgbClr val="F779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 name="矩形 28"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2881542" y="-975631"/>
            <a:ext cx="583096" cy="838080"/>
          </a:xfrm>
          <a:prstGeom prst="rect">
            <a:avLst/>
          </a:prstGeom>
          <a:solidFill>
            <a:srgbClr val="F8AD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cxnSp>
        <p:nvCxnSpPr>
          <p:cNvPr id="46" name="直接连接符 45"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CxnSpPr/>
          <p:nvPr/>
        </p:nvCxnSpPr>
        <p:spPr>
          <a:xfrm>
            <a:off x="3246637" y="1273629"/>
            <a:ext cx="5770860"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47" name="文本框 46"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txBox="1"/>
          <p:nvPr/>
        </p:nvSpPr>
        <p:spPr>
          <a:xfrm>
            <a:off x="3186054" y="448846"/>
            <a:ext cx="5800725" cy="521970"/>
          </a:xfrm>
          <a:prstGeom prst="rect">
            <a:avLst/>
          </a:prstGeom>
          <a:noFill/>
        </p:spPr>
        <p:txBody>
          <a:bodyPr wrap="none" rtlCol="0">
            <a:spAutoFit/>
          </a:bodyPr>
          <a:lstStyle/>
          <a:p>
            <a:r>
              <a:rPr lang="zh-CN" altLang="en-US" sz="2800" b="1" spc="500" dirty="0">
                <a:solidFill>
                  <a:schemeClr val="bg1">
                    <a:lumMod val="50000"/>
                  </a:schemeClr>
                </a:solidFill>
                <a:latin typeface="微软雅黑" panose="020B0503020204020204" pitchFamily="34" charset="-122"/>
                <a:ea typeface="微软雅黑" panose="020B0503020204020204" pitchFamily="34" charset="-122"/>
                <a:cs typeface="Arial" panose="020B0604020202020204" pitchFamily="34" charset="0"/>
              </a:rPr>
              <a:t>二 招聘外包产生的背景及动因</a:t>
            </a:r>
            <a:endParaRPr lang="en-US" altLang="zh-CN" sz="2800" b="1" spc="500" dirty="0">
              <a:solidFill>
                <a:schemeClr val="bg1">
                  <a:lumMod val="50000"/>
                </a:schemeClr>
              </a:solidFill>
              <a:latin typeface="微软雅黑" panose="020B0503020204020204" pitchFamily="34" charset="-122"/>
              <a:ea typeface="微软雅黑" panose="020B0503020204020204" pitchFamily="34" charset="-122"/>
              <a:cs typeface="Arial" panose="020B0604020202020204" pitchFamily="34" charset="0"/>
            </a:endParaRPr>
          </a:p>
        </p:txBody>
      </p:sp>
      <p:sp>
        <p:nvSpPr>
          <p:cNvPr id="48" name="椭圆 47"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flipH="1">
            <a:off x="2686180" y="813581"/>
            <a:ext cx="157493" cy="157493"/>
          </a:xfrm>
          <a:prstGeom prst="ellipse">
            <a:avLst/>
          </a:prstGeom>
          <a:solidFill>
            <a:srgbClr val="D06F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9" name="椭圆 48"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flipH="1">
            <a:off x="2686180" y="335956"/>
            <a:ext cx="321030" cy="321030"/>
          </a:xfrm>
          <a:prstGeom prst="ellipse">
            <a:avLst/>
          </a:prstGeom>
          <a:solidFill>
            <a:srgbClr val="966481"/>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0" name="椭圆 49"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flipH="1">
            <a:off x="2991678" y="806317"/>
            <a:ext cx="219803" cy="219803"/>
          </a:xfrm>
          <a:prstGeom prst="ellipse">
            <a:avLst/>
          </a:prstGeom>
          <a:solidFill>
            <a:srgbClr val="365B7C"/>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1" name="椭圆 50"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flipH="1">
            <a:off x="2031169" y="697840"/>
            <a:ext cx="164852" cy="164852"/>
          </a:xfrm>
          <a:prstGeom prst="ellipse">
            <a:avLst/>
          </a:prstGeom>
          <a:solidFill>
            <a:srgbClr val="F779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2" name="椭圆 51"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9354354" y="755438"/>
            <a:ext cx="157493" cy="157493"/>
          </a:xfrm>
          <a:prstGeom prst="ellipse">
            <a:avLst/>
          </a:prstGeom>
          <a:solidFill>
            <a:srgbClr val="D06F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3" name="椭圆 52"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9190817" y="277813"/>
            <a:ext cx="321030" cy="321030"/>
          </a:xfrm>
          <a:prstGeom prst="ellipse">
            <a:avLst/>
          </a:prstGeom>
          <a:solidFill>
            <a:srgbClr val="966481"/>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4" name="椭圆 53"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a:off x="8986546" y="748174"/>
            <a:ext cx="219803" cy="219803"/>
          </a:xfrm>
          <a:prstGeom prst="ellipse">
            <a:avLst/>
          </a:prstGeom>
          <a:solidFill>
            <a:srgbClr val="365B7C"/>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5" name="椭圆 54"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a:off x="10002006" y="639697"/>
            <a:ext cx="164852" cy="164852"/>
          </a:xfrm>
          <a:prstGeom prst="ellipse">
            <a:avLst/>
          </a:prstGeom>
          <a:solidFill>
            <a:srgbClr val="F779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7" name="Rectangle 42"/>
          <p:cNvSpPr/>
          <p:nvPr/>
        </p:nvSpPr>
        <p:spPr>
          <a:xfrm flipH="1">
            <a:off x="1453905" y="2220070"/>
            <a:ext cx="9893835" cy="589653"/>
          </a:xfrm>
          <a:prstGeom prst="rect">
            <a:avLst/>
          </a:prstGeom>
          <a:noFill/>
          <a:ln w="12700" cap="flat" cmpd="sng" algn="ctr">
            <a:noFill/>
            <a:prstDash val="solid"/>
          </a:ln>
          <a:effectLst/>
        </p:spPr>
        <p:txBody>
          <a:bodyPr lIns="91440" tIns="0" rIns="91440" bIns="0" rtlCol="0" anchor="t"/>
          <a:lstStyle/>
          <a:p>
            <a:endParaRPr lang="zh-CN" altLang="en-US" sz="2400" dirty="0">
              <a:latin typeface="楷体" panose="02010609060101010101" pitchFamily="49" charset="-122"/>
              <a:ea typeface="楷体" panose="02010609060101010101" pitchFamily="49" charset="-122"/>
            </a:endParaRPr>
          </a:p>
        </p:txBody>
      </p:sp>
      <p:sp>
        <p:nvSpPr>
          <p:cNvPr id="5" name="e7d195523061f1c0"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hidden="1"/>
          <p:cNvSpPr txBox="1"/>
          <p:nvPr/>
        </p:nvSpPr>
        <p:spPr>
          <a:xfrm>
            <a:off x="-355600" y="1803400"/>
            <a:ext cx="293927" cy="1016000"/>
          </a:xfrm>
          <a:prstGeom prst="rect">
            <a:avLst/>
          </a:prstGeom>
          <a:noFill/>
        </p:spPr>
        <p:txBody>
          <a:bodyPr vert="wordArtVert" rtlCol="0">
            <a:spAutoFit/>
          </a:bodyPr>
          <a:lstStyle/>
          <a:p>
            <a:r>
              <a:rPr lang="en-US" altLang="zh-CN" sz="100"/>
              <a:t>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a:t>
            </a:r>
            <a:endParaRPr lang="zh-CN" altLang="en-US" sz="100"/>
          </a:p>
        </p:txBody>
      </p:sp>
      <p:sp>
        <p:nvSpPr>
          <p:cNvPr id="2" name="文本框 1"/>
          <p:cNvSpPr txBox="1"/>
          <p:nvPr/>
        </p:nvSpPr>
        <p:spPr>
          <a:xfrm>
            <a:off x="1730375" y="1360170"/>
            <a:ext cx="9035415" cy="3107690"/>
          </a:xfrm>
          <a:prstGeom prst="rect">
            <a:avLst/>
          </a:prstGeom>
          <a:noFill/>
        </p:spPr>
        <p:txBody>
          <a:bodyPr wrap="square" rtlCol="0" anchor="t">
            <a:spAutoFit/>
          </a:bodyPr>
          <a:lstStyle/>
          <a:p>
            <a:pPr eaLnBrk="1" hangingPunct="1"/>
            <a:r>
              <a:rPr lang="en-US" altLang="zh-CN" sz="280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800">
                <a:latin typeface="楷体" panose="02010609060101010101" pitchFamily="49" charset="-122"/>
                <a:ea typeface="楷体" panose="02010609060101010101" pitchFamily="49" charset="-122"/>
                <a:cs typeface="楷体" panose="02010609060101010101" pitchFamily="49" charset="-122"/>
                <a:sym typeface="+mn-ea"/>
              </a:rPr>
              <a:t>一</a:t>
            </a:r>
            <a:r>
              <a:rPr lang="en-US" altLang="zh-CN" sz="280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800">
                <a:latin typeface="楷体" panose="02010609060101010101" pitchFamily="49" charset="-122"/>
                <a:ea typeface="楷体" panose="02010609060101010101" pitchFamily="49" charset="-122"/>
                <a:cs typeface="楷体" panose="02010609060101010101" pitchFamily="49" charset="-122"/>
                <a:sym typeface="+mn-ea"/>
              </a:rPr>
              <a:t>招聘外包产生的背景</a:t>
            </a:r>
            <a:endParaRPr lang="zh-CN" altLang="en-US" sz="2800">
              <a:latin typeface="楷体" panose="02010609060101010101" pitchFamily="49" charset="-122"/>
              <a:ea typeface="楷体" panose="02010609060101010101" pitchFamily="49" charset="-122"/>
              <a:cs typeface="楷体" panose="02010609060101010101" pitchFamily="49" charset="-122"/>
            </a:endParaRPr>
          </a:p>
          <a:p>
            <a:pPr eaLnBrk="1" hangingPunct="1"/>
            <a:r>
              <a:rPr lang="en-US" altLang="zh-CN" sz="2800">
                <a:latin typeface="楷体" panose="02010609060101010101" pitchFamily="49" charset="-122"/>
                <a:ea typeface="楷体" panose="02010609060101010101" pitchFamily="49" charset="-122"/>
                <a:cs typeface="楷体" panose="02010609060101010101" pitchFamily="49" charset="-122"/>
                <a:sym typeface="+mn-ea"/>
              </a:rPr>
              <a:t>1.</a:t>
            </a:r>
            <a:r>
              <a:rPr lang="zh-CN" altLang="en-US" sz="2800">
                <a:latin typeface="楷体" panose="02010609060101010101" pitchFamily="49" charset="-122"/>
                <a:ea typeface="楷体" panose="02010609060101010101" pitchFamily="49" charset="-122"/>
                <a:cs typeface="楷体" panose="02010609060101010101" pitchFamily="49" charset="-122"/>
                <a:sym typeface="+mn-ea"/>
              </a:rPr>
              <a:t>国际化背景</a:t>
            </a:r>
            <a:endParaRPr lang="zh-CN" altLang="en-US" sz="2800">
              <a:latin typeface="楷体" panose="02010609060101010101" pitchFamily="49" charset="-122"/>
              <a:ea typeface="楷体" panose="02010609060101010101" pitchFamily="49" charset="-122"/>
              <a:cs typeface="楷体" panose="02010609060101010101" pitchFamily="49" charset="-122"/>
            </a:endParaRPr>
          </a:p>
          <a:p>
            <a:pPr eaLnBrk="1" hangingPunct="1"/>
            <a:r>
              <a:rPr lang="en-US" altLang="zh-CN" sz="2800">
                <a:latin typeface="楷体" panose="02010609060101010101" pitchFamily="49" charset="-122"/>
                <a:ea typeface="楷体" panose="02010609060101010101" pitchFamily="49" charset="-122"/>
                <a:cs typeface="楷体" panose="02010609060101010101" pitchFamily="49" charset="-122"/>
                <a:sym typeface="+mn-ea"/>
              </a:rPr>
              <a:t>2.</a:t>
            </a:r>
            <a:r>
              <a:rPr lang="zh-CN" altLang="en-US" sz="2800">
                <a:latin typeface="楷体" panose="02010609060101010101" pitchFamily="49" charset="-122"/>
                <a:ea typeface="楷体" panose="02010609060101010101" pitchFamily="49" charset="-122"/>
                <a:cs typeface="楷体" panose="02010609060101010101" pitchFamily="49" charset="-122"/>
                <a:sym typeface="+mn-ea"/>
              </a:rPr>
              <a:t>现代信息技术的迅猛发展</a:t>
            </a:r>
            <a:endParaRPr lang="zh-CN" altLang="en-US" sz="2800">
              <a:latin typeface="楷体" panose="02010609060101010101" pitchFamily="49" charset="-122"/>
              <a:ea typeface="楷体" panose="02010609060101010101" pitchFamily="49" charset="-122"/>
              <a:cs typeface="楷体" panose="02010609060101010101" pitchFamily="49" charset="-122"/>
            </a:endParaRPr>
          </a:p>
          <a:p>
            <a:pPr eaLnBrk="1" hangingPunct="1"/>
            <a:r>
              <a:rPr lang="en-US" altLang="zh-CN" sz="2800">
                <a:latin typeface="楷体" panose="02010609060101010101" pitchFamily="49" charset="-122"/>
                <a:ea typeface="楷体" panose="02010609060101010101" pitchFamily="49" charset="-122"/>
                <a:cs typeface="楷体" panose="02010609060101010101" pitchFamily="49" charset="-122"/>
                <a:sym typeface="+mn-ea"/>
              </a:rPr>
              <a:t>3.</a:t>
            </a:r>
            <a:r>
              <a:rPr lang="zh-CN" altLang="en-US" sz="2800">
                <a:latin typeface="楷体" panose="02010609060101010101" pitchFamily="49" charset="-122"/>
                <a:ea typeface="楷体" panose="02010609060101010101" pitchFamily="49" charset="-122"/>
                <a:cs typeface="楷体" panose="02010609060101010101" pitchFamily="49" charset="-122"/>
                <a:sym typeface="+mn-ea"/>
              </a:rPr>
              <a:t>人力资源管理外包的兴起</a:t>
            </a:r>
            <a:endParaRPr lang="zh-CN" altLang="en-US" sz="2800">
              <a:latin typeface="楷体" panose="02010609060101010101" pitchFamily="49" charset="-122"/>
              <a:ea typeface="楷体" panose="02010609060101010101" pitchFamily="49" charset="-122"/>
              <a:cs typeface="楷体" panose="02010609060101010101" pitchFamily="49" charset="-122"/>
            </a:endParaRPr>
          </a:p>
          <a:p>
            <a:pPr lvl="1" eaLnBrk="1" hangingPunct="1"/>
            <a:r>
              <a:rPr lang="zh-CN" altLang="en-US" sz="2800">
                <a:latin typeface="楷体" panose="02010609060101010101" pitchFamily="49" charset="-122"/>
                <a:ea typeface="楷体" panose="02010609060101010101" pitchFamily="49" charset="-122"/>
                <a:cs typeface="楷体" panose="02010609060101010101" pitchFamily="49" charset="-122"/>
                <a:sym typeface="+mn-ea"/>
              </a:rPr>
              <a:t>自</a:t>
            </a:r>
            <a:r>
              <a:rPr lang="en-US" altLang="zh-CN" sz="2800">
                <a:latin typeface="楷体" panose="02010609060101010101" pitchFamily="49" charset="-122"/>
                <a:ea typeface="楷体" panose="02010609060101010101" pitchFamily="49" charset="-122"/>
                <a:cs typeface="楷体" panose="02010609060101010101" pitchFamily="49" charset="-122"/>
                <a:sym typeface="+mn-ea"/>
              </a:rPr>
              <a:t>1980</a:t>
            </a:r>
            <a:r>
              <a:rPr lang="zh-CN" altLang="en-US" sz="2800">
                <a:latin typeface="楷体" panose="02010609060101010101" pitchFamily="49" charset="-122"/>
                <a:ea typeface="楷体" panose="02010609060101010101" pitchFamily="49" charset="-122"/>
                <a:cs typeface="楷体" panose="02010609060101010101" pitchFamily="49" charset="-122"/>
                <a:sym typeface="+mn-ea"/>
              </a:rPr>
              <a:t>年国务院出台</a:t>
            </a:r>
            <a:r>
              <a:rPr lang="en-US" altLang="zh-CN" sz="280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800">
                <a:latin typeface="楷体" panose="02010609060101010101" pitchFamily="49" charset="-122"/>
                <a:ea typeface="楷体" panose="02010609060101010101" pitchFamily="49" charset="-122"/>
                <a:cs typeface="楷体" panose="02010609060101010101" pitchFamily="49" charset="-122"/>
                <a:sym typeface="+mn-ea"/>
              </a:rPr>
              <a:t>关于管理外国企业常驻代表机构的暂行规定</a:t>
            </a:r>
            <a:r>
              <a:rPr lang="en-US" altLang="zh-CN" sz="280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800">
                <a:latin typeface="楷体" panose="02010609060101010101" pitchFamily="49" charset="-122"/>
                <a:ea typeface="楷体" panose="02010609060101010101" pitchFamily="49" charset="-122"/>
                <a:cs typeface="楷体" panose="02010609060101010101" pitchFamily="49" charset="-122"/>
                <a:sym typeface="+mn-ea"/>
              </a:rPr>
              <a:t>之后的</a:t>
            </a:r>
            <a:r>
              <a:rPr lang="en-US" altLang="zh-CN" sz="2800">
                <a:latin typeface="楷体" panose="02010609060101010101" pitchFamily="49" charset="-122"/>
                <a:ea typeface="楷体" panose="02010609060101010101" pitchFamily="49" charset="-122"/>
                <a:cs typeface="楷体" panose="02010609060101010101" pitchFamily="49" charset="-122"/>
                <a:sym typeface="+mn-ea"/>
              </a:rPr>
              <a:t>10</a:t>
            </a:r>
            <a:r>
              <a:rPr lang="zh-CN" altLang="en-US" sz="2800">
                <a:latin typeface="楷体" panose="02010609060101010101" pitchFamily="49" charset="-122"/>
                <a:ea typeface="楷体" panose="02010609060101010101" pitchFamily="49" charset="-122"/>
                <a:cs typeface="楷体" panose="02010609060101010101" pitchFamily="49" charset="-122"/>
                <a:sym typeface="+mn-ea"/>
              </a:rPr>
              <a:t>年</a:t>
            </a:r>
            <a:r>
              <a:rPr lang="en-US" altLang="zh-CN" sz="280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800">
                <a:latin typeface="楷体" panose="02010609060101010101" pitchFamily="49" charset="-122"/>
                <a:ea typeface="楷体" panose="02010609060101010101" pitchFamily="49" charset="-122"/>
                <a:cs typeface="楷体" panose="02010609060101010101" pitchFamily="49" charset="-122"/>
                <a:sym typeface="+mn-ea"/>
              </a:rPr>
              <a:t>我国人力资源管理外包行业开始萌芽</a:t>
            </a:r>
            <a:r>
              <a:rPr lang="en-US" altLang="zh-CN" sz="280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800">
                <a:latin typeface="楷体" panose="02010609060101010101" pitchFamily="49" charset="-122"/>
                <a:ea typeface="楷体" panose="02010609060101010101" pitchFamily="49" charset="-122"/>
                <a:cs typeface="楷体" panose="02010609060101010101" pitchFamily="49" charset="-122"/>
                <a:sym typeface="+mn-ea"/>
              </a:rPr>
              <a:t>如今已进入发展期</a:t>
            </a:r>
            <a:endParaRPr lang="zh-CN" altLang="en-US" sz="2400">
              <a:latin typeface="楷体" panose="02010609060101010101" pitchFamily="49" charset="-122"/>
              <a:ea typeface="楷体" panose="02010609060101010101" pitchFamily="49" charset="-122"/>
              <a:cs typeface="楷体" panose="02010609060101010101" pitchFamily="49" charset="-122"/>
            </a:endParaRPr>
          </a:p>
        </p:txBody>
      </p:sp>
      <p:sp>
        <p:nvSpPr>
          <p:cNvPr id="3" name="文本框 2"/>
          <p:cNvSpPr txBox="1"/>
          <p:nvPr/>
        </p:nvSpPr>
        <p:spPr>
          <a:xfrm>
            <a:off x="1730375" y="4467860"/>
            <a:ext cx="8436610" cy="1814830"/>
          </a:xfrm>
          <a:prstGeom prst="rect">
            <a:avLst/>
          </a:prstGeom>
          <a:noFill/>
        </p:spPr>
        <p:txBody>
          <a:bodyPr wrap="square" rtlCol="0" anchor="t">
            <a:spAutoFit/>
          </a:bodyPr>
          <a:lstStyle/>
          <a:p>
            <a:pPr eaLnBrk="1" hangingPunct="1"/>
            <a:r>
              <a:rPr lang="en-US" altLang="zh-CN" sz="280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800">
                <a:latin typeface="楷体" panose="02010609060101010101" pitchFamily="49" charset="-122"/>
                <a:ea typeface="楷体" panose="02010609060101010101" pitchFamily="49" charset="-122"/>
                <a:cs typeface="楷体" panose="02010609060101010101" pitchFamily="49" charset="-122"/>
                <a:sym typeface="+mn-ea"/>
              </a:rPr>
              <a:t>二</a:t>
            </a:r>
            <a:r>
              <a:rPr lang="en-US" altLang="zh-CN" sz="280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800">
                <a:latin typeface="楷体" panose="02010609060101010101" pitchFamily="49" charset="-122"/>
                <a:ea typeface="楷体" panose="02010609060101010101" pitchFamily="49" charset="-122"/>
                <a:cs typeface="楷体" panose="02010609060101010101" pitchFamily="49" charset="-122"/>
                <a:sym typeface="+mn-ea"/>
              </a:rPr>
              <a:t>招聘外包的动因</a:t>
            </a:r>
            <a:endParaRPr lang="zh-CN" altLang="en-US" sz="2800">
              <a:latin typeface="楷体" panose="02010609060101010101" pitchFamily="49" charset="-122"/>
              <a:ea typeface="楷体" panose="02010609060101010101" pitchFamily="49" charset="-122"/>
              <a:cs typeface="楷体" panose="02010609060101010101" pitchFamily="49" charset="-122"/>
            </a:endParaRPr>
          </a:p>
          <a:p>
            <a:pPr eaLnBrk="1" hangingPunct="1"/>
            <a:r>
              <a:rPr lang="en-US" altLang="zh-CN" sz="2800">
                <a:latin typeface="楷体" panose="02010609060101010101" pitchFamily="49" charset="-122"/>
                <a:ea typeface="楷体" panose="02010609060101010101" pitchFamily="49" charset="-122"/>
                <a:cs typeface="楷体" panose="02010609060101010101" pitchFamily="49" charset="-122"/>
                <a:sym typeface="+mn-ea"/>
              </a:rPr>
              <a:t>1.</a:t>
            </a:r>
            <a:r>
              <a:rPr lang="zh-CN" altLang="en-US" sz="2800">
                <a:latin typeface="楷体" panose="02010609060101010101" pitchFamily="49" charset="-122"/>
                <a:ea typeface="楷体" panose="02010609060101010101" pitchFamily="49" charset="-122"/>
                <a:cs typeface="楷体" panose="02010609060101010101" pitchFamily="49" charset="-122"/>
                <a:sym typeface="+mn-ea"/>
              </a:rPr>
              <a:t>弥补企业招聘部门的不足</a:t>
            </a:r>
            <a:endParaRPr lang="zh-CN" altLang="en-US" sz="2800">
              <a:latin typeface="楷体" panose="02010609060101010101" pitchFamily="49" charset="-122"/>
              <a:ea typeface="楷体" panose="02010609060101010101" pitchFamily="49" charset="-122"/>
              <a:cs typeface="楷体" panose="02010609060101010101" pitchFamily="49" charset="-122"/>
            </a:endParaRPr>
          </a:p>
          <a:p>
            <a:pPr eaLnBrk="1" hangingPunct="1"/>
            <a:r>
              <a:rPr lang="en-US" altLang="zh-CN" sz="2800">
                <a:latin typeface="楷体" panose="02010609060101010101" pitchFamily="49" charset="-122"/>
                <a:ea typeface="楷体" panose="02010609060101010101" pitchFamily="49" charset="-122"/>
                <a:cs typeface="楷体" panose="02010609060101010101" pitchFamily="49" charset="-122"/>
                <a:sym typeface="+mn-ea"/>
              </a:rPr>
              <a:t>2.</a:t>
            </a:r>
            <a:r>
              <a:rPr lang="zh-CN" altLang="en-US" sz="2800">
                <a:latin typeface="楷体" panose="02010609060101010101" pitchFamily="49" charset="-122"/>
                <a:ea typeface="楷体" panose="02010609060101010101" pitchFamily="49" charset="-122"/>
                <a:cs typeface="楷体" panose="02010609060101010101" pitchFamily="49" charset="-122"/>
                <a:sym typeface="+mn-ea"/>
              </a:rPr>
              <a:t>招聘外包的专业化服务</a:t>
            </a:r>
            <a:endParaRPr lang="zh-CN" altLang="en-US" sz="2800">
              <a:latin typeface="楷体" panose="02010609060101010101" pitchFamily="49" charset="-122"/>
              <a:ea typeface="楷体" panose="02010609060101010101" pitchFamily="49" charset="-122"/>
              <a:cs typeface="楷体" panose="02010609060101010101" pitchFamily="49" charset="-122"/>
            </a:endParaRPr>
          </a:p>
          <a:p>
            <a:pPr eaLnBrk="1" hangingPunct="1"/>
            <a:r>
              <a:rPr lang="en-US" altLang="zh-CN" sz="2800">
                <a:latin typeface="楷体" panose="02010609060101010101" pitchFamily="49" charset="-122"/>
                <a:ea typeface="楷体" panose="02010609060101010101" pitchFamily="49" charset="-122"/>
                <a:cs typeface="楷体" panose="02010609060101010101" pitchFamily="49" charset="-122"/>
                <a:sym typeface="+mn-ea"/>
              </a:rPr>
              <a:t>3.</a:t>
            </a:r>
            <a:r>
              <a:rPr lang="zh-CN" altLang="en-US" sz="2800">
                <a:latin typeface="楷体" panose="02010609060101010101" pitchFamily="49" charset="-122"/>
                <a:ea typeface="楷体" panose="02010609060101010101" pitchFamily="49" charset="-122"/>
                <a:cs typeface="楷体" panose="02010609060101010101" pitchFamily="49" charset="-122"/>
                <a:sym typeface="+mn-ea"/>
              </a:rPr>
              <a:t>招聘高级人才的需要</a:t>
            </a:r>
            <a:endParaRPr lang="zh-CN" altLang="en-US" sz="2800">
              <a:latin typeface="楷体" panose="02010609060101010101" pitchFamily="49" charset="-122"/>
              <a:ea typeface="楷体" panose="02010609060101010101" pitchFamily="49" charset="-122"/>
              <a:cs typeface="楷体" panose="02010609060101010101" pitchFamily="49" charset="-122"/>
            </a:endParaRPr>
          </a:p>
        </p:txBody>
      </p:sp>
    </p:spTree>
    <p:extLst>
      <p:ext uri="{BB962C8B-B14F-4D97-AF65-F5344CB8AC3E}">
        <p14:creationId xmlns:p14="http://schemas.microsoft.com/office/powerpoint/2010/main" val="2096732555"/>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0">
        <p15:prstTrans prst="pageCurlDouble"/>
      </p:transition>
    </mc:Choice>
    <mc:Fallback xmlns="">
      <p:transition spd="slow" advTm="0">
        <p:fade/>
      </p:transition>
    </mc:Fallback>
  </mc:AlternateContent>
</p:sld>
</file>

<file path=ppt/slides/slide2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矩形 24"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549157" y="-975631"/>
            <a:ext cx="583096" cy="838080"/>
          </a:xfrm>
          <a:prstGeom prst="rect">
            <a:avLst/>
          </a:prstGeom>
          <a:solidFill>
            <a:srgbClr val="365B7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 name="矩形 25"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1132253" y="-975631"/>
            <a:ext cx="583096" cy="838080"/>
          </a:xfrm>
          <a:prstGeom prst="rect">
            <a:avLst/>
          </a:prstGeom>
          <a:solidFill>
            <a:srgbClr val="96648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 name="矩形 26"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1715349" y="-975631"/>
            <a:ext cx="583096" cy="838080"/>
          </a:xfrm>
          <a:prstGeom prst="rect">
            <a:avLst/>
          </a:prstGeom>
          <a:solidFill>
            <a:srgbClr val="D06F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 name="矩形 27"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2298446" y="-975631"/>
            <a:ext cx="583096" cy="838080"/>
          </a:xfrm>
          <a:prstGeom prst="rect">
            <a:avLst/>
          </a:prstGeom>
          <a:solidFill>
            <a:srgbClr val="F779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 name="矩形 28"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2881542" y="-975631"/>
            <a:ext cx="583096" cy="838080"/>
          </a:xfrm>
          <a:prstGeom prst="rect">
            <a:avLst/>
          </a:prstGeom>
          <a:solidFill>
            <a:srgbClr val="F8AD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cxnSp>
        <p:nvCxnSpPr>
          <p:cNvPr id="46" name="直接连接符 45"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CxnSpPr/>
          <p:nvPr/>
        </p:nvCxnSpPr>
        <p:spPr>
          <a:xfrm>
            <a:off x="3246637" y="1273629"/>
            <a:ext cx="5770860"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47" name="文本框 46"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txBox="1"/>
          <p:nvPr/>
        </p:nvSpPr>
        <p:spPr>
          <a:xfrm>
            <a:off x="4107439" y="573306"/>
            <a:ext cx="3705225" cy="521970"/>
          </a:xfrm>
          <a:prstGeom prst="rect">
            <a:avLst/>
          </a:prstGeom>
          <a:noFill/>
        </p:spPr>
        <p:txBody>
          <a:bodyPr wrap="none" rtlCol="0">
            <a:spAutoFit/>
          </a:bodyPr>
          <a:lstStyle/>
          <a:p>
            <a:r>
              <a:rPr lang="zh-CN" altLang="en-US" sz="2800" b="1" spc="500" dirty="0">
                <a:solidFill>
                  <a:schemeClr val="bg1">
                    <a:lumMod val="50000"/>
                  </a:schemeClr>
                </a:solidFill>
                <a:latin typeface="微软雅黑" panose="020B0503020204020204" pitchFamily="34" charset="-122"/>
                <a:ea typeface="微软雅黑" panose="020B0503020204020204" pitchFamily="34" charset="-122"/>
                <a:cs typeface="Arial" panose="020B0604020202020204" pitchFamily="34" charset="0"/>
              </a:rPr>
              <a:t>三 招聘外包的类型</a:t>
            </a:r>
            <a:endParaRPr lang="en-US" altLang="zh-CN" sz="2800" b="1" spc="500" dirty="0">
              <a:solidFill>
                <a:schemeClr val="bg1">
                  <a:lumMod val="50000"/>
                </a:schemeClr>
              </a:solidFill>
              <a:latin typeface="微软雅黑" panose="020B0503020204020204" pitchFamily="34" charset="-122"/>
              <a:ea typeface="微软雅黑" panose="020B0503020204020204" pitchFamily="34" charset="-122"/>
              <a:cs typeface="Arial" panose="020B0604020202020204" pitchFamily="34" charset="0"/>
            </a:endParaRPr>
          </a:p>
        </p:txBody>
      </p:sp>
      <p:sp>
        <p:nvSpPr>
          <p:cNvPr id="48" name="椭圆 47"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flipH="1">
            <a:off x="2686180" y="813581"/>
            <a:ext cx="157493" cy="157493"/>
          </a:xfrm>
          <a:prstGeom prst="ellipse">
            <a:avLst/>
          </a:prstGeom>
          <a:solidFill>
            <a:srgbClr val="D06F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9" name="椭圆 48"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flipH="1">
            <a:off x="2686180" y="335956"/>
            <a:ext cx="321030" cy="321030"/>
          </a:xfrm>
          <a:prstGeom prst="ellipse">
            <a:avLst/>
          </a:prstGeom>
          <a:solidFill>
            <a:srgbClr val="966481"/>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0" name="椭圆 49"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flipH="1">
            <a:off x="2991678" y="806317"/>
            <a:ext cx="219803" cy="219803"/>
          </a:xfrm>
          <a:prstGeom prst="ellipse">
            <a:avLst/>
          </a:prstGeom>
          <a:solidFill>
            <a:srgbClr val="365B7C"/>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1" name="椭圆 50"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flipH="1">
            <a:off x="2031169" y="697840"/>
            <a:ext cx="164852" cy="164852"/>
          </a:xfrm>
          <a:prstGeom prst="ellipse">
            <a:avLst/>
          </a:prstGeom>
          <a:solidFill>
            <a:srgbClr val="F779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2" name="椭圆 51"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9354354" y="755438"/>
            <a:ext cx="157493" cy="157493"/>
          </a:xfrm>
          <a:prstGeom prst="ellipse">
            <a:avLst/>
          </a:prstGeom>
          <a:solidFill>
            <a:srgbClr val="D06F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3" name="椭圆 52"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9190817" y="277813"/>
            <a:ext cx="321030" cy="321030"/>
          </a:xfrm>
          <a:prstGeom prst="ellipse">
            <a:avLst/>
          </a:prstGeom>
          <a:solidFill>
            <a:srgbClr val="966481"/>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4" name="椭圆 53"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a:off x="8986546" y="748174"/>
            <a:ext cx="219803" cy="219803"/>
          </a:xfrm>
          <a:prstGeom prst="ellipse">
            <a:avLst/>
          </a:prstGeom>
          <a:solidFill>
            <a:srgbClr val="365B7C"/>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5" name="椭圆 54"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a:off x="10002006" y="639697"/>
            <a:ext cx="164852" cy="164852"/>
          </a:xfrm>
          <a:prstGeom prst="ellipse">
            <a:avLst/>
          </a:prstGeom>
          <a:solidFill>
            <a:srgbClr val="F779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7" name="Rectangle 42"/>
          <p:cNvSpPr/>
          <p:nvPr/>
        </p:nvSpPr>
        <p:spPr>
          <a:xfrm flipH="1">
            <a:off x="1453905" y="2220070"/>
            <a:ext cx="9893835" cy="589653"/>
          </a:xfrm>
          <a:prstGeom prst="rect">
            <a:avLst/>
          </a:prstGeom>
          <a:noFill/>
          <a:ln w="12700" cap="flat" cmpd="sng" algn="ctr">
            <a:noFill/>
            <a:prstDash val="solid"/>
          </a:ln>
          <a:effectLst/>
        </p:spPr>
        <p:txBody>
          <a:bodyPr lIns="91440" tIns="0" rIns="91440" bIns="0" rtlCol="0" anchor="t"/>
          <a:lstStyle/>
          <a:p>
            <a:endParaRPr lang="zh-CN" altLang="en-US" sz="2400" dirty="0">
              <a:latin typeface="楷体" panose="02010609060101010101" pitchFamily="49" charset="-122"/>
              <a:ea typeface="楷体" panose="02010609060101010101" pitchFamily="49" charset="-122"/>
            </a:endParaRPr>
          </a:p>
        </p:txBody>
      </p:sp>
      <p:sp>
        <p:nvSpPr>
          <p:cNvPr id="5" name="e7d195523061f1c0"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hidden="1"/>
          <p:cNvSpPr txBox="1"/>
          <p:nvPr/>
        </p:nvSpPr>
        <p:spPr>
          <a:xfrm>
            <a:off x="-355600" y="1803400"/>
            <a:ext cx="293927" cy="1016000"/>
          </a:xfrm>
          <a:prstGeom prst="rect">
            <a:avLst/>
          </a:prstGeom>
          <a:noFill/>
        </p:spPr>
        <p:txBody>
          <a:bodyPr vert="wordArtVert" rtlCol="0">
            <a:spAutoFit/>
          </a:bodyPr>
          <a:lstStyle/>
          <a:p>
            <a:r>
              <a:rPr lang="en-US" altLang="zh-CN" sz="100"/>
              <a:t>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a:t>
            </a:r>
            <a:endParaRPr lang="zh-CN" altLang="en-US" sz="100"/>
          </a:p>
        </p:txBody>
      </p:sp>
      <p:sp>
        <p:nvSpPr>
          <p:cNvPr id="7" name="文本框 6"/>
          <p:cNvSpPr txBox="1"/>
          <p:nvPr/>
        </p:nvSpPr>
        <p:spPr>
          <a:xfrm>
            <a:off x="328930" y="2065020"/>
            <a:ext cx="3702685" cy="3969385"/>
          </a:xfrm>
          <a:prstGeom prst="rect">
            <a:avLst/>
          </a:prstGeom>
          <a:noFill/>
        </p:spPr>
        <p:txBody>
          <a:bodyPr wrap="square" rtlCol="0">
            <a:spAutoFit/>
          </a:bodyPr>
          <a:lstStyle/>
          <a:p>
            <a:pPr eaLnBrk="1" hangingPunct="1"/>
            <a:r>
              <a:rPr lang="en-US" altLang="zh-CN" sz="280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800">
                <a:latin typeface="楷体" panose="02010609060101010101" pitchFamily="49" charset="-122"/>
                <a:ea typeface="楷体" panose="02010609060101010101" pitchFamily="49" charset="-122"/>
                <a:cs typeface="楷体" panose="02010609060101010101" pitchFamily="49" charset="-122"/>
                <a:sym typeface="+mn-ea"/>
              </a:rPr>
              <a:t>一</a:t>
            </a:r>
            <a:r>
              <a:rPr lang="en-US" altLang="zh-CN" sz="280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800">
                <a:latin typeface="楷体" panose="02010609060101010101" pitchFamily="49" charset="-122"/>
                <a:ea typeface="楷体" panose="02010609060101010101" pitchFamily="49" charset="-122"/>
                <a:cs typeface="楷体" panose="02010609060101010101" pitchFamily="49" charset="-122"/>
                <a:sym typeface="+mn-ea"/>
              </a:rPr>
              <a:t>按外包服务的内容划分</a:t>
            </a:r>
            <a:endParaRPr lang="zh-CN" altLang="en-US" sz="2800">
              <a:latin typeface="楷体" panose="02010609060101010101" pitchFamily="49" charset="-122"/>
              <a:ea typeface="楷体" panose="02010609060101010101" pitchFamily="49" charset="-122"/>
              <a:cs typeface="楷体" panose="02010609060101010101" pitchFamily="49" charset="-122"/>
            </a:endParaRPr>
          </a:p>
          <a:p>
            <a:pPr eaLnBrk="1" hangingPunct="1"/>
            <a:r>
              <a:rPr lang="zh-CN" altLang="en-US" sz="2800">
                <a:latin typeface="楷体" panose="02010609060101010101" pitchFamily="49" charset="-122"/>
                <a:ea typeface="楷体" panose="02010609060101010101" pitchFamily="49" charset="-122"/>
                <a:cs typeface="楷体" panose="02010609060101010101" pitchFamily="49" charset="-122"/>
                <a:sym typeface="+mn-ea"/>
              </a:rPr>
              <a:t>招聘外包按照外包服务的内容可以分为中小企业代理招聘、长期招聘职能外包、项目团队招聘外包、应届生校园招聘外包和招聘流程整合咨询等 </a:t>
            </a:r>
            <a:endParaRPr lang="zh-CN" altLang="en-US" sz="2800">
              <a:latin typeface="楷体" panose="02010609060101010101" pitchFamily="49" charset="-122"/>
              <a:ea typeface="楷体" panose="02010609060101010101" pitchFamily="49" charset="-122"/>
              <a:cs typeface="楷体" panose="02010609060101010101" pitchFamily="49" charset="-122"/>
            </a:endParaRPr>
          </a:p>
        </p:txBody>
      </p:sp>
      <p:pic>
        <p:nvPicPr>
          <p:cNvPr id="448517" name="Picture 4"/>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851910" y="1802130"/>
            <a:ext cx="8043545" cy="4495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974291022"/>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0">
        <p15:prstTrans prst="pageCurlDouble"/>
      </p:transition>
    </mc:Choice>
    <mc:Fallback xmlns="">
      <p:transition spd="slow" advTm="0">
        <p:fade/>
      </p:transition>
    </mc:Fallback>
  </mc:AlternateContent>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矩形 24"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549157" y="-975631"/>
            <a:ext cx="583096" cy="838080"/>
          </a:xfrm>
          <a:prstGeom prst="rect">
            <a:avLst/>
          </a:prstGeom>
          <a:solidFill>
            <a:srgbClr val="365B7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 name="矩形 25"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1132253" y="-975631"/>
            <a:ext cx="583096" cy="838080"/>
          </a:xfrm>
          <a:prstGeom prst="rect">
            <a:avLst/>
          </a:prstGeom>
          <a:solidFill>
            <a:srgbClr val="96648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 name="矩形 26"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1715349" y="-975631"/>
            <a:ext cx="583096" cy="838080"/>
          </a:xfrm>
          <a:prstGeom prst="rect">
            <a:avLst/>
          </a:prstGeom>
          <a:solidFill>
            <a:srgbClr val="D06F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 name="矩形 27"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2298446" y="-975631"/>
            <a:ext cx="583096" cy="838080"/>
          </a:xfrm>
          <a:prstGeom prst="rect">
            <a:avLst/>
          </a:prstGeom>
          <a:solidFill>
            <a:srgbClr val="F779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 name="矩形 28"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2881542" y="-975631"/>
            <a:ext cx="583096" cy="838080"/>
          </a:xfrm>
          <a:prstGeom prst="rect">
            <a:avLst/>
          </a:prstGeom>
          <a:solidFill>
            <a:srgbClr val="F8AD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6" name="任意多边形 45"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rot="4549899" flipH="1">
            <a:off x="4272876" y="-10859"/>
            <a:ext cx="3902543" cy="8315311"/>
          </a:xfrm>
          <a:custGeom>
            <a:avLst/>
            <a:gdLst>
              <a:gd name="connsiteX0" fmla="*/ 3902543 w 3902543"/>
              <a:gd name="connsiteY0" fmla="*/ 828016 h 8315311"/>
              <a:gd name="connsiteX1" fmla="*/ 3481392 w 3902543"/>
              <a:gd name="connsiteY1" fmla="*/ 0 h 8315311"/>
              <a:gd name="connsiteX2" fmla="*/ 3045878 w 3902543"/>
              <a:gd name="connsiteY2" fmla="*/ 820553 h 8315311"/>
              <a:gd name="connsiteX3" fmla="*/ 3250338 w 3902543"/>
              <a:gd name="connsiteY3" fmla="*/ 822334 h 8315311"/>
              <a:gd name="connsiteX4" fmla="*/ 3250339 w 3902543"/>
              <a:gd name="connsiteY4" fmla="*/ 2191529 h 8315311"/>
              <a:gd name="connsiteX5" fmla="*/ 2746042 w 3902543"/>
              <a:gd name="connsiteY5" fmla="*/ 2810280 h 8315311"/>
              <a:gd name="connsiteX6" fmla="*/ 2671842 w 3902543"/>
              <a:gd name="connsiteY6" fmla="*/ 2817761 h 8315311"/>
              <a:gd name="connsiteX7" fmla="*/ 1022746 w 3902543"/>
              <a:gd name="connsiteY7" fmla="*/ 2817761 h 8315311"/>
              <a:gd name="connsiteX8" fmla="*/ 0 w 3902543"/>
              <a:gd name="connsiteY8" fmla="*/ 3840507 h 8315311"/>
              <a:gd name="connsiteX9" fmla="*/ 0 w 3902543"/>
              <a:gd name="connsiteY9" fmla="*/ 3840506 h 8315311"/>
              <a:gd name="connsiteX10" fmla="*/ 1022746 w 3902543"/>
              <a:gd name="connsiteY10" fmla="*/ 4863252 h 8315311"/>
              <a:gd name="connsiteX11" fmla="*/ 2946847 w 3902543"/>
              <a:gd name="connsiteY11" fmla="*/ 4863252 h 8315311"/>
              <a:gd name="connsiteX12" fmla="*/ 2946904 w 3902543"/>
              <a:gd name="connsiteY12" fmla="*/ 4863295 h 8315311"/>
              <a:gd name="connsiteX13" fmla="*/ 3018713 w 3902543"/>
              <a:gd name="connsiteY13" fmla="*/ 4875104 h 8315311"/>
              <a:gd name="connsiteX14" fmla="*/ 3218660 w 3902543"/>
              <a:gd name="connsiteY14" fmla="*/ 4974435 h 8315311"/>
              <a:gd name="connsiteX15" fmla="*/ 3218744 w 3902543"/>
              <a:gd name="connsiteY15" fmla="*/ 4974512 h 8315311"/>
              <a:gd name="connsiteX16" fmla="*/ 3293068 w 3902543"/>
              <a:gd name="connsiteY16" fmla="*/ 5045260 h 8315311"/>
              <a:gd name="connsiteX17" fmla="*/ 3311938 w 3902543"/>
              <a:gd name="connsiteY17" fmla="*/ 5068405 h 8315311"/>
              <a:gd name="connsiteX18" fmla="*/ 3354017 w 3902543"/>
              <a:gd name="connsiteY18" fmla="*/ 5128672 h 8315311"/>
              <a:gd name="connsiteX19" fmla="*/ 3368860 w 3902543"/>
              <a:gd name="connsiteY19" fmla="*/ 5153707 h 8315311"/>
              <a:gd name="connsiteX20" fmla="*/ 3408000 w 3902543"/>
              <a:gd name="connsiteY20" fmla="*/ 5242971 h 8315311"/>
              <a:gd name="connsiteX21" fmla="*/ 3408042 w 3902543"/>
              <a:gd name="connsiteY21" fmla="*/ 5243075 h 8315311"/>
              <a:gd name="connsiteX22" fmla="*/ 3432113 w 3902543"/>
              <a:gd name="connsiteY22" fmla="*/ 5363801 h 8315311"/>
              <a:gd name="connsiteX23" fmla="*/ 3433242 w 3902543"/>
              <a:gd name="connsiteY23" fmla="*/ 5401980 h 8315311"/>
              <a:gd name="connsiteX24" fmla="*/ 3429583 w 3902543"/>
              <a:gd name="connsiteY24" fmla="*/ 5488155 h 8315311"/>
              <a:gd name="connsiteX25" fmla="*/ 3422577 w 3902543"/>
              <a:gd name="connsiteY25" fmla="*/ 5530748 h 8315311"/>
              <a:gd name="connsiteX26" fmla="*/ 3397964 w 3902543"/>
              <a:gd name="connsiteY26" fmla="*/ 5614624 h 8315311"/>
              <a:gd name="connsiteX27" fmla="*/ 3384049 w 3902543"/>
              <a:gd name="connsiteY27" fmla="*/ 5651669 h 8315311"/>
              <a:gd name="connsiteX28" fmla="*/ 3317877 w 3902543"/>
              <a:gd name="connsiteY28" fmla="*/ 5763328 h 8315311"/>
              <a:gd name="connsiteX29" fmla="*/ 1869136 w 3902543"/>
              <a:gd name="connsiteY29" fmla="*/ 7628907 h 8315311"/>
              <a:gd name="connsiteX30" fmla="*/ 1080241 w 3902543"/>
              <a:gd name="connsiteY30" fmla="*/ 7728124 h 8315311"/>
              <a:gd name="connsiteX31" fmla="*/ 864058 w 3902543"/>
              <a:gd name="connsiteY31" fmla="*/ 7246400 h 8315311"/>
              <a:gd name="connsiteX32" fmla="*/ 868617 w 3902543"/>
              <a:gd name="connsiteY32" fmla="*/ 7218676 h 8315311"/>
              <a:gd name="connsiteX33" fmla="*/ 441448 w 3902543"/>
              <a:gd name="connsiteY33" fmla="*/ 6915647 h 8315311"/>
              <a:gd name="connsiteX34" fmla="*/ 398894 w 3902543"/>
              <a:gd name="connsiteY34" fmla="*/ 7028945 h 8315311"/>
              <a:gd name="connsiteX35" fmla="*/ 760074 w 3902543"/>
              <a:gd name="connsiteY35" fmla="*/ 8100300 h 8315311"/>
              <a:gd name="connsiteX36" fmla="*/ 760073 w 3902543"/>
              <a:gd name="connsiteY36" fmla="*/ 8100298 h 8315311"/>
              <a:gd name="connsiteX37" fmla="*/ 2195148 w 3902543"/>
              <a:gd name="connsiteY37" fmla="*/ 7919812 h 8315311"/>
              <a:gd name="connsiteX38" fmla="*/ 3630471 w 3902543"/>
              <a:gd name="connsiteY38" fmla="*/ 6071514 h 8315311"/>
              <a:gd name="connsiteX39" fmla="*/ 3658730 w 3902543"/>
              <a:gd name="connsiteY39" fmla="*/ 6030659 h 8315311"/>
              <a:gd name="connsiteX40" fmla="*/ 3668957 w 3902543"/>
              <a:gd name="connsiteY40" fmla="*/ 6018266 h 8315311"/>
              <a:gd name="connsiteX41" fmla="*/ 3674982 w 3902543"/>
              <a:gd name="connsiteY41" fmla="*/ 6007163 h 8315311"/>
              <a:gd name="connsiteX42" fmla="*/ 3695551 w 3902543"/>
              <a:gd name="connsiteY42" fmla="*/ 5977428 h 8315311"/>
              <a:gd name="connsiteX43" fmla="*/ 3748769 w 3902543"/>
              <a:gd name="connsiteY43" fmla="*/ 5878778 h 8315311"/>
              <a:gd name="connsiteX44" fmla="*/ 3760891 w 3902543"/>
              <a:gd name="connsiteY44" fmla="*/ 5848890 h 8315311"/>
              <a:gd name="connsiteX45" fmla="*/ 3763253 w 3902543"/>
              <a:gd name="connsiteY45" fmla="*/ 5844538 h 8315311"/>
              <a:gd name="connsiteX46" fmla="*/ 3765200 w 3902543"/>
              <a:gd name="connsiteY46" fmla="*/ 5838262 h 8315311"/>
              <a:gd name="connsiteX47" fmla="*/ 3790244 w 3902543"/>
              <a:gd name="connsiteY47" fmla="*/ 5776511 h 8315311"/>
              <a:gd name="connsiteX48" fmla="*/ 3825650 w 3902543"/>
              <a:gd name="connsiteY48" fmla="*/ 5243936 h 8315311"/>
              <a:gd name="connsiteX49" fmla="*/ 3794491 w 3902543"/>
              <a:gd name="connsiteY49" fmla="*/ 5125121 h 8315311"/>
              <a:gd name="connsiteX50" fmla="*/ 3773198 w 3902543"/>
              <a:gd name="connsiteY50" fmla="*/ 5073146 h 8315311"/>
              <a:gd name="connsiteX51" fmla="*/ 3772686 w 3902543"/>
              <a:gd name="connsiteY51" fmla="*/ 5071423 h 8315311"/>
              <a:gd name="connsiteX52" fmla="*/ 3771575 w 3902543"/>
              <a:gd name="connsiteY52" fmla="*/ 5069187 h 8315311"/>
              <a:gd name="connsiteX53" fmla="*/ 3738334 w 3902543"/>
              <a:gd name="connsiteY53" fmla="*/ 4988052 h 8315311"/>
              <a:gd name="connsiteX54" fmla="*/ 3449985 w 3902543"/>
              <a:gd name="connsiteY54" fmla="*/ 4636438 h 8315311"/>
              <a:gd name="connsiteX55" fmla="*/ 3449984 w 3902543"/>
              <a:gd name="connsiteY55" fmla="*/ 4636438 h 8315311"/>
              <a:gd name="connsiteX56" fmla="*/ 2866636 w 3902543"/>
              <a:gd name="connsiteY56" fmla="*/ 4422336 h 8315311"/>
              <a:gd name="connsiteX57" fmla="*/ 2789950 w 3902543"/>
              <a:gd name="connsiteY57" fmla="*/ 4423692 h 8315311"/>
              <a:gd name="connsiteX58" fmla="*/ 2327210 w 3902543"/>
              <a:gd name="connsiteY58" fmla="*/ 4423692 h 8315311"/>
              <a:gd name="connsiteX59" fmla="*/ 2329981 w 3902543"/>
              <a:gd name="connsiteY59" fmla="*/ 4425658 h 8315311"/>
              <a:gd name="connsiteX60" fmla="*/ 972933 w 3902543"/>
              <a:gd name="connsiteY60" fmla="*/ 4425659 h 8315311"/>
              <a:gd name="connsiteX61" fmla="*/ 365556 w 3902543"/>
              <a:gd name="connsiteY61" fmla="*/ 3818281 h 8315311"/>
              <a:gd name="connsiteX62" fmla="*/ 850525 w 3902543"/>
              <a:gd name="connsiteY62" fmla="*/ 3223245 h 8315311"/>
              <a:gd name="connsiteX63" fmla="*/ 918676 w 3902543"/>
              <a:gd name="connsiteY63" fmla="*/ 3216374 h 8315311"/>
              <a:gd name="connsiteX64" fmla="*/ 2692447 w 3902543"/>
              <a:gd name="connsiteY64" fmla="*/ 3216374 h 8315311"/>
              <a:gd name="connsiteX65" fmla="*/ 3702890 w 3902543"/>
              <a:gd name="connsiteY65" fmla="*/ 2205931 h 8315311"/>
              <a:gd name="connsiteX66" fmla="*/ 3702890 w 3902543"/>
              <a:gd name="connsiteY66" fmla="*/ 826277 h 8315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3902543" h="8315311">
                <a:moveTo>
                  <a:pt x="3902543" y="828016"/>
                </a:moveTo>
                <a:lnTo>
                  <a:pt x="3481392" y="0"/>
                </a:lnTo>
                <a:lnTo>
                  <a:pt x="3045878" y="820553"/>
                </a:lnTo>
                <a:lnTo>
                  <a:pt x="3250338" y="822334"/>
                </a:lnTo>
                <a:lnTo>
                  <a:pt x="3250339" y="2191529"/>
                </a:lnTo>
                <a:cubicBezTo>
                  <a:pt x="3250339" y="2496741"/>
                  <a:pt x="3033844" y="2751389"/>
                  <a:pt x="2746042" y="2810280"/>
                </a:cubicBezTo>
                <a:lnTo>
                  <a:pt x="2671842" y="2817761"/>
                </a:lnTo>
                <a:lnTo>
                  <a:pt x="1022746" y="2817761"/>
                </a:lnTo>
                <a:cubicBezTo>
                  <a:pt x="457899" y="2817760"/>
                  <a:pt x="0" y="3275660"/>
                  <a:pt x="0" y="3840507"/>
                </a:cubicBezTo>
                <a:lnTo>
                  <a:pt x="0" y="3840506"/>
                </a:lnTo>
                <a:cubicBezTo>
                  <a:pt x="0" y="4405352"/>
                  <a:pt x="457899" y="4863252"/>
                  <a:pt x="1022746" y="4863252"/>
                </a:cubicBezTo>
                <a:lnTo>
                  <a:pt x="2946847" y="4863252"/>
                </a:lnTo>
                <a:lnTo>
                  <a:pt x="2946904" y="4863295"/>
                </a:lnTo>
                <a:lnTo>
                  <a:pt x="3018713" y="4875104"/>
                </a:lnTo>
                <a:cubicBezTo>
                  <a:pt x="3089291" y="4893889"/>
                  <a:pt x="3157349" y="4926822"/>
                  <a:pt x="3218660" y="4974435"/>
                </a:cubicBezTo>
                <a:lnTo>
                  <a:pt x="3218744" y="4974512"/>
                </a:lnTo>
                <a:lnTo>
                  <a:pt x="3293068" y="5045260"/>
                </a:lnTo>
                <a:lnTo>
                  <a:pt x="3311938" y="5068405"/>
                </a:lnTo>
                <a:lnTo>
                  <a:pt x="3354017" y="5128672"/>
                </a:lnTo>
                <a:lnTo>
                  <a:pt x="3368860" y="5153707"/>
                </a:lnTo>
                <a:lnTo>
                  <a:pt x="3408000" y="5242971"/>
                </a:lnTo>
                <a:lnTo>
                  <a:pt x="3408042" y="5243075"/>
                </a:lnTo>
                <a:lnTo>
                  <a:pt x="3432113" y="5363801"/>
                </a:lnTo>
                <a:lnTo>
                  <a:pt x="3433242" y="5401980"/>
                </a:lnTo>
                <a:lnTo>
                  <a:pt x="3429583" y="5488155"/>
                </a:lnTo>
                <a:lnTo>
                  <a:pt x="3422577" y="5530748"/>
                </a:lnTo>
                <a:lnTo>
                  <a:pt x="3397964" y="5614624"/>
                </a:lnTo>
                <a:lnTo>
                  <a:pt x="3384049" y="5651669"/>
                </a:lnTo>
                <a:lnTo>
                  <a:pt x="3317877" y="5763328"/>
                </a:lnTo>
                <a:lnTo>
                  <a:pt x="1869136" y="7628907"/>
                </a:lnTo>
                <a:cubicBezTo>
                  <a:pt x="1678686" y="7874153"/>
                  <a:pt x="1325485" y="7918575"/>
                  <a:pt x="1080241" y="7728124"/>
                </a:cubicBezTo>
                <a:cubicBezTo>
                  <a:pt x="926963" y="7609095"/>
                  <a:pt x="852131" y="7426489"/>
                  <a:pt x="864058" y="7246400"/>
                </a:cubicBezTo>
                <a:lnTo>
                  <a:pt x="868617" y="7218676"/>
                </a:lnTo>
                <a:lnTo>
                  <a:pt x="441448" y="6915647"/>
                </a:lnTo>
                <a:lnTo>
                  <a:pt x="398894" y="7028945"/>
                </a:lnTo>
                <a:cubicBezTo>
                  <a:pt x="296376" y="7414097"/>
                  <a:pt x="425479" y="7840465"/>
                  <a:pt x="760074" y="8100300"/>
                </a:cubicBezTo>
                <a:lnTo>
                  <a:pt x="760073" y="8100298"/>
                </a:lnTo>
                <a:cubicBezTo>
                  <a:pt x="1206198" y="8446745"/>
                  <a:pt x="1848702" y="8365938"/>
                  <a:pt x="2195148" y="7919812"/>
                </a:cubicBezTo>
                <a:lnTo>
                  <a:pt x="3630471" y="6071514"/>
                </a:lnTo>
                <a:lnTo>
                  <a:pt x="3658730" y="6030659"/>
                </a:lnTo>
                <a:lnTo>
                  <a:pt x="3668957" y="6018266"/>
                </a:lnTo>
                <a:lnTo>
                  <a:pt x="3674982" y="6007163"/>
                </a:lnTo>
                <a:lnTo>
                  <a:pt x="3695551" y="5977428"/>
                </a:lnTo>
                <a:cubicBezTo>
                  <a:pt x="3715260" y="5945253"/>
                  <a:pt x="3732993" y="5912317"/>
                  <a:pt x="3748769" y="5878778"/>
                </a:cubicBezTo>
                <a:lnTo>
                  <a:pt x="3760891" y="5848890"/>
                </a:lnTo>
                <a:lnTo>
                  <a:pt x="3763253" y="5844538"/>
                </a:lnTo>
                <a:lnTo>
                  <a:pt x="3765200" y="5838262"/>
                </a:lnTo>
                <a:lnTo>
                  <a:pt x="3790244" y="5776511"/>
                </a:lnTo>
                <a:cubicBezTo>
                  <a:pt x="3849653" y="5603576"/>
                  <a:pt x="3860630" y="5419496"/>
                  <a:pt x="3825650" y="5243936"/>
                </a:cubicBezTo>
                <a:cubicBezTo>
                  <a:pt x="3817656" y="5203807"/>
                  <a:pt x="3807259" y="5164124"/>
                  <a:pt x="3794491" y="5125121"/>
                </a:cubicBezTo>
                <a:lnTo>
                  <a:pt x="3773198" y="5073146"/>
                </a:lnTo>
                <a:lnTo>
                  <a:pt x="3772686" y="5071423"/>
                </a:lnTo>
                <a:lnTo>
                  <a:pt x="3771575" y="5069187"/>
                </a:lnTo>
                <a:lnTo>
                  <a:pt x="3738334" y="4988052"/>
                </a:lnTo>
                <a:cubicBezTo>
                  <a:pt x="3672033" y="4854731"/>
                  <a:pt x="3575458" y="4733875"/>
                  <a:pt x="3449985" y="4636438"/>
                </a:cubicBezTo>
                <a:lnTo>
                  <a:pt x="3449984" y="4636438"/>
                </a:lnTo>
                <a:cubicBezTo>
                  <a:pt x="3275716" y="4501107"/>
                  <a:pt x="3071483" y="4430971"/>
                  <a:pt x="2866636" y="4422336"/>
                </a:cubicBezTo>
                <a:lnTo>
                  <a:pt x="2789950" y="4423692"/>
                </a:lnTo>
                <a:lnTo>
                  <a:pt x="2327210" y="4423692"/>
                </a:lnTo>
                <a:lnTo>
                  <a:pt x="2329981" y="4425658"/>
                </a:lnTo>
                <a:lnTo>
                  <a:pt x="972933" y="4425659"/>
                </a:lnTo>
                <a:cubicBezTo>
                  <a:pt x="637487" y="4425660"/>
                  <a:pt x="365555" y="4153727"/>
                  <a:pt x="365556" y="3818281"/>
                </a:cubicBezTo>
                <a:cubicBezTo>
                  <a:pt x="365556" y="3524765"/>
                  <a:pt x="573754" y="3279879"/>
                  <a:pt x="850525" y="3223245"/>
                </a:cubicBezTo>
                <a:lnTo>
                  <a:pt x="918676" y="3216374"/>
                </a:lnTo>
                <a:lnTo>
                  <a:pt x="2692447" y="3216374"/>
                </a:lnTo>
                <a:cubicBezTo>
                  <a:pt x="3250499" y="3216374"/>
                  <a:pt x="3702890" y="2763983"/>
                  <a:pt x="3702890" y="2205931"/>
                </a:cubicBezTo>
                <a:lnTo>
                  <a:pt x="3702890" y="826277"/>
                </a:lnTo>
                <a:close/>
              </a:path>
            </a:pathLst>
          </a:custGeom>
          <a:gradFill>
            <a:gsLst>
              <a:gs pos="100000">
                <a:schemeClr val="bg1"/>
              </a:gs>
              <a:gs pos="0">
                <a:srgbClr val="E0E0E0"/>
              </a:gs>
            </a:gsLst>
            <a:lin ang="8100000" scaled="0"/>
          </a:gradFill>
          <a:ln>
            <a:noFill/>
          </a:ln>
          <a:effectLst>
            <a:outerShdw blurRad="254000" dist="635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grpSp>
        <p:nvGrpSpPr>
          <p:cNvPr id="3" name="组合 2"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GrpSpPr/>
          <p:nvPr/>
        </p:nvGrpSpPr>
        <p:grpSpPr>
          <a:xfrm>
            <a:off x="2873293" y="4937760"/>
            <a:ext cx="947938" cy="947938"/>
            <a:chOff x="2873293" y="4937760"/>
            <a:chExt cx="947938" cy="947938"/>
          </a:xfrm>
        </p:grpSpPr>
        <p:sp>
          <p:nvSpPr>
            <p:cNvPr id="8" name="MH_Other_4" descr="e7d195523061f1c0deeec63e560781cfd59afb0ea006f2a87ABB68BF51EA6619813959095094C18C62A12F549504892A4AAA8C1554C6663626E05CA27F281A14E6983772AFC3FB97135759321DEA3D703E9D8D869A2273EEB2A0BB67749286FC6AC0CABC13E93DFA52684F44072F01AF674423D8E4F9F8BECABFE5771A30929D6D0D81E4AAAF4547CD35BA5A33B94A9D"/>
            <p:cNvSpPr>
              <a:spLocks noChangeAspect="1"/>
            </p:cNvSpPr>
            <p:nvPr>
              <p:custDataLst>
                <p:tags r:id="rId3"/>
              </p:custDataLst>
            </p:nvPr>
          </p:nvSpPr>
          <p:spPr>
            <a:xfrm>
              <a:off x="2873293" y="4937760"/>
              <a:ext cx="947938" cy="947938"/>
            </a:xfrm>
            <a:prstGeom prst="ellipse">
              <a:avLst/>
            </a:prstGeom>
            <a:solidFill>
              <a:srgbClr val="365B7C"/>
            </a:solidFill>
            <a:ln w="9525">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en-US" sz="2400">
                <a:solidFill>
                  <a:prstClr val="white"/>
                </a:solidFill>
                <a:sym typeface="+mn-lt"/>
              </a:endParaRPr>
            </a:p>
          </p:txBody>
        </p:sp>
        <p:grpSp>
          <p:nvGrpSpPr>
            <p:cNvPr id="47" name="组合 46"/>
            <p:cNvGrpSpPr/>
            <p:nvPr/>
          </p:nvGrpSpPr>
          <p:grpSpPr>
            <a:xfrm>
              <a:off x="3059643" y="5266317"/>
              <a:ext cx="587232" cy="290823"/>
              <a:chOff x="1923908" y="1320796"/>
              <a:chExt cx="782820" cy="387687"/>
            </a:xfrm>
            <a:solidFill>
              <a:srgbClr val="FDFDFD"/>
            </a:solidFill>
          </p:grpSpPr>
          <p:sp>
            <p:nvSpPr>
              <p:cNvPr id="48" name="Freeform 31"/>
              <p:cNvSpPr>
                <a:spLocks noEditPoints="1"/>
              </p:cNvSpPr>
              <p:nvPr/>
            </p:nvSpPr>
            <p:spPr bwMode="auto">
              <a:xfrm>
                <a:off x="1923908" y="1324517"/>
                <a:ext cx="368849" cy="383966"/>
              </a:xfrm>
              <a:custGeom>
                <a:avLst/>
                <a:gdLst>
                  <a:gd name="T0" fmla="*/ 35 w 38"/>
                  <a:gd name="T1" fmla="*/ 2 h 38"/>
                  <a:gd name="T2" fmla="*/ 32 w 38"/>
                  <a:gd name="T3" fmla="*/ 1 h 38"/>
                  <a:gd name="T4" fmla="*/ 28 w 38"/>
                  <a:gd name="T5" fmla="*/ 0 h 38"/>
                  <a:gd name="T6" fmla="*/ 10 w 38"/>
                  <a:gd name="T7" fmla="*/ 0 h 38"/>
                  <a:gd name="T8" fmla="*/ 6 w 38"/>
                  <a:gd name="T9" fmla="*/ 1 h 38"/>
                  <a:gd name="T10" fmla="*/ 3 w 38"/>
                  <a:gd name="T11" fmla="*/ 2 h 38"/>
                  <a:gd name="T12" fmla="*/ 1 w 38"/>
                  <a:gd name="T13" fmla="*/ 5 h 38"/>
                  <a:gd name="T14" fmla="*/ 0 w 38"/>
                  <a:gd name="T15" fmla="*/ 8 h 38"/>
                  <a:gd name="T16" fmla="*/ 0 w 38"/>
                  <a:gd name="T17" fmla="*/ 29 h 38"/>
                  <a:gd name="T18" fmla="*/ 1 w 38"/>
                  <a:gd name="T19" fmla="*/ 33 h 38"/>
                  <a:gd name="T20" fmla="*/ 3 w 38"/>
                  <a:gd name="T21" fmla="*/ 35 h 38"/>
                  <a:gd name="T22" fmla="*/ 6 w 38"/>
                  <a:gd name="T23" fmla="*/ 37 h 38"/>
                  <a:gd name="T24" fmla="*/ 10 w 38"/>
                  <a:gd name="T25" fmla="*/ 38 h 38"/>
                  <a:gd name="T26" fmla="*/ 28 w 38"/>
                  <a:gd name="T27" fmla="*/ 38 h 38"/>
                  <a:gd name="T28" fmla="*/ 32 w 38"/>
                  <a:gd name="T29" fmla="*/ 37 h 38"/>
                  <a:gd name="T30" fmla="*/ 35 w 38"/>
                  <a:gd name="T31" fmla="*/ 36 h 38"/>
                  <a:gd name="T32" fmla="*/ 37 w 38"/>
                  <a:gd name="T33" fmla="*/ 33 h 38"/>
                  <a:gd name="T34" fmla="*/ 38 w 38"/>
                  <a:gd name="T35" fmla="*/ 29 h 38"/>
                  <a:gd name="T36" fmla="*/ 38 w 38"/>
                  <a:gd name="T37" fmla="*/ 8 h 38"/>
                  <a:gd name="T38" fmla="*/ 37 w 38"/>
                  <a:gd name="T39" fmla="*/ 5 h 38"/>
                  <a:gd name="T40" fmla="*/ 35 w 38"/>
                  <a:gd name="T41" fmla="*/ 2 h 38"/>
                  <a:gd name="T42" fmla="*/ 28 w 38"/>
                  <a:gd name="T43" fmla="*/ 33 h 38"/>
                  <a:gd name="T44" fmla="*/ 10 w 38"/>
                  <a:gd name="T45" fmla="*/ 33 h 38"/>
                  <a:gd name="T46" fmla="*/ 8 w 38"/>
                  <a:gd name="T47" fmla="*/ 33 h 38"/>
                  <a:gd name="T48" fmla="*/ 6 w 38"/>
                  <a:gd name="T49" fmla="*/ 32 h 38"/>
                  <a:gd name="T50" fmla="*/ 5 w 38"/>
                  <a:gd name="T51" fmla="*/ 31 h 38"/>
                  <a:gd name="T52" fmla="*/ 5 w 38"/>
                  <a:gd name="T53" fmla="*/ 29 h 38"/>
                  <a:gd name="T54" fmla="*/ 5 w 38"/>
                  <a:gd name="T55" fmla="*/ 8 h 38"/>
                  <a:gd name="T56" fmla="*/ 5 w 38"/>
                  <a:gd name="T57" fmla="*/ 7 h 38"/>
                  <a:gd name="T58" fmla="*/ 6 w 38"/>
                  <a:gd name="T59" fmla="*/ 6 h 38"/>
                  <a:gd name="T60" fmla="*/ 8 w 38"/>
                  <a:gd name="T61" fmla="*/ 5 h 38"/>
                  <a:gd name="T62" fmla="*/ 10 w 38"/>
                  <a:gd name="T63" fmla="*/ 5 h 38"/>
                  <a:gd name="T64" fmla="*/ 28 w 38"/>
                  <a:gd name="T65" fmla="*/ 5 h 38"/>
                  <a:gd name="T66" fmla="*/ 30 w 38"/>
                  <a:gd name="T67" fmla="*/ 5 h 38"/>
                  <a:gd name="T68" fmla="*/ 32 w 38"/>
                  <a:gd name="T69" fmla="*/ 6 h 38"/>
                  <a:gd name="T70" fmla="*/ 33 w 38"/>
                  <a:gd name="T71" fmla="*/ 7 h 38"/>
                  <a:gd name="T72" fmla="*/ 33 w 38"/>
                  <a:gd name="T73" fmla="*/ 8 h 38"/>
                  <a:gd name="T74" fmla="*/ 33 w 38"/>
                  <a:gd name="T75" fmla="*/ 29 h 38"/>
                  <a:gd name="T76" fmla="*/ 33 w 38"/>
                  <a:gd name="T77" fmla="*/ 31 h 38"/>
                  <a:gd name="T78" fmla="*/ 32 w 38"/>
                  <a:gd name="T79" fmla="*/ 32 h 38"/>
                  <a:gd name="T80" fmla="*/ 30 w 38"/>
                  <a:gd name="T81" fmla="*/ 33 h 38"/>
                  <a:gd name="T82" fmla="*/ 28 w 38"/>
                  <a:gd name="T83" fmla="*/ 33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8" h="38">
                    <a:moveTo>
                      <a:pt x="35" y="2"/>
                    </a:moveTo>
                    <a:cubicBezTo>
                      <a:pt x="34" y="2"/>
                      <a:pt x="33" y="1"/>
                      <a:pt x="32" y="1"/>
                    </a:cubicBezTo>
                    <a:cubicBezTo>
                      <a:pt x="31" y="0"/>
                      <a:pt x="29" y="0"/>
                      <a:pt x="28" y="0"/>
                    </a:cubicBezTo>
                    <a:cubicBezTo>
                      <a:pt x="10" y="0"/>
                      <a:pt x="10" y="0"/>
                      <a:pt x="10" y="0"/>
                    </a:cubicBezTo>
                    <a:cubicBezTo>
                      <a:pt x="9" y="0"/>
                      <a:pt x="7" y="0"/>
                      <a:pt x="6" y="1"/>
                    </a:cubicBezTo>
                    <a:cubicBezTo>
                      <a:pt x="5" y="1"/>
                      <a:pt x="4" y="2"/>
                      <a:pt x="3" y="2"/>
                    </a:cubicBezTo>
                    <a:cubicBezTo>
                      <a:pt x="2" y="3"/>
                      <a:pt x="1" y="4"/>
                      <a:pt x="1" y="5"/>
                    </a:cubicBezTo>
                    <a:cubicBezTo>
                      <a:pt x="0" y="6"/>
                      <a:pt x="0" y="7"/>
                      <a:pt x="0" y="8"/>
                    </a:cubicBezTo>
                    <a:cubicBezTo>
                      <a:pt x="0" y="29"/>
                      <a:pt x="0" y="29"/>
                      <a:pt x="0" y="29"/>
                    </a:cubicBezTo>
                    <a:cubicBezTo>
                      <a:pt x="0" y="31"/>
                      <a:pt x="0" y="32"/>
                      <a:pt x="1" y="33"/>
                    </a:cubicBezTo>
                    <a:cubicBezTo>
                      <a:pt x="1" y="34"/>
                      <a:pt x="2" y="35"/>
                      <a:pt x="3" y="35"/>
                    </a:cubicBezTo>
                    <a:cubicBezTo>
                      <a:pt x="4" y="36"/>
                      <a:pt x="5" y="37"/>
                      <a:pt x="6" y="37"/>
                    </a:cubicBezTo>
                    <a:cubicBezTo>
                      <a:pt x="7" y="38"/>
                      <a:pt x="9" y="38"/>
                      <a:pt x="10" y="38"/>
                    </a:cubicBezTo>
                    <a:cubicBezTo>
                      <a:pt x="28" y="38"/>
                      <a:pt x="28" y="38"/>
                      <a:pt x="28" y="38"/>
                    </a:cubicBezTo>
                    <a:cubicBezTo>
                      <a:pt x="29" y="38"/>
                      <a:pt x="31" y="38"/>
                      <a:pt x="32" y="37"/>
                    </a:cubicBezTo>
                    <a:cubicBezTo>
                      <a:pt x="33" y="37"/>
                      <a:pt x="34" y="36"/>
                      <a:pt x="35" y="36"/>
                    </a:cubicBezTo>
                    <a:cubicBezTo>
                      <a:pt x="36" y="35"/>
                      <a:pt x="37" y="34"/>
                      <a:pt x="37" y="33"/>
                    </a:cubicBezTo>
                    <a:cubicBezTo>
                      <a:pt x="38" y="32"/>
                      <a:pt x="38" y="31"/>
                      <a:pt x="38" y="29"/>
                    </a:cubicBezTo>
                    <a:cubicBezTo>
                      <a:pt x="38" y="8"/>
                      <a:pt x="38" y="8"/>
                      <a:pt x="38" y="8"/>
                    </a:cubicBezTo>
                    <a:cubicBezTo>
                      <a:pt x="38" y="7"/>
                      <a:pt x="38" y="6"/>
                      <a:pt x="37" y="5"/>
                    </a:cubicBezTo>
                    <a:cubicBezTo>
                      <a:pt x="37" y="4"/>
                      <a:pt x="36" y="3"/>
                      <a:pt x="35" y="2"/>
                    </a:cubicBezTo>
                    <a:close/>
                    <a:moveTo>
                      <a:pt x="28" y="33"/>
                    </a:moveTo>
                    <a:cubicBezTo>
                      <a:pt x="10" y="33"/>
                      <a:pt x="10" y="33"/>
                      <a:pt x="10" y="33"/>
                    </a:cubicBezTo>
                    <a:cubicBezTo>
                      <a:pt x="9" y="33"/>
                      <a:pt x="9" y="33"/>
                      <a:pt x="8" y="33"/>
                    </a:cubicBezTo>
                    <a:cubicBezTo>
                      <a:pt x="7" y="33"/>
                      <a:pt x="7" y="32"/>
                      <a:pt x="6" y="32"/>
                    </a:cubicBezTo>
                    <a:cubicBezTo>
                      <a:pt x="6" y="32"/>
                      <a:pt x="6" y="31"/>
                      <a:pt x="5" y="31"/>
                    </a:cubicBezTo>
                    <a:cubicBezTo>
                      <a:pt x="5" y="30"/>
                      <a:pt x="5" y="30"/>
                      <a:pt x="5" y="29"/>
                    </a:cubicBezTo>
                    <a:cubicBezTo>
                      <a:pt x="5" y="8"/>
                      <a:pt x="5" y="8"/>
                      <a:pt x="5" y="8"/>
                    </a:cubicBezTo>
                    <a:cubicBezTo>
                      <a:pt x="5" y="8"/>
                      <a:pt x="5" y="7"/>
                      <a:pt x="5" y="7"/>
                    </a:cubicBezTo>
                    <a:cubicBezTo>
                      <a:pt x="6" y="6"/>
                      <a:pt x="6" y="6"/>
                      <a:pt x="6" y="6"/>
                    </a:cubicBezTo>
                    <a:cubicBezTo>
                      <a:pt x="7" y="5"/>
                      <a:pt x="7" y="5"/>
                      <a:pt x="8" y="5"/>
                    </a:cubicBezTo>
                    <a:cubicBezTo>
                      <a:pt x="9" y="5"/>
                      <a:pt x="9" y="5"/>
                      <a:pt x="10" y="5"/>
                    </a:cubicBezTo>
                    <a:cubicBezTo>
                      <a:pt x="28" y="5"/>
                      <a:pt x="28" y="5"/>
                      <a:pt x="28" y="5"/>
                    </a:cubicBezTo>
                    <a:cubicBezTo>
                      <a:pt x="29" y="5"/>
                      <a:pt x="29" y="5"/>
                      <a:pt x="30" y="5"/>
                    </a:cubicBezTo>
                    <a:cubicBezTo>
                      <a:pt x="31" y="5"/>
                      <a:pt x="31" y="5"/>
                      <a:pt x="32" y="6"/>
                    </a:cubicBezTo>
                    <a:cubicBezTo>
                      <a:pt x="32" y="6"/>
                      <a:pt x="32" y="6"/>
                      <a:pt x="33" y="7"/>
                    </a:cubicBezTo>
                    <a:cubicBezTo>
                      <a:pt x="33" y="7"/>
                      <a:pt x="33" y="8"/>
                      <a:pt x="33" y="8"/>
                    </a:cubicBezTo>
                    <a:cubicBezTo>
                      <a:pt x="33" y="29"/>
                      <a:pt x="33" y="29"/>
                      <a:pt x="33" y="29"/>
                    </a:cubicBezTo>
                    <a:cubicBezTo>
                      <a:pt x="33" y="30"/>
                      <a:pt x="33" y="30"/>
                      <a:pt x="33" y="31"/>
                    </a:cubicBezTo>
                    <a:cubicBezTo>
                      <a:pt x="32" y="31"/>
                      <a:pt x="32" y="32"/>
                      <a:pt x="32" y="32"/>
                    </a:cubicBezTo>
                    <a:cubicBezTo>
                      <a:pt x="31" y="32"/>
                      <a:pt x="31" y="33"/>
                      <a:pt x="30" y="33"/>
                    </a:cubicBezTo>
                    <a:cubicBezTo>
                      <a:pt x="29" y="33"/>
                      <a:pt x="29" y="33"/>
                      <a:pt x="28" y="33"/>
                    </a:cubicBezTo>
                    <a:close/>
                  </a:path>
                </a:pathLst>
              </a:custGeom>
              <a:grpFill/>
              <a:ln>
                <a:noFill/>
              </a:ln>
            </p:spPr>
            <p:txBody>
              <a:bodyPr vert="horz" wrap="square" lIns="91440" tIns="45720" rIns="91440" bIns="45720" numCol="1" anchor="t" anchorCtr="0" compatLnSpc="1"/>
              <a:lstStyle/>
              <a:p>
                <a:endParaRPr lang="zh-CN" altLang="en-US"/>
              </a:p>
            </p:txBody>
          </p:sp>
          <p:sp>
            <p:nvSpPr>
              <p:cNvPr id="49" name="Freeform 32"/>
              <p:cNvSpPr/>
              <p:nvPr/>
            </p:nvSpPr>
            <p:spPr bwMode="auto">
              <a:xfrm>
                <a:off x="2403294" y="1320796"/>
                <a:ext cx="303434" cy="387687"/>
              </a:xfrm>
              <a:custGeom>
                <a:avLst/>
                <a:gdLst>
                  <a:gd name="T0" fmla="*/ 28 w 31"/>
                  <a:gd name="T1" fmla="*/ 33 h 38"/>
                  <a:gd name="T2" fmla="*/ 18 w 31"/>
                  <a:gd name="T3" fmla="*/ 33 h 38"/>
                  <a:gd name="T4" fmla="*/ 18 w 31"/>
                  <a:gd name="T5" fmla="*/ 2 h 38"/>
                  <a:gd name="T6" fmla="*/ 16 w 31"/>
                  <a:gd name="T7" fmla="*/ 0 h 38"/>
                  <a:gd name="T8" fmla="*/ 9 w 31"/>
                  <a:gd name="T9" fmla="*/ 0 h 38"/>
                  <a:gd name="T10" fmla="*/ 7 w 31"/>
                  <a:gd name="T11" fmla="*/ 2 h 38"/>
                  <a:gd name="T12" fmla="*/ 9 w 31"/>
                  <a:gd name="T13" fmla="*/ 5 h 38"/>
                  <a:gd name="T14" fmla="*/ 13 w 31"/>
                  <a:gd name="T15" fmla="*/ 5 h 38"/>
                  <a:gd name="T16" fmla="*/ 13 w 31"/>
                  <a:gd name="T17" fmla="*/ 33 h 38"/>
                  <a:gd name="T18" fmla="*/ 3 w 31"/>
                  <a:gd name="T19" fmla="*/ 33 h 38"/>
                  <a:gd name="T20" fmla="*/ 0 w 31"/>
                  <a:gd name="T21" fmla="*/ 35 h 38"/>
                  <a:gd name="T22" fmla="*/ 3 w 31"/>
                  <a:gd name="T23" fmla="*/ 38 h 38"/>
                  <a:gd name="T24" fmla="*/ 28 w 31"/>
                  <a:gd name="T25" fmla="*/ 38 h 38"/>
                  <a:gd name="T26" fmla="*/ 31 w 31"/>
                  <a:gd name="T27" fmla="*/ 35 h 38"/>
                  <a:gd name="T28" fmla="*/ 28 w 31"/>
                  <a:gd name="T29" fmla="*/ 33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1" h="38">
                    <a:moveTo>
                      <a:pt x="28" y="33"/>
                    </a:moveTo>
                    <a:cubicBezTo>
                      <a:pt x="18" y="33"/>
                      <a:pt x="18" y="33"/>
                      <a:pt x="18" y="33"/>
                    </a:cubicBezTo>
                    <a:cubicBezTo>
                      <a:pt x="18" y="2"/>
                      <a:pt x="18" y="2"/>
                      <a:pt x="18" y="2"/>
                    </a:cubicBezTo>
                    <a:cubicBezTo>
                      <a:pt x="18" y="1"/>
                      <a:pt x="17" y="0"/>
                      <a:pt x="16" y="0"/>
                    </a:cubicBezTo>
                    <a:cubicBezTo>
                      <a:pt x="9" y="0"/>
                      <a:pt x="9" y="0"/>
                      <a:pt x="9" y="0"/>
                    </a:cubicBezTo>
                    <a:cubicBezTo>
                      <a:pt x="7" y="0"/>
                      <a:pt x="7" y="1"/>
                      <a:pt x="7" y="2"/>
                    </a:cubicBezTo>
                    <a:cubicBezTo>
                      <a:pt x="7" y="4"/>
                      <a:pt x="7" y="5"/>
                      <a:pt x="9" y="5"/>
                    </a:cubicBezTo>
                    <a:cubicBezTo>
                      <a:pt x="13" y="5"/>
                      <a:pt x="13" y="5"/>
                      <a:pt x="13" y="5"/>
                    </a:cubicBezTo>
                    <a:cubicBezTo>
                      <a:pt x="13" y="33"/>
                      <a:pt x="13" y="33"/>
                      <a:pt x="13" y="33"/>
                    </a:cubicBezTo>
                    <a:cubicBezTo>
                      <a:pt x="3" y="33"/>
                      <a:pt x="3" y="33"/>
                      <a:pt x="3" y="33"/>
                    </a:cubicBezTo>
                    <a:cubicBezTo>
                      <a:pt x="1" y="33"/>
                      <a:pt x="0" y="34"/>
                      <a:pt x="0" y="35"/>
                    </a:cubicBezTo>
                    <a:cubicBezTo>
                      <a:pt x="0" y="37"/>
                      <a:pt x="1" y="38"/>
                      <a:pt x="3" y="38"/>
                    </a:cubicBezTo>
                    <a:cubicBezTo>
                      <a:pt x="28" y="38"/>
                      <a:pt x="28" y="38"/>
                      <a:pt x="28" y="38"/>
                    </a:cubicBezTo>
                    <a:cubicBezTo>
                      <a:pt x="30" y="38"/>
                      <a:pt x="31" y="37"/>
                      <a:pt x="31" y="35"/>
                    </a:cubicBezTo>
                    <a:cubicBezTo>
                      <a:pt x="31" y="34"/>
                      <a:pt x="30" y="33"/>
                      <a:pt x="28" y="33"/>
                    </a:cubicBezTo>
                    <a:close/>
                  </a:path>
                </a:pathLst>
              </a:custGeom>
              <a:grpFill/>
              <a:ln>
                <a:noFill/>
              </a:ln>
            </p:spPr>
            <p:txBody>
              <a:bodyPr vert="horz" wrap="square" lIns="91440" tIns="45720" rIns="91440" bIns="45720" numCol="1" anchor="t" anchorCtr="0" compatLnSpc="1"/>
              <a:lstStyle/>
              <a:p>
                <a:endParaRPr lang="zh-CN" altLang="en-US"/>
              </a:p>
            </p:txBody>
          </p:sp>
        </p:grpSp>
      </p:grpSp>
      <p:grpSp>
        <p:nvGrpSpPr>
          <p:cNvPr id="4" name="组合 3"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GrpSpPr/>
          <p:nvPr/>
        </p:nvGrpSpPr>
        <p:grpSpPr>
          <a:xfrm>
            <a:off x="4291522" y="3106616"/>
            <a:ext cx="947938" cy="947938"/>
            <a:chOff x="4291522" y="3106616"/>
            <a:chExt cx="947938" cy="947938"/>
          </a:xfrm>
        </p:grpSpPr>
        <p:sp>
          <p:nvSpPr>
            <p:cNvPr id="43" name="MH_Other_4" descr="e7d195523061f1c0deeec63e560781cfd59afb0ea006f2a87ABB68BF51EA6619813959095094C18C62A12F549504892A4AAA8C1554C6663626E05CA27F281A14E6983772AFC3FB97135759321DEA3D703E9D8D869A2273EEB2A0BB67749286FC6AC0CABC13E93DFA52684F44072F01AF674423D8E4F9F8BECABFE5771A30929D6D0D81E4AAAF4547CD35BA5A33B94A9D"/>
            <p:cNvSpPr>
              <a:spLocks noChangeAspect="1"/>
            </p:cNvSpPr>
            <p:nvPr>
              <p:custDataLst>
                <p:tags r:id="rId2"/>
              </p:custDataLst>
            </p:nvPr>
          </p:nvSpPr>
          <p:spPr>
            <a:xfrm>
              <a:off x="4291522" y="3106616"/>
              <a:ext cx="947938" cy="947938"/>
            </a:xfrm>
            <a:prstGeom prst="ellipse">
              <a:avLst/>
            </a:prstGeom>
            <a:solidFill>
              <a:srgbClr val="966481"/>
            </a:solidFill>
            <a:ln w="9525">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en-US" sz="2400">
                <a:solidFill>
                  <a:prstClr val="white"/>
                </a:solidFill>
                <a:sym typeface="+mn-lt"/>
              </a:endParaRPr>
            </a:p>
          </p:txBody>
        </p:sp>
        <p:grpSp>
          <p:nvGrpSpPr>
            <p:cNvPr id="50" name="组合 49"/>
            <p:cNvGrpSpPr/>
            <p:nvPr/>
          </p:nvGrpSpPr>
          <p:grpSpPr>
            <a:xfrm>
              <a:off x="4464262" y="3433958"/>
              <a:ext cx="602457" cy="298710"/>
              <a:chOff x="1923908" y="2803742"/>
              <a:chExt cx="803116" cy="398201"/>
            </a:xfrm>
            <a:solidFill>
              <a:srgbClr val="FDFDFD"/>
            </a:solidFill>
          </p:grpSpPr>
          <p:sp>
            <p:nvSpPr>
              <p:cNvPr id="51" name="Freeform 27"/>
              <p:cNvSpPr/>
              <p:nvPr/>
            </p:nvSpPr>
            <p:spPr bwMode="auto">
              <a:xfrm>
                <a:off x="2354679" y="2813694"/>
                <a:ext cx="372345" cy="388249"/>
              </a:xfrm>
              <a:custGeom>
                <a:avLst/>
                <a:gdLst>
                  <a:gd name="T0" fmla="*/ 6 w 38"/>
                  <a:gd name="T1" fmla="*/ 24 h 38"/>
                  <a:gd name="T2" fmla="*/ 7 w 38"/>
                  <a:gd name="T3" fmla="*/ 22 h 38"/>
                  <a:gd name="T4" fmla="*/ 8 w 38"/>
                  <a:gd name="T5" fmla="*/ 22 h 38"/>
                  <a:gd name="T6" fmla="*/ 10 w 38"/>
                  <a:gd name="T7" fmla="*/ 21 h 38"/>
                  <a:gd name="T8" fmla="*/ 28 w 38"/>
                  <a:gd name="T9" fmla="*/ 21 h 38"/>
                  <a:gd name="T10" fmla="*/ 32 w 38"/>
                  <a:gd name="T11" fmla="*/ 21 h 38"/>
                  <a:gd name="T12" fmla="*/ 35 w 38"/>
                  <a:gd name="T13" fmla="*/ 19 h 38"/>
                  <a:gd name="T14" fmla="*/ 38 w 38"/>
                  <a:gd name="T15" fmla="*/ 16 h 38"/>
                  <a:gd name="T16" fmla="*/ 38 w 38"/>
                  <a:gd name="T17" fmla="*/ 13 h 38"/>
                  <a:gd name="T18" fmla="*/ 38 w 38"/>
                  <a:gd name="T19" fmla="*/ 8 h 38"/>
                  <a:gd name="T20" fmla="*/ 38 w 38"/>
                  <a:gd name="T21" fmla="*/ 5 h 38"/>
                  <a:gd name="T22" fmla="*/ 35 w 38"/>
                  <a:gd name="T23" fmla="*/ 2 h 38"/>
                  <a:gd name="T24" fmla="*/ 32 w 38"/>
                  <a:gd name="T25" fmla="*/ 1 h 38"/>
                  <a:gd name="T26" fmla="*/ 28 w 38"/>
                  <a:gd name="T27" fmla="*/ 0 h 38"/>
                  <a:gd name="T28" fmla="*/ 9 w 38"/>
                  <a:gd name="T29" fmla="*/ 0 h 38"/>
                  <a:gd name="T30" fmla="*/ 6 w 38"/>
                  <a:gd name="T31" fmla="*/ 2 h 38"/>
                  <a:gd name="T32" fmla="*/ 9 w 38"/>
                  <a:gd name="T33" fmla="*/ 5 h 38"/>
                  <a:gd name="T34" fmla="*/ 28 w 38"/>
                  <a:gd name="T35" fmla="*/ 5 h 38"/>
                  <a:gd name="T36" fmla="*/ 30 w 38"/>
                  <a:gd name="T37" fmla="*/ 5 h 38"/>
                  <a:gd name="T38" fmla="*/ 32 w 38"/>
                  <a:gd name="T39" fmla="*/ 6 h 38"/>
                  <a:gd name="T40" fmla="*/ 33 w 38"/>
                  <a:gd name="T41" fmla="*/ 7 h 38"/>
                  <a:gd name="T42" fmla="*/ 33 w 38"/>
                  <a:gd name="T43" fmla="*/ 8 h 38"/>
                  <a:gd name="T44" fmla="*/ 33 w 38"/>
                  <a:gd name="T45" fmla="*/ 13 h 38"/>
                  <a:gd name="T46" fmla="*/ 33 w 38"/>
                  <a:gd name="T47" fmla="*/ 14 h 38"/>
                  <a:gd name="T48" fmla="*/ 32 w 38"/>
                  <a:gd name="T49" fmla="*/ 16 h 38"/>
                  <a:gd name="T50" fmla="*/ 30 w 38"/>
                  <a:gd name="T51" fmla="*/ 16 h 38"/>
                  <a:gd name="T52" fmla="*/ 28 w 38"/>
                  <a:gd name="T53" fmla="*/ 17 h 38"/>
                  <a:gd name="T54" fmla="*/ 10 w 38"/>
                  <a:gd name="T55" fmla="*/ 17 h 38"/>
                  <a:gd name="T56" fmla="*/ 6 w 38"/>
                  <a:gd name="T57" fmla="*/ 17 h 38"/>
                  <a:gd name="T58" fmla="*/ 3 w 38"/>
                  <a:gd name="T59" fmla="*/ 19 h 38"/>
                  <a:gd name="T60" fmla="*/ 1 w 38"/>
                  <a:gd name="T61" fmla="*/ 22 h 38"/>
                  <a:gd name="T62" fmla="*/ 0 w 38"/>
                  <a:gd name="T63" fmla="*/ 25 h 38"/>
                  <a:gd name="T64" fmla="*/ 0 w 38"/>
                  <a:gd name="T65" fmla="*/ 29 h 38"/>
                  <a:gd name="T66" fmla="*/ 1 w 38"/>
                  <a:gd name="T67" fmla="*/ 33 h 38"/>
                  <a:gd name="T68" fmla="*/ 3 w 38"/>
                  <a:gd name="T69" fmla="*/ 36 h 38"/>
                  <a:gd name="T70" fmla="*/ 6 w 38"/>
                  <a:gd name="T71" fmla="*/ 37 h 38"/>
                  <a:gd name="T72" fmla="*/ 10 w 38"/>
                  <a:gd name="T73" fmla="*/ 38 h 38"/>
                  <a:gd name="T74" fmla="*/ 36 w 38"/>
                  <a:gd name="T75" fmla="*/ 38 h 38"/>
                  <a:gd name="T76" fmla="*/ 38 w 38"/>
                  <a:gd name="T77" fmla="*/ 35 h 38"/>
                  <a:gd name="T78" fmla="*/ 36 w 38"/>
                  <a:gd name="T79" fmla="*/ 33 h 38"/>
                  <a:gd name="T80" fmla="*/ 10 w 38"/>
                  <a:gd name="T81" fmla="*/ 33 h 38"/>
                  <a:gd name="T82" fmla="*/ 8 w 38"/>
                  <a:gd name="T83" fmla="*/ 33 h 38"/>
                  <a:gd name="T84" fmla="*/ 7 w 38"/>
                  <a:gd name="T85" fmla="*/ 32 h 38"/>
                  <a:gd name="T86" fmla="*/ 6 w 38"/>
                  <a:gd name="T87" fmla="*/ 31 h 38"/>
                  <a:gd name="T88" fmla="*/ 5 w 38"/>
                  <a:gd name="T89" fmla="*/ 29 h 38"/>
                  <a:gd name="T90" fmla="*/ 5 w 38"/>
                  <a:gd name="T91" fmla="*/ 25 h 38"/>
                  <a:gd name="T92" fmla="*/ 6 w 38"/>
                  <a:gd name="T93" fmla="*/ 24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8" h="38">
                    <a:moveTo>
                      <a:pt x="6" y="24"/>
                    </a:moveTo>
                    <a:cubicBezTo>
                      <a:pt x="6" y="23"/>
                      <a:pt x="6" y="23"/>
                      <a:pt x="7" y="22"/>
                    </a:cubicBezTo>
                    <a:cubicBezTo>
                      <a:pt x="7" y="22"/>
                      <a:pt x="8" y="22"/>
                      <a:pt x="8" y="22"/>
                    </a:cubicBezTo>
                    <a:cubicBezTo>
                      <a:pt x="9" y="21"/>
                      <a:pt x="10" y="21"/>
                      <a:pt x="10" y="21"/>
                    </a:cubicBezTo>
                    <a:cubicBezTo>
                      <a:pt x="28" y="21"/>
                      <a:pt x="28" y="21"/>
                      <a:pt x="28" y="21"/>
                    </a:cubicBezTo>
                    <a:cubicBezTo>
                      <a:pt x="30" y="21"/>
                      <a:pt x="31" y="21"/>
                      <a:pt x="32" y="21"/>
                    </a:cubicBezTo>
                    <a:cubicBezTo>
                      <a:pt x="33" y="20"/>
                      <a:pt x="34" y="20"/>
                      <a:pt x="35" y="19"/>
                    </a:cubicBezTo>
                    <a:cubicBezTo>
                      <a:pt x="36" y="18"/>
                      <a:pt x="37" y="17"/>
                      <a:pt x="38" y="16"/>
                    </a:cubicBezTo>
                    <a:cubicBezTo>
                      <a:pt x="38" y="15"/>
                      <a:pt x="38" y="14"/>
                      <a:pt x="38" y="13"/>
                    </a:cubicBezTo>
                    <a:cubicBezTo>
                      <a:pt x="38" y="8"/>
                      <a:pt x="38" y="8"/>
                      <a:pt x="38" y="8"/>
                    </a:cubicBezTo>
                    <a:cubicBezTo>
                      <a:pt x="38" y="7"/>
                      <a:pt x="38" y="6"/>
                      <a:pt x="38" y="5"/>
                    </a:cubicBezTo>
                    <a:cubicBezTo>
                      <a:pt x="37" y="4"/>
                      <a:pt x="36" y="3"/>
                      <a:pt x="35" y="2"/>
                    </a:cubicBezTo>
                    <a:cubicBezTo>
                      <a:pt x="34" y="2"/>
                      <a:pt x="33" y="1"/>
                      <a:pt x="32" y="1"/>
                    </a:cubicBezTo>
                    <a:cubicBezTo>
                      <a:pt x="31" y="0"/>
                      <a:pt x="29" y="0"/>
                      <a:pt x="28" y="0"/>
                    </a:cubicBezTo>
                    <a:cubicBezTo>
                      <a:pt x="9" y="0"/>
                      <a:pt x="9" y="0"/>
                      <a:pt x="9" y="0"/>
                    </a:cubicBezTo>
                    <a:cubicBezTo>
                      <a:pt x="7" y="0"/>
                      <a:pt x="6" y="1"/>
                      <a:pt x="6" y="2"/>
                    </a:cubicBezTo>
                    <a:cubicBezTo>
                      <a:pt x="6" y="4"/>
                      <a:pt x="7" y="5"/>
                      <a:pt x="9" y="5"/>
                    </a:cubicBezTo>
                    <a:cubicBezTo>
                      <a:pt x="28" y="5"/>
                      <a:pt x="28" y="5"/>
                      <a:pt x="28" y="5"/>
                    </a:cubicBezTo>
                    <a:cubicBezTo>
                      <a:pt x="29" y="5"/>
                      <a:pt x="29" y="5"/>
                      <a:pt x="30" y="5"/>
                    </a:cubicBezTo>
                    <a:cubicBezTo>
                      <a:pt x="31" y="5"/>
                      <a:pt x="31" y="6"/>
                      <a:pt x="32" y="6"/>
                    </a:cubicBezTo>
                    <a:cubicBezTo>
                      <a:pt x="32" y="6"/>
                      <a:pt x="33" y="7"/>
                      <a:pt x="33" y="7"/>
                    </a:cubicBezTo>
                    <a:cubicBezTo>
                      <a:pt x="33" y="7"/>
                      <a:pt x="33" y="8"/>
                      <a:pt x="33" y="8"/>
                    </a:cubicBezTo>
                    <a:cubicBezTo>
                      <a:pt x="33" y="13"/>
                      <a:pt x="33" y="13"/>
                      <a:pt x="33" y="13"/>
                    </a:cubicBezTo>
                    <a:cubicBezTo>
                      <a:pt x="33" y="13"/>
                      <a:pt x="33" y="14"/>
                      <a:pt x="33" y="14"/>
                    </a:cubicBezTo>
                    <a:cubicBezTo>
                      <a:pt x="33" y="15"/>
                      <a:pt x="32" y="15"/>
                      <a:pt x="32" y="16"/>
                    </a:cubicBezTo>
                    <a:cubicBezTo>
                      <a:pt x="31" y="16"/>
                      <a:pt x="31" y="16"/>
                      <a:pt x="30" y="16"/>
                    </a:cubicBezTo>
                    <a:cubicBezTo>
                      <a:pt x="29" y="16"/>
                      <a:pt x="29" y="17"/>
                      <a:pt x="28" y="17"/>
                    </a:cubicBezTo>
                    <a:cubicBezTo>
                      <a:pt x="10" y="17"/>
                      <a:pt x="10" y="17"/>
                      <a:pt x="10" y="17"/>
                    </a:cubicBezTo>
                    <a:cubicBezTo>
                      <a:pt x="9" y="17"/>
                      <a:pt x="7" y="17"/>
                      <a:pt x="6" y="17"/>
                    </a:cubicBezTo>
                    <a:cubicBezTo>
                      <a:pt x="5" y="18"/>
                      <a:pt x="4" y="18"/>
                      <a:pt x="3" y="19"/>
                    </a:cubicBezTo>
                    <a:cubicBezTo>
                      <a:pt x="2" y="20"/>
                      <a:pt x="1" y="21"/>
                      <a:pt x="1" y="22"/>
                    </a:cubicBezTo>
                    <a:cubicBezTo>
                      <a:pt x="0" y="23"/>
                      <a:pt x="0" y="24"/>
                      <a:pt x="0" y="25"/>
                    </a:cubicBezTo>
                    <a:cubicBezTo>
                      <a:pt x="0" y="29"/>
                      <a:pt x="0" y="29"/>
                      <a:pt x="0" y="29"/>
                    </a:cubicBezTo>
                    <a:cubicBezTo>
                      <a:pt x="0" y="31"/>
                      <a:pt x="0" y="32"/>
                      <a:pt x="1" y="33"/>
                    </a:cubicBezTo>
                    <a:cubicBezTo>
                      <a:pt x="1" y="34"/>
                      <a:pt x="2" y="35"/>
                      <a:pt x="3" y="36"/>
                    </a:cubicBezTo>
                    <a:cubicBezTo>
                      <a:pt x="4" y="36"/>
                      <a:pt x="5" y="37"/>
                      <a:pt x="6" y="37"/>
                    </a:cubicBezTo>
                    <a:cubicBezTo>
                      <a:pt x="7" y="38"/>
                      <a:pt x="9" y="38"/>
                      <a:pt x="10" y="38"/>
                    </a:cubicBezTo>
                    <a:cubicBezTo>
                      <a:pt x="36" y="38"/>
                      <a:pt x="36" y="38"/>
                      <a:pt x="36" y="38"/>
                    </a:cubicBezTo>
                    <a:cubicBezTo>
                      <a:pt x="38" y="38"/>
                      <a:pt x="38" y="37"/>
                      <a:pt x="38" y="35"/>
                    </a:cubicBezTo>
                    <a:cubicBezTo>
                      <a:pt x="38" y="34"/>
                      <a:pt x="38" y="33"/>
                      <a:pt x="36" y="33"/>
                    </a:cubicBezTo>
                    <a:cubicBezTo>
                      <a:pt x="10" y="33"/>
                      <a:pt x="10" y="33"/>
                      <a:pt x="10" y="33"/>
                    </a:cubicBezTo>
                    <a:cubicBezTo>
                      <a:pt x="10" y="33"/>
                      <a:pt x="9" y="33"/>
                      <a:pt x="8" y="33"/>
                    </a:cubicBezTo>
                    <a:cubicBezTo>
                      <a:pt x="8" y="33"/>
                      <a:pt x="7" y="32"/>
                      <a:pt x="7" y="32"/>
                    </a:cubicBezTo>
                    <a:cubicBezTo>
                      <a:pt x="6" y="32"/>
                      <a:pt x="6" y="31"/>
                      <a:pt x="6" y="31"/>
                    </a:cubicBezTo>
                    <a:cubicBezTo>
                      <a:pt x="5" y="30"/>
                      <a:pt x="5" y="30"/>
                      <a:pt x="5" y="29"/>
                    </a:cubicBezTo>
                    <a:cubicBezTo>
                      <a:pt x="5" y="25"/>
                      <a:pt x="5" y="25"/>
                      <a:pt x="5" y="25"/>
                    </a:cubicBezTo>
                    <a:cubicBezTo>
                      <a:pt x="5" y="24"/>
                      <a:pt x="5" y="24"/>
                      <a:pt x="6" y="24"/>
                    </a:cubicBezTo>
                    <a:close/>
                  </a:path>
                </a:pathLst>
              </a:custGeom>
              <a:grpFill/>
              <a:ln>
                <a:noFill/>
              </a:ln>
            </p:spPr>
            <p:txBody>
              <a:bodyPr vert="horz" wrap="square" lIns="91440" tIns="45720" rIns="91440" bIns="45720" numCol="1" anchor="t" anchorCtr="0" compatLnSpc="1"/>
              <a:lstStyle/>
              <a:p>
                <a:endParaRPr lang="zh-CN" altLang="en-US"/>
              </a:p>
            </p:txBody>
          </p:sp>
          <p:sp>
            <p:nvSpPr>
              <p:cNvPr id="52" name="Freeform 31"/>
              <p:cNvSpPr>
                <a:spLocks noEditPoints="1"/>
              </p:cNvSpPr>
              <p:nvPr/>
            </p:nvSpPr>
            <p:spPr bwMode="auto">
              <a:xfrm>
                <a:off x="1923908" y="2803742"/>
                <a:ext cx="368849" cy="383966"/>
              </a:xfrm>
              <a:custGeom>
                <a:avLst/>
                <a:gdLst>
                  <a:gd name="T0" fmla="*/ 35 w 38"/>
                  <a:gd name="T1" fmla="*/ 2 h 38"/>
                  <a:gd name="T2" fmla="*/ 32 w 38"/>
                  <a:gd name="T3" fmla="*/ 1 h 38"/>
                  <a:gd name="T4" fmla="*/ 28 w 38"/>
                  <a:gd name="T5" fmla="*/ 0 h 38"/>
                  <a:gd name="T6" fmla="*/ 10 w 38"/>
                  <a:gd name="T7" fmla="*/ 0 h 38"/>
                  <a:gd name="T8" fmla="*/ 6 w 38"/>
                  <a:gd name="T9" fmla="*/ 1 h 38"/>
                  <a:gd name="T10" fmla="*/ 3 w 38"/>
                  <a:gd name="T11" fmla="*/ 2 h 38"/>
                  <a:gd name="T12" fmla="*/ 1 w 38"/>
                  <a:gd name="T13" fmla="*/ 5 h 38"/>
                  <a:gd name="T14" fmla="*/ 0 w 38"/>
                  <a:gd name="T15" fmla="*/ 8 h 38"/>
                  <a:gd name="T16" fmla="*/ 0 w 38"/>
                  <a:gd name="T17" fmla="*/ 29 h 38"/>
                  <a:gd name="T18" fmla="*/ 1 w 38"/>
                  <a:gd name="T19" fmla="*/ 33 h 38"/>
                  <a:gd name="T20" fmla="*/ 3 w 38"/>
                  <a:gd name="T21" fmla="*/ 35 h 38"/>
                  <a:gd name="T22" fmla="*/ 6 w 38"/>
                  <a:gd name="T23" fmla="*/ 37 h 38"/>
                  <a:gd name="T24" fmla="*/ 10 w 38"/>
                  <a:gd name="T25" fmla="*/ 38 h 38"/>
                  <a:gd name="T26" fmla="*/ 28 w 38"/>
                  <a:gd name="T27" fmla="*/ 38 h 38"/>
                  <a:gd name="T28" fmla="*/ 32 w 38"/>
                  <a:gd name="T29" fmla="*/ 37 h 38"/>
                  <a:gd name="T30" fmla="*/ 35 w 38"/>
                  <a:gd name="T31" fmla="*/ 36 h 38"/>
                  <a:gd name="T32" fmla="*/ 37 w 38"/>
                  <a:gd name="T33" fmla="*/ 33 h 38"/>
                  <a:gd name="T34" fmla="*/ 38 w 38"/>
                  <a:gd name="T35" fmla="*/ 29 h 38"/>
                  <a:gd name="T36" fmla="*/ 38 w 38"/>
                  <a:gd name="T37" fmla="*/ 8 h 38"/>
                  <a:gd name="T38" fmla="*/ 37 w 38"/>
                  <a:gd name="T39" fmla="*/ 5 h 38"/>
                  <a:gd name="T40" fmla="*/ 35 w 38"/>
                  <a:gd name="T41" fmla="*/ 2 h 38"/>
                  <a:gd name="T42" fmla="*/ 28 w 38"/>
                  <a:gd name="T43" fmla="*/ 33 h 38"/>
                  <a:gd name="T44" fmla="*/ 10 w 38"/>
                  <a:gd name="T45" fmla="*/ 33 h 38"/>
                  <a:gd name="T46" fmla="*/ 8 w 38"/>
                  <a:gd name="T47" fmla="*/ 33 h 38"/>
                  <a:gd name="T48" fmla="*/ 6 w 38"/>
                  <a:gd name="T49" fmla="*/ 32 h 38"/>
                  <a:gd name="T50" fmla="*/ 5 w 38"/>
                  <a:gd name="T51" fmla="*/ 31 h 38"/>
                  <a:gd name="T52" fmla="*/ 5 w 38"/>
                  <a:gd name="T53" fmla="*/ 29 h 38"/>
                  <a:gd name="T54" fmla="*/ 5 w 38"/>
                  <a:gd name="T55" fmla="*/ 8 h 38"/>
                  <a:gd name="T56" fmla="*/ 5 w 38"/>
                  <a:gd name="T57" fmla="*/ 7 h 38"/>
                  <a:gd name="T58" fmla="*/ 6 w 38"/>
                  <a:gd name="T59" fmla="*/ 6 h 38"/>
                  <a:gd name="T60" fmla="*/ 8 w 38"/>
                  <a:gd name="T61" fmla="*/ 5 h 38"/>
                  <a:gd name="T62" fmla="*/ 10 w 38"/>
                  <a:gd name="T63" fmla="*/ 5 h 38"/>
                  <a:gd name="T64" fmla="*/ 28 w 38"/>
                  <a:gd name="T65" fmla="*/ 5 h 38"/>
                  <a:gd name="T66" fmla="*/ 30 w 38"/>
                  <a:gd name="T67" fmla="*/ 5 h 38"/>
                  <a:gd name="T68" fmla="*/ 32 w 38"/>
                  <a:gd name="T69" fmla="*/ 6 h 38"/>
                  <a:gd name="T70" fmla="*/ 33 w 38"/>
                  <a:gd name="T71" fmla="*/ 7 h 38"/>
                  <a:gd name="T72" fmla="*/ 33 w 38"/>
                  <a:gd name="T73" fmla="*/ 8 h 38"/>
                  <a:gd name="T74" fmla="*/ 33 w 38"/>
                  <a:gd name="T75" fmla="*/ 29 h 38"/>
                  <a:gd name="T76" fmla="*/ 33 w 38"/>
                  <a:gd name="T77" fmla="*/ 31 h 38"/>
                  <a:gd name="T78" fmla="*/ 32 w 38"/>
                  <a:gd name="T79" fmla="*/ 32 h 38"/>
                  <a:gd name="T80" fmla="*/ 30 w 38"/>
                  <a:gd name="T81" fmla="*/ 33 h 38"/>
                  <a:gd name="T82" fmla="*/ 28 w 38"/>
                  <a:gd name="T83" fmla="*/ 33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8" h="38">
                    <a:moveTo>
                      <a:pt x="35" y="2"/>
                    </a:moveTo>
                    <a:cubicBezTo>
                      <a:pt x="34" y="2"/>
                      <a:pt x="33" y="1"/>
                      <a:pt x="32" y="1"/>
                    </a:cubicBezTo>
                    <a:cubicBezTo>
                      <a:pt x="31" y="0"/>
                      <a:pt x="29" y="0"/>
                      <a:pt x="28" y="0"/>
                    </a:cubicBezTo>
                    <a:cubicBezTo>
                      <a:pt x="10" y="0"/>
                      <a:pt x="10" y="0"/>
                      <a:pt x="10" y="0"/>
                    </a:cubicBezTo>
                    <a:cubicBezTo>
                      <a:pt x="9" y="0"/>
                      <a:pt x="7" y="0"/>
                      <a:pt x="6" y="1"/>
                    </a:cubicBezTo>
                    <a:cubicBezTo>
                      <a:pt x="5" y="1"/>
                      <a:pt x="4" y="2"/>
                      <a:pt x="3" y="2"/>
                    </a:cubicBezTo>
                    <a:cubicBezTo>
                      <a:pt x="2" y="3"/>
                      <a:pt x="1" y="4"/>
                      <a:pt x="1" y="5"/>
                    </a:cubicBezTo>
                    <a:cubicBezTo>
                      <a:pt x="0" y="6"/>
                      <a:pt x="0" y="7"/>
                      <a:pt x="0" y="8"/>
                    </a:cubicBezTo>
                    <a:cubicBezTo>
                      <a:pt x="0" y="29"/>
                      <a:pt x="0" y="29"/>
                      <a:pt x="0" y="29"/>
                    </a:cubicBezTo>
                    <a:cubicBezTo>
                      <a:pt x="0" y="31"/>
                      <a:pt x="0" y="32"/>
                      <a:pt x="1" y="33"/>
                    </a:cubicBezTo>
                    <a:cubicBezTo>
                      <a:pt x="1" y="34"/>
                      <a:pt x="2" y="35"/>
                      <a:pt x="3" y="35"/>
                    </a:cubicBezTo>
                    <a:cubicBezTo>
                      <a:pt x="4" y="36"/>
                      <a:pt x="5" y="37"/>
                      <a:pt x="6" y="37"/>
                    </a:cubicBezTo>
                    <a:cubicBezTo>
                      <a:pt x="7" y="38"/>
                      <a:pt x="9" y="38"/>
                      <a:pt x="10" y="38"/>
                    </a:cubicBezTo>
                    <a:cubicBezTo>
                      <a:pt x="28" y="38"/>
                      <a:pt x="28" y="38"/>
                      <a:pt x="28" y="38"/>
                    </a:cubicBezTo>
                    <a:cubicBezTo>
                      <a:pt x="29" y="38"/>
                      <a:pt x="31" y="38"/>
                      <a:pt x="32" y="37"/>
                    </a:cubicBezTo>
                    <a:cubicBezTo>
                      <a:pt x="33" y="37"/>
                      <a:pt x="34" y="36"/>
                      <a:pt x="35" y="36"/>
                    </a:cubicBezTo>
                    <a:cubicBezTo>
                      <a:pt x="36" y="35"/>
                      <a:pt x="37" y="34"/>
                      <a:pt x="37" y="33"/>
                    </a:cubicBezTo>
                    <a:cubicBezTo>
                      <a:pt x="38" y="32"/>
                      <a:pt x="38" y="31"/>
                      <a:pt x="38" y="29"/>
                    </a:cubicBezTo>
                    <a:cubicBezTo>
                      <a:pt x="38" y="8"/>
                      <a:pt x="38" y="8"/>
                      <a:pt x="38" y="8"/>
                    </a:cubicBezTo>
                    <a:cubicBezTo>
                      <a:pt x="38" y="7"/>
                      <a:pt x="38" y="6"/>
                      <a:pt x="37" y="5"/>
                    </a:cubicBezTo>
                    <a:cubicBezTo>
                      <a:pt x="37" y="4"/>
                      <a:pt x="36" y="3"/>
                      <a:pt x="35" y="2"/>
                    </a:cubicBezTo>
                    <a:close/>
                    <a:moveTo>
                      <a:pt x="28" y="33"/>
                    </a:moveTo>
                    <a:cubicBezTo>
                      <a:pt x="10" y="33"/>
                      <a:pt x="10" y="33"/>
                      <a:pt x="10" y="33"/>
                    </a:cubicBezTo>
                    <a:cubicBezTo>
                      <a:pt x="9" y="33"/>
                      <a:pt x="9" y="33"/>
                      <a:pt x="8" y="33"/>
                    </a:cubicBezTo>
                    <a:cubicBezTo>
                      <a:pt x="7" y="33"/>
                      <a:pt x="7" y="32"/>
                      <a:pt x="6" y="32"/>
                    </a:cubicBezTo>
                    <a:cubicBezTo>
                      <a:pt x="6" y="32"/>
                      <a:pt x="6" y="31"/>
                      <a:pt x="5" y="31"/>
                    </a:cubicBezTo>
                    <a:cubicBezTo>
                      <a:pt x="5" y="30"/>
                      <a:pt x="5" y="30"/>
                      <a:pt x="5" y="29"/>
                    </a:cubicBezTo>
                    <a:cubicBezTo>
                      <a:pt x="5" y="8"/>
                      <a:pt x="5" y="8"/>
                      <a:pt x="5" y="8"/>
                    </a:cubicBezTo>
                    <a:cubicBezTo>
                      <a:pt x="5" y="8"/>
                      <a:pt x="5" y="7"/>
                      <a:pt x="5" y="7"/>
                    </a:cubicBezTo>
                    <a:cubicBezTo>
                      <a:pt x="6" y="6"/>
                      <a:pt x="6" y="6"/>
                      <a:pt x="6" y="6"/>
                    </a:cubicBezTo>
                    <a:cubicBezTo>
                      <a:pt x="7" y="5"/>
                      <a:pt x="7" y="5"/>
                      <a:pt x="8" y="5"/>
                    </a:cubicBezTo>
                    <a:cubicBezTo>
                      <a:pt x="9" y="5"/>
                      <a:pt x="9" y="5"/>
                      <a:pt x="10" y="5"/>
                    </a:cubicBezTo>
                    <a:cubicBezTo>
                      <a:pt x="28" y="5"/>
                      <a:pt x="28" y="5"/>
                      <a:pt x="28" y="5"/>
                    </a:cubicBezTo>
                    <a:cubicBezTo>
                      <a:pt x="29" y="5"/>
                      <a:pt x="29" y="5"/>
                      <a:pt x="30" y="5"/>
                    </a:cubicBezTo>
                    <a:cubicBezTo>
                      <a:pt x="31" y="5"/>
                      <a:pt x="31" y="5"/>
                      <a:pt x="32" y="6"/>
                    </a:cubicBezTo>
                    <a:cubicBezTo>
                      <a:pt x="32" y="6"/>
                      <a:pt x="32" y="6"/>
                      <a:pt x="33" y="7"/>
                    </a:cubicBezTo>
                    <a:cubicBezTo>
                      <a:pt x="33" y="7"/>
                      <a:pt x="33" y="8"/>
                      <a:pt x="33" y="8"/>
                    </a:cubicBezTo>
                    <a:cubicBezTo>
                      <a:pt x="33" y="29"/>
                      <a:pt x="33" y="29"/>
                      <a:pt x="33" y="29"/>
                    </a:cubicBezTo>
                    <a:cubicBezTo>
                      <a:pt x="33" y="30"/>
                      <a:pt x="33" y="30"/>
                      <a:pt x="33" y="31"/>
                    </a:cubicBezTo>
                    <a:cubicBezTo>
                      <a:pt x="32" y="31"/>
                      <a:pt x="32" y="32"/>
                      <a:pt x="32" y="32"/>
                    </a:cubicBezTo>
                    <a:cubicBezTo>
                      <a:pt x="31" y="32"/>
                      <a:pt x="31" y="33"/>
                      <a:pt x="30" y="33"/>
                    </a:cubicBezTo>
                    <a:cubicBezTo>
                      <a:pt x="29" y="33"/>
                      <a:pt x="29" y="33"/>
                      <a:pt x="28" y="33"/>
                    </a:cubicBezTo>
                    <a:close/>
                  </a:path>
                </a:pathLst>
              </a:custGeom>
              <a:grpFill/>
              <a:ln>
                <a:noFill/>
              </a:ln>
            </p:spPr>
            <p:txBody>
              <a:bodyPr vert="horz" wrap="square" lIns="91440" tIns="45720" rIns="91440" bIns="45720" numCol="1" anchor="t" anchorCtr="0" compatLnSpc="1"/>
              <a:lstStyle/>
              <a:p>
                <a:endParaRPr lang="zh-CN" altLang="en-US"/>
              </a:p>
            </p:txBody>
          </p:sp>
        </p:grpSp>
      </p:grpSp>
      <p:grpSp>
        <p:nvGrpSpPr>
          <p:cNvPr id="5" name="组合 4"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GrpSpPr/>
          <p:nvPr/>
        </p:nvGrpSpPr>
        <p:grpSpPr>
          <a:xfrm>
            <a:off x="6327166" y="4548199"/>
            <a:ext cx="947938" cy="947938"/>
            <a:chOff x="6327166" y="4548199"/>
            <a:chExt cx="947938" cy="947938"/>
          </a:xfrm>
        </p:grpSpPr>
        <p:sp>
          <p:nvSpPr>
            <p:cNvPr id="44" name="MH_Other_4" descr="e7d195523061f1c0deeec63e560781cfd59afb0ea006f2a87ABB68BF51EA6619813959095094C18C62A12F549504892A4AAA8C1554C6663626E05CA27F281A14E6983772AFC3FB97135759321DEA3D703E9D8D869A2273EEB2A0BB67749286FC6AC0CABC13E93DFA52684F44072F01AF674423D8E4F9F8BECABFE5771A30929D6D0D81E4AAAF4547CD35BA5A33B94A9D"/>
            <p:cNvSpPr>
              <a:spLocks noChangeAspect="1"/>
            </p:cNvSpPr>
            <p:nvPr>
              <p:custDataLst>
                <p:tags r:id="rId1"/>
              </p:custDataLst>
            </p:nvPr>
          </p:nvSpPr>
          <p:spPr>
            <a:xfrm>
              <a:off x="6327166" y="4548199"/>
              <a:ext cx="947938" cy="947938"/>
            </a:xfrm>
            <a:prstGeom prst="ellipse">
              <a:avLst/>
            </a:prstGeom>
            <a:solidFill>
              <a:srgbClr val="D06F83"/>
            </a:solidFill>
            <a:ln w="9525">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en-US" sz="2400">
                <a:solidFill>
                  <a:prstClr val="white"/>
                </a:solidFill>
                <a:sym typeface="+mn-lt"/>
              </a:endParaRPr>
            </a:p>
          </p:txBody>
        </p:sp>
        <p:grpSp>
          <p:nvGrpSpPr>
            <p:cNvPr id="53" name="组合 52"/>
            <p:cNvGrpSpPr/>
            <p:nvPr/>
          </p:nvGrpSpPr>
          <p:grpSpPr>
            <a:xfrm>
              <a:off x="6499906" y="4876757"/>
              <a:ext cx="602457" cy="290822"/>
              <a:chOff x="1923908" y="4238286"/>
              <a:chExt cx="803116" cy="387686"/>
            </a:xfrm>
            <a:solidFill>
              <a:srgbClr val="FDFDFD"/>
            </a:solidFill>
          </p:grpSpPr>
          <p:sp>
            <p:nvSpPr>
              <p:cNvPr id="54" name="Freeform 22"/>
              <p:cNvSpPr/>
              <p:nvPr/>
            </p:nvSpPr>
            <p:spPr bwMode="auto">
              <a:xfrm>
                <a:off x="2382998" y="4238286"/>
                <a:ext cx="344026" cy="387686"/>
              </a:xfrm>
              <a:custGeom>
                <a:avLst/>
                <a:gdLst>
                  <a:gd name="T0" fmla="*/ 35 w 35"/>
                  <a:gd name="T1" fmla="*/ 13 h 38"/>
                  <a:gd name="T2" fmla="*/ 35 w 35"/>
                  <a:gd name="T3" fmla="*/ 9 h 38"/>
                  <a:gd name="T4" fmla="*/ 34 w 35"/>
                  <a:gd name="T5" fmla="*/ 5 h 38"/>
                  <a:gd name="T6" fmla="*/ 31 w 35"/>
                  <a:gd name="T7" fmla="*/ 3 h 38"/>
                  <a:gd name="T8" fmla="*/ 28 w 35"/>
                  <a:gd name="T9" fmla="*/ 1 h 38"/>
                  <a:gd name="T10" fmla="*/ 24 w 35"/>
                  <a:gd name="T11" fmla="*/ 0 h 38"/>
                  <a:gd name="T12" fmla="*/ 2 w 35"/>
                  <a:gd name="T13" fmla="*/ 0 h 38"/>
                  <a:gd name="T14" fmla="*/ 0 w 35"/>
                  <a:gd name="T15" fmla="*/ 3 h 38"/>
                  <a:gd name="T16" fmla="*/ 2 w 35"/>
                  <a:gd name="T17" fmla="*/ 5 h 38"/>
                  <a:gd name="T18" fmla="*/ 24 w 35"/>
                  <a:gd name="T19" fmla="*/ 5 h 38"/>
                  <a:gd name="T20" fmla="*/ 26 w 35"/>
                  <a:gd name="T21" fmla="*/ 5 h 38"/>
                  <a:gd name="T22" fmla="*/ 28 w 35"/>
                  <a:gd name="T23" fmla="*/ 6 h 38"/>
                  <a:gd name="T24" fmla="*/ 29 w 35"/>
                  <a:gd name="T25" fmla="*/ 7 h 38"/>
                  <a:gd name="T26" fmla="*/ 29 w 35"/>
                  <a:gd name="T27" fmla="*/ 9 h 38"/>
                  <a:gd name="T28" fmla="*/ 29 w 35"/>
                  <a:gd name="T29" fmla="*/ 13 h 38"/>
                  <a:gd name="T30" fmla="*/ 29 w 35"/>
                  <a:gd name="T31" fmla="*/ 15 h 38"/>
                  <a:gd name="T32" fmla="*/ 28 w 35"/>
                  <a:gd name="T33" fmla="*/ 16 h 38"/>
                  <a:gd name="T34" fmla="*/ 26 w 35"/>
                  <a:gd name="T35" fmla="*/ 16 h 38"/>
                  <a:gd name="T36" fmla="*/ 24 w 35"/>
                  <a:gd name="T37" fmla="*/ 17 h 38"/>
                  <a:gd name="T38" fmla="*/ 6 w 35"/>
                  <a:gd name="T39" fmla="*/ 17 h 38"/>
                  <a:gd name="T40" fmla="*/ 4 w 35"/>
                  <a:gd name="T41" fmla="*/ 19 h 38"/>
                  <a:gd name="T42" fmla="*/ 6 w 35"/>
                  <a:gd name="T43" fmla="*/ 22 h 38"/>
                  <a:gd name="T44" fmla="*/ 24 w 35"/>
                  <a:gd name="T45" fmla="*/ 22 h 38"/>
                  <a:gd name="T46" fmla="*/ 26 w 35"/>
                  <a:gd name="T47" fmla="*/ 22 h 38"/>
                  <a:gd name="T48" fmla="*/ 28 w 35"/>
                  <a:gd name="T49" fmla="*/ 23 h 38"/>
                  <a:gd name="T50" fmla="*/ 29 w 35"/>
                  <a:gd name="T51" fmla="*/ 24 h 38"/>
                  <a:gd name="T52" fmla="*/ 29 w 35"/>
                  <a:gd name="T53" fmla="*/ 25 h 38"/>
                  <a:gd name="T54" fmla="*/ 29 w 35"/>
                  <a:gd name="T55" fmla="*/ 30 h 38"/>
                  <a:gd name="T56" fmla="*/ 29 w 35"/>
                  <a:gd name="T57" fmla="*/ 31 h 38"/>
                  <a:gd name="T58" fmla="*/ 28 w 35"/>
                  <a:gd name="T59" fmla="*/ 32 h 38"/>
                  <a:gd name="T60" fmla="*/ 26 w 35"/>
                  <a:gd name="T61" fmla="*/ 33 h 38"/>
                  <a:gd name="T62" fmla="*/ 24 w 35"/>
                  <a:gd name="T63" fmla="*/ 33 h 38"/>
                  <a:gd name="T64" fmla="*/ 2 w 35"/>
                  <a:gd name="T65" fmla="*/ 33 h 38"/>
                  <a:gd name="T66" fmla="*/ 0 w 35"/>
                  <a:gd name="T67" fmla="*/ 36 h 38"/>
                  <a:gd name="T68" fmla="*/ 2 w 35"/>
                  <a:gd name="T69" fmla="*/ 38 h 38"/>
                  <a:gd name="T70" fmla="*/ 24 w 35"/>
                  <a:gd name="T71" fmla="*/ 38 h 38"/>
                  <a:gd name="T72" fmla="*/ 28 w 35"/>
                  <a:gd name="T73" fmla="*/ 38 h 38"/>
                  <a:gd name="T74" fmla="*/ 31 w 35"/>
                  <a:gd name="T75" fmla="*/ 36 h 38"/>
                  <a:gd name="T76" fmla="*/ 34 w 35"/>
                  <a:gd name="T77" fmla="*/ 33 h 38"/>
                  <a:gd name="T78" fmla="*/ 35 w 35"/>
                  <a:gd name="T79" fmla="*/ 30 h 38"/>
                  <a:gd name="T80" fmla="*/ 35 w 35"/>
                  <a:gd name="T81" fmla="*/ 25 h 38"/>
                  <a:gd name="T82" fmla="*/ 32 w 35"/>
                  <a:gd name="T83" fmla="*/ 19 h 38"/>
                  <a:gd name="T84" fmla="*/ 35 w 35"/>
                  <a:gd name="T85" fmla="*/ 13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5" h="38">
                    <a:moveTo>
                      <a:pt x="35" y="13"/>
                    </a:moveTo>
                    <a:cubicBezTo>
                      <a:pt x="35" y="9"/>
                      <a:pt x="35" y="9"/>
                      <a:pt x="35" y="9"/>
                    </a:cubicBezTo>
                    <a:cubicBezTo>
                      <a:pt x="35" y="7"/>
                      <a:pt x="34" y="6"/>
                      <a:pt x="34" y="5"/>
                    </a:cubicBezTo>
                    <a:cubicBezTo>
                      <a:pt x="33" y="4"/>
                      <a:pt x="32" y="3"/>
                      <a:pt x="31" y="3"/>
                    </a:cubicBezTo>
                    <a:cubicBezTo>
                      <a:pt x="31" y="2"/>
                      <a:pt x="29" y="1"/>
                      <a:pt x="28" y="1"/>
                    </a:cubicBezTo>
                    <a:cubicBezTo>
                      <a:pt x="27" y="0"/>
                      <a:pt x="26" y="0"/>
                      <a:pt x="24" y="0"/>
                    </a:cubicBezTo>
                    <a:cubicBezTo>
                      <a:pt x="2" y="0"/>
                      <a:pt x="2" y="0"/>
                      <a:pt x="2" y="0"/>
                    </a:cubicBezTo>
                    <a:cubicBezTo>
                      <a:pt x="1" y="0"/>
                      <a:pt x="0" y="1"/>
                      <a:pt x="0" y="3"/>
                    </a:cubicBezTo>
                    <a:cubicBezTo>
                      <a:pt x="0" y="4"/>
                      <a:pt x="1" y="5"/>
                      <a:pt x="2" y="5"/>
                    </a:cubicBezTo>
                    <a:cubicBezTo>
                      <a:pt x="24" y="5"/>
                      <a:pt x="24" y="5"/>
                      <a:pt x="24" y="5"/>
                    </a:cubicBezTo>
                    <a:cubicBezTo>
                      <a:pt x="25" y="5"/>
                      <a:pt x="26" y="5"/>
                      <a:pt x="26" y="5"/>
                    </a:cubicBezTo>
                    <a:cubicBezTo>
                      <a:pt x="27" y="6"/>
                      <a:pt x="28" y="6"/>
                      <a:pt x="28" y="6"/>
                    </a:cubicBezTo>
                    <a:cubicBezTo>
                      <a:pt x="28" y="6"/>
                      <a:pt x="29" y="7"/>
                      <a:pt x="29" y="7"/>
                    </a:cubicBezTo>
                    <a:cubicBezTo>
                      <a:pt x="29" y="8"/>
                      <a:pt x="29" y="8"/>
                      <a:pt x="29" y="9"/>
                    </a:cubicBezTo>
                    <a:cubicBezTo>
                      <a:pt x="29" y="13"/>
                      <a:pt x="29" y="13"/>
                      <a:pt x="29" y="13"/>
                    </a:cubicBezTo>
                    <a:cubicBezTo>
                      <a:pt x="29" y="14"/>
                      <a:pt x="29" y="14"/>
                      <a:pt x="29" y="15"/>
                    </a:cubicBezTo>
                    <a:cubicBezTo>
                      <a:pt x="29" y="15"/>
                      <a:pt x="28" y="15"/>
                      <a:pt x="28" y="16"/>
                    </a:cubicBezTo>
                    <a:cubicBezTo>
                      <a:pt x="28" y="16"/>
                      <a:pt x="27" y="16"/>
                      <a:pt x="26" y="16"/>
                    </a:cubicBezTo>
                    <a:cubicBezTo>
                      <a:pt x="26" y="17"/>
                      <a:pt x="25" y="17"/>
                      <a:pt x="24" y="17"/>
                    </a:cubicBezTo>
                    <a:cubicBezTo>
                      <a:pt x="6" y="17"/>
                      <a:pt x="6" y="17"/>
                      <a:pt x="6" y="17"/>
                    </a:cubicBezTo>
                    <a:cubicBezTo>
                      <a:pt x="5" y="17"/>
                      <a:pt x="4" y="18"/>
                      <a:pt x="4" y="19"/>
                    </a:cubicBezTo>
                    <a:cubicBezTo>
                      <a:pt x="4" y="21"/>
                      <a:pt x="5" y="22"/>
                      <a:pt x="6" y="22"/>
                    </a:cubicBezTo>
                    <a:cubicBezTo>
                      <a:pt x="24" y="22"/>
                      <a:pt x="24" y="22"/>
                      <a:pt x="24" y="22"/>
                    </a:cubicBezTo>
                    <a:cubicBezTo>
                      <a:pt x="25" y="22"/>
                      <a:pt x="26" y="22"/>
                      <a:pt x="26" y="22"/>
                    </a:cubicBezTo>
                    <a:cubicBezTo>
                      <a:pt x="27" y="22"/>
                      <a:pt x="28" y="22"/>
                      <a:pt x="28" y="23"/>
                    </a:cubicBezTo>
                    <a:cubicBezTo>
                      <a:pt x="28" y="23"/>
                      <a:pt x="29" y="23"/>
                      <a:pt x="29" y="24"/>
                    </a:cubicBezTo>
                    <a:cubicBezTo>
                      <a:pt x="29" y="24"/>
                      <a:pt x="29" y="25"/>
                      <a:pt x="29" y="25"/>
                    </a:cubicBezTo>
                    <a:cubicBezTo>
                      <a:pt x="29" y="30"/>
                      <a:pt x="29" y="30"/>
                      <a:pt x="29" y="30"/>
                    </a:cubicBezTo>
                    <a:cubicBezTo>
                      <a:pt x="29" y="30"/>
                      <a:pt x="29" y="31"/>
                      <a:pt x="29" y="31"/>
                    </a:cubicBezTo>
                    <a:cubicBezTo>
                      <a:pt x="29" y="32"/>
                      <a:pt x="28" y="32"/>
                      <a:pt x="28" y="32"/>
                    </a:cubicBezTo>
                    <a:cubicBezTo>
                      <a:pt x="28" y="33"/>
                      <a:pt x="27" y="33"/>
                      <a:pt x="26" y="33"/>
                    </a:cubicBezTo>
                    <a:cubicBezTo>
                      <a:pt x="26" y="33"/>
                      <a:pt x="25" y="33"/>
                      <a:pt x="24" y="33"/>
                    </a:cubicBezTo>
                    <a:cubicBezTo>
                      <a:pt x="2" y="33"/>
                      <a:pt x="2" y="33"/>
                      <a:pt x="2" y="33"/>
                    </a:cubicBezTo>
                    <a:cubicBezTo>
                      <a:pt x="1" y="33"/>
                      <a:pt x="0" y="34"/>
                      <a:pt x="0" y="36"/>
                    </a:cubicBezTo>
                    <a:cubicBezTo>
                      <a:pt x="0" y="37"/>
                      <a:pt x="1" y="38"/>
                      <a:pt x="2" y="38"/>
                    </a:cubicBezTo>
                    <a:cubicBezTo>
                      <a:pt x="24" y="38"/>
                      <a:pt x="24" y="38"/>
                      <a:pt x="24" y="38"/>
                    </a:cubicBezTo>
                    <a:cubicBezTo>
                      <a:pt x="26" y="38"/>
                      <a:pt x="27" y="38"/>
                      <a:pt x="28" y="38"/>
                    </a:cubicBezTo>
                    <a:cubicBezTo>
                      <a:pt x="29" y="37"/>
                      <a:pt x="31" y="37"/>
                      <a:pt x="31" y="36"/>
                    </a:cubicBezTo>
                    <a:cubicBezTo>
                      <a:pt x="32" y="35"/>
                      <a:pt x="33" y="34"/>
                      <a:pt x="34" y="33"/>
                    </a:cubicBezTo>
                    <a:cubicBezTo>
                      <a:pt x="34" y="32"/>
                      <a:pt x="35" y="31"/>
                      <a:pt x="35" y="30"/>
                    </a:cubicBezTo>
                    <a:cubicBezTo>
                      <a:pt x="35" y="25"/>
                      <a:pt x="35" y="25"/>
                      <a:pt x="35" y="25"/>
                    </a:cubicBezTo>
                    <a:cubicBezTo>
                      <a:pt x="35" y="23"/>
                      <a:pt x="34" y="21"/>
                      <a:pt x="32" y="19"/>
                    </a:cubicBezTo>
                    <a:cubicBezTo>
                      <a:pt x="34" y="18"/>
                      <a:pt x="35" y="16"/>
                      <a:pt x="35" y="13"/>
                    </a:cubicBezTo>
                    <a:close/>
                  </a:path>
                </a:pathLst>
              </a:custGeom>
              <a:grpFill/>
              <a:ln>
                <a:noFill/>
              </a:ln>
            </p:spPr>
            <p:txBody>
              <a:bodyPr vert="horz" wrap="square" lIns="91440" tIns="45720" rIns="91440" bIns="45720" numCol="1" anchor="t" anchorCtr="0" compatLnSpc="1"/>
              <a:lstStyle/>
              <a:p>
                <a:endParaRPr lang="zh-CN" altLang="en-US"/>
              </a:p>
            </p:txBody>
          </p:sp>
          <p:sp>
            <p:nvSpPr>
              <p:cNvPr id="55" name="Freeform 31"/>
              <p:cNvSpPr>
                <a:spLocks noEditPoints="1"/>
              </p:cNvSpPr>
              <p:nvPr/>
            </p:nvSpPr>
            <p:spPr bwMode="auto">
              <a:xfrm>
                <a:off x="1923908" y="4238286"/>
                <a:ext cx="368849" cy="383966"/>
              </a:xfrm>
              <a:custGeom>
                <a:avLst/>
                <a:gdLst>
                  <a:gd name="T0" fmla="*/ 35 w 38"/>
                  <a:gd name="T1" fmla="*/ 2 h 38"/>
                  <a:gd name="T2" fmla="*/ 32 w 38"/>
                  <a:gd name="T3" fmla="*/ 1 h 38"/>
                  <a:gd name="T4" fmla="*/ 28 w 38"/>
                  <a:gd name="T5" fmla="*/ 0 h 38"/>
                  <a:gd name="T6" fmla="*/ 10 w 38"/>
                  <a:gd name="T7" fmla="*/ 0 h 38"/>
                  <a:gd name="T8" fmla="*/ 6 w 38"/>
                  <a:gd name="T9" fmla="*/ 1 h 38"/>
                  <a:gd name="T10" fmla="*/ 3 w 38"/>
                  <a:gd name="T11" fmla="*/ 2 h 38"/>
                  <a:gd name="T12" fmla="*/ 1 w 38"/>
                  <a:gd name="T13" fmla="*/ 5 h 38"/>
                  <a:gd name="T14" fmla="*/ 0 w 38"/>
                  <a:gd name="T15" fmla="*/ 8 h 38"/>
                  <a:gd name="T16" fmla="*/ 0 w 38"/>
                  <a:gd name="T17" fmla="*/ 29 h 38"/>
                  <a:gd name="T18" fmla="*/ 1 w 38"/>
                  <a:gd name="T19" fmla="*/ 33 h 38"/>
                  <a:gd name="T20" fmla="*/ 3 w 38"/>
                  <a:gd name="T21" fmla="*/ 35 h 38"/>
                  <a:gd name="T22" fmla="*/ 6 w 38"/>
                  <a:gd name="T23" fmla="*/ 37 h 38"/>
                  <a:gd name="T24" fmla="*/ 10 w 38"/>
                  <a:gd name="T25" fmla="*/ 38 h 38"/>
                  <a:gd name="T26" fmla="*/ 28 w 38"/>
                  <a:gd name="T27" fmla="*/ 38 h 38"/>
                  <a:gd name="T28" fmla="*/ 32 w 38"/>
                  <a:gd name="T29" fmla="*/ 37 h 38"/>
                  <a:gd name="T30" fmla="*/ 35 w 38"/>
                  <a:gd name="T31" fmla="*/ 36 h 38"/>
                  <a:gd name="T32" fmla="*/ 37 w 38"/>
                  <a:gd name="T33" fmla="*/ 33 h 38"/>
                  <a:gd name="T34" fmla="*/ 38 w 38"/>
                  <a:gd name="T35" fmla="*/ 29 h 38"/>
                  <a:gd name="T36" fmla="*/ 38 w 38"/>
                  <a:gd name="T37" fmla="*/ 8 h 38"/>
                  <a:gd name="T38" fmla="*/ 37 w 38"/>
                  <a:gd name="T39" fmla="*/ 5 h 38"/>
                  <a:gd name="T40" fmla="*/ 35 w 38"/>
                  <a:gd name="T41" fmla="*/ 2 h 38"/>
                  <a:gd name="T42" fmla="*/ 28 w 38"/>
                  <a:gd name="T43" fmla="*/ 33 h 38"/>
                  <a:gd name="T44" fmla="*/ 10 w 38"/>
                  <a:gd name="T45" fmla="*/ 33 h 38"/>
                  <a:gd name="T46" fmla="*/ 8 w 38"/>
                  <a:gd name="T47" fmla="*/ 33 h 38"/>
                  <a:gd name="T48" fmla="*/ 6 w 38"/>
                  <a:gd name="T49" fmla="*/ 32 h 38"/>
                  <a:gd name="T50" fmla="*/ 5 w 38"/>
                  <a:gd name="T51" fmla="*/ 31 h 38"/>
                  <a:gd name="T52" fmla="*/ 5 w 38"/>
                  <a:gd name="T53" fmla="*/ 29 h 38"/>
                  <a:gd name="T54" fmla="*/ 5 w 38"/>
                  <a:gd name="T55" fmla="*/ 8 h 38"/>
                  <a:gd name="T56" fmla="*/ 5 w 38"/>
                  <a:gd name="T57" fmla="*/ 7 h 38"/>
                  <a:gd name="T58" fmla="*/ 6 w 38"/>
                  <a:gd name="T59" fmla="*/ 6 h 38"/>
                  <a:gd name="T60" fmla="*/ 8 w 38"/>
                  <a:gd name="T61" fmla="*/ 5 h 38"/>
                  <a:gd name="T62" fmla="*/ 10 w 38"/>
                  <a:gd name="T63" fmla="*/ 5 h 38"/>
                  <a:gd name="T64" fmla="*/ 28 w 38"/>
                  <a:gd name="T65" fmla="*/ 5 h 38"/>
                  <a:gd name="T66" fmla="*/ 30 w 38"/>
                  <a:gd name="T67" fmla="*/ 5 h 38"/>
                  <a:gd name="T68" fmla="*/ 32 w 38"/>
                  <a:gd name="T69" fmla="*/ 6 h 38"/>
                  <a:gd name="T70" fmla="*/ 33 w 38"/>
                  <a:gd name="T71" fmla="*/ 7 h 38"/>
                  <a:gd name="T72" fmla="*/ 33 w 38"/>
                  <a:gd name="T73" fmla="*/ 8 h 38"/>
                  <a:gd name="T74" fmla="*/ 33 w 38"/>
                  <a:gd name="T75" fmla="*/ 29 h 38"/>
                  <a:gd name="T76" fmla="*/ 33 w 38"/>
                  <a:gd name="T77" fmla="*/ 31 h 38"/>
                  <a:gd name="T78" fmla="*/ 32 w 38"/>
                  <a:gd name="T79" fmla="*/ 32 h 38"/>
                  <a:gd name="T80" fmla="*/ 30 w 38"/>
                  <a:gd name="T81" fmla="*/ 33 h 38"/>
                  <a:gd name="T82" fmla="*/ 28 w 38"/>
                  <a:gd name="T83" fmla="*/ 33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8" h="38">
                    <a:moveTo>
                      <a:pt x="35" y="2"/>
                    </a:moveTo>
                    <a:cubicBezTo>
                      <a:pt x="34" y="2"/>
                      <a:pt x="33" y="1"/>
                      <a:pt x="32" y="1"/>
                    </a:cubicBezTo>
                    <a:cubicBezTo>
                      <a:pt x="31" y="0"/>
                      <a:pt x="29" y="0"/>
                      <a:pt x="28" y="0"/>
                    </a:cubicBezTo>
                    <a:cubicBezTo>
                      <a:pt x="10" y="0"/>
                      <a:pt x="10" y="0"/>
                      <a:pt x="10" y="0"/>
                    </a:cubicBezTo>
                    <a:cubicBezTo>
                      <a:pt x="9" y="0"/>
                      <a:pt x="7" y="0"/>
                      <a:pt x="6" y="1"/>
                    </a:cubicBezTo>
                    <a:cubicBezTo>
                      <a:pt x="5" y="1"/>
                      <a:pt x="4" y="2"/>
                      <a:pt x="3" y="2"/>
                    </a:cubicBezTo>
                    <a:cubicBezTo>
                      <a:pt x="2" y="3"/>
                      <a:pt x="1" y="4"/>
                      <a:pt x="1" y="5"/>
                    </a:cubicBezTo>
                    <a:cubicBezTo>
                      <a:pt x="0" y="6"/>
                      <a:pt x="0" y="7"/>
                      <a:pt x="0" y="8"/>
                    </a:cubicBezTo>
                    <a:cubicBezTo>
                      <a:pt x="0" y="29"/>
                      <a:pt x="0" y="29"/>
                      <a:pt x="0" y="29"/>
                    </a:cubicBezTo>
                    <a:cubicBezTo>
                      <a:pt x="0" y="31"/>
                      <a:pt x="0" y="32"/>
                      <a:pt x="1" y="33"/>
                    </a:cubicBezTo>
                    <a:cubicBezTo>
                      <a:pt x="1" y="34"/>
                      <a:pt x="2" y="35"/>
                      <a:pt x="3" y="35"/>
                    </a:cubicBezTo>
                    <a:cubicBezTo>
                      <a:pt x="4" y="36"/>
                      <a:pt x="5" y="37"/>
                      <a:pt x="6" y="37"/>
                    </a:cubicBezTo>
                    <a:cubicBezTo>
                      <a:pt x="7" y="38"/>
                      <a:pt x="9" y="38"/>
                      <a:pt x="10" y="38"/>
                    </a:cubicBezTo>
                    <a:cubicBezTo>
                      <a:pt x="28" y="38"/>
                      <a:pt x="28" y="38"/>
                      <a:pt x="28" y="38"/>
                    </a:cubicBezTo>
                    <a:cubicBezTo>
                      <a:pt x="29" y="38"/>
                      <a:pt x="31" y="38"/>
                      <a:pt x="32" y="37"/>
                    </a:cubicBezTo>
                    <a:cubicBezTo>
                      <a:pt x="33" y="37"/>
                      <a:pt x="34" y="36"/>
                      <a:pt x="35" y="36"/>
                    </a:cubicBezTo>
                    <a:cubicBezTo>
                      <a:pt x="36" y="35"/>
                      <a:pt x="37" y="34"/>
                      <a:pt x="37" y="33"/>
                    </a:cubicBezTo>
                    <a:cubicBezTo>
                      <a:pt x="38" y="32"/>
                      <a:pt x="38" y="31"/>
                      <a:pt x="38" y="29"/>
                    </a:cubicBezTo>
                    <a:cubicBezTo>
                      <a:pt x="38" y="8"/>
                      <a:pt x="38" y="8"/>
                      <a:pt x="38" y="8"/>
                    </a:cubicBezTo>
                    <a:cubicBezTo>
                      <a:pt x="38" y="7"/>
                      <a:pt x="38" y="6"/>
                      <a:pt x="37" y="5"/>
                    </a:cubicBezTo>
                    <a:cubicBezTo>
                      <a:pt x="37" y="4"/>
                      <a:pt x="36" y="3"/>
                      <a:pt x="35" y="2"/>
                    </a:cubicBezTo>
                    <a:close/>
                    <a:moveTo>
                      <a:pt x="28" y="33"/>
                    </a:moveTo>
                    <a:cubicBezTo>
                      <a:pt x="10" y="33"/>
                      <a:pt x="10" y="33"/>
                      <a:pt x="10" y="33"/>
                    </a:cubicBezTo>
                    <a:cubicBezTo>
                      <a:pt x="9" y="33"/>
                      <a:pt x="9" y="33"/>
                      <a:pt x="8" y="33"/>
                    </a:cubicBezTo>
                    <a:cubicBezTo>
                      <a:pt x="7" y="33"/>
                      <a:pt x="7" y="32"/>
                      <a:pt x="6" y="32"/>
                    </a:cubicBezTo>
                    <a:cubicBezTo>
                      <a:pt x="6" y="32"/>
                      <a:pt x="6" y="31"/>
                      <a:pt x="5" y="31"/>
                    </a:cubicBezTo>
                    <a:cubicBezTo>
                      <a:pt x="5" y="30"/>
                      <a:pt x="5" y="30"/>
                      <a:pt x="5" y="29"/>
                    </a:cubicBezTo>
                    <a:cubicBezTo>
                      <a:pt x="5" y="8"/>
                      <a:pt x="5" y="8"/>
                      <a:pt x="5" y="8"/>
                    </a:cubicBezTo>
                    <a:cubicBezTo>
                      <a:pt x="5" y="8"/>
                      <a:pt x="5" y="7"/>
                      <a:pt x="5" y="7"/>
                    </a:cubicBezTo>
                    <a:cubicBezTo>
                      <a:pt x="6" y="6"/>
                      <a:pt x="6" y="6"/>
                      <a:pt x="6" y="6"/>
                    </a:cubicBezTo>
                    <a:cubicBezTo>
                      <a:pt x="7" y="5"/>
                      <a:pt x="7" y="5"/>
                      <a:pt x="8" y="5"/>
                    </a:cubicBezTo>
                    <a:cubicBezTo>
                      <a:pt x="9" y="5"/>
                      <a:pt x="9" y="5"/>
                      <a:pt x="10" y="5"/>
                    </a:cubicBezTo>
                    <a:cubicBezTo>
                      <a:pt x="28" y="5"/>
                      <a:pt x="28" y="5"/>
                      <a:pt x="28" y="5"/>
                    </a:cubicBezTo>
                    <a:cubicBezTo>
                      <a:pt x="29" y="5"/>
                      <a:pt x="29" y="5"/>
                      <a:pt x="30" y="5"/>
                    </a:cubicBezTo>
                    <a:cubicBezTo>
                      <a:pt x="31" y="5"/>
                      <a:pt x="31" y="5"/>
                      <a:pt x="32" y="6"/>
                    </a:cubicBezTo>
                    <a:cubicBezTo>
                      <a:pt x="32" y="6"/>
                      <a:pt x="32" y="6"/>
                      <a:pt x="33" y="7"/>
                    </a:cubicBezTo>
                    <a:cubicBezTo>
                      <a:pt x="33" y="7"/>
                      <a:pt x="33" y="8"/>
                      <a:pt x="33" y="8"/>
                    </a:cubicBezTo>
                    <a:cubicBezTo>
                      <a:pt x="33" y="29"/>
                      <a:pt x="33" y="29"/>
                      <a:pt x="33" y="29"/>
                    </a:cubicBezTo>
                    <a:cubicBezTo>
                      <a:pt x="33" y="30"/>
                      <a:pt x="33" y="30"/>
                      <a:pt x="33" y="31"/>
                    </a:cubicBezTo>
                    <a:cubicBezTo>
                      <a:pt x="32" y="31"/>
                      <a:pt x="32" y="32"/>
                      <a:pt x="32" y="32"/>
                    </a:cubicBezTo>
                    <a:cubicBezTo>
                      <a:pt x="31" y="32"/>
                      <a:pt x="31" y="33"/>
                      <a:pt x="30" y="33"/>
                    </a:cubicBezTo>
                    <a:cubicBezTo>
                      <a:pt x="29" y="33"/>
                      <a:pt x="29" y="33"/>
                      <a:pt x="28" y="33"/>
                    </a:cubicBezTo>
                    <a:close/>
                  </a:path>
                </a:pathLst>
              </a:custGeom>
              <a:grpFill/>
              <a:ln>
                <a:noFill/>
              </a:ln>
            </p:spPr>
            <p:txBody>
              <a:bodyPr vert="horz" wrap="square" lIns="91440" tIns="45720" rIns="91440" bIns="45720" numCol="1" anchor="t" anchorCtr="0" compatLnSpc="1"/>
              <a:lstStyle/>
              <a:p>
                <a:endParaRPr lang="zh-CN" altLang="en-US"/>
              </a:p>
            </p:txBody>
          </p:sp>
        </p:grpSp>
      </p:grpSp>
      <p:cxnSp>
        <p:nvCxnSpPr>
          <p:cNvPr id="60" name="直接连接符 59"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CxnSpPr/>
          <p:nvPr/>
        </p:nvCxnSpPr>
        <p:spPr>
          <a:xfrm>
            <a:off x="3246637" y="1273629"/>
            <a:ext cx="5770860"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61" name="文本框 60"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txBox="1"/>
          <p:nvPr/>
        </p:nvSpPr>
        <p:spPr>
          <a:xfrm>
            <a:off x="4741040" y="573266"/>
            <a:ext cx="2697480" cy="521970"/>
          </a:xfrm>
          <a:prstGeom prst="rect">
            <a:avLst/>
          </a:prstGeom>
          <a:noFill/>
        </p:spPr>
        <p:txBody>
          <a:bodyPr wrap="none" rtlCol="0">
            <a:spAutoFit/>
          </a:bodyPr>
          <a:lstStyle/>
          <a:p>
            <a:pPr algn="l"/>
            <a:r>
              <a:rPr lang="zh-CN" sz="2800" b="1" spc="500" dirty="0">
                <a:solidFill>
                  <a:schemeClr val="bg1">
                    <a:lumMod val="50000"/>
                  </a:schemeClr>
                </a:solidFill>
                <a:latin typeface="微软雅黑" panose="020B0503020204020204" pitchFamily="34" charset="-122"/>
                <a:ea typeface="微软雅黑" panose="020B0503020204020204" pitchFamily="34" charset="-122"/>
                <a:cs typeface="Arial" panose="020B0604020202020204" pitchFamily="34" charset="0"/>
                <a:sym typeface="+mn-ea"/>
              </a:rPr>
              <a:t>招聘实施阶段</a:t>
            </a:r>
            <a:endParaRPr lang="en-US" altLang="zh-CN" sz="2800" b="1" spc="500" dirty="0">
              <a:solidFill>
                <a:schemeClr val="bg1">
                  <a:lumMod val="50000"/>
                </a:schemeClr>
              </a:solidFill>
              <a:latin typeface="微软雅黑" panose="020B0503020204020204" pitchFamily="34" charset="-122"/>
              <a:ea typeface="微软雅黑" panose="020B0503020204020204" pitchFamily="34" charset="-122"/>
              <a:cs typeface="Arial" panose="020B0604020202020204" pitchFamily="34" charset="0"/>
            </a:endParaRPr>
          </a:p>
        </p:txBody>
      </p:sp>
      <p:sp>
        <p:nvSpPr>
          <p:cNvPr id="62" name="椭圆 61"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flipH="1">
            <a:off x="2686180" y="813581"/>
            <a:ext cx="157493" cy="157493"/>
          </a:xfrm>
          <a:prstGeom prst="ellipse">
            <a:avLst/>
          </a:prstGeom>
          <a:solidFill>
            <a:srgbClr val="D06F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3" name="椭圆 62"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flipH="1">
            <a:off x="2686180" y="335956"/>
            <a:ext cx="321030" cy="321030"/>
          </a:xfrm>
          <a:prstGeom prst="ellipse">
            <a:avLst/>
          </a:prstGeom>
          <a:solidFill>
            <a:srgbClr val="966481"/>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4" name="椭圆 63"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flipH="1">
            <a:off x="2991678" y="806317"/>
            <a:ext cx="219803" cy="219803"/>
          </a:xfrm>
          <a:prstGeom prst="ellipse">
            <a:avLst/>
          </a:prstGeom>
          <a:solidFill>
            <a:srgbClr val="365B7C"/>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5" name="椭圆 64"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flipH="1">
            <a:off x="2031169" y="697840"/>
            <a:ext cx="164852" cy="164852"/>
          </a:xfrm>
          <a:prstGeom prst="ellipse">
            <a:avLst/>
          </a:prstGeom>
          <a:solidFill>
            <a:srgbClr val="F779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6" name="椭圆 65"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9354354" y="755438"/>
            <a:ext cx="157493" cy="157493"/>
          </a:xfrm>
          <a:prstGeom prst="ellipse">
            <a:avLst/>
          </a:prstGeom>
          <a:solidFill>
            <a:srgbClr val="D06F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7" name="椭圆 66"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9190817" y="277813"/>
            <a:ext cx="321030" cy="321030"/>
          </a:xfrm>
          <a:prstGeom prst="ellipse">
            <a:avLst/>
          </a:prstGeom>
          <a:solidFill>
            <a:srgbClr val="966481"/>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8" name="椭圆 67"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a:off x="8986546" y="748174"/>
            <a:ext cx="219803" cy="219803"/>
          </a:xfrm>
          <a:prstGeom prst="ellipse">
            <a:avLst/>
          </a:prstGeom>
          <a:solidFill>
            <a:srgbClr val="365B7C"/>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9" name="椭圆 68"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a:off x="10002006" y="639697"/>
            <a:ext cx="164852" cy="164852"/>
          </a:xfrm>
          <a:prstGeom prst="ellipse">
            <a:avLst/>
          </a:prstGeom>
          <a:solidFill>
            <a:srgbClr val="F779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6" name="Rectangle 42"/>
          <p:cNvSpPr/>
          <p:nvPr/>
        </p:nvSpPr>
        <p:spPr>
          <a:xfrm flipH="1">
            <a:off x="431165" y="5050155"/>
            <a:ext cx="1849755" cy="698500"/>
          </a:xfrm>
          <a:prstGeom prst="rect">
            <a:avLst/>
          </a:prstGeom>
          <a:noFill/>
          <a:ln w="12700" cap="flat" cmpd="sng" algn="ctr">
            <a:noFill/>
            <a:prstDash val="solid"/>
          </a:ln>
          <a:effectLst/>
        </p:spPr>
        <p:txBody>
          <a:bodyPr lIns="91440" tIns="0" rIns="91440" bIns="0" rtlCol="0" anchor="t"/>
          <a:lstStyle/>
          <a:p>
            <a:pPr eaLnBrk="1" hangingPunct="1"/>
            <a:r>
              <a:rPr lang="en-US" altLang="zh-CN" sz="2400" b="1">
                <a:solidFill>
                  <a:srgbClr val="365B7C"/>
                </a:solidFill>
                <a:latin typeface="楷体" panose="02010609060101010101" pitchFamily="49" charset="-122"/>
                <a:ea typeface="楷体" panose="02010609060101010101" pitchFamily="49" charset="-122"/>
                <a:cs typeface="楷体" panose="02010609060101010101" pitchFamily="49" charset="-122"/>
                <a:sym typeface="+mn-ea"/>
              </a:rPr>
              <a:t>1.</a:t>
            </a:r>
            <a:r>
              <a:rPr lang="zh-CN" altLang="en-US" sz="2400" b="1">
                <a:solidFill>
                  <a:srgbClr val="365B7C"/>
                </a:solidFill>
                <a:latin typeface="楷体" panose="02010609060101010101" pitchFamily="49" charset="-122"/>
                <a:ea typeface="楷体" panose="02010609060101010101" pitchFamily="49" charset="-122"/>
                <a:cs typeface="楷体" panose="02010609060101010101" pitchFamily="49" charset="-122"/>
                <a:sym typeface="+mn-ea"/>
              </a:rPr>
              <a:t>简历筛选</a:t>
            </a:r>
            <a:endParaRPr lang="zh-CN" altLang="en-US" sz="2400" b="1" dirty="0">
              <a:solidFill>
                <a:srgbClr val="365B7C"/>
              </a:solidFill>
              <a:latin typeface="楷体" panose="02010609060101010101" pitchFamily="49" charset="-122"/>
              <a:ea typeface="楷体" panose="02010609060101010101" pitchFamily="49" charset="-122"/>
              <a:cs typeface="楷体" panose="02010609060101010101" pitchFamily="49" charset="-122"/>
              <a:sym typeface="+mn-ea"/>
            </a:endParaRPr>
          </a:p>
        </p:txBody>
      </p:sp>
      <p:sp>
        <p:nvSpPr>
          <p:cNvPr id="79" name="Rectangle 42"/>
          <p:cNvSpPr/>
          <p:nvPr/>
        </p:nvSpPr>
        <p:spPr>
          <a:xfrm flipH="1">
            <a:off x="7942580" y="5301615"/>
            <a:ext cx="2307590" cy="447040"/>
          </a:xfrm>
          <a:prstGeom prst="rect">
            <a:avLst/>
          </a:prstGeom>
          <a:noFill/>
          <a:ln w="12700" cap="flat" cmpd="sng" algn="ctr">
            <a:noFill/>
            <a:prstDash val="solid"/>
          </a:ln>
          <a:effectLst/>
        </p:spPr>
        <p:txBody>
          <a:bodyPr lIns="91440" tIns="0" rIns="91440" bIns="0" rtlCol="0" anchor="t"/>
          <a:lstStyle/>
          <a:p>
            <a:pPr eaLnBrk="1" hangingPunct="1"/>
            <a:r>
              <a:rPr lang="en-US" altLang="zh-CN" sz="2400" b="1">
                <a:solidFill>
                  <a:srgbClr val="CA6B7F"/>
                </a:solidFill>
                <a:latin typeface="楷体" panose="02010609060101010101" pitchFamily="49" charset="-122"/>
                <a:ea typeface="楷体" panose="02010609060101010101" pitchFamily="49" charset="-122"/>
                <a:cs typeface="楷体" panose="02010609060101010101" pitchFamily="49" charset="-122"/>
                <a:sym typeface="+mn-ea"/>
              </a:rPr>
              <a:t>3.</a:t>
            </a:r>
            <a:r>
              <a:rPr lang="zh-CN" altLang="en-US" sz="2400" b="1">
                <a:solidFill>
                  <a:srgbClr val="CA6B7F"/>
                </a:solidFill>
                <a:latin typeface="楷体" panose="02010609060101010101" pitchFamily="49" charset="-122"/>
                <a:ea typeface="楷体" panose="02010609060101010101" pitchFamily="49" charset="-122"/>
                <a:cs typeface="楷体" panose="02010609060101010101" pitchFamily="49" charset="-122"/>
                <a:sym typeface="+mn-ea"/>
              </a:rPr>
              <a:t>面试甄选</a:t>
            </a:r>
            <a:endParaRPr lang="zh-CN" altLang="en-US" sz="2400" b="1" dirty="0">
              <a:solidFill>
                <a:srgbClr val="CA6B7F"/>
              </a:solidFill>
              <a:latin typeface="楷体" panose="02010609060101010101" pitchFamily="49" charset="-122"/>
              <a:ea typeface="楷体" panose="02010609060101010101" pitchFamily="49" charset="-122"/>
              <a:cs typeface="楷体" panose="02010609060101010101" pitchFamily="49" charset="-122"/>
              <a:sym typeface="+mn-ea"/>
            </a:endParaRPr>
          </a:p>
        </p:txBody>
      </p:sp>
      <p:sp>
        <p:nvSpPr>
          <p:cNvPr id="7" name="e7d195523061f1c0"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hidden="1"/>
          <p:cNvSpPr txBox="1"/>
          <p:nvPr/>
        </p:nvSpPr>
        <p:spPr>
          <a:xfrm>
            <a:off x="-355600" y="1803400"/>
            <a:ext cx="293927" cy="1016000"/>
          </a:xfrm>
          <a:prstGeom prst="rect">
            <a:avLst/>
          </a:prstGeom>
          <a:noFill/>
        </p:spPr>
        <p:txBody>
          <a:bodyPr vert="wordArtVert" rtlCol="0">
            <a:spAutoFit/>
          </a:bodyPr>
          <a:lstStyle/>
          <a:p>
            <a:r>
              <a:rPr lang="en-US" altLang="zh-CN" sz="100"/>
              <a:t>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a:t>
            </a:r>
            <a:endParaRPr lang="zh-CN" altLang="en-US" sz="100"/>
          </a:p>
        </p:txBody>
      </p:sp>
      <p:sp>
        <p:nvSpPr>
          <p:cNvPr id="10" name="文本框 9"/>
          <p:cNvSpPr txBox="1"/>
          <p:nvPr/>
        </p:nvSpPr>
        <p:spPr>
          <a:xfrm>
            <a:off x="703073" y="1388204"/>
            <a:ext cx="3899535" cy="583565"/>
          </a:xfrm>
          <a:prstGeom prst="rect">
            <a:avLst/>
          </a:prstGeom>
          <a:noFill/>
        </p:spPr>
        <p:txBody>
          <a:bodyPr wrap="square" rtlCol="0">
            <a:spAutoFit/>
          </a:bodyPr>
          <a:lstStyle/>
          <a:p>
            <a:r>
              <a:rPr lang="zh-CN" altLang="en-US" sz="3200" b="1" dirty="0">
                <a:solidFill>
                  <a:srgbClr val="365B7C"/>
                </a:solidFill>
                <a:latin typeface="楷体" panose="02010609060101010101" pitchFamily="49" charset="-122"/>
                <a:ea typeface="楷体" panose="02010609060101010101" pitchFamily="49" charset="-122"/>
              </a:rPr>
              <a:t>（二）甄选阶段</a:t>
            </a:r>
          </a:p>
        </p:txBody>
      </p:sp>
      <p:sp>
        <p:nvSpPr>
          <p:cNvPr id="11" name="文本框 10"/>
          <p:cNvSpPr txBox="1"/>
          <p:nvPr/>
        </p:nvSpPr>
        <p:spPr>
          <a:xfrm>
            <a:off x="1409700" y="2696845"/>
            <a:ext cx="2391410" cy="460375"/>
          </a:xfrm>
          <a:prstGeom prst="rect">
            <a:avLst/>
          </a:prstGeom>
          <a:noFill/>
        </p:spPr>
        <p:txBody>
          <a:bodyPr wrap="square" rtlCol="0">
            <a:spAutoFit/>
          </a:bodyPr>
          <a:lstStyle/>
          <a:p>
            <a:pPr eaLnBrk="1" hangingPunct="1"/>
            <a:r>
              <a:rPr lang="en-US" altLang="zh-CN" sz="2400" b="1">
                <a:solidFill>
                  <a:srgbClr val="966481"/>
                </a:solidFill>
                <a:latin typeface="楷体" panose="02010609060101010101" pitchFamily="49" charset="-122"/>
                <a:ea typeface="楷体" panose="02010609060101010101" pitchFamily="49" charset="-122"/>
                <a:cs typeface="楷体" panose="02010609060101010101" pitchFamily="49" charset="-122"/>
                <a:sym typeface="+mn-ea"/>
              </a:rPr>
              <a:t>2.</a:t>
            </a:r>
            <a:r>
              <a:rPr lang="zh-CN" altLang="en-US" sz="2400" b="1">
                <a:solidFill>
                  <a:srgbClr val="966481"/>
                </a:solidFill>
                <a:latin typeface="楷体" panose="02010609060101010101" pitchFamily="49" charset="-122"/>
                <a:ea typeface="楷体" panose="02010609060101010101" pitchFamily="49" charset="-122"/>
                <a:cs typeface="楷体" panose="02010609060101010101" pitchFamily="49" charset="-122"/>
                <a:sym typeface="+mn-ea"/>
              </a:rPr>
              <a:t>心理测评甄选</a:t>
            </a:r>
          </a:p>
        </p:txBody>
      </p:sp>
    </p:spTree>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0">
        <p15:prstTrans prst="pageCurlDouble"/>
      </p:transition>
    </mc:Choice>
    <mc:Fallback xmlns="">
      <p:transition spd="slow"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46"/>
                                        </p:tgtEl>
                                        <p:attrNameLst>
                                          <p:attrName>style.visibility</p:attrName>
                                        </p:attrNameLst>
                                      </p:cBhvr>
                                      <p:to>
                                        <p:strVal val="visible"/>
                                      </p:to>
                                    </p:set>
                                    <p:animEffect transition="in" filter="wipe(left)">
                                      <p:cBhvr>
                                        <p:cTn id="7" dur="1000"/>
                                        <p:tgtEl>
                                          <p:spTgt spid="46"/>
                                        </p:tgtEl>
                                      </p:cBhvr>
                                    </p:animEffect>
                                  </p:childTnLst>
                                </p:cTn>
                              </p:par>
                            </p:childTnLst>
                          </p:cTn>
                        </p:par>
                        <p:par>
                          <p:cTn id="8" fill="hold">
                            <p:stCondLst>
                              <p:cond delay="1000"/>
                            </p:stCondLst>
                            <p:childTnLst>
                              <p:par>
                                <p:cTn id="9" presetID="10" presetClass="entr" presetSubtype="0"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par>
                                <p:cTn id="12" presetID="10" presetClass="entr" presetSubtype="0" fill="hold" nodeType="withEffect">
                                  <p:stCondLst>
                                    <p:cond delay="250"/>
                                  </p:stCondLst>
                                  <p:childTnLst>
                                    <p:set>
                                      <p:cBhvr>
                                        <p:cTn id="13" dur="1" fill="hold">
                                          <p:stCondLst>
                                            <p:cond delay="0"/>
                                          </p:stCondLst>
                                        </p:cTn>
                                        <p:tgtEl>
                                          <p:spTgt spid="4"/>
                                        </p:tgtEl>
                                        <p:attrNameLst>
                                          <p:attrName>style.visibility</p:attrName>
                                        </p:attrNameLst>
                                      </p:cBhvr>
                                      <p:to>
                                        <p:strVal val="visible"/>
                                      </p:to>
                                    </p:set>
                                    <p:animEffect transition="in" filter="fade">
                                      <p:cBhvr>
                                        <p:cTn id="14" dur="500"/>
                                        <p:tgtEl>
                                          <p:spTgt spid="4"/>
                                        </p:tgtEl>
                                      </p:cBhvr>
                                    </p:animEffect>
                                  </p:childTnLst>
                                </p:cTn>
                              </p:par>
                              <p:par>
                                <p:cTn id="15" presetID="10" presetClass="entr" presetSubtype="0" fill="hold" nodeType="withEffect">
                                  <p:stCondLst>
                                    <p:cond delay="500"/>
                                  </p:stCondLst>
                                  <p:childTnLst>
                                    <p:set>
                                      <p:cBhvr>
                                        <p:cTn id="16" dur="1" fill="hold">
                                          <p:stCondLst>
                                            <p:cond delay="0"/>
                                          </p:stCondLst>
                                        </p:cTn>
                                        <p:tgtEl>
                                          <p:spTgt spid="5"/>
                                        </p:tgtEl>
                                        <p:attrNameLst>
                                          <p:attrName>style.visibility</p:attrName>
                                        </p:attrNameLst>
                                      </p:cBhvr>
                                      <p:to>
                                        <p:strVal val="visible"/>
                                      </p:to>
                                    </p:set>
                                    <p:animEffect transition="in" filter="fade">
                                      <p:cBhvr>
                                        <p:cTn id="1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 grpId="0" animBg="1"/>
    </p:bldLst>
  </p:timing>
</p:sld>
</file>

<file path=ppt/slides/slide2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nvPr>
        </p:nvSpPr>
        <p:spPr>
          <a:xfrm>
            <a:off x="315595" y="989965"/>
            <a:ext cx="11850370" cy="3113405"/>
          </a:xfrm>
        </p:spPr>
        <p:txBody>
          <a:bodyPr/>
          <a:lstStyle/>
          <a:p>
            <a:r>
              <a:rPr lang="en-US" altLang="zh-CN" sz="240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400">
                <a:latin typeface="楷体" panose="02010609060101010101" pitchFamily="49" charset="-122"/>
                <a:ea typeface="楷体" panose="02010609060101010101" pitchFamily="49" charset="-122"/>
                <a:cs typeface="楷体" panose="02010609060101010101" pitchFamily="49" charset="-122"/>
                <a:sym typeface="+mn-ea"/>
              </a:rPr>
              <a:t>二</a:t>
            </a:r>
            <a:r>
              <a:rPr lang="en-US" altLang="zh-CN" sz="240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400">
                <a:latin typeface="楷体" panose="02010609060101010101" pitchFamily="49" charset="-122"/>
                <a:ea typeface="楷体" panose="02010609060101010101" pitchFamily="49" charset="-122"/>
                <a:cs typeface="楷体" panose="02010609060101010101" pitchFamily="49" charset="-122"/>
                <a:sym typeface="+mn-ea"/>
              </a:rPr>
              <a:t>按招聘时间长短划分</a:t>
            </a:r>
            <a:br>
              <a:rPr lang="zh-CN" altLang="en-US" sz="2400">
                <a:latin typeface="楷体" panose="02010609060101010101" pitchFamily="49" charset="-122"/>
                <a:ea typeface="楷体" panose="02010609060101010101" pitchFamily="49" charset="-122"/>
                <a:cs typeface="楷体" panose="02010609060101010101" pitchFamily="49" charset="-122"/>
              </a:rPr>
            </a:br>
            <a:r>
              <a:rPr lang="zh-CN" altLang="en-US" sz="2400">
                <a:latin typeface="楷体" panose="02010609060101010101" pitchFamily="49" charset="-122"/>
                <a:ea typeface="楷体" panose="02010609060101010101" pitchFamily="49" charset="-122"/>
                <a:cs typeface="楷体" panose="02010609060101010101" pitchFamily="49" charset="-122"/>
                <a:sym typeface="+mn-ea"/>
              </a:rPr>
              <a:t>按照时间长短</a:t>
            </a:r>
            <a:r>
              <a:rPr lang="en-US" altLang="zh-CN" sz="240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400">
                <a:latin typeface="楷体" panose="02010609060101010101" pitchFamily="49" charset="-122"/>
                <a:ea typeface="楷体" panose="02010609060101010101" pitchFamily="49" charset="-122"/>
                <a:cs typeface="楷体" panose="02010609060101010101" pitchFamily="49" charset="-122"/>
                <a:sym typeface="+mn-ea"/>
              </a:rPr>
              <a:t>招聘外包可以分为长期招聘外包和临时招聘外包。</a:t>
            </a:r>
            <a:br>
              <a:rPr lang="zh-CN" altLang="en-US" sz="2400">
                <a:latin typeface="楷体" panose="02010609060101010101" pitchFamily="49" charset="-122"/>
                <a:ea typeface="楷体" panose="02010609060101010101" pitchFamily="49" charset="-122"/>
                <a:cs typeface="楷体" panose="02010609060101010101" pitchFamily="49" charset="-122"/>
              </a:rPr>
            </a:br>
            <a:r>
              <a:rPr lang="zh-CN" altLang="en-US" sz="2400">
                <a:latin typeface="楷体" panose="02010609060101010101" pitchFamily="49" charset="-122"/>
                <a:ea typeface="楷体" panose="02010609060101010101" pitchFamily="49" charset="-122"/>
                <a:cs typeface="楷体" panose="02010609060101010101" pitchFamily="49" charset="-122"/>
                <a:sym typeface="+mn-ea"/>
              </a:rPr>
              <a:t>长期招聘外包通常是指发包商与服务商签订一年以上</a:t>
            </a:r>
            <a:r>
              <a:rPr lang="en-US" altLang="zh-CN" sz="240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400">
                <a:latin typeface="楷体" panose="02010609060101010101" pitchFamily="49" charset="-122"/>
                <a:ea typeface="楷体" panose="02010609060101010101" pitchFamily="49" charset="-122"/>
                <a:cs typeface="楷体" panose="02010609060101010101" pitchFamily="49" charset="-122"/>
                <a:sym typeface="+mn-ea"/>
              </a:rPr>
              <a:t>含一年</a:t>
            </a:r>
            <a:r>
              <a:rPr lang="en-US" altLang="zh-CN" sz="240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400">
                <a:latin typeface="楷体" panose="02010609060101010101" pitchFamily="49" charset="-122"/>
                <a:ea typeface="楷体" panose="02010609060101010101" pitchFamily="49" charset="-122"/>
                <a:cs typeface="楷体" panose="02010609060101010101" pitchFamily="49" charset="-122"/>
                <a:sym typeface="+mn-ea"/>
              </a:rPr>
              <a:t>的招聘外包协议。</a:t>
            </a:r>
            <a:br>
              <a:rPr lang="zh-CN" altLang="en-US" sz="2400">
                <a:latin typeface="楷体" panose="02010609060101010101" pitchFamily="49" charset="-122"/>
                <a:ea typeface="楷体" panose="02010609060101010101" pitchFamily="49" charset="-122"/>
                <a:cs typeface="楷体" panose="02010609060101010101" pitchFamily="49" charset="-122"/>
              </a:rPr>
            </a:br>
            <a:r>
              <a:rPr lang="zh-CN" altLang="en-US" sz="2400">
                <a:latin typeface="楷体" panose="02010609060101010101" pitchFamily="49" charset="-122"/>
                <a:ea typeface="楷体" panose="02010609060101010101" pitchFamily="49" charset="-122"/>
                <a:cs typeface="楷体" panose="02010609060101010101" pitchFamily="49" charset="-122"/>
                <a:sym typeface="+mn-ea"/>
              </a:rPr>
              <a:t>临时招聘</a:t>
            </a:r>
            <a:br>
              <a:rPr lang="zh-CN" altLang="en-US" sz="2400">
                <a:latin typeface="楷体" panose="02010609060101010101" pitchFamily="49" charset="-122"/>
                <a:ea typeface="楷体" panose="02010609060101010101" pitchFamily="49" charset="-122"/>
                <a:cs typeface="楷体" panose="02010609060101010101" pitchFamily="49" charset="-122"/>
                <a:sym typeface="+mn-ea"/>
              </a:rPr>
            </a:br>
            <a:r>
              <a:rPr lang="zh-CN" altLang="en-US" sz="2400">
                <a:latin typeface="楷体" panose="02010609060101010101" pitchFamily="49" charset="-122"/>
                <a:ea typeface="楷体" panose="02010609060101010101" pitchFamily="49" charset="-122"/>
                <a:cs typeface="楷体" panose="02010609060101010101" pitchFamily="49" charset="-122"/>
                <a:sym typeface="+mn-ea"/>
              </a:rPr>
              <a:t>外包是指企业临时性的项目需要大量人员</a:t>
            </a:r>
            <a:r>
              <a:rPr lang="en-US" altLang="zh-CN" sz="240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400">
                <a:latin typeface="楷体" panose="02010609060101010101" pitchFamily="49" charset="-122"/>
                <a:ea typeface="楷体" panose="02010609060101010101" pitchFamily="49" charset="-122"/>
                <a:cs typeface="楷体" panose="02010609060101010101" pitchFamily="49" charset="-122"/>
                <a:sym typeface="+mn-ea"/>
              </a:rPr>
              <a:t>人力资源部门由于人手少、渠道有限、储备不足</a:t>
            </a:r>
            <a:r>
              <a:rPr lang="en-US" altLang="zh-CN" sz="240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400">
                <a:latin typeface="楷体" panose="02010609060101010101" pitchFamily="49" charset="-122"/>
                <a:ea typeface="楷体" panose="02010609060101010101" pitchFamily="49" charset="-122"/>
                <a:cs typeface="楷体" panose="02010609060101010101" pitchFamily="49" charset="-122"/>
                <a:sym typeface="+mn-ea"/>
              </a:rPr>
              <a:t>不能在短时间内招聘大量人才</a:t>
            </a:r>
            <a:r>
              <a:rPr lang="en-US" altLang="zh-CN" sz="240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400">
                <a:latin typeface="楷体" panose="02010609060101010101" pitchFamily="49" charset="-122"/>
                <a:ea typeface="楷体" panose="02010609060101010101" pitchFamily="49" charset="-122"/>
                <a:cs typeface="楷体" panose="02010609060101010101" pitchFamily="49" charset="-122"/>
                <a:sym typeface="+mn-ea"/>
              </a:rPr>
              <a:t>转而寻求与服务商签订解决招聘难题的短期</a:t>
            </a:r>
            <a:r>
              <a:rPr lang="en-US" altLang="zh-CN" sz="240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400">
                <a:latin typeface="楷体" panose="02010609060101010101" pitchFamily="49" charset="-122"/>
                <a:ea typeface="楷体" panose="02010609060101010101" pitchFamily="49" charset="-122"/>
                <a:cs typeface="楷体" panose="02010609060101010101" pitchFamily="49" charset="-122"/>
                <a:sym typeface="+mn-ea"/>
              </a:rPr>
              <a:t>一年以内</a:t>
            </a:r>
            <a:r>
              <a:rPr lang="en-US" altLang="zh-CN" sz="240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400">
                <a:latin typeface="楷体" panose="02010609060101010101" pitchFamily="49" charset="-122"/>
                <a:ea typeface="楷体" panose="02010609060101010101" pitchFamily="49" charset="-122"/>
                <a:cs typeface="楷体" panose="02010609060101010101" pitchFamily="49" charset="-122"/>
                <a:sym typeface="+mn-ea"/>
              </a:rPr>
              <a:t>招聘外包协议。</a:t>
            </a:r>
          </a:p>
        </p:txBody>
      </p:sp>
      <p:sp>
        <p:nvSpPr>
          <p:cNvPr id="47" name="文本框 46"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txBox="1"/>
          <p:nvPr/>
        </p:nvSpPr>
        <p:spPr>
          <a:xfrm>
            <a:off x="4006474" y="467896"/>
            <a:ext cx="3705225" cy="521970"/>
          </a:xfrm>
          <a:prstGeom prst="rect">
            <a:avLst/>
          </a:prstGeom>
          <a:noFill/>
        </p:spPr>
        <p:txBody>
          <a:bodyPr wrap="none" rtlCol="0">
            <a:spAutoFit/>
          </a:bodyPr>
          <a:lstStyle/>
          <a:p>
            <a:r>
              <a:rPr lang="zh-CN" altLang="en-US" sz="2800" b="1" spc="500" dirty="0">
                <a:solidFill>
                  <a:schemeClr val="bg1">
                    <a:lumMod val="50000"/>
                  </a:schemeClr>
                </a:solidFill>
                <a:latin typeface="微软雅黑" panose="020B0503020204020204" pitchFamily="34" charset="-122"/>
                <a:ea typeface="微软雅黑" panose="020B0503020204020204" pitchFamily="34" charset="-122"/>
                <a:cs typeface="Arial" panose="020B0604020202020204" pitchFamily="34" charset="0"/>
              </a:rPr>
              <a:t>三 招聘外包的类型</a:t>
            </a:r>
            <a:endParaRPr lang="en-US" altLang="zh-CN" sz="2800" b="1" spc="500" dirty="0">
              <a:solidFill>
                <a:schemeClr val="bg1">
                  <a:lumMod val="50000"/>
                </a:schemeClr>
              </a:solidFill>
              <a:latin typeface="微软雅黑" panose="020B0503020204020204" pitchFamily="34" charset="-122"/>
              <a:ea typeface="微软雅黑" panose="020B0503020204020204" pitchFamily="34" charset="-122"/>
              <a:cs typeface="Arial" panose="020B0604020202020204" pitchFamily="34" charset="0"/>
            </a:endParaRPr>
          </a:p>
        </p:txBody>
      </p:sp>
      <p:sp>
        <p:nvSpPr>
          <p:cNvPr id="3" name="文本框 2"/>
          <p:cNvSpPr txBox="1"/>
          <p:nvPr/>
        </p:nvSpPr>
        <p:spPr>
          <a:xfrm>
            <a:off x="315595" y="3441065"/>
            <a:ext cx="12119610" cy="3107690"/>
          </a:xfrm>
          <a:prstGeom prst="rect">
            <a:avLst/>
          </a:prstGeom>
          <a:noFill/>
        </p:spPr>
        <p:txBody>
          <a:bodyPr wrap="square" rtlCol="0" anchor="t">
            <a:spAutoFit/>
          </a:bodyPr>
          <a:lstStyle/>
          <a:p>
            <a:r>
              <a:rPr lang="en-US" altLang="zh-CN" sz="240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400">
                <a:latin typeface="楷体" panose="02010609060101010101" pitchFamily="49" charset="-122"/>
                <a:ea typeface="楷体" panose="02010609060101010101" pitchFamily="49" charset="-122"/>
                <a:cs typeface="楷体" panose="02010609060101010101" pitchFamily="49" charset="-122"/>
                <a:sym typeface="+mn-ea"/>
              </a:rPr>
              <a:t>三</a:t>
            </a:r>
            <a:r>
              <a:rPr lang="en-US" altLang="zh-CN" sz="240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400">
                <a:latin typeface="楷体" panose="02010609060101010101" pitchFamily="49" charset="-122"/>
                <a:ea typeface="楷体" panose="02010609060101010101" pitchFamily="49" charset="-122"/>
                <a:cs typeface="楷体" panose="02010609060101010101" pitchFamily="49" charset="-122"/>
                <a:sym typeface="+mn-ea"/>
              </a:rPr>
              <a:t>按涉及的招聘人员划分按涉及的招聘人员</a:t>
            </a:r>
            <a:r>
              <a:rPr lang="en-US" altLang="zh-CN" sz="240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400">
                <a:latin typeface="楷体" panose="02010609060101010101" pitchFamily="49" charset="-122"/>
                <a:ea typeface="楷体" panose="02010609060101010101" pitchFamily="49" charset="-122"/>
                <a:cs typeface="楷体" panose="02010609060101010101" pitchFamily="49" charset="-122"/>
                <a:sym typeface="+mn-ea"/>
              </a:rPr>
              <a:t>招聘外包可以分为常规人员招聘外包和高级管理人员招聘外包。</a:t>
            </a:r>
            <a:br>
              <a:rPr lang="zh-CN" altLang="en-US" sz="2400">
                <a:latin typeface="楷体" panose="02010609060101010101" pitchFamily="49" charset="-122"/>
                <a:ea typeface="楷体" panose="02010609060101010101" pitchFamily="49" charset="-122"/>
                <a:cs typeface="楷体" panose="02010609060101010101" pitchFamily="49" charset="-122"/>
                <a:sym typeface="+mn-ea"/>
              </a:rPr>
            </a:br>
            <a:r>
              <a:rPr lang="zh-CN" altLang="en-US" sz="2400">
                <a:latin typeface="楷体" panose="02010609060101010101" pitchFamily="49" charset="-122"/>
                <a:ea typeface="楷体" panose="02010609060101010101" pitchFamily="49" charset="-122"/>
                <a:cs typeface="楷体" panose="02010609060101010101" pitchFamily="49" charset="-122"/>
                <a:sym typeface="+mn-ea"/>
              </a:rPr>
              <a:t>常规人员</a:t>
            </a:r>
            <a:r>
              <a:rPr lang="en-US" altLang="zh-CN" sz="240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400">
                <a:latin typeface="楷体" panose="02010609060101010101" pitchFamily="49" charset="-122"/>
                <a:ea typeface="楷体" panose="02010609060101010101" pitchFamily="49" charset="-122"/>
                <a:cs typeface="楷体" panose="02010609060101010101" pitchFamily="49" charset="-122"/>
                <a:sym typeface="+mn-ea"/>
              </a:rPr>
              <a:t>如企业工勤人员、本科及本科以下学历的应届毕业生等</a:t>
            </a:r>
            <a:r>
              <a:rPr lang="en-US" altLang="zh-CN" sz="240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400">
                <a:latin typeface="楷体" panose="02010609060101010101" pitchFamily="49" charset="-122"/>
                <a:ea typeface="楷体" panose="02010609060101010101" pitchFamily="49" charset="-122"/>
                <a:cs typeface="楷体" panose="02010609060101010101" pitchFamily="49" charset="-122"/>
                <a:sym typeface="+mn-ea"/>
              </a:rPr>
              <a:t>招聘外包的内容包括</a:t>
            </a:r>
            <a:r>
              <a:rPr lang="en-US" altLang="zh-CN" sz="2400">
                <a:latin typeface="楷体" panose="02010609060101010101" pitchFamily="49" charset="-122"/>
                <a:ea typeface="楷体" panose="02010609060101010101" pitchFamily="49" charset="-122"/>
                <a:cs typeface="楷体" panose="02010609060101010101" pitchFamily="49" charset="-122"/>
                <a:sym typeface="+mn-ea"/>
              </a:rPr>
              <a:t>:</a:t>
            </a:r>
            <a:br>
              <a:rPr lang="en-US" altLang="zh-CN" sz="2400">
                <a:latin typeface="楷体" panose="02010609060101010101" pitchFamily="49" charset="-122"/>
                <a:ea typeface="楷体" panose="02010609060101010101" pitchFamily="49" charset="-122"/>
                <a:cs typeface="楷体" panose="02010609060101010101" pitchFamily="49" charset="-122"/>
                <a:sym typeface="+mn-ea"/>
              </a:rPr>
            </a:br>
            <a:r>
              <a:rPr lang="en-US" altLang="zh-CN" sz="2400">
                <a:latin typeface="楷体" panose="02010609060101010101" pitchFamily="49" charset="-122"/>
                <a:ea typeface="楷体" panose="02010609060101010101" pitchFamily="49" charset="-122"/>
                <a:cs typeface="楷体" panose="02010609060101010101" pitchFamily="49" charset="-122"/>
                <a:sym typeface="+mn-ea"/>
              </a:rPr>
              <a:t>(1)</a:t>
            </a:r>
            <a:r>
              <a:rPr lang="zh-CN" altLang="en-US" sz="2400">
                <a:latin typeface="楷体" panose="02010609060101010101" pitchFamily="49" charset="-122"/>
                <a:ea typeface="楷体" panose="02010609060101010101" pitchFamily="49" charset="-122"/>
                <a:cs typeface="楷体" panose="02010609060101010101" pitchFamily="49" charset="-122"/>
                <a:sym typeface="+mn-ea"/>
              </a:rPr>
              <a:t>起草和发布招聘广告。</a:t>
            </a:r>
            <a:br>
              <a:rPr lang="zh-CN" altLang="en-US" sz="2400">
                <a:latin typeface="楷体" panose="02010609060101010101" pitchFamily="49" charset="-122"/>
                <a:ea typeface="楷体" panose="02010609060101010101" pitchFamily="49" charset="-122"/>
                <a:cs typeface="楷体" panose="02010609060101010101" pitchFamily="49" charset="-122"/>
                <a:sym typeface="+mn-ea"/>
              </a:rPr>
            </a:br>
            <a:r>
              <a:rPr lang="en-US" altLang="zh-CN" sz="2400">
                <a:latin typeface="楷体" panose="02010609060101010101" pitchFamily="49" charset="-122"/>
                <a:ea typeface="楷体" panose="02010609060101010101" pitchFamily="49" charset="-122"/>
                <a:cs typeface="楷体" panose="02010609060101010101" pitchFamily="49" charset="-122"/>
                <a:sym typeface="+mn-ea"/>
              </a:rPr>
              <a:t>(2)</a:t>
            </a:r>
            <a:r>
              <a:rPr lang="zh-CN" altLang="en-US" sz="2400">
                <a:latin typeface="楷体" panose="02010609060101010101" pitchFamily="49" charset="-122"/>
                <a:ea typeface="楷体" panose="02010609060101010101" pitchFamily="49" charset="-122"/>
                <a:cs typeface="楷体" panose="02010609060101010101" pitchFamily="49" charset="-122"/>
                <a:sym typeface="+mn-ea"/>
              </a:rPr>
              <a:t>接收和筛选求职简历。</a:t>
            </a:r>
            <a:br>
              <a:rPr lang="zh-CN" altLang="en-US" sz="2400">
                <a:latin typeface="楷体" panose="02010609060101010101" pitchFamily="49" charset="-122"/>
                <a:ea typeface="楷体" panose="02010609060101010101" pitchFamily="49" charset="-122"/>
                <a:cs typeface="楷体" panose="02010609060101010101" pitchFamily="49" charset="-122"/>
                <a:sym typeface="+mn-ea"/>
              </a:rPr>
            </a:br>
            <a:r>
              <a:rPr lang="en-US" altLang="zh-CN" sz="2400">
                <a:latin typeface="楷体" panose="02010609060101010101" pitchFamily="49" charset="-122"/>
                <a:ea typeface="楷体" panose="02010609060101010101" pitchFamily="49" charset="-122"/>
                <a:cs typeface="楷体" panose="02010609060101010101" pitchFamily="49" charset="-122"/>
                <a:sym typeface="+mn-ea"/>
              </a:rPr>
              <a:t>(3)</a:t>
            </a:r>
            <a:r>
              <a:rPr lang="zh-CN" altLang="en-US" sz="2400">
                <a:latin typeface="楷体" panose="02010609060101010101" pitchFamily="49" charset="-122"/>
                <a:ea typeface="楷体" panose="02010609060101010101" pitchFamily="49" charset="-122"/>
                <a:cs typeface="楷体" panose="02010609060101010101" pitchFamily="49" charset="-122"/>
                <a:sym typeface="+mn-ea"/>
              </a:rPr>
              <a:t>初次面试。</a:t>
            </a:r>
            <a:br>
              <a:rPr lang="zh-CN" altLang="en-US" sz="2400">
                <a:latin typeface="楷体" panose="02010609060101010101" pitchFamily="49" charset="-122"/>
                <a:ea typeface="楷体" panose="02010609060101010101" pitchFamily="49" charset="-122"/>
                <a:cs typeface="楷体" panose="02010609060101010101" pitchFamily="49" charset="-122"/>
                <a:sym typeface="+mn-ea"/>
              </a:rPr>
            </a:br>
            <a:r>
              <a:rPr lang="en-US" altLang="zh-CN" sz="2400">
                <a:latin typeface="楷体" panose="02010609060101010101" pitchFamily="49" charset="-122"/>
                <a:ea typeface="楷体" panose="02010609060101010101" pitchFamily="49" charset="-122"/>
                <a:cs typeface="楷体" panose="02010609060101010101" pitchFamily="49" charset="-122"/>
                <a:sym typeface="+mn-ea"/>
              </a:rPr>
              <a:t>(4)</a:t>
            </a:r>
            <a:r>
              <a:rPr lang="zh-CN" altLang="en-US" sz="2400">
                <a:latin typeface="楷体" panose="02010609060101010101" pitchFamily="49" charset="-122"/>
                <a:ea typeface="楷体" panose="02010609060101010101" pitchFamily="49" charset="-122"/>
                <a:cs typeface="楷体" panose="02010609060101010101" pitchFamily="49" charset="-122"/>
                <a:sym typeface="+mn-ea"/>
              </a:rPr>
              <a:t>向管理人员推荐最终入围的应聘者。</a:t>
            </a:r>
            <a:br>
              <a:rPr lang="zh-CN" altLang="en-US" sz="2400">
                <a:latin typeface="楷体" panose="02010609060101010101" pitchFamily="49" charset="-122"/>
                <a:ea typeface="楷体" panose="02010609060101010101" pitchFamily="49" charset="-122"/>
                <a:cs typeface="楷体" panose="02010609060101010101" pitchFamily="49" charset="-122"/>
                <a:sym typeface="+mn-ea"/>
              </a:rPr>
            </a:br>
            <a:r>
              <a:rPr lang="en-US" altLang="zh-CN" sz="2400">
                <a:latin typeface="楷体" panose="02010609060101010101" pitchFamily="49" charset="-122"/>
                <a:ea typeface="楷体" panose="02010609060101010101" pitchFamily="49" charset="-122"/>
                <a:cs typeface="楷体" panose="02010609060101010101" pitchFamily="49" charset="-122"/>
                <a:sym typeface="+mn-ea"/>
              </a:rPr>
              <a:t>(5)</a:t>
            </a:r>
            <a:r>
              <a:rPr lang="zh-CN" altLang="en-US" sz="2400">
                <a:latin typeface="楷体" panose="02010609060101010101" pitchFamily="49" charset="-122"/>
                <a:ea typeface="楷体" panose="02010609060101010101" pitchFamily="49" charset="-122"/>
                <a:cs typeface="楷体" panose="02010609060101010101" pitchFamily="49" charset="-122"/>
                <a:sym typeface="+mn-ea"/>
              </a:rPr>
              <a:t>审查证明材料。</a:t>
            </a:r>
            <a:r>
              <a:rPr lang="zh-CN" altLang="en-US" sz="2800">
                <a:latin typeface="楷体" panose="02010609060101010101" pitchFamily="49" charset="-122"/>
                <a:ea typeface="楷体" panose="02010609060101010101" pitchFamily="49" charset="-122"/>
                <a:cs typeface="楷体" panose="02010609060101010101" pitchFamily="49" charset="-122"/>
                <a:sym typeface="+mn-ea"/>
              </a:rPr>
              <a:t> </a:t>
            </a:r>
            <a:endParaRPr lang="zh-CN" altLang="en-US" sz="2800"/>
          </a:p>
        </p:txBody>
      </p:sp>
    </p:spTree>
    <p:extLst>
      <p:ext uri="{BB962C8B-B14F-4D97-AF65-F5344CB8AC3E}">
        <p14:creationId xmlns:p14="http://schemas.microsoft.com/office/powerpoint/2010/main" val="2907404977"/>
      </p:ext>
    </p:extLst>
  </p:cSld>
  <p:clrMapOvr>
    <a:masterClrMapping/>
  </p:clrMapOvr>
</p:sld>
</file>

<file path=ppt/slides/slide2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 name="文本框 46"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txBox="1"/>
          <p:nvPr/>
        </p:nvSpPr>
        <p:spPr>
          <a:xfrm>
            <a:off x="4560570" y="353060"/>
            <a:ext cx="5099050" cy="1076325"/>
          </a:xfrm>
          <a:prstGeom prst="rect">
            <a:avLst/>
          </a:prstGeom>
          <a:noFill/>
        </p:spPr>
        <p:txBody>
          <a:bodyPr wrap="square" rtlCol="0">
            <a:spAutoFit/>
          </a:bodyPr>
          <a:lstStyle/>
          <a:p>
            <a:pPr algn="l"/>
            <a:r>
              <a:rPr lang="zh-CN" altLang="zh-CN" sz="3200">
                <a:latin typeface="楷体" panose="02010609060101010101" pitchFamily="49" charset="-122"/>
                <a:ea typeface="楷体" panose="02010609060101010101" pitchFamily="49" charset="-122"/>
                <a:sym typeface="+mn-ea"/>
              </a:rPr>
              <a:t>索尼电子与翰威特</a:t>
            </a:r>
          </a:p>
          <a:p>
            <a:pPr algn="l"/>
            <a:r>
              <a:rPr lang="zh-CN" altLang="zh-CN" sz="3200">
                <a:latin typeface="楷体" panose="02010609060101010101" pitchFamily="49" charset="-122"/>
                <a:ea typeface="楷体" panose="02010609060101010101" pitchFamily="49" charset="-122"/>
                <a:sym typeface="+mn-ea"/>
              </a:rPr>
              <a:t> 合作的外包战略</a:t>
            </a:r>
            <a:endParaRPr lang="zh-CN" altLang="zh-CN" sz="3200" b="1" spc="500" dirty="0">
              <a:solidFill>
                <a:schemeClr val="bg1">
                  <a:lumMod val="50000"/>
                </a:schemeClr>
              </a:solidFill>
              <a:latin typeface="楷体" panose="02010609060101010101" pitchFamily="49" charset="-122"/>
              <a:ea typeface="楷体" panose="02010609060101010101" pitchFamily="49" charset="-122"/>
              <a:cs typeface="Arial" panose="020B0604020202020204" pitchFamily="34" charset="0"/>
              <a:sym typeface="+mn-ea"/>
            </a:endParaRPr>
          </a:p>
        </p:txBody>
      </p:sp>
      <p:sp>
        <p:nvSpPr>
          <p:cNvPr id="58" name="Rectangle 42"/>
          <p:cNvSpPr/>
          <p:nvPr/>
        </p:nvSpPr>
        <p:spPr>
          <a:xfrm flipH="1">
            <a:off x="212090" y="2098040"/>
            <a:ext cx="1849755" cy="229235"/>
          </a:xfrm>
          <a:prstGeom prst="rect">
            <a:avLst/>
          </a:prstGeom>
          <a:noFill/>
          <a:ln w="12700" cap="flat" cmpd="sng" algn="ctr">
            <a:noFill/>
            <a:prstDash val="solid"/>
          </a:ln>
          <a:effectLst/>
        </p:spPr>
        <p:txBody>
          <a:bodyPr lIns="91440" tIns="0" rIns="91440" bIns="0" rtlCol="0" anchor="t"/>
          <a:lstStyle/>
          <a:p>
            <a:endParaRPr lang="zh-CN" altLang="en-US" sz="1400" b="1" dirty="0">
              <a:solidFill>
                <a:schemeClr val="tx1">
                  <a:lumMod val="65000"/>
                  <a:lumOff val="35000"/>
                </a:schemeClr>
              </a:solidFill>
              <a:latin typeface="Arial" panose="020B0604020202020204" pitchFamily="34" charset="0"/>
              <a:cs typeface="Arial" panose="020B0604020202020204" pitchFamily="34" charset="0"/>
            </a:endParaRPr>
          </a:p>
        </p:txBody>
      </p:sp>
      <p:sp>
        <p:nvSpPr>
          <p:cNvPr id="5" name="e7d195523061f1c0"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hidden="1"/>
          <p:cNvSpPr txBox="1"/>
          <p:nvPr/>
        </p:nvSpPr>
        <p:spPr>
          <a:xfrm>
            <a:off x="-355600" y="1803400"/>
            <a:ext cx="293927" cy="1016000"/>
          </a:xfrm>
          <a:prstGeom prst="rect">
            <a:avLst/>
          </a:prstGeom>
          <a:noFill/>
        </p:spPr>
        <p:txBody>
          <a:bodyPr vert="wordArtVert" rtlCol="0">
            <a:spAutoFit/>
          </a:bodyPr>
          <a:lstStyle/>
          <a:p>
            <a:r>
              <a:rPr lang="en-US" altLang="zh-CN" sz="100"/>
              <a:t>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a:t>
            </a:r>
            <a:endParaRPr lang="zh-CN" altLang="en-US" sz="100"/>
          </a:p>
        </p:txBody>
      </p:sp>
      <p:sp>
        <p:nvSpPr>
          <p:cNvPr id="18" name="文本框 17"/>
          <p:cNvSpPr txBox="1"/>
          <p:nvPr/>
        </p:nvSpPr>
        <p:spPr>
          <a:xfrm>
            <a:off x="650240" y="1716405"/>
            <a:ext cx="11163300" cy="2157095"/>
          </a:xfrm>
          <a:prstGeom prst="rect">
            <a:avLst/>
          </a:prstGeom>
          <a:noFill/>
        </p:spPr>
        <p:txBody>
          <a:bodyPr wrap="square" rtlCol="0">
            <a:spAutoFit/>
          </a:bodyPr>
          <a:lstStyle/>
          <a:p>
            <a:pPr eaLnBrk="1" hangingPunct="1">
              <a:lnSpc>
                <a:spcPct val="80000"/>
              </a:lnSpc>
            </a:pPr>
            <a:r>
              <a:rPr lang="en-US" altLang="zh-CN" sz="2800">
                <a:latin typeface="楷体" panose="02010609060101010101" pitchFamily="49" charset="-122"/>
                <a:ea typeface="楷体" panose="02010609060101010101" pitchFamily="49" charset="-122"/>
                <a:cs typeface="楷体" panose="02010609060101010101" pitchFamily="49" charset="-122"/>
                <a:sym typeface="+mn-ea"/>
              </a:rPr>
              <a:t>    </a:t>
            </a:r>
            <a:r>
              <a:rPr lang="zh-CN" altLang="zh-CN" sz="2800">
                <a:latin typeface="楷体" panose="02010609060101010101" pitchFamily="49" charset="-122"/>
                <a:ea typeface="楷体" panose="02010609060101010101" pitchFamily="49" charset="-122"/>
                <a:cs typeface="楷体" panose="02010609060101010101" pitchFamily="49" charset="-122"/>
                <a:sym typeface="+mn-ea"/>
              </a:rPr>
              <a:t>为了拓展现有的外包合作关系，索尼电子与翰威特进行通力合作，转变人力资源职能。翰威特人力资源管理咨询总监</a:t>
            </a:r>
            <a:r>
              <a:rPr lang="en-US" altLang="zh-CN" sz="2800">
                <a:latin typeface="楷体" panose="02010609060101010101" pitchFamily="49" charset="-122"/>
                <a:ea typeface="楷体" panose="02010609060101010101" pitchFamily="49" charset="-122"/>
                <a:cs typeface="楷体" panose="02010609060101010101" pitchFamily="49" charset="-122"/>
                <a:sym typeface="+mn-ea"/>
              </a:rPr>
              <a:t>Esther Laspisa</a:t>
            </a:r>
            <a:r>
              <a:rPr lang="zh-CN" altLang="zh-CN" sz="2800">
                <a:latin typeface="楷体" panose="02010609060101010101" pitchFamily="49" charset="-122"/>
                <a:ea typeface="楷体" panose="02010609060101010101" pitchFamily="49" charset="-122"/>
                <a:cs typeface="楷体" panose="02010609060101010101" pitchFamily="49" charset="-122"/>
                <a:sym typeface="+mn-ea"/>
              </a:rPr>
              <a:t>指出：“上述决策意味着我们将对索尼电子的人力资源机构进行重大改革，其内容不仅限于采用新技术！我们可以借此契机提高人力资源数据的质量、简化管理规程、改善服务质量并改变人力资源部门的工作日程，进而提高企业绩效。”</a:t>
            </a:r>
          </a:p>
        </p:txBody>
      </p:sp>
      <p:sp>
        <p:nvSpPr>
          <p:cNvPr id="24" name="文本框 23"/>
          <p:cNvSpPr txBox="1"/>
          <p:nvPr/>
        </p:nvSpPr>
        <p:spPr>
          <a:xfrm>
            <a:off x="726440" y="3787140"/>
            <a:ext cx="11087735" cy="2676525"/>
          </a:xfrm>
          <a:prstGeom prst="rect">
            <a:avLst/>
          </a:prstGeom>
          <a:noFill/>
        </p:spPr>
        <p:txBody>
          <a:bodyPr wrap="square" rtlCol="0">
            <a:spAutoFit/>
          </a:bodyPr>
          <a:lstStyle/>
          <a:p>
            <a:pPr eaLnBrk="1" hangingPunct="1"/>
            <a:r>
              <a:rPr lang="en-US" altLang="zh-CN" sz="2800">
                <a:latin typeface="楷体" panose="02010609060101010101" pitchFamily="49" charset="-122"/>
                <a:ea typeface="楷体" panose="02010609060101010101" pitchFamily="49" charset="-122"/>
                <a:cs typeface="楷体" panose="02010609060101010101" pitchFamily="49" charset="-122"/>
                <a:sym typeface="+mn-ea"/>
              </a:rPr>
              <a:t>    </a:t>
            </a:r>
            <a:r>
              <a:rPr lang="zh-CN" altLang="zh-CN" sz="2800">
                <a:latin typeface="楷体" panose="02010609060101010101" pitchFamily="49" charset="-122"/>
                <a:ea typeface="楷体" panose="02010609060101010101" pitchFamily="49" charset="-122"/>
                <a:cs typeface="楷体" panose="02010609060101010101" pitchFamily="49" charset="-122"/>
                <a:sym typeface="+mn-ea"/>
              </a:rPr>
              <a:t>新型合作关系中，翰威特将提供人力资源技术管理方案和主机、人力资源</a:t>
            </a:r>
            <a:r>
              <a:rPr lang="en-US" altLang="zh-CN" sz="2800">
                <a:latin typeface="楷体" panose="02010609060101010101" pitchFamily="49" charset="-122"/>
                <a:ea typeface="楷体" panose="02010609060101010101" pitchFamily="49" charset="-122"/>
                <a:cs typeface="楷体" panose="02010609060101010101" pitchFamily="49" charset="-122"/>
                <a:sym typeface="+mn-ea"/>
              </a:rPr>
              <a:t>WorkWays</a:t>
            </a:r>
            <a:r>
              <a:rPr lang="zh-CN" altLang="zh-CN" sz="2800">
                <a:latin typeface="楷体" panose="02010609060101010101" pitchFamily="49" charset="-122"/>
                <a:ea typeface="楷体" panose="02010609060101010101" pitchFamily="49" charset="-122"/>
                <a:cs typeface="楷体" panose="02010609060101010101" pitchFamily="49" charset="-122"/>
                <a:sym typeface="+mn-ea"/>
              </a:rPr>
              <a:t>用户门户并进行内容管理。</a:t>
            </a:r>
            <a:r>
              <a:rPr lang="en-US" altLang="zh-CN" sz="2800">
                <a:latin typeface="楷体" panose="02010609060101010101" pitchFamily="49" charset="-122"/>
                <a:ea typeface="楷体" panose="02010609060101010101" pitchFamily="49" charset="-122"/>
                <a:cs typeface="楷体" panose="02010609060101010101" pitchFamily="49" charset="-122"/>
                <a:sym typeface="+mn-ea"/>
              </a:rPr>
              <a:t>Laspisa</a:t>
            </a:r>
            <a:r>
              <a:rPr lang="zh-CN" altLang="zh-CN" sz="2800">
                <a:latin typeface="楷体" panose="02010609060101010101" pitchFamily="49" charset="-122"/>
                <a:ea typeface="楷体" panose="02010609060101010101" pitchFamily="49" charset="-122"/>
                <a:cs typeface="楷体" panose="02010609060101010101" pitchFamily="49" charset="-122"/>
                <a:sym typeface="+mn-ea"/>
              </a:rPr>
              <a:t>解释说，“索尼为员工和经理提供查询所有的人力资源方案和服务内容的方便之门。”此外，翰威特将提供综合性的客户服务中心、数据管理支持及后台软件服务。索尼电子启动</a:t>
            </a:r>
            <a:r>
              <a:rPr lang="en-US" altLang="zh-CN" sz="2800">
                <a:latin typeface="楷体" panose="02010609060101010101" pitchFamily="49" charset="-122"/>
                <a:ea typeface="楷体" panose="02010609060101010101" pitchFamily="49" charset="-122"/>
                <a:cs typeface="楷体" panose="02010609060101010101" pitchFamily="49" charset="-122"/>
                <a:sym typeface="+mn-ea"/>
              </a:rPr>
              <a:t>WorkWays</a:t>
            </a:r>
            <a:r>
              <a:rPr lang="zh-CN" altLang="zh-CN" sz="2800">
                <a:latin typeface="楷体" panose="02010609060101010101" pitchFamily="49" charset="-122"/>
                <a:ea typeface="楷体" panose="02010609060101010101" pitchFamily="49" charset="-122"/>
                <a:cs typeface="楷体" panose="02010609060101010101" pitchFamily="49" charset="-122"/>
                <a:sym typeface="+mn-ea"/>
              </a:rPr>
              <a:t>和人力资源服务中心，提供人力资源数据管理、工资单、时间及考勤、薪酬管理及人员分析等服务。</a:t>
            </a:r>
          </a:p>
        </p:txBody>
      </p:sp>
      <p:grpSp>
        <p:nvGrpSpPr>
          <p:cNvPr id="17" name="组合 16"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GrpSpPr/>
          <p:nvPr/>
        </p:nvGrpSpPr>
        <p:grpSpPr>
          <a:xfrm>
            <a:off x="139530" y="-53852"/>
            <a:ext cx="1891633" cy="1891633"/>
            <a:chOff x="831765" y="1948847"/>
            <a:chExt cx="1891633" cy="1891633"/>
          </a:xfrm>
        </p:grpSpPr>
        <p:grpSp>
          <p:nvGrpSpPr>
            <p:cNvPr id="2" name="组合 1"/>
            <p:cNvGrpSpPr/>
            <p:nvPr/>
          </p:nvGrpSpPr>
          <p:grpSpPr>
            <a:xfrm>
              <a:off x="831765" y="1948847"/>
              <a:ext cx="1891633" cy="1891633"/>
              <a:chOff x="1375509" y="1976984"/>
              <a:chExt cx="2018000" cy="2018000"/>
            </a:xfrm>
          </p:grpSpPr>
          <p:sp>
            <p:nvSpPr>
              <p:cNvPr id="21" name="椭圆 20" descr="e7d195523061f1c0deeec63e560781cfd59afb0ea006f2a87ABB68BF51EA6619813959095094C18C62A12F549504892A4AAA8C1554C6663626E05CA27F281A14E6983772AFC3FB97135759321DEA3D709AACD122C08E6ED1C77BAD4A88EF4CD28A80260D8F97957F436F83C1F553EF0169027D0DBFA7A77088E1513DBDFC101C4B4DFF310B01A5021663E46B6BC2AAB5"/>
              <p:cNvSpPr>
                <a:spLocks noChangeAspect="1"/>
              </p:cNvSpPr>
              <p:nvPr/>
            </p:nvSpPr>
            <p:spPr>
              <a:xfrm>
                <a:off x="1375509" y="1976984"/>
                <a:ext cx="2018000" cy="2018000"/>
              </a:xfrm>
              <a:prstGeom prst="ellipse">
                <a:avLst/>
              </a:prstGeom>
              <a:gradFill>
                <a:gsLst>
                  <a:gs pos="0">
                    <a:schemeClr val="bg1"/>
                  </a:gs>
                  <a:gs pos="100000">
                    <a:srgbClr val="C7C7C7"/>
                  </a:gs>
                </a:gsLst>
                <a:lin ang="13200000" scaled="0"/>
              </a:gradFill>
              <a:ln w="22225">
                <a:solidFill>
                  <a:schemeClr val="bg1"/>
                </a:solidFill>
              </a:ln>
              <a:effectLst>
                <a:outerShdw blurRad="393700" dist="1270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2" name="任意多边形 16"/>
              <p:cNvSpPr/>
              <p:nvPr/>
            </p:nvSpPr>
            <p:spPr>
              <a:xfrm rot="5400000">
                <a:off x="1220020" y="2637800"/>
                <a:ext cx="1007034" cy="694933"/>
              </a:xfrm>
              <a:custGeom>
                <a:avLst/>
                <a:gdLst>
                  <a:gd name="connsiteX0" fmla="*/ 0 w 1007034"/>
                  <a:gd name="connsiteY0" fmla="*/ 555348 h 694933"/>
                  <a:gd name="connsiteX1" fmla="*/ 322102 w 1007034"/>
                  <a:gd name="connsiteY1" fmla="*/ 0 h 694933"/>
                  <a:gd name="connsiteX2" fmla="*/ 392164 w 1007034"/>
                  <a:gd name="connsiteY2" fmla="*/ 21748 h 694933"/>
                  <a:gd name="connsiteX3" fmla="*/ 503517 w 1007034"/>
                  <a:gd name="connsiteY3" fmla="*/ 32974 h 694933"/>
                  <a:gd name="connsiteX4" fmla="*/ 614869 w 1007034"/>
                  <a:gd name="connsiteY4" fmla="*/ 21748 h 694933"/>
                  <a:gd name="connsiteX5" fmla="*/ 684932 w 1007034"/>
                  <a:gd name="connsiteY5" fmla="*/ 0 h 694933"/>
                  <a:gd name="connsiteX6" fmla="*/ 1007034 w 1007034"/>
                  <a:gd name="connsiteY6" fmla="*/ 555347 h 694933"/>
                  <a:gd name="connsiteX7" fmla="*/ 895766 w 1007034"/>
                  <a:gd name="connsiteY7" fmla="*/ 615742 h 694933"/>
                  <a:gd name="connsiteX8" fmla="*/ 503516 w 1007034"/>
                  <a:gd name="connsiteY8" fmla="*/ 694933 h 694933"/>
                  <a:gd name="connsiteX9" fmla="*/ 111266 w 1007034"/>
                  <a:gd name="connsiteY9" fmla="*/ 615742 h 694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07034" h="694933">
                    <a:moveTo>
                      <a:pt x="0" y="555348"/>
                    </a:moveTo>
                    <a:lnTo>
                      <a:pt x="322102" y="0"/>
                    </a:lnTo>
                    <a:lnTo>
                      <a:pt x="392164" y="21748"/>
                    </a:lnTo>
                    <a:cubicBezTo>
                      <a:pt x="428132" y="29108"/>
                      <a:pt x="465373" y="32974"/>
                      <a:pt x="503517" y="32974"/>
                    </a:cubicBezTo>
                    <a:cubicBezTo>
                      <a:pt x="541660" y="32974"/>
                      <a:pt x="578901" y="29108"/>
                      <a:pt x="614869" y="21748"/>
                    </a:cubicBezTo>
                    <a:lnTo>
                      <a:pt x="684932" y="0"/>
                    </a:lnTo>
                    <a:lnTo>
                      <a:pt x="1007034" y="555347"/>
                    </a:lnTo>
                    <a:lnTo>
                      <a:pt x="895766" y="615742"/>
                    </a:lnTo>
                    <a:cubicBezTo>
                      <a:pt x="775204" y="666735"/>
                      <a:pt x="642653" y="694933"/>
                      <a:pt x="503516" y="694933"/>
                    </a:cubicBezTo>
                    <a:cubicBezTo>
                      <a:pt x="364379" y="694933"/>
                      <a:pt x="231828" y="666735"/>
                      <a:pt x="111266" y="615742"/>
                    </a:cubicBezTo>
                    <a:close/>
                  </a:path>
                </a:pathLst>
              </a:custGeom>
              <a:solidFill>
                <a:srgbClr val="365B7C"/>
              </a:solidFill>
              <a:ln>
                <a:noFill/>
              </a:ln>
              <a:effectLst>
                <a:innerShdw blurRad="63500" dist="381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20" name="Freeform 48"/>
            <p:cNvSpPr>
              <a:spLocks noEditPoints="1"/>
            </p:cNvSpPr>
            <p:nvPr/>
          </p:nvSpPr>
          <p:spPr bwMode="auto">
            <a:xfrm>
              <a:off x="1822373" y="2622634"/>
              <a:ext cx="490056" cy="469081"/>
            </a:xfrm>
            <a:custGeom>
              <a:avLst/>
              <a:gdLst>
                <a:gd name="T0" fmla="*/ 419 w 628"/>
                <a:gd name="T1" fmla="*/ 232 h 600"/>
                <a:gd name="T2" fmla="*/ 411 w 628"/>
                <a:gd name="T3" fmla="*/ 249 h 600"/>
                <a:gd name="T4" fmla="*/ 408 w 628"/>
                <a:gd name="T5" fmla="*/ 261 h 600"/>
                <a:gd name="T6" fmla="*/ 409 w 628"/>
                <a:gd name="T7" fmla="*/ 283 h 600"/>
                <a:gd name="T8" fmla="*/ 417 w 628"/>
                <a:gd name="T9" fmla="*/ 304 h 600"/>
                <a:gd name="T10" fmla="*/ 424 w 628"/>
                <a:gd name="T11" fmla="*/ 315 h 600"/>
                <a:gd name="T12" fmla="*/ 441 w 628"/>
                <a:gd name="T13" fmla="*/ 330 h 600"/>
                <a:gd name="T14" fmla="*/ 453 w 628"/>
                <a:gd name="T15" fmla="*/ 335 h 600"/>
                <a:gd name="T16" fmla="*/ 478 w 628"/>
                <a:gd name="T17" fmla="*/ 200 h 600"/>
                <a:gd name="T18" fmla="*/ 449 w 628"/>
                <a:gd name="T19" fmla="*/ 206 h 600"/>
                <a:gd name="T20" fmla="*/ 433 w 628"/>
                <a:gd name="T21" fmla="*/ 216 h 600"/>
                <a:gd name="T22" fmla="*/ 425 w 628"/>
                <a:gd name="T23" fmla="*/ 224 h 600"/>
                <a:gd name="T24" fmla="*/ 384 w 628"/>
                <a:gd name="T25" fmla="*/ 70 h 600"/>
                <a:gd name="T26" fmla="*/ 314 w 628"/>
                <a:gd name="T27" fmla="*/ 140 h 600"/>
                <a:gd name="T28" fmla="*/ 379 w 628"/>
                <a:gd name="T29" fmla="*/ 283 h 600"/>
                <a:gd name="T30" fmla="*/ 379 w 628"/>
                <a:gd name="T31" fmla="*/ 254 h 600"/>
                <a:gd name="T32" fmla="*/ 359 w 628"/>
                <a:gd name="T33" fmla="*/ 154 h 600"/>
                <a:gd name="T34" fmla="*/ 250 w 628"/>
                <a:gd name="T35" fmla="*/ 270 h 600"/>
                <a:gd name="T36" fmla="*/ 314 w 628"/>
                <a:gd name="T37" fmla="*/ 396 h 600"/>
                <a:gd name="T38" fmla="*/ 282 w 628"/>
                <a:gd name="T39" fmla="*/ 400 h 600"/>
                <a:gd name="T40" fmla="*/ 267 w 628"/>
                <a:gd name="T41" fmla="*/ 382 h 600"/>
                <a:gd name="T42" fmla="*/ 257 w 628"/>
                <a:gd name="T43" fmla="*/ 374 h 600"/>
                <a:gd name="T44" fmla="*/ 214 w 628"/>
                <a:gd name="T45" fmla="*/ 356 h 600"/>
                <a:gd name="T46" fmla="*/ 195 w 628"/>
                <a:gd name="T47" fmla="*/ 354 h 600"/>
                <a:gd name="T48" fmla="*/ 0 w 628"/>
                <a:gd name="T49" fmla="*/ 600 h 600"/>
                <a:gd name="T50" fmla="*/ 83 w 628"/>
                <a:gd name="T51" fmla="*/ 454 h 600"/>
                <a:gd name="T52" fmla="*/ 216 w 628"/>
                <a:gd name="T53" fmla="*/ 454 h 600"/>
                <a:gd name="T54" fmla="*/ 301 w 628"/>
                <a:gd name="T55" fmla="*/ 600 h 600"/>
                <a:gd name="T56" fmla="*/ 282 w 628"/>
                <a:gd name="T57" fmla="*/ 400 h 600"/>
                <a:gd name="T58" fmla="*/ 433 w 628"/>
                <a:gd name="T59" fmla="*/ 354 h 600"/>
                <a:gd name="T60" fmla="*/ 413 w 628"/>
                <a:gd name="T61" fmla="*/ 356 h 600"/>
                <a:gd name="T62" fmla="*/ 361 w 628"/>
                <a:gd name="T63" fmla="*/ 382 h 600"/>
                <a:gd name="T64" fmla="*/ 353 w 628"/>
                <a:gd name="T65" fmla="*/ 391 h 600"/>
                <a:gd name="T66" fmla="*/ 389 w 628"/>
                <a:gd name="T67" fmla="*/ 600 h 600"/>
                <a:gd name="T68" fmla="*/ 410 w 628"/>
                <a:gd name="T69" fmla="*/ 600 h 600"/>
                <a:gd name="T70" fmla="*/ 564 w 628"/>
                <a:gd name="T71" fmla="*/ 454 h 600"/>
                <a:gd name="T72" fmla="*/ 628 w 628"/>
                <a:gd name="T73" fmla="*/ 460 h 600"/>
                <a:gd name="T74" fmla="*/ 151 w 628"/>
                <a:gd name="T75" fmla="*/ 340 h 600"/>
                <a:gd name="T76" fmla="*/ 186 w 628"/>
                <a:gd name="T77" fmla="*/ 330 h 600"/>
                <a:gd name="T78" fmla="*/ 196 w 628"/>
                <a:gd name="T79" fmla="*/ 323 h 600"/>
                <a:gd name="T80" fmla="*/ 216 w 628"/>
                <a:gd name="T81" fmla="*/ 295 h 600"/>
                <a:gd name="T82" fmla="*/ 219 w 628"/>
                <a:gd name="T83" fmla="*/ 281 h 600"/>
                <a:gd name="T84" fmla="*/ 219 w 628"/>
                <a:gd name="T85" fmla="*/ 258 h 600"/>
                <a:gd name="T86" fmla="*/ 214 w 628"/>
                <a:gd name="T87" fmla="*/ 241 h 600"/>
                <a:gd name="T88" fmla="*/ 208 w 628"/>
                <a:gd name="T89" fmla="*/ 231 h 600"/>
                <a:gd name="T90" fmla="*/ 195 w 628"/>
                <a:gd name="T91" fmla="*/ 217 h 600"/>
                <a:gd name="T92" fmla="*/ 186 w 628"/>
                <a:gd name="T93" fmla="*/ 210 h 600"/>
                <a:gd name="T94" fmla="*/ 151 w 628"/>
                <a:gd name="T95" fmla="*/ 200 h 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28" h="600">
                  <a:moveTo>
                    <a:pt x="425" y="224"/>
                  </a:moveTo>
                  <a:cubicBezTo>
                    <a:pt x="423" y="226"/>
                    <a:pt x="421" y="229"/>
                    <a:pt x="420" y="231"/>
                  </a:cubicBezTo>
                  <a:cubicBezTo>
                    <a:pt x="419" y="231"/>
                    <a:pt x="419" y="232"/>
                    <a:pt x="419" y="232"/>
                  </a:cubicBezTo>
                  <a:cubicBezTo>
                    <a:pt x="418" y="234"/>
                    <a:pt x="416" y="236"/>
                    <a:pt x="415" y="239"/>
                  </a:cubicBezTo>
                  <a:cubicBezTo>
                    <a:pt x="415" y="240"/>
                    <a:pt x="414" y="240"/>
                    <a:pt x="414" y="241"/>
                  </a:cubicBezTo>
                  <a:cubicBezTo>
                    <a:pt x="413" y="244"/>
                    <a:pt x="412" y="246"/>
                    <a:pt x="411" y="249"/>
                  </a:cubicBezTo>
                  <a:cubicBezTo>
                    <a:pt x="411" y="249"/>
                    <a:pt x="411" y="250"/>
                    <a:pt x="411" y="250"/>
                  </a:cubicBezTo>
                  <a:cubicBezTo>
                    <a:pt x="410" y="253"/>
                    <a:pt x="409" y="255"/>
                    <a:pt x="409" y="258"/>
                  </a:cubicBezTo>
                  <a:cubicBezTo>
                    <a:pt x="409" y="259"/>
                    <a:pt x="409" y="260"/>
                    <a:pt x="408" y="261"/>
                  </a:cubicBezTo>
                  <a:cubicBezTo>
                    <a:pt x="408" y="264"/>
                    <a:pt x="408" y="267"/>
                    <a:pt x="408" y="270"/>
                  </a:cubicBezTo>
                  <a:cubicBezTo>
                    <a:pt x="408" y="274"/>
                    <a:pt x="408" y="278"/>
                    <a:pt x="409" y="281"/>
                  </a:cubicBezTo>
                  <a:cubicBezTo>
                    <a:pt x="409" y="282"/>
                    <a:pt x="409" y="283"/>
                    <a:pt x="409" y="283"/>
                  </a:cubicBezTo>
                  <a:cubicBezTo>
                    <a:pt x="410" y="287"/>
                    <a:pt x="411" y="290"/>
                    <a:pt x="412" y="293"/>
                  </a:cubicBezTo>
                  <a:cubicBezTo>
                    <a:pt x="412" y="294"/>
                    <a:pt x="412" y="294"/>
                    <a:pt x="412" y="295"/>
                  </a:cubicBezTo>
                  <a:cubicBezTo>
                    <a:pt x="414" y="298"/>
                    <a:pt x="415" y="301"/>
                    <a:pt x="417" y="304"/>
                  </a:cubicBezTo>
                  <a:cubicBezTo>
                    <a:pt x="417" y="305"/>
                    <a:pt x="417" y="305"/>
                    <a:pt x="418" y="306"/>
                  </a:cubicBezTo>
                  <a:cubicBezTo>
                    <a:pt x="420" y="309"/>
                    <a:pt x="422" y="312"/>
                    <a:pt x="424" y="315"/>
                  </a:cubicBezTo>
                  <a:cubicBezTo>
                    <a:pt x="424" y="315"/>
                    <a:pt x="424" y="315"/>
                    <a:pt x="424" y="315"/>
                  </a:cubicBezTo>
                  <a:cubicBezTo>
                    <a:pt x="427" y="318"/>
                    <a:pt x="429" y="320"/>
                    <a:pt x="432" y="323"/>
                  </a:cubicBezTo>
                  <a:cubicBezTo>
                    <a:pt x="432" y="323"/>
                    <a:pt x="432" y="323"/>
                    <a:pt x="432" y="323"/>
                  </a:cubicBezTo>
                  <a:cubicBezTo>
                    <a:pt x="435" y="326"/>
                    <a:pt x="438" y="328"/>
                    <a:pt x="441" y="330"/>
                  </a:cubicBezTo>
                  <a:cubicBezTo>
                    <a:pt x="442" y="330"/>
                    <a:pt x="442" y="330"/>
                    <a:pt x="442" y="330"/>
                  </a:cubicBezTo>
                  <a:cubicBezTo>
                    <a:pt x="446" y="332"/>
                    <a:pt x="449" y="334"/>
                    <a:pt x="452" y="335"/>
                  </a:cubicBezTo>
                  <a:cubicBezTo>
                    <a:pt x="453" y="335"/>
                    <a:pt x="453" y="335"/>
                    <a:pt x="453" y="335"/>
                  </a:cubicBezTo>
                  <a:cubicBezTo>
                    <a:pt x="461" y="338"/>
                    <a:pt x="469" y="340"/>
                    <a:pt x="478" y="340"/>
                  </a:cubicBezTo>
                  <a:cubicBezTo>
                    <a:pt x="516" y="340"/>
                    <a:pt x="547" y="309"/>
                    <a:pt x="547" y="270"/>
                  </a:cubicBezTo>
                  <a:cubicBezTo>
                    <a:pt x="547" y="231"/>
                    <a:pt x="516" y="200"/>
                    <a:pt x="478" y="200"/>
                  </a:cubicBezTo>
                  <a:cubicBezTo>
                    <a:pt x="468" y="200"/>
                    <a:pt x="458" y="202"/>
                    <a:pt x="450" y="206"/>
                  </a:cubicBezTo>
                  <a:cubicBezTo>
                    <a:pt x="450" y="206"/>
                    <a:pt x="450" y="206"/>
                    <a:pt x="450" y="206"/>
                  </a:cubicBezTo>
                  <a:cubicBezTo>
                    <a:pt x="449" y="206"/>
                    <a:pt x="449" y="206"/>
                    <a:pt x="449" y="206"/>
                  </a:cubicBezTo>
                  <a:cubicBezTo>
                    <a:pt x="446" y="208"/>
                    <a:pt x="444" y="209"/>
                    <a:pt x="442" y="210"/>
                  </a:cubicBezTo>
                  <a:cubicBezTo>
                    <a:pt x="441" y="210"/>
                    <a:pt x="441" y="211"/>
                    <a:pt x="440" y="211"/>
                  </a:cubicBezTo>
                  <a:cubicBezTo>
                    <a:pt x="438" y="213"/>
                    <a:pt x="435" y="215"/>
                    <a:pt x="433" y="216"/>
                  </a:cubicBezTo>
                  <a:cubicBezTo>
                    <a:pt x="433" y="217"/>
                    <a:pt x="432" y="217"/>
                    <a:pt x="432" y="217"/>
                  </a:cubicBezTo>
                  <a:cubicBezTo>
                    <a:pt x="430" y="219"/>
                    <a:pt x="428" y="221"/>
                    <a:pt x="426" y="223"/>
                  </a:cubicBezTo>
                  <a:cubicBezTo>
                    <a:pt x="426" y="223"/>
                    <a:pt x="425" y="224"/>
                    <a:pt x="425" y="224"/>
                  </a:cubicBezTo>
                  <a:close/>
                  <a:moveTo>
                    <a:pt x="314" y="140"/>
                  </a:moveTo>
                  <a:lnTo>
                    <a:pt x="314" y="140"/>
                  </a:lnTo>
                  <a:cubicBezTo>
                    <a:pt x="353" y="140"/>
                    <a:pt x="384" y="108"/>
                    <a:pt x="384" y="70"/>
                  </a:cubicBezTo>
                  <a:cubicBezTo>
                    <a:pt x="384" y="31"/>
                    <a:pt x="353" y="0"/>
                    <a:pt x="314" y="0"/>
                  </a:cubicBezTo>
                  <a:cubicBezTo>
                    <a:pt x="275" y="0"/>
                    <a:pt x="244" y="31"/>
                    <a:pt x="244" y="70"/>
                  </a:cubicBezTo>
                  <a:cubicBezTo>
                    <a:pt x="244" y="108"/>
                    <a:pt x="275" y="140"/>
                    <a:pt x="314" y="140"/>
                  </a:cubicBezTo>
                  <a:close/>
                  <a:moveTo>
                    <a:pt x="379" y="336"/>
                  </a:moveTo>
                  <a:lnTo>
                    <a:pt x="379" y="336"/>
                  </a:lnTo>
                  <a:lnTo>
                    <a:pt x="379" y="283"/>
                  </a:lnTo>
                  <a:cubicBezTo>
                    <a:pt x="379" y="279"/>
                    <a:pt x="378" y="274"/>
                    <a:pt x="378" y="270"/>
                  </a:cubicBezTo>
                  <a:cubicBezTo>
                    <a:pt x="378" y="266"/>
                    <a:pt x="379" y="262"/>
                    <a:pt x="379" y="257"/>
                  </a:cubicBezTo>
                  <a:lnTo>
                    <a:pt x="379" y="254"/>
                  </a:lnTo>
                  <a:lnTo>
                    <a:pt x="380" y="254"/>
                  </a:lnTo>
                  <a:cubicBezTo>
                    <a:pt x="385" y="223"/>
                    <a:pt x="404" y="197"/>
                    <a:pt x="431" y="183"/>
                  </a:cubicBezTo>
                  <a:cubicBezTo>
                    <a:pt x="412" y="165"/>
                    <a:pt x="387" y="154"/>
                    <a:pt x="359" y="154"/>
                  </a:cubicBezTo>
                  <a:lnTo>
                    <a:pt x="269" y="154"/>
                  </a:lnTo>
                  <a:cubicBezTo>
                    <a:pt x="241" y="154"/>
                    <a:pt x="216" y="165"/>
                    <a:pt x="197" y="183"/>
                  </a:cubicBezTo>
                  <a:cubicBezTo>
                    <a:pt x="228" y="199"/>
                    <a:pt x="250" y="232"/>
                    <a:pt x="250" y="270"/>
                  </a:cubicBezTo>
                  <a:cubicBezTo>
                    <a:pt x="250" y="278"/>
                    <a:pt x="249" y="285"/>
                    <a:pt x="247" y="293"/>
                  </a:cubicBezTo>
                  <a:lnTo>
                    <a:pt x="247" y="335"/>
                  </a:lnTo>
                  <a:cubicBezTo>
                    <a:pt x="276" y="347"/>
                    <a:pt x="299" y="369"/>
                    <a:pt x="314" y="396"/>
                  </a:cubicBezTo>
                  <a:cubicBezTo>
                    <a:pt x="328" y="369"/>
                    <a:pt x="352" y="348"/>
                    <a:pt x="379" y="336"/>
                  </a:cubicBezTo>
                  <a:close/>
                  <a:moveTo>
                    <a:pt x="282" y="400"/>
                  </a:moveTo>
                  <a:lnTo>
                    <a:pt x="282" y="400"/>
                  </a:lnTo>
                  <a:cubicBezTo>
                    <a:pt x="280" y="397"/>
                    <a:pt x="278" y="394"/>
                    <a:pt x="275" y="391"/>
                  </a:cubicBezTo>
                  <a:cubicBezTo>
                    <a:pt x="275" y="390"/>
                    <a:pt x="274" y="390"/>
                    <a:pt x="274" y="390"/>
                  </a:cubicBezTo>
                  <a:cubicBezTo>
                    <a:pt x="272" y="387"/>
                    <a:pt x="270" y="385"/>
                    <a:pt x="267" y="382"/>
                  </a:cubicBezTo>
                  <a:cubicBezTo>
                    <a:pt x="267" y="382"/>
                    <a:pt x="266" y="382"/>
                    <a:pt x="266" y="381"/>
                  </a:cubicBezTo>
                  <a:cubicBezTo>
                    <a:pt x="263" y="379"/>
                    <a:pt x="261" y="377"/>
                    <a:pt x="258" y="375"/>
                  </a:cubicBezTo>
                  <a:cubicBezTo>
                    <a:pt x="257" y="374"/>
                    <a:pt x="257" y="374"/>
                    <a:pt x="257" y="374"/>
                  </a:cubicBezTo>
                  <a:cubicBezTo>
                    <a:pt x="247" y="367"/>
                    <a:pt x="237" y="362"/>
                    <a:pt x="225" y="359"/>
                  </a:cubicBezTo>
                  <a:cubicBezTo>
                    <a:pt x="223" y="358"/>
                    <a:pt x="220" y="357"/>
                    <a:pt x="218" y="357"/>
                  </a:cubicBezTo>
                  <a:cubicBezTo>
                    <a:pt x="217" y="356"/>
                    <a:pt x="215" y="356"/>
                    <a:pt x="214" y="356"/>
                  </a:cubicBezTo>
                  <a:cubicBezTo>
                    <a:pt x="212" y="356"/>
                    <a:pt x="210" y="355"/>
                    <a:pt x="208" y="355"/>
                  </a:cubicBezTo>
                  <a:cubicBezTo>
                    <a:pt x="207" y="355"/>
                    <a:pt x="206" y="355"/>
                    <a:pt x="205" y="355"/>
                  </a:cubicBezTo>
                  <a:cubicBezTo>
                    <a:pt x="202" y="354"/>
                    <a:pt x="199" y="354"/>
                    <a:pt x="195" y="354"/>
                  </a:cubicBezTo>
                  <a:lnTo>
                    <a:pt x="105" y="354"/>
                  </a:lnTo>
                  <a:cubicBezTo>
                    <a:pt x="47" y="354"/>
                    <a:pt x="0" y="401"/>
                    <a:pt x="0" y="460"/>
                  </a:cubicBezTo>
                  <a:lnTo>
                    <a:pt x="0" y="600"/>
                  </a:lnTo>
                  <a:lnTo>
                    <a:pt x="62" y="600"/>
                  </a:lnTo>
                  <a:lnTo>
                    <a:pt x="62" y="454"/>
                  </a:lnTo>
                  <a:lnTo>
                    <a:pt x="83" y="454"/>
                  </a:lnTo>
                  <a:lnTo>
                    <a:pt x="83" y="600"/>
                  </a:lnTo>
                  <a:lnTo>
                    <a:pt x="216" y="600"/>
                  </a:lnTo>
                  <a:lnTo>
                    <a:pt x="216" y="454"/>
                  </a:lnTo>
                  <a:lnTo>
                    <a:pt x="237" y="454"/>
                  </a:lnTo>
                  <a:lnTo>
                    <a:pt x="237" y="600"/>
                  </a:lnTo>
                  <a:lnTo>
                    <a:pt x="301" y="600"/>
                  </a:lnTo>
                  <a:lnTo>
                    <a:pt x="301" y="460"/>
                  </a:lnTo>
                  <a:cubicBezTo>
                    <a:pt x="301" y="437"/>
                    <a:pt x="294" y="417"/>
                    <a:pt x="282" y="400"/>
                  </a:cubicBezTo>
                  <a:cubicBezTo>
                    <a:pt x="282" y="400"/>
                    <a:pt x="282" y="400"/>
                    <a:pt x="282" y="400"/>
                  </a:cubicBezTo>
                  <a:close/>
                  <a:moveTo>
                    <a:pt x="523" y="354"/>
                  </a:moveTo>
                  <a:lnTo>
                    <a:pt x="523" y="354"/>
                  </a:lnTo>
                  <a:lnTo>
                    <a:pt x="433" y="354"/>
                  </a:lnTo>
                  <a:cubicBezTo>
                    <a:pt x="429" y="354"/>
                    <a:pt x="426" y="354"/>
                    <a:pt x="423" y="355"/>
                  </a:cubicBezTo>
                  <a:cubicBezTo>
                    <a:pt x="422" y="355"/>
                    <a:pt x="421" y="355"/>
                    <a:pt x="420" y="355"/>
                  </a:cubicBezTo>
                  <a:cubicBezTo>
                    <a:pt x="418" y="355"/>
                    <a:pt x="415" y="356"/>
                    <a:pt x="413" y="356"/>
                  </a:cubicBezTo>
                  <a:cubicBezTo>
                    <a:pt x="412" y="356"/>
                    <a:pt x="411" y="356"/>
                    <a:pt x="410" y="357"/>
                  </a:cubicBezTo>
                  <a:cubicBezTo>
                    <a:pt x="408" y="357"/>
                    <a:pt x="405" y="358"/>
                    <a:pt x="403" y="358"/>
                  </a:cubicBezTo>
                  <a:cubicBezTo>
                    <a:pt x="387" y="363"/>
                    <a:pt x="373" y="371"/>
                    <a:pt x="361" y="382"/>
                  </a:cubicBezTo>
                  <a:cubicBezTo>
                    <a:pt x="361" y="382"/>
                    <a:pt x="361" y="382"/>
                    <a:pt x="361" y="383"/>
                  </a:cubicBezTo>
                  <a:cubicBezTo>
                    <a:pt x="358" y="385"/>
                    <a:pt x="356" y="388"/>
                    <a:pt x="353" y="390"/>
                  </a:cubicBezTo>
                  <a:cubicBezTo>
                    <a:pt x="353" y="390"/>
                    <a:pt x="353" y="391"/>
                    <a:pt x="353" y="391"/>
                  </a:cubicBezTo>
                  <a:cubicBezTo>
                    <a:pt x="337" y="409"/>
                    <a:pt x="327" y="433"/>
                    <a:pt x="327" y="460"/>
                  </a:cubicBezTo>
                  <a:lnTo>
                    <a:pt x="327" y="600"/>
                  </a:lnTo>
                  <a:lnTo>
                    <a:pt x="389" y="600"/>
                  </a:lnTo>
                  <a:lnTo>
                    <a:pt x="389" y="454"/>
                  </a:lnTo>
                  <a:lnTo>
                    <a:pt x="410" y="454"/>
                  </a:lnTo>
                  <a:lnTo>
                    <a:pt x="410" y="600"/>
                  </a:lnTo>
                  <a:lnTo>
                    <a:pt x="543" y="600"/>
                  </a:lnTo>
                  <a:lnTo>
                    <a:pt x="543" y="454"/>
                  </a:lnTo>
                  <a:lnTo>
                    <a:pt x="564" y="454"/>
                  </a:lnTo>
                  <a:lnTo>
                    <a:pt x="564" y="600"/>
                  </a:lnTo>
                  <a:lnTo>
                    <a:pt x="628" y="600"/>
                  </a:lnTo>
                  <a:lnTo>
                    <a:pt x="628" y="460"/>
                  </a:lnTo>
                  <a:cubicBezTo>
                    <a:pt x="628" y="401"/>
                    <a:pt x="581" y="354"/>
                    <a:pt x="523" y="354"/>
                  </a:cubicBezTo>
                  <a:close/>
                  <a:moveTo>
                    <a:pt x="151" y="340"/>
                  </a:moveTo>
                  <a:lnTo>
                    <a:pt x="151" y="340"/>
                  </a:lnTo>
                  <a:cubicBezTo>
                    <a:pt x="159" y="340"/>
                    <a:pt x="167" y="338"/>
                    <a:pt x="175" y="335"/>
                  </a:cubicBezTo>
                  <a:cubicBezTo>
                    <a:pt x="175" y="335"/>
                    <a:pt x="175" y="335"/>
                    <a:pt x="176" y="335"/>
                  </a:cubicBezTo>
                  <a:cubicBezTo>
                    <a:pt x="179" y="334"/>
                    <a:pt x="183" y="332"/>
                    <a:pt x="186" y="330"/>
                  </a:cubicBezTo>
                  <a:cubicBezTo>
                    <a:pt x="186" y="330"/>
                    <a:pt x="186" y="330"/>
                    <a:pt x="186" y="330"/>
                  </a:cubicBezTo>
                  <a:cubicBezTo>
                    <a:pt x="190" y="328"/>
                    <a:pt x="193" y="326"/>
                    <a:pt x="196" y="323"/>
                  </a:cubicBezTo>
                  <a:cubicBezTo>
                    <a:pt x="196" y="323"/>
                    <a:pt x="196" y="323"/>
                    <a:pt x="196" y="323"/>
                  </a:cubicBezTo>
                  <a:cubicBezTo>
                    <a:pt x="202" y="318"/>
                    <a:pt x="206" y="312"/>
                    <a:pt x="210" y="306"/>
                  </a:cubicBezTo>
                  <a:cubicBezTo>
                    <a:pt x="211" y="305"/>
                    <a:pt x="211" y="305"/>
                    <a:pt x="211" y="304"/>
                  </a:cubicBezTo>
                  <a:cubicBezTo>
                    <a:pt x="213" y="301"/>
                    <a:pt x="214" y="298"/>
                    <a:pt x="216" y="295"/>
                  </a:cubicBezTo>
                  <a:cubicBezTo>
                    <a:pt x="216" y="294"/>
                    <a:pt x="216" y="294"/>
                    <a:pt x="216" y="293"/>
                  </a:cubicBezTo>
                  <a:cubicBezTo>
                    <a:pt x="217" y="290"/>
                    <a:pt x="218" y="287"/>
                    <a:pt x="219" y="283"/>
                  </a:cubicBezTo>
                  <a:cubicBezTo>
                    <a:pt x="219" y="282"/>
                    <a:pt x="219" y="282"/>
                    <a:pt x="219" y="281"/>
                  </a:cubicBezTo>
                  <a:cubicBezTo>
                    <a:pt x="220" y="278"/>
                    <a:pt x="220" y="274"/>
                    <a:pt x="220" y="270"/>
                  </a:cubicBezTo>
                  <a:cubicBezTo>
                    <a:pt x="220" y="267"/>
                    <a:pt x="220" y="264"/>
                    <a:pt x="220" y="261"/>
                  </a:cubicBezTo>
                  <a:cubicBezTo>
                    <a:pt x="219" y="260"/>
                    <a:pt x="219" y="259"/>
                    <a:pt x="219" y="258"/>
                  </a:cubicBezTo>
                  <a:cubicBezTo>
                    <a:pt x="219" y="255"/>
                    <a:pt x="218" y="252"/>
                    <a:pt x="217" y="250"/>
                  </a:cubicBezTo>
                  <a:cubicBezTo>
                    <a:pt x="217" y="249"/>
                    <a:pt x="217" y="249"/>
                    <a:pt x="217" y="249"/>
                  </a:cubicBezTo>
                  <a:cubicBezTo>
                    <a:pt x="216" y="246"/>
                    <a:pt x="215" y="244"/>
                    <a:pt x="214" y="241"/>
                  </a:cubicBezTo>
                  <a:cubicBezTo>
                    <a:pt x="214" y="240"/>
                    <a:pt x="213" y="240"/>
                    <a:pt x="213" y="239"/>
                  </a:cubicBezTo>
                  <a:cubicBezTo>
                    <a:pt x="212" y="236"/>
                    <a:pt x="210" y="234"/>
                    <a:pt x="209" y="231"/>
                  </a:cubicBezTo>
                  <a:lnTo>
                    <a:pt x="208" y="231"/>
                  </a:lnTo>
                  <a:cubicBezTo>
                    <a:pt x="207" y="229"/>
                    <a:pt x="205" y="226"/>
                    <a:pt x="203" y="224"/>
                  </a:cubicBezTo>
                  <a:cubicBezTo>
                    <a:pt x="203" y="224"/>
                    <a:pt x="202" y="223"/>
                    <a:pt x="202" y="223"/>
                  </a:cubicBezTo>
                  <a:cubicBezTo>
                    <a:pt x="200" y="221"/>
                    <a:pt x="198" y="219"/>
                    <a:pt x="195" y="217"/>
                  </a:cubicBezTo>
                  <a:cubicBezTo>
                    <a:pt x="195" y="217"/>
                    <a:pt x="195" y="217"/>
                    <a:pt x="195" y="216"/>
                  </a:cubicBezTo>
                  <a:cubicBezTo>
                    <a:pt x="193" y="215"/>
                    <a:pt x="190" y="213"/>
                    <a:pt x="188" y="211"/>
                  </a:cubicBezTo>
                  <a:cubicBezTo>
                    <a:pt x="187" y="211"/>
                    <a:pt x="187" y="210"/>
                    <a:pt x="186" y="210"/>
                  </a:cubicBezTo>
                  <a:cubicBezTo>
                    <a:pt x="184" y="209"/>
                    <a:pt x="181" y="207"/>
                    <a:pt x="179" y="206"/>
                  </a:cubicBezTo>
                  <a:cubicBezTo>
                    <a:pt x="179" y="206"/>
                    <a:pt x="178" y="206"/>
                    <a:pt x="178" y="206"/>
                  </a:cubicBezTo>
                  <a:cubicBezTo>
                    <a:pt x="170" y="202"/>
                    <a:pt x="160" y="200"/>
                    <a:pt x="151" y="200"/>
                  </a:cubicBezTo>
                  <a:cubicBezTo>
                    <a:pt x="112" y="200"/>
                    <a:pt x="81" y="231"/>
                    <a:pt x="81" y="270"/>
                  </a:cubicBezTo>
                  <a:cubicBezTo>
                    <a:pt x="81" y="309"/>
                    <a:pt x="112" y="340"/>
                    <a:pt x="151" y="340"/>
                  </a:cubicBezTo>
                  <a:close/>
                </a:path>
              </a:pathLst>
            </a:custGeom>
            <a:solidFill>
              <a:srgbClr val="365B7C"/>
            </a:solidFill>
            <a:ln>
              <a:noFill/>
            </a:ln>
          </p:spPr>
          <p:txBody>
            <a:bodyPr vert="horz" wrap="square" lIns="91440" tIns="45720" rIns="91440" bIns="45720" numCol="1" anchor="t" anchorCtr="0" compatLnSpc="1"/>
            <a:lstStyle/>
            <a:p>
              <a:endParaRPr lang="zh-CN" altLang="en-US">
                <a:solidFill>
                  <a:schemeClr val="accent2"/>
                </a:solidFill>
              </a:endParaRPr>
            </a:p>
          </p:txBody>
        </p:sp>
      </p:grpSp>
      <p:sp>
        <p:nvSpPr>
          <p:cNvPr id="23" name="矩形 22"/>
          <p:cNvSpPr/>
          <p:nvPr/>
        </p:nvSpPr>
        <p:spPr>
          <a:xfrm>
            <a:off x="2031088" y="655918"/>
            <a:ext cx="2087446" cy="470748"/>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800" b="1" dirty="0">
                <a:latin typeface="楷体" panose="02010609060101010101" pitchFamily="49" charset="-122"/>
                <a:ea typeface="楷体" panose="02010609060101010101" pitchFamily="49" charset="-122"/>
                <a:cs typeface="+mn-ea"/>
                <a:sym typeface="+mn-lt"/>
              </a:rPr>
              <a:t>案例导学</a:t>
            </a:r>
          </a:p>
        </p:txBody>
      </p:sp>
    </p:spTree>
    <p:extLst>
      <p:ext uri="{BB962C8B-B14F-4D97-AF65-F5344CB8AC3E}">
        <p14:creationId xmlns:p14="http://schemas.microsoft.com/office/powerpoint/2010/main" val="3116267081"/>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0">
        <p15:prstTrans prst="pageCurlDouble"/>
      </p:transition>
    </mc:Choice>
    <mc:Fallback xmlns="">
      <p:transition spd="slow"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5" presetClass="entr" presetSubtype="0" fill="hold" nodeType="withEffect">
                                  <p:stCondLst>
                                    <p:cond delay="250"/>
                                  </p:stCondLst>
                                  <p:childTnLst>
                                    <p:set>
                                      <p:cBhvr>
                                        <p:cTn id="6" dur="1" fill="hold">
                                          <p:stCondLst>
                                            <p:cond delay="0"/>
                                          </p:stCondLst>
                                        </p:cTn>
                                        <p:tgtEl>
                                          <p:spTgt spid="17"/>
                                        </p:tgtEl>
                                        <p:attrNameLst>
                                          <p:attrName>style.visibility</p:attrName>
                                        </p:attrNameLst>
                                      </p:cBhvr>
                                      <p:to>
                                        <p:strVal val="visible"/>
                                      </p:to>
                                    </p:set>
                                    <p:anim calcmode="lin" valueType="num">
                                      <p:cBhvr>
                                        <p:cTn id="7" dur="500" decel="50000" fill="hold">
                                          <p:stCondLst>
                                            <p:cond delay="0"/>
                                          </p:stCondLst>
                                        </p:cTn>
                                        <p:tgtEl>
                                          <p:spTgt spid="17"/>
                                        </p:tgtEl>
                                        <p:attrNameLst>
                                          <p:attrName>style.rotation</p:attrName>
                                        </p:attrNameLst>
                                      </p:cBhvr>
                                      <p:tavLst>
                                        <p:tav tm="0">
                                          <p:val>
                                            <p:fltVal val="-90"/>
                                          </p:val>
                                        </p:tav>
                                        <p:tav tm="100000">
                                          <p:val>
                                            <p:fltVal val="0"/>
                                          </p:val>
                                        </p:tav>
                                      </p:tavLst>
                                    </p:anim>
                                    <p:anim calcmode="lin" valueType="num">
                                      <p:cBhvr>
                                        <p:cTn id="8" dur="500" decel="50000" fill="hold">
                                          <p:stCondLst>
                                            <p:cond delay="0"/>
                                          </p:stCondLst>
                                        </p:cTn>
                                        <p:tgtEl>
                                          <p:spTgt spid="17"/>
                                        </p:tgtEl>
                                        <p:attrNameLst>
                                          <p:attrName>ppt_w</p:attrName>
                                        </p:attrNameLst>
                                      </p:cBhvr>
                                      <p:tavLst>
                                        <p:tav tm="0">
                                          <p:val>
                                            <p:strVal val="#ppt_w"/>
                                          </p:val>
                                        </p:tav>
                                        <p:tav tm="100000">
                                          <p:val>
                                            <p:strVal val="#ppt_w*.05"/>
                                          </p:val>
                                        </p:tav>
                                      </p:tavLst>
                                    </p:anim>
                                    <p:anim calcmode="lin" valueType="num">
                                      <p:cBhvr>
                                        <p:cTn id="9" dur="500" accel="50000" fill="hold">
                                          <p:stCondLst>
                                            <p:cond delay="500"/>
                                          </p:stCondLst>
                                        </p:cTn>
                                        <p:tgtEl>
                                          <p:spTgt spid="17"/>
                                        </p:tgtEl>
                                        <p:attrNameLst>
                                          <p:attrName>ppt_w</p:attrName>
                                        </p:attrNameLst>
                                      </p:cBhvr>
                                      <p:tavLst>
                                        <p:tav tm="0">
                                          <p:val>
                                            <p:strVal val="#ppt_w*.05"/>
                                          </p:val>
                                        </p:tav>
                                        <p:tav tm="100000">
                                          <p:val>
                                            <p:strVal val="#ppt_w"/>
                                          </p:val>
                                        </p:tav>
                                      </p:tavLst>
                                    </p:anim>
                                    <p:anim calcmode="lin" valueType="num">
                                      <p:cBhvr>
                                        <p:cTn id="10" dur="1000" fill="hold"/>
                                        <p:tgtEl>
                                          <p:spTgt spid="17"/>
                                        </p:tgtEl>
                                        <p:attrNameLst>
                                          <p:attrName>ppt_h</p:attrName>
                                        </p:attrNameLst>
                                      </p:cBhvr>
                                      <p:tavLst>
                                        <p:tav tm="0">
                                          <p:val>
                                            <p:strVal val="#ppt_h"/>
                                          </p:val>
                                        </p:tav>
                                        <p:tav tm="100000">
                                          <p:val>
                                            <p:strVal val="#ppt_h"/>
                                          </p:val>
                                        </p:tav>
                                      </p:tavLst>
                                    </p:anim>
                                    <p:anim calcmode="lin" valueType="num">
                                      <p:cBhvr>
                                        <p:cTn id="11" dur="500" decel="50000" fill="hold">
                                          <p:stCondLst>
                                            <p:cond delay="0"/>
                                          </p:stCondLst>
                                        </p:cTn>
                                        <p:tgtEl>
                                          <p:spTgt spid="17"/>
                                        </p:tgtEl>
                                        <p:attrNameLst>
                                          <p:attrName>ppt_x</p:attrName>
                                        </p:attrNameLst>
                                      </p:cBhvr>
                                      <p:tavLst>
                                        <p:tav tm="0">
                                          <p:val>
                                            <p:strVal val="#ppt_x+.4"/>
                                          </p:val>
                                        </p:tav>
                                        <p:tav tm="100000">
                                          <p:val>
                                            <p:strVal val="#ppt_x"/>
                                          </p:val>
                                        </p:tav>
                                      </p:tavLst>
                                    </p:anim>
                                    <p:anim calcmode="lin" valueType="num">
                                      <p:cBhvr>
                                        <p:cTn id="12" dur="500" decel="50000" fill="hold">
                                          <p:stCondLst>
                                            <p:cond delay="0"/>
                                          </p:stCondLst>
                                        </p:cTn>
                                        <p:tgtEl>
                                          <p:spTgt spid="17"/>
                                        </p:tgtEl>
                                        <p:attrNameLst>
                                          <p:attrName>ppt_y</p:attrName>
                                        </p:attrNameLst>
                                      </p:cBhvr>
                                      <p:tavLst>
                                        <p:tav tm="0">
                                          <p:val>
                                            <p:strVal val="#ppt_y-.2"/>
                                          </p:val>
                                        </p:tav>
                                        <p:tav tm="100000">
                                          <p:val>
                                            <p:strVal val="#ppt_y+.1"/>
                                          </p:val>
                                        </p:tav>
                                      </p:tavLst>
                                    </p:anim>
                                    <p:anim calcmode="lin" valueType="num">
                                      <p:cBhvr>
                                        <p:cTn id="13" dur="500" accel="50000" fill="hold">
                                          <p:stCondLst>
                                            <p:cond delay="500"/>
                                          </p:stCondLst>
                                        </p:cTn>
                                        <p:tgtEl>
                                          <p:spTgt spid="17"/>
                                        </p:tgtEl>
                                        <p:attrNameLst>
                                          <p:attrName>ppt_y</p:attrName>
                                        </p:attrNameLst>
                                      </p:cBhvr>
                                      <p:tavLst>
                                        <p:tav tm="0">
                                          <p:val>
                                            <p:strVal val="#ppt_y+.1"/>
                                          </p:val>
                                        </p:tav>
                                        <p:tav tm="100000">
                                          <p:val>
                                            <p:strVal val="#ppt_y"/>
                                          </p:val>
                                        </p:tav>
                                      </p:tavLst>
                                    </p:anim>
                                    <p:animEffect transition="in" filter="fade">
                                      <p:cBhvr>
                                        <p:cTn id="14" dur="1000" decel="50000">
                                          <p:stCondLst>
                                            <p:cond delay="0"/>
                                          </p:stCondLst>
                                        </p:cTn>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矩形 24"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549157" y="-975631"/>
            <a:ext cx="583096" cy="838080"/>
          </a:xfrm>
          <a:prstGeom prst="rect">
            <a:avLst/>
          </a:prstGeom>
          <a:solidFill>
            <a:srgbClr val="365B7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 name="矩形 25"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1132253" y="-975631"/>
            <a:ext cx="583096" cy="838080"/>
          </a:xfrm>
          <a:prstGeom prst="rect">
            <a:avLst/>
          </a:prstGeom>
          <a:solidFill>
            <a:srgbClr val="96648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 name="矩形 26"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1715349" y="-975631"/>
            <a:ext cx="583096" cy="838080"/>
          </a:xfrm>
          <a:prstGeom prst="rect">
            <a:avLst/>
          </a:prstGeom>
          <a:solidFill>
            <a:srgbClr val="D06F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 name="矩形 27"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2298446" y="-975631"/>
            <a:ext cx="583096" cy="838080"/>
          </a:xfrm>
          <a:prstGeom prst="rect">
            <a:avLst/>
          </a:prstGeom>
          <a:solidFill>
            <a:srgbClr val="F779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 name="矩形 28"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2881542" y="-975631"/>
            <a:ext cx="583096" cy="838080"/>
          </a:xfrm>
          <a:prstGeom prst="rect">
            <a:avLst/>
          </a:prstGeom>
          <a:solidFill>
            <a:srgbClr val="F8AD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55" name="组合 54"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GrpSpPr/>
          <p:nvPr/>
        </p:nvGrpSpPr>
        <p:grpSpPr>
          <a:xfrm>
            <a:off x="809768" y="1217177"/>
            <a:ext cx="2304415" cy="4167230"/>
            <a:chOff x="752634" y="1779108"/>
            <a:chExt cx="2304415" cy="4167230"/>
          </a:xfrm>
        </p:grpSpPr>
        <p:sp>
          <p:nvSpPr>
            <p:cNvPr id="56" name="圆角矩形 38"/>
            <p:cNvSpPr/>
            <p:nvPr/>
          </p:nvSpPr>
          <p:spPr>
            <a:xfrm rot="572624">
              <a:off x="1297576" y="1779108"/>
              <a:ext cx="1274792" cy="1256404"/>
            </a:xfrm>
            <a:custGeom>
              <a:avLst/>
              <a:gdLst/>
              <a:ahLst/>
              <a:cxnLst/>
              <a:rect l="l" t="t" r="r" b="b"/>
              <a:pathLst>
                <a:path w="1554798" h="1532371">
                  <a:moveTo>
                    <a:pt x="260464" y="73817"/>
                  </a:moveTo>
                  <a:cubicBezTo>
                    <a:pt x="306072" y="28209"/>
                    <a:pt x="369078" y="0"/>
                    <a:pt x="438674" y="0"/>
                  </a:cubicBezTo>
                  <a:lnTo>
                    <a:pt x="1302770" y="0"/>
                  </a:lnTo>
                  <a:cubicBezTo>
                    <a:pt x="1441961" y="0"/>
                    <a:pt x="1554798" y="112837"/>
                    <a:pt x="1554798" y="252028"/>
                  </a:cubicBezTo>
                  <a:lnTo>
                    <a:pt x="1554798" y="252029"/>
                  </a:lnTo>
                  <a:lnTo>
                    <a:pt x="1554798" y="1116125"/>
                  </a:lnTo>
                  <a:cubicBezTo>
                    <a:pt x="1554798" y="1255316"/>
                    <a:pt x="1441961" y="1368153"/>
                    <a:pt x="1302770" y="1368153"/>
                  </a:cubicBezTo>
                  <a:cubicBezTo>
                    <a:pt x="1163579" y="1368153"/>
                    <a:pt x="1050742" y="1255316"/>
                    <a:pt x="1050742" y="1116125"/>
                  </a:cubicBezTo>
                  <a:lnTo>
                    <a:pt x="1050742" y="860250"/>
                  </a:lnTo>
                  <a:cubicBezTo>
                    <a:pt x="1050311" y="861013"/>
                    <a:pt x="1049708" y="861600"/>
                    <a:pt x="1049101" y="862186"/>
                  </a:cubicBezTo>
                  <a:lnTo>
                    <a:pt x="426920" y="1461813"/>
                  </a:lnTo>
                  <a:cubicBezTo>
                    <a:pt x="326697" y="1558402"/>
                    <a:pt x="167149" y="1555457"/>
                    <a:pt x="70559" y="1455234"/>
                  </a:cubicBezTo>
                  <a:cubicBezTo>
                    <a:pt x="-26031" y="1355012"/>
                    <a:pt x="-23086" y="1195463"/>
                    <a:pt x="77137" y="1098874"/>
                  </a:cubicBezTo>
                  <a:lnTo>
                    <a:pt x="694328" y="504056"/>
                  </a:lnTo>
                  <a:lnTo>
                    <a:pt x="438674" y="504056"/>
                  </a:lnTo>
                  <a:cubicBezTo>
                    <a:pt x="299483" y="504056"/>
                    <a:pt x="186646" y="391219"/>
                    <a:pt x="186646" y="252028"/>
                  </a:cubicBezTo>
                  <a:cubicBezTo>
                    <a:pt x="186646" y="182432"/>
                    <a:pt x="214855" y="119426"/>
                    <a:pt x="260464" y="73817"/>
                  </a:cubicBezTo>
                  <a:close/>
                </a:path>
              </a:pathLst>
            </a:custGeom>
            <a:solidFill>
              <a:srgbClr val="D06F83"/>
            </a:solidFill>
            <a:ln w="19050">
              <a:gradFill>
                <a:gsLst>
                  <a:gs pos="89000">
                    <a:schemeClr val="bg1">
                      <a:lumMod val="85000"/>
                    </a:schemeClr>
                  </a:gs>
                  <a:gs pos="0">
                    <a:schemeClr val="bg1"/>
                  </a:gs>
                </a:gsLst>
                <a:lin ang="7200000" scaled="0"/>
              </a:gradFill>
            </a:ln>
            <a:effectLst>
              <a:outerShdw blurRad="254000" dist="127000" dir="8160000" algn="tr" rotWithShape="0">
                <a:prstClr val="black">
                  <a:alpha val="34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7" name="圆角矩形 56"/>
            <p:cNvSpPr/>
            <p:nvPr/>
          </p:nvSpPr>
          <p:spPr>
            <a:xfrm>
              <a:off x="752634" y="3115798"/>
              <a:ext cx="2304256" cy="2830540"/>
            </a:xfrm>
            <a:prstGeom prst="roundRect">
              <a:avLst>
                <a:gd name="adj" fmla="val 6909"/>
              </a:avLst>
            </a:prstGeom>
            <a:solidFill>
              <a:srgbClr val="EFEFEF"/>
            </a:solidFill>
            <a:ln w="19050">
              <a:gradFill>
                <a:gsLst>
                  <a:gs pos="89000">
                    <a:schemeClr val="bg1">
                      <a:lumMod val="85000"/>
                    </a:schemeClr>
                  </a:gs>
                  <a:gs pos="0">
                    <a:schemeClr val="bg1"/>
                  </a:gs>
                </a:gsLst>
                <a:lin ang="7200000" scaled="0"/>
              </a:gradFill>
            </a:ln>
            <a:effectLst>
              <a:outerShdw blurRad="254000" dist="127000" dir="8160000" algn="tr" rotWithShape="0">
                <a:prstClr val="black">
                  <a:alpha val="34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58" name="组合 57"/>
            <p:cNvGrpSpPr/>
            <p:nvPr/>
          </p:nvGrpSpPr>
          <p:grpSpPr>
            <a:xfrm rot="16200000">
              <a:off x="2087525" y="3024024"/>
              <a:ext cx="441397" cy="58863"/>
              <a:chOff x="2975753" y="1851670"/>
              <a:chExt cx="539968" cy="72008"/>
            </a:xfrm>
          </p:grpSpPr>
          <p:sp>
            <p:nvSpPr>
              <p:cNvPr id="66" name="椭圆 65"/>
              <p:cNvSpPr/>
              <p:nvPr/>
            </p:nvSpPr>
            <p:spPr>
              <a:xfrm>
                <a:off x="2975753" y="1851670"/>
                <a:ext cx="72008" cy="72008"/>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7" name="椭圆 66"/>
              <p:cNvSpPr/>
              <p:nvPr/>
            </p:nvSpPr>
            <p:spPr>
              <a:xfrm>
                <a:off x="3443713" y="1851670"/>
                <a:ext cx="72008" cy="72008"/>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8" name="圆角矩形 67"/>
              <p:cNvSpPr/>
              <p:nvPr/>
            </p:nvSpPr>
            <p:spPr>
              <a:xfrm>
                <a:off x="3011757" y="1864814"/>
                <a:ext cx="467960" cy="45719"/>
              </a:xfrm>
              <a:prstGeom prst="roundRect">
                <a:avLst>
                  <a:gd name="adj" fmla="val 50000"/>
                </a:avLst>
              </a:prstGeom>
              <a:gradFill>
                <a:gsLst>
                  <a:gs pos="0">
                    <a:schemeClr val="bg1">
                      <a:lumMod val="75000"/>
                    </a:schemeClr>
                  </a:gs>
                  <a:gs pos="50000">
                    <a:schemeClr val="bg1">
                      <a:lumMod val="95000"/>
                    </a:schemeClr>
                  </a:gs>
                  <a:gs pos="100000">
                    <a:schemeClr val="bg1">
                      <a:lumMod val="75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59" name="组合 58"/>
            <p:cNvGrpSpPr/>
            <p:nvPr/>
          </p:nvGrpSpPr>
          <p:grpSpPr>
            <a:xfrm rot="16200000">
              <a:off x="1203997" y="3024024"/>
              <a:ext cx="441397" cy="58863"/>
              <a:chOff x="2975753" y="1851670"/>
              <a:chExt cx="539968" cy="72008"/>
            </a:xfrm>
          </p:grpSpPr>
          <p:sp>
            <p:nvSpPr>
              <p:cNvPr id="63" name="椭圆 62"/>
              <p:cNvSpPr/>
              <p:nvPr/>
            </p:nvSpPr>
            <p:spPr>
              <a:xfrm>
                <a:off x="2975753" y="1851670"/>
                <a:ext cx="72008" cy="72008"/>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4" name="椭圆 63"/>
              <p:cNvSpPr/>
              <p:nvPr/>
            </p:nvSpPr>
            <p:spPr>
              <a:xfrm>
                <a:off x="3443713" y="1851670"/>
                <a:ext cx="72008" cy="72008"/>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5" name="圆角矩形 64"/>
              <p:cNvSpPr/>
              <p:nvPr/>
            </p:nvSpPr>
            <p:spPr>
              <a:xfrm>
                <a:off x="3011757" y="1864814"/>
                <a:ext cx="467960" cy="45719"/>
              </a:xfrm>
              <a:prstGeom prst="roundRect">
                <a:avLst>
                  <a:gd name="adj" fmla="val 50000"/>
                </a:avLst>
              </a:prstGeom>
              <a:gradFill>
                <a:gsLst>
                  <a:gs pos="0">
                    <a:schemeClr val="bg1">
                      <a:lumMod val="75000"/>
                    </a:schemeClr>
                  </a:gs>
                  <a:gs pos="50000">
                    <a:schemeClr val="bg1">
                      <a:lumMod val="95000"/>
                    </a:schemeClr>
                  </a:gs>
                  <a:gs pos="100000">
                    <a:schemeClr val="bg1">
                      <a:lumMod val="75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61" name="Rectangle 42"/>
            <p:cNvSpPr/>
            <p:nvPr/>
          </p:nvSpPr>
          <p:spPr>
            <a:xfrm flipH="1">
              <a:off x="941501" y="3596226"/>
              <a:ext cx="1960186" cy="168953"/>
            </a:xfrm>
            <a:prstGeom prst="rect">
              <a:avLst/>
            </a:prstGeom>
            <a:noFill/>
            <a:ln w="12700" cap="flat" cmpd="sng" algn="ctr">
              <a:noFill/>
              <a:prstDash val="solid"/>
            </a:ln>
            <a:effectLst/>
          </p:spPr>
          <p:txBody>
            <a:bodyPr lIns="91440" tIns="0" rIns="91440" bIns="0" rtlCol="0" anchor="t"/>
            <a:lstStyle/>
            <a:p>
              <a:r>
                <a:rPr lang="zh-CN" altLang="en-US" sz="2400" b="1" dirty="0">
                  <a:solidFill>
                    <a:schemeClr val="tx1">
                      <a:lumMod val="65000"/>
                      <a:lumOff val="35000"/>
                    </a:schemeClr>
                  </a:solidFill>
                  <a:latin typeface="楷体" panose="02010609060101010101" pitchFamily="49" charset="-122"/>
                  <a:ea typeface="楷体" panose="02010609060101010101" pitchFamily="49" charset="-122"/>
                  <a:cs typeface="Arial" panose="020B0604020202020204" pitchFamily="34" charset="0"/>
                </a:rPr>
                <a:t>任务二</a:t>
              </a:r>
            </a:p>
          </p:txBody>
        </p:sp>
        <p:sp>
          <p:nvSpPr>
            <p:cNvPr id="62" name="Rectangle 42"/>
            <p:cNvSpPr/>
            <p:nvPr/>
          </p:nvSpPr>
          <p:spPr>
            <a:xfrm flipH="1">
              <a:off x="911384" y="4157183"/>
              <a:ext cx="2145665" cy="1703705"/>
            </a:xfrm>
            <a:prstGeom prst="rect">
              <a:avLst/>
            </a:prstGeom>
            <a:noFill/>
            <a:ln w="12700" cap="flat" cmpd="sng" algn="ctr">
              <a:noFill/>
              <a:prstDash val="solid"/>
            </a:ln>
            <a:effectLst/>
          </p:spPr>
          <p:txBody>
            <a:bodyPr lIns="91440" tIns="0" rIns="91440" bIns="0" rtlCol="0" anchor="t"/>
            <a:lstStyle/>
            <a:p>
              <a:pPr>
                <a:defRPr/>
              </a:pPr>
              <a:r>
                <a:rPr lang="zh-CN" altLang="en-US" sz="2400" kern="0" dirty="0">
                  <a:solidFill>
                    <a:schemeClr val="tx1">
                      <a:lumMod val="65000"/>
                      <a:lumOff val="35000"/>
                    </a:schemeClr>
                  </a:solidFill>
                  <a:latin typeface="楷体" panose="02010609060101010101" pitchFamily="49" charset="-122"/>
                  <a:ea typeface="楷体" panose="02010609060101010101" pitchFamily="49" charset="-122"/>
                  <a:cs typeface="Arial" panose="020B0604020202020204" pitchFamily="34" charset="0"/>
                </a:rPr>
                <a:t>招聘外包决策分析</a:t>
              </a:r>
              <a:endParaRPr lang="en-US" altLang="zh-CN" sz="2400" kern="0" dirty="0">
                <a:solidFill>
                  <a:schemeClr val="tx1">
                    <a:lumMod val="65000"/>
                    <a:lumOff val="35000"/>
                  </a:schemeClr>
                </a:solidFill>
                <a:latin typeface="楷体" panose="02010609060101010101" pitchFamily="49" charset="-122"/>
                <a:ea typeface="楷体" panose="02010609060101010101" pitchFamily="49" charset="-122"/>
                <a:cs typeface="Arial" panose="020B0604020202020204" pitchFamily="34" charset="0"/>
              </a:endParaRPr>
            </a:p>
            <a:p>
              <a:pPr>
                <a:defRPr/>
              </a:pPr>
              <a:endParaRPr lang="en-US" altLang="zh-CN" sz="2400" kern="0" dirty="0">
                <a:solidFill>
                  <a:schemeClr val="tx1">
                    <a:lumMod val="65000"/>
                    <a:lumOff val="35000"/>
                  </a:schemeClr>
                </a:solidFill>
                <a:latin typeface="Arial" panose="020B0604020202020204" pitchFamily="34" charset="0"/>
                <a:cs typeface="Arial" panose="020B0604020202020204" pitchFamily="34" charset="0"/>
              </a:endParaRPr>
            </a:p>
            <a:p>
              <a:pPr>
                <a:defRPr/>
              </a:pPr>
              <a:endParaRPr lang="en-US" sz="2400" kern="0" dirty="0">
                <a:solidFill>
                  <a:schemeClr val="tx1">
                    <a:lumMod val="65000"/>
                    <a:lumOff val="35000"/>
                  </a:schemeClr>
                </a:solidFill>
                <a:latin typeface="Arial" panose="020B0604020202020204" pitchFamily="34" charset="0"/>
                <a:cs typeface="Arial" panose="020B0604020202020204" pitchFamily="34" charset="0"/>
              </a:endParaRPr>
            </a:p>
          </p:txBody>
        </p:sp>
      </p:grpSp>
      <p:cxnSp>
        <p:nvCxnSpPr>
          <p:cNvPr id="83" name="直接连接符 82"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CxnSpPr/>
          <p:nvPr/>
        </p:nvCxnSpPr>
        <p:spPr>
          <a:xfrm>
            <a:off x="3246637" y="1273629"/>
            <a:ext cx="5770860"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84" name="文本框 83"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txBox="1"/>
          <p:nvPr/>
        </p:nvSpPr>
        <p:spPr>
          <a:xfrm>
            <a:off x="5035262" y="572574"/>
            <a:ext cx="1877437" cy="523220"/>
          </a:xfrm>
          <a:prstGeom prst="rect">
            <a:avLst/>
          </a:prstGeom>
          <a:noFill/>
        </p:spPr>
        <p:txBody>
          <a:bodyPr wrap="none" rtlCol="0">
            <a:spAutoFit/>
          </a:bodyPr>
          <a:lstStyle/>
          <a:p>
            <a:r>
              <a:rPr lang="zh-CN" altLang="en-US" sz="2800" b="1" spc="500" dirty="0">
                <a:solidFill>
                  <a:schemeClr val="bg1">
                    <a:lumMod val="50000"/>
                  </a:schemeClr>
                </a:solidFill>
                <a:latin typeface="微软雅黑" panose="020B0503020204020204" pitchFamily="34" charset="-122"/>
                <a:ea typeface="微软雅黑" panose="020B0503020204020204" pitchFamily="34" charset="-122"/>
                <a:cs typeface="Arial" panose="020B0604020202020204" pitchFamily="34" charset="0"/>
              </a:rPr>
              <a:t>任务描述</a:t>
            </a:r>
            <a:endParaRPr lang="en-US" altLang="zh-CN" sz="2800" b="1" spc="500" dirty="0">
              <a:solidFill>
                <a:schemeClr val="bg1">
                  <a:lumMod val="50000"/>
                </a:schemeClr>
              </a:solidFill>
              <a:latin typeface="微软雅黑" panose="020B0503020204020204" pitchFamily="34" charset="-122"/>
              <a:ea typeface="微软雅黑" panose="020B0503020204020204" pitchFamily="34" charset="-122"/>
              <a:cs typeface="Arial" panose="020B0604020202020204" pitchFamily="34" charset="0"/>
            </a:endParaRPr>
          </a:p>
        </p:txBody>
      </p:sp>
      <p:sp>
        <p:nvSpPr>
          <p:cNvPr id="85" name="椭圆 84"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flipH="1">
            <a:off x="2686180" y="813581"/>
            <a:ext cx="157493" cy="157493"/>
          </a:xfrm>
          <a:prstGeom prst="ellipse">
            <a:avLst/>
          </a:prstGeom>
          <a:solidFill>
            <a:srgbClr val="D06F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6" name="椭圆 85"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flipH="1">
            <a:off x="2686180" y="335956"/>
            <a:ext cx="321030" cy="321030"/>
          </a:xfrm>
          <a:prstGeom prst="ellipse">
            <a:avLst/>
          </a:prstGeom>
          <a:solidFill>
            <a:srgbClr val="966481"/>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7" name="椭圆 86"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flipH="1">
            <a:off x="2991678" y="806317"/>
            <a:ext cx="219803" cy="219803"/>
          </a:xfrm>
          <a:prstGeom prst="ellipse">
            <a:avLst/>
          </a:prstGeom>
          <a:solidFill>
            <a:srgbClr val="365B7C"/>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8" name="椭圆 87"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flipH="1">
            <a:off x="2031169" y="697840"/>
            <a:ext cx="164852" cy="164852"/>
          </a:xfrm>
          <a:prstGeom prst="ellipse">
            <a:avLst/>
          </a:prstGeom>
          <a:solidFill>
            <a:srgbClr val="F779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9" name="椭圆 88"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9354354" y="755438"/>
            <a:ext cx="157493" cy="157493"/>
          </a:xfrm>
          <a:prstGeom prst="ellipse">
            <a:avLst/>
          </a:prstGeom>
          <a:solidFill>
            <a:srgbClr val="D06F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0" name="椭圆 89"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9190817" y="277813"/>
            <a:ext cx="321030" cy="321030"/>
          </a:xfrm>
          <a:prstGeom prst="ellipse">
            <a:avLst/>
          </a:prstGeom>
          <a:solidFill>
            <a:srgbClr val="966481"/>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1" name="椭圆 90"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a:off x="8986546" y="748174"/>
            <a:ext cx="219803" cy="219803"/>
          </a:xfrm>
          <a:prstGeom prst="ellipse">
            <a:avLst/>
          </a:prstGeom>
          <a:solidFill>
            <a:srgbClr val="365B7C"/>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2" name="椭圆 91"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a:off x="10002006" y="639697"/>
            <a:ext cx="164852" cy="164852"/>
          </a:xfrm>
          <a:prstGeom prst="ellipse">
            <a:avLst/>
          </a:prstGeom>
          <a:solidFill>
            <a:srgbClr val="F779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 name="e7d195523061f1c0"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hidden="1"/>
          <p:cNvSpPr txBox="1"/>
          <p:nvPr/>
        </p:nvSpPr>
        <p:spPr>
          <a:xfrm>
            <a:off x="-355600" y="1803400"/>
            <a:ext cx="293927" cy="1016000"/>
          </a:xfrm>
          <a:prstGeom prst="rect">
            <a:avLst/>
          </a:prstGeom>
          <a:noFill/>
        </p:spPr>
        <p:txBody>
          <a:bodyPr vert="wordArtVert" rtlCol="0">
            <a:spAutoFit/>
          </a:bodyPr>
          <a:lstStyle/>
          <a:p>
            <a:r>
              <a:rPr lang="en-US" altLang="zh-CN" sz="100"/>
              <a:t>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a:t>
            </a:r>
            <a:endParaRPr lang="zh-CN" altLang="en-US" sz="100"/>
          </a:p>
        </p:txBody>
      </p:sp>
      <p:sp>
        <p:nvSpPr>
          <p:cNvPr id="3" name="矩形 2"/>
          <p:cNvSpPr/>
          <p:nvPr/>
        </p:nvSpPr>
        <p:spPr>
          <a:xfrm>
            <a:off x="3524612" y="2524456"/>
            <a:ext cx="7204246" cy="460375"/>
          </a:xfrm>
          <a:prstGeom prst="rect">
            <a:avLst/>
          </a:prstGeom>
        </p:spPr>
        <p:txBody>
          <a:bodyPr wrap="square">
            <a:spAutoFit/>
          </a:bodyPr>
          <a:lstStyle/>
          <a:p>
            <a:r>
              <a:rPr lang="zh-CN" altLang="en-US" sz="2400" dirty="0">
                <a:latin typeface="楷体" panose="02010609060101010101" pitchFamily="49" charset="-122"/>
                <a:ea typeface="楷体" panose="02010609060101010101" pitchFamily="49" charset="-122"/>
              </a:rPr>
              <a:t> </a:t>
            </a:r>
          </a:p>
        </p:txBody>
      </p:sp>
      <p:sp>
        <p:nvSpPr>
          <p:cNvPr id="4" name="文本框 3"/>
          <p:cNvSpPr txBox="1"/>
          <p:nvPr/>
        </p:nvSpPr>
        <p:spPr>
          <a:xfrm>
            <a:off x="4283075" y="2344420"/>
            <a:ext cx="5952270" cy="584775"/>
          </a:xfrm>
          <a:prstGeom prst="rect">
            <a:avLst/>
          </a:prstGeom>
          <a:noFill/>
        </p:spPr>
        <p:txBody>
          <a:bodyPr wrap="none" rtlCol="0" anchor="t">
            <a:spAutoFit/>
          </a:bodyPr>
          <a:lstStyle/>
          <a:p>
            <a:r>
              <a:rPr lang="zh-CN" altLang="en-US" sz="3200" b="1">
                <a:latin typeface="KaiTi" panose="02010609060101010101" pitchFamily="49" charset="-122"/>
                <a:ea typeface="KaiTi" panose="02010609060101010101" pitchFamily="49" charset="-122"/>
                <a:sym typeface="+mn-ea"/>
              </a:rPr>
              <a:t>一、企业招聘外包的收益和风险</a:t>
            </a:r>
          </a:p>
        </p:txBody>
      </p:sp>
      <p:sp>
        <p:nvSpPr>
          <p:cNvPr id="6" name="文本框 5"/>
          <p:cNvSpPr txBox="1"/>
          <p:nvPr/>
        </p:nvSpPr>
        <p:spPr>
          <a:xfrm>
            <a:off x="4290060" y="3441065"/>
            <a:ext cx="6364243" cy="584775"/>
          </a:xfrm>
          <a:prstGeom prst="rect">
            <a:avLst/>
          </a:prstGeom>
          <a:noFill/>
        </p:spPr>
        <p:txBody>
          <a:bodyPr wrap="none" rtlCol="0" anchor="t">
            <a:spAutoFit/>
          </a:bodyPr>
          <a:lstStyle/>
          <a:p>
            <a:r>
              <a:rPr lang="zh-CN" altLang="en-US" sz="3200" b="1" dirty="0">
                <a:latin typeface="KaiTi" panose="02010609060101010101" pitchFamily="49" charset="-122"/>
                <a:ea typeface="KaiTi" panose="02010609060101010101" pitchFamily="49" charset="-122"/>
                <a:sym typeface="+mn-ea"/>
              </a:rPr>
              <a:t>二、企业选择招聘外包的考虑因素</a:t>
            </a:r>
            <a:endParaRPr lang="zh-CN" altLang="en-US" sz="3200" b="1" dirty="0">
              <a:latin typeface="KaiTi" panose="02010609060101010101" pitchFamily="49" charset="-122"/>
              <a:ea typeface="KaiTi" panose="02010609060101010101" pitchFamily="49" charset="-122"/>
            </a:endParaRPr>
          </a:p>
        </p:txBody>
      </p:sp>
      <p:sp>
        <p:nvSpPr>
          <p:cNvPr id="7" name="文本框 6"/>
          <p:cNvSpPr txBox="1"/>
          <p:nvPr/>
        </p:nvSpPr>
        <p:spPr>
          <a:xfrm>
            <a:off x="4290060" y="4538345"/>
            <a:ext cx="4716356" cy="584775"/>
          </a:xfrm>
          <a:prstGeom prst="rect">
            <a:avLst/>
          </a:prstGeom>
          <a:noFill/>
        </p:spPr>
        <p:txBody>
          <a:bodyPr wrap="none" rtlCol="0" anchor="t">
            <a:spAutoFit/>
          </a:bodyPr>
          <a:lstStyle/>
          <a:p>
            <a:r>
              <a:rPr lang="zh-CN" altLang="en-US" sz="3200" b="1">
                <a:latin typeface="KaiTi" panose="02010609060101010101" pitchFamily="49" charset="-122"/>
                <a:ea typeface="KaiTi" panose="02010609060101010101" pitchFamily="49" charset="-122"/>
                <a:sym typeface="+mn-ea"/>
              </a:rPr>
              <a:t>三、招聘外包的适用条件</a:t>
            </a:r>
          </a:p>
        </p:txBody>
      </p:sp>
    </p:spTree>
    <p:extLst>
      <p:ext uri="{BB962C8B-B14F-4D97-AF65-F5344CB8AC3E}">
        <p14:creationId xmlns:p14="http://schemas.microsoft.com/office/powerpoint/2010/main" val="161041079"/>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0">
        <p15:prstTrans prst="pageCurlDouble"/>
      </p:transition>
    </mc:Choice>
    <mc:Fallback xmlns="">
      <p:transition spd="slow"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44000" fill="hold" nodeType="withEffect">
                                  <p:stCondLst>
                                    <p:cond delay="250"/>
                                  </p:stCondLst>
                                  <p:childTnLst>
                                    <p:set>
                                      <p:cBhvr>
                                        <p:cTn id="6" dur="1" fill="hold">
                                          <p:stCondLst>
                                            <p:cond delay="0"/>
                                          </p:stCondLst>
                                        </p:cTn>
                                        <p:tgtEl>
                                          <p:spTgt spid="55"/>
                                        </p:tgtEl>
                                        <p:attrNameLst>
                                          <p:attrName>style.visibility</p:attrName>
                                        </p:attrNameLst>
                                      </p:cBhvr>
                                      <p:to>
                                        <p:strVal val="visible"/>
                                      </p:to>
                                    </p:set>
                                    <p:anim calcmode="lin" valueType="num">
                                      <p:cBhvr additive="base">
                                        <p:cTn id="7" dur="750" fill="hold"/>
                                        <p:tgtEl>
                                          <p:spTgt spid="55"/>
                                        </p:tgtEl>
                                        <p:attrNameLst>
                                          <p:attrName>ppt_x</p:attrName>
                                        </p:attrNameLst>
                                      </p:cBhvr>
                                      <p:tavLst>
                                        <p:tav tm="0">
                                          <p:val>
                                            <p:strVal val="#ppt_x"/>
                                          </p:val>
                                        </p:tav>
                                        <p:tav tm="100000">
                                          <p:val>
                                            <p:strVal val="#ppt_x"/>
                                          </p:val>
                                        </p:tav>
                                      </p:tavLst>
                                    </p:anim>
                                    <p:anim calcmode="lin" valueType="num">
                                      <p:cBhvr additive="base">
                                        <p:cTn id="8" dur="750" fill="hold"/>
                                        <p:tgtEl>
                                          <p:spTgt spid="5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矩形 24"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549157" y="-975631"/>
            <a:ext cx="583096" cy="838080"/>
          </a:xfrm>
          <a:prstGeom prst="rect">
            <a:avLst/>
          </a:prstGeom>
          <a:solidFill>
            <a:srgbClr val="365B7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 name="矩形 25"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1132253" y="-975631"/>
            <a:ext cx="583096" cy="838080"/>
          </a:xfrm>
          <a:prstGeom prst="rect">
            <a:avLst/>
          </a:prstGeom>
          <a:solidFill>
            <a:srgbClr val="96648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 name="矩形 26"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1715349" y="-975631"/>
            <a:ext cx="583096" cy="838080"/>
          </a:xfrm>
          <a:prstGeom prst="rect">
            <a:avLst/>
          </a:prstGeom>
          <a:solidFill>
            <a:srgbClr val="D06F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 name="矩形 27"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2298446" y="-975631"/>
            <a:ext cx="583096" cy="838080"/>
          </a:xfrm>
          <a:prstGeom prst="rect">
            <a:avLst/>
          </a:prstGeom>
          <a:solidFill>
            <a:srgbClr val="F779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 name="矩形 28"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2881542" y="-975631"/>
            <a:ext cx="583096" cy="838080"/>
          </a:xfrm>
          <a:prstGeom prst="rect">
            <a:avLst/>
          </a:prstGeom>
          <a:solidFill>
            <a:srgbClr val="F8AD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cxnSp>
        <p:nvCxnSpPr>
          <p:cNvPr id="60" name="直接连接符 59"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CxnSpPr/>
          <p:nvPr/>
        </p:nvCxnSpPr>
        <p:spPr>
          <a:xfrm>
            <a:off x="3246637" y="1273629"/>
            <a:ext cx="5770860"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61" name="文本框 60"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txBox="1"/>
          <p:nvPr/>
        </p:nvSpPr>
        <p:spPr>
          <a:xfrm>
            <a:off x="3577085" y="599301"/>
            <a:ext cx="5038725" cy="953135"/>
          </a:xfrm>
          <a:prstGeom prst="rect">
            <a:avLst/>
          </a:prstGeom>
          <a:noFill/>
        </p:spPr>
        <p:txBody>
          <a:bodyPr wrap="none" rtlCol="0">
            <a:spAutoFit/>
          </a:bodyPr>
          <a:lstStyle/>
          <a:p>
            <a:pPr algn="l"/>
            <a:r>
              <a:rPr lang="zh-CN" altLang="en-US" sz="2800" b="1" spc="500" dirty="0">
                <a:solidFill>
                  <a:schemeClr val="bg1">
                    <a:lumMod val="50000"/>
                  </a:schemeClr>
                </a:solidFill>
                <a:latin typeface="微软雅黑" panose="020B0503020204020204" pitchFamily="34" charset="-122"/>
                <a:ea typeface="微软雅黑" panose="020B0503020204020204" pitchFamily="34" charset="-122"/>
                <a:cs typeface="Arial" panose="020B0604020202020204" pitchFamily="34" charset="0"/>
              </a:rPr>
              <a:t>一 </a:t>
            </a:r>
            <a:r>
              <a:rPr lang="zh-CN" altLang="en-US" sz="2800" b="1">
                <a:solidFill>
                  <a:schemeClr val="bg1">
                    <a:lumMod val="50000"/>
                  </a:schemeClr>
                </a:solidFill>
                <a:latin typeface="微软雅黑" panose="020B0503020204020204" pitchFamily="34" charset="-122"/>
                <a:ea typeface="微软雅黑" panose="020B0503020204020204" pitchFamily="34" charset="-122"/>
                <a:sym typeface="+mn-ea"/>
              </a:rPr>
              <a:t>企业招聘外包的收益和风险</a:t>
            </a:r>
            <a:endParaRPr lang="zh-CN" altLang="en-US" sz="2800" b="1">
              <a:solidFill>
                <a:schemeClr val="bg1">
                  <a:lumMod val="50000"/>
                </a:schemeClr>
              </a:solidFill>
              <a:latin typeface="微软雅黑" panose="020B0503020204020204" pitchFamily="34" charset="-122"/>
              <a:ea typeface="微软雅黑" panose="020B0503020204020204" pitchFamily="34" charset="-122"/>
            </a:endParaRPr>
          </a:p>
          <a:p>
            <a:endParaRPr lang="zh-CN" altLang="en-US" sz="2800" b="1" spc="500" dirty="0">
              <a:solidFill>
                <a:schemeClr val="bg1">
                  <a:lumMod val="50000"/>
                </a:schemeClr>
              </a:solidFill>
              <a:latin typeface="微软雅黑" panose="020B0503020204020204" pitchFamily="34" charset="-122"/>
              <a:ea typeface="微软雅黑" panose="020B0503020204020204" pitchFamily="34" charset="-122"/>
              <a:cs typeface="Arial" panose="020B0604020202020204" pitchFamily="34" charset="0"/>
            </a:endParaRPr>
          </a:p>
        </p:txBody>
      </p:sp>
      <p:sp>
        <p:nvSpPr>
          <p:cNvPr id="62" name="椭圆 61"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flipH="1">
            <a:off x="2686180" y="813581"/>
            <a:ext cx="157493" cy="157493"/>
          </a:xfrm>
          <a:prstGeom prst="ellipse">
            <a:avLst/>
          </a:prstGeom>
          <a:solidFill>
            <a:srgbClr val="D06F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3" name="椭圆 62"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flipH="1">
            <a:off x="2686180" y="335956"/>
            <a:ext cx="321030" cy="321030"/>
          </a:xfrm>
          <a:prstGeom prst="ellipse">
            <a:avLst/>
          </a:prstGeom>
          <a:solidFill>
            <a:srgbClr val="966481"/>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4" name="椭圆 63"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flipH="1">
            <a:off x="2991678" y="806317"/>
            <a:ext cx="219803" cy="219803"/>
          </a:xfrm>
          <a:prstGeom prst="ellipse">
            <a:avLst/>
          </a:prstGeom>
          <a:solidFill>
            <a:srgbClr val="365B7C"/>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5" name="椭圆 64"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flipH="1">
            <a:off x="2031169" y="697840"/>
            <a:ext cx="164852" cy="164852"/>
          </a:xfrm>
          <a:prstGeom prst="ellipse">
            <a:avLst/>
          </a:prstGeom>
          <a:solidFill>
            <a:srgbClr val="F779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6" name="椭圆 65"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9354354" y="755438"/>
            <a:ext cx="157493" cy="157493"/>
          </a:xfrm>
          <a:prstGeom prst="ellipse">
            <a:avLst/>
          </a:prstGeom>
          <a:solidFill>
            <a:srgbClr val="D06F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7" name="椭圆 66"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9190817" y="277813"/>
            <a:ext cx="321030" cy="321030"/>
          </a:xfrm>
          <a:prstGeom prst="ellipse">
            <a:avLst/>
          </a:prstGeom>
          <a:solidFill>
            <a:srgbClr val="966481"/>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8" name="椭圆 67"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a:off x="8986546" y="748174"/>
            <a:ext cx="219803" cy="219803"/>
          </a:xfrm>
          <a:prstGeom prst="ellipse">
            <a:avLst/>
          </a:prstGeom>
          <a:solidFill>
            <a:srgbClr val="365B7C"/>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9" name="椭圆 68"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a:off x="10002006" y="639697"/>
            <a:ext cx="164852" cy="164852"/>
          </a:xfrm>
          <a:prstGeom prst="ellipse">
            <a:avLst/>
          </a:prstGeom>
          <a:solidFill>
            <a:srgbClr val="F779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 name="e7d195523061f1c0"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hidden="1"/>
          <p:cNvSpPr txBox="1"/>
          <p:nvPr/>
        </p:nvSpPr>
        <p:spPr>
          <a:xfrm>
            <a:off x="-355600" y="1803400"/>
            <a:ext cx="293927" cy="1016000"/>
          </a:xfrm>
          <a:prstGeom prst="rect">
            <a:avLst/>
          </a:prstGeom>
          <a:noFill/>
        </p:spPr>
        <p:txBody>
          <a:bodyPr vert="wordArtVert" rtlCol="0">
            <a:spAutoFit/>
          </a:bodyPr>
          <a:lstStyle/>
          <a:p>
            <a:r>
              <a:rPr lang="en-US" altLang="zh-CN" sz="100"/>
              <a:t>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a:t>
            </a:r>
            <a:endParaRPr lang="zh-CN" altLang="en-US" sz="100"/>
          </a:p>
        </p:txBody>
      </p:sp>
      <p:sp>
        <p:nvSpPr>
          <p:cNvPr id="2" name="文本框 1"/>
          <p:cNvSpPr txBox="1"/>
          <p:nvPr/>
        </p:nvSpPr>
        <p:spPr>
          <a:xfrm>
            <a:off x="2686050" y="1526540"/>
            <a:ext cx="8733790" cy="2245360"/>
          </a:xfrm>
          <a:prstGeom prst="rect">
            <a:avLst/>
          </a:prstGeom>
          <a:noFill/>
        </p:spPr>
        <p:txBody>
          <a:bodyPr wrap="square" rtlCol="0" anchor="t">
            <a:spAutoFit/>
          </a:bodyPr>
          <a:lstStyle/>
          <a:p>
            <a:pPr eaLnBrk="1" hangingPunct="1"/>
            <a:r>
              <a:rPr lang="en-US" altLang="zh-CN" sz="280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800">
                <a:latin typeface="楷体" panose="02010609060101010101" pitchFamily="49" charset="-122"/>
                <a:ea typeface="楷体" panose="02010609060101010101" pitchFamily="49" charset="-122"/>
                <a:cs typeface="楷体" panose="02010609060101010101" pitchFamily="49" charset="-122"/>
                <a:sym typeface="+mn-ea"/>
              </a:rPr>
              <a:t>一</a:t>
            </a:r>
            <a:r>
              <a:rPr lang="en-US" altLang="zh-CN" sz="280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800">
                <a:latin typeface="楷体" panose="02010609060101010101" pitchFamily="49" charset="-122"/>
                <a:ea typeface="楷体" panose="02010609060101010101" pitchFamily="49" charset="-122"/>
                <a:cs typeface="楷体" panose="02010609060101010101" pitchFamily="49" charset="-122"/>
                <a:sym typeface="+mn-ea"/>
              </a:rPr>
              <a:t>企业招聘外包的收益</a:t>
            </a:r>
            <a:endParaRPr lang="zh-CN" altLang="en-US" sz="2800">
              <a:latin typeface="楷体" panose="02010609060101010101" pitchFamily="49" charset="-122"/>
              <a:ea typeface="楷体" panose="02010609060101010101" pitchFamily="49" charset="-122"/>
              <a:cs typeface="楷体" panose="02010609060101010101" pitchFamily="49" charset="-122"/>
            </a:endParaRPr>
          </a:p>
          <a:p>
            <a:pPr eaLnBrk="1" hangingPunct="1"/>
            <a:r>
              <a:rPr lang="en-US" altLang="zh-CN" sz="2800">
                <a:latin typeface="楷体" panose="02010609060101010101" pitchFamily="49" charset="-122"/>
                <a:ea typeface="楷体" panose="02010609060101010101" pitchFamily="49" charset="-122"/>
                <a:cs typeface="楷体" panose="02010609060101010101" pitchFamily="49" charset="-122"/>
                <a:sym typeface="+mn-ea"/>
              </a:rPr>
              <a:t>1.</a:t>
            </a:r>
            <a:r>
              <a:rPr lang="zh-CN" altLang="en-US" sz="2800">
                <a:latin typeface="楷体" panose="02010609060101010101" pitchFamily="49" charset="-122"/>
                <a:ea typeface="楷体" panose="02010609060101010101" pitchFamily="49" charset="-122"/>
                <a:cs typeface="楷体" panose="02010609060101010101" pitchFamily="49" charset="-122"/>
                <a:sym typeface="+mn-ea"/>
              </a:rPr>
              <a:t>节约招聘成本</a:t>
            </a:r>
            <a:endParaRPr lang="zh-CN" altLang="en-US" sz="2800">
              <a:latin typeface="楷体" panose="02010609060101010101" pitchFamily="49" charset="-122"/>
              <a:ea typeface="楷体" panose="02010609060101010101" pitchFamily="49" charset="-122"/>
              <a:cs typeface="楷体" panose="02010609060101010101" pitchFamily="49" charset="-122"/>
            </a:endParaRPr>
          </a:p>
          <a:p>
            <a:pPr eaLnBrk="1" hangingPunct="1"/>
            <a:r>
              <a:rPr lang="en-US" altLang="zh-CN" sz="2800">
                <a:latin typeface="楷体" panose="02010609060101010101" pitchFamily="49" charset="-122"/>
                <a:ea typeface="楷体" panose="02010609060101010101" pitchFamily="49" charset="-122"/>
                <a:cs typeface="楷体" panose="02010609060101010101" pitchFamily="49" charset="-122"/>
                <a:sym typeface="+mn-ea"/>
              </a:rPr>
              <a:t>2.</a:t>
            </a:r>
            <a:r>
              <a:rPr lang="zh-CN" altLang="en-US" sz="2800">
                <a:latin typeface="楷体" panose="02010609060101010101" pitchFamily="49" charset="-122"/>
                <a:ea typeface="楷体" panose="02010609060101010101" pitchFamily="49" charset="-122"/>
                <a:cs typeface="楷体" panose="02010609060101010101" pitchFamily="49" charset="-122"/>
                <a:sym typeface="+mn-ea"/>
              </a:rPr>
              <a:t>提高招聘效率</a:t>
            </a:r>
            <a:endParaRPr lang="zh-CN" altLang="en-US" sz="2800">
              <a:latin typeface="楷体" panose="02010609060101010101" pitchFamily="49" charset="-122"/>
              <a:ea typeface="楷体" panose="02010609060101010101" pitchFamily="49" charset="-122"/>
              <a:cs typeface="楷体" panose="02010609060101010101" pitchFamily="49" charset="-122"/>
            </a:endParaRPr>
          </a:p>
          <a:p>
            <a:pPr eaLnBrk="1" hangingPunct="1"/>
            <a:r>
              <a:rPr lang="en-US" altLang="zh-CN" sz="2800">
                <a:latin typeface="楷体" panose="02010609060101010101" pitchFamily="49" charset="-122"/>
                <a:ea typeface="楷体" panose="02010609060101010101" pitchFamily="49" charset="-122"/>
                <a:cs typeface="楷体" panose="02010609060101010101" pitchFamily="49" charset="-122"/>
                <a:sym typeface="+mn-ea"/>
              </a:rPr>
              <a:t>3.</a:t>
            </a:r>
            <a:r>
              <a:rPr lang="zh-CN" altLang="en-US" sz="2800">
                <a:latin typeface="楷体" panose="02010609060101010101" pitchFamily="49" charset="-122"/>
                <a:ea typeface="楷体" panose="02010609060101010101" pitchFamily="49" charset="-122"/>
                <a:cs typeface="楷体" panose="02010609060101010101" pitchFamily="49" charset="-122"/>
                <a:sym typeface="+mn-ea"/>
              </a:rPr>
              <a:t>获取专业化的人力资源服务</a:t>
            </a:r>
            <a:r>
              <a:rPr lang="en-US" altLang="zh-CN" sz="280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800">
                <a:latin typeface="楷体" panose="02010609060101010101" pitchFamily="49" charset="-122"/>
                <a:ea typeface="楷体" panose="02010609060101010101" pitchFamily="49" charset="-122"/>
                <a:cs typeface="楷体" panose="02010609060101010101" pitchFamily="49" charset="-122"/>
                <a:sym typeface="+mn-ea"/>
              </a:rPr>
              <a:t>提高招聘质量</a:t>
            </a:r>
            <a:endParaRPr lang="zh-CN" altLang="en-US" sz="2800">
              <a:latin typeface="楷体" panose="02010609060101010101" pitchFamily="49" charset="-122"/>
              <a:ea typeface="楷体" panose="02010609060101010101" pitchFamily="49" charset="-122"/>
              <a:cs typeface="楷体" panose="02010609060101010101" pitchFamily="49" charset="-122"/>
            </a:endParaRPr>
          </a:p>
          <a:p>
            <a:pPr eaLnBrk="1" hangingPunct="1"/>
            <a:r>
              <a:rPr lang="en-US" altLang="zh-CN" sz="2800">
                <a:latin typeface="楷体" panose="02010609060101010101" pitchFamily="49" charset="-122"/>
                <a:ea typeface="楷体" panose="02010609060101010101" pitchFamily="49" charset="-122"/>
                <a:cs typeface="楷体" panose="02010609060101010101" pitchFamily="49" charset="-122"/>
                <a:sym typeface="+mn-ea"/>
              </a:rPr>
              <a:t>4.</a:t>
            </a:r>
            <a:r>
              <a:rPr lang="zh-CN" altLang="en-US" sz="2800">
                <a:latin typeface="楷体" panose="02010609060101010101" pitchFamily="49" charset="-122"/>
                <a:ea typeface="楷体" panose="02010609060101010101" pitchFamily="49" charset="-122"/>
                <a:cs typeface="楷体" panose="02010609060101010101" pitchFamily="49" charset="-122"/>
                <a:sym typeface="+mn-ea"/>
              </a:rPr>
              <a:t>整合所有招聘渠道</a:t>
            </a:r>
          </a:p>
        </p:txBody>
      </p:sp>
      <p:sp>
        <p:nvSpPr>
          <p:cNvPr id="9" name="文本框 8"/>
          <p:cNvSpPr txBox="1"/>
          <p:nvPr/>
        </p:nvSpPr>
        <p:spPr>
          <a:xfrm>
            <a:off x="2686050" y="3771900"/>
            <a:ext cx="7220585" cy="2676525"/>
          </a:xfrm>
          <a:prstGeom prst="rect">
            <a:avLst/>
          </a:prstGeom>
          <a:noFill/>
        </p:spPr>
        <p:txBody>
          <a:bodyPr wrap="square" rtlCol="0" anchor="t">
            <a:spAutoFit/>
          </a:bodyPr>
          <a:lstStyle/>
          <a:p>
            <a:pPr eaLnBrk="1" hangingPunct="1"/>
            <a:r>
              <a:rPr lang="en-US" altLang="zh-CN" sz="280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800">
                <a:latin typeface="楷体" panose="02010609060101010101" pitchFamily="49" charset="-122"/>
                <a:ea typeface="楷体" panose="02010609060101010101" pitchFamily="49" charset="-122"/>
                <a:cs typeface="楷体" panose="02010609060101010101" pitchFamily="49" charset="-122"/>
                <a:sym typeface="+mn-ea"/>
              </a:rPr>
              <a:t>二</a:t>
            </a:r>
            <a:r>
              <a:rPr lang="en-US" altLang="zh-CN" sz="280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800">
                <a:latin typeface="楷体" panose="02010609060101010101" pitchFamily="49" charset="-122"/>
                <a:ea typeface="楷体" panose="02010609060101010101" pitchFamily="49" charset="-122"/>
                <a:cs typeface="楷体" panose="02010609060101010101" pitchFamily="49" charset="-122"/>
                <a:sym typeface="+mn-ea"/>
              </a:rPr>
              <a:t>企业招聘外包的风险</a:t>
            </a:r>
            <a:endParaRPr lang="zh-CN" altLang="en-US" sz="2800">
              <a:latin typeface="楷体" panose="02010609060101010101" pitchFamily="49" charset="-122"/>
              <a:ea typeface="楷体" panose="02010609060101010101" pitchFamily="49" charset="-122"/>
              <a:cs typeface="楷体" panose="02010609060101010101" pitchFamily="49" charset="-122"/>
            </a:endParaRPr>
          </a:p>
          <a:p>
            <a:pPr eaLnBrk="1" hangingPunct="1"/>
            <a:r>
              <a:rPr lang="en-US" altLang="zh-CN" sz="2800">
                <a:latin typeface="楷体" panose="02010609060101010101" pitchFamily="49" charset="-122"/>
                <a:ea typeface="楷体" panose="02010609060101010101" pitchFamily="49" charset="-122"/>
                <a:cs typeface="楷体" panose="02010609060101010101" pitchFamily="49" charset="-122"/>
                <a:sym typeface="+mn-ea"/>
              </a:rPr>
              <a:t>1.</a:t>
            </a:r>
            <a:r>
              <a:rPr lang="zh-CN" altLang="en-US" sz="2800">
                <a:latin typeface="楷体" panose="02010609060101010101" pitchFamily="49" charset="-122"/>
                <a:ea typeface="楷体" panose="02010609060101010101" pitchFamily="49" charset="-122"/>
                <a:cs typeface="楷体" panose="02010609060101010101" pitchFamily="49" charset="-122"/>
                <a:sym typeface="+mn-ea"/>
              </a:rPr>
              <a:t>依赖性风险</a:t>
            </a:r>
            <a:endParaRPr lang="zh-CN" altLang="en-US" sz="2800">
              <a:latin typeface="楷体" panose="02010609060101010101" pitchFamily="49" charset="-122"/>
              <a:ea typeface="楷体" panose="02010609060101010101" pitchFamily="49" charset="-122"/>
              <a:cs typeface="楷体" panose="02010609060101010101" pitchFamily="49" charset="-122"/>
            </a:endParaRPr>
          </a:p>
          <a:p>
            <a:pPr eaLnBrk="1" hangingPunct="1"/>
            <a:r>
              <a:rPr lang="en-US" altLang="zh-CN" sz="2800">
                <a:latin typeface="楷体" panose="02010609060101010101" pitchFamily="49" charset="-122"/>
                <a:ea typeface="楷体" panose="02010609060101010101" pitchFamily="49" charset="-122"/>
                <a:cs typeface="楷体" panose="02010609060101010101" pitchFamily="49" charset="-122"/>
                <a:sym typeface="+mn-ea"/>
              </a:rPr>
              <a:t>2.</a:t>
            </a:r>
            <a:r>
              <a:rPr lang="zh-CN" altLang="en-US" sz="2800">
                <a:latin typeface="楷体" panose="02010609060101010101" pitchFamily="49" charset="-122"/>
                <a:ea typeface="楷体" panose="02010609060101010101" pitchFamily="49" charset="-122"/>
                <a:cs typeface="楷体" panose="02010609060101010101" pitchFamily="49" charset="-122"/>
                <a:sym typeface="+mn-ea"/>
              </a:rPr>
              <a:t>安全性风险</a:t>
            </a:r>
            <a:endParaRPr lang="zh-CN" altLang="en-US" sz="2800">
              <a:latin typeface="楷体" panose="02010609060101010101" pitchFamily="49" charset="-122"/>
              <a:ea typeface="楷体" panose="02010609060101010101" pitchFamily="49" charset="-122"/>
              <a:cs typeface="楷体" panose="02010609060101010101" pitchFamily="49" charset="-122"/>
            </a:endParaRPr>
          </a:p>
          <a:p>
            <a:pPr eaLnBrk="1" hangingPunct="1"/>
            <a:r>
              <a:rPr lang="en-US" altLang="zh-CN" sz="2800">
                <a:latin typeface="楷体" panose="02010609060101010101" pitchFamily="49" charset="-122"/>
                <a:ea typeface="楷体" panose="02010609060101010101" pitchFamily="49" charset="-122"/>
                <a:cs typeface="楷体" panose="02010609060101010101" pitchFamily="49" charset="-122"/>
                <a:sym typeface="+mn-ea"/>
              </a:rPr>
              <a:t>3.</a:t>
            </a:r>
            <a:r>
              <a:rPr lang="zh-CN" altLang="en-US" sz="2800">
                <a:latin typeface="楷体" panose="02010609060101010101" pitchFamily="49" charset="-122"/>
                <a:ea typeface="楷体" panose="02010609060101010101" pitchFamily="49" charset="-122"/>
                <a:cs typeface="楷体" panose="02010609060101010101" pitchFamily="49" charset="-122"/>
                <a:sym typeface="+mn-ea"/>
              </a:rPr>
              <a:t>员工的抵制性风险</a:t>
            </a:r>
            <a:endParaRPr lang="zh-CN" altLang="en-US" sz="2800">
              <a:latin typeface="楷体" panose="02010609060101010101" pitchFamily="49" charset="-122"/>
              <a:ea typeface="楷体" panose="02010609060101010101" pitchFamily="49" charset="-122"/>
              <a:cs typeface="楷体" panose="02010609060101010101" pitchFamily="49" charset="-122"/>
            </a:endParaRPr>
          </a:p>
          <a:p>
            <a:pPr eaLnBrk="1" hangingPunct="1"/>
            <a:r>
              <a:rPr lang="en-US" altLang="zh-CN" sz="2800">
                <a:latin typeface="楷体" panose="02010609060101010101" pitchFamily="49" charset="-122"/>
                <a:ea typeface="楷体" panose="02010609060101010101" pitchFamily="49" charset="-122"/>
                <a:cs typeface="楷体" panose="02010609060101010101" pitchFamily="49" charset="-122"/>
                <a:sym typeface="+mn-ea"/>
              </a:rPr>
              <a:t>4.</a:t>
            </a:r>
            <a:r>
              <a:rPr lang="zh-CN" altLang="en-US" sz="2800">
                <a:latin typeface="楷体" panose="02010609060101010101" pitchFamily="49" charset="-122"/>
                <a:ea typeface="楷体" panose="02010609060101010101" pitchFamily="49" charset="-122"/>
                <a:cs typeface="楷体" panose="02010609060101010101" pitchFamily="49" charset="-122"/>
                <a:sym typeface="+mn-ea"/>
              </a:rPr>
              <a:t>管理失控的风险</a:t>
            </a:r>
            <a:endParaRPr lang="zh-CN" altLang="en-US" sz="2800">
              <a:latin typeface="楷体" panose="02010609060101010101" pitchFamily="49" charset="-122"/>
              <a:ea typeface="楷体" panose="02010609060101010101" pitchFamily="49" charset="-122"/>
              <a:cs typeface="楷体" panose="02010609060101010101" pitchFamily="49" charset="-122"/>
            </a:endParaRPr>
          </a:p>
          <a:p>
            <a:pPr eaLnBrk="1" hangingPunct="1"/>
            <a:r>
              <a:rPr lang="en-US" altLang="zh-CN" sz="2800">
                <a:latin typeface="楷体" panose="02010609060101010101" pitchFamily="49" charset="-122"/>
                <a:ea typeface="楷体" panose="02010609060101010101" pitchFamily="49" charset="-122"/>
                <a:cs typeface="楷体" panose="02010609060101010101" pitchFamily="49" charset="-122"/>
                <a:sym typeface="+mn-ea"/>
              </a:rPr>
              <a:t>5.</a:t>
            </a:r>
            <a:r>
              <a:rPr lang="zh-CN" altLang="en-US" sz="2800">
                <a:latin typeface="楷体" panose="02010609060101010101" pitchFamily="49" charset="-122"/>
                <a:ea typeface="楷体" panose="02010609060101010101" pitchFamily="49" charset="-122"/>
                <a:cs typeface="楷体" panose="02010609060101010101" pitchFamily="49" charset="-122"/>
                <a:sym typeface="+mn-ea"/>
              </a:rPr>
              <a:t>破坏企业文化的风险</a:t>
            </a:r>
          </a:p>
        </p:txBody>
      </p:sp>
    </p:spTree>
    <p:extLst>
      <p:ext uri="{BB962C8B-B14F-4D97-AF65-F5344CB8AC3E}">
        <p14:creationId xmlns:p14="http://schemas.microsoft.com/office/powerpoint/2010/main" val="1609972727"/>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0">
        <p15:prstTrans prst="pageCurlDouble"/>
      </p:transition>
    </mc:Choice>
    <mc:Fallback xmlns="">
      <p:transition spd="slow" advTm="0">
        <p:fade/>
      </p:transition>
    </mc:Fallback>
  </mc:AlternateContent>
</p:sld>
</file>

<file path=ppt/slides/slide2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矩形 24"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549157" y="-975631"/>
            <a:ext cx="583096" cy="838080"/>
          </a:xfrm>
          <a:prstGeom prst="rect">
            <a:avLst/>
          </a:prstGeom>
          <a:solidFill>
            <a:srgbClr val="365B7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 name="矩形 25"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1132253" y="-975631"/>
            <a:ext cx="583096" cy="838080"/>
          </a:xfrm>
          <a:prstGeom prst="rect">
            <a:avLst/>
          </a:prstGeom>
          <a:solidFill>
            <a:srgbClr val="96648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 name="矩形 26"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1715349" y="-975631"/>
            <a:ext cx="583096" cy="838080"/>
          </a:xfrm>
          <a:prstGeom prst="rect">
            <a:avLst/>
          </a:prstGeom>
          <a:solidFill>
            <a:srgbClr val="D06F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 name="矩形 27"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2298446" y="-975631"/>
            <a:ext cx="583096" cy="838080"/>
          </a:xfrm>
          <a:prstGeom prst="rect">
            <a:avLst/>
          </a:prstGeom>
          <a:solidFill>
            <a:srgbClr val="F779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 name="矩形 28"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2881542" y="-975631"/>
            <a:ext cx="583096" cy="838080"/>
          </a:xfrm>
          <a:prstGeom prst="rect">
            <a:avLst/>
          </a:prstGeom>
          <a:solidFill>
            <a:srgbClr val="F8AD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cxnSp>
        <p:nvCxnSpPr>
          <p:cNvPr id="32" name="直接连接符 31"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CxnSpPr/>
          <p:nvPr/>
        </p:nvCxnSpPr>
        <p:spPr>
          <a:xfrm>
            <a:off x="3246637" y="1273629"/>
            <a:ext cx="5770860"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33" name="文本框 32"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txBox="1"/>
          <p:nvPr/>
        </p:nvSpPr>
        <p:spPr>
          <a:xfrm>
            <a:off x="3434567" y="631344"/>
            <a:ext cx="5394325" cy="521970"/>
          </a:xfrm>
          <a:prstGeom prst="rect">
            <a:avLst/>
          </a:prstGeom>
          <a:noFill/>
        </p:spPr>
        <p:txBody>
          <a:bodyPr wrap="none" rtlCol="0">
            <a:spAutoFit/>
          </a:bodyPr>
          <a:lstStyle/>
          <a:p>
            <a:pPr algn="l"/>
            <a:r>
              <a:rPr lang="zh-CN" altLang="en-US" sz="2800" b="1" spc="500" dirty="0">
                <a:solidFill>
                  <a:schemeClr val="bg1">
                    <a:lumMod val="50000"/>
                  </a:schemeClr>
                </a:solidFill>
                <a:latin typeface="微软雅黑" panose="020B0503020204020204" pitchFamily="34" charset="-122"/>
                <a:ea typeface="微软雅黑" panose="020B0503020204020204" pitchFamily="34" charset="-122"/>
                <a:cs typeface="Arial" panose="020B0604020202020204" pitchFamily="34" charset="0"/>
              </a:rPr>
              <a:t>二 </a:t>
            </a:r>
            <a:r>
              <a:rPr lang="zh-CN" altLang="en-US" sz="2800" b="1">
                <a:solidFill>
                  <a:schemeClr val="bg1">
                    <a:lumMod val="50000"/>
                  </a:schemeClr>
                </a:solidFill>
                <a:latin typeface="微软雅黑" panose="020B0503020204020204" pitchFamily="34" charset="-122"/>
                <a:ea typeface="微软雅黑" panose="020B0503020204020204" pitchFamily="34" charset="-122"/>
                <a:sym typeface="+mn-ea"/>
              </a:rPr>
              <a:t>企业选择招聘外包的考虑因素</a:t>
            </a:r>
            <a:endParaRPr lang="zh-CN" altLang="en-US" sz="2800" b="1" spc="500" dirty="0">
              <a:solidFill>
                <a:schemeClr val="bg1">
                  <a:lumMod val="50000"/>
                </a:schemeClr>
              </a:solidFill>
              <a:latin typeface="微软雅黑" panose="020B0503020204020204" pitchFamily="34" charset="-122"/>
              <a:ea typeface="微软雅黑" panose="020B0503020204020204" pitchFamily="34" charset="-122"/>
              <a:cs typeface="Arial" panose="020B0604020202020204" pitchFamily="34" charset="0"/>
              <a:sym typeface="+mn-ea"/>
            </a:endParaRPr>
          </a:p>
        </p:txBody>
      </p:sp>
      <p:sp>
        <p:nvSpPr>
          <p:cNvPr id="34" name="椭圆 33"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flipH="1">
            <a:off x="2686180" y="813581"/>
            <a:ext cx="157493" cy="157493"/>
          </a:xfrm>
          <a:prstGeom prst="ellipse">
            <a:avLst/>
          </a:prstGeom>
          <a:solidFill>
            <a:srgbClr val="D06F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5" name="椭圆 34"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flipH="1">
            <a:off x="2686180" y="335956"/>
            <a:ext cx="321030" cy="321030"/>
          </a:xfrm>
          <a:prstGeom prst="ellipse">
            <a:avLst/>
          </a:prstGeom>
          <a:solidFill>
            <a:srgbClr val="966481"/>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6" name="椭圆 35"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flipH="1">
            <a:off x="2991678" y="806317"/>
            <a:ext cx="219803" cy="219803"/>
          </a:xfrm>
          <a:prstGeom prst="ellipse">
            <a:avLst/>
          </a:prstGeom>
          <a:solidFill>
            <a:srgbClr val="365B7C"/>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7" name="椭圆 36"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flipH="1">
            <a:off x="2031169" y="697840"/>
            <a:ext cx="164852" cy="164852"/>
          </a:xfrm>
          <a:prstGeom prst="ellipse">
            <a:avLst/>
          </a:prstGeom>
          <a:solidFill>
            <a:srgbClr val="F779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8" name="椭圆 37"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9354354" y="755438"/>
            <a:ext cx="157493" cy="157493"/>
          </a:xfrm>
          <a:prstGeom prst="ellipse">
            <a:avLst/>
          </a:prstGeom>
          <a:solidFill>
            <a:srgbClr val="D06F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9" name="椭圆 38"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9190817" y="277813"/>
            <a:ext cx="321030" cy="321030"/>
          </a:xfrm>
          <a:prstGeom prst="ellipse">
            <a:avLst/>
          </a:prstGeom>
          <a:solidFill>
            <a:srgbClr val="966481"/>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0" name="椭圆 39"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a:off x="8986546" y="748174"/>
            <a:ext cx="219803" cy="219803"/>
          </a:xfrm>
          <a:prstGeom prst="ellipse">
            <a:avLst/>
          </a:prstGeom>
          <a:solidFill>
            <a:srgbClr val="365B7C"/>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1" name="椭圆 40"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a:off x="10002006" y="639697"/>
            <a:ext cx="164852" cy="164852"/>
          </a:xfrm>
          <a:prstGeom prst="ellipse">
            <a:avLst/>
          </a:prstGeom>
          <a:solidFill>
            <a:srgbClr val="F779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1" name="文本框 50"/>
          <p:cNvSpPr txBox="1"/>
          <p:nvPr/>
        </p:nvSpPr>
        <p:spPr>
          <a:xfrm>
            <a:off x="9009380" y="4696460"/>
            <a:ext cx="2129155" cy="1023620"/>
          </a:xfrm>
          <a:prstGeom prst="rect">
            <a:avLst/>
          </a:prstGeom>
          <a:noFill/>
          <a:effectLst/>
        </p:spPr>
        <p:txBody>
          <a:bodyPr wrap="none" rtlCol="0">
            <a:spAutoFit/>
          </a:bodyPr>
          <a:lstStyle/>
          <a:p>
            <a:r>
              <a:rPr lang="en-US" altLang="zh-CN" sz="1400" b="1" dirty="0">
                <a:solidFill>
                  <a:srgbClr val="FFFFFF"/>
                </a:solidFill>
                <a:latin typeface="方正姚体" panose="02010601030101010101" pitchFamily="2" charset="-122"/>
                <a:ea typeface="方正姚体" panose="02010601030101010101" pitchFamily="2" charset="-122"/>
              </a:rPr>
              <a:t>MORE  THAN  TEMPLATE</a:t>
            </a:r>
          </a:p>
          <a:p>
            <a:r>
              <a:rPr lang="en-US" altLang="zh-CN" sz="1100" dirty="0">
                <a:solidFill>
                  <a:srgbClr val="FFFFFF"/>
                </a:solidFill>
                <a:latin typeface="方正姚体" panose="02010601030101010101" pitchFamily="2" charset="-122"/>
                <a:ea typeface="方正姚体" panose="02010601030101010101" pitchFamily="2" charset="-122"/>
              </a:rPr>
              <a:t>Click here to add  you to the Center</a:t>
            </a:r>
          </a:p>
          <a:p>
            <a:r>
              <a:rPr lang="en-US" altLang="zh-CN" sz="1100" dirty="0">
                <a:solidFill>
                  <a:srgbClr val="FFFFFF"/>
                </a:solidFill>
                <a:latin typeface="方正姚体" panose="02010601030101010101" pitchFamily="2" charset="-122"/>
                <a:ea typeface="方正姚体" panose="02010601030101010101" pitchFamily="2" charset="-122"/>
              </a:rPr>
              <a:t>of the  narrative thought</a:t>
            </a:r>
          </a:p>
          <a:p>
            <a:endParaRPr lang="en-US" altLang="zh-CN" sz="1050" dirty="0">
              <a:solidFill>
                <a:srgbClr val="FFFFFF"/>
              </a:solidFill>
            </a:endParaRPr>
          </a:p>
          <a:p>
            <a:endParaRPr lang="en-US" altLang="zh-CN" sz="1400" dirty="0">
              <a:solidFill>
                <a:srgbClr val="FFFFFF"/>
              </a:solidFill>
              <a:latin typeface="微软雅黑" panose="020B0503020204020204" pitchFamily="34" charset="-122"/>
              <a:ea typeface="微软雅黑" panose="020B0503020204020204" pitchFamily="34" charset="-122"/>
            </a:endParaRPr>
          </a:p>
        </p:txBody>
      </p:sp>
      <p:sp>
        <p:nvSpPr>
          <p:cNvPr id="53" name="e7d195523061f1c0"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hidden="1"/>
          <p:cNvSpPr txBox="1"/>
          <p:nvPr/>
        </p:nvSpPr>
        <p:spPr>
          <a:xfrm>
            <a:off x="-355600" y="1803400"/>
            <a:ext cx="293927" cy="1016000"/>
          </a:xfrm>
          <a:prstGeom prst="rect">
            <a:avLst/>
          </a:prstGeom>
          <a:noFill/>
        </p:spPr>
        <p:txBody>
          <a:bodyPr vert="wordArtVert" rtlCol="0">
            <a:spAutoFit/>
          </a:bodyPr>
          <a:lstStyle/>
          <a:p>
            <a:r>
              <a:rPr lang="en-US" altLang="zh-CN" sz="100"/>
              <a:t>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a:t>
            </a:r>
            <a:endParaRPr lang="zh-CN" altLang="en-US" sz="100"/>
          </a:p>
        </p:txBody>
      </p:sp>
      <p:sp>
        <p:nvSpPr>
          <p:cNvPr id="2" name="文本框 1"/>
          <p:cNvSpPr txBox="1"/>
          <p:nvPr/>
        </p:nvSpPr>
        <p:spPr>
          <a:xfrm>
            <a:off x="1294130" y="1682115"/>
            <a:ext cx="10161270" cy="2245360"/>
          </a:xfrm>
          <a:prstGeom prst="rect">
            <a:avLst/>
          </a:prstGeom>
          <a:noFill/>
        </p:spPr>
        <p:txBody>
          <a:bodyPr wrap="square" rtlCol="0" anchor="t">
            <a:spAutoFit/>
          </a:bodyPr>
          <a:lstStyle/>
          <a:p>
            <a:pPr eaLnBrk="1" hangingPunct="1"/>
            <a:r>
              <a:rPr lang="en-US" altLang="zh-CN" sz="280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800">
                <a:latin typeface="楷体" panose="02010609060101010101" pitchFamily="49" charset="-122"/>
                <a:ea typeface="楷体" panose="02010609060101010101" pitchFamily="49" charset="-122"/>
                <a:cs typeface="楷体" panose="02010609060101010101" pitchFamily="49" charset="-122"/>
                <a:sym typeface="+mn-ea"/>
              </a:rPr>
              <a:t>一</a:t>
            </a:r>
            <a:r>
              <a:rPr lang="en-US" altLang="zh-CN" sz="280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800">
                <a:latin typeface="楷体" panose="02010609060101010101" pitchFamily="49" charset="-122"/>
                <a:ea typeface="楷体" panose="02010609060101010101" pitchFamily="49" charset="-122"/>
                <a:cs typeface="楷体" panose="02010609060101010101" pitchFamily="49" charset="-122"/>
                <a:sym typeface="+mn-ea"/>
              </a:rPr>
              <a:t>财务方面</a:t>
            </a:r>
            <a:endParaRPr lang="zh-CN" altLang="en-US" sz="2800">
              <a:latin typeface="楷体" panose="02010609060101010101" pitchFamily="49" charset="-122"/>
              <a:ea typeface="楷体" panose="02010609060101010101" pitchFamily="49" charset="-122"/>
              <a:cs typeface="楷体" panose="02010609060101010101" pitchFamily="49" charset="-122"/>
            </a:endParaRPr>
          </a:p>
          <a:p>
            <a:pPr eaLnBrk="1" hangingPunct="1"/>
            <a:r>
              <a:rPr lang="en-US" altLang="zh-CN" sz="280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800">
                <a:latin typeface="楷体" panose="02010609060101010101" pitchFamily="49" charset="-122"/>
                <a:ea typeface="楷体" panose="02010609060101010101" pitchFamily="49" charset="-122"/>
                <a:cs typeface="楷体" panose="02010609060101010101" pitchFamily="49" charset="-122"/>
                <a:sym typeface="+mn-ea"/>
              </a:rPr>
              <a:t>二</a:t>
            </a:r>
            <a:r>
              <a:rPr lang="en-US" altLang="zh-CN" sz="280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800">
                <a:latin typeface="楷体" panose="02010609060101010101" pitchFamily="49" charset="-122"/>
                <a:ea typeface="楷体" panose="02010609060101010101" pitchFamily="49" charset="-122"/>
                <a:cs typeface="楷体" panose="02010609060101010101" pitchFamily="49" charset="-122"/>
                <a:sym typeface="+mn-ea"/>
              </a:rPr>
              <a:t>技术方面</a:t>
            </a:r>
            <a:endParaRPr lang="zh-CN" altLang="en-US" sz="2800">
              <a:latin typeface="楷体" panose="02010609060101010101" pitchFamily="49" charset="-122"/>
              <a:ea typeface="楷体" panose="02010609060101010101" pitchFamily="49" charset="-122"/>
              <a:cs typeface="楷体" panose="02010609060101010101" pitchFamily="49" charset="-122"/>
            </a:endParaRPr>
          </a:p>
          <a:p>
            <a:pPr lvl="1" eaLnBrk="1" hangingPunct="1"/>
            <a:r>
              <a:rPr lang="zh-CN" altLang="en-US" sz="2800">
                <a:latin typeface="楷体" panose="02010609060101010101" pitchFamily="49" charset="-122"/>
                <a:ea typeface="楷体" panose="02010609060101010101" pitchFamily="49" charset="-122"/>
                <a:cs typeface="楷体" panose="02010609060101010101" pitchFamily="49" charset="-122"/>
                <a:sym typeface="+mn-ea"/>
              </a:rPr>
              <a:t>技术方面主要包括技术成熟度和技术集成度。技术成熟度决定企业能否精确地提出自己的招聘需求。技术集成度决定企业的招聘工作是否比较容易独立出来外包给服务商</a:t>
            </a:r>
          </a:p>
        </p:txBody>
      </p:sp>
      <p:sp>
        <p:nvSpPr>
          <p:cNvPr id="3" name="文本框 2"/>
          <p:cNvSpPr txBox="1"/>
          <p:nvPr/>
        </p:nvSpPr>
        <p:spPr>
          <a:xfrm>
            <a:off x="1375410" y="3927475"/>
            <a:ext cx="8791575" cy="2245360"/>
          </a:xfrm>
          <a:prstGeom prst="rect">
            <a:avLst/>
          </a:prstGeom>
          <a:noFill/>
        </p:spPr>
        <p:txBody>
          <a:bodyPr wrap="square" rtlCol="0" anchor="t">
            <a:spAutoFit/>
          </a:bodyPr>
          <a:lstStyle/>
          <a:p>
            <a:pPr eaLnBrk="1" hangingPunct="1"/>
            <a:r>
              <a:rPr lang="en-US" altLang="zh-CN" sz="280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800">
                <a:latin typeface="楷体" panose="02010609060101010101" pitchFamily="49" charset="-122"/>
                <a:ea typeface="楷体" panose="02010609060101010101" pitchFamily="49" charset="-122"/>
                <a:cs typeface="楷体" panose="02010609060101010101" pitchFamily="49" charset="-122"/>
                <a:sym typeface="+mn-ea"/>
              </a:rPr>
              <a:t>三</a:t>
            </a:r>
            <a:r>
              <a:rPr lang="en-US" altLang="zh-CN" sz="280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800">
                <a:latin typeface="楷体" panose="02010609060101010101" pitchFamily="49" charset="-122"/>
                <a:ea typeface="楷体" panose="02010609060101010101" pitchFamily="49" charset="-122"/>
                <a:cs typeface="楷体" panose="02010609060101010101" pitchFamily="49" charset="-122"/>
                <a:sym typeface="+mn-ea"/>
              </a:rPr>
              <a:t>战略方面</a:t>
            </a:r>
            <a:endParaRPr lang="zh-CN" altLang="en-US" sz="2800">
              <a:latin typeface="楷体" panose="02010609060101010101" pitchFamily="49" charset="-122"/>
              <a:ea typeface="楷体" panose="02010609060101010101" pitchFamily="49" charset="-122"/>
              <a:cs typeface="楷体" panose="02010609060101010101" pitchFamily="49" charset="-122"/>
            </a:endParaRPr>
          </a:p>
          <a:p>
            <a:pPr lvl="1" eaLnBrk="1" hangingPunct="1"/>
            <a:r>
              <a:rPr lang="zh-CN" altLang="en-US" sz="2800">
                <a:latin typeface="楷体" panose="02010609060101010101" pitchFamily="49" charset="-122"/>
                <a:ea typeface="楷体" panose="02010609060101010101" pitchFamily="49" charset="-122"/>
                <a:cs typeface="楷体" panose="02010609060101010101" pitchFamily="49" charset="-122"/>
                <a:sym typeface="+mn-ea"/>
              </a:rPr>
              <a:t>招聘外包对企业战略的影响</a:t>
            </a:r>
            <a:r>
              <a:rPr lang="en-US" altLang="zh-CN" sz="280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800">
                <a:latin typeface="楷体" panose="02010609060101010101" pitchFamily="49" charset="-122"/>
                <a:ea typeface="楷体" panose="02010609060101010101" pitchFamily="49" charset="-122"/>
                <a:cs typeface="楷体" panose="02010609060101010101" pitchFamily="49" charset="-122"/>
                <a:sym typeface="+mn-ea"/>
              </a:rPr>
              <a:t>可以从两个方面来看</a:t>
            </a:r>
            <a:r>
              <a:rPr lang="en-US" altLang="zh-CN" sz="280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800">
                <a:latin typeface="楷体" panose="02010609060101010101" pitchFamily="49" charset="-122"/>
                <a:ea typeface="楷体" panose="02010609060101010101" pitchFamily="49" charset="-122"/>
                <a:cs typeface="楷体" panose="02010609060101010101" pitchFamily="49" charset="-122"/>
                <a:sym typeface="+mn-ea"/>
              </a:rPr>
              <a:t>一是招聘外包是否是区分企业及其竞争对手的重要因素</a:t>
            </a:r>
            <a:r>
              <a:rPr lang="en-US" altLang="zh-CN" sz="280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800">
                <a:latin typeface="楷体" panose="02010609060101010101" pitchFamily="49" charset="-122"/>
                <a:ea typeface="楷体" panose="02010609060101010101" pitchFamily="49" charset="-122"/>
                <a:cs typeface="楷体" panose="02010609060101010101" pitchFamily="49" charset="-122"/>
                <a:sym typeface="+mn-ea"/>
              </a:rPr>
              <a:t>二是招聘外包是否是影响企业价值创造的重要因素。</a:t>
            </a:r>
            <a:r>
              <a:rPr lang="zh-CN" altLang="en-US">
                <a:sym typeface="+mn-ea"/>
              </a:rPr>
              <a:t> </a:t>
            </a:r>
            <a:endParaRPr lang="zh-CN" altLang="en-US"/>
          </a:p>
        </p:txBody>
      </p:sp>
    </p:spTree>
    <p:extLst>
      <p:ext uri="{BB962C8B-B14F-4D97-AF65-F5344CB8AC3E}">
        <p14:creationId xmlns:p14="http://schemas.microsoft.com/office/powerpoint/2010/main" val="3777075930"/>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0">
        <p15:prstTrans prst="pageCurlDouble"/>
      </p:transition>
    </mc:Choice>
    <mc:Fallback xmlns="">
      <p:transition spd="slow" advTm="0">
        <p:fade/>
      </p:transition>
    </mc:Fallback>
  </mc:AlternateContent>
</p:sld>
</file>

<file path=ppt/slides/slide2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矩形 8"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549157" y="-975631"/>
            <a:ext cx="583096" cy="838080"/>
          </a:xfrm>
          <a:prstGeom prst="rect">
            <a:avLst/>
          </a:prstGeom>
          <a:solidFill>
            <a:srgbClr val="365B7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 name="矩形 9"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1132253" y="-975631"/>
            <a:ext cx="583096" cy="838080"/>
          </a:xfrm>
          <a:prstGeom prst="rect">
            <a:avLst/>
          </a:prstGeom>
          <a:solidFill>
            <a:srgbClr val="96648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 name="矩形 10"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1715349" y="-975631"/>
            <a:ext cx="583096" cy="838080"/>
          </a:xfrm>
          <a:prstGeom prst="rect">
            <a:avLst/>
          </a:prstGeom>
          <a:solidFill>
            <a:srgbClr val="D06F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 name="矩形 11"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2298446" y="-975631"/>
            <a:ext cx="583096" cy="838080"/>
          </a:xfrm>
          <a:prstGeom prst="rect">
            <a:avLst/>
          </a:prstGeom>
          <a:solidFill>
            <a:srgbClr val="F779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 name="矩形 12"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2881542" y="-975631"/>
            <a:ext cx="583096" cy="838080"/>
          </a:xfrm>
          <a:prstGeom prst="rect">
            <a:avLst/>
          </a:prstGeom>
          <a:solidFill>
            <a:srgbClr val="F8AD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e7d195523061f1c0"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hidden="1"/>
          <p:cNvSpPr txBox="1"/>
          <p:nvPr/>
        </p:nvSpPr>
        <p:spPr>
          <a:xfrm>
            <a:off x="-355600" y="1803400"/>
            <a:ext cx="293927" cy="1016000"/>
          </a:xfrm>
          <a:prstGeom prst="rect">
            <a:avLst/>
          </a:prstGeom>
          <a:noFill/>
        </p:spPr>
        <p:txBody>
          <a:bodyPr vert="wordArtVert" rtlCol="0">
            <a:spAutoFit/>
          </a:bodyPr>
          <a:lstStyle/>
          <a:p>
            <a:r>
              <a:rPr lang="en-US" altLang="zh-CN" sz="100"/>
              <a:t>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a:t>
            </a:r>
            <a:endParaRPr lang="zh-CN" altLang="en-US" sz="100"/>
          </a:p>
        </p:txBody>
      </p:sp>
      <p:sp>
        <p:nvSpPr>
          <p:cNvPr id="18" name="文本框 17"/>
          <p:cNvSpPr txBox="1"/>
          <p:nvPr/>
        </p:nvSpPr>
        <p:spPr>
          <a:xfrm>
            <a:off x="4219575" y="853440"/>
            <a:ext cx="5022850" cy="583565"/>
          </a:xfrm>
          <a:prstGeom prst="rect">
            <a:avLst/>
          </a:prstGeom>
          <a:noFill/>
        </p:spPr>
        <p:txBody>
          <a:bodyPr wrap="square" rtlCol="0" anchor="t">
            <a:spAutoFit/>
          </a:bodyPr>
          <a:lstStyle/>
          <a:p>
            <a:pPr>
              <a:defRPr/>
            </a:pPr>
            <a:r>
              <a:rPr lang="zh-CN" altLang="en-US" sz="2000">
                <a:sym typeface="+mn-ea"/>
              </a:rPr>
              <a:t> </a:t>
            </a:r>
            <a:r>
              <a:rPr lang="zh-CN" altLang="zh-CN" sz="3200" b="1">
                <a:latin typeface="楷体" panose="02010609060101010101" pitchFamily="49" charset="-122"/>
                <a:ea typeface="楷体" panose="02010609060101010101" pitchFamily="49" charset="-122"/>
                <a:sym typeface="+mn-ea"/>
              </a:rPr>
              <a:t>德阳银行的外包之路</a:t>
            </a:r>
          </a:p>
        </p:txBody>
      </p:sp>
      <p:grpSp>
        <p:nvGrpSpPr>
          <p:cNvPr id="19" name="组合 18"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GrpSpPr/>
          <p:nvPr/>
        </p:nvGrpSpPr>
        <p:grpSpPr>
          <a:xfrm>
            <a:off x="170645" y="155063"/>
            <a:ext cx="1891633" cy="1891633"/>
            <a:chOff x="831765" y="1948847"/>
            <a:chExt cx="1891633" cy="1891633"/>
          </a:xfrm>
        </p:grpSpPr>
        <p:grpSp>
          <p:nvGrpSpPr>
            <p:cNvPr id="20" name="组合 19"/>
            <p:cNvGrpSpPr/>
            <p:nvPr/>
          </p:nvGrpSpPr>
          <p:grpSpPr>
            <a:xfrm>
              <a:off x="831765" y="1948847"/>
              <a:ext cx="1891633" cy="1891633"/>
              <a:chOff x="1375509" y="1976984"/>
              <a:chExt cx="2018000" cy="2018000"/>
            </a:xfrm>
          </p:grpSpPr>
          <p:sp>
            <p:nvSpPr>
              <p:cNvPr id="21" name="椭圆 20" descr="e7d195523061f1c0deeec63e560781cfd59afb0ea006f2a87ABB68BF51EA6619813959095094C18C62A12F549504892A4AAA8C1554C6663626E05CA27F281A14E6983772AFC3FB97135759321DEA3D709AACD122C08E6ED1C77BAD4A88EF4CD28A80260D8F97957F436F83C1F553EF0169027D0DBFA7A77088E1513DBDFC101C4B4DFF310B01A5021663E46B6BC2AAB5"/>
              <p:cNvSpPr>
                <a:spLocks noChangeAspect="1"/>
              </p:cNvSpPr>
              <p:nvPr/>
            </p:nvSpPr>
            <p:spPr>
              <a:xfrm>
                <a:off x="1375509" y="1976984"/>
                <a:ext cx="2018000" cy="2018000"/>
              </a:xfrm>
              <a:prstGeom prst="ellipse">
                <a:avLst/>
              </a:prstGeom>
              <a:gradFill>
                <a:gsLst>
                  <a:gs pos="0">
                    <a:schemeClr val="bg1"/>
                  </a:gs>
                  <a:gs pos="100000">
                    <a:srgbClr val="C7C7C7"/>
                  </a:gs>
                </a:gsLst>
                <a:lin ang="13200000" scaled="0"/>
              </a:gradFill>
              <a:ln w="22225">
                <a:solidFill>
                  <a:schemeClr val="bg1"/>
                </a:solidFill>
              </a:ln>
              <a:effectLst>
                <a:outerShdw blurRad="393700" dist="1270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 name="任意多边形 16"/>
              <p:cNvSpPr/>
              <p:nvPr/>
            </p:nvSpPr>
            <p:spPr>
              <a:xfrm rot="5400000">
                <a:off x="1220020" y="2637800"/>
                <a:ext cx="1007034" cy="694933"/>
              </a:xfrm>
              <a:custGeom>
                <a:avLst/>
                <a:gdLst>
                  <a:gd name="connsiteX0" fmla="*/ 0 w 1007034"/>
                  <a:gd name="connsiteY0" fmla="*/ 555348 h 694933"/>
                  <a:gd name="connsiteX1" fmla="*/ 322102 w 1007034"/>
                  <a:gd name="connsiteY1" fmla="*/ 0 h 694933"/>
                  <a:gd name="connsiteX2" fmla="*/ 392164 w 1007034"/>
                  <a:gd name="connsiteY2" fmla="*/ 21748 h 694933"/>
                  <a:gd name="connsiteX3" fmla="*/ 503517 w 1007034"/>
                  <a:gd name="connsiteY3" fmla="*/ 32974 h 694933"/>
                  <a:gd name="connsiteX4" fmla="*/ 614869 w 1007034"/>
                  <a:gd name="connsiteY4" fmla="*/ 21748 h 694933"/>
                  <a:gd name="connsiteX5" fmla="*/ 684932 w 1007034"/>
                  <a:gd name="connsiteY5" fmla="*/ 0 h 694933"/>
                  <a:gd name="connsiteX6" fmla="*/ 1007034 w 1007034"/>
                  <a:gd name="connsiteY6" fmla="*/ 555347 h 694933"/>
                  <a:gd name="connsiteX7" fmla="*/ 895766 w 1007034"/>
                  <a:gd name="connsiteY7" fmla="*/ 615742 h 694933"/>
                  <a:gd name="connsiteX8" fmla="*/ 503516 w 1007034"/>
                  <a:gd name="connsiteY8" fmla="*/ 694933 h 694933"/>
                  <a:gd name="connsiteX9" fmla="*/ 111266 w 1007034"/>
                  <a:gd name="connsiteY9" fmla="*/ 615742 h 694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07034" h="694933">
                    <a:moveTo>
                      <a:pt x="0" y="555348"/>
                    </a:moveTo>
                    <a:lnTo>
                      <a:pt x="322102" y="0"/>
                    </a:lnTo>
                    <a:lnTo>
                      <a:pt x="392164" y="21748"/>
                    </a:lnTo>
                    <a:cubicBezTo>
                      <a:pt x="428132" y="29108"/>
                      <a:pt x="465373" y="32974"/>
                      <a:pt x="503517" y="32974"/>
                    </a:cubicBezTo>
                    <a:cubicBezTo>
                      <a:pt x="541660" y="32974"/>
                      <a:pt x="578901" y="29108"/>
                      <a:pt x="614869" y="21748"/>
                    </a:cubicBezTo>
                    <a:lnTo>
                      <a:pt x="684932" y="0"/>
                    </a:lnTo>
                    <a:lnTo>
                      <a:pt x="1007034" y="555347"/>
                    </a:lnTo>
                    <a:lnTo>
                      <a:pt x="895766" y="615742"/>
                    </a:lnTo>
                    <a:cubicBezTo>
                      <a:pt x="775204" y="666735"/>
                      <a:pt x="642653" y="694933"/>
                      <a:pt x="503516" y="694933"/>
                    </a:cubicBezTo>
                    <a:cubicBezTo>
                      <a:pt x="364379" y="694933"/>
                      <a:pt x="231828" y="666735"/>
                      <a:pt x="111266" y="615742"/>
                    </a:cubicBezTo>
                    <a:close/>
                  </a:path>
                </a:pathLst>
              </a:custGeom>
              <a:solidFill>
                <a:srgbClr val="365B7C"/>
              </a:solidFill>
              <a:ln>
                <a:noFill/>
              </a:ln>
              <a:effectLst>
                <a:innerShdw blurRad="63500" dist="381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27" name="Freeform 48"/>
            <p:cNvSpPr>
              <a:spLocks noEditPoints="1"/>
            </p:cNvSpPr>
            <p:nvPr/>
          </p:nvSpPr>
          <p:spPr bwMode="auto">
            <a:xfrm>
              <a:off x="1822373" y="2622634"/>
              <a:ext cx="490056" cy="469081"/>
            </a:xfrm>
            <a:custGeom>
              <a:avLst/>
              <a:gdLst>
                <a:gd name="T0" fmla="*/ 419 w 628"/>
                <a:gd name="T1" fmla="*/ 232 h 600"/>
                <a:gd name="T2" fmla="*/ 411 w 628"/>
                <a:gd name="T3" fmla="*/ 249 h 600"/>
                <a:gd name="T4" fmla="*/ 408 w 628"/>
                <a:gd name="T5" fmla="*/ 261 h 600"/>
                <a:gd name="T6" fmla="*/ 409 w 628"/>
                <a:gd name="T7" fmla="*/ 283 h 600"/>
                <a:gd name="T8" fmla="*/ 417 w 628"/>
                <a:gd name="T9" fmla="*/ 304 h 600"/>
                <a:gd name="T10" fmla="*/ 424 w 628"/>
                <a:gd name="T11" fmla="*/ 315 h 600"/>
                <a:gd name="T12" fmla="*/ 441 w 628"/>
                <a:gd name="T13" fmla="*/ 330 h 600"/>
                <a:gd name="T14" fmla="*/ 453 w 628"/>
                <a:gd name="T15" fmla="*/ 335 h 600"/>
                <a:gd name="T16" fmla="*/ 478 w 628"/>
                <a:gd name="T17" fmla="*/ 200 h 600"/>
                <a:gd name="T18" fmla="*/ 449 w 628"/>
                <a:gd name="T19" fmla="*/ 206 h 600"/>
                <a:gd name="T20" fmla="*/ 433 w 628"/>
                <a:gd name="T21" fmla="*/ 216 h 600"/>
                <a:gd name="T22" fmla="*/ 425 w 628"/>
                <a:gd name="T23" fmla="*/ 224 h 600"/>
                <a:gd name="T24" fmla="*/ 384 w 628"/>
                <a:gd name="T25" fmla="*/ 70 h 600"/>
                <a:gd name="T26" fmla="*/ 314 w 628"/>
                <a:gd name="T27" fmla="*/ 140 h 600"/>
                <a:gd name="T28" fmla="*/ 379 w 628"/>
                <a:gd name="T29" fmla="*/ 283 h 600"/>
                <a:gd name="T30" fmla="*/ 379 w 628"/>
                <a:gd name="T31" fmla="*/ 254 h 600"/>
                <a:gd name="T32" fmla="*/ 359 w 628"/>
                <a:gd name="T33" fmla="*/ 154 h 600"/>
                <a:gd name="T34" fmla="*/ 250 w 628"/>
                <a:gd name="T35" fmla="*/ 270 h 600"/>
                <a:gd name="T36" fmla="*/ 314 w 628"/>
                <a:gd name="T37" fmla="*/ 396 h 600"/>
                <a:gd name="T38" fmla="*/ 282 w 628"/>
                <a:gd name="T39" fmla="*/ 400 h 600"/>
                <a:gd name="T40" fmla="*/ 267 w 628"/>
                <a:gd name="T41" fmla="*/ 382 h 600"/>
                <a:gd name="T42" fmla="*/ 257 w 628"/>
                <a:gd name="T43" fmla="*/ 374 h 600"/>
                <a:gd name="T44" fmla="*/ 214 w 628"/>
                <a:gd name="T45" fmla="*/ 356 h 600"/>
                <a:gd name="T46" fmla="*/ 195 w 628"/>
                <a:gd name="T47" fmla="*/ 354 h 600"/>
                <a:gd name="T48" fmla="*/ 0 w 628"/>
                <a:gd name="T49" fmla="*/ 600 h 600"/>
                <a:gd name="T50" fmla="*/ 83 w 628"/>
                <a:gd name="T51" fmla="*/ 454 h 600"/>
                <a:gd name="T52" fmla="*/ 216 w 628"/>
                <a:gd name="T53" fmla="*/ 454 h 600"/>
                <a:gd name="T54" fmla="*/ 301 w 628"/>
                <a:gd name="T55" fmla="*/ 600 h 600"/>
                <a:gd name="T56" fmla="*/ 282 w 628"/>
                <a:gd name="T57" fmla="*/ 400 h 600"/>
                <a:gd name="T58" fmla="*/ 433 w 628"/>
                <a:gd name="T59" fmla="*/ 354 h 600"/>
                <a:gd name="T60" fmla="*/ 413 w 628"/>
                <a:gd name="T61" fmla="*/ 356 h 600"/>
                <a:gd name="T62" fmla="*/ 361 w 628"/>
                <a:gd name="T63" fmla="*/ 382 h 600"/>
                <a:gd name="T64" fmla="*/ 353 w 628"/>
                <a:gd name="T65" fmla="*/ 391 h 600"/>
                <a:gd name="T66" fmla="*/ 389 w 628"/>
                <a:gd name="T67" fmla="*/ 600 h 600"/>
                <a:gd name="T68" fmla="*/ 410 w 628"/>
                <a:gd name="T69" fmla="*/ 600 h 600"/>
                <a:gd name="T70" fmla="*/ 564 w 628"/>
                <a:gd name="T71" fmla="*/ 454 h 600"/>
                <a:gd name="T72" fmla="*/ 628 w 628"/>
                <a:gd name="T73" fmla="*/ 460 h 600"/>
                <a:gd name="T74" fmla="*/ 151 w 628"/>
                <a:gd name="T75" fmla="*/ 340 h 600"/>
                <a:gd name="T76" fmla="*/ 186 w 628"/>
                <a:gd name="T77" fmla="*/ 330 h 600"/>
                <a:gd name="T78" fmla="*/ 196 w 628"/>
                <a:gd name="T79" fmla="*/ 323 h 600"/>
                <a:gd name="T80" fmla="*/ 216 w 628"/>
                <a:gd name="T81" fmla="*/ 295 h 600"/>
                <a:gd name="T82" fmla="*/ 219 w 628"/>
                <a:gd name="T83" fmla="*/ 281 h 600"/>
                <a:gd name="T84" fmla="*/ 219 w 628"/>
                <a:gd name="T85" fmla="*/ 258 h 600"/>
                <a:gd name="T86" fmla="*/ 214 w 628"/>
                <a:gd name="T87" fmla="*/ 241 h 600"/>
                <a:gd name="T88" fmla="*/ 208 w 628"/>
                <a:gd name="T89" fmla="*/ 231 h 600"/>
                <a:gd name="T90" fmla="*/ 195 w 628"/>
                <a:gd name="T91" fmla="*/ 217 h 600"/>
                <a:gd name="T92" fmla="*/ 186 w 628"/>
                <a:gd name="T93" fmla="*/ 210 h 600"/>
                <a:gd name="T94" fmla="*/ 151 w 628"/>
                <a:gd name="T95" fmla="*/ 200 h 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28" h="600">
                  <a:moveTo>
                    <a:pt x="425" y="224"/>
                  </a:moveTo>
                  <a:cubicBezTo>
                    <a:pt x="423" y="226"/>
                    <a:pt x="421" y="229"/>
                    <a:pt x="420" y="231"/>
                  </a:cubicBezTo>
                  <a:cubicBezTo>
                    <a:pt x="419" y="231"/>
                    <a:pt x="419" y="232"/>
                    <a:pt x="419" y="232"/>
                  </a:cubicBezTo>
                  <a:cubicBezTo>
                    <a:pt x="418" y="234"/>
                    <a:pt x="416" y="236"/>
                    <a:pt x="415" y="239"/>
                  </a:cubicBezTo>
                  <a:cubicBezTo>
                    <a:pt x="415" y="240"/>
                    <a:pt x="414" y="240"/>
                    <a:pt x="414" y="241"/>
                  </a:cubicBezTo>
                  <a:cubicBezTo>
                    <a:pt x="413" y="244"/>
                    <a:pt x="412" y="246"/>
                    <a:pt x="411" y="249"/>
                  </a:cubicBezTo>
                  <a:cubicBezTo>
                    <a:pt x="411" y="249"/>
                    <a:pt x="411" y="250"/>
                    <a:pt x="411" y="250"/>
                  </a:cubicBezTo>
                  <a:cubicBezTo>
                    <a:pt x="410" y="253"/>
                    <a:pt x="409" y="255"/>
                    <a:pt x="409" y="258"/>
                  </a:cubicBezTo>
                  <a:cubicBezTo>
                    <a:pt x="409" y="259"/>
                    <a:pt x="409" y="260"/>
                    <a:pt x="408" y="261"/>
                  </a:cubicBezTo>
                  <a:cubicBezTo>
                    <a:pt x="408" y="264"/>
                    <a:pt x="408" y="267"/>
                    <a:pt x="408" y="270"/>
                  </a:cubicBezTo>
                  <a:cubicBezTo>
                    <a:pt x="408" y="274"/>
                    <a:pt x="408" y="278"/>
                    <a:pt x="409" y="281"/>
                  </a:cubicBezTo>
                  <a:cubicBezTo>
                    <a:pt x="409" y="282"/>
                    <a:pt x="409" y="283"/>
                    <a:pt x="409" y="283"/>
                  </a:cubicBezTo>
                  <a:cubicBezTo>
                    <a:pt x="410" y="287"/>
                    <a:pt x="411" y="290"/>
                    <a:pt x="412" y="293"/>
                  </a:cubicBezTo>
                  <a:cubicBezTo>
                    <a:pt x="412" y="294"/>
                    <a:pt x="412" y="294"/>
                    <a:pt x="412" y="295"/>
                  </a:cubicBezTo>
                  <a:cubicBezTo>
                    <a:pt x="414" y="298"/>
                    <a:pt x="415" y="301"/>
                    <a:pt x="417" y="304"/>
                  </a:cubicBezTo>
                  <a:cubicBezTo>
                    <a:pt x="417" y="305"/>
                    <a:pt x="417" y="305"/>
                    <a:pt x="418" y="306"/>
                  </a:cubicBezTo>
                  <a:cubicBezTo>
                    <a:pt x="420" y="309"/>
                    <a:pt x="422" y="312"/>
                    <a:pt x="424" y="315"/>
                  </a:cubicBezTo>
                  <a:cubicBezTo>
                    <a:pt x="424" y="315"/>
                    <a:pt x="424" y="315"/>
                    <a:pt x="424" y="315"/>
                  </a:cubicBezTo>
                  <a:cubicBezTo>
                    <a:pt x="427" y="318"/>
                    <a:pt x="429" y="320"/>
                    <a:pt x="432" y="323"/>
                  </a:cubicBezTo>
                  <a:cubicBezTo>
                    <a:pt x="432" y="323"/>
                    <a:pt x="432" y="323"/>
                    <a:pt x="432" y="323"/>
                  </a:cubicBezTo>
                  <a:cubicBezTo>
                    <a:pt x="435" y="326"/>
                    <a:pt x="438" y="328"/>
                    <a:pt x="441" y="330"/>
                  </a:cubicBezTo>
                  <a:cubicBezTo>
                    <a:pt x="442" y="330"/>
                    <a:pt x="442" y="330"/>
                    <a:pt x="442" y="330"/>
                  </a:cubicBezTo>
                  <a:cubicBezTo>
                    <a:pt x="446" y="332"/>
                    <a:pt x="449" y="334"/>
                    <a:pt x="452" y="335"/>
                  </a:cubicBezTo>
                  <a:cubicBezTo>
                    <a:pt x="453" y="335"/>
                    <a:pt x="453" y="335"/>
                    <a:pt x="453" y="335"/>
                  </a:cubicBezTo>
                  <a:cubicBezTo>
                    <a:pt x="461" y="338"/>
                    <a:pt x="469" y="340"/>
                    <a:pt x="478" y="340"/>
                  </a:cubicBezTo>
                  <a:cubicBezTo>
                    <a:pt x="516" y="340"/>
                    <a:pt x="547" y="309"/>
                    <a:pt x="547" y="270"/>
                  </a:cubicBezTo>
                  <a:cubicBezTo>
                    <a:pt x="547" y="231"/>
                    <a:pt x="516" y="200"/>
                    <a:pt x="478" y="200"/>
                  </a:cubicBezTo>
                  <a:cubicBezTo>
                    <a:pt x="468" y="200"/>
                    <a:pt x="458" y="202"/>
                    <a:pt x="450" y="206"/>
                  </a:cubicBezTo>
                  <a:cubicBezTo>
                    <a:pt x="450" y="206"/>
                    <a:pt x="450" y="206"/>
                    <a:pt x="450" y="206"/>
                  </a:cubicBezTo>
                  <a:cubicBezTo>
                    <a:pt x="449" y="206"/>
                    <a:pt x="449" y="206"/>
                    <a:pt x="449" y="206"/>
                  </a:cubicBezTo>
                  <a:cubicBezTo>
                    <a:pt x="446" y="208"/>
                    <a:pt x="444" y="209"/>
                    <a:pt x="442" y="210"/>
                  </a:cubicBezTo>
                  <a:cubicBezTo>
                    <a:pt x="441" y="210"/>
                    <a:pt x="441" y="211"/>
                    <a:pt x="440" y="211"/>
                  </a:cubicBezTo>
                  <a:cubicBezTo>
                    <a:pt x="438" y="213"/>
                    <a:pt x="435" y="215"/>
                    <a:pt x="433" y="216"/>
                  </a:cubicBezTo>
                  <a:cubicBezTo>
                    <a:pt x="433" y="217"/>
                    <a:pt x="432" y="217"/>
                    <a:pt x="432" y="217"/>
                  </a:cubicBezTo>
                  <a:cubicBezTo>
                    <a:pt x="430" y="219"/>
                    <a:pt x="428" y="221"/>
                    <a:pt x="426" y="223"/>
                  </a:cubicBezTo>
                  <a:cubicBezTo>
                    <a:pt x="426" y="223"/>
                    <a:pt x="425" y="224"/>
                    <a:pt x="425" y="224"/>
                  </a:cubicBezTo>
                  <a:close/>
                  <a:moveTo>
                    <a:pt x="314" y="140"/>
                  </a:moveTo>
                  <a:lnTo>
                    <a:pt x="314" y="140"/>
                  </a:lnTo>
                  <a:cubicBezTo>
                    <a:pt x="353" y="140"/>
                    <a:pt x="384" y="108"/>
                    <a:pt x="384" y="70"/>
                  </a:cubicBezTo>
                  <a:cubicBezTo>
                    <a:pt x="384" y="31"/>
                    <a:pt x="353" y="0"/>
                    <a:pt x="314" y="0"/>
                  </a:cubicBezTo>
                  <a:cubicBezTo>
                    <a:pt x="275" y="0"/>
                    <a:pt x="244" y="31"/>
                    <a:pt x="244" y="70"/>
                  </a:cubicBezTo>
                  <a:cubicBezTo>
                    <a:pt x="244" y="108"/>
                    <a:pt x="275" y="140"/>
                    <a:pt x="314" y="140"/>
                  </a:cubicBezTo>
                  <a:close/>
                  <a:moveTo>
                    <a:pt x="379" y="336"/>
                  </a:moveTo>
                  <a:lnTo>
                    <a:pt x="379" y="336"/>
                  </a:lnTo>
                  <a:lnTo>
                    <a:pt x="379" y="283"/>
                  </a:lnTo>
                  <a:cubicBezTo>
                    <a:pt x="379" y="279"/>
                    <a:pt x="378" y="274"/>
                    <a:pt x="378" y="270"/>
                  </a:cubicBezTo>
                  <a:cubicBezTo>
                    <a:pt x="378" y="266"/>
                    <a:pt x="379" y="262"/>
                    <a:pt x="379" y="257"/>
                  </a:cubicBezTo>
                  <a:lnTo>
                    <a:pt x="379" y="254"/>
                  </a:lnTo>
                  <a:lnTo>
                    <a:pt x="380" y="254"/>
                  </a:lnTo>
                  <a:cubicBezTo>
                    <a:pt x="385" y="223"/>
                    <a:pt x="404" y="197"/>
                    <a:pt x="431" y="183"/>
                  </a:cubicBezTo>
                  <a:cubicBezTo>
                    <a:pt x="412" y="165"/>
                    <a:pt x="387" y="154"/>
                    <a:pt x="359" y="154"/>
                  </a:cubicBezTo>
                  <a:lnTo>
                    <a:pt x="269" y="154"/>
                  </a:lnTo>
                  <a:cubicBezTo>
                    <a:pt x="241" y="154"/>
                    <a:pt x="216" y="165"/>
                    <a:pt x="197" y="183"/>
                  </a:cubicBezTo>
                  <a:cubicBezTo>
                    <a:pt x="228" y="199"/>
                    <a:pt x="250" y="232"/>
                    <a:pt x="250" y="270"/>
                  </a:cubicBezTo>
                  <a:cubicBezTo>
                    <a:pt x="250" y="278"/>
                    <a:pt x="249" y="285"/>
                    <a:pt x="247" y="293"/>
                  </a:cubicBezTo>
                  <a:lnTo>
                    <a:pt x="247" y="335"/>
                  </a:lnTo>
                  <a:cubicBezTo>
                    <a:pt x="276" y="347"/>
                    <a:pt x="299" y="369"/>
                    <a:pt x="314" y="396"/>
                  </a:cubicBezTo>
                  <a:cubicBezTo>
                    <a:pt x="328" y="369"/>
                    <a:pt x="352" y="348"/>
                    <a:pt x="379" y="336"/>
                  </a:cubicBezTo>
                  <a:close/>
                  <a:moveTo>
                    <a:pt x="282" y="400"/>
                  </a:moveTo>
                  <a:lnTo>
                    <a:pt x="282" y="400"/>
                  </a:lnTo>
                  <a:cubicBezTo>
                    <a:pt x="280" y="397"/>
                    <a:pt x="278" y="394"/>
                    <a:pt x="275" y="391"/>
                  </a:cubicBezTo>
                  <a:cubicBezTo>
                    <a:pt x="275" y="390"/>
                    <a:pt x="274" y="390"/>
                    <a:pt x="274" y="390"/>
                  </a:cubicBezTo>
                  <a:cubicBezTo>
                    <a:pt x="272" y="387"/>
                    <a:pt x="270" y="385"/>
                    <a:pt x="267" y="382"/>
                  </a:cubicBezTo>
                  <a:cubicBezTo>
                    <a:pt x="267" y="382"/>
                    <a:pt x="266" y="382"/>
                    <a:pt x="266" y="381"/>
                  </a:cubicBezTo>
                  <a:cubicBezTo>
                    <a:pt x="263" y="379"/>
                    <a:pt x="261" y="377"/>
                    <a:pt x="258" y="375"/>
                  </a:cubicBezTo>
                  <a:cubicBezTo>
                    <a:pt x="257" y="374"/>
                    <a:pt x="257" y="374"/>
                    <a:pt x="257" y="374"/>
                  </a:cubicBezTo>
                  <a:cubicBezTo>
                    <a:pt x="247" y="367"/>
                    <a:pt x="237" y="362"/>
                    <a:pt x="225" y="359"/>
                  </a:cubicBezTo>
                  <a:cubicBezTo>
                    <a:pt x="223" y="358"/>
                    <a:pt x="220" y="357"/>
                    <a:pt x="218" y="357"/>
                  </a:cubicBezTo>
                  <a:cubicBezTo>
                    <a:pt x="217" y="356"/>
                    <a:pt x="215" y="356"/>
                    <a:pt x="214" y="356"/>
                  </a:cubicBezTo>
                  <a:cubicBezTo>
                    <a:pt x="212" y="356"/>
                    <a:pt x="210" y="355"/>
                    <a:pt x="208" y="355"/>
                  </a:cubicBezTo>
                  <a:cubicBezTo>
                    <a:pt x="207" y="355"/>
                    <a:pt x="206" y="355"/>
                    <a:pt x="205" y="355"/>
                  </a:cubicBezTo>
                  <a:cubicBezTo>
                    <a:pt x="202" y="354"/>
                    <a:pt x="199" y="354"/>
                    <a:pt x="195" y="354"/>
                  </a:cubicBezTo>
                  <a:lnTo>
                    <a:pt x="105" y="354"/>
                  </a:lnTo>
                  <a:cubicBezTo>
                    <a:pt x="47" y="354"/>
                    <a:pt x="0" y="401"/>
                    <a:pt x="0" y="460"/>
                  </a:cubicBezTo>
                  <a:lnTo>
                    <a:pt x="0" y="600"/>
                  </a:lnTo>
                  <a:lnTo>
                    <a:pt x="62" y="600"/>
                  </a:lnTo>
                  <a:lnTo>
                    <a:pt x="62" y="454"/>
                  </a:lnTo>
                  <a:lnTo>
                    <a:pt x="83" y="454"/>
                  </a:lnTo>
                  <a:lnTo>
                    <a:pt x="83" y="600"/>
                  </a:lnTo>
                  <a:lnTo>
                    <a:pt x="216" y="600"/>
                  </a:lnTo>
                  <a:lnTo>
                    <a:pt x="216" y="454"/>
                  </a:lnTo>
                  <a:lnTo>
                    <a:pt x="237" y="454"/>
                  </a:lnTo>
                  <a:lnTo>
                    <a:pt x="237" y="600"/>
                  </a:lnTo>
                  <a:lnTo>
                    <a:pt x="301" y="600"/>
                  </a:lnTo>
                  <a:lnTo>
                    <a:pt x="301" y="460"/>
                  </a:lnTo>
                  <a:cubicBezTo>
                    <a:pt x="301" y="437"/>
                    <a:pt x="294" y="417"/>
                    <a:pt x="282" y="400"/>
                  </a:cubicBezTo>
                  <a:cubicBezTo>
                    <a:pt x="282" y="400"/>
                    <a:pt x="282" y="400"/>
                    <a:pt x="282" y="400"/>
                  </a:cubicBezTo>
                  <a:close/>
                  <a:moveTo>
                    <a:pt x="523" y="354"/>
                  </a:moveTo>
                  <a:lnTo>
                    <a:pt x="523" y="354"/>
                  </a:lnTo>
                  <a:lnTo>
                    <a:pt x="433" y="354"/>
                  </a:lnTo>
                  <a:cubicBezTo>
                    <a:pt x="429" y="354"/>
                    <a:pt x="426" y="354"/>
                    <a:pt x="423" y="355"/>
                  </a:cubicBezTo>
                  <a:cubicBezTo>
                    <a:pt x="422" y="355"/>
                    <a:pt x="421" y="355"/>
                    <a:pt x="420" y="355"/>
                  </a:cubicBezTo>
                  <a:cubicBezTo>
                    <a:pt x="418" y="355"/>
                    <a:pt x="415" y="356"/>
                    <a:pt x="413" y="356"/>
                  </a:cubicBezTo>
                  <a:cubicBezTo>
                    <a:pt x="412" y="356"/>
                    <a:pt x="411" y="356"/>
                    <a:pt x="410" y="357"/>
                  </a:cubicBezTo>
                  <a:cubicBezTo>
                    <a:pt x="408" y="357"/>
                    <a:pt x="405" y="358"/>
                    <a:pt x="403" y="358"/>
                  </a:cubicBezTo>
                  <a:cubicBezTo>
                    <a:pt x="387" y="363"/>
                    <a:pt x="373" y="371"/>
                    <a:pt x="361" y="382"/>
                  </a:cubicBezTo>
                  <a:cubicBezTo>
                    <a:pt x="361" y="382"/>
                    <a:pt x="361" y="382"/>
                    <a:pt x="361" y="383"/>
                  </a:cubicBezTo>
                  <a:cubicBezTo>
                    <a:pt x="358" y="385"/>
                    <a:pt x="356" y="388"/>
                    <a:pt x="353" y="390"/>
                  </a:cubicBezTo>
                  <a:cubicBezTo>
                    <a:pt x="353" y="390"/>
                    <a:pt x="353" y="391"/>
                    <a:pt x="353" y="391"/>
                  </a:cubicBezTo>
                  <a:cubicBezTo>
                    <a:pt x="337" y="409"/>
                    <a:pt x="327" y="433"/>
                    <a:pt x="327" y="460"/>
                  </a:cubicBezTo>
                  <a:lnTo>
                    <a:pt x="327" y="600"/>
                  </a:lnTo>
                  <a:lnTo>
                    <a:pt x="389" y="600"/>
                  </a:lnTo>
                  <a:lnTo>
                    <a:pt x="389" y="454"/>
                  </a:lnTo>
                  <a:lnTo>
                    <a:pt x="410" y="454"/>
                  </a:lnTo>
                  <a:lnTo>
                    <a:pt x="410" y="600"/>
                  </a:lnTo>
                  <a:lnTo>
                    <a:pt x="543" y="600"/>
                  </a:lnTo>
                  <a:lnTo>
                    <a:pt x="543" y="454"/>
                  </a:lnTo>
                  <a:lnTo>
                    <a:pt x="564" y="454"/>
                  </a:lnTo>
                  <a:lnTo>
                    <a:pt x="564" y="600"/>
                  </a:lnTo>
                  <a:lnTo>
                    <a:pt x="628" y="600"/>
                  </a:lnTo>
                  <a:lnTo>
                    <a:pt x="628" y="460"/>
                  </a:lnTo>
                  <a:cubicBezTo>
                    <a:pt x="628" y="401"/>
                    <a:pt x="581" y="354"/>
                    <a:pt x="523" y="354"/>
                  </a:cubicBezTo>
                  <a:close/>
                  <a:moveTo>
                    <a:pt x="151" y="340"/>
                  </a:moveTo>
                  <a:lnTo>
                    <a:pt x="151" y="340"/>
                  </a:lnTo>
                  <a:cubicBezTo>
                    <a:pt x="159" y="340"/>
                    <a:pt x="167" y="338"/>
                    <a:pt x="175" y="335"/>
                  </a:cubicBezTo>
                  <a:cubicBezTo>
                    <a:pt x="175" y="335"/>
                    <a:pt x="175" y="335"/>
                    <a:pt x="176" y="335"/>
                  </a:cubicBezTo>
                  <a:cubicBezTo>
                    <a:pt x="179" y="334"/>
                    <a:pt x="183" y="332"/>
                    <a:pt x="186" y="330"/>
                  </a:cubicBezTo>
                  <a:cubicBezTo>
                    <a:pt x="186" y="330"/>
                    <a:pt x="186" y="330"/>
                    <a:pt x="186" y="330"/>
                  </a:cubicBezTo>
                  <a:cubicBezTo>
                    <a:pt x="190" y="328"/>
                    <a:pt x="193" y="326"/>
                    <a:pt x="196" y="323"/>
                  </a:cubicBezTo>
                  <a:cubicBezTo>
                    <a:pt x="196" y="323"/>
                    <a:pt x="196" y="323"/>
                    <a:pt x="196" y="323"/>
                  </a:cubicBezTo>
                  <a:cubicBezTo>
                    <a:pt x="202" y="318"/>
                    <a:pt x="206" y="312"/>
                    <a:pt x="210" y="306"/>
                  </a:cubicBezTo>
                  <a:cubicBezTo>
                    <a:pt x="211" y="305"/>
                    <a:pt x="211" y="305"/>
                    <a:pt x="211" y="304"/>
                  </a:cubicBezTo>
                  <a:cubicBezTo>
                    <a:pt x="213" y="301"/>
                    <a:pt x="214" y="298"/>
                    <a:pt x="216" y="295"/>
                  </a:cubicBezTo>
                  <a:cubicBezTo>
                    <a:pt x="216" y="294"/>
                    <a:pt x="216" y="294"/>
                    <a:pt x="216" y="293"/>
                  </a:cubicBezTo>
                  <a:cubicBezTo>
                    <a:pt x="217" y="290"/>
                    <a:pt x="218" y="287"/>
                    <a:pt x="219" y="283"/>
                  </a:cubicBezTo>
                  <a:cubicBezTo>
                    <a:pt x="219" y="282"/>
                    <a:pt x="219" y="282"/>
                    <a:pt x="219" y="281"/>
                  </a:cubicBezTo>
                  <a:cubicBezTo>
                    <a:pt x="220" y="278"/>
                    <a:pt x="220" y="274"/>
                    <a:pt x="220" y="270"/>
                  </a:cubicBezTo>
                  <a:cubicBezTo>
                    <a:pt x="220" y="267"/>
                    <a:pt x="220" y="264"/>
                    <a:pt x="220" y="261"/>
                  </a:cubicBezTo>
                  <a:cubicBezTo>
                    <a:pt x="219" y="260"/>
                    <a:pt x="219" y="259"/>
                    <a:pt x="219" y="258"/>
                  </a:cubicBezTo>
                  <a:cubicBezTo>
                    <a:pt x="219" y="255"/>
                    <a:pt x="218" y="252"/>
                    <a:pt x="217" y="250"/>
                  </a:cubicBezTo>
                  <a:cubicBezTo>
                    <a:pt x="217" y="249"/>
                    <a:pt x="217" y="249"/>
                    <a:pt x="217" y="249"/>
                  </a:cubicBezTo>
                  <a:cubicBezTo>
                    <a:pt x="216" y="246"/>
                    <a:pt x="215" y="244"/>
                    <a:pt x="214" y="241"/>
                  </a:cubicBezTo>
                  <a:cubicBezTo>
                    <a:pt x="214" y="240"/>
                    <a:pt x="213" y="240"/>
                    <a:pt x="213" y="239"/>
                  </a:cubicBezTo>
                  <a:cubicBezTo>
                    <a:pt x="212" y="236"/>
                    <a:pt x="210" y="234"/>
                    <a:pt x="209" y="231"/>
                  </a:cubicBezTo>
                  <a:lnTo>
                    <a:pt x="208" y="231"/>
                  </a:lnTo>
                  <a:cubicBezTo>
                    <a:pt x="207" y="229"/>
                    <a:pt x="205" y="226"/>
                    <a:pt x="203" y="224"/>
                  </a:cubicBezTo>
                  <a:cubicBezTo>
                    <a:pt x="203" y="224"/>
                    <a:pt x="202" y="223"/>
                    <a:pt x="202" y="223"/>
                  </a:cubicBezTo>
                  <a:cubicBezTo>
                    <a:pt x="200" y="221"/>
                    <a:pt x="198" y="219"/>
                    <a:pt x="195" y="217"/>
                  </a:cubicBezTo>
                  <a:cubicBezTo>
                    <a:pt x="195" y="217"/>
                    <a:pt x="195" y="217"/>
                    <a:pt x="195" y="216"/>
                  </a:cubicBezTo>
                  <a:cubicBezTo>
                    <a:pt x="193" y="215"/>
                    <a:pt x="190" y="213"/>
                    <a:pt x="188" y="211"/>
                  </a:cubicBezTo>
                  <a:cubicBezTo>
                    <a:pt x="187" y="211"/>
                    <a:pt x="187" y="210"/>
                    <a:pt x="186" y="210"/>
                  </a:cubicBezTo>
                  <a:cubicBezTo>
                    <a:pt x="184" y="209"/>
                    <a:pt x="181" y="207"/>
                    <a:pt x="179" y="206"/>
                  </a:cubicBezTo>
                  <a:cubicBezTo>
                    <a:pt x="179" y="206"/>
                    <a:pt x="178" y="206"/>
                    <a:pt x="178" y="206"/>
                  </a:cubicBezTo>
                  <a:cubicBezTo>
                    <a:pt x="170" y="202"/>
                    <a:pt x="160" y="200"/>
                    <a:pt x="151" y="200"/>
                  </a:cubicBezTo>
                  <a:cubicBezTo>
                    <a:pt x="112" y="200"/>
                    <a:pt x="81" y="231"/>
                    <a:pt x="81" y="270"/>
                  </a:cubicBezTo>
                  <a:cubicBezTo>
                    <a:pt x="81" y="309"/>
                    <a:pt x="112" y="340"/>
                    <a:pt x="151" y="340"/>
                  </a:cubicBezTo>
                  <a:close/>
                </a:path>
              </a:pathLst>
            </a:custGeom>
            <a:solidFill>
              <a:srgbClr val="365B7C"/>
            </a:solidFill>
            <a:ln>
              <a:noFill/>
            </a:ln>
          </p:spPr>
          <p:txBody>
            <a:bodyPr vert="horz" wrap="square" lIns="91440" tIns="45720" rIns="91440" bIns="45720" numCol="1" anchor="t" anchorCtr="0" compatLnSpc="1"/>
            <a:lstStyle/>
            <a:p>
              <a:endParaRPr lang="zh-CN" altLang="en-US">
                <a:solidFill>
                  <a:schemeClr val="accent2"/>
                </a:solidFill>
              </a:endParaRPr>
            </a:p>
          </p:txBody>
        </p:sp>
      </p:grpSp>
      <p:sp>
        <p:nvSpPr>
          <p:cNvPr id="33" name="矩形 32"/>
          <p:cNvSpPr/>
          <p:nvPr/>
        </p:nvSpPr>
        <p:spPr>
          <a:xfrm>
            <a:off x="2237463" y="878803"/>
            <a:ext cx="2087446" cy="470748"/>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800" b="1" dirty="0">
                <a:latin typeface="楷体" panose="02010609060101010101" pitchFamily="49" charset="-122"/>
                <a:ea typeface="楷体" panose="02010609060101010101" pitchFamily="49" charset="-122"/>
                <a:cs typeface="+mn-ea"/>
                <a:sym typeface="+mn-lt"/>
              </a:rPr>
              <a:t>案例导学</a:t>
            </a:r>
          </a:p>
        </p:txBody>
      </p:sp>
      <p:sp>
        <p:nvSpPr>
          <p:cNvPr id="37" name="文本框 36"/>
          <p:cNvSpPr txBox="1"/>
          <p:nvPr/>
        </p:nvSpPr>
        <p:spPr>
          <a:xfrm>
            <a:off x="676910" y="1845310"/>
            <a:ext cx="10876280" cy="1814830"/>
          </a:xfrm>
          <a:prstGeom prst="rect">
            <a:avLst/>
          </a:prstGeom>
          <a:noFill/>
        </p:spPr>
        <p:txBody>
          <a:bodyPr wrap="square" rtlCol="0">
            <a:spAutoFit/>
          </a:bodyPr>
          <a:lstStyle/>
          <a:p>
            <a:pPr eaLnBrk="1" hangingPunct="1"/>
            <a:r>
              <a:rPr lang="en-US" altLang="zh-CN" sz="2400">
                <a:latin typeface="楷体" panose="02010609060101010101" pitchFamily="49" charset="-122"/>
                <a:ea typeface="楷体" panose="02010609060101010101" pitchFamily="49" charset="-122"/>
                <a:sym typeface="+mn-ea"/>
              </a:rPr>
              <a:t> </a:t>
            </a:r>
            <a:r>
              <a:rPr lang="en-US" altLang="zh-CN" sz="2800">
                <a:latin typeface="楷体" panose="02010609060101010101" pitchFamily="49" charset="-122"/>
                <a:ea typeface="楷体" panose="02010609060101010101" pitchFamily="49" charset="-122"/>
                <a:sym typeface="+mn-ea"/>
              </a:rPr>
              <a:t>   </a:t>
            </a:r>
            <a:r>
              <a:rPr lang="zh-CN" altLang="zh-CN" sz="2800">
                <a:latin typeface="楷体" panose="02010609060101010101" pitchFamily="49" charset="-122"/>
                <a:ea typeface="楷体" panose="02010609060101010101" pitchFamily="49" charset="-122"/>
                <a:sym typeface="+mn-ea"/>
              </a:rPr>
              <a:t>德阳银行股份有限公司成为西南金融界不可忽视的一支劲旅。在立足地方、快速发展的同时，德阳银行将视线投向了更加广阔的市场。在蓄积了资本和力量之后，德阳银行的领导团队果断落子，决定在成都设立分行，拓展新市场，谋求新发展。</a:t>
            </a:r>
          </a:p>
        </p:txBody>
      </p:sp>
      <p:sp>
        <p:nvSpPr>
          <p:cNvPr id="38" name="文本框 37"/>
          <p:cNvSpPr txBox="1"/>
          <p:nvPr/>
        </p:nvSpPr>
        <p:spPr>
          <a:xfrm>
            <a:off x="638810" y="3933190"/>
            <a:ext cx="10914380" cy="2245360"/>
          </a:xfrm>
          <a:prstGeom prst="rect">
            <a:avLst/>
          </a:prstGeom>
          <a:noFill/>
        </p:spPr>
        <p:txBody>
          <a:bodyPr wrap="square" rtlCol="0" anchor="t">
            <a:spAutoFit/>
          </a:bodyPr>
          <a:lstStyle/>
          <a:p>
            <a:pPr eaLnBrk="1" hangingPunct="1"/>
            <a:r>
              <a:rPr lang="en-US" altLang="zh-CN" sz="2800">
                <a:latin typeface="楷体" panose="02010609060101010101" pitchFamily="49" charset="-122"/>
                <a:ea typeface="楷体" panose="02010609060101010101" pitchFamily="49" charset="-122"/>
                <a:sym typeface="+mn-ea"/>
              </a:rPr>
              <a:t>    </a:t>
            </a:r>
            <a:r>
              <a:rPr lang="zh-CN" altLang="zh-CN" sz="2800">
                <a:latin typeface="楷体" panose="02010609060101010101" pitchFamily="49" charset="-122"/>
                <a:ea typeface="楷体" panose="02010609060101010101" pitchFamily="49" charset="-122"/>
                <a:sym typeface="+mn-ea"/>
              </a:rPr>
              <a:t>随着公司业务与规模的不断扩大，公司人力资源管理面临的挑战与压力也越来越大。首先，由于银行需要给客户提供高品质的服务，所以专业人员需求量大，对客服工作人员的要求相对较高，但是，这一工作人群流动率又大，于是，招聘和保留专业员工成了公司人力资源管理面临的一道难题</a:t>
            </a:r>
            <a:r>
              <a:rPr lang="zh-CN" altLang="zh-CN" sz="2800">
                <a:sym typeface="+mn-ea"/>
              </a:rPr>
              <a:t>。</a:t>
            </a:r>
            <a:endParaRPr lang="zh-CN" altLang="zh-CN" sz="2800">
              <a:latin typeface="楷体" panose="02010609060101010101" pitchFamily="49" charset="-122"/>
              <a:ea typeface="楷体" panose="02010609060101010101" pitchFamily="49" charset="-122"/>
              <a:sym typeface="+mn-ea"/>
            </a:endParaRPr>
          </a:p>
        </p:txBody>
      </p:sp>
    </p:spTree>
    <p:extLst>
      <p:ext uri="{BB962C8B-B14F-4D97-AF65-F5344CB8AC3E}">
        <p14:creationId xmlns:p14="http://schemas.microsoft.com/office/powerpoint/2010/main" val="987464754"/>
      </p:ext>
    </p:extLst>
  </p:cSld>
  <p:clrMapOvr>
    <a:masterClrMapping/>
  </p:clrMapOvr>
  <mc:AlternateContent xmlns:mc="http://schemas.openxmlformats.org/markup-compatibility/2006" xmlns:p14="http://schemas.microsoft.com/office/powerpoint/2010/main">
    <mc:Choice Requires="p14">
      <p:transition spd="slow" p14:dur="3000" advTm="0">
        <p14:shred/>
      </p:transition>
    </mc:Choice>
    <mc:Fallback xmlns="">
      <p:transition spd="slow"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5" presetClass="entr" presetSubtype="0" fill="hold" nodeType="withEffect">
                                  <p:stCondLst>
                                    <p:cond delay="250"/>
                                  </p:stCondLst>
                                  <p:childTnLst>
                                    <p:set>
                                      <p:cBhvr>
                                        <p:cTn id="6" dur="1" fill="hold">
                                          <p:stCondLst>
                                            <p:cond delay="0"/>
                                          </p:stCondLst>
                                        </p:cTn>
                                        <p:tgtEl>
                                          <p:spTgt spid="19"/>
                                        </p:tgtEl>
                                        <p:attrNameLst>
                                          <p:attrName>style.visibility</p:attrName>
                                        </p:attrNameLst>
                                      </p:cBhvr>
                                      <p:to>
                                        <p:strVal val="visible"/>
                                      </p:to>
                                    </p:set>
                                    <p:anim calcmode="lin" valueType="num">
                                      <p:cBhvr>
                                        <p:cTn id="7" dur="500" decel="50000" fill="hold">
                                          <p:stCondLst>
                                            <p:cond delay="0"/>
                                          </p:stCondLst>
                                        </p:cTn>
                                        <p:tgtEl>
                                          <p:spTgt spid="19"/>
                                        </p:tgtEl>
                                        <p:attrNameLst>
                                          <p:attrName>style.rotation</p:attrName>
                                        </p:attrNameLst>
                                      </p:cBhvr>
                                      <p:tavLst>
                                        <p:tav tm="0">
                                          <p:val>
                                            <p:fltVal val="-90"/>
                                          </p:val>
                                        </p:tav>
                                        <p:tav tm="100000">
                                          <p:val>
                                            <p:fltVal val="0"/>
                                          </p:val>
                                        </p:tav>
                                      </p:tavLst>
                                    </p:anim>
                                    <p:anim calcmode="lin" valueType="num">
                                      <p:cBhvr>
                                        <p:cTn id="8" dur="500" decel="50000" fill="hold">
                                          <p:stCondLst>
                                            <p:cond delay="0"/>
                                          </p:stCondLst>
                                        </p:cTn>
                                        <p:tgtEl>
                                          <p:spTgt spid="19"/>
                                        </p:tgtEl>
                                        <p:attrNameLst>
                                          <p:attrName>ppt_w</p:attrName>
                                        </p:attrNameLst>
                                      </p:cBhvr>
                                      <p:tavLst>
                                        <p:tav tm="0">
                                          <p:val>
                                            <p:strVal val="#ppt_w"/>
                                          </p:val>
                                        </p:tav>
                                        <p:tav tm="100000">
                                          <p:val>
                                            <p:strVal val="#ppt_w*.05"/>
                                          </p:val>
                                        </p:tav>
                                      </p:tavLst>
                                    </p:anim>
                                    <p:anim calcmode="lin" valueType="num">
                                      <p:cBhvr>
                                        <p:cTn id="9" dur="500" accel="50000" fill="hold">
                                          <p:stCondLst>
                                            <p:cond delay="500"/>
                                          </p:stCondLst>
                                        </p:cTn>
                                        <p:tgtEl>
                                          <p:spTgt spid="19"/>
                                        </p:tgtEl>
                                        <p:attrNameLst>
                                          <p:attrName>ppt_w</p:attrName>
                                        </p:attrNameLst>
                                      </p:cBhvr>
                                      <p:tavLst>
                                        <p:tav tm="0">
                                          <p:val>
                                            <p:strVal val="#ppt_w*.05"/>
                                          </p:val>
                                        </p:tav>
                                        <p:tav tm="100000">
                                          <p:val>
                                            <p:strVal val="#ppt_w"/>
                                          </p:val>
                                        </p:tav>
                                      </p:tavLst>
                                    </p:anim>
                                    <p:anim calcmode="lin" valueType="num">
                                      <p:cBhvr>
                                        <p:cTn id="10" dur="1000" fill="hold"/>
                                        <p:tgtEl>
                                          <p:spTgt spid="19"/>
                                        </p:tgtEl>
                                        <p:attrNameLst>
                                          <p:attrName>ppt_h</p:attrName>
                                        </p:attrNameLst>
                                      </p:cBhvr>
                                      <p:tavLst>
                                        <p:tav tm="0">
                                          <p:val>
                                            <p:strVal val="#ppt_h"/>
                                          </p:val>
                                        </p:tav>
                                        <p:tav tm="100000">
                                          <p:val>
                                            <p:strVal val="#ppt_h"/>
                                          </p:val>
                                        </p:tav>
                                      </p:tavLst>
                                    </p:anim>
                                    <p:anim calcmode="lin" valueType="num">
                                      <p:cBhvr>
                                        <p:cTn id="11" dur="500" decel="50000" fill="hold">
                                          <p:stCondLst>
                                            <p:cond delay="0"/>
                                          </p:stCondLst>
                                        </p:cTn>
                                        <p:tgtEl>
                                          <p:spTgt spid="19"/>
                                        </p:tgtEl>
                                        <p:attrNameLst>
                                          <p:attrName>ppt_x</p:attrName>
                                        </p:attrNameLst>
                                      </p:cBhvr>
                                      <p:tavLst>
                                        <p:tav tm="0">
                                          <p:val>
                                            <p:strVal val="#ppt_x+.4"/>
                                          </p:val>
                                        </p:tav>
                                        <p:tav tm="100000">
                                          <p:val>
                                            <p:strVal val="#ppt_x"/>
                                          </p:val>
                                        </p:tav>
                                      </p:tavLst>
                                    </p:anim>
                                    <p:anim calcmode="lin" valueType="num">
                                      <p:cBhvr>
                                        <p:cTn id="12" dur="500" decel="50000" fill="hold">
                                          <p:stCondLst>
                                            <p:cond delay="0"/>
                                          </p:stCondLst>
                                        </p:cTn>
                                        <p:tgtEl>
                                          <p:spTgt spid="19"/>
                                        </p:tgtEl>
                                        <p:attrNameLst>
                                          <p:attrName>ppt_y</p:attrName>
                                        </p:attrNameLst>
                                      </p:cBhvr>
                                      <p:tavLst>
                                        <p:tav tm="0">
                                          <p:val>
                                            <p:strVal val="#ppt_y-.2"/>
                                          </p:val>
                                        </p:tav>
                                        <p:tav tm="100000">
                                          <p:val>
                                            <p:strVal val="#ppt_y+.1"/>
                                          </p:val>
                                        </p:tav>
                                      </p:tavLst>
                                    </p:anim>
                                    <p:anim calcmode="lin" valueType="num">
                                      <p:cBhvr>
                                        <p:cTn id="13" dur="500" accel="50000" fill="hold">
                                          <p:stCondLst>
                                            <p:cond delay="500"/>
                                          </p:stCondLst>
                                        </p:cTn>
                                        <p:tgtEl>
                                          <p:spTgt spid="19"/>
                                        </p:tgtEl>
                                        <p:attrNameLst>
                                          <p:attrName>ppt_y</p:attrName>
                                        </p:attrNameLst>
                                      </p:cBhvr>
                                      <p:tavLst>
                                        <p:tav tm="0">
                                          <p:val>
                                            <p:strVal val="#ppt_y+.1"/>
                                          </p:val>
                                        </p:tav>
                                        <p:tav tm="100000">
                                          <p:val>
                                            <p:strVal val="#ppt_y"/>
                                          </p:val>
                                        </p:tav>
                                      </p:tavLst>
                                    </p:anim>
                                    <p:animEffect transition="in" filter="fade">
                                      <p:cBhvr>
                                        <p:cTn id="14" dur="1000" decel="50000">
                                          <p:stCondLst>
                                            <p:cond delay="0"/>
                                          </p:stCondLst>
                                        </p:cTn>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矩形 8"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549157" y="-975631"/>
            <a:ext cx="583096" cy="838080"/>
          </a:xfrm>
          <a:prstGeom prst="rect">
            <a:avLst/>
          </a:prstGeom>
          <a:solidFill>
            <a:srgbClr val="365B7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 name="矩形 9"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1132253" y="-975631"/>
            <a:ext cx="583096" cy="838080"/>
          </a:xfrm>
          <a:prstGeom prst="rect">
            <a:avLst/>
          </a:prstGeom>
          <a:solidFill>
            <a:srgbClr val="96648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 name="矩形 10"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1715349" y="-975631"/>
            <a:ext cx="583096" cy="838080"/>
          </a:xfrm>
          <a:prstGeom prst="rect">
            <a:avLst/>
          </a:prstGeom>
          <a:solidFill>
            <a:srgbClr val="D06F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 name="矩形 11"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2298446" y="-975631"/>
            <a:ext cx="583096" cy="838080"/>
          </a:xfrm>
          <a:prstGeom prst="rect">
            <a:avLst/>
          </a:prstGeom>
          <a:solidFill>
            <a:srgbClr val="F779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 name="矩形 12"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2881542" y="-975631"/>
            <a:ext cx="583096" cy="838080"/>
          </a:xfrm>
          <a:prstGeom prst="rect">
            <a:avLst/>
          </a:prstGeom>
          <a:solidFill>
            <a:srgbClr val="F8AD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e7d195523061f1c0"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hidden="1"/>
          <p:cNvSpPr txBox="1"/>
          <p:nvPr/>
        </p:nvSpPr>
        <p:spPr>
          <a:xfrm>
            <a:off x="-355600" y="1803400"/>
            <a:ext cx="293927" cy="1016000"/>
          </a:xfrm>
          <a:prstGeom prst="rect">
            <a:avLst/>
          </a:prstGeom>
          <a:noFill/>
        </p:spPr>
        <p:txBody>
          <a:bodyPr vert="wordArtVert" rtlCol="0">
            <a:spAutoFit/>
          </a:bodyPr>
          <a:lstStyle/>
          <a:p>
            <a:r>
              <a:rPr lang="en-US" altLang="zh-CN" sz="100"/>
              <a:t>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a:t>
            </a:r>
            <a:endParaRPr lang="zh-CN" altLang="en-US" sz="100"/>
          </a:p>
        </p:txBody>
      </p:sp>
      <p:grpSp>
        <p:nvGrpSpPr>
          <p:cNvPr id="19" name="组合 18"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GrpSpPr/>
          <p:nvPr/>
        </p:nvGrpSpPr>
        <p:grpSpPr>
          <a:xfrm>
            <a:off x="170645" y="155063"/>
            <a:ext cx="1891633" cy="1891633"/>
            <a:chOff x="831765" y="1948847"/>
            <a:chExt cx="1891633" cy="1891633"/>
          </a:xfrm>
        </p:grpSpPr>
        <p:grpSp>
          <p:nvGrpSpPr>
            <p:cNvPr id="20" name="组合 19"/>
            <p:cNvGrpSpPr/>
            <p:nvPr/>
          </p:nvGrpSpPr>
          <p:grpSpPr>
            <a:xfrm>
              <a:off x="831765" y="1948847"/>
              <a:ext cx="1891633" cy="1891633"/>
              <a:chOff x="1375509" y="1976984"/>
              <a:chExt cx="2018000" cy="2018000"/>
            </a:xfrm>
          </p:grpSpPr>
          <p:sp>
            <p:nvSpPr>
              <p:cNvPr id="21" name="椭圆 20" descr="e7d195523061f1c0deeec63e560781cfd59afb0ea006f2a87ABB68BF51EA6619813959095094C18C62A12F549504892A4AAA8C1554C6663626E05CA27F281A14E6983772AFC3FB97135759321DEA3D709AACD122C08E6ED1C77BAD4A88EF4CD28A80260D8F97957F436F83C1F553EF0169027D0DBFA7A77088E1513DBDFC101C4B4DFF310B01A5021663E46B6BC2AAB5"/>
              <p:cNvSpPr>
                <a:spLocks noChangeAspect="1"/>
              </p:cNvSpPr>
              <p:nvPr/>
            </p:nvSpPr>
            <p:spPr>
              <a:xfrm>
                <a:off x="1375509" y="1976984"/>
                <a:ext cx="2018000" cy="2018000"/>
              </a:xfrm>
              <a:prstGeom prst="ellipse">
                <a:avLst/>
              </a:prstGeom>
              <a:gradFill>
                <a:gsLst>
                  <a:gs pos="0">
                    <a:schemeClr val="bg1"/>
                  </a:gs>
                  <a:gs pos="100000">
                    <a:srgbClr val="C7C7C7"/>
                  </a:gs>
                </a:gsLst>
                <a:lin ang="13200000" scaled="0"/>
              </a:gradFill>
              <a:ln w="22225">
                <a:solidFill>
                  <a:schemeClr val="bg1"/>
                </a:solidFill>
              </a:ln>
              <a:effectLst>
                <a:outerShdw blurRad="393700" dist="1270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 name="任意多边形 16"/>
              <p:cNvSpPr/>
              <p:nvPr/>
            </p:nvSpPr>
            <p:spPr>
              <a:xfrm rot="5400000">
                <a:off x="1220020" y="2637800"/>
                <a:ext cx="1007034" cy="694933"/>
              </a:xfrm>
              <a:custGeom>
                <a:avLst/>
                <a:gdLst>
                  <a:gd name="connsiteX0" fmla="*/ 0 w 1007034"/>
                  <a:gd name="connsiteY0" fmla="*/ 555348 h 694933"/>
                  <a:gd name="connsiteX1" fmla="*/ 322102 w 1007034"/>
                  <a:gd name="connsiteY1" fmla="*/ 0 h 694933"/>
                  <a:gd name="connsiteX2" fmla="*/ 392164 w 1007034"/>
                  <a:gd name="connsiteY2" fmla="*/ 21748 h 694933"/>
                  <a:gd name="connsiteX3" fmla="*/ 503517 w 1007034"/>
                  <a:gd name="connsiteY3" fmla="*/ 32974 h 694933"/>
                  <a:gd name="connsiteX4" fmla="*/ 614869 w 1007034"/>
                  <a:gd name="connsiteY4" fmla="*/ 21748 h 694933"/>
                  <a:gd name="connsiteX5" fmla="*/ 684932 w 1007034"/>
                  <a:gd name="connsiteY5" fmla="*/ 0 h 694933"/>
                  <a:gd name="connsiteX6" fmla="*/ 1007034 w 1007034"/>
                  <a:gd name="connsiteY6" fmla="*/ 555347 h 694933"/>
                  <a:gd name="connsiteX7" fmla="*/ 895766 w 1007034"/>
                  <a:gd name="connsiteY7" fmla="*/ 615742 h 694933"/>
                  <a:gd name="connsiteX8" fmla="*/ 503516 w 1007034"/>
                  <a:gd name="connsiteY8" fmla="*/ 694933 h 694933"/>
                  <a:gd name="connsiteX9" fmla="*/ 111266 w 1007034"/>
                  <a:gd name="connsiteY9" fmla="*/ 615742 h 694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07034" h="694933">
                    <a:moveTo>
                      <a:pt x="0" y="555348"/>
                    </a:moveTo>
                    <a:lnTo>
                      <a:pt x="322102" y="0"/>
                    </a:lnTo>
                    <a:lnTo>
                      <a:pt x="392164" y="21748"/>
                    </a:lnTo>
                    <a:cubicBezTo>
                      <a:pt x="428132" y="29108"/>
                      <a:pt x="465373" y="32974"/>
                      <a:pt x="503517" y="32974"/>
                    </a:cubicBezTo>
                    <a:cubicBezTo>
                      <a:pt x="541660" y="32974"/>
                      <a:pt x="578901" y="29108"/>
                      <a:pt x="614869" y="21748"/>
                    </a:cubicBezTo>
                    <a:lnTo>
                      <a:pt x="684932" y="0"/>
                    </a:lnTo>
                    <a:lnTo>
                      <a:pt x="1007034" y="555347"/>
                    </a:lnTo>
                    <a:lnTo>
                      <a:pt x="895766" y="615742"/>
                    </a:lnTo>
                    <a:cubicBezTo>
                      <a:pt x="775204" y="666735"/>
                      <a:pt x="642653" y="694933"/>
                      <a:pt x="503516" y="694933"/>
                    </a:cubicBezTo>
                    <a:cubicBezTo>
                      <a:pt x="364379" y="694933"/>
                      <a:pt x="231828" y="666735"/>
                      <a:pt x="111266" y="615742"/>
                    </a:cubicBezTo>
                    <a:close/>
                  </a:path>
                </a:pathLst>
              </a:custGeom>
              <a:solidFill>
                <a:srgbClr val="365B7C"/>
              </a:solidFill>
              <a:ln>
                <a:noFill/>
              </a:ln>
              <a:effectLst>
                <a:innerShdw blurRad="63500" dist="381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27" name="Freeform 48"/>
            <p:cNvSpPr>
              <a:spLocks noEditPoints="1"/>
            </p:cNvSpPr>
            <p:nvPr/>
          </p:nvSpPr>
          <p:spPr bwMode="auto">
            <a:xfrm>
              <a:off x="1822373" y="2622634"/>
              <a:ext cx="490056" cy="469081"/>
            </a:xfrm>
            <a:custGeom>
              <a:avLst/>
              <a:gdLst>
                <a:gd name="T0" fmla="*/ 419 w 628"/>
                <a:gd name="T1" fmla="*/ 232 h 600"/>
                <a:gd name="T2" fmla="*/ 411 w 628"/>
                <a:gd name="T3" fmla="*/ 249 h 600"/>
                <a:gd name="T4" fmla="*/ 408 w 628"/>
                <a:gd name="T5" fmla="*/ 261 h 600"/>
                <a:gd name="T6" fmla="*/ 409 w 628"/>
                <a:gd name="T7" fmla="*/ 283 h 600"/>
                <a:gd name="T8" fmla="*/ 417 w 628"/>
                <a:gd name="T9" fmla="*/ 304 h 600"/>
                <a:gd name="T10" fmla="*/ 424 w 628"/>
                <a:gd name="T11" fmla="*/ 315 h 600"/>
                <a:gd name="T12" fmla="*/ 441 w 628"/>
                <a:gd name="T13" fmla="*/ 330 h 600"/>
                <a:gd name="T14" fmla="*/ 453 w 628"/>
                <a:gd name="T15" fmla="*/ 335 h 600"/>
                <a:gd name="T16" fmla="*/ 478 w 628"/>
                <a:gd name="T17" fmla="*/ 200 h 600"/>
                <a:gd name="T18" fmla="*/ 449 w 628"/>
                <a:gd name="T19" fmla="*/ 206 h 600"/>
                <a:gd name="T20" fmla="*/ 433 w 628"/>
                <a:gd name="T21" fmla="*/ 216 h 600"/>
                <a:gd name="T22" fmla="*/ 425 w 628"/>
                <a:gd name="T23" fmla="*/ 224 h 600"/>
                <a:gd name="T24" fmla="*/ 384 w 628"/>
                <a:gd name="T25" fmla="*/ 70 h 600"/>
                <a:gd name="T26" fmla="*/ 314 w 628"/>
                <a:gd name="T27" fmla="*/ 140 h 600"/>
                <a:gd name="T28" fmla="*/ 379 w 628"/>
                <a:gd name="T29" fmla="*/ 283 h 600"/>
                <a:gd name="T30" fmla="*/ 379 w 628"/>
                <a:gd name="T31" fmla="*/ 254 h 600"/>
                <a:gd name="T32" fmla="*/ 359 w 628"/>
                <a:gd name="T33" fmla="*/ 154 h 600"/>
                <a:gd name="T34" fmla="*/ 250 w 628"/>
                <a:gd name="T35" fmla="*/ 270 h 600"/>
                <a:gd name="T36" fmla="*/ 314 w 628"/>
                <a:gd name="T37" fmla="*/ 396 h 600"/>
                <a:gd name="T38" fmla="*/ 282 w 628"/>
                <a:gd name="T39" fmla="*/ 400 h 600"/>
                <a:gd name="T40" fmla="*/ 267 w 628"/>
                <a:gd name="T41" fmla="*/ 382 h 600"/>
                <a:gd name="T42" fmla="*/ 257 w 628"/>
                <a:gd name="T43" fmla="*/ 374 h 600"/>
                <a:gd name="T44" fmla="*/ 214 w 628"/>
                <a:gd name="T45" fmla="*/ 356 h 600"/>
                <a:gd name="T46" fmla="*/ 195 w 628"/>
                <a:gd name="T47" fmla="*/ 354 h 600"/>
                <a:gd name="T48" fmla="*/ 0 w 628"/>
                <a:gd name="T49" fmla="*/ 600 h 600"/>
                <a:gd name="T50" fmla="*/ 83 w 628"/>
                <a:gd name="T51" fmla="*/ 454 h 600"/>
                <a:gd name="T52" fmla="*/ 216 w 628"/>
                <a:gd name="T53" fmla="*/ 454 h 600"/>
                <a:gd name="T54" fmla="*/ 301 w 628"/>
                <a:gd name="T55" fmla="*/ 600 h 600"/>
                <a:gd name="T56" fmla="*/ 282 w 628"/>
                <a:gd name="T57" fmla="*/ 400 h 600"/>
                <a:gd name="T58" fmla="*/ 433 w 628"/>
                <a:gd name="T59" fmla="*/ 354 h 600"/>
                <a:gd name="T60" fmla="*/ 413 w 628"/>
                <a:gd name="T61" fmla="*/ 356 h 600"/>
                <a:gd name="T62" fmla="*/ 361 w 628"/>
                <a:gd name="T63" fmla="*/ 382 h 600"/>
                <a:gd name="T64" fmla="*/ 353 w 628"/>
                <a:gd name="T65" fmla="*/ 391 h 600"/>
                <a:gd name="T66" fmla="*/ 389 w 628"/>
                <a:gd name="T67" fmla="*/ 600 h 600"/>
                <a:gd name="T68" fmla="*/ 410 w 628"/>
                <a:gd name="T69" fmla="*/ 600 h 600"/>
                <a:gd name="T70" fmla="*/ 564 w 628"/>
                <a:gd name="T71" fmla="*/ 454 h 600"/>
                <a:gd name="T72" fmla="*/ 628 w 628"/>
                <a:gd name="T73" fmla="*/ 460 h 600"/>
                <a:gd name="T74" fmla="*/ 151 w 628"/>
                <a:gd name="T75" fmla="*/ 340 h 600"/>
                <a:gd name="T76" fmla="*/ 186 w 628"/>
                <a:gd name="T77" fmla="*/ 330 h 600"/>
                <a:gd name="T78" fmla="*/ 196 w 628"/>
                <a:gd name="T79" fmla="*/ 323 h 600"/>
                <a:gd name="T80" fmla="*/ 216 w 628"/>
                <a:gd name="T81" fmla="*/ 295 h 600"/>
                <a:gd name="T82" fmla="*/ 219 w 628"/>
                <a:gd name="T83" fmla="*/ 281 h 600"/>
                <a:gd name="T84" fmla="*/ 219 w 628"/>
                <a:gd name="T85" fmla="*/ 258 h 600"/>
                <a:gd name="T86" fmla="*/ 214 w 628"/>
                <a:gd name="T87" fmla="*/ 241 h 600"/>
                <a:gd name="T88" fmla="*/ 208 w 628"/>
                <a:gd name="T89" fmla="*/ 231 h 600"/>
                <a:gd name="T90" fmla="*/ 195 w 628"/>
                <a:gd name="T91" fmla="*/ 217 h 600"/>
                <a:gd name="T92" fmla="*/ 186 w 628"/>
                <a:gd name="T93" fmla="*/ 210 h 600"/>
                <a:gd name="T94" fmla="*/ 151 w 628"/>
                <a:gd name="T95" fmla="*/ 200 h 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28" h="600">
                  <a:moveTo>
                    <a:pt x="425" y="224"/>
                  </a:moveTo>
                  <a:cubicBezTo>
                    <a:pt x="423" y="226"/>
                    <a:pt x="421" y="229"/>
                    <a:pt x="420" y="231"/>
                  </a:cubicBezTo>
                  <a:cubicBezTo>
                    <a:pt x="419" y="231"/>
                    <a:pt x="419" y="232"/>
                    <a:pt x="419" y="232"/>
                  </a:cubicBezTo>
                  <a:cubicBezTo>
                    <a:pt x="418" y="234"/>
                    <a:pt x="416" y="236"/>
                    <a:pt x="415" y="239"/>
                  </a:cubicBezTo>
                  <a:cubicBezTo>
                    <a:pt x="415" y="240"/>
                    <a:pt x="414" y="240"/>
                    <a:pt x="414" y="241"/>
                  </a:cubicBezTo>
                  <a:cubicBezTo>
                    <a:pt x="413" y="244"/>
                    <a:pt x="412" y="246"/>
                    <a:pt x="411" y="249"/>
                  </a:cubicBezTo>
                  <a:cubicBezTo>
                    <a:pt x="411" y="249"/>
                    <a:pt x="411" y="250"/>
                    <a:pt x="411" y="250"/>
                  </a:cubicBezTo>
                  <a:cubicBezTo>
                    <a:pt x="410" y="253"/>
                    <a:pt x="409" y="255"/>
                    <a:pt x="409" y="258"/>
                  </a:cubicBezTo>
                  <a:cubicBezTo>
                    <a:pt x="409" y="259"/>
                    <a:pt x="409" y="260"/>
                    <a:pt x="408" y="261"/>
                  </a:cubicBezTo>
                  <a:cubicBezTo>
                    <a:pt x="408" y="264"/>
                    <a:pt x="408" y="267"/>
                    <a:pt x="408" y="270"/>
                  </a:cubicBezTo>
                  <a:cubicBezTo>
                    <a:pt x="408" y="274"/>
                    <a:pt x="408" y="278"/>
                    <a:pt x="409" y="281"/>
                  </a:cubicBezTo>
                  <a:cubicBezTo>
                    <a:pt x="409" y="282"/>
                    <a:pt x="409" y="283"/>
                    <a:pt x="409" y="283"/>
                  </a:cubicBezTo>
                  <a:cubicBezTo>
                    <a:pt x="410" y="287"/>
                    <a:pt x="411" y="290"/>
                    <a:pt x="412" y="293"/>
                  </a:cubicBezTo>
                  <a:cubicBezTo>
                    <a:pt x="412" y="294"/>
                    <a:pt x="412" y="294"/>
                    <a:pt x="412" y="295"/>
                  </a:cubicBezTo>
                  <a:cubicBezTo>
                    <a:pt x="414" y="298"/>
                    <a:pt x="415" y="301"/>
                    <a:pt x="417" y="304"/>
                  </a:cubicBezTo>
                  <a:cubicBezTo>
                    <a:pt x="417" y="305"/>
                    <a:pt x="417" y="305"/>
                    <a:pt x="418" y="306"/>
                  </a:cubicBezTo>
                  <a:cubicBezTo>
                    <a:pt x="420" y="309"/>
                    <a:pt x="422" y="312"/>
                    <a:pt x="424" y="315"/>
                  </a:cubicBezTo>
                  <a:cubicBezTo>
                    <a:pt x="424" y="315"/>
                    <a:pt x="424" y="315"/>
                    <a:pt x="424" y="315"/>
                  </a:cubicBezTo>
                  <a:cubicBezTo>
                    <a:pt x="427" y="318"/>
                    <a:pt x="429" y="320"/>
                    <a:pt x="432" y="323"/>
                  </a:cubicBezTo>
                  <a:cubicBezTo>
                    <a:pt x="432" y="323"/>
                    <a:pt x="432" y="323"/>
                    <a:pt x="432" y="323"/>
                  </a:cubicBezTo>
                  <a:cubicBezTo>
                    <a:pt x="435" y="326"/>
                    <a:pt x="438" y="328"/>
                    <a:pt x="441" y="330"/>
                  </a:cubicBezTo>
                  <a:cubicBezTo>
                    <a:pt x="442" y="330"/>
                    <a:pt x="442" y="330"/>
                    <a:pt x="442" y="330"/>
                  </a:cubicBezTo>
                  <a:cubicBezTo>
                    <a:pt x="446" y="332"/>
                    <a:pt x="449" y="334"/>
                    <a:pt x="452" y="335"/>
                  </a:cubicBezTo>
                  <a:cubicBezTo>
                    <a:pt x="453" y="335"/>
                    <a:pt x="453" y="335"/>
                    <a:pt x="453" y="335"/>
                  </a:cubicBezTo>
                  <a:cubicBezTo>
                    <a:pt x="461" y="338"/>
                    <a:pt x="469" y="340"/>
                    <a:pt x="478" y="340"/>
                  </a:cubicBezTo>
                  <a:cubicBezTo>
                    <a:pt x="516" y="340"/>
                    <a:pt x="547" y="309"/>
                    <a:pt x="547" y="270"/>
                  </a:cubicBezTo>
                  <a:cubicBezTo>
                    <a:pt x="547" y="231"/>
                    <a:pt x="516" y="200"/>
                    <a:pt x="478" y="200"/>
                  </a:cubicBezTo>
                  <a:cubicBezTo>
                    <a:pt x="468" y="200"/>
                    <a:pt x="458" y="202"/>
                    <a:pt x="450" y="206"/>
                  </a:cubicBezTo>
                  <a:cubicBezTo>
                    <a:pt x="450" y="206"/>
                    <a:pt x="450" y="206"/>
                    <a:pt x="450" y="206"/>
                  </a:cubicBezTo>
                  <a:cubicBezTo>
                    <a:pt x="449" y="206"/>
                    <a:pt x="449" y="206"/>
                    <a:pt x="449" y="206"/>
                  </a:cubicBezTo>
                  <a:cubicBezTo>
                    <a:pt x="446" y="208"/>
                    <a:pt x="444" y="209"/>
                    <a:pt x="442" y="210"/>
                  </a:cubicBezTo>
                  <a:cubicBezTo>
                    <a:pt x="441" y="210"/>
                    <a:pt x="441" y="211"/>
                    <a:pt x="440" y="211"/>
                  </a:cubicBezTo>
                  <a:cubicBezTo>
                    <a:pt x="438" y="213"/>
                    <a:pt x="435" y="215"/>
                    <a:pt x="433" y="216"/>
                  </a:cubicBezTo>
                  <a:cubicBezTo>
                    <a:pt x="433" y="217"/>
                    <a:pt x="432" y="217"/>
                    <a:pt x="432" y="217"/>
                  </a:cubicBezTo>
                  <a:cubicBezTo>
                    <a:pt x="430" y="219"/>
                    <a:pt x="428" y="221"/>
                    <a:pt x="426" y="223"/>
                  </a:cubicBezTo>
                  <a:cubicBezTo>
                    <a:pt x="426" y="223"/>
                    <a:pt x="425" y="224"/>
                    <a:pt x="425" y="224"/>
                  </a:cubicBezTo>
                  <a:close/>
                  <a:moveTo>
                    <a:pt x="314" y="140"/>
                  </a:moveTo>
                  <a:lnTo>
                    <a:pt x="314" y="140"/>
                  </a:lnTo>
                  <a:cubicBezTo>
                    <a:pt x="353" y="140"/>
                    <a:pt x="384" y="108"/>
                    <a:pt x="384" y="70"/>
                  </a:cubicBezTo>
                  <a:cubicBezTo>
                    <a:pt x="384" y="31"/>
                    <a:pt x="353" y="0"/>
                    <a:pt x="314" y="0"/>
                  </a:cubicBezTo>
                  <a:cubicBezTo>
                    <a:pt x="275" y="0"/>
                    <a:pt x="244" y="31"/>
                    <a:pt x="244" y="70"/>
                  </a:cubicBezTo>
                  <a:cubicBezTo>
                    <a:pt x="244" y="108"/>
                    <a:pt x="275" y="140"/>
                    <a:pt x="314" y="140"/>
                  </a:cubicBezTo>
                  <a:close/>
                  <a:moveTo>
                    <a:pt x="379" y="336"/>
                  </a:moveTo>
                  <a:lnTo>
                    <a:pt x="379" y="336"/>
                  </a:lnTo>
                  <a:lnTo>
                    <a:pt x="379" y="283"/>
                  </a:lnTo>
                  <a:cubicBezTo>
                    <a:pt x="379" y="279"/>
                    <a:pt x="378" y="274"/>
                    <a:pt x="378" y="270"/>
                  </a:cubicBezTo>
                  <a:cubicBezTo>
                    <a:pt x="378" y="266"/>
                    <a:pt x="379" y="262"/>
                    <a:pt x="379" y="257"/>
                  </a:cubicBezTo>
                  <a:lnTo>
                    <a:pt x="379" y="254"/>
                  </a:lnTo>
                  <a:lnTo>
                    <a:pt x="380" y="254"/>
                  </a:lnTo>
                  <a:cubicBezTo>
                    <a:pt x="385" y="223"/>
                    <a:pt x="404" y="197"/>
                    <a:pt x="431" y="183"/>
                  </a:cubicBezTo>
                  <a:cubicBezTo>
                    <a:pt x="412" y="165"/>
                    <a:pt x="387" y="154"/>
                    <a:pt x="359" y="154"/>
                  </a:cubicBezTo>
                  <a:lnTo>
                    <a:pt x="269" y="154"/>
                  </a:lnTo>
                  <a:cubicBezTo>
                    <a:pt x="241" y="154"/>
                    <a:pt x="216" y="165"/>
                    <a:pt x="197" y="183"/>
                  </a:cubicBezTo>
                  <a:cubicBezTo>
                    <a:pt x="228" y="199"/>
                    <a:pt x="250" y="232"/>
                    <a:pt x="250" y="270"/>
                  </a:cubicBezTo>
                  <a:cubicBezTo>
                    <a:pt x="250" y="278"/>
                    <a:pt x="249" y="285"/>
                    <a:pt x="247" y="293"/>
                  </a:cubicBezTo>
                  <a:lnTo>
                    <a:pt x="247" y="335"/>
                  </a:lnTo>
                  <a:cubicBezTo>
                    <a:pt x="276" y="347"/>
                    <a:pt x="299" y="369"/>
                    <a:pt x="314" y="396"/>
                  </a:cubicBezTo>
                  <a:cubicBezTo>
                    <a:pt x="328" y="369"/>
                    <a:pt x="352" y="348"/>
                    <a:pt x="379" y="336"/>
                  </a:cubicBezTo>
                  <a:close/>
                  <a:moveTo>
                    <a:pt x="282" y="400"/>
                  </a:moveTo>
                  <a:lnTo>
                    <a:pt x="282" y="400"/>
                  </a:lnTo>
                  <a:cubicBezTo>
                    <a:pt x="280" y="397"/>
                    <a:pt x="278" y="394"/>
                    <a:pt x="275" y="391"/>
                  </a:cubicBezTo>
                  <a:cubicBezTo>
                    <a:pt x="275" y="390"/>
                    <a:pt x="274" y="390"/>
                    <a:pt x="274" y="390"/>
                  </a:cubicBezTo>
                  <a:cubicBezTo>
                    <a:pt x="272" y="387"/>
                    <a:pt x="270" y="385"/>
                    <a:pt x="267" y="382"/>
                  </a:cubicBezTo>
                  <a:cubicBezTo>
                    <a:pt x="267" y="382"/>
                    <a:pt x="266" y="382"/>
                    <a:pt x="266" y="381"/>
                  </a:cubicBezTo>
                  <a:cubicBezTo>
                    <a:pt x="263" y="379"/>
                    <a:pt x="261" y="377"/>
                    <a:pt x="258" y="375"/>
                  </a:cubicBezTo>
                  <a:cubicBezTo>
                    <a:pt x="257" y="374"/>
                    <a:pt x="257" y="374"/>
                    <a:pt x="257" y="374"/>
                  </a:cubicBezTo>
                  <a:cubicBezTo>
                    <a:pt x="247" y="367"/>
                    <a:pt x="237" y="362"/>
                    <a:pt x="225" y="359"/>
                  </a:cubicBezTo>
                  <a:cubicBezTo>
                    <a:pt x="223" y="358"/>
                    <a:pt x="220" y="357"/>
                    <a:pt x="218" y="357"/>
                  </a:cubicBezTo>
                  <a:cubicBezTo>
                    <a:pt x="217" y="356"/>
                    <a:pt x="215" y="356"/>
                    <a:pt x="214" y="356"/>
                  </a:cubicBezTo>
                  <a:cubicBezTo>
                    <a:pt x="212" y="356"/>
                    <a:pt x="210" y="355"/>
                    <a:pt x="208" y="355"/>
                  </a:cubicBezTo>
                  <a:cubicBezTo>
                    <a:pt x="207" y="355"/>
                    <a:pt x="206" y="355"/>
                    <a:pt x="205" y="355"/>
                  </a:cubicBezTo>
                  <a:cubicBezTo>
                    <a:pt x="202" y="354"/>
                    <a:pt x="199" y="354"/>
                    <a:pt x="195" y="354"/>
                  </a:cubicBezTo>
                  <a:lnTo>
                    <a:pt x="105" y="354"/>
                  </a:lnTo>
                  <a:cubicBezTo>
                    <a:pt x="47" y="354"/>
                    <a:pt x="0" y="401"/>
                    <a:pt x="0" y="460"/>
                  </a:cubicBezTo>
                  <a:lnTo>
                    <a:pt x="0" y="600"/>
                  </a:lnTo>
                  <a:lnTo>
                    <a:pt x="62" y="600"/>
                  </a:lnTo>
                  <a:lnTo>
                    <a:pt x="62" y="454"/>
                  </a:lnTo>
                  <a:lnTo>
                    <a:pt x="83" y="454"/>
                  </a:lnTo>
                  <a:lnTo>
                    <a:pt x="83" y="600"/>
                  </a:lnTo>
                  <a:lnTo>
                    <a:pt x="216" y="600"/>
                  </a:lnTo>
                  <a:lnTo>
                    <a:pt x="216" y="454"/>
                  </a:lnTo>
                  <a:lnTo>
                    <a:pt x="237" y="454"/>
                  </a:lnTo>
                  <a:lnTo>
                    <a:pt x="237" y="600"/>
                  </a:lnTo>
                  <a:lnTo>
                    <a:pt x="301" y="600"/>
                  </a:lnTo>
                  <a:lnTo>
                    <a:pt x="301" y="460"/>
                  </a:lnTo>
                  <a:cubicBezTo>
                    <a:pt x="301" y="437"/>
                    <a:pt x="294" y="417"/>
                    <a:pt x="282" y="400"/>
                  </a:cubicBezTo>
                  <a:cubicBezTo>
                    <a:pt x="282" y="400"/>
                    <a:pt x="282" y="400"/>
                    <a:pt x="282" y="400"/>
                  </a:cubicBezTo>
                  <a:close/>
                  <a:moveTo>
                    <a:pt x="523" y="354"/>
                  </a:moveTo>
                  <a:lnTo>
                    <a:pt x="523" y="354"/>
                  </a:lnTo>
                  <a:lnTo>
                    <a:pt x="433" y="354"/>
                  </a:lnTo>
                  <a:cubicBezTo>
                    <a:pt x="429" y="354"/>
                    <a:pt x="426" y="354"/>
                    <a:pt x="423" y="355"/>
                  </a:cubicBezTo>
                  <a:cubicBezTo>
                    <a:pt x="422" y="355"/>
                    <a:pt x="421" y="355"/>
                    <a:pt x="420" y="355"/>
                  </a:cubicBezTo>
                  <a:cubicBezTo>
                    <a:pt x="418" y="355"/>
                    <a:pt x="415" y="356"/>
                    <a:pt x="413" y="356"/>
                  </a:cubicBezTo>
                  <a:cubicBezTo>
                    <a:pt x="412" y="356"/>
                    <a:pt x="411" y="356"/>
                    <a:pt x="410" y="357"/>
                  </a:cubicBezTo>
                  <a:cubicBezTo>
                    <a:pt x="408" y="357"/>
                    <a:pt x="405" y="358"/>
                    <a:pt x="403" y="358"/>
                  </a:cubicBezTo>
                  <a:cubicBezTo>
                    <a:pt x="387" y="363"/>
                    <a:pt x="373" y="371"/>
                    <a:pt x="361" y="382"/>
                  </a:cubicBezTo>
                  <a:cubicBezTo>
                    <a:pt x="361" y="382"/>
                    <a:pt x="361" y="382"/>
                    <a:pt x="361" y="383"/>
                  </a:cubicBezTo>
                  <a:cubicBezTo>
                    <a:pt x="358" y="385"/>
                    <a:pt x="356" y="388"/>
                    <a:pt x="353" y="390"/>
                  </a:cubicBezTo>
                  <a:cubicBezTo>
                    <a:pt x="353" y="390"/>
                    <a:pt x="353" y="391"/>
                    <a:pt x="353" y="391"/>
                  </a:cubicBezTo>
                  <a:cubicBezTo>
                    <a:pt x="337" y="409"/>
                    <a:pt x="327" y="433"/>
                    <a:pt x="327" y="460"/>
                  </a:cubicBezTo>
                  <a:lnTo>
                    <a:pt x="327" y="600"/>
                  </a:lnTo>
                  <a:lnTo>
                    <a:pt x="389" y="600"/>
                  </a:lnTo>
                  <a:lnTo>
                    <a:pt x="389" y="454"/>
                  </a:lnTo>
                  <a:lnTo>
                    <a:pt x="410" y="454"/>
                  </a:lnTo>
                  <a:lnTo>
                    <a:pt x="410" y="600"/>
                  </a:lnTo>
                  <a:lnTo>
                    <a:pt x="543" y="600"/>
                  </a:lnTo>
                  <a:lnTo>
                    <a:pt x="543" y="454"/>
                  </a:lnTo>
                  <a:lnTo>
                    <a:pt x="564" y="454"/>
                  </a:lnTo>
                  <a:lnTo>
                    <a:pt x="564" y="600"/>
                  </a:lnTo>
                  <a:lnTo>
                    <a:pt x="628" y="600"/>
                  </a:lnTo>
                  <a:lnTo>
                    <a:pt x="628" y="460"/>
                  </a:lnTo>
                  <a:cubicBezTo>
                    <a:pt x="628" y="401"/>
                    <a:pt x="581" y="354"/>
                    <a:pt x="523" y="354"/>
                  </a:cubicBezTo>
                  <a:close/>
                  <a:moveTo>
                    <a:pt x="151" y="340"/>
                  </a:moveTo>
                  <a:lnTo>
                    <a:pt x="151" y="340"/>
                  </a:lnTo>
                  <a:cubicBezTo>
                    <a:pt x="159" y="340"/>
                    <a:pt x="167" y="338"/>
                    <a:pt x="175" y="335"/>
                  </a:cubicBezTo>
                  <a:cubicBezTo>
                    <a:pt x="175" y="335"/>
                    <a:pt x="175" y="335"/>
                    <a:pt x="176" y="335"/>
                  </a:cubicBezTo>
                  <a:cubicBezTo>
                    <a:pt x="179" y="334"/>
                    <a:pt x="183" y="332"/>
                    <a:pt x="186" y="330"/>
                  </a:cubicBezTo>
                  <a:cubicBezTo>
                    <a:pt x="186" y="330"/>
                    <a:pt x="186" y="330"/>
                    <a:pt x="186" y="330"/>
                  </a:cubicBezTo>
                  <a:cubicBezTo>
                    <a:pt x="190" y="328"/>
                    <a:pt x="193" y="326"/>
                    <a:pt x="196" y="323"/>
                  </a:cubicBezTo>
                  <a:cubicBezTo>
                    <a:pt x="196" y="323"/>
                    <a:pt x="196" y="323"/>
                    <a:pt x="196" y="323"/>
                  </a:cubicBezTo>
                  <a:cubicBezTo>
                    <a:pt x="202" y="318"/>
                    <a:pt x="206" y="312"/>
                    <a:pt x="210" y="306"/>
                  </a:cubicBezTo>
                  <a:cubicBezTo>
                    <a:pt x="211" y="305"/>
                    <a:pt x="211" y="305"/>
                    <a:pt x="211" y="304"/>
                  </a:cubicBezTo>
                  <a:cubicBezTo>
                    <a:pt x="213" y="301"/>
                    <a:pt x="214" y="298"/>
                    <a:pt x="216" y="295"/>
                  </a:cubicBezTo>
                  <a:cubicBezTo>
                    <a:pt x="216" y="294"/>
                    <a:pt x="216" y="294"/>
                    <a:pt x="216" y="293"/>
                  </a:cubicBezTo>
                  <a:cubicBezTo>
                    <a:pt x="217" y="290"/>
                    <a:pt x="218" y="287"/>
                    <a:pt x="219" y="283"/>
                  </a:cubicBezTo>
                  <a:cubicBezTo>
                    <a:pt x="219" y="282"/>
                    <a:pt x="219" y="282"/>
                    <a:pt x="219" y="281"/>
                  </a:cubicBezTo>
                  <a:cubicBezTo>
                    <a:pt x="220" y="278"/>
                    <a:pt x="220" y="274"/>
                    <a:pt x="220" y="270"/>
                  </a:cubicBezTo>
                  <a:cubicBezTo>
                    <a:pt x="220" y="267"/>
                    <a:pt x="220" y="264"/>
                    <a:pt x="220" y="261"/>
                  </a:cubicBezTo>
                  <a:cubicBezTo>
                    <a:pt x="219" y="260"/>
                    <a:pt x="219" y="259"/>
                    <a:pt x="219" y="258"/>
                  </a:cubicBezTo>
                  <a:cubicBezTo>
                    <a:pt x="219" y="255"/>
                    <a:pt x="218" y="252"/>
                    <a:pt x="217" y="250"/>
                  </a:cubicBezTo>
                  <a:cubicBezTo>
                    <a:pt x="217" y="249"/>
                    <a:pt x="217" y="249"/>
                    <a:pt x="217" y="249"/>
                  </a:cubicBezTo>
                  <a:cubicBezTo>
                    <a:pt x="216" y="246"/>
                    <a:pt x="215" y="244"/>
                    <a:pt x="214" y="241"/>
                  </a:cubicBezTo>
                  <a:cubicBezTo>
                    <a:pt x="214" y="240"/>
                    <a:pt x="213" y="240"/>
                    <a:pt x="213" y="239"/>
                  </a:cubicBezTo>
                  <a:cubicBezTo>
                    <a:pt x="212" y="236"/>
                    <a:pt x="210" y="234"/>
                    <a:pt x="209" y="231"/>
                  </a:cubicBezTo>
                  <a:lnTo>
                    <a:pt x="208" y="231"/>
                  </a:lnTo>
                  <a:cubicBezTo>
                    <a:pt x="207" y="229"/>
                    <a:pt x="205" y="226"/>
                    <a:pt x="203" y="224"/>
                  </a:cubicBezTo>
                  <a:cubicBezTo>
                    <a:pt x="203" y="224"/>
                    <a:pt x="202" y="223"/>
                    <a:pt x="202" y="223"/>
                  </a:cubicBezTo>
                  <a:cubicBezTo>
                    <a:pt x="200" y="221"/>
                    <a:pt x="198" y="219"/>
                    <a:pt x="195" y="217"/>
                  </a:cubicBezTo>
                  <a:cubicBezTo>
                    <a:pt x="195" y="217"/>
                    <a:pt x="195" y="217"/>
                    <a:pt x="195" y="216"/>
                  </a:cubicBezTo>
                  <a:cubicBezTo>
                    <a:pt x="193" y="215"/>
                    <a:pt x="190" y="213"/>
                    <a:pt x="188" y="211"/>
                  </a:cubicBezTo>
                  <a:cubicBezTo>
                    <a:pt x="187" y="211"/>
                    <a:pt x="187" y="210"/>
                    <a:pt x="186" y="210"/>
                  </a:cubicBezTo>
                  <a:cubicBezTo>
                    <a:pt x="184" y="209"/>
                    <a:pt x="181" y="207"/>
                    <a:pt x="179" y="206"/>
                  </a:cubicBezTo>
                  <a:cubicBezTo>
                    <a:pt x="179" y="206"/>
                    <a:pt x="178" y="206"/>
                    <a:pt x="178" y="206"/>
                  </a:cubicBezTo>
                  <a:cubicBezTo>
                    <a:pt x="170" y="202"/>
                    <a:pt x="160" y="200"/>
                    <a:pt x="151" y="200"/>
                  </a:cubicBezTo>
                  <a:cubicBezTo>
                    <a:pt x="112" y="200"/>
                    <a:pt x="81" y="231"/>
                    <a:pt x="81" y="270"/>
                  </a:cubicBezTo>
                  <a:cubicBezTo>
                    <a:pt x="81" y="309"/>
                    <a:pt x="112" y="340"/>
                    <a:pt x="151" y="340"/>
                  </a:cubicBezTo>
                  <a:close/>
                </a:path>
              </a:pathLst>
            </a:custGeom>
            <a:solidFill>
              <a:srgbClr val="365B7C"/>
            </a:solidFill>
            <a:ln>
              <a:noFill/>
            </a:ln>
          </p:spPr>
          <p:txBody>
            <a:bodyPr vert="horz" wrap="square" lIns="91440" tIns="45720" rIns="91440" bIns="45720" numCol="1" anchor="t" anchorCtr="0" compatLnSpc="1"/>
            <a:lstStyle/>
            <a:p>
              <a:endParaRPr lang="zh-CN" altLang="en-US">
                <a:solidFill>
                  <a:schemeClr val="accent2"/>
                </a:solidFill>
              </a:endParaRPr>
            </a:p>
          </p:txBody>
        </p:sp>
      </p:grpSp>
      <p:sp>
        <p:nvSpPr>
          <p:cNvPr id="33" name="矩形 32"/>
          <p:cNvSpPr/>
          <p:nvPr/>
        </p:nvSpPr>
        <p:spPr>
          <a:xfrm>
            <a:off x="2237463" y="878803"/>
            <a:ext cx="2087446" cy="470748"/>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800" b="1" dirty="0">
                <a:latin typeface="楷体" panose="02010609060101010101" pitchFamily="49" charset="-122"/>
                <a:ea typeface="楷体" panose="02010609060101010101" pitchFamily="49" charset="-122"/>
                <a:cs typeface="+mn-ea"/>
                <a:sym typeface="+mn-lt"/>
              </a:rPr>
              <a:t>案例导学</a:t>
            </a:r>
          </a:p>
        </p:txBody>
      </p:sp>
      <p:sp>
        <p:nvSpPr>
          <p:cNvPr id="2" name="文本框 1"/>
          <p:cNvSpPr txBox="1"/>
          <p:nvPr/>
        </p:nvSpPr>
        <p:spPr>
          <a:xfrm>
            <a:off x="171450" y="1572260"/>
            <a:ext cx="11883390" cy="2306955"/>
          </a:xfrm>
          <a:prstGeom prst="rect">
            <a:avLst/>
          </a:prstGeom>
          <a:noFill/>
        </p:spPr>
        <p:txBody>
          <a:bodyPr wrap="square" rtlCol="0" anchor="t">
            <a:spAutoFit/>
          </a:bodyPr>
          <a:lstStyle/>
          <a:p>
            <a:pPr eaLnBrk="1" hangingPunct="1"/>
            <a:r>
              <a:rPr lang="en-US" altLang="zh-CN" sz="2400">
                <a:latin typeface="楷体" panose="02010609060101010101" pitchFamily="49" charset="-122"/>
                <a:ea typeface="楷体" panose="02010609060101010101" pitchFamily="49" charset="-122"/>
                <a:cs typeface="楷体" panose="02010609060101010101" pitchFamily="49" charset="-122"/>
                <a:sym typeface="+mn-ea"/>
              </a:rPr>
              <a:t>    </a:t>
            </a:r>
            <a:r>
              <a:rPr lang="zh-CN" altLang="zh-CN" sz="2400">
                <a:latin typeface="楷体" panose="02010609060101010101" pitchFamily="49" charset="-122"/>
                <a:ea typeface="楷体" panose="02010609060101010101" pitchFamily="49" charset="-122"/>
                <a:cs typeface="楷体" panose="02010609060101010101" pitchFamily="49" charset="-122"/>
                <a:sym typeface="+mn-ea"/>
              </a:rPr>
              <a:t>与此同时，德阳银行由于在用人方面受到人员编制和人工成本的限制，无法满足实际用工需求。部分编制外员工由于长期处于临时工身份，劳动权益难以得到保障。为了解决以上难题，也为了给企业瘦身，节省人力、物力和时间成本，德阳银行股份有限公司决定采用专业的人力资源外包服务公司提供的</a:t>
            </a:r>
            <a:r>
              <a:rPr lang="en-US" altLang="zh-CN" sz="2400">
                <a:latin typeface="楷体" panose="02010609060101010101" pitchFamily="49" charset="-122"/>
                <a:ea typeface="楷体" panose="02010609060101010101" pitchFamily="49" charset="-122"/>
                <a:cs typeface="楷体" panose="02010609060101010101" pitchFamily="49" charset="-122"/>
                <a:sym typeface="+mn-ea"/>
              </a:rPr>
              <a:t>HR</a:t>
            </a:r>
            <a:r>
              <a:rPr lang="zh-CN" altLang="zh-CN" sz="2400">
                <a:latin typeface="楷体" panose="02010609060101010101" pitchFamily="49" charset="-122"/>
                <a:ea typeface="楷体" panose="02010609060101010101" pitchFamily="49" charset="-122"/>
                <a:cs typeface="楷体" panose="02010609060101010101" pitchFamily="49" charset="-122"/>
                <a:sym typeface="+mn-ea"/>
              </a:rPr>
              <a:t>流程外包服务。</a:t>
            </a:r>
            <a:endParaRPr lang="zh-CN" altLang="zh-CN" sz="2400">
              <a:latin typeface="楷体" panose="02010609060101010101" pitchFamily="49" charset="-122"/>
              <a:ea typeface="楷体" panose="02010609060101010101" pitchFamily="49" charset="-122"/>
              <a:cs typeface="楷体" panose="02010609060101010101" pitchFamily="49" charset="-122"/>
            </a:endParaRPr>
          </a:p>
          <a:p>
            <a:pPr eaLnBrk="1" hangingPunct="1"/>
            <a:r>
              <a:rPr lang="zh-CN" altLang="zh-CN" sz="2400">
                <a:latin typeface="楷体" panose="02010609060101010101" pitchFamily="49" charset="-122"/>
                <a:ea typeface="楷体" panose="02010609060101010101" pitchFamily="49" charset="-122"/>
                <a:cs typeface="楷体" panose="02010609060101010101" pitchFamily="49" charset="-122"/>
                <a:sym typeface="+mn-ea"/>
              </a:rPr>
              <a:t>在选择人力资源外包服务供应商时，德阳银行股份有限公司首先收集了若干家</a:t>
            </a:r>
            <a:r>
              <a:rPr lang="en-US" altLang="zh-CN" sz="2400">
                <a:latin typeface="楷体" panose="02010609060101010101" pitchFamily="49" charset="-122"/>
                <a:ea typeface="楷体" panose="02010609060101010101" pitchFamily="49" charset="-122"/>
                <a:cs typeface="楷体" panose="02010609060101010101" pitchFamily="49" charset="-122"/>
                <a:sym typeface="+mn-ea"/>
              </a:rPr>
              <a:t>HR</a:t>
            </a:r>
            <a:r>
              <a:rPr lang="zh-CN" altLang="zh-CN" sz="2400">
                <a:latin typeface="楷体" panose="02010609060101010101" pitchFamily="49" charset="-122"/>
                <a:ea typeface="楷体" panose="02010609060101010101" pitchFamily="49" charset="-122"/>
                <a:cs typeface="楷体" panose="02010609060101010101" pitchFamily="49" charset="-122"/>
                <a:sym typeface="+mn-ea"/>
              </a:rPr>
              <a:t>外包服务商的信息，包括公司历史、成功实践、长期合作伙伴等。结合自己要外包的</a:t>
            </a:r>
          </a:p>
        </p:txBody>
      </p:sp>
      <p:sp>
        <p:nvSpPr>
          <p:cNvPr id="4" name="文本框 3"/>
          <p:cNvSpPr txBox="1"/>
          <p:nvPr/>
        </p:nvSpPr>
        <p:spPr>
          <a:xfrm>
            <a:off x="233045" y="4019550"/>
            <a:ext cx="11760200" cy="2676525"/>
          </a:xfrm>
          <a:prstGeom prst="rect">
            <a:avLst/>
          </a:prstGeom>
          <a:noFill/>
        </p:spPr>
        <p:txBody>
          <a:bodyPr wrap="square" rtlCol="0">
            <a:spAutoFit/>
          </a:bodyPr>
          <a:lstStyle/>
          <a:p>
            <a:pPr eaLnBrk="1" hangingPunct="1"/>
            <a:r>
              <a:rPr lang="en-US" altLang="zh-CN" sz="2400">
                <a:latin typeface="楷体" panose="02010609060101010101" pitchFamily="49" charset="-122"/>
                <a:ea typeface="楷体" panose="02010609060101010101" pitchFamily="49" charset="-122"/>
                <a:cs typeface="楷体" panose="02010609060101010101" pitchFamily="49" charset="-122"/>
                <a:sym typeface="+mn-ea"/>
              </a:rPr>
              <a:t>    HR</a:t>
            </a:r>
            <a:r>
              <a:rPr lang="zh-CN" altLang="zh-CN" sz="2400">
                <a:latin typeface="楷体" panose="02010609060101010101" pitchFamily="49" charset="-122"/>
                <a:ea typeface="楷体" panose="02010609060101010101" pitchFamily="49" charset="-122"/>
                <a:cs typeface="楷体" panose="02010609060101010101" pitchFamily="49" charset="-122"/>
                <a:sym typeface="+mn-ea"/>
              </a:rPr>
              <a:t>项目，终点圈定了几家外包服务商。之后通过各种渠道</a:t>
            </a:r>
            <a:r>
              <a:rPr lang="en-US" altLang="zh-CN" sz="2400">
                <a:latin typeface="楷体" panose="02010609060101010101" pitchFamily="49" charset="-122"/>
                <a:ea typeface="楷体" panose="02010609060101010101" pitchFamily="49" charset="-122"/>
                <a:cs typeface="楷体" panose="02010609060101010101" pitchFamily="49" charset="-122"/>
                <a:sym typeface="+mn-ea"/>
              </a:rPr>
              <a:t>(</a:t>
            </a:r>
            <a:r>
              <a:rPr lang="zh-CN" altLang="zh-CN" sz="2400">
                <a:latin typeface="楷体" panose="02010609060101010101" pitchFamily="49" charset="-122"/>
                <a:ea typeface="楷体" panose="02010609060101010101" pitchFamily="49" charset="-122"/>
                <a:cs typeface="楷体" panose="02010609060101010101" pitchFamily="49" charset="-122"/>
                <a:sym typeface="+mn-ea"/>
              </a:rPr>
              <a:t>例如：通过工商局查询企业是否有不良的记录，对公司服务客户的电话拜访，实地拜访外包商等</a:t>
            </a:r>
            <a:r>
              <a:rPr lang="en-US" altLang="zh-CN" sz="2400">
                <a:latin typeface="楷体" panose="02010609060101010101" pitchFamily="49" charset="-122"/>
                <a:ea typeface="楷体" panose="02010609060101010101" pitchFamily="49" charset="-122"/>
                <a:cs typeface="楷体" panose="02010609060101010101" pitchFamily="49" charset="-122"/>
                <a:sym typeface="+mn-ea"/>
              </a:rPr>
              <a:t>)</a:t>
            </a:r>
            <a:r>
              <a:rPr lang="zh-CN" altLang="zh-CN" sz="2400">
                <a:latin typeface="楷体" panose="02010609060101010101" pitchFamily="49" charset="-122"/>
                <a:ea typeface="楷体" panose="02010609060101010101" pitchFamily="49" charset="-122"/>
                <a:cs typeface="楷体" panose="02010609060101010101" pitchFamily="49" charset="-122"/>
                <a:sym typeface="+mn-ea"/>
              </a:rPr>
              <a:t>对有意向的外包商的资信状况与服务能力进行详实的调查。综合考虑各种因素后，通过对圈定公司的综合打分，德阳银行股份有限公司认为把此项目外包给泛亚人力资源有限公司性价比最高。泛亚人力资源有限公司，专业为企业提供</a:t>
            </a:r>
            <a:r>
              <a:rPr lang="en-US" altLang="zh-CN" sz="2400">
                <a:latin typeface="楷体" panose="02010609060101010101" pitchFamily="49" charset="-122"/>
                <a:ea typeface="楷体" panose="02010609060101010101" pitchFamily="49" charset="-122"/>
                <a:cs typeface="楷体" panose="02010609060101010101" pitchFamily="49" charset="-122"/>
                <a:sym typeface="+mn-ea"/>
              </a:rPr>
              <a:t>HR</a:t>
            </a:r>
            <a:r>
              <a:rPr lang="zh-CN" altLang="zh-CN" sz="2400">
                <a:latin typeface="楷体" panose="02010609060101010101" pitchFamily="49" charset="-122"/>
                <a:ea typeface="楷体" panose="02010609060101010101" pitchFamily="49" charset="-122"/>
                <a:cs typeface="楷体" panose="02010609060101010101" pitchFamily="49" charset="-122"/>
                <a:sym typeface="+mn-ea"/>
              </a:rPr>
              <a:t>流程外包服务，且有与多家银行合作的成功案例，业内口碑良好。</a:t>
            </a:r>
            <a:endParaRPr lang="zh-CN" altLang="zh-CN" sz="2400">
              <a:latin typeface="楷体" panose="02010609060101010101" pitchFamily="49" charset="-122"/>
              <a:ea typeface="楷体" panose="02010609060101010101" pitchFamily="49" charset="-122"/>
              <a:cs typeface="楷体" panose="02010609060101010101" pitchFamily="49" charset="-122"/>
            </a:endParaRPr>
          </a:p>
          <a:p>
            <a:pPr eaLnBrk="1" hangingPunct="1"/>
            <a:endParaRPr lang="zh-CN" altLang="zh-CN" sz="2400">
              <a:latin typeface="楷体" panose="02010609060101010101" pitchFamily="49" charset="-122"/>
              <a:ea typeface="楷体" panose="02010609060101010101" pitchFamily="49" charset="-122"/>
              <a:cs typeface="楷体" panose="02010609060101010101" pitchFamily="49" charset="-122"/>
            </a:endParaRPr>
          </a:p>
        </p:txBody>
      </p:sp>
    </p:spTree>
    <p:extLst>
      <p:ext uri="{BB962C8B-B14F-4D97-AF65-F5344CB8AC3E}">
        <p14:creationId xmlns:p14="http://schemas.microsoft.com/office/powerpoint/2010/main" val="2675755576"/>
      </p:ext>
    </p:extLst>
  </p:cSld>
  <p:clrMapOvr>
    <a:masterClrMapping/>
  </p:clrMapOvr>
  <mc:AlternateContent xmlns:mc="http://schemas.openxmlformats.org/markup-compatibility/2006" xmlns:p14="http://schemas.microsoft.com/office/powerpoint/2010/main">
    <mc:Choice Requires="p14">
      <p:transition spd="slow" p14:dur="3000" advTm="0">
        <p14:shred/>
      </p:transition>
    </mc:Choice>
    <mc:Fallback xmlns="">
      <p:transition spd="slow"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5" presetClass="entr" presetSubtype="0" fill="hold" nodeType="withEffect">
                                  <p:stCondLst>
                                    <p:cond delay="250"/>
                                  </p:stCondLst>
                                  <p:childTnLst>
                                    <p:set>
                                      <p:cBhvr>
                                        <p:cTn id="6" dur="1" fill="hold">
                                          <p:stCondLst>
                                            <p:cond delay="0"/>
                                          </p:stCondLst>
                                        </p:cTn>
                                        <p:tgtEl>
                                          <p:spTgt spid="19"/>
                                        </p:tgtEl>
                                        <p:attrNameLst>
                                          <p:attrName>style.visibility</p:attrName>
                                        </p:attrNameLst>
                                      </p:cBhvr>
                                      <p:to>
                                        <p:strVal val="visible"/>
                                      </p:to>
                                    </p:set>
                                    <p:anim calcmode="lin" valueType="num">
                                      <p:cBhvr>
                                        <p:cTn id="7" dur="500" decel="50000" fill="hold">
                                          <p:stCondLst>
                                            <p:cond delay="0"/>
                                          </p:stCondLst>
                                        </p:cTn>
                                        <p:tgtEl>
                                          <p:spTgt spid="19"/>
                                        </p:tgtEl>
                                        <p:attrNameLst>
                                          <p:attrName>style.rotation</p:attrName>
                                        </p:attrNameLst>
                                      </p:cBhvr>
                                      <p:tavLst>
                                        <p:tav tm="0">
                                          <p:val>
                                            <p:fltVal val="-90"/>
                                          </p:val>
                                        </p:tav>
                                        <p:tav tm="100000">
                                          <p:val>
                                            <p:fltVal val="0"/>
                                          </p:val>
                                        </p:tav>
                                      </p:tavLst>
                                    </p:anim>
                                    <p:anim calcmode="lin" valueType="num">
                                      <p:cBhvr>
                                        <p:cTn id="8" dur="500" decel="50000" fill="hold">
                                          <p:stCondLst>
                                            <p:cond delay="0"/>
                                          </p:stCondLst>
                                        </p:cTn>
                                        <p:tgtEl>
                                          <p:spTgt spid="19"/>
                                        </p:tgtEl>
                                        <p:attrNameLst>
                                          <p:attrName>ppt_w</p:attrName>
                                        </p:attrNameLst>
                                      </p:cBhvr>
                                      <p:tavLst>
                                        <p:tav tm="0">
                                          <p:val>
                                            <p:strVal val="#ppt_w"/>
                                          </p:val>
                                        </p:tav>
                                        <p:tav tm="100000">
                                          <p:val>
                                            <p:strVal val="#ppt_w*.05"/>
                                          </p:val>
                                        </p:tav>
                                      </p:tavLst>
                                    </p:anim>
                                    <p:anim calcmode="lin" valueType="num">
                                      <p:cBhvr>
                                        <p:cTn id="9" dur="500" accel="50000" fill="hold">
                                          <p:stCondLst>
                                            <p:cond delay="500"/>
                                          </p:stCondLst>
                                        </p:cTn>
                                        <p:tgtEl>
                                          <p:spTgt spid="19"/>
                                        </p:tgtEl>
                                        <p:attrNameLst>
                                          <p:attrName>ppt_w</p:attrName>
                                        </p:attrNameLst>
                                      </p:cBhvr>
                                      <p:tavLst>
                                        <p:tav tm="0">
                                          <p:val>
                                            <p:strVal val="#ppt_w*.05"/>
                                          </p:val>
                                        </p:tav>
                                        <p:tav tm="100000">
                                          <p:val>
                                            <p:strVal val="#ppt_w"/>
                                          </p:val>
                                        </p:tav>
                                      </p:tavLst>
                                    </p:anim>
                                    <p:anim calcmode="lin" valueType="num">
                                      <p:cBhvr>
                                        <p:cTn id="10" dur="1000" fill="hold"/>
                                        <p:tgtEl>
                                          <p:spTgt spid="19"/>
                                        </p:tgtEl>
                                        <p:attrNameLst>
                                          <p:attrName>ppt_h</p:attrName>
                                        </p:attrNameLst>
                                      </p:cBhvr>
                                      <p:tavLst>
                                        <p:tav tm="0">
                                          <p:val>
                                            <p:strVal val="#ppt_h"/>
                                          </p:val>
                                        </p:tav>
                                        <p:tav tm="100000">
                                          <p:val>
                                            <p:strVal val="#ppt_h"/>
                                          </p:val>
                                        </p:tav>
                                      </p:tavLst>
                                    </p:anim>
                                    <p:anim calcmode="lin" valueType="num">
                                      <p:cBhvr>
                                        <p:cTn id="11" dur="500" decel="50000" fill="hold">
                                          <p:stCondLst>
                                            <p:cond delay="0"/>
                                          </p:stCondLst>
                                        </p:cTn>
                                        <p:tgtEl>
                                          <p:spTgt spid="19"/>
                                        </p:tgtEl>
                                        <p:attrNameLst>
                                          <p:attrName>ppt_x</p:attrName>
                                        </p:attrNameLst>
                                      </p:cBhvr>
                                      <p:tavLst>
                                        <p:tav tm="0">
                                          <p:val>
                                            <p:strVal val="#ppt_x+.4"/>
                                          </p:val>
                                        </p:tav>
                                        <p:tav tm="100000">
                                          <p:val>
                                            <p:strVal val="#ppt_x"/>
                                          </p:val>
                                        </p:tav>
                                      </p:tavLst>
                                    </p:anim>
                                    <p:anim calcmode="lin" valueType="num">
                                      <p:cBhvr>
                                        <p:cTn id="12" dur="500" decel="50000" fill="hold">
                                          <p:stCondLst>
                                            <p:cond delay="0"/>
                                          </p:stCondLst>
                                        </p:cTn>
                                        <p:tgtEl>
                                          <p:spTgt spid="19"/>
                                        </p:tgtEl>
                                        <p:attrNameLst>
                                          <p:attrName>ppt_y</p:attrName>
                                        </p:attrNameLst>
                                      </p:cBhvr>
                                      <p:tavLst>
                                        <p:tav tm="0">
                                          <p:val>
                                            <p:strVal val="#ppt_y-.2"/>
                                          </p:val>
                                        </p:tav>
                                        <p:tav tm="100000">
                                          <p:val>
                                            <p:strVal val="#ppt_y+.1"/>
                                          </p:val>
                                        </p:tav>
                                      </p:tavLst>
                                    </p:anim>
                                    <p:anim calcmode="lin" valueType="num">
                                      <p:cBhvr>
                                        <p:cTn id="13" dur="500" accel="50000" fill="hold">
                                          <p:stCondLst>
                                            <p:cond delay="500"/>
                                          </p:stCondLst>
                                        </p:cTn>
                                        <p:tgtEl>
                                          <p:spTgt spid="19"/>
                                        </p:tgtEl>
                                        <p:attrNameLst>
                                          <p:attrName>ppt_y</p:attrName>
                                        </p:attrNameLst>
                                      </p:cBhvr>
                                      <p:tavLst>
                                        <p:tav tm="0">
                                          <p:val>
                                            <p:strVal val="#ppt_y+.1"/>
                                          </p:val>
                                        </p:tav>
                                        <p:tav tm="100000">
                                          <p:val>
                                            <p:strVal val="#ppt_y"/>
                                          </p:val>
                                        </p:tav>
                                      </p:tavLst>
                                    </p:anim>
                                    <p:animEffect transition="in" filter="fade">
                                      <p:cBhvr>
                                        <p:cTn id="14" dur="1000" decel="50000">
                                          <p:stCondLst>
                                            <p:cond delay="0"/>
                                          </p:stCondLst>
                                        </p:cTn>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矩形 24"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549157" y="-975631"/>
            <a:ext cx="583096" cy="838080"/>
          </a:xfrm>
          <a:prstGeom prst="rect">
            <a:avLst/>
          </a:prstGeom>
          <a:solidFill>
            <a:srgbClr val="365B7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 name="矩形 25"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1132253" y="-975631"/>
            <a:ext cx="583096" cy="838080"/>
          </a:xfrm>
          <a:prstGeom prst="rect">
            <a:avLst/>
          </a:prstGeom>
          <a:solidFill>
            <a:srgbClr val="96648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 name="矩形 26"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1715349" y="-975631"/>
            <a:ext cx="583096" cy="838080"/>
          </a:xfrm>
          <a:prstGeom prst="rect">
            <a:avLst/>
          </a:prstGeom>
          <a:solidFill>
            <a:srgbClr val="D06F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 name="矩形 27"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2298446" y="-975631"/>
            <a:ext cx="583096" cy="838080"/>
          </a:xfrm>
          <a:prstGeom prst="rect">
            <a:avLst/>
          </a:prstGeom>
          <a:solidFill>
            <a:srgbClr val="F779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 name="矩形 28"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2881542" y="-975631"/>
            <a:ext cx="583096" cy="838080"/>
          </a:xfrm>
          <a:prstGeom prst="rect">
            <a:avLst/>
          </a:prstGeom>
          <a:solidFill>
            <a:srgbClr val="F8AD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cxnSp>
        <p:nvCxnSpPr>
          <p:cNvPr id="32" name="直接连接符 31"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CxnSpPr/>
          <p:nvPr/>
        </p:nvCxnSpPr>
        <p:spPr>
          <a:xfrm>
            <a:off x="3246637" y="1273629"/>
            <a:ext cx="5770860"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33" name="文本框 32"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txBox="1"/>
          <p:nvPr/>
        </p:nvSpPr>
        <p:spPr>
          <a:xfrm>
            <a:off x="4009242" y="486564"/>
            <a:ext cx="3950970" cy="521970"/>
          </a:xfrm>
          <a:prstGeom prst="rect">
            <a:avLst/>
          </a:prstGeom>
          <a:noFill/>
        </p:spPr>
        <p:txBody>
          <a:bodyPr wrap="none" rtlCol="0">
            <a:spAutoFit/>
          </a:bodyPr>
          <a:lstStyle/>
          <a:p>
            <a:pPr algn="l">
              <a:defRPr/>
            </a:pPr>
            <a:r>
              <a:rPr lang="zh-CN" altLang="en-US" sz="2800" b="1">
                <a:solidFill>
                  <a:schemeClr val="bg1">
                    <a:lumMod val="50000"/>
                  </a:schemeClr>
                </a:solidFill>
                <a:latin typeface="微软雅黑" panose="020B0503020204020204" pitchFamily="34" charset="-122"/>
                <a:ea typeface="微软雅黑" panose="020B0503020204020204" pitchFamily="34" charset="-122"/>
                <a:sym typeface="+mn-ea"/>
              </a:rPr>
              <a:t>三  招聘外包的适用条件</a:t>
            </a:r>
            <a:endParaRPr lang="zh-CN" altLang="en-US" sz="2800" b="1" spc="500" dirty="0">
              <a:solidFill>
                <a:schemeClr val="bg1">
                  <a:lumMod val="50000"/>
                </a:schemeClr>
              </a:solidFill>
              <a:latin typeface="微软雅黑" panose="020B0503020204020204" pitchFamily="34" charset="-122"/>
              <a:ea typeface="微软雅黑" panose="020B0503020204020204" pitchFamily="34" charset="-122"/>
              <a:cs typeface="Arial" panose="020B0604020202020204" pitchFamily="34" charset="0"/>
              <a:sym typeface="+mn-ea"/>
            </a:endParaRPr>
          </a:p>
        </p:txBody>
      </p:sp>
      <p:sp>
        <p:nvSpPr>
          <p:cNvPr id="34" name="椭圆 33"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flipH="1">
            <a:off x="2686180" y="813581"/>
            <a:ext cx="157493" cy="157493"/>
          </a:xfrm>
          <a:prstGeom prst="ellipse">
            <a:avLst/>
          </a:prstGeom>
          <a:solidFill>
            <a:srgbClr val="D06F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5" name="椭圆 34"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flipH="1">
            <a:off x="2686180" y="335956"/>
            <a:ext cx="321030" cy="321030"/>
          </a:xfrm>
          <a:prstGeom prst="ellipse">
            <a:avLst/>
          </a:prstGeom>
          <a:solidFill>
            <a:srgbClr val="966481"/>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6" name="椭圆 35"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flipH="1">
            <a:off x="2991678" y="806317"/>
            <a:ext cx="219803" cy="219803"/>
          </a:xfrm>
          <a:prstGeom prst="ellipse">
            <a:avLst/>
          </a:prstGeom>
          <a:solidFill>
            <a:srgbClr val="365B7C"/>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7" name="椭圆 36"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flipH="1">
            <a:off x="2031169" y="697840"/>
            <a:ext cx="164852" cy="164852"/>
          </a:xfrm>
          <a:prstGeom prst="ellipse">
            <a:avLst/>
          </a:prstGeom>
          <a:solidFill>
            <a:srgbClr val="F779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8" name="椭圆 37"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9354354" y="755438"/>
            <a:ext cx="157493" cy="157493"/>
          </a:xfrm>
          <a:prstGeom prst="ellipse">
            <a:avLst/>
          </a:prstGeom>
          <a:solidFill>
            <a:srgbClr val="D06F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9" name="椭圆 38"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9190817" y="277813"/>
            <a:ext cx="321030" cy="321030"/>
          </a:xfrm>
          <a:prstGeom prst="ellipse">
            <a:avLst/>
          </a:prstGeom>
          <a:solidFill>
            <a:srgbClr val="966481"/>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0" name="椭圆 39"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a:off x="8986546" y="748174"/>
            <a:ext cx="219803" cy="219803"/>
          </a:xfrm>
          <a:prstGeom prst="ellipse">
            <a:avLst/>
          </a:prstGeom>
          <a:solidFill>
            <a:srgbClr val="365B7C"/>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1" name="椭圆 40"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a:off x="10002006" y="639697"/>
            <a:ext cx="164852" cy="164852"/>
          </a:xfrm>
          <a:prstGeom prst="ellipse">
            <a:avLst/>
          </a:prstGeom>
          <a:solidFill>
            <a:srgbClr val="F779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0" name="文本框 49"/>
          <p:cNvSpPr txBox="1"/>
          <p:nvPr/>
        </p:nvSpPr>
        <p:spPr>
          <a:xfrm>
            <a:off x="6573520" y="2931160"/>
            <a:ext cx="2129155" cy="1023620"/>
          </a:xfrm>
          <a:prstGeom prst="rect">
            <a:avLst/>
          </a:prstGeom>
          <a:noFill/>
          <a:effectLst/>
        </p:spPr>
        <p:txBody>
          <a:bodyPr wrap="none" rtlCol="0">
            <a:spAutoFit/>
          </a:bodyPr>
          <a:lstStyle/>
          <a:p>
            <a:r>
              <a:rPr lang="en-US" altLang="zh-CN" sz="1400" b="1" dirty="0">
                <a:solidFill>
                  <a:srgbClr val="FFFFFF"/>
                </a:solidFill>
                <a:latin typeface="方正姚体" panose="02010601030101010101" pitchFamily="2" charset="-122"/>
                <a:ea typeface="方正姚体" panose="02010601030101010101" pitchFamily="2" charset="-122"/>
              </a:rPr>
              <a:t>MORE  THAN  TEMPLATE</a:t>
            </a:r>
          </a:p>
          <a:p>
            <a:r>
              <a:rPr lang="en-US" altLang="zh-CN" sz="1100" dirty="0">
                <a:solidFill>
                  <a:srgbClr val="FFFFFF"/>
                </a:solidFill>
                <a:latin typeface="方正姚体" panose="02010601030101010101" pitchFamily="2" charset="-122"/>
                <a:ea typeface="方正姚体" panose="02010601030101010101" pitchFamily="2" charset="-122"/>
              </a:rPr>
              <a:t>Click here to add  you to the Center</a:t>
            </a:r>
          </a:p>
          <a:p>
            <a:r>
              <a:rPr lang="en-US" altLang="zh-CN" sz="1100" dirty="0">
                <a:solidFill>
                  <a:srgbClr val="FFFFFF"/>
                </a:solidFill>
                <a:latin typeface="方正姚体" panose="02010601030101010101" pitchFamily="2" charset="-122"/>
                <a:ea typeface="方正姚体" panose="02010601030101010101" pitchFamily="2" charset="-122"/>
              </a:rPr>
              <a:t>of the  narrative thought</a:t>
            </a:r>
          </a:p>
          <a:p>
            <a:endParaRPr lang="en-US" altLang="zh-CN" sz="1050" dirty="0">
              <a:solidFill>
                <a:srgbClr val="FFFFFF"/>
              </a:solidFill>
            </a:endParaRPr>
          </a:p>
          <a:p>
            <a:endParaRPr lang="en-US" altLang="zh-CN" sz="1400" dirty="0">
              <a:solidFill>
                <a:srgbClr val="FFFFFF"/>
              </a:solidFill>
              <a:latin typeface="微软雅黑" panose="020B0503020204020204" pitchFamily="34" charset="-122"/>
              <a:ea typeface="微软雅黑" panose="020B0503020204020204" pitchFamily="34" charset="-122"/>
            </a:endParaRPr>
          </a:p>
        </p:txBody>
      </p:sp>
      <p:sp>
        <p:nvSpPr>
          <p:cNvPr id="53" name="e7d195523061f1c0"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hidden="1"/>
          <p:cNvSpPr txBox="1"/>
          <p:nvPr/>
        </p:nvSpPr>
        <p:spPr>
          <a:xfrm>
            <a:off x="-355600" y="1803400"/>
            <a:ext cx="293927" cy="1016000"/>
          </a:xfrm>
          <a:prstGeom prst="rect">
            <a:avLst/>
          </a:prstGeom>
          <a:noFill/>
        </p:spPr>
        <p:txBody>
          <a:bodyPr vert="wordArtVert" rtlCol="0">
            <a:spAutoFit/>
          </a:bodyPr>
          <a:lstStyle/>
          <a:p>
            <a:r>
              <a:rPr lang="en-US" altLang="zh-CN" sz="100"/>
              <a:t>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a:t>
            </a:r>
            <a:endParaRPr lang="zh-CN" altLang="en-US" sz="100"/>
          </a:p>
        </p:txBody>
      </p:sp>
      <p:sp>
        <p:nvSpPr>
          <p:cNvPr id="2" name="文本框 1"/>
          <p:cNvSpPr txBox="1"/>
          <p:nvPr/>
        </p:nvSpPr>
        <p:spPr>
          <a:xfrm>
            <a:off x="2843530" y="1821180"/>
            <a:ext cx="9879965" cy="4030980"/>
          </a:xfrm>
          <a:prstGeom prst="rect">
            <a:avLst/>
          </a:prstGeom>
          <a:noFill/>
        </p:spPr>
        <p:txBody>
          <a:bodyPr wrap="square" rtlCol="0" anchor="t">
            <a:spAutoFit/>
          </a:bodyPr>
          <a:lstStyle/>
          <a:p>
            <a:pPr eaLnBrk="1" hangingPunct="1"/>
            <a:r>
              <a:rPr lang="en-US" altLang="zh-CN" sz="320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3200">
                <a:latin typeface="楷体" panose="02010609060101010101" pitchFamily="49" charset="-122"/>
                <a:ea typeface="楷体" panose="02010609060101010101" pitchFamily="49" charset="-122"/>
                <a:cs typeface="楷体" panose="02010609060101010101" pitchFamily="49" charset="-122"/>
                <a:sym typeface="+mn-ea"/>
              </a:rPr>
              <a:t>一</a:t>
            </a:r>
            <a:r>
              <a:rPr lang="en-US" altLang="zh-CN" sz="320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3200">
                <a:latin typeface="楷体" panose="02010609060101010101" pitchFamily="49" charset="-122"/>
                <a:ea typeface="楷体" panose="02010609060101010101" pitchFamily="49" charset="-122"/>
                <a:cs typeface="楷体" panose="02010609060101010101" pitchFamily="49" charset="-122"/>
                <a:sym typeface="+mn-ea"/>
              </a:rPr>
              <a:t>适合招聘外包的企业</a:t>
            </a:r>
            <a:endParaRPr lang="zh-CN" altLang="en-US" sz="3200">
              <a:latin typeface="楷体" panose="02010609060101010101" pitchFamily="49" charset="-122"/>
              <a:ea typeface="楷体" panose="02010609060101010101" pitchFamily="49" charset="-122"/>
              <a:cs typeface="楷体" panose="02010609060101010101" pitchFamily="49" charset="-122"/>
            </a:endParaRPr>
          </a:p>
          <a:p>
            <a:pPr eaLnBrk="1" hangingPunct="1"/>
            <a:r>
              <a:rPr lang="en-US" altLang="zh-CN" sz="3200">
                <a:latin typeface="楷体" panose="02010609060101010101" pitchFamily="49" charset="-122"/>
                <a:ea typeface="楷体" panose="02010609060101010101" pitchFamily="49" charset="-122"/>
                <a:cs typeface="楷体" panose="02010609060101010101" pitchFamily="49" charset="-122"/>
                <a:sym typeface="+mn-ea"/>
              </a:rPr>
              <a:t>1.</a:t>
            </a:r>
            <a:r>
              <a:rPr lang="zh-CN" altLang="en-US" sz="3200">
                <a:latin typeface="楷体" panose="02010609060101010101" pitchFamily="49" charset="-122"/>
                <a:ea typeface="楷体" panose="02010609060101010101" pitchFamily="49" charset="-122"/>
                <a:cs typeface="楷体" panose="02010609060101010101" pitchFamily="49" charset="-122"/>
                <a:sym typeface="+mn-ea"/>
              </a:rPr>
              <a:t>企业具有一定的规模</a:t>
            </a:r>
            <a:endParaRPr lang="zh-CN" altLang="en-US" sz="3200">
              <a:latin typeface="楷体" panose="02010609060101010101" pitchFamily="49" charset="-122"/>
              <a:ea typeface="楷体" panose="02010609060101010101" pitchFamily="49" charset="-122"/>
              <a:cs typeface="楷体" panose="02010609060101010101" pitchFamily="49" charset="-122"/>
            </a:endParaRPr>
          </a:p>
          <a:p>
            <a:pPr eaLnBrk="1" hangingPunct="1"/>
            <a:r>
              <a:rPr lang="en-US" altLang="zh-CN" sz="3200">
                <a:latin typeface="楷体" panose="02010609060101010101" pitchFamily="49" charset="-122"/>
                <a:ea typeface="楷体" panose="02010609060101010101" pitchFamily="49" charset="-122"/>
                <a:cs typeface="楷体" panose="02010609060101010101" pitchFamily="49" charset="-122"/>
                <a:sym typeface="+mn-ea"/>
              </a:rPr>
              <a:t>2.</a:t>
            </a:r>
            <a:r>
              <a:rPr lang="zh-CN" altLang="en-US" sz="3200">
                <a:latin typeface="楷体" panose="02010609060101010101" pitchFamily="49" charset="-122"/>
                <a:ea typeface="楷体" panose="02010609060101010101" pitchFamily="49" charset="-122"/>
                <a:cs typeface="楷体" panose="02010609060101010101" pitchFamily="49" charset="-122"/>
                <a:sym typeface="+mn-ea"/>
              </a:rPr>
              <a:t>企业进行充分的人力资源准备</a:t>
            </a:r>
            <a:endParaRPr lang="zh-CN" altLang="en-US" sz="3200">
              <a:latin typeface="楷体" panose="02010609060101010101" pitchFamily="49" charset="-122"/>
              <a:ea typeface="楷体" panose="02010609060101010101" pitchFamily="49" charset="-122"/>
              <a:cs typeface="楷体" panose="02010609060101010101" pitchFamily="49" charset="-122"/>
            </a:endParaRPr>
          </a:p>
          <a:p>
            <a:pPr eaLnBrk="1" hangingPunct="1"/>
            <a:r>
              <a:rPr lang="en-US" altLang="zh-CN" sz="3200">
                <a:latin typeface="楷体" panose="02010609060101010101" pitchFamily="49" charset="-122"/>
                <a:ea typeface="楷体" panose="02010609060101010101" pitchFamily="49" charset="-122"/>
                <a:cs typeface="楷体" panose="02010609060101010101" pitchFamily="49" charset="-122"/>
                <a:sym typeface="+mn-ea"/>
              </a:rPr>
              <a:t>3.</a:t>
            </a:r>
            <a:r>
              <a:rPr lang="zh-CN" altLang="en-US" sz="3200">
                <a:latin typeface="楷体" panose="02010609060101010101" pitchFamily="49" charset="-122"/>
                <a:ea typeface="楷体" panose="02010609060101010101" pitchFamily="49" charset="-122"/>
                <a:cs typeface="楷体" panose="02010609060101010101" pitchFamily="49" charset="-122"/>
                <a:sym typeface="+mn-ea"/>
              </a:rPr>
              <a:t>企业的战略和核心竞争力较为清晰</a:t>
            </a:r>
          </a:p>
          <a:p>
            <a:pPr eaLnBrk="1" hangingPunct="1"/>
            <a:endParaRPr lang="zh-CN" altLang="en-US" sz="3200">
              <a:latin typeface="楷体" panose="02010609060101010101" pitchFamily="49" charset="-122"/>
              <a:ea typeface="楷体" panose="02010609060101010101" pitchFamily="49" charset="-122"/>
              <a:cs typeface="楷体" panose="02010609060101010101" pitchFamily="49" charset="-122"/>
            </a:endParaRPr>
          </a:p>
          <a:p>
            <a:pPr eaLnBrk="1" hangingPunct="1"/>
            <a:r>
              <a:rPr lang="en-US" altLang="zh-CN" sz="320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3200">
                <a:latin typeface="楷体" panose="02010609060101010101" pitchFamily="49" charset="-122"/>
                <a:ea typeface="楷体" panose="02010609060101010101" pitchFamily="49" charset="-122"/>
                <a:cs typeface="楷体" panose="02010609060101010101" pitchFamily="49" charset="-122"/>
                <a:sym typeface="+mn-ea"/>
              </a:rPr>
              <a:t>二</a:t>
            </a:r>
            <a:r>
              <a:rPr lang="en-US" altLang="zh-CN" sz="320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3200">
                <a:latin typeface="楷体" panose="02010609060101010101" pitchFamily="49" charset="-122"/>
                <a:ea typeface="楷体" panose="02010609060101010101" pitchFamily="49" charset="-122"/>
                <a:cs typeface="楷体" panose="02010609060101010101" pitchFamily="49" charset="-122"/>
                <a:sym typeface="+mn-ea"/>
              </a:rPr>
              <a:t>适合招聘外包的岗位</a:t>
            </a:r>
          </a:p>
          <a:p>
            <a:pPr eaLnBrk="1" hangingPunct="1"/>
            <a:endParaRPr lang="zh-CN" altLang="en-US" sz="3200">
              <a:latin typeface="楷体" panose="02010609060101010101" pitchFamily="49" charset="-122"/>
              <a:ea typeface="楷体" panose="02010609060101010101" pitchFamily="49" charset="-122"/>
              <a:cs typeface="楷体" panose="02010609060101010101" pitchFamily="49" charset="-122"/>
            </a:endParaRPr>
          </a:p>
          <a:p>
            <a:pPr eaLnBrk="1" hangingPunct="1"/>
            <a:r>
              <a:rPr lang="en-US" altLang="zh-CN" sz="320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3200">
                <a:latin typeface="楷体" panose="02010609060101010101" pitchFamily="49" charset="-122"/>
                <a:ea typeface="楷体" panose="02010609060101010101" pitchFamily="49" charset="-122"/>
                <a:cs typeface="楷体" panose="02010609060101010101" pitchFamily="49" charset="-122"/>
                <a:sym typeface="+mn-ea"/>
              </a:rPr>
              <a:t>三</a:t>
            </a:r>
            <a:r>
              <a:rPr lang="en-US" altLang="zh-CN" sz="320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3200">
                <a:latin typeface="楷体" panose="02010609060101010101" pitchFamily="49" charset="-122"/>
                <a:ea typeface="楷体" panose="02010609060101010101" pitchFamily="49" charset="-122"/>
                <a:cs typeface="楷体" panose="02010609060101010101" pitchFamily="49" charset="-122"/>
                <a:sym typeface="+mn-ea"/>
              </a:rPr>
              <a:t>适合外包的招聘环节</a:t>
            </a:r>
          </a:p>
        </p:txBody>
      </p:sp>
    </p:spTree>
    <p:extLst>
      <p:ext uri="{BB962C8B-B14F-4D97-AF65-F5344CB8AC3E}">
        <p14:creationId xmlns:p14="http://schemas.microsoft.com/office/powerpoint/2010/main" val="724013134"/>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0">
        <p15:prstTrans prst="pageCurlDouble"/>
      </p:transition>
    </mc:Choice>
    <mc:Fallback xmlns="">
      <p:transition spd="slow" advTm="0">
        <p:fade/>
      </p:transition>
    </mc:Fallback>
  </mc:AlternateContent>
</p:sld>
</file>

<file path=ppt/slides/slide2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矩形 24"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549157" y="-975631"/>
            <a:ext cx="583096" cy="838080"/>
          </a:xfrm>
          <a:prstGeom prst="rect">
            <a:avLst/>
          </a:prstGeom>
          <a:solidFill>
            <a:srgbClr val="365B7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 name="矩形 25"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1132253" y="-975631"/>
            <a:ext cx="583096" cy="838080"/>
          </a:xfrm>
          <a:prstGeom prst="rect">
            <a:avLst/>
          </a:prstGeom>
          <a:solidFill>
            <a:srgbClr val="96648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 name="矩形 26"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1715349" y="-975631"/>
            <a:ext cx="583096" cy="838080"/>
          </a:xfrm>
          <a:prstGeom prst="rect">
            <a:avLst/>
          </a:prstGeom>
          <a:solidFill>
            <a:srgbClr val="D06F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 name="矩形 27"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2298446" y="-975631"/>
            <a:ext cx="583096" cy="838080"/>
          </a:xfrm>
          <a:prstGeom prst="rect">
            <a:avLst/>
          </a:prstGeom>
          <a:solidFill>
            <a:srgbClr val="F779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 name="矩形 28"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2881542" y="-975631"/>
            <a:ext cx="583096" cy="838080"/>
          </a:xfrm>
          <a:prstGeom prst="rect">
            <a:avLst/>
          </a:prstGeom>
          <a:solidFill>
            <a:srgbClr val="F8AD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cxnSp>
        <p:nvCxnSpPr>
          <p:cNvPr id="32" name="直接连接符 31"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CxnSpPr/>
          <p:nvPr/>
        </p:nvCxnSpPr>
        <p:spPr>
          <a:xfrm>
            <a:off x="3246637" y="1273629"/>
            <a:ext cx="5770860"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33" name="文本框 32"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txBox="1"/>
          <p:nvPr/>
        </p:nvSpPr>
        <p:spPr>
          <a:xfrm>
            <a:off x="4009242" y="486564"/>
            <a:ext cx="3950970" cy="521970"/>
          </a:xfrm>
          <a:prstGeom prst="rect">
            <a:avLst/>
          </a:prstGeom>
          <a:noFill/>
        </p:spPr>
        <p:txBody>
          <a:bodyPr wrap="none" rtlCol="0">
            <a:spAutoFit/>
          </a:bodyPr>
          <a:lstStyle/>
          <a:p>
            <a:pPr algn="l">
              <a:defRPr/>
            </a:pPr>
            <a:r>
              <a:rPr lang="zh-CN" altLang="en-US" sz="2800" b="1">
                <a:solidFill>
                  <a:schemeClr val="bg1">
                    <a:lumMod val="50000"/>
                  </a:schemeClr>
                </a:solidFill>
                <a:latin typeface="微软雅黑" panose="020B0503020204020204" pitchFamily="34" charset="-122"/>
                <a:ea typeface="微软雅黑" panose="020B0503020204020204" pitchFamily="34" charset="-122"/>
                <a:sym typeface="+mn-ea"/>
              </a:rPr>
              <a:t>三  招聘外包的适用条件</a:t>
            </a:r>
            <a:endParaRPr lang="zh-CN" altLang="en-US" sz="2800" b="1" spc="500" dirty="0">
              <a:solidFill>
                <a:schemeClr val="bg1">
                  <a:lumMod val="50000"/>
                </a:schemeClr>
              </a:solidFill>
              <a:latin typeface="微软雅黑" panose="020B0503020204020204" pitchFamily="34" charset="-122"/>
              <a:ea typeface="微软雅黑" panose="020B0503020204020204" pitchFamily="34" charset="-122"/>
              <a:cs typeface="Arial" panose="020B0604020202020204" pitchFamily="34" charset="0"/>
              <a:sym typeface="+mn-ea"/>
            </a:endParaRPr>
          </a:p>
        </p:txBody>
      </p:sp>
      <p:sp>
        <p:nvSpPr>
          <p:cNvPr id="34" name="椭圆 33"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flipH="1">
            <a:off x="2686180" y="813581"/>
            <a:ext cx="157493" cy="157493"/>
          </a:xfrm>
          <a:prstGeom prst="ellipse">
            <a:avLst/>
          </a:prstGeom>
          <a:solidFill>
            <a:srgbClr val="D06F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5" name="椭圆 34"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flipH="1">
            <a:off x="2686180" y="335956"/>
            <a:ext cx="321030" cy="321030"/>
          </a:xfrm>
          <a:prstGeom prst="ellipse">
            <a:avLst/>
          </a:prstGeom>
          <a:solidFill>
            <a:srgbClr val="966481"/>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6" name="椭圆 35"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flipH="1">
            <a:off x="2991678" y="806317"/>
            <a:ext cx="219803" cy="219803"/>
          </a:xfrm>
          <a:prstGeom prst="ellipse">
            <a:avLst/>
          </a:prstGeom>
          <a:solidFill>
            <a:srgbClr val="365B7C"/>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7" name="椭圆 36"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flipH="1">
            <a:off x="2031169" y="697840"/>
            <a:ext cx="164852" cy="164852"/>
          </a:xfrm>
          <a:prstGeom prst="ellipse">
            <a:avLst/>
          </a:prstGeom>
          <a:solidFill>
            <a:srgbClr val="F779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8" name="椭圆 37"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9354354" y="755438"/>
            <a:ext cx="157493" cy="157493"/>
          </a:xfrm>
          <a:prstGeom prst="ellipse">
            <a:avLst/>
          </a:prstGeom>
          <a:solidFill>
            <a:srgbClr val="D06F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9" name="椭圆 38"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9190817" y="277813"/>
            <a:ext cx="321030" cy="321030"/>
          </a:xfrm>
          <a:prstGeom prst="ellipse">
            <a:avLst/>
          </a:prstGeom>
          <a:solidFill>
            <a:srgbClr val="966481"/>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0" name="椭圆 39"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a:off x="8986546" y="748174"/>
            <a:ext cx="219803" cy="219803"/>
          </a:xfrm>
          <a:prstGeom prst="ellipse">
            <a:avLst/>
          </a:prstGeom>
          <a:solidFill>
            <a:srgbClr val="365B7C"/>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1" name="椭圆 40"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a:off x="10002006" y="639697"/>
            <a:ext cx="164852" cy="164852"/>
          </a:xfrm>
          <a:prstGeom prst="ellipse">
            <a:avLst/>
          </a:prstGeom>
          <a:solidFill>
            <a:srgbClr val="F779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0" name="文本框 49"/>
          <p:cNvSpPr txBox="1"/>
          <p:nvPr/>
        </p:nvSpPr>
        <p:spPr>
          <a:xfrm>
            <a:off x="6573520" y="2931160"/>
            <a:ext cx="2129155" cy="1023620"/>
          </a:xfrm>
          <a:prstGeom prst="rect">
            <a:avLst/>
          </a:prstGeom>
          <a:noFill/>
          <a:effectLst/>
        </p:spPr>
        <p:txBody>
          <a:bodyPr wrap="none" rtlCol="0">
            <a:spAutoFit/>
          </a:bodyPr>
          <a:lstStyle/>
          <a:p>
            <a:r>
              <a:rPr lang="en-US" altLang="zh-CN" sz="1400" b="1" dirty="0">
                <a:solidFill>
                  <a:srgbClr val="FFFFFF"/>
                </a:solidFill>
                <a:latin typeface="方正姚体" panose="02010601030101010101" pitchFamily="2" charset="-122"/>
                <a:ea typeface="方正姚体" panose="02010601030101010101" pitchFamily="2" charset="-122"/>
              </a:rPr>
              <a:t>MORE  THAN  TEMPLATE</a:t>
            </a:r>
          </a:p>
          <a:p>
            <a:r>
              <a:rPr lang="en-US" altLang="zh-CN" sz="1100" dirty="0">
                <a:solidFill>
                  <a:srgbClr val="FFFFFF"/>
                </a:solidFill>
                <a:latin typeface="方正姚体" panose="02010601030101010101" pitchFamily="2" charset="-122"/>
                <a:ea typeface="方正姚体" panose="02010601030101010101" pitchFamily="2" charset="-122"/>
              </a:rPr>
              <a:t>Click here to add  you to the Center</a:t>
            </a:r>
          </a:p>
          <a:p>
            <a:r>
              <a:rPr lang="en-US" altLang="zh-CN" sz="1100" dirty="0">
                <a:solidFill>
                  <a:srgbClr val="FFFFFF"/>
                </a:solidFill>
                <a:latin typeface="方正姚体" panose="02010601030101010101" pitchFamily="2" charset="-122"/>
                <a:ea typeface="方正姚体" panose="02010601030101010101" pitchFamily="2" charset="-122"/>
              </a:rPr>
              <a:t>of the  narrative thought</a:t>
            </a:r>
          </a:p>
          <a:p>
            <a:endParaRPr lang="en-US" altLang="zh-CN" sz="1050" dirty="0">
              <a:solidFill>
                <a:srgbClr val="FFFFFF"/>
              </a:solidFill>
            </a:endParaRPr>
          </a:p>
          <a:p>
            <a:endParaRPr lang="en-US" altLang="zh-CN" sz="1400" dirty="0">
              <a:solidFill>
                <a:srgbClr val="FFFFFF"/>
              </a:solidFill>
              <a:latin typeface="微软雅黑" panose="020B0503020204020204" pitchFamily="34" charset="-122"/>
              <a:ea typeface="微软雅黑" panose="020B0503020204020204" pitchFamily="34" charset="-122"/>
            </a:endParaRPr>
          </a:p>
        </p:txBody>
      </p:sp>
      <p:sp>
        <p:nvSpPr>
          <p:cNvPr id="53" name="e7d195523061f1c0"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hidden="1"/>
          <p:cNvSpPr txBox="1"/>
          <p:nvPr/>
        </p:nvSpPr>
        <p:spPr>
          <a:xfrm>
            <a:off x="-355600" y="1803400"/>
            <a:ext cx="293927" cy="1016000"/>
          </a:xfrm>
          <a:prstGeom prst="rect">
            <a:avLst/>
          </a:prstGeom>
          <a:noFill/>
        </p:spPr>
        <p:txBody>
          <a:bodyPr vert="wordArtVert" rtlCol="0">
            <a:spAutoFit/>
          </a:bodyPr>
          <a:lstStyle/>
          <a:p>
            <a:r>
              <a:rPr lang="en-US" altLang="zh-CN" sz="100"/>
              <a:t>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a:t>
            </a:r>
            <a:endParaRPr lang="zh-CN" altLang="en-US" sz="100"/>
          </a:p>
        </p:txBody>
      </p:sp>
      <p:sp>
        <p:nvSpPr>
          <p:cNvPr id="6" name="文本框 5"/>
          <p:cNvSpPr txBox="1"/>
          <p:nvPr/>
        </p:nvSpPr>
        <p:spPr>
          <a:xfrm>
            <a:off x="1338944" y="1913890"/>
            <a:ext cx="9405256" cy="2862322"/>
          </a:xfrm>
          <a:prstGeom prst="rect">
            <a:avLst/>
          </a:prstGeom>
          <a:noFill/>
        </p:spPr>
        <p:txBody>
          <a:bodyPr wrap="square" rtlCol="0">
            <a:spAutoFit/>
          </a:bodyPr>
          <a:lstStyle/>
          <a:p>
            <a:r>
              <a:rPr lang="en-US" altLang="zh-CN" sz="3600" dirty="0">
                <a:latin typeface="楷体" panose="02010609060101010101" pitchFamily="49" charset="-122"/>
                <a:ea typeface="楷体" panose="02010609060101010101" pitchFamily="49" charset="-122"/>
                <a:cs typeface="楷体" panose="02010609060101010101" pitchFamily="49" charset="-122"/>
                <a:sym typeface="+mn-ea"/>
              </a:rPr>
              <a:t>    </a:t>
            </a:r>
            <a:r>
              <a:rPr lang="zh-CN" altLang="en-US" sz="3600" dirty="0">
                <a:latin typeface="楷体" panose="02010609060101010101" pitchFamily="49" charset="-122"/>
                <a:ea typeface="楷体" panose="02010609060101010101" pitchFamily="49" charset="-122"/>
                <a:cs typeface="楷体" panose="02010609060101010101" pitchFamily="49" charset="-122"/>
                <a:sym typeface="+mn-ea"/>
              </a:rPr>
              <a:t>典型的人力资源招聘工作包括招聘规划、招募、甄选和最终录用四个部分。一般来说</a:t>
            </a:r>
            <a:r>
              <a:rPr lang="en-US" altLang="zh-CN" sz="3600" dirty="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3600" dirty="0">
                <a:latin typeface="楷体" panose="02010609060101010101" pitchFamily="49" charset="-122"/>
                <a:ea typeface="楷体" panose="02010609060101010101" pitchFamily="49" charset="-122"/>
                <a:cs typeface="楷体" panose="02010609060101010101" pitchFamily="49" charset="-122"/>
                <a:sym typeface="+mn-ea"/>
              </a:rPr>
              <a:t>招募和初期的甄选测试环节最适合外包</a:t>
            </a:r>
            <a:r>
              <a:rPr lang="en-US" altLang="zh-CN" sz="3600" dirty="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3600" dirty="0">
                <a:latin typeface="楷体" panose="02010609060101010101" pitchFamily="49" charset="-122"/>
                <a:ea typeface="楷体" panose="02010609060101010101" pitchFamily="49" charset="-122"/>
                <a:cs typeface="楷体" panose="02010609060101010101" pitchFamily="49" charset="-122"/>
                <a:sym typeface="+mn-ea"/>
              </a:rPr>
              <a:t>而招聘规划和最终录用应该由企业自己独立完成或者由企业主导和第三方协助下完成。</a:t>
            </a:r>
          </a:p>
        </p:txBody>
      </p:sp>
    </p:spTree>
    <p:extLst>
      <p:ext uri="{BB962C8B-B14F-4D97-AF65-F5344CB8AC3E}">
        <p14:creationId xmlns:p14="http://schemas.microsoft.com/office/powerpoint/2010/main" val="165012647"/>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0">
        <p15:prstTrans prst="pageCurlDouble"/>
      </p:transition>
    </mc:Choice>
    <mc:Fallback xmlns="">
      <p:transition spd="slow" advTm="0">
        <p:fade/>
      </p:transition>
    </mc:Fallback>
  </mc:AlternateContent>
</p:sld>
</file>

<file path=ppt/slides/slide2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矩形 24"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549157" y="-975631"/>
            <a:ext cx="583096" cy="838080"/>
          </a:xfrm>
          <a:prstGeom prst="rect">
            <a:avLst/>
          </a:prstGeom>
          <a:solidFill>
            <a:srgbClr val="365B7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 name="矩形 25"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1132253" y="-975631"/>
            <a:ext cx="583096" cy="838080"/>
          </a:xfrm>
          <a:prstGeom prst="rect">
            <a:avLst/>
          </a:prstGeom>
          <a:solidFill>
            <a:srgbClr val="96648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 name="矩形 26"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1715349" y="-975631"/>
            <a:ext cx="583096" cy="838080"/>
          </a:xfrm>
          <a:prstGeom prst="rect">
            <a:avLst/>
          </a:prstGeom>
          <a:solidFill>
            <a:srgbClr val="D06F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 name="矩形 27"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2298446" y="-975631"/>
            <a:ext cx="583096" cy="838080"/>
          </a:xfrm>
          <a:prstGeom prst="rect">
            <a:avLst/>
          </a:prstGeom>
          <a:solidFill>
            <a:srgbClr val="F779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 name="矩形 28"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2881542" y="-975631"/>
            <a:ext cx="583096" cy="838080"/>
          </a:xfrm>
          <a:prstGeom prst="rect">
            <a:avLst/>
          </a:prstGeom>
          <a:solidFill>
            <a:srgbClr val="F8AD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cxnSp>
        <p:nvCxnSpPr>
          <p:cNvPr id="32" name="直接连接符 31"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CxnSpPr/>
          <p:nvPr/>
        </p:nvCxnSpPr>
        <p:spPr>
          <a:xfrm>
            <a:off x="3246637" y="1273629"/>
            <a:ext cx="5770860"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33" name="文本框 32"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txBox="1"/>
          <p:nvPr/>
        </p:nvSpPr>
        <p:spPr>
          <a:xfrm>
            <a:off x="4009242" y="486564"/>
            <a:ext cx="3950970" cy="521970"/>
          </a:xfrm>
          <a:prstGeom prst="rect">
            <a:avLst/>
          </a:prstGeom>
          <a:noFill/>
        </p:spPr>
        <p:txBody>
          <a:bodyPr wrap="none" rtlCol="0">
            <a:spAutoFit/>
          </a:bodyPr>
          <a:lstStyle/>
          <a:p>
            <a:pPr algn="l">
              <a:defRPr/>
            </a:pPr>
            <a:r>
              <a:rPr lang="zh-CN" altLang="en-US" sz="2800" b="1">
                <a:solidFill>
                  <a:schemeClr val="bg1">
                    <a:lumMod val="50000"/>
                  </a:schemeClr>
                </a:solidFill>
                <a:latin typeface="微软雅黑" panose="020B0503020204020204" pitchFamily="34" charset="-122"/>
                <a:ea typeface="微软雅黑" panose="020B0503020204020204" pitchFamily="34" charset="-122"/>
                <a:sym typeface="+mn-ea"/>
              </a:rPr>
              <a:t>三  招聘外包的适用条件</a:t>
            </a:r>
            <a:endParaRPr lang="zh-CN" altLang="en-US" sz="2800" b="1" spc="500" dirty="0">
              <a:solidFill>
                <a:schemeClr val="bg1">
                  <a:lumMod val="50000"/>
                </a:schemeClr>
              </a:solidFill>
              <a:latin typeface="微软雅黑" panose="020B0503020204020204" pitchFamily="34" charset="-122"/>
              <a:ea typeface="微软雅黑" panose="020B0503020204020204" pitchFamily="34" charset="-122"/>
              <a:cs typeface="Arial" panose="020B0604020202020204" pitchFamily="34" charset="0"/>
              <a:sym typeface="+mn-ea"/>
            </a:endParaRPr>
          </a:p>
        </p:txBody>
      </p:sp>
      <p:sp>
        <p:nvSpPr>
          <p:cNvPr id="34" name="椭圆 33"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flipH="1">
            <a:off x="2686180" y="813581"/>
            <a:ext cx="157493" cy="157493"/>
          </a:xfrm>
          <a:prstGeom prst="ellipse">
            <a:avLst/>
          </a:prstGeom>
          <a:solidFill>
            <a:srgbClr val="D06F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5" name="椭圆 34"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flipH="1">
            <a:off x="2686180" y="335956"/>
            <a:ext cx="321030" cy="321030"/>
          </a:xfrm>
          <a:prstGeom prst="ellipse">
            <a:avLst/>
          </a:prstGeom>
          <a:solidFill>
            <a:srgbClr val="966481"/>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6" name="椭圆 35"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flipH="1">
            <a:off x="2991678" y="806317"/>
            <a:ext cx="219803" cy="219803"/>
          </a:xfrm>
          <a:prstGeom prst="ellipse">
            <a:avLst/>
          </a:prstGeom>
          <a:solidFill>
            <a:srgbClr val="365B7C"/>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7" name="椭圆 36"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flipH="1">
            <a:off x="2031169" y="697840"/>
            <a:ext cx="164852" cy="164852"/>
          </a:xfrm>
          <a:prstGeom prst="ellipse">
            <a:avLst/>
          </a:prstGeom>
          <a:solidFill>
            <a:srgbClr val="F779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8" name="椭圆 37"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9354354" y="755438"/>
            <a:ext cx="157493" cy="157493"/>
          </a:xfrm>
          <a:prstGeom prst="ellipse">
            <a:avLst/>
          </a:prstGeom>
          <a:solidFill>
            <a:srgbClr val="D06F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9" name="椭圆 38"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9190817" y="277813"/>
            <a:ext cx="321030" cy="321030"/>
          </a:xfrm>
          <a:prstGeom prst="ellipse">
            <a:avLst/>
          </a:prstGeom>
          <a:solidFill>
            <a:srgbClr val="966481"/>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0" name="椭圆 39"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a:off x="8986546" y="748174"/>
            <a:ext cx="219803" cy="219803"/>
          </a:xfrm>
          <a:prstGeom prst="ellipse">
            <a:avLst/>
          </a:prstGeom>
          <a:solidFill>
            <a:srgbClr val="365B7C"/>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1" name="椭圆 40"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a:off x="10002006" y="639697"/>
            <a:ext cx="164852" cy="164852"/>
          </a:xfrm>
          <a:prstGeom prst="ellipse">
            <a:avLst/>
          </a:prstGeom>
          <a:solidFill>
            <a:srgbClr val="F779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0" name="文本框 49"/>
          <p:cNvSpPr txBox="1"/>
          <p:nvPr/>
        </p:nvSpPr>
        <p:spPr>
          <a:xfrm>
            <a:off x="6573520" y="2931160"/>
            <a:ext cx="2129155" cy="1023620"/>
          </a:xfrm>
          <a:prstGeom prst="rect">
            <a:avLst/>
          </a:prstGeom>
          <a:noFill/>
          <a:effectLst/>
        </p:spPr>
        <p:txBody>
          <a:bodyPr wrap="none" rtlCol="0">
            <a:spAutoFit/>
          </a:bodyPr>
          <a:lstStyle/>
          <a:p>
            <a:r>
              <a:rPr lang="en-US" altLang="zh-CN" sz="1400" b="1" dirty="0">
                <a:solidFill>
                  <a:srgbClr val="FFFFFF"/>
                </a:solidFill>
                <a:latin typeface="方正姚体" panose="02010601030101010101" pitchFamily="2" charset="-122"/>
                <a:ea typeface="方正姚体" panose="02010601030101010101" pitchFamily="2" charset="-122"/>
              </a:rPr>
              <a:t>MORE  THAN  TEMPLATE</a:t>
            </a:r>
          </a:p>
          <a:p>
            <a:r>
              <a:rPr lang="en-US" altLang="zh-CN" sz="1100" dirty="0">
                <a:solidFill>
                  <a:srgbClr val="FFFFFF"/>
                </a:solidFill>
                <a:latin typeface="方正姚体" panose="02010601030101010101" pitchFamily="2" charset="-122"/>
                <a:ea typeface="方正姚体" panose="02010601030101010101" pitchFamily="2" charset="-122"/>
              </a:rPr>
              <a:t>Click here to add  you to the Center</a:t>
            </a:r>
          </a:p>
          <a:p>
            <a:r>
              <a:rPr lang="en-US" altLang="zh-CN" sz="1100" dirty="0">
                <a:solidFill>
                  <a:srgbClr val="FFFFFF"/>
                </a:solidFill>
                <a:latin typeface="方正姚体" panose="02010601030101010101" pitchFamily="2" charset="-122"/>
                <a:ea typeface="方正姚体" panose="02010601030101010101" pitchFamily="2" charset="-122"/>
              </a:rPr>
              <a:t>of the  narrative thought</a:t>
            </a:r>
          </a:p>
          <a:p>
            <a:endParaRPr lang="en-US" altLang="zh-CN" sz="1050" dirty="0">
              <a:solidFill>
                <a:srgbClr val="FFFFFF"/>
              </a:solidFill>
            </a:endParaRPr>
          </a:p>
          <a:p>
            <a:endParaRPr lang="en-US" altLang="zh-CN" sz="1400" dirty="0">
              <a:solidFill>
                <a:srgbClr val="FFFFFF"/>
              </a:solidFill>
              <a:latin typeface="微软雅黑" panose="020B0503020204020204" pitchFamily="34" charset="-122"/>
              <a:ea typeface="微软雅黑" panose="020B0503020204020204" pitchFamily="34" charset="-122"/>
            </a:endParaRPr>
          </a:p>
        </p:txBody>
      </p:sp>
      <p:sp>
        <p:nvSpPr>
          <p:cNvPr id="53" name="e7d195523061f1c0"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hidden="1"/>
          <p:cNvSpPr txBox="1"/>
          <p:nvPr/>
        </p:nvSpPr>
        <p:spPr>
          <a:xfrm>
            <a:off x="-355600" y="1803400"/>
            <a:ext cx="293927" cy="1016000"/>
          </a:xfrm>
          <a:prstGeom prst="rect">
            <a:avLst/>
          </a:prstGeom>
          <a:noFill/>
        </p:spPr>
        <p:txBody>
          <a:bodyPr vert="wordArtVert" rtlCol="0">
            <a:spAutoFit/>
          </a:bodyPr>
          <a:lstStyle/>
          <a:p>
            <a:r>
              <a:rPr lang="en-US" altLang="zh-CN" sz="100"/>
              <a:t>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a:t>
            </a:r>
            <a:endParaRPr lang="zh-CN" altLang="en-US" sz="100"/>
          </a:p>
        </p:txBody>
      </p:sp>
      <p:sp>
        <p:nvSpPr>
          <p:cNvPr id="2" name="文本框 1"/>
          <p:cNvSpPr txBox="1"/>
          <p:nvPr/>
        </p:nvSpPr>
        <p:spPr>
          <a:xfrm>
            <a:off x="5085715" y="1273810"/>
            <a:ext cx="6910070" cy="5255895"/>
          </a:xfrm>
          <a:prstGeom prst="rect">
            <a:avLst/>
          </a:prstGeom>
          <a:noFill/>
        </p:spPr>
        <p:txBody>
          <a:bodyPr wrap="square" rtlCol="0" anchor="t">
            <a:spAutoFit/>
          </a:bodyPr>
          <a:lstStyle/>
          <a:p>
            <a:pPr eaLnBrk="1" hangingPunct="1">
              <a:lnSpc>
                <a:spcPct val="80000"/>
              </a:lnSpc>
            </a:pPr>
            <a:r>
              <a:rPr lang="en-US" altLang="zh-CN" sz="2800">
                <a:latin typeface="楷体" panose="02010609060101010101" pitchFamily="49" charset="-122"/>
                <a:ea typeface="楷体" panose="02010609060101010101" pitchFamily="49" charset="-122"/>
                <a:cs typeface="楷体" panose="02010609060101010101" pitchFamily="49" charset="-122"/>
                <a:sym typeface="+mn-ea"/>
              </a:rPr>
              <a:t>    </a:t>
            </a:r>
            <a:r>
              <a:rPr lang="zh-CN" altLang="en-US" sz="2800">
                <a:latin typeface="楷体" panose="02010609060101010101" pitchFamily="49" charset="-122"/>
                <a:ea typeface="楷体" panose="02010609060101010101" pitchFamily="49" charset="-122"/>
                <a:cs typeface="楷体" panose="02010609060101010101" pitchFamily="49" charset="-122"/>
                <a:sym typeface="+mn-ea"/>
              </a:rPr>
              <a:t>第一象限的活动独特性和战略价值都很强</a:t>
            </a:r>
            <a:r>
              <a:rPr lang="en-US" altLang="zh-CN" sz="280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800">
                <a:latin typeface="楷体" panose="02010609060101010101" pitchFamily="49" charset="-122"/>
                <a:ea typeface="楷体" panose="02010609060101010101" pitchFamily="49" charset="-122"/>
                <a:cs typeface="楷体" panose="02010609060101010101" pitchFamily="49" charset="-122"/>
                <a:sym typeface="+mn-ea"/>
              </a:rPr>
              <a:t>意味着企业具有很强的个性文化。这个象限内的招聘活动是与企业的长远发展密切相关的活动</a:t>
            </a:r>
            <a:r>
              <a:rPr lang="en-US" altLang="zh-CN" sz="280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800">
                <a:latin typeface="楷体" panose="02010609060101010101" pitchFamily="49" charset="-122"/>
                <a:ea typeface="楷体" panose="02010609060101010101" pitchFamily="49" charset="-122"/>
                <a:cs typeface="楷体" panose="02010609060101010101" pitchFamily="49" charset="-122"/>
                <a:sym typeface="+mn-ea"/>
              </a:rPr>
              <a:t>如招聘战略的确定及规划</a:t>
            </a:r>
            <a:r>
              <a:rPr lang="en-US" altLang="zh-CN" sz="280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800">
                <a:latin typeface="楷体" panose="02010609060101010101" pitchFamily="49" charset="-122"/>
                <a:ea typeface="楷体" panose="02010609060101010101" pitchFamily="49" charset="-122"/>
                <a:cs typeface="楷体" panose="02010609060101010101" pitchFamily="49" charset="-122"/>
                <a:sym typeface="+mn-ea"/>
              </a:rPr>
              <a:t>这种业务不易普遍推广</a:t>
            </a:r>
            <a:r>
              <a:rPr lang="en-US" altLang="zh-CN" sz="280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800">
                <a:latin typeface="楷体" panose="02010609060101010101" pitchFamily="49" charset="-122"/>
                <a:ea typeface="楷体" panose="02010609060101010101" pitchFamily="49" charset="-122"/>
                <a:cs typeface="楷体" panose="02010609060101010101" pitchFamily="49" charset="-122"/>
                <a:sym typeface="+mn-ea"/>
              </a:rPr>
              <a:t>服务商不易达到规模经济。企业如果将其外包</a:t>
            </a:r>
            <a:r>
              <a:rPr lang="en-US" altLang="zh-CN" sz="280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800">
                <a:latin typeface="楷体" panose="02010609060101010101" pitchFamily="49" charset="-122"/>
                <a:ea typeface="楷体" panose="02010609060101010101" pitchFamily="49" charset="-122"/>
                <a:cs typeface="楷体" panose="02010609060101010101" pitchFamily="49" charset="-122"/>
                <a:sym typeface="+mn-ea"/>
              </a:rPr>
              <a:t>必然引起成本的上升。</a:t>
            </a:r>
            <a:endParaRPr lang="zh-CN" altLang="en-US" sz="2800">
              <a:latin typeface="楷体" panose="02010609060101010101" pitchFamily="49" charset="-122"/>
              <a:ea typeface="楷体" panose="02010609060101010101" pitchFamily="49" charset="-122"/>
              <a:cs typeface="楷体" panose="02010609060101010101" pitchFamily="49" charset="-122"/>
            </a:endParaRPr>
          </a:p>
          <a:p>
            <a:pPr eaLnBrk="1" hangingPunct="1">
              <a:lnSpc>
                <a:spcPct val="80000"/>
              </a:lnSpc>
            </a:pPr>
            <a:r>
              <a:rPr lang="zh-CN" altLang="en-US" sz="2800">
                <a:latin typeface="楷体" panose="02010609060101010101" pitchFamily="49" charset="-122"/>
                <a:ea typeface="楷体" panose="02010609060101010101" pitchFamily="49" charset="-122"/>
                <a:cs typeface="楷体" panose="02010609060101010101" pitchFamily="49" charset="-122"/>
                <a:sym typeface="+mn-ea"/>
              </a:rPr>
              <a:t>    第二象限的活动独特性弱、战略价值高。独特性弱意味着企业完成这些活动不需要高水平的人际关系技巧</a:t>
            </a:r>
            <a:r>
              <a:rPr lang="en-US" altLang="zh-CN" sz="280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800">
                <a:latin typeface="楷体" panose="02010609060101010101" pitchFamily="49" charset="-122"/>
                <a:ea typeface="楷体" panose="02010609060101010101" pitchFamily="49" charset="-122"/>
                <a:cs typeface="楷体" panose="02010609060101010101" pitchFamily="49" charset="-122"/>
                <a:sym typeface="+mn-ea"/>
              </a:rPr>
              <a:t>多数是一些事务性的、可以程序化的活动</a:t>
            </a:r>
            <a:r>
              <a:rPr lang="en-US" altLang="zh-CN" sz="280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800">
                <a:latin typeface="楷体" panose="02010609060101010101" pitchFamily="49" charset="-122"/>
                <a:ea typeface="楷体" panose="02010609060101010101" pitchFamily="49" charset="-122"/>
                <a:cs typeface="楷体" panose="02010609060101010101" pitchFamily="49" charset="-122"/>
                <a:sym typeface="+mn-ea"/>
              </a:rPr>
              <a:t>战略价值高意味着这些活动对企业推行竞争战略的能力有直接影响。这一象限的活动虽然关系到企业的竞争优势</a:t>
            </a:r>
            <a:r>
              <a:rPr lang="en-US" altLang="zh-CN" sz="280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800">
                <a:latin typeface="楷体" panose="02010609060101010101" pitchFamily="49" charset="-122"/>
                <a:ea typeface="楷体" panose="02010609060101010101" pitchFamily="49" charset="-122"/>
                <a:cs typeface="楷体" panose="02010609060101010101" pitchFamily="49" charset="-122"/>
                <a:sym typeface="+mn-ea"/>
              </a:rPr>
              <a:t>但可以通过招聘管理软件或数据库升级逐渐标准化</a:t>
            </a:r>
            <a:r>
              <a:rPr lang="en-US" altLang="zh-CN" sz="280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800">
                <a:latin typeface="楷体" panose="02010609060101010101" pitchFamily="49" charset="-122"/>
                <a:ea typeface="楷体" panose="02010609060101010101" pitchFamily="49" charset="-122"/>
                <a:cs typeface="楷体" panose="02010609060101010101" pitchFamily="49" charset="-122"/>
                <a:sym typeface="+mn-ea"/>
              </a:rPr>
              <a:t>因此适合外包</a:t>
            </a:r>
            <a:r>
              <a:rPr lang="zh-CN" altLang="en-US" sz="2400">
                <a:latin typeface="楷体" panose="02010609060101010101" pitchFamily="49" charset="-122"/>
                <a:ea typeface="楷体" panose="02010609060101010101" pitchFamily="49" charset="-122"/>
                <a:cs typeface="楷体" panose="02010609060101010101" pitchFamily="49" charset="-122"/>
                <a:sym typeface="+mn-ea"/>
              </a:rPr>
              <a:t>。</a:t>
            </a:r>
          </a:p>
        </p:txBody>
      </p:sp>
      <p:pic>
        <p:nvPicPr>
          <p:cNvPr id="3" name="Picture 4"/>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72415" y="2068830"/>
            <a:ext cx="4635500" cy="34658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820688659"/>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0">
        <p15:prstTrans prst="pageCurlDouble"/>
      </p:transition>
    </mc:Choice>
    <mc:Fallback xmlns="">
      <p:transition spd="slow" advTm="0">
        <p:fade/>
      </p:transition>
    </mc:Fallback>
  </mc:AlternateContent>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0" name="Rectangle 2">
            <a:extLst>
              <a:ext uri="{FF2B5EF4-FFF2-40B4-BE49-F238E27FC236}">
                <a16:creationId xmlns:a16="http://schemas.microsoft.com/office/drawing/2014/main" id="{247C0AE3-C66D-4F52-9CBE-573EB3EFF51D}"/>
              </a:ext>
            </a:extLst>
          </p:cNvPr>
          <p:cNvSpPr>
            <a:spLocks noGrp="1" noChangeArrowheads="1"/>
          </p:cNvSpPr>
          <p:nvPr>
            <p:ph type="body" idx="1"/>
          </p:nvPr>
        </p:nvSpPr>
        <p:spPr>
          <a:xfrm>
            <a:off x="1524000" y="1143000"/>
            <a:ext cx="9144000" cy="5715000"/>
          </a:xfrm>
        </p:spPr>
        <p:txBody>
          <a:bodyPr/>
          <a:lstStyle/>
          <a:p>
            <a:pPr eaLnBrk="1" hangingPunct="1">
              <a:lnSpc>
                <a:spcPct val="80000"/>
              </a:lnSpc>
            </a:pPr>
            <a:r>
              <a:rPr lang="en-US" altLang="zh-CN" sz="1600"/>
              <a:t> </a:t>
            </a:r>
            <a:endParaRPr lang="en-US" altLang="zh-CN" sz="1600" b="1"/>
          </a:p>
          <a:p>
            <a:pPr eaLnBrk="1" hangingPunct="1">
              <a:lnSpc>
                <a:spcPct val="80000"/>
              </a:lnSpc>
            </a:pPr>
            <a:r>
              <a:rPr lang="zh-CN" altLang="en-US" sz="1600" b="1"/>
              <a:t>学习方式：</a:t>
            </a:r>
            <a:r>
              <a:rPr lang="zh-CN" altLang="en-US" b="1">
                <a:ea typeface="黑体" panose="02010609060101010101" pitchFamily="49" charset="-122"/>
              </a:rPr>
              <a:t>全国招生  函授学习  权威双证  国际互认</a:t>
            </a:r>
            <a:endParaRPr lang="zh-CN" altLang="en-US" sz="1600" b="1"/>
          </a:p>
          <a:p>
            <a:pPr eaLnBrk="1" hangingPunct="1">
              <a:lnSpc>
                <a:spcPct val="80000"/>
              </a:lnSpc>
            </a:pPr>
            <a:endParaRPr lang="en-US" altLang="zh-CN" sz="1600" b="1"/>
          </a:p>
          <a:p>
            <a:pPr eaLnBrk="1" hangingPunct="1">
              <a:lnSpc>
                <a:spcPct val="80000"/>
              </a:lnSpc>
            </a:pPr>
            <a:r>
              <a:rPr lang="zh-CN" altLang="en-US" sz="1600" b="1"/>
              <a:t>认证项目：注册</a:t>
            </a:r>
            <a:r>
              <a:rPr lang="en-US" altLang="zh-CN" sz="1600" b="1"/>
              <a:t> </a:t>
            </a:r>
            <a:r>
              <a:rPr lang="zh-CN" altLang="en-US" sz="1600" b="1"/>
              <a:t>职业经理、人力资源总监、品质经理、生产经理、营销策划师、物流经理、</a:t>
            </a:r>
            <a:endParaRPr lang="en-US" altLang="zh-CN" sz="1600" b="1"/>
          </a:p>
          <a:p>
            <a:pPr eaLnBrk="1" hangingPunct="1">
              <a:lnSpc>
                <a:spcPct val="80000"/>
              </a:lnSpc>
            </a:pPr>
            <a:r>
              <a:rPr lang="zh-CN" altLang="en-US" sz="1600" b="1"/>
              <a:t>          项目经理、企业管理咨询师、企业总经理、营销经理、财务总监、酒店经理、企业培训师</a:t>
            </a:r>
            <a:endParaRPr lang="en-US" altLang="zh-CN" sz="1600" b="1"/>
          </a:p>
          <a:p>
            <a:pPr eaLnBrk="1" hangingPunct="1">
              <a:lnSpc>
                <a:spcPct val="80000"/>
              </a:lnSpc>
            </a:pPr>
            <a:r>
              <a:rPr lang="zh-CN" altLang="en-US" sz="1600" b="1"/>
              <a:t>          采购经理、</a:t>
            </a:r>
            <a:r>
              <a:rPr lang="en-US" altLang="zh-CN" sz="1600" b="1"/>
              <a:t>IE</a:t>
            </a:r>
            <a:r>
              <a:rPr lang="zh-CN" altLang="en-US" sz="1600" b="1"/>
              <a:t>工业工程师、医院管理、行政总监、市场总监、工厂管理、服装企业管理、</a:t>
            </a:r>
            <a:endParaRPr lang="en-US" altLang="zh-CN" sz="1600" b="1"/>
          </a:p>
          <a:p>
            <a:pPr eaLnBrk="1" hangingPunct="1">
              <a:lnSpc>
                <a:spcPct val="80000"/>
              </a:lnSpc>
            </a:pPr>
            <a:r>
              <a:rPr lang="zh-CN" altLang="en-US" sz="1600" b="1"/>
              <a:t>          六西格玛管理师、车间主管、经济管理师、生产运营管理师、精益管理师等</a:t>
            </a:r>
            <a:r>
              <a:rPr lang="en-US" altLang="zh-CN" sz="1600" b="1"/>
              <a:t>MBA</a:t>
            </a:r>
            <a:r>
              <a:rPr lang="zh-CN" altLang="en-US" sz="1600" b="1"/>
              <a:t>等认证。</a:t>
            </a:r>
          </a:p>
          <a:p>
            <a:pPr eaLnBrk="1" hangingPunct="1">
              <a:lnSpc>
                <a:spcPct val="80000"/>
              </a:lnSpc>
            </a:pPr>
            <a:endParaRPr lang="zh-CN" altLang="en-US" sz="1600" b="1"/>
          </a:p>
          <a:p>
            <a:pPr eaLnBrk="1" hangingPunct="1">
              <a:lnSpc>
                <a:spcPct val="80000"/>
              </a:lnSpc>
            </a:pPr>
            <a:r>
              <a:rPr lang="zh-CN" altLang="en-US" sz="1600" b="1"/>
              <a:t>颁发双证：经理资格证</a:t>
            </a:r>
            <a:r>
              <a:rPr lang="en-US" altLang="zh-CN" sz="1600" b="1"/>
              <a:t>+MBA</a:t>
            </a:r>
            <a:r>
              <a:rPr lang="zh-CN" altLang="en-US" sz="1600" b="1"/>
              <a:t>研修证</a:t>
            </a:r>
            <a:r>
              <a:rPr lang="en-US" altLang="zh-CN" sz="1600" b="1"/>
              <a:t>+</a:t>
            </a:r>
            <a:r>
              <a:rPr lang="zh-CN" altLang="en-US" sz="1600" b="1"/>
              <a:t>全套学籍档案</a:t>
            </a:r>
          </a:p>
          <a:p>
            <a:pPr eaLnBrk="1" hangingPunct="1">
              <a:lnSpc>
                <a:spcPct val="80000"/>
              </a:lnSpc>
            </a:pPr>
            <a:r>
              <a:rPr lang="zh-CN" altLang="en-US" sz="1600" b="1"/>
              <a:t>收费标准  ：</a:t>
            </a:r>
            <a:r>
              <a:rPr lang="zh-CN" altLang="en-US" sz="2400" b="1"/>
              <a:t>仅收取</a:t>
            </a:r>
            <a:r>
              <a:rPr lang="en-US" altLang="zh-CN" sz="2400" b="1"/>
              <a:t>1280</a:t>
            </a:r>
            <a:r>
              <a:rPr lang="zh-CN" altLang="en-US" sz="2400" b="1"/>
              <a:t>元</a:t>
            </a:r>
            <a:r>
              <a:rPr lang="zh-CN" altLang="en-US" sz="1600" b="1"/>
              <a:t>       招生网址： </a:t>
            </a:r>
            <a:r>
              <a:rPr lang="en-US" altLang="zh-CN" b="1">
                <a:hlinkClick r:id="rId2"/>
              </a:rPr>
              <a:t>www.mhjy.net</a:t>
            </a:r>
            <a:endParaRPr lang="en-US" altLang="zh-CN" b="1"/>
          </a:p>
          <a:p>
            <a:pPr eaLnBrk="1" hangingPunct="1">
              <a:lnSpc>
                <a:spcPct val="80000"/>
              </a:lnSpc>
              <a:buFontTx/>
              <a:buNone/>
            </a:pPr>
            <a:r>
              <a:rPr lang="en-US" altLang="zh-CN" b="1"/>
              <a:t>    </a:t>
            </a:r>
            <a:r>
              <a:rPr lang="zh-CN" altLang="en-US" sz="1600" b="1"/>
              <a:t>报名电话：</a:t>
            </a:r>
            <a:r>
              <a:rPr lang="en-US" altLang="zh-CN" sz="1600" b="1"/>
              <a:t>13684609885    0451—88342620 </a:t>
            </a:r>
          </a:p>
          <a:p>
            <a:pPr eaLnBrk="1" hangingPunct="1">
              <a:lnSpc>
                <a:spcPct val="80000"/>
              </a:lnSpc>
              <a:buFontTx/>
              <a:buNone/>
            </a:pPr>
            <a:r>
              <a:rPr lang="en-US" altLang="zh-CN" sz="1600" b="1"/>
              <a:t>        </a:t>
            </a:r>
            <a:r>
              <a:rPr lang="zh-CN" altLang="en-US" sz="1600" b="1"/>
              <a:t>微信公众号：</a:t>
            </a:r>
            <a:r>
              <a:rPr lang="en-US" altLang="zh-CN" sz="1600" b="1"/>
              <a:t>MHJY1998   </a:t>
            </a:r>
            <a:r>
              <a:rPr lang="zh-CN" altLang="en-US" sz="1600" b="1"/>
              <a:t>微信客服：</a:t>
            </a:r>
            <a:r>
              <a:rPr lang="en-US" altLang="zh-CN" sz="1600" b="1"/>
              <a:t>122285053    </a:t>
            </a:r>
            <a:r>
              <a:rPr lang="zh-CN" altLang="en-US" sz="1600" b="1"/>
              <a:t>咨询邮箱：</a:t>
            </a:r>
            <a:r>
              <a:rPr lang="en-US" altLang="zh-CN" sz="1600" b="1">
                <a:hlinkClick r:id="rId3"/>
              </a:rPr>
              <a:t>xchy007@163.com</a:t>
            </a:r>
            <a:r>
              <a:rPr lang="en-US" altLang="zh-CN" sz="1600" b="1"/>
              <a:t>   </a:t>
            </a:r>
          </a:p>
          <a:p>
            <a:pPr eaLnBrk="1" hangingPunct="1">
              <a:lnSpc>
                <a:spcPct val="80000"/>
              </a:lnSpc>
              <a:buFontTx/>
              <a:buNone/>
            </a:pPr>
            <a:r>
              <a:rPr lang="en-US" altLang="zh-CN" sz="1600" b="1"/>
              <a:t>        </a:t>
            </a:r>
            <a:r>
              <a:rPr lang="zh-CN" altLang="en-US" sz="1600" b="1"/>
              <a:t>咨询教师</a:t>
            </a:r>
            <a:r>
              <a:rPr lang="en-US" altLang="zh-CN" sz="1600" b="1"/>
              <a:t>: </a:t>
            </a:r>
            <a:r>
              <a:rPr lang="zh-CN" altLang="en-US" sz="1600" b="1"/>
              <a:t>王海涛 郑毅 </a:t>
            </a:r>
          </a:p>
          <a:p>
            <a:pPr eaLnBrk="1" hangingPunct="1">
              <a:lnSpc>
                <a:spcPct val="80000"/>
              </a:lnSpc>
            </a:pPr>
            <a:endParaRPr lang="zh-CN" altLang="en-US" sz="1600" b="1"/>
          </a:p>
          <a:p>
            <a:pPr algn="r" eaLnBrk="1" hangingPunct="1">
              <a:lnSpc>
                <a:spcPct val="80000"/>
              </a:lnSpc>
              <a:buFontTx/>
              <a:buNone/>
            </a:pPr>
            <a:r>
              <a:rPr lang="zh-CN" altLang="en-US" sz="1800" b="1"/>
              <a:t>颁证单位：中国经济管理大学</a:t>
            </a:r>
          </a:p>
          <a:p>
            <a:pPr algn="r" eaLnBrk="1" hangingPunct="1">
              <a:lnSpc>
                <a:spcPct val="80000"/>
              </a:lnSpc>
            </a:pPr>
            <a:r>
              <a:rPr lang="zh-CN" altLang="en-US" sz="1800" b="1"/>
              <a:t>主办单位：哈尔滨美华企业管理有限公司</a:t>
            </a:r>
            <a:endParaRPr lang="en-US" altLang="zh-CN" sz="1800" b="1"/>
          </a:p>
        </p:txBody>
      </p:sp>
      <p:sp>
        <p:nvSpPr>
          <p:cNvPr id="2051" name="WordArt 4">
            <a:extLst>
              <a:ext uri="{FF2B5EF4-FFF2-40B4-BE49-F238E27FC236}">
                <a16:creationId xmlns:a16="http://schemas.microsoft.com/office/drawing/2014/main" id="{AEA8057C-8A5B-4D9B-8B3D-EE2041C19333}"/>
              </a:ext>
            </a:extLst>
          </p:cNvPr>
          <p:cNvSpPr>
            <a:spLocks noChangeArrowheads="1" noChangeShapeType="1" noTextEdit="1"/>
          </p:cNvSpPr>
          <p:nvPr/>
        </p:nvSpPr>
        <p:spPr bwMode="auto">
          <a:xfrm flipH="1">
            <a:off x="13596938" y="5373688"/>
            <a:ext cx="215900" cy="412750"/>
          </a:xfrm>
          <a:prstGeom prst="rect">
            <a:avLst/>
          </a:prstGeom>
        </p:spPr>
        <p:txBody>
          <a:bodyPr wrap="none" fromWordArt="1">
            <a:prstTxWarp prst="textSlantUp">
              <a:avLst>
                <a:gd name="adj" fmla="val 32056"/>
              </a:avLst>
            </a:prstTxWarp>
          </a:bodyPr>
          <a:lstStyle/>
          <a:p>
            <a:pPr algn="ctr"/>
            <a:endParaRPr lang="zh-CN" altLang="en-US" kern="10">
              <a:ln w="9525">
                <a:solidFill>
                  <a:srgbClr val="FF0000"/>
                </a:solidFill>
                <a:round/>
                <a:headEnd/>
                <a:tailEnd/>
              </a:ln>
              <a:solidFill>
                <a:srgbClr val="FF0000"/>
              </a:solidFill>
              <a:effectLst>
                <a:outerShdw dist="53882" dir="2700000" algn="ctr" rotWithShape="0">
                  <a:srgbClr val="9999FF">
                    <a:alpha val="79999"/>
                  </a:srgbClr>
                </a:outerShdw>
              </a:effectLst>
              <a:latin typeface="华文新魏" panose="02010800040101010101" pitchFamily="2" charset="-122"/>
              <a:ea typeface="华文新魏" panose="02010800040101010101" pitchFamily="2" charset="-122"/>
            </a:endParaRPr>
          </a:p>
        </p:txBody>
      </p:sp>
      <p:sp>
        <p:nvSpPr>
          <p:cNvPr id="2052" name="Rectangle 7">
            <a:extLst>
              <a:ext uri="{FF2B5EF4-FFF2-40B4-BE49-F238E27FC236}">
                <a16:creationId xmlns:a16="http://schemas.microsoft.com/office/drawing/2014/main" id="{FA5C6CA4-6732-4ACA-AAB3-4AD14E81607C}"/>
              </a:ext>
            </a:extLst>
          </p:cNvPr>
          <p:cNvSpPr>
            <a:spLocks noGrp="1" noChangeArrowheads="1"/>
          </p:cNvSpPr>
          <p:nvPr>
            <p:ph type="title"/>
          </p:nvPr>
        </p:nvSpPr>
        <p:spPr/>
        <p:txBody>
          <a:bodyPr/>
          <a:lstStyle/>
          <a:p>
            <a:pPr eaLnBrk="1" hangingPunct="1"/>
            <a:br>
              <a:rPr lang="en-US" altLang="zh-CN" sz="4000">
                <a:solidFill>
                  <a:srgbClr val="FF0000"/>
                </a:solidFill>
              </a:rPr>
            </a:br>
            <a:endParaRPr lang="en-US" altLang="zh-CN" sz="4000">
              <a:solidFill>
                <a:srgbClr val="FF0000"/>
              </a:solidFill>
            </a:endParaRPr>
          </a:p>
        </p:txBody>
      </p:sp>
      <p:sp>
        <p:nvSpPr>
          <p:cNvPr id="3080" name="WordArt 8">
            <a:extLst>
              <a:ext uri="{FF2B5EF4-FFF2-40B4-BE49-F238E27FC236}">
                <a16:creationId xmlns:a16="http://schemas.microsoft.com/office/drawing/2014/main" id="{A6F5C521-9032-47A1-912D-A7ED97CC7AF1}"/>
              </a:ext>
            </a:extLst>
          </p:cNvPr>
          <p:cNvSpPr>
            <a:spLocks noChangeArrowheads="1" noChangeShapeType="1" noTextEdit="1"/>
          </p:cNvSpPr>
          <p:nvPr/>
        </p:nvSpPr>
        <p:spPr bwMode="auto">
          <a:xfrm>
            <a:off x="1919288" y="357166"/>
            <a:ext cx="8105802" cy="1000132"/>
          </a:xfrm>
          <a:prstGeom prst="rect">
            <a:avLst/>
          </a:prstGeom>
        </p:spPr>
        <p:txBody>
          <a:bodyPr wrap="none" fromWordArt="1">
            <a:prstTxWarp prst="textPlain">
              <a:avLst>
                <a:gd name="adj" fmla="val 50000"/>
              </a:avLst>
            </a:prstTxWarp>
          </a:bodyPr>
          <a:lstStyle/>
          <a:p>
            <a:pPr algn="ctr" eaLnBrk="1" hangingPunct="1">
              <a:defRPr/>
            </a:pPr>
            <a:r>
              <a:rPr lang="zh-CN" altLang="en-US" sz="3600" b="1" kern="10" dirty="0">
                <a:ln w="9525">
                  <a:solidFill>
                    <a:srgbClr val="FF0000"/>
                  </a:solidFill>
                  <a:round/>
                  <a:headEnd/>
                  <a:tailEnd/>
                </a:ln>
                <a:solidFill>
                  <a:srgbClr val="FF0000"/>
                </a:solidFill>
                <a:latin typeface="黑体"/>
                <a:ea typeface="黑体"/>
              </a:rPr>
              <a:t>全国迷你型</a:t>
            </a:r>
            <a:r>
              <a:rPr lang="en-US" altLang="zh-CN" sz="3600" b="1" kern="10" dirty="0">
                <a:ln w="9525">
                  <a:solidFill>
                    <a:srgbClr val="FF0000"/>
                  </a:solidFill>
                  <a:round/>
                  <a:headEnd/>
                  <a:tailEnd/>
                </a:ln>
                <a:solidFill>
                  <a:srgbClr val="FF0000"/>
                </a:solidFill>
                <a:latin typeface="黑体"/>
                <a:ea typeface="黑体"/>
              </a:rPr>
              <a:t>MBA</a:t>
            </a:r>
            <a:r>
              <a:rPr lang="zh-CN" altLang="en-US" sz="3600" b="1" kern="10" dirty="0">
                <a:ln w="9525">
                  <a:solidFill>
                    <a:srgbClr val="FF0000"/>
                  </a:solidFill>
                  <a:round/>
                  <a:headEnd/>
                  <a:tailEnd/>
                </a:ln>
                <a:solidFill>
                  <a:srgbClr val="FF0000"/>
                </a:solidFill>
                <a:latin typeface="黑体"/>
                <a:ea typeface="黑体"/>
              </a:rPr>
              <a:t>职业经理双证班</a:t>
            </a:r>
          </a:p>
        </p:txBody>
      </p:sp>
    </p:spTree>
  </p:cSld>
  <p:clrMapOvr>
    <a:masterClrMapping/>
  </p:clrMapOvr>
</p:sld>
</file>

<file path=ppt/slides/slide2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矩形 24"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549157" y="-975631"/>
            <a:ext cx="583096" cy="838080"/>
          </a:xfrm>
          <a:prstGeom prst="rect">
            <a:avLst/>
          </a:prstGeom>
          <a:solidFill>
            <a:srgbClr val="365B7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 name="矩形 25"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1132253" y="-975631"/>
            <a:ext cx="583096" cy="838080"/>
          </a:xfrm>
          <a:prstGeom prst="rect">
            <a:avLst/>
          </a:prstGeom>
          <a:solidFill>
            <a:srgbClr val="96648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 name="矩形 26"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1715349" y="-975631"/>
            <a:ext cx="583096" cy="838080"/>
          </a:xfrm>
          <a:prstGeom prst="rect">
            <a:avLst/>
          </a:prstGeom>
          <a:solidFill>
            <a:srgbClr val="D06F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 name="矩形 27"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2298446" y="-975631"/>
            <a:ext cx="583096" cy="838080"/>
          </a:xfrm>
          <a:prstGeom prst="rect">
            <a:avLst/>
          </a:prstGeom>
          <a:solidFill>
            <a:srgbClr val="F779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 name="矩形 28"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2881542" y="-975631"/>
            <a:ext cx="583096" cy="838080"/>
          </a:xfrm>
          <a:prstGeom prst="rect">
            <a:avLst/>
          </a:prstGeom>
          <a:solidFill>
            <a:srgbClr val="F8AD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cxnSp>
        <p:nvCxnSpPr>
          <p:cNvPr id="32" name="直接连接符 31"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CxnSpPr/>
          <p:nvPr/>
        </p:nvCxnSpPr>
        <p:spPr>
          <a:xfrm>
            <a:off x="3246637" y="1273629"/>
            <a:ext cx="5770860"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33" name="文本框 32"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txBox="1"/>
          <p:nvPr/>
        </p:nvSpPr>
        <p:spPr>
          <a:xfrm>
            <a:off x="4009242" y="486564"/>
            <a:ext cx="3950970" cy="521970"/>
          </a:xfrm>
          <a:prstGeom prst="rect">
            <a:avLst/>
          </a:prstGeom>
          <a:noFill/>
        </p:spPr>
        <p:txBody>
          <a:bodyPr wrap="none" rtlCol="0">
            <a:spAutoFit/>
          </a:bodyPr>
          <a:lstStyle/>
          <a:p>
            <a:pPr algn="l">
              <a:defRPr/>
            </a:pPr>
            <a:r>
              <a:rPr lang="zh-CN" altLang="en-US" sz="2800" b="1">
                <a:solidFill>
                  <a:schemeClr val="bg1">
                    <a:lumMod val="50000"/>
                  </a:schemeClr>
                </a:solidFill>
                <a:latin typeface="微软雅黑" panose="020B0503020204020204" pitchFamily="34" charset="-122"/>
                <a:ea typeface="微软雅黑" panose="020B0503020204020204" pitchFamily="34" charset="-122"/>
                <a:sym typeface="+mn-ea"/>
              </a:rPr>
              <a:t>三  招聘外包的适用条件</a:t>
            </a:r>
            <a:endParaRPr lang="zh-CN" altLang="en-US" sz="2800" b="1" spc="500" dirty="0">
              <a:solidFill>
                <a:schemeClr val="bg1">
                  <a:lumMod val="50000"/>
                </a:schemeClr>
              </a:solidFill>
              <a:latin typeface="微软雅黑" panose="020B0503020204020204" pitchFamily="34" charset="-122"/>
              <a:ea typeface="微软雅黑" panose="020B0503020204020204" pitchFamily="34" charset="-122"/>
              <a:cs typeface="Arial" panose="020B0604020202020204" pitchFamily="34" charset="0"/>
              <a:sym typeface="+mn-ea"/>
            </a:endParaRPr>
          </a:p>
        </p:txBody>
      </p:sp>
      <p:sp>
        <p:nvSpPr>
          <p:cNvPr id="34" name="椭圆 33"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flipH="1">
            <a:off x="2686180" y="813581"/>
            <a:ext cx="157493" cy="157493"/>
          </a:xfrm>
          <a:prstGeom prst="ellipse">
            <a:avLst/>
          </a:prstGeom>
          <a:solidFill>
            <a:srgbClr val="D06F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5" name="椭圆 34"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flipH="1">
            <a:off x="2686180" y="335956"/>
            <a:ext cx="321030" cy="321030"/>
          </a:xfrm>
          <a:prstGeom prst="ellipse">
            <a:avLst/>
          </a:prstGeom>
          <a:solidFill>
            <a:srgbClr val="966481"/>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6" name="椭圆 35"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flipH="1">
            <a:off x="2991678" y="806317"/>
            <a:ext cx="219803" cy="219803"/>
          </a:xfrm>
          <a:prstGeom prst="ellipse">
            <a:avLst/>
          </a:prstGeom>
          <a:solidFill>
            <a:srgbClr val="365B7C"/>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7" name="椭圆 36"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flipH="1">
            <a:off x="2031169" y="697840"/>
            <a:ext cx="164852" cy="164852"/>
          </a:xfrm>
          <a:prstGeom prst="ellipse">
            <a:avLst/>
          </a:prstGeom>
          <a:solidFill>
            <a:srgbClr val="F779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8" name="椭圆 37"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9354354" y="755438"/>
            <a:ext cx="157493" cy="157493"/>
          </a:xfrm>
          <a:prstGeom prst="ellipse">
            <a:avLst/>
          </a:prstGeom>
          <a:solidFill>
            <a:srgbClr val="D06F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9" name="椭圆 38"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9190817" y="277813"/>
            <a:ext cx="321030" cy="321030"/>
          </a:xfrm>
          <a:prstGeom prst="ellipse">
            <a:avLst/>
          </a:prstGeom>
          <a:solidFill>
            <a:srgbClr val="966481"/>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0" name="椭圆 39"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a:off x="8986546" y="748174"/>
            <a:ext cx="219803" cy="219803"/>
          </a:xfrm>
          <a:prstGeom prst="ellipse">
            <a:avLst/>
          </a:prstGeom>
          <a:solidFill>
            <a:srgbClr val="365B7C"/>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1" name="椭圆 40"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a:off x="10002006" y="639697"/>
            <a:ext cx="164852" cy="164852"/>
          </a:xfrm>
          <a:prstGeom prst="ellipse">
            <a:avLst/>
          </a:prstGeom>
          <a:solidFill>
            <a:srgbClr val="F779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0" name="文本框 49"/>
          <p:cNvSpPr txBox="1"/>
          <p:nvPr/>
        </p:nvSpPr>
        <p:spPr>
          <a:xfrm>
            <a:off x="6573520" y="2931160"/>
            <a:ext cx="2129155" cy="1023620"/>
          </a:xfrm>
          <a:prstGeom prst="rect">
            <a:avLst/>
          </a:prstGeom>
          <a:noFill/>
          <a:effectLst/>
        </p:spPr>
        <p:txBody>
          <a:bodyPr wrap="none" rtlCol="0">
            <a:spAutoFit/>
          </a:bodyPr>
          <a:lstStyle/>
          <a:p>
            <a:r>
              <a:rPr lang="en-US" altLang="zh-CN" sz="1400" b="1" dirty="0">
                <a:solidFill>
                  <a:srgbClr val="FFFFFF"/>
                </a:solidFill>
                <a:latin typeface="方正姚体" panose="02010601030101010101" pitchFamily="2" charset="-122"/>
                <a:ea typeface="方正姚体" panose="02010601030101010101" pitchFamily="2" charset="-122"/>
              </a:rPr>
              <a:t>MORE  THAN  TEMPLATE</a:t>
            </a:r>
          </a:p>
          <a:p>
            <a:r>
              <a:rPr lang="en-US" altLang="zh-CN" sz="1100" dirty="0">
                <a:solidFill>
                  <a:srgbClr val="FFFFFF"/>
                </a:solidFill>
                <a:latin typeface="方正姚体" panose="02010601030101010101" pitchFamily="2" charset="-122"/>
                <a:ea typeface="方正姚体" panose="02010601030101010101" pitchFamily="2" charset="-122"/>
              </a:rPr>
              <a:t>Click here to add  you to the Center</a:t>
            </a:r>
          </a:p>
          <a:p>
            <a:r>
              <a:rPr lang="en-US" altLang="zh-CN" sz="1100" dirty="0">
                <a:solidFill>
                  <a:srgbClr val="FFFFFF"/>
                </a:solidFill>
                <a:latin typeface="方正姚体" panose="02010601030101010101" pitchFamily="2" charset="-122"/>
                <a:ea typeface="方正姚体" panose="02010601030101010101" pitchFamily="2" charset="-122"/>
              </a:rPr>
              <a:t>of the  narrative thought</a:t>
            </a:r>
          </a:p>
          <a:p>
            <a:endParaRPr lang="en-US" altLang="zh-CN" sz="1050" dirty="0">
              <a:solidFill>
                <a:srgbClr val="FFFFFF"/>
              </a:solidFill>
            </a:endParaRPr>
          </a:p>
          <a:p>
            <a:endParaRPr lang="en-US" altLang="zh-CN" sz="1400" dirty="0">
              <a:solidFill>
                <a:srgbClr val="FFFFFF"/>
              </a:solidFill>
              <a:latin typeface="微软雅黑" panose="020B0503020204020204" pitchFamily="34" charset="-122"/>
              <a:ea typeface="微软雅黑" panose="020B0503020204020204" pitchFamily="34" charset="-122"/>
            </a:endParaRPr>
          </a:p>
        </p:txBody>
      </p:sp>
      <p:sp>
        <p:nvSpPr>
          <p:cNvPr id="53" name="e7d195523061f1c0"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hidden="1"/>
          <p:cNvSpPr txBox="1"/>
          <p:nvPr/>
        </p:nvSpPr>
        <p:spPr>
          <a:xfrm>
            <a:off x="-355600" y="1803400"/>
            <a:ext cx="293927" cy="1016000"/>
          </a:xfrm>
          <a:prstGeom prst="rect">
            <a:avLst/>
          </a:prstGeom>
          <a:noFill/>
        </p:spPr>
        <p:txBody>
          <a:bodyPr vert="wordArtVert" rtlCol="0">
            <a:spAutoFit/>
          </a:bodyPr>
          <a:lstStyle/>
          <a:p>
            <a:r>
              <a:rPr lang="en-US" altLang="zh-CN" sz="100"/>
              <a:t>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a:t>
            </a:r>
            <a:endParaRPr lang="zh-CN" altLang="en-US" sz="100"/>
          </a:p>
        </p:txBody>
      </p:sp>
      <p:sp>
        <p:nvSpPr>
          <p:cNvPr id="4" name="文本框 3"/>
          <p:cNvSpPr txBox="1"/>
          <p:nvPr/>
        </p:nvSpPr>
        <p:spPr>
          <a:xfrm>
            <a:off x="1416050" y="1963420"/>
            <a:ext cx="9731375" cy="4030980"/>
          </a:xfrm>
          <a:prstGeom prst="rect">
            <a:avLst/>
          </a:prstGeom>
          <a:noFill/>
        </p:spPr>
        <p:txBody>
          <a:bodyPr wrap="square" rtlCol="0" anchor="t">
            <a:spAutoFit/>
          </a:bodyPr>
          <a:lstStyle/>
          <a:p>
            <a:pPr eaLnBrk="1" hangingPunct="1"/>
            <a:r>
              <a:rPr lang="en-US" altLang="zh-CN" sz="2800">
                <a:latin typeface="楷体" panose="02010609060101010101" pitchFamily="49" charset="-122"/>
                <a:ea typeface="楷体" panose="02010609060101010101" pitchFamily="49" charset="-122"/>
                <a:cs typeface="楷体" panose="02010609060101010101" pitchFamily="49" charset="-122"/>
                <a:sym typeface="+mn-ea"/>
              </a:rPr>
              <a:t>  </a:t>
            </a:r>
            <a:r>
              <a:rPr lang="en-US" altLang="zh-CN" sz="3200">
                <a:latin typeface="楷体" panose="02010609060101010101" pitchFamily="49" charset="-122"/>
                <a:ea typeface="楷体" panose="02010609060101010101" pitchFamily="49" charset="-122"/>
                <a:cs typeface="楷体" panose="02010609060101010101" pitchFamily="49" charset="-122"/>
                <a:sym typeface="+mn-ea"/>
              </a:rPr>
              <a:t>  </a:t>
            </a:r>
            <a:r>
              <a:rPr lang="zh-CN" altLang="en-US" sz="3200">
                <a:latin typeface="楷体" panose="02010609060101010101" pitchFamily="49" charset="-122"/>
                <a:ea typeface="楷体" panose="02010609060101010101" pitchFamily="49" charset="-122"/>
                <a:cs typeface="楷体" panose="02010609060101010101" pitchFamily="49" charset="-122"/>
                <a:sym typeface="+mn-ea"/>
              </a:rPr>
              <a:t>第三象限的活动战略不直接影响企业竞争战略的实现</a:t>
            </a:r>
            <a:r>
              <a:rPr lang="en-US" altLang="zh-CN" sz="320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3200">
                <a:latin typeface="楷体" panose="02010609060101010101" pitchFamily="49" charset="-122"/>
                <a:ea typeface="楷体" panose="02010609060101010101" pitchFamily="49" charset="-122"/>
                <a:cs typeface="楷体" panose="02010609060101010101" pitchFamily="49" charset="-122"/>
                <a:sym typeface="+mn-ea"/>
              </a:rPr>
              <a:t>同时独特性较弱。对这类活动</a:t>
            </a:r>
            <a:r>
              <a:rPr lang="en-US" altLang="zh-CN" sz="320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3200">
                <a:latin typeface="楷体" panose="02010609060101010101" pitchFamily="49" charset="-122"/>
                <a:ea typeface="楷体" panose="02010609060101010101" pitchFamily="49" charset="-122"/>
                <a:cs typeface="楷体" panose="02010609060101010101" pitchFamily="49" charset="-122"/>
                <a:sym typeface="+mn-ea"/>
              </a:rPr>
              <a:t>如普通职位应聘者的简历筛选、心理测验</a:t>
            </a:r>
            <a:r>
              <a:rPr lang="en-US" altLang="zh-CN" sz="320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3200">
                <a:latin typeface="楷体" panose="02010609060101010101" pitchFamily="49" charset="-122"/>
                <a:ea typeface="楷体" panose="02010609060101010101" pitchFamily="49" charset="-122"/>
                <a:cs typeface="楷体" panose="02010609060101010101" pitchFamily="49" charset="-122"/>
                <a:sym typeface="+mn-ea"/>
              </a:rPr>
              <a:t>外部市场上标准化的服务足以满足市场需求</a:t>
            </a:r>
            <a:r>
              <a:rPr lang="en-US" altLang="zh-CN" sz="320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3200">
                <a:latin typeface="楷体" panose="02010609060101010101" pitchFamily="49" charset="-122"/>
                <a:ea typeface="楷体" panose="02010609060101010101" pitchFamily="49" charset="-122"/>
                <a:cs typeface="楷体" panose="02010609060101010101" pitchFamily="49" charset="-122"/>
                <a:sym typeface="+mn-ea"/>
              </a:rPr>
              <a:t>选择招聘外包将更具效率。</a:t>
            </a:r>
            <a:endParaRPr lang="zh-CN" altLang="en-US" sz="3200">
              <a:latin typeface="楷体" panose="02010609060101010101" pitchFamily="49" charset="-122"/>
              <a:ea typeface="楷体" panose="02010609060101010101" pitchFamily="49" charset="-122"/>
              <a:cs typeface="楷体" panose="02010609060101010101" pitchFamily="49" charset="-122"/>
            </a:endParaRPr>
          </a:p>
          <a:p>
            <a:pPr eaLnBrk="1" hangingPunct="1"/>
            <a:r>
              <a:rPr lang="zh-CN" altLang="en-US" sz="3200">
                <a:latin typeface="楷体" panose="02010609060101010101" pitchFamily="49" charset="-122"/>
                <a:ea typeface="楷体" panose="02010609060101010101" pitchFamily="49" charset="-122"/>
                <a:cs typeface="楷体" panose="02010609060101010101" pitchFamily="49" charset="-122"/>
                <a:sym typeface="+mn-ea"/>
              </a:rPr>
              <a:t>    第四象限的活动对竞争优势影响较低</a:t>
            </a:r>
            <a:r>
              <a:rPr lang="en-US" altLang="zh-CN" sz="320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3200">
                <a:latin typeface="楷体" panose="02010609060101010101" pitchFamily="49" charset="-122"/>
                <a:ea typeface="楷体" panose="02010609060101010101" pitchFamily="49" charset="-122"/>
                <a:cs typeface="楷体" panose="02010609060101010101" pitchFamily="49" charset="-122"/>
                <a:sym typeface="+mn-ea"/>
              </a:rPr>
              <a:t>但具有高度的独特性</a:t>
            </a:r>
            <a:r>
              <a:rPr lang="en-US" altLang="zh-CN" sz="320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3200">
                <a:latin typeface="楷体" panose="02010609060101010101" pitchFamily="49" charset="-122"/>
                <a:ea typeface="楷体" panose="02010609060101010101" pitchFamily="49" charset="-122"/>
                <a:cs typeface="楷体" panose="02010609060101010101" pitchFamily="49" charset="-122"/>
                <a:sym typeface="+mn-ea"/>
              </a:rPr>
              <a:t>需要很高的人际关系技巧</a:t>
            </a:r>
            <a:r>
              <a:rPr lang="en-US" altLang="zh-CN" sz="320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3200">
                <a:latin typeface="楷体" panose="02010609060101010101" pitchFamily="49" charset="-122"/>
                <a:ea typeface="楷体" panose="02010609060101010101" pitchFamily="49" charset="-122"/>
                <a:cs typeface="楷体" panose="02010609060101010101" pitchFamily="49" charset="-122"/>
                <a:sym typeface="+mn-ea"/>
              </a:rPr>
              <a:t>所以最好由企业自行进行。</a:t>
            </a:r>
            <a:endParaRPr lang="zh-CN" altLang="en-US" sz="3200">
              <a:latin typeface="楷体" panose="02010609060101010101" pitchFamily="49" charset="-122"/>
              <a:ea typeface="楷体" panose="02010609060101010101" pitchFamily="49" charset="-122"/>
              <a:cs typeface="楷体" panose="02010609060101010101" pitchFamily="49" charset="-122"/>
            </a:endParaRPr>
          </a:p>
          <a:p>
            <a:pPr eaLnBrk="1" hangingPunct="1"/>
            <a:endParaRPr lang="zh-CN" altLang="en-US" sz="3200">
              <a:latin typeface="楷体" panose="02010609060101010101" pitchFamily="49" charset="-122"/>
              <a:ea typeface="楷体" panose="02010609060101010101" pitchFamily="49" charset="-122"/>
              <a:cs typeface="楷体" panose="02010609060101010101" pitchFamily="49" charset="-122"/>
            </a:endParaRPr>
          </a:p>
        </p:txBody>
      </p:sp>
    </p:spTree>
    <p:extLst>
      <p:ext uri="{BB962C8B-B14F-4D97-AF65-F5344CB8AC3E}">
        <p14:creationId xmlns:p14="http://schemas.microsoft.com/office/powerpoint/2010/main" val="703793247"/>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0">
        <p15:prstTrans prst="pageCurlDouble"/>
      </p:transition>
    </mc:Choice>
    <mc:Fallback xmlns="">
      <p:transition spd="slow" advTm="0">
        <p:fade/>
      </p:transition>
    </mc:Fallback>
  </mc:AlternateContent>
</p:sld>
</file>

<file path=ppt/slides/slide2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矩形 24"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549157" y="-975631"/>
            <a:ext cx="583096" cy="838080"/>
          </a:xfrm>
          <a:prstGeom prst="rect">
            <a:avLst/>
          </a:prstGeom>
          <a:solidFill>
            <a:srgbClr val="365B7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 name="矩形 25"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1132253" y="-975631"/>
            <a:ext cx="583096" cy="838080"/>
          </a:xfrm>
          <a:prstGeom prst="rect">
            <a:avLst/>
          </a:prstGeom>
          <a:solidFill>
            <a:srgbClr val="96648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 name="矩形 26"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1715349" y="-975631"/>
            <a:ext cx="583096" cy="838080"/>
          </a:xfrm>
          <a:prstGeom prst="rect">
            <a:avLst/>
          </a:prstGeom>
          <a:solidFill>
            <a:srgbClr val="D06F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 name="矩形 27"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2298446" y="-975631"/>
            <a:ext cx="583096" cy="838080"/>
          </a:xfrm>
          <a:prstGeom prst="rect">
            <a:avLst/>
          </a:prstGeom>
          <a:solidFill>
            <a:srgbClr val="F779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 name="矩形 28"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2881542" y="-975631"/>
            <a:ext cx="583096" cy="838080"/>
          </a:xfrm>
          <a:prstGeom prst="rect">
            <a:avLst/>
          </a:prstGeom>
          <a:solidFill>
            <a:srgbClr val="F8AD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55" name="组合 54"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GrpSpPr/>
          <p:nvPr/>
        </p:nvGrpSpPr>
        <p:grpSpPr>
          <a:xfrm>
            <a:off x="826913" y="1217177"/>
            <a:ext cx="2304256" cy="4183740"/>
            <a:chOff x="769779" y="1779108"/>
            <a:chExt cx="2304256" cy="4183740"/>
          </a:xfrm>
        </p:grpSpPr>
        <p:sp>
          <p:nvSpPr>
            <p:cNvPr id="56" name="圆角矩形 38"/>
            <p:cNvSpPr/>
            <p:nvPr/>
          </p:nvSpPr>
          <p:spPr>
            <a:xfrm rot="572624">
              <a:off x="1297576" y="1779108"/>
              <a:ext cx="1274792" cy="1256404"/>
            </a:xfrm>
            <a:custGeom>
              <a:avLst/>
              <a:gdLst/>
              <a:ahLst/>
              <a:cxnLst/>
              <a:rect l="l" t="t" r="r" b="b"/>
              <a:pathLst>
                <a:path w="1554798" h="1532371">
                  <a:moveTo>
                    <a:pt x="260464" y="73817"/>
                  </a:moveTo>
                  <a:cubicBezTo>
                    <a:pt x="306072" y="28209"/>
                    <a:pt x="369078" y="0"/>
                    <a:pt x="438674" y="0"/>
                  </a:cubicBezTo>
                  <a:lnTo>
                    <a:pt x="1302770" y="0"/>
                  </a:lnTo>
                  <a:cubicBezTo>
                    <a:pt x="1441961" y="0"/>
                    <a:pt x="1554798" y="112837"/>
                    <a:pt x="1554798" y="252028"/>
                  </a:cubicBezTo>
                  <a:lnTo>
                    <a:pt x="1554798" y="252029"/>
                  </a:lnTo>
                  <a:lnTo>
                    <a:pt x="1554798" y="1116125"/>
                  </a:lnTo>
                  <a:cubicBezTo>
                    <a:pt x="1554798" y="1255316"/>
                    <a:pt x="1441961" y="1368153"/>
                    <a:pt x="1302770" y="1368153"/>
                  </a:cubicBezTo>
                  <a:cubicBezTo>
                    <a:pt x="1163579" y="1368153"/>
                    <a:pt x="1050742" y="1255316"/>
                    <a:pt x="1050742" y="1116125"/>
                  </a:cubicBezTo>
                  <a:lnTo>
                    <a:pt x="1050742" y="860250"/>
                  </a:lnTo>
                  <a:cubicBezTo>
                    <a:pt x="1050311" y="861013"/>
                    <a:pt x="1049708" y="861600"/>
                    <a:pt x="1049101" y="862186"/>
                  </a:cubicBezTo>
                  <a:lnTo>
                    <a:pt x="426920" y="1461813"/>
                  </a:lnTo>
                  <a:cubicBezTo>
                    <a:pt x="326697" y="1558402"/>
                    <a:pt x="167149" y="1555457"/>
                    <a:pt x="70559" y="1455234"/>
                  </a:cubicBezTo>
                  <a:cubicBezTo>
                    <a:pt x="-26031" y="1355012"/>
                    <a:pt x="-23086" y="1195463"/>
                    <a:pt x="77137" y="1098874"/>
                  </a:cubicBezTo>
                  <a:lnTo>
                    <a:pt x="694328" y="504056"/>
                  </a:lnTo>
                  <a:lnTo>
                    <a:pt x="438674" y="504056"/>
                  </a:lnTo>
                  <a:cubicBezTo>
                    <a:pt x="299483" y="504056"/>
                    <a:pt x="186646" y="391219"/>
                    <a:pt x="186646" y="252028"/>
                  </a:cubicBezTo>
                  <a:cubicBezTo>
                    <a:pt x="186646" y="182432"/>
                    <a:pt x="214855" y="119426"/>
                    <a:pt x="260464" y="73817"/>
                  </a:cubicBezTo>
                  <a:close/>
                </a:path>
              </a:pathLst>
            </a:custGeom>
            <a:solidFill>
              <a:srgbClr val="D06F83"/>
            </a:solidFill>
            <a:ln w="19050">
              <a:gradFill>
                <a:gsLst>
                  <a:gs pos="89000">
                    <a:schemeClr val="bg1">
                      <a:lumMod val="85000"/>
                    </a:schemeClr>
                  </a:gs>
                  <a:gs pos="0">
                    <a:schemeClr val="bg1"/>
                  </a:gs>
                </a:gsLst>
                <a:lin ang="7200000" scaled="0"/>
              </a:gradFill>
            </a:ln>
            <a:effectLst>
              <a:outerShdw blurRad="254000" dist="127000" dir="8160000" algn="tr" rotWithShape="0">
                <a:prstClr val="black">
                  <a:alpha val="34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7" name="圆角矩形 56"/>
            <p:cNvSpPr/>
            <p:nvPr/>
          </p:nvSpPr>
          <p:spPr>
            <a:xfrm>
              <a:off x="769779" y="3132308"/>
              <a:ext cx="2304256" cy="2830540"/>
            </a:xfrm>
            <a:prstGeom prst="roundRect">
              <a:avLst>
                <a:gd name="adj" fmla="val 6909"/>
              </a:avLst>
            </a:prstGeom>
            <a:solidFill>
              <a:srgbClr val="EFEFEF"/>
            </a:solidFill>
            <a:ln w="19050">
              <a:gradFill>
                <a:gsLst>
                  <a:gs pos="89000">
                    <a:schemeClr val="bg1">
                      <a:lumMod val="85000"/>
                    </a:schemeClr>
                  </a:gs>
                  <a:gs pos="0">
                    <a:schemeClr val="bg1"/>
                  </a:gs>
                </a:gsLst>
                <a:lin ang="7200000" scaled="0"/>
              </a:gradFill>
            </a:ln>
            <a:effectLst>
              <a:outerShdw blurRad="254000" dist="127000" dir="8160000" algn="tr" rotWithShape="0">
                <a:prstClr val="black">
                  <a:alpha val="34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58" name="组合 57"/>
            <p:cNvGrpSpPr/>
            <p:nvPr/>
          </p:nvGrpSpPr>
          <p:grpSpPr>
            <a:xfrm rot="16200000">
              <a:off x="2087525" y="3024024"/>
              <a:ext cx="441397" cy="58863"/>
              <a:chOff x="2975753" y="1851670"/>
              <a:chExt cx="539968" cy="72008"/>
            </a:xfrm>
          </p:grpSpPr>
          <p:sp>
            <p:nvSpPr>
              <p:cNvPr id="66" name="椭圆 65"/>
              <p:cNvSpPr/>
              <p:nvPr/>
            </p:nvSpPr>
            <p:spPr>
              <a:xfrm>
                <a:off x="2975753" y="1851670"/>
                <a:ext cx="72008" cy="72008"/>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7" name="椭圆 66"/>
              <p:cNvSpPr/>
              <p:nvPr/>
            </p:nvSpPr>
            <p:spPr>
              <a:xfrm>
                <a:off x="3443713" y="1851670"/>
                <a:ext cx="72008" cy="72008"/>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8" name="圆角矩形 67"/>
              <p:cNvSpPr/>
              <p:nvPr/>
            </p:nvSpPr>
            <p:spPr>
              <a:xfrm>
                <a:off x="3011757" y="1864814"/>
                <a:ext cx="467960" cy="45719"/>
              </a:xfrm>
              <a:prstGeom prst="roundRect">
                <a:avLst>
                  <a:gd name="adj" fmla="val 50000"/>
                </a:avLst>
              </a:prstGeom>
              <a:gradFill>
                <a:gsLst>
                  <a:gs pos="0">
                    <a:schemeClr val="bg1">
                      <a:lumMod val="75000"/>
                    </a:schemeClr>
                  </a:gs>
                  <a:gs pos="50000">
                    <a:schemeClr val="bg1">
                      <a:lumMod val="95000"/>
                    </a:schemeClr>
                  </a:gs>
                  <a:gs pos="100000">
                    <a:schemeClr val="bg1">
                      <a:lumMod val="75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59" name="组合 58"/>
            <p:cNvGrpSpPr/>
            <p:nvPr/>
          </p:nvGrpSpPr>
          <p:grpSpPr>
            <a:xfrm rot="16200000">
              <a:off x="1203997" y="3024024"/>
              <a:ext cx="441397" cy="58863"/>
              <a:chOff x="2975753" y="1851670"/>
              <a:chExt cx="539968" cy="72008"/>
            </a:xfrm>
          </p:grpSpPr>
          <p:sp>
            <p:nvSpPr>
              <p:cNvPr id="63" name="椭圆 62"/>
              <p:cNvSpPr/>
              <p:nvPr/>
            </p:nvSpPr>
            <p:spPr>
              <a:xfrm>
                <a:off x="2975753" y="1851670"/>
                <a:ext cx="72008" cy="72008"/>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4" name="椭圆 63"/>
              <p:cNvSpPr/>
              <p:nvPr/>
            </p:nvSpPr>
            <p:spPr>
              <a:xfrm>
                <a:off x="3443713" y="1851670"/>
                <a:ext cx="72008" cy="72008"/>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5" name="圆角矩形 64"/>
              <p:cNvSpPr/>
              <p:nvPr/>
            </p:nvSpPr>
            <p:spPr>
              <a:xfrm>
                <a:off x="3011757" y="1864814"/>
                <a:ext cx="467960" cy="45719"/>
              </a:xfrm>
              <a:prstGeom prst="roundRect">
                <a:avLst>
                  <a:gd name="adj" fmla="val 50000"/>
                </a:avLst>
              </a:prstGeom>
              <a:gradFill>
                <a:gsLst>
                  <a:gs pos="0">
                    <a:schemeClr val="bg1">
                      <a:lumMod val="75000"/>
                    </a:schemeClr>
                  </a:gs>
                  <a:gs pos="50000">
                    <a:schemeClr val="bg1">
                      <a:lumMod val="95000"/>
                    </a:schemeClr>
                  </a:gs>
                  <a:gs pos="100000">
                    <a:schemeClr val="bg1">
                      <a:lumMod val="75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61" name="Rectangle 42"/>
            <p:cNvSpPr/>
            <p:nvPr/>
          </p:nvSpPr>
          <p:spPr>
            <a:xfrm flipH="1">
              <a:off x="941229" y="3596478"/>
              <a:ext cx="1960245" cy="560705"/>
            </a:xfrm>
            <a:prstGeom prst="rect">
              <a:avLst/>
            </a:prstGeom>
            <a:noFill/>
            <a:ln w="12700" cap="flat" cmpd="sng" algn="ctr">
              <a:noFill/>
              <a:prstDash val="solid"/>
            </a:ln>
            <a:effectLst/>
          </p:spPr>
          <p:txBody>
            <a:bodyPr lIns="91440" tIns="0" rIns="91440" bIns="0" rtlCol="0" anchor="t"/>
            <a:lstStyle/>
            <a:p>
              <a:r>
                <a:rPr lang="zh-CN" altLang="en-US" sz="2400" b="1" dirty="0">
                  <a:solidFill>
                    <a:schemeClr val="tx1">
                      <a:lumMod val="65000"/>
                      <a:lumOff val="35000"/>
                    </a:schemeClr>
                  </a:solidFill>
                  <a:latin typeface="楷体" panose="02010609060101010101" pitchFamily="49" charset="-122"/>
                  <a:ea typeface="楷体" panose="02010609060101010101" pitchFamily="49" charset="-122"/>
                  <a:cs typeface="Arial" panose="020B0604020202020204" pitchFamily="34" charset="0"/>
                </a:rPr>
                <a:t>任务三</a:t>
              </a:r>
            </a:p>
          </p:txBody>
        </p:sp>
        <p:sp>
          <p:nvSpPr>
            <p:cNvPr id="62" name="Rectangle 42"/>
            <p:cNvSpPr/>
            <p:nvPr/>
          </p:nvSpPr>
          <p:spPr>
            <a:xfrm flipH="1">
              <a:off x="911384" y="4157183"/>
              <a:ext cx="2145665" cy="1703705"/>
            </a:xfrm>
            <a:prstGeom prst="rect">
              <a:avLst/>
            </a:prstGeom>
            <a:noFill/>
            <a:ln w="12700" cap="flat" cmpd="sng" algn="ctr">
              <a:noFill/>
              <a:prstDash val="solid"/>
            </a:ln>
            <a:effectLst/>
          </p:spPr>
          <p:txBody>
            <a:bodyPr lIns="91440" tIns="0" rIns="91440" bIns="0" rtlCol="0" anchor="t"/>
            <a:lstStyle/>
            <a:p>
              <a:pPr>
                <a:defRPr/>
              </a:pPr>
              <a:r>
                <a:rPr lang="zh-CN" altLang="en-US" sz="2400" kern="0" dirty="0">
                  <a:solidFill>
                    <a:schemeClr val="tx1">
                      <a:lumMod val="65000"/>
                      <a:lumOff val="35000"/>
                    </a:schemeClr>
                  </a:solidFill>
                  <a:latin typeface="楷体" panose="02010609060101010101" pitchFamily="49" charset="-122"/>
                  <a:ea typeface="楷体" panose="02010609060101010101" pitchFamily="49" charset="-122"/>
                  <a:cs typeface="Arial" panose="020B0604020202020204" pitchFamily="34" charset="0"/>
                </a:rPr>
                <a:t>招聘外包实施</a:t>
              </a:r>
              <a:endParaRPr lang="en-US" altLang="zh-CN" sz="2400" kern="0" dirty="0">
                <a:solidFill>
                  <a:schemeClr val="tx1">
                    <a:lumMod val="65000"/>
                    <a:lumOff val="35000"/>
                  </a:schemeClr>
                </a:solidFill>
                <a:latin typeface="楷体" panose="02010609060101010101" pitchFamily="49" charset="-122"/>
                <a:ea typeface="楷体" panose="02010609060101010101" pitchFamily="49" charset="-122"/>
                <a:cs typeface="Arial" panose="020B0604020202020204" pitchFamily="34" charset="0"/>
              </a:endParaRPr>
            </a:p>
            <a:p>
              <a:pPr>
                <a:defRPr/>
              </a:pPr>
              <a:endParaRPr lang="en-US" altLang="zh-CN" sz="2400" kern="0" dirty="0">
                <a:solidFill>
                  <a:schemeClr val="tx1">
                    <a:lumMod val="65000"/>
                    <a:lumOff val="35000"/>
                  </a:schemeClr>
                </a:solidFill>
                <a:latin typeface="Arial" panose="020B0604020202020204" pitchFamily="34" charset="0"/>
                <a:cs typeface="Arial" panose="020B0604020202020204" pitchFamily="34" charset="0"/>
              </a:endParaRPr>
            </a:p>
            <a:p>
              <a:pPr>
                <a:defRPr/>
              </a:pPr>
              <a:endParaRPr lang="en-US" sz="2400" kern="0" dirty="0">
                <a:solidFill>
                  <a:schemeClr val="tx1">
                    <a:lumMod val="65000"/>
                    <a:lumOff val="35000"/>
                  </a:schemeClr>
                </a:solidFill>
                <a:latin typeface="Arial" panose="020B0604020202020204" pitchFamily="34" charset="0"/>
                <a:cs typeface="Arial" panose="020B0604020202020204" pitchFamily="34" charset="0"/>
              </a:endParaRPr>
            </a:p>
          </p:txBody>
        </p:sp>
      </p:grpSp>
      <p:cxnSp>
        <p:nvCxnSpPr>
          <p:cNvPr id="83" name="直接连接符 82"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CxnSpPr/>
          <p:nvPr/>
        </p:nvCxnSpPr>
        <p:spPr>
          <a:xfrm>
            <a:off x="3246637" y="1273629"/>
            <a:ext cx="5770860"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84" name="文本框 83"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txBox="1"/>
          <p:nvPr/>
        </p:nvSpPr>
        <p:spPr>
          <a:xfrm>
            <a:off x="5035262" y="572574"/>
            <a:ext cx="1877437" cy="523220"/>
          </a:xfrm>
          <a:prstGeom prst="rect">
            <a:avLst/>
          </a:prstGeom>
          <a:noFill/>
        </p:spPr>
        <p:txBody>
          <a:bodyPr wrap="none" rtlCol="0">
            <a:spAutoFit/>
          </a:bodyPr>
          <a:lstStyle/>
          <a:p>
            <a:r>
              <a:rPr lang="zh-CN" altLang="en-US" sz="2800" b="1" spc="500" dirty="0">
                <a:solidFill>
                  <a:schemeClr val="bg1">
                    <a:lumMod val="50000"/>
                  </a:schemeClr>
                </a:solidFill>
                <a:latin typeface="微软雅黑" panose="020B0503020204020204" pitchFamily="34" charset="-122"/>
                <a:ea typeface="微软雅黑" panose="020B0503020204020204" pitchFamily="34" charset="-122"/>
                <a:cs typeface="Arial" panose="020B0604020202020204" pitchFamily="34" charset="0"/>
              </a:rPr>
              <a:t>任务描述</a:t>
            </a:r>
            <a:endParaRPr lang="en-US" altLang="zh-CN" sz="2800" b="1" spc="500" dirty="0">
              <a:solidFill>
                <a:schemeClr val="bg1">
                  <a:lumMod val="50000"/>
                </a:schemeClr>
              </a:solidFill>
              <a:latin typeface="微软雅黑" panose="020B0503020204020204" pitchFamily="34" charset="-122"/>
              <a:ea typeface="微软雅黑" panose="020B0503020204020204" pitchFamily="34" charset="-122"/>
              <a:cs typeface="Arial" panose="020B0604020202020204" pitchFamily="34" charset="0"/>
            </a:endParaRPr>
          </a:p>
        </p:txBody>
      </p:sp>
      <p:sp>
        <p:nvSpPr>
          <p:cNvPr id="85" name="椭圆 84"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flipH="1">
            <a:off x="2686180" y="813581"/>
            <a:ext cx="157493" cy="157493"/>
          </a:xfrm>
          <a:prstGeom prst="ellipse">
            <a:avLst/>
          </a:prstGeom>
          <a:solidFill>
            <a:srgbClr val="D06F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6" name="椭圆 85"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flipH="1">
            <a:off x="2686180" y="335956"/>
            <a:ext cx="321030" cy="321030"/>
          </a:xfrm>
          <a:prstGeom prst="ellipse">
            <a:avLst/>
          </a:prstGeom>
          <a:solidFill>
            <a:srgbClr val="966481"/>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7" name="椭圆 86"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flipH="1">
            <a:off x="2991678" y="806317"/>
            <a:ext cx="219803" cy="219803"/>
          </a:xfrm>
          <a:prstGeom prst="ellipse">
            <a:avLst/>
          </a:prstGeom>
          <a:solidFill>
            <a:srgbClr val="365B7C"/>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8" name="椭圆 87"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flipH="1">
            <a:off x="2031169" y="697840"/>
            <a:ext cx="164852" cy="164852"/>
          </a:xfrm>
          <a:prstGeom prst="ellipse">
            <a:avLst/>
          </a:prstGeom>
          <a:solidFill>
            <a:srgbClr val="F779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9" name="椭圆 88"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9354354" y="755438"/>
            <a:ext cx="157493" cy="157493"/>
          </a:xfrm>
          <a:prstGeom prst="ellipse">
            <a:avLst/>
          </a:prstGeom>
          <a:solidFill>
            <a:srgbClr val="D06F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0" name="椭圆 89"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9190817" y="277813"/>
            <a:ext cx="321030" cy="321030"/>
          </a:xfrm>
          <a:prstGeom prst="ellipse">
            <a:avLst/>
          </a:prstGeom>
          <a:solidFill>
            <a:srgbClr val="966481"/>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1" name="椭圆 90"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a:off x="8986546" y="748174"/>
            <a:ext cx="219803" cy="219803"/>
          </a:xfrm>
          <a:prstGeom prst="ellipse">
            <a:avLst/>
          </a:prstGeom>
          <a:solidFill>
            <a:srgbClr val="365B7C"/>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2" name="椭圆 91"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a:off x="10002006" y="639697"/>
            <a:ext cx="164852" cy="164852"/>
          </a:xfrm>
          <a:prstGeom prst="ellipse">
            <a:avLst/>
          </a:prstGeom>
          <a:solidFill>
            <a:srgbClr val="F779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 name="e7d195523061f1c0"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hidden="1"/>
          <p:cNvSpPr txBox="1"/>
          <p:nvPr/>
        </p:nvSpPr>
        <p:spPr>
          <a:xfrm>
            <a:off x="-355600" y="1803400"/>
            <a:ext cx="293927" cy="1016000"/>
          </a:xfrm>
          <a:prstGeom prst="rect">
            <a:avLst/>
          </a:prstGeom>
          <a:noFill/>
        </p:spPr>
        <p:txBody>
          <a:bodyPr vert="wordArtVert" rtlCol="0">
            <a:spAutoFit/>
          </a:bodyPr>
          <a:lstStyle/>
          <a:p>
            <a:r>
              <a:rPr lang="en-US" altLang="zh-CN" sz="100"/>
              <a:t>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a:t>
            </a:r>
            <a:endParaRPr lang="zh-CN" altLang="en-US" sz="100"/>
          </a:p>
        </p:txBody>
      </p:sp>
      <p:sp>
        <p:nvSpPr>
          <p:cNvPr id="3" name="矩形 2"/>
          <p:cNvSpPr/>
          <p:nvPr/>
        </p:nvSpPr>
        <p:spPr>
          <a:xfrm>
            <a:off x="3524612" y="2524456"/>
            <a:ext cx="7204246" cy="460375"/>
          </a:xfrm>
          <a:prstGeom prst="rect">
            <a:avLst/>
          </a:prstGeom>
        </p:spPr>
        <p:txBody>
          <a:bodyPr wrap="square">
            <a:spAutoFit/>
          </a:bodyPr>
          <a:lstStyle/>
          <a:p>
            <a:r>
              <a:rPr lang="zh-CN" altLang="en-US" sz="2400" dirty="0">
                <a:latin typeface="楷体" panose="02010609060101010101" pitchFamily="49" charset="-122"/>
                <a:ea typeface="楷体" panose="02010609060101010101" pitchFamily="49" charset="-122"/>
              </a:rPr>
              <a:t> </a:t>
            </a:r>
          </a:p>
        </p:txBody>
      </p:sp>
      <p:sp>
        <p:nvSpPr>
          <p:cNvPr id="4" name="文本框 3"/>
          <p:cNvSpPr txBox="1"/>
          <p:nvPr/>
        </p:nvSpPr>
        <p:spPr>
          <a:xfrm>
            <a:off x="4283075" y="2344420"/>
            <a:ext cx="4716356" cy="1077218"/>
          </a:xfrm>
          <a:prstGeom prst="rect">
            <a:avLst/>
          </a:prstGeom>
          <a:noFill/>
        </p:spPr>
        <p:txBody>
          <a:bodyPr wrap="none" rtlCol="0" anchor="t">
            <a:spAutoFit/>
          </a:bodyPr>
          <a:lstStyle/>
          <a:p>
            <a:pPr algn="l"/>
            <a:r>
              <a:rPr lang="zh-CN" altLang="en-US" sz="3200" b="1" dirty="0">
                <a:latin typeface="KaiTi" panose="02010609060101010101" pitchFamily="49" charset="-122"/>
                <a:ea typeface="KaiTi" panose="02010609060101010101" pitchFamily="49" charset="-122"/>
                <a:sym typeface="+mn-ea"/>
              </a:rPr>
              <a:t>一、招聘外包的准备阶段</a:t>
            </a:r>
            <a:endParaRPr lang="zh-CN" altLang="en-US" sz="3200" b="1" dirty="0">
              <a:latin typeface="KaiTi" panose="02010609060101010101" pitchFamily="49" charset="-122"/>
              <a:ea typeface="KaiTi" panose="02010609060101010101" pitchFamily="49" charset="-122"/>
            </a:endParaRPr>
          </a:p>
          <a:p>
            <a:endParaRPr lang="zh-CN" altLang="en-US" sz="3200" b="1" dirty="0">
              <a:latin typeface="KaiTi" panose="02010609060101010101" pitchFamily="49" charset="-122"/>
              <a:ea typeface="KaiTi" panose="02010609060101010101" pitchFamily="49" charset="-122"/>
              <a:sym typeface="+mn-ea"/>
            </a:endParaRPr>
          </a:p>
        </p:txBody>
      </p:sp>
      <p:sp>
        <p:nvSpPr>
          <p:cNvPr id="6" name="文本框 5"/>
          <p:cNvSpPr txBox="1"/>
          <p:nvPr/>
        </p:nvSpPr>
        <p:spPr>
          <a:xfrm>
            <a:off x="4290060" y="3441065"/>
            <a:ext cx="4716356" cy="1077218"/>
          </a:xfrm>
          <a:prstGeom prst="rect">
            <a:avLst/>
          </a:prstGeom>
          <a:noFill/>
        </p:spPr>
        <p:txBody>
          <a:bodyPr wrap="none" rtlCol="0" anchor="t">
            <a:spAutoFit/>
          </a:bodyPr>
          <a:lstStyle/>
          <a:p>
            <a:pPr algn="l"/>
            <a:r>
              <a:rPr lang="zh-CN" altLang="en-US" sz="3200" b="1">
                <a:latin typeface="KaiTi" panose="02010609060101010101" pitchFamily="49" charset="-122"/>
                <a:ea typeface="KaiTi" panose="02010609060101010101" pitchFamily="49" charset="-122"/>
                <a:sym typeface="+mn-ea"/>
              </a:rPr>
              <a:t>二、招聘外包的管理阶段</a:t>
            </a:r>
            <a:endParaRPr lang="zh-CN" altLang="en-US" sz="3200">
              <a:latin typeface="KaiTi" panose="02010609060101010101" pitchFamily="49" charset="-122"/>
              <a:ea typeface="KaiTi" panose="02010609060101010101" pitchFamily="49" charset="-122"/>
            </a:endParaRPr>
          </a:p>
          <a:p>
            <a:endParaRPr lang="zh-CN" altLang="en-US" sz="3200" b="1">
              <a:latin typeface="KaiTi" panose="02010609060101010101" pitchFamily="49" charset="-122"/>
              <a:ea typeface="KaiTi" panose="02010609060101010101" pitchFamily="49" charset="-122"/>
            </a:endParaRPr>
          </a:p>
        </p:txBody>
      </p:sp>
      <p:sp>
        <p:nvSpPr>
          <p:cNvPr id="7" name="文本框 6"/>
          <p:cNvSpPr txBox="1"/>
          <p:nvPr/>
        </p:nvSpPr>
        <p:spPr>
          <a:xfrm>
            <a:off x="4290060" y="4538345"/>
            <a:ext cx="6364243" cy="584775"/>
          </a:xfrm>
          <a:prstGeom prst="rect">
            <a:avLst/>
          </a:prstGeom>
          <a:noFill/>
        </p:spPr>
        <p:txBody>
          <a:bodyPr wrap="none" rtlCol="0" anchor="t">
            <a:spAutoFit/>
          </a:bodyPr>
          <a:lstStyle/>
          <a:p>
            <a:pPr algn="l"/>
            <a:r>
              <a:rPr lang="zh-CN" altLang="en-US" sz="3200" b="1">
                <a:latin typeface="KaiTi" panose="02010609060101010101" pitchFamily="49" charset="-122"/>
                <a:ea typeface="KaiTi" panose="02010609060101010101" pitchFamily="49" charset="-122"/>
                <a:sym typeface="+mn-ea"/>
              </a:rPr>
              <a:t>三、制定成果衡量标准和评估措施</a:t>
            </a:r>
          </a:p>
        </p:txBody>
      </p:sp>
    </p:spTree>
    <p:extLst>
      <p:ext uri="{BB962C8B-B14F-4D97-AF65-F5344CB8AC3E}">
        <p14:creationId xmlns:p14="http://schemas.microsoft.com/office/powerpoint/2010/main" val="4059191071"/>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0">
        <p15:prstTrans prst="pageCurlDouble"/>
      </p:transition>
    </mc:Choice>
    <mc:Fallback xmlns="">
      <p:transition spd="slow"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44000" fill="hold" nodeType="withEffect">
                                  <p:stCondLst>
                                    <p:cond delay="250"/>
                                  </p:stCondLst>
                                  <p:childTnLst>
                                    <p:set>
                                      <p:cBhvr>
                                        <p:cTn id="6" dur="1" fill="hold">
                                          <p:stCondLst>
                                            <p:cond delay="0"/>
                                          </p:stCondLst>
                                        </p:cTn>
                                        <p:tgtEl>
                                          <p:spTgt spid="55"/>
                                        </p:tgtEl>
                                        <p:attrNameLst>
                                          <p:attrName>style.visibility</p:attrName>
                                        </p:attrNameLst>
                                      </p:cBhvr>
                                      <p:to>
                                        <p:strVal val="visible"/>
                                      </p:to>
                                    </p:set>
                                    <p:anim calcmode="lin" valueType="num">
                                      <p:cBhvr additive="base">
                                        <p:cTn id="7" dur="750" fill="hold"/>
                                        <p:tgtEl>
                                          <p:spTgt spid="55"/>
                                        </p:tgtEl>
                                        <p:attrNameLst>
                                          <p:attrName>ppt_x</p:attrName>
                                        </p:attrNameLst>
                                      </p:cBhvr>
                                      <p:tavLst>
                                        <p:tav tm="0">
                                          <p:val>
                                            <p:strVal val="#ppt_x"/>
                                          </p:val>
                                        </p:tav>
                                        <p:tav tm="100000">
                                          <p:val>
                                            <p:strVal val="#ppt_x"/>
                                          </p:val>
                                        </p:tav>
                                      </p:tavLst>
                                    </p:anim>
                                    <p:anim calcmode="lin" valueType="num">
                                      <p:cBhvr additive="base">
                                        <p:cTn id="8" dur="750" fill="hold"/>
                                        <p:tgtEl>
                                          <p:spTgt spid="5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46" name="直接连接符 45"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CxnSpPr/>
          <p:nvPr/>
        </p:nvCxnSpPr>
        <p:spPr>
          <a:xfrm>
            <a:off x="3246637" y="1273629"/>
            <a:ext cx="5770860"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47" name="文本框 46"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txBox="1"/>
          <p:nvPr/>
        </p:nvSpPr>
        <p:spPr>
          <a:xfrm>
            <a:off x="3824229" y="504091"/>
            <a:ext cx="4543425" cy="521970"/>
          </a:xfrm>
          <a:prstGeom prst="rect">
            <a:avLst/>
          </a:prstGeom>
          <a:noFill/>
        </p:spPr>
        <p:txBody>
          <a:bodyPr wrap="none" rtlCol="0">
            <a:spAutoFit/>
          </a:bodyPr>
          <a:lstStyle/>
          <a:p>
            <a:r>
              <a:rPr lang="zh-CN" altLang="en-US" sz="2800" b="1" spc="500" dirty="0">
                <a:solidFill>
                  <a:schemeClr val="bg1">
                    <a:lumMod val="50000"/>
                  </a:schemeClr>
                </a:solidFill>
                <a:latin typeface="微软雅黑" panose="020B0503020204020204" pitchFamily="34" charset="-122"/>
                <a:ea typeface="微软雅黑" panose="020B0503020204020204" pitchFamily="34" charset="-122"/>
                <a:cs typeface="Arial" panose="020B0604020202020204" pitchFamily="34" charset="0"/>
              </a:rPr>
              <a:t>一 招聘外包的准备阶段 </a:t>
            </a:r>
            <a:endParaRPr lang="en-US" altLang="zh-CN" sz="2800" b="1" spc="500" dirty="0">
              <a:solidFill>
                <a:schemeClr val="bg1">
                  <a:lumMod val="50000"/>
                </a:schemeClr>
              </a:solidFill>
              <a:latin typeface="微软雅黑" panose="020B0503020204020204" pitchFamily="34" charset="-122"/>
              <a:ea typeface="微软雅黑" panose="020B0503020204020204" pitchFamily="34" charset="-122"/>
              <a:cs typeface="Arial" panose="020B0604020202020204" pitchFamily="34" charset="0"/>
            </a:endParaRPr>
          </a:p>
        </p:txBody>
      </p:sp>
      <p:sp>
        <p:nvSpPr>
          <p:cNvPr id="48" name="椭圆 47"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flipH="1">
            <a:off x="2686180" y="813581"/>
            <a:ext cx="157493" cy="157493"/>
          </a:xfrm>
          <a:prstGeom prst="ellipse">
            <a:avLst/>
          </a:prstGeom>
          <a:solidFill>
            <a:srgbClr val="D06F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9" name="椭圆 48"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flipH="1">
            <a:off x="2686180" y="335956"/>
            <a:ext cx="321030" cy="321030"/>
          </a:xfrm>
          <a:prstGeom prst="ellipse">
            <a:avLst/>
          </a:prstGeom>
          <a:solidFill>
            <a:srgbClr val="966481"/>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0" name="椭圆 49"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flipH="1">
            <a:off x="2991678" y="806317"/>
            <a:ext cx="219803" cy="219803"/>
          </a:xfrm>
          <a:prstGeom prst="ellipse">
            <a:avLst/>
          </a:prstGeom>
          <a:solidFill>
            <a:srgbClr val="365B7C"/>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1" name="椭圆 50"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flipH="1">
            <a:off x="2031169" y="697840"/>
            <a:ext cx="164852" cy="164852"/>
          </a:xfrm>
          <a:prstGeom prst="ellipse">
            <a:avLst/>
          </a:prstGeom>
          <a:solidFill>
            <a:srgbClr val="F779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2" name="椭圆 51"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9354354" y="755438"/>
            <a:ext cx="157493" cy="157493"/>
          </a:xfrm>
          <a:prstGeom prst="ellipse">
            <a:avLst/>
          </a:prstGeom>
          <a:solidFill>
            <a:srgbClr val="D06F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3" name="椭圆 52"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9190817" y="277813"/>
            <a:ext cx="321030" cy="321030"/>
          </a:xfrm>
          <a:prstGeom prst="ellipse">
            <a:avLst/>
          </a:prstGeom>
          <a:solidFill>
            <a:srgbClr val="966481"/>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4" name="椭圆 53"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a:off x="8986546" y="748174"/>
            <a:ext cx="219803" cy="219803"/>
          </a:xfrm>
          <a:prstGeom prst="ellipse">
            <a:avLst/>
          </a:prstGeom>
          <a:solidFill>
            <a:srgbClr val="365B7C"/>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5" name="椭圆 54"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a:off x="10002006" y="639697"/>
            <a:ext cx="164852" cy="164852"/>
          </a:xfrm>
          <a:prstGeom prst="ellipse">
            <a:avLst/>
          </a:prstGeom>
          <a:solidFill>
            <a:srgbClr val="F779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7" name="Rectangle 42"/>
          <p:cNvSpPr/>
          <p:nvPr/>
        </p:nvSpPr>
        <p:spPr>
          <a:xfrm flipH="1">
            <a:off x="3386364" y="1973035"/>
            <a:ext cx="5097780" cy="3155315"/>
          </a:xfrm>
          <a:prstGeom prst="rect">
            <a:avLst/>
          </a:prstGeom>
          <a:noFill/>
          <a:ln w="12700" cap="flat" cmpd="sng" algn="ctr">
            <a:noFill/>
            <a:prstDash val="solid"/>
          </a:ln>
          <a:effectLst/>
        </p:spPr>
        <p:txBody>
          <a:bodyPr lIns="91440" tIns="0" rIns="91440" bIns="0" rtlCol="0" anchor="t"/>
          <a:lstStyle/>
          <a:p>
            <a:pPr eaLnBrk="1" hangingPunct="1"/>
            <a:r>
              <a:rPr lang="en-US" altLang="zh-CN" sz="2800" dirty="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800" dirty="0">
                <a:latin typeface="楷体" panose="02010609060101010101" pitchFamily="49" charset="-122"/>
                <a:ea typeface="楷体" panose="02010609060101010101" pitchFamily="49" charset="-122"/>
                <a:cs typeface="楷体" panose="02010609060101010101" pitchFamily="49" charset="-122"/>
                <a:sym typeface="+mn-ea"/>
              </a:rPr>
              <a:t>一</a:t>
            </a:r>
            <a:r>
              <a:rPr lang="en-US" altLang="zh-CN" sz="2800" dirty="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800" dirty="0">
                <a:latin typeface="楷体" panose="02010609060101010101" pitchFamily="49" charset="-122"/>
                <a:ea typeface="楷体" panose="02010609060101010101" pitchFamily="49" charset="-122"/>
                <a:cs typeface="楷体" panose="02010609060101010101" pitchFamily="49" charset="-122"/>
                <a:sym typeface="+mn-ea"/>
              </a:rPr>
              <a:t>服务商的选择</a:t>
            </a:r>
            <a:endParaRPr lang="zh-CN" altLang="en-US" sz="2800" dirty="0">
              <a:latin typeface="楷体" panose="02010609060101010101" pitchFamily="49" charset="-122"/>
              <a:ea typeface="楷体" panose="02010609060101010101" pitchFamily="49" charset="-122"/>
              <a:cs typeface="楷体" panose="02010609060101010101" pitchFamily="49" charset="-122"/>
            </a:endParaRPr>
          </a:p>
          <a:p>
            <a:pPr eaLnBrk="1" hangingPunct="1"/>
            <a:r>
              <a:rPr lang="en-US" altLang="zh-CN" sz="2800" dirty="0">
                <a:latin typeface="楷体" panose="02010609060101010101" pitchFamily="49" charset="-122"/>
                <a:ea typeface="楷体" panose="02010609060101010101" pitchFamily="49" charset="-122"/>
                <a:cs typeface="楷体" panose="02010609060101010101" pitchFamily="49" charset="-122"/>
                <a:sym typeface="+mn-ea"/>
              </a:rPr>
              <a:t>1.</a:t>
            </a:r>
            <a:r>
              <a:rPr lang="zh-CN" altLang="en-US" sz="2800" dirty="0">
                <a:latin typeface="楷体" panose="02010609060101010101" pitchFamily="49" charset="-122"/>
                <a:ea typeface="楷体" panose="02010609060101010101" pitchFamily="49" charset="-122"/>
                <a:cs typeface="楷体" panose="02010609060101010101" pitchFamily="49" charset="-122"/>
                <a:sym typeface="+mn-ea"/>
              </a:rPr>
              <a:t>服务商的资质</a:t>
            </a:r>
            <a:endParaRPr lang="zh-CN" altLang="en-US" sz="2800" dirty="0">
              <a:latin typeface="楷体" panose="02010609060101010101" pitchFamily="49" charset="-122"/>
              <a:ea typeface="楷体" panose="02010609060101010101" pitchFamily="49" charset="-122"/>
              <a:cs typeface="楷体" panose="02010609060101010101" pitchFamily="49" charset="-122"/>
            </a:endParaRPr>
          </a:p>
          <a:p>
            <a:pPr eaLnBrk="1" hangingPunct="1"/>
            <a:r>
              <a:rPr lang="en-US" altLang="zh-CN" sz="2800" dirty="0">
                <a:latin typeface="楷体" panose="02010609060101010101" pitchFamily="49" charset="-122"/>
                <a:ea typeface="楷体" panose="02010609060101010101" pitchFamily="49" charset="-122"/>
                <a:cs typeface="楷体" panose="02010609060101010101" pitchFamily="49" charset="-122"/>
                <a:sym typeface="+mn-ea"/>
              </a:rPr>
              <a:t>2.</a:t>
            </a:r>
            <a:r>
              <a:rPr lang="zh-CN" altLang="en-US" sz="2800" dirty="0">
                <a:latin typeface="楷体" panose="02010609060101010101" pitchFamily="49" charset="-122"/>
                <a:ea typeface="楷体" panose="02010609060101010101" pitchFamily="49" charset="-122"/>
                <a:cs typeface="楷体" panose="02010609060101010101" pitchFamily="49" charset="-122"/>
                <a:sym typeface="+mn-ea"/>
              </a:rPr>
              <a:t>提供的招聘技术 </a:t>
            </a:r>
            <a:endParaRPr lang="zh-CN" altLang="en-US" sz="2800" dirty="0">
              <a:latin typeface="楷体" panose="02010609060101010101" pitchFamily="49" charset="-122"/>
              <a:ea typeface="楷体" panose="02010609060101010101" pitchFamily="49" charset="-122"/>
              <a:cs typeface="楷体" panose="02010609060101010101" pitchFamily="49" charset="-122"/>
            </a:endParaRPr>
          </a:p>
          <a:p>
            <a:pPr eaLnBrk="1" hangingPunct="1"/>
            <a:r>
              <a:rPr lang="en-US" altLang="zh-CN" sz="2800" dirty="0">
                <a:latin typeface="楷体" panose="02010609060101010101" pitchFamily="49" charset="-122"/>
                <a:ea typeface="楷体" panose="02010609060101010101" pitchFamily="49" charset="-122"/>
                <a:cs typeface="楷体" panose="02010609060101010101" pitchFamily="49" charset="-122"/>
                <a:sym typeface="+mn-ea"/>
              </a:rPr>
              <a:t>3.</a:t>
            </a:r>
            <a:r>
              <a:rPr lang="zh-CN" altLang="en-US" sz="2800" dirty="0">
                <a:latin typeface="楷体" panose="02010609060101010101" pitchFamily="49" charset="-122"/>
                <a:ea typeface="楷体" panose="02010609060101010101" pitchFamily="49" charset="-122"/>
                <a:cs typeface="楷体" panose="02010609060101010101" pitchFamily="49" charset="-122"/>
                <a:sym typeface="+mn-ea"/>
              </a:rPr>
              <a:t>招聘流程</a:t>
            </a:r>
            <a:endParaRPr lang="zh-CN" altLang="en-US" sz="2800" dirty="0">
              <a:latin typeface="楷体" panose="02010609060101010101" pitchFamily="49" charset="-122"/>
              <a:ea typeface="楷体" panose="02010609060101010101" pitchFamily="49" charset="-122"/>
              <a:cs typeface="楷体" panose="02010609060101010101" pitchFamily="49" charset="-122"/>
            </a:endParaRPr>
          </a:p>
          <a:p>
            <a:pPr eaLnBrk="1" hangingPunct="1"/>
            <a:r>
              <a:rPr lang="en-US" altLang="zh-CN" sz="2800" dirty="0">
                <a:latin typeface="楷体" panose="02010609060101010101" pitchFamily="49" charset="-122"/>
                <a:ea typeface="楷体" panose="02010609060101010101" pitchFamily="49" charset="-122"/>
                <a:cs typeface="楷体" panose="02010609060101010101" pitchFamily="49" charset="-122"/>
                <a:sym typeface="+mn-ea"/>
              </a:rPr>
              <a:t>4.</a:t>
            </a:r>
            <a:r>
              <a:rPr lang="zh-CN" altLang="en-US" sz="2800" dirty="0">
                <a:latin typeface="楷体" panose="02010609060101010101" pitchFamily="49" charset="-122"/>
                <a:ea typeface="楷体" panose="02010609060101010101" pitchFamily="49" charset="-122"/>
                <a:cs typeface="楷体" panose="02010609060101010101" pitchFamily="49" charset="-122"/>
                <a:sym typeface="+mn-ea"/>
              </a:rPr>
              <a:t>收费结构</a:t>
            </a:r>
          </a:p>
        </p:txBody>
      </p:sp>
      <p:sp>
        <p:nvSpPr>
          <p:cNvPr id="5" name="e7d195523061f1c0"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hidden="1"/>
          <p:cNvSpPr txBox="1"/>
          <p:nvPr/>
        </p:nvSpPr>
        <p:spPr>
          <a:xfrm>
            <a:off x="-355600" y="1803400"/>
            <a:ext cx="293927" cy="1016000"/>
          </a:xfrm>
          <a:prstGeom prst="rect">
            <a:avLst/>
          </a:prstGeom>
          <a:noFill/>
        </p:spPr>
        <p:txBody>
          <a:bodyPr vert="wordArtVert" rtlCol="0">
            <a:spAutoFit/>
          </a:bodyPr>
          <a:lstStyle/>
          <a:p>
            <a:r>
              <a:rPr lang="en-US" altLang="zh-CN" sz="100"/>
              <a:t>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a:t>
            </a:r>
            <a:endParaRPr lang="zh-CN" altLang="en-US" sz="100"/>
          </a:p>
        </p:txBody>
      </p:sp>
    </p:spTree>
    <p:extLst>
      <p:ext uri="{BB962C8B-B14F-4D97-AF65-F5344CB8AC3E}">
        <p14:creationId xmlns:p14="http://schemas.microsoft.com/office/powerpoint/2010/main" val="1142782198"/>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0">
        <p15:prstTrans prst="pageCurlDouble"/>
      </p:transition>
    </mc:Choice>
    <mc:Fallback xmlns="">
      <p:transition spd="slow" advTm="0">
        <p:fade/>
      </p:transition>
    </mc:Fallback>
  </mc:AlternateContent>
</p:sld>
</file>

<file path=ppt/slides/slide2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矩形 8"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549157" y="-975631"/>
            <a:ext cx="583096" cy="838080"/>
          </a:xfrm>
          <a:prstGeom prst="rect">
            <a:avLst/>
          </a:prstGeom>
          <a:solidFill>
            <a:srgbClr val="365B7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 name="矩形 9"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1132253" y="-975631"/>
            <a:ext cx="583096" cy="838080"/>
          </a:xfrm>
          <a:prstGeom prst="rect">
            <a:avLst/>
          </a:prstGeom>
          <a:solidFill>
            <a:srgbClr val="96648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 name="矩形 10"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1715349" y="-975631"/>
            <a:ext cx="583096" cy="838080"/>
          </a:xfrm>
          <a:prstGeom prst="rect">
            <a:avLst/>
          </a:prstGeom>
          <a:solidFill>
            <a:srgbClr val="D06F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 name="矩形 11"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2298446" y="-975631"/>
            <a:ext cx="583096" cy="838080"/>
          </a:xfrm>
          <a:prstGeom prst="rect">
            <a:avLst/>
          </a:prstGeom>
          <a:solidFill>
            <a:srgbClr val="F779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 name="矩形 12"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2881542" y="-975631"/>
            <a:ext cx="583096" cy="838080"/>
          </a:xfrm>
          <a:prstGeom prst="rect">
            <a:avLst/>
          </a:prstGeom>
          <a:solidFill>
            <a:srgbClr val="F8AD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e7d195523061f1c0"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hidden="1"/>
          <p:cNvSpPr txBox="1"/>
          <p:nvPr/>
        </p:nvSpPr>
        <p:spPr>
          <a:xfrm>
            <a:off x="-355600" y="1803400"/>
            <a:ext cx="293927" cy="1016000"/>
          </a:xfrm>
          <a:prstGeom prst="rect">
            <a:avLst/>
          </a:prstGeom>
          <a:noFill/>
        </p:spPr>
        <p:txBody>
          <a:bodyPr vert="wordArtVert" rtlCol="0">
            <a:spAutoFit/>
          </a:bodyPr>
          <a:lstStyle/>
          <a:p>
            <a:r>
              <a:rPr lang="en-US" altLang="zh-CN" sz="100"/>
              <a:t>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a:t>
            </a:r>
            <a:endParaRPr lang="zh-CN" altLang="en-US" sz="100"/>
          </a:p>
        </p:txBody>
      </p:sp>
      <p:grpSp>
        <p:nvGrpSpPr>
          <p:cNvPr id="19" name="组合 18"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GrpSpPr/>
          <p:nvPr/>
        </p:nvGrpSpPr>
        <p:grpSpPr>
          <a:xfrm>
            <a:off x="170645" y="155063"/>
            <a:ext cx="1891633" cy="1891633"/>
            <a:chOff x="831765" y="1948847"/>
            <a:chExt cx="1891633" cy="1891633"/>
          </a:xfrm>
        </p:grpSpPr>
        <p:grpSp>
          <p:nvGrpSpPr>
            <p:cNvPr id="20" name="组合 19"/>
            <p:cNvGrpSpPr/>
            <p:nvPr/>
          </p:nvGrpSpPr>
          <p:grpSpPr>
            <a:xfrm>
              <a:off x="831765" y="1948847"/>
              <a:ext cx="1891633" cy="1891633"/>
              <a:chOff x="1375509" y="1976984"/>
              <a:chExt cx="2018000" cy="2018000"/>
            </a:xfrm>
          </p:grpSpPr>
          <p:sp>
            <p:nvSpPr>
              <p:cNvPr id="21" name="椭圆 20" descr="e7d195523061f1c0deeec63e560781cfd59afb0ea006f2a87ABB68BF51EA6619813959095094C18C62A12F549504892A4AAA8C1554C6663626E05CA27F281A14E6983772AFC3FB97135759321DEA3D709AACD122C08E6ED1C77BAD4A88EF4CD28A80260D8F97957F436F83C1F553EF0169027D0DBFA7A77088E1513DBDFC101C4B4DFF310B01A5021663E46B6BC2AAB5"/>
              <p:cNvSpPr>
                <a:spLocks noChangeAspect="1"/>
              </p:cNvSpPr>
              <p:nvPr/>
            </p:nvSpPr>
            <p:spPr>
              <a:xfrm>
                <a:off x="1375509" y="1976984"/>
                <a:ext cx="2018000" cy="2018000"/>
              </a:xfrm>
              <a:prstGeom prst="ellipse">
                <a:avLst/>
              </a:prstGeom>
              <a:gradFill>
                <a:gsLst>
                  <a:gs pos="0">
                    <a:schemeClr val="bg1"/>
                  </a:gs>
                  <a:gs pos="100000">
                    <a:srgbClr val="C7C7C7"/>
                  </a:gs>
                </a:gsLst>
                <a:lin ang="13200000" scaled="0"/>
              </a:gradFill>
              <a:ln w="22225">
                <a:solidFill>
                  <a:schemeClr val="bg1"/>
                </a:solidFill>
              </a:ln>
              <a:effectLst>
                <a:outerShdw blurRad="393700" dist="1270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 name="任意多边形 16"/>
              <p:cNvSpPr/>
              <p:nvPr/>
            </p:nvSpPr>
            <p:spPr>
              <a:xfrm rot="5400000">
                <a:off x="1220020" y="2637800"/>
                <a:ext cx="1007034" cy="694933"/>
              </a:xfrm>
              <a:custGeom>
                <a:avLst/>
                <a:gdLst>
                  <a:gd name="connsiteX0" fmla="*/ 0 w 1007034"/>
                  <a:gd name="connsiteY0" fmla="*/ 555348 h 694933"/>
                  <a:gd name="connsiteX1" fmla="*/ 322102 w 1007034"/>
                  <a:gd name="connsiteY1" fmla="*/ 0 h 694933"/>
                  <a:gd name="connsiteX2" fmla="*/ 392164 w 1007034"/>
                  <a:gd name="connsiteY2" fmla="*/ 21748 h 694933"/>
                  <a:gd name="connsiteX3" fmla="*/ 503517 w 1007034"/>
                  <a:gd name="connsiteY3" fmla="*/ 32974 h 694933"/>
                  <a:gd name="connsiteX4" fmla="*/ 614869 w 1007034"/>
                  <a:gd name="connsiteY4" fmla="*/ 21748 h 694933"/>
                  <a:gd name="connsiteX5" fmla="*/ 684932 w 1007034"/>
                  <a:gd name="connsiteY5" fmla="*/ 0 h 694933"/>
                  <a:gd name="connsiteX6" fmla="*/ 1007034 w 1007034"/>
                  <a:gd name="connsiteY6" fmla="*/ 555347 h 694933"/>
                  <a:gd name="connsiteX7" fmla="*/ 895766 w 1007034"/>
                  <a:gd name="connsiteY7" fmla="*/ 615742 h 694933"/>
                  <a:gd name="connsiteX8" fmla="*/ 503516 w 1007034"/>
                  <a:gd name="connsiteY8" fmla="*/ 694933 h 694933"/>
                  <a:gd name="connsiteX9" fmla="*/ 111266 w 1007034"/>
                  <a:gd name="connsiteY9" fmla="*/ 615742 h 694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07034" h="694933">
                    <a:moveTo>
                      <a:pt x="0" y="555348"/>
                    </a:moveTo>
                    <a:lnTo>
                      <a:pt x="322102" y="0"/>
                    </a:lnTo>
                    <a:lnTo>
                      <a:pt x="392164" y="21748"/>
                    </a:lnTo>
                    <a:cubicBezTo>
                      <a:pt x="428132" y="29108"/>
                      <a:pt x="465373" y="32974"/>
                      <a:pt x="503517" y="32974"/>
                    </a:cubicBezTo>
                    <a:cubicBezTo>
                      <a:pt x="541660" y="32974"/>
                      <a:pt x="578901" y="29108"/>
                      <a:pt x="614869" y="21748"/>
                    </a:cubicBezTo>
                    <a:lnTo>
                      <a:pt x="684932" y="0"/>
                    </a:lnTo>
                    <a:lnTo>
                      <a:pt x="1007034" y="555347"/>
                    </a:lnTo>
                    <a:lnTo>
                      <a:pt x="895766" y="615742"/>
                    </a:lnTo>
                    <a:cubicBezTo>
                      <a:pt x="775204" y="666735"/>
                      <a:pt x="642653" y="694933"/>
                      <a:pt x="503516" y="694933"/>
                    </a:cubicBezTo>
                    <a:cubicBezTo>
                      <a:pt x="364379" y="694933"/>
                      <a:pt x="231828" y="666735"/>
                      <a:pt x="111266" y="615742"/>
                    </a:cubicBezTo>
                    <a:close/>
                  </a:path>
                </a:pathLst>
              </a:custGeom>
              <a:solidFill>
                <a:srgbClr val="365B7C"/>
              </a:solidFill>
              <a:ln>
                <a:noFill/>
              </a:ln>
              <a:effectLst>
                <a:innerShdw blurRad="63500" dist="381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27" name="Freeform 48"/>
            <p:cNvSpPr>
              <a:spLocks noEditPoints="1"/>
            </p:cNvSpPr>
            <p:nvPr/>
          </p:nvSpPr>
          <p:spPr bwMode="auto">
            <a:xfrm>
              <a:off x="1822373" y="2622634"/>
              <a:ext cx="490056" cy="469081"/>
            </a:xfrm>
            <a:custGeom>
              <a:avLst/>
              <a:gdLst>
                <a:gd name="T0" fmla="*/ 419 w 628"/>
                <a:gd name="T1" fmla="*/ 232 h 600"/>
                <a:gd name="T2" fmla="*/ 411 w 628"/>
                <a:gd name="T3" fmla="*/ 249 h 600"/>
                <a:gd name="T4" fmla="*/ 408 w 628"/>
                <a:gd name="T5" fmla="*/ 261 h 600"/>
                <a:gd name="T6" fmla="*/ 409 w 628"/>
                <a:gd name="T7" fmla="*/ 283 h 600"/>
                <a:gd name="T8" fmla="*/ 417 w 628"/>
                <a:gd name="T9" fmla="*/ 304 h 600"/>
                <a:gd name="T10" fmla="*/ 424 w 628"/>
                <a:gd name="T11" fmla="*/ 315 h 600"/>
                <a:gd name="T12" fmla="*/ 441 w 628"/>
                <a:gd name="T13" fmla="*/ 330 h 600"/>
                <a:gd name="T14" fmla="*/ 453 w 628"/>
                <a:gd name="T15" fmla="*/ 335 h 600"/>
                <a:gd name="T16" fmla="*/ 478 w 628"/>
                <a:gd name="T17" fmla="*/ 200 h 600"/>
                <a:gd name="T18" fmla="*/ 449 w 628"/>
                <a:gd name="T19" fmla="*/ 206 h 600"/>
                <a:gd name="T20" fmla="*/ 433 w 628"/>
                <a:gd name="T21" fmla="*/ 216 h 600"/>
                <a:gd name="T22" fmla="*/ 425 w 628"/>
                <a:gd name="T23" fmla="*/ 224 h 600"/>
                <a:gd name="T24" fmla="*/ 384 w 628"/>
                <a:gd name="T25" fmla="*/ 70 h 600"/>
                <a:gd name="T26" fmla="*/ 314 w 628"/>
                <a:gd name="T27" fmla="*/ 140 h 600"/>
                <a:gd name="T28" fmla="*/ 379 w 628"/>
                <a:gd name="T29" fmla="*/ 283 h 600"/>
                <a:gd name="T30" fmla="*/ 379 w 628"/>
                <a:gd name="T31" fmla="*/ 254 h 600"/>
                <a:gd name="T32" fmla="*/ 359 w 628"/>
                <a:gd name="T33" fmla="*/ 154 h 600"/>
                <a:gd name="T34" fmla="*/ 250 w 628"/>
                <a:gd name="T35" fmla="*/ 270 h 600"/>
                <a:gd name="T36" fmla="*/ 314 w 628"/>
                <a:gd name="T37" fmla="*/ 396 h 600"/>
                <a:gd name="T38" fmla="*/ 282 w 628"/>
                <a:gd name="T39" fmla="*/ 400 h 600"/>
                <a:gd name="T40" fmla="*/ 267 w 628"/>
                <a:gd name="T41" fmla="*/ 382 h 600"/>
                <a:gd name="T42" fmla="*/ 257 w 628"/>
                <a:gd name="T43" fmla="*/ 374 h 600"/>
                <a:gd name="T44" fmla="*/ 214 w 628"/>
                <a:gd name="T45" fmla="*/ 356 h 600"/>
                <a:gd name="T46" fmla="*/ 195 w 628"/>
                <a:gd name="T47" fmla="*/ 354 h 600"/>
                <a:gd name="T48" fmla="*/ 0 w 628"/>
                <a:gd name="T49" fmla="*/ 600 h 600"/>
                <a:gd name="T50" fmla="*/ 83 w 628"/>
                <a:gd name="T51" fmla="*/ 454 h 600"/>
                <a:gd name="T52" fmla="*/ 216 w 628"/>
                <a:gd name="T53" fmla="*/ 454 h 600"/>
                <a:gd name="T54" fmla="*/ 301 w 628"/>
                <a:gd name="T55" fmla="*/ 600 h 600"/>
                <a:gd name="T56" fmla="*/ 282 w 628"/>
                <a:gd name="T57" fmla="*/ 400 h 600"/>
                <a:gd name="T58" fmla="*/ 433 w 628"/>
                <a:gd name="T59" fmla="*/ 354 h 600"/>
                <a:gd name="T60" fmla="*/ 413 w 628"/>
                <a:gd name="T61" fmla="*/ 356 h 600"/>
                <a:gd name="T62" fmla="*/ 361 w 628"/>
                <a:gd name="T63" fmla="*/ 382 h 600"/>
                <a:gd name="T64" fmla="*/ 353 w 628"/>
                <a:gd name="T65" fmla="*/ 391 h 600"/>
                <a:gd name="T66" fmla="*/ 389 w 628"/>
                <a:gd name="T67" fmla="*/ 600 h 600"/>
                <a:gd name="T68" fmla="*/ 410 w 628"/>
                <a:gd name="T69" fmla="*/ 600 h 600"/>
                <a:gd name="T70" fmla="*/ 564 w 628"/>
                <a:gd name="T71" fmla="*/ 454 h 600"/>
                <a:gd name="T72" fmla="*/ 628 w 628"/>
                <a:gd name="T73" fmla="*/ 460 h 600"/>
                <a:gd name="T74" fmla="*/ 151 w 628"/>
                <a:gd name="T75" fmla="*/ 340 h 600"/>
                <a:gd name="T76" fmla="*/ 186 w 628"/>
                <a:gd name="T77" fmla="*/ 330 h 600"/>
                <a:gd name="T78" fmla="*/ 196 w 628"/>
                <a:gd name="T79" fmla="*/ 323 h 600"/>
                <a:gd name="T80" fmla="*/ 216 w 628"/>
                <a:gd name="T81" fmla="*/ 295 h 600"/>
                <a:gd name="T82" fmla="*/ 219 w 628"/>
                <a:gd name="T83" fmla="*/ 281 h 600"/>
                <a:gd name="T84" fmla="*/ 219 w 628"/>
                <a:gd name="T85" fmla="*/ 258 h 600"/>
                <a:gd name="T86" fmla="*/ 214 w 628"/>
                <a:gd name="T87" fmla="*/ 241 h 600"/>
                <a:gd name="T88" fmla="*/ 208 w 628"/>
                <a:gd name="T89" fmla="*/ 231 h 600"/>
                <a:gd name="T90" fmla="*/ 195 w 628"/>
                <a:gd name="T91" fmla="*/ 217 h 600"/>
                <a:gd name="T92" fmla="*/ 186 w 628"/>
                <a:gd name="T93" fmla="*/ 210 h 600"/>
                <a:gd name="T94" fmla="*/ 151 w 628"/>
                <a:gd name="T95" fmla="*/ 200 h 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28" h="600">
                  <a:moveTo>
                    <a:pt x="425" y="224"/>
                  </a:moveTo>
                  <a:cubicBezTo>
                    <a:pt x="423" y="226"/>
                    <a:pt x="421" y="229"/>
                    <a:pt x="420" y="231"/>
                  </a:cubicBezTo>
                  <a:cubicBezTo>
                    <a:pt x="419" y="231"/>
                    <a:pt x="419" y="232"/>
                    <a:pt x="419" y="232"/>
                  </a:cubicBezTo>
                  <a:cubicBezTo>
                    <a:pt x="418" y="234"/>
                    <a:pt x="416" y="236"/>
                    <a:pt x="415" y="239"/>
                  </a:cubicBezTo>
                  <a:cubicBezTo>
                    <a:pt x="415" y="240"/>
                    <a:pt x="414" y="240"/>
                    <a:pt x="414" y="241"/>
                  </a:cubicBezTo>
                  <a:cubicBezTo>
                    <a:pt x="413" y="244"/>
                    <a:pt x="412" y="246"/>
                    <a:pt x="411" y="249"/>
                  </a:cubicBezTo>
                  <a:cubicBezTo>
                    <a:pt x="411" y="249"/>
                    <a:pt x="411" y="250"/>
                    <a:pt x="411" y="250"/>
                  </a:cubicBezTo>
                  <a:cubicBezTo>
                    <a:pt x="410" y="253"/>
                    <a:pt x="409" y="255"/>
                    <a:pt x="409" y="258"/>
                  </a:cubicBezTo>
                  <a:cubicBezTo>
                    <a:pt x="409" y="259"/>
                    <a:pt x="409" y="260"/>
                    <a:pt x="408" y="261"/>
                  </a:cubicBezTo>
                  <a:cubicBezTo>
                    <a:pt x="408" y="264"/>
                    <a:pt x="408" y="267"/>
                    <a:pt x="408" y="270"/>
                  </a:cubicBezTo>
                  <a:cubicBezTo>
                    <a:pt x="408" y="274"/>
                    <a:pt x="408" y="278"/>
                    <a:pt x="409" y="281"/>
                  </a:cubicBezTo>
                  <a:cubicBezTo>
                    <a:pt x="409" y="282"/>
                    <a:pt x="409" y="283"/>
                    <a:pt x="409" y="283"/>
                  </a:cubicBezTo>
                  <a:cubicBezTo>
                    <a:pt x="410" y="287"/>
                    <a:pt x="411" y="290"/>
                    <a:pt x="412" y="293"/>
                  </a:cubicBezTo>
                  <a:cubicBezTo>
                    <a:pt x="412" y="294"/>
                    <a:pt x="412" y="294"/>
                    <a:pt x="412" y="295"/>
                  </a:cubicBezTo>
                  <a:cubicBezTo>
                    <a:pt x="414" y="298"/>
                    <a:pt x="415" y="301"/>
                    <a:pt x="417" y="304"/>
                  </a:cubicBezTo>
                  <a:cubicBezTo>
                    <a:pt x="417" y="305"/>
                    <a:pt x="417" y="305"/>
                    <a:pt x="418" y="306"/>
                  </a:cubicBezTo>
                  <a:cubicBezTo>
                    <a:pt x="420" y="309"/>
                    <a:pt x="422" y="312"/>
                    <a:pt x="424" y="315"/>
                  </a:cubicBezTo>
                  <a:cubicBezTo>
                    <a:pt x="424" y="315"/>
                    <a:pt x="424" y="315"/>
                    <a:pt x="424" y="315"/>
                  </a:cubicBezTo>
                  <a:cubicBezTo>
                    <a:pt x="427" y="318"/>
                    <a:pt x="429" y="320"/>
                    <a:pt x="432" y="323"/>
                  </a:cubicBezTo>
                  <a:cubicBezTo>
                    <a:pt x="432" y="323"/>
                    <a:pt x="432" y="323"/>
                    <a:pt x="432" y="323"/>
                  </a:cubicBezTo>
                  <a:cubicBezTo>
                    <a:pt x="435" y="326"/>
                    <a:pt x="438" y="328"/>
                    <a:pt x="441" y="330"/>
                  </a:cubicBezTo>
                  <a:cubicBezTo>
                    <a:pt x="442" y="330"/>
                    <a:pt x="442" y="330"/>
                    <a:pt x="442" y="330"/>
                  </a:cubicBezTo>
                  <a:cubicBezTo>
                    <a:pt x="446" y="332"/>
                    <a:pt x="449" y="334"/>
                    <a:pt x="452" y="335"/>
                  </a:cubicBezTo>
                  <a:cubicBezTo>
                    <a:pt x="453" y="335"/>
                    <a:pt x="453" y="335"/>
                    <a:pt x="453" y="335"/>
                  </a:cubicBezTo>
                  <a:cubicBezTo>
                    <a:pt x="461" y="338"/>
                    <a:pt x="469" y="340"/>
                    <a:pt x="478" y="340"/>
                  </a:cubicBezTo>
                  <a:cubicBezTo>
                    <a:pt x="516" y="340"/>
                    <a:pt x="547" y="309"/>
                    <a:pt x="547" y="270"/>
                  </a:cubicBezTo>
                  <a:cubicBezTo>
                    <a:pt x="547" y="231"/>
                    <a:pt x="516" y="200"/>
                    <a:pt x="478" y="200"/>
                  </a:cubicBezTo>
                  <a:cubicBezTo>
                    <a:pt x="468" y="200"/>
                    <a:pt x="458" y="202"/>
                    <a:pt x="450" y="206"/>
                  </a:cubicBezTo>
                  <a:cubicBezTo>
                    <a:pt x="450" y="206"/>
                    <a:pt x="450" y="206"/>
                    <a:pt x="450" y="206"/>
                  </a:cubicBezTo>
                  <a:cubicBezTo>
                    <a:pt x="449" y="206"/>
                    <a:pt x="449" y="206"/>
                    <a:pt x="449" y="206"/>
                  </a:cubicBezTo>
                  <a:cubicBezTo>
                    <a:pt x="446" y="208"/>
                    <a:pt x="444" y="209"/>
                    <a:pt x="442" y="210"/>
                  </a:cubicBezTo>
                  <a:cubicBezTo>
                    <a:pt x="441" y="210"/>
                    <a:pt x="441" y="211"/>
                    <a:pt x="440" y="211"/>
                  </a:cubicBezTo>
                  <a:cubicBezTo>
                    <a:pt x="438" y="213"/>
                    <a:pt x="435" y="215"/>
                    <a:pt x="433" y="216"/>
                  </a:cubicBezTo>
                  <a:cubicBezTo>
                    <a:pt x="433" y="217"/>
                    <a:pt x="432" y="217"/>
                    <a:pt x="432" y="217"/>
                  </a:cubicBezTo>
                  <a:cubicBezTo>
                    <a:pt x="430" y="219"/>
                    <a:pt x="428" y="221"/>
                    <a:pt x="426" y="223"/>
                  </a:cubicBezTo>
                  <a:cubicBezTo>
                    <a:pt x="426" y="223"/>
                    <a:pt x="425" y="224"/>
                    <a:pt x="425" y="224"/>
                  </a:cubicBezTo>
                  <a:close/>
                  <a:moveTo>
                    <a:pt x="314" y="140"/>
                  </a:moveTo>
                  <a:lnTo>
                    <a:pt x="314" y="140"/>
                  </a:lnTo>
                  <a:cubicBezTo>
                    <a:pt x="353" y="140"/>
                    <a:pt x="384" y="108"/>
                    <a:pt x="384" y="70"/>
                  </a:cubicBezTo>
                  <a:cubicBezTo>
                    <a:pt x="384" y="31"/>
                    <a:pt x="353" y="0"/>
                    <a:pt x="314" y="0"/>
                  </a:cubicBezTo>
                  <a:cubicBezTo>
                    <a:pt x="275" y="0"/>
                    <a:pt x="244" y="31"/>
                    <a:pt x="244" y="70"/>
                  </a:cubicBezTo>
                  <a:cubicBezTo>
                    <a:pt x="244" y="108"/>
                    <a:pt x="275" y="140"/>
                    <a:pt x="314" y="140"/>
                  </a:cubicBezTo>
                  <a:close/>
                  <a:moveTo>
                    <a:pt x="379" y="336"/>
                  </a:moveTo>
                  <a:lnTo>
                    <a:pt x="379" y="336"/>
                  </a:lnTo>
                  <a:lnTo>
                    <a:pt x="379" y="283"/>
                  </a:lnTo>
                  <a:cubicBezTo>
                    <a:pt x="379" y="279"/>
                    <a:pt x="378" y="274"/>
                    <a:pt x="378" y="270"/>
                  </a:cubicBezTo>
                  <a:cubicBezTo>
                    <a:pt x="378" y="266"/>
                    <a:pt x="379" y="262"/>
                    <a:pt x="379" y="257"/>
                  </a:cubicBezTo>
                  <a:lnTo>
                    <a:pt x="379" y="254"/>
                  </a:lnTo>
                  <a:lnTo>
                    <a:pt x="380" y="254"/>
                  </a:lnTo>
                  <a:cubicBezTo>
                    <a:pt x="385" y="223"/>
                    <a:pt x="404" y="197"/>
                    <a:pt x="431" y="183"/>
                  </a:cubicBezTo>
                  <a:cubicBezTo>
                    <a:pt x="412" y="165"/>
                    <a:pt x="387" y="154"/>
                    <a:pt x="359" y="154"/>
                  </a:cubicBezTo>
                  <a:lnTo>
                    <a:pt x="269" y="154"/>
                  </a:lnTo>
                  <a:cubicBezTo>
                    <a:pt x="241" y="154"/>
                    <a:pt x="216" y="165"/>
                    <a:pt x="197" y="183"/>
                  </a:cubicBezTo>
                  <a:cubicBezTo>
                    <a:pt x="228" y="199"/>
                    <a:pt x="250" y="232"/>
                    <a:pt x="250" y="270"/>
                  </a:cubicBezTo>
                  <a:cubicBezTo>
                    <a:pt x="250" y="278"/>
                    <a:pt x="249" y="285"/>
                    <a:pt x="247" y="293"/>
                  </a:cubicBezTo>
                  <a:lnTo>
                    <a:pt x="247" y="335"/>
                  </a:lnTo>
                  <a:cubicBezTo>
                    <a:pt x="276" y="347"/>
                    <a:pt x="299" y="369"/>
                    <a:pt x="314" y="396"/>
                  </a:cubicBezTo>
                  <a:cubicBezTo>
                    <a:pt x="328" y="369"/>
                    <a:pt x="352" y="348"/>
                    <a:pt x="379" y="336"/>
                  </a:cubicBezTo>
                  <a:close/>
                  <a:moveTo>
                    <a:pt x="282" y="400"/>
                  </a:moveTo>
                  <a:lnTo>
                    <a:pt x="282" y="400"/>
                  </a:lnTo>
                  <a:cubicBezTo>
                    <a:pt x="280" y="397"/>
                    <a:pt x="278" y="394"/>
                    <a:pt x="275" y="391"/>
                  </a:cubicBezTo>
                  <a:cubicBezTo>
                    <a:pt x="275" y="390"/>
                    <a:pt x="274" y="390"/>
                    <a:pt x="274" y="390"/>
                  </a:cubicBezTo>
                  <a:cubicBezTo>
                    <a:pt x="272" y="387"/>
                    <a:pt x="270" y="385"/>
                    <a:pt x="267" y="382"/>
                  </a:cubicBezTo>
                  <a:cubicBezTo>
                    <a:pt x="267" y="382"/>
                    <a:pt x="266" y="382"/>
                    <a:pt x="266" y="381"/>
                  </a:cubicBezTo>
                  <a:cubicBezTo>
                    <a:pt x="263" y="379"/>
                    <a:pt x="261" y="377"/>
                    <a:pt x="258" y="375"/>
                  </a:cubicBezTo>
                  <a:cubicBezTo>
                    <a:pt x="257" y="374"/>
                    <a:pt x="257" y="374"/>
                    <a:pt x="257" y="374"/>
                  </a:cubicBezTo>
                  <a:cubicBezTo>
                    <a:pt x="247" y="367"/>
                    <a:pt x="237" y="362"/>
                    <a:pt x="225" y="359"/>
                  </a:cubicBezTo>
                  <a:cubicBezTo>
                    <a:pt x="223" y="358"/>
                    <a:pt x="220" y="357"/>
                    <a:pt x="218" y="357"/>
                  </a:cubicBezTo>
                  <a:cubicBezTo>
                    <a:pt x="217" y="356"/>
                    <a:pt x="215" y="356"/>
                    <a:pt x="214" y="356"/>
                  </a:cubicBezTo>
                  <a:cubicBezTo>
                    <a:pt x="212" y="356"/>
                    <a:pt x="210" y="355"/>
                    <a:pt x="208" y="355"/>
                  </a:cubicBezTo>
                  <a:cubicBezTo>
                    <a:pt x="207" y="355"/>
                    <a:pt x="206" y="355"/>
                    <a:pt x="205" y="355"/>
                  </a:cubicBezTo>
                  <a:cubicBezTo>
                    <a:pt x="202" y="354"/>
                    <a:pt x="199" y="354"/>
                    <a:pt x="195" y="354"/>
                  </a:cubicBezTo>
                  <a:lnTo>
                    <a:pt x="105" y="354"/>
                  </a:lnTo>
                  <a:cubicBezTo>
                    <a:pt x="47" y="354"/>
                    <a:pt x="0" y="401"/>
                    <a:pt x="0" y="460"/>
                  </a:cubicBezTo>
                  <a:lnTo>
                    <a:pt x="0" y="600"/>
                  </a:lnTo>
                  <a:lnTo>
                    <a:pt x="62" y="600"/>
                  </a:lnTo>
                  <a:lnTo>
                    <a:pt x="62" y="454"/>
                  </a:lnTo>
                  <a:lnTo>
                    <a:pt x="83" y="454"/>
                  </a:lnTo>
                  <a:lnTo>
                    <a:pt x="83" y="600"/>
                  </a:lnTo>
                  <a:lnTo>
                    <a:pt x="216" y="600"/>
                  </a:lnTo>
                  <a:lnTo>
                    <a:pt x="216" y="454"/>
                  </a:lnTo>
                  <a:lnTo>
                    <a:pt x="237" y="454"/>
                  </a:lnTo>
                  <a:lnTo>
                    <a:pt x="237" y="600"/>
                  </a:lnTo>
                  <a:lnTo>
                    <a:pt x="301" y="600"/>
                  </a:lnTo>
                  <a:lnTo>
                    <a:pt x="301" y="460"/>
                  </a:lnTo>
                  <a:cubicBezTo>
                    <a:pt x="301" y="437"/>
                    <a:pt x="294" y="417"/>
                    <a:pt x="282" y="400"/>
                  </a:cubicBezTo>
                  <a:cubicBezTo>
                    <a:pt x="282" y="400"/>
                    <a:pt x="282" y="400"/>
                    <a:pt x="282" y="400"/>
                  </a:cubicBezTo>
                  <a:close/>
                  <a:moveTo>
                    <a:pt x="523" y="354"/>
                  </a:moveTo>
                  <a:lnTo>
                    <a:pt x="523" y="354"/>
                  </a:lnTo>
                  <a:lnTo>
                    <a:pt x="433" y="354"/>
                  </a:lnTo>
                  <a:cubicBezTo>
                    <a:pt x="429" y="354"/>
                    <a:pt x="426" y="354"/>
                    <a:pt x="423" y="355"/>
                  </a:cubicBezTo>
                  <a:cubicBezTo>
                    <a:pt x="422" y="355"/>
                    <a:pt x="421" y="355"/>
                    <a:pt x="420" y="355"/>
                  </a:cubicBezTo>
                  <a:cubicBezTo>
                    <a:pt x="418" y="355"/>
                    <a:pt x="415" y="356"/>
                    <a:pt x="413" y="356"/>
                  </a:cubicBezTo>
                  <a:cubicBezTo>
                    <a:pt x="412" y="356"/>
                    <a:pt x="411" y="356"/>
                    <a:pt x="410" y="357"/>
                  </a:cubicBezTo>
                  <a:cubicBezTo>
                    <a:pt x="408" y="357"/>
                    <a:pt x="405" y="358"/>
                    <a:pt x="403" y="358"/>
                  </a:cubicBezTo>
                  <a:cubicBezTo>
                    <a:pt x="387" y="363"/>
                    <a:pt x="373" y="371"/>
                    <a:pt x="361" y="382"/>
                  </a:cubicBezTo>
                  <a:cubicBezTo>
                    <a:pt x="361" y="382"/>
                    <a:pt x="361" y="382"/>
                    <a:pt x="361" y="383"/>
                  </a:cubicBezTo>
                  <a:cubicBezTo>
                    <a:pt x="358" y="385"/>
                    <a:pt x="356" y="388"/>
                    <a:pt x="353" y="390"/>
                  </a:cubicBezTo>
                  <a:cubicBezTo>
                    <a:pt x="353" y="390"/>
                    <a:pt x="353" y="391"/>
                    <a:pt x="353" y="391"/>
                  </a:cubicBezTo>
                  <a:cubicBezTo>
                    <a:pt x="337" y="409"/>
                    <a:pt x="327" y="433"/>
                    <a:pt x="327" y="460"/>
                  </a:cubicBezTo>
                  <a:lnTo>
                    <a:pt x="327" y="600"/>
                  </a:lnTo>
                  <a:lnTo>
                    <a:pt x="389" y="600"/>
                  </a:lnTo>
                  <a:lnTo>
                    <a:pt x="389" y="454"/>
                  </a:lnTo>
                  <a:lnTo>
                    <a:pt x="410" y="454"/>
                  </a:lnTo>
                  <a:lnTo>
                    <a:pt x="410" y="600"/>
                  </a:lnTo>
                  <a:lnTo>
                    <a:pt x="543" y="600"/>
                  </a:lnTo>
                  <a:lnTo>
                    <a:pt x="543" y="454"/>
                  </a:lnTo>
                  <a:lnTo>
                    <a:pt x="564" y="454"/>
                  </a:lnTo>
                  <a:lnTo>
                    <a:pt x="564" y="600"/>
                  </a:lnTo>
                  <a:lnTo>
                    <a:pt x="628" y="600"/>
                  </a:lnTo>
                  <a:lnTo>
                    <a:pt x="628" y="460"/>
                  </a:lnTo>
                  <a:cubicBezTo>
                    <a:pt x="628" y="401"/>
                    <a:pt x="581" y="354"/>
                    <a:pt x="523" y="354"/>
                  </a:cubicBezTo>
                  <a:close/>
                  <a:moveTo>
                    <a:pt x="151" y="340"/>
                  </a:moveTo>
                  <a:lnTo>
                    <a:pt x="151" y="340"/>
                  </a:lnTo>
                  <a:cubicBezTo>
                    <a:pt x="159" y="340"/>
                    <a:pt x="167" y="338"/>
                    <a:pt x="175" y="335"/>
                  </a:cubicBezTo>
                  <a:cubicBezTo>
                    <a:pt x="175" y="335"/>
                    <a:pt x="175" y="335"/>
                    <a:pt x="176" y="335"/>
                  </a:cubicBezTo>
                  <a:cubicBezTo>
                    <a:pt x="179" y="334"/>
                    <a:pt x="183" y="332"/>
                    <a:pt x="186" y="330"/>
                  </a:cubicBezTo>
                  <a:cubicBezTo>
                    <a:pt x="186" y="330"/>
                    <a:pt x="186" y="330"/>
                    <a:pt x="186" y="330"/>
                  </a:cubicBezTo>
                  <a:cubicBezTo>
                    <a:pt x="190" y="328"/>
                    <a:pt x="193" y="326"/>
                    <a:pt x="196" y="323"/>
                  </a:cubicBezTo>
                  <a:cubicBezTo>
                    <a:pt x="196" y="323"/>
                    <a:pt x="196" y="323"/>
                    <a:pt x="196" y="323"/>
                  </a:cubicBezTo>
                  <a:cubicBezTo>
                    <a:pt x="202" y="318"/>
                    <a:pt x="206" y="312"/>
                    <a:pt x="210" y="306"/>
                  </a:cubicBezTo>
                  <a:cubicBezTo>
                    <a:pt x="211" y="305"/>
                    <a:pt x="211" y="305"/>
                    <a:pt x="211" y="304"/>
                  </a:cubicBezTo>
                  <a:cubicBezTo>
                    <a:pt x="213" y="301"/>
                    <a:pt x="214" y="298"/>
                    <a:pt x="216" y="295"/>
                  </a:cubicBezTo>
                  <a:cubicBezTo>
                    <a:pt x="216" y="294"/>
                    <a:pt x="216" y="294"/>
                    <a:pt x="216" y="293"/>
                  </a:cubicBezTo>
                  <a:cubicBezTo>
                    <a:pt x="217" y="290"/>
                    <a:pt x="218" y="287"/>
                    <a:pt x="219" y="283"/>
                  </a:cubicBezTo>
                  <a:cubicBezTo>
                    <a:pt x="219" y="282"/>
                    <a:pt x="219" y="282"/>
                    <a:pt x="219" y="281"/>
                  </a:cubicBezTo>
                  <a:cubicBezTo>
                    <a:pt x="220" y="278"/>
                    <a:pt x="220" y="274"/>
                    <a:pt x="220" y="270"/>
                  </a:cubicBezTo>
                  <a:cubicBezTo>
                    <a:pt x="220" y="267"/>
                    <a:pt x="220" y="264"/>
                    <a:pt x="220" y="261"/>
                  </a:cubicBezTo>
                  <a:cubicBezTo>
                    <a:pt x="219" y="260"/>
                    <a:pt x="219" y="259"/>
                    <a:pt x="219" y="258"/>
                  </a:cubicBezTo>
                  <a:cubicBezTo>
                    <a:pt x="219" y="255"/>
                    <a:pt x="218" y="252"/>
                    <a:pt x="217" y="250"/>
                  </a:cubicBezTo>
                  <a:cubicBezTo>
                    <a:pt x="217" y="249"/>
                    <a:pt x="217" y="249"/>
                    <a:pt x="217" y="249"/>
                  </a:cubicBezTo>
                  <a:cubicBezTo>
                    <a:pt x="216" y="246"/>
                    <a:pt x="215" y="244"/>
                    <a:pt x="214" y="241"/>
                  </a:cubicBezTo>
                  <a:cubicBezTo>
                    <a:pt x="214" y="240"/>
                    <a:pt x="213" y="240"/>
                    <a:pt x="213" y="239"/>
                  </a:cubicBezTo>
                  <a:cubicBezTo>
                    <a:pt x="212" y="236"/>
                    <a:pt x="210" y="234"/>
                    <a:pt x="209" y="231"/>
                  </a:cubicBezTo>
                  <a:lnTo>
                    <a:pt x="208" y="231"/>
                  </a:lnTo>
                  <a:cubicBezTo>
                    <a:pt x="207" y="229"/>
                    <a:pt x="205" y="226"/>
                    <a:pt x="203" y="224"/>
                  </a:cubicBezTo>
                  <a:cubicBezTo>
                    <a:pt x="203" y="224"/>
                    <a:pt x="202" y="223"/>
                    <a:pt x="202" y="223"/>
                  </a:cubicBezTo>
                  <a:cubicBezTo>
                    <a:pt x="200" y="221"/>
                    <a:pt x="198" y="219"/>
                    <a:pt x="195" y="217"/>
                  </a:cubicBezTo>
                  <a:cubicBezTo>
                    <a:pt x="195" y="217"/>
                    <a:pt x="195" y="217"/>
                    <a:pt x="195" y="216"/>
                  </a:cubicBezTo>
                  <a:cubicBezTo>
                    <a:pt x="193" y="215"/>
                    <a:pt x="190" y="213"/>
                    <a:pt x="188" y="211"/>
                  </a:cubicBezTo>
                  <a:cubicBezTo>
                    <a:pt x="187" y="211"/>
                    <a:pt x="187" y="210"/>
                    <a:pt x="186" y="210"/>
                  </a:cubicBezTo>
                  <a:cubicBezTo>
                    <a:pt x="184" y="209"/>
                    <a:pt x="181" y="207"/>
                    <a:pt x="179" y="206"/>
                  </a:cubicBezTo>
                  <a:cubicBezTo>
                    <a:pt x="179" y="206"/>
                    <a:pt x="178" y="206"/>
                    <a:pt x="178" y="206"/>
                  </a:cubicBezTo>
                  <a:cubicBezTo>
                    <a:pt x="170" y="202"/>
                    <a:pt x="160" y="200"/>
                    <a:pt x="151" y="200"/>
                  </a:cubicBezTo>
                  <a:cubicBezTo>
                    <a:pt x="112" y="200"/>
                    <a:pt x="81" y="231"/>
                    <a:pt x="81" y="270"/>
                  </a:cubicBezTo>
                  <a:cubicBezTo>
                    <a:pt x="81" y="309"/>
                    <a:pt x="112" y="340"/>
                    <a:pt x="151" y="340"/>
                  </a:cubicBezTo>
                  <a:close/>
                </a:path>
              </a:pathLst>
            </a:custGeom>
            <a:solidFill>
              <a:srgbClr val="365B7C"/>
            </a:solidFill>
            <a:ln>
              <a:noFill/>
            </a:ln>
          </p:spPr>
          <p:txBody>
            <a:bodyPr vert="horz" wrap="square" lIns="91440" tIns="45720" rIns="91440" bIns="45720" numCol="1" anchor="t" anchorCtr="0" compatLnSpc="1"/>
            <a:lstStyle/>
            <a:p>
              <a:endParaRPr lang="zh-CN" altLang="en-US">
                <a:solidFill>
                  <a:schemeClr val="accent2"/>
                </a:solidFill>
              </a:endParaRPr>
            </a:p>
          </p:txBody>
        </p:sp>
      </p:grpSp>
      <p:sp>
        <p:nvSpPr>
          <p:cNvPr id="33" name="矩形 32"/>
          <p:cNvSpPr/>
          <p:nvPr/>
        </p:nvSpPr>
        <p:spPr>
          <a:xfrm>
            <a:off x="2237463" y="878803"/>
            <a:ext cx="2087446" cy="470748"/>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800" b="1" dirty="0">
                <a:latin typeface="楷体" panose="02010609060101010101" pitchFamily="49" charset="-122"/>
                <a:ea typeface="楷体" panose="02010609060101010101" pitchFamily="49" charset="-122"/>
                <a:cs typeface="+mn-ea"/>
                <a:sym typeface="+mn-lt"/>
              </a:rPr>
              <a:t>案例导学</a:t>
            </a:r>
          </a:p>
        </p:txBody>
      </p:sp>
      <p:sp>
        <p:nvSpPr>
          <p:cNvPr id="2" name="文本框 1"/>
          <p:cNvSpPr txBox="1"/>
          <p:nvPr/>
        </p:nvSpPr>
        <p:spPr>
          <a:xfrm>
            <a:off x="4512945" y="878840"/>
            <a:ext cx="3396615" cy="645160"/>
          </a:xfrm>
          <a:prstGeom prst="rect">
            <a:avLst/>
          </a:prstGeom>
          <a:noFill/>
        </p:spPr>
        <p:txBody>
          <a:bodyPr wrap="none" rtlCol="0" anchor="t">
            <a:spAutoFit/>
          </a:bodyPr>
          <a:lstStyle/>
          <a:p>
            <a:r>
              <a:rPr lang="zh-CN" altLang="zh-CN" sz="3600" b="1">
                <a:latin typeface="楷体" panose="02010609060101010101" pitchFamily="49" charset="-122"/>
                <a:ea typeface="楷体" panose="02010609060101010101" pitchFamily="49" charset="-122"/>
                <a:sym typeface="+mn-ea"/>
              </a:rPr>
              <a:t>领英的调查数据</a:t>
            </a:r>
          </a:p>
        </p:txBody>
      </p:sp>
      <p:sp>
        <p:nvSpPr>
          <p:cNvPr id="4" name="文本框 3"/>
          <p:cNvSpPr txBox="1"/>
          <p:nvPr/>
        </p:nvSpPr>
        <p:spPr>
          <a:xfrm>
            <a:off x="1564005" y="1746885"/>
            <a:ext cx="9357995" cy="1938020"/>
          </a:xfrm>
          <a:prstGeom prst="rect">
            <a:avLst/>
          </a:prstGeom>
          <a:noFill/>
        </p:spPr>
        <p:txBody>
          <a:bodyPr wrap="square" rtlCol="0">
            <a:spAutoFit/>
          </a:bodyPr>
          <a:lstStyle/>
          <a:p>
            <a:pPr eaLnBrk="1" hangingPunct="1"/>
            <a:r>
              <a:rPr lang="en-US" altLang="zh-CN" sz="2400">
                <a:latin typeface="楷体" panose="02010609060101010101" pitchFamily="49" charset="-122"/>
                <a:ea typeface="楷体" panose="02010609060101010101" pitchFamily="49" charset="-122"/>
                <a:cs typeface="楷体" panose="02010609060101010101" pitchFamily="49" charset="-122"/>
                <a:sym typeface="+mn-ea"/>
              </a:rPr>
              <a:t>    </a:t>
            </a:r>
            <a:r>
              <a:rPr lang="zh-CN" altLang="zh-CN" sz="2400">
                <a:latin typeface="楷体" panose="02010609060101010101" pitchFamily="49" charset="-122"/>
                <a:ea typeface="楷体" panose="02010609060101010101" pitchFamily="49" charset="-122"/>
                <a:cs typeface="楷体" panose="02010609060101010101" pitchFamily="49" charset="-122"/>
                <a:sym typeface="+mn-ea"/>
              </a:rPr>
              <a:t>领英发布《</a:t>
            </a:r>
            <a:r>
              <a:rPr lang="en-US" altLang="zh-CN" sz="2400">
                <a:latin typeface="楷体" panose="02010609060101010101" pitchFamily="49" charset="-122"/>
                <a:ea typeface="楷体" panose="02010609060101010101" pitchFamily="49" charset="-122"/>
                <a:cs typeface="楷体" panose="02010609060101010101" pitchFamily="49" charset="-122"/>
                <a:sym typeface="+mn-ea"/>
              </a:rPr>
              <a:t>2016</a:t>
            </a:r>
            <a:r>
              <a:rPr lang="zh-CN" altLang="zh-CN" sz="2400">
                <a:latin typeface="楷体" panose="02010609060101010101" pitchFamily="49" charset="-122"/>
                <a:ea typeface="楷体" panose="02010609060101010101" pitchFamily="49" charset="-122"/>
                <a:cs typeface="楷体" panose="02010609060101010101" pitchFamily="49" charset="-122"/>
                <a:sym typeface="+mn-ea"/>
              </a:rPr>
              <a:t>年中国招聘外包趋势报告，领英数据表明，对于人力资源公司而言，建立战略商业合作伙伴关系以及提升招聘质量依然是头等大事。其中招聘质量关系到客户的满意度，与客户建立长久的合作关系，外包服务的招聘质量成关键。调查发现，与</a:t>
            </a:r>
            <a:r>
              <a:rPr lang="en-US" altLang="zh-CN" sz="2400">
                <a:latin typeface="楷体" panose="02010609060101010101" pitchFamily="49" charset="-122"/>
                <a:ea typeface="楷体" panose="02010609060101010101" pitchFamily="49" charset="-122"/>
                <a:cs typeface="楷体" panose="02010609060101010101" pitchFamily="49" charset="-122"/>
                <a:sym typeface="+mn-ea"/>
              </a:rPr>
              <a:t>2014</a:t>
            </a:r>
            <a:r>
              <a:rPr lang="zh-CN" altLang="zh-CN" sz="2400">
                <a:latin typeface="楷体" panose="02010609060101010101" pitchFamily="49" charset="-122"/>
                <a:ea typeface="楷体" panose="02010609060101010101" pitchFamily="49" charset="-122"/>
                <a:cs typeface="楷体" panose="02010609060101010101" pitchFamily="49" charset="-122"/>
                <a:sym typeface="+mn-ea"/>
              </a:rPr>
              <a:t>年相比，</a:t>
            </a:r>
            <a:r>
              <a:rPr lang="en-US" altLang="zh-CN" sz="2400">
                <a:latin typeface="楷体" panose="02010609060101010101" pitchFamily="49" charset="-122"/>
                <a:ea typeface="楷体" panose="02010609060101010101" pitchFamily="49" charset="-122"/>
                <a:cs typeface="楷体" panose="02010609060101010101" pitchFamily="49" charset="-122"/>
                <a:sym typeface="+mn-ea"/>
              </a:rPr>
              <a:t>2015</a:t>
            </a:r>
            <a:r>
              <a:rPr lang="zh-CN" altLang="zh-CN" sz="2400">
                <a:latin typeface="楷体" panose="02010609060101010101" pitchFamily="49" charset="-122"/>
                <a:ea typeface="楷体" panose="02010609060101010101" pitchFamily="49" charset="-122"/>
                <a:cs typeface="楷体" panose="02010609060101010101" pitchFamily="49" charset="-122"/>
                <a:sym typeface="+mn-ea"/>
              </a:rPr>
              <a:t>年客户满意度的重要性达到</a:t>
            </a:r>
            <a:r>
              <a:rPr lang="en-US" altLang="zh-CN" sz="2400">
                <a:latin typeface="楷体" panose="02010609060101010101" pitchFamily="49" charset="-122"/>
                <a:ea typeface="楷体" panose="02010609060101010101" pitchFamily="49" charset="-122"/>
                <a:cs typeface="楷体" panose="02010609060101010101" pitchFamily="49" charset="-122"/>
                <a:sym typeface="+mn-ea"/>
              </a:rPr>
              <a:t>30%</a:t>
            </a:r>
            <a:r>
              <a:rPr lang="zh-CN" altLang="zh-CN" sz="2400">
                <a:latin typeface="楷体" panose="02010609060101010101" pitchFamily="49" charset="-122"/>
                <a:ea typeface="楷体" panose="02010609060101010101" pitchFamily="49" charset="-122"/>
                <a:cs typeface="楷体" panose="02010609060101010101" pitchFamily="49" charset="-122"/>
                <a:sym typeface="+mn-ea"/>
              </a:rPr>
              <a:t>，增长</a:t>
            </a:r>
            <a:r>
              <a:rPr lang="en-US" altLang="zh-CN" sz="2400">
                <a:latin typeface="楷体" panose="02010609060101010101" pitchFamily="49" charset="-122"/>
                <a:ea typeface="楷体" panose="02010609060101010101" pitchFamily="49" charset="-122"/>
                <a:cs typeface="楷体" panose="02010609060101010101" pitchFamily="49" charset="-122"/>
                <a:sym typeface="+mn-ea"/>
              </a:rPr>
              <a:t>12</a:t>
            </a:r>
            <a:r>
              <a:rPr lang="zh-CN" altLang="zh-CN" sz="2400">
                <a:latin typeface="楷体" panose="02010609060101010101" pitchFamily="49" charset="-122"/>
                <a:ea typeface="楷体" panose="02010609060101010101" pitchFamily="49" charset="-122"/>
                <a:cs typeface="楷体" panose="02010609060101010101" pitchFamily="49" charset="-122"/>
                <a:sym typeface="+mn-ea"/>
              </a:rPr>
              <a:t>个百分点，有显著提升。</a:t>
            </a:r>
          </a:p>
        </p:txBody>
      </p:sp>
      <p:sp>
        <p:nvSpPr>
          <p:cNvPr id="7" name="文本框 6"/>
          <p:cNvSpPr txBox="1"/>
          <p:nvPr/>
        </p:nvSpPr>
        <p:spPr>
          <a:xfrm>
            <a:off x="1564005" y="3928745"/>
            <a:ext cx="9421495" cy="1938020"/>
          </a:xfrm>
          <a:prstGeom prst="rect">
            <a:avLst/>
          </a:prstGeom>
          <a:noFill/>
        </p:spPr>
        <p:txBody>
          <a:bodyPr wrap="square" rtlCol="0">
            <a:spAutoFit/>
          </a:bodyPr>
          <a:lstStyle/>
          <a:p>
            <a:r>
              <a:rPr lang="en-US" altLang="zh-CN" sz="2400">
                <a:latin typeface="楷体" panose="02010609060101010101" pitchFamily="49" charset="-122"/>
                <a:ea typeface="楷体" panose="02010609060101010101" pitchFamily="49" charset="-122"/>
                <a:cs typeface="楷体" panose="02010609060101010101" pitchFamily="49" charset="-122"/>
                <a:sym typeface="+mn-ea"/>
              </a:rPr>
              <a:t>    </a:t>
            </a:r>
            <a:r>
              <a:rPr lang="zh-CN" altLang="zh-CN" sz="2400">
                <a:latin typeface="楷体" panose="02010609060101010101" pitchFamily="49" charset="-122"/>
                <a:ea typeface="楷体" panose="02010609060101010101" pitchFamily="49" charset="-122"/>
                <a:cs typeface="楷体" panose="02010609060101010101" pitchFamily="49" charset="-122"/>
                <a:sym typeface="+mn-ea"/>
              </a:rPr>
              <a:t>从</a:t>
            </a:r>
            <a:r>
              <a:rPr lang="en-US" altLang="zh-CN" sz="2400">
                <a:latin typeface="楷体" panose="02010609060101010101" pitchFamily="49" charset="-122"/>
                <a:ea typeface="楷体" panose="02010609060101010101" pitchFamily="49" charset="-122"/>
                <a:cs typeface="楷体" panose="02010609060101010101" pitchFamily="49" charset="-122"/>
                <a:sym typeface="+mn-ea"/>
              </a:rPr>
              <a:t>2013</a:t>
            </a:r>
            <a:r>
              <a:rPr lang="zh-CN" altLang="zh-CN" sz="2400">
                <a:latin typeface="楷体" panose="02010609060101010101" pitchFamily="49" charset="-122"/>
                <a:ea typeface="楷体" panose="02010609060101010101" pitchFamily="49" charset="-122"/>
                <a:cs typeface="楷体" panose="02010609060101010101" pitchFamily="49" charset="-122"/>
                <a:sym typeface="+mn-ea"/>
              </a:rPr>
              <a:t>年至今，人力资源公司在招聘人数方面的变化幅度较小，但用于招聘工具和解决方案的预算已显著上升，</a:t>
            </a:r>
            <a:r>
              <a:rPr lang="en-US" altLang="zh-CN" sz="2400">
                <a:latin typeface="楷体" panose="02010609060101010101" pitchFamily="49" charset="-122"/>
                <a:ea typeface="楷体" panose="02010609060101010101" pitchFamily="49" charset="-122"/>
                <a:cs typeface="楷体" panose="02010609060101010101" pitchFamily="49" charset="-122"/>
                <a:sym typeface="+mn-ea"/>
              </a:rPr>
              <a:t>2015</a:t>
            </a:r>
            <a:r>
              <a:rPr lang="zh-CN" altLang="zh-CN" sz="2400">
                <a:latin typeface="楷体" panose="02010609060101010101" pitchFamily="49" charset="-122"/>
                <a:ea typeface="楷体" panose="02010609060101010101" pitchFamily="49" charset="-122"/>
                <a:cs typeface="楷体" panose="02010609060101010101" pitchFamily="49" charset="-122"/>
                <a:sym typeface="+mn-ea"/>
              </a:rPr>
              <a:t>年的预算达到</a:t>
            </a:r>
            <a:r>
              <a:rPr lang="en-US" altLang="zh-CN" sz="2400">
                <a:latin typeface="楷体" panose="02010609060101010101" pitchFamily="49" charset="-122"/>
                <a:ea typeface="楷体" panose="02010609060101010101" pitchFamily="49" charset="-122"/>
                <a:cs typeface="楷体" panose="02010609060101010101" pitchFamily="49" charset="-122"/>
                <a:sym typeface="+mn-ea"/>
              </a:rPr>
              <a:t>72%</a:t>
            </a:r>
            <a:r>
              <a:rPr lang="zh-CN" altLang="zh-CN" sz="2400">
                <a:latin typeface="楷体" panose="02010609060101010101" pitchFamily="49" charset="-122"/>
                <a:ea typeface="楷体" panose="02010609060101010101" pitchFamily="49" charset="-122"/>
                <a:cs typeface="楷体" panose="02010609060101010101" pitchFamily="49" charset="-122"/>
                <a:sym typeface="+mn-ea"/>
              </a:rPr>
              <a:t>，同比增长</a:t>
            </a:r>
            <a:r>
              <a:rPr lang="en-US" altLang="zh-CN" sz="2400">
                <a:latin typeface="楷体" panose="02010609060101010101" pitchFamily="49" charset="-122"/>
                <a:ea typeface="楷体" panose="02010609060101010101" pitchFamily="49" charset="-122"/>
                <a:cs typeface="楷体" panose="02010609060101010101" pitchFamily="49" charset="-122"/>
                <a:sym typeface="+mn-ea"/>
              </a:rPr>
              <a:t>14</a:t>
            </a:r>
            <a:r>
              <a:rPr lang="zh-CN" altLang="zh-CN" sz="2400">
                <a:latin typeface="楷体" panose="02010609060101010101" pitchFamily="49" charset="-122"/>
                <a:ea typeface="楷体" panose="02010609060101010101" pitchFamily="49" charset="-122"/>
                <a:cs typeface="楷体" panose="02010609060101010101" pitchFamily="49" charset="-122"/>
                <a:sym typeface="+mn-ea"/>
              </a:rPr>
              <a:t>个百分点。为了获取更多优秀人才服务客户，以达到提高客户满意度的目的，人力资源公司可以将大量的预算用于改进招聘渠道上，帮助扩大客户群体。</a:t>
            </a:r>
          </a:p>
        </p:txBody>
      </p:sp>
    </p:spTree>
    <p:extLst>
      <p:ext uri="{BB962C8B-B14F-4D97-AF65-F5344CB8AC3E}">
        <p14:creationId xmlns:p14="http://schemas.microsoft.com/office/powerpoint/2010/main" val="158278134"/>
      </p:ext>
    </p:extLst>
  </p:cSld>
  <p:clrMapOvr>
    <a:masterClrMapping/>
  </p:clrMapOvr>
  <mc:AlternateContent xmlns:mc="http://schemas.openxmlformats.org/markup-compatibility/2006" xmlns:p14="http://schemas.microsoft.com/office/powerpoint/2010/main">
    <mc:Choice Requires="p14">
      <p:transition spd="slow" p14:dur="3000" advTm="0">
        <p14:shred/>
      </p:transition>
    </mc:Choice>
    <mc:Fallback xmlns="">
      <p:transition spd="slow"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5" presetClass="entr" presetSubtype="0" fill="hold" nodeType="withEffect">
                                  <p:stCondLst>
                                    <p:cond delay="250"/>
                                  </p:stCondLst>
                                  <p:childTnLst>
                                    <p:set>
                                      <p:cBhvr>
                                        <p:cTn id="6" dur="1" fill="hold">
                                          <p:stCondLst>
                                            <p:cond delay="0"/>
                                          </p:stCondLst>
                                        </p:cTn>
                                        <p:tgtEl>
                                          <p:spTgt spid="19"/>
                                        </p:tgtEl>
                                        <p:attrNameLst>
                                          <p:attrName>style.visibility</p:attrName>
                                        </p:attrNameLst>
                                      </p:cBhvr>
                                      <p:to>
                                        <p:strVal val="visible"/>
                                      </p:to>
                                    </p:set>
                                    <p:anim calcmode="lin" valueType="num">
                                      <p:cBhvr>
                                        <p:cTn id="7" dur="500" decel="50000" fill="hold">
                                          <p:stCondLst>
                                            <p:cond delay="0"/>
                                          </p:stCondLst>
                                        </p:cTn>
                                        <p:tgtEl>
                                          <p:spTgt spid="19"/>
                                        </p:tgtEl>
                                        <p:attrNameLst>
                                          <p:attrName>style.rotation</p:attrName>
                                        </p:attrNameLst>
                                      </p:cBhvr>
                                      <p:tavLst>
                                        <p:tav tm="0">
                                          <p:val>
                                            <p:fltVal val="-90"/>
                                          </p:val>
                                        </p:tav>
                                        <p:tav tm="100000">
                                          <p:val>
                                            <p:fltVal val="0"/>
                                          </p:val>
                                        </p:tav>
                                      </p:tavLst>
                                    </p:anim>
                                    <p:anim calcmode="lin" valueType="num">
                                      <p:cBhvr>
                                        <p:cTn id="8" dur="500" decel="50000" fill="hold">
                                          <p:stCondLst>
                                            <p:cond delay="0"/>
                                          </p:stCondLst>
                                        </p:cTn>
                                        <p:tgtEl>
                                          <p:spTgt spid="19"/>
                                        </p:tgtEl>
                                        <p:attrNameLst>
                                          <p:attrName>ppt_w</p:attrName>
                                        </p:attrNameLst>
                                      </p:cBhvr>
                                      <p:tavLst>
                                        <p:tav tm="0">
                                          <p:val>
                                            <p:strVal val="#ppt_w"/>
                                          </p:val>
                                        </p:tav>
                                        <p:tav tm="100000">
                                          <p:val>
                                            <p:strVal val="#ppt_w*.05"/>
                                          </p:val>
                                        </p:tav>
                                      </p:tavLst>
                                    </p:anim>
                                    <p:anim calcmode="lin" valueType="num">
                                      <p:cBhvr>
                                        <p:cTn id="9" dur="500" accel="50000" fill="hold">
                                          <p:stCondLst>
                                            <p:cond delay="500"/>
                                          </p:stCondLst>
                                        </p:cTn>
                                        <p:tgtEl>
                                          <p:spTgt spid="19"/>
                                        </p:tgtEl>
                                        <p:attrNameLst>
                                          <p:attrName>ppt_w</p:attrName>
                                        </p:attrNameLst>
                                      </p:cBhvr>
                                      <p:tavLst>
                                        <p:tav tm="0">
                                          <p:val>
                                            <p:strVal val="#ppt_w*.05"/>
                                          </p:val>
                                        </p:tav>
                                        <p:tav tm="100000">
                                          <p:val>
                                            <p:strVal val="#ppt_w"/>
                                          </p:val>
                                        </p:tav>
                                      </p:tavLst>
                                    </p:anim>
                                    <p:anim calcmode="lin" valueType="num">
                                      <p:cBhvr>
                                        <p:cTn id="10" dur="1000" fill="hold"/>
                                        <p:tgtEl>
                                          <p:spTgt spid="19"/>
                                        </p:tgtEl>
                                        <p:attrNameLst>
                                          <p:attrName>ppt_h</p:attrName>
                                        </p:attrNameLst>
                                      </p:cBhvr>
                                      <p:tavLst>
                                        <p:tav tm="0">
                                          <p:val>
                                            <p:strVal val="#ppt_h"/>
                                          </p:val>
                                        </p:tav>
                                        <p:tav tm="100000">
                                          <p:val>
                                            <p:strVal val="#ppt_h"/>
                                          </p:val>
                                        </p:tav>
                                      </p:tavLst>
                                    </p:anim>
                                    <p:anim calcmode="lin" valueType="num">
                                      <p:cBhvr>
                                        <p:cTn id="11" dur="500" decel="50000" fill="hold">
                                          <p:stCondLst>
                                            <p:cond delay="0"/>
                                          </p:stCondLst>
                                        </p:cTn>
                                        <p:tgtEl>
                                          <p:spTgt spid="19"/>
                                        </p:tgtEl>
                                        <p:attrNameLst>
                                          <p:attrName>ppt_x</p:attrName>
                                        </p:attrNameLst>
                                      </p:cBhvr>
                                      <p:tavLst>
                                        <p:tav tm="0">
                                          <p:val>
                                            <p:strVal val="#ppt_x+.4"/>
                                          </p:val>
                                        </p:tav>
                                        <p:tav tm="100000">
                                          <p:val>
                                            <p:strVal val="#ppt_x"/>
                                          </p:val>
                                        </p:tav>
                                      </p:tavLst>
                                    </p:anim>
                                    <p:anim calcmode="lin" valueType="num">
                                      <p:cBhvr>
                                        <p:cTn id="12" dur="500" decel="50000" fill="hold">
                                          <p:stCondLst>
                                            <p:cond delay="0"/>
                                          </p:stCondLst>
                                        </p:cTn>
                                        <p:tgtEl>
                                          <p:spTgt spid="19"/>
                                        </p:tgtEl>
                                        <p:attrNameLst>
                                          <p:attrName>ppt_y</p:attrName>
                                        </p:attrNameLst>
                                      </p:cBhvr>
                                      <p:tavLst>
                                        <p:tav tm="0">
                                          <p:val>
                                            <p:strVal val="#ppt_y-.2"/>
                                          </p:val>
                                        </p:tav>
                                        <p:tav tm="100000">
                                          <p:val>
                                            <p:strVal val="#ppt_y+.1"/>
                                          </p:val>
                                        </p:tav>
                                      </p:tavLst>
                                    </p:anim>
                                    <p:anim calcmode="lin" valueType="num">
                                      <p:cBhvr>
                                        <p:cTn id="13" dur="500" accel="50000" fill="hold">
                                          <p:stCondLst>
                                            <p:cond delay="500"/>
                                          </p:stCondLst>
                                        </p:cTn>
                                        <p:tgtEl>
                                          <p:spTgt spid="19"/>
                                        </p:tgtEl>
                                        <p:attrNameLst>
                                          <p:attrName>ppt_y</p:attrName>
                                        </p:attrNameLst>
                                      </p:cBhvr>
                                      <p:tavLst>
                                        <p:tav tm="0">
                                          <p:val>
                                            <p:strVal val="#ppt_y+.1"/>
                                          </p:val>
                                        </p:tav>
                                        <p:tav tm="100000">
                                          <p:val>
                                            <p:strVal val="#ppt_y"/>
                                          </p:val>
                                        </p:tav>
                                      </p:tavLst>
                                    </p:anim>
                                    <p:animEffect transition="in" filter="fade">
                                      <p:cBhvr>
                                        <p:cTn id="14" dur="1000" decel="50000">
                                          <p:stCondLst>
                                            <p:cond delay="0"/>
                                          </p:stCondLst>
                                        </p:cTn>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46" name="直接连接符 45"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CxnSpPr/>
          <p:nvPr/>
        </p:nvCxnSpPr>
        <p:spPr>
          <a:xfrm>
            <a:off x="3246637" y="1273629"/>
            <a:ext cx="5770860"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47" name="文本框 46"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txBox="1"/>
          <p:nvPr/>
        </p:nvSpPr>
        <p:spPr>
          <a:xfrm>
            <a:off x="3824229" y="504091"/>
            <a:ext cx="4543425" cy="521970"/>
          </a:xfrm>
          <a:prstGeom prst="rect">
            <a:avLst/>
          </a:prstGeom>
          <a:noFill/>
        </p:spPr>
        <p:txBody>
          <a:bodyPr wrap="none" rtlCol="0">
            <a:spAutoFit/>
          </a:bodyPr>
          <a:lstStyle/>
          <a:p>
            <a:r>
              <a:rPr lang="zh-CN" altLang="en-US" sz="2800" b="1" spc="500" dirty="0">
                <a:solidFill>
                  <a:schemeClr val="bg1">
                    <a:lumMod val="50000"/>
                  </a:schemeClr>
                </a:solidFill>
                <a:latin typeface="微软雅黑" panose="020B0503020204020204" pitchFamily="34" charset="-122"/>
                <a:ea typeface="微软雅黑" panose="020B0503020204020204" pitchFamily="34" charset="-122"/>
                <a:cs typeface="Arial" panose="020B0604020202020204" pitchFamily="34" charset="0"/>
              </a:rPr>
              <a:t>一 招聘外包的准备阶段 </a:t>
            </a:r>
            <a:endParaRPr lang="en-US" altLang="zh-CN" sz="2800" b="1" spc="500" dirty="0">
              <a:solidFill>
                <a:schemeClr val="bg1">
                  <a:lumMod val="50000"/>
                </a:schemeClr>
              </a:solidFill>
              <a:latin typeface="微软雅黑" panose="020B0503020204020204" pitchFamily="34" charset="-122"/>
              <a:ea typeface="微软雅黑" panose="020B0503020204020204" pitchFamily="34" charset="-122"/>
              <a:cs typeface="Arial" panose="020B0604020202020204" pitchFamily="34" charset="0"/>
            </a:endParaRPr>
          </a:p>
        </p:txBody>
      </p:sp>
      <p:sp>
        <p:nvSpPr>
          <p:cNvPr id="48" name="椭圆 47"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flipH="1">
            <a:off x="2686180" y="813581"/>
            <a:ext cx="157493" cy="157493"/>
          </a:xfrm>
          <a:prstGeom prst="ellipse">
            <a:avLst/>
          </a:prstGeom>
          <a:solidFill>
            <a:srgbClr val="D06F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9" name="椭圆 48"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flipH="1">
            <a:off x="2686180" y="335956"/>
            <a:ext cx="321030" cy="321030"/>
          </a:xfrm>
          <a:prstGeom prst="ellipse">
            <a:avLst/>
          </a:prstGeom>
          <a:solidFill>
            <a:srgbClr val="966481"/>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0" name="椭圆 49"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flipH="1">
            <a:off x="2991678" y="806317"/>
            <a:ext cx="219803" cy="219803"/>
          </a:xfrm>
          <a:prstGeom prst="ellipse">
            <a:avLst/>
          </a:prstGeom>
          <a:solidFill>
            <a:srgbClr val="365B7C"/>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1" name="椭圆 50"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flipH="1">
            <a:off x="2031169" y="697840"/>
            <a:ext cx="164852" cy="164852"/>
          </a:xfrm>
          <a:prstGeom prst="ellipse">
            <a:avLst/>
          </a:prstGeom>
          <a:solidFill>
            <a:srgbClr val="F779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2" name="椭圆 51"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9354354" y="755438"/>
            <a:ext cx="157493" cy="157493"/>
          </a:xfrm>
          <a:prstGeom prst="ellipse">
            <a:avLst/>
          </a:prstGeom>
          <a:solidFill>
            <a:srgbClr val="D06F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3" name="椭圆 52"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9190817" y="277813"/>
            <a:ext cx="321030" cy="321030"/>
          </a:xfrm>
          <a:prstGeom prst="ellipse">
            <a:avLst/>
          </a:prstGeom>
          <a:solidFill>
            <a:srgbClr val="966481"/>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4" name="椭圆 53"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a:off x="8986546" y="748174"/>
            <a:ext cx="219803" cy="219803"/>
          </a:xfrm>
          <a:prstGeom prst="ellipse">
            <a:avLst/>
          </a:prstGeom>
          <a:solidFill>
            <a:srgbClr val="365B7C"/>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5" name="椭圆 54"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a:off x="10002006" y="639697"/>
            <a:ext cx="164852" cy="164852"/>
          </a:xfrm>
          <a:prstGeom prst="ellipse">
            <a:avLst/>
          </a:prstGeom>
          <a:solidFill>
            <a:srgbClr val="F779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 name="e7d195523061f1c0"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hidden="1"/>
          <p:cNvSpPr txBox="1"/>
          <p:nvPr/>
        </p:nvSpPr>
        <p:spPr>
          <a:xfrm>
            <a:off x="-355600" y="1803400"/>
            <a:ext cx="293927" cy="1016000"/>
          </a:xfrm>
          <a:prstGeom prst="rect">
            <a:avLst/>
          </a:prstGeom>
          <a:noFill/>
        </p:spPr>
        <p:txBody>
          <a:bodyPr vert="wordArtVert" rtlCol="0">
            <a:spAutoFit/>
          </a:bodyPr>
          <a:lstStyle/>
          <a:p>
            <a:r>
              <a:rPr lang="en-US" altLang="zh-CN" sz="100"/>
              <a:t>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a:t>
            </a:r>
            <a:endParaRPr lang="zh-CN" altLang="en-US" sz="100"/>
          </a:p>
        </p:txBody>
      </p:sp>
      <p:sp>
        <p:nvSpPr>
          <p:cNvPr id="2" name="文本框 1"/>
          <p:cNvSpPr txBox="1"/>
          <p:nvPr/>
        </p:nvSpPr>
        <p:spPr>
          <a:xfrm>
            <a:off x="1254760" y="1839595"/>
            <a:ext cx="3435350" cy="4523105"/>
          </a:xfrm>
          <a:prstGeom prst="rect">
            <a:avLst/>
          </a:prstGeom>
          <a:noFill/>
        </p:spPr>
        <p:txBody>
          <a:bodyPr wrap="square" rtlCol="0">
            <a:spAutoFit/>
          </a:bodyPr>
          <a:lstStyle/>
          <a:p>
            <a:pPr eaLnBrk="1" hangingPunct="1"/>
            <a:r>
              <a:rPr lang="en-US" altLang="zh-CN" sz="320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3200">
                <a:latin typeface="楷体" panose="02010609060101010101" pitchFamily="49" charset="-122"/>
                <a:ea typeface="楷体" panose="02010609060101010101" pitchFamily="49" charset="-122"/>
                <a:cs typeface="楷体" panose="02010609060101010101" pitchFamily="49" charset="-122"/>
                <a:sym typeface="+mn-ea"/>
              </a:rPr>
              <a:t>二</a:t>
            </a:r>
            <a:r>
              <a:rPr lang="en-US" altLang="zh-CN" sz="320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3200">
                <a:latin typeface="楷体" panose="02010609060101010101" pitchFamily="49" charset="-122"/>
                <a:ea typeface="楷体" panose="02010609060101010101" pitchFamily="49" charset="-122"/>
                <a:cs typeface="楷体" panose="02010609060101010101" pitchFamily="49" charset="-122"/>
                <a:sym typeface="+mn-ea"/>
              </a:rPr>
              <a:t>签订协议</a:t>
            </a:r>
            <a:endParaRPr lang="zh-CN" altLang="en-US" sz="3200">
              <a:latin typeface="楷体" panose="02010609060101010101" pitchFamily="49" charset="-122"/>
              <a:ea typeface="楷体" panose="02010609060101010101" pitchFamily="49" charset="-122"/>
              <a:cs typeface="楷体" panose="02010609060101010101" pitchFamily="49" charset="-122"/>
            </a:endParaRPr>
          </a:p>
          <a:p>
            <a:pPr eaLnBrk="1" hangingPunct="1"/>
            <a:r>
              <a:rPr lang="zh-CN" altLang="en-US" sz="3200">
                <a:latin typeface="楷体" panose="02010609060101010101" pitchFamily="49" charset="-122"/>
                <a:ea typeface="楷体" panose="02010609060101010101" pitchFamily="49" charset="-122"/>
                <a:cs typeface="楷体" panose="02010609060101010101" pitchFamily="49" charset="-122"/>
                <a:sym typeface="+mn-ea"/>
              </a:rPr>
              <a:t>招聘外包协议应当明确外包服务的时间、地点、收费、服务内容及双方各自承担的责任与义务等</a:t>
            </a:r>
            <a:r>
              <a:rPr lang="en-US" altLang="zh-CN" sz="320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3200">
                <a:latin typeface="楷体" panose="02010609060101010101" pitchFamily="49" charset="-122"/>
                <a:ea typeface="楷体" panose="02010609060101010101" pitchFamily="49" charset="-122"/>
                <a:cs typeface="楷体" panose="02010609060101010101" pitchFamily="49" charset="-122"/>
                <a:sym typeface="+mn-ea"/>
              </a:rPr>
              <a:t>并将招聘外包方案作为协议附件。</a:t>
            </a:r>
          </a:p>
        </p:txBody>
      </p:sp>
      <p:pic>
        <p:nvPicPr>
          <p:cNvPr id="472069" name="Picture 4"/>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051425" y="1273810"/>
            <a:ext cx="5855970" cy="54057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4191753550"/>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0">
        <p15:prstTrans prst="pageCurlDouble"/>
      </p:transition>
    </mc:Choice>
    <mc:Fallback xmlns="">
      <p:transition spd="slow" advTm="0">
        <p:fade/>
      </p:transition>
    </mc:Fallback>
  </mc:AlternateContent>
</p:sld>
</file>

<file path=ppt/slides/slide2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矩形 8"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549157" y="-975631"/>
            <a:ext cx="583096" cy="838080"/>
          </a:xfrm>
          <a:prstGeom prst="rect">
            <a:avLst/>
          </a:prstGeom>
          <a:solidFill>
            <a:srgbClr val="365B7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 name="矩形 9"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1132253" y="-975631"/>
            <a:ext cx="583096" cy="838080"/>
          </a:xfrm>
          <a:prstGeom prst="rect">
            <a:avLst/>
          </a:prstGeom>
          <a:solidFill>
            <a:srgbClr val="96648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 name="矩形 10"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1715349" y="-975631"/>
            <a:ext cx="583096" cy="838080"/>
          </a:xfrm>
          <a:prstGeom prst="rect">
            <a:avLst/>
          </a:prstGeom>
          <a:solidFill>
            <a:srgbClr val="D06F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 name="矩形 11"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2298446" y="-975631"/>
            <a:ext cx="583096" cy="838080"/>
          </a:xfrm>
          <a:prstGeom prst="rect">
            <a:avLst/>
          </a:prstGeom>
          <a:solidFill>
            <a:srgbClr val="F779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 name="矩形 12"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2881542" y="-975631"/>
            <a:ext cx="583096" cy="838080"/>
          </a:xfrm>
          <a:prstGeom prst="rect">
            <a:avLst/>
          </a:prstGeom>
          <a:solidFill>
            <a:srgbClr val="F8AD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e7d195523061f1c0"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hidden="1"/>
          <p:cNvSpPr txBox="1"/>
          <p:nvPr/>
        </p:nvSpPr>
        <p:spPr>
          <a:xfrm>
            <a:off x="-355600" y="1803400"/>
            <a:ext cx="293927" cy="1016000"/>
          </a:xfrm>
          <a:prstGeom prst="rect">
            <a:avLst/>
          </a:prstGeom>
          <a:noFill/>
        </p:spPr>
        <p:txBody>
          <a:bodyPr vert="wordArtVert" rtlCol="0">
            <a:spAutoFit/>
          </a:bodyPr>
          <a:lstStyle/>
          <a:p>
            <a:r>
              <a:rPr lang="en-US" altLang="zh-CN" sz="100"/>
              <a:t>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a:t>
            </a:r>
            <a:endParaRPr lang="zh-CN" altLang="en-US" sz="100"/>
          </a:p>
        </p:txBody>
      </p:sp>
      <p:grpSp>
        <p:nvGrpSpPr>
          <p:cNvPr id="19" name="组合 18"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GrpSpPr/>
          <p:nvPr/>
        </p:nvGrpSpPr>
        <p:grpSpPr>
          <a:xfrm>
            <a:off x="170645" y="155063"/>
            <a:ext cx="1891633" cy="1891633"/>
            <a:chOff x="831765" y="1948847"/>
            <a:chExt cx="1891633" cy="1891633"/>
          </a:xfrm>
        </p:grpSpPr>
        <p:grpSp>
          <p:nvGrpSpPr>
            <p:cNvPr id="20" name="组合 19"/>
            <p:cNvGrpSpPr/>
            <p:nvPr/>
          </p:nvGrpSpPr>
          <p:grpSpPr>
            <a:xfrm>
              <a:off x="831765" y="1948847"/>
              <a:ext cx="1891633" cy="1891633"/>
              <a:chOff x="1375509" y="1976984"/>
              <a:chExt cx="2018000" cy="2018000"/>
            </a:xfrm>
          </p:grpSpPr>
          <p:sp>
            <p:nvSpPr>
              <p:cNvPr id="21" name="椭圆 20" descr="e7d195523061f1c0deeec63e560781cfd59afb0ea006f2a87ABB68BF51EA6619813959095094C18C62A12F549504892A4AAA8C1554C6663626E05CA27F281A14E6983772AFC3FB97135759321DEA3D709AACD122C08E6ED1C77BAD4A88EF4CD28A80260D8F97957F436F83C1F553EF0169027D0DBFA7A77088E1513DBDFC101C4B4DFF310B01A5021663E46B6BC2AAB5"/>
              <p:cNvSpPr>
                <a:spLocks noChangeAspect="1"/>
              </p:cNvSpPr>
              <p:nvPr/>
            </p:nvSpPr>
            <p:spPr>
              <a:xfrm>
                <a:off x="1375509" y="1976984"/>
                <a:ext cx="2018000" cy="2018000"/>
              </a:xfrm>
              <a:prstGeom prst="ellipse">
                <a:avLst/>
              </a:prstGeom>
              <a:gradFill>
                <a:gsLst>
                  <a:gs pos="0">
                    <a:schemeClr val="bg1"/>
                  </a:gs>
                  <a:gs pos="100000">
                    <a:srgbClr val="C7C7C7"/>
                  </a:gs>
                </a:gsLst>
                <a:lin ang="13200000" scaled="0"/>
              </a:gradFill>
              <a:ln w="22225">
                <a:solidFill>
                  <a:schemeClr val="bg1"/>
                </a:solidFill>
              </a:ln>
              <a:effectLst>
                <a:outerShdw blurRad="393700" dist="1270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 name="任意多边形 16"/>
              <p:cNvSpPr/>
              <p:nvPr/>
            </p:nvSpPr>
            <p:spPr>
              <a:xfrm rot="5400000">
                <a:off x="1220020" y="2637800"/>
                <a:ext cx="1007034" cy="694933"/>
              </a:xfrm>
              <a:custGeom>
                <a:avLst/>
                <a:gdLst>
                  <a:gd name="connsiteX0" fmla="*/ 0 w 1007034"/>
                  <a:gd name="connsiteY0" fmla="*/ 555348 h 694933"/>
                  <a:gd name="connsiteX1" fmla="*/ 322102 w 1007034"/>
                  <a:gd name="connsiteY1" fmla="*/ 0 h 694933"/>
                  <a:gd name="connsiteX2" fmla="*/ 392164 w 1007034"/>
                  <a:gd name="connsiteY2" fmla="*/ 21748 h 694933"/>
                  <a:gd name="connsiteX3" fmla="*/ 503517 w 1007034"/>
                  <a:gd name="connsiteY3" fmla="*/ 32974 h 694933"/>
                  <a:gd name="connsiteX4" fmla="*/ 614869 w 1007034"/>
                  <a:gd name="connsiteY4" fmla="*/ 21748 h 694933"/>
                  <a:gd name="connsiteX5" fmla="*/ 684932 w 1007034"/>
                  <a:gd name="connsiteY5" fmla="*/ 0 h 694933"/>
                  <a:gd name="connsiteX6" fmla="*/ 1007034 w 1007034"/>
                  <a:gd name="connsiteY6" fmla="*/ 555347 h 694933"/>
                  <a:gd name="connsiteX7" fmla="*/ 895766 w 1007034"/>
                  <a:gd name="connsiteY7" fmla="*/ 615742 h 694933"/>
                  <a:gd name="connsiteX8" fmla="*/ 503516 w 1007034"/>
                  <a:gd name="connsiteY8" fmla="*/ 694933 h 694933"/>
                  <a:gd name="connsiteX9" fmla="*/ 111266 w 1007034"/>
                  <a:gd name="connsiteY9" fmla="*/ 615742 h 694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07034" h="694933">
                    <a:moveTo>
                      <a:pt x="0" y="555348"/>
                    </a:moveTo>
                    <a:lnTo>
                      <a:pt x="322102" y="0"/>
                    </a:lnTo>
                    <a:lnTo>
                      <a:pt x="392164" y="21748"/>
                    </a:lnTo>
                    <a:cubicBezTo>
                      <a:pt x="428132" y="29108"/>
                      <a:pt x="465373" y="32974"/>
                      <a:pt x="503517" y="32974"/>
                    </a:cubicBezTo>
                    <a:cubicBezTo>
                      <a:pt x="541660" y="32974"/>
                      <a:pt x="578901" y="29108"/>
                      <a:pt x="614869" y="21748"/>
                    </a:cubicBezTo>
                    <a:lnTo>
                      <a:pt x="684932" y="0"/>
                    </a:lnTo>
                    <a:lnTo>
                      <a:pt x="1007034" y="555347"/>
                    </a:lnTo>
                    <a:lnTo>
                      <a:pt x="895766" y="615742"/>
                    </a:lnTo>
                    <a:cubicBezTo>
                      <a:pt x="775204" y="666735"/>
                      <a:pt x="642653" y="694933"/>
                      <a:pt x="503516" y="694933"/>
                    </a:cubicBezTo>
                    <a:cubicBezTo>
                      <a:pt x="364379" y="694933"/>
                      <a:pt x="231828" y="666735"/>
                      <a:pt x="111266" y="615742"/>
                    </a:cubicBezTo>
                    <a:close/>
                  </a:path>
                </a:pathLst>
              </a:custGeom>
              <a:solidFill>
                <a:srgbClr val="365B7C"/>
              </a:solidFill>
              <a:ln>
                <a:noFill/>
              </a:ln>
              <a:effectLst>
                <a:innerShdw blurRad="63500" dist="381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27" name="Freeform 48"/>
            <p:cNvSpPr>
              <a:spLocks noEditPoints="1"/>
            </p:cNvSpPr>
            <p:nvPr/>
          </p:nvSpPr>
          <p:spPr bwMode="auto">
            <a:xfrm>
              <a:off x="1822373" y="2622634"/>
              <a:ext cx="490056" cy="469081"/>
            </a:xfrm>
            <a:custGeom>
              <a:avLst/>
              <a:gdLst>
                <a:gd name="T0" fmla="*/ 419 w 628"/>
                <a:gd name="T1" fmla="*/ 232 h 600"/>
                <a:gd name="T2" fmla="*/ 411 w 628"/>
                <a:gd name="T3" fmla="*/ 249 h 600"/>
                <a:gd name="T4" fmla="*/ 408 w 628"/>
                <a:gd name="T5" fmla="*/ 261 h 600"/>
                <a:gd name="T6" fmla="*/ 409 w 628"/>
                <a:gd name="T7" fmla="*/ 283 h 600"/>
                <a:gd name="T8" fmla="*/ 417 w 628"/>
                <a:gd name="T9" fmla="*/ 304 h 600"/>
                <a:gd name="T10" fmla="*/ 424 w 628"/>
                <a:gd name="T11" fmla="*/ 315 h 600"/>
                <a:gd name="T12" fmla="*/ 441 w 628"/>
                <a:gd name="T13" fmla="*/ 330 h 600"/>
                <a:gd name="T14" fmla="*/ 453 w 628"/>
                <a:gd name="T15" fmla="*/ 335 h 600"/>
                <a:gd name="T16" fmla="*/ 478 w 628"/>
                <a:gd name="T17" fmla="*/ 200 h 600"/>
                <a:gd name="T18" fmla="*/ 449 w 628"/>
                <a:gd name="T19" fmla="*/ 206 h 600"/>
                <a:gd name="T20" fmla="*/ 433 w 628"/>
                <a:gd name="T21" fmla="*/ 216 h 600"/>
                <a:gd name="T22" fmla="*/ 425 w 628"/>
                <a:gd name="T23" fmla="*/ 224 h 600"/>
                <a:gd name="T24" fmla="*/ 384 w 628"/>
                <a:gd name="T25" fmla="*/ 70 h 600"/>
                <a:gd name="T26" fmla="*/ 314 w 628"/>
                <a:gd name="T27" fmla="*/ 140 h 600"/>
                <a:gd name="T28" fmla="*/ 379 w 628"/>
                <a:gd name="T29" fmla="*/ 283 h 600"/>
                <a:gd name="T30" fmla="*/ 379 w 628"/>
                <a:gd name="T31" fmla="*/ 254 h 600"/>
                <a:gd name="T32" fmla="*/ 359 w 628"/>
                <a:gd name="T33" fmla="*/ 154 h 600"/>
                <a:gd name="T34" fmla="*/ 250 w 628"/>
                <a:gd name="T35" fmla="*/ 270 h 600"/>
                <a:gd name="T36" fmla="*/ 314 w 628"/>
                <a:gd name="T37" fmla="*/ 396 h 600"/>
                <a:gd name="T38" fmla="*/ 282 w 628"/>
                <a:gd name="T39" fmla="*/ 400 h 600"/>
                <a:gd name="T40" fmla="*/ 267 w 628"/>
                <a:gd name="T41" fmla="*/ 382 h 600"/>
                <a:gd name="T42" fmla="*/ 257 w 628"/>
                <a:gd name="T43" fmla="*/ 374 h 600"/>
                <a:gd name="T44" fmla="*/ 214 w 628"/>
                <a:gd name="T45" fmla="*/ 356 h 600"/>
                <a:gd name="T46" fmla="*/ 195 w 628"/>
                <a:gd name="T47" fmla="*/ 354 h 600"/>
                <a:gd name="T48" fmla="*/ 0 w 628"/>
                <a:gd name="T49" fmla="*/ 600 h 600"/>
                <a:gd name="T50" fmla="*/ 83 w 628"/>
                <a:gd name="T51" fmla="*/ 454 h 600"/>
                <a:gd name="T52" fmla="*/ 216 w 628"/>
                <a:gd name="T53" fmla="*/ 454 h 600"/>
                <a:gd name="T54" fmla="*/ 301 w 628"/>
                <a:gd name="T55" fmla="*/ 600 h 600"/>
                <a:gd name="T56" fmla="*/ 282 w 628"/>
                <a:gd name="T57" fmla="*/ 400 h 600"/>
                <a:gd name="T58" fmla="*/ 433 w 628"/>
                <a:gd name="T59" fmla="*/ 354 h 600"/>
                <a:gd name="T60" fmla="*/ 413 w 628"/>
                <a:gd name="T61" fmla="*/ 356 h 600"/>
                <a:gd name="T62" fmla="*/ 361 w 628"/>
                <a:gd name="T63" fmla="*/ 382 h 600"/>
                <a:gd name="T64" fmla="*/ 353 w 628"/>
                <a:gd name="T65" fmla="*/ 391 h 600"/>
                <a:gd name="T66" fmla="*/ 389 w 628"/>
                <a:gd name="T67" fmla="*/ 600 h 600"/>
                <a:gd name="T68" fmla="*/ 410 w 628"/>
                <a:gd name="T69" fmla="*/ 600 h 600"/>
                <a:gd name="T70" fmla="*/ 564 w 628"/>
                <a:gd name="T71" fmla="*/ 454 h 600"/>
                <a:gd name="T72" fmla="*/ 628 w 628"/>
                <a:gd name="T73" fmla="*/ 460 h 600"/>
                <a:gd name="T74" fmla="*/ 151 w 628"/>
                <a:gd name="T75" fmla="*/ 340 h 600"/>
                <a:gd name="T76" fmla="*/ 186 w 628"/>
                <a:gd name="T77" fmla="*/ 330 h 600"/>
                <a:gd name="T78" fmla="*/ 196 w 628"/>
                <a:gd name="T79" fmla="*/ 323 h 600"/>
                <a:gd name="T80" fmla="*/ 216 w 628"/>
                <a:gd name="T81" fmla="*/ 295 h 600"/>
                <a:gd name="T82" fmla="*/ 219 w 628"/>
                <a:gd name="T83" fmla="*/ 281 h 600"/>
                <a:gd name="T84" fmla="*/ 219 w 628"/>
                <a:gd name="T85" fmla="*/ 258 h 600"/>
                <a:gd name="T86" fmla="*/ 214 w 628"/>
                <a:gd name="T87" fmla="*/ 241 h 600"/>
                <a:gd name="T88" fmla="*/ 208 w 628"/>
                <a:gd name="T89" fmla="*/ 231 h 600"/>
                <a:gd name="T90" fmla="*/ 195 w 628"/>
                <a:gd name="T91" fmla="*/ 217 h 600"/>
                <a:gd name="T92" fmla="*/ 186 w 628"/>
                <a:gd name="T93" fmla="*/ 210 h 600"/>
                <a:gd name="T94" fmla="*/ 151 w 628"/>
                <a:gd name="T95" fmla="*/ 200 h 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28" h="600">
                  <a:moveTo>
                    <a:pt x="425" y="224"/>
                  </a:moveTo>
                  <a:cubicBezTo>
                    <a:pt x="423" y="226"/>
                    <a:pt x="421" y="229"/>
                    <a:pt x="420" y="231"/>
                  </a:cubicBezTo>
                  <a:cubicBezTo>
                    <a:pt x="419" y="231"/>
                    <a:pt x="419" y="232"/>
                    <a:pt x="419" y="232"/>
                  </a:cubicBezTo>
                  <a:cubicBezTo>
                    <a:pt x="418" y="234"/>
                    <a:pt x="416" y="236"/>
                    <a:pt x="415" y="239"/>
                  </a:cubicBezTo>
                  <a:cubicBezTo>
                    <a:pt x="415" y="240"/>
                    <a:pt x="414" y="240"/>
                    <a:pt x="414" y="241"/>
                  </a:cubicBezTo>
                  <a:cubicBezTo>
                    <a:pt x="413" y="244"/>
                    <a:pt x="412" y="246"/>
                    <a:pt x="411" y="249"/>
                  </a:cubicBezTo>
                  <a:cubicBezTo>
                    <a:pt x="411" y="249"/>
                    <a:pt x="411" y="250"/>
                    <a:pt x="411" y="250"/>
                  </a:cubicBezTo>
                  <a:cubicBezTo>
                    <a:pt x="410" y="253"/>
                    <a:pt x="409" y="255"/>
                    <a:pt x="409" y="258"/>
                  </a:cubicBezTo>
                  <a:cubicBezTo>
                    <a:pt x="409" y="259"/>
                    <a:pt x="409" y="260"/>
                    <a:pt x="408" y="261"/>
                  </a:cubicBezTo>
                  <a:cubicBezTo>
                    <a:pt x="408" y="264"/>
                    <a:pt x="408" y="267"/>
                    <a:pt x="408" y="270"/>
                  </a:cubicBezTo>
                  <a:cubicBezTo>
                    <a:pt x="408" y="274"/>
                    <a:pt x="408" y="278"/>
                    <a:pt x="409" y="281"/>
                  </a:cubicBezTo>
                  <a:cubicBezTo>
                    <a:pt x="409" y="282"/>
                    <a:pt x="409" y="283"/>
                    <a:pt x="409" y="283"/>
                  </a:cubicBezTo>
                  <a:cubicBezTo>
                    <a:pt x="410" y="287"/>
                    <a:pt x="411" y="290"/>
                    <a:pt x="412" y="293"/>
                  </a:cubicBezTo>
                  <a:cubicBezTo>
                    <a:pt x="412" y="294"/>
                    <a:pt x="412" y="294"/>
                    <a:pt x="412" y="295"/>
                  </a:cubicBezTo>
                  <a:cubicBezTo>
                    <a:pt x="414" y="298"/>
                    <a:pt x="415" y="301"/>
                    <a:pt x="417" y="304"/>
                  </a:cubicBezTo>
                  <a:cubicBezTo>
                    <a:pt x="417" y="305"/>
                    <a:pt x="417" y="305"/>
                    <a:pt x="418" y="306"/>
                  </a:cubicBezTo>
                  <a:cubicBezTo>
                    <a:pt x="420" y="309"/>
                    <a:pt x="422" y="312"/>
                    <a:pt x="424" y="315"/>
                  </a:cubicBezTo>
                  <a:cubicBezTo>
                    <a:pt x="424" y="315"/>
                    <a:pt x="424" y="315"/>
                    <a:pt x="424" y="315"/>
                  </a:cubicBezTo>
                  <a:cubicBezTo>
                    <a:pt x="427" y="318"/>
                    <a:pt x="429" y="320"/>
                    <a:pt x="432" y="323"/>
                  </a:cubicBezTo>
                  <a:cubicBezTo>
                    <a:pt x="432" y="323"/>
                    <a:pt x="432" y="323"/>
                    <a:pt x="432" y="323"/>
                  </a:cubicBezTo>
                  <a:cubicBezTo>
                    <a:pt x="435" y="326"/>
                    <a:pt x="438" y="328"/>
                    <a:pt x="441" y="330"/>
                  </a:cubicBezTo>
                  <a:cubicBezTo>
                    <a:pt x="442" y="330"/>
                    <a:pt x="442" y="330"/>
                    <a:pt x="442" y="330"/>
                  </a:cubicBezTo>
                  <a:cubicBezTo>
                    <a:pt x="446" y="332"/>
                    <a:pt x="449" y="334"/>
                    <a:pt x="452" y="335"/>
                  </a:cubicBezTo>
                  <a:cubicBezTo>
                    <a:pt x="453" y="335"/>
                    <a:pt x="453" y="335"/>
                    <a:pt x="453" y="335"/>
                  </a:cubicBezTo>
                  <a:cubicBezTo>
                    <a:pt x="461" y="338"/>
                    <a:pt x="469" y="340"/>
                    <a:pt x="478" y="340"/>
                  </a:cubicBezTo>
                  <a:cubicBezTo>
                    <a:pt x="516" y="340"/>
                    <a:pt x="547" y="309"/>
                    <a:pt x="547" y="270"/>
                  </a:cubicBezTo>
                  <a:cubicBezTo>
                    <a:pt x="547" y="231"/>
                    <a:pt x="516" y="200"/>
                    <a:pt x="478" y="200"/>
                  </a:cubicBezTo>
                  <a:cubicBezTo>
                    <a:pt x="468" y="200"/>
                    <a:pt x="458" y="202"/>
                    <a:pt x="450" y="206"/>
                  </a:cubicBezTo>
                  <a:cubicBezTo>
                    <a:pt x="450" y="206"/>
                    <a:pt x="450" y="206"/>
                    <a:pt x="450" y="206"/>
                  </a:cubicBezTo>
                  <a:cubicBezTo>
                    <a:pt x="449" y="206"/>
                    <a:pt x="449" y="206"/>
                    <a:pt x="449" y="206"/>
                  </a:cubicBezTo>
                  <a:cubicBezTo>
                    <a:pt x="446" y="208"/>
                    <a:pt x="444" y="209"/>
                    <a:pt x="442" y="210"/>
                  </a:cubicBezTo>
                  <a:cubicBezTo>
                    <a:pt x="441" y="210"/>
                    <a:pt x="441" y="211"/>
                    <a:pt x="440" y="211"/>
                  </a:cubicBezTo>
                  <a:cubicBezTo>
                    <a:pt x="438" y="213"/>
                    <a:pt x="435" y="215"/>
                    <a:pt x="433" y="216"/>
                  </a:cubicBezTo>
                  <a:cubicBezTo>
                    <a:pt x="433" y="217"/>
                    <a:pt x="432" y="217"/>
                    <a:pt x="432" y="217"/>
                  </a:cubicBezTo>
                  <a:cubicBezTo>
                    <a:pt x="430" y="219"/>
                    <a:pt x="428" y="221"/>
                    <a:pt x="426" y="223"/>
                  </a:cubicBezTo>
                  <a:cubicBezTo>
                    <a:pt x="426" y="223"/>
                    <a:pt x="425" y="224"/>
                    <a:pt x="425" y="224"/>
                  </a:cubicBezTo>
                  <a:close/>
                  <a:moveTo>
                    <a:pt x="314" y="140"/>
                  </a:moveTo>
                  <a:lnTo>
                    <a:pt x="314" y="140"/>
                  </a:lnTo>
                  <a:cubicBezTo>
                    <a:pt x="353" y="140"/>
                    <a:pt x="384" y="108"/>
                    <a:pt x="384" y="70"/>
                  </a:cubicBezTo>
                  <a:cubicBezTo>
                    <a:pt x="384" y="31"/>
                    <a:pt x="353" y="0"/>
                    <a:pt x="314" y="0"/>
                  </a:cubicBezTo>
                  <a:cubicBezTo>
                    <a:pt x="275" y="0"/>
                    <a:pt x="244" y="31"/>
                    <a:pt x="244" y="70"/>
                  </a:cubicBezTo>
                  <a:cubicBezTo>
                    <a:pt x="244" y="108"/>
                    <a:pt x="275" y="140"/>
                    <a:pt x="314" y="140"/>
                  </a:cubicBezTo>
                  <a:close/>
                  <a:moveTo>
                    <a:pt x="379" y="336"/>
                  </a:moveTo>
                  <a:lnTo>
                    <a:pt x="379" y="336"/>
                  </a:lnTo>
                  <a:lnTo>
                    <a:pt x="379" y="283"/>
                  </a:lnTo>
                  <a:cubicBezTo>
                    <a:pt x="379" y="279"/>
                    <a:pt x="378" y="274"/>
                    <a:pt x="378" y="270"/>
                  </a:cubicBezTo>
                  <a:cubicBezTo>
                    <a:pt x="378" y="266"/>
                    <a:pt x="379" y="262"/>
                    <a:pt x="379" y="257"/>
                  </a:cubicBezTo>
                  <a:lnTo>
                    <a:pt x="379" y="254"/>
                  </a:lnTo>
                  <a:lnTo>
                    <a:pt x="380" y="254"/>
                  </a:lnTo>
                  <a:cubicBezTo>
                    <a:pt x="385" y="223"/>
                    <a:pt x="404" y="197"/>
                    <a:pt x="431" y="183"/>
                  </a:cubicBezTo>
                  <a:cubicBezTo>
                    <a:pt x="412" y="165"/>
                    <a:pt x="387" y="154"/>
                    <a:pt x="359" y="154"/>
                  </a:cubicBezTo>
                  <a:lnTo>
                    <a:pt x="269" y="154"/>
                  </a:lnTo>
                  <a:cubicBezTo>
                    <a:pt x="241" y="154"/>
                    <a:pt x="216" y="165"/>
                    <a:pt x="197" y="183"/>
                  </a:cubicBezTo>
                  <a:cubicBezTo>
                    <a:pt x="228" y="199"/>
                    <a:pt x="250" y="232"/>
                    <a:pt x="250" y="270"/>
                  </a:cubicBezTo>
                  <a:cubicBezTo>
                    <a:pt x="250" y="278"/>
                    <a:pt x="249" y="285"/>
                    <a:pt x="247" y="293"/>
                  </a:cubicBezTo>
                  <a:lnTo>
                    <a:pt x="247" y="335"/>
                  </a:lnTo>
                  <a:cubicBezTo>
                    <a:pt x="276" y="347"/>
                    <a:pt x="299" y="369"/>
                    <a:pt x="314" y="396"/>
                  </a:cubicBezTo>
                  <a:cubicBezTo>
                    <a:pt x="328" y="369"/>
                    <a:pt x="352" y="348"/>
                    <a:pt x="379" y="336"/>
                  </a:cubicBezTo>
                  <a:close/>
                  <a:moveTo>
                    <a:pt x="282" y="400"/>
                  </a:moveTo>
                  <a:lnTo>
                    <a:pt x="282" y="400"/>
                  </a:lnTo>
                  <a:cubicBezTo>
                    <a:pt x="280" y="397"/>
                    <a:pt x="278" y="394"/>
                    <a:pt x="275" y="391"/>
                  </a:cubicBezTo>
                  <a:cubicBezTo>
                    <a:pt x="275" y="390"/>
                    <a:pt x="274" y="390"/>
                    <a:pt x="274" y="390"/>
                  </a:cubicBezTo>
                  <a:cubicBezTo>
                    <a:pt x="272" y="387"/>
                    <a:pt x="270" y="385"/>
                    <a:pt x="267" y="382"/>
                  </a:cubicBezTo>
                  <a:cubicBezTo>
                    <a:pt x="267" y="382"/>
                    <a:pt x="266" y="382"/>
                    <a:pt x="266" y="381"/>
                  </a:cubicBezTo>
                  <a:cubicBezTo>
                    <a:pt x="263" y="379"/>
                    <a:pt x="261" y="377"/>
                    <a:pt x="258" y="375"/>
                  </a:cubicBezTo>
                  <a:cubicBezTo>
                    <a:pt x="257" y="374"/>
                    <a:pt x="257" y="374"/>
                    <a:pt x="257" y="374"/>
                  </a:cubicBezTo>
                  <a:cubicBezTo>
                    <a:pt x="247" y="367"/>
                    <a:pt x="237" y="362"/>
                    <a:pt x="225" y="359"/>
                  </a:cubicBezTo>
                  <a:cubicBezTo>
                    <a:pt x="223" y="358"/>
                    <a:pt x="220" y="357"/>
                    <a:pt x="218" y="357"/>
                  </a:cubicBezTo>
                  <a:cubicBezTo>
                    <a:pt x="217" y="356"/>
                    <a:pt x="215" y="356"/>
                    <a:pt x="214" y="356"/>
                  </a:cubicBezTo>
                  <a:cubicBezTo>
                    <a:pt x="212" y="356"/>
                    <a:pt x="210" y="355"/>
                    <a:pt x="208" y="355"/>
                  </a:cubicBezTo>
                  <a:cubicBezTo>
                    <a:pt x="207" y="355"/>
                    <a:pt x="206" y="355"/>
                    <a:pt x="205" y="355"/>
                  </a:cubicBezTo>
                  <a:cubicBezTo>
                    <a:pt x="202" y="354"/>
                    <a:pt x="199" y="354"/>
                    <a:pt x="195" y="354"/>
                  </a:cubicBezTo>
                  <a:lnTo>
                    <a:pt x="105" y="354"/>
                  </a:lnTo>
                  <a:cubicBezTo>
                    <a:pt x="47" y="354"/>
                    <a:pt x="0" y="401"/>
                    <a:pt x="0" y="460"/>
                  </a:cubicBezTo>
                  <a:lnTo>
                    <a:pt x="0" y="600"/>
                  </a:lnTo>
                  <a:lnTo>
                    <a:pt x="62" y="600"/>
                  </a:lnTo>
                  <a:lnTo>
                    <a:pt x="62" y="454"/>
                  </a:lnTo>
                  <a:lnTo>
                    <a:pt x="83" y="454"/>
                  </a:lnTo>
                  <a:lnTo>
                    <a:pt x="83" y="600"/>
                  </a:lnTo>
                  <a:lnTo>
                    <a:pt x="216" y="600"/>
                  </a:lnTo>
                  <a:lnTo>
                    <a:pt x="216" y="454"/>
                  </a:lnTo>
                  <a:lnTo>
                    <a:pt x="237" y="454"/>
                  </a:lnTo>
                  <a:lnTo>
                    <a:pt x="237" y="600"/>
                  </a:lnTo>
                  <a:lnTo>
                    <a:pt x="301" y="600"/>
                  </a:lnTo>
                  <a:lnTo>
                    <a:pt x="301" y="460"/>
                  </a:lnTo>
                  <a:cubicBezTo>
                    <a:pt x="301" y="437"/>
                    <a:pt x="294" y="417"/>
                    <a:pt x="282" y="400"/>
                  </a:cubicBezTo>
                  <a:cubicBezTo>
                    <a:pt x="282" y="400"/>
                    <a:pt x="282" y="400"/>
                    <a:pt x="282" y="400"/>
                  </a:cubicBezTo>
                  <a:close/>
                  <a:moveTo>
                    <a:pt x="523" y="354"/>
                  </a:moveTo>
                  <a:lnTo>
                    <a:pt x="523" y="354"/>
                  </a:lnTo>
                  <a:lnTo>
                    <a:pt x="433" y="354"/>
                  </a:lnTo>
                  <a:cubicBezTo>
                    <a:pt x="429" y="354"/>
                    <a:pt x="426" y="354"/>
                    <a:pt x="423" y="355"/>
                  </a:cubicBezTo>
                  <a:cubicBezTo>
                    <a:pt x="422" y="355"/>
                    <a:pt x="421" y="355"/>
                    <a:pt x="420" y="355"/>
                  </a:cubicBezTo>
                  <a:cubicBezTo>
                    <a:pt x="418" y="355"/>
                    <a:pt x="415" y="356"/>
                    <a:pt x="413" y="356"/>
                  </a:cubicBezTo>
                  <a:cubicBezTo>
                    <a:pt x="412" y="356"/>
                    <a:pt x="411" y="356"/>
                    <a:pt x="410" y="357"/>
                  </a:cubicBezTo>
                  <a:cubicBezTo>
                    <a:pt x="408" y="357"/>
                    <a:pt x="405" y="358"/>
                    <a:pt x="403" y="358"/>
                  </a:cubicBezTo>
                  <a:cubicBezTo>
                    <a:pt x="387" y="363"/>
                    <a:pt x="373" y="371"/>
                    <a:pt x="361" y="382"/>
                  </a:cubicBezTo>
                  <a:cubicBezTo>
                    <a:pt x="361" y="382"/>
                    <a:pt x="361" y="382"/>
                    <a:pt x="361" y="383"/>
                  </a:cubicBezTo>
                  <a:cubicBezTo>
                    <a:pt x="358" y="385"/>
                    <a:pt x="356" y="388"/>
                    <a:pt x="353" y="390"/>
                  </a:cubicBezTo>
                  <a:cubicBezTo>
                    <a:pt x="353" y="390"/>
                    <a:pt x="353" y="391"/>
                    <a:pt x="353" y="391"/>
                  </a:cubicBezTo>
                  <a:cubicBezTo>
                    <a:pt x="337" y="409"/>
                    <a:pt x="327" y="433"/>
                    <a:pt x="327" y="460"/>
                  </a:cubicBezTo>
                  <a:lnTo>
                    <a:pt x="327" y="600"/>
                  </a:lnTo>
                  <a:lnTo>
                    <a:pt x="389" y="600"/>
                  </a:lnTo>
                  <a:lnTo>
                    <a:pt x="389" y="454"/>
                  </a:lnTo>
                  <a:lnTo>
                    <a:pt x="410" y="454"/>
                  </a:lnTo>
                  <a:lnTo>
                    <a:pt x="410" y="600"/>
                  </a:lnTo>
                  <a:lnTo>
                    <a:pt x="543" y="600"/>
                  </a:lnTo>
                  <a:lnTo>
                    <a:pt x="543" y="454"/>
                  </a:lnTo>
                  <a:lnTo>
                    <a:pt x="564" y="454"/>
                  </a:lnTo>
                  <a:lnTo>
                    <a:pt x="564" y="600"/>
                  </a:lnTo>
                  <a:lnTo>
                    <a:pt x="628" y="600"/>
                  </a:lnTo>
                  <a:lnTo>
                    <a:pt x="628" y="460"/>
                  </a:lnTo>
                  <a:cubicBezTo>
                    <a:pt x="628" y="401"/>
                    <a:pt x="581" y="354"/>
                    <a:pt x="523" y="354"/>
                  </a:cubicBezTo>
                  <a:close/>
                  <a:moveTo>
                    <a:pt x="151" y="340"/>
                  </a:moveTo>
                  <a:lnTo>
                    <a:pt x="151" y="340"/>
                  </a:lnTo>
                  <a:cubicBezTo>
                    <a:pt x="159" y="340"/>
                    <a:pt x="167" y="338"/>
                    <a:pt x="175" y="335"/>
                  </a:cubicBezTo>
                  <a:cubicBezTo>
                    <a:pt x="175" y="335"/>
                    <a:pt x="175" y="335"/>
                    <a:pt x="176" y="335"/>
                  </a:cubicBezTo>
                  <a:cubicBezTo>
                    <a:pt x="179" y="334"/>
                    <a:pt x="183" y="332"/>
                    <a:pt x="186" y="330"/>
                  </a:cubicBezTo>
                  <a:cubicBezTo>
                    <a:pt x="186" y="330"/>
                    <a:pt x="186" y="330"/>
                    <a:pt x="186" y="330"/>
                  </a:cubicBezTo>
                  <a:cubicBezTo>
                    <a:pt x="190" y="328"/>
                    <a:pt x="193" y="326"/>
                    <a:pt x="196" y="323"/>
                  </a:cubicBezTo>
                  <a:cubicBezTo>
                    <a:pt x="196" y="323"/>
                    <a:pt x="196" y="323"/>
                    <a:pt x="196" y="323"/>
                  </a:cubicBezTo>
                  <a:cubicBezTo>
                    <a:pt x="202" y="318"/>
                    <a:pt x="206" y="312"/>
                    <a:pt x="210" y="306"/>
                  </a:cubicBezTo>
                  <a:cubicBezTo>
                    <a:pt x="211" y="305"/>
                    <a:pt x="211" y="305"/>
                    <a:pt x="211" y="304"/>
                  </a:cubicBezTo>
                  <a:cubicBezTo>
                    <a:pt x="213" y="301"/>
                    <a:pt x="214" y="298"/>
                    <a:pt x="216" y="295"/>
                  </a:cubicBezTo>
                  <a:cubicBezTo>
                    <a:pt x="216" y="294"/>
                    <a:pt x="216" y="294"/>
                    <a:pt x="216" y="293"/>
                  </a:cubicBezTo>
                  <a:cubicBezTo>
                    <a:pt x="217" y="290"/>
                    <a:pt x="218" y="287"/>
                    <a:pt x="219" y="283"/>
                  </a:cubicBezTo>
                  <a:cubicBezTo>
                    <a:pt x="219" y="282"/>
                    <a:pt x="219" y="282"/>
                    <a:pt x="219" y="281"/>
                  </a:cubicBezTo>
                  <a:cubicBezTo>
                    <a:pt x="220" y="278"/>
                    <a:pt x="220" y="274"/>
                    <a:pt x="220" y="270"/>
                  </a:cubicBezTo>
                  <a:cubicBezTo>
                    <a:pt x="220" y="267"/>
                    <a:pt x="220" y="264"/>
                    <a:pt x="220" y="261"/>
                  </a:cubicBezTo>
                  <a:cubicBezTo>
                    <a:pt x="219" y="260"/>
                    <a:pt x="219" y="259"/>
                    <a:pt x="219" y="258"/>
                  </a:cubicBezTo>
                  <a:cubicBezTo>
                    <a:pt x="219" y="255"/>
                    <a:pt x="218" y="252"/>
                    <a:pt x="217" y="250"/>
                  </a:cubicBezTo>
                  <a:cubicBezTo>
                    <a:pt x="217" y="249"/>
                    <a:pt x="217" y="249"/>
                    <a:pt x="217" y="249"/>
                  </a:cubicBezTo>
                  <a:cubicBezTo>
                    <a:pt x="216" y="246"/>
                    <a:pt x="215" y="244"/>
                    <a:pt x="214" y="241"/>
                  </a:cubicBezTo>
                  <a:cubicBezTo>
                    <a:pt x="214" y="240"/>
                    <a:pt x="213" y="240"/>
                    <a:pt x="213" y="239"/>
                  </a:cubicBezTo>
                  <a:cubicBezTo>
                    <a:pt x="212" y="236"/>
                    <a:pt x="210" y="234"/>
                    <a:pt x="209" y="231"/>
                  </a:cubicBezTo>
                  <a:lnTo>
                    <a:pt x="208" y="231"/>
                  </a:lnTo>
                  <a:cubicBezTo>
                    <a:pt x="207" y="229"/>
                    <a:pt x="205" y="226"/>
                    <a:pt x="203" y="224"/>
                  </a:cubicBezTo>
                  <a:cubicBezTo>
                    <a:pt x="203" y="224"/>
                    <a:pt x="202" y="223"/>
                    <a:pt x="202" y="223"/>
                  </a:cubicBezTo>
                  <a:cubicBezTo>
                    <a:pt x="200" y="221"/>
                    <a:pt x="198" y="219"/>
                    <a:pt x="195" y="217"/>
                  </a:cubicBezTo>
                  <a:cubicBezTo>
                    <a:pt x="195" y="217"/>
                    <a:pt x="195" y="217"/>
                    <a:pt x="195" y="216"/>
                  </a:cubicBezTo>
                  <a:cubicBezTo>
                    <a:pt x="193" y="215"/>
                    <a:pt x="190" y="213"/>
                    <a:pt x="188" y="211"/>
                  </a:cubicBezTo>
                  <a:cubicBezTo>
                    <a:pt x="187" y="211"/>
                    <a:pt x="187" y="210"/>
                    <a:pt x="186" y="210"/>
                  </a:cubicBezTo>
                  <a:cubicBezTo>
                    <a:pt x="184" y="209"/>
                    <a:pt x="181" y="207"/>
                    <a:pt x="179" y="206"/>
                  </a:cubicBezTo>
                  <a:cubicBezTo>
                    <a:pt x="179" y="206"/>
                    <a:pt x="178" y="206"/>
                    <a:pt x="178" y="206"/>
                  </a:cubicBezTo>
                  <a:cubicBezTo>
                    <a:pt x="170" y="202"/>
                    <a:pt x="160" y="200"/>
                    <a:pt x="151" y="200"/>
                  </a:cubicBezTo>
                  <a:cubicBezTo>
                    <a:pt x="112" y="200"/>
                    <a:pt x="81" y="231"/>
                    <a:pt x="81" y="270"/>
                  </a:cubicBezTo>
                  <a:cubicBezTo>
                    <a:pt x="81" y="309"/>
                    <a:pt x="112" y="340"/>
                    <a:pt x="151" y="340"/>
                  </a:cubicBezTo>
                  <a:close/>
                </a:path>
              </a:pathLst>
            </a:custGeom>
            <a:solidFill>
              <a:srgbClr val="365B7C"/>
            </a:solidFill>
            <a:ln>
              <a:noFill/>
            </a:ln>
          </p:spPr>
          <p:txBody>
            <a:bodyPr vert="horz" wrap="square" lIns="91440" tIns="45720" rIns="91440" bIns="45720" numCol="1" anchor="t" anchorCtr="0" compatLnSpc="1"/>
            <a:lstStyle/>
            <a:p>
              <a:endParaRPr lang="zh-CN" altLang="en-US">
                <a:solidFill>
                  <a:schemeClr val="accent2"/>
                </a:solidFill>
              </a:endParaRPr>
            </a:p>
          </p:txBody>
        </p:sp>
      </p:grpSp>
      <p:sp>
        <p:nvSpPr>
          <p:cNvPr id="33" name="矩形 32"/>
          <p:cNvSpPr/>
          <p:nvPr/>
        </p:nvSpPr>
        <p:spPr>
          <a:xfrm>
            <a:off x="2237463" y="878803"/>
            <a:ext cx="2087446" cy="470748"/>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800" b="1" dirty="0">
                <a:latin typeface="楷体" panose="02010609060101010101" pitchFamily="49" charset="-122"/>
                <a:ea typeface="楷体" panose="02010609060101010101" pitchFamily="49" charset="-122"/>
                <a:cs typeface="+mn-ea"/>
                <a:sym typeface="+mn-lt"/>
              </a:rPr>
              <a:t>案例导学</a:t>
            </a:r>
          </a:p>
        </p:txBody>
      </p:sp>
      <p:sp>
        <p:nvSpPr>
          <p:cNvPr id="3" name="文本框 2"/>
          <p:cNvSpPr txBox="1"/>
          <p:nvPr/>
        </p:nvSpPr>
        <p:spPr>
          <a:xfrm>
            <a:off x="4324985" y="822325"/>
            <a:ext cx="4267835" cy="583565"/>
          </a:xfrm>
          <a:prstGeom prst="rect">
            <a:avLst/>
          </a:prstGeom>
          <a:noFill/>
        </p:spPr>
        <p:txBody>
          <a:bodyPr wrap="none" rtlCol="0" anchor="t">
            <a:spAutoFit/>
          </a:bodyPr>
          <a:lstStyle/>
          <a:p>
            <a:pPr>
              <a:defRPr/>
            </a:pPr>
            <a:r>
              <a:rPr lang="zh-CN" altLang="en-US" sz="3200" b="1">
                <a:latin typeface="楷体" panose="02010609060101010101" pitchFamily="49" charset="-122"/>
                <a:ea typeface="楷体" panose="02010609060101010101" pitchFamily="49" charset="-122"/>
                <a:cs typeface="楷体" panose="02010609060101010101" pitchFamily="49" charset="-122"/>
                <a:sym typeface="+mn-ea"/>
              </a:rPr>
              <a:t> </a:t>
            </a:r>
            <a:r>
              <a:rPr lang="en-US" altLang="zh-CN" sz="3200" b="1">
                <a:latin typeface="楷体" panose="02010609060101010101" pitchFamily="49" charset="-122"/>
                <a:ea typeface="楷体" panose="02010609060101010101" pitchFamily="49" charset="-122"/>
                <a:cs typeface="楷体" panose="02010609060101010101" pitchFamily="49" charset="-122"/>
                <a:sym typeface="+mn-ea"/>
              </a:rPr>
              <a:t>S</a:t>
            </a:r>
            <a:r>
              <a:rPr lang="zh-CN" altLang="zh-CN" sz="3200" b="1">
                <a:latin typeface="楷体" panose="02010609060101010101" pitchFamily="49" charset="-122"/>
                <a:ea typeface="楷体" panose="02010609060101010101" pitchFamily="49" charset="-122"/>
                <a:cs typeface="楷体" panose="02010609060101010101" pitchFamily="49" charset="-122"/>
                <a:sym typeface="+mn-ea"/>
              </a:rPr>
              <a:t>公司的招聘外包协议</a:t>
            </a:r>
          </a:p>
        </p:txBody>
      </p:sp>
      <p:sp>
        <p:nvSpPr>
          <p:cNvPr id="5" name="文本框 4"/>
          <p:cNvSpPr txBox="1"/>
          <p:nvPr/>
        </p:nvSpPr>
        <p:spPr>
          <a:xfrm>
            <a:off x="1332230" y="1572260"/>
            <a:ext cx="9527540" cy="2245360"/>
          </a:xfrm>
          <a:prstGeom prst="rect">
            <a:avLst/>
          </a:prstGeom>
          <a:noFill/>
        </p:spPr>
        <p:txBody>
          <a:bodyPr wrap="square" rtlCol="0">
            <a:spAutoFit/>
          </a:bodyPr>
          <a:lstStyle/>
          <a:p>
            <a:pPr eaLnBrk="1" hangingPunct="1"/>
            <a:r>
              <a:rPr lang="en-US" altLang="zh-CN" sz="2800">
                <a:latin typeface="楷体" panose="02010609060101010101" pitchFamily="49" charset="-122"/>
                <a:ea typeface="楷体" panose="02010609060101010101" pitchFamily="49" charset="-122"/>
                <a:cs typeface="楷体" panose="02010609060101010101" pitchFamily="49" charset="-122"/>
                <a:sym typeface="+mn-ea"/>
              </a:rPr>
              <a:t>    S</a:t>
            </a:r>
            <a:r>
              <a:rPr lang="zh-CN" altLang="zh-CN" sz="2800">
                <a:latin typeface="楷体" panose="02010609060101010101" pitchFamily="49" charset="-122"/>
                <a:ea typeface="楷体" panose="02010609060101010101" pitchFamily="49" charset="-122"/>
                <a:cs typeface="楷体" panose="02010609060101010101" pitchFamily="49" charset="-122"/>
                <a:sym typeface="+mn-ea"/>
              </a:rPr>
              <a:t>公司通过招标筛选了</a:t>
            </a:r>
            <a:r>
              <a:rPr lang="en-US" altLang="zh-CN" sz="2800">
                <a:latin typeface="楷体" panose="02010609060101010101" pitchFamily="49" charset="-122"/>
                <a:ea typeface="楷体" panose="02010609060101010101" pitchFamily="49" charset="-122"/>
                <a:cs typeface="楷体" panose="02010609060101010101" pitchFamily="49" charset="-122"/>
                <a:sym typeface="+mn-ea"/>
              </a:rPr>
              <a:t>N</a:t>
            </a:r>
            <a:r>
              <a:rPr lang="zh-CN" altLang="zh-CN" sz="2800">
                <a:latin typeface="楷体" panose="02010609060101010101" pitchFamily="49" charset="-122"/>
                <a:ea typeface="楷体" panose="02010609060101010101" pitchFamily="49" charset="-122"/>
                <a:cs typeface="楷体" panose="02010609060101010101" pitchFamily="49" charset="-122"/>
                <a:sym typeface="+mn-ea"/>
              </a:rPr>
              <a:t>机构为最后中标服务商，合同在执行了半年之后，项目专员紧急离职，但由于事前有详尽的方案说明，补充到位的新项目专员得以迅速了解项目和项目的操作程序，最后这一次人员的不正常变动并没有对合同的继续执行造成什么太大影响。</a:t>
            </a:r>
          </a:p>
        </p:txBody>
      </p:sp>
      <p:sp>
        <p:nvSpPr>
          <p:cNvPr id="8" name="文本框 7"/>
          <p:cNvSpPr txBox="1"/>
          <p:nvPr/>
        </p:nvSpPr>
        <p:spPr>
          <a:xfrm>
            <a:off x="1332230" y="3750310"/>
            <a:ext cx="9775825" cy="3107690"/>
          </a:xfrm>
          <a:prstGeom prst="rect">
            <a:avLst/>
          </a:prstGeom>
          <a:noFill/>
        </p:spPr>
        <p:txBody>
          <a:bodyPr wrap="square" rtlCol="0">
            <a:spAutoFit/>
          </a:bodyPr>
          <a:lstStyle/>
          <a:p>
            <a:pPr eaLnBrk="1" hangingPunct="1"/>
            <a:r>
              <a:rPr lang="en-US" altLang="zh-CN" sz="2800">
                <a:latin typeface="楷体" panose="02010609060101010101" pitchFamily="49" charset="-122"/>
                <a:ea typeface="楷体" panose="02010609060101010101" pitchFamily="49" charset="-122"/>
                <a:sym typeface="+mn-ea"/>
              </a:rPr>
              <a:t>    </a:t>
            </a:r>
            <a:r>
              <a:rPr lang="zh-CN" altLang="zh-CN" sz="2800">
                <a:latin typeface="楷体" panose="02010609060101010101" pitchFamily="49" charset="-122"/>
                <a:ea typeface="楷体" panose="02010609060101010101" pitchFamily="49" charset="-122"/>
                <a:sym typeface="+mn-ea"/>
              </a:rPr>
              <a:t>方案只有做为合同附件才具备法律效力，服务商方案只有具备了法律效力才可能真正起到约束作用；另外方案固定下来也能起到一个明确的指导作用，不会因为合作双方具体人员变动而影响项目的执行。确定最后要签约的服务商，将方案最终修改签名确认后再签订合约，方案做为合同的附件存在。</a:t>
            </a:r>
            <a:endParaRPr lang="zh-CN" altLang="zh-CN" sz="2800">
              <a:latin typeface="楷体" panose="02010609060101010101" pitchFamily="49" charset="-122"/>
              <a:ea typeface="楷体" panose="02010609060101010101" pitchFamily="49" charset="-122"/>
            </a:endParaRPr>
          </a:p>
          <a:p>
            <a:pPr eaLnBrk="1" hangingPunct="1"/>
            <a:endParaRPr lang="zh-CN" altLang="zh-CN" sz="2800">
              <a:latin typeface="楷体" panose="02010609060101010101" pitchFamily="49" charset="-122"/>
              <a:ea typeface="楷体" panose="02010609060101010101" pitchFamily="49" charset="-122"/>
            </a:endParaRPr>
          </a:p>
        </p:txBody>
      </p:sp>
    </p:spTree>
    <p:extLst>
      <p:ext uri="{BB962C8B-B14F-4D97-AF65-F5344CB8AC3E}">
        <p14:creationId xmlns:p14="http://schemas.microsoft.com/office/powerpoint/2010/main" val="1730835617"/>
      </p:ext>
    </p:extLst>
  </p:cSld>
  <p:clrMapOvr>
    <a:masterClrMapping/>
  </p:clrMapOvr>
  <mc:AlternateContent xmlns:mc="http://schemas.openxmlformats.org/markup-compatibility/2006" xmlns:p14="http://schemas.microsoft.com/office/powerpoint/2010/main">
    <mc:Choice Requires="p14">
      <p:transition spd="slow" p14:dur="3000" advTm="0">
        <p14:shred/>
      </p:transition>
    </mc:Choice>
    <mc:Fallback xmlns="">
      <p:transition spd="slow"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5" presetClass="entr" presetSubtype="0" fill="hold" nodeType="withEffect">
                                  <p:stCondLst>
                                    <p:cond delay="250"/>
                                  </p:stCondLst>
                                  <p:childTnLst>
                                    <p:set>
                                      <p:cBhvr>
                                        <p:cTn id="6" dur="1" fill="hold">
                                          <p:stCondLst>
                                            <p:cond delay="0"/>
                                          </p:stCondLst>
                                        </p:cTn>
                                        <p:tgtEl>
                                          <p:spTgt spid="19"/>
                                        </p:tgtEl>
                                        <p:attrNameLst>
                                          <p:attrName>style.visibility</p:attrName>
                                        </p:attrNameLst>
                                      </p:cBhvr>
                                      <p:to>
                                        <p:strVal val="visible"/>
                                      </p:to>
                                    </p:set>
                                    <p:anim calcmode="lin" valueType="num">
                                      <p:cBhvr>
                                        <p:cTn id="7" dur="500" decel="50000" fill="hold">
                                          <p:stCondLst>
                                            <p:cond delay="0"/>
                                          </p:stCondLst>
                                        </p:cTn>
                                        <p:tgtEl>
                                          <p:spTgt spid="19"/>
                                        </p:tgtEl>
                                        <p:attrNameLst>
                                          <p:attrName>style.rotation</p:attrName>
                                        </p:attrNameLst>
                                      </p:cBhvr>
                                      <p:tavLst>
                                        <p:tav tm="0">
                                          <p:val>
                                            <p:fltVal val="-90"/>
                                          </p:val>
                                        </p:tav>
                                        <p:tav tm="100000">
                                          <p:val>
                                            <p:fltVal val="0"/>
                                          </p:val>
                                        </p:tav>
                                      </p:tavLst>
                                    </p:anim>
                                    <p:anim calcmode="lin" valueType="num">
                                      <p:cBhvr>
                                        <p:cTn id="8" dur="500" decel="50000" fill="hold">
                                          <p:stCondLst>
                                            <p:cond delay="0"/>
                                          </p:stCondLst>
                                        </p:cTn>
                                        <p:tgtEl>
                                          <p:spTgt spid="19"/>
                                        </p:tgtEl>
                                        <p:attrNameLst>
                                          <p:attrName>ppt_w</p:attrName>
                                        </p:attrNameLst>
                                      </p:cBhvr>
                                      <p:tavLst>
                                        <p:tav tm="0">
                                          <p:val>
                                            <p:strVal val="#ppt_w"/>
                                          </p:val>
                                        </p:tav>
                                        <p:tav tm="100000">
                                          <p:val>
                                            <p:strVal val="#ppt_w*.05"/>
                                          </p:val>
                                        </p:tav>
                                      </p:tavLst>
                                    </p:anim>
                                    <p:anim calcmode="lin" valueType="num">
                                      <p:cBhvr>
                                        <p:cTn id="9" dur="500" accel="50000" fill="hold">
                                          <p:stCondLst>
                                            <p:cond delay="500"/>
                                          </p:stCondLst>
                                        </p:cTn>
                                        <p:tgtEl>
                                          <p:spTgt spid="19"/>
                                        </p:tgtEl>
                                        <p:attrNameLst>
                                          <p:attrName>ppt_w</p:attrName>
                                        </p:attrNameLst>
                                      </p:cBhvr>
                                      <p:tavLst>
                                        <p:tav tm="0">
                                          <p:val>
                                            <p:strVal val="#ppt_w*.05"/>
                                          </p:val>
                                        </p:tav>
                                        <p:tav tm="100000">
                                          <p:val>
                                            <p:strVal val="#ppt_w"/>
                                          </p:val>
                                        </p:tav>
                                      </p:tavLst>
                                    </p:anim>
                                    <p:anim calcmode="lin" valueType="num">
                                      <p:cBhvr>
                                        <p:cTn id="10" dur="1000" fill="hold"/>
                                        <p:tgtEl>
                                          <p:spTgt spid="19"/>
                                        </p:tgtEl>
                                        <p:attrNameLst>
                                          <p:attrName>ppt_h</p:attrName>
                                        </p:attrNameLst>
                                      </p:cBhvr>
                                      <p:tavLst>
                                        <p:tav tm="0">
                                          <p:val>
                                            <p:strVal val="#ppt_h"/>
                                          </p:val>
                                        </p:tav>
                                        <p:tav tm="100000">
                                          <p:val>
                                            <p:strVal val="#ppt_h"/>
                                          </p:val>
                                        </p:tav>
                                      </p:tavLst>
                                    </p:anim>
                                    <p:anim calcmode="lin" valueType="num">
                                      <p:cBhvr>
                                        <p:cTn id="11" dur="500" decel="50000" fill="hold">
                                          <p:stCondLst>
                                            <p:cond delay="0"/>
                                          </p:stCondLst>
                                        </p:cTn>
                                        <p:tgtEl>
                                          <p:spTgt spid="19"/>
                                        </p:tgtEl>
                                        <p:attrNameLst>
                                          <p:attrName>ppt_x</p:attrName>
                                        </p:attrNameLst>
                                      </p:cBhvr>
                                      <p:tavLst>
                                        <p:tav tm="0">
                                          <p:val>
                                            <p:strVal val="#ppt_x+.4"/>
                                          </p:val>
                                        </p:tav>
                                        <p:tav tm="100000">
                                          <p:val>
                                            <p:strVal val="#ppt_x"/>
                                          </p:val>
                                        </p:tav>
                                      </p:tavLst>
                                    </p:anim>
                                    <p:anim calcmode="lin" valueType="num">
                                      <p:cBhvr>
                                        <p:cTn id="12" dur="500" decel="50000" fill="hold">
                                          <p:stCondLst>
                                            <p:cond delay="0"/>
                                          </p:stCondLst>
                                        </p:cTn>
                                        <p:tgtEl>
                                          <p:spTgt spid="19"/>
                                        </p:tgtEl>
                                        <p:attrNameLst>
                                          <p:attrName>ppt_y</p:attrName>
                                        </p:attrNameLst>
                                      </p:cBhvr>
                                      <p:tavLst>
                                        <p:tav tm="0">
                                          <p:val>
                                            <p:strVal val="#ppt_y-.2"/>
                                          </p:val>
                                        </p:tav>
                                        <p:tav tm="100000">
                                          <p:val>
                                            <p:strVal val="#ppt_y+.1"/>
                                          </p:val>
                                        </p:tav>
                                      </p:tavLst>
                                    </p:anim>
                                    <p:anim calcmode="lin" valueType="num">
                                      <p:cBhvr>
                                        <p:cTn id="13" dur="500" accel="50000" fill="hold">
                                          <p:stCondLst>
                                            <p:cond delay="500"/>
                                          </p:stCondLst>
                                        </p:cTn>
                                        <p:tgtEl>
                                          <p:spTgt spid="19"/>
                                        </p:tgtEl>
                                        <p:attrNameLst>
                                          <p:attrName>ppt_y</p:attrName>
                                        </p:attrNameLst>
                                      </p:cBhvr>
                                      <p:tavLst>
                                        <p:tav tm="0">
                                          <p:val>
                                            <p:strVal val="#ppt_y+.1"/>
                                          </p:val>
                                        </p:tav>
                                        <p:tav tm="100000">
                                          <p:val>
                                            <p:strVal val="#ppt_y"/>
                                          </p:val>
                                        </p:tav>
                                      </p:tavLst>
                                    </p:anim>
                                    <p:animEffect transition="in" filter="fade">
                                      <p:cBhvr>
                                        <p:cTn id="14" dur="1000" decel="50000">
                                          <p:stCondLst>
                                            <p:cond delay="0"/>
                                          </p:stCondLst>
                                        </p:cTn>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46" name="直接连接符 45"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CxnSpPr/>
          <p:nvPr/>
        </p:nvCxnSpPr>
        <p:spPr>
          <a:xfrm>
            <a:off x="3246637" y="1273629"/>
            <a:ext cx="5770860"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47" name="文本框 46"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txBox="1"/>
          <p:nvPr/>
        </p:nvSpPr>
        <p:spPr>
          <a:xfrm>
            <a:off x="3824229" y="504091"/>
            <a:ext cx="3971925" cy="953135"/>
          </a:xfrm>
          <a:prstGeom prst="rect">
            <a:avLst/>
          </a:prstGeom>
          <a:noFill/>
        </p:spPr>
        <p:txBody>
          <a:bodyPr wrap="none" rtlCol="0">
            <a:spAutoFit/>
          </a:bodyPr>
          <a:lstStyle/>
          <a:p>
            <a:pPr algn="l"/>
            <a:r>
              <a:rPr lang="zh-CN" altLang="en-US" sz="2800" b="1" spc="500" dirty="0">
                <a:solidFill>
                  <a:schemeClr val="bg1">
                    <a:lumMod val="50000"/>
                  </a:schemeClr>
                </a:solidFill>
                <a:latin typeface="微软雅黑" panose="020B0503020204020204" pitchFamily="34" charset="-122"/>
                <a:ea typeface="微软雅黑" panose="020B0503020204020204" pitchFamily="34" charset="-122"/>
                <a:cs typeface="Arial" panose="020B0604020202020204" pitchFamily="34" charset="0"/>
              </a:rPr>
              <a:t>一 </a:t>
            </a:r>
            <a:r>
              <a:rPr lang="zh-CN" altLang="en-US" sz="2800" b="1">
                <a:solidFill>
                  <a:schemeClr val="bg1">
                    <a:lumMod val="50000"/>
                  </a:schemeClr>
                </a:solidFill>
                <a:latin typeface="微软雅黑" panose="020B0503020204020204" pitchFamily="34" charset="-122"/>
                <a:ea typeface="微软雅黑" panose="020B0503020204020204" pitchFamily="34" charset="-122"/>
                <a:cs typeface="微软雅黑" panose="020B0503020204020204" pitchFamily="34" charset="-122"/>
                <a:sym typeface="+mn-ea"/>
              </a:rPr>
              <a:t>招聘外包的管理阶段</a:t>
            </a:r>
            <a:endParaRPr lang="zh-CN" altLang="en-US" sz="2800" b="1">
              <a:solidFill>
                <a:schemeClr val="bg1">
                  <a:lumMod val="50000"/>
                </a:schemeClr>
              </a:solidFill>
              <a:latin typeface="微软雅黑" panose="020B0503020204020204" pitchFamily="34" charset="-122"/>
              <a:ea typeface="微软雅黑" panose="020B0503020204020204" pitchFamily="34" charset="-122"/>
              <a:cs typeface="微软雅黑" panose="020B0503020204020204" pitchFamily="34" charset="-122"/>
            </a:endParaRPr>
          </a:p>
          <a:p>
            <a:pPr algn="l"/>
            <a:r>
              <a:rPr lang="zh-CN" altLang="en-US" sz="2800" b="1" spc="500" dirty="0">
                <a:solidFill>
                  <a:schemeClr val="bg1">
                    <a:lumMod val="50000"/>
                  </a:schemeClr>
                </a:solidFill>
                <a:latin typeface="微软雅黑" panose="020B0503020204020204" pitchFamily="34" charset="-122"/>
                <a:ea typeface="微软雅黑" panose="020B0503020204020204" pitchFamily="34" charset="-122"/>
                <a:cs typeface="微软雅黑" panose="020B0503020204020204" pitchFamily="34" charset="-122"/>
              </a:rPr>
              <a:t>  </a:t>
            </a:r>
          </a:p>
        </p:txBody>
      </p:sp>
      <p:sp>
        <p:nvSpPr>
          <p:cNvPr id="48" name="椭圆 47"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flipH="1">
            <a:off x="2686180" y="813581"/>
            <a:ext cx="157493" cy="157493"/>
          </a:xfrm>
          <a:prstGeom prst="ellipse">
            <a:avLst/>
          </a:prstGeom>
          <a:solidFill>
            <a:srgbClr val="D06F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9" name="椭圆 48"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flipH="1">
            <a:off x="2686180" y="335956"/>
            <a:ext cx="321030" cy="321030"/>
          </a:xfrm>
          <a:prstGeom prst="ellipse">
            <a:avLst/>
          </a:prstGeom>
          <a:solidFill>
            <a:srgbClr val="966481"/>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0" name="椭圆 49"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flipH="1">
            <a:off x="2991678" y="806317"/>
            <a:ext cx="219803" cy="219803"/>
          </a:xfrm>
          <a:prstGeom prst="ellipse">
            <a:avLst/>
          </a:prstGeom>
          <a:solidFill>
            <a:srgbClr val="365B7C"/>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1" name="椭圆 50"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flipH="1">
            <a:off x="2031169" y="697840"/>
            <a:ext cx="164852" cy="164852"/>
          </a:xfrm>
          <a:prstGeom prst="ellipse">
            <a:avLst/>
          </a:prstGeom>
          <a:solidFill>
            <a:srgbClr val="F779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2" name="椭圆 51"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9354354" y="755438"/>
            <a:ext cx="157493" cy="157493"/>
          </a:xfrm>
          <a:prstGeom prst="ellipse">
            <a:avLst/>
          </a:prstGeom>
          <a:solidFill>
            <a:srgbClr val="D06F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3" name="椭圆 52"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9190817" y="277813"/>
            <a:ext cx="321030" cy="321030"/>
          </a:xfrm>
          <a:prstGeom prst="ellipse">
            <a:avLst/>
          </a:prstGeom>
          <a:solidFill>
            <a:srgbClr val="966481"/>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4" name="椭圆 53"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a:off x="8986546" y="748174"/>
            <a:ext cx="219803" cy="219803"/>
          </a:xfrm>
          <a:prstGeom prst="ellipse">
            <a:avLst/>
          </a:prstGeom>
          <a:solidFill>
            <a:srgbClr val="365B7C"/>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5" name="椭圆 54"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a:off x="10002006" y="639697"/>
            <a:ext cx="164852" cy="164852"/>
          </a:xfrm>
          <a:prstGeom prst="ellipse">
            <a:avLst/>
          </a:prstGeom>
          <a:solidFill>
            <a:srgbClr val="F779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 name="e7d195523061f1c0"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hidden="1"/>
          <p:cNvSpPr txBox="1"/>
          <p:nvPr/>
        </p:nvSpPr>
        <p:spPr>
          <a:xfrm>
            <a:off x="-355600" y="1803400"/>
            <a:ext cx="293927" cy="1016000"/>
          </a:xfrm>
          <a:prstGeom prst="rect">
            <a:avLst/>
          </a:prstGeom>
          <a:noFill/>
        </p:spPr>
        <p:txBody>
          <a:bodyPr vert="wordArtVert" rtlCol="0">
            <a:spAutoFit/>
          </a:bodyPr>
          <a:lstStyle/>
          <a:p>
            <a:r>
              <a:rPr lang="en-US" altLang="zh-CN" sz="100"/>
              <a:t>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a:t>
            </a:r>
            <a:endParaRPr lang="zh-CN" altLang="en-US" sz="100"/>
          </a:p>
        </p:txBody>
      </p:sp>
      <p:sp>
        <p:nvSpPr>
          <p:cNvPr id="2" name="文本框 1"/>
          <p:cNvSpPr txBox="1"/>
          <p:nvPr/>
        </p:nvSpPr>
        <p:spPr>
          <a:xfrm>
            <a:off x="2531110" y="2239645"/>
            <a:ext cx="8337550" cy="3538220"/>
          </a:xfrm>
          <a:prstGeom prst="rect">
            <a:avLst/>
          </a:prstGeom>
          <a:noFill/>
        </p:spPr>
        <p:txBody>
          <a:bodyPr wrap="square" rtlCol="0" anchor="t">
            <a:spAutoFit/>
          </a:bodyPr>
          <a:lstStyle/>
          <a:p>
            <a:pPr eaLnBrk="1" hangingPunct="1"/>
            <a:r>
              <a:rPr lang="en-US" altLang="zh-CN" sz="320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3200">
                <a:latin typeface="楷体" panose="02010609060101010101" pitchFamily="49" charset="-122"/>
                <a:ea typeface="楷体" panose="02010609060101010101" pitchFamily="49" charset="-122"/>
                <a:cs typeface="楷体" panose="02010609060101010101" pitchFamily="49" charset="-122"/>
                <a:sym typeface="+mn-ea"/>
              </a:rPr>
              <a:t>一</a:t>
            </a:r>
            <a:r>
              <a:rPr lang="en-US" altLang="zh-CN" sz="320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3200">
                <a:latin typeface="楷体" panose="02010609060101010101" pitchFamily="49" charset="-122"/>
                <a:ea typeface="楷体" panose="02010609060101010101" pitchFamily="49" charset="-122"/>
                <a:cs typeface="楷体" panose="02010609060101010101" pitchFamily="49" charset="-122"/>
                <a:sym typeface="+mn-ea"/>
              </a:rPr>
              <a:t>明确人力资源的定位和职责</a:t>
            </a:r>
          </a:p>
          <a:p>
            <a:pPr eaLnBrk="1" hangingPunct="1"/>
            <a:endParaRPr lang="zh-CN" altLang="en-US" sz="3200">
              <a:latin typeface="楷体" panose="02010609060101010101" pitchFamily="49" charset="-122"/>
              <a:ea typeface="楷体" panose="02010609060101010101" pitchFamily="49" charset="-122"/>
              <a:cs typeface="楷体" panose="02010609060101010101" pitchFamily="49" charset="-122"/>
            </a:endParaRPr>
          </a:p>
          <a:p>
            <a:pPr eaLnBrk="1" hangingPunct="1"/>
            <a:r>
              <a:rPr lang="en-US" altLang="zh-CN" sz="320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3200">
                <a:latin typeface="楷体" panose="02010609060101010101" pitchFamily="49" charset="-122"/>
                <a:ea typeface="楷体" panose="02010609060101010101" pitchFamily="49" charset="-122"/>
                <a:cs typeface="楷体" panose="02010609060101010101" pitchFamily="49" charset="-122"/>
                <a:sym typeface="+mn-ea"/>
              </a:rPr>
              <a:t>二</a:t>
            </a:r>
            <a:r>
              <a:rPr lang="en-US" altLang="zh-CN" sz="320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3200">
                <a:latin typeface="楷体" panose="02010609060101010101" pitchFamily="49" charset="-122"/>
                <a:ea typeface="楷体" panose="02010609060101010101" pitchFamily="49" charset="-122"/>
                <a:cs typeface="楷体" panose="02010609060101010101" pitchFamily="49" charset="-122"/>
                <a:sym typeface="+mn-ea"/>
              </a:rPr>
              <a:t>充分沟通合作</a:t>
            </a:r>
          </a:p>
          <a:p>
            <a:pPr eaLnBrk="1" hangingPunct="1"/>
            <a:endParaRPr lang="zh-CN" altLang="en-US" sz="3200">
              <a:latin typeface="楷体" panose="02010609060101010101" pitchFamily="49" charset="-122"/>
              <a:ea typeface="楷体" panose="02010609060101010101" pitchFamily="49" charset="-122"/>
              <a:cs typeface="楷体" panose="02010609060101010101" pitchFamily="49" charset="-122"/>
            </a:endParaRPr>
          </a:p>
          <a:p>
            <a:pPr eaLnBrk="1" hangingPunct="1"/>
            <a:r>
              <a:rPr lang="en-US" altLang="zh-CN" sz="320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3200">
                <a:latin typeface="楷体" panose="02010609060101010101" pitchFamily="49" charset="-122"/>
                <a:ea typeface="楷体" panose="02010609060101010101" pitchFamily="49" charset="-122"/>
                <a:cs typeface="楷体" panose="02010609060101010101" pitchFamily="49" charset="-122"/>
                <a:sym typeface="+mn-ea"/>
              </a:rPr>
              <a:t>三</a:t>
            </a:r>
            <a:r>
              <a:rPr lang="en-US" altLang="zh-CN" sz="320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3200">
                <a:latin typeface="楷体" panose="02010609060101010101" pitchFamily="49" charset="-122"/>
                <a:ea typeface="楷体" panose="02010609060101010101" pitchFamily="49" charset="-122"/>
                <a:cs typeface="楷体" panose="02010609060101010101" pitchFamily="49" charset="-122"/>
                <a:sym typeface="+mn-ea"/>
              </a:rPr>
              <a:t>相关信息安全监控</a:t>
            </a:r>
          </a:p>
          <a:p>
            <a:pPr eaLnBrk="1" hangingPunct="1"/>
            <a:endParaRPr lang="zh-CN" altLang="en-US" sz="3200">
              <a:latin typeface="楷体" panose="02010609060101010101" pitchFamily="49" charset="-122"/>
              <a:ea typeface="楷体" panose="02010609060101010101" pitchFamily="49" charset="-122"/>
              <a:cs typeface="楷体" panose="02010609060101010101" pitchFamily="49" charset="-122"/>
            </a:endParaRPr>
          </a:p>
          <a:p>
            <a:pPr eaLnBrk="1" hangingPunct="1"/>
            <a:r>
              <a:rPr lang="en-US" altLang="zh-CN" sz="320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3200">
                <a:latin typeface="楷体" panose="02010609060101010101" pitchFamily="49" charset="-122"/>
                <a:ea typeface="楷体" panose="02010609060101010101" pitchFamily="49" charset="-122"/>
                <a:cs typeface="楷体" panose="02010609060101010101" pitchFamily="49" charset="-122"/>
                <a:sym typeface="+mn-ea"/>
              </a:rPr>
              <a:t>四</a:t>
            </a:r>
            <a:r>
              <a:rPr lang="en-US" altLang="zh-CN" sz="320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3200">
                <a:latin typeface="楷体" panose="02010609060101010101" pitchFamily="49" charset="-122"/>
                <a:ea typeface="楷体" panose="02010609060101010101" pitchFamily="49" charset="-122"/>
                <a:cs typeface="楷体" panose="02010609060101010101" pitchFamily="49" charset="-122"/>
                <a:sym typeface="+mn-ea"/>
              </a:rPr>
              <a:t>建立企业内部的人力资源信息系统</a:t>
            </a:r>
          </a:p>
        </p:txBody>
      </p:sp>
    </p:spTree>
    <p:extLst>
      <p:ext uri="{BB962C8B-B14F-4D97-AF65-F5344CB8AC3E}">
        <p14:creationId xmlns:p14="http://schemas.microsoft.com/office/powerpoint/2010/main" val="2522677403"/>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0">
        <p15:prstTrans prst="pageCurlDouble"/>
      </p:transition>
    </mc:Choice>
    <mc:Fallback xmlns="">
      <p:transition spd="slow" advTm="0">
        <p:fade/>
      </p:transition>
    </mc:Fallback>
  </mc:AlternateContent>
</p:sld>
</file>

<file path=ppt/slides/slide2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矩形 8"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549157" y="-975631"/>
            <a:ext cx="583096" cy="838080"/>
          </a:xfrm>
          <a:prstGeom prst="rect">
            <a:avLst/>
          </a:prstGeom>
          <a:solidFill>
            <a:srgbClr val="365B7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 name="矩形 9"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1132253" y="-975631"/>
            <a:ext cx="583096" cy="838080"/>
          </a:xfrm>
          <a:prstGeom prst="rect">
            <a:avLst/>
          </a:prstGeom>
          <a:solidFill>
            <a:srgbClr val="96648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 name="矩形 10"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1715349" y="-975631"/>
            <a:ext cx="583096" cy="838080"/>
          </a:xfrm>
          <a:prstGeom prst="rect">
            <a:avLst/>
          </a:prstGeom>
          <a:solidFill>
            <a:srgbClr val="D06F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 name="矩形 11"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2298446" y="-975631"/>
            <a:ext cx="583096" cy="838080"/>
          </a:xfrm>
          <a:prstGeom prst="rect">
            <a:avLst/>
          </a:prstGeom>
          <a:solidFill>
            <a:srgbClr val="F779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 name="矩形 12"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2881542" y="-975631"/>
            <a:ext cx="583096" cy="838080"/>
          </a:xfrm>
          <a:prstGeom prst="rect">
            <a:avLst/>
          </a:prstGeom>
          <a:solidFill>
            <a:srgbClr val="F8AD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e7d195523061f1c0"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hidden="1"/>
          <p:cNvSpPr txBox="1"/>
          <p:nvPr/>
        </p:nvSpPr>
        <p:spPr>
          <a:xfrm>
            <a:off x="-355600" y="1803400"/>
            <a:ext cx="293927" cy="1016000"/>
          </a:xfrm>
          <a:prstGeom prst="rect">
            <a:avLst/>
          </a:prstGeom>
          <a:noFill/>
        </p:spPr>
        <p:txBody>
          <a:bodyPr vert="wordArtVert" rtlCol="0">
            <a:spAutoFit/>
          </a:bodyPr>
          <a:lstStyle/>
          <a:p>
            <a:r>
              <a:rPr lang="en-US" altLang="zh-CN" sz="100"/>
              <a:t>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a:t>
            </a:r>
            <a:endParaRPr lang="zh-CN" altLang="en-US" sz="100"/>
          </a:p>
        </p:txBody>
      </p:sp>
      <p:grpSp>
        <p:nvGrpSpPr>
          <p:cNvPr id="19" name="组合 18"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GrpSpPr/>
          <p:nvPr/>
        </p:nvGrpSpPr>
        <p:grpSpPr>
          <a:xfrm>
            <a:off x="170645" y="155063"/>
            <a:ext cx="1891633" cy="1891633"/>
            <a:chOff x="831765" y="1948847"/>
            <a:chExt cx="1891633" cy="1891633"/>
          </a:xfrm>
        </p:grpSpPr>
        <p:grpSp>
          <p:nvGrpSpPr>
            <p:cNvPr id="20" name="组合 19"/>
            <p:cNvGrpSpPr/>
            <p:nvPr/>
          </p:nvGrpSpPr>
          <p:grpSpPr>
            <a:xfrm>
              <a:off x="831765" y="1948847"/>
              <a:ext cx="1891633" cy="1891633"/>
              <a:chOff x="1375509" y="1976984"/>
              <a:chExt cx="2018000" cy="2018000"/>
            </a:xfrm>
          </p:grpSpPr>
          <p:sp>
            <p:nvSpPr>
              <p:cNvPr id="21" name="椭圆 20" descr="e7d195523061f1c0deeec63e560781cfd59afb0ea006f2a87ABB68BF51EA6619813959095094C18C62A12F549504892A4AAA8C1554C6663626E05CA27F281A14E6983772AFC3FB97135759321DEA3D709AACD122C08E6ED1C77BAD4A88EF4CD28A80260D8F97957F436F83C1F553EF0169027D0DBFA7A77088E1513DBDFC101C4B4DFF310B01A5021663E46B6BC2AAB5"/>
              <p:cNvSpPr>
                <a:spLocks noChangeAspect="1"/>
              </p:cNvSpPr>
              <p:nvPr/>
            </p:nvSpPr>
            <p:spPr>
              <a:xfrm>
                <a:off x="1375509" y="1976984"/>
                <a:ext cx="2018000" cy="2018000"/>
              </a:xfrm>
              <a:prstGeom prst="ellipse">
                <a:avLst/>
              </a:prstGeom>
              <a:gradFill>
                <a:gsLst>
                  <a:gs pos="0">
                    <a:schemeClr val="bg1"/>
                  </a:gs>
                  <a:gs pos="100000">
                    <a:srgbClr val="C7C7C7"/>
                  </a:gs>
                </a:gsLst>
                <a:lin ang="13200000" scaled="0"/>
              </a:gradFill>
              <a:ln w="22225">
                <a:solidFill>
                  <a:schemeClr val="bg1"/>
                </a:solidFill>
              </a:ln>
              <a:effectLst>
                <a:outerShdw blurRad="393700" dist="1270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 name="任意多边形 16"/>
              <p:cNvSpPr/>
              <p:nvPr/>
            </p:nvSpPr>
            <p:spPr>
              <a:xfrm rot="5400000">
                <a:off x="1220020" y="2637800"/>
                <a:ext cx="1007034" cy="694933"/>
              </a:xfrm>
              <a:custGeom>
                <a:avLst/>
                <a:gdLst>
                  <a:gd name="connsiteX0" fmla="*/ 0 w 1007034"/>
                  <a:gd name="connsiteY0" fmla="*/ 555348 h 694933"/>
                  <a:gd name="connsiteX1" fmla="*/ 322102 w 1007034"/>
                  <a:gd name="connsiteY1" fmla="*/ 0 h 694933"/>
                  <a:gd name="connsiteX2" fmla="*/ 392164 w 1007034"/>
                  <a:gd name="connsiteY2" fmla="*/ 21748 h 694933"/>
                  <a:gd name="connsiteX3" fmla="*/ 503517 w 1007034"/>
                  <a:gd name="connsiteY3" fmla="*/ 32974 h 694933"/>
                  <a:gd name="connsiteX4" fmla="*/ 614869 w 1007034"/>
                  <a:gd name="connsiteY4" fmla="*/ 21748 h 694933"/>
                  <a:gd name="connsiteX5" fmla="*/ 684932 w 1007034"/>
                  <a:gd name="connsiteY5" fmla="*/ 0 h 694933"/>
                  <a:gd name="connsiteX6" fmla="*/ 1007034 w 1007034"/>
                  <a:gd name="connsiteY6" fmla="*/ 555347 h 694933"/>
                  <a:gd name="connsiteX7" fmla="*/ 895766 w 1007034"/>
                  <a:gd name="connsiteY7" fmla="*/ 615742 h 694933"/>
                  <a:gd name="connsiteX8" fmla="*/ 503516 w 1007034"/>
                  <a:gd name="connsiteY8" fmla="*/ 694933 h 694933"/>
                  <a:gd name="connsiteX9" fmla="*/ 111266 w 1007034"/>
                  <a:gd name="connsiteY9" fmla="*/ 615742 h 694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07034" h="694933">
                    <a:moveTo>
                      <a:pt x="0" y="555348"/>
                    </a:moveTo>
                    <a:lnTo>
                      <a:pt x="322102" y="0"/>
                    </a:lnTo>
                    <a:lnTo>
                      <a:pt x="392164" y="21748"/>
                    </a:lnTo>
                    <a:cubicBezTo>
                      <a:pt x="428132" y="29108"/>
                      <a:pt x="465373" y="32974"/>
                      <a:pt x="503517" y="32974"/>
                    </a:cubicBezTo>
                    <a:cubicBezTo>
                      <a:pt x="541660" y="32974"/>
                      <a:pt x="578901" y="29108"/>
                      <a:pt x="614869" y="21748"/>
                    </a:cubicBezTo>
                    <a:lnTo>
                      <a:pt x="684932" y="0"/>
                    </a:lnTo>
                    <a:lnTo>
                      <a:pt x="1007034" y="555347"/>
                    </a:lnTo>
                    <a:lnTo>
                      <a:pt x="895766" y="615742"/>
                    </a:lnTo>
                    <a:cubicBezTo>
                      <a:pt x="775204" y="666735"/>
                      <a:pt x="642653" y="694933"/>
                      <a:pt x="503516" y="694933"/>
                    </a:cubicBezTo>
                    <a:cubicBezTo>
                      <a:pt x="364379" y="694933"/>
                      <a:pt x="231828" y="666735"/>
                      <a:pt x="111266" y="615742"/>
                    </a:cubicBezTo>
                    <a:close/>
                  </a:path>
                </a:pathLst>
              </a:custGeom>
              <a:solidFill>
                <a:srgbClr val="365B7C"/>
              </a:solidFill>
              <a:ln>
                <a:noFill/>
              </a:ln>
              <a:effectLst>
                <a:innerShdw blurRad="63500" dist="381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27" name="Freeform 48"/>
            <p:cNvSpPr>
              <a:spLocks noEditPoints="1"/>
            </p:cNvSpPr>
            <p:nvPr/>
          </p:nvSpPr>
          <p:spPr bwMode="auto">
            <a:xfrm>
              <a:off x="1822373" y="2622634"/>
              <a:ext cx="490056" cy="469081"/>
            </a:xfrm>
            <a:custGeom>
              <a:avLst/>
              <a:gdLst>
                <a:gd name="T0" fmla="*/ 419 w 628"/>
                <a:gd name="T1" fmla="*/ 232 h 600"/>
                <a:gd name="T2" fmla="*/ 411 w 628"/>
                <a:gd name="T3" fmla="*/ 249 h 600"/>
                <a:gd name="T4" fmla="*/ 408 w 628"/>
                <a:gd name="T5" fmla="*/ 261 h 600"/>
                <a:gd name="T6" fmla="*/ 409 w 628"/>
                <a:gd name="T7" fmla="*/ 283 h 600"/>
                <a:gd name="T8" fmla="*/ 417 w 628"/>
                <a:gd name="T9" fmla="*/ 304 h 600"/>
                <a:gd name="T10" fmla="*/ 424 w 628"/>
                <a:gd name="T11" fmla="*/ 315 h 600"/>
                <a:gd name="T12" fmla="*/ 441 w 628"/>
                <a:gd name="T13" fmla="*/ 330 h 600"/>
                <a:gd name="T14" fmla="*/ 453 w 628"/>
                <a:gd name="T15" fmla="*/ 335 h 600"/>
                <a:gd name="T16" fmla="*/ 478 w 628"/>
                <a:gd name="T17" fmla="*/ 200 h 600"/>
                <a:gd name="T18" fmla="*/ 449 w 628"/>
                <a:gd name="T19" fmla="*/ 206 h 600"/>
                <a:gd name="T20" fmla="*/ 433 w 628"/>
                <a:gd name="T21" fmla="*/ 216 h 600"/>
                <a:gd name="T22" fmla="*/ 425 w 628"/>
                <a:gd name="T23" fmla="*/ 224 h 600"/>
                <a:gd name="T24" fmla="*/ 384 w 628"/>
                <a:gd name="T25" fmla="*/ 70 h 600"/>
                <a:gd name="T26" fmla="*/ 314 w 628"/>
                <a:gd name="T27" fmla="*/ 140 h 600"/>
                <a:gd name="T28" fmla="*/ 379 w 628"/>
                <a:gd name="T29" fmla="*/ 283 h 600"/>
                <a:gd name="T30" fmla="*/ 379 w 628"/>
                <a:gd name="T31" fmla="*/ 254 h 600"/>
                <a:gd name="T32" fmla="*/ 359 w 628"/>
                <a:gd name="T33" fmla="*/ 154 h 600"/>
                <a:gd name="T34" fmla="*/ 250 w 628"/>
                <a:gd name="T35" fmla="*/ 270 h 600"/>
                <a:gd name="T36" fmla="*/ 314 w 628"/>
                <a:gd name="T37" fmla="*/ 396 h 600"/>
                <a:gd name="T38" fmla="*/ 282 w 628"/>
                <a:gd name="T39" fmla="*/ 400 h 600"/>
                <a:gd name="T40" fmla="*/ 267 w 628"/>
                <a:gd name="T41" fmla="*/ 382 h 600"/>
                <a:gd name="T42" fmla="*/ 257 w 628"/>
                <a:gd name="T43" fmla="*/ 374 h 600"/>
                <a:gd name="T44" fmla="*/ 214 w 628"/>
                <a:gd name="T45" fmla="*/ 356 h 600"/>
                <a:gd name="T46" fmla="*/ 195 w 628"/>
                <a:gd name="T47" fmla="*/ 354 h 600"/>
                <a:gd name="T48" fmla="*/ 0 w 628"/>
                <a:gd name="T49" fmla="*/ 600 h 600"/>
                <a:gd name="T50" fmla="*/ 83 w 628"/>
                <a:gd name="T51" fmla="*/ 454 h 600"/>
                <a:gd name="T52" fmla="*/ 216 w 628"/>
                <a:gd name="T53" fmla="*/ 454 h 600"/>
                <a:gd name="T54" fmla="*/ 301 w 628"/>
                <a:gd name="T55" fmla="*/ 600 h 600"/>
                <a:gd name="T56" fmla="*/ 282 w 628"/>
                <a:gd name="T57" fmla="*/ 400 h 600"/>
                <a:gd name="T58" fmla="*/ 433 w 628"/>
                <a:gd name="T59" fmla="*/ 354 h 600"/>
                <a:gd name="T60" fmla="*/ 413 w 628"/>
                <a:gd name="T61" fmla="*/ 356 h 600"/>
                <a:gd name="T62" fmla="*/ 361 w 628"/>
                <a:gd name="T63" fmla="*/ 382 h 600"/>
                <a:gd name="T64" fmla="*/ 353 w 628"/>
                <a:gd name="T65" fmla="*/ 391 h 600"/>
                <a:gd name="T66" fmla="*/ 389 w 628"/>
                <a:gd name="T67" fmla="*/ 600 h 600"/>
                <a:gd name="T68" fmla="*/ 410 w 628"/>
                <a:gd name="T69" fmla="*/ 600 h 600"/>
                <a:gd name="T70" fmla="*/ 564 w 628"/>
                <a:gd name="T71" fmla="*/ 454 h 600"/>
                <a:gd name="T72" fmla="*/ 628 w 628"/>
                <a:gd name="T73" fmla="*/ 460 h 600"/>
                <a:gd name="T74" fmla="*/ 151 w 628"/>
                <a:gd name="T75" fmla="*/ 340 h 600"/>
                <a:gd name="T76" fmla="*/ 186 w 628"/>
                <a:gd name="T77" fmla="*/ 330 h 600"/>
                <a:gd name="T78" fmla="*/ 196 w 628"/>
                <a:gd name="T79" fmla="*/ 323 h 600"/>
                <a:gd name="T80" fmla="*/ 216 w 628"/>
                <a:gd name="T81" fmla="*/ 295 h 600"/>
                <a:gd name="T82" fmla="*/ 219 w 628"/>
                <a:gd name="T83" fmla="*/ 281 h 600"/>
                <a:gd name="T84" fmla="*/ 219 w 628"/>
                <a:gd name="T85" fmla="*/ 258 h 600"/>
                <a:gd name="T86" fmla="*/ 214 w 628"/>
                <a:gd name="T87" fmla="*/ 241 h 600"/>
                <a:gd name="T88" fmla="*/ 208 w 628"/>
                <a:gd name="T89" fmla="*/ 231 h 600"/>
                <a:gd name="T90" fmla="*/ 195 w 628"/>
                <a:gd name="T91" fmla="*/ 217 h 600"/>
                <a:gd name="T92" fmla="*/ 186 w 628"/>
                <a:gd name="T93" fmla="*/ 210 h 600"/>
                <a:gd name="T94" fmla="*/ 151 w 628"/>
                <a:gd name="T95" fmla="*/ 200 h 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28" h="600">
                  <a:moveTo>
                    <a:pt x="425" y="224"/>
                  </a:moveTo>
                  <a:cubicBezTo>
                    <a:pt x="423" y="226"/>
                    <a:pt x="421" y="229"/>
                    <a:pt x="420" y="231"/>
                  </a:cubicBezTo>
                  <a:cubicBezTo>
                    <a:pt x="419" y="231"/>
                    <a:pt x="419" y="232"/>
                    <a:pt x="419" y="232"/>
                  </a:cubicBezTo>
                  <a:cubicBezTo>
                    <a:pt x="418" y="234"/>
                    <a:pt x="416" y="236"/>
                    <a:pt x="415" y="239"/>
                  </a:cubicBezTo>
                  <a:cubicBezTo>
                    <a:pt x="415" y="240"/>
                    <a:pt x="414" y="240"/>
                    <a:pt x="414" y="241"/>
                  </a:cubicBezTo>
                  <a:cubicBezTo>
                    <a:pt x="413" y="244"/>
                    <a:pt x="412" y="246"/>
                    <a:pt x="411" y="249"/>
                  </a:cubicBezTo>
                  <a:cubicBezTo>
                    <a:pt x="411" y="249"/>
                    <a:pt x="411" y="250"/>
                    <a:pt x="411" y="250"/>
                  </a:cubicBezTo>
                  <a:cubicBezTo>
                    <a:pt x="410" y="253"/>
                    <a:pt x="409" y="255"/>
                    <a:pt x="409" y="258"/>
                  </a:cubicBezTo>
                  <a:cubicBezTo>
                    <a:pt x="409" y="259"/>
                    <a:pt x="409" y="260"/>
                    <a:pt x="408" y="261"/>
                  </a:cubicBezTo>
                  <a:cubicBezTo>
                    <a:pt x="408" y="264"/>
                    <a:pt x="408" y="267"/>
                    <a:pt x="408" y="270"/>
                  </a:cubicBezTo>
                  <a:cubicBezTo>
                    <a:pt x="408" y="274"/>
                    <a:pt x="408" y="278"/>
                    <a:pt x="409" y="281"/>
                  </a:cubicBezTo>
                  <a:cubicBezTo>
                    <a:pt x="409" y="282"/>
                    <a:pt x="409" y="283"/>
                    <a:pt x="409" y="283"/>
                  </a:cubicBezTo>
                  <a:cubicBezTo>
                    <a:pt x="410" y="287"/>
                    <a:pt x="411" y="290"/>
                    <a:pt x="412" y="293"/>
                  </a:cubicBezTo>
                  <a:cubicBezTo>
                    <a:pt x="412" y="294"/>
                    <a:pt x="412" y="294"/>
                    <a:pt x="412" y="295"/>
                  </a:cubicBezTo>
                  <a:cubicBezTo>
                    <a:pt x="414" y="298"/>
                    <a:pt x="415" y="301"/>
                    <a:pt x="417" y="304"/>
                  </a:cubicBezTo>
                  <a:cubicBezTo>
                    <a:pt x="417" y="305"/>
                    <a:pt x="417" y="305"/>
                    <a:pt x="418" y="306"/>
                  </a:cubicBezTo>
                  <a:cubicBezTo>
                    <a:pt x="420" y="309"/>
                    <a:pt x="422" y="312"/>
                    <a:pt x="424" y="315"/>
                  </a:cubicBezTo>
                  <a:cubicBezTo>
                    <a:pt x="424" y="315"/>
                    <a:pt x="424" y="315"/>
                    <a:pt x="424" y="315"/>
                  </a:cubicBezTo>
                  <a:cubicBezTo>
                    <a:pt x="427" y="318"/>
                    <a:pt x="429" y="320"/>
                    <a:pt x="432" y="323"/>
                  </a:cubicBezTo>
                  <a:cubicBezTo>
                    <a:pt x="432" y="323"/>
                    <a:pt x="432" y="323"/>
                    <a:pt x="432" y="323"/>
                  </a:cubicBezTo>
                  <a:cubicBezTo>
                    <a:pt x="435" y="326"/>
                    <a:pt x="438" y="328"/>
                    <a:pt x="441" y="330"/>
                  </a:cubicBezTo>
                  <a:cubicBezTo>
                    <a:pt x="442" y="330"/>
                    <a:pt x="442" y="330"/>
                    <a:pt x="442" y="330"/>
                  </a:cubicBezTo>
                  <a:cubicBezTo>
                    <a:pt x="446" y="332"/>
                    <a:pt x="449" y="334"/>
                    <a:pt x="452" y="335"/>
                  </a:cubicBezTo>
                  <a:cubicBezTo>
                    <a:pt x="453" y="335"/>
                    <a:pt x="453" y="335"/>
                    <a:pt x="453" y="335"/>
                  </a:cubicBezTo>
                  <a:cubicBezTo>
                    <a:pt x="461" y="338"/>
                    <a:pt x="469" y="340"/>
                    <a:pt x="478" y="340"/>
                  </a:cubicBezTo>
                  <a:cubicBezTo>
                    <a:pt x="516" y="340"/>
                    <a:pt x="547" y="309"/>
                    <a:pt x="547" y="270"/>
                  </a:cubicBezTo>
                  <a:cubicBezTo>
                    <a:pt x="547" y="231"/>
                    <a:pt x="516" y="200"/>
                    <a:pt x="478" y="200"/>
                  </a:cubicBezTo>
                  <a:cubicBezTo>
                    <a:pt x="468" y="200"/>
                    <a:pt x="458" y="202"/>
                    <a:pt x="450" y="206"/>
                  </a:cubicBezTo>
                  <a:cubicBezTo>
                    <a:pt x="450" y="206"/>
                    <a:pt x="450" y="206"/>
                    <a:pt x="450" y="206"/>
                  </a:cubicBezTo>
                  <a:cubicBezTo>
                    <a:pt x="449" y="206"/>
                    <a:pt x="449" y="206"/>
                    <a:pt x="449" y="206"/>
                  </a:cubicBezTo>
                  <a:cubicBezTo>
                    <a:pt x="446" y="208"/>
                    <a:pt x="444" y="209"/>
                    <a:pt x="442" y="210"/>
                  </a:cubicBezTo>
                  <a:cubicBezTo>
                    <a:pt x="441" y="210"/>
                    <a:pt x="441" y="211"/>
                    <a:pt x="440" y="211"/>
                  </a:cubicBezTo>
                  <a:cubicBezTo>
                    <a:pt x="438" y="213"/>
                    <a:pt x="435" y="215"/>
                    <a:pt x="433" y="216"/>
                  </a:cubicBezTo>
                  <a:cubicBezTo>
                    <a:pt x="433" y="217"/>
                    <a:pt x="432" y="217"/>
                    <a:pt x="432" y="217"/>
                  </a:cubicBezTo>
                  <a:cubicBezTo>
                    <a:pt x="430" y="219"/>
                    <a:pt x="428" y="221"/>
                    <a:pt x="426" y="223"/>
                  </a:cubicBezTo>
                  <a:cubicBezTo>
                    <a:pt x="426" y="223"/>
                    <a:pt x="425" y="224"/>
                    <a:pt x="425" y="224"/>
                  </a:cubicBezTo>
                  <a:close/>
                  <a:moveTo>
                    <a:pt x="314" y="140"/>
                  </a:moveTo>
                  <a:lnTo>
                    <a:pt x="314" y="140"/>
                  </a:lnTo>
                  <a:cubicBezTo>
                    <a:pt x="353" y="140"/>
                    <a:pt x="384" y="108"/>
                    <a:pt x="384" y="70"/>
                  </a:cubicBezTo>
                  <a:cubicBezTo>
                    <a:pt x="384" y="31"/>
                    <a:pt x="353" y="0"/>
                    <a:pt x="314" y="0"/>
                  </a:cubicBezTo>
                  <a:cubicBezTo>
                    <a:pt x="275" y="0"/>
                    <a:pt x="244" y="31"/>
                    <a:pt x="244" y="70"/>
                  </a:cubicBezTo>
                  <a:cubicBezTo>
                    <a:pt x="244" y="108"/>
                    <a:pt x="275" y="140"/>
                    <a:pt x="314" y="140"/>
                  </a:cubicBezTo>
                  <a:close/>
                  <a:moveTo>
                    <a:pt x="379" y="336"/>
                  </a:moveTo>
                  <a:lnTo>
                    <a:pt x="379" y="336"/>
                  </a:lnTo>
                  <a:lnTo>
                    <a:pt x="379" y="283"/>
                  </a:lnTo>
                  <a:cubicBezTo>
                    <a:pt x="379" y="279"/>
                    <a:pt x="378" y="274"/>
                    <a:pt x="378" y="270"/>
                  </a:cubicBezTo>
                  <a:cubicBezTo>
                    <a:pt x="378" y="266"/>
                    <a:pt x="379" y="262"/>
                    <a:pt x="379" y="257"/>
                  </a:cubicBezTo>
                  <a:lnTo>
                    <a:pt x="379" y="254"/>
                  </a:lnTo>
                  <a:lnTo>
                    <a:pt x="380" y="254"/>
                  </a:lnTo>
                  <a:cubicBezTo>
                    <a:pt x="385" y="223"/>
                    <a:pt x="404" y="197"/>
                    <a:pt x="431" y="183"/>
                  </a:cubicBezTo>
                  <a:cubicBezTo>
                    <a:pt x="412" y="165"/>
                    <a:pt x="387" y="154"/>
                    <a:pt x="359" y="154"/>
                  </a:cubicBezTo>
                  <a:lnTo>
                    <a:pt x="269" y="154"/>
                  </a:lnTo>
                  <a:cubicBezTo>
                    <a:pt x="241" y="154"/>
                    <a:pt x="216" y="165"/>
                    <a:pt x="197" y="183"/>
                  </a:cubicBezTo>
                  <a:cubicBezTo>
                    <a:pt x="228" y="199"/>
                    <a:pt x="250" y="232"/>
                    <a:pt x="250" y="270"/>
                  </a:cubicBezTo>
                  <a:cubicBezTo>
                    <a:pt x="250" y="278"/>
                    <a:pt x="249" y="285"/>
                    <a:pt x="247" y="293"/>
                  </a:cubicBezTo>
                  <a:lnTo>
                    <a:pt x="247" y="335"/>
                  </a:lnTo>
                  <a:cubicBezTo>
                    <a:pt x="276" y="347"/>
                    <a:pt x="299" y="369"/>
                    <a:pt x="314" y="396"/>
                  </a:cubicBezTo>
                  <a:cubicBezTo>
                    <a:pt x="328" y="369"/>
                    <a:pt x="352" y="348"/>
                    <a:pt x="379" y="336"/>
                  </a:cubicBezTo>
                  <a:close/>
                  <a:moveTo>
                    <a:pt x="282" y="400"/>
                  </a:moveTo>
                  <a:lnTo>
                    <a:pt x="282" y="400"/>
                  </a:lnTo>
                  <a:cubicBezTo>
                    <a:pt x="280" y="397"/>
                    <a:pt x="278" y="394"/>
                    <a:pt x="275" y="391"/>
                  </a:cubicBezTo>
                  <a:cubicBezTo>
                    <a:pt x="275" y="390"/>
                    <a:pt x="274" y="390"/>
                    <a:pt x="274" y="390"/>
                  </a:cubicBezTo>
                  <a:cubicBezTo>
                    <a:pt x="272" y="387"/>
                    <a:pt x="270" y="385"/>
                    <a:pt x="267" y="382"/>
                  </a:cubicBezTo>
                  <a:cubicBezTo>
                    <a:pt x="267" y="382"/>
                    <a:pt x="266" y="382"/>
                    <a:pt x="266" y="381"/>
                  </a:cubicBezTo>
                  <a:cubicBezTo>
                    <a:pt x="263" y="379"/>
                    <a:pt x="261" y="377"/>
                    <a:pt x="258" y="375"/>
                  </a:cubicBezTo>
                  <a:cubicBezTo>
                    <a:pt x="257" y="374"/>
                    <a:pt x="257" y="374"/>
                    <a:pt x="257" y="374"/>
                  </a:cubicBezTo>
                  <a:cubicBezTo>
                    <a:pt x="247" y="367"/>
                    <a:pt x="237" y="362"/>
                    <a:pt x="225" y="359"/>
                  </a:cubicBezTo>
                  <a:cubicBezTo>
                    <a:pt x="223" y="358"/>
                    <a:pt x="220" y="357"/>
                    <a:pt x="218" y="357"/>
                  </a:cubicBezTo>
                  <a:cubicBezTo>
                    <a:pt x="217" y="356"/>
                    <a:pt x="215" y="356"/>
                    <a:pt x="214" y="356"/>
                  </a:cubicBezTo>
                  <a:cubicBezTo>
                    <a:pt x="212" y="356"/>
                    <a:pt x="210" y="355"/>
                    <a:pt x="208" y="355"/>
                  </a:cubicBezTo>
                  <a:cubicBezTo>
                    <a:pt x="207" y="355"/>
                    <a:pt x="206" y="355"/>
                    <a:pt x="205" y="355"/>
                  </a:cubicBezTo>
                  <a:cubicBezTo>
                    <a:pt x="202" y="354"/>
                    <a:pt x="199" y="354"/>
                    <a:pt x="195" y="354"/>
                  </a:cubicBezTo>
                  <a:lnTo>
                    <a:pt x="105" y="354"/>
                  </a:lnTo>
                  <a:cubicBezTo>
                    <a:pt x="47" y="354"/>
                    <a:pt x="0" y="401"/>
                    <a:pt x="0" y="460"/>
                  </a:cubicBezTo>
                  <a:lnTo>
                    <a:pt x="0" y="600"/>
                  </a:lnTo>
                  <a:lnTo>
                    <a:pt x="62" y="600"/>
                  </a:lnTo>
                  <a:lnTo>
                    <a:pt x="62" y="454"/>
                  </a:lnTo>
                  <a:lnTo>
                    <a:pt x="83" y="454"/>
                  </a:lnTo>
                  <a:lnTo>
                    <a:pt x="83" y="600"/>
                  </a:lnTo>
                  <a:lnTo>
                    <a:pt x="216" y="600"/>
                  </a:lnTo>
                  <a:lnTo>
                    <a:pt x="216" y="454"/>
                  </a:lnTo>
                  <a:lnTo>
                    <a:pt x="237" y="454"/>
                  </a:lnTo>
                  <a:lnTo>
                    <a:pt x="237" y="600"/>
                  </a:lnTo>
                  <a:lnTo>
                    <a:pt x="301" y="600"/>
                  </a:lnTo>
                  <a:lnTo>
                    <a:pt x="301" y="460"/>
                  </a:lnTo>
                  <a:cubicBezTo>
                    <a:pt x="301" y="437"/>
                    <a:pt x="294" y="417"/>
                    <a:pt x="282" y="400"/>
                  </a:cubicBezTo>
                  <a:cubicBezTo>
                    <a:pt x="282" y="400"/>
                    <a:pt x="282" y="400"/>
                    <a:pt x="282" y="400"/>
                  </a:cubicBezTo>
                  <a:close/>
                  <a:moveTo>
                    <a:pt x="523" y="354"/>
                  </a:moveTo>
                  <a:lnTo>
                    <a:pt x="523" y="354"/>
                  </a:lnTo>
                  <a:lnTo>
                    <a:pt x="433" y="354"/>
                  </a:lnTo>
                  <a:cubicBezTo>
                    <a:pt x="429" y="354"/>
                    <a:pt x="426" y="354"/>
                    <a:pt x="423" y="355"/>
                  </a:cubicBezTo>
                  <a:cubicBezTo>
                    <a:pt x="422" y="355"/>
                    <a:pt x="421" y="355"/>
                    <a:pt x="420" y="355"/>
                  </a:cubicBezTo>
                  <a:cubicBezTo>
                    <a:pt x="418" y="355"/>
                    <a:pt x="415" y="356"/>
                    <a:pt x="413" y="356"/>
                  </a:cubicBezTo>
                  <a:cubicBezTo>
                    <a:pt x="412" y="356"/>
                    <a:pt x="411" y="356"/>
                    <a:pt x="410" y="357"/>
                  </a:cubicBezTo>
                  <a:cubicBezTo>
                    <a:pt x="408" y="357"/>
                    <a:pt x="405" y="358"/>
                    <a:pt x="403" y="358"/>
                  </a:cubicBezTo>
                  <a:cubicBezTo>
                    <a:pt x="387" y="363"/>
                    <a:pt x="373" y="371"/>
                    <a:pt x="361" y="382"/>
                  </a:cubicBezTo>
                  <a:cubicBezTo>
                    <a:pt x="361" y="382"/>
                    <a:pt x="361" y="382"/>
                    <a:pt x="361" y="383"/>
                  </a:cubicBezTo>
                  <a:cubicBezTo>
                    <a:pt x="358" y="385"/>
                    <a:pt x="356" y="388"/>
                    <a:pt x="353" y="390"/>
                  </a:cubicBezTo>
                  <a:cubicBezTo>
                    <a:pt x="353" y="390"/>
                    <a:pt x="353" y="391"/>
                    <a:pt x="353" y="391"/>
                  </a:cubicBezTo>
                  <a:cubicBezTo>
                    <a:pt x="337" y="409"/>
                    <a:pt x="327" y="433"/>
                    <a:pt x="327" y="460"/>
                  </a:cubicBezTo>
                  <a:lnTo>
                    <a:pt x="327" y="600"/>
                  </a:lnTo>
                  <a:lnTo>
                    <a:pt x="389" y="600"/>
                  </a:lnTo>
                  <a:lnTo>
                    <a:pt x="389" y="454"/>
                  </a:lnTo>
                  <a:lnTo>
                    <a:pt x="410" y="454"/>
                  </a:lnTo>
                  <a:lnTo>
                    <a:pt x="410" y="600"/>
                  </a:lnTo>
                  <a:lnTo>
                    <a:pt x="543" y="600"/>
                  </a:lnTo>
                  <a:lnTo>
                    <a:pt x="543" y="454"/>
                  </a:lnTo>
                  <a:lnTo>
                    <a:pt x="564" y="454"/>
                  </a:lnTo>
                  <a:lnTo>
                    <a:pt x="564" y="600"/>
                  </a:lnTo>
                  <a:lnTo>
                    <a:pt x="628" y="600"/>
                  </a:lnTo>
                  <a:lnTo>
                    <a:pt x="628" y="460"/>
                  </a:lnTo>
                  <a:cubicBezTo>
                    <a:pt x="628" y="401"/>
                    <a:pt x="581" y="354"/>
                    <a:pt x="523" y="354"/>
                  </a:cubicBezTo>
                  <a:close/>
                  <a:moveTo>
                    <a:pt x="151" y="340"/>
                  </a:moveTo>
                  <a:lnTo>
                    <a:pt x="151" y="340"/>
                  </a:lnTo>
                  <a:cubicBezTo>
                    <a:pt x="159" y="340"/>
                    <a:pt x="167" y="338"/>
                    <a:pt x="175" y="335"/>
                  </a:cubicBezTo>
                  <a:cubicBezTo>
                    <a:pt x="175" y="335"/>
                    <a:pt x="175" y="335"/>
                    <a:pt x="176" y="335"/>
                  </a:cubicBezTo>
                  <a:cubicBezTo>
                    <a:pt x="179" y="334"/>
                    <a:pt x="183" y="332"/>
                    <a:pt x="186" y="330"/>
                  </a:cubicBezTo>
                  <a:cubicBezTo>
                    <a:pt x="186" y="330"/>
                    <a:pt x="186" y="330"/>
                    <a:pt x="186" y="330"/>
                  </a:cubicBezTo>
                  <a:cubicBezTo>
                    <a:pt x="190" y="328"/>
                    <a:pt x="193" y="326"/>
                    <a:pt x="196" y="323"/>
                  </a:cubicBezTo>
                  <a:cubicBezTo>
                    <a:pt x="196" y="323"/>
                    <a:pt x="196" y="323"/>
                    <a:pt x="196" y="323"/>
                  </a:cubicBezTo>
                  <a:cubicBezTo>
                    <a:pt x="202" y="318"/>
                    <a:pt x="206" y="312"/>
                    <a:pt x="210" y="306"/>
                  </a:cubicBezTo>
                  <a:cubicBezTo>
                    <a:pt x="211" y="305"/>
                    <a:pt x="211" y="305"/>
                    <a:pt x="211" y="304"/>
                  </a:cubicBezTo>
                  <a:cubicBezTo>
                    <a:pt x="213" y="301"/>
                    <a:pt x="214" y="298"/>
                    <a:pt x="216" y="295"/>
                  </a:cubicBezTo>
                  <a:cubicBezTo>
                    <a:pt x="216" y="294"/>
                    <a:pt x="216" y="294"/>
                    <a:pt x="216" y="293"/>
                  </a:cubicBezTo>
                  <a:cubicBezTo>
                    <a:pt x="217" y="290"/>
                    <a:pt x="218" y="287"/>
                    <a:pt x="219" y="283"/>
                  </a:cubicBezTo>
                  <a:cubicBezTo>
                    <a:pt x="219" y="282"/>
                    <a:pt x="219" y="282"/>
                    <a:pt x="219" y="281"/>
                  </a:cubicBezTo>
                  <a:cubicBezTo>
                    <a:pt x="220" y="278"/>
                    <a:pt x="220" y="274"/>
                    <a:pt x="220" y="270"/>
                  </a:cubicBezTo>
                  <a:cubicBezTo>
                    <a:pt x="220" y="267"/>
                    <a:pt x="220" y="264"/>
                    <a:pt x="220" y="261"/>
                  </a:cubicBezTo>
                  <a:cubicBezTo>
                    <a:pt x="219" y="260"/>
                    <a:pt x="219" y="259"/>
                    <a:pt x="219" y="258"/>
                  </a:cubicBezTo>
                  <a:cubicBezTo>
                    <a:pt x="219" y="255"/>
                    <a:pt x="218" y="252"/>
                    <a:pt x="217" y="250"/>
                  </a:cubicBezTo>
                  <a:cubicBezTo>
                    <a:pt x="217" y="249"/>
                    <a:pt x="217" y="249"/>
                    <a:pt x="217" y="249"/>
                  </a:cubicBezTo>
                  <a:cubicBezTo>
                    <a:pt x="216" y="246"/>
                    <a:pt x="215" y="244"/>
                    <a:pt x="214" y="241"/>
                  </a:cubicBezTo>
                  <a:cubicBezTo>
                    <a:pt x="214" y="240"/>
                    <a:pt x="213" y="240"/>
                    <a:pt x="213" y="239"/>
                  </a:cubicBezTo>
                  <a:cubicBezTo>
                    <a:pt x="212" y="236"/>
                    <a:pt x="210" y="234"/>
                    <a:pt x="209" y="231"/>
                  </a:cubicBezTo>
                  <a:lnTo>
                    <a:pt x="208" y="231"/>
                  </a:lnTo>
                  <a:cubicBezTo>
                    <a:pt x="207" y="229"/>
                    <a:pt x="205" y="226"/>
                    <a:pt x="203" y="224"/>
                  </a:cubicBezTo>
                  <a:cubicBezTo>
                    <a:pt x="203" y="224"/>
                    <a:pt x="202" y="223"/>
                    <a:pt x="202" y="223"/>
                  </a:cubicBezTo>
                  <a:cubicBezTo>
                    <a:pt x="200" y="221"/>
                    <a:pt x="198" y="219"/>
                    <a:pt x="195" y="217"/>
                  </a:cubicBezTo>
                  <a:cubicBezTo>
                    <a:pt x="195" y="217"/>
                    <a:pt x="195" y="217"/>
                    <a:pt x="195" y="216"/>
                  </a:cubicBezTo>
                  <a:cubicBezTo>
                    <a:pt x="193" y="215"/>
                    <a:pt x="190" y="213"/>
                    <a:pt x="188" y="211"/>
                  </a:cubicBezTo>
                  <a:cubicBezTo>
                    <a:pt x="187" y="211"/>
                    <a:pt x="187" y="210"/>
                    <a:pt x="186" y="210"/>
                  </a:cubicBezTo>
                  <a:cubicBezTo>
                    <a:pt x="184" y="209"/>
                    <a:pt x="181" y="207"/>
                    <a:pt x="179" y="206"/>
                  </a:cubicBezTo>
                  <a:cubicBezTo>
                    <a:pt x="179" y="206"/>
                    <a:pt x="178" y="206"/>
                    <a:pt x="178" y="206"/>
                  </a:cubicBezTo>
                  <a:cubicBezTo>
                    <a:pt x="170" y="202"/>
                    <a:pt x="160" y="200"/>
                    <a:pt x="151" y="200"/>
                  </a:cubicBezTo>
                  <a:cubicBezTo>
                    <a:pt x="112" y="200"/>
                    <a:pt x="81" y="231"/>
                    <a:pt x="81" y="270"/>
                  </a:cubicBezTo>
                  <a:cubicBezTo>
                    <a:pt x="81" y="309"/>
                    <a:pt x="112" y="340"/>
                    <a:pt x="151" y="340"/>
                  </a:cubicBezTo>
                  <a:close/>
                </a:path>
              </a:pathLst>
            </a:custGeom>
            <a:solidFill>
              <a:srgbClr val="365B7C"/>
            </a:solidFill>
            <a:ln>
              <a:noFill/>
            </a:ln>
          </p:spPr>
          <p:txBody>
            <a:bodyPr vert="horz" wrap="square" lIns="91440" tIns="45720" rIns="91440" bIns="45720" numCol="1" anchor="t" anchorCtr="0" compatLnSpc="1"/>
            <a:lstStyle/>
            <a:p>
              <a:endParaRPr lang="zh-CN" altLang="en-US">
                <a:solidFill>
                  <a:schemeClr val="accent2"/>
                </a:solidFill>
              </a:endParaRPr>
            </a:p>
          </p:txBody>
        </p:sp>
      </p:grpSp>
      <p:sp>
        <p:nvSpPr>
          <p:cNvPr id="33" name="矩形 32"/>
          <p:cNvSpPr/>
          <p:nvPr/>
        </p:nvSpPr>
        <p:spPr>
          <a:xfrm>
            <a:off x="2237463" y="878803"/>
            <a:ext cx="2087446" cy="470748"/>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800" b="1" dirty="0">
                <a:latin typeface="楷体" panose="02010609060101010101" pitchFamily="49" charset="-122"/>
                <a:ea typeface="楷体" panose="02010609060101010101" pitchFamily="49" charset="-122"/>
                <a:cs typeface="+mn-ea"/>
                <a:sym typeface="+mn-lt"/>
              </a:rPr>
              <a:t>案例导学</a:t>
            </a:r>
          </a:p>
        </p:txBody>
      </p:sp>
      <p:sp>
        <p:nvSpPr>
          <p:cNvPr id="3" name="文本框 2"/>
          <p:cNvSpPr txBox="1"/>
          <p:nvPr/>
        </p:nvSpPr>
        <p:spPr>
          <a:xfrm>
            <a:off x="2960370" y="1297940"/>
            <a:ext cx="6721475" cy="583565"/>
          </a:xfrm>
          <a:prstGeom prst="rect">
            <a:avLst/>
          </a:prstGeom>
          <a:noFill/>
        </p:spPr>
        <p:txBody>
          <a:bodyPr wrap="none" rtlCol="0" anchor="t">
            <a:spAutoFit/>
          </a:bodyPr>
          <a:lstStyle/>
          <a:p>
            <a:pPr>
              <a:defRPr/>
            </a:pPr>
            <a:r>
              <a:rPr lang="zh-CN" altLang="zh-CN" sz="3200" b="1">
                <a:latin typeface="楷体" panose="02010609060101010101" pitchFamily="49" charset="-122"/>
                <a:ea typeface="楷体" panose="02010609060101010101" pitchFamily="49" charset="-122"/>
                <a:cs typeface="楷体" panose="02010609060101010101" pitchFamily="49" charset="-122"/>
                <a:sym typeface="+mn-ea"/>
              </a:rPr>
              <a:t>佳能选用的</a:t>
            </a:r>
            <a:r>
              <a:rPr lang="en-US" altLang="zh-CN" sz="3200" b="1">
                <a:latin typeface="楷体" panose="02010609060101010101" pitchFamily="49" charset="-122"/>
                <a:ea typeface="楷体" panose="02010609060101010101" pitchFamily="49" charset="-122"/>
                <a:cs typeface="楷体" panose="02010609060101010101" pitchFamily="49" charset="-122"/>
                <a:sym typeface="+mn-ea"/>
              </a:rPr>
              <a:t>Mrjobs</a:t>
            </a:r>
            <a:r>
              <a:rPr lang="zh-CN" altLang="zh-CN" sz="3200" b="1">
                <a:latin typeface="楷体" panose="02010609060101010101" pitchFamily="49" charset="-122"/>
                <a:ea typeface="楷体" panose="02010609060101010101" pitchFamily="49" charset="-122"/>
                <a:cs typeface="楷体" panose="02010609060101010101" pitchFamily="49" charset="-122"/>
                <a:sym typeface="+mn-ea"/>
              </a:rPr>
              <a:t>在线招聘管理方案</a:t>
            </a:r>
          </a:p>
        </p:txBody>
      </p:sp>
      <p:sp>
        <p:nvSpPr>
          <p:cNvPr id="7" name="文本框 6"/>
          <p:cNvSpPr txBox="1"/>
          <p:nvPr/>
        </p:nvSpPr>
        <p:spPr>
          <a:xfrm>
            <a:off x="1369695" y="1947545"/>
            <a:ext cx="9452610" cy="1938020"/>
          </a:xfrm>
          <a:prstGeom prst="rect">
            <a:avLst/>
          </a:prstGeom>
          <a:noFill/>
        </p:spPr>
        <p:txBody>
          <a:bodyPr wrap="square" rtlCol="0">
            <a:spAutoFit/>
          </a:bodyPr>
          <a:lstStyle/>
          <a:p>
            <a:r>
              <a:rPr lang="en-US" altLang="zh-CN" sz="2400">
                <a:latin typeface="楷体" panose="02010609060101010101" pitchFamily="49" charset="-122"/>
                <a:ea typeface="楷体" panose="02010609060101010101" pitchFamily="49" charset="-122"/>
                <a:cs typeface="楷体" panose="02010609060101010101" pitchFamily="49" charset="-122"/>
                <a:sym typeface="+mn-ea"/>
              </a:rPr>
              <a:t>    2011</a:t>
            </a:r>
            <a:r>
              <a:rPr lang="zh-CN" altLang="zh-CN" sz="2400">
                <a:latin typeface="楷体" panose="02010609060101010101" pitchFamily="49" charset="-122"/>
                <a:ea typeface="楷体" panose="02010609060101010101" pitchFamily="49" charset="-122"/>
                <a:cs typeface="楷体" panose="02010609060101010101" pitchFamily="49" charset="-122"/>
                <a:sym typeface="+mn-ea"/>
              </a:rPr>
              <a:t>年，佳能启动了新的中长期经营计划，将力争在五年后呈现出令世人刮目的新面貌，这需要强大的人才资源和稳定的人才管理体系做支持。因此，佳能中国选用</a:t>
            </a:r>
            <a:r>
              <a:rPr lang="en-US" altLang="zh-CN" sz="2400">
                <a:latin typeface="楷体" panose="02010609060101010101" pitchFamily="49" charset="-122"/>
                <a:ea typeface="楷体" panose="02010609060101010101" pitchFamily="49" charset="-122"/>
                <a:cs typeface="楷体" panose="02010609060101010101" pitchFamily="49" charset="-122"/>
                <a:sym typeface="+mn-ea"/>
              </a:rPr>
              <a:t>Mr.Jobs</a:t>
            </a:r>
            <a:r>
              <a:rPr lang="zh-CN" altLang="zh-CN" sz="2400">
                <a:latin typeface="楷体" panose="02010609060101010101" pitchFamily="49" charset="-122"/>
                <a:ea typeface="楷体" panose="02010609060101010101" pitchFamily="49" charset="-122"/>
                <a:cs typeface="楷体" panose="02010609060101010101" pitchFamily="49" charset="-122"/>
                <a:sym typeface="+mn-ea"/>
              </a:rPr>
              <a:t>在线招聘管理解决方案，帮助建立完善的招聘管理体系，实现包括招聘在内的全流程人力资源管理，提升人才管理效果。</a:t>
            </a:r>
          </a:p>
        </p:txBody>
      </p:sp>
      <p:sp>
        <p:nvSpPr>
          <p:cNvPr id="8" name="文本框 7"/>
          <p:cNvSpPr txBox="1"/>
          <p:nvPr/>
        </p:nvSpPr>
        <p:spPr>
          <a:xfrm>
            <a:off x="1426845" y="3766820"/>
            <a:ext cx="9338310" cy="3415030"/>
          </a:xfrm>
          <a:prstGeom prst="rect">
            <a:avLst/>
          </a:prstGeom>
          <a:noFill/>
        </p:spPr>
        <p:txBody>
          <a:bodyPr wrap="square" rtlCol="0">
            <a:spAutoFit/>
          </a:bodyPr>
          <a:lstStyle/>
          <a:p>
            <a:pPr eaLnBrk="1" hangingPunct="1"/>
            <a:r>
              <a:rPr lang="en-US" altLang="zh-CN" sz="2400">
                <a:latin typeface="楷体" panose="02010609060101010101" pitchFamily="49" charset="-122"/>
                <a:ea typeface="楷体" panose="02010609060101010101" pitchFamily="49" charset="-122"/>
                <a:cs typeface="楷体" panose="02010609060101010101" pitchFamily="49" charset="-122"/>
                <a:sym typeface="+mn-ea"/>
              </a:rPr>
              <a:t>    </a:t>
            </a:r>
            <a:r>
              <a:rPr lang="zh-CN" altLang="zh-CN" sz="2400">
                <a:latin typeface="楷体" panose="02010609060101010101" pitchFamily="49" charset="-122"/>
                <a:ea typeface="楷体" panose="02010609060101010101" pitchFamily="49" charset="-122"/>
                <a:cs typeface="楷体" panose="02010609060101010101" pitchFamily="49" charset="-122"/>
                <a:sym typeface="+mn-ea"/>
              </a:rPr>
              <a:t>实现了（</a:t>
            </a:r>
            <a:r>
              <a:rPr lang="en-US" altLang="zh-CN" sz="2400">
                <a:latin typeface="楷体" panose="02010609060101010101" pitchFamily="49" charset="-122"/>
                <a:ea typeface="楷体" panose="02010609060101010101" pitchFamily="49" charset="-122"/>
                <a:cs typeface="楷体" panose="02010609060101010101" pitchFamily="49" charset="-122"/>
                <a:sym typeface="+mn-ea"/>
              </a:rPr>
              <a:t>1</a:t>
            </a:r>
            <a:r>
              <a:rPr lang="zh-CN" altLang="zh-CN" sz="2400">
                <a:latin typeface="楷体" panose="02010609060101010101" pitchFamily="49" charset="-122"/>
                <a:ea typeface="楷体" panose="02010609060101010101" pitchFamily="49" charset="-122"/>
                <a:cs typeface="楷体" panose="02010609060101010101" pitchFamily="49" charset="-122"/>
                <a:sym typeface="+mn-ea"/>
              </a:rPr>
              <a:t>）将企业多年形成的、较为科学、程式化的招聘管理流程更加固化下来，通过细致、全面的在线管理模式，使招聘管理工作更加规范和高效；（</a:t>
            </a:r>
            <a:r>
              <a:rPr lang="en-US" altLang="zh-CN" sz="2400">
                <a:latin typeface="楷体" panose="02010609060101010101" pitchFamily="49" charset="-122"/>
                <a:ea typeface="楷体" panose="02010609060101010101" pitchFamily="49" charset="-122"/>
                <a:cs typeface="楷体" panose="02010609060101010101" pitchFamily="49" charset="-122"/>
                <a:sym typeface="+mn-ea"/>
              </a:rPr>
              <a:t>2</a:t>
            </a:r>
            <a:r>
              <a:rPr lang="zh-CN" altLang="zh-CN" sz="2400">
                <a:latin typeface="楷体" panose="02010609060101010101" pitchFamily="49" charset="-122"/>
                <a:ea typeface="楷体" panose="02010609060101010101" pitchFamily="49" charset="-122"/>
                <a:cs typeface="楷体" panose="02010609060101010101" pitchFamily="49" charset="-122"/>
                <a:sym typeface="+mn-ea"/>
              </a:rPr>
              <a:t>）用人部门、</a:t>
            </a:r>
            <a:r>
              <a:rPr lang="en-US" altLang="zh-CN" sz="2400">
                <a:latin typeface="楷体" panose="02010609060101010101" pitchFamily="49" charset="-122"/>
                <a:ea typeface="楷体" panose="02010609060101010101" pitchFamily="49" charset="-122"/>
                <a:cs typeface="楷体" panose="02010609060101010101" pitchFamily="49" charset="-122"/>
                <a:sym typeface="+mn-ea"/>
              </a:rPr>
              <a:t>HR</a:t>
            </a:r>
            <a:r>
              <a:rPr lang="zh-CN" altLang="zh-CN" sz="2400">
                <a:latin typeface="楷体" panose="02010609060101010101" pitchFamily="49" charset="-122"/>
                <a:ea typeface="楷体" panose="02010609060101010101" pitchFamily="49" charset="-122"/>
                <a:cs typeface="楷体" panose="02010609060101010101" pitchFamily="49" charset="-122"/>
                <a:sym typeface="+mn-ea"/>
              </a:rPr>
              <a:t>、候选人、猎头等招聘过程中涉及的角色，都将通过该管理平台被有效组织起来，方便沟通、交流和协作，并形成工作档案；（</a:t>
            </a:r>
            <a:r>
              <a:rPr lang="en-US" altLang="zh-CN" sz="2400">
                <a:latin typeface="楷体" panose="02010609060101010101" pitchFamily="49" charset="-122"/>
                <a:ea typeface="楷体" panose="02010609060101010101" pitchFamily="49" charset="-122"/>
                <a:cs typeface="楷体" panose="02010609060101010101" pitchFamily="49" charset="-122"/>
                <a:sym typeface="+mn-ea"/>
              </a:rPr>
              <a:t>3</a:t>
            </a:r>
            <a:r>
              <a:rPr lang="zh-CN" altLang="zh-CN" sz="2400">
                <a:latin typeface="楷体" panose="02010609060101010101" pitchFamily="49" charset="-122"/>
                <a:ea typeface="楷体" panose="02010609060101010101" pitchFamily="49" charset="-122"/>
                <a:cs typeface="楷体" panose="02010609060101010101" pitchFamily="49" charset="-122"/>
                <a:sym typeface="+mn-ea"/>
              </a:rPr>
              <a:t>）为各种角色提供相应的使用入口，</a:t>
            </a:r>
            <a:r>
              <a:rPr lang="en-US" altLang="zh-CN" sz="2400">
                <a:latin typeface="楷体" panose="02010609060101010101" pitchFamily="49" charset="-122"/>
                <a:ea typeface="楷体" panose="02010609060101010101" pitchFamily="49" charset="-122"/>
                <a:cs typeface="楷体" panose="02010609060101010101" pitchFamily="49" charset="-122"/>
                <a:sym typeface="+mn-ea"/>
              </a:rPr>
              <a:t>HR</a:t>
            </a:r>
            <a:r>
              <a:rPr lang="zh-CN" altLang="zh-CN" sz="2400">
                <a:latin typeface="楷体" panose="02010609060101010101" pitchFamily="49" charset="-122"/>
                <a:ea typeface="楷体" panose="02010609060101010101" pitchFamily="49" charset="-122"/>
                <a:cs typeface="楷体" panose="02010609060101010101" pitchFamily="49" charset="-122"/>
                <a:sym typeface="+mn-ea"/>
              </a:rPr>
              <a:t>与用人部门之间由电话、邮件等沟通方式转为线上时时沟通，猎头利用单独入口为企业提供服务，候选人则可直接在企业招聘官网或招聘频道投递简历、查询求职进展及与企业对话。</a:t>
            </a:r>
          </a:p>
          <a:p>
            <a:pPr eaLnBrk="1" hangingPunct="1"/>
            <a:endParaRPr lang="zh-CN" altLang="zh-CN" sz="2400">
              <a:latin typeface="楷体" panose="02010609060101010101" pitchFamily="49" charset="-122"/>
              <a:ea typeface="楷体" panose="02010609060101010101" pitchFamily="49" charset="-122"/>
              <a:cs typeface="楷体" panose="02010609060101010101" pitchFamily="49" charset="-122"/>
              <a:sym typeface="+mn-ea"/>
            </a:endParaRPr>
          </a:p>
        </p:txBody>
      </p:sp>
    </p:spTree>
    <p:extLst>
      <p:ext uri="{BB962C8B-B14F-4D97-AF65-F5344CB8AC3E}">
        <p14:creationId xmlns:p14="http://schemas.microsoft.com/office/powerpoint/2010/main" val="2420421269"/>
      </p:ext>
    </p:extLst>
  </p:cSld>
  <p:clrMapOvr>
    <a:masterClrMapping/>
  </p:clrMapOvr>
  <mc:AlternateContent xmlns:mc="http://schemas.openxmlformats.org/markup-compatibility/2006" xmlns:p14="http://schemas.microsoft.com/office/powerpoint/2010/main">
    <mc:Choice Requires="p14">
      <p:transition spd="slow" p14:dur="3000" advTm="0">
        <p14:shred/>
      </p:transition>
    </mc:Choice>
    <mc:Fallback xmlns="">
      <p:transition spd="slow"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5" presetClass="entr" presetSubtype="0" fill="hold" nodeType="withEffect">
                                  <p:stCondLst>
                                    <p:cond delay="250"/>
                                  </p:stCondLst>
                                  <p:childTnLst>
                                    <p:set>
                                      <p:cBhvr>
                                        <p:cTn id="6" dur="1" fill="hold">
                                          <p:stCondLst>
                                            <p:cond delay="0"/>
                                          </p:stCondLst>
                                        </p:cTn>
                                        <p:tgtEl>
                                          <p:spTgt spid="19"/>
                                        </p:tgtEl>
                                        <p:attrNameLst>
                                          <p:attrName>style.visibility</p:attrName>
                                        </p:attrNameLst>
                                      </p:cBhvr>
                                      <p:to>
                                        <p:strVal val="visible"/>
                                      </p:to>
                                    </p:set>
                                    <p:anim calcmode="lin" valueType="num">
                                      <p:cBhvr>
                                        <p:cTn id="7" dur="500" decel="50000" fill="hold">
                                          <p:stCondLst>
                                            <p:cond delay="0"/>
                                          </p:stCondLst>
                                        </p:cTn>
                                        <p:tgtEl>
                                          <p:spTgt spid="19"/>
                                        </p:tgtEl>
                                        <p:attrNameLst>
                                          <p:attrName>style.rotation</p:attrName>
                                        </p:attrNameLst>
                                      </p:cBhvr>
                                      <p:tavLst>
                                        <p:tav tm="0">
                                          <p:val>
                                            <p:fltVal val="-90"/>
                                          </p:val>
                                        </p:tav>
                                        <p:tav tm="100000">
                                          <p:val>
                                            <p:fltVal val="0"/>
                                          </p:val>
                                        </p:tav>
                                      </p:tavLst>
                                    </p:anim>
                                    <p:anim calcmode="lin" valueType="num">
                                      <p:cBhvr>
                                        <p:cTn id="8" dur="500" decel="50000" fill="hold">
                                          <p:stCondLst>
                                            <p:cond delay="0"/>
                                          </p:stCondLst>
                                        </p:cTn>
                                        <p:tgtEl>
                                          <p:spTgt spid="19"/>
                                        </p:tgtEl>
                                        <p:attrNameLst>
                                          <p:attrName>ppt_w</p:attrName>
                                        </p:attrNameLst>
                                      </p:cBhvr>
                                      <p:tavLst>
                                        <p:tav tm="0">
                                          <p:val>
                                            <p:strVal val="#ppt_w"/>
                                          </p:val>
                                        </p:tav>
                                        <p:tav tm="100000">
                                          <p:val>
                                            <p:strVal val="#ppt_w*.05"/>
                                          </p:val>
                                        </p:tav>
                                      </p:tavLst>
                                    </p:anim>
                                    <p:anim calcmode="lin" valueType="num">
                                      <p:cBhvr>
                                        <p:cTn id="9" dur="500" accel="50000" fill="hold">
                                          <p:stCondLst>
                                            <p:cond delay="500"/>
                                          </p:stCondLst>
                                        </p:cTn>
                                        <p:tgtEl>
                                          <p:spTgt spid="19"/>
                                        </p:tgtEl>
                                        <p:attrNameLst>
                                          <p:attrName>ppt_w</p:attrName>
                                        </p:attrNameLst>
                                      </p:cBhvr>
                                      <p:tavLst>
                                        <p:tav tm="0">
                                          <p:val>
                                            <p:strVal val="#ppt_w*.05"/>
                                          </p:val>
                                        </p:tav>
                                        <p:tav tm="100000">
                                          <p:val>
                                            <p:strVal val="#ppt_w"/>
                                          </p:val>
                                        </p:tav>
                                      </p:tavLst>
                                    </p:anim>
                                    <p:anim calcmode="lin" valueType="num">
                                      <p:cBhvr>
                                        <p:cTn id="10" dur="1000" fill="hold"/>
                                        <p:tgtEl>
                                          <p:spTgt spid="19"/>
                                        </p:tgtEl>
                                        <p:attrNameLst>
                                          <p:attrName>ppt_h</p:attrName>
                                        </p:attrNameLst>
                                      </p:cBhvr>
                                      <p:tavLst>
                                        <p:tav tm="0">
                                          <p:val>
                                            <p:strVal val="#ppt_h"/>
                                          </p:val>
                                        </p:tav>
                                        <p:tav tm="100000">
                                          <p:val>
                                            <p:strVal val="#ppt_h"/>
                                          </p:val>
                                        </p:tav>
                                      </p:tavLst>
                                    </p:anim>
                                    <p:anim calcmode="lin" valueType="num">
                                      <p:cBhvr>
                                        <p:cTn id="11" dur="500" decel="50000" fill="hold">
                                          <p:stCondLst>
                                            <p:cond delay="0"/>
                                          </p:stCondLst>
                                        </p:cTn>
                                        <p:tgtEl>
                                          <p:spTgt spid="19"/>
                                        </p:tgtEl>
                                        <p:attrNameLst>
                                          <p:attrName>ppt_x</p:attrName>
                                        </p:attrNameLst>
                                      </p:cBhvr>
                                      <p:tavLst>
                                        <p:tav tm="0">
                                          <p:val>
                                            <p:strVal val="#ppt_x+.4"/>
                                          </p:val>
                                        </p:tav>
                                        <p:tav tm="100000">
                                          <p:val>
                                            <p:strVal val="#ppt_x"/>
                                          </p:val>
                                        </p:tav>
                                      </p:tavLst>
                                    </p:anim>
                                    <p:anim calcmode="lin" valueType="num">
                                      <p:cBhvr>
                                        <p:cTn id="12" dur="500" decel="50000" fill="hold">
                                          <p:stCondLst>
                                            <p:cond delay="0"/>
                                          </p:stCondLst>
                                        </p:cTn>
                                        <p:tgtEl>
                                          <p:spTgt spid="19"/>
                                        </p:tgtEl>
                                        <p:attrNameLst>
                                          <p:attrName>ppt_y</p:attrName>
                                        </p:attrNameLst>
                                      </p:cBhvr>
                                      <p:tavLst>
                                        <p:tav tm="0">
                                          <p:val>
                                            <p:strVal val="#ppt_y-.2"/>
                                          </p:val>
                                        </p:tav>
                                        <p:tav tm="100000">
                                          <p:val>
                                            <p:strVal val="#ppt_y+.1"/>
                                          </p:val>
                                        </p:tav>
                                      </p:tavLst>
                                    </p:anim>
                                    <p:anim calcmode="lin" valueType="num">
                                      <p:cBhvr>
                                        <p:cTn id="13" dur="500" accel="50000" fill="hold">
                                          <p:stCondLst>
                                            <p:cond delay="500"/>
                                          </p:stCondLst>
                                        </p:cTn>
                                        <p:tgtEl>
                                          <p:spTgt spid="19"/>
                                        </p:tgtEl>
                                        <p:attrNameLst>
                                          <p:attrName>ppt_y</p:attrName>
                                        </p:attrNameLst>
                                      </p:cBhvr>
                                      <p:tavLst>
                                        <p:tav tm="0">
                                          <p:val>
                                            <p:strVal val="#ppt_y+.1"/>
                                          </p:val>
                                        </p:tav>
                                        <p:tav tm="100000">
                                          <p:val>
                                            <p:strVal val="#ppt_y"/>
                                          </p:val>
                                        </p:tav>
                                      </p:tavLst>
                                    </p:anim>
                                    <p:animEffect transition="in" filter="fade">
                                      <p:cBhvr>
                                        <p:cTn id="14" dur="1000" decel="50000">
                                          <p:stCondLst>
                                            <p:cond delay="0"/>
                                          </p:stCondLst>
                                        </p:cTn>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矩形 24"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549157" y="-975631"/>
            <a:ext cx="583096" cy="838080"/>
          </a:xfrm>
          <a:prstGeom prst="rect">
            <a:avLst/>
          </a:prstGeom>
          <a:solidFill>
            <a:srgbClr val="365B7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 name="矩形 25"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1132253" y="-975631"/>
            <a:ext cx="583096" cy="838080"/>
          </a:xfrm>
          <a:prstGeom prst="rect">
            <a:avLst/>
          </a:prstGeom>
          <a:solidFill>
            <a:srgbClr val="96648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 name="矩形 26"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1715349" y="-975631"/>
            <a:ext cx="583096" cy="838080"/>
          </a:xfrm>
          <a:prstGeom prst="rect">
            <a:avLst/>
          </a:prstGeom>
          <a:solidFill>
            <a:srgbClr val="D06F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 name="矩形 27"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2298446" y="-975631"/>
            <a:ext cx="583096" cy="838080"/>
          </a:xfrm>
          <a:prstGeom prst="rect">
            <a:avLst/>
          </a:prstGeom>
          <a:solidFill>
            <a:srgbClr val="F779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 name="矩形 28"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2881542" y="-975631"/>
            <a:ext cx="583096" cy="838080"/>
          </a:xfrm>
          <a:prstGeom prst="rect">
            <a:avLst/>
          </a:prstGeom>
          <a:solidFill>
            <a:srgbClr val="F8AD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cxnSp>
        <p:nvCxnSpPr>
          <p:cNvPr id="55" name="直接连接符 54"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CxnSpPr/>
          <p:nvPr/>
        </p:nvCxnSpPr>
        <p:spPr>
          <a:xfrm>
            <a:off x="3246637" y="1273629"/>
            <a:ext cx="5770860"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56" name="文本框 55"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txBox="1"/>
          <p:nvPr/>
        </p:nvSpPr>
        <p:spPr>
          <a:xfrm>
            <a:off x="3445677" y="504051"/>
            <a:ext cx="5373370" cy="521970"/>
          </a:xfrm>
          <a:prstGeom prst="rect">
            <a:avLst/>
          </a:prstGeom>
          <a:noFill/>
        </p:spPr>
        <p:txBody>
          <a:bodyPr wrap="none" rtlCol="0">
            <a:spAutoFit/>
          </a:bodyPr>
          <a:lstStyle/>
          <a:p>
            <a:pPr algn="l"/>
            <a:r>
              <a:rPr lang="zh-CN" altLang="en-US" sz="2800" b="1">
                <a:solidFill>
                  <a:schemeClr val="bg1">
                    <a:lumMod val="50000"/>
                  </a:schemeClr>
                </a:solidFill>
                <a:latin typeface="微软雅黑" panose="020B0503020204020204" pitchFamily="34" charset="-122"/>
                <a:ea typeface="微软雅黑" panose="020B0503020204020204" pitchFamily="34" charset="-122"/>
                <a:sym typeface="+mn-ea"/>
              </a:rPr>
              <a:t>三  制定成果衡量标准和评估措施</a:t>
            </a:r>
            <a:endParaRPr lang="zh-CN" altLang="en-US" sz="2800" b="1" spc="500" dirty="0">
              <a:solidFill>
                <a:schemeClr val="bg1">
                  <a:lumMod val="50000"/>
                </a:schemeClr>
              </a:solidFill>
              <a:latin typeface="微软雅黑" panose="020B0503020204020204" pitchFamily="34" charset="-122"/>
              <a:ea typeface="微软雅黑" panose="020B0503020204020204" pitchFamily="34" charset="-122"/>
              <a:cs typeface="Arial" panose="020B0604020202020204" pitchFamily="34" charset="0"/>
              <a:sym typeface="+mn-ea"/>
            </a:endParaRPr>
          </a:p>
        </p:txBody>
      </p:sp>
      <p:sp>
        <p:nvSpPr>
          <p:cNvPr id="57" name="椭圆 56"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flipH="1">
            <a:off x="2686180" y="813581"/>
            <a:ext cx="157493" cy="157493"/>
          </a:xfrm>
          <a:prstGeom prst="ellipse">
            <a:avLst/>
          </a:prstGeom>
          <a:solidFill>
            <a:srgbClr val="D06F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8" name="椭圆 57"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flipH="1">
            <a:off x="2686180" y="335956"/>
            <a:ext cx="321030" cy="321030"/>
          </a:xfrm>
          <a:prstGeom prst="ellipse">
            <a:avLst/>
          </a:prstGeom>
          <a:solidFill>
            <a:srgbClr val="966481"/>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9" name="椭圆 58"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flipH="1">
            <a:off x="2991678" y="806317"/>
            <a:ext cx="219803" cy="219803"/>
          </a:xfrm>
          <a:prstGeom prst="ellipse">
            <a:avLst/>
          </a:prstGeom>
          <a:solidFill>
            <a:srgbClr val="365B7C"/>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0" name="椭圆 59"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flipH="1">
            <a:off x="2031169" y="697840"/>
            <a:ext cx="164852" cy="164852"/>
          </a:xfrm>
          <a:prstGeom prst="ellipse">
            <a:avLst/>
          </a:prstGeom>
          <a:solidFill>
            <a:srgbClr val="F779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1" name="椭圆 60"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9354354" y="755438"/>
            <a:ext cx="157493" cy="157493"/>
          </a:xfrm>
          <a:prstGeom prst="ellipse">
            <a:avLst/>
          </a:prstGeom>
          <a:solidFill>
            <a:srgbClr val="D06F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2" name="椭圆 61"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9190817" y="277813"/>
            <a:ext cx="321030" cy="321030"/>
          </a:xfrm>
          <a:prstGeom prst="ellipse">
            <a:avLst/>
          </a:prstGeom>
          <a:solidFill>
            <a:srgbClr val="966481"/>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3" name="椭圆 62"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a:off x="8986546" y="748174"/>
            <a:ext cx="219803" cy="219803"/>
          </a:xfrm>
          <a:prstGeom prst="ellipse">
            <a:avLst/>
          </a:prstGeom>
          <a:solidFill>
            <a:srgbClr val="365B7C"/>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4" name="椭圆 63"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a:off x="10002006" y="639697"/>
            <a:ext cx="164852" cy="164852"/>
          </a:xfrm>
          <a:prstGeom prst="ellipse">
            <a:avLst/>
          </a:prstGeom>
          <a:solidFill>
            <a:srgbClr val="F779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 name="e7d195523061f1c0"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hidden="1"/>
          <p:cNvSpPr txBox="1"/>
          <p:nvPr/>
        </p:nvSpPr>
        <p:spPr>
          <a:xfrm>
            <a:off x="-355600" y="1803400"/>
            <a:ext cx="293927" cy="1016000"/>
          </a:xfrm>
          <a:prstGeom prst="rect">
            <a:avLst/>
          </a:prstGeom>
          <a:noFill/>
        </p:spPr>
        <p:txBody>
          <a:bodyPr vert="wordArtVert" rtlCol="0">
            <a:spAutoFit/>
          </a:bodyPr>
          <a:lstStyle/>
          <a:p>
            <a:r>
              <a:rPr lang="en-US" altLang="zh-CN" sz="100"/>
              <a:t>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a:t>
            </a:r>
            <a:endParaRPr lang="zh-CN" altLang="en-US" sz="100"/>
          </a:p>
        </p:txBody>
      </p:sp>
      <p:pic>
        <p:nvPicPr>
          <p:cNvPr id="479237" name="Picture 4"/>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969645" y="3948430"/>
            <a:ext cx="10325100" cy="20281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 name="文本框 10"/>
          <p:cNvSpPr txBox="1"/>
          <p:nvPr/>
        </p:nvSpPr>
        <p:spPr>
          <a:xfrm>
            <a:off x="649605" y="1597025"/>
            <a:ext cx="10965180" cy="2027555"/>
          </a:xfrm>
          <a:prstGeom prst="rect">
            <a:avLst/>
          </a:prstGeom>
          <a:noFill/>
        </p:spPr>
        <p:txBody>
          <a:bodyPr wrap="square" rtlCol="0">
            <a:spAutoFit/>
          </a:bodyPr>
          <a:lstStyle/>
          <a:p>
            <a:pPr eaLnBrk="1" hangingPunct="1">
              <a:lnSpc>
                <a:spcPct val="90000"/>
              </a:lnSpc>
            </a:pPr>
            <a:r>
              <a:rPr lang="en-US" altLang="zh-CN" sz="2800">
                <a:latin typeface="楷体" panose="02010609060101010101" pitchFamily="49" charset="-122"/>
                <a:ea typeface="楷体" panose="02010609060101010101" pitchFamily="49" charset="-122"/>
                <a:cs typeface="楷体" panose="02010609060101010101" pitchFamily="49" charset="-122"/>
                <a:sym typeface="+mn-ea"/>
              </a:rPr>
              <a:t>    </a:t>
            </a:r>
            <a:r>
              <a:rPr lang="zh-CN" altLang="en-US" sz="2800">
                <a:latin typeface="楷体" panose="02010609060101010101" pitchFamily="49" charset="-122"/>
                <a:ea typeface="楷体" panose="02010609060101010101" pitchFamily="49" charset="-122"/>
                <a:cs typeface="楷体" panose="02010609060101010101" pitchFamily="49" charset="-122"/>
                <a:sym typeface="+mn-ea"/>
              </a:rPr>
              <a:t>如果没有一个好的基线</a:t>
            </a:r>
            <a:r>
              <a:rPr lang="en-US" altLang="zh-CN" sz="280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800">
                <a:latin typeface="楷体" panose="02010609060101010101" pitchFamily="49" charset="-122"/>
                <a:ea typeface="楷体" panose="02010609060101010101" pitchFamily="49" charset="-122"/>
                <a:cs typeface="楷体" panose="02010609060101010101" pitchFamily="49" charset="-122"/>
                <a:sym typeface="+mn-ea"/>
              </a:rPr>
              <a:t>就很难评估外包战略带来的收益</a:t>
            </a:r>
            <a:r>
              <a:rPr lang="en-US" altLang="zh-CN" sz="280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800">
                <a:latin typeface="楷体" panose="02010609060101010101" pitchFamily="49" charset="-122"/>
                <a:ea typeface="楷体" panose="02010609060101010101" pitchFamily="49" charset="-122"/>
                <a:cs typeface="楷体" panose="02010609060101010101" pitchFamily="49" charset="-122"/>
                <a:sym typeface="+mn-ea"/>
              </a:rPr>
              <a:t>因此</a:t>
            </a:r>
            <a:r>
              <a:rPr lang="en-US" altLang="zh-CN" sz="280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800">
                <a:latin typeface="楷体" panose="02010609060101010101" pitchFamily="49" charset="-122"/>
                <a:ea typeface="楷体" panose="02010609060101010101" pitchFamily="49" charset="-122"/>
                <a:cs typeface="楷体" panose="02010609060101010101" pitchFamily="49" charset="-122"/>
                <a:sym typeface="+mn-ea"/>
              </a:rPr>
              <a:t>企业应建立人力资源职能模块的标杆。企业可以建立相关的矩阵来帮助评估</a:t>
            </a:r>
            <a:r>
              <a:rPr lang="en-US" altLang="zh-CN" sz="280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800">
                <a:latin typeface="楷体" panose="02010609060101010101" pitchFamily="49" charset="-122"/>
                <a:ea typeface="楷体" panose="02010609060101010101" pitchFamily="49" charset="-122"/>
                <a:cs typeface="楷体" panose="02010609060101010101" pitchFamily="49" charset="-122"/>
                <a:sym typeface="+mn-ea"/>
              </a:rPr>
              <a:t>雇用操作矩阵、薪资支付操作矩阵</a:t>
            </a:r>
            <a:r>
              <a:rPr lang="en-US" altLang="zh-CN" sz="280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800">
                <a:latin typeface="楷体" panose="02010609060101010101" pitchFamily="49" charset="-122"/>
                <a:ea typeface="楷体" panose="02010609060101010101" pitchFamily="49" charset="-122"/>
                <a:cs typeface="楷体" panose="02010609060101010101" pitchFamily="49" charset="-122"/>
                <a:sym typeface="+mn-ea"/>
              </a:rPr>
              <a:t>准确度、单位处理成本、处理的时间</a:t>
            </a:r>
            <a:r>
              <a:rPr lang="en-US" altLang="zh-CN" sz="280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800">
                <a:latin typeface="楷体" panose="02010609060101010101" pitchFamily="49" charset="-122"/>
                <a:ea typeface="楷体" panose="02010609060101010101" pitchFamily="49" charset="-122"/>
                <a:cs typeface="楷体" panose="02010609060101010101" pitchFamily="49" charset="-122"/>
                <a:sym typeface="+mn-ea"/>
              </a:rPr>
              <a:t>、福利操作成本</a:t>
            </a:r>
            <a:r>
              <a:rPr lang="en-US" altLang="zh-CN" sz="280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800">
                <a:latin typeface="楷体" panose="02010609060101010101" pitchFamily="49" charset="-122"/>
                <a:ea typeface="楷体" panose="02010609060101010101" pitchFamily="49" charset="-122"/>
                <a:cs typeface="楷体" panose="02010609060101010101" pitchFamily="49" charset="-122"/>
                <a:sym typeface="+mn-ea"/>
              </a:rPr>
              <a:t>单位处理成本、问题解决、过程处理时间</a:t>
            </a:r>
            <a:r>
              <a:rPr lang="en-US" altLang="zh-CN" sz="280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800">
                <a:latin typeface="楷体" panose="02010609060101010101" pitchFamily="49" charset="-122"/>
                <a:ea typeface="楷体" panose="02010609060101010101" pitchFamily="49" charset="-122"/>
                <a:cs typeface="楷体" panose="02010609060101010101" pitchFamily="49" charset="-122"/>
                <a:sym typeface="+mn-ea"/>
              </a:rPr>
              <a:t>和财务矩阵</a:t>
            </a:r>
            <a:r>
              <a:rPr lang="en-US" altLang="zh-CN" sz="280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800">
                <a:latin typeface="楷体" panose="02010609060101010101" pitchFamily="49" charset="-122"/>
                <a:ea typeface="楷体" panose="02010609060101010101" pitchFamily="49" charset="-122"/>
                <a:cs typeface="楷体" panose="02010609060101010101" pitchFamily="49" charset="-122"/>
                <a:sym typeface="+mn-ea"/>
              </a:rPr>
              <a:t>报告时间、预测的准确度、报告的实用性</a:t>
            </a:r>
            <a:r>
              <a:rPr lang="en-US" altLang="zh-CN" sz="280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800">
                <a:latin typeface="楷体" panose="02010609060101010101" pitchFamily="49" charset="-122"/>
                <a:ea typeface="楷体" panose="02010609060101010101" pitchFamily="49" charset="-122"/>
                <a:cs typeface="楷体" panose="02010609060101010101" pitchFamily="49" charset="-122"/>
                <a:sym typeface="+mn-ea"/>
              </a:rPr>
              <a:t>。</a:t>
            </a:r>
          </a:p>
        </p:txBody>
      </p:sp>
    </p:spTree>
    <p:extLst>
      <p:ext uri="{BB962C8B-B14F-4D97-AF65-F5344CB8AC3E}">
        <p14:creationId xmlns:p14="http://schemas.microsoft.com/office/powerpoint/2010/main" val="4002362289"/>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0">
        <p15:prstTrans prst="pageCurlDouble"/>
      </p:transition>
    </mc:Choice>
    <mc:Fallback xmlns="">
      <p:transition spd="slow" advTm="0">
        <p:fade/>
      </p:transition>
    </mc:Fallback>
  </mc:AlternateContent>
</p:sld>
</file>

<file path=ppt/slides/slide2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矩形 8"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549157" y="-975631"/>
            <a:ext cx="583096" cy="838080"/>
          </a:xfrm>
          <a:prstGeom prst="rect">
            <a:avLst/>
          </a:prstGeom>
          <a:solidFill>
            <a:srgbClr val="365B7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 name="矩形 9"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1132253" y="-975631"/>
            <a:ext cx="583096" cy="838080"/>
          </a:xfrm>
          <a:prstGeom prst="rect">
            <a:avLst/>
          </a:prstGeom>
          <a:solidFill>
            <a:srgbClr val="96648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 name="矩形 10"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1715349" y="-975631"/>
            <a:ext cx="583096" cy="838080"/>
          </a:xfrm>
          <a:prstGeom prst="rect">
            <a:avLst/>
          </a:prstGeom>
          <a:solidFill>
            <a:srgbClr val="D06F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 name="矩形 11"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2298446" y="-975631"/>
            <a:ext cx="583096" cy="838080"/>
          </a:xfrm>
          <a:prstGeom prst="rect">
            <a:avLst/>
          </a:prstGeom>
          <a:solidFill>
            <a:srgbClr val="F779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 name="矩形 12"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2881542" y="-975631"/>
            <a:ext cx="583096" cy="838080"/>
          </a:xfrm>
          <a:prstGeom prst="rect">
            <a:avLst/>
          </a:prstGeom>
          <a:solidFill>
            <a:srgbClr val="F8AD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e7d195523061f1c0"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hidden="1"/>
          <p:cNvSpPr txBox="1"/>
          <p:nvPr/>
        </p:nvSpPr>
        <p:spPr>
          <a:xfrm>
            <a:off x="-355600" y="1803400"/>
            <a:ext cx="293927" cy="1016000"/>
          </a:xfrm>
          <a:prstGeom prst="rect">
            <a:avLst/>
          </a:prstGeom>
          <a:noFill/>
        </p:spPr>
        <p:txBody>
          <a:bodyPr vert="wordArtVert" rtlCol="0">
            <a:spAutoFit/>
          </a:bodyPr>
          <a:lstStyle/>
          <a:p>
            <a:r>
              <a:rPr lang="en-US" altLang="zh-CN" sz="100"/>
              <a:t>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a:t>
            </a:r>
            <a:endParaRPr lang="zh-CN" altLang="en-US" sz="100"/>
          </a:p>
        </p:txBody>
      </p:sp>
      <p:grpSp>
        <p:nvGrpSpPr>
          <p:cNvPr id="19" name="组合 18"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GrpSpPr/>
          <p:nvPr/>
        </p:nvGrpSpPr>
        <p:grpSpPr>
          <a:xfrm>
            <a:off x="170645" y="155063"/>
            <a:ext cx="1891633" cy="1891633"/>
            <a:chOff x="831765" y="1948847"/>
            <a:chExt cx="1891633" cy="1891633"/>
          </a:xfrm>
        </p:grpSpPr>
        <p:grpSp>
          <p:nvGrpSpPr>
            <p:cNvPr id="20" name="组合 19"/>
            <p:cNvGrpSpPr/>
            <p:nvPr/>
          </p:nvGrpSpPr>
          <p:grpSpPr>
            <a:xfrm>
              <a:off x="831765" y="1948847"/>
              <a:ext cx="1891633" cy="1891633"/>
              <a:chOff x="1375509" y="1976984"/>
              <a:chExt cx="2018000" cy="2018000"/>
            </a:xfrm>
          </p:grpSpPr>
          <p:sp>
            <p:nvSpPr>
              <p:cNvPr id="21" name="椭圆 20" descr="e7d195523061f1c0deeec63e560781cfd59afb0ea006f2a87ABB68BF51EA6619813959095094C18C62A12F549504892A4AAA8C1554C6663626E05CA27F281A14E6983772AFC3FB97135759321DEA3D709AACD122C08E6ED1C77BAD4A88EF4CD28A80260D8F97957F436F83C1F553EF0169027D0DBFA7A77088E1513DBDFC101C4B4DFF310B01A5021663E46B6BC2AAB5"/>
              <p:cNvSpPr>
                <a:spLocks noChangeAspect="1"/>
              </p:cNvSpPr>
              <p:nvPr/>
            </p:nvSpPr>
            <p:spPr>
              <a:xfrm>
                <a:off x="1375509" y="1976984"/>
                <a:ext cx="2018000" cy="2018000"/>
              </a:xfrm>
              <a:prstGeom prst="ellipse">
                <a:avLst/>
              </a:prstGeom>
              <a:gradFill>
                <a:gsLst>
                  <a:gs pos="0">
                    <a:schemeClr val="bg1"/>
                  </a:gs>
                  <a:gs pos="100000">
                    <a:srgbClr val="C7C7C7"/>
                  </a:gs>
                </a:gsLst>
                <a:lin ang="13200000" scaled="0"/>
              </a:gradFill>
              <a:ln w="22225">
                <a:solidFill>
                  <a:schemeClr val="bg1"/>
                </a:solidFill>
              </a:ln>
              <a:effectLst>
                <a:outerShdw blurRad="393700" dist="1270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 name="任意多边形 16"/>
              <p:cNvSpPr/>
              <p:nvPr/>
            </p:nvSpPr>
            <p:spPr>
              <a:xfrm rot="5400000">
                <a:off x="1220020" y="2637800"/>
                <a:ext cx="1007034" cy="694933"/>
              </a:xfrm>
              <a:custGeom>
                <a:avLst/>
                <a:gdLst>
                  <a:gd name="connsiteX0" fmla="*/ 0 w 1007034"/>
                  <a:gd name="connsiteY0" fmla="*/ 555348 h 694933"/>
                  <a:gd name="connsiteX1" fmla="*/ 322102 w 1007034"/>
                  <a:gd name="connsiteY1" fmla="*/ 0 h 694933"/>
                  <a:gd name="connsiteX2" fmla="*/ 392164 w 1007034"/>
                  <a:gd name="connsiteY2" fmla="*/ 21748 h 694933"/>
                  <a:gd name="connsiteX3" fmla="*/ 503517 w 1007034"/>
                  <a:gd name="connsiteY3" fmla="*/ 32974 h 694933"/>
                  <a:gd name="connsiteX4" fmla="*/ 614869 w 1007034"/>
                  <a:gd name="connsiteY4" fmla="*/ 21748 h 694933"/>
                  <a:gd name="connsiteX5" fmla="*/ 684932 w 1007034"/>
                  <a:gd name="connsiteY5" fmla="*/ 0 h 694933"/>
                  <a:gd name="connsiteX6" fmla="*/ 1007034 w 1007034"/>
                  <a:gd name="connsiteY6" fmla="*/ 555347 h 694933"/>
                  <a:gd name="connsiteX7" fmla="*/ 895766 w 1007034"/>
                  <a:gd name="connsiteY7" fmla="*/ 615742 h 694933"/>
                  <a:gd name="connsiteX8" fmla="*/ 503516 w 1007034"/>
                  <a:gd name="connsiteY8" fmla="*/ 694933 h 694933"/>
                  <a:gd name="connsiteX9" fmla="*/ 111266 w 1007034"/>
                  <a:gd name="connsiteY9" fmla="*/ 615742 h 694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07034" h="694933">
                    <a:moveTo>
                      <a:pt x="0" y="555348"/>
                    </a:moveTo>
                    <a:lnTo>
                      <a:pt x="322102" y="0"/>
                    </a:lnTo>
                    <a:lnTo>
                      <a:pt x="392164" y="21748"/>
                    </a:lnTo>
                    <a:cubicBezTo>
                      <a:pt x="428132" y="29108"/>
                      <a:pt x="465373" y="32974"/>
                      <a:pt x="503517" y="32974"/>
                    </a:cubicBezTo>
                    <a:cubicBezTo>
                      <a:pt x="541660" y="32974"/>
                      <a:pt x="578901" y="29108"/>
                      <a:pt x="614869" y="21748"/>
                    </a:cubicBezTo>
                    <a:lnTo>
                      <a:pt x="684932" y="0"/>
                    </a:lnTo>
                    <a:lnTo>
                      <a:pt x="1007034" y="555347"/>
                    </a:lnTo>
                    <a:lnTo>
                      <a:pt x="895766" y="615742"/>
                    </a:lnTo>
                    <a:cubicBezTo>
                      <a:pt x="775204" y="666735"/>
                      <a:pt x="642653" y="694933"/>
                      <a:pt x="503516" y="694933"/>
                    </a:cubicBezTo>
                    <a:cubicBezTo>
                      <a:pt x="364379" y="694933"/>
                      <a:pt x="231828" y="666735"/>
                      <a:pt x="111266" y="615742"/>
                    </a:cubicBezTo>
                    <a:close/>
                  </a:path>
                </a:pathLst>
              </a:custGeom>
              <a:solidFill>
                <a:srgbClr val="365B7C"/>
              </a:solidFill>
              <a:ln>
                <a:noFill/>
              </a:ln>
              <a:effectLst>
                <a:innerShdw blurRad="63500" dist="381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27" name="Freeform 48"/>
            <p:cNvSpPr>
              <a:spLocks noEditPoints="1"/>
            </p:cNvSpPr>
            <p:nvPr/>
          </p:nvSpPr>
          <p:spPr bwMode="auto">
            <a:xfrm>
              <a:off x="1822373" y="2622634"/>
              <a:ext cx="490056" cy="469081"/>
            </a:xfrm>
            <a:custGeom>
              <a:avLst/>
              <a:gdLst>
                <a:gd name="T0" fmla="*/ 419 w 628"/>
                <a:gd name="T1" fmla="*/ 232 h 600"/>
                <a:gd name="T2" fmla="*/ 411 w 628"/>
                <a:gd name="T3" fmla="*/ 249 h 600"/>
                <a:gd name="T4" fmla="*/ 408 w 628"/>
                <a:gd name="T5" fmla="*/ 261 h 600"/>
                <a:gd name="T6" fmla="*/ 409 w 628"/>
                <a:gd name="T7" fmla="*/ 283 h 600"/>
                <a:gd name="T8" fmla="*/ 417 w 628"/>
                <a:gd name="T9" fmla="*/ 304 h 600"/>
                <a:gd name="T10" fmla="*/ 424 w 628"/>
                <a:gd name="T11" fmla="*/ 315 h 600"/>
                <a:gd name="T12" fmla="*/ 441 w 628"/>
                <a:gd name="T13" fmla="*/ 330 h 600"/>
                <a:gd name="T14" fmla="*/ 453 w 628"/>
                <a:gd name="T15" fmla="*/ 335 h 600"/>
                <a:gd name="T16" fmla="*/ 478 w 628"/>
                <a:gd name="T17" fmla="*/ 200 h 600"/>
                <a:gd name="T18" fmla="*/ 449 w 628"/>
                <a:gd name="T19" fmla="*/ 206 h 600"/>
                <a:gd name="T20" fmla="*/ 433 w 628"/>
                <a:gd name="T21" fmla="*/ 216 h 600"/>
                <a:gd name="T22" fmla="*/ 425 w 628"/>
                <a:gd name="T23" fmla="*/ 224 h 600"/>
                <a:gd name="T24" fmla="*/ 384 w 628"/>
                <a:gd name="T25" fmla="*/ 70 h 600"/>
                <a:gd name="T26" fmla="*/ 314 w 628"/>
                <a:gd name="T27" fmla="*/ 140 h 600"/>
                <a:gd name="T28" fmla="*/ 379 w 628"/>
                <a:gd name="T29" fmla="*/ 283 h 600"/>
                <a:gd name="T30" fmla="*/ 379 w 628"/>
                <a:gd name="T31" fmla="*/ 254 h 600"/>
                <a:gd name="T32" fmla="*/ 359 w 628"/>
                <a:gd name="T33" fmla="*/ 154 h 600"/>
                <a:gd name="T34" fmla="*/ 250 w 628"/>
                <a:gd name="T35" fmla="*/ 270 h 600"/>
                <a:gd name="T36" fmla="*/ 314 w 628"/>
                <a:gd name="T37" fmla="*/ 396 h 600"/>
                <a:gd name="T38" fmla="*/ 282 w 628"/>
                <a:gd name="T39" fmla="*/ 400 h 600"/>
                <a:gd name="T40" fmla="*/ 267 w 628"/>
                <a:gd name="T41" fmla="*/ 382 h 600"/>
                <a:gd name="T42" fmla="*/ 257 w 628"/>
                <a:gd name="T43" fmla="*/ 374 h 600"/>
                <a:gd name="T44" fmla="*/ 214 w 628"/>
                <a:gd name="T45" fmla="*/ 356 h 600"/>
                <a:gd name="T46" fmla="*/ 195 w 628"/>
                <a:gd name="T47" fmla="*/ 354 h 600"/>
                <a:gd name="T48" fmla="*/ 0 w 628"/>
                <a:gd name="T49" fmla="*/ 600 h 600"/>
                <a:gd name="T50" fmla="*/ 83 w 628"/>
                <a:gd name="T51" fmla="*/ 454 h 600"/>
                <a:gd name="T52" fmla="*/ 216 w 628"/>
                <a:gd name="T53" fmla="*/ 454 h 600"/>
                <a:gd name="T54" fmla="*/ 301 w 628"/>
                <a:gd name="T55" fmla="*/ 600 h 600"/>
                <a:gd name="T56" fmla="*/ 282 w 628"/>
                <a:gd name="T57" fmla="*/ 400 h 600"/>
                <a:gd name="T58" fmla="*/ 433 w 628"/>
                <a:gd name="T59" fmla="*/ 354 h 600"/>
                <a:gd name="T60" fmla="*/ 413 w 628"/>
                <a:gd name="T61" fmla="*/ 356 h 600"/>
                <a:gd name="T62" fmla="*/ 361 w 628"/>
                <a:gd name="T63" fmla="*/ 382 h 600"/>
                <a:gd name="T64" fmla="*/ 353 w 628"/>
                <a:gd name="T65" fmla="*/ 391 h 600"/>
                <a:gd name="T66" fmla="*/ 389 w 628"/>
                <a:gd name="T67" fmla="*/ 600 h 600"/>
                <a:gd name="T68" fmla="*/ 410 w 628"/>
                <a:gd name="T69" fmla="*/ 600 h 600"/>
                <a:gd name="T70" fmla="*/ 564 w 628"/>
                <a:gd name="T71" fmla="*/ 454 h 600"/>
                <a:gd name="T72" fmla="*/ 628 w 628"/>
                <a:gd name="T73" fmla="*/ 460 h 600"/>
                <a:gd name="T74" fmla="*/ 151 w 628"/>
                <a:gd name="T75" fmla="*/ 340 h 600"/>
                <a:gd name="T76" fmla="*/ 186 w 628"/>
                <a:gd name="T77" fmla="*/ 330 h 600"/>
                <a:gd name="T78" fmla="*/ 196 w 628"/>
                <a:gd name="T79" fmla="*/ 323 h 600"/>
                <a:gd name="T80" fmla="*/ 216 w 628"/>
                <a:gd name="T81" fmla="*/ 295 h 600"/>
                <a:gd name="T82" fmla="*/ 219 w 628"/>
                <a:gd name="T83" fmla="*/ 281 h 600"/>
                <a:gd name="T84" fmla="*/ 219 w 628"/>
                <a:gd name="T85" fmla="*/ 258 h 600"/>
                <a:gd name="T86" fmla="*/ 214 w 628"/>
                <a:gd name="T87" fmla="*/ 241 h 600"/>
                <a:gd name="T88" fmla="*/ 208 w 628"/>
                <a:gd name="T89" fmla="*/ 231 h 600"/>
                <a:gd name="T90" fmla="*/ 195 w 628"/>
                <a:gd name="T91" fmla="*/ 217 h 600"/>
                <a:gd name="T92" fmla="*/ 186 w 628"/>
                <a:gd name="T93" fmla="*/ 210 h 600"/>
                <a:gd name="T94" fmla="*/ 151 w 628"/>
                <a:gd name="T95" fmla="*/ 200 h 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28" h="600">
                  <a:moveTo>
                    <a:pt x="425" y="224"/>
                  </a:moveTo>
                  <a:cubicBezTo>
                    <a:pt x="423" y="226"/>
                    <a:pt x="421" y="229"/>
                    <a:pt x="420" y="231"/>
                  </a:cubicBezTo>
                  <a:cubicBezTo>
                    <a:pt x="419" y="231"/>
                    <a:pt x="419" y="232"/>
                    <a:pt x="419" y="232"/>
                  </a:cubicBezTo>
                  <a:cubicBezTo>
                    <a:pt x="418" y="234"/>
                    <a:pt x="416" y="236"/>
                    <a:pt x="415" y="239"/>
                  </a:cubicBezTo>
                  <a:cubicBezTo>
                    <a:pt x="415" y="240"/>
                    <a:pt x="414" y="240"/>
                    <a:pt x="414" y="241"/>
                  </a:cubicBezTo>
                  <a:cubicBezTo>
                    <a:pt x="413" y="244"/>
                    <a:pt x="412" y="246"/>
                    <a:pt x="411" y="249"/>
                  </a:cubicBezTo>
                  <a:cubicBezTo>
                    <a:pt x="411" y="249"/>
                    <a:pt x="411" y="250"/>
                    <a:pt x="411" y="250"/>
                  </a:cubicBezTo>
                  <a:cubicBezTo>
                    <a:pt x="410" y="253"/>
                    <a:pt x="409" y="255"/>
                    <a:pt x="409" y="258"/>
                  </a:cubicBezTo>
                  <a:cubicBezTo>
                    <a:pt x="409" y="259"/>
                    <a:pt x="409" y="260"/>
                    <a:pt x="408" y="261"/>
                  </a:cubicBezTo>
                  <a:cubicBezTo>
                    <a:pt x="408" y="264"/>
                    <a:pt x="408" y="267"/>
                    <a:pt x="408" y="270"/>
                  </a:cubicBezTo>
                  <a:cubicBezTo>
                    <a:pt x="408" y="274"/>
                    <a:pt x="408" y="278"/>
                    <a:pt x="409" y="281"/>
                  </a:cubicBezTo>
                  <a:cubicBezTo>
                    <a:pt x="409" y="282"/>
                    <a:pt x="409" y="283"/>
                    <a:pt x="409" y="283"/>
                  </a:cubicBezTo>
                  <a:cubicBezTo>
                    <a:pt x="410" y="287"/>
                    <a:pt x="411" y="290"/>
                    <a:pt x="412" y="293"/>
                  </a:cubicBezTo>
                  <a:cubicBezTo>
                    <a:pt x="412" y="294"/>
                    <a:pt x="412" y="294"/>
                    <a:pt x="412" y="295"/>
                  </a:cubicBezTo>
                  <a:cubicBezTo>
                    <a:pt x="414" y="298"/>
                    <a:pt x="415" y="301"/>
                    <a:pt x="417" y="304"/>
                  </a:cubicBezTo>
                  <a:cubicBezTo>
                    <a:pt x="417" y="305"/>
                    <a:pt x="417" y="305"/>
                    <a:pt x="418" y="306"/>
                  </a:cubicBezTo>
                  <a:cubicBezTo>
                    <a:pt x="420" y="309"/>
                    <a:pt x="422" y="312"/>
                    <a:pt x="424" y="315"/>
                  </a:cubicBezTo>
                  <a:cubicBezTo>
                    <a:pt x="424" y="315"/>
                    <a:pt x="424" y="315"/>
                    <a:pt x="424" y="315"/>
                  </a:cubicBezTo>
                  <a:cubicBezTo>
                    <a:pt x="427" y="318"/>
                    <a:pt x="429" y="320"/>
                    <a:pt x="432" y="323"/>
                  </a:cubicBezTo>
                  <a:cubicBezTo>
                    <a:pt x="432" y="323"/>
                    <a:pt x="432" y="323"/>
                    <a:pt x="432" y="323"/>
                  </a:cubicBezTo>
                  <a:cubicBezTo>
                    <a:pt x="435" y="326"/>
                    <a:pt x="438" y="328"/>
                    <a:pt x="441" y="330"/>
                  </a:cubicBezTo>
                  <a:cubicBezTo>
                    <a:pt x="442" y="330"/>
                    <a:pt x="442" y="330"/>
                    <a:pt x="442" y="330"/>
                  </a:cubicBezTo>
                  <a:cubicBezTo>
                    <a:pt x="446" y="332"/>
                    <a:pt x="449" y="334"/>
                    <a:pt x="452" y="335"/>
                  </a:cubicBezTo>
                  <a:cubicBezTo>
                    <a:pt x="453" y="335"/>
                    <a:pt x="453" y="335"/>
                    <a:pt x="453" y="335"/>
                  </a:cubicBezTo>
                  <a:cubicBezTo>
                    <a:pt x="461" y="338"/>
                    <a:pt x="469" y="340"/>
                    <a:pt x="478" y="340"/>
                  </a:cubicBezTo>
                  <a:cubicBezTo>
                    <a:pt x="516" y="340"/>
                    <a:pt x="547" y="309"/>
                    <a:pt x="547" y="270"/>
                  </a:cubicBezTo>
                  <a:cubicBezTo>
                    <a:pt x="547" y="231"/>
                    <a:pt x="516" y="200"/>
                    <a:pt x="478" y="200"/>
                  </a:cubicBezTo>
                  <a:cubicBezTo>
                    <a:pt x="468" y="200"/>
                    <a:pt x="458" y="202"/>
                    <a:pt x="450" y="206"/>
                  </a:cubicBezTo>
                  <a:cubicBezTo>
                    <a:pt x="450" y="206"/>
                    <a:pt x="450" y="206"/>
                    <a:pt x="450" y="206"/>
                  </a:cubicBezTo>
                  <a:cubicBezTo>
                    <a:pt x="449" y="206"/>
                    <a:pt x="449" y="206"/>
                    <a:pt x="449" y="206"/>
                  </a:cubicBezTo>
                  <a:cubicBezTo>
                    <a:pt x="446" y="208"/>
                    <a:pt x="444" y="209"/>
                    <a:pt x="442" y="210"/>
                  </a:cubicBezTo>
                  <a:cubicBezTo>
                    <a:pt x="441" y="210"/>
                    <a:pt x="441" y="211"/>
                    <a:pt x="440" y="211"/>
                  </a:cubicBezTo>
                  <a:cubicBezTo>
                    <a:pt x="438" y="213"/>
                    <a:pt x="435" y="215"/>
                    <a:pt x="433" y="216"/>
                  </a:cubicBezTo>
                  <a:cubicBezTo>
                    <a:pt x="433" y="217"/>
                    <a:pt x="432" y="217"/>
                    <a:pt x="432" y="217"/>
                  </a:cubicBezTo>
                  <a:cubicBezTo>
                    <a:pt x="430" y="219"/>
                    <a:pt x="428" y="221"/>
                    <a:pt x="426" y="223"/>
                  </a:cubicBezTo>
                  <a:cubicBezTo>
                    <a:pt x="426" y="223"/>
                    <a:pt x="425" y="224"/>
                    <a:pt x="425" y="224"/>
                  </a:cubicBezTo>
                  <a:close/>
                  <a:moveTo>
                    <a:pt x="314" y="140"/>
                  </a:moveTo>
                  <a:lnTo>
                    <a:pt x="314" y="140"/>
                  </a:lnTo>
                  <a:cubicBezTo>
                    <a:pt x="353" y="140"/>
                    <a:pt x="384" y="108"/>
                    <a:pt x="384" y="70"/>
                  </a:cubicBezTo>
                  <a:cubicBezTo>
                    <a:pt x="384" y="31"/>
                    <a:pt x="353" y="0"/>
                    <a:pt x="314" y="0"/>
                  </a:cubicBezTo>
                  <a:cubicBezTo>
                    <a:pt x="275" y="0"/>
                    <a:pt x="244" y="31"/>
                    <a:pt x="244" y="70"/>
                  </a:cubicBezTo>
                  <a:cubicBezTo>
                    <a:pt x="244" y="108"/>
                    <a:pt x="275" y="140"/>
                    <a:pt x="314" y="140"/>
                  </a:cubicBezTo>
                  <a:close/>
                  <a:moveTo>
                    <a:pt x="379" y="336"/>
                  </a:moveTo>
                  <a:lnTo>
                    <a:pt x="379" y="336"/>
                  </a:lnTo>
                  <a:lnTo>
                    <a:pt x="379" y="283"/>
                  </a:lnTo>
                  <a:cubicBezTo>
                    <a:pt x="379" y="279"/>
                    <a:pt x="378" y="274"/>
                    <a:pt x="378" y="270"/>
                  </a:cubicBezTo>
                  <a:cubicBezTo>
                    <a:pt x="378" y="266"/>
                    <a:pt x="379" y="262"/>
                    <a:pt x="379" y="257"/>
                  </a:cubicBezTo>
                  <a:lnTo>
                    <a:pt x="379" y="254"/>
                  </a:lnTo>
                  <a:lnTo>
                    <a:pt x="380" y="254"/>
                  </a:lnTo>
                  <a:cubicBezTo>
                    <a:pt x="385" y="223"/>
                    <a:pt x="404" y="197"/>
                    <a:pt x="431" y="183"/>
                  </a:cubicBezTo>
                  <a:cubicBezTo>
                    <a:pt x="412" y="165"/>
                    <a:pt x="387" y="154"/>
                    <a:pt x="359" y="154"/>
                  </a:cubicBezTo>
                  <a:lnTo>
                    <a:pt x="269" y="154"/>
                  </a:lnTo>
                  <a:cubicBezTo>
                    <a:pt x="241" y="154"/>
                    <a:pt x="216" y="165"/>
                    <a:pt x="197" y="183"/>
                  </a:cubicBezTo>
                  <a:cubicBezTo>
                    <a:pt x="228" y="199"/>
                    <a:pt x="250" y="232"/>
                    <a:pt x="250" y="270"/>
                  </a:cubicBezTo>
                  <a:cubicBezTo>
                    <a:pt x="250" y="278"/>
                    <a:pt x="249" y="285"/>
                    <a:pt x="247" y="293"/>
                  </a:cubicBezTo>
                  <a:lnTo>
                    <a:pt x="247" y="335"/>
                  </a:lnTo>
                  <a:cubicBezTo>
                    <a:pt x="276" y="347"/>
                    <a:pt x="299" y="369"/>
                    <a:pt x="314" y="396"/>
                  </a:cubicBezTo>
                  <a:cubicBezTo>
                    <a:pt x="328" y="369"/>
                    <a:pt x="352" y="348"/>
                    <a:pt x="379" y="336"/>
                  </a:cubicBezTo>
                  <a:close/>
                  <a:moveTo>
                    <a:pt x="282" y="400"/>
                  </a:moveTo>
                  <a:lnTo>
                    <a:pt x="282" y="400"/>
                  </a:lnTo>
                  <a:cubicBezTo>
                    <a:pt x="280" y="397"/>
                    <a:pt x="278" y="394"/>
                    <a:pt x="275" y="391"/>
                  </a:cubicBezTo>
                  <a:cubicBezTo>
                    <a:pt x="275" y="390"/>
                    <a:pt x="274" y="390"/>
                    <a:pt x="274" y="390"/>
                  </a:cubicBezTo>
                  <a:cubicBezTo>
                    <a:pt x="272" y="387"/>
                    <a:pt x="270" y="385"/>
                    <a:pt x="267" y="382"/>
                  </a:cubicBezTo>
                  <a:cubicBezTo>
                    <a:pt x="267" y="382"/>
                    <a:pt x="266" y="382"/>
                    <a:pt x="266" y="381"/>
                  </a:cubicBezTo>
                  <a:cubicBezTo>
                    <a:pt x="263" y="379"/>
                    <a:pt x="261" y="377"/>
                    <a:pt x="258" y="375"/>
                  </a:cubicBezTo>
                  <a:cubicBezTo>
                    <a:pt x="257" y="374"/>
                    <a:pt x="257" y="374"/>
                    <a:pt x="257" y="374"/>
                  </a:cubicBezTo>
                  <a:cubicBezTo>
                    <a:pt x="247" y="367"/>
                    <a:pt x="237" y="362"/>
                    <a:pt x="225" y="359"/>
                  </a:cubicBezTo>
                  <a:cubicBezTo>
                    <a:pt x="223" y="358"/>
                    <a:pt x="220" y="357"/>
                    <a:pt x="218" y="357"/>
                  </a:cubicBezTo>
                  <a:cubicBezTo>
                    <a:pt x="217" y="356"/>
                    <a:pt x="215" y="356"/>
                    <a:pt x="214" y="356"/>
                  </a:cubicBezTo>
                  <a:cubicBezTo>
                    <a:pt x="212" y="356"/>
                    <a:pt x="210" y="355"/>
                    <a:pt x="208" y="355"/>
                  </a:cubicBezTo>
                  <a:cubicBezTo>
                    <a:pt x="207" y="355"/>
                    <a:pt x="206" y="355"/>
                    <a:pt x="205" y="355"/>
                  </a:cubicBezTo>
                  <a:cubicBezTo>
                    <a:pt x="202" y="354"/>
                    <a:pt x="199" y="354"/>
                    <a:pt x="195" y="354"/>
                  </a:cubicBezTo>
                  <a:lnTo>
                    <a:pt x="105" y="354"/>
                  </a:lnTo>
                  <a:cubicBezTo>
                    <a:pt x="47" y="354"/>
                    <a:pt x="0" y="401"/>
                    <a:pt x="0" y="460"/>
                  </a:cubicBezTo>
                  <a:lnTo>
                    <a:pt x="0" y="600"/>
                  </a:lnTo>
                  <a:lnTo>
                    <a:pt x="62" y="600"/>
                  </a:lnTo>
                  <a:lnTo>
                    <a:pt x="62" y="454"/>
                  </a:lnTo>
                  <a:lnTo>
                    <a:pt x="83" y="454"/>
                  </a:lnTo>
                  <a:lnTo>
                    <a:pt x="83" y="600"/>
                  </a:lnTo>
                  <a:lnTo>
                    <a:pt x="216" y="600"/>
                  </a:lnTo>
                  <a:lnTo>
                    <a:pt x="216" y="454"/>
                  </a:lnTo>
                  <a:lnTo>
                    <a:pt x="237" y="454"/>
                  </a:lnTo>
                  <a:lnTo>
                    <a:pt x="237" y="600"/>
                  </a:lnTo>
                  <a:lnTo>
                    <a:pt x="301" y="600"/>
                  </a:lnTo>
                  <a:lnTo>
                    <a:pt x="301" y="460"/>
                  </a:lnTo>
                  <a:cubicBezTo>
                    <a:pt x="301" y="437"/>
                    <a:pt x="294" y="417"/>
                    <a:pt x="282" y="400"/>
                  </a:cubicBezTo>
                  <a:cubicBezTo>
                    <a:pt x="282" y="400"/>
                    <a:pt x="282" y="400"/>
                    <a:pt x="282" y="400"/>
                  </a:cubicBezTo>
                  <a:close/>
                  <a:moveTo>
                    <a:pt x="523" y="354"/>
                  </a:moveTo>
                  <a:lnTo>
                    <a:pt x="523" y="354"/>
                  </a:lnTo>
                  <a:lnTo>
                    <a:pt x="433" y="354"/>
                  </a:lnTo>
                  <a:cubicBezTo>
                    <a:pt x="429" y="354"/>
                    <a:pt x="426" y="354"/>
                    <a:pt x="423" y="355"/>
                  </a:cubicBezTo>
                  <a:cubicBezTo>
                    <a:pt x="422" y="355"/>
                    <a:pt x="421" y="355"/>
                    <a:pt x="420" y="355"/>
                  </a:cubicBezTo>
                  <a:cubicBezTo>
                    <a:pt x="418" y="355"/>
                    <a:pt x="415" y="356"/>
                    <a:pt x="413" y="356"/>
                  </a:cubicBezTo>
                  <a:cubicBezTo>
                    <a:pt x="412" y="356"/>
                    <a:pt x="411" y="356"/>
                    <a:pt x="410" y="357"/>
                  </a:cubicBezTo>
                  <a:cubicBezTo>
                    <a:pt x="408" y="357"/>
                    <a:pt x="405" y="358"/>
                    <a:pt x="403" y="358"/>
                  </a:cubicBezTo>
                  <a:cubicBezTo>
                    <a:pt x="387" y="363"/>
                    <a:pt x="373" y="371"/>
                    <a:pt x="361" y="382"/>
                  </a:cubicBezTo>
                  <a:cubicBezTo>
                    <a:pt x="361" y="382"/>
                    <a:pt x="361" y="382"/>
                    <a:pt x="361" y="383"/>
                  </a:cubicBezTo>
                  <a:cubicBezTo>
                    <a:pt x="358" y="385"/>
                    <a:pt x="356" y="388"/>
                    <a:pt x="353" y="390"/>
                  </a:cubicBezTo>
                  <a:cubicBezTo>
                    <a:pt x="353" y="390"/>
                    <a:pt x="353" y="391"/>
                    <a:pt x="353" y="391"/>
                  </a:cubicBezTo>
                  <a:cubicBezTo>
                    <a:pt x="337" y="409"/>
                    <a:pt x="327" y="433"/>
                    <a:pt x="327" y="460"/>
                  </a:cubicBezTo>
                  <a:lnTo>
                    <a:pt x="327" y="600"/>
                  </a:lnTo>
                  <a:lnTo>
                    <a:pt x="389" y="600"/>
                  </a:lnTo>
                  <a:lnTo>
                    <a:pt x="389" y="454"/>
                  </a:lnTo>
                  <a:lnTo>
                    <a:pt x="410" y="454"/>
                  </a:lnTo>
                  <a:lnTo>
                    <a:pt x="410" y="600"/>
                  </a:lnTo>
                  <a:lnTo>
                    <a:pt x="543" y="600"/>
                  </a:lnTo>
                  <a:lnTo>
                    <a:pt x="543" y="454"/>
                  </a:lnTo>
                  <a:lnTo>
                    <a:pt x="564" y="454"/>
                  </a:lnTo>
                  <a:lnTo>
                    <a:pt x="564" y="600"/>
                  </a:lnTo>
                  <a:lnTo>
                    <a:pt x="628" y="600"/>
                  </a:lnTo>
                  <a:lnTo>
                    <a:pt x="628" y="460"/>
                  </a:lnTo>
                  <a:cubicBezTo>
                    <a:pt x="628" y="401"/>
                    <a:pt x="581" y="354"/>
                    <a:pt x="523" y="354"/>
                  </a:cubicBezTo>
                  <a:close/>
                  <a:moveTo>
                    <a:pt x="151" y="340"/>
                  </a:moveTo>
                  <a:lnTo>
                    <a:pt x="151" y="340"/>
                  </a:lnTo>
                  <a:cubicBezTo>
                    <a:pt x="159" y="340"/>
                    <a:pt x="167" y="338"/>
                    <a:pt x="175" y="335"/>
                  </a:cubicBezTo>
                  <a:cubicBezTo>
                    <a:pt x="175" y="335"/>
                    <a:pt x="175" y="335"/>
                    <a:pt x="176" y="335"/>
                  </a:cubicBezTo>
                  <a:cubicBezTo>
                    <a:pt x="179" y="334"/>
                    <a:pt x="183" y="332"/>
                    <a:pt x="186" y="330"/>
                  </a:cubicBezTo>
                  <a:cubicBezTo>
                    <a:pt x="186" y="330"/>
                    <a:pt x="186" y="330"/>
                    <a:pt x="186" y="330"/>
                  </a:cubicBezTo>
                  <a:cubicBezTo>
                    <a:pt x="190" y="328"/>
                    <a:pt x="193" y="326"/>
                    <a:pt x="196" y="323"/>
                  </a:cubicBezTo>
                  <a:cubicBezTo>
                    <a:pt x="196" y="323"/>
                    <a:pt x="196" y="323"/>
                    <a:pt x="196" y="323"/>
                  </a:cubicBezTo>
                  <a:cubicBezTo>
                    <a:pt x="202" y="318"/>
                    <a:pt x="206" y="312"/>
                    <a:pt x="210" y="306"/>
                  </a:cubicBezTo>
                  <a:cubicBezTo>
                    <a:pt x="211" y="305"/>
                    <a:pt x="211" y="305"/>
                    <a:pt x="211" y="304"/>
                  </a:cubicBezTo>
                  <a:cubicBezTo>
                    <a:pt x="213" y="301"/>
                    <a:pt x="214" y="298"/>
                    <a:pt x="216" y="295"/>
                  </a:cubicBezTo>
                  <a:cubicBezTo>
                    <a:pt x="216" y="294"/>
                    <a:pt x="216" y="294"/>
                    <a:pt x="216" y="293"/>
                  </a:cubicBezTo>
                  <a:cubicBezTo>
                    <a:pt x="217" y="290"/>
                    <a:pt x="218" y="287"/>
                    <a:pt x="219" y="283"/>
                  </a:cubicBezTo>
                  <a:cubicBezTo>
                    <a:pt x="219" y="282"/>
                    <a:pt x="219" y="282"/>
                    <a:pt x="219" y="281"/>
                  </a:cubicBezTo>
                  <a:cubicBezTo>
                    <a:pt x="220" y="278"/>
                    <a:pt x="220" y="274"/>
                    <a:pt x="220" y="270"/>
                  </a:cubicBezTo>
                  <a:cubicBezTo>
                    <a:pt x="220" y="267"/>
                    <a:pt x="220" y="264"/>
                    <a:pt x="220" y="261"/>
                  </a:cubicBezTo>
                  <a:cubicBezTo>
                    <a:pt x="219" y="260"/>
                    <a:pt x="219" y="259"/>
                    <a:pt x="219" y="258"/>
                  </a:cubicBezTo>
                  <a:cubicBezTo>
                    <a:pt x="219" y="255"/>
                    <a:pt x="218" y="252"/>
                    <a:pt x="217" y="250"/>
                  </a:cubicBezTo>
                  <a:cubicBezTo>
                    <a:pt x="217" y="249"/>
                    <a:pt x="217" y="249"/>
                    <a:pt x="217" y="249"/>
                  </a:cubicBezTo>
                  <a:cubicBezTo>
                    <a:pt x="216" y="246"/>
                    <a:pt x="215" y="244"/>
                    <a:pt x="214" y="241"/>
                  </a:cubicBezTo>
                  <a:cubicBezTo>
                    <a:pt x="214" y="240"/>
                    <a:pt x="213" y="240"/>
                    <a:pt x="213" y="239"/>
                  </a:cubicBezTo>
                  <a:cubicBezTo>
                    <a:pt x="212" y="236"/>
                    <a:pt x="210" y="234"/>
                    <a:pt x="209" y="231"/>
                  </a:cubicBezTo>
                  <a:lnTo>
                    <a:pt x="208" y="231"/>
                  </a:lnTo>
                  <a:cubicBezTo>
                    <a:pt x="207" y="229"/>
                    <a:pt x="205" y="226"/>
                    <a:pt x="203" y="224"/>
                  </a:cubicBezTo>
                  <a:cubicBezTo>
                    <a:pt x="203" y="224"/>
                    <a:pt x="202" y="223"/>
                    <a:pt x="202" y="223"/>
                  </a:cubicBezTo>
                  <a:cubicBezTo>
                    <a:pt x="200" y="221"/>
                    <a:pt x="198" y="219"/>
                    <a:pt x="195" y="217"/>
                  </a:cubicBezTo>
                  <a:cubicBezTo>
                    <a:pt x="195" y="217"/>
                    <a:pt x="195" y="217"/>
                    <a:pt x="195" y="216"/>
                  </a:cubicBezTo>
                  <a:cubicBezTo>
                    <a:pt x="193" y="215"/>
                    <a:pt x="190" y="213"/>
                    <a:pt x="188" y="211"/>
                  </a:cubicBezTo>
                  <a:cubicBezTo>
                    <a:pt x="187" y="211"/>
                    <a:pt x="187" y="210"/>
                    <a:pt x="186" y="210"/>
                  </a:cubicBezTo>
                  <a:cubicBezTo>
                    <a:pt x="184" y="209"/>
                    <a:pt x="181" y="207"/>
                    <a:pt x="179" y="206"/>
                  </a:cubicBezTo>
                  <a:cubicBezTo>
                    <a:pt x="179" y="206"/>
                    <a:pt x="178" y="206"/>
                    <a:pt x="178" y="206"/>
                  </a:cubicBezTo>
                  <a:cubicBezTo>
                    <a:pt x="170" y="202"/>
                    <a:pt x="160" y="200"/>
                    <a:pt x="151" y="200"/>
                  </a:cubicBezTo>
                  <a:cubicBezTo>
                    <a:pt x="112" y="200"/>
                    <a:pt x="81" y="231"/>
                    <a:pt x="81" y="270"/>
                  </a:cubicBezTo>
                  <a:cubicBezTo>
                    <a:pt x="81" y="309"/>
                    <a:pt x="112" y="340"/>
                    <a:pt x="151" y="340"/>
                  </a:cubicBezTo>
                  <a:close/>
                </a:path>
              </a:pathLst>
            </a:custGeom>
            <a:solidFill>
              <a:srgbClr val="365B7C"/>
            </a:solidFill>
            <a:ln>
              <a:noFill/>
            </a:ln>
          </p:spPr>
          <p:txBody>
            <a:bodyPr vert="horz" wrap="square" lIns="91440" tIns="45720" rIns="91440" bIns="45720" numCol="1" anchor="t" anchorCtr="0" compatLnSpc="1"/>
            <a:lstStyle/>
            <a:p>
              <a:endParaRPr lang="zh-CN" altLang="en-US">
                <a:solidFill>
                  <a:schemeClr val="accent2"/>
                </a:solidFill>
              </a:endParaRPr>
            </a:p>
          </p:txBody>
        </p:sp>
      </p:grpSp>
      <p:sp>
        <p:nvSpPr>
          <p:cNvPr id="33" name="矩形 32"/>
          <p:cNvSpPr/>
          <p:nvPr/>
        </p:nvSpPr>
        <p:spPr>
          <a:xfrm>
            <a:off x="2237463" y="878803"/>
            <a:ext cx="2087446" cy="470748"/>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800" b="1" dirty="0">
                <a:latin typeface="楷体" panose="02010609060101010101" pitchFamily="49" charset="-122"/>
                <a:ea typeface="楷体" panose="02010609060101010101" pitchFamily="49" charset="-122"/>
                <a:cs typeface="+mn-ea"/>
                <a:sym typeface="+mn-lt"/>
              </a:rPr>
              <a:t>案例导学</a:t>
            </a:r>
          </a:p>
        </p:txBody>
      </p:sp>
      <p:sp>
        <p:nvSpPr>
          <p:cNvPr id="2" name="文本框 1"/>
          <p:cNvSpPr txBox="1"/>
          <p:nvPr/>
        </p:nvSpPr>
        <p:spPr>
          <a:xfrm>
            <a:off x="4408805" y="828675"/>
            <a:ext cx="4265930" cy="583565"/>
          </a:xfrm>
          <a:prstGeom prst="rect">
            <a:avLst/>
          </a:prstGeom>
          <a:noFill/>
        </p:spPr>
        <p:txBody>
          <a:bodyPr wrap="none" rtlCol="0" anchor="t">
            <a:spAutoFit/>
          </a:bodyPr>
          <a:lstStyle/>
          <a:p>
            <a:pPr>
              <a:defRPr/>
            </a:pPr>
            <a:r>
              <a:rPr lang="zh-CN" altLang="zh-CN" sz="3200" b="1">
                <a:latin typeface="楷体" panose="02010609060101010101" pitchFamily="49" charset="-122"/>
                <a:ea typeface="楷体" panose="02010609060101010101" pitchFamily="49" charset="-122"/>
                <a:sym typeface="+mn-ea"/>
              </a:rPr>
              <a:t>拜耳中国招聘流程外包</a:t>
            </a:r>
          </a:p>
        </p:txBody>
      </p:sp>
      <p:sp>
        <p:nvSpPr>
          <p:cNvPr id="4" name="文本框 3"/>
          <p:cNvSpPr txBox="1"/>
          <p:nvPr/>
        </p:nvSpPr>
        <p:spPr>
          <a:xfrm>
            <a:off x="993140" y="1658620"/>
            <a:ext cx="10379075" cy="4399915"/>
          </a:xfrm>
          <a:prstGeom prst="rect">
            <a:avLst/>
          </a:prstGeom>
          <a:noFill/>
        </p:spPr>
        <p:txBody>
          <a:bodyPr wrap="square" rtlCol="0">
            <a:spAutoFit/>
          </a:bodyPr>
          <a:lstStyle/>
          <a:p>
            <a:r>
              <a:rPr lang="en-US" altLang="zh-CN" sz="2800">
                <a:latin typeface="楷体" panose="02010609060101010101" pitchFamily="49" charset="-122"/>
                <a:ea typeface="楷体" panose="02010609060101010101" pitchFamily="49" charset="-122"/>
                <a:cs typeface="楷体" panose="02010609060101010101" pitchFamily="49" charset="-122"/>
                <a:sym typeface="+mn-ea"/>
              </a:rPr>
              <a:t>    2010</a:t>
            </a:r>
            <a:r>
              <a:rPr lang="zh-CN" altLang="zh-CN" sz="2800">
                <a:latin typeface="楷体" panose="02010609060101010101" pitchFamily="49" charset="-122"/>
                <a:ea typeface="楷体" panose="02010609060101010101" pitchFamily="49" charset="-122"/>
                <a:cs typeface="楷体" panose="02010609060101010101" pitchFamily="49" charset="-122"/>
                <a:sym typeface="+mn-ea"/>
              </a:rPr>
              <a:t>年，德国拜耳中国有限公司根据业务发展需求，计划在</a:t>
            </a:r>
            <a:r>
              <a:rPr lang="en-US" altLang="zh-CN" sz="2800">
                <a:latin typeface="楷体" panose="02010609060101010101" pitchFamily="49" charset="-122"/>
                <a:ea typeface="楷体" panose="02010609060101010101" pitchFamily="49" charset="-122"/>
                <a:cs typeface="楷体" panose="02010609060101010101" pitchFamily="49" charset="-122"/>
                <a:sym typeface="+mn-ea"/>
              </a:rPr>
              <a:t>2011</a:t>
            </a:r>
            <a:r>
              <a:rPr lang="zh-CN" altLang="zh-CN" sz="2800">
                <a:latin typeface="楷体" panose="02010609060101010101" pitchFamily="49" charset="-122"/>
                <a:ea typeface="楷体" panose="02010609060101010101" pitchFamily="49" charset="-122"/>
                <a:cs typeface="楷体" panose="02010609060101010101" pitchFamily="49" charset="-122"/>
                <a:sym typeface="+mn-ea"/>
              </a:rPr>
              <a:t>年上半年招一千名销售代表。当时拜耳医药保健人力资源部没有专门的招聘团队，招聘工作由</a:t>
            </a:r>
            <a:r>
              <a:rPr lang="en-US" altLang="zh-CN" sz="2800">
                <a:latin typeface="楷体" panose="02010609060101010101" pitchFamily="49" charset="-122"/>
                <a:ea typeface="楷体" panose="02010609060101010101" pitchFamily="49" charset="-122"/>
                <a:cs typeface="楷体" panose="02010609060101010101" pitchFamily="49" charset="-122"/>
                <a:sym typeface="+mn-ea"/>
              </a:rPr>
              <a:t>HR BP</a:t>
            </a:r>
            <a:r>
              <a:rPr lang="zh-CN" altLang="zh-CN" sz="2800">
                <a:latin typeface="楷体" panose="02010609060101010101" pitchFamily="49" charset="-122"/>
                <a:ea typeface="楷体" panose="02010609060101010101" pitchFamily="49" charset="-122"/>
                <a:cs typeface="楷体" panose="02010609060101010101" pitchFamily="49" charset="-122"/>
                <a:sym typeface="+mn-ea"/>
              </a:rPr>
              <a:t>兼任。综合考虑后，公司选择和供应商一起完成招聘目标。在这个</a:t>
            </a:r>
            <a:r>
              <a:rPr lang="en-US" altLang="zh-CN" sz="2800">
                <a:latin typeface="楷体" panose="02010609060101010101" pitchFamily="49" charset="-122"/>
                <a:ea typeface="楷体" panose="02010609060101010101" pitchFamily="49" charset="-122"/>
                <a:cs typeface="楷体" panose="02010609060101010101" pitchFamily="49" charset="-122"/>
                <a:sym typeface="+mn-ea"/>
              </a:rPr>
              <a:t>PRO</a:t>
            </a:r>
            <a:r>
              <a:rPr lang="zh-CN" altLang="zh-CN" sz="2800">
                <a:latin typeface="楷体" panose="02010609060101010101" pitchFamily="49" charset="-122"/>
                <a:ea typeface="楷体" panose="02010609060101010101" pitchFamily="49" charset="-122"/>
                <a:cs typeface="楷体" panose="02010609060101010101" pitchFamily="49" charset="-122"/>
                <a:sym typeface="+mn-ea"/>
              </a:rPr>
              <a:t>项目中，供应商负责人才寻访，简历筛选和电话面试，之后再这几个环节脱颖而出的候选人会经历拜耳公司内部的三轮面试，分别是</a:t>
            </a:r>
            <a:r>
              <a:rPr lang="en-US" altLang="zh-CN" sz="2800">
                <a:latin typeface="楷体" panose="02010609060101010101" pitchFamily="49" charset="-122"/>
                <a:ea typeface="楷体" panose="02010609060101010101" pitchFamily="49" charset="-122"/>
                <a:cs typeface="楷体" panose="02010609060101010101" pitchFamily="49" charset="-122"/>
                <a:sym typeface="+mn-ea"/>
              </a:rPr>
              <a:t>HR</a:t>
            </a:r>
            <a:r>
              <a:rPr lang="zh-CN" altLang="zh-CN" sz="2800">
                <a:latin typeface="楷体" panose="02010609060101010101" pitchFamily="49" charset="-122"/>
                <a:ea typeface="楷体" panose="02010609060101010101" pitchFamily="49" charset="-122"/>
                <a:cs typeface="楷体" panose="02010609060101010101" pitchFamily="49" charset="-122"/>
                <a:sym typeface="+mn-ea"/>
              </a:rPr>
              <a:t>面试，一线经理和二线经理的面试。通过实施</a:t>
            </a:r>
            <a:r>
              <a:rPr lang="en-US" altLang="zh-CN" sz="2800">
                <a:latin typeface="楷体" panose="02010609060101010101" pitchFamily="49" charset="-122"/>
                <a:ea typeface="楷体" panose="02010609060101010101" pitchFamily="49" charset="-122"/>
                <a:cs typeface="楷体" panose="02010609060101010101" pitchFamily="49" charset="-122"/>
                <a:sym typeface="+mn-ea"/>
              </a:rPr>
              <a:t>PRO</a:t>
            </a:r>
            <a:r>
              <a:rPr lang="zh-CN" altLang="zh-CN" sz="2800">
                <a:latin typeface="楷体" panose="02010609060101010101" pitchFamily="49" charset="-122"/>
                <a:ea typeface="楷体" panose="02010609060101010101" pitchFamily="49" charset="-122"/>
                <a:cs typeface="楷体" panose="02010609060101010101" pitchFamily="49" charset="-122"/>
                <a:sym typeface="+mn-ea"/>
              </a:rPr>
              <a:t>项目，公司可以利用供应商丰富的数据库资源和后台呼叫中心，实现短期内大量的覆盖。这个项目的合作模式是</a:t>
            </a:r>
            <a:r>
              <a:rPr lang="en-US" altLang="zh-CN" sz="2800">
                <a:latin typeface="楷体" panose="02010609060101010101" pitchFamily="49" charset="-122"/>
                <a:ea typeface="楷体" panose="02010609060101010101" pitchFamily="49" charset="-122"/>
                <a:cs typeface="楷体" panose="02010609060101010101" pitchFamily="49" charset="-122"/>
                <a:sym typeface="+mn-ea"/>
              </a:rPr>
              <a:t>off-site</a:t>
            </a:r>
            <a:r>
              <a:rPr lang="zh-CN" altLang="zh-CN" sz="2800">
                <a:latin typeface="楷体" panose="02010609060101010101" pitchFamily="49" charset="-122"/>
                <a:ea typeface="楷体" panose="02010609060101010101" pitchFamily="49" charset="-122"/>
                <a:cs typeface="楷体" panose="02010609060101010101" pitchFamily="49" charset="-122"/>
                <a:sym typeface="+mn-ea"/>
              </a:rPr>
              <a:t>的外包。供应商的招聘团队仍然以外部顾问而不是拜耳</a:t>
            </a:r>
            <a:r>
              <a:rPr lang="en-US" altLang="zh-CN" sz="2800">
                <a:latin typeface="楷体" panose="02010609060101010101" pitchFamily="49" charset="-122"/>
                <a:ea typeface="楷体" panose="02010609060101010101" pitchFamily="49" charset="-122"/>
                <a:cs typeface="楷体" panose="02010609060101010101" pitchFamily="49" charset="-122"/>
                <a:sym typeface="+mn-ea"/>
              </a:rPr>
              <a:t>HR</a:t>
            </a:r>
            <a:r>
              <a:rPr lang="zh-CN" altLang="zh-CN" sz="2800">
                <a:latin typeface="楷体" panose="02010609060101010101" pitchFamily="49" charset="-122"/>
                <a:ea typeface="楷体" panose="02010609060101010101" pitchFamily="49" charset="-122"/>
                <a:cs typeface="楷体" panose="02010609060101010101" pitchFamily="49" charset="-122"/>
                <a:sym typeface="+mn-ea"/>
              </a:rPr>
              <a:t>的身份去接触候选人。</a:t>
            </a:r>
          </a:p>
        </p:txBody>
      </p:sp>
    </p:spTree>
    <p:extLst>
      <p:ext uri="{BB962C8B-B14F-4D97-AF65-F5344CB8AC3E}">
        <p14:creationId xmlns:p14="http://schemas.microsoft.com/office/powerpoint/2010/main" val="2131951833"/>
      </p:ext>
    </p:extLst>
  </p:cSld>
  <p:clrMapOvr>
    <a:masterClrMapping/>
  </p:clrMapOvr>
  <mc:AlternateContent xmlns:mc="http://schemas.openxmlformats.org/markup-compatibility/2006" xmlns:p14="http://schemas.microsoft.com/office/powerpoint/2010/main">
    <mc:Choice Requires="p14">
      <p:transition spd="slow" p14:dur="3000" advTm="0">
        <p14:shred/>
      </p:transition>
    </mc:Choice>
    <mc:Fallback xmlns="">
      <p:transition spd="slow"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5" presetClass="entr" presetSubtype="0" fill="hold" nodeType="withEffect">
                                  <p:stCondLst>
                                    <p:cond delay="250"/>
                                  </p:stCondLst>
                                  <p:childTnLst>
                                    <p:set>
                                      <p:cBhvr>
                                        <p:cTn id="6" dur="1" fill="hold">
                                          <p:stCondLst>
                                            <p:cond delay="0"/>
                                          </p:stCondLst>
                                        </p:cTn>
                                        <p:tgtEl>
                                          <p:spTgt spid="19"/>
                                        </p:tgtEl>
                                        <p:attrNameLst>
                                          <p:attrName>style.visibility</p:attrName>
                                        </p:attrNameLst>
                                      </p:cBhvr>
                                      <p:to>
                                        <p:strVal val="visible"/>
                                      </p:to>
                                    </p:set>
                                    <p:anim calcmode="lin" valueType="num">
                                      <p:cBhvr>
                                        <p:cTn id="7" dur="500" decel="50000" fill="hold">
                                          <p:stCondLst>
                                            <p:cond delay="0"/>
                                          </p:stCondLst>
                                        </p:cTn>
                                        <p:tgtEl>
                                          <p:spTgt spid="19"/>
                                        </p:tgtEl>
                                        <p:attrNameLst>
                                          <p:attrName>style.rotation</p:attrName>
                                        </p:attrNameLst>
                                      </p:cBhvr>
                                      <p:tavLst>
                                        <p:tav tm="0">
                                          <p:val>
                                            <p:fltVal val="-90"/>
                                          </p:val>
                                        </p:tav>
                                        <p:tav tm="100000">
                                          <p:val>
                                            <p:fltVal val="0"/>
                                          </p:val>
                                        </p:tav>
                                      </p:tavLst>
                                    </p:anim>
                                    <p:anim calcmode="lin" valueType="num">
                                      <p:cBhvr>
                                        <p:cTn id="8" dur="500" decel="50000" fill="hold">
                                          <p:stCondLst>
                                            <p:cond delay="0"/>
                                          </p:stCondLst>
                                        </p:cTn>
                                        <p:tgtEl>
                                          <p:spTgt spid="19"/>
                                        </p:tgtEl>
                                        <p:attrNameLst>
                                          <p:attrName>ppt_w</p:attrName>
                                        </p:attrNameLst>
                                      </p:cBhvr>
                                      <p:tavLst>
                                        <p:tav tm="0">
                                          <p:val>
                                            <p:strVal val="#ppt_w"/>
                                          </p:val>
                                        </p:tav>
                                        <p:tav tm="100000">
                                          <p:val>
                                            <p:strVal val="#ppt_w*.05"/>
                                          </p:val>
                                        </p:tav>
                                      </p:tavLst>
                                    </p:anim>
                                    <p:anim calcmode="lin" valueType="num">
                                      <p:cBhvr>
                                        <p:cTn id="9" dur="500" accel="50000" fill="hold">
                                          <p:stCondLst>
                                            <p:cond delay="500"/>
                                          </p:stCondLst>
                                        </p:cTn>
                                        <p:tgtEl>
                                          <p:spTgt spid="19"/>
                                        </p:tgtEl>
                                        <p:attrNameLst>
                                          <p:attrName>ppt_w</p:attrName>
                                        </p:attrNameLst>
                                      </p:cBhvr>
                                      <p:tavLst>
                                        <p:tav tm="0">
                                          <p:val>
                                            <p:strVal val="#ppt_w*.05"/>
                                          </p:val>
                                        </p:tav>
                                        <p:tav tm="100000">
                                          <p:val>
                                            <p:strVal val="#ppt_w"/>
                                          </p:val>
                                        </p:tav>
                                      </p:tavLst>
                                    </p:anim>
                                    <p:anim calcmode="lin" valueType="num">
                                      <p:cBhvr>
                                        <p:cTn id="10" dur="1000" fill="hold"/>
                                        <p:tgtEl>
                                          <p:spTgt spid="19"/>
                                        </p:tgtEl>
                                        <p:attrNameLst>
                                          <p:attrName>ppt_h</p:attrName>
                                        </p:attrNameLst>
                                      </p:cBhvr>
                                      <p:tavLst>
                                        <p:tav tm="0">
                                          <p:val>
                                            <p:strVal val="#ppt_h"/>
                                          </p:val>
                                        </p:tav>
                                        <p:tav tm="100000">
                                          <p:val>
                                            <p:strVal val="#ppt_h"/>
                                          </p:val>
                                        </p:tav>
                                      </p:tavLst>
                                    </p:anim>
                                    <p:anim calcmode="lin" valueType="num">
                                      <p:cBhvr>
                                        <p:cTn id="11" dur="500" decel="50000" fill="hold">
                                          <p:stCondLst>
                                            <p:cond delay="0"/>
                                          </p:stCondLst>
                                        </p:cTn>
                                        <p:tgtEl>
                                          <p:spTgt spid="19"/>
                                        </p:tgtEl>
                                        <p:attrNameLst>
                                          <p:attrName>ppt_x</p:attrName>
                                        </p:attrNameLst>
                                      </p:cBhvr>
                                      <p:tavLst>
                                        <p:tav tm="0">
                                          <p:val>
                                            <p:strVal val="#ppt_x+.4"/>
                                          </p:val>
                                        </p:tav>
                                        <p:tav tm="100000">
                                          <p:val>
                                            <p:strVal val="#ppt_x"/>
                                          </p:val>
                                        </p:tav>
                                      </p:tavLst>
                                    </p:anim>
                                    <p:anim calcmode="lin" valueType="num">
                                      <p:cBhvr>
                                        <p:cTn id="12" dur="500" decel="50000" fill="hold">
                                          <p:stCondLst>
                                            <p:cond delay="0"/>
                                          </p:stCondLst>
                                        </p:cTn>
                                        <p:tgtEl>
                                          <p:spTgt spid="19"/>
                                        </p:tgtEl>
                                        <p:attrNameLst>
                                          <p:attrName>ppt_y</p:attrName>
                                        </p:attrNameLst>
                                      </p:cBhvr>
                                      <p:tavLst>
                                        <p:tav tm="0">
                                          <p:val>
                                            <p:strVal val="#ppt_y-.2"/>
                                          </p:val>
                                        </p:tav>
                                        <p:tav tm="100000">
                                          <p:val>
                                            <p:strVal val="#ppt_y+.1"/>
                                          </p:val>
                                        </p:tav>
                                      </p:tavLst>
                                    </p:anim>
                                    <p:anim calcmode="lin" valueType="num">
                                      <p:cBhvr>
                                        <p:cTn id="13" dur="500" accel="50000" fill="hold">
                                          <p:stCondLst>
                                            <p:cond delay="500"/>
                                          </p:stCondLst>
                                        </p:cTn>
                                        <p:tgtEl>
                                          <p:spTgt spid="19"/>
                                        </p:tgtEl>
                                        <p:attrNameLst>
                                          <p:attrName>ppt_y</p:attrName>
                                        </p:attrNameLst>
                                      </p:cBhvr>
                                      <p:tavLst>
                                        <p:tav tm="0">
                                          <p:val>
                                            <p:strVal val="#ppt_y+.1"/>
                                          </p:val>
                                        </p:tav>
                                        <p:tav tm="100000">
                                          <p:val>
                                            <p:strVal val="#ppt_y"/>
                                          </p:val>
                                        </p:tav>
                                      </p:tavLst>
                                    </p:anim>
                                    <p:animEffect transition="in" filter="fade">
                                      <p:cBhvr>
                                        <p:cTn id="14" dur="1000" decel="50000">
                                          <p:stCondLst>
                                            <p:cond delay="0"/>
                                          </p:stCondLst>
                                        </p:cTn>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矩形 24"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549157" y="-975631"/>
            <a:ext cx="583096" cy="838080"/>
          </a:xfrm>
          <a:prstGeom prst="rect">
            <a:avLst/>
          </a:prstGeom>
          <a:solidFill>
            <a:srgbClr val="365B7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 name="矩形 25"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1132253" y="-975631"/>
            <a:ext cx="583096" cy="838080"/>
          </a:xfrm>
          <a:prstGeom prst="rect">
            <a:avLst/>
          </a:prstGeom>
          <a:solidFill>
            <a:srgbClr val="96648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 name="矩形 26"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1715349" y="-975631"/>
            <a:ext cx="583096" cy="838080"/>
          </a:xfrm>
          <a:prstGeom prst="rect">
            <a:avLst/>
          </a:prstGeom>
          <a:solidFill>
            <a:srgbClr val="D06F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 name="矩形 27"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2298446" y="-975631"/>
            <a:ext cx="583096" cy="838080"/>
          </a:xfrm>
          <a:prstGeom prst="rect">
            <a:avLst/>
          </a:prstGeom>
          <a:solidFill>
            <a:srgbClr val="F779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 name="矩形 28"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2881542" y="-975631"/>
            <a:ext cx="583096" cy="838080"/>
          </a:xfrm>
          <a:prstGeom prst="rect">
            <a:avLst/>
          </a:prstGeom>
          <a:solidFill>
            <a:srgbClr val="F8AD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3" name="组合 2"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GrpSpPr/>
          <p:nvPr/>
        </p:nvGrpSpPr>
        <p:grpSpPr>
          <a:xfrm>
            <a:off x="8802466" y="2301762"/>
            <a:ext cx="1598612" cy="3676650"/>
            <a:chOff x="8952278" y="1785216"/>
            <a:chExt cx="1598612" cy="3676650"/>
          </a:xfrm>
        </p:grpSpPr>
        <p:sp>
          <p:nvSpPr>
            <p:cNvPr id="40" name="Freeform 5"/>
            <p:cNvSpPr/>
            <p:nvPr/>
          </p:nvSpPr>
          <p:spPr bwMode="auto">
            <a:xfrm>
              <a:off x="9257078" y="1785216"/>
              <a:ext cx="1293812" cy="3676650"/>
            </a:xfrm>
            <a:custGeom>
              <a:avLst/>
              <a:gdLst>
                <a:gd name="T0" fmla="*/ 288 w 576"/>
                <a:gd name="T1" fmla="*/ 0 h 1636"/>
                <a:gd name="T2" fmla="*/ 152 w 576"/>
                <a:gd name="T3" fmla="*/ 0 h 1636"/>
                <a:gd name="T4" fmla="*/ 152 w 576"/>
                <a:gd name="T5" fmla="*/ 97 h 1636"/>
                <a:gd name="T6" fmla="*/ 0 w 576"/>
                <a:gd name="T7" fmla="*/ 818 h 1636"/>
                <a:gd name="T8" fmla="*/ 152 w 576"/>
                <a:gd name="T9" fmla="*/ 1539 h 1636"/>
                <a:gd name="T10" fmla="*/ 152 w 576"/>
                <a:gd name="T11" fmla="*/ 1636 h 1636"/>
                <a:gd name="T12" fmla="*/ 288 w 576"/>
                <a:gd name="T13" fmla="*/ 1636 h 1636"/>
                <a:gd name="T14" fmla="*/ 576 w 576"/>
                <a:gd name="T15" fmla="*/ 818 h 1636"/>
                <a:gd name="T16" fmla="*/ 288 w 576"/>
                <a:gd name="T17" fmla="*/ 0 h 1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76" h="1636">
                  <a:moveTo>
                    <a:pt x="288" y="0"/>
                  </a:moveTo>
                  <a:cubicBezTo>
                    <a:pt x="152" y="0"/>
                    <a:pt x="152" y="0"/>
                    <a:pt x="152" y="0"/>
                  </a:cubicBezTo>
                  <a:cubicBezTo>
                    <a:pt x="152" y="97"/>
                    <a:pt x="152" y="97"/>
                    <a:pt x="152" y="97"/>
                  </a:cubicBezTo>
                  <a:cubicBezTo>
                    <a:pt x="62" y="235"/>
                    <a:pt x="0" y="506"/>
                    <a:pt x="0" y="818"/>
                  </a:cubicBezTo>
                  <a:cubicBezTo>
                    <a:pt x="0" y="1130"/>
                    <a:pt x="62" y="1401"/>
                    <a:pt x="152" y="1539"/>
                  </a:cubicBezTo>
                  <a:cubicBezTo>
                    <a:pt x="152" y="1636"/>
                    <a:pt x="152" y="1636"/>
                    <a:pt x="152" y="1636"/>
                  </a:cubicBezTo>
                  <a:cubicBezTo>
                    <a:pt x="288" y="1636"/>
                    <a:pt x="288" y="1636"/>
                    <a:pt x="288" y="1636"/>
                  </a:cubicBezTo>
                  <a:cubicBezTo>
                    <a:pt x="447" y="1636"/>
                    <a:pt x="576" y="1270"/>
                    <a:pt x="576" y="818"/>
                  </a:cubicBezTo>
                  <a:cubicBezTo>
                    <a:pt x="576" y="366"/>
                    <a:pt x="447" y="0"/>
                    <a:pt x="288" y="0"/>
                  </a:cubicBezTo>
                  <a:close/>
                </a:path>
              </a:pathLst>
            </a:custGeom>
            <a:solidFill>
              <a:srgbClr val="365B7C"/>
            </a:solidFill>
            <a:ln>
              <a:noFill/>
            </a:ln>
          </p:spPr>
          <p:txBody>
            <a:bodyPr vert="horz" wrap="square" lIns="91440" tIns="45720" rIns="91440" bIns="45720" numCol="1" anchor="t" anchorCtr="0" compatLnSpc="1"/>
            <a:lstStyle/>
            <a:p>
              <a:endParaRPr lang="zh-CN" altLang="en-US"/>
            </a:p>
          </p:txBody>
        </p:sp>
        <p:sp>
          <p:nvSpPr>
            <p:cNvPr id="41" name="Oval 6"/>
            <p:cNvSpPr>
              <a:spLocks noChangeArrowheads="1"/>
            </p:cNvSpPr>
            <p:nvPr/>
          </p:nvSpPr>
          <p:spPr bwMode="auto">
            <a:xfrm>
              <a:off x="8952278" y="1785216"/>
              <a:ext cx="1290637" cy="3676650"/>
            </a:xfrm>
            <a:prstGeom prst="ellipse">
              <a:avLst/>
            </a:prstGeom>
            <a:solidFill>
              <a:srgbClr val="EDED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 name="Oval 7"/>
            <p:cNvSpPr>
              <a:spLocks noChangeArrowheads="1"/>
            </p:cNvSpPr>
            <p:nvPr/>
          </p:nvSpPr>
          <p:spPr bwMode="auto">
            <a:xfrm>
              <a:off x="9030065" y="2156691"/>
              <a:ext cx="1031875" cy="2933700"/>
            </a:xfrm>
            <a:prstGeom prst="ellipse">
              <a:avLst/>
            </a:prstGeom>
            <a:solidFill>
              <a:srgbClr val="D1D3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 name="Oval 8"/>
            <p:cNvSpPr>
              <a:spLocks noChangeArrowheads="1"/>
            </p:cNvSpPr>
            <p:nvPr/>
          </p:nvSpPr>
          <p:spPr bwMode="auto">
            <a:xfrm>
              <a:off x="9122140" y="2578966"/>
              <a:ext cx="735012" cy="2089150"/>
            </a:xfrm>
            <a:prstGeom prst="ellipse">
              <a:avLst/>
            </a:prstGeom>
            <a:solidFill>
              <a:srgbClr val="EDED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 name="Oval 9"/>
            <p:cNvSpPr>
              <a:spLocks noChangeArrowheads="1"/>
            </p:cNvSpPr>
            <p:nvPr/>
          </p:nvSpPr>
          <p:spPr bwMode="auto">
            <a:xfrm>
              <a:off x="9212628" y="2934566"/>
              <a:ext cx="484187" cy="1377950"/>
            </a:xfrm>
            <a:prstGeom prst="ellipse">
              <a:avLst/>
            </a:prstGeom>
            <a:solidFill>
              <a:srgbClr val="D1D3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 name="Oval 10"/>
            <p:cNvSpPr>
              <a:spLocks noChangeArrowheads="1"/>
            </p:cNvSpPr>
            <p:nvPr/>
          </p:nvSpPr>
          <p:spPr bwMode="auto">
            <a:xfrm>
              <a:off x="9314228" y="3313979"/>
              <a:ext cx="217487" cy="619125"/>
            </a:xfrm>
            <a:prstGeom prst="ellipse">
              <a:avLst/>
            </a:prstGeom>
            <a:solidFill>
              <a:srgbClr val="365B7C"/>
            </a:solidFill>
            <a:ln>
              <a:noFill/>
            </a:ln>
          </p:spPr>
          <p:txBody>
            <a:bodyPr vert="horz" wrap="square" lIns="91440" tIns="45720" rIns="91440" bIns="45720" numCol="1" anchor="t" anchorCtr="0" compatLnSpc="1"/>
            <a:lstStyle/>
            <a:p>
              <a:endParaRPr lang="zh-CN" altLang="en-US"/>
            </a:p>
          </p:txBody>
        </p:sp>
      </p:grpSp>
      <p:grpSp>
        <p:nvGrpSpPr>
          <p:cNvPr id="5" name="组合 4"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GrpSpPr/>
          <p:nvPr/>
        </p:nvGrpSpPr>
        <p:grpSpPr>
          <a:xfrm>
            <a:off x="983076" y="1557225"/>
            <a:ext cx="7706677" cy="5165725"/>
            <a:chOff x="983076" y="1557225"/>
            <a:chExt cx="7706677" cy="5165725"/>
          </a:xfrm>
        </p:grpSpPr>
        <p:sp>
          <p:nvSpPr>
            <p:cNvPr id="49" name="Freeform 13"/>
            <p:cNvSpPr/>
            <p:nvPr/>
          </p:nvSpPr>
          <p:spPr bwMode="auto">
            <a:xfrm>
              <a:off x="983076" y="3842907"/>
              <a:ext cx="4237037" cy="625475"/>
            </a:xfrm>
            <a:custGeom>
              <a:avLst/>
              <a:gdLst>
                <a:gd name="T0" fmla="*/ 1880 w 2669"/>
                <a:gd name="T1" fmla="*/ 0 h 394"/>
                <a:gd name="T2" fmla="*/ 1880 w 2669"/>
                <a:gd name="T3" fmla="*/ 3 h 394"/>
                <a:gd name="T4" fmla="*/ 0 w 2669"/>
                <a:gd name="T5" fmla="*/ 3 h 394"/>
                <a:gd name="T6" fmla="*/ 236 w 2669"/>
                <a:gd name="T7" fmla="*/ 198 h 394"/>
                <a:gd name="T8" fmla="*/ 0 w 2669"/>
                <a:gd name="T9" fmla="*/ 394 h 394"/>
                <a:gd name="T10" fmla="*/ 1880 w 2669"/>
                <a:gd name="T11" fmla="*/ 394 h 394"/>
                <a:gd name="T12" fmla="*/ 1880 w 2669"/>
                <a:gd name="T13" fmla="*/ 391 h 394"/>
                <a:gd name="T14" fmla="*/ 2669 w 2669"/>
                <a:gd name="T15" fmla="*/ 391 h 394"/>
                <a:gd name="T16" fmla="*/ 2669 w 2669"/>
                <a:gd name="T17" fmla="*/ 0 h 394"/>
                <a:gd name="T18" fmla="*/ 1880 w 2669"/>
                <a:gd name="T19" fmla="*/ 0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69" h="394">
                  <a:moveTo>
                    <a:pt x="1880" y="0"/>
                  </a:moveTo>
                  <a:lnTo>
                    <a:pt x="1880" y="3"/>
                  </a:lnTo>
                  <a:lnTo>
                    <a:pt x="0" y="3"/>
                  </a:lnTo>
                  <a:lnTo>
                    <a:pt x="236" y="198"/>
                  </a:lnTo>
                  <a:lnTo>
                    <a:pt x="0" y="394"/>
                  </a:lnTo>
                  <a:lnTo>
                    <a:pt x="1880" y="394"/>
                  </a:lnTo>
                  <a:lnTo>
                    <a:pt x="1880" y="391"/>
                  </a:lnTo>
                  <a:lnTo>
                    <a:pt x="2669" y="391"/>
                  </a:lnTo>
                  <a:lnTo>
                    <a:pt x="2669" y="0"/>
                  </a:lnTo>
                  <a:lnTo>
                    <a:pt x="1880" y="0"/>
                  </a:lnTo>
                  <a:close/>
                </a:path>
              </a:pathLst>
            </a:custGeom>
            <a:solidFill>
              <a:srgbClr val="D06F83"/>
            </a:solidFill>
            <a:ln>
              <a:noFill/>
            </a:ln>
            <a:effectLst>
              <a:outerShdw blurRad="127000" dist="63500" dir="8100000" algn="tr" rotWithShape="0">
                <a:prstClr val="black">
                  <a:alpha val="40000"/>
                </a:prstClr>
              </a:outerShdw>
            </a:effectLst>
          </p:spPr>
          <p:txBody>
            <a:bodyPr vert="horz" wrap="square" lIns="91440" tIns="45720" rIns="91440" bIns="45720" numCol="1" anchor="t" anchorCtr="0" compatLnSpc="1"/>
            <a:lstStyle/>
            <a:p>
              <a:pPr eaLnBrk="1" hangingPunct="1"/>
              <a:endParaRPr lang="zh-CN" altLang="en-US" sz="2400">
                <a:solidFill>
                  <a:srgbClr val="FEFEFE"/>
                </a:solidFill>
                <a:latin typeface="楷体" panose="02010609060101010101" pitchFamily="49" charset="-122"/>
                <a:ea typeface="楷体" panose="02010609060101010101" pitchFamily="49" charset="-122"/>
                <a:cs typeface="楷体" panose="02010609060101010101" pitchFamily="49" charset="-122"/>
                <a:sym typeface="+mn-ea"/>
              </a:endParaRPr>
            </a:p>
          </p:txBody>
        </p:sp>
        <p:sp>
          <p:nvSpPr>
            <p:cNvPr id="54" name="Freeform 16"/>
            <p:cNvSpPr/>
            <p:nvPr/>
          </p:nvSpPr>
          <p:spPr bwMode="auto">
            <a:xfrm>
              <a:off x="2779491" y="3971812"/>
              <a:ext cx="3552825" cy="2751138"/>
            </a:xfrm>
            <a:custGeom>
              <a:avLst/>
              <a:gdLst>
                <a:gd name="T0" fmla="*/ 1068 w 1582"/>
                <a:gd name="T1" fmla="*/ 437 h 1225"/>
                <a:gd name="T2" fmla="*/ 199 w 1582"/>
                <a:gd name="T3" fmla="*/ 1225 h 1225"/>
                <a:gd name="T4" fmla="*/ 216 w 1582"/>
                <a:gd name="T5" fmla="*/ 991 h 1225"/>
                <a:gd name="T6" fmla="*/ 0 w 1582"/>
                <a:gd name="T7" fmla="*/ 993 h 1225"/>
                <a:gd name="T8" fmla="*/ 937 w 1582"/>
                <a:gd name="T9" fmla="*/ 206 h 1225"/>
                <a:gd name="T10" fmla="*/ 1582 w 1582"/>
                <a:gd name="T11" fmla="*/ 0 h 1225"/>
                <a:gd name="T12" fmla="*/ 1582 w 1582"/>
                <a:gd name="T13" fmla="*/ 150 h 1225"/>
                <a:gd name="T14" fmla="*/ 1068 w 1582"/>
                <a:gd name="T15" fmla="*/ 437 h 122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82" h="1225">
                  <a:moveTo>
                    <a:pt x="1068" y="437"/>
                  </a:moveTo>
                  <a:cubicBezTo>
                    <a:pt x="199" y="1225"/>
                    <a:pt x="199" y="1225"/>
                    <a:pt x="199" y="1225"/>
                  </a:cubicBezTo>
                  <a:cubicBezTo>
                    <a:pt x="216" y="991"/>
                    <a:pt x="216" y="991"/>
                    <a:pt x="216" y="991"/>
                  </a:cubicBezTo>
                  <a:cubicBezTo>
                    <a:pt x="0" y="993"/>
                    <a:pt x="0" y="993"/>
                    <a:pt x="0" y="993"/>
                  </a:cubicBezTo>
                  <a:cubicBezTo>
                    <a:pt x="937" y="206"/>
                    <a:pt x="937" y="206"/>
                    <a:pt x="937" y="206"/>
                  </a:cubicBezTo>
                  <a:cubicBezTo>
                    <a:pt x="1093" y="80"/>
                    <a:pt x="1241" y="0"/>
                    <a:pt x="1582" y="0"/>
                  </a:cubicBezTo>
                  <a:cubicBezTo>
                    <a:pt x="1582" y="150"/>
                    <a:pt x="1582" y="150"/>
                    <a:pt x="1582" y="150"/>
                  </a:cubicBezTo>
                  <a:cubicBezTo>
                    <a:pt x="1408" y="165"/>
                    <a:pt x="1189" y="316"/>
                    <a:pt x="1068" y="437"/>
                  </a:cubicBezTo>
                  <a:close/>
                </a:path>
              </a:pathLst>
            </a:custGeom>
            <a:solidFill>
              <a:srgbClr val="F8AD94"/>
            </a:solidFill>
            <a:ln>
              <a:noFill/>
            </a:ln>
            <a:effectLst>
              <a:outerShdw blurRad="127000" dist="63500" dir="8100000" algn="tr" rotWithShape="0">
                <a:prstClr val="black">
                  <a:alpha val="40000"/>
                </a:prstClr>
              </a:outerShdw>
            </a:effectLst>
          </p:spPr>
          <p:txBody>
            <a:bodyPr vert="horz" wrap="square" lIns="91440" tIns="45720" rIns="91440" bIns="45720" numCol="1" anchor="t" anchorCtr="0" compatLnSpc="1"/>
            <a:lstStyle/>
            <a:p>
              <a:endParaRPr lang="zh-CN" altLang="en-US"/>
            </a:p>
          </p:txBody>
        </p:sp>
        <p:sp>
          <p:nvSpPr>
            <p:cNvPr id="56" name="Freeform 17"/>
            <p:cNvSpPr/>
            <p:nvPr/>
          </p:nvSpPr>
          <p:spPr bwMode="auto">
            <a:xfrm>
              <a:off x="2779491" y="1557225"/>
              <a:ext cx="3552825" cy="2751138"/>
            </a:xfrm>
            <a:custGeom>
              <a:avLst/>
              <a:gdLst>
                <a:gd name="T0" fmla="*/ 1068 w 1582"/>
                <a:gd name="T1" fmla="*/ 788 h 1225"/>
                <a:gd name="T2" fmla="*/ 199 w 1582"/>
                <a:gd name="T3" fmla="*/ 0 h 1225"/>
                <a:gd name="T4" fmla="*/ 216 w 1582"/>
                <a:gd name="T5" fmla="*/ 234 h 1225"/>
                <a:gd name="T6" fmla="*/ 0 w 1582"/>
                <a:gd name="T7" fmla="*/ 232 h 1225"/>
                <a:gd name="T8" fmla="*/ 937 w 1582"/>
                <a:gd name="T9" fmla="*/ 1019 h 1225"/>
                <a:gd name="T10" fmla="*/ 1582 w 1582"/>
                <a:gd name="T11" fmla="*/ 1225 h 1225"/>
                <a:gd name="T12" fmla="*/ 1582 w 1582"/>
                <a:gd name="T13" fmla="*/ 1075 h 1225"/>
                <a:gd name="T14" fmla="*/ 1068 w 1582"/>
                <a:gd name="T15" fmla="*/ 788 h 122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82" h="1225">
                  <a:moveTo>
                    <a:pt x="1068" y="788"/>
                  </a:moveTo>
                  <a:cubicBezTo>
                    <a:pt x="199" y="0"/>
                    <a:pt x="199" y="0"/>
                    <a:pt x="199" y="0"/>
                  </a:cubicBezTo>
                  <a:cubicBezTo>
                    <a:pt x="216" y="234"/>
                    <a:pt x="216" y="234"/>
                    <a:pt x="216" y="234"/>
                  </a:cubicBezTo>
                  <a:cubicBezTo>
                    <a:pt x="0" y="232"/>
                    <a:pt x="0" y="232"/>
                    <a:pt x="0" y="232"/>
                  </a:cubicBezTo>
                  <a:cubicBezTo>
                    <a:pt x="937" y="1019"/>
                    <a:pt x="937" y="1019"/>
                    <a:pt x="937" y="1019"/>
                  </a:cubicBezTo>
                  <a:cubicBezTo>
                    <a:pt x="1093" y="1145"/>
                    <a:pt x="1241" y="1225"/>
                    <a:pt x="1582" y="1225"/>
                  </a:cubicBezTo>
                  <a:cubicBezTo>
                    <a:pt x="1582" y="1075"/>
                    <a:pt x="1582" y="1075"/>
                    <a:pt x="1582" y="1075"/>
                  </a:cubicBezTo>
                  <a:cubicBezTo>
                    <a:pt x="1408" y="1060"/>
                    <a:pt x="1189" y="909"/>
                    <a:pt x="1068" y="788"/>
                  </a:cubicBezTo>
                  <a:close/>
                </a:path>
              </a:pathLst>
            </a:custGeom>
            <a:solidFill>
              <a:srgbClr val="365B7C"/>
            </a:solidFill>
            <a:ln>
              <a:noFill/>
            </a:ln>
            <a:effectLst>
              <a:outerShdw blurRad="127000" dist="63500" dir="8100000" algn="tr" rotWithShape="0">
                <a:prstClr val="black">
                  <a:alpha val="40000"/>
                </a:prstClr>
              </a:outerShdw>
            </a:effectLst>
          </p:spPr>
          <p:txBody>
            <a:bodyPr vert="horz" wrap="square" lIns="91440" tIns="45720" rIns="91440" bIns="45720" numCol="1" anchor="t" anchorCtr="0" compatLnSpc="1"/>
            <a:lstStyle/>
            <a:p>
              <a:endParaRPr lang="zh-CN" altLang="en-US"/>
            </a:p>
          </p:txBody>
        </p:sp>
        <p:grpSp>
          <p:nvGrpSpPr>
            <p:cNvPr id="2" name="组合 1"/>
            <p:cNvGrpSpPr/>
            <p:nvPr/>
          </p:nvGrpSpPr>
          <p:grpSpPr>
            <a:xfrm>
              <a:off x="6332316" y="3843225"/>
              <a:ext cx="2357437" cy="598488"/>
              <a:chOff x="6446838" y="3201988"/>
              <a:chExt cx="2357437" cy="598488"/>
            </a:xfrm>
          </p:grpSpPr>
          <p:sp>
            <p:nvSpPr>
              <p:cNvPr id="47" name="Freeform 11"/>
              <p:cNvSpPr/>
              <p:nvPr/>
            </p:nvSpPr>
            <p:spPr bwMode="auto">
              <a:xfrm>
                <a:off x="7827963" y="3498850"/>
                <a:ext cx="976312" cy="49213"/>
              </a:xfrm>
              <a:custGeom>
                <a:avLst/>
                <a:gdLst>
                  <a:gd name="T0" fmla="*/ 570 w 615"/>
                  <a:gd name="T1" fmla="*/ 0 h 31"/>
                  <a:gd name="T2" fmla="*/ 570 w 615"/>
                  <a:gd name="T3" fmla="*/ 0 h 31"/>
                  <a:gd name="T4" fmla="*/ 0 w 615"/>
                  <a:gd name="T5" fmla="*/ 0 h 31"/>
                  <a:gd name="T6" fmla="*/ 0 w 615"/>
                  <a:gd name="T7" fmla="*/ 31 h 31"/>
                  <a:gd name="T8" fmla="*/ 570 w 615"/>
                  <a:gd name="T9" fmla="*/ 31 h 31"/>
                  <a:gd name="T10" fmla="*/ 615 w 615"/>
                  <a:gd name="T11" fmla="*/ 0 h 31"/>
                  <a:gd name="T12" fmla="*/ 570 w 615"/>
                  <a:gd name="T13" fmla="*/ 0 h 31"/>
                </a:gdLst>
                <a:ahLst/>
                <a:cxnLst>
                  <a:cxn ang="0">
                    <a:pos x="T0" y="T1"/>
                  </a:cxn>
                  <a:cxn ang="0">
                    <a:pos x="T2" y="T3"/>
                  </a:cxn>
                  <a:cxn ang="0">
                    <a:pos x="T4" y="T5"/>
                  </a:cxn>
                  <a:cxn ang="0">
                    <a:pos x="T6" y="T7"/>
                  </a:cxn>
                  <a:cxn ang="0">
                    <a:pos x="T8" y="T9"/>
                  </a:cxn>
                  <a:cxn ang="0">
                    <a:pos x="T10" y="T11"/>
                  </a:cxn>
                  <a:cxn ang="0">
                    <a:pos x="T12" y="T13"/>
                  </a:cxn>
                </a:cxnLst>
                <a:rect l="0" t="0" r="r" b="b"/>
                <a:pathLst>
                  <a:path w="615" h="31">
                    <a:moveTo>
                      <a:pt x="570" y="0"/>
                    </a:moveTo>
                    <a:lnTo>
                      <a:pt x="570" y="0"/>
                    </a:lnTo>
                    <a:lnTo>
                      <a:pt x="0" y="0"/>
                    </a:lnTo>
                    <a:lnTo>
                      <a:pt x="0" y="31"/>
                    </a:lnTo>
                    <a:lnTo>
                      <a:pt x="570" y="31"/>
                    </a:lnTo>
                    <a:lnTo>
                      <a:pt x="615" y="0"/>
                    </a:lnTo>
                    <a:lnTo>
                      <a:pt x="570" y="0"/>
                    </a:lnTo>
                    <a:close/>
                  </a:path>
                </a:pathLst>
              </a:custGeom>
              <a:solidFill>
                <a:srgbClr val="D1D3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 name="Freeform 12"/>
              <p:cNvSpPr/>
              <p:nvPr/>
            </p:nvSpPr>
            <p:spPr bwMode="auto">
              <a:xfrm>
                <a:off x="7827963" y="3449638"/>
                <a:ext cx="976312" cy="49213"/>
              </a:xfrm>
              <a:custGeom>
                <a:avLst/>
                <a:gdLst>
                  <a:gd name="T0" fmla="*/ 615 w 615"/>
                  <a:gd name="T1" fmla="*/ 31 h 31"/>
                  <a:gd name="T2" fmla="*/ 570 w 615"/>
                  <a:gd name="T3" fmla="*/ 0 h 31"/>
                  <a:gd name="T4" fmla="*/ 570 w 615"/>
                  <a:gd name="T5" fmla="*/ 0 h 31"/>
                  <a:gd name="T6" fmla="*/ 0 w 615"/>
                  <a:gd name="T7" fmla="*/ 0 h 31"/>
                  <a:gd name="T8" fmla="*/ 0 w 615"/>
                  <a:gd name="T9" fmla="*/ 31 h 31"/>
                  <a:gd name="T10" fmla="*/ 595 w 615"/>
                  <a:gd name="T11" fmla="*/ 31 h 31"/>
                  <a:gd name="T12" fmla="*/ 595 w 615"/>
                  <a:gd name="T13" fmla="*/ 31 h 31"/>
                  <a:gd name="T14" fmla="*/ 615 w 615"/>
                  <a:gd name="T15" fmla="*/ 31 h 3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15" h="31">
                    <a:moveTo>
                      <a:pt x="615" y="31"/>
                    </a:moveTo>
                    <a:lnTo>
                      <a:pt x="570" y="0"/>
                    </a:lnTo>
                    <a:lnTo>
                      <a:pt x="570" y="0"/>
                    </a:lnTo>
                    <a:lnTo>
                      <a:pt x="0" y="0"/>
                    </a:lnTo>
                    <a:lnTo>
                      <a:pt x="0" y="31"/>
                    </a:lnTo>
                    <a:lnTo>
                      <a:pt x="595" y="31"/>
                    </a:lnTo>
                    <a:lnTo>
                      <a:pt x="595" y="31"/>
                    </a:lnTo>
                    <a:lnTo>
                      <a:pt x="615" y="31"/>
                    </a:lnTo>
                    <a:close/>
                  </a:path>
                </a:pathLst>
              </a:custGeom>
              <a:solidFill>
                <a:srgbClr val="EDED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 name="Rectangle 18"/>
              <p:cNvSpPr>
                <a:spLocks noChangeArrowheads="1"/>
              </p:cNvSpPr>
              <p:nvPr/>
            </p:nvSpPr>
            <p:spPr bwMode="auto">
              <a:xfrm>
                <a:off x="6446838" y="3330575"/>
                <a:ext cx="423862" cy="168275"/>
              </a:xfrm>
              <a:prstGeom prst="rect">
                <a:avLst/>
              </a:prstGeom>
              <a:solidFill>
                <a:srgbClr val="EDEDE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58" name="Rectangle 19"/>
              <p:cNvSpPr>
                <a:spLocks noChangeArrowheads="1"/>
              </p:cNvSpPr>
              <p:nvPr/>
            </p:nvSpPr>
            <p:spPr bwMode="auto">
              <a:xfrm>
                <a:off x="6446838" y="3498850"/>
                <a:ext cx="423862" cy="168275"/>
              </a:xfrm>
              <a:prstGeom prst="rect">
                <a:avLst/>
              </a:prstGeom>
              <a:solidFill>
                <a:srgbClr val="D1D3D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59" name="Rectangle 20"/>
              <p:cNvSpPr>
                <a:spLocks noChangeArrowheads="1"/>
              </p:cNvSpPr>
              <p:nvPr/>
            </p:nvSpPr>
            <p:spPr bwMode="auto">
              <a:xfrm>
                <a:off x="6996113" y="3201988"/>
                <a:ext cx="703262" cy="298450"/>
              </a:xfrm>
              <a:prstGeom prst="rect">
                <a:avLst/>
              </a:prstGeom>
              <a:solidFill>
                <a:srgbClr val="EDEDE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60" name="Rectangle 21"/>
              <p:cNvSpPr>
                <a:spLocks noChangeArrowheads="1"/>
              </p:cNvSpPr>
              <p:nvPr/>
            </p:nvSpPr>
            <p:spPr bwMode="auto">
              <a:xfrm>
                <a:off x="6996113" y="3500438"/>
                <a:ext cx="703262" cy="300038"/>
              </a:xfrm>
              <a:prstGeom prst="rect">
                <a:avLst/>
              </a:prstGeom>
              <a:solidFill>
                <a:srgbClr val="D1D3D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61" name="Freeform 22"/>
              <p:cNvSpPr/>
              <p:nvPr/>
            </p:nvSpPr>
            <p:spPr bwMode="auto">
              <a:xfrm>
                <a:off x="7699375" y="3205163"/>
                <a:ext cx="128587" cy="595313"/>
              </a:xfrm>
              <a:custGeom>
                <a:avLst/>
                <a:gdLst>
                  <a:gd name="T0" fmla="*/ 0 w 81"/>
                  <a:gd name="T1" fmla="*/ 375 h 375"/>
                  <a:gd name="T2" fmla="*/ 81 w 81"/>
                  <a:gd name="T3" fmla="*/ 294 h 375"/>
                  <a:gd name="T4" fmla="*/ 81 w 81"/>
                  <a:gd name="T5" fmla="*/ 79 h 375"/>
                  <a:gd name="T6" fmla="*/ 0 w 81"/>
                  <a:gd name="T7" fmla="*/ 0 h 375"/>
                  <a:gd name="T8" fmla="*/ 0 w 81"/>
                  <a:gd name="T9" fmla="*/ 375 h 375"/>
                </a:gdLst>
                <a:ahLst/>
                <a:cxnLst>
                  <a:cxn ang="0">
                    <a:pos x="T0" y="T1"/>
                  </a:cxn>
                  <a:cxn ang="0">
                    <a:pos x="T2" y="T3"/>
                  </a:cxn>
                  <a:cxn ang="0">
                    <a:pos x="T4" y="T5"/>
                  </a:cxn>
                  <a:cxn ang="0">
                    <a:pos x="T6" y="T7"/>
                  </a:cxn>
                  <a:cxn ang="0">
                    <a:pos x="T8" y="T9"/>
                  </a:cxn>
                </a:cxnLst>
                <a:rect l="0" t="0" r="r" b="b"/>
                <a:pathLst>
                  <a:path w="81" h="375">
                    <a:moveTo>
                      <a:pt x="0" y="375"/>
                    </a:moveTo>
                    <a:lnTo>
                      <a:pt x="81" y="294"/>
                    </a:lnTo>
                    <a:lnTo>
                      <a:pt x="81" y="79"/>
                    </a:lnTo>
                    <a:lnTo>
                      <a:pt x="0" y="0"/>
                    </a:lnTo>
                    <a:lnTo>
                      <a:pt x="0" y="375"/>
                    </a:lnTo>
                    <a:close/>
                  </a:path>
                </a:pathLst>
              </a:custGeom>
              <a:solidFill>
                <a:srgbClr val="D1D3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 name="Freeform 23"/>
              <p:cNvSpPr/>
              <p:nvPr/>
            </p:nvSpPr>
            <p:spPr bwMode="auto">
              <a:xfrm>
                <a:off x="6870700" y="3201988"/>
                <a:ext cx="125412" cy="598488"/>
              </a:xfrm>
              <a:custGeom>
                <a:avLst/>
                <a:gdLst>
                  <a:gd name="T0" fmla="*/ 79 w 79"/>
                  <a:gd name="T1" fmla="*/ 0 h 377"/>
                  <a:gd name="T2" fmla="*/ 0 w 79"/>
                  <a:gd name="T3" fmla="*/ 81 h 377"/>
                  <a:gd name="T4" fmla="*/ 0 w 79"/>
                  <a:gd name="T5" fmla="*/ 296 h 377"/>
                  <a:gd name="T6" fmla="*/ 79 w 79"/>
                  <a:gd name="T7" fmla="*/ 377 h 377"/>
                  <a:gd name="T8" fmla="*/ 79 w 79"/>
                  <a:gd name="T9" fmla="*/ 0 h 377"/>
                </a:gdLst>
                <a:ahLst/>
                <a:cxnLst>
                  <a:cxn ang="0">
                    <a:pos x="T0" y="T1"/>
                  </a:cxn>
                  <a:cxn ang="0">
                    <a:pos x="T2" y="T3"/>
                  </a:cxn>
                  <a:cxn ang="0">
                    <a:pos x="T4" y="T5"/>
                  </a:cxn>
                  <a:cxn ang="0">
                    <a:pos x="T6" y="T7"/>
                  </a:cxn>
                  <a:cxn ang="0">
                    <a:pos x="T8" y="T9"/>
                  </a:cxn>
                </a:cxnLst>
                <a:rect l="0" t="0" r="r" b="b"/>
                <a:pathLst>
                  <a:path w="79" h="377">
                    <a:moveTo>
                      <a:pt x="79" y="0"/>
                    </a:moveTo>
                    <a:lnTo>
                      <a:pt x="0" y="81"/>
                    </a:lnTo>
                    <a:lnTo>
                      <a:pt x="0" y="296"/>
                    </a:lnTo>
                    <a:lnTo>
                      <a:pt x="79" y="377"/>
                    </a:lnTo>
                    <a:lnTo>
                      <a:pt x="79" y="0"/>
                    </a:lnTo>
                    <a:close/>
                  </a:path>
                </a:pathLst>
              </a:custGeom>
              <a:solidFill>
                <a:srgbClr val="EDED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 name="Rectangle 24"/>
              <p:cNvSpPr>
                <a:spLocks noChangeArrowheads="1"/>
              </p:cNvSpPr>
              <p:nvPr/>
            </p:nvSpPr>
            <p:spPr bwMode="auto">
              <a:xfrm>
                <a:off x="6446838" y="3330575"/>
                <a:ext cx="55562" cy="336550"/>
              </a:xfrm>
              <a:prstGeom prst="rect">
                <a:avLst/>
              </a:prstGeom>
              <a:solidFill>
                <a:srgbClr val="6D6E7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grpSp>
      </p:grpSp>
      <p:sp>
        <p:nvSpPr>
          <p:cNvPr id="64" name="Rectangle 42"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rot="2520981">
            <a:off x="2574925" y="2579370"/>
            <a:ext cx="3048000" cy="563245"/>
          </a:xfrm>
          <a:prstGeom prst="rect">
            <a:avLst/>
          </a:prstGeom>
          <a:noFill/>
          <a:ln w="12700" cap="flat" cmpd="sng" algn="ctr">
            <a:noFill/>
            <a:prstDash val="solid"/>
          </a:ln>
          <a:effectLst/>
        </p:spPr>
        <p:txBody>
          <a:bodyPr lIns="91440" tIns="0" rIns="91440" bIns="0" rtlCol="0" anchor="t"/>
          <a:lstStyle/>
          <a:p>
            <a:pPr algn="r"/>
            <a:r>
              <a:rPr lang="en-US" altLang="zh-CN" sz="2400" b="1">
                <a:solidFill>
                  <a:srgbClr val="FEFEFE"/>
                </a:solidFill>
                <a:latin typeface="楷体" panose="02010609060101010101" pitchFamily="49" charset="-122"/>
                <a:ea typeface="楷体" panose="02010609060101010101" pitchFamily="49" charset="-122"/>
                <a:cs typeface="楷体" panose="02010609060101010101" pitchFamily="49" charset="-122"/>
                <a:sym typeface="+mn-ea"/>
              </a:rPr>
              <a:t>1.</a:t>
            </a:r>
            <a:r>
              <a:rPr lang="zh-CN" altLang="en-US" sz="2400" b="1">
                <a:solidFill>
                  <a:srgbClr val="FEFEFE"/>
                </a:solidFill>
                <a:latin typeface="楷体" panose="02010609060101010101" pitchFamily="49" charset="-122"/>
                <a:ea typeface="楷体" panose="02010609060101010101" pitchFamily="49" charset="-122"/>
                <a:cs typeface="楷体" panose="02010609060101010101" pitchFamily="49" charset="-122"/>
                <a:sym typeface="+mn-ea"/>
              </a:rPr>
              <a:t>做出录用决策</a:t>
            </a:r>
            <a:endParaRPr lang="zh-CN" altLang="en-US" sz="2400" b="1">
              <a:solidFill>
                <a:srgbClr val="FEFEFE"/>
              </a:solidFill>
              <a:latin typeface="楷体" panose="02010609060101010101" pitchFamily="49" charset="-122"/>
              <a:ea typeface="楷体" panose="02010609060101010101" pitchFamily="49" charset="-122"/>
              <a:cs typeface="楷体" panose="02010609060101010101" pitchFamily="49" charset="-122"/>
            </a:endParaRPr>
          </a:p>
          <a:p>
            <a:pPr algn="r"/>
            <a:r>
              <a:rPr lang="en-US" altLang="zh-CN" b="1" dirty="0">
                <a:solidFill>
                  <a:schemeClr val="bg1"/>
                </a:solidFill>
                <a:latin typeface="Arial" panose="020B0604020202020204" pitchFamily="34" charset="0"/>
                <a:cs typeface="Arial" panose="020B0604020202020204" pitchFamily="34" charset="0"/>
              </a:rPr>
              <a:t> </a:t>
            </a:r>
            <a:endParaRPr lang="zh-CN" altLang="en-US" b="1" dirty="0">
              <a:solidFill>
                <a:schemeClr val="bg1"/>
              </a:solidFill>
              <a:latin typeface="Arial" panose="020B0604020202020204" pitchFamily="34" charset="0"/>
              <a:cs typeface="Arial" panose="020B0604020202020204" pitchFamily="34" charset="0"/>
            </a:endParaRPr>
          </a:p>
        </p:txBody>
      </p:sp>
      <p:sp>
        <p:nvSpPr>
          <p:cNvPr id="66" name="Rectangle 42"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1521345" y="3862592"/>
            <a:ext cx="2800279" cy="563151"/>
          </a:xfrm>
          <a:prstGeom prst="rect">
            <a:avLst/>
          </a:prstGeom>
          <a:noFill/>
          <a:ln w="12700" cap="flat" cmpd="sng" algn="ctr">
            <a:noFill/>
            <a:prstDash val="solid"/>
          </a:ln>
          <a:effectLst/>
        </p:spPr>
        <p:txBody>
          <a:bodyPr lIns="91440" tIns="0" rIns="91440" bIns="0" rtlCol="0" anchor="t"/>
          <a:lstStyle/>
          <a:p>
            <a:pPr algn="r"/>
            <a:endParaRPr lang="zh-CN" altLang="en-US" b="1" dirty="0">
              <a:solidFill>
                <a:schemeClr val="bg1"/>
              </a:solidFill>
              <a:latin typeface="Arial" panose="020B0604020202020204" pitchFamily="34" charset="0"/>
              <a:cs typeface="Arial" panose="020B0604020202020204" pitchFamily="34" charset="0"/>
            </a:endParaRPr>
          </a:p>
        </p:txBody>
      </p:sp>
      <p:sp>
        <p:nvSpPr>
          <p:cNvPr id="68" name="Rectangle 42"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rot="19177709">
            <a:off x="2770750" y="5313318"/>
            <a:ext cx="2800279" cy="563151"/>
          </a:xfrm>
          <a:prstGeom prst="rect">
            <a:avLst/>
          </a:prstGeom>
          <a:noFill/>
          <a:ln w="12700" cap="flat" cmpd="sng" algn="ctr">
            <a:noFill/>
            <a:prstDash val="solid"/>
          </a:ln>
          <a:effectLst/>
        </p:spPr>
        <p:txBody>
          <a:bodyPr lIns="91440" tIns="0" rIns="91440" bIns="0" rtlCol="0" anchor="t"/>
          <a:lstStyle/>
          <a:p>
            <a:pPr eaLnBrk="1" hangingPunct="1"/>
            <a:r>
              <a:rPr lang="en-US" altLang="zh-CN" sz="2400">
                <a:solidFill>
                  <a:srgbClr val="FEFEFE"/>
                </a:solidFill>
                <a:latin typeface="楷体" panose="02010609060101010101" pitchFamily="49" charset="-122"/>
                <a:ea typeface="楷体" panose="02010609060101010101" pitchFamily="49" charset="-122"/>
                <a:cs typeface="楷体" panose="02010609060101010101" pitchFamily="49" charset="-122"/>
                <a:sym typeface="+mn-ea"/>
              </a:rPr>
              <a:t>    </a:t>
            </a:r>
            <a:r>
              <a:rPr lang="en-US" altLang="zh-CN" sz="2400" b="1">
                <a:solidFill>
                  <a:srgbClr val="FEFEFE"/>
                </a:solidFill>
                <a:latin typeface="楷体" panose="02010609060101010101" pitchFamily="49" charset="-122"/>
                <a:ea typeface="楷体" panose="02010609060101010101" pitchFamily="49" charset="-122"/>
                <a:cs typeface="楷体" panose="02010609060101010101" pitchFamily="49" charset="-122"/>
                <a:sym typeface="+mn-ea"/>
              </a:rPr>
              <a:t>3.</a:t>
            </a:r>
            <a:r>
              <a:rPr lang="zh-CN" altLang="en-US" sz="2400" b="1">
                <a:solidFill>
                  <a:srgbClr val="FEFEFE"/>
                </a:solidFill>
                <a:latin typeface="楷体" panose="02010609060101010101" pitchFamily="49" charset="-122"/>
                <a:ea typeface="楷体" panose="02010609060101010101" pitchFamily="49" charset="-122"/>
                <a:cs typeface="楷体" panose="02010609060101010101" pitchFamily="49" charset="-122"/>
                <a:sym typeface="+mn-ea"/>
              </a:rPr>
              <a:t>人员配置</a:t>
            </a:r>
            <a:endParaRPr lang="zh-CN" altLang="en-US" sz="2400" b="1" dirty="0">
              <a:solidFill>
                <a:srgbClr val="FEFEFE"/>
              </a:solidFill>
              <a:latin typeface="楷体" panose="02010609060101010101" pitchFamily="49" charset="-122"/>
              <a:ea typeface="楷体" panose="02010609060101010101" pitchFamily="49" charset="-122"/>
              <a:cs typeface="楷体" panose="02010609060101010101" pitchFamily="49" charset="-122"/>
              <a:sym typeface="+mn-ea"/>
            </a:endParaRPr>
          </a:p>
        </p:txBody>
      </p:sp>
      <p:cxnSp>
        <p:nvCxnSpPr>
          <p:cNvPr id="34" name="直接连接符 33"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CxnSpPr/>
          <p:nvPr/>
        </p:nvCxnSpPr>
        <p:spPr>
          <a:xfrm>
            <a:off x="3246637" y="1273629"/>
            <a:ext cx="5770860"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35" name="文本框 34"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txBox="1"/>
          <p:nvPr/>
        </p:nvSpPr>
        <p:spPr>
          <a:xfrm>
            <a:off x="4747365" y="504051"/>
            <a:ext cx="2697480" cy="521970"/>
          </a:xfrm>
          <a:prstGeom prst="rect">
            <a:avLst/>
          </a:prstGeom>
          <a:noFill/>
        </p:spPr>
        <p:txBody>
          <a:bodyPr wrap="none" rtlCol="0">
            <a:spAutoFit/>
          </a:bodyPr>
          <a:lstStyle/>
          <a:p>
            <a:pPr algn="l"/>
            <a:r>
              <a:rPr lang="zh-CN" sz="2800" b="1" spc="500" dirty="0">
                <a:solidFill>
                  <a:schemeClr val="bg1">
                    <a:lumMod val="50000"/>
                  </a:schemeClr>
                </a:solidFill>
                <a:latin typeface="微软雅黑" panose="020B0503020204020204" pitchFamily="34" charset="-122"/>
                <a:ea typeface="微软雅黑" panose="020B0503020204020204" pitchFamily="34" charset="-122"/>
                <a:cs typeface="Arial" panose="020B0604020202020204" pitchFamily="34" charset="0"/>
                <a:sym typeface="+mn-ea"/>
              </a:rPr>
              <a:t>招聘实施阶段</a:t>
            </a:r>
            <a:endParaRPr lang="en-US" altLang="zh-CN" sz="2800" b="1" spc="500" dirty="0">
              <a:solidFill>
                <a:schemeClr val="bg1">
                  <a:lumMod val="50000"/>
                </a:schemeClr>
              </a:solidFill>
              <a:latin typeface="微软雅黑" panose="020B0503020204020204" pitchFamily="34" charset="-122"/>
              <a:ea typeface="微软雅黑" panose="020B0503020204020204" pitchFamily="34" charset="-122"/>
              <a:cs typeface="Arial" panose="020B0604020202020204" pitchFamily="34" charset="0"/>
            </a:endParaRPr>
          </a:p>
        </p:txBody>
      </p:sp>
      <p:sp>
        <p:nvSpPr>
          <p:cNvPr id="36" name="椭圆 35"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flipH="1">
            <a:off x="2686180" y="813581"/>
            <a:ext cx="157493" cy="157493"/>
          </a:xfrm>
          <a:prstGeom prst="ellipse">
            <a:avLst/>
          </a:prstGeom>
          <a:solidFill>
            <a:srgbClr val="D06F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7" name="椭圆 36"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flipH="1">
            <a:off x="2686180" y="335956"/>
            <a:ext cx="321030" cy="321030"/>
          </a:xfrm>
          <a:prstGeom prst="ellipse">
            <a:avLst/>
          </a:prstGeom>
          <a:solidFill>
            <a:srgbClr val="966481"/>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8" name="椭圆 37"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flipH="1">
            <a:off x="2991678" y="806317"/>
            <a:ext cx="219803" cy="219803"/>
          </a:xfrm>
          <a:prstGeom prst="ellipse">
            <a:avLst/>
          </a:prstGeom>
          <a:solidFill>
            <a:srgbClr val="365B7C"/>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9" name="椭圆 38"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flipH="1">
            <a:off x="2031169" y="697840"/>
            <a:ext cx="164852" cy="164852"/>
          </a:xfrm>
          <a:prstGeom prst="ellipse">
            <a:avLst/>
          </a:prstGeom>
          <a:solidFill>
            <a:srgbClr val="F779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6" name="椭圆 45"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9354354" y="755438"/>
            <a:ext cx="157493" cy="157493"/>
          </a:xfrm>
          <a:prstGeom prst="ellipse">
            <a:avLst/>
          </a:prstGeom>
          <a:solidFill>
            <a:srgbClr val="D06F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2" name="椭圆 51"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9190817" y="277813"/>
            <a:ext cx="321030" cy="321030"/>
          </a:xfrm>
          <a:prstGeom prst="ellipse">
            <a:avLst/>
          </a:prstGeom>
          <a:solidFill>
            <a:srgbClr val="966481"/>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3" name="椭圆 52"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a:off x="8986546" y="748174"/>
            <a:ext cx="219803" cy="219803"/>
          </a:xfrm>
          <a:prstGeom prst="ellipse">
            <a:avLst/>
          </a:prstGeom>
          <a:solidFill>
            <a:srgbClr val="365B7C"/>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5" name="椭圆 54"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a:off x="10002006" y="639697"/>
            <a:ext cx="164852" cy="164852"/>
          </a:xfrm>
          <a:prstGeom prst="ellipse">
            <a:avLst/>
          </a:prstGeom>
          <a:solidFill>
            <a:srgbClr val="F779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e7d195523061f1c0"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hidden="1"/>
          <p:cNvSpPr txBox="1"/>
          <p:nvPr/>
        </p:nvSpPr>
        <p:spPr>
          <a:xfrm>
            <a:off x="-355600" y="1803400"/>
            <a:ext cx="293927" cy="1016000"/>
          </a:xfrm>
          <a:prstGeom prst="rect">
            <a:avLst/>
          </a:prstGeom>
          <a:noFill/>
        </p:spPr>
        <p:txBody>
          <a:bodyPr vert="wordArtVert" rtlCol="0">
            <a:spAutoFit/>
          </a:bodyPr>
          <a:lstStyle/>
          <a:p>
            <a:r>
              <a:rPr lang="en-US" altLang="zh-CN" sz="100"/>
              <a:t>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a:t>
            </a:r>
            <a:endParaRPr lang="zh-CN" altLang="en-US" sz="100"/>
          </a:p>
        </p:txBody>
      </p:sp>
      <p:sp>
        <p:nvSpPr>
          <p:cNvPr id="4" name="文本框 3"/>
          <p:cNvSpPr txBox="1"/>
          <p:nvPr/>
        </p:nvSpPr>
        <p:spPr>
          <a:xfrm>
            <a:off x="1845310" y="3925570"/>
            <a:ext cx="2654935" cy="460375"/>
          </a:xfrm>
          <a:prstGeom prst="rect">
            <a:avLst/>
          </a:prstGeom>
          <a:noFill/>
        </p:spPr>
        <p:txBody>
          <a:bodyPr wrap="square" rtlCol="0">
            <a:spAutoFit/>
          </a:bodyPr>
          <a:lstStyle/>
          <a:p>
            <a:pPr eaLnBrk="1" hangingPunct="1"/>
            <a:r>
              <a:rPr lang="en-US" altLang="zh-CN" sz="2400" b="1">
                <a:solidFill>
                  <a:srgbClr val="FEFEFE"/>
                </a:solidFill>
                <a:latin typeface="楷体" panose="02010609060101010101" pitchFamily="49" charset="-122"/>
                <a:ea typeface="楷体" panose="02010609060101010101" pitchFamily="49" charset="-122"/>
                <a:cs typeface="楷体" panose="02010609060101010101" pitchFamily="49" charset="-122"/>
                <a:sym typeface="+mn-ea"/>
              </a:rPr>
              <a:t>2.</a:t>
            </a:r>
            <a:r>
              <a:rPr lang="zh-CN" altLang="en-US" sz="2400" b="1">
                <a:solidFill>
                  <a:srgbClr val="FEFEFE"/>
                </a:solidFill>
                <a:latin typeface="楷体" panose="02010609060101010101" pitchFamily="49" charset="-122"/>
                <a:ea typeface="楷体" panose="02010609060101010101" pitchFamily="49" charset="-122"/>
                <a:cs typeface="楷体" panose="02010609060101010101" pitchFamily="49" charset="-122"/>
                <a:sym typeface="+mn-ea"/>
              </a:rPr>
              <a:t>办理录用手续</a:t>
            </a:r>
            <a:endParaRPr lang="zh-CN" altLang="en-US" sz="2400" b="1"/>
          </a:p>
        </p:txBody>
      </p:sp>
      <p:sp>
        <p:nvSpPr>
          <p:cNvPr id="7" name="文本框 6"/>
          <p:cNvSpPr txBox="1"/>
          <p:nvPr/>
        </p:nvSpPr>
        <p:spPr>
          <a:xfrm>
            <a:off x="556260" y="1500505"/>
            <a:ext cx="2360295" cy="460375"/>
          </a:xfrm>
          <a:prstGeom prst="rect">
            <a:avLst/>
          </a:prstGeom>
          <a:noFill/>
        </p:spPr>
        <p:txBody>
          <a:bodyPr wrap="square" rtlCol="0">
            <a:spAutoFit/>
          </a:bodyPr>
          <a:lstStyle/>
          <a:p>
            <a:r>
              <a:rPr lang="zh-CN" altLang="en-US" sz="2400" b="1">
                <a:solidFill>
                  <a:srgbClr val="365B7C"/>
                </a:solidFill>
                <a:latin typeface="楷体" panose="02010609060101010101" pitchFamily="49" charset="-122"/>
                <a:ea typeface="楷体" panose="02010609060101010101" pitchFamily="49" charset="-122"/>
              </a:rPr>
              <a:t>（三）录用阶段</a:t>
            </a:r>
          </a:p>
        </p:txBody>
      </p:sp>
    </p:spTree>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0">
        <p15:prstTrans prst="pageCurlDouble"/>
      </p:transition>
    </mc:Choice>
    <mc:Fallback xmlns="">
      <p:transition spd="slow"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4" presetClass="entr" presetSubtype="10" fill="hold"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randombar(horizontal)">
                                      <p:cBhvr>
                                        <p:cTn id="7" dur="500"/>
                                        <p:tgtEl>
                                          <p:spTgt spid="3"/>
                                        </p:tgtEl>
                                      </p:cBhvr>
                                    </p:animEffect>
                                  </p:childTnLst>
                                </p:cTn>
                              </p:par>
                            </p:childTnLst>
                          </p:cTn>
                        </p:par>
                        <p:par>
                          <p:cTn id="8" fill="hold">
                            <p:stCondLst>
                              <p:cond delay="500"/>
                            </p:stCondLst>
                            <p:childTnLst>
                              <p:par>
                                <p:cTn id="9" presetID="2" presetClass="entr" presetSubtype="8" decel="44000" fill="hold" nodeType="after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additive="base">
                                        <p:cTn id="11" dur="750" fill="hold"/>
                                        <p:tgtEl>
                                          <p:spTgt spid="5"/>
                                        </p:tgtEl>
                                        <p:attrNameLst>
                                          <p:attrName>ppt_x</p:attrName>
                                        </p:attrNameLst>
                                      </p:cBhvr>
                                      <p:tavLst>
                                        <p:tav tm="0">
                                          <p:val>
                                            <p:strVal val="0-#ppt_w/2"/>
                                          </p:val>
                                        </p:tav>
                                        <p:tav tm="100000">
                                          <p:val>
                                            <p:strVal val="#ppt_x"/>
                                          </p:val>
                                        </p:tav>
                                      </p:tavLst>
                                    </p:anim>
                                    <p:anim calcmode="lin" valueType="num">
                                      <p:cBhvr additive="base">
                                        <p:cTn id="12" dur="750" fill="hold"/>
                                        <p:tgtEl>
                                          <p:spTgt spid="5"/>
                                        </p:tgtEl>
                                        <p:attrNameLst>
                                          <p:attrName>ppt_y</p:attrName>
                                        </p:attrNameLst>
                                      </p:cBhvr>
                                      <p:tavLst>
                                        <p:tav tm="0">
                                          <p:val>
                                            <p:strVal val="#ppt_y"/>
                                          </p:val>
                                        </p:tav>
                                        <p:tav tm="100000">
                                          <p:val>
                                            <p:strVal val="#ppt_y"/>
                                          </p:val>
                                        </p:tav>
                                      </p:tavLst>
                                    </p:anim>
                                  </p:childTnLst>
                                </p:cTn>
                              </p:par>
                            </p:childTnLst>
                          </p:cTn>
                        </p:par>
                        <p:par>
                          <p:cTn id="13" fill="hold">
                            <p:stCondLst>
                              <p:cond delay="1500"/>
                            </p:stCondLst>
                            <p:childTnLst>
                              <p:par>
                                <p:cTn id="14" presetID="10" presetClass="entr" presetSubtype="0" fill="hold" grpId="0" nodeType="afterEffect">
                                  <p:stCondLst>
                                    <p:cond delay="0"/>
                                  </p:stCondLst>
                                  <p:childTnLst>
                                    <p:set>
                                      <p:cBhvr>
                                        <p:cTn id="15" dur="1" fill="hold">
                                          <p:stCondLst>
                                            <p:cond delay="0"/>
                                          </p:stCondLst>
                                        </p:cTn>
                                        <p:tgtEl>
                                          <p:spTgt spid="64"/>
                                        </p:tgtEl>
                                        <p:attrNameLst>
                                          <p:attrName>style.visibility</p:attrName>
                                        </p:attrNameLst>
                                      </p:cBhvr>
                                      <p:to>
                                        <p:strVal val="visible"/>
                                      </p:to>
                                    </p:set>
                                    <p:animEffect transition="in" filter="fade">
                                      <p:cBhvr>
                                        <p:cTn id="16" dur="500"/>
                                        <p:tgtEl>
                                          <p:spTgt spid="64"/>
                                        </p:tgtEl>
                                      </p:cBhvr>
                                    </p:animEffect>
                                  </p:childTnLst>
                                </p:cTn>
                              </p:par>
                              <p:par>
                                <p:cTn id="17" presetID="10" presetClass="entr" presetSubtype="0" fill="hold" grpId="0" nodeType="withEffect">
                                  <p:stCondLst>
                                    <p:cond delay="500"/>
                                  </p:stCondLst>
                                  <p:childTnLst>
                                    <p:set>
                                      <p:cBhvr>
                                        <p:cTn id="18" dur="1" fill="hold">
                                          <p:stCondLst>
                                            <p:cond delay="0"/>
                                          </p:stCondLst>
                                        </p:cTn>
                                        <p:tgtEl>
                                          <p:spTgt spid="66"/>
                                        </p:tgtEl>
                                        <p:attrNameLst>
                                          <p:attrName>style.visibility</p:attrName>
                                        </p:attrNameLst>
                                      </p:cBhvr>
                                      <p:to>
                                        <p:strVal val="visible"/>
                                      </p:to>
                                    </p:set>
                                    <p:animEffect transition="in" filter="fade">
                                      <p:cBhvr>
                                        <p:cTn id="19" dur="500"/>
                                        <p:tgtEl>
                                          <p:spTgt spid="66"/>
                                        </p:tgtEl>
                                      </p:cBhvr>
                                    </p:animEffect>
                                  </p:childTnLst>
                                </p:cTn>
                              </p:par>
                              <p:par>
                                <p:cTn id="20" presetID="10" presetClass="entr" presetSubtype="0" fill="hold" grpId="0" nodeType="withEffect">
                                  <p:stCondLst>
                                    <p:cond delay="1000"/>
                                  </p:stCondLst>
                                  <p:childTnLst>
                                    <p:set>
                                      <p:cBhvr>
                                        <p:cTn id="21" dur="1" fill="hold">
                                          <p:stCondLst>
                                            <p:cond delay="0"/>
                                          </p:stCondLst>
                                        </p:cTn>
                                        <p:tgtEl>
                                          <p:spTgt spid="68"/>
                                        </p:tgtEl>
                                        <p:attrNameLst>
                                          <p:attrName>style.visibility</p:attrName>
                                        </p:attrNameLst>
                                      </p:cBhvr>
                                      <p:to>
                                        <p:strVal val="visible"/>
                                      </p:to>
                                    </p:set>
                                    <p:animEffect transition="in" filter="fade">
                                      <p:cBhvr>
                                        <p:cTn id="22" dur="500"/>
                                        <p:tgtEl>
                                          <p:spTgt spid="6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4" grpId="0" bldLvl="0" animBg="1"/>
      <p:bldP spid="66" grpId="0" bldLvl="0" animBg="1"/>
      <p:bldP spid="68" grpId="0"/>
    </p:bldLst>
  </p:timing>
</p:sld>
</file>

<file path=ppt/slides/slide2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矩形 8"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549157" y="-975631"/>
            <a:ext cx="583096" cy="838080"/>
          </a:xfrm>
          <a:prstGeom prst="rect">
            <a:avLst/>
          </a:prstGeom>
          <a:solidFill>
            <a:srgbClr val="365B7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 name="矩形 9"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1132253" y="-975631"/>
            <a:ext cx="583096" cy="838080"/>
          </a:xfrm>
          <a:prstGeom prst="rect">
            <a:avLst/>
          </a:prstGeom>
          <a:solidFill>
            <a:srgbClr val="96648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 name="矩形 10"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1715349" y="-975631"/>
            <a:ext cx="583096" cy="838080"/>
          </a:xfrm>
          <a:prstGeom prst="rect">
            <a:avLst/>
          </a:prstGeom>
          <a:solidFill>
            <a:srgbClr val="D06F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 name="矩形 11"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2298446" y="-975631"/>
            <a:ext cx="583096" cy="838080"/>
          </a:xfrm>
          <a:prstGeom prst="rect">
            <a:avLst/>
          </a:prstGeom>
          <a:solidFill>
            <a:srgbClr val="F779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 name="矩形 12"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2881542" y="-975631"/>
            <a:ext cx="583096" cy="838080"/>
          </a:xfrm>
          <a:prstGeom prst="rect">
            <a:avLst/>
          </a:prstGeom>
          <a:solidFill>
            <a:srgbClr val="F8AD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e7d195523061f1c0"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hidden="1"/>
          <p:cNvSpPr txBox="1"/>
          <p:nvPr/>
        </p:nvSpPr>
        <p:spPr>
          <a:xfrm>
            <a:off x="-355600" y="1803400"/>
            <a:ext cx="293927" cy="1016000"/>
          </a:xfrm>
          <a:prstGeom prst="rect">
            <a:avLst/>
          </a:prstGeom>
          <a:noFill/>
        </p:spPr>
        <p:txBody>
          <a:bodyPr vert="wordArtVert" rtlCol="0">
            <a:spAutoFit/>
          </a:bodyPr>
          <a:lstStyle/>
          <a:p>
            <a:r>
              <a:rPr lang="en-US" altLang="zh-CN" sz="100"/>
              <a:t>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a:t>
            </a:r>
            <a:endParaRPr lang="zh-CN" altLang="en-US" sz="100"/>
          </a:p>
        </p:txBody>
      </p:sp>
      <p:grpSp>
        <p:nvGrpSpPr>
          <p:cNvPr id="19" name="组合 18"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GrpSpPr/>
          <p:nvPr/>
        </p:nvGrpSpPr>
        <p:grpSpPr>
          <a:xfrm>
            <a:off x="170645" y="155063"/>
            <a:ext cx="1891633" cy="1891633"/>
            <a:chOff x="831765" y="1948847"/>
            <a:chExt cx="1891633" cy="1891633"/>
          </a:xfrm>
        </p:grpSpPr>
        <p:grpSp>
          <p:nvGrpSpPr>
            <p:cNvPr id="20" name="组合 19"/>
            <p:cNvGrpSpPr/>
            <p:nvPr/>
          </p:nvGrpSpPr>
          <p:grpSpPr>
            <a:xfrm>
              <a:off x="831765" y="1948847"/>
              <a:ext cx="1891633" cy="1891633"/>
              <a:chOff x="1375509" y="1976984"/>
              <a:chExt cx="2018000" cy="2018000"/>
            </a:xfrm>
          </p:grpSpPr>
          <p:sp>
            <p:nvSpPr>
              <p:cNvPr id="21" name="椭圆 20" descr="e7d195523061f1c0deeec63e560781cfd59afb0ea006f2a87ABB68BF51EA6619813959095094C18C62A12F549504892A4AAA8C1554C6663626E05CA27F281A14E6983772AFC3FB97135759321DEA3D709AACD122C08E6ED1C77BAD4A88EF4CD28A80260D8F97957F436F83C1F553EF0169027D0DBFA7A77088E1513DBDFC101C4B4DFF310B01A5021663E46B6BC2AAB5"/>
              <p:cNvSpPr>
                <a:spLocks noChangeAspect="1"/>
              </p:cNvSpPr>
              <p:nvPr/>
            </p:nvSpPr>
            <p:spPr>
              <a:xfrm>
                <a:off x="1375509" y="1976984"/>
                <a:ext cx="2018000" cy="2018000"/>
              </a:xfrm>
              <a:prstGeom prst="ellipse">
                <a:avLst/>
              </a:prstGeom>
              <a:gradFill>
                <a:gsLst>
                  <a:gs pos="0">
                    <a:schemeClr val="bg1"/>
                  </a:gs>
                  <a:gs pos="100000">
                    <a:srgbClr val="C7C7C7"/>
                  </a:gs>
                </a:gsLst>
                <a:lin ang="13200000" scaled="0"/>
              </a:gradFill>
              <a:ln w="22225">
                <a:solidFill>
                  <a:schemeClr val="bg1"/>
                </a:solidFill>
              </a:ln>
              <a:effectLst>
                <a:outerShdw blurRad="393700" dist="1270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 name="任意多边形 16"/>
              <p:cNvSpPr/>
              <p:nvPr/>
            </p:nvSpPr>
            <p:spPr>
              <a:xfrm rot="5400000">
                <a:off x="1220020" y="2637800"/>
                <a:ext cx="1007034" cy="694933"/>
              </a:xfrm>
              <a:custGeom>
                <a:avLst/>
                <a:gdLst>
                  <a:gd name="connsiteX0" fmla="*/ 0 w 1007034"/>
                  <a:gd name="connsiteY0" fmla="*/ 555348 h 694933"/>
                  <a:gd name="connsiteX1" fmla="*/ 322102 w 1007034"/>
                  <a:gd name="connsiteY1" fmla="*/ 0 h 694933"/>
                  <a:gd name="connsiteX2" fmla="*/ 392164 w 1007034"/>
                  <a:gd name="connsiteY2" fmla="*/ 21748 h 694933"/>
                  <a:gd name="connsiteX3" fmla="*/ 503517 w 1007034"/>
                  <a:gd name="connsiteY3" fmla="*/ 32974 h 694933"/>
                  <a:gd name="connsiteX4" fmla="*/ 614869 w 1007034"/>
                  <a:gd name="connsiteY4" fmla="*/ 21748 h 694933"/>
                  <a:gd name="connsiteX5" fmla="*/ 684932 w 1007034"/>
                  <a:gd name="connsiteY5" fmla="*/ 0 h 694933"/>
                  <a:gd name="connsiteX6" fmla="*/ 1007034 w 1007034"/>
                  <a:gd name="connsiteY6" fmla="*/ 555347 h 694933"/>
                  <a:gd name="connsiteX7" fmla="*/ 895766 w 1007034"/>
                  <a:gd name="connsiteY7" fmla="*/ 615742 h 694933"/>
                  <a:gd name="connsiteX8" fmla="*/ 503516 w 1007034"/>
                  <a:gd name="connsiteY8" fmla="*/ 694933 h 694933"/>
                  <a:gd name="connsiteX9" fmla="*/ 111266 w 1007034"/>
                  <a:gd name="connsiteY9" fmla="*/ 615742 h 694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07034" h="694933">
                    <a:moveTo>
                      <a:pt x="0" y="555348"/>
                    </a:moveTo>
                    <a:lnTo>
                      <a:pt x="322102" y="0"/>
                    </a:lnTo>
                    <a:lnTo>
                      <a:pt x="392164" y="21748"/>
                    </a:lnTo>
                    <a:cubicBezTo>
                      <a:pt x="428132" y="29108"/>
                      <a:pt x="465373" y="32974"/>
                      <a:pt x="503517" y="32974"/>
                    </a:cubicBezTo>
                    <a:cubicBezTo>
                      <a:pt x="541660" y="32974"/>
                      <a:pt x="578901" y="29108"/>
                      <a:pt x="614869" y="21748"/>
                    </a:cubicBezTo>
                    <a:lnTo>
                      <a:pt x="684932" y="0"/>
                    </a:lnTo>
                    <a:lnTo>
                      <a:pt x="1007034" y="555347"/>
                    </a:lnTo>
                    <a:lnTo>
                      <a:pt x="895766" y="615742"/>
                    </a:lnTo>
                    <a:cubicBezTo>
                      <a:pt x="775204" y="666735"/>
                      <a:pt x="642653" y="694933"/>
                      <a:pt x="503516" y="694933"/>
                    </a:cubicBezTo>
                    <a:cubicBezTo>
                      <a:pt x="364379" y="694933"/>
                      <a:pt x="231828" y="666735"/>
                      <a:pt x="111266" y="615742"/>
                    </a:cubicBezTo>
                    <a:close/>
                  </a:path>
                </a:pathLst>
              </a:custGeom>
              <a:solidFill>
                <a:srgbClr val="365B7C"/>
              </a:solidFill>
              <a:ln>
                <a:noFill/>
              </a:ln>
              <a:effectLst>
                <a:innerShdw blurRad="63500" dist="381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27" name="Freeform 48"/>
            <p:cNvSpPr>
              <a:spLocks noEditPoints="1"/>
            </p:cNvSpPr>
            <p:nvPr/>
          </p:nvSpPr>
          <p:spPr bwMode="auto">
            <a:xfrm>
              <a:off x="1822373" y="2622634"/>
              <a:ext cx="490056" cy="469081"/>
            </a:xfrm>
            <a:custGeom>
              <a:avLst/>
              <a:gdLst>
                <a:gd name="T0" fmla="*/ 419 w 628"/>
                <a:gd name="T1" fmla="*/ 232 h 600"/>
                <a:gd name="T2" fmla="*/ 411 w 628"/>
                <a:gd name="T3" fmla="*/ 249 h 600"/>
                <a:gd name="T4" fmla="*/ 408 w 628"/>
                <a:gd name="T5" fmla="*/ 261 h 600"/>
                <a:gd name="T6" fmla="*/ 409 w 628"/>
                <a:gd name="T7" fmla="*/ 283 h 600"/>
                <a:gd name="T8" fmla="*/ 417 w 628"/>
                <a:gd name="T9" fmla="*/ 304 h 600"/>
                <a:gd name="T10" fmla="*/ 424 w 628"/>
                <a:gd name="T11" fmla="*/ 315 h 600"/>
                <a:gd name="T12" fmla="*/ 441 w 628"/>
                <a:gd name="T13" fmla="*/ 330 h 600"/>
                <a:gd name="T14" fmla="*/ 453 w 628"/>
                <a:gd name="T15" fmla="*/ 335 h 600"/>
                <a:gd name="T16" fmla="*/ 478 w 628"/>
                <a:gd name="T17" fmla="*/ 200 h 600"/>
                <a:gd name="T18" fmla="*/ 449 w 628"/>
                <a:gd name="T19" fmla="*/ 206 h 600"/>
                <a:gd name="T20" fmla="*/ 433 w 628"/>
                <a:gd name="T21" fmla="*/ 216 h 600"/>
                <a:gd name="T22" fmla="*/ 425 w 628"/>
                <a:gd name="T23" fmla="*/ 224 h 600"/>
                <a:gd name="T24" fmla="*/ 384 w 628"/>
                <a:gd name="T25" fmla="*/ 70 h 600"/>
                <a:gd name="T26" fmla="*/ 314 w 628"/>
                <a:gd name="T27" fmla="*/ 140 h 600"/>
                <a:gd name="T28" fmla="*/ 379 w 628"/>
                <a:gd name="T29" fmla="*/ 283 h 600"/>
                <a:gd name="T30" fmla="*/ 379 w 628"/>
                <a:gd name="T31" fmla="*/ 254 h 600"/>
                <a:gd name="T32" fmla="*/ 359 w 628"/>
                <a:gd name="T33" fmla="*/ 154 h 600"/>
                <a:gd name="T34" fmla="*/ 250 w 628"/>
                <a:gd name="T35" fmla="*/ 270 h 600"/>
                <a:gd name="T36" fmla="*/ 314 w 628"/>
                <a:gd name="T37" fmla="*/ 396 h 600"/>
                <a:gd name="T38" fmla="*/ 282 w 628"/>
                <a:gd name="T39" fmla="*/ 400 h 600"/>
                <a:gd name="T40" fmla="*/ 267 w 628"/>
                <a:gd name="T41" fmla="*/ 382 h 600"/>
                <a:gd name="T42" fmla="*/ 257 w 628"/>
                <a:gd name="T43" fmla="*/ 374 h 600"/>
                <a:gd name="T44" fmla="*/ 214 w 628"/>
                <a:gd name="T45" fmla="*/ 356 h 600"/>
                <a:gd name="T46" fmla="*/ 195 w 628"/>
                <a:gd name="T47" fmla="*/ 354 h 600"/>
                <a:gd name="T48" fmla="*/ 0 w 628"/>
                <a:gd name="T49" fmla="*/ 600 h 600"/>
                <a:gd name="T50" fmla="*/ 83 w 628"/>
                <a:gd name="T51" fmla="*/ 454 h 600"/>
                <a:gd name="T52" fmla="*/ 216 w 628"/>
                <a:gd name="T53" fmla="*/ 454 h 600"/>
                <a:gd name="T54" fmla="*/ 301 w 628"/>
                <a:gd name="T55" fmla="*/ 600 h 600"/>
                <a:gd name="T56" fmla="*/ 282 w 628"/>
                <a:gd name="T57" fmla="*/ 400 h 600"/>
                <a:gd name="T58" fmla="*/ 433 w 628"/>
                <a:gd name="T59" fmla="*/ 354 h 600"/>
                <a:gd name="T60" fmla="*/ 413 w 628"/>
                <a:gd name="T61" fmla="*/ 356 h 600"/>
                <a:gd name="T62" fmla="*/ 361 w 628"/>
                <a:gd name="T63" fmla="*/ 382 h 600"/>
                <a:gd name="T64" fmla="*/ 353 w 628"/>
                <a:gd name="T65" fmla="*/ 391 h 600"/>
                <a:gd name="T66" fmla="*/ 389 w 628"/>
                <a:gd name="T67" fmla="*/ 600 h 600"/>
                <a:gd name="T68" fmla="*/ 410 w 628"/>
                <a:gd name="T69" fmla="*/ 600 h 600"/>
                <a:gd name="T70" fmla="*/ 564 w 628"/>
                <a:gd name="T71" fmla="*/ 454 h 600"/>
                <a:gd name="T72" fmla="*/ 628 w 628"/>
                <a:gd name="T73" fmla="*/ 460 h 600"/>
                <a:gd name="T74" fmla="*/ 151 w 628"/>
                <a:gd name="T75" fmla="*/ 340 h 600"/>
                <a:gd name="T76" fmla="*/ 186 w 628"/>
                <a:gd name="T77" fmla="*/ 330 h 600"/>
                <a:gd name="T78" fmla="*/ 196 w 628"/>
                <a:gd name="T79" fmla="*/ 323 h 600"/>
                <a:gd name="T80" fmla="*/ 216 w 628"/>
                <a:gd name="T81" fmla="*/ 295 h 600"/>
                <a:gd name="T82" fmla="*/ 219 w 628"/>
                <a:gd name="T83" fmla="*/ 281 h 600"/>
                <a:gd name="T84" fmla="*/ 219 w 628"/>
                <a:gd name="T85" fmla="*/ 258 h 600"/>
                <a:gd name="T86" fmla="*/ 214 w 628"/>
                <a:gd name="T87" fmla="*/ 241 h 600"/>
                <a:gd name="T88" fmla="*/ 208 w 628"/>
                <a:gd name="T89" fmla="*/ 231 h 600"/>
                <a:gd name="T90" fmla="*/ 195 w 628"/>
                <a:gd name="T91" fmla="*/ 217 h 600"/>
                <a:gd name="T92" fmla="*/ 186 w 628"/>
                <a:gd name="T93" fmla="*/ 210 h 600"/>
                <a:gd name="T94" fmla="*/ 151 w 628"/>
                <a:gd name="T95" fmla="*/ 200 h 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28" h="600">
                  <a:moveTo>
                    <a:pt x="425" y="224"/>
                  </a:moveTo>
                  <a:cubicBezTo>
                    <a:pt x="423" y="226"/>
                    <a:pt x="421" y="229"/>
                    <a:pt x="420" y="231"/>
                  </a:cubicBezTo>
                  <a:cubicBezTo>
                    <a:pt x="419" y="231"/>
                    <a:pt x="419" y="232"/>
                    <a:pt x="419" y="232"/>
                  </a:cubicBezTo>
                  <a:cubicBezTo>
                    <a:pt x="418" y="234"/>
                    <a:pt x="416" y="236"/>
                    <a:pt x="415" y="239"/>
                  </a:cubicBezTo>
                  <a:cubicBezTo>
                    <a:pt x="415" y="240"/>
                    <a:pt x="414" y="240"/>
                    <a:pt x="414" y="241"/>
                  </a:cubicBezTo>
                  <a:cubicBezTo>
                    <a:pt x="413" y="244"/>
                    <a:pt x="412" y="246"/>
                    <a:pt x="411" y="249"/>
                  </a:cubicBezTo>
                  <a:cubicBezTo>
                    <a:pt x="411" y="249"/>
                    <a:pt x="411" y="250"/>
                    <a:pt x="411" y="250"/>
                  </a:cubicBezTo>
                  <a:cubicBezTo>
                    <a:pt x="410" y="253"/>
                    <a:pt x="409" y="255"/>
                    <a:pt x="409" y="258"/>
                  </a:cubicBezTo>
                  <a:cubicBezTo>
                    <a:pt x="409" y="259"/>
                    <a:pt x="409" y="260"/>
                    <a:pt x="408" y="261"/>
                  </a:cubicBezTo>
                  <a:cubicBezTo>
                    <a:pt x="408" y="264"/>
                    <a:pt x="408" y="267"/>
                    <a:pt x="408" y="270"/>
                  </a:cubicBezTo>
                  <a:cubicBezTo>
                    <a:pt x="408" y="274"/>
                    <a:pt x="408" y="278"/>
                    <a:pt x="409" y="281"/>
                  </a:cubicBezTo>
                  <a:cubicBezTo>
                    <a:pt x="409" y="282"/>
                    <a:pt x="409" y="283"/>
                    <a:pt x="409" y="283"/>
                  </a:cubicBezTo>
                  <a:cubicBezTo>
                    <a:pt x="410" y="287"/>
                    <a:pt x="411" y="290"/>
                    <a:pt x="412" y="293"/>
                  </a:cubicBezTo>
                  <a:cubicBezTo>
                    <a:pt x="412" y="294"/>
                    <a:pt x="412" y="294"/>
                    <a:pt x="412" y="295"/>
                  </a:cubicBezTo>
                  <a:cubicBezTo>
                    <a:pt x="414" y="298"/>
                    <a:pt x="415" y="301"/>
                    <a:pt x="417" y="304"/>
                  </a:cubicBezTo>
                  <a:cubicBezTo>
                    <a:pt x="417" y="305"/>
                    <a:pt x="417" y="305"/>
                    <a:pt x="418" y="306"/>
                  </a:cubicBezTo>
                  <a:cubicBezTo>
                    <a:pt x="420" y="309"/>
                    <a:pt x="422" y="312"/>
                    <a:pt x="424" y="315"/>
                  </a:cubicBezTo>
                  <a:cubicBezTo>
                    <a:pt x="424" y="315"/>
                    <a:pt x="424" y="315"/>
                    <a:pt x="424" y="315"/>
                  </a:cubicBezTo>
                  <a:cubicBezTo>
                    <a:pt x="427" y="318"/>
                    <a:pt x="429" y="320"/>
                    <a:pt x="432" y="323"/>
                  </a:cubicBezTo>
                  <a:cubicBezTo>
                    <a:pt x="432" y="323"/>
                    <a:pt x="432" y="323"/>
                    <a:pt x="432" y="323"/>
                  </a:cubicBezTo>
                  <a:cubicBezTo>
                    <a:pt x="435" y="326"/>
                    <a:pt x="438" y="328"/>
                    <a:pt x="441" y="330"/>
                  </a:cubicBezTo>
                  <a:cubicBezTo>
                    <a:pt x="442" y="330"/>
                    <a:pt x="442" y="330"/>
                    <a:pt x="442" y="330"/>
                  </a:cubicBezTo>
                  <a:cubicBezTo>
                    <a:pt x="446" y="332"/>
                    <a:pt x="449" y="334"/>
                    <a:pt x="452" y="335"/>
                  </a:cubicBezTo>
                  <a:cubicBezTo>
                    <a:pt x="453" y="335"/>
                    <a:pt x="453" y="335"/>
                    <a:pt x="453" y="335"/>
                  </a:cubicBezTo>
                  <a:cubicBezTo>
                    <a:pt x="461" y="338"/>
                    <a:pt x="469" y="340"/>
                    <a:pt x="478" y="340"/>
                  </a:cubicBezTo>
                  <a:cubicBezTo>
                    <a:pt x="516" y="340"/>
                    <a:pt x="547" y="309"/>
                    <a:pt x="547" y="270"/>
                  </a:cubicBezTo>
                  <a:cubicBezTo>
                    <a:pt x="547" y="231"/>
                    <a:pt x="516" y="200"/>
                    <a:pt x="478" y="200"/>
                  </a:cubicBezTo>
                  <a:cubicBezTo>
                    <a:pt x="468" y="200"/>
                    <a:pt x="458" y="202"/>
                    <a:pt x="450" y="206"/>
                  </a:cubicBezTo>
                  <a:cubicBezTo>
                    <a:pt x="450" y="206"/>
                    <a:pt x="450" y="206"/>
                    <a:pt x="450" y="206"/>
                  </a:cubicBezTo>
                  <a:cubicBezTo>
                    <a:pt x="449" y="206"/>
                    <a:pt x="449" y="206"/>
                    <a:pt x="449" y="206"/>
                  </a:cubicBezTo>
                  <a:cubicBezTo>
                    <a:pt x="446" y="208"/>
                    <a:pt x="444" y="209"/>
                    <a:pt x="442" y="210"/>
                  </a:cubicBezTo>
                  <a:cubicBezTo>
                    <a:pt x="441" y="210"/>
                    <a:pt x="441" y="211"/>
                    <a:pt x="440" y="211"/>
                  </a:cubicBezTo>
                  <a:cubicBezTo>
                    <a:pt x="438" y="213"/>
                    <a:pt x="435" y="215"/>
                    <a:pt x="433" y="216"/>
                  </a:cubicBezTo>
                  <a:cubicBezTo>
                    <a:pt x="433" y="217"/>
                    <a:pt x="432" y="217"/>
                    <a:pt x="432" y="217"/>
                  </a:cubicBezTo>
                  <a:cubicBezTo>
                    <a:pt x="430" y="219"/>
                    <a:pt x="428" y="221"/>
                    <a:pt x="426" y="223"/>
                  </a:cubicBezTo>
                  <a:cubicBezTo>
                    <a:pt x="426" y="223"/>
                    <a:pt x="425" y="224"/>
                    <a:pt x="425" y="224"/>
                  </a:cubicBezTo>
                  <a:close/>
                  <a:moveTo>
                    <a:pt x="314" y="140"/>
                  </a:moveTo>
                  <a:lnTo>
                    <a:pt x="314" y="140"/>
                  </a:lnTo>
                  <a:cubicBezTo>
                    <a:pt x="353" y="140"/>
                    <a:pt x="384" y="108"/>
                    <a:pt x="384" y="70"/>
                  </a:cubicBezTo>
                  <a:cubicBezTo>
                    <a:pt x="384" y="31"/>
                    <a:pt x="353" y="0"/>
                    <a:pt x="314" y="0"/>
                  </a:cubicBezTo>
                  <a:cubicBezTo>
                    <a:pt x="275" y="0"/>
                    <a:pt x="244" y="31"/>
                    <a:pt x="244" y="70"/>
                  </a:cubicBezTo>
                  <a:cubicBezTo>
                    <a:pt x="244" y="108"/>
                    <a:pt x="275" y="140"/>
                    <a:pt x="314" y="140"/>
                  </a:cubicBezTo>
                  <a:close/>
                  <a:moveTo>
                    <a:pt x="379" y="336"/>
                  </a:moveTo>
                  <a:lnTo>
                    <a:pt x="379" y="336"/>
                  </a:lnTo>
                  <a:lnTo>
                    <a:pt x="379" y="283"/>
                  </a:lnTo>
                  <a:cubicBezTo>
                    <a:pt x="379" y="279"/>
                    <a:pt x="378" y="274"/>
                    <a:pt x="378" y="270"/>
                  </a:cubicBezTo>
                  <a:cubicBezTo>
                    <a:pt x="378" y="266"/>
                    <a:pt x="379" y="262"/>
                    <a:pt x="379" y="257"/>
                  </a:cubicBezTo>
                  <a:lnTo>
                    <a:pt x="379" y="254"/>
                  </a:lnTo>
                  <a:lnTo>
                    <a:pt x="380" y="254"/>
                  </a:lnTo>
                  <a:cubicBezTo>
                    <a:pt x="385" y="223"/>
                    <a:pt x="404" y="197"/>
                    <a:pt x="431" y="183"/>
                  </a:cubicBezTo>
                  <a:cubicBezTo>
                    <a:pt x="412" y="165"/>
                    <a:pt x="387" y="154"/>
                    <a:pt x="359" y="154"/>
                  </a:cubicBezTo>
                  <a:lnTo>
                    <a:pt x="269" y="154"/>
                  </a:lnTo>
                  <a:cubicBezTo>
                    <a:pt x="241" y="154"/>
                    <a:pt x="216" y="165"/>
                    <a:pt x="197" y="183"/>
                  </a:cubicBezTo>
                  <a:cubicBezTo>
                    <a:pt x="228" y="199"/>
                    <a:pt x="250" y="232"/>
                    <a:pt x="250" y="270"/>
                  </a:cubicBezTo>
                  <a:cubicBezTo>
                    <a:pt x="250" y="278"/>
                    <a:pt x="249" y="285"/>
                    <a:pt x="247" y="293"/>
                  </a:cubicBezTo>
                  <a:lnTo>
                    <a:pt x="247" y="335"/>
                  </a:lnTo>
                  <a:cubicBezTo>
                    <a:pt x="276" y="347"/>
                    <a:pt x="299" y="369"/>
                    <a:pt x="314" y="396"/>
                  </a:cubicBezTo>
                  <a:cubicBezTo>
                    <a:pt x="328" y="369"/>
                    <a:pt x="352" y="348"/>
                    <a:pt x="379" y="336"/>
                  </a:cubicBezTo>
                  <a:close/>
                  <a:moveTo>
                    <a:pt x="282" y="400"/>
                  </a:moveTo>
                  <a:lnTo>
                    <a:pt x="282" y="400"/>
                  </a:lnTo>
                  <a:cubicBezTo>
                    <a:pt x="280" y="397"/>
                    <a:pt x="278" y="394"/>
                    <a:pt x="275" y="391"/>
                  </a:cubicBezTo>
                  <a:cubicBezTo>
                    <a:pt x="275" y="390"/>
                    <a:pt x="274" y="390"/>
                    <a:pt x="274" y="390"/>
                  </a:cubicBezTo>
                  <a:cubicBezTo>
                    <a:pt x="272" y="387"/>
                    <a:pt x="270" y="385"/>
                    <a:pt x="267" y="382"/>
                  </a:cubicBezTo>
                  <a:cubicBezTo>
                    <a:pt x="267" y="382"/>
                    <a:pt x="266" y="382"/>
                    <a:pt x="266" y="381"/>
                  </a:cubicBezTo>
                  <a:cubicBezTo>
                    <a:pt x="263" y="379"/>
                    <a:pt x="261" y="377"/>
                    <a:pt x="258" y="375"/>
                  </a:cubicBezTo>
                  <a:cubicBezTo>
                    <a:pt x="257" y="374"/>
                    <a:pt x="257" y="374"/>
                    <a:pt x="257" y="374"/>
                  </a:cubicBezTo>
                  <a:cubicBezTo>
                    <a:pt x="247" y="367"/>
                    <a:pt x="237" y="362"/>
                    <a:pt x="225" y="359"/>
                  </a:cubicBezTo>
                  <a:cubicBezTo>
                    <a:pt x="223" y="358"/>
                    <a:pt x="220" y="357"/>
                    <a:pt x="218" y="357"/>
                  </a:cubicBezTo>
                  <a:cubicBezTo>
                    <a:pt x="217" y="356"/>
                    <a:pt x="215" y="356"/>
                    <a:pt x="214" y="356"/>
                  </a:cubicBezTo>
                  <a:cubicBezTo>
                    <a:pt x="212" y="356"/>
                    <a:pt x="210" y="355"/>
                    <a:pt x="208" y="355"/>
                  </a:cubicBezTo>
                  <a:cubicBezTo>
                    <a:pt x="207" y="355"/>
                    <a:pt x="206" y="355"/>
                    <a:pt x="205" y="355"/>
                  </a:cubicBezTo>
                  <a:cubicBezTo>
                    <a:pt x="202" y="354"/>
                    <a:pt x="199" y="354"/>
                    <a:pt x="195" y="354"/>
                  </a:cubicBezTo>
                  <a:lnTo>
                    <a:pt x="105" y="354"/>
                  </a:lnTo>
                  <a:cubicBezTo>
                    <a:pt x="47" y="354"/>
                    <a:pt x="0" y="401"/>
                    <a:pt x="0" y="460"/>
                  </a:cubicBezTo>
                  <a:lnTo>
                    <a:pt x="0" y="600"/>
                  </a:lnTo>
                  <a:lnTo>
                    <a:pt x="62" y="600"/>
                  </a:lnTo>
                  <a:lnTo>
                    <a:pt x="62" y="454"/>
                  </a:lnTo>
                  <a:lnTo>
                    <a:pt x="83" y="454"/>
                  </a:lnTo>
                  <a:lnTo>
                    <a:pt x="83" y="600"/>
                  </a:lnTo>
                  <a:lnTo>
                    <a:pt x="216" y="600"/>
                  </a:lnTo>
                  <a:lnTo>
                    <a:pt x="216" y="454"/>
                  </a:lnTo>
                  <a:lnTo>
                    <a:pt x="237" y="454"/>
                  </a:lnTo>
                  <a:lnTo>
                    <a:pt x="237" y="600"/>
                  </a:lnTo>
                  <a:lnTo>
                    <a:pt x="301" y="600"/>
                  </a:lnTo>
                  <a:lnTo>
                    <a:pt x="301" y="460"/>
                  </a:lnTo>
                  <a:cubicBezTo>
                    <a:pt x="301" y="437"/>
                    <a:pt x="294" y="417"/>
                    <a:pt x="282" y="400"/>
                  </a:cubicBezTo>
                  <a:cubicBezTo>
                    <a:pt x="282" y="400"/>
                    <a:pt x="282" y="400"/>
                    <a:pt x="282" y="400"/>
                  </a:cubicBezTo>
                  <a:close/>
                  <a:moveTo>
                    <a:pt x="523" y="354"/>
                  </a:moveTo>
                  <a:lnTo>
                    <a:pt x="523" y="354"/>
                  </a:lnTo>
                  <a:lnTo>
                    <a:pt x="433" y="354"/>
                  </a:lnTo>
                  <a:cubicBezTo>
                    <a:pt x="429" y="354"/>
                    <a:pt x="426" y="354"/>
                    <a:pt x="423" y="355"/>
                  </a:cubicBezTo>
                  <a:cubicBezTo>
                    <a:pt x="422" y="355"/>
                    <a:pt x="421" y="355"/>
                    <a:pt x="420" y="355"/>
                  </a:cubicBezTo>
                  <a:cubicBezTo>
                    <a:pt x="418" y="355"/>
                    <a:pt x="415" y="356"/>
                    <a:pt x="413" y="356"/>
                  </a:cubicBezTo>
                  <a:cubicBezTo>
                    <a:pt x="412" y="356"/>
                    <a:pt x="411" y="356"/>
                    <a:pt x="410" y="357"/>
                  </a:cubicBezTo>
                  <a:cubicBezTo>
                    <a:pt x="408" y="357"/>
                    <a:pt x="405" y="358"/>
                    <a:pt x="403" y="358"/>
                  </a:cubicBezTo>
                  <a:cubicBezTo>
                    <a:pt x="387" y="363"/>
                    <a:pt x="373" y="371"/>
                    <a:pt x="361" y="382"/>
                  </a:cubicBezTo>
                  <a:cubicBezTo>
                    <a:pt x="361" y="382"/>
                    <a:pt x="361" y="382"/>
                    <a:pt x="361" y="383"/>
                  </a:cubicBezTo>
                  <a:cubicBezTo>
                    <a:pt x="358" y="385"/>
                    <a:pt x="356" y="388"/>
                    <a:pt x="353" y="390"/>
                  </a:cubicBezTo>
                  <a:cubicBezTo>
                    <a:pt x="353" y="390"/>
                    <a:pt x="353" y="391"/>
                    <a:pt x="353" y="391"/>
                  </a:cubicBezTo>
                  <a:cubicBezTo>
                    <a:pt x="337" y="409"/>
                    <a:pt x="327" y="433"/>
                    <a:pt x="327" y="460"/>
                  </a:cubicBezTo>
                  <a:lnTo>
                    <a:pt x="327" y="600"/>
                  </a:lnTo>
                  <a:lnTo>
                    <a:pt x="389" y="600"/>
                  </a:lnTo>
                  <a:lnTo>
                    <a:pt x="389" y="454"/>
                  </a:lnTo>
                  <a:lnTo>
                    <a:pt x="410" y="454"/>
                  </a:lnTo>
                  <a:lnTo>
                    <a:pt x="410" y="600"/>
                  </a:lnTo>
                  <a:lnTo>
                    <a:pt x="543" y="600"/>
                  </a:lnTo>
                  <a:lnTo>
                    <a:pt x="543" y="454"/>
                  </a:lnTo>
                  <a:lnTo>
                    <a:pt x="564" y="454"/>
                  </a:lnTo>
                  <a:lnTo>
                    <a:pt x="564" y="600"/>
                  </a:lnTo>
                  <a:lnTo>
                    <a:pt x="628" y="600"/>
                  </a:lnTo>
                  <a:lnTo>
                    <a:pt x="628" y="460"/>
                  </a:lnTo>
                  <a:cubicBezTo>
                    <a:pt x="628" y="401"/>
                    <a:pt x="581" y="354"/>
                    <a:pt x="523" y="354"/>
                  </a:cubicBezTo>
                  <a:close/>
                  <a:moveTo>
                    <a:pt x="151" y="340"/>
                  </a:moveTo>
                  <a:lnTo>
                    <a:pt x="151" y="340"/>
                  </a:lnTo>
                  <a:cubicBezTo>
                    <a:pt x="159" y="340"/>
                    <a:pt x="167" y="338"/>
                    <a:pt x="175" y="335"/>
                  </a:cubicBezTo>
                  <a:cubicBezTo>
                    <a:pt x="175" y="335"/>
                    <a:pt x="175" y="335"/>
                    <a:pt x="176" y="335"/>
                  </a:cubicBezTo>
                  <a:cubicBezTo>
                    <a:pt x="179" y="334"/>
                    <a:pt x="183" y="332"/>
                    <a:pt x="186" y="330"/>
                  </a:cubicBezTo>
                  <a:cubicBezTo>
                    <a:pt x="186" y="330"/>
                    <a:pt x="186" y="330"/>
                    <a:pt x="186" y="330"/>
                  </a:cubicBezTo>
                  <a:cubicBezTo>
                    <a:pt x="190" y="328"/>
                    <a:pt x="193" y="326"/>
                    <a:pt x="196" y="323"/>
                  </a:cubicBezTo>
                  <a:cubicBezTo>
                    <a:pt x="196" y="323"/>
                    <a:pt x="196" y="323"/>
                    <a:pt x="196" y="323"/>
                  </a:cubicBezTo>
                  <a:cubicBezTo>
                    <a:pt x="202" y="318"/>
                    <a:pt x="206" y="312"/>
                    <a:pt x="210" y="306"/>
                  </a:cubicBezTo>
                  <a:cubicBezTo>
                    <a:pt x="211" y="305"/>
                    <a:pt x="211" y="305"/>
                    <a:pt x="211" y="304"/>
                  </a:cubicBezTo>
                  <a:cubicBezTo>
                    <a:pt x="213" y="301"/>
                    <a:pt x="214" y="298"/>
                    <a:pt x="216" y="295"/>
                  </a:cubicBezTo>
                  <a:cubicBezTo>
                    <a:pt x="216" y="294"/>
                    <a:pt x="216" y="294"/>
                    <a:pt x="216" y="293"/>
                  </a:cubicBezTo>
                  <a:cubicBezTo>
                    <a:pt x="217" y="290"/>
                    <a:pt x="218" y="287"/>
                    <a:pt x="219" y="283"/>
                  </a:cubicBezTo>
                  <a:cubicBezTo>
                    <a:pt x="219" y="282"/>
                    <a:pt x="219" y="282"/>
                    <a:pt x="219" y="281"/>
                  </a:cubicBezTo>
                  <a:cubicBezTo>
                    <a:pt x="220" y="278"/>
                    <a:pt x="220" y="274"/>
                    <a:pt x="220" y="270"/>
                  </a:cubicBezTo>
                  <a:cubicBezTo>
                    <a:pt x="220" y="267"/>
                    <a:pt x="220" y="264"/>
                    <a:pt x="220" y="261"/>
                  </a:cubicBezTo>
                  <a:cubicBezTo>
                    <a:pt x="219" y="260"/>
                    <a:pt x="219" y="259"/>
                    <a:pt x="219" y="258"/>
                  </a:cubicBezTo>
                  <a:cubicBezTo>
                    <a:pt x="219" y="255"/>
                    <a:pt x="218" y="252"/>
                    <a:pt x="217" y="250"/>
                  </a:cubicBezTo>
                  <a:cubicBezTo>
                    <a:pt x="217" y="249"/>
                    <a:pt x="217" y="249"/>
                    <a:pt x="217" y="249"/>
                  </a:cubicBezTo>
                  <a:cubicBezTo>
                    <a:pt x="216" y="246"/>
                    <a:pt x="215" y="244"/>
                    <a:pt x="214" y="241"/>
                  </a:cubicBezTo>
                  <a:cubicBezTo>
                    <a:pt x="214" y="240"/>
                    <a:pt x="213" y="240"/>
                    <a:pt x="213" y="239"/>
                  </a:cubicBezTo>
                  <a:cubicBezTo>
                    <a:pt x="212" y="236"/>
                    <a:pt x="210" y="234"/>
                    <a:pt x="209" y="231"/>
                  </a:cubicBezTo>
                  <a:lnTo>
                    <a:pt x="208" y="231"/>
                  </a:lnTo>
                  <a:cubicBezTo>
                    <a:pt x="207" y="229"/>
                    <a:pt x="205" y="226"/>
                    <a:pt x="203" y="224"/>
                  </a:cubicBezTo>
                  <a:cubicBezTo>
                    <a:pt x="203" y="224"/>
                    <a:pt x="202" y="223"/>
                    <a:pt x="202" y="223"/>
                  </a:cubicBezTo>
                  <a:cubicBezTo>
                    <a:pt x="200" y="221"/>
                    <a:pt x="198" y="219"/>
                    <a:pt x="195" y="217"/>
                  </a:cubicBezTo>
                  <a:cubicBezTo>
                    <a:pt x="195" y="217"/>
                    <a:pt x="195" y="217"/>
                    <a:pt x="195" y="216"/>
                  </a:cubicBezTo>
                  <a:cubicBezTo>
                    <a:pt x="193" y="215"/>
                    <a:pt x="190" y="213"/>
                    <a:pt x="188" y="211"/>
                  </a:cubicBezTo>
                  <a:cubicBezTo>
                    <a:pt x="187" y="211"/>
                    <a:pt x="187" y="210"/>
                    <a:pt x="186" y="210"/>
                  </a:cubicBezTo>
                  <a:cubicBezTo>
                    <a:pt x="184" y="209"/>
                    <a:pt x="181" y="207"/>
                    <a:pt x="179" y="206"/>
                  </a:cubicBezTo>
                  <a:cubicBezTo>
                    <a:pt x="179" y="206"/>
                    <a:pt x="178" y="206"/>
                    <a:pt x="178" y="206"/>
                  </a:cubicBezTo>
                  <a:cubicBezTo>
                    <a:pt x="170" y="202"/>
                    <a:pt x="160" y="200"/>
                    <a:pt x="151" y="200"/>
                  </a:cubicBezTo>
                  <a:cubicBezTo>
                    <a:pt x="112" y="200"/>
                    <a:pt x="81" y="231"/>
                    <a:pt x="81" y="270"/>
                  </a:cubicBezTo>
                  <a:cubicBezTo>
                    <a:pt x="81" y="309"/>
                    <a:pt x="112" y="340"/>
                    <a:pt x="151" y="340"/>
                  </a:cubicBezTo>
                  <a:close/>
                </a:path>
              </a:pathLst>
            </a:custGeom>
            <a:solidFill>
              <a:srgbClr val="365B7C"/>
            </a:solidFill>
            <a:ln>
              <a:noFill/>
            </a:ln>
          </p:spPr>
          <p:txBody>
            <a:bodyPr vert="horz" wrap="square" lIns="91440" tIns="45720" rIns="91440" bIns="45720" numCol="1" anchor="t" anchorCtr="0" compatLnSpc="1"/>
            <a:lstStyle/>
            <a:p>
              <a:endParaRPr lang="zh-CN" altLang="en-US">
                <a:solidFill>
                  <a:schemeClr val="accent2"/>
                </a:solidFill>
              </a:endParaRPr>
            </a:p>
          </p:txBody>
        </p:sp>
      </p:grpSp>
      <p:sp>
        <p:nvSpPr>
          <p:cNvPr id="33" name="矩形 32"/>
          <p:cNvSpPr/>
          <p:nvPr/>
        </p:nvSpPr>
        <p:spPr>
          <a:xfrm>
            <a:off x="2237463" y="878803"/>
            <a:ext cx="2087446" cy="470748"/>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800" b="1" dirty="0">
                <a:latin typeface="楷体" panose="02010609060101010101" pitchFamily="49" charset="-122"/>
                <a:ea typeface="楷体" panose="02010609060101010101" pitchFamily="49" charset="-122"/>
                <a:cs typeface="+mn-ea"/>
                <a:sym typeface="+mn-lt"/>
              </a:rPr>
              <a:t>案例导学</a:t>
            </a:r>
          </a:p>
        </p:txBody>
      </p:sp>
      <p:sp>
        <p:nvSpPr>
          <p:cNvPr id="3" name="文本框 2"/>
          <p:cNvSpPr txBox="1"/>
          <p:nvPr/>
        </p:nvSpPr>
        <p:spPr>
          <a:xfrm>
            <a:off x="4324985" y="828675"/>
            <a:ext cx="4674235" cy="583565"/>
          </a:xfrm>
          <a:prstGeom prst="rect">
            <a:avLst/>
          </a:prstGeom>
          <a:noFill/>
        </p:spPr>
        <p:txBody>
          <a:bodyPr wrap="none" rtlCol="0" anchor="t">
            <a:spAutoFit/>
          </a:bodyPr>
          <a:lstStyle/>
          <a:p>
            <a:pPr>
              <a:defRPr/>
            </a:pPr>
            <a:r>
              <a:rPr lang="zh-CN" altLang="zh-CN" sz="3200" b="1">
                <a:latin typeface="楷体" panose="02010609060101010101" pitchFamily="49" charset="-122"/>
                <a:ea typeface="楷体" panose="02010609060101010101" pitchFamily="49" charset="-122"/>
                <a:sym typeface="+mn-ea"/>
              </a:rPr>
              <a:t>美国大学与外包商的合作</a:t>
            </a:r>
          </a:p>
        </p:txBody>
      </p:sp>
      <p:sp>
        <p:nvSpPr>
          <p:cNvPr id="5" name="文本框 4"/>
          <p:cNvSpPr txBox="1"/>
          <p:nvPr/>
        </p:nvSpPr>
        <p:spPr>
          <a:xfrm>
            <a:off x="824230" y="2046605"/>
            <a:ext cx="10614660" cy="1568450"/>
          </a:xfrm>
          <a:prstGeom prst="rect">
            <a:avLst/>
          </a:prstGeom>
          <a:noFill/>
        </p:spPr>
        <p:txBody>
          <a:bodyPr wrap="square" rtlCol="0">
            <a:spAutoFit/>
          </a:bodyPr>
          <a:lstStyle/>
          <a:p>
            <a:pPr eaLnBrk="1" hangingPunct="1"/>
            <a:r>
              <a:rPr lang="en-US" altLang="zh-CN" sz="2400">
                <a:latin typeface="楷体" panose="02010609060101010101" pitchFamily="49" charset="-122"/>
                <a:ea typeface="楷体" panose="02010609060101010101" pitchFamily="49" charset="-122"/>
                <a:cs typeface="楷体" panose="02010609060101010101" pitchFamily="49" charset="-122"/>
                <a:sym typeface="+mn-ea"/>
              </a:rPr>
              <a:t>    </a:t>
            </a:r>
            <a:r>
              <a:rPr lang="zh-CN" altLang="zh-CN" sz="2400">
                <a:latin typeface="楷体" panose="02010609060101010101" pitchFamily="49" charset="-122"/>
                <a:ea typeface="楷体" panose="02010609060101010101" pitchFamily="49" charset="-122"/>
                <a:cs typeface="楷体" panose="02010609060101010101" pitchFamily="49" charset="-122"/>
                <a:sym typeface="+mn-ea"/>
              </a:rPr>
              <a:t>美国东北部的一所大学，他们利用外包解决了其福利管理系统中存在的问题，这个福利管理系统服务于该大学约</a:t>
            </a:r>
            <a:r>
              <a:rPr lang="en-US" altLang="zh-CN" sz="2400">
                <a:latin typeface="楷体" panose="02010609060101010101" pitchFamily="49" charset="-122"/>
                <a:ea typeface="楷体" panose="02010609060101010101" pitchFamily="49" charset="-122"/>
                <a:cs typeface="楷体" panose="02010609060101010101" pitchFamily="49" charset="-122"/>
                <a:sym typeface="+mn-ea"/>
              </a:rPr>
              <a:t>14000</a:t>
            </a:r>
            <a:r>
              <a:rPr lang="zh-CN" altLang="zh-CN" sz="2400">
                <a:latin typeface="楷体" panose="02010609060101010101" pitchFamily="49" charset="-122"/>
                <a:ea typeface="楷体" panose="02010609060101010101" pitchFamily="49" charset="-122"/>
                <a:cs typeface="楷体" panose="02010609060101010101" pitchFamily="49" charset="-122"/>
                <a:sym typeface="+mn-ea"/>
              </a:rPr>
              <a:t>名员工。当大学的现有福利管理提供商要求将系统转移到更新的、更昂贵的平台时，大学的高层管理人员决定寻找新的福利管理服务供应商。</a:t>
            </a:r>
          </a:p>
        </p:txBody>
      </p:sp>
      <p:sp>
        <p:nvSpPr>
          <p:cNvPr id="7" name="文本框 6"/>
          <p:cNvSpPr txBox="1"/>
          <p:nvPr/>
        </p:nvSpPr>
        <p:spPr>
          <a:xfrm>
            <a:off x="871220" y="3824605"/>
            <a:ext cx="10450195" cy="1938020"/>
          </a:xfrm>
          <a:prstGeom prst="rect">
            <a:avLst/>
          </a:prstGeom>
          <a:noFill/>
        </p:spPr>
        <p:txBody>
          <a:bodyPr wrap="square" rtlCol="0">
            <a:spAutoFit/>
          </a:bodyPr>
          <a:lstStyle/>
          <a:p>
            <a:r>
              <a:rPr lang="en-US" altLang="zh-CN" sz="2400">
                <a:latin typeface="楷体" panose="02010609060101010101" pitchFamily="49" charset="-122"/>
                <a:ea typeface="楷体" panose="02010609060101010101" pitchFamily="49" charset="-122"/>
                <a:sym typeface="+mn-ea"/>
              </a:rPr>
              <a:t>    </a:t>
            </a:r>
            <a:r>
              <a:rPr lang="zh-CN" altLang="zh-CN" sz="2400">
                <a:latin typeface="楷体" panose="02010609060101010101" pitchFamily="49" charset="-122"/>
                <a:ea typeface="楷体" panose="02010609060101010101" pitchFamily="49" charset="-122"/>
                <a:sym typeface="+mn-ea"/>
              </a:rPr>
              <a:t>除了要降低日益攀升成本，大学还需要融合多个福利管理服务提供商的优势，此外还面临如何将其他员工群体融入流程的挑战，同时确保遵守保护员工数据的严格标准。要实现以上目标，大学采取的第一步就是建立多职能项目团队，其代表来自福利、人力资源信息管理、信息系统和电算化等领域，这让内部在每一步都能有效沟通，让参与的每个人发挥价值。</a:t>
            </a:r>
          </a:p>
        </p:txBody>
      </p:sp>
    </p:spTree>
    <p:extLst>
      <p:ext uri="{BB962C8B-B14F-4D97-AF65-F5344CB8AC3E}">
        <p14:creationId xmlns:p14="http://schemas.microsoft.com/office/powerpoint/2010/main" val="709511713"/>
      </p:ext>
    </p:extLst>
  </p:cSld>
  <p:clrMapOvr>
    <a:masterClrMapping/>
  </p:clrMapOvr>
  <mc:AlternateContent xmlns:mc="http://schemas.openxmlformats.org/markup-compatibility/2006" xmlns:p14="http://schemas.microsoft.com/office/powerpoint/2010/main">
    <mc:Choice Requires="p14">
      <p:transition spd="slow" p14:dur="3000" advTm="0">
        <p14:shred/>
      </p:transition>
    </mc:Choice>
    <mc:Fallback xmlns="">
      <p:transition spd="slow"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5" presetClass="entr" presetSubtype="0" fill="hold" nodeType="withEffect">
                                  <p:stCondLst>
                                    <p:cond delay="250"/>
                                  </p:stCondLst>
                                  <p:childTnLst>
                                    <p:set>
                                      <p:cBhvr>
                                        <p:cTn id="6" dur="1" fill="hold">
                                          <p:stCondLst>
                                            <p:cond delay="0"/>
                                          </p:stCondLst>
                                        </p:cTn>
                                        <p:tgtEl>
                                          <p:spTgt spid="19"/>
                                        </p:tgtEl>
                                        <p:attrNameLst>
                                          <p:attrName>style.visibility</p:attrName>
                                        </p:attrNameLst>
                                      </p:cBhvr>
                                      <p:to>
                                        <p:strVal val="visible"/>
                                      </p:to>
                                    </p:set>
                                    <p:anim calcmode="lin" valueType="num">
                                      <p:cBhvr>
                                        <p:cTn id="7" dur="500" decel="50000" fill="hold">
                                          <p:stCondLst>
                                            <p:cond delay="0"/>
                                          </p:stCondLst>
                                        </p:cTn>
                                        <p:tgtEl>
                                          <p:spTgt spid="19"/>
                                        </p:tgtEl>
                                        <p:attrNameLst>
                                          <p:attrName>style.rotation</p:attrName>
                                        </p:attrNameLst>
                                      </p:cBhvr>
                                      <p:tavLst>
                                        <p:tav tm="0">
                                          <p:val>
                                            <p:fltVal val="-90"/>
                                          </p:val>
                                        </p:tav>
                                        <p:tav tm="100000">
                                          <p:val>
                                            <p:fltVal val="0"/>
                                          </p:val>
                                        </p:tav>
                                      </p:tavLst>
                                    </p:anim>
                                    <p:anim calcmode="lin" valueType="num">
                                      <p:cBhvr>
                                        <p:cTn id="8" dur="500" decel="50000" fill="hold">
                                          <p:stCondLst>
                                            <p:cond delay="0"/>
                                          </p:stCondLst>
                                        </p:cTn>
                                        <p:tgtEl>
                                          <p:spTgt spid="19"/>
                                        </p:tgtEl>
                                        <p:attrNameLst>
                                          <p:attrName>ppt_w</p:attrName>
                                        </p:attrNameLst>
                                      </p:cBhvr>
                                      <p:tavLst>
                                        <p:tav tm="0">
                                          <p:val>
                                            <p:strVal val="#ppt_w"/>
                                          </p:val>
                                        </p:tav>
                                        <p:tav tm="100000">
                                          <p:val>
                                            <p:strVal val="#ppt_w*.05"/>
                                          </p:val>
                                        </p:tav>
                                      </p:tavLst>
                                    </p:anim>
                                    <p:anim calcmode="lin" valueType="num">
                                      <p:cBhvr>
                                        <p:cTn id="9" dur="500" accel="50000" fill="hold">
                                          <p:stCondLst>
                                            <p:cond delay="500"/>
                                          </p:stCondLst>
                                        </p:cTn>
                                        <p:tgtEl>
                                          <p:spTgt spid="19"/>
                                        </p:tgtEl>
                                        <p:attrNameLst>
                                          <p:attrName>ppt_w</p:attrName>
                                        </p:attrNameLst>
                                      </p:cBhvr>
                                      <p:tavLst>
                                        <p:tav tm="0">
                                          <p:val>
                                            <p:strVal val="#ppt_w*.05"/>
                                          </p:val>
                                        </p:tav>
                                        <p:tav tm="100000">
                                          <p:val>
                                            <p:strVal val="#ppt_w"/>
                                          </p:val>
                                        </p:tav>
                                      </p:tavLst>
                                    </p:anim>
                                    <p:anim calcmode="lin" valueType="num">
                                      <p:cBhvr>
                                        <p:cTn id="10" dur="1000" fill="hold"/>
                                        <p:tgtEl>
                                          <p:spTgt spid="19"/>
                                        </p:tgtEl>
                                        <p:attrNameLst>
                                          <p:attrName>ppt_h</p:attrName>
                                        </p:attrNameLst>
                                      </p:cBhvr>
                                      <p:tavLst>
                                        <p:tav tm="0">
                                          <p:val>
                                            <p:strVal val="#ppt_h"/>
                                          </p:val>
                                        </p:tav>
                                        <p:tav tm="100000">
                                          <p:val>
                                            <p:strVal val="#ppt_h"/>
                                          </p:val>
                                        </p:tav>
                                      </p:tavLst>
                                    </p:anim>
                                    <p:anim calcmode="lin" valueType="num">
                                      <p:cBhvr>
                                        <p:cTn id="11" dur="500" decel="50000" fill="hold">
                                          <p:stCondLst>
                                            <p:cond delay="0"/>
                                          </p:stCondLst>
                                        </p:cTn>
                                        <p:tgtEl>
                                          <p:spTgt spid="19"/>
                                        </p:tgtEl>
                                        <p:attrNameLst>
                                          <p:attrName>ppt_x</p:attrName>
                                        </p:attrNameLst>
                                      </p:cBhvr>
                                      <p:tavLst>
                                        <p:tav tm="0">
                                          <p:val>
                                            <p:strVal val="#ppt_x+.4"/>
                                          </p:val>
                                        </p:tav>
                                        <p:tav tm="100000">
                                          <p:val>
                                            <p:strVal val="#ppt_x"/>
                                          </p:val>
                                        </p:tav>
                                      </p:tavLst>
                                    </p:anim>
                                    <p:anim calcmode="lin" valueType="num">
                                      <p:cBhvr>
                                        <p:cTn id="12" dur="500" decel="50000" fill="hold">
                                          <p:stCondLst>
                                            <p:cond delay="0"/>
                                          </p:stCondLst>
                                        </p:cTn>
                                        <p:tgtEl>
                                          <p:spTgt spid="19"/>
                                        </p:tgtEl>
                                        <p:attrNameLst>
                                          <p:attrName>ppt_y</p:attrName>
                                        </p:attrNameLst>
                                      </p:cBhvr>
                                      <p:tavLst>
                                        <p:tav tm="0">
                                          <p:val>
                                            <p:strVal val="#ppt_y-.2"/>
                                          </p:val>
                                        </p:tav>
                                        <p:tav tm="100000">
                                          <p:val>
                                            <p:strVal val="#ppt_y+.1"/>
                                          </p:val>
                                        </p:tav>
                                      </p:tavLst>
                                    </p:anim>
                                    <p:anim calcmode="lin" valueType="num">
                                      <p:cBhvr>
                                        <p:cTn id="13" dur="500" accel="50000" fill="hold">
                                          <p:stCondLst>
                                            <p:cond delay="500"/>
                                          </p:stCondLst>
                                        </p:cTn>
                                        <p:tgtEl>
                                          <p:spTgt spid="19"/>
                                        </p:tgtEl>
                                        <p:attrNameLst>
                                          <p:attrName>ppt_y</p:attrName>
                                        </p:attrNameLst>
                                      </p:cBhvr>
                                      <p:tavLst>
                                        <p:tav tm="0">
                                          <p:val>
                                            <p:strVal val="#ppt_y+.1"/>
                                          </p:val>
                                        </p:tav>
                                        <p:tav tm="100000">
                                          <p:val>
                                            <p:strVal val="#ppt_y"/>
                                          </p:val>
                                        </p:tav>
                                      </p:tavLst>
                                    </p:anim>
                                    <p:animEffect transition="in" filter="fade">
                                      <p:cBhvr>
                                        <p:cTn id="14" dur="1000" decel="50000">
                                          <p:stCondLst>
                                            <p:cond delay="0"/>
                                          </p:stCondLst>
                                        </p:cTn>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矩形 8"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549157" y="-975631"/>
            <a:ext cx="583096" cy="838080"/>
          </a:xfrm>
          <a:prstGeom prst="rect">
            <a:avLst/>
          </a:prstGeom>
          <a:solidFill>
            <a:srgbClr val="365B7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 name="矩形 9"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1132253" y="-975631"/>
            <a:ext cx="583096" cy="838080"/>
          </a:xfrm>
          <a:prstGeom prst="rect">
            <a:avLst/>
          </a:prstGeom>
          <a:solidFill>
            <a:srgbClr val="96648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 name="矩形 10"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1715349" y="-975631"/>
            <a:ext cx="583096" cy="838080"/>
          </a:xfrm>
          <a:prstGeom prst="rect">
            <a:avLst/>
          </a:prstGeom>
          <a:solidFill>
            <a:srgbClr val="D06F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 name="矩形 11"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2298446" y="-975631"/>
            <a:ext cx="583096" cy="838080"/>
          </a:xfrm>
          <a:prstGeom prst="rect">
            <a:avLst/>
          </a:prstGeom>
          <a:solidFill>
            <a:srgbClr val="F779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 name="矩形 12"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2881542" y="-975631"/>
            <a:ext cx="583096" cy="838080"/>
          </a:xfrm>
          <a:prstGeom prst="rect">
            <a:avLst/>
          </a:prstGeom>
          <a:solidFill>
            <a:srgbClr val="F8AD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e7d195523061f1c0"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hidden="1"/>
          <p:cNvSpPr txBox="1"/>
          <p:nvPr/>
        </p:nvSpPr>
        <p:spPr>
          <a:xfrm>
            <a:off x="-355600" y="1803400"/>
            <a:ext cx="293927" cy="1016000"/>
          </a:xfrm>
          <a:prstGeom prst="rect">
            <a:avLst/>
          </a:prstGeom>
          <a:noFill/>
        </p:spPr>
        <p:txBody>
          <a:bodyPr vert="wordArtVert" rtlCol="0">
            <a:spAutoFit/>
          </a:bodyPr>
          <a:lstStyle/>
          <a:p>
            <a:r>
              <a:rPr lang="en-US" altLang="zh-CN" sz="100"/>
              <a:t>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a:t>
            </a:r>
            <a:endParaRPr lang="zh-CN" altLang="en-US" sz="100"/>
          </a:p>
        </p:txBody>
      </p:sp>
      <p:grpSp>
        <p:nvGrpSpPr>
          <p:cNvPr id="19" name="组合 18"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GrpSpPr/>
          <p:nvPr/>
        </p:nvGrpSpPr>
        <p:grpSpPr>
          <a:xfrm>
            <a:off x="170645" y="155063"/>
            <a:ext cx="1891633" cy="1891633"/>
            <a:chOff x="831765" y="1948847"/>
            <a:chExt cx="1891633" cy="1891633"/>
          </a:xfrm>
        </p:grpSpPr>
        <p:grpSp>
          <p:nvGrpSpPr>
            <p:cNvPr id="20" name="组合 19"/>
            <p:cNvGrpSpPr/>
            <p:nvPr/>
          </p:nvGrpSpPr>
          <p:grpSpPr>
            <a:xfrm>
              <a:off x="831765" y="1948847"/>
              <a:ext cx="1891633" cy="1891633"/>
              <a:chOff x="1375509" y="1976984"/>
              <a:chExt cx="2018000" cy="2018000"/>
            </a:xfrm>
          </p:grpSpPr>
          <p:sp>
            <p:nvSpPr>
              <p:cNvPr id="21" name="椭圆 20" descr="e7d195523061f1c0deeec63e560781cfd59afb0ea006f2a87ABB68BF51EA6619813959095094C18C62A12F549504892A4AAA8C1554C6663626E05CA27F281A14E6983772AFC3FB97135759321DEA3D709AACD122C08E6ED1C77BAD4A88EF4CD28A80260D8F97957F436F83C1F553EF0169027D0DBFA7A77088E1513DBDFC101C4B4DFF310B01A5021663E46B6BC2AAB5"/>
              <p:cNvSpPr>
                <a:spLocks noChangeAspect="1"/>
              </p:cNvSpPr>
              <p:nvPr/>
            </p:nvSpPr>
            <p:spPr>
              <a:xfrm>
                <a:off x="1375509" y="1976984"/>
                <a:ext cx="2018000" cy="2018000"/>
              </a:xfrm>
              <a:prstGeom prst="ellipse">
                <a:avLst/>
              </a:prstGeom>
              <a:gradFill>
                <a:gsLst>
                  <a:gs pos="0">
                    <a:schemeClr val="bg1"/>
                  </a:gs>
                  <a:gs pos="100000">
                    <a:srgbClr val="C7C7C7"/>
                  </a:gs>
                </a:gsLst>
                <a:lin ang="13200000" scaled="0"/>
              </a:gradFill>
              <a:ln w="22225">
                <a:solidFill>
                  <a:schemeClr val="bg1"/>
                </a:solidFill>
              </a:ln>
              <a:effectLst>
                <a:outerShdw blurRad="393700" dist="1270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 name="任意多边形 16"/>
              <p:cNvSpPr/>
              <p:nvPr/>
            </p:nvSpPr>
            <p:spPr>
              <a:xfrm rot="5400000">
                <a:off x="1220020" y="2637800"/>
                <a:ext cx="1007034" cy="694933"/>
              </a:xfrm>
              <a:custGeom>
                <a:avLst/>
                <a:gdLst>
                  <a:gd name="connsiteX0" fmla="*/ 0 w 1007034"/>
                  <a:gd name="connsiteY0" fmla="*/ 555348 h 694933"/>
                  <a:gd name="connsiteX1" fmla="*/ 322102 w 1007034"/>
                  <a:gd name="connsiteY1" fmla="*/ 0 h 694933"/>
                  <a:gd name="connsiteX2" fmla="*/ 392164 w 1007034"/>
                  <a:gd name="connsiteY2" fmla="*/ 21748 h 694933"/>
                  <a:gd name="connsiteX3" fmla="*/ 503517 w 1007034"/>
                  <a:gd name="connsiteY3" fmla="*/ 32974 h 694933"/>
                  <a:gd name="connsiteX4" fmla="*/ 614869 w 1007034"/>
                  <a:gd name="connsiteY4" fmla="*/ 21748 h 694933"/>
                  <a:gd name="connsiteX5" fmla="*/ 684932 w 1007034"/>
                  <a:gd name="connsiteY5" fmla="*/ 0 h 694933"/>
                  <a:gd name="connsiteX6" fmla="*/ 1007034 w 1007034"/>
                  <a:gd name="connsiteY6" fmla="*/ 555347 h 694933"/>
                  <a:gd name="connsiteX7" fmla="*/ 895766 w 1007034"/>
                  <a:gd name="connsiteY7" fmla="*/ 615742 h 694933"/>
                  <a:gd name="connsiteX8" fmla="*/ 503516 w 1007034"/>
                  <a:gd name="connsiteY8" fmla="*/ 694933 h 694933"/>
                  <a:gd name="connsiteX9" fmla="*/ 111266 w 1007034"/>
                  <a:gd name="connsiteY9" fmla="*/ 615742 h 694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07034" h="694933">
                    <a:moveTo>
                      <a:pt x="0" y="555348"/>
                    </a:moveTo>
                    <a:lnTo>
                      <a:pt x="322102" y="0"/>
                    </a:lnTo>
                    <a:lnTo>
                      <a:pt x="392164" y="21748"/>
                    </a:lnTo>
                    <a:cubicBezTo>
                      <a:pt x="428132" y="29108"/>
                      <a:pt x="465373" y="32974"/>
                      <a:pt x="503517" y="32974"/>
                    </a:cubicBezTo>
                    <a:cubicBezTo>
                      <a:pt x="541660" y="32974"/>
                      <a:pt x="578901" y="29108"/>
                      <a:pt x="614869" y="21748"/>
                    </a:cubicBezTo>
                    <a:lnTo>
                      <a:pt x="684932" y="0"/>
                    </a:lnTo>
                    <a:lnTo>
                      <a:pt x="1007034" y="555347"/>
                    </a:lnTo>
                    <a:lnTo>
                      <a:pt x="895766" y="615742"/>
                    </a:lnTo>
                    <a:cubicBezTo>
                      <a:pt x="775204" y="666735"/>
                      <a:pt x="642653" y="694933"/>
                      <a:pt x="503516" y="694933"/>
                    </a:cubicBezTo>
                    <a:cubicBezTo>
                      <a:pt x="364379" y="694933"/>
                      <a:pt x="231828" y="666735"/>
                      <a:pt x="111266" y="615742"/>
                    </a:cubicBezTo>
                    <a:close/>
                  </a:path>
                </a:pathLst>
              </a:custGeom>
              <a:solidFill>
                <a:srgbClr val="365B7C"/>
              </a:solidFill>
              <a:ln>
                <a:noFill/>
              </a:ln>
              <a:effectLst>
                <a:innerShdw blurRad="63500" dist="381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27" name="Freeform 48"/>
            <p:cNvSpPr>
              <a:spLocks noEditPoints="1"/>
            </p:cNvSpPr>
            <p:nvPr/>
          </p:nvSpPr>
          <p:spPr bwMode="auto">
            <a:xfrm>
              <a:off x="1822373" y="2622634"/>
              <a:ext cx="490056" cy="469081"/>
            </a:xfrm>
            <a:custGeom>
              <a:avLst/>
              <a:gdLst>
                <a:gd name="T0" fmla="*/ 419 w 628"/>
                <a:gd name="T1" fmla="*/ 232 h 600"/>
                <a:gd name="T2" fmla="*/ 411 w 628"/>
                <a:gd name="T3" fmla="*/ 249 h 600"/>
                <a:gd name="T4" fmla="*/ 408 w 628"/>
                <a:gd name="T5" fmla="*/ 261 h 600"/>
                <a:gd name="T6" fmla="*/ 409 w 628"/>
                <a:gd name="T7" fmla="*/ 283 h 600"/>
                <a:gd name="T8" fmla="*/ 417 w 628"/>
                <a:gd name="T9" fmla="*/ 304 h 600"/>
                <a:gd name="T10" fmla="*/ 424 w 628"/>
                <a:gd name="T11" fmla="*/ 315 h 600"/>
                <a:gd name="T12" fmla="*/ 441 w 628"/>
                <a:gd name="T13" fmla="*/ 330 h 600"/>
                <a:gd name="T14" fmla="*/ 453 w 628"/>
                <a:gd name="T15" fmla="*/ 335 h 600"/>
                <a:gd name="T16" fmla="*/ 478 w 628"/>
                <a:gd name="T17" fmla="*/ 200 h 600"/>
                <a:gd name="T18" fmla="*/ 449 w 628"/>
                <a:gd name="T19" fmla="*/ 206 h 600"/>
                <a:gd name="T20" fmla="*/ 433 w 628"/>
                <a:gd name="T21" fmla="*/ 216 h 600"/>
                <a:gd name="T22" fmla="*/ 425 w 628"/>
                <a:gd name="T23" fmla="*/ 224 h 600"/>
                <a:gd name="T24" fmla="*/ 384 w 628"/>
                <a:gd name="T25" fmla="*/ 70 h 600"/>
                <a:gd name="T26" fmla="*/ 314 w 628"/>
                <a:gd name="T27" fmla="*/ 140 h 600"/>
                <a:gd name="T28" fmla="*/ 379 w 628"/>
                <a:gd name="T29" fmla="*/ 283 h 600"/>
                <a:gd name="T30" fmla="*/ 379 w 628"/>
                <a:gd name="T31" fmla="*/ 254 h 600"/>
                <a:gd name="T32" fmla="*/ 359 w 628"/>
                <a:gd name="T33" fmla="*/ 154 h 600"/>
                <a:gd name="T34" fmla="*/ 250 w 628"/>
                <a:gd name="T35" fmla="*/ 270 h 600"/>
                <a:gd name="T36" fmla="*/ 314 w 628"/>
                <a:gd name="T37" fmla="*/ 396 h 600"/>
                <a:gd name="T38" fmla="*/ 282 w 628"/>
                <a:gd name="T39" fmla="*/ 400 h 600"/>
                <a:gd name="T40" fmla="*/ 267 w 628"/>
                <a:gd name="T41" fmla="*/ 382 h 600"/>
                <a:gd name="T42" fmla="*/ 257 w 628"/>
                <a:gd name="T43" fmla="*/ 374 h 600"/>
                <a:gd name="T44" fmla="*/ 214 w 628"/>
                <a:gd name="T45" fmla="*/ 356 h 600"/>
                <a:gd name="T46" fmla="*/ 195 w 628"/>
                <a:gd name="T47" fmla="*/ 354 h 600"/>
                <a:gd name="T48" fmla="*/ 0 w 628"/>
                <a:gd name="T49" fmla="*/ 600 h 600"/>
                <a:gd name="T50" fmla="*/ 83 w 628"/>
                <a:gd name="T51" fmla="*/ 454 h 600"/>
                <a:gd name="T52" fmla="*/ 216 w 628"/>
                <a:gd name="T53" fmla="*/ 454 h 600"/>
                <a:gd name="T54" fmla="*/ 301 w 628"/>
                <a:gd name="T55" fmla="*/ 600 h 600"/>
                <a:gd name="T56" fmla="*/ 282 w 628"/>
                <a:gd name="T57" fmla="*/ 400 h 600"/>
                <a:gd name="T58" fmla="*/ 433 w 628"/>
                <a:gd name="T59" fmla="*/ 354 h 600"/>
                <a:gd name="T60" fmla="*/ 413 w 628"/>
                <a:gd name="T61" fmla="*/ 356 h 600"/>
                <a:gd name="T62" fmla="*/ 361 w 628"/>
                <a:gd name="T63" fmla="*/ 382 h 600"/>
                <a:gd name="T64" fmla="*/ 353 w 628"/>
                <a:gd name="T65" fmla="*/ 391 h 600"/>
                <a:gd name="T66" fmla="*/ 389 w 628"/>
                <a:gd name="T67" fmla="*/ 600 h 600"/>
                <a:gd name="T68" fmla="*/ 410 w 628"/>
                <a:gd name="T69" fmla="*/ 600 h 600"/>
                <a:gd name="T70" fmla="*/ 564 w 628"/>
                <a:gd name="T71" fmla="*/ 454 h 600"/>
                <a:gd name="T72" fmla="*/ 628 w 628"/>
                <a:gd name="T73" fmla="*/ 460 h 600"/>
                <a:gd name="T74" fmla="*/ 151 w 628"/>
                <a:gd name="T75" fmla="*/ 340 h 600"/>
                <a:gd name="T76" fmla="*/ 186 w 628"/>
                <a:gd name="T77" fmla="*/ 330 h 600"/>
                <a:gd name="T78" fmla="*/ 196 w 628"/>
                <a:gd name="T79" fmla="*/ 323 h 600"/>
                <a:gd name="T80" fmla="*/ 216 w 628"/>
                <a:gd name="T81" fmla="*/ 295 h 600"/>
                <a:gd name="T82" fmla="*/ 219 w 628"/>
                <a:gd name="T83" fmla="*/ 281 h 600"/>
                <a:gd name="T84" fmla="*/ 219 w 628"/>
                <a:gd name="T85" fmla="*/ 258 h 600"/>
                <a:gd name="T86" fmla="*/ 214 w 628"/>
                <a:gd name="T87" fmla="*/ 241 h 600"/>
                <a:gd name="T88" fmla="*/ 208 w 628"/>
                <a:gd name="T89" fmla="*/ 231 h 600"/>
                <a:gd name="T90" fmla="*/ 195 w 628"/>
                <a:gd name="T91" fmla="*/ 217 h 600"/>
                <a:gd name="T92" fmla="*/ 186 w 628"/>
                <a:gd name="T93" fmla="*/ 210 h 600"/>
                <a:gd name="T94" fmla="*/ 151 w 628"/>
                <a:gd name="T95" fmla="*/ 200 h 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28" h="600">
                  <a:moveTo>
                    <a:pt x="425" y="224"/>
                  </a:moveTo>
                  <a:cubicBezTo>
                    <a:pt x="423" y="226"/>
                    <a:pt x="421" y="229"/>
                    <a:pt x="420" y="231"/>
                  </a:cubicBezTo>
                  <a:cubicBezTo>
                    <a:pt x="419" y="231"/>
                    <a:pt x="419" y="232"/>
                    <a:pt x="419" y="232"/>
                  </a:cubicBezTo>
                  <a:cubicBezTo>
                    <a:pt x="418" y="234"/>
                    <a:pt x="416" y="236"/>
                    <a:pt x="415" y="239"/>
                  </a:cubicBezTo>
                  <a:cubicBezTo>
                    <a:pt x="415" y="240"/>
                    <a:pt x="414" y="240"/>
                    <a:pt x="414" y="241"/>
                  </a:cubicBezTo>
                  <a:cubicBezTo>
                    <a:pt x="413" y="244"/>
                    <a:pt x="412" y="246"/>
                    <a:pt x="411" y="249"/>
                  </a:cubicBezTo>
                  <a:cubicBezTo>
                    <a:pt x="411" y="249"/>
                    <a:pt x="411" y="250"/>
                    <a:pt x="411" y="250"/>
                  </a:cubicBezTo>
                  <a:cubicBezTo>
                    <a:pt x="410" y="253"/>
                    <a:pt x="409" y="255"/>
                    <a:pt x="409" y="258"/>
                  </a:cubicBezTo>
                  <a:cubicBezTo>
                    <a:pt x="409" y="259"/>
                    <a:pt x="409" y="260"/>
                    <a:pt x="408" y="261"/>
                  </a:cubicBezTo>
                  <a:cubicBezTo>
                    <a:pt x="408" y="264"/>
                    <a:pt x="408" y="267"/>
                    <a:pt x="408" y="270"/>
                  </a:cubicBezTo>
                  <a:cubicBezTo>
                    <a:pt x="408" y="274"/>
                    <a:pt x="408" y="278"/>
                    <a:pt x="409" y="281"/>
                  </a:cubicBezTo>
                  <a:cubicBezTo>
                    <a:pt x="409" y="282"/>
                    <a:pt x="409" y="283"/>
                    <a:pt x="409" y="283"/>
                  </a:cubicBezTo>
                  <a:cubicBezTo>
                    <a:pt x="410" y="287"/>
                    <a:pt x="411" y="290"/>
                    <a:pt x="412" y="293"/>
                  </a:cubicBezTo>
                  <a:cubicBezTo>
                    <a:pt x="412" y="294"/>
                    <a:pt x="412" y="294"/>
                    <a:pt x="412" y="295"/>
                  </a:cubicBezTo>
                  <a:cubicBezTo>
                    <a:pt x="414" y="298"/>
                    <a:pt x="415" y="301"/>
                    <a:pt x="417" y="304"/>
                  </a:cubicBezTo>
                  <a:cubicBezTo>
                    <a:pt x="417" y="305"/>
                    <a:pt x="417" y="305"/>
                    <a:pt x="418" y="306"/>
                  </a:cubicBezTo>
                  <a:cubicBezTo>
                    <a:pt x="420" y="309"/>
                    <a:pt x="422" y="312"/>
                    <a:pt x="424" y="315"/>
                  </a:cubicBezTo>
                  <a:cubicBezTo>
                    <a:pt x="424" y="315"/>
                    <a:pt x="424" y="315"/>
                    <a:pt x="424" y="315"/>
                  </a:cubicBezTo>
                  <a:cubicBezTo>
                    <a:pt x="427" y="318"/>
                    <a:pt x="429" y="320"/>
                    <a:pt x="432" y="323"/>
                  </a:cubicBezTo>
                  <a:cubicBezTo>
                    <a:pt x="432" y="323"/>
                    <a:pt x="432" y="323"/>
                    <a:pt x="432" y="323"/>
                  </a:cubicBezTo>
                  <a:cubicBezTo>
                    <a:pt x="435" y="326"/>
                    <a:pt x="438" y="328"/>
                    <a:pt x="441" y="330"/>
                  </a:cubicBezTo>
                  <a:cubicBezTo>
                    <a:pt x="442" y="330"/>
                    <a:pt x="442" y="330"/>
                    <a:pt x="442" y="330"/>
                  </a:cubicBezTo>
                  <a:cubicBezTo>
                    <a:pt x="446" y="332"/>
                    <a:pt x="449" y="334"/>
                    <a:pt x="452" y="335"/>
                  </a:cubicBezTo>
                  <a:cubicBezTo>
                    <a:pt x="453" y="335"/>
                    <a:pt x="453" y="335"/>
                    <a:pt x="453" y="335"/>
                  </a:cubicBezTo>
                  <a:cubicBezTo>
                    <a:pt x="461" y="338"/>
                    <a:pt x="469" y="340"/>
                    <a:pt x="478" y="340"/>
                  </a:cubicBezTo>
                  <a:cubicBezTo>
                    <a:pt x="516" y="340"/>
                    <a:pt x="547" y="309"/>
                    <a:pt x="547" y="270"/>
                  </a:cubicBezTo>
                  <a:cubicBezTo>
                    <a:pt x="547" y="231"/>
                    <a:pt x="516" y="200"/>
                    <a:pt x="478" y="200"/>
                  </a:cubicBezTo>
                  <a:cubicBezTo>
                    <a:pt x="468" y="200"/>
                    <a:pt x="458" y="202"/>
                    <a:pt x="450" y="206"/>
                  </a:cubicBezTo>
                  <a:cubicBezTo>
                    <a:pt x="450" y="206"/>
                    <a:pt x="450" y="206"/>
                    <a:pt x="450" y="206"/>
                  </a:cubicBezTo>
                  <a:cubicBezTo>
                    <a:pt x="449" y="206"/>
                    <a:pt x="449" y="206"/>
                    <a:pt x="449" y="206"/>
                  </a:cubicBezTo>
                  <a:cubicBezTo>
                    <a:pt x="446" y="208"/>
                    <a:pt x="444" y="209"/>
                    <a:pt x="442" y="210"/>
                  </a:cubicBezTo>
                  <a:cubicBezTo>
                    <a:pt x="441" y="210"/>
                    <a:pt x="441" y="211"/>
                    <a:pt x="440" y="211"/>
                  </a:cubicBezTo>
                  <a:cubicBezTo>
                    <a:pt x="438" y="213"/>
                    <a:pt x="435" y="215"/>
                    <a:pt x="433" y="216"/>
                  </a:cubicBezTo>
                  <a:cubicBezTo>
                    <a:pt x="433" y="217"/>
                    <a:pt x="432" y="217"/>
                    <a:pt x="432" y="217"/>
                  </a:cubicBezTo>
                  <a:cubicBezTo>
                    <a:pt x="430" y="219"/>
                    <a:pt x="428" y="221"/>
                    <a:pt x="426" y="223"/>
                  </a:cubicBezTo>
                  <a:cubicBezTo>
                    <a:pt x="426" y="223"/>
                    <a:pt x="425" y="224"/>
                    <a:pt x="425" y="224"/>
                  </a:cubicBezTo>
                  <a:close/>
                  <a:moveTo>
                    <a:pt x="314" y="140"/>
                  </a:moveTo>
                  <a:lnTo>
                    <a:pt x="314" y="140"/>
                  </a:lnTo>
                  <a:cubicBezTo>
                    <a:pt x="353" y="140"/>
                    <a:pt x="384" y="108"/>
                    <a:pt x="384" y="70"/>
                  </a:cubicBezTo>
                  <a:cubicBezTo>
                    <a:pt x="384" y="31"/>
                    <a:pt x="353" y="0"/>
                    <a:pt x="314" y="0"/>
                  </a:cubicBezTo>
                  <a:cubicBezTo>
                    <a:pt x="275" y="0"/>
                    <a:pt x="244" y="31"/>
                    <a:pt x="244" y="70"/>
                  </a:cubicBezTo>
                  <a:cubicBezTo>
                    <a:pt x="244" y="108"/>
                    <a:pt x="275" y="140"/>
                    <a:pt x="314" y="140"/>
                  </a:cubicBezTo>
                  <a:close/>
                  <a:moveTo>
                    <a:pt x="379" y="336"/>
                  </a:moveTo>
                  <a:lnTo>
                    <a:pt x="379" y="336"/>
                  </a:lnTo>
                  <a:lnTo>
                    <a:pt x="379" y="283"/>
                  </a:lnTo>
                  <a:cubicBezTo>
                    <a:pt x="379" y="279"/>
                    <a:pt x="378" y="274"/>
                    <a:pt x="378" y="270"/>
                  </a:cubicBezTo>
                  <a:cubicBezTo>
                    <a:pt x="378" y="266"/>
                    <a:pt x="379" y="262"/>
                    <a:pt x="379" y="257"/>
                  </a:cubicBezTo>
                  <a:lnTo>
                    <a:pt x="379" y="254"/>
                  </a:lnTo>
                  <a:lnTo>
                    <a:pt x="380" y="254"/>
                  </a:lnTo>
                  <a:cubicBezTo>
                    <a:pt x="385" y="223"/>
                    <a:pt x="404" y="197"/>
                    <a:pt x="431" y="183"/>
                  </a:cubicBezTo>
                  <a:cubicBezTo>
                    <a:pt x="412" y="165"/>
                    <a:pt x="387" y="154"/>
                    <a:pt x="359" y="154"/>
                  </a:cubicBezTo>
                  <a:lnTo>
                    <a:pt x="269" y="154"/>
                  </a:lnTo>
                  <a:cubicBezTo>
                    <a:pt x="241" y="154"/>
                    <a:pt x="216" y="165"/>
                    <a:pt x="197" y="183"/>
                  </a:cubicBezTo>
                  <a:cubicBezTo>
                    <a:pt x="228" y="199"/>
                    <a:pt x="250" y="232"/>
                    <a:pt x="250" y="270"/>
                  </a:cubicBezTo>
                  <a:cubicBezTo>
                    <a:pt x="250" y="278"/>
                    <a:pt x="249" y="285"/>
                    <a:pt x="247" y="293"/>
                  </a:cubicBezTo>
                  <a:lnTo>
                    <a:pt x="247" y="335"/>
                  </a:lnTo>
                  <a:cubicBezTo>
                    <a:pt x="276" y="347"/>
                    <a:pt x="299" y="369"/>
                    <a:pt x="314" y="396"/>
                  </a:cubicBezTo>
                  <a:cubicBezTo>
                    <a:pt x="328" y="369"/>
                    <a:pt x="352" y="348"/>
                    <a:pt x="379" y="336"/>
                  </a:cubicBezTo>
                  <a:close/>
                  <a:moveTo>
                    <a:pt x="282" y="400"/>
                  </a:moveTo>
                  <a:lnTo>
                    <a:pt x="282" y="400"/>
                  </a:lnTo>
                  <a:cubicBezTo>
                    <a:pt x="280" y="397"/>
                    <a:pt x="278" y="394"/>
                    <a:pt x="275" y="391"/>
                  </a:cubicBezTo>
                  <a:cubicBezTo>
                    <a:pt x="275" y="390"/>
                    <a:pt x="274" y="390"/>
                    <a:pt x="274" y="390"/>
                  </a:cubicBezTo>
                  <a:cubicBezTo>
                    <a:pt x="272" y="387"/>
                    <a:pt x="270" y="385"/>
                    <a:pt x="267" y="382"/>
                  </a:cubicBezTo>
                  <a:cubicBezTo>
                    <a:pt x="267" y="382"/>
                    <a:pt x="266" y="382"/>
                    <a:pt x="266" y="381"/>
                  </a:cubicBezTo>
                  <a:cubicBezTo>
                    <a:pt x="263" y="379"/>
                    <a:pt x="261" y="377"/>
                    <a:pt x="258" y="375"/>
                  </a:cubicBezTo>
                  <a:cubicBezTo>
                    <a:pt x="257" y="374"/>
                    <a:pt x="257" y="374"/>
                    <a:pt x="257" y="374"/>
                  </a:cubicBezTo>
                  <a:cubicBezTo>
                    <a:pt x="247" y="367"/>
                    <a:pt x="237" y="362"/>
                    <a:pt x="225" y="359"/>
                  </a:cubicBezTo>
                  <a:cubicBezTo>
                    <a:pt x="223" y="358"/>
                    <a:pt x="220" y="357"/>
                    <a:pt x="218" y="357"/>
                  </a:cubicBezTo>
                  <a:cubicBezTo>
                    <a:pt x="217" y="356"/>
                    <a:pt x="215" y="356"/>
                    <a:pt x="214" y="356"/>
                  </a:cubicBezTo>
                  <a:cubicBezTo>
                    <a:pt x="212" y="356"/>
                    <a:pt x="210" y="355"/>
                    <a:pt x="208" y="355"/>
                  </a:cubicBezTo>
                  <a:cubicBezTo>
                    <a:pt x="207" y="355"/>
                    <a:pt x="206" y="355"/>
                    <a:pt x="205" y="355"/>
                  </a:cubicBezTo>
                  <a:cubicBezTo>
                    <a:pt x="202" y="354"/>
                    <a:pt x="199" y="354"/>
                    <a:pt x="195" y="354"/>
                  </a:cubicBezTo>
                  <a:lnTo>
                    <a:pt x="105" y="354"/>
                  </a:lnTo>
                  <a:cubicBezTo>
                    <a:pt x="47" y="354"/>
                    <a:pt x="0" y="401"/>
                    <a:pt x="0" y="460"/>
                  </a:cubicBezTo>
                  <a:lnTo>
                    <a:pt x="0" y="600"/>
                  </a:lnTo>
                  <a:lnTo>
                    <a:pt x="62" y="600"/>
                  </a:lnTo>
                  <a:lnTo>
                    <a:pt x="62" y="454"/>
                  </a:lnTo>
                  <a:lnTo>
                    <a:pt x="83" y="454"/>
                  </a:lnTo>
                  <a:lnTo>
                    <a:pt x="83" y="600"/>
                  </a:lnTo>
                  <a:lnTo>
                    <a:pt x="216" y="600"/>
                  </a:lnTo>
                  <a:lnTo>
                    <a:pt x="216" y="454"/>
                  </a:lnTo>
                  <a:lnTo>
                    <a:pt x="237" y="454"/>
                  </a:lnTo>
                  <a:lnTo>
                    <a:pt x="237" y="600"/>
                  </a:lnTo>
                  <a:lnTo>
                    <a:pt x="301" y="600"/>
                  </a:lnTo>
                  <a:lnTo>
                    <a:pt x="301" y="460"/>
                  </a:lnTo>
                  <a:cubicBezTo>
                    <a:pt x="301" y="437"/>
                    <a:pt x="294" y="417"/>
                    <a:pt x="282" y="400"/>
                  </a:cubicBezTo>
                  <a:cubicBezTo>
                    <a:pt x="282" y="400"/>
                    <a:pt x="282" y="400"/>
                    <a:pt x="282" y="400"/>
                  </a:cubicBezTo>
                  <a:close/>
                  <a:moveTo>
                    <a:pt x="523" y="354"/>
                  </a:moveTo>
                  <a:lnTo>
                    <a:pt x="523" y="354"/>
                  </a:lnTo>
                  <a:lnTo>
                    <a:pt x="433" y="354"/>
                  </a:lnTo>
                  <a:cubicBezTo>
                    <a:pt x="429" y="354"/>
                    <a:pt x="426" y="354"/>
                    <a:pt x="423" y="355"/>
                  </a:cubicBezTo>
                  <a:cubicBezTo>
                    <a:pt x="422" y="355"/>
                    <a:pt x="421" y="355"/>
                    <a:pt x="420" y="355"/>
                  </a:cubicBezTo>
                  <a:cubicBezTo>
                    <a:pt x="418" y="355"/>
                    <a:pt x="415" y="356"/>
                    <a:pt x="413" y="356"/>
                  </a:cubicBezTo>
                  <a:cubicBezTo>
                    <a:pt x="412" y="356"/>
                    <a:pt x="411" y="356"/>
                    <a:pt x="410" y="357"/>
                  </a:cubicBezTo>
                  <a:cubicBezTo>
                    <a:pt x="408" y="357"/>
                    <a:pt x="405" y="358"/>
                    <a:pt x="403" y="358"/>
                  </a:cubicBezTo>
                  <a:cubicBezTo>
                    <a:pt x="387" y="363"/>
                    <a:pt x="373" y="371"/>
                    <a:pt x="361" y="382"/>
                  </a:cubicBezTo>
                  <a:cubicBezTo>
                    <a:pt x="361" y="382"/>
                    <a:pt x="361" y="382"/>
                    <a:pt x="361" y="383"/>
                  </a:cubicBezTo>
                  <a:cubicBezTo>
                    <a:pt x="358" y="385"/>
                    <a:pt x="356" y="388"/>
                    <a:pt x="353" y="390"/>
                  </a:cubicBezTo>
                  <a:cubicBezTo>
                    <a:pt x="353" y="390"/>
                    <a:pt x="353" y="391"/>
                    <a:pt x="353" y="391"/>
                  </a:cubicBezTo>
                  <a:cubicBezTo>
                    <a:pt x="337" y="409"/>
                    <a:pt x="327" y="433"/>
                    <a:pt x="327" y="460"/>
                  </a:cubicBezTo>
                  <a:lnTo>
                    <a:pt x="327" y="600"/>
                  </a:lnTo>
                  <a:lnTo>
                    <a:pt x="389" y="600"/>
                  </a:lnTo>
                  <a:lnTo>
                    <a:pt x="389" y="454"/>
                  </a:lnTo>
                  <a:lnTo>
                    <a:pt x="410" y="454"/>
                  </a:lnTo>
                  <a:lnTo>
                    <a:pt x="410" y="600"/>
                  </a:lnTo>
                  <a:lnTo>
                    <a:pt x="543" y="600"/>
                  </a:lnTo>
                  <a:lnTo>
                    <a:pt x="543" y="454"/>
                  </a:lnTo>
                  <a:lnTo>
                    <a:pt x="564" y="454"/>
                  </a:lnTo>
                  <a:lnTo>
                    <a:pt x="564" y="600"/>
                  </a:lnTo>
                  <a:lnTo>
                    <a:pt x="628" y="600"/>
                  </a:lnTo>
                  <a:lnTo>
                    <a:pt x="628" y="460"/>
                  </a:lnTo>
                  <a:cubicBezTo>
                    <a:pt x="628" y="401"/>
                    <a:pt x="581" y="354"/>
                    <a:pt x="523" y="354"/>
                  </a:cubicBezTo>
                  <a:close/>
                  <a:moveTo>
                    <a:pt x="151" y="340"/>
                  </a:moveTo>
                  <a:lnTo>
                    <a:pt x="151" y="340"/>
                  </a:lnTo>
                  <a:cubicBezTo>
                    <a:pt x="159" y="340"/>
                    <a:pt x="167" y="338"/>
                    <a:pt x="175" y="335"/>
                  </a:cubicBezTo>
                  <a:cubicBezTo>
                    <a:pt x="175" y="335"/>
                    <a:pt x="175" y="335"/>
                    <a:pt x="176" y="335"/>
                  </a:cubicBezTo>
                  <a:cubicBezTo>
                    <a:pt x="179" y="334"/>
                    <a:pt x="183" y="332"/>
                    <a:pt x="186" y="330"/>
                  </a:cubicBezTo>
                  <a:cubicBezTo>
                    <a:pt x="186" y="330"/>
                    <a:pt x="186" y="330"/>
                    <a:pt x="186" y="330"/>
                  </a:cubicBezTo>
                  <a:cubicBezTo>
                    <a:pt x="190" y="328"/>
                    <a:pt x="193" y="326"/>
                    <a:pt x="196" y="323"/>
                  </a:cubicBezTo>
                  <a:cubicBezTo>
                    <a:pt x="196" y="323"/>
                    <a:pt x="196" y="323"/>
                    <a:pt x="196" y="323"/>
                  </a:cubicBezTo>
                  <a:cubicBezTo>
                    <a:pt x="202" y="318"/>
                    <a:pt x="206" y="312"/>
                    <a:pt x="210" y="306"/>
                  </a:cubicBezTo>
                  <a:cubicBezTo>
                    <a:pt x="211" y="305"/>
                    <a:pt x="211" y="305"/>
                    <a:pt x="211" y="304"/>
                  </a:cubicBezTo>
                  <a:cubicBezTo>
                    <a:pt x="213" y="301"/>
                    <a:pt x="214" y="298"/>
                    <a:pt x="216" y="295"/>
                  </a:cubicBezTo>
                  <a:cubicBezTo>
                    <a:pt x="216" y="294"/>
                    <a:pt x="216" y="294"/>
                    <a:pt x="216" y="293"/>
                  </a:cubicBezTo>
                  <a:cubicBezTo>
                    <a:pt x="217" y="290"/>
                    <a:pt x="218" y="287"/>
                    <a:pt x="219" y="283"/>
                  </a:cubicBezTo>
                  <a:cubicBezTo>
                    <a:pt x="219" y="282"/>
                    <a:pt x="219" y="282"/>
                    <a:pt x="219" y="281"/>
                  </a:cubicBezTo>
                  <a:cubicBezTo>
                    <a:pt x="220" y="278"/>
                    <a:pt x="220" y="274"/>
                    <a:pt x="220" y="270"/>
                  </a:cubicBezTo>
                  <a:cubicBezTo>
                    <a:pt x="220" y="267"/>
                    <a:pt x="220" y="264"/>
                    <a:pt x="220" y="261"/>
                  </a:cubicBezTo>
                  <a:cubicBezTo>
                    <a:pt x="219" y="260"/>
                    <a:pt x="219" y="259"/>
                    <a:pt x="219" y="258"/>
                  </a:cubicBezTo>
                  <a:cubicBezTo>
                    <a:pt x="219" y="255"/>
                    <a:pt x="218" y="252"/>
                    <a:pt x="217" y="250"/>
                  </a:cubicBezTo>
                  <a:cubicBezTo>
                    <a:pt x="217" y="249"/>
                    <a:pt x="217" y="249"/>
                    <a:pt x="217" y="249"/>
                  </a:cubicBezTo>
                  <a:cubicBezTo>
                    <a:pt x="216" y="246"/>
                    <a:pt x="215" y="244"/>
                    <a:pt x="214" y="241"/>
                  </a:cubicBezTo>
                  <a:cubicBezTo>
                    <a:pt x="214" y="240"/>
                    <a:pt x="213" y="240"/>
                    <a:pt x="213" y="239"/>
                  </a:cubicBezTo>
                  <a:cubicBezTo>
                    <a:pt x="212" y="236"/>
                    <a:pt x="210" y="234"/>
                    <a:pt x="209" y="231"/>
                  </a:cubicBezTo>
                  <a:lnTo>
                    <a:pt x="208" y="231"/>
                  </a:lnTo>
                  <a:cubicBezTo>
                    <a:pt x="207" y="229"/>
                    <a:pt x="205" y="226"/>
                    <a:pt x="203" y="224"/>
                  </a:cubicBezTo>
                  <a:cubicBezTo>
                    <a:pt x="203" y="224"/>
                    <a:pt x="202" y="223"/>
                    <a:pt x="202" y="223"/>
                  </a:cubicBezTo>
                  <a:cubicBezTo>
                    <a:pt x="200" y="221"/>
                    <a:pt x="198" y="219"/>
                    <a:pt x="195" y="217"/>
                  </a:cubicBezTo>
                  <a:cubicBezTo>
                    <a:pt x="195" y="217"/>
                    <a:pt x="195" y="217"/>
                    <a:pt x="195" y="216"/>
                  </a:cubicBezTo>
                  <a:cubicBezTo>
                    <a:pt x="193" y="215"/>
                    <a:pt x="190" y="213"/>
                    <a:pt x="188" y="211"/>
                  </a:cubicBezTo>
                  <a:cubicBezTo>
                    <a:pt x="187" y="211"/>
                    <a:pt x="187" y="210"/>
                    <a:pt x="186" y="210"/>
                  </a:cubicBezTo>
                  <a:cubicBezTo>
                    <a:pt x="184" y="209"/>
                    <a:pt x="181" y="207"/>
                    <a:pt x="179" y="206"/>
                  </a:cubicBezTo>
                  <a:cubicBezTo>
                    <a:pt x="179" y="206"/>
                    <a:pt x="178" y="206"/>
                    <a:pt x="178" y="206"/>
                  </a:cubicBezTo>
                  <a:cubicBezTo>
                    <a:pt x="170" y="202"/>
                    <a:pt x="160" y="200"/>
                    <a:pt x="151" y="200"/>
                  </a:cubicBezTo>
                  <a:cubicBezTo>
                    <a:pt x="112" y="200"/>
                    <a:pt x="81" y="231"/>
                    <a:pt x="81" y="270"/>
                  </a:cubicBezTo>
                  <a:cubicBezTo>
                    <a:pt x="81" y="309"/>
                    <a:pt x="112" y="340"/>
                    <a:pt x="151" y="340"/>
                  </a:cubicBezTo>
                  <a:close/>
                </a:path>
              </a:pathLst>
            </a:custGeom>
            <a:solidFill>
              <a:srgbClr val="365B7C"/>
            </a:solidFill>
            <a:ln>
              <a:noFill/>
            </a:ln>
          </p:spPr>
          <p:txBody>
            <a:bodyPr vert="horz" wrap="square" lIns="91440" tIns="45720" rIns="91440" bIns="45720" numCol="1" anchor="t" anchorCtr="0" compatLnSpc="1"/>
            <a:lstStyle/>
            <a:p>
              <a:endParaRPr lang="zh-CN" altLang="en-US">
                <a:solidFill>
                  <a:schemeClr val="accent2"/>
                </a:solidFill>
              </a:endParaRPr>
            </a:p>
          </p:txBody>
        </p:sp>
      </p:grpSp>
      <p:sp>
        <p:nvSpPr>
          <p:cNvPr id="33" name="矩形 32"/>
          <p:cNvSpPr/>
          <p:nvPr/>
        </p:nvSpPr>
        <p:spPr>
          <a:xfrm>
            <a:off x="2237463" y="878803"/>
            <a:ext cx="2087446" cy="470748"/>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800" b="1" dirty="0">
                <a:latin typeface="楷体" panose="02010609060101010101" pitchFamily="49" charset="-122"/>
                <a:ea typeface="楷体" panose="02010609060101010101" pitchFamily="49" charset="-122"/>
                <a:cs typeface="+mn-ea"/>
                <a:sym typeface="+mn-lt"/>
              </a:rPr>
              <a:t>案例导学</a:t>
            </a:r>
          </a:p>
        </p:txBody>
      </p:sp>
      <p:sp>
        <p:nvSpPr>
          <p:cNvPr id="2" name="文本框 1"/>
          <p:cNvSpPr txBox="1"/>
          <p:nvPr/>
        </p:nvSpPr>
        <p:spPr>
          <a:xfrm>
            <a:off x="1822450" y="1432560"/>
            <a:ext cx="8883015" cy="4523105"/>
          </a:xfrm>
          <a:prstGeom prst="rect">
            <a:avLst/>
          </a:prstGeom>
          <a:noFill/>
        </p:spPr>
        <p:txBody>
          <a:bodyPr wrap="square" rtlCol="0">
            <a:spAutoFit/>
          </a:bodyPr>
          <a:lstStyle/>
          <a:p>
            <a:pPr eaLnBrk="1" hangingPunct="1"/>
            <a:r>
              <a:rPr lang="en-US" altLang="zh-CN" sz="2400">
                <a:sym typeface="+mn-ea"/>
              </a:rPr>
              <a:t>         </a:t>
            </a:r>
            <a:r>
              <a:rPr lang="zh-CN" altLang="zh-CN" sz="2400">
                <a:latin typeface="楷体" panose="02010609060101010101" pitchFamily="49" charset="-122"/>
                <a:ea typeface="楷体" panose="02010609060101010101" pitchFamily="49" charset="-122"/>
                <a:cs typeface="楷体" panose="02010609060101010101" pitchFamily="49" charset="-122"/>
                <a:sym typeface="+mn-ea"/>
              </a:rPr>
              <a:t>此外，学校还聘请了顶尖的福利顾问，由这位顾问带头挑选新的合作伙伴，并设定挑选的各种条件。一些决策点包括实地访问支持中心和客户网站，了解定制和执行存在什么挑战。这家大学做了充分的准备，以确保挑选条件涵盖每个层面。经过大量的评估和选择，</a:t>
            </a:r>
            <a:r>
              <a:rPr lang="en-US" altLang="zh-CN" sz="2400">
                <a:latin typeface="楷体" panose="02010609060101010101" pitchFamily="49" charset="-122"/>
                <a:ea typeface="楷体" panose="02010609060101010101" pitchFamily="49" charset="-122"/>
                <a:cs typeface="楷体" panose="02010609060101010101" pitchFamily="49" charset="-122"/>
                <a:sym typeface="+mn-ea"/>
              </a:rPr>
              <a:t>ADP</a:t>
            </a:r>
            <a:r>
              <a:rPr lang="zh-CN" altLang="zh-CN" sz="2400">
                <a:latin typeface="楷体" panose="02010609060101010101" pitchFamily="49" charset="-122"/>
                <a:ea typeface="楷体" panose="02010609060101010101" pitchFamily="49" charset="-122"/>
                <a:cs typeface="楷体" panose="02010609060101010101" pitchFamily="49" charset="-122"/>
                <a:sym typeface="+mn-ea"/>
              </a:rPr>
              <a:t>脱颖而出，成为首选外包供应商。转型到新模式后，该大学能同步系统，为其员工提供</a:t>
            </a:r>
            <a:r>
              <a:rPr lang="en-US" altLang="zh-CN" sz="2400">
                <a:latin typeface="楷体" panose="02010609060101010101" pitchFamily="49" charset="-122"/>
                <a:ea typeface="楷体" panose="02010609060101010101" pitchFamily="49" charset="-122"/>
                <a:cs typeface="楷体" panose="02010609060101010101" pitchFamily="49" charset="-122"/>
                <a:sym typeface="+mn-ea"/>
              </a:rPr>
              <a:t>24/7/365</a:t>
            </a:r>
            <a:r>
              <a:rPr lang="zh-CN" altLang="zh-CN" sz="2400">
                <a:latin typeface="楷体" panose="02010609060101010101" pitchFamily="49" charset="-122"/>
                <a:ea typeface="楷体" panose="02010609060101010101" pitchFamily="49" charset="-122"/>
                <a:cs typeface="楷体" panose="02010609060101010101" pitchFamily="49" charset="-122"/>
                <a:sym typeface="+mn-ea"/>
              </a:rPr>
              <a:t>在线福利记录接入服务。此外，以前该大学需要向其</a:t>
            </a:r>
            <a:r>
              <a:rPr lang="en-US" altLang="zh-CN" sz="2400">
                <a:latin typeface="楷体" panose="02010609060101010101" pitchFamily="49" charset="-122"/>
                <a:ea typeface="楷体" panose="02010609060101010101" pitchFamily="49" charset="-122"/>
                <a:cs typeface="楷体" panose="02010609060101010101" pitchFamily="49" charset="-122"/>
                <a:sym typeface="+mn-ea"/>
              </a:rPr>
              <a:t>14,000</a:t>
            </a:r>
            <a:r>
              <a:rPr lang="zh-CN" altLang="zh-CN" sz="2400">
                <a:latin typeface="楷体" panose="02010609060101010101" pitchFamily="49" charset="-122"/>
                <a:ea typeface="楷体" panose="02010609060101010101" pitchFamily="49" charset="-122"/>
                <a:cs typeface="楷体" panose="02010609060101010101" pitchFamily="49" charset="-122"/>
                <a:sym typeface="+mn-ea"/>
              </a:rPr>
              <a:t>名员工邮寄</a:t>
            </a:r>
            <a:r>
              <a:rPr lang="en-US" altLang="zh-CN" sz="2400">
                <a:latin typeface="楷体" panose="02010609060101010101" pitchFamily="49" charset="-122"/>
                <a:ea typeface="楷体" panose="02010609060101010101" pitchFamily="49" charset="-122"/>
                <a:cs typeface="楷体" panose="02010609060101010101" pitchFamily="49" charset="-122"/>
                <a:sym typeface="+mn-ea"/>
              </a:rPr>
              <a:t>36</a:t>
            </a:r>
            <a:r>
              <a:rPr lang="zh-CN" altLang="zh-CN" sz="2400">
                <a:latin typeface="楷体" panose="02010609060101010101" pitchFamily="49" charset="-122"/>
                <a:ea typeface="楷体" panose="02010609060101010101" pitchFamily="49" charset="-122"/>
                <a:cs typeface="楷体" panose="02010609060101010101" pitchFamily="49" charset="-122"/>
                <a:sym typeface="+mn-ea"/>
              </a:rPr>
              <a:t>页的小册子，现在这方面的费用也节省了。</a:t>
            </a:r>
            <a:endParaRPr lang="zh-CN" altLang="zh-CN" sz="2400">
              <a:latin typeface="楷体" panose="02010609060101010101" pitchFamily="49" charset="-122"/>
              <a:ea typeface="楷体" panose="02010609060101010101" pitchFamily="49" charset="-122"/>
              <a:cs typeface="楷体" panose="02010609060101010101" pitchFamily="49" charset="-122"/>
            </a:endParaRPr>
          </a:p>
          <a:p>
            <a:pPr eaLnBrk="1" hangingPunct="1"/>
            <a:r>
              <a:rPr lang="zh-CN" altLang="zh-CN" sz="2400">
                <a:latin typeface="楷体" panose="02010609060101010101" pitchFamily="49" charset="-122"/>
                <a:ea typeface="楷体" panose="02010609060101010101" pitchFamily="49" charset="-122"/>
                <a:cs typeface="楷体" panose="02010609060101010101" pitchFamily="49" charset="-122"/>
                <a:sym typeface="+mn-ea"/>
              </a:rPr>
              <a:t>总体而言，同以前的福利外包合作伙伴相比，该大学节约近</a:t>
            </a:r>
            <a:r>
              <a:rPr lang="en-US" altLang="zh-CN" sz="2400">
                <a:latin typeface="楷体" panose="02010609060101010101" pitchFamily="49" charset="-122"/>
                <a:ea typeface="楷体" panose="02010609060101010101" pitchFamily="49" charset="-122"/>
                <a:cs typeface="楷体" panose="02010609060101010101" pitchFamily="49" charset="-122"/>
                <a:sym typeface="+mn-ea"/>
              </a:rPr>
              <a:t>2</a:t>
            </a:r>
            <a:r>
              <a:rPr lang="zh-CN" altLang="zh-CN" sz="2400">
                <a:latin typeface="楷体" panose="02010609060101010101" pitchFamily="49" charset="-122"/>
                <a:ea typeface="楷体" panose="02010609060101010101" pitchFamily="49" charset="-122"/>
                <a:cs typeface="楷体" panose="02010609060101010101" pitchFamily="49" charset="-122"/>
                <a:sym typeface="+mn-ea"/>
              </a:rPr>
              <a:t>百万美元，并且简化了流程，只需和一个供应商合作，而以前需要同多个供应商打交道，如</a:t>
            </a:r>
            <a:r>
              <a:rPr lang="en-US" altLang="zh-CN" sz="2400">
                <a:latin typeface="楷体" panose="02010609060101010101" pitchFamily="49" charset="-122"/>
                <a:ea typeface="楷体" panose="02010609060101010101" pitchFamily="49" charset="-122"/>
                <a:cs typeface="楷体" panose="02010609060101010101" pitchFamily="49" charset="-122"/>
                <a:sym typeface="+mn-ea"/>
              </a:rPr>
              <a:t>FSA</a:t>
            </a:r>
            <a:r>
              <a:rPr lang="zh-CN" altLang="zh-CN" sz="2400">
                <a:latin typeface="楷体" panose="02010609060101010101" pitchFamily="49" charset="-122"/>
                <a:ea typeface="楷体" panose="02010609060101010101" pitchFamily="49" charset="-122"/>
                <a:cs typeface="楷体" panose="02010609060101010101" pitchFamily="49" charset="-122"/>
                <a:sym typeface="+mn-ea"/>
              </a:rPr>
              <a:t>和</a:t>
            </a:r>
            <a:r>
              <a:rPr lang="en-US" altLang="zh-CN" sz="2400">
                <a:latin typeface="楷体" panose="02010609060101010101" pitchFamily="49" charset="-122"/>
                <a:ea typeface="楷体" panose="02010609060101010101" pitchFamily="49" charset="-122"/>
                <a:cs typeface="楷体" panose="02010609060101010101" pitchFamily="49" charset="-122"/>
                <a:sym typeface="+mn-ea"/>
              </a:rPr>
              <a:t> COBRA</a:t>
            </a:r>
            <a:r>
              <a:rPr lang="zh-CN" altLang="zh-CN" sz="2400">
                <a:latin typeface="楷体" panose="02010609060101010101" pitchFamily="49" charset="-122"/>
                <a:ea typeface="楷体" panose="02010609060101010101" pitchFamily="49" charset="-122"/>
                <a:cs typeface="楷体" panose="02010609060101010101" pitchFamily="49" charset="-122"/>
                <a:sym typeface="+mn-ea"/>
              </a:rPr>
              <a:t>。此外，大学还有专门的支持团队和优秀的客户服务代表提供支持，确保快速反应和沟通。</a:t>
            </a:r>
          </a:p>
        </p:txBody>
      </p:sp>
    </p:spTree>
    <p:extLst>
      <p:ext uri="{BB962C8B-B14F-4D97-AF65-F5344CB8AC3E}">
        <p14:creationId xmlns:p14="http://schemas.microsoft.com/office/powerpoint/2010/main" val="1339596043"/>
      </p:ext>
    </p:extLst>
  </p:cSld>
  <p:clrMapOvr>
    <a:masterClrMapping/>
  </p:clrMapOvr>
  <mc:AlternateContent xmlns:mc="http://schemas.openxmlformats.org/markup-compatibility/2006" xmlns:p14="http://schemas.microsoft.com/office/powerpoint/2010/main">
    <mc:Choice Requires="p14">
      <p:transition spd="slow" p14:dur="3000" advTm="0">
        <p14:shred/>
      </p:transition>
    </mc:Choice>
    <mc:Fallback xmlns="">
      <p:transition spd="slow"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5" presetClass="entr" presetSubtype="0" fill="hold" nodeType="withEffect">
                                  <p:stCondLst>
                                    <p:cond delay="250"/>
                                  </p:stCondLst>
                                  <p:childTnLst>
                                    <p:set>
                                      <p:cBhvr>
                                        <p:cTn id="6" dur="1" fill="hold">
                                          <p:stCondLst>
                                            <p:cond delay="0"/>
                                          </p:stCondLst>
                                        </p:cTn>
                                        <p:tgtEl>
                                          <p:spTgt spid="19"/>
                                        </p:tgtEl>
                                        <p:attrNameLst>
                                          <p:attrName>style.visibility</p:attrName>
                                        </p:attrNameLst>
                                      </p:cBhvr>
                                      <p:to>
                                        <p:strVal val="visible"/>
                                      </p:to>
                                    </p:set>
                                    <p:anim calcmode="lin" valueType="num">
                                      <p:cBhvr>
                                        <p:cTn id="7" dur="500" decel="50000" fill="hold">
                                          <p:stCondLst>
                                            <p:cond delay="0"/>
                                          </p:stCondLst>
                                        </p:cTn>
                                        <p:tgtEl>
                                          <p:spTgt spid="19"/>
                                        </p:tgtEl>
                                        <p:attrNameLst>
                                          <p:attrName>style.rotation</p:attrName>
                                        </p:attrNameLst>
                                      </p:cBhvr>
                                      <p:tavLst>
                                        <p:tav tm="0">
                                          <p:val>
                                            <p:fltVal val="-90"/>
                                          </p:val>
                                        </p:tav>
                                        <p:tav tm="100000">
                                          <p:val>
                                            <p:fltVal val="0"/>
                                          </p:val>
                                        </p:tav>
                                      </p:tavLst>
                                    </p:anim>
                                    <p:anim calcmode="lin" valueType="num">
                                      <p:cBhvr>
                                        <p:cTn id="8" dur="500" decel="50000" fill="hold">
                                          <p:stCondLst>
                                            <p:cond delay="0"/>
                                          </p:stCondLst>
                                        </p:cTn>
                                        <p:tgtEl>
                                          <p:spTgt spid="19"/>
                                        </p:tgtEl>
                                        <p:attrNameLst>
                                          <p:attrName>ppt_w</p:attrName>
                                        </p:attrNameLst>
                                      </p:cBhvr>
                                      <p:tavLst>
                                        <p:tav tm="0">
                                          <p:val>
                                            <p:strVal val="#ppt_w"/>
                                          </p:val>
                                        </p:tav>
                                        <p:tav tm="100000">
                                          <p:val>
                                            <p:strVal val="#ppt_w*.05"/>
                                          </p:val>
                                        </p:tav>
                                      </p:tavLst>
                                    </p:anim>
                                    <p:anim calcmode="lin" valueType="num">
                                      <p:cBhvr>
                                        <p:cTn id="9" dur="500" accel="50000" fill="hold">
                                          <p:stCondLst>
                                            <p:cond delay="500"/>
                                          </p:stCondLst>
                                        </p:cTn>
                                        <p:tgtEl>
                                          <p:spTgt spid="19"/>
                                        </p:tgtEl>
                                        <p:attrNameLst>
                                          <p:attrName>ppt_w</p:attrName>
                                        </p:attrNameLst>
                                      </p:cBhvr>
                                      <p:tavLst>
                                        <p:tav tm="0">
                                          <p:val>
                                            <p:strVal val="#ppt_w*.05"/>
                                          </p:val>
                                        </p:tav>
                                        <p:tav tm="100000">
                                          <p:val>
                                            <p:strVal val="#ppt_w"/>
                                          </p:val>
                                        </p:tav>
                                      </p:tavLst>
                                    </p:anim>
                                    <p:anim calcmode="lin" valueType="num">
                                      <p:cBhvr>
                                        <p:cTn id="10" dur="1000" fill="hold"/>
                                        <p:tgtEl>
                                          <p:spTgt spid="19"/>
                                        </p:tgtEl>
                                        <p:attrNameLst>
                                          <p:attrName>ppt_h</p:attrName>
                                        </p:attrNameLst>
                                      </p:cBhvr>
                                      <p:tavLst>
                                        <p:tav tm="0">
                                          <p:val>
                                            <p:strVal val="#ppt_h"/>
                                          </p:val>
                                        </p:tav>
                                        <p:tav tm="100000">
                                          <p:val>
                                            <p:strVal val="#ppt_h"/>
                                          </p:val>
                                        </p:tav>
                                      </p:tavLst>
                                    </p:anim>
                                    <p:anim calcmode="lin" valueType="num">
                                      <p:cBhvr>
                                        <p:cTn id="11" dur="500" decel="50000" fill="hold">
                                          <p:stCondLst>
                                            <p:cond delay="0"/>
                                          </p:stCondLst>
                                        </p:cTn>
                                        <p:tgtEl>
                                          <p:spTgt spid="19"/>
                                        </p:tgtEl>
                                        <p:attrNameLst>
                                          <p:attrName>ppt_x</p:attrName>
                                        </p:attrNameLst>
                                      </p:cBhvr>
                                      <p:tavLst>
                                        <p:tav tm="0">
                                          <p:val>
                                            <p:strVal val="#ppt_x+.4"/>
                                          </p:val>
                                        </p:tav>
                                        <p:tav tm="100000">
                                          <p:val>
                                            <p:strVal val="#ppt_x"/>
                                          </p:val>
                                        </p:tav>
                                      </p:tavLst>
                                    </p:anim>
                                    <p:anim calcmode="lin" valueType="num">
                                      <p:cBhvr>
                                        <p:cTn id="12" dur="500" decel="50000" fill="hold">
                                          <p:stCondLst>
                                            <p:cond delay="0"/>
                                          </p:stCondLst>
                                        </p:cTn>
                                        <p:tgtEl>
                                          <p:spTgt spid="19"/>
                                        </p:tgtEl>
                                        <p:attrNameLst>
                                          <p:attrName>ppt_y</p:attrName>
                                        </p:attrNameLst>
                                      </p:cBhvr>
                                      <p:tavLst>
                                        <p:tav tm="0">
                                          <p:val>
                                            <p:strVal val="#ppt_y-.2"/>
                                          </p:val>
                                        </p:tav>
                                        <p:tav tm="100000">
                                          <p:val>
                                            <p:strVal val="#ppt_y+.1"/>
                                          </p:val>
                                        </p:tav>
                                      </p:tavLst>
                                    </p:anim>
                                    <p:anim calcmode="lin" valueType="num">
                                      <p:cBhvr>
                                        <p:cTn id="13" dur="500" accel="50000" fill="hold">
                                          <p:stCondLst>
                                            <p:cond delay="500"/>
                                          </p:stCondLst>
                                        </p:cTn>
                                        <p:tgtEl>
                                          <p:spTgt spid="19"/>
                                        </p:tgtEl>
                                        <p:attrNameLst>
                                          <p:attrName>ppt_y</p:attrName>
                                        </p:attrNameLst>
                                      </p:cBhvr>
                                      <p:tavLst>
                                        <p:tav tm="0">
                                          <p:val>
                                            <p:strVal val="#ppt_y+.1"/>
                                          </p:val>
                                        </p:tav>
                                        <p:tav tm="100000">
                                          <p:val>
                                            <p:strVal val="#ppt_y"/>
                                          </p:val>
                                        </p:tav>
                                      </p:tavLst>
                                    </p:anim>
                                    <p:animEffect transition="in" filter="fade">
                                      <p:cBhvr>
                                        <p:cTn id="14" dur="1000" decel="50000">
                                          <p:stCondLst>
                                            <p:cond delay="0"/>
                                          </p:stCondLst>
                                        </p:cTn>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矩形 24"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549157" y="-975631"/>
            <a:ext cx="583096" cy="838080"/>
          </a:xfrm>
          <a:prstGeom prst="rect">
            <a:avLst/>
          </a:prstGeom>
          <a:solidFill>
            <a:srgbClr val="365B7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 name="矩形 25"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1132253" y="-975631"/>
            <a:ext cx="583096" cy="838080"/>
          </a:xfrm>
          <a:prstGeom prst="rect">
            <a:avLst/>
          </a:prstGeom>
          <a:solidFill>
            <a:srgbClr val="96648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 name="矩形 26"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1715349" y="-975631"/>
            <a:ext cx="583096" cy="838080"/>
          </a:xfrm>
          <a:prstGeom prst="rect">
            <a:avLst/>
          </a:prstGeom>
          <a:solidFill>
            <a:srgbClr val="D06F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 name="矩形 27"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2298446" y="-975631"/>
            <a:ext cx="583096" cy="838080"/>
          </a:xfrm>
          <a:prstGeom prst="rect">
            <a:avLst/>
          </a:prstGeom>
          <a:solidFill>
            <a:srgbClr val="F779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 name="矩形 28"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2881542" y="-975631"/>
            <a:ext cx="583096" cy="838080"/>
          </a:xfrm>
          <a:prstGeom prst="rect">
            <a:avLst/>
          </a:prstGeom>
          <a:solidFill>
            <a:srgbClr val="F8AD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2" name="组合 1"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GrpSpPr/>
          <p:nvPr/>
        </p:nvGrpSpPr>
        <p:grpSpPr>
          <a:xfrm>
            <a:off x="503824" y="1258570"/>
            <a:ext cx="8654386" cy="1572383"/>
            <a:chOff x="1776999" y="1463040"/>
            <a:chExt cx="8654386" cy="1572383"/>
          </a:xfrm>
        </p:grpSpPr>
        <p:grpSp>
          <p:nvGrpSpPr>
            <p:cNvPr id="7" name="组合 6"/>
            <p:cNvGrpSpPr/>
            <p:nvPr/>
          </p:nvGrpSpPr>
          <p:grpSpPr>
            <a:xfrm>
              <a:off x="1836677" y="2241039"/>
              <a:ext cx="463966" cy="464413"/>
              <a:chOff x="7167096" y="561975"/>
              <a:chExt cx="1547910" cy="1549400"/>
            </a:xfrm>
          </p:grpSpPr>
          <p:sp>
            <p:nvSpPr>
              <p:cNvPr id="8" name="Freeform 40"/>
              <p:cNvSpPr/>
              <p:nvPr/>
            </p:nvSpPr>
            <p:spPr bwMode="auto">
              <a:xfrm>
                <a:off x="7167096" y="561975"/>
                <a:ext cx="1547910" cy="1518490"/>
              </a:xfrm>
              <a:custGeom>
                <a:avLst/>
                <a:gdLst/>
                <a:ahLst/>
                <a:cxnLst/>
                <a:rect l="l" t="t" r="r" b="b"/>
                <a:pathLst>
                  <a:path w="1547910" h="1518490">
                    <a:moveTo>
                      <a:pt x="735325" y="0"/>
                    </a:moveTo>
                    <a:cubicBezTo>
                      <a:pt x="1125922" y="0"/>
                      <a:pt x="1099882" y="195344"/>
                      <a:pt x="1099882" y="273482"/>
                    </a:cubicBezTo>
                    <a:cubicBezTo>
                      <a:pt x="1099882" y="338596"/>
                      <a:pt x="1047802" y="533941"/>
                      <a:pt x="1034783" y="612078"/>
                    </a:cubicBezTo>
                    <a:cubicBezTo>
                      <a:pt x="1008743" y="677193"/>
                      <a:pt x="995723" y="755331"/>
                      <a:pt x="1021763" y="794399"/>
                    </a:cubicBezTo>
                    <a:cubicBezTo>
                      <a:pt x="1034783" y="820445"/>
                      <a:pt x="1073842" y="872537"/>
                      <a:pt x="1243100" y="963698"/>
                    </a:cubicBezTo>
                    <a:cubicBezTo>
                      <a:pt x="1399339" y="1054858"/>
                      <a:pt x="1581617" y="1067881"/>
                      <a:pt x="1542557" y="1289271"/>
                    </a:cubicBezTo>
                    <a:cubicBezTo>
                      <a:pt x="1520081" y="1379197"/>
                      <a:pt x="1500030" y="1452144"/>
                      <a:pt x="1480009" y="1518490"/>
                    </a:cubicBezTo>
                    <a:lnTo>
                      <a:pt x="0" y="1518490"/>
                    </a:lnTo>
                    <a:cubicBezTo>
                      <a:pt x="15993" y="1434519"/>
                      <a:pt x="15303" y="1372240"/>
                      <a:pt x="45272" y="1302294"/>
                    </a:cubicBezTo>
                    <a:cubicBezTo>
                      <a:pt x="71312" y="1211134"/>
                      <a:pt x="97352" y="1119973"/>
                      <a:pt x="279630" y="1041835"/>
                    </a:cubicBezTo>
                    <a:cubicBezTo>
                      <a:pt x="461908" y="963698"/>
                      <a:pt x="579087" y="911606"/>
                      <a:pt x="579087" y="911606"/>
                    </a:cubicBezTo>
                    <a:cubicBezTo>
                      <a:pt x="579087" y="911528"/>
                      <a:pt x="579093" y="820440"/>
                      <a:pt x="592107" y="807422"/>
                    </a:cubicBezTo>
                    <a:cubicBezTo>
                      <a:pt x="605127" y="807422"/>
                      <a:pt x="631166" y="768354"/>
                      <a:pt x="605127" y="729285"/>
                    </a:cubicBezTo>
                    <a:cubicBezTo>
                      <a:pt x="592107" y="677193"/>
                      <a:pt x="566067" y="625101"/>
                      <a:pt x="566067" y="599055"/>
                    </a:cubicBezTo>
                    <a:cubicBezTo>
                      <a:pt x="566067" y="573009"/>
                      <a:pt x="344729" y="0"/>
                      <a:pt x="735325" y="0"/>
                    </a:cubicBezTo>
                    <a:close/>
                  </a:path>
                </a:pathLst>
              </a:custGeom>
              <a:solidFill>
                <a:schemeClr val="bg1">
                  <a:lumMod val="75000"/>
                </a:schemeClr>
              </a:solidFill>
              <a:ln w="9525">
                <a:noFill/>
                <a:round/>
              </a:ln>
            </p:spPr>
            <p:txBody>
              <a:bodyPr/>
              <a:lstStyle/>
              <a:p>
                <a:endParaRPr lang="zh-TW" altLang="en-US"/>
              </a:p>
            </p:txBody>
          </p:sp>
          <p:sp>
            <p:nvSpPr>
              <p:cNvPr id="9" name="Freeform 41"/>
              <p:cNvSpPr/>
              <p:nvPr/>
            </p:nvSpPr>
            <p:spPr bwMode="auto">
              <a:xfrm>
                <a:off x="7672637" y="1330325"/>
                <a:ext cx="520700" cy="768350"/>
              </a:xfrm>
              <a:custGeom>
                <a:avLst/>
                <a:gdLst>
                  <a:gd name="T0" fmla="*/ 2147483647 w 40"/>
                  <a:gd name="T1" fmla="*/ 2147483647 h 59"/>
                  <a:gd name="T2" fmla="*/ 2147483647 w 40"/>
                  <a:gd name="T3" fmla="*/ 2147483647 h 59"/>
                  <a:gd name="T4" fmla="*/ 2147483647 w 40"/>
                  <a:gd name="T5" fmla="*/ 0 h 59"/>
                  <a:gd name="T6" fmla="*/ 2147483647 w 40"/>
                  <a:gd name="T7" fmla="*/ 2147483647 h 59"/>
                  <a:gd name="T8" fmla="*/ 2147483647 w 40"/>
                  <a:gd name="T9" fmla="*/ 2147483647 h 59"/>
                  <a:gd name="T10" fmla="*/ 2147483647 w 40"/>
                  <a:gd name="T11" fmla="*/ 2147483647 h 59"/>
                  <a:gd name="T12" fmla="*/ 2147483647 w 40"/>
                  <a:gd name="T13" fmla="*/ 2147483647 h 59"/>
                  <a:gd name="T14" fmla="*/ 2147483647 w 40"/>
                  <a:gd name="T15" fmla="*/ 2147483647 h 59"/>
                  <a:gd name="T16" fmla="*/ 0 60000 65536"/>
                  <a:gd name="T17" fmla="*/ 0 60000 65536"/>
                  <a:gd name="T18" fmla="*/ 0 60000 65536"/>
                  <a:gd name="T19" fmla="*/ 0 60000 65536"/>
                  <a:gd name="T20" fmla="*/ 0 60000 65536"/>
                  <a:gd name="T21" fmla="*/ 0 60000 65536"/>
                  <a:gd name="T22" fmla="*/ 0 60000 65536"/>
                  <a:gd name="T23" fmla="*/ 0 60000 65536"/>
                  <a:gd name="T24" fmla="*/ 0 w 40"/>
                  <a:gd name="T25" fmla="*/ 0 h 59"/>
                  <a:gd name="T26" fmla="*/ 40 w 40"/>
                  <a:gd name="T27" fmla="*/ 59 h 5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0" h="59">
                    <a:moveTo>
                      <a:pt x="1" y="59"/>
                    </a:moveTo>
                    <a:cubicBezTo>
                      <a:pt x="1" y="59"/>
                      <a:pt x="19" y="21"/>
                      <a:pt x="40" y="4"/>
                    </a:cubicBezTo>
                    <a:cubicBezTo>
                      <a:pt x="40" y="4"/>
                      <a:pt x="37" y="2"/>
                      <a:pt x="37" y="0"/>
                    </a:cubicBezTo>
                    <a:cubicBezTo>
                      <a:pt x="37" y="0"/>
                      <a:pt x="16" y="14"/>
                      <a:pt x="15" y="15"/>
                    </a:cubicBezTo>
                    <a:cubicBezTo>
                      <a:pt x="14" y="16"/>
                      <a:pt x="13" y="16"/>
                      <a:pt x="12" y="15"/>
                    </a:cubicBezTo>
                    <a:cubicBezTo>
                      <a:pt x="11" y="14"/>
                      <a:pt x="5" y="3"/>
                      <a:pt x="5" y="3"/>
                    </a:cubicBezTo>
                    <a:cubicBezTo>
                      <a:pt x="5" y="3"/>
                      <a:pt x="3" y="10"/>
                      <a:pt x="4" y="11"/>
                    </a:cubicBezTo>
                    <a:cubicBezTo>
                      <a:pt x="4" y="13"/>
                      <a:pt x="0" y="49"/>
                      <a:pt x="1" y="59"/>
                    </a:cubicBezTo>
                    <a:close/>
                  </a:path>
                </a:pathLst>
              </a:custGeom>
              <a:solidFill>
                <a:srgbClr val="FFFFFF"/>
              </a:solidFill>
              <a:ln w="9525">
                <a:noFill/>
                <a:round/>
              </a:ln>
            </p:spPr>
            <p:txBody>
              <a:bodyPr/>
              <a:lstStyle/>
              <a:p>
                <a:endParaRPr lang="zh-TW" altLang="en-US"/>
              </a:p>
            </p:txBody>
          </p:sp>
          <p:sp>
            <p:nvSpPr>
              <p:cNvPr id="10" name="Freeform 42"/>
              <p:cNvSpPr/>
              <p:nvPr/>
            </p:nvSpPr>
            <p:spPr bwMode="auto">
              <a:xfrm>
                <a:off x="7672388" y="1500188"/>
                <a:ext cx="220662" cy="611187"/>
              </a:xfrm>
              <a:custGeom>
                <a:avLst/>
                <a:gdLst>
                  <a:gd name="T0" fmla="*/ 0 w 17"/>
                  <a:gd name="T1" fmla="*/ 2147483647 h 47"/>
                  <a:gd name="T2" fmla="*/ 2147483647 w 17"/>
                  <a:gd name="T3" fmla="*/ 2147483647 h 47"/>
                  <a:gd name="T4" fmla="*/ 2147483647 w 17"/>
                  <a:gd name="T5" fmla="*/ 1183728112 h 47"/>
                  <a:gd name="T6" fmla="*/ 2147483647 w 17"/>
                  <a:gd name="T7" fmla="*/ 507312048 h 47"/>
                  <a:gd name="T8" fmla="*/ 1684852866 w 17"/>
                  <a:gd name="T9" fmla="*/ 845520080 h 47"/>
                  <a:gd name="T10" fmla="*/ 168482691 w 17"/>
                  <a:gd name="T11" fmla="*/ 2147483647 h 47"/>
                  <a:gd name="T12" fmla="*/ 0 w 17"/>
                  <a:gd name="T13" fmla="*/ 2147483647 h 47"/>
                  <a:gd name="T14" fmla="*/ 0 60000 65536"/>
                  <a:gd name="T15" fmla="*/ 0 60000 65536"/>
                  <a:gd name="T16" fmla="*/ 0 60000 65536"/>
                  <a:gd name="T17" fmla="*/ 0 60000 65536"/>
                  <a:gd name="T18" fmla="*/ 0 60000 65536"/>
                  <a:gd name="T19" fmla="*/ 0 60000 65536"/>
                  <a:gd name="T20" fmla="*/ 0 60000 65536"/>
                  <a:gd name="T21" fmla="*/ 0 w 17"/>
                  <a:gd name="T22" fmla="*/ 0 h 47"/>
                  <a:gd name="T23" fmla="*/ 17 w 17"/>
                  <a:gd name="T24" fmla="*/ 47 h 4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7" h="47">
                    <a:moveTo>
                      <a:pt x="0" y="47"/>
                    </a:moveTo>
                    <a:cubicBezTo>
                      <a:pt x="0" y="47"/>
                      <a:pt x="14" y="25"/>
                      <a:pt x="13" y="14"/>
                    </a:cubicBezTo>
                    <a:cubicBezTo>
                      <a:pt x="13" y="9"/>
                      <a:pt x="14" y="7"/>
                      <a:pt x="14" y="7"/>
                    </a:cubicBezTo>
                    <a:cubicBezTo>
                      <a:pt x="14" y="7"/>
                      <a:pt x="17" y="4"/>
                      <a:pt x="16" y="3"/>
                    </a:cubicBezTo>
                    <a:cubicBezTo>
                      <a:pt x="15" y="1"/>
                      <a:pt x="12" y="0"/>
                      <a:pt x="10" y="5"/>
                    </a:cubicBezTo>
                    <a:cubicBezTo>
                      <a:pt x="11" y="8"/>
                      <a:pt x="1" y="15"/>
                      <a:pt x="1" y="26"/>
                    </a:cubicBezTo>
                    <a:lnTo>
                      <a:pt x="0" y="47"/>
                    </a:lnTo>
                    <a:close/>
                  </a:path>
                </a:pathLst>
              </a:custGeom>
              <a:solidFill>
                <a:schemeClr val="bg1">
                  <a:lumMod val="75000"/>
                </a:schemeClr>
              </a:solidFill>
              <a:ln w="9525">
                <a:noFill/>
                <a:round/>
              </a:ln>
            </p:spPr>
            <p:txBody>
              <a:bodyPr/>
              <a:lstStyle/>
              <a:p>
                <a:pPr>
                  <a:defRPr/>
                </a:pPr>
                <a:endParaRPr lang="zh-TW" altLang="en-US"/>
              </a:p>
            </p:txBody>
          </p:sp>
          <p:sp>
            <p:nvSpPr>
              <p:cNvPr id="11" name="Freeform 43"/>
              <p:cNvSpPr/>
              <p:nvPr/>
            </p:nvSpPr>
            <p:spPr bwMode="auto">
              <a:xfrm>
                <a:off x="7880599" y="1512888"/>
                <a:ext cx="104775" cy="90488"/>
              </a:xfrm>
              <a:custGeom>
                <a:avLst/>
                <a:gdLst>
                  <a:gd name="T0" fmla="*/ 0 w 66"/>
                  <a:gd name="T1" fmla="*/ 2147483647 h 57"/>
                  <a:gd name="T2" fmla="*/ 0 w 66"/>
                  <a:gd name="T3" fmla="*/ 0 h 57"/>
                  <a:gd name="T4" fmla="*/ 2147483647 w 66"/>
                  <a:gd name="T5" fmla="*/ 2147483647 h 57"/>
                  <a:gd name="T6" fmla="*/ 2147483647 w 66"/>
                  <a:gd name="T7" fmla="*/ 2147483647 h 57"/>
                  <a:gd name="T8" fmla="*/ 0 w 66"/>
                  <a:gd name="T9" fmla="*/ 2147483647 h 57"/>
                  <a:gd name="T10" fmla="*/ 0 60000 65536"/>
                  <a:gd name="T11" fmla="*/ 0 60000 65536"/>
                  <a:gd name="T12" fmla="*/ 0 60000 65536"/>
                  <a:gd name="T13" fmla="*/ 0 60000 65536"/>
                  <a:gd name="T14" fmla="*/ 0 60000 65536"/>
                  <a:gd name="T15" fmla="*/ 0 w 66"/>
                  <a:gd name="T16" fmla="*/ 0 h 57"/>
                  <a:gd name="T17" fmla="*/ 66 w 66"/>
                  <a:gd name="T18" fmla="*/ 57 h 57"/>
                </a:gdLst>
                <a:ahLst/>
                <a:cxnLst>
                  <a:cxn ang="T10">
                    <a:pos x="T0" y="T1"/>
                  </a:cxn>
                  <a:cxn ang="T11">
                    <a:pos x="T2" y="T3"/>
                  </a:cxn>
                  <a:cxn ang="T12">
                    <a:pos x="T4" y="T5"/>
                  </a:cxn>
                  <a:cxn ang="T13">
                    <a:pos x="T6" y="T7"/>
                  </a:cxn>
                  <a:cxn ang="T14">
                    <a:pos x="T8" y="T9"/>
                  </a:cxn>
                </a:cxnLst>
                <a:rect l="T15" t="T16" r="T17" b="T18"/>
                <a:pathLst>
                  <a:path w="66" h="57">
                    <a:moveTo>
                      <a:pt x="0" y="8"/>
                    </a:moveTo>
                    <a:lnTo>
                      <a:pt x="0" y="0"/>
                    </a:lnTo>
                    <a:lnTo>
                      <a:pt x="66" y="57"/>
                    </a:lnTo>
                    <a:lnTo>
                      <a:pt x="0" y="8"/>
                    </a:lnTo>
                    <a:close/>
                  </a:path>
                </a:pathLst>
              </a:custGeom>
              <a:solidFill>
                <a:srgbClr val="000000"/>
              </a:solidFill>
              <a:ln w="9525">
                <a:noFill/>
                <a:round/>
              </a:ln>
            </p:spPr>
            <p:txBody>
              <a:bodyPr/>
              <a:lstStyle/>
              <a:p>
                <a:endParaRPr lang="zh-TW" altLang="en-US"/>
              </a:p>
            </p:txBody>
          </p:sp>
          <p:sp>
            <p:nvSpPr>
              <p:cNvPr id="12" name="Freeform 44"/>
              <p:cNvSpPr/>
              <p:nvPr/>
            </p:nvSpPr>
            <p:spPr bwMode="auto">
              <a:xfrm>
                <a:off x="7710737" y="1512888"/>
                <a:ext cx="117475" cy="90488"/>
              </a:xfrm>
              <a:custGeom>
                <a:avLst/>
                <a:gdLst>
                  <a:gd name="T0" fmla="*/ 0 w 74"/>
                  <a:gd name="T1" fmla="*/ 2147483647 h 57"/>
                  <a:gd name="T2" fmla="*/ 2147483647 w 74"/>
                  <a:gd name="T3" fmla="*/ 0 h 57"/>
                  <a:gd name="T4" fmla="*/ 2147483647 w 74"/>
                  <a:gd name="T5" fmla="*/ 0 h 57"/>
                  <a:gd name="T6" fmla="*/ 0 w 74"/>
                  <a:gd name="T7" fmla="*/ 2147483647 h 57"/>
                  <a:gd name="T8" fmla="*/ 0 w 74"/>
                  <a:gd name="T9" fmla="*/ 2147483647 h 57"/>
                  <a:gd name="T10" fmla="*/ 0 60000 65536"/>
                  <a:gd name="T11" fmla="*/ 0 60000 65536"/>
                  <a:gd name="T12" fmla="*/ 0 60000 65536"/>
                  <a:gd name="T13" fmla="*/ 0 60000 65536"/>
                  <a:gd name="T14" fmla="*/ 0 60000 65536"/>
                  <a:gd name="T15" fmla="*/ 0 w 74"/>
                  <a:gd name="T16" fmla="*/ 0 h 57"/>
                  <a:gd name="T17" fmla="*/ 74 w 74"/>
                  <a:gd name="T18" fmla="*/ 57 h 57"/>
                </a:gdLst>
                <a:ahLst/>
                <a:cxnLst>
                  <a:cxn ang="T10">
                    <a:pos x="T0" y="T1"/>
                  </a:cxn>
                  <a:cxn ang="T11">
                    <a:pos x="T2" y="T3"/>
                  </a:cxn>
                  <a:cxn ang="T12">
                    <a:pos x="T4" y="T5"/>
                  </a:cxn>
                  <a:cxn ang="T13">
                    <a:pos x="T6" y="T7"/>
                  </a:cxn>
                  <a:cxn ang="T14">
                    <a:pos x="T8" y="T9"/>
                  </a:cxn>
                </a:cxnLst>
                <a:rect l="T15" t="T16" r="T17" b="T18"/>
                <a:pathLst>
                  <a:path w="74" h="57">
                    <a:moveTo>
                      <a:pt x="0" y="57"/>
                    </a:moveTo>
                    <a:lnTo>
                      <a:pt x="66" y="0"/>
                    </a:lnTo>
                    <a:lnTo>
                      <a:pt x="74" y="0"/>
                    </a:lnTo>
                    <a:lnTo>
                      <a:pt x="0" y="57"/>
                    </a:lnTo>
                    <a:close/>
                  </a:path>
                </a:pathLst>
              </a:custGeom>
              <a:solidFill>
                <a:srgbClr val="000000"/>
              </a:solidFill>
              <a:ln w="9525">
                <a:noFill/>
                <a:round/>
              </a:ln>
            </p:spPr>
            <p:txBody>
              <a:bodyPr/>
              <a:lstStyle/>
              <a:p>
                <a:endParaRPr lang="zh-TW" altLang="en-US"/>
              </a:p>
            </p:txBody>
          </p:sp>
        </p:grpSp>
        <p:grpSp>
          <p:nvGrpSpPr>
            <p:cNvPr id="13" name="组合 12"/>
            <p:cNvGrpSpPr/>
            <p:nvPr/>
          </p:nvGrpSpPr>
          <p:grpSpPr>
            <a:xfrm>
              <a:off x="2636693" y="2114958"/>
              <a:ext cx="589925" cy="590494"/>
              <a:chOff x="7167096" y="561975"/>
              <a:chExt cx="1547910" cy="1549400"/>
            </a:xfrm>
          </p:grpSpPr>
          <p:sp>
            <p:nvSpPr>
              <p:cNvPr id="14" name="Freeform 40"/>
              <p:cNvSpPr/>
              <p:nvPr/>
            </p:nvSpPr>
            <p:spPr bwMode="auto">
              <a:xfrm>
                <a:off x="7167096" y="561975"/>
                <a:ext cx="1547910" cy="1518490"/>
              </a:xfrm>
              <a:custGeom>
                <a:avLst/>
                <a:gdLst/>
                <a:ahLst/>
                <a:cxnLst/>
                <a:rect l="l" t="t" r="r" b="b"/>
                <a:pathLst>
                  <a:path w="1547910" h="1518490">
                    <a:moveTo>
                      <a:pt x="735325" y="0"/>
                    </a:moveTo>
                    <a:cubicBezTo>
                      <a:pt x="1125922" y="0"/>
                      <a:pt x="1099882" y="195344"/>
                      <a:pt x="1099882" y="273482"/>
                    </a:cubicBezTo>
                    <a:cubicBezTo>
                      <a:pt x="1099882" y="338596"/>
                      <a:pt x="1047802" y="533941"/>
                      <a:pt x="1034783" y="612078"/>
                    </a:cubicBezTo>
                    <a:cubicBezTo>
                      <a:pt x="1008743" y="677193"/>
                      <a:pt x="995723" y="755331"/>
                      <a:pt x="1021763" y="794399"/>
                    </a:cubicBezTo>
                    <a:cubicBezTo>
                      <a:pt x="1034783" y="820445"/>
                      <a:pt x="1073842" y="872537"/>
                      <a:pt x="1243100" y="963698"/>
                    </a:cubicBezTo>
                    <a:cubicBezTo>
                      <a:pt x="1399339" y="1054858"/>
                      <a:pt x="1581617" y="1067881"/>
                      <a:pt x="1542557" y="1289271"/>
                    </a:cubicBezTo>
                    <a:cubicBezTo>
                      <a:pt x="1520081" y="1379197"/>
                      <a:pt x="1500030" y="1452144"/>
                      <a:pt x="1480009" y="1518490"/>
                    </a:cubicBezTo>
                    <a:lnTo>
                      <a:pt x="0" y="1518490"/>
                    </a:lnTo>
                    <a:cubicBezTo>
                      <a:pt x="15993" y="1434519"/>
                      <a:pt x="15303" y="1372240"/>
                      <a:pt x="45272" y="1302294"/>
                    </a:cubicBezTo>
                    <a:cubicBezTo>
                      <a:pt x="71312" y="1211134"/>
                      <a:pt x="97352" y="1119973"/>
                      <a:pt x="279630" y="1041835"/>
                    </a:cubicBezTo>
                    <a:cubicBezTo>
                      <a:pt x="461908" y="963698"/>
                      <a:pt x="579087" y="911606"/>
                      <a:pt x="579087" y="911606"/>
                    </a:cubicBezTo>
                    <a:cubicBezTo>
                      <a:pt x="579087" y="911528"/>
                      <a:pt x="579093" y="820440"/>
                      <a:pt x="592107" y="807422"/>
                    </a:cubicBezTo>
                    <a:cubicBezTo>
                      <a:pt x="605127" y="807422"/>
                      <a:pt x="631166" y="768354"/>
                      <a:pt x="605127" y="729285"/>
                    </a:cubicBezTo>
                    <a:cubicBezTo>
                      <a:pt x="592107" y="677193"/>
                      <a:pt x="566067" y="625101"/>
                      <a:pt x="566067" y="599055"/>
                    </a:cubicBezTo>
                    <a:cubicBezTo>
                      <a:pt x="566067" y="573009"/>
                      <a:pt x="344729" y="0"/>
                      <a:pt x="735325" y="0"/>
                    </a:cubicBezTo>
                    <a:close/>
                  </a:path>
                </a:pathLst>
              </a:custGeom>
              <a:solidFill>
                <a:schemeClr val="bg1">
                  <a:lumMod val="75000"/>
                </a:schemeClr>
              </a:solidFill>
              <a:ln w="9525">
                <a:noFill/>
                <a:round/>
              </a:ln>
            </p:spPr>
            <p:txBody>
              <a:bodyPr/>
              <a:lstStyle/>
              <a:p>
                <a:endParaRPr lang="zh-TW" altLang="en-US"/>
              </a:p>
            </p:txBody>
          </p:sp>
          <p:sp>
            <p:nvSpPr>
              <p:cNvPr id="15" name="Freeform 41"/>
              <p:cNvSpPr/>
              <p:nvPr/>
            </p:nvSpPr>
            <p:spPr bwMode="auto">
              <a:xfrm>
                <a:off x="7672637" y="1330325"/>
                <a:ext cx="520700" cy="768350"/>
              </a:xfrm>
              <a:custGeom>
                <a:avLst/>
                <a:gdLst>
                  <a:gd name="T0" fmla="*/ 2147483647 w 40"/>
                  <a:gd name="T1" fmla="*/ 2147483647 h 59"/>
                  <a:gd name="T2" fmla="*/ 2147483647 w 40"/>
                  <a:gd name="T3" fmla="*/ 2147483647 h 59"/>
                  <a:gd name="T4" fmla="*/ 2147483647 w 40"/>
                  <a:gd name="T5" fmla="*/ 0 h 59"/>
                  <a:gd name="T6" fmla="*/ 2147483647 w 40"/>
                  <a:gd name="T7" fmla="*/ 2147483647 h 59"/>
                  <a:gd name="T8" fmla="*/ 2147483647 w 40"/>
                  <a:gd name="T9" fmla="*/ 2147483647 h 59"/>
                  <a:gd name="T10" fmla="*/ 2147483647 w 40"/>
                  <a:gd name="T11" fmla="*/ 2147483647 h 59"/>
                  <a:gd name="T12" fmla="*/ 2147483647 w 40"/>
                  <a:gd name="T13" fmla="*/ 2147483647 h 59"/>
                  <a:gd name="T14" fmla="*/ 2147483647 w 40"/>
                  <a:gd name="T15" fmla="*/ 2147483647 h 59"/>
                  <a:gd name="T16" fmla="*/ 0 60000 65536"/>
                  <a:gd name="T17" fmla="*/ 0 60000 65536"/>
                  <a:gd name="T18" fmla="*/ 0 60000 65536"/>
                  <a:gd name="T19" fmla="*/ 0 60000 65536"/>
                  <a:gd name="T20" fmla="*/ 0 60000 65536"/>
                  <a:gd name="T21" fmla="*/ 0 60000 65536"/>
                  <a:gd name="T22" fmla="*/ 0 60000 65536"/>
                  <a:gd name="T23" fmla="*/ 0 60000 65536"/>
                  <a:gd name="T24" fmla="*/ 0 w 40"/>
                  <a:gd name="T25" fmla="*/ 0 h 59"/>
                  <a:gd name="T26" fmla="*/ 40 w 40"/>
                  <a:gd name="T27" fmla="*/ 59 h 5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0" h="59">
                    <a:moveTo>
                      <a:pt x="1" y="59"/>
                    </a:moveTo>
                    <a:cubicBezTo>
                      <a:pt x="1" y="59"/>
                      <a:pt x="19" y="21"/>
                      <a:pt x="40" y="4"/>
                    </a:cubicBezTo>
                    <a:cubicBezTo>
                      <a:pt x="40" y="4"/>
                      <a:pt x="37" y="2"/>
                      <a:pt x="37" y="0"/>
                    </a:cubicBezTo>
                    <a:cubicBezTo>
                      <a:pt x="37" y="0"/>
                      <a:pt x="16" y="14"/>
                      <a:pt x="15" y="15"/>
                    </a:cubicBezTo>
                    <a:cubicBezTo>
                      <a:pt x="14" y="16"/>
                      <a:pt x="13" y="16"/>
                      <a:pt x="12" y="15"/>
                    </a:cubicBezTo>
                    <a:cubicBezTo>
                      <a:pt x="11" y="14"/>
                      <a:pt x="5" y="3"/>
                      <a:pt x="5" y="3"/>
                    </a:cubicBezTo>
                    <a:cubicBezTo>
                      <a:pt x="5" y="3"/>
                      <a:pt x="3" y="10"/>
                      <a:pt x="4" y="11"/>
                    </a:cubicBezTo>
                    <a:cubicBezTo>
                      <a:pt x="4" y="13"/>
                      <a:pt x="0" y="49"/>
                      <a:pt x="1" y="59"/>
                    </a:cubicBezTo>
                    <a:close/>
                  </a:path>
                </a:pathLst>
              </a:custGeom>
              <a:solidFill>
                <a:srgbClr val="FFFFFF"/>
              </a:solidFill>
              <a:ln w="9525">
                <a:noFill/>
                <a:round/>
              </a:ln>
            </p:spPr>
            <p:txBody>
              <a:bodyPr/>
              <a:lstStyle/>
              <a:p>
                <a:endParaRPr lang="zh-TW" altLang="en-US"/>
              </a:p>
            </p:txBody>
          </p:sp>
          <p:sp>
            <p:nvSpPr>
              <p:cNvPr id="16" name="Freeform 42"/>
              <p:cNvSpPr/>
              <p:nvPr/>
            </p:nvSpPr>
            <p:spPr bwMode="auto">
              <a:xfrm>
                <a:off x="7672388" y="1500188"/>
                <a:ext cx="220662" cy="611187"/>
              </a:xfrm>
              <a:custGeom>
                <a:avLst/>
                <a:gdLst>
                  <a:gd name="T0" fmla="*/ 0 w 17"/>
                  <a:gd name="T1" fmla="*/ 2147483647 h 47"/>
                  <a:gd name="T2" fmla="*/ 2147483647 w 17"/>
                  <a:gd name="T3" fmla="*/ 2147483647 h 47"/>
                  <a:gd name="T4" fmla="*/ 2147483647 w 17"/>
                  <a:gd name="T5" fmla="*/ 1183728112 h 47"/>
                  <a:gd name="T6" fmla="*/ 2147483647 w 17"/>
                  <a:gd name="T7" fmla="*/ 507312048 h 47"/>
                  <a:gd name="T8" fmla="*/ 1684852866 w 17"/>
                  <a:gd name="T9" fmla="*/ 845520080 h 47"/>
                  <a:gd name="T10" fmla="*/ 168482691 w 17"/>
                  <a:gd name="T11" fmla="*/ 2147483647 h 47"/>
                  <a:gd name="T12" fmla="*/ 0 w 17"/>
                  <a:gd name="T13" fmla="*/ 2147483647 h 47"/>
                  <a:gd name="T14" fmla="*/ 0 60000 65536"/>
                  <a:gd name="T15" fmla="*/ 0 60000 65536"/>
                  <a:gd name="T16" fmla="*/ 0 60000 65536"/>
                  <a:gd name="T17" fmla="*/ 0 60000 65536"/>
                  <a:gd name="T18" fmla="*/ 0 60000 65536"/>
                  <a:gd name="T19" fmla="*/ 0 60000 65536"/>
                  <a:gd name="T20" fmla="*/ 0 60000 65536"/>
                  <a:gd name="T21" fmla="*/ 0 w 17"/>
                  <a:gd name="T22" fmla="*/ 0 h 47"/>
                  <a:gd name="T23" fmla="*/ 17 w 17"/>
                  <a:gd name="T24" fmla="*/ 47 h 4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7" h="47">
                    <a:moveTo>
                      <a:pt x="0" y="47"/>
                    </a:moveTo>
                    <a:cubicBezTo>
                      <a:pt x="0" y="47"/>
                      <a:pt x="14" y="25"/>
                      <a:pt x="13" y="14"/>
                    </a:cubicBezTo>
                    <a:cubicBezTo>
                      <a:pt x="13" y="9"/>
                      <a:pt x="14" y="7"/>
                      <a:pt x="14" y="7"/>
                    </a:cubicBezTo>
                    <a:cubicBezTo>
                      <a:pt x="14" y="7"/>
                      <a:pt x="17" y="4"/>
                      <a:pt x="16" y="3"/>
                    </a:cubicBezTo>
                    <a:cubicBezTo>
                      <a:pt x="15" y="1"/>
                      <a:pt x="12" y="0"/>
                      <a:pt x="10" y="5"/>
                    </a:cubicBezTo>
                    <a:cubicBezTo>
                      <a:pt x="11" y="8"/>
                      <a:pt x="1" y="15"/>
                      <a:pt x="1" y="26"/>
                    </a:cubicBezTo>
                    <a:lnTo>
                      <a:pt x="0" y="47"/>
                    </a:lnTo>
                    <a:close/>
                  </a:path>
                </a:pathLst>
              </a:custGeom>
              <a:solidFill>
                <a:schemeClr val="bg1">
                  <a:lumMod val="75000"/>
                </a:schemeClr>
              </a:solidFill>
              <a:ln w="9525">
                <a:noFill/>
                <a:round/>
              </a:ln>
            </p:spPr>
            <p:txBody>
              <a:bodyPr/>
              <a:lstStyle/>
              <a:p>
                <a:pPr>
                  <a:defRPr/>
                </a:pPr>
                <a:endParaRPr lang="zh-TW" altLang="en-US"/>
              </a:p>
            </p:txBody>
          </p:sp>
          <p:sp>
            <p:nvSpPr>
              <p:cNvPr id="17" name="Freeform 43"/>
              <p:cNvSpPr/>
              <p:nvPr/>
            </p:nvSpPr>
            <p:spPr bwMode="auto">
              <a:xfrm>
                <a:off x="7880599" y="1512888"/>
                <a:ext cx="104775" cy="90488"/>
              </a:xfrm>
              <a:custGeom>
                <a:avLst/>
                <a:gdLst>
                  <a:gd name="T0" fmla="*/ 0 w 66"/>
                  <a:gd name="T1" fmla="*/ 2147483647 h 57"/>
                  <a:gd name="T2" fmla="*/ 0 w 66"/>
                  <a:gd name="T3" fmla="*/ 0 h 57"/>
                  <a:gd name="T4" fmla="*/ 2147483647 w 66"/>
                  <a:gd name="T5" fmla="*/ 2147483647 h 57"/>
                  <a:gd name="T6" fmla="*/ 2147483647 w 66"/>
                  <a:gd name="T7" fmla="*/ 2147483647 h 57"/>
                  <a:gd name="T8" fmla="*/ 0 w 66"/>
                  <a:gd name="T9" fmla="*/ 2147483647 h 57"/>
                  <a:gd name="T10" fmla="*/ 0 60000 65536"/>
                  <a:gd name="T11" fmla="*/ 0 60000 65536"/>
                  <a:gd name="T12" fmla="*/ 0 60000 65536"/>
                  <a:gd name="T13" fmla="*/ 0 60000 65536"/>
                  <a:gd name="T14" fmla="*/ 0 60000 65536"/>
                  <a:gd name="T15" fmla="*/ 0 w 66"/>
                  <a:gd name="T16" fmla="*/ 0 h 57"/>
                  <a:gd name="T17" fmla="*/ 66 w 66"/>
                  <a:gd name="T18" fmla="*/ 57 h 57"/>
                </a:gdLst>
                <a:ahLst/>
                <a:cxnLst>
                  <a:cxn ang="T10">
                    <a:pos x="T0" y="T1"/>
                  </a:cxn>
                  <a:cxn ang="T11">
                    <a:pos x="T2" y="T3"/>
                  </a:cxn>
                  <a:cxn ang="T12">
                    <a:pos x="T4" y="T5"/>
                  </a:cxn>
                  <a:cxn ang="T13">
                    <a:pos x="T6" y="T7"/>
                  </a:cxn>
                  <a:cxn ang="T14">
                    <a:pos x="T8" y="T9"/>
                  </a:cxn>
                </a:cxnLst>
                <a:rect l="T15" t="T16" r="T17" b="T18"/>
                <a:pathLst>
                  <a:path w="66" h="57">
                    <a:moveTo>
                      <a:pt x="0" y="8"/>
                    </a:moveTo>
                    <a:lnTo>
                      <a:pt x="0" y="0"/>
                    </a:lnTo>
                    <a:lnTo>
                      <a:pt x="66" y="57"/>
                    </a:lnTo>
                    <a:lnTo>
                      <a:pt x="0" y="8"/>
                    </a:lnTo>
                    <a:close/>
                  </a:path>
                </a:pathLst>
              </a:custGeom>
              <a:solidFill>
                <a:srgbClr val="000000"/>
              </a:solidFill>
              <a:ln w="9525">
                <a:noFill/>
                <a:round/>
              </a:ln>
            </p:spPr>
            <p:txBody>
              <a:bodyPr/>
              <a:lstStyle/>
              <a:p>
                <a:endParaRPr lang="zh-TW" altLang="en-US"/>
              </a:p>
            </p:txBody>
          </p:sp>
          <p:sp>
            <p:nvSpPr>
              <p:cNvPr id="18" name="Freeform 44"/>
              <p:cNvSpPr/>
              <p:nvPr/>
            </p:nvSpPr>
            <p:spPr bwMode="auto">
              <a:xfrm>
                <a:off x="7710737" y="1512888"/>
                <a:ext cx="117475" cy="90488"/>
              </a:xfrm>
              <a:custGeom>
                <a:avLst/>
                <a:gdLst>
                  <a:gd name="T0" fmla="*/ 0 w 74"/>
                  <a:gd name="T1" fmla="*/ 2147483647 h 57"/>
                  <a:gd name="T2" fmla="*/ 2147483647 w 74"/>
                  <a:gd name="T3" fmla="*/ 0 h 57"/>
                  <a:gd name="T4" fmla="*/ 2147483647 w 74"/>
                  <a:gd name="T5" fmla="*/ 0 h 57"/>
                  <a:gd name="T6" fmla="*/ 0 w 74"/>
                  <a:gd name="T7" fmla="*/ 2147483647 h 57"/>
                  <a:gd name="T8" fmla="*/ 0 w 74"/>
                  <a:gd name="T9" fmla="*/ 2147483647 h 57"/>
                  <a:gd name="T10" fmla="*/ 0 60000 65536"/>
                  <a:gd name="T11" fmla="*/ 0 60000 65536"/>
                  <a:gd name="T12" fmla="*/ 0 60000 65536"/>
                  <a:gd name="T13" fmla="*/ 0 60000 65536"/>
                  <a:gd name="T14" fmla="*/ 0 60000 65536"/>
                  <a:gd name="T15" fmla="*/ 0 w 74"/>
                  <a:gd name="T16" fmla="*/ 0 h 57"/>
                  <a:gd name="T17" fmla="*/ 74 w 74"/>
                  <a:gd name="T18" fmla="*/ 57 h 57"/>
                </a:gdLst>
                <a:ahLst/>
                <a:cxnLst>
                  <a:cxn ang="T10">
                    <a:pos x="T0" y="T1"/>
                  </a:cxn>
                  <a:cxn ang="T11">
                    <a:pos x="T2" y="T3"/>
                  </a:cxn>
                  <a:cxn ang="T12">
                    <a:pos x="T4" y="T5"/>
                  </a:cxn>
                  <a:cxn ang="T13">
                    <a:pos x="T6" y="T7"/>
                  </a:cxn>
                  <a:cxn ang="T14">
                    <a:pos x="T8" y="T9"/>
                  </a:cxn>
                </a:cxnLst>
                <a:rect l="T15" t="T16" r="T17" b="T18"/>
                <a:pathLst>
                  <a:path w="74" h="57">
                    <a:moveTo>
                      <a:pt x="0" y="57"/>
                    </a:moveTo>
                    <a:lnTo>
                      <a:pt x="66" y="0"/>
                    </a:lnTo>
                    <a:lnTo>
                      <a:pt x="74" y="0"/>
                    </a:lnTo>
                    <a:lnTo>
                      <a:pt x="0" y="57"/>
                    </a:lnTo>
                    <a:close/>
                  </a:path>
                </a:pathLst>
              </a:custGeom>
              <a:solidFill>
                <a:srgbClr val="000000"/>
              </a:solidFill>
              <a:ln w="9525">
                <a:noFill/>
                <a:round/>
              </a:ln>
            </p:spPr>
            <p:txBody>
              <a:bodyPr/>
              <a:lstStyle/>
              <a:p>
                <a:endParaRPr lang="zh-TW" altLang="en-US"/>
              </a:p>
            </p:txBody>
          </p:sp>
        </p:grpSp>
        <p:grpSp>
          <p:nvGrpSpPr>
            <p:cNvPr id="19" name="组合 18"/>
            <p:cNvGrpSpPr/>
            <p:nvPr/>
          </p:nvGrpSpPr>
          <p:grpSpPr>
            <a:xfrm>
              <a:off x="2190902" y="2032404"/>
              <a:ext cx="672399" cy="673048"/>
              <a:chOff x="7167096" y="561975"/>
              <a:chExt cx="1547910" cy="1549400"/>
            </a:xfrm>
          </p:grpSpPr>
          <p:sp>
            <p:nvSpPr>
              <p:cNvPr id="20" name="Freeform 40"/>
              <p:cNvSpPr/>
              <p:nvPr/>
            </p:nvSpPr>
            <p:spPr bwMode="auto">
              <a:xfrm>
                <a:off x="7167096" y="561975"/>
                <a:ext cx="1547910" cy="1518490"/>
              </a:xfrm>
              <a:custGeom>
                <a:avLst/>
                <a:gdLst/>
                <a:ahLst/>
                <a:cxnLst/>
                <a:rect l="l" t="t" r="r" b="b"/>
                <a:pathLst>
                  <a:path w="1547910" h="1518490">
                    <a:moveTo>
                      <a:pt x="735325" y="0"/>
                    </a:moveTo>
                    <a:cubicBezTo>
                      <a:pt x="1125922" y="0"/>
                      <a:pt x="1099882" y="195344"/>
                      <a:pt x="1099882" y="273482"/>
                    </a:cubicBezTo>
                    <a:cubicBezTo>
                      <a:pt x="1099882" y="338596"/>
                      <a:pt x="1047802" y="533941"/>
                      <a:pt x="1034783" y="612078"/>
                    </a:cubicBezTo>
                    <a:cubicBezTo>
                      <a:pt x="1008743" y="677193"/>
                      <a:pt x="995723" y="755331"/>
                      <a:pt x="1021763" y="794399"/>
                    </a:cubicBezTo>
                    <a:cubicBezTo>
                      <a:pt x="1034783" y="820445"/>
                      <a:pt x="1073842" y="872537"/>
                      <a:pt x="1243100" y="963698"/>
                    </a:cubicBezTo>
                    <a:cubicBezTo>
                      <a:pt x="1399339" y="1054858"/>
                      <a:pt x="1581617" y="1067881"/>
                      <a:pt x="1542557" y="1289271"/>
                    </a:cubicBezTo>
                    <a:cubicBezTo>
                      <a:pt x="1520081" y="1379197"/>
                      <a:pt x="1500030" y="1452144"/>
                      <a:pt x="1480009" y="1518490"/>
                    </a:cubicBezTo>
                    <a:lnTo>
                      <a:pt x="0" y="1518490"/>
                    </a:lnTo>
                    <a:cubicBezTo>
                      <a:pt x="15993" y="1434519"/>
                      <a:pt x="15303" y="1372240"/>
                      <a:pt x="45272" y="1302294"/>
                    </a:cubicBezTo>
                    <a:cubicBezTo>
                      <a:pt x="71312" y="1211134"/>
                      <a:pt x="97352" y="1119973"/>
                      <a:pt x="279630" y="1041835"/>
                    </a:cubicBezTo>
                    <a:cubicBezTo>
                      <a:pt x="461908" y="963698"/>
                      <a:pt x="579087" y="911606"/>
                      <a:pt x="579087" y="911606"/>
                    </a:cubicBezTo>
                    <a:cubicBezTo>
                      <a:pt x="579087" y="911528"/>
                      <a:pt x="579093" y="820440"/>
                      <a:pt x="592107" y="807422"/>
                    </a:cubicBezTo>
                    <a:cubicBezTo>
                      <a:pt x="605127" y="807422"/>
                      <a:pt x="631166" y="768354"/>
                      <a:pt x="605127" y="729285"/>
                    </a:cubicBezTo>
                    <a:cubicBezTo>
                      <a:pt x="592107" y="677193"/>
                      <a:pt x="566067" y="625101"/>
                      <a:pt x="566067" y="599055"/>
                    </a:cubicBezTo>
                    <a:cubicBezTo>
                      <a:pt x="566067" y="573009"/>
                      <a:pt x="344729" y="0"/>
                      <a:pt x="735325" y="0"/>
                    </a:cubicBezTo>
                    <a:close/>
                  </a:path>
                </a:pathLst>
              </a:custGeom>
              <a:solidFill>
                <a:schemeClr val="bg1">
                  <a:lumMod val="65000"/>
                </a:schemeClr>
              </a:solidFill>
              <a:ln w="9525">
                <a:noFill/>
                <a:round/>
              </a:ln>
            </p:spPr>
            <p:txBody>
              <a:bodyPr/>
              <a:lstStyle/>
              <a:p>
                <a:endParaRPr lang="zh-TW" altLang="en-US"/>
              </a:p>
            </p:txBody>
          </p:sp>
          <p:sp>
            <p:nvSpPr>
              <p:cNvPr id="21" name="Freeform 41"/>
              <p:cNvSpPr/>
              <p:nvPr/>
            </p:nvSpPr>
            <p:spPr bwMode="auto">
              <a:xfrm>
                <a:off x="7672637" y="1330325"/>
                <a:ext cx="520700" cy="768350"/>
              </a:xfrm>
              <a:custGeom>
                <a:avLst/>
                <a:gdLst>
                  <a:gd name="T0" fmla="*/ 2147483647 w 40"/>
                  <a:gd name="T1" fmla="*/ 2147483647 h 59"/>
                  <a:gd name="T2" fmla="*/ 2147483647 w 40"/>
                  <a:gd name="T3" fmla="*/ 2147483647 h 59"/>
                  <a:gd name="T4" fmla="*/ 2147483647 w 40"/>
                  <a:gd name="T5" fmla="*/ 0 h 59"/>
                  <a:gd name="T6" fmla="*/ 2147483647 w 40"/>
                  <a:gd name="T7" fmla="*/ 2147483647 h 59"/>
                  <a:gd name="T8" fmla="*/ 2147483647 w 40"/>
                  <a:gd name="T9" fmla="*/ 2147483647 h 59"/>
                  <a:gd name="T10" fmla="*/ 2147483647 w 40"/>
                  <a:gd name="T11" fmla="*/ 2147483647 h 59"/>
                  <a:gd name="T12" fmla="*/ 2147483647 w 40"/>
                  <a:gd name="T13" fmla="*/ 2147483647 h 59"/>
                  <a:gd name="T14" fmla="*/ 2147483647 w 40"/>
                  <a:gd name="T15" fmla="*/ 2147483647 h 59"/>
                  <a:gd name="T16" fmla="*/ 0 60000 65536"/>
                  <a:gd name="T17" fmla="*/ 0 60000 65536"/>
                  <a:gd name="T18" fmla="*/ 0 60000 65536"/>
                  <a:gd name="T19" fmla="*/ 0 60000 65536"/>
                  <a:gd name="T20" fmla="*/ 0 60000 65536"/>
                  <a:gd name="T21" fmla="*/ 0 60000 65536"/>
                  <a:gd name="T22" fmla="*/ 0 60000 65536"/>
                  <a:gd name="T23" fmla="*/ 0 60000 65536"/>
                  <a:gd name="T24" fmla="*/ 0 w 40"/>
                  <a:gd name="T25" fmla="*/ 0 h 59"/>
                  <a:gd name="T26" fmla="*/ 40 w 40"/>
                  <a:gd name="T27" fmla="*/ 59 h 5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0" h="59">
                    <a:moveTo>
                      <a:pt x="1" y="59"/>
                    </a:moveTo>
                    <a:cubicBezTo>
                      <a:pt x="1" y="59"/>
                      <a:pt x="19" y="21"/>
                      <a:pt x="40" y="4"/>
                    </a:cubicBezTo>
                    <a:cubicBezTo>
                      <a:pt x="40" y="4"/>
                      <a:pt x="37" y="2"/>
                      <a:pt x="37" y="0"/>
                    </a:cubicBezTo>
                    <a:cubicBezTo>
                      <a:pt x="37" y="0"/>
                      <a:pt x="16" y="14"/>
                      <a:pt x="15" y="15"/>
                    </a:cubicBezTo>
                    <a:cubicBezTo>
                      <a:pt x="14" y="16"/>
                      <a:pt x="13" y="16"/>
                      <a:pt x="12" y="15"/>
                    </a:cubicBezTo>
                    <a:cubicBezTo>
                      <a:pt x="11" y="14"/>
                      <a:pt x="5" y="3"/>
                      <a:pt x="5" y="3"/>
                    </a:cubicBezTo>
                    <a:cubicBezTo>
                      <a:pt x="5" y="3"/>
                      <a:pt x="3" y="10"/>
                      <a:pt x="4" y="11"/>
                    </a:cubicBezTo>
                    <a:cubicBezTo>
                      <a:pt x="4" y="13"/>
                      <a:pt x="0" y="49"/>
                      <a:pt x="1" y="59"/>
                    </a:cubicBezTo>
                    <a:close/>
                  </a:path>
                </a:pathLst>
              </a:custGeom>
              <a:solidFill>
                <a:srgbClr val="FFFFFF"/>
              </a:solidFill>
              <a:ln w="9525">
                <a:noFill/>
                <a:round/>
              </a:ln>
            </p:spPr>
            <p:txBody>
              <a:bodyPr/>
              <a:lstStyle/>
              <a:p>
                <a:endParaRPr lang="zh-TW" altLang="en-US"/>
              </a:p>
            </p:txBody>
          </p:sp>
          <p:sp>
            <p:nvSpPr>
              <p:cNvPr id="22" name="Freeform 42"/>
              <p:cNvSpPr/>
              <p:nvPr/>
            </p:nvSpPr>
            <p:spPr bwMode="auto">
              <a:xfrm>
                <a:off x="7672388" y="1500188"/>
                <a:ext cx="220662" cy="611187"/>
              </a:xfrm>
              <a:custGeom>
                <a:avLst/>
                <a:gdLst>
                  <a:gd name="T0" fmla="*/ 0 w 17"/>
                  <a:gd name="T1" fmla="*/ 2147483647 h 47"/>
                  <a:gd name="T2" fmla="*/ 2147483647 w 17"/>
                  <a:gd name="T3" fmla="*/ 2147483647 h 47"/>
                  <a:gd name="T4" fmla="*/ 2147483647 w 17"/>
                  <a:gd name="T5" fmla="*/ 1183728112 h 47"/>
                  <a:gd name="T6" fmla="*/ 2147483647 w 17"/>
                  <a:gd name="T7" fmla="*/ 507312048 h 47"/>
                  <a:gd name="T8" fmla="*/ 1684852866 w 17"/>
                  <a:gd name="T9" fmla="*/ 845520080 h 47"/>
                  <a:gd name="T10" fmla="*/ 168482691 w 17"/>
                  <a:gd name="T11" fmla="*/ 2147483647 h 47"/>
                  <a:gd name="T12" fmla="*/ 0 w 17"/>
                  <a:gd name="T13" fmla="*/ 2147483647 h 47"/>
                  <a:gd name="T14" fmla="*/ 0 60000 65536"/>
                  <a:gd name="T15" fmla="*/ 0 60000 65536"/>
                  <a:gd name="T16" fmla="*/ 0 60000 65536"/>
                  <a:gd name="T17" fmla="*/ 0 60000 65536"/>
                  <a:gd name="T18" fmla="*/ 0 60000 65536"/>
                  <a:gd name="T19" fmla="*/ 0 60000 65536"/>
                  <a:gd name="T20" fmla="*/ 0 60000 65536"/>
                  <a:gd name="T21" fmla="*/ 0 w 17"/>
                  <a:gd name="T22" fmla="*/ 0 h 47"/>
                  <a:gd name="T23" fmla="*/ 17 w 17"/>
                  <a:gd name="T24" fmla="*/ 47 h 4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7" h="47">
                    <a:moveTo>
                      <a:pt x="0" y="47"/>
                    </a:moveTo>
                    <a:cubicBezTo>
                      <a:pt x="0" y="47"/>
                      <a:pt x="14" y="25"/>
                      <a:pt x="13" y="14"/>
                    </a:cubicBezTo>
                    <a:cubicBezTo>
                      <a:pt x="13" y="9"/>
                      <a:pt x="14" y="7"/>
                      <a:pt x="14" y="7"/>
                    </a:cubicBezTo>
                    <a:cubicBezTo>
                      <a:pt x="14" y="7"/>
                      <a:pt x="17" y="4"/>
                      <a:pt x="16" y="3"/>
                    </a:cubicBezTo>
                    <a:cubicBezTo>
                      <a:pt x="15" y="1"/>
                      <a:pt x="12" y="0"/>
                      <a:pt x="10" y="5"/>
                    </a:cubicBezTo>
                    <a:cubicBezTo>
                      <a:pt x="11" y="8"/>
                      <a:pt x="1" y="15"/>
                      <a:pt x="1" y="26"/>
                    </a:cubicBezTo>
                    <a:lnTo>
                      <a:pt x="0" y="47"/>
                    </a:lnTo>
                    <a:close/>
                  </a:path>
                </a:pathLst>
              </a:custGeom>
              <a:solidFill>
                <a:schemeClr val="bg1">
                  <a:lumMod val="65000"/>
                </a:schemeClr>
              </a:solidFill>
              <a:ln w="9525">
                <a:noFill/>
                <a:round/>
              </a:ln>
            </p:spPr>
            <p:txBody>
              <a:bodyPr/>
              <a:lstStyle/>
              <a:p>
                <a:pPr>
                  <a:defRPr/>
                </a:pPr>
                <a:endParaRPr lang="zh-TW" altLang="en-US"/>
              </a:p>
            </p:txBody>
          </p:sp>
          <p:sp>
            <p:nvSpPr>
              <p:cNvPr id="23" name="Freeform 43"/>
              <p:cNvSpPr/>
              <p:nvPr/>
            </p:nvSpPr>
            <p:spPr bwMode="auto">
              <a:xfrm>
                <a:off x="7880599" y="1512888"/>
                <a:ext cx="104775" cy="90488"/>
              </a:xfrm>
              <a:custGeom>
                <a:avLst/>
                <a:gdLst>
                  <a:gd name="T0" fmla="*/ 0 w 66"/>
                  <a:gd name="T1" fmla="*/ 2147483647 h 57"/>
                  <a:gd name="T2" fmla="*/ 0 w 66"/>
                  <a:gd name="T3" fmla="*/ 0 h 57"/>
                  <a:gd name="T4" fmla="*/ 2147483647 w 66"/>
                  <a:gd name="T5" fmla="*/ 2147483647 h 57"/>
                  <a:gd name="T6" fmla="*/ 2147483647 w 66"/>
                  <a:gd name="T7" fmla="*/ 2147483647 h 57"/>
                  <a:gd name="T8" fmla="*/ 0 w 66"/>
                  <a:gd name="T9" fmla="*/ 2147483647 h 57"/>
                  <a:gd name="T10" fmla="*/ 0 60000 65536"/>
                  <a:gd name="T11" fmla="*/ 0 60000 65536"/>
                  <a:gd name="T12" fmla="*/ 0 60000 65536"/>
                  <a:gd name="T13" fmla="*/ 0 60000 65536"/>
                  <a:gd name="T14" fmla="*/ 0 60000 65536"/>
                  <a:gd name="T15" fmla="*/ 0 w 66"/>
                  <a:gd name="T16" fmla="*/ 0 h 57"/>
                  <a:gd name="T17" fmla="*/ 66 w 66"/>
                  <a:gd name="T18" fmla="*/ 57 h 57"/>
                </a:gdLst>
                <a:ahLst/>
                <a:cxnLst>
                  <a:cxn ang="T10">
                    <a:pos x="T0" y="T1"/>
                  </a:cxn>
                  <a:cxn ang="T11">
                    <a:pos x="T2" y="T3"/>
                  </a:cxn>
                  <a:cxn ang="T12">
                    <a:pos x="T4" y="T5"/>
                  </a:cxn>
                  <a:cxn ang="T13">
                    <a:pos x="T6" y="T7"/>
                  </a:cxn>
                  <a:cxn ang="T14">
                    <a:pos x="T8" y="T9"/>
                  </a:cxn>
                </a:cxnLst>
                <a:rect l="T15" t="T16" r="T17" b="T18"/>
                <a:pathLst>
                  <a:path w="66" h="57">
                    <a:moveTo>
                      <a:pt x="0" y="8"/>
                    </a:moveTo>
                    <a:lnTo>
                      <a:pt x="0" y="0"/>
                    </a:lnTo>
                    <a:lnTo>
                      <a:pt x="66" y="57"/>
                    </a:lnTo>
                    <a:lnTo>
                      <a:pt x="0" y="8"/>
                    </a:lnTo>
                    <a:close/>
                  </a:path>
                </a:pathLst>
              </a:custGeom>
              <a:solidFill>
                <a:srgbClr val="000000"/>
              </a:solidFill>
              <a:ln w="9525">
                <a:noFill/>
                <a:round/>
              </a:ln>
            </p:spPr>
            <p:txBody>
              <a:bodyPr/>
              <a:lstStyle/>
              <a:p>
                <a:endParaRPr lang="zh-TW" altLang="en-US"/>
              </a:p>
            </p:txBody>
          </p:sp>
          <p:sp>
            <p:nvSpPr>
              <p:cNvPr id="24" name="Freeform 44"/>
              <p:cNvSpPr/>
              <p:nvPr/>
            </p:nvSpPr>
            <p:spPr bwMode="auto">
              <a:xfrm>
                <a:off x="7710737" y="1512888"/>
                <a:ext cx="117475" cy="90488"/>
              </a:xfrm>
              <a:custGeom>
                <a:avLst/>
                <a:gdLst>
                  <a:gd name="T0" fmla="*/ 0 w 74"/>
                  <a:gd name="T1" fmla="*/ 2147483647 h 57"/>
                  <a:gd name="T2" fmla="*/ 2147483647 w 74"/>
                  <a:gd name="T3" fmla="*/ 0 h 57"/>
                  <a:gd name="T4" fmla="*/ 2147483647 w 74"/>
                  <a:gd name="T5" fmla="*/ 0 h 57"/>
                  <a:gd name="T6" fmla="*/ 0 w 74"/>
                  <a:gd name="T7" fmla="*/ 2147483647 h 57"/>
                  <a:gd name="T8" fmla="*/ 0 w 74"/>
                  <a:gd name="T9" fmla="*/ 2147483647 h 57"/>
                  <a:gd name="T10" fmla="*/ 0 60000 65536"/>
                  <a:gd name="T11" fmla="*/ 0 60000 65536"/>
                  <a:gd name="T12" fmla="*/ 0 60000 65536"/>
                  <a:gd name="T13" fmla="*/ 0 60000 65536"/>
                  <a:gd name="T14" fmla="*/ 0 60000 65536"/>
                  <a:gd name="T15" fmla="*/ 0 w 74"/>
                  <a:gd name="T16" fmla="*/ 0 h 57"/>
                  <a:gd name="T17" fmla="*/ 74 w 74"/>
                  <a:gd name="T18" fmla="*/ 57 h 57"/>
                </a:gdLst>
                <a:ahLst/>
                <a:cxnLst>
                  <a:cxn ang="T10">
                    <a:pos x="T0" y="T1"/>
                  </a:cxn>
                  <a:cxn ang="T11">
                    <a:pos x="T2" y="T3"/>
                  </a:cxn>
                  <a:cxn ang="T12">
                    <a:pos x="T4" y="T5"/>
                  </a:cxn>
                  <a:cxn ang="T13">
                    <a:pos x="T6" y="T7"/>
                  </a:cxn>
                  <a:cxn ang="T14">
                    <a:pos x="T8" y="T9"/>
                  </a:cxn>
                </a:cxnLst>
                <a:rect l="T15" t="T16" r="T17" b="T18"/>
                <a:pathLst>
                  <a:path w="74" h="57">
                    <a:moveTo>
                      <a:pt x="0" y="57"/>
                    </a:moveTo>
                    <a:lnTo>
                      <a:pt x="66" y="0"/>
                    </a:lnTo>
                    <a:lnTo>
                      <a:pt x="74" y="0"/>
                    </a:lnTo>
                    <a:lnTo>
                      <a:pt x="0" y="57"/>
                    </a:lnTo>
                    <a:close/>
                  </a:path>
                </a:pathLst>
              </a:custGeom>
              <a:solidFill>
                <a:srgbClr val="000000"/>
              </a:solidFill>
              <a:ln w="9525">
                <a:noFill/>
                <a:round/>
              </a:ln>
            </p:spPr>
            <p:txBody>
              <a:bodyPr/>
              <a:lstStyle/>
              <a:p>
                <a:endParaRPr lang="zh-TW" altLang="en-US"/>
              </a:p>
            </p:txBody>
          </p:sp>
        </p:grpSp>
        <p:grpSp>
          <p:nvGrpSpPr>
            <p:cNvPr id="30" name="组合 29"/>
            <p:cNvGrpSpPr/>
            <p:nvPr/>
          </p:nvGrpSpPr>
          <p:grpSpPr>
            <a:xfrm flipH="1">
              <a:off x="3774698" y="1946364"/>
              <a:ext cx="758357" cy="759088"/>
              <a:chOff x="7167096" y="561975"/>
              <a:chExt cx="1547910" cy="1549400"/>
            </a:xfrm>
          </p:grpSpPr>
          <p:sp>
            <p:nvSpPr>
              <p:cNvPr id="31" name="Freeform 40"/>
              <p:cNvSpPr/>
              <p:nvPr/>
            </p:nvSpPr>
            <p:spPr bwMode="auto">
              <a:xfrm>
                <a:off x="7167096" y="561975"/>
                <a:ext cx="1547910" cy="1518490"/>
              </a:xfrm>
              <a:custGeom>
                <a:avLst/>
                <a:gdLst/>
                <a:ahLst/>
                <a:cxnLst/>
                <a:rect l="l" t="t" r="r" b="b"/>
                <a:pathLst>
                  <a:path w="1547910" h="1518490">
                    <a:moveTo>
                      <a:pt x="735325" y="0"/>
                    </a:moveTo>
                    <a:cubicBezTo>
                      <a:pt x="1125922" y="0"/>
                      <a:pt x="1099882" y="195344"/>
                      <a:pt x="1099882" y="273482"/>
                    </a:cubicBezTo>
                    <a:cubicBezTo>
                      <a:pt x="1099882" y="338596"/>
                      <a:pt x="1047802" y="533941"/>
                      <a:pt x="1034783" y="612078"/>
                    </a:cubicBezTo>
                    <a:cubicBezTo>
                      <a:pt x="1008743" y="677193"/>
                      <a:pt x="995723" y="755331"/>
                      <a:pt x="1021763" y="794399"/>
                    </a:cubicBezTo>
                    <a:cubicBezTo>
                      <a:pt x="1034783" y="820445"/>
                      <a:pt x="1073842" y="872537"/>
                      <a:pt x="1243100" y="963698"/>
                    </a:cubicBezTo>
                    <a:cubicBezTo>
                      <a:pt x="1399339" y="1054858"/>
                      <a:pt x="1581617" y="1067881"/>
                      <a:pt x="1542557" y="1289271"/>
                    </a:cubicBezTo>
                    <a:cubicBezTo>
                      <a:pt x="1520081" y="1379197"/>
                      <a:pt x="1500030" y="1452144"/>
                      <a:pt x="1480009" y="1518490"/>
                    </a:cubicBezTo>
                    <a:lnTo>
                      <a:pt x="0" y="1518490"/>
                    </a:lnTo>
                    <a:cubicBezTo>
                      <a:pt x="15993" y="1434519"/>
                      <a:pt x="15303" y="1372240"/>
                      <a:pt x="45272" y="1302294"/>
                    </a:cubicBezTo>
                    <a:cubicBezTo>
                      <a:pt x="71312" y="1211134"/>
                      <a:pt x="97352" y="1119973"/>
                      <a:pt x="279630" y="1041835"/>
                    </a:cubicBezTo>
                    <a:cubicBezTo>
                      <a:pt x="461908" y="963698"/>
                      <a:pt x="579087" y="911606"/>
                      <a:pt x="579087" y="911606"/>
                    </a:cubicBezTo>
                    <a:cubicBezTo>
                      <a:pt x="579087" y="911528"/>
                      <a:pt x="579093" y="820440"/>
                      <a:pt x="592107" y="807422"/>
                    </a:cubicBezTo>
                    <a:cubicBezTo>
                      <a:pt x="605127" y="807422"/>
                      <a:pt x="631166" y="768354"/>
                      <a:pt x="605127" y="729285"/>
                    </a:cubicBezTo>
                    <a:cubicBezTo>
                      <a:pt x="592107" y="677193"/>
                      <a:pt x="566067" y="625101"/>
                      <a:pt x="566067" y="599055"/>
                    </a:cubicBezTo>
                    <a:cubicBezTo>
                      <a:pt x="566067" y="573009"/>
                      <a:pt x="344729" y="0"/>
                      <a:pt x="735325" y="0"/>
                    </a:cubicBezTo>
                    <a:close/>
                  </a:path>
                </a:pathLst>
              </a:custGeom>
              <a:solidFill>
                <a:schemeClr val="bg1">
                  <a:lumMod val="65000"/>
                </a:schemeClr>
              </a:solidFill>
              <a:ln w="9525">
                <a:noFill/>
                <a:round/>
              </a:ln>
            </p:spPr>
            <p:txBody>
              <a:bodyPr/>
              <a:lstStyle/>
              <a:p>
                <a:endParaRPr lang="zh-TW" altLang="en-US"/>
              </a:p>
            </p:txBody>
          </p:sp>
          <p:sp>
            <p:nvSpPr>
              <p:cNvPr id="32" name="Freeform 41"/>
              <p:cNvSpPr/>
              <p:nvPr/>
            </p:nvSpPr>
            <p:spPr bwMode="auto">
              <a:xfrm>
                <a:off x="7672637" y="1330325"/>
                <a:ext cx="520700" cy="768350"/>
              </a:xfrm>
              <a:custGeom>
                <a:avLst/>
                <a:gdLst>
                  <a:gd name="T0" fmla="*/ 2147483647 w 40"/>
                  <a:gd name="T1" fmla="*/ 2147483647 h 59"/>
                  <a:gd name="T2" fmla="*/ 2147483647 w 40"/>
                  <a:gd name="T3" fmla="*/ 2147483647 h 59"/>
                  <a:gd name="T4" fmla="*/ 2147483647 w 40"/>
                  <a:gd name="T5" fmla="*/ 0 h 59"/>
                  <a:gd name="T6" fmla="*/ 2147483647 w 40"/>
                  <a:gd name="T7" fmla="*/ 2147483647 h 59"/>
                  <a:gd name="T8" fmla="*/ 2147483647 w 40"/>
                  <a:gd name="T9" fmla="*/ 2147483647 h 59"/>
                  <a:gd name="T10" fmla="*/ 2147483647 w 40"/>
                  <a:gd name="T11" fmla="*/ 2147483647 h 59"/>
                  <a:gd name="T12" fmla="*/ 2147483647 w 40"/>
                  <a:gd name="T13" fmla="*/ 2147483647 h 59"/>
                  <a:gd name="T14" fmla="*/ 2147483647 w 40"/>
                  <a:gd name="T15" fmla="*/ 2147483647 h 59"/>
                  <a:gd name="T16" fmla="*/ 0 60000 65536"/>
                  <a:gd name="T17" fmla="*/ 0 60000 65536"/>
                  <a:gd name="T18" fmla="*/ 0 60000 65536"/>
                  <a:gd name="T19" fmla="*/ 0 60000 65536"/>
                  <a:gd name="T20" fmla="*/ 0 60000 65536"/>
                  <a:gd name="T21" fmla="*/ 0 60000 65536"/>
                  <a:gd name="T22" fmla="*/ 0 60000 65536"/>
                  <a:gd name="T23" fmla="*/ 0 60000 65536"/>
                  <a:gd name="T24" fmla="*/ 0 w 40"/>
                  <a:gd name="T25" fmla="*/ 0 h 59"/>
                  <a:gd name="T26" fmla="*/ 40 w 40"/>
                  <a:gd name="T27" fmla="*/ 59 h 5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0" h="59">
                    <a:moveTo>
                      <a:pt x="1" y="59"/>
                    </a:moveTo>
                    <a:cubicBezTo>
                      <a:pt x="1" y="59"/>
                      <a:pt x="19" y="21"/>
                      <a:pt x="40" y="4"/>
                    </a:cubicBezTo>
                    <a:cubicBezTo>
                      <a:pt x="40" y="4"/>
                      <a:pt x="37" y="2"/>
                      <a:pt x="37" y="0"/>
                    </a:cubicBezTo>
                    <a:cubicBezTo>
                      <a:pt x="37" y="0"/>
                      <a:pt x="16" y="14"/>
                      <a:pt x="15" y="15"/>
                    </a:cubicBezTo>
                    <a:cubicBezTo>
                      <a:pt x="14" y="16"/>
                      <a:pt x="13" y="16"/>
                      <a:pt x="12" y="15"/>
                    </a:cubicBezTo>
                    <a:cubicBezTo>
                      <a:pt x="11" y="14"/>
                      <a:pt x="5" y="3"/>
                      <a:pt x="5" y="3"/>
                    </a:cubicBezTo>
                    <a:cubicBezTo>
                      <a:pt x="5" y="3"/>
                      <a:pt x="3" y="10"/>
                      <a:pt x="4" y="11"/>
                    </a:cubicBezTo>
                    <a:cubicBezTo>
                      <a:pt x="4" y="13"/>
                      <a:pt x="0" y="49"/>
                      <a:pt x="1" y="59"/>
                    </a:cubicBezTo>
                    <a:close/>
                  </a:path>
                </a:pathLst>
              </a:custGeom>
              <a:solidFill>
                <a:srgbClr val="FFFFFF"/>
              </a:solidFill>
              <a:ln w="9525">
                <a:noFill/>
                <a:round/>
              </a:ln>
            </p:spPr>
            <p:txBody>
              <a:bodyPr/>
              <a:lstStyle/>
              <a:p>
                <a:endParaRPr lang="zh-TW" altLang="en-US"/>
              </a:p>
            </p:txBody>
          </p:sp>
          <p:sp>
            <p:nvSpPr>
              <p:cNvPr id="33" name="Freeform 42"/>
              <p:cNvSpPr/>
              <p:nvPr/>
            </p:nvSpPr>
            <p:spPr bwMode="auto">
              <a:xfrm>
                <a:off x="7672388" y="1500188"/>
                <a:ext cx="220662" cy="611187"/>
              </a:xfrm>
              <a:custGeom>
                <a:avLst/>
                <a:gdLst>
                  <a:gd name="T0" fmla="*/ 0 w 17"/>
                  <a:gd name="T1" fmla="*/ 2147483647 h 47"/>
                  <a:gd name="T2" fmla="*/ 2147483647 w 17"/>
                  <a:gd name="T3" fmla="*/ 2147483647 h 47"/>
                  <a:gd name="T4" fmla="*/ 2147483647 w 17"/>
                  <a:gd name="T5" fmla="*/ 1183728112 h 47"/>
                  <a:gd name="T6" fmla="*/ 2147483647 w 17"/>
                  <a:gd name="T7" fmla="*/ 507312048 h 47"/>
                  <a:gd name="T8" fmla="*/ 1684852866 w 17"/>
                  <a:gd name="T9" fmla="*/ 845520080 h 47"/>
                  <a:gd name="T10" fmla="*/ 168482691 w 17"/>
                  <a:gd name="T11" fmla="*/ 2147483647 h 47"/>
                  <a:gd name="T12" fmla="*/ 0 w 17"/>
                  <a:gd name="T13" fmla="*/ 2147483647 h 47"/>
                  <a:gd name="T14" fmla="*/ 0 60000 65536"/>
                  <a:gd name="T15" fmla="*/ 0 60000 65536"/>
                  <a:gd name="T16" fmla="*/ 0 60000 65536"/>
                  <a:gd name="T17" fmla="*/ 0 60000 65536"/>
                  <a:gd name="T18" fmla="*/ 0 60000 65536"/>
                  <a:gd name="T19" fmla="*/ 0 60000 65536"/>
                  <a:gd name="T20" fmla="*/ 0 60000 65536"/>
                  <a:gd name="T21" fmla="*/ 0 w 17"/>
                  <a:gd name="T22" fmla="*/ 0 h 47"/>
                  <a:gd name="T23" fmla="*/ 17 w 17"/>
                  <a:gd name="T24" fmla="*/ 47 h 4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7" h="47">
                    <a:moveTo>
                      <a:pt x="0" y="47"/>
                    </a:moveTo>
                    <a:cubicBezTo>
                      <a:pt x="0" y="47"/>
                      <a:pt x="14" y="25"/>
                      <a:pt x="13" y="14"/>
                    </a:cubicBezTo>
                    <a:cubicBezTo>
                      <a:pt x="13" y="9"/>
                      <a:pt x="14" y="7"/>
                      <a:pt x="14" y="7"/>
                    </a:cubicBezTo>
                    <a:cubicBezTo>
                      <a:pt x="14" y="7"/>
                      <a:pt x="17" y="4"/>
                      <a:pt x="16" y="3"/>
                    </a:cubicBezTo>
                    <a:cubicBezTo>
                      <a:pt x="15" y="1"/>
                      <a:pt x="12" y="0"/>
                      <a:pt x="10" y="5"/>
                    </a:cubicBezTo>
                    <a:cubicBezTo>
                      <a:pt x="11" y="8"/>
                      <a:pt x="1" y="15"/>
                      <a:pt x="1" y="26"/>
                    </a:cubicBezTo>
                    <a:lnTo>
                      <a:pt x="0" y="47"/>
                    </a:lnTo>
                    <a:close/>
                  </a:path>
                </a:pathLst>
              </a:custGeom>
              <a:solidFill>
                <a:schemeClr val="bg1">
                  <a:lumMod val="65000"/>
                </a:schemeClr>
              </a:solidFill>
              <a:ln w="9525">
                <a:noFill/>
                <a:round/>
              </a:ln>
            </p:spPr>
            <p:txBody>
              <a:bodyPr/>
              <a:lstStyle/>
              <a:p>
                <a:pPr>
                  <a:defRPr/>
                </a:pPr>
                <a:endParaRPr lang="zh-TW" altLang="en-US"/>
              </a:p>
            </p:txBody>
          </p:sp>
          <p:sp>
            <p:nvSpPr>
              <p:cNvPr id="34" name="Freeform 43"/>
              <p:cNvSpPr/>
              <p:nvPr/>
            </p:nvSpPr>
            <p:spPr bwMode="auto">
              <a:xfrm>
                <a:off x="7880599" y="1512888"/>
                <a:ext cx="104775" cy="90488"/>
              </a:xfrm>
              <a:custGeom>
                <a:avLst/>
                <a:gdLst>
                  <a:gd name="T0" fmla="*/ 0 w 66"/>
                  <a:gd name="T1" fmla="*/ 2147483647 h 57"/>
                  <a:gd name="T2" fmla="*/ 0 w 66"/>
                  <a:gd name="T3" fmla="*/ 0 h 57"/>
                  <a:gd name="T4" fmla="*/ 2147483647 w 66"/>
                  <a:gd name="T5" fmla="*/ 2147483647 h 57"/>
                  <a:gd name="T6" fmla="*/ 2147483647 w 66"/>
                  <a:gd name="T7" fmla="*/ 2147483647 h 57"/>
                  <a:gd name="T8" fmla="*/ 0 w 66"/>
                  <a:gd name="T9" fmla="*/ 2147483647 h 57"/>
                  <a:gd name="T10" fmla="*/ 0 60000 65536"/>
                  <a:gd name="T11" fmla="*/ 0 60000 65536"/>
                  <a:gd name="T12" fmla="*/ 0 60000 65536"/>
                  <a:gd name="T13" fmla="*/ 0 60000 65536"/>
                  <a:gd name="T14" fmla="*/ 0 60000 65536"/>
                  <a:gd name="T15" fmla="*/ 0 w 66"/>
                  <a:gd name="T16" fmla="*/ 0 h 57"/>
                  <a:gd name="T17" fmla="*/ 66 w 66"/>
                  <a:gd name="T18" fmla="*/ 57 h 57"/>
                </a:gdLst>
                <a:ahLst/>
                <a:cxnLst>
                  <a:cxn ang="T10">
                    <a:pos x="T0" y="T1"/>
                  </a:cxn>
                  <a:cxn ang="T11">
                    <a:pos x="T2" y="T3"/>
                  </a:cxn>
                  <a:cxn ang="T12">
                    <a:pos x="T4" y="T5"/>
                  </a:cxn>
                  <a:cxn ang="T13">
                    <a:pos x="T6" y="T7"/>
                  </a:cxn>
                  <a:cxn ang="T14">
                    <a:pos x="T8" y="T9"/>
                  </a:cxn>
                </a:cxnLst>
                <a:rect l="T15" t="T16" r="T17" b="T18"/>
                <a:pathLst>
                  <a:path w="66" h="57">
                    <a:moveTo>
                      <a:pt x="0" y="8"/>
                    </a:moveTo>
                    <a:lnTo>
                      <a:pt x="0" y="0"/>
                    </a:lnTo>
                    <a:lnTo>
                      <a:pt x="66" y="57"/>
                    </a:lnTo>
                    <a:lnTo>
                      <a:pt x="0" y="8"/>
                    </a:lnTo>
                    <a:close/>
                  </a:path>
                </a:pathLst>
              </a:custGeom>
              <a:solidFill>
                <a:srgbClr val="000000"/>
              </a:solidFill>
              <a:ln w="9525">
                <a:noFill/>
                <a:round/>
              </a:ln>
            </p:spPr>
            <p:txBody>
              <a:bodyPr/>
              <a:lstStyle/>
              <a:p>
                <a:endParaRPr lang="zh-TW" altLang="en-US"/>
              </a:p>
            </p:txBody>
          </p:sp>
          <p:sp>
            <p:nvSpPr>
              <p:cNvPr id="35" name="Freeform 44"/>
              <p:cNvSpPr/>
              <p:nvPr/>
            </p:nvSpPr>
            <p:spPr bwMode="auto">
              <a:xfrm>
                <a:off x="7710737" y="1512888"/>
                <a:ext cx="117475" cy="90488"/>
              </a:xfrm>
              <a:custGeom>
                <a:avLst/>
                <a:gdLst>
                  <a:gd name="T0" fmla="*/ 0 w 74"/>
                  <a:gd name="T1" fmla="*/ 2147483647 h 57"/>
                  <a:gd name="T2" fmla="*/ 2147483647 w 74"/>
                  <a:gd name="T3" fmla="*/ 0 h 57"/>
                  <a:gd name="T4" fmla="*/ 2147483647 w 74"/>
                  <a:gd name="T5" fmla="*/ 0 h 57"/>
                  <a:gd name="T6" fmla="*/ 0 w 74"/>
                  <a:gd name="T7" fmla="*/ 2147483647 h 57"/>
                  <a:gd name="T8" fmla="*/ 0 w 74"/>
                  <a:gd name="T9" fmla="*/ 2147483647 h 57"/>
                  <a:gd name="T10" fmla="*/ 0 60000 65536"/>
                  <a:gd name="T11" fmla="*/ 0 60000 65536"/>
                  <a:gd name="T12" fmla="*/ 0 60000 65536"/>
                  <a:gd name="T13" fmla="*/ 0 60000 65536"/>
                  <a:gd name="T14" fmla="*/ 0 60000 65536"/>
                  <a:gd name="T15" fmla="*/ 0 w 74"/>
                  <a:gd name="T16" fmla="*/ 0 h 57"/>
                  <a:gd name="T17" fmla="*/ 74 w 74"/>
                  <a:gd name="T18" fmla="*/ 57 h 57"/>
                </a:gdLst>
                <a:ahLst/>
                <a:cxnLst>
                  <a:cxn ang="T10">
                    <a:pos x="T0" y="T1"/>
                  </a:cxn>
                  <a:cxn ang="T11">
                    <a:pos x="T2" y="T3"/>
                  </a:cxn>
                  <a:cxn ang="T12">
                    <a:pos x="T4" y="T5"/>
                  </a:cxn>
                  <a:cxn ang="T13">
                    <a:pos x="T6" y="T7"/>
                  </a:cxn>
                  <a:cxn ang="T14">
                    <a:pos x="T8" y="T9"/>
                  </a:cxn>
                </a:cxnLst>
                <a:rect l="T15" t="T16" r="T17" b="T18"/>
                <a:pathLst>
                  <a:path w="74" h="57">
                    <a:moveTo>
                      <a:pt x="0" y="57"/>
                    </a:moveTo>
                    <a:lnTo>
                      <a:pt x="66" y="0"/>
                    </a:lnTo>
                    <a:lnTo>
                      <a:pt x="74" y="0"/>
                    </a:lnTo>
                    <a:lnTo>
                      <a:pt x="0" y="57"/>
                    </a:lnTo>
                    <a:close/>
                  </a:path>
                </a:pathLst>
              </a:custGeom>
              <a:solidFill>
                <a:srgbClr val="000000"/>
              </a:solidFill>
              <a:ln w="9525">
                <a:noFill/>
                <a:round/>
              </a:ln>
            </p:spPr>
            <p:txBody>
              <a:bodyPr/>
              <a:lstStyle/>
              <a:p>
                <a:endParaRPr lang="zh-TW" altLang="en-US"/>
              </a:p>
            </p:txBody>
          </p:sp>
        </p:grpSp>
        <p:grpSp>
          <p:nvGrpSpPr>
            <p:cNvPr id="36" name="组合 35"/>
            <p:cNvGrpSpPr/>
            <p:nvPr/>
          </p:nvGrpSpPr>
          <p:grpSpPr>
            <a:xfrm flipH="1">
              <a:off x="2948546" y="1628868"/>
              <a:ext cx="1075546" cy="1076583"/>
              <a:chOff x="7167096" y="561975"/>
              <a:chExt cx="1547910" cy="1549400"/>
            </a:xfrm>
            <a:effectLst>
              <a:outerShdw blurRad="127000" dist="63500" dir="2700000" algn="tl" rotWithShape="0">
                <a:prstClr val="black">
                  <a:alpha val="40000"/>
                </a:prstClr>
              </a:outerShdw>
            </a:effectLst>
          </p:grpSpPr>
          <p:sp>
            <p:nvSpPr>
              <p:cNvPr id="37" name="Freeform 40"/>
              <p:cNvSpPr/>
              <p:nvPr/>
            </p:nvSpPr>
            <p:spPr bwMode="auto">
              <a:xfrm>
                <a:off x="7167096" y="561975"/>
                <a:ext cx="1547910" cy="1518490"/>
              </a:xfrm>
              <a:custGeom>
                <a:avLst/>
                <a:gdLst/>
                <a:ahLst/>
                <a:cxnLst/>
                <a:rect l="l" t="t" r="r" b="b"/>
                <a:pathLst>
                  <a:path w="1547910" h="1518490">
                    <a:moveTo>
                      <a:pt x="735325" y="0"/>
                    </a:moveTo>
                    <a:cubicBezTo>
                      <a:pt x="1125922" y="0"/>
                      <a:pt x="1099882" y="195344"/>
                      <a:pt x="1099882" y="273482"/>
                    </a:cubicBezTo>
                    <a:cubicBezTo>
                      <a:pt x="1099882" y="338596"/>
                      <a:pt x="1047802" y="533941"/>
                      <a:pt x="1034783" y="612078"/>
                    </a:cubicBezTo>
                    <a:cubicBezTo>
                      <a:pt x="1008743" y="677193"/>
                      <a:pt x="995723" y="755331"/>
                      <a:pt x="1021763" y="794399"/>
                    </a:cubicBezTo>
                    <a:cubicBezTo>
                      <a:pt x="1034783" y="820445"/>
                      <a:pt x="1073842" y="872537"/>
                      <a:pt x="1243100" y="963698"/>
                    </a:cubicBezTo>
                    <a:cubicBezTo>
                      <a:pt x="1399339" y="1054858"/>
                      <a:pt x="1581617" y="1067881"/>
                      <a:pt x="1542557" y="1289271"/>
                    </a:cubicBezTo>
                    <a:cubicBezTo>
                      <a:pt x="1520081" y="1379197"/>
                      <a:pt x="1500030" y="1452144"/>
                      <a:pt x="1480009" y="1518490"/>
                    </a:cubicBezTo>
                    <a:lnTo>
                      <a:pt x="0" y="1518490"/>
                    </a:lnTo>
                    <a:cubicBezTo>
                      <a:pt x="15993" y="1434519"/>
                      <a:pt x="15303" y="1372240"/>
                      <a:pt x="45272" y="1302294"/>
                    </a:cubicBezTo>
                    <a:cubicBezTo>
                      <a:pt x="71312" y="1211134"/>
                      <a:pt x="97352" y="1119973"/>
                      <a:pt x="279630" y="1041835"/>
                    </a:cubicBezTo>
                    <a:cubicBezTo>
                      <a:pt x="461908" y="963698"/>
                      <a:pt x="579087" y="911606"/>
                      <a:pt x="579087" y="911606"/>
                    </a:cubicBezTo>
                    <a:cubicBezTo>
                      <a:pt x="579087" y="911528"/>
                      <a:pt x="579093" y="820440"/>
                      <a:pt x="592107" y="807422"/>
                    </a:cubicBezTo>
                    <a:cubicBezTo>
                      <a:pt x="605127" y="807422"/>
                      <a:pt x="631166" y="768354"/>
                      <a:pt x="605127" y="729285"/>
                    </a:cubicBezTo>
                    <a:cubicBezTo>
                      <a:pt x="592107" y="677193"/>
                      <a:pt x="566067" y="625101"/>
                      <a:pt x="566067" y="599055"/>
                    </a:cubicBezTo>
                    <a:cubicBezTo>
                      <a:pt x="566067" y="573009"/>
                      <a:pt x="344729" y="0"/>
                      <a:pt x="735325" y="0"/>
                    </a:cubicBezTo>
                    <a:close/>
                  </a:path>
                </a:pathLst>
              </a:custGeom>
              <a:solidFill>
                <a:srgbClr val="365B7C"/>
              </a:solidFill>
              <a:ln w="9525">
                <a:noFill/>
                <a:round/>
              </a:ln>
            </p:spPr>
            <p:txBody>
              <a:bodyPr/>
              <a:lstStyle/>
              <a:p>
                <a:endParaRPr lang="zh-TW" altLang="en-US"/>
              </a:p>
            </p:txBody>
          </p:sp>
          <p:sp>
            <p:nvSpPr>
              <p:cNvPr id="38" name="Freeform 41"/>
              <p:cNvSpPr/>
              <p:nvPr/>
            </p:nvSpPr>
            <p:spPr bwMode="auto">
              <a:xfrm>
                <a:off x="7672637" y="1330325"/>
                <a:ext cx="520700" cy="768350"/>
              </a:xfrm>
              <a:custGeom>
                <a:avLst/>
                <a:gdLst>
                  <a:gd name="T0" fmla="*/ 2147483647 w 40"/>
                  <a:gd name="T1" fmla="*/ 2147483647 h 59"/>
                  <a:gd name="T2" fmla="*/ 2147483647 w 40"/>
                  <a:gd name="T3" fmla="*/ 2147483647 h 59"/>
                  <a:gd name="T4" fmla="*/ 2147483647 w 40"/>
                  <a:gd name="T5" fmla="*/ 0 h 59"/>
                  <a:gd name="T6" fmla="*/ 2147483647 w 40"/>
                  <a:gd name="T7" fmla="*/ 2147483647 h 59"/>
                  <a:gd name="T8" fmla="*/ 2147483647 w 40"/>
                  <a:gd name="T9" fmla="*/ 2147483647 h 59"/>
                  <a:gd name="T10" fmla="*/ 2147483647 w 40"/>
                  <a:gd name="T11" fmla="*/ 2147483647 h 59"/>
                  <a:gd name="T12" fmla="*/ 2147483647 w 40"/>
                  <a:gd name="T13" fmla="*/ 2147483647 h 59"/>
                  <a:gd name="T14" fmla="*/ 2147483647 w 40"/>
                  <a:gd name="T15" fmla="*/ 2147483647 h 59"/>
                  <a:gd name="T16" fmla="*/ 0 60000 65536"/>
                  <a:gd name="T17" fmla="*/ 0 60000 65536"/>
                  <a:gd name="T18" fmla="*/ 0 60000 65536"/>
                  <a:gd name="T19" fmla="*/ 0 60000 65536"/>
                  <a:gd name="T20" fmla="*/ 0 60000 65536"/>
                  <a:gd name="T21" fmla="*/ 0 60000 65536"/>
                  <a:gd name="T22" fmla="*/ 0 60000 65536"/>
                  <a:gd name="T23" fmla="*/ 0 60000 65536"/>
                  <a:gd name="T24" fmla="*/ 0 w 40"/>
                  <a:gd name="T25" fmla="*/ 0 h 59"/>
                  <a:gd name="T26" fmla="*/ 40 w 40"/>
                  <a:gd name="T27" fmla="*/ 59 h 5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0" h="59">
                    <a:moveTo>
                      <a:pt x="1" y="59"/>
                    </a:moveTo>
                    <a:cubicBezTo>
                      <a:pt x="1" y="59"/>
                      <a:pt x="19" y="21"/>
                      <a:pt x="40" y="4"/>
                    </a:cubicBezTo>
                    <a:cubicBezTo>
                      <a:pt x="40" y="4"/>
                      <a:pt x="37" y="2"/>
                      <a:pt x="37" y="0"/>
                    </a:cubicBezTo>
                    <a:cubicBezTo>
                      <a:pt x="37" y="0"/>
                      <a:pt x="16" y="14"/>
                      <a:pt x="15" y="15"/>
                    </a:cubicBezTo>
                    <a:cubicBezTo>
                      <a:pt x="14" y="16"/>
                      <a:pt x="13" y="16"/>
                      <a:pt x="12" y="15"/>
                    </a:cubicBezTo>
                    <a:cubicBezTo>
                      <a:pt x="11" y="14"/>
                      <a:pt x="5" y="3"/>
                      <a:pt x="5" y="3"/>
                    </a:cubicBezTo>
                    <a:cubicBezTo>
                      <a:pt x="5" y="3"/>
                      <a:pt x="3" y="10"/>
                      <a:pt x="4" y="11"/>
                    </a:cubicBezTo>
                    <a:cubicBezTo>
                      <a:pt x="4" y="13"/>
                      <a:pt x="0" y="49"/>
                      <a:pt x="1" y="59"/>
                    </a:cubicBezTo>
                    <a:close/>
                  </a:path>
                </a:pathLst>
              </a:custGeom>
              <a:solidFill>
                <a:srgbClr val="FFFFFF"/>
              </a:solidFill>
              <a:ln w="9525">
                <a:noFill/>
                <a:round/>
              </a:ln>
            </p:spPr>
            <p:txBody>
              <a:bodyPr/>
              <a:lstStyle/>
              <a:p>
                <a:endParaRPr lang="zh-TW" altLang="en-US"/>
              </a:p>
            </p:txBody>
          </p:sp>
          <p:sp>
            <p:nvSpPr>
              <p:cNvPr id="39" name="Freeform 42"/>
              <p:cNvSpPr/>
              <p:nvPr/>
            </p:nvSpPr>
            <p:spPr bwMode="auto">
              <a:xfrm>
                <a:off x="7672388" y="1500188"/>
                <a:ext cx="220662" cy="611187"/>
              </a:xfrm>
              <a:custGeom>
                <a:avLst/>
                <a:gdLst>
                  <a:gd name="T0" fmla="*/ 0 w 17"/>
                  <a:gd name="T1" fmla="*/ 2147483647 h 47"/>
                  <a:gd name="T2" fmla="*/ 2147483647 w 17"/>
                  <a:gd name="T3" fmla="*/ 2147483647 h 47"/>
                  <a:gd name="T4" fmla="*/ 2147483647 w 17"/>
                  <a:gd name="T5" fmla="*/ 1183728112 h 47"/>
                  <a:gd name="T6" fmla="*/ 2147483647 w 17"/>
                  <a:gd name="T7" fmla="*/ 507312048 h 47"/>
                  <a:gd name="T8" fmla="*/ 1684852866 w 17"/>
                  <a:gd name="T9" fmla="*/ 845520080 h 47"/>
                  <a:gd name="T10" fmla="*/ 168482691 w 17"/>
                  <a:gd name="T11" fmla="*/ 2147483647 h 47"/>
                  <a:gd name="T12" fmla="*/ 0 w 17"/>
                  <a:gd name="T13" fmla="*/ 2147483647 h 47"/>
                  <a:gd name="T14" fmla="*/ 0 60000 65536"/>
                  <a:gd name="T15" fmla="*/ 0 60000 65536"/>
                  <a:gd name="T16" fmla="*/ 0 60000 65536"/>
                  <a:gd name="T17" fmla="*/ 0 60000 65536"/>
                  <a:gd name="T18" fmla="*/ 0 60000 65536"/>
                  <a:gd name="T19" fmla="*/ 0 60000 65536"/>
                  <a:gd name="T20" fmla="*/ 0 60000 65536"/>
                  <a:gd name="T21" fmla="*/ 0 w 17"/>
                  <a:gd name="T22" fmla="*/ 0 h 47"/>
                  <a:gd name="T23" fmla="*/ 17 w 17"/>
                  <a:gd name="T24" fmla="*/ 47 h 4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7" h="47">
                    <a:moveTo>
                      <a:pt x="0" y="47"/>
                    </a:moveTo>
                    <a:cubicBezTo>
                      <a:pt x="0" y="47"/>
                      <a:pt x="14" y="25"/>
                      <a:pt x="13" y="14"/>
                    </a:cubicBezTo>
                    <a:cubicBezTo>
                      <a:pt x="13" y="9"/>
                      <a:pt x="14" y="7"/>
                      <a:pt x="14" y="7"/>
                    </a:cubicBezTo>
                    <a:cubicBezTo>
                      <a:pt x="14" y="7"/>
                      <a:pt x="17" y="4"/>
                      <a:pt x="16" y="3"/>
                    </a:cubicBezTo>
                    <a:cubicBezTo>
                      <a:pt x="15" y="1"/>
                      <a:pt x="12" y="0"/>
                      <a:pt x="10" y="5"/>
                    </a:cubicBezTo>
                    <a:cubicBezTo>
                      <a:pt x="11" y="8"/>
                      <a:pt x="1" y="15"/>
                      <a:pt x="1" y="26"/>
                    </a:cubicBezTo>
                    <a:lnTo>
                      <a:pt x="0" y="47"/>
                    </a:lnTo>
                    <a:close/>
                  </a:path>
                </a:pathLst>
              </a:custGeom>
              <a:solidFill>
                <a:srgbClr val="365B7C"/>
              </a:solidFill>
              <a:ln w="9525">
                <a:noFill/>
                <a:round/>
              </a:ln>
            </p:spPr>
            <p:txBody>
              <a:bodyPr/>
              <a:lstStyle/>
              <a:p>
                <a:pPr>
                  <a:defRPr/>
                </a:pPr>
                <a:endParaRPr lang="zh-TW" altLang="en-US"/>
              </a:p>
            </p:txBody>
          </p:sp>
          <p:sp>
            <p:nvSpPr>
              <p:cNvPr id="40" name="Freeform 43"/>
              <p:cNvSpPr/>
              <p:nvPr/>
            </p:nvSpPr>
            <p:spPr bwMode="auto">
              <a:xfrm>
                <a:off x="7880599" y="1512888"/>
                <a:ext cx="104775" cy="90488"/>
              </a:xfrm>
              <a:custGeom>
                <a:avLst/>
                <a:gdLst>
                  <a:gd name="T0" fmla="*/ 0 w 66"/>
                  <a:gd name="T1" fmla="*/ 2147483647 h 57"/>
                  <a:gd name="T2" fmla="*/ 0 w 66"/>
                  <a:gd name="T3" fmla="*/ 0 h 57"/>
                  <a:gd name="T4" fmla="*/ 2147483647 w 66"/>
                  <a:gd name="T5" fmla="*/ 2147483647 h 57"/>
                  <a:gd name="T6" fmla="*/ 2147483647 w 66"/>
                  <a:gd name="T7" fmla="*/ 2147483647 h 57"/>
                  <a:gd name="T8" fmla="*/ 0 w 66"/>
                  <a:gd name="T9" fmla="*/ 2147483647 h 57"/>
                  <a:gd name="T10" fmla="*/ 0 60000 65536"/>
                  <a:gd name="T11" fmla="*/ 0 60000 65536"/>
                  <a:gd name="T12" fmla="*/ 0 60000 65536"/>
                  <a:gd name="T13" fmla="*/ 0 60000 65536"/>
                  <a:gd name="T14" fmla="*/ 0 60000 65536"/>
                  <a:gd name="T15" fmla="*/ 0 w 66"/>
                  <a:gd name="T16" fmla="*/ 0 h 57"/>
                  <a:gd name="T17" fmla="*/ 66 w 66"/>
                  <a:gd name="T18" fmla="*/ 57 h 57"/>
                </a:gdLst>
                <a:ahLst/>
                <a:cxnLst>
                  <a:cxn ang="T10">
                    <a:pos x="T0" y="T1"/>
                  </a:cxn>
                  <a:cxn ang="T11">
                    <a:pos x="T2" y="T3"/>
                  </a:cxn>
                  <a:cxn ang="T12">
                    <a:pos x="T4" y="T5"/>
                  </a:cxn>
                  <a:cxn ang="T13">
                    <a:pos x="T6" y="T7"/>
                  </a:cxn>
                  <a:cxn ang="T14">
                    <a:pos x="T8" y="T9"/>
                  </a:cxn>
                </a:cxnLst>
                <a:rect l="T15" t="T16" r="T17" b="T18"/>
                <a:pathLst>
                  <a:path w="66" h="57">
                    <a:moveTo>
                      <a:pt x="0" y="8"/>
                    </a:moveTo>
                    <a:lnTo>
                      <a:pt x="0" y="0"/>
                    </a:lnTo>
                    <a:lnTo>
                      <a:pt x="66" y="57"/>
                    </a:lnTo>
                    <a:lnTo>
                      <a:pt x="0" y="8"/>
                    </a:lnTo>
                    <a:close/>
                  </a:path>
                </a:pathLst>
              </a:custGeom>
              <a:solidFill>
                <a:srgbClr val="000000"/>
              </a:solidFill>
              <a:ln w="9525">
                <a:noFill/>
                <a:round/>
              </a:ln>
            </p:spPr>
            <p:txBody>
              <a:bodyPr/>
              <a:lstStyle/>
              <a:p>
                <a:endParaRPr lang="zh-TW" altLang="en-US"/>
              </a:p>
            </p:txBody>
          </p:sp>
          <p:sp>
            <p:nvSpPr>
              <p:cNvPr id="41" name="Freeform 44"/>
              <p:cNvSpPr/>
              <p:nvPr/>
            </p:nvSpPr>
            <p:spPr bwMode="auto">
              <a:xfrm>
                <a:off x="7710737" y="1512888"/>
                <a:ext cx="117475" cy="90488"/>
              </a:xfrm>
              <a:custGeom>
                <a:avLst/>
                <a:gdLst>
                  <a:gd name="T0" fmla="*/ 0 w 74"/>
                  <a:gd name="T1" fmla="*/ 2147483647 h 57"/>
                  <a:gd name="T2" fmla="*/ 2147483647 w 74"/>
                  <a:gd name="T3" fmla="*/ 0 h 57"/>
                  <a:gd name="T4" fmla="*/ 2147483647 w 74"/>
                  <a:gd name="T5" fmla="*/ 0 h 57"/>
                  <a:gd name="T6" fmla="*/ 0 w 74"/>
                  <a:gd name="T7" fmla="*/ 2147483647 h 57"/>
                  <a:gd name="T8" fmla="*/ 0 w 74"/>
                  <a:gd name="T9" fmla="*/ 2147483647 h 57"/>
                  <a:gd name="T10" fmla="*/ 0 60000 65536"/>
                  <a:gd name="T11" fmla="*/ 0 60000 65536"/>
                  <a:gd name="T12" fmla="*/ 0 60000 65536"/>
                  <a:gd name="T13" fmla="*/ 0 60000 65536"/>
                  <a:gd name="T14" fmla="*/ 0 60000 65536"/>
                  <a:gd name="T15" fmla="*/ 0 w 74"/>
                  <a:gd name="T16" fmla="*/ 0 h 57"/>
                  <a:gd name="T17" fmla="*/ 74 w 74"/>
                  <a:gd name="T18" fmla="*/ 57 h 57"/>
                </a:gdLst>
                <a:ahLst/>
                <a:cxnLst>
                  <a:cxn ang="T10">
                    <a:pos x="T0" y="T1"/>
                  </a:cxn>
                  <a:cxn ang="T11">
                    <a:pos x="T2" y="T3"/>
                  </a:cxn>
                  <a:cxn ang="T12">
                    <a:pos x="T4" y="T5"/>
                  </a:cxn>
                  <a:cxn ang="T13">
                    <a:pos x="T6" y="T7"/>
                  </a:cxn>
                  <a:cxn ang="T14">
                    <a:pos x="T8" y="T9"/>
                  </a:cxn>
                </a:cxnLst>
                <a:rect l="T15" t="T16" r="T17" b="T18"/>
                <a:pathLst>
                  <a:path w="74" h="57">
                    <a:moveTo>
                      <a:pt x="0" y="57"/>
                    </a:moveTo>
                    <a:lnTo>
                      <a:pt x="66" y="0"/>
                    </a:lnTo>
                    <a:lnTo>
                      <a:pt x="74" y="0"/>
                    </a:lnTo>
                    <a:lnTo>
                      <a:pt x="0" y="57"/>
                    </a:lnTo>
                    <a:close/>
                  </a:path>
                </a:pathLst>
              </a:custGeom>
              <a:solidFill>
                <a:srgbClr val="000000"/>
              </a:solidFill>
              <a:ln w="9525">
                <a:noFill/>
                <a:round/>
              </a:ln>
            </p:spPr>
            <p:txBody>
              <a:bodyPr/>
              <a:lstStyle/>
              <a:p>
                <a:endParaRPr lang="zh-TW" altLang="en-US"/>
              </a:p>
            </p:txBody>
          </p:sp>
        </p:grpSp>
        <p:grpSp>
          <p:nvGrpSpPr>
            <p:cNvPr id="42" name="组合 41"/>
            <p:cNvGrpSpPr/>
            <p:nvPr/>
          </p:nvGrpSpPr>
          <p:grpSpPr>
            <a:xfrm flipH="1">
              <a:off x="5517288" y="2318336"/>
              <a:ext cx="386742" cy="387116"/>
              <a:chOff x="7167096" y="561975"/>
              <a:chExt cx="1547910" cy="1549400"/>
            </a:xfrm>
          </p:grpSpPr>
          <p:sp>
            <p:nvSpPr>
              <p:cNvPr id="43" name="Freeform 40"/>
              <p:cNvSpPr/>
              <p:nvPr/>
            </p:nvSpPr>
            <p:spPr bwMode="auto">
              <a:xfrm>
                <a:off x="7167096" y="561975"/>
                <a:ext cx="1547910" cy="1518490"/>
              </a:xfrm>
              <a:custGeom>
                <a:avLst/>
                <a:gdLst/>
                <a:ahLst/>
                <a:cxnLst/>
                <a:rect l="l" t="t" r="r" b="b"/>
                <a:pathLst>
                  <a:path w="1547910" h="1518490">
                    <a:moveTo>
                      <a:pt x="735325" y="0"/>
                    </a:moveTo>
                    <a:cubicBezTo>
                      <a:pt x="1125922" y="0"/>
                      <a:pt x="1099882" y="195344"/>
                      <a:pt x="1099882" y="273482"/>
                    </a:cubicBezTo>
                    <a:cubicBezTo>
                      <a:pt x="1099882" y="338596"/>
                      <a:pt x="1047802" y="533941"/>
                      <a:pt x="1034783" y="612078"/>
                    </a:cubicBezTo>
                    <a:cubicBezTo>
                      <a:pt x="1008743" y="677193"/>
                      <a:pt x="995723" y="755331"/>
                      <a:pt x="1021763" y="794399"/>
                    </a:cubicBezTo>
                    <a:cubicBezTo>
                      <a:pt x="1034783" y="820445"/>
                      <a:pt x="1073842" y="872537"/>
                      <a:pt x="1243100" y="963698"/>
                    </a:cubicBezTo>
                    <a:cubicBezTo>
                      <a:pt x="1399339" y="1054858"/>
                      <a:pt x="1581617" y="1067881"/>
                      <a:pt x="1542557" y="1289271"/>
                    </a:cubicBezTo>
                    <a:cubicBezTo>
                      <a:pt x="1520081" y="1379197"/>
                      <a:pt x="1500030" y="1452144"/>
                      <a:pt x="1480009" y="1518490"/>
                    </a:cubicBezTo>
                    <a:lnTo>
                      <a:pt x="0" y="1518490"/>
                    </a:lnTo>
                    <a:cubicBezTo>
                      <a:pt x="15993" y="1434519"/>
                      <a:pt x="15303" y="1372240"/>
                      <a:pt x="45272" y="1302294"/>
                    </a:cubicBezTo>
                    <a:cubicBezTo>
                      <a:pt x="71312" y="1211134"/>
                      <a:pt x="97352" y="1119973"/>
                      <a:pt x="279630" y="1041835"/>
                    </a:cubicBezTo>
                    <a:cubicBezTo>
                      <a:pt x="461908" y="963698"/>
                      <a:pt x="579087" y="911606"/>
                      <a:pt x="579087" y="911606"/>
                    </a:cubicBezTo>
                    <a:cubicBezTo>
                      <a:pt x="579087" y="911528"/>
                      <a:pt x="579093" y="820440"/>
                      <a:pt x="592107" y="807422"/>
                    </a:cubicBezTo>
                    <a:cubicBezTo>
                      <a:pt x="605127" y="807422"/>
                      <a:pt x="631166" y="768354"/>
                      <a:pt x="605127" y="729285"/>
                    </a:cubicBezTo>
                    <a:cubicBezTo>
                      <a:pt x="592107" y="677193"/>
                      <a:pt x="566067" y="625101"/>
                      <a:pt x="566067" y="599055"/>
                    </a:cubicBezTo>
                    <a:cubicBezTo>
                      <a:pt x="566067" y="573009"/>
                      <a:pt x="344729" y="0"/>
                      <a:pt x="735325" y="0"/>
                    </a:cubicBezTo>
                    <a:close/>
                  </a:path>
                </a:pathLst>
              </a:custGeom>
              <a:solidFill>
                <a:schemeClr val="bg1">
                  <a:lumMod val="75000"/>
                </a:schemeClr>
              </a:solidFill>
              <a:ln w="9525">
                <a:noFill/>
                <a:round/>
              </a:ln>
            </p:spPr>
            <p:txBody>
              <a:bodyPr/>
              <a:lstStyle/>
              <a:p>
                <a:endParaRPr lang="zh-TW" altLang="en-US"/>
              </a:p>
            </p:txBody>
          </p:sp>
          <p:sp>
            <p:nvSpPr>
              <p:cNvPr id="44" name="Freeform 41"/>
              <p:cNvSpPr/>
              <p:nvPr/>
            </p:nvSpPr>
            <p:spPr bwMode="auto">
              <a:xfrm>
                <a:off x="7672637" y="1330325"/>
                <a:ext cx="520700" cy="768350"/>
              </a:xfrm>
              <a:custGeom>
                <a:avLst/>
                <a:gdLst>
                  <a:gd name="T0" fmla="*/ 2147483647 w 40"/>
                  <a:gd name="T1" fmla="*/ 2147483647 h 59"/>
                  <a:gd name="T2" fmla="*/ 2147483647 w 40"/>
                  <a:gd name="T3" fmla="*/ 2147483647 h 59"/>
                  <a:gd name="T4" fmla="*/ 2147483647 w 40"/>
                  <a:gd name="T5" fmla="*/ 0 h 59"/>
                  <a:gd name="T6" fmla="*/ 2147483647 w 40"/>
                  <a:gd name="T7" fmla="*/ 2147483647 h 59"/>
                  <a:gd name="T8" fmla="*/ 2147483647 w 40"/>
                  <a:gd name="T9" fmla="*/ 2147483647 h 59"/>
                  <a:gd name="T10" fmla="*/ 2147483647 w 40"/>
                  <a:gd name="T11" fmla="*/ 2147483647 h 59"/>
                  <a:gd name="T12" fmla="*/ 2147483647 w 40"/>
                  <a:gd name="T13" fmla="*/ 2147483647 h 59"/>
                  <a:gd name="T14" fmla="*/ 2147483647 w 40"/>
                  <a:gd name="T15" fmla="*/ 2147483647 h 59"/>
                  <a:gd name="T16" fmla="*/ 0 60000 65536"/>
                  <a:gd name="T17" fmla="*/ 0 60000 65536"/>
                  <a:gd name="T18" fmla="*/ 0 60000 65536"/>
                  <a:gd name="T19" fmla="*/ 0 60000 65536"/>
                  <a:gd name="T20" fmla="*/ 0 60000 65536"/>
                  <a:gd name="T21" fmla="*/ 0 60000 65536"/>
                  <a:gd name="T22" fmla="*/ 0 60000 65536"/>
                  <a:gd name="T23" fmla="*/ 0 60000 65536"/>
                  <a:gd name="T24" fmla="*/ 0 w 40"/>
                  <a:gd name="T25" fmla="*/ 0 h 59"/>
                  <a:gd name="T26" fmla="*/ 40 w 40"/>
                  <a:gd name="T27" fmla="*/ 59 h 5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0" h="59">
                    <a:moveTo>
                      <a:pt x="1" y="59"/>
                    </a:moveTo>
                    <a:cubicBezTo>
                      <a:pt x="1" y="59"/>
                      <a:pt x="19" y="21"/>
                      <a:pt x="40" y="4"/>
                    </a:cubicBezTo>
                    <a:cubicBezTo>
                      <a:pt x="40" y="4"/>
                      <a:pt x="37" y="2"/>
                      <a:pt x="37" y="0"/>
                    </a:cubicBezTo>
                    <a:cubicBezTo>
                      <a:pt x="37" y="0"/>
                      <a:pt x="16" y="14"/>
                      <a:pt x="15" y="15"/>
                    </a:cubicBezTo>
                    <a:cubicBezTo>
                      <a:pt x="14" y="16"/>
                      <a:pt x="13" y="16"/>
                      <a:pt x="12" y="15"/>
                    </a:cubicBezTo>
                    <a:cubicBezTo>
                      <a:pt x="11" y="14"/>
                      <a:pt x="5" y="3"/>
                      <a:pt x="5" y="3"/>
                    </a:cubicBezTo>
                    <a:cubicBezTo>
                      <a:pt x="5" y="3"/>
                      <a:pt x="3" y="10"/>
                      <a:pt x="4" y="11"/>
                    </a:cubicBezTo>
                    <a:cubicBezTo>
                      <a:pt x="4" y="13"/>
                      <a:pt x="0" y="49"/>
                      <a:pt x="1" y="59"/>
                    </a:cubicBezTo>
                    <a:close/>
                  </a:path>
                </a:pathLst>
              </a:custGeom>
              <a:solidFill>
                <a:srgbClr val="FFFFFF"/>
              </a:solidFill>
              <a:ln w="9525">
                <a:noFill/>
                <a:round/>
              </a:ln>
            </p:spPr>
            <p:txBody>
              <a:bodyPr/>
              <a:lstStyle/>
              <a:p>
                <a:endParaRPr lang="zh-TW" altLang="en-US"/>
              </a:p>
            </p:txBody>
          </p:sp>
          <p:sp>
            <p:nvSpPr>
              <p:cNvPr id="45" name="Freeform 42"/>
              <p:cNvSpPr/>
              <p:nvPr/>
            </p:nvSpPr>
            <p:spPr bwMode="auto">
              <a:xfrm>
                <a:off x="7672388" y="1500188"/>
                <a:ext cx="220662" cy="611187"/>
              </a:xfrm>
              <a:custGeom>
                <a:avLst/>
                <a:gdLst>
                  <a:gd name="T0" fmla="*/ 0 w 17"/>
                  <a:gd name="T1" fmla="*/ 2147483647 h 47"/>
                  <a:gd name="T2" fmla="*/ 2147483647 w 17"/>
                  <a:gd name="T3" fmla="*/ 2147483647 h 47"/>
                  <a:gd name="T4" fmla="*/ 2147483647 w 17"/>
                  <a:gd name="T5" fmla="*/ 1183728112 h 47"/>
                  <a:gd name="T6" fmla="*/ 2147483647 w 17"/>
                  <a:gd name="T7" fmla="*/ 507312048 h 47"/>
                  <a:gd name="T8" fmla="*/ 1684852866 w 17"/>
                  <a:gd name="T9" fmla="*/ 845520080 h 47"/>
                  <a:gd name="T10" fmla="*/ 168482691 w 17"/>
                  <a:gd name="T11" fmla="*/ 2147483647 h 47"/>
                  <a:gd name="T12" fmla="*/ 0 w 17"/>
                  <a:gd name="T13" fmla="*/ 2147483647 h 47"/>
                  <a:gd name="T14" fmla="*/ 0 60000 65536"/>
                  <a:gd name="T15" fmla="*/ 0 60000 65536"/>
                  <a:gd name="T16" fmla="*/ 0 60000 65536"/>
                  <a:gd name="T17" fmla="*/ 0 60000 65536"/>
                  <a:gd name="T18" fmla="*/ 0 60000 65536"/>
                  <a:gd name="T19" fmla="*/ 0 60000 65536"/>
                  <a:gd name="T20" fmla="*/ 0 60000 65536"/>
                  <a:gd name="T21" fmla="*/ 0 w 17"/>
                  <a:gd name="T22" fmla="*/ 0 h 47"/>
                  <a:gd name="T23" fmla="*/ 17 w 17"/>
                  <a:gd name="T24" fmla="*/ 47 h 4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7" h="47">
                    <a:moveTo>
                      <a:pt x="0" y="47"/>
                    </a:moveTo>
                    <a:cubicBezTo>
                      <a:pt x="0" y="47"/>
                      <a:pt x="14" y="25"/>
                      <a:pt x="13" y="14"/>
                    </a:cubicBezTo>
                    <a:cubicBezTo>
                      <a:pt x="13" y="9"/>
                      <a:pt x="14" y="7"/>
                      <a:pt x="14" y="7"/>
                    </a:cubicBezTo>
                    <a:cubicBezTo>
                      <a:pt x="14" y="7"/>
                      <a:pt x="17" y="4"/>
                      <a:pt x="16" y="3"/>
                    </a:cubicBezTo>
                    <a:cubicBezTo>
                      <a:pt x="15" y="1"/>
                      <a:pt x="12" y="0"/>
                      <a:pt x="10" y="5"/>
                    </a:cubicBezTo>
                    <a:cubicBezTo>
                      <a:pt x="11" y="8"/>
                      <a:pt x="1" y="15"/>
                      <a:pt x="1" y="26"/>
                    </a:cubicBezTo>
                    <a:lnTo>
                      <a:pt x="0" y="47"/>
                    </a:lnTo>
                    <a:close/>
                  </a:path>
                </a:pathLst>
              </a:custGeom>
              <a:solidFill>
                <a:schemeClr val="bg1">
                  <a:lumMod val="65000"/>
                </a:schemeClr>
              </a:solidFill>
              <a:ln w="9525">
                <a:noFill/>
                <a:round/>
              </a:ln>
            </p:spPr>
            <p:txBody>
              <a:bodyPr/>
              <a:lstStyle/>
              <a:p>
                <a:pPr>
                  <a:defRPr/>
                </a:pPr>
                <a:endParaRPr lang="zh-TW" altLang="en-US"/>
              </a:p>
            </p:txBody>
          </p:sp>
          <p:sp>
            <p:nvSpPr>
              <p:cNvPr id="46" name="Freeform 43"/>
              <p:cNvSpPr/>
              <p:nvPr/>
            </p:nvSpPr>
            <p:spPr bwMode="auto">
              <a:xfrm>
                <a:off x="7880599" y="1512888"/>
                <a:ext cx="104775" cy="90488"/>
              </a:xfrm>
              <a:custGeom>
                <a:avLst/>
                <a:gdLst>
                  <a:gd name="T0" fmla="*/ 0 w 66"/>
                  <a:gd name="T1" fmla="*/ 2147483647 h 57"/>
                  <a:gd name="T2" fmla="*/ 0 w 66"/>
                  <a:gd name="T3" fmla="*/ 0 h 57"/>
                  <a:gd name="T4" fmla="*/ 2147483647 w 66"/>
                  <a:gd name="T5" fmla="*/ 2147483647 h 57"/>
                  <a:gd name="T6" fmla="*/ 2147483647 w 66"/>
                  <a:gd name="T7" fmla="*/ 2147483647 h 57"/>
                  <a:gd name="T8" fmla="*/ 0 w 66"/>
                  <a:gd name="T9" fmla="*/ 2147483647 h 57"/>
                  <a:gd name="T10" fmla="*/ 0 60000 65536"/>
                  <a:gd name="T11" fmla="*/ 0 60000 65536"/>
                  <a:gd name="T12" fmla="*/ 0 60000 65536"/>
                  <a:gd name="T13" fmla="*/ 0 60000 65536"/>
                  <a:gd name="T14" fmla="*/ 0 60000 65536"/>
                  <a:gd name="T15" fmla="*/ 0 w 66"/>
                  <a:gd name="T16" fmla="*/ 0 h 57"/>
                  <a:gd name="T17" fmla="*/ 66 w 66"/>
                  <a:gd name="T18" fmla="*/ 57 h 57"/>
                </a:gdLst>
                <a:ahLst/>
                <a:cxnLst>
                  <a:cxn ang="T10">
                    <a:pos x="T0" y="T1"/>
                  </a:cxn>
                  <a:cxn ang="T11">
                    <a:pos x="T2" y="T3"/>
                  </a:cxn>
                  <a:cxn ang="T12">
                    <a:pos x="T4" y="T5"/>
                  </a:cxn>
                  <a:cxn ang="T13">
                    <a:pos x="T6" y="T7"/>
                  </a:cxn>
                  <a:cxn ang="T14">
                    <a:pos x="T8" y="T9"/>
                  </a:cxn>
                </a:cxnLst>
                <a:rect l="T15" t="T16" r="T17" b="T18"/>
                <a:pathLst>
                  <a:path w="66" h="57">
                    <a:moveTo>
                      <a:pt x="0" y="8"/>
                    </a:moveTo>
                    <a:lnTo>
                      <a:pt x="0" y="0"/>
                    </a:lnTo>
                    <a:lnTo>
                      <a:pt x="66" y="57"/>
                    </a:lnTo>
                    <a:lnTo>
                      <a:pt x="0" y="8"/>
                    </a:lnTo>
                    <a:close/>
                  </a:path>
                </a:pathLst>
              </a:custGeom>
              <a:solidFill>
                <a:srgbClr val="000000"/>
              </a:solidFill>
              <a:ln w="9525">
                <a:noFill/>
                <a:round/>
              </a:ln>
            </p:spPr>
            <p:txBody>
              <a:bodyPr/>
              <a:lstStyle/>
              <a:p>
                <a:endParaRPr lang="zh-TW" altLang="en-US"/>
              </a:p>
            </p:txBody>
          </p:sp>
          <p:sp>
            <p:nvSpPr>
              <p:cNvPr id="47" name="Freeform 44"/>
              <p:cNvSpPr/>
              <p:nvPr/>
            </p:nvSpPr>
            <p:spPr bwMode="auto">
              <a:xfrm>
                <a:off x="7710737" y="1512888"/>
                <a:ext cx="117475" cy="90488"/>
              </a:xfrm>
              <a:custGeom>
                <a:avLst/>
                <a:gdLst>
                  <a:gd name="T0" fmla="*/ 0 w 74"/>
                  <a:gd name="T1" fmla="*/ 2147483647 h 57"/>
                  <a:gd name="T2" fmla="*/ 2147483647 w 74"/>
                  <a:gd name="T3" fmla="*/ 0 h 57"/>
                  <a:gd name="T4" fmla="*/ 2147483647 w 74"/>
                  <a:gd name="T5" fmla="*/ 0 h 57"/>
                  <a:gd name="T6" fmla="*/ 0 w 74"/>
                  <a:gd name="T7" fmla="*/ 2147483647 h 57"/>
                  <a:gd name="T8" fmla="*/ 0 w 74"/>
                  <a:gd name="T9" fmla="*/ 2147483647 h 57"/>
                  <a:gd name="T10" fmla="*/ 0 60000 65536"/>
                  <a:gd name="T11" fmla="*/ 0 60000 65536"/>
                  <a:gd name="T12" fmla="*/ 0 60000 65536"/>
                  <a:gd name="T13" fmla="*/ 0 60000 65536"/>
                  <a:gd name="T14" fmla="*/ 0 60000 65536"/>
                  <a:gd name="T15" fmla="*/ 0 w 74"/>
                  <a:gd name="T16" fmla="*/ 0 h 57"/>
                  <a:gd name="T17" fmla="*/ 74 w 74"/>
                  <a:gd name="T18" fmla="*/ 57 h 57"/>
                </a:gdLst>
                <a:ahLst/>
                <a:cxnLst>
                  <a:cxn ang="T10">
                    <a:pos x="T0" y="T1"/>
                  </a:cxn>
                  <a:cxn ang="T11">
                    <a:pos x="T2" y="T3"/>
                  </a:cxn>
                  <a:cxn ang="T12">
                    <a:pos x="T4" y="T5"/>
                  </a:cxn>
                  <a:cxn ang="T13">
                    <a:pos x="T6" y="T7"/>
                  </a:cxn>
                  <a:cxn ang="T14">
                    <a:pos x="T8" y="T9"/>
                  </a:cxn>
                </a:cxnLst>
                <a:rect l="T15" t="T16" r="T17" b="T18"/>
                <a:pathLst>
                  <a:path w="74" h="57">
                    <a:moveTo>
                      <a:pt x="0" y="57"/>
                    </a:moveTo>
                    <a:lnTo>
                      <a:pt x="66" y="0"/>
                    </a:lnTo>
                    <a:lnTo>
                      <a:pt x="74" y="0"/>
                    </a:lnTo>
                    <a:lnTo>
                      <a:pt x="0" y="57"/>
                    </a:lnTo>
                    <a:close/>
                  </a:path>
                </a:pathLst>
              </a:custGeom>
              <a:solidFill>
                <a:srgbClr val="000000"/>
              </a:solidFill>
              <a:ln w="9525">
                <a:noFill/>
                <a:round/>
              </a:ln>
            </p:spPr>
            <p:txBody>
              <a:bodyPr/>
              <a:lstStyle/>
              <a:p>
                <a:endParaRPr lang="zh-TW" altLang="en-US"/>
              </a:p>
            </p:txBody>
          </p:sp>
        </p:grpSp>
        <p:grpSp>
          <p:nvGrpSpPr>
            <p:cNvPr id="48" name="组合 47"/>
            <p:cNvGrpSpPr/>
            <p:nvPr/>
          </p:nvGrpSpPr>
          <p:grpSpPr>
            <a:xfrm flipH="1">
              <a:off x="4555101" y="2162748"/>
              <a:ext cx="542180" cy="542703"/>
              <a:chOff x="7167096" y="561975"/>
              <a:chExt cx="1547910" cy="1549400"/>
            </a:xfrm>
          </p:grpSpPr>
          <p:sp>
            <p:nvSpPr>
              <p:cNvPr id="49" name="Freeform 40"/>
              <p:cNvSpPr/>
              <p:nvPr/>
            </p:nvSpPr>
            <p:spPr bwMode="auto">
              <a:xfrm>
                <a:off x="7167096" y="561975"/>
                <a:ext cx="1547910" cy="1518490"/>
              </a:xfrm>
              <a:custGeom>
                <a:avLst/>
                <a:gdLst/>
                <a:ahLst/>
                <a:cxnLst/>
                <a:rect l="l" t="t" r="r" b="b"/>
                <a:pathLst>
                  <a:path w="1547910" h="1518490">
                    <a:moveTo>
                      <a:pt x="735325" y="0"/>
                    </a:moveTo>
                    <a:cubicBezTo>
                      <a:pt x="1125922" y="0"/>
                      <a:pt x="1099882" y="195344"/>
                      <a:pt x="1099882" y="273482"/>
                    </a:cubicBezTo>
                    <a:cubicBezTo>
                      <a:pt x="1099882" y="338596"/>
                      <a:pt x="1047802" y="533941"/>
                      <a:pt x="1034783" y="612078"/>
                    </a:cubicBezTo>
                    <a:cubicBezTo>
                      <a:pt x="1008743" y="677193"/>
                      <a:pt x="995723" y="755331"/>
                      <a:pt x="1021763" y="794399"/>
                    </a:cubicBezTo>
                    <a:cubicBezTo>
                      <a:pt x="1034783" y="820445"/>
                      <a:pt x="1073842" y="872537"/>
                      <a:pt x="1243100" y="963698"/>
                    </a:cubicBezTo>
                    <a:cubicBezTo>
                      <a:pt x="1399339" y="1054858"/>
                      <a:pt x="1581617" y="1067881"/>
                      <a:pt x="1542557" y="1289271"/>
                    </a:cubicBezTo>
                    <a:cubicBezTo>
                      <a:pt x="1520081" y="1379197"/>
                      <a:pt x="1500030" y="1452144"/>
                      <a:pt x="1480009" y="1518490"/>
                    </a:cubicBezTo>
                    <a:lnTo>
                      <a:pt x="0" y="1518490"/>
                    </a:lnTo>
                    <a:cubicBezTo>
                      <a:pt x="15993" y="1434519"/>
                      <a:pt x="15303" y="1372240"/>
                      <a:pt x="45272" y="1302294"/>
                    </a:cubicBezTo>
                    <a:cubicBezTo>
                      <a:pt x="71312" y="1211134"/>
                      <a:pt x="97352" y="1119973"/>
                      <a:pt x="279630" y="1041835"/>
                    </a:cubicBezTo>
                    <a:cubicBezTo>
                      <a:pt x="461908" y="963698"/>
                      <a:pt x="579087" y="911606"/>
                      <a:pt x="579087" y="911606"/>
                    </a:cubicBezTo>
                    <a:cubicBezTo>
                      <a:pt x="579087" y="911528"/>
                      <a:pt x="579093" y="820440"/>
                      <a:pt x="592107" y="807422"/>
                    </a:cubicBezTo>
                    <a:cubicBezTo>
                      <a:pt x="605127" y="807422"/>
                      <a:pt x="631166" y="768354"/>
                      <a:pt x="605127" y="729285"/>
                    </a:cubicBezTo>
                    <a:cubicBezTo>
                      <a:pt x="592107" y="677193"/>
                      <a:pt x="566067" y="625101"/>
                      <a:pt x="566067" y="599055"/>
                    </a:cubicBezTo>
                    <a:cubicBezTo>
                      <a:pt x="566067" y="573009"/>
                      <a:pt x="344729" y="0"/>
                      <a:pt x="735325" y="0"/>
                    </a:cubicBezTo>
                    <a:close/>
                  </a:path>
                </a:pathLst>
              </a:custGeom>
              <a:solidFill>
                <a:schemeClr val="bg1">
                  <a:lumMod val="75000"/>
                </a:schemeClr>
              </a:solidFill>
              <a:ln w="9525">
                <a:noFill/>
                <a:round/>
              </a:ln>
            </p:spPr>
            <p:txBody>
              <a:bodyPr/>
              <a:lstStyle/>
              <a:p>
                <a:endParaRPr lang="zh-TW" altLang="en-US"/>
              </a:p>
            </p:txBody>
          </p:sp>
          <p:sp>
            <p:nvSpPr>
              <p:cNvPr id="50" name="Freeform 41"/>
              <p:cNvSpPr/>
              <p:nvPr/>
            </p:nvSpPr>
            <p:spPr bwMode="auto">
              <a:xfrm>
                <a:off x="7672637" y="1330325"/>
                <a:ext cx="520700" cy="768350"/>
              </a:xfrm>
              <a:custGeom>
                <a:avLst/>
                <a:gdLst>
                  <a:gd name="T0" fmla="*/ 2147483647 w 40"/>
                  <a:gd name="T1" fmla="*/ 2147483647 h 59"/>
                  <a:gd name="T2" fmla="*/ 2147483647 w 40"/>
                  <a:gd name="T3" fmla="*/ 2147483647 h 59"/>
                  <a:gd name="T4" fmla="*/ 2147483647 w 40"/>
                  <a:gd name="T5" fmla="*/ 0 h 59"/>
                  <a:gd name="T6" fmla="*/ 2147483647 w 40"/>
                  <a:gd name="T7" fmla="*/ 2147483647 h 59"/>
                  <a:gd name="T8" fmla="*/ 2147483647 w 40"/>
                  <a:gd name="T9" fmla="*/ 2147483647 h 59"/>
                  <a:gd name="T10" fmla="*/ 2147483647 w 40"/>
                  <a:gd name="T11" fmla="*/ 2147483647 h 59"/>
                  <a:gd name="T12" fmla="*/ 2147483647 w 40"/>
                  <a:gd name="T13" fmla="*/ 2147483647 h 59"/>
                  <a:gd name="T14" fmla="*/ 2147483647 w 40"/>
                  <a:gd name="T15" fmla="*/ 2147483647 h 59"/>
                  <a:gd name="T16" fmla="*/ 0 60000 65536"/>
                  <a:gd name="T17" fmla="*/ 0 60000 65536"/>
                  <a:gd name="T18" fmla="*/ 0 60000 65536"/>
                  <a:gd name="T19" fmla="*/ 0 60000 65536"/>
                  <a:gd name="T20" fmla="*/ 0 60000 65536"/>
                  <a:gd name="T21" fmla="*/ 0 60000 65536"/>
                  <a:gd name="T22" fmla="*/ 0 60000 65536"/>
                  <a:gd name="T23" fmla="*/ 0 60000 65536"/>
                  <a:gd name="T24" fmla="*/ 0 w 40"/>
                  <a:gd name="T25" fmla="*/ 0 h 59"/>
                  <a:gd name="T26" fmla="*/ 40 w 40"/>
                  <a:gd name="T27" fmla="*/ 59 h 5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0" h="59">
                    <a:moveTo>
                      <a:pt x="1" y="59"/>
                    </a:moveTo>
                    <a:cubicBezTo>
                      <a:pt x="1" y="59"/>
                      <a:pt x="19" y="21"/>
                      <a:pt x="40" y="4"/>
                    </a:cubicBezTo>
                    <a:cubicBezTo>
                      <a:pt x="40" y="4"/>
                      <a:pt x="37" y="2"/>
                      <a:pt x="37" y="0"/>
                    </a:cubicBezTo>
                    <a:cubicBezTo>
                      <a:pt x="37" y="0"/>
                      <a:pt x="16" y="14"/>
                      <a:pt x="15" y="15"/>
                    </a:cubicBezTo>
                    <a:cubicBezTo>
                      <a:pt x="14" y="16"/>
                      <a:pt x="13" y="16"/>
                      <a:pt x="12" y="15"/>
                    </a:cubicBezTo>
                    <a:cubicBezTo>
                      <a:pt x="11" y="14"/>
                      <a:pt x="5" y="3"/>
                      <a:pt x="5" y="3"/>
                    </a:cubicBezTo>
                    <a:cubicBezTo>
                      <a:pt x="5" y="3"/>
                      <a:pt x="3" y="10"/>
                      <a:pt x="4" y="11"/>
                    </a:cubicBezTo>
                    <a:cubicBezTo>
                      <a:pt x="4" y="13"/>
                      <a:pt x="0" y="49"/>
                      <a:pt x="1" y="59"/>
                    </a:cubicBezTo>
                    <a:close/>
                  </a:path>
                </a:pathLst>
              </a:custGeom>
              <a:solidFill>
                <a:srgbClr val="FFFFFF"/>
              </a:solidFill>
              <a:ln w="9525">
                <a:noFill/>
                <a:round/>
              </a:ln>
            </p:spPr>
            <p:txBody>
              <a:bodyPr/>
              <a:lstStyle/>
              <a:p>
                <a:endParaRPr lang="zh-TW" altLang="en-US"/>
              </a:p>
            </p:txBody>
          </p:sp>
          <p:sp>
            <p:nvSpPr>
              <p:cNvPr id="51" name="Freeform 42"/>
              <p:cNvSpPr/>
              <p:nvPr/>
            </p:nvSpPr>
            <p:spPr bwMode="auto">
              <a:xfrm>
                <a:off x="7672388" y="1500188"/>
                <a:ext cx="220662" cy="611187"/>
              </a:xfrm>
              <a:custGeom>
                <a:avLst/>
                <a:gdLst>
                  <a:gd name="T0" fmla="*/ 0 w 17"/>
                  <a:gd name="T1" fmla="*/ 2147483647 h 47"/>
                  <a:gd name="T2" fmla="*/ 2147483647 w 17"/>
                  <a:gd name="T3" fmla="*/ 2147483647 h 47"/>
                  <a:gd name="T4" fmla="*/ 2147483647 w 17"/>
                  <a:gd name="T5" fmla="*/ 1183728112 h 47"/>
                  <a:gd name="T6" fmla="*/ 2147483647 w 17"/>
                  <a:gd name="T7" fmla="*/ 507312048 h 47"/>
                  <a:gd name="T8" fmla="*/ 1684852866 w 17"/>
                  <a:gd name="T9" fmla="*/ 845520080 h 47"/>
                  <a:gd name="T10" fmla="*/ 168482691 w 17"/>
                  <a:gd name="T11" fmla="*/ 2147483647 h 47"/>
                  <a:gd name="T12" fmla="*/ 0 w 17"/>
                  <a:gd name="T13" fmla="*/ 2147483647 h 47"/>
                  <a:gd name="T14" fmla="*/ 0 60000 65536"/>
                  <a:gd name="T15" fmla="*/ 0 60000 65536"/>
                  <a:gd name="T16" fmla="*/ 0 60000 65536"/>
                  <a:gd name="T17" fmla="*/ 0 60000 65536"/>
                  <a:gd name="T18" fmla="*/ 0 60000 65536"/>
                  <a:gd name="T19" fmla="*/ 0 60000 65536"/>
                  <a:gd name="T20" fmla="*/ 0 60000 65536"/>
                  <a:gd name="T21" fmla="*/ 0 w 17"/>
                  <a:gd name="T22" fmla="*/ 0 h 47"/>
                  <a:gd name="T23" fmla="*/ 17 w 17"/>
                  <a:gd name="T24" fmla="*/ 47 h 4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7" h="47">
                    <a:moveTo>
                      <a:pt x="0" y="47"/>
                    </a:moveTo>
                    <a:cubicBezTo>
                      <a:pt x="0" y="47"/>
                      <a:pt x="14" y="25"/>
                      <a:pt x="13" y="14"/>
                    </a:cubicBezTo>
                    <a:cubicBezTo>
                      <a:pt x="13" y="9"/>
                      <a:pt x="14" y="7"/>
                      <a:pt x="14" y="7"/>
                    </a:cubicBezTo>
                    <a:cubicBezTo>
                      <a:pt x="14" y="7"/>
                      <a:pt x="17" y="4"/>
                      <a:pt x="16" y="3"/>
                    </a:cubicBezTo>
                    <a:cubicBezTo>
                      <a:pt x="15" y="1"/>
                      <a:pt x="12" y="0"/>
                      <a:pt x="10" y="5"/>
                    </a:cubicBezTo>
                    <a:cubicBezTo>
                      <a:pt x="11" y="8"/>
                      <a:pt x="1" y="15"/>
                      <a:pt x="1" y="26"/>
                    </a:cubicBezTo>
                    <a:lnTo>
                      <a:pt x="0" y="47"/>
                    </a:lnTo>
                    <a:close/>
                  </a:path>
                </a:pathLst>
              </a:custGeom>
              <a:solidFill>
                <a:schemeClr val="bg1">
                  <a:lumMod val="65000"/>
                </a:schemeClr>
              </a:solidFill>
              <a:ln w="9525">
                <a:noFill/>
                <a:round/>
              </a:ln>
            </p:spPr>
            <p:txBody>
              <a:bodyPr/>
              <a:lstStyle/>
              <a:p>
                <a:pPr>
                  <a:defRPr/>
                </a:pPr>
                <a:endParaRPr lang="zh-TW" altLang="en-US"/>
              </a:p>
            </p:txBody>
          </p:sp>
          <p:sp>
            <p:nvSpPr>
              <p:cNvPr id="52" name="Freeform 43"/>
              <p:cNvSpPr/>
              <p:nvPr/>
            </p:nvSpPr>
            <p:spPr bwMode="auto">
              <a:xfrm>
                <a:off x="7880599" y="1512888"/>
                <a:ext cx="104775" cy="90488"/>
              </a:xfrm>
              <a:custGeom>
                <a:avLst/>
                <a:gdLst>
                  <a:gd name="T0" fmla="*/ 0 w 66"/>
                  <a:gd name="T1" fmla="*/ 2147483647 h 57"/>
                  <a:gd name="T2" fmla="*/ 0 w 66"/>
                  <a:gd name="T3" fmla="*/ 0 h 57"/>
                  <a:gd name="T4" fmla="*/ 2147483647 w 66"/>
                  <a:gd name="T5" fmla="*/ 2147483647 h 57"/>
                  <a:gd name="T6" fmla="*/ 2147483647 w 66"/>
                  <a:gd name="T7" fmla="*/ 2147483647 h 57"/>
                  <a:gd name="T8" fmla="*/ 0 w 66"/>
                  <a:gd name="T9" fmla="*/ 2147483647 h 57"/>
                  <a:gd name="T10" fmla="*/ 0 60000 65536"/>
                  <a:gd name="T11" fmla="*/ 0 60000 65536"/>
                  <a:gd name="T12" fmla="*/ 0 60000 65536"/>
                  <a:gd name="T13" fmla="*/ 0 60000 65536"/>
                  <a:gd name="T14" fmla="*/ 0 60000 65536"/>
                  <a:gd name="T15" fmla="*/ 0 w 66"/>
                  <a:gd name="T16" fmla="*/ 0 h 57"/>
                  <a:gd name="T17" fmla="*/ 66 w 66"/>
                  <a:gd name="T18" fmla="*/ 57 h 57"/>
                </a:gdLst>
                <a:ahLst/>
                <a:cxnLst>
                  <a:cxn ang="T10">
                    <a:pos x="T0" y="T1"/>
                  </a:cxn>
                  <a:cxn ang="T11">
                    <a:pos x="T2" y="T3"/>
                  </a:cxn>
                  <a:cxn ang="T12">
                    <a:pos x="T4" y="T5"/>
                  </a:cxn>
                  <a:cxn ang="T13">
                    <a:pos x="T6" y="T7"/>
                  </a:cxn>
                  <a:cxn ang="T14">
                    <a:pos x="T8" y="T9"/>
                  </a:cxn>
                </a:cxnLst>
                <a:rect l="T15" t="T16" r="T17" b="T18"/>
                <a:pathLst>
                  <a:path w="66" h="57">
                    <a:moveTo>
                      <a:pt x="0" y="8"/>
                    </a:moveTo>
                    <a:lnTo>
                      <a:pt x="0" y="0"/>
                    </a:lnTo>
                    <a:lnTo>
                      <a:pt x="66" y="57"/>
                    </a:lnTo>
                    <a:lnTo>
                      <a:pt x="0" y="8"/>
                    </a:lnTo>
                    <a:close/>
                  </a:path>
                </a:pathLst>
              </a:custGeom>
              <a:solidFill>
                <a:srgbClr val="000000"/>
              </a:solidFill>
              <a:ln w="9525">
                <a:noFill/>
                <a:round/>
              </a:ln>
            </p:spPr>
            <p:txBody>
              <a:bodyPr/>
              <a:lstStyle/>
              <a:p>
                <a:endParaRPr lang="zh-TW" altLang="en-US"/>
              </a:p>
            </p:txBody>
          </p:sp>
          <p:sp>
            <p:nvSpPr>
              <p:cNvPr id="53" name="Freeform 44"/>
              <p:cNvSpPr/>
              <p:nvPr/>
            </p:nvSpPr>
            <p:spPr bwMode="auto">
              <a:xfrm>
                <a:off x="7710737" y="1512888"/>
                <a:ext cx="117475" cy="90488"/>
              </a:xfrm>
              <a:custGeom>
                <a:avLst/>
                <a:gdLst>
                  <a:gd name="T0" fmla="*/ 0 w 74"/>
                  <a:gd name="T1" fmla="*/ 2147483647 h 57"/>
                  <a:gd name="T2" fmla="*/ 2147483647 w 74"/>
                  <a:gd name="T3" fmla="*/ 0 h 57"/>
                  <a:gd name="T4" fmla="*/ 2147483647 w 74"/>
                  <a:gd name="T5" fmla="*/ 0 h 57"/>
                  <a:gd name="T6" fmla="*/ 0 w 74"/>
                  <a:gd name="T7" fmla="*/ 2147483647 h 57"/>
                  <a:gd name="T8" fmla="*/ 0 w 74"/>
                  <a:gd name="T9" fmla="*/ 2147483647 h 57"/>
                  <a:gd name="T10" fmla="*/ 0 60000 65536"/>
                  <a:gd name="T11" fmla="*/ 0 60000 65536"/>
                  <a:gd name="T12" fmla="*/ 0 60000 65536"/>
                  <a:gd name="T13" fmla="*/ 0 60000 65536"/>
                  <a:gd name="T14" fmla="*/ 0 60000 65536"/>
                  <a:gd name="T15" fmla="*/ 0 w 74"/>
                  <a:gd name="T16" fmla="*/ 0 h 57"/>
                  <a:gd name="T17" fmla="*/ 74 w 74"/>
                  <a:gd name="T18" fmla="*/ 57 h 57"/>
                </a:gdLst>
                <a:ahLst/>
                <a:cxnLst>
                  <a:cxn ang="T10">
                    <a:pos x="T0" y="T1"/>
                  </a:cxn>
                  <a:cxn ang="T11">
                    <a:pos x="T2" y="T3"/>
                  </a:cxn>
                  <a:cxn ang="T12">
                    <a:pos x="T4" y="T5"/>
                  </a:cxn>
                  <a:cxn ang="T13">
                    <a:pos x="T6" y="T7"/>
                  </a:cxn>
                  <a:cxn ang="T14">
                    <a:pos x="T8" y="T9"/>
                  </a:cxn>
                </a:cxnLst>
                <a:rect l="T15" t="T16" r="T17" b="T18"/>
                <a:pathLst>
                  <a:path w="74" h="57">
                    <a:moveTo>
                      <a:pt x="0" y="57"/>
                    </a:moveTo>
                    <a:lnTo>
                      <a:pt x="66" y="0"/>
                    </a:lnTo>
                    <a:lnTo>
                      <a:pt x="74" y="0"/>
                    </a:lnTo>
                    <a:lnTo>
                      <a:pt x="0" y="57"/>
                    </a:lnTo>
                    <a:close/>
                  </a:path>
                </a:pathLst>
              </a:custGeom>
              <a:solidFill>
                <a:srgbClr val="000000"/>
              </a:solidFill>
              <a:ln w="9525">
                <a:noFill/>
                <a:round/>
              </a:ln>
            </p:spPr>
            <p:txBody>
              <a:bodyPr/>
              <a:lstStyle/>
              <a:p>
                <a:endParaRPr lang="zh-TW" altLang="en-US"/>
              </a:p>
            </p:txBody>
          </p:sp>
        </p:grpSp>
        <p:grpSp>
          <p:nvGrpSpPr>
            <p:cNvPr id="54" name="组合 53"/>
            <p:cNvGrpSpPr/>
            <p:nvPr/>
          </p:nvGrpSpPr>
          <p:grpSpPr>
            <a:xfrm flipH="1">
              <a:off x="4870102" y="2030708"/>
              <a:ext cx="674094" cy="674744"/>
              <a:chOff x="7167096" y="561975"/>
              <a:chExt cx="1547910" cy="1549400"/>
            </a:xfrm>
          </p:grpSpPr>
          <p:sp>
            <p:nvSpPr>
              <p:cNvPr id="55" name="Freeform 40"/>
              <p:cNvSpPr/>
              <p:nvPr/>
            </p:nvSpPr>
            <p:spPr bwMode="auto">
              <a:xfrm>
                <a:off x="7167096" y="561975"/>
                <a:ext cx="1547910" cy="1518490"/>
              </a:xfrm>
              <a:custGeom>
                <a:avLst/>
                <a:gdLst/>
                <a:ahLst/>
                <a:cxnLst/>
                <a:rect l="l" t="t" r="r" b="b"/>
                <a:pathLst>
                  <a:path w="1547910" h="1518490">
                    <a:moveTo>
                      <a:pt x="735325" y="0"/>
                    </a:moveTo>
                    <a:cubicBezTo>
                      <a:pt x="1125922" y="0"/>
                      <a:pt x="1099882" y="195344"/>
                      <a:pt x="1099882" y="273482"/>
                    </a:cubicBezTo>
                    <a:cubicBezTo>
                      <a:pt x="1099882" y="338596"/>
                      <a:pt x="1047802" y="533941"/>
                      <a:pt x="1034783" y="612078"/>
                    </a:cubicBezTo>
                    <a:cubicBezTo>
                      <a:pt x="1008743" y="677193"/>
                      <a:pt x="995723" y="755331"/>
                      <a:pt x="1021763" y="794399"/>
                    </a:cubicBezTo>
                    <a:cubicBezTo>
                      <a:pt x="1034783" y="820445"/>
                      <a:pt x="1073842" y="872537"/>
                      <a:pt x="1243100" y="963698"/>
                    </a:cubicBezTo>
                    <a:cubicBezTo>
                      <a:pt x="1399339" y="1054858"/>
                      <a:pt x="1581617" y="1067881"/>
                      <a:pt x="1542557" y="1289271"/>
                    </a:cubicBezTo>
                    <a:cubicBezTo>
                      <a:pt x="1520081" y="1379197"/>
                      <a:pt x="1500030" y="1452144"/>
                      <a:pt x="1480009" y="1518490"/>
                    </a:cubicBezTo>
                    <a:lnTo>
                      <a:pt x="0" y="1518490"/>
                    </a:lnTo>
                    <a:cubicBezTo>
                      <a:pt x="15993" y="1434519"/>
                      <a:pt x="15303" y="1372240"/>
                      <a:pt x="45272" y="1302294"/>
                    </a:cubicBezTo>
                    <a:cubicBezTo>
                      <a:pt x="71312" y="1211134"/>
                      <a:pt x="97352" y="1119973"/>
                      <a:pt x="279630" y="1041835"/>
                    </a:cubicBezTo>
                    <a:cubicBezTo>
                      <a:pt x="461908" y="963698"/>
                      <a:pt x="579087" y="911606"/>
                      <a:pt x="579087" y="911606"/>
                    </a:cubicBezTo>
                    <a:cubicBezTo>
                      <a:pt x="579087" y="911528"/>
                      <a:pt x="579093" y="820440"/>
                      <a:pt x="592107" y="807422"/>
                    </a:cubicBezTo>
                    <a:cubicBezTo>
                      <a:pt x="605127" y="807422"/>
                      <a:pt x="631166" y="768354"/>
                      <a:pt x="605127" y="729285"/>
                    </a:cubicBezTo>
                    <a:cubicBezTo>
                      <a:pt x="592107" y="677193"/>
                      <a:pt x="566067" y="625101"/>
                      <a:pt x="566067" y="599055"/>
                    </a:cubicBezTo>
                    <a:cubicBezTo>
                      <a:pt x="566067" y="573009"/>
                      <a:pt x="344729" y="0"/>
                      <a:pt x="735325" y="0"/>
                    </a:cubicBezTo>
                    <a:close/>
                  </a:path>
                </a:pathLst>
              </a:custGeom>
              <a:solidFill>
                <a:schemeClr val="bg1">
                  <a:lumMod val="65000"/>
                </a:schemeClr>
              </a:solidFill>
              <a:ln w="9525">
                <a:noFill/>
                <a:round/>
              </a:ln>
            </p:spPr>
            <p:txBody>
              <a:bodyPr/>
              <a:lstStyle/>
              <a:p>
                <a:endParaRPr lang="zh-TW" altLang="en-US"/>
              </a:p>
            </p:txBody>
          </p:sp>
          <p:sp>
            <p:nvSpPr>
              <p:cNvPr id="56" name="Freeform 41"/>
              <p:cNvSpPr/>
              <p:nvPr/>
            </p:nvSpPr>
            <p:spPr bwMode="auto">
              <a:xfrm>
                <a:off x="7672637" y="1330325"/>
                <a:ext cx="520700" cy="768350"/>
              </a:xfrm>
              <a:custGeom>
                <a:avLst/>
                <a:gdLst>
                  <a:gd name="T0" fmla="*/ 2147483647 w 40"/>
                  <a:gd name="T1" fmla="*/ 2147483647 h 59"/>
                  <a:gd name="T2" fmla="*/ 2147483647 w 40"/>
                  <a:gd name="T3" fmla="*/ 2147483647 h 59"/>
                  <a:gd name="T4" fmla="*/ 2147483647 w 40"/>
                  <a:gd name="T5" fmla="*/ 0 h 59"/>
                  <a:gd name="T6" fmla="*/ 2147483647 w 40"/>
                  <a:gd name="T7" fmla="*/ 2147483647 h 59"/>
                  <a:gd name="T8" fmla="*/ 2147483647 w 40"/>
                  <a:gd name="T9" fmla="*/ 2147483647 h 59"/>
                  <a:gd name="T10" fmla="*/ 2147483647 w 40"/>
                  <a:gd name="T11" fmla="*/ 2147483647 h 59"/>
                  <a:gd name="T12" fmla="*/ 2147483647 w 40"/>
                  <a:gd name="T13" fmla="*/ 2147483647 h 59"/>
                  <a:gd name="T14" fmla="*/ 2147483647 w 40"/>
                  <a:gd name="T15" fmla="*/ 2147483647 h 59"/>
                  <a:gd name="T16" fmla="*/ 0 60000 65536"/>
                  <a:gd name="T17" fmla="*/ 0 60000 65536"/>
                  <a:gd name="T18" fmla="*/ 0 60000 65536"/>
                  <a:gd name="T19" fmla="*/ 0 60000 65536"/>
                  <a:gd name="T20" fmla="*/ 0 60000 65536"/>
                  <a:gd name="T21" fmla="*/ 0 60000 65536"/>
                  <a:gd name="T22" fmla="*/ 0 60000 65536"/>
                  <a:gd name="T23" fmla="*/ 0 60000 65536"/>
                  <a:gd name="T24" fmla="*/ 0 w 40"/>
                  <a:gd name="T25" fmla="*/ 0 h 59"/>
                  <a:gd name="T26" fmla="*/ 40 w 40"/>
                  <a:gd name="T27" fmla="*/ 59 h 5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0" h="59">
                    <a:moveTo>
                      <a:pt x="1" y="59"/>
                    </a:moveTo>
                    <a:cubicBezTo>
                      <a:pt x="1" y="59"/>
                      <a:pt x="19" y="21"/>
                      <a:pt x="40" y="4"/>
                    </a:cubicBezTo>
                    <a:cubicBezTo>
                      <a:pt x="40" y="4"/>
                      <a:pt x="37" y="2"/>
                      <a:pt x="37" y="0"/>
                    </a:cubicBezTo>
                    <a:cubicBezTo>
                      <a:pt x="37" y="0"/>
                      <a:pt x="16" y="14"/>
                      <a:pt x="15" y="15"/>
                    </a:cubicBezTo>
                    <a:cubicBezTo>
                      <a:pt x="14" y="16"/>
                      <a:pt x="13" y="16"/>
                      <a:pt x="12" y="15"/>
                    </a:cubicBezTo>
                    <a:cubicBezTo>
                      <a:pt x="11" y="14"/>
                      <a:pt x="5" y="3"/>
                      <a:pt x="5" y="3"/>
                    </a:cubicBezTo>
                    <a:cubicBezTo>
                      <a:pt x="5" y="3"/>
                      <a:pt x="3" y="10"/>
                      <a:pt x="4" y="11"/>
                    </a:cubicBezTo>
                    <a:cubicBezTo>
                      <a:pt x="4" y="13"/>
                      <a:pt x="0" y="49"/>
                      <a:pt x="1" y="59"/>
                    </a:cubicBezTo>
                    <a:close/>
                  </a:path>
                </a:pathLst>
              </a:custGeom>
              <a:solidFill>
                <a:srgbClr val="FFFFFF"/>
              </a:solidFill>
              <a:ln w="9525">
                <a:noFill/>
                <a:round/>
              </a:ln>
            </p:spPr>
            <p:txBody>
              <a:bodyPr/>
              <a:lstStyle/>
              <a:p>
                <a:endParaRPr lang="zh-TW" altLang="en-US"/>
              </a:p>
            </p:txBody>
          </p:sp>
          <p:sp>
            <p:nvSpPr>
              <p:cNvPr id="57" name="Freeform 42"/>
              <p:cNvSpPr/>
              <p:nvPr/>
            </p:nvSpPr>
            <p:spPr bwMode="auto">
              <a:xfrm>
                <a:off x="7672388" y="1500188"/>
                <a:ext cx="220662" cy="611187"/>
              </a:xfrm>
              <a:custGeom>
                <a:avLst/>
                <a:gdLst>
                  <a:gd name="T0" fmla="*/ 0 w 17"/>
                  <a:gd name="T1" fmla="*/ 2147483647 h 47"/>
                  <a:gd name="T2" fmla="*/ 2147483647 w 17"/>
                  <a:gd name="T3" fmla="*/ 2147483647 h 47"/>
                  <a:gd name="T4" fmla="*/ 2147483647 w 17"/>
                  <a:gd name="T5" fmla="*/ 1183728112 h 47"/>
                  <a:gd name="T6" fmla="*/ 2147483647 w 17"/>
                  <a:gd name="T7" fmla="*/ 507312048 h 47"/>
                  <a:gd name="T8" fmla="*/ 1684852866 w 17"/>
                  <a:gd name="T9" fmla="*/ 845520080 h 47"/>
                  <a:gd name="T10" fmla="*/ 168482691 w 17"/>
                  <a:gd name="T11" fmla="*/ 2147483647 h 47"/>
                  <a:gd name="T12" fmla="*/ 0 w 17"/>
                  <a:gd name="T13" fmla="*/ 2147483647 h 47"/>
                  <a:gd name="T14" fmla="*/ 0 60000 65536"/>
                  <a:gd name="T15" fmla="*/ 0 60000 65536"/>
                  <a:gd name="T16" fmla="*/ 0 60000 65536"/>
                  <a:gd name="T17" fmla="*/ 0 60000 65536"/>
                  <a:gd name="T18" fmla="*/ 0 60000 65536"/>
                  <a:gd name="T19" fmla="*/ 0 60000 65536"/>
                  <a:gd name="T20" fmla="*/ 0 60000 65536"/>
                  <a:gd name="T21" fmla="*/ 0 w 17"/>
                  <a:gd name="T22" fmla="*/ 0 h 47"/>
                  <a:gd name="T23" fmla="*/ 17 w 17"/>
                  <a:gd name="T24" fmla="*/ 47 h 4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7" h="47">
                    <a:moveTo>
                      <a:pt x="0" y="47"/>
                    </a:moveTo>
                    <a:cubicBezTo>
                      <a:pt x="0" y="47"/>
                      <a:pt x="14" y="25"/>
                      <a:pt x="13" y="14"/>
                    </a:cubicBezTo>
                    <a:cubicBezTo>
                      <a:pt x="13" y="9"/>
                      <a:pt x="14" y="7"/>
                      <a:pt x="14" y="7"/>
                    </a:cubicBezTo>
                    <a:cubicBezTo>
                      <a:pt x="14" y="7"/>
                      <a:pt x="17" y="4"/>
                      <a:pt x="16" y="3"/>
                    </a:cubicBezTo>
                    <a:cubicBezTo>
                      <a:pt x="15" y="1"/>
                      <a:pt x="12" y="0"/>
                      <a:pt x="10" y="5"/>
                    </a:cubicBezTo>
                    <a:cubicBezTo>
                      <a:pt x="11" y="8"/>
                      <a:pt x="1" y="15"/>
                      <a:pt x="1" y="26"/>
                    </a:cubicBezTo>
                    <a:lnTo>
                      <a:pt x="0" y="47"/>
                    </a:lnTo>
                    <a:close/>
                  </a:path>
                </a:pathLst>
              </a:custGeom>
              <a:solidFill>
                <a:schemeClr val="bg1">
                  <a:lumMod val="65000"/>
                </a:schemeClr>
              </a:solidFill>
              <a:ln w="9525">
                <a:noFill/>
                <a:round/>
              </a:ln>
            </p:spPr>
            <p:txBody>
              <a:bodyPr/>
              <a:lstStyle/>
              <a:p>
                <a:pPr>
                  <a:defRPr/>
                </a:pPr>
                <a:endParaRPr lang="zh-TW" altLang="en-US"/>
              </a:p>
            </p:txBody>
          </p:sp>
          <p:sp>
            <p:nvSpPr>
              <p:cNvPr id="58" name="Freeform 43"/>
              <p:cNvSpPr/>
              <p:nvPr/>
            </p:nvSpPr>
            <p:spPr bwMode="auto">
              <a:xfrm>
                <a:off x="7880599" y="1512888"/>
                <a:ext cx="104775" cy="90488"/>
              </a:xfrm>
              <a:custGeom>
                <a:avLst/>
                <a:gdLst>
                  <a:gd name="T0" fmla="*/ 0 w 66"/>
                  <a:gd name="T1" fmla="*/ 2147483647 h 57"/>
                  <a:gd name="T2" fmla="*/ 0 w 66"/>
                  <a:gd name="T3" fmla="*/ 0 h 57"/>
                  <a:gd name="T4" fmla="*/ 2147483647 w 66"/>
                  <a:gd name="T5" fmla="*/ 2147483647 h 57"/>
                  <a:gd name="T6" fmla="*/ 2147483647 w 66"/>
                  <a:gd name="T7" fmla="*/ 2147483647 h 57"/>
                  <a:gd name="T8" fmla="*/ 0 w 66"/>
                  <a:gd name="T9" fmla="*/ 2147483647 h 57"/>
                  <a:gd name="T10" fmla="*/ 0 60000 65536"/>
                  <a:gd name="T11" fmla="*/ 0 60000 65536"/>
                  <a:gd name="T12" fmla="*/ 0 60000 65536"/>
                  <a:gd name="T13" fmla="*/ 0 60000 65536"/>
                  <a:gd name="T14" fmla="*/ 0 60000 65536"/>
                  <a:gd name="T15" fmla="*/ 0 w 66"/>
                  <a:gd name="T16" fmla="*/ 0 h 57"/>
                  <a:gd name="T17" fmla="*/ 66 w 66"/>
                  <a:gd name="T18" fmla="*/ 57 h 57"/>
                </a:gdLst>
                <a:ahLst/>
                <a:cxnLst>
                  <a:cxn ang="T10">
                    <a:pos x="T0" y="T1"/>
                  </a:cxn>
                  <a:cxn ang="T11">
                    <a:pos x="T2" y="T3"/>
                  </a:cxn>
                  <a:cxn ang="T12">
                    <a:pos x="T4" y="T5"/>
                  </a:cxn>
                  <a:cxn ang="T13">
                    <a:pos x="T6" y="T7"/>
                  </a:cxn>
                  <a:cxn ang="T14">
                    <a:pos x="T8" y="T9"/>
                  </a:cxn>
                </a:cxnLst>
                <a:rect l="T15" t="T16" r="T17" b="T18"/>
                <a:pathLst>
                  <a:path w="66" h="57">
                    <a:moveTo>
                      <a:pt x="0" y="8"/>
                    </a:moveTo>
                    <a:lnTo>
                      <a:pt x="0" y="0"/>
                    </a:lnTo>
                    <a:lnTo>
                      <a:pt x="66" y="57"/>
                    </a:lnTo>
                    <a:lnTo>
                      <a:pt x="0" y="8"/>
                    </a:lnTo>
                    <a:close/>
                  </a:path>
                </a:pathLst>
              </a:custGeom>
              <a:solidFill>
                <a:srgbClr val="000000"/>
              </a:solidFill>
              <a:ln w="9525">
                <a:noFill/>
                <a:round/>
              </a:ln>
            </p:spPr>
            <p:txBody>
              <a:bodyPr/>
              <a:lstStyle/>
              <a:p>
                <a:endParaRPr lang="zh-TW" altLang="en-US"/>
              </a:p>
            </p:txBody>
          </p:sp>
          <p:sp>
            <p:nvSpPr>
              <p:cNvPr id="59" name="Freeform 44"/>
              <p:cNvSpPr/>
              <p:nvPr/>
            </p:nvSpPr>
            <p:spPr bwMode="auto">
              <a:xfrm>
                <a:off x="7710737" y="1512888"/>
                <a:ext cx="117475" cy="90488"/>
              </a:xfrm>
              <a:custGeom>
                <a:avLst/>
                <a:gdLst>
                  <a:gd name="T0" fmla="*/ 0 w 74"/>
                  <a:gd name="T1" fmla="*/ 2147483647 h 57"/>
                  <a:gd name="T2" fmla="*/ 2147483647 w 74"/>
                  <a:gd name="T3" fmla="*/ 0 h 57"/>
                  <a:gd name="T4" fmla="*/ 2147483647 w 74"/>
                  <a:gd name="T5" fmla="*/ 0 h 57"/>
                  <a:gd name="T6" fmla="*/ 0 w 74"/>
                  <a:gd name="T7" fmla="*/ 2147483647 h 57"/>
                  <a:gd name="T8" fmla="*/ 0 w 74"/>
                  <a:gd name="T9" fmla="*/ 2147483647 h 57"/>
                  <a:gd name="T10" fmla="*/ 0 60000 65536"/>
                  <a:gd name="T11" fmla="*/ 0 60000 65536"/>
                  <a:gd name="T12" fmla="*/ 0 60000 65536"/>
                  <a:gd name="T13" fmla="*/ 0 60000 65536"/>
                  <a:gd name="T14" fmla="*/ 0 60000 65536"/>
                  <a:gd name="T15" fmla="*/ 0 w 74"/>
                  <a:gd name="T16" fmla="*/ 0 h 57"/>
                  <a:gd name="T17" fmla="*/ 74 w 74"/>
                  <a:gd name="T18" fmla="*/ 57 h 57"/>
                </a:gdLst>
                <a:ahLst/>
                <a:cxnLst>
                  <a:cxn ang="T10">
                    <a:pos x="T0" y="T1"/>
                  </a:cxn>
                  <a:cxn ang="T11">
                    <a:pos x="T2" y="T3"/>
                  </a:cxn>
                  <a:cxn ang="T12">
                    <a:pos x="T4" y="T5"/>
                  </a:cxn>
                  <a:cxn ang="T13">
                    <a:pos x="T6" y="T7"/>
                  </a:cxn>
                  <a:cxn ang="T14">
                    <a:pos x="T8" y="T9"/>
                  </a:cxn>
                </a:cxnLst>
                <a:rect l="T15" t="T16" r="T17" b="T18"/>
                <a:pathLst>
                  <a:path w="74" h="57">
                    <a:moveTo>
                      <a:pt x="0" y="57"/>
                    </a:moveTo>
                    <a:lnTo>
                      <a:pt x="66" y="0"/>
                    </a:lnTo>
                    <a:lnTo>
                      <a:pt x="74" y="0"/>
                    </a:lnTo>
                    <a:lnTo>
                      <a:pt x="0" y="57"/>
                    </a:lnTo>
                    <a:close/>
                  </a:path>
                </a:pathLst>
              </a:custGeom>
              <a:solidFill>
                <a:srgbClr val="000000"/>
              </a:solidFill>
              <a:ln w="9525">
                <a:noFill/>
                <a:round/>
              </a:ln>
            </p:spPr>
            <p:txBody>
              <a:bodyPr/>
              <a:lstStyle/>
              <a:p>
                <a:endParaRPr lang="zh-TW" altLang="en-US"/>
              </a:p>
            </p:txBody>
          </p:sp>
        </p:grpSp>
        <p:cxnSp>
          <p:nvCxnSpPr>
            <p:cNvPr id="60" name="直接连接符 59"/>
            <p:cNvCxnSpPr/>
            <p:nvPr/>
          </p:nvCxnSpPr>
          <p:spPr>
            <a:xfrm>
              <a:off x="10431385" y="1463040"/>
              <a:ext cx="0" cy="1076583"/>
            </a:xfrm>
            <a:prstGeom prst="line">
              <a:avLst/>
            </a:prstGeom>
            <a:ln w="19050">
              <a:gradFill>
                <a:gsLst>
                  <a:gs pos="0">
                    <a:srgbClr val="BECCCD">
                      <a:alpha val="15000"/>
                    </a:srgbClr>
                  </a:gs>
                  <a:gs pos="50000">
                    <a:schemeClr val="bg1">
                      <a:lumMod val="50000"/>
                    </a:schemeClr>
                  </a:gs>
                  <a:gs pos="100000">
                    <a:srgbClr val="BECCCD">
                      <a:alpha val="40000"/>
                    </a:srgbClr>
                  </a:gs>
                </a:gsLst>
                <a:lin ang="5400000" scaled="0"/>
              </a:gradFill>
            </a:ln>
          </p:spPr>
          <p:style>
            <a:lnRef idx="1">
              <a:schemeClr val="accent1"/>
            </a:lnRef>
            <a:fillRef idx="0">
              <a:schemeClr val="accent1"/>
            </a:fillRef>
            <a:effectRef idx="0">
              <a:schemeClr val="accent1"/>
            </a:effectRef>
            <a:fontRef idx="minor">
              <a:schemeClr val="tx1"/>
            </a:fontRef>
          </p:style>
        </p:cxnSp>
        <p:cxnSp>
          <p:nvCxnSpPr>
            <p:cNvPr id="61" name="直接连接符 60"/>
            <p:cNvCxnSpPr/>
            <p:nvPr/>
          </p:nvCxnSpPr>
          <p:spPr>
            <a:xfrm flipH="1">
              <a:off x="1776999" y="2685396"/>
              <a:ext cx="7980292" cy="0"/>
            </a:xfrm>
            <a:prstGeom prst="line">
              <a:avLst/>
            </a:prstGeom>
            <a:ln w="19050">
              <a:gradFill>
                <a:gsLst>
                  <a:gs pos="0">
                    <a:srgbClr val="BECCCD">
                      <a:alpha val="15000"/>
                    </a:srgbClr>
                  </a:gs>
                  <a:gs pos="50000">
                    <a:schemeClr val="bg1">
                      <a:lumMod val="50000"/>
                    </a:schemeClr>
                  </a:gs>
                  <a:gs pos="100000">
                    <a:srgbClr val="BECCCD">
                      <a:alpha val="40000"/>
                    </a:srgbClr>
                  </a:gs>
                </a:gsLst>
                <a:lin ang="0" scaled="0"/>
              </a:gradFill>
            </a:ln>
          </p:spPr>
          <p:style>
            <a:lnRef idx="1">
              <a:schemeClr val="accent1"/>
            </a:lnRef>
            <a:fillRef idx="0">
              <a:schemeClr val="accent1"/>
            </a:fillRef>
            <a:effectRef idx="0">
              <a:schemeClr val="accent1"/>
            </a:effectRef>
            <a:fontRef idx="minor">
              <a:schemeClr val="tx1"/>
            </a:fontRef>
          </p:style>
        </p:cxnSp>
        <p:sp>
          <p:nvSpPr>
            <p:cNvPr id="161" name="Rectangle 42"/>
            <p:cNvSpPr/>
            <p:nvPr/>
          </p:nvSpPr>
          <p:spPr>
            <a:xfrm>
              <a:off x="6937667" y="1995056"/>
              <a:ext cx="3436115" cy="1040367"/>
            </a:xfrm>
            <a:prstGeom prst="rect">
              <a:avLst/>
            </a:prstGeom>
            <a:noFill/>
            <a:ln w="12700" cap="flat" cmpd="sng" algn="ctr">
              <a:noFill/>
              <a:prstDash val="solid"/>
            </a:ln>
            <a:effectLst/>
          </p:spPr>
          <p:txBody>
            <a:bodyPr lIns="91440" tIns="0" rIns="91440" bIns="0" rtlCol="0" anchor="t"/>
            <a:lstStyle/>
            <a:p>
              <a:pPr algn="r">
                <a:defRPr/>
              </a:pPr>
              <a:endParaRPr lang="en-US" sz="1600" kern="0" dirty="0">
                <a:solidFill>
                  <a:schemeClr val="tx1">
                    <a:lumMod val="65000"/>
                    <a:lumOff val="35000"/>
                  </a:schemeClr>
                </a:solidFill>
                <a:latin typeface="Arial" panose="020B0604020202020204" pitchFamily="34" charset="0"/>
                <a:cs typeface="Arial" panose="020B0604020202020204" pitchFamily="34" charset="0"/>
              </a:endParaRPr>
            </a:p>
          </p:txBody>
        </p:sp>
      </p:grpSp>
      <p:grpSp>
        <p:nvGrpSpPr>
          <p:cNvPr id="4" name="组合 3"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GrpSpPr/>
          <p:nvPr/>
        </p:nvGrpSpPr>
        <p:grpSpPr>
          <a:xfrm>
            <a:off x="-27432" y="5009639"/>
            <a:ext cx="8654386" cy="1523888"/>
            <a:chOff x="1757553" y="5069964"/>
            <a:chExt cx="8654386" cy="1523888"/>
          </a:xfrm>
        </p:grpSpPr>
        <p:grpSp>
          <p:nvGrpSpPr>
            <p:cNvPr id="108" name="组合 107"/>
            <p:cNvGrpSpPr/>
            <p:nvPr/>
          </p:nvGrpSpPr>
          <p:grpSpPr>
            <a:xfrm>
              <a:off x="1817231" y="5847963"/>
              <a:ext cx="463966" cy="464413"/>
              <a:chOff x="7167096" y="561975"/>
              <a:chExt cx="1547910" cy="1549400"/>
            </a:xfrm>
          </p:grpSpPr>
          <p:sp>
            <p:nvSpPr>
              <p:cNvPr id="109" name="Freeform 40"/>
              <p:cNvSpPr/>
              <p:nvPr/>
            </p:nvSpPr>
            <p:spPr bwMode="auto">
              <a:xfrm>
                <a:off x="7167096" y="561975"/>
                <a:ext cx="1547910" cy="1518490"/>
              </a:xfrm>
              <a:custGeom>
                <a:avLst/>
                <a:gdLst/>
                <a:ahLst/>
                <a:cxnLst/>
                <a:rect l="l" t="t" r="r" b="b"/>
                <a:pathLst>
                  <a:path w="1547910" h="1518490">
                    <a:moveTo>
                      <a:pt x="735325" y="0"/>
                    </a:moveTo>
                    <a:cubicBezTo>
                      <a:pt x="1125922" y="0"/>
                      <a:pt x="1099882" y="195344"/>
                      <a:pt x="1099882" y="273482"/>
                    </a:cubicBezTo>
                    <a:cubicBezTo>
                      <a:pt x="1099882" y="338596"/>
                      <a:pt x="1047802" y="533941"/>
                      <a:pt x="1034783" y="612078"/>
                    </a:cubicBezTo>
                    <a:cubicBezTo>
                      <a:pt x="1008743" y="677193"/>
                      <a:pt x="995723" y="755331"/>
                      <a:pt x="1021763" y="794399"/>
                    </a:cubicBezTo>
                    <a:cubicBezTo>
                      <a:pt x="1034783" y="820445"/>
                      <a:pt x="1073842" y="872537"/>
                      <a:pt x="1243100" y="963698"/>
                    </a:cubicBezTo>
                    <a:cubicBezTo>
                      <a:pt x="1399339" y="1054858"/>
                      <a:pt x="1581617" y="1067881"/>
                      <a:pt x="1542557" y="1289271"/>
                    </a:cubicBezTo>
                    <a:cubicBezTo>
                      <a:pt x="1520081" y="1379197"/>
                      <a:pt x="1500030" y="1452144"/>
                      <a:pt x="1480009" y="1518490"/>
                    </a:cubicBezTo>
                    <a:lnTo>
                      <a:pt x="0" y="1518490"/>
                    </a:lnTo>
                    <a:cubicBezTo>
                      <a:pt x="15993" y="1434519"/>
                      <a:pt x="15303" y="1372240"/>
                      <a:pt x="45272" y="1302294"/>
                    </a:cubicBezTo>
                    <a:cubicBezTo>
                      <a:pt x="71312" y="1211134"/>
                      <a:pt x="97352" y="1119973"/>
                      <a:pt x="279630" y="1041835"/>
                    </a:cubicBezTo>
                    <a:cubicBezTo>
                      <a:pt x="461908" y="963698"/>
                      <a:pt x="579087" y="911606"/>
                      <a:pt x="579087" y="911606"/>
                    </a:cubicBezTo>
                    <a:cubicBezTo>
                      <a:pt x="579087" y="911528"/>
                      <a:pt x="579093" y="820440"/>
                      <a:pt x="592107" y="807422"/>
                    </a:cubicBezTo>
                    <a:cubicBezTo>
                      <a:pt x="605127" y="807422"/>
                      <a:pt x="631166" y="768354"/>
                      <a:pt x="605127" y="729285"/>
                    </a:cubicBezTo>
                    <a:cubicBezTo>
                      <a:pt x="592107" y="677193"/>
                      <a:pt x="566067" y="625101"/>
                      <a:pt x="566067" y="599055"/>
                    </a:cubicBezTo>
                    <a:cubicBezTo>
                      <a:pt x="566067" y="573009"/>
                      <a:pt x="344729" y="0"/>
                      <a:pt x="735325" y="0"/>
                    </a:cubicBezTo>
                    <a:close/>
                  </a:path>
                </a:pathLst>
              </a:custGeom>
              <a:solidFill>
                <a:schemeClr val="bg1">
                  <a:lumMod val="75000"/>
                </a:schemeClr>
              </a:solidFill>
              <a:ln w="9525">
                <a:noFill/>
                <a:round/>
              </a:ln>
            </p:spPr>
            <p:txBody>
              <a:bodyPr/>
              <a:lstStyle/>
              <a:p>
                <a:endParaRPr lang="zh-TW" altLang="en-US"/>
              </a:p>
            </p:txBody>
          </p:sp>
          <p:sp>
            <p:nvSpPr>
              <p:cNvPr id="110" name="Freeform 41"/>
              <p:cNvSpPr/>
              <p:nvPr/>
            </p:nvSpPr>
            <p:spPr bwMode="auto">
              <a:xfrm>
                <a:off x="7672637" y="1330325"/>
                <a:ext cx="520700" cy="768350"/>
              </a:xfrm>
              <a:custGeom>
                <a:avLst/>
                <a:gdLst>
                  <a:gd name="T0" fmla="*/ 2147483647 w 40"/>
                  <a:gd name="T1" fmla="*/ 2147483647 h 59"/>
                  <a:gd name="T2" fmla="*/ 2147483647 w 40"/>
                  <a:gd name="T3" fmla="*/ 2147483647 h 59"/>
                  <a:gd name="T4" fmla="*/ 2147483647 w 40"/>
                  <a:gd name="T5" fmla="*/ 0 h 59"/>
                  <a:gd name="T6" fmla="*/ 2147483647 w 40"/>
                  <a:gd name="T7" fmla="*/ 2147483647 h 59"/>
                  <a:gd name="T8" fmla="*/ 2147483647 w 40"/>
                  <a:gd name="T9" fmla="*/ 2147483647 h 59"/>
                  <a:gd name="T10" fmla="*/ 2147483647 w 40"/>
                  <a:gd name="T11" fmla="*/ 2147483647 h 59"/>
                  <a:gd name="T12" fmla="*/ 2147483647 w 40"/>
                  <a:gd name="T13" fmla="*/ 2147483647 h 59"/>
                  <a:gd name="T14" fmla="*/ 2147483647 w 40"/>
                  <a:gd name="T15" fmla="*/ 2147483647 h 59"/>
                  <a:gd name="T16" fmla="*/ 0 60000 65536"/>
                  <a:gd name="T17" fmla="*/ 0 60000 65536"/>
                  <a:gd name="T18" fmla="*/ 0 60000 65536"/>
                  <a:gd name="T19" fmla="*/ 0 60000 65536"/>
                  <a:gd name="T20" fmla="*/ 0 60000 65536"/>
                  <a:gd name="T21" fmla="*/ 0 60000 65536"/>
                  <a:gd name="T22" fmla="*/ 0 60000 65536"/>
                  <a:gd name="T23" fmla="*/ 0 60000 65536"/>
                  <a:gd name="T24" fmla="*/ 0 w 40"/>
                  <a:gd name="T25" fmla="*/ 0 h 59"/>
                  <a:gd name="T26" fmla="*/ 40 w 40"/>
                  <a:gd name="T27" fmla="*/ 59 h 5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0" h="59">
                    <a:moveTo>
                      <a:pt x="1" y="59"/>
                    </a:moveTo>
                    <a:cubicBezTo>
                      <a:pt x="1" y="59"/>
                      <a:pt x="19" y="21"/>
                      <a:pt x="40" y="4"/>
                    </a:cubicBezTo>
                    <a:cubicBezTo>
                      <a:pt x="40" y="4"/>
                      <a:pt x="37" y="2"/>
                      <a:pt x="37" y="0"/>
                    </a:cubicBezTo>
                    <a:cubicBezTo>
                      <a:pt x="37" y="0"/>
                      <a:pt x="16" y="14"/>
                      <a:pt x="15" y="15"/>
                    </a:cubicBezTo>
                    <a:cubicBezTo>
                      <a:pt x="14" y="16"/>
                      <a:pt x="13" y="16"/>
                      <a:pt x="12" y="15"/>
                    </a:cubicBezTo>
                    <a:cubicBezTo>
                      <a:pt x="11" y="14"/>
                      <a:pt x="5" y="3"/>
                      <a:pt x="5" y="3"/>
                    </a:cubicBezTo>
                    <a:cubicBezTo>
                      <a:pt x="5" y="3"/>
                      <a:pt x="3" y="10"/>
                      <a:pt x="4" y="11"/>
                    </a:cubicBezTo>
                    <a:cubicBezTo>
                      <a:pt x="4" y="13"/>
                      <a:pt x="0" y="49"/>
                      <a:pt x="1" y="59"/>
                    </a:cubicBezTo>
                    <a:close/>
                  </a:path>
                </a:pathLst>
              </a:custGeom>
              <a:solidFill>
                <a:srgbClr val="FFFFFF"/>
              </a:solidFill>
              <a:ln w="9525">
                <a:noFill/>
                <a:round/>
              </a:ln>
            </p:spPr>
            <p:txBody>
              <a:bodyPr/>
              <a:lstStyle/>
              <a:p>
                <a:endParaRPr lang="zh-TW" altLang="en-US"/>
              </a:p>
            </p:txBody>
          </p:sp>
          <p:sp>
            <p:nvSpPr>
              <p:cNvPr id="111" name="Freeform 42"/>
              <p:cNvSpPr/>
              <p:nvPr/>
            </p:nvSpPr>
            <p:spPr bwMode="auto">
              <a:xfrm>
                <a:off x="7672388" y="1500188"/>
                <a:ext cx="220662" cy="611187"/>
              </a:xfrm>
              <a:custGeom>
                <a:avLst/>
                <a:gdLst>
                  <a:gd name="T0" fmla="*/ 0 w 17"/>
                  <a:gd name="T1" fmla="*/ 2147483647 h 47"/>
                  <a:gd name="T2" fmla="*/ 2147483647 w 17"/>
                  <a:gd name="T3" fmla="*/ 2147483647 h 47"/>
                  <a:gd name="T4" fmla="*/ 2147483647 w 17"/>
                  <a:gd name="T5" fmla="*/ 1183728112 h 47"/>
                  <a:gd name="T6" fmla="*/ 2147483647 w 17"/>
                  <a:gd name="T7" fmla="*/ 507312048 h 47"/>
                  <a:gd name="T8" fmla="*/ 1684852866 w 17"/>
                  <a:gd name="T9" fmla="*/ 845520080 h 47"/>
                  <a:gd name="T10" fmla="*/ 168482691 w 17"/>
                  <a:gd name="T11" fmla="*/ 2147483647 h 47"/>
                  <a:gd name="T12" fmla="*/ 0 w 17"/>
                  <a:gd name="T13" fmla="*/ 2147483647 h 47"/>
                  <a:gd name="T14" fmla="*/ 0 60000 65536"/>
                  <a:gd name="T15" fmla="*/ 0 60000 65536"/>
                  <a:gd name="T16" fmla="*/ 0 60000 65536"/>
                  <a:gd name="T17" fmla="*/ 0 60000 65536"/>
                  <a:gd name="T18" fmla="*/ 0 60000 65536"/>
                  <a:gd name="T19" fmla="*/ 0 60000 65536"/>
                  <a:gd name="T20" fmla="*/ 0 60000 65536"/>
                  <a:gd name="T21" fmla="*/ 0 w 17"/>
                  <a:gd name="T22" fmla="*/ 0 h 47"/>
                  <a:gd name="T23" fmla="*/ 17 w 17"/>
                  <a:gd name="T24" fmla="*/ 47 h 4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7" h="47">
                    <a:moveTo>
                      <a:pt x="0" y="47"/>
                    </a:moveTo>
                    <a:cubicBezTo>
                      <a:pt x="0" y="47"/>
                      <a:pt x="14" y="25"/>
                      <a:pt x="13" y="14"/>
                    </a:cubicBezTo>
                    <a:cubicBezTo>
                      <a:pt x="13" y="9"/>
                      <a:pt x="14" y="7"/>
                      <a:pt x="14" y="7"/>
                    </a:cubicBezTo>
                    <a:cubicBezTo>
                      <a:pt x="14" y="7"/>
                      <a:pt x="17" y="4"/>
                      <a:pt x="16" y="3"/>
                    </a:cubicBezTo>
                    <a:cubicBezTo>
                      <a:pt x="15" y="1"/>
                      <a:pt x="12" y="0"/>
                      <a:pt x="10" y="5"/>
                    </a:cubicBezTo>
                    <a:cubicBezTo>
                      <a:pt x="11" y="8"/>
                      <a:pt x="1" y="15"/>
                      <a:pt x="1" y="26"/>
                    </a:cubicBezTo>
                    <a:lnTo>
                      <a:pt x="0" y="47"/>
                    </a:lnTo>
                    <a:close/>
                  </a:path>
                </a:pathLst>
              </a:custGeom>
              <a:solidFill>
                <a:schemeClr val="bg1">
                  <a:lumMod val="75000"/>
                </a:schemeClr>
              </a:solidFill>
              <a:ln w="9525">
                <a:noFill/>
                <a:round/>
              </a:ln>
            </p:spPr>
            <p:txBody>
              <a:bodyPr/>
              <a:lstStyle/>
              <a:p>
                <a:pPr>
                  <a:defRPr/>
                </a:pPr>
                <a:endParaRPr lang="zh-TW" altLang="en-US"/>
              </a:p>
            </p:txBody>
          </p:sp>
          <p:sp>
            <p:nvSpPr>
              <p:cNvPr id="112" name="Freeform 43"/>
              <p:cNvSpPr/>
              <p:nvPr/>
            </p:nvSpPr>
            <p:spPr bwMode="auto">
              <a:xfrm>
                <a:off x="7880599" y="1512888"/>
                <a:ext cx="104775" cy="90488"/>
              </a:xfrm>
              <a:custGeom>
                <a:avLst/>
                <a:gdLst>
                  <a:gd name="T0" fmla="*/ 0 w 66"/>
                  <a:gd name="T1" fmla="*/ 2147483647 h 57"/>
                  <a:gd name="T2" fmla="*/ 0 w 66"/>
                  <a:gd name="T3" fmla="*/ 0 h 57"/>
                  <a:gd name="T4" fmla="*/ 2147483647 w 66"/>
                  <a:gd name="T5" fmla="*/ 2147483647 h 57"/>
                  <a:gd name="T6" fmla="*/ 2147483647 w 66"/>
                  <a:gd name="T7" fmla="*/ 2147483647 h 57"/>
                  <a:gd name="T8" fmla="*/ 0 w 66"/>
                  <a:gd name="T9" fmla="*/ 2147483647 h 57"/>
                  <a:gd name="T10" fmla="*/ 0 60000 65536"/>
                  <a:gd name="T11" fmla="*/ 0 60000 65536"/>
                  <a:gd name="T12" fmla="*/ 0 60000 65536"/>
                  <a:gd name="T13" fmla="*/ 0 60000 65536"/>
                  <a:gd name="T14" fmla="*/ 0 60000 65536"/>
                  <a:gd name="T15" fmla="*/ 0 w 66"/>
                  <a:gd name="T16" fmla="*/ 0 h 57"/>
                  <a:gd name="T17" fmla="*/ 66 w 66"/>
                  <a:gd name="T18" fmla="*/ 57 h 57"/>
                </a:gdLst>
                <a:ahLst/>
                <a:cxnLst>
                  <a:cxn ang="T10">
                    <a:pos x="T0" y="T1"/>
                  </a:cxn>
                  <a:cxn ang="T11">
                    <a:pos x="T2" y="T3"/>
                  </a:cxn>
                  <a:cxn ang="T12">
                    <a:pos x="T4" y="T5"/>
                  </a:cxn>
                  <a:cxn ang="T13">
                    <a:pos x="T6" y="T7"/>
                  </a:cxn>
                  <a:cxn ang="T14">
                    <a:pos x="T8" y="T9"/>
                  </a:cxn>
                </a:cxnLst>
                <a:rect l="T15" t="T16" r="T17" b="T18"/>
                <a:pathLst>
                  <a:path w="66" h="57">
                    <a:moveTo>
                      <a:pt x="0" y="8"/>
                    </a:moveTo>
                    <a:lnTo>
                      <a:pt x="0" y="0"/>
                    </a:lnTo>
                    <a:lnTo>
                      <a:pt x="66" y="57"/>
                    </a:lnTo>
                    <a:lnTo>
                      <a:pt x="0" y="8"/>
                    </a:lnTo>
                    <a:close/>
                  </a:path>
                </a:pathLst>
              </a:custGeom>
              <a:solidFill>
                <a:srgbClr val="000000"/>
              </a:solidFill>
              <a:ln w="9525">
                <a:noFill/>
                <a:round/>
              </a:ln>
            </p:spPr>
            <p:txBody>
              <a:bodyPr/>
              <a:lstStyle/>
              <a:p>
                <a:endParaRPr lang="zh-TW" altLang="en-US"/>
              </a:p>
            </p:txBody>
          </p:sp>
          <p:sp>
            <p:nvSpPr>
              <p:cNvPr id="113" name="Freeform 44"/>
              <p:cNvSpPr/>
              <p:nvPr/>
            </p:nvSpPr>
            <p:spPr bwMode="auto">
              <a:xfrm>
                <a:off x="7710737" y="1512888"/>
                <a:ext cx="117475" cy="90488"/>
              </a:xfrm>
              <a:custGeom>
                <a:avLst/>
                <a:gdLst>
                  <a:gd name="T0" fmla="*/ 0 w 74"/>
                  <a:gd name="T1" fmla="*/ 2147483647 h 57"/>
                  <a:gd name="T2" fmla="*/ 2147483647 w 74"/>
                  <a:gd name="T3" fmla="*/ 0 h 57"/>
                  <a:gd name="T4" fmla="*/ 2147483647 w 74"/>
                  <a:gd name="T5" fmla="*/ 0 h 57"/>
                  <a:gd name="T6" fmla="*/ 0 w 74"/>
                  <a:gd name="T7" fmla="*/ 2147483647 h 57"/>
                  <a:gd name="T8" fmla="*/ 0 w 74"/>
                  <a:gd name="T9" fmla="*/ 2147483647 h 57"/>
                  <a:gd name="T10" fmla="*/ 0 60000 65536"/>
                  <a:gd name="T11" fmla="*/ 0 60000 65536"/>
                  <a:gd name="T12" fmla="*/ 0 60000 65536"/>
                  <a:gd name="T13" fmla="*/ 0 60000 65536"/>
                  <a:gd name="T14" fmla="*/ 0 60000 65536"/>
                  <a:gd name="T15" fmla="*/ 0 w 74"/>
                  <a:gd name="T16" fmla="*/ 0 h 57"/>
                  <a:gd name="T17" fmla="*/ 74 w 74"/>
                  <a:gd name="T18" fmla="*/ 57 h 57"/>
                </a:gdLst>
                <a:ahLst/>
                <a:cxnLst>
                  <a:cxn ang="T10">
                    <a:pos x="T0" y="T1"/>
                  </a:cxn>
                  <a:cxn ang="T11">
                    <a:pos x="T2" y="T3"/>
                  </a:cxn>
                  <a:cxn ang="T12">
                    <a:pos x="T4" y="T5"/>
                  </a:cxn>
                  <a:cxn ang="T13">
                    <a:pos x="T6" y="T7"/>
                  </a:cxn>
                  <a:cxn ang="T14">
                    <a:pos x="T8" y="T9"/>
                  </a:cxn>
                </a:cxnLst>
                <a:rect l="T15" t="T16" r="T17" b="T18"/>
                <a:pathLst>
                  <a:path w="74" h="57">
                    <a:moveTo>
                      <a:pt x="0" y="57"/>
                    </a:moveTo>
                    <a:lnTo>
                      <a:pt x="66" y="0"/>
                    </a:lnTo>
                    <a:lnTo>
                      <a:pt x="74" y="0"/>
                    </a:lnTo>
                    <a:lnTo>
                      <a:pt x="0" y="57"/>
                    </a:lnTo>
                    <a:close/>
                  </a:path>
                </a:pathLst>
              </a:custGeom>
              <a:solidFill>
                <a:srgbClr val="000000"/>
              </a:solidFill>
              <a:ln w="9525">
                <a:noFill/>
                <a:round/>
              </a:ln>
            </p:spPr>
            <p:txBody>
              <a:bodyPr/>
              <a:lstStyle/>
              <a:p>
                <a:endParaRPr lang="zh-TW" altLang="en-US"/>
              </a:p>
            </p:txBody>
          </p:sp>
        </p:grpSp>
        <p:grpSp>
          <p:nvGrpSpPr>
            <p:cNvPr id="114" name="组合 113"/>
            <p:cNvGrpSpPr/>
            <p:nvPr/>
          </p:nvGrpSpPr>
          <p:grpSpPr>
            <a:xfrm>
              <a:off x="2617247" y="5721882"/>
              <a:ext cx="589925" cy="590494"/>
              <a:chOff x="7167096" y="561975"/>
              <a:chExt cx="1547910" cy="1549400"/>
            </a:xfrm>
          </p:grpSpPr>
          <p:sp>
            <p:nvSpPr>
              <p:cNvPr id="115" name="Freeform 40"/>
              <p:cNvSpPr/>
              <p:nvPr/>
            </p:nvSpPr>
            <p:spPr bwMode="auto">
              <a:xfrm>
                <a:off x="7167096" y="561975"/>
                <a:ext cx="1547910" cy="1518490"/>
              </a:xfrm>
              <a:custGeom>
                <a:avLst/>
                <a:gdLst/>
                <a:ahLst/>
                <a:cxnLst/>
                <a:rect l="l" t="t" r="r" b="b"/>
                <a:pathLst>
                  <a:path w="1547910" h="1518490">
                    <a:moveTo>
                      <a:pt x="735325" y="0"/>
                    </a:moveTo>
                    <a:cubicBezTo>
                      <a:pt x="1125922" y="0"/>
                      <a:pt x="1099882" y="195344"/>
                      <a:pt x="1099882" y="273482"/>
                    </a:cubicBezTo>
                    <a:cubicBezTo>
                      <a:pt x="1099882" y="338596"/>
                      <a:pt x="1047802" y="533941"/>
                      <a:pt x="1034783" y="612078"/>
                    </a:cubicBezTo>
                    <a:cubicBezTo>
                      <a:pt x="1008743" y="677193"/>
                      <a:pt x="995723" y="755331"/>
                      <a:pt x="1021763" y="794399"/>
                    </a:cubicBezTo>
                    <a:cubicBezTo>
                      <a:pt x="1034783" y="820445"/>
                      <a:pt x="1073842" y="872537"/>
                      <a:pt x="1243100" y="963698"/>
                    </a:cubicBezTo>
                    <a:cubicBezTo>
                      <a:pt x="1399339" y="1054858"/>
                      <a:pt x="1581617" y="1067881"/>
                      <a:pt x="1542557" y="1289271"/>
                    </a:cubicBezTo>
                    <a:cubicBezTo>
                      <a:pt x="1520081" y="1379197"/>
                      <a:pt x="1500030" y="1452144"/>
                      <a:pt x="1480009" y="1518490"/>
                    </a:cubicBezTo>
                    <a:lnTo>
                      <a:pt x="0" y="1518490"/>
                    </a:lnTo>
                    <a:cubicBezTo>
                      <a:pt x="15993" y="1434519"/>
                      <a:pt x="15303" y="1372240"/>
                      <a:pt x="45272" y="1302294"/>
                    </a:cubicBezTo>
                    <a:cubicBezTo>
                      <a:pt x="71312" y="1211134"/>
                      <a:pt x="97352" y="1119973"/>
                      <a:pt x="279630" y="1041835"/>
                    </a:cubicBezTo>
                    <a:cubicBezTo>
                      <a:pt x="461908" y="963698"/>
                      <a:pt x="579087" y="911606"/>
                      <a:pt x="579087" y="911606"/>
                    </a:cubicBezTo>
                    <a:cubicBezTo>
                      <a:pt x="579087" y="911528"/>
                      <a:pt x="579093" y="820440"/>
                      <a:pt x="592107" y="807422"/>
                    </a:cubicBezTo>
                    <a:cubicBezTo>
                      <a:pt x="605127" y="807422"/>
                      <a:pt x="631166" y="768354"/>
                      <a:pt x="605127" y="729285"/>
                    </a:cubicBezTo>
                    <a:cubicBezTo>
                      <a:pt x="592107" y="677193"/>
                      <a:pt x="566067" y="625101"/>
                      <a:pt x="566067" y="599055"/>
                    </a:cubicBezTo>
                    <a:cubicBezTo>
                      <a:pt x="566067" y="573009"/>
                      <a:pt x="344729" y="0"/>
                      <a:pt x="735325" y="0"/>
                    </a:cubicBezTo>
                    <a:close/>
                  </a:path>
                </a:pathLst>
              </a:custGeom>
              <a:solidFill>
                <a:schemeClr val="bg1">
                  <a:lumMod val="75000"/>
                </a:schemeClr>
              </a:solidFill>
              <a:ln w="9525">
                <a:noFill/>
                <a:round/>
              </a:ln>
            </p:spPr>
            <p:txBody>
              <a:bodyPr/>
              <a:lstStyle/>
              <a:p>
                <a:endParaRPr lang="zh-TW" altLang="en-US"/>
              </a:p>
            </p:txBody>
          </p:sp>
          <p:sp>
            <p:nvSpPr>
              <p:cNvPr id="116" name="Freeform 41"/>
              <p:cNvSpPr/>
              <p:nvPr/>
            </p:nvSpPr>
            <p:spPr bwMode="auto">
              <a:xfrm>
                <a:off x="7672637" y="1330325"/>
                <a:ext cx="520700" cy="768350"/>
              </a:xfrm>
              <a:custGeom>
                <a:avLst/>
                <a:gdLst>
                  <a:gd name="T0" fmla="*/ 2147483647 w 40"/>
                  <a:gd name="T1" fmla="*/ 2147483647 h 59"/>
                  <a:gd name="T2" fmla="*/ 2147483647 w 40"/>
                  <a:gd name="T3" fmla="*/ 2147483647 h 59"/>
                  <a:gd name="T4" fmla="*/ 2147483647 w 40"/>
                  <a:gd name="T5" fmla="*/ 0 h 59"/>
                  <a:gd name="T6" fmla="*/ 2147483647 w 40"/>
                  <a:gd name="T7" fmla="*/ 2147483647 h 59"/>
                  <a:gd name="T8" fmla="*/ 2147483647 w 40"/>
                  <a:gd name="T9" fmla="*/ 2147483647 h 59"/>
                  <a:gd name="T10" fmla="*/ 2147483647 w 40"/>
                  <a:gd name="T11" fmla="*/ 2147483647 h 59"/>
                  <a:gd name="T12" fmla="*/ 2147483647 w 40"/>
                  <a:gd name="T13" fmla="*/ 2147483647 h 59"/>
                  <a:gd name="T14" fmla="*/ 2147483647 w 40"/>
                  <a:gd name="T15" fmla="*/ 2147483647 h 59"/>
                  <a:gd name="T16" fmla="*/ 0 60000 65536"/>
                  <a:gd name="T17" fmla="*/ 0 60000 65536"/>
                  <a:gd name="T18" fmla="*/ 0 60000 65536"/>
                  <a:gd name="T19" fmla="*/ 0 60000 65536"/>
                  <a:gd name="T20" fmla="*/ 0 60000 65536"/>
                  <a:gd name="T21" fmla="*/ 0 60000 65536"/>
                  <a:gd name="T22" fmla="*/ 0 60000 65536"/>
                  <a:gd name="T23" fmla="*/ 0 60000 65536"/>
                  <a:gd name="T24" fmla="*/ 0 w 40"/>
                  <a:gd name="T25" fmla="*/ 0 h 59"/>
                  <a:gd name="T26" fmla="*/ 40 w 40"/>
                  <a:gd name="T27" fmla="*/ 59 h 5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0" h="59">
                    <a:moveTo>
                      <a:pt x="1" y="59"/>
                    </a:moveTo>
                    <a:cubicBezTo>
                      <a:pt x="1" y="59"/>
                      <a:pt x="19" y="21"/>
                      <a:pt x="40" y="4"/>
                    </a:cubicBezTo>
                    <a:cubicBezTo>
                      <a:pt x="40" y="4"/>
                      <a:pt x="37" y="2"/>
                      <a:pt x="37" y="0"/>
                    </a:cubicBezTo>
                    <a:cubicBezTo>
                      <a:pt x="37" y="0"/>
                      <a:pt x="16" y="14"/>
                      <a:pt x="15" y="15"/>
                    </a:cubicBezTo>
                    <a:cubicBezTo>
                      <a:pt x="14" y="16"/>
                      <a:pt x="13" y="16"/>
                      <a:pt x="12" y="15"/>
                    </a:cubicBezTo>
                    <a:cubicBezTo>
                      <a:pt x="11" y="14"/>
                      <a:pt x="5" y="3"/>
                      <a:pt x="5" y="3"/>
                    </a:cubicBezTo>
                    <a:cubicBezTo>
                      <a:pt x="5" y="3"/>
                      <a:pt x="3" y="10"/>
                      <a:pt x="4" y="11"/>
                    </a:cubicBezTo>
                    <a:cubicBezTo>
                      <a:pt x="4" y="13"/>
                      <a:pt x="0" y="49"/>
                      <a:pt x="1" y="59"/>
                    </a:cubicBezTo>
                    <a:close/>
                  </a:path>
                </a:pathLst>
              </a:custGeom>
              <a:solidFill>
                <a:srgbClr val="FFFFFF"/>
              </a:solidFill>
              <a:ln w="9525">
                <a:noFill/>
                <a:round/>
              </a:ln>
            </p:spPr>
            <p:txBody>
              <a:bodyPr/>
              <a:lstStyle/>
              <a:p>
                <a:endParaRPr lang="zh-TW" altLang="en-US"/>
              </a:p>
            </p:txBody>
          </p:sp>
          <p:sp>
            <p:nvSpPr>
              <p:cNvPr id="117" name="Freeform 42"/>
              <p:cNvSpPr/>
              <p:nvPr/>
            </p:nvSpPr>
            <p:spPr bwMode="auto">
              <a:xfrm>
                <a:off x="7672388" y="1500188"/>
                <a:ext cx="220662" cy="611187"/>
              </a:xfrm>
              <a:custGeom>
                <a:avLst/>
                <a:gdLst>
                  <a:gd name="T0" fmla="*/ 0 w 17"/>
                  <a:gd name="T1" fmla="*/ 2147483647 h 47"/>
                  <a:gd name="T2" fmla="*/ 2147483647 w 17"/>
                  <a:gd name="T3" fmla="*/ 2147483647 h 47"/>
                  <a:gd name="T4" fmla="*/ 2147483647 w 17"/>
                  <a:gd name="T5" fmla="*/ 1183728112 h 47"/>
                  <a:gd name="T6" fmla="*/ 2147483647 w 17"/>
                  <a:gd name="T7" fmla="*/ 507312048 h 47"/>
                  <a:gd name="T8" fmla="*/ 1684852866 w 17"/>
                  <a:gd name="T9" fmla="*/ 845520080 h 47"/>
                  <a:gd name="T10" fmla="*/ 168482691 w 17"/>
                  <a:gd name="T11" fmla="*/ 2147483647 h 47"/>
                  <a:gd name="T12" fmla="*/ 0 w 17"/>
                  <a:gd name="T13" fmla="*/ 2147483647 h 47"/>
                  <a:gd name="T14" fmla="*/ 0 60000 65536"/>
                  <a:gd name="T15" fmla="*/ 0 60000 65536"/>
                  <a:gd name="T16" fmla="*/ 0 60000 65536"/>
                  <a:gd name="T17" fmla="*/ 0 60000 65536"/>
                  <a:gd name="T18" fmla="*/ 0 60000 65536"/>
                  <a:gd name="T19" fmla="*/ 0 60000 65536"/>
                  <a:gd name="T20" fmla="*/ 0 60000 65536"/>
                  <a:gd name="T21" fmla="*/ 0 w 17"/>
                  <a:gd name="T22" fmla="*/ 0 h 47"/>
                  <a:gd name="T23" fmla="*/ 17 w 17"/>
                  <a:gd name="T24" fmla="*/ 47 h 4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7" h="47">
                    <a:moveTo>
                      <a:pt x="0" y="47"/>
                    </a:moveTo>
                    <a:cubicBezTo>
                      <a:pt x="0" y="47"/>
                      <a:pt x="14" y="25"/>
                      <a:pt x="13" y="14"/>
                    </a:cubicBezTo>
                    <a:cubicBezTo>
                      <a:pt x="13" y="9"/>
                      <a:pt x="14" y="7"/>
                      <a:pt x="14" y="7"/>
                    </a:cubicBezTo>
                    <a:cubicBezTo>
                      <a:pt x="14" y="7"/>
                      <a:pt x="17" y="4"/>
                      <a:pt x="16" y="3"/>
                    </a:cubicBezTo>
                    <a:cubicBezTo>
                      <a:pt x="15" y="1"/>
                      <a:pt x="12" y="0"/>
                      <a:pt x="10" y="5"/>
                    </a:cubicBezTo>
                    <a:cubicBezTo>
                      <a:pt x="11" y="8"/>
                      <a:pt x="1" y="15"/>
                      <a:pt x="1" y="26"/>
                    </a:cubicBezTo>
                    <a:lnTo>
                      <a:pt x="0" y="47"/>
                    </a:lnTo>
                    <a:close/>
                  </a:path>
                </a:pathLst>
              </a:custGeom>
              <a:solidFill>
                <a:schemeClr val="bg1">
                  <a:lumMod val="75000"/>
                </a:schemeClr>
              </a:solidFill>
              <a:ln w="9525">
                <a:noFill/>
                <a:round/>
              </a:ln>
            </p:spPr>
            <p:txBody>
              <a:bodyPr/>
              <a:lstStyle/>
              <a:p>
                <a:pPr>
                  <a:defRPr/>
                </a:pPr>
                <a:endParaRPr lang="zh-TW" altLang="en-US"/>
              </a:p>
            </p:txBody>
          </p:sp>
          <p:sp>
            <p:nvSpPr>
              <p:cNvPr id="118" name="Freeform 43"/>
              <p:cNvSpPr/>
              <p:nvPr/>
            </p:nvSpPr>
            <p:spPr bwMode="auto">
              <a:xfrm>
                <a:off x="7880599" y="1512888"/>
                <a:ext cx="104775" cy="90488"/>
              </a:xfrm>
              <a:custGeom>
                <a:avLst/>
                <a:gdLst>
                  <a:gd name="T0" fmla="*/ 0 w 66"/>
                  <a:gd name="T1" fmla="*/ 2147483647 h 57"/>
                  <a:gd name="T2" fmla="*/ 0 w 66"/>
                  <a:gd name="T3" fmla="*/ 0 h 57"/>
                  <a:gd name="T4" fmla="*/ 2147483647 w 66"/>
                  <a:gd name="T5" fmla="*/ 2147483647 h 57"/>
                  <a:gd name="T6" fmla="*/ 2147483647 w 66"/>
                  <a:gd name="T7" fmla="*/ 2147483647 h 57"/>
                  <a:gd name="T8" fmla="*/ 0 w 66"/>
                  <a:gd name="T9" fmla="*/ 2147483647 h 57"/>
                  <a:gd name="T10" fmla="*/ 0 60000 65536"/>
                  <a:gd name="T11" fmla="*/ 0 60000 65536"/>
                  <a:gd name="T12" fmla="*/ 0 60000 65536"/>
                  <a:gd name="T13" fmla="*/ 0 60000 65536"/>
                  <a:gd name="T14" fmla="*/ 0 60000 65536"/>
                  <a:gd name="T15" fmla="*/ 0 w 66"/>
                  <a:gd name="T16" fmla="*/ 0 h 57"/>
                  <a:gd name="T17" fmla="*/ 66 w 66"/>
                  <a:gd name="T18" fmla="*/ 57 h 57"/>
                </a:gdLst>
                <a:ahLst/>
                <a:cxnLst>
                  <a:cxn ang="T10">
                    <a:pos x="T0" y="T1"/>
                  </a:cxn>
                  <a:cxn ang="T11">
                    <a:pos x="T2" y="T3"/>
                  </a:cxn>
                  <a:cxn ang="T12">
                    <a:pos x="T4" y="T5"/>
                  </a:cxn>
                  <a:cxn ang="T13">
                    <a:pos x="T6" y="T7"/>
                  </a:cxn>
                  <a:cxn ang="T14">
                    <a:pos x="T8" y="T9"/>
                  </a:cxn>
                </a:cxnLst>
                <a:rect l="T15" t="T16" r="T17" b="T18"/>
                <a:pathLst>
                  <a:path w="66" h="57">
                    <a:moveTo>
                      <a:pt x="0" y="8"/>
                    </a:moveTo>
                    <a:lnTo>
                      <a:pt x="0" y="0"/>
                    </a:lnTo>
                    <a:lnTo>
                      <a:pt x="66" y="57"/>
                    </a:lnTo>
                    <a:lnTo>
                      <a:pt x="0" y="8"/>
                    </a:lnTo>
                    <a:close/>
                  </a:path>
                </a:pathLst>
              </a:custGeom>
              <a:solidFill>
                <a:srgbClr val="000000"/>
              </a:solidFill>
              <a:ln w="9525">
                <a:noFill/>
                <a:round/>
              </a:ln>
            </p:spPr>
            <p:txBody>
              <a:bodyPr/>
              <a:lstStyle/>
              <a:p>
                <a:endParaRPr lang="zh-TW" altLang="en-US"/>
              </a:p>
            </p:txBody>
          </p:sp>
          <p:sp>
            <p:nvSpPr>
              <p:cNvPr id="119" name="Freeform 44"/>
              <p:cNvSpPr/>
              <p:nvPr/>
            </p:nvSpPr>
            <p:spPr bwMode="auto">
              <a:xfrm>
                <a:off x="7710737" y="1512888"/>
                <a:ext cx="117475" cy="90488"/>
              </a:xfrm>
              <a:custGeom>
                <a:avLst/>
                <a:gdLst>
                  <a:gd name="T0" fmla="*/ 0 w 74"/>
                  <a:gd name="T1" fmla="*/ 2147483647 h 57"/>
                  <a:gd name="T2" fmla="*/ 2147483647 w 74"/>
                  <a:gd name="T3" fmla="*/ 0 h 57"/>
                  <a:gd name="T4" fmla="*/ 2147483647 w 74"/>
                  <a:gd name="T5" fmla="*/ 0 h 57"/>
                  <a:gd name="T6" fmla="*/ 0 w 74"/>
                  <a:gd name="T7" fmla="*/ 2147483647 h 57"/>
                  <a:gd name="T8" fmla="*/ 0 w 74"/>
                  <a:gd name="T9" fmla="*/ 2147483647 h 57"/>
                  <a:gd name="T10" fmla="*/ 0 60000 65536"/>
                  <a:gd name="T11" fmla="*/ 0 60000 65536"/>
                  <a:gd name="T12" fmla="*/ 0 60000 65536"/>
                  <a:gd name="T13" fmla="*/ 0 60000 65536"/>
                  <a:gd name="T14" fmla="*/ 0 60000 65536"/>
                  <a:gd name="T15" fmla="*/ 0 w 74"/>
                  <a:gd name="T16" fmla="*/ 0 h 57"/>
                  <a:gd name="T17" fmla="*/ 74 w 74"/>
                  <a:gd name="T18" fmla="*/ 57 h 57"/>
                </a:gdLst>
                <a:ahLst/>
                <a:cxnLst>
                  <a:cxn ang="T10">
                    <a:pos x="T0" y="T1"/>
                  </a:cxn>
                  <a:cxn ang="T11">
                    <a:pos x="T2" y="T3"/>
                  </a:cxn>
                  <a:cxn ang="T12">
                    <a:pos x="T4" y="T5"/>
                  </a:cxn>
                  <a:cxn ang="T13">
                    <a:pos x="T6" y="T7"/>
                  </a:cxn>
                  <a:cxn ang="T14">
                    <a:pos x="T8" y="T9"/>
                  </a:cxn>
                </a:cxnLst>
                <a:rect l="T15" t="T16" r="T17" b="T18"/>
                <a:pathLst>
                  <a:path w="74" h="57">
                    <a:moveTo>
                      <a:pt x="0" y="57"/>
                    </a:moveTo>
                    <a:lnTo>
                      <a:pt x="66" y="0"/>
                    </a:lnTo>
                    <a:lnTo>
                      <a:pt x="74" y="0"/>
                    </a:lnTo>
                    <a:lnTo>
                      <a:pt x="0" y="57"/>
                    </a:lnTo>
                    <a:close/>
                  </a:path>
                </a:pathLst>
              </a:custGeom>
              <a:solidFill>
                <a:srgbClr val="000000"/>
              </a:solidFill>
              <a:ln w="9525">
                <a:noFill/>
                <a:round/>
              </a:ln>
            </p:spPr>
            <p:txBody>
              <a:bodyPr/>
              <a:lstStyle/>
              <a:p>
                <a:endParaRPr lang="zh-TW" altLang="en-US"/>
              </a:p>
            </p:txBody>
          </p:sp>
        </p:grpSp>
        <p:grpSp>
          <p:nvGrpSpPr>
            <p:cNvPr id="120" name="组合 119"/>
            <p:cNvGrpSpPr/>
            <p:nvPr/>
          </p:nvGrpSpPr>
          <p:grpSpPr>
            <a:xfrm>
              <a:off x="2171456" y="5639328"/>
              <a:ext cx="672399" cy="673048"/>
              <a:chOff x="7167096" y="561975"/>
              <a:chExt cx="1547910" cy="1549400"/>
            </a:xfrm>
          </p:grpSpPr>
          <p:sp>
            <p:nvSpPr>
              <p:cNvPr id="121" name="Freeform 40"/>
              <p:cNvSpPr/>
              <p:nvPr/>
            </p:nvSpPr>
            <p:spPr bwMode="auto">
              <a:xfrm>
                <a:off x="7167096" y="561975"/>
                <a:ext cx="1547910" cy="1518490"/>
              </a:xfrm>
              <a:custGeom>
                <a:avLst/>
                <a:gdLst/>
                <a:ahLst/>
                <a:cxnLst/>
                <a:rect l="l" t="t" r="r" b="b"/>
                <a:pathLst>
                  <a:path w="1547910" h="1518490">
                    <a:moveTo>
                      <a:pt x="735325" y="0"/>
                    </a:moveTo>
                    <a:cubicBezTo>
                      <a:pt x="1125922" y="0"/>
                      <a:pt x="1099882" y="195344"/>
                      <a:pt x="1099882" y="273482"/>
                    </a:cubicBezTo>
                    <a:cubicBezTo>
                      <a:pt x="1099882" y="338596"/>
                      <a:pt x="1047802" y="533941"/>
                      <a:pt x="1034783" y="612078"/>
                    </a:cubicBezTo>
                    <a:cubicBezTo>
                      <a:pt x="1008743" y="677193"/>
                      <a:pt x="995723" y="755331"/>
                      <a:pt x="1021763" y="794399"/>
                    </a:cubicBezTo>
                    <a:cubicBezTo>
                      <a:pt x="1034783" y="820445"/>
                      <a:pt x="1073842" y="872537"/>
                      <a:pt x="1243100" y="963698"/>
                    </a:cubicBezTo>
                    <a:cubicBezTo>
                      <a:pt x="1399339" y="1054858"/>
                      <a:pt x="1581617" y="1067881"/>
                      <a:pt x="1542557" y="1289271"/>
                    </a:cubicBezTo>
                    <a:cubicBezTo>
                      <a:pt x="1520081" y="1379197"/>
                      <a:pt x="1500030" y="1452144"/>
                      <a:pt x="1480009" y="1518490"/>
                    </a:cubicBezTo>
                    <a:lnTo>
                      <a:pt x="0" y="1518490"/>
                    </a:lnTo>
                    <a:cubicBezTo>
                      <a:pt x="15993" y="1434519"/>
                      <a:pt x="15303" y="1372240"/>
                      <a:pt x="45272" y="1302294"/>
                    </a:cubicBezTo>
                    <a:cubicBezTo>
                      <a:pt x="71312" y="1211134"/>
                      <a:pt x="97352" y="1119973"/>
                      <a:pt x="279630" y="1041835"/>
                    </a:cubicBezTo>
                    <a:cubicBezTo>
                      <a:pt x="461908" y="963698"/>
                      <a:pt x="579087" y="911606"/>
                      <a:pt x="579087" y="911606"/>
                    </a:cubicBezTo>
                    <a:cubicBezTo>
                      <a:pt x="579087" y="911528"/>
                      <a:pt x="579093" y="820440"/>
                      <a:pt x="592107" y="807422"/>
                    </a:cubicBezTo>
                    <a:cubicBezTo>
                      <a:pt x="605127" y="807422"/>
                      <a:pt x="631166" y="768354"/>
                      <a:pt x="605127" y="729285"/>
                    </a:cubicBezTo>
                    <a:cubicBezTo>
                      <a:pt x="592107" y="677193"/>
                      <a:pt x="566067" y="625101"/>
                      <a:pt x="566067" y="599055"/>
                    </a:cubicBezTo>
                    <a:cubicBezTo>
                      <a:pt x="566067" y="573009"/>
                      <a:pt x="344729" y="0"/>
                      <a:pt x="735325" y="0"/>
                    </a:cubicBezTo>
                    <a:close/>
                  </a:path>
                </a:pathLst>
              </a:custGeom>
              <a:solidFill>
                <a:schemeClr val="bg1">
                  <a:lumMod val="65000"/>
                </a:schemeClr>
              </a:solidFill>
              <a:ln w="9525">
                <a:noFill/>
                <a:round/>
              </a:ln>
            </p:spPr>
            <p:txBody>
              <a:bodyPr/>
              <a:lstStyle/>
              <a:p>
                <a:endParaRPr lang="zh-TW" altLang="en-US"/>
              </a:p>
            </p:txBody>
          </p:sp>
          <p:sp>
            <p:nvSpPr>
              <p:cNvPr id="122" name="Freeform 41"/>
              <p:cNvSpPr/>
              <p:nvPr/>
            </p:nvSpPr>
            <p:spPr bwMode="auto">
              <a:xfrm>
                <a:off x="7672637" y="1330325"/>
                <a:ext cx="520700" cy="768350"/>
              </a:xfrm>
              <a:custGeom>
                <a:avLst/>
                <a:gdLst>
                  <a:gd name="T0" fmla="*/ 2147483647 w 40"/>
                  <a:gd name="T1" fmla="*/ 2147483647 h 59"/>
                  <a:gd name="T2" fmla="*/ 2147483647 w 40"/>
                  <a:gd name="T3" fmla="*/ 2147483647 h 59"/>
                  <a:gd name="T4" fmla="*/ 2147483647 w 40"/>
                  <a:gd name="T5" fmla="*/ 0 h 59"/>
                  <a:gd name="T6" fmla="*/ 2147483647 w 40"/>
                  <a:gd name="T7" fmla="*/ 2147483647 h 59"/>
                  <a:gd name="T8" fmla="*/ 2147483647 w 40"/>
                  <a:gd name="T9" fmla="*/ 2147483647 h 59"/>
                  <a:gd name="T10" fmla="*/ 2147483647 w 40"/>
                  <a:gd name="T11" fmla="*/ 2147483647 h 59"/>
                  <a:gd name="T12" fmla="*/ 2147483647 w 40"/>
                  <a:gd name="T13" fmla="*/ 2147483647 h 59"/>
                  <a:gd name="T14" fmla="*/ 2147483647 w 40"/>
                  <a:gd name="T15" fmla="*/ 2147483647 h 59"/>
                  <a:gd name="T16" fmla="*/ 0 60000 65536"/>
                  <a:gd name="T17" fmla="*/ 0 60000 65536"/>
                  <a:gd name="T18" fmla="*/ 0 60000 65536"/>
                  <a:gd name="T19" fmla="*/ 0 60000 65536"/>
                  <a:gd name="T20" fmla="*/ 0 60000 65536"/>
                  <a:gd name="T21" fmla="*/ 0 60000 65536"/>
                  <a:gd name="T22" fmla="*/ 0 60000 65536"/>
                  <a:gd name="T23" fmla="*/ 0 60000 65536"/>
                  <a:gd name="T24" fmla="*/ 0 w 40"/>
                  <a:gd name="T25" fmla="*/ 0 h 59"/>
                  <a:gd name="T26" fmla="*/ 40 w 40"/>
                  <a:gd name="T27" fmla="*/ 59 h 5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0" h="59">
                    <a:moveTo>
                      <a:pt x="1" y="59"/>
                    </a:moveTo>
                    <a:cubicBezTo>
                      <a:pt x="1" y="59"/>
                      <a:pt x="19" y="21"/>
                      <a:pt x="40" y="4"/>
                    </a:cubicBezTo>
                    <a:cubicBezTo>
                      <a:pt x="40" y="4"/>
                      <a:pt x="37" y="2"/>
                      <a:pt x="37" y="0"/>
                    </a:cubicBezTo>
                    <a:cubicBezTo>
                      <a:pt x="37" y="0"/>
                      <a:pt x="16" y="14"/>
                      <a:pt x="15" y="15"/>
                    </a:cubicBezTo>
                    <a:cubicBezTo>
                      <a:pt x="14" y="16"/>
                      <a:pt x="13" y="16"/>
                      <a:pt x="12" y="15"/>
                    </a:cubicBezTo>
                    <a:cubicBezTo>
                      <a:pt x="11" y="14"/>
                      <a:pt x="5" y="3"/>
                      <a:pt x="5" y="3"/>
                    </a:cubicBezTo>
                    <a:cubicBezTo>
                      <a:pt x="5" y="3"/>
                      <a:pt x="3" y="10"/>
                      <a:pt x="4" y="11"/>
                    </a:cubicBezTo>
                    <a:cubicBezTo>
                      <a:pt x="4" y="13"/>
                      <a:pt x="0" y="49"/>
                      <a:pt x="1" y="59"/>
                    </a:cubicBezTo>
                    <a:close/>
                  </a:path>
                </a:pathLst>
              </a:custGeom>
              <a:solidFill>
                <a:srgbClr val="FFFFFF"/>
              </a:solidFill>
              <a:ln w="9525">
                <a:noFill/>
                <a:round/>
              </a:ln>
            </p:spPr>
            <p:txBody>
              <a:bodyPr/>
              <a:lstStyle/>
              <a:p>
                <a:endParaRPr lang="zh-TW" altLang="en-US"/>
              </a:p>
            </p:txBody>
          </p:sp>
          <p:sp>
            <p:nvSpPr>
              <p:cNvPr id="123" name="Freeform 42"/>
              <p:cNvSpPr/>
              <p:nvPr/>
            </p:nvSpPr>
            <p:spPr bwMode="auto">
              <a:xfrm>
                <a:off x="7672388" y="1500188"/>
                <a:ext cx="220662" cy="611187"/>
              </a:xfrm>
              <a:custGeom>
                <a:avLst/>
                <a:gdLst>
                  <a:gd name="T0" fmla="*/ 0 w 17"/>
                  <a:gd name="T1" fmla="*/ 2147483647 h 47"/>
                  <a:gd name="T2" fmla="*/ 2147483647 w 17"/>
                  <a:gd name="T3" fmla="*/ 2147483647 h 47"/>
                  <a:gd name="T4" fmla="*/ 2147483647 w 17"/>
                  <a:gd name="T5" fmla="*/ 1183728112 h 47"/>
                  <a:gd name="T6" fmla="*/ 2147483647 w 17"/>
                  <a:gd name="T7" fmla="*/ 507312048 h 47"/>
                  <a:gd name="T8" fmla="*/ 1684852866 w 17"/>
                  <a:gd name="T9" fmla="*/ 845520080 h 47"/>
                  <a:gd name="T10" fmla="*/ 168482691 w 17"/>
                  <a:gd name="T11" fmla="*/ 2147483647 h 47"/>
                  <a:gd name="T12" fmla="*/ 0 w 17"/>
                  <a:gd name="T13" fmla="*/ 2147483647 h 47"/>
                  <a:gd name="T14" fmla="*/ 0 60000 65536"/>
                  <a:gd name="T15" fmla="*/ 0 60000 65536"/>
                  <a:gd name="T16" fmla="*/ 0 60000 65536"/>
                  <a:gd name="T17" fmla="*/ 0 60000 65536"/>
                  <a:gd name="T18" fmla="*/ 0 60000 65536"/>
                  <a:gd name="T19" fmla="*/ 0 60000 65536"/>
                  <a:gd name="T20" fmla="*/ 0 60000 65536"/>
                  <a:gd name="T21" fmla="*/ 0 w 17"/>
                  <a:gd name="T22" fmla="*/ 0 h 47"/>
                  <a:gd name="T23" fmla="*/ 17 w 17"/>
                  <a:gd name="T24" fmla="*/ 47 h 4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7" h="47">
                    <a:moveTo>
                      <a:pt x="0" y="47"/>
                    </a:moveTo>
                    <a:cubicBezTo>
                      <a:pt x="0" y="47"/>
                      <a:pt x="14" y="25"/>
                      <a:pt x="13" y="14"/>
                    </a:cubicBezTo>
                    <a:cubicBezTo>
                      <a:pt x="13" y="9"/>
                      <a:pt x="14" y="7"/>
                      <a:pt x="14" y="7"/>
                    </a:cubicBezTo>
                    <a:cubicBezTo>
                      <a:pt x="14" y="7"/>
                      <a:pt x="17" y="4"/>
                      <a:pt x="16" y="3"/>
                    </a:cubicBezTo>
                    <a:cubicBezTo>
                      <a:pt x="15" y="1"/>
                      <a:pt x="12" y="0"/>
                      <a:pt x="10" y="5"/>
                    </a:cubicBezTo>
                    <a:cubicBezTo>
                      <a:pt x="11" y="8"/>
                      <a:pt x="1" y="15"/>
                      <a:pt x="1" y="26"/>
                    </a:cubicBezTo>
                    <a:lnTo>
                      <a:pt x="0" y="47"/>
                    </a:lnTo>
                    <a:close/>
                  </a:path>
                </a:pathLst>
              </a:custGeom>
              <a:solidFill>
                <a:schemeClr val="bg1">
                  <a:lumMod val="65000"/>
                </a:schemeClr>
              </a:solidFill>
              <a:ln w="9525">
                <a:noFill/>
                <a:round/>
              </a:ln>
            </p:spPr>
            <p:txBody>
              <a:bodyPr/>
              <a:lstStyle/>
              <a:p>
                <a:pPr>
                  <a:defRPr/>
                </a:pPr>
                <a:endParaRPr lang="zh-TW" altLang="en-US"/>
              </a:p>
            </p:txBody>
          </p:sp>
          <p:sp>
            <p:nvSpPr>
              <p:cNvPr id="124" name="Freeform 43"/>
              <p:cNvSpPr/>
              <p:nvPr/>
            </p:nvSpPr>
            <p:spPr bwMode="auto">
              <a:xfrm>
                <a:off x="7880599" y="1512888"/>
                <a:ext cx="104775" cy="90488"/>
              </a:xfrm>
              <a:custGeom>
                <a:avLst/>
                <a:gdLst>
                  <a:gd name="T0" fmla="*/ 0 w 66"/>
                  <a:gd name="T1" fmla="*/ 2147483647 h 57"/>
                  <a:gd name="T2" fmla="*/ 0 w 66"/>
                  <a:gd name="T3" fmla="*/ 0 h 57"/>
                  <a:gd name="T4" fmla="*/ 2147483647 w 66"/>
                  <a:gd name="T5" fmla="*/ 2147483647 h 57"/>
                  <a:gd name="T6" fmla="*/ 2147483647 w 66"/>
                  <a:gd name="T7" fmla="*/ 2147483647 h 57"/>
                  <a:gd name="T8" fmla="*/ 0 w 66"/>
                  <a:gd name="T9" fmla="*/ 2147483647 h 57"/>
                  <a:gd name="T10" fmla="*/ 0 60000 65536"/>
                  <a:gd name="T11" fmla="*/ 0 60000 65536"/>
                  <a:gd name="T12" fmla="*/ 0 60000 65536"/>
                  <a:gd name="T13" fmla="*/ 0 60000 65536"/>
                  <a:gd name="T14" fmla="*/ 0 60000 65536"/>
                  <a:gd name="T15" fmla="*/ 0 w 66"/>
                  <a:gd name="T16" fmla="*/ 0 h 57"/>
                  <a:gd name="T17" fmla="*/ 66 w 66"/>
                  <a:gd name="T18" fmla="*/ 57 h 57"/>
                </a:gdLst>
                <a:ahLst/>
                <a:cxnLst>
                  <a:cxn ang="T10">
                    <a:pos x="T0" y="T1"/>
                  </a:cxn>
                  <a:cxn ang="T11">
                    <a:pos x="T2" y="T3"/>
                  </a:cxn>
                  <a:cxn ang="T12">
                    <a:pos x="T4" y="T5"/>
                  </a:cxn>
                  <a:cxn ang="T13">
                    <a:pos x="T6" y="T7"/>
                  </a:cxn>
                  <a:cxn ang="T14">
                    <a:pos x="T8" y="T9"/>
                  </a:cxn>
                </a:cxnLst>
                <a:rect l="T15" t="T16" r="T17" b="T18"/>
                <a:pathLst>
                  <a:path w="66" h="57">
                    <a:moveTo>
                      <a:pt x="0" y="8"/>
                    </a:moveTo>
                    <a:lnTo>
                      <a:pt x="0" y="0"/>
                    </a:lnTo>
                    <a:lnTo>
                      <a:pt x="66" y="57"/>
                    </a:lnTo>
                    <a:lnTo>
                      <a:pt x="0" y="8"/>
                    </a:lnTo>
                    <a:close/>
                  </a:path>
                </a:pathLst>
              </a:custGeom>
              <a:solidFill>
                <a:srgbClr val="000000"/>
              </a:solidFill>
              <a:ln w="9525">
                <a:noFill/>
                <a:round/>
              </a:ln>
            </p:spPr>
            <p:txBody>
              <a:bodyPr/>
              <a:lstStyle/>
              <a:p>
                <a:endParaRPr lang="zh-TW" altLang="en-US"/>
              </a:p>
            </p:txBody>
          </p:sp>
          <p:sp>
            <p:nvSpPr>
              <p:cNvPr id="125" name="Freeform 44"/>
              <p:cNvSpPr/>
              <p:nvPr/>
            </p:nvSpPr>
            <p:spPr bwMode="auto">
              <a:xfrm>
                <a:off x="7710737" y="1512888"/>
                <a:ext cx="117475" cy="90488"/>
              </a:xfrm>
              <a:custGeom>
                <a:avLst/>
                <a:gdLst>
                  <a:gd name="T0" fmla="*/ 0 w 74"/>
                  <a:gd name="T1" fmla="*/ 2147483647 h 57"/>
                  <a:gd name="T2" fmla="*/ 2147483647 w 74"/>
                  <a:gd name="T3" fmla="*/ 0 h 57"/>
                  <a:gd name="T4" fmla="*/ 2147483647 w 74"/>
                  <a:gd name="T5" fmla="*/ 0 h 57"/>
                  <a:gd name="T6" fmla="*/ 0 w 74"/>
                  <a:gd name="T7" fmla="*/ 2147483647 h 57"/>
                  <a:gd name="T8" fmla="*/ 0 w 74"/>
                  <a:gd name="T9" fmla="*/ 2147483647 h 57"/>
                  <a:gd name="T10" fmla="*/ 0 60000 65536"/>
                  <a:gd name="T11" fmla="*/ 0 60000 65536"/>
                  <a:gd name="T12" fmla="*/ 0 60000 65536"/>
                  <a:gd name="T13" fmla="*/ 0 60000 65536"/>
                  <a:gd name="T14" fmla="*/ 0 60000 65536"/>
                  <a:gd name="T15" fmla="*/ 0 w 74"/>
                  <a:gd name="T16" fmla="*/ 0 h 57"/>
                  <a:gd name="T17" fmla="*/ 74 w 74"/>
                  <a:gd name="T18" fmla="*/ 57 h 57"/>
                </a:gdLst>
                <a:ahLst/>
                <a:cxnLst>
                  <a:cxn ang="T10">
                    <a:pos x="T0" y="T1"/>
                  </a:cxn>
                  <a:cxn ang="T11">
                    <a:pos x="T2" y="T3"/>
                  </a:cxn>
                  <a:cxn ang="T12">
                    <a:pos x="T4" y="T5"/>
                  </a:cxn>
                  <a:cxn ang="T13">
                    <a:pos x="T6" y="T7"/>
                  </a:cxn>
                  <a:cxn ang="T14">
                    <a:pos x="T8" y="T9"/>
                  </a:cxn>
                </a:cxnLst>
                <a:rect l="T15" t="T16" r="T17" b="T18"/>
                <a:pathLst>
                  <a:path w="74" h="57">
                    <a:moveTo>
                      <a:pt x="0" y="57"/>
                    </a:moveTo>
                    <a:lnTo>
                      <a:pt x="66" y="0"/>
                    </a:lnTo>
                    <a:lnTo>
                      <a:pt x="74" y="0"/>
                    </a:lnTo>
                    <a:lnTo>
                      <a:pt x="0" y="57"/>
                    </a:lnTo>
                    <a:close/>
                  </a:path>
                </a:pathLst>
              </a:custGeom>
              <a:solidFill>
                <a:srgbClr val="000000"/>
              </a:solidFill>
              <a:ln w="9525">
                <a:noFill/>
                <a:round/>
              </a:ln>
            </p:spPr>
            <p:txBody>
              <a:bodyPr/>
              <a:lstStyle/>
              <a:p>
                <a:endParaRPr lang="zh-TW" altLang="en-US"/>
              </a:p>
            </p:txBody>
          </p:sp>
        </p:grpSp>
        <p:grpSp>
          <p:nvGrpSpPr>
            <p:cNvPr id="126" name="组合 125"/>
            <p:cNvGrpSpPr/>
            <p:nvPr/>
          </p:nvGrpSpPr>
          <p:grpSpPr>
            <a:xfrm flipH="1">
              <a:off x="3755252" y="5553288"/>
              <a:ext cx="758357" cy="759088"/>
              <a:chOff x="7167096" y="561975"/>
              <a:chExt cx="1547910" cy="1549400"/>
            </a:xfrm>
          </p:grpSpPr>
          <p:sp>
            <p:nvSpPr>
              <p:cNvPr id="127" name="Freeform 40"/>
              <p:cNvSpPr/>
              <p:nvPr/>
            </p:nvSpPr>
            <p:spPr bwMode="auto">
              <a:xfrm>
                <a:off x="7167096" y="561975"/>
                <a:ext cx="1547910" cy="1518490"/>
              </a:xfrm>
              <a:custGeom>
                <a:avLst/>
                <a:gdLst/>
                <a:ahLst/>
                <a:cxnLst/>
                <a:rect l="l" t="t" r="r" b="b"/>
                <a:pathLst>
                  <a:path w="1547910" h="1518490">
                    <a:moveTo>
                      <a:pt x="735325" y="0"/>
                    </a:moveTo>
                    <a:cubicBezTo>
                      <a:pt x="1125922" y="0"/>
                      <a:pt x="1099882" y="195344"/>
                      <a:pt x="1099882" y="273482"/>
                    </a:cubicBezTo>
                    <a:cubicBezTo>
                      <a:pt x="1099882" y="338596"/>
                      <a:pt x="1047802" y="533941"/>
                      <a:pt x="1034783" y="612078"/>
                    </a:cubicBezTo>
                    <a:cubicBezTo>
                      <a:pt x="1008743" y="677193"/>
                      <a:pt x="995723" y="755331"/>
                      <a:pt x="1021763" y="794399"/>
                    </a:cubicBezTo>
                    <a:cubicBezTo>
                      <a:pt x="1034783" y="820445"/>
                      <a:pt x="1073842" y="872537"/>
                      <a:pt x="1243100" y="963698"/>
                    </a:cubicBezTo>
                    <a:cubicBezTo>
                      <a:pt x="1399339" y="1054858"/>
                      <a:pt x="1581617" y="1067881"/>
                      <a:pt x="1542557" y="1289271"/>
                    </a:cubicBezTo>
                    <a:cubicBezTo>
                      <a:pt x="1520081" y="1379197"/>
                      <a:pt x="1500030" y="1452144"/>
                      <a:pt x="1480009" y="1518490"/>
                    </a:cubicBezTo>
                    <a:lnTo>
                      <a:pt x="0" y="1518490"/>
                    </a:lnTo>
                    <a:cubicBezTo>
                      <a:pt x="15993" y="1434519"/>
                      <a:pt x="15303" y="1372240"/>
                      <a:pt x="45272" y="1302294"/>
                    </a:cubicBezTo>
                    <a:cubicBezTo>
                      <a:pt x="71312" y="1211134"/>
                      <a:pt x="97352" y="1119973"/>
                      <a:pt x="279630" y="1041835"/>
                    </a:cubicBezTo>
                    <a:cubicBezTo>
                      <a:pt x="461908" y="963698"/>
                      <a:pt x="579087" y="911606"/>
                      <a:pt x="579087" y="911606"/>
                    </a:cubicBezTo>
                    <a:cubicBezTo>
                      <a:pt x="579087" y="911528"/>
                      <a:pt x="579093" y="820440"/>
                      <a:pt x="592107" y="807422"/>
                    </a:cubicBezTo>
                    <a:cubicBezTo>
                      <a:pt x="605127" y="807422"/>
                      <a:pt x="631166" y="768354"/>
                      <a:pt x="605127" y="729285"/>
                    </a:cubicBezTo>
                    <a:cubicBezTo>
                      <a:pt x="592107" y="677193"/>
                      <a:pt x="566067" y="625101"/>
                      <a:pt x="566067" y="599055"/>
                    </a:cubicBezTo>
                    <a:cubicBezTo>
                      <a:pt x="566067" y="573009"/>
                      <a:pt x="344729" y="0"/>
                      <a:pt x="735325" y="0"/>
                    </a:cubicBezTo>
                    <a:close/>
                  </a:path>
                </a:pathLst>
              </a:custGeom>
              <a:solidFill>
                <a:schemeClr val="bg1">
                  <a:lumMod val="65000"/>
                </a:schemeClr>
              </a:solidFill>
              <a:ln w="9525">
                <a:noFill/>
                <a:round/>
              </a:ln>
            </p:spPr>
            <p:txBody>
              <a:bodyPr/>
              <a:lstStyle/>
              <a:p>
                <a:endParaRPr lang="zh-TW" altLang="en-US"/>
              </a:p>
            </p:txBody>
          </p:sp>
          <p:sp>
            <p:nvSpPr>
              <p:cNvPr id="128" name="Freeform 41"/>
              <p:cNvSpPr/>
              <p:nvPr/>
            </p:nvSpPr>
            <p:spPr bwMode="auto">
              <a:xfrm>
                <a:off x="7672637" y="1330325"/>
                <a:ext cx="520700" cy="768350"/>
              </a:xfrm>
              <a:custGeom>
                <a:avLst/>
                <a:gdLst>
                  <a:gd name="T0" fmla="*/ 2147483647 w 40"/>
                  <a:gd name="T1" fmla="*/ 2147483647 h 59"/>
                  <a:gd name="T2" fmla="*/ 2147483647 w 40"/>
                  <a:gd name="T3" fmla="*/ 2147483647 h 59"/>
                  <a:gd name="T4" fmla="*/ 2147483647 w 40"/>
                  <a:gd name="T5" fmla="*/ 0 h 59"/>
                  <a:gd name="T6" fmla="*/ 2147483647 w 40"/>
                  <a:gd name="T7" fmla="*/ 2147483647 h 59"/>
                  <a:gd name="T8" fmla="*/ 2147483647 w 40"/>
                  <a:gd name="T9" fmla="*/ 2147483647 h 59"/>
                  <a:gd name="T10" fmla="*/ 2147483647 w 40"/>
                  <a:gd name="T11" fmla="*/ 2147483647 h 59"/>
                  <a:gd name="T12" fmla="*/ 2147483647 w 40"/>
                  <a:gd name="T13" fmla="*/ 2147483647 h 59"/>
                  <a:gd name="T14" fmla="*/ 2147483647 w 40"/>
                  <a:gd name="T15" fmla="*/ 2147483647 h 59"/>
                  <a:gd name="T16" fmla="*/ 0 60000 65536"/>
                  <a:gd name="T17" fmla="*/ 0 60000 65536"/>
                  <a:gd name="T18" fmla="*/ 0 60000 65536"/>
                  <a:gd name="T19" fmla="*/ 0 60000 65536"/>
                  <a:gd name="T20" fmla="*/ 0 60000 65536"/>
                  <a:gd name="T21" fmla="*/ 0 60000 65536"/>
                  <a:gd name="T22" fmla="*/ 0 60000 65536"/>
                  <a:gd name="T23" fmla="*/ 0 60000 65536"/>
                  <a:gd name="T24" fmla="*/ 0 w 40"/>
                  <a:gd name="T25" fmla="*/ 0 h 59"/>
                  <a:gd name="T26" fmla="*/ 40 w 40"/>
                  <a:gd name="T27" fmla="*/ 59 h 5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0" h="59">
                    <a:moveTo>
                      <a:pt x="1" y="59"/>
                    </a:moveTo>
                    <a:cubicBezTo>
                      <a:pt x="1" y="59"/>
                      <a:pt x="19" y="21"/>
                      <a:pt x="40" y="4"/>
                    </a:cubicBezTo>
                    <a:cubicBezTo>
                      <a:pt x="40" y="4"/>
                      <a:pt x="37" y="2"/>
                      <a:pt x="37" y="0"/>
                    </a:cubicBezTo>
                    <a:cubicBezTo>
                      <a:pt x="37" y="0"/>
                      <a:pt x="16" y="14"/>
                      <a:pt x="15" y="15"/>
                    </a:cubicBezTo>
                    <a:cubicBezTo>
                      <a:pt x="14" y="16"/>
                      <a:pt x="13" y="16"/>
                      <a:pt x="12" y="15"/>
                    </a:cubicBezTo>
                    <a:cubicBezTo>
                      <a:pt x="11" y="14"/>
                      <a:pt x="5" y="3"/>
                      <a:pt x="5" y="3"/>
                    </a:cubicBezTo>
                    <a:cubicBezTo>
                      <a:pt x="5" y="3"/>
                      <a:pt x="3" y="10"/>
                      <a:pt x="4" y="11"/>
                    </a:cubicBezTo>
                    <a:cubicBezTo>
                      <a:pt x="4" y="13"/>
                      <a:pt x="0" y="49"/>
                      <a:pt x="1" y="59"/>
                    </a:cubicBezTo>
                    <a:close/>
                  </a:path>
                </a:pathLst>
              </a:custGeom>
              <a:solidFill>
                <a:srgbClr val="FFFFFF"/>
              </a:solidFill>
              <a:ln w="9525">
                <a:noFill/>
                <a:round/>
              </a:ln>
            </p:spPr>
            <p:txBody>
              <a:bodyPr/>
              <a:lstStyle/>
              <a:p>
                <a:endParaRPr lang="zh-TW" altLang="en-US"/>
              </a:p>
            </p:txBody>
          </p:sp>
          <p:sp>
            <p:nvSpPr>
              <p:cNvPr id="129" name="Freeform 42"/>
              <p:cNvSpPr/>
              <p:nvPr/>
            </p:nvSpPr>
            <p:spPr bwMode="auto">
              <a:xfrm>
                <a:off x="7672388" y="1500188"/>
                <a:ext cx="220662" cy="611187"/>
              </a:xfrm>
              <a:custGeom>
                <a:avLst/>
                <a:gdLst>
                  <a:gd name="T0" fmla="*/ 0 w 17"/>
                  <a:gd name="T1" fmla="*/ 2147483647 h 47"/>
                  <a:gd name="T2" fmla="*/ 2147483647 w 17"/>
                  <a:gd name="T3" fmla="*/ 2147483647 h 47"/>
                  <a:gd name="T4" fmla="*/ 2147483647 w 17"/>
                  <a:gd name="T5" fmla="*/ 1183728112 h 47"/>
                  <a:gd name="T6" fmla="*/ 2147483647 w 17"/>
                  <a:gd name="T7" fmla="*/ 507312048 h 47"/>
                  <a:gd name="T8" fmla="*/ 1684852866 w 17"/>
                  <a:gd name="T9" fmla="*/ 845520080 h 47"/>
                  <a:gd name="T10" fmla="*/ 168482691 w 17"/>
                  <a:gd name="T11" fmla="*/ 2147483647 h 47"/>
                  <a:gd name="T12" fmla="*/ 0 w 17"/>
                  <a:gd name="T13" fmla="*/ 2147483647 h 47"/>
                  <a:gd name="T14" fmla="*/ 0 60000 65536"/>
                  <a:gd name="T15" fmla="*/ 0 60000 65536"/>
                  <a:gd name="T16" fmla="*/ 0 60000 65536"/>
                  <a:gd name="T17" fmla="*/ 0 60000 65536"/>
                  <a:gd name="T18" fmla="*/ 0 60000 65536"/>
                  <a:gd name="T19" fmla="*/ 0 60000 65536"/>
                  <a:gd name="T20" fmla="*/ 0 60000 65536"/>
                  <a:gd name="T21" fmla="*/ 0 w 17"/>
                  <a:gd name="T22" fmla="*/ 0 h 47"/>
                  <a:gd name="T23" fmla="*/ 17 w 17"/>
                  <a:gd name="T24" fmla="*/ 47 h 4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7" h="47">
                    <a:moveTo>
                      <a:pt x="0" y="47"/>
                    </a:moveTo>
                    <a:cubicBezTo>
                      <a:pt x="0" y="47"/>
                      <a:pt x="14" y="25"/>
                      <a:pt x="13" y="14"/>
                    </a:cubicBezTo>
                    <a:cubicBezTo>
                      <a:pt x="13" y="9"/>
                      <a:pt x="14" y="7"/>
                      <a:pt x="14" y="7"/>
                    </a:cubicBezTo>
                    <a:cubicBezTo>
                      <a:pt x="14" y="7"/>
                      <a:pt x="17" y="4"/>
                      <a:pt x="16" y="3"/>
                    </a:cubicBezTo>
                    <a:cubicBezTo>
                      <a:pt x="15" y="1"/>
                      <a:pt x="12" y="0"/>
                      <a:pt x="10" y="5"/>
                    </a:cubicBezTo>
                    <a:cubicBezTo>
                      <a:pt x="11" y="8"/>
                      <a:pt x="1" y="15"/>
                      <a:pt x="1" y="26"/>
                    </a:cubicBezTo>
                    <a:lnTo>
                      <a:pt x="0" y="47"/>
                    </a:lnTo>
                    <a:close/>
                  </a:path>
                </a:pathLst>
              </a:custGeom>
              <a:solidFill>
                <a:schemeClr val="bg1">
                  <a:lumMod val="65000"/>
                </a:schemeClr>
              </a:solidFill>
              <a:ln w="9525">
                <a:noFill/>
                <a:round/>
              </a:ln>
            </p:spPr>
            <p:txBody>
              <a:bodyPr/>
              <a:lstStyle/>
              <a:p>
                <a:pPr>
                  <a:defRPr/>
                </a:pPr>
                <a:endParaRPr lang="zh-TW" altLang="en-US"/>
              </a:p>
            </p:txBody>
          </p:sp>
          <p:sp>
            <p:nvSpPr>
              <p:cNvPr id="130" name="Freeform 43"/>
              <p:cNvSpPr/>
              <p:nvPr/>
            </p:nvSpPr>
            <p:spPr bwMode="auto">
              <a:xfrm>
                <a:off x="7880599" y="1512888"/>
                <a:ext cx="104775" cy="90488"/>
              </a:xfrm>
              <a:custGeom>
                <a:avLst/>
                <a:gdLst>
                  <a:gd name="T0" fmla="*/ 0 w 66"/>
                  <a:gd name="T1" fmla="*/ 2147483647 h 57"/>
                  <a:gd name="T2" fmla="*/ 0 w 66"/>
                  <a:gd name="T3" fmla="*/ 0 h 57"/>
                  <a:gd name="T4" fmla="*/ 2147483647 w 66"/>
                  <a:gd name="T5" fmla="*/ 2147483647 h 57"/>
                  <a:gd name="T6" fmla="*/ 2147483647 w 66"/>
                  <a:gd name="T7" fmla="*/ 2147483647 h 57"/>
                  <a:gd name="T8" fmla="*/ 0 w 66"/>
                  <a:gd name="T9" fmla="*/ 2147483647 h 57"/>
                  <a:gd name="T10" fmla="*/ 0 60000 65536"/>
                  <a:gd name="T11" fmla="*/ 0 60000 65536"/>
                  <a:gd name="T12" fmla="*/ 0 60000 65536"/>
                  <a:gd name="T13" fmla="*/ 0 60000 65536"/>
                  <a:gd name="T14" fmla="*/ 0 60000 65536"/>
                  <a:gd name="T15" fmla="*/ 0 w 66"/>
                  <a:gd name="T16" fmla="*/ 0 h 57"/>
                  <a:gd name="T17" fmla="*/ 66 w 66"/>
                  <a:gd name="T18" fmla="*/ 57 h 57"/>
                </a:gdLst>
                <a:ahLst/>
                <a:cxnLst>
                  <a:cxn ang="T10">
                    <a:pos x="T0" y="T1"/>
                  </a:cxn>
                  <a:cxn ang="T11">
                    <a:pos x="T2" y="T3"/>
                  </a:cxn>
                  <a:cxn ang="T12">
                    <a:pos x="T4" y="T5"/>
                  </a:cxn>
                  <a:cxn ang="T13">
                    <a:pos x="T6" y="T7"/>
                  </a:cxn>
                  <a:cxn ang="T14">
                    <a:pos x="T8" y="T9"/>
                  </a:cxn>
                </a:cxnLst>
                <a:rect l="T15" t="T16" r="T17" b="T18"/>
                <a:pathLst>
                  <a:path w="66" h="57">
                    <a:moveTo>
                      <a:pt x="0" y="8"/>
                    </a:moveTo>
                    <a:lnTo>
                      <a:pt x="0" y="0"/>
                    </a:lnTo>
                    <a:lnTo>
                      <a:pt x="66" y="57"/>
                    </a:lnTo>
                    <a:lnTo>
                      <a:pt x="0" y="8"/>
                    </a:lnTo>
                    <a:close/>
                  </a:path>
                </a:pathLst>
              </a:custGeom>
              <a:solidFill>
                <a:srgbClr val="000000"/>
              </a:solidFill>
              <a:ln w="9525">
                <a:noFill/>
                <a:round/>
              </a:ln>
            </p:spPr>
            <p:txBody>
              <a:bodyPr/>
              <a:lstStyle/>
              <a:p>
                <a:endParaRPr lang="zh-TW" altLang="en-US"/>
              </a:p>
            </p:txBody>
          </p:sp>
          <p:sp>
            <p:nvSpPr>
              <p:cNvPr id="131" name="Freeform 44"/>
              <p:cNvSpPr/>
              <p:nvPr/>
            </p:nvSpPr>
            <p:spPr bwMode="auto">
              <a:xfrm>
                <a:off x="7710737" y="1512888"/>
                <a:ext cx="117475" cy="90488"/>
              </a:xfrm>
              <a:custGeom>
                <a:avLst/>
                <a:gdLst>
                  <a:gd name="T0" fmla="*/ 0 w 74"/>
                  <a:gd name="T1" fmla="*/ 2147483647 h 57"/>
                  <a:gd name="T2" fmla="*/ 2147483647 w 74"/>
                  <a:gd name="T3" fmla="*/ 0 h 57"/>
                  <a:gd name="T4" fmla="*/ 2147483647 w 74"/>
                  <a:gd name="T5" fmla="*/ 0 h 57"/>
                  <a:gd name="T6" fmla="*/ 0 w 74"/>
                  <a:gd name="T7" fmla="*/ 2147483647 h 57"/>
                  <a:gd name="T8" fmla="*/ 0 w 74"/>
                  <a:gd name="T9" fmla="*/ 2147483647 h 57"/>
                  <a:gd name="T10" fmla="*/ 0 60000 65536"/>
                  <a:gd name="T11" fmla="*/ 0 60000 65536"/>
                  <a:gd name="T12" fmla="*/ 0 60000 65536"/>
                  <a:gd name="T13" fmla="*/ 0 60000 65536"/>
                  <a:gd name="T14" fmla="*/ 0 60000 65536"/>
                  <a:gd name="T15" fmla="*/ 0 w 74"/>
                  <a:gd name="T16" fmla="*/ 0 h 57"/>
                  <a:gd name="T17" fmla="*/ 74 w 74"/>
                  <a:gd name="T18" fmla="*/ 57 h 57"/>
                </a:gdLst>
                <a:ahLst/>
                <a:cxnLst>
                  <a:cxn ang="T10">
                    <a:pos x="T0" y="T1"/>
                  </a:cxn>
                  <a:cxn ang="T11">
                    <a:pos x="T2" y="T3"/>
                  </a:cxn>
                  <a:cxn ang="T12">
                    <a:pos x="T4" y="T5"/>
                  </a:cxn>
                  <a:cxn ang="T13">
                    <a:pos x="T6" y="T7"/>
                  </a:cxn>
                  <a:cxn ang="T14">
                    <a:pos x="T8" y="T9"/>
                  </a:cxn>
                </a:cxnLst>
                <a:rect l="T15" t="T16" r="T17" b="T18"/>
                <a:pathLst>
                  <a:path w="74" h="57">
                    <a:moveTo>
                      <a:pt x="0" y="57"/>
                    </a:moveTo>
                    <a:lnTo>
                      <a:pt x="66" y="0"/>
                    </a:lnTo>
                    <a:lnTo>
                      <a:pt x="74" y="0"/>
                    </a:lnTo>
                    <a:lnTo>
                      <a:pt x="0" y="57"/>
                    </a:lnTo>
                    <a:close/>
                  </a:path>
                </a:pathLst>
              </a:custGeom>
              <a:solidFill>
                <a:srgbClr val="000000"/>
              </a:solidFill>
              <a:ln w="9525">
                <a:noFill/>
                <a:round/>
              </a:ln>
            </p:spPr>
            <p:txBody>
              <a:bodyPr/>
              <a:lstStyle/>
              <a:p>
                <a:endParaRPr lang="zh-TW" altLang="en-US"/>
              </a:p>
            </p:txBody>
          </p:sp>
        </p:grpSp>
        <p:grpSp>
          <p:nvGrpSpPr>
            <p:cNvPr id="132" name="组合 131"/>
            <p:cNvGrpSpPr/>
            <p:nvPr/>
          </p:nvGrpSpPr>
          <p:grpSpPr>
            <a:xfrm flipH="1">
              <a:off x="2929100" y="5249860"/>
              <a:ext cx="1075546" cy="1076583"/>
              <a:chOff x="7167096" y="561975"/>
              <a:chExt cx="1547910" cy="1549400"/>
            </a:xfrm>
            <a:effectLst>
              <a:outerShdw blurRad="127000" dist="63500" dir="2700000" algn="tl" rotWithShape="0">
                <a:prstClr val="black">
                  <a:alpha val="40000"/>
                </a:prstClr>
              </a:outerShdw>
            </a:effectLst>
          </p:grpSpPr>
          <p:sp>
            <p:nvSpPr>
              <p:cNvPr id="133" name="Freeform 40"/>
              <p:cNvSpPr/>
              <p:nvPr/>
            </p:nvSpPr>
            <p:spPr bwMode="auto">
              <a:xfrm>
                <a:off x="7167096" y="561975"/>
                <a:ext cx="1547910" cy="1518490"/>
              </a:xfrm>
              <a:custGeom>
                <a:avLst/>
                <a:gdLst/>
                <a:ahLst/>
                <a:cxnLst/>
                <a:rect l="l" t="t" r="r" b="b"/>
                <a:pathLst>
                  <a:path w="1547910" h="1518490">
                    <a:moveTo>
                      <a:pt x="735325" y="0"/>
                    </a:moveTo>
                    <a:cubicBezTo>
                      <a:pt x="1125922" y="0"/>
                      <a:pt x="1099882" y="195344"/>
                      <a:pt x="1099882" y="273482"/>
                    </a:cubicBezTo>
                    <a:cubicBezTo>
                      <a:pt x="1099882" y="338596"/>
                      <a:pt x="1047802" y="533941"/>
                      <a:pt x="1034783" y="612078"/>
                    </a:cubicBezTo>
                    <a:cubicBezTo>
                      <a:pt x="1008743" y="677193"/>
                      <a:pt x="995723" y="755331"/>
                      <a:pt x="1021763" y="794399"/>
                    </a:cubicBezTo>
                    <a:cubicBezTo>
                      <a:pt x="1034783" y="820445"/>
                      <a:pt x="1073842" y="872537"/>
                      <a:pt x="1243100" y="963698"/>
                    </a:cubicBezTo>
                    <a:cubicBezTo>
                      <a:pt x="1399339" y="1054858"/>
                      <a:pt x="1581617" y="1067881"/>
                      <a:pt x="1542557" y="1289271"/>
                    </a:cubicBezTo>
                    <a:cubicBezTo>
                      <a:pt x="1520081" y="1379197"/>
                      <a:pt x="1500030" y="1452144"/>
                      <a:pt x="1480009" y="1518490"/>
                    </a:cubicBezTo>
                    <a:lnTo>
                      <a:pt x="0" y="1518490"/>
                    </a:lnTo>
                    <a:cubicBezTo>
                      <a:pt x="15993" y="1434519"/>
                      <a:pt x="15303" y="1372240"/>
                      <a:pt x="45272" y="1302294"/>
                    </a:cubicBezTo>
                    <a:cubicBezTo>
                      <a:pt x="71312" y="1211134"/>
                      <a:pt x="97352" y="1119973"/>
                      <a:pt x="279630" y="1041835"/>
                    </a:cubicBezTo>
                    <a:cubicBezTo>
                      <a:pt x="461908" y="963698"/>
                      <a:pt x="579087" y="911606"/>
                      <a:pt x="579087" y="911606"/>
                    </a:cubicBezTo>
                    <a:cubicBezTo>
                      <a:pt x="579087" y="911528"/>
                      <a:pt x="579093" y="820440"/>
                      <a:pt x="592107" y="807422"/>
                    </a:cubicBezTo>
                    <a:cubicBezTo>
                      <a:pt x="605127" y="807422"/>
                      <a:pt x="631166" y="768354"/>
                      <a:pt x="605127" y="729285"/>
                    </a:cubicBezTo>
                    <a:cubicBezTo>
                      <a:pt x="592107" y="677193"/>
                      <a:pt x="566067" y="625101"/>
                      <a:pt x="566067" y="599055"/>
                    </a:cubicBezTo>
                    <a:cubicBezTo>
                      <a:pt x="566067" y="573009"/>
                      <a:pt x="344729" y="0"/>
                      <a:pt x="735325" y="0"/>
                    </a:cubicBezTo>
                    <a:close/>
                  </a:path>
                </a:pathLst>
              </a:custGeom>
              <a:solidFill>
                <a:srgbClr val="F8AD94"/>
              </a:solidFill>
              <a:ln w="9525">
                <a:noFill/>
                <a:round/>
              </a:ln>
            </p:spPr>
            <p:txBody>
              <a:bodyPr/>
              <a:lstStyle/>
              <a:p>
                <a:endParaRPr lang="zh-TW" altLang="en-US"/>
              </a:p>
            </p:txBody>
          </p:sp>
          <p:sp>
            <p:nvSpPr>
              <p:cNvPr id="134" name="Freeform 41"/>
              <p:cNvSpPr/>
              <p:nvPr/>
            </p:nvSpPr>
            <p:spPr bwMode="auto">
              <a:xfrm>
                <a:off x="7672637" y="1330325"/>
                <a:ext cx="520700" cy="768350"/>
              </a:xfrm>
              <a:custGeom>
                <a:avLst/>
                <a:gdLst>
                  <a:gd name="T0" fmla="*/ 2147483647 w 40"/>
                  <a:gd name="T1" fmla="*/ 2147483647 h 59"/>
                  <a:gd name="T2" fmla="*/ 2147483647 w 40"/>
                  <a:gd name="T3" fmla="*/ 2147483647 h 59"/>
                  <a:gd name="T4" fmla="*/ 2147483647 w 40"/>
                  <a:gd name="T5" fmla="*/ 0 h 59"/>
                  <a:gd name="T6" fmla="*/ 2147483647 w 40"/>
                  <a:gd name="T7" fmla="*/ 2147483647 h 59"/>
                  <a:gd name="T8" fmla="*/ 2147483647 w 40"/>
                  <a:gd name="T9" fmla="*/ 2147483647 h 59"/>
                  <a:gd name="T10" fmla="*/ 2147483647 w 40"/>
                  <a:gd name="T11" fmla="*/ 2147483647 h 59"/>
                  <a:gd name="T12" fmla="*/ 2147483647 w 40"/>
                  <a:gd name="T13" fmla="*/ 2147483647 h 59"/>
                  <a:gd name="T14" fmla="*/ 2147483647 w 40"/>
                  <a:gd name="T15" fmla="*/ 2147483647 h 59"/>
                  <a:gd name="T16" fmla="*/ 0 60000 65536"/>
                  <a:gd name="T17" fmla="*/ 0 60000 65536"/>
                  <a:gd name="T18" fmla="*/ 0 60000 65536"/>
                  <a:gd name="T19" fmla="*/ 0 60000 65536"/>
                  <a:gd name="T20" fmla="*/ 0 60000 65536"/>
                  <a:gd name="T21" fmla="*/ 0 60000 65536"/>
                  <a:gd name="T22" fmla="*/ 0 60000 65536"/>
                  <a:gd name="T23" fmla="*/ 0 60000 65536"/>
                  <a:gd name="T24" fmla="*/ 0 w 40"/>
                  <a:gd name="T25" fmla="*/ 0 h 59"/>
                  <a:gd name="T26" fmla="*/ 40 w 40"/>
                  <a:gd name="T27" fmla="*/ 59 h 5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0" h="59">
                    <a:moveTo>
                      <a:pt x="1" y="59"/>
                    </a:moveTo>
                    <a:cubicBezTo>
                      <a:pt x="1" y="59"/>
                      <a:pt x="19" y="21"/>
                      <a:pt x="40" y="4"/>
                    </a:cubicBezTo>
                    <a:cubicBezTo>
                      <a:pt x="40" y="4"/>
                      <a:pt x="37" y="2"/>
                      <a:pt x="37" y="0"/>
                    </a:cubicBezTo>
                    <a:cubicBezTo>
                      <a:pt x="37" y="0"/>
                      <a:pt x="16" y="14"/>
                      <a:pt x="15" y="15"/>
                    </a:cubicBezTo>
                    <a:cubicBezTo>
                      <a:pt x="14" y="16"/>
                      <a:pt x="13" y="16"/>
                      <a:pt x="12" y="15"/>
                    </a:cubicBezTo>
                    <a:cubicBezTo>
                      <a:pt x="11" y="14"/>
                      <a:pt x="5" y="3"/>
                      <a:pt x="5" y="3"/>
                    </a:cubicBezTo>
                    <a:cubicBezTo>
                      <a:pt x="5" y="3"/>
                      <a:pt x="3" y="10"/>
                      <a:pt x="4" y="11"/>
                    </a:cubicBezTo>
                    <a:cubicBezTo>
                      <a:pt x="4" y="13"/>
                      <a:pt x="0" y="49"/>
                      <a:pt x="1" y="59"/>
                    </a:cubicBezTo>
                    <a:close/>
                  </a:path>
                </a:pathLst>
              </a:custGeom>
              <a:solidFill>
                <a:srgbClr val="FFFFFF"/>
              </a:solidFill>
              <a:ln w="9525">
                <a:noFill/>
                <a:round/>
              </a:ln>
            </p:spPr>
            <p:txBody>
              <a:bodyPr/>
              <a:lstStyle/>
              <a:p>
                <a:endParaRPr lang="zh-TW" altLang="en-US"/>
              </a:p>
            </p:txBody>
          </p:sp>
          <p:sp>
            <p:nvSpPr>
              <p:cNvPr id="135" name="Freeform 42"/>
              <p:cNvSpPr/>
              <p:nvPr/>
            </p:nvSpPr>
            <p:spPr bwMode="auto">
              <a:xfrm>
                <a:off x="7672388" y="1500188"/>
                <a:ext cx="220662" cy="611187"/>
              </a:xfrm>
              <a:custGeom>
                <a:avLst/>
                <a:gdLst>
                  <a:gd name="T0" fmla="*/ 0 w 17"/>
                  <a:gd name="T1" fmla="*/ 2147483647 h 47"/>
                  <a:gd name="T2" fmla="*/ 2147483647 w 17"/>
                  <a:gd name="T3" fmla="*/ 2147483647 h 47"/>
                  <a:gd name="T4" fmla="*/ 2147483647 w 17"/>
                  <a:gd name="T5" fmla="*/ 1183728112 h 47"/>
                  <a:gd name="T6" fmla="*/ 2147483647 w 17"/>
                  <a:gd name="T7" fmla="*/ 507312048 h 47"/>
                  <a:gd name="T8" fmla="*/ 1684852866 w 17"/>
                  <a:gd name="T9" fmla="*/ 845520080 h 47"/>
                  <a:gd name="T10" fmla="*/ 168482691 w 17"/>
                  <a:gd name="T11" fmla="*/ 2147483647 h 47"/>
                  <a:gd name="T12" fmla="*/ 0 w 17"/>
                  <a:gd name="T13" fmla="*/ 2147483647 h 47"/>
                  <a:gd name="T14" fmla="*/ 0 60000 65536"/>
                  <a:gd name="T15" fmla="*/ 0 60000 65536"/>
                  <a:gd name="T16" fmla="*/ 0 60000 65536"/>
                  <a:gd name="T17" fmla="*/ 0 60000 65536"/>
                  <a:gd name="T18" fmla="*/ 0 60000 65536"/>
                  <a:gd name="T19" fmla="*/ 0 60000 65536"/>
                  <a:gd name="T20" fmla="*/ 0 60000 65536"/>
                  <a:gd name="T21" fmla="*/ 0 w 17"/>
                  <a:gd name="T22" fmla="*/ 0 h 47"/>
                  <a:gd name="T23" fmla="*/ 17 w 17"/>
                  <a:gd name="T24" fmla="*/ 47 h 4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7" h="47">
                    <a:moveTo>
                      <a:pt x="0" y="47"/>
                    </a:moveTo>
                    <a:cubicBezTo>
                      <a:pt x="0" y="47"/>
                      <a:pt x="14" y="25"/>
                      <a:pt x="13" y="14"/>
                    </a:cubicBezTo>
                    <a:cubicBezTo>
                      <a:pt x="13" y="9"/>
                      <a:pt x="14" y="7"/>
                      <a:pt x="14" y="7"/>
                    </a:cubicBezTo>
                    <a:cubicBezTo>
                      <a:pt x="14" y="7"/>
                      <a:pt x="17" y="4"/>
                      <a:pt x="16" y="3"/>
                    </a:cubicBezTo>
                    <a:cubicBezTo>
                      <a:pt x="15" y="1"/>
                      <a:pt x="12" y="0"/>
                      <a:pt x="10" y="5"/>
                    </a:cubicBezTo>
                    <a:cubicBezTo>
                      <a:pt x="11" y="8"/>
                      <a:pt x="1" y="15"/>
                      <a:pt x="1" y="26"/>
                    </a:cubicBezTo>
                    <a:lnTo>
                      <a:pt x="0" y="47"/>
                    </a:lnTo>
                    <a:close/>
                  </a:path>
                </a:pathLst>
              </a:custGeom>
              <a:solidFill>
                <a:srgbClr val="F8AD94"/>
              </a:solidFill>
              <a:ln w="9525">
                <a:noFill/>
                <a:round/>
              </a:ln>
            </p:spPr>
            <p:txBody>
              <a:bodyPr/>
              <a:lstStyle/>
              <a:p>
                <a:pPr>
                  <a:defRPr/>
                </a:pPr>
                <a:endParaRPr lang="zh-TW" altLang="en-US"/>
              </a:p>
            </p:txBody>
          </p:sp>
          <p:sp>
            <p:nvSpPr>
              <p:cNvPr id="136" name="Freeform 43"/>
              <p:cNvSpPr/>
              <p:nvPr/>
            </p:nvSpPr>
            <p:spPr bwMode="auto">
              <a:xfrm>
                <a:off x="7880599" y="1512888"/>
                <a:ext cx="104775" cy="90488"/>
              </a:xfrm>
              <a:custGeom>
                <a:avLst/>
                <a:gdLst>
                  <a:gd name="T0" fmla="*/ 0 w 66"/>
                  <a:gd name="T1" fmla="*/ 2147483647 h 57"/>
                  <a:gd name="T2" fmla="*/ 0 w 66"/>
                  <a:gd name="T3" fmla="*/ 0 h 57"/>
                  <a:gd name="T4" fmla="*/ 2147483647 w 66"/>
                  <a:gd name="T5" fmla="*/ 2147483647 h 57"/>
                  <a:gd name="T6" fmla="*/ 2147483647 w 66"/>
                  <a:gd name="T7" fmla="*/ 2147483647 h 57"/>
                  <a:gd name="T8" fmla="*/ 0 w 66"/>
                  <a:gd name="T9" fmla="*/ 2147483647 h 57"/>
                  <a:gd name="T10" fmla="*/ 0 60000 65536"/>
                  <a:gd name="T11" fmla="*/ 0 60000 65536"/>
                  <a:gd name="T12" fmla="*/ 0 60000 65536"/>
                  <a:gd name="T13" fmla="*/ 0 60000 65536"/>
                  <a:gd name="T14" fmla="*/ 0 60000 65536"/>
                  <a:gd name="T15" fmla="*/ 0 w 66"/>
                  <a:gd name="T16" fmla="*/ 0 h 57"/>
                  <a:gd name="T17" fmla="*/ 66 w 66"/>
                  <a:gd name="T18" fmla="*/ 57 h 57"/>
                </a:gdLst>
                <a:ahLst/>
                <a:cxnLst>
                  <a:cxn ang="T10">
                    <a:pos x="T0" y="T1"/>
                  </a:cxn>
                  <a:cxn ang="T11">
                    <a:pos x="T2" y="T3"/>
                  </a:cxn>
                  <a:cxn ang="T12">
                    <a:pos x="T4" y="T5"/>
                  </a:cxn>
                  <a:cxn ang="T13">
                    <a:pos x="T6" y="T7"/>
                  </a:cxn>
                  <a:cxn ang="T14">
                    <a:pos x="T8" y="T9"/>
                  </a:cxn>
                </a:cxnLst>
                <a:rect l="T15" t="T16" r="T17" b="T18"/>
                <a:pathLst>
                  <a:path w="66" h="57">
                    <a:moveTo>
                      <a:pt x="0" y="8"/>
                    </a:moveTo>
                    <a:lnTo>
                      <a:pt x="0" y="0"/>
                    </a:lnTo>
                    <a:lnTo>
                      <a:pt x="66" y="57"/>
                    </a:lnTo>
                    <a:lnTo>
                      <a:pt x="0" y="8"/>
                    </a:lnTo>
                    <a:close/>
                  </a:path>
                </a:pathLst>
              </a:custGeom>
              <a:solidFill>
                <a:srgbClr val="000000"/>
              </a:solidFill>
              <a:ln w="9525">
                <a:noFill/>
                <a:round/>
              </a:ln>
            </p:spPr>
            <p:txBody>
              <a:bodyPr/>
              <a:lstStyle/>
              <a:p>
                <a:endParaRPr lang="zh-TW" altLang="en-US"/>
              </a:p>
            </p:txBody>
          </p:sp>
          <p:sp>
            <p:nvSpPr>
              <p:cNvPr id="137" name="Freeform 44"/>
              <p:cNvSpPr/>
              <p:nvPr/>
            </p:nvSpPr>
            <p:spPr bwMode="auto">
              <a:xfrm>
                <a:off x="7710737" y="1512888"/>
                <a:ext cx="117475" cy="90488"/>
              </a:xfrm>
              <a:custGeom>
                <a:avLst/>
                <a:gdLst>
                  <a:gd name="T0" fmla="*/ 0 w 74"/>
                  <a:gd name="T1" fmla="*/ 2147483647 h 57"/>
                  <a:gd name="T2" fmla="*/ 2147483647 w 74"/>
                  <a:gd name="T3" fmla="*/ 0 h 57"/>
                  <a:gd name="T4" fmla="*/ 2147483647 w 74"/>
                  <a:gd name="T5" fmla="*/ 0 h 57"/>
                  <a:gd name="T6" fmla="*/ 0 w 74"/>
                  <a:gd name="T7" fmla="*/ 2147483647 h 57"/>
                  <a:gd name="T8" fmla="*/ 0 w 74"/>
                  <a:gd name="T9" fmla="*/ 2147483647 h 57"/>
                  <a:gd name="T10" fmla="*/ 0 60000 65536"/>
                  <a:gd name="T11" fmla="*/ 0 60000 65536"/>
                  <a:gd name="T12" fmla="*/ 0 60000 65536"/>
                  <a:gd name="T13" fmla="*/ 0 60000 65536"/>
                  <a:gd name="T14" fmla="*/ 0 60000 65536"/>
                  <a:gd name="T15" fmla="*/ 0 w 74"/>
                  <a:gd name="T16" fmla="*/ 0 h 57"/>
                  <a:gd name="T17" fmla="*/ 74 w 74"/>
                  <a:gd name="T18" fmla="*/ 57 h 57"/>
                </a:gdLst>
                <a:ahLst/>
                <a:cxnLst>
                  <a:cxn ang="T10">
                    <a:pos x="T0" y="T1"/>
                  </a:cxn>
                  <a:cxn ang="T11">
                    <a:pos x="T2" y="T3"/>
                  </a:cxn>
                  <a:cxn ang="T12">
                    <a:pos x="T4" y="T5"/>
                  </a:cxn>
                  <a:cxn ang="T13">
                    <a:pos x="T6" y="T7"/>
                  </a:cxn>
                  <a:cxn ang="T14">
                    <a:pos x="T8" y="T9"/>
                  </a:cxn>
                </a:cxnLst>
                <a:rect l="T15" t="T16" r="T17" b="T18"/>
                <a:pathLst>
                  <a:path w="74" h="57">
                    <a:moveTo>
                      <a:pt x="0" y="57"/>
                    </a:moveTo>
                    <a:lnTo>
                      <a:pt x="66" y="0"/>
                    </a:lnTo>
                    <a:lnTo>
                      <a:pt x="74" y="0"/>
                    </a:lnTo>
                    <a:lnTo>
                      <a:pt x="0" y="57"/>
                    </a:lnTo>
                    <a:close/>
                  </a:path>
                </a:pathLst>
              </a:custGeom>
              <a:solidFill>
                <a:srgbClr val="000000"/>
              </a:solidFill>
              <a:ln w="9525">
                <a:noFill/>
                <a:round/>
              </a:ln>
            </p:spPr>
            <p:txBody>
              <a:bodyPr/>
              <a:lstStyle/>
              <a:p>
                <a:endParaRPr lang="zh-TW" altLang="en-US"/>
              </a:p>
            </p:txBody>
          </p:sp>
        </p:grpSp>
        <p:grpSp>
          <p:nvGrpSpPr>
            <p:cNvPr id="138" name="组合 137"/>
            <p:cNvGrpSpPr/>
            <p:nvPr/>
          </p:nvGrpSpPr>
          <p:grpSpPr>
            <a:xfrm flipH="1">
              <a:off x="5497842" y="5925260"/>
              <a:ext cx="386742" cy="387116"/>
              <a:chOff x="7167096" y="561975"/>
              <a:chExt cx="1547910" cy="1549400"/>
            </a:xfrm>
          </p:grpSpPr>
          <p:sp>
            <p:nvSpPr>
              <p:cNvPr id="139" name="Freeform 40"/>
              <p:cNvSpPr/>
              <p:nvPr/>
            </p:nvSpPr>
            <p:spPr bwMode="auto">
              <a:xfrm>
                <a:off x="7167096" y="561975"/>
                <a:ext cx="1547910" cy="1518490"/>
              </a:xfrm>
              <a:custGeom>
                <a:avLst/>
                <a:gdLst/>
                <a:ahLst/>
                <a:cxnLst/>
                <a:rect l="l" t="t" r="r" b="b"/>
                <a:pathLst>
                  <a:path w="1547910" h="1518490">
                    <a:moveTo>
                      <a:pt x="735325" y="0"/>
                    </a:moveTo>
                    <a:cubicBezTo>
                      <a:pt x="1125922" y="0"/>
                      <a:pt x="1099882" y="195344"/>
                      <a:pt x="1099882" y="273482"/>
                    </a:cubicBezTo>
                    <a:cubicBezTo>
                      <a:pt x="1099882" y="338596"/>
                      <a:pt x="1047802" y="533941"/>
                      <a:pt x="1034783" y="612078"/>
                    </a:cubicBezTo>
                    <a:cubicBezTo>
                      <a:pt x="1008743" y="677193"/>
                      <a:pt x="995723" y="755331"/>
                      <a:pt x="1021763" y="794399"/>
                    </a:cubicBezTo>
                    <a:cubicBezTo>
                      <a:pt x="1034783" y="820445"/>
                      <a:pt x="1073842" y="872537"/>
                      <a:pt x="1243100" y="963698"/>
                    </a:cubicBezTo>
                    <a:cubicBezTo>
                      <a:pt x="1399339" y="1054858"/>
                      <a:pt x="1581617" y="1067881"/>
                      <a:pt x="1542557" y="1289271"/>
                    </a:cubicBezTo>
                    <a:cubicBezTo>
                      <a:pt x="1520081" y="1379197"/>
                      <a:pt x="1500030" y="1452144"/>
                      <a:pt x="1480009" y="1518490"/>
                    </a:cubicBezTo>
                    <a:lnTo>
                      <a:pt x="0" y="1518490"/>
                    </a:lnTo>
                    <a:cubicBezTo>
                      <a:pt x="15993" y="1434519"/>
                      <a:pt x="15303" y="1372240"/>
                      <a:pt x="45272" y="1302294"/>
                    </a:cubicBezTo>
                    <a:cubicBezTo>
                      <a:pt x="71312" y="1211134"/>
                      <a:pt x="97352" y="1119973"/>
                      <a:pt x="279630" y="1041835"/>
                    </a:cubicBezTo>
                    <a:cubicBezTo>
                      <a:pt x="461908" y="963698"/>
                      <a:pt x="579087" y="911606"/>
                      <a:pt x="579087" y="911606"/>
                    </a:cubicBezTo>
                    <a:cubicBezTo>
                      <a:pt x="579087" y="911528"/>
                      <a:pt x="579093" y="820440"/>
                      <a:pt x="592107" y="807422"/>
                    </a:cubicBezTo>
                    <a:cubicBezTo>
                      <a:pt x="605127" y="807422"/>
                      <a:pt x="631166" y="768354"/>
                      <a:pt x="605127" y="729285"/>
                    </a:cubicBezTo>
                    <a:cubicBezTo>
                      <a:pt x="592107" y="677193"/>
                      <a:pt x="566067" y="625101"/>
                      <a:pt x="566067" y="599055"/>
                    </a:cubicBezTo>
                    <a:cubicBezTo>
                      <a:pt x="566067" y="573009"/>
                      <a:pt x="344729" y="0"/>
                      <a:pt x="735325" y="0"/>
                    </a:cubicBezTo>
                    <a:close/>
                  </a:path>
                </a:pathLst>
              </a:custGeom>
              <a:solidFill>
                <a:schemeClr val="bg1">
                  <a:lumMod val="75000"/>
                </a:schemeClr>
              </a:solidFill>
              <a:ln w="9525">
                <a:noFill/>
                <a:round/>
              </a:ln>
            </p:spPr>
            <p:txBody>
              <a:bodyPr/>
              <a:lstStyle/>
              <a:p>
                <a:endParaRPr lang="zh-TW" altLang="en-US"/>
              </a:p>
            </p:txBody>
          </p:sp>
          <p:sp>
            <p:nvSpPr>
              <p:cNvPr id="140" name="Freeform 41"/>
              <p:cNvSpPr/>
              <p:nvPr/>
            </p:nvSpPr>
            <p:spPr bwMode="auto">
              <a:xfrm>
                <a:off x="7672637" y="1330325"/>
                <a:ext cx="520700" cy="768350"/>
              </a:xfrm>
              <a:custGeom>
                <a:avLst/>
                <a:gdLst>
                  <a:gd name="T0" fmla="*/ 2147483647 w 40"/>
                  <a:gd name="T1" fmla="*/ 2147483647 h 59"/>
                  <a:gd name="T2" fmla="*/ 2147483647 w 40"/>
                  <a:gd name="T3" fmla="*/ 2147483647 h 59"/>
                  <a:gd name="T4" fmla="*/ 2147483647 w 40"/>
                  <a:gd name="T5" fmla="*/ 0 h 59"/>
                  <a:gd name="T6" fmla="*/ 2147483647 w 40"/>
                  <a:gd name="T7" fmla="*/ 2147483647 h 59"/>
                  <a:gd name="T8" fmla="*/ 2147483647 w 40"/>
                  <a:gd name="T9" fmla="*/ 2147483647 h 59"/>
                  <a:gd name="T10" fmla="*/ 2147483647 w 40"/>
                  <a:gd name="T11" fmla="*/ 2147483647 h 59"/>
                  <a:gd name="T12" fmla="*/ 2147483647 w 40"/>
                  <a:gd name="T13" fmla="*/ 2147483647 h 59"/>
                  <a:gd name="T14" fmla="*/ 2147483647 w 40"/>
                  <a:gd name="T15" fmla="*/ 2147483647 h 59"/>
                  <a:gd name="T16" fmla="*/ 0 60000 65536"/>
                  <a:gd name="T17" fmla="*/ 0 60000 65536"/>
                  <a:gd name="T18" fmla="*/ 0 60000 65536"/>
                  <a:gd name="T19" fmla="*/ 0 60000 65536"/>
                  <a:gd name="T20" fmla="*/ 0 60000 65536"/>
                  <a:gd name="T21" fmla="*/ 0 60000 65536"/>
                  <a:gd name="T22" fmla="*/ 0 60000 65536"/>
                  <a:gd name="T23" fmla="*/ 0 60000 65536"/>
                  <a:gd name="T24" fmla="*/ 0 w 40"/>
                  <a:gd name="T25" fmla="*/ 0 h 59"/>
                  <a:gd name="T26" fmla="*/ 40 w 40"/>
                  <a:gd name="T27" fmla="*/ 59 h 5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0" h="59">
                    <a:moveTo>
                      <a:pt x="1" y="59"/>
                    </a:moveTo>
                    <a:cubicBezTo>
                      <a:pt x="1" y="59"/>
                      <a:pt x="19" y="21"/>
                      <a:pt x="40" y="4"/>
                    </a:cubicBezTo>
                    <a:cubicBezTo>
                      <a:pt x="40" y="4"/>
                      <a:pt x="37" y="2"/>
                      <a:pt x="37" y="0"/>
                    </a:cubicBezTo>
                    <a:cubicBezTo>
                      <a:pt x="37" y="0"/>
                      <a:pt x="16" y="14"/>
                      <a:pt x="15" y="15"/>
                    </a:cubicBezTo>
                    <a:cubicBezTo>
                      <a:pt x="14" y="16"/>
                      <a:pt x="13" y="16"/>
                      <a:pt x="12" y="15"/>
                    </a:cubicBezTo>
                    <a:cubicBezTo>
                      <a:pt x="11" y="14"/>
                      <a:pt x="5" y="3"/>
                      <a:pt x="5" y="3"/>
                    </a:cubicBezTo>
                    <a:cubicBezTo>
                      <a:pt x="5" y="3"/>
                      <a:pt x="3" y="10"/>
                      <a:pt x="4" y="11"/>
                    </a:cubicBezTo>
                    <a:cubicBezTo>
                      <a:pt x="4" y="13"/>
                      <a:pt x="0" y="49"/>
                      <a:pt x="1" y="59"/>
                    </a:cubicBezTo>
                    <a:close/>
                  </a:path>
                </a:pathLst>
              </a:custGeom>
              <a:solidFill>
                <a:srgbClr val="FFFFFF"/>
              </a:solidFill>
              <a:ln w="9525">
                <a:noFill/>
                <a:round/>
              </a:ln>
            </p:spPr>
            <p:txBody>
              <a:bodyPr/>
              <a:lstStyle/>
              <a:p>
                <a:endParaRPr lang="zh-TW" altLang="en-US"/>
              </a:p>
            </p:txBody>
          </p:sp>
          <p:sp>
            <p:nvSpPr>
              <p:cNvPr id="141" name="Freeform 42"/>
              <p:cNvSpPr/>
              <p:nvPr/>
            </p:nvSpPr>
            <p:spPr bwMode="auto">
              <a:xfrm>
                <a:off x="7672388" y="1500188"/>
                <a:ext cx="220662" cy="611187"/>
              </a:xfrm>
              <a:custGeom>
                <a:avLst/>
                <a:gdLst>
                  <a:gd name="T0" fmla="*/ 0 w 17"/>
                  <a:gd name="T1" fmla="*/ 2147483647 h 47"/>
                  <a:gd name="T2" fmla="*/ 2147483647 w 17"/>
                  <a:gd name="T3" fmla="*/ 2147483647 h 47"/>
                  <a:gd name="T4" fmla="*/ 2147483647 w 17"/>
                  <a:gd name="T5" fmla="*/ 1183728112 h 47"/>
                  <a:gd name="T6" fmla="*/ 2147483647 w 17"/>
                  <a:gd name="T7" fmla="*/ 507312048 h 47"/>
                  <a:gd name="T8" fmla="*/ 1684852866 w 17"/>
                  <a:gd name="T9" fmla="*/ 845520080 h 47"/>
                  <a:gd name="T10" fmla="*/ 168482691 w 17"/>
                  <a:gd name="T11" fmla="*/ 2147483647 h 47"/>
                  <a:gd name="T12" fmla="*/ 0 w 17"/>
                  <a:gd name="T13" fmla="*/ 2147483647 h 47"/>
                  <a:gd name="T14" fmla="*/ 0 60000 65536"/>
                  <a:gd name="T15" fmla="*/ 0 60000 65536"/>
                  <a:gd name="T16" fmla="*/ 0 60000 65536"/>
                  <a:gd name="T17" fmla="*/ 0 60000 65536"/>
                  <a:gd name="T18" fmla="*/ 0 60000 65536"/>
                  <a:gd name="T19" fmla="*/ 0 60000 65536"/>
                  <a:gd name="T20" fmla="*/ 0 60000 65536"/>
                  <a:gd name="T21" fmla="*/ 0 w 17"/>
                  <a:gd name="T22" fmla="*/ 0 h 47"/>
                  <a:gd name="T23" fmla="*/ 17 w 17"/>
                  <a:gd name="T24" fmla="*/ 47 h 4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7" h="47">
                    <a:moveTo>
                      <a:pt x="0" y="47"/>
                    </a:moveTo>
                    <a:cubicBezTo>
                      <a:pt x="0" y="47"/>
                      <a:pt x="14" y="25"/>
                      <a:pt x="13" y="14"/>
                    </a:cubicBezTo>
                    <a:cubicBezTo>
                      <a:pt x="13" y="9"/>
                      <a:pt x="14" y="7"/>
                      <a:pt x="14" y="7"/>
                    </a:cubicBezTo>
                    <a:cubicBezTo>
                      <a:pt x="14" y="7"/>
                      <a:pt x="17" y="4"/>
                      <a:pt x="16" y="3"/>
                    </a:cubicBezTo>
                    <a:cubicBezTo>
                      <a:pt x="15" y="1"/>
                      <a:pt x="12" y="0"/>
                      <a:pt x="10" y="5"/>
                    </a:cubicBezTo>
                    <a:cubicBezTo>
                      <a:pt x="11" y="8"/>
                      <a:pt x="1" y="15"/>
                      <a:pt x="1" y="26"/>
                    </a:cubicBezTo>
                    <a:lnTo>
                      <a:pt x="0" y="47"/>
                    </a:lnTo>
                    <a:close/>
                  </a:path>
                </a:pathLst>
              </a:custGeom>
              <a:solidFill>
                <a:schemeClr val="bg1">
                  <a:lumMod val="65000"/>
                </a:schemeClr>
              </a:solidFill>
              <a:ln w="9525">
                <a:noFill/>
                <a:round/>
              </a:ln>
            </p:spPr>
            <p:txBody>
              <a:bodyPr/>
              <a:lstStyle/>
              <a:p>
                <a:pPr>
                  <a:defRPr/>
                </a:pPr>
                <a:endParaRPr lang="zh-TW" altLang="en-US"/>
              </a:p>
            </p:txBody>
          </p:sp>
          <p:sp>
            <p:nvSpPr>
              <p:cNvPr id="142" name="Freeform 43"/>
              <p:cNvSpPr/>
              <p:nvPr/>
            </p:nvSpPr>
            <p:spPr bwMode="auto">
              <a:xfrm>
                <a:off x="7880599" y="1512888"/>
                <a:ext cx="104775" cy="90488"/>
              </a:xfrm>
              <a:custGeom>
                <a:avLst/>
                <a:gdLst>
                  <a:gd name="T0" fmla="*/ 0 w 66"/>
                  <a:gd name="T1" fmla="*/ 2147483647 h 57"/>
                  <a:gd name="T2" fmla="*/ 0 w 66"/>
                  <a:gd name="T3" fmla="*/ 0 h 57"/>
                  <a:gd name="T4" fmla="*/ 2147483647 w 66"/>
                  <a:gd name="T5" fmla="*/ 2147483647 h 57"/>
                  <a:gd name="T6" fmla="*/ 2147483647 w 66"/>
                  <a:gd name="T7" fmla="*/ 2147483647 h 57"/>
                  <a:gd name="T8" fmla="*/ 0 w 66"/>
                  <a:gd name="T9" fmla="*/ 2147483647 h 57"/>
                  <a:gd name="T10" fmla="*/ 0 60000 65536"/>
                  <a:gd name="T11" fmla="*/ 0 60000 65536"/>
                  <a:gd name="T12" fmla="*/ 0 60000 65536"/>
                  <a:gd name="T13" fmla="*/ 0 60000 65536"/>
                  <a:gd name="T14" fmla="*/ 0 60000 65536"/>
                  <a:gd name="T15" fmla="*/ 0 w 66"/>
                  <a:gd name="T16" fmla="*/ 0 h 57"/>
                  <a:gd name="T17" fmla="*/ 66 w 66"/>
                  <a:gd name="T18" fmla="*/ 57 h 57"/>
                </a:gdLst>
                <a:ahLst/>
                <a:cxnLst>
                  <a:cxn ang="T10">
                    <a:pos x="T0" y="T1"/>
                  </a:cxn>
                  <a:cxn ang="T11">
                    <a:pos x="T2" y="T3"/>
                  </a:cxn>
                  <a:cxn ang="T12">
                    <a:pos x="T4" y="T5"/>
                  </a:cxn>
                  <a:cxn ang="T13">
                    <a:pos x="T6" y="T7"/>
                  </a:cxn>
                  <a:cxn ang="T14">
                    <a:pos x="T8" y="T9"/>
                  </a:cxn>
                </a:cxnLst>
                <a:rect l="T15" t="T16" r="T17" b="T18"/>
                <a:pathLst>
                  <a:path w="66" h="57">
                    <a:moveTo>
                      <a:pt x="0" y="8"/>
                    </a:moveTo>
                    <a:lnTo>
                      <a:pt x="0" y="0"/>
                    </a:lnTo>
                    <a:lnTo>
                      <a:pt x="66" y="57"/>
                    </a:lnTo>
                    <a:lnTo>
                      <a:pt x="0" y="8"/>
                    </a:lnTo>
                    <a:close/>
                  </a:path>
                </a:pathLst>
              </a:custGeom>
              <a:solidFill>
                <a:srgbClr val="000000"/>
              </a:solidFill>
              <a:ln w="9525">
                <a:noFill/>
                <a:round/>
              </a:ln>
            </p:spPr>
            <p:txBody>
              <a:bodyPr/>
              <a:lstStyle/>
              <a:p>
                <a:endParaRPr lang="zh-TW" altLang="en-US"/>
              </a:p>
            </p:txBody>
          </p:sp>
          <p:sp>
            <p:nvSpPr>
              <p:cNvPr id="143" name="Freeform 44"/>
              <p:cNvSpPr/>
              <p:nvPr/>
            </p:nvSpPr>
            <p:spPr bwMode="auto">
              <a:xfrm>
                <a:off x="7710737" y="1512888"/>
                <a:ext cx="117475" cy="90488"/>
              </a:xfrm>
              <a:custGeom>
                <a:avLst/>
                <a:gdLst>
                  <a:gd name="T0" fmla="*/ 0 w 74"/>
                  <a:gd name="T1" fmla="*/ 2147483647 h 57"/>
                  <a:gd name="T2" fmla="*/ 2147483647 w 74"/>
                  <a:gd name="T3" fmla="*/ 0 h 57"/>
                  <a:gd name="T4" fmla="*/ 2147483647 w 74"/>
                  <a:gd name="T5" fmla="*/ 0 h 57"/>
                  <a:gd name="T6" fmla="*/ 0 w 74"/>
                  <a:gd name="T7" fmla="*/ 2147483647 h 57"/>
                  <a:gd name="T8" fmla="*/ 0 w 74"/>
                  <a:gd name="T9" fmla="*/ 2147483647 h 57"/>
                  <a:gd name="T10" fmla="*/ 0 60000 65536"/>
                  <a:gd name="T11" fmla="*/ 0 60000 65536"/>
                  <a:gd name="T12" fmla="*/ 0 60000 65536"/>
                  <a:gd name="T13" fmla="*/ 0 60000 65536"/>
                  <a:gd name="T14" fmla="*/ 0 60000 65536"/>
                  <a:gd name="T15" fmla="*/ 0 w 74"/>
                  <a:gd name="T16" fmla="*/ 0 h 57"/>
                  <a:gd name="T17" fmla="*/ 74 w 74"/>
                  <a:gd name="T18" fmla="*/ 57 h 57"/>
                </a:gdLst>
                <a:ahLst/>
                <a:cxnLst>
                  <a:cxn ang="T10">
                    <a:pos x="T0" y="T1"/>
                  </a:cxn>
                  <a:cxn ang="T11">
                    <a:pos x="T2" y="T3"/>
                  </a:cxn>
                  <a:cxn ang="T12">
                    <a:pos x="T4" y="T5"/>
                  </a:cxn>
                  <a:cxn ang="T13">
                    <a:pos x="T6" y="T7"/>
                  </a:cxn>
                  <a:cxn ang="T14">
                    <a:pos x="T8" y="T9"/>
                  </a:cxn>
                </a:cxnLst>
                <a:rect l="T15" t="T16" r="T17" b="T18"/>
                <a:pathLst>
                  <a:path w="74" h="57">
                    <a:moveTo>
                      <a:pt x="0" y="57"/>
                    </a:moveTo>
                    <a:lnTo>
                      <a:pt x="66" y="0"/>
                    </a:lnTo>
                    <a:lnTo>
                      <a:pt x="74" y="0"/>
                    </a:lnTo>
                    <a:lnTo>
                      <a:pt x="0" y="57"/>
                    </a:lnTo>
                    <a:close/>
                  </a:path>
                </a:pathLst>
              </a:custGeom>
              <a:solidFill>
                <a:srgbClr val="000000"/>
              </a:solidFill>
              <a:ln w="9525">
                <a:noFill/>
                <a:round/>
              </a:ln>
            </p:spPr>
            <p:txBody>
              <a:bodyPr/>
              <a:lstStyle/>
              <a:p>
                <a:endParaRPr lang="zh-TW" altLang="en-US"/>
              </a:p>
            </p:txBody>
          </p:sp>
        </p:grpSp>
        <p:grpSp>
          <p:nvGrpSpPr>
            <p:cNvPr id="144" name="组合 143"/>
            <p:cNvGrpSpPr/>
            <p:nvPr/>
          </p:nvGrpSpPr>
          <p:grpSpPr>
            <a:xfrm flipH="1">
              <a:off x="4535655" y="5769672"/>
              <a:ext cx="542180" cy="542703"/>
              <a:chOff x="7167096" y="561975"/>
              <a:chExt cx="1547910" cy="1549400"/>
            </a:xfrm>
          </p:grpSpPr>
          <p:sp>
            <p:nvSpPr>
              <p:cNvPr id="145" name="Freeform 40"/>
              <p:cNvSpPr/>
              <p:nvPr/>
            </p:nvSpPr>
            <p:spPr bwMode="auto">
              <a:xfrm>
                <a:off x="7167096" y="561975"/>
                <a:ext cx="1547910" cy="1518490"/>
              </a:xfrm>
              <a:custGeom>
                <a:avLst/>
                <a:gdLst/>
                <a:ahLst/>
                <a:cxnLst/>
                <a:rect l="l" t="t" r="r" b="b"/>
                <a:pathLst>
                  <a:path w="1547910" h="1518490">
                    <a:moveTo>
                      <a:pt x="735325" y="0"/>
                    </a:moveTo>
                    <a:cubicBezTo>
                      <a:pt x="1125922" y="0"/>
                      <a:pt x="1099882" y="195344"/>
                      <a:pt x="1099882" y="273482"/>
                    </a:cubicBezTo>
                    <a:cubicBezTo>
                      <a:pt x="1099882" y="338596"/>
                      <a:pt x="1047802" y="533941"/>
                      <a:pt x="1034783" y="612078"/>
                    </a:cubicBezTo>
                    <a:cubicBezTo>
                      <a:pt x="1008743" y="677193"/>
                      <a:pt x="995723" y="755331"/>
                      <a:pt x="1021763" y="794399"/>
                    </a:cubicBezTo>
                    <a:cubicBezTo>
                      <a:pt x="1034783" y="820445"/>
                      <a:pt x="1073842" y="872537"/>
                      <a:pt x="1243100" y="963698"/>
                    </a:cubicBezTo>
                    <a:cubicBezTo>
                      <a:pt x="1399339" y="1054858"/>
                      <a:pt x="1581617" y="1067881"/>
                      <a:pt x="1542557" y="1289271"/>
                    </a:cubicBezTo>
                    <a:cubicBezTo>
                      <a:pt x="1520081" y="1379197"/>
                      <a:pt x="1500030" y="1452144"/>
                      <a:pt x="1480009" y="1518490"/>
                    </a:cubicBezTo>
                    <a:lnTo>
                      <a:pt x="0" y="1518490"/>
                    </a:lnTo>
                    <a:cubicBezTo>
                      <a:pt x="15993" y="1434519"/>
                      <a:pt x="15303" y="1372240"/>
                      <a:pt x="45272" y="1302294"/>
                    </a:cubicBezTo>
                    <a:cubicBezTo>
                      <a:pt x="71312" y="1211134"/>
                      <a:pt x="97352" y="1119973"/>
                      <a:pt x="279630" y="1041835"/>
                    </a:cubicBezTo>
                    <a:cubicBezTo>
                      <a:pt x="461908" y="963698"/>
                      <a:pt x="579087" y="911606"/>
                      <a:pt x="579087" y="911606"/>
                    </a:cubicBezTo>
                    <a:cubicBezTo>
                      <a:pt x="579087" y="911528"/>
                      <a:pt x="579093" y="820440"/>
                      <a:pt x="592107" y="807422"/>
                    </a:cubicBezTo>
                    <a:cubicBezTo>
                      <a:pt x="605127" y="807422"/>
                      <a:pt x="631166" y="768354"/>
                      <a:pt x="605127" y="729285"/>
                    </a:cubicBezTo>
                    <a:cubicBezTo>
                      <a:pt x="592107" y="677193"/>
                      <a:pt x="566067" y="625101"/>
                      <a:pt x="566067" y="599055"/>
                    </a:cubicBezTo>
                    <a:cubicBezTo>
                      <a:pt x="566067" y="573009"/>
                      <a:pt x="344729" y="0"/>
                      <a:pt x="735325" y="0"/>
                    </a:cubicBezTo>
                    <a:close/>
                  </a:path>
                </a:pathLst>
              </a:custGeom>
              <a:solidFill>
                <a:schemeClr val="bg1">
                  <a:lumMod val="75000"/>
                </a:schemeClr>
              </a:solidFill>
              <a:ln w="9525">
                <a:noFill/>
                <a:round/>
              </a:ln>
            </p:spPr>
            <p:txBody>
              <a:bodyPr/>
              <a:lstStyle/>
              <a:p>
                <a:endParaRPr lang="zh-TW" altLang="en-US"/>
              </a:p>
            </p:txBody>
          </p:sp>
          <p:sp>
            <p:nvSpPr>
              <p:cNvPr id="146" name="Freeform 41"/>
              <p:cNvSpPr/>
              <p:nvPr/>
            </p:nvSpPr>
            <p:spPr bwMode="auto">
              <a:xfrm>
                <a:off x="7672637" y="1330325"/>
                <a:ext cx="520700" cy="768350"/>
              </a:xfrm>
              <a:custGeom>
                <a:avLst/>
                <a:gdLst>
                  <a:gd name="T0" fmla="*/ 2147483647 w 40"/>
                  <a:gd name="T1" fmla="*/ 2147483647 h 59"/>
                  <a:gd name="T2" fmla="*/ 2147483647 w 40"/>
                  <a:gd name="T3" fmla="*/ 2147483647 h 59"/>
                  <a:gd name="T4" fmla="*/ 2147483647 w 40"/>
                  <a:gd name="T5" fmla="*/ 0 h 59"/>
                  <a:gd name="T6" fmla="*/ 2147483647 w 40"/>
                  <a:gd name="T7" fmla="*/ 2147483647 h 59"/>
                  <a:gd name="T8" fmla="*/ 2147483647 w 40"/>
                  <a:gd name="T9" fmla="*/ 2147483647 h 59"/>
                  <a:gd name="T10" fmla="*/ 2147483647 w 40"/>
                  <a:gd name="T11" fmla="*/ 2147483647 h 59"/>
                  <a:gd name="T12" fmla="*/ 2147483647 w 40"/>
                  <a:gd name="T13" fmla="*/ 2147483647 h 59"/>
                  <a:gd name="T14" fmla="*/ 2147483647 w 40"/>
                  <a:gd name="T15" fmla="*/ 2147483647 h 59"/>
                  <a:gd name="T16" fmla="*/ 0 60000 65536"/>
                  <a:gd name="T17" fmla="*/ 0 60000 65536"/>
                  <a:gd name="T18" fmla="*/ 0 60000 65536"/>
                  <a:gd name="T19" fmla="*/ 0 60000 65536"/>
                  <a:gd name="T20" fmla="*/ 0 60000 65536"/>
                  <a:gd name="T21" fmla="*/ 0 60000 65536"/>
                  <a:gd name="T22" fmla="*/ 0 60000 65536"/>
                  <a:gd name="T23" fmla="*/ 0 60000 65536"/>
                  <a:gd name="T24" fmla="*/ 0 w 40"/>
                  <a:gd name="T25" fmla="*/ 0 h 59"/>
                  <a:gd name="T26" fmla="*/ 40 w 40"/>
                  <a:gd name="T27" fmla="*/ 59 h 5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0" h="59">
                    <a:moveTo>
                      <a:pt x="1" y="59"/>
                    </a:moveTo>
                    <a:cubicBezTo>
                      <a:pt x="1" y="59"/>
                      <a:pt x="19" y="21"/>
                      <a:pt x="40" y="4"/>
                    </a:cubicBezTo>
                    <a:cubicBezTo>
                      <a:pt x="40" y="4"/>
                      <a:pt x="37" y="2"/>
                      <a:pt x="37" y="0"/>
                    </a:cubicBezTo>
                    <a:cubicBezTo>
                      <a:pt x="37" y="0"/>
                      <a:pt x="16" y="14"/>
                      <a:pt x="15" y="15"/>
                    </a:cubicBezTo>
                    <a:cubicBezTo>
                      <a:pt x="14" y="16"/>
                      <a:pt x="13" y="16"/>
                      <a:pt x="12" y="15"/>
                    </a:cubicBezTo>
                    <a:cubicBezTo>
                      <a:pt x="11" y="14"/>
                      <a:pt x="5" y="3"/>
                      <a:pt x="5" y="3"/>
                    </a:cubicBezTo>
                    <a:cubicBezTo>
                      <a:pt x="5" y="3"/>
                      <a:pt x="3" y="10"/>
                      <a:pt x="4" y="11"/>
                    </a:cubicBezTo>
                    <a:cubicBezTo>
                      <a:pt x="4" y="13"/>
                      <a:pt x="0" y="49"/>
                      <a:pt x="1" y="59"/>
                    </a:cubicBezTo>
                    <a:close/>
                  </a:path>
                </a:pathLst>
              </a:custGeom>
              <a:solidFill>
                <a:srgbClr val="FFFFFF"/>
              </a:solidFill>
              <a:ln w="9525">
                <a:noFill/>
                <a:round/>
              </a:ln>
            </p:spPr>
            <p:txBody>
              <a:bodyPr/>
              <a:lstStyle/>
              <a:p>
                <a:endParaRPr lang="zh-TW" altLang="en-US"/>
              </a:p>
            </p:txBody>
          </p:sp>
          <p:sp>
            <p:nvSpPr>
              <p:cNvPr id="147" name="Freeform 42"/>
              <p:cNvSpPr/>
              <p:nvPr/>
            </p:nvSpPr>
            <p:spPr bwMode="auto">
              <a:xfrm>
                <a:off x="7672388" y="1500188"/>
                <a:ext cx="220662" cy="611187"/>
              </a:xfrm>
              <a:custGeom>
                <a:avLst/>
                <a:gdLst>
                  <a:gd name="T0" fmla="*/ 0 w 17"/>
                  <a:gd name="T1" fmla="*/ 2147483647 h 47"/>
                  <a:gd name="T2" fmla="*/ 2147483647 w 17"/>
                  <a:gd name="T3" fmla="*/ 2147483647 h 47"/>
                  <a:gd name="T4" fmla="*/ 2147483647 w 17"/>
                  <a:gd name="T5" fmla="*/ 1183728112 h 47"/>
                  <a:gd name="T6" fmla="*/ 2147483647 w 17"/>
                  <a:gd name="T7" fmla="*/ 507312048 h 47"/>
                  <a:gd name="T8" fmla="*/ 1684852866 w 17"/>
                  <a:gd name="T9" fmla="*/ 845520080 h 47"/>
                  <a:gd name="T10" fmla="*/ 168482691 w 17"/>
                  <a:gd name="T11" fmla="*/ 2147483647 h 47"/>
                  <a:gd name="T12" fmla="*/ 0 w 17"/>
                  <a:gd name="T13" fmla="*/ 2147483647 h 47"/>
                  <a:gd name="T14" fmla="*/ 0 60000 65536"/>
                  <a:gd name="T15" fmla="*/ 0 60000 65536"/>
                  <a:gd name="T16" fmla="*/ 0 60000 65536"/>
                  <a:gd name="T17" fmla="*/ 0 60000 65536"/>
                  <a:gd name="T18" fmla="*/ 0 60000 65536"/>
                  <a:gd name="T19" fmla="*/ 0 60000 65536"/>
                  <a:gd name="T20" fmla="*/ 0 60000 65536"/>
                  <a:gd name="T21" fmla="*/ 0 w 17"/>
                  <a:gd name="T22" fmla="*/ 0 h 47"/>
                  <a:gd name="T23" fmla="*/ 17 w 17"/>
                  <a:gd name="T24" fmla="*/ 47 h 4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7" h="47">
                    <a:moveTo>
                      <a:pt x="0" y="47"/>
                    </a:moveTo>
                    <a:cubicBezTo>
                      <a:pt x="0" y="47"/>
                      <a:pt x="14" y="25"/>
                      <a:pt x="13" y="14"/>
                    </a:cubicBezTo>
                    <a:cubicBezTo>
                      <a:pt x="13" y="9"/>
                      <a:pt x="14" y="7"/>
                      <a:pt x="14" y="7"/>
                    </a:cubicBezTo>
                    <a:cubicBezTo>
                      <a:pt x="14" y="7"/>
                      <a:pt x="17" y="4"/>
                      <a:pt x="16" y="3"/>
                    </a:cubicBezTo>
                    <a:cubicBezTo>
                      <a:pt x="15" y="1"/>
                      <a:pt x="12" y="0"/>
                      <a:pt x="10" y="5"/>
                    </a:cubicBezTo>
                    <a:cubicBezTo>
                      <a:pt x="11" y="8"/>
                      <a:pt x="1" y="15"/>
                      <a:pt x="1" y="26"/>
                    </a:cubicBezTo>
                    <a:lnTo>
                      <a:pt x="0" y="47"/>
                    </a:lnTo>
                    <a:close/>
                  </a:path>
                </a:pathLst>
              </a:custGeom>
              <a:solidFill>
                <a:schemeClr val="bg1">
                  <a:lumMod val="65000"/>
                </a:schemeClr>
              </a:solidFill>
              <a:ln w="9525">
                <a:noFill/>
                <a:round/>
              </a:ln>
            </p:spPr>
            <p:txBody>
              <a:bodyPr/>
              <a:lstStyle/>
              <a:p>
                <a:pPr>
                  <a:defRPr/>
                </a:pPr>
                <a:endParaRPr lang="zh-TW" altLang="en-US"/>
              </a:p>
            </p:txBody>
          </p:sp>
          <p:sp>
            <p:nvSpPr>
              <p:cNvPr id="148" name="Freeform 43"/>
              <p:cNvSpPr/>
              <p:nvPr/>
            </p:nvSpPr>
            <p:spPr bwMode="auto">
              <a:xfrm>
                <a:off x="7880599" y="1512888"/>
                <a:ext cx="104775" cy="90488"/>
              </a:xfrm>
              <a:custGeom>
                <a:avLst/>
                <a:gdLst>
                  <a:gd name="T0" fmla="*/ 0 w 66"/>
                  <a:gd name="T1" fmla="*/ 2147483647 h 57"/>
                  <a:gd name="T2" fmla="*/ 0 w 66"/>
                  <a:gd name="T3" fmla="*/ 0 h 57"/>
                  <a:gd name="T4" fmla="*/ 2147483647 w 66"/>
                  <a:gd name="T5" fmla="*/ 2147483647 h 57"/>
                  <a:gd name="T6" fmla="*/ 2147483647 w 66"/>
                  <a:gd name="T7" fmla="*/ 2147483647 h 57"/>
                  <a:gd name="T8" fmla="*/ 0 w 66"/>
                  <a:gd name="T9" fmla="*/ 2147483647 h 57"/>
                  <a:gd name="T10" fmla="*/ 0 60000 65536"/>
                  <a:gd name="T11" fmla="*/ 0 60000 65536"/>
                  <a:gd name="T12" fmla="*/ 0 60000 65536"/>
                  <a:gd name="T13" fmla="*/ 0 60000 65536"/>
                  <a:gd name="T14" fmla="*/ 0 60000 65536"/>
                  <a:gd name="T15" fmla="*/ 0 w 66"/>
                  <a:gd name="T16" fmla="*/ 0 h 57"/>
                  <a:gd name="T17" fmla="*/ 66 w 66"/>
                  <a:gd name="T18" fmla="*/ 57 h 57"/>
                </a:gdLst>
                <a:ahLst/>
                <a:cxnLst>
                  <a:cxn ang="T10">
                    <a:pos x="T0" y="T1"/>
                  </a:cxn>
                  <a:cxn ang="T11">
                    <a:pos x="T2" y="T3"/>
                  </a:cxn>
                  <a:cxn ang="T12">
                    <a:pos x="T4" y="T5"/>
                  </a:cxn>
                  <a:cxn ang="T13">
                    <a:pos x="T6" y="T7"/>
                  </a:cxn>
                  <a:cxn ang="T14">
                    <a:pos x="T8" y="T9"/>
                  </a:cxn>
                </a:cxnLst>
                <a:rect l="T15" t="T16" r="T17" b="T18"/>
                <a:pathLst>
                  <a:path w="66" h="57">
                    <a:moveTo>
                      <a:pt x="0" y="8"/>
                    </a:moveTo>
                    <a:lnTo>
                      <a:pt x="0" y="0"/>
                    </a:lnTo>
                    <a:lnTo>
                      <a:pt x="66" y="57"/>
                    </a:lnTo>
                    <a:lnTo>
                      <a:pt x="0" y="8"/>
                    </a:lnTo>
                    <a:close/>
                  </a:path>
                </a:pathLst>
              </a:custGeom>
              <a:solidFill>
                <a:srgbClr val="000000"/>
              </a:solidFill>
              <a:ln w="9525">
                <a:noFill/>
                <a:round/>
              </a:ln>
            </p:spPr>
            <p:txBody>
              <a:bodyPr/>
              <a:lstStyle/>
              <a:p>
                <a:endParaRPr lang="zh-TW" altLang="en-US"/>
              </a:p>
            </p:txBody>
          </p:sp>
          <p:sp>
            <p:nvSpPr>
              <p:cNvPr id="149" name="Freeform 44"/>
              <p:cNvSpPr/>
              <p:nvPr/>
            </p:nvSpPr>
            <p:spPr bwMode="auto">
              <a:xfrm>
                <a:off x="7710737" y="1512888"/>
                <a:ext cx="117475" cy="90488"/>
              </a:xfrm>
              <a:custGeom>
                <a:avLst/>
                <a:gdLst>
                  <a:gd name="T0" fmla="*/ 0 w 74"/>
                  <a:gd name="T1" fmla="*/ 2147483647 h 57"/>
                  <a:gd name="T2" fmla="*/ 2147483647 w 74"/>
                  <a:gd name="T3" fmla="*/ 0 h 57"/>
                  <a:gd name="T4" fmla="*/ 2147483647 w 74"/>
                  <a:gd name="T5" fmla="*/ 0 h 57"/>
                  <a:gd name="T6" fmla="*/ 0 w 74"/>
                  <a:gd name="T7" fmla="*/ 2147483647 h 57"/>
                  <a:gd name="T8" fmla="*/ 0 w 74"/>
                  <a:gd name="T9" fmla="*/ 2147483647 h 57"/>
                  <a:gd name="T10" fmla="*/ 0 60000 65536"/>
                  <a:gd name="T11" fmla="*/ 0 60000 65536"/>
                  <a:gd name="T12" fmla="*/ 0 60000 65536"/>
                  <a:gd name="T13" fmla="*/ 0 60000 65536"/>
                  <a:gd name="T14" fmla="*/ 0 60000 65536"/>
                  <a:gd name="T15" fmla="*/ 0 w 74"/>
                  <a:gd name="T16" fmla="*/ 0 h 57"/>
                  <a:gd name="T17" fmla="*/ 74 w 74"/>
                  <a:gd name="T18" fmla="*/ 57 h 57"/>
                </a:gdLst>
                <a:ahLst/>
                <a:cxnLst>
                  <a:cxn ang="T10">
                    <a:pos x="T0" y="T1"/>
                  </a:cxn>
                  <a:cxn ang="T11">
                    <a:pos x="T2" y="T3"/>
                  </a:cxn>
                  <a:cxn ang="T12">
                    <a:pos x="T4" y="T5"/>
                  </a:cxn>
                  <a:cxn ang="T13">
                    <a:pos x="T6" y="T7"/>
                  </a:cxn>
                  <a:cxn ang="T14">
                    <a:pos x="T8" y="T9"/>
                  </a:cxn>
                </a:cxnLst>
                <a:rect l="T15" t="T16" r="T17" b="T18"/>
                <a:pathLst>
                  <a:path w="74" h="57">
                    <a:moveTo>
                      <a:pt x="0" y="57"/>
                    </a:moveTo>
                    <a:lnTo>
                      <a:pt x="66" y="0"/>
                    </a:lnTo>
                    <a:lnTo>
                      <a:pt x="74" y="0"/>
                    </a:lnTo>
                    <a:lnTo>
                      <a:pt x="0" y="57"/>
                    </a:lnTo>
                    <a:close/>
                  </a:path>
                </a:pathLst>
              </a:custGeom>
              <a:solidFill>
                <a:srgbClr val="000000"/>
              </a:solidFill>
              <a:ln w="9525">
                <a:noFill/>
                <a:round/>
              </a:ln>
            </p:spPr>
            <p:txBody>
              <a:bodyPr/>
              <a:lstStyle/>
              <a:p>
                <a:endParaRPr lang="zh-TW" altLang="en-US"/>
              </a:p>
            </p:txBody>
          </p:sp>
        </p:grpSp>
        <p:grpSp>
          <p:nvGrpSpPr>
            <p:cNvPr id="150" name="组合 149"/>
            <p:cNvGrpSpPr/>
            <p:nvPr/>
          </p:nvGrpSpPr>
          <p:grpSpPr>
            <a:xfrm flipH="1">
              <a:off x="4850656" y="5637632"/>
              <a:ext cx="674094" cy="674744"/>
              <a:chOff x="7167096" y="561975"/>
              <a:chExt cx="1547910" cy="1549400"/>
            </a:xfrm>
          </p:grpSpPr>
          <p:sp>
            <p:nvSpPr>
              <p:cNvPr id="151" name="Freeform 40"/>
              <p:cNvSpPr/>
              <p:nvPr/>
            </p:nvSpPr>
            <p:spPr bwMode="auto">
              <a:xfrm>
                <a:off x="7167096" y="561975"/>
                <a:ext cx="1547910" cy="1518490"/>
              </a:xfrm>
              <a:custGeom>
                <a:avLst/>
                <a:gdLst/>
                <a:ahLst/>
                <a:cxnLst/>
                <a:rect l="l" t="t" r="r" b="b"/>
                <a:pathLst>
                  <a:path w="1547910" h="1518490">
                    <a:moveTo>
                      <a:pt x="735325" y="0"/>
                    </a:moveTo>
                    <a:cubicBezTo>
                      <a:pt x="1125922" y="0"/>
                      <a:pt x="1099882" y="195344"/>
                      <a:pt x="1099882" y="273482"/>
                    </a:cubicBezTo>
                    <a:cubicBezTo>
                      <a:pt x="1099882" y="338596"/>
                      <a:pt x="1047802" y="533941"/>
                      <a:pt x="1034783" y="612078"/>
                    </a:cubicBezTo>
                    <a:cubicBezTo>
                      <a:pt x="1008743" y="677193"/>
                      <a:pt x="995723" y="755331"/>
                      <a:pt x="1021763" y="794399"/>
                    </a:cubicBezTo>
                    <a:cubicBezTo>
                      <a:pt x="1034783" y="820445"/>
                      <a:pt x="1073842" y="872537"/>
                      <a:pt x="1243100" y="963698"/>
                    </a:cubicBezTo>
                    <a:cubicBezTo>
                      <a:pt x="1399339" y="1054858"/>
                      <a:pt x="1581617" y="1067881"/>
                      <a:pt x="1542557" y="1289271"/>
                    </a:cubicBezTo>
                    <a:cubicBezTo>
                      <a:pt x="1520081" y="1379197"/>
                      <a:pt x="1500030" y="1452144"/>
                      <a:pt x="1480009" y="1518490"/>
                    </a:cubicBezTo>
                    <a:lnTo>
                      <a:pt x="0" y="1518490"/>
                    </a:lnTo>
                    <a:cubicBezTo>
                      <a:pt x="15993" y="1434519"/>
                      <a:pt x="15303" y="1372240"/>
                      <a:pt x="45272" y="1302294"/>
                    </a:cubicBezTo>
                    <a:cubicBezTo>
                      <a:pt x="71312" y="1211134"/>
                      <a:pt x="97352" y="1119973"/>
                      <a:pt x="279630" y="1041835"/>
                    </a:cubicBezTo>
                    <a:cubicBezTo>
                      <a:pt x="461908" y="963698"/>
                      <a:pt x="579087" y="911606"/>
                      <a:pt x="579087" y="911606"/>
                    </a:cubicBezTo>
                    <a:cubicBezTo>
                      <a:pt x="579087" y="911528"/>
                      <a:pt x="579093" y="820440"/>
                      <a:pt x="592107" y="807422"/>
                    </a:cubicBezTo>
                    <a:cubicBezTo>
                      <a:pt x="605127" y="807422"/>
                      <a:pt x="631166" y="768354"/>
                      <a:pt x="605127" y="729285"/>
                    </a:cubicBezTo>
                    <a:cubicBezTo>
                      <a:pt x="592107" y="677193"/>
                      <a:pt x="566067" y="625101"/>
                      <a:pt x="566067" y="599055"/>
                    </a:cubicBezTo>
                    <a:cubicBezTo>
                      <a:pt x="566067" y="573009"/>
                      <a:pt x="344729" y="0"/>
                      <a:pt x="735325" y="0"/>
                    </a:cubicBezTo>
                    <a:close/>
                  </a:path>
                </a:pathLst>
              </a:custGeom>
              <a:solidFill>
                <a:schemeClr val="bg1">
                  <a:lumMod val="65000"/>
                </a:schemeClr>
              </a:solidFill>
              <a:ln w="9525">
                <a:noFill/>
                <a:round/>
              </a:ln>
            </p:spPr>
            <p:txBody>
              <a:bodyPr/>
              <a:lstStyle/>
              <a:p>
                <a:endParaRPr lang="zh-TW" altLang="en-US"/>
              </a:p>
            </p:txBody>
          </p:sp>
          <p:sp>
            <p:nvSpPr>
              <p:cNvPr id="152" name="Freeform 41"/>
              <p:cNvSpPr/>
              <p:nvPr/>
            </p:nvSpPr>
            <p:spPr bwMode="auto">
              <a:xfrm>
                <a:off x="7672637" y="1330325"/>
                <a:ext cx="520700" cy="768350"/>
              </a:xfrm>
              <a:custGeom>
                <a:avLst/>
                <a:gdLst>
                  <a:gd name="T0" fmla="*/ 2147483647 w 40"/>
                  <a:gd name="T1" fmla="*/ 2147483647 h 59"/>
                  <a:gd name="T2" fmla="*/ 2147483647 w 40"/>
                  <a:gd name="T3" fmla="*/ 2147483647 h 59"/>
                  <a:gd name="T4" fmla="*/ 2147483647 w 40"/>
                  <a:gd name="T5" fmla="*/ 0 h 59"/>
                  <a:gd name="T6" fmla="*/ 2147483647 w 40"/>
                  <a:gd name="T7" fmla="*/ 2147483647 h 59"/>
                  <a:gd name="T8" fmla="*/ 2147483647 w 40"/>
                  <a:gd name="T9" fmla="*/ 2147483647 h 59"/>
                  <a:gd name="T10" fmla="*/ 2147483647 w 40"/>
                  <a:gd name="T11" fmla="*/ 2147483647 h 59"/>
                  <a:gd name="T12" fmla="*/ 2147483647 w 40"/>
                  <a:gd name="T13" fmla="*/ 2147483647 h 59"/>
                  <a:gd name="T14" fmla="*/ 2147483647 w 40"/>
                  <a:gd name="T15" fmla="*/ 2147483647 h 59"/>
                  <a:gd name="T16" fmla="*/ 0 60000 65536"/>
                  <a:gd name="T17" fmla="*/ 0 60000 65536"/>
                  <a:gd name="T18" fmla="*/ 0 60000 65536"/>
                  <a:gd name="T19" fmla="*/ 0 60000 65536"/>
                  <a:gd name="T20" fmla="*/ 0 60000 65536"/>
                  <a:gd name="T21" fmla="*/ 0 60000 65536"/>
                  <a:gd name="T22" fmla="*/ 0 60000 65536"/>
                  <a:gd name="T23" fmla="*/ 0 60000 65536"/>
                  <a:gd name="T24" fmla="*/ 0 w 40"/>
                  <a:gd name="T25" fmla="*/ 0 h 59"/>
                  <a:gd name="T26" fmla="*/ 40 w 40"/>
                  <a:gd name="T27" fmla="*/ 59 h 5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0" h="59">
                    <a:moveTo>
                      <a:pt x="1" y="59"/>
                    </a:moveTo>
                    <a:cubicBezTo>
                      <a:pt x="1" y="59"/>
                      <a:pt x="19" y="21"/>
                      <a:pt x="40" y="4"/>
                    </a:cubicBezTo>
                    <a:cubicBezTo>
                      <a:pt x="40" y="4"/>
                      <a:pt x="37" y="2"/>
                      <a:pt x="37" y="0"/>
                    </a:cubicBezTo>
                    <a:cubicBezTo>
                      <a:pt x="37" y="0"/>
                      <a:pt x="16" y="14"/>
                      <a:pt x="15" y="15"/>
                    </a:cubicBezTo>
                    <a:cubicBezTo>
                      <a:pt x="14" y="16"/>
                      <a:pt x="13" y="16"/>
                      <a:pt x="12" y="15"/>
                    </a:cubicBezTo>
                    <a:cubicBezTo>
                      <a:pt x="11" y="14"/>
                      <a:pt x="5" y="3"/>
                      <a:pt x="5" y="3"/>
                    </a:cubicBezTo>
                    <a:cubicBezTo>
                      <a:pt x="5" y="3"/>
                      <a:pt x="3" y="10"/>
                      <a:pt x="4" y="11"/>
                    </a:cubicBezTo>
                    <a:cubicBezTo>
                      <a:pt x="4" y="13"/>
                      <a:pt x="0" y="49"/>
                      <a:pt x="1" y="59"/>
                    </a:cubicBezTo>
                    <a:close/>
                  </a:path>
                </a:pathLst>
              </a:custGeom>
              <a:solidFill>
                <a:srgbClr val="FFFFFF"/>
              </a:solidFill>
              <a:ln w="9525">
                <a:noFill/>
                <a:round/>
              </a:ln>
            </p:spPr>
            <p:txBody>
              <a:bodyPr/>
              <a:lstStyle/>
              <a:p>
                <a:endParaRPr lang="zh-TW" altLang="en-US"/>
              </a:p>
            </p:txBody>
          </p:sp>
          <p:sp>
            <p:nvSpPr>
              <p:cNvPr id="153" name="Freeform 42"/>
              <p:cNvSpPr/>
              <p:nvPr/>
            </p:nvSpPr>
            <p:spPr bwMode="auto">
              <a:xfrm>
                <a:off x="7672388" y="1500188"/>
                <a:ext cx="220662" cy="611187"/>
              </a:xfrm>
              <a:custGeom>
                <a:avLst/>
                <a:gdLst>
                  <a:gd name="T0" fmla="*/ 0 w 17"/>
                  <a:gd name="T1" fmla="*/ 2147483647 h 47"/>
                  <a:gd name="T2" fmla="*/ 2147483647 w 17"/>
                  <a:gd name="T3" fmla="*/ 2147483647 h 47"/>
                  <a:gd name="T4" fmla="*/ 2147483647 w 17"/>
                  <a:gd name="T5" fmla="*/ 1183728112 h 47"/>
                  <a:gd name="T6" fmla="*/ 2147483647 w 17"/>
                  <a:gd name="T7" fmla="*/ 507312048 h 47"/>
                  <a:gd name="T8" fmla="*/ 1684852866 w 17"/>
                  <a:gd name="T9" fmla="*/ 845520080 h 47"/>
                  <a:gd name="T10" fmla="*/ 168482691 w 17"/>
                  <a:gd name="T11" fmla="*/ 2147483647 h 47"/>
                  <a:gd name="T12" fmla="*/ 0 w 17"/>
                  <a:gd name="T13" fmla="*/ 2147483647 h 47"/>
                  <a:gd name="T14" fmla="*/ 0 60000 65536"/>
                  <a:gd name="T15" fmla="*/ 0 60000 65536"/>
                  <a:gd name="T16" fmla="*/ 0 60000 65536"/>
                  <a:gd name="T17" fmla="*/ 0 60000 65536"/>
                  <a:gd name="T18" fmla="*/ 0 60000 65536"/>
                  <a:gd name="T19" fmla="*/ 0 60000 65536"/>
                  <a:gd name="T20" fmla="*/ 0 60000 65536"/>
                  <a:gd name="T21" fmla="*/ 0 w 17"/>
                  <a:gd name="T22" fmla="*/ 0 h 47"/>
                  <a:gd name="T23" fmla="*/ 17 w 17"/>
                  <a:gd name="T24" fmla="*/ 47 h 4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7" h="47">
                    <a:moveTo>
                      <a:pt x="0" y="47"/>
                    </a:moveTo>
                    <a:cubicBezTo>
                      <a:pt x="0" y="47"/>
                      <a:pt x="14" y="25"/>
                      <a:pt x="13" y="14"/>
                    </a:cubicBezTo>
                    <a:cubicBezTo>
                      <a:pt x="13" y="9"/>
                      <a:pt x="14" y="7"/>
                      <a:pt x="14" y="7"/>
                    </a:cubicBezTo>
                    <a:cubicBezTo>
                      <a:pt x="14" y="7"/>
                      <a:pt x="17" y="4"/>
                      <a:pt x="16" y="3"/>
                    </a:cubicBezTo>
                    <a:cubicBezTo>
                      <a:pt x="15" y="1"/>
                      <a:pt x="12" y="0"/>
                      <a:pt x="10" y="5"/>
                    </a:cubicBezTo>
                    <a:cubicBezTo>
                      <a:pt x="11" y="8"/>
                      <a:pt x="1" y="15"/>
                      <a:pt x="1" y="26"/>
                    </a:cubicBezTo>
                    <a:lnTo>
                      <a:pt x="0" y="47"/>
                    </a:lnTo>
                    <a:close/>
                  </a:path>
                </a:pathLst>
              </a:custGeom>
              <a:solidFill>
                <a:schemeClr val="bg1">
                  <a:lumMod val="65000"/>
                </a:schemeClr>
              </a:solidFill>
              <a:ln w="9525">
                <a:noFill/>
                <a:round/>
              </a:ln>
            </p:spPr>
            <p:txBody>
              <a:bodyPr/>
              <a:lstStyle/>
              <a:p>
                <a:pPr>
                  <a:defRPr/>
                </a:pPr>
                <a:endParaRPr lang="zh-TW" altLang="en-US"/>
              </a:p>
            </p:txBody>
          </p:sp>
          <p:sp>
            <p:nvSpPr>
              <p:cNvPr id="154" name="Freeform 43"/>
              <p:cNvSpPr/>
              <p:nvPr/>
            </p:nvSpPr>
            <p:spPr bwMode="auto">
              <a:xfrm>
                <a:off x="7880599" y="1512888"/>
                <a:ext cx="104775" cy="90488"/>
              </a:xfrm>
              <a:custGeom>
                <a:avLst/>
                <a:gdLst>
                  <a:gd name="T0" fmla="*/ 0 w 66"/>
                  <a:gd name="T1" fmla="*/ 2147483647 h 57"/>
                  <a:gd name="T2" fmla="*/ 0 w 66"/>
                  <a:gd name="T3" fmla="*/ 0 h 57"/>
                  <a:gd name="T4" fmla="*/ 2147483647 w 66"/>
                  <a:gd name="T5" fmla="*/ 2147483647 h 57"/>
                  <a:gd name="T6" fmla="*/ 2147483647 w 66"/>
                  <a:gd name="T7" fmla="*/ 2147483647 h 57"/>
                  <a:gd name="T8" fmla="*/ 0 w 66"/>
                  <a:gd name="T9" fmla="*/ 2147483647 h 57"/>
                  <a:gd name="T10" fmla="*/ 0 60000 65536"/>
                  <a:gd name="T11" fmla="*/ 0 60000 65536"/>
                  <a:gd name="T12" fmla="*/ 0 60000 65536"/>
                  <a:gd name="T13" fmla="*/ 0 60000 65536"/>
                  <a:gd name="T14" fmla="*/ 0 60000 65536"/>
                  <a:gd name="T15" fmla="*/ 0 w 66"/>
                  <a:gd name="T16" fmla="*/ 0 h 57"/>
                  <a:gd name="T17" fmla="*/ 66 w 66"/>
                  <a:gd name="T18" fmla="*/ 57 h 57"/>
                </a:gdLst>
                <a:ahLst/>
                <a:cxnLst>
                  <a:cxn ang="T10">
                    <a:pos x="T0" y="T1"/>
                  </a:cxn>
                  <a:cxn ang="T11">
                    <a:pos x="T2" y="T3"/>
                  </a:cxn>
                  <a:cxn ang="T12">
                    <a:pos x="T4" y="T5"/>
                  </a:cxn>
                  <a:cxn ang="T13">
                    <a:pos x="T6" y="T7"/>
                  </a:cxn>
                  <a:cxn ang="T14">
                    <a:pos x="T8" y="T9"/>
                  </a:cxn>
                </a:cxnLst>
                <a:rect l="T15" t="T16" r="T17" b="T18"/>
                <a:pathLst>
                  <a:path w="66" h="57">
                    <a:moveTo>
                      <a:pt x="0" y="8"/>
                    </a:moveTo>
                    <a:lnTo>
                      <a:pt x="0" y="0"/>
                    </a:lnTo>
                    <a:lnTo>
                      <a:pt x="66" y="57"/>
                    </a:lnTo>
                    <a:lnTo>
                      <a:pt x="0" y="8"/>
                    </a:lnTo>
                    <a:close/>
                  </a:path>
                </a:pathLst>
              </a:custGeom>
              <a:solidFill>
                <a:srgbClr val="000000"/>
              </a:solidFill>
              <a:ln w="9525">
                <a:noFill/>
                <a:round/>
              </a:ln>
            </p:spPr>
            <p:txBody>
              <a:bodyPr/>
              <a:lstStyle/>
              <a:p>
                <a:endParaRPr lang="zh-TW" altLang="en-US"/>
              </a:p>
            </p:txBody>
          </p:sp>
          <p:sp>
            <p:nvSpPr>
              <p:cNvPr id="155" name="Freeform 44"/>
              <p:cNvSpPr/>
              <p:nvPr/>
            </p:nvSpPr>
            <p:spPr bwMode="auto">
              <a:xfrm>
                <a:off x="7710737" y="1512888"/>
                <a:ext cx="117475" cy="90488"/>
              </a:xfrm>
              <a:custGeom>
                <a:avLst/>
                <a:gdLst>
                  <a:gd name="T0" fmla="*/ 0 w 74"/>
                  <a:gd name="T1" fmla="*/ 2147483647 h 57"/>
                  <a:gd name="T2" fmla="*/ 2147483647 w 74"/>
                  <a:gd name="T3" fmla="*/ 0 h 57"/>
                  <a:gd name="T4" fmla="*/ 2147483647 w 74"/>
                  <a:gd name="T5" fmla="*/ 0 h 57"/>
                  <a:gd name="T6" fmla="*/ 0 w 74"/>
                  <a:gd name="T7" fmla="*/ 2147483647 h 57"/>
                  <a:gd name="T8" fmla="*/ 0 w 74"/>
                  <a:gd name="T9" fmla="*/ 2147483647 h 57"/>
                  <a:gd name="T10" fmla="*/ 0 60000 65536"/>
                  <a:gd name="T11" fmla="*/ 0 60000 65536"/>
                  <a:gd name="T12" fmla="*/ 0 60000 65536"/>
                  <a:gd name="T13" fmla="*/ 0 60000 65536"/>
                  <a:gd name="T14" fmla="*/ 0 60000 65536"/>
                  <a:gd name="T15" fmla="*/ 0 w 74"/>
                  <a:gd name="T16" fmla="*/ 0 h 57"/>
                  <a:gd name="T17" fmla="*/ 74 w 74"/>
                  <a:gd name="T18" fmla="*/ 57 h 57"/>
                </a:gdLst>
                <a:ahLst/>
                <a:cxnLst>
                  <a:cxn ang="T10">
                    <a:pos x="T0" y="T1"/>
                  </a:cxn>
                  <a:cxn ang="T11">
                    <a:pos x="T2" y="T3"/>
                  </a:cxn>
                  <a:cxn ang="T12">
                    <a:pos x="T4" y="T5"/>
                  </a:cxn>
                  <a:cxn ang="T13">
                    <a:pos x="T6" y="T7"/>
                  </a:cxn>
                  <a:cxn ang="T14">
                    <a:pos x="T8" y="T9"/>
                  </a:cxn>
                </a:cxnLst>
                <a:rect l="T15" t="T16" r="T17" b="T18"/>
                <a:pathLst>
                  <a:path w="74" h="57">
                    <a:moveTo>
                      <a:pt x="0" y="57"/>
                    </a:moveTo>
                    <a:lnTo>
                      <a:pt x="66" y="0"/>
                    </a:lnTo>
                    <a:lnTo>
                      <a:pt x="74" y="0"/>
                    </a:lnTo>
                    <a:lnTo>
                      <a:pt x="0" y="57"/>
                    </a:lnTo>
                    <a:close/>
                  </a:path>
                </a:pathLst>
              </a:custGeom>
              <a:solidFill>
                <a:srgbClr val="000000"/>
              </a:solidFill>
              <a:ln w="9525">
                <a:noFill/>
                <a:round/>
              </a:ln>
            </p:spPr>
            <p:txBody>
              <a:bodyPr/>
              <a:lstStyle/>
              <a:p>
                <a:endParaRPr lang="zh-TW" altLang="en-US"/>
              </a:p>
            </p:txBody>
          </p:sp>
        </p:grpSp>
        <p:cxnSp>
          <p:nvCxnSpPr>
            <p:cNvPr id="156" name="直接连接符 155"/>
            <p:cNvCxnSpPr/>
            <p:nvPr/>
          </p:nvCxnSpPr>
          <p:spPr>
            <a:xfrm>
              <a:off x="10411939" y="5069964"/>
              <a:ext cx="0" cy="1076583"/>
            </a:xfrm>
            <a:prstGeom prst="line">
              <a:avLst/>
            </a:prstGeom>
            <a:ln w="19050">
              <a:gradFill>
                <a:gsLst>
                  <a:gs pos="0">
                    <a:srgbClr val="BECCCD">
                      <a:alpha val="15000"/>
                    </a:srgbClr>
                  </a:gs>
                  <a:gs pos="50000">
                    <a:schemeClr val="bg1">
                      <a:lumMod val="50000"/>
                    </a:schemeClr>
                  </a:gs>
                  <a:gs pos="100000">
                    <a:srgbClr val="BECCCD">
                      <a:alpha val="40000"/>
                    </a:srgbClr>
                  </a:gs>
                </a:gsLst>
                <a:lin ang="5400000" scaled="0"/>
              </a:gradFill>
            </a:ln>
          </p:spPr>
          <p:style>
            <a:lnRef idx="1">
              <a:schemeClr val="accent1"/>
            </a:lnRef>
            <a:fillRef idx="0">
              <a:schemeClr val="accent1"/>
            </a:fillRef>
            <a:effectRef idx="0">
              <a:schemeClr val="accent1"/>
            </a:effectRef>
            <a:fontRef idx="minor">
              <a:schemeClr val="tx1"/>
            </a:fontRef>
          </p:style>
        </p:cxnSp>
        <p:cxnSp>
          <p:nvCxnSpPr>
            <p:cNvPr id="157" name="直接连接符 156"/>
            <p:cNvCxnSpPr/>
            <p:nvPr/>
          </p:nvCxnSpPr>
          <p:spPr>
            <a:xfrm flipH="1">
              <a:off x="1757553" y="6306388"/>
              <a:ext cx="7980292" cy="0"/>
            </a:xfrm>
            <a:prstGeom prst="line">
              <a:avLst/>
            </a:prstGeom>
            <a:ln w="19050">
              <a:gradFill>
                <a:gsLst>
                  <a:gs pos="0">
                    <a:srgbClr val="BECCCD">
                      <a:alpha val="15000"/>
                    </a:srgbClr>
                  </a:gs>
                  <a:gs pos="50000">
                    <a:schemeClr val="bg1">
                      <a:lumMod val="50000"/>
                    </a:schemeClr>
                  </a:gs>
                  <a:gs pos="100000">
                    <a:srgbClr val="BECCCD">
                      <a:alpha val="40000"/>
                    </a:srgbClr>
                  </a:gs>
                </a:gsLst>
                <a:lin ang="0" scaled="0"/>
              </a:gradFill>
            </a:ln>
          </p:spPr>
          <p:style>
            <a:lnRef idx="1">
              <a:schemeClr val="accent1"/>
            </a:lnRef>
            <a:fillRef idx="0">
              <a:schemeClr val="accent1"/>
            </a:fillRef>
            <a:effectRef idx="0">
              <a:schemeClr val="accent1"/>
            </a:effectRef>
            <a:fontRef idx="minor">
              <a:schemeClr val="tx1"/>
            </a:fontRef>
          </p:style>
        </p:cxnSp>
        <p:sp>
          <p:nvSpPr>
            <p:cNvPr id="167" name="Rectangle 42"/>
            <p:cNvSpPr/>
            <p:nvPr/>
          </p:nvSpPr>
          <p:spPr>
            <a:xfrm>
              <a:off x="6935843" y="5553485"/>
              <a:ext cx="3436115" cy="1040367"/>
            </a:xfrm>
            <a:prstGeom prst="rect">
              <a:avLst/>
            </a:prstGeom>
            <a:noFill/>
            <a:ln w="12700" cap="flat" cmpd="sng" algn="ctr">
              <a:noFill/>
              <a:prstDash val="solid"/>
            </a:ln>
            <a:effectLst/>
          </p:spPr>
          <p:txBody>
            <a:bodyPr lIns="91440" tIns="0" rIns="91440" bIns="0" rtlCol="0" anchor="t"/>
            <a:lstStyle/>
            <a:p>
              <a:pPr algn="r">
                <a:defRPr/>
              </a:pPr>
              <a:r>
                <a:rPr lang="en-US" sz="1600" kern="0" dirty="0">
                  <a:solidFill>
                    <a:schemeClr val="tx1">
                      <a:lumMod val="65000"/>
                      <a:lumOff val="35000"/>
                    </a:schemeClr>
                  </a:solidFill>
                  <a:latin typeface="Arial" panose="020B0604020202020204" pitchFamily="34" charset="0"/>
                  <a:cs typeface="Arial" panose="020B0604020202020204" pitchFamily="34" charset="0"/>
                </a:rPr>
                <a:t> </a:t>
              </a:r>
            </a:p>
          </p:txBody>
        </p:sp>
      </p:grpSp>
      <p:grpSp>
        <p:nvGrpSpPr>
          <p:cNvPr id="3" name="组合 2"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GrpSpPr/>
          <p:nvPr/>
        </p:nvGrpSpPr>
        <p:grpSpPr>
          <a:xfrm>
            <a:off x="2865254" y="2912172"/>
            <a:ext cx="8736239" cy="1538428"/>
            <a:chOff x="1685424" y="3266502"/>
            <a:chExt cx="8736239" cy="1538428"/>
          </a:xfrm>
        </p:grpSpPr>
        <p:sp>
          <p:nvSpPr>
            <p:cNvPr id="64" name="Freeform 40"/>
            <p:cNvSpPr/>
            <p:nvPr/>
          </p:nvSpPr>
          <p:spPr bwMode="auto">
            <a:xfrm flipH="1">
              <a:off x="9898020" y="4044501"/>
              <a:ext cx="463966" cy="455147"/>
            </a:xfrm>
            <a:custGeom>
              <a:avLst/>
              <a:gdLst/>
              <a:ahLst/>
              <a:cxnLst/>
              <a:rect l="l" t="t" r="r" b="b"/>
              <a:pathLst>
                <a:path w="1547910" h="1518490">
                  <a:moveTo>
                    <a:pt x="735325" y="0"/>
                  </a:moveTo>
                  <a:cubicBezTo>
                    <a:pt x="1125922" y="0"/>
                    <a:pt x="1099882" y="195344"/>
                    <a:pt x="1099882" y="273482"/>
                  </a:cubicBezTo>
                  <a:cubicBezTo>
                    <a:pt x="1099882" y="338596"/>
                    <a:pt x="1047802" y="533941"/>
                    <a:pt x="1034783" y="612078"/>
                  </a:cubicBezTo>
                  <a:cubicBezTo>
                    <a:pt x="1008743" y="677193"/>
                    <a:pt x="995723" y="755331"/>
                    <a:pt x="1021763" y="794399"/>
                  </a:cubicBezTo>
                  <a:cubicBezTo>
                    <a:pt x="1034783" y="820445"/>
                    <a:pt x="1073842" y="872537"/>
                    <a:pt x="1243100" y="963698"/>
                  </a:cubicBezTo>
                  <a:cubicBezTo>
                    <a:pt x="1399339" y="1054858"/>
                    <a:pt x="1581617" y="1067881"/>
                    <a:pt x="1542557" y="1289271"/>
                  </a:cubicBezTo>
                  <a:cubicBezTo>
                    <a:pt x="1520081" y="1379197"/>
                    <a:pt x="1500030" y="1452144"/>
                    <a:pt x="1480009" y="1518490"/>
                  </a:cubicBezTo>
                  <a:lnTo>
                    <a:pt x="0" y="1518490"/>
                  </a:lnTo>
                  <a:cubicBezTo>
                    <a:pt x="15993" y="1434519"/>
                    <a:pt x="15303" y="1372240"/>
                    <a:pt x="45272" y="1302294"/>
                  </a:cubicBezTo>
                  <a:cubicBezTo>
                    <a:pt x="71312" y="1211134"/>
                    <a:pt x="97352" y="1119973"/>
                    <a:pt x="279630" y="1041835"/>
                  </a:cubicBezTo>
                  <a:cubicBezTo>
                    <a:pt x="461908" y="963698"/>
                    <a:pt x="579087" y="911606"/>
                    <a:pt x="579087" y="911606"/>
                  </a:cubicBezTo>
                  <a:cubicBezTo>
                    <a:pt x="579087" y="911528"/>
                    <a:pt x="579093" y="820440"/>
                    <a:pt x="592107" y="807422"/>
                  </a:cubicBezTo>
                  <a:cubicBezTo>
                    <a:pt x="605127" y="807422"/>
                    <a:pt x="631166" y="768354"/>
                    <a:pt x="605127" y="729285"/>
                  </a:cubicBezTo>
                  <a:cubicBezTo>
                    <a:pt x="592107" y="677193"/>
                    <a:pt x="566067" y="625101"/>
                    <a:pt x="566067" y="599055"/>
                  </a:cubicBezTo>
                  <a:cubicBezTo>
                    <a:pt x="566067" y="573009"/>
                    <a:pt x="344729" y="0"/>
                    <a:pt x="735325" y="0"/>
                  </a:cubicBezTo>
                  <a:close/>
                </a:path>
              </a:pathLst>
            </a:custGeom>
            <a:solidFill>
              <a:schemeClr val="bg1">
                <a:lumMod val="75000"/>
              </a:schemeClr>
            </a:solidFill>
            <a:ln w="9525">
              <a:noFill/>
              <a:round/>
            </a:ln>
          </p:spPr>
          <p:txBody>
            <a:bodyPr/>
            <a:lstStyle/>
            <a:p>
              <a:endParaRPr lang="zh-TW" altLang="en-US"/>
            </a:p>
          </p:txBody>
        </p:sp>
        <p:sp>
          <p:nvSpPr>
            <p:cNvPr id="65" name="Freeform 41"/>
            <p:cNvSpPr/>
            <p:nvPr/>
          </p:nvSpPr>
          <p:spPr bwMode="auto">
            <a:xfrm flipH="1">
              <a:off x="10054382" y="4274804"/>
              <a:ext cx="156073" cy="230303"/>
            </a:xfrm>
            <a:custGeom>
              <a:avLst/>
              <a:gdLst>
                <a:gd name="T0" fmla="*/ 2147483647 w 40"/>
                <a:gd name="T1" fmla="*/ 2147483647 h 59"/>
                <a:gd name="T2" fmla="*/ 2147483647 w 40"/>
                <a:gd name="T3" fmla="*/ 2147483647 h 59"/>
                <a:gd name="T4" fmla="*/ 2147483647 w 40"/>
                <a:gd name="T5" fmla="*/ 0 h 59"/>
                <a:gd name="T6" fmla="*/ 2147483647 w 40"/>
                <a:gd name="T7" fmla="*/ 2147483647 h 59"/>
                <a:gd name="T8" fmla="*/ 2147483647 w 40"/>
                <a:gd name="T9" fmla="*/ 2147483647 h 59"/>
                <a:gd name="T10" fmla="*/ 2147483647 w 40"/>
                <a:gd name="T11" fmla="*/ 2147483647 h 59"/>
                <a:gd name="T12" fmla="*/ 2147483647 w 40"/>
                <a:gd name="T13" fmla="*/ 2147483647 h 59"/>
                <a:gd name="T14" fmla="*/ 2147483647 w 40"/>
                <a:gd name="T15" fmla="*/ 2147483647 h 59"/>
                <a:gd name="T16" fmla="*/ 0 60000 65536"/>
                <a:gd name="T17" fmla="*/ 0 60000 65536"/>
                <a:gd name="T18" fmla="*/ 0 60000 65536"/>
                <a:gd name="T19" fmla="*/ 0 60000 65536"/>
                <a:gd name="T20" fmla="*/ 0 60000 65536"/>
                <a:gd name="T21" fmla="*/ 0 60000 65536"/>
                <a:gd name="T22" fmla="*/ 0 60000 65536"/>
                <a:gd name="T23" fmla="*/ 0 60000 65536"/>
                <a:gd name="T24" fmla="*/ 0 w 40"/>
                <a:gd name="T25" fmla="*/ 0 h 59"/>
                <a:gd name="T26" fmla="*/ 40 w 40"/>
                <a:gd name="T27" fmla="*/ 59 h 5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0" h="59">
                  <a:moveTo>
                    <a:pt x="1" y="59"/>
                  </a:moveTo>
                  <a:cubicBezTo>
                    <a:pt x="1" y="59"/>
                    <a:pt x="19" y="21"/>
                    <a:pt x="40" y="4"/>
                  </a:cubicBezTo>
                  <a:cubicBezTo>
                    <a:pt x="40" y="4"/>
                    <a:pt x="37" y="2"/>
                    <a:pt x="37" y="0"/>
                  </a:cubicBezTo>
                  <a:cubicBezTo>
                    <a:pt x="37" y="0"/>
                    <a:pt x="16" y="14"/>
                    <a:pt x="15" y="15"/>
                  </a:cubicBezTo>
                  <a:cubicBezTo>
                    <a:pt x="14" y="16"/>
                    <a:pt x="13" y="16"/>
                    <a:pt x="12" y="15"/>
                  </a:cubicBezTo>
                  <a:cubicBezTo>
                    <a:pt x="11" y="14"/>
                    <a:pt x="5" y="3"/>
                    <a:pt x="5" y="3"/>
                  </a:cubicBezTo>
                  <a:cubicBezTo>
                    <a:pt x="5" y="3"/>
                    <a:pt x="3" y="10"/>
                    <a:pt x="4" y="11"/>
                  </a:cubicBezTo>
                  <a:cubicBezTo>
                    <a:pt x="4" y="13"/>
                    <a:pt x="0" y="49"/>
                    <a:pt x="1" y="59"/>
                  </a:cubicBezTo>
                  <a:close/>
                </a:path>
              </a:pathLst>
            </a:custGeom>
            <a:solidFill>
              <a:srgbClr val="FFFFFF"/>
            </a:solidFill>
            <a:ln w="9525">
              <a:noFill/>
              <a:round/>
            </a:ln>
          </p:spPr>
          <p:txBody>
            <a:bodyPr/>
            <a:lstStyle/>
            <a:p>
              <a:endParaRPr lang="zh-TW" altLang="en-US"/>
            </a:p>
          </p:txBody>
        </p:sp>
        <p:sp>
          <p:nvSpPr>
            <p:cNvPr id="66" name="Freeform 42"/>
            <p:cNvSpPr/>
            <p:nvPr/>
          </p:nvSpPr>
          <p:spPr bwMode="auto">
            <a:xfrm flipH="1">
              <a:off x="10144389" y="4325717"/>
              <a:ext cx="66141" cy="183195"/>
            </a:xfrm>
            <a:custGeom>
              <a:avLst/>
              <a:gdLst>
                <a:gd name="T0" fmla="*/ 0 w 17"/>
                <a:gd name="T1" fmla="*/ 2147483647 h 47"/>
                <a:gd name="T2" fmla="*/ 2147483647 w 17"/>
                <a:gd name="T3" fmla="*/ 2147483647 h 47"/>
                <a:gd name="T4" fmla="*/ 2147483647 w 17"/>
                <a:gd name="T5" fmla="*/ 1183728112 h 47"/>
                <a:gd name="T6" fmla="*/ 2147483647 w 17"/>
                <a:gd name="T7" fmla="*/ 507312048 h 47"/>
                <a:gd name="T8" fmla="*/ 1684852866 w 17"/>
                <a:gd name="T9" fmla="*/ 845520080 h 47"/>
                <a:gd name="T10" fmla="*/ 168482691 w 17"/>
                <a:gd name="T11" fmla="*/ 2147483647 h 47"/>
                <a:gd name="T12" fmla="*/ 0 w 17"/>
                <a:gd name="T13" fmla="*/ 2147483647 h 47"/>
                <a:gd name="T14" fmla="*/ 0 60000 65536"/>
                <a:gd name="T15" fmla="*/ 0 60000 65536"/>
                <a:gd name="T16" fmla="*/ 0 60000 65536"/>
                <a:gd name="T17" fmla="*/ 0 60000 65536"/>
                <a:gd name="T18" fmla="*/ 0 60000 65536"/>
                <a:gd name="T19" fmla="*/ 0 60000 65536"/>
                <a:gd name="T20" fmla="*/ 0 60000 65536"/>
                <a:gd name="T21" fmla="*/ 0 w 17"/>
                <a:gd name="T22" fmla="*/ 0 h 47"/>
                <a:gd name="T23" fmla="*/ 17 w 17"/>
                <a:gd name="T24" fmla="*/ 47 h 4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7" h="47">
                  <a:moveTo>
                    <a:pt x="0" y="47"/>
                  </a:moveTo>
                  <a:cubicBezTo>
                    <a:pt x="0" y="47"/>
                    <a:pt x="14" y="25"/>
                    <a:pt x="13" y="14"/>
                  </a:cubicBezTo>
                  <a:cubicBezTo>
                    <a:pt x="13" y="9"/>
                    <a:pt x="14" y="7"/>
                    <a:pt x="14" y="7"/>
                  </a:cubicBezTo>
                  <a:cubicBezTo>
                    <a:pt x="14" y="7"/>
                    <a:pt x="17" y="4"/>
                    <a:pt x="16" y="3"/>
                  </a:cubicBezTo>
                  <a:cubicBezTo>
                    <a:pt x="15" y="1"/>
                    <a:pt x="12" y="0"/>
                    <a:pt x="10" y="5"/>
                  </a:cubicBezTo>
                  <a:cubicBezTo>
                    <a:pt x="11" y="8"/>
                    <a:pt x="1" y="15"/>
                    <a:pt x="1" y="26"/>
                  </a:cubicBezTo>
                  <a:lnTo>
                    <a:pt x="0" y="47"/>
                  </a:lnTo>
                  <a:close/>
                </a:path>
              </a:pathLst>
            </a:custGeom>
            <a:solidFill>
              <a:schemeClr val="bg1">
                <a:lumMod val="75000"/>
              </a:schemeClr>
            </a:solidFill>
            <a:ln w="9525">
              <a:noFill/>
              <a:round/>
            </a:ln>
          </p:spPr>
          <p:txBody>
            <a:bodyPr/>
            <a:lstStyle/>
            <a:p>
              <a:pPr>
                <a:defRPr/>
              </a:pPr>
              <a:endParaRPr lang="zh-TW" altLang="en-US"/>
            </a:p>
          </p:txBody>
        </p:sp>
        <p:sp>
          <p:nvSpPr>
            <p:cNvPr id="67" name="Freeform 43"/>
            <p:cNvSpPr/>
            <p:nvPr/>
          </p:nvSpPr>
          <p:spPr bwMode="auto">
            <a:xfrm flipH="1">
              <a:off x="10116716" y="4329524"/>
              <a:ext cx="31405" cy="27122"/>
            </a:xfrm>
            <a:custGeom>
              <a:avLst/>
              <a:gdLst>
                <a:gd name="T0" fmla="*/ 0 w 66"/>
                <a:gd name="T1" fmla="*/ 2147483647 h 57"/>
                <a:gd name="T2" fmla="*/ 0 w 66"/>
                <a:gd name="T3" fmla="*/ 0 h 57"/>
                <a:gd name="T4" fmla="*/ 2147483647 w 66"/>
                <a:gd name="T5" fmla="*/ 2147483647 h 57"/>
                <a:gd name="T6" fmla="*/ 2147483647 w 66"/>
                <a:gd name="T7" fmla="*/ 2147483647 h 57"/>
                <a:gd name="T8" fmla="*/ 0 w 66"/>
                <a:gd name="T9" fmla="*/ 2147483647 h 57"/>
                <a:gd name="T10" fmla="*/ 0 60000 65536"/>
                <a:gd name="T11" fmla="*/ 0 60000 65536"/>
                <a:gd name="T12" fmla="*/ 0 60000 65536"/>
                <a:gd name="T13" fmla="*/ 0 60000 65536"/>
                <a:gd name="T14" fmla="*/ 0 60000 65536"/>
                <a:gd name="T15" fmla="*/ 0 w 66"/>
                <a:gd name="T16" fmla="*/ 0 h 57"/>
                <a:gd name="T17" fmla="*/ 66 w 66"/>
                <a:gd name="T18" fmla="*/ 57 h 57"/>
              </a:gdLst>
              <a:ahLst/>
              <a:cxnLst>
                <a:cxn ang="T10">
                  <a:pos x="T0" y="T1"/>
                </a:cxn>
                <a:cxn ang="T11">
                  <a:pos x="T2" y="T3"/>
                </a:cxn>
                <a:cxn ang="T12">
                  <a:pos x="T4" y="T5"/>
                </a:cxn>
                <a:cxn ang="T13">
                  <a:pos x="T6" y="T7"/>
                </a:cxn>
                <a:cxn ang="T14">
                  <a:pos x="T8" y="T9"/>
                </a:cxn>
              </a:cxnLst>
              <a:rect l="T15" t="T16" r="T17" b="T18"/>
              <a:pathLst>
                <a:path w="66" h="57">
                  <a:moveTo>
                    <a:pt x="0" y="8"/>
                  </a:moveTo>
                  <a:lnTo>
                    <a:pt x="0" y="0"/>
                  </a:lnTo>
                  <a:lnTo>
                    <a:pt x="66" y="57"/>
                  </a:lnTo>
                  <a:lnTo>
                    <a:pt x="0" y="8"/>
                  </a:lnTo>
                  <a:close/>
                </a:path>
              </a:pathLst>
            </a:custGeom>
            <a:solidFill>
              <a:srgbClr val="000000"/>
            </a:solidFill>
            <a:ln w="9525">
              <a:noFill/>
              <a:round/>
            </a:ln>
          </p:spPr>
          <p:txBody>
            <a:bodyPr/>
            <a:lstStyle/>
            <a:p>
              <a:endParaRPr lang="zh-TW" altLang="en-US"/>
            </a:p>
          </p:txBody>
        </p:sp>
        <p:sp>
          <p:nvSpPr>
            <p:cNvPr id="68" name="Freeform 44"/>
            <p:cNvSpPr/>
            <p:nvPr/>
          </p:nvSpPr>
          <p:spPr bwMode="auto">
            <a:xfrm flipH="1">
              <a:off x="10163825" y="4329524"/>
              <a:ext cx="35212" cy="27122"/>
            </a:xfrm>
            <a:custGeom>
              <a:avLst/>
              <a:gdLst>
                <a:gd name="T0" fmla="*/ 0 w 74"/>
                <a:gd name="T1" fmla="*/ 2147483647 h 57"/>
                <a:gd name="T2" fmla="*/ 2147483647 w 74"/>
                <a:gd name="T3" fmla="*/ 0 h 57"/>
                <a:gd name="T4" fmla="*/ 2147483647 w 74"/>
                <a:gd name="T5" fmla="*/ 0 h 57"/>
                <a:gd name="T6" fmla="*/ 0 w 74"/>
                <a:gd name="T7" fmla="*/ 2147483647 h 57"/>
                <a:gd name="T8" fmla="*/ 0 w 74"/>
                <a:gd name="T9" fmla="*/ 2147483647 h 57"/>
                <a:gd name="T10" fmla="*/ 0 60000 65536"/>
                <a:gd name="T11" fmla="*/ 0 60000 65536"/>
                <a:gd name="T12" fmla="*/ 0 60000 65536"/>
                <a:gd name="T13" fmla="*/ 0 60000 65536"/>
                <a:gd name="T14" fmla="*/ 0 60000 65536"/>
                <a:gd name="T15" fmla="*/ 0 w 74"/>
                <a:gd name="T16" fmla="*/ 0 h 57"/>
                <a:gd name="T17" fmla="*/ 74 w 74"/>
                <a:gd name="T18" fmla="*/ 57 h 57"/>
              </a:gdLst>
              <a:ahLst/>
              <a:cxnLst>
                <a:cxn ang="T10">
                  <a:pos x="T0" y="T1"/>
                </a:cxn>
                <a:cxn ang="T11">
                  <a:pos x="T2" y="T3"/>
                </a:cxn>
                <a:cxn ang="T12">
                  <a:pos x="T4" y="T5"/>
                </a:cxn>
                <a:cxn ang="T13">
                  <a:pos x="T6" y="T7"/>
                </a:cxn>
                <a:cxn ang="T14">
                  <a:pos x="T8" y="T9"/>
                </a:cxn>
              </a:cxnLst>
              <a:rect l="T15" t="T16" r="T17" b="T18"/>
              <a:pathLst>
                <a:path w="74" h="57">
                  <a:moveTo>
                    <a:pt x="0" y="57"/>
                  </a:moveTo>
                  <a:lnTo>
                    <a:pt x="66" y="0"/>
                  </a:lnTo>
                  <a:lnTo>
                    <a:pt x="74" y="0"/>
                  </a:lnTo>
                  <a:lnTo>
                    <a:pt x="0" y="57"/>
                  </a:lnTo>
                  <a:close/>
                </a:path>
              </a:pathLst>
            </a:custGeom>
            <a:solidFill>
              <a:srgbClr val="000000"/>
            </a:solidFill>
            <a:ln w="9525">
              <a:noFill/>
              <a:round/>
            </a:ln>
          </p:spPr>
          <p:txBody>
            <a:bodyPr/>
            <a:lstStyle/>
            <a:p>
              <a:endParaRPr lang="zh-TW" altLang="en-US"/>
            </a:p>
          </p:txBody>
        </p:sp>
        <p:sp>
          <p:nvSpPr>
            <p:cNvPr id="69" name="Freeform 40"/>
            <p:cNvSpPr/>
            <p:nvPr/>
          </p:nvSpPr>
          <p:spPr bwMode="auto">
            <a:xfrm flipH="1">
              <a:off x="8972044" y="3918419"/>
              <a:ext cx="589925" cy="578714"/>
            </a:xfrm>
            <a:custGeom>
              <a:avLst/>
              <a:gdLst/>
              <a:ahLst/>
              <a:cxnLst/>
              <a:rect l="l" t="t" r="r" b="b"/>
              <a:pathLst>
                <a:path w="1547910" h="1518490">
                  <a:moveTo>
                    <a:pt x="735325" y="0"/>
                  </a:moveTo>
                  <a:cubicBezTo>
                    <a:pt x="1125922" y="0"/>
                    <a:pt x="1099882" y="195344"/>
                    <a:pt x="1099882" y="273482"/>
                  </a:cubicBezTo>
                  <a:cubicBezTo>
                    <a:pt x="1099882" y="338596"/>
                    <a:pt x="1047802" y="533941"/>
                    <a:pt x="1034783" y="612078"/>
                  </a:cubicBezTo>
                  <a:cubicBezTo>
                    <a:pt x="1008743" y="677193"/>
                    <a:pt x="995723" y="755331"/>
                    <a:pt x="1021763" y="794399"/>
                  </a:cubicBezTo>
                  <a:cubicBezTo>
                    <a:pt x="1034783" y="820445"/>
                    <a:pt x="1073842" y="872537"/>
                    <a:pt x="1243100" y="963698"/>
                  </a:cubicBezTo>
                  <a:cubicBezTo>
                    <a:pt x="1399339" y="1054858"/>
                    <a:pt x="1581617" y="1067881"/>
                    <a:pt x="1542557" y="1289271"/>
                  </a:cubicBezTo>
                  <a:cubicBezTo>
                    <a:pt x="1520081" y="1379197"/>
                    <a:pt x="1500030" y="1452144"/>
                    <a:pt x="1480009" y="1518490"/>
                  </a:cubicBezTo>
                  <a:lnTo>
                    <a:pt x="0" y="1518490"/>
                  </a:lnTo>
                  <a:cubicBezTo>
                    <a:pt x="15993" y="1434519"/>
                    <a:pt x="15303" y="1372240"/>
                    <a:pt x="45272" y="1302294"/>
                  </a:cubicBezTo>
                  <a:cubicBezTo>
                    <a:pt x="71312" y="1211134"/>
                    <a:pt x="97352" y="1119973"/>
                    <a:pt x="279630" y="1041835"/>
                  </a:cubicBezTo>
                  <a:cubicBezTo>
                    <a:pt x="461908" y="963698"/>
                    <a:pt x="579087" y="911606"/>
                    <a:pt x="579087" y="911606"/>
                  </a:cubicBezTo>
                  <a:cubicBezTo>
                    <a:pt x="579087" y="911528"/>
                    <a:pt x="579093" y="820440"/>
                    <a:pt x="592107" y="807422"/>
                  </a:cubicBezTo>
                  <a:cubicBezTo>
                    <a:pt x="605127" y="807422"/>
                    <a:pt x="631166" y="768354"/>
                    <a:pt x="605127" y="729285"/>
                  </a:cubicBezTo>
                  <a:cubicBezTo>
                    <a:pt x="592107" y="677193"/>
                    <a:pt x="566067" y="625101"/>
                    <a:pt x="566067" y="599055"/>
                  </a:cubicBezTo>
                  <a:cubicBezTo>
                    <a:pt x="566067" y="573009"/>
                    <a:pt x="344729" y="0"/>
                    <a:pt x="735325" y="0"/>
                  </a:cubicBezTo>
                  <a:close/>
                </a:path>
              </a:pathLst>
            </a:custGeom>
            <a:solidFill>
              <a:schemeClr val="bg1">
                <a:lumMod val="75000"/>
              </a:schemeClr>
            </a:solidFill>
            <a:ln w="9525">
              <a:noFill/>
              <a:round/>
            </a:ln>
          </p:spPr>
          <p:txBody>
            <a:bodyPr/>
            <a:lstStyle/>
            <a:p>
              <a:endParaRPr lang="zh-TW" altLang="en-US"/>
            </a:p>
          </p:txBody>
        </p:sp>
        <p:sp>
          <p:nvSpPr>
            <p:cNvPr id="70" name="Freeform 41"/>
            <p:cNvSpPr/>
            <p:nvPr/>
          </p:nvSpPr>
          <p:spPr bwMode="auto">
            <a:xfrm flipH="1">
              <a:off x="9170856" y="4211245"/>
              <a:ext cx="198445" cy="292827"/>
            </a:xfrm>
            <a:custGeom>
              <a:avLst/>
              <a:gdLst>
                <a:gd name="T0" fmla="*/ 2147483647 w 40"/>
                <a:gd name="T1" fmla="*/ 2147483647 h 59"/>
                <a:gd name="T2" fmla="*/ 2147483647 w 40"/>
                <a:gd name="T3" fmla="*/ 2147483647 h 59"/>
                <a:gd name="T4" fmla="*/ 2147483647 w 40"/>
                <a:gd name="T5" fmla="*/ 0 h 59"/>
                <a:gd name="T6" fmla="*/ 2147483647 w 40"/>
                <a:gd name="T7" fmla="*/ 2147483647 h 59"/>
                <a:gd name="T8" fmla="*/ 2147483647 w 40"/>
                <a:gd name="T9" fmla="*/ 2147483647 h 59"/>
                <a:gd name="T10" fmla="*/ 2147483647 w 40"/>
                <a:gd name="T11" fmla="*/ 2147483647 h 59"/>
                <a:gd name="T12" fmla="*/ 2147483647 w 40"/>
                <a:gd name="T13" fmla="*/ 2147483647 h 59"/>
                <a:gd name="T14" fmla="*/ 2147483647 w 40"/>
                <a:gd name="T15" fmla="*/ 2147483647 h 59"/>
                <a:gd name="T16" fmla="*/ 0 60000 65536"/>
                <a:gd name="T17" fmla="*/ 0 60000 65536"/>
                <a:gd name="T18" fmla="*/ 0 60000 65536"/>
                <a:gd name="T19" fmla="*/ 0 60000 65536"/>
                <a:gd name="T20" fmla="*/ 0 60000 65536"/>
                <a:gd name="T21" fmla="*/ 0 60000 65536"/>
                <a:gd name="T22" fmla="*/ 0 60000 65536"/>
                <a:gd name="T23" fmla="*/ 0 60000 65536"/>
                <a:gd name="T24" fmla="*/ 0 w 40"/>
                <a:gd name="T25" fmla="*/ 0 h 59"/>
                <a:gd name="T26" fmla="*/ 40 w 40"/>
                <a:gd name="T27" fmla="*/ 59 h 5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0" h="59">
                  <a:moveTo>
                    <a:pt x="1" y="59"/>
                  </a:moveTo>
                  <a:cubicBezTo>
                    <a:pt x="1" y="59"/>
                    <a:pt x="19" y="21"/>
                    <a:pt x="40" y="4"/>
                  </a:cubicBezTo>
                  <a:cubicBezTo>
                    <a:pt x="40" y="4"/>
                    <a:pt x="37" y="2"/>
                    <a:pt x="37" y="0"/>
                  </a:cubicBezTo>
                  <a:cubicBezTo>
                    <a:pt x="37" y="0"/>
                    <a:pt x="16" y="14"/>
                    <a:pt x="15" y="15"/>
                  </a:cubicBezTo>
                  <a:cubicBezTo>
                    <a:pt x="14" y="16"/>
                    <a:pt x="13" y="16"/>
                    <a:pt x="12" y="15"/>
                  </a:cubicBezTo>
                  <a:cubicBezTo>
                    <a:pt x="11" y="14"/>
                    <a:pt x="5" y="3"/>
                    <a:pt x="5" y="3"/>
                  </a:cubicBezTo>
                  <a:cubicBezTo>
                    <a:pt x="5" y="3"/>
                    <a:pt x="3" y="10"/>
                    <a:pt x="4" y="11"/>
                  </a:cubicBezTo>
                  <a:cubicBezTo>
                    <a:pt x="4" y="13"/>
                    <a:pt x="0" y="49"/>
                    <a:pt x="1" y="59"/>
                  </a:cubicBezTo>
                  <a:close/>
                </a:path>
              </a:pathLst>
            </a:custGeom>
            <a:solidFill>
              <a:srgbClr val="FFFFFF"/>
            </a:solidFill>
            <a:ln w="9525">
              <a:noFill/>
              <a:round/>
            </a:ln>
          </p:spPr>
          <p:txBody>
            <a:bodyPr/>
            <a:lstStyle/>
            <a:p>
              <a:endParaRPr lang="zh-TW" altLang="en-US"/>
            </a:p>
          </p:txBody>
        </p:sp>
        <p:sp>
          <p:nvSpPr>
            <p:cNvPr id="71" name="Freeform 42"/>
            <p:cNvSpPr/>
            <p:nvPr/>
          </p:nvSpPr>
          <p:spPr bwMode="auto">
            <a:xfrm flipH="1">
              <a:off x="9285301" y="4275983"/>
              <a:ext cx="84097" cy="232930"/>
            </a:xfrm>
            <a:custGeom>
              <a:avLst/>
              <a:gdLst>
                <a:gd name="T0" fmla="*/ 0 w 17"/>
                <a:gd name="T1" fmla="*/ 2147483647 h 47"/>
                <a:gd name="T2" fmla="*/ 2147483647 w 17"/>
                <a:gd name="T3" fmla="*/ 2147483647 h 47"/>
                <a:gd name="T4" fmla="*/ 2147483647 w 17"/>
                <a:gd name="T5" fmla="*/ 1183728112 h 47"/>
                <a:gd name="T6" fmla="*/ 2147483647 w 17"/>
                <a:gd name="T7" fmla="*/ 507312048 h 47"/>
                <a:gd name="T8" fmla="*/ 1684852866 w 17"/>
                <a:gd name="T9" fmla="*/ 845520080 h 47"/>
                <a:gd name="T10" fmla="*/ 168482691 w 17"/>
                <a:gd name="T11" fmla="*/ 2147483647 h 47"/>
                <a:gd name="T12" fmla="*/ 0 w 17"/>
                <a:gd name="T13" fmla="*/ 2147483647 h 47"/>
                <a:gd name="T14" fmla="*/ 0 60000 65536"/>
                <a:gd name="T15" fmla="*/ 0 60000 65536"/>
                <a:gd name="T16" fmla="*/ 0 60000 65536"/>
                <a:gd name="T17" fmla="*/ 0 60000 65536"/>
                <a:gd name="T18" fmla="*/ 0 60000 65536"/>
                <a:gd name="T19" fmla="*/ 0 60000 65536"/>
                <a:gd name="T20" fmla="*/ 0 60000 65536"/>
                <a:gd name="T21" fmla="*/ 0 w 17"/>
                <a:gd name="T22" fmla="*/ 0 h 47"/>
                <a:gd name="T23" fmla="*/ 17 w 17"/>
                <a:gd name="T24" fmla="*/ 47 h 4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7" h="47">
                  <a:moveTo>
                    <a:pt x="0" y="47"/>
                  </a:moveTo>
                  <a:cubicBezTo>
                    <a:pt x="0" y="47"/>
                    <a:pt x="14" y="25"/>
                    <a:pt x="13" y="14"/>
                  </a:cubicBezTo>
                  <a:cubicBezTo>
                    <a:pt x="13" y="9"/>
                    <a:pt x="14" y="7"/>
                    <a:pt x="14" y="7"/>
                  </a:cubicBezTo>
                  <a:cubicBezTo>
                    <a:pt x="14" y="7"/>
                    <a:pt x="17" y="4"/>
                    <a:pt x="16" y="3"/>
                  </a:cubicBezTo>
                  <a:cubicBezTo>
                    <a:pt x="15" y="1"/>
                    <a:pt x="12" y="0"/>
                    <a:pt x="10" y="5"/>
                  </a:cubicBezTo>
                  <a:cubicBezTo>
                    <a:pt x="11" y="8"/>
                    <a:pt x="1" y="15"/>
                    <a:pt x="1" y="26"/>
                  </a:cubicBezTo>
                  <a:lnTo>
                    <a:pt x="0" y="47"/>
                  </a:lnTo>
                  <a:close/>
                </a:path>
              </a:pathLst>
            </a:custGeom>
            <a:solidFill>
              <a:schemeClr val="bg1">
                <a:lumMod val="75000"/>
              </a:schemeClr>
            </a:solidFill>
            <a:ln w="9525">
              <a:noFill/>
              <a:round/>
            </a:ln>
          </p:spPr>
          <p:txBody>
            <a:bodyPr/>
            <a:lstStyle/>
            <a:p>
              <a:pPr>
                <a:defRPr/>
              </a:pPr>
              <a:endParaRPr lang="zh-TW" altLang="en-US"/>
            </a:p>
          </p:txBody>
        </p:sp>
        <p:sp>
          <p:nvSpPr>
            <p:cNvPr id="72" name="Freeform 43"/>
            <p:cNvSpPr/>
            <p:nvPr/>
          </p:nvSpPr>
          <p:spPr bwMode="auto">
            <a:xfrm flipH="1">
              <a:off x="9250114" y="4280824"/>
              <a:ext cx="39931" cy="34486"/>
            </a:xfrm>
            <a:custGeom>
              <a:avLst/>
              <a:gdLst>
                <a:gd name="T0" fmla="*/ 0 w 66"/>
                <a:gd name="T1" fmla="*/ 2147483647 h 57"/>
                <a:gd name="T2" fmla="*/ 0 w 66"/>
                <a:gd name="T3" fmla="*/ 0 h 57"/>
                <a:gd name="T4" fmla="*/ 2147483647 w 66"/>
                <a:gd name="T5" fmla="*/ 2147483647 h 57"/>
                <a:gd name="T6" fmla="*/ 2147483647 w 66"/>
                <a:gd name="T7" fmla="*/ 2147483647 h 57"/>
                <a:gd name="T8" fmla="*/ 0 w 66"/>
                <a:gd name="T9" fmla="*/ 2147483647 h 57"/>
                <a:gd name="T10" fmla="*/ 0 60000 65536"/>
                <a:gd name="T11" fmla="*/ 0 60000 65536"/>
                <a:gd name="T12" fmla="*/ 0 60000 65536"/>
                <a:gd name="T13" fmla="*/ 0 60000 65536"/>
                <a:gd name="T14" fmla="*/ 0 60000 65536"/>
                <a:gd name="T15" fmla="*/ 0 w 66"/>
                <a:gd name="T16" fmla="*/ 0 h 57"/>
                <a:gd name="T17" fmla="*/ 66 w 66"/>
                <a:gd name="T18" fmla="*/ 57 h 57"/>
              </a:gdLst>
              <a:ahLst/>
              <a:cxnLst>
                <a:cxn ang="T10">
                  <a:pos x="T0" y="T1"/>
                </a:cxn>
                <a:cxn ang="T11">
                  <a:pos x="T2" y="T3"/>
                </a:cxn>
                <a:cxn ang="T12">
                  <a:pos x="T4" y="T5"/>
                </a:cxn>
                <a:cxn ang="T13">
                  <a:pos x="T6" y="T7"/>
                </a:cxn>
                <a:cxn ang="T14">
                  <a:pos x="T8" y="T9"/>
                </a:cxn>
              </a:cxnLst>
              <a:rect l="T15" t="T16" r="T17" b="T18"/>
              <a:pathLst>
                <a:path w="66" h="57">
                  <a:moveTo>
                    <a:pt x="0" y="8"/>
                  </a:moveTo>
                  <a:lnTo>
                    <a:pt x="0" y="0"/>
                  </a:lnTo>
                  <a:lnTo>
                    <a:pt x="66" y="57"/>
                  </a:lnTo>
                  <a:lnTo>
                    <a:pt x="0" y="8"/>
                  </a:lnTo>
                  <a:close/>
                </a:path>
              </a:pathLst>
            </a:custGeom>
            <a:solidFill>
              <a:srgbClr val="000000"/>
            </a:solidFill>
            <a:ln w="9525">
              <a:noFill/>
              <a:round/>
            </a:ln>
          </p:spPr>
          <p:txBody>
            <a:bodyPr/>
            <a:lstStyle/>
            <a:p>
              <a:endParaRPr lang="zh-TW" altLang="en-US"/>
            </a:p>
          </p:txBody>
        </p:sp>
        <p:sp>
          <p:nvSpPr>
            <p:cNvPr id="73" name="Freeform 44"/>
            <p:cNvSpPr/>
            <p:nvPr/>
          </p:nvSpPr>
          <p:spPr bwMode="auto">
            <a:xfrm flipH="1">
              <a:off x="9310010" y="4280824"/>
              <a:ext cx="44771" cy="34486"/>
            </a:xfrm>
            <a:custGeom>
              <a:avLst/>
              <a:gdLst>
                <a:gd name="T0" fmla="*/ 0 w 74"/>
                <a:gd name="T1" fmla="*/ 2147483647 h 57"/>
                <a:gd name="T2" fmla="*/ 2147483647 w 74"/>
                <a:gd name="T3" fmla="*/ 0 h 57"/>
                <a:gd name="T4" fmla="*/ 2147483647 w 74"/>
                <a:gd name="T5" fmla="*/ 0 h 57"/>
                <a:gd name="T6" fmla="*/ 0 w 74"/>
                <a:gd name="T7" fmla="*/ 2147483647 h 57"/>
                <a:gd name="T8" fmla="*/ 0 w 74"/>
                <a:gd name="T9" fmla="*/ 2147483647 h 57"/>
                <a:gd name="T10" fmla="*/ 0 60000 65536"/>
                <a:gd name="T11" fmla="*/ 0 60000 65536"/>
                <a:gd name="T12" fmla="*/ 0 60000 65536"/>
                <a:gd name="T13" fmla="*/ 0 60000 65536"/>
                <a:gd name="T14" fmla="*/ 0 60000 65536"/>
                <a:gd name="T15" fmla="*/ 0 w 74"/>
                <a:gd name="T16" fmla="*/ 0 h 57"/>
                <a:gd name="T17" fmla="*/ 74 w 74"/>
                <a:gd name="T18" fmla="*/ 57 h 57"/>
              </a:gdLst>
              <a:ahLst/>
              <a:cxnLst>
                <a:cxn ang="T10">
                  <a:pos x="T0" y="T1"/>
                </a:cxn>
                <a:cxn ang="T11">
                  <a:pos x="T2" y="T3"/>
                </a:cxn>
                <a:cxn ang="T12">
                  <a:pos x="T4" y="T5"/>
                </a:cxn>
                <a:cxn ang="T13">
                  <a:pos x="T6" y="T7"/>
                </a:cxn>
                <a:cxn ang="T14">
                  <a:pos x="T8" y="T9"/>
                </a:cxn>
              </a:cxnLst>
              <a:rect l="T15" t="T16" r="T17" b="T18"/>
              <a:pathLst>
                <a:path w="74" h="57">
                  <a:moveTo>
                    <a:pt x="0" y="57"/>
                  </a:moveTo>
                  <a:lnTo>
                    <a:pt x="66" y="0"/>
                  </a:lnTo>
                  <a:lnTo>
                    <a:pt x="74" y="0"/>
                  </a:lnTo>
                  <a:lnTo>
                    <a:pt x="0" y="57"/>
                  </a:lnTo>
                  <a:close/>
                </a:path>
              </a:pathLst>
            </a:custGeom>
            <a:solidFill>
              <a:srgbClr val="000000"/>
            </a:solidFill>
            <a:ln w="9525">
              <a:noFill/>
              <a:round/>
            </a:ln>
          </p:spPr>
          <p:txBody>
            <a:bodyPr/>
            <a:lstStyle/>
            <a:p>
              <a:endParaRPr lang="zh-TW" altLang="en-US"/>
            </a:p>
          </p:txBody>
        </p:sp>
        <p:sp>
          <p:nvSpPr>
            <p:cNvPr id="74" name="Freeform 40"/>
            <p:cNvSpPr/>
            <p:nvPr/>
          </p:nvSpPr>
          <p:spPr bwMode="auto">
            <a:xfrm flipH="1">
              <a:off x="9335361" y="3835866"/>
              <a:ext cx="672399" cy="659621"/>
            </a:xfrm>
            <a:custGeom>
              <a:avLst/>
              <a:gdLst/>
              <a:ahLst/>
              <a:cxnLst/>
              <a:rect l="l" t="t" r="r" b="b"/>
              <a:pathLst>
                <a:path w="1547910" h="1518490">
                  <a:moveTo>
                    <a:pt x="735325" y="0"/>
                  </a:moveTo>
                  <a:cubicBezTo>
                    <a:pt x="1125922" y="0"/>
                    <a:pt x="1099882" y="195344"/>
                    <a:pt x="1099882" y="273482"/>
                  </a:cubicBezTo>
                  <a:cubicBezTo>
                    <a:pt x="1099882" y="338596"/>
                    <a:pt x="1047802" y="533941"/>
                    <a:pt x="1034783" y="612078"/>
                  </a:cubicBezTo>
                  <a:cubicBezTo>
                    <a:pt x="1008743" y="677193"/>
                    <a:pt x="995723" y="755331"/>
                    <a:pt x="1021763" y="794399"/>
                  </a:cubicBezTo>
                  <a:cubicBezTo>
                    <a:pt x="1034783" y="820445"/>
                    <a:pt x="1073842" y="872537"/>
                    <a:pt x="1243100" y="963698"/>
                  </a:cubicBezTo>
                  <a:cubicBezTo>
                    <a:pt x="1399339" y="1054858"/>
                    <a:pt x="1581617" y="1067881"/>
                    <a:pt x="1542557" y="1289271"/>
                  </a:cubicBezTo>
                  <a:cubicBezTo>
                    <a:pt x="1520081" y="1379197"/>
                    <a:pt x="1500030" y="1452144"/>
                    <a:pt x="1480009" y="1518490"/>
                  </a:cubicBezTo>
                  <a:lnTo>
                    <a:pt x="0" y="1518490"/>
                  </a:lnTo>
                  <a:cubicBezTo>
                    <a:pt x="15993" y="1434519"/>
                    <a:pt x="15303" y="1372240"/>
                    <a:pt x="45272" y="1302294"/>
                  </a:cubicBezTo>
                  <a:cubicBezTo>
                    <a:pt x="71312" y="1211134"/>
                    <a:pt x="97352" y="1119973"/>
                    <a:pt x="279630" y="1041835"/>
                  </a:cubicBezTo>
                  <a:cubicBezTo>
                    <a:pt x="461908" y="963698"/>
                    <a:pt x="579087" y="911606"/>
                    <a:pt x="579087" y="911606"/>
                  </a:cubicBezTo>
                  <a:cubicBezTo>
                    <a:pt x="579087" y="911528"/>
                    <a:pt x="579093" y="820440"/>
                    <a:pt x="592107" y="807422"/>
                  </a:cubicBezTo>
                  <a:cubicBezTo>
                    <a:pt x="605127" y="807422"/>
                    <a:pt x="631166" y="768354"/>
                    <a:pt x="605127" y="729285"/>
                  </a:cubicBezTo>
                  <a:cubicBezTo>
                    <a:pt x="592107" y="677193"/>
                    <a:pt x="566067" y="625101"/>
                    <a:pt x="566067" y="599055"/>
                  </a:cubicBezTo>
                  <a:cubicBezTo>
                    <a:pt x="566067" y="573009"/>
                    <a:pt x="344729" y="0"/>
                    <a:pt x="735325" y="0"/>
                  </a:cubicBezTo>
                  <a:close/>
                </a:path>
              </a:pathLst>
            </a:custGeom>
            <a:solidFill>
              <a:schemeClr val="bg1">
                <a:lumMod val="65000"/>
              </a:schemeClr>
            </a:solidFill>
            <a:ln w="9525">
              <a:noFill/>
              <a:round/>
            </a:ln>
          </p:spPr>
          <p:txBody>
            <a:bodyPr/>
            <a:lstStyle/>
            <a:p>
              <a:endParaRPr lang="zh-TW" altLang="en-US"/>
            </a:p>
          </p:txBody>
        </p:sp>
        <p:sp>
          <p:nvSpPr>
            <p:cNvPr id="75" name="Freeform 41"/>
            <p:cNvSpPr/>
            <p:nvPr/>
          </p:nvSpPr>
          <p:spPr bwMode="auto">
            <a:xfrm flipH="1">
              <a:off x="9561968" y="4169631"/>
              <a:ext cx="226188" cy="333765"/>
            </a:xfrm>
            <a:custGeom>
              <a:avLst/>
              <a:gdLst>
                <a:gd name="T0" fmla="*/ 2147483647 w 40"/>
                <a:gd name="T1" fmla="*/ 2147483647 h 59"/>
                <a:gd name="T2" fmla="*/ 2147483647 w 40"/>
                <a:gd name="T3" fmla="*/ 2147483647 h 59"/>
                <a:gd name="T4" fmla="*/ 2147483647 w 40"/>
                <a:gd name="T5" fmla="*/ 0 h 59"/>
                <a:gd name="T6" fmla="*/ 2147483647 w 40"/>
                <a:gd name="T7" fmla="*/ 2147483647 h 59"/>
                <a:gd name="T8" fmla="*/ 2147483647 w 40"/>
                <a:gd name="T9" fmla="*/ 2147483647 h 59"/>
                <a:gd name="T10" fmla="*/ 2147483647 w 40"/>
                <a:gd name="T11" fmla="*/ 2147483647 h 59"/>
                <a:gd name="T12" fmla="*/ 2147483647 w 40"/>
                <a:gd name="T13" fmla="*/ 2147483647 h 59"/>
                <a:gd name="T14" fmla="*/ 2147483647 w 40"/>
                <a:gd name="T15" fmla="*/ 2147483647 h 59"/>
                <a:gd name="T16" fmla="*/ 0 60000 65536"/>
                <a:gd name="T17" fmla="*/ 0 60000 65536"/>
                <a:gd name="T18" fmla="*/ 0 60000 65536"/>
                <a:gd name="T19" fmla="*/ 0 60000 65536"/>
                <a:gd name="T20" fmla="*/ 0 60000 65536"/>
                <a:gd name="T21" fmla="*/ 0 60000 65536"/>
                <a:gd name="T22" fmla="*/ 0 60000 65536"/>
                <a:gd name="T23" fmla="*/ 0 60000 65536"/>
                <a:gd name="T24" fmla="*/ 0 w 40"/>
                <a:gd name="T25" fmla="*/ 0 h 59"/>
                <a:gd name="T26" fmla="*/ 40 w 40"/>
                <a:gd name="T27" fmla="*/ 59 h 5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0" h="59">
                  <a:moveTo>
                    <a:pt x="1" y="59"/>
                  </a:moveTo>
                  <a:cubicBezTo>
                    <a:pt x="1" y="59"/>
                    <a:pt x="19" y="21"/>
                    <a:pt x="40" y="4"/>
                  </a:cubicBezTo>
                  <a:cubicBezTo>
                    <a:pt x="40" y="4"/>
                    <a:pt x="37" y="2"/>
                    <a:pt x="37" y="0"/>
                  </a:cubicBezTo>
                  <a:cubicBezTo>
                    <a:pt x="37" y="0"/>
                    <a:pt x="16" y="14"/>
                    <a:pt x="15" y="15"/>
                  </a:cubicBezTo>
                  <a:cubicBezTo>
                    <a:pt x="14" y="16"/>
                    <a:pt x="13" y="16"/>
                    <a:pt x="12" y="15"/>
                  </a:cubicBezTo>
                  <a:cubicBezTo>
                    <a:pt x="11" y="14"/>
                    <a:pt x="5" y="3"/>
                    <a:pt x="5" y="3"/>
                  </a:cubicBezTo>
                  <a:cubicBezTo>
                    <a:pt x="5" y="3"/>
                    <a:pt x="3" y="10"/>
                    <a:pt x="4" y="11"/>
                  </a:cubicBezTo>
                  <a:cubicBezTo>
                    <a:pt x="4" y="13"/>
                    <a:pt x="0" y="49"/>
                    <a:pt x="1" y="59"/>
                  </a:cubicBezTo>
                  <a:close/>
                </a:path>
              </a:pathLst>
            </a:custGeom>
            <a:solidFill>
              <a:srgbClr val="FFFFFF"/>
            </a:solidFill>
            <a:ln w="9525">
              <a:noFill/>
              <a:round/>
            </a:ln>
          </p:spPr>
          <p:txBody>
            <a:bodyPr/>
            <a:lstStyle/>
            <a:p>
              <a:endParaRPr lang="zh-TW" altLang="en-US"/>
            </a:p>
          </p:txBody>
        </p:sp>
        <p:sp>
          <p:nvSpPr>
            <p:cNvPr id="76" name="Freeform 42"/>
            <p:cNvSpPr/>
            <p:nvPr/>
          </p:nvSpPr>
          <p:spPr bwMode="auto">
            <a:xfrm flipH="1">
              <a:off x="9692410" y="4243419"/>
              <a:ext cx="95854" cy="265495"/>
            </a:xfrm>
            <a:custGeom>
              <a:avLst/>
              <a:gdLst>
                <a:gd name="T0" fmla="*/ 0 w 17"/>
                <a:gd name="T1" fmla="*/ 2147483647 h 47"/>
                <a:gd name="T2" fmla="*/ 2147483647 w 17"/>
                <a:gd name="T3" fmla="*/ 2147483647 h 47"/>
                <a:gd name="T4" fmla="*/ 2147483647 w 17"/>
                <a:gd name="T5" fmla="*/ 1183728112 h 47"/>
                <a:gd name="T6" fmla="*/ 2147483647 w 17"/>
                <a:gd name="T7" fmla="*/ 507312048 h 47"/>
                <a:gd name="T8" fmla="*/ 1684852866 w 17"/>
                <a:gd name="T9" fmla="*/ 845520080 h 47"/>
                <a:gd name="T10" fmla="*/ 168482691 w 17"/>
                <a:gd name="T11" fmla="*/ 2147483647 h 47"/>
                <a:gd name="T12" fmla="*/ 0 w 17"/>
                <a:gd name="T13" fmla="*/ 2147483647 h 47"/>
                <a:gd name="T14" fmla="*/ 0 60000 65536"/>
                <a:gd name="T15" fmla="*/ 0 60000 65536"/>
                <a:gd name="T16" fmla="*/ 0 60000 65536"/>
                <a:gd name="T17" fmla="*/ 0 60000 65536"/>
                <a:gd name="T18" fmla="*/ 0 60000 65536"/>
                <a:gd name="T19" fmla="*/ 0 60000 65536"/>
                <a:gd name="T20" fmla="*/ 0 60000 65536"/>
                <a:gd name="T21" fmla="*/ 0 w 17"/>
                <a:gd name="T22" fmla="*/ 0 h 47"/>
                <a:gd name="T23" fmla="*/ 17 w 17"/>
                <a:gd name="T24" fmla="*/ 47 h 4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7" h="47">
                  <a:moveTo>
                    <a:pt x="0" y="47"/>
                  </a:moveTo>
                  <a:cubicBezTo>
                    <a:pt x="0" y="47"/>
                    <a:pt x="14" y="25"/>
                    <a:pt x="13" y="14"/>
                  </a:cubicBezTo>
                  <a:cubicBezTo>
                    <a:pt x="13" y="9"/>
                    <a:pt x="14" y="7"/>
                    <a:pt x="14" y="7"/>
                  </a:cubicBezTo>
                  <a:cubicBezTo>
                    <a:pt x="14" y="7"/>
                    <a:pt x="17" y="4"/>
                    <a:pt x="16" y="3"/>
                  </a:cubicBezTo>
                  <a:cubicBezTo>
                    <a:pt x="15" y="1"/>
                    <a:pt x="12" y="0"/>
                    <a:pt x="10" y="5"/>
                  </a:cubicBezTo>
                  <a:cubicBezTo>
                    <a:pt x="11" y="8"/>
                    <a:pt x="1" y="15"/>
                    <a:pt x="1" y="26"/>
                  </a:cubicBezTo>
                  <a:lnTo>
                    <a:pt x="0" y="47"/>
                  </a:lnTo>
                  <a:close/>
                </a:path>
              </a:pathLst>
            </a:custGeom>
            <a:solidFill>
              <a:schemeClr val="bg1">
                <a:lumMod val="65000"/>
              </a:schemeClr>
            </a:solidFill>
            <a:ln w="9525">
              <a:noFill/>
              <a:round/>
            </a:ln>
          </p:spPr>
          <p:txBody>
            <a:bodyPr/>
            <a:lstStyle/>
            <a:p>
              <a:pPr>
                <a:defRPr/>
              </a:pPr>
              <a:endParaRPr lang="zh-TW" altLang="en-US"/>
            </a:p>
          </p:txBody>
        </p:sp>
        <p:sp>
          <p:nvSpPr>
            <p:cNvPr id="77" name="Freeform 43"/>
            <p:cNvSpPr/>
            <p:nvPr/>
          </p:nvSpPr>
          <p:spPr bwMode="auto">
            <a:xfrm flipH="1">
              <a:off x="9652307" y="4248935"/>
              <a:ext cx="45514" cy="39307"/>
            </a:xfrm>
            <a:custGeom>
              <a:avLst/>
              <a:gdLst>
                <a:gd name="T0" fmla="*/ 0 w 66"/>
                <a:gd name="T1" fmla="*/ 2147483647 h 57"/>
                <a:gd name="T2" fmla="*/ 0 w 66"/>
                <a:gd name="T3" fmla="*/ 0 h 57"/>
                <a:gd name="T4" fmla="*/ 2147483647 w 66"/>
                <a:gd name="T5" fmla="*/ 2147483647 h 57"/>
                <a:gd name="T6" fmla="*/ 2147483647 w 66"/>
                <a:gd name="T7" fmla="*/ 2147483647 h 57"/>
                <a:gd name="T8" fmla="*/ 0 w 66"/>
                <a:gd name="T9" fmla="*/ 2147483647 h 57"/>
                <a:gd name="T10" fmla="*/ 0 60000 65536"/>
                <a:gd name="T11" fmla="*/ 0 60000 65536"/>
                <a:gd name="T12" fmla="*/ 0 60000 65536"/>
                <a:gd name="T13" fmla="*/ 0 60000 65536"/>
                <a:gd name="T14" fmla="*/ 0 60000 65536"/>
                <a:gd name="T15" fmla="*/ 0 w 66"/>
                <a:gd name="T16" fmla="*/ 0 h 57"/>
                <a:gd name="T17" fmla="*/ 66 w 66"/>
                <a:gd name="T18" fmla="*/ 57 h 57"/>
              </a:gdLst>
              <a:ahLst/>
              <a:cxnLst>
                <a:cxn ang="T10">
                  <a:pos x="T0" y="T1"/>
                </a:cxn>
                <a:cxn ang="T11">
                  <a:pos x="T2" y="T3"/>
                </a:cxn>
                <a:cxn ang="T12">
                  <a:pos x="T4" y="T5"/>
                </a:cxn>
                <a:cxn ang="T13">
                  <a:pos x="T6" y="T7"/>
                </a:cxn>
                <a:cxn ang="T14">
                  <a:pos x="T8" y="T9"/>
                </a:cxn>
              </a:cxnLst>
              <a:rect l="T15" t="T16" r="T17" b="T18"/>
              <a:pathLst>
                <a:path w="66" h="57">
                  <a:moveTo>
                    <a:pt x="0" y="8"/>
                  </a:moveTo>
                  <a:lnTo>
                    <a:pt x="0" y="0"/>
                  </a:lnTo>
                  <a:lnTo>
                    <a:pt x="66" y="57"/>
                  </a:lnTo>
                  <a:lnTo>
                    <a:pt x="0" y="8"/>
                  </a:lnTo>
                  <a:close/>
                </a:path>
              </a:pathLst>
            </a:custGeom>
            <a:solidFill>
              <a:srgbClr val="000000"/>
            </a:solidFill>
            <a:ln w="9525">
              <a:noFill/>
              <a:round/>
            </a:ln>
          </p:spPr>
          <p:txBody>
            <a:bodyPr/>
            <a:lstStyle/>
            <a:p>
              <a:endParaRPr lang="zh-TW" altLang="en-US"/>
            </a:p>
          </p:txBody>
        </p:sp>
        <p:sp>
          <p:nvSpPr>
            <p:cNvPr id="78" name="Freeform 44"/>
            <p:cNvSpPr/>
            <p:nvPr/>
          </p:nvSpPr>
          <p:spPr bwMode="auto">
            <a:xfrm flipH="1">
              <a:off x="9720577" y="4248935"/>
              <a:ext cx="51030" cy="39307"/>
            </a:xfrm>
            <a:custGeom>
              <a:avLst/>
              <a:gdLst>
                <a:gd name="T0" fmla="*/ 0 w 74"/>
                <a:gd name="T1" fmla="*/ 2147483647 h 57"/>
                <a:gd name="T2" fmla="*/ 2147483647 w 74"/>
                <a:gd name="T3" fmla="*/ 0 h 57"/>
                <a:gd name="T4" fmla="*/ 2147483647 w 74"/>
                <a:gd name="T5" fmla="*/ 0 h 57"/>
                <a:gd name="T6" fmla="*/ 0 w 74"/>
                <a:gd name="T7" fmla="*/ 2147483647 h 57"/>
                <a:gd name="T8" fmla="*/ 0 w 74"/>
                <a:gd name="T9" fmla="*/ 2147483647 h 57"/>
                <a:gd name="T10" fmla="*/ 0 60000 65536"/>
                <a:gd name="T11" fmla="*/ 0 60000 65536"/>
                <a:gd name="T12" fmla="*/ 0 60000 65536"/>
                <a:gd name="T13" fmla="*/ 0 60000 65536"/>
                <a:gd name="T14" fmla="*/ 0 60000 65536"/>
                <a:gd name="T15" fmla="*/ 0 w 74"/>
                <a:gd name="T16" fmla="*/ 0 h 57"/>
                <a:gd name="T17" fmla="*/ 74 w 74"/>
                <a:gd name="T18" fmla="*/ 57 h 57"/>
              </a:gdLst>
              <a:ahLst/>
              <a:cxnLst>
                <a:cxn ang="T10">
                  <a:pos x="T0" y="T1"/>
                </a:cxn>
                <a:cxn ang="T11">
                  <a:pos x="T2" y="T3"/>
                </a:cxn>
                <a:cxn ang="T12">
                  <a:pos x="T4" y="T5"/>
                </a:cxn>
                <a:cxn ang="T13">
                  <a:pos x="T6" y="T7"/>
                </a:cxn>
                <a:cxn ang="T14">
                  <a:pos x="T8" y="T9"/>
                </a:cxn>
              </a:cxnLst>
              <a:rect l="T15" t="T16" r="T17" b="T18"/>
              <a:pathLst>
                <a:path w="74" h="57">
                  <a:moveTo>
                    <a:pt x="0" y="57"/>
                  </a:moveTo>
                  <a:lnTo>
                    <a:pt x="66" y="0"/>
                  </a:lnTo>
                  <a:lnTo>
                    <a:pt x="74" y="0"/>
                  </a:lnTo>
                  <a:lnTo>
                    <a:pt x="0" y="57"/>
                  </a:lnTo>
                  <a:close/>
                </a:path>
              </a:pathLst>
            </a:custGeom>
            <a:solidFill>
              <a:srgbClr val="000000"/>
            </a:solidFill>
            <a:ln w="9525">
              <a:noFill/>
              <a:round/>
            </a:ln>
          </p:spPr>
          <p:txBody>
            <a:bodyPr/>
            <a:lstStyle/>
            <a:p>
              <a:endParaRPr lang="zh-TW" altLang="en-US"/>
            </a:p>
          </p:txBody>
        </p:sp>
        <p:sp>
          <p:nvSpPr>
            <p:cNvPr id="79" name="Freeform 40"/>
            <p:cNvSpPr/>
            <p:nvPr/>
          </p:nvSpPr>
          <p:spPr bwMode="auto">
            <a:xfrm>
              <a:off x="7665605" y="3763893"/>
              <a:ext cx="758357" cy="743945"/>
            </a:xfrm>
            <a:custGeom>
              <a:avLst/>
              <a:gdLst/>
              <a:ahLst/>
              <a:cxnLst/>
              <a:rect l="l" t="t" r="r" b="b"/>
              <a:pathLst>
                <a:path w="1547910" h="1518490">
                  <a:moveTo>
                    <a:pt x="735325" y="0"/>
                  </a:moveTo>
                  <a:cubicBezTo>
                    <a:pt x="1125922" y="0"/>
                    <a:pt x="1099882" y="195344"/>
                    <a:pt x="1099882" y="273482"/>
                  </a:cubicBezTo>
                  <a:cubicBezTo>
                    <a:pt x="1099882" y="338596"/>
                    <a:pt x="1047802" y="533941"/>
                    <a:pt x="1034783" y="612078"/>
                  </a:cubicBezTo>
                  <a:cubicBezTo>
                    <a:pt x="1008743" y="677193"/>
                    <a:pt x="995723" y="755331"/>
                    <a:pt x="1021763" y="794399"/>
                  </a:cubicBezTo>
                  <a:cubicBezTo>
                    <a:pt x="1034783" y="820445"/>
                    <a:pt x="1073842" y="872537"/>
                    <a:pt x="1243100" y="963698"/>
                  </a:cubicBezTo>
                  <a:cubicBezTo>
                    <a:pt x="1399339" y="1054858"/>
                    <a:pt x="1581617" y="1067881"/>
                    <a:pt x="1542557" y="1289271"/>
                  </a:cubicBezTo>
                  <a:cubicBezTo>
                    <a:pt x="1520081" y="1379197"/>
                    <a:pt x="1500030" y="1452144"/>
                    <a:pt x="1480009" y="1518490"/>
                  </a:cubicBezTo>
                  <a:lnTo>
                    <a:pt x="0" y="1518490"/>
                  </a:lnTo>
                  <a:cubicBezTo>
                    <a:pt x="15993" y="1434519"/>
                    <a:pt x="15303" y="1372240"/>
                    <a:pt x="45272" y="1302294"/>
                  </a:cubicBezTo>
                  <a:cubicBezTo>
                    <a:pt x="71312" y="1211134"/>
                    <a:pt x="97352" y="1119973"/>
                    <a:pt x="279630" y="1041835"/>
                  </a:cubicBezTo>
                  <a:cubicBezTo>
                    <a:pt x="461908" y="963698"/>
                    <a:pt x="579087" y="911606"/>
                    <a:pt x="579087" y="911606"/>
                  </a:cubicBezTo>
                  <a:cubicBezTo>
                    <a:pt x="579087" y="911528"/>
                    <a:pt x="579093" y="820440"/>
                    <a:pt x="592107" y="807422"/>
                  </a:cubicBezTo>
                  <a:cubicBezTo>
                    <a:pt x="605127" y="807422"/>
                    <a:pt x="631166" y="768354"/>
                    <a:pt x="605127" y="729285"/>
                  </a:cubicBezTo>
                  <a:cubicBezTo>
                    <a:pt x="592107" y="677193"/>
                    <a:pt x="566067" y="625101"/>
                    <a:pt x="566067" y="599055"/>
                  </a:cubicBezTo>
                  <a:cubicBezTo>
                    <a:pt x="566067" y="573009"/>
                    <a:pt x="344729" y="0"/>
                    <a:pt x="735325" y="0"/>
                  </a:cubicBezTo>
                  <a:close/>
                </a:path>
              </a:pathLst>
            </a:custGeom>
            <a:solidFill>
              <a:schemeClr val="bg1">
                <a:lumMod val="65000"/>
              </a:schemeClr>
            </a:solidFill>
            <a:ln w="9525">
              <a:noFill/>
              <a:round/>
            </a:ln>
          </p:spPr>
          <p:txBody>
            <a:bodyPr/>
            <a:lstStyle/>
            <a:p>
              <a:endParaRPr lang="zh-TW" altLang="en-US"/>
            </a:p>
          </p:txBody>
        </p:sp>
        <p:sp>
          <p:nvSpPr>
            <p:cNvPr id="80" name="Freeform 41"/>
            <p:cNvSpPr/>
            <p:nvPr/>
          </p:nvSpPr>
          <p:spPr bwMode="auto">
            <a:xfrm>
              <a:off x="7913281" y="4126258"/>
              <a:ext cx="255103" cy="376433"/>
            </a:xfrm>
            <a:custGeom>
              <a:avLst/>
              <a:gdLst>
                <a:gd name="T0" fmla="*/ 2147483647 w 40"/>
                <a:gd name="T1" fmla="*/ 2147483647 h 59"/>
                <a:gd name="T2" fmla="*/ 2147483647 w 40"/>
                <a:gd name="T3" fmla="*/ 2147483647 h 59"/>
                <a:gd name="T4" fmla="*/ 2147483647 w 40"/>
                <a:gd name="T5" fmla="*/ 0 h 59"/>
                <a:gd name="T6" fmla="*/ 2147483647 w 40"/>
                <a:gd name="T7" fmla="*/ 2147483647 h 59"/>
                <a:gd name="T8" fmla="*/ 2147483647 w 40"/>
                <a:gd name="T9" fmla="*/ 2147483647 h 59"/>
                <a:gd name="T10" fmla="*/ 2147483647 w 40"/>
                <a:gd name="T11" fmla="*/ 2147483647 h 59"/>
                <a:gd name="T12" fmla="*/ 2147483647 w 40"/>
                <a:gd name="T13" fmla="*/ 2147483647 h 59"/>
                <a:gd name="T14" fmla="*/ 2147483647 w 40"/>
                <a:gd name="T15" fmla="*/ 2147483647 h 59"/>
                <a:gd name="T16" fmla="*/ 0 60000 65536"/>
                <a:gd name="T17" fmla="*/ 0 60000 65536"/>
                <a:gd name="T18" fmla="*/ 0 60000 65536"/>
                <a:gd name="T19" fmla="*/ 0 60000 65536"/>
                <a:gd name="T20" fmla="*/ 0 60000 65536"/>
                <a:gd name="T21" fmla="*/ 0 60000 65536"/>
                <a:gd name="T22" fmla="*/ 0 60000 65536"/>
                <a:gd name="T23" fmla="*/ 0 60000 65536"/>
                <a:gd name="T24" fmla="*/ 0 w 40"/>
                <a:gd name="T25" fmla="*/ 0 h 59"/>
                <a:gd name="T26" fmla="*/ 40 w 40"/>
                <a:gd name="T27" fmla="*/ 59 h 5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0" h="59">
                  <a:moveTo>
                    <a:pt x="1" y="59"/>
                  </a:moveTo>
                  <a:cubicBezTo>
                    <a:pt x="1" y="59"/>
                    <a:pt x="19" y="21"/>
                    <a:pt x="40" y="4"/>
                  </a:cubicBezTo>
                  <a:cubicBezTo>
                    <a:pt x="40" y="4"/>
                    <a:pt x="37" y="2"/>
                    <a:pt x="37" y="0"/>
                  </a:cubicBezTo>
                  <a:cubicBezTo>
                    <a:pt x="37" y="0"/>
                    <a:pt x="16" y="14"/>
                    <a:pt x="15" y="15"/>
                  </a:cubicBezTo>
                  <a:cubicBezTo>
                    <a:pt x="14" y="16"/>
                    <a:pt x="13" y="16"/>
                    <a:pt x="12" y="15"/>
                  </a:cubicBezTo>
                  <a:cubicBezTo>
                    <a:pt x="11" y="14"/>
                    <a:pt x="5" y="3"/>
                    <a:pt x="5" y="3"/>
                  </a:cubicBezTo>
                  <a:cubicBezTo>
                    <a:pt x="5" y="3"/>
                    <a:pt x="3" y="10"/>
                    <a:pt x="4" y="11"/>
                  </a:cubicBezTo>
                  <a:cubicBezTo>
                    <a:pt x="4" y="13"/>
                    <a:pt x="0" y="49"/>
                    <a:pt x="1" y="59"/>
                  </a:cubicBezTo>
                  <a:close/>
                </a:path>
              </a:pathLst>
            </a:custGeom>
            <a:solidFill>
              <a:srgbClr val="FFFFFF"/>
            </a:solidFill>
            <a:ln w="9525">
              <a:noFill/>
              <a:round/>
            </a:ln>
          </p:spPr>
          <p:txBody>
            <a:bodyPr/>
            <a:lstStyle/>
            <a:p>
              <a:endParaRPr lang="zh-TW" altLang="en-US"/>
            </a:p>
          </p:txBody>
        </p:sp>
        <p:sp>
          <p:nvSpPr>
            <p:cNvPr id="81" name="Freeform 42"/>
            <p:cNvSpPr/>
            <p:nvPr/>
          </p:nvSpPr>
          <p:spPr bwMode="auto">
            <a:xfrm>
              <a:off x="7913159" y="4209479"/>
              <a:ext cx="108108" cy="299435"/>
            </a:xfrm>
            <a:custGeom>
              <a:avLst/>
              <a:gdLst>
                <a:gd name="T0" fmla="*/ 0 w 17"/>
                <a:gd name="T1" fmla="*/ 2147483647 h 47"/>
                <a:gd name="T2" fmla="*/ 2147483647 w 17"/>
                <a:gd name="T3" fmla="*/ 2147483647 h 47"/>
                <a:gd name="T4" fmla="*/ 2147483647 w 17"/>
                <a:gd name="T5" fmla="*/ 1183728112 h 47"/>
                <a:gd name="T6" fmla="*/ 2147483647 w 17"/>
                <a:gd name="T7" fmla="*/ 507312048 h 47"/>
                <a:gd name="T8" fmla="*/ 1684852866 w 17"/>
                <a:gd name="T9" fmla="*/ 845520080 h 47"/>
                <a:gd name="T10" fmla="*/ 168482691 w 17"/>
                <a:gd name="T11" fmla="*/ 2147483647 h 47"/>
                <a:gd name="T12" fmla="*/ 0 w 17"/>
                <a:gd name="T13" fmla="*/ 2147483647 h 47"/>
                <a:gd name="T14" fmla="*/ 0 60000 65536"/>
                <a:gd name="T15" fmla="*/ 0 60000 65536"/>
                <a:gd name="T16" fmla="*/ 0 60000 65536"/>
                <a:gd name="T17" fmla="*/ 0 60000 65536"/>
                <a:gd name="T18" fmla="*/ 0 60000 65536"/>
                <a:gd name="T19" fmla="*/ 0 60000 65536"/>
                <a:gd name="T20" fmla="*/ 0 60000 65536"/>
                <a:gd name="T21" fmla="*/ 0 w 17"/>
                <a:gd name="T22" fmla="*/ 0 h 47"/>
                <a:gd name="T23" fmla="*/ 17 w 17"/>
                <a:gd name="T24" fmla="*/ 47 h 4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7" h="47">
                  <a:moveTo>
                    <a:pt x="0" y="47"/>
                  </a:moveTo>
                  <a:cubicBezTo>
                    <a:pt x="0" y="47"/>
                    <a:pt x="14" y="25"/>
                    <a:pt x="13" y="14"/>
                  </a:cubicBezTo>
                  <a:cubicBezTo>
                    <a:pt x="13" y="9"/>
                    <a:pt x="14" y="7"/>
                    <a:pt x="14" y="7"/>
                  </a:cubicBezTo>
                  <a:cubicBezTo>
                    <a:pt x="14" y="7"/>
                    <a:pt x="17" y="4"/>
                    <a:pt x="16" y="3"/>
                  </a:cubicBezTo>
                  <a:cubicBezTo>
                    <a:pt x="15" y="1"/>
                    <a:pt x="12" y="0"/>
                    <a:pt x="10" y="5"/>
                  </a:cubicBezTo>
                  <a:cubicBezTo>
                    <a:pt x="11" y="8"/>
                    <a:pt x="1" y="15"/>
                    <a:pt x="1" y="26"/>
                  </a:cubicBezTo>
                  <a:lnTo>
                    <a:pt x="0" y="47"/>
                  </a:lnTo>
                  <a:close/>
                </a:path>
              </a:pathLst>
            </a:custGeom>
            <a:solidFill>
              <a:schemeClr val="bg1">
                <a:lumMod val="65000"/>
              </a:schemeClr>
            </a:solidFill>
            <a:ln w="9525">
              <a:noFill/>
              <a:round/>
            </a:ln>
          </p:spPr>
          <p:txBody>
            <a:bodyPr/>
            <a:lstStyle/>
            <a:p>
              <a:pPr>
                <a:defRPr/>
              </a:pPr>
              <a:endParaRPr lang="zh-TW" altLang="en-US"/>
            </a:p>
          </p:txBody>
        </p:sp>
        <p:sp>
          <p:nvSpPr>
            <p:cNvPr id="82" name="Freeform 43"/>
            <p:cNvSpPr/>
            <p:nvPr/>
          </p:nvSpPr>
          <p:spPr bwMode="auto">
            <a:xfrm>
              <a:off x="8015167" y="4215701"/>
              <a:ext cx="51332" cy="44332"/>
            </a:xfrm>
            <a:custGeom>
              <a:avLst/>
              <a:gdLst>
                <a:gd name="T0" fmla="*/ 0 w 66"/>
                <a:gd name="T1" fmla="*/ 2147483647 h 57"/>
                <a:gd name="T2" fmla="*/ 0 w 66"/>
                <a:gd name="T3" fmla="*/ 0 h 57"/>
                <a:gd name="T4" fmla="*/ 2147483647 w 66"/>
                <a:gd name="T5" fmla="*/ 2147483647 h 57"/>
                <a:gd name="T6" fmla="*/ 2147483647 w 66"/>
                <a:gd name="T7" fmla="*/ 2147483647 h 57"/>
                <a:gd name="T8" fmla="*/ 0 w 66"/>
                <a:gd name="T9" fmla="*/ 2147483647 h 57"/>
                <a:gd name="T10" fmla="*/ 0 60000 65536"/>
                <a:gd name="T11" fmla="*/ 0 60000 65536"/>
                <a:gd name="T12" fmla="*/ 0 60000 65536"/>
                <a:gd name="T13" fmla="*/ 0 60000 65536"/>
                <a:gd name="T14" fmla="*/ 0 60000 65536"/>
                <a:gd name="T15" fmla="*/ 0 w 66"/>
                <a:gd name="T16" fmla="*/ 0 h 57"/>
                <a:gd name="T17" fmla="*/ 66 w 66"/>
                <a:gd name="T18" fmla="*/ 57 h 57"/>
              </a:gdLst>
              <a:ahLst/>
              <a:cxnLst>
                <a:cxn ang="T10">
                  <a:pos x="T0" y="T1"/>
                </a:cxn>
                <a:cxn ang="T11">
                  <a:pos x="T2" y="T3"/>
                </a:cxn>
                <a:cxn ang="T12">
                  <a:pos x="T4" y="T5"/>
                </a:cxn>
                <a:cxn ang="T13">
                  <a:pos x="T6" y="T7"/>
                </a:cxn>
                <a:cxn ang="T14">
                  <a:pos x="T8" y="T9"/>
                </a:cxn>
              </a:cxnLst>
              <a:rect l="T15" t="T16" r="T17" b="T18"/>
              <a:pathLst>
                <a:path w="66" h="57">
                  <a:moveTo>
                    <a:pt x="0" y="8"/>
                  </a:moveTo>
                  <a:lnTo>
                    <a:pt x="0" y="0"/>
                  </a:lnTo>
                  <a:lnTo>
                    <a:pt x="66" y="57"/>
                  </a:lnTo>
                  <a:lnTo>
                    <a:pt x="0" y="8"/>
                  </a:lnTo>
                  <a:close/>
                </a:path>
              </a:pathLst>
            </a:custGeom>
            <a:solidFill>
              <a:srgbClr val="000000"/>
            </a:solidFill>
            <a:ln w="9525">
              <a:noFill/>
              <a:round/>
            </a:ln>
          </p:spPr>
          <p:txBody>
            <a:bodyPr/>
            <a:lstStyle/>
            <a:p>
              <a:endParaRPr lang="zh-TW" altLang="en-US"/>
            </a:p>
          </p:txBody>
        </p:sp>
        <p:sp>
          <p:nvSpPr>
            <p:cNvPr id="83" name="Freeform 44"/>
            <p:cNvSpPr/>
            <p:nvPr/>
          </p:nvSpPr>
          <p:spPr bwMode="auto">
            <a:xfrm>
              <a:off x="7931947" y="4215701"/>
              <a:ext cx="57554" cy="44332"/>
            </a:xfrm>
            <a:custGeom>
              <a:avLst/>
              <a:gdLst>
                <a:gd name="T0" fmla="*/ 0 w 74"/>
                <a:gd name="T1" fmla="*/ 2147483647 h 57"/>
                <a:gd name="T2" fmla="*/ 2147483647 w 74"/>
                <a:gd name="T3" fmla="*/ 0 h 57"/>
                <a:gd name="T4" fmla="*/ 2147483647 w 74"/>
                <a:gd name="T5" fmla="*/ 0 h 57"/>
                <a:gd name="T6" fmla="*/ 0 w 74"/>
                <a:gd name="T7" fmla="*/ 2147483647 h 57"/>
                <a:gd name="T8" fmla="*/ 0 w 74"/>
                <a:gd name="T9" fmla="*/ 2147483647 h 57"/>
                <a:gd name="T10" fmla="*/ 0 60000 65536"/>
                <a:gd name="T11" fmla="*/ 0 60000 65536"/>
                <a:gd name="T12" fmla="*/ 0 60000 65536"/>
                <a:gd name="T13" fmla="*/ 0 60000 65536"/>
                <a:gd name="T14" fmla="*/ 0 60000 65536"/>
                <a:gd name="T15" fmla="*/ 0 w 74"/>
                <a:gd name="T16" fmla="*/ 0 h 57"/>
                <a:gd name="T17" fmla="*/ 74 w 74"/>
                <a:gd name="T18" fmla="*/ 57 h 57"/>
              </a:gdLst>
              <a:ahLst/>
              <a:cxnLst>
                <a:cxn ang="T10">
                  <a:pos x="T0" y="T1"/>
                </a:cxn>
                <a:cxn ang="T11">
                  <a:pos x="T2" y="T3"/>
                </a:cxn>
                <a:cxn ang="T12">
                  <a:pos x="T4" y="T5"/>
                </a:cxn>
                <a:cxn ang="T13">
                  <a:pos x="T6" y="T7"/>
                </a:cxn>
                <a:cxn ang="T14">
                  <a:pos x="T8" y="T9"/>
                </a:cxn>
              </a:cxnLst>
              <a:rect l="T15" t="T16" r="T17" b="T18"/>
              <a:pathLst>
                <a:path w="74" h="57">
                  <a:moveTo>
                    <a:pt x="0" y="57"/>
                  </a:moveTo>
                  <a:lnTo>
                    <a:pt x="66" y="0"/>
                  </a:lnTo>
                  <a:lnTo>
                    <a:pt x="74" y="0"/>
                  </a:lnTo>
                  <a:lnTo>
                    <a:pt x="0" y="57"/>
                  </a:lnTo>
                  <a:close/>
                </a:path>
              </a:pathLst>
            </a:custGeom>
            <a:solidFill>
              <a:srgbClr val="000000"/>
            </a:solidFill>
            <a:ln w="9525">
              <a:noFill/>
              <a:round/>
            </a:ln>
          </p:spPr>
          <p:txBody>
            <a:bodyPr/>
            <a:lstStyle/>
            <a:p>
              <a:endParaRPr lang="zh-TW" altLang="en-US"/>
            </a:p>
          </p:txBody>
        </p:sp>
        <p:sp>
          <p:nvSpPr>
            <p:cNvPr id="84" name="Freeform 40"/>
            <p:cNvSpPr/>
            <p:nvPr/>
          </p:nvSpPr>
          <p:spPr bwMode="auto">
            <a:xfrm>
              <a:off x="8174567" y="3446398"/>
              <a:ext cx="1075546" cy="1055106"/>
            </a:xfrm>
            <a:custGeom>
              <a:avLst/>
              <a:gdLst/>
              <a:ahLst/>
              <a:cxnLst/>
              <a:rect l="l" t="t" r="r" b="b"/>
              <a:pathLst>
                <a:path w="1547910" h="1518490">
                  <a:moveTo>
                    <a:pt x="735325" y="0"/>
                  </a:moveTo>
                  <a:cubicBezTo>
                    <a:pt x="1125922" y="0"/>
                    <a:pt x="1099882" y="195344"/>
                    <a:pt x="1099882" y="273482"/>
                  </a:cubicBezTo>
                  <a:cubicBezTo>
                    <a:pt x="1099882" y="338596"/>
                    <a:pt x="1047802" y="533941"/>
                    <a:pt x="1034783" y="612078"/>
                  </a:cubicBezTo>
                  <a:cubicBezTo>
                    <a:pt x="1008743" y="677193"/>
                    <a:pt x="995723" y="755331"/>
                    <a:pt x="1021763" y="794399"/>
                  </a:cubicBezTo>
                  <a:cubicBezTo>
                    <a:pt x="1034783" y="820445"/>
                    <a:pt x="1073842" y="872537"/>
                    <a:pt x="1243100" y="963698"/>
                  </a:cubicBezTo>
                  <a:cubicBezTo>
                    <a:pt x="1399339" y="1054858"/>
                    <a:pt x="1581617" y="1067881"/>
                    <a:pt x="1542557" y="1289271"/>
                  </a:cubicBezTo>
                  <a:cubicBezTo>
                    <a:pt x="1520081" y="1379197"/>
                    <a:pt x="1500030" y="1452144"/>
                    <a:pt x="1480009" y="1518490"/>
                  </a:cubicBezTo>
                  <a:lnTo>
                    <a:pt x="0" y="1518490"/>
                  </a:lnTo>
                  <a:cubicBezTo>
                    <a:pt x="15993" y="1434519"/>
                    <a:pt x="15303" y="1372240"/>
                    <a:pt x="45272" y="1302294"/>
                  </a:cubicBezTo>
                  <a:cubicBezTo>
                    <a:pt x="71312" y="1211134"/>
                    <a:pt x="97352" y="1119973"/>
                    <a:pt x="279630" y="1041835"/>
                  </a:cubicBezTo>
                  <a:cubicBezTo>
                    <a:pt x="461908" y="963698"/>
                    <a:pt x="579087" y="911606"/>
                    <a:pt x="579087" y="911606"/>
                  </a:cubicBezTo>
                  <a:cubicBezTo>
                    <a:pt x="579087" y="911528"/>
                    <a:pt x="579093" y="820440"/>
                    <a:pt x="592107" y="807422"/>
                  </a:cubicBezTo>
                  <a:cubicBezTo>
                    <a:pt x="605127" y="807422"/>
                    <a:pt x="631166" y="768354"/>
                    <a:pt x="605127" y="729285"/>
                  </a:cubicBezTo>
                  <a:cubicBezTo>
                    <a:pt x="592107" y="677193"/>
                    <a:pt x="566067" y="625101"/>
                    <a:pt x="566067" y="599055"/>
                  </a:cubicBezTo>
                  <a:cubicBezTo>
                    <a:pt x="566067" y="573009"/>
                    <a:pt x="344729" y="0"/>
                    <a:pt x="735325" y="0"/>
                  </a:cubicBezTo>
                  <a:close/>
                </a:path>
              </a:pathLst>
            </a:custGeom>
            <a:solidFill>
              <a:srgbClr val="D06F83"/>
            </a:solidFill>
            <a:ln w="9525">
              <a:noFill/>
              <a:round/>
            </a:ln>
            <a:effectLst>
              <a:outerShdw blurRad="127000" dist="63500" dir="2700000" algn="tl" rotWithShape="0">
                <a:prstClr val="black">
                  <a:alpha val="40000"/>
                </a:prstClr>
              </a:outerShdw>
            </a:effectLst>
          </p:spPr>
          <p:txBody>
            <a:bodyPr/>
            <a:lstStyle/>
            <a:p>
              <a:endParaRPr lang="zh-TW" altLang="en-US"/>
            </a:p>
          </p:txBody>
        </p:sp>
        <p:sp>
          <p:nvSpPr>
            <p:cNvPr id="85" name="Freeform 41"/>
            <p:cNvSpPr/>
            <p:nvPr/>
          </p:nvSpPr>
          <p:spPr bwMode="auto">
            <a:xfrm>
              <a:off x="8525837" y="3966210"/>
              <a:ext cx="361802" cy="533879"/>
            </a:xfrm>
            <a:custGeom>
              <a:avLst/>
              <a:gdLst>
                <a:gd name="T0" fmla="*/ 2147483647 w 40"/>
                <a:gd name="T1" fmla="*/ 2147483647 h 59"/>
                <a:gd name="T2" fmla="*/ 2147483647 w 40"/>
                <a:gd name="T3" fmla="*/ 2147483647 h 59"/>
                <a:gd name="T4" fmla="*/ 2147483647 w 40"/>
                <a:gd name="T5" fmla="*/ 0 h 59"/>
                <a:gd name="T6" fmla="*/ 2147483647 w 40"/>
                <a:gd name="T7" fmla="*/ 2147483647 h 59"/>
                <a:gd name="T8" fmla="*/ 2147483647 w 40"/>
                <a:gd name="T9" fmla="*/ 2147483647 h 59"/>
                <a:gd name="T10" fmla="*/ 2147483647 w 40"/>
                <a:gd name="T11" fmla="*/ 2147483647 h 59"/>
                <a:gd name="T12" fmla="*/ 2147483647 w 40"/>
                <a:gd name="T13" fmla="*/ 2147483647 h 59"/>
                <a:gd name="T14" fmla="*/ 2147483647 w 40"/>
                <a:gd name="T15" fmla="*/ 2147483647 h 59"/>
                <a:gd name="T16" fmla="*/ 0 60000 65536"/>
                <a:gd name="T17" fmla="*/ 0 60000 65536"/>
                <a:gd name="T18" fmla="*/ 0 60000 65536"/>
                <a:gd name="T19" fmla="*/ 0 60000 65536"/>
                <a:gd name="T20" fmla="*/ 0 60000 65536"/>
                <a:gd name="T21" fmla="*/ 0 60000 65536"/>
                <a:gd name="T22" fmla="*/ 0 60000 65536"/>
                <a:gd name="T23" fmla="*/ 0 60000 65536"/>
                <a:gd name="T24" fmla="*/ 0 w 40"/>
                <a:gd name="T25" fmla="*/ 0 h 59"/>
                <a:gd name="T26" fmla="*/ 40 w 40"/>
                <a:gd name="T27" fmla="*/ 59 h 5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0" h="59">
                  <a:moveTo>
                    <a:pt x="1" y="59"/>
                  </a:moveTo>
                  <a:cubicBezTo>
                    <a:pt x="1" y="59"/>
                    <a:pt x="19" y="21"/>
                    <a:pt x="40" y="4"/>
                  </a:cubicBezTo>
                  <a:cubicBezTo>
                    <a:pt x="40" y="4"/>
                    <a:pt x="37" y="2"/>
                    <a:pt x="37" y="0"/>
                  </a:cubicBezTo>
                  <a:cubicBezTo>
                    <a:pt x="37" y="0"/>
                    <a:pt x="16" y="14"/>
                    <a:pt x="15" y="15"/>
                  </a:cubicBezTo>
                  <a:cubicBezTo>
                    <a:pt x="14" y="16"/>
                    <a:pt x="13" y="16"/>
                    <a:pt x="12" y="15"/>
                  </a:cubicBezTo>
                  <a:cubicBezTo>
                    <a:pt x="11" y="14"/>
                    <a:pt x="5" y="3"/>
                    <a:pt x="5" y="3"/>
                  </a:cubicBezTo>
                  <a:cubicBezTo>
                    <a:pt x="5" y="3"/>
                    <a:pt x="3" y="10"/>
                    <a:pt x="4" y="11"/>
                  </a:cubicBezTo>
                  <a:cubicBezTo>
                    <a:pt x="4" y="13"/>
                    <a:pt x="0" y="49"/>
                    <a:pt x="1" y="59"/>
                  </a:cubicBezTo>
                  <a:close/>
                </a:path>
              </a:pathLst>
            </a:custGeom>
            <a:solidFill>
              <a:srgbClr val="FFFFFF"/>
            </a:solidFill>
            <a:ln w="9525">
              <a:noFill/>
              <a:round/>
            </a:ln>
          </p:spPr>
          <p:txBody>
            <a:bodyPr/>
            <a:lstStyle/>
            <a:p>
              <a:endParaRPr lang="zh-TW" altLang="en-US"/>
            </a:p>
          </p:txBody>
        </p:sp>
        <p:sp>
          <p:nvSpPr>
            <p:cNvPr id="86" name="Freeform 42"/>
            <p:cNvSpPr/>
            <p:nvPr/>
          </p:nvSpPr>
          <p:spPr bwMode="auto">
            <a:xfrm>
              <a:off x="8525665" y="4084238"/>
              <a:ext cx="153324" cy="424676"/>
            </a:xfrm>
            <a:custGeom>
              <a:avLst/>
              <a:gdLst>
                <a:gd name="T0" fmla="*/ 0 w 17"/>
                <a:gd name="T1" fmla="*/ 2147483647 h 47"/>
                <a:gd name="T2" fmla="*/ 2147483647 w 17"/>
                <a:gd name="T3" fmla="*/ 2147483647 h 47"/>
                <a:gd name="T4" fmla="*/ 2147483647 w 17"/>
                <a:gd name="T5" fmla="*/ 1183728112 h 47"/>
                <a:gd name="T6" fmla="*/ 2147483647 w 17"/>
                <a:gd name="T7" fmla="*/ 507312048 h 47"/>
                <a:gd name="T8" fmla="*/ 1684852866 w 17"/>
                <a:gd name="T9" fmla="*/ 845520080 h 47"/>
                <a:gd name="T10" fmla="*/ 168482691 w 17"/>
                <a:gd name="T11" fmla="*/ 2147483647 h 47"/>
                <a:gd name="T12" fmla="*/ 0 w 17"/>
                <a:gd name="T13" fmla="*/ 2147483647 h 47"/>
                <a:gd name="T14" fmla="*/ 0 60000 65536"/>
                <a:gd name="T15" fmla="*/ 0 60000 65536"/>
                <a:gd name="T16" fmla="*/ 0 60000 65536"/>
                <a:gd name="T17" fmla="*/ 0 60000 65536"/>
                <a:gd name="T18" fmla="*/ 0 60000 65536"/>
                <a:gd name="T19" fmla="*/ 0 60000 65536"/>
                <a:gd name="T20" fmla="*/ 0 60000 65536"/>
                <a:gd name="T21" fmla="*/ 0 w 17"/>
                <a:gd name="T22" fmla="*/ 0 h 47"/>
                <a:gd name="T23" fmla="*/ 17 w 17"/>
                <a:gd name="T24" fmla="*/ 47 h 4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7" h="47">
                  <a:moveTo>
                    <a:pt x="0" y="47"/>
                  </a:moveTo>
                  <a:cubicBezTo>
                    <a:pt x="0" y="47"/>
                    <a:pt x="14" y="25"/>
                    <a:pt x="13" y="14"/>
                  </a:cubicBezTo>
                  <a:cubicBezTo>
                    <a:pt x="13" y="9"/>
                    <a:pt x="14" y="7"/>
                    <a:pt x="14" y="7"/>
                  </a:cubicBezTo>
                  <a:cubicBezTo>
                    <a:pt x="14" y="7"/>
                    <a:pt x="17" y="4"/>
                    <a:pt x="16" y="3"/>
                  </a:cubicBezTo>
                  <a:cubicBezTo>
                    <a:pt x="15" y="1"/>
                    <a:pt x="12" y="0"/>
                    <a:pt x="10" y="5"/>
                  </a:cubicBezTo>
                  <a:cubicBezTo>
                    <a:pt x="11" y="8"/>
                    <a:pt x="1" y="15"/>
                    <a:pt x="1" y="26"/>
                  </a:cubicBezTo>
                  <a:lnTo>
                    <a:pt x="0" y="47"/>
                  </a:lnTo>
                  <a:close/>
                </a:path>
              </a:pathLst>
            </a:custGeom>
            <a:solidFill>
              <a:srgbClr val="D06F83"/>
            </a:solidFill>
            <a:ln w="9525">
              <a:noFill/>
              <a:round/>
            </a:ln>
          </p:spPr>
          <p:txBody>
            <a:bodyPr/>
            <a:lstStyle/>
            <a:p>
              <a:pPr>
                <a:defRPr/>
              </a:pPr>
              <a:endParaRPr lang="zh-TW" altLang="en-US"/>
            </a:p>
          </p:txBody>
        </p:sp>
        <p:sp>
          <p:nvSpPr>
            <p:cNvPr id="87" name="Freeform 43"/>
            <p:cNvSpPr/>
            <p:nvPr/>
          </p:nvSpPr>
          <p:spPr bwMode="auto">
            <a:xfrm>
              <a:off x="8670336" y="4093062"/>
              <a:ext cx="72801" cy="62875"/>
            </a:xfrm>
            <a:custGeom>
              <a:avLst/>
              <a:gdLst>
                <a:gd name="T0" fmla="*/ 0 w 66"/>
                <a:gd name="T1" fmla="*/ 2147483647 h 57"/>
                <a:gd name="T2" fmla="*/ 0 w 66"/>
                <a:gd name="T3" fmla="*/ 0 h 57"/>
                <a:gd name="T4" fmla="*/ 2147483647 w 66"/>
                <a:gd name="T5" fmla="*/ 2147483647 h 57"/>
                <a:gd name="T6" fmla="*/ 2147483647 w 66"/>
                <a:gd name="T7" fmla="*/ 2147483647 h 57"/>
                <a:gd name="T8" fmla="*/ 0 w 66"/>
                <a:gd name="T9" fmla="*/ 2147483647 h 57"/>
                <a:gd name="T10" fmla="*/ 0 60000 65536"/>
                <a:gd name="T11" fmla="*/ 0 60000 65536"/>
                <a:gd name="T12" fmla="*/ 0 60000 65536"/>
                <a:gd name="T13" fmla="*/ 0 60000 65536"/>
                <a:gd name="T14" fmla="*/ 0 60000 65536"/>
                <a:gd name="T15" fmla="*/ 0 w 66"/>
                <a:gd name="T16" fmla="*/ 0 h 57"/>
                <a:gd name="T17" fmla="*/ 66 w 66"/>
                <a:gd name="T18" fmla="*/ 57 h 57"/>
              </a:gdLst>
              <a:ahLst/>
              <a:cxnLst>
                <a:cxn ang="T10">
                  <a:pos x="T0" y="T1"/>
                </a:cxn>
                <a:cxn ang="T11">
                  <a:pos x="T2" y="T3"/>
                </a:cxn>
                <a:cxn ang="T12">
                  <a:pos x="T4" y="T5"/>
                </a:cxn>
                <a:cxn ang="T13">
                  <a:pos x="T6" y="T7"/>
                </a:cxn>
                <a:cxn ang="T14">
                  <a:pos x="T8" y="T9"/>
                </a:cxn>
              </a:cxnLst>
              <a:rect l="T15" t="T16" r="T17" b="T18"/>
              <a:pathLst>
                <a:path w="66" h="57">
                  <a:moveTo>
                    <a:pt x="0" y="8"/>
                  </a:moveTo>
                  <a:lnTo>
                    <a:pt x="0" y="0"/>
                  </a:lnTo>
                  <a:lnTo>
                    <a:pt x="66" y="57"/>
                  </a:lnTo>
                  <a:lnTo>
                    <a:pt x="0" y="8"/>
                  </a:lnTo>
                  <a:close/>
                </a:path>
              </a:pathLst>
            </a:custGeom>
            <a:solidFill>
              <a:srgbClr val="000000"/>
            </a:solidFill>
            <a:ln w="9525">
              <a:noFill/>
              <a:round/>
            </a:ln>
          </p:spPr>
          <p:txBody>
            <a:bodyPr/>
            <a:lstStyle/>
            <a:p>
              <a:endParaRPr lang="zh-TW" altLang="en-US"/>
            </a:p>
          </p:txBody>
        </p:sp>
        <p:sp>
          <p:nvSpPr>
            <p:cNvPr id="88" name="Freeform 44"/>
            <p:cNvSpPr/>
            <p:nvPr/>
          </p:nvSpPr>
          <p:spPr bwMode="auto">
            <a:xfrm>
              <a:off x="8552310" y="4093062"/>
              <a:ext cx="81627" cy="62875"/>
            </a:xfrm>
            <a:custGeom>
              <a:avLst/>
              <a:gdLst>
                <a:gd name="T0" fmla="*/ 0 w 74"/>
                <a:gd name="T1" fmla="*/ 2147483647 h 57"/>
                <a:gd name="T2" fmla="*/ 2147483647 w 74"/>
                <a:gd name="T3" fmla="*/ 0 h 57"/>
                <a:gd name="T4" fmla="*/ 2147483647 w 74"/>
                <a:gd name="T5" fmla="*/ 0 h 57"/>
                <a:gd name="T6" fmla="*/ 0 w 74"/>
                <a:gd name="T7" fmla="*/ 2147483647 h 57"/>
                <a:gd name="T8" fmla="*/ 0 w 74"/>
                <a:gd name="T9" fmla="*/ 2147483647 h 57"/>
                <a:gd name="T10" fmla="*/ 0 60000 65536"/>
                <a:gd name="T11" fmla="*/ 0 60000 65536"/>
                <a:gd name="T12" fmla="*/ 0 60000 65536"/>
                <a:gd name="T13" fmla="*/ 0 60000 65536"/>
                <a:gd name="T14" fmla="*/ 0 60000 65536"/>
                <a:gd name="T15" fmla="*/ 0 w 74"/>
                <a:gd name="T16" fmla="*/ 0 h 57"/>
                <a:gd name="T17" fmla="*/ 74 w 74"/>
                <a:gd name="T18" fmla="*/ 57 h 57"/>
              </a:gdLst>
              <a:ahLst/>
              <a:cxnLst>
                <a:cxn ang="T10">
                  <a:pos x="T0" y="T1"/>
                </a:cxn>
                <a:cxn ang="T11">
                  <a:pos x="T2" y="T3"/>
                </a:cxn>
                <a:cxn ang="T12">
                  <a:pos x="T4" y="T5"/>
                </a:cxn>
                <a:cxn ang="T13">
                  <a:pos x="T6" y="T7"/>
                </a:cxn>
                <a:cxn ang="T14">
                  <a:pos x="T8" y="T9"/>
                </a:cxn>
              </a:cxnLst>
              <a:rect l="T15" t="T16" r="T17" b="T18"/>
              <a:pathLst>
                <a:path w="74" h="57">
                  <a:moveTo>
                    <a:pt x="0" y="57"/>
                  </a:moveTo>
                  <a:lnTo>
                    <a:pt x="66" y="0"/>
                  </a:lnTo>
                  <a:lnTo>
                    <a:pt x="74" y="0"/>
                  </a:lnTo>
                  <a:lnTo>
                    <a:pt x="0" y="57"/>
                  </a:lnTo>
                  <a:close/>
                </a:path>
              </a:pathLst>
            </a:custGeom>
            <a:solidFill>
              <a:srgbClr val="000000"/>
            </a:solidFill>
            <a:ln w="9525">
              <a:noFill/>
              <a:round/>
            </a:ln>
          </p:spPr>
          <p:txBody>
            <a:bodyPr/>
            <a:lstStyle/>
            <a:p>
              <a:endParaRPr lang="zh-TW" altLang="en-US"/>
            </a:p>
          </p:txBody>
        </p:sp>
        <p:sp>
          <p:nvSpPr>
            <p:cNvPr id="89" name="Freeform 40"/>
            <p:cNvSpPr/>
            <p:nvPr/>
          </p:nvSpPr>
          <p:spPr bwMode="auto">
            <a:xfrm>
              <a:off x="6294630" y="4121798"/>
              <a:ext cx="386742" cy="379392"/>
            </a:xfrm>
            <a:custGeom>
              <a:avLst/>
              <a:gdLst/>
              <a:ahLst/>
              <a:cxnLst/>
              <a:rect l="l" t="t" r="r" b="b"/>
              <a:pathLst>
                <a:path w="1547910" h="1518490">
                  <a:moveTo>
                    <a:pt x="735325" y="0"/>
                  </a:moveTo>
                  <a:cubicBezTo>
                    <a:pt x="1125922" y="0"/>
                    <a:pt x="1099882" y="195344"/>
                    <a:pt x="1099882" y="273482"/>
                  </a:cubicBezTo>
                  <a:cubicBezTo>
                    <a:pt x="1099882" y="338596"/>
                    <a:pt x="1047802" y="533941"/>
                    <a:pt x="1034783" y="612078"/>
                  </a:cubicBezTo>
                  <a:cubicBezTo>
                    <a:pt x="1008743" y="677193"/>
                    <a:pt x="995723" y="755331"/>
                    <a:pt x="1021763" y="794399"/>
                  </a:cubicBezTo>
                  <a:cubicBezTo>
                    <a:pt x="1034783" y="820445"/>
                    <a:pt x="1073842" y="872537"/>
                    <a:pt x="1243100" y="963698"/>
                  </a:cubicBezTo>
                  <a:cubicBezTo>
                    <a:pt x="1399339" y="1054858"/>
                    <a:pt x="1581617" y="1067881"/>
                    <a:pt x="1542557" y="1289271"/>
                  </a:cubicBezTo>
                  <a:cubicBezTo>
                    <a:pt x="1520081" y="1379197"/>
                    <a:pt x="1500030" y="1452144"/>
                    <a:pt x="1480009" y="1518490"/>
                  </a:cubicBezTo>
                  <a:lnTo>
                    <a:pt x="0" y="1518490"/>
                  </a:lnTo>
                  <a:cubicBezTo>
                    <a:pt x="15993" y="1434519"/>
                    <a:pt x="15303" y="1372240"/>
                    <a:pt x="45272" y="1302294"/>
                  </a:cubicBezTo>
                  <a:cubicBezTo>
                    <a:pt x="71312" y="1211134"/>
                    <a:pt x="97352" y="1119973"/>
                    <a:pt x="279630" y="1041835"/>
                  </a:cubicBezTo>
                  <a:cubicBezTo>
                    <a:pt x="461908" y="963698"/>
                    <a:pt x="579087" y="911606"/>
                    <a:pt x="579087" y="911606"/>
                  </a:cubicBezTo>
                  <a:cubicBezTo>
                    <a:pt x="579087" y="911528"/>
                    <a:pt x="579093" y="820440"/>
                    <a:pt x="592107" y="807422"/>
                  </a:cubicBezTo>
                  <a:cubicBezTo>
                    <a:pt x="605127" y="807422"/>
                    <a:pt x="631166" y="768354"/>
                    <a:pt x="605127" y="729285"/>
                  </a:cubicBezTo>
                  <a:cubicBezTo>
                    <a:pt x="592107" y="677193"/>
                    <a:pt x="566067" y="625101"/>
                    <a:pt x="566067" y="599055"/>
                  </a:cubicBezTo>
                  <a:cubicBezTo>
                    <a:pt x="566067" y="573009"/>
                    <a:pt x="344729" y="0"/>
                    <a:pt x="735325" y="0"/>
                  </a:cubicBezTo>
                  <a:close/>
                </a:path>
              </a:pathLst>
            </a:custGeom>
            <a:solidFill>
              <a:schemeClr val="bg1">
                <a:lumMod val="75000"/>
              </a:schemeClr>
            </a:solidFill>
            <a:ln w="9525">
              <a:noFill/>
              <a:round/>
            </a:ln>
          </p:spPr>
          <p:txBody>
            <a:bodyPr/>
            <a:lstStyle/>
            <a:p>
              <a:endParaRPr lang="zh-TW" altLang="en-US"/>
            </a:p>
          </p:txBody>
        </p:sp>
        <p:sp>
          <p:nvSpPr>
            <p:cNvPr id="90" name="Freeform 41"/>
            <p:cNvSpPr/>
            <p:nvPr/>
          </p:nvSpPr>
          <p:spPr bwMode="auto">
            <a:xfrm>
              <a:off x="6420939" y="4313769"/>
              <a:ext cx="130096" cy="191972"/>
            </a:xfrm>
            <a:custGeom>
              <a:avLst/>
              <a:gdLst>
                <a:gd name="T0" fmla="*/ 2147483647 w 40"/>
                <a:gd name="T1" fmla="*/ 2147483647 h 59"/>
                <a:gd name="T2" fmla="*/ 2147483647 w 40"/>
                <a:gd name="T3" fmla="*/ 2147483647 h 59"/>
                <a:gd name="T4" fmla="*/ 2147483647 w 40"/>
                <a:gd name="T5" fmla="*/ 0 h 59"/>
                <a:gd name="T6" fmla="*/ 2147483647 w 40"/>
                <a:gd name="T7" fmla="*/ 2147483647 h 59"/>
                <a:gd name="T8" fmla="*/ 2147483647 w 40"/>
                <a:gd name="T9" fmla="*/ 2147483647 h 59"/>
                <a:gd name="T10" fmla="*/ 2147483647 w 40"/>
                <a:gd name="T11" fmla="*/ 2147483647 h 59"/>
                <a:gd name="T12" fmla="*/ 2147483647 w 40"/>
                <a:gd name="T13" fmla="*/ 2147483647 h 59"/>
                <a:gd name="T14" fmla="*/ 2147483647 w 40"/>
                <a:gd name="T15" fmla="*/ 2147483647 h 59"/>
                <a:gd name="T16" fmla="*/ 0 60000 65536"/>
                <a:gd name="T17" fmla="*/ 0 60000 65536"/>
                <a:gd name="T18" fmla="*/ 0 60000 65536"/>
                <a:gd name="T19" fmla="*/ 0 60000 65536"/>
                <a:gd name="T20" fmla="*/ 0 60000 65536"/>
                <a:gd name="T21" fmla="*/ 0 60000 65536"/>
                <a:gd name="T22" fmla="*/ 0 60000 65536"/>
                <a:gd name="T23" fmla="*/ 0 60000 65536"/>
                <a:gd name="T24" fmla="*/ 0 w 40"/>
                <a:gd name="T25" fmla="*/ 0 h 59"/>
                <a:gd name="T26" fmla="*/ 40 w 40"/>
                <a:gd name="T27" fmla="*/ 59 h 5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0" h="59">
                  <a:moveTo>
                    <a:pt x="1" y="59"/>
                  </a:moveTo>
                  <a:cubicBezTo>
                    <a:pt x="1" y="59"/>
                    <a:pt x="19" y="21"/>
                    <a:pt x="40" y="4"/>
                  </a:cubicBezTo>
                  <a:cubicBezTo>
                    <a:pt x="40" y="4"/>
                    <a:pt x="37" y="2"/>
                    <a:pt x="37" y="0"/>
                  </a:cubicBezTo>
                  <a:cubicBezTo>
                    <a:pt x="37" y="0"/>
                    <a:pt x="16" y="14"/>
                    <a:pt x="15" y="15"/>
                  </a:cubicBezTo>
                  <a:cubicBezTo>
                    <a:pt x="14" y="16"/>
                    <a:pt x="13" y="16"/>
                    <a:pt x="12" y="15"/>
                  </a:cubicBezTo>
                  <a:cubicBezTo>
                    <a:pt x="11" y="14"/>
                    <a:pt x="5" y="3"/>
                    <a:pt x="5" y="3"/>
                  </a:cubicBezTo>
                  <a:cubicBezTo>
                    <a:pt x="5" y="3"/>
                    <a:pt x="3" y="10"/>
                    <a:pt x="4" y="11"/>
                  </a:cubicBezTo>
                  <a:cubicBezTo>
                    <a:pt x="4" y="13"/>
                    <a:pt x="0" y="49"/>
                    <a:pt x="1" y="59"/>
                  </a:cubicBezTo>
                  <a:close/>
                </a:path>
              </a:pathLst>
            </a:custGeom>
            <a:solidFill>
              <a:srgbClr val="FFFFFF"/>
            </a:solidFill>
            <a:ln w="9525">
              <a:noFill/>
              <a:round/>
            </a:ln>
          </p:spPr>
          <p:txBody>
            <a:bodyPr/>
            <a:lstStyle/>
            <a:p>
              <a:endParaRPr lang="zh-TW" altLang="en-US"/>
            </a:p>
          </p:txBody>
        </p:sp>
        <p:sp>
          <p:nvSpPr>
            <p:cNvPr id="91" name="Freeform 42"/>
            <p:cNvSpPr/>
            <p:nvPr/>
          </p:nvSpPr>
          <p:spPr bwMode="auto">
            <a:xfrm>
              <a:off x="6420876" y="4356210"/>
              <a:ext cx="55132" cy="152704"/>
            </a:xfrm>
            <a:custGeom>
              <a:avLst/>
              <a:gdLst>
                <a:gd name="T0" fmla="*/ 0 w 17"/>
                <a:gd name="T1" fmla="*/ 2147483647 h 47"/>
                <a:gd name="T2" fmla="*/ 2147483647 w 17"/>
                <a:gd name="T3" fmla="*/ 2147483647 h 47"/>
                <a:gd name="T4" fmla="*/ 2147483647 w 17"/>
                <a:gd name="T5" fmla="*/ 1183728112 h 47"/>
                <a:gd name="T6" fmla="*/ 2147483647 w 17"/>
                <a:gd name="T7" fmla="*/ 507312048 h 47"/>
                <a:gd name="T8" fmla="*/ 1684852866 w 17"/>
                <a:gd name="T9" fmla="*/ 845520080 h 47"/>
                <a:gd name="T10" fmla="*/ 168482691 w 17"/>
                <a:gd name="T11" fmla="*/ 2147483647 h 47"/>
                <a:gd name="T12" fmla="*/ 0 w 17"/>
                <a:gd name="T13" fmla="*/ 2147483647 h 47"/>
                <a:gd name="T14" fmla="*/ 0 60000 65536"/>
                <a:gd name="T15" fmla="*/ 0 60000 65536"/>
                <a:gd name="T16" fmla="*/ 0 60000 65536"/>
                <a:gd name="T17" fmla="*/ 0 60000 65536"/>
                <a:gd name="T18" fmla="*/ 0 60000 65536"/>
                <a:gd name="T19" fmla="*/ 0 60000 65536"/>
                <a:gd name="T20" fmla="*/ 0 60000 65536"/>
                <a:gd name="T21" fmla="*/ 0 w 17"/>
                <a:gd name="T22" fmla="*/ 0 h 47"/>
                <a:gd name="T23" fmla="*/ 17 w 17"/>
                <a:gd name="T24" fmla="*/ 47 h 4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7" h="47">
                  <a:moveTo>
                    <a:pt x="0" y="47"/>
                  </a:moveTo>
                  <a:cubicBezTo>
                    <a:pt x="0" y="47"/>
                    <a:pt x="14" y="25"/>
                    <a:pt x="13" y="14"/>
                  </a:cubicBezTo>
                  <a:cubicBezTo>
                    <a:pt x="13" y="9"/>
                    <a:pt x="14" y="7"/>
                    <a:pt x="14" y="7"/>
                  </a:cubicBezTo>
                  <a:cubicBezTo>
                    <a:pt x="14" y="7"/>
                    <a:pt x="17" y="4"/>
                    <a:pt x="16" y="3"/>
                  </a:cubicBezTo>
                  <a:cubicBezTo>
                    <a:pt x="15" y="1"/>
                    <a:pt x="12" y="0"/>
                    <a:pt x="10" y="5"/>
                  </a:cubicBezTo>
                  <a:cubicBezTo>
                    <a:pt x="11" y="8"/>
                    <a:pt x="1" y="15"/>
                    <a:pt x="1" y="26"/>
                  </a:cubicBezTo>
                  <a:lnTo>
                    <a:pt x="0" y="47"/>
                  </a:lnTo>
                  <a:close/>
                </a:path>
              </a:pathLst>
            </a:custGeom>
            <a:solidFill>
              <a:schemeClr val="bg1">
                <a:lumMod val="65000"/>
              </a:schemeClr>
            </a:solidFill>
            <a:ln w="9525">
              <a:noFill/>
              <a:round/>
            </a:ln>
          </p:spPr>
          <p:txBody>
            <a:bodyPr/>
            <a:lstStyle/>
            <a:p>
              <a:pPr>
                <a:defRPr/>
              </a:pPr>
              <a:endParaRPr lang="zh-TW" altLang="en-US"/>
            </a:p>
          </p:txBody>
        </p:sp>
        <p:sp>
          <p:nvSpPr>
            <p:cNvPr id="92" name="Freeform 43"/>
            <p:cNvSpPr/>
            <p:nvPr/>
          </p:nvSpPr>
          <p:spPr bwMode="auto">
            <a:xfrm>
              <a:off x="6472898" y="4359381"/>
              <a:ext cx="26178" cy="22608"/>
            </a:xfrm>
            <a:custGeom>
              <a:avLst/>
              <a:gdLst>
                <a:gd name="T0" fmla="*/ 0 w 66"/>
                <a:gd name="T1" fmla="*/ 2147483647 h 57"/>
                <a:gd name="T2" fmla="*/ 0 w 66"/>
                <a:gd name="T3" fmla="*/ 0 h 57"/>
                <a:gd name="T4" fmla="*/ 2147483647 w 66"/>
                <a:gd name="T5" fmla="*/ 2147483647 h 57"/>
                <a:gd name="T6" fmla="*/ 2147483647 w 66"/>
                <a:gd name="T7" fmla="*/ 2147483647 h 57"/>
                <a:gd name="T8" fmla="*/ 0 w 66"/>
                <a:gd name="T9" fmla="*/ 2147483647 h 57"/>
                <a:gd name="T10" fmla="*/ 0 60000 65536"/>
                <a:gd name="T11" fmla="*/ 0 60000 65536"/>
                <a:gd name="T12" fmla="*/ 0 60000 65536"/>
                <a:gd name="T13" fmla="*/ 0 60000 65536"/>
                <a:gd name="T14" fmla="*/ 0 60000 65536"/>
                <a:gd name="T15" fmla="*/ 0 w 66"/>
                <a:gd name="T16" fmla="*/ 0 h 57"/>
                <a:gd name="T17" fmla="*/ 66 w 66"/>
                <a:gd name="T18" fmla="*/ 57 h 57"/>
              </a:gdLst>
              <a:ahLst/>
              <a:cxnLst>
                <a:cxn ang="T10">
                  <a:pos x="T0" y="T1"/>
                </a:cxn>
                <a:cxn ang="T11">
                  <a:pos x="T2" y="T3"/>
                </a:cxn>
                <a:cxn ang="T12">
                  <a:pos x="T4" y="T5"/>
                </a:cxn>
                <a:cxn ang="T13">
                  <a:pos x="T6" y="T7"/>
                </a:cxn>
                <a:cxn ang="T14">
                  <a:pos x="T8" y="T9"/>
                </a:cxn>
              </a:cxnLst>
              <a:rect l="T15" t="T16" r="T17" b="T18"/>
              <a:pathLst>
                <a:path w="66" h="57">
                  <a:moveTo>
                    <a:pt x="0" y="8"/>
                  </a:moveTo>
                  <a:lnTo>
                    <a:pt x="0" y="0"/>
                  </a:lnTo>
                  <a:lnTo>
                    <a:pt x="66" y="57"/>
                  </a:lnTo>
                  <a:lnTo>
                    <a:pt x="0" y="8"/>
                  </a:lnTo>
                  <a:close/>
                </a:path>
              </a:pathLst>
            </a:custGeom>
            <a:solidFill>
              <a:srgbClr val="000000"/>
            </a:solidFill>
            <a:ln w="9525">
              <a:noFill/>
              <a:round/>
            </a:ln>
          </p:spPr>
          <p:txBody>
            <a:bodyPr/>
            <a:lstStyle/>
            <a:p>
              <a:endParaRPr lang="zh-TW" altLang="en-US"/>
            </a:p>
          </p:txBody>
        </p:sp>
        <p:sp>
          <p:nvSpPr>
            <p:cNvPr id="93" name="Freeform 44"/>
            <p:cNvSpPr/>
            <p:nvPr/>
          </p:nvSpPr>
          <p:spPr bwMode="auto">
            <a:xfrm>
              <a:off x="6430459" y="4359381"/>
              <a:ext cx="29351" cy="22608"/>
            </a:xfrm>
            <a:custGeom>
              <a:avLst/>
              <a:gdLst>
                <a:gd name="T0" fmla="*/ 0 w 74"/>
                <a:gd name="T1" fmla="*/ 2147483647 h 57"/>
                <a:gd name="T2" fmla="*/ 2147483647 w 74"/>
                <a:gd name="T3" fmla="*/ 0 h 57"/>
                <a:gd name="T4" fmla="*/ 2147483647 w 74"/>
                <a:gd name="T5" fmla="*/ 0 h 57"/>
                <a:gd name="T6" fmla="*/ 0 w 74"/>
                <a:gd name="T7" fmla="*/ 2147483647 h 57"/>
                <a:gd name="T8" fmla="*/ 0 w 74"/>
                <a:gd name="T9" fmla="*/ 2147483647 h 57"/>
                <a:gd name="T10" fmla="*/ 0 60000 65536"/>
                <a:gd name="T11" fmla="*/ 0 60000 65536"/>
                <a:gd name="T12" fmla="*/ 0 60000 65536"/>
                <a:gd name="T13" fmla="*/ 0 60000 65536"/>
                <a:gd name="T14" fmla="*/ 0 60000 65536"/>
                <a:gd name="T15" fmla="*/ 0 w 74"/>
                <a:gd name="T16" fmla="*/ 0 h 57"/>
                <a:gd name="T17" fmla="*/ 74 w 74"/>
                <a:gd name="T18" fmla="*/ 57 h 57"/>
              </a:gdLst>
              <a:ahLst/>
              <a:cxnLst>
                <a:cxn ang="T10">
                  <a:pos x="T0" y="T1"/>
                </a:cxn>
                <a:cxn ang="T11">
                  <a:pos x="T2" y="T3"/>
                </a:cxn>
                <a:cxn ang="T12">
                  <a:pos x="T4" y="T5"/>
                </a:cxn>
                <a:cxn ang="T13">
                  <a:pos x="T6" y="T7"/>
                </a:cxn>
                <a:cxn ang="T14">
                  <a:pos x="T8" y="T9"/>
                </a:cxn>
              </a:cxnLst>
              <a:rect l="T15" t="T16" r="T17" b="T18"/>
              <a:pathLst>
                <a:path w="74" h="57">
                  <a:moveTo>
                    <a:pt x="0" y="57"/>
                  </a:moveTo>
                  <a:lnTo>
                    <a:pt x="66" y="0"/>
                  </a:lnTo>
                  <a:lnTo>
                    <a:pt x="74" y="0"/>
                  </a:lnTo>
                  <a:lnTo>
                    <a:pt x="0" y="57"/>
                  </a:lnTo>
                  <a:close/>
                </a:path>
              </a:pathLst>
            </a:custGeom>
            <a:solidFill>
              <a:srgbClr val="000000"/>
            </a:solidFill>
            <a:ln w="9525">
              <a:noFill/>
              <a:round/>
            </a:ln>
          </p:spPr>
          <p:txBody>
            <a:bodyPr/>
            <a:lstStyle/>
            <a:p>
              <a:endParaRPr lang="zh-TW" altLang="en-US"/>
            </a:p>
          </p:txBody>
        </p:sp>
        <p:sp>
          <p:nvSpPr>
            <p:cNvPr id="94" name="Freeform 40"/>
            <p:cNvSpPr/>
            <p:nvPr/>
          </p:nvSpPr>
          <p:spPr bwMode="auto">
            <a:xfrm>
              <a:off x="7101381" y="3966210"/>
              <a:ext cx="542180" cy="531877"/>
            </a:xfrm>
            <a:custGeom>
              <a:avLst/>
              <a:gdLst/>
              <a:ahLst/>
              <a:cxnLst/>
              <a:rect l="l" t="t" r="r" b="b"/>
              <a:pathLst>
                <a:path w="1547910" h="1518490">
                  <a:moveTo>
                    <a:pt x="735325" y="0"/>
                  </a:moveTo>
                  <a:cubicBezTo>
                    <a:pt x="1125922" y="0"/>
                    <a:pt x="1099882" y="195344"/>
                    <a:pt x="1099882" y="273482"/>
                  </a:cubicBezTo>
                  <a:cubicBezTo>
                    <a:pt x="1099882" y="338596"/>
                    <a:pt x="1047802" y="533941"/>
                    <a:pt x="1034783" y="612078"/>
                  </a:cubicBezTo>
                  <a:cubicBezTo>
                    <a:pt x="1008743" y="677193"/>
                    <a:pt x="995723" y="755331"/>
                    <a:pt x="1021763" y="794399"/>
                  </a:cubicBezTo>
                  <a:cubicBezTo>
                    <a:pt x="1034783" y="820445"/>
                    <a:pt x="1073842" y="872537"/>
                    <a:pt x="1243100" y="963698"/>
                  </a:cubicBezTo>
                  <a:cubicBezTo>
                    <a:pt x="1399339" y="1054858"/>
                    <a:pt x="1581617" y="1067881"/>
                    <a:pt x="1542557" y="1289271"/>
                  </a:cubicBezTo>
                  <a:cubicBezTo>
                    <a:pt x="1520081" y="1379197"/>
                    <a:pt x="1500030" y="1452144"/>
                    <a:pt x="1480009" y="1518490"/>
                  </a:cubicBezTo>
                  <a:lnTo>
                    <a:pt x="0" y="1518490"/>
                  </a:lnTo>
                  <a:cubicBezTo>
                    <a:pt x="15993" y="1434519"/>
                    <a:pt x="15303" y="1372240"/>
                    <a:pt x="45272" y="1302294"/>
                  </a:cubicBezTo>
                  <a:cubicBezTo>
                    <a:pt x="71312" y="1211134"/>
                    <a:pt x="97352" y="1119973"/>
                    <a:pt x="279630" y="1041835"/>
                  </a:cubicBezTo>
                  <a:cubicBezTo>
                    <a:pt x="461908" y="963698"/>
                    <a:pt x="579087" y="911606"/>
                    <a:pt x="579087" y="911606"/>
                  </a:cubicBezTo>
                  <a:cubicBezTo>
                    <a:pt x="579087" y="911528"/>
                    <a:pt x="579093" y="820440"/>
                    <a:pt x="592107" y="807422"/>
                  </a:cubicBezTo>
                  <a:cubicBezTo>
                    <a:pt x="605127" y="807422"/>
                    <a:pt x="631166" y="768354"/>
                    <a:pt x="605127" y="729285"/>
                  </a:cubicBezTo>
                  <a:cubicBezTo>
                    <a:pt x="592107" y="677193"/>
                    <a:pt x="566067" y="625101"/>
                    <a:pt x="566067" y="599055"/>
                  </a:cubicBezTo>
                  <a:cubicBezTo>
                    <a:pt x="566067" y="573009"/>
                    <a:pt x="344729" y="0"/>
                    <a:pt x="735325" y="0"/>
                  </a:cubicBezTo>
                  <a:close/>
                </a:path>
              </a:pathLst>
            </a:custGeom>
            <a:solidFill>
              <a:schemeClr val="bg1">
                <a:lumMod val="75000"/>
              </a:schemeClr>
            </a:solidFill>
            <a:ln w="9525">
              <a:noFill/>
              <a:round/>
            </a:ln>
          </p:spPr>
          <p:txBody>
            <a:bodyPr/>
            <a:lstStyle/>
            <a:p>
              <a:endParaRPr lang="zh-TW" altLang="en-US"/>
            </a:p>
          </p:txBody>
        </p:sp>
        <p:sp>
          <p:nvSpPr>
            <p:cNvPr id="95" name="Freeform 41"/>
            <p:cNvSpPr/>
            <p:nvPr/>
          </p:nvSpPr>
          <p:spPr bwMode="auto">
            <a:xfrm>
              <a:off x="7278454" y="4235338"/>
              <a:ext cx="182383" cy="269127"/>
            </a:xfrm>
            <a:custGeom>
              <a:avLst/>
              <a:gdLst>
                <a:gd name="T0" fmla="*/ 2147483647 w 40"/>
                <a:gd name="T1" fmla="*/ 2147483647 h 59"/>
                <a:gd name="T2" fmla="*/ 2147483647 w 40"/>
                <a:gd name="T3" fmla="*/ 2147483647 h 59"/>
                <a:gd name="T4" fmla="*/ 2147483647 w 40"/>
                <a:gd name="T5" fmla="*/ 0 h 59"/>
                <a:gd name="T6" fmla="*/ 2147483647 w 40"/>
                <a:gd name="T7" fmla="*/ 2147483647 h 59"/>
                <a:gd name="T8" fmla="*/ 2147483647 w 40"/>
                <a:gd name="T9" fmla="*/ 2147483647 h 59"/>
                <a:gd name="T10" fmla="*/ 2147483647 w 40"/>
                <a:gd name="T11" fmla="*/ 2147483647 h 59"/>
                <a:gd name="T12" fmla="*/ 2147483647 w 40"/>
                <a:gd name="T13" fmla="*/ 2147483647 h 59"/>
                <a:gd name="T14" fmla="*/ 2147483647 w 40"/>
                <a:gd name="T15" fmla="*/ 2147483647 h 59"/>
                <a:gd name="T16" fmla="*/ 0 60000 65536"/>
                <a:gd name="T17" fmla="*/ 0 60000 65536"/>
                <a:gd name="T18" fmla="*/ 0 60000 65536"/>
                <a:gd name="T19" fmla="*/ 0 60000 65536"/>
                <a:gd name="T20" fmla="*/ 0 60000 65536"/>
                <a:gd name="T21" fmla="*/ 0 60000 65536"/>
                <a:gd name="T22" fmla="*/ 0 60000 65536"/>
                <a:gd name="T23" fmla="*/ 0 60000 65536"/>
                <a:gd name="T24" fmla="*/ 0 w 40"/>
                <a:gd name="T25" fmla="*/ 0 h 59"/>
                <a:gd name="T26" fmla="*/ 40 w 40"/>
                <a:gd name="T27" fmla="*/ 59 h 5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0" h="59">
                  <a:moveTo>
                    <a:pt x="1" y="59"/>
                  </a:moveTo>
                  <a:cubicBezTo>
                    <a:pt x="1" y="59"/>
                    <a:pt x="19" y="21"/>
                    <a:pt x="40" y="4"/>
                  </a:cubicBezTo>
                  <a:cubicBezTo>
                    <a:pt x="40" y="4"/>
                    <a:pt x="37" y="2"/>
                    <a:pt x="37" y="0"/>
                  </a:cubicBezTo>
                  <a:cubicBezTo>
                    <a:pt x="37" y="0"/>
                    <a:pt x="16" y="14"/>
                    <a:pt x="15" y="15"/>
                  </a:cubicBezTo>
                  <a:cubicBezTo>
                    <a:pt x="14" y="16"/>
                    <a:pt x="13" y="16"/>
                    <a:pt x="12" y="15"/>
                  </a:cubicBezTo>
                  <a:cubicBezTo>
                    <a:pt x="11" y="14"/>
                    <a:pt x="5" y="3"/>
                    <a:pt x="5" y="3"/>
                  </a:cubicBezTo>
                  <a:cubicBezTo>
                    <a:pt x="5" y="3"/>
                    <a:pt x="3" y="10"/>
                    <a:pt x="4" y="11"/>
                  </a:cubicBezTo>
                  <a:cubicBezTo>
                    <a:pt x="4" y="13"/>
                    <a:pt x="0" y="49"/>
                    <a:pt x="1" y="59"/>
                  </a:cubicBezTo>
                  <a:close/>
                </a:path>
              </a:pathLst>
            </a:custGeom>
            <a:solidFill>
              <a:srgbClr val="FFFFFF"/>
            </a:solidFill>
            <a:ln w="9525">
              <a:noFill/>
              <a:round/>
            </a:ln>
          </p:spPr>
          <p:txBody>
            <a:bodyPr/>
            <a:lstStyle/>
            <a:p>
              <a:endParaRPr lang="zh-TW" altLang="en-US"/>
            </a:p>
          </p:txBody>
        </p:sp>
        <p:sp>
          <p:nvSpPr>
            <p:cNvPr id="96" name="Freeform 42"/>
            <p:cNvSpPr/>
            <p:nvPr/>
          </p:nvSpPr>
          <p:spPr bwMode="auto">
            <a:xfrm>
              <a:off x="7278366" y="4294834"/>
              <a:ext cx="77290" cy="214079"/>
            </a:xfrm>
            <a:custGeom>
              <a:avLst/>
              <a:gdLst>
                <a:gd name="T0" fmla="*/ 0 w 17"/>
                <a:gd name="T1" fmla="*/ 2147483647 h 47"/>
                <a:gd name="T2" fmla="*/ 2147483647 w 17"/>
                <a:gd name="T3" fmla="*/ 2147483647 h 47"/>
                <a:gd name="T4" fmla="*/ 2147483647 w 17"/>
                <a:gd name="T5" fmla="*/ 1183728112 h 47"/>
                <a:gd name="T6" fmla="*/ 2147483647 w 17"/>
                <a:gd name="T7" fmla="*/ 507312048 h 47"/>
                <a:gd name="T8" fmla="*/ 1684852866 w 17"/>
                <a:gd name="T9" fmla="*/ 845520080 h 47"/>
                <a:gd name="T10" fmla="*/ 168482691 w 17"/>
                <a:gd name="T11" fmla="*/ 2147483647 h 47"/>
                <a:gd name="T12" fmla="*/ 0 w 17"/>
                <a:gd name="T13" fmla="*/ 2147483647 h 47"/>
                <a:gd name="T14" fmla="*/ 0 60000 65536"/>
                <a:gd name="T15" fmla="*/ 0 60000 65536"/>
                <a:gd name="T16" fmla="*/ 0 60000 65536"/>
                <a:gd name="T17" fmla="*/ 0 60000 65536"/>
                <a:gd name="T18" fmla="*/ 0 60000 65536"/>
                <a:gd name="T19" fmla="*/ 0 60000 65536"/>
                <a:gd name="T20" fmla="*/ 0 60000 65536"/>
                <a:gd name="T21" fmla="*/ 0 w 17"/>
                <a:gd name="T22" fmla="*/ 0 h 47"/>
                <a:gd name="T23" fmla="*/ 17 w 17"/>
                <a:gd name="T24" fmla="*/ 47 h 4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7" h="47">
                  <a:moveTo>
                    <a:pt x="0" y="47"/>
                  </a:moveTo>
                  <a:cubicBezTo>
                    <a:pt x="0" y="47"/>
                    <a:pt x="14" y="25"/>
                    <a:pt x="13" y="14"/>
                  </a:cubicBezTo>
                  <a:cubicBezTo>
                    <a:pt x="13" y="9"/>
                    <a:pt x="14" y="7"/>
                    <a:pt x="14" y="7"/>
                  </a:cubicBezTo>
                  <a:cubicBezTo>
                    <a:pt x="14" y="7"/>
                    <a:pt x="17" y="4"/>
                    <a:pt x="16" y="3"/>
                  </a:cubicBezTo>
                  <a:cubicBezTo>
                    <a:pt x="15" y="1"/>
                    <a:pt x="12" y="0"/>
                    <a:pt x="10" y="5"/>
                  </a:cubicBezTo>
                  <a:cubicBezTo>
                    <a:pt x="11" y="8"/>
                    <a:pt x="1" y="15"/>
                    <a:pt x="1" y="26"/>
                  </a:cubicBezTo>
                  <a:lnTo>
                    <a:pt x="0" y="47"/>
                  </a:lnTo>
                  <a:close/>
                </a:path>
              </a:pathLst>
            </a:custGeom>
            <a:solidFill>
              <a:schemeClr val="bg1">
                <a:lumMod val="65000"/>
              </a:schemeClr>
            </a:solidFill>
            <a:ln w="9525">
              <a:noFill/>
              <a:round/>
            </a:ln>
          </p:spPr>
          <p:txBody>
            <a:bodyPr/>
            <a:lstStyle/>
            <a:p>
              <a:pPr>
                <a:defRPr/>
              </a:pPr>
              <a:endParaRPr lang="zh-TW" altLang="en-US"/>
            </a:p>
          </p:txBody>
        </p:sp>
        <p:sp>
          <p:nvSpPr>
            <p:cNvPr id="97" name="Freeform 43"/>
            <p:cNvSpPr/>
            <p:nvPr/>
          </p:nvSpPr>
          <p:spPr bwMode="auto">
            <a:xfrm>
              <a:off x="7351296" y="4299283"/>
              <a:ext cx="36699" cy="31695"/>
            </a:xfrm>
            <a:custGeom>
              <a:avLst/>
              <a:gdLst>
                <a:gd name="T0" fmla="*/ 0 w 66"/>
                <a:gd name="T1" fmla="*/ 2147483647 h 57"/>
                <a:gd name="T2" fmla="*/ 0 w 66"/>
                <a:gd name="T3" fmla="*/ 0 h 57"/>
                <a:gd name="T4" fmla="*/ 2147483647 w 66"/>
                <a:gd name="T5" fmla="*/ 2147483647 h 57"/>
                <a:gd name="T6" fmla="*/ 2147483647 w 66"/>
                <a:gd name="T7" fmla="*/ 2147483647 h 57"/>
                <a:gd name="T8" fmla="*/ 0 w 66"/>
                <a:gd name="T9" fmla="*/ 2147483647 h 57"/>
                <a:gd name="T10" fmla="*/ 0 60000 65536"/>
                <a:gd name="T11" fmla="*/ 0 60000 65536"/>
                <a:gd name="T12" fmla="*/ 0 60000 65536"/>
                <a:gd name="T13" fmla="*/ 0 60000 65536"/>
                <a:gd name="T14" fmla="*/ 0 60000 65536"/>
                <a:gd name="T15" fmla="*/ 0 w 66"/>
                <a:gd name="T16" fmla="*/ 0 h 57"/>
                <a:gd name="T17" fmla="*/ 66 w 66"/>
                <a:gd name="T18" fmla="*/ 57 h 57"/>
              </a:gdLst>
              <a:ahLst/>
              <a:cxnLst>
                <a:cxn ang="T10">
                  <a:pos x="T0" y="T1"/>
                </a:cxn>
                <a:cxn ang="T11">
                  <a:pos x="T2" y="T3"/>
                </a:cxn>
                <a:cxn ang="T12">
                  <a:pos x="T4" y="T5"/>
                </a:cxn>
                <a:cxn ang="T13">
                  <a:pos x="T6" y="T7"/>
                </a:cxn>
                <a:cxn ang="T14">
                  <a:pos x="T8" y="T9"/>
                </a:cxn>
              </a:cxnLst>
              <a:rect l="T15" t="T16" r="T17" b="T18"/>
              <a:pathLst>
                <a:path w="66" h="57">
                  <a:moveTo>
                    <a:pt x="0" y="8"/>
                  </a:moveTo>
                  <a:lnTo>
                    <a:pt x="0" y="0"/>
                  </a:lnTo>
                  <a:lnTo>
                    <a:pt x="66" y="57"/>
                  </a:lnTo>
                  <a:lnTo>
                    <a:pt x="0" y="8"/>
                  </a:lnTo>
                  <a:close/>
                </a:path>
              </a:pathLst>
            </a:custGeom>
            <a:solidFill>
              <a:srgbClr val="000000"/>
            </a:solidFill>
            <a:ln w="9525">
              <a:noFill/>
              <a:round/>
            </a:ln>
          </p:spPr>
          <p:txBody>
            <a:bodyPr/>
            <a:lstStyle/>
            <a:p>
              <a:endParaRPr lang="zh-TW" altLang="en-US"/>
            </a:p>
          </p:txBody>
        </p:sp>
        <p:sp>
          <p:nvSpPr>
            <p:cNvPr id="98" name="Freeform 44"/>
            <p:cNvSpPr/>
            <p:nvPr/>
          </p:nvSpPr>
          <p:spPr bwMode="auto">
            <a:xfrm>
              <a:off x="7291799" y="4299283"/>
              <a:ext cx="41148" cy="31695"/>
            </a:xfrm>
            <a:custGeom>
              <a:avLst/>
              <a:gdLst>
                <a:gd name="T0" fmla="*/ 0 w 74"/>
                <a:gd name="T1" fmla="*/ 2147483647 h 57"/>
                <a:gd name="T2" fmla="*/ 2147483647 w 74"/>
                <a:gd name="T3" fmla="*/ 0 h 57"/>
                <a:gd name="T4" fmla="*/ 2147483647 w 74"/>
                <a:gd name="T5" fmla="*/ 0 h 57"/>
                <a:gd name="T6" fmla="*/ 0 w 74"/>
                <a:gd name="T7" fmla="*/ 2147483647 h 57"/>
                <a:gd name="T8" fmla="*/ 0 w 74"/>
                <a:gd name="T9" fmla="*/ 2147483647 h 57"/>
                <a:gd name="T10" fmla="*/ 0 60000 65536"/>
                <a:gd name="T11" fmla="*/ 0 60000 65536"/>
                <a:gd name="T12" fmla="*/ 0 60000 65536"/>
                <a:gd name="T13" fmla="*/ 0 60000 65536"/>
                <a:gd name="T14" fmla="*/ 0 60000 65536"/>
                <a:gd name="T15" fmla="*/ 0 w 74"/>
                <a:gd name="T16" fmla="*/ 0 h 57"/>
                <a:gd name="T17" fmla="*/ 74 w 74"/>
                <a:gd name="T18" fmla="*/ 57 h 57"/>
              </a:gdLst>
              <a:ahLst/>
              <a:cxnLst>
                <a:cxn ang="T10">
                  <a:pos x="T0" y="T1"/>
                </a:cxn>
                <a:cxn ang="T11">
                  <a:pos x="T2" y="T3"/>
                </a:cxn>
                <a:cxn ang="T12">
                  <a:pos x="T4" y="T5"/>
                </a:cxn>
                <a:cxn ang="T13">
                  <a:pos x="T6" y="T7"/>
                </a:cxn>
                <a:cxn ang="T14">
                  <a:pos x="T8" y="T9"/>
                </a:cxn>
              </a:cxnLst>
              <a:rect l="T15" t="T16" r="T17" b="T18"/>
              <a:pathLst>
                <a:path w="74" h="57">
                  <a:moveTo>
                    <a:pt x="0" y="57"/>
                  </a:moveTo>
                  <a:lnTo>
                    <a:pt x="66" y="0"/>
                  </a:lnTo>
                  <a:lnTo>
                    <a:pt x="74" y="0"/>
                  </a:lnTo>
                  <a:lnTo>
                    <a:pt x="0" y="57"/>
                  </a:lnTo>
                  <a:close/>
                </a:path>
              </a:pathLst>
            </a:custGeom>
            <a:solidFill>
              <a:srgbClr val="000000"/>
            </a:solidFill>
            <a:ln w="9525">
              <a:noFill/>
              <a:round/>
            </a:ln>
          </p:spPr>
          <p:txBody>
            <a:bodyPr/>
            <a:lstStyle/>
            <a:p>
              <a:endParaRPr lang="zh-TW" altLang="en-US"/>
            </a:p>
          </p:txBody>
        </p:sp>
        <p:sp>
          <p:nvSpPr>
            <p:cNvPr id="99" name="Freeform 40"/>
            <p:cNvSpPr/>
            <p:nvPr/>
          </p:nvSpPr>
          <p:spPr bwMode="auto">
            <a:xfrm>
              <a:off x="6654466" y="3834168"/>
              <a:ext cx="674094" cy="661284"/>
            </a:xfrm>
            <a:custGeom>
              <a:avLst/>
              <a:gdLst/>
              <a:ahLst/>
              <a:cxnLst/>
              <a:rect l="l" t="t" r="r" b="b"/>
              <a:pathLst>
                <a:path w="1547910" h="1518490">
                  <a:moveTo>
                    <a:pt x="735325" y="0"/>
                  </a:moveTo>
                  <a:cubicBezTo>
                    <a:pt x="1125922" y="0"/>
                    <a:pt x="1099882" y="195344"/>
                    <a:pt x="1099882" y="273482"/>
                  </a:cubicBezTo>
                  <a:cubicBezTo>
                    <a:pt x="1099882" y="338596"/>
                    <a:pt x="1047802" y="533941"/>
                    <a:pt x="1034783" y="612078"/>
                  </a:cubicBezTo>
                  <a:cubicBezTo>
                    <a:pt x="1008743" y="677193"/>
                    <a:pt x="995723" y="755331"/>
                    <a:pt x="1021763" y="794399"/>
                  </a:cubicBezTo>
                  <a:cubicBezTo>
                    <a:pt x="1034783" y="820445"/>
                    <a:pt x="1073842" y="872537"/>
                    <a:pt x="1243100" y="963698"/>
                  </a:cubicBezTo>
                  <a:cubicBezTo>
                    <a:pt x="1399339" y="1054858"/>
                    <a:pt x="1581617" y="1067881"/>
                    <a:pt x="1542557" y="1289271"/>
                  </a:cubicBezTo>
                  <a:cubicBezTo>
                    <a:pt x="1520081" y="1379197"/>
                    <a:pt x="1500030" y="1452144"/>
                    <a:pt x="1480009" y="1518490"/>
                  </a:cubicBezTo>
                  <a:lnTo>
                    <a:pt x="0" y="1518490"/>
                  </a:lnTo>
                  <a:cubicBezTo>
                    <a:pt x="15993" y="1434519"/>
                    <a:pt x="15303" y="1372240"/>
                    <a:pt x="45272" y="1302294"/>
                  </a:cubicBezTo>
                  <a:cubicBezTo>
                    <a:pt x="71312" y="1211134"/>
                    <a:pt x="97352" y="1119973"/>
                    <a:pt x="279630" y="1041835"/>
                  </a:cubicBezTo>
                  <a:cubicBezTo>
                    <a:pt x="461908" y="963698"/>
                    <a:pt x="579087" y="911606"/>
                    <a:pt x="579087" y="911606"/>
                  </a:cubicBezTo>
                  <a:cubicBezTo>
                    <a:pt x="579087" y="911528"/>
                    <a:pt x="579093" y="820440"/>
                    <a:pt x="592107" y="807422"/>
                  </a:cubicBezTo>
                  <a:cubicBezTo>
                    <a:pt x="605127" y="807422"/>
                    <a:pt x="631166" y="768354"/>
                    <a:pt x="605127" y="729285"/>
                  </a:cubicBezTo>
                  <a:cubicBezTo>
                    <a:pt x="592107" y="677193"/>
                    <a:pt x="566067" y="625101"/>
                    <a:pt x="566067" y="599055"/>
                  </a:cubicBezTo>
                  <a:cubicBezTo>
                    <a:pt x="566067" y="573009"/>
                    <a:pt x="344729" y="0"/>
                    <a:pt x="735325" y="0"/>
                  </a:cubicBezTo>
                  <a:close/>
                </a:path>
              </a:pathLst>
            </a:custGeom>
            <a:solidFill>
              <a:schemeClr val="bg1">
                <a:lumMod val="65000"/>
              </a:schemeClr>
            </a:solidFill>
            <a:ln w="9525">
              <a:noFill/>
              <a:round/>
            </a:ln>
          </p:spPr>
          <p:txBody>
            <a:bodyPr/>
            <a:lstStyle/>
            <a:p>
              <a:endParaRPr lang="zh-TW" altLang="en-US"/>
            </a:p>
          </p:txBody>
        </p:sp>
        <p:sp>
          <p:nvSpPr>
            <p:cNvPr id="100" name="Freeform 41"/>
            <p:cNvSpPr/>
            <p:nvPr/>
          </p:nvSpPr>
          <p:spPr bwMode="auto">
            <a:xfrm>
              <a:off x="6874623" y="4168775"/>
              <a:ext cx="226757" cy="334606"/>
            </a:xfrm>
            <a:custGeom>
              <a:avLst/>
              <a:gdLst>
                <a:gd name="T0" fmla="*/ 2147483647 w 40"/>
                <a:gd name="T1" fmla="*/ 2147483647 h 59"/>
                <a:gd name="T2" fmla="*/ 2147483647 w 40"/>
                <a:gd name="T3" fmla="*/ 2147483647 h 59"/>
                <a:gd name="T4" fmla="*/ 2147483647 w 40"/>
                <a:gd name="T5" fmla="*/ 0 h 59"/>
                <a:gd name="T6" fmla="*/ 2147483647 w 40"/>
                <a:gd name="T7" fmla="*/ 2147483647 h 59"/>
                <a:gd name="T8" fmla="*/ 2147483647 w 40"/>
                <a:gd name="T9" fmla="*/ 2147483647 h 59"/>
                <a:gd name="T10" fmla="*/ 2147483647 w 40"/>
                <a:gd name="T11" fmla="*/ 2147483647 h 59"/>
                <a:gd name="T12" fmla="*/ 2147483647 w 40"/>
                <a:gd name="T13" fmla="*/ 2147483647 h 59"/>
                <a:gd name="T14" fmla="*/ 2147483647 w 40"/>
                <a:gd name="T15" fmla="*/ 2147483647 h 59"/>
                <a:gd name="T16" fmla="*/ 0 60000 65536"/>
                <a:gd name="T17" fmla="*/ 0 60000 65536"/>
                <a:gd name="T18" fmla="*/ 0 60000 65536"/>
                <a:gd name="T19" fmla="*/ 0 60000 65536"/>
                <a:gd name="T20" fmla="*/ 0 60000 65536"/>
                <a:gd name="T21" fmla="*/ 0 60000 65536"/>
                <a:gd name="T22" fmla="*/ 0 60000 65536"/>
                <a:gd name="T23" fmla="*/ 0 60000 65536"/>
                <a:gd name="T24" fmla="*/ 0 w 40"/>
                <a:gd name="T25" fmla="*/ 0 h 59"/>
                <a:gd name="T26" fmla="*/ 40 w 40"/>
                <a:gd name="T27" fmla="*/ 59 h 5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0" h="59">
                  <a:moveTo>
                    <a:pt x="1" y="59"/>
                  </a:moveTo>
                  <a:cubicBezTo>
                    <a:pt x="1" y="59"/>
                    <a:pt x="19" y="21"/>
                    <a:pt x="40" y="4"/>
                  </a:cubicBezTo>
                  <a:cubicBezTo>
                    <a:pt x="40" y="4"/>
                    <a:pt x="37" y="2"/>
                    <a:pt x="37" y="0"/>
                  </a:cubicBezTo>
                  <a:cubicBezTo>
                    <a:pt x="37" y="0"/>
                    <a:pt x="16" y="14"/>
                    <a:pt x="15" y="15"/>
                  </a:cubicBezTo>
                  <a:cubicBezTo>
                    <a:pt x="14" y="16"/>
                    <a:pt x="13" y="16"/>
                    <a:pt x="12" y="15"/>
                  </a:cubicBezTo>
                  <a:cubicBezTo>
                    <a:pt x="11" y="14"/>
                    <a:pt x="5" y="3"/>
                    <a:pt x="5" y="3"/>
                  </a:cubicBezTo>
                  <a:cubicBezTo>
                    <a:pt x="5" y="3"/>
                    <a:pt x="3" y="10"/>
                    <a:pt x="4" y="11"/>
                  </a:cubicBezTo>
                  <a:cubicBezTo>
                    <a:pt x="4" y="13"/>
                    <a:pt x="0" y="49"/>
                    <a:pt x="1" y="59"/>
                  </a:cubicBezTo>
                  <a:close/>
                </a:path>
              </a:pathLst>
            </a:custGeom>
            <a:solidFill>
              <a:srgbClr val="FFFFFF"/>
            </a:solidFill>
            <a:ln w="9525">
              <a:noFill/>
              <a:round/>
            </a:ln>
          </p:spPr>
          <p:txBody>
            <a:bodyPr/>
            <a:lstStyle/>
            <a:p>
              <a:endParaRPr lang="zh-TW" altLang="en-US"/>
            </a:p>
          </p:txBody>
        </p:sp>
        <p:sp>
          <p:nvSpPr>
            <p:cNvPr id="101" name="Freeform 42"/>
            <p:cNvSpPr/>
            <p:nvPr/>
          </p:nvSpPr>
          <p:spPr bwMode="auto">
            <a:xfrm>
              <a:off x="6874514" y="4242750"/>
              <a:ext cx="96096" cy="266164"/>
            </a:xfrm>
            <a:custGeom>
              <a:avLst/>
              <a:gdLst>
                <a:gd name="T0" fmla="*/ 0 w 17"/>
                <a:gd name="T1" fmla="*/ 2147483647 h 47"/>
                <a:gd name="T2" fmla="*/ 2147483647 w 17"/>
                <a:gd name="T3" fmla="*/ 2147483647 h 47"/>
                <a:gd name="T4" fmla="*/ 2147483647 w 17"/>
                <a:gd name="T5" fmla="*/ 1183728112 h 47"/>
                <a:gd name="T6" fmla="*/ 2147483647 w 17"/>
                <a:gd name="T7" fmla="*/ 507312048 h 47"/>
                <a:gd name="T8" fmla="*/ 1684852866 w 17"/>
                <a:gd name="T9" fmla="*/ 845520080 h 47"/>
                <a:gd name="T10" fmla="*/ 168482691 w 17"/>
                <a:gd name="T11" fmla="*/ 2147483647 h 47"/>
                <a:gd name="T12" fmla="*/ 0 w 17"/>
                <a:gd name="T13" fmla="*/ 2147483647 h 47"/>
                <a:gd name="T14" fmla="*/ 0 60000 65536"/>
                <a:gd name="T15" fmla="*/ 0 60000 65536"/>
                <a:gd name="T16" fmla="*/ 0 60000 65536"/>
                <a:gd name="T17" fmla="*/ 0 60000 65536"/>
                <a:gd name="T18" fmla="*/ 0 60000 65536"/>
                <a:gd name="T19" fmla="*/ 0 60000 65536"/>
                <a:gd name="T20" fmla="*/ 0 60000 65536"/>
                <a:gd name="T21" fmla="*/ 0 w 17"/>
                <a:gd name="T22" fmla="*/ 0 h 47"/>
                <a:gd name="T23" fmla="*/ 17 w 17"/>
                <a:gd name="T24" fmla="*/ 47 h 4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7" h="47">
                  <a:moveTo>
                    <a:pt x="0" y="47"/>
                  </a:moveTo>
                  <a:cubicBezTo>
                    <a:pt x="0" y="47"/>
                    <a:pt x="14" y="25"/>
                    <a:pt x="13" y="14"/>
                  </a:cubicBezTo>
                  <a:cubicBezTo>
                    <a:pt x="13" y="9"/>
                    <a:pt x="14" y="7"/>
                    <a:pt x="14" y="7"/>
                  </a:cubicBezTo>
                  <a:cubicBezTo>
                    <a:pt x="14" y="7"/>
                    <a:pt x="17" y="4"/>
                    <a:pt x="16" y="3"/>
                  </a:cubicBezTo>
                  <a:cubicBezTo>
                    <a:pt x="15" y="1"/>
                    <a:pt x="12" y="0"/>
                    <a:pt x="10" y="5"/>
                  </a:cubicBezTo>
                  <a:cubicBezTo>
                    <a:pt x="11" y="8"/>
                    <a:pt x="1" y="15"/>
                    <a:pt x="1" y="26"/>
                  </a:cubicBezTo>
                  <a:lnTo>
                    <a:pt x="0" y="47"/>
                  </a:lnTo>
                  <a:close/>
                </a:path>
              </a:pathLst>
            </a:custGeom>
            <a:solidFill>
              <a:schemeClr val="bg1">
                <a:lumMod val="65000"/>
              </a:schemeClr>
            </a:solidFill>
            <a:ln w="9525">
              <a:noFill/>
              <a:round/>
            </a:ln>
          </p:spPr>
          <p:txBody>
            <a:bodyPr/>
            <a:lstStyle/>
            <a:p>
              <a:pPr>
                <a:defRPr/>
              </a:pPr>
              <a:endParaRPr lang="zh-TW" altLang="en-US"/>
            </a:p>
          </p:txBody>
        </p:sp>
        <p:sp>
          <p:nvSpPr>
            <p:cNvPr id="102" name="Freeform 43"/>
            <p:cNvSpPr/>
            <p:nvPr/>
          </p:nvSpPr>
          <p:spPr bwMode="auto">
            <a:xfrm>
              <a:off x="6965187" y="4248279"/>
              <a:ext cx="45629" cy="39407"/>
            </a:xfrm>
            <a:custGeom>
              <a:avLst/>
              <a:gdLst>
                <a:gd name="T0" fmla="*/ 0 w 66"/>
                <a:gd name="T1" fmla="*/ 2147483647 h 57"/>
                <a:gd name="T2" fmla="*/ 0 w 66"/>
                <a:gd name="T3" fmla="*/ 0 h 57"/>
                <a:gd name="T4" fmla="*/ 2147483647 w 66"/>
                <a:gd name="T5" fmla="*/ 2147483647 h 57"/>
                <a:gd name="T6" fmla="*/ 2147483647 w 66"/>
                <a:gd name="T7" fmla="*/ 2147483647 h 57"/>
                <a:gd name="T8" fmla="*/ 0 w 66"/>
                <a:gd name="T9" fmla="*/ 2147483647 h 57"/>
                <a:gd name="T10" fmla="*/ 0 60000 65536"/>
                <a:gd name="T11" fmla="*/ 0 60000 65536"/>
                <a:gd name="T12" fmla="*/ 0 60000 65536"/>
                <a:gd name="T13" fmla="*/ 0 60000 65536"/>
                <a:gd name="T14" fmla="*/ 0 60000 65536"/>
                <a:gd name="T15" fmla="*/ 0 w 66"/>
                <a:gd name="T16" fmla="*/ 0 h 57"/>
                <a:gd name="T17" fmla="*/ 66 w 66"/>
                <a:gd name="T18" fmla="*/ 57 h 57"/>
              </a:gdLst>
              <a:ahLst/>
              <a:cxnLst>
                <a:cxn ang="T10">
                  <a:pos x="T0" y="T1"/>
                </a:cxn>
                <a:cxn ang="T11">
                  <a:pos x="T2" y="T3"/>
                </a:cxn>
                <a:cxn ang="T12">
                  <a:pos x="T4" y="T5"/>
                </a:cxn>
                <a:cxn ang="T13">
                  <a:pos x="T6" y="T7"/>
                </a:cxn>
                <a:cxn ang="T14">
                  <a:pos x="T8" y="T9"/>
                </a:cxn>
              </a:cxnLst>
              <a:rect l="T15" t="T16" r="T17" b="T18"/>
              <a:pathLst>
                <a:path w="66" h="57">
                  <a:moveTo>
                    <a:pt x="0" y="8"/>
                  </a:moveTo>
                  <a:lnTo>
                    <a:pt x="0" y="0"/>
                  </a:lnTo>
                  <a:lnTo>
                    <a:pt x="66" y="57"/>
                  </a:lnTo>
                  <a:lnTo>
                    <a:pt x="0" y="8"/>
                  </a:lnTo>
                  <a:close/>
                </a:path>
              </a:pathLst>
            </a:custGeom>
            <a:solidFill>
              <a:srgbClr val="000000"/>
            </a:solidFill>
            <a:ln w="9525">
              <a:noFill/>
              <a:round/>
            </a:ln>
          </p:spPr>
          <p:txBody>
            <a:bodyPr/>
            <a:lstStyle/>
            <a:p>
              <a:endParaRPr lang="zh-TW" altLang="en-US"/>
            </a:p>
          </p:txBody>
        </p:sp>
        <p:sp>
          <p:nvSpPr>
            <p:cNvPr id="103" name="Freeform 44"/>
            <p:cNvSpPr/>
            <p:nvPr/>
          </p:nvSpPr>
          <p:spPr bwMode="auto">
            <a:xfrm>
              <a:off x="6891214" y="4248279"/>
              <a:ext cx="51159" cy="39407"/>
            </a:xfrm>
            <a:custGeom>
              <a:avLst/>
              <a:gdLst>
                <a:gd name="T0" fmla="*/ 0 w 74"/>
                <a:gd name="T1" fmla="*/ 2147483647 h 57"/>
                <a:gd name="T2" fmla="*/ 2147483647 w 74"/>
                <a:gd name="T3" fmla="*/ 0 h 57"/>
                <a:gd name="T4" fmla="*/ 2147483647 w 74"/>
                <a:gd name="T5" fmla="*/ 0 h 57"/>
                <a:gd name="T6" fmla="*/ 0 w 74"/>
                <a:gd name="T7" fmla="*/ 2147483647 h 57"/>
                <a:gd name="T8" fmla="*/ 0 w 74"/>
                <a:gd name="T9" fmla="*/ 2147483647 h 57"/>
                <a:gd name="T10" fmla="*/ 0 60000 65536"/>
                <a:gd name="T11" fmla="*/ 0 60000 65536"/>
                <a:gd name="T12" fmla="*/ 0 60000 65536"/>
                <a:gd name="T13" fmla="*/ 0 60000 65536"/>
                <a:gd name="T14" fmla="*/ 0 60000 65536"/>
                <a:gd name="T15" fmla="*/ 0 w 74"/>
                <a:gd name="T16" fmla="*/ 0 h 57"/>
                <a:gd name="T17" fmla="*/ 74 w 74"/>
                <a:gd name="T18" fmla="*/ 57 h 57"/>
              </a:gdLst>
              <a:ahLst/>
              <a:cxnLst>
                <a:cxn ang="T10">
                  <a:pos x="T0" y="T1"/>
                </a:cxn>
                <a:cxn ang="T11">
                  <a:pos x="T2" y="T3"/>
                </a:cxn>
                <a:cxn ang="T12">
                  <a:pos x="T4" y="T5"/>
                </a:cxn>
                <a:cxn ang="T13">
                  <a:pos x="T6" y="T7"/>
                </a:cxn>
                <a:cxn ang="T14">
                  <a:pos x="T8" y="T9"/>
                </a:cxn>
              </a:cxnLst>
              <a:rect l="T15" t="T16" r="T17" b="T18"/>
              <a:pathLst>
                <a:path w="74" h="57">
                  <a:moveTo>
                    <a:pt x="0" y="57"/>
                  </a:moveTo>
                  <a:lnTo>
                    <a:pt x="66" y="0"/>
                  </a:lnTo>
                  <a:lnTo>
                    <a:pt x="74" y="0"/>
                  </a:lnTo>
                  <a:lnTo>
                    <a:pt x="0" y="57"/>
                  </a:lnTo>
                  <a:close/>
                </a:path>
              </a:pathLst>
            </a:custGeom>
            <a:solidFill>
              <a:srgbClr val="000000"/>
            </a:solidFill>
            <a:ln w="9525">
              <a:noFill/>
              <a:round/>
            </a:ln>
          </p:spPr>
          <p:txBody>
            <a:bodyPr/>
            <a:lstStyle/>
            <a:p>
              <a:endParaRPr lang="zh-TW" altLang="en-US"/>
            </a:p>
          </p:txBody>
        </p:sp>
        <p:cxnSp>
          <p:nvCxnSpPr>
            <p:cNvPr id="104" name="直接连接符 103"/>
            <p:cNvCxnSpPr/>
            <p:nvPr/>
          </p:nvCxnSpPr>
          <p:spPr>
            <a:xfrm flipH="1">
              <a:off x="1767275" y="3266502"/>
              <a:ext cx="0" cy="1076583"/>
            </a:xfrm>
            <a:prstGeom prst="line">
              <a:avLst/>
            </a:prstGeom>
            <a:ln w="19050">
              <a:gradFill>
                <a:gsLst>
                  <a:gs pos="0">
                    <a:srgbClr val="BECCCD">
                      <a:alpha val="15000"/>
                    </a:srgbClr>
                  </a:gs>
                  <a:gs pos="50000">
                    <a:schemeClr val="bg1">
                      <a:lumMod val="50000"/>
                    </a:schemeClr>
                  </a:gs>
                  <a:gs pos="100000">
                    <a:srgbClr val="BECCCD">
                      <a:alpha val="40000"/>
                    </a:srgbClr>
                  </a:gs>
                </a:gsLst>
                <a:lin ang="5400000" scaled="0"/>
              </a:gradFill>
            </a:ln>
          </p:spPr>
          <p:style>
            <a:lnRef idx="1">
              <a:schemeClr val="accent1"/>
            </a:lnRef>
            <a:fillRef idx="0">
              <a:schemeClr val="accent1"/>
            </a:fillRef>
            <a:effectRef idx="0">
              <a:schemeClr val="accent1"/>
            </a:effectRef>
            <a:fontRef idx="minor">
              <a:schemeClr val="tx1"/>
            </a:fontRef>
          </p:style>
        </p:cxnSp>
        <p:cxnSp>
          <p:nvCxnSpPr>
            <p:cNvPr id="105" name="直接连接符 104"/>
            <p:cNvCxnSpPr/>
            <p:nvPr/>
          </p:nvCxnSpPr>
          <p:spPr>
            <a:xfrm>
              <a:off x="2441371" y="4502926"/>
              <a:ext cx="7980292" cy="0"/>
            </a:xfrm>
            <a:prstGeom prst="line">
              <a:avLst/>
            </a:prstGeom>
            <a:ln w="19050">
              <a:gradFill>
                <a:gsLst>
                  <a:gs pos="0">
                    <a:srgbClr val="BECCCD">
                      <a:alpha val="15000"/>
                    </a:srgbClr>
                  </a:gs>
                  <a:gs pos="50000">
                    <a:schemeClr val="bg1">
                      <a:lumMod val="50000"/>
                    </a:schemeClr>
                  </a:gs>
                  <a:gs pos="100000">
                    <a:srgbClr val="BECCCD">
                      <a:alpha val="40000"/>
                    </a:srgbClr>
                  </a:gs>
                </a:gsLst>
                <a:lin ang="0" scaled="0"/>
              </a:gradFill>
            </a:ln>
          </p:spPr>
          <p:style>
            <a:lnRef idx="1">
              <a:schemeClr val="accent1"/>
            </a:lnRef>
            <a:fillRef idx="0">
              <a:schemeClr val="accent1"/>
            </a:fillRef>
            <a:effectRef idx="0">
              <a:schemeClr val="accent1"/>
            </a:effectRef>
            <a:fontRef idx="minor">
              <a:schemeClr val="tx1"/>
            </a:fontRef>
          </p:style>
        </p:cxnSp>
        <p:sp>
          <p:nvSpPr>
            <p:cNvPr id="169" name="Rectangle 42"/>
            <p:cNvSpPr/>
            <p:nvPr/>
          </p:nvSpPr>
          <p:spPr>
            <a:xfrm>
              <a:off x="1685424" y="3764563"/>
              <a:ext cx="3491426" cy="1040367"/>
            </a:xfrm>
            <a:prstGeom prst="rect">
              <a:avLst/>
            </a:prstGeom>
            <a:noFill/>
            <a:ln w="12700" cap="flat" cmpd="sng" algn="ctr">
              <a:noFill/>
              <a:prstDash val="solid"/>
            </a:ln>
            <a:effectLst/>
          </p:spPr>
          <p:txBody>
            <a:bodyPr lIns="91440" tIns="0" rIns="91440" bIns="0" rtlCol="0" anchor="t"/>
            <a:lstStyle/>
            <a:p>
              <a:pPr algn="r">
                <a:defRPr/>
              </a:pPr>
              <a:endParaRPr lang="en-US" sz="1600" kern="0" dirty="0">
                <a:solidFill>
                  <a:schemeClr val="tx1">
                    <a:lumMod val="65000"/>
                    <a:lumOff val="35000"/>
                  </a:schemeClr>
                </a:solidFill>
                <a:latin typeface="Arial" panose="020B0604020202020204" pitchFamily="34" charset="0"/>
                <a:cs typeface="Arial" panose="020B0604020202020204" pitchFamily="34" charset="0"/>
              </a:endParaRPr>
            </a:p>
          </p:txBody>
        </p:sp>
      </p:grpSp>
      <p:cxnSp>
        <p:nvCxnSpPr>
          <p:cNvPr id="158" name="直接连接符 157"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CxnSpPr/>
          <p:nvPr/>
        </p:nvCxnSpPr>
        <p:spPr>
          <a:xfrm>
            <a:off x="3246637" y="1273629"/>
            <a:ext cx="5770860"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159" name="文本框 158"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txBox="1"/>
          <p:nvPr/>
        </p:nvSpPr>
        <p:spPr>
          <a:xfrm>
            <a:off x="4959350" y="457835"/>
            <a:ext cx="2345690" cy="645160"/>
          </a:xfrm>
          <a:prstGeom prst="rect">
            <a:avLst/>
          </a:prstGeom>
          <a:noFill/>
        </p:spPr>
        <p:txBody>
          <a:bodyPr wrap="square" rtlCol="0">
            <a:spAutoFit/>
          </a:bodyPr>
          <a:lstStyle/>
          <a:p>
            <a:r>
              <a:rPr lang="zh-CN" altLang="en-US" sz="3600" b="1" spc="500" dirty="0">
                <a:solidFill>
                  <a:schemeClr val="bg1">
                    <a:lumMod val="50000"/>
                  </a:schemeClr>
                </a:solidFill>
                <a:latin typeface="微软雅黑" panose="020B0503020204020204" pitchFamily="34" charset="-122"/>
                <a:ea typeface="微软雅黑" panose="020B0503020204020204" pitchFamily="34" charset="-122"/>
                <a:cs typeface="Arial" panose="020B0604020202020204" pitchFamily="34" charset="0"/>
              </a:rPr>
              <a:t>本章小结</a:t>
            </a:r>
          </a:p>
        </p:txBody>
      </p:sp>
      <p:sp>
        <p:nvSpPr>
          <p:cNvPr id="162" name="椭圆 161"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flipH="1">
            <a:off x="2686180" y="813581"/>
            <a:ext cx="157493" cy="157493"/>
          </a:xfrm>
          <a:prstGeom prst="ellipse">
            <a:avLst/>
          </a:prstGeom>
          <a:solidFill>
            <a:srgbClr val="D06F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3" name="椭圆 162"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flipH="1">
            <a:off x="2686180" y="335956"/>
            <a:ext cx="321030" cy="321030"/>
          </a:xfrm>
          <a:prstGeom prst="ellipse">
            <a:avLst/>
          </a:prstGeom>
          <a:solidFill>
            <a:srgbClr val="966481"/>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4" name="椭圆 163"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flipH="1">
            <a:off x="2991678" y="806317"/>
            <a:ext cx="219803" cy="219803"/>
          </a:xfrm>
          <a:prstGeom prst="ellipse">
            <a:avLst/>
          </a:prstGeom>
          <a:solidFill>
            <a:srgbClr val="365B7C"/>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5" name="椭圆 164"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flipH="1">
            <a:off x="2031169" y="697840"/>
            <a:ext cx="164852" cy="164852"/>
          </a:xfrm>
          <a:prstGeom prst="ellipse">
            <a:avLst/>
          </a:prstGeom>
          <a:solidFill>
            <a:srgbClr val="F779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0" name="椭圆 169"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9354354" y="755438"/>
            <a:ext cx="157493" cy="157493"/>
          </a:xfrm>
          <a:prstGeom prst="ellipse">
            <a:avLst/>
          </a:prstGeom>
          <a:solidFill>
            <a:srgbClr val="D06F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1" name="椭圆 170"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9190817" y="277813"/>
            <a:ext cx="321030" cy="321030"/>
          </a:xfrm>
          <a:prstGeom prst="ellipse">
            <a:avLst/>
          </a:prstGeom>
          <a:solidFill>
            <a:srgbClr val="966481"/>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2" name="椭圆 171"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a:off x="8986546" y="748174"/>
            <a:ext cx="219803" cy="219803"/>
          </a:xfrm>
          <a:prstGeom prst="ellipse">
            <a:avLst/>
          </a:prstGeom>
          <a:solidFill>
            <a:srgbClr val="365B7C"/>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3" name="椭圆 172"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a:off x="10002006" y="639697"/>
            <a:ext cx="164852" cy="164852"/>
          </a:xfrm>
          <a:prstGeom prst="ellipse">
            <a:avLst/>
          </a:prstGeom>
          <a:solidFill>
            <a:srgbClr val="F779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 name="e7d195523061f1c0"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hidden="1"/>
          <p:cNvSpPr txBox="1"/>
          <p:nvPr/>
        </p:nvSpPr>
        <p:spPr>
          <a:xfrm>
            <a:off x="-355600" y="1803400"/>
            <a:ext cx="293927" cy="1016000"/>
          </a:xfrm>
          <a:prstGeom prst="rect">
            <a:avLst/>
          </a:prstGeom>
          <a:noFill/>
        </p:spPr>
        <p:txBody>
          <a:bodyPr vert="wordArtVert" rtlCol="0">
            <a:spAutoFit/>
          </a:bodyPr>
          <a:lstStyle/>
          <a:p>
            <a:r>
              <a:rPr lang="en-US" altLang="zh-CN" sz="100"/>
              <a:t>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a:t>
            </a:r>
            <a:endParaRPr lang="zh-CN" altLang="en-US" sz="100"/>
          </a:p>
        </p:txBody>
      </p:sp>
      <p:sp>
        <p:nvSpPr>
          <p:cNvPr id="6" name="文本框 5"/>
          <p:cNvSpPr txBox="1"/>
          <p:nvPr/>
        </p:nvSpPr>
        <p:spPr>
          <a:xfrm>
            <a:off x="4660265" y="1424305"/>
            <a:ext cx="7022465" cy="1274195"/>
          </a:xfrm>
          <a:prstGeom prst="rect">
            <a:avLst/>
          </a:prstGeom>
          <a:noFill/>
        </p:spPr>
        <p:txBody>
          <a:bodyPr wrap="square" rtlCol="0">
            <a:spAutoFit/>
          </a:bodyPr>
          <a:lstStyle/>
          <a:p>
            <a:pPr eaLnBrk="1" hangingPunct="1">
              <a:lnSpc>
                <a:spcPct val="80000"/>
              </a:lnSpc>
            </a:pPr>
            <a:r>
              <a:rPr lang="en-US" altLang="zh-CN" sz="2400" b="1" dirty="0">
                <a:latin typeface="KaiTi" panose="02010609060101010101" pitchFamily="49" charset="-122"/>
                <a:ea typeface="KaiTi" panose="02010609060101010101" pitchFamily="49" charset="-122"/>
                <a:sym typeface="+mn-ea"/>
              </a:rPr>
              <a:t>         </a:t>
            </a:r>
            <a:r>
              <a:rPr lang="zh-CN" altLang="en-US" sz="2400" b="1" dirty="0">
                <a:latin typeface="KaiTi" panose="02010609060101010101" pitchFamily="49" charset="-122"/>
                <a:ea typeface="KaiTi" panose="02010609060101010101" pitchFamily="49" charset="-122"/>
                <a:sym typeface="+mn-ea"/>
              </a:rPr>
              <a:t>招聘外包是随着业务外包的出现而逐渐产生的</a:t>
            </a:r>
            <a:r>
              <a:rPr lang="en-US" altLang="zh-CN" sz="2400" b="1" dirty="0">
                <a:latin typeface="KaiTi" panose="02010609060101010101" pitchFamily="49" charset="-122"/>
                <a:ea typeface="KaiTi" panose="02010609060101010101" pitchFamily="49" charset="-122"/>
                <a:sym typeface="+mn-ea"/>
              </a:rPr>
              <a:t>,</a:t>
            </a:r>
            <a:r>
              <a:rPr lang="zh-CN" altLang="en-US" sz="2400" b="1" dirty="0">
                <a:latin typeface="KaiTi" panose="02010609060101010101" pitchFamily="49" charset="-122"/>
                <a:ea typeface="KaiTi" panose="02010609060101010101" pitchFamily="49" charset="-122"/>
                <a:sym typeface="+mn-ea"/>
              </a:rPr>
              <a:t>它改变了招聘企业和应聘者直接对话的传统模式</a:t>
            </a:r>
            <a:r>
              <a:rPr lang="en-US" altLang="zh-CN" sz="2400" b="1" dirty="0">
                <a:latin typeface="KaiTi" panose="02010609060101010101" pitchFamily="49" charset="-122"/>
                <a:ea typeface="KaiTi" panose="02010609060101010101" pitchFamily="49" charset="-122"/>
                <a:sym typeface="+mn-ea"/>
              </a:rPr>
              <a:t>,</a:t>
            </a:r>
            <a:r>
              <a:rPr lang="zh-CN" altLang="en-US" sz="2400" b="1" dirty="0">
                <a:latin typeface="KaiTi" panose="02010609060101010101" pitchFamily="49" charset="-122"/>
                <a:ea typeface="KaiTi" panose="02010609060101010101" pitchFamily="49" charset="-122"/>
                <a:sym typeface="+mn-ea"/>
              </a:rPr>
              <a:t>将招聘任务全部或部分外包给专业人力资源服务公司。</a:t>
            </a:r>
          </a:p>
        </p:txBody>
      </p:sp>
      <p:sp>
        <p:nvSpPr>
          <p:cNvPr id="62" name="文本框 61"/>
          <p:cNvSpPr txBox="1"/>
          <p:nvPr/>
        </p:nvSpPr>
        <p:spPr>
          <a:xfrm>
            <a:off x="832485" y="2667000"/>
            <a:ext cx="6525260" cy="1865126"/>
          </a:xfrm>
          <a:prstGeom prst="rect">
            <a:avLst/>
          </a:prstGeom>
          <a:noFill/>
        </p:spPr>
        <p:txBody>
          <a:bodyPr wrap="square" rtlCol="0">
            <a:spAutoFit/>
          </a:bodyPr>
          <a:lstStyle/>
          <a:p>
            <a:pPr eaLnBrk="1" hangingPunct="1">
              <a:lnSpc>
                <a:spcPct val="80000"/>
              </a:lnSpc>
            </a:pPr>
            <a:r>
              <a:rPr lang="en-US" altLang="zh-CN" sz="2400" b="1">
                <a:latin typeface="KaiTi" panose="02010609060101010101" pitchFamily="49" charset="-122"/>
                <a:ea typeface="KaiTi" panose="02010609060101010101" pitchFamily="49" charset="-122"/>
                <a:sym typeface="+mn-ea"/>
              </a:rPr>
              <a:t>         </a:t>
            </a:r>
            <a:r>
              <a:rPr lang="zh-CN" altLang="en-US" sz="2400" b="1">
                <a:latin typeface="KaiTi" panose="02010609060101010101" pitchFamily="49" charset="-122"/>
                <a:ea typeface="KaiTi" panose="02010609060101010101" pitchFamily="49" charset="-122"/>
                <a:sym typeface="+mn-ea"/>
              </a:rPr>
              <a:t>企业在决定是否需要进行招聘外包时</a:t>
            </a:r>
            <a:r>
              <a:rPr lang="en-US" altLang="zh-CN" sz="2400" b="1">
                <a:latin typeface="KaiTi" panose="02010609060101010101" pitchFamily="49" charset="-122"/>
                <a:ea typeface="KaiTi" panose="02010609060101010101" pitchFamily="49" charset="-122"/>
                <a:sym typeface="+mn-ea"/>
              </a:rPr>
              <a:t>,</a:t>
            </a:r>
            <a:r>
              <a:rPr lang="zh-CN" altLang="en-US" sz="2400" b="1">
                <a:latin typeface="KaiTi" panose="02010609060101010101" pitchFamily="49" charset="-122"/>
                <a:ea typeface="KaiTi" panose="02010609060101010101" pitchFamily="49" charset="-122"/>
                <a:sym typeface="+mn-ea"/>
              </a:rPr>
              <a:t>需要全面考虑招聘外包的各种因素</a:t>
            </a:r>
            <a:r>
              <a:rPr lang="en-US" altLang="zh-CN" sz="2400" b="1">
                <a:latin typeface="KaiTi" panose="02010609060101010101" pitchFamily="49" charset="-122"/>
                <a:ea typeface="KaiTi" panose="02010609060101010101" pitchFamily="49" charset="-122"/>
                <a:sym typeface="+mn-ea"/>
              </a:rPr>
              <a:t>,</a:t>
            </a:r>
            <a:r>
              <a:rPr lang="zh-CN" altLang="en-US" sz="2400" b="1">
                <a:latin typeface="KaiTi" panose="02010609060101010101" pitchFamily="49" charset="-122"/>
                <a:ea typeface="KaiTi" panose="02010609060101010101" pitchFamily="49" charset="-122"/>
                <a:sym typeface="+mn-ea"/>
              </a:rPr>
              <a:t>分析招聘外包的优劣势</a:t>
            </a:r>
            <a:r>
              <a:rPr lang="en-US" altLang="zh-CN" sz="2400" b="1">
                <a:latin typeface="KaiTi" panose="02010609060101010101" pitchFamily="49" charset="-122"/>
                <a:ea typeface="KaiTi" panose="02010609060101010101" pitchFamily="49" charset="-122"/>
                <a:sym typeface="+mn-ea"/>
              </a:rPr>
              <a:t>,</a:t>
            </a:r>
            <a:r>
              <a:rPr lang="zh-CN" altLang="en-US" sz="2400" b="1">
                <a:latin typeface="KaiTi" panose="02010609060101010101" pitchFamily="49" charset="-122"/>
                <a:ea typeface="KaiTi" panose="02010609060101010101" pitchFamily="49" charset="-122"/>
                <a:sym typeface="+mn-ea"/>
              </a:rPr>
              <a:t>明确什么样的企业、什么样的岗位及招聘管理中的哪些环节适合招聘外包。招聘外包既存在节约招聘成本等收益</a:t>
            </a:r>
            <a:r>
              <a:rPr lang="en-US" altLang="zh-CN" sz="2400" b="1">
                <a:latin typeface="KaiTi" panose="02010609060101010101" pitchFamily="49" charset="-122"/>
                <a:ea typeface="KaiTi" panose="02010609060101010101" pitchFamily="49" charset="-122"/>
                <a:sym typeface="+mn-ea"/>
              </a:rPr>
              <a:t>,</a:t>
            </a:r>
            <a:r>
              <a:rPr lang="zh-CN" altLang="en-US" sz="2400" b="1">
                <a:latin typeface="KaiTi" panose="02010609060101010101" pitchFamily="49" charset="-122"/>
                <a:ea typeface="KaiTi" panose="02010609060101010101" pitchFamily="49" charset="-122"/>
                <a:sym typeface="+mn-ea"/>
              </a:rPr>
              <a:t>也存在诸多风险。</a:t>
            </a:r>
          </a:p>
        </p:txBody>
      </p:sp>
      <p:sp>
        <p:nvSpPr>
          <p:cNvPr id="63" name="文本框 62"/>
          <p:cNvSpPr txBox="1"/>
          <p:nvPr/>
        </p:nvSpPr>
        <p:spPr>
          <a:xfrm>
            <a:off x="3065145" y="4258945"/>
            <a:ext cx="9260840" cy="1938020"/>
          </a:xfrm>
          <a:prstGeom prst="rect">
            <a:avLst/>
          </a:prstGeom>
          <a:noFill/>
        </p:spPr>
        <p:txBody>
          <a:bodyPr wrap="square" rtlCol="0">
            <a:spAutoFit/>
          </a:bodyPr>
          <a:lstStyle/>
          <a:p>
            <a:pPr eaLnBrk="1" hangingPunct="1"/>
            <a:r>
              <a:rPr lang="en-US" altLang="zh-CN" sz="2400">
                <a:latin typeface="KaiTi" panose="02010609060101010101" pitchFamily="49" charset="-122"/>
                <a:ea typeface="KaiTi" panose="02010609060101010101" pitchFamily="49" charset="-122"/>
                <a:sym typeface="+mn-ea"/>
              </a:rPr>
              <a:t> </a:t>
            </a:r>
            <a:r>
              <a:rPr lang="en-US" altLang="zh-CN" sz="2400" b="1">
                <a:latin typeface="KaiTi" panose="02010609060101010101" pitchFamily="49" charset="-122"/>
                <a:ea typeface="KaiTi" panose="02010609060101010101" pitchFamily="49" charset="-122"/>
                <a:sym typeface="+mn-ea"/>
              </a:rPr>
              <a:t>       </a:t>
            </a:r>
            <a:r>
              <a:rPr lang="zh-CN" altLang="en-US" sz="2400" b="1">
                <a:latin typeface="KaiTi" panose="02010609060101010101" pitchFamily="49" charset="-122"/>
                <a:ea typeface="KaiTi" panose="02010609060101010101" pitchFamily="49" charset="-122"/>
                <a:sym typeface="+mn-ea"/>
              </a:rPr>
              <a:t>招聘外包按照外包服务的内容可以分为中小企业代理招聘、长期招聘职能外包、项目团队招聘外包、应届生校园招聘外包和招聘流程整合咨询等。招聘外包涉及外包项目的选择、招聘外包商的选择、签订协议、合理参与和监督外包服务实施过程、制定成果衡量标准和管理措施、相关信息安全监控等多个方面</a:t>
            </a:r>
            <a:r>
              <a:rPr lang="en-US" altLang="zh-CN" sz="2400" b="1">
                <a:latin typeface="KaiTi" panose="02010609060101010101" pitchFamily="49" charset="-122"/>
                <a:ea typeface="KaiTi" panose="02010609060101010101" pitchFamily="49" charset="-122"/>
                <a:sym typeface="+mn-ea"/>
              </a:rPr>
              <a:t>,</a:t>
            </a:r>
            <a:r>
              <a:rPr lang="zh-CN" altLang="en-US" sz="2400" b="1">
                <a:latin typeface="KaiTi" panose="02010609060101010101" pitchFamily="49" charset="-122"/>
                <a:ea typeface="KaiTi" panose="02010609060101010101" pitchFamily="49" charset="-122"/>
                <a:sym typeface="+mn-ea"/>
              </a:rPr>
              <a:t>是一项系统工程</a:t>
            </a:r>
            <a:r>
              <a:rPr lang="zh-CN" altLang="en-US" sz="2400">
                <a:latin typeface="KaiTi" panose="02010609060101010101" pitchFamily="49" charset="-122"/>
                <a:ea typeface="KaiTi" panose="02010609060101010101" pitchFamily="49" charset="-122"/>
                <a:sym typeface="+mn-ea"/>
              </a:rPr>
              <a:t>。</a:t>
            </a:r>
          </a:p>
        </p:txBody>
      </p:sp>
    </p:spTree>
    <p:extLst>
      <p:ext uri="{BB962C8B-B14F-4D97-AF65-F5344CB8AC3E}">
        <p14:creationId xmlns:p14="http://schemas.microsoft.com/office/powerpoint/2010/main" val="3475443695"/>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0">
        <p15:prstTrans prst="pageCurlDouble"/>
      </p:transition>
    </mc:Choice>
    <mc:Fallback xmlns="">
      <p:transition spd="slow"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4" presetClass="entr" presetSubtype="10"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randombar(horizontal)">
                                      <p:cBhvr>
                                        <p:cTn id="7" dur="500"/>
                                        <p:tgtEl>
                                          <p:spTgt spid="2"/>
                                        </p:tgtEl>
                                      </p:cBhvr>
                                    </p:animEffect>
                                  </p:childTnLst>
                                </p:cTn>
                              </p:par>
                            </p:childTnLst>
                          </p:cTn>
                        </p:par>
                        <p:par>
                          <p:cTn id="8" fill="hold">
                            <p:stCondLst>
                              <p:cond delay="500"/>
                            </p:stCondLst>
                            <p:childTnLst>
                              <p:par>
                                <p:cTn id="9" presetID="14" presetClass="entr" presetSubtype="10"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randombar(horizontal)">
                                      <p:cBhvr>
                                        <p:cTn id="11" dur="500"/>
                                        <p:tgtEl>
                                          <p:spTgt spid="3"/>
                                        </p:tgtEl>
                                      </p:cBhvr>
                                    </p:animEffect>
                                  </p:childTnLst>
                                </p:cTn>
                              </p:par>
                            </p:childTnLst>
                          </p:cTn>
                        </p:par>
                        <p:par>
                          <p:cTn id="12" fill="hold">
                            <p:stCondLst>
                              <p:cond delay="1000"/>
                            </p:stCondLst>
                            <p:childTnLst>
                              <p:par>
                                <p:cTn id="13" presetID="14" presetClass="entr" presetSubtype="10" fill="hold" nodeType="afterEffect">
                                  <p:stCondLst>
                                    <p:cond delay="0"/>
                                  </p:stCondLst>
                                  <p:childTnLst>
                                    <p:set>
                                      <p:cBhvr>
                                        <p:cTn id="14" dur="1" fill="hold">
                                          <p:stCondLst>
                                            <p:cond delay="0"/>
                                          </p:stCondLst>
                                        </p:cTn>
                                        <p:tgtEl>
                                          <p:spTgt spid="4"/>
                                        </p:tgtEl>
                                        <p:attrNameLst>
                                          <p:attrName>style.visibility</p:attrName>
                                        </p:attrNameLst>
                                      </p:cBhvr>
                                      <p:to>
                                        <p:strVal val="visible"/>
                                      </p:to>
                                    </p:set>
                                    <p:animEffect transition="in" filter="randombar(horizontal)">
                                      <p:cBhvr>
                                        <p:cTn id="15"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矩形 24"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549157" y="-975631"/>
            <a:ext cx="583096" cy="838080"/>
          </a:xfrm>
          <a:prstGeom prst="rect">
            <a:avLst/>
          </a:prstGeom>
          <a:solidFill>
            <a:srgbClr val="365B7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 name="矩形 25"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1132253" y="-975631"/>
            <a:ext cx="583096" cy="838080"/>
          </a:xfrm>
          <a:prstGeom prst="rect">
            <a:avLst/>
          </a:prstGeom>
          <a:solidFill>
            <a:srgbClr val="96648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 name="矩形 26"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1715349" y="-975631"/>
            <a:ext cx="583096" cy="838080"/>
          </a:xfrm>
          <a:prstGeom prst="rect">
            <a:avLst/>
          </a:prstGeom>
          <a:solidFill>
            <a:srgbClr val="D06F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 name="矩形 27"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2298446" y="-975631"/>
            <a:ext cx="583096" cy="838080"/>
          </a:xfrm>
          <a:prstGeom prst="rect">
            <a:avLst/>
          </a:prstGeom>
          <a:solidFill>
            <a:srgbClr val="F779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 name="矩形 28"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2881542" y="-975631"/>
            <a:ext cx="583096" cy="838080"/>
          </a:xfrm>
          <a:prstGeom prst="rect">
            <a:avLst/>
          </a:prstGeom>
          <a:solidFill>
            <a:srgbClr val="F8AD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 name="e7d195523061f1c0"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hidden="1"/>
          <p:cNvSpPr txBox="1"/>
          <p:nvPr/>
        </p:nvSpPr>
        <p:spPr>
          <a:xfrm>
            <a:off x="-355600" y="1803400"/>
            <a:ext cx="293927" cy="1016000"/>
          </a:xfrm>
          <a:prstGeom prst="rect">
            <a:avLst/>
          </a:prstGeom>
          <a:noFill/>
        </p:spPr>
        <p:txBody>
          <a:bodyPr vert="wordArtVert" rtlCol="0">
            <a:spAutoFit/>
          </a:bodyPr>
          <a:lstStyle/>
          <a:p>
            <a:r>
              <a:rPr lang="en-US" altLang="zh-CN" sz="100"/>
              <a:t>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a:t>
            </a:r>
            <a:endParaRPr lang="zh-CN" altLang="en-US" sz="100"/>
          </a:p>
        </p:txBody>
      </p:sp>
      <p:sp>
        <p:nvSpPr>
          <p:cNvPr id="6" name="文本框 5"/>
          <p:cNvSpPr txBox="1"/>
          <p:nvPr/>
        </p:nvSpPr>
        <p:spPr>
          <a:xfrm>
            <a:off x="3674110" y="803275"/>
            <a:ext cx="6576060" cy="583565"/>
          </a:xfrm>
          <a:prstGeom prst="rect">
            <a:avLst/>
          </a:prstGeom>
          <a:noFill/>
        </p:spPr>
        <p:txBody>
          <a:bodyPr wrap="square" rtlCol="0">
            <a:spAutoFit/>
          </a:bodyPr>
          <a:lstStyle/>
          <a:p>
            <a:r>
              <a:rPr lang="zh-CN" altLang="en-US" sz="3200">
                <a:latin typeface="楷体" panose="02010609060101010101" pitchFamily="49" charset="-122"/>
                <a:ea typeface="楷体" panose="02010609060101010101" pitchFamily="49" charset="-122"/>
                <a:sym typeface="+mn-ea"/>
              </a:rPr>
              <a:t>招聘外包  　招聘外包协议</a:t>
            </a:r>
            <a:r>
              <a:rPr lang="zh-CN" altLang="en-US">
                <a:sym typeface="+mn-ea"/>
              </a:rPr>
              <a:t> </a:t>
            </a:r>
            <a:endParaRPr lang="zh-CN" altLang="en-US"/>
          </a:p>
        </p:txBody>
      </p:sp>
      <p:sp>
        <p:nvSpPr>
          <p:cNvPr id="7" name="文本框 6"/>
          <p:cNvSpPr txBox="1"/>
          <p:nvPr/>
        </p:nvSpPr>
        <p:spPr>
          <a:xfrm>
            <a:off x="3464560" y="1814195"/>
            <a:ext cx="7955280" cy="4523105"/>
          </a:xfrm>
          <a:prstGeom prst="rect">
            <a:avLst/>
          </a:prstGeom>
          <a:noFill/>
        </p:spPr>
        <p:txBody>
          <a:bodyPr wrap="square" rtlCol="0">
            <a:spAutoFit/>
          </a:bodyPr>
          <a:lstStyle/>
          <a:p>
            <a:pPr eaLnBrk="1" hangingPunct="1"/>
            <a:r>
              <a:rPr lang="en-US" altLang="zh-CN" sz="3200">
                <a:latin typeface="楷体" panose="02010609060101010101" pitchFamily="49" charset="-122"/>
                <a:ea typeface="楷体" panose="02010609060101010101" pitchFamily="49" charset="-122"/>
                <a:cs typeface="楷体" panose="02010609060101010101" pitchFamily="49" charset="-122"/>
                <a:sym typeface="+mn-ea"/>
              </a:rPr>
              <a:t>1.</a:t>
            </a:r>
            <a:r>
              <a:rPr lang="zh-CN" altLang="en-US" sz="3200">
                <a:latin typeface="楷体" panose="02010609060101010101" pitchFamily="49" charset="-122"/>
                <a:ea typeface="楷体" panose="02010609060101010101" pitchFamily="49" charset="-122"/>
                <a:cs typeface="楷体" panose="02010609060101010101" pitchFamily="49" charset="-122"/>
                <a:sym typeface="+mn-ea"/>
              </a:rPr>
              <a:t>做出招聘外包决策时</a:t>
            </a:r>
            <a:r>
              <a:rPr lang="en-US" altLang="zh-CN" sz="320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3200">
                <a:latin typeface="楷体" panose="02010609060101010101" pitchFamily="49" charset="-122"/>
                <a:ea typeface="楷体" panose="02010609060101010101" pitchFamily="49" charset="-122"/>
                <a:cs typeface="楷体" panose="02010609060101010101" pitchFamily="49" charset="-122"/>
                <a:sym typeface="+mn-ea"/>
              </a:rPr>
              <a:t>应考虑哪些问题</a:t>
            </a:r>
            <a:r>
              <a:rPr lang="en-US" altLang="zh-CN" sz="3200">
                <a:latin typeface="楷体" panose="02010609060101010101" pitchFamily="49" charset="-122"/>
                <a:ea typeface="楷体" panose="02010609060101010101" pitchFamily="49" charset="-122"/>
                <a:cs typeface="楷体" panose="02010609060101010101" pitchFamily="49" charset="-122"/>
                <a:sym typeface="+mn-ea"/>
              </a:rPr>
              <a:t>?</a:t>
            </a:r>
            <a:endParaRPr lang="en-US" altLang="zh-CN" sz="3200">
              <a:latin typeface="楷体" panose="02010609060101010101" pitchFamily="49" charset="-122"/>
              <a:ea typeface="楷体" panose="02010609060101010101" pitchFamily="49" charset="-122"/>
              <a:cs typeface="楷体" panose="02010609060101010101" pitchFamily="49" charset="-122"/>
            </a:endParaRPr>
          </a:p>
          <a:p>
            <a:pPr eaLnBrk="1" hangingPunct="1"/>
            <a:r>
              <a:rPr lang="en-US" altLang="zh-CN" sz="3200">
                <a:latin typeface="楷体" panose="02010609060101010101" pitchFamily="49" charset="-122"/>
                <a:ea typeface="楷体" panose="02010609060101010101" pitchFamily="49" charset="-122"/>
                <a:cs typeface="楷体" panose="02010609060101010101" pitchFamily="49" charset="-122"/>
                <a:sym typeface="+mn-ea"/>
              </a:rPr>
              <a:t>2.</a:t>
            </a:r>
            <a:r>
              <a:rPr lang="zh-CN" altLang="en-US" sz="3200">
                <a:latin typeface="楷体" panose="02010609060101010101" pitchFamily="49" charset="-122"/>
                <a:ea typeface="楷体" panose="02010609060101010101" pitchFamily="49" charset="-122"/>
                <a:cs typeface="楷体" panose="02010609060101010101" pitchFamily="49" charset="-122"/>
                <a:sym typeface="+mn-ea"/>
              </a:rPr>
              <a:t>招聘外包的类型主要有哪些</a:t>
            </a:r>
            <a:r>
              <a:rPr lang="en-US" altLang="zh-CN" sz="3200">
                <a:latin typeface="楷体" panose="02010609060101010101" pitchFamily="49" charset="-122"/>
                <a:ea typeface="楷体" panose="02010609060101010101" pitchFamily="49" charset="-122"/>
                <a:cs typeface="楷体" panose="02010609060101010101" pitchFamily="49" charset="-122"/>
                <a:sym typeface="+mn-ea"/>
              </a:rPr>
              <a:t>?</a:t>
            </a:r>
            <a:endParaRPr lang="en-US" altLang="zh-CN" sz="3200">
              <a:latin typeface="楷体" panose="02010609060101010101" pitchFamily="49" charset="-122"/>
              <a:ea typeface="楷体" panose="02010609060101010101" pitchFamily="49" charset="-122"/>
              <a:cs typeface="楷体" panose="02010609060101010101" pitchFamily="49" charset="-122"/>
            </a:endParaRPr>
          </a:p>
          <a:p>
            <a:pPr eaLnBrk="1" hangingPunct="1"/>
            <a:r>
              <a:rPr lang="en-US" altLang="zh-CN" sz="3200">
                <a:latin typeface="楷体" panose="02010609060101010101" pitchFamily="49" charset="-122"/>
                <a:ea typeface="楷体" panose="02010609060101010101" pitchFamily="49" charset="-122"/>
                <a:cs typeface="楷体" panose="02010609060101010101" pitchFamily="49" charset="-122"/>
                <a:sym typeface="+mn-ea"/>
              </a:rPr>
              <a:t>3.</a:t>
            </a:r>
            <a:r>
              <a:rPr lang="zh-CN" altLang="en-US" sz="3200">
                <a:latin typeface="楷体" panose="02010609060101010101" pitchFamily="49" charset="-122"/>
                <a:ea typeface="楷体" panose="02010609060101010101" pitchFamily="49" charset="-122"/>
                <a:cs typeface="楷体" panose="02010609060101010101" pitchFamily="49" charset="-122"/>
                <a:sym typeface="+mn-ea"/>
              </a:rPr>
              <a:t>如何确保招聘外包的效果</a:t>
            </a:r>
            <a:r>
              <a:rPr lang="en-US" altLang="zh-CN" sz="3200">
                <a:latin typeface="楷体" panose="02010609060101010101" pitchFamily="49" charset="-122"/>
                <a:ea typeface="楷体" panose="02010609060101010101" pitchFamily="49" charset="-122"/>
                <a:cs typeface="楷体" panose="02010609060101010101" pitchFamily="49" charset="-122"/>
                <a:sym typeface="+mn-ea"/>
              </a:rPr>
              <a:t>?</a:t>
            </a:r>
            <a:endParaRPr lang="en-US" altLang="zh-CN" sz="3200">
              <a:latin typeface="楷体" panose="02010609060101010101" pitchFamily="49" charset="-122"/>
              <a:ea typeface="楷体" panose="02010609060101010101" pitchFamily="49" charset="-122"/>
              <a:cs typeface="楷体" panose="02010609060101010101" pitchFamily="49" charset="-122"/>
            </a:endParaRPr>
          </a:p>
          <a:p>
            <a:pPr eaLnBrk="1" hangingPunct="1"/>
            <a:r>
              <a:rPr lang="en-US" altLang="zh-CN" sz="3200">
                <a:latin typeface="楷体" panose="02010609060101010101" pitchFamily="49" charset="-122"/>
                <a:ea typeface="楷体" panose="02010609060101010101" pitchFamily="49" charset="-122"/>
                <a:cs typeface="楷体" panose="02010609060101010101" pitchFamily="49" charset="-122"/>
                <a:sym typeface="+mn-ea"/>
              </a:rPr>
              <a:t>4.</a:t>
            </a:r>
            <a:r>
              <a:rPr lang="zh-CN" altLang="en-US" sz="3200">
                <a:latin typeface="楷体" panose="02010609060101010101" pitchFamily="49" charset="-122"/>
                <a:ea typeface="楷体" panose="02010609060101010101" pitchFamily="49" charset="-122"/>
                <a:cs typeface="楷体" panose="02010609060101010101" pitchFamily="49" charset="-122"/>
                <a:sym typeface="+mn-ea"/>
              </a:rPr>
              <a:t>有的高层管理者视外包为提高企业效率的灵丹妙药</a:t>
            </a:r>
            <a:r>
              <a:rPr lang="en-US" altLang="zh-CN" sz="320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3200">
                <a:latin typeface="楷体" panose="02010609060101010101" pitchFamily="49" charset="-122"/>
                <a:ea typeface="楷体" panose="02010609060101010101" pitchFamily="49" charset="-122"/>
                <a:cs typeface="楷体" panose="02010609060101010101" pitchFamily="49" charset="-122"/>
                <a:sym typeface="+mn-ea"/>
              </a:rPr>
              <a:t>认为“一贴就灵”</a:t>
            </a:r>
            <a:r>
              <a:rPr lang="en-US" altLang="zh-CN" sz="320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3200">
                <a:latin typeface="楷体" panose="02010609060101010101" pitchFamily="49" charset="-122"/>
                <a:ea typeface="楷体" panose="02010609060101010101" pitchFamily="49" charset="-122"/>
                <a:cs typeface="楷体" panose="02010609060101010101" pitchFamily="49" charset="-122"/>
                <a:sym typeface="+mn-ea"/>
              </a:rPr>
              <a:t>对招聘外包寄予过高期望</a:t>
            </a:r>
            <a:r>
              <a:rPr lang="en-US" altLang="zh-CN" sz="320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3200">
                <a:latin typeface="楷体" panose="02010609060101010101" pitchFamily="49" charset="-122"/>
                <a:ea typeface="楷体" panose="02010609060101010101" pitchFamily="49" charset="-122"/>
                <a:cs typeface="楷体" panose="02010609060101010101" pitchFamily="49" charset="-122"/>
                <a:sym typeface="+mn-ea"/>
              </a:rPr>
              <a:t>而一旦短期内不见效果就觉得没什么作用。有的员工则认为实施招聘外包还不如由人力资源部门完成。你如何理解招聘外包</a:t>
            </a:r>
            <a:r>
              <a:rPr lang="en-US" altLang="zh-CN" sz="3200">
                <a:latin typeface="楷体" panose="02010609060101010101" pitchFamily="49" charset="-122"/>
                <a:ea typeface="楷体" panose="02010609060101010101" pitchFamily="49" charset="-122"/>
                <a:cs typeface="楷体" panose="02010609060101010101" pitchFamily="49" charset="-122"/>
                <a:sym typeface="+mn-ea"/>
              </a:rPr>
              <a:t>?</a:t>
            </a:r>
          </a:p>
        </p:txBody>
      </p:sp>
      <p:sp>
        <p:nvSpPr>
          <p:cNvPr id="53" name="五边形 5"/>
          <p:cNvSpPr/>
          <p:nvPr/>
        </p:nvSpPr>
        <p:spPr>
          <a:xfrm>
            <a:off x="549104" y="811152"/>
            <a:ext cx="2736056" cy="576064"/>
          </a:xfrm>
          <a:custGeom>
            <a:avLst/>
            <a:gdLst/>
            <a:ahLst/>
            <a:cxnLst/>
            <a:rect l="l" t="t" r="r" b="b"/>
            <a:pathLst>
              <a:path w="2736056" h="576064">
                <a:moveTo>
                  <a:pt x="0" y="0"/>
                </a:moveTo>
                <a:lnTo>
                  <a:pt x="2448024" y="0"/>
                </a:lnTo>
                <a:lnTo>
                  <a:pt x="2736056" y="288032"/>
                </a:lnTo>
                <a:lnTo>
                  <a:pt x="2448024" y="576064"/>
                </a:lnTo>
                <a:lnTo>
                  <a:pt x="0" y="576064"/>
                </a:lnTo>
                <a:lnTo>
                  <a:pt x="288032" y="288032"/>
                </a:lnTo>
                <a:close/>
              </a:path>
            </a:pathLst>
          </a:custGeom>
          <a:solidFill>
            <a:srgbClr val="365B7C"/>
          </a:solidFill>
          <a:ln w="19050">
            <a:gradFill>
              <a:gsLst>
                <a:gs pos="89000">
                  <a:schemeClr val="bg1">
                    <a:lumMod val="85000"/>
                  </a:schemeClr>
                </a:gs>
                <a:gs pos="0">
                  <a:schemeClr val="bg1"/>
                </a:gs>
              </a:gsLst>
              <a:lin ang="7200000" scaled="0"/>
            </a:gradFill>
          </a:ln>
          <a:effectLst>
            <a:outerShdw blurRad="254000" dist="127000" dir="8160000" algn="tr" rotWithShape="0">
              <a:prstClr val="black">
                <a:alpha val="34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800"/>
              <a:t>重点概念</a:t>
            </a:r>
          </a:p>
        </p:txBody>
      </p:sp>
      <p:sp>
        <p:nvSpPr>
          <p:cNvPr id="8" name="五边形 5"/>
          <p:cNvSpPr/>
          <p:nvPr/>
        </p:nvSpPr>
        <p:spPr>
          <a:xfrm>
            <a:off x="549104" y="1932562"/>
            <a:ext cx="2736056" cy="576064"/>
          </a:xfrm>
          <a:custGeom>
            <a:avLst/>
            <a:gdLst/>
            <a:ahLst/>
            <a:cxnLst/>
            <a:rect l="l" t="t" r="r" b="b"/>
            <a:pathLst>
              <a:path w="2736056" h="576064">
                <a:moveTo>
                  <a:pt x="0" y="0"/>
                </a:moveTo>
                <a:lnTo>
                  <a:pt x="2448024" y="0"/>
                </a:lnTo>
                <a:lnTo>
                  <a:pt x="2736056" y="288032"/>
                </a:lnTo>
                <a:lnTo>
                  <a:pt x="2448024" y="576064"/>
                </a:lnTo>
                <a:lnTo>
                  <a:pt x="0" y="576064"/>
                </a:lnTo>
                <a:lnTo>
                  <a:pt x="288032" y="288032"/>
                </a:lnTo>
                <a:close/>
              </a:path>
            </a:pathLst>
          </a:custGeom>
          <a:solidFill>
            <a:srgbClr val="365B7C"/>
          </a:solidFill>
          <a:ln w="19050">
            <a:gradFill>
              <a:gsLst>
                <a:gs pos="89000">
                  <a:schemeClr val="bg1">
                    <a:lumMod val="85000"/>
                  </a:schemeClr>
                </a:gs>
                <a:gs pos="0">
                  <a:schemeClr val="bg1"/>
                </a:gs>
              </a:gsLst>
              <a:lin ang="7200000" scaled="0"/>
            </a:gradFill>
          </a:ln>
          <a:effectLst>
            <a:outerShdw blurRad="254000" dist="127000" dir="8160000" algn="tr" rotWithShape="0">
              <a:prstClr val="black">
                <a:alpha val="34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800"/>
              <a:t>复习思考</a:t>
            </a:r>
          </a:p>
        </p:txBody>
      </p:sp>
    </p:spTree>
    <p:extLst>
      <p:ext uri="{BB962C8B-B14F-4D97-AF65-F5344CB8AC3E}">
        <p14:creationId xmlns:p14="http://schemas.microsoft.com/office/powerpoint/2010/main" val="2727129544"/>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0">
        <p15:prstTrans prst="pageCurlDouble"/>
      </p:transition>
    </mc:Choice>
    <mc:Fallback xmlns="">
      <p:transition spd="slow" advTm="0">
        <p:fade/>
      </p:transition>
    </mc:Fallback>
  </mc:AlternateContent>
</p:sld>
</file>

<file path=ppt/slides/slide2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矩形 24"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549157" y="-975631"/>
            <a:ext cx="583096" cy="838080"/>
          </a:xfrm>
          <a:prstGeom prst="rect">
            <a:avLst/>
          </a:prstGeom>
          <a:solidFill>
            <a:srgbClr val="365B7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 name="矩形 25"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1132253" y="-975631"/>
            <a:ext cx="583096" cy="838080"/>
          </a:xfrm>
          <a:prstGeom prst="rect">
            <a:avLst/>
          </a:prstGeom>
          <a:solidFill>
            <a:srgbClr val="96648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 name="矩形 26"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1715349" y="-975631"/>
            <a:ext cx="583096" cy="838080"/>
          </a:xfrm>
          <a:prstGeom prst="rect">
            <a:avLst/>
          </a:prstGeom>
          <a:solidFill>
            <a:srgbClr val="D06F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 name="矩形 27"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2298446" y="-975631"/>
            <a:ext cx="583096" cy="838080"/>
          </a:xfrm>
          <a:prstGeom prst="rect">
            <a:avLst/>
          </a:prstGeom>
          <a:solidFill>
            <a:srgbClr val="F779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 name="矩形 28"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2881542" y="-975631"/>
            <a:ext cx="583096" cy="838080"/>
          </a:xfrm>
          <a:prstGeom prst="rect">
            <a:avLst/>
          </a:prstGeom>
          <a:solidFill>
            <a:srgbClr val="F8AD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cxnSp>
        <p:nvCxnSpPr>
          <p:cNvPr id="62" name="直接连接符 61"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CxnSpPr/>
          <p:nvPr/>
        </p:nvCxnSpPr>
        <p:spPr>
          <a:xfrm>
            <a:off x="3215522" y="1262834"/>
            <a:ext cx="5770860"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63" name="文本框 62"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txBox="1"/>
          <p:nvPr/>
        </p:nvSpPr>
        <p:spPr>
          <a:xfrm>
            <a:off x="5067588" y="599420"/>
            <a:ext cx="1859280" cy="521970"/>
          </a:xfrm>
          <a:prstGeom prst="rect">
            <a:avLst/>
          </a:prstGeom>
          <a:noFill/>
        </p:spPr>
        <p:txBody>
          <a:bodyPr wrap="none" rtlCol="0">
            <a:spAutoFit/>
          </a:bodyPr>
          <a:lstStyle/>
          <a:p>
            <a:r>
              <a:rPr lang="zh-CN" altLang="en-US" sz="2800" b="1" spc="500" dirty="0">
                <a:solidFill>
                  <a:schemeClr val="bg1">
                    <a:lumMod val="50000"/>
                  </a:schemeClr>
                </a:solidFill>
                <a:latin typeface="微软雅黑" panose="020B0503020204020204" pitchFamily="34" charset="-122"/>
                <a:ea typeface="微软雅黑" panose="020B0503020204020204" pitchFamily="34" charset="-122"/>
                <a:cs typeface="Arial" panose="020B0604020202020204" pitchFamily="34" charset="0"/>
              </a:rPr>
              <a:t>实训题目</a:t>
            </a:r>
          </a:p>
        </p:txBody>
      </p:sp>
      <p:sp>
        <p:nvSpPr>
          <p:cNvPr id="64" name="椭圆 63"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flipH="1">
            <a:off x="2686180" y="813581"/>
            <a:ext cx="157493" cy="157493"/>
          </a:xfrm>
          <a:prstGeom prst="ellipse">
            <a:avLst/>
          </a:prstGeom>
          <a:solidFill>
            <a:srgbClr val="D06F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5" name="椭圆 64"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flipH="1">
            <a:off x="2686180" y="335956"/>
            <a:ext cx="321030" cy="321030"/>
          </a:xfrm>
          <a:prstGeom prst="ellipse">
            <a:avLst/>
          </a:prstGeom>
          <a:solidFill>
            <a:srgbClr val="966481"/>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6" name="椭圆 65"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flipH="1">
            <a:off x="2991678" y="806317"/>
            <a:ext cx="219803" cy="219803"/>
          </a:xfrm>
          <a:prstGeom prst="ellipse">
            <a:avLst/>
          </a:prstGeom>
          <a:solidFill>
            <a:srgbClr val="365B7C"/>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7" name="椭圆 66"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flipH="1">
            <a:off x="2031169" y="697840"/>
            <a:ext cx="164852" cy="164852"/>
          </a:xfrm>
          <a:prstGeom prst="ellipse">
            <a:avLst/>
          </a:prstGeom>
          <a:solidFill>
            <a:srgbClr val="F779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8" name="椭圆 67"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9354354" y="755438"/>
            <a:ext cx="157493" cy="157493"/>
          </a:xfrm>
          <a:prstGeom prst="ellipse">
            <a:avLst/>
          </a:prstGeom>
          <a:solidFill>
            <a:srgbClr val="D06F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9" name="椭圆 68"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9190817" y="277813"/>
            <a:ext cx="321030" cy="321030"/>
          </a:xfrm>
          <a:prstGeom prst="ellipse">
            <a:avLst/>
          </a:prstGeom>
          <a:solidFill>
            <a:srgbClr val="966481"/>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0" name="椭圆 69"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a:off x="8986546" y="748174"/>
            <a:ext cx="219803" cy="219803"/>
          </a:xfrm>
          <a:prstGeom prst="ellipse">
            <a:avLst/>
          </a:prstGeom>
          <a:solidFill>
            <a:srgbClr val="365B7C"/>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1" name="椭圆 70"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a:off x="10002006" y="639697"/>
            <a:ext cx="164852" cy="164852"/>
          </a:xfrm>
          <a:prstGeom prst="ellipse">
            <a:avLst/>
          </a:prstGeom>
          <a:solidFill>
            <a:srgbClr val="F779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5" name="e7d195523061f1c0"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hidden="1"/>
          <p:cNvSpPr txBox="1"/>
          <p:nvPr/>
        </p:nvSpPr>
        <p:spPr>
          <a:xfrm>
            <a:off x="-355600" y="1803400"/>
            <a:ext cx="293927" cy="1016000"/>
          </a:xfrm>
          <a:prstGeom prst="rect">
            <a:avLst/>
          </a:prstGeom>
          <a:noFill/>
        </p:spPr>
        <p:txBody>
          <a:bodyPr vert="wordArtVert" rtlCol="0">
            <a:spAutoFit/>
          </a:bodyPr>
          <a:lstStyle/>
          <a:p>
            <a:r>
              <a:rPr lang="en-US" altLang="zh-CN" sz="100"/>
              <a:t>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a:t>
            </a:r>
            <a:endParaRPr lang="zh-CN" altLang="en-US" sz="100"/>
          </a:p>
        </p:txBody>
      </p:sp>
      <p:sp>
        <p:nvSpPr>
          <p:cNvPr id="2" name="文本框 1"/>
          <p:cNvSpPr txBox="1"/>
          <p:nvPr/>
        </p:nvSpPr>
        <p:spPr>
          <a:xfrm>
            <a:off x="888365" y="1546860"/>
            <a:ext cx="10838815" cy="4030980"/>
          </a:xfrm>
          <a:prstGeom prst="rect">
            <a:avLst/>
          </a:prstGeom>
          <a:noFill/>
        </p:spPr>
        <p:txBody>
          <a:bodyPr wrap="square" rtlCol="0">
            <a:spAutoFit/>
          </a:bodyPr>
          <a:lstStyle/>
          <a:p>
            <a:pPr eaLnBrk="1" hangingPunct="1"/>
            <a:endParaRPr lang="zh-CN" altLang="en-US" sz="3200">
              <a:latin typeface="楷体" panose="02010609060101010101" pitchFamily="49" charset="-122"/>
              <a:ea typeface="楷体" panose="02010609060101010101" pitchFamily="49" charset="-122"/>
              <a:cs typeface="楷体" panose="02010609060101010101" pitchFamily="49" charset="-122"/>
              <a:sym typeface="+mn-ea"/>
            </a:endParaRPr>
          </a:p>
          <a:p>
            <a:pPr eaLnBrk="1" hangingPunct="1"/>
            <a:r>
              <a:rPr lang="zh-CN" altLang="en-US" sz="3200">
                <a:latin typeface="楷体" panose="02010609060101010101" pitchFamily="49" charset="-122"/>
                <a:ea typeface="楷体" panose="02010609060101010101" pitchFamily="49" charset="-122"/>
                <a:cs typeface="楷体" panose="02010609060101010101" pitchFamily="49" charset="-122"/>
                <a:sym typeface="+mn-ea"/>
              </a:rPr>
              <a:t>由</a:t>
            </a:r>
            <a:r>
              <a:rPr lang="en-US" altLang="zh-CN" sz="3200">
                <a:latin typeface="楷体" panose="02010609060101010101" pitchFamily="49" charset="-122"/>
                <a:ea typeface="楷体" panose="02010609060101010101" pitchFamily="49" charset="-122"/>
                <a:cs typeface="楷体" panose="02010609060101010101" pitchFamily="49" charset="-122"/>
                <a:sym typeface="+mn-ea"/>
              </a:rPr>
              <a:t>6~8</a:t>
            </a:r>
            <a:r>
              <a:rPr lang="zh-CN" altLang="en-US" sz="3200">
                <a:latin typeface="楷体" panose="02010609060101010101" pitchFamily="49" charset="-122"/>
                <a:ea typeface="楷体" panose="02010609060101010101" pitchFamily="49" charset="-122"/>
                <a:cs typeface="楷体" panose="02010609060101010101" pitchFamily="49" charset="-122"/>
                <a:sym typeface="+mn-ea"/>
              </a:rPr>
              <a:t>个同学组成一个团队</a:t>
            </a:r>
            <a:r>
              <a:rPr lang="en-US" altLang="zh-CN" sz="320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3200">
                <a:latin typeface="楷体" panose="02010609060101010101" pitchFamily="49" charset="-122"/>
                <a:ea typeface="楷体" panose="02010609060101010101" pitchFamily="49" charset="-122"/>
                <a:cs typeface="楷体" panose="02010609060101010101" pitchFamily="49" charset="-122"/>
                <a:sym typeface="+mn-ea"/>
              </a:rPr>
              <a:t>分别扮演发包商</a:t>
            </a:r>
            <a:r>
              <a:rPr lang="en-US" altLang="zh-CN" sz="3200">
                <a:latin typeface="楷体" panose="02010609060101010101" pitchFamily="49" charset="-122"/>
                <a:ea typeface="楷体" panose="02010609060101010101" pitchFamily="49" charset="-122"/>
                <a:cs typeface="楷体" panose="02010609060101010101" pitchFamily="49" charset="-122"/>
                <a:sym typeface="+mn-ea"/>
              </a:rPr>
              <a:t>(A</a:t>
            </a:r>
            <a:r>
              <a:rPr lang="zh-CN" altLang="en-US" sz="3200">
                <a:latin typeface="楷体" panose="02010609060101010101" pitchFamily="49" charset="-122"/>
                <a:ea typeface="楷体" panose="02010609060101010101" pitchFamily="49" charset="-122"/>
                <a:cs typeface="楷体" panose="02010609060101010101" pitchFamily="49" charset="-122"/>
                <a:sym typeface="+mn-ea"/>
              </a:rPr>
              <a:t>组</a:t>
            </a:r>
            <a:r>
              <a:rPr lang="en-US" altLang="zh-CN" sz="320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3200">
                <a:latin typeface="楷体" panose="02010609060101010101" pitchFamily="49" charset="-122"/>
                <a:ea typeface="楷体" panose="02010609060101010101" pitchFamily="49" charset="-122"/>
                <a:cs typeface="楷体" panose="02010609060101010101" pitchFamily="49" charset="-122"/>
                <a:sym typeface="+mn-ea"/>
              </a:rPr>
              <a:t>和服务商</a:t>
            </a:r>
            <a:r>
              <a:rPr lang="en-US" altLang="zh-CN" sz="3200">
                <a:latin typeface="楷体" panose="02010609060101010101" pitchFamily="49" charset="-122"/>
                <a:ea typeface="楷体" panose="02010609060101010101" pitchFamily="49" charset="-122"/>
                <a:cs typeface="楷体" panose="02010609060101010101" pitchFamily="49" charset="-122"/>
                <a:sym typeface="+mn-ea"/>
              </a:rPr>
              <a:t>(B</a:t>
            </a:r>
            <a:r>
              <a:rPr lang="zh-CN" altLang="en-US" sz="3200">
                <a:latin typeface="楷体" panose="02010609060101010101" pitchFamily="49" charset="-122"/>
                <a:ea typeface="楷体" panose="02010609060101010101" pitchFamily="49" charset="-122"/>
                <a:cs typeface="楷体" panose="02010609060101010101" pitchFamily="49" charset="-122"/>
                <a:sym typeface="+mn-ea"/>
              </a:rPr>
              <a:t>组</a:t>
            </a:r>
            <a:r>
              <a:rPr lang="en-US" altLang="zh-CN" sz="320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3200">
                <a:latin typeface="楷体" panose="02010609060101010101" pitchFamily="49" charset="-122"/>
                <a:ea typeface="楷体" panose="02010609060101010101" pitchFamily="49" charset="-122"/>
                <a:cs typeface="楷体" panose="02010609060101010101" pitchFamily="49" charset="-122"/>
                <a:sym typeface="+mn-ea"/>
              </a:rPr>
              <a:t>的工作人员。</a:t>
            </a:r>
          </a:p>
          <a:p>
            <a:pPr eaLnBrk="1" hangingPunct="1"/>
            <a:endParaRPr lang="zh-CN" altLang="en-US" sz="3200">
              <a:latin typeface="楷体" panose="02010609060101010101" pitchFamily="49" charset="-122"/>
              <a:ea typeface="楷体" panose="02010609060101010101" pitchFamily="49" charset="-122"/>
              <a:cs typeface="楷体" panose="02010609060101010101" pitchFamily="49" charset="-122"/>
              <a:sym typeface="+mn-ea"/>
            </a:endParaRPr>
          </a:p>
          <a:p>
            <a:pPr eaLnBrk="1" hangingPunct="1"/>
            <a:endParaRPr lang="zh-CN" altLang="en-US" sz="3200">
              <a:latin typeface="楷体" panose="02010609060101010101" pitchFamily="49" charset="-122"/>
              <a:ea typeface="楷体" panose="02010609060101010101" pitchFamily="49" charset="-122"/>
              <a:cs typeface="楷体" panose="02010609060101010101" pitchFamily="49" charset="-122"/>
              <a:sym typeface="+mn-ea"/>
            </a:endParaRPr>
          </a:p>
          <a:p>
            <a:pPr eaLnBrk="1" hangingPunct="1"/>
            <a:r>
              <a:rPr lang="zh-CN" altLang="en-US" sz="3200">
                <a:latin typeface="楷体" panose="02010609060101010101" pitchFamily="49" charset="-122"/>
                <a:ea typeface="楷体" panose="02010609060101010101" pitchFamily="49" charset="-122"/>
                <a:cs typeface="楷体" panose="02010609060101010101" pitchFamily="49" charset="-122"/>
                <a:sym typeface="+mn-ea"/>
              </a:rPr>
              <a:t>要求</a:t>
            </a:r>
            <a:r>
              <a:rPr lang="en-US" altLang="zh-CN" sz="3200">
                <a:latin typeface="楷体" panose="02010609060101010101" pitchFamily="49" charset="-122"/>
                <a:ea typeface="楷体" panose="02010609060101010101" pitchFamily="49" charset="-122"/>
                <a:cs typeface="楷体" panose="02010609060101010101" pitchFamily="49" charset="-122"/>
                <a:sym typeface="+mn-ea"/>
              </a:rPr>
              <a:t>:A</a:t>
            </a:r>
            <a:r>
              <a:rPr lang="zh-CN" altLang="en-US" sz="3200">
                <a:latin typeface="楷体" panose="02010609060101010101" pitchFamily="49" charset="-122"/>
                <a:ea typeface="楷体" panose="02010609060101010101" pitchFamily="49" charset="-122"/>
                <a:cs typeface="楷体" panose="02010609060101010101" pitchFamily="49" charset="-122"/>
                <a:sym typeface="+mn-ea"/>
              </a:rPr>
              <a:t>组模拟发包商的招聘状况</a:t>
            </a:r>
            <a:r>
              <a:rPr lang="en-US" altLang="zh-CN" sz="320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3200">
                <a:latin typeface="楷体" panose="02010609060101010101" pitchFamily="49" charset="-122"/>
                <a:ea typeface="楷体" panose="02010609060101010101" pitchFamily="49" charset="-122"/>
                <a:cs typeface="楷体" panose="02010609060101010101" pitchFamily="49" charset="-122"/>
                <a:sym typeface="+mn-ea"/>
              </a:rPr>
              <a:t>结合前面章节的招聘管理知识</a:t>
            </a:r>
            <a:r>
              <a:rPr lang="en-US" altLang="zh-CN" sz="3200">
                <a:latin typeface="楷体" panose="02010609060101010101" pitchFamily="49" charset="-122"/>
                <a:ea typeface="楷体" panose="02010609060101010101" pitchFamily="49" charset="-122"/>
                <a:cs typeface="楷体" panose="02010609060101010101" pitchFamily="49" charset="-122"/>
                <a:sym typeface="+mn-ea"/>
              </a:rPr>
              <a:t>),B</a:t>
            </a:r>
            <a:r>
              <a:rPr lang="zh-CN" altLang="en-US" sz="3200">
                <a:latin typeface="楷体" panose="02010609060101010101" pitchFamily="49" charset="-122"/>
                <a:ea typeface="楷体" panose="02010609060101010101" pitchFamily="49" charset="-122"/>
                <a:cs typeface="楷体" panose="02010609060101010101" pitchFamily="49" charset="-122"/>
                <a:sym typeface="+mn-ea"/>
              </a:rPr>
              <a:t>组模拟服务商的服务状况</a:t>
            </a:r>
            <a:r>
              <a:rPr lang="en-US" altLang="zh-CN" sz="320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3200">
                <a:latin typeface="楷体" panose="02010609060101010101" pitchFamily="49" charset="-122"/>
                <a:ea typeface="楷体" panose="02010609060101010101" pitchFamily="49" charset="-122"/>
                <a:cs typeface="楷体" panose="02010609060101010101" pitchFamily="49" charset="-122"/>
                <a:sym typeface="+mn-ea"/>
              </a:rPr>
              <a:t>借鉴本章知识及当前国内外服务商的运作</a:t>
            </a:r>
            <a:r>
              <a:rPr lang="en-US" altLang="zh-CN" sz="320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3200">
                <a:latin typeface="楷体" panose="02010609060101010101" pitchFamily="49" charset="-122"/>
                <a:ea typeface="楷体" panose="02010609060101010101" pitchFamily="49" charset="-122"/>
                <a:cs typeface="楷体" panose="02010609060101010101" pitchFamily="49" charset="-122"/>
                <a:sym typeface="+mn-ea"/>
              </a:rPr>
              <a:t>两组进行招聘外包谈判</a:t>
            </a:r>
            <a:r>
              <a:rPr lang="zh-CN" altLang="en-US" sz="2800">
                <a:latin typeface="楷体" panose="02010609060101010101" pitchFamily="49" charset="-122"/>
                <a:ea typeface="楷体" panose="02010609060101010101" pitchFamily="49" charset="-122"/>
                <a:cs typeface="楷体" panose="02010609060101010101" pitchFamily="49" charset="-122"/>
                <a:sym typeface="+mn-ea"/>
              </a:rPr>
              <a:t>。</a:t>
            </a:r>
          </a:p>
        </p:txBody>
      </p:sp>
    </p:spTree>
    <p:extLst>
      <p:ext uri="{BB962C8B-B14F-4D97-AF65-F5344CB8AC3E}">
        <p14:creationId xmlns:p14="http://schemas.microsoft.com/office/powerpoint/2010/main" val="2524869057"/>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0">
        <p15:prstTrans prst="pageCurlDouble"/>
      </p:transition>
    </mc:Choice>
    <mc:Fallback xmlns="">
      <p:transition spd="slow" advTm="0">
        <p:fade/>
      </p:transition>
    </mc:Fallback>
  </mc:AlternateContent>
</p:sld>
</file>

<file path=ppt/slides/slide2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矩形 8"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549157" y="-975631"/>
            <a:ext cx="583096" cy="838080"/>
          </a:xfrm>
          <a:prstGeom prst="rect">
            <a:avLst/>
          </a:prstGeom>
          <a:solidFill>
            <a:srgbClr val="365B7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 name="矩形 9"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1132253" y="-975631"/>
            <a:ext cx="583096" cy="838080"/>
          </a:xfrm>
          <a:prstGeom prst="rect">
            <a:avLst/>
          </a:prstGeom>
          <a:solidFill>
            <a:srgbClr val="96648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 name="矩形 10"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1715349" y="-975631"/>
            <a:ext cx="583096" cy="838080"/>
          </a:xfrm>
          <a:prstGeom prst="rect">
            <a:avLst/>
          </a:prstGeom>
          <a:solidFill>
            <a:srgbClr val="D06F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 name="矩形 11"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2298446" y="-975631"/>
            <a:ext cx="583096" cy="838080"/>
          </a:xfrm>
          <a:prstGeom prst="rect">
            <a:avLst/>
          </a:prstGeom>
          <a:solidFill>
            <a:srgbClr val="F779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 name="矩形 12"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2881542" y="-975631"/>
            <a:ext cx="583096" cy="838080"/>
          </a:xfrm>
          <a:prstGeom prst="rect">
            <a:avLst/>
          </a:prstGeom>
          <a:solidFill>
            <a:srgbClr val="F8AD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e7d195523061f1c0"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hidden="1"/>
          <p:cNvSpPr txBox="1"/>
          <p:nvPr/>
        </p:nvSpPr>
        <p:spPr>
          <a:xfrm>
            <a:off x="-355600" y="1803400"/>
            <a:ext cx="293927" cy="1016000"/>
          </a:xfrm>
          <a:prstGeom prst="rect">
            <a:avLst/>
          </a:prstGeom>
          <a:noFill/>
        </p:spPr>
        <p:txBody>
          <a:bodyPr vert="wordArtVert" rtlCol="0">
            <a:spAutoFit/>
          </a:bodyPr>
          <a:lstStyle/>
          <a:p>
            <a:r>
              <a:rPr lang="en-US" altLang="zh-CN" sz="100"/>
              <a:t>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a:t>
            </a:r>
            <a:endParaRPr lang="zh-CN" altLang="en-US" sz="100"/>
          </a:p>
        </p:txBody>
      </p:sp>
      <p:grpSp>
        <p:nvGrpSpPr>
          <p:cNvPr id="19" name="组合 18"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GrpSpPr/>
          <p:nvPr/>
        </p:nvGrpSpPr>
        <p:grpSpPr>
          <a:xfrm>
            <a:off x="170645" y="155063"/>
            <a:ext cx="1891633" cy="1891633"/>
            <a:chOff x="831765" y="1948847"/>
            <a:chExt cx="1891633" cy="1891633"/>
          </a:xfrm>
        </p:grpSpPr>
        <p:grpSp>
          <p:nvGrpSpPr>
            <p:cNvPr id="20" name="组合 19"/>
            <p:cNvGrpSpPr/>
            <p:nvPr/>
          </p:nvGrpSpPr>
          <p:grpSpPr>
            <a:xfrm>
              <a:off x="831765" y="1948847"/>
              <a:ext cx="1891633" cy="1891633"/>
              <a:chOff x="1375509" y="1976984"/>
              <a:chExt cx="2018000" cy="2018000"/>
            </a:xfrm>
          </p:grpSpPr>
          <p:sp>
            <p:nvSpPr>
              <p:cNvPr id="21" name="椭圆 20" descr="e7d195523061f1c0deeec63e560781cfd59afb0ea006f2a87ABB68BF51EA6619813959095094C18C62A12F549504892A4AAA8C1554C6663626E05CA27F281A14E6983772AFC3FB97135759321DEA3D709AACD122C08E6ED1C77BAD4A88EF4CD28A80260D8F97957F436F83C1F553EF0169027D0DBFA7A77088E1513DBDFC101C4B4DFF310B01A5021663E46B6BC2AAB5"/>
              <p:cNvSpPr>
                <a:spLocks noChangeAspect="1"/>
              </p:cNvSpPr>
              <p:nvPr/>
            </p:nvSpPr>
            <p:spPr>
              <a:xfrm>
                <a:off x="1375509" y="1976984"/>
                <a:ext cx="2018000" cy="2018000"/>
              </a:xfrm>
              <a:prstGeom prst="ellipse">
                <a:avLst/>
              </a:prstGeom>
              <a:gradFill>
                <a:gsLst>
                  <a:gs pos="0">
                    <a:schemeClr val="bg1"/>
                  </a:gs>
                  <a:gs pos="100000">
                    <a:srgbClr val="C7C7C7"/>
                  </a:gs>
                </a:gsLst>
                <a:lin ang="13200000" scaled="0"/>
              </a:gradFill>
              <a:ln w="22225">
                <a:solidFill>
                  <a:schemeClr val="bg1"/>
                </a:solidFill>
              </a:ln>
              <a:effectLst>
                <a:outerShdw blurRad="393700" dist="1270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 name="任意多边形 16"/>
              <p:cNvSpPr/>
              <p:nvPr/>
            </p:nvSpPr>
            <p:spPr>
              <a:xfrm rot="5400000">
                <a:off x="1220020" y="2637800"/>
                <a:ext cx="1007034" cy="694933"/>
              </a:xfrm>
              <a:custGeom>
                <a:avLst/>
                <a:gdLst>
                  <a:gd name="connsiteX0" fmla="*/ 0 w 1007034"/>
                  <a:gd name="connsiteY0" fmla="*/ 555348 h 694933"/>
                  <a:gd name="connsiteX1" fmla="*/ 322102 w 1007034"/>
                  <a:gd name="connsiteY1" fmla="*/ 0 h 694933"/>
                  <a:gd name="connsiteX2" fmla="*/ 392164 w 1007034"/>
                  <a:gd name="connsiteY2" fmla="*/ 21748 h 694933"/>
                  <a:gd name="connsiteX3" fmla="*/ 503517 w 1007034"/>
                  <a:gd name="connsiteY3" fmla="*/ 32974 h 694933"/>
                  <a:gd name="connsiteX4" fmla="*/ 614869 w 1007034"/>
                  <a:gd name="connsiteY4" fmla="*/ 21748 h 694933"/>
                  <a:gd name="connsiteX5" fmla="*/ 684932 w 1007034"/>
                  <a:gd name="connsiteY5" fmla="*/ 0 h 694933"/>
                  <a:gd name="connsiteX6" fmla="*/ 1007034 w 1007034"/>
                  <a:gd name="connsiteY6" fmla="*/ 555347 h 694933"/>
                  <a:gd name="connsiteX7" fmla="*/ 895766 w 1007034"/>
                  <a:gd name="connsiteY7" fmla="*/ 615742 h 694933"/>
                  <a:gd name="connsiteX8" fmla="*/ 503516 w 1007034"/>
                  <a:gd name="connsiteY8" fmla="*/ 694933 h 694933"/>
                  <a:gd name="connsiteX9" fmla="*/ 111266 w 1007034"/>
                  <a:gd name="connsiteY9" fmla="*/ 615742 h 694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07034" h="694933">
                    <a:moveTo>
                      <a:pt x="0" y="555348"/>
                    </a:moveTo>
                    <a:lnTo>
                      <a:pt x="322102" y="0"/>
                    </a:lnTo>
                    <a:lnTo>
                      <a:pt x="392164" y="21748"/>
                    </a:lnTo>
                    <a:cubicBezTo>
                      <a:pt x="428132" y="29108"/>
                      <a:pt x="465373" y="32974"/>
                      <a:pt x="503517" y="32974"/>
                    </a:cubicBezTo>
                    <a:cubicBezTo>
                      <a:pt x="541660" y="32974"/>
                      <a:pt x="578901" y="29108"/>
                      <a:pt x="614869" y="21748"/>
                    </a:cubicBezTo>
                    <a:lnTo>
                      <a:pt x="684932" y="0"/>
                    </a:lnTo>
                    <a:lnTo>
                      <a:pt x="1007034" y="555347"/>
                    </a:lnTo>
                    <a:lnTo>
                      <a:pt x="895766" y="615742"/>
                    </a:lnTo>
                    <a:cubicBezTo>
                      <a:pt x="775204" y="666735"/>
                      <a:pt x="642653" y="694933"/>
                      <a:pt x="503516" y="694933"/>
                    </a:cubicBezTo>
                    <a:cubicBezTo>
                      <a:pt x="364379" y="694933"/>
                      <a:pt x="231828" y="666735"/>
                      <a:pt x="111266" y="615742"/>
                    </a:cubicBezTo>
                    <a:close/>
                  </a:path>
                </a:pathLst>
              </a:custGeom>
              <a:solidFill>
                <a:srgbClr val="365B7C"/>
              </a:solidFill>
              <a:ln>
                <a:noFill/>
              </a:ln>
              <a:effectLst>
                <a:innerShdw blurRad="63500" dist="381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27" name="Freeform 48"/>
            <p:cNvSpPr>
              <a:spLocks noEditPoints="1"/>
            </p:cNvSpPr>
            <p:nvPr/>
          </p:nvSpPr>
          <p:spPr bwMode="auto">
            <a:xfrm>
              <a:off x="1822373" y="2622634"/>
              <a:ext cx="490056" cy="469081"/>
            </a:xfrm>
            <a:custGeom>
              <a:avLst/>
              <a:gdLst>
                <a:gd name="T0" fmla="*/ 419 w 628"/>
                <a:gd name="T1" fmla="*/ 232 h 600"/>
                <a:gd name="T2" fmla="*/ 411 w 628"/>
                <a:gd name="T3" fmla="*/ 249 h 600"/>
                <a:gd name="T4" fmla="*/ 408 w 628"/>
                <a:gd name="T5" fmla="*/ 261 h 600"/>
                <a:gd name="T6" fmla="*/ 409 w 628"/>
                <a:gd name="T7" fmla="*/ 283 h 600"/>
                <a:gd name="T8" fmla="*/ 417 w 628"/>
                <a:gd name="T9" fmla="*/ 304 h 600"/>
                <a:gd name="T10" fmla="*/ 424 w 628"/>
                <a:gd name="T11" fmla="*/ 315 h 600"/>
                <a:gd name="T12" fmla="*/ 441 w 628"/>
                <a:gd name="T13" fmla="*/ 330 h 600"/>
                <a:gd name="T14" fmla="*/ 453 w 628"/>
                <a:gd name="T15" fmla="*/ 335 h 600"/>
                <a:gd name="T16" fmla="*/ 478 w 628"/>
                <a:gd name="T17" fmla="*/ 200 h 600"/>
                <a:gd name="T18" fmla="*/ 449 w 628"/>
                <a:gd name="T19" fmla="*/ 206 h 600"/>
                <a:gd name="T20" fmla="*/ 433 w 628"/>
                <a:gd name="T21" fmla="*/ 216 h 600"/>
                <a:gd name="T22" fmla="*/ 425 w 628"/>
                <a:gd name="T23" fmla="*/ 224 h 600"/>
                <a:gd name="T24" fmla="*/ 384 w 628"/>
                <a:gd name="T25" fmla="*/ 70 h 600"/>
                <a:gd name="T26" fmla="*/ 314 w 628"/>
                <a:gd name="T27" fmla="*/ 140 h 600"/>
                <a:gd name="T28" fmla="*/ 379 w 628"/>
                <a:gd name="T29" fmla="*/ 283 h 600"/>
                <a:gd name="T30" fmla="*/ 379 w 628"/>
                <a:gd name="T31" fmla="*/ 254 h 600"/>
                <a:gd name="T32" fmla="*/ 359 w 628"/>
                <a:gd name="T33" fmla="*/ 154 h 600"/>
                <a:gd name="T34" fmla="*/ 250 w 628"/>
                <a:gd name="T35" fmla="*/ 270 h 600"/>
                <a:gd name="T36" fmla="*/ 314 w 628"/>
                <a:gd name="T37" fmla="*/ 396 h 600"/>
                <a:gd name="T38" fmla="*/ 282 w 628"/>
                <a:gd name="T39" fmla="*/ 400 h 600"/>
                <a:gd name="T40" fmla="*/ 267 w 628"/>
                <a:gd name="T41" fmla="*/ 382 h 600"/>
                <a:gd name="T42" fmla="*/ 257 w 628"/>
                <a:gd name="T43" fmla="*/ 374 h 600"/>
                <a:gd name="T44" fmla="*/ 214 w 628"/>
                <a:gd name="T45" fmla="*/ 356 h 600"/>
                <a:gd name="T46" fmla="*/ 195 w 628"/>
                <a:gd name="T47" fmla="*/ 354 h 600"/>
                <a:gd name="T48" fmla="*/ 0 w 628"/>
                <a:gd name="T49" fmla="*/ 600 h 600"/>
                <a:gd name="T50" fmla="*/ 83 w 628"/>
                <a:gd name="T51" fmla="*/ 454 h 600"/>
                <a:gd name="T52" fmla="*/ 216 w 628"/>
                <a:gd name="T53" fmla="*/ 454 h 600"/>
                <a:gd name="T54" fmla="*/ 301 w 628"/>
                <a:gd name="T55" fmla="*/ 600 h 600"/>
                <a:gd name="T56" fmla="*/ 282 w 628"/>
                <a:gd name="T57" fmla="*/ 400 h 600"/>
                <a:gd name="T58" fmla="*/ 433 w 628"/>
                <a:gd name="T59" fmla="*/ 354 h 600"/>
                <a:gd name="T60" fmla="*/ 413 w 628"/>
                <a:gd name="T61" fmla="*/ 356 h 600"/>
                <a:gd name="T62" fmla="*/ 361 w 628"/>
                <a:gd name="T63" fmla="*/ 382 h 600"/>
                <a:gd name="T64" fmla="*/ 353 w 628"/>
                <a:gd name="T65" fmla="*/ 391 h 600"/>
                <a:gd name="T66" fmla="*/ 389 w 628"/>
                <a:gd name="T67" fmla="*/ 600 h 600"/>
                <a:gd name="T68" fmla="*/ 410 w 628"/>
                <a:gd name="T69" fmla="*/ 600 h 600"/>
                <a:gd name="T70" fmla="*/ 564 w 628"/>
                <a:gd name="T71" fmla="*/ 454 h 600"/>
                <a:gd name="T72" fmla="*/ 628 w 628"/>
                <a:gd name="T73" fmla="*/ 460 h 600"/>
                <a:gd name="T74" fmla="*/ 151 w 628"/>
                <a:gd name="T75" fmla="*/ 340 h 600"/>
                <a:gd name="T76" fmla="*/ 186 w 628"/>
                <a:gd name="T77" fmla="*/ 330 h 600"/>
                <a:gd name="T78" fmla="*/ 196 w 628"/>
                <a:gd name="T79" fmla="*/ 323 h 600"/>
                <a:gd name="T80" fmla="*/ 216 w 628"/>
                <a:gd name="T81" fmla="*/ 295 h 600"/>
                <a:gd name="T82" fmla="*/ 219 w 628"/>
                <a:gd name="T83" fmla="*/ 281 h 600"/>
                <a:gd name="T84" fmla="*/ 219 w 628"/>
                <a:gd name="T85" fmla="*/ 258 h 600"/>
                <a:gd name="T86" fmla="*/ 214 w 628"/>
                <a:gd name="T87" fmla="*/ 241 h 600"/>
                <a:gd name="T88" fmla="*/ 208 w 628"/>
                <a:gd name="T89" fmla="*/ 231 h 600"/>
                <a:gd name="T90" fmla="*/ 195 w 628"/>
                <a:gd name="T91" fmla="*/ 217 h 600"/>
                <a:gd name="T92" fmla="*/ 186 w 628"/>
                <a:gd name="T93" fmla="*/ 210 h 600"/>
                <a:gd name="T94" fmla="*/ 151 w 628"/>
                <a:gd name="T95" fmla="*/ 200 h 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28" h="600">
                  <a:moveTo>
                    <a:pt x="425" y="224"/>
                  </a:moveTo>
                  <a:cubicBezTo>
                    <a:pt x="423" y="226"/>
                    <a:pt x="421" y="229"/>
                    <a:pt x="420" y="231"/>
                  </a:cubicBezTo>
                  <a:cubicBezTo>
                    <a:pt x="419" y="231"/>
                    <a:pt x="419" y="232"/>
                    <a:pt x="419" y="232"/>
                  </a:cubicBezTo>
                  <a:cubicBezTo>
                    <a:pt x="418" y="234"/>
                    <a:pt x="416" y="236"/>
                    <a:pt x="415" y="239"/>
                  </a:cubicBezTo>
                  <a:cubicBezTo>
                    <a:pt x="415" y="240"/>
                    <a:pt x="414" y="240"/>
                    <a:pt x="414" y="241"/>
                  </a:cubicBezTo>
                  <a:cubicBezTo>
                    <a:pt x="413" y="244"/>
                    <a:pt x="412" y="246"/>
                    <a:pt x="411" y="249"/>
                  </a:cubicBezTo>
                  <a:cubicBezTo>
                    <a:pt x="411" y="249"/>
                    <a:pt x="411" y="250"/>
                    <a:pt x="411" y="250"/>
                  </a:cubicBezTo>
                  <a:cubicBezTo>
                    <a:pt x="410" y="253"/>
                    <a:pt x="409" y="255"/>
                    <a:pt x="409" y="258"/>
                  </a:cubicBezTo>
                  <a:cubicBezTo>
                    <a:pt x="409" y="259"/>
                    <a:pt x="409" y="260"/>
                    <a:pt x="408" y="261"/>
                  </a:cubicBezTo>
                  <a:cubicBezTo>
                    <a:pt x="408" y="264"/>
                    <a:pt x="408" y="267"/>
                    <a:pt x="408" y="270"/>
                  </a:cubicBezTo>
                  <a:cubicBezTo>
                    <a:pt x="408" y="274"/>
                    <a:pt x="408" y="278"/>
                    <a:pt x="409" y="281"/>
                  </a:cubicBezTo>
                  <a:cubicBezTo>
                    <a:pt x="409" y="282"/>
                    <a:pt x="409" y="283"/>
                    <a:pt x="409" y="283"/>
                  </a:cubicBezTo>
                  <a:cubicBezTo>
                    <a:pt x="410" y="287"/>
                    <a:pt x="411" y="290"/>
                    <a:pt x="412" y="293"/>
                  </a:cubicBezTo>
                  <a:cubicBezTo>
                    <a:pt x="412" y="294"/>
                    <a:pt x="412" y="294"/>
                    <a:pt x="412" y="295"/>
                  </a:cubicBezTo>
                  <a:cubicBezTo>
                    <a:pt x="414" y="298"/>
                    <a:pt x="415" y="301"/>
                    <a:pt x="417" y="304"/>
                  </a:cubicBezTo>
                  <a:cubicBezTo>
                    <a:pt x="417" y="305"/>
                    <a:pt x="417" y="305"/>
                    <a:pt x="418" y="306"/>
                  </a:cubicBezTo>
                  <a:cubicBezTo>
                    <a:pt x="420" y="309"/>
                    <a:pt x="422" y="312"/>
                    <a:pt x="424" y="315"/>
                  </a:cubicBezTo>
                  <a:cubicBezTo>
                    <a:pt x="424" y="315"/>
                    <a:pt x="424" y="315"/>
                    <a:pt x="424" y="315"/>
                  </a:cubicBezTo>
                  <a:cubicBezTo>
                    <a:pt x="427" y="318"/>
                    <a:pt x="429" y="320"/>
                    <a:pt x="432" y="323"/>
                  </a:cubicBezTo>
                  <a:cubicBezTo>
                    <a:pt x="432" y="323"/>
                    <a:pt x="432" y="323"/>
                    <a:pt x="432" y="323"/>
                  </a:cubicBezTo>
                  <a:cubicBezTo>
                    <a:pt x="435" y="326"/>
                    <a:pt x="438" y="328"/>
                    <a:pt x="441" y="330"/>
                  </a:cubicBezTo>
                  <a:cubicBezTo>
                    <a:pt x="442" y="330"/>
                    <a:pt x="442" y="330"/>
                    <a:pt x="442" y="330"/>
                  </a:cubicBezTo>
                  <a:cubicBezTo>
                    <a:pt x="446" y="332"/>
                    <a:pt x="449" y="334"/>
                    <a:pt x="452" y="335"/>
                  </a:cubicBezTo>
                  <a:cubicBezTo>
                    <a:pt x="453" y="335"/>
                    <a:pt x="453" y="335"/>
                    <a:pt x="453" y="335"/>
                  </a:cubicBezTo>
                  <a:cubicBezTo>
                    <a:pt x="461" y="338"/>
                    <a:pt x="469" y="340"/>
                    <a:pt x="478" y="340"/>
                  </a:cubicBezTo>
                  <a:cubicBezTo>
                    <a:pt x="516" y="340"/>
                    <a:pt x="547" y="309"/>
                    <a:pt x="547" y="270"/>
                  </a:cubicBezTo>
                  <a:cubicBezTo>
                    <a:pt x="547" y="231"/>
                    <a:pt x="516" y="200"/>
                    <a:pt x="478" y="200"/>
                  </a:cubicBezTo>
                  <a:cubicBezTo>
                    <a:pt x="468" y="200"/>
                    <a:pt x="458" y="202"/>
                    <a:pt x="450" y="206"/>
                  </a:cubicBezTo>
                  <a:cubicBezTo>
                    <a:pt x="450" y="206"/>
                    <a:pt x="450" y="206"/>
                    <a:pt x="450" y="206"/>
                  </a:cubicBezTo>
                  <a:cubicBezTo>
                    <a:pt x="449" y="206"/>
                    <a:pt x="449" y="206"/>
                    <a:pt x="449" y="206"/>
                  </a:cubicBezTo>
                  <a:cubicBezTo>
                    <a:pt x="446" y="208"/>
                    <a:pt x="444" y="209"/>
                    <a:pt x="442" y="210"/>
                  </a:cubicBezTo>
                  <a:cubicBezTo>
                    <a:pt x="441" y="210"/>
                    <a:pt x="441" y="211"/>
                    <a:pt x="440" y="211"/>
                  </a:cubicBezTo>
                  <a:cubicBezTo>
                    <a:pt x="438" y="213"/>
                    <a:pt x="435" y="215"/>
                    <a:pt x="433" y="216"/>
                  </a:cubicBezTo>
                  <a:cubicBezTo>
                    <a:pt x="433" y="217"/>
                    <a:pt x="432" y="217"/>
                    <a:pt x="432" y="217"/>
                  </a:cubicBezTo>
                  <a:cubicBezTo>
                    <a:pt x="430" y="219"/>
                    <a:pt x="428" y="221"/>
                    <a:pt x="426" y="223"/>
                  </a:cubicBezTo>
                  <a:cubicBezTo>
                    <a:pt x="426" y="223"/>
                    <a:pt x="425" y="224"/>
                    <a:pt x="425" y="224"/>
                  </a:cubicBezTo>
                  <a:close/>
                  <a:moveTo>
                    <a:pt x="314" y="140"/>
                  </a:moveTo>
                  <a:lnTo>
                    <a:pt x="314" y="140"/>
                  </a:lnTo>
                  <a:cubicBezTo>
                    <a:pt x="353" y="140"/>
                    <a:pt x="384" y="108"/>
                    <a:pt x="384" y="70"/>
                  </a:cubicBezTo>
                  <a:cubicBezTo>
                    <a:pt x="384" y="31"/>
                    <a:pt x="353" y="0"/>
                    <a:pt x="314" y="0"/>
                  </a:cubicBezTo>
                  <a:cubicBezTo>
                    <a:pt x="275" y="0"/>
                    <a:pt x="244" y="31"/>
                    <a:pt x="244" y="70"/>
                  </a:cubicBezTo>
                  <a:cubicBezTo>
                    <a:pt x="244" y="108"/>
                    <a:pt x="275" y="140"/>
                    <a:pt x="314" y="140"/>
                  </a:cubicBezTo>
                  <a:close/>
                  <a:moveTo>
                    <a:pt x="379" y="336"/>
                  </a:moveTo>
                  <a:lnTo>
                    <a:pt x="379" y="336"/>
                  </a:lnTo>
                  <a:lnTo>
                    <a:pt x="379" y="283"/>
                  </a:lnTo>
                  <a:cubicBezTo>
                    <a:pt x="379" y="279"/>
                    <a:pt x="378" y="274"/>
                    <a:pt x="378" y="270"/>
                  </a:cubicBezTo>
                  <a:cubicBezTo>
                    <a:pt x="378" y="266"/>
                    <a:pt x="379" y="262"/>
                    <a:pt x="379" y="257"/>
                  </a:cubicBezTo>
                  <a:lnTo>
                    <a:pt x="379" y="254"/>
                  </a:lnTo>
                  <a:lnTo>
                    <a:pt x="380" y="254"/>
                  </a:lnTo>
                  <a:cubicBezTo>
                    <a:pt x="385" y="223"/>
                    <a:pt x="404" y="197"/>
                    <a:pt x="431" y="183"/>
                  </a:cubicBezTo>
                  <a:cubicBezTo>
                    <a:pt x="412" y="165"/>
                    <a:pt x="387" y="154"/>
                    <a:pt x="359" y="154"/>
                  </a:cubicBezTo>
                  <a:lnTo>
                    <a:pt x="269" y="154"/>
                  </a:lnTo>
                  <a:cubicBezTo>
                    <a:pt x="241" y="154"/>
                    <a:pt x="216" y="165"/>
                    <a:pt x="197" y="183"/>
                  </a:cubicBezTo>
                  <a:cubicBezTo>
                    <a:pt x="228" y="199"/>
                    <a:pt x="250" y="232"/>
                    <a:pt x="250" y="270"/>
                  </a:cubicBezTo>
                  <a:cubicBezTo>
                    <a:pt x="250" y="278"/>
                    <a:pt x="249" y="285"/>
                    <a:pt x="247" y="293"/>
                  </a:cubicBezTo>
                  <a:lnTo>
                    <a:pt x="247" y="335"/>
                  </a:lnTo>
                  <a:cubicBezTo>
                    <a:pt x="276" y="347"/>
                    <a:pt x="299" y="369"/>
                    <a:pt x="314" y="396"/>
                  </a:cubicBezTo>
                  <a:cubicBezTo>
                    <a:pt x="328" y="369"/>
                    <a:pt x="352" y="348"/>
                    <a:pt x="379" y="336"/>
                  </a:cubicBezTo>
                  <a:close/>
                  <a:moveTo>
                    <a:pt x="282" y="400"/>
                  </a:moveTo>
                  <a:lnTo>
                    <a:pt x="282" y="400"/>
                  </a:lnTo>
                  <a:cubicBezTo>
                    <a:pt x="280" y="397"/>
                    <a:pt x="278" y="394"/>
                    <a:pt x="275" y="391"/>
                  </a:cubicBezTo>
                  <a:cubicBezTo>
                    <a:pt x="275" y="390"/>
                    <a:pt x="274" y="390"/>
                    <a:pt x="274" y="390"/>
                  </a:cubicBezTo>
                  <a:cubicBezTo>
                    <a:pt x="272" y="387"/>
                    <a:pt x="270" y="385"/>
                    <a:pt x="267" y="382"/>
                  </a:cubicBezTo>
                  <a:cubicBezTo>
                    <a:pt x="267" y="382"/>
                    <a:pt x="266" y="382"/>
                    <a:pt x="266" y="381"/>
                  </a:cubicBezTo>
                  <a:cubicBezTo>
                    <a:pt x="263" y="379"/>
                    <a:pt x="261" y="377"/>
                    <a:pt x="258" y="375"/>
                  </a:cubicBezTo>
                  <a:cubicBezTo>
                    <a:pt x="257" y="374"/>
                    <a:pt x="257" y="374"/>
                    <a:pt x="257" y="374"/>
                  </a:cubicBezTo>
                  <a:cubicBezTo>
                    <a:pt x="247" y="367"/>
                    <a:pt x="237" y="362"/>
                    <a:pt x="225" y="359"/>
                  </a:cubicBezTo>
                  <a:cubicBezTo>
                    <a:pt x="223" y="358"/>
                    <a:pt x="220" y="357"/>
                    <a:pt x="218" y="357"/>
                  </a:cubicBezTo>
                  <a:cubicBezTo>
                    <a:pt x="217" y="356"/>
                    <a:pt x="215" y="356"/>
                    <a:pt x="214" y="356"/>
                  </a:cubicBezTo>
                  <a:cubicBezTo>
                    <a:pt x="212" y="356"/>
                    <a:pt x="210" y="355"/>
                    <a:pt x="208" y="355"/>
                  </a:cubicBezTo>
                  <a:cubicBezTo>
                    <a:pt x="207" y="355"/>
                    <a:pt x="206" y="355"/>
                    <a:pt x="205" y="355"/>
                  </a:cubicBezTo>
                  <a:cubicBezTo>
                    <a:pt x="202" y="354"/>
                    <a:pt x="199" y="354"/>
                    <a:pt x="195" y="354"/>
                  </a:cubicBezTo>
                  <a:lnTo>
                    <a:pt x="105" y="354"/>
                  </a:lnTo>
                  <a:cubicBezTo>
                    <a:pt x="47" y="354"/>
                    <a:pt x="0" y="401"/>
                    <a:pt x="0" y="460"/>
                  </a:cubicBezTo>
                  <a:lnTo>
                    <a:pt x="0" y="600"/>
                  </a:lnTo>
                  <a:lnTo>
                    <a:pt x="62" y="600"/>
                  </a:lnTo>
                  <a:lnTo>
                    <a:pt x="62" y="454"/>
                  </a:lnTo>
                  <a:lnTo>
                    <a:pt x="83" y="454"/>
                  </a:lnTo>
                  <a:lnTo>
                    <a:pt x="83" y="600"/>
                  </a:lnTo>
                  <a:lnTo>
                    <a:pt x="216" y="600"/>
                  </a:lnTo>
                  <a:lnTo>
                    <a:pt x="216" y="454"/>
                  </a:lnTo>
                  <a:lnTo>
                    <a:pt x="237" y="454"/>
                  </a:lnTo>
                  <a:lnTo>
                    <a:pt x="237" y="600"/>
                  </a:lnTo>
                  <a:lnTo>
                    <a:pt x="301" y="600"/>
                  </a:lnTo>
                  <a:lnTo>
                    <a:pt x="301" y="460"/>
                  </a:lnTo>
                  <a:cubicBezTo>
                    <a:pt x="301" y="437"/>
                    <a:pt x="294" y="417"/>
                    <a:pt x="282" y="400"/>
                  </a:cubicBezTo>
                  <a:cubicBezTo>
                    <a:pt x="282" y="400"/>
                    <a:pt x="282" y="400"/>
                    <a:pt x="282" y="400"/>
                  </a:cubicBezTo>
                  <a:close/>
                  <a:moveTo>
                    <a:pt x="523" y="354"/>
                  </a:moveTo>
                  <a:lnTo>
                    <a:pt x="523" y="354"/>
                  </a:lnTo>
                  <a:lnTo>
                    <a:pt x="433" y="354"/>
                  </a:lnTo>
                  <a:cubicBezTo>
                    <a:pt x="429" y="354"/>
                    <a:pt x="426" y="354"/>
                    <a:pt x="423" y="355"/>
                  </a:cubicBezTo>
                  <a:cubicBezTo>
                    <a:pt x="422" y="355"/>
                    <a:pt x="421" y="355"/>
                    <a:pt x="420" y="355"/>
                  </a:cubicBezTo>
                  <a:cubicBezTo>
                    <a:pt x="418" y="355"/>
                    <a:pt x="415" y="356"/>
                    <a:pt x="413" y="356"/>
                  </a:cubicBezTo>
                  <a:cubicBezTo>
                    <a:pt x="412" y="356"/>
                    <a:pt x="411" y="356"/>
                    <a:pt x="410" y="357"/>
                  </a:cubicBezTo>
                  <a:cubicBezTo>
                    <a:pt x="408" y="357"/>
                    <a:pt x="405" y="358"/>
                    <a:pt x="403" y="358"/>
                  </a:cubicBezTo>
                  <a:cubicBezTo>
                    <a:pt x="387" y="363"/>
                    <a:pt x="373" y="371"/>
                    <a:pt x="361" y="382"/>
                  </a:cubicBezTo>
                  <a:cubicBezTo>
                    <a:pt x="361" y="382"/>
                    <a:pt x="361" y="382"/>
                    <a:pt x="361" y="383"/>
                  </a:cubicBezTo>
                  <a:cubicBezTo>
                    <a:pt x="358" y="385"/>
                    <a:pt x="356" y="388"/>
                    <a:pt x="353" y="390"/>
                  </a:cubicBezTo>
                  <a:cubicBezTo>
                    <a:pt x="353" y="390"/>
                    <a:pt x="353" y="391"/>
                    <a:pt x="353" y="391"/>
                  </a:cubicBezTo>
                  <a:cubicBezTo>
                    <a:pt x="337" y="409"/>
                    <a:pt x="327" y="433"/>
                    <a:pt x="327" y="460"/>
                  </a:cubicBezTo>
                  <a:lnTo>
                    <a:pt x="327" y="600"/>
                  </a:lnTo>
                  <a:lnTo>
                    <a:pt x="389" y="600"/>
                  </a:lnTo>
                  <a:lnTo>
                    <a:pt x="389" y="454"/>
                  </a:lnTo>
                  <a:lnTo>
                    <a:pt x="410" y="454"/>
                  </a:lnTo>
                  <a:lnTo>
                    <a:pt x="410" y="600"/>
                  </a:lnTo>
                  <a:lnTo>
                    <a:pt x="543" y="600"/>
                  </a:lnTo>
                  <a:lnTo>
                    <a:pt x="543" y="454"/>
                  </a:lnTo>
                  <a:lnTo>
                    <a:pt x="564" y="454"/>
                  </a:lnTo>
                  <a:lnTo>
                    <a:pt x="564" y="600"/>
                  </a:lnTo>
                  <a:lnTo>
                    <a:pt x="628" y="600"/>
                  </a:lnTo>
                  <a:lnTo>
                    <a:pt x="628" y="460"/>
                  </a:lnTo>
                  <a:cubicBezTo>
                    <a:pt x="628" y="401"/>
                    <a:pt x="581" y="354"/>
                    <a:pt x="523" y="354"/>
                  </a:cubicBezTo>
                  <a:close/>
                  <a:moveTo>
                    <a:pt x="151" y="340"/>
                  </a:moveTo>
                  <a:lnTo>
                    <a:pt x="151" y="340"/>
                  </a:lnTo>
                  <a:cubicBezTo>
                    <a:pt x="159" y="340"/>
                    <a:pt x="167" y="338"/>
                    <a:pt x="175" y="335"/>
                  </a:cubicBezTo>
                  <a:cubicBezTo>
                    <a:pt x="175" y="335"/>
                    <a:pt x="175" y="335"/>
                    <a:pt x="176" y="335"/>
                  </a:cubicBezTo>
                  <a:cubicBezTo>
                    <a:pt x="179" y="334"/>
                    <a:pt x="183" y="332"/>
                    <a:pt x="186" y="330"/>
                  </a:cubicBezTo>
                  <a:cubicBezTo>
                    <a:pt x="186" y="330"/>
                    <a:pt x="186" y="330"/>
                    <a:pt x="186" y="330"/>
                  </a:cubicBezTo>
                  <a:cubicBezTo>
                    <a:pt x="190" y="328"/>
                    <a:pt x="193" y="326"/>
                    <a:pt x="196" y="323"/>
                  </a:cubicBezTo>
                  <a:cubicBezTo>
                    <a:pt x="196" y="323"/>
                    <a:pt x="196" y="323"/>
                    <a:pt x="196" y="323"/>
                  </a:cubicBezTo>
                  <a:cubicBezTo>
                    <a:pt x="202" y="318"/>
                    <a:pt x="206" y="312"/>
                    <a:pt x="210" y="306"/>
                  </a:cubicBezTo>
                  <a:cubicBezTo>
                    <a:pt x="211" y="305"/>
                    <a:pt x="211" y="305"/>
                    <a:pt x="211" y="304"/>
                  </a:cubicBezTo>
                  <a:cubicBezTo>
                    <a:pt x="213" y="301"/>
                    <a:pt x="214" y="298"/>
                    <a:pt x="216" y="295"/>
                  </a:cubicBezTo>
                  <a:cubicBezTo>
                    <a:pt x="216" y="294"/>
                    <a:pt x="216" y="294"/>
                    <a:pt x="216" y="293"/>
                  </a:cubicBezTo>
                  <a:cubicBezTo>
                    <a:pt x="217" y="290"/>
                    <a:pt x="218" y="287"/>
                    <a:pt x="219" y="283"/>
                  </a:cubicBezTo>
                  <a:cubicBezTo>
                    <a:pt x="219" y="282"/>
                    <a:pt x="219" y="282"/>
                    <a:pt x="219" y="281"/>
                  </a:cubicBezTo>
                  <a:cubicBezTo>
                    <a:pt x="220" y="278"/>
                    <a:pt x="220" y="274"/>
                    <a:pt x="220" y="270"/>
                  </a:cubicBezTo>
                  <a:cubicBezTo>
                    <a:pt x="220" y="267"/>
                    <a:pt x="220" y="264"/>
                    <a:pt x="220" y="261"/>
                  </a:cubicBezTo>
                  <a:cubicBezTo>
                    <a:pt x="219" y="260"/>
                    <a:pt x="219" y="259"/>
                    <a:pt x="219" y="258"/>
                  </a:cubicBezTo>
                  <a:cubicBezTo>
                    <a:pt x="219" y="255"/>
                    <a:pt x="218" y="252"/>
                    <a:pt x="217" y="250"/>
                  </a:cubicBezTo>
                  <a:cubicBezTo>
                    <a:pt x="217" y="249"/>
                    <a:pt x="217" y="249"/>
                    <a:pt x="217" y="249"/>
                  </a:cubicBezTo>
                  <a:cubicBezTo>
                    <a:pt x="216" y="246"/>
                    <a:pt x="215" y="244"/>
                    <a:pt x="214" y="241"/>
                  </a:cubicBezTo>
                  <a:cubicBezTo>
                    <a:pt x="214" y="240"/>
                    <a:pt x="213" y="240"/>
                    <a:pt x="213" y="239"/>
                  </a:cubicBezTo>
                  <a:cubicBezTo>
                    <a:pt x="212" y="236"/>
                    <a:pt x="210" y="234"/>
                    <a:pt x="209" y="231"/>
                  </a:cubicBezTo>
                  <a:lnTo>
                    <a:pt x="208" y="231"/>
                  </a:lnTo>
                  <a:cubicBezTo>
                    <a:pt x="207" y="229"/>
                    <a:pt x="205" y="226"/>
                    <a:pt x="203" y="224"/>
                  </a:cubicBezTo>
                  <a:cubicBezTo>
                    <a:pt x="203" y="224"/>
                    <a:pt x="202" y="223"/>
                    <a:pt x="202" y="223"/>
                  </a:cubicBezTo>
                  <a:cubicBezTo>
                    <a:pt x="200" y="221"/>
                    <a:pt x="198" y="219"/>
                    <a:pt x="195" y="217"/>
                  </a:cubicBezTo>
                  <a:cubicBezTo>
                    <a:pt x="195" y="217"/>
                    <a:pt x="195" y="217"/>
                    <a:pt x="195" y="216"/>
                  </a:cubicBezTo>
                  <a:cubicBezTo>
                    <a:pt x="193" y="215"/>
                    <a:pt x="190" y="213"/>
                    <a:pt x="188" y="211"/>
                  </a:cubicBezTo>
                  <a:cubicBezTo>
                    <a:pt x="187" y="211"/>
                    <a:pt x="187" y="210"/>
                    <a:pt x="186" y="210"/>
                  </a:cubicBezTo>
                  <a:cubicBezTo>
                    <a:pt x="184" y="209"/>
                    <a:pt x="181" y="207"/>
                    <a:pt x="179" y="206"/>
                  </a:cubicBezTo>
                  <a:cubicBezTo>
                    <a:pt x="179" y="206"/>
                    <a:pt x="178" y="206"/>
                    <a:pt x="178" y="206"/>
                  </a:cubicBezTo>
                  <a:cubicBezTo>
                    <a:pt x="170" y="202"/>
                    <a:pt x="160" y="200"/>
                    <a:pt x="151" y="200"/>
                  </a:cubicBezTo>
                  <a:cubicBezTo>
                    <a:pt x="112" y="200"/>
                    <a:pt x="81" y="231"/>
                    <a:pt x="81" y="270"/>
                  </a:cubicBezTo>
                  <a:cubicBezTo>
                    <a:pt x="81" y="309"/>
                    <a:pt x="112" y="340"/>
                    <a:pt x="151" y="340"/>
                  </a:cubicBezTo>
                  <a:close/>
                </a:path>
              </a:pathLst>
            </a:custGeom>
            <a:solidFill>
              <a:srgbClr val="365B7C"/>
            </a:solidFill>
            <a:ln>
              <a:noFill/>
            </a:ln>
          </p:spPr>
          <p:txBody>
            <a:bodyPr vert="horz" wrap="square" lIns="91440" tIns="45720" rIns="91440" bIns="45720" numCol="1" anchor="t" anchorCtr="0" compatLnSpc="1"/>
            <a:lstStyle/>
            <a:p>
              <a:endParaRPr lang="zh-CN" altLang="en-US">
                <a:solidFill>
                  <a:schemeClr val="accent2"/>
                </a:solidFill>
              </a:endParaRPr>
            </a:p>
          </p:txBody>
        </p:sp>
      </p:grpSp>
      <p:sp>
        <p:nvSpPr>
          <p:cNvPr id="33" name="矩形 32"/>
          <p:cNvSpPr/>
          <p:nvPr/>
        </p:nvSpPr>
        <p:spPr>
          <a:xfrm>
            <a:off x="2237740" y="878840"/>
            <a:ext cx="2410460" cy="47053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800" b="1" dirty="0">
                <a:latin typeface="楷体" panose="02010609060101010101" pitchFamily="49" charset="-122"/>
                <a:ea typeface="楷体" panose="02010609060101010101" pitchFamily="49" charset="-122"/>
                <a:cs typeface="+mn-ea"/>
                <a:sym typeface="+mn-lt"/>
              </a:rPr>
              <a:t>案例讨论思考</a:t>
            </a:r>
          </a:p>
        </p:txBody>
      </p:sp>
      <p:sp>
        <p:nvSpPr>
          <p:cNvPr id="3" name="文本框 2"/>
          <p:cNvSpPr txBox="1"/>
          <p:nvPr/>
        </p:nvSpPr>
        <p:spPr>
          <a:xfrm>
            <a:off x="4764405" y="288925"/>
            <a:ext cx="7126605" cy="1861185"/>
          </a:xfrm>
          <a:prstGeom prst="rect">
            <a:avLst/>
          </a:prstGeom>
          <a:noFill/>
        </p:spPr>
        <p:txBody>
          <a:bodyPr wrap="square" rtlCol="0">
            <a:spAutoFit/>
          </a:bodyPr>
          <a:lstStyle/>
          <a:p>
            <a:pPr marL="342900" indent="-342900" eaLnBrk="1" hangingPunct="1">
              <a:lnSpc>
                <a:spcPct val="80000"/>
              </a:lnSpc>
              <a:buFont typeface="Wingdings" panose="05000000000000000000" charset="0"/>
              <a:buChar char="l"/>
            </a:pPr>
            <a:r>
              <a:rPr lang="en-US" altLang="zh-CN" sz="2400">
                <a:latin typeface="方正粗黑宋简体" panose="02000000000000000000" charset="-122"/>
                <a:ea typeface="方正粗黑宋简体" panose="02000000000000000000" charset="-122"/>
                <a:cs typeface="方正粗黑宋简体" panose="02000000000000000000" charset="-122"/>
                <a:sym typeface="+mn-ea"/>
              </a:rPr>
              <a:t>A</a:t>
            </a:r>
            <a:r>
              <a:rPr lang="zh-CN" altLang="en-US" sz="2400">
                <a:latin typeface="方正粗黑宋简体" panose="02000000000000000000" charset="-122"/>
                <a:ea typeface="方正粗黑宋简体" panose="02000000000000000000" charset="-122"/>
                <a:cs typeface="方正粗黑宋简体" panose="02000000000000000000" charset="-122"/>
                <a:sym typeface="+mn-ea"/>
              </a:rPr>
              <a:t>公司员工招聘外包方案</a:t>
            </a:r>
            <a:endParaRPr lang="zh-CN" altLang="en-US" sz="2400">
              <a:latin typeface="方正粗黑宋简体" panose="02000000000000000000" charset="-122"/>
              <a:ea typeface="方正粗黑宋简体" panose="02000000000000000000" charset="-122"/>
              <a:cs typeface="方正粗黑宋简体" panose="02000000000000000000" charset="-122"/>
            </a:endParaRPr>
          </a:p>
          <a:p>
            <a:pPr marL="342900" indent="-342900" eaLnBrk="1" hangingPunct="1">
              <a:lnSpc>
                <a:spcPct val="80000"/>
              </a:lnSpc>
              <a:buFont typeface="Wingdings" panose="05000000000000000000" charset="0"/>
              <a:buChar char="l"/>
            </a:pPr>
            <a:r>
              <a:rPr lang="en-US" altLang="zh-CN" sz="2400">
                <a:latin typeface="方正粗黑宋简体" panose="02000000000000000000" charset="-122"/>
                <a:ea typeface="方正粗黑宋简体" panose="02000000000000000000" charset="-122"/>
                <a:cs typeface="方正粗黑宋简体" panose="02000000000000000000" charset="-122"/>
                <a:sym typeface="+mn-ea"/>
              </a:rPr>
              <a:t>A</a:t>
            </a:r>
            <a:r>
              <a:rPr lang="zh-CN" altLang="en-US" sz="2400">
                <a:latin typeface="方正粗黑宋简体" panose="02000000000000000000" charset="-122"/>
                <a:ea typeface="方正粗黑宋简体" panose="02000000000000000000" charset="-122"/>
                <a:cs typeface="方正粗黑宋简体" panose="02000000000000000000" charset="-122"/>
                <a:sym typeface="+mn-ea"/>
              </a:rPr>
              <a:t>公司是国家大型综合性化工施工企业</a:t>
            </a:r>
            <a:r>
              <a:rPr lang="en-US" altLang="zh-CN" sz="2400">
                <a:latin typeface="方正粗黑宋简体" panose="02000000000000000000" charset="-122"/>
                <a:ea typeface="方正粗黑宋简体" panose="02000000000000000000" charset="-122"/>
                <a:cs typeface="方正粗黑宋简体" panose="02000000000000000000" charset="-122"/>
                <a:sym typeface="+mn-ea"/>
              </a:rPr>
              <a:t>,</a:t>
            </a:r>
            <a:r>
              <a:rPr lang="zh-CN" altLang="en-US" sz="2400">
                <a:latin typeface="方正粗黑宋简体" panose="02000000000000000000" charset="-122"/>
                <a:ea typeface="方正粗黑宋简体" panose="02000000000000000000" charset="-122"/>
                <a:cs typeface="方正粗黑宋简体" panose="02000000000000000000" charset="-122"/>
                <a:sym typeface="+mn-ea"/>
              </a:rPr>
              <a:t>由于施工点分散</a:t>
            </a:r>
            <a:r>
              <a:rPr lang="en-US" altLang="zh-CN" sz="2400">
                <a:latin typeface="方正粗黑宋简体" panose="02000000000000000000" charset="-122"/>
                <a:ea typeface="方正粗黑宋简体" panose="02000000000000000000" charset="-122"/>
                <a:cs typeface="方正粗黑宋简体" panose="02000000000000000000" charset="-122"/>
                <a:sym typeface="+mn-ea"/>
              </a:rPr>
              <a:t>,</a:t>
            </a:r>
            <a:r>
              <a:rPr lang="zh-CN" altLang="en-US" sz="2400">
                <a:latin typeface="方正粗黑宋简体" panose="02000000000000000000" charset="-122"/>
                <a:ea typeface="方正粗黑宋简体" panose="02000000000000000000" charset="-122"/>
                <a:cs typeface="方正粗黑宋简体" panose="02000000000000000000" charset="-122"/>
                <a:sym typeface="+mn-ea"/>
              </a:rPr>
              <a:t>季节性用工大量存在</a:t>
            </a:r>
            <a:r>
              <a:rPr lang="en-US" altLang="zh-CN" sz="2400">
                <a:latin typeface="方正粗黑宋简体" panose="02000000000000000000" charset="-122"/>
                <a:ea typeface="方正粗黑宋简体" panose="02000000000000000000" charset="-122"/>
                <a:cs typeface="方正粗黑宋简体" panose="02000000000000000000" charset="-122"/>
                <a:sym typeface="+mn-ea"/>
              </a:rPr>
              <a:t>,</a:t>
            </a:r>
            <a:r>
              <a:rPr lang="zh-CN" altLang="en-US" sz="2400">
                <a:latin typeface="方正粗黑宋简体" panose="02000000000000000000" charset="-122"/>
                <a:ea typeface="方正粗黑宋简体" panose="02000000000000000000" charset="-122"/>
                <a:cs typeface="方正粗黑宋简体" panose="02000000000000000000" charset="-122"/>
                <a:sym typeface="+mn-ea"/>
              </a:rPr>
              <a:t>临时招聘也就司空见惯。而</a:t>
            </a:r>
            <a:r>
              <a:rPr lang="en-US" altLang="zh-CN" sz="2400">
                <a:latin typeface="方正粗黑宋简体" panose="02000000000000000000" charset="-122"/>
                <a:ea typeface="方正粗黑宋简体" panose="02000000000000000000" charset="-122"/>
                <a:cs typeface="方正粗黑宋简体" panose="02000000000000000000" charset="-122"/>
                <a:sym typeface="+mn-ea"/>
              </a:rPr>
              <a:t>A</a:t>
            </a:r>
            <a:r>
              <a:rPr lang="zh-CN" altLang="en-US" sz="2400">
                <a:latin typeface="方正粗黑宋简体" panose="02000000000000000000" charset="-122"/>
                <a:ea typeface="方正粗黑宋简体" panose="02000000000000000000" charset="-122"/>
                <a:cs typeface="方正粗黑宋简体" panose="02000000000000000000" charset="-122"/>
                <a:sym typeface="+mn-ea"/>
              </a:rPr>
              <a:t>公司人力资源部门仅有</a:t>
            </a:r>
            <a:r>
              <a:rPr lang="en-US" altLang="zh-CN" sz="2400">
                <a:latin typeface="方正粗黑宋简体" panose="02000000000000000000" charset="-122"/>
                <a:ea typeface="方正粗黑宋简体" panose="02000000000000000000" charset="-122"/>
                <a:cs typeface="方正粗黑宋简体" panose="02000000000000000000" charset="-122"/>
                <a:sym typeface="+mn-ea"/>
              </a:rPr>
              <a:t>2</a:t>
            </a:r>
            <a:r>
              <a:rPr lang="zh-CN" altLang="en-US" sz="2400">
                <a:latin typeface="方正粗黑宋简体" panose="02000000000000000000" charset="-122"/>
                <a:ea typeface="方正粗黑宋简体" panose="02000000000000000000" charset="-122"/>
                <a:cs typeface="方正粗黑宋简体" panose="02000000000000000000" charset="-122"/>
                <a:sym typeface="+mn-ea"/>
              </a:rPr>
              <a:t>名员工负责招聘</a:t>
            </a:r>
            <a:r>
              <a:rPr lang="en-US" altLang="zh-CN" sz="2400">
                <a:latin typeface="方正粗黑宋简体" panose="02000000000000000000" charset="-122"/>
                <a:ea typeface="方正粗黑宋简体" panose="02000000000000000000" charset="-122"/>
                <a:cs typeface="方正粗黑宋简体" panose="02000000000000000000" charset="-122"/>
                <a:sym typeface="+mn-ea"/>
              </a:rPr>
              <a:t>,</a:t>
            </a:r>
            <a:r>
              <a:rPr lang="zh-CN" altLang="en-US" sz="2400">
                <a:latin typeface="方正粗黑宋简体" panose="02000000000000000000" charset="-122"/>
                <a:ea typeface="方正粗黑宋简体" panose="02000000000000000000" charset="-122"/>
                <a:cs typeface="方正粗黑宋简体" panose="02000000000000000000" charset="-122"/>
                <a:sym typeface="+mn-ea"/>
              </a:rPr>
              <a:t>因而招聘外包成为首选。</a:t>
            </a:r>
            <a:endParaRPr lang="zh-CN" altLang="en-US" sz="2400">
              <a:latin typeface="方正粗黑宋简体" panose="02000000000000000000" charset="-122"/>
              <a:ea typeface="方正粗黑宋简体" panose="02000000000000000000" charset="-122"/>
              <a:cs typeface="方正粗黑宋简体" panose="02000000000000000000" charset="-122"/>
            </a:endParaRPr>
          </a:p>
          <a:p>
            <a:pPr marL="342900" indent="-342900" eaLnBrk="1" hangingPunct="1">
              <a:lnSpc>
                <a:spcPct val="80000"/>
              </a:lnSpc>
              <a:buFont typeface="Wingdings" panose="05000000000000000000" charset="0"/>
              <a:buChar char="l"/>
            </a:pPr>
            <a:r>
              <a:rPr lang="en-US" altLang="zh-CN" sz="2400">
                <a:latin typeface="方正粗黑宋简体" panose="02000000000000000000" charset="-122"/>
                <a:ea typeface="方正粗黑宋简体" panose="02000000000000000000" charset="-122"/>
                <a:cs typeface="方正粗黑宋简体" panose="02000000000000000000" charset="-122"/>
                <a:sym typeface="+mn-ea"/>
              </a:rPr>
              <a:t>A</a:t>
            </a:r>
            <a:r>
              <a:rPr lang="zh-CN" altLang="en-US" sz="2400">
                <a:latin typeface="方正粗黑宋简体" panose="02000000000000000000" charset="-122"/>
                <a:ea typeface="方正粗黑宋简体" panose="02000000000000000000" charset="-122"/>
                <a:cs typeface="方正粗黑宋简体" panose="02000000000000000000" charset="-122"/>
                <a:sym typeface="+mn-ea"/>
              </a:rPr>
              <a:t>公司员工招聘外包方案如下：</a:t>
            </a:r>
          </a:p>
        </p:txBody>
      </p:sp>
      <p:sp>
        <p:nvSpPr>
          <p:cNvPr id="4" name="文本框 3"/>
          <p:cNvSpPr txBox="1"/>
          <p:nvPr/>
        </p:nvSpPr>
        <p:spPr>
          <a:xfrm>
            <a:off x="302260" y="2046605"/>
            <a:ext cx="11822430" cy="4924425"/>
          </a:xfrm>
          <a:prstGeom prst="rect">
            <a:avLst/>
          </a:prstGeom>
          <a:noFill/>
        </p:spPr>
        <p:txBody>
          <a:bodyPr wrap="square" rtlCol="0">
            <a:spAutoFit/>
          </a:bodyPr>
          <a:lstStyle/>
          <a:p>
            <a:pPr eaLnBrk="1" hangingPunct="1">
              <a:lnSpc>
                <a:spcPct val="80000"/>
              </a:lnSpc>
            </a:pPr>
            <a:r>
              <a:rPr lang="zh-CN" altLang="en-US" sz="2400">
                <a:latin typeface="楷体" panose="02010609060101010101" pitchFamily="49" charset="-122"/>
                <a:ea typeface="楷体" panose="02010609060101010101" pitchFamily="49" charset="-122"/>
                <a:cs typeface="楷体" panose="02010609060101010101" pitchFamily="49" charset="-122"/>
                <a:sym typeface="+mn-ea"/>
              </a:rPr>
              <a:t>一、成立员工招聘外包管理组织</a:t>
            </a:r>
            <a:endParaRPr lang="zh-CN" altLang="en-US" sz="2400">
              <a:latin typeface="楷体" panose="02010609060101010101" pitchFamily="49" charset="-122"/>
              <a:ea typeface="楷体" panose="02010609060101010101" pitchFamily="49" charset="-122"/>
              <a:cs typeface="楷体" panose="02010609060101010101" pitchFamily="49" charset="-122"/>
            </a:endParaRPr>
          </a:p>
          <a:p>
            <a:pPr eaLnBrk="1" hangingPunct="1">
              <a:lnSpc>
                <a:spcPct val="80000"/>
              </a:lnSpc>
            </a:pPr>
            <a:r>
              <a:rPr lang="en-US" altLang="zh-CN" sz="2400">
                <a:latin typeface="楷体" panose="02010609060101010101" pitchFamily="49" charset="-122"/>
                <a:ea typeface="楷体" panose="02010609060101010101" pitchFamily="49" charset="-122"/>
                <a:cs typeface="楷体" panose="02010609060101010101" pitchFamily="49" charset="-122"/>
                <a:sym typeface="+mn-ea"/>
              </a:rPr>
              <a:t>A</a:t>
            </a:r>
            <a:r>
              <a:rPr lang="zh-CN" altLang="en-US" sz="2400">
                <a:latin typeface="楷体" panose="02010609060101010101" pitchFamily="49" charset="-122"/>
                <a:ea typeface="楷体" panose="02010609060101010101" pitchFamily="49" charset="-122"/>
                <a:cs typeface="楷体" panose="02010609060101010101" pitchFamily="49" charset="-122"/>
                <a:sym typeface="+mn-ea"/>
              </a:rPr>
              <a:t>公司成立一个由来自内部不同职能部门</a:t>
            </a:r>
            <a:r>
              <a:rPr lang="en-US" altLang="zh-CN" sz="240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400">
                <a:latin typeface="楷体" panose="02010609060101010101" pitchFamily="49" charset="-122"/>
                <a:ea typeface="楷体" panose="02010609060101010101" pitchFamily="49" charset="-122"/>
                <a:cs typeface="楷体" panose="02010609060101010101" pitchFamily="49" charset="-122"/>
                <a:sym typeface="+mn-ea"/>
              </a:rPr>
              <a:t>如人力资源部、财务部、技术部</a:t>
            </a:r>
            <a:r>
              <a:rPr lang="en-US" altLang="zh-CN" sz="240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400">
                <a:latin typeface="楷体" panose="02010609060101010101" pitchFamily="49" charset="-122"/>
                <a:ea typeface="楷体" panose="02010609060101010101" pitchFamily="49" charset="-122"/>
                <a:cs typeface="楷体" panose="02010609060101010101" pitchFamily="49" charset="-122"/>
                <a:sym typeface="+mn-ea"/>
              </a:rPr>
              <a:t>的</a:t>
            </a:r>
            <a:r>
              <a:rPr lang="en-US" altLang="zh-CN" sz="2400">
                <a:latin typeface="楷体" panose="02010609060101010101" pitchFamily="49" charset="-122"/>
                <a:ea typeface="楷体" panose="02010609060101010101" pitchFamily="49" charset="-122"/>
                <a:cs typeface="楷体" panose="02010609060101010101" pitchFamily="49" charset="-122"/>
                <a:sym typeface="+mn-ea"/>
              </a:rPr>
              <a:t>5~7</a:t>
            </a:r>
            <a:r>
              <a:rPr lang="zh-CN" altLang="en-US" sz="2400">
                <a:latin typeface="楷体" panose="02010609060101010101" pitchFamily="49" charset="-122"/>
                <a:ea typeface="楷体" panose="02010609060101010101" pitchFamily="49" charset="-122"/>
                <a:cs typeface="楷体" panose="02010609060101010101" pitchFamily="49" charset="-122"/>
                <a:sym typeface="+mn-ea"/>
              </a:rPr>
              <a:t>人组成的招聘外包委员会</a:t>
            </a:r>
            <a:r>
              <a:rPr lang="en-US" altLang="zh-CN" sz="240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400">
                <a:latin typeface="楷体" panose="02010609060101010101" pitchFamily="49" charset="-122"/>
                <a:ea typeface="楷体" panose="02010609060101010101" pitchFamily="49" charset="-122"/>
                <a:cs typeface="楷体" panose="02010609060101010101" pitchFamily="49" charset="-122"/>
                <a:sym typeface="+mn-ea"/>
              </a:rPr>
              <a:t>由主管人力资源工作的高级经理担任主席</a:t>
            </a:r>
            <a:r>
              <a:rPr lang="en-US" altLang="zh-CN" sz="240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400">
                <a:latin typeface="楷体" panose="02010609060101010101" pitchFamily="49" charset="-122"/>
                <a:ea typeface="楷体" panose="02010609060101010101" pitchFamily="49" charset="-122"/>
                <a:cs typeface="楷体" panose="02010609060101010101" pitchFamily="49" charset="-122"/>
                <a:sym typeface="+mn-ea"/>
              </a:rPr>
              <a:t>全面负责员工招聘外包工作中确定招聘内容、选择服务商、签订外包协议、激励与监控服务商、评估员工招聘外包等管理工作</a:t>
            </a:r>
            <a:r>
              <a:rPr lang="en-US" altLang="zh-CN" sz="240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400">
                <a:latin typeface="楷体" panose="02010609060101010101" pitchFamily="49" charset="-122"/>
                <a:ea typeface="楷体" panose="02010609060101010101" pitchFamily="49" charset="-122"/>
                <a:cs typeface="楷体" panose="02010609060101010101" pitchFamily="49" charset="-122"/>
                <a:sym typeface="+mn-ea"/>
              </a:rPr>
              <a:t>并明确由人力资源部门负责员工招聘外包工作的日常管理。 </a:t>
            </a:r>
            <a:endParaRPr lang="zh-CN" altLang="en-US" sz="2400">
              <a:latin typeface="楷体" panose="02010609060101010101" pitchFamily="49" charset="-122"/>
              <a:ea typeface="楷体" panose="02010609060101010101" pitchFamily="49" charset="-122"/>
              <a:cs typeface="楷体" panose="02010609060101010101" pitchFamily="49" charset="-122"/>
            </a:endParaRPr>
          </a:p>
          <a:p>
            <a:pPr eaLnBrk="1" hangingPunct="1">
              <a:lnSpc>
                <a:spcPct val="90000"/>
              </a:lnSpc>
            </a:pPr>
            <a:endParaRPr lang="zh-CN" altLang="en-US" sz="2400">
              <a:latin typeface="楷体" panose="02010609060101010101" pitchFamily="49" charset="-122"/>
              <a:ea typeface="楷体" panose="02010609060101010101" pitchFamily="49" charset="-122"/>
              <a:cs typeface="楷体" panose="02010609060101010101" pitchFamily="49" charset="-122"/>
              <a:sym typeface="+mn-ea"/>
            </a:endParaRPr>
          </a:p>
          <a:p>
            <a:pPr eaLnBrk="1" hangingPunct="1">
              <a:lnSpc>
                <a:spcPct val="90000"/>
              </a:lnSpc>
            </a:pPr>
            <a:r>
              <a:rPr lang="zh-CN" altLang="en-US" sz="2400">
                <a:latin typeface="楷体" panose="02010609060101010101" pitchFamily="49" charset="-122"/>
                <a:ea typeface="楷体" panose="02010609060101010101" pitchFamily="49" charset="-122"/>
                <a:cs typeface="楷体" panose="02010609060101010101" pitchFamily="49" charset="-122"/>
                <a:sym typeface="+mn-ea"/>
              </a:rPr>
              <a:t>二、确定员工招聘外包的内容</a:t>
            </a:r>
            <a:endParaRPr lang="zh-CN" altLang="en-US" sz="2400">
              <a:latin typeface="楷体" panose="02010609060101010101" pitchFamily="49" charset="-122"/>
              <a:ea typeface="楷体" panose="02010609060101010101" pitchFamily="49" charset="-122"/>
              <a:cs typeface="楷体" panose="02010609060101010101" pitchFamily="49" charset="-122"/>
            </a:endParaRPr>
          </a:p>
          <a:p>
            <a:pPr eaLnBrk="1" hangingPunct="1">
              <a:lnSpc>
                <a:spcPct val="90000"/>
              </a:lnSpc>
            </a:pPr>
            <a:r>
              <a:rPr lang="zh-CN" altLang="en-US" sz="2400">
                <a:latin typeface="楷体" panose="02010609060101010101" pitchFamily="49" charset="-122"/>
                <a:ea typeface="楷体" panose="02010609060101010101" pitchFamily="49" charset="-122"/>
                <a:cs typeface="楷体" panose="02010609060101010101" pitchFamily="49" charset="-122"/>
                <a:sym typeface="+mn-ea"/>
              </a:rPr>
              <a:t>根据</a:t>
            </a:r>
            <a:r>
              <a:rPr lang="en-US" altLang="zh-CN" sz="2400">
                <a:latin typeface="楷体" panose="02010609060101010101" pitchFamily="49" charset="-122"/>
                <a:ea typeface="楷体" panose="02010609060101010101" pitchFamily="49" charset="-122"/>
                <a:cs typeface="楷体" panose="02010609060101010101" pitchFamily="49" charset="-122"/>
                <a:sym typeface="+mn-ea"/>
              </a:rPr>
              <a:t>A</a:t>
            </a:r>
            <a:r>
              <a:rPr lang="zh-CN" altLang="en-US" sz="2400">
                <a:latin typeface="楷体" panose="02010609060101010101" pitchFamily="49" charset="-122"/>
                <a:ea typeface="楷体" panose="02010609060101010101" pitchFamily="49" charset="-122"/>
                <a:cs typeface="楷体" panose="02010609060101010101" pitchFamily="49" charset="-122"/>
                <a:sym typeface="+mn-ea"/>
              </a:rPr>
              <a:t>公司持续快速发展的需要</a:t>
            </a:r>
            <a:r>
              <a:rPr lang="en-US" altLang="zh-CN" sz="240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400">
                <a:latin typeface="楷体" panose="02010609060101010101" pitchFamily="49" charset="-122"/>
                <a:ea typeface="楷体" panose="02010609060101010101" pitchFamily="49" charset="-122"/>
                <a:cs typeface="楷体" panose="02010609060101010101" pitchFamily="49" charset="-122"/>
                <a:sym typeface="+mn-ea"/>
              </a:rPr>
              <a:t>结合公司作为大型国有化工施工企业的特点</a:t>
            </a:r>
            <a:r>
              <a:rPr lang="en-US" altLang="zh-CN" sz="240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400">
                <a:latin typeface="楷体" panose="02010609060101010101" pitchFamily="49" charset="-122"/>
                <a:ea typeface="楷体" panose="02010609060101010101" pitchFamily="49" charset="-122"/>
                <a:cs typeface="楷体" panose="02010609060101010101" pitchFamily="49" charset="-122"/>
                <a:sym typeface="+mn-ea"/>
              </a:rPr>
              <a:t>依据公司人力资源需求规划</a:t>
            </a:r>
            <a:r>
              <a:rPr lang="en-US" altLang="zh-CN" sz="240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400">
                <a:latin typeface="楷体" panose="02010609060101010101" pitchFamily="49" charset="-122"/>
                <a:ea typeface="楷体" panose="02010609060101010101" pitchFamily="49" charset="-122"/>
                <a:cs typeface="楷体" panose="02010609060101010101" pitchFamily="49" charset="-122"/>
                <a:sym typeface="+mn-ea"/>
              </a:rPr>
              <a:t>在对公司员工招聘外包成本效益分析的基础上</a:t>
            </a:r>
            <a:r>
              <a:rPr lang="en-US" altLang="zh-CN" sz="2400">
                <a:latin typeface="楷体" panose="02010609060101010101" pitchFamily="49" charset="-122"/>
                <a:ea typeface="楷体" panose="02010609060101010101" pitchFamily="49" charset="-122"/>
                <a:cs typeface="楷体" panose="02010609060101010101" pitchFamily="49" charset="-122"/>
                <a:sym typeface="+mn-ea"/>
              </a:rPr>
              <a:t>,A</a:t>
            </a:r>
            <a:r>
              <a:rPr lang="zh-CN" altLang="en-US" sz="2400">
                <a:latin typeface="楷体" panose="02010609060101010101" pitchFamily="49" charset="-122"/>
                <a:ea typeface="楷体" panose="02010609060101010101" pitchFamily="49" charset="-122"/>
                <a:cs typeface="楷体" panose="02010609060101010101" pitchFamily="49" charset="-122"/>
                <a:sym typeface="+mn-ea"/>
              </a:rPr>
              <a:t>公司决定将下面四个方面的人员招聘外包给服务商。</a:t>
            </a:r>
            <a:endParaRPr lang="zh-CN" altLang="en-US" sz="2400">
              <a:latin typeface="楷体" panose="02010609060101010101" pitchFamily="49" charset="-122"/>
              <a:ea typeface="楷体" panose="02010609060101010101" pitchFamily="49" charset="-122"/>
              <a:cs typeface="楷体" panose="02010609060101010101" pitchFamily="49" charset="-122"/>
            </a:endParaRPr>
          </a:p>
          <a:p>
            <a:pPr eaLnBrk="1" hangingPunct="1">
              <a:lnSpc>
                <a:spcPct val="90000"/>
              </a:lnSpc>
            </a:pPr>
            <a:r>
              <a:rPr lang="en-US" altLang="zh-CN" sz="2400">
                <a:latin typeface="楷体" panose="02010609060101010101" pitchFamily="49" charset="-122"/>
                <a:ea typeface="楷体" panose="02010609060101010101" pitchFamily="49" charset="-122"/>
                <a:cs typeface="楷体" panose="02010609060101010101" pitchFamily="49" charset="-122"/>
                <a:sym typeface="+mn-ea"/>
              </a:rPr>
              <a:t>(1)</a:t>
            </a:r>
            <a:r>
              <a:rPr lang="zh-CN" altLang="en-US" sz="2400">
                <a:latin typeface="楷体" panose="02010609060101010101" pitchFamily="49" charset="-122"/>
                <a:ea typeface="楷体" panose="02010609060101010101" pitchFamily="49" charset="-122"/>
                <a:cs typeface="楷体" panose="02010609060101010101" pitchFamily="49" charset="-122"/>
                <a:sym typeface="+mn-ea"/>
              </a:rPr>
              <a:t>大中专学生的招聘。人力资源部门每年根据</a:t>
            </a:r>
            <a:r>
              <a:rPr lang="en-US" altLang="zh-CN" sz="2400">
                <a:latin typeface="楷体" panose="02010609060101010101" pitchFamily="49" charset="-122"/>
                <a:ea typeface="楷体" panose="02010609060101010101" pitchFamily="49" charset="-122"/>
                <a:cs typeface="楷体" panose="02010609060101010101" pitchFamily="49" charset="-122"/>
                <a:sym typeface="+mn-ea"/>
              </a:rPr>
              <a:t>A</a:t>
            </a:r>
            <a:r>
              <a:rPr lang="zh-CN" altLang="en-US" sz="2400">
                <a:latin typeface="楷体" panose="02010609060101010101" pitchFamily="49" charset="-122"/>
                <a:ea typeface="楷体" panose="02010609060101010101" pitchFamily="49" charset="-122"/>
                <a:cs typeface="楷体" panose="02010609060101010101" pitchFamily="49" charset="-122"/>
                <a:sym typeface="+mn-ea"/>
              </a:rPr>
              <a:t>公司的整体人才计划</a:t>
            </a:r>
            <a:r>
              <a:rPr lang="en-US" altLang="zh-CN" sz="240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400">
                <a:latin typeface="楷体" panose="02010609060101010101" pitchFamily="49" charset="-122"/>
                <a:ea typeface="楷体" panose="02010609060101010101" pitchFamily="49" charset="-122"/>
                <a:cs typeface="楷体" panose="02010609060101010101" pitchFamily="49" charset="-122"/>
                <a:sym typeface="+mn-ea"/>
              </a:rPr>
              <a:t>在征求各职能部门的意见后</a:t>
            </a:r>
            <a:r>
              <a:rPr lang="en-US" altLang="zh-CN" sz="240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400">
                <a:latin typeface="楷体" panose="02010609060101010101" pitchFamily="49" charset="-122"/>
                <a:ea typeface="楷体" panose="02010609060101010101" pitchFamily="49" charset="-122"/>
                <a:cs typeface="楷体" panose="02010609060101010101" pitchFamily="49" charset="-122"/>
                <a:sym typeface="+mn-ea"/>
              </a:rPr>
              <a:t>制定全年的大中专学生招聘计划。</a:t>
            </a:r>
            <a:endParaRPr lang="zh-CN" altLang="en-US" sz="2400">
              <a:latin typeface="楷体" panose="02010609060101010101" pitchFamily="49" charset="-122"/>
              <a:ea typeface="楷体" panose="02010609060101010101" pitchFamily="49" charset="-122"/>
              <a:cs typeface="楷体" panose="02010609060101010101" pitchFamily="49" charset="-122"/>
            </a:endParaRPr>
          </a:p>
          <a:p>
            <a:pPr eaLnBrk="1" hangingPunct="1">
              <a:lnSpc>
                <a:spcPct val="90000"/>
              </a:lnSpc>
            </a:pPr>
            <a:r>
              <a:rPr lang="en-US" altLang="zh-CN" sz="2400">
                <a:latin typeface="楷体" panose="02010609060101010101" pitchFamily="49" charset="-122"/>
                <a:ea typeface="楷体" panose="02010609060101010101" pitchFamily="49" charset="-122"/>
                <a:cs typeface="楷体" panose="02010609060101010101" pitchFamily="49" charset="-122"/>
                <a:sym typeface="+mn-ea"/>
              </a:rPr>
              <a:t>(2)</a:t>
            </a:r>
            <a:r>
              <a:rPr lang="zh-CN" altLang="en-US" sz="2400">
                <a:latin typeface="楷体" panose="02010609060101010101" pitchFamily="49" charset="-122"/>
                <a:ea typeface="楷体" panose="02010609060101010101" pitchFamily="49" charset="-122"/>
                <a:cs typeface="楷体" panose="02010609060101010101" pitchFamily="49" charset="-122"/>
                <a:sym typeface="+mn-ea"/>
              </a:rPr>
              <a:t>高级管理人员、特殊人才的招聘。</a:t>
            </a:r>
            <a:r>
              <a:rPr lang="en-US" altLang="zh-CN" sz="2400">
                <a:latin typeface="楷体" panose="02010609060101010101" pitchFamily="49" charset="-122"/>
                <a:ea typeface="楷体" panose="02010609060101010101" pitchFamily="49" charset="-122"/>
                <a:cs typeface="楷体" panose="02010609060101010101" pitchFamily="49" charset="-122"/>
                <a:sym typeface="+mn-ea"/>
              </a:rPr>
              <a:t>A</a:t>
            </a:r>
            <a:r>
              <a:rPr lang="zh-CN" altLang="en-US" sz="2400">
                <a:latin typeface="楷体" panose="02010609060101010101" pitchFamily="49" charset="-122"/>
                <a:ea typeface="楷体" panose="02010609060101010101" pitchFamily="49" charset="-122"/>
                <a:cs typeface="楷体" panose="02010609060101010101" pitchFamily="49" charset="-122"/>
                <a:sym typeface="+mn-ea"/>
              </a:rPr>
              <a:t>公司尤其需要招聘既通晓外语又懂经营、善管理的高级管理人才来开发、经营、管理工程项目。</a:t>
            </a:r>
            <a:endParaRPr lang="zh-CN" altLang="en-US" sz="2400">
              <a:latin typeface="楷体" panose="02010609060101010101" pitchFamily="49" charset="-122"/>
              <a:ea typeface="楷体" panose="02010609060101010101" pitchFamily="49" charset="-122"/>
              <a:cs typeface="楷体" panose="02010609060101010101" pitchFamily="49" charset="-122"/>
            </a:endParaRPr>
          </a:p>
          <a:p>
            <a:pPr eaLnBrk="1" hangingPunct="1"/>
            <a:endParaRPr lang="zh-CN" altLang="en-US" sz="2400">
              <a:latin typeface="楷体" panose="02010609060101010101" pitchFamily="49" charset="-122"/>
              <a:ea typeface="楷体" panose="02010609060101010101" pitchFamily="49" charset="-122"/>
              <a:cs typeface="楷体" panose="02010609060101010101" pitchFamily="49" charset="-122"/>
            </a:endParaRPr>
          </a:p>
        </p:txBody>
      </p:sp>
    </p:spTree>
    <p:extLst>
      <p:ext uri="{BB962C8B-B14F-4D97-AF65-F5344CB8AC3E}">
        <p14:creationId xmlns:p14="http://schemas.microsoft.com/office/powerpoint/2010/main" val="2871808721"/>
      </p:ext>
    </p:extLst>
  </p:cSld>
  <p:clrMapOvr>
    <a:masterClrMapping/>
  </p:clrMapOvr>
  <mc:AlternateContent xmlns:mc="http://schemas.openxmlformats.org/markup-compatibility/2006" xmlns:p14="http://schemas.microsoft.com/office/powerpoint/2010/main">
    <mc:Choice Requires="p14">
      <p:transition spd="slow" p14:dur="3000" advTm="0">
        <p14:shred/>
      </p:transition>
    </mc:Choice>
    <mc:Fallback xmlns="">
      <p:transition spd="slow"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5" presetClass="entr" presetSubtype="0" fill="hold" nodeType="withEffect">
                                  <p:stCondLst>
                                    <p:cond delay="250"/>
                                  </p:stCondLst>
                                  <p:childTnLst>
                                    <p:set>
                                      <p:cBhvr>
                                        <p:cTn id="6" dur="1" fill="hold">
                                          <p:stCondLst>
                                            <p:cond delay="0"/>
                                          </p:stCondLst>
                                        </p:cTn>
                                        <p:tgtEl>
                                          <p:spTgt spid="19"/>
                                        </p:tgtEl>
                                        <p:attrNameLst>
                                          <p:attrName>style.visibility</p:attrName>
                                        </p:attrNameLst>
                                      </p:cBhvr>
                                      <p:to>
                                        <p:strVal val="visible"/>
                                      </p:to>
                                    </p:set>
                                    <p:anim calcmode="lin" valueType="num">
                                      <p:cBhvr>
                                        <p:cTn id="7" dur="500" decel="50000" fill="hold">
                                          <p:stCondLst>
                                            <p:cond delay="0"/>
                                          </p:stCondLst>
                                        </p:cTn>
                                        <p:tgtEl>
                                          <p:spTgt spid="19"/>
                                        </p:tgtEl>
                                        <p:attrNameLst>
                                          <p:attrName>style.rotation</p:attrName>
                                        </p:attrNameLst>
                                      </p:cBhvr>
                                      <p:tavLst>
                                        <p:tav tm="0">
                                          <p:val>
                                            <p:fltVal val="-90"/>
                                          </p:val>
                                        </p:tav>
                                        <p:tav tm="100000">
                                          <p:val>
                                            <p:fltVal val="0"/>
                                          </p:val>
                                        </p:tav>
                                      </p:tavLst>
                                    </p:anim>
                                    <p:anim calcmode="lin" valueType="num">
                                      <p:cBhvr>
                                        <p:cTn id="8" dur="500" decel="50000" fill="hold">
                                          <p:stCondLst>
                                            <p:cond delay="0"/>
                                          </p:stCondLst>
                                        </p:cTn>
                                        <p:tgtEl>
                                          <p:spTgt spid="19"/>
                                        </p:tgtEl>
                                        <p:attrNameLst>
                                          <p:attrName>ppt_w</p:attrName>
                                        </p:attrNameLst>
                                      </p:cBhvr>
                                      <p:tavLst>
                                        <p:tav tm="0">
                                          <p:val>
                                            <p:strVal val="#ppt_w"/>
                                          </p:val>
                                        </p:tav>
                                        <p:tav tm="100000">
                                          <p:val>
                                            <p:strVal val="#ppt_w*.05"/>
                                          </p:val>
                                        </p:tav>
                                      </p:tavLst>
                                    </p:anim>
                                    <p:anim calcmode="lin" valueType="num">
                                      <p:cBhvr>
                                        <p:cTn id="9" dur="500" accel="50000" fill="hold">
                                          <p:stCondLst>
                                            <p:cond delay="500"/>
                                          </p:stCondLst>
                                        </p:cTn>
                                        <p:tgtEl>
                                          <p:spTgt spid="19"/>
                                        </p:tgtEl>
                                        <p:attrNameLst>
                                          <p:attrName>ppt_w</p:attrName>
                                        </p:attrNameLst>
                                      </p:cBhvr>
                                      <p:tavLst>
                                        <p:tav tm="0">
                                          <p:val>
                                            <p:strVal val="#ppt_w*.05"/>
                                          </p:val>
                                        </p:tav>
                                        <p:tav tm="100000">
                                          <p:val>
                                            <p:strVal val="#ppt_w"/>
                                          </p:val>
                                        </p:tav>
                                      </p:tavLst>
                                    </p:anim>
                                    <p:anim calcmode="lin" valueType="num">
                                      <p:cBhvr>
                                        <p:cTn id="10" dur="1000" fill="hold"/>
                                        <p:tgtEl>
                                          <p:spTgt spid="19"/>
                                        </p:tgtEl>
                                        <p:attrNameLst>
                                          <p:attrName>ppt_h</p:attrName>
                                        </p:attrNameLst>
                                      </p:cBhvr>
                                      <p:tavLst>
                                        <p:tav tm="0">
                                          <p:val>
                                            <p:strVal val="#ppt_h"/>
                                          </p:val>
                                        </p:tav>
                                        <p:tav tm="100000">
                                          <p:val>
                                            <p:strVal val="#ppt_h"/>
                                          </p:val>
                                        </p:tav>
                                      </p:tavLst>
                                    </p:anim>
                                    <p:anim calcmode="lin" valueType="num">
                                      <p:cBhvr>
                                        <p:cTn id="11" dur="500" decel="50000" fill="hold">
                                          <p:stCondLst>
                                            <p:cond delay="0"/>
                                          </p:stCondLst>
                                        </p:cTn>
                                        <p:tgtEl>
                                          <p:spTgt spid="19"/>
                                        </p:tgtEl>
                                        <p:attrNameLst>
                                          <p:attrName>ppt_x</p:attrName>
                                        </p:attrNameLst>
                                      </p:cBhvr>
                                      <p:tavLst>
                                        <p:tav tm="0">
                                          <p:val>
                                            <p:strVal val="#ppt_x+.4"/>
                                          </p:val>
                                        </p:tav>
                                        <p:tav tm="100000">
                                          <p:val>
                                            <p:strVal val="#ppt_x"/>
                                          </p:val>
                                        </p:tav>
                                      </p:tavLst>
                                    </p:anim>
                                    <p:anim calcmode="lin" valueType="num">
                                      <p:cBhvr>
                                        <p:cTn id="12" dur="500" decel="50000" fill="hold">
                                          <p:stCondLst>
                                            <p:cond delay="0"/>
                                          </p:stCondLst>
                                        </p:cTn>
                                        <p:tgtEl>
                                          <p:spTgt spid="19"/>
                                        </p:tgtEl>
                                        <p:attrNameLst>
                                          <p:attrName>ppt_y</p:attrName>
                                        </p:attrNameLst>
                                      </p:cBhvr>
                                      <p:tavLst>
                                        <p:tav tm="0">
                                          <p:val>
                                            <p:strVal val="#ppt_y-.2"/>
                                          </p:val>
                                        </p:tav>
                                        <p:tav tm="100000">
                                          <p:val>
                                            <p:strVal val="#ppt_y+.1"/>
                                          </p:val>
                                        </p:tav>
                                      </p:tavLst>
                                    </p:anim>
                                    <p:anim calcmode="lin" valueType="num">
                                      <p:cBhvr>
                                        <p:cTn id="13" dur="500" accel="50000" fill="hold">
                                          <p:stCondLst>
                                            <p:cond delay="500"/>
                                          </p:stCondLst>
                                        </p:cTn>
                                        <p:tgtEl>
                                          <p:spTgt spid="19"/>
                                        </p:tgtEl>
                                        <p:attrNameLst>
                                          <p:attrName>ppt_y</p:attrName>
                                        </p:attrNameLst>
                                      </p:cBhvr>
                                      <p:tavLst>
                                        <p:tav tm="0">
                                          <p:val>
                                            <p:strVal val="#ppt_y+.1"/>
                                          </p:val>
                                        </p:tav>
                                        <p:tav tm="100000">
                                          <p:val>
                                            <p:strVal val="#ppt_y"/>
                                          </p:val>
                                        </p:tav>
                                      </p:tavLst>
                                    </p:anim>
                                    <p:animEffect transition="in" filter="fade">
                                      <p:cBhvr>
                                        <p:cTn id="14" dur="1000" decel="50000">
                                          <p:stCondLst>
                                            <p:cond delay="0"/>
                                          </p:stCondLst>
                                        </p:cTn>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矩形 8"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549157" y="-975631"/>
            <a:ext cx="583096" cy="838080"/>
          </a:xfrm>
          <a:prstGeom prst="rect">
            <a:avLst/>
          </a:prstGeom>
          <a:solidFill>
            <a:srgbClr val="365B7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 name="矩形 9"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1132253" y="-975631"/>
            <a:ext cx="583096" cy="838080"/>
          </a:xfrm>
          <a:prstGeom prst="rect">
            <a:avLst/>
          </a:prstGeom>
          <a:solidFill>
            <a:srgbClr val="96648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 name="矩形 10"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1715349" y="-975631"/>
            <a:ext cx="583096" cy="838080"/>
          </a:xfrm>
          <a:prstGeom prst="rect">
            <a:avLst/>
          </a:prstGeom>
          <a:solidFill>
            <a:srgbClr val="D06F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 name="矩形 11"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2298446" y="-975631"/>
            <a:ext cx="583096" cy="838080"/>
          </a:xfrm>
          <a:prstGeom prst="rect">
            <a:avLst/>
          </a:prstGeom>
          <a:solidFill>
            <a:srgbClr val="F779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 name="矩形 12"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2881542" y="-975631"/>
            <a:ext cx="583096" cy="838080"/>
          </a:xfrm>
          <a:prstGeom prst="rect">
            <a:avLst/>
          </a:prstGeom>
          <a:solidFill>
            <a:srgbClr val="F8AD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e7d195523061f1c0"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hidden="1"/>
          <p:cNvSpPr txBox="1"/>
          <p:nvPr/>
        </p:nvSpPr>
        <p:spPr>
          <a:xfrm>
            <a:off x="-355600" y="1803400"/>
            <a:ext cx="293927" cy="1016000"/>
          </a:xfrm>
          <a:prstGeom prst="rect">
            <a:avLst/>
          </a:prstGeom>
          <a:noFill/>
        </p:spPr>
        <p:txBody>
          <a:bodyPr vert="wordArtVert" rtlCol="0">
            <a:spAutoFit/>
          </a:bodyPr>
          <a:lstStyle/>
          <a:p>
            <a:r>
              <a:rPr lang="en-US" altLang="zh-CN" sz="100"/>
              <a:t>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a:t>
            </a:r>
            <a:endParaRPr lang="zh-CN" altLang="en-US" sz="100"/>
          </a:p>
        </p:txBody>
      </p:sp>
      <p:grpSp>
        <p:nvGrpSpPr>
          <p:cNvPr id="19" name="组合 18"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GrpSpPr/>
          <p:nvPr/>
        </p:nvGrpSpPr>
        <p:grpSpPr>
          <a:xfrm>
            <a:off x="170645" y="155063"/>
            <a:ext cx="1891633" cy="1891633"/>
            <a:chOff x="831765" y="1948847"/>
            <a:chExt cx="1891633" cy="1891633"/>
          </a:xfrm>
        </p:grpSpPr>
        <p:grpSp>
          <p:nvGrpSpPr>
            <p:cNvPr id="20" name="组合 19"/>
            <p:cNvGrpSpPr/>
            <p:nvPr/>
          </p:nvGrpSpPr>
          <p:grpSpPr>
            <a:xfrm>
              <a:off x="831765" y="1948847"/>
              <a:ext cx="1891633" cy="1891633"/>
              <a:chOff x="1375509" y="1976984"/>
              <a:chExt cx="2018000" cy="2018000"/>
            </a:xfrm>
          </p:grpSpPr>
          <p:sp>
            <p:nvSpPr>
              <p:cNvPr id="21" name="椭圆 20" descr="e7d195523061f1c0deeec63e560781cfd59afb0ea006f2a87ABB68BF51EA6619813959095094C18C62A12F549504892A4AAA8C1554C6663626E05CA27F281A14E6983772AFC3FB97135759321DEA3D709AACD122C08E6ED1C77BAD4A88EF4CD28A80260D8F97957F436F83C1F553EF0169027D0DBFA7A77088E1513DBDFC101C4B4DFF310B01A5021663E46B6BC2AAB5"/>
              <p:cNvSpPr>
                <a:spLocks noChangeAspect="1"/>
              </p:cNvSpPr>
              <p:nvPr/>
            </p:nvSpPr>
            <p:spPr>
              <a:xfrm>
                <a:off x="1375509" y="1976984"/>
                <a:ext cx="2018000" cy="2018000"/>
              </a:xfrm>
              <a:prstGeom prst="ellipse">
                <a:avLst/>
              </a:prstGeom>
              <a:gradFill>
                <a:gsLst>
                  <a:gs pos="0">
                    <a:schemeClr val="bg1"/>
                  </a:gs>
                  <a:gs pos="100000">
                    <a:srgbClr val="C7C7C7"/>
                  </a:gs>
                </a:gsLst>
                <a:lin ang="13200000" scaled="0"/>
              </a:gradFill>
              <a:ln w="22225">
                <a:solidFill>
                  <a:schemeClr val="bg1"/>
                </a:solidFill>
              </a:ln>
              <a:effectLst>
                <a:outerShdw blurRad="393700" dist="1270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 name="任意多边形 16"/>
              <p:cNvSpPr/>
              <p:nvPr/>
            </p:nvSpPr>
            <p:spPr>
              <a:xfrm rot="5400000">
                <a:off x="1220020" y="2637800"/>
                <a:ext cx="1007034" cy="694933"/>
              </a:xfrm>
              <a:custGeom>
                <a:avLst/>
                <a:gdLst>
                  <a:gd name="connsiteX0" fmla="*/ 0 w 1007034"/>
                  <a:gd name="connsiteY0" fmla="*/ 555348 h 694933"/>
                  <a:gd name="connsiteX1" fmla="*/ 322102 w 1007034"/>
                  <a:gd name="connsiteY1" fmla="*/ 0 h 694933"/>
                  <a:gd name="connsiteX2" fmla="*/ 392164 w 1007034"/>
                  <a:gd name="connsiteY2" fmla="*/ 21748 h 694933"/>
                  <a:gd name="connsiteX3" fmla="*/ 503517 w 1007034"/>
                  <a:gd name="connsiteY3" fmla="*/ 32974 h 694933"/>
                  <a:gd name="connsiteX4" fmla="*/ 614869 w 1007034"/>
                  <a:gd name="connsiteY4" fmla="*/ 21748 h 694933"/>
                  <a:gd name="connsiteX5" fmla="*/ 684932 w 1007034"/>
                  <a:gd name="connsiteY5" fmla="*/ 0 h 694933"/>
                  <a:gd name="connsiteX6" fmla="*/ 1007034 w 1007034"/>
                  <a:gd name="connsiteY6" fmla="*/ 555347 h 694933"/>
                  <a:gd name="connsiteX7" fmla="*/ 895766 w 1007034"/>
                  <a:gd name="connsiteY7" fmla="*/ 615742 h 694933"/>
                  <a:gd name="connsiteX8" fmla="*/ 503516 w 1007034"/>
                  <a:gd name="connsiteY8" fmla="*/ 694933 h 694933"/>
                  <a:gd name="connsiteX9" fmla="*/ 111266 w 1007034"/>
                  <a:gd name="connsiteY9" fmla="*/ 615742 h 694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07034" h="694933">
                    <a:moveTo>
                      <a:pt x="0" y="555348"/>
                    </a:moveTo>
                    <a:lnTo>
                      <a:pt x="322102" y="0"/>
                    </a:lnTo>
                    <a:lnTo>
                      <a:pt x="392164" y="21748"/>
                    </a:lnTo>
                    <a:cubicBezTo>
                      <a:pt x="428132" y="29108"/>
                      <a:pt x="465373" y="32974"/>
                      <a:pt x="503517" y="32974"/>
                    </a:cubicBezTo>
                    <a:cubicBezTo>
                      <a:pt x="541660" y="32974"/>
                      <a:pt x="578901" y="29108"/>
                      <a:pt x="614869" y="21748"/>
                    </a:cubicBezTo>
                    <a:lnTo>
                      <a:pt x="684932" y="0"/>
                    </a:lnTo>
                    <a:lnTo>
                      <a:pt x="1007034" y="555347"/>
                    </a:lnTo>
                    <a:lnTo>
                      <a:pt x="895766" y="615742"/>
                    </a:lnTo>
                    <a:cubicBezTo>
                      <a:pt x="775204" y="666735"/>
                      <a:pt x="642653" y="694933"/>
                      <a:pt x="503516" y="694933"/>
                    </a:cubicBezTo>
                    <a:cubicBezTo>
                      <a:pt x="364379" y="694933"/>
                      <a:pt x="231828" y="666735"/>
                      <a:pt x="111266" y="615742"/>
                    </a:cubicBezTo>
                    <a:close/>
                  </a:path>
                </a:pathLst>
              </a:custGeom>
              <a:solidFill>
                <a:srgbClr val="365B7C"/>
              </a:solidFill>
              <a:ln>
                <a:noFill/>
              </a:ln>
              <a:effectLst>
                <a:innerShdw blurRad="63500" dist="381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27" name="Freeform 48"/>
            <p:cNvSpPr>
              <a:spLocks noEditPoints="1"/>
            </p:cNvSpPr>
            <p:nvPr/>
          </p:nvSpPr>
          <p:spPr bwMode="auto">
            <a:xfrm>
              <a:off x="1822373" y="2622634"/>
              <a:ext cx="490056" cy="469081"/>
            </a:xfrm>
            <a:custGeom>
              <a:avLst/>
              <a:gdLst>
                <a:gd name="T0" fmla="*/ 419 w 628"/>
                <a:gd name="T1" fmla="*/ 232 h 600"/>
                <a:gd name="T2" fmla="*/ 411 w 628"/>
                <a:gd name="T3" fmla="*/ 249 h 600"/>
                <a:gd name="T4" fmla="*/ 408 w 628"/>
                <a:gd name="T5" fmla="*/ 261 h 600"/>
                <a:gd name="T6" fmla="*/ 409 w 628"/>
                <a:gd name="T7" fmla="*/ 283 h 600"/>
                <a:gd name="T8" fmla="*/ 417 w 628"/>
                <a:gd name="T9" fmla="*/ 304 h 600"/>
                <a:gd name="T10" fmla="*/ 424 w 628"/>
                <a:gd name="T11" fmla="*/ 315 h 600"/>
                <a:gd name="T12" fmla="*/ 441 w 628"/>
                <a:gd name="T13" fmla="*/ 330 h 600"/>
                <a:gd name="T14" fmla="*/ 453 w 628"/>
                <a:gd name="T15" fmla="*/ 335 h 600"/>
                <a:gd name="T16" fmla="*/ 478 w 628"/>
                <a:gd name="T17" fmla="*/ 200 h 600"/>
                <a:gd name="T18" fmla="*/ 449 w 628"/>
                <a:gd name="T19" fmla="*/ 206 h 600"/>
                <a:gd name="T20" fmla="*/ 433 w 628"/>
                <a:gd name="T21" fmla="*/ 216 h 600"/>
                <a:gd name="T22" fmla="*/ 425 w 628"/>
                <a:gd name="T23" fmla="*/ 224 h 600"/>
                <a:gd name="T24" fmla="*/ 384 w 628"/>
                <a:gd name="T25" fmla="*/ 70 h 600"/>
                <a:gd name="T26" fmla="*/ 314 w 628"/>
                <a:gd name="T27" fmla="*/ 140 h 600"/>
                <a:gd name="T28" fmla="*/ 379 w 628"/>
                <a:gd name="T29" fmla="*/ 283 h 600"/>
                <a:gd name="T30" fmla="*/ 379 w 628"/>
                <a:gd name="T31" fmla="*/ 254 h 600"/>
                <a:gd name="T32" fmla="*/ 359 w 628"/>
                <a:gd name="T33" fmla="*/ 154 h 600"/>
                <a:gd name="T34" fmla="*/ 250 w 628"/>
                <a:gd name="T35" fmla="*/ 270 h 600"/>
                <a:gd name="T36" fmla="*/ 314 w 628"/>
                <a:gd name="T37" fmla="*/ 396 h 600"/>
                <a:gd name="T38" fmla="*/ 282 w 628"/>
                <a:gd name="T39" fmla="*/ 400 h 600"/>
                <a:gd name="T40" fmla="*/ 267 w 628"/>
                <a:gd name="T41" fmla="*/ 382 h 600"/>
                <a:gd name="T42" fmla="*/ 257 w 628"/>
                <a:gd name="T43" fmla="*/ 374 h 600"/>
                <a:gd name="T44" fmla="*/ 214 w 628"/>
                <a:gd name="T45" fmla="*/ 356 h 600"/>
                <a:gd name="T46" fmla="*/ 195 w 628"/>
                <a:gd name="T47" fmla="*/ 354 h 600"/>
                <a:gd name="T48" fmla="*/ 0 w 628"/>
                <a:gd name="T49" fmla="*/ 600 h 600"/>
                <a:gd name="T50" fmla="*/ 83 w 628"/>
                <a:gd name="T51" fmla="*/ 454 h 600"/>
                <a:gd name="T52" fmla="*/ 216 w 628"/>
                <a:gd name="T53" fmla="*/ 454 h 600"/>
                <a:gd name="T54" fmla="*/ 301 w 628"/>
                <a:gd name="T55" fmla="*/ 600 h 600"/>
                <a:gd name="T56" fmla="*/ 282 w 628"/>
                <a:gd name="T57" fmla="*/ 400 h 600"/>
                <a:gd name="T58" fmla="*/ 433 w 628"/>
                <a:gd name="T59" fmla="*/ 354 h 600"/>
                <a:gd name="T60" fmla="*/ 413 w 628"/>
                <a:gd name="T61" fmla="*/ 356 h 600"/>
                <a:gd name="T62" fmla="*/ 361 w 628"/>
                <a:gd name="T63" fmla="*/ 382 h 600"/>
                <a:gd name="T64" fmla="*/ 353 w 628"/>
                <a:gd name="T65" fmla="*/ 391 h 600"/>
                <a:gd name="T66" fmla="*/ 389 w 628"/>
                <a:gd name="T67" fmla="*/ 600 h 600"/>
                <a:gd name="T68" fmla="*/ 410 w 628"/>
                <a:gd name="T69" fmla="*/ 600 h 600"/>
                <a:gd name="T70" fmla="*/ 564 w 628"/>
                <a:gd name="T71" fmla="*/ 454 h 600"/>
                <a:gd name="T72" fmla="*/ 628 w 628"/>
                <a:gd name="T73" fmla="*/ 460 h 600"/>
                <a:gd name="T74" fmla="*/ 151 w 628"/>
                <a:gd name="T75" fmla="*/ 340 h 600"/>
                <a:gd name="T76" fmla="*/ 186 w 628"/>
                <a:gd name="T77" fmla="*/ 330 h 600"/>
                <a:gd name="T78" fmla="*/ 196 w 628"/>
                <a:gd name="T79" fmla="*/ 323 h 600"/>
                <a:gd name="T80" fmla="*/ 216 w 628"/>
                <a:gd name="T81" fmla="*/ 295 h 600"/>
                <a:gd name="T82" fmla="*/ 219 w 628"/>
                <a:gd name="T83" fmla="*/ 281 h 600"/>
                <a:gd name="T84" fmla="*/ 219 w 628"/>
                <a:gd name="T85" fmla="*/ 258 h 600"/>
                <a:gd name="T86" fmla="*/ 214 w 628"/>
                <a:gd name="T87" fmla="*/ 241 h 600"/>
                <a:gd name="T88" fmla="*/ 208 w 628"/>
                <a:gd name="T89" fmla="*/ 231 h 600"/>
                <a:gd name="T90" fmla="*/ 195 w 628"/>
                <a:gd name="T91" fmla="*/ 217 h 600"/>
                <a:gd name="T92" fmla="*/ 186 w 628"/>
                <a:gd name="T93" fmla="*/ 210 h 600"/>
                <a:gd name="T94" fmla="*/ 151 w 628"/>
                <a:gd name="T95" fmla="*/ 200 h 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28" h="600">
                  <a:moveTo>
                    <a:pt x="425" y="224"/>
                  </a:moveTo>
                  <a:cubicBezTo>
                    <a:pt x="423" y="226"/>
                    <a:pt x="421" y="229"/>
                    <a:pt x="420" y="231"/>
                  </a:cubicBezTo>
                  <a:cubicBezTo>
                    <a:pt x="419" y="231"/>
                    <a:pt x="419" y="232"/>
                    <a:pt x="419" y="232"/>
                  </a:cubicBezTo>
                  <a:cubicBezTo>
                    <a:pt x="418" y="234"/>
                    <a:pt x="416" y="236"/>
                    <a:pt x="415" y="239"/>
                  </a:cubicBezTo>
                  <a:cubicBezTo>
                    <a:pt x="415" y="240"/>
                    <a:pt x="414" y="240"/>
                    <a:pt x="414" y="241"/>
                  </a:cubicBezTo>
                  <a:cubicBezTo>
                    <a:pt x="413" y="244"/>
                    <a:pt x="412" y="246"/>
                    <a:pt x="411" y="249"/>
                  </a:cubicBezTo>
                  <a:cubicBezTo>
                    <a:pt x="411" y="249"/>
                    <a:pt x="411" y="250"/>
                    <a:pt x="411" y="250"/>
                  </a:cubicBezTo>
                  <a:cubicBezTo>
                    <a:pt x="410" y="253"/>
                    <a:pt x="409" y="255"/>
                    <a:pt x="409" y="258"/>
                  </a:cubicBezTo>
                  <a:cubicBezTo>
                    <a:pt x="409" y="259"/>
                    <a:pt x="409" y="260"/>
                    <a:pt x="408" y="261"/>
                  </a:cubicBezTo>
                  <a:cubicBezTo>
                    <a:pt x="408" y="264"/>
                    <a:pt x="408" y="267"/>
                    <a:pt x="408" y="270"/>
                  </a:cubicBezTo>
                  <a:cubicBezTo>
                    <a:pt x="408" y="274"/>
                    <a:pt x="408" y="278"/>
                    <a:pt x="409" y="281"/>
                  </a:cubicBezTo>
                  <a:cubicBezTo>
                    <a:pt x="409" y="282"/>
                    <a:pt x="409" y="283"/>
                    <a:pt x="409" y="283"/>
                  </a:cubicBezTo>
                  <a:cubicBezTo>
                    <a:pt x="410" y="287"/>
                    <a:pt x="411" y="290"/>
                    <a:pt x="412" y="293"/>
                  </a:cubicBezTo>
                  <a:cubicBezTo>
                    <a:pt x="412" y="294"/>
                    <a:pt x="412" y="294"/>
                    <a:pt x="412" y="295"/>
                  </a:cubicBezTo>
                  <a:cubicBezTo>
                    <a:pt x="414" y="298"/>
                    <a:pt x="415" y="301"/>
                    <a:pt x="417" y="304"/>
                  </a:cubicBezTo>
                  <a:cubicBezTo>
                    <a:pt x="417" y="305"/>
                    <a:pt x="417" y="305"/>
                    <a:pt x="418" y="306"/>
                  </a:cubicBezTo>
                  <a:cubicBezTo>
                    <a:pt x="420" y="309"/>
                    <a:pt x="422" y="312"/>
                    <a:pt x="424" y="315"/>
                  </a:cubicBezTo>
                  <a:cubicBezTo>
                    <a:pt x="424" y="315"/>
                    <a:pt x="424" y="315"/>
                    <a:pt x="424" y="315"/>
                  </a:cubicBezTo>
                  <a:cubicBezTo>
                    <a:pt x="427" y="318"/>
                    <a:pt x="429" y="320"/>
                    <a:pt x="432" y="323"/>
                  </a:cubicBezTo>
                  <a:cubicBezTo>
                    <a:pt x="432" y="323"/>
                    <a:pt x="432" y="323"/>
                    <a:pt x="432" y="323"/>
                  </a:cubicBezTo>
                  <a:cubicBezTo>
                    <a:pt x="435" y="326"/>
                    <a:pt x="438" y="328"/>
                    <a:pt x="441" y="330"/>
                  </a:cubicBezTo>
                  <a:cubicBezTo>
                    <a:pt x="442" y="330"/>
                    <a:pt x="442" y="330"/>
                    <a:pt x="442" y="330"/>
                  </a:cubicBezTo>
                  <a:cubicBezTo>
                    <a:pt x="446" y="332"/>
                    <a:pt x="449" y="334"/>
                    <a:pt x="452" y="335"/>
                  </a:cubicBezTo>
                  <a:cubicBezTo>
                    <a:pt x="453" y="335"/>
                    <a:pt x="453" y="335"/>
                    <a:pt x="453" y="335"/>
                  </a:cubicBezTo>
                  <a:cubicBezTo>
                    <a:pt x="461" y="338"/>
                    <a:pt x="469" y="340"/>
                    <a:pt x="478" y="340"/>
                  </a:cubicBezTo>
                  <a:cubicBezTo>
                    <a:pt x="516" y="340"/>
                    <a:pt x="547" y="309"/>
                    <a:pt x="547" y="270"/>
                  </a:cubicBezTo>
                  <a:cubicBezTo>
                    <a:pt x="547" y="231"/>
                    <a:pt x="516" y="200"/>
                    <a:pt x="478" y="200"/>
                  </a:cubicBezTo>
                  <a:cubicBezTo>
                    <a:pt x="468" y="200"/>
                    <a:pt x="458" y="202"/>
                    <a:pt x="450" y="206"/>
                  </a:cubicBezTo>
                  <a:cubicBezTo>
                    <a:pt x="450" y="206"/>
                    <a:pt x="450" y="206"/>
                    <a:pt x="450" y="206"/>
                  </a:cubicBezTo>
                  <a:cubicBezTo>
                    <a:pt x="449" y="206"/>
                    <a:pt x="449" y="206"/>
                    <a:pt x="449" y="206"/>
                  </a:cubicBezTo>
                  <a:cubicBezTo>
                    <a:pt x="446" y="208"/>
                    <a:pt x="444" y="209"/>
                    <a:pt x="442" y="210"/>
                  </a:cubicBezTo>
                  <a:cubicBezTo>
                    <a:pt x="441" y="210"/>
                    <a:pt x="441" y="211"/>
                    <a:pt x="440" y="211"/>
                  </a:cubicBezTo>
                  <a:cubicBezTo>
                    <a:pt x="438" y="213"/>
                    <a:pt x="435" y="215"/>
                    <a:pt x="433" y="216"/>
                  </a:cubicBezTo>
                  <a:cubicBezTo>
                    <a:pt x="433" y="217"/>
                    <a:pt x="432" y="217"/>
                    <a:pt x="432" y="217"/>
                  </a:cubicBezTo>
                  <a:cubicBezTo>
                    <a:pt x="430" y="219"/>
                    <a:pt x="428" y="221"/>
                    <a:pt x="426" y="223"/>
                  </a:cubicBezTo>
                  <a:cubicBezTo>
                    <a:pt x="426" y="223"/>
                    <a:pt x="425" y="224"/>
                    <a:pt x="425" y="224"/>
                  </a:cubicBezTo>
                  <a:close/>
                  <a:moveTo>
                    <a:pt x="314" y="140"/>
                  </a:moveTo>
                  <a:lnTo>
                    <a:pt x="314" y="140"/>
                  </a:lnTo>
                  <a:cubicBezTo>
                    <a:pt x="353" y="140"/>
                    <a:pt x="384" y="108"/>
                    <a:pt x="384" y="70"/>
                  </a:cubicBezTo>
                  <a:cubicBezTo>
                    <a:pt x="384" y="31"/>
                    <a:pt x="353" y="0"/>
                    <a:pt x="314" y="0"/>
                  </a:cubicBezTo>
                  <a:cubicBezTo>
                    <a:pt x="275" y="0"/>
                    <a:pt x="244" y="31"/>
                    <a:pt x="244" y="70"/>
                  </a:cubicBezTo>
                  <a:cubicBezTo>
                    <a:pt x="244" y="108"/>
                    <a:pt x="275" y="140"/>
                    <a:pt x="314" y="140"/>
                  </a:cubicBezTo>
                  <a:close/>
                  <a:moveTo>
                    <a:pt x="379" y="336"/>
                  </a:moveTo>
                  <a:lnTo>
                    <a:pt x="379" y="336"/>
                  </a:lnTo>
                  <a:lnTo>
                    <a:pt x="379" y="283"/>
                  </a:lnTo>
                  <a:cubicBezTo>
                    <a:pt x="379" y="279"/>
                    <a:pt x="378" y="274"/>
                    <a:pt x="378" y="270"/>
                  </a:cubicBezTo>
                  <a:cubicBezTo>
                    <a:pt x="378" y="266"/>
                    <a:pt x="379" y="262"/>
                    <a:pt x="379" y="257"/>
                  </a:cubicBezTo>
                  <a:lnTo>
                    <a:pt x="379" y="254"/>
                  </a:lnTo>
                  <a:lnTo>
                    <a:pt x="380" y="254"/>
                  </a:lnTo>
                  <a:cubicBezTo>
                    <a:pt x="385" y="223"/>
                    <a:pt x="404" y="197"/>
                    <a:pt x="431" y="183"/>
                  </a:cubicBezTo>
                  <a:cubicBezTo>
                    <a:pt x="412" y="165"/>
                    <a:pt x="387" y="154"/>
                    <a:pt x="359" y="154"/>
                  </a:cubicBezTo>
                  <a:lnTo>
                    <a:pt x="269" y="154"/>
                  </a:lnTo>
                  <a:cubicBezTo>
                    <a:pt x="241" y="154"/>
                    <a:pt x="216" y="165"/>
                    <a:pt x="197" y="183"/>
                  </a:cubicBezTo>
                  <a:cubicBezTo>
                    <a:pt x="228" y="199"/>
                    <a:pt x="250" y="232"/>
                    <a:pt x="250" y="270"/>
                  </a:cubicBezTo>
                  <a:cubicBezTo>
                    <a:pt x="250" y="278"/>
                    <a:pt x="249" y="285"/>
                    <a:pt x="247" y="293"/>
                  </a:cubicBezTo>
                  <a:lnTo>
                    <a:pt x="247" y="335"/>
                  </a:lnTo>
                  <a:cubicBezTo>
                    <a:pt x="276" y="347"/>
                    <a:pt x="299" y="369"/>
                    <a:pt x="314" y="396"/>
                  </a:cubicBezTo>
                  <a:cubicBezTo>
                    <a:pt x="328" y="369"/>
                    <a:pt x="352" y="348"/>
                    <a:pt x="379" y="336"/>
                  </a:cubicBezTo>
                  <a:close/>
                  <a:moveTo>
                    <a:pt x="282" y="400"/>
                  </a:moveTo>
                  <a:lnTo>
                    <a:pt x="282" y="400"/>
                  </a:lnTo>
                  <a:cubicBezTo>
                    <a:pt x="280" y="397"/>
                    <a:pt x="278" y="394"/>
                    <a:pt x="275" y="391"/>
                  </a:cubicBezTo>
                  <a:cubicBezTo>
                    <a:pt x="275" y="390"/>
                    <a:pt x="274" y="390"/>
                    <a:pt x="274" y="390"/>
                  </a:cubicBezTo>
                  <a:cubicBezTo>
                    <a:pt x="272" y="387"/>
                    <a:pt x="270" y="385"/>
                    <a:pt x="267" y="382"/>
                  </a:cubicBezTo>
                  <a:cubicBezTo>
                    <a:pt x="267" y="382"/>
                    <a:pt x="266" y="382"/>
                    <a:pt x="266" y="381"/>
                  </a:cubicBezTo>
                  <a:cubicBezTo>
                    <a:pt x="263" y="379"/>
                    <a:pt x="261" y="377"/>
                    <a:pt x="258" y="375"/>
                  </a:cubicBezTo>
                  <a:cubicBezTo>
                    <a:pt x="257" y="374"/>
                    <a:pt x="257" y="374"/>
                    <a:pt x="257" y="374"/>
                  </a:cubicBezTo>
                  <a:cubicBezTo>
                    <a:pt x="247" y="367"/>
                    <a:pt x="237" y="362"/>
                    <a:pt x="225" y="359"/>
                  </a:cubicBezTo>
                  <a:cubicBezTo>
                    <a:pt x="223" y="358"/>
                    <a:pt x="220" y="357"/>
                    <a:pt x="218" y="357"/>
                  </a:cubicBezTo>
                  <a:cubicBezTo>
                    <a:pt x="217" y="356"/>
                    <a:pt x="215" y="356"/>
                    <a:pt x="214" y="356"/>
                  </a:cubicBezTo>
                  <a:cubicBezTo>
                    <a:pt x="212" y="356"/>
                    <a:pt x="210" y="355"/>
                    <a:pt x="208" y="355"/>
                  </a:cubicBezTo>
                  <a:cubicBezTo>
                    <a:pt x="207" y="355"/>
                    <a:pt x="206" y="355"/>
                    <a:pt x="205" y="355"/>
                  </a:cubicBezTo>
                  <a:cubicBezTo>
                    <a:pt x="202" y="354"/>
                    <a:pt x="199" y="354"/>
                    <a:pt x="195" y="354"/>
                  </a:cubicBezTo>
                  <a:lnTo>
                    <a:pt x="105" y="354"/>
                  </a:lnTo>
                  <a:cubicBezTo>
                    <a:pt x="47" y="354"/>
                    <a:pt x="0" y="401"/>
                    <a:pt x="0" y="460"/>
                  </a:cubicBezTo>
                  <a:lnTo>
                    <a:pt x="0" y="600"/>
                  </a:lnTo>
                  <a:lnTo>
                    <a:pt x="62" y="600"/>
                  </a:lnTo>
                  <a:lnTo>
                    <a:pt x="62" y="454"/>
                  </a:lnTo>
                  <a:lnTo>
                    <a:pt x="83" y="454"/>
                  </a:lnTo>
                  <a:lnTo>
                    <a:pt x="83" y="600"/>
                  </a:lnTo>
                  <a:lnTo>
                    <a:pt x="216" y="600"/>
                  </a:lnTo>
                  <a:lnTo>
                    <a:pt x="216" y="454"/>
                  </a:lnTo>
                  <a:lnTo>
                    <a:pt x="237" y="454"/>
                  </a:lnTo>
                  <a:lnTo>
                    <a:pt x="237" y="600"/>
                  </a:lnTo>
                  <a:lnTo>
                    <a:pt x="301" y="600"/>
                  </a:lnTo>
                  <a:lnTo>
                    <a:pt x="301" y="460"/>
                  </a:lnTo>
                  <a:cubicBezTo>
                    <a:pt x="301" y="437"/>
                    <a:pt x="294" y="417"/>
                    <a:pt x="282" y="400"/>
                  </a:cubicBezTo>
                  <a:cubicBezTo>
                    <a:pt x="282" y="400"/>
                    <a:pt x="282" y="400"/>
                    <a:pt x="282" y="400"/>
                  </a:cubicBezTo>
                  <a:close/>
                  <a:moveTo>
                    <a:pt x="523" y="354"/>
                  </a:moveTo>
                  <a:lnTo>
                    <a:pt x="523" y="354"/>
                  </a:lnTo>
                  <a:lnTo>
                    <a:pt x="433" y="354"/>
                  </a:lnTo>
                  <a:cubicBezTo>
                    <a:pt x="429" y="354"/>
                    <a:pt x="426" y="354"/>
                    <a:pt x="423" y="355"/>
                  </a:cubicBezTo>
                  <a:cubicBezTo>
                    <a:pt x="422" y="355"/>
                    <a:pt x="421" y="355"/>
                    <a:pt x="420" y="355"/>
                  </a:cubicBezTo>
                  <a:cubicBezTo>
                    <a:pt x="418" y="355"/>
                    <a:pt x="415" y="356"/>
                    <a:pt x="413" y="356"/>
                  </a:cubicBezTo>
                  <a:cubicBezTo>
                    <a:pt x="412" y="356"/>
                    <a:pt x="411" y="356"/>
                    <a:pt x="410" y="357"/>
                  </a:cubicBezTo>
                  <a:cubicBezTo>
                    <a:pt x="408" y="357"/>
                    <a:pt x="405" y="358"/>
                    <a:pt x="403" y="358"/>
                  </a:cubicBezTo>
                  <a:cubicBezTo>
                    <a:pt x="387" y="363"/>
                    <a:pt x="373" y="371"/>
                    <a:pt x="361" y="382"/>
                  </a:cubicBezTo>
                  <a:cubicBezTo>
                    <a:pt x="361" y="382"/>
                    <a:pt x="361" y="382"/>
                    <a:pt x="361" y="383"/>
                  </a:cubicBezTo>
                  <a:cubicBezTo>
                    <a:pt x="358" y="385"/>
                    <a:pt x="356" y="388"/>
                    <a:pt x="353" y="390"/>
                  </a:cubicBezTo>
                  <a:cubicBezTo>
                    <a:pt x="353" y="390"/>
                    <a:pt x="353" y="391"/>
                    <a:pt x="353" y="391"/>
                  </a:cubicBezTo>
                  <a:cubicBezTo>
                    <a:pt x="337" y="409"/>
                    <a:pt x="327" y="433"/>
                    <a:pt x="327" y="460"/>
                  </a:cubicBezTo>
                  <a:lnTo>
                    <a:pt x="327" y="600"/>
                  </a:lnTo>
                  <a:lnTo>
                    <a:pt x="389" y="600"/>
                  </a:lnTo>
                  <a:lnTo>
                    <a:pt x="389" y="454"/>
                  </a:lnTo>
                  <a:lnTo>
                    <a:pt x="410" y="454"/>
                  </a:lnTo>
                  <a:lnTo>
                    <a:pt x="410" y="600"/>
                  </a:lnTo>
                  <a:lnTo>
                    <a:pt x="543" y="600"/>
                  </a:lnTo>
                  <a:lnTo>
                    <a:pt x="543" y="454"/>
                  </a:lnTo>
                  <a:lnTo>
                    <a:pt x="564" y="454"/>
                  </a:lnTo>
                  <a:lnTo>
                    <a:pt x="564" y="600"/>
                  </a:lnTo>
                  <a:lnTo>
                    <a:pt x="628" y="600"/>
                  </a:lnTo>
                  <a:lnTo>
                    <a:pt x="628" y="460"/>
                  </a:lnTo>
                  <a:cubicBezTo>
                    <a:pt x="628" y="401"/>
                    <a:pt x="581" y="354"/>
                    <a:pt x="523" y="354"/>
                  </a:cubicBezTo>
                  <a:close/>
                  <a:moveTo>
                    <a:pt x="151" y="340"/>
                  </a:moveTo>
                  <a:lnTo>
                    <a:pt x="151" y="340"/>
                  </a:lnTo>
                  <a:cubicBezTo>
                    <a:pt x="159" y="340"/>
                    <a:pt x="167" y="338"/>
                    <a:pt x="175" y="335"/>
                  </a:cubicBezTo>
                  <a:cubicBezTo>
                    <a:pt x="175" y="335"/>
                    <a:pt x="175" y="335"/>
                    <a:pt x="176" y="335"/>
                  </a:cubicBezTo>
                  <a:cubicBezTo>
                    <a:pt x="179" y="334"/>
                    <a:pt x="183" y="332"/>
                    <a:pt x="186" y="330"/>
                  </a:cubicBezTo>
                  <a:cubicBezTo>
                    <a:pt x="186" y="330"/>
                    <a:pt x="186" y="330"/>
                    <a:pt x="186" y="330"/>
                  </a:cubicBezTo>
                  <a:cubicBezTo>
                    <a:pt x="190" y="328"/>
                    <a:pt x="193" y="326"/>
                    <a:pt x="196" y="323"/>
                  </a:cubicBezTo>
                  <a:cubicBezTo>
                    <a:pt x="196" y="323"/>
                    <a:pt x="196" y="323"/>
                    <a:pt x="196" y="323"/>
                  </a:cubicBezTo>
                  <a:cubicBezTo>
                    <a:pt x="202" y="318"/>
                    <a:pt x="206" y="312"/>
                    <a:pt x="210" y="306"/>
                  </a:cubicBezTo>
                  <a:cubicBezTo>
                    <a:pt x="211" y="305"/>
                    <a:pt x="211" y="305"/>
                    <a:pt x="211" y="304"/>
                  </a:cubicBezTo>
                  <a:cubicBezTo>
                    <a:pt x="213" y="301"/>
                    <a:pt x="214" y="298"/>
                    <a:pt x="216" y="295"/>
                  </a:cubicBezTo>
                  <a:cubicBezTo>
                    <a:pt x="216" y="294"/>
                    <a:pt x="216" y="294"/>
                    <a:pt x="216" y="293"/>
                  </a:cubicBezTo>
                  <a:cubicBezTo>
                    <a:pt x="217" y="290"/>
                    <a:pt x="218" y="287"/>
                    <a:pt x="219" y="283"/>
                  </a:cubicBezTo>
                  <a:cubicBezTo>
                    <a:pt x="219" y="282"/>
                    <a:pt x="219" y="282"/>
                    <a:pt x="219" y="281"/>
                  </a:cubicBezTo>
                  <a:cubicBezTo>
                    <a:pt x="220" y="278"/>
                    <a:pt x="220" y="274"/>
                    <a:pt x="220" y="270"/>
                  </a:cubicBezTo>
                  <a:cubicBezTo>
                    <a:pt x="220" y="267"/>
                    <a:pt x="220" y="264"/>
                    <a:pt x="220" y="261"/>
                  </a:cubicBezTo>
                  <a:cubicBezTo>
                    <a:pt x="219" y="260"/>
                    <a:pt x="219" y="259"/>
                    <a:pt x="219" y="258"/>
                  </a:cubicBezTo>
                  <a:cubicBezTo>
                    <a:pt x="219" y="255"/>
                    <a:pt x="218" y="252"/>
                    <a:pt x="217" y="250"/>
                  </a:cubicBezTo>
                  <a:cubicBezTo>
                    <a:pt x="217" y="249"/>
                    <a:pt x="217" y="249"/>
                    <a:pt x="217" y="249"/>
                  </a:cubicBezTo>
                  <a:cubicBezTo>
                    <a:pt x="216" y="246"/>
                    <a:pt x="215" y="244"/>
                    <a:pt x="214" y="241"/>
                  </a:cubicBezTo>
                  <a:cubicBezTo>
                    <a:pt x="214" y="240"/>
                    <a:pt x="213" y="240"/>
                    <a:pt x="213" y="239"/>
                  </a:cubicBezTo>
                  <a:cubicBezTo>
                    <a:pt x="212" y="236"/>
                    <a:pt x="210" y="234"/>
                    <a:pt x="209" y="231"/>
                  </a:cubicBezTo>
                  <a:lnTo>
                    <a:pt x="208" y="231"/>
                  </a:lnTo>
                  <a:cubicBezTo>
                    <a:pt x="207" y="229"/>
                    <a:pt x="205" y="226"/>
                    <a:pt x="203" y="224"/>
                  </a:cubicBezTo>
                  <a:cubicBezTo>
                    <a:pt x="203" y="224"/>
                    <a:pt x="202" y="223"/>
                    <a:pt x="202" y="223"/>
                  </a:cubicBezTo>
                  <a:cubicBezTo>
                    <a:pt x="200" y="221"/>
                    <a:pt x="198" y="219"/>
                    <a:pt x="195" y="217"/>
                  </a:cubicBezTo>
                  <a:cubicBezTo>
                    <a:pt x="195" y="217"/>
                    <a:pt x="195" y="217"/>
                    <a:pt x="195" y="216"/>
                  </a:cubicBezTo>
                  <a:cubicBezTo>
                    <a:pt x="193" y="215"/>
                    <a:pt x="190" y="213"/>
                    <a:pt x="188" y="211"/>
                  </a:cubicBezTo>
                  <a:cubicBezTo>
                    <a:pt x="187" y="211"/>
                    <a:pt x="187" y="210"/>
                    <a:pt x="186" y="210"/>
                  </a:cubicBezTo>
                  <a:cubicBezTo>
                    <a:pt x="184" y="209"/>
                    <a:pt x="181" y="207"/>
                    <a:pt x="179" y="206"/>
                  </a:cubicBezTo>
                  <a:cubicBezTo>
                    <a:pt x="179" y="206"/>
                    <a:pt x="178" y="206"/>
                    <a:pt x="178" y="206"/>
                  </a:cubicBezTo>
                  <a:cubicBezTo>
                    <a:pt x="170" y="202"/>
                    <a:pt x="160" y="200"/>
                    <a:pt x="151" y="200"/>
                  </a:cubicBezTo>
                  <a:cubicBezTo>
                    <a:pt x="112" y="200"/>
                    <a:pt x="81" y="231"/>
                    <a:pt x="81" y="270"/>
                  </a:cubicBezTo>
                  <a:cubicBezTo>
                    <a:pt x="81" y="309"/>
                    <a:pt x="112" y="340"/>
                    <a:pt x="151" y="340"/>
                  </a:cubicBezTo>
                  <a:close/>
                </a:path>
              </a:pathLst>
            </a:custGeom>
            <a:solidFill>
              <a:srgbClr val="365B7C"/>
            </a:solidFill>
            <a:ln>
              <a:noFill/>
            </a:ln>
          </p:spPr>
          <p:txBody>
            <a:bodyPr vert="horz" wrap="square" lIns="91440" tIns="45720" rIns="91440" bIns="45720" numCol="1" anchor="t" anchorCtr="0" compatLnSpc="1"/>
            <a:lstStyle/>
            <a:p>
              <a:endParaRPr lang="zh-CN" altLang="en-US">
                <a:solidFill>
                  <a:schemeClr val="accent2"/>
                </a:solidFill>
              </a:endParaRPr>
            </a:p>
          </p:txBody>
        </p:sp>
      </p:grpSp>
      <p:sp>
        <p:nvSpPr>
          <p:cNvPr id="33" name="矩形 32"/>
          <p:cNvSpPr/>
          <p:nvPr/>
        </p:nvSpPr>
        <p:spPr>
          <a:xfrm>
            <a:off x="2237740" y="878840"/>
            <a:ext cx="2410460" cy="47053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800" b="1" dirty="0">
                <a:latin typeface="楷体" panose="02010609060101010101" pitchFamily="49" charset="-122"/>
                <a:ea typeface="楷体" panose="02010609060101010101" pitchFamily="49" charset="-122"/>
                <a:cs typeface="+mn-ea"/>
                <a:sym typeface="+mn-lt"/>
              </a:rPr>
              <a:t>案例讨论思考</a:t>
            </a:r>
          </a:p>
        </p:txBody>
      </p:sp>
      <p:sp>
        <p:nvSpPr>
          <p:cNvPr id="5" name="文本框 4"/>
          <p:cNvSpPr txBox="1"/>
          <p:nvPr/>
        </p:nvSpPr>
        <p:spPr>
          <a:xfrm>
            <a:off x="549275" y="1437640"/>
            <a:ext cx="11212830" cy="2748280"/>
          </a:xfrm>
          <a:prstGeom prst="rect">
            <a:avLst/>
          </a:prstGeom>
          <a:noFill/>
        </p:spPr>
        <p:txBody>
          <a:bodyPr wrap="square" rtlCol="0">
            <a:spAutoFit/>
          </a:bodyPr>
          <a:lstStyle/>
          <a:p>
            <a:pPr eaLnBrk="1" hangingPunct="1">
              <a:lnSpc>
                <a:spcPct val="90000"/>
              </a:lnSpc>
            </a:pPr>
            <a:r>
              <a:rPr lang="en-US" altLang="zh-CN" sz="2400">
                <a:latin typeface="楷体" panose="02010609060101010101" pitchFamily="49" charset="-122"/>
                <a:ea typeface="楷体" panose="02010609060101010101" pitchFamily="49" charset="-122"/>
                <a:cs typeface="楷体" panose="02010609060101010101" pitchFamily="49" charset="-122"/>
                <a:sym typeface="+mn-ea"/>
              </a:rPr>
              <a:t>(3)</a:t>
            </a:r>
            <a:r>
              <a:rPr lang="zh-CN" altLang="en-US" sz="2400">
                <a:latin typeface="楷体" panose="02010609060101010101" pitchFamily="49" charset="-122"/>
                <a:ea typeface="楷体" panose="02010609060101010101" pitchFamily="49" charset="-122"/>
                <a:cs typeface="楷体" panose="02010609060101010101" pitchFamily="49" charset="-122"/>
                <a:sym typeface="+mn-ea"/>
              </a:rPr>
              <a:t>临时人员的招聘。这类人员的招聘是</a:t>
            </a:r>
            <a:r>
              <a:rPr lang="en-US" altLang="zh-CN" sz="2400">
                <a:latin typeface="楷体" panose="02010609060101010101" pitchFamily="49" charset="-122"/>
                <a:ea typeface="楷体" panose="02010609060101010101" pitchFamily="49" charset="-122"/>
                <a:cs typeface="楷体" panose="02010609060101010101" pitchFamily="49" charset="-122"/>
                <a:sym typeface="+mn-ea"/>
              </a:rPr>
              <a:t>A</a:t>
            </a:r>
            <a:r>
              <a:rPr lang="zh-CN" altLang="en-US" sz="2400">
                <a:latin typeface="楷体" panose="02010609060101010101" pitchFamily="49" charset="-122"/>
                <a:ea typeface="楷体" panose="02010609060101010101" pitchFamily="49" charset="-122"/>
                <a:cs typeface="楷体" panose="02010609060101010101" pitchFamily="49" charset="-122"/>
                <a:sym typeface="+mn-ea"/>
              </a:rPr>
              <a:t>公司员工招聘的重头戏</a:t>
            </a:r>
            <a:r>
              <a:rPr lang="en-US" altLang="zh-CN" sz="2400">
                <a:latin typeface="楷体" panose="02010609060101010101" pitchFamily="49" charset="-122"/>
                <a:ea typeface="楷体" panose="02010609060101010101" pitchFamily="49" charset="-122"/>
                <a:cs typeface="楷体" panose="02010609060101010101" pitchFamily="49" charset="-122"/>
                <a:sym typeface="+mn-ea"/>
              </a:rPr>
              <a:t>,A</a:t>
            </a:r>
            <a:r>
              <a:rPr lang="zh-CN" altLang="en-US" sz="2400">
                <a:latin typeface="楷体" panose="02010609060101010101" pitchFamily="49" charset="-122"/>
                <a:ea typeface="楷体" panose="02010609060101010101" pitchFamily="49" charset="-122"/>
                <a:cs typeface="楷体" panose="02010609060101010101" pitchFamily="49" charset="-122"/>
                <a:sym typeface="+mn-ea"/>
              </a:rPr>
              <a:t>公司需要招聘大量的临时人员以满足新开工项目的需求。这些临时人员主要是管工、钳工、电气仪表工、防腐保温工、电焊工和大量的劳务人员。</a:t>
            </a:r>
            <a:endParaRPr lang="zh-CN" altLang="en-US" sz="2400">
              <a:latin typeface="楷体" panose="02010609060101010101" pitchFamily="49" charset="-122"/>
              <a:ea typeface="楷体" panose="02010609060101010101" pitchFamily="49" charset="-122"/>
              <a:cs typeface="楷体" panose="02010609060101010101" pitchFamily="49" charset="-122"/>
            </a:endParaRPr>
          </a:p>
          <a:p>
            <a:pPr eaLnBrk="1" hangingPunct="1">
              <a:lnSpc>
                <a:spcPct val="90000"/>
              </a:lnSpc>
            </a:pPr>
            <a:r>
              <a:rPr lang="en-US" altLang="zh-CN" sz="2400">
                <a:latin typeface="楷体" panose="02010609060101010101" pitchFamily="49" charset="-122"/>
                <a:ea typeface="楷体" panose="02010609060101010101" pitchFamily="49" charset="-122"/>
                <a:cs typeface="楷体" panose="02010609060101010101" pitchFamily="49" charset="-122"/>
                <a:sym typeface="+mn-ea"/>
              </a:rPr>
              <a:t>(4)</a:t>
            </a:r>
            <a:r>
              <a:rPr lang="zh-CN" altLang="en-US" sz="2400">
                <a:latin typeface="楷体" panose="02010609060101010101" pitchFamily="49" charset="-122"/>
                <a:ea typeface="楷体" panose="02010609060101010101" pitchFamily="49" charset="-122"/>
                <a:cs typeface="楷体" panose="02010609060101010101" pitchFamily="49" charset="-122"/>
                <a:sym typeface="+mn-ea"/>
              </a:rPr>
              <a:t>国外施工项目人员的招聘。随着国外施工项目的增多</a:t>
            </a:r>
            <a:r>
              <a:rPr lang="en-US" altLang="zh-CN" sz="2400">
                <a:latin typeface="楷体" panose="02010609060101010101" pitchFamily="49" charset="-122"/>
                <a:ea typeface="楷体" panose="02010609060101010101" pitchFamily="49" charset="-122"/>
                <a:cs typeface="楷体" panose="02010609060101010101" pitchFamily="49" charset="-122"/>
                <a:sym typeface="+mn-ea"/>
              </a:rPr>
              <a:t>,A</a:t>
            </a:r>
            <a:r>
              <a:rPr lang="zh-CN" altLang="en-US" sz="2400">
                <a:latin typeface="楷体" panose="02010609060101010101" pitchFamily="49" charset="-122"/>
                <a:ea typeface="楷体" panose="02010609060101010101" pitchFamily="49" charset="-122"/>
                <a:cs typeface="楷体" panose="02010609060101010101" pitchFamily="49" charset="-122"/>
                <a:sym typeface="+mn-ea"/>
              </a:rPr>
              <a:t>公司对国外项目施工人员的招聘需求会越来越大。一般来说</a:t>
            </a:r>
            <a:r>
              <a:rPr lang="en-US" altLang="zh-CN" sz="240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400">
                <a:latin typeface="楷体" panose="02010609060101010101" pitchFamily="49" charset="-122"/>
                <a:ea typeface="楷体" panose="02010609060101010101" pitchFamily="49" charset="-122"/>
                <a:cs typeface="楷体" panose="02010609060101010101" pitchFamily="49" charset="-122"/>
                <a:sym typeface="+mn-ea"/>
              </a:rPr>
              <a:t>国外施工项目的中上层项目主管和关键技术工人是从母公司派出的</a:t>
            </a:r>
            <a:r>
              <a:rPr lang="en-US" altLang="zh-CN" sz="240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400">
                <a:latin typeface="楷体" panose="02010609060101010101" pitchFamily="49" charset="-122"/>
                <a:ea typeface="楷体" panose="02010609060101010101" pitchFamily="49" charset="-122"/>
                <a:cs typeface="楷体" panose="02010609060101010101" pitchFamily="49" charset="-122"/>
                <a:sym typeface="+mn-ea"/>
              </a:rPr>
              <a:t>中下层管理人员及劳务人员是从东道国或第三国选聘的</a:t>
            </a:r>
            <a:r>
              <a:rPr lang="en-US" altLang="zh-CN" sz="240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400">
                <a:latin typeface="楷体" panose="02010609060101010101" pitchFamily="49" charset="-122"/>
                <a:ea typeface="楷体" panose="02010609060101010101" pitchFamily="49" charset="-122"/>
                <a:cs typeface="楷体" panose="02010609060101010101" pitchFamily="49" charset="-122"/>
                <a:sym typeface="+mn-ea"/>
              </a:rPr>
              <a:t>而这些人员的招聘必然受到我国法律、东道国法律以及第三国法律的制约</a:t>
            </a:r>
            <a:r>
              <a:rPr lang="en-US" altLang="zh-CN" sz="240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400">
                <a:latin typeface="楷体" panose="02010609060101010101" pitchFamily="49" charset="-122"/>
                <a:ea typeface="楷体" panose="02010609060101010101" pitchFamily="49" charset="-122"/>
                <a:cs typeface="楷体" panose="02010609060101010101" pitchFamily="49" charset="-122"/>
                <a:sym typeface="+mn-ea"/>
              </a:rPr>
              <a:t>这是一件非常专业、烦琐的事情</a:t>
            </a:r>
            <a:r>
              <a:rPr lang="en-US" altLang="zh-CN" sz="240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400">
                <a:latin typeface="楷体" panose="02010609060101010101" pitchFamily="49" charset="-122"/>
                <a:ea typeface="楷体" panose="02010609060101010101" pitchFamily="49" charset="-122"/>
                <a:cs typeface="楷体" panose="02010609060101010101" pitchFamily="49" charset="-122"/>
                <a:sym typeface="+mn-ea"/>
              </a:rPr>
              <a:t>所以</a:t>
            </a:r>
            <a:r>
              <a:rPr lang="en-US" altLang="zh-CN" sz="240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400">
                <a:latin typeface="楷体" panose="02010609060101010101" pitchFamily="49" charset="-122"/>
                <a:ea typeface="楷体" panose="02010609060101010101" pitchFamily="49" charset="-122"/>
                <a:cs typeface="楷体" panose="02010609060101010101" pitchFamily="49" charset="-122"/>
                <a:sym typeface="+mn-ea"/>
              </a:rPr>
              <a:t>这部分人员的招聘特别适合于招聘外包。</a:t>
            </a:r>
          </a:p>
        </p:txBody>
      </p:sp>
      <p:sp>
        <p:nvSpPr>
          <p:cNvPr id="8" name="文本框 7"/>
          <p:cNvSpPr txBox="1"/>
          <p:nvPr/>
        </p:nvSpPr>
        <p:spPr>
          <a:xfrm>
            <a:off x="549275" y="4338320"/>
            <a:ext cx="10843260" cy="1861185"/>
          </a:xfrm>
          <a:prstGeom prst="rect">
            <a:avLst/>
          </a:prstGeom>
          <a:noFill/>
        </p:spPr>
        <p:txBody>
          <a:bodyPr wrap="square" rtlCol="0">
            <a:spAutoFit/>
          </a:bodyPr>
          <a:lstStyle/>
          <a:p>
            <a:pPr eaLnBrk="1" hangingPunct="1">
              <a:lnSpc>
                <a:spcPct val="80000"/>
              </a:lnSpc>
            </a:pPr>
            <a:r>
              <a:rPr lang="zh-CN" altLang="en-US" sz="2400">
                <a:latin typeface="楷体" panose="02010609060101010101" pitchFamily="49" charset="-122"/>
                <a:ea typeface="楷体" panose="02010609060101010101" pitchFamily="49" charset="-122"/>
                <a:cs typeface="楷体" panose="02010609060101010101" pitchFamily="49" charset="-122"/>
                <a:sym typeface="+mn-ea"/>
              </a:rPr>
              <a:t>三、科学选聘服务商</a:t>
            </a:r>
            <a:endParaRPr lang="zh-CN" altLang="en-US" sz="2400">
              <a:latin typeface="楷体" panose="02010609060101010101" pitchFamily="49" charset="-122"/>
              <a:ea typeface="楷体" panose="02010609060101010101" pitchFamily="49" charset="-122"/>
              <a:cs typeface="楷体" panose="02010609060101010101" pitchFamily="49" charset="-122"/>
            </a:endParaRPr>
          </a:p>
          <a:p>
            <a:pPr eaLnBrk="1" hangingPunct="1">
              <a:lnSpc>
                <a:spcPct val="80000"/>
              </a:lnSpc>
            </a:pPr>
            <a:r>
              <a:rPr lang="zh-CN" altLang="en-US" sz="2400">
                <a:latin typeface="楷体" panose="02010609060101010101" pitchFamily="49" charset="-122"/>
                <a:ea typeface="楷体" panose="02010609060101010101" pitchFamily="49" charset="-122"/>
                <a:cs typeface="楷体" panose="02010609060101010101" pitchFamily="49" charset="-122"/>
                <a:sym typeface="+mn-ea"/>
              </a:rPr>
              <a:t>选聘服务商无疑是招聘外包成功的关键。</a:t>
            </a:r>
            <a:endParaRPr lang="zh-CN" altLang="en-US" sz="2400">
              <a:latin typeface="楷体" panose="02010609060101010101" pitchFamily="49" charset="-122"/>
              <a:ea typeface="楷体" panose="02010609060101010101" pitchFamily="49" charset="-122"/>
              <a:cs typeface="楷体" panose="02010609060101010101" pitchFamily="49" charset="-122"/>
            </a:endParaRPr>
          </a:p>
          <a:p>
            <a:pPr eaLnBrk="1" hangingPunct="1">
              <a:lnSpc>
                <a:spcPct val="80000"/>
              </a:lnSpc>
            </a:pPr>
            <a:r>
              <a:rPr lang="en-US" altLang="zh-CN" sz="2400">
                <a:latin typeface="楷体" panose="02010609060101010101" pitchFamily="49" charset="-122"/>
                <a:ea typeface="楷体" panose="02010609060101010101" pitchFamily="49" charset="-122"/>
                <a:cs typeface="楷体" panose="02010609060101010101" pitchFamily="49" charset="-122"/>
                <a:sym typeface="+mn-ea"/>
              </a:rPr>
              <a:t>(1)</a:t>
            </a:r>
            <a:r>
              <a:rPr lang="zh-CN" altLang="en-US" sz="2400">
                <a:latin typeface="楷体" panose="02010609060101010101" pitchFamily="49" charset="-122"/>
                <a:ea typeface="楷体" panose="02010609060101010101" pitchFamily="49" charset="-122"/>
                <a:cs typeface="楷体" panose="02010609060101010101" pitchFamily="49" charset="-122"/>
                <a:sym typeface="+mn-ea"/>
              </a:rPr>
              <a:t>首先要确立选择服务商的原则。选择服务商应考虑三维度因素</a:t>
            </a:r>
            <a:r>
              <a:rPr lang="en-US" altLang="zh-CN" sz="240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400">
                <a:latin typeface="楷体" panose="02010609060101010101" pitchFamily="49" charset="-122"/>
                <a:ea typeface="楷体" panose="02010609060101010101" pitchFamily="49" charset="-122"/>
                <a:cs typeface="楷体" panose="02010609060101010101" pitchFamily="49" charset="-122"/>
                <a:sym typeface="+mn-ea"/>
              </a:rPr>
              <a:t>成本维度</a:t>
            </a:r>
            <a:r>
              <a:rPr lang="en-US" altLang="zh-CN" sz="240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400">
                <a:latin typeface="楷体" panose="02010609060101010101" pitchFamily="49" charset="-122"/>
                <a:ea typeface="楷体" panose="02010609060101010101" pitchFamily="49" charset="-122"/>
                <a:cs typeface="楷体" panose="02010609060101010101" pitchFamily="49" charset="-122"/>
                <a:sym typeface="+mn-ea"/>
              </a:rPr>
              <a:t>价格、交易成本</a:t>
            </a:r>
            <a:r>
              <a:rPr lang="en-US" altLang="zh-CN" sz="240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400">
                <a:latin typeface="楷体" panose="02010609060101010101" pitchFamily="49" charset="-122"/>
                <a:ea typeface="楷体" panose="02010609060101010101" pitchFamily="49" charset="-122"/>
                <a:cs typeface="楷体" panose="02010609060101010101" pitchFamily="49" charset="-122"/>
                <a:sym typeface="+mn-ea"/>
              </a:rPr>
              <a:t>、质量维度</a:t>
            </a:r>
            <a:r>
              <a:rPr lang="en-US" altLang="zh-CN" sz="240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400">
                <a:latin typeface="楷体" panose="02010609060101010101" pitchFamily="49" charset="-122"/>
                <a:ea typeface="楷体" panose="02010609060101010101" pitchFamily="49" charset="-122"/>
                <a:cs typeface="楷体" panose="02010609060101010101" pitchFamily="49" charset="-122"/>
                <a:sym typeface="+mn-ea"/>
              </a:rPr>
              <a:t>服务商的专业水平、经验、运营状况</a:t>
            </a:r>
            <a:r>
              <a:rPr lang="en-US" altLang="zh-CN" sz="240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400">
                <a:latin typeface="楷体" panose="02010609060101010101" pitchFamily="49" charset="-122"/>
                <a:ea typeface="楷体" panose="02010609060101010101" pitchFamily="49" charset="-122"/>
                <a:cs typeface="楷体" panose="02010609060101010101" pitchFamily="49" charset="-122"/>
                <a:sym typeface="+mn-ea"/>
              </a:rPr>
              <a:t>和合作维度</a:t>
            </a:r>
            <a:r>
              <a:rPr lang="en-US" altLang="zh-CN" sz="240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400">
                <a:latin typeface="楷体" panose="02010609060101010101" pitchFamily="49" charset="-122"/>
                <a:ea typeface="楷体" panose="02010609060101010101" pitchFamily="49" charset="-122"/>
                <a:cs typeface="楷体" panose="02010609060101010101" pitchFamily="49" charset="-122"/>
                <a:sym typeface="+mn-ea"/>
              </a:rPr>
              <a:t>亲密、共同愿景和沟通</a:t>
            </a:r>
            <a:r>
              <a:rPr lang="en-US" altLang="zh-CN" sz="240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400">
                <a:latin typeface="楷体" panose="02010609060101010101" pitchFamily="49" charset="-122"/>
                <a:ea typeface="楷体" panose="02010609060101010101" pitchFamily="49" charset="-122"/>
                <a:cs typeface="楷体" panose="02010609060101010101" pitchFamily="49" charset="-122"/>
                <a:sym typeface="+mn-ea"/>
              </a:rPr>
              <a:t>。具体来讲</a:t>
            </a:r>
            <a:r>
              <a:rPr lang="en-US" altLang="zh-CN" sz="240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400">
                <a:latin typeface="楷体" panose="02010609060101010101" pitchFamily="49" charset="-122"/>
                <a:ea typeface="楷体" panose="02010609060101010101" pitchFamily="49" charset="-122"/>
                <a:cs typeface="楷体" panose="02010609060101010101" pitchFamily="49" charset="-122"/>
                <a:sym typeface="+mn-ea"/>
              </a:rPr>
              <a:t>可考虑从服务商的资质、信誉度、服务质量、报价、技术管理能力、合作沟通能力六个方面综合抉择。</a:t>
            </a:r>
          </a:p>
        </p:txBody>
      </p:sp>
    </p:spTree>
    <p:extLst>
      <p:ext uri="{BB962C8B-B14F-4D97-AF65-F5344CB8AC3E}">
        <p14:creationId xmlns:p14="http://schemas.microsoft.com/office/powerpoint/2010/main" val="1619874320"/>
      </p:ext>
    </p:extLst>
  </p:cSld>
  <p:clrMapOvr>
    <a:masterClrMapping/>
  </p:clrMapOvr>
  <mc:AlternateContent xmlns:mc="http://schemas.openxmlformats.org/markup-compatibility/2006" xmlns:p14="http://schemas.microsoft.com/office/powerpoint/2010/main">
    <mc:Choice Requires="p14">
      <p:transition spd="slow" p14:dur="3000" advTm="0">
        <p14:shred/>
      </p:transition>
    </mc:Choice>
    <mc:Fallback xmlns="">
      <p:transition spd="slow"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5" presetClass="entr" presetSubtype="0" fill="hold" nodeType="withEffect">
                                  <p:stCondLst>
                                    <p:cond delay="250"/>
                                  </p:stCondLst>
                                  <p:childTnLst>
                                    <p:set>
                                      <p:cBhvr>
                                        <p:cTn id="6" dur="1" fill="hold">
                                          <p:stCondLst>
                                            <p:cond delay="0"/>
                                          </p:stCondLst>
                                        </p:cTn>
                                        <p:tgtEl>
                                          <p:spTgt spid="19"/>
                                        </p:tgtEl>
                                        <p:attrNameLst>
                                          <p:attrName>style.visibility</p:attrName>
                                        </p:attrNameLst>
                                      </p:cBhvr>
                                      <p:to>
                                        <p:strVal val="visible"/>
                                      </p:to>
                                    </p:set>
                                    <p:anim calcmode="lin" valueType="num">
                                      <p:cBhvr>
                                        <p:cTn id="7" dur="500" decel="50000" fill="hold">
                                          <p:stCondLst>
                                            <p:cond delay="0"/>
                                          </p:stCondLst>
                                        </p:cTn>
                                        <p:tgtEl>
                                          <p:spTgt spid="19"/>
                                        </p:tgtEl>
                                        <p:attrNameLst>
                                          <p:attrName>style.rotation</p:attrName>
                                        </p:attrNameLst>
                                      </p:cBhvr>
                                      <p:tavLst>
                                        <p:tav tm="0">
                                          <p:val>
                                            <p:fltVal val="-90"/>
                                          </p:val>
                                        </p:tav>
                                        <p:tav tm="100000">
                                          <p:val>
                                            <p:fltVal val="0"/>
                                          </p:val>
                                        </p:tav>
                                      </p:tavLst>
                                    </p:anim>
                                    <p:anim calcmode="lin" valueType="num">
                                      <p:cBhvr>
                                        <p:cTn id="8" dur="500" decel="50000" fill="hold">
                                          <p:stCondLst>
                                            <p:cond delay="0"/>
                                          </p:stCondLst>
                                        </p:cTn>
                                        <p:tgtEl>
                                          <p:spTgt spid="19"/>
                                        </p:tgtEl>
                                        <p:attrNameLst>
                                          <p:attrName>ppt_w</p:attrName>
                                        </p:attrNameLst>
                                      </p:cBhvr>
                                      <p:tavLst>
                                        <p:tav tm="0">
                                          <p:val>
                                            <p:strVal val="#ppt_w"/>
                                          </p:val>
                                        </p:tav>
                                        <p:tav tm="100000">
                                          <p:val>
                                            <p:strVal val="#ppt_w*.05"/>
                                          </p:val>
                                        </p:tav>
                                      </p:tavLst>
                                    </p:anim>
                                    <p:anim calcmode="lin" valueType="num">
                                      <p:cBhvr>
                                        <p:cTn id="9" dur="500" accel="50000" fill="hold">
                                          <p:stCondLst>
                                            <p:cond delay="500"/>
                                          </p:stCondLst>
                                        </p:cTn>
                                        <p:tgtEl>
                                          <p:spTgt spid="19"/>
                                        </p:tgtEl>
                                        <p:attrNameLst>
                                          <p:attrName>ppt_w</p:attrName>
                                        </p:attrNameLst>
                                      </p:cBhvr>
                                      <p:tavLst>
                                        <p:tav tm="0">
                                          <p:val>
                                            <p:strVal val="#ppt_w*.05"/>
                                          </p:val>
                                        </p:tav>
                                        <p:tav tm="100000">
                                          <p:val>
                                            <p:strVal val="#ppt_w"/>
                                          </p:val>
                                        </p:tav>
                                      </p:tavLst>
                                    </p:anim>
                                    <p:anim calcmode="lin" valueType="num">
                                      <p:cBhvr>
                                        <p:cTn id="10" dur="1000" fill="hold"/>
                                        <p:tgtEl>
                                          <p:spTgt spid="19"/>
                                        </p:tgtEl>
                                        <p:attrNameLst>
                                          <p:attrName>ppt_h</p:attrName>
                                        </p:attrNameLst>
                                      </p:cBhvr>
                                      <p:tavLst>
                                        <p:tav tm="0">
                                          <p:val>
                                            <p:strVal val="#ppt_h"/>
                                          </p:val>
                                        </p:tav>
                                        <p:tav tm="100000">
                                          <p:val>
                                            <p:strVal val="#ppt_h"/>
                                          </p:val>
                                        </p:tav>
                                      </p:tavLst>
                                    </p:anim>
                                    <p:anim calcmode="lin" valueType="num">
                                      <p:cBhvr>
                                        <p:cTn id="11" dur="500" decel="50000" fill="hold">
                                          <p:stCondLst>
                                            <p:cond delay="0"/>
                                          </p:stCondLst>
                                        </p:cTn>
                                        <p:tgtEl>
                                          <p:spTgt spid="19"/>
                                        </p:tgtEl>
                                        <p:attrNameLst>
                                          <p:attrName>ppt_x</p:attrName>
                                        </p:attrNameLst>
                                      </p:cBhvr>
                                      <p:tavLst>
                                        <p:tav tm="0">
                                          <p:val>
                                            <p:strVal val="#ppt_x+.4"/>
                                          </p:val>
                                        </p:tav>
                                        <p:tav tm="100000">
                                          <p:val>
                                            <p:strVal val="#ppt_x"/>
                                          </p:val>
                                        </p:tav>
                                      </p:tavLst>
                                    </p:anim>
                                    <p:anim calcmode="lin" valueType="num">
                                      <p:cBhvr>
                                        <p:cTn id="12" dur="500" decel="50000" fill="hold">
                                          <p:stCondLst>
                                            <p:cond delay="0"/>
                                          </p:stCondLst>
                                        </p:cTn>
                                        <p:tgtEl>
                                          <p:spTgt spid="19"/>
                                        </p:tgtEl>
                                        <p:attrNameLst>
                                          <p:attrName>ppt_y</p:attrName>
                                        </p:attrNameLst>
                                      </p:cBhvr>
                                      <p:tavLst>
                                        <p:tav tm="0">
                                          <p:val>
                                            <p:strVal val="#ppt_y-.2"/>
                                          </p:val>
                                        </p:tav>
                                        <p:tav tm="100000">
                                          <p:val>
                                            <p:strVal val="#ppt_y+.1"/>
                                          </p:val>
                                        </p:tav>
                                      </p:tavLst>
                                    </p:anim>
                                    <p:anim calcmode="lin" valueType="num">
                                      <p:cBhvr>
                                        <p:cTn id="13" dur="500" accel="50000" fill="hold">
                                          <p:stCondLst>
                                            <p:cond delay="500"/>
                                          </p:stCondLst>
                                        </p:cTn>
                                        <p:tgtEl>
                                          <p:spTgt spid="19"/>
                                        </p:tgtEl>
                                        <p:attrNameLst>
                                          <p:attrName>ppt_y</p:attrName>
                                        </p:attrNameLst>
                                      </p:cBhvr>
                                      <p:tavLst>
                                        <p:tav tm="0">
                                          <p:val>
                                            <p:strVal val="#ppt_y+.1"/>
                                          </p:val>
                                        </p:tav>
                                        <p:tav tm="100000">
                                          <p:val>
                                            <p:strVal val="#ppt_y"/>
                                          </p:val>
                                        </p:tav>
                                      </p:tavLst>
                                    </p:anim>
                                    <p:animEffect transition="in" filter="fade">
                                      <p:cBhvr>
                                        <p:cTn id="14" dur="1000" decel="50000">
                                          <p:stCondLst>
                                            <p:cond delay="0"/>
                                          </p:stCondLst>
                                        </p:cTn>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矩形 8"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549157" y="-975631"/>
            <a:ext cx="583096" cy="838080"/>
          </a:xfrm>
          <a:prstGeom prst="rect">
            <a:avLst/>
          </a:prstGeom>
          <a:solidFill>
            <a:srgbClr val="365B7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 name="矩形 9"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1132253" y="-975631"/>
            <a:ext cx="583096" cy="838080"/>
          </a:xfrm>
          <a:prstGeom prst="rect">
            <a:avLst/>
          </a:prstGeom>
          <a:solidFill>
            <a:srgbClr val="96648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 name="矩形 10"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1715349" y="-975631"/>
            <a:ext cx="583096" cy="838080"/>
          </a:xfrm>
          <a:prstGeom prst="rect">
            <a:avLst/>
          </a:prstGeom>
          <a:solidFill>
            <a:srgbClr val="D06F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 name="矩形 11"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2298446" y="-975631"/>
            <a:ext cx="583096" cy="838080"/>
          </a:xfrm>
          <a:prstGeom prst="rect">
            <a:avLst/>
          </a:prstGeom>
          <a:solidFill>
            <a:srgbClr val="F779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 name="矩形 12"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2881542" y="-975631"/>
            <a:ext cx="583096" cy="838080"/>
          </a:xfrm>
          <a:prstGeom prst="rect">
            <a:avLst/>
          </a:prstGeom>
          <a:solidFill>
            <a:srgbClr val="F8AD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e7d195523061f1c0"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hidden="1"/>
          <p:cNvSpPr txBox="1"/>
          <p:nvPr/>
        </p:nvSpPr>
        <p:spPr>
          <a:xfrm>
            <a:off x="-355600" y="1803400"/>
            <a:ext cx="293927" cy="1016000"/>
          </a:xfrm>
          <a:prstGeom prst="rect">
            <a:avLst/>
          </a:prstGeom>
          <a:noFill/>
        </p:spPr>
        <p:txBody>
          <a:bodyPr vert="wordArtVert" rtlCol="0">
            <a:spAutoFit/>
          </a:bodyPr>
          <a:lstStyle/>
          <a:p>
            <a:r>
              <a:rPr lang="en-US" altLang="zh-CN" sz="100"/>
              <a:t>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a:t>
            </a:r>
            <a:endParaRPr lang="zh-CN" altLang="en-US" sz="100"/>
          </a:p>
        </p:txBody>
      </p:sp>
      <p:grpSp>
        <p:nvGrpSpPr>
          <p:cNvPr id="19" name="组合 18"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GrpSpPr/>
          <p:nvPr/>
        </p:nvGrpSpPr>
        <p:grpSpPr>
          <a:xfrm>
            <a:off x="170645" y="155063"/>
            <a:ext cx="1891633" cy="1891633"/>
            <a:chOff x="831765" y="1948847"/>
            <a:chExt cx="1891633" cy="1891633"/>
          </a:xfrm>
        </p:grpSpPr>
        <p:grpSp>
          <p:nvGrpSpPr>
            <p:cNvPr id="20" name="组合 19"/>
            <p:cNvGrpSpPr/>
            <p:nvPr/>
          </p:nvGrpSpPr>
          <p:grpSpPr>
            <a:xfrm>
              <a:off x="831765" y="1948847"/>
              <a:ext cx="1891633" cy="1891633"/>
              <a:chOff x="1375509" y="1976984"/>
              <a:chExt cx="2018000" cy="2018000"/>
            </a:xfrm>
          </p:grpSpPr>
          <p:sp>
            <p:nvSpPr>
              <p:cNvPr id="21" name="椭圆 20" descr="e7d195523061f1c0deeec63e560781cfd59afb0ea006f2a87ABB68BF51EA6619813959095094C18C62A12F549504892A4AAA8C1554C6663626E05CA27F281A14E6983772AFC3FB97135759321DEA3D709AACD122C08E6ED1C77BAD4A88EF4CD28A80260D8F97957F436F83C1F553EF0169027D0DBFA7A77088E1513DBDFC101C4B4DFF310B01A5021663E46B6BC2AAB5"/>
              <p:cNvSpPr>
                <a:spLocks noChangeAspect="1"/>
              </p:cNvSpPr>
              <p:nvPr/>
            </p:nvSpPr>
            <p:spPr>
              <a:xfrm>
                <a:off x="1375509" y="1976984"/>
                <a:ext cx="2018000" cy="2018000"/>
              </a:xfrm>
              <a:prstGeom prst="ellipse">
                <a:avLst/>
              </a:prstGeom>
              <a:gradFill>
                <a:gsLst>
                  <a:gs pos="0">
                    <a:schemeClr val="bg1"/>
                  </a:gs>
                  <a:gs pos="100000">
                    <a:srgbClr val="C7C7C7"/>
                  </a:gs>
                </a:gsLst>
                <a:lin ang="13200000" scaled="0"/>
              </a:gradFill>
              <a:ln w="22225">
                <a:solidFill>
                  <a:schemeClr val="bg1"/>
                </a:solidFill>
              </a:ln>
              <a:effectLst>
                <a:outerShdw blurRad="393700" dist="1270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 name="任意多边形 16"/>
              <p:cNvSpPr/>
              <p:nvPr/>
            </p:nvSpPr>
            <p:spPr>
              <a:xfrm rot="5400000">
                <a:off x="1220020" y="2637800"/>
                <a:ext cx="1007034" cy="694933"/>
              </a:xfrm>
              <a:custGeom>
                <a:avLst/>
                <a:gdLst>
                  <a:gd name="connsiteX0" fmla="*/ 0 w 1007034"/>
                  <a:gd name="connsiteY0" fmla="*/ 555348 h 694933"/>
                  <a:gd name="connsiteX1" fmla="*/ 322102 w 1007034"/>
                  <a:gd name="connsiteY1" fmla="*/ 0 h 694933"/>
                  <a:gd name="connsiteX2" fmla="*/ 392164 w 1007034"/>
                  <a:gd name="connsiteY2" fmla="*/ 21748 h 694933"/>
                  <a:gd name="connsiteX3" fmla="*/ 503517 w 1007034"/>
                  <a:gd name="connsiteY3" fmla="*/ 32974 h 694933"/>
                  <a:gd name="connsiteX4" fmla="*/ 614869 w 1007034"/>
                  <a:gd name="connsiteY4" fmla="*/ 21748 h 694933"/>
                  <a:gd name="connsiteX5" fmla="*/ 684932 w 1007034"/>
                  <a:gd name="connsiteY5" fmla="*/ 0 h 694933"/>
                  <a:gd name="connsiteX6" fmla="*/ 1007034 w 1007034"/>
                  <a:gd name="connsiteY6" fmla="*/ 555347 h 694933"/>
                  <a:gd name="connsiteX7" fmla="*/ 895766 w 1007034"/>
                  <a:gd name="connsiteY7" fmla="*/ 615742 h 694933"/>
                  <a:gd name="connsiteX8" fmla="*/ 503516 w 1007034"/>
                  <a:gd name="connsiteY8" fmla="*/ 694933 h 694933"/>
                  <a:gd name="connsiteX9" fmla="*/ 111266 w 1007034"/>
                  <a:gd name="connsiteY9" fmla="*/ 615742 h 694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07034" h="694933">
                    <a:moveTo>
                      <a:pt x="0" y="555348"/>
                    </a:moveTo>
                    <a:lnTo>
                      <a:pt x="322102" y="0"/>
                    </a:lnTo>
                    <a:lnTo>
                      <a:pt x="392164" y="21748"/>
                    </a:lnTo>
                    <a:cubicBezTo>
                      <a:pt x="428132" y="29108"/>
                      <a:pt x="465373" y="32974"/>
                      <a:pt x="503517" y="32974"/>
                    </a:cubicBezTo>
                    <a:cubicBezTo>
                      <a:pt x="541660" y="32974"/>
                      <a:pt x="578901" y="29108"/>
                      <a:pt x="614869" y="21748"/>
                    </a:cubicBezTo>
                    <a:lnTo>
                      <a:pt x="684932" y="0"/>
                    </a:lnTo>
                    <a:lnTo>
                      <a:pt x="1007034" y="555347"/>
                    </a:lnTo>
                    <a:lnTo>
                      <a:pt x="895766" y="615742"/>
                    </a:lnTo>
                    <a:cubicBezTo>
                      <a:pt x="775204" y="666735"/>
                      <a:pt x="642653" y="694933"/>
                      <a:pt x="503516" y="694933"/>
                    </a:cubicBezTo>
                    <a:cubicBezTo>
                      <a:pt x="364379" y="694933"/>
                      <a:pt x="231828" y="666735"/>
                      <a:pt x="111266" y="615742"/>
                    </a:cubicBezTo>
                    <a:close/>
                  </a:path>
                </a:pathLst>
              </a:custGeom>
              <a:solidFill>
                <a:srgbClr val="365B7C"/>
              </a:solidFill>
              <a:ln>
                <a:noFill/>
              </a:ln>
              <a:effectLst>
                <a:innerShdw blurRad="63500" dist="381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27" name="Freeform 48"/>
            <p:cNvSpPr>
              <a:spLocks noEditPoints="1"/>
            </p:cNvSpPr>
            <p:nvPr/>
          </p:nvSpPr>
          <p:spPr bwMode="auto">
            <a:xfrm>
              <a:off x="1822373" y="2622634"/>
              <a:ext cx="490056" cy="469081"/>
            </a:xfrm>
            <a:custGeom>
              <a:avLst/>
              <a:gdLst>
                <a:gd name="T0" fmla="*/ 419 w 628"/>
                <a:gd name="T1" fmla="*/ 232 h 600"/>
                <a:gd name="T2" fmla="*/ 411 w 628"/>
                <a:gd name="T3" fmla="*/ 249 h 600"/>
                <a:gd name="T4" fmla="*/ 408 w 628"/>
                <a:gd name="T5" fmla="*/ 261 h 600"/>
                <a:gd name="T6" fmla="*/ 409 w 628"/>
                <a:gd name="T7" fmla="*/ 283 h 600"/>
                <a:gd name="T8" fmla="*/ 417 w 628"/>
                <a:gd name="T9" fmla="*/ 304 h 600"/>
                <a:gd name="T10" fmla="*/ 424 w 628"/>
                <a:gd name="T11" fmla="*/ 315 h 600"/>
                <a:gd name="T12" fmla="*/ 441 w 628"/>
                <a:gd name="T13" fmla="*/ 330 h 600"/>
                <a:gd name="T14" fmla="*/ 453 w 628"/>
                <a:gd name="T15" fmla="*/ 335 h 600"/>
                <a:gd name="T16" fmla="*/ 478 w 628"/>
                <a:gd name="T17" fmla="*/ 200 h 600"/>
                <a:gd name="T18" fmla="*/ 449 w 628"/>
                <a:gd name="T19" fmla="*/ 206 h 600"/>
                <a:gd name="T20" fmla="*/ 433 w 628"/>
                <a:gd name="T21" fmla="*/ 216 h 600"/>
                <a:gd name="T22" fmla="*/ 425 w 628"/>
                <a:gd name="T23" fmla="*/ 224 h 600"/>
                <a:gd name="T24" fmla="*/ 384 w 628"/>
                <a:gd name="T25" fmla="*/ 70 h 600"/>
                <a:gd name="T26" fmla="*/ 314 w 628"/>
                <a:gd name="T27" fmla="*/ 140 h 600"/>
                <a:gd name="T28" fmla="*/ 379 w 628"/>
                <a:gd name="T29" fmla="*/ 283 h 600"/>
                <a:gd name="T30" fmla="*/ 379 w 628"/>
                <a:gd name="T31" fmla="*/ 254 h 600"/>
                <a:gd name="T32" fmla="*/ 359 w 628"/>
                <a:gd name="T33" fmla="*/ 154 h 600"/>
                <a:gd name="T34" fmla="*/ 250 w 628"/>
                <a:gd name="T35" fmla="*/ 270 h 600"/>
                <a:gd name="T36" fmla="*/ 314 w 628"/>
                <a:gd name="T37" fmla="*/ 396 h 600"/>
                <a:gd name="T38" fmla="*/ 282 w 628"/>
                <a:gd name="T39" fmla="*/ 400 h 600"/>
                <a:gd name="T40" fmla="*/ 267 w 628"/>
                <a:gd name="T41" fmla="*/ 382 h 600"/>
                <a:gd name="T42" fmla="*/ 257 w 628"/>
                <a:gd name="T43" fmla="*/ 374 h 600"/>
                <a:gd name="T44" fmla="*/ 214 w 628"/>
                <a:gd name="T45" fmla="*/ 356 h 600"/>
                <a:gd name="T46" fmla="*/ 195 w 628"/>
                <a:gd name="T47" fmla="*/ 354 h 600"/>
                <a:gd name="T48" fmla="*/ 0 w 628"/>
                <a:gd name="T49" fmla="*/ 600 h 600"/>
                <a:gd name="T50" fmla="*/ 83 w 628"/>
                <a:gd name="T51" fmla="*/ 454 h 600"/>
                <a:gd name="T52" fmla="*/ 216 w 628"/>
                <a:gd name="T53" fmla="*/ 454 h 600"/>
                <a:gd name="T54" fmla="*/ 301 w 628"/>
                <a:gd name="T55" fmla="*/ 600 h 600"/>
                <a:gd name="T56" fmla="*/ 282 w 628"/>
                <a:gd name="T57" fmla="*/ 400 h 600"/>
                <a:gd name="T58" fmla="*/ 433 w 628"/>
                <a:gd name="T59" fmla="*/ 354 h 600"/>
                <a:gd name="T60" fmla="*/ 413 w 628"/>
                <a:gd name="T61" fmla="*/ 356 h 600"/>
                <a:gd name="T62" fmla="*/ 361 w 628"/>
                <a:gd name="T63" fmla="*/ 382 h 600"/>
                <a:gd name="T64" fmla="*/ 353 w 628"/>
                <a:gd name="T65" fmla="*/ 391 h 600"/>
                <a:gd name="T66" fmla="*/ 389 w 628"/>
                <a:gd name="T67" fmla="*/ 600 h 600"/>
                <a:gd name="T68" fmla="*/ 410 w 628"/>
                <a:gd name="T69" fmla="*/ 600 h 600"/>
                <a:gd name="T70" fmla="*/ 564 w 628"/>
                <a:gd name="T71" fmla="*/ 454 h 600"/>
                <a:gd name="T72" fmla="*/ 628 w 628"/>
                <a:gd name="T73" fmla="*/ 460 h 600"/>
                <a:gd name="T74" fmla="*/ 151 w 628"/>
                <a:gd name="T75" fmla="*/ 340 h 600"/>
                <a:gd name="T76" fmla="*/ 186 w 628"/>
                <a:gd name="T77" fmla="*/ 330 h 600"/>
                <a:gd name="T78" fmla="*/ 196 w 628"/>
                <a:gd name="T79" fmla="*/ 323 h 600"/>
                <a:gd name="T80" fmla="*/ 216 w 628"/>
                <a:gd name="T81" fmla="*/ 295 h 600"/>
                <a:gd name="T82" fmla="*/ 219 w 628"/>
                <a:gd name="T83" fmla="*/ 281 h 600"/>
                <a:gd name="T84" fmla="*/ 219 w 628"/>
                <a:gd name="T85" fmla="*/ 258 h 600"/>
                <a:gd name="T86" fmla="*/ 214 w 628"/>
                <a:gd name="T87" fmla="*/ 241 h 600"/>
                <a:gd name="T88" fmla="*/ 208 w 628"/>
                <a:gd name="T89" fmla="*/ 231 h 600"/>
                <a:gd name="T90" fmla="*/ 195 w 628"/>
                <a:gd name="T91" fmla="*/ 217 h 600"/>
                <a:gd name="T92" fmla="*/ 186 w 628"/>
                <a:gd name="T93" fmla="*/ 210 h 600"/>
                <a:gd name="T94" fmla="*/ 151 w 628"/>
                <a:gd name="T95" fmla="*/ 200 h 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28" h="600">
                  <a:moveTo>
                    <a:pt x="425" y="224"/>
                  </a:moveTo>
                  <a:cubicBezTo>
                    <a:pt x="423" y="226"/>
                    <a:pt x="421" y="229"/>
                    <a:pt x="420" y="231"/>
                  </a:cubicBezTo>
                  <a:cubicBezTo>
                    <a:pt x="419" y="231"/>
                    <a:pt x="419" y="232"/>
                    <a:pt x="419" y="232"/>
                  </a:cubicBezTo>
                  <a:cubicBezTo>
                    <a:pt x="418" y="234"/>
                    <a:pt x="416" y="236"/>
                    <a:pt x="415" y="239"/>
                  </a:cubicBezTo>
                  <a:cubicBezTo>
                    <a:pt x="415" y="240"/>
                    <a:pt x="414" y="240"/>
                    <a:pt x="414" y="241"/>
                  </a:cubicBezTo>
                  <a:cubicBezTo>
                    <a:pt x="413" y="244"/>
                    <a:pt x="412" y="246"/>
                    <a:pt x="411" y="249"/>
                  </a:cubicBezTo>
                  <a:cubicBezTo>
                    <a:pt x="411" y="249"/>
                    <a:pt x="411" y="250"/>
                    <a:pt x="411" y="250"/>
                  </a:cubicBezTo>
                  <a:cubicBezTo>
                    <a:pt x="410" y="253"/>
                    <a:pt x="409" y="255"/>
                    <a:pt x="409" y="258"/>
                  </a:cubicBezTo>
                  <a:cubicBezTo>
                    <a:pt x="409" y="259"/>
                    <a:pt x="409" y="260"/>
                    <a:pt x="408" y="261"/>
                  </a:cubicBezTo>
                  <a:cubicBezTo>
                    <a:pt x="408" y="264"/>
                    <a:pt x="408" y="267"/>
                    <a:pt x="408" y="270"/>
                  </a:cubicBezTo>
                  <a:cubicBezTo>
                    <a:pt x="408" y="274"/>
                    <a:pt x="408" y="278"/>
                    <a:pt x="409" y="281"/>
                  </a:cubicBezTo>
                  <a:cubicBezTo>
                    <a:pt x="409" y="282"/>
                    <a:pt x="409" y="283"/>
                    <a:pt x="409" y="283"/>
                  </a:cubicBezTo>
                  <a:cubicBezTo>
                    <a:pt x="410" y="287"/>
                    <a:pt x="411" y="290"/>
                    <a:pt x="412" y="293"/>
                  </a:cubicBezTo>
                  <a:cubicBezTo>
                    <a:pt x="412" y="294"/>
                    <a:pt x="412" y="294"/>
                    <a:pt x="412" y="295"/>
                  </a:cubicBezTo>
                  <a:cubicBezTo>
                    <a:pt x="414" y="298"/>
                    <a:pt x="415" y="301"/>
                    <a:pt x="417" y="304"/>
                  </a:cubicBezTo>
                  <a:cubicBezTo>
                    <a:pt x="417" y="305"/>
                    <a:pt x="417" y="305"/>
                    <a:pt x="418" y="306"/>
                  </a:cubicBezTo>
                  <a:cubicBezTo>
                    <a:pt x="420" y="309"/>
                    <a:pt x="422" y="312"/>
                    <a:pt x="424" y="315"/>
                  </a:cubicBezTo>
                  <a:cubicBezTo>
                    <a:pt x="424" y="315"/>
                    <a:pt x="424" y="315"/>
                    <a:pt x="424" y="315"/>
                  </a:cubicBezTo>
                  <a:cubicBezTo>
                    <a:pt x="427" y="318"/>
                    <a:pt x="429" y="320"/>
                    <a:pt x="432" y="323"/>
                  </a:cubicBezTo>
                  <a:cubicBezTo>
                    <a:pt x="432" y="323"/>
                    <a:pt x="432" y="323"/>
                    <a:pt x="432" y="323"/>
                  </a:cubicBezTo>
                  <a:cubicBezTo>
                    <a:pt x="435" y="326"/>
                    <a:pt x="438" y="328"/>
                    <a:pt x="441" y="330"/>
                  </a:cubicBezTo>
                  <a:cubicBezTo>
                    <a:pt x="442" y="330"/>
                    <a:pt x="442" y="330"/>
                    <a:pt x="442" y="330"/>
                  </a:cubicBezTo>
                  <a:cubicBezTo>
                    <a:pt x="446" y="332"/>
                    <a:pt x="449" y="334"/>
                    <a:pt x="452" y="335"/>
                  </a:cubicBezTo>
                  <a:cubicBezTo>
                    <a:pt x="453" y="335"/>
                    <a:pt x="453" y="335"/>
                    <a:pt x="453" y="335"/>
                  </a:cubicBezTo>
                  <a:cubicBezTo>
                    <a:pt x="461" y="338"/>
                    <a:pt x="469" y="340"/>
                    <a:pt x="478" y="340"/>
                  </a:cubicBezTo>
                  <a:cubicBezTo>
                    <a:pt x="516" y="340"/>
                    <a:pt x="547" y="309"/>
                    <a:pt x="547" y="270"/>
                  </a:cubicBezTo>
                  <a:cubicBezTo>
                    <a:pt x="547" y="231"/>
                    <a:pt x="516" y="200"/>
                    <a:pt x="478" y="200"/>
                  </a:cubicBezTo>
                  <a:cubicBezTo>
                    <a:pt x="468" y="200"/>
                    <a:pt x="458" y="202"/>
                    <a:pt x="450" y="206"/>
                  </a:cubicBezTo>
                  <a:cubicBezTo>
                    <a:pt x="450" y="206"/>
                    <a:pt x="450" y="206"/>
                    <a:pt x="450" y="206"/>
                  </a:cubicBezTo>
                  <a:cubicBezTo>
                    <a:pt x="449" y="206"/>
                    <a:pt x="449" y="206"/>
                    <a:pt x="449" y="206"/>
                  </a:cubicBezTo>
                  <a:cubicBezTo>
                    <a:pt x="446" y="208"/>
                    <a:pt x="444" y="209"/>
                    <a:pt x="442" y="210"/>
                  </a:cubicBezTo>
                  <a:cubicBezTo>
                    <a:pt x="441" y="210"/>
                    <a:pt x="441" y="211"/>
                    <a:pt x="440" y="211"/>
                  </a:cubicBezTo>
                  <a:cubicBezTo>
                    <a:pt x="438" y="213"/>
                    <a:pt x="435" y="215"/>
                    <a:pt x="433" y="216"/>
                  </a:cubicBezTo>
                  <a:cubicBezTo>
                    <a:pt x="433" y="217"/>
                    <a:pt x="432" y="217"/>
                    <a:pt x="432" y="217"/>
                  </a:cubicBezTo>
                  <a:cubicBezTo>
                    <a:pt x="430" y="219"/>
                    <a:pt x="428" y="221"/>
                    <a:pt x="426" y="223"/>
                  </a:cubicBezTo>
                  <a:cubicBezTo>
                    <a:pt x="426" y="223"/>
                    <a:pt x="425" y="224"/>
                    <a:pt x="425" y="224"/>
                  </a:cubicBezTo>
                  <a:close/>
                  <a:moveTo>
                    <a:pt x="314" y="140"/>
                  </a:moveTo>
                  <a:lnTo>
                    <a:pt x="314" y="140"/>
                  </a:lnTo>
                  <a:cubicBezTo>
                    <a:pt x="353" y="140"/>
                    <a:pt x="384" y="108"/>
                    <a:pt x="384" y="70"/>
                  </a:cubicBezTo>
                  <a:cubicBezTo>
                    <a:pt x="384" y="31"/>
                    <a:pt x="353" y="0"/>
                    <a:pt x="314" y="0"/>
                  </a:cubicBezTo>
                  <a:cubicBezTo>
                    <a:pt x="275" y="0"/>
                    <a:pt x="244" y="31"/>
                    <a:pt x="244" y="70"/>
                  </a:cubicBezTo>
                  <a:cubicBezTo>
                    <a:pt x="244" y="108"/>
                    <a:pt x="275" y="140"/>
                    <a:pt x="314" y="140"/>
                  </a:cubicBezTo>
                  <a:close/>
                  <a:moveTo>
                    <a:pt x="379" y="336"/>
                  </a:moveTo>
                  <a:lnTo>
                    <a:pt x="379" y="336"/>
                  </a:lnTo>
                  <a:lnTo>
                    <a:pt x="379" y="283"/>
                  </a:lnTo>
                  <a:cubicBezTo>
                    <a:pt x="379" y="279"/>
                    <a:pt x="378" y="274"/>
                    <a:pt x="378" y="270"/>
                  </a:cubicBezTo>
                  <a:cubicBezTo>
                    <a:pt x="378" y="266"/>
                    <a:pt x="379" y="262"/>
                    <a:pt x="379" y="257"/>
                  </a:cubicBezTo>
                  <a:lnTo>
                    <a:pt x="379" y="254"/>
                  </a:lnTo>
                  <a:lnTo>
                    <a:pt x="380" y="254"/>
                  </a:lnTo>
                  <a:cubicBezTo>
                    <a:pt x="385" y="223"/>
                    <a:pt x="404" y="197"/>
                    <a:pt x="431" y="183"/>
                  </a:cubicBezTo>
                  <a:cubicBezTo>
                    <a:pt x="412" y="165"/>
                    <a:pt x="387" y="154"/>
                    <a:pt x="359" y="154"/>
                  </a:cubicBezTo>
                  <a:lnTo>
                    <a:pt x="269" y="154"/>
                  </a:lnTo>
                  <a:cubicBezTo>
                    <a:pt x="241" y="154"/>
                    <a:pt x="216" y="165"/>
                    <a:pt x="197" y="183"/>
                  </a:cubicBezTo>
                  <a:cubicBezTo>
                    <a:pt x="228" y="199"/>
                    <a:pt x="250" y="232"/>
                    <a:pt x="250" y="270"/>
                  </a:cubicBezTo>
                  <a:cubicBezTo>
                    <a:pt x="250" y="278"/>
                    <a:pt x="249" y="285"/>
                    <a:pt x="247" y="293"/>
                  </a:cubicBezTo>
                  <a:lnTo>
                    <a:pt x="247" y="335"/>
                  </a:lnTo>
                  <a:cubicBezTo>
                    <a:pt x="276" y="347"/>
                    <a:pt x="299" y="369"/>
                    <a:pt x="314" y="396"/>
                  </a:cubicBezTo>
                  <a:cubicBezTo>
                    <a:pt x="328" y="369"/>
                    <a:pt x="352" y="348"/>
                    <a:pt x="379" y="336"/>
                  </a:cubicBezTo>
                  <a:close/>
                  <a:moveTo>
                    <a:pt x="282" y="400"/>
                  </a:moveTo>
                  <a:lnTo>
                    <a:pt x="282" y="400"/>
                  </a:lnTo>
                  <a:cubicBezTo>
                    <a:pt x="280" y="397"/>
                    <a:pt x="278" y="394"/>
                    <a:pt x="275" y="391"/>
                  </a:cubicBezTo>
                  <a:cubicBezTo>
                    <a:pt x="275" y="390"/>
                    <a:pt x="274" y="390"/>
                    <a:pt x="274" y="390"/>
                  </a:cubicBezTo>
                  <a:cubicBezTo>
                    <a:pt x="272" y="387"/>
                    <a:pt x="270" y="385"/>
                    <a:pt x="267" y="382"/>
                  </a:cubicBezTo>
                  <a:cubicBezTo>
                    <a:pt x="267" y="382"/>
                    <a:pt x="266" y="382"/>
                    <a:pt x="266" y="381"/>
                  </a:cubicBezTo>
                  <a:cubicBezTo>
                    <a:pt x="263" y="379"/>
                    <a:pt x="261" y="377"/>
                    <a:pt x="258" y="375"/>
                  </a:cubicBezTo>
                  <a:cubicBezTo>
                    <a:pt x="257" y="374"/>
                    <a:pt x="257" y="374"/>
                    <a:pt x="257" y="374"/>
                  </a:cubicBezTo>
                  <a:cubicBezTo>
                    <a:pt x="247" y="367"/>
                    <a:pt x="237" y="362"/>
                    <a:pt x="225" y="359"/>
                  </a:cubicBezTo>
                  <a:cubicBezTo>
                    <a:pt x="223" y="358"/>
                    <a:pt x="220" y="357"/>
                    <a:pt x="218" y="357"/>
                  </a:cubicBezTo>
                  <a:cubicBezTo>
                    <a:pt x="217" y="356"/>
                    <a:pt x="215" y="356"/>
                    <a:pt x="214" y="356"/>
                  </a:cubicBezTo>
                  <a:cubicBezTo>
                    <a:pt x="212" y="356"/>
                    <a:pt x="210" y="355"/>
                    <a:pt x="208" y="355"/>
                  </a:cubicBezTo>
                  <a:cubicBezTo>
                    <a:pt x="207" y="355"/>
                    <a:pt x="206" y="355"/>
                    <a:pt x="205" y="355"/>
                  </a:cubicBezTo>
                  <a:cubicBezTo>
                    <a:pt x="202" y="354"/>
                    <a:pt x="199" y="354"/>
                    <a:pt x="195" y="354"/>
                  </a:cubicBezTo>
                  <a:lnTo>
                    <a:pt x="105" y="354"/>
                  </a:lnTo>
                  <a:cubicBezTo>
                    <a:pt x="47" y="354"/>
                    <a:pt x="0" y="401"/>
                    <a:pt x="0" y="460"/>
                  </a:cubicBezTo>
                  <a:lnTo>
                    <a:pt x="0" y="600"/>
                  </a:lnTo>
                  <a:lnTo>
                    <a:pt x="62" y="600"/>
                  </a:lnTo>
                  <a:lnTo>
                    <a:pt x="62" y="454"/>
                  </a:lnTo>
                  <a:lnTo>
                    <a:pt x="83" y="454"/>
                  </a:lnTo>
                  <a:lnTo>
                    <a:pt x="83" y="600"/>
                  </a:lnTo>
                  <a:lnTo>
                    <a:pt x="216" y="600"/>
                  </a:lnTo>
                  <a:lnTo>
                    <a:pt x="216" y="454"/>
                  </a:lnTo>
                  <a:lnTo>
                    <a:pt x="237" y="454"/>
                  </a:lnTo>
                  <a:lnTo>
                    <a:pt x="237" y="600"/>
                  </a:lnTo>
                  <a:lnTo>
                    <a:pt x="301" y="600"/>
                  </a:lnTo>
                  <a:lnTo>
                    <a:pt x="301" y="460"/>
                  </a:lnTo>
                  <a:cubicBezTo>
                    <a:pt x="301" y="437"/>
                    <a:pt x="294" y="417"/>
                    <a:pt x="282" y="400"/>
                  </a:cubicBezTo>
                  <a:cubicBezTo>
                    <a:pt x="282" y="400"/>
                    <a:pt x="282" y="400"/>
                    <a:pt x="282" y="400"/>
                  </a:cubicBezTo>
                  <a:close/>
                  <a:moveTo>
                    <a:pt x="523" y="354"/>
                  </a:moveTo>
                  <a:lnTo>
                    <a:pt x="523" y="354"/>
                  </a:lnTo>
                  <a:lnTo>
                    <a:pt x="433" y="354"/>
                  </a:lnTo>
                  <a:cubicBezTo>
                    <a:pt x="429" y="354"/>
                    <a:pt x="426" y="354"/>
                    <a:pt x="423" y="355"/>
                  </a:cubicBezTo>
                  <a:cubicBezTo>
                    <a:pt x="422" y="355"/>
                    <a:pt x="421" y="355"/>
                    <a:pt x="420" y="355"/>
                  </a:cubicBezTo>
                  <a:cubicBezTo>
                    <a:pt x="418" y="355"/>
                    <a:pt x="415" y="356"/>
                    <a:pt x="413" y="356"/>
                  </a:cubicBezTo>
                  <a:cubicBezTo>
                    <a:pt x="412" y="356"/>
                    <a:pt x="411" y="356"/>
                    <a:pt x="410" y="357"/>
                  </a:cubicBezTo>
                  <a:cubicBezTo>
                    <a:pt x="408" y="357"/>
                    <a:pt x="405" y="358"/>
                    <a:pt x="403" y="358"/>
                  </a:cubicBezTo>
                  <a:cubicBezTo>
                    <a:pt x="387" y="363"/>
                    <a:pt x="373" y="371"/>
                    <a:pt x="361" y="382"/>
                  </a:cubicBezTo>
                  <a:cubicBezTo>
                    <a:pt x="361" y="382"/>
                    <a:pt x="361" y="382"/>
                    <a:pt x="361" y="383"/>
                  </a:cubicBezTo>
                  <a:cubicBezTo>
                    <a:pt x="358" y="385"/>
                    <a:pt x="356" y="388"/>
                    <a:pt x="353" y="390"/>
                  </a:cubicBezTo>
                  <a:cubicBezTo>
                    <a:pt x="353" y="390"/>
                    <a:pt x="353" y="391"/>
                    <a:pt x="353" y="391"/>
                  </a:cubicBezTo>
                  <a:cubicBezTo>
                    <a:pt x="337" y="409"/>
                    <a:pt x="327" y="433"/>
                    <a:pt x="327" y="460"/>
                  </a:cubicBezTo>
                  <a:lnTo>
                    <a:pt x="327" y="600"/>
                  </a:lnTo>
                  <a:lnTo>
                    <a:pt x="389" y="600"/>
                  </a:lnTo>
                  <a:lnTo>
                    <a:pt x="389" y="454"/>
                  </a:lnTo>
                  <a:lnTo>
                    <a:pt x="410" y="454"/>
                  </a:lnTo>
                  <a:lnTo>
                    <a:pt x="410" y="600"/>
                  </a:lnTo>
                  <a:lnTo>
                    <a:pt x="543" y="600"/>
                  </a:lnTo>
                  <a:lnTo>
                    <a:pt x="543" y="454"/>
                  </a:lnTo>
                  <a:lnTo>
                    <a:pt x="564" y="454"/>
                  </a:lnTo>
                  <a:lnTo>
                    <a:pt x="564" y="600"/>
                  </a:lnTo>
                  <a:lnTo>
                    <a:pt x="628" y="600"/>
                  </a:lnTo>
                  <a:lnTo>
                    <a:pt x="628" y="460"/>
                  </a:lnTo>
                  <a:cubicBezTo>
                    <a:pt x="628" y="401"/>
                    <a:pt x="581" y="354"/>
                    <a:pt x="523" y="354"/>
                  </a:cubicBezTo>
                  <a:close/>
                  <a:moveTo>
                    <a:pt x="151" y="340"/>
                  </a:moveTo>
                  <a:lnTo>
                    <a:pt x="151" y="340"/>
                  </a:lnTo>
                  <a:cubicBezTo>
                    <a:pt x="159" y="340"/>
                    <a:pt x="167" y="338"/>
                    <a:pt x="175" y="335"/>
                  </a:cubicBezTo>
                  <a:cubicBezTo>
                    <a:pt x="175" y="335"/>
                    <a:pt x="175" y="335"/>
                    <a:pt x="176" y="335"/>
                  </a:cubicBezTo>
                  <a:cubicBezTo>
                    <a:pt x="179" y="334"/>
                    <a:pt x="183" y="332"/>
                    <a:pt x="186" y="330"/>
                  </a:cubicBezTo>
                  <a:cubicBezTo>
                    <a:pt x="186" y="330"/>
                    <a:pt x="186" y="330"/>
                    <a:pt x="186" y="330"/>
                  </a:cubicBezTo>
                  <a:cubicBezTo>
                    <a:pt x="190" y="328"/>
                    <a:pt x="193" y="326"/>
                    <a:pt x="196" y="323"/>
                  </a:cubicBezTo>
                  <a:cubicBezTo>
                    <a:pt x="196" y="323"/>
                    <a:pt x="196" y="323"/>
                    <a:pt x="196" y="323"/>
                  </a:cubicBezTo>
                  <a:cubicBezTo>
                    <a:pt x="202" y="318"/>
                    <a:pt x="206" y="312"/>
                    <a:pt x="210" y="306"/>
                  </a:cubicBezTo>
                  <a:cubicBezTo>
                    <a:pt x="211" y="305"/>
                    <a:pt x="211" y="305"/>
                    <a:pt x="211" y="304"/>
                  </a:cubicBezTo>
                  <a:cubicBezTo>
                    <a:pt x="213" y="301"/>
                    <a:pt x="214" y="298"/>
                    <a:pt x="216" y="295"/>
                  </a:cubicBezTo>
                  <a:cubicBezTo>
                    <a:pt x="216" y="294"/>
                    <a:pt x="216" y="294"/>
                    <a:pt x="216" y="293"/>
                  </a:cubicBezTo>
                  <a:cubicBezTo>
                    <a:pt x="217" y="290"/>
                    <a:pt x="218" y="287"/>
                    <a:pt x="219" y="283"/>
                  </a:cubicBezTo>
                  <a:cubicBezTo>
                    <a:pt x="219" y="282"/>
                    <a:pt x="219" y="282"/>
                    <a:pt x="219" y="281"/>
                  </a:cubicBezTo>
                  <a:cubicBezTo>
                    <a:pt x="220" y="278"/>
                    <a:pt x="220" y="274"/>
                    <a:pt x="220" y="270"/>
                  </a:cubicBezTo>
                  <a:cubicBezTo>
                    <a:pt x="220" y="267"/>
                    <a:pt x="220" y="264"/>
                    <a:pt x="220" y="261"/>
                  </a:cubicBezTo>
                  <a:cubicBezTo>
                    <a:pt x="219" y="260"/>
                    <a:pt x="219" y="259"/>
                    <a:pt x="219" y="258"/>
                  </a:cubicBezTo>
                  <a:cubicBezTo>
                    <a:pt x="219" y="255"/>
                    <a:pt x="218" y="252"/>
                    <a:pt x="217" y="250"/>
                  </a:cubicBezTo>
                  <a:cubicBezTo>
                    <a:pt x="217" y="249"/>
                    <a:pt x="217" y="249"/>
                    <a:pt x="217" y="249"/>
                  </a:cubicBezTo>
                  <a:cubicBezTo>
                    <a:pt x="216" y="246"/>
                    <a:pt x="215" y="244"/>
                    <a:pt x="214" y="241"/>
                  </a:cubicBezTo>
                  <a:cubicBezTo>
                    <a:pt x="214" y="240"/>
                    <a:pt x="213" y="240"/>
                    <a:pt x="213" y="239"/>
                  </a:cubicBezTo>
                  <a:cubicBezTo>
                    <a:pt x="212" y="236"/>
                    <a:pt x="210" y="234"/>
                    <a:pt x="209" y="231"/>
                  </a:cubicBezTo>
                  <a:lnTo>
                    <a:pt x="208" y="231"/>
                  </a:lnTo>
                  <a:cubicBezTo>
                    <a:pt x="207" y="229"/>
                    <a:pt x="205" y="226"/>
                    <a:pt x="203" y="224"/>
                  </a:cubicBezTo>
                  <a:cubicBezTo>
                    <a:pt x="203" y="224"/>
                    <a:pt x="202" y="223"/>
                    <a:pt x="202" y="223"/>
                  </a:cubicBezTo>
                  <a:cubicBezTo>
                    <a:pt x="200" y="221"/>
                    <a:pt x="198" y="219"/>
                    <a:pt x="195" y="217"/>
                  </a:cubicBezTo>
                  <a:cubicBezTo>
                    <a:pt x="195" y="217"/>
                    <a:pt x="195" y="217"/>
                    <a:pt x="195" y="216"/>
                  </a:cubicBezTo>
                  <a:cubicBezTo>
                    <a:pt x="193" y="215"/>
                    <a:pt x="190" y="213"/>
                    <a:pt x="188" y="211"/>
                  </a:cubicBezTo>
                  <a:cubicBezTo>
                    <a:pt x="187" y="211"/>
                    <a:pt x="187" y="210"/>
                    <a:pt x="186" y="210"/>
                  </a:cubicBezTo>
                  <a:cubicBezTo>
                    <a:pt x="184" y="209"/>
                    <a:pt x="181" y="207"/>
                    <a:pt x="179" y="206"/>
                  </a:cubicBezTo>
                  <a:cubicBezTo>
                    <a:pt x="179" y="206"/>
                    <a:pt x="178" y="206"/>
                    <a:pt x="178" y="206"/>
                  </a:cubicBezTo>
                  <a:cubicBezTo>
                    <a:pt x="170" y="202"/>
                    <a:pt x="160" y="200"/>
                    <a:pt x="151" y="200"/>
                  </a:cubicBezTo>
                  <a:cubicBezTo>
                    <a:pt x="112" y="200"/>
                    <a:pt x="81" y="231"/>
                    <a:pt x="81" y="270"/>
                  </a:cubicBezTo>
                  <a:cubicBezTo>
                    <a:pt x="81" y="309"/>
                    <a:pt x="112" y="340"/>
                    <a:pt x="151" y="340"/>
                  </a:cubicBezTo>
                  <a:close/>
                </a:path>
              </a:pathLst>
            </a:custGeom>
            <a:solidFill>
              <a:srgbClr val="365B7C"/>
            </a:solidFill>
            <a:ln>
              <a:noFill/>
            </a:ln>
          </p:spPr>
          <p:txBody>
            <a:bodyPr vert="horz" wrap="square" lIns="91440" tIns="45720" rIns="91440" bIns="45720" numCol="1" anchor="t" anchorCtr="0" compatLnSpc="1"/>
            <a:lstStyle/>
            <a:p>
              <a:endParaRPr lang="zh-CN" altLang="en-US">
                <a:solidFill>
                  <a:schemeClr val="accent2"/>
                </a:solidFill>
              </a:endParaRPr>
            </a:p>
          </p:txBody>
        </p:sp>
      </p:grpSp>
      <p:sp>
        <p:nvSpPr>
          <p:cNvPr id="33" name="矩形 32"/>
          <p:cNvSpPr/>
          <p:nvPr/>
        </p:nvSpPr>
        <p:spPr>
          <a:xfrm>
            <a:off x="2237740" y="878840"/>
            <a:ext cx="2410460" cy="47053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800" b="1" dirty="0">
                <a:latin typeface="楷体" panose="02010609060101010101" pitchFamily="49" charset="-122"/>
                <a:ea typeface="楷体" panose="02010609060101010101" pitchFamily="49" charset="-122"/>
                <a:cs typeface="+mn-ea"/>
                <a:sym typeface="+mn-lt"/>
              </a:rPr>
              <a:t>案例讨论思考</a:t>
            </a:r>
          </a:p>
        </p:txBody>
      </p:sp>
      <p:sp>
        <p:nvSpPr>
          <p:cNvPr id="2" name="文本框 1"/>
          <p:cNvSpPr txBox="1"/>
          <p:nvPr/>
        </p:nvSpPr>
        <p:spPr>
          <a:xfrm>
            <a:off x="919480" y="1490980"/>
            <a:ext cx="10688320" cy="5626100"/>
          </a:xfrm>
          <a:prstGeom prst="rect">
            <a:avLst/>
          </a:prstGeom>
          <a:noFill/>
        </p:spPr>
        <p:txBody>
          <a:bodyPr wrap="square" rtlCol="0">
            <a:spAutoFit/>
          </a:bodyPr>
          <a:lstStyle/>
          <a:p>
            <a:pPr eaLnBrk="1" hangingPunct="1">
              <a:lnSpc>
                <a:spcPct val="80000"/>
              </a:lnSpc>
            </a:pPr>
            <a:r>
              <a:rPr lang="en-US" altLang="zh-CN" sz="2400">
                <a:latin typeface="楷体" panose="02010609060101010101" pitchFamily="49" charset="-122"/>
                <a:ea typeface="楷体" panose="02010609060101010101" pitchFamily="49" charset="-122"/>
                <a:cs typeface="楷体" panose="02010609060101010101" pitchFamily="49" charset="-122"/>
                <a:sym typeface="+mn-ea"/>
              </a:rPr>
              <a:t>1)</a:t>
            </a:r>
            <a:r>
              <a:rPr lang="zh-CN" altLang="en-US" sz="2400">
                <a:latin typeface="楷体" panose="02010609060101010101" pitchFamily="49" charset="-122"/>
                <a:ea typeface="楷体" panose="02010609060101010101" pitchFamily="49" charset="-122"/>
                <a:cs typeface="楷体" panose="02010609060101010101" pitchFamily="49" charset="-122"/>
                <a:sym typeface="+mn-ea"/>
              </a:rPr>
              <a:t>资质。服务商是否有从事外包服务的资格。</a:t>
            </a:r>
            <a:endParaRPr lang="zh-CN" altLang="en-US" sz="2400">
              <a:latin typeface="楷体" panose="02010609060101010101" pitchFamily="49" charset="-122"/>
              <a:ea typeface="楷体" panose="02010609060101010101" pitchFamily="49" charset="-122"/>
              <a:cs typeface="楷体" panose="02010609060101010101" pitchFamily="49" charset="-122"/>
            </a:endParaRPr>
          </a:p>
          <a:p>
            <a:pPr eaLnBrk="1" hangingPunct="1">
              <a:lnSpc>
                <a:spcPct val="80000"/>
              </a:lnSpc>
            </a:pPr>
            <a:r>
              <a:rPr lang="en-US" altLang="zh-CN" sz="2400">
                <a:latin typeface="楷体" panose="02010609060101010101" pitchFamily="49" charset="-122"/>
                <a:ea typeface="楷体" panose="02010609060101010101" pitchFamily="49" charset="-122"/>
                <a:cs typeface="楷体" panose="02010609060101010101" pitchFamily="49" charset="-122"/>
                <a:sym typeface="+mn-ea"/>
              </a:rPr>
              <a:t>2)</a:t>
            </a:r>
            <a:r>
              <a:rPr lang="zh-CN" altLang="en-US" sz="2400">
                <a:latin typeface="楷体" panose="02010609060101010101" pitchFamily="49" charset="-122"/>
                <a:ea typeface="楷体" panose="02010609060101010101" pitchFamily="49" charset="-122"/>
                <a:cs typeface="楷体" panose="02010609060101010101" pitchFamily="49" charset="-122"/>
                <a:sym typeface="+mn-ea"/>
              </a:rPr>
              <a:t>信誉度。服务商是否诚信以及在社会上的声誉。</a:t>
            </a:r>
            <a:endParaRPr lang="zh-CN" altLang="en-US" sz="2400">
              <a:latin typeface="楷体" panose="02010609060101010101" pitchFamily="49" charset="-122"/>
              <a:ea typeface="楷体" panose="02010609060101010101" pitchFamily="49" charset="-122"/>
              <a:cs typeface="楷体" panose="02010609060101010101" pitchFamily="49" charset="-122"/>
            </a:endParaRPr>
          </a:p>
          <a:p>
            <a:pPr eaLnBrk="1" hangingPunct="1">
              <a:lnSpc>
                <a:spcPct val="80000"/>
              </a:lnSpc>
            </a:pPr>
            <a:r>
              <a:rPr lang="en-US" altLang="zh-CN" sz="2400">
                <a:latin typeface="楷体" panose="02010609060101010101" pitchFamily="49" charset="-122"/>
                <a:ea typeface="楷体" panose="02010609060101010101" pitchFamily="49" charset="-122"/>
                <a:cs typeface="楷体" panose="02010609060101010101" pitchFamily="49" charset="-122"/>
                <a:sym typeface="+mn-ea"/>
              </a:rPr>
              <a:t>3)</a:t>
            </a:r>
            <a:r>
              <a:rPr lang="zh-CN" altLang="en-US" sz="2400">
                <a:latin typeface="楷体" panose="02010609060101010101" pitchFamily="49" charset="-122"/>
                <a:ea typeface="楷体" panose="02010609060101010101" pitchFamily="49" charset="-122"/>
                <a:cs typeface="楷体" panose="02010609060101010101" pitchFamily="49" charset="-122"/>
                <a:sym typeface="+mn-ea"/>
              </a:rPr>
              <a:t>服务质量。服务商给客户提供的外包服务是否满足客户的要求。</a:t>
            </a:r>
          </a:p>
          <a:p>
            <a:pPr eaLnBrk="1" hangingPunct="1">
              <a:lnSpc>
                <a:spcPct val="90000"/>
              </a:lnSpc>
            </a:pPr>
            <a:r>
              <a:rPr lang="en-US" altLang="zh-CN" sz="2400">
                <a:latin typeface="楷体" panose="02010609060101010101" pitchFamily="49" charset="-122"/>
                <a:ea typeface="楷体" panose="02010609060101010101" pitchFamily="49" charset="-122"/>
                <a:cs typeface="楷体" panose="02010609060101010101" pitchFamily="49" charset="-122"/>
                <a:sym typeface="+mn-ea"/>
              </a:rPr>
              <a:t>4)</a:t>
            </a:r>
            <a:r>
              <a:rPr lang="zh-CN" altLang="en-US" sz="2400">
                <a:latin typeface="楷体" panose="02010609060101010101" pitchFamily="49" charset="-122"/>
                <a:ea typeface="楷体" panose="02010609060101010101" pitchFamily="49" charset="-122"/>
                <a:cs typeface="楷体" panose="02010609060101010101" pitchFamily="49" charset="-122"/>
                <a:sym typeface="+mn-ea"/>
              </a:rPr>
              <a:t>报价。服务商为完成客户的外包任务而提出的报酬是否低于客户自己招聘所消耗的成本。</a:t>
            </a:r>
            <a:endParaRPr lang="zh-CN" altLang="en-US" sz="2400">
              <a:latin typeface="楷体" panose="02010609060101010101" pitchFamily="49" charset="-122"/>
              <a:ea typeface="楷体" panose="02010609060101010101" pitchFamily="49" charset="-122"/>
              <a:cs typeface="楷体" panose="02010609060101010101" pitchFamily="49" charset="-122"/>
            </a:endParaRPr>
          </a:p>
          <a:p>
            <a:pPr eaLnBrk="1" hangingPunct="1">
              <a:lnSpc>
                <a:spcPct val="90000"/>
              </a:lnSpc>
            </a:pPr>
            <a:r>
              <a:rPr lang="en-US" altLang="zh-CN" sz="2400">
                <a:latin typeface="楷体" panose="02010609060101010101" pitchFamily="49" charset="-122"/>
                <a:ea typeface="楷体" panose="02010609060101010101" pitchFamily="49" charset="-122"/>
                <a:cs typeface="楷体" panose="02010609060101010101" pitchFamily="49" charset="-122"/>
                <a:sym typeface="+mn-ea"/>
              </a:rPr>
              <a:t>5)</a:t>
            </a:r>
            <a:r>
              <a:rPr lang="zh-CN" altLang="en-US" sz="2400">
                <a:latin typeface="楷体" panose="02010609060101010101" pitchFamily="49" charset="-122"/>
                <a:ea typeface="楷体" panose="02010609060101010101" pitchFamily="49" charset="-122"/>
                <a:cs typeface="楷体" panose="02010609060101010101" pitchFamily="49" charset="-122"/>
                <a:sym typeface="+mn-ea"/>
              </a:rPr>
              <a:t>技术管理能力。服务商是否有先进的技术装备、创新的管理理念、对市场的快速反应能力等。</a:t>
            </a:r>
            <a:endParaRPr lang="zh-CN" altLang="en-US" sz="2400">
              <a:latin typeface="楷体" panose="02010609060101010101" pitchFamily="49" charset="-122"/>
              <a:ea typeface="楷体" panose="02010609060101010101" pitchFamily="49" charset="-122"/>
              <a:cs typeface="楷体" panose="02010609060101010101" pitchFamily="49" charset="-122"/>
            </a:endParaRPr>
          </a:p>
          <a:p>
            <a:pPr eaLnBrk="1" hangingPunct="1">
              <a:lnSpc>
                <a:spcPct val="90000"/>
              </a:lnSpc>
            </a:pPr>
            <a:r>
              <a:rPr lang="en-US" altLang="zh-CN" sz="2400">
                <a:latin typeface="楷体" panose="02010609060101010101" pitchFamily="49" charset="-122"/>
                <a:ea typeface="楷体" panose="02010609060101010101" pitchFamily="49" charset="-122"/>
                <a:cs typeface="楷体" panose="02010609060101010101" pitchFamily="49" charset="-122"/>
                <a:sym typeface="+mn-ea"/>
              </a:rPr>
              <a:t>6)</a:t>
            </a:r>
            <a:r>
              <a:rPr lang="zh-CN" altLang="en-US" sz="2400">
                <a:latin typeface="楷体" panose="02010609060101010101" pitchFamily="49" charset="-122"/>
                <a:ea typeface="楷体" panose="02010609060101010101" pitchFamily="49" charset="-122"/>
                <a:cs typeface="楷体" panose="02010609060101010101" pitchFamily="49" charset="-122"/>
                <a:sym typeface="+mn-ea"/>
              </a:rPr>
              <a:t>合作沟通能力。服务商能否与客户密切沟通、愉快合作</a:t>
            </a:r>
            <a:r>
              <a:rPr lang="en-US" altLang="zh-CN" sz="240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400">
                <a:latin typeface="楷体" panose="02010609060101010101" pitchFamily="49" charset="-122"/>
                <a:ea typeface="楷体" panose="02010609060101010101" pitchFamily="49" charset="-122"/>
                <a:cs typeface="楷体" panose="02010609060101010101" pitchFamily="49" charset="-122"/>
                <a:sym typeface="+mn-ea"/>
              </a:rPr>
              <a:t>能否实现双赢。</a:t>
            </a:r>
            <a:endParaRPr lang="zh-CN" altLang="en-US" sz="2400">
              <a:latin typeface="楷体" panose="02010609060101010101" pitchFamily="49" charset="-122"/>
              <a:ea typeface="楷体" panose="02010609060101010101" pitchFamily="49" charset="-122"/>
              <a:cs typeface="楷体" panose="02010609060101010101" pitchFamily="49" charset="-122"/>
            </a:endParaRPr>
          </a:p>
          <a:p>
            <a:pPr eaLnBrk="1" hangingPunct="1">
              <a:lnSpc>
                <a:spcPct val="90000"/>
              </a:lnSpc>
            </a:pPr>
            <a:r>
              <a:rPr lang="en-US" altLang="zh-CN" sz="2400">
                <a:latin typeface="楷体" panose="02010609060101010101" pitchFamily="49" charset="-122"/>
                <a:ea typeface="楷体" panose="02010609060101010101" pitchFamily="49" charset="-122"/>
                <a:cs typeface="楷体" panose="02010609060101010101" pitchFamily="49" charset="-122"/>
                <a:sym typeface="+mn-ea"/>
              </a:rPr>
              <a:t>(2)</a:t>
            </a:r>
            <a:r>
              <a:rPr lang="zh-CN" altLang="en-US" sz="2400">
                <a:latin typeface="楷体" panose="02010609060101010101" pitchFamily="49" charset="-122"/>
                <a:ea typeface="楷体" panose="02010609060101010101" pitchFamily="49" charset="-122"/>
                <a:cs typeface="楷体" panose="02010609060101010101" pitchFamily="49" charset="-122"/>
                <a:sym typeface="+mn-ea"/>
              </a:rPr>
              <a:t>确定选择服务商的方法</a:t>
            </a:r>
            <a:r>
              <a:rPr lang="en-US" altLang="zh-CN" sz="240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400">
                <a:latin typeface="楷体" panose="02010609060101010101" pitchFamily="49" charset="-122"/>
                <a:ea typeface="楷体" panose="02010609060101010101" pitchFamily="49" charset="-122"/>
                <a:cs typeface="楷体" panose="02010609060101010101" pitchFamily="49" charset="-122"/>
                <a:sym typeface="+mn-ea"/>
              </a:rPr>
              <a:t>即借鉴工程中的招投标法来选择服务商。</a:t>
            </a:r>
            <a:r>
              <a:rPr lang="en-US" altLang="zh-CN" sz="2400">
                <a:latin typeface="楷体" panose="02010609060101010101" pitchFamily="49" charset="-122"/>
                <a:ea typeface="楷体" panose="02010609060101010101" pitchFamily="49" charset="-122"/>
                <a:cs typeface="楷体" panose="02010609060101010101" pitchFamily="49" charset="-122"/>
                <a:sym typeface="+mn-ea"/>
              </a:rPr>
              <a:t>A</a:t>
            </a:r>
            <a:r>
              <a:rPr lang="zh-CN" altLang="en-US" sz="2400">
                <a:latin typeface="楷体" panose="02010609060101010101" pitchFamily="49" charset="-122"/>
                <a:ea typeface="楷体" panose="02010609060101010101" pitchFamily="49" charset="-122"/>
                <a:cs typeface="楷体" panose="02010609060101010101" pitchFamily="49" charset="-122"/>
                <a:sym typeface="+mn-ea"/>
              </a:rPr>
              <a:t>公司</a:t>
            </a:r>
            <a:r>
              <a:rPr lang="en-US" altLang="zh-CN" sz="240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400">
                <a:latin typeface="楷体" panose="02010609060101010101" pitchFamily="49" charset="-122"/>
                <a:ea typeface="楷体" panose="02010609060101010101" pitchFamily="49" charset="-122"/>
                <a:cs typeface="楷体" panose="02010609060101010101" pitchFamily="49" charset="-122"/>
                <a:sym typeface="+mn-ea"/>
              </a:rPr>
              <a:t>招标人</a:t>
            </a:r>
            <a:r>
              <a:rPr lang="en-US" altLang="zh-CN" sz="240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400">
                <a:latin typeface="楷体" panose="02010609060101010101" pitchFamily="49" charset="-122"/>
                <a:ea typeface="楷体" panose="02010609060101010101" pitchFamily="49" charset="-122"/>
                <a:cs typeface="楷体" panose="02010609060101010101" pitchFamily="49" charset="-122"/>
                <a:sym typeface="+mn-ea"/>
              </a:rPr>
              <a:t>就员工招聘活动公开招标或邀请服务商</a:t>
            </a:r>
            <a:r>
              <a:rPr lang="en-US" altLang="zh-CN" sz="240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400">
                <a:latin typeface="楷体" panose="02010609060101010101" pitchFamily="49" charset="-122"/>
                <a:ea typeface="楷体" panose="02010609060101010101" pitchFamily="49" charset="-122"/>
                <a:cs typeface="楷体" panose="02010609060101010101" pitchFamily="49" charset="-122"/>
                <a:sym typeface="+mn-ea"/>
              </a:rPr>
              <a:t>投标人</a:t>
            </a:r>
            <a:r>
              <a:rPr lang="en-US" altLang="zh-CN" sz="240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400">
                <a:latin typeface="楷体" panose="02010609060101010101" pitchFamily="49" charset="-122"/>
                <a:ea typeface="楷体" panose="02010609060101010101" pitchFamily="49" charset="-122"/>
                <a:cs typeface="楷体" panose="02010609060101010101" pitchFamily="49" charset="-122"/>
                <a:sym typeface="+mn-ea"/>
              </a:rPr>
              <a:t>让他们根据</a:t>
            </a:r>
            <a:r>
              <a:rPr lang="en-US" altLang="zh-CN" sz="2400">
                <a:latin typeface="楷体" panose="02010609060101010101" pitchFamily="49" charset="-122"/>
                <a:ea typeface="楷体" panose="02010609060101010101" pitchFamily="49" charset="-122"/>
                <a:cs typeface="楷体" panose="02010609060101010101" pitchFamily="49" charset="-122"/>
                <a:sym typeface="+mn-ea"/>
              </a:rPr>
              <a:t>A</a:t>
            </a:r>
            <a:r>
              <a:rPr lang="zh-CN" altLang="en-US" sz="2400">
                <a:latin typeface="楷体" panose="02010609060101010101" pitchFamily="49" charset="-122"/>
                <a:ea typeface="楷体" panose="02010609060101010101" pitchFamily="49" charset="-122"/>
                <a:cs typeface="楷体" panose="02010609060101010101" pitchFamily="49" charset="-122"/>
                <a:sym typeface="+mn-ea"/>
              </a:rPr>
              <a:t>公司的招聘意图或要求提出报价</a:t>
            </a:r>
            <a:r>
              <a:rPr lang="en-US" altLang="zh-CN" sz="240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400">
                <a:latin typeface="楷体" panose="02010609060101010101" pitchFamily="49" charset="-122"/>
                <a:ea typeface="楷体" panose="02010609060101010101" pitchFamily="49" charset="-122"/>
                <a:cs typeface="楷体" panose="02010609060101010101" pitchFamily="49" charset="-122"/>
                <a:sym typeface="+mn-ea"/>
              </a:rPr>
              <a:t>择日当场开标、评标和定标</a:t>
            </a:r>
            <a:r>
              <a:rPr lang="en-US" altLang="zh-CN" sz="240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400">
                <a:latin typeface="楷体" panose="02010609060101010101" pitchFamily="49" charset="-122"/>
                <a:ea typeface="楷体" panose="02010609060101010101" pitchFamily="49" charset="-122"/>
                <a:cs typeface="楷体" panose="02010609060101010101" pitchFamily="49" charset="-122"/>
                <a:sym typeface="+mn-ea"/>
              </a:rPr>
              <a:t>以便从中择优选定服务商。期间</a:t>
            </a:r>
            <a:r>
              <a:rPr lang="en-US" altLang="zh-CN" sz="2400">
                <a:latin typeface="楷体" panose="02010609060101010101" pitchFamily="49" charset="-122"/>
                <a:ea typeface="楷体" panose="02010609060101010101" pitchFamily="49" charset="-122"/>
                <a:cs typeface="楷体" panose="02010609060101010101" pitchFamily="49" charset="-122"/>
                <a:sym typeface="+mn-ea"/>
              </a:rPr>
              <a:t>,A</a:t>
            </a:r>
            <a:r>
              <a:rPr lang="zh-CN" altLang="en-US" sz="2400">
                <a:latin typeface="楷体" panose="02010609060101010101" pitchFamily="49" charset="-122"/>
                <a:ea typeface="楷体" panose="02010609060101010101" pitchFamily="49" charset="-122"/>
                <a:cs typeface="楷体" panose="02010609060101010101" pitchFamily="49" charset="-122"/>
                <a:sym typeface="+mn-ea"/>
              </a:rPr>
              <a:t>公司要提出详细明确的招标条件</a:t>
            </a:r>
            <a:r>
              <a:rPr lang="en-US" altLang="zh-CN" sz="240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400">
                <a:latin typeface="楷体" panose="02010609060101010101" pitchFamily="49" charset="-122"/>
                <a:ea typeface="楷体" panose="02010609060101010101" pitchFamily="49" charset="-122"/>
                <a:cs typeface="楷体" panose="02010609060101010101" pitchFamily="49" charset="-122"/>
                <a:sym typeface="+mn-ea"/>
              </a:rPr>
              <a:t>如人员的年龄、性别、学历、工种、工作经验、工作能力、个性品质等</a:t>
            </a:r>
            <a:r>
              <a:rPr lang="en-US" altLang="zh-CN" sz="240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400">
                <a:latin typeface="楷体" panose="02010609060101010101" pitchFamily="49" charset="-122"/>
                <a:ea typeface="楷体" panose="02010609060101010101" pitchFamily="49" charset="-122"/>
                <a:cs typeface="楷体" panose="02010609060101010101" pitchFamily="49" charset="-122"/>
                <a:sym typeface="+mn-ea"/>
              </a:rPr>
              <a:t>以便依据上述选择服务商的三个维度对照招标条件进行综合评价</a:t>
            </a:r>
            <a:r>
              <a:rPr lang="en-US" altLang="zh-CN" sz="240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400">
                <a:latin typeface="楷体" panose="02010609060101010101" pitchFamily="49" charset="-122"/>
                <a:ea typeface="楷体" panose="02010609060101010101" pitchFamily="49" charset="-122"/>
                <a:cs typeface="楷体" panose="02010609060101010101" pitchFamily="49" charset="-122"/>
                <a:sym typeface="+mn-ea"/>
              </a:rPr>
              <a:t>并不是单看报价的高低来决定哪个投标人中标。选定服务商后要与之签订详尽明确的合同</a:t>
            </a:r>
            <a:r>
              <a:rPr lang="en-US" altLang="zh-CN" sz="240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400">
                <a:latin typeface="楷体" panose="02010609060101010101" pitchFamily="49" charset="-122"/>
                <a:ea typeface="楷体" panose="02010609060101010101" pitchFamily="49" charset="-122"/>
                <a:cs typeface="楷体" panose="02010609060101010101" pitchFamily="49" charset="-122"/>
                <a:sym typeface="+mn-ea"/>
              </a:rPr>
              <a:t>以便招聘外包的监督、执行和评价</a:t>
            </a:r>
            <a:r>
              <a:rPr lang="en-US" altLang="zh-CN" sz="240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400">
                <a:latin typeface="楷体" panose="02010609060101010101" pitchFamily="49" charset="-122"/>
                <a:ea typeface="楷体" panose="02010609060101010101" pitchFamily="49" charset="-122"/>
                <a:cs typeface="楷体" panose="02010609060101010101" pitchFamily="49" charset="-122"/>
                <a:sym typeface="+mn-ea"/>
              </a:rPr>
              <a:t>这也是为了防范合同风险。</a:t>
            </a:r>
            <a:endParaRPr lang="zh-CN" altLang="en-US" sz="2400"/>
          </a:p>
          <a:p>
            <a:pPr eaLnBrk="1" hangingPunct="1">
              <a:lnSpc>
                <a:spcPct val="90000"/>
              </a:lnSpc>
            </a:pPr>
            <a:endParaRPr lang="zh-CN" altLang="en-US" sz="2400">
              <a:latin typeface="楷体" panose="02010609060101010101" pitchFamily="49" charset="-122"/>
              <a:ea typeface="楷体" panose="02010609060101010101" pitchFamily="49" charset="-122"/>
              <a:cs typeface="楷体" panose="02010609060101010101" pitchFamily="49" charset="-122"/>
              <a:sym typeface="+mn-ea"/>
            </a:endParaRPr>
          </a:p>
        </p:txBody>
      </p:sp>
    </p:spTree>
    <p:extLst>
      <p:ext uri="{BB962C8B-B14F-4D97-AF65-F5344CB8AC3E}">
        <p14:creationId xmlns:p14="http://schemas.microsoft.com/office/powerpoint/2010/main" val="525856930"/>
      </p:ext>
    </p:extLst>
  </p:cSld>
  <p:clrMapOvr>
    <a:masterClrMapping/>
  </p:clrMapOvr>
  <mc:AlternateContent xmlns:mc="http://schemas.openxmlformats.org/markup-compatibility/2006" xmlns:p14="http://schemas.microsoft.com/office/powerpoint/2010/main">
    <mc:Choice Requires="p14">
      <p:transition spd="slow" p14:dur="3000" advTm="0">
        <p14:shred/>
      </p:transition>
    </mc:Choice>
    <mc:Fallback xmlns="">
      <p:transition spd="slow"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5" presetClass="entr" presetSubtype="0" fill="hold" nodeType="withEffect">
                                  <p:stCondLst>
                                    <p:cond delay="250"/>
                                  </p:stCondLst>
                                  <p:childTnLst>
                                    <p:set>
                                      <p:cBhvr>
                                        <p:cTn id="6" dur="1" fill="hold">
                                          <p:stCondLst>
                                            <p:cond delay="0"/>
                                          </p:stCondLst>
                                        </p:cTn>
                                        <p:tgtEl>
                                          <p:spTgt spid="19"/>
                                        </p:tgtEl>
                                        <p:attrNameLst>
                                          <p:attrName>style.visibility</p:attrName>
                                        </p:attrNameLst>
                                      </p:cBhvr>
                                      <p:to>
                                        <p:strVal val="visible"/>
                                      </p:to>
                                    </p:set>
                                    <p:anim calcmode="lin" valueType="num">
                                      <p:cBhvr>
                                        <p:cTn id="7" dur="500" decel="50000" fill="hold">
                                          <p:stCondLst>
                                            <p:cond delay="0"/>
                                          </p:stCondLst>
                                        </p:cTn>
                                        <p:tgtEl>
                                          <p:spTgt spid="19"/>
                                        </p:tgtEl>
                                        <p:attrNameLst>
                                          <p:attrName>style.rotation</p:attrName>
                                        </p:attrNameLst>
                                      </p:cBhvr>
                                      <p:tavLst>
                                        <p:tav tm="0">
                                          <p:val>
                                            <p:fltVal val="-90"/>
                                          </p:val>
                                        </p:tav>
                                        <p:tav tm="100000">
                                          <p:val>
                                            <p:fltVal val="0"/>
                                          </p:val>
                                        </p:tav>
                                      </p:tavLst>
                                    </p:anim>
                                    <p:anim calcmode="lin" valueType="num">
                                      <p:cBhvr>
                                        <p:cTn id="8" dur="500" decel="50000" fill="hold">
                                          <p:stCondLst>
                                            <p:cond delay="0"/>
                                          </p:stCondLst>
                                        </p:cTn>
                                        <p:tgtEl>
                                          <p:spTgt spid="19"/>
                                        </p:tgtEl>
                                        <p:attrNameLst>
                                          <p:attrName>ppt_w</p:attrName>
                                        </p:attrNameLst>
                                      </p:cBhvr>
                                      <p:tavLst>
                                        <p:tav tm="0">
                                          <p:val>
                                            <p:strVal val="#ppt_w"/>
                                          </p:val>
                                        </p:tav>
                                        <p:tav tm="100000">
                                          <p:val>
                                            <p:strVal val="#ppt_w*.05"/>
                                          </p:val>
                                        </p:tav>
                                      </p:tavLst>
                                    </p:anim>
                                    <p:anim calcmode="lin" valueType="num">
                                      <p:cBhvr>
                                        <p:cTn id="9" dur="500" accel="50000" fill="hold">
                                          <p:stCondLst>
                                            <p:cond delay="500"/>
                                          </p:stCondLst>
                                        </p:cTn>
                                        <p:tgtEl>
                                          <p:spTgt spid="19"/>
                                        </p:tgtEl>
                                        <p:attrNameLst>
                                          <p:attrName>ppt_w</p:attrName>
                                        </p:attrNameLst>
                                      </p:cBhvr>
                                      <p:tavLst>
                                        <p:tav tm="0">
                                          <p:val>
                                            <p:strVal val="#ppt_w*.05"/>
                                          </p:val>
                                        </p:tav>
                                        <p:tav tm="100000">
                                          <p:val>
                                            <p:strVal val="#ppt_w"/>
                                          </p:val>
                                        </p:tav>
                                      </p:tavLst>
                                    </p:anim>
                                    <p:anim calcmode="lin" valueType="num">
                                      <p:cBhvr>
                                        <p:cTn id="10" dur="1000" fill="hold"/>
                                        <p:tgtEl>
                                          <p:spTgt spid="19"/>
                                        </p:tgtEl>
                                        <p:attrNameLst>
                                          <p:attrName>ppt_h</p:attrName>
                                        </p:attrNameLst>
                                      </p:cBhvr>
                                      <p:tavLst>
                                        <p:tav tm="0">
                                          <p:val>
                                            <p:strVal val="#ppt_h"/>
                                          </p:val>
                                        </p:tav>
                                        <p:tav tm="100000">
                                          <p:val>
                                            <p:strVal val="#ppt_h"/>
                                          </p:val>
                                        </p:tav>
                                      </p:tavLst>
                                    </p:anim>
                                    <p:anim calcmode="lin" valueType="num">
                                      <p:cBhvr>
                                        <p:cTn id="11" dur="500" decel="50000" fill="hold">
                                          <p:stCondLst>
                                            <p:cond delay="0"/>
                                          </p:stCondLst>
                                        </p:cTn>
                                        <p:tgtEl>
                                          <p:spTgt spid="19"/>
                                        </p:tgtEl>
                                        <p:attrNameLst>
                                          <p:attrName>ppt_x</p:attrName>
                                        </p:attrNameLst>
                                      </p:cBhvr>
                                      <p:tavLst>
                                        <p:tav tm="0">
                                          <p:val>
                                            <p:strVal val="#ppt_x+.4"/>
                                          </p:val>
                                        </p:tav>
                                        <p:tav tm="100000">
                                          <p:val>
                                            <p:strVal val="#ppt_x"/>
                                          </p:val>
                                        </p:tav>
                                      </p:tavLst>
                                    </p:anim>
                                    <p:anim calcmode="lin" valueType="num">
                                      <p:cBhvr>
                                        <p:cTn id="12" dur="500" decel="50000" fill="hold">
                                          <p:stCondLst>
                                            <p:cond delay="0"/>
                                          </p:stCondLst>
                                        </p:cTn>
                                        <p:tgtEl>
                                          <p:spTgt spid="19"/>
                                        </p:tgtEl>
                                        <p:attrNameLst>
                                          <p:attrName>ppt_y</p:attrName>
                                        </p:attrNameLst>
                                      </p:cBhvr>
                                      <p:tavLst>
                                        <p:tav tm="0">
                                          <p:val>
                                            <p:strVal val="#ppt_y-.2"/>
                                          </p:val>
                                        </p:tav>
                                        <p:tav tm="100000">
                                          <p:val>
                                            <p:strVal val="#ppt_y+.1"/>
                                          </p:val>
                                        </p:tav>
                                      </p:tavLst>
                                    </p:anim>
                                    <p:anim calcmode="lin" valueType="num">
                                      <p:cBhvr>
                                        <p:cTn id="13" dur="500" accel="50000" fill="hold">
                                          <p:stCondLst>
                                            <p:cond delay="500"/>
                                          </p:stCondLst>
                                        </p:cTn>
                                        <p:tgtEl>
                                          <p:spTgt spid="19"/>
                                        </p:tgtEl>
                                        <p:attrNameLst>
                                          <p:attrName>ppt_y</p:attrName>
                                        </p:attrNameLst>
                                      </p:cBhvr>
                                      <p:tavLst>
                                        <p:tav tm="0">
                                          <p:val>
                                            <p:strVal val="#ppt_y+.1"/>
                                          </p:val>
                                        </p:tav>
                                        <p:tav tm="100000">
                                          <p:val>
                                            <p:strVal val="#ppt_y"/>
                                          </p:val>
                                        </p:tav>
                                      </p:tavLst>
                                    </p:anim>
                                    <p:animEffect transition="in" filter="fade">
                                      <p:cBhvr>
                                        <p:cTn id="14" dur="1000" decel="50000">
                                          <p:stCondLst>
                                            <p:cond delay="0"/>
                                          </p:stCondLst>
                                        </p:cTn>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矩形 8"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549157" y="-975631"/>
            <a:ext cx="583096" cy="838080"/>
          </a:xfrm>
          <a:prstGeom prst="rect">
            <a:avLst/>
          </a:prstGeom>
          <a:solidFill>
            <a:srgbClr val="365B7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 name="矩形 9"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1132253" y="-975631"/>
            <a:ext cx="583096" cy="838080"/>
          </a:xfrm>
          <a:prstGeom prst="rect">
            <a:avLst/>
          </a:prstGeom>
          <a:solidFill>
            <a:srgbClr val="96648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 name="矩形 10"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1715349" y="-975631"/>
            <a:ext cx="583096" cy="838080"/>
          </a:xfrm>
          <a:prstGeom prst="rect">
            <a:avLst/>
          </a:prstGeom>
          <a:solidFill>
            <a:srgbClr val="D06F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 name="矩形 11"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2298446" y="-975631"/>
            <a:ext cx="583096" cy="838080"/>
          </a:xfrm>
          <a:prstGeom prst="rect">
            <a:avLst/>
          </a:prstGeom>
          <a:solidFill>
            <a:srgbClr val="F779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 name="矩形 12"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2881542" y="-975631"/>
            <a:ext cx="583096" cy="838080"/>
          </a:xfrm>
          <a:prstGeom prst="rect">
            <a:avLst/>
          </a:prstGeom>
          <a:solidFill>
            <a:srgbClr val="F8AD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e7d195523061f1c0"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hidden="1"/>
          <p:cNvSpPr txBox="1"/>
          <p:nvPr/>
        </p:nvSpPr>
        <p:spPr>
          <a:xfrm>
            <a:off x="-355600" y="1803400"/>
            <a:ext cx="293927" cy="1016000"/>
          </a:xfrm>
          <a:prstGeom prst="rect">
            <a:avLst/>
          </a:prstGeom>
          <a:noFill/>
        </p:spPr>
        <p:txBody>
          <a:bodyPr vert="wordArtVert" rtlCol="0">
            <a:spAutoFit/>
          </a:bodyPr>
          <a:lstStyle/>
          <a:p>
            <a:r>
              <a:rPr lang="en-US" altLang="zh-CN" sz="100"/>
              <a:t>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a:t>
            </a:r>
            <a:endParaRPr lang="zh-CN" altLang="en-US" sz="100"/>
          </a:p>
        </p:txBody>
      </p:sp>
      <p:grpSp>
        <p:nvGrpSpPr>
          <p:cNvPr id="19" name="组合 18"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GrpSpPr/>
          <p:nvPr/>
        </p:nvGrpSpPr>
        <p:grpSpPr>
          <a:xfrm>
            <a:off x="170645" y="155063"/>
            <a:ext cx="1891633" cy="1891633"/>
            <a:chOff x="831765" y="1948847"/>
            <a:chExt cx="1891633" cy="1891633"/>
          </a:xfrm>
        </p:grpSpPr>
        <p:grpSp>
          <p:nvGrpSpPr>
            <p:cNvPr id="20" name="组合 19"/>
            <p:cNvGrpSpPr/>
            <p:nvPr/>
          </p:nvGrpSpPr>
          <p:grpSpPr>
            <a:xfrm>
              <a:off x="831765" y="1948847"/>
              <a:ext cx="1891633" cy="1891633"/>
              <a:chOff x="1375509" y="1976984"/>
              <a:chExt cx="2018000" cy="2018000"/>
            </a:xfrm>
          </p:grpSpPr>
          <p:sp>
            <p:nvSpPr>
              <p:cNvPr id="21" name="椭圆 20" descr="e7d195523061f1c0deeec63e560781cfd59afb0ea006f2a87ABB68BF51EA6619813959095094C18C62A12F549504892A4AAA8C1554C6663626E05CA27F281A14E6983772AFC3FB97135759321DEA3D709AACD122C08E6ED1C77BAD4A88EF4CD28A80260D8F97957F436F83C1F553EF0169027D0DBFA7A77088E1513DBDFC101C4B4DFF310B01A5021663E46B6BC2AAB5"/>
              <p:cNvSpPr>
                <a:spLocks noChangeAspect="1"/>
              </p:cNvSpPr>
              <p:nvPr/>
            </p:nvSpPr>
            <p:spPr>
              <a:xfrm>
                <a:off x="1375509" y="1976984"/>
                <a:ext cx="2018000" cy="2018000"/>
              </a:xfrm>
              <a:prstGeom prst="ellipse">
                <a:avLst/>
              </a:prstGeom>
              <a:gradFill>
                <a:gsLst>
                  <a:gs pos="0">
                    <a:schemeClr val="bg1"/>
                  </a:gs>
                  <a:gs pos="100000">
                    <a:srgbClr val="C7C7C7"/>
                  </a:gs>
                </a:gsLst>
                <a:lin ang="13200000" scaled="0"/>
              </a:gradFill>
              <a:ln w="22225">
                <a:solidFill>
                  <a:schemeClr val="bg1"/>
                </a:solidFill>
              </a:ln>
              <a:effectLst>
                <a:outerShdw blurRad="393700" dist="1270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 name="任意多边形 16"/>
              <p:cNvSpPr/>
              <p:nvPr/>
            </p:nvSpPr>
            <p:spPr>
              <a:xfrm rot="5400000">
                <a:off x="1220020" y="2637800"/>
                <a:ext cx="1007034" cy="694933"/>
              </a:xfrm>
              <a:custGeom>
                <a:avLst/>
                <a:gdLst>
                  <a:gd name="connsiteX0" fmla="*/ 0 w 1007034"/>
                  <a:gd name="connsiteY0" fmla="*/ 555348 h 694933"/>
                  <a:gd name="connsiteX1" fmla="*/ 322102 w 1007034"/>
                  <a:gd name="connsiteY1" fmla="*/ 0 h 694933"/>
                  <a:gd name="connsiteX2" fmla="*/ 392164 w 1007034"/>
                  <a:gd name="connsiteY2" fmla="*/ 21748 h 694933"/>
                  <a:gd name="connsiteX3" fmla="*/ 503517 w 1007034"/>
                  <a:gd name="connsiteY3" fmla="*/ 32974 h 694933"/>
                  <a:gd name="connsiteX4" fmla="*/ 614869 w 1007034"/>
                  <a:gd name="connsiteY4" fmla="*/ 21748 h 694933"/>
                  <a:gd name="connsiteX5" fmla="*/ 684932 w 1007034"/>
                  <a:gd name="connsiteY5" fmla="*/ 0 h 694933"/>
                  <a:gd name="connsiteX6" fmla="*/ 1007034 w 1007034"/>
                  <a:gd name="connsiteY6" fmla="*/ 555347 h 694933"/>
                  <a:gd name="connsiteX7" fmla="*/ 895766 w 1007034"/>
                  <a:gd name="connsiteY7" fmla="*/ 615742 h 694933"/>
                  <a:gd name="connsiteX8" fmla="*/ 503516 w 1007034"/>
                  <a:gd name="connsiteY8" fmla="*/ 694933 h 694933"/>
                  <a:gd name="connsiteX9" fmla="*/ 111266 w 1007034"/>
                  <a:gd name="connsiteY9" fmla="*/ 615742 h 694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07034" h="694933">
                    <a:moveTo>
                      <a:pt x="0" y="555348"/>
                    </a:moveTo>
                    <a:lnTo>
                      <a:pt x="322102" y="0"/>
                    </a:lnTo>
                    <a:lnTo>
                      <a:pt x="392164" y="21748"/>
                    </a:lnTo>
                    <a:cubicBezTo>
                      <a:pt x="428132" y="29108"/>
                      <a:pt x="465373" y="32974"/>
                      <a:pt x="503517" y="32974"/>
                    </a:cubicBezTo>
                    <a:cubicBezTo>
                      <a:pt x="541660" y="32974"/>
                      <a:pt x="578901" y="29108"/>
                      <a:pt x="614869" y="21748"/>
                    </a:cubicBezTo>
                    <a:lnTo>
                      <a:pt x="684932" y="0"/>
                    </a:lnTo>
                    <a:lnTo>
                      <a:pt x="1007034" y="555347"/>
                    </a:lnTo>
                    <a:lnTo>
                      <a:pt x="895766" y="615742"/>
                    </a:lnTo>
                    <a:cubicBezTo>
                      <a:pt x="775204" y="666735"/>
                      <a:pt x="642653" y="694933"/>
                      <a:pt x="503516" y="694933"/>
                    </a:cubicBezTo>
                    <a:cubicBezTo>
                      <a:pt x="364379" y="694933"/>
                      <a:pt x="231828" y="666735"/>
                      <a:pt x="111266" y="615742"/>
                    </a:cubicBezTo>
                    <a:close/>
                  </a:path>
                </a:pathLst>
              </a:custGeom>
              <a:solidFill>
                <a:srgbClr val="365B7C"/>
              </a:solidFill>
              <a:ln>
                <a:noFill/>
              </a:ln>
              <a:effectLst>
                <a:innerShdw blurRad="63500" dist="381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27" name="Freeform 48"/>
            <p:cNvSpPr>
              <a:spLocks noEditPoints="1"/>
            </p:cNvSpPr>
            <p:nvPr/>
          </p:nvSpPr>
          <p:spPr bwMode="auto">
            <a:xfrm>
              <a:off x="1822373" y="2622634"/>
              <a:ext cx="490056" cy="469081"/>
            </a:xfrm>
            <a:custGeom>
              <a:avLst/>
              <a:gdLst>
                <a:gd name="T0" fmla="*/ 419 w 628"/>
                <a:gd name="T1" fmla="*/ 232 h 600"/>
                <a:gd name="T2" fmla="*/ 411 w 628"/>
                <a:gd name="T3" fmla="*/ 249 h 600"/>
                <a:gd name="T4" fmla="*/ 408 w 628"/>
                <a:gd name="T5" fmla="*/ 261 h 600"/>
                <a:gd name="T6" fmla="*/ 409 w 628"/>
                <a:gd name="T7" fmla="*/ 283 h 600"/>
                <a:gd name="T8" fmla="*/ 417 w 628"/>
                <a:gd name="T9" fmla="*/ 304 h 600"/>
                <a:gd name="T10" fmla="*/ 424 w 628"/>
                <a:gd name="T11" fmla="*/ 315 h 600"/>
                <a:gd name="T12" fmla="*/ 441 w 628"/>
                <a:gd name="T13" fmla="*/ 330 h 600"/>
                <a:gd name="T14" fmla="*/ 453 w 628"/>
                <a:gd name="T15" fmla="*/ 335 h 600"/>
                <a:gd name="T16" fmla="*/ 478 w 628"/>
                <a:gd name="T17" fmla="*/ 200 h 600"/>
                <a:gd name="T18" fmla="*/ 449 w 628"/>
                <a:gd name="T19" fmla="*/ 206 h 600"/>
                <a:gd name="T20" fmla="*/ 433 w 628"/>
                <a:gd name="T21" fmla="*/ 216 h 600"/>
                <a:gd name="T22" fmla="*/ 425 w 628"/>
                <a:gd name="T23" fmla="*/ 224 h 600"/>
                <a:gd name="T24" fmla="*/ 384 w 628"/>
                <a:gd name="T25" fmla="*/ 70 h 600"/>
                <a:gd name="T26" fmla="*/ 314 w 628"/>
                <a:gd name="T27" fmla="*/ 140 h 600"/>
                <a:gd name="T28" fmla="*/ 379 w 628"/>
                <a:gd name="T29" fmla="*/ 283 h 600"/>
                <a:gd name="T30" fmla="*/ 379 w 628"/>
                <a:gd name="T31" fmla="*/ 254 h 600"/>
                <a:gd name="T32" fmla="*/ 359 w 628"/>
                <a:gd name="T33" fmla="*/ 154 h 600"/>
                <a:gd name="T34" fmla="*/ 250 w 628"/>
                <a:gd name="T35" fmla="*/ 270 h 600"/>
                <a:gd name="T36" fmla="*/ 314 w 628"/>
                <a:gd name="T37" fmla="*/ 396 h 600"/>
                <a:gd name="T38" fmla="*/ 282 w 628"/>
                <a:gd name="T39" fmla="*/ 400 h 600"/>
                <a:gd name="T40" fmla="*/ 267 w 628"/>
                <a:gd name="T41" fmla="*/ 382 h 600"/>
                <a:gd name="T42" fmla="*/ 257 w 628"/>
                <a:gd name="T43" fmla="*/ 374 h 600"/>
                <a:gd name="T44" fmla="*/ 214 w 628"/>
                <a:gd name="T45" fmla="*/ 356 h 600"/>
                <a:gd name="T46" fmla="*/ 195 w 628"/>
                <a:gd name="T47" fmla="*/ 354 h 600"/>
                <a:gd name="T48" fmla="*/ 0 w 628"/>
                <a:gd name="T49" fmla="*/ 600 h 600"/>
                <a:gd name="T50" fmla="*/ 83 w 628"/>
                <a:gd name="T51" fmla="*/ 454 h 600"/>
                <a:gd name="T52" fmla="*/ 216 w 628"/>
                <a:gd name="T53" fmla="*/ 454 h 600"/>
                <a:gd name="T54" fmla="*/ 301 w 628"/>
                <a:gd name="T55" fmla="*/ 600 h 600"/>
                <a:gd name="T56" fmla="*/ 282 w 628"/>
                <a:gd name="T57" fmla="*/ 400 h 600"/>
                <a:gd name="T58" fmla="*/ 433 w 628"/>
                <a:gd name="T59" fmla="*/ 354 h 600"/>
                <a:gd name="T60" fmla="*/ 413 w 628"/>
                <a:gd name="T61" fmla="*/ 356 h 600"/>
                <a:gd name="T62" fmla="*/ 361 w 628"/>
                <a:gd name="T63" fmla="*/ 382 h 600"/>
                <a:gd name="T64" fmla="*/ 353 w 628"/>
                <a:gd name="T65" fmla="*/ 391 h 600"/>
                <a:gd name="T66" fmla="*/ 389 w 628"/>
                <a:gd name="T67" fmla="*/ 600 h 600"/>
                <a:gd name="T68" fmla="*/ 410 w 628"/>
                <a:gd name="T69" fmla="*/ 600 h 600"/>
                <a:gd name="T70" fmla="*/ 564 w 628"/>
                <a:gd name="T71" fmla="*/ 454 h 600"/>
                <a:gd name="T72" fmla="*/ 628 w 628"/>
                <a:gd name="T73" fmla="*/ 460 h 600"/>
                <a:gd name="T74" fmla="*/ 151 w 628"/>
                <a:gd name="T75" fmla="*/ 340 h 600"/>
                <a:gd name="T76" fmla="*/ 186 w 628"/>
                <a:gd name="T77" fmla="*/ 330 h 600"/>
                <a:gd name="T78" fmla="*/ 196 w 628"/>
                <a:gd name="T79" fmla="*/ 323 h 600"/>
                <a:gd name="T80" fmla="*/ 216 w 628"/>
                <a:gd name="T81" fmla="*/ 295 h 600"/>
                <a:gd name="T82" fmla="*/ 219 w 628"/>
                <a:gd name="T83" fmla="*/ 281 h 600"/>
                <a:gd name="T84" fmla="*/ 219 w 628"/>
                <a:gd name="T85" fmla="*/ 258 h 600"/>
                <a:gd name="T86" fmla="*/ 214 w 628"/>
                <a:gd name="T87" fmla="*/ 241 h 600"/>
                <a:gd name="T88" fmla="*/ 208 w 628"/>
                <a:gd name="T89" fmla="*/ 231 h 600"/>
                <a:gd name="T90" fmla="*/ 195 w 628"/>
                <a:gd name="T91" fmla="*/ 217 h 600"/>
                <a:gd name="T92" fmla="*/ 186 w 628"/>
                <a:gd name="T93" fmla="*/ 210 h 600"/>
                <a:gd name="T94" fmla="*/ 151 w 628"/>
                <a:gd name="T95" fmla="*/ 200 h 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28" h="600">
                  <a:moveTo>
                    <a:pt x="425" y="224"/>
                  </a:moveTo>
                  <a:cubicBezTo>
                    <a:pt x="423" y="226"/>
                    <a:pt x="421" y="229"/>
                    <a:pt x="420" y="231"/>
                  </a:cubicBezTo>
                  <a:cubicBezTo>
                    <a:pt x="419" y="231"/>
                    <a:pt x="419" y="232"/>
                    <a:pt x="419" y="232"/>
                  </a:cubicBezTo>
                  <a:cubicBezTo>
                    <a:pt x="418" y="234"/>
                    <a:pt x="416" y="236"/>
                    <a:pt x="415" y="239"/>
                  </a:cubicBezTo>
                  <a:cubicBezTo>
                    <a:pt x="415" y="240"/>
                    <a:pt x="414" y="240"/>
                    <a:pt x="414" y="241"/>
                  </a:cubicBezTo>
                  <a:cubicBezTo>
                    <a:pt x="413" y="244"/>
                    <a:pt x="412" y="246"/>
                    <a:pt x="411" y="249"/>
                  </a:cubicBezTo>
                  <a:cubicBezTo>
                    <a:pt x="411" y="249"/>
                    <a:pt x="411" y="250"/>
                    <a:pt x="411" y="250"/>
                  </a:cubicBezTo>
                  <a:cubicBezTo>
                    <a:pt x="410" y="253"/>
                    <a:pt x="409" y="255"/>
                    <a:pt x="409" y="258"/>
                  </a:cubicBezTo>
                  <a:cubicBezTo>
                    <a:pt x="409" y="259"/>
                    <a:pt x="409" y="260"/>
                    <a:pt x="408" y="261"/>
                  </a:cubicBezTo>
                  <a:cubicBezTo>
                    <a:pt x="408" y="264"/>
                    <a:pt x="408" y="267"/>
                    <a:pt x="408" y="270"/>
                  </a:cubicBezTo>
                  <a:cubicBezTo>
                    <a:pt x="408" y="274"/>
                    <a:pt x="408" y="278"/>
                    <a:pt x="409" y="281"/>
                  </a:cubicBezTo>
                  <a:cubicBezTo>
                    <a:pt x="409" y="282"/>
                    <a:pt x="409" y="283"/>
                    <a:pt x="409" y="283"/>
                  </a:cubicBezTo>
                  <a:cubicBezTo>
                    <a:pt x="410" y="287"/>
                    <a:pt x="411" y="290"/>
                    <a:pt x="412" y="293"/>
                  </a:cubicBezTo>
                  <a:cubicBezTo>
                    <a:pt x="412" y="294"/>
                    <a:pt x="412" y="294"/>
                    <a:pt x="412" y="295"/>
                  </a:cubicBezTo>
                  <a:cubicBezTo>
                    <a:pt x="414" y="298"/>
                    <a:pt x="415" y="301"/>
                    <a:pt x="417" y="304"/>
                  </a:cubicBezTo>
                  <a:cubicBezTo>
                    <a:pt x="417" y="305"/>
                    <a:pt x="417" y="305"/>
                    <a:pt x="418" y="306"/>
                  </a:cubicBezTo>
                  <a:cubicBezTo>
                    <a:pt x="420" y="309"/>
                    <a:pt x="422" y="312"/>
                    <a:pt x="424" y="315"/>
                  </a:cubicBezTo>
                  <a:cubicBezTo>
                    <a:pt x="424" y="315"/>
                    <a:pt x="424" y="315"/>
                    <a:pt x="424" y="315"/>
                  </a:cubicBezTo>
                  <a:cubicBezTo>
                    <a:pt x="427" y="318"/>
                    <a:pt x="429" y="320"/>
                    <a:pt x="432" y="323"/>
                  </a:cubicBezTo>
                  <a:cubicBezTo>
                    <a:pt x="432" y="323"/>
                    <a:pt x="432" y="323"/>
                    <a:pt x="432" y="323"/>
                  </a:cubicBezTo>
                  <a:cubicBezTo>
                    <a:pt x="435" y="326"/>
                    <a:pt x="438" y="328"/>
                    <a:pt x="441" y="330"/>
                  </a:cubicBezTo>
                  <a:cubicBezTo>
                    <a:pt x="442" y="330"/>
                    <a:pt x="442" y="330"/>
                    <a:pt x="442" y="330"/>
                  </a:cubicBezTo>
                  <a:cubicBezTo>
                    <a:pt x="446" y="332"/>
                    <a:pt x="449" y="334"/>
                    <a:pt x="452" y="335"/>
                  </a:cubicBezTo>
                  <a:cubicBezTo>
                    <a:pt x="453" y="335"/>
                    <a:pt x="453" y="335"/>
                    <a:pt x="453" y="335"/>
                  </a:cubicBezTo>
                  <a:cubicBezTo>
                    <a:pt x="461" y="338"/>
                    <a:pt x="469" y="340"/>
                    <a:pt x="478" y="340"/>
                  </a:cubicBezTo>
                  <a:cubicBezTo>
                    <a:pt x="516" y="340"/>
                    <a:pt x="547" y="309"/>
                    <a:pt x="547" y="270"/>
                  </a:cubicBezTo>
                  <a:cubicBezTo>
                    <a:pt x="547" y="231"/>
                    <a:pt x="516" y="200"/>
                    <a:pt x="478" y="200"/>
                  </a:cubicBezTo>
                  <a:cubicBezTo>
                    <a:pt x="468" y="200"/>
                    <a:pt x="458" y="202"/>
                    <a:pt x="450" y="206"/>
                  </a:cubicBezTo>
                  <a:cubicBezTo>
                    <a:pt x="450" y="206"/>
                    <a:pt x="450" y="206"/>
                    <a:pt x="450" y="206"/>
                  </a:cubicBezTo>
                  <a:cubicBezTo>
                    <a:pt x="449" y="206"/>
                    <a:pt x="449" y="206"/>
                    <a:pt x="449" y="206"/>
                  </a:cubicBezTo>
                  <a:cubicBezTo>
                    <a:pt x="446" y="208"/>
                    <a:pt x="444" y="209"/>
                    <a:pt x="442" y="210"/>
                  </a:cubicBezTo>
                  <a:cubicBezTo>
                    <a:pt x="441" y="210"/>
                    <a:pt x="441" y="211"/>
                    <a:pt x="440" y="211"/>
                  </a:cubicBezTo>
                  <a:cubicBezTo>
                    <a:pt x="438" y="213"/>
                    <a:pt x="435" y="215"/>
                    <a:pt x="433" y="216"/>
                  </a:cubicBezTo>
                  <a:cubicBezTo>
                    <a:pt x="433" y="217"/>
                    <a:pt x="432" y="217"/>
                    <a:pt x="432" y="217"/>
                  </a:cubicBezTo>
                  <a:cubicBezTo>
                    <a:pt x="430" y="219"/>
                    <a:pt x="428" y="221"/>
                    <a:pt x="426" y="223"/>
                  </a:cubicBezTo>
                  <a:cubicBezTo>
                    <a:pt x="426" y="223"/>
                    <a:pt x="425" y="224"/>
                    <a:pt x="425" y="224"/>
                  </a:cubicBezTo>
                  <a:close/>
                  <a:moveTo>
                    <a:pt x="314" y="140"/>
                  </a:moveTo>
                  <a:lnTo>
                    <a:pt x="314" y="140"/>
                  </a:lnTo>
                  <a:cubicBezTo>
                    <a:pt x="353" y="140"/>
                    <a:pt x="384" y="108"/>
                    <a:pt x="384" y="70"/>
                  </a:cubicBezTo>
                  <a:cubicBezTo>
                    <a:pt x="384" y="31"/>
                    <a:pt x="353" y="0"/>
                    <a:pt x="314" y="0"/>
                  </a:cubicBezTo>
                  <a:cubicBezTo>
                    <a:pt x="275" y="0"/>
                    <a:pt x="244" y="31"/>
                    <a:pt x="244" y="70"/>
                  </a:cubicBezTo>
                  <a:cubicBezTo>
                    <a:pt x="244" y="108"/>
                    <a:pt x="275" y="140"/>
                    <a:pt x="314" y="140"/>
                  </a:cubicBezTo>
                  <a:close/>
                  <a:moveTo>
                    <a:pt x="379" y="336"/>
                  </a:moveTo>
                  <a:lnTo>
                    <a:pt x="379" y="336"/>
                  </a:lnTo>
                  <a:lnTo>
                    <a:pt x="379" y="283"/>
                  </a:lnTo>
                  <a:cubicBezTo>
                    <a:pt x="379" y="279"/>
                    <a:pt x="378" y="274"/>
                    <a:pt x="378" y="270"/>
                  </a:cubicBezTo>
                  <a:cubicBezTo>
                    <a:pt x="378" y="266"/>
                    <a:pt x="379" y="262"/>
                    <a:pt x="379" y="257"/>
                  </a:cubicBezTo>
                  <a:lnTo>
                    <a:pt x="379" y="254"/>
                  </a:lnTo>
                  <a:lnTo>
                    <a:pt x="380" y="254"/>
                  </a:lnTo>
                  <a:cubicBezTo>
                    <a:pt x="385" y="223"/>
                    <a:pt x="404" y="197"/>
                    <a:pt x="431" y="183"/>
                  </a:cubicBezTo>
                  <a:cubicBezTo>
                    <a:pt x="412" y="165"/>
                    <a:pt x="387" y="154"/>
                    <a:pt x="359" y="154"/>
                  </a:cubicBezTo>
                  <a:lnTo>
                    <a:pt x="269" y="154"/>
                  </a:lnTo>
                  <a:cubicBezTo>
                    <a:pt x="241" y="154"/>
                    <a:pt x="216" y="165"/>
                    <a:pt x="197" y="183"/>
                  </a:cubicBezTo>
                  <a:cubicBezTo>
                    <a:pt x="228" y="199"/>
                    <a:pt x="250" y="232"/>
                    <a:pt x="250" y="270"/>
                  </a:cubicBezTo>
                  <a:cubicBezTo>
                    <a:pt x="250" y="278"/>
                    <a:pt x="249" y="285"/>
                    <a:pt x="247" y="293"/>
                  </a:cubicBezTo>
                  <a:lnTo>
                    <a:pt x="247" y="335"/>
                  </a:lnTo>
                  <a:cubicBezTo>
                    <a:pt x="276" y="347"/>
                    <a:pt x="299" y="369"/>
                    <a:pt x="314" y="396"/>
                  </a:cubicBezTo>
                  <a:cubicBezTo>
                    <a:pt x="328" y="369"/>
                    <a:pt x="352" y="348"/>
                    <a:pt x="379" y="336"/>
                  </a:cubicBezTo>
                  <a:close/>
                  <a:moveTo>
                    <a:pt x="282" y="400"/>
                  </a:moveTo>
                  <a:lnTo>
                    <a:pt x="282" y="400"/>
                  </a:lnTo>
                  <a:cubicBezTo>
                    <a:pt x="280" y="397"/>
                    <a:pt x="278" y="394"/>
                    <a:pt x="275" y="391"/>
                  </a:cubicBezTo>
                  <a:cubicBezTo>
                    <a:pt x="275" y="390"/>
                    <a:pt x="274" y="390"/>
                    <a:pt x="274" y="390"/>
                  </a:cubicBezTo>
                  <a:cubicBezTo>
                    <a:pt x="272" y="387"/>
                    <a:pt x="270" y="385"/>
                    <a:pt x="267" y="382"/>
                  </a:cubicBezTo>
                  <a:cubicBezTo>
                    <a:pt x="267" y="382"/>
                    <a:pt x="266" y="382"/>
                    <a:pt x="266" y="381"/>
                  </a:cubicBezTo>
                  <a:cubicBezTo>
                    <a:pt x="263" y="379"/>
                    <a:pt x="261" y="377"/>
                    <a:pt x="258" y="375"/>
                  </a:cubicBezTo>
                  <a:cubicBezTo>
                    <a:pt x="257" y="374"/>
                    <a:pt x="257" y="374"/>
                    <a:pt x="257" y="374"/>
                  </a:cubicBezTo>
                  <a:cubicBezTo>
                    <a:pt x="247" y="367"/>
                    <a:pt x="237" y="362"/>
                    <a:pt x="225" y="359"/>
                  </a:cubicBezTo>
                  <a:cubicBezTo>
                    <a:pt x="223" y="358"/>
                    <a:pt x="220" y="357"/>
                    <a:pt x="218" y="357"/>
                  </a:cubicBezTo>
                  <a:cubicBezTo>
                    <a:pt x="217" y="356"/>
                    <a:pt x="215" y="356"/>
                    <a:pt x="214" y="356"/>
                  </a:cubicBezTo>
                  <a:cubicBezTo>
                    <a:pt x="212" y="356"/>
                    <a:pt x="210" y="355"/>
                    <a:pt x="208" y="355"/>
                  </a:cubicBezTo>
                  <a:cubicBezTo>
                    <a:pt x="207" y="355"/>
                    <a:pt x="206" y="355"/>
                    <a:pt x="205" y="355"/>
                  </a:cubicBezTo>
                  <a:cubicBezTo>
                    <a:pt x="202" y="354"/>
                    <a:pt x="199" y="354"/>
                    <a:pt x="195" y="354"/>
                  </a:cubicBezTo>
                  <a:lnTo>
                    <a:pt x="105" y="354"/>
                  </a:lnTo>
                  <a:cubicBezTo>
                    <a:pt x="47" y="354"/>
                    <a:pt x="0" y="401"/>
                    <a:pt x="0" y="460"/>
                  </a:cubicBezTo>
                  <a:lnTo>
                    <a:pt x="0" y="600"/>
                  </a:lnTo>
                  <a:lnTo>
                    <a:pt x="62" y="600"/>
                  </a:lnTo>
                  <a:lnTo>
                    <a:pt x="62" y="454"/>
                  </a:lnTo>
                  <a:lnTo>
                    <a:pt x="83" y="454"/>
                  </a:lnTo>
                  <a:lnTo>
                    <a:pt x="83" y="600"/>
                  </a:lnTo>
                  <a:lnTo>
                    <a:pt x="216" y="600"/>
                  </a:lnTo>
                  <a:lnTo>
                    <a:pt x="216" y="454"/>
                  </a:lnTo>
                  <a:lnTo>
                    <a:pt x="237" y="454"/>
                  </a:lnTo>
                  <a:lnTo>
                    <a:pt x="237" y="600"/>
                  </a:lnTo>
                  <a:lnTo>
                    <a:pt x="301" y="600"/>
                  </a:lnTo>
                  <a:lnTo>
                    <a:pt x="301" y="460"/>
                  </a:lnTo>
                  <a:cubicBezTo>
                    <a:pt x="301" y="437"/>
                    <a:pt x="294" y="417"/>
                    <a:pt x="282" y="400"/>
                  </a:cubicBezTo>
                  <a:cubicBezTo>
                    <a:pt x="282" y="400"/>
                    <a:pt x="282" y="400"/>
                    <a:pt x="282" y="400"/>
                  </a:cubicBezTo>
                  <a:close/>
                  <a:moveTo>
                    <a:pt x="523" y="354"/>
                  </a:moveTo>
                  <a:lnTo>
                    <a:pt x="523" y="354"/>
                  </a:lnTo>
                  <a:lnTo>
                    <a:pt x="433" y="354"/>
                  </a:lnTo>
                  <a:cubicBezTo>
                    <a:pt x="429" y="354"/>
                    <a:pt x="426" y="354"/>
                    <a:pt x="423" y="355"/>
                  </a:cubicBezTo>
                  <a:cubicBezTo>
                    <a:pt x="422" y="355"/>
                    <a:pt x="421" y="355"/>
                    <a:pt x="420" y="355"/>
                  </a:cubicBezTo>
                  <a:cubicBezTo>
                    <a:pt x="418" y="355"/>
                    <a:pt x="415" y="356"/>
                    <a:pt x="413" y="356"/>
                  </a:cubicBezTo>
                  <a:cubicBezTo>
                    <a:pt x="412" y="356"/>
                    <a:pt x="411" y="356"/>
                    <a:pt x="410" y="357"/>
                  </a:cubicBezTo>
                  <a:cubicBezTo>
                    <a:pt x="408" y="357"/>
                    <a:pt x="405" y="358"/>
                    <a:pt x="403" y="358"/>
                  </a:cubicBezTo>
                  <a:cubicBezTo>
                    <a:pt x="387" y="363"/>
                    <a:pt x="373" y="371"/>
                    <a:pt x="361" y="382"/>
                  </a:cubicBezTo>
                  <a:cubicBezTo>
                    <a:pt x="361" y="382"/>
                    <a:pt x="361" y="382"/>
                    <a:pt x="361" y="383"/>
                  </a:cubicBezTo>
                  <a:cubicBezTo>
                    <a:pt x="358" y="385"/>
                    <a:pt x="356" y="388"/>
                    <a:pt x="353" y="390"/>
                  </a:cubicBezTo>
                  <a:cubicBezTo>
                    <a:pt x="353" y="390"/>
                    <a:pt x="353" y="391"/>
                    <a:pt x="353" y="391"/>
                  </a:cubicBezTo>
                  <a:cubicBezTo>
                    <a:pt x="337" y="409"/>
                    <a:pt x="327" y="433"/>
                    <a:pt x="327" y="460"/>
                  </a:cubicBezTo>
                  <a:lnTo>
                    <a:pt x="327" y="600"/>
                  </a:lnTo>
                  <a:lnTo>
                    <a:pt x="389" y="600"/>
                  </a:lnTo>
                  <a:lnTo>
                    <a:pt x="389" y="454"/>
                  </a:lnTo>
                  <a:lnTo>
                    <a:pt x="410" y="454"/>
                  </a:lnTo>
                  <a:lnTo>
                    <a:pt x="410" y="600"/>
                  </a:lnTo>
                  <a:lnTo>
                    <a:pt x="543" y="600"/>
                  </a:lnTo>
                  <a:lnTo>
                    <a:pt x="543" y="454"/>
                  </a:lnTo>
                  <a:lnTo>
                    <a:pt x="564" y="454"/>
                  </a:lnTo>
                  <a:lnTo>
                    <a:pt x="564" y="600"/>
                  </a:lnTo>
                  <a:lnTo>
                    <a:pt x="628" y="600"/>
                  </a:lnTo>
                  <a:lnTo>
                    <a:pt x="628" y="460"/>
                  </a:lnTo>
                  <a:cubicBezTo>
                    <a:pt x="628" y="401"/>
                    <a:pt x="581" y="354"/>
                    <a:pt x="523" y="354"/>
                  </a:cubicBezTo>
                  <a:close/>
                  <a:moveTo>
                    <a:pt x="151" y="340"/>
                  </a:moveTo>
                  <a:lnTo>
                    <a:pt x="151" y="340"/>
                  </a:lnTo>
                  <a:cubicBezTo>
                    <a:pt x="159" y="340"/>
                    <a:pt x="167" y="338"/>
                    <a:pt x="175" y="335"/>
                  </a:cubicBezTo>
                  <a:cubicBezTo>
                    <a:pt x="175" y="335"/>
                    <a:pt x="175" y="335"/>
                    <a:pt x="176" y="335"/>
                  </a:cubicBezTo>
                  <a:cubicBezTo>
                    <a:pt x="179" y="334"/>
                    <a:pt x="183" y="332"/>
                    <a:pt x="186" y="330"/>
                  </a:cubicBezTo>
                  <a:cubicBezTo>
                    <a:pt x="186" y="330"/>
                    <a:pt x="186" y="330"/>
                    <a:pt x="186" y="330"/>
                  </a:cubicBezTo>
                  <a:cubicBezTo>
                    <a:pt x="190" y="328"/>
                    <a:pt x="193" y="326"/>
                    <a:pt x="196" y="323"/>
                  </a:cubicBezTo>
                  <a:cubicBezTo>
                    <a:pt x="196" y="323"/>
                    <a:pt x="196" y="323"/>
                    <a:pt x="196" y="323"/>
                  </a:cubicBezTo>
                  <a:cubicBezTo>
                    <a:pt x="202" y="318"/>
                    <a:pt x="206" y="312"/>
                    <a:pt x="210" y="306"/>
                  </a:cubicBezTo>
                  <a:cubicBezTo>
                    <a:pt x="211" y="305"/>
                    <a:pt x="211" y="305"/>
                    <a:pt x="211" y="304"/>
                  </a:cubicBezTo>
                  <a:cubicBezTo>
                    <a:pt x="213" y="301"/>
                    <a:pt x="214" y="298"/>
                    <a:pt x="216" y="295"/>
                  </a:cubicBezTo>
                  <a:cubicBezTo>
                    <a:pt x="216" y="294"/>
                    <a:pt x="216" y="294"/>
                    <a:pt x="216" y="293"/>
                  </a:cubicBezTo>
                  <a:cubicBezTo>
                    <a:pt x="217" y="290"/>
                    <a:pt x="218" y="287"/>
                    <a:pt x="219" y="283"/>
                  </a:cubicBezTo>
                  <a:cubicBezTo>
                    <a:pt x="219" y="282"/>
                    <a:pt x="219" y="282"/>
                    <a:pt x="219" y="281"/>
                  </a:cubicBezTo>
                  <a:cubicBezTo>
                    <a:pt x="220" y="278"/>
                    <a:pt x="220" y="274"/>
                    <a:pt x="220" y="270"/>
                  </a:cubicBezTo>
                  <a:cubicBezTo>
                    <a:pt x="220" y="267"/>
                    <a:pt x="220" y="264"/>
                    <a:pt x="220" y="261"/>
                  </a:cubicBezTo>
                  <a:cubicBezTo>
                    <a:pt x="219" y="260"/>
                    <a:pt x="219" y="259"/>
                    <a:pt x="219" y="258"/>
                  </a:cubicBezTo>
                  <a:cubicBezTo>
                    <a:pt x="219" y="255"/>
                    <a:pt x="218" y="252"/>
                    <a:pt x="217" y="250"/>
                  </a:cubicBezTo>
                  <a:cubicBezTo>
                    <a:pt x="217" y="249"/>
                    <a:pt x="217" y="249"/>
                    <a:pt x="217" y="249"/>
                  </a:cubicBezTo>
                  <a:cubicBezTo>
                    <a:pt x="216" y="246"/>
                    <a:pt x="215" y="244"/>
                    <a:pt x="214" y="241"/>
                  </a:cubicBezTo>
                  <a:cubicBezTo>
                    <a:pt x="214" y="240"/>
                    <a:pt x="213" y="240"/>
                    <a:pt x="213" y="239"/>
                  </a:cubicBezTo>
                  <a:cubicBezTo>
                    <a:pt x="212" y="236"/>
                    <a:pt x="210" y="234"/>
                    <a:pt x="209" y="231"/>
                  </a:cubicBezTo>
                  <a:lnTo>
                    <a:pt x="208" y="231"/>
                  </a:lnTo>
                  <a:cubicBezTo>
                    <a:pt x="207" y="229"/>
                    <a:pt x="205" y="226"/>
                    <a:pt x="203" y="224"/>
                  </a:cubicBezTo>
                  <a:cubicBezTo>
                    <a:pt x="203" y="224"/>
                    <a:pt x="202" y="223"/>
                    <a:pt x="202" y="223"/>
                  </a:cubicBezTo>
                  <a:cubicBezTo>
                    <a:pt x="200" y="221"/>
                    <a:pt x="198" y="219"/>
                    <a:pt x="195" y="217"/>
                  </a:cubicBezTo>
                  <a:cubicBezTo>
                    <a:pt x="195" y="217"/>
                    <a:pt x="195" y="217"/>
                    <a:pt x="195" y="216"/>
                  </a:cubicBezTo>
                  <a:cubicBezTo>
                    <a:pt x="193" y="215"/>
                    <a:pt x="190" y="213"/>
                    <a:pt x="188" y="211"/>
                  </a:cubicBezTo>
                  <a:cubicBezTo>
                    <a:pt x="187" y="211"/>
                    <a:pt x="187" y="210"/>
                    <a:pt x="186" y="210"/>
                  </a:cubicBezTo>
                  <a:cubicBezTo>
                    <a:pt x="184" y="209"/>
                    <a:pt x="181" y="207"/>
                    <a:pt x="179" y="206"/>
                  </a:cubicBezTo>
                  <a:cubicBezTo>
                    <a:pt x="179" y="206"/>
                    <a:pt x="178" y="206"/>
                    <a:pt x="178" y="206"/>
                  </a:cubicBezTo>
                  <a:cubicBezTo>
                    <a:pt x="170" y="202"/>
                    <a:pt x="160" y="200"/>
                    <a:pt x="151" y="200"/>
                  </a:cubicBezTo>
                  <a:cubicBezTo>
                    <a:pt x="112" y="200"/>
                    <a:pt x="81" y="231"/>
                    <a:pt x="81" y="270"/>
                  </a:cubicBezTo>
                  <a:cubicBezTo>
                    <a:pt x="81" y="309"/>
                    <a:pt x="112" y="340"/>
                    <a:pt x="151" y="340"/>
                  </a:cubicBezTo>
                  <a:close/>
                </a:path>
              </a:pathLst>
            </a:custGeom>
            <a:solidFill>
              <a:srgbClr val="365B7C"/>
            </a:solidFill>
            <a:ln>
              <a:noFill/>
            </a:ln>
          </p:spPr>
          <p:txBody>
            <a:bodyPr vert="horz" wrap="square" lIns="91440" tIns="45720" rIns="91440" bIns="45720" numCol="1" anchor="t" anchorCtr="0" compatLnSpc="1"/>
            <a:lstStyle/>
            <a:p>
              <a:endParaRPr lang="zh-CN" altLang="en-US">
                <a:solidFill>
                  <a:schemeClr val="accent2"/>
                </a:solidFill>
              </a:endParaRPr>
            </a:p>
          </p:txBody>
        </p:sp>
      </p:grpSp>
      <p:sp>
        <p:nvSpPr>
          <p:cNvPr id="33" name="矩形 32"/>
          <p:cNvSpPr/>
          <p:nvPr/>
        </p:nvSpPr>
        <p:spPr>
          <a:xfrm>
            <a:off x="2237740" y="878840"/>
            <a:ext cx="2410460" cy="47053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800" b="1" dirty="0">
                <a:latin typeface="楷体" panose="02010609060101010101" pitchFamily="49" charset="-122"/>
                <a:ea typeface="楷体" panose="02010609060101010101" pitchFamily="49" charset="-122"/>
                <a:cs typeface="+mn-ea"/>
                <a:sym typeface="+mn-lt"/>
              </a:rPr>
              <a:t>案例讨论思考</a:t>
            </a:r>
          </a:p>
        </p:txBody>
      </p:sp>
      <p:sp>
        <p:nvSpPr>
          <p:cNvPr id="3" name="文本框 2"/>
          <p:cNvSpPr txBox="1"/>
          <p:nvPr/>
        </p:nvSpPr>
        <p:spPr>
          <a:xfrm>
            <a:off x="922020" y="2046605"/>
            <a:ext cx="10347960" cy="4408805"/>
          </a:xfrm>
          <a:prstGeom prst="rect">
            <a:avLst/>
          </a:prstGeom>
          <a:noFill/>
        </p:spPr>
        <p:txBody>
          <a:bodyPr wrap="square" rtlCol="0">
            <a:spAutoFit/>
          </a:bodyPr>
          <a:lstStyle/>
          <a:p>
            <a:pPr eaLnBrk="1" hangingPunct="1">
              <a:lnSpc>
                <a:spcPct val="90000"/>
              </a:lnSpc>
            </a:pPr>
            <a:r>
              <a:rPr lang="zh-CN" altLang="en-US" sz="2400">
                <a:latin typeface="楷体" panose="02010609060101010101" pitchFamily="49" charset="-122"/>
                <a:ea typeface="楷体" panose="02010609060101010101" pitchFamily="49" charset="-122"/>
                <a:cs typeface="楷体" panose="02010609060101010101" pitchFamily="49" charset="-122"/>
                <a:sym typeface="+mn-ea"/>
              </a:rPr>
              <a:t>四、建立招聘外包风险防范机制</a:t>
            </a:r>
            <a:endParaRPr lang="zh-CN" altLang="en-US" sz="2400">
              <a:latin typeface="楷体" panose="02010609060101010101" pitchFamily="49" charset="-122"/>
              <a:ea typeface="楷体" panose="02010609060101010101" pitchFamily="49" charset="-122"/>
              <a:cs typeface="楷体" panose="02010609060101010101" pitchFamily="49" charset="-122"/>
            </a:endParaRPr>
          </a:p>
          <a:p>
            <a:pPr eaLnBrk="1" hangingPunct="1">
              <a:lnSpc>
                <a:spcPct val="90000"/>
              </a:lnSpc>
            </a:pPr>
            <a:r>
              <a:rPr lang="en-US" altLang="zh-CN" sz="2400">
                <a:latin typeface="楷体" panose="02010609060101010101" pitchFamily="49" charset="-122"/>
                <a:ea typeface="楷体" panose="02010609060101010101" pitchFamily="49" charset="-122"/>
                <a:cs typeface="楷体" panose="02010609060101010101" pitchFamily="49" charset="-122"/>
                <a:sym typeface="+mn-ea"/>
              </a:rPr>
              <a:t>A</a:t>
            </a:r>
            <a:r>
              <a:rPr lang="zh-CN" altLang="en-US" sz="2400">
                <a:latin typeface="楷体" panose="02010609060101010101" pitchFamily="49" charset="-122"/>
                <a:ea typeface="楷体" panose="02010609060101010101" pitchFamily="49" charset="-122"/>
                <a:cs typeface="楷体" panose="02010609060101010101" pitchFamily="49" charset="-122"/>
                <a:sym typeface="+mn-ea"/>
              </a:rPr>
              <a:t>公司在招聘外包决策、选择服务商、激励监控与评价招聘外包成果等各个环节上</a:t>
            </a:r>
            <a:r>
              <a:rPr lang="en-US" altLang="zh-CN" sz="240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400">
                <a:latin typeface="楷体" panose="02010609060101010101" pitchFamily="49" charset="-122"/>
                <a:ea typeface="楷体" panose="02010609060101010101" pitchFamily="49" charset="-122"/>
                <a:cs typeface="楷体" panose="02010609060101010101" pitchFamily="49" charset="-122"/>
                <a:sym typeface="+mn-ea"/>
              </a:rPr>
              <a:t>要进行风险管理</a:t>
            </a:r>
            <a:r>
              <a:rPr lang="en-US" altLang="zh-CN" sz="240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400">
                <a:latin typeface="楷体" panose="02010609060101010101" pitchFamily="49" charset="-122"/>
                <a:ea typeface="楷体" panose="02010609060101010101" pitchFamily="49" charset="-122"/>
                <a:cs typeface="楷体" panose="02010609060101010101" pitchFamily="49" charset="-122"/>
                <a:sym typeface="+mn-ea"/>
              </a:rPr>
              <a:t>以防范外包活动中的风险</a:t>
            </a:r>
            <a:r>
              <a:rPr lang="en-US" altLang="zh-CN" sz="240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400">
                <a:latin typeface="楷体" panose="02010609060101010101" pitchFamily="49" charset="-122"/>
                <a:ea typeface="楷体" panose="02010609060101010101" pitchFamily="49" charset="-122"/>
                <a:cs typeface="楷体" panose="02010609060101010101" pitchFamily="49" charset="-122"/>
                <a:sym typeface="+mn-ea"/>
              </a:rPr>
              <a:t>并建立招聘外包风险防范机制。</a:t>
            </a:r>
          </a:p>
          <a:p>
            <a:pPr eaLnBrk="1" hangingPunct="1">
              <a:lnSpc>
                <a:spcPct val="90000"/>
              </a:lnSpc>
            </a:pPr>
            <a:r>
              <a:rPr lang="en-US" altLang="zh-CN" sz="2400">
                <a:latin typeface="楷体" panose="02010609060101010101" pitchFamily="49" charset="-122"/>
                <a:ea typeface="楷体" panose="02010609060101010101" pitchFamily="49" charset="-122"/>
                <a:cs typeface="楷体" panose="02010609060101010101" pitchFamily="49" charset="-122"/>
                <a:sym typeface="+mn-ea"/>
              </a:rPr>
              <a:t>(1)</a:t>
            </a:r>
            <a:r>
              <a:rPr lang="zh-CN" altLang="en-US" sz="2400">
                <a:latin typeface="楷体" panose="02010609060101010101" pitchFamily="49" charset="-122"/>
                <a:ea typeface="楷体" panose="02010609060101010101" pitchFamily="49" charset="-122"/>
                <a:cs typeface="楷体" panose="02010609060101010101" pitchFamily="49" charset="-122"/>
                <a:sym typeface="+mn-ea"/>
              </a:rPr>
              <a:t>建立招聘外包风险预警机制</a:t>
            </a:r>
            <a:r>
              <a:rPr lang="en-US" altLang="zh-CN" sz="240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400">
                <a:latin typeface="楷体" panose="02010609060101010101" pitchFamily="49" charset="-122"/>
                <a:ea typeface="楷体" panose="02010609060101010101" pitchFamily="49" charset="-122"/>
                <a:cs typeface="楷体" panose="02010609060101010101" pitchFamily="49" charset="-122"/>
                <a:sym typeface="+mn-ea"/>
              </a:rPr>
              <a:t>即在招聘外包前</a:t>
            </a:r>
            <a:r>
              <a:rPr lang="en-US" altLang="zh-CN" sz="240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400">
                <a:latin typeface="楷体" panose="02010609060101010101" pitchFamily="49" charset="-122"/>
                <a:ea typeface="楷体" panose="02010609060101010101" pitchFamily="49" charset="-122"/>
                <a:cs typeface="楷体" panose="02010609060101010101" pitchFamily="49" charset="-122"/>
                <a:sym typeface="+mn-ea"/>
              </a:rPr>
              <a:t>分析一下外包风险的来源</a:t>
            </a:r>
            <a:r>
              <a:rPr lang="en-US" altLang="zh-CN" sz="240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400">
                <a:latin typeface="楷体" panose="02010609060101010101" pitchFamily="49" charset="-122"/>
                <a:ea typeface="楷体" panose="02010609060101010101" pitchFamily="49" charset="-122"/>
                <a:cs typeface="楷体" panose="02010609060101010101" pitchFamily="49" charset="-122"/>
                <a:sym typeface="+mn-ea"/>
              </a:rPr>
              <a:t>并估计其可能产生的后果</a:t>
            </a:r>
            <a:r>
              <a:rPr lang="en-US" altLang="zh-CN" sz="240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400">
                <a:latin typeface="楷体" panose="02010609060101010101" pitchFamily="49" charset="-122"/>
                <a:ea typeface="楷体" panose="02010609060101010101" pitchFamily="49" charset="-122"/>
                <a:cs typeface="楷体" panose="02010609060101010101" pitchFamily="49" charset="-122"/>
                <a:sym typeface="+mn-ea"/>
              </a:rPr>
              <a:t>以便采取前馈控制</a:t>
            </a:r>
            <a:r>
              <a:rPr lang="en-US" altLang="zh-CN" sz="240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400">
                <a:latin typeface="楷体" panose="02010609060101010101" pitchFamily="49" charset="-122"/>
                <a:ea typeface="楷体" panose="02010609060101010101" pitchFamily="49" charset="-122"/>
                <a:cs typeface="楷体" panose="02010609060101010101" pitchFamily="49" charset="-122"/>
                <a:sym typeface="+mn-ea"/>
              </a:rPr>
              <a:t>使外包风险的损失降到最低。</a:t>
            </a:r>
            <a:endParaRPr lang="zh-CN" altLang="en-US" sz="2400">
              <a:latin typeface="楷体" panose="02010609060101010101" pitchFamily="49" charset="-122"/>
              <a:ea typeface="楷体" panose="02010609060101010101" pitchFamily="49" charset="-122"/>
              <a:cs typeface="楷体" panose="02010609060101010101" pitchFamily="49" charset="-122"/>
            </a:endParaRPr>
          </a:p>
          <a:p>
            <a:pPr eaLnBrk="1" hangingPunct="1">
              <a:lnSpc>
                <a:spcPct val="90000"/>
              </a:lnSpc>
            </a:pPr>
            <a:r>
              <a:rPr lang="en-US" altLang="zh-CN" sz="2400">
                <a:latin typeface="楷体" panose="02010609060101010101" pitchFamily="49" charset="-122"/>
                <a:ea typeface="楷体" panose="02010609060101010101" pitchFamily="49" charset="-122"/>
                <a:cs typeface="楷体" panose="02010609060101010101" pitchFamily="49" charset="-122"/>
                <a:sym typeface="+mn-ea"/>
              </a:rPr>
              <a:t>(2)</a:t>
            </a:r>
            <a:r>
              <a:rPr lang="zh-CN" altLang="en-US" sz="2400">
                <a:latin typeface="楷体" panose="02010609060101010101" pitchFamily="49" charset="-122"/>
                <a:ea typeface="楷体" panose="02010609060101010101" pitchFamily="49" charset="-122"/>
                <a:cs typeface="楷体" panose="02010609060101010101" pitchFamily="49" charset="-122"/>
                <a:sym typeface="+mn-ea"/>
              </a:rPr>
              <a:t>建立招聘外包风险动态监测与控制机制</a:t>
            </a:r>
            <a:r>
              <a:rPr lang="en-US" altLang="zh-CN" sz="240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400">
                <a:latin typeface="楷体" panose="02010609060101010101" pitchFamily="49" charset="-122"/>
                <a:ea typeface="楷体" panose="02010609060101010101" pitchFamily="49" charset="-122"/>
                <a:cs typeface="楷体" panose="02010609060101010101" pitchFamily="49" charset="-122"/>
                <a:sym typeface="+mn-ea"/>
              </a:rPr>
              <a:t>即实时监测</a:t>
            </a:r>
            <a:r>
              <a:rPr lang="en-US" altLang="zh-CN" sz="240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400">
                <a:latin typeface="楷体" panose="02010609060101010101" pitchFamily="49" charset="-122"/>
                <a:ea typeface="楷体" panose="02010609060101010101" pitchFamily="49" charset="-122"/>
                <a:cs typeface="楷体" panose="02010609060101010101" pitchFamily="49" charset="-122"/>
                <a:sym typeface="+mn-ea"/>
              </a:rPr>
              <a:t>对招聘外包活动进行全过程动态监控与管理</a:t>
            </a:r>
            <a:r>
              <a:rPr lang="en-US" altLang="zh-CN" sz="240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400">
                <a:latin typeface="楷体" panose="02010609060101010101" pitchFamily="49" charset="-122"/>
                <a:ea typeface="楷体" panose="02010609060101010101" pitchFamily="49" charset="-122"/>
                <a:cs typeface="楷体" panose="02010609060101010101" pitchFamily="49" charset="-122"/>
                <a:sym typeface="+mn-ea"/>
              </a:rPr>
              <a:t>并对招聘外包成果及时进行评估。当出现风险时</a:t>
            </a:r>
            <a:r>
              <a:rPr lang="en-US" altLang="zh-CN" sz="240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400">
                <a:latin typeface="楷体" panose="02010609060101010101" pitchFamily="49" charset="-122"/>
                <a:ea typeface="楷体" panose="02010609060101010101" pitchFamily="49" charset="-122"/>
                <a:cs typeface="楷体" panose="02010609060101010101" pitchFamily="49" charset="-122"/>
                <a:sym typeface="+mn-ea"/>
              </a:rPr>
              <a:t>采用现场控制</a:t>
            </a:r>
            <a:r>
              <a:rPr lang="en-US" altLang="zh-CN" sz="240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400">
                <a:latin typeface="楷体" panose="02010609060101010101" pitchFamily="49" charset="-122"/>
                <a:ea typeface="楷体" panose="02010609060101010101" pitchFamily="49" charset="-122"/>
                <a:cs typeface="楷体" panose="02010609060101010101" pitchFamily="49" charset="-122"/>
                <a:sym typeface="+mn-ea"/>
              </a:rPr>
              <a:t>及时控制外包风险</a:t>
            </a:r>
            <a:r>
              <a:rPr lang="en-US" altLang="zh-CN" sz="240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400">
                <a:latin typeface="楷体" panose="02010609060101010101" pitchFamily="49" charset="-122"/>
                <a:ea typeface="楷体" panose="02010609060101010101" pitchFamily="49" charset="-122"/>
                <a:cs typeface="楷体" panose="02010609060101010101" pitchFamily="49" charset="-122"/>
                <a:sym typeface="+mn-ea"/>
              </a:rPr>
              <a:t>以便尽可能减少损失的发生。</a:t>
            </a:r>
            <a:endParaRPr lang="zh-CN" altLang="en-US" sz="2400">
              <a:latin typeface="楷体" panose="02010609060101010101" pitchFamily="49" charset="-122"/>
              <a:ea typeface="楷体" panose="02010609060101010101" pitchFamily="49" charset="-122"/>
              <a:cs typeface="楷体" panose="02010609060101010101" pitchFamily="49" charset="-122"/>
            </a:endParaRPr>
          </a:p>
          <a:p>
            <a:pPr eaLnBrk="1" hangingPunct="1">
              <a:lnSpc>
                <a:spcPct val="90000"/>
              </a:lnSpc>
            </a:pPr>
            <a:r>
              <a:rPr lang="en-US" altLang="zh-CN" sz="2400">
                <a:latin typeface="楷体" panose="02010609060101010101" pitchFamily="49" charset="-122"/>
                <a:ea typeface="楷体" panose="02010609060101010101" pitchFamily="49" charset="-122"/>
                <a:cs typeface="楷体" panose="02010609060101010101" pitchFamily="49" charset="-122"/>
                <a:sym typeface="+mn-ea"/>
              </a:rPr>
              <a:t>(3)</a:t>
            </a:r>
            <a:r>
              <a:rPr lang="zh-CN" altLang="en-US" sz="2400">
                <a:latin typeface="楷体" panose="02010609060101010101" pitchFamily="49" charset="-122"/>
                <a:ea typeface="楷体" panose="02010609060101010101" pitchFamily="49" charset="-122"/>
                <a:cs typeface="楷体" panose="02010609060101010101" pitchFamily="49" charset="-122"/>
                <a:sym typeface="+mn-ea"/>
              </a:rPr>
              <a:t>建立招聘外包风险的激励约束机制。实行招聘外包的企业与服务商之间是委托与代理关系</a:t>
            </a:r>
            <a:r>
              <a:rPr lang="en-US" altLang="zh-CN" sz="240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400">
                <a:latin typeface="楷体" panose="02010609060101010101" pitchFamily="49" charset="-122"/>
                <a:ea typeface="楷体" panose="02010609060101010101" pitchFamily="49" charset="-122"/>
                <a:cs typeface="楷体" panose="02010609060101010101" pitchFamily="49" charset="-122"/>
                <a:sym typeface="+mn-ea"/>
              </a:rPr>
              <a:t>要实行反馈控制</a:t>
            </a:r>
            <a:r>
              <a:rPr lang="en-US" altLang="zh-CN" sz="240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400">
                <a:latin typeface="楷体" panose="02010609060101010101" pitchFamily="49" charset="-122"/>
                <a:ea typeface="楷体" panose="02010609060101010101" pitchFamily="49" charset="-122"/>
                <a:cs typeface="楷体" panose="02010609060101010101" pitchFamily="49" charset="-122"/>
                <a:sym typeface="+mn-ea"/>
              </a:rPr>
              <a:t>建立起一种符合双方利益及风险共担的激励约束机制来最大限度地防范风险。</a:t>
            </a:r>
            <a:endParaRPr lang="zh-CN" altLang="en-US" sz="2400">
              <a:latin typeface="楷体" panose="02010609060101010101" pitchFamily="49" charset="-122"/>
              <a:ea typeface="楷体" panose="02010609060101010101" pitchFamily="49" charset="-122"/>
              <a:cs typeface="楷体" panose="02010609060101010101" pitchFamily="49" charset="-122"/>
            </a:endParaRPr>
          </a:p>
          <a:p>
            <a:pPr eaLnBrk="1" hangingPunct="1">
              <a:lnSpc>
                <a:spcPct val="90000"/>
              </a:lnSpc>
            </a:pPr>
            <a:endParaRPr lang="zh-CN" altLang="en-US" sz="2400">
              <a:latin typeface="楷体" panose="02010609060101010101" pitchFamily="49" charset="-122"/>
              <a:ea typeface="楷体" panose="02010609060101010101" pitchFamily="49" charset="-122"/>
              <a:cs typeface="楷体" panose="02010609060101010101" pitchFamily="49" charset="-122"/>
            </a:endParaRPr>
          </a:p>
        </p:txBody>
      </p:sp>
    </p:spTree>
    <p:extLst>
      <p:ext uri="{BB962C8B-B14F-4D97-AF65-F5344CB8AC3E}">
        <p14:creationId xmlns:p14="http://schemas.microsoft.com/office/powerpoint/2010/main" val="801548722"/>
      </p:ext>
    </p:extLst>
  </p:cSld>
  <p:clrMapOvr>
    <a:masterClrMapping/>
  </p:clrMapOvr>
  <mc:AlternateContent xmlns:mc="http://schemas.openxmlformats.org/markup-compatibility/2006" xmlns:p14="http://schemas.microsoft.com/office/powerpoint/2010/main">
    <mc:Choice Requires="p14">
      <p:transition spd="slow" p14:dur="3000" advTm="0">
        <p14:shred/>
      </p:transition>
    </mc:Choice>
    <mc:Fallback xmlns="">
      <p:transition spd="slow"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5" presetClass="entr" presetSubtype="0" fill="hold" nodeType="withEffect">
                                  <p:stCondLst>
                                    <p:cond delay="250"/>
                                  </p:stCondLst>
                                  <p:childTnLst>
                                    <p:set>
                                      <p:cBhvr>
                                        <p:cTn id="6" dur="1" fill="hold">
                                          <p:stCondLst>
                                            <p:cond delay="0"/>
                                          </p:stCondLst>
                                        </p:cTn>
                                        <p:tgtEl>
                                          <p:spTgt spid="19"/>
                                        </p:tgtEl>
                                        <p:attrNameLst>
                                          <p:attrName>style.visibility</p:attrName>
                                        </p:attrNameLst>
                                      </p:cBhvr>
                                      <p:to>
                                        <p:strVal val="visible"/>
                                      </p:to>
                                    </p:set>
                                    <p:anim calcmode="lin" valueType="num">
                                      <p:cBhvr>
                                        <p:cTn id="7" dur="500" decel="50000" fill="hold">
                                          <p:stCondLst>
                                            <p:cond delay="0"/>
                                          </p:stCondLst>
                                        </p:cTn>
                                        <p:tgtEl>
                                          <p:spTgt spid="19"/>
                                        </p:tgtEl>
                                        <p:attrNameLst>
                                          <p:attrName>style.rotation</p:attrName>
                                        </p:attrNameLst>
                                      </p:cBhvr>
                                      <p:tavLst>
                                        <p:tav tm="0">
                                          <p:val>
                                            <p:fltVal val="-90"/>
                                          </p:val>
                                        </p:tav>
                                        <p:tav tm="100000">
                                          <p:val>
                                            <p:fltVal val="0"/>
                                          </p:val>
                                        </p:tav>
                                      </p:tavLst>
                                    </p:anim>
                                    <p:anim calcmode="lin" valueType="num">
                                      <p:cBhvr>
                                        <p:cTn id="8" dur="500" decel="50000" fill="hold">
                                          <p:stCondLst>
                                            <p:cond delay="0"/>
                                          </p:stCondLst>
                                        </p:cTn>
                                        <p:tgtEl>
                                          <p:spTgt spid="19"/>
                                        </p:tgtEl>
                                        <p:attrNameLst>
                                          <p:attrName>ppt_w</p:attrName>
                                        </p:attrNameLst>
                                      </p:cBhvr>
                                      <p:tavLst>
                                        <p:tav tm="0">
                                          <p:val>
                                            <p:strVal val="#ppt_w"/>
                                          </p:val>
                                        </p:tav>
                                        <p:tav tm="100000">
                                          <p:val>
                                            <p:strVal val="#ppt_w*.05"/>
                                          </p:val>
                                        </p:tav>
                                      </p:tavLst>
                                    </p:anim>
                                    <p:anim calcmode="lin" valueType="num">
                                      <p:cBhvr>
                                        <p:cTn id="9" dur="500" accel="50000" fill="hold">
                                          <p:stCondLst>
                                            <p:cond delay="500"/>
                                          </p:stCondLst>
                                        </p:cTn>
                                        <p:tgtEl>
                                          <p:spTgt spid="19"/>
                                        </p:tgtEl>
                                        <p:attrNameLst>
                                          <p:attrName>ppt_w</p:attrName>
                                        </p:attrNameLst>
                                      </p:cBhvr>
                                      <p:tavLst>
                                        <p:tav tm="0">
                                          <p:val>
                                            <p:strVal val="#ppt_w*.05"/>
                                          </p:val>
                                        </p:tav>
                                        <p:tav tm="100000">
                                          <p:val>
                                            <p:strVal val="#ppt_w"/>
                                          </p:val>
                                        </p:tav>
                                      </p:tavLst>
                                    </p:anim>
                                    <p:anim calcmode="lin" valueType="num">
                                      <p:cBhvr>
                                        <p:cTn id="10" dur="1000" fill="hold"/>
                                        <p:tgtEl>
                                          <p:spTgt spid="19"/>
                                        </p:tgtEl>
                                        <p:attrNameLst>
                                          <p:attrName>ppt_h</p:attrName>
                                        </p:attrNameLst>
                                      </p:cBhvr>
                                      <p:tavLst>
                                        <p:tav tm="0">
                                          <p:val>
                                            <p:strVal val="#ppt_h"/>
                                          </p:val>
                                        </p:tav>
                                        <p:tav tm="100000">
                                          <p:val>
                                            <p:strVal val="#ppt_h"/>
                                          </p:val>
                                        </p:tav>
                                      </p:tavLst>
                                    </p:anim>
                                    <p:anim calcmode="lin" valueType="num">
                                      <p:cBhvr>
                                        <p:cTn id="11" dur="500" decel="50000" fill="hold">
                                          <p:stCondLst>
                                            <p:cond delay="0"/>
                                          </p:stCondLst>
                                        </p:cTn>
                                        <p:tgtEl>
                                          <p:spTgt spid="19"/>
                                        </p:tgtEl>
                                        <p:attrNameLst>
                                          <p:attrName>ppt_x</p:attrName>
                                        </p:attrNameLst>
                                      </p:cBhvr>
                                      <p:tavLst>
                                        <p:tav tm="0">
                                          <p:val>
                                            <p:strVal val="#ppt_x+.4"/>
                                          </p:val>
                                        </p:tav>
                                        <p:tav tm="100000">
                                          <p:val>
                                            <p:strVal val="#ppt_x"/>
                                          </p:val>
                                        </p:tav>
                                      </p:tavLst>
                                    </p:anim>
                                    <p:anim calcmode="lin" valueType="num">
                                      <p:cBhvr>
                                        <p:cTn id="12" dur="500" decel="50000" fill="hold">
                                          <p:stCondLst>
                                            <p:cond delay="0"/>
                                          </p:stCondLst>
                                        </p:cTn>
                                        <p:tgtEl>
                                          <p:spTgt spid="19"/>
                                        </p:tgtEl>
                                        <p:attrNameLst>
                                          <p:attrName>ppt_y</p:attrName>
                                        </p:attrNameLst>
                                      </p:cBhvr>
                                      <p:tavLst>
                                        <p:tav tm="0">
                                          <p:val>
                                            <p:strVal val="#ppt_y-.2"/>
                                          </p:val>
                                        </p:tav>
                                        <p:tav tm="100000">
                                          <p:val>
                                            <p:strVal val="#ppt_y+.1"/>
                                          </p:val>
                                        </p:tav>
                                      </p:tavLst>
                                    </p:anim>
                                    <p:anim calcmode="lin" valueType="num">
                                      <p:cBhvr>
                                        <p:cTn id="13" dur="500" accel="50000" fill="hold">
                                          <p:stCondLst>
                                            <p:cond delay="500"/>
                                          </p:stCondLst>
                                        </p:cTn>
                                        <p:tgtEl>
                                          <p:spTgt spid="19"/>
                                        </p:tgtEl>
                                        <p:attrNameLst>
                                          <p:attrName>ppt_y</p:attrName>
                                        </p:attrNameLst>
                                      </p:cBhvr>
                                      <p:tavLst>
                                        <p:tav tm="0">
                                          <p:val>
                                            <p:strVal val="#ppt_y+.1"/>
                                          </p:val>
                                        </p:tav>
                                        <p:tav tm="100000">
                                          <p:val>
                                            <p:strVal val="#ppt_y"/>
                                          </p:val>
                                        </p:tav>
                                      </p:tavLst>
                                    </p:anim>
                                    <p:animEffect transition="in" filter="fade">
                                      <p:cBhvr>
                                        <p:cTn id="14" dur="1000" decel="50000">
                                          <p:stCondLst>
                                            <p:cond delay="0"/>
                                          </p:stCondLst>
                                        </p:cTn>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矩形 8"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549157" y="-975631"/>
            <a:ext cx="583096" cy="838080"/>
          </a:xfrm>
          <a:prstGeom prst="rect">
            <a:avLst/>
          </a:prstGeom>
          <a:solidFill>
            <a:srgbClr val="365B7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 name="矩形 9"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1132253" y="-975631"/>
            <a:ext cx="583096" cy="838080"/>
          </a:xfrm>
          <a:prstGeom prst="rect">
            <a:avLst/>
          </a:prstGeom>
          <a:solidFill>
            <a:srgbClr val="96648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 name="矩形 10"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1715349" y="-975631"/>
            <a:ext cx="583096" cy="838080"/>
          </a:xfrm>
          <a:prstGeom prst="rect">
            <a:avLst/>
          </a:prstGeom>
          <a:solidFill>
            <a:srgbClr val="D06F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 name="矩形 11"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2298446" y="-975631"/>
            <a:ext cx="583096" cy="838080"/>
          </a:xfrm>
          <a:prstGeom prst="rect">
            <a:avLst/>
          </a:prstGeom>
          <a:solidFill>
            <a:srgbClr val="F779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 name="矩形 12"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2881542" y="-975631"/>
            <a:ext cx="583096" cy="838080"/>
          </a:xfrm>
          <a:prstGeom prst="rect">
            <a:avLst/>
          </a:prstGeom>
          <a:solidFill>
            <a:srgbClr val="F8AD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e7d195523061f1c0"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hidden="1"/>
          <p:cNvSpPr txBox="1"/>
          <p:nvPr/>
        </p:nvSpPr>
        <p:spPr>
          <a:xfrm>
            <a:off x="-355600" y="1803400"/>
            <a:ext cx="293927" cy="1016000"/>
          </a:xfrm>
          <a:prstGeom prst="rect">
            <a:avLst/>
          </a:prstGeom>
          <a:noFill/>
        </p:spPr>
        <p:txBody>
          <a:bodyPr vert="wordArtVert" rtlCol="0">
            <a:spAutoFit/>
          </a:bodyPr>
          <a:lstStyle/>
          <a:p>
            <a:r>
              <a:rPr lang="en-US" altLang="zh-CN" sz="100"/>
              <a:t>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a:t>
            </a:r>
            <a:endParaRPr lang="zh-CN" altLang="en-US" sz="100"/>
          </a:p>
        </p:txBody>
      </p:sp>
      <p:grpSp>
        <p:nvGrpSpPr>
          <p:cNvPr id="19" name="组合 18"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GrpSpPr/>
          <p:nvPr/>
        </p:nvGrpSpPr>
        <p:grpSpPr>
          <a:xfrm>
            <a:off x="170645" y="155063"/>
            <a:ext cx="1891633" cy="1891633"/>
            <a:chOff x="831765" y="1948847"/>
            <a:chExt cx="1891633" cy="1891633"/>
          </a:xfrm>
        </p:grpSpPr>
        <p:grpSp>
          <p:nvGrpSpPr>
            <p:cNvPr id="20" name="组合 19"/>
            <p:cNvGrpSpPr/>
            <p:nvPr/>
          </p:nvGrpSpPr>
          <p:grpSpPr>
            <a:xfrm>
              <a:off x="831765" y="1948847"/>
              <a:ext cx="1891633" cy="1891633"/>
              <a:chOff x="1375509" y="1976984"/>
              <a:chExt cx="2018000" cy="2018000"/>
            </a:xfrm>
          </p:grpSpPr>
          <p:sp>
            <p:nvSpPr>
              <p:cNvPr id="21" name="椭圆 20" descr="e7d195523061f1c0deeec63e560781cfd59afb0ea006f2a87ABB68BF51EA6619813959095094C18C62A12F549504892A4AAA8C1554C6663626E05CA27F281A14E6983772AFC3FB97135759321DEA3D709AACD122C08E6ED1C77BAD4A88EF4CD28A80260D8F97957F436F83C1F553EF0169027D0DBFA7A77088E1513DBDFC101C4B4DFF310B01A5021663E46B6BC2AAB5"/>
              <p:cNvSpPr>
                <a:spLocks noChangeAspect="1"/>
              </p:cNvSpPr>
              <p:nvPr/>
            </p:nvSpPr>
            <p:spPr>
              <a:xfrm>
                <a:off x="1375509" y="1976984"/>
                <a:ext cx="2018000" cy="2018000"/>
              </a:xfrm>
              <a:prstGeom prst="ellipse">
                <a:avLst/>
              </a:prstGeom>
              <a:gradFill>
                <a:gsLst>
                  <a:gs pos="0">
                    <a:schemeClr val="bg1"/>
                  </a:gs>
                  <a:gs pos="100000">
                    <a:srgbClr val="C7C7C7"/>
                  </a:gs>
                </a:gsLst>
                <a:lin ang="13200000" scaled="0"/>
              </a:gradFill>
              <a:ln w="22225">
                <a:solidFill>
                  <a:schemeClr val="bg1"/>
                </a:solidFill>
              </a:ln>
              <a:effectLst>
                <a:outerShdw blurRad="393700" dist="1270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 name="任意多边形 16"/>
              <p:cNvSpPr/>
              <p:nvPr/>
            </p:nvSpPr>
            <p:spPr>
              <a:xfrm rot="5400000">
                <a:off x="1220020" y="2637800"/>
                <a:ext cx="1007034" cy="694933"/>
              </a:xfrm>
              <a:custGeom>
                <a:avLst/>
                <a:gdLst>
                  <a:gd name="connsiteX0" fmla="*/ 0 w 1007034"/>
                  <a:gd name="connsiteY0" fmla="*/ 555348 h 694933"/>
                  <a:gd name="connsiteX1" fmla="*/ 322102 w 1007034"/>
                  <a:gd name="connsiteY1" fmla="*/ 0 h 694933"/>
                  <a:gd name="connsiteX2" fmla="*/ 392164 w 1007034"/>
                  <a:gd name="connsiteY2" fmla="*/ 21748 h 694933"/>
                  <a:gd name="connsiteX3" fmla="*/ 503517 w 1007034"/>
                  <a:gd name="connsiteY3" fmla="*/ 32974 h 694933"/>
                  <a:gd name="connsiteX4" fmla="*/ 614869 w 1007034"/>
                  <a:gd name="connsiteY4" fmla="*/ 21748 h 694933"/>
                  <a:gd name="connsiteX5" fmla="*/ 684932 w 1007034"/>
                  <a:gd name="connsiteY5" fmla="*/ 0 h 694933"/>
                  <a:gd name="connsiteX6" fmla="*/ 1007034 w 1007034"/>
                  <a:gd name="connsiteY6" fmla="*/ 555347 h 694933"/>
                  <a:gd name="connsiteX7" fmla="*/ 895766 w 1007034"/>
                  <a:gd name="connsiteY7" fmla="*/ 615742 h 694933"/>
                  <a:gd name="connsiteX8" fmla="*/ 503516 w 1007034"/>
                  <a:gd name="connsiteY8" fmla="*/ 694933 h 694933"/>
                  <a:gd name="connsiteX9" fmla="*/ 111266 w 1007034"/>
                  <a:gd name="connsiteY9" fmla="*/ 615742 h 694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07034" h="694933">
                    <a:moveTo>
                      <a:pt x="0" y="555348"/>
                    </a:moveTo>
                    <a:lnTo>
                      <a:pt x="322102" y="0"/>
                    </a:lnTo>
                    <a:lnTo>
                      <a:pt x="392164" y="21748"/>
                    </a:lnTo>
                    <a:cubicBezTo>
                      <a:pt x="428132" y="29108"/>
                      <a:pt x="465373" y="32974"/>
                      <a:pt x="503517" y="32974"/>
                    </a:cubicBezTo>
                    <a:cubicBezTo>
                      <a:pt x="541660" y="32974"/>
                      <a:pt x="578901" y="29108"/>
                      <a:pt x="614869" y="21748"/>
                    </a:cubicBezTo>
                    <a:lnTo>
                      <a:pt x="684932" y="0"/>
                    </a:lnTo>
                    <a:lnTo>
                      <a:pt x="1007034" y="555347"/>
                    </a:lnTo>
                    <a:lnTo>
                      <a:pt x="895766" y="615742"/>
                    </a:lnTo>
                    <a:cubicBezTo>
                      <a:pt x="775204" y="666735"/>
                      <a:pt x="642653" y="694933"/>
                      <a:pt x="503516" y="694933"/>
                    </a:cubicBezTo>
                    <a:cubicBezTo>
                      <a:pt x="364379" y="694933"/>
                      <a:pt x="231828" y="666735"/>
                      <a:pt x="111266" y="615742"/>
                    </a:cubicBezTo>
                    <a:close/>
                  </a:path>
                </a:pathLst>
              </a:custGeom>
              <a:solidFill>
                <a:srgbClr val="365B7C"/>
              </a:solidFill>
              <a:ln>
                <a:noFill/>
              </a:ln>
              <a:effectLst>
                <a:innerShdw blurRad="63500" dist="381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27" name="Freeform 48"/>
            <p:cNvSpPr>
              <a:spLocks noEditPoints="1"/>
            </p:cNvSpPr>
            <p:nvPr/>
          </p:nvSpPr>
          <p:spPr bwMode="auto">
            <a:xfrm>
              <a:off x="1822373" y="2622634"/>
              <a:ext cx="490056" cy="469081"/>
            </a:xfrm>
            <a:custGeom>
              <a:avLst/>
              <a:gdLst>
                <a:gd name="T0" fmla="*/ 419 w 628"/>
                <a:gd name="T1" fmla="*/ 232 h 600"/>
                <a:gd name="T2" fmla="*/ 411 w 628"/>
                <a:gd name="T3" fmla="*/ 249 h 600"/>
                <a:gd name="T4" fmla="*/ 408 w 628"/>
                <a:gd name="T5" fmla="*/ 261 h 600"/>
                <a:gd name="T6" fmla="*/ 409 w 628"/>
                <a:gd name="T7" fmla="*/ 283 h 600"/>
                <a:gd name="T8" fmla="*/ 417 w 628"/>
                <a:gd name="T9" fmla="*/ 304 h 600"/>
                <a:gd name="T10" fmla="*/ 424 w 628"/>
                <a:gd name="T11" fmla="*/ 315 h 600"/>
                <a:gd name="T12" fmla="*/ 441 w 628"/>
                <a:gd name="T13" fmla="*/ 330 h 600"/>
                <a:gd name="T14" fmla="*/ 453 w 628"/>
                <a:gd name="T15" fmla="*/ 335 h 600"/>
                <a:gd name="T16" fmla="*/ 478 w 628"/>
                <a:gd name="T17" fmla="*/ 200 h 600"/>
                <a:gd name="T18" fmla="*/ 449 w 628"/>
                <a:gd name="T19" fmla="*/ 206 h 600"/>
                <a:gd name="T20" fmla="*/ 433 w 628"/>
                <a:gd name="T21" fmla="*/ 216 h 600"/>
                <a:gd name="T22" fmla="*/ 425 w 628"/>
                <a:gd name="T23" fmla="*/ 224 h 600"/>
                <a:gd name="T24" fmla="*/ 384 w 628"/>
                <a:gd name="T25" fmla="*/ 70 h 600"/>
                <a:gd name="T26" fmla="*/ 314 w 628"/>
                <a:gd name="T27" fmla="*/ 140 h 600"/>
                <a:gd name="T28" fmla="*/ 379 w 628"/>
                <a:gd name="T29" fmla="*/ 283 h 600"/>
                <a:gd name="T30" fmla="*/ 379 w 628"/>
                <a:gd name="T31" fmla="*/ 254 h 600"/>
                <a:gd name="T32" fmla="*/ 359 w 628"/>
                <a:gd name="T33" fmla="*/ 154 h 600"/>
                <a:gd name="T34" fmla="*/ 250 w 628"/>
                <a:gd name="T35" fmla="*/ 270 h 600"/>
                <a:gd name="T36" fmla="*/ 314 w 628"/>
                <a:gd name="T37" fmla="*/ 396 h 600"/>
                <a:gd name="T38" fmla="*/ 282 w 628"/>
                <a:gd name="T39" fmla="*/ 400 h 600"/>
                <a:gd name="T40" fmla="*/ 267 w 628"/>
                <a:gd name="T41" fmla="*/ 382 h 600"/>
                <a:gd name="T42" fmla="*/ 257 w 628"/>
                <a:gd name="T43" fmla="*/ 374 h 600"/>
                <a:gd name="T44" fmla="*/ 214 w 628"/>
                <a:gd name="T45" fmla="*/ 356 h 600"/>
                <a:gd name="T46" fmla="*/ 195 w 628"/>
                <a:gd name="T47" fmla="*/ 354 h 600"/>
                <a:gd name="T48" fmla="*/ 0 w 628"/>
                <a:gd name="T49" fmla="*/ 600 h 600"/>
                <a:gd name="T50" fmla="*/ 83 w 628"/>
                <a:gd name="T51" fmla="*/ 454 h 600"/>
                <a:gd name="T52" fmla="*/ 216 w 628"/>
                <a:gd name="T53" fmla="*/ 454 h 600"/>
                <a:gd name="T54" fmla="*/ 301 w 628"/>
                <a:gd name="T55" fmla="*/ 600 h 600"/>
                <a:gd name="T56" fmla="*/ 282 w 628"/>
                <a:gd name="T57" fmla="*/ 400 h 600"/>
                <a:gd name="T58" fmla="*/ 433 w 628"/>
                <a:gd name="T59" fmla="*/ 354 h 600"/>
                <a:gd name="T60" fmla="*/ 413 w 628"/>
                <a:gd name="T61" fmla="*/ 356 h 600"/>
                <a:gd name="T62" fmla="*/ 361 w 628"/>
                <a:gd name="T63" fmla="*/ 382 h 600"/>
                <a:gd name="T64" fmla="*/ 353 w 628"/>
                <a:gd name="T65" fmla="*/ 391 h 600"/>
                <a:gd name="T66" fmla="*/ 389 w 628"/>
                <a:gd name="T67" fmla="*/ 600 h 600"/>
                <a:gd name="T68" fmla="*/ 410 w 628"/>
                <a:gd name="T69" fmla="*/ 600 h 600"/>
                <a:gd name="T70" fmla="*/ 564 w 628"/>
                <a:gd name="T71" fmla="*/ 454 h 600"/>
                <a:gd name="T72" fmla="*/ 628 w 628"/>
                <a:gd name="T73" fmla="*/ 460 h 600"/>
                <a:gd name="T74" fmla="*/ 151 w 628"/>
                <a:gd name="T75" fmla="*/ 340 h 600"/>
                <a:gd name="T76" fmla="*/ 186 w 628"/>
                <a:gd name="T77" fmla="*/ 330 h 600"/>
                <a:gd name="T78" fmla="*/ 196 w 628"/>
                <a:gd name="T79" fmla="*/ 323 h 600"/>
                <a:gd name="T80" fmla="*/ 216 w 628"/>
                <a:gd name="T81" fmla="*/ 295 h 600"/>
                <a:gd name="T82" fmla="*/ 219 w 628"/>
                <a:gd name="T83" fmla="*/ 281 h 600"/>
                <a:gd name="T84" fmla="*/ 219 w 628"/>
                <a:gd name="T85" fmla="*/ 258 h 600"/>
                <a:gd name="T86" fmla="*/ 214 w 628"/>
                <a:gd name="T87" fmla="*/ 241 h 600"/>
                <a:gd name="T88" fmla="*/ 208 w 628"/>
                <a:gd name="T89" fmla="*/ 231 h 600"/>
                <a:gd name="T90" fmla="*/ 195 w 628"/>
                <a:gd name="T91" fmla="*/ 217 h 600"/>
                <a:gd name="T92" fmla="*/ 186 w 628"/>
                <a:gd name="T93" fmla="*/ 210 h 600"/>
                <a:gd name="T94" fmla="*/ 151 w 628"/>
                <a:gd name="T95" fmla="*/ 200 h 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28" h="600">
                  <a:moveTo>
                    <a:pt x="425" y="224"/>
                  </a:moveTo>
                  <a:cubicBezTo>
                    <a:pt x="423" y="226"/>
                    <a:pt x="421" y="229"/>
                    <a:pt x="420" y="231"/>
                  </a:cubicBezTo>
                  <a:cubicBezTo>
                    <a:pt x="419" y="231"/>
                    <a:pt x="419" y="232"/>
                    <a:pt x="419" y="232"/>
                  </a:cubicBezTo>
                  <a:cubicBezTo>
                    <a:pt x="418" y="234"/>
                    <a:pt x="416" y="236"/>
                    <a:pt x="415" y="239"/>
                  </a:cubicBezTo>
                  <a:cubicBezTo>
                    <a:pt x="415" y="240"/>
                    <a:pt x="414" y="240"/>
                    <a:pt x="414" y="241"/>
                  </a:cubicBezTo>
                  <a:cubicBezTo>
                    <a:pt x="413" y="244"/>
                    <a:pt x="412" y="246"/>
                    <a:pt x="411" y="249"/>
                  </a:cubicBezTo>
                  <a:cubicBezTo>
                    <a:pt x="411" y="249"/>
                    <a:pt x="411" y="250"/>
                    <a:pt x="411" y="250"/>
                  </a:cubicBezTo>
                  <a:cubicBezTo>
                    <a:pt x="410" y="253"/>
                    <a:pt x="409" y="255"/>
                    <a:pt x="409" y="258"/>
                  </a:cubicBezTo>
                  <a:cubicBezTo>
                    <a:pt x="409" y="259"/>
                    <a:pt x="409" y="260"/>
                    <a:pt x="408" y="261"/>
                  </a:cubicBezTo>
                  <a:cubicBezTo>
                    <a:pt x="408" y="264"/>
                    <a:pt x="408" y="267"/>
                    <a:pt x="408" y="270"/>
                  </a:cubicBezTo>
                  <a:cubicBezTo>
                    <a:pt x="408" y="274"/>
                    <a:pt x="408" y="278"/>
                    <a:pt x="409" y="281"/>
                  </a:cubicBezTo>
                  <a:cubicBezTo>
                    <a:pt x="409" y="282"/>
                    <a:pt x="409" y="283"/>
                    <a:pt x="409" y="283"/>
                  </a:cubicBezTo>
                  <a:cubicBezTo>
                    <a:pt x="410" y="287"/>
                    <a:pt x="411" y="290"/>
                    <a:pt x="412" y="293"/>
                  </a:cubicBezTo>
                  <a:cubicBezTo>
                    <a:pt x="412" y="294"/>
                    <a:pt x="412" y="294"/>
                    <a:pt x="412" y="295"/>
                  </a:cubicBezTo>
                  <a:cubicBezTo>
                    <a:pt x="414" y="298"/>
                    <a:pt x="415" y="301"/>
                    <a:pt x="417" y="304"/>
                  </a:cubicBezTo>
                  <a:cubicBezTo>
                    <a:pt x="417" y="305"/>
                    <a:pt x="417" y="305"/>
                    <a:pt x="418" y="306"/>
                  </a:cubicBezTo>
                  <a:cubicBezTo>
                    <a:pt x="420" y="309"/>
                    <a:pt x="422" y="312"/>
                    <a:pt x="424" y="315"/>
                  </a:cubicBezTo>
                  <a:cubicBezTo>
                    <a:pt x="424" y="315"/>
                    <a:pt x="424" y="315"/>
                    <a:pt x="424" y="315"/>
                  </a:cubicBezTo>
                  <a:cubicBezTo>
                    <a:pt x="427" y="318"/>
                    <a:pt x="429" y="320"/>
                    <a:pt x="432" y="323"/>
                  </a:cubicBezTo>
                  <a:cubicBezTo>
                    <a:pt x="432" y="323"/>
                    <a:pt x="432" y="323"/>
                    <a:pt x="432" y="323"/>
                  </a:cubicBezTo>
                  <a:cubicBezTo>
                    <a:pt x="435" y="326"/>
                    <a:pt x="438" y="328"/>
                    <a:pt x="441" y="330"/>
                  </a:cubicBezTo>
                  <a:cubicBezTo>
                    <a:pt x="442" y="330"/>
                    <a:pt x="442" y="330"/>
                    <a:pt x="442" y="330"/>
                  </a:cubicBezTo>
                  <a:cubicBezTo>
                    <a:pt x="446" y="332"/>
                    <a:pt x="449" y="334"/>
                    <a:pt x="452" y="335"/>
                  </a:cubicBezTo>
                  <a:cubicBezTo>
                    <a:pt x="453" y="335"/>
                    <a:pt x="453" y="335"/>
                    <a:pt x="453" y="335"/>
                  </a:cubicBezTo>
                  <a:cubicBezTo>
                    <a:pt x="461" y="338"/>
                    <a:pt x="469" y="340"/>
                    <a:pt x="478" y="340"/>
                  </a:cubicBezTo>
                  <a:cubicBezTo>
                    <a:pt x="516" y="340"/>
                    <a:pt x="547" y="309"/>
                    <a:pt x="547" y="270"/>
                  </a:cubicBezTo>
                  <a:cubicBezTo>
                    <a:pt x="547" y="231"/>
                    <a:pt x="516" y="200"/>
                    <a:pt x="478" y="200"/>
                  </a:cubicBezTo>
                  <a:cubicBezTo>
                    <a:pt x="468" y="200"/>
                    <a:pt x="458" y="202"/>
                    <a:pt x="450" y="206"/>
                  </a:cubicBezTo>
                  <a:cubicBezTo>
                    <a:pt x="450" y="206"/>
                    <a:pt x="450" y="206"/>
                    <a:pt x="450" y="206"/>
                  </a:cubicBezTo>
                  <a:cubicBezTo>
                    <a:pt x="449" y="206"/>
                    <a:pt x="449" y="206"/>
                    <a:pt x="449" y="206"/>
                  </a:cubicBezTo>
                  <a:cubicBezTo>
                    <a:pt x="446" y="208"/>
                    <a:pt x="444" y="209"/>
                    <a:pt x="442" y="210"/>
                  </a:cubicBezTo>
                  <a:cubicBezTo>
                    <a:pt x="441" y="210"/>
                    <a:pt x="441" y="211"/>
                    <a:pt x="440" y="211"/>
                  </a:cubicBezTo>
                  <a:cubicBezTo>
                    <a:pt x="438" y="213"/>
                    <a:pt x="435" y="215"/>
                    <a:pt x="433" y="216"/>
                  </a:cubicBezTo>
                  <a:cubicBezTo>
                    <a:pt x="433" y="217"/>
                    <a:pt x="432" y="217"/>
                    <a:pt x="432" y="217"/>
                  </a:cubicBezTo>
                  <a:cubicBezTo>
                    <a:pt x="430" y="219"/>
                    <a:pt x="428" y="221"/>
                    <a:pt x="426" y="223"/>
                  </a:cubicBezTo>
                  <a:cubicBezTo>
                    <a:pt x="426" y="223"/>
                    <a:pt x="425" y="224"/>
                    <a:pt x="425" y="224"/>
                  </a:cubicBezTo>
                  <a:close/>
                  <a:moveTo>
                    <a:pt x="314" y="140"/>
                  </a:moveTo>
                  <a:lnTo>
                    <a:pt x="314" y="140"/>
                  </a:lnTo>
                  <a:cubicBezTo>
                    <a:pt x="353" y="140"/>
                    <a:pt x="384" y="108"/>
                    <a:pt x="384" y="70"/>
                  </a:cubicBezTo>
                  <a:cubicBezTo>
                    <a:pt x="384" y="31"/>
                    <a:pt x="353" y="0"/>
                    <a:pt x="314" y="0"/>
                  </a:cubicBezTo>
                  <a:cubicBezTo>
                    <a:pt x="275" y="0"/>
                    <a:pt x="244" y="31"/>
                    <a:pt x="244" y="70"/>
                  </a:cubicBezTo>
                  <a:cubicBezTo>
                    <a:pt x="244" y="108"/>
                    <a:pt x="275" y="140"/>
                    <a:pt x="314" y="140"/>
                  </a:cubicBezTo>
                  <a:close/>
                  <a:moveTo>
                    <a:pt x="379" y="336"/>
                  </a:moveTo>
                  <a:lnTo>
                    <a:pt x="379" y="336"/>
                  </a:lnTo>
                  <a:lnTo>
                    <a:pt x="379" y="283"/>
                  </a:lnTo>
                  <a:cubicBezTo>
                    <a:pt x="379" y="279"/>
                    <a:pt x="378" y="274"/>
                    <a:pt x="378" y="270"/>
                  </a:cubicBezTo>
                  <a:cubicBezTo>
                    <a:pt x="378" y="266"/>
                    <a:pt x="379" y="262"/>
                    <a:pt x="379" y="257"/>
                  </a:cubicBezTo>
                  <a:lnTo>
                    <a:pt x="379" y="254"/>
                  </a:lnTo>
                  <a:lnTo>
                    <a:pt x="380" y="254"/>
                  </a:lnTo>
                  <a:cubicBezTo>
                    <a:pt x="385" y="223"/>
                    <a:pt x="404" y="197"/>
                    <a:pt x="431" y="183"/>
                  </a:cubicBezTo>
                  <a:cubicBezTo>
                    <a:pt x="412" y="165"/>
                    <a:pt x="387" y="154"/>
                    <a:pt x="359" y="154"/>
                  </a:cubicBezTo>
                  <a:lnTo>
                    <a:pt x="269" y="154"/>
                  </a:lnTo>
                  <a:cubicBezTo>
                    <a:pt x="241" y="154"/>
                    <a:pt x="216" y="165"/>
                    <a:pt x="197" y="183"/>
                  </a:cubicBezTo>
                  <a:cubicBezTo>
                    <a:pt x="228" y="199"/>
                    <a:pt x="250" y="232"/>
                    <a:pt x="250" y="270"/>
                  </a:cubicBezTo>
                  <a:cubicBezTo>
                    <a:pt x="250" y="278"/>
                    <a:pt x="249" y="285"/>
                    <a:pt x="247" y="293"/>
                  </a:cubicBezTo>
                  <a:lnTo>
                    <a:pt x="247" y="335"/>
                  </a:lnTo>
                  <a:cubicBezTo>
                    <a:pt x="276" y="347"/>
                    <a:pt x="299" y="369"/>
                    <a:pt x="314" y="396"/>
                  </a:cubicBezTo>
                  <a:cubicBezTo>
                    <a:pt x="328" y="369"/>
                    <a:pt x="352" y="348"/>
                    <a:pt x="379" y="336"/>
                  </a:cubicBezTo>
                  <a:close/>
                  <a:moveTo>
                    <a:pt x="282" y="400"/>
                  </a:moveTo>
                  <a:lnTo>
                    <a:pt x="282" y="400"/>
                  </a:lnTo>
                  <a:cubicBezTo>
                    <a:pt x="280" y="397"/>
                    <a:pt x="278" y="394"/>
                    <a:pt x="275" y="391"/>
                  </a:cubicBezTo>
                  <a:cubicBezTo>
                    <a:pt x="275" y="390"/>
                    <a:pt x="274" y="390"/>
                    <a:pt x="274" y="390"/>
                  </a:cubicBezTo>
                  <a:cubicBezTo>
                    <a:pt x="272" y="387"/>
                    <a:pt x="270" y="385"/>
                    <a:pt x="267" y="382"/>
                  </a:cubicBezTo>
                  <a:cubicBezTo>
                    <a:pt x="267" y="382"/>
                    <a:pt x="266" y="382"/>
                    <a:pt x="266" y="381"/>
                  </a:cubicBezTo>
                  <a:cubicBezTo>
                    <a:pt x="263" y="379"/>
                    <a:pt x="261" y="377"/>
                    <a:pt x="258" y="375"/>
                  </a:cubicBezTo>
                  <a:cubicBezTo>
                    <a:pt x="257" y="374"/>
                    <a:pt x="257" y="374"/>
                    <a:pt x="257" y="374"/>
                  </a:cubicBezTo>
                  <a:cubicBezTo>
                    <a:pt x="247" y="367"/>
                    <a:pt x="237" y="362"/>
                    <a:pt x="225" y="359"/>
                  </a:cubicBezTo>
                  <a:cubicBezTo>
                    <a:pt x="223" y="358"/>
                    <a:pt x="220" y="357"/>
                    <a:pt x="218" y="357"/>
                  </a:cubicBezTo>
                  <a:cubicBezTo>
                    <a:pt x="217" y="356"/>
                    <a:pt x="215" y="356"/>
                    <a:pt x="214" y="356"/>
                  </a:cubicBezTo>
                  <a:cubicBezTo>
                    <a:pt x="212" y="356"/>
                    <a:pt x="210" y="355"/>
                    <a:pt x="208" y="355"/>
                  </a:cubicBezTo>
                  <a:cubicBezTo>
                    <a:pt x="207" y="355"/>
                    <a:pt x="206" y="355"/>
                    <a:pt x="205" y="355"/>
                  </a:cubicBezTo>
                  <a:cubicBezTo>
                    <a:pt x="202" y="354"/>
                    <a:pt x="199" y="354"/>
                    <a:pt x="195" y="354"/>
                  </a:cubicBezTo>
                  <a:lnTo>
                    <a:pt x="105" y="354"/>
                  </a:lnTo>
                  <a:cubicBezTo>
                    <a:pt x="47" y="354"/>
                    <a:pt x="0" y="401"/>
                    <a:pt x="0" y="460"/>
                  </a:cubicBezTo>
                  <a:lnTo>
                    <a:pt x="0" y="600"/>
                  </a:lnTo>
                  <a:lnTo>
                    <a:pt x="62" y="600"/>
                  </a:lnTo>
                  <a:lnTo>
                    <a:pt x="62" y="454"/>
                  </a:lnTo>
                  <a:lnTo>
                    <a:pt x="83" y="454"/>
                  </a:lnTo>
                  <a:lnTo>
                    <a:pt x="83" y="600"/>
                  </a:lnTo>
                  <a:lnTo>
                    <a:pt x="216" y="600"/>
                  </a:lnTo>
                  <a:lnTo>
                    <a:pt x="216" y="454"/>
                  </a:lnTo>
                  <a:lnTo>
                    <a:pt x="237" y="454"/>
                  </a:lnTo>
                  <a:lnTo>
                    <a:pt x="237" y="600"/>
                  </a:lnTo>
                  <a:lnTo>
                    <a:pt x="301" y="600"/>
                  </a:lnTo>
                  <a:lnTo>
                    <a:pt x="301" y="460"/>
                  </a:lnTo>
                  <a:cubicBezTo>
                    <a:pt x="301" y="437"/>
                    <a:pt x="294" y="417"/>
                    <a:pt x="282" y="400"/>
                  </a:cubicBezTo>
                  <a:cubicBezTo>
                    <a:pt x="282" y="400"/>
                    <a:pt x="282" y="400"/>
                    <a:pt x="282" y="400"/>
                  </a:cubicBezTo>
                  <a:close/>
                  <a:moveTo>
                    <a:pt x="523" y="354"/>
                  </a:moveTo>
                  <a:lnTo>
                    <a:pt x="523" y="354"/>
                  </a:lnTo>
                  <a:lnTo>
                    <a:pt x="433" y="354"/>
                  </a:lnTo>
                  <a:cubicBezTo>
                    <a:pt x="429" y="354"/>
                    <a:pt x="426" y="354"/>
                    <a:pt x="423" y="355"/>
                  </a:cubicBezTo>
                  <a:cubicBezTo>
                    <a:pt x="422" y="355"/>
                    <a:pt x="421" y="355"/>
                    <a:pt x="420" y="355"/>
                  </a:cubicBezTo>
                  <a:cubicBezTo>
                    <a:pt x="418" y="355"/>
                    <a:pt x="415" y="356"/>
                    <a:pt x="413" y="356"/>
                  </a:cubicBezTo>
                  <a:cubicBezTo>
                    <a:pt x="412" y="356"/>
                    <a:pt x="411" y="356"/>
                    <a:pt x="410" y="357"/>
                  </a:cubicBezTo>
                  <a:cubicBezTo>
                    <a:pt x="408" y="357"/>
                    <a:pt x="405" y="358"/>
                    <a:pt x="403" y="358"/>
                  </a:cubicBezTo>
                  <a:cubicBezTo>
                    <a:pt x="387" y="363"/>
                    <a:pt x="373" y="371"/>
                    <a:pt x="361" y="382"/>
                  </a:cubicBezTo>
                  <a:cubicBezTo>
                    <a:pt x="361" y="382"/>
                    <a:pt x="361" y="382"/>
                    <a:pt x="361" y="383"/>
                  </a:cubicBezTo>
                  <a:cubicBezTo>
                    <a:pt x="358" y="385"/>
                    <a:pt x="356" y="388"/>
                    <a:pt x="353" y="390"/>
                  </a:cubicBezTo>
                  <a:cubicBezTo>
                    <a:pt x="353" y="390"/>
                    <a:pt x="353" y="391"/>
                    <a:pt x="353" y="391"/>
                  </a:cubicBezTo>
                  <a:cubicBezTo>
                    <a:pt x="337" y="409"/>
                    <a:pt x="327" y="433"/>
                    <a:pt x="327" y="460"/>
                  </a:cubicBezTo>
                  <a:lnTo>
                    <a:pt x="327" y="600"/>
                  </a:lnTo>
                  <a:lnTo>
                    <a:pt x="389" y="600"/>
                  </a:lnTo>
                  <a:lnTo>
                    <a:pt x="389" y="454"/>
                  </a:lnTo>
                  <a:lnTo>
                    <a:pt x="410" y="454"/>
                  </a:lnTo>
                  <a:lnTo>
                    <a:pt x="410" y="600"/>
                  </a:lnTo>
                  <a:lnTo>
                    <a:pt x="543" y="600"/>
                  </a:lnTo>
                  <a:lnTo>
                    <a:pt x="543" y="454"/>
                  </a:lnTo>
                  <a:lnTo>
                    <a:pt x="564" y="454"/>
                  </a:lnTo>
                  <a:lnTo>
                    <a:pt x="564" y="600"/>
                  </a:lnTo>
                  <a:lnTo>
                    <a:pt x="628" y="600"/>
                  </a:lnTo>
                  <a:lnTo>
                    <a:pt x="628" y="460"/>
                  </a:lnTo>
                  <a:cubicBezTo>
                    <a:pt x="628" y="401"/>
                    <a:pt x="581" y="354"/>
                    <a:pt x="523" y="354"/>
                  </a:cubicBezTo>
                  <a:close/>
                  <a:moveTo>
                    <a:pt x="151" y="340"/>
                  </a:moveTo>
                  <a:lnTo>
                    <a:pt x="151" y="340"/>
                  </a:lnTo>
                  <a:cubicBezTo>
                    <a:pt x="159" y="340"/>
                    <a:pt x="167" y="338"/>
                    <a:pt x="175" y="335"/>
                  </a:cubicBezTo>
                  <a:cubicBezTo>
                    <a:pt x="175" y="335"/>
                    <a:pt x="175" y="335"/>
                    <a:pt x="176" y="335"/>
                  </a:cubicBezTo>
                  <a:cubicBezTo>
                    <a:pt x="179" y="334"/>
                    <a:pt x="183" y="332"/>
                    <a:pt x="186" y="330"/>
                  </a:cubicBezTo>
                  <a:cubicBezTo>
                    <a:pt x="186" y="330"/>
                    <a:pt x="186" y="330"/>
                    <a:pt x="186" y="330"/>
                  </a:cubicBezTo>
                  <a:cubicBezTo>
                    <a:pt x="190" y="328"/>
                    <a:pt x="193" y="326"/>
                    <a:pt x="196" y="323"/>
                  </a:cubicBezTo>
                  <a:cubicBezTo>
                    <a:pt x="196" y="323"/>
                    <a:pt x="196" y="323"/>
                    <a:pt x="196" y="323"/>
                  </a:cubicBezTo>
                  <a:cubicBezTo>
                    <a:pt x="202" y="318"/>
                    <a:pt x="206" y="312"/>
                    <a:pt x="210" y="306"/>
                  </a:cubicBezTo>
                  <a:cubicBezTo>
                    <a:pt x="211" y="305"/>
                    <a:pt x="211" y="305"/>
                    <a:pt x="211" y="304"/>
                  </a:cubicBezTo>
                  <a:cubicBezTo>
                    <a:pt x="213" y="301"/>
                    <a:pt x="214" y="298"/>
                    <a:pt x="216" y="295"/>
                  </a:cubicBezTo>
                  <a:cubicBezTo>
                    <a:pt x="216" y="294"/>
                    <a:pt x="216" y="294"/>
                    <a:pt x="216" y="293"/>
                  </a:cubicBezTo>
                  <a:cubicBezTo>
                    <a:pt x="217" y="290"/>
                    <a:pt x="218" y="287"/>
                    <a:pt x="219" y="283"/>
                  </a:cubicBezTo>
                  <a:cubicBezTo>
                    <a:pt x="219" y="282"/>
                    <a:pt x="219" y="282"/>
                    <a:pt x="219" y="281"/>
                  </a:cubicBezTo>
                  <a:cubicBezTo>
                    <a:pt x="220" y="278"/>
                    <a:pt x="220" y="274"/>
                    <a:pt x="220" y="270"/>
                  </a:cubicBezTo>
                  <a:cubicBezTo>
                    <a:pt x="220" y="267"/>
                    <a:pt x="220" y="264"/>
                    <a:pt x="220" y="261"/>
                  </a:cubicBezTo>
                  <a:cubicBezTo>
                    <a:pt x="219" y="260"/>
                    <a:pt x="219" y="259"/>
                    <a:pt x="219" y="258"/>
                  </a:cubicBezTo>
                  <a:cubicBezTo>
                    <a:pt x="219" y="255"/>
                    <a:pt x="218" y="252"/>
                    <a:pt x="217" y="250"/>
                  </a:cubicBezTo>
                  <a:cubicBezTo>
                    <a:pt x="217" y="249"/>
                    <a:pt x="217" y="249"/>
                    <a:pt x="217" y="249"/>
                  </a:cubicBezTo>
                  <a:cubicBezTo>
                    <a:pt x="216" y="246"/>
                    <a:pt x="215" y="244"/>
                    <a:pt x="214" y="241"/>
                  </a:cubicBezTo>
                  <a:cubicBezTo>
                    <a:pt x="214" y="240"/>
                    <a:pt x="213" y="240"/>
                    <a:pt x="213" y="239"/>
                  </a:cubicBezTo>
                  <a:cubicBezTo>
                    <a:pt x="212" y="236"/>
                    <a:pt x="210" y="234"/>
                    <a:pt x="209" y="231"/>
                  </a:cubicBezTo>
                  <a:lnTo>
                    <a:pt x="208" y="231"/>
                  </a:lnTo>
                  <a:cubicBezTo>
                    <a:pt x="207" y="229"/>
                    <a:pt x="205" y="226"/>
                    <a:pt x="203" y="224"/>
                  </a:cubicBezTo>
                  <a:cubicBezTo>
                    <a:pt x="203" y="224"/>
                    <a:pt x="202" y="223"/>
                    <a:pt x="202" y="223"/>
                  </a:cubicBezTo>
                  <a:cubicBezTo>
                    <a:pt x="200" y="221"/>
                    <a:pt x="198" y="219"/>
                    <a:pt x="195" y="217"/>
                  </a:cubicBezTo>
                  <a:cubicBezTo>
                    <a:pt x="195" y="217"/>
                    <a:pt x="195" y="217"/>
                    <a:pt x="195" y="216"/>
                  </a:cubicBezTo>
                  <a:cubicBezTo>
                    <a:pt x="193" y="215"/>
                    <a:pt x="190" y="213"/>
                    <a:pt x="188" y="211"/>
                  </a:cubicBezTo>
                  <a:cubicBezTo>
                    <a:pt x="187" y="211"/>
                    <a:pt x="187" y="210"/>
                    <a:pt x="186" y="210"/>
                  </a:cubicBezTo>
                  <a:cubicBezTo>
                    <a:pt x="184" y="209"/>
                    <a:pt x="181" y="207"/>
                    <a:pt x="179" y="206"/>
                  </a:cubicBezTo>
                  <a:cubicBezTo>
                    <a:pt x="179" y="206"/>
                    <a:pt x="178" y="206"/>
                    <a:pt x="178" y="206"/>
                  </a:cubicBezTo>
                  <a:cubicBezTo>
                    <a:pt x="170" y="202"/>
                    <a:pt x="160" y="200"/>
                    <a:pt x="151" y="200"/>
                  </a:cubicBezTo>
                  <a:cubicBezTo>
                    <a:pt x="112" y="200"/>
                    <a:pt x="81" y="231"/>
                    <a:pt x="81" y="270"/>
                  </a:cubicBezTo>
                  <a:cubicBezTo>
                    <a:pt x="81" y="309"/>
                    <a:pt x="112" y="340"/>
                    <a:pt x="151" y="340"/>
                  </a:cubicBezTo>
                  <a:close/>
                </a:path>
              </a:pathLst>
            </a:custGeom>
            <a:solidFill>
              <a:srgbClr val="365B7C"/>
            </a:solidFill>
            <a:ln>
              <a:noFill/>
            </a:ln>
          </p:spPr>
          <p:txBody>
            <a:bodyPr vert="horz" wrap="square" lIns="91440" tIns="45720" rIns="91440" bIns="45720" numCol="1" anchor="t" anchorCtr="0" compatLnSpc="1"/>
            <a:lstStyle/>
            <a:p>
              <a:endParaRPr lang="zh-CN" altLang="en-US">
                <a:solidFill>
                  <a:schemeClr val="accent2"/>
                </a:solidFill>
              </a:endParaRPr>
            </a:p>
          </p:txBody>
        </p:sp>
      </p:grpSp>
      <p:sp>
        <p:nvSpPr>
          <p:cNvPr id="33" name="矩形 32"/>
          <p:cNvSpPr/>
          <p:nvPr/>
        </p:nvSpPr>
        <p:spPr>
          <a:xfrm>
            <a:off x="2237740" y="878840"/>
            <a:ext cx="2410460" cy="47053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800" b="1" dirty="0">
                <a:latin typeface="楷体" panose="02010609060101010101" pitchFamily="49" charset="-122"/>
                <a:ea typeface="楷体" panose="02010609060101010101" pitchFamily="49" charset="-122"/>
                <a:cs typeface="+mn-ea"/>
                <a:sym typeface="+mn-lt"/>
              </a:rPr>
              <a:t>案例讨论思考</a:t>
            </a:r>
          </a:p>
        </p:txBody>
      </p:sp>
      <p:sp>
        <p:nvSpPr>
          <p:cNvPr id="2" name="文本框 1"/>
          <p:cNvSpPr txBox="1"/>
          <p:nvPr/>
        </p:nvSpPr>
        <p:spPr>
          <a:xfrm>
            <a:off x="822960" y="2196465"/>
            <a:ext cx="10810875" cy="3729355"/>
          </a:xfrm>
          <a:prstGeom prst="rect">
            <a:avLst/>
          </a:prstGeom>
          <a:noFill/>
        </p:spPr>
        <p:txBody>
          <a:bodyPr wrap="square" rtlCol="0">
            <a:spAutoFit/>
          </a:bodyPr>
          <a:lstStyle/>
          <a:p>
            <a:pPr eaLnBrk="1" hangingPunct="1">
              <a:lnSpc>
                <a:spcPct val="80000"/>
              </a:lnSpc>
            </a:pPr>
            <a:r>
              <a:rPr lang="en-US" altLang="zh-CN" sz="2400" dirty="0">
                <a:latin typeface="楷体" panose="02010609060101010101" pitchFamily="49" charset="-122"/>
                <a:ea typeface="楷体" panose="02010609060101010101" pitchFamily="49" charset="-122"/>
                <a:cs typeface="楷体" panose="02010609060101010101" pitchFamily="49" charset="-122"/>
                <a:sym typeface="+mn-ea"/>
              </a:rPr>
              <a:t>A</a:t>
            </a:r>
            <a:r>
              <a:rPr lang="zh-CN" altLang="en-US" sz="2400" dirty="0">
                <a:latin typeface="楷体" panose="02010609060101010101" pitchFamily="49" charset="-122"/>
                <a:ea typeface="楷体" panose="02010609060101010101" pitchFamily="49" charset="-122"/>
                <a:cs typeface="楷体" panose="02010609060101010101" pitchFamily="49" charset="-122"/>
                <a:sym typeface="+mn-ea"/>
              </a:rPr>
              <a:t>公司通过科学的员工招聘外包方案</a:t>
            </a:r>
            <a:r>
              <a:rPr lang="en-US" altLang="zh-CN" sz="2400" dirty="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400" dirty="0">
                <a:latin typeface="楷体" panose="02010609060101010101" pitchFamily="49" charset="-122"/>
                <a:ea typeface="楷体" panose="02010609060101010101" pitchFamily="49" charset="-122"/>
                <a:cs typeface="楷体" panose="02010609060101010101" pitchFamily="49" charset="-122"/>
                <a:sym typeface="+mn-ea"/>
              </a:rPr>
              <a:t>使公司人力资源部门从烦琐的员工招聘事务中解脱出来</a:t>
            </a:r>
            <a:r>
              <a:rPr lang="en-US" altLang="zh-CN" sz="2400" dirty="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400" dirty="0">
                <a:latin typeface="楷体" panose="02010609060101010101" pitchFamily="49" charset="-122"/>
                <a:ea typeface="楷体" panose="02010609060101010101" pitchFamily="49" charset="-122"/>
                <a:cs typeface="楷体" panose="02010609060101010101" pitchFamily="49" charset="-122"/>
                <a:sym typeface="+mn-ea"/>
              </a:rPr>
              <a:t>有时间充分利用自己有限的资源</a:t>
            </a:r>
            <a:r>
              <a:rPr lang="en-US" altLang="zh-CN" sz="2400" dirty="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400" dirty="0">
                <a:latin typeface="楷体" panose="02010609060101010101" pitchFamily="49" charset="-122"/>
                <a:ea typeface="楷体" panose="02010609060101010101" pitchFamily="49" charset="-122"/>
                <a:cs typeface="楷体" panose="02010609060101010101" pitchFamily="49" charset="-122"/>
                <a:sym typeface="+mn-ea"/>
              </a:rPr>
              <a:t>专攻自己的专长</a:t>
            </a:r>
            <a:r>
              <a:rPr lang="en-US" altLang="zh-CN" sz="2400" dirty="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400" dirty="0">
                <a:latin typeface="楷体" panose="02010609060101010101" pitchFamily="49" charset="-122"/>
                <a:ea typeface="楷体" panose="02010609060101010101" pitchFamily="49" charset="-122"/>
                <a:cs typeface="楷体" panose="02010609060101010101" pitchFamily="49" charset="-122"/>
                <a:sym typeface="+mn-ea"/>
              </a:rPr>
              <a:t>聚焦人力资源管理战略核心业务。通过招聘外包</a:t>
            </a:r>
            <a:r>
              <a:rPr lang="en-US" altLang="zh-CN" sz="2400" dirty="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400" dirty="0">
                <a:latin typeface="楷体" panose="02010609060101010101" pitchFamily="49" charset="-122"/>
                <a:ea typeface="楷体" panose="02010609060101010101" pitchFamily="49" charset="-122"/>
                <a:cs typeface="楷体" panose="02010609060101010101" pitchFamily="49" charset="-122"/>
                <a:sym typeface="+mn-ea"/>
              </a:rPr>
              <a:t>一方面</a:t>
            </a:r>
            <a:r>
              <a:rPr lang="en-US" altLang="zh-CN" sz="2400" dirty="0">
                <a:latin typeface="楷体" panose="02010609060101010101" pitchFamily="49" charset="-122"/>
                <a:ea typeface="楷体" panose="02010609060101010101" pitchFamily="49" charset="-122"/>
                <a:cs typeface="楷体" panose="02010609060101010101" pitchFamily="49" charset="-122"/>
                <a:sym typeface="+mn-ea"/>
              </a:rPr>
              <a:t>,A</a:t>
            </a:r>
            <a:r>
              <a:rPr lang="zh-CN" altLang="en-US" sz="2400" dirty="0">
                <a:latin typeface="楷体" panose="02010609060101010101" pitchFamily="49" charset="-122"/>
                <a:ea typeface="楷体" panose="02010609060101010101" pitchFamily="49" charset="-122"/>
                <a:cs typeface="楷体" panose="02010609060101010101" pitchFamily="49" charset="-122"/>
                <a:sym typeface="+mn-ea"/>
              </a:rPr>
              <a:t>公司节约了人力资源管理时间</a:t>
            </a:r>
            <a:r>
              <a:rPr lang="en-US" altLang="zh-CN" sz="2400" dirty="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400" dirty="0">
                <a:latin typeface="楷体" panose="02010609060101010101" pitchFamily="49" charset="-122"/>
                <a:ea typeface="楷体" panose="02010609060101010101" pitchFamily="49" charset="-122"/>
                <a:cs typeface="楷体" panose="02010609060101010101" pitchFamily="49" charset="-122"/>
                <a:sym typeface="+mn-ea"/>
              </a:rPr>
              <a:t>降低了人力资源管理成本</a:t>
            </a:r>
            <a:r>
              <a:rPr lang="en-US" altLang="zh-CN" sz="2400" dirty="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400" dirty="0">
                <a:latin typeface="楷体" panose="02010609060101010101" pitchFamily="49" charset="-122"/>
                <a:ea typeface="楷体" panose="02010609060101010101" pitchFamily="49" charset="-122"/>
                <a:cs typeface="楷体" panose="02010609060101010101" pitchFamily="49" charset="-122"/>
                <a:sym typeface="+mn-ea"/>
              </a:rPr>
              <a:t>提高了人力资源管理的效率</a:t>
            </a:r>
            <a:r>
              <a:rPr lang="en-US" altLang="zh-CN" sz="2400" dirty="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400" dirty="0">
                <a:latin typeface="楷体" panose="02010609060101010101" pitchFamily="49" charset="-122"/>
                <a:ea typeface="楷体" panose="02010609060101010101" pitchFamily="49" charset="-122"/>
                <a:cs typeface="楷体" panose="02010609060101010101" pitchFamily="49" charset="-122"/>
                <a:sym typeface="+mn-ea"/>
              </a:rPr>
              <a:t>另一方面</a:t>
            </a:r>
            <a:r>
              <a:rPr lang="en-US" altLang="zh-CN" sz="2400" dirty="0">
                <a:latin typeface="楷体" panose="02010609060101010101" pitchFamily="49" charset="-122"/>
                <a:ea typeface="楷体" panose="02010609060101010101" pitchFamily="49" charset="-122"/>
                <a:cs typeface="楷体" panose="02010609060101010101" pitchFamily="49" charset="-122"/>
                <a:sym typeface="+mn-ea"/>
              </a:rPr>
              <a:t>,A</a:t>
            </a:r>
            <a:r>
              <a:rPr lang="zh-CN" altLang="en-US" sz="2400" dirty="0">
                <a:latin typeface="楷体" panose="02010609060101010101" pitchFamily="49" charset="-122"/>
                <a:ea typeface="楷体" panose="02010609060101010101" pitchFamily="49" charset="-122"/>
                <a:cs typeface="楷体" panose="02010609060101010101" pitchFamily="49" charset="-122"/>
                <a:sym typeface="+mn-ea"/>
              </a:rPr>
              <a:t>公司人力资源部门的能力得到发展</a:t>
            </a:r>
            <a:r>
              <a:rPr lang="en-US" altLang="zh-CN" sz="2400" dirty="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400" dirty="0">
                <a:latin typeface="楷体" panose="02010609060101010101" pitchFamily="49" charset="-122"/>
                <a:ea typeface="楷体" panose="02010609060101010101" pitchFamily="49" charset="-122"/>
                <a:cs typeface="楷体" panose="02010609060101010101" pitchFamily="49" charset="-122"/>
                <a:sym typeface="+mn-ea"/>
              </a:rPr>
              <a:t>有利于建立学习型组织部门</a:t>
            </a:r>
            <a:r>
              <a:rPr lang="en-US" altLang="zh-CN" sz="2400" dirty="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400" dirty="0">
                <a:latin typeface="楷体" panose="02010609060101010101" pitchFamily="49" charset="-122"/>
                <a:ea typeface="楷体" panose="02010609060101010101" pitchFamily="49" charset="-122"/>
                <a:cs typeface="楷体" panose="02010609060101010101" pitchFamily="49" charset="-122"/>
                <a:sym typeface="+mn-ea"/>
              </a:rPr>
              <a:t>分散公司的管理风险</a:t>
            </a:r>
            <a:r>
              <a:rPr lang="en-US" altLang="zh-CN" sz="2400" dirty="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400" dirty="0">
                <a:latin typeface="楷体" panose="02010609060101010101" pitchFamily="49" charset="-122"/>
                <a:ea typeface="楷体" panose="02010609060101010101" pitchFamily="49" charset="-122"/>
                <a:cs typeface="楷体" panose="02010609060101010101" pitchFamily="49" charset="-122"/>
                <a:sym typeface="+mn-ea"/>
              </a:rPr>
              <a:t>推动公司的持续快速发展。</a:t>
            </a:r>
          </a:p>
          <a:p>
            <a:pPr eaLnBrk="1" hangingPunct="1">
              <a:lnSpc>
                <a:spcPct val="80000"/>
              </a:lnSpc>
            </a:pPr>
            <a:endParaRPr lang="zh-CN" altLang="en-US" sz="2400" dirty="0">
              <a:latin typeface="楷体" panose="02010609060101010101" pitchFamily="49" charset="-122"/>
              <a:ea typeface="楷体" panose="02010609060101010101" pitchFamily="49" charset="-122"/>
              <a:cs typeface="楷体" panose="02010609060101010101" pitchFamily="49" charset="-122"/>
            </a:endParaRPr>
          </a:p>
          <a:p>
            <a:pPr eaLnBrk="1" hangingPunct="1">
              <a:lnSpc>
                <a:spcPct val="80000"/>
              </a:lnSpc>
            </a:pPr>
            <a:r>
              <a:rPr lang="zh-CN" altLang="en-US" sz="3200" b="1" dirty="0">
                <a:solidFill>
                  <a:srgbClr val="C00000"/>
                </a:solidFill>
                <a:latin typeface="楷体" panose="02010609060101010101" pitchFamily="49" charset="-122"/>
                <a:ea typeface="楷体" panose="02010609060101010101" pitchFamily="49" charset="-122"/>
                <a:cs typeface="楷体" panose="02010609060101010101" pitchFamily="49" charset="-122"/>
                <a:sym typeface="+mn-ea"/>
              </a:rPr>
              <a:t>讨论与思考</a:t>
            </a:r>
            <a:r>
              <a:rPr lang="en-US" altLang="zh-CN" sz="3200" b="1" dirty="0">
                <a:solidFill>
                  <a:srgbClr val="C00000"/>
                </a:solidFill>
                <a:latin typeface="楷体" panose="02010609060101010101" pitchFamily="49" charset="-122"/>
                <a:ea typeface="楷体" panose="02010609060101010101" pitchFamily="49" charset="-122"/>
                <a:cs typeface="楷体" panose="02010609060101010101" pitchFamily="49" charset="-122"/>
                <a:sym typeface="+mn-ea"/>
              </a:rPr>
              <a:t>:</a:t>
            </a:r>
            <a:endParaRPr lang="en-US" altLang="zh-CN" sz="3200" b="1" dirty="0">
              <a:solidFill>
                <a:srgbClr val="C00000"/>
              </a:solidFill>
              <a:latin typeface="楷体" panose="02010609060101010101" pitchFamily="49" charset="-122"/>
              <a:ea typeface="楷体" panose="02010609060101010101" pitchFamily="49" charset="-122"/>
              <a:cs typeface="楷体" panose="02010609060101010101" pitchFamily="49" charset="-122"/>
            </a:endParaRPr>
          </a:p>
          <a:p>
            <a:pPr eaLnBrk="1" hangingPunct="1">
              <a:lnSpc>
                <a:spcPct val="80000"/>
              </a:lnSpc>
            </a:pPr>
            <a:r>
              <a:rPr lang="en-US" altLang="zh-CN" sz="2400" dirty="0">
                <a:solidFill>
                  <a:srgbClr val="C00000"/>
                </a:solidFill>
                <a:latin typeface="楷体" panose="02010609060101010101" pitchFamily="49" charset="-122"/>
                <a:ea typeface="楷体" panose="02010609060101010101" pitchFamily="49" charset="-122"/>
                <a:cs typeface="楷体" panose="02010609060101010101" pitchFamily="49" charset="-122"/>
                <a:sym typeface="+mn-ea"/>
              </a:rPr>
              <a:t>1.A</a:t>
            </a:r>
            <a:r>
              <a:rPr lang="zh-CN" altLang="en-US" sz="2400" dirty="0">
                <a:solidFill>
                  <a:srgbClr val="C00000"/>
                </a:solidFill>
                <a:latin typeface="楷体" panose="02010609060101010101" pitchFamily="49" charset="-122"/>
                <a:ea typeface="楷体" panose="02010609060101010101" pitchFamily="49" charset="-122"/>
                <a:cs typeface="楷体" panose="02010609060101010101" pitchFamily="49" charset="-122"/>
                <a:sym typeface="+mn-ea"/>
              </a:rPr>
              <a:t>公司的招聘外包之所以取得较好的效果</a:t>
            </a:r>
            <a:r>
              <a:rPr lang="en-US" altLang="zh-CN" sz="2400" dirty="0">
                <a:solidFill>
                  <a:srgbClr val="C00000"/>
                </a:solidFill>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400" dirty="0">
                <a:solidFill>
                  <a:srgbClr val="C00000"/>
                </a:solidFill>
                <a:latin typeface="楷体" panose="02010609060101010101" pitchFamily="49" charset="-122"/>
                <a:ea typeface="楷体" panose="02010609060101010101" pitchFamily="49" charset="-122"/>
                <a:cs typeface="楷体" panose="02010609060101010101" pitchFamily="49" charset="-122"/>
                <a:sym typeface="+mn-ea"/>
              </a:rPr>
              <a:t>主要原因是什么</a:t>
            </a:r>
            <a:r>
              <a:rPr lang="en-US" altLang="zh-CN" sz="2400" dirty="0">
                <a:solidFill>
                  <a:srgbClr val="C00000"/>
                </a:solidFill>
                <a:latin typeface="楷体" panose="02010609060101010101" pitchFamily="49" charset="-122"/>
                <a:ea typeface="楷体" panose="02010609060101010101" pitchFamily="49" charset="-122"/>
                <a:cs typeface="楷体" panose="02010609060101010101" pitchFamily="49" charset="-122"/>
                <a:sym typeface="+mn-ea"/>
              </a:rPr>
              <a:t>?</a:t>
            </a:r>
            <a:endParaRPr lang="en-US" altLang="zh-CN" sz="2400" dirty="0">
              <a:solidFill>
                <a:srgbClr val="C00000"/>
              </a:solidFill>
              <a:latin typeface="楷体" panose="02010609060101010101" pitchFamily="49" charset="-122"/>
              <a:ea typeface="楷体" panose="02010609060101010101" pitchFamily="49" charset="-122"/>
              <a:cs typeface="楷体" panose="02010609060101010101" pitchFamily="49" charset="-122"/>
            </a:endParaRPr>
          </a:p>
          <a:p>
            <a:pPr eaLnBrk="1" hangingPunct="1">
              <a:lnSpc>
                <a:spcPct val="80000"/>
              </a:lnSpc>
            </a:pPr>
            <a:r>
              <a:rPr lang="en-US" altLang="zh-CN" sz="2400" dirty="0">
                <a:solidFill>
                  <a:srgbClr val="C00000"/>
                </a:solidFill>
                <a:latin typeface="楷体" panose="02010609060101010101" pitchFamily="49" charset="-122"/>
                <a:ea typeface="楷体" panose="02010609060101010101" pitchFamily="49" charset="-122"/>
                <a:cs typeface="楷体" panose="02010609060101010101" pitchFamily="49" charset="-122"/>
                <a:sym typeface="+mn-ea"/>
              </a:rPr>
              <a:t>2.A</a:t>
            </a:r>
            <a:r>
              <a:rPr lang="zh-CN" altLang="en-US" sz="2400" dirty="0">
                <a:solidFill>
                  <a:srgbClr val="C00000"/>
                </a:solidFill>
                <a:latin typeface="楷体" panose="02010609060101010101" pitchFamily="49" charset="-122"/>
                <a:ea typeface="楷体" panose="02010609060101010101" pitchFamily="49" charset="-122"/>
                <a:cs typeface="楷体" panose="02010609060101010101" pitchFamily="49" charset="-122"/>
                <a:sym typeface="+mn-ea"/>
              </a:rPr>
              <a:t>公司的招聘外包有何特点</a:t>
            </a:r>
            <a:r>
              <a:rPr lang="en-US" altLang="zh-CN" sz="2400" dirty="0">
                <a:solidFill>
                  <a:srgbClr val="C00000"/>
                </a:solidFill>
                <a:latin typeface="楷体" panose="02010609060101010101" pitchFamily="49" charset="-122"/>
                <a:ea typeface="楷体" panose="02010609060101010101" pitchFamily="49" charset="-122"/>
                <a:cs typeface="楷体" panose="02010609060101010101" pitchFamily="49" charset="-122"/>
                <a:sym typeface="+mn-ea"/>
              </a:rPr>
              <a:t>?</a:t>
            </a:r>
            <a:endParaRPr lang="en-US" altLang="zh-CN" sz="2400" dirty="0">
              <a:solidFill>
                <a:srgbClr val="C00000"/>
              </a:solidFill>
              <a:latin typeface="楷体" panose="02010609060101010101" pitchFamily="49" charset="-122"/>
              <a:ea typeface="楷体" panose="02010609060101010101" pitchFamily="49" charset="-122"/>
              <a:cs typeface="楷体" panose="02010609060101010101" pitchFamily="49" charset="-122"/>
            </a:endParaRPr>
          </a:p>
          <a:p>
            <a:pPr eaLnBrk="1" hangingPunct="1">
              <a:lnSpc>
                <a:spcPct val="80000"/>
              </a:lnSpc>
            </a:pPr>
            <a:r>
              <a:rPr lang="en-US" altLang="zh-CN" sz="2400" dirty="0">
                <a:solidFill>
                  <a:srgbClr val="C00000"/>
                </a:solidFill>
                <a:latin typeface="楷体" panose="02010609060101010101" pitchFamily="49" charset="-122"/>
                <a:ea typeface="楷体" panose="02010609060101010101" pitchFamily="49" charset="-122"/>
                <a:cs typeface="楷体" panose="02010609060101010101" pitchFamily="49" charset="-122"/>
                <a:sym typeface="+mn-ea"/>
              </a:rPr>
              <a:t>3.</a:t>
            </a:r>
            <a:r>
              <a:rPr lang="zh-CN" altLang="en-US" sz="2400" dirty="0">
                <a:solidFill>
                  <a:srgbClr val="C00000"/>
                </a:solidFill>
                <a:latin typeface="楷体" panose="02010609060101010101" pitchFamily="49" charset="-122"/>
                <a:ea typeface="楷体" panose="02010609060101010101" pitchFamily="49" charset="-122"/>
                <a:cs typeface="楷体" panose="02010609060101010101" pitchFamily="49" charset="-122"/>
                <a:sym typeface="+mn-ea"/>
              </a:rPr>
              <a:t>在</a:t>
            </a:r>
            <a:r>
              <a:rPr lang="en-US" altLang="zh-CN" sz="2400" dirty="0">
                <a:solidFill>
                  <a:srgbClr val="C00000"/>
                </a:solidFill>
                <a:latin typeface="楷体" panose="02010609060101010101" pitchFamily="49" charset="-122"/>
                <a:ea typeface="楷体" panose="02010609060101010101" pitchFamily="49" charset="-122"/>
                <a:cs typeface="楷体" panose="02010609060101010101" pitchFamily="49" charset="-122"/>
                <a:sym typeface="+mn-ea"/>
              </a:rPr>
              <a:t>A</a:t>
            </a:r>
            <a:r>
              <a:rPr lang="zh-CN" altLang="en-US" sz="2400" dirty="0">
                <a:solidFill>
                  <a:srgbClr val="C00000"/>
                </a:solidFill>
                <a:latin typeface="楷体" panose="02010609060101010101" pitchFamily="49" charset="-122"/>
                <a:ea typeface="楷体" panose="02010609060101010101" pitchFamily="49" charset="-122"/>
                <a:cs typeface="楷体" panose="02010609060101010101" pitchFamily="49" charset="-122"/>
                <a:sym typeface="+mn-ea"/>
              </a:rPr>
              <a:t>公司的招聘外包过程中</a:t>
            </a:r>
            <a:r>
              <a:rPr lang="en-US" altLang="zh-CN" sz="2400" dirty="0">
                <a:solidFill>
                  <a:srgbClr val="C00000"/>
                </a:solidFill>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400" dirty="0">
                <a:solidFill>
                  <a:srgbClr val="C00000"/>
                </a:solidFill>
                <a:latin typeface="楷体" panose="02010609060101010101" pitchFamily="49" charset="-122"/>
                <a:ea typeface="楷体" panose="02010609060101010101" pitchFamily="49" charset="-122"/>
                <a:cs typeface="楷体" panose="02010609060101010101" pitchFamily="49" charset="-122"/>
                <a:sym typeface="+mn-ea"/>
              </a:rPr>
              <a:t>招聘负责人扮演了什么角色</a:t>
            </a:r>
            <a:r>
              <a:rPr lang="en-US" altLang="zh-CN" sz="2400" dirty="0">
                <a:solidFill>
                  <a:srgbClr val="C00000"/>
                </a:solidFill>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400" dirty="0">
                <a:solidFill>
                  <a:srgbClr val="C00000"/>
                </a:solidFill>
                <a:latin typeface="楷体" panose="02010609060101010101" pitchFamily="49" charset="-122"/>
                <a:ea typeface="楷体" panose="02010609060101010101" pitchFamily="49" charset="-122"/>
                <a:cs typeface="楷体" panose="02010609060101010101" pitchFamily="49" charset="-122"/>
                <a:sym typeface="+mn-ea"/>
              </a:rPr>
              <a:t>你是否认可他们的行为</a:t>
            </a:r>
            <a:r>
              <a:rPr lang="en-US" altLang="zh-CN" sz="2400" dirty="0">
                <a:solidFill>
                  <a:srgbClr val="C00000"/>
                </a:solidFill>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400" dirty="0">
                <a:solidFill>
                  <a:srgbClr val="C00000"/>
                </a:solidFill>
                <a:latin typeface="楷体" panose="02010609060101010101" pitchFamily="49" charset="-122"/>
                <a:ea typeface="楷体" panose="02010609060101010101" pitchFamily="49" charset="-122"/>
                <a:cs typeface="楷体" panose="02010609060101010101" pitchFamily="49" charset="-122"/>
                <a:sym typeface="+mn-ea"/>
              </a:rPr>
              <a:t>请阐述理由。</a:t>
            </a:r>
            <a:endParaRPr lang="zh-CN" altLang="en-US" sz="2400" dirty="0">
              <a:solidFill>
                <a:srgbClr val="C00000"/>
              </a:solidFill>
              <a:latin typeface="楷体" panose="02010609060101010101" pitchFamily="49" charset="-122"/>
              <a:ea typeface="楷体" panose="02010609060101010101" pitchFamily="49" charset="-122"/>
              <a:cs typeface="楷体" panose="02010609060101010101" pitchFamily="49" charset="-122"/>
            </a:endParaRPr>
          </a:p>
        </p:txBody>
      </p:sp>
    </p:spTree>
    <p:extLst>
      <p:ext uri="{BB962C8B-B14F-4D97-AF65-F5344CB8AC3E}">
        <p14:creationId xmlns:p14="http://schemas.microsoft.com/office/powerpoint/2010/main" val="98160776"/>
      </p:ext>
    </p:extLst>
  </p:cSld>
  <p:clrMapOvr>
    <a:masterClrMapping/>
  </p:clrMapOvr>
  <mc:AlternateContent xmlns:mc="http://schemas.openxmlformats.org/markup-compatibility/2006" xmlns:p14="http://schemas.microsoft.com/office/powerpoint/2010/main">
    <mc:Choice Requires="p14">
      <p:transition spd="slow" p14:dur="3000" advTm="0">
        <p14:shred/>
      </p:transition>
    </mc:Choice>
    <mc:Fallback xmlns="">
      <p:transition spd="slow"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5" presetClass="entr" presetSubtype="0" fill="hold" nodeType="withEffect">
                                  <p:stCondLst>
                                    <p:cond delay="250"/>
                                  </p:stCondLst>
                                  <p:childTnLst>
                                    <p:set>
                                      <p:cBhvr>
                                        <p:cTn id="6" dur="1" fill="hold">
                                          <p:stCondLst>
                                            <p:cond delay="0"/>
                                          </p:stCondLst>
                                        </p:cTn>
                                        <p:tgtEl>
                                          <p:spTgt spid="19"/>
                                        </p:tgtEl>
                                        <p:attrNameLst>
                                          <p:attrName>style.visibility</p:attrName>
                                        </p:attrNameLst>
                                      </p:cBhvr>
                                      <p:to>
                                        <p:strVal val="visible"/>
                                      </p:to>
                                    </p:set>
                                    <p:anim calcmode="lin" valueType="num">
                                      <p:cBhvr>
                                        <p:cTn id="7" dur="500" decel="50000" fill="hold">
                                          <p:stCondLst>
                                            <p:cond delay="0"/>
                                          </p:stCondLst>
                                        </p:cTn>
                                        <p:tgtEl>
                                          <p:spTgt spid="19"/>
                                        </p:tgtEl>
                                        <p:attrNameLst>
                                          <p:attrName>style.rotation</p:attrName>
                                        </p:attrNameLst>
                                      </p:cBhvr>
                                      <p:tavLst>
                                        <p:tav tm="0">
                                          <p:val>
                                            <p:fltVal val="-90"/>
                                          </p:val>
                                        </p:tav>
                                        <p:tav tm="100000">
                                          <p:val>
                                            <p:fltVal val="0"/>
                                          </p:val>
                                        </p:tav>
                                      </p:tavLst>
                                    </p:anim>
                                    <p:anim calcmode="lin" valueType="num">
                                      <p:cBhvr>
                                        <p:cTn id="8" dur="500" decel="50000" fill="hold">
                                          <p:stCondLst>
                                            <p:cond delay="0"/>
                                          </p:stCondLst>
                                        </p:cTn>
                                        <p:tgtEl>
                                          <p:spTgt spid="19"/>
                                        </p:tgtEl>
                                        <p:attrNameLst>
                                          <p:attrName>ppt_w</p:attrName>
                                        </p:attrNameLst>
                                      </p:cBhvr>
                                      <p:tavLst>
                                        <p:tav tm="0">
                                          <p:val>
                                            <p:strVal val="#ppt_w"/>
                                          </p:val>
                                        </p:tav>
                                        <p:tav tm="100000">
                                          <p:val>
                                            <p:strVal val="#ppt_w*.05"/>
                                          </p:val>
                                        </p:tav>
                                      </p:tavLst>
                                    </p:anim>
                                    <p:anim calcmode="lin" valueType="num">
                                      <p:cBhvr>
                                        <p:cTn id="9" dur="500" accel="50000" fill="hold">
                                          <p:stCondLst>
                                            <p:cond delay="500"/>
                                          </p:stCondLst>
                                        </p:cTn>
                                        <p:tgtEl>
                                          <p:spTgt spid="19"/>
                                        </p:tgtEl>
                                        <p:attrNameLst>
                                          <p:attrName>ppt_w</p:attrName>
                                        </p:attrNameLst>
                                      </p:cBhvr>
                                      <p:tavLst>
                                        <p:tav tm="0">
                                          <p:val>
                                            <p:strVal val="#ppt_w*.05"/>
                                          </p:val>
                                        </p:tav>
                                        <p:tav tm="100000">
                                          <p:val>
                                            <p:strVal val="#ppt_w"/>
                                          </p:val>
                                        </p:tav>
                                      </p:tavLst>
                                    </p:anim>
                                    <p:anim calcmode="lin" valueType="num">
                                      <p:cBhvr>
                                        <p:cTn id="10" dur="1000" fill="hold"/>
                                        <p:tgtEl>
                                          <p:spTgt spid="19"/>
                                        </p:tgtEl>
                                        <p:attrNameLst>
                                          <p:attrName>ppt_h</p:attrName>
                                        </p:attrNameLst>
                                      </p:cBhvr>
                                      <p:tavLst>
                                        <p:tav tm="0">
                                          <p:val>
                                            <p:strVal val="#ppt_h"/>
                                          </p:val>
                                        </p:tav>
                                        <p:tav tm="100000">
                                          <p:val>
                                            <p:strVal val="#ppt_h"/>
                                          </p:val>
                                        </p:tav>
                                      </p:tavLst>
                                    </p:anim>
                                    <p:anim calcmode="lin" valueType="num">
                                      <p:cBhvr>
                                        <p:cTn id="11" dur="500" decel="50000" fill="hold">
                                          <p:stCondLst>
                                            <p:cond delay="0"/>
                                          </p:stCondLst>
                                        </p:cTn>
                                        <p:tgtEl>
                                          <p:spTgt spid="19"/>
                                        </p:tgtEl>
                                        <p:attrNameLst>
                                          <p:attrName>ppt_x</p:attrName>
                                        </p:attrNameLst>
                                      </p:cBhvr>
                                      <p:tavLst>
                                        <p:tav tm="0">
                                          <p:val>
                                            <p:strVal val="#ppt_x+.4"/>
                                          </p:val>
                                        </p:tav>
                                        <p:tav tm="100000">
                                          <p:val>
                                            <p:strVal val="#ppt_x"/>
                                          </p:val>
                                        </p:tav>
                                      </p:tavLst>
                                    </p:anim>
                                    <p:anim calcmode="lin" valueType="num">
                                      <p:cBhvr>
                                        <p:cTn id="12" dur="500" decel="50000" fill="hold">
                                          <p:stCondLst>
                                            <p:cond delay="0"/>
                                          </p:stCondLst>
                                        </p:cTn>
                                        <p:tgtEl>
                                          <p:spTgt spid="19"/>
                                        </p:tgtEl>
                                        <p:attrNameLst>
                                          <p:attrName>ppt_y</p:attrName>
                                        </p:attrNameLst>
                                      </p:cBhvr>
                                      <p:tavLst>
                                        <p:tav tm="0">
                                          <p:val>
                                            <p:strVal val="#ppt_y-.2"/>
                                          </p:val>
                                        </p:tav>
                                        <p:tav tm="100000">
                                          <p:val>
                                            <p:strVal val="#ppt_y+.1"/>
                                          </p:val>
                                        </p:tav>
                                      </p:tavLst>
                                    </p:anim>
                                    <p:anim calcmode="lin" valueType="num">
                                      <p:cBhvr>
                                        <p:cTn id="13" dur="500" accel="50000" fill="hold">
                                          <p:stCondLst>
                                            <p:cond delay="500"/>
                                          </p:stCondLst>
                                        </p:cTn>
                                        <p:tgtEl>
                                          <p:spTgt spid="19"/>
                                        </p:tgtEl>
                                        <p:attrNameLst>
                                          <p:attrName>ppt_y</p:attrName>
                                        </p:attrNameLst>
                                      </p:cBhvr>
                                      <p:tavLst>
                                        <p:tav tm="0">
                                          <p:val>
                                            <p:strVal val="#ppt_y+.1"/>
                                          </p:val>
                                        </p:tav>
                                        <p:tav tm="100000">
                                          <p:val>
                                            <p:strVal val="#ppt_y"/>
                                          </p:val>
                                        </p:tav>
                                      </p:tavLst>
                                    </p:anim>
                                    <p:animEffect transition="in" filter="fade">
                                      <p:cBhvr>
                                        <p:cTn id="14" dur="1000" decel="50000">
                                          <p:stCondLst>
                                            <p:cond delay="0"/>
                                          </p:stCondLst>
                                        </p:cTn>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34" name="直接连接符 33"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CxnSpPr/>
          <p:nvPr/>
        </p:nvCxnSpPr>
        <p:spPr>
          <a:xfrm>
            <a:off x="3246637" y="1273629"/>
            <a:ext cx="5770860"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35" name="文本框 34"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txBox="1"/>
          <p:nvPr/>
        </p:nvSpPr>
        <p:spPr>
          <a:xfrm>
            <a:off x="4747365" y="504051"/>
            <a:ext cx="2697480" cy="521970"/>
          </a:xfrm>
          <a:prstGeom prst="rect">
            <a:avLst/>
          </a:prstGeom>
          <a:noFill/>
        </p:spPr>
        <p:txBody>
          <a:bodyPr wrap="none" rtlCol="0">
            <a:spAutoFit/>
          </a:bodyPr>
          <a:lstStyle/>
          <a:p>
            <a:pPr algn="l"/>
            <a:r>
              <a:rPr lang="zh-CN" sz="2800" b="1" spc="500" dirty="0">
                <a:solidFill>
                  <a:schemeClr val="bg1">
                    <a:lumMod val="50000"/>
                  </a:schemeClr>
                </a:solidFill>
                <a:latin typeface="微软雅黑" panose="020B0503020204020204" pitchFamily="34" charset="-122"/>
                <a:ea typeface="微软雅黑" panose="020B0503020204020204" pitchFamily="34" charset="-122"/>
                <a:cs typeface="Arial" panose="020B0604020202020204" pitchFamily="34" charset="0"/>
                <a:sym typeface="+mn-ea"/>
              </a:rPr>
              <a:t>招聘实施阶段</a:t>
            </a:r>
            <a:endParaRPr lang="en-US" altLang="zh-CN" sz="2800" b="1" spc="500" dirty="0">
              <a:solidFill>
                <a:schemeClr val="bg1">
                  <a:lumMod val="50000"/>
                </a:schemeClr>
              </a:solidFill>
              <a:latin typeface="微软雅黑" panose="020B0503020204020204" pitchFamily="34" charset="-122"/>
              <a:ea typeface="微软雅黑" panose="020B0503020204020204" pitchFamily="34" charset="-122"/>
              <a:cs typeface="Arial" panose="020B0604020202020204" pitchFamily="34" charset="0"/>
            </a:endParaRPr>
          </a:p>
        </p:txBody>
      </p:sp>
      <p:sp>
        <p:nvSpPr>
          <p:cNvPr id="36" name="椭圆 35"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flipH="1">
            <a:off x="2686180" y="813581"/>
            <a:ext cx="157493" cy="157493"/>
          </a:xfrm>
          <a:prstGeom prst="ellipse">
            <a:avLst/>
          </a:prstGeom>
          <a:solidFill>
            <a:srgbClr val="D06F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7" name="椭圆 36"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flipH="1">
            <a:off x="2686180" y="335956"/>
            <a:ext cx="321030" cy="321030"/>
          </a:xfrm>
          <a:prstGeom prst="ellipse">
            <a:avLst/>
          </a:prstGeom>
          <a:solidFill>
            <a:srgbClr val="966481"/>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8" name="椭圆 37"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flipH="1">
            <a:off x="2991678" y="806317"/>
            <a:ext cx="219803" cy="219803"/>
          </a:xfrm>
          <a:prstGeom prst="ellipse">
            <a:avLst/>
          </a:prstGeom>
          <a:solidFill>
            <a:srgbClr val="365B7C"/>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9" name="椭圆 38"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flipH="1">
            <a:off x="2031169" y="697840"/>
            <a:ext cx="164852" cy="164852"/>
          </a:xfrm>
          <a:prstGeom prst="ellipse">
            <a:avLst/>
          </a:prstGeom>
          <a:solidFill>
            <a:srgbClr val="F779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6" name="椭圆 45"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9354354" y="755438"/>
            <a:ext cx="157493" cy="157493"/>
          </a:xfrm>
          <a:prstGeom prst="ellipse">
            <a:avLst/>
          </a:prstGeom>
          <a:solidFill>
            <a:srgbClr val="D06F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2" name="椭圆 51"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9190817" y="277813"/>
            <a:ext cx="321030" cy="321030"/>
          </a:xfrm>
          <a:prstGeom prst="ellipse">
            <a:avLst/>
          </a:prstGeom>
          <a:solidFill>
            <a:srgbClr val="966481"/>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3" name="椭圆 52"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a:off x="8986546" y="748174"/>
            <a:ext cx="219803" cy="219803"/>
          </a:xfrm>
          <a:prstGeom prst="ellipse">
            <a:avLst/>
          </a:prstGeom>
          <a:solidFill>
            <a:srgbClr val="365B7C"/>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5" name="椭圆 54"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a:off x="10002006" y="639697"/>
            <a:ext cx="164852" cy="164852"/>
          </a:xfrm>
          <a:prstGeom prst="ellipse">
            <a:avLst/>
          </a:prstGeom>
          <a:solidFill>
            <a:srgbClr val="F779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 name="文本框 2"/>
          <p:cNvSpPr txBox="1"/>
          <p:nvPr/>
        </p:nvSpPr>
        <p:spPr>
          <a:xfrm>
            <a:off x="994410" y="1833245"/>
            <a:ext cx="2089785" cy="737235"/>
          </a:xfrm>
          <a:prstGeom prst="rect">
            <a:avLst/>
          </a:prstGeom>
          <a:noFill/>
        </p:spPr>
        <p:txBody>
          <a:bodyPr wrap="square" rtlCol="0">
            <a:spAutoFit/>
          </a:bodyPr>
          <a:lstStyle/>
          <a:p>
            <a:r>
              <a:rPr lang="en-US" altLang="zh-CN" b="1" dirty="0">
                <a:solidFill>
                  <a:srgbClr val="365B7C"/>
                </a:solidFill>
                <a:sym typeface="+mn-ea"/>
              </a:rPr>
              <a:t>(</a:t>
            </a:r>
            <a:r>
              <a:rPr lang="zh-CN" altLang="en-US" sz="2400" b="1" dirty="0">
                <a:solidFill>
                  <a:srgbClr val="365B7C"/>
                </a:solidFill>
                <a:latin typeface="楷体" panose="02010609060101010101" pitchFamily="49" charset="-122"/>
                <a:ea typeface="楷体" panose="02010609060101010101" pitchFamily="49" charset="-122"/>
                <a:cs typeface="楷体" panose="02010609060101010101" pitchFamily="49" charset="-122"/>
                <a:sym typeface="+mn-ea"/>
              </a:rPr>
              <a:t>四</a:t>
            </a:r>
            <a:r>
              <a:rPr lang="en-US" altLang="zh-CN" sz="2400" b="1" dirty="0">
                <a:solidFill>
                  <a:srgbClr val="365B7C"/>
                </a:solidFill>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400" b="1" dirty="0">
                <a:solidFill>
                  <a:srgbClr val="365B7C"/>
                </a:solidFill>
                <a:latin typeface="楷体" panose="02010609060101010101" pitchFamily="49" charset="-122"/>
                <a:ea typeface="楷体" panose="02010609060101010101" pitchFamily="49" charset="-122"/>
                <a:cs typeface="楷体" panose="02010609060101010101" pitchFamily="49" charset="-122"/>
                <a:sym typeface="+mn-ea"/>
              </a:rPr>
              <a:t>评估阶段</a:t>
            </a:r>
            <a:br>
              <a:rPr lang="zh-CN" altLang="en-US" b="1" dirty="0">
                <a:solidFill>
                  <a:srgbClr val="365B7C"/>
                </a:solidFill>
                <a:sym typeface="+mn-ea"/>
              </a:rPr>
            </a:br>
            <a:endParaRPr lang="zh-CN" altLang="en-US" b="1" dirty="0">
              <a:solidFill>
                <a:srgbClr val="365B7C"/>
              </a:solidFill>
              <a:sym typeface="+mn-ea"/>
            </a:endParaRPr>
          </a:p>
        </p:txBody>
      </p:sp>
      <p:sp>
        <p:nvSpPr>
          <p:cNvPr id="55298" name="Rectangle 3"/>
          <p:cNvSpPr>
            <a:spLocks noGrp="1" noChangeArrowheads="1"/>
          </p:cNvSpPr>
          <p:nvPr/>
        </p:nvSpPr>
        <p:spPr>
          <a:xfrm>
            <a:off x="1147445" y="2380615"/>
            <a:ext cx="4865370" cy="4302760"/>
          </a:xfrm>
          <a:prstGeom prst="rect">
            <a:avLst/>
          </a:prstGeom>
        </p:spPr>
        <p:txBody>
          <a:bodyPr vert="horz" lIns="91440" tIns="45720" rIns="91440" bIns="45720" rtlCol="0" anchor="ctr">
            <a:normAutofit fontScale="90000" lnSpcReduction="10000"/>
          </a:bodyPr>
          <a:lstStyle>
            <a:lvl1pPr marL="228600" indent="-228600" algn="l" defTabSz="914400" rtl="0" eaLnBrk="1" latinLnBrk="0" hangingPunct="1">
              <a:lnSpc>
                <a:spcPct val="120000"/>
              </a:lnSpc>
              <a:spcBef>
                <a:spcPts val="1000"/>
              </a:spcBef>
              <a:buClr>
                <a:schemeClr val="accent1"/>
              </a:buClr>
              <a:buSzPct val="110000"/>
              <a:buFont typeface="Wingdings" panose="05000000000000000000" pitchFamily="2" charset="2"/>
              <a:buChar char="§"/>
              <a:defRPr sz="1800" kern="1200">
                <a:solidFill>
                  <a:schemeClr val="tx1"/>
                </a:solidFill>
                <a:effectLst/>
                <a:latin typeface="+mn-lt"/>
                <a:ea typeface="+mn-ea"/>
                <a:cs typeface="+mn-cs"/>
              </a:defRPr>
            </a:lvl1pPr>
            <a:lvl2pPr marL="685800" indent="-228600" algn="l" defTabSz="914400" rtl="0" eaLnBrk="1" latinLnBrk="0" hangingPunct="1">
              <a:lnSpc>
                <a:spcPct val="120000"/>
              </a:lnSpc>
              <a:spcBef>
                <a:spcPts val="500"/>
              </a:spcBef>
              <a:buClr>
                <a:schemeClr val="accent1"/>
              </a:buClr>
              <a:buSzPct val="110000"/>
              <a:buFont typeface="Wingdings" panose="05000000000000000000" pitchFamily="2" charset="2"/>
              <a:buChar char="§"/>
              <a:defRPr sz="1600" kern="1200">
                <a:solidFill>
                  <a:schemeClr val="tx1"/>
                </a:solidFill>
                <a:effectLst/>
                <a:latin typeface="+mn-lt"/>
                <a:ea typeface="+mn-ea"/>
                <a:cs typeface="+mn-cs"/>
              </a:defRPr>
            </a:lvl2pPr>
            <a:lvl3pPr marL="1143000" indent="-228600" algn="l" defTabSz="914400" rtl="0" eaLnBrk="1" latinLnBrk="0" hangingPunct="1">
              <a:lnSpc>
                <a:spcPct val="120000"/>
              </a:lnSpc>
              <a:spcBef>
                <a:spcPts val="500"/>
              </a:spcBef>
              <a:buClr>
                <a:schemeClr val="accent1"/>
              </a:buClr>
              <a:buSzPct val="110000"/>
              <a:buFont typeface="Wingdings" panose="05000000000000000000" pitchFamily="2" charset="2"/>
              <a:buChar char="§"/>
              <a:defRPr sz="1400" kern="1200">
                <a:solidFill>
                  <a:schemeClr val="tx1"/>
                </a:solidFill>
                <a:effectLst/>
                <a:latin typeface="+mn-lt"/>
                <a:ea typeface="+mn-ea"/>
                <a:cs typeface="+mn-cs"/>
              </a:defRPr>
            </a:lvl3pPr>
            <a:lvl4pPr marL="1600200" indent="-228600" algn="l" defTabSz="914400" rtl="0" eaLnBrk="1" latinLnBrk="0" hangingPunct="1">
              <a:lnSpc>
                <a:spcPct val="120000"/>
              </a:lnSpc>
              <a:spcBef>
                <a:spcPts val="500"/>
              </a:spcBef>
              <a:buClr>
                <a:schemeClr val="accent1"/>
              </a:buClr>
              <a:buSzPct val="110000"/>
              <a:buFont typeface="Wingdings" panose="05000000000000000000" pitchFamily="2" charset="2"/>
              <a:buChar char="§"/>
              <a:defRPr sz="1200" kern="1200">
                <a:solidFill>
                  <a:schemeClr val="tx1"/>
                </a:solidFill>
                <a:effectLst/>
                <a:latin typeface="+mn-lt"/>
                <a:ea typeface="+mn-ea"/>
                <a:cs typeface="+mn-cs"/>
              </a:defRPr>
            </a:lvl4pPr>
            <a:lvl5pPr marL="2057400" indent="-228600" algn="l" defTabSz="914400" rtl="0" eaLnBrk="1" latinLnBrk="0" hangingPunct="1">
              <a:lnSpc>
                <a:spcPct val="120000"/>
              </a:lnSpc>
              <a:spcBef>
                <a:spcPts val="500"/>
              </a:spcBef>
              <a:buClr>
                <a:schemeClr val="accent1"/>
              </a:buClr>
              <a:buSzPct val="110000"/>
              <a:buFont typeface="Wingdings" panose="05000000000000000000" pitchFamily="2" charset="2"/>
              <a:buChar char="§"/>
              <a:defRPr sz="1200" kern="1200">
                <a:solidFill>
                  <a:schemeClr val="tx1"/>
                </a:solidFill>
                <a:effectLst/>
                <a:latin typeface="+mn-lt"/>
                <a:ea typeface="+mn-ea"/>
                <a:cs typeface="+mn-cs"/>
              </a:defRPr>
            </a:lvl5pPr>
            <a:lvl6pPr marL="2514600" indent="-228600" algn="l" defTabSz="914400" rtl="0" eaLnBrk="1" latinLnBrk="0" hangingPunct="1">
              <a:lnSpc>
                <a:spcPct val="120000"/>
              </a:lnSpc>
              <a:spcBef>
                <a:spcPts val="500"/>
              </a:spcBef>
              <a:buClr>
                <a:schemeClr val="accent1"/>
              </a:buClr>
              <a:buSzPct val="110000"/>
              <a:buFont typeface="Wingdings" panose="05000000000000000000" pitchFamily="2" charset="2"/>
              <a:buChar char="§"/>
              <a:defRPr sz="1200" kern="1200">
                <a:solidFill>
                  <a:schemeClr val="tx1"/>
                </a:solidFill>
                <a:effectLst/>
                <a:latin typeface="+mn-lt"/>
                <a:ea typeface="+mn-ea"/>
                <a:cs typeface="+mn-cs"/>
              </a:defRPr>
            </a:lvl6pPr>
            <a:lvl7pPr marL="2971800" indent="-228600" algn="l" defTabSz="914400" rtl="0" eaLnBrk="1" latinLnBrk="0" hangingPunct="1">
              <a:lnSpc>
                <a:spcPct val="120000"/>
              </a:lnSpc>
              <a:spcBef>
                <a:spcPts val="500"/>
              </a:spcBef>
              <a:buClr>
                <a:schemeClr val="accent1"/>
              </a:buClr>
              <a:buSzPct val="110000"/>
              <a:buFont typeface="Wingdings" panose="05000000000000000000" pitchFamily="2" charset="2"/>
              <a:buChar char="§"/>
              <a:defRPr sz="1200" kern="1200">
                <a:solidFill>
                  <a:schemeClr val="tx1"/>
                </a:solidFill>
                <a:effectLst/>
                <a:latin typeface="+mn-lt"/>
                <a:ea typeface="+mn-ea"/>
                <a:cs typeface="+mn-cs"/>
              </a:defRPr>
            </a:lvl7pPr>
            <a:lvl8pPr marL="3429000" indent="-228600" algn="l" defTabSz="914400" rtl="0" eaLnBrk="1" latinLnBrk="0" hangingPunct="1">
              <a:lnSpc>
                <a:spcPct val="120000"/>
              </a:lnSpc>
              <a:spcBef>
                <a:spcPts val="500"/>
              </a:spcBef>
              <a:buClr>
                <a:schemeClr val="accent1"/>
              </a:buClr>
              <a:buSzPct val="110000"/>
              <a:buFont typeface="Wingdings" panose="05000000000000000000" pitchFamily="2" charset="2"/>
              <a:buChar char="§"/>
              <a:defRPr sz="1200" kern="1200">
                <a:solidFill>
                  <a:schemeClr val="tx1"/>
                </a:solidFill>
                <a:effectLst/>
                <a:latin typeface="+mn-lt"/>
                <a:ea typeface="+mn-ea"/>
                <a:cs typeface="+mn-cs"/>
              </a:defRPr>
            </a:lvl8pPr>
            <a:lvl9pPr marL="3886200" indent="-228600" algn="l" defTabSz="914400" rtl="0" eaLnBrk="1" latinLnBrk="0" hangingPunct="1">
              <a:lnSpc>
                <a:spcPct val="120000"/>
              </a:lnSpc>
              <a:spcBef>
                <a:spcPts val="500"/>
              </a:spcBef>
              <a:buClr>
                <a:schemeClr val="accent1"/>
              </a:buClr>
              <a:buSzPct val="110000"/>
              <a:buFont typeface="Wingdings" panose="05000000000000000000" pitchFamily="2" charset="2"/>
              <a:buChar char="§"/>
              <a:defRPr sz="1200" kern="1200">
                <a:solidFill>
                  <a:schemeClr val="tx1"/>
                </a:solidFill>
                <a:effectLst/>
                <a:latin typeface="+mn-lt"/>
                <a:ea typeface="+mn-ea"/>
                <a:cs typeface="+mn-cs"/>
              </a:defRPr>
            </a:lvl9pPr>
          </a:lstStyle>
          <a:p>
            <a:pPr eaLnBrk="1" hangingPunct="1">
              <a:lnSpc>
                <a:spcPct val="150000"/>
              </a:lnSpc>
            </a:pPr>
            <a:r>
              <a:rPr lang="en-US" altLang="zh-CN" sz="2800" dirty="0">
                <a:latin typeface="楷体" panose="02010609060101010101" pitchFamily="49" charset="-122"/>
                <a:ea typeface="楷体" panose="02010609060101010101" pitchFamily="49" charset="-122"/>
                <a:cs typeface="楷体" panose="02010609060101010101" pitchFamily="49" charset="-122"/>
              </a:rPr>
              <a:t>1.</a:t>
            </a:r>
            <a:r>
              <a:rPr lang="zh-CN" altLang="en-US" sz="2800" dirty="0">
                <a:latin typeface="楷体" panose="02010609060101010101" pitchFamily="49" charset="-122"/>
                <a:ea typeface="楷体" panose="02010609060101010101" pitchFamily="49" charset="-122"/>
                <a:cs typeface="楷体" panose="02010609060101010101" pitchFamily="49" charset="-122"/>
              </a:rPr>
              <a:t>招聘成本评估</a:t>
            </a:r>
          </a:p>
          <a:p>
            <a:pPr lvl="1" eaLnBrk="1" hangingPunct="1">
              <a:lnSpc>
                <a:spcPct val="150000"/>
              </a:lnSpc>
            </a:pPr>
            <a:r>
              <a:rPr lang="en-US" altLang="zh-CN" sz="2800" dirty="0">
                <a:latin typeface="楷体" panose="02010609060101010101" pitchFamily="49" charset="-122"/>
                <a:ea typeface="楷体" panose="02010609060101010101" pitchFamily="49" charset="-122"/>
                <a:cs typeface="楷体" panose="02010609060101010101" pitchFamily="49" charset="-122"/>
              </a:rPr>
              <a:t>(1)</a:t>
            </a:r>
            <a:r>
              <a:rPr lang="zh-CN" altLang="en-US" sz="2800" dirty="0">
                <a:latin typeface="楷体" panose="02010609060101010101" pitchFamily="49" charset="-122"/>
                <a:ea typeface="楷体" panose="02010609060101010101" pitchFamily="49" charset="-122"/>
                <a:cs typeface="楷体" panose="02010609060101010101" pitchFamily="49" charset="-122"/>
              </a:rPr>
              <a:t>招聘总成本 </a:t>
            </a:r>
          </a:p>
          <a:p>
            <a:pPr lvl="1" eaLnBrk="1" hangingPunct="1">
              <a:lnSpc>
                <a:spcPct val="150000"/>
              </a:lnSpc>
            </a:pPr>
            <a:r>
              <a:rPr lang="en-US" altLang="zh-CN" sz="2800" dirty="0">
                <a:latin typeface="楷体" panose="02010609060101010101" pitchFamily="49" charset="-122"/>
                <a:ea typeface="楷体" panose="02010609060101010101" pitchFamily="49" charset="-122"/>
                <a:cs typeface="楷体" panose="02010609060101010101" pitchFamily="49" charset="-122"/>
              </a:rPr>
              <a:t>(2)</a:t>
            </a:r>
            <a:r>
              <a:rPr lang="zh-CN" altLang="en-US" sz="2800" dirty="0">
                <a:latin typeface="楷体" panose="02010609060101010101" pitchFamily="49" charset="-122"/>
                <a:ea typeface="楷体" panose="02010609060101010101" pitchFamily="49" charset="-122"/>
                <a:cs typeface="楷体" panose="02010609060101010101" pitchFamily="49" charset="-122"/>
              </a:rPr>
              <a:t>招聘单位成本 </a:t>
            </a:r>
          </a:p>
          <a:p>
            <a:pPr eaLnBrk="1" hangingPunct="1">
              <a:lnSpc>
                <a:spcPct val="150000"/>
              </a:lnSpc>
            </a:pPr>
            <a:r>
              <a:rPr lang="en-US" altLang="zh-CN" sz="2800" dirty="0">
                <a:latin typeface="楷体" panose="02010609060101010101" pitchFamily="49" charset="-122"/>
                <a:ea typeface="楷体" panose="02010609060101010101" pitchFamily="49" charset="-122"/>
                <a:cs typeface="楷体" panose="02010609060101010101" pitchFamily="49" charset="-122"/>
              </a:rPr>
              <a:t>2.</a:t>
            </a:r>
            <a:r>
              <a:rPr lang="zh-CN" altLang="en-US" sz="2800" dirty="0">
                <a:latin typeface="楷体" panose="02010609060101010101" pitchFamily="49" charset="-122"/>
                <a:ea typeface="楷体" panose="02010609060101010101" pitchFamily="49" charset="-122"/>
                <a:cs typeface="楷体" panose="02010609060101010101" pitchFamily="49" charset="-122"/>
              </a:rPr>
              <a:t>招聘成本和效益评估</a:t>
            </a:r>
          </a:p>
          <a:p>
            <a:pPr eaLnBrk="1" hangingPunct="1">
              <a:lnSpc>
                <a:spcPct val="150000"/>
              </a:lnSpc>
            </a:pPr>
            <a:r>
              <a:rPr lang="en-US" altLang="zh-CN" sz="2800" dirty="0">
                <a:latin typeface="楷体" panose="02010609060101010101" pitchFamily="49" charset="-122"/>
                <a:ea typeface="楷体" panose="02010609060101010101" pitchFamily="49" charset="-122"/>
                <a:cs typeface="楷体" panose="02010609060101010101" pitchFamily="49" charset="-122"/>
              </a:rPr>
              <a:t>3.</a:t>
            </a:r>
            <a:r>
              <a:rPr lang="zh-CN" altLang="en-US" sz="2800" dirty="0">
                <a:latin typeface="楷体" panose="02010609060101010101" pitchFamily="49" charset="-122"/>
                <a:ea typeface="楷体" panose="02010609060101010101" pitchFamily="49" charset="-122"/>
                <a:cs typeface="楷体" panose="02010609060101010101" pitchFamily="49" charset="-122"/>
              </a:rPr>
              <a:t>招聘工作评估</a:t>
            </a:r>
          </a:p>
          <a:p>
            <a:pPr lvl="1" eaLnBrk="1" hangingPunct="1">
              <a:lnSpc>
                <a:spcPct val="150000"/>
              </a:lnSpc>
            </a:pPr>
            <a:r>
              <a:rPr lang="en-US" altLang="zh-CN" sz="2800" dirty="0">
                <a:latin typeface="楷体" panose="02010609060101010101" pitchFamily="49" charset="-122"/>
                <a:ea typeface="楷体" panose="02010609060101010101" pitchFamily="49" charset="-122"/>
                <a:cs typeface="楷体" panose="02010609060101010101" pitchFamily="49" charset="-122"/>
              </a:rPr>
              <a:t>(1)</a:t>
            </a:r>
            <a:r>
              <a:rPr lang="zh-CN" altLang="en-US" sz="2800" dirty="0">
                <a:latin typeface="楷体" panose="02010609060101010101" pitchFamily="49" charset="-122"/>
                <a:ea typeface="楷体" panose="02010609060101010101" pitchFamily="49" charset="-122"/>
                <a:cs typeface="楷体" panose="02010609060101010101" pitchFamily="49" charset="-122"/>
              </a:rPr>
              <a:t>录用人员评估 </a:t>
            </a:r>
          </a:p>
          <a:p>
            <a:pPr lvl="1" eaLnBrk="1" hangingPunct="1">
              <a:lnSpc>
                <a:spcPct val="150000"/>
              </a:lnSpc>
            </a:pPr>
            <a:r>
              <a:rPr lang="en-US" altLang="zh-CN" sz="2800" dirty="0">
                <a:latin typeface="楷体" panose="02010609060101010101" pitchFamily="49" charset="-122"/>
                <a:ea typeface="楷体" panose="02010609060101010101" pitchFamily="49" charset="-122"/>
                <a:cs typeface="楷体" panose="02010609060101010101" pitchFamily="49" charset="-122"/>
              </a:rPr>
              <a:t>(2)</a:t>
            </a:r>
            <a:r>
              <a:rPr lang="zh-CN" altLang="en-US" sz="2800" dirty="0">
                <a:latin typeface="楷体" panose="02010609060101010101" pitchFamily="49" charset="-122"/>
                <a:ea typeface="楷体" panose="02010609060101010101" pitchFamily="49" charset="-122"/>
                <a:cs typeface="楷体" panose="02010609060101010101" pitchFamily="49" charset="-122"/>
              </a:rPr>
              <a:t>效果评估 </a:t>
            </a:r>
          </a:p>
        </p:txBody>
      </p:sp>
      <p:pic>
        <p:nvPicPr>
          <p:cNvPr id="4" name="图片 3" descr="&amp;pky8865047178&amp;"/>
          <p:cNvPicPr>
            <a:picLocks noChangeAspect="1"/>
          </p:cNvPicPr>
          <p:nvPr/>
        </p:nvPicPr>
        <p:blipFill>
          <a:blip r:embed="rId2"/>
          <a:stretch>
            <a:fillRect/>
          </a:stretch>
        </p:blipFill>
        <p:spPr>
          <a:xfrm>
            <a:off x="5371465" y="1833245"/>
            <a:ext cx="6148070" cy="4520565"/>
          </a:xfrm>
          <a:prstGeom prst="rect">
            <a:avLst/>
          </a:prstGeom>
        </p:spPr>
      </p:pic>
    </p:spTree>
  </p:cSld>
  <p:clrMapOvr>
    <a:masterClrMapping/>
  </p:clrMapOvr>
</p:sld>
</file>

<file path=ppt/slides/slide2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矩形 8"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549157" y="-975631"/>
            <a:ext cx="583096" cy="838080"/>
          </a:xfrm>
          <a:prstGeom prst="rect">
            <a:avLst/>
          </a:prstGeom>
          <a:solidFill>
            <a:srgbClr val="365B7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 name="矩形 9"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1132253" y="-975631"/>
            <a:ext cx="583096" cy="838080"/>
          </a:xfrm>
          <a:prstGeom prst="rect">
            <a:avLst/>
          </a:prstGeom>
          <a:solidFill>
            <a:srgbClr val="96648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 name="矩形 10"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1715349" y="-975631"/>
            <a:ext cx="583096" cy="838080"/>
          </a:xfrm>
          <a:prstGeom prst="rect">
            <a:avLst/>
          </a:prstGeom>
          <a:solidFill>
            <a:srgbClr val="D06F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 name="矩形 11"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2298446" y="-975631"/>
            <a:ext cx="583096" cy="838080"/>
          </a:xfrm>
          <a:prstGeom prst="rect">
            <a:avLst/>
          </a:prstGeom>
          <a:solidFill>
            <a:srgbClr val="F779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 name="矩形 12"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2881542" y="-975631"/>
            <a:ext cx="583096" cy="838080"/>
          </a:xfrm>
          <a:prstGeom prst="rect">
            <a:avLst/>
          </a:prstGeom>
          <a:solidFill>
            <a:srgbClr val="F8AD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 name="椭圆 13"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4386271" y="1413079"/>
            <a:ext cx="2919766" cy="2919766"/>
          </a:xfrm>
          <a:prstGeom prst="ellipse">
            <a:avLst/>
          </a:prstGeom>
          <a:solidFill>
            <a:schemeClr val="bg1">
              <a:lumMod val="75000"/>
            </a:schemeClr>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 name="椭圆 6" descr="e7d195523061f1c0deeec63e560781cfd59afb0ea006f2a87ABB68BF51EA6619813959095094C18C62A12F549504892A4AAA8C1554C6663626E05CA27F281A14E6983772AFC3FB97135759321DEA3D709AACD122C08E6ED1C77BAD4A88EF4CD28A80260D8F97957F436F83C1F553EF0169027D0DBFA7A77088E1513DBDFC101C4B4DFF310B01A5021663E46B6BC2AAB5"/>
          <p:cNvSpPr>
            <a:spLocks noChangeAspect="1"/>
          </p:cNvSpPr>
          <p:nvPr/>
        </p:nvSpPr>
        <p:spPr>
          <a:xfrm>
            <a:off x="4856224" y="1413080"/>
            <a:ext cx="2919766" cy="2919766"/>
          </a:xfrm>
          <a:prstGeom prst="ellipse">
            <a:avLst/>
          </a:prstGeom>
          <a:gradFill>
            <a:gsLst>
              <a:gs pos="0">
                <a:schemeClr val="bg1"/>
              </a:gs>
              <a:gs pos="100000">
                <a:srgbClr val="C7C7C7"/>
              </a:gs>
            </a:gsLst>
            <a:lin ang="13200000" scaled="0"/>
          </a:gradFill>
          <a:ln w="22225">
            <a:solidFill>
              <a:schemeClr val="bg1"/>
            </a:solidFill>
          </a:ln>
          <a:effectLst>
            <a:outerShdw blurRad="393700" dist="1270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4400" b="1" dirty="0">
                <a:solidFill>
                  <a:schemeClr val="tx1"/>
                </a:solidFill>
                <a:latin typeface="黑体" panose="02010609060101010101" pitchFamily="49" charset="-122"/>
                <a:ea typeface="黑体" panose="02010609060101010101" pitchFamily="49" charset="-122"/>
              </a:rPr>
              <a:t>项目九</a:t>
            </a:r>
          </a:p>
        </p:txBody>
      </p:sp>
      <p:grpSp>
        <p:nvGrpSpPr>
          <p:cNvPr id="3" name="组合 2"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GrpSpPr/>
          <p:nvPr/>
        </p:nvGrpSpPr>
        <p:grpSpPr>
          <a:xfrm>
            <a:off x="4856224" y="787788"/>
            <a:ext cx="1331077" cy="1331077"/>
            <a:chOff x="4856224" y="787788"/>
            <a:chExt cx="1331077" cy="1331077"/>
          </a:xfrm>
        </p:grpSpPr>
        <p:sp>
          <p:nvSpPr>
            <p:cNvPr id="8" name="椭圆 7"/>
            <p:cNvSpPr/>
            <p:nvPr/>
          </p:nvSpPr>
          <p:spPr>
            <a:xfrm>
              <a:off x="4856224" y="787788"/>
              <a:ext cx="1331077" cy="1331077"/>
            </a:xfrm>
            <a:prstGeom prst="ellipse">
              <a:avLst/>
            </a:prstGeom>
            <a:solidFill>
              <a:srgbClr val="365B7C"/>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 name="Freeform 48"/>
            <p:cNvSpPr>
              <a:spLocks noEditPoints="1"/>
            </p:cNvSpPr>
            <p:nvPr/>
          </p:nvSpPr>
          <p:spPr bwMode="auto">
            <a:xfrm>
              <a:off x="5242864" y="1146117"/>
              <a:ext cx="557795" cy="533920"/>
            </a:xfrm>
            <a:custGeom>
              <a:avLst/>
              <a:gdLst>
                <a:gd name="T0" fmla="*/ 419 w 628"/>
                <a:gd name="T1" fmla="*/ 232 h 600"/>
                <a:gd name="T2" fmla="*/ 411 w 628"/>
                <a:gd name="T3" fmla="*/ 249 h 600"/>
                <a:gd name="T4" fmla="*/ 408 w 628"/>
                <a:gd name="T5" fmla="*/ 261 h 600"/>
                <a:gd name="T6" fmla="*/ 409 w 628"/>
                <a:gd name="T7" fmla="*/ 283 h 600"/>
                <a:gd name="T8" fmla="*/ 417 w 628"/>
                <a:gd name="T9" fmla="*/ 304 h 600"/>
                <a:gd name="T10" fmla="*/ 424 w 628"/>
                <a:gd name="T11" fmla="*/ 315 h 600"/>
                <a:gd name="T12" fmla="*/ 441 w 628"/>
                <a:gd name="T13" fmla="*/ 330 h 600"/>
                <a:gd name="T14" fmla="*/ 453 w 628"/>
                <a:gd name="T15" fmla="*/ 335 h 600"/>
                <a:gd name="T16" fmla="*/ 478 w 628"/>
                <a:gd name="T17" fmla="*/ 200 h 600"/>
                <a:gd name="T18" fmla="*/ 449 w 628"/>
                <a:gd name="T19" fmla="*/ 206 h 600"/>
                <a:gd name="T20" fmla="*/ 433 w 628"/>
                <a:gd name="T21" fmla="*/ 216 h 600"/>
                <a:gd name="T22" fmla="*/ 425 w 628"/>
                <a:gd name="T23" fmla="*/ 224 h 600"/>
                <a:gd name="T24" fmla="*/ 384 w 628"/>
                <a:gd name="T25" fmla="*/ 70 h 600"/>
                <a:gd name="T26" fmla="*/ 314 w 628"/>
                <a:gd name="T27" fmla="*/ 140 h 600"/>
                <a:gd name="T28" fmla="*/ 379 w 628"/>
                <a:gd name="T29" fmla="*/ 283 h 600"/>
                <a:gd name="T30" fmla="*/ 379 w 628"/>
                <a:gd name="T31" fmla="*/ 254 h 600"/>
                <a:gd name="T32" fmla="*/ 359 w 628"/>
                <a:gd name="T33" fmla="*/ 154 h 600"/>
                <a:gd name="T34" fmla="*/ 250 w 628"/>
                <a:gd name="T35" fmla="*/ 270 h 600"/>
                <a:gd name="T36" fmla="*/ 314 w 628"/>
                <a:gd name="T37" fmla="*/ 396 h 600"/>
                <a:gd name="T38" fmla="*/ 282 w 628"/>
                <a:gd name="T39" fmla="*/ 400 h 600"/>
                <a:gd name="T40" fmla="*/ 267 w 628"/>
                <a:gd name="T41" fmla="*/ 382 h 600"/>
                <a:gd name="T42" fmla="*/ 257 w 628"/>
                <a:gd name="T43" fmla="*/ 374 h 600"/>
                <a:gd name="T44" fmla="*/ 214 w 628"/>
                <a:gd name="T45" fmla="*/ 356 h 600"/>
                <a:gd name="T46" fmla="*/ 195 w 628"/>
                <a:gd name="T47" fmla="*/ 354 h 600"/>
                <a:gd name="T48" fmla="*/ 0 w 628"/>
                <a:gd name="T49" fmla="*/ 600 h 600"/>
                <a:gd name="T50" fmla="*/ 83 w 628"/>
                <a:gd name="T51" fmla="*/ 454 h 600"/>
                <a:gd name="T52" fmla="*/ 216 w 628"/>
                <a:gd name="T53" fmla="*/ 454 h 600"/>
                <a:gd name="T54" fmla="*/ 301 w 628"/>
                <a:gd name="T55" fmla="*/ 600 h 600"/>
                <a:gd name="T56" fmla="*/ 282 w 628"/>
                <a:gd name="T57" fmla="*/ 400 h 600"/>
                <a:gd name="T58" fmla="*/ 433 w 628"/>
                <a:gd name="T59" fmla="*/ 354 h 600"/>
                <a:gd name="T60" fmla="*/ 413 w 628"/>
                <a:gd name="T61" fmla="*/ 356 h 600"/>
                <a:gd name="T62" fmla="*/ 361 w 628"/>
                <a:gd name="T63" fmla="*/ 382 h 600"/>
                <a:gd name="T64" fmla="*/ 353 w 628"/>
                <a:gd name="T65" fmla="*/ 391 h 600"/>
                <a:gd name="T66" fmla="*/ 389 w 628"/>
                <a:gd name="T67" fmla="*/ 600 h 600"/>
                <a:gd name="T68" fmla="*/ 410 w 628"/>
                <a:gd name="T69" fmla="*/ 600 h 600"/>
                <a:gd name="T70" fmla="*/ 564 w 628"/>
                <a:gd name="T71" fmla="*/ 454 h 600"/>
                <a:gd name="T72" fmla="*/ 628 w 628"/>
                <a:gd name="T73" fmla="*/ 460 h 600"/>
                <a:gd name="T74" fmla="*/ 151 w 628"/>
                <a:gd name="T75" fmla="*/ 340 h 600"/>
                <a:gd name="T76" fmla="*/ 186 w 628"/>
                <a:gd name="T77" fmla="*/ 330 h 600"/>
                <a:gd name="T78" fmla="*/ 196 w 628"/>
                <a:gd name="T79" fmla="*/ 323 h 600"/>
                <a:gd name="T80" fmla="*/ 216 w 628"/>
                <a:gd name="T81" fmla="*/ 295 h 600"/>
                <a:gd name="T82" fmla="*/ 219 w 628"/>
                <a:gd name="T83" fmla="*/ 281 h 600"/>
                <a:gd name="T84" fmla="*/ 219 w 628"/>
                <a:gd name="T85" fmla="*/ 258 h 600"/>
                <a:gd name="T86" fmla="*/ 214 w 628"/>
                <a:gd name="T87" fmla="*/ 241 h 600"/>
                <a:gd name="T88" fmla="*/ 208 w 628"/>
                <a:gd name="T89" fmla="*/ 231 h 600"/>
                <a:gd name="T90" fmla="*/ 195 w 628"/>
                <a:gd name="T91" fmla="*/ 217 h 600"/>
                <a:gd name="T92" fmla="*/ 186 w 628"/>
                <a:gd name="T93" fmla="*/ 210 h 600"/>
                <a:gd name="T94" fmla="*/ 151 w 628"/>
                <a:gd name="T95" fmla="*/ 200 h 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28" h="600">
                  <a:moveTo>
                    <a:pt x="425" y="224"/>
                  </a:moveTo>
                  <a:cubicBezTo>
                    <a:pt x="423" y="226"/>
                    <a:pt x="421" y="229"/>
                    <a:pt x="420" y="231"/>
                  </a:cubicBezTo>
                  <a:cubicBezTo>
                    <a:pt x="419" y="231"/>
                    <a:pt x="419" y="232"/>
                    <a:pt x="419" y="232"/>
                  </a:cubicBezTo>
                  <a:cubicBezTo>
                    <a:pt x="418" y="234"/>
                    <a:pt x="416" y="236"/>
                    <a:pt x="415" y="239"/>
                  </a:cubicBezTo>
                  <a:cubicBezTo>
                    <a:pt x="415" y="240"/>
                    <a:pt x="414" y="240"/>
                    <a:pt x="414" y="241"/>
                  </a:cubicBezTo>
                  <a:cubicBezTo>
                    <a:pt x="413" y="244"/>
                    <a:pt x="412" y="246"/>
                    <a:pt x="411" y="249"/>
                  </a:cubicBezTo>
                  <a:cubicBezTo>
                    <a:pt x="411" y="249"/>
                    <a:pt x="411" y="250"/>
                    <a:pt x="411" y="250"/>
                  </a:cubicBezTo>
                  <a:cubicBezTo>
                    <a:pt x="410" y="253"/>
                    <a:pt x="409" y="255"/>
                    <a:pt x="409" y="258"/>
                  </a:cubicBezTo>
                  <a:cubicBezTo>
                    <a:pt x="409" y="259"/>
                    <a:pt x="409" y="260"/>
                    <a:pt x="408" y="261"/>
                  </a:cubicBezTo>
                  <a:cubicBezTo>
                    <a:pt x="408" y="264"/>
                    <a:pt x="408" y="267"/>
                    <a:pt x="408" y="270"/>
                  </a:cubicBezTo>
                  <a:cubicBezTo>
                    <a:pt x="408" y="274"/>
                    <a:pt x="408" y="278"/>
                    <a:pt x="409" y="281"/>
                  </a:cubicBezTo>
                  <a:cubicBezTo>
                    <a:pt x="409" y="282"/>
                    <a:pt x="409" y="283"/>
                    <a:pt x="409" y="283"/>
                  </a:cubicBezTo>
                  <a:cubicBezTo>
                    <a:pt x="410" y="287"/>
                    <a:pt x="411" y="290"/>
                    <a:pt x="412" y="293"/>
                  </a:cubicBezTo>
                  <a:cubicBezTo>
                    <a:pt x="412" y="294"/>
                    <a:pt x="412" y="294"/>
                    <a:pt x="412" y="295"/>
                  </a:cubicBezTo>
                  <a:cubicBezTo>
                    <a:pt x="414" y="298"/>
                    <a:pt x="415" y="301"/>
                    <a:pt x="417" y="304"/>
                  </a:cubicBezTo>
                  <a:cubicBezTo>
                    <a:pt x="417" y="305"/>
                    <a:pt x="417" y="305"/>
                    <a:pt x="418" y="306"/>
                  </a:cubicBezTo>
                  <a:cubicBezTo>
                    <a:pt x="420" y="309"/>
                    <a:pt x="422" y="312"/>
                    <a:pt x="424" y="315"/>
                  </a:cubicBezTo>
                  <a:cubicBezTo>
                    <a:pt x="424" y="315"/>
                    <a:pt x="424" y="315"/>
                    <a:pt x="424" y="315"/>
                  </a:cubicBezTo>
                  <a:cubicBezTo>
                    <a:pt x="427" y="318"/>
                    <a:pt x="429" y="320"/>
                    <a:pt x="432" y="323"/>
                  </a:cubicBezTo>
                  <a:cubicBezTo>
                    <a:pt x="432" y="323"/>
                    <a:pt x="432" y="323"/>
                    <a:pt x="432" y="323"/>
                  </a:cubicBezTo>
                  <a:cubicBezTo>
                    <a:pt x="435" y="326"/>
                    <a:pt x="438" y="328"/>
                    <a:pt x="441" y="330"/>
                  </a:cubicBezTo>
                  <a:cubicBezTo>
                    <a:pt x="442" y="330"/>
                    <a:pt x="442" y="330"/>
                    <a:pt x="442" y="330"/>
                  </a:cubicBezTo>
                  <a:cubicBezTo>
                    <a:pt x="446" y="332"/>
                    <a:pt x="449" y="334"/>
                    <a:pt x="452" y="335"/>
                  </a:cubicBezTo>
                  <a:cubicBezTo>
                    <a:pt x="453" y="335"/>
                    <a:pt x="453" y="335"/>
                    <a:pt x="453" y="335"/>
                  </a:cubicBezTo>
                  <a:cubicBezTo>
                    <a:pt x="461" y="338"/>
                    <a:pt x="469" y="340"/>
                    <a:pt x="478" y="340"/>
                  </a:cubicBezTo>
                  <a:cubicBezTo>
                    <a:pt x="516" y="340"/>
                    <a:pt x="547" y="309"/>
                    <a:pt x="547" y="270"/>
                  </a:cubicBezTo>
                  <a:cubicBezTo>
                    <a:pt x="547" y="231"/>
                    <a:pt x="516" y="200"/>
                    <a:pt x="478" y="200"/>
                  </a:cubicBezTo>
                  <a:cubicBezTo>
                    <a:pt x="468" y="200"/>
                    <a:pt x="458" y="202"/>
                    <a:pt x="450" y="206"/>
                  </a:cubicBezTo>
                  <a:cubicBezTo>
                    <a:pt x="450" y="206"/>
                    <a:pt x="450" y="206"/>
                    <a:pt x="450" y="206"/>
                  </a:cubicBezTo>
                  <a:cubicBezTo>
                    <a:pt x="449" y="206"/>
                    <a:pt x="449" y="206"/>
                    <a:pt x="449" y="206"/>
                  </a:cubicBezTo>
                  <a:cubicBezTo>
                    <a:pt x="446" y="208"/>
                    <a:pt x="444" y="209"/>
                    <a:pt x="442" y="210"/>
                  </a:cubicBezTo>
                  <a:cubicBezTo>
                    <a:pt x="441" y="210"/>
                    <a:pt x="441" y="211"/>
                    <a:pt x="440" y="211"/>
                  </a:cubicBezTo>
                  <a:cubicBezTo>
                    <a:pt x="438" y="213"/>
                    <a:pt x="435" y="215"/>
                    <a:pt x="433" y="216"/>
                  </a:cubicBezTo>
                  <a:cubicBezTo>
                    <a:pt x="433" y="217"/>
                    <a:pt x="432" y="217"/>
                    <a:pt x="432" y="217"/>
                  </a:cubicBezTo>
                  <a:cubicBezTo>
                    <a:pt x="430" y="219"/>
                    <a:pt x="428" y="221"/>
                    <a:pt x="426" y="223"/>
                  </a:cubicBezTo>
                  <a:cubicBezTo>
                    <a:pt x="426" y="223"/>
                    <a:pt x="425" y="224"/>
                    <a:pt x="425" y="224"/>
                  </a:cubicBezTo>
                  <a:close/>
                  <a:moveTo>
                    <a:pt x="314" y="140"/>
                  </a:moveTo>
                  <a:lnTo>
                    <a:pt x="314" y="140"/>
                  </a:lnTo>
                  <a:cubicBezTo>
                    <a:pt x="353" y="140"/>
                    <a:pt x="384" y="108"/>
                    <a:pt x="384" y="70"/>
                  </a:cubicBezTo>
                  <a:cubicBezTo>
                    <a:pt x="384" y="31"/>
                    <a:pt x="353" y="0"/>
                    <a:pt x="314" y="0"/>
                  </a:cubicBezTo>
                  <a:cubicBezTo>
                    <a:pt x="275" y="0"/>
                    <a:pt x="244" y="31"/>
                    <a:pt x="244" y="70"/>
                  </a:cubicBezTo>
                  <a:cubicBezTo>
                    <a:pt x="244" y="108"/>
                    <a:pt x="275" y="140"/>
                    <a:pt x="314" y="140"/>
                  </a:cubicBezTo>
                  <a:close/>
                  <a:moveTo>
                    <a:pt x="379" y="336"/>
                  </a:moveTo>
                  <a:lnTo>
                    <a:pt x="379" y="336"/>
                  </a:lnTo>
                  <a:lnTo>
                    <a:pt x="379" y="283"/>
                  </a:lnTo>
                  <a:cubicBezTo>
                    <a:pt x="379" y="279"/>
                    <a:pt x="378" y="274"/>
                    <a:pt x="378" y="270"/>
                  </a:cubicBezTo>
                  <a:cubicBezTo>
                    <a:pt x="378" y="266"/>
                    <a:pt x="379" y="262"/>
                    <a:pt x="379" y="257"/>
                  </a:cubicBezTo>
                  <a:lnTo>
                    <a:pt x="379" y="254"/>
                  </a:lnTo>
                  <a:lnTo>
                    <a:pt x="380" y="254"/>
                  </a:lnTo>
                  <a:cubicBezTo>
                    <a:pt x="385" y="223"/>
                    <a:pt x="404" y="197"/>
                    <a:pt x="431" y="183"/>
                  </a:cubicBezTo>
                  <a:cubicBezTo>
                    <a:pt x="412" y="165"/>
                    <a:pt x="387" y="154"/>
                    <a:pt x="359" y="154"/>
                  </a:cubicBezTo>
                  <a:lnTo>
                    <a:pt x="269" y="154"/>
                  </a:lnTo>
                  <a:cubicBezTo>
                    <a:pt x="241" y="154"/>
                    <a:pt x="216" y="165"/>
                    <a:pt x="197" y="183"/>
                  </a:cubicBezTo>
                  <a:cubicBezTo>
                    <a:pt x="228" y="199"/>
                    <a:pt x="250" y="232"/>
                    <a:pt x="250" y="270"/>
                  </a:cubicBezTo>
                  <a:cubicBezTo>
                    <a:pt x="250" y="278"/>
                    <a:pt x="249" y="285"/>
                    <a:pt x="247" y="293"/>
                  </a:cubicBezTo>
                  <a:lnTo>
                    <a:pt x="247" y="335"/>
                  </a:lnTo>
                  <a:cubicBezTo>
                    <a:pt x="276" y="347"/>
                    <a:pt x="299" y="369"/>
                    <a:pt x="314" y="396"/>
                  </a:cubicBezTo>
                  <a:cubicBezTo>
                    <a:pt x="328" y="369"/>
                    <a:pt x="352" y="348"/>
                    <a:pt x="379" y="336"/>
                  </a:cubicBezTo>
                  <a:close/>
                  <a:moveTo>
                    <a:pt x="282" y="400"/>
                  </a:moveTo>
                  <a:lnTo>
                    <a:pt x="282" y="400"/>
                  </a:lnTo>
                  <a:cubicBezTo>
                    <a:pt x="280" y="397"/>
                    <a:pt x="278" y="394"/>
                    <a:pt x="275" y="391"/>
                  </a:cubicBezTo>
                  <a:cubicBezTo>
                    <a:pt x="275" y="390"/>
                    <a:pt x="274" y="390"/>
                    <a:pt x="274" y="390"/>
                  </a:cubicBezTo>
                  <a:cubicBezTo>
                    <a:pt x="272" y="387"/>
                    <a:pt x="270" y="385"/>
                    <a:pt x="267" y="382"/>
                  </a:cubicBezTo>
                  <a:cubicBezTo>
                    <a:pt x="267" y="382"/>
                    <a:pt x="266" y="382"/>
                    <a:pt x="266" y="381"/>
                  </a:cubicBezTo>
                  <a:cubicBezTo>
                    <a:pt x="263" y="379"/>
                    <a:pt x="261" y="377"/>
                    <a:pt x="258" y="375"/>
                  </a:cubicBezTo>
                  <a:cubicBezTo>
                    <a:pt x="257" y="374"/>
                    <a:pt x="257" y="374"/>
                    <a:pt x="257" y="374"/>
                  </a:cubicBezTo>
                  <a:cubicBezTo>
                    <a:pt x="247" y="367"/>
                    <a:pt x="237" y="362"/>
                    <a:pt x="225" y="359"/>
                  </a:cubicBezTo>
                  <a:cubicBezTo>
                    <a:pt x="223" y="358"/>
                    <a:pt x="220" y="357"/>
                    <a:pt x="218" y="357"/>
                  </a:cubicBezTo>
                  <a:cubicBezTo>
                    <a:pt x="217" y="356"/>
                    <a:pt x="215" y="356"/>
                    <a:pt x="214" y="356"/>
                  </a:cubicBezTo>
                  <a:cubicBezTo>
                    <a:pt x="212" y="356"/>
                    <a:pt x="210" y="355"/>
                    <a:pt x="208" y="355"/>
                  </a:cubicBezTo>
                  <a:cubicBezTo>
                    <a:pt x="207" y="355"/>
                    <a:pt x="206" y="355"/>
                    <a:pt x="205" y="355"/>
                  </a:cubicBezTo>
                  <a:cubicBezTo>
                    <a:pt x="202" y="354"/>
                    <a:pt x="199" y="354"/>
                    <a:pt x="195" y="354"/>
                  </a:cubicBezTo>
                  <a:lnTo>
                    <a:pt x="105" y="354"/>
                  </a:lnTo>
                  <a:cubicBezTo>
                    <a:pt x="47" y="354"/>
                    <a:pt x="0" y="401"/>
                    <a:pt x="0" y="460"/>
                  </a:cubicBezTo>
                  <a:lnTo>
                    <a:pt x="0" y="600"/>
                  </a:lnTo>
                  <a:lnTo>
                    <a:pt x="62" y="600"/>
                  </a:lnTo>
                  <a:lnTo>
                    <a:pt x="62" y="454"/>
                  </a:lnTo>
                  <a:lnTo>
                    <a:pt x="83" y="454"/>
                  </a:lnTo>
                  <a:lnTo>
                    <a:pt x="83" y="600"/>
                  </a:lnTo>
                  <a:lnTo>
                    <a:pt x="216" y="600"/>
                  </a:lnTo>
                  <a:lnTo>
                    <a:pt x="216" y="454"/>
                  </a:lnTo>
                  <a:lnTo>
                    <a:pt x="237" y="454"/>
                  </a:lnTo>
                  <a:lnTo>
                    <a:pt x="237" y="600"/>
                  </a:lnTo>
                  <a:lnTo>
                    <a:pt x="301" y="600"/>
                  </a:lnTo>
                  <a:lnTo>
                    <a:pt x="301" y="460"/>
                  </a:lnTo>
                  <a:cubicBezTo>
                    <a:pt x="301" y="437"/>
                    <a:pt x="294" y="417"/>
                    <a:pt x="282" y="400"/>
                  </a:cubicBezTo>
                  <a:cubicBezTo>
                    <a:pt x="282" y="400"/>
                    <a:pt x="282" y="400"/>
                    <a:pt x="282" y="400"/>
                  </a:cubicBezTo>
                  <a:close/>
                  <a:moveTo>
                    <a:pt x="523" y="354"/>
                  </a:moveTo>
                  <a:lnTo>
                    <a:pt x="523" y="354"/>
                  </a:lnTo>
                  <a:lnTo>
                    <a:pt x="433" y="354"/>
                  </a:lnTo>
                  <a:cubicBezTo>
                    <a:pt x="429" y="354"/>
                    <a:pt x="426" y="354"/>
                    <a:pt x="423" y="355"/>
                  </a:cubicBezTo>
                  <a:cubicBezTo>
                    <a:pt x="422" y="355"/>
                    <a:pt x="421" y="355"/>
                    <a:pt x="420" y="355"/>
                  </a:cubicBezTo>
                  <a:cubicBezTo>
                    <a:pt x="418" y="355"/>
                    <a:pt x="415" y="356"/>
                    <a:pt x="413" y="356"/>
                  </a:cubicBezTo>
                  <a:cubicBezTo>
                    <a:pt x="412" y="356"/>
                    <a:pt x="411" y="356"/>
                    <a:pt x="410" y="357"/>
                  </a:cubicBezTo>
                  <a:cubicBezTo>
                    <a:pt x="408" y="357"/>
                    <a:pt x="405" y="358"/>
                    <a:pt x="403" y="358"/>
                  </a:cubicBezTo>
                  <a:cubicBezTo>
                    <a:pt x="387" y="363"/>
                    <a:pt x="373" y="371"/>
                    <a:pt x="361" y="382"/>
                  </a:cubicBezTo>
                  <a:cubicBezTo>
                    <a:pt x="361" y="382"/>
                    <a:pt x="361" y="382"/>
                    <a:pt x="361" y="383"/>
                  </a:cubicBezTo>
                  <a:cubicBezTo>
                    <a:pt x="358" y="385"/>
                    <a:pt x="356" y="388"/>
                    <a:pt x="353" y="390"/>
                  </a:cubicBezTo>
                  <a:cubicBezTo>
                    <a:pt x="353" y="390"/>
                    <a:pt x="353" y="391"/>
                    <a:pt x="353" y="391"/>
                  </a:cubicBezTo>
                  <a:cubicBezTo>
                    <a:pt x="337" y="409"/>
                    <a:pt x="327" y="433"/>
                    <a:pt x="327" y="460"/>
                  </a:cubicBezTo>
                  <a:lnTo>
                    <a:pt x="327" y="600"/>
                  </a:lnTo>
                  <a:lnTo>
                    <a:pt x="389" y="600"/>
                  </a:lnTo>
                  <a:lnTo>
                    <a:pt x="389" y="454"/>
                  </a:lnTo>
                  <a:lnTo>
                    <a:pt x="410" y="454"/>
                  </a:lnTo>
                  <a:lnTo>
                    <a:pt x="410" y="600"/>
                  </a:lnTo>
                  <a:lnTo>
                    <a:pt x="543" y="600"/>
                  </a:lnTo>
                  <a:lnTo>
                    <a:pt x="543" y="454"/>
                  </a:lnTo>
                  <a:lnTo>
                    <a:pt x="564" y="454"/>
                  </a:lnTo>
                  <a:lnTo>
                    <a:pt x="564" y="600"/>
                  </a:lnTo>
                  <a:lnTo>
                    <a:pt x="628" y="600"/>
                  </a:lnTo>
                  <a:lnTo>
                    <a:pt x="628" y="460"/>
                  </a:lnTo>
                  <a:cubicBezTo>
                    <a:pt x="628" y="401"/>
                    <a:pt x="581" y="354"/>
                    <a:pt x="523" y="354"/>
                  </a:cubicBezTo>
                  <a:close/>
                  <a:moveTo>
                    <a:pt x="151" y="340"/>
                  </a:moveTo>
                  <a:lnTo>
                    <a:pt x="151" y="340"/>
                  </a:lnTo>
                  <a:cubicBezTo>
                    <a:pt x="159" y="340"/>
                    <a:pt x="167" y="338"/>
                    <a:pt x="175" y="335"/>
                  </a:cubicBezTo>
                  <a:cubicBezTo>
                    <a:pt x="175" y="335"/>
                    <a:pt x="175" y="335"/>
                    <a:pt x="176" y="335"/>
                  </a:cubicBezTo>
                  <a:cubicBezTo>
                    <a:pt x="179" y="334"/>
                    <a:pt x="183" y="332"/>
                    <a:pt x="186" y="330"/>
                  </a:cubicBezTo>
                  <a:cubicBezTo>
                    <a:pt x="186" y="330"/>
                    <a:pt x="186" y="330"/>
                    <a:pt x="186" y="330"/>
                  </a:cubicBezTo>
                  <a:cubicBezTo>
                    <a:pt x="190" y="328"/>
                    <a:pt x="193" y="326"/>
                    <a:pt x="196" y="323"/>
                  </a:cubicBezTo>
                  <a:cubicBezTo>
                    <a:pt x="196" y="323"/>
                    <a:pt x="196" y="323"/>
                    <a:pt x="196" y="323"/>
                  </a:cubicBezTo>
                  <a:cubicBezTo>
                    <a:pt x="202" y="318"/>
                    <a:pt x="206" y="312"/>
                    <a:pt x="210" y="306"/>
                  </a:cubicBezTo>
                  <a:cubicBezTo>
                    <a:pt x="211" y="305"/>
                    <a:pt x="211" y="305"/>
                    <a:pt x="211" y="304"/>
                  </a:cubicBezTo>
                  <a:cubicBezTo>
                    <a:pt x="213" y="301"/>
                    <a:pt x="214" y="298"/>
                    <a:pt x="216" y="295"/>
                  </a:cubicBezTo>
                  <a:cubicBezTo>
                    <a:pt x="216" y="294"/>
                    <a:pt x="216" y="294"/>
                    <a:pt x="216" y="293"/>
                  </a:cubicBezTo>
                  <a:cubicBezTo>
                    <a:pt x="217" y="290"/>
                    <a:pt x="218" y="287"/>
                    <a:pt x="219" y="283"/>
                  </a:cubicBezTo>
                  <a:cubicBezTo>
                    <a:pt x="219" y="282"/>
                    <a:pt x="219" y="282"/>
                    <a:pt x="219" y="281"/>
                  </a:cubicBezTo>
                  <a:cubicBezTo>
                    <a:pt x="220" y="278"/>
                    <a:pt x="220" y="274"/>
                    <a:pt x="220" y="270"/>
                  </a:cubicBezTo>
                  <a:cubicBezTo>
                    <a:pt x="220" y="267"/>
                    <a:pt x="220" y="264"/>
                    <a:pt x="220" y="261"/>
                  </a:cubicBezTo>
                  <a:cubicBezTo>
                    <a:pt x="219" y="260"/>
                    <a:pt x="219" y="259"/>
                    <a:pt x="219" y="258"/>
                  </a:cubicBezTo>
                  <a:cubicBezTo>
                    <a:pt x="219" y="255"/>
                    <a:pt x="218" y="252"/>
                    <a:pt x="217" y="250"/>
                  </a:cubicBezTo>
                  <a:cubicBezTo>
                    <a:pt x="217" y="249"/>
                    <a:pt x="217" y="249"/>
                    <a:pt x="217" y="249"/>
                  </a:cubicBezTo>
                  <a:cubicBezTo>
                    <a:pt x="216" y="246"/>
                    <a:pt x="215" y="244"/>
                    <a:pt x="214" y="241"/>
                  </a:cubicBezTo>
                  <a:cubicBezTo>
                    <a:pt x="214" y="240"/>
                    <a:pt x="213" y="240"/>
                    <a:pt x="213" y="239"/>
                  </a:cubicBezTo>
                  <a:cubicBezTo>
                    <a:pt x="212" y="236"/>
                    <a:pt x="210" y="234"/>
                    <a:pt x="209" y="231"/>
                  </a:cubicBezTo>
                  <a:lnTo>
                    <a:pt x="208" y="231"/>
                  </a:lnTo>
                  <a:cubicBezTo>
                    <a:pt x="207" y="229"/>
                    <a:pt x="205" y="226"/>
                    <a:pt x="203" y="224"/>
                  </a:cubicBezTo>
                  <a:cubicBezTo>
                    <a:pt x="203" y="224"/>
                    <a:pt x="202" y="223"/>
                    <a:pt x="202" y="223"/>
                  </a:cubicBezTo>
                  <a:cubicBezTo>
                    <a:pt x="200" y="221"/>
                    <a:pt x="198" y="219"/>
                    <a:pt x="195" y="217"/>
                  </a:cubicBezTo>
                  <a:cubicBezTo>
                    <a:pt x="195" y="217"/>
                    <a:pt x="195" y="217"/>
                    <a:pt x="195" y="216"/>
                  </a:cubicBezTo>
                  <a:cubicBezTo>
                    <a:pt x="193" y="215"/>
                    <a:pt x="190" y="213"/>
                    <a:pt x="188" y="211"/>
                  </a:cubicBezTo>
                  <a:cubicBezTo>
                    <a:pt x="187" y="211"/>
                    <a:pt x="187" y="210"/>
                    <a:pt x="186" y="210"/>
                  </a:cubicBezTo>
                  <a:cubicBezTo>
                    <a:pt x="184" y="209"/>
                    <a:pt x="181" y="207"/>
                    <a:pt x="179" y="206"/>
                  </a:cubicBezTo>
                  <a:cubicBezTo>
                    <a:pt x="179" y="206"/>
                    <a:pt x="178" y="206"/>
                    <a:pt x="178" y="206"/>
                  </a:cubicBezTo>
                  <a:cubicBezTo>
                    <a:pt x="170" y="202"/>
                    <a:pt x="160" y="200"/>
                    <a:pt x="151" y="200"/>
                  </a:cubicBezTo>
                  <a:cubicBezTo>
                    <a:pt x="112" y="200"/>
                    <a:pt x="81" y="231"/>
                    <a:pt x="81" y="270"/>
                  </a:cubicBezTo>
                  <a:cubicBezTo>
                    <a:pt x="81" y="309"/>
                    <a:pt x="112" y="340"/>
                    <a:pt x="151" y="340"/>
                  </a:cubicBezTo>
                  <a:close/>
                </a:path>
              </a:pathLst>
            </a:custGeom>
            <a:solidFill>
              <a:srgbClr val="FEFEFE"/>
            </a:solidFill>
            <a:ln>
              <a:noFill/>
            </a:ln>
          </p:spPr>
          <p:txBody>
            <a:bodyPr vert="horz" wrap="square" lIns="91440" tIns="45720" rIns="91440" bIns="45720" numCol="1" anchor="t" anchorCtr="0" compatLnSpc="1"/>
            <a:lstStyle/>
            <a:p>
              <a:endParaRPr lang="zh-CN" altLang="en-US">
                <a:solidFill>
                  <a:schemeClr val="accent2"/>
                </a:solidFill>
              </a:endParaRPr>
            </a:p>
          </p:txBody>
        </p:sp>
      </p:grpSp>
      <p:grpSp>
        <p:nvGrpSpPr>
          <p:cNvPr id="28" name="组合 27"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GrpSpPr/>
          <p:nvPr/>
        </p:nvGrpSpPr>
        <p:grpSpPr>
          <a:xfrm>
            <a:off x="3279214" y="5038423"/>
            <a:ext cx="5631833" cy="1137293"/>
            <a:chOff x="5525820" y="970544"/>
            <a:chExt cx="4865710" cy="982582"/>
          </a:xfrm>
        </p:grpSpPr>
        <p:grpSp>
          <p:nvGrpSpPr>
            <p:cNvPr id="29" name="组合 28"/>
            <p:cNvGrpSpPr/>
            <p:nvPr/>
          </p:nvGrpSpPr>
          <p:grpSpPr>
            <a:xfrm>
              <a:off x="5525820" y="970544"/>
              <a:ext cx="4865710" cy="982582"/>
              <a:chOff x="5525820" y="970544"/>
              <a:chExt cx="4865710" cy="982582"/>
            </a:xfrm>
          </p:grpSpPr>
          <p:sp>
            <p:nvSpPr>
              <p:cNvPr id="31" name="圆角矩形 30"/>
              <p:cNvSpPr/>
              <p:nvPr/>
            </p:nvSpPr>
            <p:spPr>
              <a:xfrm>
                <a:off x="5525820" y="970544"/>
                <a:ext cx="4865710" cy="982582"/>
              </a:xfrm>
              <a:prstGeom prst="roundRect">
                <a:avLst>
                  <a:gd name="adj" fmla="val 50000"/>
                </a:avLst>
              </a:prstGeom>
              <a:gradFill>
                <a:gsLst>
                  <a:gs pos="0">
                    <a:schemeClr val="bg1"/>
                  </a:gs>
                  <a:gs pos="100000">
                    <a:srgbClr val="D1D1D1"/>
                  </a:gs>
                </a:gsLst>
                <a:lin ang="5400000" scaled="0"/>
              </a:gradFill>
              <a:ln>
                <a:noFill/>
              </a:ln>
              <a:effectLst>
                <a:outerShdw blurRad="127000" dist="508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 name="圆角矩形 31"/>
              <p:cNvSpPr/>
              <p:nvPr/>
            </p:nvSpPr>
            <p:spPr>
              <a:xfrm>
                <a:off x="5679111" y="1085854"/>
                <a:ext cx="4539809" cy="749678"/>
              </a:xfrm>
              <a:prstGeom prst="roundRect">
                <a:avLst>
                  <a:gd name="adj" fmla="val 50000"/>
                </a:avLst>
              </a:prstGeom>
              <a:gradFill>
                <a:gsLst>
                  <a:gs pos="0">
                    <a:schemeClr val="bg1"/>
                  </a:gs>
                  <a:gs pos="100000">
                    <a:srgbClr val="D1D1D1"/>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30" name="文本框 29" descr="e7d195523061f1c0deeec63e560781cfd59afb0ea006f2a87ABB68BF51EA6619813959095094C18C62A12F549504892A4AAA8C1554C6663626E05CA27F281A14E6983772AFC3FB97135759321DEA3D703E9D8D869A2273EE84F8CAFF6F755178F38330D862923FEB0607E18DEE43D2E176D46B2866D88DD46CC4CE617A3D848542E4F074681214E3"/>
            <p:cNvSpPr txBox="1"/>
            <p:nvPr/>
          </p:nvSpPr>
          <p:spPr>
            <a:xfrm>
              <a:off x="6482279" y="1135362"/>
              <a:ext cx="3225800" cy="651476"/>
            </a:xfrm>
            <a:prstGeom prst="rect">
              <a:avLst/>
            </a:prstGeom>
            <a:noFill/>
          </p:spPr>
          <p:txBody>
            <a:bodyPr wrap="none" rtlCol="0">
              <a:spAutoFit/>
            </a:bodyPr>
            <a:lstStyle/>
            <a:p>
              <a:r>
                <a:rPr lang="zh-CN" altLang="en-US" sz="4300" b="1" spc="300" dirty="0">
                  <a:solidFill>
                    <a:srgbClr val="365B7C"/>
                  </a:solidFill>
                  <a:latin typeface="KaiTi" panose="02010609060101010101" pitchFamily="49" charset="-122"/>
                  <a:ea typeface="KaiTi" panose="02010609060101010101" pitchFamily="49" charset="-122"/>
                  <a:cs typeface="Kartika" panose="02020503030404060203" pitchFamily="18" charset="0"/>
                </a:rPr>
                <a:t>特殊员工招聘</a:t>
              </a:r>
            </a:p>
          </p:txBody>
        </p:sp>
      </p:grpSp>
      <p:sp>
        <p:nvSpPr>
          <p:cNvPr id="5" name="e7d195523061f1c0"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hidden="1"/>
          <p:cNvSpPr txBox="1"/>
          <p:nvPr/>
        </p:nvSpPr>
        <p:spPr>
          <a:xfrm>
            <a:off x="-351868" y="1803400"/>
            <a:ext cx="290195" cy="1016000"/>
          </a:xfrm>
          <a:prstGeom prst="rect">
            <a:avLst/>
          </a:prstGeom>
          <a:noFill/>
        </p:spPr>
        <p:txBody>
          <a:bodyPr vert="wordArtVert" rtlCol="0">
            <a:spAutoFit/>
          </a:bodyPr>
          <a:lstStyle/>
          <a:p>
            <a:r>
              <a:rPr lang="en-US" altLang="zh-CN" sz="100"/>
              <a:t>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a:t>
            </a:r>
            <a:endParaRPr lang="zh-CN" altLang="en-US" sz="100"/>
          </a:p>
        </p:txBody>
      </p:sp>
      <p:sp>
        <p:nvSpPr>
          <p:cNvPr id="2" name="文本框 1"/>
          <p:cNvSpPr txBox="1"/>
          <p:nvPr/>
        </p:nvSpPr>
        <p:spPr>
          <a:xfrm>
            <a:off x="5280025" y="6438900"/>
            <a:ext cx="1632585" cy="245110"/>
          </a:xfrm>
          <a:prstGeom prst="rect">
            <a:avLst/>
          </a:prstGeom>
          <a:noFill/>
        </p:spPr>
        <p:txBody>
          <a:bodyPr wrap="square" rtlCol="0">
            <a:spAutoFit/>
          </a:bodyPr>
          <a:lstStyle/>
          <a:p>
            <a:pPr fontAlgn="base">
              <a:spcBef>
                <a:spcPct val="0"/>
              </a:spcBef>
              <a:spcAft>
                <a:spcPct val="0"/>
              </a:spcAft>
            </a:pPr>
            <a:r>
              <a:rPr lang="en-US" altLang="zh-CN" sz="1000">
                <a:latin typeface="Arial" panose="020B0604020202020204" pitchFamily="34" charset="0"/>
                <a:sym typeface="+mn-ea"/>
              </a:rPr>
              <a:t>21世纪高职高专规划教材</a:t>
            </a:r>
            <a:endParaRPr lang="zh-CN" altLang="en-US" sz="1000"/>
          </a:p>
        </p:txBody>
      </p:sp>
    </p:spTree>
    <p:extLst>
      <p:ext uri="{BB962C8B-B14F-4D97-AF65-F5344CB8AC3E}">
        <p14:creationId xmlns:p14="http://schemas.microsoft.com/office/powerpoint/2010/main" val="2444818074"/>
      </p:ext>
    </p:extLst>
  </p:cSld>
  <p:clrMapOvr>
    <a:masterClrMapping/>
  </p:clrMapOvr>
  <mc:AlternateContent xmlns:mc="http://schemas.openxmlformats.org/markup-compatibility/2006" xmlns:p14="http://schemas.microsoft.com/office/powerpoint/2010/main">
    <mc:Choice Requires="p14">
      <p:transition spd="slow" p14:dur="3000" advTm="0">
        <p:fade/>
      </p:transition>
    </mc:Choice>
    <mc:Fallback xmlns="">
      <p:transition spd="slow"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44000" fill="hold" grpId="0" nodeType="withEffect">
                                  <p:stCondLst>
                                    <p:cond delay="0"/>
                                  </p:stCondLst>
                                  <p:childTnLst>
                                    <p:set>
                                      <p:cBhvr>
                                        <p:cTn id="6" dur="1" fill="hold">
                                          <p:stCondLst>
                                            <p:cond delay="0"/>
                                          </p:stCondLst>
                                        </p:cTn>
                                        <p:tgtEl>
                                          <p:spTgt spid="14"/>
                                        </p:tgtEl>
                                        <p:attrNameLst>
                                          <p:attrName>style.visibility</p:attrName>
                                        </p:attrNameLst>
                                      </p:cBhvr>
                                      <p:to>
                                        <p:strVal val="visible"/>
                                      </p:to>
                                    </p:set>
                                    <p:anim calcmode="lin" valueType="num">
                                      <p:cBhvr additive="base">
                                        <p:cTn id="7" dur="750" fill="hold"/>
                                        <p:tgtEl>
                                          <p:spTgt spid="14"/>
                                        </p:tgtEl>
                                        <p:attrNameLst>
                                          <p:attrName>ppt_x</p:attrName>
                                        </p:attrNameLst>
                                      </p:cBhvr>
                                      <p:tavLst>
                                        <p:tav tm="0">
                                          <p:val>
                                            <p:strVal val="0-#ppt_w/2"/>
                                          </p:val>
                                        </p:tav>
                                        <p:tav tm="100000">
                                          <p:val>
                                            <p:strVal val="#ppt_x"/>
                                          </p:val>
                                        </p:tav>
                                      </p:tavLst>
                                    </p:anim>
                                    <p:anim calcmode="lin" valueType="num">
                                      <p:cBhvr additive="base">
                                        <p:cTn id="8" dur="750" fill="hold"/>
                                        <p:tgtEl>
                                          <p:spTgt spid="14"/>
                                        </p:tgtEl>
                                        <p:attrNameLst>
                                          <p:attrName>ppt_y</p:attrName>
                                        </p:attrNameLst>
                                      </p:cBhvr>
                                      <p:tavLst>
                                        <p:tav tm="0">
                                          <p:val>
                                            <p:strVal val="#ppt_y"/>
                                          </p:val>
                                        </p:tav>
                                        <p:tav tm="100000">
                                          <p:val>
                                            <p:strVal val="#ppt_y"/>
                                          </p:val>
                                        </p:tav>
                                      </p:tavLst>
                                    </p:anim>
                                  </p:childTnLst>
                                </p:cTn>
                              </p:par>
                            </p:childTnLst>
                          </p:cTn>
                        </p:par>
                        <p:par>
                          <p:cTn id="9" fill="hold">
                            <p:stCondLst>
                              <p:cond delay="1000"/>
                            </p:stCondLst>
                            <p:childTnLst>
                              <p:par>
                                <p:cTn id="10" presetID="47" presetClass="entr" presetSubtype="0" fill="hold" nodeType="after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fade">
                                      <p:cBhvr>
                                        <p:cTn id="12" dur="1000"/>
                                        <p:tgtEl>
                                          <p:spTgt spid="3"/>
                                        </p:tgtEl>
                                      </p:cBhvr>
                                    </p:animEffect>
                                    <p:anim calcmode="lin" valueType="num">
                                      <p:cBhvr>
                                        <p:cTn id="13" dur="1000" fill="hold"/>
                                        <p:tgtEl>
                                          <p:spTgt spid="3"/>
                                        </p:tgtEl>
                                        <p:attrNameLst>
                                          <p:attrName>ppt_x</p:attrName>
                                        </p:attrNameLst>
                                      </p:cBhvr>
                                      <p:tavLst>
                                        <p:tav tm="0">
                                          <p:val>
                                            <p:strVal val="#ppt_x"/>
                                          </p:val>
                                        </p:tav>
                                        <p:tav tm="100000">
                                          <p:val>
                                            <p:strVal val="#ppt_x"/>
                                          </p:val>
                                        </p:tav>
                                      </p:tavLst>
                                    </p:anim>
                                    <p:anim calcmode="lin" valueType="num">
                                      <p:cBhvr>
                                        <p:cTn id="14" dur="1000" fill="hold"/>
                                        <p:tgtEl>
                                          <p:spTgt spid="3"/>
                                        </p:tgtEl>
                                        <p:attrNameLst>
                                          <p:attrName>ppt_y</p:attrName>
                                        </p:attrNameLst>
                                      </p:cBhvr>
                                      <p:tavLst>
                                        <p:tav tm="0">
                                          <p:val>
                                            <p:strVal val="#ppt_y-.1"/>
                                          </p:val>
                                        </p:tav>
                                        <p:tav tm="100000">
                                          <p:val>
                                            <p:strVal val="#ppt_y"/>
                                          </p:val>
                                        </p:tav>
                                      </p:tavLst>
                                    </p:anim>
                                  </p:childTnLst>
                                </p:cTn>
                              </p:par>
                            </p:childTnLst>
                          </p:cTn>
                        </p:par>
                        <p:par>
                          <p:cTn id="15" fill="hold">
                            <p:stCondLst>
                              <p:cond delay="2000"/>
                            </p:stCondLst>
                            <p:childTnLst>
                              <p:par>
                                <p:cTn id="16" presetID="50" presetClass="entr" presetSubtype="0" decel="100000" fill="hold" nodeType="afterEffect">
                                  <p:stCondLst>
                                    <p:cond delay="0"/>
                                  </p:stCondLst>
                                  <p:childTnLst>
                                    <p:set>
                                      <p:cBhvr>
                                        <p:cTn id="17" dur="1" fill="hold">
                                          <p:stCondLst>
                                            <p:cond delay="0"/>
                                          </p:stCondLst>
                                        </p:cTn>
                                        <p:tgtEl>
                                          <p:spTgt spid="28"/>
                                        </p:tgtEl>
                                        <p:attrNameLst>
                                          <p:attrName>style.visibility</p:attrName>
                                        </p:attrNameLst>
                                      </p:cBhvr>
                                      <p:to>
                                        <p:strVal val="visible"/>
                                      </p:to>
                                    </p:set>
                                    <p:anim calcmode="lin" valueType="num">
                                      <p:cBhvr>
                                        <p:cTn id="18" dur="1000" fill="hold"/>
                                        <p:tgtEl>
                                          <p:spTgt spid="28"/>
                                        </p:tgtEl>
                                        <p:attrNameLst>
                                          <p:attrName>ppt_w</p:attrName>
                                        </p:attrNameLst>
                                      </p:cBhvr>
                                      <p:tavLst>
                                        <p:tav tm="0">
                                          <p:val>
                                            <p:strVal val="#ppt_w+.3"/>
                                          </p:val>
                                        </p:tav>
                                        <p:tav tm="100000">
                                          <p:val>
                                            <p:strVal val="#ppt_w"/>
                                          </p:val>
                                        </p:tav>
                                      </p:tavLst>
                                    </p:anim>
                                    <p:anim calcmode="lin" valueType="num">
                                      <p:cBhvr>
                                        <p:cTn id="19" dur="1000" fill="hold"/>
                                        <p:tgtEl>
                                          <p:spTgt spid="28"/>
                                        </p:tgtEl>
                                        <p:attrNameLst>
                                          <p:attrName>ppt_h</p:attrName>
                                        </p:attrNameLst>
                                      </p:cBhvr>
                                      <p:tavLst>
                                        <p:tav tm="0">
                                          <p:val>
                                            <p:strVal val="#ppt_h"/>
                                          </p:val>
                                        </p:tav>
                                        <p:tav tm="100000">
                                          <p:val>
                                            <p:strVal val="#ppt_h"/>
                                          </p:val>
                                        </p:tav>
                                      </p:tavLst>
                                    </p:anim>
                                    <p:animEffect transition="in" filter="fade">
                                      <p:cBhvr>
                                        <p:cTn id="20" dur="1000"/>
                                        <p:tgtEl>
                                          <p:spTgt spid="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bldLvl="0" animBg="1"/>
    </p:bldLst>
  </p:timing>
</p:sld>
</file>

<file path=ppt/slides/slide2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矩形 1"/>
          <p:cNvSpPr/>
          <p:nvPr/>
        </p:nvSpPr>
        <p:spPr>
          <a:xfrm>
            <a:off x="4865914" y="1442464"/>
            <a:ext cx="6487886" cy="3969385"/>
          </a:xfrm>
          <a:prstGeom prst="rect">
            <a:avLst/>
          </a:prstGeom>
        </p:spPr>
        <p:txBody>
          <a:bodyPr wrap="square">
            <a:spAutoFit/>
          </a:bodyPr>
          <a:lstStyle/>
          <a:p>
            <a:pPr algn="l">
              <a:lnSpc>
                <a:spcPct val="150000"/>
              </a:lnSpc>
              <a:buClrTx/>
              <a:buSzTx/>
              <a:buFontTx/>
            </a:pPr>
            <a:r>
              <a:rPr lang="en-US" altLang="zh-CN" sz="2800" dirty="0">
                <a:latin typeface="楷体" panose="02010609060101010101" pitchFamily="49" charset="-122"/>
                <a:ea typeface="楷体" panose="02010609060101010101" pitchFamily="49" charset="-122"/>
              </a:rPr>
              <a:t>● </a:t>
            </a:r>
            <a:r>
              <a:rPr lang="zh-CN" altLang="en-US" sz="2800" dirty="0">
                <a:latin typeface="楷体" panose="02010609060101010101" pitchFamily="49" charset="-122"/>
                <a:ea typeface="楷体" panose="02010609060101010101" pitchFamily="49" charset="-122"/>
                <a:sym typeface="+mn-ea"/>
              </a:rPr>
              <a:t>了解应届毕业生的特点</a:t>
            </a:r>
            <a:endParaRPr lang="zh-CN" altLang="en-US" sz="2800" dirty="0">
              <a:latin typeface="楷体" panose="02010609060101010101" pitchFamily="49" charset="-122"/>
              <a:ea typeface="楷体" panose="02010609060101010101" pitchFamily="49" charset="-122"/>
            </a:endParaRPr>
          </a:p>
          <a:p>
            <a:pPr>
              <a:lnSpc>
                <a:spcPct val="150000"/>
              </a:lnSpc>
            </a:pPr>
            <a:r>
              <a:rPr lang="zh-CN" altLang="en-US" sz="2800" dirty="0">
                <a:latin typeface="楷体" panose="02010609060101010101" pitchFamily="49" charset="-122"/>
                <a:ea typeface="楷体" panose="02010609060101010101" pitchFamily="49" charset="-122"/>
              </a:rPr>
              <a:t>● </a:t>
            </a:r>
            <a:r>
              <a:rPr lang="zh-CN" altLang="en-US" sz="2800" dirty="0">
                <a:latin typeface="楷体" panose="02010609060101010101" pitchFamily="49" charset="-122"/>
                <a:ea typeface="楷体" panose="02010609060101010101" pitchFamily="49" charset="-122"/>
                <a:sym typeface="+mn-ea"/>
              </a:rPr>
              <a:t>了解“空降”的含义</a:t>
            </a:r>
            <a:endParaRPr lang="zh-CN" altLang="en-US" sz="2800" dirty="0">
              <a:latin typeface="楷体" panose="02010609060101010101" pitchFamily="49" charset="-122"/>
              <a:ea typeface="楷体" panose="02010609060101010101" pitchFamily="49" charset="-122"/>
            </a:endParaRPr>
          </a:p>
          <a:p>
            <a:pPr>
              <a:lnSpc>
                <a:spcPct val="150000"/>
              </a:lnSpc>
            </a:pPr>
            <a:r>
              <a:rPr lang="zh-CN" altLang="en-US" sz="2800" dirty="0">
                <a:latin typeface="楷体" panose="02010609060101010101" pitchFamily="49" charset="-122"/>
                <a:ea typeface="楷体" panose="02010609060101010101" pitchFamily="49" charset="-122"/>
              </a:rPr>
              <a:t>● </a:t>
            </a:r>
            <a:r>
              <a:rPr lang="zh-CN" altLang="en-US" sz="2800" dirty="0">
                <a:latin typeface="楷体" panose="02010609060101010101" pitchFamily="49" charset="-122"/>
                <a:ea typeface="楷体" panose="02010609060101010101" pitchFamily="49" charset="-122"/>
                <a:sym typeface="+mn-ea"/>
              </a:rPr>
              <a:t>了解劳务派遣与灵活用工的含义</a:t>
            </a:r>
            <a:endParaRPr lang="zh-CN" altLang="en-US" sz="2800" dirty="0">
              <a:latin typeface="楷体" panose="02010609060101010101" pitchFamily="49" charset="-122"/>
              <a:ea typeface="楷体" panose="02010609060101010101" pitchFamily="49" charset="-122"/>
            </a:endParaRPr>
          </a:p>
          <a:p>
            <a:pPr>
              <a:lnSpc>
                <a:spcPct val="150000"/>
              </a:lnSpc>
            </a:pPr>
            <a:r>
              <a:rPr lang="zh-CN" altLang="en-US" sz="2800" dirty="0">
                <a:latin typeface="楷体" panose="02010609060101010101" pitchFamily="49" charset="-122"/>
                <a:ea typeface="楷体" panose="02010609060101010101" pitchFamily="49" charset="-122"/>
              </a:rPr>
              <a:t>● </a:t>
            </a:r>
            <a:r>
              <a:rPr lang="zh-CN" altLang="en-US" sz="2800" dirty="0">
                <a:latin typeface="楷体" panose="02010609060101010101" pitchFamily="49" charset="-122"/>
                <a:ea typeface="楷体" panose="02010609060101010101" pitchFamily="49" charset="-122"/>
                <a:sym typeface="+mn-ea"/>
              </a:rPr>
              <a:t>掌握应届毕业生的招聘渠道</a:t>
            </a:r>
            <a:endParaRPr lang="zh-CN" altLang="en-US" sz="2800" dirty="0">
              <a:latin typeface="楷体" panose="02010609060101010101" pitchFamily="49" charset="-122"/>
              <a:ea typeface="楷体" panose="02010609060101010101" pitchFamily="49" charset="-122"/>
            </a:endParaRPr>
          </a:p>
          <a:p>
            <a:pPr marL="0" algn="l" eaLnBrk="1" hangingPunct="1">
              <a:lnSpc>
                <a:spcPct val="150000"/>
              </a:lnSpc>
              <a:buClrTx/>
              <a:buSzTx/>
              <a:buFontTx/>
              <a:buNone/>
            </a:pPr>
            <a:r>
              <a:rPr lang="zh-CN" altLang="en-US" sz="2800" dirty="0">
                <a:latin typeface="楷体" panose="02010609060101010101" pitchFamily="49" charset="-122"/>
                <a:ea typeface="楷体" panose="02010609060101010101" pitchFamily="49" charset="-122"/>
              </a:rPr>
              <a:t>● </a:t>
            </a:r>
            <a:r>
              <a:rPr lang="zh-CN" altLang="en-US" sz="2800" dirty="0">
                <a:latin typeface="楷体" panose="02010609060101010101" pitchFamily="49" charset="-122"/>
                <a:ea typeface="楷体" panose="02010609060101010101" pitchFamily="49" charset="-122"/>
                <a:sym typeface="+mn-ea"/>
              </a:rPr>
              <a:t>掌握应届毕业生、高级管理人员和劳务派遣人员的招聘方法 </a:t>
            </a:r>
            <a:endParaRPr lang="zh-CN" altLang="en-US" sz="2800" dirty="0">
              <a:latin typeface="楷体" panose="02010609060101010101" pitchFamily="49" charset="-122"/>
              <a:ea typeface="楷体" panose="02010609060101010101" pitchFamily="49" charset="-122"/>
            </a:endParaRPr>
          </a:p>
        </p:txBody>
      </p:sp>
      <p:cxnSp>
        <p:nvCxnSpPr>
          <p:cNvPr id="4" name="直线连接符 3"/>
          <p:cNvCxnSpPr/>
          <p:nvPr/>
        </p:nvCxnSpPr>
        <p:spPr>
          <a:xfrm>
            <a:off x="4131129" y="1159329"/>
            <a:ext cx="0" cy="501287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5" name="组合 4"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GrpSpPr/>
          <p:nvPr/>
        </p:nvGrpSpPr>
        <p:grpSpPr>
          <a:xfrm>
            <a:off x="1253416" y="771469"/>
            <a:ext cx="2396391" cy="4167230"/>
            <a:chOff x="752634" y="1779108"/>
            <a:chExt cx="2396391" cy="4167230"/>
          </a:xfrm>
        </p:grpSpPr>
        <p:sp>
          <p:nvSpPr>
            <p:cNvPr id="6" name="圆角矩形 38"/>
            <p:cNvSpPr/>
            <p:nvPr/>
          </p:nvSpPr>
          <p:spPr>
            <a:xfrm rot="572624">
              <a:off x="1297576" y="1779108"/>
              <a:ext cx="1274792" cy="1256404"/>
            </a:xfrm>
            <a:custGeom>
              <a:avLst/>
              <a:gdLst/>
              <a:ahLst/>
              <a:cxnLst/>
              <a:rect l="l" t="t" r="r" b="b"/>
              <a:pathLst>
                <a:path w="1554798" h="1532371">
                  <a:moveTo>
                    <a:pt x="260464" y="73817"/>
                  </a:moveTo>
                  <a:cubicBezTo>
                    <a:pt x="306072" y="28209"/>
                    <a:pt x="369078" y="0"/>
                    <a:pt x="438674" y="0"/>
                  </a:cubicBezTo>
                  <a:lnTo>
                    <a:pt x="1302770" y="0"/>
                  </a:lnTo>
                  <a:cubicBezTo>
                    <a:pt x="1441961" y="0"/>
                    <a:pt x="1554798" y="112837"/>
                    <a:pt x="1554798" y="252028"/>
                  </a:cubicBezTo>
                  <a:lnTo>
                    <a:pt x="1554798" y="252029"/>
                  </a:lnTo>
                  <a:lnTo>
                    <a:pt x="1554798" y="1116125"/>
                  </a:lnTo>
                  <a:cubicBezTo>
                    <a:pt x="1554798" y="1255316"/>
                    <a:pt x="1441961" y="1368153"/>
                    <a:pt x="1302770" y="1368153"/>
                  </a:cubicBezTo>
                  <a:cubicBezTo>
                    <a:pt x="1163579" y="1368153"/>
                    <a:pt x="1050742" y="1255316"/>
                    <a:pt x="1050742" y="1116125"/>
                  </a:cubicBezTo>
                  <a:lnTo>
                    <a:pt x="1050742" y="860250"/>
                  </a:lnTo>
                  <a:cubicBezTo>
                    <a:pt x="1050311" y="861013"/>
                    <a:pt x="1049708" y="861600"/>
                    <a:pt x="1049101" y="862186"/>
                  </a:cubicBezTo>
                  <a:lnTo>
                    <a:pt x="426920" y="1461813"/>
                  </a:lnTo>
                  <a:cubicBezTo>
                    <a:pt x="326697" y="1558402"/>
                    <a:pt x="167149" y="1555457"/>
                    <a:pt x="70559" y="1455234"/>
                  </a:cubicBezTo>
                  <a:cubicBezTo>
                    <a:pt x="-26031" y="1355012"/>
                    <a:pt x="-23086" y="1195463"/>
                    <a:pt x="77137" y="1098874"/>
                  </a:cubicBezTo>
                  <a:lnTo>
                    <a:pt x="694328" y="504056"/>
                  </a:lnTo>
                  <a:lnTo>
                    <a:pt x="438674" y="504056"/>
                  </a:lnTo>
                  <a:cubicBezTo>
                    <a:pt x="299483" y="504056"/>
                    <a:pt x="186646" y="391219"/>
                    <a:pt x="186646" y="252028"/>
                  </a:cubicBezTo>
                  <a:cubicBezTo>
                    <a:pt x="186646" y="182432"/>
                    <a:pt x="214855" y="119426"/>
                    <a:pt x="260464" y="73817"/>
                  </a:cubicBezTo>
                  <a:close/>
                </a:path>
              </a:pathLst>
            </a:custGeom>
            <a:solidFill>
              <a:srgbClr val="365B7C"/>
            </a:solidFill>
            <a:ln w="19050">
              <a:gradFill>
                <a:gsLst>
                  <a:gs pos="89000">
                    <a:schemeClr val="bg1">
                      <a:lumMod val="85000"/>
                    </a:schemeClr>
                  </a:gs>
                  <a:gs pos="0">
                    <a:schemeClr val="bg1"/>
                  </a:gs>
                </a:gsLst>
                <a:lin ang="7200000" scaled="0"/>
              </a:gradFill>
            </a:ln>
            <a:effectLst>
              <a:outerShdw blurRad="254000" dist="127000" dir="8160000" algn="tr" rotWithShape="0">
                <a:prstClr val="black">
                  <a:alpha val="34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 name="圆角矩形 6"/>
            <p:cNvSpPr/>
            <p:nvPr/>
          </p:nvSpPr>
          <p:spPr>
            <a:xfrm>
              <a:off x="752634" y="3115798"/>
              <a:ext cx="2304256" cy="2830540"/>
            </a:xfrm>
            <a:prstGeom prst="roundRect">
              <a:avLst>
                <a:gd name="adj" fmla="val 6909"/>
              </a:avLst>
            </a:prstGeom>
            <a:solidFill>
              <a:srgbClr val="EFEFEF"/>
            </a:solidFill>
            <a:ln w="19050">
              <a:gradFill>
                <a:gsLst>
                  <a:gs pos="89000">
                    <a:schemeClr val="bg1">
                      <a:lumMod val="85000"/>
                    </a:schemeClr>
                  </a:gs>
                  <a:gs pos="0">
                    <a:schemeClr val="bg1"/>
                  </a:gs>
                </a:gsLst>
                <a:lin ang="7200000" scaled="0"/>
              </a:gradFill>
            </a:ln>
            <a:effectLst>
              <a:outerShdw blurRad="254000" dist="127000" dir="8160000" algn="tr" rotWithShape="0">
                <a:prstClr val="black">
                  <a:alpha val="34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8" name="组合 7"/>
            <p:cNvGrpSpPr/>
            <p:nvPr/>
          </p:nvGrpSpPr>
          <p:grpSpPr>
            <a:xfrm rot="16200000">
              <a:off x="2087525" y="3024024"/>
              <a:ext cx="441397" cy="58863"/>
              <a:chOff x="2975753" y="1851670"/>
              <a:chExt cx="539968" cy="72008"/>
            </a:xfrm>
          </p:grpSpPr>
          <p:sp>
            <p:nvSpPr>
              <p:cNvPr id="16" name="椭圆 15"/>
              <p:cNvSpPr/>
              <p:nvPr/>
            </p:nvSpPr>
            <p:spPr>
              <a:xfrm>
                <a:off x="2975753" y="1851670"/>
                <a:ext cx="72008" cy="72008"/>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 name="椭圆 16"/>
              <p:cNvSpPr/>
              <p:nvPr/>
            </p:nvSpPr>
            <p:spPr>
              <a:xfrm>
                <a:off x="3443713" y="1851670"/>
                <a:ext cx="72008" cy="72008"/>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8" name="圆角矩形 17"/>
              <p:cNvSpPr/>
              <p:nvPr/>
            </p:nvSpPr>
            <p:spPr>
              <a:xfrm>
                <a:off x="3011757" y="1864814"/>
                <a:ext cx="467960" cy="45719"/>
              </a:xfrm>
              <a:prstGeom prst="roundRect">
                <a:avLst>
                  <a:gd name="adj" fmla="val 50000"/>
                </a:avLst>
              </a:prstGeom>
              <a:gradFill>
                <a:gsLst>
                  <a:gs pos="0">
                    <a:schemeClr val="bg1">
                      <a:lumMod val="75000"/>
                    </a:schemeClr>
                  </a:gs>
                  <a:gs pos="50000">
                    <a:schemeClr val="bg1">
                      <a:lumMod val="95000"/>
                    </a:schemeClr>
                  </a:gs>
                  <a:gs pos="100000">
                    <a:schemeClr val="bg1">
                      <a:lumMod val="75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9" name="组合 8"/>
            <p:cNvGrpSpPr/>
            <p:nvPr/>
          </p:nvGrpSpPr>
          <p:grpSpPr>
            <a:xfrm rot="16200000">
              <a:off x="1203997" y="3024024"/>
              <a:ext cx="441397" cy="58863"/>
              <a:chOff x="2975753" y="1851670"/>
              <a:chExt cx="539968" cy="72008"/>
            </a:xfrm>
          </p:grpSpPr>
          <p:sp>
            <p:nvSpPr>
              <p:cNvPr id="13" name="椭圆 12"/>
              <p:cNvSpPr/>
              <p:nvPr/>
            </p:nvSpPr>
            <p:spPr>
              <a:xfrm>
                <a:off x="2975753" y="1851670"/>
                <a:ext cx="72008" cy="72008"/>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 name="椭圆 13"/>
              <p:cNvSpPr/>
              <p:nvPr/>
            </p:nvSpPr>
            <p:spPr>
              <a:xfrm>
                <a:off x="3443713" y="1851670"/>
                <a:ext cx="72008" cy="72008"/>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 name="圆角矩形 14"/>
              <p:cNvSpPr/>
              <p:nvPr/>
            </p:nvSpPr>
            <p:spPr>
              <a:xfrm>
                <a:off x="3011757" y="1864814"/>
                <a:ext cx="467960" cy="45719"/>
              </a:xfrm>
              <a:prstGeom prst="roundRect">
                <a:avLst>
                  <a:gd name="adj" fmla="val 50000"/>
                </a:avLst>
              </a:prstGeom>
              <a:gradFill>
                <a:gsLst>
                  <a:gs pos="0">
                    <a:schemeClr val="bg1">
                      <a:lumMod val="75000"/>
                    </a:schemeClr>
                  </a:gs>
                  <a:gs pos="50000">
                    <a:schemeClr val="bg1">
                      <a:lumMod val="95000"/>
                    </a:schemeClr>
                  </a:gs>
                  <a:gs pos="100000">
                    <a:schemeClr val="bg1">
                      <a:lumMod val="75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10" name="TextBox 53"/>
            <p:cNvSpPr txBox="1"/>
            <p:nvPr/>
          </p:nvSpPr>
          <p:spPr>
            <a:xfrm>
              <a:off x="1865412" y="1988825"/>
              <a:ext cx="660794" cy="461665"/>
            </a:xfrm>
            <a:prstGeom prst="rect">
              <a:avLst/>
            </a:prstGeom>
            <a:noFill/>
          </p:spPr>
          <p:txBody>
            <a:bodyPr wrap="square" rtlCol="0">
              <a:spAutoFit/>
            </a:bodyPr>
            <a:lstStyle/>
            <a:p>
              <a:pPr algn="ctr"/>
              <a:endParaRPr lang="zh-CN" altLang="en-US" sz="2400" b="1" dirty="0">
                <a:solidFill>
                  <a:schemeClr val="bg1"/>
                </a:solidFill>
                <a:latin typeface="Arial" panose="020B0604020202020204" pitchFamily="34" charset="0"/>
                <a:cs typeface="Arial" panose="020B0604020202020204" pitchFamily="34" charset="0"/>
              </a:endParaRPr>
            </a:p>
          </p:txBody>
        </p:sp>
        <p:sp>
          <p:nvSpPr>
            <p:cNvPr id="12" name="Rectangle 42"/>
            <p:cNvSpPr/>
            <p:nvPr/>
          </p:nvSpPr>
          <p:spPr>
            <a:xfrm flipH="1">
              <a:off x="1188839" y="3687699"/>
              <a:ext cx="1960186" cy="1703437"/>
            </a:xfrm>
            <a:prstGeom prst="rect">
              <a:avLst/>
            </a:prstGeom>
            <a:noFill/>
            <a:ln w="12700" cap="flat" cmpd="sng" algn="ctr">
              <a:noFill/>
              <a:prstDash val="solid"/>
            </a:ln>
            <a:effectLst/>
          </p:spPr>
          <p:txBody>
            <a:bodyPr lIns="91440" tIns="0" rIns="91440" bIns="0" rtlCol="0" anchor="t"/>
            <a:lstStyle/>
            <a:p>
              <a:pPr>
                <a:defRPr/>
              </a:pPr>
              <a:r>
                <a:rPr lang="zh-CN" altLang="en-US" sz="4800" kern="0" dirty="0">
                  <a:solidFill>
                    <a:schemeClr val="tx1">
                      <a:lumMod val="65000"/>
                      <a:lumOff val="35000"/>
                    </a:schemeClr>
                  </a:solidFill>
                  <a:latin typeface="楷体" panose="02010609060101010101" pitchFamily="49" charset="-122"/>
                  <a:ea typeface="楷体" panose="02010609060101010101" pitchFamily="49" charset="-122"/>
                  <a:cs typeface="Arial" panose="020B0604020202020204" pitchFamily="34" charset="0"/>
                </a:rPr>
                <a:t>学习目标</a:t>
              </a:r>
              <a:endParaRPr lang="en-US" altLang="zh-CN" sz="4800" kern="0" dirty="0">
                <a:solidFill>
                  <a:schemeClr val="tx1">
                    <a:lumMod val="65000"/>
                    <a:lumOff val="35000"/>
                  </a:schemeClr>
                </a:solidFill>
                <a:latin typeface="楷体" panose="02010609060101010101" pitchFamily="49" charset="-122"/>
                <a:ea typeface="楷体" panose="02010609060101010101" pitchFamily="49" charset="-122"/>
                <a:cs typeface="Arial" panose="020B0604020202020204" pitchFamily="34" charset="0"/>
              </a:endParaRPr>
            </a:p>
            <a:p>
              <a:pPr>
                <a:defRPr/>
              </a:pPr>
              <a:endParaRPr lang="en-US" sz="4800" kern="0" dirty="0">
                <a:solidFill>
                  <a:schemeClr val="tx1">
                    <a:lumMod val="65000"/>
                    <a:lumOff val="35000"/>
                  </a:schemeClr>
                </a:solidFill>
                <a:latin typeface="楷体" panose="02010609060101010101" pitchFamily="49" charset="-122"/>
                <a:ea typeface="楷体" panose="02010609060101010101" pitchFamily="49" charset="-122"/>
                <a:cs typeface="Arial" panose="020B0604020202020204" pitchFamily="34" charset="0"/>
              </a:endParaRPr>
            </a:p>
          </p:txBody>
        </p:sp>
      </p:grpSp>
      <p:sp>
        <p:nvSpPr>
          <p:cNvPr id="3" name="文本框 2"/>
          <p:cNvSpPr txBox="1"/>
          <p:nvPr/>
        </p:nvSpPr>
        <p:spPr>
          <a:xfrm>
            <a:off x="9721215" y="6424930"/>
            <a:ext cx="1632585" cy="245110"/>
          </a:xfrm>
          <a:prstGeom prst="rect">
            <a:avLst/>
          </a:prstGeom>
          <a:noFill/>
        </p:spPr>
        <p:txBody>
          <a:bodyPr wrap="square" rtlCol="0">
            <a:spAutoFit/>
          </a:bodyPr>
          <a:lstStyle/>
          <a:p>
            <a:pPr fontAlgn="base">
              <a:spcBef>
                <a:spcPct val="0"/>
              </a:spcBef>
              <a:spcAft>
                <a:spcPct val="0"/>
              </a:spcAft>
            </a:pPr>
            <a:r>
              <a:rPr lang="en-US" altLang="zh-CN" sz="1000">
                <a:latin typeface="Arial" panose="020B0604020202020204" pitchFamily="34" charset="0"/>
                <a:sym typeface="+mn-ea"/>
              </a:rPr>
              <a:t>21世纪高职高专规划教材</a:t>
            </a:r>
            <a:endParaRPr lang="zh-CN" altLang="en-US" sz="1000"/>
          </a:p>
        </p:txBody>
      </p:sp>
    </p:spTree>
    <p:extLst>
      <p:ext uri="{BB962C8B-B14F-4D97-AF65-F5344CB8AC3E}">
        <p14:creationId xmlns:p14="http://schemas.microsoft.com/office/powerpoint/2010/main" val="929486776"/>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44000" fill="hold"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750" fill="hold"/>
                                        <p:tgtEl>
                                          <p:spTgt spid="5"/>
                                        </p:tgtEl>
                                        <p:attrNameLst>
                                          <p:attrName>ppt_x</p:attrName>
                                        </p:attrNameLst>
                                      </p:cBhvr>
                                      <p:tavLst>
                                        <p:tav tm="0">
                                          <p:val>
                                            <p:strVal val="#ppt_x"/>
                                          </p:val>
                                        </p:tav>
                                        <p:tav tm="100000">
                                          <p:val>
                                            <p:strVal val="#ppt_x"/>
                                          </p:val>
                                        </p:tav>
                                      </p:tavLst>
                                    </p:anim>
                                    <p:anim calcmode="lin" valueType="num">
                                      <p:cBhvr additive="base">
                                        <p:cTn id="8" dur="75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2787" name="页脚占位符 3"/>
          <p:cNvSpPr>
            <a:spLocks noGrp="1"/>
          </p:cNvSpPr>
          <p:nvPr>
            <p:ph type="ftr" sz="quarter" idx="11"/>
          </p:nvPr>
        </p:nvSpPr>
        <p:spPr bwMode="auto">
          <a:xfrm>
            <a:off x="10228580" y="6342380"/>
            <a:ext cx="1791970" cy="365125"/>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lstStyle>
            <a:lvl1pPr>
              <a:defRPr>
                <a:solidFill>
                  <a:schemeClr val="tx1"/>
                </a:solidFill>
                <a:latin typeface="Rockwell" panose="02060603020205020403" pitchFamily="18" charset="0"/>
              </a:defRPr>
            </a:lvl1pPr>
            <a:lvl2pPr marL="742950" indent="-285750">
              <a:defRPr>
                <a:solidFill>
                  <a:schemeClr val="tx1"/>
                </a:solidFill>
                <a:latin typeface="Rockwell" panose="02060603020205020403" pitchFamily="18" charset="0"/>
              </a:defRPr>
            </a:lvl2pPr>
            <a:lvl3pPr marL="1143000" indent="-228600">
              <a:defRPr>
                <a:solidFill>
                  <a:schemeClr val="tx1"/>
                </a:solidFill>
                <a:latin typeface="Rockwell" panose="02060603020205020403" pitchFamily="18" charset="0"/>
              </a:defRPr>
            </a:lvl3pPr>
            <a:lvl4pPr marL="1600200" indent="-228600">
              <a:defRPr>
                <a:solidFill>
                  <a:schemeClr val="tx1"/>
                </a:solidFill>
                <a:latin typeface="Rockwell" panose="02060603020205020403" pitchFamily="18" charset="0"/>
              </a:defRPr>
            </a:lvl4pPr>
            <a:lvl5pPr marL="2057400" indent="-228600">
              <a:defRPr>
                <a:solidFill>
                  <a:schemeClr val="tx1"/>
                </a:solidFill>
                <a:latin typeface="Rockwell" panose="02060603020205020403" pitchFamily="18" charset="0"/>
              </a:defRPr>
            </a:lvl5pPr>
            <a:lvl6pPr marL="2514600" indent="-228600" defTabSz="457200" eaLnBrk="0" fontAlgn="base" hangingPunct="0">
              <a:spcBef>
                <a:spcPct val="0"/>
              </a:spcBef>
              <a:spcAft>
                <a:spcPct val="0"/>
              </a:spcAft>
              <a:defRPr>
                <a:solidFill>
                  <a:schemeClr val="tx1"/>
                </a:solidFill>
                <a:latin typeface="Rockwell" panose="02060603020205020403" pitchFamily="18" charset="0"/>
              </a:defRPr>
            </a:lvl6pPr>
            <a:lvl7pPr marL="2971800" indent="-228600" defTabSz="457200" eaLnBrk="0" fontAlgn="base" hangingPunct="0">
              <a:spcBef>
                <a:spcPct val="0"/>
              </a:spcBef>
              <a:spcAft>
                <a:spcPct val="0"/>
              </a:spcAft>
              <a:defRPr>
                <a:solidFill>
                  <a:schemeClr val="tx1"/>
                </a:solidFill>
                <a:latin typeface="Rockwell" panose="02060603020205020403" pitchFamily="18" charset="0"/>
              </a:defRPr>
            </a:lvl7pPr>
            <a:lvl8pPr marL="3429000" indent="-228600" defTabSz="457200" eaLnBrk="0" fontAlgn="base" hangingPunct="0">
              <a:spcBef>
                <a:spcPct val="0"/>
              </a:spcBef>
              <a:spcAft>
                <a:spcPct val="0"/>
              </a:spcAft>
              <a:defRPr>
                <a:solidFill>
                  <a:schemeClr val="tx1"/>
                </a:solidFill>
                <a:latin typeface="Rockwell" panose="02060603020205020403" pitchFamily="18" charset="0"/>
              </a:defRPr>
            </a:lvl8pPr>
            <a:lvl9pPr marL="3886200" indent="-228600" defTabSz="457200" eaLnBrk="0" fontAlgn="base" hangingPunct="0">
              <a:spcBef>
                <a:spcPct val="0"/>
              </a:spcBef>
              <a:spcAft>
                <a:spcPct val="0"/>
              </a:spcAft>
              <a:defRPr>
                <a:solidFill>
                  <a:schemeClr val="tx1"/>
                </a:solidFill>
                <a:latin typeface="Rockwell" panose="02060603020205020403" pitchFamily="18" charset="0"/>
              </a:defRPr>
            </a:lvl9pPr>
          </a:lstStyle>
          <a:p>
            <a:pPr fontAlgn="base">
              <a:spcBef>
                <a:spcPct val="0"/>
              </a:spcBef>
              <a:spcAft>
                <a:spcPct val="0"/>
              </a:spcAft>
            </a:pPr>
            <a:r>
              <a:rPr lang="en-US" altLang="zh-CN" sz="1000">
                <a:latin typeface="Arial" panose="020B0604020202020204" pitchFamily="34" charset="0"/>
              </a:rPr>
              <a:t>21世纪高职高专规划教材</a:t>
            </a:r>
          </a:p>
        </p:txBody>
      </p:sp>
      <p:pic>
        <p:nvPicPr>
          <p:cNvPr id="502789" name="图片 5" descr="01300000178518122718646751110"/>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445260" y="952500"/>
            <a:ext cx="3200400" cy="441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02790" name="图片 6" descr="20140612101729920"/>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688965" y="859155"/>
            <a:ext cx="4953000" cy="434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797868682"/>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nodeType="clickEffect">
                                  <p:stCondLst>
                                    <p:cond delay="0"/>
                                  </p:stCondLst>
                                  <p:childTnLst>
                                    <p:set>
                                      <p:cBhvr>
                                        <p:cTn id="6" dur="1" fill="hold">
                                          <p:stCondLst>
                                            <p:cond delay="0"/>
                                          </p:stCondLst>
                                        </p:cTn>
                                        <p:tgtEl>
                                          <p:spTgt spid="502789"/>
                                        </p:tgtEl>
                                        <p:attrNameLst>
                                          <p:attrName>style.visibility</p:attrName>
                                        </p:attrNameLst>
                                      </p:cBhvr>
                                      <p:to>
                                        <p:strVal val="visible"/>
                                      </p:to>
                                    </p:set>
                                    <p:animEffect transition="in" filter="blinds(horizontal)">
                                      <p:cBhvr>
                                        <p:cTn id="7" dur="500"/>
                                        <p:tgtEl>
                                          <p:spTgt spid="502789"/>
                                        </p:tgtEl>
                                      </p:cBhvr>
                                    </p:animEffect>
                                  </p:childTnLst>
                                </p:cTn>
                              </p:par>
                            </p:childTnLst>
                          </p:cTn>
                        </p:par>
                      </p:childTnLst>
                    </p:cTn>
                  </p:par>
                  <p:par>
                    <p:cTn id="8" fill="hold">
                      <p:stCondLst>
                        <p:cond delay="indefinite"/>
                      </p:stCondLst>
                      <p:childTnLst>
                        <p:par>
                          <p:cTn id="9" fill="hold">
                            <p:stCondLst>
                              <p:cond delay="0"/>
                            </p:stCondLst>
                            <p:childTnLst>
                              <p:par>
                                <p:cTn id="10" presetID="3" presetClass="entr" presetSubtype="10" fill="hold" nodeType="clickEffect">
                                  <p:stCondLst>
                                    <p:cond delay="0"/>
                                  </p:stCondLst>
                                  <p:childTnLst>
                                    <p:set>
                                      <p:cBhvr>
                                        <p:cTn id="11" dur="1" fill="hold">
                                          <p:stCondLst>
                                            <p:cond delay="0"/>
                                          </p:stCondLst>
                                        </p:cTn>
                                        <p:tgtEl>
                                          <p:spTgt spid="502790"/>
                                        </p:tgtEl>
                                        <p:attrNameLst>
                                          <p:attrName>style.visibility</p:attrName>
                                        </p:attrNameLst>
                                      </p:cBhvr>
                                      <p:to>
                                        <p:strVal val="visible"/>
                                      </p:to>
                                    </p:set>
                                    <p:animEffect transition="in" filter="blinds(horizontal)">
                                      <p:cBhvr>
                                        <p:cTn id="12" dur="500"/>
                                        <p:tgtEl>
                                          <p:spTgt spid="50279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矩形 15"/>
          <p:cNvSpPr/>
          <p:nvPr/>
        </p:nvSpPr>
        <p:spPr>
          <a:xfrm>
            <a:off x="1406916" y="1586164"/>
            <a:ext cx="10236703" cy="460375"/>
          </a:xfrm>
          <a:prstGeom prst="rect">
            <a:avLst/>
          </a:prstGeom>
        </p:spPr>
        <p:txBody>
          <a:bodyPr wrap="square">
            <a:spAutoFit/>
          </a:bodyPr>
          <a:lstStyle/>
          <a:p>
            <a:r>
              <a:rPr lang="zh-CN" altLang="en-US" sz="2400" dirty="0">
                <a:latin typeface="楷体" panose="02010609060101010101" pitchFamily="49" charset="-122"/>
                <a:ea typeface="楷体" panose="02010609060101010101" pitchFamily="49" charset="-122"/>
              </a:rPr>
              <a:t>   </a:t>
            </a:r>
          </a:p>
        </p:txBody>
      </p:sp>
      <p:grpSp>
        <p:nvGrpSpPr>
          <p:cNvPr id="17" name="组合 16"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GrpSpPr/>
          <p:nvPr/>
        </p:nvGrpSpPr>
        <p:grpSpPr>
          <a:xfrm>
            <a:off x="171280" y="169033"/>
            <a:ext cx="1891633" cy="1891633"/>
            <a:chOff x="831765" y="1948847"/>
            <a:chExt cx="1891633" cy="1891633"/>
          </a:xfrm>
        </p:grpSpPr>
        <p:grpSp>
          <p:nvGrpSpPr>
            <p:cNvPr id="18" name="组合 17"/>
            <p:cNvGrpSpPr/>
            <p:nvPr/>
          </p:nvGrpSpPr>
          <p:grpSpPr>
            <a:xfrm>
              <a:off x="831765" y="1948847"/>
              <a:ext cx="1891633" cy="1891633"/>
              <a:chOff x="1375509" y="1976984"/>
              <a:chExt cx="2018000" cy="2018000"/>
            </a:xfrm>
          </p:grpSpPr>
          <p:sp>
            <p:nvSpPr>
              <p:cNvPr id="21" name="椭圆 20" descr="e7d195523061f1c0deeec63e560781cfd59afb0ea006f2a87ABB68BF51EA6619813959095094C18C62A12F549504892A4AAA8C1554C6663626E05CA27F281A14E6983772AFC3FB97135759321DEA3D709AACD122C08E6ED1C77BAD4A88EF4CD28A80260D8F97957F436F83C1F553EF0169027D0DBFA7A77088E1513DBDFC101C4B4DFF310B01A5021663E46B6BC2AAB5"/>
              <p:cNvSpPr>
                <a:spLocks noChangeAspect="1"/>
              </p:cNvSpPr>
              <p:nvPr/>
            </p:nvSpPr>
            <p:spPr>
              <a:xfrm>
                <a:off x="1375509" y="1976984"/>
                <a:ext cx="2018000" cy="2018000"/>
              </a:xfrm>
              <a:prstGeom prst="ellipse">
                <a:avLst/>
              </a:prstGeom>
              <a:gradFill>
                <a:gsLst>
                  <a:gs pos="0">
                    <a:schemeClr val="bg1"/>
                  </a:gs>
                  <a:gs pos="100000">
                    <a:srgbClr val="C7C7C7"/>
                  </a:gs>
                </a:gsLst>
                <a:lin ang="13200000" scaled="0"/>
              </a:gradFill>
              <a:ln w="22225">
                <a:solidFill>
                  <a:schemeClr val="bg1"/>
                </a:solidFill>
              </a:ln>
              <a:effectLst>
                <a:outerShdw blurRad="393700" dist="1270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2" name="任意多边形 16"/>
              <p:cNvSpPr/>
              <p:nvPr/>
            </p:nvSpPr>
            <p:spPr>
              <a:xfrm rot="5400000">
                <a:off x="1220020" y="2637800"/>
                <a:ext cx="1007034" cy="694933"/>
              </a:xfrm>
              <a:custGeom>
                <a:avLst/>
                <a:gdLst>
                  <a:gd name="connsiteX0" fmla="*/ 0 w 1007034"/>
                  <a:gd name="connsiteY0" fmla="*/ 555348 h 694933"/>
                  <a:gd name="connsiteX1" fmla="*/ 322102 w 1007034"/>
                  <a:gd name="connsiteY1" fmla="*/ 0 h 694933"/>
                  <a:gd name="connsiteX2" fmla="*/ 392164 w 1007034"/>
                  <a:gd name="connsiteY2" fmla="*/ 21748 h 694933"/>
                  <a:gd name="connsiteX3" fmla="*/ 503517 w 1007034"/>
                  <a:gd name="connsiteY3" fmla="*/ 32974 h 694933"/>
                  <a:gd name="connsiteX4" fmla="*/ 614869 w 1007034"/>
                  <a:gd name="connsiteY4" fmla="*/ 21748 h 694933"/>
                  <a:gd name="connsiteX5" fmla="*/ 684932 w 1007034"/>
                  <a:gd name="connsiteY5" fmla="*/ 0 h 694933"/>
                  <a:gd name="connsiteX6" fmla="*/ 1007034 w 1007034"/>
                  <a:gd name="connsiteY6" fmla="*/ 555347 h 694933"/>
                  <a:gd name="connsiteX7" fmla="*/ 895766 w 1007034"/>
                  <a:gd name="connsiteY7" fmla="*/ 615742 h 694933"/>
                  <a:gd name="connsiteX8" fmla="*/ 503516 w 1007034"/>
                  <a:gd name="connsiteY8" fmla="*/ 694933 h 694933"/>
                  <a:gd name="connsiteX9" fmla="*/ 111266 w 1007034"/>
                  <a:gd name="connsiteY9" fmla="*/ 615742 h 694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07034" h="694933">
                    <a:moveTo>
                      <a:pt x="0" y="555348"/>
                    </a:moveTo>
                    <a:lnTo>
                      <a:pt x="322102" y="0"/>
                    </a:lnTo>
                    <a:lnTo>
                      <a:pt x="392164" y="21748"/>
                    </a:lnTo>
                    <a:cubicBezTo>
                      <a:pt x="428132" y="29108"/>
                      <a:pt x="465373" y="32974"/>
                      <a:pt x="503517" y="32974"/>
                    </a:cubicBezTo>
                    <a:cubicBezTo>
                      <a:pt x="541660" y="32974"/>
                      <a:pt x="578901" y="29108"/>
                      <a:pt x="614869" y="21748"/>
                    </a:cubicBezTo>
                    <a:lnTo>
                      <a:pt x="684932" y="0"/>
                    </a:lnTo>
                    <a:lnTo>
                      <a:pt x="1007034" y="555347"/>
                    </a:lnTo>
                    <a:lnTo>
                      <a:pt x="895766" y="615742"/>
                    </a:lnTo>
                    <a:cubicBezTo>
                      <a:pt x="775204" y="666735"/>
                      <a:pt x="642653" y="694933"/>
                      <a:pt x="503516" y="694933"/>
                    </a:cubicBezTo>
                    <a:cubicBezTo>
                      <a:pt x="364379" y="694933"/>
                      <a:pt x="231828" y="666735"/>
                      <a:pt x="111266" y="615742"/>
                    </a:cubicBezTo>
                    <a:close/>
                  </a:path>
                </a:pathLst>
              </a:custGeom>
              <a:solidFill>
                <a:srgbClr val="365B7C"/>
              </a:solidFill>
              <a:ln>
                <a:noFill/>
              </a:ln>
              <a:effectLst>
                <a:innerShdw blurRad="63500" dist="381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20" name="Freeform 48"/>
            <p:cNvSpPr>
              <a:spLocks noEditPoints="1"/>
            </p:cNvSpPr>
            <p:nvPr/>
          </p:nvSpPr>
          <p:spPr bwMode="auto">
            <a:xfrm>
              <a:off x="1822373" y="2622634"/>
              <a:ext cx="490056" cy="469081"/>
            </a:xfrm>
            <a:custGeom>
              <a:avLst/>
              <a:gdLst>
                <a:gd name="T0" fmla="*/ 419 w 628"/>
                <a:gd name="T1" fmla="*/ 232 h 600"/>
                <a:gd name="T2" fmla="*/ 411 w 628"/>
                <a:gd name="T3" fmla="*/ 249 h 600"/>
                <a:gd name="T4" fmla="*/ 408 w 628"/>
                <a:gd name="T5" fmla="*/ 261 h 600"/>
                <a:gd name="T6" fmla="*/ 409 w 628"/>
                <a:gd name="T7" fmla="*/ 283 h 600"/>
                <a:gd name="T8" fmla="*/ 417 w 628"/>
                <a:gd name="T9" fmla="*/ 304 h 600"/>
                <a:gd name="T10" fmla="*/ 424 w 628"/>
                <a:gd name="T11" fmla="*/ 315 h 600"/>
                <a:gd name="T12" fmla="*/ 441 w 628"/>
                <a:gd name="T13" fmla="*/ 330 h 600"/>
                <a:gd name="T14" fmla="*/ 453 w 628"/>
                <a:gd name="T15" fmla="*/ 335 h 600"/>
                <a:gd name="T16" fmla="*/ 478 w 628"/>
                <a:gd name="T17" fmla="*/ 200 h 600"/>
                <a:gd name="T18" fmla="*/ 449 w 628"/>
                <a:gd name="T19" fmla="*/ 206 h 600"/>
                <a:gd name="T20" fmla="*/ 433 w 628"/>
                <a:gd name="T21" fmla="*/ 216 h 600"/>
                <a:gd name="T22" fmla="*/ 425 w 628"/>
                <a:gd name="T23" fmla="*/ 224 h 600"/>
                <a:gd name="T24" fmla="*/ 384 w 628"/>
                <a:gd name="T25" fmla="*/ 70 h 600"/>
                <a:gd name="T26" fmla="*/ 314 w 628"/>
                <a:gd name="T27" fmla="*/ 140 h 600"/>
                <a:gd name="T28" fmla="*/ 379 w 628"/>
                <a:gd name="T29" fmla="*/ 283 h 600"/>
                <a:gd name="T30" fmla="*/ 379 w 628"/>
                <a:gd name="T31" fmla="*/ 254 h 600"/>
                <a:gd name="T32" fmla="*/ 359 w 628"/>
                <a:gd name="T33" fmla="*/ 154 h 600"/>
                <a:gd name="T34" fmla="*/ 250 w 628"/>
                <a:gd name="T35" fmla="*/ 270 h 600"/>
                <a:gd name="T36" fmla="*/ 314 w 628"/>
                <a:gd name="T37" fmla="*/ 396 h 600"/>
                <a:gd name="T38" fmla="*/ 282 w 628"/>
                <a:gd name="T39" fmla="*/ 400 h 600"/>
                <a:gd name="T40" fmla="*/ 267 w 628"/>
                <a:gd name="T41" fmla="*/ 382 h 600"/>
                <a:gd name="T42" fmla="*/ 257 w 628"/>
                <a:gd name="T43" fmla="*/ 374 h 600"/>
                <a:gd name="T44" fmla="*/ 214 w 628"/>
                <a:gd name="T45" fmla="*/ 356 h 600"/>
                <a:gd name="T46" fmla="*/ 195 w 628"/>
                <a:gd name="T47" fmla="*/ 354 h 600"/>
                <a:gd name="T48" fmla="*/ 0 w 628"/>
                <a:gd name="T49" fmla="*/ 600 h 600"/>
                <a:gd name="T50" fmla="*/ 83 w 628"/>
                <a:gd name="T51" fmla="*/ 454 h 600"/>
                <a:gd name="T52" fmla="*/ 216 w 628"/>
                <a:gd name="T53" fmla="*/ 454 h 600"/>
                <a:gd name="T54" fmla="*/ 301 w 628"/>
                <a:gd name="T55" fmla="*/ 600 h 600"/>
                <a:gd name="T56" fmla="*/ 282 w 628"/>
                <a:gd name="T57" fmla="*/ 400 h 600"/>
                <a:gd name="T58" fmla="*/ 433 w 628"/>
                <a:gd name="T59" fmla="*/ 354 h 600"/>
                <a:gd name="T60" fmla="*/ 413 w 628"/>
                <a:gd name="T61" fmla="*/ 356 h 600"/>
                <a:gd name="T62" fmla="*/ 361 w 628"/>
                <a:gd name="T63" fmla="*/ 382 h 600"/>
                <a:gd name="T64" fmla="*/ 353 w 628"/>
                <a:gd name="T65" fmla="*/ 391 h 600"/>
                <a:gd name="T66" fmla="*/ 389 w 628"/>
                <a:gd name="T67" fmla="*/ 600 h 600"/>
                <a:gd name="T68" fmla="*/ 410 w 628"/>
                <a:gd name="T69" fmla="*/ 600 h 600"/>
                <a:gd name="T70" fmla="*/ 564 w 628"/>
                <a:gd name="T71" fmla="*/ 454 h 600"/>
                <a:gd name="T72" fmla="*/ 628 w 628"/>
                <a:gd name="T73" fmla="*/ 460 h 600"/>
                <a:gd name="T74" fmla="*/ 151 w 628"/>
                <a:gd name="T75" fmla="*/ 340 h 600"/>
                <a:gd name="T76" fmla="*/ 186 w 628"/>
                <a:gd name="T77" fmla="*/ 330 h 600"/>
                <a:gd name="T78" fmla="*/ 196 w 628"/>
                <a:gd name="T79" fmla="*/ 323 h 600"/>
                <a:gd name="T80" fmla="*/ 216 w 628"/>
                <a:gd name="T81" fmla="*/ 295 h 600"/>
                <a:gd name="T82" fmla="*/ 219 w 628"/>
                <a:gd name="T83" fmla="*/ 281 h 600"/>
                <a:gd name="T84" fmla="*/ 219 w 628"/>
                <a:gd name="T85" fmla="*/ 258 h 600"/>
                <a:gd name="T86" fmla="*/ 214 w 628"/>
                <a:gd name="T87" fmla="*/ 241 h 600"/>
                <a:gd name="T88" fmla="*/ 208 w 628"/>
                <a:gd name="T89" fmla="*/ 231 h 600"/>
                <a:gd name="T90" fmla="*/ 195 w 628"/>
                <a:gd name="T91" fmla="*/ 217 h 600"/>
                <a:gd name="T92" fmla="*/ 186 w 628"/>
                <a:gd name="T93" fmla="*/ 210 h 600"/>
                <a:gd name="T94" fmla="*/ 151 w 628"/>
                <a:gd name="T95" fmla="*/ 200 h 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28" h="600">
                  <a:moveTo>
                    <a:pt x="425" y="224"/>
                  </a:moveTo>
                  <a:cubicBezTo>
                    <a:pt x="423" y="226"/>
                    <a:pt x="421" y="229"/>
                    <a:pt x="420" y="231"/>
                  </a:cubicBezTo>
                  <a:cubicBezTo>
                    <a:pt x="419" y="231"/>
                    <a:pt x="419" y="232"/>
                    <a:pt x="419" y="232"/>
                  </a:cubicBezTo>
                  <a:cubicBezTo>
                    <a:pt x="418" y="234"/>
                    <a:pt x="416" y="236"/>
                    <a:pt x="415" y="239"/>
                  </a:cubicBezTo>
                  <a:cubicBezTo>
                    <a:pt x="415" y="240"/>
                    <a:pt x="414" y="240"/>
                    <a:pt x="414" y="241"/>
                  </a:cubicBezTo>
                  <a:cubicBezTo>
                    <a:pt x="413" y="244"/>
                    <a:pt x="412" y="246"/>
                    <a:pt x="411" y="249"/>
                  </a:cubicBezTo>
                  <a:cubicBezTo>
                    <a:pt x="411" y="249"/>
                    <a:pt x="411" y="250"/>
                    <a:pt x="411" y="250"/>
                  </a:cubicBezTo>
                  <a:cubicBezTo>
                    <a:pt x="410" y="253"/>
                    <a:pt x="409" y="255"/>
                    <a:pt x="409" y="258"/>
                  </a:cubicBezTo>
                  <a:cubicBezTo>
                    <a:pt x="409" y="259"/>
                    <a:pt x="409" y="260"/>
                    <a:pt x="408" y="261"/>
                  </a:cubicBezTo>
                  <a:cubicBezTo>
                    <a:pt x="408" y="264"/>
                    <a:pt x="408" y="267"/>
                    <a:pt x="408" y="270"/>
                  </a:cubicBezTo>
                  <a:cubicBezTo>
                    <a:pt x="408" y="274"/>
                    <a:pt x="408" y="278"/>
                    <a:pt x="409" y="281"/>
                  </a:cubicBezTo>
                  <a:cubicBezTo>
                    <a:pt x="409" y="282"/>
                    <a:pt x="409" y="283"/>
                    <a:pt x="409" y="283"/>
                  </a:cubicBezTo>
                  <a:cubicBezTo>
                    <a:pt x="410" y="287"/>
                    <a:pt x="411" y="290"/>
                    <a:pt x="412" y="293"/>
                  </a:cubicBezTo>
                  <a:cubicBezTo>
                    <a:pt x="412" y="294"/>
                    <a:pt x="412" y="294"/>
                    <a:pt x="412" y="295"/>
                  </a:cubicBezTo>
                  <a:cubicBezTo>
                    <a:pt x="414" y="298"/>
                    <a:pt x="415" y="301"/>
                    <a:pt x="417" y="304"/>
                  </a:cubicBezTo>
                  <a:cubicBezTo>
                    <a:pt x="417" y="305"/>
                    <a:pt x="417" y="305"/>
                    <a:pt x="418" y="306"/>
                  </a:cubicBezTo>
                  <a:cubicBezTo>
                    <a:pt x="420" y="309"/>
                    <a:pt x="422" y="312"/>
                    <a:pt x="424" y="315"/>
                  </a:cubicBezTo>
                  <a:cubicBezTo>
                    <a:pt x="424" y="315"/>
                    <a:pt x="424" y="315"/>
                    <a:pt x="424" y="315"/>
                  </a:cubicBezTo>
                  <a:cubicBezTo>
                    <a:pt x="427" y="318"/>
                    <a:pt x="429" y="320"/>
                    <a:pt x="432" y="323"/>
                  </a:cubicBezTo>
                  <a:cubicBezTo>
                    <a:pt x="432" y="323"/>
                    <a:pt x="432" y="323"/>
                    <a:pt x="432" y="323"/>
                  </a:cubicBezTo>
                  <a:cubicBezTo>
                    <a:pt x="435" y="326"/>
                    <a:pt x="438" y="328"/>
                    <a:pt x="441" y="330"/>
                  </a:cubicBezTo>
                  <a:cubicBezTo>
                    <a:pt x="442" y="330"/>
                    <a:pt x="442" y="330"/>
                    <a:pt x="442" y="330"/>
                  </a:cubicBezTo>
                  <a:cubicBezTo>
                    <a:pt x="446" y="332"/>
                    <a:pt x="449" y="334"/>
                    <a:pt x="452" y="335"/>
                  </a:cubicBezTo>
                  <a:cubicBezTo>
                    <a:pt x="453" y="335"/>
                    <a:pt x="453" y="335"/>
                    <a:pt x="453" y="335"/>
                  </a:cubicBezTo>
                  <a:cubicBezTo>
                    <a:pt x="461" y="338"/>
                    <a:pt x="469" y="340"/>
                    <a:pt x="478" y="340"/>
                  </a:cubicBezTo>
                  <a:cubicBezTo>
                    <a:pt x="516" y="340"/>
                    <a:pt x="547" y="309"/>
                    <a:pt x="547" y="270"/>
                  </a:cubicBezTo>
                  <a:cubicBezTo>
                    <a:pt x="547" y="231"/>
                    <a:pt x="516" y="200"/>
                    <a:pt x="478" y="200"/>
                  </a:cubicBezTo>
                  <a:cubicBezTo>
                    <a:pt x="468" y="200"/>
                    <a:pt x="458" y="202"/>
                    <a:pt x="450" y="206"/>
                  </a:cubicBezTo>
                  <a:cubicBezTo>
                    <a:pt x="450" y="206"/>
                    <a:pt x="450" y="206"/>
                    <a:pt x="450" y="206"/>
                  </a:cubicBezTo>
                  <a:cubicBezTo>
                    <a:pt x="449" y="206"/>
                    <a:pt x="449" y="206"/>
                    <a:pt x="449" y="206"/>
                  </a:cubicBezTo>
                  <a:cubicBezTo>
                    <a:pt x="446" y="208"/>
                    <a:pt x="444" y="209"/>
                    <a:pt x="442" y="210"/>
                  </a:cubicBezTo>
                  <a:cubicBezTo>
                    <a:pt x="441" y="210"/>
                    <a:pt x="441" y="211"/>
                    <a:pt x="440" y="211"/>
                  </a:cubicBezTo>
                  <a:cubicBezTo>
                    <a:pt x="438" y="213"/>
                    <a:pt x="435" y="215"/>
                    <a:pt x="433" y="216"/>
                  </a:cubicBezTo>
                  <a:cubicBezTo>
                    <a:pt x="433" y="217"/>
                    <a:pt x="432" y="217"/>
                    <a:pt x="432" y="217"/>
                  </a:cubicBezTo>
                  <a:cubicBezTo>
                    <a:pt x="430" y="219"/>
                    <a:pt x="428" y="221"/>
                    <a:pt x="426" y="223"/>
                  </a:cubicBezTo>
                  <a:cubicBezTo>
                    <a:pt x="426" y="223"/>
                    <a:pt x="425" y="224"/>
                    <a:pt x="425" y="224"/>
                  </a:cubicBezTo>
                  <a:close/>
                  <a:moveTo>
                    <a:pt x="314" y="140"/>
                  </a:moveTo>
                  <a:lnTo>
                    <a:pt x="314" y="140"/>
                  </a:lnTo>
                  <a:cubicBezTo>
                    <a:pt x="353" y="140"/>
                    <a:pt x="384" y="108"/>
                    <a:pt x="384" y="70"/>
                  </a:cubicBezTo>
                  <a:cubicBezTo>
                    <a:pt x="384" y="31"/>
                    <a:pt x="353" y="0"/>
                    <a:pt x="314" y="0"/>
                  </a:cubicBezTo>
                  <a:cubicBezTo>
                    <a:pt x="275" y="0"/>
                    <a:pt x="244" y="31"/>
                    <a:pt x="244" y="70"/>
                  </a:cubicBezTo>
                  <a:cubicBezTo>
                    <a:pt x="244" y="108"/>
                    <a:pt x="275" y="140"/>
                    <a:pt x="314" y="140"/>
                  </a:cubicBezTo>
                  <a:close/>
                  <a:moveTo>
                    <a:pt x="379" y="336"/>
                  </a:moveTo>
                  <a:lnTo>
                    <a:pt x="379" y="336"/>
                  </a:lnTo>
                  <a:lnTo>
                    <a:pt x="379" y="283"/>
                  </a:lnTo>
                  <a:cubicBezTo>
                    <a:pt x="379" y="279"/>
                    <a:pt x="378" y="274"/>
                    <a:pt x="378" y="270"/>
                  </a:cubicBezTo>
                  <a:cubicBezTo>
                    <a:pt x="378" y="266"/>
                    <a:pt x="379" y="262"/>
                    <a:pt x="379" y="257"/>
                  </a:cubicBezTo>
                  <a:lnTo>
                    <a:pt x="379" y="254"/>
                  </a:lnTo>
                  <a:lnTo>
                    <a:pt x="380" y="254"/>
                  </a:lnTo>
                  <a:cubicBezTo>
                    <a:pt x="385" y="223"/>
                    <a:pt x="404" y="197"/>
                    <a:pt x="431" y="183"/>
                  </a:cubicBezTo>
                  <a:cubicBezTo>
                    <a:pt x="412" y="165"/>
                    <a:pt x="387" y="154"/>
                    <a:pt x="359" y="154"/>
                  </a:cubicBezTo>
                  <a:lnTo>
                    <a:pt x="269" y="154"/>
                  </a:lnTo>
                  <a:cubicBezTo>
                    <a:pt x="241" y="154"/>
                    <a:pt x="216" y="165"/>
                    <a:pt x="197" y="183"/>
                  </a:cubicBezTo>
                  <a:cubicBezTo>
                    <a:pt x="228" y="199"/>
                    <a:pt x="250" y="232"/>
                    <a:pt x="250" y="270"/>
                  </a:cubicBezTo>
                  <a:cubicBezTo>
                    <a:pt x="250" y="278"/>
                    <a:pt x="249" y="285"/>
                    <a:pt x="247" y="293"/>
                  </a:cubicBezTo>
                  <a:lnTo>
                    <a:pt x="247" y="335"/>
                  </a:lnTo>
                  <a:cubicBezTo>
                    <a:pt x="276" y="347"/>
                    <a:pt x="299" y="369"/>
                    <a:pt x="314" y="396"/>
                  </a:cubicBezTo>
                  <a:cubicBezTo>
                    <a:pt x="328" y="369"/>
                    <a:pt x="352" y="348"/>
                    <a:pt x="379" y="336"/>
                  </a:cubicBezTo>
                  <a:close/>
                  <a:moveTo>
                    <a:pt x="282" y="400"/>
                  </a:moveTo>
                  <a:lnTo>
                    <a:pt x="282" y="400"/>
                  </a:lnTo>
                  <a:cubicBezTo>
                    <a:pt x="280" y="397"/>
                    <a:pt x="278" y="394"/>
                    <a:pt x="275" y="391"/>
                  </a:cubicBezTo>
                  <a:cubicBezTo>
                    <a:pt x="275" y="390"/>
                    <a:pt x="274" y="390"/>
                    <a:pt x="274" y="390"/>
                  </a:cubicBezTo>
                  <a:cubicBezTo>
                    <a:pt x="272" y="387"/>
                    <a:pt x="270" y="385"/>
                    <a:pt x="267" y="382"/>
                  </a:cubicBezTo>
                  <a:cubicBezTo>
                    <a:pt x="267" y="382"/>
                    <a:pt x="266" y="382"/>
                    <a:pt x="266" y="381"/>
                  </a:cubicBezTo>
                  <a:cubicBezTo>
                    <a:pt x="263" y="379"/>
                    <a:pt x="261" y="377"/>
                    <a:pt x="258" y="375"/>
                  </a:cubicBezTo>
                  <a:cubicBezTo>
                    <a:pt x="257" y="374"/>
                    <a:pt x="257" y="374"/>
                    <a:pt x="257" y="374"/>
                  </a:cubicBezTo>
                  <a:cubicBezTo>
                    <a:pt x="247" y="367"/>
                    <a:pt x="237" y="362"/>
                    <a:pt x="225" y="359"/>
                  </a:cubicBezTo>
                  <a:cubicBezTo>
                    <a:pt x="223" y="358"/>
                    <a:pt x="220" y="357"/>
                    <a:pt x="218" y="357"/>
                  </a:cubicBezTo>
                  <a:cubicBezTo>
                    <a:pt x="217" y="356"/>
                    <a:pt x="215" y="356"/>
                    <a:pt x="214" y="356"/>
                  </a:cubicBezTo>
                  <a:cubicBezTo>
                    <a:pt x="212" y="356"/>
                    <a:pt x="210" y="355"/>
                    <a:pt x="208" y="355"/>
                  </a:cubicBezTo>
                  <a:cubicBezTo>
                    <a:pt x="207" y="355"/>
                    <a:pt x="206" y="355"/>
                    <a:pt x="205" y="355"/>
                  </a:cubicBezTo>
                  <a:cubicBezTo>
                    <a:pt x="202" y="354"/>
                    <a:pt x="199" y="354"/>
                    <a:pt x="195" y="354"/>
                  </a:cubicBezTo>
                  <a:lnTo>
                    <a:pt x="105" y="354"/>
                  </a:lnTo>
                  <a:cubicBezTo>
                    <a:pt x="47" y="354"/>
                    <a:pt x="0" y="401"/>
                    <a:pt x="0" y="460"/>
                  </a:cubicBezTo>
                  <a:lnTo>
                    <a:pt x="0" y="600"/>
                  </a:lnTo>
                  <a:lnTo>
                    <a:pt x="62" y="600"/>
                  </a:lnTo>
                  <a:lnTo>
                    <a:pt x="62" y="454"/>
                  </a:lnTo>
                  <a:lnTo>
                    <a:pt x="83" y="454"/>
                  </a:lnTo>
                  <a:lnTo>
                    <a:pt x="83" y="600"/>
                  </a:lnTo>
                  <a:lnTo>
                    <a:pt x="216" y="600"/>
                  </a:lnTo>
                  <a:lnTo>
                    <a:pt x="216" y="454"/>
                  </a:lnTo>
                  <a:lnTo>
                    <a:pt x="237" y="454"/>
                  </a:lnTo>
                  <a:lnTo>
                    <a:pt x="237" y="600"/>
                  </a:lnTo>
                  <a:lnTo>
                    <a:pt x="301" y="600"/>
                  </a:lnTo>
                  <a:lnTo>
                    <a:pt x="301" y="460"/>
                  </a:lnTo>
                  <a:cubicBezTo>
                    <a:pt x="301" y="437"/>
                    <a:pt x="294" y="417"/>
                    <a:pt x="282" y="400"/>
                  </a:cubicBezTo>
                  <a:cubicBezTo>
                    <a:pt x="282" y="400"/>
                    <a:pt x="282" y="400"/>
                    <a:pt x="282" y="400"/>
                  </a:cubicBezTo>
                  <a:close/>
                  <a:moveTo>
                    <a:pt x="523" y="354"/>
                  </a:moveTo>
                  <a:lnTo>
                    <a:pt x="523" y="354"/>
                  </a:lnTo>
                  <a:lnTo>
                    <a:pt x="433" y="354"/>
                  </a:lnTo>
                  <a:cubicBezTo>
                    <a:pt x="429" y="354"/>
                    <a:pt x="426" y="354"/>
                    <a:pt x="423" y="355"/>
                  </a:cubicBezTo>
                  <a:cubicBezTo>
                    <a:pt x="422" y="355"/>
                    <a:pt x="421" y="355"/>
                    <a:pt x="420" y="355"/>
                  </a:cubicBezTo>
                  <a:cubicBezTo>
                    <a:pt x="418" y="355"/>
                    <a:pt x="415" y="356"/>
                    <a:pt x="413" y="356"/>
                  </a:cubicBezTo>
                  <a:cubicBezTo>
                    <a:pt x="412" y="356"/>
                    <a:pt x="411" y="356"/>
                    <a:pt x="410" y="357"/>
                  </a:cubicBezTo>
                  <a:cubicBezTo>
                    <a:pt x="408" y="357"/>
                    <a:pt x="405" y="358"/>
                    <a:pt x="403" y="358"/>
                  </a:cubicBezTo>
                  <a:cubicBezTo>
                    <a:pt x="387" y="363"/>
                    <a:pt x="373" y="371"/>
                    <a:pt x="361" y="382"/>
                  </a:cubicBezTo>
                  <a:cubicBezTo>
                    <a:pt x="361" y="382"/>
                    <a:pt x="361" y="382"/>
                    <a:pt x="361" y="383"/>
                  </a:cubicBezTo>
                  <a:cubicBezTo>
                    <a:pt x="358" y="385"/>
                    <a:pt x="356" y="388"/>
                    <a:pt x="353" y="390"/>
                  </a:cubicBezTo>
                  <a:cubicBezTo>
                    <a:pt x="353" y="390"/>
                    <a:pt x="353" y="391"/>
                    <a:pt x="353" y="391"/>
                  </a:cubicBezTo>
                  <a:cubicBezTo>
                    <a:pt x="337" y="409"/>
                    <a:pt x="327" y="433"/>
                    <a:pt x="327" y="460"/>
                  </a:cubicBezTo>
                  <a:lnTo>
                    <a:pt x="327" y="600"/>
                  </a:lnTo>
                  <a:lnTo>
                    <a:pt x="389" y="600"/>
                  </a:lnTo>
                  <a:lnTo>
                    <a:pt x="389" y="454"/>
                  </a:lnTo>
                  <a:lnTo>
                    <a:pt x="410" y="454"/>
                  </a:lnTo>
                  <a:lnTo>
                    <a:pt x="410" y="600"/>
                  </a:lnTo>
                  <a:lnTo>
                    <a:pt x="543" y="600"/>
                  </a:lnTo>
                  <a:lnTo>
                    <a:pt x="543" y="454"/>
                  </a:lnTo>
                  <a:lnTo>
                    <a:pt x="564" y="454"/>
                  </a:lnTo>
                  <a:lnTo>
                    <a:pt x="564" y="600"/>
                  </a:lnTo>
                  <a:lnTo>
                    <a:pt x="628" y="600"/>
                  </a:lnTo>
                  <a:lnTo>
                    <a:pt x="628" y="460"/>
                  </a:lnTo>
                  <a:cubicBezTo>
                    <a:pt x="628" y="401"/>
                    <a:pt x="581" y="354"/>
                    <a:pt x="523" y="354"/>
                  </a:cubicBezTo>
                  <a:close/>
                  <a:moveTo>
                    <a:pt x="151" y="340"/>
                  </a:moveTo>
                  <a:lnTo>
                    <a:pt x="151" y="340"/>
                  </a:lnTo>
                  <a:cubicBezTo>
                    <a:pt x="159" y="340"/>
                    <a:pt x="167" y="338"/>
                    <a:pt x="175" y="335"/>
                  </a:cubicBezTo>
                  <a:cubicBezTo>
                    <a:pt x="175" y="335"/>
                    <a:pt x="175" y="335"/>
                    <a:pt x="176" y="335"/>
                  </a:cubicBezTo>
                  <a:cubicBezTo>
                    <a:pt x="179" y="334"/>
                    <a:pt x="183" y="332"/>
                    <a:pt x="186" y="330"/>
                  </a:cubicBezTo>
                  <a:cubicBezTo>
                    <a:pt x="186" y="330"/>
                    <a:pt x="186" y="330"/>
                    <a:pt x="186" y="330"/>
                  </a:cubicBezTo>
                  <a:cubicBezTo>
                    <a:pt x="190" y="328"/>
                    <a:pt x="193" y="326"/>
                    <a:pt x="196" y="323"/>
                  </a:cubicBezTo>
                  <a:cubicBezTo>
                    <a:pt x="196" y="323"/>
                    <a:pt x="196" y="323"/>
                    <a:pt x="196" y="323"/>
                  </a:cubicBezTo>
                  <a:cubicBezTo>
                    <a:pt x="202" y="318"/>
                    <a:pt x="206" y="312"/>
                    <a:pt x="210" y="306"/>
                  </a:cubicBezTo>
                  <a:cubicBezTo>
                    <a:pt x="211" y="305"/>
                    <a:pt x="211" y="305"/>
                    <a:pt x="211" y="304"/>
                  </a:cubicBezTo>
                  <a:cubicBezTo>
                    <a:pt x="213" y="301"/>
                    <a:pt x="214" y="298"/>
                    <a:pt x="216" y="295"/>
                  </a:cubicBezTo>
                  <a:cubicBezTo>
                    <a:pt x="216" y="294"/>
                    <a:pt x="216" y="294"/>
                    <a:pt x="216" y="293"/>
                  </a:cubicBezTo>
                  <a:cubicBezTo>
                    <a:pt x="217" y="290"/>
                    <a:pt x="218" y="287"/>
                    <a:pt x="219" y="283"/>
                  </a:cubicBezTo>
                  <a:cubicBezTo>
                    <a:pt x="219" y="282"/>
                    <a:pt x="219" y="282"/>
                    <a:pt x="219" y="281"/>
                  </a:cubicBezTo>
                  <a:cubicBezTo>
                    <a:pt x="220" y="278"/>
                    <a:pt x="220" y="274"/>
                    <a:pt x="220" y="270"/>
                  </a:cubicBezTo>
                  <a:cubicBezTo>
                    <a:pt x="220" y="267"/>
                    <a:pt x="220" y="264"/>
                    <a:pt x="220" y="261"/>
                  </a:cubicBezTo>
                  <a:cubicBezTo>
                    <a:pt x="219" y="260"/>
                    <a:pt x="219" y="259"/>
                    <a:pt x="219" y="258"/>
                  </a:cubicBezTo>
                  <a:cubicBezTo>
                    <a:pt x="219" y="255"/>
                    <a:pt x="218" y="252"/>
                    <a:pt x="217" y="250"/>
                  </a:cubicBezTo>
                  <a:cubicBezTo>
                    <a:pt x="217" y="249"/>
                    <a:pt x="217" y="249"/>
                    <a:pt x="217" y="249"/>
                  </a:cubicBezTo>
                  <a:cubicBezTo>
                    <a:pt x="216" y="246"/>
                    <a:pt x="215" y="244"/>
                    <a:pt x="214" y="241"/>
                  </a:cubicBezTo>
                  <a:cubicBezTo>
                    <a:pt x="214" y="240"/>
                    <a:pt x="213" y="240"/>
                    <a:pt x="213" y="239"/>
                  </a:cubicBezTo>
                  <a:cubicBezTo>
                    <a:pt x="212" y="236"/>
                    <a:pt x="210" y="234"/>
                    <a:pt x="209" y="231"/>
                  </a:cubicBezTo>
                  <a:lnTo>
                    <a:pt x="208" y="231"/>
                  </a:lnTo>
                  <a:cubicBezTo>
                    <a:pt x="207" y="229"/>
                    <a:pt x="205" y="226"/>
                    <a:pt x="203" y="224"/>
                  </a:cubicBezTo>
                  <a:cubicBezTo>
                    <a:pt x="203" y="224"/>
                    <a:pt x="202" y="223"/>
                    <a:pt x="202" y="223"/>
                  </a:cubicBezTo>
                  <a:cubicBezTo>
                    <a:pt x="200" y="221"/>
                    <a:pt x="198" y="219"/>
                    <a:pt x="195" y="217"/>
                  </a:cubicBezTo>
                  <a:cubicBezTo>
                    <a:pt x="195" y="217"/>
                    <a:pt x="195" y="217"/>
                    <a:pt x="195" y="216"/>
                  </a:cubicBezTo>
                  <a:cubicBezTo>
                    <a:pt x="193" y="215"/>
                    <a:pt x="190" y="213"/>
                    <a:pt x="188" y="211"/>
                  </a:cubicBezTo>
                  <a:cubicBezTo>
                    <a:pt x="187" y="211"/>
                    <a:pt x="187" y="210"/>
                    <a:pt x="186" y="210"/>
                  </a:cubicBezTo>
                  <a:cubicBezTo>
                    <a:pt x="184" y="209"/>
                    <a:pt x="181" y="207"/>
                    <a:pt x="179" y="206"/>
                  </a:cubicBezTo>
                  <a:cubicBezTo>
                    <a:pt x="179" y="206"/>
                    <a:pt x="178" y="206"/>
                    <a:pt x="178" y="206"/>
                  </a:cubicBezTo>
                  <a:cubicBezTo>
                    <a:pt x="170" y="202"/>
                    <a:pt x="160" y="200"/>
                    <a:pt x="151" y="200"/>
                  </a:cubicBezTo>
                  <a:cubicBezTo>
                    <a:pt x="112" y="200"/>
                    <a:pt x="81" y="231"/>
                    <a:pt x="81" y="270"/>
                  </a:cubicBezTo>
                  <a:cubicBezTo>
                    <a:pt x="81" y="309"/>
                    <a:pt x="112" y="340"/>
                    <a:pt x="151" y="340"/>
                  </a:cubicBezTo>
                  <a:close/>
                </a:path>
              </a:pathLst>
            </a:custGeom>
            <a:solidFill>
              <a:srgbClr val="365B7C"/>
            </a:solidFill>
            <a:ln>
              <a:noFill/>
            </a:ln>
          </p:spPr>
          <p:txBody>
            <a:bodyPr vert="horz" wrap="square" lIns="91440" tIns="45720" rIns="91440" bIns="45720" numCol="1" anchor="t" anchorCtr="0" compatLnSpc="1"/>
            <a:lstStyle/>
            <a:p>
              <a:endParaRPr lang="zh-CN" altLang="en-US">
                <a:solidFill>
                  <a:schemeClr val="accent2"/>
                </a:solidFill>
              </a:endParaRPr>
            </a:p>
          </p:txBody>
        </p:sp>
      </p:grpSp>
      <p:sp>
        <p:nvSpPr>
          <p:cNvPr id="23" name="矩形 22"/>
          <p:cNvSpPr/>
          <p:nvPr/>
        </p:nvSpPr>
        <p:spPr>
          <a:xfrm>
            <a:off x="2237463" y="878803"/>
            <a:ext cx="2087446" cy="470748"/>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800" b="1" dirty="0">
                <a:latin typeface="楷体" panose="02010609060101010101" pitchFamily="49" charset="-122"/>
                <a:ea typeface="楷体" panose="02010609060101010101" pitchFamily="49" charset="-122"/>
                <a:cs typeface="+mn-ea"/>
                <a:sym typeface="+mn-lt"/>
              </a:rPr>
              <a:t>案例导学</a:t>
            </a:r>
          </a:p>
        </p:txBody>
      </p:sp>
      <p:sp>
        <p:nvSpPr>
          <p:cNvPr id="2" name="文本框 1"/>
          <p:cNvSpPr txBox="1"/>
          <p:nvPr/>
        </p:nvSpPr>
        <p:spPr>
          <a:xfrm>
            <a:off x="1728470" y="1692275"/>
            <a:ext cx="8735695" cy="3846195"/>
          </a:xfrm>
          <a:prstGeom prst="rect">
            <a:avLst/>
          </a:prstGeom>
          <a:noFill/>
        </p:spPr>
        <p:txBody>
          <a:bodyPr wrap="square" rtlCol="0">
            <a:spAutoFit/>
          </a:bodyPr>
          <a:lstStyle/>
          <a:p>
            <a:pPr eaLnBrk="1" hangingPunct="1"/>
            <a:r>
              <a:rPr lang="zh-CN" altLang="en-US" sz="2800" b="1">
                <a:latin typeface="楷体" panose="02010609060101010101" pitchFamily="49" charset="-122"/>
                <a:ea typeface="楷体" panose="02010609060101010101" pitchFamily="49" charset="-122"/>
                <a:cs typeface="楷体" panose="02010609060101010101" pitchFamily="49" charset="-122"/>
                <a:sym typeface="+mn-ea"/>
              </a:rPr>
              <a:t>得胜</a:t>
            </a:r>
            <a:r>
              <a:rPr lang="zh-CN" altLang="zh-CN" sz="2800" b="1">
                <a:latin typeface="楷体" panose="02010609060101010101" pitchFamily="49" charset="-122"/>
                <a:ea typeface="楷体" panose="02010609060101010101" pitchFamily="49" charset="-122"/>
                <a:cs typeface="楷体" panose="02010609060101010101" pitchFamily="49" charset="-122"/>
                <a:sym typeface="+mn-ea"/>
              </a:rPr>
              <a:t>公司管理人员的招聘：</a:t>
            </a:r>
            <a:endParaRPr lang="en-US" altLang="zh-CN">
              <a:sym typeface="+mn-ea"/>
            </a:endParaRPr>
          </a:p>
          <a:p>
            <a:pPr eaLnBrk="1" hangingPunct="1"/>
            <a:r>
              <a:rPr lang="zh-CN" altLang="zh-CN" sz="2400">
                <a:latin typeface="楷体" panose="02010609060101010101" pitchFamily="49" charset="-122"/>
                <a:ea typeface="楷体" panose="02010609060101010101" pitchFamily="49" charset="-122"/>
                <a:cs typeface="楷体" panose="02010609060101010101" pitchFamily="49" charset="-122"/>
                <a:sym typeface="+mn-ea"/>
              </a:rPr>
              <a:t>    得胜公司是一家发展中的公司，它创立</a:t>
            </a:r>
            <a:r>
              <a:rPr lang="en-US" altLang="zh-CN" sz="2400">
                <a:latin typeface="楷体" panose="02010609060101010101" pitchFamily="49" charset="-122"/>
                <a:ea typeface="楷体" panose="02010609060101010101" pitchFamily="49" charset="-122"/>
                <a:cs typeface="楷体" panose="02010609060101010101" pitchFamily="49" charset="-122"/>
                <a:sym typeface="+mn-ea"/>
              </a:rPr>
              <a:t>15</a:t>
            </a:r>
            <a:r>
              <a:rPr lang="zh-CN" altLang="zh-CN" sz="2400">
                <a:latin typeface="楷体" panose="02010609060101010101" pitchFamily="49" charset="-122"/>
                <a:ea typeface="楷体" panose="02010609060101010101" pitchFamily="49" charset="-122"/>
                <a:cs typeface="楷体" panose="02010609060101010101" pitchFamily="49" charset="-122"/>
                <a:sym typeface="+mn-ea"/>
              </a:rPr>
              <a:t>年，拥有</a:t>
            </a:r>
            <a:r>
              <a:rPr lang="en-US" altLang="zh-CN" sz="2400">
                <a:latin typeface="楷体" panose="02010609060101010101" pitchFamily="49" charset="-122"/>
                <a:ea typeface="楷体" panose="02010609060101010101" pitchFamily="49" charset="-122"/>
                <a:cs typeface="楷体" panose="02010609060101010101" pitchFamily="49" charset="-122"/>
                <a:sym typeface="+mn-ea"/>
              </a:rPr>
              <a:t>10</a:t>
            </a:r>
            <a:r>
              <a:rPr lang="zh-CN" altLang="zh-CN" sz="2400">
                <a:latin typeface="楷体" panose="02010609060101010101" pitchFamily="49" charset="-122"/>
                <a:ea typeface="楷体" panose="02010609060101010101" pitchFamily="49" charset="-122"/>
                <a:cs typeface="楷体" panose="02010609060101010101" pitchFamily="49" charset="-122"/>
                <a:sym typeface="+mn-ea"/>
              </a:rPr>
              <a:t>多家连锁店。在过去的几年中，从公司外部招聘来的中高层管理人员中，大约有</a:t>
            </a:r>
            <a:r>
              <a:rPr lang="en-US" altLang="zh-CN" sz="2400">
                <a:latin typeface="楷体" panose="02010609060101010101" pitchFamily="49" charset="-122"/>
                <a:ea typeface="楷体" panose="02010609060101010101" pitchFamily="49" charset="-122"/>
                <a:cs typeface="楷体" panose="02010609060101010101" pitchFamily="49" charset="-122"/>
                <a:sym typeface="+mn-ea"/>
              </a:rPr>
              <a:t>50</a:t>
            </a:r>
            <a:r>
              <a:rPr lang="zh-CN" altLang="zh-CN" sz="2400">
                <a:latin typeface="楷体" panose="02010609060101010101" pitchFamily="49" charset="-122"/>
                <a:ea typeface="楷体" panose="02010609060101010101" pitchFamily="49" charset="-122"/>
                <a:cs typeface="楷体" panose="02010609060101010101" pitchFamily="49" charset="-122"/>
                <a:sym typeface="+mn-ea"/>
              </a:rPr>
              <a:t>％的人员不符合岗位的要求，工作绩效明显低于公司内部提拔起来的人员。在过去的两年中，从公司外聘的中高层管理人员中有</a:t>
            </a:r>
            <a:r>
              <a:rPr lang="en-US" altLang="zh-CN" sz="2400">
                <a:latin typeface="楷体" panose="02010609060101010101" pitchFamily="49" charset="-122"/>
                <a:ea typeface="楷体" panose="02010609060101010101" pitchFamily="49" charset="-122"/>
                <a:cs typeface="楷体" panose="02010609060101010101" pitchFamily="49" charset="-122"/>
                <a:sym typeface="+mn-ea"/>
              </a:rPr>
              <a:t>9</a:t>
            </a:r>
            <a:r>
              <a:rPr lang="zh-CN" altLang="zh-CN" sz="2400">
                <a:latin typeface="楷体" panose="02010609060101010101" pitchFamily="49" charset="-122"/>
                <a:ea typeface="楷体" panose="02010609060101010101" pitchFamily="49" charset="-122"/>
                <a:cs typeface="楷体" panose="02010609060101010101" pitchFamily="49" charset="-122"/>
                <a:sym typeface="+mn-ea"/>
              </a:rPr>
              <a:t>人不是自动离职就是被解雇。 </a:t>
            </a:r>
          </a:p>
          <a:p>
            <a:pPr eaLnBrk="1" hangingPunct="1"/>
            <a:r>
              <a:rPr lang="zh-CN" altLang="zh-CN" sz="2400">
                <a:latin typeface="楷体" panose="02010609060101010101" pitchFamily="49" charset="-122"/>
                <a:ea typeface="楷体" panose="02010609060101010101" pitchFamily="49" charset="-122"/>
                <a:cs typeface="楷体" panose="02010609060101010101" pitchFamily="49" charset="-122"/>
                <a:sym typeface="+mn-ea"/>
              </a:rPr>
              <a:t>    从外部招聘来的商业二部经理因年度考评不合格而被免职之后，终于促使董事长召开了 一个由行政副总裁、人力资源部经理出席的专题会议，分析这些外聘的管理人员频繁被更换 的原因，并试图得出一个全面的解决方案。</a:t>
            </a:r>
            <a:endParaRPr lang="zh-CN" altLang="en-US" sz="2400">
              <a:latin typeface="楷体" panose="02010609060101010101" pitchFamily="49" charset="-122"/>
              <a:ea typeface="楷体" panose="02010609060101010101" pitchFamily="49" charset="-122"/>
              <a:cs typeface="楷体" panose="02010609060101010101" pitchFamily="49" charset="-122"/>
            </a:endParaRPr>
          </a:p>
        </p:txBody>
      </p:sp>
      <p:sp>
        <p:nvSpPr>
          <p:cNvPr id="502787" name="页脚占位符 3"/>
          <p:cNvSpPr>
            <a:spLocks noGrp="1"/>
          </p:cNvSpPr>
          <p:nvPr>
            <p:ph type="ftr" sz="quarter" idx="11"/>
          </p:nvPr>
        </p:nvSpPr>
        <p:spPr bwMode="auto">
          <a:xfrm>
            <a:off x="10228580" y="6342380"/>
            <a:ext cx="1791970" cy="365125"/>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lstStyle>
            <a:lvl1pPr>
              <a:defRPr>
                <a:solidFill>
                  <a:schemeClr val="tx1"/>
                </a:solidFill>
                <a:latin typeface="Rockwell" panose="02060603020205020403" pitchFamily="18" charset="0"/>
              </a:defRPr>
            </a:lvl1pPr>
            <a:lvl2pPr marL="742950" indent="-285750">
              <a:defRPr>
                <a:solidFill>
                  <a:schemeClr val="tx1"/>
                </a:solidFill>
                <a:latin typeface="Rockwell" panose="02060603020205020403" pitchFamily="18" charset="0"/>
              </a:defRPr>
            </a:lvl2pPr>
            <a:lvl3pPr marL="1143000" indent="-228600">
              <a:defRPr>
                <a:solidFill>
                  <a:schemeClr val="tx1"/>
                </a:solidFill>
                <a:latin typeface="Rockwell" panose="02060603020205020403" pitchFamily="18" charset="0"/>
              </a:defRPr>
            </a:lvl3pPr>
            <a:lvl4pPr marL="1600200" indent="-228600">
              <a:defRPr>
                <a:solidFill>
                  <a:schemeClr val="tx1"/>
                </a:solidFill>
                <a:latin typeface="Rockwell" panose="02060603020205020403" pitchFamily="18" charset="0"/>
              </a:defRPr>
            </a:lvl4pPr>
            <a:lvl5pPr marL="2057400" indent="-228600">
              <a:defRPr>
                <a:solidFill>
                  <a:schemeClr val="tx1"/>
                </a:solidFill>
                <a:latin typeface="Rockwell" panose="02060603020205020403" pitchFamily="18" charset="0"/>
              </a:defRPr>
            </a:lvl5pPr>
            <a:lvl6pPr marL="2514600" indent="-228600" defTabSz="457200" eaLnBrk="0" fontAlgn="base" hangingPunct="0">
              <a:spcBef>
                <a:spcPct val="0"/>
              </a:spcBef>
              <a:spcAft>
                <a:spcPct val="0"/>
              </a:spcAft>
              <a:defRPr>
                <a:solidFill>
                  <a:schemeClr val="tx1"/>
                </a:solidFill>
                <a:latin typeface="Rockwell" panose="02060603020205020403" pitchFamily="18" charset="0"/>
              </a:defRPr>
            </a:lvl6pPr>
            <a:lvl7pPr marL="2971800" indent="-228600" defTabSz="457200" eaLnBrk="0" fontAlgn="base" hangingPunct="0">
              <a:spcBef>
                <a:spcPct val="0"/>
              </a:spcBef>
              <a:spcAft>
                <a:spcPct val="0"/>
              </a:spcAft>
              <a:defRPr>
                <a:solidFill>
                  <a:schemeClr val="tx1"/>
                </a:solidFill>
                <a:latin typeface="Rockwell" panose="02060603020205020403" pitchFamily="18" charset="0"/>
              </a:defRPr>
            </a:lvl7pPr>
            <a:lvl8pPr marL="3429000" indent="-228600" defTabSz="457200" eaLnBrk="0" fontAlgn="base" hangingPunct="0">
              <a:spcBef>
                <a:spcPct val="0"/>
              </a:spcBef>
              <a:spcAft>
                <a:spcPct val="0"/>
              </a:spcAft>
              <a:defRPr>
                <a:solidFill>
                  <a:schemeClr val="tx1"/>
                </a:solidFill>
                <a:latin typeface="Rockwell" panose="02060603020205020403" pitchFamily="18" charset="0"/>
              </a:defRPr>
            </a:lvl8pPr>
            <a:lvl9pPr marL="3886200" indent="-228600" defTabSz="457200" eaLnBrk="0" fontAlgn="base" hangingPunct="0">
              <a:spcBef>
                <a:spcPct val="0"/>
              </a:spcBef>
              <a:spcAft>
                <a:spcPct val="0"/>
              </a:spcAft>
              <a:defRPr>
                <a:solidFill>
                  <a:schemeClr val="tx1"/>
                </a:solidFill>
                <a:latin typeface="Rockwell" panose="02060603020205020403" pitchFamily="18" charset="0"/>
              </a:defRPr>
            </a:lvl9pPr>
          </a:lstStyle>
          <a:p>
            <a:pPr fontAlgn="base">
              <a:spcBef>
                <a:spcPct val="0"/>
              </a:spcBef>
              <a:spcAft>
                <a:spcPct val="0"/>
              </a:spcAft>
            </a:pPr>
            <a:r>
              <a:rPr lang="en-US" altLang="zh-CN" sz="1000">
                <a:latin typeface="Arial" panose="020B0604020202020204" pitchFamily="34" charset="0"/>
              </a:rPr>
              <a:t>21世纪高职高专规划教材</a:t>
            </a:r>
          </a:p>
        </p:txBody>
      </p:sp>
    </p:spTree>
    <p:extLst>
      <p:ext uri="{BB962C8B-B14F-4D97-AF65-F5344CB8AC3E}">
        <p14:creationId xmlns:p14="http://schemas.microsoft.com/office/powerpoint/2010/main" val="1426444816"/>
      </p:ext>
    </p:extLst>
  </p:cSld>
  <p:clrMapOvr>
    <a:masterClrMapping/>
  </p:clrMapOvr>
  <p:transition>
    <p:dissolv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5" presetClass="entr" presetSubtype="0" fill="hold" nodeType="withEffect">
                                  <p:stCondLst>
                                    <p:cond delay="250"/>
                                  </p:stCondLst>
                                  <p:childTnLst>
                                    <p:set>
                                      <p:cBhvr>
                                        <p:cTn id="6" dur="1" fill="hold">
                                          <p:stCondLst>
                                            <p:cond delay="0"/>
                                          </p:stCondLst>
                                        </p:cTn>
                                        <p:tgtEl>
                                          <p:spTgt spid="17"/>
                                        </p:tgtEl>
                                        <p:attrNameLst>
                                          <p:attrName>style.visibility</p:attrName>
                                        </p:attrNameLst>
                                      </p:cBhvr>
                                      <p:to>
                                        <p:strVal val="visible"/>
                                      </p:to>
                                    </p:set>
                                    <p:anim calcmode="lin" valueType="num">
                                      <p:cBhvr>
                                        <p:cTn id="7" dur="500" decel="50000" fill="hold">
                                          <p:stCondLst>
                                            <p:cond delay="0"/>
                                          </p:stCondLst>
                                        </p:cTn>
                                        <p:tgtEl>
                                          <p:spTgt spid="17"/>
                                        </p:tgtEl>
                                        <p:attrNameLst>
                                          <p:attrName>style.rotation</p:attrName>
                                        </p:attrNameLst>
                                      </p:cBhvr>
                                      <p:tavLst>
                                        <p:tav tm="0">
                                          <p:val>
                                            <p:fltVal val="-90"/>
                                          </p:val>
                                        </p:tav>
                                        <p:tav tm="100000">
                                          <p:val>
                                            <p:fltVal val="0"/>
                                          </p:val>
                                        </p:tav>
                                      </p:tavLst>
                                    </p:anim>
                                    <p:anim calcmode="lin" valueType="num">
                                      <p:cBhvr>
                                        <p:cTn id="8" dur="500" decel="50000" fill="hold">
                                          <p:stCondLst>
                                            <p:cond delay="0"/>
                                          </p:stCondLst>
                                        </p:cTn>
                                        <p:tgtEl>
                                          <p:spTgt spid="17"/>
                                        </p:tgtEl>
                                        <p:attrNameLst>
                                          <p:attrName>ppt_w</p:attrName>
                                        </p:attrNameLst>
                                      </p:cBhvr>
                                      <p:tavLst>
                                        <p:tav tm="0">
                                          <p:val>
                                            <p:strVal val="#ppt_w"/>
                                          </p:val>
                                        </p:tav>
                                        <p:tav tm="100000">
                                          <p:val>
                                            <p:strVal val="#ppt_w*.05"/>
                                          </p:val>
                                        </p:tav>
                                      </p:tavLst>
                                    </p:anim>
                                    <p:anim calcmode="lin" valueType="num">
                                      <p:cBhvr>
                                        <p:cTn id="9" dur="500" accel="50000" fill="hold">
                                          <p:stCondLst>
                                            <p:cond delay="500"/>
                                          </p:stCondLst>
                                        </p:cTn>
                                        <p:tgtEl>
                                          <p:spTgt spid="17"/>
                                        </p:tgtEl>
                                        <p:attrNameLst>
                                          <p:attrName>ppt_w</p:attrName>
                                        </p:attrNameLst>
                                      </p:cBhvr>
                                      <p:tavLst>
                                        <p:tav tm="0">
                                          <p:val>
                                            <p:strVal val="#ppt_w*.05"/>
                                          </p:val>
                                        </p:tav>
                                        <p:tav tm="100000">
                                          <p:val>
                                            <p:strVal val="#ppt_w"/>
                                          </p:val>
                                        </p:tav>
                                      </p:tavLst>
                                    </p:anim>
                                    <p:anim calcmode="lin" valueType="num">
                                      <p:cBhvr>
                                        <p:cTn id="10" dur="1000" fill="hold"/>
                                        <p:tgtEl>
                                          <p:spTgt spid="17"/>
                                        </p:tgtEl>
                                        <p:attrNameLst>
                                          <p:attrName>ppt_h</p:attrName>
                                        </p:attrNameLst>
                                      </p:cBhvr>
                                      <p:tavLst>
                                        <p:tav tm="0">
                                          <p:val>
                                            <p:strVal val="#ppt_h"/>
                                          </p:val>
                                        </p:tav>
                                        <p:tav tm="100000">
                                          <p:val>
                                            <p:strVal val="#ppt_h"/>
                                          </p:val>
                                        </p:tav>
                                      </p:tavLst>
                                    </p:anim>
                                    <p:anim calcmode="lin" valueType="num">
                                      <p:cBhvr>
                                        <p:cTn id="11" dur="500" decel="50000" fill="hold">
                                          <p:stCondLst>
                                            <p:cond delay="0"/>
                                          </p:stCondLst>
                                        </p:cTn>
                                        <p:tgtEl>
                                          <p:spTgt spid="17"/>
                                        </p:tgtEl>
                                        <p:attrNameLst>
                                          <p:attrName>ppt_x</p:attrName>
                                        </p:attrNameLst>
                                      </p:cBhvr>
                                      <p:tavLst>
                                        <p:tav tm="0">
                                          <p:val>
                                            <p:strVal val="#ppt_x+.4"/>
                                          </p:val>
                                        </p:tav>
                                        <p:tav tm="100000">
                                          <p:val>
                                            <p:strVal val="#ppt_x"/>
                                          </p:val>
                                        </p:tav>
                                      </p:tavLst>
                                    </p:anim>
                                    <p:anim calcmode="lin" valueType="num">
                                      <p:cBhvr>
                                        <p:cTn id="12" dur="500" decel="50000" fill="hold">
                                          <p:stCondLst>
                                            <p:cond delay="0"/>
                                          </p:stCondLst>
                                        </p:cTn>
                                        <p:tgtEl>
                                          <p:spTgt spid="17"/>
                                        </p:tgtEl>
                                        <p:attrNameLst>
                                          <p:attrName>ppt_y</p:attrName>
                                        </p:attrNameLst>
                                      </p:cBhvr>
                                      <p:tavLst>
                                        <p:tav tm="0">
                                          <p:val>
                                            <p:strVal val="#ppt_y-.2"/>
                                          </p:val>
                                        </p:tav>
                                        <p:tav tm="100000">
                                          <p:val>
                                            <p:strVal val="#ppt_y+.1"/>
                                          </p:val>
                                        </p:tav>
                                      </p:tavLst>
                                    </p:anim>
                                    <p:anim calcmode="lin" valueType="num">
                                      <p:cBhvr>
                                        <p:cTn id="13" dur="500" accel="50000" fill="hold">
                                          <p:stCondLst>
                                            <p:cond delay="500"/>
                                          </p:stCondLst>
                                        </p:cTn>
                                        <p:tgtEl>
                                          <p:spTgt spid="17"/>
                                        </p:tgtEl>
                                        <p:attrNameLst>
                                          <p:attrName>ppt_y</p:attrName>
                                        </p:attrNameLst>
                                      </p:cBhvr>
                                      <p:tavLst>
                                        <p:tav tm="0">
                                          <p:val>
                                            <p:strVal val="#ppt_y+.1"/>
                                          </p:val>
                                        </p:tav>
                                        <p:tav tm="100000">
                                          <p:val>
                                            <p:strVal val="#ppt_y"/>
                                          </p:val>
                                        </p:tav>
                                      </p:tavLst>
                                    </p:anim>
                                    <p:animEffect transition="in" filter="fade">
                                      <p:cBhvr>
                                        <p:cTn id="14" dur="1000" decel="50000">
                                          <p:stCondLst>
                                            <p:cond delay="0"/>
                                          </p:stCondLst>
                                        </p:cTn>
                                        <p:tgtEl>
                                          <p:spTgt spid="17"/>
                                        </p:tgtEl>
                                      </p:cBhvr>
                                    </p:animEffect>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nodeType="clickEffect">
                                  <p:stCondLst>
                                    <p:cond delay="0"/>
                                  </p:stCondLst>
                                  <p:childTnLst>
                                    <p:set>
                                      <p:cBhvr>
                                        <p:cTn id="18" dur="1" fill="hold">
                                          <p:stCondLst>
                                            <p:cond delay="0"/>
                                          </p:stCondLst>
                                        </p:cTn>
                                        <p:tgtEl>
                                          <p:spTgt spid="2">
                                            <p:txEl>
                                              <p:pRg st="1" end="1"/>
                                            </p:txEl>
                                          </p:spTgt>
                                        </p:tgtEl>
                                        <p:attrNameLst>
                                          <p:attrName>style.visibility</p:attrName>
                                        </p:attrNameLst>
                                      </p:cBhvr>
                                      <p:to>
                                        <p:strVal val="visible"/>
                                      </p:to>
                                    </p:set>
                                    <p:anim calcmode="lin" valueType="num">
                                      <p:cBhvr additive="base">
                                        <p:cTn id="19" dur="500" fill="hold"/>
                                        <p:tgtEl>
                                          <p:spTgt spid="2">
                                            <p:txEl>
                                              <p:pRg st="1" end="1"/>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2">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4" fill="hold" nodeType="clickEffect">
                                  <p:stCondLst>
                                    <p:cond delay="0"/>
                                  </p:stCondLst>
                                  <p:childTnLst>
                                    <p:set>
                                      <p:cBhvr>
                                        <p:cTn id="24" dur="1" fill="hold">
                                          <p:stCondLst>
                                            <p:cond delay="0"/>
                                          </p:stCondLst>
                                        </p:cTn>
                                        <p:tgtEl>
                                          <p:spTgt spid="2">
                                            <p:txEl>
                                              <p:pRg st="2" end="2"/>
                                            </p:txEl>
                                          </p:spTgt>
                                        </p:tgtEl>
                                        <p:attrNameLst>
                                          <p:attrName>style.visibility</p:attrName>
                                        </p:attrNameLst>
                                      </p:cBhvr>
                                      <p:to>
                                        <p:strVal val="visible"/>
                                      </p:to>
                                    </p:set>
                                    <p:anim calcmode="lin" valueType="num">
                                      <p:cBhvr additive="base">
                                        <p:cTn id="25" dur="500" fill="hold"/>
                                        <p:tgtEl>
                                          <p:spTgt spid="2">
                                            <p:txEl>
                                              <p:pRg st="2" end="2"/>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2">
                                            <p:txEl>
                                              <p:pRg st="2" end="2"/>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矩形 15"/>
          <p:cNvSpPr/>
          <p:nvPr/>
        </p:nvSpPr>
        <p:spPr>
          <a:xfrm>
            <a:off x="1406916" y="1586164"/>
            <a:ext cx="10236703" cy="460375"/>
          </a:xfrm>
          <a:prstGeom prst="rect">
            <a:avLst/>
          </a:prstGeom>
        </p:spPr>
        <p:txBody>
          <a:bodyPr wrap="square">
            <a:spAutoFit/>
          </a:bodyPr>
          <a:lstStyle/>
          <a:p>
            <a:r>
              <a:rPr lang="zh-CN" altLang="en-US" sz="2400" dirty="0">
                <a:latin typeface="楷体" panose="02010609060101010101" pitchFamily="49" charset="-122"/>
                <a:ea typeface="楷体" panose="02010609060101010101" pitchFamily="49" charset="-122"/>
              </a:rPr>
              <a:t>   </a:t>
            </a:r>
          </a:p>
        </p:txBody>
      </p:sp>
      <p:grpSp>
        <p:nvGrpSpPr>
          <p:cNvPr id="17" name="组合 16"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GrpSpPr/>
          <p:nvPr/>
        </p:nvGrpSpPr>
        <p:grpSpPr>
          <a:xfrm>
            <a:off x="171280" y="169033"/>
            <a:ext cx="1891633" cy="1891633"/>
            <a:chOff x="831765" y="1948847"/>
            <a:chExt cx="1891633" cy="1891633"/>
          </a:xfrm>
        </p:grpSpPr>
        <p:grpSp>
          <p:nvGrpSpPr>
            <p:cNvPr id="18" name="组合 17"/>
            <p:cNvGrpSpPr/>
            <p:nvPr/>
          </p:nvGrpSpPr>
          <p:grpSpPr>
            <a:xfrm>
              <a:off x="831765" y="1948847"/>
              <a:ext cx="1891633" cy="1891633"/>
              <a:chOff x="1375509" y="1976984"/>
              <a:chExt cx="2018000" cy="2018000"/>
            </a:xfrm>
          </p:grpSpPr>
          <p:sp>
            <p:nvSpPr>
              <p:cNvPr id="21" name="椭圆 20" descr="e7d195523061f1c0deeec63e560781cfd59afb0ea006f2a87ABB68BF51EA6619813959095094C18C62A12F549504892A4AAA8C1554C6663626E05CA27F281A14E6983772AFC3FB97135759321DEA3D709AACD122C08E6ED1C77BAD4A88EF4CD28A80260D8F97957F436F83C1F553EF0169027D0DBFA7A77088E1513DBDFC101C4B4DFF310B01A5021663E46B6BC2AAB5"/>
              <p:cNvSpPr>
                <a:spLocks noChangeAspect="1"/>
              </p:cNvSpPr>
              <p:nvPr/>
            </p:nvSpPr>
            <p:spPr>
              <a:xfrm>
                <a:off x="1375509" y="1976984"/>
                <a:ext cx="2018000" cy="2018000"/>
              </a:xfrm>
              <a:prstGeom prst="ellipse">
                <a:avLst/>
              </a:prstGeom>
              <a:gradFill>
                <a:gsLst>
                  <a:gs pos="0">
                    <a:schemeClr val="bg1"/>
                  </a:gs>
                  <a:gs pos="100000">
                    <a:srgbClr val="C7C7C7"/>
                  </a:gs>
                </a:gsLst>
                <a:lin ang="13200000" scaled="0"/>
              </a:gradFill>
              <a:ln w="22225">
                <a:solidFill>
                  <a:schemeClr val="bg1"/>
                </a:solidFill>
              </a:ln>
              <a:effectLst>
                <a:outerShdw blurRad="393700" dist="1270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2" name="任意多边形 16"/>
              <p:cNvSpPr/>
              <p:nvPr/>
            </p:nvSpPr>
            <p:spPr>
              <a:xfrm rot="5400000">
                <a:off x="1220020" y="2637800"/>
                <a:ext cx="1007034" cy="694933"/>
              </a:xfrm>
              <a:custGeom>
                <a:avLst/>
                <a:gdLst>
                  <a:gd name="connsiteX0" fmla="*/ 0 w 1007034"/>
                  <a:gd name="connsiteY0" fmla="*/ 555348 h 694933"/>
                  <a:gd name="connsiteX1" fmla="*/ 322102 w 1007034"/>
                  <a:gd name="connsiteY1" fmla="*/ 0 h 694933"/>
                  <a:gd name="connsiteX2" fmla="*/ 392164 w 1007034"/>
                  <a:gd name="connsiteY2" fmla="*/ 21748 h 694933"/>
                  <a:gd name="connsiteX3" fmla="*/ 503517 w 1007034"/>
                  <a:gd name="connsiteY3" fmla="*/ 32974 h 694933"/>
                  <a:gd name="connsiteX4" fmla="*/ 614869 w 1007034"/>
                  <a:gd name="connsiteY4" fmla="*/ 21748 h 694933"/>
                  <a:gd name="connsiteX5" fmla="*/ 684932 w 1007034"/>
                  <a:gd name="connsiteY5" fmla="*/ 0 h 694933"/>
                  <a:gd name="connsiteX6" fmla="*/ 1007034 w 1007034"/>
                  <a:gd name="connsiteY6" fmla="*/ 555347 h 694933"/>
                  <a:gd name="connsiteX7" fmla="*/ 895766 w 1007034"/>
                  <a:gd name="connsiteY7" fmla="*/ 615742 h 694933"/>
                  <a:gd name="connsiteX8" fmla="*/ 503516 w 1007034"/>
                  <a:gd name="connsiteY8" fmla="*/ 694933 h 694933"/>
                  <a:gd name="connsiteX9" fmla="*/ 111266 w 1007034"/>
                  <a:gd name="connsiteY9" fmla="*/ 615742 h 694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07034" h="694933">
                    <a:moveTo>
                      <a:pt x="0" y="555348"/>
                    </a:moveTo>
                    <a:lnTo>
                      <a:pt x="322102" y="0"/>
                    </a:lnTo>
                    <a:lnTo>
                      <a:pt x="392164" y="21748"/>
                    </a:lnTo>
                    <a:cubicBezTo>
                      <a:pt x="428132" y="29108"/>
                      <a:pt x="465373" y="32974"/>
                      <a:pt x="503517" y="32974"/>
                    </a:cubicBezTo>
                    <a:cubicBezTo>
                      <a:pt x="541660" y="32974"/>
                      <a:pt x="578901" y="29108"/>
                      <a:pt x="614869" y="21748"/>
                    </a:cubicBezTo>
                    <a:lnTo>
                      <a:pt x="684932" y="0"/>
                    </a:lnTo>
                    <a:lnTo>
                      <a:pt x="1007034" y="555347"/>
                    </a:lnTo>
                    <a:lnTo>
                      <a:pt x="895766" y="615742"/>
                    </a:lnTo>
                    <a:cubicBezTo>
                      <a:pt x="775204" y="666735"/>
                      <a:pt x="642653" y="694933"/>
                      <a:pt x="503516" y="694933"/>
                    </a:cubicBezTo>
                    <a:cubicBezTo>
                      <a:pt x="364379" y="694933"/>
                      <a:pt x="231828" y="666735"/>
                      <a:pt x="111266" y="615742"/>
                    </a:cubicBezTo>
                    <a:close/>
                  </a:path>
                </a:pathLst>
              </a:custGeom>
              <a:solidFill>
                <a:srgbClr val="365B7C"/>
              </a:solidFill>
              <a:ln>
                <a:noFill/>
              </a:ln>
              <a:effectLst>
                <a:innerShdw blurRad="63500" dist="381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20" name="Freeform 48"/>
            <p:cNvSpPr>
              <a:spLocks noEditPoints="1"/>
            </p:cNvSpPr>
            <p:nvPr/>
          </p:nvSpPr>
          <p:spPr bwMode="auto">
            <a:xfrm>
              <a:off x="1822373" y="2622634"/>
              <a:ext cx="490056" cy="469081"/>
            </a:xfrm>
            <a:custGeom>
              <a:avLst/>
              <a:gdLst>
                <a:gd name="T0" fmla="*/ 419 w 628"/>
                <a:gd name="T1" fmla="*/ 232 h 600"/>
                <a:gd name="T2" fmla="*/ 411 w 628"/>
                <a:gd name="T3" fmla="*/ 249 h 600"/>
                <a:gd name="T4" fmla="*/ 408 w 628"/>
                <a:gd name="T5" fmla="*/ 261 h 600"/>
                <a:gd name="T6" fmla="*/ 409 w 628"/>
                <a:gd name="T7" fmla="*/ 283 h 600"/>
                <a:gd name="T8" fmla="*/ 417 w 628"/>
                <a:gd name="T9" fmla="*/ 304 h 600"/>
                <a:gd name="T10" fmla="*/ 424 w 628"/>
                <a:gd name="T11" fmla="*/ 315 h 600"/>
                <a:gd name="T12" fmla="*/ 441 w 628"/>
                <a:gd name="T13" fmla="*/ 330 h 600"/>
                <a:gd name="T14" fmla="*/ 453 w 628"/>
                <a:gd name="T15" fmla="*/ 335 h 600"/>
                <a:gd name="T16" fmla="*/ 478 w 628"/>
                <a:gd name="T17" fmla="*/ 200 h 600"/>
                <a:gd name="T18" fmla="*/ 449 w 628"/>
                <a:gd name="T19" fmla="*/ 206 h 600"/>
                <a:gd name="T20" fmla="*/ 433 w 628"/>
                <a:gd name="T21" fmla="*/ 216 h 600"/>
                <a:gd name="T22" fmla="*/ 425 w 628"/>
                <a:gd name="T23" fmla="*/ 224 h 600"/>
                <a:gd name="T24" fmla="*/ 384 w 628"/>
                <a:gd name="T25" fmla="*/ 70 h 600"/>
                <a:gd name="T26" fmla="*/ 314 w 628"/>
                <a:gd name="T27" fmla="*/ 140 h 600"/>
                <a:gd name="T28" fmla="*/ 379 w 628"/>
                <a:gd name="T29" fmla="*/ 283 h 600"/>
                <a:gd name="T30" fmla="*/ 379 w 628"/>
                <a:gd name="T31" fmla="*/ 254 h 600"/>
                <a:gd name="T32" fmla="*/ 359 w 628"/>
                <a:gd name="T33" fmla="*/ 154 h 600"/>
                <a:gd name="T34" fmla="*/ 250 w 628"/>
                <a:gd name="T35" fmla="*/ 270 h 600"/>
                <a:gd name="T36" fmla="*/ 314 w 628"/>
                <a:gd name="T37" fmla="*/ 396 h 600"/>
                <a:gd name="T38" fmla="*/ 282 w 628"/>
                <a:gd name="T39" fmla="*/ 400 h 600"/>
                <a:gd name="T40" fmla="*/ 267 w 628"/>
                <a:gd name="T41" fmla="*/ 382 h 600"/>
                <a:gd name="T42" fmla="*/ 257 w 628"/>
                <a:gd name="T43" fmla="*/ 374 h 600"/>
                <a:gd name="T44" fmla="*/ 214 w 628"/>
                <a:gd name="T45" fmla="*/ 356 h 600"/>
                <a:gd name="T46" fmla="*/ 195 w 628"/>
                <a:gd name="T47" fmla="*/ 354 h 600"/>
                <a:gd name="T48" fmla="*/ 0 w 628"/>
                <a:gd name="T49" fmla="*/ 600 h 600"/>
                <a:gd name="T50" fmla="*/ 83 w 628"/>
                <a:gd name="T51" fmla="*/ 454 h 600"/>
                <a:gd name="T52" fmla="*/ 216 w 628"/>
                <a:gd name="T53" fmla="*/ 454 h 600"/>
                <a:gd name="T54" fmla="*/ 301 w 628"/>
                <a:gd name="T55" fmla="*/ 600 h 600"/>
                <a:gd name="T56" fmla="*/ 282 w 628"/>
                <a:gd name="T57" fmla="*/ 400 h 600"/>
                <a:gd name="T58" fmla="*/ 433 w 628"/>
                <a:gd name="T59" fmla="*/ 354 h 600"/>
                <a:gd name="T60" fmla="*/ 413 w 628"/>
                <a:gd name="T61" fmla="*/ 356 h 600"/>
                <a:gd name="T62" fmla="*/ 361 w 628"/>
                <a:gd name="T63" fmla="*/ 382 h 600"/>
                <a:gd name="T64" fmla="*/ 353 w 628"/>
                <a:gd name="T65" fmla="*/ 391 h 600"/>
                <a:gd name="T66" fmla="*/ 389 w 628"/>
                <a:gd name="T67" fmla="*/ 600 h 600"/>
                <a:gd name="T68" fmla="*/ 410 w 628"/>
                <a:gd name="T69" fmla="*/ 600 h 600"/>
                <a:gd name="T70" fmla="*/ 564 w 628"/>
                <a:gd name="T71" fmla="*/ 454 h 600"/>
                <a:gd name="T72" fmla="*/ 628 w 628"/>
                <a:gd name="T73" fmla="*/ 460 h 600"/>
                <a:gd name="T74" fmla="*/ 151 w 628"/>
                <a:gd name="T75" fmla="*/ 340 h 600"/>
                <a:gd name="T76" fmla="*/ 186 w 628"/>
                <a:gd name="T77" fmla="*/ 330 h 600"/>
                <a:gd name="T78" fmla="*/ 196 w 628"/>
                <a:gd name="T79" fmla="*/ 323 h 600"/>
                <a:gd name="T80" fmla="*/ 216 w 628"/>
                <a:gd name="T81" fmla="*/ 295 h 600"/>
                <a:gd name="T82" fmla="*/ 219 w 628"/>
                <a:gd name="T83" fmla="*/ 281 h 600"/>
                <a:gd name="T84" fmla="*/ 219 w 628"/>
                <a:gd name="T85" fmla="*/ 258 h 600"/>
                <a:gd name="T86" fmla="*/ 214 w 628"/>
                <a:gd name="T87" fmla="*/ 241 h 600"/>
                <a:gd name="T88" fmla="*/ 208 w 628"/>
                <a:gd name="T89" fmla="*/ 231 h 600"/>
                <a:gd name="T90" fmla="*/ 195 w 628"/>
                <a:gd name="T91" fmla="*/ 217 h 600"/>
                <a:gd name="T92" fmla="*/ 186 w 628"/>
                <a:gd name="T93" fmla="*/ 210 h 600"/>
                <a:gd name="T94" fmla="*/ 151 w 628"/>
                <a:gd name="T95" fmla="*/ 200 h 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28" h="600">
                  <a:moveTo>
                    <a:pt x="425" y="224"/>
                  </a:moveTo>
                  <a:cubicBezTo>
                    <a:pt x="423" y="226"/>
                    <a:pt x="421" y="229"/>
                    <a:pt x="420" y="231"/>
                  </a:cubicBezTo>
                  <a:cubicBezTo>
                    <a:pt x="419" y="231"/>
                    <a:pt x="419" y="232"/>
                    <a:pt x="419" y="232"/>
                  </a:cubicBezTo>
                  <a:cubicBezTo>
                    <a:pt x="418" y="234"/>
                    <a:pt x="416" y="236"/>
                    <a:pt x="415" y="239"/>
                  </a:cubicBezTo>
                  <a:cubicBezTo>
                    <a:pt x="415" y="240"/>
                    <a:pt x="414" y="240"/>
                    <a:pt x="414" y="241"/>
                  </a:cubicBezTo>
                  <a:cubicBezTo>
                    <a:pt x="413" y="244"/>
                    <a:pt x="412" y="246"/>
                    <a:pt x="411" y="249"/>
                  </a:cubicBezTo>
                  <a:cubicBezTo>
                    <a:pt x="411" y="249"/>
                    <a:pt x="411" y="250"/>
                    <a:pt x="411" y="250"/>
                  </a:cubicBezTo>
                  <a:cubicBezTo>
                    <a:pt x="410" y="253"/>
                    <a:pt x="409" y="255"/>
                    <a:pt x="409" y="258"/>
                  </a:cubicBezTo>
                  <a:cubicBezTo>
                    <a:pt x="409" y="259"/>
                    <a:pt x="409" y="260"/>
                    <a:pt x="408" y="261"/>
                  </a:cubicBezTo>
                  <a:cubicBezTo>
                    <a:pt x="408" y="264"/>
                    <a:pt x="408" y="267"/>
                    <a:pt x="408" y="270"/>
                  </a:cubicBezTo>
                  <a:cubicBezTo>
                    <a:pt x="408" y="274"/>
                    <a:pt x="408" y="278"/>
                    <a:pt x="409" y="281"/>
                  </a:cubicBezTo>
                  <a:cubicBezTo>
                    <a:pt x="409" y="282"/>
                    <a:pt x="409" y="283"/>
                    <a:pt x="409" y="283"/>
                  </a:cubicBezTo>
                  <a:cubicBezTo>
                    <a:pt x="410" y="287"/>
                    <a:pt x="411" y="290"/>
                    <a:pt x="412" y="293"/>
                  </a:cubicBezTo>
                  <a:cubicBezTo>
                    <a:pt x="412" y="294"/>
                    <a:pt x="412" y="294"/>
                    <a:pt x="412" y="295"/>
                  </a:cubicBezTo>
                  <a:cubicBezTo>
                    <a:pt x="414" y="298"/>
                    <a:pt x="415" y="301"/>
                    <a:pt x="417" y="304"/>
                  </a:cubicBezTo>
                  <a:cubicBezTo>
                    <a:pt x="417" y="305"/>
                    <a:pt x="417" y="305"/>
                    <a:pt x="418" y="306"/>
                  </a:cubicBezTo>
                  <a:cubicBezTo>
                    <a:pt x="420" y="309"/>
                    <a:pt x="422" y="312"/>
                    <a:pt x="424" y="315"/>
                  </a:cubicBezTo>
                  <a:cubicBezTo>
                    <a:pt x="424" y="315"/>
                    <a:pt x="424" y="315"/>
                    <a:pt x="424" y="315"/>
                  </a:cubicBezTo>
                  <a:cubicBezTo>
                    <a:pt x="427" y="318"/>
                    <a:pt x="429" y="320"/>
                    <a:pt x="432" y="323"/>
                  </a:cubicBezTo>
                  <a:cubicBezTo>
                    <a:pt x="432" y="323"/>
                    <a:pt x="432" y="323"/>
                    <a:pt x="432" y="323"/>
                  </a:cubicBezTo>
                  <a:cubicBezTo>
                    <a:pt x="435" y="326"/>
                    <a:pt x="438" y="328"/>
                    <a:pt x="441" y="330"/>
                  </a:cubicBezTo>
                  <a:cubicBezTo>
                    <a:pt x="442" y="330"/>
                    <a:pt x="442" y="330"/>
                    <a:pt x="442" y="330"/>
                  </a:cubicBezTo>
                  <a:cubicBezTo>
                    <a:pt x="446" y="332"/>
                    <a:pt x="449" y="334"/>
                    <a:pt x="452" y="335"/>
                  </a:cubicBezTo>
                  <a:cubicBezTo>
                    <a:pt x="453" y="335"/>
                    <a:pt x="453" y="335"/>
                    <a:pt x="453" y="335"/>
                  </a:cubicBezTo>
                  <a:cubicBezTo>
                    <a:pt x="461" y="338"/>
                    <a:pt x="469" y="340"/>
                    <a:pt x="478" y="340"/>
                  </a:cubicBezTo>
                  <a:cubicBezTo>
                    <a:pt x="516" y="340"/>
                    <a:pt x="547" y="309"/>
                    <a:pt x="547" y="270"/>
                  </a:cubicBezTo>
                  <a:cubicBezTo>
                    <a:pt x="547" y="231"/>
                    <a:pt x="516" y="200"/>
                    <a:pt x="478" y="200"/>
                  </a:cubicBezTo>
                  <a:cubicBezTo>
                    <a:pt x="468" y="200"/>
                    <a:pt x="458" y="202"/>
                    <a:pt x="450" y="206"/>
                  </a:cubicBezTo>
                  <a:cubicBezTo>
                    <a:pt x="450" y="206"/>
                    <a:pt x="450" y="206"/>
                    <a:pt x="450" y="206"/>
                  </a:cubicBezTo>
                  <a:cubicBezTo>
                    <a:pt x="449" y="206"/>
                    <a:pt x="449" y="206"/>
                    <a:pt x="449" y="206"/>
                  </a:cubicBezTo>
                  <a:cubicBezTo>
                    <a:pt x="446" y="208"/>
                    <a:pt x="444" y="209"/>
                    <a:pt x="442" y="210"/>
                  </a:cubicBezTo>
                  <a:cubicBezTo>
                    <a:pt x="441" y="210"/>
                    <a:pt x="441" y="211"/>
                    <a:pt x="440" y="211"/>
                  </a:cubicBezTo>
                  <a:cubicBezTo>
                    <a:pt x="438" y="213"/>
                    <a:pt x="435" y="215"/>
                    <a:pt x="433" y="216"/>
                  </a:cubicBezTo>
                  <a:cubicBezTo>
                    <a:pt x="433" y="217"/>
                    <a:pt x="432" y="217"/>
                    <a:pt x="432" y="217"/>
                  </a:cubicBezTo>
                  <a:cubicBezTo>
                    <a:pt x="430" y="219"/>
                    <a:pt x="428" y="221"/>
                    <a:pt x="426" y="223"/>
                  </a:cubicBezTo>
                  <a:cubicBezTo>
                    <a:pt x="426" y="223"/>
                    <a:pt x="425" y="224"/>
                    <a:pt x="425" y="224"/>
                  </a:cubicBezTo>
                  <a:close/>
                  <a:moveTo>
                    <a:pt x="314" y="140"/>
                  </a:moveTo>
                  <a:lnTo>
                    <a:pt x="314" y="140"/>
                  </a:lnTo>
                  <a:cubicBezTo>
                    <a:pt x="353" y="140"/>
                    <a:pt x="384" y="108"/>
                    <a:pt x="384" y="70"/>
                  </a:cubicBezTo>
                  <a:cubicBezTo>
                    <a:pt x="384" y="31"/>
                    <a:pt x="353" y="0"/>
                    <a:pt x="314" y="0"/>
                  </a:cubicBezTo>
                  <a:cubicBezTo>
                    <a:pt x="275" y="0"/>
                    <a:pt x="244" y="31"/>
                    <a:pt x="244" y="70"/>
                  </a:cubicBezTo>
                  <a:cubicBezTo>
                    <a:pt x="244" y="108"/>
                    <a:pt x="275" y="140"/>
                    <a:pt x="314" y="140"/>
                  </a:cubicBezTo>
                  <a:close/>
                  <a:moveTo>
                    <a:pt x="379" y="336"/>
                  </a:moveTo>
                  <a:lnTo>
                    <a:pt x="379" y="336"/>
                  </a:lnTo>
                  <a:lnTo>
                    <a:pt x="379" y="283"/>
                  </a:lnTo>
                  <a:cubicBezTo>
                    <a:pt x="379" y="279"/>
                    <a:pt x="378" y="274"/>
                    <a:pt x="378" y="270"/>
                  </a:cubicBezTo>
                  <a:cubicBezTo>
                    <a:pt x="378" y="266"/>
                    <a:pt x="379" y="262"/>
                    <a:pt x="379" y="257"/>
                  </a:cubicBezTo>
                  <a:lnTo>
                    <a:pt x="379" y="254"/>
                  </a:lnTo>
                  <a:lnTo>
                    <a:pt x="380" y="254"/>
                  </a:lnTo>
                  <a:cubicBezTo>
                    <a:pt x="385" y="223"/>
                    <a:pt x="404" y="197"/>
                    <a:pt x="431" y="183"/>
                  </a:cubicBezTo>
                  <a:cubicBezTo>
                    <a:pt x="412" y="165"/>
                    <a:pt x="387" y="154"/>
                    <a:pt x="359" y="154"/>
                  </a:cubicBezTo>
                  <a:lnTo>
                    <a:pt x="269" y="154"/>
                  </a:lnTo>
                  <a:cubicBezTo>
                    <a:pt x="241" y="154"/>
                    <a:pt x="216" y="165"/>
                    <a:pt x="197" y="183"/>
                  </a:cubicBezTo>
                  <a:cubicBezTo>
                    <a:pt x="228" y="199"/>
                    <a:pt x="250" y="232"/>
                    <a:pt x="250" y="270"/>
                  </a:cubicBezTo>
                  <a:cubicBezTo>
                    <a:pt x="250" y="278"/>
                    <a:pt x="249" y="285"/>
                    <a:pt x="247" y="293"/>
                  </a:cubicBezTo>
                  <a:lnTo>
                    <a:pt x="247" y="335"/>
                  </a:lnTo>
                  <a:cubicBezTo>
                    <a:pt x="276" y="347"/>
                    <a:pt x="299" y="369"/>
                    <a:pt x="314" y="396"/>
                  </a:cubicBezTo>
                  <a:cubicBezTo>
                    <a:pt x="328" y="369"/>
                    <a:pt x="352" y="348"/>
                    <a:pt x="379" y="336"/>
                  </a:cubicBezTo>
                  <a:close/>
                  <a:moveTo>
                    <a:pt x="282" y="400"/>
                  </a:moveTo>
                  <a:lnTo>
                    <a:pt x="282" y="400"/>
                  </a:lnTo>
                  <a:cubicBezTo>
                    <a:pt x="280" y="397"/>
                    <a:pt x="278" y="394"/>
                    <a:pt x="275" y="391"/>
                  </a:cubicBezTo>
                  <a:cubicBezTo>
                    <a:pt x="275" y="390"/>
                    <a:pt x="274" y="390"/>
                    <a:pt x="274" y="390"/>
                  </a:cubicBezTo>
                  <a:cubicBezTo>
                    <a:pt x="272" y="387"/>
                    <a:pt x="270" y="385"/>
                    <a:pt x="267" y="382"/>
                  </a:cubicBezTo>
                  <a:cubicBezTo>
                    <a:pt x="267" y="382"/>
                    <a:pt x="266" y="382"/>
                    <a:pt x="266" y="381"/>
                  </a:cubicBezTo>
                  <a:cubicBezTo>
                    <a:pt x="263" y="379"/>
                    <a:pt x="261" y="377"/>
                    <a:pt x="258" y="375"/>
                  </a:cubicBezTo>
                  <a:cubicBezTo>
                    <a:pt x="257" y="374"/>
                    <a:pt x="257" y="374"/>
                    <a:pt x="257" y="374"/>
                  </a:cubicBezTo>
                  <a:cubicBezTo>
                    <a:pt x="247" y="367"/>
                    <a:pt x="237" y="362"/>
                    <a:pt x="225" y="359"/>
                  </a:cubicBezTo>
                  <a:cubicBezTo>
                    <a:pt x="223" y="358"/>
                    <a:pt x="220" y="357"/>
                    <a:pt x="218" y="357"/>
                  </a:cubicBezTo>
                  <a:cubicBezTo>
                    <a:pt x="217" y="356"/>
                    <a:pt x="215" y="356"/>
                    <a:pt x="214" y="356"/>
                  </a:cubicBezTo>
                  <a:cubicBezTo>
                    <a:pt x="212" y="356"/>
                    <a:pt x="210" y="355"/>
                    <a:pt x="208" y="355"/>
                  </a:cubicBezTo>
                  <a:cubicBezTo>
                    <a:pt x="207" y="355"/>
                    <a:pt x="206" y="355"/>
                    <a:pt x="205" y="355"/>
                  </a:cubicBezTo>
                  <a:cubicBezTo>
                    <a:pt x="202" y="354"/>
                    <a:pt x="199" y="354"/>
                    <a:pt x="195" y="354"/>
                  </a:cubicBezTo>
                  <a:lnTo>
                    <a:pt x="105" y="354"/>
                  </a:lnTo>
                  <a:cubicBezTo>
                    <a:pt x="47" y="354"/>
                    <a:pt x="0" y="401"/>
                    <a:pt x="0" y="460"/>
                  </a:cubicBezTo>
                  <a:lnTo>
                    <a:pt x="0" y="600"/>
                  </a:lnTo>
                  <a:lnTo>
                    <a:pt x="62" y="600"/>
                  </a:lnTo>
                  <a:lnTo>
                    <a:pt x="62" y="454"/>
                  </a:lnTo>
                  <a:lnTo>
                    <a:pt x="83" y="454"/>
                  </a:lnTo>
                  <a:lnTo>
                    <a:pt x="83" y="600"/>
                  </a:lnTo>
                  <a:lnTo>
                    <a:pt x="216" y="600"/>
                  </a:lnTo>
                  <a:lnTo>
                    <a:pt x="216" y="454"/>
                  </a:lnTo>
                  <a:lnTo>
                    <a:pt x="237" y="454"/>
                  </a:lnTo>
                  <a:lnTo>
                    <a:pt x="237" y="600"/>
                  </a:lnTo>
                  <a:lnTo>
                    <a:pt x="301" y="600"/>
                  </a:lnTo>
                  <a:lnTo>
                    <a:pt x="301" y="460"/>
                  </a:lnTo>
                  <a:cubicBezTo>
                    <a:pt x="301" y="437"/>
                    <a:pt x="294" y="417"/>
                    <a:pt x="282" y="400"/>
                  </a:cubicBezTo>
                  <a:cubicBezTo>
                    <a:pt x="282" y="400"/>
                    <a:pt x="282" y="400"/>
                    <a:pt x="282" y="400"/>
                  </a:cubicBezTo>
                  <a:close/>
                  <a:moveTo>
                    <a:pt x="523" y="354"/>
                  </a:moveTo>
                  <a:lnTo>
                    <a:pt x="523" y="354"/>
                  </a:lnTo>
                  <a:lnTo>
                    <a:pt x="433" y="354"/>
                  </a:lnTo>
                  <a:cubicBezTo>
                    <a:pt x="429" y="354"/>
                    <a:pt x="426" y="354"/>
                    <a:pt x="423" y="355"/>
                  </a:cubicBezTo>
                  <a:cubicBezTo>
                    <a:pt x="422" y="355"/>
                    <a:pt x="421" y="355"/>
                    <a:pt x="420" y="355"/>
                  </a:cubicBezTo>
                  <a:cubicBezTo>
                    <a:pt x="418" y="355"/>
                    <a:pt x="415" y="356"/>
                    <a:pt x="413" y="356"/>
                  </a:cubicBezTo>
                  <a:cubicBezTo>
                    <a:pt x="412" y="356"/>
                    <a:pt x="411" y="356"/>
                    <a:pt x="410" y="357"/>
                  </a:cubicBezTo>
                  <a:cubicBezTo>
                    <a:pt x="408" y="357"/>
                    <a:pt x="405" y="358"/>
                    <a:pt x="403" y="358"/>
                  </a:cubicBezTo>
                  <a:cubicBezTo>
                    <a:pt x="387" y="363"/>
                    <a:pt x="373" y="371"/>
                    <a:pt x="361" y="382"/>
                  </a:cubicBezTo>
                  <a:cubicBezTo>
                    <a:pt x="361" y="382"/>
                    <a:pt x="361" y="382"/>
                    <a:pt x="361" y="383"/>
                  </a:cubicBezTo>
                  <a:cubicBezTo>
                    <a:pt x="358" y="385"/>
                    <a:pt x="356" y="388"/>
                    <a:pt x="353" y="390"/>
                  </a:cubicBezTo>
                  <a:cubicBezTo>
                    <a:pt x="353" y="390"/>
                    <a:pt x="353" y="391"/>
                    <a:pt x="353" y="391"/>
                  </a:cubicBezTo>
                  <a:cubicBezTo>
                    <a:pt x="337" y="409"/>
                    <a:pt x="327" y="433"/>
                    <a:pt x="327" y="460"/>
                  </a:cubicBezTo>
                  <a:lnTo>
                    <a:pt x="327" y="600"/>
                  </a:lnTo>
                  <a:lnTo>
                    <a:pt x="389" y="600"/>
                  </a:lnTo>
                  <a:lnTo>
                    <a:pt x="389" y="454"/>
                  </a:lnTo>
                  <a:lnTo>
                    <a:pt x="410" y="454"/>
                  </a:lnTo>
                  <a:lnTo>
                    <a:pt x="410" y="600"/>
                  </a:lnTo>
                  <a:lnTo>
                    <a:pt x="543" y="600"/>
                  </a:lnTo>
                  <a:lnTo>
                    <a:pt x="543" y="454"/>
                  </a:lnTo>
                  <a:lnTo>
                    <a:pt x="564" y="454"/>
                  </a:lnTo>
                  <a:lnTo>
                    <a:pt x="564" y="600"/>
                  </a:lnTo>
                  <a:lnTo>
                    <a:pt x="628" y="600"/>
                  </a:lnTo>
                  <a:lnTo>
                    <a:pt x="628" y="460"/>
                  </a:lnTo>
                  <a:cubicBezTo>
                    <a:pt x="628" y="401"/>
                    <a:pt x="581" y="354"/>
                    <a:pt x="523" y="354"/>
                  </a:cubicBezTo>
                  <a:close/>
                  <a:moveTo>
                    <a:pt x="151" y="340"/>
                  </a:moveTo>
                  <a:lnTo>
                    <a:pt x="151" y="340"/>
                  </a:lnTo>
                  <a:cubicBezTo>
                    <a:pt x="159" y="340"/>
                    <a:pt x="167" y="338"/>
                    <a:pt x="175" y="335"/>
                  </a:cubicBezTo>
                  <a:cubicBezTo>
                    <a:pt x="175" y="335"/>
                    <a:pt x="175" y="335"/>
                    <a:pt x="176" y="335"/>
                  </a:cubicBezTo>
                  <a:cubicBezTo>
                    <a:pt x="179" y="334"/>
                    <a:pt x="183" y="332"/>
                    <a:pt x="186" y="330"/>
                  </a:cubicBezTo>
                  <a:cubicBezTo>
                    <a:pt x="186" y="330"/>
                    <a:pt x="186" y="330"/>
                    <a:pt x="186" y="330"/>
                  </a:cubicBezTo>
                  <a:cubicBezTo>
                    <a:pt x="190" y="328"/>
                    <a:pt x="193" y="326"/>
                    <a:pt x="196" y="323"/>
                  </a:cubicBezTo>
                  <a:cubicBezTo>
                    <a:pt x="196" y="323"/>
                    <a:pt x="196" y="323"/>
                    <a:pt x="196" y="323"/>
                  </a:cubicBezTo>
                  <a:cubicBezTo>
                    <a:pt x="202" y="318"/>
                    <a:pt x="206" y="312"/>
                    <a:pt x="210" y="306"/>
                  </a:cubicBezTo>
                  <a:cubicBezTo>
                    <a:pt x="211" y="305"/>
                    <a:pt x="211" y="305"/>
                    <a:pt x="211" y="304"/>
                  </a:cubicBezTo>
                  <a:cubicBezTo>
                    <a:pt x="213" y="301"/>
                    <a:pt x="214" y="298"/>
                    <a:pt x="216" y="295"/>
                  </a:cubicBezTo>
                  <a:cubicBezTo>
                    <a:pt x="216" y="294"/>
                    <a:pt x="216" y="294"/>
                    <a:pt x="216" y="293"/>
                  </a:cubicBezTo>
                  <a:cubicBezTo>
                    <a:pt x="217" y="290"/>
                    <a:pt x="218" y="287"/>
                    <a:pt x="219" y="283"/>
                  </a:cubicBezTo>
                  <a:cubicBezTo>
                    <a:pt x="219" y="282"/>
                    <a:pt x="219" y="282"/>
                    <a:pt x="219" y="281"/>
                  </a:cubicBezTo>
                  <a:cubicBezTo>
                    <a:pt x="220" y="278"/>
                    <a:pt x="220" y="274"/>
                    <a:pt x="220" y="270"/>
                  </a:cubicBezTo>
                  <a:cubicBezTo>
                    <a:pt x="220" y="267"/>
                    <a:pt x="220" y="264"/>
                    <a:pt x="220" y="261"/>
                  </a:cubicBezTo>
                  <a:cubicBezTo>
                    <a:pt x="219" y="260"/>
                    <a:pt x="219" y="259"/>
                    <a:pt x="219" y="258"/>
                  </a:cubicBezTo>
                  <a:cubicBezTo>
                    <a:pt x="219" y="255"/>
                    <a:pt x="218" y="252"/>
                    <a:pt x="217" y="250"/>
                  </a:cubicBezTo>
                  <a:cubicBezTo>
                    <a:pt x="217" y="249"/>
                    <a:pt x="217" y="249"/>
                    <a:pt x="217" y="249"/>
                  </a:cubicBezTo>
                  <a:cubicBezTo>
                    <a:pt x="216" y="246"/>
                    <a:pt x="215" y="244"/>
                    <a:pt x="214" y="241"/>
                  </a:cubicBezTo>
                  <a:cubicBezTo>
                    <a:pt x="214" y="240"/>
                    <a:pt x="213" y="240"/>
                    <a:pt x="213" y="239"/>
                  </a:cubicBezTo>
                  <a:cubicBezTo>
                    <a:pt x="212" y="236"/>
                    <a:pt x="210" y="234"/>
                    <a:pt x="209" y="231"/>
                  </a:cubicBezTo>
                  <a:lnTo>
                    <a:pt x="208" y="231"/>
                  </a:lnTo>
                  <a:cubicBezTo>
                    <a:pt x="207" y="229"/>
                    <a:pt x="205" y="226"/>
                    <a:pt x="203" y="224"/>
                  </a:cubicBezTo>
                  <a:cubicBezTo>
                    <a:pt x="203" y="224"/>
                    <a:pt x="202" y="223"/>
                    <a:pt x="202" y="223"/>
                  </a:cubicBezTo>
                  <a:cubicBezTo>
                    <a:pt x="200" y="221"/>
                    <a:pt x="198" y="219"/>
                    <a:pt x="195" y="217"/>
                  </a:cubicBezTo>
                  <a:cubicBezTo>
                    <a:pt x="195" y="217"/>
                    <a:pt x="195" y="217"/>
                    <a:pt x="195" y="216"/>
                  </a:cubicBezTo>
                  <a:cubicBezTo>
                    <a:pt x="193" y="215"/>
                    <a:pt x="190" y="213"/>
                    <a:pt x="188" y="211"/>
                  </a:cubicBezTo>
                  <a:cubicBezTo>
                    <a:pt x="187" y="211"/>
                    <a:pt x="187" y="210"/>
                    <a:pt x="186" y="210"/>
                  </a:cubicBezTo>
                  <a:cubicBezTo>
                    <a:pt x="184" y="209"/>
                    <a:pt x="181" y="207"/>
                    <a:pt x="179" y="206"/>
                  </a:cubicBezTo>
                  <a:cubicBezTo>
                    <a:pt x="179" y="206"/>
                    <a:pt x="178" y="206"/>
                    <a:pt x="178" y="206"/>
                  </a:cubicBezTo>
                  <a:cubicBezTo>
                    <a:pt x="170" y="202"/>
                    <a:pt x="160" y="200"/>
                    <a:pt x="151" y="200"/>
                  </a:cubicBezTo>
                  <a:cubicBezTo>
                    <a:pt x="112" y="200"/>
                    <a:pt x="81" y="231"/>
                    <a:pt x="81" y="270"/>
                  </a:cubicBezTo>
                  <a:cubicBezTo>
                    <a:pt x="81" y="309"/>
                    <a:pt x="112" y="340"/>
                    <a:pt x="151" y="340"/>
                  </a:cubicBezTo>
                  <a:close/>
                </a:path>
              </a:pathLst>
            </a:custGeom>
            <a:solidFill>
              <a:srgbClr val="365B7C"/>
            </a:solidFill>
            <a:ln>
              <a:noFill/>
            </a:ln>
          </p:spPr>
          <p:txBody>
            <a:bodyPr vert="horz" wrap="square" lIns="91440" tIns="45720" rIns="91440" bIns="45720" numCol="1" anchor="t" anchorCtr="0" compatLnSpc="1"/>
            <a:lstStyle/>
            <a:p>
              <a:endParaRPr lang="zh-CN" altLang="en-US">
                <a:solidFill>
                  <a:schemeClr val="accent2"/>
                </a:solidFill>
              </a:endParaRPr>
            </a:p>
          </p:txBody>
        </p:sp>
      </p:grpSp>
      <p:sp>
        <p:nvSpPr>
          <p:cNvPr id="23" name="矩形 22"/>
          <p:cNvSpPr/>
          <p:nvPr/>
        </p:nvSpPr>
        <p:spPr>
          <a:xfrm>
            <a:off x="2237463" y="878803"/>
            <a:ext cx="2087446" cy="470748"/>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800" b="1" dirty="0">
                <a:latin typeface="楷体" panose="02010609060101010101" pitchFamily="49" charset="-122"/>
                <a:ea typeface="楷体" panose="02010609060101010101" pitchFamily="49" charset="-122"/>
                <a:cs typeface="+mn-ea"/>
                <a:sym typeface="+mn-lt"/>
              </a:rPr>
              <a:t>案例导学</a:t>
            </a:r>
          </a:p>
        </p:txBody>
      </p:sp>
      <p:sp>
        <p:nvSpPr>
          <p:cNvPr id="2" name="文本框 1"/>
          <p:cNvSpPr txBox="1"/>
          <p:nvPr/>
        </p:nvSpPr>
        <p:spPr>
          <a:xfrm>
            <a:off x="1728470" y="1692275"/>
            <a:ext cx="8735695" cy="4954270"/>
          </a:xfrm>
          <a:prstGeom prst="rect">
            <a:avLst/>
          </a:prstGeom>
          <a:noFill/>
        </p:spPr>
        <p:txBody>
          <a:bodyPr wrap="square" rtlCol="0">
            <a:spAutoFit/>
          </a:bodyPr>
          <a:lstStyle/>
          <a:p>
            <a:pPr eaLnBrk="1" hangingPunct="1"/>
            <a:r>
              <a:rPr lang="zh-CN" altLang="en-US" sz="2800" b="1">
                <a:latin typeface="楷体" panose="02010609060101010101" pitchFamily="49" charset="-122"/>
                <a:ea typeface="楷体" panose="02010609060101010101" pitchFamily="49" charset="-122"/>
                <a:cs typeface="楷体" panose="02010609060101010101" pitchFamily="49" charset="-122"/>
                <a:sym typeface="+mn-ea"/>
              </a:rPr>
              <a:t>得胜</a:t>
            </a:r>
            <a:r>
              <a:rPr lang="zh-CN" altLang="zh-CN" sz="2800" b="1">
                <a:latin typeface="楷体" panose="02010609060101010101" pitchFamily="49" charset="-122"/>
                <a:ea typeface="楷体" panose="02010609060101010101" pitchFamily="49" charset="-122"/>
                <a:cs typeface="楷体" panose="02010609060101010101" pitchFamily="49" charset="-122"/>
                <a:sym typeface="+mn-ea"/>
              </a:rPr>
              <a:t>公司管理人员的招聘：</a:t>
            </a:r>
            <a:endParaRPr lang="en-US" altLang="zh-CN" sz="2400">
              <a:latin typeface="楷体" panose="02010609060101010101" pitchFamily="49" charset="-122"/>
              <a:ea typeface="楷体" panose="02010609060101010101" pitchFamily="49" charset="-122"/>
              <a:cs typeface="楷体" panose="02010609060101010101" pitchFamily="49" charset="-122"/>
              <a:sym typeface="+mn-ea"/>
            </a:endParaRPr>
          </a:p>
          <a:p>
            <a:pPr eaLnBrk="1" hangingPunct="1"/>
            <a:r>
              <a:rPr lang="zh-CN" altLang="zh-CN" sz="2400">
                <a:latin typeface="楷体" panose="02010609060101010101" pitchFamily="49" charset="-122"/>
                <a:ea typeface="楷体" panose="02010609060101010101" pitchFamily="49" charset="-122"/>
                <a:cs typeface="楷体" panose="02010609060101010101" pitchFamily="49" charset="-122"/>
                <a:sym typeface="+mn-ea"/>
              </a:rPr>
              <a:t>    首先，人力资源部经理就招聘和录用的过程作了一个回顾，公司是通过职业介绍所，或 者在报纸上刊登招聘广告来获得职位候选人的．人员挑选的工具包括一份申请表，三份测试</a:t>
            </a:r>
            <a:r>
              <a:rPr lang="en-US" altLang="zh-CN" sz="2400">
                <a:latin typeface="楷体" panose="02010609060101010101" pitchFamily="49" charset="-122"/>
                <a:ea typeface="楷体" panose="02010609060101010101" pitchFamily="49" charset="-122"/>
                <a:cs typeface="楷体" panose="02010609060101010101" pitchFamily="49" charset="-122"/>
                <a:sym typeface="+mn-ea"/>
              </a:rPr>
              <a:t> (</a:t>
            </a:r>
            <a:r>
              <a:rPr lang="zh-CN" altLang="zh-CN" sz="2400">
                <a:latin typeface="楷体" panose="02010609060101010101" pitchFamily="49" charset="-122"/>
                <a:ea typeface="楷体" panose="02010609060101010101" pitchFamily="49" charset="-122"/>
                <a:cs typeface="楷体" panose="02010609060101010101" pitchFamily="49" charset="-122"/>
                <a:sym typeface="+mn-ea"/>
              </a:rPr>
              <a:t>一份智力测试和两份性格测试</a:t>
            </a:r>
            <a:r>
              <a:rPr lang="en-US" altLang="zh-CN" sz="2400">
                <a:latin typeface="楷体" panose="02010609060101010101" pitchFamily="49" charset="-122"/>
                <a:ea typeface="楷体" panose="02010609060101010101" pitchFamily="49" charset="-122"/>
                <a:cs typeface="楷体" panose="02010609060101010101" pitchFamily="49" charset="-122"/>
                <a:sym typeface="+mn-ea"/>
              </a:rPr>
              <a:t>)</a:t>
            </a:r>
            <a:r>
              <a:rPr lang="zh-CN" altLang="zh-CN" sz="2400">
                <a:latin typeface="楷体" panose="02010609060101010101" pitchFamily="49" charset="-122"/>
                <a:ea typeface="楷体" panose="02010609060101010101" pitchFamily="49" charset="-122"/>
                <a:cs typeface="楷体" panose="02010609060101010101" pitchFamily="49" charset="-122"/>
                <a:sym typeface="+mn-ea"/>
              </a:rPr>
              <a:t>，有限的个人资历检查以及必要的面试。 </a:t>
            </a:r>
            <a:endParaRPr lang="zh-CN" altLang="en-US" sz="2400">
              <a:latin typeface="楷体" panose="02010609060101010101" pitchFamily="49" charset="-122"/>
              <a:ea typeface="楷体" panose="02010609060101010101" pitchFamily="49" charset="-122"/>
              <a:cs typeface="楷体" panose="02010609060101010101" pitchFamily="49" charset="-122"/>
            </a:endParaRPr>
          </a:p>
          <a:p>
            <a:pPr eaLnBrk="1" hangingPunct="1"/>
            <a:r>
              <a:rPr lang="zh-CN" altLang="zh-CN" sz="2400">
                <a:latin typeface="楷体" panose="02010609060101010101" pitchFamily="49" charset="-122"/>
                <a:ea typeface="楷体" panose="02010609060101010101" pitchFamily="49" charset="-122"/>
                <a:cs typeface="楷体" panose="02010609060101010101" pitchFamily="49" charset="-122"/>
                <a:sym typeface="+mn-ea"/>
              </a:rPr>
              <a:t>    行政副总裁认为，他们在录用某些职员时，犯了判断上的错误，他们的履历表看上去挺 不错，他们说起话来也头头是道，但是工作了几个星期之后，他们的不足就明显地暴露出来了。 </a:t>
            </a:r>
            <a:endParaRPr lang="zh-CN" altLang="zh-CN" sz="2400">
              <a:latin typeface="楷体" panose="02010609060101010101" pitchFamily="49" charset="-122"/>
              <a:ea typeface="楷体" panose="02010609060101010101" pitchFamily="49" charset="-122"/>
              <a:cs typeface="楷体" panose="02010609060101010101" pitchFamily="49" charset="-122"/>
            </a:endParaRPr>
          </a:p>
          <a:p>
            <a:pPr eaLnBrk="1" hangingPunct="1"/>
            <a:r>
              <a:rPr lang="zh-CN" altLang="zh-CN" sz="2400">
                <a:latin typeface="楷体" panose="02010609060101010101" pitchFamily="49" charset="-122"/>
                <a:ea typeface="楷体" panose="02010609060101010101" pitchFamily="49" charset="-122"/>
                <a:cs typeface="楷体" panose="02010609060101010101" pitchFamily="49" charset="-122"/>
                <a:sym typeface="+mn-ea"/>
              </a:rPr>
              <a:t>董事长则认为，根本的问题在于没有根据工作岗位的要求来选择适用的人才。“从表面上看，几乎所有我们录用的人都能够完成领导交办的工作，但他们很少在工作上有所作为，有所创新”。 </a:t>
            </a:r>
            <a:endParaRPr lang="zh-CN" altLang="zh-CN" sz="2400">
              <a:latin typeface="楷体" panose="02010609060101010101" pitchFamily="49" charset="-122"/>
              <a:ea typeface="楷体" panose="02010609060101010101" pitchFamily="49" charset="-122"/>
              <a:cs typeface="楷体" panose="02010609060101010101" pitchFamily="49" charset="-122"/>
            </a:endParaRPr>
          </a:p>
          <a:p>
            <a:pPr eaLnBrk="1" hangingPunct="1"/>
            <a:endParaRPr lang="zh-CN" altLang="en-US" sz="2400">
              <a:latin typeface="楷体" panose="02010609060101010101" pitchFamily="49" charset="-122"/>
              <a:ea typeface="楷体" panose="02010609060101010101" pitchFamily="49" charset="-122"/>
              <a:cs typeface="楷体" panose="02010609060101010101" pitchFamily="49" charset="-122"/>
            </a:endParaRPr>
          </a:p>
        </p:txBody>
      </p:sp>
      <p:sp>
        <p:nvSpPr>
          <p:cNvPr id="502787" name="页脚占位符 3"/>
          <p:cNvSpPr>
            <a:spLocks noGrp="1"/>
          </p:cNvSpPr>
          <p:nvPr>
            <p:ph type="ftr" sz="quarter" idx="11"/>
          </p:nvPr>
        </p:nvSpPr>
        <p:spPr bwMode="auto">
          <a:xfrm>
            <a:off x="10228580" y="6342380"/>
            <a:ext cx="1791970" cy="365125"/>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lstStyle>
            <a:lvl1pPr>
              <a:defRPr>
                <a:solidFill>
                  <a:schemeClr val="tx1"/>
                </a:solidFill>
                <a:latin typeface="Rockwell" panose="02060603020205020403" pitchFamily="18" charset="0"/>
              </a:defRPr>
            </a:lvl1pPr>
            <a:lvl2pPr marL="742950" indent="-285750">
              <a:defRPr>
                <a:solidFill>
                  <a:schemeClr val="tx1"/>
                </a:solidFill>
                <a:latin typeface="Rockwell" panose="02060603020205020403" pitchFamily="18" charset="0"/>
              </a:defRPr>
            </a:lvl2pPr>
            <a:lvl3pPr marL="1143000" indent="-228600">
              <a:defRPr>
                <a:solidFill>
                  <a:schemeClr val="tx1"/>
                </a:solidFill>
                <a:latin typeface="Rockwell" panose="02060603020205020403" pitchFamily="18" charset="0"/>
              </a:defRPr>
            </a:lvl3pPr>
            <a:lvl4pPr marL="1600200" indent="-228600">
              <a:defRPr>
                <a:solidFill>
                  <a:schemeClr val="tx1"/>
                </a:solidFill>
                <a:latin typeface="Rockwell" panose="02060603020205020403" pitchFamily="18" charset="0"/>
              </a:defRPr>
            </a:lvl4pPr>
            <a:lvl5pPr marL="2057400" indent="-228600">
              <a:defRPr>
                <a:solidFill>
                  <a:schemeClr val="tx1"/>
                </a:solidFill>
                <a:latin typeface="Rockwell" panose="02060603020205020403" pitchFamily="18" charset="0"/>
              </a:defRPr>
            </a:lvl5pPr>
            <a:lvl6pPr marL="2514600" indent="-228600" defTabSz="457200" eaLnBrk="0" fontAlgn="base" hangingPunct="0">
              <a:spcBef>
                <a:spcPct val="0"/>
              </a:spcBef>
              <a:spcAft>
                <a:spcPct val="0"/>
              </a:spcAft>
              <a:defRPr>
                <a:solidFill>
                  <a:schemeClr val="tx1"/>
                </a:solidFill>
                <a:latin typeface="Rockwell" panose="02060603020205020403" pitchFamily="18" charset="0"/>
              </a:defRPr>
            </a:lvl6pPr>
            <a:lvl7pPr marL="2971800" indent="-228600" defTabSz="457200" eaLnBrk="0" fontAlgn="base" hangingPunct="0">
              <a:spcBef>
                <a:spcPct val="0"/>
              </a:spcBef>
              <a:spcAft>
                <a:spcPct val="0"/>
              </a:spcAft>
              <a:defRPr>
                <a:solidFill>
                  <a:schemeClr val="tx1"/>
                </a:solidFill>
                <a:latin typeface="Rockwell" panose="02060603020205020403" pitchFamily="18" charset="0"/>
              </a:defRPr>
            </a:lvl7pPr>
            <a:lvl8pPr marL="3429000" indent="-228600" defTabSz="457200" eaLnBrk="0" fontAlgn="base" hangingPunct="0">
              <a:spcBef>
                <a:spcPct val="0"/>
              </a:spcBef>
              <a:spcAft>
                <a:spcPct val="0"/>
              </a:spcAft>
              <a:defRPr>
                <a:solidFill>
                  <a:schemeClr val="tx1"/>
                </a:solidFill>
                <a:latin typeface="Rockwell" panose="02060603020205020403" pitchFamily="18" charset="0"/>
              </a:defRPr>
            </a:lvl8pPr>
            <a:lvl9pPr marL="3886200" indent="-228600" defTabSz="457200" eaLnBrk="0" fontAlgn="base" hangingPunct="0">
              <a:spcBef>
                <a:spcPct val="0"/>
              </a:spcBef>
              <a:spcAft>
                <a:spcPct val="0"/>
              </a:spcAft>
              <a:defRPr>
                <a:solidFill>
                  <a:schemeClr val="tx1"/>
                </a:solidFill>
                <a:latin typeface="Rockwell" panose="02060603020205020403" pitchFamily="18" charset="0"/>
              </a:defRPr>
            </a:lvl9pPr>
          </a:lstStyle>
          <a:p>
            <a:pPr fontAlgn="base">
              <a:spcBef>
                <a:spcPct val="0"/>
              </a:spcBef>
              <a:spcAft>
                <a:spcPct val="0"/>
              </a:spcAft>
            </a:pPr>
            <a:r>
              <a:rPr lang="en-US" altLang="zh-CN" sz="1000">
                <a:latin typeface="Arial" panose="020B0604020202020204" pitchFamily="34" charset="0"/>
              </a:rPr>
              <a:t>21世纪高职高专规划教材</a:t>
            </a:r>
          </a:p>
        </p:txBody>
      </p:sp>
    </p:spTree>
    <p:extLst>
      <p:ext uri="{BB962C8B-B14F-4D97-AF65-F5344CB8AC3E}">
        <p14:creationId xmlns:p14="http://schemas.microsoft.com/office/powerpoint/2010/main" val="4053969326"/>
      </p:ext>
    </p:extLst>
  </p:cSld>
  <p:clrMapOvr>
    <a:masterClrMapping/>
  </p:clrMapOvr>
  <p:transition>
    <p:wedg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5" presetClass="entr" presetSubtype="0" fill="hold" nodeType="withEffect">
                                  <p:stCondLst>
                                    <p:cond delay="250"/>
                                  </p:stCondLst>
                                  <p:childTnLst>
                                    <p:set>
                                      <p:cBhvr>
                                        <p:cTn id="6" dur="1" fill="hold">
                                          <p:stCondLst>
                                            <p:cond delay="0"/>
                                          </p:stCondLst>
                                        </p:cTn>
                                        <p:tgtEl>
                                          <p:spTgt spid="17"/>
                                        </p:tgtEl>
                                        <p:attrNameLst>
                                          <p:attrName>style.visibility</p:attrName>
                                        </p:attrNameLst>
                                      </p:cBhvr>
                                      <p:to>
                                        <p:strVal val="visible"/>
                                      </p:to>
                                    </p:set>
                                    <p:anim calcmode="lin" valueType="num">
                                      <p:cBhvr>
                                        <p:cTn id="7" dur="500" decel="50000" fill="hold">
                                          <p:stCondLst>
                                            <p:cond delay="0"/>
                                          </p:stCondLst>
                                        </p:cTn>
                                        <p:tgtEl>
                                          <p:spTgt spid="17"/>
                                        </p:tgtEl>
                                        <p:attrNameLst>
                                          <p:attrName>style.rotation</p:attrName>
                                        </p:attrNameLst>
                                      </p:cBhvr>
                                      <p:tavLst>
                                        <p:tav tm="0">
                                          <p:val>
                                            <p:fltVal val="-90"/>
                                          </p:val>
                                        </p:tav>
                                        <p:tav tm="100000">
                                          <p:val>
                                            <p:fltVal val="0"/>
                                          </p:val>
                                        </p:tav>
                                      </p:tavLst>
                                    </p:anim>
                                    <p:anim calcmode="lin" valueType="num">
                                      <p:cBhvr>
                                        <p:cTn id="8" dur="500" decel="50000" fill="hold">
                                          <p:stCondLst>
                                            <p:cond delay="0"/>
                                          </p:stCondLst>
                                        </p:cTn>
                                        <p:tgtEl>
                                          <p:spTgt spid="17"/>
                                        </p:tgtEl>
                                        <p:attrNameLst>
                                          <p:attrName>ppt_w</p:attrName>
                                        </p:attrNameLst>
                                      </p:cBhvr>
                                      <p:tavLst>
                                        <p:tav tm="0">
                                          <p:val>
                                            <p:strVal val="#ppt_w"/>
                                          </p:val>
                                        </p:tav>
                                        <p:tav tm="100000">
                                          <p:val>
                                            <p:strVal val="#ppt_w*.05"/>
                                          </p:val>
                                        </p:tav>
                                      </p:tavLst>
                                    </p:anim>
                                    <p:anim calcmode="lin" valueType="num">
                                      <p:cBhvr>
                                        <p:cTn id="9" dur="500" accel="50000" fill="hold">
                                          <p:stCondLst>
                                            <p:cond delay="500"/>
                                          </p:stCondLst>
                                        </p:cTn>
                                        <p:tgtEl>
                                          <p:spTgt spid="17"/>
                                        </p:tgtEl>
                                        <p:attrNameLst>
                                          <p:attrName>ppt_w</p:attrName>
                                        </p:attrNameLst>
                                      </p:cBhvr>
                                      <p:tavLst>
                                        <p:tav tm="0">
                                          <p:val>
                                            <p:strVal val="#ppt_w*.05"/>
                                          </p:val>
                                        </p:tav>
                                        <p:tav tm="100000">
                                          <p:val>
                                            <p:strVal val="#ppt_w"/>
                                          </p:val>
                                        </p:tav>
                                      </p:tavLst>
                                    </p:anim>
                                    <p:anim calcmode="lin" valueType="num">
                                      <p:cBhvr>
                                        <p:cTn id="10" dur="1000" fill="hold"/>
                                        <p:tgtEl>
                                          <p:spTgt spid="17"/>
                                        </p:tgtEl>
                                        <p:attrNameLst>
                                          <p:attrName>ppt_h</p:attrName>
                                        </p:attrNameLst>
                                      </p:cBhvr>
                                      <p:tavLst>
                                        <p:tav tm="0">
                                          <p:val>
                                            <p:strVal val="#ppt_h"/>
                                          </p:val>
                                        </p:tav>
                                        <p:tav tm="100000">
                                          <p:val>
                                            <p:strVal val="#ppt_h"/>
                                          </p:val>
                                        </p:tav>
                                      </p:tavLst>
                                    </p:anim>
                                    <p:anim calcmode="lin" valueType="num">
                                      <p:cBhvr>
                                        <p:cTn id="11" dur="500" decel="50000" fill="hold">
                                          <p:stCondLst>
                                            <p:cond delay="0"/>
                                          </p:stCondLst>
                                        </p:cTn>
                                        <p:tgtEl>
                                          <p:spTgt spid="17"/>
                                        </p:tgtEl>
                                        <p:attrNameLst>
                                          <p:attrName>ppt_x</p:attrName>
                                        </p:attrNameLst>
                                      </p:cBhvr>
                                      <p:tavLst>
                                        <p:tav tm="0">
                                          <p:val>
                                            <p:strVal val="#ppt_x+.4"/>
                                          </p:val>
                                        </p:tav>
                                        <p:tav tm="100000">
                                          <p:val>
                                            <p:strVal val="#ppt_x"/>
                                          </p:val>
                                        </p:tav>
                                      </p:tavLst>
                                    </p:anim>
                                    <p:anim calcmode="lin" valueType="num">
                                      <p:cBhvr>
                                        <p:cTn id="12" dur="500" decel="50000" fill="hold">
                                          <p:stCondLst>
                                            <p:cond delay="0"/>
                                          </p:stCondLst>
                                        </p:cTn>
                                        <p:tgtEl>
                                          <p:spTgt spid="17"/>
                                        </p:tgtEl>
                                        <p:attrNameLst>
                                          <p:attrName>ppt_y</p:attrName>
                                        </p:attrNameLst>
                                      </p:cBhvr>
                                      <p:tavLst>
                                        <p:tav tm="0">
                                          <p:val>
                                            <p:strVal val="#ppt_y-.2"/>
                                          </p:val>
                                        </p:tav>
                                        <p:tav tm="100000">
                                          <p:val>
                                            <p:strVal val="#ppt_y+.1"/>
                                          </p:val>
                                        </p:tav>
                                      </p:tavLst>
                                    </p:anim>
                                    <p:anim calcmode="lin" valueType="num">
                                      <p:cBhvr>
                                        <p:cTn id="13" dur="500" accel="50000" fill="hold">
                                          <p:stCondLst>
                                            <p:cond delay="500"/>
                                          </p:stCondLst>
                                        </p:cTn>
                                        <p:tgtEl>
                                          <p:spTgt spid="17"/>
                                        </p:tgtEl>
                                        <p:attrNameLst>
                                          <p:attrName>ppt_y</p:attrName>
                                        </p:attrNameLst>
                                      </p:cBhvr>
                                      <p:tavLst>
                                        <p:tav tm="0">
                                          <p:val>
                                            <p:strVal val="#ppt_y+.1"/>
                                          </p:val>
                                        </p:tav>
                                        <p:tav tm="100000">
                                          <p:val>
                                            <p:strVal val="#ppt_y"/>
                                          </p:val>
                                        </p:tav>
                                      </p:tavLst>
                                    </p:anim>
                                    <p:animEffect transition="in" filter="fade">
                                      <p:cBhvr>
                                        <p:cTn id="14" dur="1000" decel="50000">
                                          <p:stCondLst>
                                            <p:cond delay="0"/>
                                          </p:stCondLst>
                                        </p:cTn>
                                        <p:tgtEl>
                                          <p:spTgt spid="17"/>
                                        </p:tgtEl>
                                      </p:cBhvr>
                                    </p:animEffect>
                                  </p:childTnLst>
                                </p:cTn>
                              </p:par>
                            </p:childTnLst>
                          </p:cTn>
                        </p:par>
                      </p:childTnLst>
                    </p:cTn>
                  </p:par>
                  <p:par>
                    <p:cTn id="15" fill="hold">
                      <p:stCondLst>
                        <p:cond delay="indefinite"/>
                      </p:stCondLst>
                      <p:childTnLst>
                        <p:par>
                          <p:cTn id="16" fill="hold">
                            <p:stCondLst>
                              <p:cond delay="0"/>
                            </p:stCondLst>
                            <p:childTnLst>
                              <p:par>
                                <p:cTn id="17" presetID="18" presetClass="entr" presetSubtype="12" fill="hold" nodeType="clickEffect">
                                  <p:stCondLst>
                                    <p:cond delay="0"/>
                                  </p:stCondLst>
                                  <p:childTnLst>
                                    <p:set>
                                      <p:cBhvr>
                                        <p:cTn id="18" dur="1" fill="hold">
                                          <p:stCondLst>
                                            <p:cond delay="0"/>
                                          </p:stCondLst>
                                        </p:cTn>
                                        <p:tgtEl>
                                          <p:spTgt spid="2">
                                            <p:txEl>
                                              <p:pRg st="1" end="1"/>
                                            </p:txEl>
                                          </p:spTgt>
                                        </p:tgtEl>
                                        <p:attrNameLst>
                                          <p:attrName>style.visibility</p:attrName>
                                        </p:attrNameLst>
                                      </p:cBhvr>
                                      <p:to>
                                        <p:strVal val="visible"/>
                                      </p:to>
                                    </p:set>
                                    <p:animEffect transition="in" filter="strips(downLeft)">
                                      <p:cBhvr>
                                        <p:cTn id="19" dur="500"/>
                                        <p:tgtEl>
                                          <p:spTgt spid="2">
                                            <p:txEl>
                                              <p:pRg st="1" end="1"/>
                                            </p:txEl>
                                          </p:spTgt>
                                        </p:tgtEl>
                                      </p:cBhvr>
                                    </p:animEffect>
                                  </p:childTnLst>
                                </p:cTn>
                              </p:par>
                            </p:childTnLst>
                          </p:cTn>
                        </p:par>
                      </p:childTnLst>
                    </p:cTn>
                  </p:par>
                  <p:par>
                    <p:cTn id="20" fill="hold">
                      <p:stCondLst>
                        <p:cond delay="indefinite"/>
                      </p:stCondLst>
                      <p:childTnLst>
                        <p:par>
                          <p:cTn id="21" fill="hold">
                            <p:stCondLst>
                              <p:cond delay="0"/>
                            </p:stCondLst>
                            <p:childTnLst>
                              <p:par>
                                <p:cTn id="22" presetID="18" presetClass="entr" presetSubtype="12" fill="hold" nodeType="clickEffect">
                                  <p:stCondLst>
                                    <p:cond delay="0"/>
                                  </p:stCondLst>
                                  <p:childTnLst>
                                    <p:set>
                                      <p:cBhvr>
                                        <p:cTn id="23" dur="1" fill="hold">
                                          <p:stCondLst>
                                            <p:cond delay="0"/>
                                          </p:stCondLst>
                                        </p:cTn>
                                        <p:tgtEl>
                                          <p:spTgt spid="2">
                                            <p:txEl>
                                              <p:pRg st="2" end="2"/>
                                            </p:txEl>
                                          </p:spTgt>
                                        </p:tgtEl>
                                        <p:attrNameLst>
                                          <p:attrName>style.visibility</p:attrName>
                                        </p:attrNameLst>
                                      </p:cBhvr>
                                      <p:to>
                                        <p:strVal val="visible"/>
                                      </p:to>
                                    </p:set>
                                    <p:animEffect transition="in" filter="strips(downLeft)">
                                      <p:cBhvr>
                                        <p:cTn id="24" dur="500"/>
                                        <p:tgtEl>
                                          <p:spTgt spid="2">
                                            <p:txEl>
                                              <p:pRg st="2" end="2"/>
                                            </p:txEl>
                                          </p:spTgt>
                                        </p:tgtEl>
                                      </p:cBhvr>
                                    </p:animEffect>
                                  </p:childTnLst>
                                </p:cTn>
                              </p:par>
                              <p:par>
                                <p:cTn id="25" presetID="18" presetClass="entr" presetSubtype="12" fill="hold" nodeType="withEffect">
                                  <p:stCondLst>
                                    <p:cond delay="0"/>
                                  </p:stCondLst>
                                  <p:childTnLst>
                                    <p:set>
                                      <p:cBhvr>
                                        <p:cTn id="26" dur="1" fill="hold">
                                          <p:stCondLst>
                                            <p:cond delay="0"/>
                                          </p:stCondLst>
                                        </p:cTn>
                                        <p:tgtEl>
                                          <p:spTgt spid="2">
                                            <p:txEl>
                                              <p:pRg st="3" end="3"/>
                                            </p:txEl>
                                          </p:spTgt>
                                        </p:tgtEl>
                                        <p:attrNameLst>
                                          <p:attrName>style.visibility</p:attrName>
                                        </p:attrNameLst>
                                      </p:cBhvr>
                                      <p:to>
                                        <p:strVal val="visible"/>
                                      </p:to>
                                    </p:set>
                                    <p:animEffect transition="in" filter="strips(downLeft)">
                                      <p:cBhvr>
                                        <p:cTn id="27" dur="500"/>
                                        <p:tgtEl>
                                          <p:spTgt spid="2">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矩形 15"/>
          <p:cNvSpPr/>
          <p:nvPr/>
        </p:nvSpPr>
        <p:spPr>
          <a:xfrm>
            <a:off x="1406916" y="1586164"/>
            <a:ext cx="10236703" cy="460375"/>
          </a:xfrm>
          <a:prstGeom prst="rect">
            <a:avLst/>
          </a:prstGeom>
        </p:spPr>
        <p:txBody>
          <a:bodyPr wrap="square">
            <a:spAutoFit/>
          </a:bodyPr>
          <a:lstStyle/>
          <a:p>
            <a:r>
              <a:rPr lang="zh-CN" altLang="en-US" sz="2400" dirty="0">
                <a:latin typeface="楷体" panose="02010609060101010101" pitchFamily="49" charset="-122"/>
                <a:ea typeface="楷体" panose="02010609060101010101" pitchFamily="49" charset="-122"/>
              </a:rPr>
              <a:t>   </a:t>
            </a:r>
          </a:p>
        </p:txBody>
      </p:sp>
      <p:grpSp>
        <p:nvGrpSpPr>
          <p:cNvPr id="17" name="组合 16"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GrpSpPr/>
          <p:nvPr/>
        </p:nvGrpSpPr>
        <p:grpSpPr>
          <a:xfrm>
            <a:off x="171280" y="169033"/>
            <a:ext cx="1891633" cy="1891633"/>
            <a:chOff x="831765" y="1948847"/>
            <a:chExt cx="1891633" cy="1891633"/>
          </a:xfrm>
        </p:grpSpPr>
        <p:grpSp>
          <p:nvGrpSpPr>
            <p:cNvPr id="18" name="组合 17"/>
            <p:cNvGrpSpPr/>
            <p:nvPr/>
          </p:nvGrpSpPr>
          <p:grpSpPr>
            <a:xfrm>
              <a:off x="831765" y="1948847"/>
              <a:ext cx="1891633" cy="1891633"/>
              <a:chOff x="1375509" y="1976984"/>
              <a:chExt cx="2018000" cy="2018000"/>
            </a:xfrm>
          </p:grpSpPr>
          <p:sp>
            <p:nvSpPr>
              <p:cNvPr id="21" name="椭圆 20" descr="e7d195523061f1c0deeec63e560781cfd59afb0ea006f2a87ABB68BF51EA6619813959095094C18C62A12F549504892A4AAA8C1554C6663626E05CA27F281A14E6983772AFC3FB97135759321DEA3D709AACD122C08E6ED1C77BAD4A88EF4CD28A80260D8F97957F436F83C1F553EF0169027D0DBFA7A77088E1513DBDFC101C4B4DFF310B01A5021663E46B6BC2AAB5"/>
              <p:cNvSpPr>
                <a:spLocks noChangeAspect="1"/>
              </p:cNvSpPr>
              <p:nvPr/>
            </p:nvSpPr>
            <p:spPr>
              <a:xfrm>
                <a:off x="1375509" y="1976984"/>
                <a:ext cx="2018000" cy="2018000"/>
              </a:xfrm>
              <a:prstGeom prst="ellipse">
                <a:avLst/>
              </a:prstGeom>
              <a:gradFill>
                <a:gsLst>
                  <a:gs pos="0">
                    <a:schemeClr val="bg1"/>
                  </a:gs>
                  <a:gs pos="100000">
                    <a:srgbClr val="C7C7C7"/>
                  </a:gs>
                </a:gsLst>
                <a:lin ang="13200000" scaled="0"/>
              </a:gradFill>
              <a:ln w="22225">
                <a:solidFill>
                  <a:schemeClr val="bg1"/>
                </a:solidFill>
              </a:ln>
              <a:effectLst>
                <a:outerShdw blurRad="393700" dist="1270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2" name="任意多边形 16"/>
              <p:cNvSpPr/>
              <p:nvPr/>
            </p:nvSpPr>
            <p:spPr>
              <a:xfrm rot="5400000">
                <a:off x="1220020" y="2637800"/>
                <a:ext cx="1007034" cy="694933"/>
              </a:xfrm>
              <a:custGeom>
                <a:avLst/>
                <a:gdLst>
                  <a:gd name="connsiteX0" fmla="*/ 0 w 1007034"/>
                  <a:gd name="connsiteY0" fmla="*/ 555348 h 694933"/>
                  <a:gd name="connsiteX1" fmla="*/ 322102 w 1007034"/>
                  <a:gd name="connsiteY1" fmla="*/ 0 h 694933"/>
                  <a:gd name="connsiteX2" fmla="*/ 392164 w 1007034"/>
                  <a:gd name="connsiteY2" fmla="*/ 21748 h 694933"/>
                  <a:gd name="connsiteX3" fmla="*/ 503517 w 1007034"/>
                  <a:gd name="connsiteY3" fmla="*/ 32974 h 694933"/>
                  <a:gd name="connsiteX4" fmla="*/ 614869 w 1007034"/>
                  <a:gd name="connsiteY4" fmla="*/ 21748 h 694933"/>
                  <a:gd name="connsiteX5" fmla="*/ 684932 w 1007034"/>
                  <a:gd name="connsiteY5" fmla="*/ 0 h 694933"/>
                  <a:gd name="connsiteX6" fmla="*/ 1007034 w 1007034"/>
                  <a:gd name="connsiteY6" fmla="*/ 555347 h 694933"/>
                  <a:gd name="connsiteX7" fmla="*/ 895766 w 1007034"/>
                  <a:gd name="connsiteY7" fmla="*/ 615742 h 694933"/>
                  <a:gd name="connsiteX8" fmla="*/ 503516 w 1007034"/>
                  <a:gd name="connsiteY8" fmla="*/ 694933 h 694933"/>
                  <a:gd name="connsiteX9" fmla="*/ 111266 w 1007034"/>
                  <a:gd name="connsiteY9" fmla="*/ 615742 h 694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07034" h="694933">
                    <a:moveTo>
                      <a:pt x="0" y="555348"/>
                    </a:moveTo>
                    <a:lnTo>
                      <a:pt x="322102" y="0"/>
                    </a:lnTo>
                    <a:lnTo>
                      <a:pt x="392164" y="21748"/>
                    </a:lnTo>
                    <a:cubicBezTo>
                      <a:pt x="428132" y="29108"/>
                      <a:pt x="465373" y="32974"/>
                      <a:pt x="503517" y="32974"/>
                    </a:cubicBezTo>
                    <a:cubicBezTo>
                      <a:pt x="541660" y="32974"/>
                      <a:pt x="578901" y="29108"/>
                      <a:pt x="614869" y="21748"/>
                    </a:cubicBezTo>
                    <a:lnTo>
                      <a:pt x="684932" y="0"/>
                    </a:lnTo>
                    <a:lnTo>
                      <a:pt x="1007034" y="555347"/>
                    </a:lnTo>
                    <a:lnTo>
                      <a:pt x="895766" y="615742"/>
                    </a:lnTo>
                    <a:cubicBezTo>
                      <a:pt x="775204" y="666735"/>
                      <a:pt x="642653" y="694933"/>
                      <a:pt x="503516" y="694933"/>
                    </a:cubicBezTo>
                    <a:cubicBezTo>
                      <a:pt x="364379" y="694933"/>
                      <a:pt x="231828" y="666735"/>
                      <a:pt x="111266" y="615742"/>
                    </a:cubicBezTo>
                    <a:close/>
                  </a:path>
                </a:pathLst>
              </a:custGeom>
              <a:solidFill>
                <a:srgbClr val="365B7C"/>
              </a:solidFill>
              <a:ln>
                <a:noFill/>
              </a:ln>
              <a:effectLst>
                <a:innerShdw blurRad="63500" dist="381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20" name="Freeform 48"/>
            <p:cNvSpPr>
              <a:spLocks noEditPoints="1"/>
            </p:cNvSpPr>
            <p:nvPr/>
          </p:nvSpPr>
          <p:spPr bwMode="auto">
            <a:xfrm>
              <a:off x="1822373" y="2622634"/>
              <a:ext cx="490056" cy="469081"/>
            </a:xfrm>
            <a:custGeom>
              <a:avLst/>
              <a:gdLst>
                <a:gd name="T0" fmla="*/ 419 w 628"/>
                <a:gd name="T1" fmla="*/ 232 h 600"/>
                <a:gd name="T2" fmla="*/ 411 w 628"/>
                <a:gd name="T3" fmla="*/ 249 h 600"/>
                <a:gd name="T4" fmla="*/ 408 w 628"/>
                <a:gd name="T5" fmla="*/ 261 h 600"/>
                <a:gd name="T6" fmla="*/ 409 w 628"/>
                <a:gd name="T7" fmla="*/ 283 h 600"/>
                <a:gd name="T8" fmla="*/ 417 w 628"/>
                <a:gd name="T9" fmla="*/ 304 h 600"/>
                <a:gd name="T10" fmla="*/ 424 w 628"/>
                <a:gd name="T11" fmla="*/ 315 h 600"/>
                <a:gd name="T12" fmla="*/ 441 w 628"/>
                <a:gd name="T13" fmla="*/ 330 h 600"/>
                <a:gd name="T14" fmla="*/ 453 w 628"/>
                <a:gd name="T15" fmla="*/ 335 h 600"/>
                <a:gd name="T16" fmla="*/ 478 w 628"/>
                <a:gd name="T17" fmla="*/ 200 h 600"/>
                <a:gd name="T18" fmla="*/ 449 w 628"/>
                <a:gd name="T19" fmla="*/ 206 h 600"/>
                <a:gd name="T20" fmla="*/ 433 w 628"/>
                <a:gd name="T21" fmla="*/ 216 h 600"/>
                <a:gd name="T22" fmla="*/ 425 w 628"/>
                <a:gd name="T23" fmla="*/ 224 h 600"/>
                <a:gd name="T24" fmla="*/ 384 w 628"/>
                <a:gd name="T25" fmla="*/ 70 h 600"/>
                <a:gd name="T26" fmla="*/ 314 w 628"/>
                <a:gd name="T27" fmla="*/ 140 h 600"/>
                <a:gd name="T28" fmla="*/ 379 w 628"/>
                <a:gd name="T29" fmla="*/ 283 h 600"/>
                <a:gd name="T30" fmla="*/ 379 w 628"/>
                <a:gd name="T31" fmla="*/ 254 h 600"/>
                <a:gd name="T32" fmla="*/ 359 w 628"/>
                <a:gd name="T33" fmla="*/ 154 h 600"/>
                <a:gd name="T34" fmla="*/ 250 w 628"/>
                <a:gd name="T35" fmla="*/ 270 h 600"/>
                <a:gd name="T36" fmla="*/ 314 w 628"/>
                <a:gd name="T37" fmla="*/ 396 h 600"/>
                <a:gd name="T38" fmla="*/ 282 w 628"/>
                <a:gd name="T39" fmla="*/ 400 h 600"/>
                <a:gd name="T40" fmla="*/ 267 w 628"/>
                <a:gd name="T41" fmla="*/ 382 h 600"/>
                <a:gd name="T42" fmla="*/ 257 w 628"/>
                <a:gd name="T43" fmla="*/ 374 h 600"/>
                <a:gd name="T44" fmla="*/ 214 w 628"/>
                <a:gd name="T45" fmla="*/ 356 h 600"/>
                <a:gd name="T46" fmla="*/ 195 w 628"/>
                <a:gd name="T47" fmla="*/ 354 h 600"/>
                <a:gd name="T48" fmla="*/ 0 w 628"/>
                <a:gd name="T49" fmla="*/ 600 h 600"/>
                <a:gd name="T50" fmla="*/ 83 w 628"/>
                <a:gd name="T51" fmla="*/ 454 h 600"/>
                <a:gd name="T52" fmla="*/ 216 w 628"/>
                <a:gd name="T53" fmla="*/ 454 h 600"/>
                <a:gd name="T54" fmla="*/ 301 w 628"/>
                <a:gd name="T55" fmla="*/ 600 h 600"/>
                <a:gd name="T56" fmla="*/ 282 w 628"/>
                <a:gd name="T57" fmla="*/ 400 h 600"/>
                <a:gd name="T58" fmla="*/ 433 w 628"/>
                <a:gd name="T59" fmla="*/ 354 h 600"/>
                <a:gd name="T60" fmla="*/ 413 w 628"/>
                <a:gd name="T61" fmla="*/ 356 h 600"/>
                <a:gd name="T62" fmla="*/ 361 w 628"/>
                <a:gd name="T63" fmla="*/ 382 h 600"/>
                <a:gd name="T64" fmla="*/ 353 w 628"/>
                <a:gd name="T65" fmla="*/ 391 h 600"/>
                <a:gd name="T66" fmla="*/ 389 w 628"/>
                <a:gd name="T67" fmla="*/ 600 h 600"/>
                <a:gd name="T68" fmla="*/ 410 w 628"/>
                <a:gd name="T69" fmla="*/ 600 h 600"/>
                <a:gd name="T70" fmla="*/ 564 w 628"/>
                <a:gd name="T71" fmla="*/ 454 h 600"/>
                <a:gd name="T72" fmla="*/ 628 w 628"/>
                <a:gd name="T73" fmla="*/ 460 h 600"/>
                <a:gd name="T74" fmla="*/ 151 w 628"/>
                <a:gd name="T75" fmla="*/ 340 h 600"/>
                <a:gd name="T76" fmla="*/ 186 w 628"/>
                <a:gd name="T77" fmla="*/ 330 h 600"/>
                <a:gd name="T78" fmla="*/ 196 w 628"/>
                <a:gd name="T79" fmla="*/ 323 h 600"/>
                <a:gd name="T80" fmla="*/ 216 w 628"/>
                <a:gd name="T81" fmla="*/ 295 h 600"/>
                <a:gd name="T82" fmla="*/ 219 w 628"/>
                <a:gd name="T83" fmla="*/ 281 h 600"/>
                <a:gd name="T84" fmla="*/ 219 w 628"/>
                <a:gd name="T85" fmla="*/ 258 h 600"/>
                <a:gd name="T86" fmla="*/ 214 w 628"/>
                <a:gd name="T87" fmla="*/ 241 h 600"/>
                <a:gd name="T88" fmla="*/ 208 w 628"/>
                <a:gd name="T89" fmla="*/ 231 h 600"/>
                <a:gd name="T90" fmla="*/ 195 w 628"/>
                <a:gd name="T91" fmla="*/ 217 h 600"/>
                <a:gd name="T92" fmla="*/ 186 w 628"/>
                <a:gd name="T93" fmla="*/ 210 h 600"/>
                <a:gd name="T94" fmla="*/ 151 w 628"/>
                <a:gd name="T95" fmla="*/ 200 h 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28" h="600">
                  <a:moveTo>
                    <a:pt x="425" y="224"/>
                  </a:moveTo>
                  <a:cubicBezTo>
                    <a:pt x="423" y="226"/>
                    <a:pt x="421" y="229"/>
                    <a:pt x="420" y="231"/>
                  </a:cubicBezTo>
                  <a:cubicBezTo>
                    <a:pt x="419" y="231"/>
                    <a:pt x="419" y="232"/>
                    <a:pt x="419" y="232"/>
                  </a:cubicBezTo>
                  <a:cubicBezTo>
                    <a:pt x="418" y="234"/>
                    <a:pt x="416" y="236"/>
                    <a:pt x="415" y="239"/>
                  </a:cubicBezTo>
                  <a:cubicBezTo>
                    <a:pt x="415" y="240"/>
                    <a:pt x="414" y="240"/>
                    <a:pt x="414" y="241"/>
                  </a:cubicBezTo>
                  <a:cubicBezTo>
                    <a:pt x="413" y="244"/>
                    <a:pt x="412" y="246"/>
                    <a:pt x="411" y="249"/>
                  </a:cubicBezTo>
                  <a:cubicBezTo>
                    <a:pt x="411" y="249"/>
                    <a:pt x="411" y="250"/>
                    <a:pt x="411" y="250"/>
                  </a:cubicBezTo>
                  <a:cubicBezTo>
                    <a:pt x="410" y="253"/>
                    <a:pt x="409" y="255"/>
                    <a:pt x="409" y="258"/>
                  </a:cubicBezTo>
                  <a:cubicBezTo>
                    <a:pt x="409" y="259"/>
                    <a:pt x="409" y="260"/>
                    <a:pt x="408" y="261"/>
                  </a:cubicBezTo>
                  <a:cubicBezTo>
                    <a:pt x="408" y="264"/>
                    <a:pt x="408" y="267"/>
                    <a:pt x="408" y="270"/>
                  </a:cubicBezTo>
                  <a:cubicBezTo>
                    <a:pt x="408" y="274"/>
                    <a:pt x="408" y="278"/>
                    <a:pt x="409" y="281"/>
                  </a:cubicBezTo>
                  <a:cubicBezTo>
                    <a:pt x="409" y="282"/>
                    <a:pt x="409" y="283"/>
                    <a:pt x="409" y="283"/>
                  </a:cubicBezTo>
                  <a:cubicBezTo>
                    <a:pt x="410" y="287"/>
                    <a:pt x="411" y="290"/>
                    <a:pt x="412" y="293"/>
                  </a:cubicBezTo>
                  <a:cubicBezTo>
                    <a:pt x="412" y="294"/>
                    <a:pt x="412" y="294"/>
                    <a:pt x="412" y="295"/>
                  </a:cubicBezTo>
                  <a:cubicBezTo>
                    <a:pt x="414" y="298"/>
                    <a:pt x="415" y="301"/>
                    <a:pt x="417" y="304"/>
                  </a:cubicBezTo>
                  <a:cubicBezTo>
                    <a:pt x="417" y="305"/>
                    <a:pt x="417" y="305"/>
                    <a:pt x="418" y="306"/>
                  </a:cubicBezTo>
                  <a:cubicBezTo>
                    <a:pt x="420" y="309"/>
                    <a:pt x="422" y="312"/>
                    <a:pt x="424" y="315"/>
                  </a:cubicBezTo>
                  <a:cubicBezTo>
                    <a:pt x="424" y="315"/>
                    <a:pt x="424" y="315"/>
                    <a:pt x="424" y="315"/>
                  </a:cubicBezTo>
                  <a:cubicBezTo>
                    <a:pt x="427" y="318"/>
                    <a:pt x="429" y="320"/>
                    <a:pt x="432" y="323"/>
                  </a:cubicBezTo>
                  <a:cubicBezTo>
                    <a:pt x="432" y="323"/>
                    <a:pt x="432" y="323"/>
                    <a:pt x="432" y="323"/>
                  </a:cubicBezTo>
                  <a:cubicBezTo>
                    <a:pt x="435" y="326"/>
                    <a:pt x="438" y="328"/>
                    <a:pt x="441" y="330"/>
                  </a:cubicBezTo>
                  <a:cubicBezTo>
                    <a:pt x="442" y="330"/>
                    <a:pt x="442" y="330"/>
                    <a:pt x="442" y="330"/>
                  </a:cubicBezTo>
                  <a:cubicBezTo>
                    <a:pt x="446" y="332"/>
                    <a:pt x="449" y="334"/>
                    <a:pt x="452" y="335"/>
                  </a:cubicBezTo>
                  <a:cubicBezTo>
                    <a:pt x="453" y="335"/>
                    <a:pt x="453" y="335"/>
                    <a:pt x="453" y="335"/>
                  </a:cubicBezTo>
                  <a:cubicBezTo>
                    <a:pt x="461" y="338"/>
                    <a:pt x="469" y="340"/>
                    <a:pt x="478" y="340"/>
                  </a:cubicBezTo>
                  <a:cubicBezTo>
                    <a:pt x="516" y="340"/>
                    <a:pt x="547" y="309"/>
                    <a:pt x="547" y="270"/>
                  </a:cubicBezTo>
                  <a:cubicBezTo>
                    <a:pt x="547" y="231"/>
                    <a:pt x="516" y="200"/>
                    <a:pt x="478" y="200"/>
                  </a:cubicBezTo>
                  <a:cubicBezTo>
                    <a:pt x="468" y="200"/>
                    <a:pt x="458" y="202"/>
                    <a:pt x="450" y="206"/>
                  </a:cubicBezTo>
                  <a:cubicBezTo>
                    <a:pt x="450" y="206"/>
                    <a:pt x="450" y="206"/>
                    <a:pt x="450" y="206"/>
                  </a:cubicBezTo>
                  <a:cubicBezTo>
                    <a:pt x="449" y="206"/>
                    <a:pt x="449" y="206"/>
                    <a:pt x="449" y="206"/>
                  </a:cubicBezTo>
                  <a:cubicBezTo>
                    <a:pt x="446" y="208"/>
                    <a:pt x="444" y="209"/>
                    <a:pt x="442" y="210"/>
                  </a:cubicBezTo>
                  <a:cubicBezTo>
                    <a:pt x="441" y="210"/>
                    <a:pt x="441" y="211"/>
                    <a:pt x="440" y="211"/>
                  </a:cubicBezTo>
                  <a:cubicBezTo>
                    <a:pt x="438" y="213"/>
                    <a:pt x="435" y="215"/>
                    <a:pt x="433" y="216"/>
                  </a:cubicBezTo>
                  <a:cubicBezTo>
                    <a:pt x="433" y="217"/>
                    <a:pt x="432" y="217"/>
                    <a:pt x="432" y="217"/>
                  </a:cubicBezTo>
                  <a:cubicBezTo>
                    <a:pt x="430" y="219"/>
                    <a:pt x="428" y="221"/>
                    <a:pt x="426" y="223"/>
                  </a:cubicBezTo>
                  <a:cubicBezTo>
                    <a:pt x="426" y="223"/>
                    <a:pt x="425" y="224"/>
                    <a:pt x="425" y="224"/>
                  </a:cubicBezTo>
                  <a:close/>
                  <a:moveTo>
                    <a:pt x="314" y="140"/>
                  </a:moveTo>
                  <a:lnTo>
                    <a:pt x="314" y="140"/>
                  </a:lnTo>
                  <a:cubicBezTo>
                    <a:pt x="353" y="140"/>
                    <a:pt x="384" y="108"/>
                    <a:pt x="384" y="70"/>
                  </a:cubicBezTo>
                  <a:cubicBezTo>
                    <a:pt x="384" y="31"/>
                    <a:pt x="353" y="0"/>
                    <a:pt x="314" y="0"/>
                  </a:cubicBezTo>
                  <a:cubicBezTo>
                    <a:pt x="275" y="0"/>
                    <a:pt x="244" y="31"/>
                    <a:pt x="244" y="70"/>
                  </a:cubicBezTo>
                  <a:cubicBezTo>
                    <a:pt x="244" y="108"/>
                    <a:pt x="275" y="140"/>
                    <a:pt x="314" y="140"/>
                  </a:cubicBezTo>
                  <a:close/>
                  <a:moveTo>
                    <a:pt x="379" y="336"/>
                  </a:moveTo>
                  <a:lnTo>
                    <a:pt x="379" y="336"/>
                  </a:lnTo>
                  <a:lnTo>
                    <a:pt x="379" y="283"/>
                  </a:lnTo>
                  <a:cubicBezTo>
                    <a:pt x="379" y="279"/>
                    <a:pt x="378" y="274"/>
                    <a:pt x="378" y="270"/>
                  </a:cubicBezTo>
                  <a:cubicBezTo>
                    <a:pt x="378" y="266"/>
                    <a:pt x="379" y="262"/>
                    <a:pt x="379" y="257"/>
                  </a:cubicBezTo>
                  <a:lnTo>
                    <a:pt x="379" y="254"/>
                  </a:lnTo>
                  <a:lnTo>
                    <a:pt x="380" y="254"/>
                  </a:lnTo>
                  <a:cubicBezTo>
                    <a:pt x="385" y="223"/>
                    <a:pt x="404" y="197"/>
                    <a:pt x="431" y="183"/>
                  </a:cubicBezTo>
                  <a:cubicBezTo>
                    <a:pt x="412" y="165"/>
                    <a:pt x="387" y="154"/>
                    <a:pt x="359" y="154"/>
                  </a:cubicBezTo>
                  <a:lnTo>
                    <a:pt x="269" y="154"/>
                  </a:lnTo>
                  <a:cubicBezTo>
                    <a:pt x="241" y="154"/>
                    <a:pt x="216" y="165"/>
                    <a:pt x="197" y="183"/>
                  </a:cubicBezTo>
                  <a:cubicBezTo>
                    <a:pt x="228" y="199"/>
                    <a:pt x="250" y="232"/>
                    <a:pt x="250" y="270"/>
                  </a:cubicBezTo>
                  <a:cubicBezTo>
                    <a:pt x="250" y="278"/>
                    <a:pt x="249" y="285"/>
                    <a:pt x="247" y="293"/>
                  </a:cubicBezTo>
                  <a:lnTo>
                    <a:pt x="247" y="335"/>
                  </a:lnTo>
                  <a:cubicBezTo>
                    <a:pt x="276" y="347"/>
                    <a:pt x="299" y="369"/>
                    <a:pt x="314" y="396"/>
                  </a:cubicBezTo>
                  <a:cubicBezTo>
                    <a:pt x="328" y="369"/>
                    <a:pt x="352" y="348"/>
                    <a:pt x="379" y="336"/>
                  </a:cubicBezTo>
                  <a:close/>
                  <a:moveTo>
                    <a:pt x="282" y="400"/>
                  </a:moveTo>
                  <a:lnTo>
                    <a:pt x="282" y="400"/>
                  </a:lnTo>
                  <a:cubicBezTo>
                    <a:pt x="280" y="397"/>
                    <a:pt x="278" y="394"/>
                    <a:pt x="275" y="391"/>
                  </a:cubicBezTo>
                  <a:cubicBezTo>
                    <a:pt x="275" y="390"/>
                    <a:pt x="274" y="390"/>
                    <a:pt x="274" y="390"/>
                  </a:cubicBezTo>
                  <a:cubicBezTo>
                    <a:pt x="272" y="387"/>
                    <a:pt x="270" y="385"/>
                    <a:pt x="267" y="382"/>
                  </a:cubicBezTo>
                  <a:cubicBezTo>
                    <a:pt x="267" y="382"/>
                    <a:pt x="266" y="382"/>
                    <a:pt x="266" y="381"/>
                  </a:cubicBezTo>
                  <a:cubicBezTo>
                    <a:pt x="263" y="379"/>
                    <a:pt x="261" y="377"/>
                    <a:pt x="258" y="375"/>
                  </a:cubicBezTo>
                  <a:cubicBezTo>
                    <a:pt x="257" y="374"/>
                    <a:pt x="257" y="374"/>
                    <a:pt x="257" y="374"/>
                  </a:cubicBezTo>
                  <a:cubicBezTo>
                    <a:pt x="247" y="367"/>
                    <a:pt x="237" y="362"/>
                    <a:pt x="225" y="359"/>
                  </a:cubicBezTo>
                  <a:cubicBezTo>
                    <a:pt x="223" y="358"/>
                    <a:pt x="220" y="357"/>
                    <a:pt x="218" y="357"/>
                  </a:cubicBezTo>
                  <a:cubicBezTo>
                    <a:pt x="217" y="356"/>
                    <a:pt x="215" y="356"/>
                    <a:pt x="214" y="356"/>
                  </a:cubicBezTo>
                  <a:cubicBezTo>
                    <a:pt x="212" y="356"/>
                    <a:pt x="210" y="355"/>
                    <a:pt x="208" y="355"/>
                  </a:cubicBezTo>
                  <a:cubicBezTo>
                    <a:pt x="207" y="355"/>
                    <a:pt x="206" y="355"/>
                    <a:pt x="205" y="355"/>
                  </a:cubicBezTo>
                  <a:cubicBezTo>
                    <a:pt x="202" y="354"/>
                    <a:pt x="199" y="354"/>
                    <a:pt x="195" y="354"/>
                  </a:cubicBezTo>
                  <a:lnTo>
                    <a:pt x="105" y="354"/>
                  </a:lnTo>
                  <a:cubicBezTo>
                    <a:pt x="47" y="354"/>
                    <a:pt x="0" y="401"/>
                    <a:pt x="0" y="460"/>
                  </a:cubicBezTo>
                  <a:lnTo>
                    <a:pt x="0" y="600"/>
                  </a:lnTo>
                  <a:lnTo>
                    <a:pt x="62" y="600"/>
                  </a:lnTo>
                  <a:lnTo>
                    <a:pt x="62" y="454"/>
                  </a:lnTo>
                  <a:lnTo>
                    <a:pt x="83" y="454"/>
                  </a:lnTo>
                  <a:lnTo>
                    <a:pt x="83" y="600"/>
                  </a:lnTo>
                  <a:lnTo>
                    <a:pt x="216" y="600"/>
                  </a:lnTo>
                  <a:lnTo>
                    <a:pt x="216" y="454"/>
                  </a:lnTo>
                  <a:lnTo>
                    <a:pt x="237" y="454"/>
                  </a:lnTo>
                  <a:lnTo>
                    <a:pt x="237" y="600"/>
                  </a:lnTo>
                  <a:lnTo>
                    <a:pt x="301" y="600"/>
                  </a:lnTo>
                  <a:lnTo>
                    <a:pt x="301" y="460"/>
                  </a:lnTo>
                  <a:cubicBezTo>
                    <a:pt x="301" y="437"/>
                    <a:pt x="294" y="417"/>
                    <a:pt x="282" y="400"/>
                  </a:cubicBezTo>
                  <a:cubicBezTo>
                    <a:pt x="282" y="400"/>
                    <a:pt x="282" y="400"/>
                    <a:pt x="282" y="400"/>
                  </a:cubicBezTo>
                  <a:close/>
                  <a:moveTo>
                    <a:pt x="523" y="354"/>
                  </a:moveTo>
                  <a:lnTo>
                    <a:pt x="523" y="354"/>
                  </a:lnTo>
                  <a:lnTo>
                    <a:pt x="433" y="354"/>
                  </a:lnTo>
                  <a:cubicBezTo>
                    <a:pt x="429" y="354"/>
                    <a:pt x="426" y="354"/>
                    <a:pt x="423" y="355"/>
                  </a:cubicBezTo>
                  <a:cubicBezTo>
                    <a:pt x="422" y="355"/>
                    <a:pt x="421" y="355"/>
                    <a:pt x="420" y="355"/>
                  </a:cubicBezTo>
                  <a:cubicBezTo>
                    <a:pt x="418" y="355"/>
                    <a:pt x="415" y="356"/>
                    <a:pt x="413" y="356"/>
                  </a:cubicBezTo>
                  <a:cubicBezTo>
                    <a:pt x="412" y="356"/>
                    <a:pt x="411" y="356"/>
                    <a:pt x="410" y="357"/>
                  </a:cubicBezTo>
                  <a:cubicBezTo>
                    <a:pt x="408" y="357"/>
                    <a:pt x="405" y="358"/>
                    <a:pt x="403" y="358"/>
                  </a:cubicBezTo>
                  <a:cubicBezTo>
                    <a:pt x="387" y="363"/>
                    <a:pt x="373" y="371"/>
                    <a:pt x="361" y="382"/>
                  </a:cubicBezTo>
                  <a:cubicBezTo>
                    <a:pt x="361" y="382"/>
                    <a:pt x="361" y="382"/>
                    <a:pt x="361" y="383"/>
                  </a:cubicBezTo>
                  <a:cubicBezTo>
                    <a:pt x="358" y="385"/>
                    <a:pt x="356" y="388"/>
                    <a:pt x="353" y="390"/>
                  </a:cubicBezTo>
                  <a:cubicBezTo>
                    <a:pt x="353" y="390"/>
                    <a:pt x="353" y="391"/>
                    <a:pt x="353" y="391"/>
                  </a:cubicBezTo>
                  <a:cubicBezTo>
                    <a:pt x="337" y="409"/>
                    <a:pt x="327" y="433"/>
                    <a:pt x="327" y="460"/>
                  </a:cubicBezTo>
                  <a:lnTo>
                    <a:pt x="327" y="600"/>
                  </a:lnTo>
                  <a:lnTo>
                    <a:pt x="389" y="600"/>
                  </a:lnTo>
                  <a:lnTo>
                    <a:pt x="389" y="454"/>
                  </a:lnTo>
                  <a:lnTo>
                    <a:pt x="410" y="454"/>
                  </a:lnTo>
                  <a:lnTo>
                    <a:pt x="410" y="600"/>
                  </a:lnTo>
                  <a:lnTo>
                    <a:pt x="543" y="600"/>
                  </a:lnTo>
                  <a:lnTo>
                    <a:pt x="543" y="454"/>
                  </a:lnTo>
                  <a:lnTo>
                    <a:pt x="564" y="454"/>
                  </a:lnTo>
                  <a:lnTo>
                    <a:pt x="564" y="600"/>
                  </a:lnTo>
                  <a:lnTo>
                    <a:pt x="628" y="600"/>
                  </a:lnTo>
                  <a:lnTo>
                    <a:pt x="628" y="460"/>
                  </a:lnTo>
                  <a:cubicBezTo>
                    <a:pt x="628" y="401"/>
                    <a:pt x="581" y="354"/>
                    <a:pt x="523" y="354"/>
                  </a:cubicBezTo>
                  <a:close/>
                  <a:moveTo>
                    <a:pt x="151" y="340"/>
                  </a:moveTo>
                  <a:lnTo>
                    <a:pt x="151" y="340"/>
                  </a:lnTo>
                  <a:cubicBezTo>
                    <a:pt x="159" y="340"/>
                    <a:pt x="167" y="338"/>
                    <a:pt x="175" y="335"/>
                  </a:cubicBezTo>
                  <a:cubicBezTo>
                    <a:pt x="175" y="335"/>
                    <a:pt x="175" y="335"/>
                    <a:pt x="176" y="335"/>
                  </a:cubicBezTo>
                  <a:cubicBezTo>
                    <a:pt x="179" y="334"/>
                    <a:pt x="183" y="332"/>
                    <a:pt x="186" y="330"/>
                  </a:cubicBezTo>
                  <a:cubicBezTo>
                    <a:pt x="186" y="330"/>
                    <a:pt x="186" y="330"/>
                    <a:pt x="186" y="330"/>
                  </a:cubicBezTo>
                  <a:cubicBezTo>
                    <a:pt x="190" y="328"/>
                    <a:pt x="193" y="326"/>
                    <a:pt x="196" y="323"/>
                  </a:cubicBezTo>
                  <a:cubicBezTo>
                    <a:pt x="196" y="323"/>
                    <a:pt x="196" y="323"/>
                    <a:pt x="196" y="323"/>
                  </a:cubicBezTo>
                  <a:cubicBezTo>
                    <a:pt x="202" y="318"/>
                    <a:pt x="206" y="312"/>
                    <a:pt x="210" y="306"/>
                  </a:cubicBezTo>
                  <a:cubicBezTo>
                    <a:pt x="211" y="305"/>
                    <a:pt x="211" y="305"/>
                    <a:pt x="211" y="304"/>
                  </a:cubicBezTo>
                  <a:cubicBezTo>
                    <a:pt x="213" y="301"/>
                    <a:pt x="214" y="298"/>
                    <a:pt x="216" y="295"/>
                  </a:cubicBezTo>
                  <a:cubicBezTo>
                    <a:pt x="216" y="294"/>
                    <a:pt x="216" y="294"/>
                    <a:pt x="216" y="293"/>
                  </a:cubicBezTo>
                  <a:cubicBezTo>
                    <a:pt x="217" y="290"/>
                    <a:pt x="218" y="287"/>
                    <a:pt x="219" y="283"/>
                  </a:cubicBezTo>
                  <a:cubicBezTo>
                    <a:pt x="219" y="282"/>
                    <a:pt x="219" y="282"/>
                    <a:pt x="219" y="281"/>
                  </a:cubicBezTo>
                  <a:cubicBezTo>
                    <a:pt x="220" y="278"/>
                    <a:pt x="220" y="274"/>
                    <a:pt x="220" y="270"/>
                  </a:cubicBezTo>
                  <a:cubicBezTo>
                    <a:pt x="220" y="267"/>
                    <a:pt x="220" y="264"/>
                    <a:pt x="220" y="261"/>
                  </a:cubicBezTo>
                  <a:cubicBezTo>
                    <a:pt x="219" y="260"/>
                    <a:pt x="219" y="259"/>
                    <a:pt x="219" y="258"/>
                  </a:cubicBezTo>
                  <a:cubicBezTo>
                    <a:pt x="219" y="255"/>
                    <a:pt x="218" y="252"/>
                    <a:pt x="217" y="250"/>
                  </a:cubicBezTo>
                  <a:cubicBezTo>
                    <a:pt x="217" y="249"/>
                    <a:pt x="217" y="249"/>
                    <a:pt x="217" y="249"/>
                  </a:cubicBezTo>
                  <a:cubicBezTo>
                    <a:pt x="216" y="246"/>
                    <a:pt x="215" y="244"/>
                    <a:pt x="214" y="241"/>
                  </a:cubicBezTo>
                  <a:cubicBezTo>
                    <a:pt x="214" y="240"/>
                    <a:pt x="213" y="240"/>
                    <a:pt x="213" y="239"/>
                  </a:cubicBezTo>
                  <a:cubicBezTo>
                    <a:pt x="212" y="236"/>
                    <a:pt x="210" y="234"/>
                    <a:pt x="209" y="231"/>
                  </a:cubicBezTo>
                  <a:lnTo>
                    <a:pt x="208" y="231"/>
                  </a:lnTo>
                  <a:cubicBezTo>
                    <a:pt x="207" y="229"/>
                    <a:pt x="205" y="226"/>
                    <a:pt x="203" y="224"/>
                  </a:cubicBezTo>
                  <a:cubicBezTo>
                    <a:pt x="203" y="224"/>
                    <a:pt x="202" y="223"/>
                    <a:pt x="202" y="223"/>
                  </a:cubicBezTo>
                  <a:cubicBezTo>
                    <a:pt x="200" y="221"/>
                    <a:pt x="198" y="219"/>
                    <a:pt x="195" y="217"/>
                  </a:cubicBezTo>
                  <a:cubicBezTo>
                    <a:pt x="195" y="217"/>
                    <a:pt x="195" y="217"/>
                    <a:pt x="195" y="216"/>
                  </a:cubicBezTo>
                  <a:cubicBezTo>
                    <a:pt x="193" y="215"/>
                    <a:pt x="190" y="213"/>
                    <a:pt x="188" y="211"/>
                  </a:cubicBezTo>
                  <a:cubicBezTo>
                    <a:pt x="187" y="211"/>
                    <a:pt x="187" y="210"/>
                    <a:pt x="186" y="210"/>
                  </a:cubicBezTo>
                  <a:cubicBezTo>
                    <a:pt x="184" y="209"/>
                    <a:pt x="181" y="207"/>
                    <a:pt x="179" y="206"/>
                  </a:cubicBezTo>
                  <a:cubicBezTo>
                    <a:pt x="179" y="206"/>
                    <a:pt x="178" y="206"/>
                    <a:pt x="178" y="206"/>
                  </a:cubicBezTo>
                  <a:cubicBezTo>
                    <a:pt x="170" y="202"/>
                    <a:pt x="160" y="200"/>
                    <a:pt x="151" y="200"/>
                  </a:cubicBezTo>
                  <a:cubicBezTo>
                    <a:pt x="112" y="200"/>
                    <a:pt x="81" y="231"/>
                    <a:pt x="81" y="270"/>
                  </a:cubicBezTo>
                  <a:cubicBezTo>
                    <a:pt x="81" y="309"/>
                    <a:pt x="112" y="340"/>
                    <a:pt x="151" y="340"/>
                  </a:cubicBezTo>
                  <a:close/>
                </a:path>
              </a:pathLst>
            </a:custGeom>
            <a:solidFill>
              <a:srgbClr val="365B7C"/>
            </a:solidFill>
            <a:ln>
              <a:noFill/>
            </a:ln>
          </p:spPr>
          <p:txBody>
            <a:bodyPr vert="horz" wrap="square" lIns="91440" tIns="45720" rIns="91440" bIns="45720" numCol="1" anchor="t" anchorCtr="0" compatLnSpc="1"/>
            <a:lstStyle/>
            <a:p>
              <a:endParaRPr lang="zh-CN" altLang="en-US">
                <a:solidFill>
                  <a:schemeClr val="accent2"/>
                </a:solidFill>
              </a:endParaRPr>
            </a:p>
          </p:txBody>
        </p:sp>
      </p:grpSp>
      <p:sp>
        <p:nvSpPr>
          <p:cNvPr id="23" name="矩形 22"/>
          <p:cNvSpPr/>
          <p:nvPr/>
        </p:nvSpPr>
        <p:spPr>
          <a:xfrm>
            <a:off x="2237463" y="878803"/>
            <a:ext cx="2087446" cy="470748"/>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800" b="1" dirty="0">
                <a:latin typeface="楷体" panose="02010609060101010101" pitchFamily="49" charset="-122"/>
                <a:ea typeface="楷体" panose="02010609060101010101" pitchFamily="49" charset="-122"/>
                <a:cs typeface="+mn-ea"/>
                <a:sym typeface="+mn-lt"/>
              </a:rPr>
              <a:t>案例导学</a:t>
            </a:r>
          </a:p>
        </p:txBody>
      </p:sp>
      <p:sp>
        <p:nvSpPr>
          <p:cNvPr id="502787" name="页脚占位符 3"/>
          <p:cNvSpPr>
            <a:spLocks noGrp="1"/>
          </p:cNvSpPr>
          <p:nvPr>
            <p:ph type="ftr" sz="quarter" idx="11"/>
          </p:nvPr>
        </p:nvSpPr>
        <p:spPr bwMode="auto">
          <a:xfrm>
            <a:off x="10228580" y="6342380"/>
            <a:ext cx="1791970" cy="365125"/>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lstStyle>
            <a:lvl1pPr>
              <a:defRPr>
                <a:solidFill>
                  <a:schemeClr val="tx1"/>
                </a:solidFill>
                <a:latin typeface="Rockwell" panose="02060603020205020403" pitchFamily="18" charset="0"/>
              </a:defRPr>
            </a:lvl1pPr>
            <a:lvl2pPr marL="742950" indent="-285750">
              <a:defRPr>
                <a:solidFill>
                  <a:schemeClr val="tx1"/>
                </a:solidFill>
                <a:latin typeface="Rockwell" panose="02060603020205020403" pitchFamily="18" charset="0"/>
              </a:defRPr>
            </a:lvl2pPr>
            <a:lvl3pPr marL="1143000" indent="-228600">
              <a:defRPr>
                <a:solidFill>
                  <a:schemeClr val="tx1"/>
                </a:solidFill>
                <a:latin typeface="Rockwell" panose="02060603020205020403" pitchFamily="18" charset="0"/>
              </a:defRPr>
            </a:lvl3pPr>
            <a:lvl4pPr marL="1600200" indent="-228600">
              <a:defRPr>
                <a:solidFill>
                  <a:schemeClr val="tx1"/>
                </a:solidFill>
                <a:latin typeface="Rockwell" panose="02060603020205020403" pitchFamily="18" charset="0"/>
              </a:defRPr>
            </a:lvl4pPr>
            <a:lvl5pPr marL="2057400" indent="-228600">
              <a:defRPr>
                <a:solidFill>
                  <a:schemeClr val="tx1"/>
                </a:solidFill>
                <a:latin typeface="Rockwell" panose="02060603020205020403" pitchFamily="18" charset="0"/>
              </a:defRPr>
            </a:lvl5pPr>
            <a:lvl6pPr marL="2514600" indent="-228600" defTabSz="457200" eaLnBrk="0" fontAlgn="base" hangingPunct="0">
              <a:spcBef>
                <a:spcPct val="0"/>
              </a:spcBef>
              <a:spcAft>
                <a:spcPct val="0"/>
              </a:spcAft>
              <a:defRPr>
                <a:solidFill>
                  <a:schemeClr val="tx1"/>
                </a:solidFill>
                <a:latin typeface="Rockwell" panose="02060603020205020403" pitchFamily="18" charset="0"/>
              </a:defRPr>
            </a:lvl6pPr>
            <a:lvl7pPr marL="2971800" indent="-228600" defTabSz="457200" eaLnBrk="0" fontAlgn="base" hangingPunct="0">
              <a:spcBef>
                <a:spcPct val="0"/>
              </a:spcBef>
              <a:spcAft>
                <a:spcPct val="0"/>
              </a:spcAft>
              <a:defRPr>
                <a:solidFill>
                  <a:schemeClr val="tx1"/>
                </a:solidFill>
                <a:latin typeface="Rockwell" panose="02060603020205020403" pitchFamily="18" charset="0"/>
              </a:defRPr>
            </a:lvl7pPr>
            <a:lvl8pPr marL="3429000" indent="-228600" defTabSz="457200" eaLnBrk="0" fontAlgn="base" hangingPunct="0">
              <a:spcBef>
                <a:spcPct val="0"/>
              </a:spcBef>
              <a:spcAft>
                <a:spcPct val="0"/>
              </a:spcAft>
              <a:defRPr>
                <a:solidFill>
                  <a:schemeClr val="tx1"/>
                </a:solidFill>
                <a:latin typeface="Rockwell" panose="02060603020205020403" pitchFamily="18" charset="0"/>
              </a:defRPr>
            </a:lvl8pPr>
            <a:lvl9pPr marL="3886200" indent="-228600" defTabSz="457200" eaLnBrk="0" fontAlgn="base" hangingPunct="0">
              <a:spcBef>
                <a:spcPct val="0"/>
              </a:spcBef>
              <a:spcAft>
                <a:spcPct val="0"/>
              </a:spcAft>
              <a:defRPr>
                <a:solidFill>
                  <a:schemeClr val="tx1"/>
                </a:solidFill>
                <a:latin typeface="Rockwell" panose="02060603020205020403" pitchFamily="18" charset="0"/>
              </a:defRPr>
            </a:lvl9pPr>
          </a:lstStyle>
          <a:p>
            <a:pPr fontAlgn="base">
              <a:spcBef>
                <a:spcPct val="0"/>
              </a:spcBef>
              <a:spcAft>
                <a:spcPct val="0"/>
              </a:spcAft>
            </a:pPr>
            <a:r>
              <a:rPr lang="en-US" altLang="zh-CN" sz="1000">
                <a:latin typeface="Arial" panose="020B0604020202020204" pitchFamily="34" charset="0"/>
              </a:rPr>
              <a:t>21世纪高职高专规划教材</a:t>
            </a:r>
          </a:p>
        </p:txBody>
      </p:sp>
      <p:sp>
        <p:nvSpPr>
          <p:cNvPr id="3" name="文本框 2"/>
          <p:cNvSpPr txBox="1"/>
          <p:nvPr/>
        </p:nvSpPr>
        <p:spPr>
          <a:xfrm>
            <a:off x="1973580" y="1586230"/>
            <a:ext cx="9050020" cy="4554220"/>
          </a:xfrm>
          <a:prstGeom prst="rect">
            <a:avLst/>
          </a:prstGeom>
          <a:noFill/>
        </p:spPr>
        <p:txBody>
          <a:bodyPr wrap="square" rtlCol="0" anchor="t">
            <a:spAutoFit/>
          </a:bodyPr>
          <a:lstStyle/>
          <a:p>
            <a:pPr eaLnBrk="1" hangingPunct="1"/>
            <a:r>
              <a:rPr lang="zh-CN" altLang="en-US" sz="2800" b="1">
                <a:latin typeface="楷体" panose="02010609060101010101" pitchFamily="49" charset="-122"/>
                <a:ea typeface="楷体" panose="02010609060101010101" pitchFamily="49" charset="-122"/>
                <a:cs typeface="楷体" panose="02010609060101010101" pitchFamily="49" charset="-122"/>
                <a:sym typeface="+mn-ea"/>
              </a:rPr>
              <a:t>得胜</a:t>
            </a:r>
            <a:r>
              <a:rPr lang="zh-CN" altLang="zh-CN" sz="2800" b="1">
                <a:latin typeface="楷体" panose="02010609060101010101" pitchFamily="49" charset="-122"/>
                <a:ea typeface="楷体" panose="02010609060101010101" pitchFamily="49" charset="-122"/>
                <a:cs typeface="楷体" panose="02010609060101010101" pitchFamily="49" charset="-122"/>
                <a:sym typeface="+mn-ea"/>
              </a:rPr>
              <a:t>公司管理人员的招聘：</a:t>
            </a:r>
            <a:endParaRPr lang="en-US" altLang="zh-CN" sz="2800">
              <a:latin typeface="楷体" panose="02010609060101010101" pitchFamily="49" charset="-122"/>
              <a:ea typeface="楷体" panose="02010609060101010101" pitchFamily="49" charset="-122"/>
              <a:cs typeface="楷体" panose="02010609060101010101" pitchFamily="49" charset="-122"/>
              <a:sym typeface="+mn-ea"/>
            </a:endParaRPr>
          </a:p>
          <a:p>
            <a:pPr eaLnBrk="1" hangingPunct="1"/>
            <a:r>
              <a:rPr lang="en-US" altLang="zh-CN" sz="2400">
                <a:latin typeface="楷体" panose="02010609060101010101" pitchFamily="49" charset="-122"/>
                <a:ea typeface="楷体" panose="02010609060101010101" pitchFamily="49" charset="-122"/>
                <a:cs typeface="楷体" panose="02010609060101010101" pitchFamily="49" charset="-122"/>
                <a:sym typeface="+mn-ea"/>
              </a:rPr>
              <a:t>   </a:t>
            </a:r>
            <a:r>
              <a:rPr lang="zh-CN" altLang="zh-CN" sz="2000">
                <a:latin typeface="楷体" panose="02010609060101010101" pitchFamily="49" charset="-122"/>
                <a:ea typeface="楷体" panose="02010609060101010101" pitchFamily="49" charset="-122"/>
                <a:cs typeface="楷体" panose="02010609060101010101" pitchFamily="49" charset="-122"/>
                <a:sym typeface="+mn-ea"/>
              </a:rPr>
              <a:t>人力资源部经理提出了自己的观点，他认为公司在招聘时过分强调了人员的性格特征，而并不重视应聘者过去在零售业方面的记录，例如在</a:t>
            </a:r>
            <a:r>
              <a:rPr lang="en-US" altLang="zh-CN" sz="2000">
                <a:latin typeface="楷体" panose="02010609060101010101" pitchFamily="49" charset="-122"/>
                <a:ea typeface="楷体" panose="02010609060101010101" pitchFamily="49" charset="-122"/>
                <a:cs typeface="楷体" panose="02010609060101010101" pitchFamily="49" charset="-122"/>
                <a:sym typeface="+mn-ea"/>
              </a:rPr>
              <a:t>7</a:t>
            </a:r>
            <a:r>
              <a:rPr lang="zh-CN" altLang="zh-CN" sz="2000">
                <a:latin typeface="楷体" panose="02010609060101010101" pitchFamily="49" charset="-122"/>
                <a:ea typeface="楷体" panose="02010609060101010101" pitchFamily="49" charset="-122"/>
                <a:cs typeface="楷体" panose="02010609060101010101" pitchFamily="49" charset="-122"/>
                <a:sym typeface="+mn-ea"/>
              </a:rPr>
              <a:t>名被录用的部门经理中，有</a:t>
            </a:r>
            <a:r>
              <a:rPr lang="en-US" altLang="zh-CN" sz="2000">
                <a:latin typeface="楷体" panose="02010609060101010101" pitchFamily="49" charset="-122"/>
                <a:ea typeface="楷体" panose="02010609060101010101" pitchFamily="49" charset="-122"/>
                <a:cs typeface="楷体" panose="02010609060101010101" pitchFamily="49" charset="-122"/>
                <a:sym typeface="+mn-ea"/>
              </a:rPr>
              <a:t>4</a:t>
            </a:r>
            <a:r>
              <a:rPr lang="zh-CN" altLang="zh-CN" sz="2000">
                <a:latin typeface="楷体" panose="02010609060101010101" pitchFamily="49" charset="-122"/>
                <a:ea typeface="楷体" panose="02010609060101010101" pitchFamily="49" charset="-122"/>
                <a:cs typeface="楷体" panose="02010609060101010101" pitchFamily="49" charset="-122"/>
                <a:sym typeface="+mn-ea"/>
              </a:rPr>
              <a:t>人是来自与其任职无关的行业。 </a:t>
            </a:r>
            <a:endParaRPr lang="zh-CN" altLang="zh-CN" sz="2000">
              <a:latin typeface="楷体" panose="02010609060101010101" pitchFamily="49" charset="-122"/>
              <a:ea typeface="楷体" panose="02010609060101010101" pitchFamily="49" charset="-122"/>
              <a:cs typeface="楷体" panose="02010609060101010101" pitchFamily="49" charset="-122"/>
            </a:endParaRPr>
          </a:p>
          <a:p>
            <a:pPr eaLnBrk="1" hangingPunct="1"/>
            <a:r>
              <a:rPr lang="zh-CN" altLang="zh-CN" sz="2000">
                <a:latin typeface="楷体" panose="02010609060101010101" pitchFamily="49" charset="-122"/>
                <a:ea typeface="楷体" panose="02010609060101010101" pitchFamily="49" charset="-122"/>
                <a:cs typeface="楷体" panose="02010609060101010101" pitchFamily="49" charset="-122"/>
                <a:sym typeface="+mn-ea"/>
              </a:rPr>
              <a:t>    行政副总裁指出，大部分被录用的职员都有某些共同的特征，例如他们大都在</a:t>
            </a:r>
            <a:r>
              <a:rPr lang="en-US" altLang="zh-CN" sz="2000">
                <a:latin typeface="楷体" panose="02010609060101010101" pitchFamily="49" charset="-122"/>
                <a:ea typeface="楷体" panose="02010609060101010101" pitchFamily="49" charset="-122"/>
                <a:cs typeface="楷体" panose="02010609060101010101" pitchFamily="49" charset="-122"/>
                <a:sym typeface="+mn-ea"/>
              </a:rPr>
              <a:t>30</a:t>
            </a:r>
            <a:r>
              <a:rPr lang="zh-CN" altLang="zh-CN" sz="2000">
                <a:latin typeface="楷体" panose="02010609060101010101" pitchFamily="49" charset="-122"/>
                <a:ea typeface="楷体" panose="02010609060101010101" pitchFamily="49" charset="-122"/>
                <a:cs typeface="楷体" panose="02010609060101010101" pitchFamily="49" charset="-122"/>
                <a:sym typeface="+mn-ea"/>
              </a:rPr>
              <a:t>多岁，经常跳槽，多次变换自己的工作；他们都雄心勃勃，并不十分安于现状；在加入公司后，他们中的大部分人与同事关系不是很融洽，与直属下级的关系尤为不佳。</a:t>
            </a:r>
            <a:r>
              <a:rPr lang="zh-CN" altLang="zh-CN">
                <a:sym typeface="+mn-ea"/>
              </a:rPr>
              <a:t> </a:t>
            </a:r>
          </a:p>
          <a:p>
            <a:pPr indent="508000" algn="l" eaLnBrk="1" hangingPunct="1">
              <a:extLst>
                <a:ext uri="{35155182-B16C-46BC-9424-99874614C6A1}">
                  <wpsdc:indentchars xmlns:wpsdc="http://www.wps.cn/officeDocument/2017/drawingmlCustomData" xmlns="" val="200" checksum="282533468"/>
                </a:ext>
              </a:extLst>
            </a:pPr>
            <a:r>
              <a:rPr lang="zh-CN" altLang="zh-CN" sz="2000">
                <a:latin typeface="楷体" panose="02010609060101010101" pitchFamily="49" charset="-122"/>
                <a:ea typeface="楷体" panose="02010609060101010101" pitchFamily="49" charset="-122"/>
                <a:cs typeface="楷体" panose="02010609060101010101" pitchFamily="49" charset="-122"/>
                <a:sym typeface="+mn-ea"/>
              </a:rPr>
              <a:t>会议结束的时候，董事长要求人力资源部经理：“彻底解决公司目前在人员招聘上存在的问题，采取有效措施从根本上提高公司人才招聘的质量！”</a:t>
            </a:r>
            <a:endParaRPr lang="zh-CN" altLang="zh-CN" sz="2000">
              <a:latin typeface="楷体" panose="02010609060101010101" pitchFamily="49" charset="-122"/>
              <a:ea typeface="楷体" panose="02010609060101010101" pitchFamily="49" charset="-122"/>
              <a:cs typeface="楷体" panose="02010609060101010101" pitchFamily="49" charset="-122"/>
            </a:endParaRPr>
          </a:p>
          <a:p>
            <a:pPr indent="508000" algn="l" eaLnBrk="1" hangingPunct="1">
              <a:extLst>
                <a:ext uri="{35155182-B16C-46BC-9424-99874614C6A1}">
                  <wpsdc:indentchars xmlns:wpsdc="http://www.wps.cn/officeDocument/2017/drawingmlCustomData" xmlns="" val="200" checksum="282533468"/>
                </a:ext>
              </a:extLst>
            </a:pPr>
            <a:r>
              <a:rPr lang="zh-CN" altLang="zh-CN" sz="2000">
                <a:solidFill>
                  <a:srgbClr val="C00000"/>
                </a:solidFill>
                <a:latin typeface="楷体" panose="02010609060101010101" pitchFamily="49" charset="-122"/>
                <a:ea typeface="楷体" panose="02010609060101010101" pitchFamily="49" charset="-122"/>
                <a:cs typeface="楷体" panose="02010609060101010101" pitchFamily="49" charset="-122"/>
                <a:sym typeface="+mn-ea"/>
              </a:rPr>
              <a:t>思考：</a:t>
            </a:r>
            <a:r>
              <a:rPr lang="en-US" altLang="zh-CN" sz="2000">
                <a:solidFill>
                  <a:srgbClr val="C00000"/>
                </a:solidFill>
                <a:latin typeface="楷体" panose="02010609060101010101" pitchFamily="49" charset="-122"/>
                <a:ea typeface="楷体" panose="02010609060101010101" pitchFamily="49" charset="-122"/>
                <a:cs typeface="楷体" panose="02010609060101010101" pitchFamily="49" charset="-122"/>
                <a:sym typeface="+mn-ea"/>
              </a:rPr>
              <a:t>1) </a:t>
            </a:r>
            <a:r>
              <a:rPr lang="zh-CN" altLang="zh-CN" sz="2000">
                <a:solidFill>
                  <a:srgbClr val="C00000"/>
                </a:solidFill>
                <a:latin typeface="楷体" panose="02010609060101010101" pitchFamily="49" charset="-122"/>
                <a:ea typeface="楷体" panose="02010609060101010101" pitchFamily="49" charset="-122"/>
                <a:cs typeface="楷体" panose="02010609060101010101" pitchFamily="49" charset="-122"/>
                <a:sym typeface="+mn-ea"/>
              </a:rPr>
              <a:t>得胜公司管理人员的招聘有什么问题</a:t>
            </a:r>
            <a:r>
              <a:rPr lang="en-US" altLang="zh-CN" sz="2000">
                <a:solidFill>
                  <a:srgbClr val="C00000"/>
                </a:solidFill>
                <a:latin typeface="楷体" panose="02010609060101010101" pitchFamily="49" charset="-122"/>
                <a:ea typeface="楷体" panose="02010609060101010101" pitchFamily="49" charset="-122"/>
                <a:cs typeface="楷体" panose="02010609060101010101" pitchFamily="49" charset="-122"/>
                <a:sym typeface="+mn-ea"/>
              </a:rPr>
              <a:t>?</a:t>
            </a:r>
            <a:r>
              <a:rPr lang="zh-CN" altLang="zh-CN" sz="2000">
                <a:solidFill>
                  <a:srgbClr val="C00000"/>
                </a:solidFill>
                <a:latin typeface="楷体" panose="02010609060101010101" pitchFamily="49" charset="-122"/>
                <a:ea typeface="楷体" panose="02010609060101010101" pitchFamily="49" charset="-122"/>
                <a:cs typeface="楷体" panose="02010609060101010101" pitchFamily="49" charset="-122"/>
                <a:sym typeface="+mn-ea"/>
              </a:rPr>
              <a:t>造成这些问题的原因是什么</a:t>
            </a:r>
            <a:r>
              <a:rPr lang="en-US" altLang="zh-CN" sz="2000">
                <a:solidFill>
                  <a:srgbClr val="C00000"/>
                </a:solidFill>
                <a:latin typeface="楷体" panose="02010609060101010101" pitchFamily="49" charset="-122"/>
                <a:ea typeface="楷体" panose="02010609060101010101" pitchFamily="49" charset="-122"/>
                <a:cs typeface="楷体" panose="02010609060101010101" pitchFamily="49" charset="-122"/>
                <a:sym typeface="+mn-ea"/>
              </a:rPr>
              <a:t>? </a:t>
            </a:r>
            <a:endParaRPr lang="zh-CN" altLang="zh-CN" sz="2000">
              <a:solidFill>
                <a:srgbClr val="C00000"/>
              </a:solidFill>
              <a:latin typeface="楷体" panose="02010609060101010101" pitchFamily="49" charset="-122"/>
              <a:ea typeface="楷体" panose="02010609060101010101" pitchFamily="49" charset="-122"/>
              <a:cs typeface="楷体" panose="02010609060101010101" pitchFamily="49" charset="-122"/>
            </a:endParaRPr>
          </a:p>
          <a:p>
            <a:pPr indent="508000" algn="l" eaLnBrk="1" hangingPunct="1">
              <a:extLst>
                <a:ext uri="{35155182-B16C-46BC-9424-99874614C6A1}">
                  <wpsdc:indentchars xmlns:wpsdc="http://www.wps.cn/officeDocument/2017/drawingmlCustomData" xmlns="" val="200" checksum="282533468"/>
                </a:ext>
              </a:extLst>
            </a:pPr>
            <a:r>
              <a:rPr lang="en-US" altLang="zh-CN" sz="2000">
                <a:solidFill>
                  <a:srgbClr val="C00000"/>
                </a:solidFill>
                <a:latin typeface="楷体" panose="02010609060101010101" pitchFamily="49" charset="-122"/>
                <a:ea typeface="楷体" panose="02010609060101010101" pitchFamily="49" charset="-122"/>
                <a:cs typeface="楷体" panose="02010609060101010101" pitchFamily="49" charset="-122"/>
                <a:sym typeface="+mn-ea"/>
              </a:rPr>
              <a:t>2) </a:t>
            </a:r>
            <a:r>
              <a:rPr lang="zh-CN" altLang="zh-CN" sz="2000">
                <a:solidFill>
                  <a:srgbClr val="C00000"/>
                </a:solidFill>
                <a:latin typeface="楷体" panose="02010609060101010101" pitchFamily="49" charset="-122"/>
                <a:ea typeface="楷体" panose="02010609060101010101" pitchFamily="49" charset="-122"/>
                <a:cs typeface="楷体" panose="02010609060101010101" pitchFamily="49" charset="-122"/>
                <a:sym typeface="+mn-ea"/>
              </a:rPr>
              <a:t>您对该公司管理人员的招聘有哪些更好、更具体的建议</a:t>
            </a:r>
            <a:r>
              <a:rPr lang="en-US" altLang="zh-CN" sz="2000">
                <a:solidFill>
                  <a:srgbClr val="C00000"/>
                </a:solidFill>
                <a:latin typeface="楷体" panose="02010609060101010101" pitchFamily="49" charset="-122"/>
                <a:ea typeface="楷体" panose="02010609060101010101" pitchFamily="49" charset="-122"/>
                <a:cs typeface="楷体" panose="02010609060101010101" pitchFamily="49" charset="-122"/>
                <a:sym typeface="+mn-ea"/>
              </a:rPr>
              <a:t>?</a:t>
            </a:r>
          </a:p>
          <a:p>
            <a:pPr eaLnBrk="1" hangingPunct="1"/>
            <a:endParaRPr lang="zh-CN" altLang="en-US"/>
          </a:p>
        </p:txBody>
      </p:sp>
    </p:spTree>
    <p:extLst>
      <p:ext uri="{BB962C8B-B14F-4D97-AF65-F5344CB8AC3E}">
        <p14:creationId xmlns:p14="http://schemas.microsoft.com/office/powerpoint/2010/main" val="2042181093"/>
      </p:ext>
    </p:extLst>
  </p:cSld>
  <p:clrMapOvr>
    <a:masterClrMapping/>
  </p:clrMapOvr>
  <p:transition>
    <p:wip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5" presetClass="entr" presetSubtype="0" fill="hold" nodeType="withEffect">
                                  <p:stCondLst>
                                    <p:cond delay="250"/>
                                  </p:stCondLst>
                                  <p:childTnLst>
                                    <p:set>
                                      <p:cBhvr>
                                        <p:cTn id="6" dur="1" fill="hold">
                                          <p:stCondLst>
                                            <p:cond delay="0"/>
                                          </p:stCondLst>
                                        </p:cTn>
                                        <p:tgtEl>
                                          <p:spTgt spid="17"/>
                                        </p:tgtEl>
                                        <p:attrNameLst>
                                          <p:attrName>style.visibility</p:attrName>
                                        </p:attrNameLst>
                                      </p:cBhvr>
                                      <p:to>
                                        <p:strVal val="visible"/>
                                      </p:to>
                                    </p:set>
                                    <p:anim calcmode="lin" valueType="num">
                                      <p:cBhvr>
                                        <p:cTn id="7" dur="500" decel="50000" fill="hold">
                                          <p:stCondLst>
                                            <p:cond delay="0"/>
                                          </p:stCondLst>
                                        </p:cTn>
                                        <p:tgtEl>
                                          <p:spTgt spid="17"/>
                                        </p:tgtEl>
                                        <p:attrNameLst>
                                          <p:attrName>style.rotation</p:attrName>
                                        </p:attrNameLst>
                                      </p:cBhvr>
                                      <p:tavLst>
                                        <p:tav tm="0">
                                          <p:val>
                                            <p:fltVal val="-90"/>
                                          </p:val>
                                        </p:tav>
                                        <p:tav tm="100000">
                                          <p:val>
                                            <p:fltVal val="0"/>
                                          </p:val>
                                        </p:tav>
                                      </p:tavLst>
                                    </p:anim>
                                    <p:anim calcmode="lin" valueType="num">
                                      <p:cBhvr>
                                        <p:cTn id="8" dur="500" decel="50000" fill="hold">
                                          <p:stCondLst>
                                            <p:cond delay="0"/>
                                          </p:stCondLst>
                                        </p:cTn>
                                        <p:tgtEl>
                                          <p:spTgt spid="17"/>
                                        </p:tgtEl>
                                        <p:attrNameLst>
                                          <p:attrName>ppt_w</p:attrName>
                                        </p:attrNameLst>
                                      </p:cBhvr>
                                      <p:tavLst>
                                        <p:tav tm="0">
                                          <p:val>
                                            <p:strVal val="#ppt_w"/>
                                          </p:val>
                                        </p:tav>
                                        <p:tav tm="100000">
                                          <p:val>
                                            <p:strVal val="#ppt_w*.05"/>
                                          </p:val>
                                        </p:tav>
                                      </p:tavLst>
                                    </p:anim>
                                    <p:anim calcmode="lin" valueType="num">
                                      <p:cBhvr>
                                        <p:cTn id="9" dur="500" accel="50000" fill="hold">
                                          <p:stCondLst>
                                            <p:cond delay="500"/>
                                          </p:stCondLst>
                                        </p:cTn>
                                        <p:tgtEl>
                                          <p:spTgt spid="17"/>
                                        </p:tgtEl>
                                        <p:attrNameLst>
                                          <p:attrName>ppt_w</p:attrName>
                                        </p:attrNameLst>
                                      </p:cBhvr>
                                      <p:tavLst>
                                        <p:tav tm="0">
                                          <p:val>
                                            <p:strVal val="#ppt_w*.05"/>
                                          </p:val>
                                        </p:tav>
                                        <p:tav tm="100000">
                                          <p:val>
                                            <p:strVal val="#ppt_w"/>
                                          </p:val>
                                        </p:tav>
                                      </p:tavLst>
                                    </p:anim>
                                    <p:anim calcmode="lin" valueType="num">
                                      <p:cBhvr>
                                        <p:cTn id="10" dur="1000" fill="hold"/>
                                        <p:tgtEl>
                                          <p:spTgt spid="17"/>
                                        </p:tgtEl>
                                        <p:attrNameLst>
                                          <p:attrName>ppt_h</p:attrName>
                                        </p:attrNameLst>
                                      </p:cBhvr>
                                      <p:tavLst>
                                        <p:tav tm="0">
                                          <p:val>
                                            <p:strVal val="#ppt_h"/>
                                          </p:val>
                                        </p:tav>
                                        <p:tav tm="100000">
                                          <p:val>
                                            <p:strVal val="#ppt_h"/>
                                          </p:val>
                                        </p:tav>
                                      </p:tavLst>
                                    </p:anim>
                                    <p:anim calcmode="lin" valueType="num">
                                      <p:cBhvr>
                                        <p:cTn id="11" dur="500" decel="50000" fill="hold">
                                          <p:stCondLst>
                                            <p:cond delay="0"/>
                                          </p:stCondLst>
                                        </p:cTn>
                                        <p:tgtEl>
                                          <p:spTgt spid="17"/>
                                        </p:tgtEl>
                                        <p:attrNameLst>
                                          <p:attrName>ppt_x</p:attrName>
                                        </p:attrNameLst>
                                      </p:cBhvr>
                                      <p:tavLst>
                                        <p:tav tm="0">
                                          <p:val>
                                            <p:strVal val="#ppt_x+.4"/>
                                          </p:val>
                                        </p:tav>
                                        <p:tav tm="100000">
                                          <p:val>
                                            <p:strVal val="#ppt_x"/>
                                          </p:val>
                                        </p:tav>
                                      </p:tavLst>
                                    </p:anim>
                                    <p:anim calcmode="lin" valueType="num">
                                      <p:cBhvr>
                                        <p:cTn id="12" dur="500" decel="50000" fill="hold">
                                          <p:stCondLst>
                                            <p:cond delay="0"/>
                                          </p:stCondLst>
                                        </p:cTn>
                                        <p:tgtEl>
                                          <p:spTgt spid="17"/>
                                        </p:tgtEl>
                                        <p:attrNameLst>
                                          <p:attrName>ppt_y</p:attrName>
                                        </p:attrNameLst>
                                      </p:cBhvr>
                                      <p:tavLst>
                                        <p:tav tm="0">
                                          <p:val>
                                            <p:strVal val="#ppt_y-.2"/>
                                          </p:val>
                                        </p:tav>
                                        <p:tav tm="100000">
                                          <p:val>
                                            <p:strVal val="#ppt_y+.1"/>
                                          </p:val>
                                        </p:tav>
                                      </p:tavLst>
                                    </p:anim>
                                    <p:anim calcmode="lin" valueType="num">
                                      <p:cBhvr>
                                        <p:cTn id="13" dur="500" accel="50000" fill="hold">
                                          <p:stCondLst>
                                            <p:cond delay="500"/>
                                          </p:stCondLst>
                                        </p:cTn>
                                        <p:tgtEl>
                                          <p:spTgt spid="17"/>
                                        </p:tgtEl>
                                        <p:attrNameLst>
                                          <p:attrName>ppt_y</p:attrName>
                                        </p:attrNameLst>
                                      </p:cBhvr>
                                      <p:tavLst>
                                        <p:tav tm="0">
                                          <p:val>
                                            <p:strVal val="#ppt_y+.1"/>
                                          </p:val>
                                        </p:tav>
                                        <p:tav tm="100000">
                                          <p:val>
                                            <p:strVal val="#ppt_y"/>
                                          </p:val>
                                        </p:tav>
                                      </p:tavLst>
                                    </p:anim>
                                    <p:animEffect transition="in" filter="fade">
                                      <p:cBhvr>
                                        <p:cTn id="14" dur="1000" decel="50000">
                                          <p:stCondLst>
                                            <p:cond delay="0"/>
                                          </p:stCondLst>
                                        </p:cTn>
                                        <p:tgtEl>
                                          <p:spTgt spid="17"/>
                                        </p:tgtEl>
                                      </p:cBhvr>
                                    </p:animEffect>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nodeType="clickEffect">
                                  <p:stCondLst>
                                    <p:cond delay="0"/>
                                  </p:stCondLst>
                                  <p:childTnLst>
                                    <p:set>
                                      <p:cBhvr>
                                        <p:cTn id="18" dur="1" fill="hold">
                                          <p:stCondLst>
                                            <p:cond delay="0"/>
                                          </p:stCondLst>
                                        </p:cTn>
                                        <p:tgtEl>
                                          <p:spTgt spid="3">
                                            <p:txEl>
                                              <p:pRg st="0" end="0"/>
                                            </p:txEl>
                                          </p:spTgt>
                                        </p:tgtEl>
                                        <p:attrNameLst>
                                          <p:attrName>style.visibility</p:attrName>
                                        </p:attrNameLst>
                                      </p:cBhvr>
                                      <p:to>
                                        <p:strVal val="visible"/>
                                      </p:to>
                                    </p:set>
                                    <p:anim calcmode="lin" valueType="num">
                                      <p:cBhvr additive="base">
                                        <p:cTn id="19" dur="500" fill="hold"/>
                                        <p:tgtEl>
                                          <p:spTgt spid="3">
                                            <p:txEl>
                                              <p:pRg st="0" end="0"/>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3">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4" fill="hold" nodeType="clickEffect">
                                  <p:stCondLst>
                                    <p:cond delay="0"/>
                                  </p:stCondLst>
                                  <p:childTnLst>
                                    <p:set>
                                      <p:cBhvr>
                                        <p:cTn id="24" dur="1" fill="hold">
                                          <p:stCondLst>
                                            <p:cond delay="0"/>
                                          </p:stCondLst>
                                        </p:cTn>
                                        <p:tgtEl>
                                          <p:spTgt spid="3">
                                            <p:txEl>
                                              <p:pRg st="1" end="1"/>
                                            </p:txEl>
                                          </p:spTgt>
                                        </p:tgtEl>
                                        <p:attrNameLst>
                                          <p:attrName>style.visibility</p:attrName>
                                        </p:attrNameLst>
                                      </p:cBhvr>
                                      <p:to>
                                        <p:strVal val="visible"/>
                                      </p:to>
                                    </p:set>
                                    <p:anim calcmode="lin" valueType="num">
                                      <p:cBhvr additive="base">
                                        <p:cTn id="25" dur="500" fill="hold"/>
                                        <p:tgtEl>
                                          <p:spTgt spid="3">
                                            <p:txEl>
                                              <p:pRg st="1" end="1"/>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3">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4" fill="hold" nodeType="clickEffect">
                                  <p:stCondLst>
                                    <p:cond delay="0"/>
                                  </p:stCondLst>
                                  <p:childTnLst>
                                    <p:set>
                                      <p:cBhvr>
                                        <p:cTn id="30" dur="1" fill="hold">
                                          <p:stCondLst>
                                            <p:cond delay="0"/>
                                          </p:stCondLst>
                                        </p:cTn>
                                        <p:tgtEl>
                                          <p:spTgt spid="3">
                                            <p:txEl>
                                              <p:pRg st="2" end="2"/>
                                            </p:txEl>
                                          </p:spTgt>
                                        </p:tgtEl>
                                        <p:attrNameLst>
                                          <p:attrName>style.visibility</p:attrName>
                                        </p:attrNameLst>
                                      </p:cBhvr>
                                      <p:to>
                                        <p:strVal val="visible"/>
                                      </p:to>
                                    </p:set>
                                    <p:anim calcmode="lin" valueType="num">
                                      <p:cBhvr additive="base">
                                        <p:cTn id="31" dur="500" fill="hold"/>
                                        <p:tgtEl>
                                          <p:spTgt spid="3">
                                            <p:txEl>
                                              <p:pRg st="2" end="2"/>
                                            </p:txEl>
                                          </p:spTgt>
                                        </p:tgtEl>
                                        <p:attrNameLst>
                                          <p:attrName>ppt_x</p:attrName>
                                        </p:attrNameLst>
                                      </p:cBhvr>
                                      <p:tavLst>
                                        <p:tav tm="0">
                                          <p:val>
                                            <p:strVal val="#ppt_x"/>
                                          </p:val>
                                        </p:tav>
                                        <p:tav tm="100000">
                                          <p:val>
                                            <p:strVal val="#ppt_x"/>
                                          </p:val>
                                        </p:tav>
                                      </p:tavLst>
                                    </p:anim>
                                    <p:anim calcmode="lin" valueType="num">
                                      <p:cBhvr additive="base">
                                        <p:cTn id="32" dur="500" fill="hold"/>
                                        <p:tgtEl>
                                          <p:spTgt spid="3">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4" fill="hold" nodeType="clickEffect">
                                  <p:stCondLst>
                                    <p:cond delay="0"/>
                                  </p:stCondLst>
                                  <p:childTnLst>
                                    <p:set>
                                      <p:cBhvr>
                                        <p:cTn id="36" dur="1" fill="hold">
                                          <p:stCondLst>
                                            <p:cond delay="0"/>
                                          </p:stCondLst>
                                        </p:cTn>
                                        <p:tgtEl>
                                          <p:spTgt spid="3">
                                            <p:txEl>
                                              <p:pRg st="3" end="3"/>
                                            </p:txEl>
                                          </p:spTgt>
                                        </p:tgtEl>
                                        <p:attrNameLst>
                                          <p:attrName>style.visibility</p:attrName>
                                        </p:attrNameLst>
                                      </p:cBhvr>
                                      <p:to>
                                        <p:strVal val="visible"/>
                                      </p:to>
                                    </p:set>
                                    <p:anim calcmode="lin" valueType="num">
                                      <p:cBhvr additive="base">
                                        <p:cTn id="37" dur="500" fill="hold"/>
                                        <p:tgtEl>
                                          <p:spTgt spid="3">
                                            <p:txEl>
                                              <p:pRg st="3" end="3"/>
                                            </p:txEl>
                                          </p:spTgt>
                                        </p:tgtEl>
                                        <p:attrNameLst>
                                          <p:attrName>ppt_x</p:attrName>
                                        </p:attrNameLst>
                                      </p:cBhvr>
                                      <p:tavLst>
                                        <p:tav tm="0">
                                          <p:val>
                                            <p:strVal val="#ppt_x"/>
                                          </p:val>
                                        </p:tav>
                                        <p:tav tm="100000">
                                          <p:val>
                                            <p:strVal val="#ppt_x"/>
                                          </p:val>
                                        </p:tav>
                                      </p:tavLst>
                                    </p:anim>
                                    <p:anim calcmode="lin" valueType="num">
                                      <p:cBhvr additive="base">
                                        <p:cTn id="38" dur="500" fill="hold"/>
                                        <p:tgtEl>
                                          <p:spTgt spid="3">
                                            <p:txEl>
                                              <p:pRg st="3" end="3"/>
                                            </p:txEl>
                                          </p:spTgt>
                                        </p:tgtEl>
                                        <p:attrNameLst>
                                          <p:attrName>ppt_y</p:attrName>
                                        </p:attrNameLst>
                                      </p:cBhvr>
                                      <p:tavLst>
                                        <p:tav tm="0">
                                          <p:val>
                                            <p:strVal val="1+#ppt_h/2"/>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3" presetClass="entr" presetSubtype="10" fill="hold" nodeType="clickEffect">
                                  <p:stCondLst>
                                    <p:cond delay="0"/>
                                  </p:stCondLst>
                                  <p:childTnLst>
                                    <p:set>
                                      <p:cBhvr>
                                        <p:cTn id="42" dur="1" fill="hold">
                                          <p:stCondLst>
                                            <p:cond delay="0"/>
                                          </p:stCondLst>
                                        </p:cTn>
                                        <p:tgtEl>
                                          <p:spTgt spid="3">
                                            <p:txEl>
                                              <p:pRg st="4" end="4"/>
                                            </p:txEl>
                                          </p:spTgt>
                                        </p:tgtEl>
                                        <p:attrNameLst>
                                          <p:attrName>style.visibility</p:attrName>
                                        </p:attrNameLst>
                                      </p:cBhvr>
                                      <p:to>
                                        <p:strVal val="visible"/>
                                      </p:to>
                                    </p:set>
                                    <p:animEffect transition="in" filter="blinds(horizontal)">
                                      <p:cBhvr>
                                        <p:cTn id="43" dur="500"/>
                                        <p:tgtEl>
                                          <p:spTgt spid="3">
                                            <p:txEl>
                                              <p:pRg st="4" end="4"/>
                                            </p:txEl>
                                          </p:spTgt>
                                        </p:tgtEl>
                                      </p:cBhvr>
                                    </p:animEffect>
                                  </p:childTnLst>
                                </p:cTn>
                              </p:par>
                              <p:par>
                                <p:cTn id="44" presetID="3" presetClass="entr" presetSubtype="10" fill="hold" nodeType="withEffect">
                                  <p:stCondLst>
                                    <p:cond delay="0"/>
                                  </p:stCondLst>
                                  <p:childTnLst>
                                    <p:set>
                                      <p:cBhvr>
                                        <p:cTn id="45" dur="1" fill="hold">
                                          <p:stCondLst>
                                            <p:cond delay="0"/>
                                          </p:stCondLst>
                                        </p:cTn>
                                        <p:tgtEl>
                                          <p:spTgt spid="3">
                                            <p:txEl>
                                              <p:pRg st="5" end="5"/>
                                            </p:txEl>
                                          </p:spTgt>
                                        </p:tgtEl>
                                        <p:attrNameLst>
                                          <p:attrName>style.visibility</p:attrName>
                                        </p:attrNameLst>
                                      </p:cBhvr>
                                      <p:to>
                                        <p:strVal val="visible"/>
                                      </p:to>
                                    </p:set>
                                    <p:animEffect transition="in" filter="blinds(horizontal)">
                                      <p:cBhvr>
                                        <p:cTn id="46" dur="500"/>
                                        <p:tgtEl>
                                          <p:spTgt spid="3">
                                            <p:txEl>
                                              <p:pRg st="5" end="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2" name="组合 31"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GrpSpPr/>
          <p:nvPr/>
        </p:nvGrpSpPr>
        <p:grpSpPr>
          <a:xfrm>
            <a:off x="6937658" y="2769557"/>
            <a:ext cx="412014" cy="603688"/>
            <a:chOff x="2905126" y="2119313"/>
            <a:chExt cx="798511" cy="1169987"/>
          </a:xfrm>
          <a:solidFill>
            <a:schemeClr val="bg1">
              <a:lumMod val="65000"/>
            </a:schemeClr>
          </a:solidFill>
        </p:grpSpPr>
        <p:sp>
          <p:nvSpPr>
            <p:cNvPr id="33" name="Freeform 99"/>
            <p:cNvSpPr/>
            <p:nvPr/>
          </p:nvSpPr>
          <p:spPr bwMode="auto">
            <a:xfrm>
              <a:off x="2905126" y="3157538"/>
              <a:ext cx="55562" cy="131762"/>
            </a:xfrm>
            <a:custGeom>
              <a:avLst/>
              <a:gdLst>
                <a:gd name="T0" fmla="*/ 1 w 2"/>
                <a:gd name="T1" fmla="*/ 5 h 5"/>
                <a:gd name="T2" fmla="*/ 0 w 2"/>
                <a:gd name="T3" fmla="*/ 4 h 5"/>
                <a:gd name="T4" fmla="*/ 0 w 2"/>
                <a:gd name="T5" fmla="*/ 1 h 5"/>
                <a:gd name="T6" fmla="*/ 1 w 2"/>
                <a:gd name="T7" fmla="*/ 0 h 5"/>
                <a:gd name="T8" fmla="*/ 2 w 2"/>
                <a:gd name="T9" fmla="*/ 1 h 5"/>
                <a:gd name="T10" fmla="*/ 2 w 2"/>
                <a:gd name="T11" fmla="*/ 4 h 5"/>
                <a:gd name="T12" fmla="*/ 1 w 2"/>
                <a:gd name="T13" fmla="*/ 5 h 5"/>
              </a:gdLst>
              <a:ahLst/>
              <a:cxnLst>
                <a:cxn ang="0">
                  <a:pos x="T0" y="T1"/>
                </a:cxn>
                <a:cxn ang="0">
                  <a:pos x="T2" y="T3"/>
                </a:cxn>
                <a:cxn ang="0">
                  <a:pos x="T4" y="T5"/>
                </a:cxn>
                <a:cxn ang="0">
                  <a:pos x="T6" y="T7"/>
                </a:cxn>
                <a:cxn ang="0">
                  <a:pos x="T8" y="T9"/>
                </a:cxn>
                <a:cxn ang="0">
                  <a:pos x="T10" y="T11"/>
                </a:cxn>
                <a:cxn ang="0">
                  <a:pos x="T12" y="T13"/>
                </a:cxn>
              </a:cxnLst>
              <a:rect l="0" t="0" r="r" b="b"/>
              <a:pathLst>
                <a:path w="2" h="5">
                  <a:moveTo>
                    <a:pt x="1" y="5"/>
                  </a:moveTo>
                  <a:cubicBezTo>
                    <a:pt x="1" y="5"/>
                    <a:pt x="0" y="4"/>
                    <a:pt x="0" y="4"/>
                  </a:cubicBezTo>
                  <a:cubicBezTo>
                    <a:pt x="0" y="1"/>
                    <a:pt x="0" y="1"/>
                    <a:pt x="0" y="1"/>
                  </a:cubicBezTo>
                  <a:cubicBezTo>
                    <a:pt x="0" y="0"/>
                    <a:pt x="1" y="0"/>
                    <a:pt x="1" y="0"/>
                  </a:cubicBezTo>
                  <a:cubicBezTo>
                    <a:pt x="2" y="0"/>
                    <a:pt x="2" y="0"/>
                    <a:pt x="2" y="1"/>
                  </a:cubicBezTo>
                  <a:cubicBezTo>
                    <a:pt x="2" y="4"/>
                    <a:pt x="2" y="4"/>
                    <a:pt x="2" y="4"/>
                  </a:cubicBezTo>
                  <a:cubicBezTo>
                    <a:pt x="2" y="4"/>
                    <a:pt x="2" y="5"/>
                    <a:pt x="1"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 name="Freeform 100"/>
            <p:cNvSpPr>
              <a:spLocks noEditPoints="1"/>
            </p:cNvSpPr>
            <p:nvPr/>
          </p:nvSpPr>
          <p:spPr bwMode="auto">
            <a:xfrm>
              <a:off x="2905126" y="2384425"/>
              <a:ext cx="55562" cy="639762"/>
            </a:xfrm>
            <a:custGeom>
              <a:avLst/>
              <a:gdLst>
                <a:gd name="T0" fmla="*/ 1 w 2"/>
                <a:gd name="T1" fmla="*/ 24 h 24"/>
                <a:gd name="T2" fmla="*/ 0 w 2"/>
                <a:gd name="T3" fmla="*/ 23 h 24"/>
                <a:gd name="T4" fmla="*/ 0 w 2"/>
                <a:gd name="T5" fmla="*/ 16 h 24"/>
                <a:gd name="T6" fmla="*/ 1 w 2"/>
                <a:gd name="T7" fmla="*/ 15 h 24"/>
                <a:gd name="T8" fmla="*/ 2 w 2"/>
                <a:gd name="T9" fmla="*/ 16 h 24"/>
                <a:gd name="T10" fmla="*/ 2 w 2"/>
                <a:gd name="T11" fmla="*/ 23 h 24"/>
                <a:gd name="T12" fmla="*/ 1 w 2"/>
                <a:gd name="T13" fmla="*/ 24 h 24"/>
                <a:gd name="T14" fmla="*/ 1 w 2"/>
                <a:gd name="T15" fmla="*/ 10 h 24"/>
                <a:gd name="T16" fmla="*/ 0 w 2"/>
                <a:gd name="T17" fmla="*/ 9 h 24"/>
                <a:gd name="T18" fmla="*/ 0 w 2"/>
                <a:gd name="T19" fmla="*/ 1 h 24"/>
                <a:gd name="T20" fmla="*/ 1 w 2"/>
                <a:gd name="T21" fmla="*/ 0 h 24"/>
                <a:gd name="T22" fmla="*/ 2 w 2"/>
                <a:gd name="T23" fmla="*/ 1 h 24"/>
                <a:gd name="T24" fmla="*/ 2 w 2"/>
                <a:gd name="T25" fmla="*/ 9 h 24"/>
                <a:gd name="T26" fmla="*/ 1 w 2"/>
                <a:gd name="T27" fmla="*/ 1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 h="24">
                  <a:moveTo>
                    <a:pt x="1" y="24"/>
                  </a:moveTo>
                  <a:cubicBezTo>
                    <a:pt x="1" y="24"/>
                    <a:pt x="0" y="23"/>
                    <a:pt x="0" y="23"/>
                  </a:cubicBezTo>
                  <a:cubicBezTo>
                    <a:pt x="0" y="16"/>
                    <a:pt x="0" y="16"/>
                    <a:pt x="0" y="16"/>
                  </a:cubicBezTo>
                  <a:cubicBezTo>
                    <a:pt x="0" y="15"/>
                    <a:pt x="1" y="15"/>
                    <a:pt x="1" y="15"/>
                  </a:cubicBezTo>
                  <a:cubicBezTo>
                    <a:pt x="2" y="15"/>
                    <a:pt x="2" y="15"/>
                    <a:pt x="2" y="16"/>
                  </a:cubicBezTo>
                  <a:cubicBezTo>
                    <a:pt x="2" y="23"/>
                    <a:pt x="2" y="23"/>
                    <a:pt x="2" y="23"/>
                  </a:cubicBezTo>
                  <a:cubicBezTo>
                    <a:pt x="2" y="23"/>
                    <a:pt x="2" y="24"/>
                    <a:pt x="1" y="24"/>
                  </a:cubicBezTo>
                  <a:close/>
                  <a:moveTo>
                    <a:pt x="1" y="10"/>
                  </a:moveTo>
                  <a:cubicBezTo>
                    <a:pt x="1" y="10"/>
                    <a:pt x="0" y="9"/>
                    <a:pt x="0" y="9"/>
                  </a:cubicBezTo>
                  <a:cubicBezTo>
                    <a:pt x="0" y="1"/>
                    <a:pt x="0" y="1"/>
                    <a:pt x="0" y="1"/>
                  </a:cubicBezTo>
                  <a:cubicBezTo>
                    <a:pt x="0" y="1"/>
                    <a:pt x="1" y="0"/>
                    <a:pt x="1" y="0"/>
                  </a:cubicBezTo>
                  <a:cubicBezTo>
                    <a:pt x="2" y="0"/>
                    <a:pt x="2" y="1"/>
                    <a:pt x="2" y="1"/>
                  </a:cubicBezTo>
                  <a:cubicBezTo>
                    <a:pt x="2" y="9"/>
                    <a:pt x="2" y="9"/>
                    <a:pt x="2" y="9"/>
                  </a:cubicBezTo>
                  <a:cubicBezTo>
                    <a:pt x="2" y="9"/>
                    <a:pt x="2" y="10"/>
                    <a:pt x="1"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 name="Freeform 101"/>
            <p:cNvSpPr/>
            <p:nvPr/>
          </p:nvSpPr>
          <p:spPr bwMode="auto">
            <a:xfrm>
              <a:off x="2905126" y="2119313"/>
              <a:ext cx="138112" cy="131762"/>
            </a:xfrm>
            <a:custGeom>
              <a:avLst/>
              <a:gdLst>
                <a:gd name="T0" fmla="*/ 1 w 5"/>
                <a:gd name="T1" fmla="*/ 5 h 5"/>
                <a:gd name="T2" fmla="*/ 0 w 5"/>
                <a:gd name="T3" fmla="*/ 4 h 5"/>
                <a:gd name="T4" fmla="*/ 0 w 5"/>
                <a:gd name="T5" fmla="*/ 1 h 5"/>
                <a:gd name="T6" fmla="*/ 1 w 5"/>
                <a:gd name="T7" fmla="*/ 0 h 5"/>
                <a:gd name="T8" fmla="*/ 4 w 5"/>
                <a:gd name="T9" fmla="*/ 0 h 5"/>
                <a:gd name="T10" fmla="*/ 5 w 5"/>
                <a:gd name="T11" fmla="*/ 1 h 5"/>
                <a:gd name="T12" fmla="*/ 4 w 5"/>
                <a:gd name="T13" fmla="*/ 2 h 5"/>
                <a:gd name="T14" fmla="*/ 2 w 5"/>
                <a:gd name="T15" fmla="*/ 2 h 5"/>
                <a:gd name="T16" fmla="*/ 2 w 5"/>
                <a:gd name="T17" fmla="*/ 4 h 5"/>
                <a:gd name="T18" fmla="*/ 1 w 5"/>
                <a:gd name="T19"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5">
                  <a:moveTo>
                    <a:pt x="1" y="5"/>
                  </a:moveTo>
                  <a:cubicBezTo>
                    <a:pt x="1" y="5"/>
                    <a:pt x="0" y="5"/>
                    <a:pt x="0" y="4"/>
                  </a:cubicBezTo>
                  <a:cubicBezTo>
                    <a:pt x="0" y="1"/>
                    <a:pt x="0" y="1"/>
                    <a:pt x="0" y="1"/>
                  </a:cubicBezTo>
                  <a:cubicBezTo>
                    <a:pt x="0" y="1"/>
                    <a:pt x="1" y="0"/>
                    <a:pt x="1" y="0"/>
                  </a:cubicBezTo>
                  <a:cubicBezTo>
                    <a:pt x="4" y="0"/>
                    <a:pt x="4" y="0"/>
                    <a:pt x="4" y="0"/>
                  </a:cubicBezTo>
                  <a:cubicBezTo>
                    <a:pt x="5" y="0"/>
                    <a:pt x="5" y="1"/>
                    <a:pt x="5" y="1"/>
                  </a:cubicBezTo>
                  <a:cubicBezTo>
                    <a:pt x="5" y="2"/>
                    <a:pt x="5" y="2"/>
                    <a:pt x="4" y="2"/>
                  </a:cubicBezTo>
                  <a:cubicBezTo>
                    <a:pt x="2" y="2"/>
                    <a:pt x="2" y="2"/>
                    <a:pt x="2" y="2"/>
                  </a:cubicBezTo>
                  <a:cubicBezTo>
                    <a:pt x="2" y="4"/>
                    <a:pt x="2" y="4"/>
                    <a:pt x="2" y="4"/>
                  </a:cubicBezTo>
                  <a:cubicBezTo>
                    <a:pt x="2" y="5"/>
                    <a:pt x="2" y="5"/>
                    <a:pt x="1"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 name="Freeform 102"/>
            <p:cNvSpPr/>
            <p:nvPr/>
          </p:nvSpPr>
          <p:spPr bwMode="auto">
            <a:xfrm>
              <a:off x="3179763" y="2119313"/>
              <a:ext cx="247650" cy="52387"/>
            </a:xfrm>
            <a:custGeom>
              <a:avLst/>
              <a:gdLst>
                <a:gd name="T0" fmla="*/ 8 w 9"/>
                <a:gd name="T1" fmla="*/ 2 h 2"/>
                <a:gd name="T2" fmla="*/ 1 w 9"/>
                <a:gd name="T3" fmla="*/ 2 h 2"/>
                <a:gd name="T4" fmla="*/ 0 w 9"/>
                <a:gd name="T5" fmla="*/ 1 h 2"/>
                <a:gd name="T6" fmla="*/ 1 w 9"/>
                <a:gd name="T7" fmla="*/ 0 h 2"/>
                <a:gd name="T8" fmla="*/ 8 w 9"/>
                <a:gd name="T9" fmla="*/ 0 h 2"/>
                <a:gd name="T10" fmla="*/ 9 w 9"/>
                <a:gd name="T11" fmla="*/ 1 h 2"/>
                <a:gd name="T12" fmla="*/ 8 w 9"/>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9" h="2">
                  <a:moveTo>
                    <a:pt x="8" y="2"/>
                  </a:moveTo>
                  <a:cubicBezTo>
                    <a:pt x="1" y="2"/>
                    <a:pt x="1" y="2"/>
                    <a:pt x="1" y="2"/>
                  </a:cubicBezTo>
                  <a:cubicBezTo>
                    <a:pt x="1" y="2"/>
                    <a:pt x="0" y="2"/>
                    <a:pt x="0" y="1"/>
                  </a:cubicBezTo>
                  <a:cubicBezTo>
                    <a:pt x="0" y="1"/>
                    <a:pt x="1" y="0"/>
                    <a:pt x="1" y="0"/>
                  </a:cubicBezTo>
                  <a:cubicBezTo>
                    <a:pt x="8" y="0"/>
                    <a:pt x="8" y="0"/>
                    <a:pt x="8" y="0"/>
                  </a:cubicBezTo>
                  <a:cubicBezTo>
                    <a:pt x="8" y="0"/>
                    <a:pt x="9" y="1"/>
                    <a:pt x="9" y="1"/>
                  </a:cubicBezTo>
                  <a:cubicBezTo>
                    <a:pt x="9" y="2"/>
                    <a:pt x="8" y="2"/>
                    <a:pt x="8"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 name="Freeform 103"/>
            <p:cNvSpPr/>
            <p:nvPr/>
          </p:nvSpPr>
          <p:spPr bwMode="auto">
            <a:xfrm>
              <a:off x="3565525" y="2119313"/>
              <a:ext cx="138112" cy="52387"/>
            </a:xfrm>
            <a:custGeom>
              <a:avLst/>
              <a:gdLst>
                <a:gd name="T0" fmla="*/ 4 w 5"/>
                <a:gd name="T1" fmla="*/ 2 h 2"/>
                <a:gd name="T2" fmla="*/ 1 w 5"/>
                <a:gd name="T3" fmla="*/ 2 h 2"/>
                <a:gd name="T4" fmla="*/ 0 w 5"/>
                <a:gd name="T5" fmla="*/ 1 h 2"/>
                <a:gd name="T6" fmla="*/ 1 w 5"/>
                <a:gd name="T7" fmla="*/ 0 h 2"/>
                <a:gd name="T8" fmla="*/ 4 w 5"/>
                <a:gd name="T9" fmla="*/ 0 h 2"/>
                <a:gd name="T10" fmla="*/ 5 w 5"/>
                <a:gd name="T11" fmla="*/ 1 h 2"/>
                <a:gd name="T12" fmla="*/ 4 w 5"/>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5" h="2">
                  <a:moveTo>
                    <a:pt x="4" y="2"/>
                  </a:moveTo>
                  <a:cubicBezTo>
                    <a:pt x="1" y="2"/>
                    <a:pt x="1" y="2"/>
                    <a:pt x="1" y="2"/>
                  </a:cubicBezTo>
                  <a:cubicBezTo>
                    <a:pt x="0" y="2"/>
                    <a:pt x="0" y="2"/>
                    <a:pt x="0" y="1"/>
                  </a:cubicBezTo>
                  <a:cubicBezTo>
                    <a:pt x="0" y="1"/>
                    <a:pt x="0" y="0"/>
                    <a:pt x="1" y="0"/>
                  </a:cubicBezTo>
                  <a:cubicBezTo>
                    <a:pt x="4" y="0"/>
                    <a:pt x="4" y="0"/>
                    <a:pt x="4" y="0"/>
                  </a:cubicBezTo>
                  <a:cubicBezTo>
                    <a:pt x="4" y="0"/>
                    <a:pt x="5" y="1"/>
                    <a:pt x="5" y="1"/>
                  </a:cubicBezTo>
                  <a:cubicBezTo>
                    <a:pt x="5" y="2"/>
                    <a:pt x="4" y="2"/>
                    <a:pt x="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16" name="组合 15"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GrpSpPr/>
          <p:nvPr/>
        </p:nvGrpSpPr>
        <p:grpSpPr>
          <a:xfrm>
            <a:off x="6207015" y="3226676"/>
            <a:ext cx="1550610" cy="1553304"/>
            <a:chOff x="6207015" y="3226676"/>
            <a:chExt cx="1550610" cy="1553304"/>
          </a:xfrm>
        </p:grpSpPr>
        <p:grpSp>
          <p:nvGrpSpPr>
            <p:cNvPr id="21" name="组合 20"/>
            <p:cNvGrpSpPr/>
            <p:nvPr/>
          </p:nvGrpSpPr>
          <p:grpSpPr>
            <a:xfrm flipH="1">
              <a:off x="6207015" y="3226676"/>
              <a:ext cx="1550610" cy="1553304"/>
              <a:chOff x="3719415" y="2667004"/>
              <a:chExt cx="1656000" cy="1658877"/>
            </a:xfrm>
          </p:grpSpPr>
          <p:sp>
            <p:nvSpPr>
              <p:cNvPr id="22" name="任意多边形 21"/>
              <p:cNvSpPr/>
              <p:nvPr/>
            </p:nvSpPr>
            <p:spPr>
              <a:xfrm>
                <a:off x="3719415" y="2667004"/>
                <a:ext cx="1656000" cy="1658877"/>
              </a:xfrm>
              <a:custGeom>
                <a:avLst/>
                <a:gdLst>
                  <a:gd name="connsiteX0" fmla="*/ 0 w 1656000"/>
                  <a:gd name="connsiteY0" fmla="*/ 0 h 1658877"/>
                  <a:gd name="connsiteX1" fmla="*/ 404726 w 1656000"/>
                  <a:gd name="connsiteY1" fmla="*/ 0 h 1658877"/>
                  <a:gd name="connsiteX2" fmla="*/ 583096 w 1656000"/>
                  <a:gd name="connsiteY2" fmla="*/ 0 h 1658877"/>
                  <a:gd name="connsiteX3" fmla="*/ 1251274 w 1656000"/>
                  <a:gd name="connsiteY3" fmla="*/ 0 h 1658877"/>
                  <a:gd name="connsiteX4" fmla="*/ 1656000 w 1656000"/>
                  <a:gd name="connsiteY4" fmla="*/ 404726 h 1658877"/>
                  <a:gd name="connsiteX5" fmla="*/ 1656000 w 1656000"/>
                  <a:gd name="connsiteY5" fmla="*/ 1251274 h 1658877"/>
                  <a:gd name="connsiteX6" fmla="*/ 1652796 w 1656000"/>
                  <a:gd name="connsiteY6" fmla="*/ 1283057 h 1658877"/>
                  <a:gd name="connsiteX7" fmla="*/ 1652796 w 1656000"/>
                  <a:gd name="connsiteY7" fmla="*/ 1658877 h 1658877"/>
                  <a:gd name="connsiteX8" fmla="*/ 1069700 w 1656000"/>
                  <a:gd name="connsiteY8" fmla="*/ 1658877 h 1658877"/>
                  <a:gd name="connsiteX9" fmla="*/ 1069700 w 1656000"/>
                  <a:gd name="connsiteY9" fmla="*/ 1656000 h 1658877"/>
                  <a:gd name="connsiteX10" fmla="*/ 404726 w 1656000"/>
                  <a:gd name="connsiteY10" fmla="*/ 1656000 h 1658877"/>
                  <a:gd name="connsiteX11" fmla="*/ 0 w 1656000"/>
                  <a:gd name="connsiteY11" fmla="*/ 1251274 h 1658877"/>
                  <a:gd name="connsiteX12" fmla="*/ 0 w 1656000"/>
                  <a:gd name="connsiteY12" fmla="*/ 838080 h 1658877"/>
                  <a:gd name="connsiteX13" fmla="*/ 0 w 1656000"/>
                  <a:gd name="connsiteY13" fmla="*/ 404726 h 1658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56000" h="1658877">
                    <a:moveTo>
                      <a:pt x="0" y="0"/>
                    </a:moveTo>
                    <a:lnTo>
                      <a:pt x="404726" y="0"/>
                    </a:lnTo>
                    <a:lnTo>
                      <a:pt x="583096" y="0"/>
                    </a:lnTo>
                    <a:lnTo>
                      <a:pt x="1251274" y="0"/>
                    </a:lnTo>
                    <a:cubicBezTo>
                      <a:pt x="1474798" y="0"/>
                      <a:pt x="1656000" y="181202"/>
                      <a:pt x="1656000" y="404726"/>
                    </a:cubicBezTo>
                    <a:lnTo>
                      <a:pt x="1656000" y="1251274"/>
                    </a:lnTo>
                    <a:lnTo>
                      <a:pt x="1652796" y="1283057"/>
                    </a:lnTo>
                    <a:lnTo>
                      <a:pt x="1652796" y="1658877"/>
                    </a:lnTo>
                    <a:lnTo>
                      <a:pt x="1069700" y="1658877"/>
                    </a:lnTo>
                    <a:lnTo>
                      <a:pt x="1069700" y="1656000"/>
                    </a:lnTo>
                    <a:lnTo>
                      <a:pt x="404726" y="1656000"/>
                    </a:lnTo>
                    <a:cubicBezTo>
                      <a:pt x="181202" y="1656000"/>
                      <a:pt x="0" y="1474798"/>
                      <a:pt x="0" y="1251274"/>
                    </a:cubicBezTo>
                    <a:lnTo>
                      <a:pt x="0" y="838080"/>
                    </a:lnTo>
                    <a:lnTo>
                      <a:pt x="0" y="404726"/>
                    </a:lnTo>
                    <a:close/>
                  </a:path>
                </a:pathLst>
              </a:custGeom>
              <a:solidFill>
                <a:srgbClr val="D06F8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23" name="任意多边形 22"/>
              <p:cNvSpPr>
                <a:spLocks noChangeAspect="1"/>
              </p:cNvSpPr>
              <p:nvPr/>
            </p:nvSpPr>
            <p:spPr>
              <a:xfrm>
                <a:off x="3954445" y="2902442"/>
                <a:ext cx="1185940" cy="1188000"/>
              </a:xfrm>
              <a:custGeom>
                <a:avLst/>
                <a:gdLst>
                  <a:gd name="connsiteX0" fmla="*/ 0 w 1656000"/>
                  <a:gd name="connsiteY0" fmla="*/ 0 h 1658877"/>
                  <a:gd name="connsiteX1" fmla="*/ 404726 w 1656000"/>
                  <a:gd name="connsiteY1" fmla="*/ 0 h 1658877"/>
                  <a:gd name="connsiteX2" fmla="*/ 583096 w 1656000"/>
                  <a:gd name="connsiteY2" fmla="*/ 0 h 1658877"/>
                  <a:gd name="connsiteX3" fmla="*/ 1251274 w 1656000"/>
                  <a:gd name="connsiteY3" fmla="*/ 0 h 1658877"/>
                  <a:gd name="connsiteX4" fmla="*/ 1656000 w 1656000"/>
                  <a:gd name="connsiteY4" fmla="*/ 404726 h 1658877"/>
                  <a:gd name="connsiteX5" fmla="*/ 1656000 w 1656000"/>
                  <a:gd name="connsiteY5" fmla="*/ 1251274 h 1658877"/>
                  <a:gd name="connsiteX6" fmla="*/ 1652796 w 1656000"/>
                  <a:gd name="connsiteY6" fmla="*/ 1283057 h 1658877"/>
                  <a:gd name="connsiteX7" fmla="*/ 1652796 w 1656000"/>
                  <a:gd name="connsiteY7" fmla="*/ 1658877 h 1658877"/>
                  <a:gd name="connsiteX8" fmla="*/ 1069700 w 1656000"/>
                  <a:gd name="connsiteY8" fmla="*/ 1658877 h 1658877"/>
                  <a:gd name="connsiteX9" fmla="*/ 1069700 w 1656000"/>
                  <a:gd name="connsiteY9" fmla="*/ 1656000 h 1658877"/>
                  <a:gd name="connsiteX10" fmla="*/ 404726 w 1656000"/>
                  <a:gd name="connsiteY10" fmla="*/ 1656000 h 1658877"/>
                  <a:gd name="connsiteX11" fmla="*/ 0 w 1656000"/>
                  <a:gd name="connsiteY11" fmla="*/ 1251274 h 1658877"/>
                  <a:gd name="connsiteX12" fmla="*/ 0 w 1656000"/>
                  <a:gd name="connsiteY12" fmla="*/ 838080 h 1658877"/>
                  <a:gd name="connsiteX13" fmla="*/ 0 w 1656000"/>
                  <a:gd name="connsiteY13" fmla="*/ 404726 h 1658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56000" h="1658877">
                    <a:moveTo>
                      <a:pt x="0" y="0"/>
                    </a:moveTo>
                    <a:lnTo>
                      <a:pt x="404726" y="0"/>
                    </a:lnTo>
                    <a:lnTo>
                      <a:pt x="583096" y="0"/>
                    </a:lnTo>
                    <a:lnTo>
                      <a:pt x="1251274" y="0"/>
                    </a:lnTo>
                    <a:cubicBezTo>
                      <a:pt x="1474798" y="0"/>
                      <a:pt x="1656000" y="181202"/>
                      <a:pt x="1656000" y="404726"/>
                    </a:cubicBezTo>
                    <a:lnTo>
                      <a:pt x="1656000" y="1251274"/>
                    </a:lnTo>
                    <a:lnTo>
                      <a:pt x="1652796" y="1283057"/>
                    </a:lnTo>
                    <a:lnTo>
                      <a:pt x="1652796" y="1658877"/>
                    </a:lnTo>
                    <a:lnTo>
                      <a:pt x="1069700" y="1658877"/>
                    </a:lnTo>
                    <a:lnTo>
                      <a:pt x="1069700" y="1656000"/>
                    </a:lnTo>
                    <a:lnTo>
                      <a:pt x="404726" y="1656000"/>
                    </a:lnTo>
                    <a:cubicBezTo>
                      <a:pt x="181202" y="1656000"/>
                      <a:pt x="0" y="1474798"/>
                      <a:pt x="0" y="1251274"/>
                    </a:cubicBezTo>
                    <a:lnTo>
                      <a:pt x="0" y="838080"/>
                    </a:lnTo>
                    <a:lnTo>
                      <a:pt x="0" y="404726"/>
                    </a:lnTo>
                    <a:close/>
                  </a:path>
                </a:pathLst>
              </a:custGeom>
              <a:gradFill>
                <a:gsLst>
                  <a:gs pos="100000">
                    <a:schemeClr val="bg1">
                      <a:lumMod val="85000"/>
                    </a:schemeClr>
                  </a:gs>
                  <a:gs pos="0">
                    <a:schemeClr val="bg1"/>
                  </a:gs>
                </a:gsLst>
                <a:lin ang="13200000" scaled="0"/>
              </a:gradFill>
              <a:ln>
                <a:noFill/>
              </a:ln>
              <a:effectLst>
                <a:outerShdw blurRad="127000" dist="635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grpSp>
        <p:sp>
          <p:nvSpPr>
            <p:cNvPr id="66" name="Freeform 31"/>
            <p:cNvSpPr>
              <a:spLocks noEditPoints="1"/>
            </p:cNvSpPr>
            <p:nvPr/>
          </p:nvSpPr>
          <p:spPr bwMode="auto">
            <a:xfrm>
              <a:off x="6790880" y="3781198"/>
              <a:ext cx="377553" cy="474802"/>
            </a:xfrm>
            <a:custGeom>
              <a:avLst/>
              <a:gdLst>
                <a:gd name="T0" fmla="*/ 82 w 484"/>
                <a:gd name="T1" fmla="*/ 166 h 606"/>
                <a:gd name="T2" fmla="*/ 82 w 484"/>
                <a:gd name="T3" fmla="*/ 186 h 606"/>
                <a:gd name="T4" fmla="*/ 331 w 484"/>
                <a:gd name="T5" fmla="*/ 193 h 606"/>
                <a:gd name="T6" fmla="*/ 331 w 484"/>
                <a:gd name="T7" fmla="*/ 173 h 606"/>
                <a:gd name="T8" fmla="*/ 387 w 484"/>
                <a:gd name="T9" fmla="*/ 556 h 606"/>
                <a:gd name="T10" fmla="*/ 388 w 484"/>
                <a:gd name="T11" fmla="*/ 564 h 606"/>
                <a:gd name="T12" fmla="*/ 418 w 484"/>
                <a:gd name="T13" fmla="*/ 594 h 606"/>
                <a:gd name="T14" fmla="*/ 474 w 484"/>
                <a:gd name="T15" fmla="*/ 581 h 606"/>
                <a:gd name="T16" fmla="*/ 474 w 484"/>
                <a:gd name="T17" fmla="*/ 531 h 606"/>
                <a:gd name="T18" fmla="*/ 444 w 484"/>
                <a:gd name="T19" fmla="*/ 501 h 606"/>
                <a:gd name="T20" fmla="*/ 418 w 484"/>
                <a:gd name="T21" fmla="*/ 519 h 606"/>
                <a:gd name="T22" fmla="*/ 384 w 484"/>
                <a:gd name="T23" fmla="*/ 553 h 606"/>
                <a:gd name="T24" fmla="*/ 218 w 484"/>
                <a:gd name="T25" fmla="*/ 354 h 606"/>
                <a:gd name="T26" fmla="*/ 229 w 484"/>
                <a:gd name="T27" fmla="*/ 336 h 606"/>
                <a:gd name="T28" fmla="*/ 207 w 484"/>
                <a:gd name="T29" fmla="*/ 320 h 606"/>
                <a:gd name="T30" fmla="*/ 207 w 484"/>
                <a:gd name="T31" fmla="*/ 327 h 606"/>
                <a:gd name="T32" fmla="*/ 246 w 484"/>
                <a:gd name="T33" fmla="*/ 422 h 606"/>
                <a:gd name="T34" fmla="*/ 297 w 484"/>
                <a:gd name="T35" fmla="*/ 364 h 606"/>
                <a:gd name="T36" fmla="*/ 296 w 484"/>
                <a:gd name="T37" fmla="*/ 357 h 606"/>
                <a:gd name="T38" fmla="*/ 224 w 484"/>
                <a:gd name="T39" fmla="*/ 362 h 606"/>
                <a:gd name="T40" fmla="*/ 224 w 484"/>
                <a:gd name="T41" fmla="*/ 368 h 606"/>
                <a:gd name="T42" fmla="*/ 246 w 484"/>
                <a:gd name="T43" fmla="*/ 422 h 606"/>
                <a:gd name="T44" fmla="*/ 429 w 484"/>
                <a:gd name="T45" fmla="*/ 493 h 606"/>
                <a:gd name="T46" fmla="*/ 429 w 484"/>
                <a:gd name="T47" fmla="*/ 487 h 606"/>
                <a:gd name="T48" fmla="*/ 394 w 484"/>
                <a:gd name="T49" fmla="*/ 451 h 606"/>
                <a:gd name="T50" fmla="*/ 256 w 484"/>
                <a:gd name="T51" fmla="*/ 425 h 606"/>
                <a:gd name="T52" fmla="*/ 256 w 484"/>
                <a:gd name="T53" fmla="*/ 432 h 606"/>
                <a:gd name="T54" fmla="*/ 354 w 484"/>
                <a:gd name="T55" fmla="*/ 530 h 606"/>
                <a:gd name="T56" fmla="*/ 395 w 484"/>
                <a:gd name="T57" fmla="*/ 528 h 606"/>
                <a:gd name="T58" fmla="*/ 20 w 484"/>
                <a:gd name="T59" fmla="*/ 150 h 606"/>
                <a:gd name="T60" fmla="*/ 89 w 484"/>
                <a:gd name="T61" fmla="*/ 152 h 606"/>
                <a:gd name="T62" fmla="*/ 141 w 484"/>
                <a:gd name="T63" fmla="*/ 100 h 606"/>
                <a:gd name="T64" fmla="*/ 141 w 484"/>
                <a:gd name="T65" fmla="*/ 93 h 606"/>
                <a:gd name="T66" fmla="*/ 383 w 484"/>
                <a:gd name="T67" fmla="*/ 27 h 606"/>
                <a:gd name="T68" fmla="*/ 394 w 484"/>
                <a:gd name="T69" fmla="*/ 422 h 606"/>
                <a:gd name="T70" fmla="*/ 414 w 484"/>
                <a:gd name="T71" fmla="*/ 449 h 606"/>
                <a:gd name="T72" fmla="*/ 414 w 484"/>
                <a:gd name="T73" fmla="*/ 39 h 606"/>
                <a:gd name="T74" fmla="*/ 383 w 484"/>
                <a:gd name="T75" fmla="*/ 0 h 606"/>
                <a:gd name="T76" fmla="*/ 121 w 484"/>
                <a:gd name="T77" fmla="*/ 2 h 606"/>
                <a:gd name="T78" fmla="*/ 0 w 484"/>
                <a:gd name="T79" fmla="*/ 123 h 606"/>
                <a:gd name="T80" fmla="*/ 0 w 484"/>
                <a:gd name="T81" fmla="*/ 492 h 606"/>
                <a:gd name="T82" fmla="*/ 32 w 484"/>
                <a:gd name="T83" fmla="*/ 530 h 606"/>
                <a:gd name="T84" fmla="*/ 319 w 484"/>
                <a:gd name="T85" fmla="*/ 524 h 606"/>
                <a:gd name="T86" fmla="*/ 305 w 484"/>
                <a:gd name="T87" fmla="*/ 503 h 606"/>
                <a:gd name="T88" fmla="*/ 20 w 484"/>
                <a:gd name="T89" fmla="*/ 492 h 606"/>
                <a:gd name="T90" fmla="*/ 20 w 484"/>
                <a:gd name="T91" fmla="*/ 150 h 606"/>
                <a:gd name="T92" fmla="*/ 156 w 484"/>
                <a:gd name="T93" fmla="*/ 321 h 606"/>
                <a:gd name="T94" fmla="*/ 156 w 484"/>
                <a:gd name="T95" fmla="*/ 301 h 606"/>
                <a:gd name="T96" fmla="*/ 82 w 484"/>
                <a:gd name="T97" fmla="*/ 294 h 606"/>
                <a:gd name="T98" fmla="*/ 82 w 484"/>
                <a:gd name="T99" fmla="*/ 315 h 606"/>
                <a:gd name="T100" fmla="*/ 82 w 484"/>
                <a:gd name="T101" fmla="*/ 272 h 606"/>
                <a:gd name="T102" fmla="*/ 331 w 484"/>
                <a:gd name="T103" fmla="*/ 279 h 606"/>
                <a:gd name="T104" fmla="*/ 331 w 484"/>
                <a:gd name="T105" fmla="*/ 258 h 606"/>
                <a:gd name="T106" fmla="*/ 82 w 484"/>
                <a:gd name="T107" fmla="*/ 252 h 606"/>
                <a:gd name="T108" fmla="*/ 82 w 484"/>
                <a:gd name="T109" fmla="*/ 272 h 606"/>
                <a:gd name="T110" fmla="*/ 82 w 484"/>
                <a:gd name="T111" fmla="*/ 236 h 606"/>
                <a:gd name="T112" fmla="*/ 331 w 484"/>
                <a:gd name="T113" fmla="*/ 229 h 606"/>
                <a:gd name="T114" fmla="*/ 331 w 484"/>
                <a:gd name="T115" fmla="*/ 209 h 606"/>
                <a:gd name="T116" fmla="*/ 82 w 484"/>
                <a:gd name="T117" fmla="*/ 216 h 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84" h="606">
                  <a:moveTo>
                    <a:pt x="331" y="166"/>
                  </a:moveTo>
                  <a:lnTo>
                    <a:pt x="82" y="166"/>
                  </a:lnTo>
                  <a:lnTo>
                    <a:pt x="82" y="173"/>
                  </a:lnTo>
                  <a:lnTo>
                    <a:pt x="82" y="186"/>
                  </a:lnTo>
                  <a:lnTo>
                    <a:pt x="82" y="193"/>
                  </a:lnTo>
                  <a:lnTo>
                    <a:pt x="331" y="193"/>
                  </a:lnTo>
                  <a:lnTo>
                    <a:pt x="331" y="186"/>
                  </a:lnTo>
                  <a:lnTo>
                    <a:pt x="331" y="173"/>
                  </a:lnTo>
                  <a:lnTo>
                    <a:pt x="331" y="166"/>
                  </a:lnTo>
                  <a:close/>
                  <a:moveTo>
                    <a:pt x="387" y="556"/>
                  </a:moveTo>
                  <a:lnTo>
                    <a:pt x="384" y="560"/>
                  </a:lnTo>
                  <a:lnTo>
                    <a:pt x="388" y="564"/>
                  </a:lnTo>
                  <a:lnTo>
                    <a:pt x="408" y="583"/>
                  </a:lnTo>
                  <a:lnTo>
                    <a:pt x="418" y="594"/>
                  </a:lnTo>
                  <a:cubicBezTo>
                    <a:pt x="430" y="606"/>
                    <a:pt x="450" y="606"/>
                    <a:pt x="462" y="594"/>
                  </a:cubicBezTo>
                  <a:lnTo>
                    <a:pt x="474" y="581"/>
                  </a:lnTo>
                  <a:cubicBezTo>
                    <a:pt x="481" y="575"/>
                    <a:pt x="484" y="565"/>
                    <a:pt x="483" y="556"/>
                  </a:cubicBezTo>
                  <a:cubicBezTo>
                    <a:pt x="484" y="547"/>
                    <a:pt x="481" y="538"/>
                    <a:pt x="474" y="531"/>
                  </a:cubicBezTo>
                  <a:lnTo>
                    <a:pt x="462" y="519"/>
                  </a:lnTo>
                  <a:lnTo>
                    <a:pt x="444" y="501"/>
                  </a:lnTo>
                  <a:lnTo>
                    <a:pt x="440" y="497"/>
                  </a:lnTo>
                  <a:lnTo>
                    <a:pt x="418" y="519"/>
                  </a:lnTo>
                  <a:lnTo>
                    <a:pt x="412" y="525"/>
                  </a:lnTo>
                  <a:lnTo>
                    <a:pt x="384" y="553"/>
                  </a:lnTo>
                  <a:lnTo>
                    <a:pt x="387" y="556"/>
                  </a:lnTo>
                  <a:close/>
                  <a:moveTo>
                    <a:pt x="218" y="354"/>
                  </a:moveTo>
                  <a:lnTo>
                    <a:pt x="234" y="338"/>
                  </a:lnTo>
                  <a:lnTo>
                    <a:pt x="229" y="336"/>
                  </a:lnTo>
                  <a:lnTo>
                    <a:pt x="234" y="331"/>
                  </a:lnTo>
                  <a:lnTo>
                    <a:pt x="207" y="320"/>
                  </a:lnTo>
                  <a:lnTo>
                    <a:pt x="211" y="328"/>
                  </a:lnTo>
                  <a:lnTo>
                    <a:pt x="207" y="327"/>
                  </a:lnTo>
                  <a:lnTo>
                    <a:pt x="218" y="354"/>
                  </a:lnTo>
                  <a:close/>
                  <a:moveTo>
                    <a:pt x="246" y="422"/>
                  </a:moveTo>
                  <a:lnTo>
                    <a:pt x="302" y="366"/>
                  </a:lnTo>
                  <a:lnTo>
                    <a:pt x="297" y="364"/>
                  </a:lnTo>
                  <a:lnTo>
                    <a:pt x="302" y="359"/>
                  </a:lnTo>
                  <a:lnTo>
                    <a:pt x="296" y="357"/>
                  </a:lnTo>
                  <a:lnTo>
                    <a:pt x="249" y="337"/>
                  </a:lnTo>
                  <a:lnTo>
                    <a:pt x="224" y="362"/>
                  </a:lnTo>
                  <a:lnTo>
                    <a:pt x="226" y="366"/>
                  </a:lnTo>
                  <a:lnTo>
                    <a:pt x="224" y="368"/>
                  </a:lnTo>
                  <a:lnTo>
                    <a:pt x="243" y="416"/>
                  </a:lnTo>
                  <a:lnTo>
                    <a:pt x="246" y="422"/>
                  </a:lnTo>
                  <a:close/>
                  <a:moveTo>
                    <a:pt x="412" y="511"/>
                  </a:moveTo>
                  <a:lnTo>
                    <a:pt x="429" y="493"/>
                  </a:lnTo>
                  <a:lnTo>
                    <a:pt x="426" y="490"/>
                  </a:lnTo>
                  <a:lnTo>
                    <a:pt x="429" y="487"/>
                  </a:lnTo>
                  <a:lnTo>
                    <a:pt x="414" y="472"/>
                  </a:lnTo>
                  <a:lnTo>
                    <a:pt x="394" y="451"/>
                  </a:lnTo>
                  <a:lnTo>
                    <a:pt x="312" y="369"/>
                  </a:lnTo>
                  <a:lnTo>
                    <a:pt x="256" y="425"/>
                  </a:lnTo>
                  <a:lnTo>
                    <a:pt x="260" y="429"/>
                  </a:lnTo>
                  <a:lnTo>
                    <a:pt x="256" y="432"/>
                  </a:lnTo>
                  <a:lnTo>
                    <a:pt x="334" y="510"/>
                  </a:lnTo>
                  <a:lnTo>
                    <a:pt x="354" y="530"/>
                  </a:lnTo>
                  <a:lnTo>
                    <a:pt x="374" y="549"/>
                  </a:lnTo>
                  <a:lnTo>
                    <a:pt x="395" y="528"/>
                  </a:lnTo>
                  <a:lnTo>
                    <a:pt x="412" y="511"/>
                  </a:lnTo>
                  <a:close/>
                  <a:moveTo>
                    <a:pt x="20" y="150"/>
                  </a:moveTo>
                  <a:lnTo>
                    <a:pt x="89" y="152"/>
                  </a:lnTo>
                  <a:lnTo>
                    <a:pt x="89" y="152"/>
                  </a:lnTo>
                  <a:lnTo>
                    <a:pt x="89" y="152"/>
                  </a:lnTo>
                  <a:cubicBezTo>
                    <a:pt x="118" y="152"/>
                    <a:pt x="141" y="129"/>
                    <a:pt x="141" y="100"/>
                  </a:cubicBezTo>
                  <a:lnTo>
                    <a:pt x="141" y="94"/>
                  </a:lnTo>
                  <a:lnTo>
                    <a:pt x="141" y="93"/>
                  </a:lnTo>
                  <a:lnTo>
                    <a:pt x="141" y="27"/>
                  </a:lnTo>
                  <a:lnTo>
                    <a:pt x="383" y="27"/>
                  </a:lnTo>
                  <a:cubicBezTo>
                    <a:pt x="389" y="27"/>
                    <a:pt x="394" y="32"/>
                    <a:pt x="394" y="38"/>
                  </a:cubicBezTo>
                  <a:lnTo>
                    <a:pt x="394" y="422"/>
                  </a:lnTo>
                  <a:lnTo>
                    <a:pt x="394" y="429"/>
                  </a:lnTo>
                  <a:lnTo>
                    <a:pt x="414" y="449"/>
                  </a:lnTo>
                  <a:lnTo>
                    <a:pt x="414" y="443"/>
                  </a:lnTo>
                  <a:lnTo>
                    <a:pt x="414" y="39"/>
                  </a:lnTo>
                  <a:lnTo>
                    <a:pt x="414" y="32"/>
                  </a:lnTo>
                  <a:cubicBezTo>
                    <a:pt x="414" y="14"/>
                    <a:pt x="400" y="0"/>
                    <a:pt x="383" y="0"/>
                  </a:cubicBezTo>
                  <a:lnTo>
                    <a:pt x="123" y="0"/>
                  </a:lnTo>
                  <a:lnTo>
                    <a:pt x="121" y="2"/>
                  </a:lnTo>
                  <a:lnTo>
                    <a:pt x="1" y="122"/>
                  </a:lnTo>
                  <a:lnTo>
                    <a:pt x="0" y="123"/>
                  </a:lnTo>
                  <a:lnTo>
                    <a:pt x="0" y="130"/>
                  </a:lnTo>
                  <a:lnTo>
                    <a:pt x="0" y="492"/>
                  </a:lnTo>
                  <a:lnTo>
                    <a:pt x="0" y="499"/>
                  </a:lnTo>
                  <a:cubicBezTo>
                    <a:pt x="0" y="516"/>
                    <a:pt x="14" y="530"/>
                    <a:pt x="32" y="530"/>
                  </a:cubicBezTo>
                  <a:lnTo>
                    <a:pt x="326" y="530"/>
                  </a:lnTo>
                  <a:lnTo>
                    <a:pt x="319" y="524"/>
                  </a:lnTo>
                  <a:lnTo>
                    <a:pt x="326" y="524"/>
                  </a:lnTo>
                  <a:lnTo>
                    <a:pt x="305" y="503"/>
                  </a:lnTo>
                  <a:lnTo>
                    <a:pt x="32" y="503"/>
                  </a:lnTo>
                  <a:cubicBezTo>
                    <a:pt x="25" y="503"/>
                    <a:pt x="21" y="498"/>
                    <a:pt x="20" y="492"/>
                  </a:cubicBezTo>
                  <a:lnTo>
                    <a:pt x="20" y="492"/>
                  </a:lnTo>
                  <a:lnTo>
                    <a:pt x="20" y="150"/>
                  </a:lnTo>
                  <a:close/>
                  <a:moveTo>
                    <a:pt x="82" y="321"/>
                  </a:moveTo>
                  <a:lnTo>
                    <a:pt x="156" y="321"/>
                  </a:lnTo>
                  <a:lnTo>
                    <a:pt x="156" y="315"/>
                  </a:lnTo>
                  <a:lnTo>
                    <a:pt x="156" y="301"/>
                  </a:lnTo>
                  <a:lnTo>
                    <a:pt x="156" y="294"/>
                  </a:lnTo>
                  <a:lnTo>
                    <a:pt x="82" y="294"/>
                  </a:lnTo>
                  <a:lnTo>
                    <a:pt x="82" y="301"/>
                  </a:lnTo>
                  <a:lnTo>
                    <a:pt x="82" y="315"/>
                  </a:lnTo>
                  <a:lnTo>
                    <a:pt x="82" y="321"/>
                  </a:lnTo>
                  <a:close/>
                  <a:moveTo>
                    <a:pt x="82" y="272"/>
                  </a:moveTo>
                  <a:lnTo>
                    <a:pt x="82" y="279"/>
                  </a:lnTo>
                  <a:lnTo>
                    <a:pt x="331" y="279"/>
                  </a:lnTo>
                  <a:lnTo>
                    <a:pt x="331" y="272"/>
                  </a:lnTo>
                  <a:lnTo>
                    <a:pt x="331" y="258"/>
                  </a:lnTo>
                  <a:lnTo>
                    <a:pt x="331" y="252"/>
                  </a:lnTo>
                  <a:lnTo>
                    <a:pt x="82" y="252"/>
                  </a:lnTo>
                  <a:lnTo>
                    <a:pt x="82" y="258"/>
                  </a:lnTo>
                  <a:lnTo>
                    <a:pt x="82" y="272"/>
                  </a:lnTo>
                  <a:close/>
                  <a:moveTo>
                    <a:pt x="82" y="229"/>
                  </a:moveTo>
                  <a:lnTo>
                    <a:pt x="82" y="236"/>
                  </a:lnTo>
                  <a:lnTo>
                    <a:pt x="331" y="236"/>
                  </a:lnTo>
                  <a:lnTo>
                    <a:pt x="331" y="229"/>
                  </a:lnTo>
                  <a:lnTo>
                    <a:pt x="331" y="216"/>
                  </a:lnTo>
                  <a:lnTo>
                    <a:pt x="331" y="209"/>
                  </a:lnTo>
                  <a:lnTo>
                    <a:pt x="82" y="209"/>
                  </a:lnTo>
                  <a:lnTo>
                    <a:pt x="82" y="216"/>
                  </a:lnTo>
                  <a:lnTo>
                    <a:pt x="82" y="229"/>
                  </a:lnTo>
                  <a:close/>
                </a:path>
              </a:pathLst>
            </a:custGeom>
            <a:solidFill>
              <a:srgbClr val="D06F83"/>
            </a:solidFill>
            <a:ln>
              <a:noFill/>
            </a:ln>
          </p:spPr>
          <p:txBody>
            <a:bodyPr vert="horz" wrap="square" lIns="91440" tIns="45720" rIns="91440" bIns="45720" numCol="1" anchor="t" anchorCtr="0" compatLnSpc="1"/>
            <a:lstStyle/>
            <a:p>
              <a:endParaRPr lang="zh-CN" altLang="en-US">
                <a:solidFill>
                  <a:schemeClr val="accent2"/>
                </a:solidFill>
              </a:endParaRPr>
            </a:p>
          </p:txBody>
        </p:sp>
      </p:grpSp>
      <p:grpSp>
        <p:nvGrpSpPr>
          <p:cNvPr id="38" name="组合 37"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GrpSpPr/>
          <p:nvPr/>
        </p:nvGrpSpPr>
        <p:grpSpPr>
          <a:xfrm>
            <a:off x="5428402" y="2572737"/>
            <a:ext cx="367303" cy="1348444"/>
            <a:chOff x="6011863" y="2119313"/>
            <a:chExt cx="700087" cy="2570163"/>
          </a:xfrm>
          <a:solidFill>
            <a:schemeClr val="bg1">
              <a:lumMod val="65000"/>
            </a:schemeClr>
          </a:solidFill>
        </p:grpSpPr>
        <p:sp>
          <p:nvSpPr>
            <p:cNvPr id="39" name="Freeform 89"/>
            <p:cNvSpPr/>
            <p:nvPr/>
          </p:nvSpPr>
          <p:spPr bwMode="auto">
            <a:xfrm>
              <a:off x="6011863" y="4584701"/>
              <a:ext cx="46037" cy="104775"/>
            </a:xfrm>
            <a:custGeom>
              <a:avLst/>
              <a:gdLst>
                <a:gd name="T0" fmla="*/ 1 w 2"/>
                <a:gd name="T1" fmla="*/ 5 h 5"/>
                <a:gd name="T2" fmla="*/ 0 w 2"/>
                <a:gd name="T3" fmla="*/ 4 h 5"/>
                <a:gd name="T4" fmla="*/ 0 w 2"/>
                <a:gd name="T5" fmla="*/ 1 h 5"/>
                <a:gd name="T6" fmla="*/ 1 w 2"/>
                <a:gd name="T7" fmla="*/ 0 h 5"/>
                <a:gd name="T8" fmla="*/ 2 w 2"/>
                <a:gd name="T9" fmla="*/ 1 h 5"/>
                <a:gd name="T10" fmla="*/ 2 w 2"/>
                <a:gd name="T11" fmla="*/ 4 h 5"/>
                <a:gd name="T12" fmla="*/ 1 w 2"/>
                <a:gd name="T13" fmla="*/ 5 h 5"/>
              </a:gdLst>
              <a:ahLst/>
              <a:cxnLst>
                <a:cxn ang="0">
                  <a:pos x="T0" y="T1"/>
                </a:cxn>
                <a:cxn ang="0">
                  <a:pos x="T2" y="T3"/>
                </a:cxn>
                <a:cxn ang="0">
                  <a:pos x="T4" y="T5"/>
                </a:cxn>
                <a:cxn ang="0">
                  <a:pos x="T6" y="T7"/>
                </a:cxn>
                <a:cxn ang="0">
                  <a:pos x="T8" y="T9"/>
                </a:cxn>
                <a:cxn ang="0">
                  <a:pos x="T10" y="T11"/>
                </a:cxn>
                <a:cxn ang="0">
                  <a:pos x="T12" y="T13"/>
                </a:cxn>
              </a:cxnLst>
              <a:rect l="0" t="0" r="r" b="b"/>
              <a:pathLst>
                <a:path w="2" h="5">
                  <a:moveTo>
                    <a:pt x="1" y="5"/>
                  </a:moveTo>
                  <a:cubicBezTo>
                    <a:pt x="1" y="5"/>
                    <a:pt x="0" y="4"/>
                    <a:pt x="0" y="4"/>
                  </a:cubicBezTo>
                  <a:cubicBezTo>
                    <a:pt x="0" y="1"/>
                    <a:pt x="0" y="1"/>
                    <a:pt x="0" y="1"/>
                  </a:cubicBezTo>
                  <a:cubicBezTo>
                    <a:pt x="0" y="0"/>
                    <a:pt x="1" y="0"/>
                    <a:pt x="1" y="0"/>
                  </a:cubicBezTo>
                  <a:cubicBezTo>
                    <a:pt x="2" y="0"/>
                    <a:pt x="2" y="0"/>
                    <a:pt x="2" y="1"/>
                  </a:cubicBezTo>
                  <a:cubicBezTo>
                    <a:pt x="2" y="4"/>
                    <a:pt x="2" y="4"/>
                    <a:pt x="2" y="4"/>
                  </a:cubicBezTo>
                  <a:cubicBezTo>
                    <a:pt x="2" y="4"/>
                    <a:pt x="2" y="5"/>
                    <a:pt x="1"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 name="Freeform 90"/>
            <p:cNvSpPr>
              <a:spLocks noEditPoints="1"/>
            </p:cNvSpPr>
            <p:nvPr/>
          </p:nvSpPr>
          <p:spPr bwMode="auto">
            <a:xfrm>
              <a:off x="6011863" y="3889376"/>
              <a:ext cx="46037" cy="611188"/>
            </a:xfrm>
            <a:custGeom>
              <a:avLst/>
              <a:gdLst>
                <a:gd name="T0" fmla="*/ 1 w 2"/>
                <a:gd name="T1" fmla="*/ 29 h 29"/>
                <a:gd name="T2" fmla="*/ 0 w 2"/>
                <a:gd name="T3" fmla="*/ 28 h 29"/>
                <a:gd name="T4" fmla="*/ 0 w 2"/>
                <a:gd name="T5" fmla="*/ 23 h 29"/>
                <a:gd name="T6" fmla="*/ 1 w 2"/>
                <a:gd name="T7" fmla="*/ 22 h 29"/>
                <a:gd name="T8" fmla="*/ 2 w 2"/>
                <a:gd name="T9" fmla="*/ 23 h 29"/>
                <a:gd name="T10" fmla="*/ 2 w 2"/>
                <a:gd name="T11" fmla="*/ 28 h 29"/>
                <a:gd name="T12" fmla="*/ 1 w 2"/>
                <a:gd name="T13" fmla="*/ 29 h 29"/>
                <a:gd name="T14" fmla="*/ 1 w 2"/>
                <a:gd name="T15" fmla="*/ 18 h 29"/>
                <a:gd name="T16" fmla="*/ 0 w 2"/>
                <a:gd name="T17" fmla="*/ 17 h 29"/>
                <a:gd name="T18" fmla="*/ 0 w 2"/>
                <a:gd name="T19" fmla="*/ 12 h 29"/>
                <a:gd name="T20" fmla="*/ 1 w 2"/>
                <a:gd name="T21" fmla="*/ 11 h 29"/>
                <a:gd name="T22" fmla="*/ 2 w 2"/>
                <a:gd name="T23" fmla="*/ 12 h 29"/>
                <a:gd name="T24" fmla="*/ 2 w 2"/>
                <a:gd name="T25" fmla="*/ 17 h 29"/>
                <a:gd name="T26" fmla="*/ 1 w 2"/>
                <a:gd name="T27" fmla="*/ 18 h 29"/>
                <a:gd name="T28" fmla="*/ 1 w 2"/>
                <a:gd name="T29" fmla="*/ 7 h 29"/>
                <a:gd name="T30" fmla="*/ 0 w 2"/>
                <a:gd name="T31" fmla="*/ 6 h 29"/>
                <a:gd name="T32" fmla="*/ 0 w 2"/>
                <a:gd name="T33" fmla="*/ 1 h 29"/>
                <a:gd name="T34" fmla="*/ 1 w 2"/>
                <a:gd name="T35" fmla="*/ 0 h 29"/>
                <a:gd name="T36" fmla="*/ 2 w 2"/>
                <a:gd name="T37" fmla="*/ 1 h 29"/>
                <a:gd name="T38" fmla="*/ 2 w 2"/>
                <a:gd name="T39" fmla="*/ 6 h 29"/>
                <a:gd name="T40" fmla="*/ 1 w 2"/>
                <a:gd name="T41"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 h="29">
                  <a:moveTo>
                    <a:pt x="1" y="29"/>
                  </a:moveTo>
                  <a:cubicBezTo>
                    <a:pt x="1" y="29"/>
                    <a:pt x="0" y="29"/>
                    <a:pt x="0" y="28"/>
                  </a:cubicBezTo>
                  <a:cubicBezTo>
                    <a:pt x="0" y="23"/>
                    <a:pt x="0" y="23"/>
                    <a:pt x="0" y="23"/>
                  </a:cubicBezTo>
                  <a:cubicBezTo>
                    <a:pt x="0" y="22"/>
                    <a:pt x="1" y="22"/>
                    <a:pt x="1" y="22"/>
                  </a:cubicBezTo>
                  <a:cubicBezTo>
                    <a:pt x="2" y="22"/>
                    <a:pt x="2" y="22"/>
                    <a:pt x="2" y="23"/>
                  </a:cubicBezTo>
                  <a:cubicBezTo>
                    <a:pt x="2" y="28"/>
                    <a:pt x="2" y="28"/>
                    <a:pt x="2" y="28"/>
                  </a:cubicBezTo>
                  <a:cubicBezTo>
                    <a:pt x="2" y="29"/>
                    <a:pt x="2" y="29"/>
                    <a:pt x="1" y="29"/>
                  </a:cubicBezTo>
                  <a:close/>
                  <a:moveTo>
                    <a:pt x="1" y="18"/>
                  </a:moveTo>
                  <a:cubicBezTo>
                    <a:pt x="1" y="18"/>
                    <a:pt x="0" y="18"/>
                    <a:pt x="0" y="17"/>
                  </a:cubicBezTo>
                  <a:cubicBezTo>
                    <a:pt x="0" y="12"/>
                    <a:pt x="0" y="12"/>
                    <a:pt x="0" y="12"/>
                  </a:cubicBezTo>
                  <a:cubicBezTo>
                    <a:pt x="0" y="11"/>
                    <a:pt x="1" y="11"/>
                    <a:pt x="1" y="11"/>
                  </a:cubicBezTo>
                  <a:cubicBezTo>
                    <a:pt x="2" y="11"/>
                    <a:pt x="2" y="11"/>
                    <a:pt x="2" y="12"/>
                  </a:cubicBezTo>
                  <a:cubicBezTo>
                    <a:pt x="2" y="17"/>
                    <a:pt x="2" y="17"/>
                    <a:pt x="2" y="17"/>
                  </a:cubicBezTo>
                  <a:cubicBezTo>
                    <a:pt x="2" y="18"/>
                    <a:pt x="2" y="18"/>
                    <a:pt x="1" y="18"/>
                  </a:cubicBezTo>
                  <a:close/>
                  <a:moveTo>
                    <a:pt x="1" y="7"/>
                  </a:moveTo>
                  <a:cubicBezTo>
                    <a:pt x="1" y="7"/>
                    <a:pt x="0" y="7"/>
                    <a:pt x="0" y="6"/>
                  </a:cubicBezTo>
                  <a:cubicBezTo>
                    <a:pt x="0" y="1"/>
                    <a:pt x="0" y="1"/>
                    <a:pt x="0" y="1"/>
                  </a:cubicBezTo>
                  <a:cubicBezTo>
                    <a:pt x="0" y="0"/>
                    <a:pt x="1" y="0"/>
                    <a:pt x="1" y="0"/>
                  </a:cubicBezTo>
                  <a:cubicBezTo>
                    <a:pt x="2" y="0"/>
                    <a:pt x="2" y="0"/>
                    <a:pt x="2" y="1"/>
                  </a:cubicBezTo>
                  <a:cubicBezTo>
                    <a:pt x="2" y="6"/>
                    <a:pt x="2" y="6"/>
                    <a:pt x="2" y="6"/>
                  </a:cubicBezTo>
                  <a:cubicBezTo>
                    <a:pt x="2" y="7"/>
                    <a:pt x="2" y="7"/>
                    <a:pt x="1"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 name="Freeform 91"/>
            <p:cNvSpPr/>
            <p:nvPr/>
          </p:nvSpPr>
          <p:spPr bwMode="auto">
            <a:xfrm>
              <a:off x="6011863" y="3698876"/>
              <a:ext cx="112712" cy="106363"/>
            </a:xfrm>
            <a:custGeom>
              <a:avLst/>
              <a:gdLst>
                <a:gd name="T0" fmla="*/ 1 w 5"/>
                <a:gd name="T1" fmla="*/ 5 h 5"/>
                <a:gd name="T2" fmla="*/ 0 w 5"/>
                <a:gd name="T3" fmla="*/ 4 h 5"/>
                <a:gd name="T4" fmla="*/ 0 w 5"/>
                <a:gd name="T5" fmla="*/ 1 h 5"/>
                <a:gd name="T6" fmla="*/ 1 w 5"/>
                <a:gd name="T7" fmla="*/ 0 h 5"/>
                <a:gd name="T8" fmla="*/ 4 w 5"/>
                <a:gd name="T9" fmla="*/ 0 h 5"/>
                <a:gd name="T10" fmla="*/ 5 w 5"/>
                <a:gd name="T11" fmla="*/ 1 h 5"/>
                <a:gd name="T12" fmla="*/ 4 w 5"/>
                <a:gd name="T13" fmla="*/ 2 h 5"/>
                <a:gd name="T14" fmla="*/ 2 w 5"/>
                <a:gd name="T15" fmla="*/ 2 h 5"/>
                <a:gd name="T16" fmla="*/ 2 w 5"/>
                <a:gd name="T17" fmla="*/ 4 h 5"/>
                <a:gd name="T18" fmla="*/ 1 w 5"/>
                <a:gd name="T19"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5">
                  <a:moveTo>
                    <a:pt x="1" y="5"/>
                  </a:moveTo>
                  <a:cubicBezTo>
                    <a:pt x="1" y="5"/>
                    <a:pt x="0" y="5"/>
                    <a:pt x="0" y="4"/>
                  </a:cubicBezTo>
                  <a:cubicBezTo>
                    <a:pt x="0" y="1"/>
                    <a:pt x="0" y="1"/>
                    <a:pt x="0" y="1"/>
                  </a:cubicBezTo>
                  <a:cubicBezTo>
                    <a:pt x="0" y="1"/>
                    <a:pt x="1" y="0"/>
                    <a:pt x="1" y="0"/>
                  </a:cubicBezTo>
                  <a:cubicBezTo>
                    <a:pt x="4" y="0"/>
                    <a:pt x="4" y="0"/>
                    <a:pt x="4" y="0"/>
                  </a:cubicBezTo>
                  <a:cubicBezTo>
                    <a:pt x="5" y="0"/>
                    <a:pt x="5" y="1"/>
                    <a:pt x="5" y="1"/>
                  </a:cubicBezTo>
                  <a:cubicBezTo>
                    <a:pt x="5" y="2"/>
                    <a:pt x="5" y="2"/>
                    <a:pt x="4" y="2"/>
                  </a:cubicBezTo>
                  <a:cubicBezTo>
                    <a:pt x="2" y="2"/>
                    <a:pt x="2" y="2"/>
                    <a:pt x="2" y="2"/>
                  </a:cubicBezTo>
                  <a:cubicBezTo>
                    <a:pt x="2" y="4"/>
                    <a:pt x="2" y="4"/>
                    <a:pt x="2" y="4"/>
                  </a:cubicBezTo>
                  <a:cubicBezTo>
                    <a:pt x="2" y="5"/>
                    <a:pt x="2" y="5"/>
                    <a:pt x="1"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 name="Freeform 92"/>
            <p:cNvSpPr/>
            <p:nvPr/>
          </p:nvSpPr>
          <p:spPr bwMode="auto">
            <a:xfrm>
              <a:off x="6259513" y="3698876"/>
              <a:ext cx="203200" cy="42863"/>
            </a:xfrm>
            <a:custGeom>
              <a:avLst/>
              <a:gdLst>
                <a:gd name="T0" fmla="*/ 8 w 9"/>
                <a:gd name="T1" fmla="*/ 2 h 2"/>
                <a:gd name="T2" fmla="*/ 1 w 9"/>
                <a:gd name="T3" fmla="*/ 2 h 2"/>
                <a:gd name="T4" fmla="*/ 0 w 9"/>
                <a:gd name="T5" fmla="*/ 1 h 2"/>
                <a:gd name="T6" fmla="*/ 1 w 9"/>
                <a:gd name="T7" fmla="*/ 0 h 2"/>
                <a:gd name="T8" fmla="*/ 8 w 9"/>
                <a:gd name="T9" fmla="*/ 0 h 2"/>
                <a:gd name="T10" fmla="*/ 9 w 9"/>
                <a:gd name="T11" fmla="*/ 1 h 2"/>
                <a:gd name="T12" fmla="*/ 8 w 9"/>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9" h="2">
                  <a:moveTo>
                    <a:pt x="8" y="2"/>
                  </a:moveTo>
                  <a:cubicBezTo>
                    <a:pt x="1" y="2"/>
                    <a:pt x="1" y="2"/>
                    <a:pt x="1" y="2"/>
                  </a:cubicBezTo>
                  <a:cubicBezTo>
                    <a:pt x="0" y="2"/>
                    <a:pt x="0" y="2"/>
                    <a:pt x="0" y="1"/>
                  </a:cubicBezTo>
                  <a:cubicBezTo>
                    <a:pt x="0" y="1"/>
                    <a:pt x="0" y="0"/>
                    <a:pt x="1" y="0"/>
                  </a:cubicBezTo>
                  <a:cubicBezTo>
                    <a:pt x="8" y="0"/>
                    <a:pt x="8" y="0"/>
                    <a:pt x="8" y="0"/>
                  </a:cubicBezTo>
                  <a:cubicBezTo>
                    <a:pt x="9" y="0"/>
                    <a:pt x="9" y="1"/>
                    <a:pt x="9" y="1"/>
                  </a:cubicBezTo>
                  <a:cubicBezTo>
                    <a:pt x="9" y="2"/>
                    <a:pt x="9" y="2"/>
                    <a:pt x="8"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 name="Freeform 93"/>
            <p:cNvSpPr/>
            <p:nvPr/>
          </p:nvSpPr>
          <p:spPr bwMode="auto">
            <a:xfrm>
              <a:off x="6599238" y="3636963"/>
              <a:ext cx="112712" cy="104775"/>
            </a:xfrm>
            <a:custGeom>
              <a:avLst/>
              <a:gdLst>
                <a:gd name="T0" fmla="*/ 4 w 5"/>
                <a:gd name="T1" fmla="*/ 5 h 5"/>
                <a:gd name="T2" fmla="*/ 1 w 5"/>
                <a:gd name="T3" fmla="*/ 5 h 5"/>
                <a:gd name="T4" fmla="*/ 0 w 5"/>
                <a:gd name="T5" fmla="*/ 4 h 5"/>
                <a:gd name="T6" fmla="*/ 1 w 5"/>
                <a:gd name="T7" fmla="*/ 3 h 5"/>
                <a:gd name="T8" fmla="*/ 3 w 5"/>
                <a:gd name="T9" fmla="*/ 3 h 5"/>
                <a:gd name="T10" fmla="*/ 3 w 5"/>
                <a:gd name="T11" fmla="*/ 1 h 5"/>
                <a:gd name="T12" fmla="*/ 4 w 5"/>
                <a:gd name="T13" fmla="*/ 0 h 5"/>
                <a:gd name="T14" fmla="*/ 5 w 5"/>
                <a:gd name="T15" fmla="*/ 1 h 5"/>
                <a:gd name="T16" fmla="*/ 5 w 5"/>
                <a:gd name="T17" fmla="*/ 4 h 5"/>
                <a:gd name="T18" fmla="*/ 4 w 5"/>
                <a:gd name="T19"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5">
                  <a:moveTo>
                    <a:pt x="4" y="5"/>
                  </a:moveTo>
                  <a:cubicBezTo>
                    <a:pt x="1" y="5"/>
                    <a:pt x="1" y="5"/>
                    <a:pt x="1" y="5"/>
                  </a:cubicBezTo>
                  <a:cubicBezTo>
                    <a:pt x="0" y="5"/>
                    <a:pt x="0" y="5"/>
                    <a:pt x="0" y="4"/>
                  </a:cubicBezTo>
                  <a:cubicBezTo>
                    <a:pt x="0" y="4"/>
                    <a:pt x="0" y="3"/>
                    <a:pt x="1" y="3"/>
                  </a:cubicBezTo>
                  <a:cubicBezTo>
                    <a:pt x="3" y="3"/>
                    <a:pt x="3" y="3"/>
                    <a:pt x="3" y="3"/>
                  </a:cubicBezTo>
                  <a:cubicBezTo>
                    <a:pt x="3" y="1"/>
                    <a:pt x="3" y="1"/>
                    <a:pt x="3" y="1"/>
                  </a:cubicBezTo>
                  <a:cubicBezTo>
                    <a:pt x="3" y="1"/>
                    <a:pt x="3" y="0"/>
                    <a:pt x="4" y="0"/>
                  </a:cubicBezTo>
                  <a:cubicBezTo>
                    <a:pt x="4" y="0"/>
                    <a:pt x="5" y="1"/>
                    <a:pt x="5" y="1"/>
                  </a:cubicBezTo>
                  <a:cubicBezTo>
                    <a:pt x="5" y="4"/>
                    <a:pt x="5" y="4"/>
                    <a:pt x="5" y="4"/>
                  </a:cubicBezTo>
                  <a:cubicBezTo>
                    <a:pt x="5" y="5"/>
                    <a:pt x="4" y="5"/>
                    <a:pt x="4"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 name="Freeform 94"/>
            <p:cNvSpPr>
              <a:spLocks noEditPoints="1"/>
            </p:cNvSpPr>
            <p:nvPr/>
          </p:nvSpPr>
          <p:spPr bwMode="auto">
            <a:xfrm>
              <a:off x="6665913" y="2330451"/>
              <a:ext cx="46037" cy="1220788"/>
            </a:xfrm>
            <a:custGeom>
              <a:avLst/>
              <a:gdLst>
                <a:gd name="T0" fmla="*/ 1 w 2"/>
                <a:gd name="T1" fmla="*/ 58 h 58"/>
                <a:gd name="T2" fmla="*/ 0 w 2"/>
                <a:gd name="T3" fmla="*/ 57 h 58"/>
                <a:gd name="T4" fmla="*/ 0 w 2"/>
                <a:gd name="T5" fmla="*/ 51 h 58"/>
                <a:gd name="T6" fmla="*/ 1 w 2"/>
                <a:gd name="T7" fmla="*/ 50 h 58"/>
                <a:gd name="T8" fmla="*/ 2 w 2"/>
                <a:gd name="T9" fmla="*/ 51 h 58"/>
                <a:gd name="T10" fmla="*/ 2 w 2"/>
                <a:gd name="T11" fmla="*/ 57 h 58"/>
                <a:gd name="T12" fmla="*/ 1 w 2"/>
                <a:gd name="T13" fmla="*/ 58 h 58"/>
                <a:gd name="T14" fmla="*/ 1 w 2"/>
                <a:gd name="T15" fmla="*/ 45 h 58"/>
                <a:gd name="T16" fmla="*/ 0 w 2"/>
                <a:gd name="T17" fmla="*/ 44 h 58"/>
                <a:gd name="T18" fmla="*/ 0 w 2"/>
                <a:gd name="T19" fmla="*/ 38 h 58"/>
                <a:gd name="T20" fmla="*/ 1 w 2"/>
                <a:gd name="T21" fmla="*/ 37 h 58"/>
                <a:gd name="T22" fmla="*/ 2 w 2"/>
                <a:gd name="T23" fmla="*/ 38 h 58"/>
                <a:gd name="T24" fmla="*/ 2 w 2"/>
                <a:gd name="T25" fmla="*/ 44 h 58"/>
                <a:gd name="T26" fmla="*/ 1 w 2"/>
                <a:gd name="T27" fmla="*/ 45 h 58"/>
                <a:gd name="T28" fmla="*/ 1 w 2"/>
                <a:gd name="T29" fmla="*/ 33 h 58"/>
                <a:gd name="T30" fmla="*/ 0 w 2"/>
                <a:gd name="T31" fmla="*/ 32 h 58"/>
                <a:gd name="T32" fmla="*/ 0 w 2"/>
                <a:gd name="T33" fmla="*/ 26 h 58"/>
                <a:gd name="T34" fmla="*/ 1 w 2"/>
                <a:gd name="T35" fmla="*/ 25 h 58"/>
                <a:gd name="T36" fmla="*/ 2 w 2"/>
                <a:gd name="T37" fmla="*/ 26 h 58"/>
                <a:gd name="T38" fmla="*/ 2 w 2"/>
                <a:gd name="T39" fmla="*/ 32 h 58"/>
                <a:gd name="T40" fmla="*/ 1 w 2"/>
                <a:gd name="T41" fmla="*/ 33 h 58"/>
                <a:gd name="T42" fmla="*/ 1 w 2"/>
                <a:gd name="T43" fmla="*/ 20 h 58"/>
                <a:gd name="T44" fmla="*/ 0 w 2"/>
                <a:gd name="T45" fmla="*/ 19 h 58"/>
                <a:gd name="T46" fmla="*/ 0 w 2"/>
                <a:gd name="T47" fmla="*/ 13 h 58"/>
                <a:gd name="T48" fmla="*/ 1 w 2"/>
                <a:gd name="T49" fmla="*/ 12 h 58"/>
                <a:gd name="T50" fmla="*/ 2 w 2"/>
                <a:gd name="T51" fmla="*/ 13 h 58"/>
                <a:gd name="T52" fmla="*/ 2 w 2"/>
                <a:gd name="T53" fmla="*/ 19 h 58"/>
                <a:gd name="T54" fmla="*/ 1 w 2"/>
                <a:gd name="T55" fmla="*/ 20 h 58"/>
                <a:gd name="T56" fmla="*/ 1 w 2"/>
                <a:gd name="T57" fmla="*/ 8 h 58"/>
                <a:gd name="T58" fmla="*/ 0 w 2"/>
                <a:gd name="T59" fmla="*/ 7 h 58"/>
                <a:gd name="T60" fmla="*/ 0 w 2"/>
                <a:gd name="T61" fmla="*/ 1 h 58"/>
                <a:gd name="T62" fmla="*/ 1 w 2"/>
                <a:gd name="T63" fmla="*/ 0 h 58"/>
                <a:gd name="T64" fmla="*/ 2 w 2"/>
                <a:gd name="T65" fmla="*/ 1 h 58"/>
                <a:gd name="T66" fmla="*/ 2 w 2"/>
                <a:gd name="T67" fmla="*/ 7 h 58"/>
                <a:gd name="T68" fmla="*/ 1 w 2"/>
                <a:gd name="T69" fmla="*/ 8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 h="58">
                  <a:moveTo>
                    <a:pt x="1" y="58"/>
                  </a:moveTo>
                  <a:cubicBezTo>
                    <a:pt x="0" y="58"/>
                    <a:pt x="0" y="57"/>
                    <a:pt x="0" y="57"/>
                  </a:cubicBezTo>
                  <a:cubicBezTo>
                    <a:pt x="0" y="51"/>
                    <a:pt x="0" y="51"/>
                    <a:pt x="0" y="51"/>
                  </a:cubicBezTo>
                  <a:cubicBezTo>
                    <a:pt x="0" y="50"/>
                    <a:pt x="0" y="50"/>
                    <a:pt x="1" y="50"/>
                  </a:cubicBezTo>
                  <a:cubicBezTo>
                    <a:pt x="1" y="50"/>
                    <a:pt x="2" y="50"/>
                    <a:pt x="2" y="51"/>
                  </a:cubicBezTo>
                  <a:cubicBezTo>
                    <a:pt x="2" y="57"/>
                    <a:pt x="2" y="57"/>
                    <a:pt x="2" y="57"/>
                  </a:cubicBezTo>
                  <a:cubicBezTo>
                    <a:pt x="2" y="57"/>
                    <a:pt x="1" y="58"/>
                    <a:pt x="1" y="58"/>
                  </a:cubicBezTo>
                  <a:close/>
                  <a:moveTo>
                    <a:pt x="1" y="45"/>
                  </a:moveTo>
                  <a:cubicBezTo>
                    <a:pt x="0" y="45"/>
                    <a:pt x="0" y="45"/>
                    <a:pt x="0" y="44"/>
                  </a:cubicBezTo>
                  <a:cubicBezTo>
                    <a:pt x="0" y="38"/>
                    <a:pt x="0" y="38"/>
                    <a:pt x="0" y="38"/>
                  </a:cubicBezTo>
                  <a:cubicBezTo>
                    <a:pt x="0" y="38"/>
                    <a:pt x="0" y="37"/>
                    <a:pt x="1" y="37"/>
                  </a:cubicBezTo>
                  <a:cubicBezTo>
                    <a:pt x="1" y="37"/>
                    <a:pt x="2" y="38"/>
                    <a:pt x="2" y="38"/>
                  </a:cubicBezTo>
                  <a:cubicBezTo>
                    <a:pt x="2" y="44"/>
                    <a:pt x="2" y="44"/>
                    <a:pt x="2" y="44"/>
                  </a:cubicBezTo>
                  <a:cubicBezTo>
                    <a:pt x="2" y="45"/>
                    <a:pt x="1" y="45"/>
                    <a:pt x="1" y="45"/>
                  </a:cubicBezTo>
                  <a:close/>
                  <a:moveTo>
                    <a:pt x="1" y="33"/>
                  </a:moveTo>
                  <a:cubicBezTo>
                    <a:pt x="0" y="33"/>
                    <a:pt x="0" y="32"/>
                    <a:pt x="0" y="32"/>
                  </a:cubicBezTo>
                  <a:cubicBezTo>
                    <a:pt x="0" y="26"/>
                    <a:pt x="0" y="26"/>
                    <a:pt x="0" y="26"/>
                  </a:cubicBezTo>
                  <a:cubicBezTo>
                    <a:pt x="0" y="25"/>
                    <a:pt x="0" y="25"/>
                    <a:pt x="1" y="25"/>
                  </a:cubicBezTo>
                  <a:cubicBezTo>
                    <a:pt x="1" y="25"/>
                    <a:pt x="2" y="25"/>
                    <a:pt x="2" y="26"/>
                  </a:cubicBezTo>
                  <a:cubicBezTo>
                    <a:pt x="2" y="32"/>
                    <a:pt x="2" y="32"/>
                    <a:pt x="2" y="32"/>
                  </a:cubicBezTo>
                  <a:cubicBezTo>
                    <a:pt x="2" y="32"/>
                    <a:pt x="1" y="33"/>
                    <a:pt x="1" y="33"/>
                  </a:cubicBezTo>
                  <a:close/>
                  <a:moveTo>
                    <a:pt x="1" y="20"/>
                  </a:moveTo>
                  <a:cubicBezTo>
                    <a:pt x="0" y="20"/>
                    <a:pt x="0" y="20"/>
                    <a:pt x="0" y="19"/>
                  </a:cubicBezTo>
                  <a:cubicBezTo>
                    <a:pt x="0" y="13"/>
                    <a:pt x="0" y="13"/>
                    <a:pt x="0" y="13"/>
                  </a:cubicBezTo>
                  <a:cubicBezTo>
                    <a:pt x="0" y="12"/>
                    <a:pt x="0" y="12"/>
                    <a:pt x="1" y="12"/>
                  </a:cubicBezTo>
                  <a:cubicBezTo>
                    <a:pt x="1" y="12"/>
                    <a:pt x="2" y="12"/>
                    <a:pt x="2" y="13"/>
                  </a:cubicBezTo>
                  <a:cubicBezTo>
                    <a:pt x="2" y="19"/>
                    <a:pt x="2" y="19"/>
                    <a:pt x="2" y="19"/>
                  </a:cubicBezTo>
                  <a:cubicBezTo>
                    <a:pt x="2" y="20"/>
                    <a:pt x="1" y="20"/>
                    <a:pt x="1" y="20"/>
                  </a:cubicBezTo>
                  <a:close/>
                  <a:moveTo>
                    <a:pt x="1" y="8"/>
                  </a:moveTo>
                  <a:cubicBezTo>
                    <a:pt x="0" y="8"/>
                    <a:pt x="0" y="7"/>
                    <a:pt x="0" y="7"/>
                  </a:cubicBezTo>
                  <a:cubicBezTo>
                    <a:pt x="0" y="1"/>
                    <a:pt x="0" y="1"/>
                    <a:pt x="0" y="1"/>
                  </a:cubicBezTo>
                  <a:cubicBezTo>
                    <a:pt x="0" y="0"/>
                    <a:pt x="0" y="0"/>
                    <a:pt x="1" y="0"/>
                  </a:cubicBezTo>
                  <a:cubicBezTo>
                    <a:pt x="1" y="0"/>
                    <a:pt x="2" y="0"/>
                    <a:pt x="2" y="1"/>
                  </a:cubicBezTo>
                  <a:cubicBezTo>
                    <a:pt x="2" y="7"/>
                    <a:pt x="2" y="7"/>
                    <a:pt x="2" y="7"/>
                  </a:cubicBezTo>
                  <a:cubicBezTo>
                    <a:pt x="2" y="7"/>
                    <a:pt x="1" y="8"/>
                    <a:pt x="1"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 name="Freeform 95"/>
            <p:cNvSpPr/>
            <p:nvPr/>
          </p:nvSpPr>
          <p:spPr bwMode="auto">
            <a:xfrm>
              <a:off x="6665913" y="2119313"/>
              <a:ext cx="46037" cy="104775"/>
            </a:xfrm>
            <a:custGeom>
              <a:avLst/>
              <a:gdLst>
                <a:gd name="T0" fmla="*/ 1 w 2"/>
                <a:gd name="T1" fmla="*/ 5 h 5"/>
                <a:gd name="T2" fmla="*/ 0 w 2"/>
                <a:gd name="T3" fmla="*/ 4 h 5"/>
                <a:gd name="T4" fmla="*/ 0 w 2"/>
                <a:gd name="T5" fmla="*/ 1 h 5"/>
                <a:gd name="T6" fmla="*/ 1 w 2"/>
                <a:gd name="T7" fmla="*/ 0 h 5"/>
                <a:gd name="T8" fmla="*/ 2 w 2"/>
                <a:gd name="T9" fmla="*/ 1 h 5"/>
                <a:gd name="T10" fmla="*/ 2 w 2"/>
                <a:gd name="T11" fmla="*/ 4 h 5"/>
                <a:gd name="T12" fmla="*/ 1 w 2"/>
                <a:gd name="T13" fmla="*/ 5 h 5"/>
              </a:gdLst>
              <a:ahLst/>
              <a:cxnLst>
                <a:cxn ang="0">
                  <a:pos x="T0" y="T1"/>
                </a:cxn>
                <a:cxn ang="0">
                  <a:pos x="T2" y="T3"/>
                </a:cxn>
                <a:cxn ang="0">
                  <a:pos x="T4" y="T5"/>
                </a:cxn>
                <a:cxn ang="0">
                  <a:pos x="T6" y="T7"/>
                </a:cxn>
                <a:cxn ang="0">
                  <a:pos x="T8" y="T9"/>
                </a:cxn>
                <a:cxn ang="0">
                  <a:pos x="T10" y="T11"/>
                </a:cxn>
                <a:cxn ang="0">
                  <a:pos x="T12" y="T13"/>
                </a:cxn>
              </a:cxnLst>
              <a:rect l="0" t="0" r="r" b="b"/>
              <a:pathLst>
                <a:path w="2" h="5">
                  <a:moveTo>
                    <a:pt x="1" y="5"/>
                  </a:moveTo>
                  <a:cubicBezTo>
                    <a:pt x="0" y="5"/>
                    <a:pt x="0" y="5"/>
                    <a:pt x="0" y="4"/>
                  </a:cubicBezTo>
                  <a:cubicBezTo>
                    <a:pt x="0" y="1"/>
                    <a:pt x="0" y="1"/>
                    <a:pt x="0" y="1"/>
                  </a:cubicBezTo>
                  <a:cubicBezTo>
                    <a:pt x="0" y="1"/>
                    <a:pt x="0" y="0"/>
                    <a:pt x="1" y="0"/>
                  </a:cubicBezTo>
                  <a:cubicBezTo>
                    <a:pt x="1" y="0"/>
                    <a:pt x="2" y="1"/>
                    <a:pt x="2" y="1"/>
                  </a:cubicBezTo>
                  <a:cubicBezTo>
                    <a:pt x="2" y="4"/>
                    <a:pt x="2" y="4"/>
                    <a:pt x="2" y="4"/>
                  </a:cubicBezTo>
                  <a:cubicBezTo>
                    <a:pt x="2" y="5"/>
                    <a:pt x="1" y="5"/>
                    <a:pt x="1"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46" name="组合 45"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GrpSpPr/>
          <p:nvPr/>
        </p:nvGrpSpPr>
        <p:grpSpPr>
          <a:xfrm>
            <a:off x="3706130" y="4228167"/>
            <a:ext cx="678136" cy="855640"/>
            <a:chOff x="8477251" y="1703388"/>
            <a:chExt cx="1485900" cy="1874838"/>
          </a:xfrm>
          <a:solidFill>
            <a:schemeClr val="bg1">
              <a:lumMod val="65000"/>
            </a:schemeClr>
          </a:solidFill>
        </p:grpSpPr>
        <p:sp>
          <p:nvSpPr>
            <p:cNvPr id="47" name="Freeform 107"/>
            <p:cNvSpPr/>
            <p:nvPr/>
          </p:nvSpPr>
          <p:spPr bwMode="auto">
            <a:xfrm>
              <a:off x="9909176" y="1703388"/>
              <a:ext cx="53975" cy="134938"/>
            </a:xfrm>
            <a:custGeom>
              <a:avLst/>
              <a:gdLst>
                <a:gd name="T0" fmla="*/ 1 w 2"/>
                <a:gd name="T1" fmla="*/ 5 h 5"/>
                <a:gd name="T2" fmla="*/ 0 w 2"/>
                <a:gd name="T3" fmla="*/ 4 h 5"/>
                <a:gd name="T4" fmla="*/ 0 w 2"/>
                <a:gd name="T5" fmla="*/ 1 h 5"/>
                <a:gd name="T6" fmla="*/ 1 w 2"/>
                <a:gd name="T7" fmla="*/ 0 h 5"/>
                <a:gd name="T8" fmla="*/ 2 w 2"/>
                <a:gd name="T9" fmla="*/ 1 h 5"/>
                <a:gd name="T10" fmla="*/ 2 w 2"/>
                <a:gd name="T11" fmla="*/ 4 h 5"/>
                <a:gd name="T12" fmla="*/ 1 w 2"/>
                <a:gd name="T13" fmla="*/ 5 h 5"/>
              </a:gdLst>
              <a:ahLst/>
              <a:cxnLst>
                <a:cxn ang="0">
                  <a:pos x="T0" y="T1"/>
                </a:cxn>
                <a:cxn ang="0">
                  <a:pos x="T2" y="T3"/>
                </a:cxn>
                <a:cxn ang="0">
                  <a:pos x="T4" y="T5"/>
                </a:cxn>
                <a:cxn ang="0">
                  <a:pos x="T6" y="T7"/>
                </a:cxn>
                <a:cxn ang="0">
                  <a:pos x="T8" y="T9"/>
                </a:cxn>
                <a:cxn ang="0">
                  <a:pos x="T10" y="T11"/>
                </a:cxn>
                <a:cxn ang="0">
                  <a:pos x="T12" y="T13"/>
                </a:cxn>
              </a:cxnLst>
              <a:rect l="0" t="0" r="r" b="b"/>
              <a:pathLst>
                <a:path w="2" h="5">
                  <a:moveTo>
                    <a:pt x="1" y="5"/>
                  </a:moveTo>
                  <a:cubicBezTo>
                    <a:pt x="0" y="5"/>
                    <a:pt x="0" y="4"/>
                    <a:pt x="0" y="4"/>
                  </a:cubicBezTo>
                  <a:cubicBezTo>
                    <a:pt x="0" y="1"/>
                    <a:pt x="0" y="1"/>
                    <a:pt x="0" y="1"/>
                  </a:cubicBezTo>
                  <a:cubicBezTo>
                    <a:pt x="0" y="0"/>
                    <a:pt x="0" y="0"/>
                    <a:pt x="1" y="0"/>
                  </a:cubicBezTo>
                  <a:cubicBezTo>
                    <a:pt x="1" y="0"/>
                    <a:pt x="2" y="0"/>
                    <a:pt x="2" y="1"/>
                  </a:cubicBezTo>
                  <a:cubicBezTo>
                    <a:pt x="2" y="4"/>
                    <a:pt x="2" y="4"/>
                    <a:pt x="2" y="4"/>
                  </a:cubicBezTo>
                  <a:cubicBezTo>
                    <a:pt x="2" y="4"/>
                    <a:pt x="1" y="5"/>
                    <a:pt x="1"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 name="Freeform 108"/>
            <p:cNvSpPr>
              <a:spLocks noEditPoints="1"/>
            </p:cNvSpPr>
            <p:nvPr/>
          </p:nvSpPr>
          <p:spPr bwMode="auto">
            <a:xfrm>
              <a:off x="9909176" y="1917701"/>
              <a:ext cx="53975" cy="1446213"/>
            </a:xfrm>
            <a:custGeom>
              <a:avLst/>
              <a:gdLst>
                <a:gd name="T0" fmla="*/ 1 w 2"/>
                <a:gd name="T1" fmla="*/ 54 h 54"/>
                <a:gd name="T2" fmla="*/ 0 w 2"/>
                <a:gd name="T3" fmla="*/ 53 h 54"/>
                <a:gd name="T4" fmla="*/ 0 w 2"/>
                <a:gd name="T5" fmla="*/ 47 h 54"/>
                <a:gd name="T6" fmla="*/ 1 w 2"/>
                <a:gd name="T7" fmla="*/ 46 h 54"/>
                <a:gd name="T8" fmla="*/ 2 w 2"/>
                <a:gd name="T9" fmla="*/ 47 h 54"/>
                <a:gd name="T10" fmla="*/ 2 w 2"/>
                <a:gd name="T11" fmla="*/ 53 h 54"/>
                <a:gd name="T12" fmla="*/ 1 w 2"/>
                <a:gd name="T13" fmla="*/ 54 h 54"/>
                <a:gd name="T14" fmla="*/ 1 w 2"/>
                <a:gd name="T15" fmla="*/ 42 h 54"/>
                <a:gd name="T16" fmla="*/ 0 w 2"/>
                <a:gd name="T17" fmla="*/ 41 h 54"/>
                <a:gd name="T18" fmla="*/ 0 w 2"/>
                <a:gd name="T19" fmla="*/ 36 h 54"/>
                <a:gd name="T20" fmla="*/ 1 w 2"/>
                <a:gd name="T21" fmla="*/ 35 h 54"/>
                <a:gd name="T22" fmla="*/ 2 w 2"/>
                <a:gd name="T23" fmla="*/ 36 h 54"/>
                <a:gd name="T24" fmla="*/ 2 w 2"/>
                <a:gd name="T25" fmla="*/ 41 h 54"/>
                <a:gd name="T26" fmla="*/ 1 w 2"/>
                <a:gd name="T27" fmla="*/ 42 h 54"/>
                <a:gd name="T28" fmla="*/ 1 w 2"/>
                <a:gd name="T29" fmla="*/ 31 h 54"/>
                <a:gd name="T30" fmla="*/ 0 w 2"/>
                <a:gd name="T31" fmla="*/ 30 h 54"/>
                <a:gd name="T32" fmla="*/ 0 w 2"/>
                <a:gd name="T33" fmla="*/ 24 h 54"/>
                <a:gd name="T34" fmla="*/ 1 w 2"/>
                <a:gd name="T35" fmla="*/ 23 h 54"/>
                <a:gd name="T36" fmla="*/ 2 w 2"/>
                <a:gd name="T37" fmla="*/ 24 h 54"/>
                <a:gd name="T38" fmla="*/ 2 w 2"/>
                <a:gd name="T39" fmla="*/ 30 h 54"/>
                <a:gd name="T40" fmla="*/ 1 w 2"/>
                <a:gd name="T41" fmla="*/ 31 h 54"/>
                <a:gd name="T42" fmla="*/ 1 w 2"/>
                <a:gd name="T43" fmla="*/ 19 h 54"/>
                <a:gd name="T44" fmla="*/ 0 w 2"/>
                <a:gd name="T45" fmla="*/ 18 h 54"/>
                <a:gd name="T46" fmla="*/ 0 w 2"/>
                <a:gd name="T47" fmla="*/ 13 h 54"/>
                <a:gd name="T48" fmla="*/ 1 w 2"/>
                <a:gd name="T49" fmla="*/ 12 h 54"/>
                <a:gd name="T50" fmla="*/ 2 w 2"/>
                <a:gd name="T51" fmla="*/ 13 h 54"/>
                <a:gd name="T52" fmla="*/ 2 w 2"/>
                <a:gd name="T53" fmla="*/ 18 h 54"/>
                <a:gd name="T54" fmla="*/ 1 w 2"/>
                <a:gd name="T55" fmla="*/ 19 h 54"/>
                <a:gd name="T56" fmla="*/ 1 w 2"/>
                <a:gd name="T57" fmla="*/ 8 h 54"/>
                <a:gd name="T58" fmla="*/ 0 w 2"/>
                <a:gd name="T59" fmla="*/ 7 h 54"/>
                <a:gd name="T60" fmla="*/ 0 w 2"/>
                <a:gd name="T61" fmla="*/ 1 h 54"/>
                <a:gd name="T62" fmla="*/ 1 w 2"/>
                <a:gd name="T63" fmla="*/ 0 h 54"/>
                <a:gd name="T64" fmla="*/ 2 w 2"/>
                <a:gd name="T65" fmla="*/ 1 h 54"/>
                <a:gd name="T66" fmla="*/ 2 w 2"/>
                <a:gd name="T67" fmla="*/ 7 h 54"/>
                <a:gd name="T68" fmla="*/ 1 w 2"/>
                <a:gd name="T69" fmla="*/ 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 h="54">
                  <a:moveTo>
                    <a:pt x="1" y="54"/>
                  </a:moveTo>
                  <a:cubicBezTo>
                    <a:pt x="0" y="54"/>
                    <a:pt x="0" y="53"/>
                    <a:pt x="0" y="53"/>
                  </a:cubicBezTo>
                  <a:cubicBezTo>
                    <a:pt x="0" y="47"/>
                    <a:pt x="0" y="47"/>
                    <a:pt x="0" y="47"/>
                  </a:cubicBezTo>
                  <a:cubicBezTo>
                    <a:pt x="0" y="46"/>
                    <a:pt x="0" y="46"/>
                    <a:pt x="1" y="46"/>
                  </a:cubicBezTo>
                  <a:cubicBezTo>
                    <a:pt x="1" y="46"/>
                    <a:pt x="2" y="46"/>
                    <a:pt x="2" y="47"/>
                  </a:cubicBezTo>
                  <a:cubicBezTo>
                    <a:pt x="2" y="53"/>
                    <a:pt x="2" y="53"/>
                    <a:pt x="2" y="53"/>
                  </a:cubicBezTo>
                  <a:cubicBezTo>
                    <a:pt x="2" y="53"/>
                    <a:pt x="1" y="54"/>
                    <a:pt x="1" y="54"/>
                  </a:cubicBezTo>
                  <a:close/>
                  <a:moveTo>
                    <a:pt x="1" y="42"/>
                  </a:moveTo>
                  <a:cubicBezTo>
                    <a:pt x="0" y="42"/>
                    <a:pt x="0" y="42"/>
                    <a:pt x="0" y="41"/>
                  </a:cubicBezTo>
                  <a:cubicBezTo>
                    <a:pt x="0" y="36"/>
                    <a:pt x="0" y="36"/>
                    <a:pt x="0" y="36"/>
                  </a:cubicBezTo>
                  <a:cubicBezTo>
                    <a:pt x="0" y="35"/>
                    <a:pt x="0" y="35"/>
                    <a:pt x="1" y="35"/>
                  </a:cubicBezTo>
                  <a:cubicBezTo>
                    <a:pt x="1" y="35"/>
                    <a:pt x="2" y="35"/>
                    <a:pt x="2" y="36"/>
                  </a:cubicBezTo>
                  <a:cubicBezTo>
                    <a:pt x="2" y="41"/>
                    <a:pt x="2" y="41"/>
                    <a:pt x="2" y="41"/>
                  </a:cubicBezTo>
                  <a:cubicBezTo>
                    <a:pt x="2" y="42"/>
                    <a:pt x="1" y="42"/>
                    <a:pt x="1" y="42"/>
                  </a:cubicBezTo>
                  <a:close/>
                  <a:moveTo>
                    <a:pt x="1" y="31"/>
                  </a:moveTo>
                  <a:cubicBezTo>
                    <a:pt x="0" y="31"/>
                    <a:pt x="0" y="30"/>
                    <a:pt x="0" y="30"/>
                  </a:cubicBezTo>
                  <a:cubicBezTo>
                    <a:pt x="0" y="24"/>
                    <a:pt x="0" y="24"/>
                    <a:pt x="0" y="24"/>
                  </a:cubicBezTo>
                  <a:cubicBezTo>
                    <a:pt x="0" y="24"/>
                    <a:pt x="0" y="23"/>
                    <a:pt x="1" y="23"/>
                  </a:cubicBezTo>
                  <a:cubicBezTo>
                    <a:pt x="1" y="23"/>
                    <a:pt x="2" y="24"/>
                    <a:pt x="2" y="24"/>
                  </a:cubicBezTo>
                  <a:cubicBezTo>
                    <a:pt x="2" y="30"/>
                    <a:pt x="2" y="30"/>
                    <a:pt x="2" y="30"/>
                  </a:cubicBezTo>
                  <a:cubicBezTo>
                    <a:pt x="2" y="30"/>
                    <a:pt x="1" y="31"/>
                    <a:pt x="1" y="31"/>
                  </a:cubicBezTo>
                  <a:close/>
                  <a:moveTo>
                    <a:pt x="1" y="19"/>
                  </a:moveTo>
                  <a:cubicBezTo>
                    <a:pt x="0" y="19"/>
                    <a:pt x="0" y="19"/>
                    <a:pt x="0" y="18"/>
                  </a:cubicBezTo>
                  <a:cubicBezTo>
                    <a:pt x="0" y="13"/>
                    <a:pt x="0" y="13"/>
                    <a:pt x="0" y="13"/>
                  </a:cubicBezTo>
                  <a:cubicBezTo>
                    <a:pt x="0" y="12"/>
                    <a:pt x="0" y="12"/>
                    <a:pt x="1" y="12"/>
                  </a:cubicBezTo>
                  <a:cubicBezTo>
                    <a:pt x="1" y="12"/>
                    <a:pt x="2" y="12"/>
                    <a:pt x="2" y="13"/>
                  </a:cubicBezTo>
                  <a:cubicBezTo>
                    <a:pt x="2" y="18"/>
                    <a:pt x="2" y="18"/>
                    <a:pt x="2" y="18"/>
                  </a:cubicBezTo>
                  <a:cubicBezTo>
                    <a:pt x="2" y="19"/>
                    <a:pt x="1" y="19"/>
                    <a:pt x="1" y="19"/>
                  </a:cubicBezTo>
                  <a:close/>
                  <a:moveTo>
                    <a:pt x="1" y="8"/>
                  </a:moveTo>
                  <a:cubicBezTo>
                    <a:pt x="0" y="8"/>
                    <a:pt x="0" y="8"/>
                    <a:pt x="0" y="7"/>
                  </a:cubicBezTo>
                  <a:cubicBezTo>
                    <a:pt x="0" y="1"/>
                    <a:pt x="0" y="1"/>
                    <a:pt x="0" y="1"/>
                  </a:cubicBezTo>
                  <a:cubicBezTo>
                    <a:pt x="0" y="1"/>
                    <a:pt x="0" y="0"/>
                    <a:pt x="1" y="0"/>
                  </a:cubicBezTo>
                  <a:cubicBezTo>
                    <a:pt x="1" y="0"/>
                    <a:pt x="2" y="1"/>
                    <a:pt x="2" y="1"/>
                  </a:cubicBezTo>
                  <a:cubicBezTo>
                    <a:pt x="2" y="7"/>
                    <a:pt x="2" y="7"/>
                    <a:pt x="2" y="7"/>
                  </a:cubicBezTo>
                  <a:cubicBezTo>
                    <a:pt x="2" y="8"/>
                    <a:pt x="1" y="8"/>
                    <a:pt x="1"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 name="Freeform 109"/>
            <p:cNvSpPr/>
            <p:nvPr/>
          </p:nvSpPr>
          <p:spPr bwMode="auto">
            <a:xfrm>
              <a:off x="9828213" y="3444876"/>
              <a:ext cx="134938" cy="133350"/>
            </a:xfrm>
            <a:custGeom>
              <a:avLst/>
              <a:gdLst>
                <a:gd name="T0" fmla="*/ 4 w 5"/>
                <a:gd name="T1" fmla="*/ 5 h 5"/>
                <a:gd name="T2" fmla="*/ 1 w 5"/>
                <a:gd name="T3" fmla="*/ 5 h 5"/>
                <a:gd name="T4" fmla="*/ 0 w 5"/>
                <a:gd name="T5" fmla="*/ 4 h 5"/>
                <a:gd name="T6" fmla="*/ 1 w 5"/>
                <a:gd name="T7" fmla="*/ 3 h 5"/>
                <a:gd name="T8" fmla="*/ 3 w 5"/>
                <a:gd name="T9" fmla="*/ 3 h 5"/>
                <a:gd name="T10" fmla="*/ 3 w 5"/>
                <a:gd name="T11" fmla="*/ 1 h 5"/>
                <a:gd name="T12" fmla="*/ 4 w 5"/>
                <a:gd name="T13" fmla="*/ 0 h 5"/>
                <a:gd name="T14" fmla="*/ 5 w 5"/>
                <a:gd name="T15" fmla="*/ 1 h 5"/>
                <a:gd name="T16" fmla="*/ 5 w 5"/>
                <a:gd name="T17" fmla="*/ 4 h 5"/>
                <a:gd name="T18" fmla="*/ 4 w 5"/>
                <a:gd name="T19"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5">
                  <a:moveTo>
                    <a:pt x="4" y="5"/>
                  </a:moveTo>
                  <a:cubicBezTo>
                    <a:pt x="1" y="5"/>
                    <a:pt x="1" y="5"/>
                    <a:pt x="1" y="5"/>
                  </a:cubicBezTo>
                  <a:cubicBezTo>
                    <a:pt x="0" y="5"/>
                    <a:pt x="0" y="5"/>
                    <a:pt x="0" y="4"/>
                  </a:cubicBezTo>
                  <a:cubicBezTo>
                    <a:pt x="0" y="4"/>
                    <a:pt x="0" y="3"/>
                    <a:pt x="1" y="3"/>
                  </a:cubicBezTo>
                  <a:cubicBezTo>
                    <a:pt x="3" y="3"/>
                    <a:pt x="3" y="3"/>
                    <a:pt x="3" y="3"/>
                  </a:cubicBezTo>
                  <a:cubicBezTo>
                    <a:pt x="3" y="1"/>
                    <a:pt x="3" y="1"/>
                    <a:pt x="3" y="1"/>
                  </a:cubicBezTo>
                  <a:cubicBezTo>
                    <a:pt x="3" y="1"/>
                    <a:pt x="3" y="0"/>
                    <a:pt x="4" y="0"/>
                  </a:cubicBezTo>
                  <a:cubicBezTo>
                    <a:pt x="4" y="0"/>
                    <a:pt x="5" y="1"/>
                    <a:pt x="5" y="1"/>
                  </a:cubicBezTo>
                  <a:cubicBezTo>
                    <a:pt x="5" y="4"/>
                    <a:pt x="5" y="4"/>
                    <a:pt x="5" y="4"/>
                  </a:cubicBezTo>
                  <a:cubicBezTo>
                    <a:pt x="5" y="5"/>
                    <a:pt x="4" y="5"/>
                    <a:pt x="4"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 name="Freeform 110"/>
            <p:cNvSpPr>
              <a:spLocks noEditPoints="1"/>
            </p:cNvSpPr>
            <p:nvPr/>
          </p:nvSpPr>
          <p:spPr bwMode="auto">
            <a:xfrm>
              <a:off x="8747126" y="3524251"/>
              <a:ext cx="946150" cy="53975"/>
            </a:xfrm>
            <a:custGeom>
              <a:avLst/>
              <a:gdLst>
                <a:gd name="T0" fmla="*/ 34 w 35"/>
                <a:gd name="T1" fmla="*/ 2 h 2"/>
                <a:gd name="T2" fmla="*/ 28 w 35"/>
                <a:gd name="T3" fmla="*/ 2 h 2"/>
                <a:gd name="T4" fmla="*/ 27 w 35"/>
                <a:gd name="T5" fmla="*/ 1 h 2"/>
                <a:gd name="T6" fmla="*/ 28 w 35"/>
                <a:gd name="T7" fmla="*/ 0 h 2"/>
                <a:gd name="T8" fmla="*/ 34 w 35"/>
                <a:gd name="T9" fmla="*/ 0 h 2"/>
                <a:gd name="T10" fmla="*/ 35 w 35"/>
                <a:gd name="T11" fmla="*/ 1 h 2"/>
                <a:gd name="T12" fmla="*/ 34 w 35"/>
                <a:gd name="T13" fmla="*/ 2 h 2"/>
                <a:gd name="T14" fmla="*/ 21 w 35"/>
                <a:gd name="T15" fmla="*/ 2 h 2"/>
                <a:gd name="T16" fmla="*/ 14 w 35"/>
                <a:gd name="T17" fmla="*/ 2 h 2"/>
                <a:gd name="T18" fmla="*/ 13 w 35"/>
                <a:gd name="T19" fmla="*/ 1 h 2"/>
                <a:gd name="T20" fmla="*/ 14 w 35"/>
                <a:gd name="T21" fmla="*/ 0 h 2"/>
                <a:gd name="T22" fmla="*/ 21 w 35"/>
                <a:gd name="T23" fmla="*/ 0 h 2"/>
                <a:gd name="T24" fmla="*/ 22 w 35"/>
                <a:gd name="T25" fmla="*/ 1 h 2"/>
                <a:gd name="T26" fmla="*/ 21 w 35"/>
                <a:gd name="T27" fmla="*/ 2 h 2"/>
                <a:gd name="T28" fmla="*/ 8 w 35"/>
                <a:gd name="T29" fmla="*/ 2 h 2"/>
                <a:gd name="T30" fmla="*/ 1 w 35"/>
                <a:gd name="T31" fmla="*/ 2 h 2"/>
                <a:gd name="T32" fmla="*/ 0 w 35"/>
                <a:gd name="T33" fmla="*/ 1 h 2"/>
                <a:gd name="T34" fmla="*/ 1 w 35"/>
                <a:gd name="T35" fmla="*/ 0 h 2"/>
                <a:gd name="T36" fmla="*/ 8 w 35"/>
                <a:gd name="T37" fmla="*/ 0 h 2"/>
                <a:gd name="T38" fmla="*/ 9 w 35"/>
                <a:gd name="T39" fmla="*/ 1 h 2"/>
                <a:gd name="T40" fmla="*/ 8 w 35"/>
                <a:gd name="T41"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5" h="2">
                  <a:moveTo>
                    <a:pt x="34" y="2"/>
                  </a:moveTo>
                  <a:cubicBezTo>
                    <a:pt x="28" y="2"/>
                    <a:pt x="28" y="2"/>
                    <a:pt x="28" y="2"/>
                  </a:cubicBezTo>
                  <a:cubicBezTo>
                    <a:pt x="27" y="2"/>
                    <a:pt x="27" y="2"/>
                    <a:pt x="27" y="1"/>
                  </a:cubicBezTo>
                  <a:cubicBezTo>
                    <a:pt x="27" y="1"/>
                    <a:pt x="27" y="0"/>
                    <a:pt x="28" y="0"/>
                  </a:cubicBezTo>
                  <a:cubicBezTo>
                    <a:pt x="34" y="0"/>
                    <a:pt x="34" y="0"/>
                    <a:pt x="34" y="0"/>
                  </a:cubicBezTo>
                  <a:cubicBezTo>
                    <a:pt x="35" y="0"/>
                    <a:pt x="35" y="1"/>
                    <a:pt x="35" y="1"/>
                  </a:cubicBezTo>
                  <a:cubicBezTo>
                    <a:pt x="35" y="2"/>
                    <a:pt x="35" y="2"/>
                    <a:pt x="34" y="2"/>
                  </a:cubicBezTo>
                  <a:close/>
                  <a:moveTo>
                    <a:pt x="21" y="2"/>
                  </a:moveTo>
                  <a:cubicBezTo>
                    <a:pt x="14" y="2"/>
                    <a:pt x="14" y="2"/>
                    <a:pt x="14" y="2"/>
                  </a:cubicBezTo>
                  <a:cubicBezTo>
                    <a:pt x="14" y="2"/>
                    <a:pt x="13" y="2"/>
                    <a:pt x="13" y="1"/>
                  </a:cubicBezTo>
                  <a:cubicBezTo>
                    <a:pt x="13" y="1"/>
                    <a:pt x="14" y="0"/>
                    <a:pt x="14" y="0"/>
                  </a:cubicBezTo>
                  <a:cubicBezTo>
                    <a:pt x="21" y="0"/>
                    <a:pt x="21" y="0"/>
                    <a:pt x="21" y="0"/>
                  </a:cubicBezTo>
                  <a:cubicBezTo>
                    <a:pt x="21" y="0"/>
                    <a:pt x="22" y="1"/>
                    <a:pt x="22" y="1"/>
                  </a:cubicBezTo>
                  <a:cubicBezTo>
                    <a:pt x="22" y="2"/>
                    <a:pt x="21" y="2"/>
                    <a:pt x="21" y="2"/>
                  </a:cubicBezTo>
                  <a:close/>
                  <a:moveTo>
                    <a:pt x="8" y="2"/>
                  </a:moveTo>
                  <a:cubicBezTo>
                    <a:pt x="1" y="2"/>
                    <a:pt x="1" y="2"/>
                    <a:pt x="1" y="2"/>
                  </a:cubicBezTo>
                  <a:cubicBezTo>
                    <a:pt x="0" y="2"/>
                    <a:pt x="0" y="2"/>
                    <a:pt x="0" y="1"/>
                  </a:cubicBezTo>
                  <a:cubicBezTo>
                    <a:pt x="0" y="1"/>
                    <a:pt x="0" y="0"/>
                    <a:pt x="1" y="0"/>
                  </a:cubicBezTo>
                  <a:cubicBezTo>
                    <a:pt x="8" y="0"/>
                    <a:pt x="8" y="0"/>
                    <a:pt x="8" y="0"/>
                  </a:cubicBezTo>
                  <a:cubicBezTo>
                    <a:pt x="8" y="0"/>
                    <a:pt x="9" y="1"/>
                    <a:pt x="9" y="1"/>
                  </a:cubicBezTo>
                  <a:cubicBezTo>
                    <a:pt x="9" y="2"/>
                    <a:pt x="8" y="2"/>
                    <a:pt x="8"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 name="Freeform 111"/>
            <p:cNvSpPr/>
            <p:nvPr/>
          </p:nvSpPr>
          <p:spPr bwMode="auto">
            <a:xfrm>
              <a:off x="8477251" y="3524251"/>
              <a:ext cx="134938" cy="53975"/>
            </a:xfrm>
            <a:custGeom>
              <a:avLst/>
              <a:gdLst>
                <a:gd name="T0" fmla="*/ 4 w 5"/>
                <a:gd name="T1" fmla="*/ 2 h 2"/>
                <a:gd name="T2" fmla="*/ 1 w 5"/>
                <a:gd name="T3" fmla="*/ 2 h 2"/>
                <a:gd name="T4" fmla="*/ 0 w 5"/>
                <a:gd name="T5" fmla="*/ 1 h 2"/>
                <a:gd name="T6" fmla="*/ 1 w 5"/>
                <a:gd name="T7" fmla="*/ 0 h 2"/>
                <a:gd name="T8" fmla="*/ 4 w 5"/>
                <a:gd name="T9" fmla="*/ 0 h 2"/>
                <a:gd name="T10" fmla="*/ 5 w 5"/>
                <a:gd name="T11" fmla="*/ 1 h 2"/>
                <a:gd name="T12" fmla="*/ 4 w 5"/>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5" h="2">
                  <a:moveTo>
                    <a:pt x="4" y="2"/>
                  </a:moveTo>
                  <a:cubicBezTo>
                    <a:pt x="1" y="2"/>
                    <a:pt x="1" y="2"/>
                    <a:pt x="1" y="2"/>
                  </a:cubicBezTo>
                  <a:cubicBezTo>
                    <a:pt x="1" y="2"/>
                    <a:pt x="0" y="2"/>
                    <a:pt x="0" y="1"/>
                  </a:cubicBezTo>
                  <a:cubicBezTo>
                    <a:pt x="0" y="1"/>
                    <a:pt x="1" y="0"/>
                    <a:pt x="1" y="0"/>
                  </a:cubicBezTo>
                  <a:cubicBezTo>
                    <a:pt x="4" y="0"/>
                    <a:pt x="4" y="0"/>
                    <a:pt x="4" y="0"/>
                  </a:cubicBezTo>
                  <a:cubicBezTo>
                    <a:pt x="5" y="0"/>
                    <a:pt x="5" y="1"/>
                    <a:pt x="5" y="1"/>
                  </a:cubicBezTo>
                  <a:cubicBezTo>
                    <a:pt x="5" y="2"/>
                    <a:pt x="5" y="2"/>
                    <a:pt x="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25" name="矩形 24"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549157" y="-975631"/>
            <a:ext cx="583096" cy="838080"/>
          </a:xfrm>
          <a:prstGeom prst="rect">
            <a:avLst/>
          </a:prstGeom>
          <a:solidFill>
            <a:srgbClr val="365B7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 name="矩形 25"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1132253" y="-975631"/>
            <a:ext cx="583096" cy="838080"/>
          </a:xfrm>
          <a:prstGeom prst="rect">
            <a:avLst/>
          </a:prstGeom>
          <a:solidFill>
            <a:srgbClr val="96648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 name="矩形 26"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1715349" y="-975631"/>
            <a:ext cx="583096" cy="838080"/>
          </a:xfrm>
          <a:prstGeom prst="rect">
            <a:avLst/>
          </a:prstGeom>
          <a:solidFill>
            <a:srgbClr val="D06F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 name="矩形 27"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2298446" y="-975631"/>
            <a:ext cx="583096" cy="838080"/>
          </a:xfrm>
          <a:prstGeom prst="rect">
            <a:avLst/>
          </a:prstGeom>
          <a:solidFill>
            <a:srgbClr val="F779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 name="矩形 28"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2881542" y="-975631"/>
            <a:ext cx="583096" cy="838080"/>
          </a:xfrm>
          <a:prstGeom prst="rect">
            <a:avLst/>
          </a:prstGeom>
          <a:solidFill>
            <a:srgbClr val="F8AD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0" name="Rectangle 42"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3034741" y="4771802"/>
            <a:ext cx="606976" cy="563151"/>
          </a:xfrm>
          <a:prstGeom prst="rect">
            <a:avLst/>
          </a:prstGeom>
          <a:noFill/>
          <a:ln w="12700" cap="flat" cmpd="sng" algn="ctr">
            <a:noFill/>
            <a:prstDash val="solid"/>
          </a:ln>
          <a:effectLst/>
        </p:spPr>
        <p:txBody>
          <a:bodyPr lIns="91440" tIns="0" rIns="91440" bIns="0" rtlCol="0" anchor="t"/>
          <a:lstStyle/>
          <a:p>
            <a:pPr algn="r"/>
            <a:r>
              <a:rPr lang="en-US" altLang="zh-CN" sz="4000" b="1" dirty="0">
                <a:solidFill>
                  <a:srgbClr val="365B7C"/>
                </a:solidFill>
                <a:latin typeface="Arial" panose="020B0604020202020204" pitchFamily="34" charset="0"/>
                <a:cs typeface="Arial" panose="020B0604020202020204" pitchFamily="34" charset="0"/>
              </a:rPr>
              <a:t>A</a:t>
            </a:r>
            <a:endParaRPr lang="zh-CN" altLang="en-US" sz="4000" b="1" dirty="0">
              <a:solidFill>
                <a:srgbClr val="365B7C"/>
              </a:solidFill>
              <a:latin typeface="Arial" panose="020B0604020202020204" pitchFamily="34" charset="0"/>
              <a:cs typeface="Arial" panose="020B0604020202020204" pitchFamily="34" charset="0"/>
            </a:endParaRPr>
          </a:p>
        </p:txBody>
      </p:sp>
      <p:sp>
        <p:nvSpPr>
          <p:cNvPr id="61" name="Rectangle 42"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5462649" y="1953267"/>
            <a:ext cx="606976" cy="563151"/>
          </a:xfrm>
          <a:prstGeom prst="rect">
            <a:avLst/>
          </a:prstGeom>
          <a:noFill/>
          <a:ln w="12700" cap="flat" cmpd="sng" algn="ctr">
            <a:noFill/>
            <a:prstDash val="solid"/>
          </a:ln>
          <a:effectLst/>
        </p:spPr>
        <p:txBody>
          <a:bodyPr lIns="91440" tIns="0" rIns="91440" bIns="0" rtlCol="0" anchor="t"/>
          <a:lstStyle/>
          <a:p>
            <a:pPr algn="r"/>
            <a:r>
              <a:rPr lang="en-US" altLang="zh-CN" sz="4000" b="1" dirty="0">
                <a:solidFill>
                  <a:srgbClr val="966481"/>
                </a:solidFill>
                <a:latin typeface="Arial" panose="020B0604020202020204" pitchFamily="34" charset="0"/>
                <a:cs typeface="Arial" panose="020B0604020202020204" pitchFamily="34" charset="0"/>
              </a:rPr>
              <a:t>B</a:t>
            </a:r>
            <a:endParaRPr lang="zh-CN" altLang="en-US" sz="4000" b="1" dirty="0">
              <a:solidFill>
                <a:srgbClr val="966481"/>
              </a:solidFill>
              <a:latin typeface="Arial" panose="020B0604020202020204" pitchFamily="34" charset="0"/>
              <a:cs typeface="Arial" panose="020B0604020202020204" pitchFamily="34" charset="0"/>
            </a:endParaRPr>
          </a:p>
        </p:txBody>
      </p:sp>
      <p:sp>
        <p:nvSpPr>
          <p:cNvPr id="62" name="Rectangle 42"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7349672" y="2443069"/>
            <a:ext cx="606976" cy="563151"/>
          </a:xfrm>
          <a:prstGeom prst="rect">
            <a:avLst/>
          </a:prstGeom>
          <a:noFill/>
          <a:ln w="12700" cap="flat" cmpd="sng" algn="ctr">
            <a:noFill/>
            <a:prstDash val="solid"/>
          </a:ln>
          <a:effectLst/>
        </p:spPr>
        <p:txBody>
          <a:bodyPr lIns="91440" tIns="0" rIns="91440" bIns="0" rtlCol="0" anchor="t"/>
          <a:lstStyle/>
          <a:p>
            <a:pPr algn="r"/>
            <a:r>
              <a:rPr lang="en-US" altLang="zh-CN" sz="4000" b="1" dirty="0">
                <a:solidFill>
                  <a:srgbClr val="D06F83"/>
                </a:solidFill>
                <a:latin typeface="Arial" panose="020B0604020202020204" pitchFamily="34" charset="0"/>
                <a:cs typeface="Arial" panose="020B0604020202020204" pitchFamily="34" charset="0"/>
              </a:rPr>
              <a:t>C</a:t>
            </a:r>
            <a:endParaRPr lang="zh-CN" altLang="en-US" sz="4000" b="1" dirty="0">
              <a:solidFill>
                <a:srgbClr val="D06F83"/>
              </a:solidFill>
              <a:latin typeface="Arial" panose="020B0604020202020204" pitchFamily="34" charset="0"/>
              <a:cs typeface="Arial" panose="020B0604020202020204" pitchFamily="34" charset="0"/>
            </a:endParaRPr>
          </a:p>
        </p:txBody>
      </p:sp>
      <p:grpSp>
        <p:nvGrpSpPr>
          <p:cNvPr id="8" name="组合 7"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GrpSpPr/>
          <p:nvPr/>
        </p:nvGrpSpPr>
        <p:grpSpPr>
          <a:xfrm>
            <a:off x="3550602" y="2863953"/>
            <a:ext cx="1550610" cy="1553304"/>
            <a:chOff x="3550602" y="2863953"/>
            <a:chExt cx="1550610" cy="1553304"/>
          </a:xfrm>
        </p:grpSpPr>
        <p:grpSp>
          <p:nvGrpSpPr>
            <p:cNvPr id="7" name="组合 6"/>
            <p:cNvGrpSpPr/>
            <p:nvPr/>
          </p:nvGrpSpPr>
          <p:grpSpPr>
            <a:xfrm>
              <a:off x="3550602" y="2863953"/>
              <a:ext cx="1550610" cy="1553304"/>
              <a:chOff x="3719415" y="2667004"/>
              <a:chExt cx="1656000" cy="1658877"/>
            </a:xfrm>
          </p:grpSpPr>
          <p:sp>
            <p:nvSpPr>
              <p:cNvPr id="11" name="任意多边形 10"/>
              <p:cNvSpPr/>
              <p:nvPr/>
            </p:nvSpPr>
            <p:spPr>
              <a:xfrm>
                <a:off x="3719415" y="2667004"/>
                <a:ext cx="1656000" cy="1658877"/>
              </a:xfrm>
              <a:custGeom>
                <a:avLst/>
                <a:gdLst>
                  <a:gd name="connsiteX0" fmla="*/ 0 w 1656000"/>
                  <a:gd name="connsiteY0" fmla="*/ 0 h 1658877"/>
                  <a:gd name="connsiteX1" fmla="*/ 404726 w 1656000"/>
                  <a:gd name="connsiteY1" fmla="*/ 0 h 1658877"/>
                  <a:gd name="connsiteX2" fmla="*/ 583096 w 1656000"/>
                  <a:gd name="connsiteY2" fmla="*/ 0 h 1658877"/>
                  <a:gd name="connsiteX3" fmla="*/ 1251274 w 1656000"/>
                  <a:gd name="connsiteY3" fmla="*/ 0 h 1658877"/>
                  <a:gd name="connsiteX4" fmla="*/ 1656000 w 1656000"/>
                  <a:gd name="connsiteY4" fmla="*/ 404726 h 1658877"/>
                  <a:gd name="connsiteX5" fmla="*/ 1656000 w 1656000"/>
                  <a:gd name="connsiteY5" fmla="*/ 1251274 h 1658877"/>
                  <a:gd name="connsiteX6" fmla="*/ 1652796 w 1656000"/>
                  <a:gd name="connsiteY6" fmla="*/ 1283057 h 1658877"/>
                  <a:gd name="connsiteX7" fmla="*/ 1652796 w 1656000"/>
                  <a:gd name="connsiteY7" fmla="*/ 1658877 h 1658877"/>
                  <a:gd name="connsiteX8" fmla="*/ 1069700 w 1656000"/>
                  <a:gd name="connsiteY8" fmla="*/ 1658877 h 1658877"/>
                  <a:gd name="connsiteX9" fmla="*/ 1069700 w 1656000"/>
                  <a:gd name="connsiteY9" fmla="*/ 1656000 h 1658877"/>
                  <a:gd name="connsiteX10" fmla="*/ 404726 w 1656000"/>
                  <a:gd name="connsiteY10" fmla="*/ 1656000 h 1658877"/>
                  <a:gd name="connsiteX11" fmla="*/ 0 w 1656000"/>
                  <a:gd name="connsiteY11" fmla="*/ 1251274 h 1658877"/>
                  <a:gd name="connsiteX12" fmla="*/ 0 w 1656000"/>
                  <a:gd name="connsiteY12" fmla="*/ 838080 h 1658877"/>
                  <a:gd name="connsiteX13" fmla="*/ 0 w 1656000"/>
                  <a:gd name="connsiteY13" fmla="*/ 404726 h 1658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56000" h="1658877">
                    <a:moveTo>
                      <a:pt x="0" y="0"/>
                    </a:moveTo>
                    <a:lnTo>
                      <a:pt x="404726" y="0"/>
                    </a:lnTo>
                    <a:lnTo>
                      <a:pt x="583096" y="0"/>
                    </a:lnTo>
                    <a:lnTo>
                      <a:pt x="1251274" y="0"/>
                    </a:lnTo>
                    <a:cubicBezTo>
                      <a:pt x="1474798" y="0"/>
                      <a:pt x="1656000" y="181202"/>
                      <a:pt x="1656000" y="404726"/>
                    </a:cubicBezTo>
                    <a:lnTo>
                      <a:pt x="1656000" y="1251274"/>
                    </a:lnTo>
                    <a:lnTo>
                      <a:pt x="1652796" y="1283057"/>
                    </a:lnTo>
                    <a:lnTo>
                      <a:pt x="1652796" y="1658877"/>
                    </a:lnTo>
                    <a:lnTo>
                      <a:pt x="1069700" y="1658877"/>
                    </a:lnTo>
                    <a:lnTo>
                      <a:pt x="1069700" y="1656000"/>
                    </a:lnTo>
                    <a:lnTo>
                      <a:pt x="404726" y="1656000"/>
                    </a:lnTo>
                    <a:cubicBezTo>
                      <a:pt x="181202" y="1656000"/>
                      <a:pt x="0" y="1474798"/>
                      <a:pt x="0" y="1251274"/>
                    </a:cubicBezTo>
                    <a:lnTo>
                      <a:pt x="0" y="838080"/>
                    </a:lnTo>
                    <a:lnTo>
                      <a:pt x="0" y="404726"/>
                    </a:lnTo>
                    <a:close/>
                  </a:path>
                </a:pathLst>
              </a:custGeom>
              <a:solidFill>
                <a:srgbClr val="365B7C"/>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2" name="任意多边形 11"/>
              <p:cNvSpPr>
                <a:spLocks noChangeAspect="1"/>
              </p:cNvSpPr>
              <p:nvPr/>
            </p:nvSpPr>
            <p:spPr>
              <a:xfrm>
                <a:off x="3954445" y="2902442"/>
                <a:ext cx="1185940" cy="1188000"/>
              </a:xfrm>
              <a:custGeom>
                <a:avLst/>
                <a:gdLst>
                  <a:gd name="connsiteX0" fmla="*/ 0 w 1656000"/>
                  <a:gd name="connsiteY0" fmla="*/ 0 h 1658877"/>
                  <a:gd name="connsiteX1" fmla="*/ 404726 w 1656000"/>
                  <a:gd name="connsiteY1" fmla="*/ 0 h 1658877"/>
                  <a:gd name="connsiteX2" fmla="*/ 583096 w 1656000"/>
                  <a:gd name="connsiteY2" fmla="*/ 0 h 1658877"/>
                  <a:gd name="connsiteX3" fmla="*/ 1251274 w 1656000"/>
                  <a:gd name="connsiteY3" fmla="*/ 0 h 1658877"/>
                  <a:gd name="connsiteX4" fmla="*/ 1656000 w 1656000"/>
                  <a:gd name="connsiteY4" fmla="*/ 404726 h 1658877"/>
                  <a:gd name="connsiteX5" fmla="*/ 1656000 w 1656000"/>
                  <a:gd name="connsiteY5" fmla="*/ 1251274 h 1658877"/>
                  <a:gd name="connsiteX6" fmla="*/ 1652796 w 1656000"/>
                  <a:gd name="connsiteY6" fmla="*/ 1283057 h 1658877"/>
                  <a:gd name="connsiteX7" fmla="*/ 1652796 w 1656000"/>
                  <a:gd name="connsiteY7" fmla="*/ 1658877 h 1658877"/>
                  <a:gd name="connsiteX8" fmla="*/ 1069700 w 1656000"/>
                  <a:gd name="connsiteY8" fmla="*/ 1658877 h 1658877"/>
                  <a:gd name="connsiteX9" fmla="*/ 1069700 w 1656000"/>
                  <a:gd name="connsiteY9" fmla="*/ 1656000 h 1658877"/>
                  <a:gd name="connsiteX10" fmla="*/ 404726 w 1656000"/>
                  <a:gd name="connsiteY10" fmla="*/ 1656000 h 1658877"/>
                  <a:gd name="connsiteX11" fmla="*/ 0 w 1656000"/>
                  <a:gd name="connsiteY11" fmla="*/ 1251274 h 1658877"/>
                  <a:gd name="connsiteX12" fmla="*/ 0 w 1656000"/>
                  <a:gd name="connsiteY12" fmla="*/ 838080 h 1658877"/>
                  <a:gd name="connsiteX13" fmla="*/ 0 w 1656000"/>
                  <a:gd name="connsiteY13" fmla="*/ 404726 h 1658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56000" h="1658877">
                    <a:moveTo>
                      <a:pt x="0" y="0"/>
                    </a:moveTo>
                    <a:lnTo>
                      <a:pt x="404726" y="0"/>
                    </a:lnTo>
                    <a:lnTo>
                      <a:pt x="583096" y="0"/>
                    </a:lnTo>
                    <a:lnTo>
                      <a:pt x="1251274" y="0"/>
                    </a:lnTo>
                    <a:cubicBezTo>
                      <a:pt x="1474798" y="0"/>
                      <a:pt x="1656000" y="181202"/>
                      <a:pt x="1656000" y="404726"/>
                    </a:cubicBezTo>
                    <a:lnTo>
                      <a:pt x="1656000" y="1251274"/>
                    </a:lnTo>
                    <a:lnTo>
                      <a:pt x="1652796" y="1283057"/>
                    </a:lnTo>
                    <a:lnTo>
                      <a:pt x="1652796" y="1658877"/>
                    </a:lnTo>
                    <a:lnTo>
                      <a:pt x="1069700" y="1658877"/>
                    </a:lnTo>
                    <a:lnTo>
                      <a:pt x="1069700" y="1656000"/>
                    </a:lnTo>
                    <a:lnTo>
                      <a:pt x="404726" y="1656000"/>
                    </a:lnTo>
                    <a:cubicBezTo>
                      <a:pt x="181202" y="1656000"/>
                      <a:pt x="0" y="1474798"/>
                      <a:pt x="0" y="1251274"/>
                    </a:cubicBezTo>
                    <a:lnTo>
                      <a:pt x="0" y="838080"/>
                    </a:lnTo>
                    <a:lnTo>
                      <a:pt x="0" y="404726"/>
                    </a:lnTo>
                    <a:close/>
                  </a:path>
                </a:pathLst>
              </a:custGeom>
              <a:gradFill>
                <a:gsLst>
                  <a:gs pos="100000">
                    <a:schemeClr val="bg1">
                      <a:lumMod val="85000"/>
                    </a:schemeClr>
                  </a:gs>
                  <a:gs pos="0">
                    <a:schemeClr val="bg1"/>
                  </a:gs>
                </a:gsLst>
                <a:lin ang="13200000" scaled="0"/>
              </a:gradFill>
              <a:ln>
                <a:noFill/>
              </a:ln>
              <a:effectLst>
                <a:outerShdw blurRad="127000" dist="635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grpSp>
        <p:sp>
          <p:nvSpPr>
            <p:cNvPr id="64" name="Freeform 48"/>
            <p:cNvSpPr>
              <a:spLocks noEditPoints="1"/>
            </p:cNvSpPr>
            <p:nvPr/>
          </p:nvSpPr>
          <p:spPr bwMode="auto">
            <a:xfrm>
              <a:off x="4098631" y="3399556"/>
              <a:ext cx="448104" cy="428925"/>
            </a:xfrm>
            <a:custGeom>
              <a:avLst/>
              <a:gdLst>
                <a:gd name="T0" fmla="*/ 419 w 628"/>
                <a:gd name="T1" fmla="*/ 232 h 600"/>
                <a:gd name="T2" fmla="*/ 411 w 628"/>
                <a:gd name="T3" fmla="*/ 249 h 600"/>
                <a:gd name="T4" fmla="*/ 408 w 628"/>
                <a:gd name="T5" fmla="*/ 261 h 600"/>
                <a:gd name="T6" fmla="*/ 409 w 628"/>
                <a:gd name="T7" fmla="*/ 283 h 600"/>
                <a:gd name="T8" fmla="*/ 417 w 628"/>
                <a:gd name="T9" fmla="*/ 304 h 600"/>
                <a:gd name="T10" fmla="*/ 424 w 628"/>
                <a:gd name="T11" fmla="*/ 315 h 600"/>
                <a:gd name="T12" fmla="*/ 441 w 628"/>
                <a:gd name="T13" fmla="*/ 330 h 600"/>
                <a:gd name="T14" fmla="*/ 453 w 628"/>
                <a:gd name="T15" fmla="*/ 335 h 600"/>
                <a:gd name="T16" fmla="*/ 478 w 628"/>
                <a:gd name="T17" fmla="*/ 200 h 600"/>
                <a:gd name="T18" fmla="*/ 449 w 628"/>
                <a:gd name="T19" fmla="*/ 206 h 600"/>
                <a:gd name="T20" fmla="*/ 433 w 628"/>
                <a:gd name="T21" fmla="*/ 216 h 600"/>
                <a:gd name="T22" fmla="*/ 425 w 628"/>
                <a:gd name="T23" fmla="*/ 224 h 600"/>
                <a:gd name="T24" fmla="*/ 384 w 628"/>
                <a:gd name="T25" fmla="*/ 70 h 600"/>
                <a:gd name="T26" fmla="*/ 314 w 628"/>
                <a:gd name="T27" fmla="*/ 140 h 600"/>
                <a:gd name="T28" fmla="*/ 379 w 628"/>
                <a:gd name="T29" fmla="*/ 283 h 600"/>
                <a:gd name="T30" fmla="*/ 379 w 628"/>
                <a:gd name="T31" fmla="*/ 254 h 600"/>
                <a:gd name="T32" fmla="*/ 359 w 628"/>
                <a:gd name="T33" fmla="*/ 154 h 600"/>
                <a:gd name="T34" fmla="*/ 250 w 628"/>
                <a:gd name="T35" fmla="*/ 270 h 600"/>
                <a:gd name="T36" fmla="*/ 314 w 628"/>
                <a:gd name="T37" fmla="*/ 396 h 600"/>
                <a:gd name="T38" fmla="*/ 282 w 628"/>
                <a:gd name="T39" fmla="*/ 400 h 600"/>
                <a:gd name="T40" fmla="*/ 267 w 628"/>
                <a:gd name="T41" fmla="*/ 382 h 600"/>
                <a:gd name="T42" fmla="*/ 257 w 628"/>
                <a:gd name="T43" fmla="*/ 374 h 600"/>
                <a:gd name="T44" fmla="*/ 214 w 628"/>
                <a:gd name="T45" fmla="*/ 356 h 600"/>
                <a:gd name="T46" fmla="*/ 195 w 628"/>
                <a:gd name="T47" fmla="*/ 354 h 600"/>
                <a:gd name="T48" fmla="*/ 0 w 628"/>
                <a:gd name="T49" fmla="*/ 600 h 600"/>
                <a:gd name="T50" fmla="*/ 83 w 628"/>
                <a:gd name="T51" fmla="*/ 454 h 600"/>
                <a:gd name="T52" fmla="*/ 216 w 628"/>
                <a:gd name="T53" fmla="*/ 454 h 600"/>
                <a:gd name="T54" fmla="*/ 301 w 628"/>
                <a:gd name="T55" fmla="*/ 600 h 600"/>
                <a:gd name="T56" fmla="*/ 282 w 628"/>
                <a:gd name="T57" fmla="*/ 400 h 600"/>
                <a:gd name="T58" fmla="*/ 433 w 628"/>
                <a:gd name="T59" fmla="*/ 354 h 600"/>
                <a:gd name="T60" fmla="*/ 413 w 628"/>
                <a:gd name="T61" fmla="*/ 356 h 600"/>
                <a:gd name="T62" fmla="*/ 361 w 628"/>
                <a:gd name="T63" fmla="*/ 382 h 600"/>
                <a:gd name="T64" fmla="*/ 353 w 628"/>
                <a:gd name="T65" fmla="*/ 391 h 600"/>
                <a:gd name="T66" fmla="*/ 389 w 628"/>
                <a:gd name="T67" fmla="*/ 600 h 600"/>
                <a:gd name="T68" fmla="*/ 410 w 628"/>
                <a:gd name="T69" fmla="*/ 600 h 600"/>
                <a:gd name="T70" fmla="*/ 564 w 628"/>
                <a:gd name="T71" fmla="*/ 454 h 600"/>
                <a:gd name="T72" fmla="*/ 628 w 628"/>
                <a:gd name="T73" fmla="*/ 460 h 600"/>
                <a:gd name="T74" fmla="*/ 151 w 628"/>
                <a:gd name="T75" fmla="*/ 340 h 600"/>
                <a:gd name="T76" fmla="*/ 186 w 628"/>
                <a:gd name="T77" fmla="*/ 330 h 600"/>
                <a:gd name="T78" fmla="*/ 196 w 628"/>
                <a:gd name="T79" fmla="*/ 323 h 600"/>
                <a:gd name="T80" fmla="*/ 216 w 628"/>
                <a:gd name="T81" fmla="*/ 295 h 600"/>
                <a:gd name="T82" fmla="*/ 219 w 628"/>
                <a:gd name="T83" fmla="*/ 281 h 600"/>
                <a:gd name="T84" fmla="*/ 219 w 628"/>
                <a:gd name="T85" fmla="*/ 258 h 600"/>
                <a:gd name="T86" fmla="*/ 214 w 628"/>
                <a:gd name="T87" fmla="*/ 241 h 600"/>
                <a:gd name="T88" fmla="*/ 208 w 628"/>
                <a:gd name="T89" fmla="*/ 231 h 600"/>
                <a:gd name="T90" fmla="*/ 195 w 628"/>
                <a:gd name="T91" fmla="*/ 217 h 600"/>
                <a:gd name="T92" fmla="*/ 186 w 628"/>
                <a:gd name="T93" fmla="*/ 210 h 600"/>
                <a:gd name="T94" fmla="*/ 151 w 628"/>
                <a:gd name="T95" fmla="*/ 200 h 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28" h="600">
                  <a:moveTo>
                    <a:pt x="425" y="224"/>
                  </a:moveTo>
                  <a:cubicBezTo>
                    <a:pt x="423" y="226"/>
                    <a:pt x="421" y="229"/>
                    <a:pt x="420" y="231"/>
                  </a:cubicBezTo>
                  <a:cubicBezTo>
                    <a:pt x="419" y="231"/>
                    <a:pt x="419" y="232"/>
                    <a:pt x="419" y="232"/>
                  </a:cubicBezTo>
                  <a:cubicBezTo>
                    <a:pt x="418" y="234"/>
                    <a:pt x="416" y="236"/>
                    <a:pt x="415" y="239"/>
                  </a:cubicBezTo>
                  <a:cubicBezTo>
                    <a:pt x="415" y="240"/>
                    <a:pt x="414" y="240"/>
                    <a:pt x="414" y="241"/>
                  </a:cubicBezTo>
                  <a:cubicBezTo>
                    <a:pt x="413" y="244"/>
                    <a:pt x="412" y="246"/>
                    <a:pt x="411" y="249"/>
                  </a:cubicBezTo>
                  <a:cubicBezTo>
                    <a:pt x="411" y="249"/>
                    <a:pt x="411" y="250"/>
                    <a:pt x="411" y="250"/>
                  </a:cubicBezTo>
                  <a:cubicBezTo>
                    <a:pt x="410" y="253"/>
                    <a:pt x="409" y="255"/>
                    <a:pt x="409" y="258"/>
                  </a:cubicBezTo>
                  <a:cubicBezTo>
                    <a:pt x="409" y="259"/>
                    <a:pt x="409" y="260"/>
                    <a:pt x="408" y="261"/>
                  </a:cubicBezTo>
                  <a:cubicBezTo>
                    <a:pt x="408" y="264"/>
                    <a:pt x="408" y="267"/>
                    <a:pt x="408" y="270"/>
                  </a:cubicBezTo>
                  <a:cubicBezTo>
                    <a:pt x="408" y="274"/>
                    <a:pt x="408" y="278"/>
                    <a:pt x="409" y="281"/>
                  </a:cubicBezTo>
                  <a:cubicBezTo>
                    <a:pt x="409" y="282"/>
                    <a:pt x="409" y="283"/>
                    <a:pt x="409" y="283"/>
                  </a:cubicBezTo>
                  <a:cubicBezTo>
                    <a:pt x="410" y="287"/>
                    <a:pt x="411" y="290"/>
                    <a:pt x="412" y="293"/>
                  </a:cubicBezTo>
                  <a:cubicBezTo>
                    <a:pt x="412" y="294"/>
                    <a:pt x="412" y="294"/>
                    <a:pt x="412" y="295"/>
                  </a:cubicBezTo>
                  <a:cubicBezTo>
                    <a:pt x="414" y="298"/>
                    <a:pt x="415" y="301"/>
                    <a:pt x="417" y="304"/>
                  </a:cubicBezTo>
                  <a:cubicBezTo>
                    <a:pt x="417" y="305"/>
                    <a:pt x="417" y="305"/>
                    <a:pt x="418" y="306"/>
                  </a:cubicBezTo>
                  <a:cubicBezTo>
                    <a:pt x="420" y="309"/>
                    <a:pt x="422" y="312"/>
                    <a:pt x="424" y="315"/>
                  </a:cubicBezTo>
                  <a:cubicBezTo>
                    <a:pt x="424" y="315"/>
                    <a:pt x="424" y="315"/>
                    <a:pt x="424" y="315"/>
                  </a:cubicBezTo>
                  <a:cubicBezTo>
                    <a:pt x="427" y="318"/>
                    <a:pt x="429" y="320"/>
                    <a:pt x="432" y="323"/>
                  </a:cubicBezTo>
                  <a:cubicBezTo>
                    <a:pt x="432" y="323"/>
                    <a:pt x="432" y="323"/>
                    <a:pt x="432" y="323"/>
                  </a:cubicBezTo>
                  <a:cubicBezTo>
                    <a:pt x="435" y="326"/>
                    <a:pt x="438" y="328"/>
                    <a:pt x="441" y="330"/>
                  </a:cubicBezTo>
                  <a:cubicBezTo>
                    <a:pt x="442" y="330"/>
                    <a:pt x="442" y="330"/>
                    <a:pt x="442" y="330"/>
                  </a:cubicBezTo>
                  <a:cubicBezTo>
                    <a:pt x="446" y="332"/>
                    <a:pt x="449" y="334"/>
                    <a:pt x="452" y="335"/>
                  </a:cubicBezTo>
                  <a:cubicBezTo>
                    <a:pt x="453" y="335"/>
                    <a:pt x="453" y="335"/>
                    <a:pt x="453" y="335"/>
                  </a:cubicBezTo>
                  <a:cubicBezTo>
                    <a:pt x="461" y="338"/>
                    <a:pt x="469" y="340"/>
                    <a:pt x="478" y="340"/>
                  </a:cubicBezTo>
                  <a:cubicBezTo>
                    <a:pt x="516" y="340"/>
                    <a:pt x="547" y="309"/>
                    <a:pt x="547" y="270"/>
                  </a:cubicBezTo>
                  <a:cubicBezTo>
                    <a:pt x="547" y="231"/>
                    <a:pt x="516" y="200"/>
                    <a:pt x="478" y="200"/>
                  </a:cubicBezTo>
                  <a:cubicBezTo>
                    <a:pt x="468" y="200"/>
                    <a:pt x="458" y="202"/>
                    <a:pt x="450" y="206"/>
                  </a:cubicBezTo>
                  <a:cubicBezTo>
                    <a:pt x="450" y="206"/>
                    <a:pt x="450" y="206"/>
                    <a:pt x="450" y="206"/>
                  </a:cubicBezTo>
                  <a:cubicBezTo>
                    <a:pt x="449" y="206"/>
                    <a:pt x="449" y="206"/>
                    <a:pt x="449" y="206"/>
                  </a:cubicBezTo>
                  <a:cubicBezTo>
                    <a:pt x="446" y="208"/>
                    <a:pt x="444" y="209"/>
                    <a:pt x="442" y="210"/>
                  </a:cubicBezTo>
                  <a:cubicBezTo>
                    <a:pt x="441" y="210"/>
                    <a:pt x="441" y="211"/>
                    <a:pt x="440" y="211"/>
                  </a:cubicBezTo>
                  <a:cubicBezTo>
                    <a:pt x="438" y="213"/>
                    <a:pt x="435" y="215"/>
                    <a:pt x="433" y="216"/>
                  </a:cubicBezTo>
                  <a:cubicBezTo>
                    <a:pt x="433" y="217"/>
                    <a:pt x="432" y="217"/>
                    <a:pt x="432" y="217"/>
                  </a:cubicBezTo>
                  <a:cubicBezTo>
                    <a:pt x="430" y="219"/>
                    <a:pt x="428" y="221"/>
                    <a:pt x="426" y="223"/>
                  </a:cubicBezTo>
                  <a:cubicBezTo>
                    <a:pt x="426" y="223"/>
                    <a:pt x="425" y="224"/>
                    <a:pt x="425" y="224"/>
                  </a:cubicBezTo>
                  <a:close/>
                  <a:moveTo>
                    <a:pt x="314" y="140"/>
                  </a:moveTo>
                  <a:lnTo>
                    <a:pt x="314" y="140"/>
                  </a:lnTo>
                  <a:cubicBezTo>
                    <a:pt x="353" y="140"/>
                    <a:pt x="384" y="108"/>
                    <a:pt x="384" y="70"/>
                  </a:cubicBezTo>
                  <a:cubicBezTo>
                    <a:pt x="384" y="31"/>
                    <a:pt x="353" y="0"/>
                    <a:pt x="314" y="0"/>
                  </a:cubicBezTo>
                  <a:cubicBezTo>
                    <a:pt x="275" y="0"/>
                    <a:pt x="244" y="31"/>
                    <a:pt x="244" y="70"/>
                  </a:cubicBezTo>
                  <a:cubicBezTo>
                    <a:pt x="244" y="108"/>
                    <a:pt x="275" y="140"/>
                    <a:pt x="314" y="140"/>
                  </a:cubicBezTo>
                  <a:close/>
                  <a:moveTo>
                    <a:pt x="379" y="336"/>
                  </a:moveTo>
                  <a:lnTo>
                    <a:pt x="379" y="336"/>
                  </a:lnTo>
                  <a:lnTo>
                    <a:pt x="379" y="283"/>
                  </a:lnTo>
                  <a:cubicBezTo>
                    <a:pt x="379" y="279"/>
                    <a:pt x="378" y="274"/>
                    <a:pt x="378" y="270"/>
                  </a:cubicBezTo>
                  <a:cubicBezTo>
                    <a:pt x="378" y="266"/>
                    <a:pt x="379" y="262"/>
                    <a:pt x="379" y="257"/>
                  </a:cubicBezTo>
                  <a:lnTo>
                    <a:pt x="379" y="254"/>
                  </a:lnTo>
                  <a:lnTo>
                    <a:pt x="380" y="254"/>
                  </a:lnTo>
                  <a:cubicBezTo>
                    <a:pt x="385" y="223"/>
                    <a:pt x="404" y="197"/>
                    <a:pt x="431" y="183"/>
                  </a:cubicBezTo>
                  <a:cubicBezTo>
                    <a:pt x="412" y="165"/>
                    <a:pt x="387" y="154"/>
                    <a:pt x="359" y="154"/>
                  </a:cubicBezTo>
                  <a:lnTo>
                    <a:pt x="269" y="154"/>
                  </a:lnTo>
                  <a:cubicBezTo>
                    <a:pt x="241" y="154"/>
                    <a:pt x="216" y="165"/>
                    <a:pt x="197" y="183"/>
                  </a:cubicBezTo>
                  <a:cubicBezTo>
                    <a:pt x="228" y="199"/>
                    <a:pt x="250" y="232"/>
                    <a:pt x="250" y="270"/>
                  </a:cubicBezTo>
                  <a:cubicBezTo>
                    <a:pt x="250" y="278"/>
                    <a:pt x="249" y="285"/>
                    <a:pt x="247" y="293"/>
                  </a:cubicBezTo>
                  <a:lnTo>
                    <a:pt x="247" y="335"/>
                  </a:lnTo>
                  <a:cubicBezTo>
                    <a:pt x="276" y="347"/>
                    <a:pt x="299" y="369"/>
                    <a:pt x="314" y="396"/>
                  </a:cubicBezTo>
                  <a:cubicBezTo>
                    <a:pt x="328" y="369"/>
                    <a:pt x="352" y="348"/>
                    <a:pt x="379" y="336"/>
                  </a:cubicBezTo>
                  <a:close/>
                  <a:moveTo>
                    <a:pt x="282" y="400"/>
                  </a:moveTo>
                  <a:lnTo>
                    <a:pt x="282" y="400"/>
                  </a:lnTo>
                  <a:cubicBezTo>
                    <a:pt x="280" y="397"/>
                    <a:pt x="278" y="394"/>
                    <a:pt x="275" y="391"/>
                  </a:cubicBezTo>
                  <a:cubicBezTo>
                    <a:pt x="275" y="390"/>
                    <a:pt x="274" y="390"/>
                    <a:pt x="274" y="390"/>
                  </a:cubicBezTo>
                  <a:cubicBezTo>
                    <a:pt x="272" y="387"/>
                    <a:pt x="270" y="385"/>
                    <a:pt x="267" y="382"/>
                  </a:cubicBezTo>
                  <a:cubicBezTo>
                    <a:pt x="267" y="382"/>
                    <a:pt x="266" y="382"/>
                    <a:pt x="266" y="381"/>
                  </a:cubicBezTo>
                  <a:cubicBezTo>
                    <a:pt x="263" y="379"/>
                    <a:pt x="261" y="377"/>
                    <a:pt x="258" y="375"/>
                  </a:cubicBezTo>
                  <a:cubicBezTo>
                    <a:pt x="257" y="374"/>
                    <a:pt x="257" y="374"/>
                    <a:pt x="257" y="374"/>
                  </a:cubicBezTo>
                  <a:cubicBezTo>
                    <a:pt x="247" y="367"/>
                    <a:pt x="237" y="362"/>
                    <a:pt x="225" y="359"/>
                  </a:cubicBezTo>
                  <a:cubicBezTo>
                    <a:pt x="223" y="358"/>
                    <a:pt x="220" y="357"/>
                    <a:pt x="218" y="357"/>
                  </a:cubicBezTo>
                  <a:cubicBezTo>
                    <a:pt x="217" y="356"/>
                    <a:pt x="215" y="356"/>
                    <a:pt x="214" y="356"/>
                  </a:cubicBezTo>
                  <a:cubicBezTo>
                    <a:pt x="212" y="356"/>
                    <a:pt x="210" y="355"/>
                    <a:pt x="208" y="355"/>
                  </a:cubicBezTo>
                  <a:cubicBezTo>
                    <a:pt x="207" y="355"/>
                    <a:pt x="206" y="355"/>
                    <a:pt x="205" y="355"/>
                  </a:cubicBezTo>
                  <a:cubicBezTo>
                    <a:pt x="202" y="354"/>
                    <a:pt x="199" y="354"/>
                    <a:pt x="195" y="354"/>
                  </a:cubicBezTo>
                  <a:lnTo>
                    <a:pt x="105" y="354"/>
                  </a:lnTo>
                  <a:cubicBezTo>
                    <a:pt x="47" y="354"/>
                    <a:pt x="0" y="401"/>
                    <a:pt x="0" y="460"/>
                  </a:cubicBezTo>
                  <a:lnTo>
                    <a:pt x="0" y="600"/>
                  </a:lnTo>
                  <a:lnTo>
                    <a:pt x="62" y="600"/>
                  </a:lnTo>
                  <a:lnTo>
                    <a:pt x="62" y="454"/>
                  </a:lnTo>
                  <a:lnTo>
                    <a:pt x="83" y="454"/>
                  </a:lnTo>
                  <a:lnTo>
                    <a:pt x="83" y="600"/>
                  </a:lnTo>
                  <a:lnTo>
                    <a:pt x="216" y="600"/>
                  </a:lnTo>
                  <a:lnTo>
                    <a:pt x="216" y="454"/>
                  </a:lnTo>
                  <a:lnTo>
                    <a:pt x="237" y="454"/>
                  </a:lnTo>
                  <a:lnTo>
                    <a:pt x="237" y="600"/>
                  </a:lnTo>
                  <a:lnTo>
                    <a:pt x="301" y="600"/>
                  </a:lnTo>
                  <a:lnTo>
                    <a:pt x="301" y="460"/>
                  </a:lnTo>
                  <a:cubicBezTo>
                    <a:pt x="301" y="437"/>
                    <a:pt x="294" y="417"/>
                    <a:pt x="282" y="400"/>
                  </a:cubicBezTo>
                  <a:cubicBezTo>
                    <a:pt x="282" y="400"/>
                    <a:pt x="282" y="400"/>
                    <a:pt x="282" y="400"/>
                  </a:cubicBezTo>
                  <a:close/>
                  <a:moveTo>
                    <a:pt x="523" y="354"/>
                  </a:moveTo>
                  <a:lnTo>
                    <a:pt x="523" y="354"/>
                  </a:lnTo>
                  <a:lnTo>
                    <a:pt x="433" y="354"/>
                  </a:lnTo>
                  <a:cubicBezTo>
                    <a:pt x="429" y="354"/>
                    <a:pt x="426" y="354"/>
                    <a:pt x="423" y="355"/>
                  </a:cubicBezTo>
                  <a:cubicBezTo>
                    <a:pt x="422" y="355"/>
                    <a:pt x="421" y="355"/>
                    <a:pt x="420" y="355"/>
                  </a:cubicBezTo>
                  <a:cubicBezTo>
                    <a:pt x="418" y="355"/>
                    <a:pt x="415" y="356"/>
                    <a:pt x="413" y="356"/>
                  </a:cubicBezTo>
                  <a:cubicBezTo>
                    <a:pt x="412" y="356"/>
                    <a:pt x="411" y="356"/>
                    <a:pt x="410" y="357"/>
                  </a:cubicBezTo>
                  <a:cubicBezTo>
                    <a:pt x="408" y="357"/>
                    <a:pt x="405" y="358"/>
                    <a:pt x="403" y="358"/>
                  </a:cubicBezTo>
                  <a:cubicBezTo>
                    <a:pt x="387" y="363"/>
                    <a:pt x="373" y="371"/>
                    <a:pt x="361" y="382"/>
                  </a:cubicBezTo>
                  <a:cubicBezTo>
                    <a:pt x="361" y="382"/>
                    <a:pt x="361" y="382"/>
                    <a:pt x="361" y="383"/>
                  </a:cubicBezTo>
                  <a:cubicBezTo>
                    <a:pt x="358" y="385"/>
                    <a:pt x="356" y="388"/>
                    <a:pt x="353" y="390"/>
                  </a:cubicBezTo>
                  <a:cubicBezTo>
                    <a:pt x="353" y="390"/>
                    <a:pt x="353" y="391"/>
                    <a:pt x="353" y="391"/>
                  </a:cubicBezTo>
                  <a:cubicBezTo>
                    <a:pt x="337" y="409"/>
                    <a:pt x="327" y="433"/>
                    <a:pt x="327" y="460"/>
                  </a:cubicBezTo>
                  <a:lnTo>
                    <a:pt x="327" y="600"/>
                  </a:lnTo>
                  <a:lnTo>
                    <a:pt x="389" y="600"/>
                  </a:lnTo>
                  <a:lnTo>
                    <a:pt x="389" y="454"/>
                  </a:lnTo>
                  <a:lnTo>
                    <a:pt x="410" y="454"/>
                  </a:lnTo>
                  <a:lnTo>
                    <a:pt x="410" y="600"/>
                  </a:lnTo>
                  <a:lnTo>
                    <a:pt x="543" y="600"/>
                  </a:lnTo>
                  <a:lnTo>
                    <a:pt x="543" y="454"/>
                  </a:lnTo>
                  <a:lnTo>
                    <a:pt x="564" y="454"/>
                  </a:lnTo>
                  <a:lnTo>
                    <a:pt x="564" y="600"/>
                  </a:lnTo>
                  <a:lnTo>
                    <a:pt x="628" y="600"/>
                  </a:lnTo>
                  <a:lnTo>
                    <a:pt x="628" y="460"/>
                  </a:lnTo>
                  <a:cubicBezTo>
                    <a:pt x="628" y="401"/>
                    <a:pt x="581" y="354"/>
                    <a:pt x="523" y="354"/>
                  </a:cubicBezTo>
                  <a:close/>
                  <a:moveTo>
                    <a:pt x="151" y="340"/>
                  </a:moveTo>
                  <a:lnTo>
                    <a:pt x="151" y="340"/>
                  </a:lnTo>
                  <a:cubicBezTo>
                    <a:pt x="159" y="340"/>
                    <a:pt x="167" y="338"/>
                    <a:pt x="175" y="335"/>
                  </a:cubicBezTo>
                  <a:cubicBezTo>
                    <a:pt x="175" y="335"/>
                    <a:pt x="175" y="335"/>
                    <a:pt x="176" y="335"/>
                  </a:cubicBezTo>
                  <a:cubicBezTo>
                    <a:pt x="179" y="334"/>
                    <a:pt x="183" y="332"/>
                    <a:pt x="186" y="330"/>
                  </a:cubicBezTo>
                  <a:cubicBezTo>
                    <a:pt x="186" y="330"/>
                    <a:pt x="186" y="330"/>
                    <a:pt x="186" y="330"/>
                  </a:cubicBezTo>
                  <a:cubicBezTo>
                    <a:pt x="190" y="328"/>
                    <a:pt x="193" y="326"/>
                    <a:pt x="196" y="323"/>
                  </a:cubicBezTo>
                  <a:cubicBezTo>
                    <a:pt x="196" y="323"/>
                    <a:pt x="196" y="323"/>
                    <a:pt x="196" y="323"/>
                  </a:cubicBezTo>
                  <a:cubicBezTo>
                    <a:pt x="202" y="318"/>
                    <a:pt x="206" y="312"/>
                    <a:pt x="210" y="306"/>
                  </a:cubicBezTo>
                  <a:cubicBezTo>
                    <a:pt x="211" y="305"/>
                    <a:pt x="211" y="305"/>
                    <a:pt x="211" y="304"/>
                  </a:cubicBezTo>
                  <a:cubicBezTo>
                    <a:pt x="213" y="301"/>
                    <a:pt x="214" y="298"/>
                    <a:pt x="216" y="295"/>
                  </a:cubicBezTo>
                  <a:cubicBezTo>
                    <a:pt x="216" y="294"/>
                    <a:pt x="216" y="294"/>
                    <a:pt x="216" y="293"/>
                  </a:cubicBezTo>
                  <a:cubicBezTo>
                    <a:pt x="217" y="290"/>
                    <a:pt x="218" y="287"/>
                    <a:pt x="219" y="283"/>
                  </a:cubicBezTo>
                  <a:cubicBezTo>
                    <a:pt x="219" y="282"/>
                    <a:pt x="219" y="282"/>
                    <a:pt x="219" y="281"/>
                  </a:cubicBezTo>
                  <a:cubicBezTo>
                    <a:pt x="220" y="278"/>
                    <a:pt x="220" y="274"/>
                    <a:pt x="220" y="270"/>
                  </a:cubicBezTo>
                  <a:cubicBezTo>
                    <a:pt x="220" y="267"/>
                    <a:pt x="220" y="264"/>
                    <a:pt x="220" y="261"/>
                  </a:cubicBezTo>
                  <a:cubicBezTo>
                    <a:pt x="219" y="260"/>
                    <a:pt x="219" y="259"/>
                    <a:pt x="219" y="258"/>
                  </a:cubicBezTo>
                  <a:cubicBezTo>
                    <a:pt x="219" y="255"/>
                    <a:pt x="218" y="252"/>
                    <a:pt x="217" y="250"/>
                  </a:cubicBezTo>
                  <a:cubicBezTo>
                    <a:pt x="217" y="249"/>
                    <a:pt x="217" y="249"/>
                    <a:pt x="217" y="249"/>
                  </a:cubicBezTo>
                  <a:cubicBezTo>
                    <a:pt x="216" y="246"/>
                    <a:pt x="215" y="244"/>
                    <a:pt x="214" y="241"/>
                  </a:cubicBezTo>
                  <a:cubicBezTo>
                    <a:pt x="214" y="240"/>
                    <a:pt x="213" y="240"/>
                    <a:pt x="213" y="239"/>
                  </a:cubicBezTo>
                  <a:cubicBezTo>
                    <a:pt x="212" y="236"/>
                    <a:pt x="210" y="234"/>
                    <a:pt x="209" y="231"/>
                  </a:cubicBezTo>
                  <a:lnTo>
                    <a:pt x="208" y="231"/>
                  </a:lnTo>
                  <a:cubicBezTo>
                    <a:pt x="207" y="229"/>
                    <a:pt x="205" y="226"/>
                    <a:pt x="203" y="224"/>
                  </a:cubicBezTo>
                  <a:cubicBezTo>
                    <a:pt x="203" y="224"/>
                    <a:pt x="202" y="223"/>
                    <a:pt x="202" y="223"/>
                  </a:cubicBezTo>
                  <a:cubicBezTo>
                    <a:pt x="200" y="221"/>
                    <a:pt x="198" y="219"/>
                    <a:pt x="195" y="217"/>
                  </a:cubicBezTo>
                  <a:cubicBezTo>
                    <a:pt x="195" y="217"/>
                    <a:pt x="195" y="217"/>
                    <a:pt x="195" y="216"/>
                  </a:cubicBezTo>
                  <a:cubicBezTo>
                    <a:pt x="193" y="215"/>
                    <a:pt x="190" y="213"/>
                    <a:pt x="188" y="211"/>
                  </a:cubicBezTo>
                  <a:cubicBezTo>
                    <a:pt x="187" y="211"/>
                    <a:pt x="187" y="210"/>
                    <a:pt x="186" y="210"/>
                  </a:cubicBezTo>
                  <a:cubicBezTo>
                    <a:pt x="184" y="209"/>
                    <a:pt x="181" y="207"/>
                    <a:pt x="179" y="206"/>
                  </a:cubicBezTo>
                  <a:cubicBezTo>
                    <a:pt x="179" y="206"/>
                    <a:pt x="178" y="206"/>
                    <a:pt x="178" y="206"/>
                  </a:cubicBezTo>
                  <a:cubicBezTo>
                    <a:pt x="170" y="202"/>
                    <a:pt x="160" y="200"/>
                    <a:pt x="151" y="200"/>
                  </a:cubicBezTo>
                  <a:cubicBezTo>
                    <a:pt x="112" y="200"/>
                    <a:pt x="81" y="231"/>
                    <a:pt x="81" y="270"/>
                  </a:cubicBezTo>
                  <a:cubicBezTo>
                    <a:pt x="81" y="309"/>
                    <a:pt x="112" y="340"/>
                    <a:pt x="151" y="340"/>
                  </a:cubicBezTo>
                  <a:close/>
                </a:path>
              </a:pathLst>
            </a:custGeom>
            <a:solidFill>
              <a:srgbClr val="365B7C"/>
            </a:solidFill>
            <a:ln>
              <a:noFill/>
            </a:ln>
          </p:spPr>
          <p:txBody>
            <a:bodyPr vert="horz" wrap="square" lIns="91440" tIns="45720" rIns="91440" bIns="45720" numCol="1" anchor="t" anchorCtr="0" compatLnSpc="1"/>
            <a:lstStyle/>
            <a:p>
              <a:endParaRPr lang="zh-CN" altLang="en-US">
                <a:solidFill>
                  <a:schemeClr val="accent2"/>
                </a:solidFill>
              </a:endParaRPr>
            </a:p>
          </p:txBody>
        </p:sp>
      </p:grpSp>
      <p:grpSp>
        <p:nvGrpSpPr>
          <p:cNvPr id="10" name="组合 9"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GrpSpPr/>
          <p:nvPr/>
        </p:nvGrpSpPr>
        <p:grpSpPr>
          <a:xfrm>
            <a:off x="4698609" y="3736913"/>
            <a:ext cx="1873882" cy="1877138"/>
            <a:chOff x="4698609" y="3736913"/>
            <a:chExt cx="1873882" cy="1877138"/>
          </a:xfrm>
        </p:grpSpPr>
        <p:grpSp>
          <p:nvGrpSpPr>
            <p:cNvPr id="6" name="组合 5"/>
            <p:cNvGrpSpPr/>
            <p:nvPr/>
          </p:nvGrpSpPr>
          <p:grpSpPr>
            <a:xfrm>
              <a:off x="4698609" y="3736913"/>
              <a:ext cx="1873882" cy="1877138"/>
              <a:chOff x="2063415" y="3261004"/>
              <a:chExt cx="1656000" cy="1658877"/>
            </a:xfrm>
          </p:grpSpPr>
          <p:sp>
            <p:nvSpPr>
              <p:cNvPr id="17" name="任意多边形 16"/>
              <p:cNvSpPr/>
              <p:nvPr/>
            </p:nvSpPr>
            <p:spPr>
              <a:xfrm>
                <a:off x="2063415" y="3261004"/>
                <a:ext cx="1656000" cy="1658877"/>
              </a:xfrm>
              <a:custGeom>
                <a:avLst/>
                <a:gdLst>
                  <a:gd name="connsiteX0" fmla="*/ 0 w 1656000"/>
                  <a:gd name="connsiteY0" fmla="*/ 0 h 1658877"/>
                  <a:gd name="connsiteX1" fmla="*/ 404726 w 1656000"/>
                  <a:gd name="connsiteY1" fmla="*/ 0 h 1658877"/>
                  <a:gd name="connsiteX2" fmla="*/ 583096 w 1656000"/>
                  <a:gd name="connsiteY2" fmla="*/ 0 h 1658877"/>
                  <a:gd name="connsiteX3" fmla="*/ 1251274 w 1656000"/>
                  <a:gd name="connsiteY3" fmla="*/ 0 h 1658877"/>
                  <a:gd name="connsiteX4" fmla="*/ 1656000 w 1656000"/>
                  <a:gd name="connsiteY4" fmla="*/ 404726 h 1658877"/>
                  <a:gd name="connsiteX5" fmla="*/ 1656000 w 1656000"/>
                  <a:gd name="connsiteY5" fmla="*/ 1251274 h 1658877"/>
                  <a:gd name="connsiteX6" fmla="*/ 1652796 w 1656000"/>
                  <a:gd name="connsiteY6" fmla="*/ 1283057 h 1658877"/>
                  <a:gd name="connsiteX7" fmla="*/ 1652796 w 1656000"/>
                  <a:gd name="connsiteY7" fmla="*/ 1658877 h 1658877"/>
                  <a:gd name="connsiteX8" fmla="*/ 1069700 w 1656000"/>
                  <a:gd name="connsiteY8" fmla="*/ 1658877 h 1658877"/>
                  <a:gd name="connsiteX9" fmla="*/ 1069700 w 1656000"/>
                  <a:gd name="connsiteY9" fmla="*/ 1656000 h 1658877"/>
                  <a:gd name="connsiteX10" fmla="*/ 404726 w 1656000"/>
                  <a:gd name="connsiteY10" fmla="*/ 1656000 h 1658877"/>
                  <a:gd name="connsiteX11" fmla="*/ 0 w 1656000"/>
                  <a:gd name="connsiteY11" fmla="*/ 1251274 h 1658877"/>
                  <a:gd name="connsiteX12" fmla="*/ 0 w 1656000"/>
                  <a:gd name="connsiteY12" fmla="*/ 838080 h 1658877"/>
                  <a:gd name="connsiteX13" fmla="*/ 0 w 1656000"/>
                  <a:gd name="connsiteY13" fmla="*/ 404726 h 1658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56000" h="1658877">
                    <a:moveTo>
                      <a:pt x="0" y="0"/>
                    </a:moveTo>
                    <a:lnTo>
                      <a:pt x="404726" y="0"/>
                    </a:lnTo>
                    <a:lnTo>
                      <a:pt x="583096" y="0"/>
                    </a:lnTo>
                    <a:lnTo>
                      <a:pt x="1251274" y="0"/>
                    </a:lnTo>
                    <a:cubicBezTo>
                      <a:pt x="1474798" y="0"/>
                      <a:pt x="1656000" y="181202"/>
                      <a:pt x="1656000" y="404726"/>
                    </a:cubicBezTo>
                    <a:lnTo>
                      <a:pt x="1656000" y="1251274"/>
                    </a:lnTo>
                    <a:lnTo>
                      <a:pt x="1652796" y="1283057"/>
                    </a:lnTo>
                    <a:lnTo>
                      <a:pt x="1652796" y="1658877"/>
                    </a:lnTo>
                    <a:lnTo>
                      <a:pt x="1069700" y="1658877"/>
                    </a:lnTo>
                    <a:lnTo>
                      <a:pt x="1069700" y="1656000"/>
                    </a:lnTo>
                    <a:lnTo>
                      <a:pt x="404726" y="1656000"/>
                    </a:lnTo>
                    <a:cubicBezTo>
                      <a:pt x="181202" y="1656000"/>
                      <a:pt x="0" y="1474798"/>
                      <a:pt x="0" y="1251274"/>
                    </a:cubicBezTo>
                    <a:lnTo>
                      <a:pt x="0" y="838080"/>
                    </a:lnTo>
                    <a:lnTo>
                      <a:pt x="0" y="404726"/>
                    </a:lnTo>
                    <a:close/>
                  </a:path>
                </a:pathLst>
              </a:custGeom>
              <a:solidFill>
                <a:srgbClr val="96648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8" name="任意多边形 17"/>
              <p:cNvSpPr>
                <a:spLocks noChangeAspect="1"/>
              </p:cNvSpPr>
              <p:nvPr/>
            </p:nvSpPr>
            <p:spPr>
              <a:xfrm>
                <a:off x="2298445" y="3496442"/>
                <a:ext cx="1185940" cy="1188000"/>
              </a:xfrm>
              <a:custGeom>
                <a:avLst/>
                <a:gdLst>
                  <a:gd name="connsiteX0" fmla="*/ 0 w 1656000"/>
                  <a:gd name="connsiteY0" fmla="*/ 0 h 1658877"/>
                  <a:gd name="connsiteX1" fmla="*/ 404726 w 1656000"/>
                  <a:gd name="connsiteY1" fmla="*/ 0 h 1658877"/>
                  <a:gd name="connsiteX2" fmla="*/ 583096 w 1656000"/>
                  <a:gd name="connsiteY2" fmla="*/ 0 h 1658877"/>
                  <a:gd name="connsiteX3" fmla="*/ 1251274 w 1656000"/>
                  <a:gd name="connsiteY3" fmla="*/ 0 h 1658877"/>
                  <a:gd name="connsiteX4" fmla="*/ 1656000 w 1656000"/>
                  <a:gd name="connsiteY4" fmla="*/ 404726 h 1658877"/>
                  <a:gd name="connsiteX5" fmla="*/ 1656000 w 1656000"/>
                  <a:gd name="connsiteY5" fmla="*/ 1251274 h 1658877"/>
                  <a:gd name="connsiteX6" fmla="*/ 1652796 w 1656000"/>
                  <a:gd name="connsiteY6" fmla="*/ 1283057 h 1658877"/>
                  <a:gd name="connsiteX7" fmla="*/ 1652796 w 1656000"/>
                  <a:gd name="connsiteY7" fmla="*/ 1658877 h 1658877"/>
                  <a:gd name="connsiteX8" fmla="*/ 1069700 w 1656000"/>
                  <a:gd name="connsiteY8" fmla="*/ 1658877 h 1658877"/>
                  <a:gd name="connsiteX9" fmla="*/ 1069700 w 1656000"/>
                  <a:gd name="connsiteY9" fmla="*/ 1656000 h 1658877"/>
                  <a:gd name="connsiteX10" fmla="*/ 404726 w 1656000"/>
                  <a:gd name="connsiteY10" fmla="*/ 1656000 h 1658877"/>
                  <a:gd name="connsiteX11" fmla="*/ 0 w 1656000"/>
                  <a:gd name="connsiteY11" fmla="*/ 1251274 h 1658877"/>
                  <a:gd name="connsiteX12" fmla="*/ 0 w 1656000"/>
                  <a:gd name="connsiteY12" fmla="*/ 838080 h 1658877"/>
                  <a:gd name="connsiteX13" fmla="*/ 0 w 1656000"/>
                  <a:gd name="connsiteY13" fmla="*/ 404726 h 1658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56000" h="1658877">
                    <a:moveTo>
                      <a:pt x="0" y="0"/>
                    </a:moveTo>
                    <a:lnTo>
                      <a:pt x="404726" y="0"/>
                    </a:lnTo>
                    <a:lnTo>
                      <a:pt x="583096" y="0"/>
                    </a:lnTo>
                    <a:lnTo>
                      <a:pt x="1251274" y="0"/>
                    </a:lnTo>
                    <a:cubicBezTo>
                      <a:pt x="1474798" y="0"/>
                      <a:pt x="1656000" y="181202"/>
                      <a:pt x="1656000" y="404726"/>
                    </a:cubicBezTo>
                    <a:lnTo>
                      <a:pt x="1656000" y="1251274"/>
                    </a:lnTo>
                    <a:lnTo>
                      <a:pt x="1652796" y="1283057"/>
                    </a:lnTo>
                    <a:lnTo>
                      <a:pt x="1652796" y="1658877"/>
                    </a:lnTo>
                    <a:lnTo>
                      <a:pt x="1069700" y="1658877"/>
                    </a:lnTo>
                    <a:lnTo>
                      <a:pt x="1069700" y="1656000"/>
                    </a:lnTo>
                    <a:lnTo>
                      <a:pt x="404726" y="1656000"/>
                    </a:lnTo>
                    <a:cubicBezTo>
                      <a:pt x="181202" y="1656000"/>
                      <a:pt x="0" y="1474798"/>
                      <a:pt x="0" y="1251274"/>
                    </a:cubicBezTo>
                    <a:lnTo>
                      <a:pt x="0" y="838080"/>
                    </a:lnTo>
                    <a:lnTo>
                      <a:pt x="0" y="404726"/>
                    </a:lnTo>
                    <a:close/>
                  </a:path>
                </a:pathLst>
              </a:custGeom>
              <a:gradFill>
                <a:gsLst>
                  <a:gs pos="100000">
                    <a:schemeClr val="bg1">
                      <a:lumMod val="85000"/>
                    </a:schemeClr>
                  </a:gs>
                  <a:gs pos="0">
                    <a:schemeClr val="bg1"/>
                  </a:gs>
                </a:gsLst>
                <a:lin ang="13200000" scaled="0"/>
              </a:gradFill>
              <a:ln>
                <a:noFill/>
              </a:ln>
              <a:effectLst>
                <a:outerShdw blurRad="127000" dist="635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grpSp>
        <p:sp>
          <p:nvSpPr>
            <p:cNvPr id="65" name="Freeform 26"/>
            <p:cNvSpPr>
              <a:spLocks noEditPoints="1"/>
            </p:cNvSpPr>
            <p:nvPr/>
          </p:nvSpPr>
          <p:spPr bwMode="auto">
            <a:xfrm>
              <a:off x="5399114" y="4447591"/>
              <a:ext cx="455210" cy="478260"/>
            </a:xfrm>
            <a:custGeom>
              <a:avLst/>
              <a:gdLst>
                <a:gd name="T0" fmla="*/ 139 w 577"/>
                <a:gd name="T1" fmla="*/ 87 h 609"/>
                <a:gd name="T2" fmla="*/ 27 w 577"/>
                <a:gd name="T3" fmla="*/ 87 h 609"/>
                <a:gd name="T4" fmla="*/ 27 w 577"/>
                <a:gd name="T5" fmla="*/ 48 h 609"/>
                <a:gd name="T6" fmla="*/ 139 w 577"/>
                <a:gd name="T7" fmla="*/ 48 h 609"/>
                <a:gd name="T8" fmla="*/ 139 w 577"/>
                <a:gd name="T9" fmla="*/ 87 h 609"/>
                <a:gd name="T10" fmla="*/ 139 w 577"/>
                <a:gd name="T11" fmla="*/ 179 h 609"/>
                <a:gd name="T12" fmla="*/ 27 w 577"/>
                <a:gd name="T13" fmla="*/ 179 h 609"/>
                <a:gd name="T14" fmla="*/ 27 w 577"/>
                <a:gd name="T15" fmla="*/ 140 h 609"/>
                <a:gd name="T16" fmla="*/ 139 w 577"/>
                <a:gd name="T17" fmla="*/ 140 h 609"/>
                <a:gd name="T18" fmla="*/ 139 w 577"/>
                <a:gd name="T19" fmla="*/ 179 h 609"/>
                <a:gd name="T20" fmla="*/ 139 w 577"/>
                <a:gd name="T21" fmla="*/ 271 h 609"/>
                <a:gd name="T22" fmla="*/ 27 w 577"/>
                <a:gd name="T23" fmla="*/ 271 h 609"/>
                <a:gd name="T24" fmla="*/ 27 w 577"/>
                <a:gd name="T25" fmla="*/ 232 h 609"/>
                <a:gd name="T26" fmla="*/ 139 w 577"/>
                <a:gd name="T27" fmla="*/ 232 h 609"/>
                <a:gd name="T28" fmla="*/ 139 w 577"/>
                <a:gd name="T29" fmla="*/ 271 h 609"/>
                <a:gd name="T30" fmla="*/ 0 w 577"/>
                <a:gd name="T31" fmla="*/ 609 h 609"/>
                <a:gd name="T32" fmla="*/ 166 w 577"/>
                <a:gd name="T33" fmla="*/ 609 h 609"/>
                <a:gd name="T34" fmla="*/ 166 w 577"/>
                <a:gd name="T35" fmla="*/ 0 h 609"/>
                <a:gd name="T36" fmla="*/ 0 w 577"/>
                <a:gd name="T37" fmla="*/ 0 h 609"/>
                <a:gd name="T38" fmla="*/ 0 w 577"/>
                <a:gd name="T39" fmla="*/ 609 h 609"/>
                <a:gd name="T40" fmla="*/ 344 w 577"/>
                <a:gd name="T41" fmla="*/ 87 h 609"/>
                <a:gd name="T42" fmla="*/ 232 w 577"/>
                <a:gd name="T43" fmla="*/ 87 h 609"/>
                <a:gd name="T44" fmla="*/ 232 w 577"/>
                <a:gd name="T45" fmla="*/ 48 h 609"/>
                <a:gd name="T46" fmla="*/ 344 w 577"/>
                <a:gd name="T47" fmla="*/ 48 h 609"/>
                <a:gd name="T48" fmla="*/ 344 w 577"/>
                <a:gd name="T49" fmla="*/ 87 h 609"/>
                <a:gd name="T50" fmla="*/ 344 w 577"/>
                <a:gd name="T51" fmla="*/ 179 h 609"/>
                <a:gd name="T52" fmla="*/ 232 w 577"/>
                <a:gd name="T53" fmla="*/ 179 h 609"/>
                <a:gd name="T54" fmla="*/ 232 w 577"/>
                <a:gd name="T55" fmla="*/ 140 h 609"/>
                <a:gd name="T56" fmla="*/ 344 w 577"/>
                <a:gd name="T57" fmla="*/ 140 h 609"/>
                <a:gd name="T58" fmla="*/ 344 w 577"/>
                <a:gd name="T59" fmla="*/ 179 h 609"/>
                <a:gd name="T60" fmla="*/ 344 w 577"/>
                <a:gd name="T61" fmla="*/ 271 h 609"/>
                <a:gd name="T62" fmla="*/ 232 w 577"/>
                <a:gd name="T63" fmla="*/ 271 h 609"/>
                <a:gd name="T64" fmla="*/ 232 w 577"/>
                <a:gd name="T65" fmla="*/ 232 h 609"/>
                <a:gd name="T66" fmla="*/ 344 w 577"/>
                <a:gd name="T67" fmla="*/ 232 h 609"/>
                <a:gd name="T68" fmla="*/ 344 w 577"/>
                <a:gd name="T69" fmla="*/ 271 h 609"/>
                <a:gd name="T70" fmla="*/ 205 w 577"/>
                <a:gd name="T71" fmla="*/ 609 h 609"/>
                <a:gd name="T72" fmla="*/ 371 w 577"/>
                <a:gd name="T73" fmla="*/ 609 h 609"/>
                <a:gd name="T74" fmla="*/ 371 w 577"/>
                <a:gd name="T75" fmla="*/ 0 h 609"/>
                <a:gd name="T76" fmla="*/ 205 w 577"/>
                <a:gd name="T77" fmla="*/ 0 h 609"/>
                <a:gd name="T78" fmla="*/ 205 w 577"/>
                <a:gd name="T79" fmla="*/ 609 h 609"/>
                <a:gd name="T80" fmla="*/ 549 w 577"/>
                <a:gd name="T81" fmla="*/ 87 h 609"/>
                <a:gd name="T82" fmla="*/ 437 w 577"/>
                <a:gd name="T83" fmla="*/ 87 h 609"/>
                <a:gd name="T84" fmla="*/ 437 w 577"/>
                <a:gd name="T85" fmla="*/ 48 h 609"/>
                <a:gd name="T86" fmla="*/ 549 w 577"/>
                <a:gd name="T87" fmla="*/ 48 h 609"/>
                <a:gd name="T88" fmla="*/ 549 w 577"/>
                <a:gd name="T89" fmla="*/ 87 h 609"/>
                <a:gd name="T90" fmla="*/ 549 w 577"/>
                <a:gd name="T91" fmla="*/ 179 h 609"/>
                <a:gd name="T92" fmla="*/ 437 w 577"/>
                <a:gd name="T93" fmla="*/ 179 h 609"/>
                <a:gd name="T94" fmla="*/ 437 w 577"/>
                <a:gd name="T95" fmla="*/ 140 h 609"/>
                <a:gd name="T96" fmla="*/ 549 w 577"/>
                <a:gd name="T97" fmla="*/ 140 h 609"/>
                <a:gd name="T98" fmla="*/ 549 w 577"/>
                <a:gd name="T99" fmla="*/ 179 h 609"/>
                <a:gd name="T100" fmla="*/ 549 w 577"/>
                <a:gd name="T101" fmla="*/ 271 h 609"/>
                <a:gd name="T102" fmla="*/ 437 w 577"/>
                <a:gd name="T103" fmla="*/ 271 h 609"/>
                <a:gd name="T104" fmla="*/ 437 w 577"/>
                <a:gd name="T105" fmla="*/ 232 h 609"/>
                <a:gd name="T106" fmla="*/ 549 w 577"/>
                <a:gd name="T107" fmla="*/ 232 h 609"/>
                <a:gd name="T108" fmla="*/ 549 w 577"/>
                <a:gd name="T109" fmla="*/ 271 h 609"/>
                <a:gd name="T110" fmla="*/ 410 w 577"/>
                <a:gd name="T111" fmla="*/ 609 h 609"/>
                <a:gd name="T112" fmla="*/ 577 w 577"/>
                <a:gd name="T113" fmla="*/ 609 h 609"/>
                <a:gd name="T114" fmla="*/ 577 w 577"/>
                <a:gd name="T115" fmla="*/ 0 h 609"/>
                <a:gd name="T116" fmla="*/ 410 w 577"/>
                <a:gd name="T117" fmla="*/ 0 h 609"/>
                <a:gd name="T118" fmla="*/ 410 w 577"/>
                <a:gd name="T119" fmla="*/ 609 h 6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77" h="609">
                  <a:moveTo>
                    <a:pt x="139" y="87"/>
                  </a:moveTo>
                  <a:lnTo>
                    <a:pt x="27" y="87"/>
                  </a:lnTo>
                  <a:lnTo>
                    <a:pt x="27" y="48"/>
                  </a:lnTo>
                  <a:lnTo>
                    <a:pt x="139" y="48"/>
                  </a:lnTo>
                  <a:lnTo>
                    <a:pt x="139" y="87"/>
                  </a:lnTo>
                  <a:close/>
                  <a:moveTo>
                    <a:pt x="139" y="179"/>
                  </a:moveTo>
                  <a:lnTo>
                    <a:pt x="27" y="179"/>
                  </a:lnTo>
                  <a:lnTo>
                    <a:pt x="27" y="140"/>
                  </a:lnTo>
                  <a:lnTo>
                    <a:pt x="139" y="140"/>
                  </a:lnTo>
                  <a:lnTo>
                    <a:pt x="139" y="179"/>
                  </a:lnTo>
                  <a:close/>
                  <a:moveTo>
                    <a:pt x="139" y="271"/>
                  </a:moveTo>
                  <a:lnTo>
                    <a:pt x="27" y="271"/>
                  </a:lnTo>
                  <a:lnTo>
                    <a:pt x="27" y="232"/>
                  </a:lnTo>
                  <a:lnTo>
                    <a:pt x="139" y="232"/>
                  </a:lnTo>
                  <a:lnTo>
                    <a:pt x="139" y="271"/>
                  </a:lnTo>
                  <a:close/>
                  <a:moveTo>
                    <a:pt x="0" y="609"/>
                  </a:moveTo>
                  <a:lnTo>
                    <a:pt x="166" y="609"/>
                  </a:lnTo>
                  <a:lnTo>
                    <a:pt x="166" y="0"/>
                  </a:lnTo>
                  <a:lnTo>
                    <a:pt x="0" y="0"/>
                  </a:lnTo>
                  <a:lnTo>
                    <a:pt x="0" y="609"/>
                  </a:lnTo>
                  <a:close/>
                  <a:moveTo>
                    <a:pt x="344" y="87"/>
                  </a:moveTo>
                  <a:lnTo>
                    <a:pt x="232" y="87"/>
                  </a:lnTo>
                  <a:lnTo>
                    <a:pt x="232" y="48"/>
                  </a:lnTo>
                  <a:lnTo>
                    <a:pt x="344" y="48"/>
                  </a:lnTo>
                  <a:lnTo>
                    <a:pt x="344" y="87"/>
                  </a:lnTo>
                  <a:close/>
                  <a:moveTo>
                    <a:pt x="344" y="179"/>
                  </a:moveTo>
                  <a:lnTo>
                    <a:pt x="232" y="179"/>
                  </a:lnTo>
                  <a:lnTo>
                    <a:pt x="232" y="140"/>
                  </a:lnTo>
                  <a:lnTo>
                    <a:pt x="344" y="140"/>
                  </a:lnTo>
                  <a:lnTo>
                    <a:pt x="344" y="179"/>
                  </a:lnTo>
                  <a:close/>
                  <a:moveTo>
                    <a:pt x="344" y="271"/>
                  </a:moveTo>
                  <a:lnTo>
                    <a:pt x="232" y="271"/>
                  </a:lnTo>
                  <a:lnTo>
                    <a:pt x="232" y="232"/>
                  </a:lnTo>
                  <a:lnTo>
                    <a:pt x="344" y="232"/>
                  </a:lnTo>
                  <a:lnTo>
                    <a:pt x="344" y="271"/>
                  </a:lnTo>
                  <a:close/>
                  <a:moveTo>
                    <a:pt x="205" y="609"/>
                  </a:moveTo>
                  <a:lnTo>
                    <a:pt x="371" y="609"/>
                  </a:lnTo>
                  <a:lnTo>
                    <a:pt x="371" y="0"/>
                  </a:lnTo>
                  <a:lnTo>
                    <a:pt x="205" y="0"/>
                  </a:lnTo>
                  <a:lnTo>
                    <a:pt x="205" y="609"/>
                  </a:lnTo>
                  <a:close/>
                  <a:moveTo>
                    <a:pt x="549" y="87"/>
                  </a:moveTo>
                  <a:lnTo>
                    <a:pt x="437" y="87"/>
                  </a:lnTo>
                  <a:lnTo>
                    <a:pt x="437" y="48"/>
                  </a:lnTo>
                  <a:lnTo>
                    <a:pt x="549" y="48"/>
                  </a:lnTo>
                  <a:lnTo>
                    <a:pt x="549" y="87"/>
                  </a:lnTo>
                  <a:close/>
                  <a:moveTo>
                    <a:pt x="549" y="179"/>
                  </a:moveTo>
                  <a:lnTo>
                    <a:pt x="437" y="179"/>
                  </a:lnTo>
                  <a:lnTo>
                    <a:pt x="437" y="140"/>
                  </a:lnTo>
                  <a:lnTo>
                    <a:pt x="549" y="140"/>
                  </a:lnTo>
                  <a:lnTo>
                    <a:pt x="549" y="179"/>
                  </a:lnTo>
                  <a:close/>
                  <a:moveTo>
                    <a:pt x="549" y="271"/>
                  </a:moveTo>
                  <a:lnTo>
                    <a:pt x="437" y="271"/>
                  </a:lnTo>
                  <a:lnTo>
                    <a:pt x="437" y="232"/>
                  </a:lnTo>
                  <a:lnTo>
                    <a:pt x="549" y="232"/>
                  </a:lnTo>
                  <a:lnTo>
                    <a:pt x="549" y="271"/>
                  </a:lnTo>
                  <a:close/>
                  <a:moveTo>
                    <a:pt x="410" y="609"/>
                  </a:moveTo>
                  <a:lnTo>
                    <a:pt x="577" y="609"/>
                  </a:lnTo>
                  <a:lnTo>
                    <a:pt x="577" y="0"/>
                  </a:lnTo>
                  <a:lnTo>
                    <a:pt x="410" y="0"/>
                  </a:lnTo>
                  <a:lnTo>
                    <a:pt x="410" y="609"/>
                  </a:lnTo>
                  <a:close/>
                </a:path>
              </a:pathLst>
            </a:custGeom>
            <a:solidFill>
              <a:srgbClr val="966481"/>
            </a:solidFill>
            <a:ln>
              <a:noFill/>
            </a:ln>
          </p:spPr>
          <p:txBody>
            <a:bodyPr vert="horz" wrap="square" lIns="91440" tIns="45720" rIns="91440" bIns="45720" numCol="1" anchor="t" anchorCtr="0" compatLnSpc="1"/>
            <a:lstStyle/>
            <a:p>
              <a:endParaRPr lang="zh-CN" altLang="en-US">
                <a:solidFill>
                  <a:schemeClr val="accent2"/>
                </a:solidFill>
              </a:endParaRPr>
            </a:p>
          </p:txBody>
        </p:sp>
      </p:grpSp>
      <p:cxnSp>
        <p:nvCxnSpPr>
          <p:cNvPr id="68" name="直接连接符 67"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CxnSpPr/>
          <p:nvPr/>
        </p:nvCxnSpPr>
        <p:spPr>
          <a:xfrm>
            <a:off x="3246637" y="1273629"/>
            <a:ext cx="5770860"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69" name="文本框 68"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txBox="1"/>
          <p:nvPr/>
        </p:nvSpPr>
        <p:spPr>
          <a:xfrm>
            <a:off x="4904507" y="510871"/>
            <a:ext cx="1877437" cy="523220"/>
          </a:xfrm>
          <a:prstGeom prst="rect">
            <a:avLst/>
          </a:prstGeom>
          <a:noFill/>
        </p:spPr>
        <p:txBody>
          <a:bodyPr wrap="none" rtlCol="0">
            <a:spAutoFit/>
          </a:bodyPr>
          <a:lstStyle/>
          <a:p>
            <a:r>
              <a:rPr lang="zh-CN" altLang="en-US" sz="2800" b="1" spc="500" dirty="0">
                <a:solidFill>
                  <a:schemeClr val="bg1">
                    <a:lumMod val="50000"/>
                  </a:schemeClr>
                </a:solidFill>
                <a:latin typeface="微软雅黑" panose="020B0503020204020204" charset="-122"/>
                <a:ea typeface="微软雅黑" panose="020B0503020204020204" charset="-122"/>
                <a:cs typeface="Arial" panose="020B0604020202020204" pitchFamily="34" charset="0"/>
              </a:rPr>
              <a:t>任务分解</a:t>
            </a:r>
            <a:endParaRPr lang="en-US" altLang="zh-CN" sz="2800" b="1" spc="500" dirty="0">
              <a:solidFill>
                <a:schemeClr val="bg1">
                  <a:lumMod val="50000"/>
                </a:schemeClr>
              </a:solidFill>
              <a:latin typeface="微软雅黑" panose="020B0503020204020204" charset="-122"/>
              <a:ea typeface="微软雅黑" panose="020B0503020204020204" charset="-122"/>
              <a:cs typeface="Arial" panose="020B0604020202020204" pitchFamily="34" charset="0"/>
            </a:endParaRPr>
          </a:p>
        </p:txBody>
      </p:sp>
      <p:sp>
        <p:nvSpPr>
          <p:cNvPr id="70" name="椭圆 69"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flipH="1">
            <a:off x="2686180" y="813581"/>
            <a:ext cx="157493" cy="157493"/>
          </a:xfrm>
          <a:prstGeom prst="ellipse">
            <a:avLst/>
          </a:prstGeom>
          <a:solidFill>
            <a:srgbClr val="D06F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1" name="椭圆 70"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flipH="1">
            <a:off x="2686180" y="335956"/>
            <a:ext cx="321030" cy="321030"/>
          </a:xfrm>
          <a:prstGeom prst="ellipse">
            <a:avLst/>
          </a:prstGeom>
          <a:solidFill>
            <a:srgbClr val="966481"/>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2" name="椭圆 71"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flipH="1">
            <a:off x="2991678" y="806317"/>
            <a:ext cx="219803" cy="219803"/>
          </a:xfrm>
          <a:prstGeom prst="ellipse">
            <a:avLst/>
          </a:prstGeom>
          <a:solidFill>
            <a:srgbClr val="365B7C"/>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3" name="椭圆 72"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flipH="1">
            <a:off x="2031169" y="697840"/>
            <a:ext cx="164852" cy="164852"/>
          </a:xfrm>
          <a:prstGeom prst="ellipse">
            <a:avLst/>
          </a:prstGeom>
          <a:solidFill>
            <a:srgbClr val="F779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4" name="椭圆 73"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9354354" y="755438"/>
            <a:ext cx="157493" cy="157493"/>
          </a:xfrm>
          <a:prstGeom prst="ellipse">
            <a:avLst/>
          </a:prstGeom>
          <a:solidFill>
            <a:srgbClr val="D06F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5" name="椭圆 74"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9190817" y="277813"/>
            <a:ext cx="321030" cy="321030"/>
          </a:xfrm>
          <a:prstGeom prst="ellipse">
            <a:avLst/>
          </a:prstGeom>
          <a:solidFill>
            <a:srgbClr val="966481"/>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6" name="椭圆 75"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a:off x="8986546" y="748174"/>
            <a:ext cx="219803" cy="219803"/>
          </a:xfrm>
          <a:prstGeom prst="ellipse">
            <a:avLst/>
          </a:prstGeom>
          <a:solidFill>
            <a:srgbClr val="365B7C"/>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7" name="椭圆 76"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a:off x="10002006" y="639697"/>
            <a:ext cx="164852" cy="164852"/>
          </a:xfrm>
          <a:prstGeom prst="ellipse">
            <a:avLst/>
          </a:prstGeom>
          <a:solidFill>
            <a:srgbClr val="F779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79" name="组合 78"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GrpSpPr/>
          <p:nvPr/>
        </p:nvGrpSpPr>
        <p:grpSpPr>
          <a:xfrm>
            <a:off x="585300" y="2355804"/>
            <a:ext cx="3136101" cy="1040658"/>
            <a:chOff x="2444426" y="2605863"/>
            <a:chExt cx="3136101" cy="1040658"/>
          </a:xfrm>
        </p:grpSpPr>
        <p:sp>
          <p:nvSpPr>
            <p:cNvPr id="80" name="Rectangle 42"/>
            <p:cNvSpPr/>
            <p:nvPr/>
          </p:nvSpPr>
          <p:spPr>
            <a:xfrm flipH="1">
              <a:off x="2444426" y="3056868"/>
              <a:ext cx="3136101" cy="589653"/>
            </a:xfrm>
            <a:prstGeom prst="rect">
              <a:avLst/>
            </a:prstGeom>
            <a:noFill/>
            <a:ln w="12700" cap="flat" cmpd="sng" algn="ctr">
              <a:noFill/>
              <a:prstDash val="solid"/>
            </a:ln>
            <a:effectLst/>
          </p:spPr>
          <p:txBody>
            <a:bodyPr lIns="91440" tIns="0" rIns="91440" bIns="0" rtlCol="0" anchor="t"/>
            <a:lstStyle/>
            <a:p>
              <a:pPr>
                <a:defRPr/>
              </a:pPr>
              <a:r>
                <a:rPr lang="zh-CN" altLang="en-US" sz="2400" kern="0" dirty="0">
                  <a:solidFill>
                    <a:schemeClr val="tx1">
                      <a:lumMod val="65000"/>
                      <a:lumOff val="35000"/>
                    </a:schemeClr>
                  </a:solidFill>
                  <a:latin typeface="楷体" panose="02010609060101010101" pitchFamily="49" charset="-122"/>
                  <a:ea typeface="楷体" panose="02010609060101010101" pitchFamily="49" charset="-122"/>
                  <a:cs typeface="Arial" panose="020B0604020202020204" pitchFamily="34" charset="0"/>
                </a:rPr>
                <a:t>高级管理人才招聘</a:t>
              </a:r>
            </a:p>
          </p:txBody>
        </p:sp>
        <p:sp>
          <p:nvSpPr>
            <p:cNvPr id="81" name="Rectangle 42"/>
            <p:cNvSpPr/>
            <p:nvPr/>
          </p:nvSpPr>
          <p:spPr>
            <a:xfrm flipH="1">
              <a:off x="2478120" y="2605863"/>
              <a:ext cx="1850053" cy="229011"/>
            </a:xfrm>
            <a:prstGeom prst="rect">
              <a:avLst/>
            </a:prstGeom>
            <a:noFill/>
            <a:ln w="12700" cap="flat" cmpd="sng" algn="ctr">
              <a:noFill/>
              <a:prstDash val="solid"/>
            </a:ln>
            <a:effectLst/>
          </p:spPr>
          <p:txBody>
            <a:bodyPr lIns="91440" tIns="0" rIns="91440" bIns="0" rtlCol="0" anchor="t"/>
            <a:lstStyle/>
            <a:p>
              <a:r>
                <a:rPr lang="zh-CN" altLang="en-US" sz="2400" b="1" dirty="0">
                  <a:solidFill>
                    <a:schemeClr val="tx1">
                      <a:lumMod val="65000"/>
                      <a:lumOff val="35000"/>
                    </a:schemeClr>
                  </a:solidFill>
                  <a:latin typeface="Arial" panose="020B0604020202020204" pitchFamily="34" charset="0"/>
                  <a:cs typeface="Arial" panose="020B0604020202020204" pitchFamily="34" charset="0"/>
                </a:rPr>
                <a:t>任务二</a:t>
              </a:r>
            </a:p>
          </p:txBody>
        </p:sp>
      </p:grpSp>
      <p:grpSp>
        <p:nvGrpSpPr>
          <p:cNvPr id="82" name="组合 81"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GrpSpPr/>
          <p:nvPr/>
        </p:nvGrpSpPr>
        <p:grpSpPr>
          <a:xfrm>
            <a:off x="545544" y="5161089"/>
            <a:ext cx="3136101" cy="1056817"/>
            <a:chOff x="2431120" y="2605863"/>
            <a:chExt cx="3136101" cy="1056817"/>
          </a:xfrm>
        </p:grpSpPr>
        <p:sp>
          <p:nvSpPr>
            <p:cNvPr id="83" name="Rectangle 42"/>
            <p:cNvSpPr/>
            <p:nvPr/>
          </p:nvSpPr>
          <p:spPr>
            <a:xfrm flipH="1">
              <a:off x="2431120" y="3073027"/>
              <a:ext cx="3136101" cy="589653"/>
            </a:xfrm>
            <a:prstGeom prst="rect">
              <a:avLst/>
            </a:prstGeom>
            <a:noFill/>
            <a:ln w="12700" cap="flat" cmpd="sng" algn="ctr">
              <a:noFill/>
              <a:prstDash val="solid"/>
            </a:ln>
            <a:effectLst/>
          </p:spPr>
          <p:txBody>
            <a:bodyPr lIns="91440" tIns="0" rIns="91440" bIns="0" rtlCol="0" anchor="t"/>
            <a:lstStyle/>
            <a:p>
              <a:pPr>
                <a:defRPr/>
              </a:pPr>
              <a:r>
                <a:rPr lang="zh-CN" altLang="en-US" sz="2400" kern="0" dirty="0">
                  <a:solidFill>
                    <a:schemeClr val="tx1">
                      <a:lumMod val="65000"/>
                      <a:lumOff val="35000"/>
                    </a:schemeClr>
                  </a:solidFill>
                  <a:latin typeface="楷体" panose="02010609060101010101" pitchFamily="49" charset="-122"/>
                  <a:ea typeface="楷体" panose="02010609060101010101" pitchFamily="49" charset="-122"/>
                  <a:cs typeface="Arial" panose="020B0604020202020204" pitchFamily="34" charset="0"/>
                </a:rPr>
                <a:t>应届毕业生的招聘</a:t>
              </a:r>
            </a:p>
          </p:txBody>
        </p:sp>
        <p:sp>
          <p:nvSpPr>
            <p:cNvPr id="84" name="Rectangle 42"/>
            <p:cNvSpPr/>
            <p:nvPr/>
          </p:nvSpPr>
          <p:spPr>
            <a:xfrm flipH="1">
              <a:off x="2478120" y="2605863"/>
              <a:ext cx="1850053" cy="229011"/>
            </a:xfrm>
            <a:prstGeom prst="rect">
              <a:avLst/>
            </a:prstGeom>
            <a:noFill/>
            <a:ln w="12700" cap="flat" cmpd="sng" algn="ctr">
              <a:noFill/>
              <a:prstDash val="solid"/>
            </a:ln>
            <a:effectLst/>
          </p:spPr>
          <p:txBody>
            <a:bodyPr lIns="91440" tIns="0" rIns="91440" bIns="0" rtlCol="0" anchor="t"/>
            <a:lstStyle/>
            <a:p>
              <a:r>
                <a:rPr lang="zh-CN" altLang="en-US" sz="2400" b="1" dirty="0">
                  <a:solidFill>
                    <a:schemeClr val="tx1">
                      <a:lumMod val="65000"/>
                      <a:lumOff val="35000"/>
                    </a:schemeClr>
                  </a:solidFill>
                  <a:latin typeface="Arial" panose="020B0604020202020204" pitchFamily="34" charset="0"/>
                  <a:cs typeface="Arial" panose="020B0604020202020204" pitchFamily="34" charset="0"/>
                </a:rPr>
                <a:t>任务一</a:t>
              </a:r>
            </a:p>
          </p:txBody>
        </p:sp>
      </p:grpSp>
      <p:grpSp>
        <p:nvGrpSpPr>
          <p:cNvPr id="85" name="组合 84"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GrpSpPr/>
          <p:nvPr/>
        </p:nvGrpSpPr>
        <p:grpSpPr>
          <a:xfrm>
            <a:off x="8859642" y="2190937"/>
            <a:ext cx="3136101" cy="1010238"/>
            <a:chOff x="2472278" y="2476837"/>
            <a:chExt cx="3136101" cy="1010238"/>
          </a:xfrm>
        </p:grpSpPr>
        <p:sp>
          <p:nvSpPr>
            <p:cNvPr id="86" name="Rectangle 42"/>
            <p:cNvSpPr/>
            <p:nvPr/>
          </p:nvSpPr>
          <p:spPr>
            <a:xfrm flipH="1">
              <a:off x="2472278" y="2897422"/>
              <a:ext cx="3136101" cy="589653"/>
            </a:xfrm>
            <a:prstGeom prst="rect">
              <a:avLst/>
            </a:prstGeom>
            <a:noFill/>
            <a:ln w="12700" cap="flat" cmpd="sng" algn="ctr">
              <a:noFill/>
              <a:prstDash val="solid"/>
            </a:ln>
            <a:effectLst/>
          </p:spPr>
          <p:txBody>
            <a:bodyPr lIns="91440" tIns="0" rIns="91440" bIns="0" rtlCol="0" anchor="t"/>
            <a:lstStyle/>
            <a:p>
              <a:pPr>
                <a:defRPr/>
              </a:pPr>
              <a:r>
                <a:rPr lang="zh-CN" altLang="en-US" sz="2400" kern="0" dirty="0">
                  <a:solidFill>
                    <a:schemeClr val="tx1">
                      <a:lumMod val="65000"/>
                      <a:lumOff val="35000"/>
                    </a:schemeClr>
                  </a:solidFill>
                  <a:latin typeface="楷体" panose="02010609060101010101" pitchFamily="49" charset="-122"/>
                  <a:ea typeface="楷体" panose="02010609060101010101" pitchFamily="49" charset="-122"/>
                  <a:cs typeface="Arial" panose="020B0604020202020204" pitchFamily="34" charset="0"/>
                </a:rPr>
                <a:t>其他人员招聘</a:t>
              </a:r>
            </a:p>
          </p:txBody>
        </p:sp>
        <p:sp>
          <p:nvSpPr>
            <p:cNvPr id="87" name="Rectangle 42"/>
            <p:cNvSpPr/>
            <p:nvPr/>
          </p:nvSpPr>
          <p:spPr>
            <a:xfrm flipH="1">
              <a:off x="2472278" y="2476837"/>
              <a:ext cx="1850053" cy="229011"/>
            </a:xfrm>
            <a:prstGeom prst="rect">
              <a:avLst/>
            </a:prstGeom>
            <a:noFill/>
            <a:ln w="12700" cap="flat" cmpd="sng" algn="ctr">
              <a:noFill/>
              <a:prstDash val="solid"/>
            </a:ln>
            <a:effectLst/>
          </p:spPr>
          <p:txBody>
            <a:bodyPr lIns="91440" tIns="0" rIns="91440" bIns="0" rtlCol="0" anchor="t"/>
            <a:lstStyle/>
            <a:p>
              <a:r>
                <a:rPr lang="zh-CN" altLang="en-US" sz="2400" b="1" dirty="0">
                  <a:solidFill>
                    <a:schemeClr val="tx1">
                      <a:lumMod val="65000"/>
                      <a:lumOff val="35000"/>
                    </a:schemeClr>
                  </a:solidFill>
                  <a:latin typeface="Arial" panose="020B0604020202020204" pitchFamily="34" charset="0"/>
                  <a:cs typeface="Arial" panose="020B0604020202020204" pitchFamily="34" charset="0"/>
                </a:rPr>
                <a:t>任务三</a:t>
              </a:r>
            </a:p>
          </p:txBody>
        </p:sp>
      </p:grpSp>
      <p:sp>
        <p:nvSpPr>
          <p:cNvPr id="20" name="e7d195523061f1c0"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hidden="1"/>
          <p:cNvSpPr txBox="1"/>
          <p:nvPr/>
        </p:nvSpPr>
        <p:spPr>
          <a:xfrm>
            <a:off x="-355600" y="1803400"/>
            <a:ext cx="293927" cy="1016000"/>
          </a:xfrm>
          <a:prstGeom prst="rect">
            <a:avLst/>
          </a:prstGeom>
          <a:noFill/>
        </p:spPr>
        <p:txBody>
          <a:bodyPr vert="wordArtVert" rtlCol="0">
            <a:spAutoFit/>
          </a:bodyPr>
          <a:lstStyle/>
          <a:p>
            <a:r>
              <a:rPr lang="en-US" altLang="zh-CN" sz="100"/>
              <a:t>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a:t>
            </a:r>
            <a:endParaRPr lang="zh-CN" altLang="en-US" sz="100"/>
          </a:p>
        </p:txBody>
      </p:sp>
    </p:spTree>
    <p:extLst>
      <p:ext uri="{BB962C8B-B14F-4D97-AF65-F5344CB8AC3E}">
        <p14:creationId xmlns:p14="http://schemas.microsoft.com/office/powerpoint/2010/main" val="3062663803"/>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0">
        <p15:prstTrans prst="pageCurlDouble"/>
      </p:transition>
    </mc:Choice>
    <mc:Fallback xmlns="">
      <p:transition spd="slow"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nodeType="with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dissolve">
                                      <p:cBhvr>
                                        <p:cTn id="7" dur="500"/>
                                        <p:tgtEl>
                                          <p:spTgt spid="8"/>
                                        </p:tgtEl>
                                      </p:cBhvr>
                                    </p:animEffect>
                                  </p:childTnLst>
                                </p:cTn>
                              </p:par>
                              <p:par>
                                <p:cTn id="8" presetID="9" presetClass="entr" presetSubtype="0" fill="hold" nodeType="withEffect">
                                  <p:stCondLst>
                                    <p:cond delay="250"/>
                                  </p:stCondLst>
                                  <p:childTnLst>
                                    <p:set>
                                      <p:cBhvr>
                                        <p:cTn id="9" dur="1" fill="hold">
                                          <p:stCondLst>
                                            <p:cond delay="0"/>
                                          </p:stCondLst>
                                        </p:cTn>
                                        <p:tgtEl>
                                          <p:spTgt spid="10"/>
                                        </p:tgtEl>
                                        <p:attrNameLst>
                                          <p:attrName>style.visibility</p:attrName>
                                        </p:attrNameLst>
                                      </p:cBhvr>
                                      <p:to>
                                        <p:strVal val="visible"/>
                                      </p:to>
                                    </p:set>
                                    <p:animEffect transition="in" filter="dissolve">
                                      <p:cBhvr>
                                        <p:cTn id="10" dur="500"/>
                                        <p:tgtEl>
                                          <p:spTgt spid="10"/>
                                        </p:tgtEl>
                                      </p:cBhvr>
                                    </p:animEffect>
                                  </p:childTnLst>
                                </p:cTn>
                              </p:par>
                              <p:par>
                                <p:cTn id="11" presetID="9" presetClass="entr" presetSubtype="0" fill="hold" nodeType="withEffect">
                                  <p:stCondLst>
                                    <p:cond delay="500"/>
                                  </p:stCondLst>
                                  <p:childTnLst>
                                    <p:set>
                                      <p:cBhvr>
                                        <p:cTn id="12" dur="1" fill="hold">
                                          <p:stCondLst>
                                            <p:cond delay="0"/>
                                          </p:stCondLst>
                                        </p:cTn>
                                        <p:tgtEl>
                                          <p:spTgt spid="16"/>
                                        </p:tgtEl>
                                        <p:attrNameLst>
                                          <p:attrName>style.visibility</p:attrName>
                                        </p:attrNameLst>
                                      </p:cBhvr>
                                      <p:to>
                                        <p:strVal val="visible"/>
                                      </p:to>
                                    </p:set>
                                    <p:animEffect transition="in" filter="dissolve">
                                      <p:cBhvr>
                                        <p:cTn id="13" dur="500"/>
                                        <p:tgtEl>
                                          <p:spTgt spid="16"/>
                                        </p:tgtEl>
                                      </p:cBhvr>
                                    </p:animEffect>
                                  </p:childTnLst>
                                </p:cTn>
                              </p:par>
                            </p:childTnLst>
                          </p:cTn>
                        </p:par>
                        <p:par>
                          <p:cTn id="14" fill="hold">
                            <p:stCondLst>
                              <p:cond delay="500"/>
                            </p:stCondLst>
                            <p:childTnLst>
                              <p:par>
                                <p:cTn id="15" presetID="22" presetClass="entr" presetSubtype="4" fill="hold" nodeType="afterEffect">
                                  <p:stCondLst>
                                    <p:cond delay="0"/>
                                  </p:stCondLst>
                                  <p:childTnLst>
                                    <p:set>
                                      <p:cBhvr>
                                        <p:cTn id="16" dur="1" fill="hold">
                                          <p:stCondLst>
                                            <p:cond delay="0"/>
                                          </p:stCondLst>
                                        </p:cTn>
                                        <p:tgtEl>
                                          <p:spTgt spid="38"/>
                                        </p:tgtEl>
                                        <p:attrNameLst>
                                          <p:attrName>style.visibility</p:attrName>
                                        </p:attrNameLst>
                                      </p:cBhvr>
                                      <p:to>
                                        <p:strVal val="visible"/>
                                      </p:to>
                                    </p:set>
                                    <p:animEffect transition="in" filter="wipe(down)">
                                      <p:cBhvr>
                                        <p:cTn id="17" dur="500"/>
                                        <p:tgtEl>
                                          <p:spTgt spid="38"/>
                                        </p:tgtEl>
                                      </p:cBhvr>
                                    </p:animEffect>
                                  </p:childTnLst>
                                </p:cTn>
                              </p:par>
                              <p:par>
                                <p:cTn id="18" presetID="22" presetClass="entr" presetSubtype="4" fill="hold" nodeType="withEffect">
                                  <p:stCondLst>
                                    <p:cond delay="0"/>
                                  </p:stCondLst>
                                  <p:childTnLst>
                                    <p:set>
                                      <p:cBhvr>
                                        <p:cTn id="19" dur="1" fill="hold">
                                          <p:stCondLst>
                                            <p:cond delay="0"/>
                                          </p:stCondLst>
                                        </p:cTn>
                                        <p:tgtEl>
                                          <p:spTgt spid="32"/>
                                        </p:tgtEl>
                                        <p:attrNameLst>
                                          <p:attrName>style.visibility</p:attrName>
                                        </p:attrNameLst>
                                      </p:cBhvr>
                                      <p:to>
                                        <p:strVal val="visible"/>
                                      </p:to>
                                    </p:set>
                                    <p:animEffect transition="in" filter="wipe(down)">
                                      <p:cBhvr>
                                        <p:cTn id="20" dur="500"/>
                                        <p:tgtEl>
                                          <p:spTgt spid="32"/>
                                        </p:tgtEl>
                                      </p:cBhvr>
                                    </p:animEffect>
                                  </p:childTnLst>
                                </p:cTn>
                              </p:par>
                              <p:par>
                                <p:cTn id="21" presetID="22" presetClass="entr" presetSubtype="1" fill="hold" nodeType="withEffect">
                                  <p:stCondLst>
                                    <p:cond delay="0"/>
                                  </p:stCondLst>
                                  <p:childTnLst>
                                    <p:set>
                                      <p:cBhvr>
                                        <p:cTn id="22" dur="1" fill="hold">
                                          <p:stCondLst>
                                            <p:cond delay="0"/>
                                          </p:stCondLst>
                                        </p:cTn>
                                        <p:tgtEl>
                                          <p:spTgt spid="46"/>
                                        </p:tgtEl>
                                        <p:attrNameLst>
                                          <p:attrName>style.visibility</p:attrName>
                                        </p:attrNameLst>
                                      </p:cBhvr>
                                      <p:to>
                                        <p:strVal val="visible"/>
                                      </p:to>
                                    </p:set>
                                    <p:animEffect transition="in" filter="wipe(up)">
                                      <p:cBhvr>
                                        <p:cTn id="23" dur="500"/>
                                        <p:tgtEl>
                                          <p:spTgt spid="46"/>
                                        </p:tgtEl>
                                      </p:cBhvr>
                                    </p:animEffect>
                                  </p:childTnLst>
                                </p:cTn>
                              </p:par>
                            </p:childTnLst>
                          </p:cTn>
                        </p:par>
                        <p:par>
                          <p:cTn id="24" fill="hold">
                            <p:stCondLst>
                              <p:cond delay="1000"/>
                            </p:stCondLst>
                            <p:childTnLst>
                              <p:par>
                                <p:cTn id="25" presetID="10" presetClass="entr" presetSubtype="0" fill="hold" grpId="0" nodeType="afterEffect">
                                  <p:stCondLst>
                                    <p:cond delay="0"/>
                                  </p:stCondLst>
                                  <p:childTnLst>
                                    <p:set>
                                      <p:cBhvr>
                                        <p:cTn id="26" dur="1" fill="hold">
                                          <p:stCondLst>
                                            <p:cond delay="0"/>
                                          </p:stCondLst>
                                        </p:cTn>
                                        <p:tgtEl>
                                          <p:spTgt spid="60"/>
                                        </p:tgtEl>
                                        <p:attrNameLst>
                                          <p:attrName>style.visibility</p:attrName>
                                        </p:attrNameLst>
                                      </p:cBhvr>
                                      <p:to>
                                        <p:strVal val="visible"/>
                                      </p:to>
                                    </p:set>
                                    <p:animEffect transition="in" filter="fade">
                                      <p:cBhvr>
                                        <p:cTn id="27" dur="500"/>
                                        <p:tgtEl>
                                          <p:spTgt spid="60"/>
                                        </p:tgtEl>
                                      </p:cBhvr>
                                    </p:animEffect>
                                  </p:childTnLst>
                                </p:cTn>
                              </p:par>
                              <p:par>
                                <p:cTn id="28" presetID="10" presetClass="entr" presetSubtype="0" fill="hold" grpId="0" nodeType="withEffect">
                                  <p:stCondLst>
                                    <p:cond delay="0"/>
                                  </p:stCondLst>
                                  <p:childTnLst>
                                    <p:set>
                                      <p:cBhvr>
                                        <p:cTn id="29" dur="1" fill="hold">
                                          <p:stCondLst>
                                            <p:cond delay="0"/>
                                          </p:stCondLst>
                                        </p:cTn>
                                        <p:tgtEl>
                                          <p:spTgt spid="61"/>
                                        </p:tgtEl>
                                        <p:attrNameLst>
                                          <p:attrName>style.visibility</p:attrName>
                                        </p:attrNameLst>
                                      </p:cBhvr>
                                      <p:to>
                                        <p:strVal val="visible"/>
                                      </p:to>
                                    </p:set>
                                    <p:animEffect transition="in" filter="fade">
                                      <p:cBhvr>
                                        <p:cTn id="30" dur="500"/>
                                        <p:tgtEl>
                                          <p:spTgt spid="61"/>
                                        </p:tgtEl>
                                      </p:cBhvr>
                                    </p:animEffect>
                                  </p:childTnLst>
                                </p:cTn>
                              </p:par>
                              <p:par>
                                <p:cTn id="31" presetID="10" presetClass="entr" presetSubtype="0" fill="hold" grpId="0" nodeType="withEffect">
                                  <p:stCondLst>
                                    <p:cond delay="0"/>
                                  </p:stCondLst>
                                  <p:childTnLst>
                                    <p:set>
                                      <p:cBhvr>
                                        <p:cTn id="32" dur="1" fill="hold">
                                          <p:stCondLst>
                                            <p:cond delay="0"/>
                                          </p:stCondLst>
                                        </p:cTn>
                                        <p:tgtEl>
                                          <p:spTgt spid="62"/>
                                        </p:tgtEl>
                                        <p:attrNameLst>
                                          <p:attrName>style.visibility</p:attrName>
                                        </p:attrNameLst>
                                      </p:cBhvr>
                                      <p:to>
                                        <p:strVal val="visible"/>
                                      </p:to>
                                    </p:set>
                                    <p:animEffect transition="in" filter="fade">
                                      <p:cBhvr>
                                        <p:cTn id="33" dur="500"/>
                                        <p:tgtEl>
                                          <p:spTgt spid="62"/>
                                        </p:tgtEl>
                                      </p:cBhvr>
                                    </p:animEffect>
                                  </p:childTnLst>
                                </p:cTn>
                              </p:par>
                            </p:childTnLst>
                          </p:cTn>
                        </p:par>
                        <p:par>
                          <p:cTn id="34" fill="hold">
                            <p:stCondLst>
                              <p:cond delay="1500"/>
                            </p:stCondLst>
                            <p:childTnLst>
                              <p:par>
                                <p:cTn id="35" presetID="10" presetClass="entr" presetSubtype="0" fill="hold" nodeType="afterEffect">
                                  <p:stCondLst>
                                    <p:cond delay="0"/>
                                  </p:stCondLst>
                                  <p:childTnLst>
                                    <p:set>
                                      <p:cBhvr>
                                        <p:cTn id="36" dur="1" fill="hold">
                                          <p:stCondLst>
                                            <p:cond delay="0"/>
                                          </p:stCondLst>
                                        </p:cTn>
                                        <p:tgtEl>
                                          <p:spTgt spid="79"/>
                                        </p:tgtEl>
                                        <p:attrNameLst>
                                          <p:attrName>style.visibility</p:attrName>
                                        </p:attrNameLst>
                                      </p:cBhvr>
                                      <p:to>
                                        <p:strVal val="visible"/>
                                      </p:to>
                                    </p:set>
                                    <p:animEffect transition="in" filter="fade">
                                      <p:cBhvr>
                                        <p:cTn id="37" dur="500"/>
                                        <p:tgtEl>
                                          <p:spTgt spid="79"/>
                                        </p:tgtEl>
                                      </p:cBhvr>
                                    </p:animEffect>
                                  </p:childTnLst>
                                </p:cTn>
                              </p:par>
                              <p:par>
                                <p:cTn id="38" presetID="10" presetClass="entr" presetSubtype="0" fill="hold" nodeType="withEffect">
                                  <p:stCondLst>
                                    <p:cond delay="0"/>
                                  </p:stCondLst>
                                  <p:childTnLst>
                                    <p:set>
                                      <p:cBhvr>
                                        <p:cTn id="39" dur="1" fill="hold">
                                          <p:stCondLst>
                                            <p:cond delay="0"/>
                                          </p:stCondLst>
                                        </p:cTn>
                                        <p:tgtEl>
                                          <p:spTgt spid="82"/>
                                        </p:tgtEl>
                                        <p:attrNameLst>
                                          <p:attrName>style.visibility</p:attrName>
                                        </p:attrNameLst>
                                      </p:cBhvr>
                                      <p:to>
                                        <p:strVal val="visible"/>
                                      </p:to>
                                    </p:set>
                                    <p:animEffect transition="in" filter="fade">
                                      <p:cBhvr>
                                        <p:cTn id="40" dur="500"/>
                                        <p:tgtEl>
                                          <p:spTgt spid="82"/>
                                        </p:tgtEl>
                                      </p:cBhvr>
                                    </p:animEffect>
                                  </p:childTnLst>
                                </p:cTn>
                              </p:par>
                              <p:par>
                                <p:cTn id="41" presetID="10" presetClass="entr" presetSubtype="0" fill="hold" nodeType="withEffect">
                                  <p:stCondLst>
                                    <p:cond delay="0"/>
                                  </p:stCondLst>
                                  <p:childTnLst>
                                    <p:set>
                                      <p:cBhvr>
                                        <p:cTn id="42" dur="1" fill="hold">
                                          <p:stCondLst>
                                            <p:cond delay="0"/>
                                          </p:stCondLst>
                                        </p:cTn>
                                        <p:tgtEl>
                                          <p:spTgt spid="85"/>
                                        </p:tgtEl>
                                        <p:attrNameLst>
                                          <p:attrName>style.visibility</p:attrName>
                                        </p:attrNameLst>
                                      </p:cBhvr>
                                      <p:to>
                                        <p:strVal val="visible"/>
                                      </p:to>
                                    </p:set>
                                    <p:animEffect transition="in" filter="fade">
                                      <p:cBhvr>
                                        <p:cTn id="43" dur="500"/>
                                        <p:tgtEl>
                                          <p:spTgt spid="8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0" grpId="0" bldLvl="0" animBg="1"/>
      <p:bldP spid="61" grpId="0" bldLvl="0" animBg="1"/>
      <p:bldP spid="62" grpId="0" bldLvl="0" animBg="1"/>
    </p:bldLst>
  </p:timing>
</p:sld>
</file>

<file path=ppt/slides/slide2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矩形 24"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549157" y="-975631"/>
            <a:ext cx="583096" cy="838080"/>
          </a:xfrm>
          <a:prstGeom prst="rect">
            <a:avLst/>
          </a:prstGeom>
          <a:solidFill>
            <a:srgbClr val="365B7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 name="矩形 25"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1132253" y="-975631"/>
            <a:ext cx="583096" cy="838080"/>
          </a:xfrm>
          <a:prstGeom prst="rect">
            <a:avLst/>
          </a:prstGeom>
          <a:solidFill>
            <a:srgbClr val="96648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 name="矩形 26"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1715349" y="-975631"/>
            <a:ext cx="583096" cy="838080"/>
          </a:xfrm>
          <a:prstGeom prst="rect">
            <a:avLst/>
          </a:prstGeom>
          <a:solidFill>
            <a:srgbClr val="D06F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 name="矩形 27"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2298446" y="-975631"/>
            <a:ext cx="583096" cy="838080"/>
          </a:xfrm>
          <a:prstGeom prst="rect">
            <a:avLst/>
          </a:prstGeom>
          <a:solidFill>
            <a:srgbClr val="F779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 name="矩形 28"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2881542" y="-975631"/>
            <a:ext cx="583096" cy="838080"/>
          </a:xfrm>
          <a:prstGeom prst="rect">
            <a:avLst/>
          </a:prstGeom>
          <a:solidFill>
            <a:srgbClr val="F8AD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55" name="组合 54"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GrpSpPr/>
          <p:nvPr/>
        </p:nvGrpSpPr>
        <p:grpSpPr>
          <a:xfrm>
            <a:off x="809768" y="1217177"/>
            <a:ext cx="2304256" cy="4167230"/>
            <a:chOff x="752634" y="1779108"/>
            <a:chExt cx="2304256" cy="4167230"/>
          </a:xfrm>
        </p:grpSpPr>
        <p:sp>
          <p:nvSpPr>
            <p:cNvPr id="56" name="圆角矩形 38"/>
            <p:cNvSpPr/>
            <p:nvPr/>
          </p:nvSpPr>
          <p:spPr>
            <a:xfrm rot="572624">
              <a:off x="1297576" y="1779108"/>
              <a:ext cx="1274792" cy="1256404"/>
            </a:xfrm>
            <a:custGeom>
              <a:avLst/>
              <a:gdLst/>
              <a:ahLst/>
              <a:cxnLst/>
              <a:rect l="l" t="t" r="r" b="b"/>
              <a:pathLst>
                <a:path w="1554798" h="1532371">
                  <a:moveTo>
                    <a:pt x="260464" y="73817"/>
                  </a:moveTo>
                  <a:cubicBezTo>
                    <a:pt x="306072" y="28209"/>
                    <a:pt x="369078" y="0"/>
                    <a:pt x="438674" y="0"/>
                  </a:cubicBezTo>
                  <a:lnTo>
                    <a:pt x="1302770" y="0"/>
                  </a:lnTo>
                  <a:cubicBezTo>
                    <a:pt x="1441961" y="0"/>
                    <a:pt x="1554798" y="112837"/>
                    <a:pt x="1554798" y="252028"/>
                  </a:cubicBezTo>
                  <a:lnTo>
                    <a:pt x="1554798" y="252029"/>
                  </a:lnTo>
                  <a:lnTo>
                    <a:pt x="1554798" y="1116125"/>
                  </a:lnTo>
                  <a:cubicBezTo>
                    <a:pt x="1554798" y="1255316"/>
                    <a:pt x="1441961" y="1368153"/>
                    <a:pt x="1302770" y="1368153"/>
                  </a:cubicBezTo>
                  <a:cubicBezTo>
                    <a:pt x="1163579" y="1368153"/>
                    <a:pt x="1050742" y="1255316"/>
                    <a:pt x="1050742" y="1116125"/>
                  </a:cubicBezTo>
                  <a:lnTo>
                    <a:pt x="1050742" y="860250"/>
                  </a:lnTo>
                  <a:cubicBezTo>
                    <a:pt x="1050311" y="861013"/>
                    <a:pt x="1049708" y="861600"/>
                    <a:pt x="1049101" y="862186"/>
                  </a:cubicBezTo>
                  <a:lnTo>
                    <a:pt x="426920" y="1461813"/>
                  </a:lnTo>
                  <a:cubicBezTo>
                    <a:pt x="326697" y="1558402"/>
                    <a:pt x="167149" y="1555457"/>
                    <a:pt x="70559" y="1455234"/>
                  </a:cubicBezTo>
                  <a:cubicBezTo>
                    <a:pt x="-26031" y="1355012"/>
                    <a:pt x="-23086" y="1195463"/>
                    <a:pt x="77137" y="1098874"/>
                  </a:cubicBezTo>
                  <a:lnTo>
                    <a:pt x="694328" y="504056"/>
                  </a:lnTo>
                  <a:lnTo>
                    <a:pt x="438674" y="504056"/>
                  </a:lnTo>
                  <a:cubicBezTo>
                    <a:pt x="299483" y="504056"/>
                    <a:pt x="186646" y="391219"/>
                    <a:pt x="186646" y="252028"/>
                  </a:cubicBezTo>
                  <a:cubicBezTo>
                    <a:pt x="186646" y="182432"/>
                    <a:pt x="214855" y="119426"/>
                    <a:pt x="260464" y="73817"/>
                  </a:cubicBezTo>
                  <a:close/>
                </a:path>
              </a:pathLst>
            </a:custGeom>
            <a:solidFill>
              <a:srgbClr val="D06F83"/>
            </a:solidFill>
            <a:ln w="19050">
              <a:gradFill>
                <a:gsLst>
                  <a:gs pos="89000">
                    <a:schemeClr val="bg1">
                      <a:lumMod val="85000"/>
                    </a:schemeClr>
                  </a:gs>
                  <a:gs pos="0">
                    <a:schemeClr val="bg1"/>
                  </a:gs>
                </a:gsLst>
                <a:lin ang="7200000" scaled="0"/>
              </a:gradFill>
            </a:ln>
            <a:effectLst>
              <a:outerShdw blurRad="254000" dist="127000" dir="8160000" algn="tr" rotWithShape="0">
                <a:prstClr val="black">
                  <a:alpha val="34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7" name="圆角矩形 56"/>
            <p:cNvSpPr/>
            <p:nvPr/>
          </p:nvSpPr>
          <p:spPr>
            <a:xfrm>
              <a:off x="752634" y="3115798"/>
              <a:ext cx="2304256" cy="2830540"/>
            </a:xfrm>
            <a:prstGeom prst="roundRect">
              <a:avLst>
                <a:gd name="adj" fmla="val 6909"/>
              </a:avLst>
            </a:prstGeom>
            <a:solidFill>
              <a:srgbClr val="EFEFEF"/>
            </a:solidFill>
            <a:ln w="19050">
              <a:gradFill>
                <a:gsLst>
                  <a:gs pos="89000">
                    <a:schemeClr val="bg1">
                      <a:lumMod val="85000"/>
                    </a:schemeClr>
                  </a:gs>
                  <a:gs pos="0">
                    <a:schemeClr val="bg1"/>
                  </a:gs>
                </a:gsLst>
                <a:lin ang="7200000" scaled="0"/>
              </a:gradFill>
            </a:ln>
            <a:effectLst>
              <a:outerShdw blurRad="254000" dist="127000" dir="8160000" algn="tr" rotWithShape="0">
                <a:prstClr val="black">
                  <a:alpha val="34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58" name="组合 57"/>
            <p:cNvGrpSpPr/>
            <p:nvPr/>
          </p:nvGrpSpPr>
          <p:grpSpPr>
            <a:xfrm rot="16200000">
              <a:off x="2087525" y="3024024"/>
              <a:ext cx="441397" cy="58863"/>
              <a:chOff x="2975753" y="1851670"/>
              <a:chExt cx="539968" cy="72008"/>
            </a:xfrm>
          </p:grpSpPr>
          <p:sp>
            <p:nvSpPr>
              <p:cNvPr id="66" name="椭圆 65"/>
              <p:cNvSpPr/>
              <p:nvPr/>
            </p:nvSpPr>
            <p:spPr>
              <a:xfrm>
                <a:off x="2975753" y="1851670"/>
                <a:ext cx="72008" cy="72008"/>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7" name="椭圆 66"/>
              <p:cNvSpPr/>
              <p:nvPr/>
            </p:nvSpPr>
            <p:spPr>
              <a:xfrm>
                <a:off x="3443713" y="1851670"/>
                <a:ext cx="72008" cy="72008"/>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8" name="圆角矩形 67"/>
              <p:cNvSpPr/>
              <p:nvPr/>
            </p:nvSpPr>
            <p:spPr>
              <a:xfrm>
                <a:off x="3011757" y="1864814"/>
                <a:ext cx="467960" cy="45719"/>
              </a:xfrm>
              <a:prstGeom prst="roundRect">
                <a:avLst>
                  <a:gd name="adj" fmla="val 50000"/>
                </a:avLst>
              </a:prstGeom>
              <a:gradFill>
                <a:gsLst>
                  <a:gs pos="0">
                    <a:schemeClr val="bg1">
                      <a:lumMod val="75000"/>
                    </a:schemeClr>
                  </a:gs>
                  <a:gs pos="50000">
                    <a:schemeClr val="bg1">
                      <a:lumMod val="95000"/>
                    </a:schemeClr>
                  </a:gs>
                  <a:gs pos="100000">
                    <a:schemeClr val="bg1">
                      <a:lumMod val="75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59" name="组合 58"/>
            <p:cNvGrpSpPr/>
            <p:nvPr/>
          </p:nvGrpSpPr>
          <p:grpSpPr>
            <a:xfrm rot="16200000">
              <a:off x="1203997" y="3024024"/>
              <a:ext cx="441397" cy="58863"/>
              <a:chOff x="2975753" y="1851670"/>
              <a:chExt cx="539968" cy="72008"/>
            </a:xfrm>
          </p:grpSpPr>
          <p:sp>
            <p:nvSpPr>
              <p:cNvPr id="63" name="椭圆 62"/>
              <p:cNvSpPr/>
              <p:nvPr/>
            </p:nvSpPr>
            <p:spPr>
              <a:xfrm>
                <a:off x="2975753" y="1851670"/>
                <a:ext cx="72008" cy="72008"/>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4" name="椭圆 63"/>
              <p:cNvSpPr/>
              <p:nvPr/>
            </p:nvSpPr>
            <p:spPr>
              <a:xfrm>
                <a:off x="3443713" y="1851670"/>
                <a:ext cx="72008" cy="72008"/>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5" name="圆角矩形 64"/>
              <p:cNvSpPr/>
              <p:nvPr/>
            </p:nvSpPr>
            <p:spPr>
              <a:xfrm>
                <a:off x="3011757" y="1864814"/>
                <a:ext cx="467960" cy="45719"/>
              </a:xfrm>
              <a:prstGeom prst="roundRect">
                <a:avLst>
                  <a:gd name="adj" fmla="val 50000"/>
                </a:avLst>
              </a:prstGeom>
              <a:gradFill>
                <a:gsLst>
                  <a:gs pos="0">
                    <a:schemeClr val="bg1">
                      <a:lumMod val="75000"/>
                    </a:schemeClr>
                  </a:gs>
                  <a:gs pos="50000">
                    <a:schemeClr val="bg1">
                      <a:lumMod val="95000"/>
                    </a:schemeClr>
                  </a:gs>
                  <a:gs pos="100000">
                    <a:schemeClr val="bg1">
                      <a:lumMod val="75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61" name="Rectangle 42"/>
            <p:cNvSpPr/>
            <p:nvPr/>
          </p:nvSpPr>
          <p:spPr>
            <a:xfrm flipH="1">
              <a:off x="941501" y="3596226"/>
              <a:ext cx="1960186" cy="168953"/>
            </a:xfrm>
            <a:prstGeom prst="rect">
              <a:avLst/>
            </a:prstGeom>
            <a:noFill/>
            <a:ln w="12700" cap="flat" cmpd="sng" algn="ctr">
              <a:noFill/>
              <a:prstDash val="solid"/>
            </a:ln>
            <a:effectLst/>
          </p:spPr>
          <p:txBody>
            <a:bodyPr lIns="91440" tIns="0" rIns="91440" bIns="0" rtlCol="0" anchor="t"/>
            <a:lstStyle/>
            <a:p>
              <a:r>
                <a:rPr lang="zh-CN" altLang="en-US" sz="2400" b="1" dirty="0">
                  <a:solidFill>
                    <a:schemeClr val="tx1">
                      <a:lumMod val="65000"/>
                      <a:lumOff val="35000"/>
                    </a:schemeClr>
                  </a:solidFill>
                  <a:latin typeface="楷体" panose="02010609060101010101" pitchFamily="49" charset="-122"/>
                  <a:ea typeface="楷体" panose="02010609060101010101" pitchFamily="49" charset="-122"/>
                  <a:cs typeface="Arial" panose="020B0604020202020204" pitchFamily="34" charset="0"/>
                </a:rPr>
                <a:t>任务一</a:t>
              </a:r>
            </a:p>
          </p:txBody>
        </p:sp>
        <p:sp>
          <p:nvSpPr>
            <p:cNvPr id="62" name="Rectangle 42"/>
            <p:cNvSpPr/>
            <p:nvPr/>
          </p:nvSpPr>
          <p:spPr>
            <a:xfrm flipH="1">
              <a:off x="911586" y="4157031"/>
              <a:ext cx="1960186" cy="1703437"/>
            </a:xfrm>
            <a:prstGeom prst="rect">
              <a:avLst/>
            </a:prstGeom>
            <a:noFill/>
            <a:ln w="12700" cap="flat" cmpd="sng" algn="ctr">
              <a:noFill/>
              <a:prstDash val="solid"/>
            </a:ln>
            <a:effectLst/>
          </p:spPr>
          <p:txBody>
            <a:bodyPr lIns="91440" tIns="0" rIns="91440" bIns="0" rtlCol="0" anchor="t"/>
            <a:lstStyle/>
            <a:p>
              <a:pPr>
                <a:defRPr/>
              </a:pPr>
              <a:r>
                <a:rPr lang="zh-CN" altLang="en-US" sz="2400" kern="0" dirty="0">
                  <a:solidFill>
                    <a:schemeClr val="tx1">
                      <a:lumMod val="65000"/>
                      <a:lumOff val="35000"/>
                    </a:schemeClr>
                  </a:solidFill>
                  <a:latin typeface="楷体" panose="02010609060101010101" pitchFamily="49" charset="-122"/>
                  <a:ea typeface="楷体" panose="02010609060101010101" pitchFamily="49" charset="-122"/>
                  <a:cs typeface="Arial" panose="020B0604020202020204" pitchFamily="34" charset="0"/>
                </a:rPr>
                <a:t>应届毕业生的招聘</a:t>
              </a:r>
              <a:endParaRPr lang="en-US" altLang="zh-CN" sz="2400" kern="0" dirty="0">
                <a:solidFill>
                  <a:schemeClr val="tx1">
                    <a:lumMod val="65000"/>
                    <a:lumOff val="35000"/>
                  </a:schemeClr>
                </a:solidFill>
                <a:latin typeface="楷体" panose="02010609060101010101" pitchFamily="49" charset="-122"/>
                <a:ea typeface="楷体" panose="02010609060101010101" pitchFamily="49" charset="-122"/>
                <a:cs typeface="Arial" panose="020B0604020202020204" pitchFamily="34" charset="0"/>
              </a:endParaRPr>
            </a:p>
            <a:p>
              <a:pPr>
                <a:defRPr/>
              </a:pPr>
              <a:endParaRPr lang="en-US" altLang="zh-CN" sz="2400" kern="0" dirty="0">
                <a:solidFill>
                  <a:schemeClr val="tx1">
                    <a:lumMod val="65000"/>
                    <a:lumOff val="35000"/>
                  </a:schemeClr>
                </a:solidFill>
                <a:latin typeface="Arial" panose="020B0604020202020204" pitchFamily="34" charset="0"/>
                <a:cs typeface="Arial" panose="020B0604020202020204" pitchFamily="34" charset="0"/>
              </a:endParaRPr>
            </a:p>
            <a:p>
              <a:pPr>
                <a:defRPr/>
              </a:pPr>
              <a:endParaRPr lang="en-US" sz="2400" kern="0" dirty="0">
                <a:solidFill>
                  <a:schemeClr val="tx1">
                    <a:lumMod val="65000"/>
                    <a:lumOff val="35000"/>
                  </a:schemeClr>
                </a:solidFill>
                <a:latin typeface="Arial" panose="020B0604020202020204" pitchFamily="34" charset="0"/>
                <a:cs typeface="Arial" panose="020B0604020202020204" pitchFamily="34" charset="0"/>
              </a:endParaRPr>
            </a:p>
          </p:txBody>
        </p:sp>
      </p:grpSp>
      <p:cxnSp>
        <p:nvCxnSpPr>
          <p:cNvPr id="83" name="直接连接符 82"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CxnSpPr/>
          <p:nvPr/>
        </p:nvCxnSpPr>
        <p:spPr>
          <a:xfrm>
            <a:off x="3246637" y="1273629"/>
            <a:ext cx="5770860"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84" name="文本框 83"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txBox="1"/>
          <p:nvPr/>
        </p:nvSpPr>
        <p:spPr>
          <a:xfrm>
            <a:off x="5035262" y="572574"/>
            <a:ext cx="1877437" cy="523220"/>
          </a:xfrm>
          <a:prstGeom prst="rect">
            <a:avLst/>
          </a:prstGeom>
          <a:noFill/>
        </p:spPr>
        <p:txBody>
          <a:bodyPr wrap="none" rtlCol="0">
            <a:spAutoFit/>
          </a:bodyPr>
          <a:lstStyle/>
          <a:p>
            <a:r>
              <a:rPr lang="zh-CN" altLang="en-US" sz="2800" b="1" spc="500" dirty="0">
                <a:solidFill>
                  <a:schemeClr val="bg1">
                    <a:lumMod val="50000"/>
                  </a:schemeClr>
                </a:solidFill>
                <a:latin typeface="微软雅黑" panose="020B0503020204020204" charset="-122"/>
                <a:ea typeface="微软雅黑" panose="020B0503020204020204" charset="-122"/>
                <a:cs typeface="Arial" panose="020B0604020202020204" pitchFamily="34" charset="0"/>
              </a:rPr>
              <a:t>任务描述</a:t>
            </a:r>
            <a:endParaRPr lang="en-US" altLang="zh-CN" sz="2800" b="1" spc="500" dirty="0">
              <a:solidFill>
                <a:schemeClr val="bg1">
                  <a:lumMod val="50000"/>
                </a:schemeClr>
              </a:solidFill>
              <a:latin typeface="微软雅黑" panose="020B0503020204020204" charset="-122"/>
              <a:ea typeface="微软雅黑" panose="020B0503020204020204" charset="-122"/>
              <a:cs typeface="Arial" panose="020B0604020202020204" pitchFamily="34" charset="0"/>
            </a:endParaRPr>
          </a:p>
        </p:txBody>
      </p:sp>
      <p:sp>
        <p:nvSpPr>
          <p:cNvPr id="85" name="椭圆 84"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flipH="1">
            <a:off x="2686180" y="813581"/>
            <a:ext cx="157493" cy="157493"/>
          </a:xfrm>
          <a:prstGeom prst="ellipse">
            <a:avLst/>
          </a:prstGeom>
          <a:solidFill>
            <a:srgbClr val="D06F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6" name="椭圆 85"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flipH="1">
            <a:off x="2686180" y="335956"/>
            <a:ext cx="321030" cy="321030"/>
          </a:xfrm>
          <a:prstGeom prst="ellipse">
            <a:avLst/>
          </a:prstGeom>
          <a:solidFill>
            <a:srgbClr val="966481"/>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7" name="椭圆 86"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flipH="1">
            <a:off x="2991678" y="806317"/>
            <a:ext cx="219803" cy="219803"/>
          </a:xfrm>
          <a:prstGeom prst="ellipse">
            <a:avLst/>
          </a:prstGeom>
          <a:solidFill>
            <a:srgbClr val="365B7C"/>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8" name="椭圆 87"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flipH="1">
            <a:off x="2031169" y="697840"/>
            <a:ext cx="164852" cy="164852"/>
          </a:xfrm>
          <a:prstGeom prst="ellipse">
            <a:avLst/>
          </a:prstGeom>
          <a:solidFill>
            <a:srgbClr val="F779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9" name="椭圆 88"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9354354" y="755438"/>
            <a:ext cx="157493" cy="157493"/>
          </a:xfrm>
          <a:prstGeom prst="ellipse">
            <a:avLst/>
          </a:prstGeom>
          <a:solidFill>
            <a:srgbClr val="D06F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0" name="椭圆 89"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9190817" y="277813"/>
            <a:ext cx="321030" cy="321030"/>
          </a:xfrm>
          <a:prstGeom prst="ellipse">
            <a:avLst/>
          </a:prstGeom>
          <a:solidFill>
            <a:srgbClr val="966481"/>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1" name="椭圆 90"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a:off x="8986546" y="748174"/>
            <a:ext cx="219803" cy="219803"/>
          </a:xfrm>
          <a:prstGeom prst="ellipse">
            <a:avLst/>
          </a:prstGeom>
          <a:solidFill>
            <a:srgbClr val="365B7C"/>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2" name="椭圆 91"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a:off x="10002006" y="639697"/>
            <a:ext cx="164852" cy="164852"/>
          </a:xfrm>
          <a:prstGeom prst="ellipse">
            <a:avLst/>
          </a:prstGeom>
          <a:solidFill>
            <a:srgbClr val="F779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 name="e7d195523061f1c0"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hidden="1"/>
          <p:cNvSpPr txBox="1"/>
          <p:nvPr/>
        </p:nvSpPr>
        <p:spPr>
          <a:xfrm>
            <a:off x="-355600" y="1803400"/>
            <a:ext cx="293927" cy="1016000"/>
          </a:xfrm>
          <a:prstGeom prst="rect">
            <a:avLst/>
          </a:prstGeom>
          <a:noFill/>
        </p:spPr>
        <p:txBody>
          <a:bodyPr vert="wordArtVert" rtlCol="0">
            <a:spAutoFit/>
          </a:bodyPr>
          <a:lstStyle/>
          <a:p>
            <a:r>
              <a:rPr lang="en-US" altLang="zh-CN" sz="100"/>
              <a:t>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a:t>
            </a:r>
            <a:endParaRPr lang="zh-CN" altLang="en-US" sz="100"/>
          </a:p>
        </p:txBody>
      </p:sp>
      <p:sp>
        <p:nvSpPr>
          <p:cNvPr id="3" name="矩形 2"/>
          <p:cNvSpPr/>
          <p:nvPr/>
        </p:nvSpPr>
        <p:spPr>
          <a:xfrm>
            <a:off x="3464560" y="2158365"/>
            <a:ext cx="7053580" cy="3476625"/>
          </a:xfrm>
          <a:prstGeom prst="rect">
            <a:avLst/>
          </a:prstGeom>
        </p:spPr>
        <p:txBody>
          <a:bodyPr wrap="square">
            <a:spAutoFit/>
          </a:bodyPr>
          <a:lstStyle/>
          <a:p>
            <a:r>
              <a:rPr lang="zh-CN" altLang="en-US" sz="2800" b="1">
                <a:latin typeface="楷体" panose="02010609060101010101" pitchFamily="49" charset="-122"/>
                <a:ea typeface="楷体" panose="02010609060101010101" pitchFamily="49" charset="-122"/>
                <a:sym typeface="+mn-ea"/>
              </a:rPr>
              <a:t>一、应届毕业生的特点</a:t>
            </a:r>
          </a:p>
          <a:p>
            <a:endParaRPr lang="zh-CN" altLang="en-US" sz="2800" b="1">
              <a:latin typeface="楷体" panose="02010609060101010101" pitchFamily="49" charset="-122"/>
              <a:ea typeface="楷体" panose="02010609060101010101" pitchFamily="49" charset="-122"/>
              <a:sym typeface="+mn-ea"/>
            </a:endParaRPr>
          </a:p>
          <a:p>
            <a:r>
              <a:rPr lang="zh-CN" altLang="en-US" sz="2800" b="1">
                <a:latin typeface="楷体" panose="02010609060101010101" pitchFamily="49" charset="-122"/>
                <a:ea typeface="楷体" panose="02010609060101010101" pitchFamily="49" charset="-122"/>
                <a:sym typeface="+mn-ea"/>
              </a:rPr>
              <a:t>二、应届毕业生的招聘渠道</a:t>
            </a:r>
          </a:p>
          <a:p>
            <a:endParaRPr lang="zh-CN" altLang="en-US" sz="2800" b="1">
              <a:latin typeface="楷体" panose="02010609060101010101" pitchFamily="49" charset="-122"/>
              <a:ea typeface="楷体" panose="02010609060101010101" pitchFamily="49" charset="-122"/>
              <a:sym typeface="+mn-ea"/>
            </a:endParaRPr>
          </a:p>
          <a:p>
            <a:r>
              <a:rPr lang="zh-CN" altLang="en-US" sz="2800" b="1">
                <a:latin typeface="楷体" panose="02010609060101010101" pitchFamily="49" charset="-122"/>
                <a:ea typeface="楷体" panose="02010609060101010101" pitchFamily="49" charset="-122"/>
                <a:cs typeface="楷体" panose="02010609060101010101" pitchFamily="49" charset="-122"/>
                <a:sym typeface="+mn-ea"/>
              </a:rPr>
              <a:t>三</a:t>
            </a:r>
            <a:r>
              <a:rPr lang="zh-CN" altLang="en-US" sz="2800" b="1">
                <a:latin typeface="楷体" panose="02010609060101010101" pitchFamily="49" charset="-122"/>
                <a:ea typeface="楷体" panose="02010609060101010101" pitchFamily="49" charset="-122"/>
                <a:sym typeface="+mn-ea"/>
              </a:rPr>
              <a:t>、应届毕业生的选拔和录用流程</a:t>
            </a:r>
            <a:endParaRPr lang="zh-CN" altLang="en-US" sz="2800"/>
          </a:p>
          <a:p>
            <a:endParaRPr lang="zh-CN" altLang="en-US" sz="2800" b="1">
              <a:latin typeface="楷体" panose="02010609060101010101" pitchFamily="49" charset="-122"/>
              <a:ea typeface="楷体" panose="02010609060101010101" pitchFamily="49" charset="-122"/>
              <a:sym typeface="+mn-ea"/>
            </a:endParaRPr>
          </a:p>
          <a:p>
            <a:endParaRPr lang="zh-CN" altLang="en-US" sz="2800">
              <a:latin typeface="楷体" panose="02010609060101010101" pitchFamily="49" charset="-122"/>
              <a:ea typeface="楷体" panose="02010609060101010101" pitchFamily="49" charset="-122"/>
              <a:sym typeface="+mn-ea"/>
            </a:endParaRPr>
          </a:p>
          <a:p>
            <a:pPr eaLnBrk="1" hangingPunct="1"/>
            <a:r>
              <a:rPr lang="zh-CN" altLang="en-US" sz="2400">
                <a:latin typeface="楷体" panose="02010609060101010101" pitchFamily="49" charset="-122"/>
                <a:ea typeface="楷体" panose="02010609060101010101" pitchFamily="49" charset="-122"/>
                <a:cs typeface="楷体" panose="02010609060101010101" pitchFamily="49" charset="-122"/>
                <a:sym typeface="+mn-ea"/>
              </a:rPr>
              <a:t>  </a:t>
            </a:r>
            <a:endParaRPr lang="zh-CN" altLang="en-US" sz="2400" dirty="0">
              <a:latin typeface="楷体" panose="02010609060101010101" pitchFamily="49" charset="-122"/>
              <a:ea typeface="楷体" panose="02010609060101010101" pitchFamily="49" charset="-122"/>
              <a:cs typeface="楷体" panose="02010609060101010101" pitchFamily="49" charset="-122"/>
            </a:endParaRPr>
          </a:p>
        </p:txBody>
      </p:sp>
    </p:spTree>
    <p:extLst>
      <p:ext uri="{BB962C8B-B14F-4D97-AF65-F5344CB8AC3E}">
        <p14:creationId xmlns:p14="http://schemas.microsoft.com/office/powerpoint/2010/main" val="1148859158"/>
      </p:ext>
    </p:extLst>
  </p:cSld>
  <p:clrMapOvr>
    <a:masterClrMapping/>
  </p:clrMapOvr>
  <mc:AlternateContent xmlns:mc="http://schemas.openxmlformats.org/markup-compatibility/2006" xmlns:p14="http://schemas.microsoft.com/office/powerpoint/2010/main">
    <mc:Choice Requires="p14">
      <p:transition spd="slow" p14:dur="1250" advTm="0">
        <p:blinds/>
      </p:transition>
    </mc:Choice>
    <mc:Fallback xmlns="">
      <p:transition spd="slow" advTm="0">
        <p:blinds/>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44000" fill="hold" nodeType="withEffect">
                                  <p:stCondLst>
                                    <p:cond delay="250"/>
                                  </p:stCondLst>
                                  <p:childTnLst>
                                    <p:set>
                                      <p:cBhvr>
                                        <p:cTn id="6" dur="1" fill="hold">
                                          <p:stCondLst>
                                            <p:cond delay="0"/>
                                          </p:stCondLst>
                                        </p:cTn>
                                        <p:tgtEl>
                                          <p:spTgt spid="55"/>
                                        </p:tgtEl>
                                        <p:attrNameLst>
                                          <p:attrName>style.visibility</p:attrName>
                                        </p:attrNameLst>
                                      </p:cBhvr>
                                      <p:to>
                                        <p:strVal val="visible"/>
                                      </p:to>
                                    </p:set>
                                    <p:anim calcmode="lin" valueType="num">
                                      <p:cBhvr additive="base">
                                        <p:cTn id="7" dur="750" fill="hold"/>
                                        <p:tgtEl>
                                          <p:spTgt spid="55"/>
                                        </p:tgtEl>
                                        <p:attrNameLst>
                                          <p:attrName>ppt_x</p:attrName>
                                        </p:attrNameLst>
                                      </p:cBhvr>
                                      <p:tavLst>
                                        <p:tav tm="0">
                                          <p:val>
                                            <p:strVal val="#ppt_x"/>
                                          </p:val>
                                        </p:tav>
                                        <p:tav tm="100000">
                                          <p:val>
                                            <p:strVal val="#ppt_x"/>
                                          </p:val>
                                        </p:tav>
                                      </p:tavLst>
                                    </p:anim>
                                    <p:anim calcmode="lin" valueType="num">
                                      <p:cBhvr additive="base">
                                        <p:cTn id="8" dur="750" fill="hold"/>
                                        <p:tgtEl>
                                          <p:spTgt spid="5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矩形 24"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549157" y="-975631"/>
            <a:ext cx="583096" cy="838080"/>
          </a:xfrm>
          <a:prstGeom prst="rect">
            <a:avLst/>
          </a:prstGeom>
          <a:solidFill>
            <a:srgbClr val="365B7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 name="矩形 25"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1132253" y="-975631"/>
            <a:ext cx="583096" cy="838080"/>
          </a:xfrm>
          <a:prstGeom prst="rect">
            <a:avLst/>
          </a:prstGeom>
          <a:solidFill>
            <a:srgbClr val="96648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 name="矩形 26"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1715349" y="-975631"/>
            <a:ext cx="583096" cy="838080"/>
          </a:xfrm>
          <a:prstGeom prst="rect">
            <a:avLst/>
          </a:prstGeom>
          <a:solidFill>
            <a:srgbClr val="D06F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 name="矩形 27"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2298446" y="-975631"/>
            <a:ext cx="583096" cy="838080"/>
          </a:xfrm>
          <a:prstGeom prst="rect">
            <a:avLst/>
          </a:prstGeom>
          <a:solidFill>
            <a:srgbClr val="F779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 name="矩形 28"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2881542" y="-975631"/>
            <a:ext cx="583096" cy="838080"/>
          </a:xfrm>
          <a:prstGeom prst="rect">
            <a:avLst/>
          </a:prstGeom>
          <a:solidFill>
            <a:srgbClr val="F8AD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cxnSp>
        <p:nvCxnSpPr>
          <p:cNvPr id="46" name="直接连接符 45"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CxnSpPr/>
          <p:nvPr/>
        </p:nvCxnSpPr>
        <p:spPr>
          <a:xfrm>
            <a:off x="3246637" y="1273629"/>
            <a:ext cx="5770860"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47" name="文本框 46"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txBox="1"/>
          <p:nvPr/>
        </p:nvSpPr>
        <p:spPr>
          <a:xfrm>
            <a:off x="3909319" y="460911"/>
            <a:ext cx="4373880" cy="521970"/>
          </a:xfrm>
          <a:prstGeom prst="rect">
            <a:avLst/>
          </a:prstGeom>
          <a:noFill/>
        </p:spPr>
        <p:txBody>
          <a:bodyPr wrap="none" rtlCol="0">
            <a:spAutoFit/>
          </a:bodyPr>
          <a:lstStyle/>
          <a:p>
            <a:pPr algn="l"/>
            <a:r>
              <a:rPr lang="zh-CN" altLang="en-US" sz="2800" b="1" spc="500" dirty="0">
                <a:solidFill>
                  <a:schemeClr val="bg1">
                    <a:lumMod val="50000"/>
                  </a:schemeClr>
                </a:solidFill>
                <a:latin typeface="微软雅黑" panose="020B0503020204020204" charset="-122"/>
                <a:ea typeface="微软雅黑" panose="020B0503020204020204" charset="-122"/>
                <a:cs typeface="Arial" panose="020B0604020202020204" pitchFamily="34" charset="0"/>
              </a:rPr>
              <a:t>一、应届毕业生的特点</a:t>
            </a:r>
          </a:p>
        </p:txBody>
      </p:sp>
      <p:sp>
        <p:nvSpPr>
          <p:cNvPr id="48" name="椭圆 47"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flipH="1">
            <a:off x="2686180" y="813581"/>
            <a:ext cx="157493" cy="157493"/>
          </a:xfrm>
          <a:prstGeom prst="ellipse">
            <a:avLst/>
          </a:prstGeom>
          <a:solidFill>
            <a:srgbClr val="D06F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9" name="椭圆 48"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flipH="1">
            <a:off x="2686180" y="335956"/>
            <a:ext cx="321030" cy="321030"/>
          </a:xfrm>
          <a:prstGeom prst="ellipse">
            <a:avLst/>
          </a:prstGeom>
          <a:solidFill>
            <a:srgbClr val="966481"/>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0" name="椭圆 49"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flipH="1">
            <a:off x="2991678" y="806317"/>
            <a:ext cx="219803" cy="219803"/>
          </a:xfrm>
          <a:prstGeom prst="ellipse">
            <a:avLst/>
          </a:prstGeom>
          <a:solidFill>
            <a:srgbClr val="365B7C"/>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1" name="椭圆 50"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flipH="1">
            <a:off x="2031169" y="697840"/>
            <a:ext cx="164852" cy="164852"/>
          </a:xfrm>
          <a:prstGeom prst="ellipse">
            <a:avLst/>
          </a:prstGeom>
          <a:solidFill>
            <a:srgbClr val="F779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2" name="椭圆 51"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9354354" y="755438"/>
            <a:ext cx="157493" cy="157493"/>
          </a:xfrm>
          <a:prstGeom prst="ellipse">
            <a:avLst/>
          </a:prstGeom>
          <a:solidFill>
            <a:srgbClr val="D06F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3" name="椭圆 52"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9190817" y="277813"/>
            <a:ext cx="321030" cy="321030"/>
          </a:xfrm>
          <a:prstGeom prst="ellipse">
            <a:avLst/>
          </a:prstGeom>
          <a:solidFill>
            <a:srgbClr val="966481"/>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4" name="椭圆 53"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a:off x="8986546" y="748174"/>
            <a:ext cx="219803" cy="219803"/>
          </a:xfrm>
          <a:prstGeom prst="ellipse">
            <a:avLst/>
          </a:prstGeom>
          <a:solidFill>
            <a:srgbClr val="365B7C"/>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5" name="椭圆 54"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a:off x="10002006" y="639697"/>
            <a:ext cx="164852" cy="164852"/>
          </a:xfrm>
          <a:prstGeom prst="ellipse">
            <a:avLst/>
          </a:prstGeom>
          <a:solidFill>
            <a:srgbClr val="F779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7" name="Rectangle 42"/>
          <p:cNvSpPr/>
          <p:nvPr/>
        </p:nvSpPr>
        <p:spPr>
          <a:xfrm flipH="1">
            <a:off x="548640" y="1510665"/>
            <a:ext cx="10905490" cy="5068570"/>
          </a:xfrm>
          <a:prstGeom prst="rect">
            <a:avLst/>
          </a:prstGeom>
          <a:noFill/>
          <a:ln w="12700" cap="flat" cmpd="sng" algn="ctr">
            <a:noFill/>
            <a:prstDash val="solid"/>
          </a:ln>
          <a:effectLst/>
        </p:spPr>
        <p:txBody>
          <a:bodyPr lIns="91440" tIns="0" rIns="91440" bIns="0" rtlCol="0" anchor="t"/>
          <a:lstStyle/>
          <a:p>
            <a:pPr eaLnBrk="1" hangingPunct="1"/>
            <a:r>
              <a:rPr lang="en-US" altLang="zh-CN" sz="200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000">
                <a:latin typeface="楷体" panose="02010609060101010101" pitchFamily="49" charset="-122"/>
                <a:ea typeface="楷体" panose="02010609060101010101" pitchFamily="49" charset="-122"/>
                <a:cs typeface="楷体" panose="02010609060101010101" pitchFamily="49" charset="-122"/>
                <a:sym typeface="+mn-ea"/>
              </a:rPr>
              <a:t>一</a:t>
            </a:r>
            <a:r>
              <a:rPr lang="en-US" altLang="zh-CN" sz="200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000">
                <a:latin typeface="楷体" panose="02010609060101010101" pitchFamily="49" charset="-122"/>
                <a:ea typeface="楷体" panose="02010609060101010101" pitchFamily="49" charset="-122"/>
                <a:cs typeface="楷体" panose="02010609060101010101" pitchFamily="49" charset="-122"/>
                <a:sym typeface="+mn-ea"/>
              </a:rPr>
              <a:t>分布比较集中</a:t>
            </a:r>
            <a:endParaRPr lang="zh-CN" altLang="en-US" sz="2000">
              <a:latin typeface="楷体" panose="02010609060101010101" pitchFamily="49" charset="-122"/>
              <a:ea typeface="楷体" panose="02010609060101010101" pitchFamily="49" charset="-122"/>
              <a:cs typeface="楷体" panose="02010609060101010101" pitchFamily="49" charset="-122"/>
            </a:endParaRPr>
          </a:p>
          <a:p>
            <a:pPr eaLnBrk="1" hangingPunct="1"/>
            <a:r>
              <a:rPr lang="en-US" altLang="zh-CN" sz="200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000">
                <a:latin typeface="楷体" panose="02010609060101010101" pitchFamily="49" charset="-122"/>
                <a:ea typeface="楷体" panose="02010609060101010101" pitchFamily="49" charset="-122"/>
                <a:cs typeface="楷体" panose="02010609060101010101" pitchFamily="49" charset="-122"/>
                <a:sym typeface="+mn-ea"/>
              </a:rPr>
              <a:t>二</a:t>
            </a:r>
            <a:r>
              <a:rPr lang="en-US" altLang="zh-CN" sz="200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000">
                <a:latin typeface="楷体" panose="02010609060101010101" pitchFamily="49" charset="-122"/>
                <a:ea typeface="楷体" panose="02010609060101010101" pitchFamily="49" charset="-122"/>
                <a:cs typeface="楷体" panose="02010609060101010101" pitchFamily="49" charset="-122"/>
                <a:sym typeface="+mn-ea"/>
              </a:rPr>
              <a:t>应聘时间集中</a:t>
            </a:r>
            <a:endParaRPr lang="zh-CN" altLang="en-US" sz="2000">
              <a:latin typeface="楷体" panose="02010609060101010101" pitchFamily="49" charset="-122"/>
              <a:ea typeface="楷体" panose="02010609060101010101" pitchFamily="49" charset="-122"/>
              <a:cs typeface="楷体" panose="02010609060101010101" pitchFamily="49" charset="-122"/>
            </a:endParaRPr>
          </a:p>
          <a:p>
            <a:pPr eaLnBrk="1" hangingPunct="1"/>
            <a:r>
              <a:rPr lang="en-US" altLang="zh-CN" sz="200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000">
                <a:latin typeface="楷体" panose="02010609060101010101" pitchFamily="49" charset="-122"/>
                <a:ea typeface="楷体" panose="02010609060101010101" pitchFamily="49" charset="-122"/>
                <a:cs typeface="楷体" panose="02010609060101010101" pitchFamily="49" charset="-122"/>
                <a:sym typeface="+mn-ea"/>
              </a:rPr>
              <a:t>三</a:t>
            </a:r>
            <a:r>
              <a:rPr lang="en-US" altLang="zh-CN" sz="200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000">
                <a:latin typeface="楷体" panose="02010609060101010101" pitchFamily="49" charset="-122"/>
                <a:ea typeface="楷体" panose="02010609060101010101" pitchFamily="49" charset="-122"/>
                <a:cs typeface="楷体" panose="02010609060101010101" pitchFamily="49" charset="-122"/>
                <a:sym typeface="+mn-ea"/>
              </a:rPr>
              <a:t>具有独特的工作优势</a:t>
            </a:r>
            <a:endParaRPr lang="zh-CN" altLang="en-US" sz="2000">
              <a:latin typeface="楷体" panose="02010609060101010101" pitchFamily="49" charset="-122"/>
              <a:ea typeface="楷体" panose="02010609060101010101" pitchFamily="49" charset="-122"/>
              <a:cs typeface="楷体" panose="02010609060101010101" pitchFamily="49" charset="-122"/>
            </a:endParaRPr>
          </a:p>
          <a:p>
            <a:pPr eaLnBrk="1" hangingPunct="1"/>
            <a:r>
              <a:rPr lang="en-US" altLang="zh-CN" sz="2000">
                <a:latin typeface="楷体" panose="02010609060101010101" pitchFamily="49" charset="-122"/>
                <a:ea typeface="楷体" panose="02010609060101010101" pitchFamily="49" charset="-122"/>
                <a:cs typeface="楷体" panose="02010609060101010101" pitchFamily="49" charset="-122"/>
                <a:sym typeface="+mn-ea"/>
              </a:rPr>
              <a:t>(1)</a:t>
            </a:r>
            <a:r>
              <a:rPr lang="zh-CN" altLang="en-US" sz="2000">
                <a:latin typeface="楷体" panose="02010609060101010101" pitchFamily="49" charset="-122"/>
                <a:ea typeface="楷体" panose="02010609060101010101" pitchFamily="49" charset="-122"/>
                <a:cs typeface="楷体" panose="02010609060101010101" pitchFamily="49" charset="-122"/>
                <a:sym typeface="+mn-ea"/>
              </a:rPr>
              <a:t>善于学习</a:t>
            </a:r>
            <a:r>
              <a:rPr lang="en-US" altLang="zh-CN" sz="200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000">
                <a:latin typeface="楷体" panose="02010609060101010101" pitchFamily="49" charset="-122"/>
                <a:ea typeface="楷体" panose="02010609060101010101" pitchFamily="49" charset="-122"/>
                <a:cs typeface="楷体" panose="02010609060101010101" pitchFamily="49" charset="-122"/>
                <a:sym typeface="+mn-ea"/>
              </a:rPr>
              <a:t>精力旺盛</a:t>
            </a:r>
            <a:r>
              <a:rPr lang="en-US" altLang="zh-CN" sz="200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000">
                <a:latin typeface="楷体" panose="02010609060101010101" pitchFamily="49" charset="-122"/>
                <a:ea typeface="楷体" panose="02010609060101010101" pitchFamily="49" charset="-122"/>
                <a:cs typeface="楷体" panose="02010609060101010101" pitchFamily="49" charset="-122"/>
                <a:sym typeface="+mn-ea"/>
              </a:rPr>
              <a:t>能够胜任强度较高的工作 </a:t>
            </a:r>
            <a:endParaRPr lang="zh-CN" altLang="en-US" sz="2000">
              <a:latin typeface="楷体" panose="02010609060101010101" pitchFamily="49" charset="-122"/>
              <a:ea typeface="楷体" panose="02010609060101010101" pitchFamily="49" charset="-122"/>
              <a:cs typeface="楷体" panose="02010609060101010101" pitchFamily="49" charset="-122"/>
            </a:endParaRPr>
          </a:p>
          <a:p>
            <a:pPr eaLnBrk="1" hangingPunct="1"/>
            <a:r>
              <a:rPr lang="en-US" altLang="zh-CN" sz="2000">
                <a:latin typeface="楷体" panose="02010609060101010101" pitchFamily="49" charset="-122"/>
                <a:ea typeface="楷体" panose="02010609060101010101" pitchFamily="49" charset="-122"/>
                <a:cs typeface="楷体" panose="02010609060101010101" pitchFamily="49" charset="-122"/>
                <a:sym typeface="+mn-ea"/>
              </a:rPr>
              <a:t>(2)</a:t>
            </a:r>
            <a:r>
              <a:rPr lang="zh-CN" altLang="en-US" sz="2000">
                <a:latin typeface="楷体" panose="02010609060101010101" pitchFamily="49" charset="-122"/>
                <a:ea typeface="楷体" panose="02010609060101010101" pitchFamily="49" charset="-122"/>
                <a:cs typeface="楷体" panose="02010609060101010101" pitchFamily="49" charset="-122"/>
                <a:sym typeface="+mn-ea"/>
              </a:rPr>
              <a:t>社会关系简单</a:t>
            </a:r>
            <a:r>
              <a:rPr lang="en-US" altLang="zh-CN" sz="200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000">
                <a:latin typeface="楷体" panose="02010609060101010101" pitchFamily="49" charset="-122"/>
                <a:ea typeface="楷体" panose="02010609060101010101" pitchFamily="49" charset="-122"/>
                <a:cs typeface="楷体" panose="02010609060101010101" pitchFamily="49" charset="-122"/>
                <a:sym typeface="+mn-ea"/>
              </a:rPr>
              <a:t>注意力集中 </a:t>
            </a:r>
            <a:endParaRPr lang="zh-CN" altLang="en-US" sz="2000">
              <a:latin typeface="楷体" panose="02010609060101010101" pitchFamily="49" charset="-122"/>
              <a:ea typeface="楷体" panose="02010609060101010101" pitchFamily="49" charset="-122"/>
              <a:cs typeface="楷体" panose="02010609060101010101" pitchFamily="49" charset="-122"/>
            </a:endParaRPr>
          </a:p>
          <a:p>
            <a:pPr eaLnBrk="1" hangingPunct="1"/>
            <a:r>
              <a:rPr lang="en-US" altLang="zh-CN" sz="2000">
                <a:latin typeface="楷体" panose="02010609060101010101" pitchFamily="49" charset="-122"/>
                <a:ea typeface="楷体" panose="02010609060101010101" pitchFamily="49" charset="-122"/>
                <a:cs typeface="楷体" panose="02010609060101010101" pitchFamily="49" charset="-122"/>
                <a:sym typeface="+mn-ea"/>
              </a:rPr>
              <a:t>(3)</a:t>
            </a:r>
            <a:r>
              <a:rPr lang="zh-CN" altLang="en-US" sz="2000">
                <a:latin typeface="楷体" panose="02010609060101010101" pitchFamily="49" charset="-122"/>
                <a:ea typeface="楷体" panose="02010609060101010101" pitchFamily="49" charset="-122"/>
                <a:cs typeface="楷体" panose="02010609060101010101" pitchFamily="49" charset="-122"/>
                <a:sym typeface="+mn-ea"/>
              </a:rPr>
              <a:t>上进心强</a:t>
            </a:r>
            <a:r>
              <a:rPr lang="en-US" altLang="zh-CN" sz="200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000">
                <a:latin typeface="楷体" panose="02010609060101010101" pitchFamily="49" charset="-122"/>
                <a:ea typeface="楷体" panose="02010609060101010101" pitchFamily="49" charset="-122"/>
                <a:cs typeface="楷体" panose="02010609060101010101" pitchFamily="49" charset="-122"/>
                <a:sym typeface="+mn-ea"/>
              </a:rPr>
              <a:t>可塑性较高 </a:t>
            </a:r>
            <a:endParaRPr lang="zh-CN" altLang="en-US" sz="2000">
              <a:latin typeface="楷体" panose="02010609060101010101" pitchFamily="49" charset="-122"/>
              <a:ea typeface="楷体" panose="02010609060101010101" pitchFamily="49" charset="-122"/>
              <a:cs typeface="楷体" panose="02010609060101010101" pitchFamily="49" charset="-122"/>
            </a:endParaRPr>
          </a:p>
          <a:p>
            <a:pPr eaLnBrk="1" hangingPunct="1"/>
            <a:r>
              <a:rPr lang="en-US" altLang="zh-CN" sz="2000">
                <a:latin typeface="楷体" panose="02010609060101010101" pitchFamily="49" charset="-122"/>
                <a:ea typeface="楷体" panose="02010609060101010101" pitchFamily="49" charset="-122"/>
                <a:cs typeface="楷体" panose="02010609060101010101" pitchFamily="49" charset="-122"/>
                <a:sym typeface="+mn-ea"/>
              </a:rPr>
              <a:t>(4)</a:t>
            </a:r>
            <a:r>
              <a:rPr lang="zh-CN" altLang="en-US" sz="2000">
                <a:latin typeface="楷体" panose="02010609060101010101" pitchFamily="49" charset="-122"/>
                <a:ea typeface="楷体" panose="02010609060101010101" pitchFamily="49" charset="-122"/>
                <a:cs typeface="楷体" panose="02010609060101010101" pitchFamily="49" charset="-122"/>
                <a:sym typeface="+mn-ea"/>
              </a:rPr>
              <a:t>朝气蓬勃</a:t>
            </a:r>
            <a:r>
              <a:rPr lang="en-US" altLang="zh-CN" sz="200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000">
                <a:latin typeface="楷体" panose="02010609060101010101" pitchFamily="49" charset="-122"/>
                <a:ea typeface="楷体" panose="02010609060101010101" pitchFamily="49" charset="-122"/>
                <a:cs typeface="楷体" panose="02010609060101010101" pitchFamily="49" charset="-122"/>
                <a:sym typeface="+mn-ea"/>
              </a:rPr>
              <a:t>能够给企业注入新的生命力</a:t>
            </a:r>
          </a:p>
          <a:p>
            <a:pPr eaLnBrk="1" hangingPunct="1"/>
            <a:r>
              <a:rPr lang="en-US" altLang="zh-CN" sz="200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000">
                <a:latin typeface="楷体" panose="02010609060101010101" pitchFamily="49" charset="-122"/>
                <a:ea typeface="楷体" panose="02010609060101010101" pitchFamily="49" charset="-122"/>
                <a:cs typeface="楷体" panose="02010609060101010101" pitchFamily="49" charset="-122"/>
                <a:sym typeface="+mn-ea"/>
              </a:rPr>
              <a:t>四</a:t>
            </a:r>
            <a:r>
              <a:rPr lang="en-US" altLang="zh-CN" sz="200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000">
                <a:latin typeface="楷体" panose="02010609060101010101" pitchFamily="49" charset="-122"/>
                <a:ea typeface="楷体" panose="02010609060101010101" pitchFamily="49" charset="-122"/>
                <a:cs typeface="楷体" panose="02010609060101010101" pitchFamily="49" charset="-122"/>
                <a:sym typeface="+mn-ea"/>
              </a:rPr>
              <a:t>存在就业的劣势</a:t>
            </a:r>
            <a:endParaRPr lang="zh-CN" altLang="en-US" sz="2000">
              <a:latin typeface="楷体" panose="02010609060101010101" pitchFamily="49" charset="-122"/>
              <a:ea typeface="楷体" panose="02010609060101010101" pitchFamily="49" charset="-122"/>
              <a:cs typeface="楷体" panose="02010609060101010101" pitchFamily="49" charset="-122"/>
            </a:endParaRPr>
          </a:p>
          <a:p>
            <a:pPr eaLnBrk="1" hangingPunct="1">
              <a:lnSpc>
                <a:spcPct val="90000"/>
              </a:lnSpc>
            </a:pPr>
            <a:r>
              <a:rPr lang="en-US" altLang="zh-CN" sz="2000">
                <a:latin typeface="楷体" panose="02010609060101010101" pitchFamily="49" charset="-122"/>
                <a:ea typeface="楷体" panose="02010609060101010101" pitchFamily="49" charset="-122"/>
                <a:cs typeface="楷体" panose="02010609060101010101" pitchFamily="49" charset="-122"/>
                <a:sym typeface="+mn-ea"/>
              </a:rPr>
              <a:t>(1)</a:t>
            </a:r>
            <a:r>
              <a:rPr lang="zh-CN" altLang="en-US" sz="2000">
                <a:latin typeface="楷体" panose="02010609060101010101" pitchFamily="49" charset="-122"/>
                <a:ea typeface="楷体" panose="02010609060101010101" pitchFamily="49" charset="-122"/>
                <a:cs typeface="楷体" panose="02010609060101010101" pitchFamily="49" charset="-122"/>
                <a:sym typeface="+mn-ea"/>
              </a:rPr>
              <a:t>缺乏工作经验</a:t>
            </a:r>
            <a:r>
              <a:rPr lang="en-US" altLang="zh-CN" sz="200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000">
                <a:latin typeface="楷体" panose="02010609060101010101" pitchFamily="49" charset="-122"/>
                <a:ea typeface="楷体" panose="02010609060101010101" pitchFamily="49" charset="-122"/>
                <a:cs typeface="楷体" panose="02010609060101010101" pitchFamily="49" charset="-122"/>
                <a:sym typeface="+mn-ea"/>
              </a:rPr>
              <a:t>企业很难仅凭其专业方向和专业成绩就确定其是否具备某项职位所要求的基本素质</a:t>
            </a:r>
            <a:endParaRPr lang="zh-CN" altLang="en-US" sz="2000">
              <a:latin typeface="楷体" panose="02010609060101010101" pitchFamily="49" charset="-122"/>
              <a:ea typeface="楷体" panose="02010609060101010101" pitchFamily="49" charset="-122"/>
              <a:cs typeface="楷体" panose="02010609060101010101" pitchFamily="49" charset="-122"/>
            </a:endParaRPr>
          </a:p>
          <a:p>
            <a:pPr eaLnBrk="1" hangingPunct="1">
              <a:lnSpc>
                <a:spcPct val="90000"/>
              </a:lnSpc>
            </a:pPr>
            <a:r>
              <a:rPr lang="en-US" altLang="zh-CN" sz="2000">
                <a:latin typeface="楷体" panose="02010609060101010101" pitchFamily="49" charset="-122"/>
                <a:ea typeface="楷体" panose="02010609060101010101" pitchFamily="49" charset="-122"/>
                <a:cs typeface="楷体" panose="02010609060101010101" pitchFamily="49" charset="-122"/>
                <a:sym typeface="+mn-ea"/>
              </a:rPr>
              <a:t>(2)</a:t>
            </a:r>
            <a:r>
              <a:rPr lang="zh-CN" altLang="en-US" sz="2000">
                <a:latin typeface="楷体" panose="02010609060101010101" pitchFamily="49" charset="-122"/>
                <a:ea typeface="楷体" panose="02010609060101010101" pitchFamily="49" charset="-122"/>
                <a:cs typeface="楷体" panose="02010609060101010101" pitchFamily="49" charset="-122"/>
                <a:sym typeface="+mn-ea"/>
              </a:rPr>
              <a:t>缺乏明确的职位定位和规划</a:t>
            </a:r>
            <a:endParaRPr lang="zh-CN" altLang="en-US" sz="2000">
              <a:latin typeface="楷体" panose="02010609060101010101" pitchFamily="49" charset="-122"/>
              <a:ea typeface="楷体" panose="02010609060101010101" pitchFamily="49" charset="-122"/>
              <a:cs typeface="楷体" panose="02010609060101010101" pitchFamily="49" charset="-122"/>
            </a:endParaRPr>
          </a:p>
          <a:p>
            <a:pPr eaLnBrk="1" hangingPunct="1">
              <a:lnSpc>
                <a:spcPct val="90000"/>
              </a:lnSpc>
            </a:pPr>
            <a:r>
              <a:rPr lang="en-US" altLang="zh-CN" sz="2000">
                <a:latin typeface="楷体" panose="02010609060101010101" pitchFamily="49" charset="-122"/>
                <a:ea typeface="楷体" panose="02010609060101010101" pitchFamily="49" charset="-122"/>
                <a:cs typeface="楷体" panose="02010609060101010101" pitchFamily="49" charset="-122"/>
                <a:sym typeface="+mn-ea"/>
              </a:rPr>
              <a:t>(3)</a:t>
            </a:r>
            <a:r>
              <a:rPr lang="zh-CN" altLang="en-US" sz="2000">
                <a:latin typeface="楷体" panose="02010609060101010101" pitchFamily="49" charset="-122"/>
                <a:ea typeface="楷体" panose="02010609060101010101" pitchFamily="49" charset="-122"/>
                <a:cs typeface="楷体" panose="02010609060101010101" pitchFamily="49" charset="-122"/>
                <a:sym typeface="+mn-ea"/>
              </a:rPr>
              <a:t>当代大学生大都是独生子女</a:t>
            </a:r>
            <a:r>
              <a:rPr lang="en-US" altLang="zh-CN" sz="200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000">
                <a:latin typeface="楷体" panose="02010609060101010101" pitchFamily="49" charset="-122"/>
                <a:ea typeface="楷体" panose="02010609060101010101" pitchFamily="49" charset="-122"/>
                <a:cs typeface="楷体" panose="02010609060101010101" pitchFamily="49" charset="-122"/>
                <a:sym typeface="+mn-ea"/>
              </a:rPr>
              <a:t>从小物质条件比较优越</a:t>
            </a:r>
            <a:r>
              <a:rPr lang="en-US" altLang="zh-CN" sz="200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000">
                <a:latin typeface="楷体" panose="02010609060101010101" pitchFamily="49" charset="-122"/>
                <a:ea typeface="楷体" panose="02010609060101010101" pitchFamily="49" charset="-122"/>
                <a:cs typeface="楷体" panose="02010609060101010101" pitchFamily="49" charset="-122"/>
                <a:sym typeface="+mn-ea"/>
              </a:rPr>
              <a:t>没有吃过苦</a:t>
            </a:r>
            <a:r>
              <a:rPr lang="en-US" altLang="zh-CN" sz="200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000">
                <a:latin typeface="楷体" panose="02010609060101010101" pitchFamily="49" charset="-122"/>
                <a:ea typeface="楷体" panose="02010609060101010101" pitchFamily="49" charset="-122"/>
                <a:cs typeface="楷体" panose="02010609060101010101" pitchFamily="49" charset="-122"/>
                <a:sym typeface="+mn-ea"/>
              </a:rPr>
              <a:t>不知道金钱来之不易</a:t>
            </a:r>
            <a:r>
              <a:rPr lang="en-US" altLang="zh-CN" sz="200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000">
                <a:latin typeface="楷体" panose="02010609060101010101" pitchFamily="49" charset="-122"/>
                <a:ea typeface="楷体" panose="02010609060101010101" pitchFamily="49" charset="-122"/>
                <a:cs typeface="楷体" panose="02010609060101010101" pitchFamily="49" charset="-122"/>
                <a:sym typeface="+mn-ea"/>
              </a:rPr>
              <a:t>不愿意付出辛勤汗水 </a:t>
            </a:r>
            <a:endParaRPr lang="zh-CN" altLang="en-US" sz="2000">
              <a:latin typeface="楷体" panose="02010609060101010101" pitchFamily="49" charset="-122"/>
              <a:ea typeface="楷体" panose="02010609060101010101" pitchFamily="49" charset="-122"/>
              <a:cs typeface="楷体" panose="02010609060101010101" pitchFamily="49" charset="-122"/>
            </a:endParaRPr>
          </a:p>
          <a:p>
            <a:pPr eaLnBrk="1" hangingPunct="1">
              <a:lnSpc>
                <a:spcPct val="90000"/>
              </a:lnSpc>
            </a:pPr>
            <a:r>
              <a:rPr lang="en-US" altLang="zh-CN" sz="2000">
                <a:latin typeface="楷体" panose="02010609060101010101" pitchFamily="49" charset="-122"/>
                <a:ea typeface="楷体" panose="02010609060101010101" pitchFamily="49" charset="-122"/>
                <a:cs typeface="楷体" panose="02010609060101010101" pitchFamily="49" charset="-122"/>
                <a:sym typeface="+mn-ea"/>
              </a:rPr>
              <a:t>(4)</a:t>
            </a:r>
            <a:r>
              <a:rPr lang="zh-CN" altLang="en-US" sz="2000">
                <a:latin typeface="楷体" panose="02010609060101010101" pitchFamily="49" charset="-122"/>
                <a:ea typeface="楷体" panose="02010609060101010101" pitchFamily="49" charset="-122"/>
                <a:cs typeface="楷体" panose="02010609060101010101" pitchFamily="49" charset="-122"/>
                <a:sym typeface="+mn-ea"/>
              </a:rPr>
              <a:t>当代大学生的价值观有很大变化</a:t>
            </a:r>
            <a:r>
              <a:rPr lang="en-US" altLang="zh-CN" sz="200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000">
                <a:latin typeface="楷体" panose="02010609060101010101" pitchFamily="49" charset="-122"/>
                <a:ea typeface="楷体" panose="02010609060101010101" pitchFamily="49" charset="-122"/>
                <a:cs typeface="楷体" panose="02010609060101010101" pitchFamily="49" charset="-122"/>
                <a:sym typeface="+mn-ea"/>
              </a:rPr>
              <a:t>他们对成功和幸福的理解不同于老一辈人</a:t>
            </a:r>
            <a:r>
              <a:rPr lang="en-US" altLang="zh-CN" sz="200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000">
                <a:latin typeface="楷体" panose="02010609060101010101" pitchFamily="49" charset="-122"/>
                <a:ea typeface="楷体" panose="02010609060101010101" pitchFamily="49" charset="-122"/>
                <a:cs typeface="楷体" panose="02010609060101010101" pitchFamily="49" charset="-122"/>
                <a:sym typeface="+mn-ea"/>
              </a:rPr>
              <a:t>选择公司的出发点是以提高自身职业技能为主</a:t>
            </a:r>
            <a:r>
              <a:rPr lang="en-US" altLang="zh-CN" sz="200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000">
                <a:latin typeface="楷体" panose="02010609060101010101" pitchFamily="49" charset="-122"/>
                <a:ea typeface="楷体" panose="02010609060101010101" pitchFamily="49" charset="-122"/>
                <a:cs typeface="楷体" panose="02010609060101010101" pitchFamily="49" charset="-122"/>
                <a:sym typeface="+mn-ea"/>
              </a:rPr>
              <a:t>很难将就</a:t>
            </a:r>
            <a:r>
              <a:rPr lang="en-US" altLang="zh-CN" sz="200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000">
                <a:latin typeface="楷体" panose="02010609060101010101" pitchFamily="49" charset="-122"/>
                <a:ea typeface="楷体" panose="02010609060101010101" pitchFamily="49" charset="-122"/>
                <a:cs typeface="楷体" panose="02010609060101010101" pitchFamily="49" charset="-122"/>
                <a:sym typeface="+mn-ea"/>
              </a:rPr>
              <a:t>要么热衷于自己的工作</a:t>
            </a:r>
            <a:r>
              <a:rPr lang="en-US" altLang="zh-CN" sz="200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000">
                <a:latin typeface="楷体" panose="02010609060101010101" pitchFamily="49" charset="-122"/>
                <a:ea typeface="楷体" panose="02010609060101010101" pitchFamily="49" charset="-122"/>
                <a:cs typeface="楷体" panose="02010609060101010101" pitchFamily="49" charset="-122"/>
                <a:sym typeface="+mn-ea"/>
              </a:rPr>
              <a:t>要么辞职不干  </a:t>
            </a:r>
            <a:endParaRPr lang="zh-CN" altLang="en-US" sz="2000" dirty="0">
              <a:latin typeface="楷体" panose="02010609060101010101" pitchFamily="49" charset="-122"/>
              <a:ea typeface="楷体" panose="02010609060101010101" pitchFamily="49" charset="-122"/>
              <a:cs typeface="楷体" panose="02010609060101010101" pitchFamily="49" charset="-122"/>
            </a:endParaRPr>
          </a:p>
          <a:p>
            <a:pPr eaLnBrk="1" hangingPunct="1"/>
            <a:r>
              <a:rPr lang="zh-CN" altLang="en-US" sz="2000">
                <a:latin typeface="楷体" panose="02010609060101010101" pitchFamily="49" charset="-122"/>
                <a:ea typeface="楷体" panose="02010609060101010101" pitchFamily="49" charset="-122"/>
                <a:cs typeface="楷体" panose="02010609060101010101" pitchFamily="49" charset="-122"/>
                <a:sym typeface="+mn-ea"/>
              </a:rPr>
              <a:t> </a:t>
            </a:r>
            <a:endParaRPr lang="zh-CN" altLang="en-US" sz="2000" dirty="0">
              <a:latin typeface="楷体" panose="02010609060101010101" pitchFamily="49" charset="-122"/>
              <a:ea typeface="楷体" panose="02010609060101010101" pitchFamily="49" charset="-122"/>
            </a:endParaRPr>
          </a:p>
        </p:txBody>
      </p:sp>
      <p:sp>
        <p:nvSpPr>
          <p:cNvPr id="5" name="e7d195523061f1c0"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hidden="1"/>
          <p:cNvSpPr txBox="1"/>
          <p:nvPr/>
        </p:nvSpPr>
        <p:spPr>
          <a:xfrm>
            <a:off x="-355600" y="1803400"/>
            <a:ext cx="293927" cy="1016000"/>
          </a:xfrm>
          <a:prstGeom prst="rect">
            <a:avLst/>
          </a:prstGeom>
          <a:noFill/>
        </p:spPr>
        <p:txBody>
          <a:bodyPr vert="wordArtVert" rtlCol="0">
            <a:spAutoFit/>
          </a:bodyPr>
          <a:lstStyle/>
          <a:p>
            <a:r>
              <a:rPr lang="en-US" altLang="zh-CN" sz="100"/>
              <a:t>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a:t>
            </a:r>
            <a:endParaRPr lang="zh-CN" altLang="en-US" sz="100"/>
          </a:p>
        </p:txBody>
      </p:sp>
    </p:spTree>
    <p:extLst>
      <p:ext uri="{BB962C8B-B14F-4D97-AF65-F5344CB8AC3E}">
        <p14:creationId xmlns:p14="http://schemas.microsoft.com/office/powerpoint/2010/main" val="3336454513"/>
      </p:ext>
    </p:extLst>
  </p:cSld>
  <p:clrMapOvr>
    <a:masterClrMapping/>
  </p:clrMapOvr>
  <mc:AlternateContent xmlns:mc="http://schemas.openxmlformats.org/markup-compatibility/2006" xmlns:p14="http://schemas.microsoft.com/office/powerpoint/2010/main">
    <mc:Choice Requires="p14">
      <p:transition spd="slow" p14:dur="1250" advTm="0">
        <p:fade/>
      </p:transition>
    </mc:Choice>
    <mc:Fallback xmlns="">
      <p:transition spd="slow" advTm="0">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8" presetClass="entr" presetSubtype="12" fill="hold" nodeType="clickEffect">
                                  <p:stCondLst>
                                    <p:cond delay="0"/>
                                  </p:stCondLst>
                                  <p:childTnLst>
                                    <p:set>
                                      <p:cBhvr>
                                        <p:cTn id="6" dur="1" fill="hold">
                                          <p:stCondLst>
                                            <p:cond delay="0"/>
                                          </p:stCondLst>
                                        </p:cTn>
                                        <p:tgtEl>
                                          <p:spTgt spid="57">
                                            <p:txEl>
                                              <p:pRg st="0" end="0"/>
                                            </p:txEl>
                                          </p:spTgt>
                                        </p:tgtEl>
                                        <p:attrNameLst>
                                          <p:attrName>style.visibility</p:attrName>
                                        </p:attrNameLst>
                                      </p:cBhvr>
                                      <p:to>
                                        <p:strVal val="visible"/>
                                      </p:to>
                                    </p:set>
                                    <p:animEffect transition="in" filter="strips(downLeft)">
                                      <p:cBhvr>
                                        <p:cTn id="7" dur="500"/>
                                        <p:tgtEl>
                                          <p:spTgt spid="57">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8" presetClass="entr" presetSubtype="12" fill="hold" nodeType="clickEffect">
                                  <p:stCondLst>
                                    <p:cond delay="0"/>
                                  </p:stCondLst>
                                  <p:childTnLst>
                                    <p:set>
                                      <p:cBhvr>
                                        <p:cTn id="11" dur="1" fill="hold">
                                          <p:stCondLst>
                                            <p:cond delay="0"/>
                                          </p:stCondLst>
                                        </p:cTn>
                                        <p:tgtEl>
                                          <p:spTgt spid="57">
                                            <p:txEl>
                                              <p:pRg st="1" end="1"/>
                                            </p:txEl>
                                          </p:spTgt>
                                        </p:tgtEl>
                                        <p:attrNameLst>
                                          <p:attrName>style.visibility</p:attrName>
                                        </p:attrNameLst>
                                      </p:cBhvr>
                                      <p:to>
                                        <p:strVal val="visible"/>
                                      </p:to>
                                    </p:set>
                                    <p:animEffect transition="in" filter="strips(downLeft)">
                                      <p:cBhvr>
                                        <p:cTn id="12" dur="500"/>
                                        <p:tgtEl>
                                          <p:spTgt spid="57">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8" presetClass="entr" presetSubtype="12" fill="hold" nodeType="clickEffect">
                                  <p:stCondLst>
                                    <p:cond delay="0"/>
                                  </p:stCondLst>
                                  <p:childTnLst>
                                    <p:set>
                                      <p:cBhvr>
                                        <p:cTn id="16" dur="1" fill="hold">
                                          <p:stCondLst>
                                            <p:cond delay="0"/>
                                          </p:stCondLst>
                                        </p:cTn>
                                        <p:tgtEl>
                                          <p:spTgt spid="57">
                                            <p:txEl>
                                              <p:pRg st="2" end="2"/>
                                            </p:txEl>
                                          </p:spTgt>
                                        </p:tgtEl>
                                        <p:attrNameLst>
                                          <p:attrName>style.visibility</p:attrName>
                                        </p:attrNameLst>
                                      </p:cBhvr>
                                      <p:to>
                                        <p:strVal val="visible"/>
                                      </p:to>
                                    </p:set>
                                    <p:animEffect transition="in" filter="strips(downLeft)">
                                      <p:cBhvr>
                                        <p:cTn id="17" dur="500"/>
                                        <p:tgtEl>
                                          <p:spTgt spid="57">
                                            <p:txEl>
                                              <p:pRg st="2" end="2"/>
                                            </p:txEl>
                                          </p:spTgt>
                                        </p:tgtEl>
                                      </p:cBhvr>
                                    </p:animEffect>
                                  </p:childTnLst>
                                </p:cTn>
                              </p:par>
                              <p:par>
                                <p:cTn id="18" presetID="18" presetClass="entr" presetSubtype="12" fill="hold" nodeType="withEffect">
                                  <p:stCondLst>
                                    <p:cond delay="0"/>
                                  </p:stCondLst>
                                  <p:childTnLst>
                                    <p:set>
                                      <p:cBhvr>
                                        <p:cTn id="19" dur="1" fill="hold">
                                          <p:stCondLst>
                                            <p:cond delay="0"/>
                                          </p:stCondLst>
                                        </p:cTn>
                                        <p:tgtEl>
                                          <p:spTgt spid="57">
                                            <p:txEl>
                                              <p:pRg st="3" end="3"/>
                                            </p:txEl>
                                          </p:spTgt>
                                        </p:tgtEl>
                                        <p:attrNameLst>
                                          <p:attrName>style.visibility</p:attrName>
                                        </p:attrNameLst>
                                      </p:cBhvr>
                                      <p:to>
                                        <p:strVal val="visible"/>
                                      </p:to>
                                    </p:set>
                                    <p:animEffect transition="in" filter="strips(downLeft)">
                                      <p:cBhvr>
                                        <p:cTn id="20" dur="500"/>
                                        <p:tgtEl>
                                          <p:spTgt spid="57">
                                            <p:txEl>
                                              <p:pRg st="3" end="3"/>
                                            </p:txEl>
                                          </p:spTgt>
                                        </p:tgtEl>
                                      </p:cBhvr>
                                    </p:animEffect>
                                  </p:childTnLst>
                                </p:cTn>
                              </p:par>
                              <p:par>
                                <p:cTn id="21" presetID="18" presetClass="entr" presetSubtype="12" fill="hold" nodeType="withEffect">
                                  <p:stCondLst>
                                    <p:cond delay="0"/>
                                  </p:stCondLst>
                                  <p:childTnLst>
                                    <p:set>
                                      <p:cBhvr>
                                        <p:cTn id="22" dur="1" fill="hold">
                                          <p:stCondLst>
                                            <p:cond delay="0"/>
                                          </p:stCondLst>
                                        </p:cTn>
                                        <p:tgtEl>
                                          <p:spTgt spid="57">
                                            <p:txEl>
                                              <p:pRg st="4" end="4"/>
                                            </p:txEl>
                                          </p:spTgt>
                                        </p:tgtEl>
                                        <p:attrNameLst>
                                          <p:attrName>style.visibility</p:attrName>
                                        </p:attrNameLst>
                                      </p:cBhvr>
                                      <p:to>
                                        <p:strVal val="visible"/>
                                      </p:to>
                                    </p:set>
                                    <p:animEffect transition="in" filter="strips(downLeft)">
                                      <p:cBhvr>
                                        <p:cTn id="23" dur="500"/>
                                        <p:tgtEl>
                                          <p:spTgt spid="57">
                                            <p:txEl>
                                              <p:pRg st="4" end="4"/>
                                            </p:txEl>
                                          </p:spTgt>
                                        </p:tgtEl>
                                      </p:cBhvr>
                                    </p:animEffect>
                                  </p:childTnLst>
                                </p:cTn>
                              </p:par>
                              <p:par>
                                <p:cTn id="24" presetID="18" presetClass="entr" presetSubtype="12" fill="hold" nodeType="withEffect">
                                  <p:stCondLst>
                                    <p:cond delay="0"/>
                                  </p:stCondLst>
                                  <p:childTnLst>
                                    <p:set>
                                      <p:cBhvr>
                                        <p:cTn id="25" dur="1" fill="hold">
                                          <p:stCondLst>
                                            <p:cond delay="0"/>
                                          </p:stCondLst>
                                        </p:cTn>
                                        <p:tgtEl>
                                          <p:spTgt spid="57">
                                            <p:txEl>
                                              <p:pRg st="5" end="5"/>
                                            </p:txEl>
                                          </p:spTgt>
                                        </p:tgtEl>
                                        <p:attrNameLst>
                                          <p:attrName>style.visibility</p:attrName>
                                        </p:attrNameLst>
                                      </p:cBhvr>
                                      <p:to>
                                        <p:strVal val="visible"/>
                                      </p:to>
                                    </p:set>
                                    <p:animEffect transition="in" filter="strips(downLeft)">
                                      <p:cBhvr>
                                        <p:cTn id="26" dur="500"/>
                                        <p:tgtEl>
                                          <p:spTgt spid="57">
                                            <p:txEl>
                                              <p:pRg st="5" end="5"/>
                                            </p:txEl>
                                          </p:spTgt>
                                        </p:tgtEl>
                                      </p:cBhvr>
                                    </p:animEffect>
                                  </p:childTnLst>
                                </p:cTn>
                              </p:par>
                              <p:par>
                                <p:cTn id="27" presetID="18" presetClass="entr" presetSubtype="12" fill="hold" nodeType="withEffect">
                                  <p:stCondLst>
                                    <p:cond delay="0"/>
                                  </p:stCondLst>
                                  <p:childTnLst>
                                    <p:set>
                                      <p:cBhvr>
                                        <p:cTn id="28" dur="1" fill="hold">
                                          <p:stCondLst>
                                            <p:cond delay="0"/>
                                          </p:stCondLst>
                                        </p:cTn>
                                        <p:tgtEl>
                                          <p:spTgt spid="57">
                                            <p:txEl>
                                              <p:pRg st="6" end="6"/>
                                            </p:txEl>
                                          </p:spTgt>
                                        </p:tgtEl>
                                        <p:attrNameLst>
                                          <p:attrName>style.visibility</p:attrName>
                                        </p:attrNameLst>
                                      </p:cBhvr>
                                      <p:to>
                                        <p:strVal val="visible"/>
                                      </p:to>
                                    </p:set>
                                    <p:animEffect transition="in" filter="strips(downLeft)">
                                      <p:cBhvr>
                                        <p:cTn id="29" dur="500"/>
                                        <p:tgtEl>
                                          <p:spTgt spid="57">
                                            <p:txEl>
                                              <p:pRg st="6" end="6"/>
                                            </p:txEl>
                                          </p:spTgt>
                                        </p:tgtEl>
                                      </p:cBhvr>
                                    </p:animEffect>
                                  </p:childTnLst>
                                </p:cTn>
                              </p:par>
                            </p:childTnLst>
                          </p:cTn>
                        </p:par>
                      </p:childTnLst>
                    </p:cTn>
                  </p:par>
                  <p:par>
                    <p:cTn id="30" fill="hold">
                      <p:stCondLst>
                        <p:cond delay="indefinite"/>
                      </p:stCondLst>
                      <p:childTnLst>
                        <p:par>
                          <p:cTn id="31" fill="hold">
                            <p:stCondLst>
                              <p:cond delay="0"/>
                            </p:stCondLst>
                            <p:childTnLst>
                              <p:par>
                                <p:cTn id="32" presetID="18" presetClass="entr" presetSubtype="12" fill="hold" nodeType="clickEffect">
                                  <p:stCondLst>
                                    <p:cond delay="0"/>
                                  </p:stCondLst>
                                  <p:childTnLst>
                                    <p:set>
                                      <p:cBhvr>
                                        <p:cTn id="33" dur="1" fill="hold">
                                          <p:stCondLst>
                                            <p:cond delay="0"/>
                                          </p:stCondLst>
                                        </p:cTn>
                                        <p:tgtEl>
                                          <p:spTgt spid="57">
                                            <p:txEl>
                                              <p:pRg st="7" end="7"/>
                                            </p:txEl>
                                          </p:spTgt>
                                        </p:tgtEl>
                                        <p:attrNameLst>
                                          <p:attrName>style.visibility</p:attrName>
                                        </p:attrNameLst>
                                      </p:cBhvr>
                                      <p:to>
                                        <p:strVal val="visible"/>
                                      </p:to>
                                    </p:set>
                                    <p:animEffect transition="in" filter="strips(downLeft)">
                                      <p:cBhvr>
                                        <p:cTn id="34" dur="500"/>
                                        <p:tgtEl>
                                          <p:spTgt spid="57">
                                            <p:txEl>
                                              <p:pRg st="7" end="7"/>
                                            </p:txEl>
                                          </p:spTgt>
                                        </p:tgtEl>
                                      </p:cBhvr>
                                    </p:animEffect>
                                  </p:childTnLst>
                                </p:cTn>
                              </p:par>
                              <p:par>
                                <p:cTn id="35" presetID="18" presetClass="entr" presetSubtype="12" fill="hold" nodeType="withEffect">
                                  <p:stCondLst>
                                    <p:cond delay="0"/>
                                  </p:stCondLst>
                                  <p:childTnLst>
                                    <p:set>
                                      <p:cBhvr>
                                        <p:cTn id="36" dur="1" fill="hold">
                                          <p:stCondLst>
                                            <p:cond delay="0"/>
                                          </p:stCondLst>
                                        </p:cTn>
                                        <p:tgtEl>
                                          <p:spTgt spid="57">
                                            <p:txEl>
                                              <p:pRg st="8" end="8"/>
                                            </p:txEl>
                                          </p:spTgt>
                                        </p:tgtEl>
                                        <p:attrNameLst>
                                          <p:attrName>style.visibility</p:attrName>
                                        </p:attrNameLst>
                                      </p:cBhvr>
                                      <p:to>
                                        <p:strVal val="visible"/>
                                      </p:to>
                                    </p:set>
                                    <p:animEffect transition="in" filter="strips(downLeft)">
                                      <p:cBhvr>
                                        <p:cTn id="37" dur="500"/>
                                        <p:tgtEl>
                                          <p:spTgt spid="57">
                                            <p:txEl>
                                              <p:pRg st="8" end="8"/>
                                            </p:txEl>
                                          </p:spTgt>
                                        </p:tgtEl>
                                      </p:cBhvr>
                                    </p:animEffect>
                                  </p:childTnLst>
                                </p:cTn>
                              </p:par>
                              <p:par>
                                <p:cTn id="38" presetID="18" presetClass="entr" presetSubtype="12" fill="hold" nodeType="withEffect">
                                  <p:stCondLst>
                                    <p:cond delay="0"/>
                                  </p:stCondLst>
                                  <p:childTnLst>
                                    <p:set>
                                      <p:cBhvr>
                                        <p:cTn id="39" dur="1" fill="hold">
                                          <p:stCondLst>
                                            <p:cond delay="0"/>
                                          </p:stCondLst>
                                        </p:cTn>
                                        <p:tgtEl>
                                          <p:spTgt spid="57">
                                            <p:txEl>
                                              <p:pRg st="9" end="9"/>
                                            </p:txEl>
                                          </p:spTgt>
                                        </p:tgtEl>
                                        <p:attrNameLst>
                                          <p:attrName>style.visibility</p:attrName>
                                        </p:attrNameLst>
                                      </p:cBhvr>
                                      <p:to>
                                        <p:strVal val="visible"/>
                                      </p:to>
                                    </p:set>
                                    <p:animEffect transition="in" filter="strips(downLeft)">
                                      <p:cBhvr>
                                        <p:cTn id="40" dur="500"/>
                                        <p:tgtEl>
                                          <p:spTgt spid="57">
                                            <p:txEl>
                                              <p:pRg st="9" end="9"/>
                                            </p:txEl>
                                          </p:spTgt>
                                        </p:tgtEl>
                                      </p:cBhvr>
                                    </p:animEffect>
                                  </p:childTnLst>
                                </p:cTn>
                              </p:par>
                              <p:par>
                                <p:cTn id="41" presetID="18" presetClass="entr" presetSubtype="12" fill="hold" nodeType="withEffect">
                                  <p:stCondLst>
                                    <p:cond delay="0"/>
                                  </p:stCondLst>
                                  <p:childTnLst>
                                    <p:set>
                                      <p:cBhvr>
                                        <p:cTn id="42" dur="1" fill="hold">
                                          <p:stCondLst>
                                            <p:cond delay="0"/>
                                          </p:stCondLst>
                                        </p:cTn>
                                        <p:tgtEl>
                                          <p:spTgt spid="57">
                                            <p:txEl>
                                              <p:pRg st="10" end="10"/>
                                            </p:txEl>
                                          </p:spTgt>
                                        </p:tgtEl>
                                        <p:attrNameLst>
                                          <p:attrName>style.visibility</p:attrName>
                                        </p:attrNameLst>
                                      </p:cBhvr>
                                      <p:to>
                                        <p:strVal val="visible"/>
                                      </p:to>
                                    </p:set>
                                    <p:animEffect transition="in" filter="strips(downLeft)">
                                      <p:cBhvr>
                                        <p:cTn id="43" dur="500"/>
                                        <p:tgtEl>
                                          <p:spTgt spid="57">
                                            <p:txEl>
                                              <p:pRg st="10" end="10"/>
                                            </p:txEl>
                                          </p:spTgt>
                                        </p:tgtEl>
                                      </p:cBhvr>
                                    </p:animEffect>
                                  </p:childTnLst>
                                </p:cTn>
                              </p:par>
                              <p:par>
                                <p:cTn id="44" presetID="18" presetClass="entr" presetSubtype="12" fill="hold" nodeType="withEffect">
                                  <p:stCondLst>
                                    <p:cond delay="0"/>
                                  </p:stCondLst>
                                  <p:childTnLst>
                                    <p:set>
                                      <p:cBhvr>
                                        <p:cTn id="45" dur="1" fill="hold">
                                          <p:stCondLst>
                                            <p:cond delay="0"/>
                                          </p:stCondLst>
                                        </p:cTn>
                                        <p:tgtEl>
                                          <p:spTgt spid="57">
                                            <p:txEl>
                                              <p:pRg st="11" end="11"/>
                                            </p:txEl>
                                          </p:spTgt>
                                        </p:tgtEl>
                                        <p:attrNameLst>
                                          <p:attrName>style.visibility</p:attrName>
                                        </p:attrNameLst>
                                      </p:cBhvr>
                                      <p:to>
                                        <p:strVal val="visible"/>
                                      </p:to>
                                    </p:set>
                                    <p:animEffect transition="in" filter="strips(downLeft)">
                                      <p:cBhvr>
                                        <p:cTn id="46" dur="500"/>
                                        <p:tgtEl>
                                          <p:spTgt spid="57">
                                            <p:txEl>
                                              <p:pRg st="11" end="1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矩形 24"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549157" y="-975631"/>
            <a:ext cx="583096" cy="838080"/>
          </a:xfrm>
          <a:prstGeom prst="rect">
            <a:avLst/>
          </a:prstGeom>
          <a:solidFill>
            <a:srgbClr val="365B7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 name="矩形 25"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1132253" y="-975631"/>
            <a:ext cx="583096" cy="838080"/>
          </a:xfrm>
          <a:prstGeom prst="rect">
            <a:avLst/>
          </a:prstGeom>
          <a:solidFill>
            <a:srgbClr val="96648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 name="矩形 26"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1715349" y="-975631"/>
            <a:ext cx="583096" cy="838080"/>
          </a:xfrm>
          <a:prstGeom prst="rect">
            <a:avLst/>
          </a:prstGeom>
          <a:solidFill>
            <a:srgbClr val="D06F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 name="矩形 27"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2298446" y="-975631"/>
            <a:ext cx="583096" cy="838080"/>
          </a:xfrm>
          <a:prstGeom prst="rect">
            <a:avLst/>
          </a:prstGeom>
          <a:solidFill>
            <a:srgbClr val="F779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 name="矩形 28"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2881542" y="-975631"/>
            <a:ext cx="583096" cy="838080"/>
          </a:xfrm>
          <a:prstGeom prst="rect">
            <a:avLst/>
          </a:prstGeom>
          <a:solidFill>
            <a:srgbClr val="F8AD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cxnSp>
        <p:nvCxnSpPr>
          <p:cNvPr id="46" name="直接连接符 45"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CxnSpPr/>
          <p:nvPr/>
        </p:nvCxnSpPr>
        <p:spPr>
          <a:xfrm>
            <a:off x="3246637" y="1273629"/>
            <a:ext cx="5770860"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47" name="文本框 46"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txBox="1"/>
          <p:nvPr/>
        </p:nvSpPr>
        <p:spPr>
          <a:xfrm>
            <a:off x="3909319" y="460911"/>
            <a:ext cx="5212080" cy="521970"/>
          </a:xfrm>
          <a:prstGeom prst="rect">
            <a:avLst/>
          </a:prstGeom>
          <a:noFill/>
        </p:spPr>
        <p:txBody>
          <a:bodyPr wrap="none" rtlCol="0">
            <a:spAutoFit/>
          </a:bodyPr>
          <a:lstStyle/>
          <a:p>
            <a:pPr algn="l"/>
            <a:r>
              <a:rPr lang="zh-CN" altLang="en-US" sz="2800" b="1" spc="500" dirty="0">
                <a:solidFill>
                  <a:schemeClr val="bg1">
                    <a:lumMod val="50000"/>
                  </a:schemeClr>
                </a:solidFill>
                <a:latin typeface="微软雅黑" panose="020B0503020204020204" charset="-122"/>
                <a:ea typeface="微软雅黑" panose="020B0503020204020204" charset="-122"/>
                <a:cs typeface="Arial" panose="020B0604020202020204" pitchFamily="34" charset="0"/>
              </a:rPr>
              <a:t>二、应届毕业生的招聘渠道</a:t>
            </a:r>
          </a:p>
        </p:txBody>
      </p:sp>
      <p:sp>
        <p:nvSpPr>
          <p:cNvPr id="48" name="椭圆 47"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flipH="1">
            <a:off x="2686180" y="813581"/>
            <a:ext cx="157493" cy="157493"/>
          </a:xfrm>
          <a:prstGeom prst="ellipse">
            <a:avLst/>
          </a:prstGeom>
          <a:solidFill>
            <a:srgbClr val="D06F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9" name="椭圆 48"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flipH="1">
            <a:off x="2686180" y="335956"/>
            <a:ext cx="321030" cy="321030"/>
          </a:xfrm>
          <a:prstGeom prst="ellipse">
            <a:avLst/>
          </a:prstGeom>
          <a:solidFill>
            <a:srgbClr val="966481"/>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0" name="椭圆 49"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flipH="1">
            <a:off x="2991678" y="806317"/>
            <a:ext cx="219803" cy="219803"/>
          </a:xfrm>
          <a:prstGeom prst="ellipse">
            <a:avLst/>
          </a:prstGeom>
          <a:solidFill>
            <a:srgbClr val="365B7C"/>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1" name="椭圆 50"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flipH="1">
            <a:off x="2031169" y="697840"/>
            <a:ext cx="164852" cy="164852"/>
          </a:xfrm>
          <a:prstGeom prst="ellipse">
            <a:avLst/>
          </a:prstGeom>
          <a:solidFill>
            <a:srgbClr val="F779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2" name="椭圆 51"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9354354" y="755438"/>
            <a:ext cx="157493" cy="157493"/>
          </a:xfrm>
          <a:prstGeom prst="ellipse">
            <a:avLst/>
          </a:prstGeom>
          <a:solidFill>
            <a:srgbClr val="D06F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3" name="椭圆 52"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9190817" y="277813"/>
            <a:ext cx="321030" cy="321030"/>
          </a:xfrm>
          <a:prstGeom prst="ellipse">
            <a:avLst/>
          </a:prstGeom>
          <a:solidFill>
            <a:srgbClr val="966481"/>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4" name="椭圆 53"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a:off x="8986546" y="748174"/>
            <a:ext cx="219803" cy="219803"/>
          </a:xfrm>
          <a:prstGeom prst="ellipse">
            <a:avLst/>
          </a:prstGeom>
          <a:solidFill>
            <a:srgbClr val="365B7C"/>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5" name="椭圆 54"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a:off x="10002006" y="639697"/>
            <a:ext cx="164852" cy="164852"/>
          </a:xfrm>
          <a:prstGeom prst="ellipse">
            <a:avLst/>
          </a:prstGeom>
          <a:solidFill>
            <a:srgbClr val="F779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7" name="Rectangle 42"/>
          <p:cNvSpPr/>
          <p:nvPr/>
        </p:nvSpPr>
        <p:spPr>
          <a:xfrm flipH="1">
            <a:off x="548640" y="1510665"/>
            <a:ext cx="10905490" cy="5068570"/>
          </a:xfrm>
          <a:prstGeom prst="rect">
            <a:avLst/>
          </a:prstGeom>
          <a:noFill/>
          <a:ln w="12700" cap="flat" cmpd="sng" algn="ctr">
            <a:noFill/>
            <a:prstDash val="solid"/>
          </a:ln>
          <a:effectLst/>
        </p:spPr>
        <p:txBody>
          <a:bodyPr lIns="91440" tIns="0" rIns="91440" bIns="0" rtlCol="0" anchor="t"/>
          <a:lstStyle/>
          <a:p>
            <a:pPr eaLnBrk="1" hangingPunct="1"/>
            <a:r>
              <a:rPr lang="en-US" altLang="zh-CN" sz="200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000">
                <a:latin typeface="楷体" panose="02010609060101010101" pitchFamily="49" charset="-122"/>
                <a:ea typeface="楷体" panose="02010609060101010101" pitchFamily="49" charset="-122"/>
                <a:cs typeface="楷体" panose="02010609060101010101" pitchFamily="49" charset="-122"/>
                <a:sym typeface="+mn-ea"/>
              </a:rPr>
              <a:t>一</a:t>
            </a:r>
            <a:r>
              <a:rPr lang="en-US" altLang="zh-CN" sz="200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000">
                <a:latin typeface="楷体" panose="02010609060101010101" pitchFamily="49" charset="-122"/>
                <a:ea typeface="楷体" panose="02010609060101010101" pitchFamily="49" charset="-122"/>
                <a:cs typeface="楷体" panose="02010609060101010101" pitchFamily="49" charset="-122"/>
                <a:sym typeface="+mn-ea"/>
              </a:rPr>
              <a:t>校园宣讲会</a:t>
            </a:r>
            <a:endParaRPr lang="zh-CN" altLang="en-US" sz="2000">
              <a:latin typeface="楷体" panose="02010609060101010101" pitchFamily="49" charset="-122"/>
              <a:ea typeface="楷体" panose="02010609060101010101" pitchFamily="49" charset="-122"/>
              <a:cs typeface="楷体" panose="02010609060101010101" pitchFamily="49" charset="-122"/>
            </a:endParaRPr>
          </a:p>
          <a:p>
            <a:pPr eaLnBrk="1" hangingPunct="1"/>
            <a:r>
              <a:rPr lang="en-US" altLang="zh-CN" sz="200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000">
                <a:latin typeface="楷体" panose="02010609060101010101" pitchFamily="49" charset="-122"/>
                <a:ea typeface="楷体" panose="02010609060101010101" pitchFamily="49" charset="-122"/>
                <a:cs typeface="楷体" panose="02010609060101010101" pitchFamily="49" charset="-122"/>
                <a:sym typeface="+mn-ea"/>
              </a:rPr>
              <a:t>二</a:t>
            </a:r>
            <a:r>
              <a:rPr lang="en-US" altLang="zh-CN" sz="200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000">
                <a:latin typeface="楷体" panose="02010609060101010101" pitchFamily="49" charset="-122"/>
                <a:ea typeface="楷体" panose="02010609060101010101" pitchFamily="49" charset="-122"/>
                <a:cs typeface="楷体" panose="02010609060101010101" pitchFamily="49" charset="-122"/>
                <a:sym typeface="+mn-ea"/>
              </a:rPr>
              <a:t>传统的专场招聘会</a:t>
            </a:r>
            <a:endParaRPr lang="zh-CN" altLang="en-US" sz="2000">
              <a:latin typeface="楷体" panose="02010609060101010101" pitchFamily="49" charset="-122"/>
              <a:ea typeface="楷体" panose="02010609060101010101" pitchFamily="49" charset="-122"/>
              <a:cs typeface="楷体" panose="02010609060101010101" pitchFamily="49" charset="-122"/>
            </a:endParaRPr>
          </a:p>
          <a:p>
            <a:pPr eaLnBrk="1" hangingPunct="1"/>
            <a:r>
              <a:rPr lang="en-US" altLang="zh-CN" sz="200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000">
                <a:latin typeface="楷体" panose="02010609060101010101" pitchFamily="49" charset="-122"/>
                <a:ea typeface="楷体" panose="02010609060101010101" pitchFamily="49" charset="-122"/>
                <a:cs typeface="楷体" panose="02010609060101010101" pitchFamily="49" charset="-122"/>
                <a:sym typeface="+mn-ea"/>
              </a:rPr>
              <a:t>三</a:t>
            </a:r>
            <a:r>
              <a:rPr lang="en-US" altLang="zh-CN" sz="200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000">
                <a:latin typeface="楷体" panose="02010609060101010101" pitchFamily="49" charset="-122"/>
                <a:ea typeface="楷体" panose="02010609060101010101" pitchFamily="49" charset="-122"/>
                <a:cs typeface="楷体" panose="02010609060101010101" pitchFamily="49" charset="-122"/>
                <a:sym typeface="+mn-ea"/>
              </a:rPr>
              <a:t>针对应届毕业生的网络招聘</a:t>
            </a:r>
            <a:endParaRPr lang="zh-CN" altLang="en-US" sz="2000">
              <a:latin typeface="楷体" panose="02010609060101010101" pitchFamily="49" charset="-122"/>
              <a:ea typeface="楷体" panose="02010609060101010101" pitchFamily="49" charset="-122"/>
              <a:cs typeface="楷体" panose="02010609060101010101" pitchFamily="49" charset="-122"/>
            </a:endParaRPr>
          </a:p>
          <a:p>
            <a:pPr eaLnBrk="1" hangingPunct="1"/>
            <a:r>
              <a:rPr lang="zh-CN" altLang="en-US" sz="2000">
                <a:latin typeface="楷体" panose="02010609060101010101" pitchFamily="49" charset="-122"/>
                <a:ea typeface="楷体" panose="02010609060101010101" pitchFamily="49" charset="-122"/>
                <a:cs typeface="楷体" panose="02010609060101010101" pitchFamily="49" charset="-122"/>
                <a:sym typeface="+mn-ea"/>
              </a:rPr>
              <a:t>招聘应届毕业生时</a:t>
            </a:r>
            <a:r>
              <a:rPr lang="en-US" altLang="zh-CN" sz="200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000">
                <a:latin typeface="楷体" panose="02010609060101010101" pitchFamily="49" charset="-122"/>
                <a:ea typeface="楷体" panose="02010609060101010101" pitchFamily="49" charset="-122"/>
                <a:cs typeface="楷体" panose="02010609060101010101" pitchFamily="49" charset="-122"/>
                <a:sym typeface="+mn-ea"/>
              </a:rPr>
              <a:t>通常选择以下几种网站</a:t>
            </a:r>
            <a:r>
              <a:rPr lang="en-US" altLang="zh-CN" sz="2000">
                <a:latin typeface="楷体" panose="02010609060101010101" pitchFamily="49" charset="-122"/>
                <a:ea typeface="楷体" panose="02010609060101010101" pitchFamily="49" charset="-122"/>
                <a:cs typeface="楷体" panose="02010609060101010101" pitchFamily="49" charset="-122"/>
                <a:sym typeface="+mn-ea"/>
              </a:rPr>
              <a:t>:</a:t>
            </a:r>
            <a:endParaRPr lang="en-US" altLang="zh-CN" sz="2000">
              <a:latin typeface="楷体" panose="02010609060101010101" pitchFamily="49" charset="-122"/>
              <a:ea typeface="楷体" panose="02010609060101010101" pitchFamily="49" charset="-122"/>
              <a:cs typeface="楷体" panose="02010609060101010101" pitchFamily="49" charset="-122"/>
            </a:endParaRPr>
          </a:p>
          <a:p>
            <a:pPr eaLnBrk="1" hangingPunct="1"/>
            <a:r>
              <a:rPr lang="en-US" altLang="zh-CN" sz="2000">
                <a:latin typeface="楷体" panose="02010609060101010101" pitchFamily="49" charset="-122"/>
                <a:ea typeface="楷体" panose="02010609060101010101" pitchFamily="49" charset="-122"/>
                <a:cs typeface="楷体" panose="02010609060101010101" pitchFamily="49" charset="-122"/>
                <a:sym typeface="+mn-ea"/>
              </a:rPr>
              <a:t>(1)</a:t>
            </a:r>
            <a:r>
              <a:rPr lang="zh-CN" altLang="en-US" sz="2000">
                <a:latin typeface="楷体" panose="02010609060101010101" pitchFamily="49" charset="-122"/>
                <a:ea typeface="楷体" panose="02010609060101010101" pitchFamily="49" charset="-122"/>
                <a:cs typeface="楷体" panose="02010609060101010101" pitchFamily="49" charset="-122"/>
                <a:sym typeface="+mn-ea"/>
              </a:rPr>
              <a:t>以应届毕业生为主的专业招聘网站</a:t>
            </a:r>
            <a:r>
              <a:rPr lang="en-US" altLang="zh-CN" sz="200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000">
                <a:latin typeface="楷体" panose="02010609060101010101" pitchFamily="49" charset="-122"/>
                <a:ea typeface="楷体" panose="02010609060101010101" pitchFamily="49" charset="-122"/>
                <a:cs typeface="楷体" panose="02010609060101010101" pitchFamily="49" charset="-122"/>
                <a:sym typeface="+mn-ea"/>
              </a:rPr>
              <a:t>如中华英才网、全国大学生就业网、研究生就业网等 </a:t>
            </a:r>
            <a:endParaRPr lang="zh-CN" altLang="en-US" sz="2000">
              <a:latin typeface="楷体" panose="02010609060101010101" pitchFamily="49" charset="-122"/>
              <a:ea typeface="楷体" panose="02010609060101010101" pitchFamily="49" charset="-122"/>
              <a:cs typeface="楷体" panose="02010609060101010101" pitchFamily="49" charset="-122"/>
            </a:endParaRPr>
          </a:p>
          <a:p>
            <a:pPr eaLnBrk="1" hangingPunct="1"/>
            <a:r>
              <a:rPr lang="en-US" altLang="zh-CN" sz="2000">
                <a:latin typeface="楷体" panose="02010609060101010101" pitchFamily="49" charset="-122"/>
                <a:ea typeface="楷体" panose="02010609060101010101" pitchFamily="49" charset="-122"/>
                <a:cs typeface="楷体" panose="02010609060101010101" pitchFamily="49" charset="-122"/>
                <a:sym typeface="+mn-ea"/>
              </a:rPr>
              <a:t>(2)</a:t>
            </a:r>
            <a:r>
              <a:rPr lang="zh-CN" altLang="en-US" sz="2000">
                <a:latin typeface="楷体" panose="02010609060101010101" pitchFamily="49" charset="-122"/>
                <a:ea typeface="楷体" panose="02010609060101010101" pitchFamily="49" charset="-122"/>
                <a:cs typeface="楷体" panose="02010609060101010101" pitchFamily="49" charset="-122"/>
                <a:sym typeface="+mn-ea"/>
              </a:rPr>
              <a:t>各高校的就业信息平台 </a:t>
            </a:r>
            <a:endParaRPr lang="zh-CN" altLang="en-US" sz="2000">
              <a:latin typeface="楷体" panose="02010609060101010101" pitchFamily="49" charset="-122"/>
              <a:ea typeface="楷体" panose="02010609060101010101" pitchFamily="49" charset="-122"/>
              <a:cs typeface="楷体" panose="02010609060101010101" pitchFamily="49" charset="-122"/>
            </a:endParaRPr>
          </a:p>
          <a:p>
            <a:pPr eaLnBrk="1" hangingPunct="1"/>
            <a:r>
              <a:rPr lang="en-US" altLang="zh-CN" sz="2000">
                <a:latin typeface="楷体" panose="02010609060101010101" pitchFamily="49" charset="-122"/>
                <a:ea typeface="楷体" panose="02010609060101010101" pitchFamily="49" charset="-122"/>
                <a:cs typeface="楷体" panose="02010609060101010101" pitchFamily="49" charset="-122"/>
                <a:sym typeface="+mn-ea"/>
              </a:rPr>
              <a:t>(3)</a:t>
            </a:r>
            <a:r>
              <a:rPr lang="zh-CN" altLang="en-US" sz="2000">
                <a:latin typeface="楷体" panose="02010609060101010101" pitchFamily="49" charset="-122"/>
                <a:ea typeface="楷体" panose="02010609060101010101" pitchFamily="49" charset="-122"/>
                <a:cs typeface="楷体" panose="02010609060101010101" pitchFamily="49" charset="-122"/>
                <a:sym typeface="+mn-ea"/>
              </a:rPr>
              <a:t>组织自己的网站 </a:t>
            </a:r>
          </a:p>
          <a:p>
            <a:pPr eaLnBrk="1" hangingPunct="1">
              <a:lnSpc>
                <a:spcPct val="90000"/>
              </a:lnSpc>
            </a:pPr>
            <a:r>
              <a:rPr lang="zh-CN" altLang="en-US" sz="2000">
                <a:latin typeface="楷体" panose="02010609060101010101" pitchFamily="49" charset="-122"/>
                <a:ea typeface="楷体" panose="02010609060101010101" pitchFamily="49" charset="-122"/>
                <a:cs typeface="楷体" panose="02010609060101010101" pitchFamily="49" charset="-122"/>
                <a:sym typeface="+mn-ea"/>
              </a:rPr>
              <a:t>(四)实习生计划</a:t>
            </a:r>
            <a:endParaRPr lang="zh-CN" altLang="en-US" sz="2000">
              <a:latin typeface="楷体" panose="02010609060101010101" pitchFamily="49" charset="-122"/>
              <a:ea typeface="楷体" panose="02010609060101010101" pitchFamily="49" charset="-122"/>
              <a:cs typeface="楷体" panose="02010609060101010101" pitchFamily="49" charset="-122"/>
            </a:endParaRPr>
          </a:p>
          <a:p>
            <a:pPr eaLnBrk="1" hangingPunct="1">
              <a:lnSpc>
                <a:spcPct val="90000"/>
              </a:lnSpc>
            </a:pPr>
            <a:r>
              <a:rPr lang="zh-CN" altLang="en-US" sz="2000">
                <a:latin typeface="楷体" panose="02010609060101010101" pitchFamily="49" charset="-122"/>
                <a:ea typeface="楷体" panose="02010609060101010101" pitchFamily="49" charset="-122"/>
                <a:cs typeface="楷体" panose="02010609060101010101" pitchFamily="49" charset="-122"/>
                <a:sym typeface="+mn-ea"/>
              </a:rPr>
              <a:t>(五)管理培训生制度</a:t>
            </a:r>
            <a:endParaRPr lang="zh-CN" altLang="en-US" sz="2000">
              <a:latin typeface="楷体" panose="02010609060101010101" pitchFamily="49" charset="-122"/>
              <a:ea typeface="楷体" panose="02010609060101010101" pitchFamily="49" charset="-122"/>
              <a:cs typeface="楷体" panose="02010609060101010101" pitchFamily="49" charset="-122"/>
            </a:endParaRPr>
          </a:p>
          <a:p>
            <a:pPr eaLnBrk="1" hangingPunct="1">
              <a:lnSpc>
                <a:spcPct val="90000"/>
              </a:lnSpc>
            </a:pPr>
            <a:r>
              <a:rPr lang="zh-CN" altLang="en-US" sz="2000">
                <a:latin typeface="楷体" panose="02010609060101010101" pitchFamily="49" charset="-122"/>
                <a:ea typeface="楷体" panose="02010609060101010101" pitchFamily="49" charset="-122"/>
                <a:cs typeface="楷体" panose="02010609060101010101" pitchFamily="49" charset="-122"/>
                <a:sym typeface="+mn-ea"/>
              </a:rPr>
              <a:t>管理培训生制度对应届毕业生有较强的吸引力,主要表现为以下几点:</a:t>
            </a:r>
            <a:endParaRPr lang="zh-CN" altLang="en-US" sz="2000">
              <a:latin typeface="楷体" panose="02010609060101010101" pitchFamily="49" charset="-122"/>
              <a:ea typeface="楷体" panose="02010609060101010101" pitchFamily="49" charset="-122"/>
              <a:cs typeface="楷体" panose="02010609060101010101" pitchFamily="49" charset="-122"/>
            </a:endParaRPr>
          </a:p>
          <a:p>
            <a:pPr eaLnBrk="1" hangingPunct="1">
              <a:lnSpc>
                <a:spcPct val="90000"/>
              </a:lnSpc>
            </a:pPr>
            <a:r>
              <a:rPr lang="zh-CN" altLang="en-US" sz="2000">
                <a:latin typeface="楷体" panose="02010609060101010101" pitchFamily="49" charset="-122"/>
                <a:ea typeface="楷体" panose="02010609060101010101" pitchFamily="49" charset="-122"/>
                <a:cs typeface="楷体" panose="02010609060101010101" pitchFamily="49" charset="-122"/>
                <a:sym typeface="+mn-ea"/>
              </a:rPr>
              <a:t>(1)管理培训生经过1~3年后就可以独当一面,成为企业未来中高层领导的候选人。</a:t>
            </a:r>
            <a:endParaRPr lang="zh-CN" altLang="en-US" sz="2000">
              <a:latin typeface="楷体" panose="02010609060101010101" pitchFamily="49" charset="-122"/>
              <a:ea typeface="楷体" panose="02010609060101010101" pitchFamily="49" charset="-122"/>
              <a:cs typeface="楷体" panose="02010609060101010101" pitchFamily="49" charset="-122"/>
            </a:endParaRPr>
          </a:p>
          <a:p>
            <a:pPr eaLnBrk="1" hangingPunct="1">
              <a:lnSpc>
                <a:spcPct val="90000"/>
              </a:lnSpc>
            </a:pPr>
            <a:r>
              <a:rPr lang="zh-CN" altLang="en-US" sz="2000">
                <a:latin typeface="楷体" panose="02010609060101010101" pitchFamily="49" charset="-122"/>
                <a:ea typeface="楷体" panose="02010609060101010101" pitchFamily="49" charset="-122"/>
                <a:cs typeface="楷体" panose="02010609060101010101" pitchFamily="49" charset="-122"/>
                <a:sym typeface="+mn-ea"/>
              </a:rPr>
              <a:t>(2)企业会为管理培训生提供量身订制的职业发展规划。</a:t>
            </a:r>
            <a:endParaRPr lang="zh-CN" altLang="en-US" sz="2000">
              <a:latin typeface="楷体" panose="02010609060101010101" pitchFamily="49" charset="-122"/>
              <a:ea typeface="楷体" panose="02010609060101010101" pitchFamily="49" charset="-122"/>
              <a:cs typeface="楷体" panose="02010609060101010101" pitchFamily="49" charset="-122"/>
            </a:endParaRPr>
          </a:p>
          <a:p>
            <a:pPr eaLnBrk="1" hangingPunct="1">
              <a:lnSpc>
                <a:spcPct val="90000"/>
              </a:lnSpc>
            </a:pPr>
            <a:r>
              <a:rPr lang="zh-CN" altLang="en-US" sz="2000">
                <a:latin typeface="楷体" panose="02010609060101010101" pitchFamily="49" charset="-122"/>
                <a:ea typeface="楷体" panose="02010609060101010101" pitchFamily="49" charset="-122"/>
                <a:cs typeface="楷体" panose="02010609060101010101" pitchFamily="49" charset="-122"/>
                <a:sym typeface="+mn-ea"/>
              </a:rPr>
              <a:t>(3)管理培训生制度可以使应届毕业生体验充满挑战和机遇的竞争和培训过程,并享受由此带来的快乐。</a:t>
            </a:r>
            <a:endParaRPr lang="zh-CN" altLang="en-US" sz="2000">
              <a:latin typeface="楷体" panose="02010609060101010101" pitchFamily="49" charset="-122"/>
              <a:ea typeface="楷体" panose="02010609060101010101" pitchFamily="49" charset="-122"/>
              <a:cs typeface="楷体" panose="02010609060101010101" pitchFamily="49" charset="-122"/>
            </a:endParaRPr>
          </a:p>
          <a:p>
            <a:pPr eaLnBrk="1" hangingPunct="1">
              <a:lnSpc>
                <a:spcPct val="90000"/>
              </a:lnSpc>
            </a:pPr>
            <a:r>
              <a:rPr lang="zh-CN" altLang="en-US" sz="2000">
                <a:latin typeface="楷体" panose="02010609060101010101" pitchFamily="49" charset="-122"/>
                <a:ea typeface="楷体" panose="02010609060101010101" pitchFamily="49" charset="-122"/>
                <a:cs typeface="楷体" panose="02010609060101010101" pitchFamily="49" charset="-122"/>
                <a:sym typeface="+mn-ea"/>
              </a:rPr>
              <a:t>(六)俱乐部活动</a:t>
            </a:r>
            <a:endParaRPr lang="zh-CN" altLang="en-US" sz="2000" b="1" dirty="0">
              <a:latin typeface="楷体" panose="02010609060101010101" pitchFamily="49" charset="-122"/>
              <a:ea typeface="楷体" panose="02010609060101010101" pitchFamily="49" charset="-122"/>
              <a:cs typeface="楷体" panose="02010609060101010101" pitchFamily="49" charset="-122"/>
            </a:endParaRPr>
          </a:p>
          <a:p>
            <a:pPr eaLnBrk="1" hangingPunct="1"/>
            <a:endParaRPr lang="zh-CN" altLang="en-US" sz="2000" dirty="0">
              <a:latin typeface="楷体" panose="02010609060101010101" pitchFamily="49" charset="-122"/>
              <a:ea typeface="楷体" panose="02010609060101010101" pitchFamily="49" charset="-122"/>
            </a:endParaRPr>
          </a:p>
        </p:txBody>
      </p:sp>
      <p:sp>
        <p:nvSpPr>
          <p:cNvPr id="5" name="e7d195523061f1c0"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hidden="1"/>
          <p:cNvSpPr txBox="1"/>
          <p:nvPr/>
        </p:nvSpPr>
        <p:spPr>
          <a:xfrm>
            <a:off x="-355600" y="1803400"/>
            <a:ext cx="293927" cy="1016000"/>
          </a:xfrm>
          <a:prstGeom prst="rect">
            <a:avLst/>
          </a:prstGeom>
          <a:noFill/>
        </p:spPr>
        <p:txBody>
          <a:bodyPr vert="wordArtVert" rtlCol="0">
            <a:spAutoFit/>
          </a:bodyPr>
          <a:lstStyle/>
          <a:p>
            <a:r>
              <a:rPr lang="en-US" altLang="zh-CN" sz="100"/>
              <a:t>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a:t>
            </a:r>
            <a:endParaRPr lang="zh-CN" altLang="en-US" sz="100"/>
          </a:p>
        </p:txBody>
      </p:sp>
    </p:spTree>
    <p:extLst>
      <p:ext uri="{BB962C8B-B14F-4D97-AF65-F5344CB8AC3E}">
        <p14:creationId xmlns:p14="http://schemas.microsoft.com/office/powerpoint/2010/main" val="3364401954"/>
      </p:ext>
    </p:extLst>
  </p:cSld>
  <p:clrMapOvr>
    <a:masterClrMapping/>
  </p:clrMapOvr>
  <mc:AlternateContent xmlns:mc="http://schemas.openxmlformats.org/markup-compatibility/2006" xmlns:p14="http://schemas.microsoft.com/office/powerpoint/2010/main">
    <mc:Choice Requires="p14">
      <p:transition spd="slow" p14:dur="1250" advTm="0">
        <p:push dir="u"/>
      </p:transition>
    </mc:Choice>
    <mc:Fallback xmlns="">
      <p:transition spd="slow" advTm="0">
        <p:push dir="u"/>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nodeType="clickEffect">
                                  <p:stCondLst>
                                    <p:cond delay="0"/>
                                  </p:stCondLst>
                                  <p:childTnLst>
                                    <p:set>
                                      <p:cBhvr>
                                        <p:cTn id="6" dur="1" fill="hold">
                                          <p:stCondLst>
                                            <p:cond delay="0"/>
                                          </p:stCondLst>
                                        </p:cTn>
                                        <p:tgtEl>
                                          <p:spTgt spid="57">
                                            <p:txEl>
                                              <p:pRg st="0" end="0"/>
                                            </p:txEl>
                                          </p:spTgt>
                                        </p:tgtEl>
                                        <p:attrNameLst>
                                          <p:attrName>style.visibility</p:attrName>
                                        </p:attrNameLst>
                                      </p:cBhvr>
                                      <p:to>
                                        <p:strVal val="visible"/>
                                      </p:to>
                                    </p:set>
                                    <p:animEffect transition="in" filter="wipe(down)">
                                      <p:cBhvr>
                                        <p:cTn id="7" dur="500"/>
                                        <p:tgtEl>
                                          <p:spTgt spid="57">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nodeType="clickEffect">
                                  <p:stCondLst>
                                    <p:cond delay="0"/>
                                  </p:stCondLst>
                                  <p:childTnLst>
                                    <p:set>
                                      <p:cBhvr>
                                        <p:cTn id="11" dur="1" fill="hold">
                                          <p:stCondLst>
                                            <p:cond delay="0"/>
                                          </p:stCondLst>
                                        </p:cTn>
                                        <p:tgtEl>
                                          <p:spTgt spid="57">
                                            <p:txEl>
                                              <p:pRg st="1" end="1"/>
                                            </p:txEl>
                                          </p:spTgt>
                                        </p:tgtEl>
                                        <p:attrNameLst>
                                          <p:attrName>style.visibility</p:attrName>
                                        </p:attrNameLst>
                                      </p:cBhvr>
                                      <p:to>
                                        <p:strVal val="visible"/>
                                      </p:to>
                                    </p:set>
                                    <p:animEffect transition="in" filter="wipe(down)">
                                      <p:cBhvr>
                                        <p:cTn id="12" dur="500"/>
                                        <p:tgtEl>
                                          <p:spTgt spid="57">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4" fill="hold" nodeType="clickEffect">
                                  <p:stCondLst>
                                    <p:cond delay="0"/>
                                  </p:stCondLst>
                                  <p:childTnLst>
                                    <p:set>
                                      <p:cBhvr>
                                        <p:cTn id="16" dur="1" fill="hold">
                                          <p:stCondLst>
                                            <p:cond delay="0"/>
                                          </p:stCondLst>
                                        </p:cTn>
                                        <p:tgtEl>
                                          <p:spTgt spid="57">
                                            <p:txEl>
                                              <p:pRg st="2" end="2"/>
                                            </p:txEl>
                                          </p:spTgt>
                                        </p:tgtEl>
                                        <p:attrNameLst>
                                          <p:attrName>style.visibility</p:attrName>
                                        </p:attrNameLst>
                                      </p:cBhvr>
                                      <p:to>
                                        <p:strVal val="visible"/>
                                      </p:to>
                                    </p:set>
                                    <p:animEffect transition="in" filter="wipe(down)">
                                      <p:cBhvr>
                                        <p:cTn id="17" dur="500"/>
                                        <p:tgtEl>
                                          <p:spTgt spid="57">
                                            <p:txEl>
                                              <p:pRg st="2" end="2"/>
                                            </p:txEl>
                                          </p:spTgt>
                                        </p:tgtEl>
                                      </p:cBhvr>
                                    </p:animEffect>
                                  </p:childTnLst>
                                </p:cTn>
                              </p:par>
                              <p:par>
                                <p:cTn id="18" presetID="22" presetClass="entr" presetSubtype="4" fill="hold" nodeType="withEffect">
                                  <p:stCondLst>
                                    <p:cond delay="0"/>
                                  </p:stCondLst>
                                  <p:childTnLst>
                                    <p:set>
                                      <p:cBhvr>
                                        <p:cTn id="19" dur="1" fill="hold">
                                          <p:stCondLst>
                                            <p:cond delay="0"/>
                                          </p:stCondLst>
                                        </p:cTn>
                                        <p:tgtEl>
                                          <p:spTgt spid="57">
                                            <p:txEl>
                                              <p:pRg st="3" end="3"/>
                                            </p:txEl>
                                          </p:spTgt>
                                        </p:tgtEl>
                                        <p:attrNameLst>
                                          <p:attrName>style.visibility</p:attrName>
                                        </p:attrNameLst>
                                      </p:cBhvr>
                                      <p:to>
                                        <p:strVal val="visible"/>
                                      </p:to>
                                    </p:set>
                                    <p:animEffect transition="in" filter="wipe(down)">
                                      <p:cBhvr>
                                        <p:cTn id="20" dur="500"/>
                                        <p:tgtEl>
                                          <p:spTgt spid="57">
                                            <p:txEl>
                                              <p:pRg st="3" end="3"/>
                                            </p:txEl>
                                          </p:spTgt>
                                        </p:tgtEl>
                                      </p:cBhvr>
                                    </p:animEffect>
                                  </p:childTnLst>
                                </p:cTn>
                              </p:par>
                              <p:par>
                                <p:cTn id="21" presetID="22" presetClass="entr" presetSubtype="4" fill="hold" nodeType="withEffect">
                                  <p:stCondLst>
                                    <p:cond delay="0"/>
                                  </p:stCondLst>
                                  <p:childTnLst>
                                    <p:set>
                                      <p:cBhvr>
                                        <p:cTn id="22" dur="1" fill="hold">
                                          <p:stCondLst>
                                            <p:cond delay="0"/>
                                          </p:stCondLst>
                                        </p:cTn>
                                        <p:tgtEl>
                                          <p:spTgt spid="57">
                                            <p:txEl>
                                              <p:pRg st="4" end="4"/>
                                            </p:txEl>
                                          </p:spTgt>
                                        </p:tgtEl>
                                        <p:attrNameLst>
                                          <p:attrName>style.visibility</p:attrName>
                                        </p:attrNameLst>
                                      </p:cBhvr>
                                      <p:to>
                                        <p:strVal val="visible"/>
                                      </p:to>
                                    </p:set>
                                    <p:animEffect transition="in" filter="wipe(down)">
                                      <p:cBhvr>
                                        <p:cTn id="23" dur="500"/>
                                        <p:tgtEl>
                                          <p:spTgt spid="57">
                                            <p:txEl>
                                              <p:pRg st="4" end="4"/>
                                            </p:txEl>
                                          </p:spTgt>
                                        </p:tgtEl>
                                      </p:cBhvr>
                                    </p:animEffect>
                                  </p:childTnLst>
                                </p:cTn>
                              </p:par>
                              <p:par>
                                <p:cTn id="24" presetID="22" presetClass="entr" presetSubtype="4" fill="hold" nodeType="withEffect">
                                  <p:stCondLst>
                                    <p:cond delay="0"/>
                                  </p:stCondLst>
                                  <p:childTnLst>
                                    <p:set>
                                      <p:cBhvr>
                                        <p:cTn id="25" dur="1" fill="hold">
                                          <p:stCondLst>
                                            <p:cond delay="0"/>
                                          </p:stCondLst>
                                        </p:cTn>
                                        <p:tgtEl>
                                          <p:spTgt spid="57">
                                            <p:txEl>
                                              <p:pRg st="5" end="5"/>
                                            </p:txEl>
                                          </p:spTgt>
                                        </p:tgtEl>
                                        <p:attrNameLst>
                                          <p:attrName>style.visibility</p:attrName>
                                        </p:attrNameLst>
                                      </p:cBhvr>
                                      <p:to>
                                        <p:strVal val="visible"/>
                                      </p:to>
                                    </p:set>
                                    <p:animEffect transition="in" filter="wipe(down)">
                                      <p:cBhvr>
                                        <p:cTn id="26" dur="500"/>
                                        <p:tgtEl>
                                          <p:spTgt spid="57">
                                            <p:txEl>
                                              <p:pRg st="5" end="5"/>
                                            </p:txEl>
                                          </p:spTgt>
                                        </p:tgtEl>
                                      </p:cBhvr>
                                    </p:animEffect>
                                  </p:childTnLst>
                                </p:cTn>
                              </p:par>
                              <p:par>
                                <p:cTn id="27" presetID="22" presetClass="entr" presetSubtype="4" fill="hold" nodeType="withEffect">
                                  <p:stCondLst>
                                    <p:cond delay="0"/>
                                  </p:stCondLst>
                                  <p:childTnLst>
                                    <p:set>
                                      <p:cBhvr>
                                        <p:cTn id="28" dur="1" fill="hold">
                                          <p:stCondLst>
                                            <p:cond delay="0"/>
                                          </p:stCondLst>
                                        </p:cTn>
                                        <p:tgtEl>
                                          <p:spTgt spid="57">
                                            <p:txEl>
                                              <p:pRg st="6" end="6"/>
                                            </p:txEl>
                                          </p:spTgt>
                                        </p:tgtEl>
                                        <p:attrNameLst>
                                          <p:attrName>style.visibility</p:attrName>
                                        </p:attrNameLst>
                                      </p:cBhvr>
                                      <p:to>
                                        <p:strVal val="visible"/>
                                      </p:to>
                                    </p:set>
                                    <p:animEffect transition="in" filter="wipe(down)">
                                      <p:cBhvr>
                                        <p:cTn id="29" dur="500"/>
                                        <p:tgtEl>
                                          <p:spTgt spid="57">
                                            <p:txEl>
                                              <p:pRg st="6" end="6"/>
                                            </p:txEl>
                                          </p:spTgt>
                                        </p:tgtEl>
                                      </p:cBhvr>
                                    </p:animEffect>
                                  </p:childTnLst>
                                </p:cTn>
                              </p:par>
                            </p:childTnLst>
                          </p:cTn>
                        </p:par>
                      </p:childTnLst>
                    </p:cTn>
                  </p:par>
                  <p:par>
                    <p:cTn id="30" fill="hold">
                      <p:stCondLst>
                        <p:cond delay="indefinite"/>
                      </p:stCondLst>
                      <p:childTnLst>
                        <p:par>
                          <p:cTn id="31" fill="hold">
                            <p:stCondLst>
                              <p:cond delay="0"/>
                            </p:stCondLst>
                            <p:childTnLst>
                              <p:par>
                                <p:cTn id="32" presetID="22" presetClass="entr" presetSubtype="4" fill="hold" nodeType="clickEffect">
                                  <p:stCondLst>
                                    <p:cond delay="0"/>
                                  </p:stCondLst>
                                  <p:childTnLst>
                                    <p:set>
                                      <p:cBhvr>
                                        <p:cTn id="33" dur="1" fill="hold">
                                          <p:stCondLst>
                                            <p:cond delay="0"/>
                                          </p:stCondLst>
                                        </p:cTn>
                                        <p:tgtEl>
                                          <p:spTgt spid="57">
                                            <p:txEl>
                                              <p:pRg st="7" end="7"/>
                                            </p:txEl>
                                          </p:spTgt>
                                        </p:tgtEl>
                                        <p:attrNameLst>
                                          <p:attrName>style.visibility</p:attrName>
                                        </p:attrNameLst>
                                      </p:cBhvr>
                                      <p:to>
                                        <p:strVal val="visible"/>
                                      </p:to>
                                    </p:set>
                                    <p:animEffect transition="in" filter="wipe(down)">
                                      <p:cBhvr>
                                        <p:cTn id="34" dur="500"/>
                                        <p:tgtEl>
                                          <p:spTgt spid="57">
                                            <p:txEl>
                                              <p:pRg st="7" end="7"/>
                                            </p:txEl>
                                          </p:spTgt>
                                        </p:tgtEl>
                                      </p:cBhvr>
                                    </p:animEffect>
                                  </p:childTnLst>
                                </p:cTn>
                              </p:par>
                            </p:childTnLst>
                          </p:cTn>
                        </p:par>
                      </p:childTnLst>
                    </p:cTn>
                  </p:par>
                  <p:par>
                    <p:cTn id="35" fill="hold">
                      <p:stCondLst>
                        <p:cond delay="indefinite"/>
                      </p:stCondLst>
                      <p:childTnLst>
                        <p:par>
                          <p:cTn id="36" fill="hold">
                            <p:stCondLst>
                              <p:cond delay="0"/>
                            </p:stCondLst>
                            <p:childTnLst>
                              <p:par>
                                <p:cTn id="37" presetID="22" presetClass="entr" presetSubtype="4" fill="hold" nodeType="clickEffect">
                                  <p:stCondLst>
                                    <p:cond delay="0"/>
                                  </p:stCondLst>
                                  <p:childTnLst>
                                    <p:set>
                                      <p:cBhvr>
                                        <p:cTn id="38" dur="1" fill="hold">
                                          <p:stCondLst>
                                            <p:cond delay="0"/>
                                          </p:stCondLst>
                                        </p:cTn>
                                        <p:tgtEl>
                                          <p:spTgt spid="57">
                                            <p:txEl>
                                              <p:pRg st="8" end="8"/>
                                            </p:txEl>
                                          </p:spTgt>
                                        </p:tgtEl>
                                        <p:attrNameLst>
                                          <p:attrName>style.visibility</p:attrName>
                                        </p:attrNameLst>
                                      </p:cBhvr>
                                      <p:to>
                                        <p:strVal val="visible"/>
                                      </p:to>
                                    </p:set>
                                    <p:animEffect transition="in" filter="wipe(down)">
                                      <p:cBhvr>
                                        <p:cTn id="39" dur="500"/>
                                        <p:tgtEl>
                                          <p:spTgt spid="57">
                                            <p:txEl>
                                              <p:pRg st="8" end="8"/>
                                            </p:txEl>
                                          </p:spTgt>
                                        </p:tgtEl>
                                      </p:cBhvr>
                                    </p:animEffect>
                                  </p:childTnLst>
                                </p:cTn>
                              </p:par>
                              <p:par>
                                <p:cTn id="40" presetID="22" presetClass="entr" presetSubtype="4" fill="hold" nodeType="withEffect">
                                  <p:stCondLst>
                                    <p:cond delay="0"/>
                                  </p:stCondLst>
                                  <p:childTnLst>
                                    <p:set>
                                      <p:cBhvr>
                                        <p:cTn id="41" dur="1" fill="hold">
                                          <p:stCondLst>
                                            <p:cond delay="0"/>
                                          </p:stCondLst>
                                        </p:cTn>
                                        <p:tgtEl>
                                          <p:spTgt spid="57">
                                            <p:txEl>
                                              <p:pRg st="9" end="9"/>
                                            </p:txEl>
                                          </p:spTgt>
                                        </p:tgtEl>
                                        <p:attrNameLst>
                                          <p:attrName>style.visibility</p:attrName>
                                        </p:attrNameLst>
                                      </p:cBhvr>
                                      <p:to>
                                        <p:strVal val="visible"/>
                                      </p:to>
                                    </p:set>
                                    <p:animEffect transition="in" filter="wipe(down)">
                                      <p:cBhvr>
                                        <p:cTn id="42" dur="500"/>
                                        <p:tgtEl>
                                          <p:spTgt spid="57">
                                            <p:txEl>
                                              <p:pRg st="9" end="9"/>
                                            </p:txEl>
                                          </p:spTgt>
                                        </p:tgtEl>
                                      </p:cBhvr>
                                    </p:animEffect>
                                  </p:childTnLst>
                                </p:cTn>
                              </p:par>
                              <p:par>
                                <p:cTn id="43" presetID="22" presetClass="entr" presetSubtype="4" fill="hold" nodeType="withEffect">
                                  <p:stCondLst>
                                    <p:cond delay="0"/>
                                  </p:stCondLst>
                                  <p:childTnLst>
                                    <p:set>
                                      <p:cBhvr>
                                        <p:cTn id="44" dur="1" fill="hold">
                                          <p:stCondLst>
                                            <p:cond delay="0"/>
                                          </p:stCondLst>
                                        </p:cTn>
                                        <p:tgtEl>
                                          <p:spTgt spid="57">
                                            <p:txEl>
                                              <p:pRg st="10" end="10"/>
                                            </p:txEl>
                                          </p:spTgt>
                                        </p:tgtEl>
                                        <p:attrNameLst>
                                          <p:attrName>style.visibility</p:attrName>
                                        </p:attrNameLst>
                                      </p:cBhvr>
                                      <p:to>
                                        <p:strVal val="visible"/>
                                      </p:to>
                                    </p:set>
                                    <p:animEffect transition="in" filter="wipe(down)">
                                      <p:cBhvr>
                                        <p:cTn id="45" dur="500"/>
                                        <p:tgtEl>
                                          <p:spTgt spid="57">
                                            <p:txEl>
                                              <p:pRg st="10" end="10"/>
                                            </p:txEl>
                                          </p:spTgt>
                                        </p:tgtEl>
                                      </p:cBhvr>
                                    </p:animEffect>
                                  </p:childTnLst>
                                </p:cTn>
                              </p:par>
                              <p:par>
                                <p:cTn id="46" presetID="22" presetClass="entr" presetSubtype="4" fill="hold" nodeType="withEffect">
                                  <p:stCondLst>
                                    <p:cond delay="0"/>
                                  </p:stCondLst>
                                  <p:childTnLst>
                                    <p:set>
                                      <p:cBhvr>
                                        <p:cTn id="47" dur="1" fill="hold">
                                          <p:stCondLst>
                                            <p:cond delay="0"/>
                                          </p:stCondLst>
                                        </p:cTn>
                                        <p:tgtEl>
                                          <p:spTgt spid="57">
                                            <p:txEl>
                                              <p:pRg st="11" end="11"/>
                                            </p:txEl>
                                          </p:spTgt>
                                        </p:tgtEl>
                                        <p:attrNameLst>
                                          <p:attrName>style.visibility</p:attrName>
                                        </p:attrNameLst>
                                      </p:cBhvr>
                                      <p:to>
                                        <p:strVal val="visible"/>
                                      </p:to>
                                    </p:set>
                                    <p:animEffect transition="in" filter="wipe(down)">
                                      <p:cBhvr>
                                        <p:cTn id="48" dur="500"/>
                                        <p:tgtEl>
                                          <p:spTgt spid="57">
                                            <p:txEl>
                                              <p:pRg st="11" end="11"/>
                                            </p:txEl>
                                          </p:spTgt>
                                        </p:tgtEl>
                                      </p:cBhvr>
                                    </p:animEffect>
                                  </p:childTnLst>
                                </p:cTn>
                              </p:par>
                              <p:par>
                                <p:cTn id="49" presetID="22" presetClass="entr" presetSubtype="4" fill="hold" nodeType="withEffect">
                                  <p:stCondLst>
                                    <p:cond delay="0"/>
                                  </p:stCondLst>
                                  <p:childTnLst>
                                    <p:set>
                                      <p:cBhvr>
                                        <p:cTn id="50" dur="1" fill="hold">
                                          <p:stCondLst>
                                            <p:cond delay="0"/>
                                          </p:stCondLst>
                                        </p:cTn>
                                        <p:tgtEl>
                                          <p:spTgt spid="57">
                                            <p:txEl>
                                              <p:pRg st="12" end="12"/>
                                            </p:txEl>
                                          </p:spTgt>
                                        </p:tgtEl>
                                        <p:attrNameLst>
                                          <p:attrName>style.visibility</p:attrName>
                                        </p:attrNameLst>
                                      </p:cBhvr>
                                      <p:to>
                                        <p:strVal val="visible"/>
                                      </p:to>
                                    </p:set>
                                    <p:animEffect transition="in" filter="wipe(down)">
                                      <p:cBhvr>
                                        <p:cTn id="51" dur="500"/>
                                        <p:tgtEl>
                                          <p:spTgt spid="57">
                                            <p:txEl>
                                              <p:pRg st="12" end="12"/>
                                            </p:txEl>
                                          </p:spTgt>
                                        </p:tgtEl>
                                      </p:cBhvr>
                                    </p:animEffect>
                                  </p:childTnLst>
                                </p:cTn>
                              </p:par>
                            </p:childTnLst>
                          </p:cTn>
                        </p:par>
                      </p:childTnLst>
                    </p:cTn>
                  </p:par>
                  <p:par>
                    <p:cTn id="52" fill="hold">
                      <p:stCondLst>
                        <p:cond delay="indefinite"/>
                      </p:stCondLst>
                      <p:childTnLst>
                        <p:par>
                          <p:cTn id="53" fill="hold">
                            <p:stCondLst>
                              <p:cond delay="0"/>
                            </p:stCondLst>
                            <p:childTnLst>
                              <p:par>
                                <p:cTn id="54" presetID="22" presetClass="entr" presetSubtype="4" fill="hold" nodeType="clickEffect">
                                  <p:stCondLst>
                                    <p:cond delay="0"/>
                                  </p:stCondLst>
                                  <p:childTnLst>
                                    <p:set>
                                      <p:cBhvr>
                                        <p:cTn id="55" dur="1" fill="hold">
                                          <p:stCondLst>
                                            <p:cond delay="0"/>
                                          </p:stCondLst>
                                        </p:cTn>
                                        <p:tgtEl>
                                          <p:spTgt spid="57">
                                            <p:txEl>
                                              <p:pRg st="13" end="13"/>
                                            </p:txEl>
                                          </p:spTgt>
                                        </p:tgtEl>
                                        <p:attrNameLst>
                                          <p:attrName>style.visibility</p:attrName>
                                        </p:attrNameLst>
                                      </p:cBhvr>
                                      <p:to>
                                        <p:strVal val="visible"/>
                                      </p:to>
                                    </p:set>
                                    <p:animEffect transition="in" filter="wipe(down)">
                                      <p:cBhvr>
                                        <p:cTn id="56" dur="500"/>
                                        <p:tgtEl>
                                          <p:spTgt spid="57">
                                            <p:txEl>
                                              <p:pRg st="13" end="1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矩形 24"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549157" y="-975631"/>
            <a:ext cx="583096" cy="838080"/>
          </a:xfrm>
          <a:prstGeom prst="rect">
            <a:avLst/>
          </a:prstGeom>
          <a:solidFill>
            <a:srgbClr val="365B7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 name="矩形 25"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1132253" y="-975631"/>
            <a:ext cx="583096" cy="838080"/>
          </a:xfrm>
          <a:prstGeom prst="rect">
            <a:avLst/>
          </a:prstGeom>
          <a:solidFill>
            <a:srgbClr val="96648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 name="矩形 26"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1715349" y="-975631"/>
            <a:ext cx="583096" cy="838080"/>
          </a:xfrm>
          <a:prstGeom prst="rect">
            <a:avLst/>
          </a:prstGeom>
          <a:solidFill>
            <a:srgbClr val="D06F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 name="矩形 27"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2298446" y="-975631"/>
            <a:ext cx="583096" cy="838080"/>
          </a:xfrm>
          <a:prstGeom prst="rect">
            <a:avLst/>
          </a:prstGeom>
          <a:solidFill>
            <a:srgbClr val="F779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 name="矩形 28"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2881542" y="-975631"/>
            <a:ext cx="583096" cy="838080"/>
          </a:xfrm>
          <a:prstGeom prst="rect">
            <a:avLst/>
          </a:prstGeom>
          <a:solidFill>
            <a:srgbClr val="F8AD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 name="任意多边形 30"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rot="5400000">
            <a:off x="1165839" y="2043623"/>
            <a:ext cx="5737967" cy="2865554"/>
          </a:xfrm>
          <a:custGeom>
            <a:avLst/>
            <a:gdLst>
              <a:gd name="connsiteX0" fmla="*/ 0 w 5737967"/>
              <a:gd name="connsiteY0" fmla="*/ 2112266 h 2865554"/>
              <a:gd name="connsiteX1" fmla="*/ 15304 w 5737967"/>
              <a:gd name="connsiteY1" fmla="*/ 1960452 h 2865554"/>
              <a:gd name="connsiteX2" fmla="*/ 460074 w 5737967"/>
              <a:gd name="connsiteY2" fmla="*/ 1418175 h 2865554"/>
              <a:gd name="connsiteX3" fmla="*/ 462707 w 5737967"/>
              <a:gd name="connsiteY3" fmla="*/ 1417358 h 2865554"/>
              <a:gd name="connsiteX4" fmla="*/ 462707 w 5737967"/>
              <a:gd name="connsiteY4" fmla="*/ 847615 h 2865554"/>
              <a:gd name="connsiteX5" fmla="*/ 446354 w 5737967"/>
              <a:gd name="connsiteY5" fmla="*/ 842538 h 2865554"/>
              <a:gd name="connsiteX6" fmla="*/ 178905 w 5737967"/>
              <a:gd name="connsiteY6" fmla="*/ 439050 h 2865554"/>
              <a:gd name="connsiteX7" fmla="*/ 616805 w 5737967"/>
              <a:gd name="connsiteY7" fmla="*/ 1149 h 2865554"/>
              <a:gd name="connsiteX8" fmla="*/ 1054705 w 5737967"/>
              <a:gd name="connsiteY8" fmla="*/ 439050 h 2865554"/>
              <a:gd name="connsiteX9" fmla="*/ 787255 w 5737967"/>
              <a:gd name="connsiteY9" fmla="*/ 842538 h 2865554"/>
              <a:gd name="connsiteX10" fmla="*/ 770906 w 5737967"/>
              <a:gd name="connsiteY10" fmla="*/ 847614 h 2865554"/>
              <a:gd name="connsiteX11" fmla="*/ 770906 w 5737967"/>
              <a:gd name="connsiteY11" fmla="*/ 1358978 h 2865554"/>
              <a:gd name="connsiteX12" fmla="*/ 1935085 w 5737967"/>
              <a:gd name="connsiteY12" fmla="*/ 1358978 h 2865554"/>
              <a:gd name="connsiteX13" fmla="*/ 1935085 w 5737967"/>
              <a:gd name="connsiteY13" fmla="*/ 847614 h 2865554"/>
              <a:gd name="connsiteX14" fmla="*/ 1918734 w 5737967"/>
              <a:gd name="connsiteY14" fmla="*/ 842538 h 2865554"/>
              <a:gd name="connsiteX15" fmla="*/ 1651284 w 5737967"/>
              <a:gd name="connsiteY15" fmla="*/ 439050 h 2865554"/>
              <a:gd name="connsiteX16" fmla="*/ 2089184 w 5737967"/>
              <a:gd name="connsiteY16" fmla="*/ 1149 h 2865554"/>
              <a:gd name="connsiteX17" fmla="*/ 2527084 w 5737967"/>
              <a:gd name="connsiteY17" fmla="*/ 439050 h 2865554"/>
              <a:gd name="connsiteX18" fmla="*/ 2259635 w 5737967"/>
              <a:gd name="connsiteY18" fmla="*/ 842538 h 2865554"/>
              <a:gd name="connsiteX19" fmla="*/ 2243284 w 5737967"/>
              <a:gd name="connsiteY19" fmla="*/ 847614 h 2865554"/>
              <a:gd name="connsiteX20" fmla="*/ 2243284 w 5737967"/>
              <a:gd name="connsiteY20" fmla="*/ 1358978 h 2865554"/>
              <a:gd name="connsiteX21" fmla="*/ 3387997 w 5737967"/>
              <a:gd name="connsiteY21" fmla="*/ 1358978 h 2865554"/>
              <a:gd name="connsiteX22" fmla="*/ 3387997 w 5737967"/>
              <a:gd name="connsiteY22" fmla="*/ 846465 h 2865554"/>
              <a:gd name="connsiteX23" fmla="*/ 3371646 w 5737967"/>
              <a:gd name="connsiteY23" fmla="*/ 841389 h 2865554"/>
              <a:gd name="connsiteX24" fmla="*/ 3104196 w 5737967"/>
              <a:gd name="connsiteY24" fmla="*/ 437901 h 2865554"/>
              <a:gd name="connsiteX25" fmla="*/ 3542096 w 5737967"/>
              <a:gd name="connsiteY25" fmla="*/ 0 h 2865554"/>
              <a:gd name="connsiteX26" fmla="*/ 3979996 w 5737967"/>
              <a:gd name="connsiteY26" fmla="*/ 437901 h 2865554"/>
              <a:gd name="connsiteX27" fmla="*/ 3712546 w 5737967"/>
              <a:gd name="connsiteY27" fmla="*/ 841389 h 2865554"/>
              <a:gd name="connsiteX28" fmla="*/ 3696196 w 5737967"/>
              <a:gd name="connsiteY28" fmla="*/ 846465 h 2865554"/>
              <a:gd name="connsiteX29" fmla="*/ 3696196 w 5737967"/>
              <a:gd name="connsiteY29" fmla="*/ 1358978 h 2865554"/>
              <a:gd name="connsiteX30" fmla="*/ 4860377 w 5737967"/>
              <a:gd name="connsiteY30" fmla="*/ 1358978 h 2865554"/>
              <a:gd name="connsiteX31" fmla="*/ 4860377 w 5737967"/>
              <a:gd name="connsiteY31" fmla="*/ 846465 h 2865554"/>
              <a:gd name="connsiteX32" fmla="*/ 4844025 w 5737967"/>
              <a:gd name="connsiteY32" fmla="*/ 841389 h 2865554"/>
              <a:gd name="connsiteX33" fmla="*/ 4576575 w 5737967"/>
              <a:gd name="connsiteY33" fmla="*/ 437901 h 2865554"/>
              <a:gd name="connsiteX34" fmla="*/ 5014475 w 5737967"/>
              <a:gd name="connsiteY34" fmla="*/ 0 h 2865554"/>
              <a:gd name="connsiteX35" fmla="*/ 5452375 w 5737967"/>
              <a:gd name="connsiteY35" fmla="*/ 437901 h 2865554"/>
              <a:gd name="connsiteX36" fmla="*/ 5184925 w 5737967"/>
              <a:gd name="connsiteY36" fmla="*/ 841389 h 2865554"/>
              <a:gd name="connsiteX37" fmla="*/ 5168576 w 5737967"/>
              <a:gd name="connsiteY37" fmla="*/ 846465 h 2865554"/>
              <a:gd name="connsiteX38" fmla="*/ 5168576 w 5737967"/>
              <a:gd name="connsiteY38" fmla="*/ 1384242 h 2865554"/>
              <a:gd name="connsiteX39" fmla="*/ 5277893 w 5737967"/>
              <a:gd name="connsiteY39" fmla="*/ 1418175 h 2865554"/>
              <a:gd name="connsiteX40" fmla="*/ 5737967 w 5737967"/>
              <a:gd name="connsiteY40" fmla="*/ 2112266 h 2865554"/>
              <a:gd name="connsiteX41" fmla="*/ 5737966 w 5737967"/>
              <a:gd name="connsiteY41" fmla="*/ 2112266 h 2865554"/>
              <a:gd name="connsiteX42" fmla="*/ 4984678 w 5737967"/>
              <a:gd name="connsiteY42" fmla="*/ 2865554 h 2865554"/>
              <a:gd name="connsiteX43" fmla="*/ 753288 w 5737967"/>
              <a:gd name="connsiteY43" fmla="*/ 2865553 h 2865554"/>
              <a:gd name="connsiteX44" fmla="*/ 15304 w 5737967"/>
              <a:gd name="connsiteY44" fmla="*/ 2264079 h 2865554"/>
              <a:gd name="connsiteX45" fmla="*/ 0 w 5737967"/>
              <a:gd name="connsiteY45" fmla="*/ 2112266 h 2865554"/>
              <a:gd name="connsiteX46" fmla="*/ 0 w 5737967"/>
              <a:gd name="connsiteY46" fmla="*/ 2112265 h 2865554"/>
              <a:gd name="connsiteX47" fmla="*/ 0 w 5737967"/>
              <a:gd name="connsiteY47" fmla="*/ 2112266 h 2865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5737967" h="2865554">
                <a:moveTo>
                  <a:pt x="0" y="2112266"/>
                </a:moveTo>
                <a:lnTo>
                  <a:pt x="15304" y="1960452"/>
                </a:lnTo>
                <a:cubicBezTo>
                  <a:pt x="65476" y="1715266"/>
                  <a:pt x="234769" y="1513472"/>
                  <a:pt x="460074" y="1418175"/>
                </a:cubicBezTo>
                <a:lnTo>
                  <a:pt x="462707" y="1417358"/>
                </a:lnTo>
                <a:lnTo>
                  <a:pt x="462707" y="847615"/>
                </a:lnTo>
                <a:lnTo>
                  <a:pt x="446354" y="842538"/>
                </a:lnTo>
                <a:cubicBezTo>
                  <a:pt x="289186" y="776061"/>
                  <a:pt x="178905" y="620434"/>
                  <a:pt x="178905" y="439050"/>
                </a:cubicBezTo>
                <a:cubicBezTo>
                  <a:pt x="178905" y="197204"/>
                  <a:pt x="374960" y="1149"/>
                  <a:pt x="616805" y="1149"/>
                </a:cubicBezTo>
                <a:cubicBezTo>
                  <a:pt x="858650" y="1149"/>
                  <a:pt x="1054705" y="197204"/>
                  <a:pt x="1054705" y="439050"/>
                </a:cubicBezTo>
                <a:cubicBezTo>
                  <a:pt x="1054705" y="620434"/>
                  <a:pt x="944424" y="776061"/>
                  <a:pt x="787255" y="842538"/>
                </a:cubicBezTo>
                <a:lnTo>
                  <a:pt x="770906" y="847614"/>
                </a:lnTo>
                <a:lnTo>
                  <a:pt x="770906" y="1358978"/>
                </a:lnTo>
                <a:lnTo>
                  <a:pt x="1935085" y="1358978"/>
                </a:lnTo>
                <a:lnTo>
                  <a:pt x="1935085" y="847614"/>
                </a:lnTo>
                <a:lnTo>
                  <a:pt x="1918734" y="842538"/>
                </a:lnTo>
                <a:cubicBezTo>
                  <a:pt x="1761565" y="776061"/>
                  <a:pt x="1651284" y="620434"/>
                  <a:pt x="1651284" y="439050"/>
                </a:cubicBezTo>
                <a:cubicBezTo>
                  <a:pt x="1651284" y="197204"/>
                  <a:pt x="1847339" y="1149"/>
                  <a:pt x="2089184" y="1149"/>
                </a:cubicBezTo>
                <a:cubicBezTo>
                  <a:pt x="2331029" y="1149"/>
                  <a:pt x="2527084" y="197204"/>
                  <a:pt x="2527084" y="439050"/>
                </a:cubicBezTo>
                <a:cubicBezTo>
                  <a:pt x="2527084" y="620434"/>
                  <a:pt x="2416803" y="776061"/>
                  <a:pt x="2259635" y="842538"/>
                </a:cubicBezTo>
                <a:lnTo>
                  <a:pt x="2243284" y="847614"/>
                </a:lnTo>
                <a:lnTo>
                  <a:pt x="2243284" y="1358978"/>
                </a:lnTo>
                <a:lnTo>
                  <a:pt x="3387997" y="1358978"/>
                </a:lnTo>
                <a:lnTo>
                  <a:pt x="3387997" y="846465"/>
                </a:lnTo>
                <a:lnTo>
                  <a:pt x="3371646" y="841389"/>
                </a:lnTo>
                <a:cubicBezTo>
                  <a:pt x="3214477" y="774912"/>
                  <a:pt x="3104196" y="619285"/>
                  <a:pt x="3104196" y="437901"/>
                </a:cubicBezTo>
                <a:cubicBezTo>
                  <a:pt x="3104196" y="196055"/>
                  <a:pt x="3300251" y="0"/>
                  <a:pt x="3542096" y="0"/>
                </a:cubicBezTo>
                <a:cubicBezTo>
                  <a:pt x="3783941" y="0"/>
                  <a:pt x="3979996" y="196055"/>
                  <a:pt x="3979996" y="437901"/>
                </a:cubicBezTo>
                <a:cubicBezTo>
                  <a:pt x="3979996" y="619285"/>
                  <a:pt x="3869715" y="774912"/>
                  <a:pt x="3712546" y="841389"/>
                </a:cubicBezTo>
                <a:lnTo>
                  <a:pt x="3696196" y="846465"/>
                </a:lnTo>
                <a:lnTo>
                  <a:pt x="3696196" y="1358978"/>
                </a:lnTo>
                <a:lnTo>
                  <a:pt x="4860377" y="1358978"/>
                </a:lnTo>
                <a:lnTo>
                  <a:pt x="4860377" y="846465"/>
                </a:lnTo>
                <a:lnTo>
                  <a:pt x="4844025" y="841389"/>
                </a:lnTo>
                <a:cubicBezTo>
                  <a:pt x="4686856" y="774912"/>
                  <a:pt x="4576575" y="619285"/>
                  <a:pt x="4576575" y="437901"/>
                </a:cubicBezTo>
                <a:cubicBezTo>
                  <a:pt x="4576575" y="196055"/>
                  <a:pt x="4772630" y="0"/>
                  <a:pt x="5014475" y="0"/>
                </a:cubicBezTo>
                <a:cubicBezTo>
                  <a:pt x="5256320" y="0"/>
                  <a:pt x="5452375" y="196055"/>
                  <a:pt x="5452375" y="437901"/>
                </a:cubicBezTo>
                <a:cubicBezTo>
                  <a:pt x="5452375" y="619285"/>
                  <a:pt x="5342094" y="774912"/>
                  <a:pt x="5184925" y="841389"/>
                </a:cubicBezTo>
                <a:lnTo>
                  <a:pt x="5168576" y="846465"/>
                </a:lnTo>
                <a:lnTo>
                  <a:pt x="5168576" y="1384242"/>
                </a:lnTo>
                <a:lnTo>
                  <a:pt x="5277893" y="1418175"/>
                </a:lnTo>
                <a:cubicBezTo>
                  <a:pt x="5548259" y="1532531"/>
                  <a:pt x="5737967" y="1800244"/>
                  <a:pt x="5737967" y="2112266"/>
                </a:cubicBezTo>
                <a:lnTo>
                  <a:pt x="5737966" y="2112266"/>
                </a:lnTo>
                <a:cubicBezTo>
                  <a:pt x="5737966" y="2528295"/>
                  <a:pt x="5400707" y="2865554"/>
                  <a:pt x="4984678" y="2865554"/>
                </a:cubicBezTo>
                <a:lnTo>
                  <a:pt x="753288" y="2865553"/>
                </a:lnTo>
                <a:cubicBezTo>
                  <a:pt x="389262" y="2865553"/>
                  <a:pt x="85545" y="2607339"/>
                  <a:pt x="15304" y="2264079"/>
                </a:cubicBezTo>
                <a:close/>
                <a:moveTo>
                  <a:pt x="0" y="2112266"/>
                </a:moveTo>
                <a:lnTo>
                  <a:pt x="0" y="2112265"/>
                </a:lnTo>
                <a:lnTo>
                  <a:pt x="0" y="2112266"/>
                </a:lnTo>
                <a:close/>
              </a:path>
            </a:pathLst>
          </a:custGeom>
          <a:gradFill>
            <a:gsLst>
              <a:gs pos="50000">
                <a:schemeClr val="bg1"/>
              </a:gs>
              <a:gs pos="100000">
                <a:schemeClr val="bg1">
                  <a:lumMod val="85000"/>
                </a:schemeClr>
              </a:gs>
            </a:gsLst>
            <a:lin ang="7200000" scaled="0"/>
          </a:gradFill>
          <a:ln>
            <a:gradFill>
              <a:gsLst>
                <a:gs pos="0">
                  <a:srgbClr val="FEFEFE"/>
                </a:gs>
                <a:gs pos="100000">
                  <a:srgbClr val="FEFEFE">
                    <a:alpha val="0"/>
                  </a:srgbClr>
                </a:gs>
              </a:gsLst>
              <a:lin ang="19200000" scaled="0"/>
            </a:gradFill>
          </a:ln>
          <a:effectLst>
            <a:outerShdw blurRad="190500" dist="635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32" name="Rectangle 42"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rot="5400000">
            <a:off x="1903910" y="1980223"/>
            <a:ext cx="2874482" cy="563151"/>
          </a:xfrm>
          <a:prstGeom prst="rect">
            <a:avLst/>
          </a:prstGeom>
          <a:noFill/>
          <a:ln w="12700" cap="flat" cmpd="sng" algn="ctr">
            <a:noFill/>
            <a:prstDash val="solid"/>
          </a:ln>
          <a:effectLst/>
        </p:spPr>
        <p:txBody>
          <a:bodyPr lIns="91440" tIns="0" rIns="91440" bIns="0" rtlCol="0" anchor="t"/>
          <a:lstStyle/>
          <a:p>
            <a:pPr algn="r"/>
            <a:r>
              <a:rPr lang="en-US" altLang="zh-CN" sz="3600" b="1" dirty="0">
                <a:solidFill>
                  <a:schemeClr val="tx1">
                    <a:lumMod val="75000"/>
                    <a:lumOff val="25000"/>
                  </a:schemeClr>
                </a:solidFill>
                <a:latin typeface="Arial" panose="020B0604020202020204" pitchFamily="34" charset="0"/>
                <a:cs typeface="Arial" panose="020B0604020202020204" pitchFamily="34" charset="0"/>
              </a:rPr>
              <a:t>CONTENTS</a:t>
            </a:r>
            <a:endParaRPr lang="zh-CN" altLang="en-US" sz="3600" b="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33" name="椭圆 32"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3177081" y="4071578"/>
            <a:ext cx="266706" cy="266706"/>
          </a:xfrm>
          <a:prstGeom prst="ellipse">
            <a:avLst/>
          </a:prstGeom>
          <a:solidFill>
            <a:srgbClr val="365B7C"/>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4" name="椭圆 33"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3177081" y="4542079"/>
            <a:ext cx="266706" cy="266706"/>
          </a:xfrm>
          <a:prstGeom prst="ellipse">
            <a:avLst/>
          </a:prstGeom>
          <a:solidFill>
            <a:srgbClr val="96648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5" name="椭圆 34"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3177081" y="5012580"/>
            <a:ext cx="266706" cy="266706"/>
          </a:xfrm>
          <a:prstGeom prst="ellipse">
            <a:avLst/>
          </a:prstGeom>
          <a:solidFill>
            <a:srgbClr val="D06F8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6" name="椭圆 35"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3177081" y="5483784"/>
            <a:ext cx="266706" cy="266706"/>
          </a:xfrm>
          <a:prstGeom prst="ellipse">
            <a:avLst/>
          </a:prstGeom>
          <a:solidFill>
            <a:srgbClr val="F7798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1" name="Freeform 17"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bwMode="auto">
          <a:xfrm>
            <a:off x="4843791" y="5423293"/>
            <a:ext cx="380387" cy="387687"/>
          </a:xfrm>
          <a:custGeom>
            <a:avLst/>
            <a:gdLst>
              <a:gd name="T0" fmla="*/ 36 w 39"/>
              <a:gd name="T1" fmla="*/ 27 h 38"/>
              <a:gd name="T2" fmla="*/ 32 w 39"/>
              <a:gd name="T3" fmla="*/ 27 h 38"/>
              <a:gd name="T4" fmla="*/ 32 w 39"/>
              <a:gd name="T5" fmla="*/ 10 h 38"/>
              <a:gd name="T6" fmla="*/ 29 w 39"/>
              <a:gd name="T7" fmla="*/ 8 h 38"/>
              <a:gd name="T8" fmla="*/ 27 w 39"/>
              <a:gd name="T9" fmla="*/ 10 h 38"/>
              <a:gd name="T10" fmla="*/ 27 w 39"/>
              <a:gd name="T11" fmla="*/ 27 h 38"/>
              <a:gd name="T12" fmla="*/ 10 w 39"/>
              <a:gd name="T13" fmla="*/ 27 h 38"/>
              <a:gd name="T14" fmla="*/ 8 w 39"/>
              <a:gd name="T15" fmla="*/ 26 h 38"/>
              <a:gd name="T16" fmla="*/ 7 w 39"/>
              <a:gd name="T17" fmla="*/ 26 h 38"/>
              <a:gd name="T18" fmla="*/ 6 w 39"/>
              <a:gd name="T19" fmla="*/ 24 h 38"/>
              <a:gd name="T20" fmla="*/ 5 w 39"/>
              <a:gd name="T21" fmla="*/ 23 h 38"/>
              <a:gd name="T22" fmla="*/ 9 w 39"/>
              <a:gd name="T23" fmla="*/ 2 h 38"/>
              <a:gd name="T24" fmla="*/ 9 w 39"/>
              <a:gd name="T25" fmla="*/ 2 h 38"/>
              <a:gd name="T26" fmla="*/ 6 w 39"/>
              <a:gd name="T27" fmla="*/ 0 h 38"/>
              <a:gd name="T28" fmla="*/ 4 w 39"/>
              <a:gd name="T29" fmla="*/ 0 h 38"/>
              <a:gd name="T30" fmla="*/ 3 w 39"/>
              <a:gd name="T31" fmla="*/ 2 h 38"/>
              <a:gd name="T32" fmla="*/ 2 w 39"/>
              <a:gd name="T33" fmla="*/ 10 h 38"/>
              <a:gd name="T34" fmla="*/ 1 w 39"/>
              <a:gd name="T35" fmla="*/ 16 h 38"/>
              <a:gd name="T36" fmla="*/ 0 w 39"/>
              <a:gd name="T37" fmla="*/ 19 h 38"/>
              <a:gd name="T38" fmla="*/ 0 w 39"/>
              <a:gd name="T39" fmla="*/ 21 h 38"/>
              <a:gd name="T40" fmla="*/ 0 w 39"/>
              <a:gd name="T41" fmla="*/ 22 h 38"/>
              <a:gd name="T42" fmla="*/ 0 w 39"/>
              <a:gd name="T43" fmla="*/ 22 h 38"/>
              <a:gd name="T44" fmla="*/ 1 w 39"/>
              <a:gd name="T45" fmla="*/ 26 h 38"/>
              <a:gd name="T46" fmla="*/ 3 w 39"/>
              <a:gd name="T47" fmla="*/ 29 h 38"/>
              <a:gd name="T48" fmla="*/ 6 w 39"/>
              <a:gd name="T49" fmla="*/ 31 h 38"/>
              <a:gd name="T50" fmla="*/ 10 w 39"/>
              <a:gd name="T51" fmla="*/ 31 h 38"/>
              <a:gd name="T52" fmla="*/ 27 w 39"/>
              <a:gd name="T53" fmla="*/ 31 h 38"/>
              <a:gd name="T54" fmla="*/ 27 w 39"/>
              <a:gd name="T55" fmla="*/ 35 h 38"/>
              <a:gd name="T56" fmla="*/ 29 w 39"/>
              <a:gd name="T57" fmla="*/ 38 h 38"/>
              <a:gd name="T58" fmla="*/ 32 w 39"/>
              <a:gd name="T59" fmla="*/ 35 h 38"/>
              <a:gd name="T60" fmla="*/ 32 w 39"/>
              <a:gd name="T61" fmla="*/ 31 h 38"/>
              <a:gd name="T62" fmla="*/ 36 w 39"/>
              <a:gd name="T63" fmla="*/ 31 h 38"/>
              <a:gd name="T64" fmla="*/ 39 w 39"/>
              <a:gd name="T65" fmla="*/ 29 h 38"/>
              <a:gd name="T66" fmla="*/ 36 w 39"/>
              <a:gd name="T67" fmla="*/ 27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9" h="38">
                <a:moveTo>
                  <a:pt x="36" y="27"/>
                </a:moveTo>
                <a:cubicBezTo>
                  <a:pt x="32" y="27"/>
                  <a:pt x="32" y="27"/>
                  <a:pt x="32" y="27"/>
                </a:cubicBezTo>
                <a:cubicBezTo>
                  <a:pt x="32" y="10"/>
                  <a:pt x="32" y="10"/>
                  <a:pt x="32" y="10"/>
                </a:cubicBezTo>
                <a:cubicBezTo>
                  <a:pt x="32" y="9"/>
                  <a:pt x="31" y="8"/>
                  <a:pt x="29" y="8"/>
                </a:cubicBezTo>
                <a:cubicBezTo>
                  <a:pt x="28" y="8"/>
                  <a:pt x="27" y="9"/>
                  <a:pt x="27" y="10"/>
                </a:cubicBezTo>
                <a:cubicBezTo>
                  <a:pt x="27" y="27"/>
                  <a:pt x="27" y="27"/>
                  <a:pt x="27" y="27"/>
                </a:cubicBezTo>
                <a:cubicBezTo>
                  <a:pt x="10" y="27"/>
                  <a:pt x="10" y="27"/>
                  <a:pt x="10" y="27"/>
                </a:cubicBezTo>
                <a:cubicBezTo>
                  <a:pt x="10" y="27"/>
                  <a:pt x="9" y="27"/>
                  <a:pt x="8" y="26"/>
                </a:cubicBezTo>
                <a:cubicBezTo>
                  <a:pt x="8" y="26"/>
                  <a:pt x="7" y="26"/>
                  <a:pt x="7" y="26"/>
                </a:cubicBezTo>
                <a:cubicBezTo>
                  <a:pt x="6" y="25"/>
                  <a:pt x="6" y="25"/>
                  <a:pt x="6" y="24"/>
                </a:cubicBezTo>
                <a:cubicBezTo>
                  <a:pt x="5" y="24"/>
                  <a:pt x="5" y="23"/>
                  <a:pt x="5" y="23"/>
                </a:cubicBezTo>
                <a:cubicBezTo>
                  <a:pt x="9" y="2"/>
                  <a:pt x="9" y="2"/>
                  <a:pt x="9" y="2"/>
                </a:cubicBezTo>
                <a:cubicBezTo>
                  <a:pt x="9" y="2"/>
                  <a:pt x="9" y="2"/>
                  <a:pt x="9" y="2"/>
                </a:cubicBezTo>
                <a:cubicBezTo>
                  <a:pt x="9" y="1"/>
                  <a:pt x="8" y="0"/>
                  <a:pt x="6" y="0"/>
                </a:cubicBezTo>
                <a:cubicBezTo>
                  <a:pt x="5" y="0"/>
                  <a:pt x="5" y="0"/>
                  <a:pt x="4" y="0"/>
                </a:cubicBezTo>
                <a:cubicBezTo>
                  <a:pt x="4" y="0"/>
                  <a:pt x="4" y="1"/>
                  <a:pt x="3" y="2"/>
                </a:cubicBezTo>
                <a:cubicBezTo>
                  <a:pt x="3" y="5"/>
                  <a:pt x="2" y="8"/>
                  <a:pt x="2" y="10"/>
                </a:cubicBezTo>
                <a:cubicBezTo>
                  <a:pt x="1" y="16"/>
                  <a:pt x="1" y="16"/>
                  <a:pt x="1" y="16"/>
                </a:cubicBezTo>
                <a:cubicBezTo>
                  <a:pt x="1" y="17"/>
                  <a:pt x="1" y="18"/>
                  <a:pt x="0" y="19"/>
                </a:cubicBezTo>
                <a:cubicBezTo>
                  <a:pt x="0" y="21"/>
                  <a:pt x="0" y="21"/>
                  <a:pt x="0" y="21"/>
                </a:cubicBezTo>
                <a:cubicBezTo>
                  <a:pt x="0" y="22"/>
                  <a:pt x="0" y="22"/>
                  <a:pt x="0" y="22"/>
                </a:cubicBezTo>
                <a:cubicBezTo>
                  <a:pt x="0" y="22"/>
                  <a:pt x="0" y="22"/>
                  <a:pt x="0" y="22"/>
                </a:cubicBezTo>
                <a:cubicBezTo>
                  <a:pt x="0" y="24"/>
                  <a:pt x="0" y="25"/>
                  <a:pt x="1" y="26"/>
                </a:cubicBezTo>
                <a:cubicBezTo>
                  <a:pt x="1" y="27"/>
                  <a:pt x="2" y="28"/>
                  <a:pt x="3" y="29"/>
                </a:cubicBezTo>
                <a:cubicBezTo>
                  <a:pt x="4" y="30"/>
                  <a:pt x="5" y="30"/>
                  <a:pt x="6" y="31"/>
                </a:cubicBezTo>
                <a:cubicBezTo>
                  <a:pt x="7" y="31"/>
                  <a:pt x="9" y="31"/>
                  <a:pt x="10" y="31"/>
                </a:cubicBezTo>
                <a:cubicBezTo>
                  <a:pt x="27" y="31"/>
                  <a:pt x="27" y="31"/>
                  <a:pt x="27" y="31"/>
                </a:cubicBezTo>
                <a:cubicBezTo>
                  <a:pt x="27" y="35"/>
                  <a:pt x="27" y="35"/>
                  <a:pt x="27" y="35"/>
                </a:cubicBezTo>
                <a:cubicBezTo>
                  <a:pt x="27" y="37"/>
                  <a:pt x="28" y="38"/>
                  <a:pt x="29" y="38"/>
                </a:cubicBezTo>
                <a:cubicBezTo>
                  <a:pt x="31" y="38"/>
                  <a:pt x="32" y="37"/>
                  <a:pt x="32" y="35"/>
                </a:cubicBezTo>
                <a:cubicBezTo>
                  <a:pt x="32" y="31"/>
                  <a:pt x="32" y="31"/>
                  <a:pt x="32" y="31"/>
                </a:cubicBezTo>
                <a:cubicBezTo>
                  <a:pt x="36" y="31"/>
                  <a:pt x="36" y="31"/>
                  <a:pt x="36" y="31"/>
                </a:cubicBezTo>
                <a:cubicBezTo>
                  <a:pt x="38" y="31"/>
                  <a:pt x="39" y="31"/>
                  <a:pt x="39" y="29"/>
                </a:cubicBezTo>
                <a:cubicBezTo>
                  <a:pt x="39" y="28"/>
                  <a:pt x="38" y="27"/>
                  <a:pt x="36" y="27"/>
                </a:cubicBezTo>
                <a:close/>
              </a:path>
            </a:pathLst>
          </a:custGeom>
          <a:solidFill>
            <a:srgbClr val="F77983"/>
          </a:solidFill>
          <a:ln>
            <a:noFill/>
          </a:ln>
        </p:spPr>
        <p:txBody>
          <a:bodyPr vert="horz" wrap="square" lIns="91440" tIns="45720" rIns="91440" bIns="45720" numCol="1" anchor="t" anchorCtr="0" compatLnSpc="1"/>
          <a:lstStyle/>
          <a:p>
            <a:endParaRPr lang="zh-CN" altLang="en-US"/>
          </a:p>
        </p:txBody>
      </p:sp>
      <p:sp>
        <p:nvSpPr>
          <p:cNvPr id="42" name="Freeform 22"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bwMode="auto">
          <a:xfrm>
            <a:off x="4861972" y="3957602"/>
            <a:ext cx="344026" cy="387686"/>
          </a:xfrm>
          <a:custGeom>
            <a:avLst/>
            <a:gdLst>
              <a:gd name="T0" fmla="*/ 35 w 35"/>
              <a:gd name="T1" fmla="*/ 13 h 38"/>
              <a:gd name="T2" fmla="*/ 35 w 35"/>
              <a:gd name="T3" fmla="*/ 9 h 38"/>
              <a:gd name="T4" fmla="*/ 34 w 35"/>
              <a:gd name="T5" fmla="*/ 5 h 38"/>
              <a:gd name="T6" fmla="*/ 31 w 35"/>
              <a:gd name="T7" fmla="*/ 3 h 38"/>
              <a:gd name="T8" fmla="*/ 28 w 35"/>
              <a:gd name="T9" fmla="*/ 1 h 38"/>
              <a:gd name="T10" fmla="*/ 24 w 35"/>
              <a:gd name="T11" fmla="*/ 0 h 38"/>
              <a:gd name="T12" fmla="*/ 2 w 35"/>
              <a:gd name="T13" fmla="*/ 0 h 38"/>
              <a:gd name="T14" fmla="*/ 0 w 35"/>
              <a:gd name="T15" fmla="*/ 3 h 38"/>
              <a:gd name="T16" fmla="*/ 2 w 35"/>
              <a:gd name="T17" fmla="*/ 5 h 38"/>
              <a:gd name="T18" fmla="*/ 24 w 35"/>
              <a:gd name="T19" fmla="*/ 5 h 38"/>
              <a:gd name="T20" fmla="*/ 26 w 35"/>
              <a:gd name="T21" fmla="*/ 5 h 38"/>
              <a:gd name="T22" fmla="*/ 28 w 35"/>
              <a:gd name="T23" fmla="*/ 6 h 38"/>
              <a:gd name="T24" fmla="*/ 29 w 35"/>
              <a:gd name="T25" fmla="*/ 7 h 38"/>
              <a:gd name="T26" fmla="*/ 29 w 35"/>
              <a:gd name="T27" fmla="*/ 9 h 38"/>
              <a:gd name="T28" fmla="*/ 29 w 35"/>
              <a:gd name="T29" fmla="*/ 13 h 38"/>
              <a:gd name="T30" fmla="*/ 29 w 35"/>
              <a:gd name="T31" fmla="*/ 15 h 38"/>
              <a:gd name="T32" fmla="*/ 28 w 35"/>
              <a:gd name="T33" fmla="*/ 16 h 38"/>
              <a:gd name="T34" fmla="*/ 26 w 35"/>
              <a:gd name="T35" fmla="*/ 16 h 38"/>
              <a:gd name="T36" fmla="*/ 24 w 35"/>
              <a:gd name="T37" fmla="*/ 17 h 38"/>
              <a:gd name="T38" fmla="*/ 6 w 35"/>
              <a:gd name="T39" fmla="*/ 17 h 38"/>
              <a:gd name="T40" fmla="*/ 4 w 35"/>
              <a:gd name="T41" fmla="*/ 19 h 38"/>
              <a:gd name="T42" fmla="*/ 6 w 35"/>
              <a:gd name="T43" fmla="*/ 22 h 38"/>
              <a:gd name="T44" fmla="*/ 24 w 35"/>
              <a:gd name="T45" fmla="*/ 22 h 38"/>
              <a:gd name="T46" fmla="*/ 26 w 35"/>
              <a:gd name="T47" fmla="*/ 22 h 38"/>
              <a:gd name="T48" fmla="*/ 28 w 35"/>
              <a:gd name="T49" fmla="*/ 23 h 38"/>
              <a:gd name="T50" fmla="*/ 29 w 35"/>
              <a:gd name="T51" fmla="*/ 24 h 38"/>
              <a:gd name="T52" fmla="*/ 29 w 35"/>
              <a:gd name="T53" fmla="*/ 25 h 38"/>
              <a:gd name="T54" fmla="*/ 29 w 35"/>
              <a:gd name="T55" fmla="*/ 30 h 38"/>
              <a:gd name="T56" fmla="*/ 29 w 35"/>
              <a:gd name="T57" fmla="*/ 31 h 38"/>
              <a:gd name="T58" fmla="*/ 28 w 35"/>
              <a:gd name="T59" fmla="*/ 32 h 38"/>
              <a:gd name="T60" fmla="*/ 26 w 35"/>
              <a:gd name="T61" fmla="*/ 33 h 38"/>
              <a:gd name="T62" fmla="*/ 24 w 35"/>
              <a:gd name="T63" fmla="*/ 33 h 38"/>
              <a:gd name="T64" fmla="*/ 2 w 35"/>
              <a:gd name="T65" fmla="*/ 33 h 38"/>
              <a:gd name="T66" fmla="*/ 0 w 35"/>
              <a:gd name="T67" fmla="*/ 36 h 38"/>
              <a:gd name="T68" fmla="*/ 2 w 35"/>
              <a:gd name="T69" fmla="*/ 38 h 38"/>
              <a:gd name="T70" fmla="*/ 24 w 35"/>
              <a:gd name="T71" fmla="*/ 38 h 38"/>
              <a:gd name="T72" fmla="*/ 28 w 35"/>
              <a:gd name="T73" fmla="*/ 38 h 38"/>
              <a:gd name="T74" fmla="*/ 31 w 35"/>
              <a:gd name="T75" fmla="*/ 36 h 38"/>
              <a:gd name="T76" fmla="*/ 34 w 35"/>
              <a:gd name="T77" fmla="*/ 33 h 38"/>
              <a:gd name="T78" fmla="*/ 35 w 35"/>
              <a:gd name="T79" fmla="*/ 30 h 38"/>
              <a:gd name="T80" fmla="*/ 35 w 35"/>
              <a:gd name="T81" fmla="*/ 25 h 38"/>
              <a:gd name="T82" fmla="*/ 32 w 35"/>
              <a:gd name="T83" fmla="*/ 19 h 38"/>
              <a:gd name="T84" fmla="*/ 35 w 35"/>
              <a:gd name="T85" fmla="*/ 13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5" h="38">
                <a:moveTo>
                  <a:pt x="35" y="13"/>
                </a:moveTo>
                <a:cubicBezTo>
                  <a:pt x="35" y="9"/>
                  <a:pt x="35" y="9"/>
                  <a:pt x="35" y="9"/>
                </a:cubicBezTo>
                <a:cubicBezTo>
                  <a:pt x="35" y="7"/>
                  <a:pt x="34" y="6"/>
                  <a:pt x="34" y="5"/>
                </a:cubicBezTo>
                <a:cubicBezTo>
                  <a:pt x="33" y="4"/>
                  <a:pt x="32" y="3"/>
                  <a:pt x="31" y="3"/>
                </a:cubicBezTo>
                <a:cubicBezTo>
                  <a:pt x="31" y="2"/>
                  <a:pt x="29" y="1"/>
                  <a:pt x="28" y="1"/>
                </a:cubicBezTo>
                <a:cubicBezTo>
                  <a:pt x="27" y="0"/>
                  <a:pt x="26" y="0"/>
                  <a:pt x="24" y="0"/>
                </a:cubicBezTo>
                <a:cubicBezTo>
                  <a:pt x="2" y="0"/>
                  <a:pt x="2" y="0"/>
                  <a:pt x="2" y="0"/>
                </a:cubicBezTo>
                <a:cubicBezTo>
                  <a:pt x="1" y="0"/>
                  <a:pt x="0" y="1"/>
                  <a:pt x="0" y="3"/>
                </a:cubicBezTo>
                <a:cubicBezTo>
                  <a:pt x="0" y="4"/>
                  <a:pt x="1" y="5"/>
                  <a:pt x="2" y="5"/>
                </a:cubicBezTo>
                <a:cubicBezTo>
                  <a:pt x="24" y="5"/>
                  <a:pt x="24" y="5"/>
                  <a:pt x="24" y="5"/>
                </a:cubicBezTo>
                <a:cubicBezTo>
                  <a:pt x="25" y="5"/>
                  <a:pt x="26" y="5"/>
                  <a:pt x="26" y="5"/>
                </a:cubicBezTo>
                <a:cubicBezTo>
                  <a:pt x="27" y="6"/>
                  <a:pt x="28" y="6"/>
                  <a:pt x="28" y="6"/>
                </a:cubicBezTo>
                <a:cubicBezTo>
                  <a:pt x="28" y="6"/>
                  <a:pt x="29" y="7"/>
                  <a:pt x="29" y="7"/>
                </a:cubicBezTo>
                <a:cubicBezTo>
                  <a:pt x="29" y="8"/>
                  <a:pt x="29" y="8"/>
                  <a:pt x="29" y="9"/>
                </a:cubicBezTo>
                <a:cubicBezTo>
                  <a:pt x="29" y="13"/>
                  <a:pt x="29" y="13"/>
                  <a:pt x="29" y="13"/>
                </a:cubicBezTo>
                <a:cubicBezTo>
                  <a:pt x="29" y="14"/>
                  <a:pt x="29" y="14"/>
                  <a:pt x="29" y="15"/>
                </a:cubicBezTo>
                <a:cubicBezTo>
                  <a:pt x="29" y="15"/>
                  <a:pt x="28" y="15"/>
                  <a:pt x="28" y="16"/>
                </a:cubicBezTo>
                <a:cubicBezTo>
                  <a:pt x="28" y="16"/>
                  <a:pt x="27" y="16"/>
                  <a:pt x="26" y="16"/>
                </a:cubicBezTo>
                <a:cubicBezTo>
                  <a:pt x="26" y="17"/>
                  <a:pt x="25" y="17"/>
                  <a:pt x="24" y="17"/>
                </a:cubicBezTo>
                <a:cubicBezTo>
                  <a:pt x="6" y="17"/>
                  <a:pt x="6" y="17"/>
                  <a:pt x="6" y="17"/>
                </a:cubicBezTo>
                <a:cubicBezTo>
                  <a:pt x="5" y="17"/>
                  <a:pt x="4" y="18"/>
                  <a:pt x="4" y="19"/>
                </a:cubicBezTo>
                <a:cubicBezTo>
                  <a:pt x="4" y="21"/>
                  <a:pt x="5" y="22"/>
                  <a:pt x="6" y="22"/>
                </a:cubicBezTo>
                <a:cubicBezTo>
                  <a:pt x="24" y="22"/>
                  <a:pt x="24" y="22"/>
                  <a:pt x="24" y="22"/>
                </a:cubicBezTo>
                <a:cubicBezTo>
                  <a:pt x="25" y="22"/>
                  <a:pt x="26" y="22"/>
                  <a:pt x="26" y="22"/>
                </a:cubicBezTo>
                <a:cubicBezTo>
                  <a:pt x="27" y="22"/>
                  <a:pt x="28" y="22"/>
                  <a:pt x="28" y="23"/>
                </a:cubicBezTo>
                <a:cubicBezTo>
                  <a:pt x="28" y="23"/>
                  <a:pt x="29" y="23"/>
                  <a:pt x="29" y="24"/>
                </a:cubicBezTo>
                <a:cubicBezTo>
                  <a:pt x="29" y="24"/>
                  <a:pt x="29" y="25"/>
                  <a:pt x="29" y="25"/>
                </a:cubicBezTo>
                <a:cubicBezTo>
                  <a:pt x="29" y="30"/>
                  <a:pt x="29" y="30"/>
                  <a:pt x="29" y="30"/>
                </a:cubicBezTo>
                <a:cubicBezTo>
                  <a:pt x="29" y="30"/>
                  <a:pt x="29" y="31"/>
                  <a:pt x="29" y="31"/>
                </a:cubicBezTo>
                <a:cubicBezTo>
                  <a:pt x="29" y="32"/>
                  <a:pt x="28" y="32"/>
                  <a:pt x="28" y="32"/>
                </a:cubicBezTo>
                <a:cubicBezTo>
                  <a:pt x="28" y="33"/>
                  <a:pt x="27" y="33"/>
                  <a:pt x="26" y="33"/>
                </a:cubicBezTo>
                <a:cubicBezTo>
                  <a:pt x="26" y="33"/>
                  <a:pt x="25" y="33"/>
                  <a:pt x="24" y="33"/>
                </a:cubicBezTo>
                <a:cubicBezTo>
                  <a:pt x="2" y="33"/>
                  <a:pt x="2" y="33"/>
                  <a:pt x="2" y="33"/>
                </a:cubicBezTo>
                <a:cubicBezTo>
                  <a:pt x="1" y="33"/>
                  <a:pt x="0" y="34"/>
                  <a:pt x="0" y="36"/>
                </a:cubicBezTo>
                <a:cubicBezTo>
                  <a:pt x="0" y="37"/>
                  <a:pt x="1" y="38"/>
                  <a:pt x="2" y="38"/>
                </a:cubicBezTo>
                <a:cubicBezTo>
                  <a:pt x="24" y="38"/>
                  <a:pt x="24" y="38"/>
                  <a:pt x="24" y="38"/>
                </a:cubicBezTo>
                <a:cubicBezTo>
                  <a:pt x="26" y="38"/>
                  <a:pt x="27" y="38"/>
                  <a:pt x="28" y="38"/>
                </a:cubicBezTo>
                <a:cubicBezTo>
                  <a:pt x="29" y="37"/>
                  <a:pt x="31" y="37"/>
                  <a:pt x="31" y="36"/>
                </a:cubicBezTo>
                <a:cubicBezTo>
                  <a:pt x="32" y="35"/>
                  <a:pt x="33" y="34"/>
                  <a:pt x="34" y="33"/>
                </a:cubicBezTo>
                <a:cubicBezTo>
                  <a:pt x="34" y="32"/>
                  <a:pt x="35" y="31"/>
                  <a:pt x="35" y="30"/>
                </a:cubicBezTo>
                <a:cubicBezTo>
                  <a:pt x="35" y="25"/>
                  <a:pt x="35" y="25"/>
                  <a:pt x="35" y="25"/>
                </a:cubicBezTo>
                <a:cubicBezTo>
                  <a:pt x="35" y="23"/>
                  <a:pt x="34" y="21"/>
                  <a:pt x="32" y="19"/>
                </a:cubicBezTo>
                <a:cubicBezTo>
                  <a:pt x="34" y="18"/>
                  <a:pt x="35" y="16"/>
                  <a:pt x="35" y="13"/>
                </a:cubicBezTo>
                <a:close/>
              </a:path>
            </a:pathLst>
          </a:custGeom>
          <a:solidFill>
            <a:srgbClr val="D06F83"/>
          </a:solidFill>
          <a:ln>
            <a:noFill/>
          </a:ln>
        </p:spPr>
        <p:txBody>
          <a:bodyPr vert="horz" wrap="square" lIns="91440" tIns="45720" rIns="91440" bIns="45720" numCol="1" anchor="t" anchorCtr="0" compatLnSpc="1"/>
          <a:lstStyle/>
          <a:p>
            <a:endParaRPr lang="zh-CN" altLang="en-US"/>
          </a:p>
        </p:txBody>
      </p:sp>
      <p:sp>
        <p:nvSpPr>
          <p:cNvPr id="43" name="Freeform 27"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bwMode="auto">
          <a:xfrm>
            <a:off x="4833653" y="2533010"/>
            <a:ext cx="372345" cy="388249"/>
          </a:xfrm>
          <a:custGeom>
            <a:avLst/>
            <a:gdLst>
              <a:gd name="T0" fmla="*/ 6 w 38"/>
              <a:gd name="T1" fmla="*/ 24 h 38"/>
              <a:gd name="T2" fmla="*/ 7 w 38"/>
              <a:gd name="T3" fmla="*/ 22 h 38"/>
              <a:gd name="T4" fmla="*/ 8 w 38"/>
              <a:gd name="T5" fmla="*/ 22 h 38"/>
              <a:gd name="T6" fmla="*/ 10 w 38"/>
              <a:gd name="T7" fmla="*/ 21 h 38"/>
              <a:gd name="T8" fmla="*/ 28 w 38"/>
              <a:gd name="T9" fmla="*/ 21 h 38"/>
              <a:gd name="T10" fmla="*/ 32 w 38"/>
              <a:gd name="T11" fmla="*/ 21 h 38"/>
              <a:gd name="T12" fmla="*/ 35 w 38"/>
              <a:gd name="T13" fmla="*/ 19 h 38"/>
              <a:gd name="T14" fmla="*/ 38 w 38"/>
              <a:gd name="T15" fmla="*/ 16 h 38"/>
              <a:gd name="T16" fmla="*/ 38 w 38"/>
              <a:gd name="T17" fmla="*/ 13 h 38"/>
              <a:gd name="T18" fmla="*/ 38 w 38"/>
              <a:gd name="T19" fmla="*/ 8 h 38"/>
              <a:gd name="T20" fmla="*/ 38 w 38"/>
              <a:gd name="T21" fmla="*/ 5 h 38"/>
              <a:gd name="T22" fmla="*/ 35 w 38"/>
              <a:gd name="T23" fmla="*/ 2 h 38"/>
              <a:gd name="T24" fmla="*/ 32 w 38"/>
              <a:gd name="T25" fmla="*/ 1 h 38"/>
              <a:gd name="T26" fmla="*/ 28 w 38"/>
              <a:gd name="T27" fmla="*/ 0 h 38"/>
              <a:gd name="T28" fmla="*/ 9 w 38"/>
              <a:gd name="T29" fmla="*/ 0 h 38"/>
              <a:gd name="T30" fmla="*/ 6 w 38"/>
              <a:gd name="T31" fmla="*/ 2 h 38"/>
              <a:gd name="T32" fmla="*/ 9 w 38"/>
              <a:gd name="T33" fmla="*/ 5 h 38"/>
              <a:gd name="T34" fmla="*/ 28 w 38"/>
              <a:gd name="T35" fmla="*/ 5 h 38"/>
              <a:gd name="T36" fmla="*/ 30 w 38"/>
              <a:gd name="T37" fmla="*/ 5 h 38"/>
              <a:gd name="T38" fmla="*/ 32 w 38"/>
              <a:gd name="T39" fmla="*/ 6 h 38"/>
              <a:gd name="T40" fmla="*/ 33 w 38"/>
              <a:gd name="T41" fmla="*/ 7 h 38"/>
              <a:gd name="T42" fmla="*/ 33 w 38"/>
              <a:gd name="T43" fmla="*/ 8 h 38"/>
              <a:gd name="T44" fmla="*/ 33 w 38"/>
              <a:gd name="T45" fmla="*/ 13 h 38"/>
              <a:gd name="T46" fmla="*/ 33 w 38"/>
              <a:gd name="T47" fmla="*/ 14 h 38"/>
              <a:gd name="T48" fmla="*/ 32 w 38"/>
              <a:gd name="T49" fmla="*/ 16 h 38"/>
              <a:gd name="T50" fmla="*/ 30 w 38"/>
              <a:gd name="T51" fmla="*/ 16 h 38"/>
              <a:gd name="T52" fmla="*/ 28 w 38"/>
              <a:gd name="T53" fmla="*/ 17 h 38"/>
              <a:gd name="T54" fmla="*/ 10 w 38"/>
              <a:gd name="T55" fmla="*/ 17 h 38"/>
              <a:gd name="T56" fmla="*/ 6 w 38"/>
              <a:gd name="T57" fmla="*/ 17 h 38"/>
              <a:gd name="T58" fmla="*/ 3 w 38"/>
              <a:gd name="T59" fmla="*/ 19 h 38"/>
              <a:gd name="T60" fmla="*/ 1 w 38"/>
              <a:gd name="T61" fmla="*/ 22 h 38"/>
              <a:gd name="T62" fmla="*/ 0 w 38"/>
              <a:gd name="T63" fmla="*/ 25 h 38"/>
              <a:gd name="T64" fmla="*/ 0 w 38"/>
              <a:gd name="T65" fmla="*/ 29 h 38"/>
              <a:gd name="T66" fmla="*/ 1 w 38"/>
              <a:gd name="T67" fmla="*/ 33 h 38"/>
              <a:gd name="T68" fmla="*/ 3 w 38"/>
              <a:gd name="T69" fmla="*/ 36 h 38"/>
              <a:gd name="T70" fmla="*/ 6 w 38"/>
              <a:gd name="T71" fmla="*/ 37 h 38"/>
              <a:gd name="T72" fmla="*/ 10 w 38"/>
              <a:gd name="T73" fmla="*/ 38 h 38"/>
              <a:gd name="T74" fmla="*/ 36 w 38"/>
              <a:gd name="T75" fmla="*/ 38 h 38"/>
              <a:gd name="T76" fmla="*/ 38 w 38"/>
              <a:gd name="T77" fmla="*/ 35 h 38"/>
              <a:gd name="T78" fmla="*/ 36 w 38"/>
              <a:gd name="T79" fmla="*/ 33 h 38"/>
              <a:gd name="T80" fmla="*/ 10 w 38"/>
              <a:gd name="T81" fmla="*/ 33 h 38"/>
              <a:gd name="T82" fmla="*/ 8 w 38"/>
              <a:gd name="T83" fmla="*/ 33 h 38"/>
              <a:gd name="T84" fmla="*/ 7 w 38"/>
              <a:gd name="T85" fmla="*/ 32 h 38"/>
              <a:gd name="T86" fmla="*/ 6 w 38"/>
              <a:gd name="T87" fmla="*/ 31 h 38"/>
              <a:gd name="T88" fmla="*/ 5 w 38"/>
              <a:gd name="T89" fmla="*/ 29 h 38"/>
              <a:gd name="T90" fmla="*/ 5 w 38"/>
              <a:gd name="T91" fmla="*/ 25 h 38"/>
              <a:gd name="T92" fmla="*/ 6 w 38"/>
              <a:gd name="T93" fmla="*/ 24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8" h="38">
                <a:moveTo>
                  <a:pt x="6" y="24"/>
                </a:moveTo>
                <a:cubicBezTo>
                  <a:pt x="6" y="23"/>
                  <a:pt x="6" y="23"/>
                  <a:pt x="7" y="22"/>
                </a:cubicBezTo>
                <a:cubicBezTo>
                  <a:pt x="7" y="22"/>
                  <a:pt x="8" y="22"/>
                  <a:pt x="8" y="22"/>
                </a:cubicBezTo>
                <a:cubicBezTo>
                  <a:pt x="9" y="21"/>
                  <a:pt x="10" y="21"/>
                  <a:pt x="10" y="21"/>
                </a:cubicBezTo>
                <a:cubicBezTo>
                  <a:pt x="28" y="21"/>
                  <a:pt x="28" y="21"/>
                  <a:pt x="28" y="21"/>
                </a:cubicBezTo>
                <a:cubicBezTo>
                  <a:pt x="30" y="21"/>
                  <a:pt x="31" y="21"/>
                  <a:pt x="32" y="21"/>
                </a:cubicBezTo>
                <a:cubicBezTo>
                  <a:pt x="33" y="20"/>
                  <a:pt x="34" y="20"/>
                  <a:pt x="35" y="19"/>
                </a:cubicBezTo>
                <a:cubicBezTo>
                  <a:pt x="36" y="18"/>
                  <a:pt x="37" y="17"/>
                  <a:pt x="38" y="16"/>
                </a:cubicBezTo>
                <a:cubicBezTo>
                  <a:pt x="38" y="15"/>
                  <a:pt x="38" y="14"/>
                  <a:pt x="38" y="13"/>
                </a:cubicBezTo>
                <a:cubicBezTo>
                  <a:pt x="38" y="8"/>
                  <a:pt x="38" y="8"/>
                  <a:pt x="38" y="8"/>
                </a:cubicBezTo>
                <a:cubicBezTo>
                  <a:pt x="38" y="7"/>
                  <a:pt x="38" y="6"/>
                  <a:pt x="38" y="5"/>
                </a:cubicBezTo>
                <a:cubicBezTo>
                  <a:pt x="37" y="4"/>
                  <a:pt x="36" y="3"/>
                  <a:pt x="35" y="2"/>
                </a:cubicBezTo>
                <a:cubicBezTo>
                  <a:pt x="34" y="2"/>
                  <a:pt x="33" y="1"/>
                  <a:pt x="32" y="1"/>
                </a:cubicBezTo>
                <a:cubicBezTo>
                  <a:pt x="31" y="0"/>
                  <a:pt x="29" y="0"/>
                  <a:pt x="28" y="0"/>
                </a:cubicBezTo>
                <a:cubicBezTo>
                  <a:pt x="9" y="0"/>
                  <a:pt x="9" y="0"/>
                  <a:pt x="9" y="0"/>
                </a:cubicBezTo>
                <a:cubicBezTo>
                  <a:pt x="7" y="0"/>
                  <a:pt x="6" y="1"/>
                  <a:pt x="6" y="2"/>
                </a:cubicBezTo>
                <a:cubicBezTo>
                  <a:pt x="6" y="4"/>
                  <a:pt x="7" y="5"/>
                  <a:pt x="9" y="5"/>
                </a:cubicBezTo>
                <a:cubicBezTo>
                  <a:pt x="28" y="5"/>
                  <a:pt x="28" y="5"/>
                  <a:pt x="28" y="5"/>
                </a:cubicBezTo>
                <a:cubicBezTo>
                  <a:pt x="29" y="5"/>
                  <a:pt x="29" y="5"/>
                  <a:pt x="30" y="5"/>
                </a:cubicBezTo>
                <a:cubicBezTo>
                  <a:pt x="31" y="5"/>
                  <a:pt x="31" y="6"/>
                  <a:pt x="32" y="6"/>
                </a:cubicBezTo>
                <a:cubicBezTo>
                  <a:pt x="32" y="6"/>
                  <a:pt x="33" y="7"/>
                  <a:pt x="33" y="7"/>
                </a:cubicBezTo>
                <a:cubicBezTo>
                  <a:pt x="33" y="7"/>
                  <a:pt x="33" y="8"/>
                  <a:pt x="33" y="8"/>
                </a:cubicBezTo>
                <a:cubicBezTo>
                  <a:pt x="33" y="13"/>
                  <a:pt x="33" y="13"/>
                  <a:pt x="33" y="13"/>
                </a:cubicBezTo>
                <a:cubicBezTo>
                  <a:pt x="33" y="13"/>
                  <a:pt x="33" y="14"/>
                  <a:pt x="33" y="14"/>
                </a:cubicBezTo>
                <a:cubicBezTo>
                  <a:pt x="33" y="15"/>
                  <a:pt x="32" y="15"/>
                  <a:pt x="32" y="16"/>
                </a:cubicBezTo>
                <a:cubicBezTo>
                  <a:pt x="31" y="16"/>
                  <a:pt x="31" y="16"/>
                  <a:pt x="30" y="16"/>
                </a:cubicBezTo>
                <a:cubicBezTo>
                  <a:pt x="29" y="16"/>
                  <a:pt x="29" y="17"/>
                  <a:pt x="28" y="17"/>
                </a:cubicBezTo>
                <a:cubicBezTo>
                  <a:pt x="10" y="17"/>
                  <a:pt x="10" y="17"/>
                  <a:pt x="10" y="17"/>
                </a:cubicBezTo>
                <a:cubicBezTo>
                  <a:pt x="9" y="17"/>
                  <a:pt x="7" y="17"/>
                  <a:pt x="6" y="17"/>
                </a:cubicBezTo>
                <a:cubicBezTo>
                  <a:pt x="5" y="18"/>
                  <a:pt x="4" y="18"/>
                  <a:pt x="3" y="19"/>
                </a:cubicBezTo>
                <a:cubicBezTo>
                  <a:pt x="2" y="20"/>
                  <a:pt x="1" y="21"/>
                  <a:pt x="1" y="22"/>
                </a:cubicBezTo>
                <a:cubicBezTo>
                  <a:pt x="0" y="23"/>
                  <a:pt x="0" y="24"/>
                  <a:pt x="0" y="25"/>
                </a:cubicBezTo>
                <a:cubicBezTo>
                  <a:pt x="0" y="29"/>
                  <a:pt x="0" y="29"/>
                  <a:pt x="0" y="29"/>
                </a:cubicBezTo>
                <a:cubicBezTo>
                  <a:pt x="0" y="31"/>
                  <a:pt x="0" y="32"/>
                  <a:pt x="1" y="33"/>
                </a:cubicBezTo>
                <a:cubicBezTo>
                  <a:pt x="1" y="34"/>
                  <a:pt x="2" y="35"/>
                  <a:pt x="3" y="36"/>
                </a:cubicBezTo>
                <a:cubicBezTo>
                  <a:pt x="4" y="36"/>
                  <a:pt x="5" y="37"/>
                  <a:pt x="6" y="37"/>
                </a:cubicBezTo>
                <a:cubicBezTo>
                  <a:pt x="7" y="38"/>
                  <a:pt x="9" y="38"/>
                  <a:pt x="10" y="38"/>
                </a:cubicBezTo>
                <a:cubicBezTo>
                  <a:pt x="36" y="38"/>
                  <a:pt x="36" y="38"/>
                  <a:pt x="36" y="38"/>
                </a:cubicBezTo>
                <a:cubicBezTo>
                  <a:pt x="38" y="38"/>
                  <a:pt x="38" y="37"/>
                  <a:pt x="38" y="35"/>
                </a:cubicBezTo>
                <a:cubicBezTo>
                  <a:pt x="38" y="34"/>
                  <a:pt x="38" y="33"/>
                  <a:pt x="36" y="33"/>
                </a:cubicBezTo>
                <a:cubicBezTo>
                  <a:pt x="10" y="33"/>
                  <a:pt x="10" y="33"/>
                  <a:pt x="10" y="33"/>
                </a:cubicBezTo>
                <a:cubicBezTo>
                  <a:pt x="10" y="33"/>
                  <a:pt x="9" y="33"/>
                  <a:pt x="8" y="33"/>
                </a:cubicBezTo>
                <a:cubicBezTo>
                  <a:pt x="8" y="33"/>
                  <a:pt x="7" y="32"/>
                  <a:pt x="7" y="32"/>
                </a:cubicBezTo>
                <a:cubicBezTo>
                  <a:pt x="6" y="32"/>
                  <a:pt x="6" y="31"/>
                  <a:pt x="6" y="31"/>
                </a:cubicBezTo>
                <a:cubicBezTo>
                  <a:pt x="5" y="30"/>
                  <a:pt x="5" y="30"/>
                  <a:pt x="5" y="29"/>
                </a:cubicBezTo>
                <a:cubicBezTo>
                  <a:pt x="5" y="25"/>
                  <a:pt x="5" y="25"/>
                  <a:pt x="5" y="25"/>
                </a:cubicBezTo>
                <a:cubicBezTo>
                  <a:pt x="5" y="24"/>
                  <a:pt x="5" y="24"/>
                  <a:pt x="6" y="24"/>
                </a:cubicBezTo>
                <a:close/>
              </a:path>
            </a:pathLst>
          </a:custGeom>
          <a:solidFill>
            <a:srgbClr val="966481"/>
          </a:solidFill>
          <a:ln>
            <a:noFill/>
          </a:ln>
        </p:spPr>
        <p:txBody>
          <a:bodyPr vert="horz" wrap="square" lIns="91440" tIns="45720" rIns="91440" bIns="45720" numCol="1" anchor="t" anchorCtr="0" compatLnSpc="1"/>
          <a:lstStyle/>
          <a:p>
            <a:endParaRPr lang="zh-CN" altLang="en-US"/>
          </a:p>
        </p:txBody>
      </p:sp>
      <p:sp>
        <p:nvSpPr>
          <p:cNvPr id="44" name="Freeform 32"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bwMode="auto">
          <a:xfrm>
            <a:off x="4882268" y="1040112"/>
            <a:ext cx="303434" cy="387687"/>
          </a:xfrm>
          <a:custGeom>
            <a:avLst/>
            <a:gdLst>
              <a:gd name="T0" fmla="*/ 28 w 31"/>
              <a:gd name="T1" fmla="*/ 33 h 38"/>
              <a:gd name="T2" fmla="*/ 18 w 31"/>
              <a:gd name="T3" fmla="*/ 33 h 38"/>
              <a:gd name="T4" fmla="*/ 18 w 31"/>
              <a:gd name="T5" fmla="*/ 2 h 38"/>
              <a:gd name="T6" fmla="*/ 16 w 31"/>
              <a:gd name="T7" fmla="*/ 0 h 38"/>
              <a:gd name="T8" fmla="*/ 9 w 31"/>
              <a:gd name="T9" fmla="*/ 0 h 38"/>
              <a:gd name="T10" fmla="*/ 7 w 31"/>
              <a:gd name="T11" fmla="*/ 2 h 38"/>
              <a:gd name="T12" fmla="*/ 9 w 31"/>
              <a:gd name="T13" fmla="*/ 5 h 38"/>
              <a:gd name="T14" fmla="*/ 13 w 31"/>
              <a:gd name="T15" fmla="*/ 5 h 38"/>
              <a:gd name="T16" fmla="*/ 13 w 31"/>
              <a:gd name="T17" fmla="*/ 33 h 38"/>
              <a:gd name="T18" fmla="*/ 3 w 31"/>
              <a:gd name="T19" fmla="*/ 33 h 38"/>
              <a:gd name="T20" fmla="*/ 0 w 31"/>
              <a:gd name="T21" fmla="*/ 35 h 38"/>
              <a:gd name="T22" fmla="*/ 3 w 31"/>
              <a:gd name="T23" fmla="*/ 38 h 38"/>
              <a:gd name="T24" fmla="*/ 28 w 31"/>
              <a:gd name="T25" fmla="*/ 38 h 38"/>
              <a:gd name="T26" fmla="*/ 31 w 31"/>
              <a:gd name="T27" fmla="*/ 35 h 38"/>
              <a:gd name="T28" fmla="*/ 28 w 31"/>
              <a:gd name="T29" fmla="*/ 33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1" h="38">
                <a:moveTo>
                  <a:pt x="28" y="33"/>
                </a:moveTo>
                <a:cubicBezTo>
                  <a:pt x="18" y="33"/>
                  <a:pt x="18" y="33"/>
                  <a:pt x="18" y="33"/>
                </a:cubicBezTo>
                <a:cubicBezTo>
                  <a:pt x="18" y="2"/>
                  <a:pt x="18" y="2"/>
                  <a:pt x="18" y="2"/>
                </a:cubicBezTo>
                <a:cubicBezTo>
                  <a:pt x="18" y="1"/>
                  <a:pt x="17" y="0"/>
                  <a:pt x="16" y="0"/>
                </a:cubicBezTo>
                <a:cubicBezTo>
                  <a:pt x="9" y="0"/>
                  <a:pt x="9" y="0"/>
                  <a:pt x="9" y="0"/>
                </a:cubicBezTo>
                <a:cubicBezTo>
                  <a:pt x="7" y="0"/>
                  <a:pt x="7" y="1"/>
                  <a:pt x="7" y="2"/>
                </a:cubicBezTo>
                <a:cubicBezTo>
                  <a:pt x="7" y="4"/>
                  <a:pt x="7" y="5"/>
                  <a:pt x="9" y="5"/>
                </a:cubicBezTo>
                <a:cubicBezTo>
                  <a:pt x="13" y="5"/>
                  <a:pt x="13" y="5"/>
                  <a:pt x="13" y="5"/>
                </a:cubicBezTo>
                <a:cubicBezTo>
                  <a:pt x="13" y="33"/>
                  <a:pt x="13" y="33"/>
                  <a:pt x="13" y="33"/>
                </a:cubicBezTo>
                <a:cubicBezTo>
                  <a:pt x="3" y="33"/>
                  <a:pt x="3" y="33"/>
                  <a:pt x="3" y="33"/>
                </a:cubicBezTo>
                <a:cubicBezTo>
                  <a:pt x="1" y="33"/>
                  <a:pt x="0" y="34"/>
                  <a:pt x="0" y="35"/>
                </a:cubicBezTo>
                <a:cubicBezTo>
                  <a:pt x="0" y="37"/>
                  <a:pt x="1" y="38"/>
                  <a:pt x="3" y="38"/>
                </a:cubicBezTo>
                <a:cubicBezTo>
                  <a:pt x="28" y="38"/>
                  <a:pt x="28" y="38"/>
                  <a:pt x="28" y="38"/>
                </a:cubicBezTo>
                <a:cubicBezTo>
                  <a:pt x="30" y="38"/>
                  <a:pt x="31" y="37"/>
                  <a:pt x="31" y="35"/>
                </a:cubicBezTo>
                <a:cubicBezTo>
                  <a:pt x="31" y="34"/>
                  <a:pt x="30" y="33"/>
                  <a:pt x="28" y="33"/>
                </a:cubicBezTo>
                <a:close/>
              </a:path>
            </a:pathLst>
          </a:custGeom>
          <a:solidFill>
            <a:srgbClr val="365B7C"/>
          </a:solidFill>
          <a:ln>
            <a:noFill/>
          </a:ln>
        </p:spPr>
        <p:txBody>
          <a:bodyPr vert="horz" wrap="square" lIns="91440" tIns="45720" rIns="91440" bIns="45720" numCol="1" anchor="t" anchorCtr="0" compatLnSpc="1"/>
          <a:lstStyle/>
          <a:p>
            <a:endParaRPr lang="zh-CN" altLang="en-US"/>
          </a:p>
        </p:txBody>
      </p:sp>
      <p:sp>
        <p:nvSpPr>
          <p:cNvPr id="47" name="文本框 46"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txBox="1"/>
          <p:nvPr/>
        </p:nvSpPr>
        <p:spPr>
          <a:xfrm>
            <a:off x="5832835" y="3882241"/>
            <a:ext cx="2685351" cy="646331"/>
          </a:xfrm>
          <a:prstGeom prst="rect">
            <a:avLst/>
          </a:prstGeom>
          <a:noFill/>
        </p:spPr>
        <p:txBody>
          <a:bodyPr wrap="none" rtlCol="0">
            <a:spAutoFit/>
          </a:bodyPr>
          <a:lstStyle/>
          <a:p>
            <a:r>
              <a:rPr lang="zh-CN" altLang="en-US" sz="3600" b="1" spc="300" dirty="0">
                <a:solidFill>
                  <a:srgbClr val="FEFEFE"/>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cs typeface="Kartika" panose="02020503030404060203" pitchFamily="18" charset="0"/>
              </a:rPr>
              <a:t>成果及不足</a:t>
            </a:r>
          </a:p>
        </p:txBody>
      </p:sp>
      <p:sp>
        <p:nvSpPr>
          <p:cNvPr id="48" name="文本框 47"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txBox="1"/>
          <p:nvPr/>
        </p:nvSpPr>
        <p:spPr>
          <a:xfrm>
            <a:off x="5832836" y="5329018"/>
            <a:ext cx="3163866" cy="646331"/>
          </a:xfrm>
          <a:prstGeom prst="rect">
            <a:avLst/>
          </a:prstGeom>
          <a:noFill/>
        </p:spPr>
        <p:txBody>
          <a:bodyPr wrap="square" rtlCol="0">
            <a:spAutoFit/>
          </a:bodyPr>
          <a:lstStyle/>
          <a:p>
            <a:r>
              <a:rPr lang="zh-CN" altLang="en-US" sz="3600" b="1" spc="300" dirty="0">
                <a:solidFill>
                  <a:srgbClr val="FEFEFE"/>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cs typeface="Kartika" panose="02020503030404060203" pitchFamily="18" charset="0"/>
              </a:rPr>
              <a:t>明年工作计划</a:t>
            </a:r>
          </a:p>
        </p:txBody>
      </p:sp>
      <p:sp>
        <p:nvSpPr>
          <p:cNvPr id="2" name="e7d195523061f1c0"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hidden="1"/>
          <p:cNvSpPr txBox="1"/>
          <p:nvPr/>
        </p:nvSpPr>
        <p:spPr>
          <a:xfrm>
            <a:off x="-355600" y="1803400"/>
            <a:ext cx="293927" cy="1016000"/>
          </a:xfrm>
          <a:prstGeom prst="rect">
            <a:avLst/>
          </a:prstGeom>
          <a:noFill/>
        </p:spPr>
        <p:txBody>
          <a:bodyPr vert="wordArtVert" rtlCol="0">
            <a:spAutoFit/>
          </a:bodyPr>
          <a:lstStyle/>
          <a:p>
            <a:r>
              <a:rPr lang="en-US" altLang="zh-CN" sz="100"/>
              <a:t>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a:t>
            </a:r>
            <a:endParaRPr lang="zh-CN" altLang="en-US" sz="100"/>
          </a:p>
        </p:txBody>
      </p:sp>
      <p:sp>
        <p:nvSpPr>
          <p:cNvPr id="30" name="圆角矩形 29"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4372180" y="2769602"/>
            <a:ext cx="5217771" cy="646332"/>
          </a:xfrm>
          <a:prstGeom prst="roundRect">
            <a:avLst>
              <a:gd name="adj" fmla="val 50000"/>
            </a:avLst>
          </a:prstGeom>
          <a:solidFill>
            <a:srgbClr val="365B7C"/>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7" name="圆角矩形 36"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4372180" y="3444829"/>
            <a:ext cx="5217771" cy="646332"/>
          </a:xfrm>
          <a:prstGeom prst="roundRect">
            <a:avLst>
              <a:gd name="adj" fmla="val 50000"/>
            </a:avLst>
          </a:prstGeom>
          <a:solidFill>
            <a:srgbClr val="96648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8" name="圆角矩形 37"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4372180" y="4137646"/>
            <a:ext cx="5217771" cy="646332"/>
          </a:xfrm>
          <a:prstGeom prst="roundRect">
            <a:avLst>
              <a:gd name="adj" fmla="val 50000"/>
            </a:avLst>
          </a:prstGeom>
          <a:solidFill>
            <a:srgbClr val="D06F8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9" name="圆角矩形 38"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4372180" y="4832860"/>
            <a:ext cx="5217771" cy="646332"/>
          </a:xfrm>
          <a:prstGeom prst="roundRect">
            <a:avLst>
              <a:gd name="adj" fmla="val 50000"/>
            </a:avLst>
          </a:prstGeom>
          <a:solidFill>
            <a:srgbClr val="F7798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0" name="圆角矩形 49"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4372184" y="89654"/>
            <a:ext cx="5217771" cy="646332"/>
          </a:xfrm>
          <a:prstGeom prst="roundRect">
            <a:avLst>
              <a:gd name="adj" fmla="val 50000"/>
            </a:avLst>
          </a:prstGeom>
          <a:solidFill>
            <a:srgbClr val="365B7C"/>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1" name="圆角矩形 50"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4372181" y="763487"/>
            <a:ext cx="5217771" cy="646332"/>
          </a:xfrm>
          <a:prstGeom prst="roundRect">
            <a:avLst>
              <a:gd name="adj" fmla="val 50000"/>
            </a:avLst>
          </a:prstGeom>
          <a:solidFill>
            <a:srgbClr val="96648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2" name="圆角矩形 51"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4372180" y="1438017"/>
            <a:ext cx="5217771" cy="646332"/>
          </a:xfrm>
          <a:prstGeom prst="roundRect">
            <a:avLst>
              <a:gd name="adj" fmla="val 50000"/>
            </a:avLst>
          </a:prstGeom>
          <a:solidFill>
            <a:srgbClr val="D06F8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3" name="圆角矩形 52"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4372180" y="2106664"/>
            <a:ext cx="5217771" cy="646332"/>
          </a:xfrm>
          <a:prstGeom prst="roundRect">
            <a:avLst>
              <a:gd name="adj" fmla="val 50000"/>
            </a:avLst>
          </a:prstGeom>
          <a:solidFill>
            <a:srgbClr val="F7798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4" name="文本框 53"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txBox="1"/>
          <p:nvPr/>
        </p:nvSpPr>
        <p:spPr>
          <a:xfrm>
            <a:off x="4523015" y="164380"/>
            <a:ext cx="4473687" cy="646331"/>
          </a:xfrm>
          <a:prstGeom prst="rect">
            <a:avLst/>
          </a:prstGeom>
          <a:noFill/>
        </p:spPr>
        <p:txBody>
          <a:bodyPr wrap="square" rtlCol="0">
            <a:spAutoFit/>
          </a:bodyPr>
          <a:lstStyle/>
          <a:p>
            <a:r>
              <a:rPr lang="zh-CN" altLang="en-US" sz="3600" b="1" spc="300" dirty="0">
                <a:solidFill>
                  <a:srgbClr val="FEFEFE"/>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cs typeface="Kartika" panose="02020503030404060203" pitchFamily="18" charset="0"/>
              </a:rPr>
              <a:t>项目一 招聘认知</a:t>
            </a:r>
          </a:p>
        </p:txBody>
      </p:sp>
      <p:sp>
        <p:nvSpPr>
          <p:cNvPr id="55" name="文本框 54"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txBox="1"/>
          <p:nvPr/>
        </p:nvSpPr>
        <p:spPr>
          <a:xfrm>
            <a:off x="4523015" y="765169"/>
            <a:ext cx="4865914" cy="646331"/>
          </a:xfrm>
          <a:prstGeom prst="rect">
            <a:avLst/>
          </a:prstGeom>
          <a:noFill/>
        </p:spPr>
        <p:txBody>
          <a:bodyPr wrap="square" rtlCol="0">
            <a:spAutoFit/>
          </a:bodyPr>
          <a:lstStyle/>
          <a:p>
            <a:r>
              <a:rPr lang="zh-CN" altLang="en-US" sz="3600" b="1" spc="300" dirty="0">
                <a:solidFill>
                  <a:srgbClr val="FEFEFE"/>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cs typeface="Kartika" panose="02020503030404060203" pitchFamily="18" charset="0"/>
              </a:rPr>
              <a:t>项目二 招聘前期准备</a:t>
            </a:r>
          </a:p>
        </p:txBody>
      </p:sp>
      <p:sp>
        <p:nvSpPr>
          <p:cNvPr id="56" name="文本框 55"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txBox="1"/>
          <p:nvPr/>
        </p:nvSpPr>
        <p:spPr>
          <a:xfrm>
            <a:off x="4523015" y="1476594"/>
            <a:ext cx="5066936" cy="646331"/>
          </a:xfrm>
          <a:prstGeom prst="rect">
            <a:avLst/>
          </a:prstGeom>
          <a:noFill/>
        </p:spPr>
        <p:txBody>
          <a:bodyPr wrap="square" rtlCol="0">
            <a:spAutoFit/>
          </a:bodyPr>
          <a:lstStyle/>
          <a:p>
            <a:r>
              <a:rPr lang="zh-CN" altLang="en-US" sz="3600" b="1" spc="300" dirty="0">
                <a:solidFill>
                  <a:srgbClr val="FEFEFE"/>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cs typeface="Kartika" panose="02020503030404060203" pitchFamily="18" charset="0"/>
              </a:rPr>
              <a:t>项目三 </a:t>
            </a:r>
            <a:r>
              <a:rPr lang="zh-CN" altLang="en-US" sz="2400" b="1" spc="300" dirty="0">
                <a:solidFill>
                  <a:srgbClr val="FEFEFE"/>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cs typeface="Kartika" panose="02020503030404060203" pitchFamily="18" charset="0"/>
              </a:rPr>
              <a:t>招聘计划与策略制定</a:t>
            </a:r>
          </a:p>
        </p:txBody>
      </p:sp>
      <p:sp>
        <p:nvSpPr>
          <p:cNvPr id="57" name="文本框 56"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txBox="1"/>
          <p:nvPr/>
        </p:nvSpPr>
        <p:spPr>
          <a:xfrm>
            <a:off x="4544819" y="2142898"/>
            <a:ext cx="4844110" cy="646331"/>
          </a:xfrm>
          <a:prstGeom prst="rect">
            <a:avLst/>
          </a:prstGeom>
          <a:noFill/>
        </p:spPr>
        <p:txBody>
          <a:bodyPr wrap="square" rtlCol="0">
            <a:spAutoFit/>
          </a:bodyPr>
          <a:lstStyle/>
          <a:p>
            <a:r>
              <a:rPr lang="zh-CN" altLang="en-US" sz="3600" b="1" spc="300" dirty="0">
                <a:solidFill>
                  <a:srgbClr val="FEFEFE"/>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cs typeface="Kartika" panose="02020503030404060203" pitchFamily="18" charset="0"/>
              </a:rPr>
              <a:t>项目四 招聘渠道选择</a:t>
            </a:r>
          </a:p>
        </p:txBody>
      </p:sp>
      <p:sp>
        <p:nvSpPr>
          <p:cNvPr id="58" name="文本框 57"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txBox="1"/>
          <p:nvPr/>
        </p:nvSpPr>
        <p:spPr>
          <a:xfrm>
            <a:off x="4544819" y="2790689"/>
            <a:ext cx="4631838" cy="646331"/>
          </a:xfrm>
          <a:prstGeom prst="rect">
            <a:avLst/>
          </a:prstGeom>
          <a:noFill/>
        </p:spPr>
        <p:txBody>
          <a:bodyPr wrap="square" rtlCol="0">
            <a:spAutoFit/>
          </a:bodyPr>
          <a:lstStyle/>
          <a:p>
            <a:r>
              <a:rPr lang="zh-CN" altLang="en-US" sz="3600" b="1" spc="300" dirty="0">
                <a:solidFill>
                  <a:srgbClr val="FEFEFE"/>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cs typeface="Kartika" panose="02020503030404060203" pitchFamily="18" charset="0"/>
              </a:rPr>
              <a:t>项目五 面试的执行</a:t>
            </a:r>
          </a:p>
        </p:txBody>
      </p:sp>
      <p:sp>
        <p:nvSpPr>
          <p:cNvPr id="59" name="文本框 58"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txBox="1"/>
          <p:nvPr/>
        </p:nvSpPr>
        <p:spPr>
          <a:xfrm>
            <a:off x="4544819" y="3468766"/>
            <a:ext cx="5045132" cy="646331"/>
          </a:xfrm>
          <a:prstGeom prst="rect">
            <a:avLst/>
          </a:prstGeom>
          <a:noFill/>
        </p:spPr>
        <p:txBody>
          <a:bodyPr wrap="square" rtlCol="0">
            <a:spAutoFit/>
          </a:bodyPr>
          <a:lstStyle/>
          <a:p>
            <a:r>
              <a:rPr lang="zh-CN" altLang="en-US" sz="3600" b="1" spc="300" dirty="0">
                <a:solidFill>
                  <a:srgbClr val="FEFEFE"/>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cs typeface="Kartika" panose="02020503030404060203" pitchFamily="18" charset="0"/>
              </a:rPr>
              <a:t>项目六 其他测评应用</a:t>
            </a:r>
          </a:p>
        </p:txBody>
      </p:sp>
      <p:sp>
        <p:nvSpPr>
          <p:cNvPr id="60" name="文本框 59"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txBox="1"/>
          <p:nvPr/>
        </p:nvSpPr>
        <p:spPr>
          <a:xfrm>
            <a:off x="4544819" y="4172609"/>
            <a:ext cx="5045132" cy="646331"/>
          </a:xfrm>
          <a:prstGeom prst="rect">
            <a:avLst/>
          </a:prstGeom>
          <a:noFill/>
        </p:spPr>
        <p:txBody>
          <a:bodyPr wrap="square" rtlCol="0">
            <a:spAutoFit/>
          </a:bodyPr>
          <a:lstStyle/>
          <a:p>
            <a:r>
              <a:rPr lang="zh-CN" altLang="en-US" sz="3600" b="1" spc="300" dirty="0">
                <a:solidFill>
                  <a:srgbClr val="FEFEFE"/>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cs typeface="Kartika" panose="02020503030404060203" pitchFamily="18" charset="0"/>
              </a:rPr>
              <a:t>项目</a:t>
            </a:r>
            <a:r>
              <a:rPr lang="zh-CN" altLang="en-US" sz="3200" b="1" spc="300" dirty="0">
                <a:solidFill>
                  <a:srgbClr val="FEFEFE"/>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cs typeface="Kartika" panose="02020503030404060203" pitchFamily="18" charset="0"/>
              </a:rPr>
              <a:t>七 录用与使用管理</a:t>
            </a:r>
          </a:p>
        </p:txBody>
      </p:sp>
      <p:sp>
        <p:nvSpPr>
          <p:cNvPr id="61" name="文本框 60"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txBox="1"/>
          <p:nvPr/>
        </p:nvSpPr>
        <p:spPr>
          <a:xfrm>
            <a:off x="5444645" y="5798849"/>
            <a:ext cx="3185488" cy="646331"/>
          </a:xfrm>
          <a:prstGeom prst="rect">
            <a:avLst/>
          </a:prstGeom>
          <a:noFill/>
        </p:spPr>
        <p:txBody>
          <a:bodyPr wrap="square" rtlCol="0">
            <a:spAutoFit/>
          </a:bodyPr>
          <a:lstStyle/>
          <a:p>
            <a:r>
              <a:rPr lang="zh-CN" altLang="en-US" sz="3600" b="1" spc="300" dirty="0">
                <a:solidFill>
                  <a:srgbClr val="FEFEFE"/>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cs typeface="Kartika" panose="02020503030404060203" pitchFamily="18" charset="0"/>
              </a:rPr>
              <a:t>工作完成情况</a:t>
            </a:r>
          </a:p>
        </p:txBody>
      </p:sp>
      <p:sp>
        <p:nvSpPr>
          <p:cNvPr id="63" name="圆角矩形 62"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4372180" y="5517768"/>
            <a:ext cx="5217771" cy="646332"/>
          </a:xfrm>
          <a:prstGeom prst="roundRect">
            <a:avLst>
              <a:gd name="adj" fmla="val 50000"/>
            </a:avLst>
          </a:prstGeom>
          <a:solidFill>
            <a:srgbClr val="365B7C"/>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4" name="圆角矩形 63"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4372180" y="6191939"/>
            <a:ext cx="5217771" cy="646332"/>
          </a:xfrm>
          <a:prstGeom prst="roundRect">
            <a:avLst>
              <a:gd name="adj" fmla="val 50000"/>
            </a:avLst>
          </a:prstGeom>
          <a:solidFill>
            <a:srgbClr val="96648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5" name="文本框 64"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txBox="1"/>
          <p:nvPr/>
        </p:nvSpPr>
        <p:spPr>
          <a:xfrm>
            <a:off x="4544819" y="4783978"/>
            <a:ext cx="4157122" cy="646331"/>
          </a:xfrm>
          <a:prstGeom prst="rect">
            <a:avLst/>
          </a:prstGeom>
          <a:noFill/>
        </p:spPr>
        <p:txBody>
          <a:bodyPr wrap="square" rtlCol="0">
            <a:spAutoFit/>
          </a:bodyPr>
          <a:lstStyle/>
          <a:p>
            <a:r>
              <a:rPr lang="zh-CN" altLang="en-US" sz="3600" b="1" spc="300" dirty="0">
                <a:solidFill>
                  <a:srgbClr val="FEFEFE"/>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cs typeface="Kartika" panose="02020503030404060203" pitchFamily="18" charset="0"/>
              </a:rPr>
              <a:t>项目八 招聘外包</a:t>
            </a:r>
          </a:p>
        </p:txBody>
      </p:sp>
      <p:sp>
        <p:nvSpPr>
          <p:cNvPr id="66" name="文本框 65"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txBox="1"/>
          <p:nvPr/>
        </p:nvSpPr>
        <p:spPr>
          <a:xfrm>
            <a:off x="4592708" y="5462055"/>
            <a:ext cx="4997243" cy="646331"/>
          </a:xfrm>
          <a:prstGeom prst="rect">
            <a:avLst/>
          </a:prstGeom>
          <a:noFill/>
        </p:spPr>
        <p:txBody>
          <a:bodyPr wrap="square" rtlCol="0">
            <a:spAutoFit/>
          </a:bodyPr>
          <a:lstStyle/>
          <a:p>
            <a:r>
              <a:rPr lang="zh-CN" altLang="en-US" sz="3600" b="1" spc="300" dirty="0">
                <a:solidFill>
                  <a:srgbClr val="FEFEFE"/>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cs typeface="Kartika" panose="02020503030404060203" pitchFamily="18" charset="0"/>
              </a:rPr>
              <a:t>项目九 特殊员工招聘</a:t>
            </a:r>
          </a:p>
        </p:txBody>
      </p:sp>
      <p:sp>
        <p:nvSpPr>
          <p:cNvPr id="67" name="文本框 66"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txBox="1"/>
          <p:nvPr/>
        </p:nvSpPr>
        <p:spPr>
          <a:xfrm>
            <a:off x="4592708" y="6165898"/>
            <a:ext cx="4120887" cy="646331"/>
          </a:xfrm>
          <a:prstGeom prst="rect">
            <a:avLst/>
          </a:prstGeom>
          <a:noFill/>
        </p:spPr>
        <p:txBody>
          <a:bodyPr wrap="square" rtlCol="0">
            <a:spAutoFit/>
          </a:bodyPr>
          <a:lstStyle/>
          <a:p>
            <a:r>
              <a:rPr lang="zh-CN" altLang="en-US" sz="3600" b="1" spc="300" dirty="0">
                <a:solidFill>
                  <a:srgbClr val="FEFEFE"/>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cs typeface="Kartika" panose="02020503030404060203" pitchFamily="18" charset="0"/>
              </a:rPr>
              <a:t>项目十 招聘评估</a:t>
            </a:r>
          </a:p>
        </p:txBody>
      </p:sp>
    </p:spTree>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0">
        <p15:prstTrans prst="airplane"/>
      </p:transition>
    </mc:Choice>
    <mc:Fallback xmlns="">
      <p:transition spd="slow"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44000" fill="hold" grpId="0" nodeType="withEffect">
                                  <p:stCondLst>
                                    <p:cond delay="250"/>
                                  </p:stCondLst>
                                  <p:childTnLst>
                                    <p:set>
                                      <p:cBhvr>
                                        <p:cTn id="6" dur="1" fill="hold">
                                          <p:stCondLst>
                                            <p:cond delay="0"/>
                                          </p:stCondLst>
                                        </p:cTn>
                                        <p:tgtEl>
                                          <p:spTgt spid="31"/>
                                        </p:tgtEl>
                                        <p:attrNameLst>
                                          <p:attrName>style.visibility</p:attrName>
                                        </p:attrNameLst>
                                      </p:cBhvr>
                                      <p:to>
                                        <p:strVal val="visible"/>
                                      </p:to>
                                    </p:set>
                                    <p:anim calcmode="lin" valueType="num">
                                      <p:cBhvr additive="base">
                                        <p:cTn id="7" dur="750" fill="hold"/>
                                        <p:tgtEl>
                                          <p:spTgt spid="31"/>
                                        </p:tgtEl>
                                        <p:attrNameLst>
                                          <p:attrName>ppt_x</p:attrName>
                                        </p:attrNameLst>
                                      </p:cBhvr>
                                      <p:tavLst>
                                        <p:tav tm="0">
                                          <p:val>
                                            <p:strVal val="0-#ppt_w/2"/>
                                          </p:val>
                                        </p:tav>
                                        <p:tav tm="100000">
                                          <p:val>
                                            <p:strVal val="#ppt_x"/>
                                          </p:val>
                                        </p:tav>
                                      </p:tavLst>
                                    </p:anim>
                                    <p:anim calcmode="lin" valueType="num">
                                      <p:cBhvr additive="base">
                                        <p:cTn id="8" dur="750" fill="hold"/>
                                        <p:tgtEl>
                                          <p:spTgt spid="31"/>
                                        </p:tgtEl>
                                        <p:attrNameLst>
                                          <p:attrName>ppt_y</p:attrName>
                                        </p:attrNameLst>
                                      </p:cBhvr>
                                      <p:tavLst>
                                        <p:tav tm="0">
                                          <p:val>
                                            <p:strVal val="#ppt_y"/>
                                          </p:val>
                                        </p:tav>
                                        <p:tav tm="100000">
                                          <p:val>
                                            <p:strVal val="#ppt_y"/>
                                          </p:val>
                                        </p:tav>
                                      </p:tavLst>
                                    </p:anim>
                                  </p:childTnLst>
                                </p:cTn>
                              </p:par>
                            </p:childTnLst>
                          </p:cTn>
                        </p:par>
                        <p:par>
                          <p:cTn id="9" fill="hold">
                            <p:stCondLst>
                              <p:cond delay="1250"/>
                            </p:stCondLst>
                            <p:childTnLst>
                              <p:par>
                                <p:cTn id="10" presetID="22" presetClass="entr" presetSubtype="1" fill="hold" grpId="0" nodeType="afterEffect">
                                  <p:stCondLst>
                                    <p:cond delay="0"/>
                                  </p:stCondLst>
                                  <p:childTnLst>
                                    <p:set>
                                      <p:cBhvr>
                                        <p:cTn id="11" dur="1" fill="hold">
                                          <p:stCondLst>
                                            <p:cond delay="0"/>
                                          </p:stCondLst>
                                        </p:cTn>
                                        <p:tgtEl>
                                          <p:spTgt spid="32"/>
                                        </p:tgtEl>
                                        <p:attrNameLst>
                                          <p:attrName>style.visibility</p:attrName>
                                        </p:attrNameLst>
                                      </p:cBhvr>
                                      <p:to>
                                        <p:strVal val="visible"/>
                                      </p:to>
                                    </p:set>
                                    <p:animEffect transition="in" filter="wipe(up)">
                                      <p:cBhvr>
                                        <p:cTn id="12" dur="500"/>
                                        <p:tgtEl>
                                          <p:spTgt spid="32"/>
                                        </p:tgtEl>
                                      </p:cBhvr>
                                    </p:animEffect>
                                  </p:childTnLst>
                                </p:cTn>
                              </p:par>
                            </p:childTnLst>
                          </p:cTn>
                        </p:par>
                        <p:par>
                          <p:cTn id="13" fill="hold">
                            <p:stCondLst>
                              <p:cond delay="1750"/>
                            </p:stCondLst>
                            <p:childTnLst>
                              <p:par>
                                <p:cTn id="14" presetID="10" presetClass="entr" presetSubtype="0" fill="hold" grpId="0" nodeType="afterEffect">
                                  <p:stCondLst>
                                    <p:cond delay="0"/>
                                  </p:stCondLst>
                                  <p:childTnLst>
                                    <p:set>
                                      <p:cBhvr>
                                        <p:cTn id="15" dur="1" fill="hold">
                                          <p:stCondLst>
                                            <p:cond delay="0"/>
                                          </p:stCondLst>
                                        </p:cTn>
                                        <p:tgtEl>
                                          <p:spTgt spid="33"/>
                                        </p:tgtEl>
                                        <p:attrNameLst>
                                          <p:attrName>style.visibility</p:attrName>
                                        </p:attrNameLst>
                                      </p:cBhvr>
                                      <p:to>
                                        <p:strVal val="visible"/>
                                      </p:to>
                                    </p:set>
                                    <p:animEffect transition="in" filter="fade">
                                      <p:cBhvr>
                                        <p:cTn id="16" dur="500"/>
                                        <p:tgtEl>
                                          <p:spTgt spid="33"/>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34"/>
                                        </p:tgtEl>
                                        <p:attrNameLst>
                                          <p:attrName>style.visibility</p:attrName>
                                        </p:attrNameLst>
                                      </p:cBhvr>
                                      <p:to>
                                        <p:strVal val="visible"/>
                                      </p:to>
                                    </p:set>
                                    <p:animEffect transition="in" filter="fade">
                                      <p:cBhvr>
                                        <p:cTn id="19" dur="500"/>
                                        <p:tgtEl>
                                          <p:spTgt spid="34"/>
                                        </p:tgtEl>
                                      </p:cBhvr>
                                    </p:animEffect>
                                  </p:childTnLst>
                                </p:cTn>
                              </p:par>
                              <p:par>
                                <p:cTn id="20" presetID="10" presetClass="entr" presetSubtype="0" fill="hold" grpId="0" nodeType="withEffect">
                                  <p:stCondLst>
                                    <p:cond delay="0"/>
                                  </p:stCondLst>
                                  <p:childTnLst>
                                    <p:set>
                                      <p:cBhvr>
                                        <p:cTn id="21" dur="1" fill="hold">
                                          <p:stCondLst>
                                            <p:cond delay="0"/>
                                          </p:stCondLst>
                                        </p:cTn>
                                        <p:tgtEl>
                                          <p:spTgt spid="35"/>
                                        </p:tgtEl>
                                        <p:attrNameLst>
                                          <p:attrName>style.visibility</p:attrName>
                                        </p:attrNameLst>
                                      </p:cBhvr>
                                      <p:to>
                                        <p:strVal val="visible"/>
                                      </p:to>
                                    </p:set>
                                    <p:animEffect transition="in" filter="fade">
                                      <p:cBhvr>
                                        <p:cTn id="22" dur="500"/>
                                        <p:tgtEl>
                                          <p:spTgt spid="35"/>
                                        </p:tgtEl>
                                      </p:cBhvr>
                                    </p:animEffect>
                                  </p:childTnLst>
                                </p:cTn>
                              </p:par>
                              <p:par>
                                <p:cTn id="23" presetID="10" presetClass="entr" presetSubtype="0" fill="hold" grpId="0" nodeType="withEffect">
                                  <p:stCondLst>
                                    <p:cond delay="0"/>
                                  </p:stCondLst>
                                  <p:childTnLst>
                                    <p:set>
                                      <p:cBhvr>
                                        <p:cTn id="24" dur="1" fill="hold">
                                          <p:stCondLst>
                                            <p:cond delay="0"/>
                                          </p:stCondLst>
                                        </p:cTn>
                                        <p:tgtEl>
                                          <p:spTgt spid="36"/>
                                        </p:tgtEl>
                                        <p:attrNameLst>
                                          <p:attrName>style.visibility</p:attrName>
                                        </p:attrNameLst>
                                      </p:cBhvr>
                                      <p:to>
                                        <p:strVal val="visible"/>
                                      </p:to>
                                    </p:set>
                                    <p:animEffect transition="in" filter="fade">
                                      <p:cBhvr>
                                        <p:cTn id="25" dur="500"/>
                                        <p:tgtEl>
                                          <p:spTgt spid="36"/>
                                        </p:tgtEl>
                                      </p:cBhvr>
                                    </p:animEffect>
                                  </p:childTnLst>
                                </p:cTn>
                              </p:par>
                            </p:childTnLst>
                          </p:cTn>
                        </p:par>
                        <p:par>
                          <p:cTn id="26" fill="hold">
                            <p:stCondLst>
                              <p:cond delay="2250"/>
                            </p:stCondLst>
                            <p:childTnLst>
                              <p:par>
                                <p:cTn id="27" presetID="10" presetClass="entr" presetSubtype="0" fill="hold" grpId="0" nodeType="afterEffect">
                                  <p:stCondLst>
                                    <p:cond delay="0"/>
                                  </p:stCondLst>
                                  <p:childTnLst>
                                    <p:set>
                                      <p:cBhvr>
                                        <p:cTn id="28" dur="1" fill="hold">
                                          <p:stCondLst>
                                            <p:cond delay="0"/>
                                          </p:stCondLst>
                                        </p:cTn>
                                        <p:tgtEl>
                                          <p:spTgt spid="44"/>
                                        </p:tgtEl>
                                        <p:attrNameLst>
                                          <p:attrName>style.visibility</p:attrName>
                                        </p:attrNameLst>
                                      </p:cBhvr>
                                      <p:to>
                                        <p:strVal val="visible"/>
                                      </p:to>
                                    </p:set>
                                    <p:animEffect transition="in" filter="fade">
                                      <p:cBhvr>
                                        <p:cTn id="29" dur="500"/>
                                        <p:tgtEl>
                                          <p:spTgt spid="44"/>
                                        </p:tgtEl>
                                      </p:cBhvr>
                                    </p:animEffect>
                                  </p:childTnLst>
                                </p:cTn>
                              </p:par>
                              <p:par>
                                <p:cTn id="30" presetID="10" presetClass="entr" presetSubtype="0" fill="hold" grpId="0" nodeType="withEffect">
                                  <p:stCondLst>
                                    <p:cond delay="250"/>
                                  </p:stCondLst>
                                  <p:childTnLst>
                                    <p:set>
                                      <p:cBhvr>
                                        <p:cTn id="31" dur="1" fill="hold">
                                          <p:stCondLst>
                                            <p:cond delay="0"/>
                                          </p:stCondLst>
                                        </p:cTn>
                                        <p:tgtEl>
                                          <p:spTgt spid="43"/>
                                        </p:tgtEl>
                                        <p:attrNameLst>
                                          <p:attrName>style.visibility</p:attrName>
                                        </p:attrNameLst>
                                      </p:cBhvr>
                                      <p:to>
                                        <p:strVal val="visible"/>
                                      </p:to>
                                    </p:set>
                                    <p:animEffect transition="in" filter="fade">
                                      <p:cBhvr>
                                        <p:cTn id="32" dur="500"/>
                                        <p:tgtEl>
                                          <p:spTgt spid="43"/>
                                        </p:tgtEl>
                                      </p:cBhvr>
                                    </p:animEffect>
                                  </p:childTnLst>
                                </p:cTn>
                              </p:par>
                              <p:par>
                                <p:cTn id="33" presetID="10" presetClass="entr" presetSubtype="0" fill="hold" grpId="0" nodeType="withEffect">
                                  <p:stCondLst>
                                    <p:cond delay="500"/>
                                  </p:stCondLst>
                                  <p:childTnLst>
                                    <p:set>
                                      <p:cBhvr>
                                        <p:cTn id="34" dur="1" fill="hold">
                                          <p:stCondLst>
                                            <p:cond delay="0"/>
                                          </p:stCondLst>
                                        </p:cTn>
                                        <p:tgtEl>
                                          <p:spTgt spid="42"/>
                                        </p:tgtEl>
                                        <p:attrNameLst>
                                          <p:attrName>style.visibility</p:attrName>
                                        </p:attrNameLst>
                                      </p:cBhvr>
                                      <p:to>
                                        <p:strVal val="visible"/>
                                      </p:to>
                                    </p:set>
                                    <p:animEffect transition="in" filter="fade">
                                      <p:cBhvr>
                                        <p:cTn id="35" dur="500"/>
                                        <p:tgtEl>
                                          <p:spTgt spid="42"/>
                                        </p:tgtEl>
                                      </p:cBhvr>
                                    </p:animEffect>
                                  </p:childTnLst>
                                </p:cTn>
                              </p:par>
                              <p:par>
                                <p:cTn id="36" presetID="10" presetClass="entr" presetSubtype="0" fill="hold" grpId="0" nodeType="withEffect">
                                  <p:stCondLst>
                                    <p:cond delay="750"/>
                                  </p:stCondLst>
                                  <p:childTnLst>
                                    <p:set>
                                      <p:cBhvr>
                                        <p:cTn id="37" dur="1" fill="hold">
                                          <p:stCondLst>
                                            <p:cond delay="0"/>
                                          </p:stCondLst>
                                        </p:cTn>
                                        <p:tgtEl>
                                          <p:spTgt spid="41"/>
                                        </p:tgtEl>
                                        <p:attrNameLst>
                                          <p:attrName>style.visibility</p:attrName>
                                        </p:attrNameLst>
                                      </p:cBhvr>
                                      <p:to>
                                        <p:strVal val="visible"/>
                                      </p:to>
                                    </p:set>
                                    <p:animEffect transition="in" filter="fade">
                                      <p:cBhvr>
                                        <p:cTn id="38" dur="500"/>
                                        <p:tgtEl>
                                          <p:spTgt spid="41"/>
                                        </p:tgtEl>
                                      </p:cBhvr>
                                    </p:animEffect>
                                  </p:childTnLst>
                                </p:cTn>
                              </p:par>
                              <p:par>
                                <p:cTn id="39" presetID="50" presetClass="entr" presetSubtype="0" decel="100000" fill="hold" grpId="0" nodeType="withEffect">
                                  <p:stCondLst>
                                    <p:cond delay="500"/>
                                  </p:stCondLst>
                                  <p:childTnLst>
                                    <p:set>
                                      <p:cBhvr>
                                        <p:cTn id="40" dur="1" fill="hold">
                                          <p:stCondLst>
                                            <p:cond delay="0"/>
                                          </p:stCondLst>
                                        </p:cTn>
                                        <p:tgtEl>
                                          <p:spTgt spid="47"/>
                                        </p:tgtEl>
                                        <p:attrNameLst>
                                          <p:attrName>style.visibility</p:attrName>
                                        </p:attrNameLst>
                                      </p:cBhvr>
                                      <p:to>
                                        <p:strVal val="visible"/>
                                      </p:to>
                                    </p:set>
                                    <p:anim calcmode="lin" valueType="num">
                                      <p:cBhvr>
                                        <p:cTn id="41" dur="1000" fill="hold"/>
                                        <p:tgtEl>
                                          <p:spTgt spid="47"/>
                                        </p:tgtEl>
                                        <p:attrNameLst>
                                          <p:attrName>ppt_w</p:attrName>
                                        </p:attrNameLst>
                                      </p:cBhvr>
                                      <p:tavLst>
                                        <p:tav tm="0">
                                          <p:val>
                                            <p:strVal val="#ppt_w+.3"/>
                                          </p:val>
                                        </p:tav>
                                        <p:tav tm="100000">
                                          <p:val>
                                            <p:strVal val="#ppt_w"/>
                                          </p:val>
                                        </p:tav>
                                      </p:tavLst>
                                    </p:anim>
                                    <p:anim calcmode="lin" valueType="num">
                                      <p:cBhvr>
                                        <p:cTn id="42" dur="1000" fill="hold"/>
                                        <p:tgtEl>
                                          <p:spTgt spid="47"/>
                                        </p:tgtEl>
                                        <p:attrNameLst>
                                          <p:attrName>ppt_h</p:attrName>
                                        </p:attrNameLst>
                                      </p:cBhvr>
                                      <p:tavLst>
                                        <p:tav tm="0">
                                          <p:val>
                                            <p:strVal val="#ppt_h"/>
                                          </p:val>
                                        </p:tav>
                                        <p:tav tm="100000">
                                          <p:val>
                                            <p:strVal val="#ppt_h"/>
                                          </p:val>
                                        </p:tav>
                                      </p:tavLst>
                                    </p:anim>
                                    <p:animEffect transition="in" filter="fade">
                                      <p:cBhvr>
                                        <p:cTn id="43" dur="1000"/>
                                        <p:tgtEl>
                                          <p:spTgt spid="47"/>
                                        </p:tgtEl>
                                      </p:cBhvr>
                                    </p:animEffect>
                                  </p:childTnLst>
                                </p:cTn>
                              </p:par>
                              <p:par>
                                <p:cTn id="44" presetID="50" presetClass="entr" presetSubtype="0" decel="100000" fill="hold" grpId="0" nodeType="withEffect">
                                  <p:stCondLst>
                                    <p:cond delay="750"/>
                                  </p:stCondLst>
                                  <p:childTnLst>
                                    <p:set>
                                      <p:cBhvr>
                                        <p:cTn id="45" dur="1" fill="hold">
                                          <p:stCondLst>
                                            <p:cond delay="0"/>
                                          </p:stCondLst>
                                        </p:cTn>
                                        <p:tgtEl>
                                          <p:spTgt spid="48"/>
                                        </p:tgtEl>
                                        <p:attrNameLst>
                                          <p:attrName>style.visibility</p:attrName>
                                        </p:attrNameLst>
                                      </p:cBhvr>
                                      <p:to>
                                        <p:strVal val="visible"/>
                                      </p:to>
                                    </p:set>
                                    <p:anim calcmode="lin" valueType="num">
                                      <p:cBhvr>
                                        <p:cTn id="46" dur="1000" fill="hold"/>
                                        <p:tgtEl>
                                          <p:spTgt spid="48"/>
                                        </p:tgtEl>
                                        <p:attrNameLst>
                                          <p:attrName>ppt_w</p:attrName>
                                        </p:attrNameLst>
                                      </p:cBhvr>
                                      <p:tavLst>
                                        <p:tav tm="0">
                                          <p:val>
                                            <p:strVal val="#ppt_w+.3"/>
                                          </p:val>
                                        </p:tav>
                                        <p:tav tm="100000">
                                          <p:val>
                                            <p:strVal val="#ppt_w"/>
                                          </p:val>
                                        </p:tav>
                                      </p:tavLst>
                                    </p:anim>
                                    <p:anim calcmode="lin" valueType="num">
                                      <p:cBhvr>
                                        <p:cTn id="47" dur="1000" fill="hold"/>
                                        <p:tgtEl>
                                          <p:spTgt spid="48"/>
                                        </p:tgtEl>
                                        <p:attrNameLst>
                                          <p:attrName>ppt_h</p:attrName>
                                        </p:attrNameLst>
                                      </p:cBhvr>
                                      <p:tavLst>
                                        <p:tav tm="0">
                                          <p:val>
                                            <p:strVal val="#ppt_h"/>
                                          </p:val>
                                        </p:tav>
                                        <p:tav tm="100000">
                                          <p:val>
                                            <p:strVal val="#ppt_h"/>
                                          </p:val>
                                        </p:tav>
                                      </p:tavLst>
                                    </p:anim>
                                    <p:animEffect transition="in" filter="fade">
                                      <p:cBhvr>
                                        <p:cTn id="48" dur="1000"/>
                                        <p:tgtEl>
                                          <p:spTgt spid="48"/>
                                        </p:tgtEl>
                                      </p:cBhvr>
                                    </p:animEffect>
                                  </p:childTnLst>
                                </p:cTn>
                              </p:par>
                              <p:par>
                                <p:cTn id="49" presetID="2" presetClass="entr" presetSubtype="2" decel="44000" fill="hold" grpId="0" nodeType="withEffect">
                                  <p:stCondLst>
                                    <p:cond delay="250"/>
                                  </p:stCondLst>
                                  <p:childTnLst>
                                    <p:set>
                                      <p:cBhvr>
                                        <p:cTn id="50" dur="1" fill="hold">
                                          <p:stCondLst>
                                            <p:cond delay="0"/>
                                          </p:stCondLst>
                                        </p:cTn>
                                        <p:tgtEl>
                                          <p:spTgt spid="30"/>
                                        </p:tgtEl>
                                        <p:attrNameLst>
                                          <p:attrName>style.visibility</p:attrName>
                                        </p:attrNameLst>
                                      </p:cBhvr>
                                      <p:to>
                                        <p:strVal val="visible"/>
                                      </p:to>
                                    </p:set>
                                    <p:anim calcmode="lin" valueType="num">
                                      <p:cBhvr additive="base">
                                        <p:cTn id="51" dur="750" fill="hold"/>
                                        <p:tgtEl>
                                          <p:spTgt spid="30"/>
                                        </p:tgtEl>
                                        <p:attrNameLst>
                                          <p:attrName>ppt_x</p:attrName>
                                        </p:attrNameLst>
                                      </p:cBhvr>
                                      <p:tavLst>
                                        <p:tav tm="0">
                                          <p:val>
                                            <p:strVal val="1+#ppt_w/2"/>
                                          </p:val>
                                        </p:tav>
                                        <p:tav tm="100000">
                                          <p:val>
                                            <p:strVal val="#ppt_x"/>
                                          </p:val>
                                        </p:tav>
                                      </p:tavLst>
                                    </p:anim>
                                    <p:anim calcmode="lin" valueType="num">
                                      <p:cBhvr additive="base">
                                        <p:cTn id="52" dur="750" fill="hold"/>
                                        <p:tgtEl>
                                          <p:spTgt spid="30"/>
                                        </p:tgtEl>
                                        <p:attrNameLst>
                                          <p:attrName>ppt_y</p:attrName>
                                        </p:attrNameLst>
                                      </p:cBhvr>
                                      <p:tavLst>
                                        <p:tav tm="0">
                                          <p:val>
                                            <p:strVal val="#ppt_y"/>
                                          </p:val>
                                        </p:tav>
                                        <p:tav tm="100000">
                                          <p:val>
                                            <p:strVal val="#ppt_y"/>
                                          </p:val>
                                        </p:tav>
                                      </p:tavLst>
                                    </p:anim>
                                  </p:childTnLst>
                                </p:cTn>
                              </p:par>
                              <p:par>
                                <p:cTn id="53" presetID="2" presetClass="entr" presetSubtype="2" decel="44000" fill="hold" grpId="0" nodeType="withEffect">
                                  <p:stCondLst>
                                    <p:cond delay="400"/>
                                  </p:stCondLst>
                                  <p:childTnLst>
                                    <p:set>
                                      <p:cBhvr>
                                        <p:cTn id="54" dur="1" fill="hold">
                                          <p:stCondLst>
                                            <p:cond delay="0"/>
                                          </p:stCondLst>
                                        </p:cTn>
                                        <p:tgtEl>
                                          <p:spTgt spid="37"/>
                                        </p:tgtEl>
                                        <p:attrNameLst>
                                          <p:attrName>style.visibility</p:attrName>
                                        </p:attrNameLst>
                                      </p:cBhvr>
                                      <p:to>
                                        <p:strVal val="visible"/>
                                      </p:to>
                                    </p:set>
                                    <p:anim calcmode="lin" valueType="num">
                                      <p:cBhvr additive="base">
                                        <p:cTn id="55" dur="750" fill="hold"/>
                                        <p:tgtEl>
                                          <p:spTgt spid="37"/>
                                        </p:tgtEl>
                                        <p:attrNameLst>
                                          <p:attrName>ppt_x</p:attrName>
                                        </p:attrNameLst>
                                      </p:cBhvr>
                                      <p:tavLst>
                                        <p:tav tm="0">
                                          <p:val>
                                            <p:strVal val="1+#ppt_w/2"/>
                                          </p:val>
                                        </p:tav>
                                        <p:tav tm="100000">
                                          <p:val>
                                            <p:strVal val="#ppt_x"/>
                                          </p:val>
                                        </p:tav>
                                      </p:tavLst>
                                    </p:anim>
                                    <p:anim calcmode="lin" valueType="num">
                                      <p:cBhvr additive="base">
                                        <p:cTn id="56" dur="750" fill="hold"/>
                                        <p:tgtEl>
                                          <p:spTgt spid="37"/>
                                        </p:tgtEl>
                                        <p:attrNameLst>
                                          <p:attrName>ppt_y</p:attrName>
                                        </p:attrNameLst>
                                      </p:cBhvr>
                                      <p:tavLst>
                                        <p:tav tm="0">
                                          <p:val>
                                            <p:strVal val="#ppt_y"/>
                                          </p:val>
                                        </p:tav>
                                        <p:tav tm="100000">
                                          <p:val>
                                            <p:strVal val="#ppt_y"/>
                                          </p:val>
                                        </p:tav>
                                      </p:tavLst>
                                    </p:anim>
                                  </p:childTnLst>
                                </p:cTn>
                              </p:par>
                              <p:par>
                                <p:cTn id="57" presetID="2" presetClass="entr" presetSubtype="2" decel="44000" fill="hold" grpId="0" nodeType="withEffect">
                                  <p:stCondLst>
                                    <p:cond delay="550"/>
                                  </p:stCondLst>
                                  <p:childTnLst>
                                    <p:set>
                                      <p:cBhvr>
                                        <p:cTn id="58" dur="1" fill="hold">
                                          <p:stCondLst>
                                            <p:cond delay="0"/>
                                          </p:stCondLst>
                                        </p:cTn>
                                        <p:tgtEl>
                                          <p:spTgt spid="38"/>
                                        </p:tgtEl>
                                        <p:attrNameLst>
                                          <p:attrName>style.visibility</p:attrName>
                                        </p:attrNameLst>
                                      </p:cBhvr>
                                      <p:to>
                                        <p:strVal val="visible"/>
                                      </p:to>
                                    </p:set>
                                    <p:anim calcmode="lin" valueType="num">
                                      <p:cBhvr additive="base">
                                        <p:cTn id="59" dur="750" fill="hold"/>
                                        <p:tgtEl>
                                          <p:spTgt spid="38"/>
                                        </p:tgtEl>
                                        <p:attrNameLst>
                                          <p:attrName>ppt_x</p:attrName>
                                        </p:attrNameLst>
                                      </p:cBhvr>
                                      <p:tavLst>
                                        <p:tav tm="0">
                                          <p:val>
                                            <p:strVal val="1+#ppt_w/2"/>
                                          </p:val>
                                        </p:tav>
                                        <p:tav tm="100000">
                                          <p:val>
                                            <p:strVal val="#ppt_x"/>
                                          </p:val>
                                        </p:tav>
                                      </p:tavLst>
                                    </p:anim>
                                    <p:anim calcmode="lin" valueType="num">
                                      <p:cBhvr additive="base">
                                        <p:cTn id="60" dur="750" fill="hold"/>
                                        <p:tgtEl>
                                          <p:spTgt spid="38"/>
                                        </p:tgtEl>
                                        <p:attrNameLst>
                                          <p:attrName>ppt_y</p:attrName>
                                        </p:attrNameLst>
                                      </p:cBhvr>
                                      <p:tavLst>
                                        <p:tav tm="0">
                                          <p:val>
                                            <p:strVal val="#ppt_y"/>
                                          </p:val>
                                        </p:tav>
                                        <p:tav tm="100000">
                                          <p:val>
                                            <p:strVal val="#ppt_y"/>
                                          </p:val>
                                        </p:tav>
                                      </p:tavLst>
                                    </p:anim>
                                  </p:childTnLst>
                                </p:cTn>
                              </p:par>
                              <p:par>
                                <p:cTn id="61" presetID="2" presetClass="entr" presetSubtype="2" decel="44000" fill="hold" grpId="0" nodeType="withEffect">
                                  <p:stCondLst>
                                    <p:cond delay="650"/>
                                  </p:stCondLst>
                                  <p:childTnLst>
                                    <p:set>
                                      <p:cBhvr>
                                        <p:cTn id="62" dur="1" fill="hold">
                                          <p:stCondLst>
                                            <p:cond delay="0"/>
                                          </p:stCondLst>
                                        </p:cTn>
                                        <p:tgtEl>
                                          <p:spTgt spid="39"/>
                                        </p:tgtEl>
                                        <p:attrNameLst>
                                          <p:attrName>style.visibility</p:attrName>
                                        </p:attrNameLst>
                                      </p:cBhvr>
                                      <p:to>
                                        <p:strVal val="visible"/>
                                      </p:to>
                                    </p:set>
                                    <p:anim calcmode="lin" valueType="num">
                                      <p:cBhvr additive="base">
                                        <p:cTn id="63" dur="750" fill="hold"/>
                                        <p:tgtEl>
                                          <p:spTgt spid="39"/>
                                        </p:tgtEl>
                                        <p:attrNameLst>
                                          <p:attrName>ppt_x</p:attrName>
                                        </p:attrNameLst>
                                      </p:cBhvr>
                                      <p:tavLst>
                                        <p:tav tm="0">
                                          <p:val>
                                            <p:strVal val="1+#ppt_w/2"/>
                                          </p:val>
                                        </p:tav>
                                        <p:tav tm="100000">
                                          <p:val>
                                            <p:strVal val="#ppt_x"/>
                                          </p:val>
                                        </p:tav>
                                      </p:tavLst>
                                    </p:anim>
                                    <p:anim calcmode="lin" valueType="num">
                                      <p:cBhvr additive="base">
                                        <p:cTn id="64" dur="750" fill="hold"/>
                                        <p:tgtEl>
                                          <p:spTgt spid="39"/>
                                        </p:tgtEl>
                                        <p:attrNameLst>
                                          <p:attrName>ppt_y</p:attrName>
                                        </p:attrNameLst>
                                      </p:cBhvr>
                                      <p:tavLst>
                                        <p:tav tm="0">
                                          <p:val>
                                            <p:strVal val="#ppt_y"/>
                                          </p:val>
                                        </p:tav>
                                        <p:tav tm="100000">
                                          <p:val>
                                            <p:strVal val="#ppt_y"/>
                                          </p:val>
                                        </p:tav>
                                      </p:tavLst>
                                    </p:anim>
                                  </p:childTnLst>
                                </p:cTn>
                              </p:par>
                              <p:par>
                                <p:cTn id="65" presetID="2" presetClass="entr" presetSubtype="2" decel="44000" fill="hold" grpId="0" nodeType="withEffect">
                                  <p:stCondLst>
                                    <p:cond delay="250"/>
                                  </p:stCondLst>
                                  <p:childTnLst>
                                    <p:set>
                                      <p:cBhvr>
                                        <p:cTn id="66" dur="1" fill="hold">
                                          <p:stCondLst>
                                            <p:cond delay="0"/>
                                          </p:stCondLst>
                                        </p:cTn>
                                        <p:tgtEl>
                                          <p:spTgt spid="50"/>
                                        </p:tgtEl>
                                        <p:attrNameLst>
                                          <p:attrName>style.visibility</p:attrName>
                                        </p:attrNameLst>
                                      </p:cBhvr>
                                      <p:to>
                                        <p:strVal val="visible"/>
                                      </p:to>
                                    </p:set>
                                    <p:anim calcmode="lin" valueType="num">
                                      <p:cBhvr additive="base">
                                        <p:cTn id="67" dur="750" fill="hold"/>
                                        <p:tgtEl>
                                          <p:spTgt spid="50"/>
                                        </p:tgtEl>
                                        <p:attrNameLst>
                                          <p:attrName>ppt_x</p:attrName>
                                        </p:attrNameLst>
                                      </p:cBhvr>
                                      <p:tavLst>
                                        <p:tav tm="0">
                                          <p:val>
                                            <p:strVal val="1+#ppt_w/2"/>
                                          </p:val>
                                        </p:tav>
                                        <p:tav tm="100000">
                                          <p:val>
                                            <p:strVal val="#ppt_x"/>
                                          </p:val>
                                        </p:tav>
                                      </p:tavLst>
                                    </p:anim>
                                    <p:anim calcmode="lin" valueType="num">
                                      <p:cBhvr additive="base">
                                        <p:cTn id="68" dur="750" fill="hold"/>
                                        <p:tgtEl>
                                          <p:spTgt spid="50"/>
                                        </p:tgtEl>
                                        <p:attrNameLst>
                                          <p:attrName>ppt_y</p:attrName>
                                        </p:attrNameLst>
                                      </p:cBhvr>
                                      <p:tavLst>
                                        <p:tav tm="0">
                                          <p:val>
                                            <p:strVal val="#ppt_y"/>
                                          </p:val>
                                        </p:tav>
                                        <p:tav tm="100000">
                                          <p:val>
                                            <p:strVal val="#ppt_y"/>
                                          </p:val>
                                        </p:tav>
                                      </p:tavLst>
                                    </p:anim>
                                  </p:childTnLst>
                                </p:cTn>
                              </p:par>
                              <p:par>
                                <p:cTn id="69" presetID="2" presetClass="entr" presetSubtype="2" decel="44000" fill="hold" grpId="0" nodeType="withEffect">
                                  <p:stCondLst>
                                    <p:cond delay="400"/>
                                  </p:stCondLst>
                                  <p:childTnLst>
                                    <p:set>
                                      <p:cBhvr>
                                        <p:cTn id="70" dur="1" fill="hold">
                                          <p:stCondLst>
                                            <p:cond delay="0"/>
                                          </p:stCondLst>
                                        </p:cTn>
                                        <p:tgtEl>
                                          <p:spTgt spid="51"/>
                                        </p:tgtEl>
                                        <p:attrNameLst>
                                          <p:attrName>style.visibility</p:attrName>
                                        </p:attrNameLst>
                                      </p:cBhvr>
                                      <p:to>
                                        <p:strVal val="visible"/>
                                      </p:to>
                                    </p:set>
                                    <p:anim calcmode="lin" valueType="num">
                                      <p:cBhvr additive="base">
                                        <p:cTn id="71" dur="750" fill="hold"/>
                                        <p:tgtEl>
                                          <p:spTgt spid="51"/>
                                        </p:tgtEl>
                                        <p:attrNameLst>
                                          <p:attrName>ppt_x</p:attrName>
                                        </p:attrNameLst>
                                      </p:cBhvr>
                                      <p:tavLst>
                                        <p:tav tm="0">
                                          <p:val>
                                            <p:strVal val="1+#ppt_w/2"/>
                                          </p:val>
                                        </p:tav>
                                        <p:tav tm="100000">
                                          <p:val>
                                            <p:strVal val="#ppt_x"/>
                                          </p:val>
                                        </p:tav>
                                      </p:tavLst>
                                    </p:anim>
                                    <p:anim calcmode="lin" valueType="num">
                                      <p:cBhvr additive="base">
                                        <p:cTn id="72" dur="750" fill="hold"/>
                                        <p:tgtEl>
                                          <p:spTgt spid="51"/>
                                        </p:tgtEl>
                                        <p:attrNameLst>
                                          <p:attrName>ppt_y</p:attrName>
                                        </p:attrNameLst>
                                      </p:cBhvr>
                                      <p:tavLst>
                                        <p:tav tm="0">
                                          <p:val>
                                            <p:strVal val="#ppt_y"/>
                                          </p:val>
                                        </p:tav>
                                        <p:tav tm="100000">
                                          <p:val>
                                            <p:strVal val="#ppt_y"/>
                                          </p:val>
                                        </p:tav>
                                      </p:tavLst>
                                    </p:anim>
                                  </p:childTnLst>
                                </p:cTn>
                              </p:par>
                              <p:par>
                                <p:cTn id="73" presetID="2" presetClass="entr" presetSubtype="2" decel="44000" fill="hold" grpId="0" nodeType="withEffect">
                                  <p:stCondLst>
                                    <p:cond delay="550"/>
                                  </p:stCondLst>
                                  <p:childTnLst>
                                    <p:set>
                                      <p:cBhvr>
                                        <p:cTn id="74" dur="1" fill="hold">
                                          <p:stCondLst>
                                            <p:cond delay="0"/>
                                          </p:stCondLst>
                                        </p:cTn>
                                        <p:tgtEl>
                                          <p:spTgt spid="52"/>
                                        </p:tgtEl>
                                        <p:attrNameLst>
                                          <p:attrName>style.visibility</p:attrName>
                                        </p:attrNameLst>
                                      </p:cBhvr>
                                      <p:to>
                                        <p:strVal val="visible"/>
                                      </p:to>
                                    </p:set>
                                    <p:anim calcmode="lin" valueType="num">
                                      <p:cBhvr additive="base">
                                        <p:cTn id="75" dur="750" fill="hold"/>
                                        <p:tgtEl>
                                          <p:spTgt spid="52"/>
                                        </p:tgtEl>
                                        <p:attrNameLst>
                                          <p:attrName>ppt_x</p:attrName>
                                        </p:attrNameLst>
                                      </p:cBhvr>
                                      <p:tavLst>
                                        <p:tav tm="0">
                                          <p:val>
                                            <p:strVal val="1+#ppt_w/2"/>
                                          </p:val>
                                        </p:tav>
                                        <p:tav tm="100000">
                                          <p:val>
                                            <p:strVal val="#ppt_x"/>
                                          </p:val>
                                        </p:tav>
                                      </p:tavLst>
                                    </p:anim>
                                    <p:anim calcmode="lin" valueType="num">
                                      <p:cBhvr additive="base">
                                        <p:cTn id="76" dur="750" fill="hold"/>
                                        <p:tgtEl>
                                          <p:spTgt spid="52"/>
                                        </p:tgtEl>
                                        <p:attrNameLst>
                                          <p:attrName>ppt_y</p:attrName>
                                        </p:attrNameLst>
                                      </p:cBhvr>
                                      <p:tavLst>
                                        <p:tav tm="0">
                                          <p:val>
                                            <p:strVal val="#ppt_y"/>
                                          </p:val>
                                        </p:tav>
                                        <p:tav tm="100000">
                                          <p:val>
                                            <p:strVal val="#ppt_y"/>
                                          </p:val>
                                        </p:tav>
                                      </p:tavLst>
                                    </p:anim>
                                  </p:childTnLst>
                                </p:cTn>
                              </p:par>
                              <p:par>
                                <p:cTn id="77" presetID="2" presetClass="entr" presetSubtype="2" decel="44000" fill="hold" grpId="0" nodeType="withEffect">
                                  <p:stCondLst>
                                    <p:cond delay="650"/>
                                  </p:stCondLst>
                                  <p:childTnLst>
                                    <p:set>
                                      <p:cBhvr>
                                        <p:cTn id="78" dur="1" fill="hold">
                                          <p:stCondLst>
                                            <p:cond delay="0"/>
                                          </p:stCondLst>
                                        </p:cTn>
                                        <p:tgtEl>
                                          <p:spTgt spid="53"/>
                                        </p:tgtEl>
                                        <p:attrNameLst>
                                          <p:attrName>style.visibility</p:attrName>
                                        </p:attrNameLst>
                                      </p:cBhvr>
                                      <p:to>
                                        <p:strVal val="visible"/>
                                      </p:to>
                                    </p:set>
                                    <p:anim calcmode="lin" valueType="num">
                                      <p:cBhvr additive="base">
                                        <p:cTn id="79" dur="750" fill="hold"/>
                                        <p:tgtEl>
                                          <p:spTgt spid="53"/>
                                        </p:tgtEl>
                                        <p:attrNameLst>
                                          <p:attrName>ppt_x</p:attrName>
                                        </p:attrNameLst>
                                      </p:cBhvr>
                                      <p:tavLst>
                                        <p:tav tm="0">
                                          <p:val>
                                            <p:strVal val="1+#ppt_w/2"/>
                                          </p:val>
                                        </p:tav>
                                        <p:tav tm="100000">
                                          <p:val>
                                            <p:strVal val="#ppt_x"/>
                                          </p:val>
                                        </p:tav>
                                      </p:tavLst>
                                    </p:anim>
                                    <p:anim calcmode="lin" valueType="num">
                                      <p:cBhvr additive="base">
                                        <p:cTn id="80" dur="750" fill="hold"/>
                                        <p:tgtEl>
                                          <p:spTgt spid="53"/>
                                        </p:tgtEl>
                                        <p:attrNameLst>
                                          <p:attrName>ppt_y</p:attrName>
                                        </p:attrNameLst>
                                      </p:cBhvr>
                                      <p:tavLst>
                                        <p:tav tm="0">
                                          <p:val>
                                            <p:strVal val="#ppt_y"/>
                                          </p:val>
                                        </p:tav>
                                        <p:tav tm="100000">
                                          <p:val>
                                            <p:strVal val="#ppt_y"/>
                                          </p:val>
                                        </p:tav>
                                      </p:tavLst>
                                    </p:anim>
                                  </p:childTnLst>
                                </p:cTn>
                              </p:par>
                            </p:childTnLst>
                          </p:cTn>
                        </p:par>
                        <p:par>
                          <p:cTn id="81" fill="hold">
                            <p:stCondLst>
                              <p:cond delay="2750"/>
                            </p:stCondLst>
                            <p:childTnLst>
                              <p:par>
                                <p:cTn id="82" presetID="50" presetClass="entr" presetSubtype="0" decel="100000" fill="hold" grpId="0" nodeType="afterEffect">
                                  <p:stCondLst>
                                    <p:cond delay="0"/>
                                  </p:stCondLst>
                                  <p:childTnLst>
                                    <p:set>
                                      <p:cBhvr>
                                        <p:cTn id="83" dur="1" fill="hold">
                                          <p:stCondLst>
                                            <p:cond delay="0"/>
                                          </p:stCondLst>
                                        </p:cTn>
                                        <p:tgtEl>
                                          <p:spTgt spid="54"/>
                                        </p:tgtEl>
                                        <p:attrNameLst>
                                          <p:attrName>style.visibility</p:attrName>
                                        </p:attrNameLst>
                                      </p:cBhvr>
                                      <p:to>
                                        <p:strVal val="visible"/>
                                      </p:to>
                                    </p:set>
                                    <p:anim calcmode="lin" valueType="num">
                                      <p:cBhvr>
                                        <p:cTn id="84" dur="1000" fill="hold"/>
                                        <p:tgtEl>
                                          <p:spTgt spid="54"/>
                                        </p:tgtEl>
                                        <p:attrNameLst>
                                          <p:attrName>ppt_w</p:attrName>
                                        </p:attrNameLst>
                                      </p:cBhvr>
                                      <p:tavLst>
                                        <p:tav tm="0">
                                          <p:val>
                                            <p:strVal val="#ppt_w+.3"/>
                                          </p:val>
                                        </p:tav>
                                        <p:tav tm="100000">
                                          <p:val>
                                            <p:strVal val="#ppt_w"/>
                                          </p:val>
                                        </p:tav>
                                      </p:tavLst>
                                    </p:anim>
                                    <p:anim calcmode="lin" valueType="num">
                                      <p:cBhvr>
                                        <p:cTn id="85" dur="1000" fill="hold"/>
                                        <p:tgtEl>
                                          <p:spTgt spid="54"/>
                                        </p:tgtEl>
                                        <p:attrNameLst>
                                          <p:attrName>ppt_h</p:attrName>
                                        </p:attrNameLst>
                                      </p:cBhvr>
                                      <p:tavLst>
                                        <p:tav tm="0">
                                          <p:val>
                                            <p:strVal val="#ppt_h"/>
                                          </p:val>
                                        </p:tav>
                                        <p:tav tm="100000">
                                          <p:val>
                                            <p:strVal val="#ppt_h"/>
                                          </p:val>
                                        </p:tav>
                                      </p:tavLst>
                                    </p:anim>
                                    <p:animEffect transition="in" filter="fade">
                                      <p:cBhvr>
                                        <p:cTn id="86" dur="1000"/>
                                        <p:tgtEl>
                                          <p:spTgt spid="54"/>
                                        </p:tgtEl>
                                      </p:cBhvr>
                                    </p:animEffect>
                                  </p:childTnLst>
                                </p:cTn>
                              </p:par>
                              <p:par>
                                <p:cTn id="87" presetID="50" presetClass="entr" presetSubtype="0" decel="100000" fill="hold" grpId="0" nodeType="withEffect">
                                  <p:stCondLst>
                                    <p:cond delay="250"/>
                                  </p:stCondLst>
                                  <p:childTnLst>
                                    <p:set>
                                      <p:cBhvr>
                                        <p:cTn id="88" dur="1" fill="hold">
                                          <p:stCondLst>
                                            <p:cond delay="0"/>
                                          </p:stCondLst>
                                        </p:cTn>
                                        <p:tgtEl>
                                          <p:spTgt spid="55"/>
                                        </p:tgtEl>
                                        <p:attrNameLst>
                                          <p:attrName>style.visibility</p:attrName>
                                        </p:attrNameLst>
                                      </p:cBhvr>
                                      <p:to>
                                        <p:strVal val="visible"/>
                                      </p:to>
                                    </p:set>
                                    <p:anim calcmode="lin" valueType="num">
                                      <p:cBhvr>
                                        <p:cTn id="89" dur="1000" fill="hold"/>
                                        <p:tgtEl>
                                          <p:spTgt spid="55"/>
                                        </p:tgtEl>
                                        <p:attrNameLst>
                                          <p:attrName>ppt_w</p:attrName>
                                        </p:attrNameLst>
                                      </p:cBhvr>
                                      <p:tavLst>
                                        <p:tav tm="0">
                                          <p:val>
                                            <p:strVal val="#ppt_w+.3"/>
                                          </p:val>
                                        </p:tav>
                                        <p:tav tm="100000">
                                          <p:val>
                                            <p:strVal val="#ppt_w"/>
                                          </p:val>
                                        </p:tav>
                                      </p:tavLst>
                                    </p:anim>
                                    <p:anim calcmode="lin" valueType="num">
                                      <p:cBhvr>
                                        <p:cTn id="90" dur="1000" fill="hold"/>
                                        <p:tgtEl>
                                          <p:spTgt spid="55"/>
                                        </p:tgtEl>
                                        <p:attrNameLst>
                                          <p:attrName>ppt_h</p:attrName>
                                        </p:attrNameLst>
                                      </p:cBhvr>
                                      <p:tavLst>
                                        <p:tav tm="0">
                                          <p:val>
                                            <p:strVal val="#ppt_h"/>
                                          </p:val>
                                        </p:tav>
                                        <p:tav tm="100000">
                                          <p:val>
                                            <p:strVal val="#ppt_h"/>
                                          </p:val>
                                        </p:tav>
                                      </p:tavLst>
                                    </p:anim>
                                    <p:animEffect transition="in" filter="fade">
                                      <p:cBhvr>
                                        <p:cTn id="91" dur="1000"/>
                                        <p:tgtEl>
                                          <p:spTgt spid="55"/>
                                        </p:tgtEl>
                                      </p:cBhvr>
                                    </p:animEffect>
                                  </p:childTnLst>
                                </p:cTn>
                              </p:par>
                              <p:par>
                                <p:cTn id="92" presetID="50" presetClass="entr" presetSubtype="0" decel="100000" fill="hold" grpId="0" nodeType="withEffect">
                                  <p:stCondLst>
                                    <p:cond delay="250"/>
                                  </p:stCondLst>
                                  <p:childTnLst>
                                    <p:set>
                                      <p:cBhvr>
                                        <p:cTn id="93" dur="1" fill="hold">
                                          <p:stCondLst>
                                            <p:cond delay="0"/>
                                          </p:stCondLst>
                                        </p:cTn>
                                        <p:tgtEl>
                                          <p:spTgt spid="56"/>
                                        </p:tgtEl>
                                        <p:attrNameLst>
                                          <p:attrName>style.visibility</p:attrName>
                                        </p:attrNameLst>
                                      </p:cBhvr>
                                      <p:to>
                                        <p:strVal val="visible"/>
                                      </p:to>
                                    </p:set>
                                    <p:anim calcmode="lin" valueType="num">
                                      <p:cBhvr>
                                        <p:cTn id="94" dur="1000" fill="hold"/>
                                        <p:tgtEl>
                                          <p:spTgt spid="56"/>
                                        </p:tgtEl>
                                        <p:attrNameLst>
                                          <p:attrName>ppt_w</p:attrName>
                                        </p:attrNameLst>
                                      </p:cBhvr>
                                      <p:tavLst>
                                        <p:tav tm="0">
                                          <p:val>
                                            <p:strVal val="#ppt_w+.3"/>
                                          </p:val>
                                        </p:tav>
                                        <p:tav tm="100000">
                                          <p:val>
                                            <p:strVal val="#ppt_w"/>
                                          </p:val>
                                        </p:tav>
                                      </p:tavLst>
                                    </p:anim>
                                    <p:anim calcmode="lin" valueType="num">
                                      <p:cBhvr>
                                        <p:cTn id="95" dur="1000" fill="hold"/>
                                        <p:tgtEl>
                                          <p:spTgt spid="56"/>
                                        </p:tgtEl>
                                        <p:attrNameLst>
                                          <p:attrName>ppt_h</p:attrName>
                                        </p:attrNameLst>
                                      </p:cBhvr>
                                      <p:tavLst>
                                        <p:tav tm="0">
                                          <p:val>
                                            <p:strVal val="#ppt_h"/>
                                          </p:val>
                                        </p:tav>
                                        <p:tav tm="100000">
                                          <p:val>
                                            <p:strVal val="#ppt_h"/>
                                          </p:val>
                                        </p:tav>
                                      </p:tavLst>
                                    </p:anim>
                                    <p:animEffect transition="in" filter="fade">
                                      <p:cBhvr>
                                        <p:cTn id="96" dur="1000"/>
                                        <p:tgtEl>
                                          <p:spTgt spid="56"/>
                                        </p:tgtEl>
                                      </p:cBhvr>
                                    </p:animEffect>
                                  </p:childTnLst>
                                </p:cTn>
                              </p:par>
                            </p:childTnLst>
                          </p:cTn>
                        </p:par>
                        <p:par>
                          <p:cTn id="97" fill="hold">
                            <p:stCondLst>
                              <p:cond delay="3750"/>
                            </p:stCondLst>
                            <p:childTnLst>
                              <p:par>
                                <p:cTn id="98" presetID="50" presetClass="entr" presetSubtype="0" decel="100000" fill="hold" grpId="0" nodeType="afterEffect">
                                  <p:stCondLst>
                                    <p:cond delay="0"/>
                                  </p:stCondLst>
                                  <p:childTnLst>
                                    <p:set>
                                      <p:cBhvr>
                                        <p:cTn id="99" dur="1" fill="hold">
                                          <p:stCondLst>
                                            <p:cond delay="0"/>
                                          </p:stCondLst>
                                        </p:cTn>
                                        <p:tgtEl>
                                          <p:spTgt spid="57"/>
                                        </p:tgtEl>
                                        <p:attrNameLst>
                                          <p:attrName>style.visibility</p:attrName>
                                        </p:attrNameLst>
                                      </p:cBhvr>
                                      <p:to>
                                        <p:strVal val="visible"/>
                                      </p:to>
                                    </p:set>
                                    <p:anim calcmode="lin" valueType="num">
                                      <p:cBhvr>
                                        <p:cTn id="100" dur="1000" fill="hold"/>
                                        <p:tgtEl>
                                          <p:spTgt spid="57"/>
                                        </p:tgtEl>
                                        <p:attrNameLst>
                                          <p:attrName>ppt_w</p:attrName>
                                        </p:attrNameLst>
                                      </p:cBhvr>
                                      <p:tavLst>
                                        <p:tav tm="0">
                                          <p:val>
                                            <p:strVal val="#ppt_w+.3"/>
                                          </p:val>
                                        </p:tav>
                                        <p:tav tm="100000">
                                          <p:val>
                                            <p:strVal val="#ppt_w"/>
                                          </p:val>
                                        </p:tav>
                                      </p:tavLst>
                                    </p:anim>
                                    <p:anim calcmode="lin" valueType="num">
                                      <p:cBhvr>
                                        <p:cTn id="101" dur="1000" fill="hold"/>
                                        <p:tgtEl>
                                          <p:spTgt spid="57"/>
                                        </p:tgtEl>
                                        <p:attrNameLst>
                                          <p:attrName>ppt_h</p:attrName>
                                        </p:attrNameLst>
                                      </p:cBhvr>
                                      <p:tavLst>
                                        <p:tav tm="0">
                                          <p:val>
                                            <p:strVal val="#ppt_h"/>
                                          </p:val>
                                        </p:tav>
                                        <p:tav tm="100000">
                                          <p:val>
                                            <p:strVal val="#ppt_h"/>
                                          </p:val>
                                        </p:tav>
                                      </p:tavLst>
                                    </p:anim>
                                    <p:animEffect transition="in" filter="fade">
                                      <p:cBhvr>
                                        <p:cTn id="102" dur="1000"/>
                                        <p:tgtEl>
                                          <p:spTgt spid="57"/>
                                        </p:tgtEl>
                                      </p:cBhvr>
                                    </p:animEffect>
                                  </p:childTnLst>
                                </p:cTn>
                              </p:par>
                              <p:par>
                                <p:cTn id="103" presetID="50" presetClass="entr" presetSubtype="0" decel="100000" fill="hold" grpId="0" nodeType="withEffect">
                                  <p:stCondLst>
                                    <p:cond delay="250"/>
                                  </p:stCondLst>
                                  <p:childTnLst>
                                    <p:set>
                                      <p:cBhvr>
                                        <p:cTn id="104" dur="1" fill="hold">
                                          <p:stCondLst>
                                            <p:cond delay="0"/>
                                          </p:stCondLst>
                                        </p:cTn>
                                        <p:tgtEl>
                                          <p:spTgt spid="58"/>
                                        </p:tgtEl>
                                        <p:attrNameLst>
                                          <p:attrName>style.visibility</p:attrName>
                                        </p:attrNameLst>
                                      </p:cBhvr>
                                      <p:to>
                                        <p:strVal val="visible"/>
                                      </p:to>
                                    </p:set>
                                    <p:anim calcmode="lin" valueType="num">
                                      <p:cBhvr>
                                        <p:cTn id="105" dur="1000" fill="hold"/>
                                        <p:tgtEl>
                                          <p:spTgt spid="58"/>
                                        </p:tgtEl>
                                        <p:attrNameLst>
                                          <p:attrName>ppt_w</p:attrName>
                                        </p:attrNameLst>
                                      </p:cBhvr>
                                      <p:tavLst>
                                        <p:tav tm="0">
                                          <p:val>
                                            <p:strVal val="#ppt_w+.3"/>
                                          </p:val>
                                        </p:tav>
                                        <p:tav tm="100000">
                                          <p:val>
                                            <p:strVal val="#ppt_w"/>
                                          </p:val>
                                        </p:tav>
                                      </p:tavLst>
                                    </p:anim>
                                    <p:anim calcmode="lin" valueType="num">
                                      <p:cBhvr>
                                        <p:cTn id="106" dur="1000" fill="hold"/>
                                        <p:tgtEl>
                                          <p:spTgt spid="58"/>
                                        </p:tgtEl>
                                        <p:attrNameLst>
                                          <p:attrName>ppt_h</p:attrName>
                                        </p:attrNameLst>
                                      </p:cBhvr>
                                      <p:tavLst>
                                        <p:tav tm="0">
                                          <p:val>
                                            <p:strVal val="#ppt_h"/>
                                          </p:val>
                                        </p:tav>
                                        <p:tav tm="100000">
                                          <p:val>
                                            <p:strVal val="#ppt_h"/>
                                          </p:val>
                                        </p:tav>
                                      </p:tavLst>
                                    </p:anim>
                                    <p:animEffect transition="in" filter="fade">
                                      <p:cBhvr>
                                        <p:cTn id="107" dur="1000"/>
                                        <p:tgtEl>
                                          <p:spTgt spid="58"/>
                                        </p:tgtEl>
                                      </p:cBhvr>
                                    </p:animEffect>
                                  </p:childTnLst>
                                </p:cTn>
                              </p:par>
                              <p:par>
                                <p:cTn id="108" presetID="50" presetClass="entr" presetSubtype="0" decel="100000" fill="hold" grpId="0" nodeType="withEffect">
                                  <p:stCondLst>
                                    <p:cond delay="250"/>
                                  </p:stCondLst>
                                  <p:childTnLst>
                                    <p:set>
                                      <p:cBhvr>
                                        <p:cTn id="109" dur="1" fill="hold">
                                          <p:stCondLst>
                                            <p:cond delay="0"/>
                                          </p:stCondLst>
                                        </p:cTn>
                                        <p:tgtEl>
                                          <p:spTgt spid="59"/>
                                        </p:tgtEl>
                                        <p:attrNameLst>
                                          <p:attrName>style.visibility</p:attrName>
                                        </p:attrNameLst>
                                      </p:cBhvr>
                                      <p:to>
                                        <p:strVal val="visible"/>
                                      </p:to>
                                    </p:set>
                                    <p:anim calcmode="lin" valueType="num">
                                      <p:cBhvr>
                                        <p:cTn id="110" dur="1000" fill="hold"/>
                                        <p:tgtEl>
                                          <p:spTgt spid="59"/>
                                        </p:tgtEl>
                                        <p:attrNameLst>
                                          <p:attrName>ppt_w</p:attrName>
                                        </p:attrNameLst>
                                      </p:cBhvr>
                                      <p:tavLst>
                                        <p:tav tm="0">
                                          <p:val>
                                            <p:strVal val="#ppt_w+.3"/>
                                          </p:val>
                                        </p:tav>
                                        <p:tav tm="100000">
                                          <p:val>
                                            <p:strVal val="#ppt_w"/>
                                          </p:val>
                                        </p:tav>
                                      </p:tavLst>
                                    </p:anim>
                                    <p:anim calcmode="lin" valueType="num">
                                      <p:cBhvr>
                                        <p:cTn id="111" dur="1000" fill="hold"/>
                                        <p:tgtEl>
                                          <p:spTgt spid="59"/>
                                        </p:tgtEl>
                                        <p:attrNameLst>
                                          <p:attrName>ppt_h</p:attrName>
                                        </p:attrNameLst>
                                      </p:cBhvr>
                                      <p:tavLst>
                                        <p:tav tm="0">
                                          <p:val>
                                            <p:strVal val="#ppt_h"/>
                                          </p:val>
                                        </p:tav>
                                        <p:tav tm="100000">
                                          <p:val>
                                            <p:strVal val="#ppt_h"/>
                                          </p:val>
                                        </p:tav>
                                      </p:tavLst>
                                    </p:anim>
                                    <p:animEffect transition="in" filter="fade">
                                      <p:cBhvr>
                                        <p:cTn id="112" dur="1000"/>
                                        <p:tgtEl>
                                          <p:spTgt spid="59"/>
                                        </p:tgtEl>
                                      </p:cBhvr>
                                    </p:animEffect>
                                  </p:childTnLst>
                                </p:cTn>
                              </p:par>
                            </p:childTnLst>
                          </p:cTn>
                        </p:par>
                        <p:par>
                          <p:cTn id="113" fill="hold">
                            <p:stCondLst>
                              <p:cond delay="4750"/>
                            </p:stCondLst>
                            <p:childTnLst>
                              <p:par>
                                <p:cTn id="114" presetID="50" presetClass="entr" presetSubtype="0" decel="100000" fill="hold" grpId="0" nodeType="afterEffect">
                                  <p:stCondLst>
                                    <p:cond delay="0"/>
                                  </p:stCondLst>
                                  <p:childTnLst>
                                    <p:set>
                                      <p:cBhvr>
                                        <p:cTn id="115" dur="1" fill="hold">
                                          <p:stCondLst>
                                            <p:cond delay="0"/>
                                          </p:stCondLst>
                                        </p:cTn>
                                        <p:tgtEl>
                                          <p:spTgt spid="60"/>
                                        </p:tgtEl>
                                        <p:attrNameLst>
                                          <p:attrName>style.visibility</p:attrName>
                                        </p:attrNameLst>
                                      </p:cBhvr>
                                      <p:to>
                                        <p:strVal val="visible"/>
                                      </p:to>
                                    </p:set>
                                    <p:anim calcmode="lin" valueType="num">
                                      <p:cBhvr>
                                        <p:cTn id="116" dur="1000" fill="hold"/>
                                        <p:tgtEl>
                                          <p:spTgt spid="60"/>
                                        </p:tgtEl>
                                        <p:attrNameLst>
                                          <p:attrName>ppt_w</p:attrName>
                                        </p:attrNameLst>
                                      </p:cBhvr>
                                      <p:tavLst>
                                        <p:tav tm="0">
                                          <p:val>
                                            <p:strVal val="#ppt_w+.3"/>
                                          </p:val>
                                        </p:tav>
                                        <p:tav tm="100000">
                                          <p:val>
                                            <p:strVal val="#ppt_w"/>
                                          </p:val>
                                        </p:tav>
                                      </p:tavLst>
                                    </p:anim>
                                    <p:anim calcmode="lin" valueType="num">
                                      <p:cBhvr>
                                        <p:cTn id="117" dur="1000" fill="hold"/>
                                        <p:tgtEl>
                                          <p:spTgt spid="60"/>
                                        </p:tgtEl>
                                        <p:attrNameLst>
                                          <p:attrName>ppt_h</p:attrName>
                                        </p:attrNameLst>
                                      </p:cBhvr>
                                      <p:tavLst>
                                        <p:tav tm="0">
                                          <p:val>
                                            <p:strVal val="#ppt_h"/>
                                          </p:val>
                                        </p:tav>
                                        <p:tav tm="100000">
                                          <p:val>
                                            <p:strVal val="#ppt_h"/>
                                          </p:val>
                                        </p:tav>
                                      </p:tavLst>
                                    </p:anim>
                                    <p:animEffect transition="in" filter="fade">
                                      <p:cBhvr>
                                        <p:cTn id="118" dur="1000"/>
                                        <p:tgtEl>
                                          <p:spTgt spid="60"/>
                                        </p:tgtEl>
                                      </p:cBhvr>
                                    </p:animEffect>
                                  </p:childTnLst>
                                </p:cTn>
                              </p:par>
                              <p:par>
                                <p:cTn id="119" presetID="50" presetClass="entr" presetSubtype="0" decel="100000" fill="hold" grpId="0" nodeType="withEffect">
                                  <p:stCondLst>
                                    <p:cond delay="250"/>
                                  </p:stCondLst>
                                  <p:childTnLst>
                                    <p:set>
                                      <p:cBhvr>
                                        <p:cTn id="120" dur="1" fill="hold">
                                          <p:stCondLst>
                                            <p:cond delay="0"/>
                                          </p:stCondLst>
                                        </p:cTn>
                                        <p:tgtEl>
                                          <p:spTgt spid="61"/>
                                        </p:tgtEl>
                                        <p:attrNameLst>
                                          <p:attrName>style.visibility</p:attrName>
                                        </p:attrNameLst>
                                      </p:cBhvr>
                                      <p:to>
                                        <p:strVal val="visible"/>
                                      </p:to>
                                    </p:set>
                                    <p:anim calcmode="lin" valueType="num">
                                      <p:cBhvr>
                                        <p:cTn id="121" dur="1000" fill="hold"/>
                                        <p:tgtEl>
                                          <p:spTgt spid="61"/>
                                        </p:tgtEl>
                                        <p:attrNameLst>
                                          <p:attrName>ppt_w</p:attrName>
                                        </p:attrNameLst>
                                      </p:cBhvr>
                                      <p:tavLst>
                                        <p:tav tm="0">
                                          <p:val>
                                            <p:strVal val="#ppt_w+.3"/>
                                          </p:val>
                                        </p:tav>
                                        <p:tav tm="100000">
                                          <p:val>
                                            <p:strVal val="#ppt_w"/>
                                          </p:val>
                                        </p:tav>
                                      </p:tavLst>
                                    </p:anim>
                                    <p:anim calcmode="lin" valueType="num">
                                      <p:cBhvr>
                                        <p:cTn id="122" dur="1000" fill="hold"/>
                                        <p:tgtEl>
                                          <p:spTgt spid="61"/>
                                        </p:tgtEl>
                                        <p:attrNameLst>
                                          <p:attrName>ppt_h</p:attrName>
                                        </p:attrNameLst>
                                      </p:cBhvr>
                                      <p:tavLst>
                                        <p:tav tm="0">
                                          <p:val>
                                            <p:strVal val="#ppt_h"/>
                                          </p:val>
                                        </p:tav>
                                        <p:tav tm="100000">
                                          <p:val>
                                            <p:strVal val="#ppt_h"/>
                                          </p:val>
                                        </p:tav>
                                      </p:tavLst>
                                    </p:anim>
                                    <p:animEffect transition="in" filter="fade">
                                      <p:cBhvr>
                                        <p:cTn id="123" dur="1000"/>
                                        <p:tgtEl>
                                          <p:spTgt spid="61"/>
                                        </p:tgtEl>
                                      </p:cBhvr>
                                    </p:animEffect>
                                  </p:childTnLst>
                                </p:cTn>
                              </p:par>
                              <p:par>
                                <p:cTn id="124" presetID="2" presetClass="entr" presetSubtype="2" decel="44000" fill="hold" grpId="0" nodeType="withEffect">
                                  <p:stCondLst>
                                    <p:cond delay="250"/>
                                  </p:stCondLst>
                                  <p:childTnLst>
                                    <p:set>
                                      <p:cBhvr>
                                        <p:cTn id="125" dur="1" fill="hold">
                                          <p:stCondLst>
                                            <p:cond delay="0"/>
                                          </p:stCondLst>
                                        </p:cTn>
                                        <p:tgtEl>
                                          <p:spTgt spid="63"/>
                                        </p:tgtEl>
                                        <p:attrNameLst>
                                          <p:attrName>style.visibility</p:attrName>
                                        </p:attrNameLst>
                                      </p:cBhvr>
                                      <p:to>
                                        <p:strVal val="visible"/>
                                      </p:to>
                                    </p:set>
                                    <p:anim calcmode="lin" valueType="num">
                                      <p:cBhvr additive="base">
                                        <p:cTn id="126" dur="750" fill="hold"/>
                                        <p:tgtEl>
                                          <p:spTgt spid="63"/>
                                        </p:tgtEl>
                                        <p:attrNameLst>
                                          <p:attrName>ppt_x</p:attrName>
                                        </p:attrNameLst>
                                      </p:cBhvr>
                                      <p:tavLst>
                                        <p:tav tm="0">
                                          <p:val>
                                            <p:strVal val="1+#ppt_w/2"/>
                                          </p:val>
                                        </p:tav>
                                        <p:tav tm="100000">
                                          <p:val>
                                            <p:strVal val="#ppt_x"/>
                                          </p:val>
                                        </p:tav>
                                      </p:tavLst>
                                    </p:anim>
                                    <p:anim calcmode="lin" valueType="num">
                                      <p:cBhvr additive="base">
                                        <p:cTn id="127" dur="750" fill="hold"/>
                                        <p:tgtEl>
                                          <p:spTgt spid="63"/>
                                        </p:tgtEl>
                                        <p:attrNameLst>
                                          <p:attrName>ppt_y</p:attrName>
                                        </p:attrNameLst>
                                      </p:cBhvr>
                                      <p:tavLst>
                                        <p:tav tm="0">
                                          <p:val>
                                            <p:strVal val="#ppt_y"/>
                                          </p:val>
                                        </p:tav>
                                        <p:tav tm="100000">
                                          <p:val>
                                            <p:strVal val="#ppt_y"/>
                                          </p:val>
                                        </p:tav>
                                      </p:tavLst>
                                    </p:anim>
                                  </p:childTnLst>
                                </p:cTn>
                              </p:par>
                              <p:par>
                                <p:cTn id="128" presetID="2" presetClass="entr" presetSubtype="2" decel="44000" fill="hold" grpId="0" nodeType="withEffect">
                                  <p:stCondLst>
                                    <p:cond delay="400"/>
                                  </p:stCondLst>
                                  <p:childTnLst>
                                    <p:set>
                                      <p:cBhvr>
                                        <p:cTn id="129" dur="1" fill="hold">
                                          <p:stCondLst>
                                            <p:cond delay="0"/>
                                          </p:stCondLst>
                                        </p:cTn>
                                        <p:tgtEl>
                                          <p:spTgt spid="64"/>
                                        </p:tgtEl>
                                        <p:attrNameLst>
                                          <p:attrName>style.visibility</p:attrName>
                                        </p:attrNameLst>
                                      </p:cBhvr>
                                      <p:to>
                                        <p:strVal val="visible"/>
                                      </p:to>
                                    </p:set>
                                    <p:anim calcmode="lin" valueType="num">
                                      <p:cBhvr additive="base">
                                        <p:cTn id="130" dur="750" fill="hold"/>
                                        <p:tgtEl>
                                          <p:spTgt spid="64"/>
                                        </p:tgtEl>
                                        <p:attrNameLst>
                                          <p:attrName>ppt_x</p:attrName>
                                        </p:attrNameLst>
                                      </p:cBhvr>
                                      <p:tavLst>
                                        <p:tav tm="0">
                                          <p:val>
                                            <p:strVal val="1+#ppt_w/2"/>
                                          </p:val>
                                        </p:tav>
                                        <p:tav tm="100000">
                                          <p:val>
                                            <p:strVal val="#ppt_x"/>
                                          </p:val>
                                        </p:tav>
                                      </p:tavLst>
                                    </p:anim>
                                    <p:anim calcmode="lin" valueType="num">
                                      <p:cBhvr additive="base">
                                        <p:cTn id="131" dur="750" fill="hold"/>
                                        <p:tgtEl>
                                          <p:spTgt spid="64"/>
                                        </p:tgtEl>
                                        <p:attrNameLst>
                                          <p:attrName>ppt_y</p:attrName>
                                        </p:attrNameLst>
                                      </p:cBhvr>
                                      <p:tavLst>
                                        <p:tav tm="0">
                                          <p:val>
                                            <p:strVal val="#ppt_y"/>
                                          </p:val>
                                        </p:tav>
                                        <p:tav tm="100000">
                                          <p:val>
                                            <p:strVal val="#ppt_y"/>
                                          </p:val>
                                        </p:tav>
                                      </p:tavLst>
                                    </p:anim>
                                  </p:childTnLst>
                                </p:cTn>
                              </p:par>
                              <p:par>
                                <p:cTn id="132" presetID="50" presetClass="entr" presetSubtype="0" decel="100000" fill="hold" grpId="0" nodeType="withEffect">
                                  <p:stCondLst>
                                    <p:cond delay="250"/>
                                  </p:stCondLst>
                                  <p:childTnLst>
                                    <p:set>
                                      <p:cBhvr>
                                        <p:cTn id="133" dur="1" fill="hold">
                                          <p:stCondLst>
                                            <p:cond delay="0"/>
                                          </p:stCondLst>
                                        </p:cTn>
                                        <p:tgtEl>
                                          <p:spTgt spid="65"/>
                                        </p:tgtEl>
                                        <p:attrNameLst>
                                          <p:attrName>style.visibility</p:attrName>
                                        </p:attrNameLst>
                                      </p:cBhvr>
                                      <p:to>
                                        <p:strVal val="visible"/>
                                      </p:to>
                                    </p:set>
                                    <p:anim calcmode="lin" valueType="num">
                                      <p:cBhvr>
                                        <p:cTn id="134" dur="1000" fill="hold"/>
                                        <p:tgtEl>
                                          <p:spTgt spid="65"/>
                                        </p:tgtEl>
                                        <p:attrNameLst>
                                          <p:attrName>ppt_w</p:attrName>
                                        </p:attrNameLst>
                                      </p:cBhvr>
                                      <p:tavLst>
                                        <p:tav tm="0">
                                          <p:val>
                                            <p:strVal val="#ppt_w+.3"/>
                                          </p:val>
                                        </p:tav>
                                        <p:tav tm="100000">
                                          <p:val>
                                            <p:strVal val="#ppt_w"/>
                                          </p:val>
                                        </p:tav>
                                      </p:tavLst>
                                    </p:anim>
                                    <p:anim calcmode="lin" valueType="num">
                                      <p:cBhvr>
                                        <p:cTn id="135" dur="1000" fill="hold"/>
                                        <p:tgtEl>
                                          <p:spTgt spid="65"/>
                                        </p:tgtEl>
                                        <p:attrNameLst>
                                          <p:attrName>ppt_h</p:attrName>
                                        </p:attrNameLst>
                                      </p:cBhvr>
                                      <p:tavLst>
                                        <p:tav tm="0">
                                          <p:val>
                                            <p:strVal val="#ppt_h"/>
                                          </p:val>
                                        </p:tav>
                                        <p:tav tm="100000">
                                          <p:val>
                                            <p:strVal val="#ppt_h"/>
                                          </p:val>
                                        </p:tav>
                                      </p:tavLst>
                                    </p:anim>
                                    <p:animEffect transition="in" filter="fade">
                                      <p:cBhvr>
                                        <p:cTn id="136" dur="1000"/>
                                        <p:tgtEl>
                                          <p:spTgt spid="65"/>
                                        </p:tgtEl>
                                      </p:cBhvr>
                                    </p:animEffect>
                                  </p:childTnLst>
                                </p:cTn>
                              </p:par>
                              <p:par>
                                <p:cTn id="137" presetID="50" presetClass="entr" presetSubtype="0" decel="100000" fill="hold" grpId="0" nodeType="withEffect">
                                  <p:stCondLst>
                                    <p:cond delay="250"/>
                                  </p:stCondLst>
                                  <p:childTnLst>
                                    <p:set>
                                      <p:cBhvr>
                                        <p:cTn id="138" dur="1" fill="hold">
                                          <p:stCondLst>
                                            <p:cond delay="0"/>
                                          </p:stCondLst>
                                        </p:cTn>
                                        <p:tgtEl>
                                          <p:spTgt spid="66"/>
                                        </p:tgtEl>
                                        <p:attrNameLst>
                                          <p:attrName>style.visibility</p:attrName>
                                        </p:attrNameLst>
                                      </p:cBhvr>
                                      <p:to>
                                        <p:strVal val="visible"/>
                                      </p:to>
                                    </p:set>
                                    <p:anim calcmode="lin" valueType="num">
                                      <p:cBhvr>
                                        <p:cTn id="139" dur="1000" fill="hold"/>
                                        <p:tgtEl>
                                          <p:spTgt spid="66"/>
                                        </p:tgtEl>
                                        <p:attrNameLst>
                                          <p:attrName>ppt_w</p:attrName>
                                        </p:attrNameLst>
                                      </p:cBhvr>
                                      <p:tavLst>
                                        <p:tav tm="0">
                                          <p:val>
                                            <p:strVal val="#ppt_w+.3"/>
                                          </p:val>
                                        </p:tav>
                                        <p:tav tm="100000">
                                          <p:val>
                                            <p:strVal val="#ppt_w"/>
                                          </p:val>
                                        </p:tav>
                                      </p:tavLst>
                                    </p:anim>
                                    <p:anim calcmode="lin" valueType="num">
                                      <p:cBhvr>
                                        <p:cTn id="140" dur="1000" fill="hold"/>
                                        <p:tgtEl>
                                          <p:spTgt spid="66"/>
                                        </p:tgtEl>
                                        <p:attrNameLst>
                                          <p:attrName>ppt_h</p:attrName>
                                        </p:attrNameLst>
                                      </p:cBhvr>
                                      <p:tavLst>
                                        <p:tav tm="0">
                                          <p:val>
                                            <p:strVal val="#ppt_h"/>
                                          </p:val>
                                        </p:tav>
                                        <p:tav tm="100000">
                                          <p:val>
                                            <p:strVal val="#ppt_h"/>
                                          </p:val>
                                        </p:tav>
                                      </p:tavLst>
                                    </p:anim>
                                    <p:animEffect transition="in" filter="fade">
                                      <p:cBhvr>
                                        <p:cTn id="141" dur="1000"/>
                                        <p:tgtEl>
                                          <p:spTgt spid="66"/>
                                        </p:tgtEl>
                                      </p:cBhvr>
                                    </p:animEffect>
                                  </p:childTnLst>
                                </p:cTn>
                              </p:par>
                            </p:childTnLst>
                          </p:cTn>
                        </p:par>
                        <p:par>
                          <p:cTn id="142" fill="hold">
                            <p:stCondLst>
                              <p:cond delay="5750"/>
                            </p:stCondLst>
                            <p:childTnLst>
                              <p:par>
                                <p:cTn id="143" presetID="50" presetClass="entr" presetSubtype="0" decel="100000" fill="hold" grpId="0" nodeType="afterEffect">
                                  <p:stCondLst>
                                    <p:cond delay="0"/>
                                  </p:stCondLst>
                                  <p:childTnLst>
                                    <p:set>
                                      <p:cBhvr>
                                        <p:cTn id="144" dur="1" fill="hold">
                                          <p:stCondLst>
                                            <p:cond delay="0"/>
                                          </p:stCondLst>
                                        </p:cTn>
                                        <p:tgtEl>
                                          <p:spTgt spid="67"/>
                                        </p:tgtEl>
                                        <p:attrNameLst>
                                          <p:attrName>style.visibility</p:attrName>
                                        </p:attrNameLst>
                                      </p:cBhvr>
                                      <p:to>
                                        <p:strVal val="visible"/>
                                      </p:to>
                                    </p:set>
                                    <p:anim calcmode="lin" valueType="num">
                                      <p:cBhvr>
                                        <p:cTn id="145" dur="1000" fill="hold"/>
                                        <p:tgtEl>
                                          <p:spTgt spid="67"/>
                                        </p:tgtEl>
                                        <p:attrNameLst>
                                          <p:attrName>ppt_w</p:attrName>
                                        </p:attrNameLst>
                                      </p:cBhvr>
                                      <p:tavLst>
                                        <p:tav tm="0">
                                          <p:val>
                                            <p:strVal val="#ppt_w+.3"/>
                                          </p:val>
                                        </p:tav>
                                        <p:tav tm="100000">
                                          <p:val>
                                            <p:strVal val="#ppt_w"/>
                                          </p:val>
                                        </p:tav>
                                      </p:tavLst>
                                    </p:anim>
                                    <p:anim calcmode="lin" valueType="num">
                                      <p:cBhvr>
                                        <p:cTn id="146" dur="1000" fill="hold"/>
                                        <p:tgtEl>
                                          <p:spTgt spid="67"/>
                                        </p:tgtEl>
                                        <p:attrNameLst>
                                          <p:attrName>ppt_h</p:attrName>
                                        </p:attrNameLst>
                                      </p:cBhvr>
                                      <p:tavLst>
                                        <p:tav tm="0">
                                          <p:val>
                                            <p:strVal val="#ppt_h"/>
                                          </p:val>
                                        </p:tav>
                                        <p:tav tm="100000">
                                          <p:val>
                                            <p:strVal val="#ppt_h"/>
                                          </p:val>
                                        </p:tav>
                                      </p:tavLst>
                                    </p:anim>
                                    <p:animEffect transition="in" filter="fade">
                                      <p:cBhvr>
                                        <p:cTn id="147" dur="1000"/>
                                        <p:tgtEl>
                                          <p:spTgt spid="6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animBg="1"/>
      <p:bldP spid="32" grpId="0"/>
      <p:bldP spid="33" grpId="0" animBg="1"/>
      <p:bldP spid="34" grpId="0" animBg="1"/>
      <p:bldP spid="35" grpId="0" animBg="1"/>
      <p:bldP spid="36" grpId="0" animBg="1"/>
      <p:bldP spid="41" grpId="0" animBg="1"/>
      <p:bldP spid="42" grpId="0" animBg="1"/>
      <p:bldP spid="43" grpId="0" animBg="1"/>
      <p:bldP spid="44" grpId="0" animBg="1"/>
      <p:bldP spid="47" grpId="0"/>
      <p:bldP spid="48" grpId="0"/>
      <p:bldP spid="30" grpId="0" animBg="1"/>
      <p:bldP spid="37" grpId="0" animBg="1"/>
      <p:bldP spid="38" grpId="0" animBg="1"/>
      <p:bldP spid="39" grpId="0" animBg="1"/>
      <p:bldP spid="50" grpId="0" animBg="1"/>
      <p:bldP spid="51" grpId="0" animBg="1"/>
      <p:bldP spid="52" grpId="0" animBg="1"/>
      <p:bldP spid="53" grpId="0" animBg="1"/>
      <p:bldP spid="54" grpId="0"/>
      <p:bldP spid="55" grpId="0"/>
      <p:bldP spid="56" grpId="0"/>
      <p:bldP spid="57" grpId="0"/>
      <p:bldP spid="58" grpId="0"/>
      <p:bldP spid="59" grpId="0"/>
      <p:bldP spid="60" grpId="0"/>
      <p:bldP spid="61" grpId="0"/>
      <p:bldP spid="63" grpId="0" animBg="1"/>
      <p:bldP spid="64" grpId="0" animBg="1"/>
      <p:bldP spid="65" grpId="0"/>
      <p:bldP spid="66" grpId="0"/>
      <p:bldP spid="67" grpId="0"/>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5" name="组合 54"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GrpSpPr/>
          <p:nvPr/>
        </p:nvGrpSpPr>
        <p:grpSpPr>
          <a:xfrm>
            <a:off x="789305" y="535305"/>
            <a:ext cx="3131820" cy="5688330"/>
            <a:chOff x="752634" y="1779108"/>
            <a:chExt cx="2304256" cy="4167230"/>
          </a:xfrm>
        </p:grpSpPr>
        <p:sp>
          <p:nvSpPr>
            <p:cNvPr id="56" name="圆角矩形 38"/>
            <p:cNvSpPr/>
            <p:nvPr/>
          </p:nvSpPr>
          <p:spPr>
            <a:xfrm rot="572624">
              <a:off x="1297576" y="1779108"/>
              <a:ext cx="1274792" cy="1256404"/>
            </a:xfrm>
            <a:custGeom>
              <a:avLst/>
              <a:gdLst/>
              <a:ahLst/>
              <a:cxnLst/>
              <a:rect l="l" t="t" r="r" b="b"/>
              <a:pathLst>
                <a:path w="1554798" h="1532371">
                  <a:moveTo>
                    <a:pt x="260464" y="73817"/>
                  </a:moveTo>
                  <a:cubicBezTo>
                    <a:pt x="306072" y="28209"/>
                    <a:pt x="369078" y="0"/>
                    <a:pt x="438674" y="0"/>
                  </a:cubicBezTo>
                  <a:lnTo>
                    <a:pt x="1302770" y="0"/>
                  </a:lnTo>
                  <a:cubicBezTo>
                    <a:pt x="1441961" y="0"/>
                    <a:pt x="1554798" y="112837"/>
                    <a:pt x="1554798" y="252028"/>
                  </a:cubicBezTo>
                  <a:lnTo>
                    <a:pt x="1554798" y="252029"/>
                  </a:lnTo>
                  <a:lnTo>
                    <a:pt x="1554798" y="1116125"/>
                  </a:lnTo>
                  <a:cubicBezTo>
                    <a:pt x="1554798" y="1255316"/>
                    <a:pt x="1441961" y="1368153"/>
                    <a:pt x="1302770" y="1368153"/>
                  </a:cubicBezTo>
                  <a:cubicBezTo>
                    <a:pt x="1163579" y="1368153"/>
                    <a:pt x="1050742" y="1255316"/>
                    <a:pt x="1050742" y="1116125"/>
                  </a:cubicBezTo>
                  <a:lnTo>
                    <a:pt x="1050742" y="860250"/>
                  </a:lnTo>
                  <a:cubicBezTo>
                    <a:pt x="1050311" y="861013"/>
                    <a:pt x="1049708" y="861600"/>
                    <a:pt x="1049101" y="862186"/>
                  </a:cubicBezTo>
                  <a:lnTo>
                    <a:pt x="426920" y="1461813"/>
                  </a:lnTo>
                  <a:cubicBezTo>
                    <a:pt x="326697" y="1558402"/>
                    <a:pt x="167149" y="1555457"/>
                    <a:pt x="70559" y="1455234"/>
                  </a:cubicBezTo>
                  <a:cubicBezTo>
                    <a:pt x="-26031" y="1355012"/>
                    <a:pt x="-23086" y="1195463"/>
                    <a:pt x="77137" y="1098874"/>
                  </a:cubicBezTo>
                  <a:lnTo>
                    <a:pt x="694328" y="504056"/>
                  </a:lnTo>
                  <a:lnTo>
                    <a:pt x="438674" y="504056"/>
                  </a:lnTo>
                  <a:cubicBezTo>
                    <a:pt x="299483" y="504056"/>
                    <a:pt x="186646" y="391219"/>
                    <a:pt x="186646" y="252028"/>
                  </a:cubicBezTo>
                  <a:cubicBezTo>
                    <a:pt x="186646" y="182432"/>
                    <a:pt x="214855" y="119426"/>
                    <a:pt x="260464" y="73817"/>
                  </a:cubicBezTo>
                  <a:close/>
                </a:path>
              </a:pathLst>
            </a:custGeom>
            <a:solidFill>
              <a:srgbClr val="D06F83"/>
            </a:solidFill>
            <a:ln w="19050">
              <a:gradFill>
                <a:gsLst>
                  <a:gs pos="89000">
                    <a:schemeClr val="bg1">
                      <a:lumMod val="85000"/>
                    </a:schemeClr>
                  </a:gs>
                  <a:gs pos="0">
                    <a:schemeClr val="bg1"/>
                  </a:gs>
                </a:gsLst>
                <a:lin ang="7200000" scaled="0"/>
              </a:gradFill>
            </a:ln>
            <a:effectLst>
              <a:outerShdw blurRad="254000" dist="127000" dir="8160000" algn="tr" rotWithShape="0">
                <a:prstClr val="black">
                  <a:alpha val="34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7" name="圆角矩形 56"/>
            <p:cNvSpPr/>
            <p:nvPr/>
          </p:nvSpPr>
          <p:spPr>
            <a:xfrm>
              <a:off x="752634" y="3115798"/>
              <a:ext cx="2304256" cy="2830540"/>
            </a:xfrm>
            <a:prstGeom prst="roundRect">
              <a:avLst>
                <a:gd name="adj" fmla="val 6909"/>
              </a:avLst>
            </a:prstGeom>
            <a:solidFill>
              <a:srgbClr val="EFEFEF"/>
            </a:solidFill>
            <a:ln w="19050">
              <a:gradFill>
                <a:gsLst>
                  <a:gs pos="89000">
                    <a:schemeClr val="bg1">
                      <a:lumMod val="85000"/>
                    </a:schemeClr>
                  </a:gs>
                  <a:gs pos="0">
                    <a:schemeClr val="bg1"/>
                  </a:gs>
                </a:gsLst>
                <a:lin ang="7200000" scaled="0"/>
              </a:gradFill>
            </a:ln>
            <a:effectLst>
              <a:outerShdw blurRad="254000" dist="127000" dir="8160000" algn="tr" rotWithShape="0">
                <a:prstClr val="black">
                  <a:alpha val="34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58" name="组合 57"/>
            <p:cNvGrpSpPr/>
            <p:nvPr/>
          </p:nvGrpSpPr>
          <p:grpSpPr>
            <a:xfrm rot="16200000">
              <a:off x="2087525" y="3024024"/>
              <a:ext cx="441397" cy="58863"/>
              <a:chOff x="2975753" y="1851670"/>
              <a:chExt cx="539968" cy="72008"/>
            </a:xfrm>
          </p:grpSpPr>
          <p:sp>
            <p:nvSpPr>
              <p:cNvPr id="66" name="椭圆 65"/>
              <p:cNvSpPr/>
              <p:nvPr/>
            </p:nvSpPr>
            <p:spPr>
              <a:xfrm>
                <a:off x="2975753" y="1851670"/>
                <a:ext cx="72008" cy="72008"/>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7" name="椭圆 66"/>
              <p:cNvSpPr/>
              <p:nvPr/>
            </p:nvSpPr>
            <p:spPr>
              <a:xfrm>
                <a:off x="3443713" y="1851670"/>
                <a:ext cx="72008" cy="72008"/>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8" name="圆角矩形 67"/>
              <p:cNvSpPr/>
              <p:nvPr/>
            </p:nvSpPr>
            <p:spPr>
              <a:xfrm>
                <a:off x="3011757" y="1864814"/>
                <a:ext cx="467960" cy="45719"/>
              </a:xfrm>
              <a:prstGeom prst="roundRect">
                <a:avLst>
                  <a:gd name="adj" fmla="val 50000"/>
                </a:avLst>
              </a:prstGeom>
              <a:gradFill>
                <a:gsLst>
                  <a:gs pos="0">
                    <a:schemeClr val="bg1">
                      <a:lumMod val="75000"/>
                    </a:schemeClr>
                  </a:gs>
                  <a:gs pos="50000">
                    <a:schemeClr val="bg1">
                      <a:lumMod val="95000"/>
                    </a:schemeClr>
                  </a:gs>
                  <a:gs pos="100000">
                    <a:schemeClr val="bg1">
                      <a:lumMod val="75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59" name="组合 58"/>
            <p:cNvGrpSpPr/>
            <p:nvPr/>
          </p:nvGrpSpPr>
          <p:grpSpPr>
            <a:xfrm rot="16200000">
              <a:off x="1203997" y="3024024"/>
              <a:ext cx="441397" cy="58863"/>
              <a:chOff x="2975753" y="1851670"/>
              <a:chExt cx="539968" cy="72008"/>
            </a:xfrm>
          </p:grpSpPr>
          <p:sp>
            <p:nvSpPr>
              <p:cNvPr id="63" name="椭圆 62"/>
              <p:cNvSpPr/>
              <p:nvPr/>
            </p:nvSpPr>
            <p:spPr>
              <a:xfrm>
                <a:off x="2975753" y="1851670"/>
                <a:ext cx="72008" cy="72008"/>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4" name="椭圆 63"/>
              <p:cNvSpPr/>
              <p:nvPr/>
            </p:nvSpPr>
            <p:spPr>
              <a:xfrm>
                <a:off x="3443713" y="1851670"/>
                <a:ext cx="72008" cy="72008"/>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5" name="圆角矩形 64"/>
              <p:cNvSpPr/>
              <p:nvPr/>
            </p:nvSpPr>
            <p:spPr>
              <a:xfrm>
                <a:off x="3011757" y="1864814"/>
                <a:ext cx="467960" cy="45719"/>
              </a:xfrm>
              <a:prstGeom prst="roundRect">
                <a:avLst>
                  <a:gd name="adj" fmla="val 50000"/>
                </a:avLst>
              </a:prstGeom>
              <a:gradFill>
                <a:gsLst>
                  <a:gs pos="0">
                    <a:schemeClr val="bg1">
                      <a:lumMod val="75000"/>
                    </a:schemeClr>
                  </a:gs>
                  <a:gs pos="50000">
                    <a:schemeClr val="bg1">
                      <a:lumMod val="95000"/>
                    </a:schemeClr>
                  </a:gs>
                  <a:gs pos="100000">
                    <a:schemeClr val="bg1">
                      <a:lumMod val="75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61" name="Rectangle 42"/>
            <p:cNvSpPr/>
            <p:nvPr/>
          </p:nvSpPr>
          <p:spPr>
            <a:xfrm flipH="1">
              <a:off x="941501" y="3596226"/>
              <a:ext cx="1960186" cy="168953"/>
            </a:xfrm>
            <a:prstGeom prst="rect">
              <a:avLst/>
            </a:prstGeom>
            <a:noFill/>
            <a:ln w="12700" cap="flat" cmpd="sng" algn="ctr">
              <a:noFill/>
              <a:prstDash val="solid"/>
            </a:ln>
            <a:effectLst/>
          </p:spPr>
          <p:txBody>
            <a:bodyPr lIns="91440" tIns="0" rIns="91440" bIns="0" rtlCol="0" anchor="t"/>
            <a:lstStyle/>
            <a:p>
              <a:r>
                <a:rPr lang="zh-CN" altLang="en-US" sz="2800" b="1" dirty="0">
                  <a:solidFill>
                    <a:schemeClr val="tx1">
                      <a:lumMod val="65000"/>
                      <a:lumOff val="35000"/>
                    </a:schemeClr>
                  </a:solidFill>
                  <a:latin typeface="楷体" panose="02010609060101010101" pitchFamily="49" charset="-122"/>
                  <a:ea typeface="楷体" panose="02010609060101010101" pitchFamily="49" charset="-122"/>
                  <a:cs typeface="Arial" panose="020B0604020202020204" pitchFamily="34" charset="0"/>
                </a:rPr>
                <a:t>任务三</a:t>
              </a:r>
            </a:p>
          </p:txBody>
        </p:sp>
        <p:sp>
          <p:nvSpPr>
            <p:cNvPr id="62" name="Rectangle 42"/>
            <p:cNvSpPr/>
            <p:nvPr/>
          </p:nvSpPr>
          <p:spPr>
            <a:xfrm flipH="1">
              <a:off x="911586" y="4157031"/>
              <a:ext cx="1960186" cy="1703437"/>
            </a:xfrm>
            <a:prstGeom prst="rect">
              <a:avLst/>
            </a:prstGeom>
            <a:noFill/>
            <a:ln w="12700" cap="flat" cmpd="sng" algn="ctr">
              <a:noFill/>
              <a:prstDash val="solid"/>
            </a:ln>
            <a:effectLst/>
          </p:spPr>
          <p:txBody>
            <a:bodyPr lIns="91440" tIns="0" rIns="91440" bIns="0" rtlCol="0" anchor="t"/>
            <a:lstStyle/>
            <a:p>
              <a:pPr>
                <a:defRPr/>
              </a:pPr>
              <a:r>
                <a:rPr lang="zh-CN" sz="2400" kern="0" dirty="0">
                  <a:solidFill>
                    <a:schemeClr val="tx1">
                      <a:lumMod val="65000"/>
                      <a:lumOff val="35000"/>
                    </a:schemeClr>
                  </a:solidFill>
                  <a:latin typeface="楷体" panose="02010609060101010101" pitchFamily="49" charset="-122"/>
                  <a:ea typeface="楷体" panose="02010609060101010101" pitchFamily="49" charset="-122"/>
                  <a:cs typeface="Arial" panose="020B0604020202020204" pitchFamily="34" charset="0"/>
                </a:rPr>
                <a:t>任务管理认知</a:t>
              </a:r>
              <a:endParaRPr lang="en-US" altLang="zh-CN" sz="2400" kern="0" dirty="0">
                <a:solidFill>
                  <a:schemeClr val="tx1">
                    <a:lumMod val="65000"/>
                    <a:lumOff val="35000"/>
                  </a:schemeClr>
                </a:solidFill>
                <a:latin typeface="Arial" panose="020B0604020202020204" pitchFamily="34" charset="0"/>
                <a:cs typeface="Arial" panose="020B0604020202020204" pitchFamily="34" charset="0"/>
              </a:endParaRPr>
            </a:p>
            <a:p>
              <a:pPr>
                <a:defRPr/>
              </a:pPr>
              <a:endParaRPr lang="en-US" sz="2400" kern="0" dirty="0">
                <a:solidFill>
                  <a:schemeClr val="tx1">
                    <a:lumMod val="65000"/>
                    <a:lumOff val="35000"/>
                  </a:schemeClr>
                </a:solidFill>
                <a:latin typeface="Arial" panose="020B0604020202020204" pitchFamily="34" charset="0"/>
                <a:cs typeface="Arial" panose="020B0604020202020204" pitchFamily="34" charset="0"/>
              </a:endParaRPr>
            </a:p>
          </p:txBody>
        </p:sp>
      </p:grpSp>
      <p:pic>
        <p:nvPicPr>
          <p:cNvPr id="3" name="图片 2" descr="&amp;pky8620734307&amp;"/>
          <p:cNvPicPr>
            <a:picLocks noChangeAspect="1"/>
          </p:cNvPicPr>
          <p:nvPr/>
        </p:nvPicPr>
        <p:blipFill>
          <a:blip r:embed="rId2"/>
          <a:stretch>
            <a:fillRect/>
          </a:stretch>
        </p:blipFill>
        <p:spPr>
          <a:xfrm>
            <a:off x="4705350" y="1414145"/>
            <a:ext cx="7210425" cy="4809490"/>
          </a:xfrm>
          <a:prstGeom prst="rect">
            <a:avLst/>
          </a:prstGeom>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44000" fill="hold" nodeType="withEffect">
                                  <p:stCondLst>
                                    <p:cond delay="250"/>
                                  </p:stCondLst>
                                  <p:childTnLst>
                                    <p:set>
                                      <p:cBhvr>
                                        <p:cTn id="6" dur="1" fill="hold">
                                          <p:stCondLst>
                                            <p:cond delay="0"/>
                                          </p:stCondLst>
                                        </p:cTn>
                                        <p:tgtEl>
                                          <p:spTgt spid="55"/>
                                        </p:tgtEl>
                                        <p:attrNameLst>
                                          <p:attrName>style.visibility</p:attrName>
                                        </p:attrNameLst>
                                      </p:cBhvr>
                                      <p:to>
                                        <p:strVal val="visible"/>
                                      </p:to>
                                    </p:set>
                                    <p:anim calcmode="lin" valueType="num">
                                      <p:cBhvr additive="base">
                                        <p:cTn id="7" dur="750" fill="hold"/>
                                        <p:tgtEl>
                                          <p:spTgt spid="55"/>
                                        </p:tgtEl>
                                        <p:attrNameLst>
                                          <p:attrName>ppt_x</p:attrName>
                                        </p:attrNameLst>
                                      </p:cBhvr>
                                      <p:tavLst>
                                        <p:tav tm="0">
                                          <p:val>
                                            <p:strVal val="#ppt_x"/>
                                          </p:val>
                                        </p:tav>
                                        <p:tav tm="100000">
                                          <p:val>
                                            <p:strVal val="#ppt_x"/>
                                          </p:val>
                                        </p:tav>
                                      </p:tavLst>
                                    </p:anim>
                                    <p:anim calcmode="lin" valueType="num">
                                      <p:cBhvr additive="base">
                                        <p:cTn id="8" dur="750" fill="hold"/>
                                        <p:tgtEl>
                                          <p:spTgt spid="5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矩形 24"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549157" y="-975631"/>
            <a:ext cx="583096" cy="838080"/>
          </a:xfrm>
          <a:prstGeom prst="rect">
            <a:avLst/>
          </a:prstGeom>
          <a:solidFill>
            <a:srgbClr val="365B7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 name="矩形 25"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1132253" y="-975631"/>
            <a:ext cx="583096" cy="838080"/>
          </a:xfrm>
          <a:prstGeom prst="rect">
            <a:avLst/>
          </a:prstGeom>
          <a:solidFill>
            <a:srgbClr val="96648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 name="矩形 26"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1715349" y="-975631"/>
            <a:ext cx="583096" cy="838080"/>
          </a:xfrm>
          <a:prstGeom prst="rect">
            <a:avLst/>
          </a:prstGeom>
          <a:solidFill>
            <a:srgbClr val="D06F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 name="矩形 27"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2298446" y="-975631"/>
            <a:ext cx="583096" cy="838080"/>
          </a:xfrm>
          <a:prstGeom prst="rect">
            <a:avLst/>
          </a:prstGeom>
          <a:solidFill>
            <a:srgbClr val="F779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 name="矩形 28"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2881542" y="-975631"/>
            <a:ext cx="583096" cy="838080"/>
          </a:xfrm>
          <a:prstGeom prst="rect">
            <a:avLst/>
          </a:prstGeom>
          <a:solidFill>
            <a:srgbClr val="F8AD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cxnSp>
        <p:nvCxnSpPr>
          <p:cNvPr id="46" name="直接连接符 45"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CxnSpPr/>
          <p:nvPr/>
        </p:nvCxnSpPr>
        <p:spPr>
          <a:xfrm>
            <a:off x="3246637" y="1273629"/>
            <a:ext cx="5770860"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47" name="文本框 46"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txBox="1"/>
          <p:nvPr/>
        </p:nvSpPr>
        <p:spPr>
          <a:xfrm>
            <a:off x="3909319" y="460911"/>
            <a:ext cx="5212080" cy="521970"/>
          </a:xfrm>
          <a:prstGeom prst="rect">
            <a:avLst/>
          </a:prstGeom>
          <a:noFill/>
        </p:spPr>
        <p:txBody>
          <a:bodyPr wrap="none" rtlCol="0">
            <a:spAutoFit/>
          </a:bodyPr>
          <a:lstStyle/>
          <a:p>
            <a:pPr algn="l"/>
            <a:r>
              <a:rPr lang="zh-CN" altLang="en-US" sz="2800" b="1" spc="500" dirty="0">
                <a:solidFill>
                  <a:schemeClr val="bg1">
                    <a:lumMod val="50000"/>
                  </a:schemeClr>
                </a:solidFill>
                <a:latin typeface="微软雅黑" panose="020B0503020204020204" charset="-122"/>
                <a:ea typeface="微软雅黑" panose="020B0503020204020204" charset="-122"/>
                <a:cs typeface="Arial" panose="020B0604020202020204" pitchFamily="34" charset="0"/>
              </a:rPr>
              <a:t>二、应届毕业生的招聘渠道</a:t>
            </a:r>
          </a:p>
        </p:txBody>
      </p:sp>
      <p:sp>
        <p:nvSpPr>
          <p:cNvPr id="48" name="椭圆 47"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flipH="1">
            <a:off x="2686180" y="813581"/>
            <a:ext cx="157493" cy="157493"/>
          </a:xfrm>
          <a:prstGeom prst="ellipse">
            <a:avLst/>
          </a:prstGeom>
          <a:solidFill>
            <a:srgbClr val="D06F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9" name="椭圆 48"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flipH="1">
            <a:off x="2686180" y="335956"/>
            <a:ext cx="321030" cy="321030"/>
          </a:xfrm>
          <a:prstGeom prst="ellipse">
            <a:avLst/>
          </a:prstGeom>
          <a:solidFill>
            <a:srgbClr val="966481"/>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0" name="椭圆 49"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flipH="1">
            <a:off x="2991678" y="806317"/>
            <a:ext cx="219803" cy="219803"/>
          </a:xfrm>
          <a:prstGeom prst="ellipse">
            <a:avLst/>
          </a:prstGeom>
          <a:solidFill>
            <a:srgbClr val="365B7C"/>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1" name="椭圆 50"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flipH="1">
            <a:off x="2031169" y="697840"/>
            <a:ext cx="164852" cy="164852"/>
          </a:xfrm>
          <a:prstGeom prst="ellipse">
            <a:avLst/>
          </a:prstGeom>
          <a:solidFill>
            <a:srgbClr val="F779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2" name="椭圆 51"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9354354" y="755438"/>
            <a:ext cx="157493" cy="157493"/>
          </a:xfrm>
          <a:prstGeom prst="ellipse">
            <a:avLst/>
          </a:prstGeom>
          <a:solidFill>
            <a:srgbClr val="D06F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3" name="椭圆 52"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9190817" y="277813"/>
            <a:ext cx="321030" cy="321030"/>
          </a:xfrm>
          <a:prstGeom prst="ellipse">
            <a:avLst/>
          </a:prstGeom>
          <a:solidFill>
            <a:srgbClr val="966481"/>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4" name="椭圆 53"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a:off x="8986546" y="748174"/>
            <a:ext cx="219803" cy="219803"/>
          </a:xfrm>
          <a:prstGeom prst="ellipse">
            <a:avLst/>
          </a:prstGeom>
          <a:solidFill>
            <a:srgbClr val="365B7C"/>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5" name="椭圆 54"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a:off x="10002006" y="639697"/>
            <a:ext cx="164852" cy="164852"/>
          </a:xfrm>
          <a:prstGeom prst="ellipse">
            <a:avLst/>
          </a:prstGeom>
          <a:solidFill>
            <a:srgbClr val="F779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7" name="Rectangle 42"/>
          <p:cNvSpPr/>
          <p:nvPr/>
        </p:nvSpPr>
        <p:spPr>
          <a:xfrm flipH="1">
            <a:off x="1132251" y="1510665"/>
            <a:ext cx="10101805" cy="5068570"/>
          </a:xfrm>
          <a:prstGeom prst="rect">
            <a:avLst/>
          </a:prstGeom>
          <a:noFill/>
          <a:ln w="12700" cap="flat" cmpd="sng" algn="ctr">
            <a:noFill/>
            <a:prstDash val="solid"/>
          </a:ln>
          <a:effectLst/>
        </p:spPr>
        <p:txBody>
          <a:bodyPr lIns="91440" tIns="0" rIns="91440" bIns="0" rtlCol="0" anchor="t"/>
          <a:lstStyle/>
          <a:p>
            <a:pPr eaLnBrk="1" hangingPunct="1"/>
            <a:r>
              <a:rPr lang="zh-CN" altLang="en-US" sz="2400" dirty="0">
                <a:latin typeface="楷体" panose="02010609060101010101" pitchFamily="49" charset="-122"/>
                <a:ea typeface="楷体" panose="02010609060101010101" pitchFamily="49" charset="-122"/>
                <a:cs typeface="楷体" panose="02010609060101010101" pitchFamily="49" charset="-122"/>
                <a:sym typeface="+mn-ea"/>
              </a:rPr>
              <a:t>(七)夏令营活动</a:t>
            </a:r>
            <a:endParaRPr lang="zh-CN" altLang="en-US" sz="2400" dirty="0">
              <a:latin typeface="楷体" panose="02010609060101010101" pitchFamily="49" charset="-122"/>
              <a:ea typeface="楷体" panose="02010609060101010101" pitchFamily="49" charset="-122"/>
              <a:cs typeface="楷体" panose="02010609060101010101" pitchFamily="49" charset="-122"/>
            </a:endParaRPr>
          </a:p>
          <a:p>
            <a:pPr eaLnBrk="1" hangingPunct="1"/>
            <a:r>
              <a:rPr lang="zh-CN" altLang="en-US" sz="2400" dirty="0">
                <a:latin typeface="楷体" panose="02010609060101010101" pitchFamily="49" charset="-122"/>
                <a:ea typeface="楷体" panose="02010609060101010101" pitchFamily="49" charset="-122"/>
                <a:cs typeface="楷体" panose="02010609060101010101" pitchFamily="49" charset="-122"/>
                <a:sym typeface="+mn-ea"/>
              </a:rPr>
              <a:t>(八)“选秀大赛”</a:t>
            </a:r>
            <a:endParaRPr lang="zh-CN" altLang="en-US" sz="2400" dirty="0">
              <a:latin typeface="楷体" panose="02010609060101010101" pitchFamily="49" charset="-122"/>
              <a:ea typeface="楷体" panose="02010609060101010101" pitchFamily="49" charset="-122"/>
              <a:cs typeface="楷体" panose="02010609060101010101" pitchFamily="49" charset="-122"/>
            </a:endParaRPr>
          </a:p>
          <a:p>
            <a:pPr eaLnBrk="1" hangingPunct="1"/>
            <a:r>
              <a:rPr lang="zh-CN" altLang="en-US" sz="2400" dirty="0">
                <a:latin typeface="楷体" panose="02010609060101010101" pitchFamily="49" charset="-122"/>
                <a:ea typeface="楷体" panose="02010609060101010101" pitchFamily="49" charset="-122"/>
                <a:cs typeface="楷体" panose="02010609060101010101" pitchFamily="49" charset="-122"/>
                <a:sym typeface="+mn-ea"/>
              </a:rPr>
              <a:t>企业到底要不要进行校园招聘,采取什么形式的校园招聘,与其所从事的行业、企业的类型、发展阶段、岗位设置要求以及企业文化息息相关,只有对自身有着明确清晰的定位,企业才能在校园招聘这场人才抢夺战中抢得先机。</a:t>
            </a:r>
            <a:endParaRPr lang="zh-CN" altLang="en-US" sz="2400" dirty="0">
              <a:latin typeface="楷体" panose="02010609060101010101" pitchFamily="49" charset="-122"/>
              <a:ea typeface="楷体" panose="02010609060101010101" pitchFamily="49" charset="-122"/>
              <a:cs typeface="楷体" panose="02010609060101010101" pitchFamily="49" charset="-122"/>
            </a:endParaRPr>
          </a:p>
          <a:p>
            <a:pPr eaLnBrk="1" hangingPunct="1"/>
            <a:r>
              <a:rPr lang="zh-CN" altLang="en-US" sz="2400" dirty="0">
                <a:latin typeface="楷体" panose="02010609060101010101" pitchFamily="49" charset="-122"/>
                <a:ea typeface="楷体" panose="02010609060101010101" pitchFamily="49" charset="-122"/>
                <a:cs typeface="楷体" panose="02010609060101010101" pitchFamily="49" charset="-122"/>
                <a:sym typeface="+mn-ea"/>
              </a:rPr>
              <a:t>（九）微招聘</a:t>
            </a:r>
            <a:endParaRPr lang="zh-CN" altLang="en-US" sz="2400" dirty="0">
              <a:latin typeface="楷体" panose="02010609060101010101" pitchFamily="49" charset="-122"/>
              <a:ea typeface="楷体" panose="02010609060101010101" pitchFamily="49" charset="-122"/>
              <a:cs typeface="楷体" panose="02010609060101010101" pitchFamily="49" charset="-122"/>
            </a:endParaRPr>
          </a:p>
          <a:p>
            <a:pPr eaLnBrk="1" hangingPunct="1"/>
            <a:r>
              <a:rPr lang="zh-CN" altLang="en-US" sz="2400" dirty="0">
                <a:latin typeface="楷体" panose="02010609060101010101" pitchFamily="49" charset="-122"/>
                <a:ea typeface="楷体" panose="02010609060101010101" pitchFamily="49" charset="-122"/>
                <a:cs typeface="楷体" panose="02010609060101010101" pitchFamily="49" charset="-122"/>
                <a:sym typeface="+mn-ea"/>
              </a:rPr>
              <a:t>（十）Facebook、Twittre等社交网络和职业社交网站</a:t>
            </a:r>
            <a:endParaRPr lang="zh-CN" altLang="en-US" sz="2400" dirty="0">
              <a:latin typeface="楷体" panose="02010609060101010101" pitchFamily="49" charset="-122"/>
              <a:ea typeface="楷体" panose="02010609060101010101" pitchFamily="49" charset="-122"/>
            </a:endParaRPr>
          </a:p>
        </p:txBody>
      </p:sp>
      <p:sp>
        <p:nvSpPr>
          <p:cNvPr id="5" name="e7d195523061f1c0"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hidden="1"/>
          <p:cNvSpPr txBox="1"/>
          <p:nvPr/>
        </p:nvSpPr>
        <p:spPr>
          <a:xfrm>
            <a:off x="-355600" y="1803400"/>
            <a:ext cx="293927" cy="1016000"/>
          </a:xfrm>
          <a:prstGeom prst="rect">
            <a:avLst/>
          </a:prstGeom>
          <a:noFill/>
        </p:spPr>
        <p:txBody>
          <a:bodyPr vert="wordArtVert" rtlCol="0">
            <a:spAutoFit/>
          </a:bodyPr>
          <a:lstStyle/>
          <a:p>
            <a:r>
              <a:rPr lang="en-US" altLang="zh-CN" sz="100"/>
              <a:t>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a:t>
            </a:r>
            <a:endParaRPr lang="zh-CN" altLang="en-US" sz="100"/>
          </a:p>
        </p:txBody>
      </p:sp>
    </p:spTree>
    <p:extLst>
      <p:ext uri="{BB962C8B-B14F-4D97-AF65-F5344CB8AC3E}">
        <p14:creationId xmlns:p14="http://schemas.microsoft.com/office/powerpoint/2010/main" val="2584478699"/>
      </p:ext>
    </p:extLst>
  </p:cSld>
  <p:clrMapOvr>
    <a:masterClrMapping/>
  </p:clrMapOvr>
  <mc:AlternateContent xmlns:mc="http://schemas.openxmlformats.org/markup-compatibility/2006" xmlns:p14="http://schemas.microsoft.com/office/powerpoint/2010/main">
    <mc:Choice Requires="p14">
      <p:transition spd="slow" p14:dur="1250" advTm="0">
        <p:wipe/>
      </p:transition>
    </mc:Choice>
    <mc:Fallback xmlns="">
      <p:transition spd="slow" advTm="0">
        <p:wip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nodeType="clickEffect">
                                  <p:stCondLst>
                                    <p:cond delay="0"/>
                                  </p:stCondLst>
                                  <p:childTnLst>
                                    <p:set>
                                      <p:cBhvr>
                                        <p:cTn id="6" dur="1" fill="hold">
                                          <p:stCondLst>
                                            <p:cond delay="0"/>
                                          </p:stCondLst>
                                        </p:cTn>
                                        <p:tgtEl>
                                          <p:spTgt spid="57">
                                            <p:txEl>
                                              <p:pRg st="0" end="0"/>
                                            </p:txEl>
                                          </p:spTgt>
                                        </p:tgtEl>
                                        <p:attrNameLst>
                                          <p:attrName>style.visibility</p:attrName>
                                        </p:attrNameLst>
                                      </p:cBhvr>
                                      <p:to>
                                        <p:strVal val="visible"/>
                                      </p:to>
                                    </p:set>
                                    <p:animEffect transition="in" filter="wipe(down)">
                                      <p:cBhvr>
                                        <p:cTn id="7" dur="500"/>
                                        <p:tgtEl>
                                          <p:spTgt spid="57">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nodeType="clickEffect">
                                  <p:stCondLst>
                                    <p:cond delay="0"/>
                                  </p:stCondLst>
                                  <p:childTnLst>
                                    <p:set>
                                      <p:cBhvr>
                                        <p:cTn id="11" dur="1" fill="hold">
                                          <p:stCondLst>
                                            <p:cond delay="0"/>
                                          </p:stCondLst>
                                        </p:cTn>
                                        <p:tgtEl>
                                          <p:spTgt spid="57">
                                            <p:txEl>
                                              <p:pRg st="1" end="1"/>
                                            </p:txEl>
                                          </p:spTgt>
                                        </p:tgtEl>
                                        <p:attrNameLst>
                                          <p:attrName>style.visibility</p:attrName>
                                        </p:attrNameLst>
                                      </p:cBhvr>
                                      <p:to>
                                        <p:strVal val="visible"/>
                                      </p:to>
                                    </p:set>
                                    <p:animEffect transition="in" filter="wipe(down)">
                                      <p:cBhvr>
                                        <p:cTn id="12" dur="500"/>
                                        <p:tgtEl>
                                          <p:spTgt spid="57">
                                            <p:txEl>
                                              <p:pRg st="1" end="1"/>
                                            </p:txEl>
                                          </p:spTgt>
                                        </p:tgtEl>
                                      </p:cBhvr>
                                    </p:animEffect>
                                  </p:childTnLst>
                                </p:cTn>
                              </p:par>
                              <p:par>
                                <p:cTn id="13" presetID="22" presetClass="entr" presetSubtype="4" fill="hold" nodeType="withEffect">
                                  <p:stCondLst>
                                    <p:cond delay="0"/>
                                  </p:stCondLst>
                                  <p:childTnLst>
                                    <p:set>
                                      <p:cBhvr>
                                        <p:cTn id="14" dur="1" fill="hold">
                                          <p:stCondLst>
                                            <p:cond delay="0"/>
                                          </p:stCondLst>
                                        </p:cTn>
                                        <p:tgtEl>
                                          <p:spTgt spid="57">
                                            <p:txEl>
                                              <p:pRg st="2" end="2"/>
                                            </p:txEl>
                                          </p:spTgt>
                                        </p:tgtEl>
                                        <p:attrNameLst>
                                          <p:attrName>style.visibility</p:attrName>
                                        </p:attrNameLst>
                                      </p:cBhvr>
                                      <p:to>
                                        <p:strVal val="visible"/>
                                      </p:to>
                                    </p:set>
                                    <p:animEffect transition="in" filter="wipe(down)">
                                      <p:cBhvr>
                                        <p:cTn id="15" dur="500"/>
                                        <p:tgtEl>
                                          <p:spTgt spid="57">
                                            <p:txEl>
                                              <p:pRg st="2" end="2"/>
                                            </p:txEl>
                                          </p:spTgt>
                                        </p:tgtEl>
                                      </p:cBhvr>
                                    </p:animEffect>
                                  </p:childTnLst>
                                </p:cTn>
                              </p:par>
                            </p:childTnLst>
                          </p:cTn>
                        </p:par>
                      </p:childTnLst>
                    </p:cTn>
                  </p:par>
                  <p:par>
                    <p:cTn id="16" fill="hold">
                      <p:stCondLst>
                        <p:cond delay="indefinite"/>
                      </p:stCondLst>
                      <p:childTnLst>
                        <p:par>
                          <p:cTn id="17" fill="hold">
                            <p:stCondLst>
                              <p:cond delay="0"/>
                            </p:stCondLst>
                            <p:childTnLst>
                              <p:par>
                                <p:cTn id="18" presetID="22" presetClass="entr" presetSubtype="4" fill="hold" nodeType="clickEffect">
                                  <p:stCondLst>
                                    <p:cond delay="0"/>
                                  </p:stCondLst>
                                  <p:childTnLst>
                                    <p:set>
                                      <p:cBhvr>
                                        <p:cTn id="19" dur="1" fill="hold">
                                          <p:stCondLst>
                                            <p:cond delay="0"/>
                                          </p:stCondLst>
                                        </p:cTn>
                                        <p:tgtEl>
                                          <p:spTgt spid="57">
                                            <p:txEl>
                                              <p:pRg st="3" end="3"/>
                                            </p:txEl>
                                          </p:spTgt>
                                        </p:tgtEl>
                                        <p:attrNameLst>
                                          <p:attrName>style.visibility</p:attrName>
                                        </p:attrNameLst>
                                      </p:cBhvr>
                                      <p:to>
                                        <p:strVal val="visible"/>
                                      </p:to>
                                    </p:set>
                                    <p:animEffect transition="in" filter="wipe(down)">
                                      <p:cBhvr>
                                        <p:cTn id="20" dur="500"/>
                                        <p:tgtEl>
                                          <p:spTgt spid="57">
                                            <p:txEl>
                                              <p:pRg st="3" end="3"/>
                                            </p:txEl>
                                          </p:spTgt>
                                        </p:tgtEl>
                                      </p:cBhvr>
                                    </p:animEffect>
                                  </p:childTnLst>
                                </p:cTn>
                              </p:par>
                            </p:childTnLst>
                          </p:cTn>
                        </p:par>
                      </p:childTnLst>
                    </p:cTn>
                  </p:par>
                  <p:par>
                    <p:cTn id="21" fill="hold">
                      <p:stCondLst>
                        <p:cond delay="indefinite"/>
                      </p:stCondLst>
                      <p:childTnLst>
                        <p:par>
                          <p:cTn id="22" fill="hold">
                            <p:stCondLst>
                              <p:cond delay="0"/>
                            </p:stCondLst>
                            <p:childTnLst>
                              <p:par>
                                <p:cTn id="23" presetID="22" presetClass="entr" presetSubtype="4" fill="hold" nodeType="clickEffect">
                                  <p:stCondLst>
                                    <p:cond delay="0"/>
                                  </p:stCondLst>
                                  <p:childTnLst>
                                    <p:set>
                                      <p:cBhvr>
                                        <p:cTn id="24" dur="1" fill="hold">
                                          <p:stCondLst>
                                            <p:cond delay="0"/>
                                          </p:stCondLst>
                                        </p:cTn>
                                        <p:tgtEl>
                                          <p:spTgt spid="57">
                                            <p:txEl>
                                              <p:pRg st="4" end="4"/>
                                            </p:txEl>
                                          </p:spTgt>
                                        </p:tgtEl>
                                        <p:attrNameLst>
                                          <p:attrName>style.visibility</p:attrName>
                                        </p:attrNameLst>
                                      </p:cBhvr>
                                      <p:to>
                                        <p:strVal val="visible"/>
                                      </p:to>
                                    </p:set>
                                    <p:animEffect transition="in" filter="wipe(down)">
                                      <p:cBhvr>
                                        <p:cTn id="25" dur="500"/>
                                        <p:tgtEl>
                                          <p:spTgt spid="57">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矩形 24"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549157" y="-975631"/>
            <a:ext cx="583096" cy="838080"/>
          </a:xfrm>
          <a:prstGeom prst="rect">
            <a:avLst/>
          </a:prstGeom>
          <a:solidFill>
            <a:srgbClr val="365B7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 name="矩形 25"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1132253" y="-975631"/>
            <a:ext cx="583096" cy="838080"/>
          </a:xfrm>
          <a:prstGeom prst="rect">
            <a:avLst/>
          </a:prstGeom>
          <a:solidFill>
            <a:srgbClr val="96648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 name="矩形 26"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1715349" y="-975631"/>
            <a:ext cx="583096" cy="838080"/>
          </a:xfrm>
          <a:prstGeom prst="rect">
            <a:avLst/>
          </a:prstGeom>
          <a:solidFill>
            <a:srgbClr val="D06F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 name="矩形 27"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2298446" y="-975631"/>
            <a:ext cx="583096" cy="838080"/>
          </a:xfrm>
          <a:prstGeom prst="rect">
            <a:avLst/>
          </a:prstGeom>
          <a:solidFill>
            <a:srgbClr val="F779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 name="矩形 28"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2881542" y="-975631"/>
            <a:ext cx="583096" cy="838080"/>
          </a:xfrm>
          <a:prstGeom prst="rect">
            <a:avLst/>
          </a:prstGeom>
          <a:solidFill>
            <a:srgbClr val="F8AD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cxnSp>
        <p:nvCxnSpPr>
          <p:cNvPr id="46" name="直接连接符 45"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CxnSpPr/>
          <p:nvPr/>
        </p:nvCxnSpPr>
        <p:spPr>
          <a:xfrm>
            <a:off x="3246637" y="1273629"/>
            <a:ext cx="5770860"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47" name="文本框 46"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txBox="1"/>
          <p:nvPr/>
        </p:nvSpPr>
        <p:spPr>
          <a:xfrm>
            <a:off x="2991744" y="573306"/>
            <a:ext cx="6469380" cy="521970"/>
          </a:xfrm>
          <a:prstGeom prst="rect">
            <a:avLst/>
          </a:prstGeom>
          <a:noFill/>
        </p:spPr>
        <p:txBody>
          <a:bodyPr wrap="none" rtlCol="0">
            <a:spAutoFit/>
          </a:bodyPr>
          <a:lstStyle/>
          <a:p>
            <a:pPr algn="l"/>
            <a:r>
              <a:rPr lang="zh-CN" altLang="en-US" sz="2800" b="1" spc="500" dirty="0">
                <a:solidFill>
                  <a:schemeClr val="bg1">
                    <a:lumMod val="50000"/>
                  </a:schemeClr>
                </a:solidFill>
                <a:latin typeface="微软雅黑" panose="020B0503020204020204" charset="-122"/>
                <a:ea typeface="微软雅黑" panose="020B0503020204020204" charset="-122"/>
                <a:cs typeface="Arial" panose="020B0604020202020204" pitchFamily="34" charset="0"/>
              </a:rPr>
              <a:t>三、应届毕业生的选拔和录用流程</a:t>
            </a:r>
          </a:p>
        </p:txBody>
      </p:sp>
      <p:sp>
        <p:nvSpPr>
          <p:cNvPr id="48" name="椭圆 47"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flipH="1">
            <a:off x="2686180" y="813581"/>
            <a:ext cx="157493" cy="157493"/>
          </a:xfrm>
          <a:prstGeom prst="ellipse">
            <a:avLst/>
          </a:prstGeom>
          <a:solidFill>
            <a:srgbClr val="D06F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9" name="椭圆 48"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flipH="1">
            <a:off x="2686180" y="335956"/>
            <a:ext cx="321030" cy="321030"/>
          </a:xfrm>
          <a:prstGeom prst="ellipse">
            <a:avLst/>
          </a:prstGeom>
          <a:solidFill>
            <a:srgbClr val="966481"/>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0" name="椭圆 49"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flipH="1">
            <a:off x="2991678" y="806317"/>
            <a:ext cx="219803" cy="219803"/>
          </a:xfrm>
          <a:prstGeom prst="ellipse">
            <a:avLst/>
          </a:prstGeom>
          <a:solidFill>
            <a:srgbClr val="365B7C"/>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1" name="椭圆 50"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flipH="1">
            <a:off x="2031169" y="697840"/>
            <a:ext cx="164852" cy="164852"/>
          </a:xfrm>
          <a:prstGeom prst="ellipse">
            <a:avLst/>
          </a:prstGeom>
          <a:solidFill>
            <a:srgbClr val="F779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2" name="椭圆 51"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9354354" y="755438"/>
            <a:ext cx="157493" cy="157493"/>
          </a:xfrm>
          <a:prstGeom prst="ellipse">
            <a:avLst/>
          </a:prstGeom>
          <a:solidFill>
            <a:srgbClr val="D06F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3" name="椭圆 52"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9190817" y="277813"/>
            <a:ext cx="321030" cy="321030"/>
          </a:xfrm>
          <a:prstGeom prst="ellipse">
            <a:avLst/>
          </a:prstGeom>
          <a:solidFill>
            <a:srgbClr val="966481"/>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4" name="椭圆 53"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a:off x="8986546" y="748174"/>
            <a:ext cx="219803" cy="219803"/>
          </a:xfrm>
          <a:prstGeom prst="ellipse">
            <a:avLst/>
          </a:prstGeom>
          <a:solidFill>
            <a:srgbClr val="365B7C"/>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5" name="椭圆 54"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a:off x="10002006" y="639697"/>
            <a:ext cx="164852" cy="164852"/>
          </a:xfrm>
          <a:prstGeom prst="ellipse">
            <a:avLst/>
          </a:prstGeom>
          <a:solidFill>
            <a:srgbClr val="F779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7" name="Rectangle 42"/>
          <p:cNvSpPr/>
          <p:nvPr/>
        </p:nvSpPr>
        <p:spPr>
          <a:xfrm flipH="1">
            <a:off x="1974535" y="1244346"/>
            <a:ext cx="7537312" cy="5068570"/>
          </a:xfrm>
          <a:prstGeom prst="rect">
            <a:avLst/>
          </a:prstGeom>
          <a:noFill/>
          <a:ln w="12700" cap="flat" cmpd="sng" algn="ctr">
            <a:noFill/>
            <a:prstDash val="solid"/>
          </a:ln>
          <a:effectLst/>
        </p:spPr>
        <p:txBody>
          <a:bodyPr lIns="91440" tIns="0" rIns="91440" bIns="0" rtlCol="0" anchor="t"/>
          <a:lstStyle/>
          <a:p>
            <a:pPr eaLnBrk="1" hangingPunct="1"/>
            <a:r>
              <a:rPr lang="zh-CN" altLang="en-US" sz="2400" dirty="0">
                <a:latin typeface="楷体" panose="02010609060101010101" pitchFamily="49" charset="-122"/>
                <a:ea typeface="楷体" panose="02010609060101010101" pitchFamily="49" charset="-122"/>
                <a:cs typeface="楷体" panose="02010609060101010101" pitchFamily="49" charset="-122"/>
                <a:sym typeface="+mn-ea"/>
              </a:rPr>
              <a:t>(一)准备阶段</a:t>
            </a:r>
            <a:endParaRPr lang="zh-CN" altLang="en-US" sz="2400" dirty="0">
              <a:latin typeface="楷体" panose="02010609060101010101" pitchFamily="49" charset="-122"/>
              <a:ea typeface="楷体" panose="02010609060101010101" pitchFamily="49" charset="-122"/>
              <a:cs typeface="楷体" panose="02010609060101010101" pitchFamily="49" charset="-122"/>
            </a:endParaRPr>
          </a:p>
          <a:p>
            <a:pPr eaLnBrk="1" hangingPunct="1"/>
            <a:r>
              <a:rPr lang="zh-CN" altLang="en-US" sz="2400" dirty="0">
                <a:latin typeface="楷体" panose="02010609060101010101" pitchFamily="49" charset="-122"/>
                <a:ea typeface="楷体" panose="02010609060101010101" pitchFamily="49" charset="-122"/>
                <a:cs typeface="楷体" panose="02010609060101010101" pitchFamily="49" charset="-122"/>
                <a:sym typeface="+mn-ea"/>
              </a:rPr>
              <a:t>1.确定招聘职位和人数</a:t>
            </a:r>
            <a:endParaRPr lang="zh-CN" altLang="en-US" sz="2400" dirty="0">
              <a:latin typeface="楷体" panose="02010609060101010101" pitchFamily="49" charset="-122"/>
              <a:ea typeface="楷体" panose="02010609060101010101" pitchFamily="49" charset="-122"/>
              <a:cs typeface="楷体" panose="02010609060101010101" pitchFamily="49" charset="-122"/>
            </a:endParaRPr>
          </a:p>
          <a:p>
            <a:pPr eaLnBrk="1" hangingPunct="1"/>
            <a:r>
              <a:rPr lang="zh-CN" altLang="en-US" sz="2400" dirty="0">
                <a:latin typeface="楷体" panose="02010609060101010101" pitchFamily="49" charset="-122"/>
                <a:ea typeface="楷体" panose="02010609060101010101" pitchFamily="49" charset="-122"/>
                <a:cs typeface="楷体" panose="02010609060101010101" pitchFamily="49" charset="-122"/>
                <a:sym typeface="+mn-ea"/>
              </a:rPr>
              <a:t>2.成立招聘小组</a:t>
            </a:r>
            <a:endParaRPr lang="zh-CN" altLang="en-US" sz="2400" dirty="0">
              <a:latin typeface="楷体" panose="02010609060101010101" pitchFamily="49" charset="-122"/>
              <a:ea typeface="楷体" panose="02010609060101010101" pitchFamily="49" charset="-122"/>
              <a:cs typeface="楷体" panose="02010609060101010101" pitchFamily="49" charset="-122"/>
            </a:endParaRPr>
          </a:p>
          <a:p>
            <a:pPr eaLnBrk="1" hangingPunct="1"/>
            <a:r>
              <a:rPr lang="zh-CN" altLang="en-US" sz="2400" dirty="0">
                <a:latin typeface="楷体" panose="02010609060101010101" pitchFamily="49" charset="-122"/>
                <a:ea typeface="楷体" panose="02010609060101010101" pitchFamily="49" charset="-122"/>
                <a:cs typeface="楷体" panose="02010609060101010101" pitchFamily="49" charset="-122"/>
                <a:sym typeface="+mn-ea"/>
              </a:rPr>
              <a:t>3.制定招聘方案</a:t>
            </a:r>
            <a:endParaRPr lang="zh-CN" altLang="en-US" sz="2400" dirty="0">
              <a:latin typeface="楷体" panose="02010609060101010101" pitchFamily="49" charset="-122"/>
              <a:ea typeface="楷体" panose="02010609060101010101" pitchFamily="49" charset="-122"/>
              <a:cs typeface="楷体" panose="02010609060101010101" pitchFamily="49" charset="-122"/>
            </a:endParaRPr>
          </a:p>
          <a:p>
            <a:pPr eaLnBrk="1" hangingPunct="1"/>
            <a:r>
              <a:rPr lang="zh-CN" altLang="en-US" sz="2400" dirty="0">
                <a:latin typeface="楷体" panose="02010609060101010101" pitchFamily="49" charset="-122"/>
                <a:ea typeface="楷体" panose="02010609060101010101" pitchFamily="49" charset="-122"/>
                <a:cs typeface="楷体" panose="02010609060101010101" pitchFamily="49" charset="-122"/>
                <a:sym typeface="+mn-ea"/>
              </a:rPr>
              <a:t>4.联系招聘学校</a:t>
            </a:r>
            <a:endParaRPr lang="zh-CN" altLang="en-US" sz="2400" dirty="0">
              <a:latin typeface="楷体" panose="02010609060101010101" pitchFamily="49" charset="-122"/>
              <a:ea typeface="楷体" panose="02010609060101010101" pitchFamily="49" charset="-122"/>
              <a:cs typeface="楷体" panose="02010609060101010101" pitchFamily="49" charset="-122"/>
            </a:endParaRPr>
          </a:p>
          <a:p>
            <a:pPr eaLnBrk="1" hangingPunct="1"/>
            <a:r>
              <a:rPr lang="zh-CN" altLang="en-US" sz="2400" dirty="0">
                <a:latin typeface="楷体" panose="02010609060101010101" pitchFamily="49" charset="-122"/>
                <a:ea typeface="楷体" panose="02010609060101010101" pitchFamily="49" charset="-122"/>
                <a:cs typeface="楷体" panose="02010609060101010101" pitchFamily="49" charset="-122"/>
                <a:sym typeface="+mn-ea"/>
              </a:rPr>
              <a:t>5.准备相关资料</a:t>
            </a:r>
          </a:p>
          <a:p>
            <a:pPr algn="l">
              <a:lnSpc>
                <a:spcPct val="90000"/>
              </a:lnSpc>
            </a:pPr>
            <a:r>
              <a:rPr lang="zh-CN" altLang="en-US" sz="2400" dirty="0">
                <a:latin typeface="楷体" panose="02010609060101010101" pitchFamily="49" charset="-122"/>
                <a:ea typeface="楷体" panose="02010609060101010101" pitchFamily="49" charset="-122"/>
                <a:cs typeface="楷体" panose="02010609060101010101" pitchFamily="49" charset="-122"/>
                <a:sym typeface="+mn-ea"/>
              </a:rPr>
              <a:t>(二)招聘实施阶段</a:t>
            </a:r>
            <a:endParaRPr lang="zh-CN" altLang="en-US" sz="2400" dirty="0">
              <a:latin typeface="楷体" panose="02010609060101010101" pitchFamily="49" charset="-122"/>
              <a:ea typeface="楷体" panose="02010609060101010101" pitchFamily="49" charset="-122"/>
              <a:cs typeface="楷体" panose="02010609060101010101" pitchFamily="49" charset="-122"/>
            </a:endParaRPr>
          </a:p>
          <a:p>
            <a:pPr algn="l">
              <a:lnSpc>
                <a:spcPct val="90000"/>
              </a:lnSpc>
            </a:pPr>
            <a:r>
              <a:rPr lang="zh-CN" altLang="en-US" sz="2400" dirty="0">
                <a:latin typeface="楷体" panose="02010609060101010101" pitchFamily="49" charset="-122"/>
                <a:ea typeface="楷体" panose="02010609060101010101" pitchFamily="49" charset="-122"/>
                <a:cs typeface="楷体" panose="02010609060101010101" pitchFamily="49" charset="-122"/>
                <a:sym typeface="+mn-ea"/>
              </a:rPr>
              <a:t>1.发布招聘信息</a:t>
            </a:r>
            <a:endParaRPr lang="zh-CN" altLang="en-US" sz="2400" dirty="0">
              <a:latin typeface="楷体" panose="02010609060101010101" pitchFamily="49" charset="-122"/>
              <a:ea typeface="楷体" panose="02010609060101010101" pitchFamily="49" charset="-122"/>
              <a:cs typeface="楷体" panose="02010609060101010101" pitchFamily="49" charset="-122"/>
            </a:endParaRPr>
          </a:p>
          <a:p>
            <a:pPr algn="l">
              <a:lnSpc>
                <a:spcPct val="90000"/>
              </a:lnSpc>
            </a:pPr>
            <a:r>
              <a:rPr lang="zh-CN" altLang="en-US" sz="2400" dirty="0">
                <a:latin typeface="楷体" panose="02010609060101010101" pitchFamily="49" charset="-122"/>
                <a:ea typeface="楷体" panose="02010609060101010101" pitchFamily="49" charset="-122"/>
                <a:cs typeface="楷体" panose="02010609060101010101" pitchFamily="49" charset="-122"/>
                <a:sym typeface="+mn-ea"/>
              </a:rPr>
              <a:t>2.收集和筛选应聘资料</a:t>
            </a:r>
            <a:endParaRPr lang="zh-CN" altLang="en-US" sz="2400" dirty="0">
              <a:latin typeface="楷体" panose="02010609060101010101" pitchFamily="49" charset="-122"/>
              <a:ea typeface="楷体" panose="02010609060101010101" pitchFamily="49" charset="-122"/>
              <a:cs typeface="楷体" panose="02010609060101010101" pitchFamily="49" charset="-122"/>
            </a:endParaRPr>
          </a:p>
          <a:p>
            <a:pPr algn="l">
              <a:lnSpc>
                <a:spcPct val="90000"/>
              </a:lnSpc>
            </a:pPr>
            <a:r>
              <a:rPr lang="zh-CN" altLang="en-US" sz="2400" dirty="0">
                <a:latin typeface="楷体" panose="02010609060101010101" pitchFamily="49" charset="-122"/>
                <a:ea typeface="楷体" panose="02010609060101010101" pitchFamily="49" charset="-122"/>
                <a:cs typeface="楷体" panose="02010609060101010101" pitchFamily="49" charset="-122"/>
                <a:sym typeface="+mn-ea"/>
              </a:rPr>
              <a:t>3.测试与面试</a:t>
            </a:r>
            <a:endParaRPr lang="zh-CN" altLang="en-US" sz="2400" dirty="0">
              <a:latin typeface="楷体" panose="02010609060101010101" pitchFamily="49" charset="-122"/>
              <a:ea typeface="楷体" panose="02010609060101010101" pitchFamily="49" charset="-122"/>
              <a:cs typeface="楷体" panose="02010609060101010101" pitchFamily="49" charset="-122"/>
            </a:endParaRPr>
          </a:p>
          <a:p>
            <a:pPr algn="l">
              <a:lnSpc>
                <a:spcPct val="90000"/>
              </a:lnSpc>
            </a:pPr>
            <a:r>
              <a:rPr lang="zh-CN" altLang="en-US" sz="2400" dirty="0">
                <a:latin typeface="楷体" panose="02010609060101010101" pitchFamily="49" charset="-122"/>
                <a:ea typeface="楷体" panose="02010609060101010101" pitchFamily="49" charset="-122"/>
                <a:cs typeface="楷体" panose="02010609060101010101" pitchFamily="49" charset="-122"/>
                <a:sym typeface="+mn-ea"/>
              </a:rPr>
              <a:t>(1)专业知识测试 </a:t>
            </a:r>
            <a:endParaRPr lang="zh-CN" altLang="en-US" sz="2400" dirty="0">
              <a:latin typeface="楷体" panose="02010609060101010101" pitchFamily="49" charset="-122"/>
              <a:ea typeface="楷体" panose="02010609060101010101" pitchFamily="49" charset="-122"/>
              <a:cs typeface="楷体" panose="02010609060101010101" pitchFamily="49" charset="-122"/>
            </a:endParaRPr>
          </a:p>
          <a:p>
            <a:pPr algn="l">
              <a:lnSpc>
                <a:spcPct val="90000"/>
              </a:lnSpc>
            </a:pPr>
            <a:r>
              <a:rPr lang="zh-CN" altLang="en-US" sz="2400" dirty="0">
                <a:latin typeface="楷体" panose="02010609060101010101" pitchFamily="49" charset="-122"/>
                <a:ea typeface="楷体" panose="02010609060101010101" pitchFamily="49" charset="-122"/>
                <a:cs typeface="楷体" panose="02010609060101010101" pitchFamily="49" charset="-122"/>
                <a:sym typeface="+mn-ea"/>
              </a:rPr>
              <a:t>(2)分析能力测试 </a:t>
            </a:r>
            <a:endParaRPr lang="zh-CN" altLang="en-US" sz="2400" dirty="0">
              <a:latin typeface="楷体" panose="02010609060101010101" pitchFamily="49" charset="-122"/>
              <a:ea typeface="楷体" panose="02010609060101010101" pitchFamily="49" charset="-122"/>
              <a:cs typeface="楷体" panose="02010609060101010101" pitchFamily="49" charset="-122"/>
            </a:endParaRPr>
          </a:p>
          <a:p>
            <a:pPr algn="l">
              <a:lnSpc>
                <a:spcPct val="90000"/>
              </a:lnSpc>
            </a:pPr>
            <a:r>
              <a:rPr lang="zh-CN" altLang="en-US" sz="2400" dirty="0">
                <a:latin typeface="楷体" panose="02010609060101010101" pitchFamily="49" charset="-122"/>
                <a:ea typeface="楷体" panose="02010609060101010101" pitchFamily="49" charset="-122"/>
                <a:cs typeface="楷体" panose="02010609060101010101" pitchFamily="49" charset="-122"/>
                <a:sym typeface="+mn-ea"/>
              </a:rPr>
              <a:t>(3)无领导小组讨论 </a:t>
            </a:r>
            <a:endParaRPr lang="zh-CN" altLang="en-US" sz="2400" dirty="0">
              <a:latin typeface="楷体" panose="02010609060101010101" pitchFamily="49" charset="-122"/>
              <a:ea typeface="楷体" panose="02010609060101010101" pitchFamily="49" charset="-122"/>
              <a:cs typeface="楷体" panose="02010609060101010101" pitchFamily="49" charset="-122"/>
            </a:endParaRPr>
          </a:p>
          <a:p>
            <a:pPr algn="l">
              <a:lnSpc>
                <a:spcPct val="90000"/>
              </a:lnSpc>
            </a:pPr>
            <a:r>
              <a:rPr lang="zh-CN" altLang="en-US" sz="2400" dirty="0">
                <a:latin typeface="楷体" panose="02010609060101010101" pitchFamily="49" charset="-122"/>
                <a:ea typeface="楷体" panose="02010609060101010101" pitchFamily="49" charset="-122"/>
                <a:cs typeface="楷体" panose="02010609060101010101" pitchFamily="49" charset="-122"/>
                <a:sym typeface="+mn-ea"/>
              </a:rPr>
              <a:t>(4)面试 </a:t>
            </a:r>
            <a:endParaRPr lang="zh-CN" altLang="en-US" sz="2400" dirty="0">
              <a:latin typeface="楷体" panose="02010609060101010101" pitchFamily="49" charset="-122"/>
              <a:ea typeface="楷体" panose="02010609060101010101" pitchFamily="49" charset="-122"/>
              <a:cs typeface="楷体" panose="02010609060101010101" pitchFamily="49" charset="-122"/>
            </a:endParaRPr>
          </a:p>
          <a:p>
            <a:pPr algn="l">
              <a:lnSpc>
                <a:spcPct val="90000"/>
              </a:lnSpc>
            </a:pPr>
            <a:r>
              <a:rPr lang="zh-CN" altLang="en-US" sz="2400" dirty="0">
                <a:latin typeface="楷体" panose="02010609060101010101" pitchFamily="49" charset="-122"/>
                <a:ea typeface="楷体" panose="02010609060101010101" pitchFamily="49" charset="-122"/>
                <a:cs typeface="楷体" panose="02010609060101010101" pitchFamily="49" charset="-122"/>
                <a:sym typeface="+mn-ea"/>
              </a:rPr>
              <a:t>4.录用</a:t>
            </a:r>
            <a:endParaRPr lang="zh-CN" altLang="en-US" sz="2400" dirty="0">
              <a:latin typeface="楷体" panose="02010609060101010101" pitchFamily="49" charset="-122"/>
              <a:ea typeface="楷体" panose="02010609060101010101" pitchFamily="49" charset="-122"/>
              <a:cs typeface="楷体" panose="02010609060101010101" pitchFamily="49" charset="-122"/>
            </a:endParaRPr>
          </a:p>
          <a:p>
            <a:pPr algn="l">
              <a:lnSpc>
                <a:spcPct val="90000"/>
              </a:lnSpc>
            </a:pPr>
            <a:r>
              <a:rPr lang="zh-CN" altLang="en-US" sz="2400" dirty="0">
                <a:latin typeface="楷体" panose="02010609060101010101" pitchFamily="49" charset="-122"/>
                <a:ea typeface="楷体" panose="02010609060101010101" pitchFamily="49" charset="-122"/>
                <a:cs typeface="楷体" panose="02010609060101010101" pitchFamily="49" charset="-122"/>
                <a:sym typeface="+mn-ea"/>
              </a:rPr>
              <a:t>(三)应届毕业生的接收与跟踪阶段</a:t>
            </a:r>
            <a:endParaRPr lang="zh-CN" altLang="en-US" sz="2400" dirty="0">
              <a:latin typeface="楷体" panose="02010609060101010101" pitchFamily="49" charset="-122"/>
              <a:ea typeface="楷体" panose="02010609060101010101" pitchFamily="49" charset="-122"/>
            </a:endParaRPr>
          </a:p>
        </p:txBody>
      </p:sp>
      <p:sp>
        <p:nvSpPr>
          <p:cNvPr id="5" name="e7d195523061f1c0"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hidden="1"/>
          <p:cNvSpPr txBox="1"/>
          <p:nvPr/>
        </p:nvSpPr>
        <p:spPr>
          <a:xfrm>
            <a:off x="-355600" y="1803400"/>
            <a:ext cx="293927" cy="1016000"/>
          </a:xfrm>
          <a:prstGeom prst="rect">
            <a:avLst/>
          </a:prstGeom>
          <a:noFill/>
        </p:spPr>
        <p:txBody>
          <a:bodyPr vert="wordArtVert" rtlCol="0">
            <a:spAutoFit/>
          </a:bodyPr>
          <a:lstStyle/>
          <a:p>
            <a:r>
              <a:rPr lang="en-US" altLang="zh-CN" sz="100"/>
              <a:t>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a:t>
            </a:r>
            <a:endParaRPr lang="zh-CN" altLang="en-US" sz="100"/>
          </a:p>
        </p:txBody>
      </p:sp>
    </p:spTree>
    <p:extLst>
      <p:ext uri="{BB962C8B-B14F-4D97-AF65-F5344CB8AC3E}">
        <p14:creationId xmlns:p14="http://schemas.microsoft.com/office/powerpoint/2010/main" val="2531390486"/>
      </p:ext>
    </p:extLst>
  </p:cSld>
  <p:clrMapOvr>
    <a:masterClrMapping/>
  </p:clrMapOvr>
  <mc:AlternateContent xmlns:mc="http://schemas.openxmlformats.org/markup-compatibility/2006" xmlns:p14="http://schemas.microsoft.com/office/powerpoint/2010/main">
    <mc:Choice Requires="p14">
      <p:transition spd="slow" p14:dur="1250" advTm="0">
        <p:push dir="u"/>
      </p:transition>
    </mc:Choice>
    <mc:Fallback xmlns="">
      <p:transition spd="slow" advTm="0">
        <p:push dir="u"/>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nodeType="clickEffect">
                                  <p:stCondLst>
                                    <p:cond delay="0"/>
                                  </p:stCondLst>
                                  <p:childTnLst>
                                    <p:set>
                                      <p:cBhvr>
                                        <p:cTn id="6" dur="1" fill="hold">
                                          <p:stCondLst>
                                            <p:cond delay="0"/>
                                          </p:stCondLst>
                                        </p:cTn>
                                        <p:tgtEl>
                                          <p:spTgt spid="57">
                                            <p:txEl>
                                              <p:pRg st="0" end="0"/>
                                            </p:txEl>
                                          </p:spTgt>
                                        </p:tgtEl>
                                        <p:attrNameLst>
                                          <p:attrName>style.visibility</p:attrName>
                                        </p:attrNameLst>
                                      </p:cBhvr>
                                      <p:to>
                                        <p:strVal val="visible"/>
                                      </p:to>
                                    </p:set>
                                    <p:animEffect transition="in" filter="blinds(horizontal)">
                                      <p:cBhvr>
                                        <p:cTn id="7" dur="500"/>
                                        <p:tgtEl>
                                          <p:spTgt spid="57">
                                            <p:txEl>
                                              <p:pRg st="0" end="0"/>
                                            </p:txEl>
                                          </p:spTgt>
                                        </p:tgtEl>
                                      </p:cBhvr>
                                    </p:animEffect>
                                  </p:childTnLst>
                                </p:cTn>
                              </p:par>
                              <p:par>
                                <p:cTn id="8" presetID="3" presetClass="entr" presetSubtype="10" fill="hold" nodeType="withEffect">
                                  <p:stCondLst>
                                    <p:cond delay="0"/>
                                  </p:stCondLst>
                                  <p:childTnLst>
                                    <p:set>
                                      <p:cBhvr>
                                        <p:cTn id="9" dur="1" fill="hold">
                                          <p:stCondLst>
                                            <p:cond delay="0"/>
                                          </p:stCondLst>
                                        </p:cTn>
                                        <p:tgtEl>
                                          <p:spTgt spid="57">
                                            <p:txEl>
                                              <p:pRg st="1" end="1"/>
                                            </p:txEl>
                                          </p:spTgt>
                                        </p:tgtEl>
                                        <p:attrNameLst>
                                          <p:attrName>style.visibility</p:attrName>
                                        </p:attrNameLst>
                                      </p:cBhvr>
                                      <p:to>
                                        <p:strVal val="visible"/>
                                      </p:to>
                                    </p:set>
                                    <p:animEffect transition="in" filter="blinds(horizontal)">
                                      <p:cBhvr>
                                        <p:cTn id="10" dur="500"/>
                                        <p:tgtEl>
                                          <p:spTgt spid="57">
                                            <p:txEl>
                                              <p:pRg st="1" end="1"/>
                                            </p:txEl>
                                          </p:spTgt>
                                        </p:tgtEl>
                                      </p:cBhvr>
                                    </p:animEffect>
                                  </p:childTnLst>
                                </p:cTn>
                              </p:par>
                              <p:par>
                                <p:cTn id="11" presetID="3" presetClass="entr" presetSubtype="10" fill="hold" nodeType="withEffect">
                                  <p:stCondLst>
                                    <p:cond delay="0"/>
                                  </p:stCondLst>
                                  <p:childTnLst>
                                    <p:set>
                                      <p:cBhvr>
                                        <p:cTn id="12" dur="1" fill="hold">
                                          <p:stCondLst>
                                            <p:cond delay="0"/>
                                          </p:stCondLst>
                                        </p:cTn>
                                        <p:tgtEl>
                                          <p:spTgt spid="57">
                                            <p:txEl>
                                              <p:pRg st="2" end="2"/>
                                            </p:txEl>
                                          </p:spTgt>
                                        </p:tgtEl>
                                        <p:attrNameLst>
                                          <p:attrName>style.visibility</p:attrName>
                                        </p:attrNameLst>
                                      </p:cBhvr>
                                      <p:to>
                                        <p:strVal val="visible"/>
                                      </p:to>
                                    </p:set>
                                    <p:animEffect transition="in" filter="blinds(horizontal)">
                                      <p:cBhvr>
                                        <p:cTn id="13" dur="500"/>
                                        <p:tgtEl>
                                          <p:spTgt spid="57">
                                            <p:txEl>
                                              <p:pRg st="2" end="2"/>
                                            </p:txEl>
                                          </p:spTgt>
                                        </p:tgtEl>
                                      </p:cBhvr>
                                    </p:animEffect>
                                  </p:childTnLst>
                                </p:cTn>
                              </p:par>
                              <p:par>
                                <p:cTn id="14" presetID="3" presetClass="entr" presetSubtype="10" fill="hold" nodeType="withEffect">
                                  <p:stCondLst>
                                    <p:cond delay="0"/>
                                  </p:stCondLst>
                                  <p:childTnLst>
                                    <p:set>
                                      <p:cBhvr>
                                        <p:cTn id="15" dur="1" fill="hold">
                                          <p:stCondLst>
                                            <p:cond delay="0"/>
                                          </p:stCondLst>
                                        </p:cTn>
                                        <p:tgtEl>
                                          <p:spTgt spid="57">
                                            <p:txEl>
                                              <p:pRg st="3" end="3"/>
                                            </p:txEl>
                                          </p:spTgt>
                                        </p:tgtEl>
                                        <p:attrNameLst>
                                          <p:attrName>style.visibility</p:attrName>
                                        </p:attrNameLst>
                                      </p:cBhvr>
                                      <p:to>
                                        <p:strVal val="visible"/>
                                      </p:to>
                                    </p:set>
                                    <p:animEffect transition="in" filter="blinds(horizontal)">
                                      <p:cBhvr>
                                        <p:cTn id="16" dur="500"/>
                                        <p:tgtEl>
                                          <p:spTgt spid="57">
                                            <p:txEl>
                                              <p:pRg st="3" end="3"/>
                                            </p:txEl>
                                          </p:spTgt>
                                        </p:tgtEl>
                                      </p:cBhvr>
                                    </p:animEffect>
                                  </p:childTnLst>
                                </p:cTn>
                              </p:par>
                              <p:par>
                                <p:cTn id="17" presetID="3" presetClass="entr" presetSubtype="10" fill="hold" nodeType="withEffect">
                                  <p:stCondLst>
                                    <p:cond delay="0"/>
                                  </p:stCondLst>
                                  <p:childTnLst>
                                    <p:set>
                                      <p:cBhvr>
                                        <p:cTn id="18" dur="1" fill="hold">
                                          <p:stCondLst>
                                            <p:cond delay="0"/>
                                          </p:stCondLst>
                                        </p:cTn>
                                        <p:tgtEl>
                                          <p:spTgt spid="57">
                                            <p:txEl>
                                              <p:pRg st="4" end="4"/>
                                            </p:txEl>
                                          </p:spTgt>
                                        </p:tgtEl>
                                        <p:attrNameLst>
                                          <p:attrName>style.visibility</p:attrName>
                                        </p:attrNameLst>
                                      </p:cBhvr>
                                      <p:to>
                                        <p:strVal val="visible"/>
                                      </p:to>
                                    </p:set>
                                    <p:animEffect transition="in" filter="blinds(horizontal)">
                                      <p:cBhvr>
                                        <p:cTn id="19" dur="500"/>
                                        <p:tgtEl>
                                          <p:spTgt spid="57">
                                            <p:txEl>
                                              <p:pRg st="4" end="4"/>
                                            </p:txEl>
                                          </p:spTgt>
                                        </p:tgtEl>
                                      </p:cBhvr>
                                    </p:animEffect>
                                  </p:childTnLst>
                                </p:cTn>
                              </p:par>
                              <p:par>
                                <p:cTn id="20" presetID="3" presetClass="entr" presetSubtype="10" fill="hold" nodeType="withEffect">
                                  <p:stCondLst>
                                    <p:cond delay="0"/>
                                  </p:stCondLst>
                                  <p:childTnLst>
                                    <p:set>
                                      <p:cBhvr>
                                        <p:cTn id="21" dur="1" fill="hold">
                                          <p:stCondLst>
                                            <p:cond delay="0"/>
                                          </p:stCondLst>
                                        </p:cTn>
                                        <p:tgtEl>
                                          <p:spTgt spid="57">
                                            <p:txEl>
                                              <p:pRg st="5" end="5"/>
                                            </p:txEl>
                                          </p:spTgt>
                                        </p:tgtEl>
                                        <p:attrNameLst>
                                          <p:attrName>style.visibility</p:attrName>
                                        </p:attrNameLst>
                                      </p:cBhvr>
                                      <p:to>
                                        <p:strVal val="visible"/>
                                      </p:to>
                                    </p:set>
                                    <p:animEffect transition="in" filter="blinds(horizontal)">
                                      <p:cBhvr>
                                        <p:cTn id="22" dur="500"/>
                                        <p:tgtEl>
                                          <p:spTgt spid="57">
                                            <p:txEl>
                                              <p:pRg st="5" end="5"/>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3" presetClass="entr" presetSubtype="10" fill="hold" nodeType="clickEffect">
                                  <p:stCondLst>
                                    <p:cond delay="0"/>
                                  </p:stCondLst>
                                  <p:childTnLst>
                                    <p:set>
                                      <p:cBhvr>
                                        <p:cTn id="26" dur="1" fill="hold">
                                          <p:stCondLst>
                                            <p:cond delay="0"/>
                                          </p:stCondLst>
                                        </p:cTn>
                                        <p:tgtEl>
                                          <p:spTgt spid="57">
                                            <p:txEl>
                                              <p:pRg st="6" end="6"/>
                                            </p:txEl>
                                          </p:spTgt>
                                        </p:tgtEl>
                                        <p:attrNameLst>
                                          <p:attrName>style.visibility</p:attrName>
                                        </p:attrNameLst>
                                      </p:cBhvr>
                                      <p:to>
                                        <p:strVal val="visible"/>
                                      </p:to>
                                    </p:set>
                                    <p:animEffect transition="in" filter="blinds(horizontal)">
                                      <p:cBhvr>
                                        <p:cTn id="27" dur="500"/>
                                        <p:tgtEl>
                                          <p:spTgt spid="57">
                                            <p:txEl>
                                              <p:pRg st="6" end="6"/>
                                            </p:txEl>
                                          </p:spTgt>
                                        </p:tgtEl>
                                      </p:cBhvr>
                                    </p:animEffect>
                                  </p:childTnLst>
                                </p:cTn>
                              </p:par>
                              <p:par>
                                <p:cTn id="28" presetID="3" presetClass="entr" presetSubtype="10" fill="hold" nodeType="withEffect">
                                  <p:stCondLst>
                                    <p:cond delay="0"/>
                                  </p:stCondLst>
                                  <p:childTnLst>
                                    <p:set>
                                      <p:cBhvr>
                                        <p:cTn id="29" dur="1" fill="hold">
                                          <p:stCondLst>
                                            <p:cond delay="0"/>
                                          </p:stCondLst>
                                        </p:cTn>
                                        <p:tgtEl>
                                          <p:spTgt spid="57">
                                            <p:txEl>
                                              <p:pRg st="7" end="7"/>
                                            </p:txEl>
                                          </p:spTgt>
                                        </p:tgtEl>
                                        <p:attrNameLst>
                                          <p:attrName>style.visibility</p:attrName>
                                        </p:attrNameLst>
                                      </p:cBhvr>
                                      <p:to>
                                        <p:strVal val="visible"/>
                                      </p:to>
                                    </p:set>
                                    <p:animEffect transition="in" filter="blinds(horizontal)">
                                      <p:cBhvr>
                                        <p:cTn id="30" dur="500"/>
                                        <p:tgtEl>
                                          <p:spTgt spid="57">
                                            <p:txEl>
                                              <p:pRg st="7" end="7"/>
                                            </p:txEl>
                                          </p:spTgt>
                                        </p:tgtEl>
                                      </p:cBhvr>
                                    </p:animEffect>
                                  </p:childTnLst>
                                </p:cTn>
                              </p:par>
                              <p:par>
                                <p:cTn id="31" presetID="3" presetClass="entr" presetSubtype="10" fill="hold" nodeType="withEffect">
                                  <p:stCondLst>
                                    <p:cond delay="0"/>
                                  </p:stCondLst>
                                  <p:childTnLst>
                                    <p:set>
                                      <p:cBhvr>
                                        <p:cTn id="32" dur="1" fill="hold">
                                          <p:stCondLst>
                                            <p:cond delay="0"/>
                                          </p:stCondLst>
                                        </p:cTn>
                                        <p:tgtEl>
                                          <p:spTgt spid="57">
                                            <p:txEl>
                                              <p:pRg st="8" end="8"/>
                                            </p:txEl>
                                          </p:spTgt>
                                        </p:tgtEl>
                                        <p:attrNameLst>
                                          <p:attrName>style.visibility</p:attrName>
                                        </p:attrNameLst>
                                      </p:cBhvr>
                                      <p:to>
                                        <p:strVal val="visible"/>
                                      </p:to>
                                    </p:set>
                                    <p:animEffect transition="in" filter="blinds(horizontal)">
                                      <p:cBhvr>
                                        <p:cTn id="33" dur="500"/>
                                        <p:tgtEl>
                                          <p:spTgt spid="57">
                                            <p:txEl>
                                              <p:pRg st="8" end="8"/>
                                            </p:txEl>
                                          </p:spTgt>
                                        </p:tgtEl>
                                      </p:cBhvr>
                                    </p:animEffect>
                                  </p:childTnLst>
                                </p:cTn>
                              </p:par>
                              <p:par>
                                <p:cTn id="34" presetID="3" presetClass="entr" presetSubtype="10" fill="hold" nodeType="withEffect">
                                  <p:stCondLst>
                                    <p:cond delay="0"/>
                                  </p:stCondLst>
                                  <p:childTnLst>
                                    <p:set>
                                      <p:cBhvr>
                                        <p:cTn id="35" dur="1" fill="hold">
                                          <p:stCondLst>
                                            <p:cond delay="0"/>
                                          </p:stCondLst>
                                        </p:cTn>
                                        <p:tgtEl>
                                          <p:spTgt spid="57">
                                            <p:txEl>
                                              <p:pRg st="9" end="9"/>
                                            </p:txEl>
                                          </p:spTgt>
                                        </p:tgtEl>
                                        <p:attrNameLst>
                                          <p:attrName>style.visibility</p:attrName>
                                        </p:attrNameLst>
                                      </p:cBhvr>
                                      <p:to>
                                        <p:strVal val="visible"/>
                                      </p:to>
                                    </p:set>
                                    <p:animEffect transition="in" filter="blinds(horizontal)">
                                      <p:cBhvr>
                                        <p:cTn id="36" dur="500"/>
                                        <p:tgtEl>
                                          <p:spTgt spid="57">
                                            <p:txEl>
                                              <p:pRg st="9" end="9"/>
                                            </p:txEl>
                                          </p:spTgt>
                                        </p:tgtEl>
                                      </p:cBhvr>
                                    </p:animEffect>
                                  </p:childTnLst>
                                </p:cTn>
                              </p:par>
                              <p:par>
                                <p:cTn id="37" presetID="3" presetClass="entr" presetSubtype="10" fill="hold" nodeType="withEffect">
                                  <p:stCondLst>
                                    <p:cond delay="0"/>
                                  </p:stCondLst>
                                  <p:childTnLst>
                                    <p:set>
                                      <p:cBhvr>
                                        <p:cTn id="38" dur="1" fill="hold">
                                          <p:stCondLst>
                                            <p:cond delay="0"/>
                                          </p:stCondLst>
                                        </p:cTn>
                                        <p:tgtEl>
                                          <p:spTgt spid="57">
                                            <p:txEl>
                                              <p:pRg st="10" end="10"/>
                                            </p:txEl>
                                          </p:spTgt>
                                        </p:tgtEl>
                                        <p:attrNameLst>
                                          <p:attrName>style.visibility</p:attrName>
                                        </p:attrNameLst>
                                      </p:cBhvr>
                                      <p:to>
                                        <p:strVal val="visible"/>
                                      </p:to>
                                    </p:set>
                                    <p:animEffect transition="in" filter="blinds(horizontal)">
                                      <p:cBhvr>
                                        <p:cTn id="39" dur="500"/>
                                        <p:tgtEl>
                                          <p:spTgt spid="57">
                                            <p:txEl>
                                              <p:pRg st="10" end="10"/>
                                            </p:txEl>
                                          </p:spTgt>
                                        </p:tgtEl>
                                      </p:cBhvr>
                                    </p:animEffect>
                                  </p:childTnLst>
                                </p:cTn>
                              </p:par>
                              <p:par>
                                <p:cTn id="40" presetID="3" presetClass="entr" presetSubtype="10" fill="hold" nodeType="withEffect">
                                  <p:stCondLst>
                                    <p:cond delay="0"/>
                                  </p:stCondLst>
                                  <p:childTnLst>
                                    <p:set>
                                      <p:cBhvr>
                                        <p:cTn id="41" dur="1" fill="hold">
                                          <p:stCondLst>
                                            <p:cond delay="0"/>
                                          </p:stCondLst>
                                        </p:cTn>
                                        <p:tgtEl>
                                          <p:spTgt spid="57">
                                            <p:txEl>
                                              <p:pRg st="11" end="11"/>
                                            </p:txEl>
                                          </p:spTgt>
                                        </p:tgtEl>
                                        <p:attrNameLst>
                                          <p:attrName>style.visibility</p:attrName>
                                        </p:attrNameLst>
                                      </p:cBhvr>
                                      <p:to>
                                        <p:strVal val="visible"/>
                                      </p:to>
                                    </p:set>
                                    <p:animEffect transition="in" filter="blinds(horizontal)">
                                      <p:cBhvr>
                                        <p:cTn id="42" dur="500"/>
                                        <p:tgtEl>
                                          <p:spTgt spid="57">
                                            <p:txEl>
                                              <p:pRg st="11" end="11"/>
                                            </p:txEl>
                                          </p:spTgt>
                                        </p:tgtEl>
                                      </p:cBhvr>
                                    </p:animEffect>
                                  </p:childTnLst>
                                </p:cTn>
                              </p:par>
                              <p:par>
                                <p:cTn id="43" presetID="3" presetClass="entr" presetSubtype="10" fill="hold" nodeType="withEffect">
                                  <p:stCondLst>
                                    <p:cond delay="0"/>
                                  </p:stCondLst>
                                  <p:childTnLst>
                                    <p:set>
                                      <p:cBhvr>
                                        <p:cTn id="44" dur="1" fill="hold">
                                          <p:stCondLst>
                                            <p:cond delay="0"/>
                                          </p:stCondLst>
                                        </p:cTn>
                                        <p:tgtEl>
                                          <p:spTgt spid="57">
                                            <p:txEl>
                                              <p:pRg st="12" end="12"/>
                                            </p:txEl>
                                          </p:spTgt>
                                        </p:tgtEl>
                                        <p:attrNameLst>
                                          <p:attrName>style.visibility</p:attrName>
                                        </p:attrNameLst>
                                      </p:cBhvr>
                                      <p:to>
                                        <p:strVal val="visible"/>
                                      </p:to>
                                    </p:set>
                                    <p:animEffect transition="in" filter="blinds(horizontal)">
                                      <p:cBhvr>
                                        <p:cTn id="45" dur="500"/>
                                        <p:tgtEl>
                                          <p:spTgt spid="57">
                                            <p:txEl>
                                              <p:pRg st="12" end="12"/>
                                            </p:txEl>
                                          </p:spTgt>
                                        </p:tgtEl>
                                      </p:cBhvr>
                                    </p:animEffect>
                                  </p:childTnLst>
                                </p:cTn>
                              </p:par>
                              <p:par>
                                <p:cTn id="46" presetID="3" presetClass="entr" presetSubtype="10" fill="hold" nodeType="withEffect">
                                  <p:stCondLst>
                                    <p:cond delay="0"/>
                                  </p:stCondLst>
                                  <p:childTnLst>
                                    <p:set>
                                      <p:cBhvr>
                                        <p:cTn id="47" dur="1" fill="hold">
                                          <p:stCondLst>
                                            <p:cond delay="0"/>
                                          </p:stCondLst>
                                        </p:cTn>
                                        <p:tgtEl>
                                          <p:spTgt spid="57">
                                            <p:txEl>
                                              <p:pRg st="13" end="13"/>
                                            </p:txEl>
                                          </p:spTgt>
                                        </p:tgtEl>
                                        <p:attrNameLst>
                                          <p:attrName>style.visibility</p:attrName>
                                        </p:attrNameLst>
                                      </p:cBhvr>
                                      <p:to>
                                        <p:strVal val="visible"/>
                                      </p:to>
                                    </p:set>
                                    <p:animEffect transition="in" filter="blinds(horizontal)">
                                      <p:cBhvr>
                                        <p:cTn id="48" dur="500"/>
                                        <p:tgtEl>
                                          <p:spTgt spid="57">
                                            <p:txEl>
                                              <p:pRg st="13" end="13"/>
                                            </p:txEl>
                                          </p:spTgt>
                                        </p:tgtEl>
                                      </p:cBhvr>
                                    </p:animEffect>
                                  </p:childTnLst>
                                </p:cTn>
                              </p:par>
                              <p:par>
                                <p:cTn id="49" presetID="3" presetClass="entr" presetSubtype="10" fill="hold" nodeType="withEffect">
                                  <p:stCondLst>
                                    <p:cond delay="0"/>
                                  </p:stCondLst>
                                  <p:childTnLst>
                                    <p:set>
                                      <p:cBhvr>
                                        <p:cTn id="50" dur="1" fill="hold">
                                          <p:stCondLst>
                                            <p:cond delay="0"/>
                                          </p:stCondLst>
                                        </p:cTn>
                                        <p:tgtEl>
                                          <p:spTgt spid="57">
                                            <p:txEl>
                                              <p:pRg st="14" end="14"/>
                                            </p:txEl>
                                          </p:spTgt>
                                        </p:tgtEl>
                                        <p:attrNameLst>
                                          <p:attrName>style.visibility</p:attrName>
                                        </p:attrNameLst>
                                      </p:cBhvr>
                                      <p:to>
                                        <p:strVal val="visible"/>
                                      </p:to>
                                    </p:set>
                                    <p:animEffect transition="in" filter="blinds(horizontal)">
                                      <p:cBhvr>
                                        <p:cTn id="51" dur="500"/>
                                        <p:tgtEl>
                                          <p:spTgt spid="57">
                                            <p:txEl>
                                              <p:pRg st="14" end="14"/>
                                            </p:txEl>
                                          </p:spTgt>
                                        </p:tgtEl>
                                      </p:cBhvr>
                                    </p:animEffect>
                                  </p:childTnLst>
                                </p:cTn>
                              </p:par>
                            </p:childTnLst>
                          </p:cTn>
                        </p:par>
                      </p:childTnLst>
                    </p:cTn>
                  </p:par>
                  <p:par>
                    <p:cTn id="52" fill="hold">
                      <p:stCondLst>
                        <p:cond delay="indefinite"/>
                      </p:stCondLst>
                      <p:childTnLst>
                        <p:par>
                          <p:cTn id="53" fill="hold">
                            <p:stCondLst>
                              <p:cond delay="0"/>
                            </p:stCondLst>
                            <p:childTnLst>
                              <p:par>
                                <p:cTn id="54" presetID="3" presetClass="entr" presetSubtype="10" fill="hold" nodeType="clickEffect">
                                  <p:stCondLst>
                                    <p:cond delay="0"/>
                                  </p:stCondLst>
                                  <p:childTnLst>
                                    <p:set>
                                      <p:cBhvr>
                                        <p:cTn id="55" dur="1" fill="hold">
                                          <p:stCondLst>
                                            <p:cond delay="0"/>
                                          </p:stCondLst>
                                        </p:cTn>
                                        <p:tgtEl>
                                          <p:spTgt spid="57">
                                            <p:txEl>
                                              <p:pRg st="15" end="15"/>
                                            </p:txEl>
                                          </p:spTgt>
                                        </p:tgtEl>
                                        <p:attrNameLst>
                                          <p:attrName>style.visibility</p:attrName>
                                        </p:attrNameLst>
                                      </p:cBhvr>
                                      <p:to>
                                        <p:strVal val="visible"/>
                                      </p:to>
                                    </p:set>
                                    <p:animEffect transition="in" filter="blinds(horizontal)">
                                      <p:cBhvr>
                                        <p:cTn id="56" dur="500"/>
                                        <p:tgtEl>
                                          <p:spTgt spid="57">
                                            <p:txEl>
                                              <p:pRg st="15" end="1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矩形 24"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549157" y="-975631"/>
            <a:ext cx="583096" cy="838080"/>
          </a:xfrm>
          <a:prstGeom prst="rect">
            <a:avLst/>
          </a:prstGeom>
          <a:solidFill>
            <a:srgbClr val="365B7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 name="矩形 25"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1132253" y="-975631"/>
            <a:ext cx="583096" cy="838080"/>
          </a:xfrm>
          <a:prstGeom prst="rect">
            <a:avLst/>
          </a:prstGeom>
          <a:solidFill>
            <a:srgbClr val="96648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 name="矩形 26"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1715349" y="-975631"/>
            <a:ext cx="583096" cy="838080"/>
          </a:xfrm>
          <a:prstGeom prst="rect">
            <a:avLst/>
          </a:prstGeom>
          <a:solidFill>
            <a:srgbClr val="D06F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 name="矩形 27"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2298446" y="-975631"/>
            <a:ext cx="583096" cy="838080"/>
          </a:xfrm>
          <a:prstGeom prst="rect">
            <a:avLst/>
          </a:prstGeom>
          <a:solidFill>
            <a:srgbClr val="F779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 name="矩形 28"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2881542" y="-975631"/>
            <a:ext cx="583096" cy="838080"/>
          </a:xfrm>
          <a:prstGeom prst="rect">
            <a:avLst/>
          </a:prstGeom>
          <a:solidFill>
            <a:srgbClr val="F8AD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55" name="组合 54"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GrpSpPr/>
          <p:nvPr/>
        </p:nvGrpSpPr>
        <p:grpSpPr>
          <a:xfrm>
            <a:off x="809768" y="1217177"/>
            <a:ext cx="2304256" cy="4167230"/>
            <a:chOff x="752634" y="1779108"/>
            <a:chExt cx="2304256" cy="4167230"/>
          </a:xfrm>
        </p:grpSpPr>
        <p:sp>
          <p:nvSpPr>
            <p:cNvPr id="56" name="圆角矩形 38"/>
            <p:cNvSpPr/>
            <p:nvPr/>
          </p:nvSpPr>
          <p:spPr>
            <a:xfrm rot="572624">
              <a:off x="1297576" y="1779108"/>
              <a:ext cx="1274792" cy="1256404"/>
            </a:xfrm>
            <a:custGeom>
              <a:avLst/>
              <a:gdLst/>
              <a:ahLst/>
              <a:cxnLst/>
              <a:rect l="l" t="t" r="r" b="b"/>
              <a:pathLst>
                <a:path w="1554798" h="1532371">
                  <a:moveTo>
                    <a:pt x="260464" y="73817"/>
                  </a:moveTo>
                  <a:cubicBezTo>
                    <a:pt x="306072" y="28209"/>
                    <a:pt x="369078" y="0"/>
                    <a:pt x="438674" y="0"/>
                  </a:cubicBezTo>
                  <a:lnTo>
                    <a:pt x="1302770" y="0"/>
                  </a:lnTo>
                  <a:cubicBezTo>
                    <a:pt x="1441961" y="0"/>
                    <a:pt x="1554798" y="112837"/>
                    <a:pt x="1554798" y="252028"/>
                  </a:cubicBezTo>
                  <a:lnTo>
                    <a:pt x="1554798" y="252029"/>
                  </a:lnTo>
                  <a:lnTo>
                    <a:pt x="1554798" y="1116125"/>
                  </a:lnTo>
                  <a:cubicBezTo>
                    <a:pt x="1554798" y="1255316"/>
                    <a:pt x="1441961" y="1368153"/>
                    <a:pt x="1302770" y="1368153"/>
                  </a:cubicBezTo>
                  <a:cubicBezTo>
                    <a:pt x="1163579" y="1368153"/>
                    <a:pt x="1050742" y="1255316"/>
                    <a:pt x="1050742" y="1116125"/>
                  </a:cubicBezTo>
                  <a:lnTo>
                    <a:pt x="1050742" y="860250"/>
                  </a:lnTo>
                  <a:cubicBezTo>
                    <a:pt x="1050311" y="861013"/>
                    <a:pt x="1049708" y="861600"/>
                    <a:pt x="1049101" y="862186"/>
                  </a:cubicBezTo>
                  <a:lnTo>
                    <a:pt x="426920" y="1461813"/>
                  </a:lnTo>
                  <a:cubicBezTo>
                    <a:pt x="326697" y="1558402"/>
                    <a:pt x="167149" y="1555457"/>
                    <a:pt x="70559" y="1455234"/>
                  </a:cubicBezTo>
                  <a:cubicBezTo>
                    <a:pt x="-26031" y="1355012"/>
                    <a:pt x="-23086" y="1195463"/>
                    <a:pt x="77137" y="1098874"/>
                  </a:cubicBezTo>
                  <a:lnTo>
                    <a:pt x="694328" y="504056"/>
                  </a:lnTo>
                  <a:lnTo>
                    <a:pt x="438674" y="504056"/>
                  </a:lnTo>
                  <a:cubicBezTo>
                    <a:pt x="299483" y="504056"/>
                    <a:pt x="186646" y="391219"/>
                    <a:pt x="186646" y="252028"/>
                  </a:cubicBezTo>
                  <a:cubicBezTo>
                    <a:pt x="186646" y="182432"/>
                    <a:pt x="214855" y="119426"/>
                    <a:pt x="260464" y="73817"/>
                  </a:cubicBezTo>
                  <a:close/>
                </a:path>
              </a:pathLst>
            </a:custGeom>
            <a:solidFill>
              <a:srgbClr val="D06F83"/>
            </a:solidFill>
            <a:ln w="19050">
              <a:gradFill>
                <a:gsLst>
                  <a:gs pos="89000">
                    <a:schemeClr val="bg1">
                      <a:lumMod val="85000"/>
                    </a:schemeClr>
                  </a:gs>
                  <a:gs pos="0">
                    <a:schemeClr val="bg1"/>
                  </a:gs>
                </a:gsLst>
                <a:lin ang="7200000" scaled="0"/>
              </a:gradFill>
            </a:ln>
            <a:effectLst>
              <a:outerShdw blurRad="254000" dist="127000" dir="8160000" algn="tr" rotWithShape="0">
                <a:prstClr val="black">
                  <a:alpha val="34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7" name="圆角矩形 56"/>
            <p:cNvSpPr/>
            <p:nvPr/>
          </p:nvSpPr>
          <p:spPr>
            <a:xfrm>
              <a:off x="752634" y="3115798"/>
              <a:ext cx="2304256" cy="2830540"/>
            </a:xfrm>
            <a:prstGeom prst="roundRect">
              <a:avLst>
                <a:gd name="adj" fmla="val 6909"/>
              </a:avLst>
            </a:prstGeom>
            <a:solidFill>
              <a:srgbClr val="EFEFEF"/>
            </a:solidFill>
            <a:ln w="19050">
              <a:gradFill>
                <a:gsLst>
                  <a:gs pos="89000">
                    <a:schemeClr val="bg1">
                      <a:lumMod val="85000"/>
                    </a:schemeClr>
                  </a:gs>
                  <a:gs pos="0">
                    <a:schemeClr val="bg1"/>
                  </a:gs>
                </a:gsLst>
                <a:lin ang="7200000" scaled="0"/>
              </a:gradFill>
            </a:ln>
            <a:effectLst>
              <a:outerShdw blurRad="254000" dist="127000" dir="8160000" algn="tr" rotWithShape="0">
                <a:prstClr val="black">
                  <a:alpha val="34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58" name="组合 57"/>
            <p:cNvGrpSpPr/>
            <p:nvPr/>
          </p:nvGrpSpPr>
          <p:grpSpPr>
            <a:xfrm rot="16200000">
              <a:off x="2087525" y="3024024"/>
              <a:ext cx="441397" cy="58863"/>
              <a:chOff x="2975753" y="1851670"/>
              <a:chExt cx="539968" cy="72008"/>
            </a:xfrm>
          </p:grpSpPr>
          <p:sp>
            <p:nvSpPr>
              <p:cNvPr id="66" name="椭圆 65"/>
              <p:cNvSpPr/>
              <p:nvPr/>
            </p:nvSpPr>
            <p:spPr>
              <a:xfrm>
                <a:off x="2975753" y="1851670"/>
                <a:ext cx="72008" cy="72008"/>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7" name="椭圆 66"/>
              <p:cNvSpPr/>
              <p:nvPr/>
            </p:nvSpPr>
            <p:spPr>
              <a:xfrm>
                <a:off x="3443713" y="1851670"/>
                <a:ext cx="72008" cy="72008"/>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8" name="圆角矩形 67"/>
              <p:cNvSpPr/>
              <p:nvPr/>
            </p:nvSpPr>
            <p:spPr>
              <a:xfrm>
                <a:off x="3011757" y="1864814"/>
                <a:ext cx="467960" cy="45719"/>
              </a:xfrm>
              <a:prstGeom prst="roundRect">
                <a:avLst>
                  <a:gd name="adj" fmla="val 50000"/>
                </a:avLst>
              </a:prstGeom>
              <a:gradFill>
                <a:gsLst>
                  <a:gs pos="0">
                    <a:schemeClr val="bg1">
                      <a:lumMod val="75000"/>
                    </a:schemeClr>
                  </a:gs>
                  <a:gs pos="50000">
                    <a:schemeClr val="bg1">
                      <a:lumMod val="95000"/>
                    </a:schemeClr>
                  </a:gs>
                  <a:gs pos="100000">
                    <a:schemeClr val="bg1">
                      <a:lumMod val="75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59" name="组合 58"/>
            <p:cNvGrpSpPr/>
            <p:nvPr/>
          </p:nvGrpSpPr>
          <p:grpSpPr>
            <a:xfrm rot="16200000">
              <a:off x="1203997" y="3024024"/>
              <a:ext cx="441397" cy="58863"/>
              <a:chOff x="2975753" y="1851670"/>
              <a:chExt cx="539968" cy="72008"/>
            </a:xfrm>
          </p:grpSpPr>
          <p:sp>
            <p:nvSpPr>
              <p:cNvPr id="63" name="椭圆 62"/>
              <p:cNvSpPr/>
              <p:nvPr/>
            </p:nvSpPr>
            <p:spPr>
              <a:xfrm>
                <a:off x="2975753" y="1851670"/>
                <a:ext cx="72008" cy="72008"/>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4" name="椭圆 63"/>
              <p:cNvSpPr/>
              <p:nvPr/>
            </p:nvSpPr>
            <p:spPr>
              <a:xfrm>
                <a:off x="3443713" y="1851670"/>
                <a:ext cx="72008" cy="72008"/>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5" name="圆角矩形 64"/>
              <p:cNvSpPr/>
              <p:nvPr/>
            </p:nvSpPr>
            <p:spPr>
              <a:xfrm>
                <a:off x="3011757" y="1864814"/>
                <a:ext cx="467960" cy="45719"/>
              </a:xfrm>
              <a:prstGeom prst="roundRect">
                <a:avLst>
                  <a:gd name="adj" fmla="val 50000"/>
                </a:avLst>
              </a:prstGeom>
              <a:gradFill>
                <a:gsLst>
                  <a:gs pos="0">
                    <a:schemeClr val="bg1">
                      <a:lumMod val="75000"/>
                    </a:schemeClr>
                  </a:gs>
                  <a:gs pos="50000">
                    <a:schemeClr val="bg1">
                      <a:lumMod val="95000"/>
                    </a:schemeClr>
                  </a:gs>
                  <a:gs pos="100000">
                    <a:schemeClr val="bg1">
                      <a:lumMod val="75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61" name="Rectangle 42"/>
            <p:cNvSpPr/>
            <p:nvPr/>
          </p:nvSpPr>
          <p:spPr>
            <a:xfrm flipH="1">
              <a:off x="941501" y="3596226"/>
              <a:ext cx="1960186" cy="168953"/>
            </a:xfrm>
            <a:prstGeom prst="rect">
              <a:avLst/>
            </a:prstGeom>
            <a:noFill/>
            <a:ln w="12700" cap="flat" cmpd="sng" algn="ctr">
              <a:noFill/>
              <a:prstDash val="solid"/>
            </a:ln>
            <a:effectLst/>
          </p:spPr>
          <p:txBody>
            <a:bodyPr lIns="91440" tIns="0" rIns="91440" bIns="0" rtlCol="0" anchor="t"/>
            <a:lstStyle/>
            <a:p>
              <a:r>
                <a:rPr lang="zh-CN" altLang="en-US" sz="2400" b="1" dirty="0">
                  <a:solidFill>
                    <a:schemeClr val="tx1">
                      <a:lumMod val="65000"/>
                      <a:lumOff val="35000"/>
                    </a:schemeClr>
                  </a:solidFill>
                  <a:latin typeface="楷体" panose="02010609060101010101" pitchFamily="49" charset="-122"/>
                  <a:ea typeface="楷体" panose="02010609060101010101" pitchFamily="49" charset="-122"/>
                  <a:cs typeface="Arial" panose="020B0604020202020204" pitchFamily="34" charset="0"/>
                </a:rPr>
                <a:t>任务二</a:t>
              </a:r>
            </a:p>
          </p:txBody>
        </p:sp>
        <p:sp>
          <p:nvSpPr>
            <p:cNvPr id="62" name="Rectangle 42"/>
            <p:cNvSpPr/>
            <p:nvPr/>
          </p:nvSpPr>
          <p:spPr>
            <a:xfrm flipH="1">
              <a:off x="911586" y="4157031"/>
              <a:ext cx="1960186" cy="1703437"/>
            </a:xfrm>
            <a:prstGeom prst="rect">
              <a:avLst/>
            </a:prstGeom>
            <a:noFill/>
            <a:ln w="12700" cap="flat" cmpd="sng" algn="ctr">
              <a:noFill/>
              <a:prstDash val="solid"/>
            </a:ln>
            <a:effectLst/>
          </p:spPr>
          <p:txBody>
            <a:bodyPr lIns="91440" tIns="0" rIns="91440" bIns="0" rtlCol="0" anchor="t"/>
            <a:lstStyle/>
            <a:p>
              <a:pPr>
                <a:defRPr/>
              </a:pPr>
              <a:r>
                <a:rPr lang="zh-CN" sz="2400" kern="0" dirty="0">
                  <a:solidFill>
                    <a:schemeClr val="tx1">
                      <a:lumMod val="65000"/>
                      <a:lumOff val="35000"/>
                    </a:schemeClr>
                  </a:solidFill>
                  <a:latin typeface="楷体" panose="02010609060101010101" pitchFamily="49" charset="-122"/>
                  <a:ea typeface="楷体" panose="02010609060101010101" pitchFamily="49" charset="-122"/>
                  <a:cs typeface="Arial" panose="020B0604020202020204" pitchFamily="34" charset="0"/>
                </a:rPr>
                <a:t>高级管理人员招聘</a:t>
              </a:r>
              <a:endParaRPr lang="en-US" altLang="zh-CN" sz="2400" kern="0" dirty="0">
                <a:solidFill>
                  <a:schemeClr val="tx1">
                    <a:lumMod val="65000"/>
                    <a:lumOff val="35000"/>
                  </a:schemeClr>
                </a:solidFill>
                <a:latin typeface="Arial" panose="020B0604020202020204" pitchFamily="34" charset="0"/>
                <a:cs typeface="Arial" panose="020B0604020202020204" pitchFamily="34" charset="0"/>
              </a:endParaRPr>
            </a:p>
            <a:p>
              <a:pPr>
                <a:defRPr/>
              </a:pPr>
              <a:endParaRPr lang="en-US" sz="2400" kern="0" dirty="0">
                <a:solidFill>
                  <a:schemeClr val="tx1">
                    <a:lumMod val="65000"/>
                    <a:lumOff val="35000"/>
                  </a:schemeClr>
                </a:solidFill>
                <a:latin typeface="Arial" panose="020B0604020202020204" pitchFamily="34" charset="0"/>
                <a:cs typeface="Arial" panose="020B0604020202020204" pitchFamily="34" charset="0"/>
              </a:endParaRPr>
            </a:p>
          </p:txBody>
        </p:sp>
      </p:grpSp>
      <p:cxnSp>
        <p:nvCxnSpPr>
          <p:cNvPr id="83" name="直接连接符 82"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CxnSpPr/>
          <p:nvPr/>
        </p:nvCxnSpPr>
        <p:spPr>
          <a:xfrm>
            <a:off x="3246637" y="1273629"/>
            <a:ext cx="5770860"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84" name="文本框 83"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txBox="1"/>
          <p:nvPr/>
        </p:nvSpPr>
        <p:spPr>
          <a:xfrm>
            <a:off x="5035262" y="572574"/>
            <a:ext cx="1877437" cy="523220"/>
          </a:xfrm>
          <a:prstGeom prst="rect">
            <a:avLst/>
          </a:prstGeom>
          <a:noFill/>
        </p:spPr>
        <p:txBody>
          <a:bodyPr wrap="none" rtlCol="0">
            <a:spAutoFit/>
          </a:bodyPr>
          <a:lstStyle/>
          <a:p>
            <a:r>
              <a:rPr lang="zh-CN" altLang="en-US" sz="2800" b="1" spc="500" dirty="0">
                <a:solidFill>
                  <a:schemeClr val="bg1">
                    <a:lumMod val="50000"/>
                  </a:schemeClr>
                </a:solidFill>
                <a:latin typeface="微软雅黑" panose="020B0503020204020204" charset="-122"/>
                <a:ea typeface="微软雅黑" panose="020B0503020204020204" charset="-122"/>
                <a:cs typeface="Arial" panose="020B0604020202020204" pitchFamily="34" charset="0"/>
              </a:rPr>
              <a:t>任务描述</a:t>
            </a:r>
            <a:endParaRPr lang="en-US" altLang="zh-CN" sz="2800" b="1" spc="500" dirty="0">
              <a:solidFill>
                <a:schemeClr val="bg1">
                  <a:lumMod val="50000"/>
                </a:schemeClr>
              </a:solidFill>
              <a:latin typeface="微软雅黑" panose="020B0503020204020204" charset="-122"/>
              <a:ea typeface="微软雅黑" panose="020B0503020204020204" charset="-122"/>
              <a:cs typeface="Arial" panose="020B0604020202020204" pitchFamily="34" charset="0"/>
            </a:endParaRPr>
          </a:p>
        </p:txBody>
      </p:sp>
      <p:sp>
        <p:nvSpPr>
          <p:cNvPr id="85" name="椭圆 84"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flipH="1">
            <a:off x="2686180" y="813581"/>
            <a:ext cx="157493" cy="157493"/>
          </a:xfrm>
          <a:prstGeom prst="ellipse">
            <a:avLst/>
          </a:prstGeom>
          <a:solidFill>
            <a:srgbClr val="D06F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6" name="椭圆 85"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flipH="1">
            <a:off x="2686180" y="335956"/>
            <a:ext cx="321030" cy="321030"/>
          </a:xfrm>
          <a:prstGeom prst="ellipse">
            <a:avLst/>
          </a:prstGeom>
          <a:solidFill>
            <a:srgbClr val="966481"/>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7" name="椭圆 86"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flipH="1">
            <a:off x="2991678" y="806317"/>
            <a:ext cx="219803" cy="219803"/>
          </a:xfrm>
          <a:prstGeom prst="ellipse">
            <a:avLst/>
          </a:prstGeom>
          <a:solidFill>
            <a:srgbClr val="365B7C"/>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8" name="椭圆 87"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flipH="1">
            <a:off x="2031169" y="697840"/>
            <a:ext cx="164852" cy="164852"/>
          </a:xfrm>
          <a:prstGeom prst="ellipse">
            <a:avLst/>
          </a:prstGeom>
          <a:solidFill>
            <a:srgbClr val="F779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9" name="椭圆 88"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9354354" y="755438"/>
            <a:ext cx="157493" cy="157493"/>
          </a:xfrm>
          <a:prstGeom prst="ellipse">
            <a:avLst/>
          </a:prstGeom>
          <a:solidFill>
            <a:srgbClr val="D06F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0" name="椭圆 89"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9190817" y="277813"/>
            <a:ext cx="321030" cy="321030"/>
          </a:xfrm>
          <a:prstGeom prst="ellipse">
            <a:avLst/>
          </a:prstGeom>
          <a:solidFill>
            <a:srgbClr val="966481"/>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1" name="椭圆 90"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a:off x="8986546" y="748174"/>
            <a:ext cx="219803" cy="219803"/>
          </a:xfrm>
          <a:prstGeom prst="ellipse">
            <a:avLst/>
          </a:prstGeom>
          <a:solidFill>
            <a:srgbClr val="365B7C"/>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2" name="椭圆 91"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a:off x="10002006" y="639697"/>
            <a:ext cx="164852" cy="164852"/>
          </a:xfrm>
          <a:prstGeom prst="ellipse">
            <a:avLst/>
          </a:prstGeom>
          <a:solidFill>
            <a:srgbClr val="F779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 name="e7d195523061f1c0"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hidden="1"/>
          <p:cNvSpPr txBox="1"/>
          <p:nvPr/>
        </p:nvSpPr>
        <p:spPr>
          <a:xfrm>
            <a:off x="-355600" y="1803400"/>
            <a:ext cx="293927" cy="1016000"/>
          </a:xfrm>
          <a:prstGeom prst="rect">
            <a:avLst/>
          </a:prstGeom>
          <a:noFill/>
        </p:spPr>
        <p:txBody>
          <a:bodyPr vert="wordArtVert" rtlCol="0">
            <a:spAutoFit/>
          </a:bodyPr>
          <a:lstStyle/>
          <a:p>
            <a:r>
              <a:rPr lang="en-US" altLang="zh-CN" sz="100"/>
              <a:t>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a:t>
            </a:r>
            <a:endParaRPr lang="zh-CN" altLang="en-US" sz="100"/>
          </a:p>
        </p:txBody>
      </p:sp>
      <p:sp>
        <p:nvSpPr>
          <p:cNvPr id="3" name="矩形 2"/>
          <p:cNvSpPr/>
          <p:nvPr/>
        </p:nvSpPr>
        <p:spPr>
          <a:xfrm>
            <a:off x="4038962" y="2553666"/>
            <a:ext cx="7204246" cy="460375"/>
          </a:xfrm>
          <a:prstGeom prst="rect">
            <a:avLst/>
          </a:prstGeom>
        </p:spPr>
        <p:txBody>
          <a:bodyPr wrap="square">
            <a:spAutoFit/>
          </a:bodyPr>
          <a:lstStyle/>
          <a:p>
            <a:r>
              <a:rPr lang="zh-CN" altLang="en-US" sz="2400" dirty="0">
                <a:latin typeface="楷体" panose="02010609060101010101" pitchFamily="49" charset="-122"/>
                <a:ea typeface="楷体" panose="02010609060101010101" pitchFamily="49" charset="-122"/>
              </a:rPr>
              <a:t>    </a:t>
            </a:r>
          </a:p>
        </p:txBody>
      </p:sp>
      <p:sp>
        <p:nvSpPr>
          <p:cNvPr id="6" name="文本框 5"/>
          <p:cNvSpPr txBox="1"/>
          <p:nvPr/>
        </p:nvSpPr>
        <p:spPr>
          <a:xfrm>
            <a:off x="3662045" y="2367280"/>
            <a:ext cx="5692140" cy="1502410"/>
          </a:xfrm>
          <a:prstGeom prst="rect">
            <a:avLst/>
          </a:prstGeom>
          <a:noFill/>
        </p:spPr>
        <p:txBody>
          <a:bodyPr wrap="none" rtlCol="0">
            <a:spAutoFit/>
          </a:bodyPr>
          <a:lstStyle/>
          <a:p>
            <a:pPr algn="l">
              <a:lnSpc>
                <a:spcPct val="85000"/>
              </a:lnSpc>
              <a:defRPr/>
            </a:pPr>
            <a:r>
              <a:rPr lang="zh-CN" altLang="en-US" sz="2400" b="1">
                <a:solidFill>
                  <a:sysClr val="windowText" lastClr="000000"/>
                </a:solidFill>
                <a:effectLst/>
                <a:latin typeface="楷体" panose="02010609060101010101" pitchFamily="49" charset="-122"/>
                <a:ea typeface="楷体" panose="02010609060101010101" pitchFamily="49" charset="-122"/>
                <a:cs typeface="+mn-ea"/>
                <a:sym typeface="+mn-ea"/>
              </a:rPr>
              <a:t>一、高级管理人员的特点及应具备的素质</a:t>
            </a:r>
          </a:p>
          <a:p>
            <a:pPr algn="l">
              <a:lnSpc>
                <a:spcPct val="85000"/>
              </a:lnSpc>
              <a:defRPr/>
            </a:pPr>
            <a:endParaRPr lang="zh-CN" altLang="en-US"/>
          </a:p>
          <a:p>
            <a:pPr algn="l">
              <a:lnSpc>
                <a:spcPct val="85000"/>
              </a:lnSpc>
              <a:defRPr/>
            </a:pPr>
            <a:r>
              <a:rPr lang="zh-CN" altLang="en-US" sz="2400" b="1">
                <a:solidFill>
                  <a:sysClr val="windowText" lastClr="000000"/>
                </a:solidFill>
                <a:effectLst/>
                <a:latin typeface="楷体" panose="02010609060101010101" pitchFamily="49" charset="-122"/>
                <a:ea typeface="楷体" panose="02010609060101010101" pitchFamily="49" charset="-122"/>
                <a:cs typeface="+mn-ea"/>
                <a:sym typeface="+mn-ea"/>
              </a:rPr>
              <a:t>二、高级管理人员的外部招聘</a:t>
            </a:r>
          </a:p>
          <a:p>
            <a:pPr algn="l">
              <a:lnSpc>
                <a:spcPct val="85000"/>
              </a:lnSpc>
              <a:defRPr/>
            </a:pPr>
            <a:endParaRPr lang="zh-CN" altLang="en-US"/>
          </a:p>
          <a:p>
            <a:pPr algn="l">
              <a:lnSpc>
                <a:spcPct val="85000"/>
              </a:lnSpc>
              <a:defRPr/>
            </a:pPr>
            <a:r>
              <a:rPr lang="zh-CN" altLang="en-US" sz="2400" b="1">
                <a:solidFill>
                  <a:sysClr val="windowText" lastClr="000000"/>
                </a:solidFill>
                <a:effectLst/>
                <a:latin typeface="楷体" panose="02010609060101010101" pitchFamily="49" charset="-122"/>
                <a:ea typeface="楷体" panose="02010609060101010101" pitchFamily="49" charset="-122"/>
                <a:cs typeface="+mn-ea"/>
                <a:sym typeface="+mn-ea"/>
              </a:rPr>
              <a:t>三、高级管理人员的内部选拔</a:t>
            </a:r>
            <a:endParaRPr lang="zh-CN" altLang="en-US"/>
          </a:p>
        </p:txBody>
      </p:sp>
    </p:spTree>
    <p:extLst>
      <p:ext uri="{BB962C8B-B14F-4D97-AF65-F5344CB8AC3E}">
        <p14:creationId xmlns:p14="http://schemas.microsoft.com/office/powerpoint/2010/main" val="161868931"/>
      </p:ext>
    </p:extLst>
  </p:cSld>
  <p:clrMapOvr>
    <a:masterClrMapping/>
  </p:clrMapOvr>
  <mc:AlternateContent xmlns:mc="http://schemas.openxmlformats.org/markup-compatibility/2006" xmlns:p14="http://schemas.microsoft.com/office/powerpoint/2010/main">
    <mc:Choice Requires="p14">
      <p:transition spd="slow" p14:dur="1250" advTm="0">
        <p:blinds/>
      </p:transition>
    </mc:Choice>
    <mc:Fallback xmlns="">
      <p:transition spd="slow" advTm="0">
        <p:blinds/>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44000" fill="hold" nodeType="withEffect">
                                  <p:stCondLst>
                                    <p:cond delay="250"/>
                                  </p:stCondLst>
                                  <p:childTnLst>
                                    <p:set>
                                      <p:cBhvr>
                                        <p:cTn id="6" dur="1" fill="hold">
                                          <p:stCondLst>
                                            <p:cond delay="0"/>
                                          </p:stCondLst>
                                        </p:cTn>
                                        <p:tgtEl>
                                          <p:spTgt spid="55"/>
                                        </p:tgtEl>
                                        <p:attrNameLst>
                                          <p:attrName>style.visibility</p:attrName>
                                        </p:attrNameLst>
                                      </p:cBhvr>
                                      <p:to>
                                        <p:strVal val="visible"/>
                                      </p:to>
                                    </p:set>
                                    <p:anim calcmode="lin" valueType="num">
                                      <p:cBhvr additive="base">
                                        <p:cTn id="7" dur="750" fill="hold"/>
                                        <p:tgtEl>
                                          <p:spTgt spid="55"/>
                                        </p:tgtEl>
                                        <p:attrNameLst>
                                          <p:attrName>ppt_x</p:attrName>
                                        </p:attrNameLst>
                                      </p:cBhvr>
                                      <p:tavLst>
                                        <p:tav tm="0">
                                          <p:val>
                                            <p:strVal val="#ppt_x"/>
                                          </p:val>
                                        </p:tav>
                                        <p:tav tm="100000">
                                          <p:val>
                                            <p:strVal val="#ppt_x"/>
                                          </p:val>
                                        </p:tav>
                                      </p:tavLst>
                                    </p:anim>
                                    <p:anim calcmode="lin" valueType="num">
                                      <p:cBhvr additive="base">
                                        <p:cTn id="8" dur="750" fill="hold"/>
                                        <p:tgtEl>
                                          <p:spTgt spid="5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矩形 24"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549157" y="-975631"/>
            <a:ext cx="583096" cy="838080"/>
          </a:xfrm>
          <a:prstGeom prst="rect">
            <a:avLst/>
          </a:prstGeom>
          <a:solidFill>
            <a:srgbClr val="365B7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 name="矩形 25"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1132253" y="-975631"/>
            <a:ext cx="583096" cy="838080"/>
          </a:xfrm>
          <a:prstGeom prst="rect">
            <a:avLst/>
          </a:prstGeom>
          <a:solidFill>
            <a:srgbClr val="96648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 name="矩形 26"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1715349" y="-975631"/>
            <a:ext cx="583096" cy="838080"/>
          </a:xfrm>
          <a:prstGeom prst="rect">
            <a:avLst/>
          </a:prstGeom>
          <a:solidFill>
            <a:srgbClr val="D06F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 name="矩形 27"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2298446" y="-975631"/>
            <a:ext cx="583096" cy="838080"/>
          </a:xfrm>
          <a:prstGeom prst="rect">
            <a:avLst/>
          </a:prstGeom>
          <a:solidFill>
            <a:srgbClr val="F779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 name="矩形 28"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2881542" y="-975631"/>
            <a:ext cx="583096" cy="838080"/>
          </a:xfrm>
          <a:prstGeom prst="rect">
            <a:avLst/>
          </a:prstGeom>
          <a:solidFill>
            <a:srgbClr val="F8AD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cxnSp>
        <p:nvCxnSpPr>
          <p:cNvPr id="46" name="直接连接符 45"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CxnSpPr/>
          <p:nvPr/>
        </p:nvCxnSpPr>
        <p:spPr>
          <a:xfrm>
            <a:off x="3246637" y="1273629"/>
            <a:ext cx="5770860"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47" name="文本框 46"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txBox="1"/>
          <p:nvPr/>
        </p:nvSpPr>
        <p:spPr>
          <a:xfrm>
            <a:off x="3293369" y="874931"/>
            <a:ext cx="5897880" cy="398780"/>
          </a:xfrm>
          <a:prstGeom prst="rect">
            <a:avLst/>
          </a:prstGeom>
          <a:noFill/>
        </p:spPr>
        <p:txBody>
          <a:bodyPr wrap="none" rtlCol="0">
            <a:spAutoFit/>
          </a:bodyPr>
          <a:lstStyle/>
          <a:p>
            <a:pPr algn="l"/>
            <a:r>
              <a:rPr lang="zh-CN" altLang="en-US" sz="2000" b="1" spc="500" dirty="0">
                <a:solidFill>
                  <a:schemeClr val="bg1">
                    <a:lumMod val="50000"/>
                  </a:schemeClr>
                </a:solidFill>
                <a:latin typeface="微软雅黑" panose="020B0503020204020204" charset="-122"/>
                <a:ea typeface="微软雅黑" panose="020B0503020204020204" charset="-122"/>
                <a:cs typeface="Arial" panose="020B0604020202020204" pitchFamily="34" charset="0"/>
              </a:rPr>
              <a:t>一、高级管理人员的特点及应具备的素质</a:t>
            </a:r>
          </a:p>
        </p:txBody>
      </p:sp>
      <p:sp>
        <p:nvSpPr>
          <p:cNvPr id="48" name="椭圆 47"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flipH="1">
            <a:off x="2686180" y="813581"/>
            <a:ext cx="157493" cy="157493"/>
          </a:xfrm>
          <a:prstGeom prst="ellipse">
            <a:avLst/>
          </a:prstGeom>
          <a:solidFill>
            <a:srgbClr val="D06F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9" name="椭圆 48"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flipH="1">
            <a:off x="2686180" y="335956"/>
            <a:ext cx="321030" cy="321030"/>
          </a:xfrm>
          <a:prstGeom prst="ellipse">
            <a:avLst/>
          </a:prstGeom>
          <a:solidFill>
            <a:srgbClr val="966481"/>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0" name="椭圆 49"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flipH="1">
            <a:off x="2991678" y="806317"/>
            <a:ext cx="219803" cy="219803"/>
          </a:xfrm>
          <a:prstGeom prst="ellipse">
            <a:avLst/>
          </a:prstGeom>
          <a:solidFill>
            <a:srgbClr val="365B7C"/>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1" name="椭圆 50"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flipH="1">
            <a:off x="2031169" y="697840"/>
            <a:ext cx="164852" cy="164852"/>
          </a:xfrm>
          <a:prstGeom prst="ellipse">
            <a:avLst/>
          </a:prstGeom>
          <a:solidFill>
            <a:srgbClr val="F779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2" name="椭圆 51"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9354354" y="755438"/>
            <a:ext cx="157493" cy="157493"/>
          </a:xfrm>
          <a:prstGeom prst="ellipse">
            <a:avLst/>
          </a:prstGeom>
          <a:solidFill>
            <a:srgbClr val="D06F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3" name="椭圆 52"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9190817" y="277813"/>
            <a:ext cx="321030" cy="321030"/>
          </a:xfrm>
          <a:prstGeom prst="ellipse">
            <a:avLst/>
          </a:prstGeom>
          <a:solidFill>
            <a:srgbClr val="966481"/>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4" name="椭圆 53"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a:off x="8986546" y="748174"/>
            <a:ext cx="219803" cy="219803"/>
          </a:xfrm>
          <a:prstGeom prst="ellipse">
            <a:avLst/>
          </a:prstGeom>
          <a:solidFill>
            <a:srgbClr val="365B7C"/>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5" name="椭圆 54"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a:off x="10002006" y="639697"/>
            <a:ext cx="164852" cy="164852"/>
          </a:xfrm>
          <a:prstGeom prst="ellipse">
            <a:avLst/>
          </a:prstGeom>
          <a:solidFill>
            <a:srgbClr val="F779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 name="e7d195523061f1c0"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hidden="1"/>
          <p:cNvSpPr txBox="1"/>
          <p:nvPr/>
        </p:nvSpPr>
        <p:spPr>
          <a:xfrm>
            <a:off x="-355600" y="1803400"/>
            <a:ext cx="293927" cy="1016000"/>
          </a:xfrm>
          <a:prstGeom prst="rect">
            <a:avLst/>
          </a:prstGeom>
          <a:noFill/>
        </p:spPr>
        <p:txBody>
          <a:bodyPr vert="wordArtVert" rtlCol="0">
            <a:spAutoFit/>
          </a:bodyPr>
          <a:lstStyle/>
          <a:p>
            <a:r>
              <a:rPr lang="en-US" altLang="zh-CN" sz="100"/>
              <a:t>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a:t>
            </a:r>
            <a:endParaRPr lang="zh-CN" altLang="en-US" sz="100"/>
          </a:p>
        </p:txBody>
      </p:sp>
      <p:sp>
        <p:nvSpPr>
          <p:cNvPr id="6" name="矩形 5"/>
          <p:cNvSpPr/>
          <p:nvPr/>
        </p:nvSpPr>
        <p:spPr>
          <a:xfrm>
            <a:off x="1509150" y="1385166"/>
            <a:ext cx="9649524" cy="5248910"/>
          </a:xfrm>
          <a:prstGeom prst="rect">
            <a:avLst/>
          </a:prstGeom>
        </p:spPr>
        <p:txBody>
          <a:bodyPr wrap="square">
            <a:spAutoFit/>
          </a:bodyPr>
          <a:lstStyle/>
          <a:p>
            <a:pPr indent="0" algn="l">
              <a:lnSpc>
                <a:spcPct val="80000"/>
              </a:lnSpc>
              <a:spcBef>
                <a:spcPts val="1000"/>
              </a:spcBef>
              <a:buClr>
                <a:srgbClr val="F81B02"/>
              </a:buClr>
              <a:buSzPct val="110000"/>
              <a:buFont typeface="Wingdings" panose="05000000000000000000" pitchFamily="2" charset="2"/>
              <a:buNone/>
            </a:pPr>
            <a:r>
              <a:rPr lang="zh-CN" altLang="en-US" sz="2400">
                <a:solidFill>
                  <a:sysClr val="windowText" lastClr="000000"/>
                </a:solidFill>
                <a:effectLst/>
                <a:latin typeface="楷体" panose="02010609060101010101" pitchFamily="49" charset="-122"/>
                <a:ea typeface="楷体" panose="02010609060101010101" pitchFamily="49" charset="-122"/>
                <a:cs typeface="楷体" panose="02010609060101010101" pitchFamily="49" charset="-122"/>
                <a:sym typeface="+mn-ea"/>
              </a:rPr>
              <a:t>(一)高级管理人员的特点</a:t>
            </a:r>
            <a:endParaRPr lang="zh-CN" altLang="en-US" sz="2400">
              <a:latin typeface="楷体" panose="02010609060101010101" pitchFamily="49" charset="-122"/>
              <a:ea typeface="楷体" panose="02010609060101010101" pitchFamily="49" charset="-122"/>
              <a:cs typeface="楷体" panose="02010609060101010101" pitchFamily="49" charset="-122"/>
            </a:endParaRPr>
          </a:p>
          <a:p>
            <a:pPr indent="0" algn="l">
              <a:lnSpc>
                <a:spcPct val="80000"/>
              </a:lnSpc>
              <a:spcBef>
                <a:spcPts val="1000"/>
              </a:spcBef>
              <a:buClr>
                <a:srgbClr val="F81B02"/>
              </a:buClr>
              <a:buSzPct val="110000"/>
              <a:buFont typeface="Wingdings" panose="05000000000000000000" pitchFamily="2" charset="2"/>
              <a:buNone/>
            </a:pPr>
            <a:r>
              <a:rPr lang="zh-CN" altLang="en-US" sz="2400">
                <a:solidFill>
                  <a:sysClr val="windowText" lastClr="000000"/>
                </a:solidFill>
                <a:effectLst/>
                <a:latin typeface="楷体" panose="02010609060101010101" pitchFamily="49" charset="-122"/>
                <a:ea typeface="楷体" panose="02010609060101010101" pitchFamily="49" charset="-122"/>
                <a:cs typeface="楷体" panose="02010609060101010101" pitchFamily="49" charset="-122"/>
                <a:sym typeface="+mn-ea"/>
              </a:rPr>
              <a:t>(1)高级管理人员很难由学校培养产生,他们在实际工作岗位中靠出色的业绩脱颖而出,在竞争中成长起来,有远见卓识,有扎实的管理经验 </a:t>
            </a:r>
            <a:endParaRPr lang="zh-CN" altLang="en-US" sz="2400">
              <a:latin typeface="楷体" panose="02010609060101010101" pitchFamily="49" charset="-122"/>
              <a:ea typeface="楷体" panose="02010609060101010101" pitchFamily="49" charset="-122"/>
              <a:cs typeface="楷体" panose="02010609060101010101" pitchFamily="49" charset="-122"/>
            </a:endParaRPr>
          </a:p>
          <a:p>
            <a:pPr indent="0" algn="l">
              <a:lnSpc>
                <a:spcPct val="80000"/>
              </a:lnSpc>
              <a:spcBef>
                <a:spcPts val="1000"/>
              </a:spcBef>
              <a:buClr>
                <a:srgbClr val="F81B02"/>
              </a:buClr>
              <a:buSzPct val="110000"/>
              <a:buFont typeface="Wingdings" panose="05000000000000000000" pitchFamily="2" charset="2"/>
              <a:buNone/>
            </a:pPr>
            <a:r>
              <a:rPr lang="zh-CN" altLang="en-US" sz="2400">
                <a:solidFill>
                  <a:sysClr val="windowText" lastClr="000000"/>
                </a:solidFill>
                <a:effectLst/>
                <a:latin typeface="楷体" panose="02010609060101010101" pitchFamily="49" charset="-122"/>
                <a:ea typeface="楷体" panose="02010609060101010101" pitchFamily="49" charset="-122"/>
                <a:cs typeface="楷体" panose="02010609060101010101" pitchFamily="49" charset="-122"/>
                <a:sym typeface="+mn-ea"/>
              </a:rPr>
              <a:t>(2)高级管理人员一般自尊心强、有成就感,要求有独立运作空间,有充分的专业和岗位授权</a:t>
            </a:r>
          </a:p>
          <a:p>
            <a:pPr indent="0" algn="l">
              <a:lnSpc>
                <a:spcPct val="80000"/>
              </a:lnSpc>
              <a:spcBef>
                <a:spcPts val="1000"/>
              </a:spcBef>
              <a:buClr>
                <a:srgbClr val="F81B02"/>
              </a:buClr>
              <a:buSzPct val="110000"/>
              <a:buFont typeface="Wingdings" panose="05000000000000000000" pitchFamily="2" charset="2"/>
              <a:buNone/>
            </a:pPr>
            <a:r>
              <a:rPr lang="zh-CN" altLang="en-US" sz="2400">
                <a:solidFill>
                  <a:sysClr val="windowText" lastClr="000000"/>
                </a:solidFill>
                <a:effectLst/>
                <a:latin typeface="楷体" panose="02010609060101010101" pitchFamily="49" charset="-122"/>
                <a:ea typeface="楷体" panose="02010609060101010101" pitchFamily="49" charset="-122"/>
                <a:cs typeface="楷体" panose="02010609060101010101" pitchFamily="49" charset="-122"/>
                <a:sym typeface="+mn-ea"/>
              </a:rPr>
              <a:t>(3)高级管理人员在市场上往往处于供不应求的状态 </a:t>
            </a:r>
            <a:endParaRPr lang="zh-CN" altLang="en-US" sz="2400">
              <a:latin typeface="楷体" panose="02010609060101010101" pitchFamily="49" charset="-122"/>
              <a:ea typeface="楷体" panose="02010609060101010101" pitchFamily="49" charset="-122"/>
              <a:cs typeface="楷体" panose="02010609060101010101" pitchFamily="49" charset="-122"/>
            </a:endParaRPr>
          </a:p>
          <a:p>
            <a:pPr indent="0" algn="l">
              <a:lnSpc>
                <a:spcPct val="80000"/>
              </a:lnSpc>
              <a:spcBef>
                <a:spcPts val="1000"/>
              </a:spcBef>
              <a:buClr>
                <a:srgbClr val="F81B02"/>
              </a:buClr>
              <a:buSzPct val="110000"/>
              <a:buFont typeface="Wingdings" panose="05000000000000000000" pitchFamily="2" charset="2"/>
              <a:buNone/>
            </a:pPr>
            <a:r>
              <a:rPr lang="zh-CN" altLang="en-US" sz="2400">
                <a:solidFill>
                  <a:sysClr val="windowText" lastClr="000000"/>
                </a:solidFill>
                <a:effectLst/>
                <a:latin typeface="楷体" panose="02010609060101010101" pitchFamily="49" charset="-122"/>
                <a:ea typeface="楷体" panose="02010609060101010101" pitchFamily="49" charset="-122"/>
                <a:cs typeface="楷体" panose="02010609060101010101" pitchFamily="49" charset="-122"/>
                <a:sym typeface="+mn-ea"/>
              </a:rPr>
              <a:t>(4)高级管理人员都已经比较成熟,决策比较理性,除了具有竞争力的薪酬待遇以外,他们比较关注发展机遇、工作环境、企业文化等</a:t>
            </a:r>
          </a:p>
          <a:p>
            <a:pPr indent="0" algn="l">
              <a:lnSpc>
                <a:spcPct val="120000"/>
              </a:lnSpc>
              <a:spcBef>
                <a:spcPts val="1000"/>
              </a:spcBef>
              <a:buClr>
                <a:srgbClr val="F81B02"/>
              </a:buClr>
              <a:buSzPct val="110000"/>
              <a:buFont typeface="Wingdings" panose="05000000000000000000" pitchFamily="2" charset="2"/>
              <a:buNone/>
            </a:pPr>
            <a:r>
              <a:rPr lang="en-US" altLang="zh-CN" sz="2400">
                <a:solidFill>
                  <a:sysClr val="windowText" lastClr="000000"/>
                </a:solidFill>
                <a:effectLst/>
                <a:latin typeface="Rockwell" panose="02060603020205020403" pitchFamily="18" charset="0"/>
                <a:ea typeface="+mn-ea"/>
                <a:cs typeface="+mn-ea"/>
                <a:sym typeface="+mn-ea"/>
              </a:rPr>
              <a:t>(</a:t>
            </a:r>
            <a:r>
              <a:rPr lang="zh-CN" altLang="en-US" sz="2400">
                <a:solidFill>
                  <a:sysClr val="windowText" lastClr="000000"/>
                </a:solidFill>
                <a:effectLst/>
                <a:latin typeface="楷体" panose="02010609060101010101" pitchFamily="49" charset="-122"/>
                <a:ea typeface="楷体" panose="02010609060101010101" pitchFamily="49" charset="-122"/>
                <a:cs typeface="楷体" panose="02010609060101010101" pitchFamily="49" charset="-122"/>
                <a:sym typeface="+mn-ea"/>
              </a:rPr>
              <a:t>二)高级管理人员应具备的素质</a:t>
            </a:r>
            <a:endParaRPr lang="zh-CN" altLang="en-US" sz="2400">
              <a:latin typeface="楷体" panose="02010609060101010101" pitchFamily="49" charset="-122"/>
              <a:ea typeface="楷体" panose="02010609060101010101" pitchFamily="49" charset="-122"/>
              <a:cs typeface="楷体" panose="02010609060101010101" pitchFamily="49" charset="-122"/>
            </a:endParaRPr>
          </a:p>
          <a:p>
            <a:pPr indent="0" algn="l">
              <a:lnSpc>
                <a:spcPct val="120000"/>
              </a:lnSpc>
              <a:spcBef>
                <a:spcPts val="1000"/>
              </a:spcBef>
              <a:buClr>
                <a:srgbClr val="F81B02"/>
              </a:buClr>
              <a:buSzPct val="110000"/>
              <a:buFont typeface="Wingdings" panose="05000000000000000000" pitchFamily="2" charset="2"/>
              <a:buNone/>
            </a:pPr>
            <a:r>
              <a:rPr lang="zh-CN" altLang="en-US" sz="2400">
                <a:solidFill>
                  <a:sysClr val="windowText" lastClr="000000"/>
                </a:solidFill>
                <a:effectLst/>
                <a:latin typeface="楷体" panose="02010609060101010101" pitchFamily="49" charset="-122"/>
                <a:ea typeface="楷体" panose="02010609060101010101" pitchFamily="49" charset="-122"/>
                <a:cs typeface="楷体" panose="02010609060101010101" pitchFamily="49" charset="-122"/>
                <a:sym typeface="+mn-ea"/>
              </a:rPr>
              <a:t>1.良好的组织能力</a:t>
            </a:r>
            <a:endParaRPr lang="zh-CN" altLang="en-US" sz="2400">
              <a:latin typeface="楷体" panose="02010609060101010101" pitchFamily="49" charset="-122"/>
              <a:ea typeface="楷体" panose="02010609060101010101" pitchFamily="49" charset="-122"/>
              <a:cs typeface="楷体" panose="02010609060101010101" pitchFamily="49" charset="-122"/>
            </a:endParaRPr>
          </a:p>
          <a:p>
            <a:pPr indent="0" algn="l">
              <a:lnSpc>
                <a:spcPct val="120000"/>
              </a:lnSpc>
              <a:spcBef>
                <a:spcPts val="1000"/>
              </a:spcBef>
              <a:buClr>
                <a:srgbClr val="F81B02"/>
              </a:buClr>
              <a:buSzPct val="110000"/>
              <a:buFont typeface="Wingdings" panose="05000000000000000000" pitchFamily="2" charset="2"/>
              <a:buNone/>
            </a:pPr>
            <a:r>
              <a:rPr lang="zh-CN" altLang="en-US" sz="2400">
                <a:solidFill>
                  <a:sysClr val="windowText" lastClr="000000"/>
                </a:solidFill>
                <a:effectLst/>
                <a:latin typeface="楷体" panose="02010609060101010101" pitchFamily="49" charset="-122"/>
                <a:ea typeface="楷体" panose="02010609060101010101" pitchFamily="49" charset="-122"/>
                <a:cs typeface="楷体" panose="02010609060101010101" pitchFamily="49" charset="-122"/>
                <a:sym typeface="+mn-ea"/>
              </a:rPr>
              <a:t>2.良好的协调能力</a:t>
            </a:r>
            <a:endParaRPr lang="zh-CN" altLang="en-US" sz="2400">
              <a:latin typeface="楷体" panose="02010609060101010101" pitchFamily="49" charset="-122"/>
              <a:ea typeface="楷体" panose="02010609060101010101" pitchFamily="49" charset="-122"/>
              <a:cs typeface="楷体" panose="02010609060101010101" pitchFamily="49" charset="-122"/>
            </a:endParaRPr>
          </a:p>
          <a:p>
            <a:pPr indent="0" algn="l">
              <a:lnSpc>
                <a:spcPct val="120000"/>
              </a:lnSpc>
              <a:spcBef>
                <a:spcPts val="1000"/>
              </a:spcBef>
              <a:buClr>
                <a:srgbClr val="F81B02"/>
              </a:buClr>
              <a:buSzPct val="110000"/>
              <a:buFont typeface="Wingdings" panose="05000000000000000000" pitchFamily="2" charset="2"/>
              <a:buNone/>
            </a:pPr>
            <a:r>
              <a:rPr lang="zh-CN" altLang="en-US" sz="2400">
                <a:solidFill>
                  <a:sysClr val="windowText" lastClr="000000"/>
                </a:solidFill>
                <a:effectLst/>
                <a:latin typeface="楷体" panose="02010609060101010101" pitchFamily="49" charset="-122"/>
                <a:ea typeface="楷体" panose="02010609060101010101" pitchFamily="49" charset="-122"/>
                <a:cs typeface="楷体" panose="02010609060101010101" pitchFamily="49" charset="-122"/>
                <a:sym typeface="+mn-ea"/>
              </a:rPr>
              <a:t>3.良好的决策能力</a:t>
            </a:r>
            <a:endParaRPr lang="zh-CN" altLang="en-US" sz="2400" dirty="0">
              <a:solidFill>
                <a:srgbClr val="C00000"/>
              </a:solidFill>
              <a:latin typeface="楷体" panose="02010609060101010101" pitchFamily="49" charset="-122"/>
              <a:ea typeface="楷体" panose="02010609060101010101" pitchFamily="49" charset="-122"/>
            </a:endParaRPr>
          </a:p>
        </p:txBody>
      </p:sp>
    </p:spTree>
    <p:extLst>
      <p:ext uri="{BB962C8B-B14F-4D97-AF65-F5344CB8AC3E}">
        <p14:creationId xmlns:p14="http://schemas.microsoft.com/office/powerpoint/2010/main" val="784736012"/>
      </p:ext>
    </p:extLst>
  </p:cSld>
  <p:clrMapOvr>
    <a:masterClrMapping/>
  </p:clrMapOvr>
  <mc:AlternateContent xmlns:mc="http://schemas.openxmlformats.org/markup-compatibility/2006" xmlns:p14="http://schemas.microsoft.com/office/powerpoint/2010/main">
    <mc:Choice Requires="p14">
      <p:transition spd="slow" p14:dur="1250" advTm="0">
        <p:split orient="vert" dir="in"/>
      </p:transition>
    </mc:Choice>
    <mc:Fallback xmlns="">
      <p:transition spd="slow" advTm="0">
        <p:split orient="vert" dir="in"/>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6">
                                            <p:txEl>
                                              <p:pRg st="0" end="0"/>
                                            </p:txEl>
                                          </p:spTgt>
                                        </p:tgtEl>
                                        <p:attrNameLst>
                                          <p:attrName>style.visibility</p:attrName>
                                        </p:attrNameLst>
                                      </p:cBhvr>
                                      <p:to>
                                        <p:strVal val="visible"/>
                                      </p:to>
                                    </p:set>
                                    <p:anim calcmode="lin" valueType="num">
                                      <p:cBhvr additive="base">
                                        <p:cTn id="7" dur="500" fill="hold"/>
                                        <p:tgtEl>
                                          <p:spTgt spid="6">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6">
                                            <p:txEl>
                                              <p:pRg st="0" end="0"/>
                                            </p:txEl>
                                          </p:spTgt>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6">
                                            <p:txEl>
                                              <p:pRg st="1" end="1"/>
                                            </p:txEl>
                                          </p:spTgt>
                                        </p:tgtEl>
                                        <p:attrNameLst>
                                          <p:attrName>style.visibility</p:attrName>
                                        </p:attrNameLst>
                                      </p:cBhvr>
                                      <p:to>
                                        <p:strVal val="visible"/>
                                      </p:to>
                                    </p:set>
                                    <p:anim calcmode="lin" valueType="num">
                                      <p:cBhvr additive="base">
                                        <p:cTn id="11" dur="500" fill="hold"/>
                                        <p:tgtEl>
                                          <p:spTgt spid="6">
                                            <p:txEl>
                                              <p:pRg st="1" end="1"/>
                                            </p:txEl>
                                          </p:spTgt>
                                        </p:tgtEl>
                                        <p:attrNameLst>
                                          <p:attrName>ppt_x</p:attrName>
                                        </p:attrNameLst>
                                      </p:cBhvr>
                                      <p:tavLst>
                                        <p:tav tm="0">
                                          <p:val>
                                            <p:strVal val="#ppt_x"/>
                                          </p:val>
                                        </p:tav>
                                        <p:tav tm="100000">
                                          <p:val>
                                            <p:strVal val="#ppt_x"/>
                                          </p:val>
                                        </p:tav>
                                      </p:tavLst>
                                    </p:anim>
                                    <p:anim calcmode="lin" valueType="num">
                                      <p:cBhvr additive="base">
                                        <p:cTn id="12" dur="500" fill="hold"/>
                                        <p:tgtEl>
                                          <p:spTgt spid="6">
                                            <p:txEl>
                                              <p:pRg st="1" end="1"/>
                                            </p:txEl>
                                          </p:spTgt>
                                        </p:tgtEl>
                                        <p:attrNameLst>
                                          <p:attrName>ppt_y</p:attrName>
                                        </p:attrNameLst>
                                      </p:cBhvr>
                                      <p:tavLst>
                                        <p:tav tm="0">
                                          <p:val>
                                            <p:strVal val="1+#ppt_h/2"/>
                                          </p:val>
                                        </p:tav>
                                        <p:tav tm="100000">
                                          <p:val>
                                            <p:strVal val="#ppt_y"/>
                                          </p:val>
                                        </p:tav>
                                      </p:tavLst>
                                    </p:anim>
                                  </p:childTnLst>
                                </p:cTn>
                              </p:par>
                              <p:par>
                                <p:cTn id="13" presetID="2" presetClass="entr" presetSubtype="4" fill="hold" nodeType="withEffect">
                                  <p:stCondLst>
                                    <p:cond delay="0"/>
                                  </p:stCondLst>
                                  <p:childTnLst>
                                    <p:set>
                                      <p:cBhvr>
                                        <p:cTn id="14" dur="1" fill="hold">
                                          <p:stCondLst>
                                            <p:cond delay="0"/>
                                          </p:stCondLst>
                                        </p:cTn>
                                        <p:tgtEl>
                                          <p:spTgt spid="6">
                                            <p:txEl>
                                              <p:pRg st="2" end="2"/>
                                            </p:txEl>
                                          </p:spTgt>
                                        </p:tgtEl>
                                        <p:attrNameLst>
                                          <p:attrName>style.visibility</p:attrName>
                                        </p:attrNameLst>
                                      </p:cBhvr>
                                      <p:to>
                                        <p:strVal val="visible"/>
                                      </p:to>
                                    </p:set>
                                    <p:anim calcmode="lin" valueType="num">
                                      <p:cBhvr additive="base">
                                        <p:cTn id="15" dur="500" fill="hold"/>
                                        <p:tgtEl>
                                          <p:spTgt spid="6">
                                            <p:txEl>
                                              <p:pRg st="2" end="2"/>
                                            </p:txEl>
                                          </p:spTgt>
                                        </p:tgtEl>
                                        <p:attrNameLst>
                                          <p:attrName>ppt_x</p:attrName>
                                        </p:attrNameLst>
                                      </p:cBhvr>
                                      <p:tavLst>
                                        <p:tav tm="0">
                                          <p:val>
                                            <p:strVal val="#ppt_x"/>
                                          </p:val>
                                        </p:tav>
                                        <p:tav tm="100000">
                                          <p:val>
                                            <p:strVal val="#ppt_x"/>
                                          </p:val>
                                        </p:tav>
                                      </p:tavLst>
                                    </p:anim>
                                    <p:anim calcmode="lin" valueType="num">
                                      <p:cBhvr additive="base">
                                        <p:cTn id="16" dur="500" fill="hold"/>
                                        <p:tgtEl>
                                          <p:spTgt spid="6">
                                            <p:txEl>
                                              <p:pRg st="2" end="2"/>
                                            </p:txEl>
                                          </p:spTgt>
                                        </p:tgtEl>
                                        <p:attrNameLst>
                                          <p:attrName>ppt_y</p:attrName>
                                        </p:attrNameLst>
                                      </p:cBhvr>
                                      <p:tavLst>
                                        <p:tav tm="0">
                                          <p:val>
                                            <p:strVal val="1+#ppt_h/2"/>
                                          </p:val>
                                        </p:tav>
                                        <p:tav tm="100000">
                                          <p:val>
                                            <p:strVal val="#ppt_y"/>
                                          </p:val>
                                        </p:tav>
                                      </p:tavLst>
                                    </p:anim>
                                  </p:childTnLst>
                                </p:cTn>
                              </p:par>
                              <p:par>
                                <p:cTn id="17" presetID="2" presetClass="entr" presetSubtype="4" fill="hold" nodeType="withEffect">
                                  <p:stCondLst>
                                    <p:cond delay="0"/>
                                  </p:stCondLst>
                                  <p:childTnLst>
                                    <p:set>
                                      <p:cBhvr>
                                        <p:cTn id="18" dur="1" fill="hold">
                                          <p:stCondLst>
                                            <p:cond delay="0"/>
                                          </p:stCondLst>
                                        </p:cTn>
                                        <p:tgtEl>
                                          <p:spTgt spid="6">
                                            <p:txEl>
                                              <p:pRg st="3" end="3"/>
                                            </p:txEl>
                                          </p:spTgt>
                                        </p:tgtEl>
                                        <p:attrNameLst>
                                          <p:attrName>style.visibility</p:attrName>
                                        </p:attrNameLst>
                                      </p:cBhvr>
                                      <p:to>
                                        <p:strVal val="visible"/>
                                      </p:to>
                                    </p:set>
                                    <p:anim calcmode="lin" valueType="num">
                                      <p:cBhvr additive="base">
                                        <p:cTn id="19" dur="500" fill="hold"/>
                                        <p:tgtEl>
                                          <p:spTgt spid="6">
                                            <p:txEl>
                                              <p:pRg st="3" end="3"/>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6">
                                            <p:txEl>
                                              <p:pRg st="3" end="3"/>
                                            </p:txEl>
                                          </p:spTgt>
                                        </p:tgtEl>
                                        <p:attrNameLst>
                                          <p:attrName>ppt_y</p:attrName>
                                        </p:attrNameLst>
                                      </p:cBhvr>
                                      <p:tavLst>
                                        <p:tav tm="0">
                                          <p:val>
                                            <p:strVal val="1+#ppt_h/2"/>
                                          </p:val>
                                        </p:tav>
                                        <p:tav tm="100000">
                                          <p:val>
                                            <p:strVal val="#ppt_y"/>
                                          </p:val>
                                        </p:tav>
                                      </p:tavLst>
                                    </p:anim>
                                  </p:childTnLst>
                                </p:cTn>
                              </p:par>
                              <p:par>
                                <p:cTn id="21" presetID="2" presetClass="entr" presetSubtype="4" fill="hold" nodeType="withEffect">
                                  <p:stCondLst>
                                    <p:cond delay="0"/>
                                  </p:stCondLst>
                                  <p:childTnLst>
                                    <p:set>
                                      <p:cBhvr>
                                        <p:cTn id="22" dur="1" fill="hold">
                                          <p:stCondLst>
                                            <p:cond delay="0"/>
                                          </p:stCondLst>
                                        </p:cTn>
                                        <p:tgtEl>
                                          <p:spTgt spid="6">
                                            <p:txEl>
                                              <p:pRg st="4" end="4"/>
                                            </p:txEl>
                                          </p:spTgt>
                                        </p:tgtEl>
                                        <p:attrNameLst>
                                          <p:attrName>style.visibility</p:attrName>
                                        </p:attrNameLst>
                                      </p:cBhvr>
                                      <p:to>
                                        <p:strVal val="visible"/>
                                      </p:to>
                                    </p:set>
                                    <p:anim calcmode="lin" valueType="num">
                                      <p:cBhvr additive="base">
                                        <p:cTn id="23" dur="500" fill="hold"/>
                                        <p:tgtEl>
                                          <p:spTgt spid="6">
                                            <p:txEl>
                                              <p:pRg st="4" end="4"/>
                                            </p:txEl>
                                          </p:spTgt>
                                        </p:tgtEl>
                                        <p:attrNameLst>
                                          <p:attrName>ppt_x</p:attrName>
                                        </p:attrNameLst>
                                      </p:cBhvr>
                                      <p:tavLst>
                                        <p:tav tm="0">
                                          <p:val>
                                            <p:strVal val="#ppt_x"/>
                                          </p:val>
                                        </p:tav>
                                        <p:tav tm="100000">
                                          <p:val>
                                            <p:strVal val="#ppt_x"/>
                                          </p:val>
                                        </p:tav>
                                      </p:tavLst>
                                    </p:anim>
                                    <p:anim calcmode="lin" valueType="num">
                                      <p:cBhvr additive="base">
                                        <p:cTn id="24" dur="500" fill="hold"/>
                                        <p:tgtEl>
                                          <p:spTgt spid="6">
                                            <p:txEl>
                                              <p:pRg st="4" end="4"/>
                                            </p:txEl>
                                          </p:spTgt>
                                        </p:tgtEl>
                                        <p:attrNameLst>
                                          <p:attrName>ppt_y</p:attrName>
                                        </p:attrNameLst>
                                      </p:cBhvr>
                                      <p:tavLst>
                                        <p:tav tm="0">
                                          <p:val>
                                            <p:strVal val="1+#ppt_h/2"/>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2" presetClass="entr" presetSubtype="4" fill="hold" nodeType="clickEffect">
                                  <p:stCondLst>
                                    <p:cond delay="0"/>
                                  </p:stCondLst>
                                  <p:childTnLst>
                                    <p:set>
                                      <p:cBhvr>
                                        <p:cTn id="28" dur="1" fill="hold">
                                          <p:stCondLst>
                                            <p:cond delay="0"/>
                                          </p:stCondLst>
                                        </p:cTn>
                                        <p:tgtEl>
                                          <p:spTgt spid="6">
                                            <p:txEl>
                                              <p:pRg st="5" end="5"/>
                                            </p:txEl>
                                          </p:spTgt>
                                        </p:tgtEl>
                                        <p:attrNameLst>
                                          <p:attrName>style.visibility</p:attrName>
                                        </p:attrNameLst>
                                      </p:cBhvr>
                                      <p:to>
                                        <p:strVal val="visible"/>
                                      </p:to>
                                    </p:set>
                                    <p:anim calcmode="lin" valueType="num">
                                      <p:cBhvr additive="base">
                                        <p:cTn id="29" dur="500" fill="hold"/>
                                        <p:tgtEl>
                                          <p:spTgt spid="6">
                                            <p:txEl>
                                              <p:pRg st="5" end="5"/>
                                            </p:txEl>
                                          </p:spTgt>
                                        </p:tgtEl>
                                        <p:attrNameLst>
                                          <p:attrName>ppt_x</p:attrName>
                                        </p:attrNameLst>
                                      </p:cBhvr>
                                      <p:tavLst>
                                        <p:tav tm="0">
                                          <p:val>
                                            <p:strVal val="#ppt_x"/>
                                          </p:val>
                                        </p:tav>
                                        <p:tav tm="100000">
                                          <p:val>
                                            <p:strVal val="#ppt_x"/>
                                          </p:val>
                                        </p:tav>
                                      </p:tavLst>
                                    </p:anim>
                                    <p:anim calcmode="lin" valueType="num">
                                      <p:cBhvr additive="base">
                                        <p:cTn id="30" dur="500" fill="hold"/>
                                        <p:tgtEl>
                                          <p:spTgt spid="6">
                                            <p:txEl>
                                              <p:pRg st="5" end="5"/>
                                            </p:txEl>
                                          </p:spTgt>
                                        </p:tgtEl>
                                        <p:attrNameLst>
                                          <p:attrName>ppt_y</p:attrName>
                                        </p:attrNameLst>
                                      </p:cBhvr>
                                      <p:tavLst>
                                        <p:tav tm="0">
                                          <p:val>
                                            <p:strVal val="1+#ppt_h/2"/>
                                          </p:val>
                                        </p:tav>
                                        <p:tav tm="100000">
                                          <p:val>
                                            <p:strVal val="#ppt_y"/>
                                          </p:val>
                                        </p:tav>
                                      </p:tavLst>
                                    </p:anim>
                                  </p:childTnLst>
                                </p:cTn>
                              </p:par>
                              <p:par>
                                <p:cTn id="31" presetID="2" presetClass="entr" presetSubtype="4" fill="hold" nodeType="withEffect">
                                  <p:stCondLst>
                                    <p:cond delay="0"/>
                                  </p:stCondLst>
                                  <p:childTnLst>
                                    <p:set>
                                      <p:cBhvr>
                                        <p:cTn id="32" dur="1" fill="hold">
                                          <p:stCondLst>
                                            <p:cond delay="0"/>
                                          </p:stCondLst>
                                        </p:cTn>
                                        <p:tgtEl>
                                          <p:spTgt spid="6">
                                            <p:txEl>
                                              <p:pRg st="6" end="6"/>
                                            </p:txEl>
                                          </p:spTgt>
                                        </p:tgtEl>
                                        <p:attrNameLst>
                                          <p:attrName>style.visibility</p:attrName>
                                        </p:attrNameLst>
                                      </p:cBhvr>
                                      <p:to>
                                        <p:strVal val="visible"/>
                                      </p:to>
                                    </p:set>
                                    <p:anim calcmode="lin" valueType="num">
                                      <p:cBhvr additive="base">
                                        <p:cTn id="33" dur="500" fill="hold"/>
                                        <p:tgtEl>
                                          <p:spTgt spid="6">
                                            <p:txEl>
                                              <p:pRg st="6" end="6"/>
                                            </p:txEl>
                                          </p:spTgt>
                                        </p:tgtEl>
                                        <p:attrNameLst>
                                          <p:attrName>ppt_x</p:attrName>
                                        </p:attrNameLst>
                                      </p:cBhvr>
                                      <p:tavLst>
                                        <p:tav tm="0">
                                          <p:val>
                                            <p:strVal val="#ppt_x"/>
                                          </p:val>
                                        </p:tav>
                                        <p:tav tm="100000">
                                          <p:val>
                                            <p:strVal val="#ppt_x"/>
                                          </p:val>
                                        </p:tav>
                                      </p:tavLst>
                                    </p:anim>
                                    <p:anim calcmode="lin" valueType="num">
                                      <p:cBhvr additive="base">
                                        <p:cTn id="34" dur="500" fill="hold"/>
                                        <p:tgtEl>
                                          <p:spTgt spid="6">
                                            <p:txEl>
                                              <p:pRg st="6" end="6"/>
                                            </p:txEl>
                                          </p:spTgt>
                                        </p:tgtEl>
                                        <p:attrNameLst>
                                          <p:attrName>ppt_y</p:attrName>
                                        </p:attrNameLst>
                                      </p:cBhvr>
                                      <p:tavLst>
                                        <p:tav tm="0">
                                          <p:val>
                                            <p:strVal val="1+#ppt_h/2"/>
                                          </p:val>
                                        </p:tav>
                                        <p:tav tm="100000">
                                          <p:val>
                                            <p:strVal val="#ppt_y"/>
                                          </p:val>
                                        </p:tav>
                                      </p:tavLst>
                                    </p:anim>
                                  </p:childTnLst>
                                </p:cTn>
                              </p:par>
                              <p:par>
                                <p:cTn id="35" presetID="2" presetClass="entr" presetSubtype="4" fill="hold" nodeType="withEffect">
                                  <p:stCondLst>
                                    <p:cond delay="0"/>
                                  </p:stCondLst>
                                  <p:childTnLst>
                                    <p:set>
                                      <p:cBhvr>
                                        <p:cTn id="36" dur="1" fill="hold">
                                          <p:stCondLst>
                                            <p:cond delay="0"/>
                                          </p:stCondLst>
                                        </p:cTn>
                                        <p:tgtEl>
                                          <p:spTgt spid="6">
                                            <p:txEl>
                                              <p:pRg st="7" end="7"/>
                                            </p:txEl>
                                          </p:spTgt>
                                        </p:tgtEl>
                                        <p:attrNameLst>
                                          <p:attrName>style.visibility</p:attrName>
                                        </p:attrNameLst>
                                      </p:cBhvr>
                                      <p:to>
                                        <p:strVal val="visible"/>
                                      </p:to>
                                    </p:set>
                                    <p:anim calcmode="lin" valueType="num">
                                      <p:cBhvr additive="base">
                                        <p:cTn id="37" dur="500" fill="hold"/>
                                        <p:tgtEl>
                                          <p:spTgt spid="6">
                                            <p:txEl>
                                              <p:pRg st="7" end="7"/>
                                            </p:txEl>
                                          </p:spTgt>
                                        </p:tgtEl>
                                        <p:attrNameLst>
                                          <p:attrName>ppt_x</p:attrName>
                                        </p:attrNameLst>
                                      </p:cBhvr>
                                      <p:tavLst>
                                        <p:tav tm="0">
                                          <p:val>
                                            <p:strVal val="#ppt_x"/>
                                          </p:val>
                                        </p:tav>
                                        <p:tav tm="100000">
                                          <p:val>
                                            <p:strVal val="#ppt_x"/>
                                          </p:val>
                                        </p:tav>
                                      </p:tavLst>
                                    </p:anim>
                                    <p:anim calcmode="lin" valueType="num">
                                      <p:cBhvr additive="base">
                                        <p:cTn id="38" dur="500" fill="hold"/>
                                        <p:tgtEl>
                                          <p:spTgt spid="6">
                                            <p:txEl>
                                              <p:pRg st="7" end="7"/>
                                            </p:txEl>
                                          </p:spTgt>
                                        </p:tgtEl>
                                        <p:attrNameLst>
                                          <p:attrName>ppt_y</p:attrName>
                                        </p:attrNameLst>
                                      </p:cBhvr>
                                      <p:tavLst>
                                        <p:tav tm="0">
                                          <p:val>
                                            <p:strVal val="1+#ppt_h/2"/>
                                          </p:val>
                                        </p:tav>
                                        <p:tav tm="100000">
                                          <p:val>
                                            <p:strVal val="#ppt_y"/>
                                          </p:val>
                                        </p:tav>
                                      </p:tavLst>
                                    </p:anim>
                                  </p:childTnLst>
                                </p:cTn>
                              </p:par>
                              <p:par>
                                <p:cTn id="39" presetID="2" presetClass="entr" presetSubtype="4" fill="hold" nodeType="withEffect">
                                  <p:stCondLst>
                                    <p:cond delay="0"/>
                                  </p:stCondLst>
                                  <p:childTnLst>
                                    <p:set>
                                      <p:cBhvr>
                                        <p:cTn id="40" dur="1" fill="hold">
                                          <p:stCondLst>
                                            <p:cond delay="0"/>
                                          </p:stCondLst>
                                        </p:cTn>
                                        <p:tgtEl>
                                          <p:spTgt spid="6">
                                            <p:txEl>
                                              <p:pRg st="8" end="8"/>
                                            </p:txEl>
                                          </p:spTgt>
                                        </p:tgtEl>
                                        <p:attrNameLst>
                                          <p:attrName>style.visibility</p:attrName>
                                        </p:attrNameLst>
                                      </p:cBhvr>
                                      <p:to>
                                        <p:strVal val="visible"/>
                                      </p:to>
                                    </p:set>
                                    <p:anim calcmode="lin" valueType="num">
                                      <p:cBhvr additive="base">
                                        <p:cTn id="41" dur="500" fill="hold"/>
                                        <p:tgtEl>
                                          <p:spTgt spid="6">
                                            <p:txEl>
                                              <p:pRg st="8" end="8"/>
                                            </p:txEl>
                                          </p:spTgt>
                                        </p:tgtEl>
                                        <p:attrNameLst>
                                          <p:attrName>ppt_x</p:attrName>
                                        </p:attrNameLst>
                                      </p:cBhvr>
                                      <p:tavLst>
                                        <p:tav tm="0">
                                          <p:val>
                                            <p:strVal val="#ppt_x"/>
                                          </p:val>
                                        </p:tav>
                                        <p:tav tm="100000">
                                          <p:val>
                                            <p:strVal val="#ppt_x"/>
                                          </p:val>
                                        </p:tav>
                                      </p:tavLst>
                                    </p:anim>
                                    <p:anim calcmode="lin" valueType="num">
                                      <p:cBhvr additive="base">
                                        <p:cTn id="42" dur="500" fill="hold"/>
                                        <p:tgtEl>
                                          <p:spTgt spid="6">
                                            <p:txEl>
                                              <p:pRg st="8" end="8"/>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矩形 15"/>
          <p:cNvSpPr/>
          <p:nvPr/>
        </p:nvSpPr>
        <p:spPr>
          <a:xfrm>
            <a:off x="1378976" y="1349309"/>
            <a:ext cx="10236703" cy="5446395"/>
          </a:xfrm>
          <a:prstGeom prst="rect">
            <a:avLst/>
          </a:prstGeom>
        </p:spPr>
        <p:txBody>
          <a:bodyPr wrap="square">
            <a:spAutoFit/>
          </a:bodyPr>
          <a:lstStyle/>
          <a:p>
            <a:r>
              <a:rPr lang="zh-CN" altLang="en-US" sz="2400" dirty="0">
                <a:latin typeface="楷体" panose="02010609060101010101" pitchFamily="49" charset="-122"/>
                <a:ea typeface="楷体" panose="02010609060101010101" pitchFamily="49" charset="-122"/>
              </a:rPr>
              <a:t>   </a:t>
            </a:r>
            <a:r>
              <a:rPr lang="zh-CN" altLang="en-US" sz="2800" b="1">
                <a:latin typeface="楷体" panose="02010609060101010101" pitchFamily="49" charset="-122"/>
                <a:ea typeface="楷体" panose="02010609060101010101" pitchFamily="49" charset="-122"/>
                <a:sym typeface="+mn-ea"/>
              </a:rPr>
              <a:t>高管所具备的素质：</a:t>
            </a:r>
          </a:p>
          <a:p>
            <a:r>
              <a:rPr lang="zh-CN" altLang="en-US" sz="2400">
                <a:latin typeface="楷体" panose="02010609060101010101" pitchFamily="49" charset="-122"/>
                <a:ea typeface="楷体" panose="02010609060101010101" pitchFamily="49" charset="-122"/>
                <a:cs typeface="楷体" panose="02010609060101010101" pitchFamily="49" charset="-122"/>
                <a:sym typeface="+mn-ea"/>
              </a:rPr>
              <a:t>    财务部门的管理者除了对公司绝对的忠诚、高学历的教育程度、财务法律法规熟练掌握之外，更重要的是，他要根据公司各种财务数据进行分析与决策，为领导提供开源节流的建议与方案。</a:t>
            </a:r>
          </a:p>
          <a:p>
            <a:r>
              <a:rPr lang="zh-CN" altLang="en-US" sz="2400">
                <a:latin typeface="楷体" panose="02010609060101010101" pitchFamily="49" charset="-122"/>
                <a:ea typeface="楷体" panose="02010609060101010101" pitchFamily="49" charset="-122"/>
                <a:cs typeface="楷体" panose="02010609060101010101" pitchFamily="49" charset="-122"/>
                <a:sym typeface="+mn-ea"/>
              </a:rPr>
              <a:t>    连锁店店长一般应具有很好的语言表达能力、说服他人的能力和谈判能力，具有外向和乐观的性格，同时有强烈的创新意识，擅长鼓动和激励下属，能够打造一个有战斗力的销售团队，从而提高企业的整体效益。</a:t>
            </a:r>
          </a:p>
          <a:p>
            <a:r>
              <a:rPr lang="zh-CN" altLang="en-US" sz="2800" b="1">
                <a:latin typeface="楷体" panose="02010609060101010101" pitchFamily="49" charset="-122"/>
                <a:ea typeface="楷体" panose="02010609060101010101" pitchFamily="49" charset="-122"/>
                <a:sym typeface="+mn-ea"/>
              </a:rPr>
              <a:t>   </a:t>
            </a:r>
          </a:p>
          <a:p>
            <a:r>
              <a:rPr lang="zh-CN" altLang="en-US" sz="2800" b="1">
                <a:latin typeface="楷体" panose="02010609060101010101" pitchFamily="49" charset="-122"/>
                <a:ea typeface="楷体" panose="02010609060101010101" pitchFamily="49" charset="-122"/>
                <a:sym typeface="+mn-ea"/>
              </a:rPr>
              <a:t>   海尔集团的张瑞敏：</a:t>
            </a:r>
          </a:p>
          <a:p>
            <a:r>
              <a:rPr lang="zh-CN" altLang="en-US" sz="2400">
                <a:latin typeface="楷体" panose="02010609060101010101" pitchFamily="49" charset="-122"/>
                <a:ea typeface="楷体" panose="02010609060101010101" pitchFamily="49" charset="-122"/>
                <a:cs typeface="楷体" panose="02010609060101010101" pitchFamily="49" charset="-122"/>
                <a:sym typeface="+mn-ea"/>
              </a:rPr>
              <a:t>    海尔集团张瑞敏在公司效绩刚刚好的时候，就决定建设海尔工业园；别人都认为是疯子的行为，在当时不应该和不可能做的事情，所以在招标建设时，没有人愿意投资。作为首席执行官，根据自己的分析与判断，毅然作出英明决策，最后成就辉煌的海尔集团。</a:t>
            </a:r>
            <a:endParaRPr lang="zh-CN" altLang="en-US" sz="2400" b="1" spc="0">
              <a:solidFill>
                <a:schemeClr val="tx1"/>
              </a:solidFill>
              <a:latin typeface="楷体" panose="02010609060101010101" pitchFamily="49" charset="-122"/>
              <a:ea typeface="楷体" panose="02010609060101010101" pitchFamily="49" charset="-122"/>
              <a:cs typeface="+mn-cs"/>
            </a:endParaRPr>
          </a:p>
          <a:p>
            <a:endParaRPr lang="zh-CN" altLang="en-US" sz="2400" dirty="0">
              <a:latin typeface="楷体" panose="02010609060101010101" pitchFamily="49" charset="-122"/>
              <a:ea typeface="楷体" panose="02010609060101010101" pitchFamily="49" charset="-122"/>
            </a:endParaRPr>
          </a:p>
        </p:txBody>
      </p:sp>
      <p:grpSp>
        <p:nvGrpSpPr>
          <p:cNvPr id="17" name="组合 16"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GrpSpPr/>
          <p:nvPr/>
        </p:nvGrpSpPr>
        <p:grpSpPr>
          <a:xfrm>
            <a:off x="171280" y="169033"/>
            <a:ext cx="1891633" cy="1891633"/>
            <a:chOff x="831765" y="1948847"/>
            <a:chExt cx="1891633" cy="1891633"/>
          </a:xfrm>
        </p:grpSpPr>
        <p:grpSp>
          <p:nvGrpSpPr>
            <p:cNvPr id="18" name="组合 17"/>
            <p:cNvGrpSpPr/>
            <p:nvPr/>
          </p:nvGrpSpPr>
          <p:grpSpPr>
            <a:xfrm>
              <a:off x="831765" y="1948847"/>
              <a:ext cx="1891633" cy="1891633"/>
              <a:chOff x="1375509" y="1976984"/>
              <a:chExt cx="2018000" cy="2018000"/>
            </a:xfrm>
          </p:grpSpPr>
          <p:sp>
            <p:nvSpPr>
              <p:cNvPr id="21" name="椭圆 20" descr="e7d195523061f1c0deeec63e560781cfd59afb0ea006f2a87ABB68BF51EA6619813959095094C18C62A12F549504892A4AAA8C1554C6663626E05CA27F281A14E6983772AFC3FB97135759321DEA3D709AACD122C08E6ED1C77BAD4A88EF4CD28A80260D8F97957F436F83C1F553EF0169027D0DBFA7A77088E1513DBDFC101C4B4DFF310B01A5021663E46B6BC2AAB5"/>
              <p:cNvSpPr>
                <a:spLocks noChangeAspect="1"/>
              </p:cNvSpPr>
              <p:nvPr/>
            </p:nvSpPr>
            <p:spPr>
              <a:xfrm>
                <a:off x="1375509" y="1976984"/>
                <a:ext cx="2018000" cy="2018000"/>
              </a:xfrm>
              <a:prstGeom prst="ellipse">
                <a:avLst/>
              </a:prstGeom>
              <a:gradFill>
                <a:gsLst>
                  <a:gs pos="0">
                    <a:schemeClr val="bg1"/>
                  </a:gs>
                  <a:gs pos="100000">
                    <a:srgbClr val="C7C7C7"/>
                  </a:gs>
                </a:gsLst>
                <a:lin ang="13200000" scaled="0"/>
              </a:gradFill>
              <a:ln w="22225">
                <a:solidFill>
                  <a:schemeClr val="bg1"/>
                </a:solidFill>
              </a:ln>
              <a:effectLst>
                <a:outerShdw blurRad="393700" dist="1270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2" name="任意多边形 16"/>
              <p:cNvSpPr/>
              <p:nvPr/>
            </p:nvSpPr>
            <p:spPr>
              <a:xfrm rot="5400000">
                <a:off x="1220020" y="2637800"/>
                <a:ext cx="1007034" cy="694933"/>
              </a:xfrm>
              <a:custGeom>
                <a:avLst/>
                <a:gdLst>
                  <a:gd name="connsiteX0" fmla="*/ 0 w 1007034"/>
                  <a:gd name="connsiteY0" fmla="*/ 555348 h 694933"/>
                  <a:gd name="connsiteX1" fmla="*/ 322102 w 1007034"/>
                  <a:gd name="connsiteY1" fmla="*/ 0 h 694933"/>
                  <a:gd name="connsiteX2" fmla="*/ 392164 w 1007034"/>
                  <a:gd name="connsiteY2" fmla="*/ 21748 h 694933"/>
                  <a:gd name="connsiteX3" fmla="*/ 503517 w 1007034"/>
                  <a:gd name="connsiteY3" fmla="*/ 32974 h 694933"/>
                  <a:gd name="connsiteX4" fmla="*/ 614869 w 1007034"/>
                  <a:gd name="connsiteY4" fmla="*/ 21748 h 694933"/>
                  <a:gd name="connsiteX5" fmla="*/ 684932 w 1007034"/>
                  <a:gd name="connsiteY5" fmla="*/ 0 h 694933"/>
                  <a:gd name="connsiteX6" fmla="*/ 1007034 w 1007034"/>
                  <a:gd name="connsiteY6" fmla="*/ 555347 h 694933"/>
                  <a:gd name="connsiteX7" fmla="*/ 895766 w 1007034"/>
                  <a:gd name="connsiteY7" fmla="*/ 615742 h 694933"/>
                  <a:gd name="connsiteX8" fmla="*/ 503516 w 1007034"/>
                  <a:gd name="connsiteY8" fmla="*/ 694933 h 694933"/>
                  <a:gd name="connsiteX9" fmla="*/ 111266 w 1007034"/>
                  <a:gd name="connsiteY9" fmla="*/ 615742 h 694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07034" h="694933">
                    <a:moveTo>
                      <a:pt x="0" y="555348"/>
                    </a:moveTo>
                    <a:lnTo>
                      <a:pt x="322102" y="0"/>
                    </a:lnTo>
                    <a:lnTo>
                      <a:pt x="392164" y="21748"/>
                    </a:lnTo>
                    <a:cubicBezTo>
                      <a:pt x="428132" y="29108"/>
                      <a:pt x="465373" y="32974"/>
                      <a:pt x="503517" y="32974"/>
                    </a:cubicBezTo>
                    <a:cubicBezTo>
                      <a:pt x="541660" y="32974"/>
                      <a:pt x="578901" y="29108"/>
                      <a:pt x="614869" y="21748"/>
                    </a:cubicBezTo>
                    <a:lnTo>
                      <a:pt x="684932" y="0"/>
                    </a:lnTo>
                    <a:lnTo>
                      <a:pt x="1007034" y="555347"/>
                    </a:lnTo>
                    <a:lnTo>
                      <a:pt x="895766" y="615742"/>
                    </a:lnTo>
                    <a:cubicBezTo>
                      <a:pt x="775204" y="666735"/>
                      <a:pt x="642653" y="694933"/>
                      <a:pt x="503516" y="694933"/>
                    </a:cubicBezTo>
                    <a:cubicBezTo>
                      <a:pt x="364379" y="694933"/>
                      <a:pt x="231828" y="666735"/>
                      <a:pt x="111266" y="615742"/>
                    </a:cubicBezTo>
                    <a:close/>
                  </a:path>
                </a:pathLst>
              </a:custGeom>
              <a:solidFill>
                <a:srgbClr val="365B7C"/>
              </a:solidFill>
              <a:ln>
                <a:noFill/>
              </a:ln>
              <a:effectLst>
                <a:innerShdw blurRad="63500" dist="381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20" name="Freeform 48"/>
            <p:cNvSpPr>
              <a:spLocks noEditPoints="1"/>
            </p:cNvSpPr>
            <p:nvPr/>
          </p:nvSpPr>
          <p:spPr bwMode="auto">
            <a:xfrm>
              <a:off x="1822373" y="2622634"/>
              <a:ext cx="490056" cy="469081"/>
            </a:xfrm>
            <a:custGeom>
              <a:avLst/>
              <a:gdLst>
                <a:gd name="T0" fmla="*/ 419 w 628"/>
                <a:gd name="T1" fmla="*/ 232 h 600"/>
                <a:gd name="T2" fmla="*/ 411 w 628"/>
                <a:gd name="T3" fmla="*/ 249 h 600"/>
                <a:gd name="T4" fmla="*/ 408 w 628"/>
                <a:gd name="T5" fmla="*/ 261 h 600"/>
                <a:gd name="T6" fmla="*/ 409 w 628"/>
                <a:gd name="T7" fmla="*/ 283 h 600"/>
                <a:gd name="T8" fmla="*/ 417 w 628"/>
                <a:gd name="T9" fmla="*/ 304 h 600"/>
                <a:gd name="T10" fmla="*/ 424 w 628"/>
                <a:gd name="T11" fmla="*/ 315 h 600"/>
                <a:gd name="T12" fmla="*/ 441 w 628"/>
                <a:gd name="T13" fmla="*/ 330 h 600"/>
                <a:gd name="T14" fmla="*/ 453 w 628"/>
                <a:gd name="T15" fmla="*/ 335 h 600"/>
                <a:gd name="T16" fmla="*/ 478 w 628"/>
                <a:gd name="T17" fmla="*/ 200 h 600"/>
                <a:gd name="T18" fmla="*/ 449 w 628"/>
                <a:gd name="T19" fmla="*/ 206 h 600"/>
                <a:gd name="T20" fmla="*/ 433 w 628"/>
                <a:gd name="T21" fmla="*/ 216 h 600"/>
                <a:gd name="T22" fmla="*/ 425 w 628"/>
                <a:gd name="T23" fmla="*/ 224 h 600"/>
                <a:gd name="T24" fmla="*/ 384 w 628"/>
                <a:gd name="T25" fmla="*/ 70 h 600"/>
                <a:gd name="T26" fmla="*/ 314 w 628"/>
                <a:gd name="T27" fmla="*/ 140 h 600"/>
                <a:gd name="T28" fmla="*/ 379 w 628"/>
                <a:gd name="T29" fmla="*/ 283 h 600"/>
                <a:gd name="T30" fmla="*/ 379 w 628"/>
                <a:gd name="T31" fmla="*/ 254 h 600"/>
                <a:gd name="T32" fmla="*/ 359 w 628"/>
                <a:gd name="T33" fmla="*/ 154 h 600"/>
                <a:gd name="T34" fmla="*/ 250 w 628"/>
                <a:gd name="T35" fmla="*/ 270 h 600"/>
                <a:gd name="T36" fmla="*/ 314 w 628"/>
                <a:gd name="T37" fmla="*/ 396 h 600"/>
                <a:gd name="T38" fmla="*/ 282 w 628"/>
                <a:gd name="T39" fmla="*/ 400 h 600"/>
                <a:gd name="T40" fmla="*/ 267 w 628"/>
                <a:gd name="T41" fmla="*/ 382 h 600"/>
                <a:gd name="T42" fmla="*/ 257 w 628"/>
                <a:gd name="T43" fmla="*/ 374 h 600"/>
                <a:gd name="T44" fmla="*/ 214 w 628"/>
                <a:gd name="T45" fmla="*/ 356 h 600"/>
                <a:gd name="T46" fmla="*/ 195 w 628"/>
                <a:gd name="T47" fmla="*/ 354 h 600"/>
                <a:gd name="T48" fmla="*/ 0 w 628"/>
                <a:gd name="T49" fmla="*/ 600 h 600"/>
                <a:gd name="T50" fmla="*/ 83 w 628"/>
                <a:gd name="T51" fmla="*/ 454 h 600"/>
                <a:gd name="T52" fmla="*/ 216 w 628"/>
                <a:gd name="T53" fmla="*/ 454 h 600"/>
                <a:gd name="T54" fmla="*/ 301 w 628"/>
                <a:gd name="T55" fmla="*/ 600 h 600"/>
                <a:gd name="T56" fmla="*/ 282 w 628"/>
                <a:gd name="T57" fmla="*/ 400 h 600"/>
                <a:gd name="T58" fmla="*/ 433 w 628"/>
                <a:gd name="T59" fmla="*/ 354 h 600"/>
                <a:gd name="T60" fmla="*/ 413 w 628"/>
                <a:gd name="T61" fmla="*/ 356 h 600"/>
                <a:gd name="T62" fmla="*/ 361 w 628"/>
                <a:gd name="T63" fmla="*/ 382 h 600"/>
                <a:gd name="T64" fmla="*/ 353 w 628"/>
                <a:gd name="T65" fmla="*/ 391 h 600"/>
                <a:gd name="T66" fmla="*/ 389 w 628"/>
                <a:gd name="T67" fmla="*/ 600 h 600"/>
                <a:gd name="T68" fmla="*/ 410 w 628"/>
                <a:gd name="T69" fmla="*/ 600 h 600"/>
                <a:gd name="T70" fmla="*/ 564 w 628"/>
                <a:gd name="T71" fmla="*/ 454 h 600"/>
                <a:gd name="T72" fmla="*/ 628 w 628"/>
                <a:gd name="T73" fmla="*/ 460 h 600"/>
                <a:gd name="T74" fmla="*/ 151 w 628"/>
                <a:gd name="T75" fmla="*/ 340 h 600"/>
                <a:gd name="T76" fmla="*/ 186 w 628"/>
                <a:gd name="T77" fmla="*/ 330 h 600"/>
                <a:gd name="T78" fmla="*/ 196 w 628"/>
                <a:gd name="T79" fmla="*/ 323 h 600"/>
                <a:gd name="T80" fmla="*/ 216 w 628"/>
                <a:gd name="T81" fmla="*/ 295 h 600"/>
                <a:gd name="T82" fmla="*/ 219 w 628"/>
                <a:gd name="T83" fmla="*/ 281 h 600"/>
                <a:gd name="T84" fmla="*/ 219 w 628"/>
                <a:gd name="T85" fmla="*/ 258 h 600"/>
                <a:gd name="T86" fmla="*/ 214 w 628"/>
                <a:gd name="T87" fmla="*/ 241 h 600"/>
                <a:gd name="T88" fmla="*/ 208 w 628"/>
                <a:gd name="T89" fmla="*/ 231 h 600"/>
                <a:gd name="T90" fmla="*/ 195 w 628"/>
                <a:gd name="T91" fmla="*/ 217 h 600"/>
                <a:gd name="T92" fmla="*/ 186 w 628"/>
                <a:gd name="T93" fmla="*/ 210 h 600"/>
                <a:gd name="T94" fmla="*/ 151 w 628"/>
                <a:gd name="T95" fmla="*/ 200 h 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28" h="600">
                  <a:moveTo>
                    <a:pt x="425" y="224"/>
                  </a:moveTo>
                  <a:cubicBezTo>
                    <a:pt x="423" y="226"/>
                    <a:pt x="421" y="229"/>
                    <a:pt x="420" y="231"/>
                  </a:cubicBezTo>
                  <a:cubicBezTo>
                    <a:pt x="419" y="231"/>
                    <a:pt x="419" y="232"/>
                    <a:pt x="419" y="232"/>
                  </a:cubicBezTo>
                  <a:cubicBezTo>
                    <a:pt x="418" y="234"/>
                    <a:pt x="416" y="236"/>
                    <a:pt x="415" y="239"/>
                  </a:cubicBezTo>
                  <a:cubicBezTo>
                    <a:pt x="415" y="240"/>
                    <a:pt x="414" y="240"/>
                    <a:pt x="414" y="241"/>
                  </a:cubicBezTo>
                  <a:cubicBezTo>
                    <a:pt x="413" y="244"/>
                    <a:pt x="412" y="246"/>
                    <a:pt x="411" y="249"/>
                  </a:cubicBezTo>
                  <a:cubicBezTo>
                    <a:pt x="411" y="249"/>
                    <a:pt x="411" y="250"/>
                    <a:pt x="411" y="250"/>
                  </a:cubicBezTo>
                  <a:cubicBezTo>
                    <a:pt x="410" y="253"/>
                    <a:pt x="409" y="255"/>
                    <a:pt x="409" y="258"/>
                  </a:cubicBezTo>
                  <a:cubicBezTo>
                    <a:pt x="409" y="259"/>
                    <a:pt x="409" y="260"/>
                    <a:pt x="408" y="261"/>
                  </a:cubicBezTo>
                  <a:cubicBezTo>
                    <a:pt x="408" y="264"/>
                    <a:pt x="408" y="267"/>
                    <a:pt x="408" y="270"/>
                  </a:cubicBezTo>
                  <a:cubicBezTo>
                    <a:pt x="408" y="274"/>
                    <a:pt x="408" y="278"/>
                    <a:pt x="409" y="281"/>
                  </a:cubicBezTo>
                  <a:cubicBezTo>
                    <a:pt x="409" y="282"/>
                    <a:pt x="409" y="283"/>
                    <a:pt x="409" y="283"/>
                  </a:cubicBezTo>
                  <a:cubicBezTo>
                    <a:pt x="410" y="287"/>
                    <a:pt x="411" y="290"/>
                    <a:pt x="412" y="293"/>
                  </a:cubicBezTo>
                  <a:cubicBezTo>
                    <a:pt x="412" y="294"/>
                    <a:pt x="412" y="294"/>
                    <a:pt x="412" y="295"/>
                  </a:cubicBezTo>
                  <a:cubicBezTo>
                    <a:pt x="414" y="298"/>
                    <a:pt x="415" y="301"/>
                    <a:pt x="417" y="304"/>
                  </a:cubicBezTo>
                  <a:cubicBezTo>
                    <a:pt x="417" y="305"/>
                    <a:pt x="417" y="305"/>
                    <a:pt x="418" y="306"/>
                  </a:cubicBezTo>
                  <a:cubicBezTo>
                    <a:pt x="420" y="309"/>
                    <a:pt x="422" y="312"/>
                    <a:pt x="424" y="315"/>
                  </a:cubicBezTo>
                  <a:cubicBezTo>
                    <a:pt x="424" y="315"/>
                    <a:pt x="424" y="315"/>
                    <a:pt x="424" y="315"/>
                  </a:cubicBezTo>
                  <a:cubicBezTo>
                    <a:pt x="427" y="318"/>
                    <a:pt x="429" y="320"/>
                    <a:pt x="432" y="323"/>
                  </a:cubicBezTo>
                  <a:cubicBezTo>
                    <a:pt x="432" y="323"/>
                    <a:pt x="432" y="323"/>
                    <a:pt x="432" y="323"/>
                  </a:cubicBezTo>
                  <a:cubicBezTo>
                    <a:pt x="435" y="326"/>
                    <a:pt x="438" y="328"/>
                    <a:pt x="441" y="330"/>
                  </a:cubicBezTo>
                  <a:cubicBezTo>
                    <a:pt x="442" y="330"/>
                    <a:pt x="442" y="330"/>
                    <a:pt x="442" y="330"/>
                  </a:cubicBezTo>
                  <a:cubicBezTo>
                    <a:pt x="446" y="332"/>
                    <a:pt x="449" y="334"/>
                    <a:pt x="452" y="335"/>
                  </a:cubicBezTo>
                  <a:cubicBezTo>
                    <a:pt x="453" y="335"/>
                    <a:pt x="453" y="335"/>
                    <a:pt x="453" y="335"/>
                  </a:cubicBezTo>
                  <a:cubicBezTo>
                    <a:pt x="461" y="338"/>
                    <a:pt x="469" y="340"/>
                    <a:pt x="478" y="340"/>
                  </a:cubicBezTo>
                  <a:cubicBezTo>
                    <a:pt x="516" y="340"/>
                    <a:pt x="547" y="309"/>
                    <a:pt x="547" y="270"/>
                  </a:cubicBezTo>
                  <a:cubicBezTo>
                    <a:pt x="547" y="231"/>
                    <a:pt x="516" y="200"/>
                    <a:pt x="478" y="200"/>
                  </a:cubicBezTo>
                  <a:cubicBezTo>
                    <a:pt x="468" y="200"/>
                    <a:pt x="458" y="202"/>
                    <a:pt x="450" y="206"/>
                  </a:cubicBezTo>
                  <a:cubicBezTo>
                    <a:pt x="450" y="206"/>
                    <a:pt x="450" y="206"/>
                    <a:pt x="450" y="206"/>
                  </a:cubicBezTo>
                  <a:cubicBezTo>
                    <a:pt x="449" y="206"/>
                    <a:pt x="449" y="206"/>
                    <a:pt x="449" y="206"/>
                  </a:cubicBezTo>
                  <a:cubicBezTo>
                    <a:pt x="446" y="208"/>
                    <a:pt x="444" y="209"/>
                    <a:pt x="442" y="210"/>
                  </a:cubicBezTo>
                  <a:cubicBezTo>
                    <a:pt x="441" y="210"/>
                    <a:pt x="441" y="211"/>
                    <a:pt x="440" y="211"/>
                  </a:cubicBezTo>
                  <a:cubicBezTo>
                    <a:pt x="438" y="213"/>
                    <a:pt x="435" y="215"/>
                    <a:pt x="433" y="216"/>
                  </a:cubicBezTo>
                  <a:cubicBezTo>
                    <a:pt x="433" y="217"/>
                    <a:pt x="432" y="217"/>
                    <a:pt x="432" y="217"/>
                  </a:cubicBezTo>
                  <a:cubicBezTo>
                    <a:pt x="430" y="219"/>
                    <a:pt x="428" y="221"/>
                    <a:pt x="426" y="223"/>
                  </a:cubicBezTo>
                  <a:cubicBezTo>
                    <a:pt x="426" y="223"/>
                    <a:pt x="425" y="224"/>
                    <a:pt x="425" y="224"/>
                  </a:cubicBezTo>
                  <a:close/>
                  <a:moveTo>
                    <a:pt x="314" y="140"/>
                  </a:moveTo>
                  <a:lnTo>
                    <a:pt x="314" y="140"/>
                  </a:lnTo>
                  <a:cubicBezTo>
                    <a:pt x="353" y="140"/>
                    <a:pt x="384" y="108"/>
                    <a:pt x="384" y="70"/>
                  </a:cubicBezTo>
                  <a:cubicBezTo>
                    <a:pt x="384" y="31"/>
                    <a:pt x="353" y="0"/>
                    <a:pt x="314" y="0"/>
                  </a:cubicBezTo>
                  <a:cubicBezTo>
                    <a:pt x="275" y="0"/>
                    <a:pt x="244" y="31"/>
                    <a:pt x="244" y="70"/>
                  </a:cubicBezTo>
                  <a:cubicBezTo>
                    <a:pt x="244" y="108"/>
                    <a:pt x="275" y="140"/>
                    <a:pt x="314" y="140"/>
                  </a:cubicBezTo>
                  <a:close/>
                  <a:moveTo>
                    <a:pt x="379" y="336"/>
                  </a:moveTo>
                  <a:lnTo>
                    <a:pt x="379" y="336"/>
                  </a:lnTo>
                  <a:lnTo>
                    <a:pt x="379" y="283"/>
                  </a:lnTo>
                  <a:cubicBezTo>
                    <a:pt x="379" y="279"/>
                    <a:pt x="378" y="274"/>
                    <a:pt x="378" y="270"/>
                  </a:cubicBezTo>
                  <a:cubicBezTo>
                    <a:pt x="378" y="266"/>
                    <a:pt x="379" y="262"/>
                    <a:pt x="379" y="257"/>
                  </a:cubicBezTo>
                  <a:lnTo>
                    <a:pt x="379" y="254"/>
                  </a:lnTo>
                  <a:lnTo>
                    <a:pt x="380" y="254"/>
                  </a:lnTo>
                  <a:cubicBezTo>
                    <a:pt x="385" y="223"/>
                    <a:pt x="404" y="197"/>
                    <a:pt x="431" y="183"/>
                  </a:cubicBezTo>
                  <a:cubicBezTo>
                    <a:pt x="412" y="165"/>
                    <a:pt x="387" y="154"/>
                    <a:pt x="359" y="154"/>
                  </a:cubicBezTo>
                  <a:lnTo>
                    <a:pt x="269" y="154"/>
                  </a:lnTo>
                  <a:cubicBezTo>
                    <a:pt x="241" y="154"/>
                    <a:pt x="216" y="165"/>
                    <a:pt x="197" y="183"/>
                  </a:cubicBezTo>
                  <a:cubicBezTo>
                    <a:pt x="228" y="199"/>
                    <a:pt x="250" y="232"/>
                    <a:pt x="250" y="270"/>
                  </a:cubicBezTo>
                  <a:cubicBezTo>
                    <a:pt x="250" y="278"/>
                    <a:pt x="249" y="285"/>
                    <a:pt x="247" y="293"/>
                  </a:cubicBezTo>
                  <a:lnTo>
                    <a:pt x="247" y="335"/>
                  </a:lnTo>
                  <a:cubicBezTo>
                    <a:pt x="276" y="347"/>
                    <a:pt x="299" y="369"/>
                    <a:pt x="314" y="396"/>
                  </a:cubicBezTo>
                  <a:cubicBezTo>
                    <a:pt x="328" y="369"/>
                    <a:pt x="352" y="348"/>
                    <a:pt x="379" y="336"/>
                  </a:cubicBezTo>
                  <a:close/>
                  <a:moveTo>
                    <a:pt x="282" y="400"/>
                  </a:moveTo>
                  <a:lnTo>
                    <a:pt x="282" y="400"/>
                  </a:lnTo>
                  <a:cubicBezTo>
                    <a:pt x="280" y="397"/>
                    <a:pt x="278" y="394"/>
                    <a:pt x="275" y="391"/>
                  </a:cubicBezTo>
                  <a:cubicBezTo>
                    <a:pt x="275" y="390"/>
                    <a:pt x="274" y="390"/>
                    <a:pt x="274" y="390"/>
                  </a:cubicBezTo>
                  <a:cubicBezTo>
                    <a:pt x="272" y="387"/>
                    <a:pt x="270" y="385"/>
                    <a:pt x="267" y="382"/>
                  </a:cubicBezTo>
                  <a:cubicBezTo>
                    <a:pt x="267" y="382"/>
                    <a:pt x="266" y="382"/>
                    <a:pt x="266" y="381"/>
                  </a:cubicBezTo>
                  <a:cubicBezTo>
                    <a:pt x="263" y="379"/>
                    <a:pt x="261" y="377"/>
                    <a:pt x="258" y="375"/>
                  </a:cubicBezTo>
                  <a:cubicBezTo>
                    <a:pt x="257" y="374"/>
                    <a:pt x="257" y="374"/>
                    <a:pt x="257" y="374"/>
                  </a:cubicBezTo>
                  <a:cubicBezTo>
                    <a:pt x="247" y="367"/>
                    <a:pt x="237" y="362"/>
                    <a:pt x="225" y="359"/>
                  </a:cubicBezTo>
                  <a:cubicBezTo>
                    <a:pt x="223" y="358"/>
                    <a:pt x="220" y="357"/>
                    <a:pt x="218" y="357"/>
                  </a:cubicBezTo>
                  <a:cubicBezTo>
                    <a:pt x="217" y="356"/>
                    <a:pt x="215" y="356"/>
                    <a:pt x="214" y="356"/>
                  </a:cubicBezTo>
                  <a:cubicBezTo>
                    <a:pt x="212" y="356"/>
                    <a:pt x="210" y="355"/>
                    <a:pt x="208" y="355"/>
                  </a:cubicBezTo>
                  <a:cubicBezTo>
                    <a:pt x="207" y="355"/>
                    <a:pt x="206" y="355"/>
                    <a:pt x="205" y="355"/>
                  </a:cubicBezTo>
                  <a:cubicBezTo>
                    <a:pt x="202" y="354"/>
                    <a:pt x="199" y="354"/>
                    <a:pt x="195" y="354"/>
                  </a:cubicBezTo>
                  <a:lnTo>
                    <a:pt x="105" y="354"/>
                  </a:lnTo>
                  <a:cubicBezTo>
                    <a:pt x="47" y="354"/>
                    <a:pt x="0" y="401"/>
                    <a:pt x="0" y="460"/>
                  </a:cubicBezTo>
                  <a:lnTo>
                    <a:pt x="0" y="600"/>
                  </a:lnTo>
                  <a:lnTo>
                    <a:pt x="62" y="600"/>
                  </a:lnTo>
                  <a:lnTo>
                    <a:pt x="62" y="454"/>
                  </a:lnTo>
                  <a:lnTo>
                    <a:pt x="83" y="454"/>
                  </a:lnTo>
                  <a:lnTo>
                    <a:pt x="83" y="600"/>
                  </a:lnTo>
                  <a:lnTo>
                    <a:pt x="216" y="600"/>
                  </a:lnTo>
                  <a:lnTo>
                    <a:pt x="216" y="454"/>
                  </a:lnTo>
                  <a:lnTo>
                    <a:pt x="237" y="454"/>
                  </a:lnTo>
                  <a:lnTo>
                    <a:pt x="237" y="600"/>
                  </a:lnTo>
                  <a:lnTo>
                    <a:pt x="301" y="600"/>
                  </a:lnTo>
                  <a:lnTo>
                    <a:pt x="301" y="460"/>
                  </a:lnTo>
                  <a:cubicBezTo>
                    <a:pt x="301" y="437"/>
                    <a:pt x="294" y="417"/>
                    <a:pt x="282" y="400"/>
                  </a:cubicBezTo>
                  <a:cubicBezTo>
                    <a:pt x="282" y="400"/>
                    <a:pt x="282" y="400"/>
                    <a:pt x="282" y="400"/>
                  </a:cubicBezTo>
                  <a:close/>
                  <a:moveTo>
                    <a:pt x="523" y="354"/>
                  </a:moveTo>
                  <a:lnTo>
                    <a:pt x="523" y="354"/>
                  </a:lnTo>
                  <a:lnTo>
                    <a:pt x="433" y="354"/>
                  </a:lnTo>
                  <a:cubicBezTo>
                    <a:pt x="429" y="354"/>
                    <a:pt x="426" y="354"/>
                    <a:pt x="423" y="355"/>
                  </a:cubicBezTo>
                  <a:cubicBezTo>
                    <a:pt x="422" y="355"/>
                    <a:pt x="421" y="355"/>
                    <a:pt x="420" y="355"/>
                  </a:cubicBezTo>
                  <a:cubicBezTo>
                    <a:pt x="418" y="355"/>
                    <a:pt x="415" y="356"/>
                    <a:pt x="413" y="356"/>
                  </a:cubicBezTo>
                  <a:cubicBezTo>
                    <a:pt x="412" y="356"/>
                    <a:pt x="411" y="356"/>
                    <a:pt x="410" y="357"/>
                  </a:cubicBezTo>
                  <a:cubicBezTo>
                    <a:pt x="408" y="357"/>
                    <a:pt x="405" y="358"/>
                    <a:pt x="403" y="358"/>
                  </a:cubicBezTo>
                  <a:cubicBezTo>
                    <a:pt x="387" y="363"/>
                    <a:pt x="373" y="371"/>
                    <a:pt x="361" y="382"/>
                  </a:cubicBezTo>
                  <a:cubicBezTo>
                    <a:pt x="361" y="382"/>
                    <a:pt x="361" y="382"/>
                    <a:pt x="361" y="383"/>
                  </a:cubicBezTo>
                  <a:cubicBezTo>
                    <a:pt x="358" y="385"/>
                    <a:pt x="356" y="388"/>
                    <a:pt x="353" y="390"/>
                  </a:cubicBezTo>
                  <a:cubicBezTo>
                    <a:pt x="353" y="390"/>
                    <a:pt x="353" y="391"/>
                    <a:pt x="353" y="391"/>
                  </a:cubicBezTo>
                  <a:cubicBezTo>
                    <a:pt x="337" y="409"/>
                    <a:pt x="327" y="433"/>
                    <a:pt x="327" y="460"/>
                  </a:cubicBezTo>
                  <a:lnTo>
                    <a:pt x="327" y="600"/>
                  </a:lnTo>
                  <a:lnTo>
                    <a:pt x="389" y="600"/>
                  </a:lnTo>
                  <a:lnTo>
                    <a:pt x="389" y="454"/>
                  </a:lnTo>
                  <a:lnTo>
                    <a:pt x="410" y="454"/>
                  </a:lnTo>
                  <a:lnTo>
                    <a:pt x="410" y="600"/>
                  </a:lnTo>
                  <a:lnTo>
                    <a:pt x="543" y="600"/>
                  </a:lnTo>
                  <a:lnTo>
                    <a:pt x="543" y="454"/>
                  </a:lnTo>
                  <a:lnTo>
                    <a:pt x="564" y="454"/>
                  </a:lnTo>
                  <a:lnTo>
                    <a:pt x="564" y="600"/>
                  </a:lnTo>
                  <a:lnTo>
                    <a:pt x="628" y="600"/>
                  </a:lnTo>
                  <a:lnTo>
                    <a:pt x="628" y="460"/>
                  </a:lnTo>
                  <a:cubicBezTo>
                    <a:pt x="628" y="401"/>
                    <a:pt x="581" y="354"/>
                    <a:pt x="523" y="354"/>
                  </a:cubicBezTo>
                  <a:close/>
                  <a:moveTo>
                    <a:pt x="151" y="340"/>
                  </a:moveTo>
                  <a:lnTo>
                    <a:pt x="151" y="340"/>
                  </a:lnTo>
                  <a:cubicBezTo>
                    <a:pt x="159" y="340"/>
                    <a:pt x="167" y="338"/>
                    <a:pt x="175" y="335"/>
                  </a:cubicBezTo>
                  <a:cubicBezTo>
                    <a:pt x="175" y="335"/>
                    <a:pt x="175" y="335"/>
                    <a:pt x="176" y="335"/>
                  </a:cubicBezTo>
                  <a:cubicBezTo>
                    <a:pt x="179" y="334"/>
                    <a:pt x="183" y="332"/>
                    <a:pt x="186" y="330"/>
                  </a:cubicBezTo>
                  <a:cubicBezTo>
                    <a:pt x="186" y="330"/>
                    <a:pt x="186" y="330"/>
                    <a:pt x="186" y="330"/>
                  </a:cubicBezTo>
                  <a:cubicBezTo>
                    <a:pt x="190" y="328"/>
                    <a:pt x="193" y="326"/>
                    <a:pt x="196" y="323"/>
                  </a:cubicBezTo>
                  <a:cubicBezTo>
                    <a:pt x="196" y="323"/>
                    <a:pt x="196" y="323"/>
                    <a:pt x="196" y="323"/>
                  </a:cubicBezTo>
                  <a:cubicBezTo>
                    <a:pt x="202" y="318"/>
                    <a:pt x="206" y="312"/>
                    <a:pt x="210" y="306"/>
                  </a:cubicBezTo>
                  <a:cubicBezTo>
                    <a:pt x="211" y="305"/>
                    <a:pt x="211" y="305"/>
                    <a:pt x="211" y="304"/>
                  </a:cubicBezTo>
                  <a:cubicBezTo>
                    <a:pt x="213" y="301"/>
                    <a:pt x="214" y="298"/>
                    <a:pt x="216" y="295"/>
                  </a:cubicBezTo>
                  <a:cubicBezTo>
                    <a:pt x="216" y="294"/>
                    <a:pt x="216" y="294"/>
                    <a:pt x="216" y="293"/>
                  </a:cubicBezTo>
                  <a:cubicBezTo>
                    <a:pt x="217" y="290"/>
                    <a:pt x="218" y="287"/>
                    <a:pt x="219" y="283"/>
                  </a:cubicBezTo>
                  <a:cubicBezTo>
                    <a:pt x="219" y="282"/>
                    <a:pt x="219" y="282"/>
                    <a:pt x="219" y="281"/>
                  </a:cubicBezTo>
                  <a:cubicBezTo>
                    <a:pt x="220" y="278"/>
                    <a:pt x="220" y="274"/>
                    <a:pt x="220" y="270"/>
                  </a:cubicBezTo>
                  <a:cubicBezTo>
                    <a:pt x="220" y="267"/>
                    <a:pt x="220" y="264"/>
                    <a:pt x="220" y="261"/>
                  </a:cubicBezTo>
                  <a:cubicBezTo>
                    <a:pt x="219" y="260"/>
                    <a:pt x="219" y="259"/>
                    <a:pt x="219" y="258"/>
                  </a:cubicBezTo>
                  <a:cubicBezTo>
                    <a:pt x="219" y="255"/>
                    <a:pt x="218" y="252"/>
                    <a:pt x="217" y="250"/>
                  </a:cubicBezTo>
                  <a:cubicBezTo>
                    <a:pt x="217" y="249"/>
                    <a:pt x="217" y="249"/>
                    <a:pt x="217" y="249"/>
                  </a:cubicBezTo>
                  <a:cubicBezTo>
                    <a:pt x="216" y="246"/>
                    <a:pt x="215" y="244"/>
                    <a:pt x="214" y="241"/>
                  </a:cubicBezTo>
                  <a:cubicBezTo>
                    <a:pt x="214" y="240"/>
                    <a:pt x="213" y="240"/>
                    <a:pt x="213" y="239"/>
                  </a:cubicBezTo>
                  <a:cubicBezTo>
                    <a:pt x="212" y="236"/>
                    <a:pt x="210" y="234"/>
                    <a:pt x="209" y="231"/>
                  </a:cubicBezTo>
                  <a:lnTo>
                    <a:pt x="208" y="231"/>
                  </a:lnTo>
                  <a:cubicBezTo>
                    <a:pt x="207" y="229"/>
                    <a:pt x="205" y="226"/>
                    <a:pt x="203" y="224"/>
                  </a:cubicBezTo>
                  <a:cubicBezTo>
                    <a:pt x="203" y="224"/>
                    <a:pt x="202" y="223"/>
                    <a:pt x="202" y="223"/>
                  </a:cubicBezTo>
                  <a:cubicBezTo>
                    <a:pt x="200" y="221"/>
                    <a:pt x="198" y="219"/>
                    <a:pt x="195" y="217"/>
                  </a:cubicBezTo>
                  <a:cubicBezTo>
                    <a:pt x="195" y="217"/>
                    <a:pt x="195" y="217"/>
                    <a:pt x="195" y="216"/>
                  </a:cubicBezTo>
                  <a:cubicBezTo>
                    <a:pt x="193" y="215"/>
                    <a:pt x="190" y="213"/>
                    <a:pt x="188" y="211"/>
                  </a:cubicBezTo>
                  <a:cubicBezTo>
                    <a:pt x="187" y="211"/>
                    <a:pt x="187" y="210"/>
                    <a:pt x="186" y="210"/>
                  </a:cubicBezTo>
                  <a:cubicBezTo>
                    <a:pt x="184" y="209"/>
                    <a:pt x="181" y="207"/>
                    <a:pt x="179" y="206"/>
                  </a:cubicBezTo>
                  <a:cubicBezTo>
                    <a:pt x="179" y="206"/>
                    <a:pt x="178" y="206"/>
                    <a:pt x="178" y="206"/>
                  </a:cubicBezTo>
                  <a:cubicBezTo>
                    <a:pt x="170" y="202"/>
                    <a:pt x="160" y="200"/>
                    <a:pt x="151" y="200"/>
                  </a:cubicBezTo>
                  <a:cubicBezTo>
                    <a:pt x="112" y="200"/>
                    <a:pt x="81" y="231"/>
                    <a:pt x="81" y="270"/>
                  </a:cubicBezTo>
                  <a:cubicBezTo>
                    <a:pt x="81" y="309"/>
                    <a:pt x="112" y="340"/>
                    <a:pt x="151" y="340"/>
                  </a:cubicBezTo>
                  <a:close/>
                </a:path>
              </a:pathLst>
            </a:custGeom>
            <a:solidFill>
              <a:srgbClr val="365B7C"/>
            </a:solidFill>
            <a:ln>
              <a:noFill/>
            </a:ln>
          </p:spPr>
          <p:txBody>
            <a:bodyPr vert="horz" wrap="square" lIns="91440" tIns="45720" rIns="91440" bIns="45720" numCol="1" anchor="t" anchorCtr="0" compatLnSpc="1"/>
            <a:lstStyle/>
            <a:p>
              <a:endParaRPr lang="zh-CN" altLang="en-US">
                <a:solidFill>
                  <a:schemeClr val="accent2"/>
                </a:solidFill>
              </a:endParaRPr>
            </a:p>
          </p:txBody>
        </p:sp>
      </p:grpSp>
      <p:sp>
        <p:nvSpPr>
          <p:cNvPr id="23" name="矩形 22"/>
          <p:cNvSpPr/>
          <p:nvPr/>
        </p:nvSpPr>
        <p:spPr>
          <a:xfrm>
            <a:off x="2237463" y="878803"/>
            <a:ext cx="2087446" cy="470748"/>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800" b="1" dirty="0">
                <a:latin typeface="楷体" panose="02010609060101010101" pitchFamily="49" charset="-122"/>
                <a:ea typeface="楷体" panose="02010609060101010101" pitchFamily="49" charset="-122"/>
                <a:cs typeface="+mn-ea"/>
                <a:sym typeface="+mn-lt"/>
              </a:rPr>
              <a:t>案例导学</a:t>
            </a:r>
          </a:p>
        </p:txBody>
      </p:sp>
    </p:spTree>
    <p:extLst>
      <p:ext uri="{BB962C8B-B14F-4D97-AF65-F5344CB8AC3E}">
        <p14:creationId xmlns:p14="http://schemas.microsoft.com/office/powerpoint/2010/main" val="1838735395"/>
      </p:ext>
    </p:extLst>
  </p:cSld>
  <p:clrMapOvr>
    <a:masterClrMapping/>
  </p:clrMapOvr>
  <p:transition>
    <p:randomBar dir="vert"/>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5" presetClass="entr" presetSubtype="0" fill="hold" nodeType="withEffect">
                                  <p:stCondLst>
                                    <p:cond delay="250"/>
                                  </p:stCondLst>
                                  <p:childTnLst>
                                    <p:set>
                                      <p:cBhvr>
                                        <p:cTn id="6" dur="1" fill="hold">
                                          <p:stCondLst>
                                            <p:cond delay="0"/>
                                          </p:stCondLst>
                                        </p:cTn>
                                        <p:tgtEl>
                                          <p:spTgt spid="17"/>
                                        </p:tgtEl>
                                        <p:attrNameLst>
                                          <p:attrName>style.visibility</p:attrName>
                                        </p:attrNameLst>
                                      </p:cBhvr>
                                      <p:to>
                                        <p:strVal val="visible"/>
                                      </p:to>
                                    </p:set>
                                    <p:anim calcmode="lin" valueType="num">
                                      <p:cBhvr>
                                        <p:cTn id="7" dur="500" decel="50000" fill="hold">
                                          <p:stCondLst>
                                            <p:cond delay="0"/>
                                          </p:stCondLst>
                                        </p:cTn>
                                        <p:tgtEl>
                                          <p:spTgt spid="17"/>
                                        </p:tgtEl>
                                        <p:attrNameLst>
                                          <p:attrName>style.rotation</p:attrName>
                                        </p:attrNameLst>
                                      </p:cBhvr>
                                      <p:tavLst>
                                        <p:tav tm="0">
                                          <p:val>
                                            <p:fltVal val="-90"/>
                                          </p:val>
                                        </p:tav>
                                        <p:tav tm="100000">
                                          <p:val>
                                            <p:fltVal val="0"/>
                                          </p:val>
                                        </p:tav>
                                      </p:tavLst>
                                    </p:anim>
                                    <p:anim calcmode="lin" valueType="num">
                                      <p:cBhvr>
                                        <p:cTn id="8" dur="500" decel="50000" fill="hold">
                                          <p:stCondLst>
                                            <p:cond delay="0"/>
                                          </p:stCondLst>
                                        </p:cTn>
                                        <p:tgtEl>
                                          <p:spTgt spid="17"/>
                                        </p:tgtEl>
                                        <p:attrNameLst>
                                          <p:attrName>ppt_w</p:attrName>
                                        </p:attrNameLst>
                                      </p:cBhvr>
                                      <p:tavLst>
                                        <p:tav tm="0">
                                          <p:val>
                                            <p:strVal val="#ppt_w"/>
                                          </p:val>
                                        </p:tav>
                                        <p:tav tm="100000">
                                          <p:val>
                                            <p:strVal val="#ppt_w*.05"/>
                                          </p:val>
                                        </p:tav>
                                      </p:tavLst>
                                    </p:anim>
                                    <p:anim calcmode="lin" valueType="num">
                                      <p:cBhvr>
                                        <p:cTn id="9" dur="500" accel="50000" fill="hold">
                                          <p:stCondLst>
                                            <p:cond delay="500"/>
                                          </p:stCondLst>
                                        </p:cTn>
                                        <p:tgtEl>
                                          <p:spTgt spid="17"/>
                                        </p:tgtEl>
                                        <p:attrNameLst>
                                          <p:attrName>ppt_w</p:attrName>
                                        </p:attrNameLst>
                                      </p:cBhvr>
                                      <p:tavLst>
                                        <p:tav tm="0">
                                          <p:val>
                                            <p:strVal val="#ppt_w*.05"/>
                                          </p:val>
                                        </p:tav>
                                        <p:tav tm="100000">
                                          <p:val>
                                            <p:strVal val="#ppt_w"/>
                                          </p:val>
                                        </p:tav>
                                      </p:tavLst>
                                    </p:anim>
                                    <p:anim calcmode="lin" valueType="num">
                                      <p:cBhvr>
                                        <p:cTn id="10" dur="1000" fill="hold"/>
                                        <p:tgtEl>
                                          <p:spTgt spid="17"/>
                                        </p:tgtEl>
                                        <p:attrNameLst>
                                          <p:attrName>ppt_h</p:attrName>
                                        </p:attrNameLst>
                                      </p:cBhvr>
                                      <p:tavLst>
                                        <p:tav tm="0">
                                          <p:val>
                                            <p:strVal val="#ppt_h"/>
                                          </p:val>
                                        </p:tav>
                                        <p:tav tm="100000">
                                          <p:val>
                                            <p:strVal val="#ppt_h"/>
                                          </p:val>
                                        </p:tav>
                                      </p:tavLst>
                                    </p:anim>
                                    <p:anim calcmode="lin" valueType="num">
                                      <p:cBhvr>
                                        <p:cTn id="11" dur="500" decel="50000" fill="hold">
                                          <p:stCondLst>
                                            <p:cond delay="0"/>
                                          </p:stCondLst>
                                        </p:cTn>
                                        <p:tgtEl>
                                          <p:spTgt spid="17"/>
                                        </p:tgtEl>
                                        <p:attrNameLst>
                                          <p:attrName>ppt_x</p:attrName>
                                        </p:attrNameLst>
                                      </p:cBhvr>
                                      <p:tavLst>
                                        <p:tav tm="0">
                                          <p:val>
                                            <p:strVal val="#ppt_x+.4"/>
                                          </p:val>
                                        </p:tav>
                                        <p:tav tm="100000">
                                          <p:val>
                                            <p:strVal val="#ppt_x"/>
                                          </p:val>
                                        </p:tav>
                                      </p:tavLst>
                                    </p:anim>
                                    <p:anim calcmode="lin" valueType="num">
                                      <p:cBhvr>
                                        <p:cTn id="12" dur="500" decel="50000" fill="hold">
                                          <p:stCondLst>
                                            <p:cond delay="0"/>
                                          </p:stCondLst>
                                        </p:cTn>
                                        <p:tgtEl>
                                          <p:spTgt spid="17"/>
                                        </p:tgtEl>
                                        <p:attrNameLst>
                                          <p:attrName>ppt_y</p:attrName>
                                        </p:attrNameLst>
                                      </p:cBhvr>
                                      <p:tavLst>
                                        <p:tav tm="0">
                                          <p:val>
                                            <p:strVal val="#ppt_y-.2"/>
                                          </p:val>
                                        </p:tav>
                                        <p:tav tm="100000">
                                          <p:val>
                                            <p:strVal val="#ppt_y+.1"/>
                                          </p:val>
                                        </p:tav>
                                      </p:tavLst>
                                    </p:anim>
                                    <p:anim calcmode="lin" valueType="num">
                                      <p:cBhvr>
                                        <p:cTn id="13" dur="500" accel="50000" fill="hold">
                                          <p:stCondLst>
                                            <p:cond delay="500"/>
                                          </p:stCondLst>
                                        </p:cTn>
                                        <p:tgtEl>
                                          <p:spTgt spid="17"/>
                                        </p:tgtEl>
                                        <p:attrNameLst>
                                          <p:attrName>ppt_y</p:attrName>
                                        </p:attrNameLst>
                                      </p:cBhvr>
                                      <p:tavLst>
                                        <p:tav tm="0">
                                          <p:val>
                                            <p:strVal val="#ppt_y+.1"/>
                                          </p:val>
                                        </p:tav>
                                        <p:tav tm="100000">
                                          <p:val>
                                            <p:strVal val="#ppt_y"/>
                                          </p:val>
                                        </p:tav>
                                      </p:tavLst>
                                    </p:anim>
                                    <p:animEffect transition="in" filter="fade">
                                      <p:cBhvr>
                                        <p:cTn id="14" dur="1000" decel="50000">
                                          <p:stCondLst>
                                            <p:cond delay="0"/>
                                          </p:stCondLst>
                                        </p:cTn>
                                        <p:tgtEl>
                                          <p:spTgt spid="17"/>
                                        </p:tgtEl>
                                      </p:cBhvr>
                                    </p:animEffect>
                                  </p:childTnLst>
                                </p:cTn>
                              </p:par>
                            </p:childTnLst>
                          </p:cTn>
                        </p:par>
                      </p:childTnLst>
                    </p:cTn>
                  </p:par>
                  <p:par>
                    <p:cTn id="15" fill="hold">
                      <p:stCondLst>
                        <p:cond delay="indefinite"/>
                      </p:stCondLst>
                      <p:childTnLst>
                        <p:par>
                          <p:cTn id="16" fill="hold">
                            <p:stCondLst>
                              <p:cond delay="0"/>
                            </p:stCondLst>
                            <p:childTnLst>
                              <p:par>
                                <p:cTn id="17" presetID="18" presetClass="entr" presetSubtype="12" fill="hold" nodeType="clickEffect">
                                  <p:stCondLst>
                                    <p:cond delay="0"/>
                                  </p:stCondLst>
                                  <p:childTnLst>
                                    <p:set>
                                      <p:cBhvr>
                                        <p:cTn id="18" dur="1" fill="hold">
                                          <p:stCondLst>
                                            <p:cond delay="0"/>
                                          </p:stCondLst>
                                        </p:cTn>
                                        <p:tgtEl>
                                          <p:spTgt spid="16">
                                            <p:txEl>
                                              <p:pRg st="0" end="0"/>
                                            </p:txEl>
                                          </p:spTgt>
                                        </p:tgtEl>
                                        <p:attrNameLst>
                                          <p:attrName>style.visibility</p:attrName>
                                        </p:attrNameLst>
                                      </p:cBhvr>
                                      <p:to>
                                        <p:strVal val="visible"/>
                                      </p:to>
                                    </p:set>
                                    <p:animEffect transition="in" filter="strips(downLeft)">
                                      <p:cBhvr>
                                        <p:cTn id="19" dur="500"/>
                                        <p:tgtEl>
                                          <p:spTgt spid="16">
                                            <p:txEl>
                                              <p:pRg st="0" end="0"/>
                                            </p:txEl>
                                          </p:spTgt>
                                        </p:tgtEl>
                                      </p:cBhvr>
                                    </p:animEffect>
                                  </p:childTnLst>
                                </p:cTn>
                              </p:par>
                            </p:childTnLst>
                          </p:cTn>
                        </p:par>
                      </p:childTnLst>
                    </p:cTn>
                  </p:par>
                  <p:par>
                    <p:cTn id="20" fill="hold">
                      <p:stCondLst>
                        <p:cond delay="indefinite"/>
                      </p:stCondLst>
                      <p:childTnLst>
                        <p:par>
                          <p:cTn id="21" fill="hold">
                            <p:stCondLst>
                              <p:cond delay="0"/>
                            </p:stCondLst>
                            <p:childTnLst>
                              <p:par>
                                <p:cTn id="22" presetID="2" presetClass="entr" presetSubtype="4" fill="hold" nodeType="clickEffect">
                                  <p:stCondLst>
                                    <p:cond delay="0"/>
                                  </p:stCondLst>
                                  <p:childTnLst>
                                    <p:set>
                                      <p:cBhvr>
                                        <p:cTn id="23" dur="1" fill="hold">
                                          <p:stCondLst>
                                            <p:cond delay="0"/>
                                          </p:stCondLst>
                                        </p:cTn>
                                        <p:tgtEl>
                                          <p:spTgt spid="16">
                                            <p:txEl>
                                              <p:pRg st="1" end="1"/>
                                            </p:txEl>
                                          </p:spTgt>
                                        </p:tgtEl>
                                        <p:attrNameLst>
                                          <p:attrName>style.visibility</p:attrName>
                                        </p:attrNameLst>
                                      </p:cBhvr>
                                      <p:to>
                                        <p:strVal val="visible"/>
                                      </p:to>
                                    </p:set>
                                    <p:anim calcmode="lin" valueType="num">
                                      <p:cBhvr additive="base">
                                        <p:cTn id="24" dur="500" fill="hold"/>
                                        <p:tgtEl>
                                          <p:spTgt spid="16">
                                            <p:txEl>
                                              <p:pRg st="1" end="1"/>
                                            </p:txEl>
                                          </p:spTgt>
                                        </p:tgtEl>
                                        <p:attrNameLst>
                                          <p:attrName>ppt_x</p:attrName>
                                        </p:attrNameLst>
                                      </p:cBhvr>
                                      <p:tavLst>
                                        <p:tav tm="0">
                                          <p:val>
                                            <p:strVal val="#ppt_x"/>
                                          </p:val>
                                        </p:tav>
                                        <p:tav tm="100000">
                                          <p:val>
                                            <p:strVal val="#ppt_x"/>
                                          </p:val>
                                        </p:tav>
                                      </p:tavLst>
                                    </p:anim>
                                    <p:anim calcmode="lin" valueType="num">
                                      <p:cBhvr additive="base">
                                        <p:cTn id="25" dur="500" fill="hold"/>
                                        <p:tgtEl>
                                          <p:spTgt spid="16">
                                            <p:txEl>
                                              <p:pRg st="1" end="1"/>
                                            </p:txEl>
                                          </p:spTgt>
                                        </p:tgtEl>
                                        <p:attrNameLst>
                                          <p:attrName>ppt_y</p:attrName>
                                        </p:attrNameLst>
                                      </p:cBhvr>
                                      <p:tavLst>
                                        <p:tav tm="0">
                                          <p:val>
                                            <p:strVal val="1+#ppt_h/2"/>
                                          </p:val>
                                        </p:tav>
                                        <p:tav tm="100000">
                                          <p:val>
                                            <p:strVal val="#ppt_y"/>
                                          </p:val>
                                        </p:tav>
                                      </p:tavLst>
                                    </p:anim>
                                  </p:childTnLst>
                                </p:cTn>
                              </p:par>
                              <p:par>
                                <p:cTn id="26" presetID="2" presetClass="entr" presetSubtype="4" fill="hold" nodeType="withEffect">
                                  <p:stCondLst>
                                    <p:cond delay="0"/>
                                  </p:stCondLst>
                                  <p:childTnLst>
                                    <p:set>
                                      <p:cBhvr>
                                        <p:cTn id="27" dur="1" fill="hold">
                                          <p:stCondLst>
                                            <p:cond delay="0"/>
                                          </p:stCondLst>
                                        </p:cTn>
                                        <p:tgtEl>
                                          <p:spTgt spid="16">
                                            <p:txEl>
                                              <p:pRg st="2" end="2"/>
                                            </p:txEl>
                                          </p:spTgt>
                                        </p:tgtEl>
                                        <p:attrNameLst>
                                          <p:attrName>style.visibility</p:attrName>
                                        </p:attrNameLst>
                                      </p:cBhvr>
                                      <p:to>
                                        <p:strVal val="visible"/>
                                      </p:to>
                                    </p:set>
                                    <p:anim calcmode="lin" valueType="num">
                                      <p:cBhvr additive="base">
                                        <p:cTn id="28" dur="500" fill="hold"/>
                                        <p:tgtEl>
                                          <p:spTgt spid="16">
                                            <p:txEl>
                                              <p:pRg st="2" end="2"/>
                                            </p:txEl>
                                          </p:spTgt>
                                        </p:tgtEl>
                                        <p:attrNameLst>
                                          <p:attrName>ppt_x</p:attrName>
                                        </p:attrNameLst>
                                      </p:cBhvr>
                                      <p:tavLst>
                                        <p:tav tm="0">
                                          <p:val>
                                            <p:strVal val="#ppt_x"/>
                                          </p:val>
                                        </p:tav>
                                        <p:tav tm="100000">
                                          <p:val>
                                            <p:strVal val="#ppt_x"/>
                                          </p:val>
                                        </p:tav>
                                      </p:tavLst>
                                    </p:anim>
                                    <p:anim calcmode="lin" valueType="num">
                                      <p:cBhvr additive="base">
                                        <p:cTn id="29" dur="500" fill="hold"/>
                                        <p:tgtEl>
                                          <p:spTgt spid="16">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30" fill="hold">
                      <p:stCondLst>
                        <p:cond delay="indefinite"/>
                      </p:stCondLst>
                      <p:childTnLst>
                        <p:par>
                          <p:cTn id="31" fill="hold">
                            <p:stCondLst>
                              <p:cond delay="0"/>
                            </p:stCondLst>
                            <p:childTnLst>
                              <p:par>
                                <p:cTn id="32" presetID="18" presetClass="entr" presetSubtype="12" fill="hold" nodeType="clickEffect">
                                  <p:stCondLst>
                                    <p:cond delay="0"/>
                                  </p:stCondLst>
                                  <p:childTnLst>
                                    <p:set>
                                      <p:cBhvr>
                                        <p:cTn id="33" dur="1" fill="hold">
                                          <p:stCondLst>
                                            <p:cond delay="0"/>
                                          </p:stCondLst>
                                        </p:cTn>
                                        <p:tgtEl>
                                          <p:spTgt spid="16">
                                            <p:txEl>
                                              <p:pRg st="4" end="4"/>
                                            </p:txEl>
                                          </p:spTgt>
                                        </p:tgtEl>
                                        <p:attrNameLst>
                                          <p:attrName>style.visibility</p:attrName>
                                        </p:attrNameLst>
                                      </p:cBhvr>
                                      <p:to>
                                        <p:strVal val="visible"/>
                                      </p:to>
                                    </p:set>
                                    <p:animEffect transition="in" filter="strips(downLeft)">
                                      <p:cBhvr>
                                        <p:cTn id="34" dur="500"/>
                                        <p:tgtEl>
                                          <p:spTgt spid="16">
                                            <p:txEl>
                                              <p:pRg st="4" end="4"/>
                                            </p:txEl>
                                          </p:spTgt>
                                        </p:tgtEl>
                                      </p:cBhvr>
                                    </p:animEffect>
                                  </p:childTnLst>
                                </p:cTn>
                              </p:par>
                            </p:childTnLst>
                          </p:cTn>
                        </p:par>
                      </p:childTnLst>
                    </p:cTn>
                  </p:par>
                  <p:par>
                    <p:cTn id="35" fill="hold">
                      <p:stCondLst>
                        <p:cond delay="indefinite"/>
                      </p:stCondLst>
                      <p:childTnLst>
                        <p:par>
                          <p:cTn id="36" fill="hold">
                            <p:stCondLst>
                              <p:cond delay="0"/>
                            </p:stCondLst>
                            <p:childTnLst>
                              <p:par>
                                <p:cTn id="37" presetID="2" presetClass="entr" presetSubtype="4" fill="hold" nodeType="clickEffect">
                                  <p:stCondLst>
                                    <p:cond delay="0"/>
                                  </p:stCondLst>
                                  <p:childTnLst>
                                    <p:set>
                                      <p:cBhvr>
                                        <p:cTn id="38" dur="1" fill="hold">
                                          <p:stCondLst>
                                            <p:cond delay="0"/>
                                          </p:stCondLst>
                                        </p:cTn>
                                        <p:tgtEl>
                                          <p:spTgt spid="16">
                                            <p:txEl>
                                              <p:pRg st="5" end="5"/>
                                            </p:txEl>
                                          </p:spTgt>
                                        </p:tgtEl>
                                        <p:attrNameLst>
                                          <p:attrName>style.visibility</p:attrName>
                                        </p:attrNameLst>
                                      </p:cBhvr>
                                      <p:to>
                                        <p:strVal val="visible"/>
                                      </p:to>
                                    </p:set>
                                    <p:anim calcmode="lin" valueType="num">
                                      <p:cBhvr additive="base">
                                        <p:cTn id="39" dur="500" fill="hold"/>
                                        <p:tgtEl>
                                          <p:spTgt spid="16">
                                            <p:txEl>
                                              <p:pRg st="5" end="5"/>
                                            </p:txEl>
                                          </p:spTgt>
                                        </p:tgtEl>
                                        <p:attrNameLst>
                                          <p:attrName>ppt_x</p:attrName>
                                        </p:attrNameLst>
                                      </p:cBhvr>
                                      <p:tavLst>
                                        <p:tav tm="0">
                                          <p:val>
                                            <p:strVal val="#ppt_x"/>
                                          </p:val>
                                        </p:tav>
                                        <p:tav tm="100000">
                                          <p:val>
                                            <p:strVal val="#ppt_x"/>
                                          </p:val>
                                        </p:tav>
                                      </p:tavLst>
                                    </p:anim>
                                    <p:anim calcmode="lin" valueType="num">
                                      <p:cBhvr additive="base">
                                        <p:cTn id="40" dur="500" fill="hold"/>
                                        <p:tgtEl>
                                          <p:spTgt spid="16">
                                            <p:txEl>
                                              <p:pRg st="5" end="5"/>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矩形 24"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549157" y="-975631"/>
            <a:ext cx="583096" cy="838080"/>
          </a:xfrm>
          <a:prstGeom prst="rect">
            <a:avLst/>
          </a:prstGeom>
          <a:solidFill>
            <a:srgbClr val="365B7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 name="矩形 25"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1132253" y="-975631"/>
            <a:ext cx="583096" cy="838080"/>
          </a:xfrm>
          <a:prstGeom prst="rect">
            <a:avLst/>
          </a:prstGeom>
          <a:solidFill>
            <a:srgbClr val="96648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 name="矩形 26"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1715349" y="-975631"/>
            <a:ext cx="583096" cy="838080"/>
          </a:xfrm>
          <a:prstGeom prst="rect">
            <a:avLst/>
          </a:prstGeom>
          <a:solidFill>
            <a:srgbClr val="D06F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 name="矩形 27"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2298446" y="-975631"/>
            <a:ext cx="583096" cy="838080"/>
          </a:xfrm>
          <a:prstGeom prst="rect">
            <a:avLst/>
          </a:prstGeom>
          <a:solidFill>
            <a:srgbClr val="F779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 name="矩形 28"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2881542" y="-975631"/>
            <a:ext cx="583096" cy="838080"/>
          </a:xfrm>
          <a:prstGeom prst="rect">
            <a:avLst/>
          </a:prstGeom>
          <a:solidFill>
            <a:srgbClr val="F8AD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cxnSp>
        <p:nvCxnSpPr>
          <p:cNvPr id="46" name="直接连接符 45"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CxnSpPr/>
          <p:nvPr/>
        </p:nvCxnSpPr>
        <p:spPr>
          <a:xfrm>
            <a:off x="3246637" y="1273629"/>
            <a:ext cx="5770860"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47" name="文本框 46"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txBox="1"/>
          <p:nvPr/>
        </p:nvSpPr>
        <p:spPr>
          <a:xfrm>
            <a:off x="3211454" y="573306"/>
            <a:ext cx="5631180" cy="521970"/>
          </a:xfrm>
          <a:prstGeom prst="rect">
            <a:avLst/>
          </a:prstGeom>
          <a:noFill/>
        </p:spPr>
        <p:txBody>
          <a:bodyPr wrap="none" rtlCol="0">
            <a:spAutoFit/>
          </a:bodyPr>
          <a:lstStyle/>
          <a:p>
            <a:pPr algn="l"/>
            <a:r>
              <a:rPr lang="zh-CN" altLang="en-US" sz="2800" b="1" spc="500" dirty="0">
                <a:solidFill>
                  <a:schemeClr val="bg1">
                    <a:lumMod val="50000"/>
                  </a:schemeClr>
                </a:solidFill>
                <a:latin typeface="微软雅黑" panose="020B0503020204020204" charset="-122"/>
                <a:ea typeface="微软雅黑" panose="020B0503020204020204" charset="-122"/>
                <a:cs typeface="Arial" panose="020B0604020202020204" pitchFamily="34" charset="0"/>
              </a:rPr>
              <a:t>二、高级管理人员的外部招聘</a:t>
            </a:r>
          </a:p>
        </p:txBody>
      </p:sp>
      <p:sp>
        <p:nvSpPr>
          <p:cNvPr id="48" name="椭圆 47"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flipH="1">
            <a:off x="2686180" y="813581"/>
            <a:ext cx="157493" cy="157493"/>
          </a:xfrm>
          <a:prstGeom prst="ellipse">
            <a:avLst/>
          </a:prstGeom>
          <a:solidFill>
            <a:srgbClr val="D06F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9" name="椭圆 48"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flipH="1">
            <a:off x="2686180" y="335956"/>
            <a:ext cx="321030" cy="321030"/>
          </a:xfrm>
          <a:prstGeom prst="ellipse">
            <a:avLst/>
          </a:prstGeom>
          <a:solidFill>
            <a:srgbClr val="966481"/>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0" name="椭圆 49"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flipH="1">
            <a:off x="2991678" y="806317"/>
            <a:ext cx="219803" cy="219803"/>
          </a:xfrm>
          <a:prstGeom prst="ellipse">
            <a:avLst/>
          </a:prstGeom>
          <a:solidFill>
            <a:srgbClr val="365B7C"/>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1" name="椭圆 50"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flipH="1">
            <a:off x="2031169" y="697840"/>
            <a:ext cx="164852" cy="164852"/>
          </a:xfrm>
          <a:prstGeom prst="ellipse">
            <a:avLst/>
          </a:prstGeom>
          <a:solidFill>
            <a:srgbClr val="F779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2" name="椭圆 51"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9354354" y="755438"/>
            <a:ext cx="157493" cy="157493"/>
          </a:xfrm>
          <a:prstGeom prst="ellipse">
            <a:avLst/>
          </a:prstGeom>
          <a:solidFill>
            <a:srgbClr val="D06F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3" name="椭圆 52"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9190817" y="277813"/>
            <a:ext cx="321030" cy="321030"/>
          </a:xfrm>
          <a:prstGeom prst="ellipse">
            <a:avLst/>
          </a:prstGeom>
          <a:solidFill>
            <a:srgbClr val="966481"/>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4" name="椭圆 53"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a:off x="8986546" y="748174"/>
            <a:ext cx="219803" cy="219803"/>
          </a:xfrm>
          <a:prstGeom prst="ellipse">
            <a:avLst/>
          </a:prstGeom>
          <a:solidFill>
            <a:srgbClr val="365B7C"/>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5" name="椭圆 54"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a:off x="10002006" y="639697"/>
            <a:ext cx="164852" cy="164852"/>
          </a:xfrm>
          <a:prstGeom prst="ellipse">
            <a:avLst/>
          </a:prstGeom>
          <a:solidFill>
            <a:srgbClr val="F779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7" name="Rectangle 42"/>
          <p:cNvSpPr/>
          <p:nvPr/>
        </p:nvSpPr>
        <p:spPr>
          <a:xfrm flipH="1">
            <a:off x="1514028" y="1273629"/>
            <a:ext cx="9883314" cy="5068570"/>
          </a:xfrm>
          <a:prstGeom prst="rect">
            <a:avLst/>
          </a:prstGeom>
          <a:noFill/>
          <a:ln w="12700" cap="flat" cmpd="sng" algn="ctr">
            <a:noFill/>
            <a:prstDash val="solid"/>
          </a:ln>
          <a:effectLst/>
        </p:spPr>
        <p:txBody>
          <a:bodyPr lIns="91440" tIns="0" rIns="91440" bIns="0" rtlCol="0" anchor="t"/>
          <a:lstStyle/>
          <a:p>
            <a:pPr eaLnBrk="1" hangingPunct="1">
              <a:lnSpc>
                <a:spcPct val="80000"/>
              </a:lnSpc>
            </a:pPr>
            <a:r>
              <a:rPr lang="zh-CN" altLang="en-US" sz="2400" dirty="0">
                <a:latin typeface="楷体" panose="02010609060101010101" pitchFamily="49" charset="-122"/>
                <a:ea typeface="楷体" panose="02010609060101010101" pitchFamily="49" charset="-122"/>
                <a:cs typeface="楷体" panose="02010609060101010101" pitchFamily="49" charset="-122"/>
                <a:sym typeface="+mn-ea"/>
              </a:rPr>
              <a:t>(一)“空降”的含义</a:t>
            </a:r>
            <a:endParaRPr lang="zh-CN" altLang="en-US" sz="2400" dirty="0">
              <a:latin typeface="楷体" panose="02010609060101010101" pitchFamily="49" charset="-122"/>
              <a:ea typeface="楷体" panose="02010609060101010101" pitchFamily="49" charset="-122"/>
              <a:cs typeface="楷体" panose="02010609060101010101" pitchFamily="49" charset="-122"/>
            </a:endParaRPr>
          </a:p>
          <a:p>
            <a:pPr eaLnBrk="1" hangingPunct="1">
              <a:lnSpc>
                <a:spcPct val="80000"/>
              </a:lnSpc>
            </a:pPr>
            <a:r>
              <a:rPr lang="zh-CN" altLang="en-US" sz="2400" dirty="0">
                <a:latin typeface="楷体" panose="02010609060101010101" pitchFamily="49" charset="-122"/>
                <a:ea typeface="楷体" panose="02010609060101010101" pitchFamily="49" charset="-122"/>
                <a:cs typeface="楷体" panose="02010609060101010101" pitchFamily="49" charset="-122"/>
                <a:sym typeface="+mn-ea"/>
              </a:rPr>
              <a:t>高级管理人员的“空降”是指企业从外部招聘合适的管理人员的过程。企业以高薪从外界聘请来的高级管理人员也被称作高级“空降兵”。 </a:t>
            </a:r>
            <a:endParaRPr lang="zh-CN" altLang="en-US" sz="2400" dirty="0">
              <a:latin typeface="楷体" panose="02010609060101010101" pitchFamily="49" charset="-122"/>
              <a:ea typeface="楷体" panose="02010609060101010101" pitchFamily="49" charset="-122"/>
              <a:cs typeface="楷体" panose="02010609060101010101" pitchFamily="49" charset="-122"/>
            </a:endParaRPr>
          </a:p>
          <a:p>
            <a:pPr eaLnBrk="1" hangingPunct="1">
              <a:lnSpc>
                <a:spcPct val="80000"/>
              </a:lnSpc>
            </a:pPr>
            <a:endParaRPr lang="zh-CN" altLang="en-US" sz="2400" dirty="0">
              <a:latin typeface="楷体" panose="02010609060101010101" pitchFamily="49" charset="-122"/>
              <a:ea typeface="楷体" panose="02010609060101010101" pitchFamily="49" charset="-122"/>
              <a:cs typeface="楷体" panose="02010609060101010101" pitchFamily="49" charset="-122"/>
              <a:sym typeface="+mn-ea"/>
            </a:endParaRPr>
          </a:p>
          <a:p>
            <a:pPr eaLnBrk="1" hangingPunct="1">
              <a:lnSpc>
                <a:spcPct val="80000"/>
              </a:lnSpc>
            </a:pPr>
            <a:r>
              <a:rPr lang="zh-CN" altLang="en-US" sz="2400" dirty="0">
                <a:latin typeface="楷体" panose="02010609060101010101" pitchFamily="49" charset="-122"/>
                <a:ea typeface="楷体" panose="02010609060101010101" pitchFamily="49" charset="-122"/>
                <a:cs typeface="楷体" panose="02010609060101010101" pitchFamily="49" charset="-122"/>
                <a:sym typeface="+mn-ea"/>
              </a:rPr>
              <a:t>(二)高级管理人员外部招聘的优缺点</a:t>
            </a:r>
            <a:endParaRPr lang="zh-CN" altLang="en-US" sz="2400" dirty="0">
              <a:latin typeface="楷体" panose="02010609060101010101" pitchFamily="49" charset="-122"/>
              <a:ea typeface="楷体" panose="02010609060101010101" pitchFamily="49" charset="-122"/>
              <a:cs typeface="楷体" panose="02010609060101010101" pitchFamily="49" charset="-122"/>
            </a:endParaRPr>
          </a:p>
          <a:p>
            <a:pPr eaLnBrk="1" hangingPunct="1">
              <a:lnSpc>
                <a:spcPct val="80000"/>
              </a:lnSpc>
            </a:pPr>
            <a:r>
              <a:rPr lang="zh-CN" altLang="en-US" sz="2400" dirty="0">
                <a:latin typeface="楷体" panose="02010609060101010101" pitchFamily="49" charset="-122"/>
                <a:ea typeface="楷体" panose="02010609060101010101" pitchFamily="49" charset="-122"/>
                <a:cs typeface="楷体" panose="02010609060101010101" pitchFamily="49" charset="-122"/>
                <a:sym typeface="+mn-ea"/>
              </a:rPr>
              <a:t>1.高级管理人员外部招聘的优点</a:t>
            </a:r>
            <a:endParaRPr lang="zh-CN" altLang="en-US" sz="2400" dirty="0">
              <a:latin typeface="楷体" panose="02010609060101010101" pitchFamily="49" charset="-122"/>
              <a:ea typeface="楷体" panose="02010609060101010101" pitchFamily="49" charset="-122"/>
              <a:cs typeface="楷体" panose="02010609060101010101" pitchFamily="49" charset="-122"/>
            </a:endParaRPr>
          </a:p>
          <a:p>
            <a:pPr eaLnBrk="1" hangingPunct="1">
              <a:lnSpc>
                <a:spcPct val="80000"/>
              </a:lnSpc>
            </a:pPr>
            <a:r>
              <a:rPr lang="zh-CN" altLang="en-US" sz="2400" dirty="0">
                <a:latin typeface="楷体" panose="02010609060101010101" pitchFamily="49" charset="-122"/>
                <a:ea typeface="楷体" panose="02010609060101010101" pitchFamily="49" charset="-122"/>
                <a:cs typeface="楷体" panose="02010609060101010101" pitchFamily="49" charset="-122"/>
                <a:sym typeface="+mn-ea"/>
              </a:rPr>
              <a:t>(1)有利于树立企业形象 </a:t>
            </a:r>
            <a:endParaRPr lang="zh-CN" altLang="en-US" sz="2400" dirty="0">
              <a:latin typeface="楷体" panose="02010609060101010101" pitchFamily="49" charset="-122"/>
              <a:ea typeface="楷体" panose="02010609060101010101" pitchFamily="49" charset="-122"/>
              <a:cs typeface="楷体" panose="02010609060101010101" pitchFamily="49" charset="-122"/>
            </a:endParaRPr>
          </a:p>
          <a:p>
            <a:pPr eaLnBrk="1" hangingPunct="1">
              <a:lnSpc>
                <a:spcPct val="80000"/>
              </a:lnSpc>
            </a:pPr>
            <a:r>
              <a:rPr lang="zh-CN" altLang="en-US" sz="2400" dirty="0">
                <a:latin typeface="楷体" panose="02010609060101010101" pitchFamily="49" charset="-122"/>
                <a:ea typeface="楷体" panose="02010609060101010101" pitchFamily="49" charset="-122"/>
                <a:cs typeface="楷体" panose="02010609060101010101" pitchFamily="49" charset="-122"/>
                <a:sym typeface="+mn-ea"/>
              </a:rPr>
              <a:t>(2)能够带来新理念、新技术</a:t>
            </a:r>
            <a:endParaRPr lang="zh-CN" altLang="en-US" sz="2400" dirty="0">
              <a:latin typeface="楷体" panose="02010609060101010101" pitchFamily="49" charset="-122"/>
              <a:ea typeface="楷体" panose="02010609060101010101" pitchFamily="49" charset="-122"/>
              <a:cs typeface="楷体" panose="02010609060101010101" pitchFamily="49" charset="-122"/>
            </a:endParaRPr>
          </a:p>
          <a:p>
            <a:pPr eaLnBrk="1" hangingPunct="1">
              <a:lnSpc>
                <a:spcPct val="80000"/>
              </a:lnSpc>
            </a:pPr>
            <a:r>
              <a:rPr lang="zh-CN" altLang="en-US" sz="2400" dirty="0">
                <a:latin typeface="楷体" panose="02010609060101010101" pitchFamily="49" charset="-122"/>
                <a:ea typeface="楷体" panose="02010609060101010101" pitchFamily="49" charset="-122"/>
                <a:cs typeface="楷体" panose="02010609060101010101" pitchFamily="49" charset="-122"/>
                <a:sym typeface="+mn-ea"/>
              </a:rPr>
              <a:t>(3)有利于招到优秀人才 </a:t>
            </a:r>
            <a:endParaRPr lang="zh-CN" altLang="en-US" sz="2400" dirty="0">
              <a:latin typeface="楷体" panose="02010609060101010101" pitchFamily="49" charset="-122"/>
              <a:ea typeface="楷体" panose="02010609060101010101" pitchFamily="49" charset="-122"/>
              <a:cs typeface="楷体" panose="02010609060101010101" pitchFamily="49" charset="-122"/>
            </a:endParaRPr>
          </a:p>
          <a:p>
            <a:pPr eaLnBrk="1" hangingPunct="1">
              <a:lnSpc>
                <a:spcPct val="80000"/>
              </a:lnSpc>
            </a:pPr>
            <a:r>
              <a:rPr lang="zh-CN" altLang="en-US" sz="2400" dirty="0">
                <a:latin typeface="楷体" panose="02010609060101010101" pitchFamily="49" charset="-122"/>
                <a:ea typeface="楷体" panose="02010609060101010101" pitchFamily="49" charset="-122"/>
                <a:cs typeface="楷体" panose="02010609060101010101" pitchFamily="49" charset="-122"/>
                <a:sym typeface="+mn-ea"/>
              </a:rPr>
              <a:t>(4)可以缓解内部竞争者间的紧张关系 </a:t>
            </a:r>
          </a:p>
          <a:p>
            <a:pPr eaLnBrk="1" hangingPunct="1"/>
            <a:r>
              <a:rPr lang="zh-CN" altLang="en-US" sz="2400" dirty="0">
                <a:latin typeface="楷体" panose="02010609060101010101" pitchFamily="49" charset="-122"/>
                <a:ea typeface="楷体" panose="02010609060101010101" pitchFamily="49" charset="-122"/>
                <a:cs typeface="楷体" panose="02010609060101010101" pitchFamily="49" charset="-122"/>
                <a:sym typeface="+mn-ea"/>
              </a:rPr>
              <a:t>2.高级管理人员外部招聘的缺点</a:t>
            </a:r>
            <a:endParaRPr lang="zh-CN" altLang="en-US" sz="2400" dirty="0">
              <a:latin typeface="楷体" panose="02010609060101010101" pitchFamily="49" charset="-122"/>
              <a:ea typeface="楷体" panose="02010609060101010101" pitchFamily="49" charset="-122"/>
              <a:cs typeface="楷体" panose="02010609060101010101" pitchFamily="49" charset="-122"/>
            </a:endParaRPr>
          </a:p>
          <a:p>
            <a:pPr eaLnBrk="1" hangingPunct="1"/>
            <a:r>
              <a:rPr lang="zh-CN" altLang="en-US" sz="2400" dirty="0">
                <a:latin typeface="楷体" panose="02010609060101010101" pitchFamily="49" charset="-122"/>
                <a:ea typeface="楷体" panose="02010609060101010101" pitchFamily="49" charset="-122"/>
                <a:cs typeface="楷体" panose="02010609060101010101" pitchFamily="49" charset="-122"/>
                <a:sym typeface="+mn-ea"/>
              </a:rPr>
              <a:t>(1)筛选时间长,难度大 </a:t>
            </a:r>
            <a:endParaRPr lang="zh-CN" altLang="en-US" sz="2400" dirty="0">
              <a:latin typeface="楷体" panose="02010609060101010101" pitchFamily="49" charset="-122"/>
              <a:ea typeface="楷体" panose="02010609060101010101" pitchFamily="49" charset="-122"/>
              <a:cs typeface="楷体" panose="02010609060101010101" pitchFamily="49" charset="-122"/>
            </a:endParaRPr>
          </a:p>
          <a:p>
            <a:pPr eaLnBrk="1" hangingPunct="1"/>
            <a:r>
              <a:rPr lang="zh-CN" altLang="en-US" sz="2400" dirty="0">
                <a:latin typeface="楷体" panose="02010609060101010101" pitchFamily="49" charset="-122"/>
                <a:ea typeface="楷体" panose="02010609060101010101" pitchFamily="49" charset="-122"/>
                <a:cs typeface="楷体" panose="02010609060101010101" pitchFamily="49" charset="-122"/>
                <a:sym typeface="+mn-ea"/>
              </a:rPr>
              <a:t>(2)进入角色慢 </a:t>
            </a:r>
            <a:endParaRPr lang="zh-CN" altLang="en-US" sz="2400" dirty="0">
              <a:latin typeface="楷体" panose="02010609060101010101" pitchFamily="49" charset="-122"/>
              <a:ea typeface="楷体" panose="02010609060101010101" pitchFamily="49" charset="-122"/>
              <a:cs typeface="楷体" panose="02010609060101010101" pitchFamily="49" charset="-122"/>
            </a:endParaRPr>
          </a:p>
          <a:p>
            <a:pPr eaLnBrk="1" hangingPunct="1"/>
            <a:r>
              <a:rPr lang="zh-CN" altLang="en-US" sz="2400" dirty="0">
                <a:latin typeface="楷体" panose="02010609060101010101" pitchFamily="49" charset="-122"/>
                <a:ea typeface="楷体" panose="02010609060101010101" pitchFamily="49" charset="-122"/>
                <a:cs typeface="楷体" panose="02010609060101010101" pitchFamily="49" charset="-122"/>
                <a:sym typeface="+mn-ea"/>
              </a:rPr>
              <a:t>(3)引进成本高 </a:t>
            </a:r>
            <a:endParaRPr lang="zh-CN" altLang="en-US" sz="2400" dirty="0">
              <a:latin typeface="楷体" panose="02010609060101010101" pitchFamily="49" charset="-122"/>
              <a:ea typeface="楷体" panose="02010609060101010101" pitchFamily="49" charset="-122"/>
              <a:cs typeface="楷体" panose="02010609060101010101" pitchFamily="49" charset="-122"/>
            </a:endParaRPr>
          </a:p>
          <a:p>
            <a:pPr eaLnBrk="1" hangingPunct="1"/>
            <a:r>
              <a:rPr lang="zh-CN" altLang="en-US" sz="2400" dirty="0">
                <a:latin typeface="楷体" panose="02010609060101010101" pitchFamily="49" charset="-122"/>
                <a:ea typeface="楷体" panose="02010609060101010101" pitchFamily="49" charset="-122"/>
                <a:cs typeface="楷体" panose="02010609060101010101" pitchFamily="49" charset="-122"/>
                <a:sym typeface="+mn-ea"/>
              </a:rPr>
              <a:t>(4)决策风险大 </a:t>
            </a:r>
            <a:endParaRPr lang="zh-CN" altLang="en-US" sz="2400" dirty="0">
              <a:latin typeface="楷体" panose="02010609060101010101" pitchFamily="49" charset="-122"/>
              <a:ea typeface="楷体" panose="02010609060101010101" pitchFamily="49" charset="-122"/>
              <a:cs typeface="楷体" panose="02010609060101010101" pitchFamily="49" charset="-122"/>
            </a:endParaRPr>
          </a:p>
          <a:p>
            <a:pPr eaLnBrk="1" hangingPunct="1"/>
            <a:r>
              <a:rPr lang="zh-CN" altLang="en-US" sz="2400" dirty="0">
                <a:latin typeface="楷体" panose="02010609060101010101" pitchFamily="49" charset="-122"/>
                <a:ea typeface="楷体" panose="02010609060101010101" pitchFamily="49" charset="-122"/>
                <a:cs typeface="楷体" panose="02010609060101010101" pitchFamily="49" charset="-122"/>
                <a:sym typeface="+mn-ea"/>
              </a:rPr>
              <a:t>(5)影响内部员工的积极性</a:t>
            </a:r>
          </a:p>
          <a:p>
            <a:pPr eaLnBrk="1" hangingPunct="1"/>
            <a:endParaRPr lang="zh-CN" altLang="en-US" sz="2400" dirty="0">
              <a:latin typeface="楷体" panose="02010609060101010101" pitchFamily="49" charset="-122"/>
              <a:ea typeface="楷体" panose="02010609060101010101" pitchFamily="49" charset="-122"/>
            </a:endParaRPr>
          </a:p>
        </p:txBody>
      </p:sp>
      <p:sp>
        <p:nvSpPr>
          <p:cNvPr id="5" name="e7d195523061f1c0"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hidden="1"/>
          <p:cNvSpPr txBox="1"/>
          <p:nvPr/>
        </p:nvSpPr>
        <p:spPr>
          <a:xfrm>
            <a:off x="-355600" y="1803400"/>
            <a:ext cx="293927" cy="1016000"/>
          </a:xfrm>
          <a:prstGeom prst="rect">
            <a:avLst/>
          </a:prstGeom>
          <a:noFill/>
        </p:spPr>
        <p:txBody>
          <a:bodyPr vert="wordArtVert" rtlCol="0">
            <a:spAutoFit/>
          </a:bodyPr>
          <a:lstStyle/>
          <a:p>
            <a:r>
              <a:rPr lang="en-US" altLang="zh-CN" sz="100"/>
              <a:t>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a:t>
            </a:r>
            <a:endParaRPr lang="zh-CN" altLang="en-US" sz="100"/>
          </a:p>
        </p:txBody>
      </p:sp>
    </p:spTree>
    <p:extLst>
      <p:ext uri="{BB962C8B-B14F-4D97-AF65-F5344CB8AC3E}">
        <p14:creationId xmlns:p14="http://schemas.microsoft.com/office/powerpoint/2010/main" val="1320986139"/>
      </p:ext>
    </p:extLst>
  </p:cSld>
  <p:clrMapOvr>
    <a:masterClrMapping/>
  </p:clrMapOvr>
  <mc:AlternateContent xmlns:mc="http://schemas.openxmlformats.org/markup-compatibility/2006" xmlns:p14="http://schemas.microsoft.com/office/powerpoint/2010/main">
    <mc:Choice Requires="p14">
      <p:transition spd="slow" p14:dur="1250" advTm="0">
        <p:push dir="u"/>
      </p:transition>
    </mc:Choice>
    <mc:Fallback xmlns="">
      <p:transition spd="slow" advTm="0">
        <p:push dir="u"/>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57">
                                            <p:txEl>
                                              <p:pRg st="0" end="0"/>
                                            </p:txEl>
                                          </p:spTgt>
                                        </p:tgtEl>
                                        <p:attrNameLst>
                                          <p:attrName>style.visibility</p:attrName>
                                        </p:attrNameLst>
                                      </p:cBhvr>
                                      <p:to>
                                        <p:strVal val="visible"/>
                                      </p:to>
                                    </p:set>
                                    <p:animEffect transition="in" filter="barn(inVertical)">
                                      <p:cBhvr>
                                        <p:cTn id="7" dur="500"/>
                                        <p:tgtEl>
                                          <p:spTgt spid="57">
                                            <p:txEl>
                                              <p:pRg st="0" end="0"/>
                                            </p:txEl>
                                          </p:spTgt>
                                        </p:tgtEl>
                                      </p:cBhvr>
                                    </p:animEffect>
                                  </p:childTnLst>
                                </p:cTn>
                              </p:par>
                              <p:par>
                                <p:cTn id="8" presetID="16" presetClass="entr" presetSubtype="21" fill="hold" nodeType="withEffect">
                                  <p:stCondLst>
                                    <p:cond delay="0"/>
                                  </p:stCondLst>
                                  <p:childTnLst>
                                    <p:set>
                                      <p:cBhvr>
                                        <p:cTn id="9" dur="1" fill="hold">
                                          <p:stCondLst>
                                            <p:cond delay="0"/>
                                          </p:stCondLst>
                                        </p:cTn>
                                        <p:tgtEl>
                                          <p:spTgt spid="57">
                                            <p:txEl>
                                              <p:pRg st="1" end="1"/>
                                            </p:txEl>
                                          </p:spTgt>
                                        </p:tgtEl>
                                        <p:attrNameLst>
                                          <p:attrName>style.visibility</p:attrName>
                                        </p:attrNameLst>
                                      </p:cBhvr>
                                      <p:to>
                                        <p:strVal val="visible"/>
                                      </p:to>
                                    </p:set>
                                    <p:animEffect transition="in" filter="barn(inVertical)">
                                      <p:cBhvr>
                                        <p:cTn id="10" dur="500"/>
                                        <p:tgtEl>
                                          <p:spTgt spid="57">
                                            <p:txEl>
                                              <p:pRg st="1" end="1"/>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nodeType="clickEffect">
                                  <p:stCondLst>
                                    <p:cond delay="0"/>
                                  </p:stCondLst>
                                  <p:childTnLst>
                                    <p:set>
                                      <p:cBhvr>
                                        <p:cTn id="14" dur="1" fill="hold">
                                          <p:stCondLst>
                                            <p:cond delay="0"/>
                                          </p:stCondLst>
                                        </p:cTn>
                                        <p:tgtEl>
                                          <p:spTgt spid="57">
                                            <p:txEl>
                                              <p:pRg st="3" end="3"/>
                                            </p:txEl>
                                          </p:spTgt>
                                        </p:tgtEl>
                                        <p:attrNameLst>
                                          <p:attrName>style.visibility</p:attrName>
                                        </p:attrNameLst>
                                      </p:cBhvr>
                                      <p:to>
                                        <p:strVal val="visible"/>
                                      </p:to>
                                    </p:set>
                                    <p:animEffect transition="in" filter="barn(inVertical)">
                                      <p:cBhvr>
                                        <p:cTn id="15" dur="500"/>
                                        <p:tgtEl>
                                          <p:spTgt spid="57">
                                            <p:txEl>
                                              <p:pRg st="3" end="3"/>
                                            </p:txEl>
                                          </p:spTgt>
                                        </p:tgtEl>
                                      </p:cBhvr>
                                    </p:animEffect>
                                  </p:childTnLst>
                                </p:cTn>
                              </p:par>
                              <p:par>
                                <p:cTn id="16" presetID="16" presetClass="entr" presetSubtype="21" fill="hold" nodeType="withEffect">
                                  <p:stCondLst>
                                    <p:cond delay="0"/>
                                  </p:stCondLst>
                                  <p:childTnLst>
                                    <p:set>
                                      <p:cBhvr>
                                        <p:cTn id="17" dur="1" fill="hold">
                                          <p:stCondLst>
                                            <p:cond delay="0"/>
                                          </p:stCondLst>
                                        </p:cTn>
                                        <p:tgtEl>
                                          <p:spTgt spid="57">
                                            <p:txEl>
                                              <p:pRg st="4" end="4"/>
                                            </p:txEl>
                                          </p:spTgt>
                                        </p:tgtEl>
                                        <p:attrNameLst>
                                          <p:attrName>style.visibility</p:attrName>
                                        </p:attrNameLst>
                                      </p:cBhvr>
                                      <p:to>
                                        <p:strVal val="visible"/>
                                      </p:to>
                                    </p:set>
                                    <p:animEffect transition="in" filter="barn(inVertical)">
                                      <p:cBhvr>
                                        <p:cTn id="18" dur="500"/>
                                        <p:tgtEl>
                                          <p:spTgt spid="57">
                                            <p:txEl>
                                              <p:pRg st="4" end="4"/>
                                            </p:txEl>
                                          </p:spTgt>
                                        </p:tgtEl>
                                      </p:cBhvr>
                                    </p:animEffect>
                                  </p:childTnLst>
                                </p:cTn>
                              </p:par>
                              <p:par>
                                <p:cTn id="19" presetID="16" presetClass="entr" presetSubtype="21" fill="hold" nodeType="withEffect">
                                  <p:stCondLst>
                                    <p:cond delay="0"/>
                                  </p:stCondLst>
                                  <p:childTnLst>
                                    <p:set>
                                      <p:cBhvr>
                                        <p:cTn id="20" dur="1" fill="hold">
                                          <p:stCondLst>
                                            <p:cond delay="0"/>
                                          </p:stCondLst>
                                        </p:cTn>
                                        <p:tgtEl>
                                          <p:spTgt spid="57">
                                            <p:txEl>
                                              <p:pRg st="5" end="5"/>
                                            </p:txEl>
                                          </p:spTgt>
                                        </p:tgtEl>
                                        <p:attrNameLst>
                                          <p:attrName>style.visibility</p:attrName>
                                        </p:attrNameLst>
                                      </p:cBhvr>
                                      <p:to>
                                        <p:strVal val="visible"/>
                                      </p:to>
                                    </p:set>
                                    <p:animEffect transition="in" filter="barn(inVertical)">
                                      <p:cBhvr>
                                        <p:cTn id="21" dur="500"/>
                                        <p:tgtEl>
                                          <p:spTgt spid="57">
                                            <p:txEl>
                                              <p:pRg st="5" end="5"/>
                                            </p:txEl>
                                          </p:spTgt>
                                        </p:tgtEl>
                                      </p:cBhvr>
                                    </p:animEffect>
                                  </p:childTnLst>
                                </p:cTn>
                              </p:par>
                              <p:par>
                                <p:cTn id="22" presetID="16" presetClass="entr" presetSubtype="21" fill="hold" nodeType="withEffect">
                                  <p:stCondLst>
                                    <p:cond delay="0"/>
                                  </p:stCondLst>
                                  <p:childTnLst>
                                    <p:set>
                                      <p:cBhvr>
                                        <p:cTn id="23" dur="1" fill="hold">
                                          <p:stCondLst>
                                            <p:cond delay="0"/>
                                          </p:stCondLst>
                                        </p:cTn>
                                        <p:tgtEl>
                                          <p:spTgt spid="57">
                                            <p:txEl>
                                              <p:pRg st="6" end="6"/>
                                            </p:txEl>
                                          </p:spTgt>
                                        </p:tgtEl>
                                        <p:attrNameLst>
                                          <p:attrName>style.visibility</p:attrName>
                                        </p:attrNameLst>
                                      </p:cBhvr>
                                      <p:to>
                                        <p:strVal val="visible"/>
                                      </p:to>
                                    </p:set>
                                    <p:animEffect transition="in" filter="barn(inVertical)">
                                      <p:cBhvr>
                                        <p:cTn id="24" dur="500"/>
                                        <p:tgtEl>
                                          <p:spTgt spid="57">
                                            <p:txEl>
                                              <p:pRg st="6" end="6"/>
                                            </p:txEl>
                                          </p:spTgt>
                                        </p:tgtEl>
                                      </p:cBhvr>
                                    </p:animEffect>
                                  </p:childTnLst>
                                </p:cTn>
                              </p:par>
                              <p:par>
                                <p:cTn id="25" presetID="16" presetClass="entr" presetSubtype="21" fill="hold" nodeType="withEffect">
                                  <p:stCondLst>
                                    <p:cond delay="0"/>
                                  </p:stCondLst>
                                  <p:childTnLst>
                                    <p:set>
                                      <p:cBhvr>
                                        <p:cTn id="26" dur="1" fill="hold">
                                          <p:stCondLst>
                                            <p:cond delay="0"/>
                                          </p:stCondLst>
                                        </p:cTn>
                                        <p:tgtEl>
                                          <p:spTgt spid="57">
                                            <p:txEl>
                                              <p:pRg st="7" end="7"/>
                                            </p:txEl>
                                          </p:spTgt>
                                        </p:tgtEl>
                                        <p:attrNameLst>
                                          <p:attrName>style.visibility</p:attrName>
                                        </p:attrNameLst>
                                      </p:cBhvr>
                                      <p:to>
                                        <p:strVal val="visible"/>
                                      </p:to>
                                    </p:set>
                                    <p:animEffect transition="in" filter="barn(inVertical)">
                                      <p:cBhvr>
                                        <p:cTn id="27" dur="500"/>
                                        <p:tgtEl>
                                          <p:spTgt spid="57">
                                            <p:txEl>
                                              <p:pRg st="7" end="7"/>
                                            </p:txEl>
                                          </p:spTgt>
                                        </p:tgtEl>
                                      </p:cBhvr>
                                    </p:animEffect>
                                  </p:childTnLst>
                                </p:cTn>
                              </p:par>
                              <p:par>
                                <p:cTn id="28" presetID="16" presetClass="entr" presetSubtype="21" fill="hold" nodeType="withEffect">
                                  <p:stCondLst>
                                    <p:cond delay="0"/>
                                  </p:stCondLst>
                                  <p:childTnLst>
                                    <p:set>
                                      <p:cBhvr>
                                        <p:cTn id="29" dur="1" fill="hold">
                                          <p:stCondLst>
                                            <p:cond delay="0"/>
                                          </p:stCondLst>
                                        </p:cTn>
                                        <p:tgtEl>
                                          <p:spTgt spid="57">
                                            <p:txEl>
                                              <p:pRg st="8" end="8"/>
                                            </p:txEl>
                                          </p:spTgt>
                                        </p:tgtEl>
                                        <p:attrNameLst>
                                          <p:attrName>style.visibility</p:attrName>
                                        </p:attrNameLst>
                                      </p:cBhvr>
                                      <p:to>
                                        <p:strVal val="visible"/>
                                      </p:to>
                                    </p:set>
                                    <p:animEffect transition="in" filter="barn(inVertical)">
                                      <p:cBhvr>
                                        <p:cTn id="30" dur="500"/>
                                        <p:tgtEl>
                                          <p:spTgt spid="57">
                                            <p:txEl>
                                              <p:pRg st="8" end="8"/>
                                            </p:txEl>
                                          </p:spTgt>
                                        </p:tgtEl>
                                      </p:cBhvr>
                                    </p:animEffect>
                                  </p:childTnLst>
                                </p:cTn>
                              </p:par>
                            </p:childTnLst>
                          </p:cTn>
                        </p:par>
                      </p:childTnLst>
                    </p:cTn>
                  </p:par>
                  <p:par>
                    <p:cTn id="31" fill="hold">
                      <p:stCondLst>
                        <p:cond delay="indefinite"/>
                      </p:stCondLst>
                      <p:childTnLst>
                        <p:par>
                          <p:cTn id="32" fill="hold">
                            <p:stCondLst>
                              <p:cond delay="0"/>
                            </p:stCondLst>
                            <p:childTnLst>
                              <p:par>
                                <p:cTn id="33" presetID="16" presetClass="entr" presetSubtype="21" fill="hold" nodeType="clickEffect">
                                  <p:stCondLst>
                                    <p:cond delay="0"/>
                                  </p:stCondLst>
                                  <p:childTnLst>
                                    <p:set>
                                      <p:cBhvr>
                                        <p:cTn id="34" dur="1" fill="hold">
                                          <p:stCondLst>
                                            <p:cond delay="0"/>
                                          </p:stCondLst>
                                        </p:cTn>
                                        <p:tgtEl>
                                          <p:spTgt spid="57">
                                            <p:txEl>
                                              <p:pRg st="9" end="9"/>
                                            </p:txEl>
                                          </p:spTgt>
                                        </p:tgtEl>
                                        <p:attrNameLst>
                                          <p:attrName>style.visibility</p:attrName>
                                        </p:attrNameLst>
                                      </p:cBhvr>
                                      <p:to>
                                        <p:strVal val="visible"/>
                                      </p:to>
                                    </p:set>
                                    <p:animEffect transition="in" filter="barn(inVertical)">
                                      <p:cBhvr>
                                        <p:cTn id="35" dur="500"/>
                                        <p:tgtEl>
                                          <p:spTgt spid="57">
                                            <p:txEl>
                                              <p:pRg st="9" end="9"/>
                                            </p:txEl>
                                          </p:spTgt>
                                        </p:tgtEl>
                                      </p:cBhvr>
                                    </p:animEffect>
                                  </p:childTnLst>
                                </p:cTn>
                              </p:par>
                              <p:par>
                                <p:cTn id="36" presetID="16" presetClass="entr" presetSubtype="21" fill="hold" nodeType="withEffect">
                                  <p:stCondLst>
                                    <p:cond delay="0"/>
                                  </p:stCondLst>
                                  <p:childTnLst>
                                    <p:set>
                                      <p:cBhvr>
                                        <p:cTn id="37" dur="1" fill="hold">
                                          <p:stCondLst>
                                            <p:cond delay="0"/>
                                          </p:stCondLst>
                                        </p:cTn>
                                        <p:tgtEl>
                                          <p:spTgt spid="57">
                                            <p:txEl>
                                              <p:pRg st="10" end="10"/>
                                            </p:txEl>
                                          </p:spTgt>
                                        </p:tgtEl>
                                        <p:attrNameLst>
                                          <p:attrName>style.visibility</p:attrName>
                                        </p:attrNameLst>
                                      </p:cBhvr>
                                      <p:to>
                                        <p:strVal val="visible"/>
                                      </p:to>
                                    </p:set>
                                    <p:animEffect transition="in" filter="barn(inVertical)">
                                      <p:cBhvr>
                                        <p:cTn id="38" dur="500"/>
                                        <p:tgtEl>
                                          <p:spTgt spid="57">
                                            <p:txEl>
                                              <p:pRg st="10" end="10"/>
                                            </p:txEl>
                                          </p:spTgt>
                                        </p:tgtEl>
                                      </p:cBhvr>
                                    </p:animEffect>
                                  </p:childTnLst>
                                </p:cTn>
                              </p:par>
                              <p:par>
                                <p:cTn id="39" presetID="16" presetClass="entr" presetSubtype="21" fill="hold" nodeType="withEffect">
                                  <p:stCondLst>
                                    <p:cond delay="0"/>
                                  </p:stCondLst>
                                  <p:childTnLst>
                                    <p:set>
                                      <p:cBhvr>
                                        <p:cTn id="40" dur="1" fill="hold">
                                          <p:stCondLst>
                                            <p:cond delay="0"/>
                                          </p:stCondLst>
                                        </p:cTn>
                                        <p:tgtEl>
                                          <p:spTgt spid="57">
                                            <p:txEl>
                                              <p:pRg st="11" end="11"/>
                                            </p:txEl>
                                          </p:spTgt>
                                        </p:tgtEl>
                                        <p:attrNameLst>
                                          <p:attrName>style.visibility</p:attrName>
                                        </p:attrNameLst>
                                      </p:cBhvr>
                                      <p:to>
                                        <p:strVal val="visible"/>
                                      </p:to>
                                    </p:set>
                                    <p:animEffect transition="in" filter="barn(inVertical)">
                                      <p:cBhvr>
                                        <p:cTn id="41" dur="500"/>
                                        <p:tgtEl>
                                          <p:spTgt spid="57">
                                            <p:txEl>
                                              <p:pRg st="11" end="11"/>
                                            </p:txEl>
                                          </p:spTgt>
                                        </p:tgtEl>
                                      </p:cBhvr>
                                    </p:animEffect>
                                  </p:childTnLst>
                                </p:cTn>
                              </p:par>
                              <p:par>
                                <p:cTn id="42" presetID="16" presetClass="entr" presetSubtype="21" fill="hold" nodeType="withEffect">
                                  <p:stCondLst>
                                    <p:cond delay="0"/>
                                  </p:stCondLst>
                                  <p:childTnLst>
                                    <p:set>
                                      <p:cBhvr>
                                        <p:cTn id="43" dur="1" fill="hold">
                                          <p:stCondLst>
                                            <p:cond delay="0"/>
                                          </p:stCondLst>
                                        </p:cTn>
                                        <p:tgtEl>
                                          <p:spTgt spid="57">
                                            <p:txEl>
                                              <p:pRg st="12" end="12"/>
                                            </p:txEl>
                                          </p:spTgt>
                                        </p:tgtEl>
                                        <p:attrNameLst>
                                          <p:attrName>style.visibility</p:attrName>
                                        </p:attrNameLst>
                                      </p:cBhvr>
                                      <p:to>
                                        <p:strVal val="visible"/>
                                      </p:to>
                                    </p:set>
                                    <p:animEffect transition="in" filter="barn(inVertical)">
                                      <p:cBhvr>
                                        <p:cTn id="44" dur="500"/>
                                        <p:tgtEl>
                                          <p:spTgt spid="57">
                                            <p:txEl>
                                              <p:pRg st="12" end="12"/>
                                            </p:txEl>
                                          </p:spTgt>
                                        </p:tgtEl>
                                      </p:cBhvr>
                                    </p:animEffect>
                                  </p:childTnLst>
                                </p:cTn>
                              </p:par>
                              <p:par>
                                <p:cTn id="45" presetID="16" presetClass="entr" presetSubtype="21" fill="hold" nodeType="withEffect">
                                  <p:stCondLst>
                                    <p:cond delay="0"/>
                                  </p:stCondLst>
                                  <p:childTnLst>
                                    <p:set>
                                      <p:cBhvr>
                                        <p:cTn id="46" dur="1" fill="hold">
                                          <p:stCondLst>
                                            <p:cond delay="0"/>
                                          </p:stCondLst>
                                        </p:cTn>
                                        <p:tgtEl>
                                          <p:spTgt spid="57">
                                            <p:txEl>
                                              <p:pRg st="13" end="13"/>
                                            </p:txEl>
                                          </p:spTgt>
                                        </p:tgtEl>
                                        <p:attrNameLst>
                                          <p:attrName>style.visibility</p:attrName>
                                        </p:attrNameLst>
                                      </p:cBhvr>
                                      <p:to>
                                        <p:strVal val="visible"/>
                                      </p:to>
                                    </p:set>
                                    <p:animEffect transition="in" filter="barn(inVertical)">
                                      <p:cBhvr>
                                        <p:cTn id="47" dur="500"/>
                                        <p:tgtEl>
                                          <p:spTgt spid="57">
                                            <p:txEl>
                                              <p:pRg st="13" end="13"/>
                                            </p:txEl>
                                          </p:spTgt>
                                        </p:tgtEl>
                                      </p:cBhvr>
                                    </p:animEffect>
                                  </p:childTnLst>
                                </p:cTn>
                              </p:par>
                              <p:par>
                                <p:cTn id="48" presetID="16" presetClass="entr" presetSubtype="21" fill="hold" nodeType="withEffect">
                                  <p:stCondLst>
                                    <p:cond delay="0"/>
                                  </p:stCondLst>
                                  <p:childTnLst>
                                    <p:set>
                                      <p:cBhvr>
                                        <p:cTn id="49" dur="1" fill="hold">
                                          <p:stCondLst>
                                            <p:cond delay="0"/>
                                          </p:stCondLst>
                                        </p:cTn>
                                        <p:tgtEl>
                                          <p:spTgt spid="57">
                                            <p:txEl>
                                              <p:pRg st="14" end="14"/>
                                            </p:txEl>
                                          </p:spTgt>
                                        </p:tgtEl>
                                        <p:attrNameLst>
                                          <p:attrName>style.visibility</p:attrName>
                                        </p:attrNameLst>
                                      </p:cBhvr>
                                      <p:to>
                                        <p:strVal val="visible"/>
                                      </p:to>
                                    </p:set>
                                    <p:animEffect transition="in" filter="barn(inVertical)">
                                      <p:cBhvr>
                                        <p:cTn id="50" dur="500"/>
                                        <p:tgtEl>
                                          <p:spTgt spid="57">
                                            <p:txEl>
                                              <p:pRg st="14" end="1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矩形 24"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549157" y="-975631"/>
            <a:ext cx="583096" cy="838080"/>
          </a:xfrm>
          <a:prstGeom prst="rect">
            <a:avLst/>
          </a:prstGeom>
          <a:solidFill>
            <a:srgbClr val="365B7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 name="矩形 25"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1132253" y="-975631"/>
            <a:ext cx="583096" cy="838080"/>
          </a:xfrm>
          <a:prstGeom prst="rect">
            <a:avLst/>
          </a:prstGeom>
          <a:solidFill>
            <a:srgbClr val="96648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 name="矩形 26"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1715349" y="-975631"/>
            <a:ext cx="583096" cy="838080"/>
          </a:xfrm>
          <a:prstGeom prst="rect">
            <a:avLst/>
          </a:prstGeom>
          <a:solidFill>
            <a:srgbClr val="D06F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 name="矩形 27"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2298446" y="-975631"/>
            <a:ext cx="583096" cy="838080"/>
          </a:xfrm>
          <a:prstGeom prst="rect">
            <a:avLst/>
          </a:prstGeom>
          <a:solidFill>
            <a:srgbClr val="F779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 name="矩形 28"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2881542" y="-975631"/>
            <a:ext cx="583096" cy="838080"/>
          </a:xfrm>
          <a:prstGeom prst="rect">
            <a:avLst/>
          </a:prstGeom>
          <a:solidFill>
            <a:srgbClr val="F8AD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cxnSp>
        <p:nvCxnSpPr>
          <p:cNvPr id="46" name="直接连接符 45"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CxnSpPr/>
          <p:nvPr/>
        </p:nvCxnSpPr>
        <p:spPr>
          <a:xfrm>
            <a:off x="3246637" y="1273629"/>
            <a:ext cx="5770860"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47" name="文本框 46"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txBox="1"/>
          <p:nvPr/>
        </p:nvSpPr>
        <p:spPr>
          <a:xfrm>
            <a:off x="3211454" y="573306"/>
            <a:ext cx="5631180" cy="521970"/>
          </a:xfrm>
          <a:prstGeom prst="rect">
            <a:avLst/>
          </a:prstGeom>
          <a:noFill/>
        </p:spPr>
        <p:txBody>
          <a:bodyPr wrap="none" rtlCol="0">
            <a:spAutoFit/>
          </a:bodyPr>
          <a:lstStyle/>
          <a:p>
            <a:pPr algn="l"/>
            <a:r>
              <a:rPr lang="zh-CN" altLang="en-US" sz="2800" b="1" spc="500" dirty="0">
                <a:solidFill>
                  <a:schemeClr val="bg1">
                    <a:lumMod val="50000"/>
                  </a:schemeClr>
                </a:solidFill>
                <a:latin typeface="微软雅黑" panose="020B0503020204020204" charset="-122"/>
                <a:ea typeface="微软雅黑" panose="020B0503020204020204" charset="-122"/>
                <a:cs typeface="Arial" panose="020B0604020202020204" pitchFamily="34" charset="0"/>
              </a:rPr>
              <a:t>二、高级管理人员的外部招聘</a:t>
            </a:r>
          </a:p>
        </p:txBody>
      </p:sp>
      <p:sp>
        <p:nvSpPr>
          <p:cNvPr id="48" name="椭圆 47"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flipH="1">
            <a:off x="2686180" y="813581"/>
            <a:ext cx="157493" cy="157493"/>
          </a:xfrm>
          <a:prstGeom prst="ellipse">
            <a:avLst/>
          </a:prstGeom>
          <a:solidFill>
            <a:srgbClr val="D06F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9" name="椭圆 48"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flipH="1">
            <a:off x="2686180" y="335956"/>
            <a:ext cx="321030" cy="321030"/>
          </a:xfrm>
          <a:prstGeom prst="ellipse">
            <a:avLst/>
          </a:prstGeom>
          <a:solidFill>
            <a:srgbClr val="966481"/>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0" name="椭圆 49"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flipH="1">
            <a:off x="2991678" y="806317"/>
            <a:ext cx="219803" cy="219803"/>
          </a:xfrm>
          <a:prstGeom prst="ellipse">
            <a:avLst/>
          </a:prstGeom>
          <a:solidFill>
            <a:srgbClr val="365B7C"/>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1" name="椭圆 50"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flipH="1">
            <a:off x="2031169" y="697840"/>
            <a:ext cx="164852" cy="164852"/>
          </a:xfrm>
          <a:prstGeom prst="ellipse">
            <a:avLst/>
          </a:prstGeom>
          <a:solidFill>
            <a:srgbClr val="F779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2" name="椭圆 51"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9354354" y="755438"/>
            <a:ext cx="157493" cy="157493"/>
          </a:xfrm>
          <a:prstGeom prst="ellipse">
            <a:avLst/>
          </a:prstGeom>
          <a:solidFill>
            <a:srgbClr val="D06F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3" name="椭圆 52"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9190817" y="277813"/>
            <a:ext cx="321030" cy="321030"/>
          </a:xfrm>
          <a:prstGeom prst="ellipse">
            <a:avLst/>
          </a:prstGeom>
          <a:solidFill>
            <a:srgbClr val="966481"/>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4" name="椭圆 53"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a:off x="8986546" y="748174"/>
            <a:ext cx="219803" cy="219803"/>
          </a:xfrm>
          <a:prstGeom prst="ellipse">
            <a:avLst/>
          </a:prstGeom>
          <a:solidFill>
            <a:srgbClr val="365B7C"/>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5" name="椭圆 54"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a:off x="10002006" y="639697"/>
            <a:ext cx="164852" cy="164852"/>
          </a:xfrm>
          <a:prstGeom prst="ellipse">
            <a:avLst/>
          </a:prstGeom>
          <a:solidFill>
            <a:srgbClr val="F779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7" name="Rectangle 42"/>
          <p:cNvSpPr/>
          <p:nvPr/>
        </p:nvSpPr>
        <p:spPr>
          <a:xfrm flipH="1">
            <a:off x="1514029" y="1542711"/>
            <a:ext cx="9236075" cy="5068570"/>
          </a:xfrm>
          <a:prstGeom prst="rect">
            <a:avLst/>
          </a:prstGeom>
          <a:noFill/>
          <a:ln w="12700" cap="flat" cmpd="sng" algn="ctr">
            <a:noFill/>
            <a:prstDash val="solid"/>
          </a:ln>
          <a:effectLst/>
        </p:spPr>
        <p:txBody>
          <a:bodyPr lIns="91440" tIns="0" rIns="91440" bIns="0" rtlCol="0" anchor="t"/>
          <a:lstStyle/>
          <a:p>
            <a:pPr eaLnBrk="1" hangingPunct="1">
              <a:lnSpc>
                <a:spcPct val="80000"/>
              </a:lnSpc>
            </a:pPr>
            <a:endParaRPr lang="zh-CN" altLang="en-US" sz="2400" dirty="0">
              <a:latin typeface="楷体" panose="02010609060101010101" pitchFamily="49" charset="-122"/>
              <a:ea typeface="楷体" panose="02010609060101010101" pitchFamily="49" charset="-122"/>
              <a:cs typeface="楷体" panose="02010609060101010101" pitchFamily="49" charset="-122"/>
              <a:sym typeface="+mn-ea"/>
            </a:endParaRPr>
          </a:p>
          <a:p>
            <a:pPr eaLnBrk="1" hangingPunct="1"/>
            <a:r>
              <a:rPr lang="zh-CN" altLang="en-US" sz="2400" dirty="0">
                <a:latin typeface="楷体" panose="02010609060101010101" pitchFamily="49" charset="-122"/>
                <a:ea typeface="楷体" panose="02010609060101010101" pitchFamily="49" charset="-122"/>
                <a:cs typeface="楷体" panose="02010609060101010101" pitchFamily="49" charset="-122"/>
                <a:sym typeface="+mn-ea"/>
              </a:rPr>
              <a:t>(三)高级管理人员的外部招聘渠道及流程</a:t>
            </a:r>
            <a:endParaRPr lang="zh-CN" altLang="en-US" sz="2400" dirty="0">
              <a:latin typeface="楷体" panose="02010609060101010101" pitchFamily="49" charset="-122"/>
              <a:ea typeface="楷体" panose="02010609060101010101" pitchFamily="49" charset="-122"/>
              <a:cs typeface="楷体" panose="02010609060101010101" pitchFamily="49" charset="-122"/>
            </a:endParaRPr>
          </a:p>
          <a:p>
            <a:pPr eaLnBrk="1" hangingPunct="1"/>
            <a:r>
              <a:rPr lang="zh-CN" altLang="en-US" sz="2400" dirty="0">
                <a:latin typeface="楷体" panose="02010609060101010101" pitchFamily="49" charset="-122"/>
                <a:ea typeface="楷体" panose="02010609060101010101" pitchFamily="49" charset="-122"/>
                <a:cs typeface="楷体" panose="02010609060101010101" pitchFamily="49" charset="-122"/>
                <a:sym typeface="+mn-ea"/>
              </a:rPr>
              <a:t>1.明确标准,界定素质</a:t>
            </a:r>
            <a:endParaRPr lang="zh-CN" altLang="en-US" sz="2400" dirty="0">
              <a:latin typeface="楷体" panose="02010609060101010101" pitchFamily="49" charset="-122"/>
              <a:ea typeface="楷体" panose="02010609060101010101" pitchFamily="49" charset="-122"/>
              <a:cs typeface="楷体" panose="02010609060101010101" pitchFamily="49" charset="-122"/>
            </a:endParaRPr>
          </a:p>
          <a:p>
            <a:pPr eaLnBrk="1" hangingPunct="1"/>
            <a:r>
              <a:rPr lang="zh-CN" altLang="en-US" sz="2400" dirty="0">
                <a:latin typeface="楷体" panose="02010609060101010101" pitchFamily="49" charset="-122"/>
                <a:ea typeface="楷体" panose="02010609060101010101" pitchFamily="49" charset="-122"/>
                <a:cs typeface="楷体" panose="02010609060101010101" pitchFamily="49" charset="-122"/>
                <a:sym typeface="+mn-ea"/>
              </a:rPr>
              <a:t>(1)理解公司战略 </a:t>
            </a:r>
            <a:endParaRPr lang="zh-CN" altLang="en-US" sz="2400" dirty="0">
              <a:latin typeface="楷体" panose="02010609060101010101" pitchFamily="49" charset="-122"/>
              <a:ea typeface="楷体" panose="02010609060101010101" pitchFamily="49" charset="-122"/>
              <a:cs typeface="楷体" panose="02010609060101010101" pitchFamily="49" charset="-122"/>
            </a:endParaRPr>
          </a:p>
          <a:p>
            <a:pPr eaLnBrk="1" hangingPunct="1"/>
            <a:r>
              <a:rPr lang="zh-CN" altLang="en-US" sz="2400" dirty="0">
                <a:latin typeface="楷体" panose="02010609060101010101" pitchFamily="49" charset="-122"/>
                <a:ea typeface="楷体" panose="02010609060101010101" pitchFamily="49" charset="-122"/>
                <a:cs typeface="楷体" panose="02010609060101010101" pitchFamily="49" charset="-122"/>
                <a:sym typeface="+mn-ea"/>
              </a:rPr>
              <a:t>(2)全面考虑待聘职位 </a:t>
            </a:r>
            <a:endParaRPr lang="zh-CN" altLang="en-US" sz="2400" dirty="0">
              <a:latin typeface="楷体" panose="02010609060101010101" pitchFamily="49" charset="-122"/>
              <a:ea typeface="楷体" panose="02010609060101010101" pitchFamily="49" charset="-122"/>
              <a:cs typeface="楷体" panose="02010609060101010101" pitchFamily="49" charset="-122"/>
            </a:endParaRPr>
          </a:p>
          <a:p>
            <a:pPr eaLnBrk="1" hangingPunct="1"/>
            <a:r>
              <a:rPr lang="zh-CN" altLang="en-US" sz="2400" dirty="0">
                <a:latin typeface="楷体" panose="02010609060101010101" pitchFamily="49" charset="-122"/>
                <a:ea typeface="楷体" panose="02010609060101010101" pitchFamily="49" charset="-122"/>
                <a:cs typeface="楷体" panose="02010609060101010101" pitchFamily="49" charset="-122"/>
                <a:sym typeface="+mn-ea"/>
              </a:rPr>
              <a:t>(3)明确待聘职位的关键职责 </a:t>
            </a:r>
            <a:endParaRPr lang="zh-CN" altLang="en-US" sz="2400" dirty="0">
              <a:latin typeface="楷体" panose="02010609060101010101" pitchFamily="49" charset="-122"/>
              <a:ea typeface="楷体" panose="02010609060101010101" pitchFamily="49" charset="-122"/>
              <a:cs typeface="楷体" panose="02010609060101010101" pitchFamily="49" charset="-122"/>
            </a:endParaRPr>
          </a:p>
          <a:p>
            <a:pPr eaLnBrk="1" hangingPunct="1"/>
            <a:r>
              <a:rPr lang="zh-CN" altLang="en-US" sz="2400" dirty="0">
                <a:latin typeface="楷体" panose="02010609060101010101" pitchFamily="49" charset="-122"/>
                <a:ea typeface="楷体" panose="02010609060101010101" pitchFamily="49" charset="-122"/>
                <a:cs typeface="楷体" panose="02010609060101010101" pitchFamily="49" charset="-122"/>
                <a:sym typeface="+mn-ea"/>
              </a:rPr>
              <a:t>(4)明确职位的能力模型 </a:t>
            </a:r>
            <a:endParaRPr lang="zh-CN" altLang="en-US" sz="2400" dirty="0">
              <a:latin typeface="楷体" panose="02010609060101010101" pitchFamily="49" charset="-122"/>
              <a:ea typeface="楷体" panose="02010609060101010101" pitchFamily="49" charset="-122"/>
              <a:cs typeface="楷体" panose="02010609060101010101" pitchFamily="49" charset="-122"/>
            </a:endParaRPr>
          </a:p>
          <a:p>
            <a:pPr eaLnBrk="1" hangingPunct="1"/>
            <a:r>
              <a:rPr lang="zh-CN" altLang="en-US" sz="2400" dirty="0">
                <a:latin typeface="楷体" panose="02010609060101010101" pitchFamily="49" charset="-122"/>
                <a:ea typeface="楷体" panose="02010609060101010101" pitchFamily="49" charset="-122"/>
                <a:cs typeface="楷体" panose="02010609060101010101" pitchFamily="49" charset="-122"/>
                <a:sym typeface="+mn-ea"/>
              </a:rPr>
              <a:t>(5)能力模型获得认可</a:t>
            </a:r>
            <a:endParaRPr lang="zh-CN" altLang="en-US" sz="2400" dirty="0">
              <a:latin typeface="楷体" panose="02010609060101010101" pitchFamily="49" charset="-122"/>
              <a:ea typeface="楷体" panose="02010609060101010101" pitchFamily="49" charset="-122"/>
            </a:endParaRPr>
          </a:p>
        </p:txBody>
      </p:sp>
      <p:sp>
        <p:nvSpPr>
          <p:cNvPr id="5" name="e7d195523061f1c0"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hidden="1"/>
          <p:cNvSpPr txBox="1"/>
          <p:nvPr/>
        </p:nvSpPr>
        <p:spPr>
          <a:xfrm>
            <a:off x="-355600" y="1803400"/>
            <a:ext cx="293927" cy="1016000"/>
          </a:xfrm>
          <a:prstGeom prst="rect">
            <a:avLst/>
          </a:prstGeom>
          <a:noFill/>
        </p:spPr>
        <p:txBody>
          <a:bodyPr vert="wordArtVert" rtlCol="0">
            <a:spAutoFit/>
          </a:bodyPr>
          <a:lstStyle/>
          <a:p>
            <a:r>
              <a:rPr lang="en-US" altLang="zh-CN" sz="100"/>
              <a:t>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a:t>
            </a:r>
            <a:endParaRPr lang="zh-CN" altLang="en-US" sz="100"/>
          </a:p>
        </p:txBody>
      </p:sp>
    </p:spTree>
    <p:extLst>
      <p:ext uri="{BB962C8B-B14F-4D97-AF65-F5344CB8AC3E}">
        <p14:creationId xmlns:p14="http://schemas.microsoft.com/office/powerpoint/2010/main" val="2637279481"/>
      </p:ext>
    </p:extLst>
  </p:cSld>
  <p:clrMapOvr>
    <a:masterClrMapping/>
  </p:clrMapOvr>
  <mc:AlternateContent xmlns:mc="http://schemas.openxmlformats.org/markup-compatibility/2006" xmlns:p14="http://schemas.microsoft.com/office/powerpoint/2010/main">
    <mc:Choice Requires="p14">
      <p:transition spd="slow" p14:dur="1250" advTm="0">
        <p:wipe/>
      </p:transition>
    </mc:Choice>
    <mc:Fallback xmlns="">
      <p:transition spd="slow" advTm="0">
        <p:wip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57">
                                            <p:txEl>
                                              <p:pRg st="1" end="1"/>
                                            </p:txEl>
                                          </p:spTgt>
                                        </p:tgtEl>
                                        <p:attrNameLst>
                                          <p:attrName>style.visibility</p:attrName>
                                        </p:attrNameLst>
                                      </p:cBhvr>
                                      <p:to>
                                        <p:strVal val="visible"/>
                                      </p:to>
                                    </p:set>
                                    <p:animEffect transition="in" filter="barn(inVertical)">
                                      <p:cBhvr>
                                        <p:cTn id="7" dur="500"/>
                                        <p:tgtEl>
                                          <p:spTgt spid="57">
                                            <p:txEl>
                                              <p:pRg st="1" end="1"/>
                                            </p:txEl>
                                          </p:spTgt>
                                        </p:tgtEl>
                                      </p:cBhvr>
                                    </p:animEffect>
                                  </p:childTnLst>
                                </p:cTn>
                              </p:par>
                              <p:par>
                                <p:cTn id="8" presetID="16" presetClass="entr" presetSubtype="21" fill="hold" nodeType="withEffect">
                                  <p:stCondLst>
                                    <p:cond delay="0"/>
                                  </p:stCondLst>
                                  <p:childTnLst>
                                    <p:set>
                                      <p:cBhvr>
                                        <p:cTn id="9" dur="1" fill="hold">
                                          <p:stCondLst>
                                            <p:cond delay="0"/>
                                          </p:stCondLst>
                                        </p:cTn>
                                        <p:tgtEl>
                                          <p:spTgt spid="57">
                                            <p:txEl>
                                              <p:pRg st="2" end="2"/>
                                            </p:txEl>
                                          </p:spTgt>
                                        </p:tgtEl>
                                        <p:attrNameLst>
                                          <p:attrName>style.visibility</p:attrName>
                                        </p:attrNameLst>
                                      </p:cBhvr>
                                      <p:to>
                                        <p:strVal val="visible"/>
                                      </p:to>
                                    </p:set>
                                    <p:animEffect transition="in" filter="barn(inVertical)">
                                      <p:cBhvr>
                                        <p:cTn id="10" dur="500"/>
                                        <p:tgtEl>
                                          <p:spTgt spid="57">
                                            <p:txEl>
                                              <p:pRg st="2" end="2"/>
                                            </p:txEl>
                                          </p:spTgt>
                                        </p:tgtEl>
                                      </p:cBhvr>
                                    </p:animEffect>
                                  </p:childTnLst>
                                </p:cTn>
                              </p:par>
                              <p:par>
                                <p:cTn id="11" presetID="16" presetClass="entr" presetSubtype="21" fill="hold" nodeType="withEffect">
                                  <p:stCondLst>
                                    <p:cond delay="0"/>
                                  </p:stCondLst>
                                  <p:childTnLst>
                                    <p:set>
                                      <p:cBhvr>
                                        <p:cTn id="12" dur="1" fill="hold">
                                          <p:stCondLst>
                                            <p:cond delay="0"/>
                                          </p:stCondLst>
                                        </p:cTn>
                                        <p:tgtEl>
                                          <p:spTgt spid="57">
                                            <p:txEl>
                                              <p:pRg st="3" end="3"/>
                                            </p:txEl>
                                          </p:spTgt>
                                        </p:tgtEl>
                                        <p:attrNameLst>
                                          <p:attrName>style.visibility</p:attrName>
                                        </p:attrNameLst>
                                      </p:cBhvr>
                                      <p:to>
                                        <p:strVal val="visible"/>
                                      </p:to>
                                    </p:set>
                                    <p:animEffect transition="in" filter="barn(inVertical)">
                                      <p:cBhvr>
                                        <p:cTn id="13" dur="500"/>
                                        <p:tgtEl>
                                          <p:spTgt spid="57">
                                            <p:txEl>
                                              <p:pRg st="3" end="3"/>
                                            </p:txEl>
                                          </p:spTgt>
                                        </p:tgtEl>
                                      </p:cBhvr>
                                    </p:animEffect>
                                  </p:childTnLst>
                                </p:cTn>
                              </p:par>
                              <p:par>
                                <p:cTn id="14" presetID="16" presetClass="entr" presetSubtype="21" fill="hold" nodeType="withEffect">
                                  <p:stCondLst>
                                    <p:cond delay="0"/>
                                  </p:stCondLst>
                                  <p:childTnLst>
                                    <p:set>
                                      <p:cBhvr>
                                        <p:cTn id="15" dur="1" fill="hold">
                                          <p:stCondLst>
                                            <p:cond delay="0"/>
                                          </p:stCondLst>
                                        </p:cTn>
                                        <p:tgtEl>
                                          <p:spTgt spid="57">
                                            <p:txEl>
                                              <p:pRg st="4" end="4"/>
                                            </p:txEl>
                                          </p:spTgt>
                                        </p:tgtEl>
                                        <p:attrNameLst>
                                          <p:attrName>style.visibility</p:attrName>
                                        </p:attrNameLst>
                                      </p:cBhvr>
                                      <p:to>
                                        <p:strVal val="visible"/>
                                      </p:to>
                                    </p:set>
                                    <p:animEffect transition="in" filter="barn(inVertical)">
                                      <p:cBhvr>
                                        <p:cTn id="16" dur="500"/>
                                        <p:tgtEl>
                                          <p:spTgt spid="57">
                                            <p:txEl>
                                              <p:pRg st="4" end="4"/>
                                            </p:txEl>
                                          </p:spTgt>
                                        </p:tgtEl>
                                      </p:cBhvr>
                                    </p:animEffect>
                                  </p:childTnLst>
                                </p:cTn>
                              </p:par>
                              <p:par>
                                <p:cTn id="17" presetID="16" presetClass="entr" presetSubtype="21" fill="hold" nodeType="withEffect">
                                  <p:stCondLst>
                                    <p:cond delay="0"/>
                                  </p:stCondLst>
                                  <p:childTnLst>
                                    <p:set>
                                      <p:cBhvr>
                                        <p:cTn id="18" dur="1" fill="hold">
                                          <p:stCondLst>
                                            <p:cond delay="0"/>
                                          </p:stCondLst>
                                        </p:cTn>
                                        <p:tgtEl>
                                          <p:spTgt spid="57">
                                            <p:txEl>
                                              <p:pRg st="5" end="5"/>
                                            </p:txEl>
                                          </p:spTgt>
                                        </p:tgtEl>
                                        <p:attrNameLst>
                                          <p:attrName>style.visibility</p:attrName>
                                        </p:attrNameLst>
                                      </p:cBhvr>
                                      <p:to>
                                        <p:strVal val="visible"/>
                                      </p:to>
                                    </p:set>
                                    <p:animEffect transition="in" filter="barn(inVertical)">
                                      <p:cBhvr>
                                        <p:cTn id="19" dur="500"/>
                                        <p:tgtEl>
                                          <p:spTgt spid="57">
                                            <p:txEl>
                                              <p:pRg st="5" end="5"/>
                                            </p:txEl>
                                          </p:spTgt>
                                        </p:tgtEl>
                                      </p:cBhvr>
                                    </p:animEffect>
                                  </p:childTnLst>
                                </p:cTn>
                              </p:par>
                              <p:par>
                                <p:cTn id="20" presetID="16" presetClass="entr" presetSubtype="21" fill="hold" nodeType="withEffect">
                                  <p:stCondLst>
                                    <p:cond delay="0"/>
                                  </p:stCondLst>
                                  <p:childTnLst>
                                    <p:set>
                                      <p:cBhvr>
                                        <p:cTn id="21" dur="1" fill="hold">
                                          <p:stCondLst>
                                            <p:cond delay="0"/>
                                          </p:stCondLst>
                                        </p:cTn>
                                        <p:tgtEl>
                                          <p:spTgt spid="57">
                                            <p:txEl>
                                              <p:pRg st="6" end="6"/>
                                            </p:txEl>
                                          </p:spTgt>
                                        </p:tgtEl>
                                        <p:attrNameLst>
                                          <p:attrName>style.visibility</p:attrName>
                                        </p:attrNameLst>
                                      </p:cBhvr>
                                      <p:to>
                                        <p:strVal val="visible"/>
                                      </p:to>
                                    </p:set>
                                    <p:animEffect transition="in" filter="barn(inVertical)">
                                      <p:cBhvr>
                                        <p:cTn id="22" dur="500"/>
                                        <p:tgtEl>
                                          <p:spTgt spid="57">
                                            <p:txEl>
                                              <p:pRg st="6" end="6"/>
                                            </p:txEl>
                                          </p:spTgt>
                                        </p:tgtEl>
                                      </p:cBhvr>
                                    </p:animEffect>
                                  </p:childTnLst>
                                </p:cTn>
                              </p:par>
                              <p:par>
                                <p:cTn id="23" presetID="16" presetClass="entr" presetSubtype="21" fill="hold" nodeType="withEffect">
                                  <p:stCondLst>
                                    <p:cond delay="0"/>
                                  </p:stCondLst>
                                  <p:childTnLst>
                                    <p:set>
                                      <p:cBhvr>
                                        <p:cTn id="24" dur="1" fill="hold">
                                          <p:stCondLst>
                                            <p:cond delay="0"/>
                                          </p:stCondLst>
                                        </p:cTn>
                                        <p:tgtEl>
                                          <p:spTgt spid="57">
                                            <p:txEl>
                                              <p:pRg st="7" end="7"/>
                                            </p:txEl>
                                          </p:spTgt>
                                        </p:tgtEl>
                                        <p:attrNameLst>
                                          <p:attrName>style.visibility</p:attrName>
                                        </p:attrNameLst>
                                      </p:cBhvr>
                                      <p:to>
                                        <p:strVal val="visible"/>
                                      </p:to>
                                    </p:set>
                                    <p:animEffect transition="in" filter="barn(inVertical)">
                                      <p:cBhvr>
                                        <p:cTn id="25" dur="500"/>
                                        <p:tgtEl>
                                          <p:spTgt spid="57">
                                            <p:txEl>
                                              <p:pRg st="7" end="7"/>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矩形 15"/>
          <p:cNvSpPr/>
          <p:nvPr/>
        </p:nvSpPr>
        <p:spPr>
          <a:xfrm>
            <a:off x="1406916" y="1586164"/>
            <a:ext cx="10236703" cy="3476625"/>
          </a:xfrm>
          <a:prstGeom prst="rect">
            <a:avLst/>
          </a:prstGeom>
        </p:spPr>
        <p:txBody>
          <a:bodyPr wrap="square">
            <a:spAutoFit/>
          </a:bodyPr>
          <a:lstStyle/>
          <a:p>
            <a:r>
              <a:rPr lang="zh-CN" altLang="en-US" sz="2400" dirty="0">
                <a:latin typeface="楷体" panose="02010609060101010101" pitchFamily="49" charset="-122"/>
                <a:ea typeface="楷体" panose="02010609060101010101" pitchFamily="49" charset="-122"/>
              </a:rPr>
              <a:t>   </a:t>
            </a:r>
            <a:r>
              <a:rPr lang="zh-CN" altLang="en-US" sz="2800" b="1">
                <a:latin typeface="楷体" panose="02010609060101010101" pitchFamily="49" charset="-122"/>
                <a:ea typeface="楷体" panose="02010609060101010101" pitchFamily="49" charset="-122"/>
                <a:sym typeface="+mn-ea"/>
              </a:rPr>
              <a:t>蒙牛的专家：</a:t>
            </a:r>
          </a:p>
          <a:p>
            <a:r>
              <a:rPr lang="zh-CN" altLang="en-US" sz="2400">
                <a:latin typeface="楷体" panose="02010609060101010101" pitchFamily="49" charset="-122"/>
                <a:ea typeface="楷体" panose="02010609060101010101" pitchFamily="49" charset="-122"/>
                <a:cs typeface="楷体" panose="02010609060101010101" pitchFamily="49" charset="-122"/>
                <a:sym typeface="+mn-ea"/>
              </a:rPr>
              <a:t>    </a:t>
            </a:r>
          </a:p>
          <a:p>
            <a:r>
              <a:rPr lang="zh-CN" altLang="en-US" sz="2400">
                <a:latin typeface="楷体" panose="02010609060101010101" pitchFamily="49" charset="-122"/>
                <a:ea typeface="楷体" panose="02010609060101010101" pitchFamily="49" charset="-122"/>
                <a:cs typeface="楷体" panose="02010609060101010101" pitchFamily="49" charset="-122"/>
                <a:sym typeface="+mn-ea"/>
              </a:rPr>
              <a:t>    蒙牛集团当年花巨资挖来人力资源专家张文时，所有高层强烈反对，他们认为没有必要，是不必要的开支，而老牛却说：专业的事情还是要专业的人去做。后来张文为蒙牛建设了一支高绩效，高素质的团队。（包括人力资源建设，组织架构，岗位说明书，绩效考核等）。为蒙牛作出了巨大的贡献。而这些都没有在蒙牛内幕中详细记载。这也就是蒙牛以一头牛跑出火箭速度，突出其核心竞争力的主要因素。    </a:t>
            </a:r>
          </a:p>
          <a:p>
            <a:r>
              <a:rPr lang="zh-CN" altLang="en-US" sz="2400">
                <a:latin typeface="楷体" panose="02010609060101010101" pitchFamily="49" charset="-122"/>
                <a:ea typeface="楷体" panose="02010609060101010101" pitchFamily="49" charset="-122"/>
                <a:cs typeface="楷体" panose="02010609060101010101" pitchFamily="49" charset="-122"/>
                <a:sym typeface="+mn-ea"/>
              </a:rPr>
              <a:t>    </a:t>
            </a:r>
            <a:endParaRPr lang="zh-CN" altLang="en-US" sz="2400" dirty="0">
              <a:latin typeface="楷体" panose="02010609060101010101" pitchFamily="49" charset="-122"/>
              <a:ea typeface="楷体" panose="02010609060101010101" pitchFamily="49" charset="-122"/>
            </a:endParaRPr>
          </a:p>
        </p:txBody>
      </p:sp>
      <p:grpSp>
        <p:nvGrpSpPr>
          <p:cNvPr id="17" name="组合 16"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GrpSpPr/>
          <p:nvPr/>
        </p:nvGrpSpPr>
        <p:grpSpPr>
          <a:xfrm>
            <a:off x="171280" y="169033"/>
            <a:ext cx="1891633" cy="1891633"/>
            <a:chOff x="831765" y="1948847"/>
            <a:chExt cx="1891633" cy="1891633"/>
          </a:xfrm>
        </p:grpSpPr>
        <p:grpSp>
          <p:nvGrpSpPr>
            <p:cNvPr id="18" name="组合 17"/>
            <p:cNvGrpSpPr/>
            <p:nvPr/>
          </p:nvGrpSpPr>
          <p:grpSpPr>
            <a:xfrm>
              <a:off x="831765" y="1948847"/>
              <a:ext cx="1891633" cy="1891633"/>
              <a:chOff x="1375509" y="1976984"/>
              <a:chExt cx="2018000" cy="2018000"/>
            </a:xfrm>
          </p:grpSpPr>
          <p:sp>
            <p:nvSpPr>
              <p:cNvPr id="21" name="椭圆 20" descr="e7d195523061f1c0deeec63e560781cfd59afb0ea006f2a87ABB68BF51EA6619813959095094C18C62A12F549504892A4AAA8C1554C6663626E05CA27F281A14E6983772AFC3FB97135759321DEA3D709AACD122C08E6ED1C77BAD4A88EF4CD28A80260D8F97957F436F83C1F553EF0169027D0DBFA7A77088E1513DBDFC101C4B4DFF310B01A5021663E46B6BC2AAB5"/>
              <p:cNvSpPr>
                <a:spLocks noChangeAspect="1"/>
              </p:cNvSpPr>
              <p:nvPr/>
            </p:nvSpPr>
            <p:spPr>
              <a:xfrm>
                <a:off x="1375509" y="1976984"/>
                <a:ext cx="2018000" cy="2018000"/>
              </a:xfrm>
              <a:prstGeom prst="ellipse">
                <a:avLst/>
              </a:prstGeom>
              <a:gradFill>
                <a:gsLst>
                  <a:gs pos="0">
                    <a:schemeClr val="bg1"/>
                  </a:gs>
                  <a:gs pos="100000">
                    <a:srgbClr val="C7C7C7"/>
                  </a:gs>
                </a:gsLst>
                <a:lin ang="13200000" scaled="0"/>
              </a:gradFill>
              <a:ln w="22225">
                <a:solidFill>
                  <a:schemeClr val="bg1"/>
                </a:solidFill>
              </a:ln>
              <a:effectLst>
                <a:outerShdw blurRad="393700" dist="1270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2" name="任意多边形 16"/>
              <p:cNvSpPr/>
              <p:nvPr/>
            </p:nvSpPr>
            <p:spPr>
              <a:xfrm rot="5400000">
                <a:off x="1220020" y="2637800"/>
                <a:ext cx="1007034" cy="694933"/>
              </a:xfrm>
              <a:custGeom>
                <a:avLst/>
                <a:gdLst>
                  <a:gd name="connsiteX0" fmla="*/ 0 w 1007034"/>
                  <a:gd name="connsiteY0" fmla="*/ 555348 h 694933"/>
                  <a:gd name="connsiteX1" fmla="*/ 322102 w 1007034"/>
                  <a:gd name="connsiteY1" fmla="*/ 0 h 694933"/>
                  <a:gd name="connsiteX2" fmla="*/ 392164 w 1007034"/>
                  <a:gd name="connsiteY2" fmla="*/ 21748 h 694933"/>
                  <a:gd name="connsiteX3" fmla="*/ 503517 w 1007034"/>
                  <a:gd name="connsiteY3" fmla="*/ 32974 h 694933"/>
                  <a:gd name="connsiteX4" fmla="*/ 614869 w 1007034"/>
                  <a:gd name="connsiteY4" fmla="*/ 21748 h 694933"/>
                  <a:gd name="connsiteX5" fmla="*/ 684932 w 1007034"/>
                  <a:gd name="connsiteY5" fmla="*/ 0 h 694933"/>
                  <a:gd name="connsiteX6" fmla="*/ 1007034 w 1007034"/>
                  <a:gd name="connsiteY6" fmla="*/ 555347 h 694933"/>
                  <a:gd name="connsiteX7" fmla="*/ 895766 w 1007034"/>
                  <a:gd name="connsiteY7" fmla="*/ 615742 h 694933"/>
                  <a:gd name="connsiteX8" fmla="*/ 503516 w 1007034"/>
                  <a:gd name="connsiteY8" fmla="*/ 694933 h 694933"/>
                  <a:gd name="connsiteX9" fmla="*/ 111266 w 1007034"/>
                  <a:gd name="connsiteY9" fmla="*/ 615742 h 694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07034" h="694933">
                    <a:moveTo>
                      <a:pt x="0" y="555348"/>
                    </a:moveTo>
                    <a:lnTo>
                      <a:pt x="322102" y="0"/>
                    </a:lnTo>
                    <a:lnTo>
                      <a:pt x="392164" y="21748"/>
                    </a:lnTo>
                    <a:cubicBezTo>
                      <a:pt x="428132" y="29108"/>
                      <a:pt x="465373" y="32974"/>
                      <a:pt x="503517" y="32974"/>
                    </a:cubicBezTo>
                    <a:cubicBezTo>
                      <a:pt x="541660" y="32974"/>
                      <a:pt x="578901" y="29108"/>
                      <a:pt x="614869" y="21748"/>
                    </a:cubicBezTo>
                    <a:lnTo>
                      <a:pt x="684932" y="0"/>
                    </a:lnTo>
                    <a:lnTo>
                      <a:pt x="1007034" y="555347"/>
                    </a:lnTo>
                    <a:lnTo>
                      <a:pt x="895766" y="615742"/>
                    </a:lnTo>
                    <a:cubicBezTo>
                      <a:pt x="775204" y="666735"/>
                      <a:pt x="642653" y="694933"/>
                      <a:pt x="503516" y="694933"/>
                    </a:cubicBezTo>
                    <a:cubicBezTo>
                      <a:pt x="364379" y="694933"/>
                      <a:pt x="231828" y="666735"/>
                      <a:pt x="111266" y="615742"/>
                    </a:cubicBezTo>
                    <a:close/>
                  </a:path>
                </a:pathLst>
              </a:custGeom>
              <a:solidFill>
                <a:srgbClr val="365B7C"/>
              </a:solidFill>
              <a:ln>
                <a:noFill/>
              </a:ln>
              <a:effectLst>
                <a:innerShdw blurRad="63500" dist="381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20" name="Freeform 48"/>
            <p:cNvSpPr>
              <a:spLocks noEditPoints="1"/>
            </p:cNvSpPr>
            <p:nvPr/>
          </p:nvSpPr>
          <p:spPr bwMode="auto">
            <a:xfrm>
              <a:off x="1822373" y="2622634"/>
              <a:ext cx="490056" cy="469081"/>
            </a:xfrm>
            <a:custGeom>
              <a:avLst/>
              <a:gdLst>
                <a:gd name="T0" fmla="*/ 419 w 628"/>
                <a:gd name="T1" fmla="*/ 232 h 600"/>
                <a:gd name="T2" fmla="*/ 411 w 628"/>
                <a:gd name="T3" fmla="*/ 249 h 600"/>
                <a:gd name="T4" fmla="*/ 408 w 628"/>
                <a:gd name="T5" fmla="*/ 261 h 600"/>
                <a:gd name="T6" fmla="*/ 409 w 628"/>
                <a:gd name="T7" fmla="*/ 283 h 600"/>
                <a:gd name="T8" fmla="*/ 417 w 628"/>
                <a:gd name="T9" fmla="*/ 304 h 600"/>
                <a:gd name="T10" fmla="*/ 424 w 628"/>
                <a:gd name="T11" fmla="*/ 315 h 600"/>
                <a:gd name="T12" fmla="*/ 441 w 628"/>
                <a:gd name="T13" fmla="*/ 330 h 600"/>
                <a:gd name="T14" fmla="*/ 453 w 628"/>
                <a:gd name="T15" fmla="*/ 335 h 600"/>
                <a:gd name="T16" fmla="*/ 478 w 628"/>
                <a:gd name="T17" fmla="*/ 200 h 600"/>
                <a:gd name="T18" fmla="*/ 449 w 628"/>
                <a:gd name="T19" fmla="*/ 206 h 600"/>
                <a:gd name="T20" fmla="*/ 433 w 628"/>
                <a:gd name="T21" fmla="*/ 216 h 600"/>
                <a:gd name="T22" fmla="*/ 425 w 628"/>
                <a:gd name="T23" fmla="*/ 224 h 600"/>
                <a:gd name="T24" fmla="*/ 384 w 628"/>
                <a:gd name="T25" fmla="*/ 70 h 600"/>
                <a:gd name="T26" fmla="*/ 314 w 628"/>
                <a:gd name="T27" fmla="*/ 140 h 600"/>
                <a:gd name="T28" fmla="*/ 379 w 628"/>
                <a:gd name="T29" fmla="*/ 283 h 600"/>
                <a:gd name="T30" fmla="*/ 379 w 628"/>
                <a:gd name="T31" fmla="*/ 254 h 600"/>
                <a:gd name="T32" fmla="*/ 359 w 628"/>
                <a:gd name="T33" fmla="*/ 154 h 600"/>
                <a:gd name="T34" fmla="*/ 250 w 628"/>
                <a:gd name="T35" fmla="*/ 270 h 600"/>
                <a:gd name="T36" fmla="*/ 314 w 628"/>
                <a:gd name="T37" fmla="*/ 396 h 600"/>
                <a:gd name="T38" fmla="*/ 282 w 628"/>
                <a:gd name="T39" fmla="*/ 400 h 600"/>
                <a:gd name="T40" fmla="*/ 267 w 628"/>
                <a:gd name="T41" fmla="*/ 382 h 600"/>
                <a:gd name="T42" fmla="*/ 257 w 628"/>
                <a:gd name="T43" fmla="*/ 374 h 600"/>
                <a:gd name="T44" fmla="*/ 214 w 628"/>
                <a:gd name="T45" fmla="*/ 356 h 600"/>
                <a:gd name="T46" fmla="*/ 195 w 628"/>
                <a:gd name="T47" fmla="*/ 354 h 600"/>
                <a:gd name="T48" fmla="*/ 0 w 628"/>
                <a:gd name="T49" fmla="*/ 600 h 600"/>
                <a:gd name="T50" fmla="*/ 83 w 628"/>
                <a:gd name="T51" fmla="*/ 454 h 600"/>
                <a:gd name="T52" fmla="*/ 216 w 628"/>
                <a:gd name="T53" fmla="*/ 454 h 600"/>
                <a:gd name="T54" fmla="*/ 301 w 628"/>
                <a:gd name="T55" fmla="*/ 600 h 600"/>
                <a:gd name="T56" fmla="*/ 282 w 628"/>
                <a:gd name="T57" fmla="*/ 400 h 600"/>
                <a:gd name="T58" fmla="*/ 433 w 628"/>
                <a:gd name="T59" fmla="*/ 354 h 600"/>
                <a:gd name="T60" fmla="*/ 413 w 628"/>
                <a:gd name="T61" fmla="*/ 356 h 600"/>
                <a:gd name="T62" fmla="*/ 361 w 628"/>
                <a:gd name="T63" fmla="*/ 382 h 600"/>
                <a:gd name="T64" fmla="*/ 353 w 628"/>
                <a:gd name="T65" fmla="*/ 391 h 600"/>
                <a:gd name="T66" fmla="*/ 389 w 628"/>
                <a:gd name="T67" fmla="*/ 600 h 600"/>
                <a:gd name="T68" fmla="*/ 410 w 628"/>
                <a:gd name="T69" fmla="*/ 600 h 600"/>
                <a:gd name="T70" fmla="*/ 564 w 628"/>
                <a:gd name="T71" fmla="*/ 454 h 600"/>
                <a:gd name="T72" fmla="*/ 628 w 628"/>
                <a:gd name="T73" fmla="*/ 460 h 600"/>
                <a:gd name="T74" fmla="*/ 151 w 628"/>
                <a:gd name="T75" fmla="*/ 340 h 600"/>
                <a:gd name="T76" fmla="*/ 186 w 628"/>
                <a:gd name="T77" fmla="*/ 330 h 600"/>
                <a:gd name="T78" fmla="*/ 196 w 628"/>
                <a:gd name="T79" fmla="*/ 323 h 600"/>
                <a:gd name="T80" fmla="*/ 216 w 628"/>
                <a:gd name="T81" fmla="*/ 295 h 600"/>
                <a:gd name="T82" fmla="*/ 219 w 628"/>
                <a:gd name="T83" fmla="*/ 281 h 600"/>
                <a:gd name="T84" fmla="*/ 219 w 628"/>
                <a:gd name="T85" fmla="*/ 258 h 600"/>
                <a:gd name="T86" fmla="*/ 214 w 628"/>
                <a:gd name="T87" fmla="*/ 241 h 600"/>
                <a:gd name="T88" fmla="*/ 208 w 628"/>
                <a:gd name="T89" fmla="*/ 231 h 600"/>
                <a:gd name="T90" fmla="*/ 195 w 628"/>
                <a:gd name="T91" fmla="*/ 217 h 600"/>
                <a:gd name="T92" fmla="*/ 186 w 628"/>
                <a:gd name="T93" fmla="*/ 210 h 600"/>
                <a:gd name="T94" fmla="*/ 151 w 628"/>
                <a:gd name="T95" fmla="*/ 200 h 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28" h="600">
                  <a:moveTo>
                    <a:pt x="425" y="224"/>
                  </a:moveTo>
                  <a:cubicBezTo>
                    <a:pt x="423" y="226"/>
                    <a:pt x="421" y="229"/>
                    <a:pt x="420" y="231"/>
                  </a:cubicBezTo>
                  <a:cubicBezTo>
                    <a:pt x="419" y="231"/>
                    <a:pt x="419" y="232"/>
                    <a:pt x="419" y="232"/>
                  </a:cubicBezTo>
                  <a:cubicBezTo>
                    <a:pt x="418" y="234"/>
                    <a:pt x="416" y="236"/>
                    <a:pt x="415" y="239"/>
                  </a:cubicBezTo>
                  <a:cubicBezTo>
                    <a:pt x="415" y="240"/>
                    <a:pt x="414" y="240"/>
                    <a:pt x="414" y="241"/>
                  </a:cubicBezTo>
                  <a:cubicBezTo>
                    <a:pt x="413" y="244"/>
                    <a:pt x="412" y="246"/>
                    <a:pt x="411" y="249"/>
                  </a:cubicBezTo>
                  <a:cubicBezTo>
                    <a:pt x="411" y="249"/>
                    <a:pt x="411" y="250"/>
                    <a:pt x="411" y="250"/>
                  </a:cubicBezTo>
                  <a:cubicBezTo>
                    <a:pt x="410" y="253"/>
                    <a:pt x="409" y="255"/>
                    <a:pt x="409" y="258"/>
                  </a:cubicBezTo>
                  <a:cubicBezTo>
                    <a:pt x="409" y="259"/>
                    <a:pt x="409" y="260"/>
                    <a:pt x="408" y="261"/>
                  </a:cubicBezTo>
                  <a:cubicBezTo>
                    <a:pt x="408" y="264"/>
                    <a:pt x="408" y="267"/>
                    <a:pt x="408" y="270"/>
                  </a:cubicBezTo>
                  <a:cubicBezTo>
                    <a:pt x="408" y="274"/>
                    <a:pt x="408" y="278"/>
                    <a:pt x="409" y="281"/>
                  </a:cubicBezTo>
                  <a:cubicBezTo>
                    <a:pt x="409" y="282"/>
                    <a:pt x="409" y="283"/>
                    <a:pt x="409" y="283"/>
                  </a:cubicBezTo>
                  <a:cubicBezTo>
                    <a:pt x="410" y="287"/>
                    <a:pt x="411" y="290"/>
                    <a:pt x="412" y="293"/>
                  </a:cubicBezTo>
                  <a:cubicBezTo>
                    <a:pt x="412" y="294"/>
                    <a:pt x="412" y="294"/>
                    <a:pt x="412" y="295"/>
                  </a:cubicBezTo>
                  <a:cubicBezTo>
                    <a:pt x="414" y="298"/>
                    <a:pt x="415" y="301"/>
                    <a:pt x="417" y="304"/>
                  </a:cubicBezTo>
                  <a:cubicBezTo>
                    <a:pt x="417" y="305"/>
                    <a:pt x="417" y="305"/>
                    <a:pt x="418" y="306"/>
                  </a:cubicBezTo>
                  <a:cubicBezTo>
                    <a:pt x="420" y="309"/>
                    <a:pt x="422" y="312"/>
                    <a:pt x="424" y="315"/>
                  </a:cubicBezTo>
                  <a:cubicBezTo>
                    <a:pt x="424" y="315"/>
                    <a:pt x="424" y="315"/>
                    <a:pt x="424" y="315"/>
                  </a:cubicBezTo>
                  <a:cubicBezTo>
                    <a:pt x="427" y="318"/>
                    <a:pt x="429" y="320"/>
                    <a:pt x="432" y="323"/>
                  </a:cubicBezTo>
                  <a:cubicBezTo>
                    <a:pt x="432" y="323"/>
                    <a:pt x="432" y="323"/>
                    <a:pt x="432" y="323"/>
                  </a:cubicBezTo>
                  <a:cubicBezTo>
                    <a:pt x="435" y="326"/>
                    <a:pt x="438" y="328"/>
                    <a:pt x="441" y="330"/>
                  </a:cubicBezTo>
                  <a:cubicBezTo>
                    <a:pt x="442" y="330"/>
                    <a:pt x="442" y="330"/>
                    <a:pt x="442" y="330"/>
                  </a:cubicBezTo>
                  <a:cubicBezTo>
                    <a:pt x="446" y="332"/>
                    <a:pt x="449" y="334"/>
                    <a:pt x="452" y="335"/>
                  </a:cubicBezTo>
                  <a:cubicBezTo>
                    <a:pt x="453" y="335"/>
                    <a:pt x="453" y="335"/>
                    <a:pt x="453" y="335"/>
                  </a:cubicBezTo>
                  <a:cubicBezTo>
                    <a:pt x="461" y="338"/>
                    <a:pt x="469" y="340"/>
                    <a:pt x="478" y="340"/>
                  </a:cubicBezTo>
                  <a:cubicBezTo>
                    <a:pt x="516" y="340"/>
                    <a:pt x="547" y="309"/>
                    <a:pt x="547" y="270"/>
                  </a:cubicBezTo>
                  <a:cubicBezTo>
                    <a:pt x="547" y="231"/>
                    <a:pt x="516" y="200"/>
                    <a:pt x="478" y="200"/>
                  </a:cubicBezTo>
                  <a:cubicBezTo>
                    <a:pt x="468" y="200"/>
                    <a:pt x="458" y="202"/>
                    <a:pt x="450" y="206"/>
                  </a:cubicBezTo>
                  <a:cubicBezTo>
                    <a:pt x="450" y="206"/>
                    <a:pt x="450" y="206"/>
                    <a:pt x="450" y="206"/>
                  </a:cubicBezTo>
                  <a:cubicBezTo>
                    <a:pt x="449" y="206"/>
                    <a:pt x="449" y="206"/>
                    <a:pt x="449" y="206"/>
                  </a:cubicBezTo>
                  <a:cubicBezTo>
                    <a:pt x="446" y="208"/>
                    <a:pt x="444" y="209"/>
                    <a:pt x="442" y="210"/>
                  </a:cubicBezTo>
                  <a:cubicBezTo>
                    <a:pt x="441" y="210"/>
                    <a:pt x="441" y="211"/>
                    <a:pt x="440" y="211"/>
                  </a:cubicBezTo>
                  <a:cubicBezTo>
                    <a:pt x="438" y="213"/>
                    <a:pt x="435" y="215"/>
                    <a:pt x="433" y="216"/>
                  </a:cubicBezTo>
                  <a:cubicBezTo>
                    <a:pt x="433" y="217"/>
                    <a:pt x="432" y="217"/>
                    <a:pt x="432" y="217"/>
                  </a:cubicBezTo>
                  <a:cubicBezTo>
                    <a:pt x="430" y="219"/>
                    <a:pt x="428" y="221"/>
                    <a:pt x="426" y="223"/>
                  </a:cubicBezTo>
                  <a:cubicBezTo>
                    <a:pt x="426" y="223"/>
                    <a:pt x="425" y="224"/>
                    <a:pt x="425" y="224"/>
                  </a:cubicBezTo>
                  <a:close/>
                  <a:moveTo>
                    <a:pt x="314" y="140"/>
                  </a:moveTo>
                  <a:lnTo>
                    <a:pt x="314" y="140"/>
                  </a:lnTo>
                  <a:cubicBezTo>
                    <a:pt x="353" y="140"/>
                    <a:pt x="384" y="108"/>
                    <a:pt x="384" y="70"/>
                  </a:cubicBezTo>
                  <a:cubicBezTo>
                    <a:pt x="384" y="31"/>
                    <a:pt x="353" y="0"/>
                    <a:pt x="314" y="0"/>
                  </a:cubicBezTo>
                  <a:cubicBezTo>
                    <a:pt x="275" y="0"/>
                    <a:pt x="244" y="31"/>
                    <a:pt x="244" y="70"/>
                  </a:cubicBezTo>
                  <a:cubicBezTo>
                    <a:pt x="244" y="108"/>
                    <a:pt x="275" y="140"/>
                    <a:pt x="314" y="140"/>
                  </a:cubicBezTo>
                  <a:close/>
                  <a:moveTo>
                    <a:pt x="379" y="336"/>
                  </a:moveTo>
                  <a:lnTo>
                    <a:pt x="379" y="336"/>
                  </a:lnTo>
                  <a:lnTo>
                    <a:pt x="379" y="283"/>
                  </a:lnTo>
                  <a:cubicBezTo>
                    <a:pt x="379" y="279"/>
                    <a:pt x="378" y="274"/>
                    <a:pt x="378" y="270"/>
                  </a:cubicBezTo>
                  <a:cubicBezTo>
                    <a:pt x="378" y="266"/>
                    <a:pt x="379" y="262"/>
                    <a:pt x="379" y="257"/>
                  </a:cubicBezTo>
                  <a:lnTo>
                    <a:pt x="379" y="254"/>
                  </a:lnTo>
                  <a:lnTo>
                    <a:pt x="380" y="254"/>
                  </a:lnTo>
                  <a:cubicBezTo>
                    <a:pt x="385" y="223"/>
                    <a:pt x="404" y="197"/>
                    <a:pt x="431" y="183"/>
                  </a:cubicBezTo>
                  <a:cubicBezTo>
                    <a:pt x="412" y="165"/>
                    <a:pt x="387" y="154"/>
                    <a:pt x="359" y="154"/>
                  </a:cubicBezTo>
                  <a:lnTo>
                    <a:pt x="269" y="154"/>
                  </a:lnTo>
                  <a:cubicBezTo>
                    <a:pt x="241" y="154"/>
                    <a:pt x="216" y="165"/>
                    <a:pt x="197" y="183"/>
                  </a:cubicBezTo>
                  <a:cubicBezTo>
                    <a:pt x="228" y="199"/>
                    <a:pt x="250" y="232"/>
                    <a:pt x="250" y="270"/>
                  </a:cubicBezTo>
                  <a:cubicBezTo>
                    <a:pt x="250" y="278"/>
                    <a:pt x="249" y="285"/>
                    <a:pt x="247" y="293"/>
                  </a:cubicBezTo>
                  <a:lnTo>
                    <a:pt x="247" y="335"/>
                  </a:lnTo>
                  <a:cubicBezTo>
                    <a:pt x="276" y="347"/>
                    <a:pt x="299" y="369"/>
                    <a:pt x="314" y="396"/>
                  </a:cubicBezTo>
                  <a:cubicBezTo>
                    <a:pt x="328" y="369"/>
                    <a:pt x="352" y="348"/>
                    <a:pt x="379" y="336"/>
                  </a:cubicBezTo>
                  <a:close/>
                  <a:moveTo>
                    <a:pt x="282" y="400"/>
                  </a:moveTo>
                  <a:lnTo>
                    <a:pt x="282" y="400"/>
                  </a:lnTo>
                  <a:cubicBezTo>
                    <a:pt x="280" y="397"/>
                    <a:pt x="278" y="394"/>
                    <a:pt x="275" y="391"/>
                  </a:cubicBezTo>
                  <a:cubicBezTo>
                    <a:pt x="275" y="390"/>
                    <a:pt x="274" y="390"/>
                    <a:pt x="274" y="390"/>
                  </a:cubicBezTo>
                  <a:cubicBezTo>
                    <a:pt x="272" y="387"/>
                    <a:pt x="270" y="385"/>
                    <a:pt x="267" y="382"/>
                  </a:cubicBezTo>
                  <a:cubicBezTo>
                    <a:pt x="267" y="382"/>
                    <a:pt x="266" y="382"/>
                    <a:pt x="266" y="381"/>
                  </a:cubicBezTo>
                  <a:cubicBezTo>
                    <a:pt x="263" y="379"/>
                    <a:pt x="261" y="377"/>
                    <a:pt x="258" y="375"/>
                  </a:cubicBezTo>
                  <a:cubicBezTo>
                    <a:pt x="257" y="374"/>
                    <a:pt x="257" y="374"/>
                    <a:pt x="257" y="374"/>
                  </a:cubicBezTo>
                  <a:cubicBezTo>
                    <a:pt x="247" y="367"/>
                    <a:pt x="237" y="362"/>
                    <a:pt x="225" y="359"/>
                  </a:cubicBezTo>
                  <a:cubicBezTo>
                    <a:pt x="223" y="358"/>
                    <a:pt x="220" y="357"/>
                    <a:pt x="218" y="357"/>
                  </a:cubicBezTo>
                  <a:cubicBezTo>
                    <a:pt x="217" y="356"/>
                    <a:pt x="215" y="356"/>
                    <a:pt x="214" y="356"/>
                  </a:cubicBezTo>
                  <a:cubicBezTo>
                    <a:pt x="212" y="356"/>
                    <a:pt x="210" y="355"/>
                    <a:pt x="208" y="355"/>
                  </a:cubicBezTo>
                  <a:cubicBezTo>
                    <a:pt x="207" y="355"/>
                    <a:pt x="206" y="355"/>
                    <a:pt x="205" y="355"/>
                  </a:cubicBezTo>
                  <a:cubicBezTo>
                    <a:pt x="202" y="354"/>
                    <a:pt x="199" y="354"/>
                    <a:pt x="195" y="354"/>
                  </a:cubicBezTo>
                  <a:lnTo>
                    <a:pt x="105" y="354"/>
                  </a:lnTo>
                  <a:cubicBezTo>
                    <a:pt x="47" y="354"/>
                    <a:pt x="0" y="401"/>
                    <a:pt x="0" y="460"/>
                  </a:cubicBezTo>
                  <a:lnTo>
                    <a:pt x="0" y="600"/>
                  </a:lnTo>
                  <a:lnTo>
                    <a:pt x="62" y="600"/>
                  </a:lnTo>
                  <a:lnTo>
                    <a:pt x="62" y="454"/>
                  </a:lnTo>
                  <a:lnTo>
                    <a:pt x="83" y="454"/>
                  </a:lnTo>
                  <a:lnTo>
                    <a:pt x="83" y="600"/>
                  </a:lnTo>
                  <a:lnTo>
                    <a:pt x="216" y="600"/>
                  </a:lnTo>
                  <a:lnTo>
                    <a:pt x="216" y="454"/>
                  </a:lnTo>
                  <a:lnTo>
                    <a:pt x="237" y="454"/>
                  </a:lnTo>
                  <a:lnTo>
                    <a:pt x="237" y="600"/>
                  </a:lnTo>
                  <a:lnTo>
                    <a:pt x="301" y="600"/>
                  </a:lnTo>
                  <a:lnTo>
                    <a:pt x="301" y="460"/>
                  </a:lnTo>
                  <a:cubicBezTo>
                    <a:pt x="301" y="437"/>
                    <a:pt x="294" y="417"/>
                    <a:pt x="282" y="400"/>
                  </a:cubicBezTo>
                  <a:cubicBezTo>
                    <a:pt x="282" y="400"/>
                    <a:pt x="282" y="400"/>
                    <a:pt x="282" y="400"/>
                  </a:cubicBezTo>
                  <a:close/>
                  <a:moveTo>
                    <a:pt x="523" y="354"/>
                  </a:moveTo>
                  <a:lnTo>
                    <a:pt x="523" y="354"/>
                  </a:lnTo>
                  <a:lnTo>
                    <a:pt x="433" y="354"/>
                  </a:lnTo>
                  <a:cubicBezTo>
                    <a:pt x="429" y="354"/>
                    <a:pt x="426" y="354"/>
                    <a:pt x="423" y="355"/>
                  </a:cubicBezTo>
                  <a:cubicBezTo>
                    <a:pt x="422" y="355"/>
                    <a:pt x="421" y="355"/>
                    <a:pt x="420" y="355"/>
                  </a:cubicBezTo>
                  <a:cubicBezTo>
                    <a:pt x="418" y="355"/>
                    <a:pt x="415" y="356"/>
                    <a:pt x="413" y="356"/>
                  </a:cubicBezTo>
                  <a:cubicBezTo>
                    <a:pt x="412" y="356"/>
                    <a:pt x="411" y="356"/>
                    <a:pt x="410" y="357"/>
                  </a:cubicBezTo>
                  <a:cubicBezTo>
                    <a:pt x="408" y="357"/>
                    <a:pt x="405" y="358"/>
                    <a:pt x="403" y="358"/>
                  </a:cubicBezTo>
                  <a:cubicBezTo>
                    <a:pt x="387" y="363"/>
                    <a:pt x="373" y="371"/>
                    <a:pt x="361" y="382"/>
                  </a:cubicBezTo>
                  <a:cubicBezTo>
                    <a:pt x="361" y="382"/>
                    <a:pt x="361" y="382"/>
                    <a:pt x="361" y="383"/>
                  </a:cubicBezTo>
                  <a:cubicBezTo>
                    <a:pt x="358" y="385"/>
                    <a:pt x="356" y="388"/>
                    <a:pt x="353" y="390"/>
                  </a:cubicBezTo>
                  <a:cubicBezTo>
                    <a:pt x="353" y="390"/>
                    <a:pt x="353" y="391"/>
                    <a:pt x="353" y="391"/>
                  </a:cubicBezTo>
                  <a:cubicBezTo>
                    <a:pt x="337" y="409"/>
                    <a:pt x="327" y="433"/>
                    <a:pt x="327" y="460"/>
                  </a:cubicBezTo>
                  <a:lnTo>
                    <a:pt x="327" y="600"/>
                  </a:lnTo>
                  <a:lnTo>
                    <a:pt x="389" y="600"/>
                  </a:lnTo>
                  <a:lnTo>
                    <a:pt x="389" y="454"/>
                  </a:lnTo>
                  <a:lnTo>
                    <a:pt x="410" y="454"/>
                  </a:lnTo>
                  <a:lnTo>
                    <a:pt x="410" y="600"/>
                  </a:lnTo>
                  <a:lnTo>
                    <a:pt x="543" y="600"/>
                  </a:lnTo>
                  <a:lnTo>
                    <a:pt x="543" y="454"/>
                  </a:lnTo>
                  <a:lnTo>
                    <a:pt x="564" y="454"/>
                  </a:lnTo>
                  <a:lnTo>
                    <a:pt x="564" y="600"/>
                  </a:lnTo>
                  <a:lnTo>
                    <a:pt x="628" y="600"/>
                  </a:lnTo>
                  <a:lnTo>
                    <a:pt x="628" y="460"/>
                  </a:lnTo>
                  <a:cubicBezTo>
                    <a:pt x="628" y="401"/>
                    <a:pt x="581" y="354"/>
                    <a:pt x="523" y="354"/>
                  </a:cubicBezTo>
                  <a:close/>
                  <a:moveTo>
                    <a:pt x="151" y="340"/>
                  </a:moveTo>
                  <a:lnTo>
                    <a:pt x="151" y="340"/>
                  </a:lnTo>
                  <a:cubicBezTo>
                    <a:pt x="159" y="340"/>
                    <a:pt x="167" y="338"/>
                    <a:pt x="175" y="335"/>
                  </a:cubicBezTo>
                  <a:cubicBezTo>
                    <a:pt x="175" y="335"/>
                    <a:pt x="175" y="335"/>
                    <a:pt x="176" y="335"/>
                  </a:cubicBezTo>
                  <a:cubicBezTo>
                    <a:pt x="179" y="334"/>
                    <a:pt x="183" y="332"/>
                    <a:pt x="186" y="330"/>
                  </a:cubicBezTo>
                  <a:cubicBezTo>
                    <a:pt x="186" y="330"/>
                    <a:pt x="186" y="330"/>
                    <a:pt x="186" y="330"/>
                  </a:cubicBezTo>
                  <a:cubicBezTo>
                    <a:pt x="190" y="328"/>
                    <a:pt x="193" y="326"/>
                    <a:pt x="196" y="323"/>
                  </a:cubicBezTo>
                  <a:cubicBezTo>
                    <a:pt x="196" y="323"/>
                    <a:pt x="196" y="323"/>
                    <a:pt x="196" y="323"/>
                  </a:cubicBezTo>
                  <a:cubicBezTo>
                    <a:pt x="202" y="318"/>
                    <a:pt x="206" y="312"/>
                    <a:pt x="210" y="306"/>
                  </a:cubicBezTo>
                  <a:cubicBezTo>
                    <a:pt x="211" y="305"/>
                    <a:pt x="211" y="305"/>
                    <a:pt x="211" y="304"/>
                  </a:cubicBezTo>
                  <a:cubicBezTo>
                    <a:pt x="213" y="301"/>
                    <a:pt x="214" y="298"/>
                    <a:pt x="216" y="295"/>
                  </a:cubicBezTo>
                  <a:cubicBezTo>
                    <a:pt x="216" y="294"/>
                    <a:pt x="216" y="294"/>
                    <a:pt x="216" y="293"/>
                  </a:cubicBezTo>
                  <a:cubicBezTo>
                    <a:pt x="217" y="290"/>
                    <a:pt x="218" y="287"/>
                    <a:pt x="219" y="283"/>
                  </a:cubicBezTo>
                  <a:cubicBezTo>
                    <a:pt x="219" y="282"/>
                    <a:pt x="219" y="282"/>
                    <a:pt x="219" y="281"/>
                  </a:cubicBezTo>
                  <a:cubicBezTo>
                    <a:pt x="220" y="278"/>
                    <a:pt x="220" y="274"/>
                    <a:pt x="220" y="270"/>
                  </a:cubicBezTo>
                  <a:cubicBezTo>
                    <a:pt x="220" y="267"/>
                    <a:pt x="220" y="264"/>
                    <a:pt x="220" y="261"/>
                  </a:cubicBezTo>
                  <a:cubicBezTo>
                    <a:pt x="219" y="260"/>
                    <a:pt x="219" y="259"/>
                    <a:pt x="219" y="258"/>
                  </a:cubicBezTo>
                  <a:cubicBezTo>
                    <a:pt x="219" y="255"/>
                    <a:pt x="218" y="252"/>
                    <a:pt x="217" y="250"/>
                  </a:cubicBezTo>
                  <a:cubicBezTo>
                    <a:pt x="217" y="249"/>
                    <a:pt x="217" y="249"/>
                    <a:pt x="217" y="249"/>
                  </a:cubicBezTo>
                  <a:cubicBezTo>
                    <a:pt x="216" y="246"/>
                    <a:pt x="215" y="244"/>
                    <a:pt x="214" y="241"/>
                  </a:cubicBezTo>
                  <a:cubicBezTo>
                    <a:pt x="214" y="240"/>
                    <a:pt x="213" y="240"/>
                    <a:pt x="213" y="239"/>
                  </a:cubicBezTo>
                  <a:cubicBezTo>
                    <a:pt x="212" y="236"/>
                    <a:pt x="210" y="234"/>
                    <a:pt x="209" y="231"/>
                  </a:cubicBezTo>
                  <a:lnTo>
                    <a:pt x="208" y="231"/>
                  </a:lnTo>
                  <a:cubicBezTo>
                    <a:pt x="207" y="229"/>
                    <a:pt x="205" y="226"/>
                    <a:pt x="203" y="224"/>
                  </a:cubicBezTo>
                  <a:cubicBezTo>
                    <a:pt x="203" y="224"/>
                    <a:pt x="202" y="223"/>
                    <a:pt x="202" y="223"/>
                  </a:cubicBezTo>
                  <a:cubicBezTo>
                    <a:pt x="200" y="221"/>
                    <a:pt x="198" y="219"/>
                    <a:pt x="195" y="217"/>
                  </a:cubicBezTo>
                  <a:cubicBezTo>
                    <a:pt x="195" y="217"/>
                    <a:pt x="195" y="217"/>
                    <a:pt x="195" y="216"/>
                  </a:cubicBezTo>
                  <a:cubicBezTo>
                    <a:pt x="193" y="215"/>
                    <a:pt x="190" y="213"/>
                    <a:pt x="188" y="211"/>
                  </a:cubicBezTo>
                  <a:cubicBezTo>
                    <a:pt x="187" y="211"/>
                    <a:pt x="187" y="210"/>
                    <a:pt x="186" y="210"/>
                  </a:cubicBezTo>
                  <a:cubicBezTo>
                    <a:pt x="184" y="209"/>
                    <a:pt x="181" y="207"/>
                    <a:pt x="179" y="206"/>
                  </a:cubicBezTo>
                  <a:cubicBezTo>
                    <a:pt x="179" y="206"/>
                    <a:pt x="178" y="206"/>
                    <a:pt x="178" y="206"/>
                  </a:cubicBezTo>
                  <a:cubicBezTo>
                    <a:pt x="170" y="202"/>
                    <a:pt x="160" y="200"/>
                    <a:pt x="151" y="200"/>
                  </a:cubicBezTo>
                  <a:cubicBezTo>
                    <a:pt x="112" y="200"/>
                    <a:pt x="81" y="231"/>
                    <a:pt x="81" y="270"/>
                  </a:cubicBezTo>
                  <a:cubicBezTo>
                    <a:pt x="81" y="309"/>
                    <a:pt x="112" y="340"/>
                    <a:pt x="151" y="340"/>
                  </a:cubicBezTo>
                  <a:close/>
                </a:path>
              </a:pathLst>
            </a:custGeom>
            <a:solidFill>
              <a:srgbClr val="365B7C"/>
            </a:solidFill>
            <a:ln>
              <a:noFill/>
            </a:ln>
          </p:spPr>
          <p:txBody>
            <a:bodyPr vert="horz" wrap="square" lIns="91440" tIns="45720" rIns="91440" bIns="45720" numCol="1" anchor="t" anchorCtr="0" compatLnSpc="1"/>
            <a:lstStyle/>
            <a:p>
              <a:endParaRPr lang="zh-CN" altLang="en-US">
                <a:solidFill>
                  <a:schemeClr val="accent2"/>
                </a:solidFill>
              </a:endParaRPr>
            </a:p>
          </p:txBody>
        </p:sp>
      </p:grpSp>
      <p:sp>
        <p:nvSpPr>
          <p:cNvPr id="23" name="矩形 22"/>
          <p:cNvSpPr/>
          <p:nvPr/>
        </p:nvSpPr>
        <p:spPr>
          <a:xfrm>
            <a:off x="2237463" y="878803"/>
            <a:ext cx="2087446" cy="470748"/>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800" b="1" dirty="0">
                <a:latin typeface="楷体" panose="02010609060101010101" pitchFamily="49" charset="-122"/>
                <a:ea typeface="楷体" panose="02010609060101010101" pitchFamily="49" charset="-122"/>
                <a:cs typeface="+mn-ea"/>
                <a:sym typeface="+mn-lt"/>
              </a:rPr>
              <a:t>案例导学</a:t>
            </a:r>
          </a:p>
        </p:txBody>
      </p:sp>
    </p:spTree>
    <p:extLst>
      <p:ext uri="{BB962C8B-B14F-4D97-AF65-F5344CB8AC3E}">
        <p14:creationId xmlns:p14="http://schemas.microsoft.com/office/powerpoint/2010/main" val="4123135357"/>
      </p:ext>
    </p:extLst>
  </p:cSld>
  <p:clrMapOvr>
    <a:masterClrMapping/>
  </p:clrMapOvr>
  <p:transition>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5" presetClass="entr" presetSubtype="0" fill="hold" nodeType="withEffect">
                                  <p:stCondLst>
                                    <p:cond delay="250"/>
                                  </p:stCondLst>
                                  <p:childTnLst>
                                    <p:set>
                                      <p:cBhvr>
                                        <p:cTn id="6" dur="1" fill="hold">
                                          <p:stCondLst>
                                            <p:cond delay="0"/>
                                          </p:stCondLst>
                                        </p:cTn>
                                        <p:tgtEl>
                                          <p:spTgt spid="17"/>
                                        </p:tgtEl>
                                        <p:attrNameLst>
                                          <p:attrName>style.visibility</p:attrName>
                                        </p:attrNameLst>
                                      </p:cBhvr>
                                      <p:to>
                                        <p:strVal val="visible"/>
                                      </p:to>
                                    </p:set>
                                    <p:anim calcmode="lin" valueType="num">
                                      <p:cBhvr>
                                        <p:cTn id="7" dur="500" decel="50000" fill="hold">
                                          <p:stCondLst>
                                            <p:cond delay="0"/>
                                          </p:stCondLst>
                                        </p:cTn>
                                        <p:tgtEl>
                                          <p:spTgt spid="17"/>
                                        </p:tgtEl>
                                        <p:attrNameLst>
                                          <p:attrName>style.rotation</p:attrName>
                                        </p:attrNameLst>
                                      </p:cBhvr>
                                      <p:tavLst>
                                        <p:tav tm="0">
                                          <p:val>
                                            <p:fltVal val="-90"/>
                                          </p:val>
                                        </p:tav>
                                        <p:tav tm="100000">
                                          <p:val>
                                            <p:fltVal val="0"/>
                                          </p:val>
                                        </p:tav>
                                      </p:tavLst>
                                    </p:anim>
                                    <p:anim calcmode="lin" valueType="num">
                                      <p:cBhvr>
                                        <p:cTn id="8" dur="500" decel="50000" fill="hold">
                                          <p:stCondLst>
                                            <p:cond delay="0"/>
                                          </p:stCondLst>
                                        </p:cTn>
                                        <p:tgtEl>
                                          <p:spTgt spid="17"/>
                                        </p:tgtEl>
                                        <p:attrNameLst>
                                          <p:attrName>ppt_w</p:attrName>
                                        </p:attrNameLst>
                                      </p:cBhvr>
                                      <p:tavLst>
                                        <p:tav tm="0">
                                          <p:val>
                                            <p:strVal val="#ppt_w"/>
                                          </p:val>
                                        </p:tav>
                                        <p:tav tm="100000">
                                          <p:val>
                                            <p:strVal val="#ppt_w*.05"/>
                                          </p:val>
                                        </p:tav>
                                      </p:tavLst>
                                    </p:anim>
                                    <p:anim calcmode="lin" valueType="num">
                                      <p:cBhvr>
                                        <p:cTn id="9" dur="500" accel="50000" fill="hold">
                                          <p:stCondLst>
                                            <p:cond delay="500"/>
                                          </p:stCondLst>
                                        </p:cTn>
                                        <p:tgtEl>
                                          <p:spTgt spid="17"/>
                                        </p:tgtEl>
                                        <p:attrNameLst>
                                          <p:attrName>ppt_w</p:attrName>
                                        </p:attrNameLst>
                                      </p:cBhvr>
                                      <p:tavLst>
                                        <p:tav tm="0">
                                          <p:val>
                                            <p:strVal val="#ppt_w*.05"/>
                                          </p:val>
                                        </p:tav>
                                        <p:tav tm="100000">
                                          <p:val>
                                            <p:strVal val="#ppt_w"/>
                                          </p:val>
                                        </p:tav>
                                      </p:tavLst>
                                    </p:anim>
                                    <p:anim calcmode="lin" valueType="num">
                                      <p:cBhvr>
                                        <p:cTn id="10" dur="1000" fill="hold"/>
                                        <p:tgtEl>
                                          <p:spTgt spid="17"/>
                                        </p:tgtEl>
                                        <p:attrNameLst>
                                          <p:attrName>ppt_h</p:attrName>
                                        </p:attrNameLst>
                                      </p:cBhvr>
                                      <p:tavLst>
                                        <p:tav tm="0">
                                          <p:val>
                                            <p:strVal val="#ppt_h"/>
                                          </p:val>
                                        </p:tav>
                                        <p:tav tm="100000">
                                          <p:val>
                                            <p:strVal val="#ppt_h"/>
                                          </p:val>
                                        </p:tav>
                                      </p:tavLst>
                                    </p:anim>
                                    <p:anim calcmode="lin" valueType="num">
                                      <p:cBhvr>
                                        <p:cTn id="11" dur="500" decel="50000" fill="hold">
                                          <p:stCondLst>
                                            <p:cond delay="0"/>
                                          </p:stCondLst>
                                        </p:cTn>
                                        <p:tgtEl>
                                          <p:spTgt spid="17"/>
                                        </p:tgtEl>
                                        <p:attrNameLst>
                                          <p:attrName>ppt_x</p:attrName>
                                        </p:attrNameLst>
                                      </p:cBhvr>
                                      <p:tavLst>
                                        <p:tav tm="0">
                                          <p:val>
                                            <p:strVal val="#ppt_x+.4"/>
                                          </p:val>
                                        </p:tav>
                                        <p:tav tm="100000">
                                          <p:val>
                                            <p:strVal val="#ppt_x"/>
                                          </p:val>
                                        </p:tav>
                                      </p:tavLst>
                                    </p:anim>
                                    <p:anim calcmode="lin" valueType="num">
                                      <p:cBhvr>
                                        <p:cTn id="12" dur="500" decel="50000" fill="hold">
                                          <p:stCondLst>
                                            <p:cond delay="0"/>
                                          </p:stCondLst>
                                        </p:cTn>
                                        <p:tgtEl>
                                          <p:spTgt spid="17"/>
                                        </p:tgtEl>
                                        <p:attrNameLst>
                                          <p:attrName>ppt_y</p:attrName>
                                        </p:attrNameLst>
                                      </p:cBhvr>
                                      <p:tavLst>
                                        <p:tav tm="0">
                                          <p:val>
                                            <p:strVal val="#ppt_y-.2"/>
                                          </p:val>
                                        </p:tav>
                                        <p:tav tm="100000">
                                          <p:val>
                                            <p:strVal val="#ppt_y+.1"/>
                                          </p:val>
                                        </p:tav>
                                      </p:tavLst>
                                    </p:anim>
                                    <p:anim calcmode="lin" valueType="num">
                                      <p:cBhvr>
                                        <p:cTn id="13" dur="500" accel="50000" fill="hold">
                                          <p:stCondLst>
                                            <p:cond delay="500"/>
                                          </p:stCondLst>
                                        </p:cTn>
                                        <p:tgtEl>
                                          <p:spTgt spid="17"/>
                                        </p:tgtEl>
                                        <p:attrNameLst>
                                          <p:attrName>ppt_y</p:attrName>
                                        </p:attrNameLst>
                                      </p:cBhvr>
                                      <p:tavLst>
                                        <p:tav tm="0">
                                          <p:val>
                                            <p:strVal val="#ppt_y+.1"/>
                                          </p:val>
                                        </p:tav>
                                        <p:tav tm="100000">
                                          <p:val>
                                            <p:strVal val="#ppt_y"/>
                                          </p:val>
                                        </p:tav>
                                      </p:tavLst>
                                    </p:anim>
                                    <p:animEffect transition="in" filter="fade">
                                      <p:cBhvr>
                                        <p:cTn id="14" dur="1000" decel="50000">
                                          <p:stCondLst>
                                            <p:cond delay="0"/>
                                          </p:stCondLst>
                                        </p:cTn>
                                        <p:tgtEl>
                                          <p:spTgt spid="17"/>
                                        </p:tgtEl>
                                      </p:cBhvr>
                                    </p:animEffect>
                                  </p:childTnLst>
                                </p:cTn>
                              </p:par>
                            </p:childTnLst>
                          </p:cTn>
                        </p:par>
                      </p:childTnLst>
                    </p:cTn>
                  </p:par>
                  <p:par>
                    <p:cTn id="15" fill="hold">
                      <p:stCondLst>
                        <p:cond delay="indefinite"/>
                      </p:stCondLst>
                      <p:childTnLst>
                        <p:par>
                          <p:cTn id="16" fill="hold">
                            <p:stCondLst>
                              <p:cond delay="0"/>
                            </p:stCondLst>
                            <p:childTnLst>
                              <p:par>
                                <p:cTn id="17" presetID="5" presetClass="entr" presetSubtype="10" fill="hold" nodeType="clickEffect">
                                  <p:stCondLst>
                                    <p:cond delay="0"/>
                                  </p:stCondLst>
                                  <p:childTnLst>
                                    <p:set>
                                      <p:cBhvr>
                                        <p:cTn id="18" dur="1" fill="hold">
                                          <p:stCondLst>
                                            <p:cond delay="0"/>
                                          </p:stCondLst>
                                        </p:cTn>
                                        <p:tgtEl>
                                          <p:spTgt spid="16">
                                            <p:txEl>
                                              <p:pRg st="1" end="1"/>
                                            </p:txEl>
                                          </p:spTgt>
                                        </p:tgtEl>
                                        <p:attrNameLst>
                                          <p:attrName>style.visibility</p:attrName>
                                        </p:attrNameLst>
                                      </p:cBhvr>
                                      <p:to>
                                        <p:strVal val="visible"/>
                                      </p:to>
                                    </p:set>
                                    <p:animEffect transition="in" filter="checkerboard(across)">
                                      <p:cBhvr>
                                        <p:cTn id="19" dur="500"/>
                                        <p:tgtEl>
                                          <p:spTgt spid="16">
                                            <p:txEl>
                                              <p:pRg st="1" end="1"/>
                                            </p:txEl>
                                          </p:spTgt>
                                        </p:tgtEl>
                                      </p:cBhvr>
                                    </p:animEffect>
                                  </p:childTnLst>
                                </p:cTn>
                              </p:par>
                              <p:par>
                                <p:cTn id="20" presetID="5" presetClass="entr" presetSubtype="10" fill="hold" nodeType="withEffect">
                                  <p:stCondLst>
                                    <p:cond delay="0"/>
                                  </p:stCondLst>
                                  <p:childTnLst>
                                    <p:set>
                                      <p:cBhvr>
                                        <p:cTn id="21" dur="1" fill="hold">
                                          <p:stCondLst>
                                            <p:cond delay="0"/>
                                          </p:stCondLst>
                                        </p:cTn>
                                        <p:tgtEl>
                                          <p:spTgt spid="16">
                                            <p:txEl>
                                              <p:pRg st="2" end="2"/>
                                            </p:txEl>
                                          </p:spTgt>
                                        </p:tgtEl>
                                        <p:attrNameLst>
                                          <p:attrName>style.visibility</p:attrName>
                                        </p:attrNameLst>
                                      </p:cBhvr>
                                      <p:to>
                                        <p:strVal val="visible"/>
                                      </p:to>
                                    </p:set>
                                    <p:animEffect transition="in" filter="checkerboard(across)">
                                      <p:cBhvr>
                                        <p:cTn id="22" dur="500"/>
                                        <p:tgtEl>
                                          <p:spTgt spid="16">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矩形 24"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549157" y="-975631"/>
            <a:ext cx="583096" cy="838080"/>
          </a:xfrm>
          <a:prstGeom prst="rect">
            <a:avLst/>
          </a:prstGeom>
          <a:solidFill>
            <a:srgbClr val="365B7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 name="矩形 25"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1132253" y="-975631"/>
            <a:ext cx="583096" cy="838080"/>
          </a:xfrm>
          <a:prstGeom prst="rect">
            <a:avLst/>
          </a:prstGeom>
          <a:solidFill>
            <a:srgbClr val="96648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 name="矩形 26"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1715349" y="-975631"/>
            <a:ext cx="583096" cy="838080"/>
          </a:xfrm>
          <a:prstGeom prst="rect">
            <a:avLst/>
          </a:prstGeom>
          <a:solidFill>
            <a:srgbClr val="D06F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 name="矩形 27"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2298446" y="-975631"/>
            <a:ext cx="583096" cy="838080"/>
          </a:xfrm>
          <a:prstGeom prst="rect">
            <a:avLst/>
          </a:prstGeom>
          <a:solidFill>
            <a:srgbClr val="F779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 name="矩形 28"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2881542" y="-975631"/>
            <a:ext cx="583096" cy="838080"/>
          </a:xfrm>
          <a:prstGeom prst="rect">
            <a:avLst/>
          </a:prstGeom>
          <a:solidFill>
            <a:srgbClr val="F8AD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cxnSp>
        <p:nvCxnSpPr>
          <p:cNvPr id="46" name="直接连接符 45"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CxnSpPr/>
          <p:nvPr/>
        </p:nvCxnSpPr>
        <p:spPr>
          <a:xfrm>
            <a:off x="3246637" y="1273629"/>
            <a:ext cx="5770860"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47" name="文本框 46"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txBox="1"/>
          <p:nvPr/>
        </p:nvSpPr>
        <p:spPr>
          <a:xfrm>
            <a:off x="3211454" y="573306"/>
            <a:ext cx="5631180" cy="521970"/>
          </a:xfrm>
          <a:prstGeom prst="rect">
            <a:avLst/>
          </a:prstGeom>
          <a:noFill/>
        </p:spPr>
        <p:txBody>
          <a:bodyPr wrap="none" rtlCol="0">
            <a:spAutoFit/>
          </a:bodyPr>
          <a:lstStyle/>
          <a:p>
            <a:pPr algn="l"/>
            <a:r>
              <a:rPr lang="zh-CN" altLang="en-US" sz="2800" b="1" spc="500" dirty="0">
                <a:solidFill>
                  <a:schemeClr val="bg1">
                    <a:lumMod val="50000"/>
                  </a:schemeClr>
                </a:solidFill>
                <a:latin typeface="微软雅黑" panose="020B0503020204020204" charset="-122"/>
                <a:ea typeface="微软雅黑" panose="020B0503020204020204" charset="-122"/>
                <a:cs typeface="Arial" panose="020B0604020202020204" pitchFamily="34" charset="0"/>
              </a:rPr>
              <a:t>二、高级管理人员的外部招聘</a:t>
            </a:r>
          </a:p>
        </p:txBody>
      </p:sp>
      <p:sp>
        <p:nvSpPr>
          <p:cNvPr id="48" name="椭圆 47"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flipH="1">
            <a:off x="2686180" y="813581"/>
            <a:ext cx="157493" cy="157493"/>
          </a:xfrm>
          <a:prstGeom prst="ellipse">
            <a:avLst/>
          </a:prstGeom>
          <a:solidFill>
            <a:srgbClr val="D06F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9" name="椭圆 48"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flipH="1">
            <a:off x="2686180" y="335956"/>
            <a:ext cx="321030" cy="321030"/>
          </a:xfrm>
          <a:prstGeom prst="ellipse">
            <a:avLst/>
          </a:prstGeom>
          <a:solidFill>
            <a:srgbClr val="966481"/>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0" name="椭圆 49"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flipH="1">
            <a:off x="2991678" y="806317"/>
            <a:ext cx="219803" cy="219803"/>
          </a:xfrm>
          <a:prstGeom prst="ellipse">
            <a:avLst/>
          </a:prstGeom>
          <a:solidFill>
            <a:srgbClr val="365B7C"/>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1" name="椭圆 50"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flipH="1">
            <a:off x="2031169" y="697840"/>
            <a:ext cx="164852" cy="164852"/>
          </a:xfrm>
          <a:prstGeom prst="ellipse">
            <a:avLst/>
          </a:prstGeom>
          <a:solidFill>
            <a:srgbClr val="F779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2" name="椭圆 51"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9354354" y="755438"/>
            <a:ext cx="157493" cy="157493"/>
          </a:xfrm>
          <a:prstGeom prst="ellipse">
            <a:avLst/>
          </a:prstGeom>
          <a:solidFill>
            <a:srgbClr val="D06F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3" name="椭圆 52"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9190817" y="277813"/>
            <a:ext cx="321030" cy="321030"/>
          </a:xfrm>
          <a:prstGeom prst="ellipse">
            <a:avLst/>
          </a:prstGeom>
          <a:solidFill>
            <a:srgbClr val="966481"/>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4" name="椭圆 53"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a:off x="8986546" y="748174"/>
            <a:ext cx="219803" cy="219803"/>
          </a:xfrm>
          <a:prstGeom prst="ellipse">
            <a:avLst/>
          </a:prstGeom>
          <a:solidFill>
            <a:srgbClr val="365B7C"/>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5" name="椭圆 54"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a:off x="10002006" y="639697"/>
            <a:ext cx="164852" cy="164852"/>
          </a:xfrm>
          <a:prstGeom prst="ellipse">
            <a:avLst/>
          </a:prstGeom>
          <a:solidFill>
            <a:srgbClr val="F779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7" name="Rectangle 42"/>
          <p:cNvSpPr/>
          <p:nvPr/>
        </p:nvSpPr>
        <p:spPr>
          <a:xfrm flipH="1">
            <a:off x="1478280" y="1095375"/>
            <a:ext cx="9236075" cy="5068570"/>
          </a:xfrm>
          <a:prstGeom prst="rect">
            <a:avLst/>
          </a:prstGeom>
          <a:noFill/>
          <a:ln w="12700" cap="flat" cmpd="sng" algn="ctr">
            <a:noFill/>
            <a:prstDash val="solid"/>
          </a:ln>
          <a:effectLst/>
        </p:spPr>
        <p:txBody>
          <a:bodyPr lIns="91440" tIns="0" rIns="91440" bIns="0" rtlCol="0" anchor="t"/>
          <a:lstStyle/>
          <a:p>
            <a:pPr eaLnBrk="1" hangingPunct="1">
              <a:lnSpc>
                <a:spcPct val="80000"/>
              </a:lnSpc>
            </a:pPr>
            <a:endParaRPr lang="zh-CN" altLang="en-US" sz="2400" dirty="0">
              <a:latin typeface="楷体" panose="02010609060101010101" pitchFamily="49" charset="-122"/>
              <a:ea typeface="楷体" panose="02010609060101010101" pitchFamily="49" charset="-122"/>
              <a:cs typeface="楷体" panose="02010609060101010101" pitchFamily="49" charset="-122"/>
              <a:sym typeface="+mn-ea"/>
            </a:endParaRPr>
          </a:p>
          <a:p>
            <a:pPr eaLnBrk="1" hangingPunct="1">
              <a:lnSpc>
                <a:spcPct val="80000"/>
              </a:lnSpc>
            </a:pPr>
            <a:r>
              <a:rPr lang="en-US" altLang="zh-CN" sz="2400" dirty="0">
                <a:latin typeface="楷体" panose="02010609060101010101" pitchFamily="49" charset="-122"/>
                <a:ea typeface="楷体" panose="02010609060101010101" pitchFamily="49" charset="-122"/>
                <a:cs typeface="楷体" panose="02010609060101010101" pitchFamily="49" charset="-122"/>
                <a:sym typeface="+mn-ea"/>
              </a:rPr>
              <a:t>2.</a:t>
            </a:r>
            <a:r>
              <a:rPr lang="zh-CN" altLang="en-US" sz="2400" dirty="0">
                <a:latin typeface="楷体" panose="02010609060101010101" pitchFamily="49" charset="-122"/>
                <a:ea typeface="楷体" panose="02010609060101010101" pitchFamily="49" charset="-122"/>
                <a:cs typeface="楷体" panose="02010609060101010101" pitchFamily="49" charset="-122"/>
                <a:sym typeface="+mn-ea"/>
              </a:rPr>
              <a:t>寻找、评估候选人</a:t>
            </a:r>
            <a:endParaRPr lang="zh-CN" altLang="en-US" sz="2400" dirty="0">
              <a:latin typeface="楷体" panose="02010609060101010101" pitchFamily="49" charset="-122"/>
              <a:ea typeface="楷体" panose="02010609060101010101" pitchFamily="49" charset="-122"/>
              <a:cs typeface="楷体" panose="02010609060101010101" pitchFamily="49" charset="-122"/>
            </a:endParaRPr>
          </a:p>
          <a:p>
            <a:pPr eaLnBrk="1" hangingPunct="1">
              <a:lnSpc>
                <a:spcPct val="80000"/>
              </a:lnSpc>
            </a:pPr>
            <a:r>
              <a:rPr lang="en-US" altLang="zh-CN" sz="2400" dirty="0">
                <a:latin typeface="楷体" panose="02010609060101010101" pitchFamily="49" charset="-122"/>
                <a:ea typeface="楷体" panose="02010609060101010101" pitchFamily="49" charset="-122"/>
                <a:cs typeface="楷体" panose="02010609060101010101" pitchFamily="49" charset="-122"/>
                <a:sym typeface="+mn-ea"/>
              </a:rPr>
              <a:t>(1)</a:t>
            </a:r>
            <a:r>
              <a:rPr lang="zh-CN" altLang="en-US" sz="2400" dirty="0">
                <a:latin typeface="楷体" panose="02010609060101010101" pitchFamily="49" charset="-122"/>
                <a:ea typeface="楷体" panose="02010609060101010101" pitchFamily="49" charset="-122"/>
                <a:cs typeface="楷体" panose="02010609060101010101" pitchFamily="49" charset="-122"/>
                <a:sym typeface="+mn-ea"/>
              </a:rPr>
              <a:t>找出候选人</a:t>
            </a:r>
            <a:endParaRPr lang="zh-CN" altLang="en-US" sz="2400" dirty="0">
              <a:latin typeface="楷体" panose="02010609060101010101" pitchFamily="49" charset="-122"/>
              <a:ea typeface="楷体" panose="02010609060101010101" pitchFamily="49" charset="-122"/>
              <a:cs typeface="楷体" panose="02010609060101010101" pitchFamily="49" charset="-122"/>
            </a:endParaRPr>
          </a:p>
          <a:p>
            <a:pPr lvl="1" eaLnBrk="1" hangingPunct="1">
              <a:lnSpc>
                <a:spcPct val="80000"/>
              </a:lnSpc>
            </a:pPr>
            <a:r>
              <a:rPr lang="zh-CN" altLang="en-US" sz="2400" dirty="0">
                <a:latin typeface="楷体" panose="02010609060101010101" pitchFamily="49" charset="-122"/>
                <a:ea typeface="楷体" panose="02010609060101010101" pitchFamily="49" charset="-122"/>
                <a:cs typeface="楷体" panose="02010609060101010101" pitchFamily="49" charset="-122"/>
                <a:sym typeface="+mn-ea"/>
              </a:rPr>
              <a:t>第一个策略可以称作借力法 </a:t>
            </a:r>
            <a:endParaRPr lang="zh-CN" altLang="en-US" sz="2400" dirty="0">
              <a:latin typeface="楷体" panose="02010609060101010101" pitchFamily="49" charset="-122"/>
              <a:ea typeface="楷体" panose="02010609060101010101" pitchFamily="49" charset="-122"/>
              <a:cs typeface="楷体" panose="02010609060101010101" pitchFamily="49" charset="-122"/>
            </a:endParaRPr>
          </a:p>
          <a:p>
            <a:pPr lvl="1" eaLnBrk="1" hangingPunct="1">
              <a:lnSpc>
                <a:spcPct val="80000"/>
              </a:lnSpc>
            </a:pPr>
            <a:r>
              <a:rPr lang="zh-CN" altLang="en-US" sz="2400" dirty="0">
                <a:latin typeface="楷体" panose="02010609060101010101" pitchFamily="49" charset="-122"/>
                <a:ea typeface="楷体" panose="02010609060101010101" pitchFamily="49" charset="-122"/>
                <a:cs typeface="楷体" panose="02010609060101010101" pitchFamily="49" charset="-122"/>
                <a:sym typeface="+mn-ea"/>
              </a:rPr>
              <a:t>第二个策略是逆向思维法</a:t>
            </a:r>
            <a:r>
              <a:rPr lang="en-US" altLang="zh-CN" sz="2400" dirty="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400" dirty="0">
                <a:latin typeface="楷体" panose="02010609060101010101" pitchFamily="49" charset="-122"/>
                <a:ea typeface="楷体" panose="02010609060101010101" pitchFamily="49" charset="-122"/>
                <a:cs typeface="楷体" panose="02010609060101010101" pitchFamily="49" charset="-122"/>
                <a:sym typeface="+mn-ea"/>
              </a:rPr>
              <a:t>突破常规思维去寻找人才  </a:t>
            </a:r>
            <a:endParaRPr lang="zh-CN" altLang="en-US" sz="2400" dirty="0">
              <a:latin typeface="楷体" panose="02010609060101010101" pitchFamily="49" charset="-122"/>
              <a:ea typeface="楷体" panose="02010609060101010101" pitchFamily="49" charset="-122"/>
              <a:cs typeface="楷体" panose="02010609060101010101" pitchFamily="49" charset="-122"/>
            </a:endParaRPr>
          </a:p>
          <a:p>
            <a:pPr eaLnBrk="1" hangingPunct="1">
              <a:lnSpc>
                <a:spcPct val="80000"/>
              </a:lnSpc>
            </a:pPr>
            <a:r>
              <a:rPr lang="en-US" altLang="zh-CN" sz="2400" dirty="0">
                <a:latin typeface="楷体" panose="02010609060101010101" pitchFamily="49" charset="-122"/>
                <a:ea typeface="楷体" panose="02010609060101010101" pitchFamily="49" charset="-122"/>
                <a:cs typeface="楷体" panose="02010609060101010101" pitchFamily="49" charset="-122"/>
                <a:sym typeface="+mn-ea"/>
              </a:rPr>
              <a:t>(2)</a:t>
            </a:r>
            <a:r>
              <a:rPr lang="zh-CN" altLang="en-US" sz="2400" dirty="0">
                <a:latin typeface="楷体" panose="02010609060101010101" pitchFamily="49" charset="-122"/>
                <a:ea typeface="楷体" panose="02010609060101010101" pitchFamily="49" charset="-122"/>
                <a:cs typeface="楷体" panose="02010609060101010101" pitchFamily="49" charset="-122"/>
                <a:sym typeface="+mn-ea"/>
              </a:rPr>
              <a:t>根据能力模型</a:t>
            </a:r>
            <a:r>
              <a:rPr lang="en-US" altLang="zh-CN" sz="2400" dirty="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400" dirty="0">
                <a:latin typeface="楷体" panose="02010609060101010101" pitchFamily="49" charset="-122"/>
                <a:ea typeface="楷体" panose="02010609060101010101" pitchFamily="49" charset="-122"/>
                <a:cs typeface="楷体" panose="02010609060101010101" pitchFamily="49" charset="-122"/>
                <a:sym typeface="+mn-ea"/>
              </a:rPr>
              <a:t>科学评估、仔细甄选候选人 </a:t>
            </a:r>
            <a:endParaRPr lang="zh-CN" altLang="en-US" sz="2400" dirty="0">
              <a:latin typeface="楷体" panose="02010609060101010101" pitchFamily="49" charset="-122"/>
              <a:ea typeface="楷体" panose="02010609060101010101" pitchFamily="49" charset="-122"/>
              <a:cs typeface="楷体" panose="02010609060101010101" pitchFamily="49" charset="-122"/>
            </a:endParaRPr>
          </a:p>
          <a:p>
            <a:pPr eaLnBrk="1" hangingPunct="1">
              <a:lnSpc>
                <a:spcPct val="80000"/>
              </a:lnSpc>
            </a:pPr>
            <a:r>
              <a:rPr lang="zh-CN" altLang="en-US" sz="2400" dirty="0">
                <a:latin typeface="楷体" panose="02010609060101010101" pitchFamily="49" charset="-122"/>
                <a:ea typeface="楷体" panose="02010609060101010101" pitchFamily="49" charset="-122"/>
                <a:cs typeface="楷体" panose="02010609060101010101" pitchFamily="49" charset="-122"/>
                <a:sym typeface="+mn-ea"/>
              </a:rPr>
              <a:t>典型的评价中心测试包括以下模拟练习</a:t>
            </a:r>
            <a:r>
              <a:rPr lang="en-US" altLang="zh-CN" sz="2400" dirty="0">
                <a:latin typeface="楷体" panose="02010609060101010101" pitchFamily="49" charset="-122"/>
                <a:ea typeface="楷体" panose="02010609060101010101" pitchFamily="49" charset="-122"/>
                <a:cs typeface="楷体" panose="02010609060101010101" pitchFamily="49" charset="-122"/>
                <a:sym typeface="+mn-ea"/>
              </a:rPr>
              <a:t>:</a:t>
            </a:r>
            <a:endParaRPr lang="en-US" altLang="zh-CN" sz="2400" dirty="0">
              <a:latin typeface="楷体" panose="02010609060101010101" pitchFamily="49" charset="-122"/>
              <a:ea typeface="楷体" panose="02010609060101010101" pitchFamily="49" charset="-122"/>
              <a:cs typeface="楷体" panose="02010609060101010101" pitchFamily="49" charset="-122"/>
            </a:endParaRPr>
          </a:p>
          <a:p>
            <a:pPr eaLnBrk="1" hangingPunct="1">
              <a:lnSpc>
                <a:spcPct val="80000"/>
              </a:lnSpc>
            </a:pPr>
            <a:r>
              <a:rPr lang="en-US" altLang="zh-CN" sz="2400" dirty="0">
                <a:latin typeface="楷体" panose="02010609060101010101" pitchFamily="49" charset="-122"/>
                <a:ea typeface="楷体" panose="02010609060101010101" pitchFamily="49" charset="-122"/>
                <a:cs typeface="楷体" panose="02010609060101010101" pitchFamily="49" charset="-122"/>
                <a:sym typeface="+mn-ea"/>
              </a:rPr>
              <a:t>1)</a:t>
            </a:r>
            <a:r>
              <a:rPr lang="zh-CN" altLang="en-US" sz="2400" dirty="0">
                <a:latin typeface="楷体" panose="02010609060101010101" pitchFamily="49" charset="-122"/>
                <a:ea typeface="楷体" panose="02010609060101010101" pitchFamily="49" charset="-122"/>
                <a:cs typeface="楷体" panose="02010609060101010101" pitchFamily="49" charset="-122"/>
                <a:sym typeface="+mn-ea"/>
              </a:rPr>
              <a:t>公文处理 </a:t>
            </a:r>
            <a:endParaRPr lang="zh-CN" altLang="en-US" sz="2400" dirty="0">
              <a:latin typeface="楷体" panose="02010609060101010101" pitchFamily="49" charset="-122"/>
              <a:ea typeface="楷体" panose="02010609060101010101" pitchFamily="49" charset="-122"/>
              <a:cs typeface="楷体" panose="02010609060101010101" pitchFamily="49" charset="-122"/>
            </a:endParaRPr>
          </a:p>
          <a:p>
            <a:pPr eaLnBrk="1" hangingPunct="1">
              <a:lnSpc>
                <a:spcPct val="80000"/>
              </a:lnSpc>
            </a:pPr>
            <a:r>
              <a:rPr lang="en-US" altLang="zh-CN" sz="2400" dirty="0">
                <a:latin typeface="楷体" panose="02010609060101010101" pitchFamily="49" charset="-122"/>
                <a:ea typeface="楷体" panose="02010609060101010101" pitchFamily="49" charset="-122"/>
                <a:cs typeface="楷体" panose="02010609060101010101" pitchFamily="49" charset="-122"/>
                <a:sym typeface="+mn-ea"/>
              </a:rPr>
              <a:t>2)</a:t>
            </a:r>
            <a:r>
              <a:rPr lang="zh-CN" altLang="en-US" sz="2400" dirty="0">
                <a:latin typeface="楷体" panose="02010609060101010101" pitchFamily="49" charset="-122"/>
                <a:ea typeface="楷体" panose="02010609060101010101" pitchFamily="49" charset="-122"/>
                <a:cs typeface="楷体" panose="02010609060101010101" pitchFamily="49" charset="-122"/>
                <a:sym typeface="+mn-ea"/>
              </a:rPr>
              <a:t>无领导小组讨论 </a:t>
            </a:r>
            <a:endParaRPr lang="zh-CN" altLang="en-US" sz="2400" dirty="0">
              <a:latin typeface="楷体" panose="02010609060101010101" pitchFamily="49" charset="-122"/>
              <a:ea typeface="楷体" panose="02010609060101010101" pitchFamily="49" charset="-122"/>
              <a:cs typeface="楷体" panose="02010609060101010101" pitchFamily="49" charset="-122"/>
            </a:endParaRPr>
          </a:p>
          <a:p>
            <a:pPr eaLnBrk="1" hangingPunct="1">
              <a:lnSpc>
                <a:spcPct val="80000"/>
              </a:lnSpc>
            </a:pPr>
            <a:r>
              <a:rPr lang="en-US" altLang="zh-CN" sz="2400" dirty="0">
                <a:latin typeface="楷体" panose="02010609060101010101" pitchFamily="49" charset="-122"/>
                <a:ea typeface="楷体" panose="02010609060101010101" pitchFamily="49" charset="-122"/>
                <a:cs typeface="楷体" panose="02010609060101010101" pitchFamily="49" charset="-122"/>
                <a:sym typeface="+mn-ea"/>
              </a:rPr>
              <a:t>3)</a:t>
            </a:r>
            <a:r>
              <a:rPr lang="zh-CN" altLang="en-US" sz="2400" dirty="0">
                <a:latin typeface="楷体" panose="02010609060101010101" pitchFamily="49" charset="-122"/>
                <a:ea typeface="楷体" panose="02010609060101010101" pitchFamily="49" charset="-122"/>
                <a:cs typeface="楷体" panose="02010609060101010101" pitchFamily="49" charset="-122"/>
                <a:sym typeface="+mn-ea"/>
              </a:rPr>
              <a:t>管理游戏 </a:t>
            </a:r>
            <a:endParaRPr lang="zh-CN" altLang="en-US" sz="2400" dirty="0">
              <a:latin typeface="楷体" panose="02010609060101010101" pitchFamily="49" charset="-122"/>
              <a:ea typeface="楷体" panose="02010609060101010101" pitchFamily="49" charset="-122"/>
              <a:cs typeface="楷体" panose="02010609060101010101" pitchFamily="49" charset="-122"/>
            </a:endParaRPr>
          </a:p>
          <a:p>
            <a:pPr eaLnBrk="1" hangingPunct="1">
              <a:lnSpc>
                <a:spcPct val="80000"/>
              </a:lnSpc>
            </a:pPr>
            <a:r>
              <a:rPr lang="en-US" altLang="zh-CN" sz="2400" dirty="0">
                <a:latin typeface="楷体" panose="02010609060101010101" pitchFamily="49" charset="-122"/>
                <a:ea typeface="楷体" panose="02010609060101010101" pitchFamily="49" charset="-122"/>
                <a:cs typeface="楷体" panose="02010609060101010101" pitchFamily="49" charset="-122"/>
                <a:sym typeface="+mn-ea"/>
              </a:rPr>
              <a:t>4)</a:t>
            </a:r>
            <a:r>
              <a:rPr lang="zh-CN" altLang="en-US" sz="2400" dirty="0">
                <a:latin typeface="楷体" panose="02010609060101010101" pitchFamily="49" charset="-122"/>
                <a:ea typeface="楷体" panose="02010609060101010101" pitchFamily="49" charset="-122"/>
                <a:cs typeface="楷体" panose="02010609060101010101" pitchFamily="49" charset="-122"/>
                <a:sym typeface="+mn-ea"/>
              </a:rPr>
              <a:t>个人演说 </a:t>
            </a:r>
            <a:endParaRPr lang="zh-CN" altLang="en-US" sz="2400" dirty="0">
              <a:latin typeface="楷体" panose="02010609060101010101" pitchFamily="49" charset="-122"/>
              <a:ea typeface="楷体" panose="02010609060101010101" pitchFamily="49" charset="-122"/>
              <a:cs typeface="楷体" panose="02010609060101010101" pitchFamily="49" charset="-122"/>
            </a:endParaRPr>
          </a:p>
          <a:p>
            <a:pPr eaLnBrk="1" hangingPunct="1">
              <a:lnSpc>
                <a:spcPct val="80000"/>
              </a:lnSpc>
            </a:pPr>
            <a:r>
              <a:rPr lang="en-US" altLang="zh-CN" sz="2400" dirty="0">
                <a:latin typeface="楷体" panose="02010609060101010101" pitchFamily="49" charset="-122"/>
                <a:ea typeface="楷体" panose="02010609060101010101" pitchFamily="49" charset="-122"/>
                <a:cs typeface="楷体" panose="02010609060101010101" pitchFamily="49" charset="-122"/>
                <a:sym typeface="+mn-ea"/>
              </a:rPr>
              <a:t>5)</a:t>
            </a:r>
            <a:r>
              <a:rPr lang="zh-CN" altLang="en-US" sz="2400" dirty="0">
                <a:latin typeface="楷体" panose="02010609060101010101" pitchFamily="49" charset="-122"/>
                <a:ea typeface="楷体" panose="02010609060101010101" pitchFamily="49" charset="-122"/>
                <a:cs typeface="楷体" panose="02010609060101010101" pitchFamily="49" charset="-122"/>
                <a:sym typeface="+mn-ea"/>
              </a:rPr>
              <a:t>客观测试 </a:t>
            </a:r>
            <a:endParaRPr lang="zh-CN" altLang="en-US" sz="2400" dirty="0">
              <a:latin typeface="楷体" panose="02010609060101010101" pitchFamily="49" charset="-122"/>
              <a:ea typeface="楷体" panose="02010609060101010101" pitchFamily="49" charset="-122"/>
              <a:cs typeface="楷体" panose="02010609060101010101" pitchFamily="49" charset="-122"/>
            </a:endParaRPr>
          </a:p>
          <a:p>
            <a:pPr eaLnBrk="1" hangingPunct="1">
              <a:lnSpc>
                <a:spcPct val="80000"/>
              </a:lnSpc>
            </a:pPr>
            <a:r>
              <a:rPr lang="en-US" altLang="zh-CN" sz="2400" dirty="0">
                <a:latin typeface="楷体" panose="02010609060101010101" pitchFamily="49" charset="-122"/>
                <a:ea typeface="楷体" panose="02010609060101010101" pitchFamily="49" charset="-122"/>
                <a:cs typeface="楷体" panose="02010609060101010101" pitchFamily="49" charset="-122"/>
                <a:sym typeface="+mn-ea"/>
              </a:rPr>
              <a:t>6)</a:t>
            </a:r>
            <a:r>
              <a:rPr lang="zh-CN" altLang="en-US" sz="2400" dirty="0">
                <a:latin typeface="楷体" panose="02010609060101010101" pitchFamily="49" charset="-122"/>
                <a:ea typeface="楷体" panose="02010609060101010101" pitchFamily="49" charset="-122"/>
                <a:cs typeface="楷体" panose="02010609060101010101" pitchFamily="49" charset="-122"/>
                <a:sym typeface="+mn-ea"/>
              </a:rPr>
              <a:t>面试</a:t>
            </a:r>
          </a:p>
          <a:p>
            <a:pPr eaLnBrk="1" hangingPunct="1"/>
            <a:r>
              <a:rPr lang="en-US" altLang="zh-CN" sz="2400" dirty="0">
                <a:latin typeface="楷体" panose="02010609060101010101" pitchFamily="49" charset="-122"/>
                <a:ea typeface="楷体" panose="02010609060101010101" pitchFamily="49" charset="-122"/>
                <a:cs typeface="楷体" panose="02010609060101010101" pitchFamily="49" charset="-122"/>
                <a:sym typeface="+mn-ea"/>
              </a:rPr>
              <a:t>(3)</a:t>
            </a:r>
            <a:r>
              <a:rPr lang="zh-CN" altLang="en-US" sz="2400" dirty="0">
                <a:latin typeface="楷体" panose="02010609060101010101" pitchFamily="49" charset="-122"/>
                <a:ea typeface="楷体" panose="02010609060101010101" pitchFamily="49" charset="-122"/>
                <a:cs typeface="楷体" panose="02010609060101010101" pitchFamily="49" charset="-122"/>
                <a:sym typeface="+mn-ea"/>
              </a:rPr>
              <a:t>背景调查 </a:t>
            </a:r>
            <a:endParaRPr lang="zh-CN" altLang="en-US" sz="2400" dirty="0">
              <a:latin typeface="楷体" panose="02010609060101010101" pitchFamily="49" charset="-122"/>
              <a:ea typeface="楷体" panose="02010609060101010101" pitchFamily="49" charset="-122"/>
              <a:cs typeface="楷体" panose="02010609060101010101" pitchFamily="49" charset="-122"/>
            </a:endParaRPr>
          </a:p>
          <a:p>
            <a:pPr eaLnBrk="1" hangingPunct="1"/>
            <a:r>
              <a:rPr lang="en-US" altLang="zh-CN" sz="2400" dirty="0">
                <a:latin typeface="楷体" panose="02010609060101010101" pitchFamily="49" charset="-122"/>
                <a:ea typeface="楷体" panose="02010609060101010101" pitchFamily="49" charset="-122"/>
                <a:cs typeface="楷体" panose="02010609060101010101" pitchFamily="49" charset="-122"/>
                <a:sym typeface="+mn-ea"/>
              </a:rPr>
              <a:t>(4)</a:t>
            </a:r>
            <a:r>
              <a:rPr lang="zh-CN" altLang="en-US" sz="2400" dirty="0">
                <a:latin typeface="楷体" panose="02010609060101010101" pitchFamily="49" charset="-122"/>
                <a:ea typeface="楷体" panose="02010609060101010101" pitchFamily="49" charset="-122"/>
                <a:cs typeface="楷体" panose="02010609060101010101" pitchFamily="49" charset="-122"/>
                <a:sym typeface="+mn-ea"/>
              </a:rPr>
              <a:t>向优秀候选人推介本职位 </a:t>
            </a:r>
            <a:endParaRPr lang="zh-CN" altLang="en-US" sz="2400" dirty="0">
              <a:latin typeface="楷体" panose="02010609060101010101" pitchFamily="49" charset="-122"/>
              <a:ea typeface="楷体" panose="02010609060101010101" pitchFamily="49" charset="-122"/>
              <a:cs typeface="楷体" panose="02010609060101010101" pitchFamily="49" charset="-122"/>
            </a:endParaRPr>
          </a:p>
          <a:p>
            <a:pPr eaLnBrk="1" hangingPunct="1">
              <a:lnSpc>
                <a:spcPct val="80000"/>
              </a:lnSpc>
            </a:pPr>
            <a:r>
              <a:rPr lang="zh-CN" altLang="en-US" sz="2400" dirty="0">
                <a:latin typeface="楷体" panose="02010609060101010101" pitchFamily="49" charset="-122"/>
                <a:ea typeface="楷体" panose="02010609060101010101" pitchFamily="49" charset="-122"/>
                <a:cs typeface="楷体" panose="02010609060101010101" pitchFamily="49" charset="-122"/>
                <a:sym typeface="+mn-ea"/>
              </a:rPr>
              <a:t> </a:t>
            </a:r>
          </a:p>
          <a:p>
            <a:pPr eaLnBrk="1" hangingPunct="1">
              <a:lnSpc>
                <a:spcPct val="80000"/>
              </a:lnSpc>
            </a:pPr>
            <a:endParaRPr lang="zh-CN" altLang="en-US" sz="2400" dirty="0">
              <a:latin typeface="楷体" panose="02010609060101010101" pitchFamily="49" charset="-122"/>
              <a:ea typeface="楷体" panose="02010609060101010101" pitchFamily="49" charset="-122"/>
              <a:cs typeface="楷体" panose="02010609060101010101" pitchFamily="49" charset="-122"/>
            </a:endParaRPr>
          </a:p>
        </p:txBody>
      </p:sp>
      <p:sp>
        <p:nvSpPr>
          <p:cNvPr id="5" name="e7d195523061f1c0"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hidden="1"/>
          <p:cNvSpPr txBox="1"/>
          <p:nvPr/>
        </p:nvSpPr>
        <p:spPr>
          <a:xfrm>
            <a:off x="-355600" y="1803400"/>
            <a:ext cx="293927" cy="1016000"/>
          </a:xfrm>
          <a:prstGeom prst="rect">
            <a:avLst/>
          </a:prstGeom>
          <a:noFill/>
        </p:spPr>
        <p:txBody>
          <a:bodyPr vert="wordArtVert" rtlCol="0">
            <a:spAutoFit/>
          </a:bodyPr>
          <a:lstStyle/>
          <a:p>
            <a:r>
              <a:rPr lang="en-US" altLang="zh-CN" sz="100"/>
              <a:t>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a:t>
            </a:r>
            <a:endParaRPr lang="zh-CN" altLang="en-US" sz="100"/>
          </a:p>
        </p:txBody>
      </p:sp>
    </p:spTree>
    <p:extLst>
      <p:ext uri="{BB962C8B-B14F-4D97-AF65-F5344CB8AC3E}">
        <p14:creationId xmlns:p14="http://schemas.microsoft.com/office/powerpoint/2010/main" val="675447136"/>
      </p:ext>
    </p:extLst>
  </p:cSld>
  <p:clrMapOvr>
    <a:masterClrMapping/>
  </p:clrMapOvr>
  <mc:AlternateContent xmlns:mc="http://schemas.openxmlformats.org/markup-compatibility/2006" xmlns:p14="http://schemas.microsoft.com/office/powerpoint/2010/main">
    <mc:Choice Requires="p14">
      <p:transition spd="slow" p14:dur="1250" advTm="0">
        <p:push dir="u"/>
      </p:transition>
    </mc:Choice>
    <mc:Fallback xmlns="">
      <p:transition spd="slow" advTm="0">
        <p:push dir="u"/>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57">
                                            <p:txEl>
                                              <p:pRg st="1" end="1"/>
                                            </p:txEl>
                                          </p:spTgt>
                                        </p:tgtEl>
                                        <p:attrNameLst>
                                          <p:attrName>style.visibility</p:attrName>
                                        </p:attrNameLst>
                                      </p:cBhvr>
                                      <p:to>
                                        <p:strVal val="visible"/>
                                      </p:to>
                                    </p:set>
                                    <p:anim calcmode="lin" valueType="num">
                                      <p:cBhvr additive="base">
                                        <p:cTn id="7" dur="500" fill="hold"/>
                                        <p:tgtEl>
                                          <p:spTgt spid="57">
                                            <p:txEl>
                                              <p:pRg st="1" end="1"/>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57">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3" presetClass="entr" presetSubtype="10" fill="hold" nodeType="clickEffect">
                                  <p:stCondLst>
                                    <p:cond delay="0"/>
                                  </p:stCondLst>
                                  <p:childTnLst>
                                    <p:set>
                                      <p:cBhvr>
                                        <p:cTn id="12" dur="1" fill="hold">
                                          <p:stCondLst>
                                            <p:cond delay="0"/>
                                          </p:stCondLst>
                                        </p:cTn>
                                        <p:tgtEl>
                                          <p:spTgt spid="57">
                                            <p:txEl>
                                              <p:pRg st="2" end="2"/>
                                            </p:txEl>
                                          </p:spTgt>
                                        </p:tgtEl>
                                        <p:attrNameLst>
                                          <p:attrName>style.visibility</p:attrName>
                                        </p:attrNameLst>
                                      </p:cBhvr>
                                      <p:to>
                                        <p:strVal val="visible"/>
                                      </p:to>
                                    </p:set>
                                    <p:animEffect transition="in" filter="blinds(horizontal)">
                                      <p:cBhvr>
                                        <p:cTn id="13" dur="500"/>
                                        <p:tgtEl>
                                          <p:spTgt spid="57">
                                            <p:txEl>
                                              <p:pRg st="2" end="2"/>
                                            </p:txEl>
                                          </p:spTgt>
                                        </p:tgtEl>
                                      </p:cBhvr>
                                    </p:animEffect>
                                  </p:childTnLst>
                                </p:cTn>
                              </p:par>
                              <p:par>
                                <p:cTn id="14" presetID="3" presetClass="entr" presetSubtype="10" fill="hold" nodeType="withEffect">
                                  <p:stCondLst>
                                    <p:cond delay="0"/>
                                  </p:stCondLst>
                                  <p:childTnLst>
                                    <p:set>
                                      <p:cBhvr>
                                        <p:cTn id="15" dur="1" fill="hold">
                                          <p:stCondLst>
                                            <p:cond delay="0"/>
                                          </p:stCondLst>
                                        </p:cTn>
                                        <p:tgtEl>
                                          <p:spTgt spid="57">
                                            <p:txEl>
                                              <p:pRg st="3" end="3"/>
                                            </p:txEl>
                                          </p:spTgt>
                                        </p:tgtEl>
                                        <p:attrNameLst>
                                          <p:attrName>style.visibility</p:attrName>
                                        </p:attrNameLst>
                                      </p:cBhvr>
                                      <p:to>
                                        <p:strVal val="visible"/>
                                      </p:to>
                                    </p:set>
                                    <p:animEffect transition="in" filter="blinds(horizontal)">
                                      <p:cBhvr>
                                        <p:cTn id="16" dur="500"/>
                                        <p:tgtEl>
                                          <p:spTgt spid="57">
                                            <p:txEl>
                                              <p:pRg st="3" end="3"/>
                                            </p:txEl>
                                          </p:spTgt>
                                        </p:tgtEl>
                                      </p:cBhvr>
                                    </p:animEffect>
                                  </p:childTnLst>
                                </p:cTn>
                              </p:par>
                              <p:par>
                                <p:cTn id="17" presetID="3" presetClass="entr" presetSubtype="10" fill="hold" nodeType="withEffect">
                                  <p:stCondLst>
                                    <p:cond delay="0"/>
                                  </p:stCondLst>
                                  <p:childTnLst>
                                    <p:set>
                                      <p:cBhvr>
                                        <p:cTn id="18" dur="1" fill="hold">
                                          <p:stCondLst>
                                            <p:cond delay="0"/>
                                          </p:stCondLst>
                                        </p:cTn>
                                        <p:tgtEl>
                                          <p:spTgt spid="57">
                                            <p:txEl>
                                              <p:pRg st="4" end="4"/>
                                            </p:txEl>
                                          </p:spTgt>
                                        </p:tgtEl>
                                        <p:attrNameLst>
                                          <p:attrName>style.visibility</p:attrName>
                                        </p:attrNameLst>
                                      </p:cBhvr>
                                      <p:to>
                                        <p:strVal val="visible"/>
                                      </p:to>
                                    </p:set>
                                    <p:animEffect transition="in" filter="blinds(horizontal)">
                                      <p:cBhvr>
                                        <p:cTn id="19" dur="500"/>
                                        <p:tgtEl>
                                          <p:spTgt spid="57">
                                            <p:txEl>
                                              <p:pRg st="4" end="4"/>
                                            </p:txEl>
                                          </p:spTgt>
                                        </p:tgtEl>
                                      </p:cBhvr>
                                    </p:animEffect>
                                  </p:childTnLst>
                                </p:cTn>
                              </p:par>
                            </p:childTnLst>
                          </p:cTn>
                        </p:par>
                      </p:childTnLst>
                    </p:cTn>
                  </p:par>
                  <p:par>
                    <p:cTn id="20" fill="hold">
                      <p:stCondLst>
                        <p:cond delay="indefinite"/>
                      </p:stCondLst>
                      <p:childTnLst>
                        <p:par>
                          <p:cTn id="21" fill="hold">
                            <p:stCondLst>
                              <p:cond delay="0"/>
                            </p:stCondLst>
                            <p:childTnLst>
                              <p:par>
                                <p:cTn id="22" presetID="3" presetClass="entr" presetSubtype="10" fill="hold" nodeType="clickEffect">
                                  <p:stCondLst>
                                    <p:cond delay="0"/>
                                  </p:stCondLst>
                                  <p:childTnLst>
                                    <p:set>
                                      <p:cBhvr>
                                        <p:cTn id="23" dur="1" fill="hold">
                                          <p:stCondLst>
                                            <p:cond delay="0"/>
                                          </p:stCondLst>
                                        </p:cTn>
                                        <p:tgtEl>
                                          <p:spTgt spid="57">
                                            <p:txEl>
                                              <p:pRg st="5" end="5"/>
                                            </p:txEl>
                                          </p:spTgt>
                                        </p:tgtEl>
                                        <p:attrNameLst>
                                          <p:attrName>style.visibility</p:attrName>
                                        </p:attrNameLst>
                                      </p:cBhvr>
                                      <p:to>
                                        <p:strVal val="visible"/>
                                      </p:to>
                                    </p:set>
                                    <p:animEffect transition="in" filter="blinds(horizontal)">
                                      <p:cBhvr>
                                        <p:cTn id="24" dur="500"/>
                                        <p:tgtEl>
                                          <p:spTgt spid="57">
                                            <p:txEl>
                                              <p:pRg st="5" end="5"/>
                                            </p:txEl>
                                          </p:spTgt>
                                        </p:tgtEl>
                                      </p:cBhvr>
                                    </p:animEffect>
                                  </p:childTnLst>
                                </p:cTn>
                              </p:par>
                              <p:par>
                                <p:cTn id="25" presetID="3" presetClass="entr" presetSubtype="10" fill="hold" nodeType="withEffect">
                                  <p:stCondLst>
                                    <p:cond delay="0"/>
                                  </p:stCondLst>
                                  <p:childTnLst>
                                    <p:set>
                                      <p:cBhvr>
                                        <p:cTn id="26" dur="1" fill="hold">
                                          <p:stCondLst>
                                            <p:cond delay="0"/>
                                          </p:stCondLst>
                                        </p:cTn>
                                        <p:tgtEl>
                                          <p:spTgt spid="57">
                                            <p:txEl>
                                              <p:pRg st="6" end="6"/>
                                            </p:txEl>
                                          </p:spTgt>
                                        </p:tgtEl>
                                        <p:attrNameLst>
                                          <p:attrName>style.visibility</p:attrName>
                                        </p:attrNameLst>
                                      </p:cBhvr>
                                      <p:to>
                                        <p:strVal val="visible"/>
                                      </p:to>
                                    </p:set>
                                    <p:animEffect transition="in" filter="blinds(horizontal)">
                                      <p:cBhvr>
                                        <p:cTn id="27" dur="500"/>
                                        <p:tgtEl>
                                          <p:spTgt spid="57">
                                            <p:txEl>
                                              <p:pRg st="6" end="6"/>
                                            </p:txEl>
                                          </p:spTgt>
                                        </p:tgtEl>
                                      </p:cBhvr>
                                    </p:animEffect>
                                  </p:childTnLst>
                                </p:cTn>
                              </p:par>
                              <p:par>
                                <p:cTn id="28" presetID="3" presetClass="entr" presetSubtype="10" fill="hold" nodeType="withEffect">
                                  <p:stCondLst>
                                    <p:cond delay="0"/>
                                  </p:stCondLst>
                                  <p:childTnLst>
                                    <p:set>
                                      <p:cBhvr>
                                        <p:cTn id="29" dur="1" fill="hold">
                                          <p:stCondLst>
                                            <p:cond delay="0"/>
                                          </p:stCondLst>
                                        </p:cTn>
                                        <p:tgtEl>
                                          <p:spTgt spid="57">
                                            <p:txEl>
                                              <p:pRg st="7" end="7"/>
                                            </p:txEl>
                                          </p:spTgt>
                                        </p:tgtEl>
                                        <p:attrNameLst>
                                          <p:attrName>style.visibility</p:attrName>
                                        </p:attrNameLst>
                                      </p:cBhvr>
                                      <p:to>
                                        <p:strVal val="visible"/>
                                      </p:to>
                                    </p:set>
                                    <p:animEffect transition="in" filter="blinds(horizontal)">
                                      <p:cBhvr>
                                        <p:cTn id="30" dur="500"/>
                                        <p:tgtEl>
                                          <p:spTgt spid="57">
                                            <p:txEl>
                                              <p:pRg st="7" end="7"/>
                                            </p:txEl>
                                          </p:spTgt>
                                        </p:tgtEl>
                                      </p:cBhvr>
                                    </p:animEffect>
                                  </p:childTnLst>
                                </p:cTn>
                              </p:par>
                              <p:par>
                                <p:cTn id="31" presetID="3" presetClass="entr" presetSubtype="10" fill="hold" nodeType="withEffect">
                                  <p:stCondLst>
                                    <p:cond delay="0"/>
                                  </p:stCondLst>
                                  <p:childTnLst>
                                    <p:set>
                                      <p:cBhvr>
                                        <p:cTn id="32" dur="1" fill="hold">
                                          <p:stCondLst>
                                            <p:cond delay="0"/>
                                          </p:stCondLst>
                                        </p:cTn>
                                        <p:tgtEl>
                                          <p:spTgt spid="57">
                                            <p:txEl>
                                              <p:pRg st="8" end="8"/>
                                            </p:txEl>
                                          </p:spTgt>
                                        </p:tgtEl>
                                        <p:attrNameLst>
                                          <p:attrName>style.visibility</p:attrName>
                                        </p:attrNameLst>
                                      </p:cBhvr>
                                      <p:to>
                                        <p:strVal val="visible"/>
                                      </p:to>
                                    </p:set>
                                    <p:animEffect transition="in" filter="blinds(horizontal)">
                                      <p:cBhvr>
                                        <p:cTn id="33" dur="500"/>
                                        <p:tgtEl>
                                          <p:spTgt spid="57">
                                            <p:txEl>
                                              <p:pRg st="8" end="8"/>
                                            </p:txEl>
                                          </p:spTgt>
                                        </p:tgtEl>
                                      </p:cBhvr>
                                    </p:animEffect>
                                  </p:childTnLst>
                                </p:cTn>
                              </p:par>
                              <p:par>
                                <p:cTn id="34" presetID="3" presetClass="entr" presetSubtype="10" fill="hold" nodeType="withEffect">
                                  <p:stCondLst>
                                    <p:cond delay="0"/>
                                  </p:stCondLst>
                                  <p:childTnLst>
                                    <p:set>
                                      <p:cBhvr>
                                        <p:cTn id="35" dur="1" fill="hold">
                                          <p:stCondLst>
                                            <p:cond delay="0"/>
                                          </p:stCondLst>
                                        </p:cTn>
                                        <p:tgtEl>
                                          <p:spTgt spid="57">
                                            <p:txEl>
                                              <p:pRg st="9" end="9"/>
                                            </p:txEl>
                                          </p:spTgt>
                                        </p:tgtEl>
                                        <p:attrNameLst>
                                          <p:attrName>style.visibility</p:attrName>
                                        </p:attrNameLst>
                                      </p:cBhvr>
                                      <p:to>
                                        <p:strVal val="visible"/>
                                      </p:to>
                                    </p:set>
                                    <p:animEffect transition="in" filter="blinds(horizontal)">
                                      <p:cBhvr>
                                        <p:cTn id="36" dur="500"/>
                                        <p:tgtEl>
                                          <p:spTgt spid="57">
                                            <p:txEl>
                                              <p:pRg st="9" end="9"/>
                                            </p:txEl>
                                          </p:spTgt>
                                        </p:tgtEl>
                                      </p:cBhvr>
                                    </p:animEffect>
                                  </p:childTnLst>
                                </p:cTn>
                              </p:par>
                              <p:par>
                                <p:cTn id="37" presetID="3" presetClass="entr" presetSubtype="10" fill="hold" nodeType="withEffect">
                                  <p:stCondLst>
                                    <p:cond delay="0"/>
                                  </p:stCondLst>
                                  <p:childTnLst>
                                    <p:set>
                                      <p:cBhvr>
                                        <p:cTn id="38" dur="1" fill="hold">
                                          <p:stCondLst>
                                            <p:cond delay="0"/>
                                          </p:stCondLst>
                                        </p:cTn>
                                        <p:tgtEl>
                                          <p:spTgt spid="57">
                                            <p:txEl>
                                              <p:pRg st="10" end="10"/>
                                            </p:txEl>
                                          </p:spTgt>
                                        </p:tgtEl>
                                        <p:attrNameLst>
                                          <p:attrName>style.visibility</p:attrName>
                                        </p:attrNameLst>
                                      </p:cBhvr>
                                      <p:to>
                                        <p:strVal val="visible"/>
                                      </p:to>
                                    </p:set>
                                    <p:animEffect transition="in" filter="blinds(horizontal)">
                                      <p:cBhvr>
                                        <p:cTn id="39" dur="500"/>
                                        <p:tgtEl>
                                          <p:spTgt spid="57">
                                            <p:txEl>
                                              <p:pRg st="10" end="10"/>
                                            </p:txEl>
                                          </p:spTgt>
                                        </p:tgtEl>
                                      </p:cBhvr>
                                    </p:animEffect>
                                  </p:childTnLst>
                                </p:cTn>
                              </p:par>
                              <p:par>
                                <p:cTn id="40" presetID="3" presetClass="entr" presetSubtype="10" fill="hold" nodeType="withEffect">
                                  <p:stCondLst>
                                    <p:cond delay="0"/>
                                  </p:stCondLst>
                                  <p:childTnLst>
                                    <p:set>
                                      <p:cBhvr>
                                        <p:cTn id="41" dur="1" fill="hold">
                                          <p:stCondLst>
                                            <p:cond delay="0"/>
                                          </p:stCondLst>
                                        </p:cTn>
                                        <p:tgtEl>
                                          <p:spTgt spid="57">
                                            <p:txEl>
                                              <p:pRg st="11" end="11"/>
                                            </p:txEl>
                                          </p:spTgt>
                                        </p:tgtEl>
                                        <p:attrNameLst>
                                          <p:attrName>style.visibility</p:attrName>
                                        </p:attrNameLst>
                                      </p:cBhvr>
                                      <p:to>
                                        <p:strVal val="visible"/>
                                      </p:to>
                                    </p:set>
                                    <p:animEffect transition="in" filter="blinds(horizontal)">
                                      <p:cBhvr>
                                        <p:cTn id="42" dur="500"/>
                                        <p:tgtEl>
                                          <p:spTgt spid="57">
                                            <p:txEl>
                                              <p:pRg st="11" end="11"/>
                                            </p:txEl>
                                          </p:spTgt>
                                        </p:tgtEl>
                                      </p:cBhvr>
                                    </p:animEffect>
                                  </p:childTnLst>
                                </p:cTn>
                              </p:par>
                              <p:par>
                                <p:cTn id="43" presetID="3" presetClass="entr" presetSubtype="10" fill="hold" nodeType="withEffect">
                                  <p:stCondLst>
                                    <p:cond delay="0"/>
                                  </p:stCondLst>
                                  <p:childTnLst>
                                    <p:set>
                                      <p:cBhvr>
                                        <p:cTn id="44" dur="1" fill="hold">
                                          <p:stCondLst>
                                            <p:cond delay="0"/>
                                          </p:stCondLst>
                                        </p:cTn>
                                        <p:tgtEl>
                                          <p:spTgt spid="57">
                                            <p:txEl>
                                              <p:pRg st="12" end="12"/>
                                            </p:txEl>
                                          </p:spTgt>
                                        </p:tgtEl>
                                        <p:attrNameLst>
                                          <p:attrName>style.visibility</p:attrName>
                                        </p:attrNameLst>
                                      </p:cBhvr>
                                      <p:to>
                                        <p:strVal val="visible"/>
                                      </p:to>
                                    </p:set>
                                    <p:animEffect transition="in" filter="blinds(horizontal)">
                                      <p:cBhvr>
                                        <p:cTn id="45" dur="500"/>
                                        <p:tgtEl>
                                          <p:spTgt spid="57">
                                            <p:txEl>
                                              <p:pRg st="12" end="12"/>
                                            </p:txEl>
                                          </p:spTgt>
                                        </p:tgtEl>
                                      </p:cBhvr>
                                    </p:animEffect>
                                  </p:childTnLst>
                                </p:cTn>
                              </p:par>
                            </p:childTnLst>
                          </p:cTn>
                        </p:par>
                      </p:childTnLst>
                    </p:cTn>
                  </p:par>
                  <p:par>
                    <p:cTn id="46" fill="hold">
                      <p:stCondLst>
                        <p:cond delay="indefinite"/>
                      </p:stCondLst>
                      <p:childTnLst>
                        <p:par>
                          <p:cTn id="47" fill="hold">
                            <p:stCondLst>
                              <p:cond delay="0"/>
                            </p:stCondLst>
                            <p:childTnLst>
                              <p:par>
                                <p:cTn id="48" presetID="3" presetClass="entr" presetSubtype="10" fill="hold" nodeType="clickEffect">
                                  <p:stCondLst>
                                    <p:cond delay="0"/>
                                  </p:stCondLst>
                                  <p:childTnLst>
                                    <p:set>
                                      <p:cBhvr>
                                        <p:cTn id="49" dur="1" fill="hold">
                                          <p:stCondLst>
                                            <p:cond delay="0"/>
                                          </p:stCondLst>
                                        </p:cTn>
                                        <p:tgtEl>
                                          <p:spTgt spid="57">
                                            <p:txEl>
                                              <p:pRg st="13" end="13"/>
                                            </p:txEl>
                                          </p:spTgt>
                                        </p:tgtEl>
                                        <p:attrNameLst>
                                          <p:attrName>style.visibility</p:attrName>
                                        </p:attrNameLst>
                                      </p:cBhvr>
                                      <p:to>
                                        <p:strVal val="visible"/>
                                      </p:to>
                                    </p:set>
                                    <p:animEffect transition="in" filter="blinds(horizontal)">
                                      <p:cBhvr>
                                        <p:cTn id="50" dur="500"/>
                                        <p:tgtEl>
                                          <p:spTgt spid="57">
                                            <p:txEl>
                                              <p:pRg st="13" end="13"/>
                                            </p:txEl>
                                          </p:spTgt>
                                        </p:tgtEl>
                                      </p:cBhvr>
                                    </p:animEffect>
                                  </p:childTnLst>
                                </p:cTn>
                              </p:par>
                            </p:childTnLst>
                          </p:cTn>
                        </p:par>
                      </p:childTnLst>
                    </p:cTn>
                  </p:par>
                  <p:par>
                    <p:cTn id="51" fill="hold">
                      <p:stCondLst>
                        <p:cond delay="indefinite"/>
                      </p:stCondLst>
                      <p:childTnLst>
                        <p:par>
                          <p:cTn id="52" fill="hold">
                            <p:stCondLst>
                              <p:cond delay="0"/>
                            </p:stCondLst>
                            <p:childTnLst>
                              <p:par>
                                <p:cTn id="53" presetID="3" presetClass="entr" presetSubtype="10" fill="hold" nodeType="clickEffect">
                                  <p:stCondLst>
                                    <p:cond delay="0"/>
                                  </p:stCondLst>
                                  <p:childTnLst>
                                    <p:set>
                                      <p:cBhvr>
                                        <p:cTn id="54" dur="1" fill="hold">
                                          <p:stCondLst>
                                            <p:cond delay="0"/>
                                          </p:stCondLst>
                                        </p:cTn>
                                        <p:tgtEl>
                                          <p:spTgt spid="57">
                                            <p:txEl>
                                              <p:pRg st="14" end="14"/>
                                            </p:txEl>
                                          </p:spTgt>
                                        </p:tgtEl>
                                        <p:attrNameLst>
                                          <p:attrName>style.visibility</p:attrName>
                                        </p:attrNameLst>
                                      </p:cBhvr>
                                      <p:to>
                                        <p:strVal val="visible"/>
                                      </p:to>
                                    </p:set>
                                    <p:animEffect transition="in" filter="blinds(horizontal)">
                                      <p:cBhvr>
                                        <p:cTn id="55" dur="500"/>
                                        <p:tgtEl>
                                          <p:spTgt spid="57">
                                            <p:txEl>
                                              <p:pRg st="14" end="1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矩形 15"/>
          <p:cNvSpPr/>
          <p:nvPr/>
        </p:nvSpPr>
        <p:spPr>
          <a:xfrm>
            <a:off x="1406916" y="1586164"/>
            <a:ext cx="10236703" cy="3107690"/>
          </a:xfrm>
          <a:prstGeom prst="rect">
            <a:avLst/>
          </a:prstGeom>
        </p:spPr>
        <p:txBody>
          <a:bodyPr wrap="square">
            <a:spAutoFit/>
          </a:bodyPr>
          <a:lstStyle/>
          <a:p>
            <a:r>
              <a:rPr lang="en-US" altLang="zh-CN" sz="2800" b="1">
                <a:latin typeface="楷体" panose="02010609060101010101" pitchFamily="49" charset="-122"/>
                <a:ea typeface="楷体" panose="02010609060101010101" pitchFamily="49" charset="-122"/>
                <a:sym typeface="+mn-ea"/>
              </a:rPr>
              <a:t>   </a:t>
            </a:r>
            <a:r>
              <a:rPr lang="zh-CN" altLang="en-US" sz="2800" b="1">
                <a:latin typeface="楷体" panose="02010609060101010101" pitchFamily="49" charset="-122"/>
                <a:ea typeface="楷体" panose="02010609060101010101" pitchFamily="49" charset="-122"/>
                <a:sym typeface="+mn-ea"/>
              </a:rPr>
              <a:t>扩展思路，跨行业职业发展：</a:t>
            </a:r>
          </a:p>
          <a:p>
            <a:r>
              <a:rPr lang="zh-CN" altLang="en-US" sz="2400">
                <a:latin typeface="楷体" panose="02010609060101010101" pitchFamily="49" charset="-122"/>
                <a:ea typeface="楷体" panose="02010609060101010101" pitchFamily="49" charset="-122"/>
                <a:cs typeface="楷体" panose="02010609060101010101" pitchFamily="49" charset="-122"/>
                <a:sym typeface="+mn-ea"/>
              </a:rPr>
              <a:t>    </a:t>
            </a:r>
          </a:p>
          <a:p>
            <a:r>
              <a:rPr lang="zh-CN" altLang="en-US" sz="2400">
                <a:latin typeface="楷体" panose="02010609060101010101" pitchFamily="49" charset="-122"/>
                <a:ea typeface="楷体" panose="02010609060101010101" pitchFamily="49" charset="-122"/>
                <a:cs typeface="楷体" panose="02010609060101010101" pitchFamily="49" charset="-122"/>
                <a:sym typeface="+mn-ea"/>
              </a:rPr>
              <a:t>    目前供职于地产公司的冯勇，最初大学毕业后，他从外贸企业到媒体，然后到一手房地产专业代理行，最后转到房地产开发企业，现在担任地产市场营运中心华东区策划经理。他的职业发展之路深受其上司梁燕的影响。一个偶然的机会，他去徐州出差顺便拜访投身房地产业的梁燕，被她做事业的专注和热情所打动，于是毅然辞职，一起拓展全国市场战略。    </a:t>
            </a:r>
          </a:p>
          <a:p>
            <a:r>
              <a:rPr lang="zh-CN" altLang="en-US" sz="2400">
                <a:latin typeface="楷体" panose="02010609060101010101" pitchFamily="49" charset="-122"/>
                <a:ea typeface="楷体" panose="02010609060101010101" pitchFamily="49" charset="-122"/>
                <a:cs typeface="楷体" panose="02010609060101010101" pitchFamily="49" charset="-122"/>
                <a:sym typeface="+mn-ea"/>
              </a:rPr>
              <a:t>    </a:t>
            </a:r>
            <a:endParaRPr lang="zh-CN" altLang="en-US" sz="2400" dirty="0">
              <a:latin typeface="楷体" panose="02010609060101010101" pitchFamily="49" charset="-122"/>
              <a:ea typeface="楷体" panose="02010609060101010101" pitchFamily="49" charset="-122"/>
            </a:endParaRPr>
          </a:p>
        </p:txBody>
      </p:sp>
      <p:grpSp>
        <p:nvGrpSpPr>
          <p:cNvPr id="17" name="组合 16"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GrpSpPr/>
          <p:nvPr/>
        </p:nvGrpSpPr>
        <p:grpSpPr>
          <a:xfrm>
            <a:off x="171280" y="169033"/>
            <a:ext cx="1891633" cy="1891633"/>
            <a:chOff x="831765" y="1948847"/>
            <a:chExt cx="1891633" cy="1891633"/>
          </a:xfrm>
        </p:grpSpPr>
        <p:grpSp>
          <p:nvGrpSpPr>
            <p:cNvPr id="18" name="组合 17"/>
            <p:cNvGrpSpPr/>
            <p:nvPr/>
          </p:nvGrpSpPr>
          <p:grpSpPr>
            <a:xfrm>
              <a:off x="831765" y="1948847"/>
              <a:ext cx="1891633" cy="1891633"/>
              <a:chOff x="1375509" y="1976984"/>
              <a:chExt cx="2018000" cy="2018000"/>
            </a:xfrm>
          </p:grpSpPr>
          <p:sp>
            <p:nvSpPr>
              <p:cNvPr id="21" name="椭圆 20" descr="e7d195523061f1c0deeec63e560781cfd59afb0ea006f2a87ABB68BF51EA6619813959095094C18C62A12F549504892A4AAA8C1554C6663626E05CA27F281A14E6983772AFC3FB97135759321DEA3D709AACD122C08E6ED1C77BAD4A88EF4CD28A80260D8F97957F436F83C1F553EF0169027D0DBFA7A77088E1513DBDFC101C4B4DFF310B01A5021663E46B6BC2AAB5"/>
              <p:cNvSpPr>
                <a:spLocks noChangeAspect="1"/>
              </p:cNvSpPr>
              <p:nvPr/>
            </p:nvSpPr>
            <p:spPr>
              <a:xfrm>
                <a:off x="1375509" y="1976984"/>
                <a:ext cx="2018000" cy="2018000"/>
              </a:xfrm>
              <a:prstGeom prst="ellipse">
                <a:avLst/>
              </a:prstGeom>
              <a:gradFill>
                <a:gsLst>
                  <a:gs pos="0">
                    <a:schemeClr val="bg1"/>
                  </a:gs>
                  <a:gs pos="100000">
                    <a:srgbClr val="C7C7C7"/>
                  </a:gs>
                </a:gsLst>
                <a:lin ang="13200000" scaled="0"/>
              </a:gradFill>
              <a:ln w="22225">
                <a:solidFill>
                  <a:schemeClr val="bg1"/>
                </a:solidFill>
              </a:ln>
              <a:effectLst>
                <a:outerShdw blurRad="393700" dist="1270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2" name="任意多边形 16"/>
              <p:cNvSpPr/>
              <p:nvPr/>
            </p:nvSpPr>
            <p:spPr>
              <a:xfrm rot="5400000">
                <a:off x="1220020" y="2637800"/>
                <a:ext cx="1007034" cy="694933"/>
              </a:xfrm>
              <a:custGeom>
                <a:avLst/>
                <a:gdLst>
                  <a:gd name="connsiteX0" fmla="*/ 0 w 1007034"/>
                  <a:gd name="connsiteY0" fmla="*/ 555348 h 694933"/>
                  <a:gd name="connsiteX1" fmla="*/ 322102 w 1007034"/>
                  <a:gd name="connsiteY1" fmla="*/ 0 h 694933"/>
                  <a:gd name="connsiteX2" fmla="*/ 392164 w 1007034"/>
                  <a:gd name="connsiteY2" fmla="*/ 21748 h 694933"/>
                  <a:gd name="connsiteX3" fmla="*/ 503517 w 1007034"/>
                  <a:gd name="connsiteY3" fmla="*/ 32974 h 694933"/>
                  <a:gd name="connsiteX4" fmla="*/ 614869 w 1007034"/>
                  <a:gd name="connsiteY4" fmla="*/ 21748 h 694933"/>
                  <a:gd name="connsiteX5" fmla="*/ 684932 w 1007034"/>
                  <a:gd name="connsiteY5" fmla="*/ 0 h 694933"/>
                  <a:gd name="connsiteX6" fmla="*/ 1007034 w 1007034"/>
                  <a:gd name="connsiteY6" fmla="*/ 555347 h 694933"/>
                  <a:gd name="connsiteX7" fmla="*/ 895766 w 1007034"/>
                  <a:gd name="connsiteY7" fmla="*/ 615742 h 694933"/>
                  <a:gd name="connsiteX8" fmla="*/ 503516 w 1007034"/>
                  <a:gd name="connsiteY8" fmla="*/ 694933 h 694933"/>
                  <a:gd name="connsiteX9" fmla="*/ 111266 w 1007034"/>
                  <a:gd name="connsiteY9" fmla="*/ 615742 h 694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07034" h="694933">
                    <a:moveTo>
                      <a:pt x="0" y="555348"/>
                    </a:moveTo>
                    <a:lnTo>
                      <a:pt x="322102" y="0"/>
                    </a:lnTo>
                    <a:lnTo>
                      <a:pt x="392164" y="21748"/>
                    </a:lnTo>
                    <a:cubicBezTo>
                      <a:pt x="428132" y="29108"/>
                      <a:pt x="465373" y="32974"/>
                      <a:pt x="503517" y="32974"/>
                    </a:cubicBezTo>
                    <a:cubicBezTo>
                      <a:pt x="541660" y="32974"/>
                      <a:pt x="578901" y="29108"/>
                      <a:pt x="614869" y="21748"/>
                    </a:cubicBezTo>
                    <a:lnTo>
                      <a:pt x="684932" y="0"/>
                    </a:lnTo>
                    <a:lnTo>
                      <a:pt x="1007034" y="555347"/>
                    </a:lnTo>
                    <a:lnTo>
                      <a:pt x="895766" y="615742"/>
                    </a:lnTo>
                    <a:cubicBezTo>
                      <a:pt x="775204" y="666735"/>
                      <a:pt x="642653" y="694933"/>
                      <a:pt x="503516" y="694933"/>
                    </a:cubicBezTo>
                    <a:cubicBezTo>
                      <a:pt x="364379" y="694933"/>
                      <a:pt x="231828" y="666735"/>
                      <a:pt x="111266" y="615742"/>
                    </a:cubicBezTo>
                    <a:close/>
                  </a:path>
                </a:pathLst>
              </a:custGeom>
              <a:solidFill>
                <a:srgbClr val="365B7C"/>
              </a:solidFill>
              <a:ln>
                <a:noFill/>
              </a:ln>
              <a:effectLst>
                <a:innerShdw blurRad="63500" dist="381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20" name="Freeform 48"/>
            <p:cNvSpPr>
              <a:spLocks noEditPoints="1"/>
            </p:cNvSpPr>
            <p:nvPr/>
          </p:nvSpPr>
          <p:spPr bwMode="auto">
            <a:xfrm>
              <a:off x="1822373" y="2622634"/>
              <a:ext cx="490056" cy="469081"/>
            </a:xfrm>
            <a:custGeom>
              <a:avLst/>
              <a:gdLst>
                <a:gd name="T0" fmla="*/ 419 w 628"/>
                <a:gd name="T1" fmla="*/ 232 h 600"/>
                <a:gd name="T2" fmla="*/ 411 w 628"/>
                <a:gd name="T3" fmla="*/ 249 h 600"/>
                <a:gd name="T4" fmla="*/ 408 w 628"/>
                <a:gd name="T5" fmla="*/ 261 h 600"/>
                <a:gd name="T6" fmla="*/ 409 w 628"/>
                <a:gd name="T7" fmla="*/ 283 h 600"/>
                <a:gd name="T8" fmla="*/ 417 w 628"/>
                <a:gd name="T9" fmla="*/ 304 h 600"/>
                <a:gd name="T10" fmla="*/ 424 w 628"/>
                <a:gd name="T11" fmla="*/ 315 h 600"/>
                <a:gd name="T12" fmla="*/ 441 w 628"/>
                <a:gd name="T13" fmla="*/ 330 h 600"/>
                <a:gd name="T14" fmla="*/ 453 w 628"/>
                <a:gd name="T15" fmla="*/ 335 h 600"/>
                <a:gd name="T16" fmla="*/ 478 w 628"/>
                <a:gd name="T17" fmla="*/ 200 h 600"/>
                <a:gd name="T18" fmla="*/ 449 w 628"/>
                <a:gd name="T19" fmla="*/ 206 h 600"/>
                <a:gd name="T20" fmla="*/ 433 w 628"/>
                <a:gd name="T21" fmla="*/ 216 h 600"/>
                <a:gd name="T22" fmla="*/ 425 w 628"/>
                <a:gd name="T23" fmla="*/ 224 h 600"/>
                <a:gd name="T24" fmla="*/ 384 w 628"/>
                <a:gd name="T25" fmla="*/ 70 h 600"/>
                <a:gd name="T26" fmla="*/ 314 w 628"/>
                <a:gd name="T27" fmla="*/ 140 h 600"/>
                <a:gd name="T28" fmla="*/ 379 w 628"/>
                <a:gd name="T29" fmla="*/ 283 h 600"/>
                <a:gd name="T30" fmla="*/ 379 w 628"/>
                <a:gd name="T31" fmla="*/ 254 h 600"/>
                <a:gd name="T32" fmla="*/ 359 w 628"/>
                <a:gd name="T33" fmla="*/ 154 h 600"/>
                <a:gd name="T34" fmla="*/ 250 w 628"/>
                <a:gd name="T35" fmla="*/ 270 h 600"/>
                <a:gd name="T36" fmla="*/ 314 w 628"/>
                <a:gd name="T37" fmla="*/ 396 h 600"/>
                <a:gd name="T38" fmla="*/ 282 w 628"/>
                <a:gd name="T39" fmla="*/ 400 h 600"/>
                <a:gd name="T40" fmla="*/ 267 w 628"/>
                <a:gd name="T41" fmla="*/ 382 h 600"/>
                <a:gd name="T42" fmla="*/ 257 w 628"/>
                <a:gd name="T43" fmla="*/ 374 h 600"/>
                <a:gd name="T44" fmla="*/ 214 w 628"/>
                <a:gd name="T45" fmla="*/ 356 h 600"/>
                <a:gd name="T46" fmla="*/ 195 w 628"/>
                <a:gd name="T47" fmla="*/ 354 h 600"/>
                <a:gd name="T48" fmla="*/ 0 w 628"/>
                <a:gd name="T49" fmla="*/ 600 h 600"/>
                <a:gd name="T50" fmla="*/ 83 w 628"/>
                <a:gd name="T51" fmla="*/ 454 h 600"/>
                <a:gd name="T52" fmla="*/ 216 w 628"/>
                <a:gd name="T53" fmla="*/ 454 h 600"/>
                <a:gd name="T54" fmla="*/ 301 w 628"/>
                <a:gd name="T55" fmla="*/ 600 h 600"/>
                <a:gd name="T56" fmla="*/ 282 w 628"/>
                <a:gd name="T57" fmla="*/ 400 h 600"/>
                <a:gd name="T58" fmla="*/ 433 w 628"/>
                <a:gd name="T59" fmla="*/ 354 h 600"/>
                <a:gd name="T60" fmla="*/ 413 w 628"/>
                <a:gd name="T61" fmla="*/ 356 h 600"/>
                <a:gd name="T62" fmla="*/ 361 w 628"/>
                <a:gd name="T63" fmla="*/ 382 h 600"/>
                <a:gd name="T64" fmla="*/ 353 w 628"/>
                <a:gd name="T65" fmla="*/ 391 h 600"/>
                <a:gd name="T66" fmla="*/ 389 w 628"/>
                <a:gd name="T67" fmla="*/ 600 h 600"/>
                <a:gd name="T68" fmla="*/ 410 w 628"/>
                <a:gd name="T69" fmla="*/ 600 h 600"/>
                <a:gd name="T70" fmla="*/ 564 w 628"/>
                <a:gd name="T71" fmla="*/ 454 h 600"/>
                <a:gd name="T72" fmla="*/ 628 w 628"/>
                <a:gd name="T73" fmla="*/ 460 h 600"/>
                <a:gd name="T74" fmla="*/ 151 w 628"/>
                <a:gd name="T75" fmla="*/ 340 h 600"/>
                <a:gd name="T76" fmla="*/ 186 w 628"/>
                <a:gd name="T77" fmla="*/ 330 h 600"/>
                <a:gd name="T78" fmla="*/ 196 w 628"/>
                <a:gd name="T79" fmla="*/ 323 h 600"/>
                <a:gd name="T80" fmla="*/ 216 w 628"/>
                <a:gd name="T81" fmla="*/ 295 h 600"/>
                <a:gd name="T82" fmla="*/ 219 w 628"/>
                <a:gd name="T83" fmla="*/ 281 h 600"/>
                <a:gd name="T84" fmla="*/ 219 w 628"/>
                <a:gd name="T85" fmla="*/ 258 h 600"/>
                <a:gd name="T86" fmla="*/ 214 w 628"/>
                <a:gd name="T87" fmla="*/ 241 h 600"/>
                <a:gd name="T88" fmla="*/ 208 w 628"/>
                <a:gd name="T89" fmla="*/ 231 h 600"/>
                <a:gd name="T90" fmla="*/ 195 w 628"/>
                <a:gd name="T91" fmla="*/ 217 h 600"/>
                <a:gd name="T92" fmla="*/ 186 w 628"/>
                <a:gd name="T93" fmla="*/ 210 h 600"/>
                <a:gd name="T94" fmla="*/ 151 w 628"/>
                <a:gd name="T95" fmla="*/ 200 h 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28" h="600">
                  <a:moveTo>
                    <a:pt x="425" y="224"/>
                  </a:moveTo>
                  <a:cubicBezTo>
                    <a:pt x="423" y="226"/>
                    <a:pt x="421" y="229"/>
                    <a:pt x="420" y="231"/>
                  </a:cubicBezTo>
                  <a:cubicBezTo>
                    <a:pt x="419" y="231"/>
                    <a:pt x="419" y="232"/>
                    <a:pt x="419" y="232"/>
                  </a:cubicBezTo>
                  <a:cubicBezTo>
                    <a:pt x="418" y="234"/>
                    <a:pt x="416" y="236"/>
                    <a:pt x="415" y="239"/>
                  </a:cubicBezTo>
                  <a:cubicBezTo>
                    <a:pt x="415" y="240"/>
                    <a:pt x="414" y="240"/>
                    <a:pt x="414" y="241"/>
                  </a:cubicBezTo>
                  <a:cubicBezTo>
                    <a:pt x="413" y="244"/>
                    <a:pt x="412" y="246"/>
                    <a:pt x="411" y="249"/>
                  </a:cubicBezTo>
                  <a:cubicBezTo>
                    <a:pt x="411" y="249"/>
                    <a:pt x="411" y="250"/>
                    <a:pt x="411" y="250"/>
                  </a:cubicBezTo>
                  <a:cubicBezTo>
                    <a:pt x="410" y="253"/>
                    <a:pt x="409" y="255"/>
                    <a:pt x="409" y="258"/>
                  </a:cubicBezTo>
                  <a:cubicBezTo>
                    <a:pt x="409" y="259"/>
                    <a:pt x="409" y="260"/>
                    <a:pt x="408" y="261"/>
                  </a:cubicBezTo>
                  <a:cubicBezTo>
                    <a:pt x="408" y="264"/>
                    <a:pt x="408" y="267"/>
                    <a:pt x="408" y="270"/>
                  </a:cubicBezTo>
                  <a:cubicBezTo>
                    <a:pt x="408" y="274"/>
                    <a:pt x="408" y="278"/>
                    <a:pt x="409" y="281"/>
                  </a:cubicBezTo>
                  <a:cubicBezTo>
                    <a:pt x="409" y="282"/>
                    <a:pt x="409" y="283"/>
                    <a:pt x="409" y="283"/>
                  </a:cubicBezTo>
                  <a:cubicBezTo>
                    <a:pt x="410" y="287"/>
                    <a:pt x="411" y="290"/>
                    <a:pt x="412" y="293"/>
                  </a:cubicBezTo>
                  <a:cubicBezTo>
                    <a:pt x="412" y="294"/>
                    <a:pt x="412" y="294"/>
                    <a:pt x="412" y="295"/>
                  </a:cubicBezTo>
                  <a:cubicBezTo>
                    <a:pt x="414" y="298"/>
                    <a:pt x="415" y="301"/>
                    <a:pt x="417" y="304"/>
                  </a:cubicBezTo>
                  <a:cubicBezTo>
                    <a:pt x="417" y="305"/>
                    <a:pt x="417" y="305"/>
                    <a:pt x="418" y="306"/>
                  </a:cubicBezTo>
                  <a:cubicBezTo>
                    <a:pt x="420" y="309"/>
                    <a:pt x="422" y="312"/>
                    <a:pt x="424" y="315"/>
                  </a:cubicBezTo>
                  <a:cubicBezTo>
                    <a:pt x="424" y="315"/>
                    <a:pt x="424" y="315"/>
                    <a:pt x="424" y="315"/>
                  </a:cubicBezTo>
                  <a:cubicBezTo>
                    <a:pt x="427" y="318"/>
                    <a:pt x="429" y="320"/>
                    <a:pt x="432" y="323"/>
                  </a:cubicBezTo>
                  <a:cubicBezTo>
                    <a:pt x="432" y="323"/>
                    <a:pt x="432" y="323"/>
                    <a:pt x="432" y="323"/>
                  </a:cubicBezTo>
                  <a:cubicBezTo>
                    <a:pt x="435" y="326"/>
                    <a:pt x="438" y="328"/>
                    <a:pt x="441" y="330"/>
                  </a:cubicBezTo>
                  <a:cubicBezTo>
                    <a:pt x="442" y="330"/>
                    <a:pt x="442" y="330"/>
                    <a:pt x="442" y="330"/>
                  </a:cubicBezTo>
                  <a:cubicBezTo>
                    <a:pt x="446" y="332"/>
                    <a:pt x="449" y="334"/>
                    <a:pt x="452" y="335"/>
                  </a:cubicBezTo>
                  <a:cubicBezTo>
                    <a:pt x="453" y="335"/>
                    <a:pt x="453" y="335"/>
                    <a:pt x="453" y="335"/>
                  </a:cubicBezTo>
                  <a:cubicBezTo>
                    <a:pt x="461" y="338"/>
                    <a:pt x="469" y="340"/>
                    <a:pt x="478" y="340"/>
                  </a:cubicBezTo>
                  <a:cubicBezTo>
                    <a:pt x="516" y="340"/>
                    <a:pt x="547" y="309"/>
                    <a:pt x="547" y="270"/>
                  </a:cubicBezTo>
                  <a:cubicBezTo>
                    <a:pt x="547" y="231"/>
                    <a:pt x="516" y="200"/>
                    <a:pt x="478" y="200"/>
                  </a:cubicBezTo>
                  <a:cubicBezTo>
                    <a:pt x="468" y="200"/>
                    <a:pt x="458" y="202"/>
                    <a:pt x="450" y="206"/>
                  </a:cubicBezTo>
                  <a:cubicBezTo>
                    <a:pt x="450" y="206"/>
                    <a:pt x="450" y="206"/>
                    <a:pt x="450" y="206"/>
                  </a:cubicBezTo>
                  <a:cubicBezTo>
                    <a:pt x="449" y="206"/>
                    <a:pt x="449" y="206"/>
                    <a:pt x="449" y="206"/>
                  </a:cubicBezTo>
                  <a:cubicBezTo>
                    <a:pt x="446" y="208"/>
                    <a:pt x="444" y="209"/>
                    <a:pt x="442" y="210"/>
                  </a:cubicBezTo>
                  <a:cubicBezTo>
                    <a:pt x="441" y="210"/>
                    <a:pt x="441" y="211"/>
                    <a:pt x="440" y="211"/>
                  </a:cubicBezTo>
                  <a:cubicBezTo>
                    <a:pt x="438" y="213"/>
                    <a:pt x="435" y="215"/>
                    <a:pt x="433" y="216"/>
                  </a:cubicBezTo>
                  <a:cubicBezTo>
                    <a:pt x="433" y="217"/>
                    <a:pt x="432" y="217"/>
                    <a:pt x="432" y="217"/>
                  </a:cubicBezTo>
                  <a:cubicBezTo>
                    <a:pt x="430" y="219"/>
                    <a:pt x="428" y="221"/>
                    <a:pt x="426" y="223"/>
                  </a:cubicBezTo>
                  <a:cubicBezTo>
                    <a:pt x="426" y="223"/>
                    <a:pt x="425" y="224"/>
                    <a:pt x="425" y="224"/>
                  </a:cubicBezTo>
                  <a:close/>
                  <a:moveTo>
                    <a:pt x="314" y="140"/>
                  </a:moveTo>
                  <a:lnTo>
                    <a:pt x="314" y="140"/>
                  </a:lnTo>
                  <a:cubicBezTo>
                    <a:pt x="353" y="140"/>
                    <a:pt x="384" y="108"/>
                    <a:pt x="384" y="70"/>
                  </a:cubicBezTo>
                  <a:cubicBezTo>
                    <a:pt x="384" y="31"/>
                    <a:pt x="353" y="0"/>
                    <a:pt x="314" y="0"/>
                  </a:cubicBezTo>
                  <a:cubicBezTo>
                    <a:pt x="275" y="0"/>
                    <a:pt x="244" y="31"/>
                    <a:pt x="244" y="70"/>
                  </a:cubicBezTo>
                  <a:cubicBezTo>
                    <a:pt x="244" y="108"/>
                    <a:pt x="275" y="140"/>
                    <a:pt x="314" y="140"/>
                  </a:cubicBezTo>
                  <a:close/>
                  <a:moveTo>
                    <a:pt x="379" y="336"/>
                  </a:moveTo>
                  <a:lnTo>
                    <a:pt x="379" y="336"/>
                  </a:lnTo>
                  <a:lnTo>
                    <a:pt x="379" y="283"/>
                  </a:lnTo>
                  <a:cubicBezTo>
                    <a:pt x="379" y="279"/>
                    <a:pt x="378" y="274"/>
                    <a:pt x="378" y="270"/>
                  </a:cubicBezTo>
                  <a:cubicBezTo>
                    <a:pt x="378" y="266"/>
                    <a:pt x="379" y="262"/>
                    <a:pt x="379" y="257"/>
                  </a:cubicBezTo>
                  <a:lnTo>
                    <a:pt x="379" y="254"/>
                  </a:lnTo>
                  <a:lnTo>
                    <a:pt x="380" y="254"/>
                  </a:lnTo>
                  <a:cubicBezTo>
                    <a:pt x="385" y="223"/>
                    <a:pt x="404" y="197"/>
                    <a:pt x="431" y="183"/>
                  </a:cubicBezTo>
                  <a:cubicBezTo>
                    <a:pt x="412" y="165"/>
                    <a:pt x="387" y="154"/>
                    <a:pt x="359" y="154"/>
                  </a:cubicBezTo>
                  <a:lnTo>
                    <a:pt x="269" y="154"/>
                  </a:lnTo>
                  <a:cubicBezTo>
                    <a:pt x="241" y="154"/>
                    <a:pt x="216" y="165"/>
                    <a:pt x="197" y="183"/>
                  </a:cubicBezTo>
                  <a:cubicBezTo>
                    <a:pt x="228" y="199"/>
                    <a:pt x="250" y="232"/>
                    <a:pt x="250" y="270"/>
                  </a:cubicBezTo>
                  <a:cubicBezTo>
                    <a:pt x="250" y="278"/>
                    <a:pt x="249" y="285"/>
                    <a:pt x="247" y="293"/>
                  </a:cubicBezTo>
                  <a:lnTo>
                    <a:pt x="247" y="335"/>
                  </a:lnTo>
                  <a:cubicBezTo>
                    <a:pt x="276" y="347"/>
                    <a:pt x="299" y="369"/>
                    <a:pt x="314" y="396"/>
                  </a:cubicBezTo>
                  <a:cubicBezTo>
                    <a:pt x="328" y="369"/>
                    <a:pt x="352" y="348"/>
                    <a:pt x="379" y="336"/>
                  </a:cubicBezTo>
                  <a:close/>
                  <a:moveTo>
                    <a:pt x="282" y="400"/>
                  </a:moveTo>
                  <a:lnTo>
                    <a:pt x="282" y="400"/>
                  </a:lnTo>
                  <a:cubicBezTo>
                    <a:pt x="280" y="397"/>
                    <a:pt x="278" y="394"/>
                    <a:pt x="275" y="391"/>
                  </a:cubicBezTo>
                  <a:cubicBezTo>
                    <a:pt x="275" y="390"/>
                    <a:pt x="274" y="390"/>
                    <a:pt x="274" y="390"/>
                  </a:cubicBezTo>
                  <a:cubicBezTo>
                    <a:pt x="272" y="387"/>
                    <a:pt x="270" y="385"/>
                    <a:pt x="267" y="382"/>
                  </a:cubicBezTo>
                  <a:cubicBezTo>
                    <a:pt x="267" y="382"/>
                    <a:pt x="266" y="382"/>
                    <a:pt x="266" y="381"/>
                  </a:cubicBezTo>
                  <a:cubicBezTo>
                    <a:pt x="263" y="379"/>
                    <a:pt x="261" y="377"/>
                    <a:pt x="258" y="375"/>
                  </a:cubicBezTo>
                  <a:cubicBezTo>
                    <a:pt x="257" y="374"/>
                    <a:pt x="257" y="374"/>
                    <a:pt x="257" y="374"/>
                  </a:cubicBezTo>
                  <a:cubicBezTo>
                    <a:pt x="247" y="367"/>
                    <a:pt x="237" y="362"/>
                    <a:pt x="225" y="359"/>
                  </a:cubicBezTo>
                  <a:cubicBezTo>
                    <a:pt x="223" y="358"/>
                    <a:pt x="220" y="357"/>
                    <a:pt x="218" y="357"/>
                  </a:cubicBezTo>
                  <a:cubicBezTo>
                    <a:pt x="217" y="356"/>
                    <a:pt x="215" y="356"/>
                    <a:pt x="214" y="356"/>
                  </a:cubicBezTo>
                  <a:cubicBezTo>
                    <a:pt x="212" y="356"/>
                    <a:pt x="210" y="355"/>
                    <a:pt x="208" y="355"/>
                  </a:cubicBezTo>
                  <a:cubicBezTo>
                    <a:pt x="207" y="355"/>
                    <a:pt x="206" y="355"/>
                    <a:pt x="205" y="355"/>
                  </a:cubicBezTo>
                  <a:cubicBezTo>
                    <a:pt x="202" y="354"/>
                    <a:pt x="199" y="354"/>
                    <a:pt x="195" y="354"/>
                  </a:cubicBezTo>
                  <a:lnTo>
                    <a:pt x="105" y="354"/>
                  </a:lnTo>
                  <a:cubicBezTo>
                    <a:pt x="47" y="354"/>
                    <a:pt x="0" y="401"/>
                    <a:pt x="0" y="460"/>
                  </a:cubicBezTo>
                  <a:lnTo>
                    <a:pt x="0" y="600"/>
                  </a:lnTo>
                  <a:lnTo>
                    <a:pt x="62" y="600"/>
                  </a:lnTo>
                  <a:lnTo>
                    <a:pt x="62" y="454"/>
                  </a:lnTo>
                  <a:lnTo>
                    <a:pt x="83" y="454"/>
                  </a:lnTo>
                  <a:lnTo>
                    <a:pt x="83" y="600"/>
                  </a:lnTo>
                  <a:lnTo>
                    <a:pt x="216" y="600"/>
                  </a:lnTo>
                  <a:lnTo>
                    <a:pt x="216" y="454"/>
                  </a:lnTo>
                  <a:lnTo>
                    <a:pt x="237" y="454"/>
                  </a:lnTo>
                  <a:lnTo>
                    <a:pt x="237" y="600"/>
                  </a:lnTo>
                  <a:lnTo>
                    <a:pt x="301" y="600"/>
                  </a:lnTo>
                  <a:lnTo>
                    <a:pt x="301" y="460"/>
                  </a:lnTo>
                  <a:cubicBezTo>
                    <a:pt x="301" y="437"/>
                    <a:pt x="294" y="417"/>
                    <a:pt x="282" y="400"/>
                  </a:cubicBezTo>
                  <a:cubicBezTo>
                    <a:pt x="282" y="400"/>
                    <a:pt x="282" y="400"/>
                    <a:pt x="282" y="400"/>
                  </a:cubicBezTo>
                  <a:close/>
                  <a:moveTo>
                    <a:pt x="523" y="354"/>
                  </a:moveTo>
                  <a:lnTo>
                    <a:pt x="523" y="354"/>
                  </a:lnTo>
                  <a:lnTo>
                    <a:pt x="433" y="354"/>
                  </a:lnTo>
                  <a:cubicBezTo>
                    <a:pt x="429" y="354"/>
                    <a:pt x="426" y="354"/>
                    <a:pt x="423" y="355"/>
                  </a:cubicBezTo>
                  <a:cubicBezTo>
                    <a:pt x="422" y="355"/>
                    <a:pt x="421" y="355"/>
                    <a:pt x="420" y="355"/>
                  </a:cubicBezTo>
                  <a:cubicBezTo>
                    <a:pt x="418" y="355"/>
                    <a:pt x="415" y="356"/>
                    <a:pt x="413" y="356"/>
                  </a:cubicBezTo>
                  <a:cubicBezTo>
                    <a:pt x="412" y="356"/>
                    <a:pt x="411" y="356"/>
                    <a:pt x="410" y="357"/>
                  </a:cubicBezTo>
                  <a:cubicBezTo>
                    <a:pt x="408" y="357"/>
                    <a:pt x="405" y="358"/>
                    <a:pt x="403" y="358"/>
                  </a:cubicBezTo>
                  <a:cubicBezTo>
                    <a:pt x="387" y="363"/>
                    <a:pt x="373" y="371"/>
                    <a:pt x="361" y="382"/>
                  </a:cubicBezTo>
                  <a:cubicBezTo>
                    <a:pt x="361" y="382"/>
                    <a:pt x="361" y="382"/>
                    <a:pt x="361" y="383"/>
                  </a:cubicBezTo>
                  <a:cubicBezTo>
                    <a:pt x="358" y="385"/>
                    <a:pt x="356" y="388"/>
                    <a:pt x="353" y="390"/>
                  </a:cubicBezTo>
                  <a:cubicBezTo>
                    <a:pt x="353" y="390"/>
                    <a:pt x="353" y="391"/>
                    <a:pt x="353" y="391"/>
                  </a:cubicBezTo>
                  <a:cubicBezTo>
                    <a:pt x="337" y="409"/>
                    <a:pt x="327" y="433"/>
                    <a:pt x="327" y="460"/>
                  </a:cubicBezTo>
                  <a:lnTo>
                    <a:pt x="327" y="600"/>
                  </a:lnTo>
                  <a:lnTo>
                    <a:pt x="389" y="600"/>
                  </a:lnTo>
                  <a:lnTo>
                    <a:pt x="389" y="454"/>
                  </a:lnTo>
                  <a:lnTo>
                    <a:pt x="410" y="454"/>
                  </a:lnTo>
                  <a:lnTo>
                    <a:pt x="410" y="600"/>
                  </a:lnTo>
                  <a:lnTo>
                    <a:pt x="543" y="600"/>
                  </a:lnTo>
                  <a:lnTo>
                    <a:pt x="543" y="454"/>
                  </a:lnTo>
                  <a:lnTo>
                    <a:pt x="564" y="454"/>
                  </a:lnTo>
                  <a:lnTo>
                    <a:pt x="564" y="600"/>
                  </a:lnTo>
                  <a:lnTo>
                    <a:pt x="628" y="600"/>
                  </a:lnTo>
                  <a:lnTo>
                    <a:pt x="628" y="460"/>
                  </a:lnTo>
                  <a:cubicBezTo>
                    <a:pt x="628" y="401"/>
                    <a:pt x="581" y="354"/>
                    <a:pt x="523" y="354"/>
                  </a:cubicBezTo>
                  <a:close/>
                  <a:moveTo>
                    <a:pt x="151" y="340"/>
                  </a:moveTo>
                  <a:lnTo>
                    <a:pt x="151" y="340"/>
                  </a:lnTo>
                  <a:cubicBezTo>
                    <a:pt x="159" y="340"/>
                    <a:pt x="167" y="338"/>
                    <a:pt x="175" y="335"/>
                  </a:cubicBezTo>
                  <a:cubicBezTo>
                    <a:pt x="175" y="335"/>
                    <a:pt x="175" y="335"/>
                    <a:pt x="176" y="335"/>
                  </a:cubicBezTo>
                  <a:cubicBezTo>
                    <a:pt x="179" y="334"/>
                    <a:pt x="183" y="332"/>
                    <a:pt x="186" y="330"/>
                  </a:cubicBezTo>
                  <a:cubicBezTo>
                    <a:pt x="186" y="330"/>
                    <a:pt x="186" y="330"/>
                    <a:pt x="186" y="330"/>
                  </a:cubicBezTo>
                  <a:cubicBezTo>
                    <a:pt x="190" y="328"/>
                    <a:pt x="193" y="326"/>
                    <a:pt x="196" y="323"/>
                  </a:cubicBezTo>
                  <a:cubicBezTo>
                    <a:pt x="196" y="323"/>
                    <a:pt x="196" y="323"/>
                    <a:pt x="196" y="323"/>
                  </a:cubicBezTo>
                  <a:cubicBezTo>
                    <a:pt x="202" y="318"/>
                    <a:pt x="206" y="312"/>
                    <a:pt x="210" y="306"/>
                  </a:cubicBezTo>
                  <a:cubicBezTo>
                    <a:pt x="211" y="305"/>
                    <a:pt x="211" y="305"/>
                    <a:pt x="211" y="304"/>
                  </a:cubicBezTo>
                  <a:cubicBezTo>
                    <a:pt x="213" y="301"/>
                    <a:pt x="214" y="298"/>
                    <a:pt x="216" y="295"/>
                  </a:cubicBezTo>
                  <a:cubicBezTo>
                    <a:pt x="216" y="294"/>
                    <a:pt x="216" y="294"/>
                    <a:pt x="216" y="293"/>
                  </a:cubicBezTo>
                  <a:cubicBezTo>
                    <a:pt x="217" y="290"/>
                    <a:pt x="218" y="287"/>
                    <a:pt x="219" y="283"/>
                  </a:cubicBezTo>
                  <a:cubicBezTo>
                    <a:pt x="219" y="282"/>
                    <a:pt x="219" y="282"/>
                    <a:pt x="219" y="281"/>
                  </a:cubicBezTo>
                  <a:cubicBezTo>
                    <a:pt x="220" y="278"/>
                    <a:pt x="220" y="274"/>
                    <a:pt x="220" y="270"/>
                  </a:cubicBezTo>
                  <a:cubicBezTo>
                    <a:pt x="220" y="267"/>
                    <a:pt x="220" y="264"/>
                    <a:pt x="220" y="261"/>
                  </a:cubicBezTo>
                  <a:cubicBezTo>
                    <a:pt x="219" y="260"/>
                    <a:pt x="219" y="259"/>
                    <a:pt x="219" y="258"/>
                  </a:cubicBezTo>
                  <a:cubicBezTo>
                    <a:pt x="219" y="255"/>
                    <a:pt x="218" y="252"/>
                    <a:pt x="217" y="250"/>
                  </a:cubicBezTo>
                  <a:cubicBezTo>
                    <a:pt x="217" y="249"/>
                    <a:pt x="217" y="249"/>
                    <a:pt x="217" y="249"/>
                  </a:cubicBezTo>
                  <a:cubicBezTo>
                    <a:pt x="216" y="246"/>
                    <a:pt x="215" y="244"/>
                    <a:pt x="214" y="241"/>
                  </a:cubicBezTo>
                  <a:cubicBezTo>
                    <a:pt x="214" y="240"/>
                    <a:pt x="213" y="240"/>
                    <a:pt x="213" y="239"/>
                  </a:cubicBezTo>
                  <a:cubicBezTo>
                    <a:pt x="212" y="236"/>
                    <a:pt x="210" y="234"/>
                    <a:pt x="209" y="231"/>
                  </a:cubicBezTo>
                  <a:lnTo>
                    <a:pt x="208" y="231"/>
                  </a:lnTo>
                  <a:cubicBezTo>
                    <a:pt x="207" y="229"/>
                    <a:pt x="205" y="226"/>
                    <a:pt x="203" y="224"/>
                  </a:cubicBezTo>
                  <a:cubicBezTo>
                    <a:pt x="203" y="224"/>
                    <a:pt x="202" y="223"/>
                    <a:pt x="202" y="223"/>
                  </a:cubicBezTo>
                  <a:cubicBezTo>
                    <a:pt x="200" y="221"/>
                    <a:pt x="198" y="219"/>
                    <a:pt x="195" y="217"/>
                  </a:cubicBezTo>
                  <a:cubicBezTo>
                    <a:pt x="195" y="217"/>
                    <a:pt x="195" y="217"/>
                    <a:pt x="195" y="216"/>
                  </a:cubicBezTo>
                  <a:cubicBezTo>
                    <a:pt x="193" y="215"/>
                    <a:pt x="190" y="213"/>
                    <a:pt x="188" y="211"/>
                  </a:cubicBezTo>
                  <a:cubicBezTo>
                    <a:pt x="187" y="211"/>
                    <a:pt x="187" y="210"/>
                    <a:pt x="186" y="210"/>
                  </a:cubicBezTo>
                  <a:cubicBezTo>
                    <a:pt x="184" y="209"/>
                    <a:pt x="181" y="207"/>
                    <a:pt x="179" y="206"/>
                  </a:cubicBezTo>
                  <a:cubicBezTo>
                    <a:pt x="179" y="206"/>
                    <a:pt x="178" y="206"/>
                    <a:pt x="178" y="206"/>
                  </a:cubicBezTo>
                  <a:cubicBezTo>
                    <a:pt x="170" y="202"/>
                    <a:pt x="160" y="200"/>
                    <a:pt x="151" y="200"/>
                  </a:cubicBezTo>
                  <a:cubicBezTo>
                    <a:pt x="112" y="200"/>
                    <a:pt x="81" y="231"/>
                    <a:pt x="81" y="270"/>
                  </a:cubicBezTo>
                  <a:cubicBezTo>
                    <a:pt x="81" y="309"/>
                    <a:pt x="112" y="340"/>
                    <a:pt x="151" y="340"/>
                  </a:cubicBezTo>
                  <a:close/>
                </a:path>
              </a:pathLst>
            </a:custGeom>
            <a:solidFill>
              <a:srgbClr val="365B7C"/>
            </a:solidFill>
            <a:ln>
              <a:noFill/>
            </a:ln>
          </p:spPr>
          <p:txBody>
            <a:bodyPr vert="horz" wrap="square" lIns="91440" tIns="45720" rIns="91440" bIns="45720" numCol="1" anchor="t" anchorCtr="0" compatLnSpc="1"/>
            <a:lstStyle/>
            <a:p>
              <a:endParaRPr lang="zh-CN" altLang="en-US">
                <a:solidFill>
                  <a:schemeClr val="accent2"/>
                </a:solidFill>
              </a:endParaRPr>
            </a:p>
          </p:txBody>
        </p:sp>
      </p:grpSp>
      <p:sp>
        <p:nvSpPr>
          <p:cNvPr id="23" name="矩形 22"/>
          <p:cNvSpPr/>
          <p:nvPr/>
        </p:nvSpPr>
        <p:spPr>
          <a:xfrm>
            <a:off x="2237463" y="878803"/>
            <a:ext cx="2087446" cy="470748"/>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800" b="1" dirty="0">
                <a:latin typeface="楷体" panose="02010609060101010101" pitchFamily="49" charset="-122"/>
                <a:ea typeface="楷体" panose="02010609060101010101" pitchFamily="49" charset="-122"/>
                <a:cs typeface="+mn-ea"/>
                <a:sym typeface="+mn-lt"/>
              </a:rPr>
              <a:t>案例导学</a:t>
            </a:r>
          </a:p>
        </p:txBody>
      </p:sp>
    </p:spTree>
    <p:extLst>
      <p:ext uri="{BB962C8B-B14F-4D97-AF65-F5344CB8AC3E}">
        <p14:creationId xmlns:p14="http://schemas.microsoft.com/office/powerpoint/2010/main" val="3258842077"/>
      </p:ext>
    </p:extLst>
  </p:cSld>
  <p:clrMapOvr>
    <a:masterClrMapping/>
  </p:clrMapOvr>
  <p:transition>
    <p:randomBar dir="vert"/>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5" presetClass="entr" presetSubtype="0" fill="hold" nodeType="withEffect">
                                  <p:stCondLst>
                                    <p:cond delay="250"/>
                                  </p:stCondLst>
                                  <p:childTnLst>
                                    <p:set>
                                      <p:cBhvr>
                                        <p:cTn id="6" dur="1" fill="hold">
                                          <p:stCondLst>
                                            <p:cond delay="0"/>
                                          </p:stCondLst>
                                        </p:cTn>
                                        <p:tgtEl>
                                          <p:spTgt spid="17"/>
                                        </p:tgtEl>
                                        <p:attrNameLst>
                                          <p:attrName>style.visibility</p:attrName>
                                        </p:attrNameLst>
                                      </p:cBhvr>
                                      <p:to>
                                        <p:strVal val="visible"/>
                                      </p:to>
                                    </p:set>
                                    <p:anim calcmode="lin" valueType="num">
                                      <p:cBhvr>
                                        <p:cTn id="7" dur="500" decel="50000" fill="hold">
                                          <p:stCondLst>
                                            <p:cond delay="0"/>
                                          </p:stCondLst>
                                        </p:cTn>
                                        <p:tgtEl>
                                          <p:spTgt spid="17"/>
                                        </p:tgtEl>
                                        <p:attrNameLst>
                                          <p:attrName>style.rotation</p:attrName>
                                        </p:attrNameLst>
                                      </p:cBhvr>
                                      <p:tavLst>
                                        <p:tav tm="0">
                                          <p:val>
                                            <p:fltVal val="-90"/>
                                          </p:val>
                                        </p:tav>
                                        <p:tav tm="100000">
                                          <p:val>
                                            <p:fltVal val="0"/>
                                          </p:val>
                                        </p:tav>
                                      </p:tavLst>
                                    </p:anim>
                                    <p:anim calcmode="lin" valueType="num">
                                      <p:cBhvr>
                                        <p:cTn id="8" dur="500" decel="50000" fill="hold">
                                          <p:stCondLst>
                                            <p:cond delay="0"/>
                                          </p:stCondLst>
                                        </p:cTn>
                                        <p:tgtEl>
                                          <p:spTgt spid="17"/>
                                        </p:tgtEl>
                                        <p:attrNameLst>
                                          <p:attrName>ppt_w</p:attrName>
                                        </p:attrNameLst>
                                      </p:cBhvr>
                                      <p:tavLst>
                                        <p:tav tm="0">
                                          <p:val>
                                            <p:strVal val="#ppt_w"/>
                                          </p:val>
                                        </p:tav>
                                        <p:tav tm="100000">
                                          <p:val>
                                            <p:strVal val="#ppt_w*.05"/>
                                          </p:val>
                                        </p:tav>
                                      </p:tavLst>
                                    </p:anim>
                                    <p:anim calcmode="lin" valueType="num">
                                      <p:cBhvr>
                                        <p:cTn id="9" dur="500" accel="50000" fill="hold">
                                          <p:stCondLst>
                                            <p:cond delay="500"/>
                                          </p:stCondLst>
                                        </p:cTn>
                                        <p:tgtEl>
                                          <p:spTgt spid="17"/>
                                        </p:tgtEl>
                                        <p:attrNameLst>
                                          <p:attrName>ppt_w</p:attrName>
                                        </p:attrNameLst>
                                      </p:cBhvr>
                                      <p:tavLst>
                                        <p:tav tm="0">
                                          <p:val>
                                            <p:strVal val="#ppt_w*.05"/>
                                          </p:val>
                                        </p:tav>
                                        <p:tav tm="100000">
                                          <p:val>
                                            <p:strVal val="#ppt_w"/>
                                          </p:val>
                                        </p:tav>
                                      </p:tavLst>
                                    </p:anim>
                                    <p:anim calcmode="lin" valueType="num">
                                      <p:cBhvr>
                                        <p:cTn id="10" dur="1000" fill="hold"/>
                                        <p:tgtEl>
                                          <p:spTgt spid="17"/>
                                        </p:tgtEl>
                                        <p:attrNameLst>
                                          <p:attrName>ppt_h</p:attrName>
                                        </p:attrNameLst>
                                      </p:cBhvr>
                                      <p:tavLst>
                                        <p:tav tm="0">
                                          <p:val>
                                            <p:strVal val="#ppt_h"/>
                                          </p:val>
                                        </p:tav>
                                        <p:tav tm="100000">
                                          <p:val>
                                            <p:strVal val="#ppt_h"/>
                                          </p:val>
                                        </p:tav>
                                      </p:tavLst>
                                    </p:anim>
                                    <p:anim calcmode="lin" valueType="num">
                                      <p:cBhvr>
                                        <p:cTn id="11" dur="500" decel="50000" fill="hold">
                                          <p:stCondLst>
                                            <p:cond delay="0"/>
                                          </p:stCondLst>
                                        </p:cTn>
                                        <p:tgtEl>
                                          <p:spTgt spid="17"/>
                                        </p:tgtEl>
                                        <p:attrNameLst>
                                          <p:attrName>ppt_x</p:attrName>
                                        </p:attrNameLst>
                                      </p:cBhvr>
                                      <p:tavLst>
                                        <p:tav tm="0">
                                          <p:val>
                                            <p:strVal val="#ppt_x+.4"/>
                                          </p:val>
                                        </p:tav>
                                        <p:tav tm="100000">
                                          <p:val>
                                            <p:strVal val="#ppt_x"/>
                                          </p:val>
                                        </p:tav>
                                      </p:tavLst>
                                    </p:anim>
                                    <p:anim calcmode="lin" valueType="num">
                                      <p:cBhvr>
                                        <p:cTn id="12" dur="500" decel="50000" fill="hold">
                                          <p:stCondLst>
                                            <p:cond delay="0"/>
                                          </p:stCondLst>
                                        </p:cTn>
                                        <p:tgtEl>
                                          <p:spTgt spid="17"/>
                                        </p:tgtEl>
                                        <p:attrNameLst>
                                          <p:attrName>ppt_y</p:attrName>
                                        </p:attrNameLst>
                                      </p:cBhvr>
                                      <p:tavLst>
                                        <p:tav tm="0">
                                          <p:val>
                                            <p:strVal val="#ppt_y-.2"/>
                                          </p:val>
                                        </p:tav>
                                        <p:tav tm="100000">
                                          <p:val>
                                            <p:strVal val="#ppt_y+.1"/>
                                          </p:val>
                                        </p:tav>
                                      </p:tavLst>
                                    </p:anim>
                                    <p:anim calcmode="lin" valueType="num">
                                      <p:cBhvr>
                                        <p:cTn id="13" dur="500" accel="50000" fill="hold">
                                          <p:stCondLst>
                                            <p:cond delay="500"/>
                                          </p:stCondLst>
                                        </p:cTn>
                                        <p:tgtEl>
                                          <p:spTgt spid="17"/>
                                        </p:tgtEl>
                                        <p:attrNameLst>
                                          <p:attrName>ppt_y</p:attrName>
                                        </p:attrNameLst>
                                      </p:cBhvr>
                                      <p:tavLst>
                                        <p:tav tm="0">
                                          <p:val>
                                            <p:strVal val="#ppt_y+.1"/>
                                          </p:val>
                                        </p:tav>
                                        <p:tav tm="100000">
                                          <p:val>
                                            <p:strVal val="#ppt_y"/>
                                          </p:val>
                                        </p:tav>
                                      </p:tavLst>
                                    </p:anim>
                                    <p:animEffect transition="in" filter="fade">
                                      <p:cBhvr>
                                        <p:cTn id="14" dur="1000" decel="50000">
                                          <p:stCondLst>
                                            <p:cond delay="0"/>
                                          </p:stCondLst>
                                        </p:cTn>
                                        <p:tgtEl>
                                          <p:spTgt spid="17"/>
                                        </p:tgtEl>
                                      </p:cBhvr>
                                    </p:animEffect>
                                  </p:childTnLst>
                                </p:cTn>
                              </p:par>
                            </p:childTnLst>
                          </p:cTn>
                        </p:par>
                      </p:childTnLst>
                    </p:cTn>
                  </p:par>
                  <p:par>
                    <p:cTn id="15" fill="hold">
                      <p:stCondLst>
                        <p:cond delay="indefinite"/>
                      </p:stCondLst>
                      <p:childTnLst>
                        <p:par>
                          <p:cTn id="16" fill="hold">
                            <p:stCondLst>
                              <p:cond delay="0"/>
                            </p:stCondLst>
                            <p:childTnLst>
                              <p:par>
                                <p:cTn id="17" presetID="22" presetClass="entr" presetSubtype="4" fill="hold" nodeType="clickEffect">
                                  <p:stCondLst>
                                    <p:cond delay="0"/>
                                  </p:stCondLst>
                                  <p:childTnLst>
                                    <p:set>
                                      <p:cBhvr>
                                        <p:cTn id="18" dur="1" fill="hold">
                                          <p:stCondLst>
                                            <p:cond delay="0"/>
                                          </p:stCondLst>
                                        </p:cTn>
                                        <p:tgtEl>
                                          <p:spTgt spid="16">
                                            <p:txEl>
                                              <p:pRg st="2" end="2"/>
                                            </p:txEl>
                                          </p:spTgt>
                                        </p:tgtEl>
                                        <p:attrNameLst>
                                          <p:attrName>style.visibility</p:attrName>
                                        </p:attrNameLst>
                                      </p:cBhvr>
                                      <p:to>
                                        <p:strVal val="visible"/>
                                      </p:to>
                                    </p:set>
                                    <p:animEffect transition="in" filter="wipe(down)">
                                      <p:cBhvr>
                                        <p:cTn id="19" dur="500"/>
                                        <p:tgtEl>
                                          <p:spTgt spid="16">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58" name="直接连接符 157"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CxnSpPr/>
          <p:nvPr/>
        </p:nvCxnSpPr>
        <p:spPr>
          <a:xfrm>
            <a:off x="3246637" y="1273629"/>
            <a:ext cx="5770860"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162" name="椭圆 161"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flipH="1">
            <a:off x="2686180" y="813581"/>
            <a:ext cx="157493" cy="157493"/>
          </a:xfrm>
          <a:prstGeom prst="ellipse">
            <a:avLst/>
          </a:prstGeom>
          <a:solidFill>
            <a:srgbClr val="D06F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3" name="椭圆 162"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flipH="1">
            <a:off x="2686180" y="335956"/>
            <a:ext cx="321030" cy="321030"/>
          </a:xfrm>
          <a:prstGeom prst="ellipse">
            <a:avLst/>
          </a:prstGeom>
          <a:solidFill>
            <a:srgbClr val="966481"/>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4" name="椭圆 163"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flipH="1">
            <a:off x="2991678" y="806317"/>
            <a:ext cx="219803" cy="219803"/>
          </a:xfrm>
          <a:prstGeom prst="ellipse">
            <a:avLst/>
          </a:prstGeom>
          <a:solidFill>
            <a:srgbClr val="365B7C"/>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5" name="椭圆 164"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flipH="1">
            <a:off x="2031169" y="697840"/>
            <a:ext cx="164852" cy="164852"/>
          </a:xfrm>
          <a:prstGeom prst="ellipse">
            <a:avLst/>
          </a:prstGeom>
          <a:solidFill>
            <a:srgbClr val="F779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0" name="椭圆 169"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9354354" y="755438"/>
            <a:ext cx="157493" cy="157493"/>
          </a:xfrm>
          <a:prstGeom prst="ellipse">
            <a:avLst/>
          </a:prstGeom>
          <a:solidFill>
            <a:srgbClr val="D06F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1" name="椭圆 170"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9190817" y="277813"/>
            <a:ext cx="321030" cy="321030"/>
          </a:xfrm>
          <a:prstGeom prst="ellipse">
            <a:avLst/>
          </a:prstGeom>
          <a:solidFill>
            <a:srgbClr val="966481"/>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2" name="椭圆 171"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a:off x="8986546" y="748174"/>
            <a:ext cx="219803" cy="219803"/>
          </a:xfrm>
          <a:prstGeom prst="ellipse">
            <a:avLst/>
          </a:prstGeom>
          <a:solidFill>
            <a:srgbClr val="365B7C"/>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3" name="椭圆 172"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a:off x="10002006" y="639697"/>
            <a:ext cx="164852" cy="164852"/>
          </a:xfrm>
          <a:prstGeom prst="ellipse">
            <a:avLst/>
          </a:prstGeom>
          <a:solidFill>
            <a:srgbClr val="F779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文本框 5"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txBox="1"/>
          <p:nvPr/>
        </p:nvSpPr>
        <p:spPr>
          <a:xfrm>
            <a:off x="4747365" y="504051"/>
            <a:ext cx="2697480" cy="521970"/>
          </a:xfrm>
          <a:prstGeom prst="rect">
            <a:avLst/>
          </a:prstGeom>
          <a:noFill/>
        </p:spPr>
        <p:txBody>
          <a:bodyPr wrap="none" rtlCol="0">
            <a:spAutoFit/>
          </a:bodyPr>
          <a:lstStyle/>
          <a:p>
            <a:pPr algn="l"/>
            <a:r>
              <a:rPr lang="zh-CN" sz="2800" b="1" spc="500" dirty="0">
                <a:solidFill>
                  <a:schemeClr val="bg1">
                    <a:lumMod val="50000"/>
                  </a:schemeClr>
                </a:solidFill>
                <a:latin typeface="微软雅黑" panose="020B0503020204020204" pitchFamily="34" charset="-122"/>
                <a:ea typeface="微软雅黑" panose="020B0503020204020204" pitchFamily="34" charset="-122"/>
                <a:cs typeface="Arial" panose="020B0604020202020204" pitchFamily="34" charset="0"/>
                <a:sym typeface="+mn-ea"/>
              </a:rPr>
              <a:t>任务管理认知</a:t>
            </a:r>
            <a:endParaRPr lang="zh-CN" sz="2800" b="1" spc="500" dirty="0">
              <a:solidFill>
                <a:schemeClr val="bg1">
                  <a:lumMod val="50000"/>
                </a:schemeClr>
              </a:solidFill>
              <a:latin typeface="微软雅黑" panose="020B0503020204020204" pitchFamily="34" charset="-122"/>
              <a:ea typeface="微软雅黑" panose="020B0503020204020204" pitchFamily="34" charset="-122"/>
              <a:cs typeface="Arial" panose="020B0604020202020204" pitchFamily="34" charset="0"/>
            </a:endParaRPr>
          </a:p>
        </p:txBody>
      </p:sp>
      <p:sp>
        <p:nvSpPr>
          <p:cNvPr id="161" name="Rectangle 42"/>
          <p:cNvSpPr/>
          <p:nvPr/>
        </p:nvSpPr>
        <p:spPr>
          <a:xfrm>
            <a:off x="2196465" y="2481580"/>
            <a:ext cx="5014595" cy="884555"/>
          </a:xfrm>
          <a:prstGeom prst="rect">
            <a:avLst/>
          </a:prstGeom>
          <a:noFill/>
          <a:ln w="12700" cap="flat" cmpd="sng" algn="ctr">
            <a:noFill/>
            <a:prstDash val="solid"/>
          </a:ln>
          <a:effectLst/>
        </p:spPr>
        <p:txBody>
          <a:bodyPr lIns="91440" tIns="0" rIns="91440" bIns="0" rtlCol="0" anchor="t"/>
          <a:lstStyle/>
          <a:p>
            <a:pPr algn="ctr" eaLnBrk="1" hangingPunct="1">
              <a:lnSpc>
                <a:spcPct val="300000"/>
              </a:lnSpc>
            </a:pPr>
            <a:r>
              <a:rPr lang="en-US" altLang="zh-CN" sz="3200" dirty="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3200" dirty="0">
                <a:latin typeface="楷体" panose="02010609060101010101" pitchFamily="49" charset="-122"/>
                <a:ea typeface="楷体" panose="02010609060101010101" pitchFamily="49" charset="-122"/>
                <a:cs typeface="楷体" panose="02010609060101010101" pitchFamily="49" charset="-122"/>
                <a:sym typeface="+mn-ea"/>
              </a:rPr>
              <a:t>一</a:t>
            </a:r>
            <a:r>
              <a:rPr lang="en-US" altLang="zh-CN" sz="3200" dirty="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3200" dirty="0">
                <a:latin typeface="楷体" panose="02010609060101010101" pitchFamily="49" charset="-122"/>
                <a:ea typeface="楷体" panose="02010609060101010101" pitchFamily="49" charset="-122"/>
                <a:cs typeface="楷体" panose="02010609060101010101" pitchFamily="49" charset="-122"/>
                <a:sym typeface="+mn-ea"/>
              </a:rPr>
              <a:t>招聘人员的选择</a:t>
            </a:r>
            <a:endParaRPr lang="zh-CN" altLang="en-US" sz="3200" dirty="0">
              <a:latin typeface="楷体" panose="02010609060101010101" pitchFamily="49" charset="-122"/>
              <a:ea typeface="楷体" panose="02010609060101010101" pitchFamily="49" charset="-122"/>
              <a:cs typeface="楷体" panose="02010609060101010101" pitchFamily="49" charset="-122"/>
            </a:endParaRPr>
          </a:p>
          <a:p>
            <a:pPr algn="ctr" eaLnBrk="1" hangingPunct="1">
              <a:lnSpc>
                <a:spcPct val="300000"/>
              </a:lnSpc>
            </a:pPr>
            <a:r>
              <a:rPr lang="en-US" altLang="zh-CN" sz="3200" dirty="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3200" dirty="0">
                <a:latin typeface="楷体" panose="02010609060101010101" pitchFamily="49" charset="-122"/>
                <a:ea typeface="楷体" panose="02010609060101010101" pitchFamily="49" charset="-122"/>
                <a:cs typeface="楷体" panose="02010609060101010101" pitchFamily="49" charset="-122"/>
                <a:sym typeface="+mn-ea"/>
              </a:rPr>
              <a:t>二</a:t>
            </a:r>
            <a:r>
              <a:rPr lang="en-US" altLang="zh-CN" sz="3200" dirty="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3200" dirty="0">
                <a:latin typeface="楷体" panose="02010609060101010101" pitchFamily="49" charset="-122"/>
                <a:ea typeface="楷体" panose="02010609060101010101" pitchFamily="49" charset="-122"/>
                <a:cs typeface="楷体" panose="02010609060101010101" pitchFamily="49" charset="-122"/>
                <a:sym typeface="+mn-ea"/>
              </a:rPr>
              <a:t>应聘人员的选择</a:t>
            </a:r>
            <a:endParaRPr lang="zh-CN" altLang="en-US" sz="3200" dirty="0">
              <a:latin typeface="楷体" panose="02010609060101010101" pitchFamily="49" charset="-122"/>
              <a:ea typeface="楷体" panose="02010609060101010101" pitchFamily="49" charset="-122"/>
              <a:cs typeface="楷体" panose="02010609060101010101" pitchFamily="49" charset="-122"/>
            </a:endParaRPr>
          </a:p>
          <a:p>
            <a:pPr algn="r">
              <a:defRPr/>
            </a:pPr>
            <a:r>
              <a:rPr lang="en-US" sz="3200" kern="0" dirty="0">
                <a:latin typeface="Arial" panose="020B0604020202020204" pitchFamily="34" charset="0"/>
                <a:cs typeface="Arial" panose="020B0604020202020204" pitchFamily="34" charset="0"/>
              </a:rPr>
              <a:t> </a:t>
            </a:r>
          </a:p>
        </p:txBody>
      </p:sp>
      <p:sp>
        <p:nvSpPr>
          <p:cNvPr id="160" name="Rectangle 42"/>
          <p:cNvSpPr/>
          <p:nvPr/>
        </p:nvSpPr>
        <p:spPr>
          <a:xfrm>
            <a:off x="1200785" y="1671320"/>
            <a:ext cx="4299585" cy="563245"/>
          </a:xfrm>
          <a:prstGeom prst="rect">
            <a:avLst/>
          </a:prstGeom>
          <a:noFill/>
          <a:ln w="12700" cap="flat" cmpd="sng" algn="ctr">
            <a:noFill/>
            <a:prstDash val="solid"/>
          </a:ln>
          <a:effectLst/>
        </p:spPr>
        <p:txBody>
          <a:bodyPr lIns="91440" tIns="0" rIns="91440" bIns="0" rtlCol="0" anchor="t"/>
          <a:lstStyle/>
          <a:p>
            <a:pPr algn="ctr"/>
            <a:r>
              <a:rPr lang="zh-CN" altLang="en-US" sz="3200" b="1" dirty="0">
                <a:solidFill>
                  <a:schemeClr val="tx1">
                    <a:lumMod val="65000"/>
                    <a:lumOff val="35000"/>
                  </a:schemeClr>
                </a:solidFill>
                <a:latin typeface="楷体" panose="02010609060101010101" pitchFamily="49" charset="-122"/>
                <a:ea typeface="楷体" panose="02010609060101010101" pitchFamily="49" charset="-122"/>
                <a:cs typeface="Arial" panose="020B0604020202020204" pitchFamily="34" charset="0"/>
              </a:rPr>
              <a:t>一、招聘人的选择</a:t>
            </a:r>
          </a:p>
        </p:txBody>
      </p:sp>
      <p:grpSp>
        <p:nvGrpSpPr>
          <p:cNvPr id="7" name="组合 6"/>
          <p:cNvGrpSpPr/>
          <p:nvPr/>
        </p:nvGrpSpPr>
        <p:grpSpPr>
          <a:xfrm>
            <a:off x="391795" y="6243955"/>
            <a:ext cx="464185" cy="464185"/>
            <a:chOff x="7167096" y="561975"/>
            <a:chExt cx="1547910" cy="1549400"/>
          </a:xfrm>
        </p:grpSpPr>
        <p:sp>
          <p:nvSpPr>
            <p:cNvPr id="8" name="Freeform 40"/>
            <p:cNvSpPr/>
            <p:nvPr/>
          </p:nvSpPr>
          <p:spPr bwMode="auto">
            <a:xfrm>
              <a:off x="7167096" y="561975"/>
              <a:ext cx="1547910" cy="1518490"/>
            </a:xfrm>
            <a:custGeom>
              <a:avLst/>
              <a:gdLst/>
              <a:ahLst/>
              <a:cxnLst/>
              <a:rect l="l" t="t" r="r" b="b"/>
              <a:pathLst>
                <a:path w="1547910" h="1518490">
                  <a:moveTo>
                    <a:pt x="735325" y="0"/>
                  </a:moveTo>
                  <a:cubicBezTo>
                    <a:pt x="1125922" y="0"/>
                    <a:pt x="1099882" y="195344"/>
                    <a:pt x="1099882" y="273482"/>
                  </a:cubicBezTo>
                  <a:cubicBezTo>
                    <a:pt x="1099882" y="338596"/>
                    <a:pt x="1047802" y="533941"/>
                    <a:pt x="1034783" y="612078"/>
                  </a:cubicBezTo>
                  <a:cubicBezTo>
                    <a:pt x="1008743" y="677193"/>
                    <a:pt x="995723" y="755331"/>
                    <a:pt x="1021763" y="794399"/>
                  </a:cubicBezTo>
                  <a:cubicBezTo>
                    <a:pt x="1034783" y="820445"/>
                    <a:pt x="1073842" y="872537"/>
                    <a:pt x="1243100" y="963698"/>
                  </a:cubicBezTo>
                  <a:cubicBezTo>
                    <a:pt x="1399339" y="1054858"/>
                    <a:pt x="1581617" y="1067881"/>
                    <a:pt x="1542557" y="1289271"/>
                  </a:cubicBezTo>
                  <a:cubicBezTo>
                    <a:pt x="1520081" y="1379197"/>
                    <a:pt x="1500030" y="1452144"/>
                    <a:pt x="1480009" y="1518490"/>
                  </a:cubicBezTo>
                  <a:lnTo>
                    <a:pt x="0" y="1518490"/>
                  </a:lnTo>
                  <a:cubicBezTo>
                    <a:pt x="15993" y="1434519"/>
                    <a:pt x="15303" y="1372240"/>
                    <a:pt x="45272" y="1302294"/>
                  </a:cubicBezTo>
                  <a:cubicBezTo>
                    <a:pt x="71312" y="1211134"/>
                    <a:pt x="97352" y="1119973"/>
                    <a:pt x="279630" y="1041835"/>
                  </a:cubicBezTo>
                  <a:cubicBezTo>
                    <a:pt x="461908" y="963698"/>
                    <a:pt x="579087" y="911606"/>
                    <a:pt x="579087" y="911606"/>
                  </a:cubicBezTo>
                  <a:cubicBezTo>
                    <a:pt x="579087" y="911528"/>
                    <a:pt x="579093" y="820440"/>
                    <a:pt x="592107" y="807422"/>
                  </a:cubicBezTo>
                  <a:cubicBezTo>
                    <a:pt x="605127" y="807422"/>
                    <a:pt x="631166" y="768354"/>
                    <a:pt x="605127" y="729285"/>
                  </a:cubicBezTo>
                  <a:cubicBezTo>
                    <a:pt x="592107" y="677193"/>
                    <a:pt x="566067" y="625101"/>
                    <a:pt x="566067" y="599055"/>
                  </a:cubicBezTo>
                  <a:cubicBezTo>
                    <a:pt x="566067" y="573009"/>
                    <a:pt x="344729" y="0"/>
                    <a:pt x="735325" y="0"/>
                  </a:cubicBezTo>
                  <a:close/>
                </a:path>
              </a:pathLst>
            </a:custGeom>
            <a:solidFill>
              <a:schemeClr val="bg1">
                <a:lumMod val="75000"/>
              </a:schemeClr>
            </a:solidFill>
            <a:ln w="9525">
              <a:noFill/>
              <a:round/>
            </a:ln>
          </p:spPr>
          <p:txBody>
            <a:bodyPr/>
            <a:lstStyle/>
            <a:p>
              <a:endParaRPr lang="zh-TW" altLang="en-US"/>
            </a:p>
          </p:txBody>
        </p:sp>
        <p:sp>
          <p:nvSpPr>
            <p:cNvPr id="9" name="Freeform 41"/>
            <p:cNvSpPr/>
            <p:nvPr/>
          </p:nvSpPr>
          <p:spPr bwMode="auto">
            <a:xfrm>
              <a:off x="7672637" y="1330325"/>
              <a:ext cx="520700" cy="768350"/>
            </a:xfrm>
            <a:custGeom>
              <a:avLst/>
              <a:gdLst>
                <a:gd name="T0" fmla="*/ 2147483647 w 40"/>
                <a:gd name="T1" fmla="*/ 2147483647 h 59"/>
                <a:gd name="T2" fmla="*/ 2147483647 w 40"/>
                <a:gd name="T3" fmla="*/ 2147483647 h 59"/>
                <a:gd name="T4" fmla="*/ 2147483647 w 40"/>
                <a:gd name="T5" fmla="*/ 0 h 59"/>
                <a:gd name="T6" fmla="*/ 2147483647 w 40"/>
                <a:gd name="T7" fmla="*/ 2147483647 h 59"/>
                <a:gd name="T8" fmla="*/ 2147483647 w 40"/>
                <a:gd name="T9" fmla="*/ 2147483647 h 59"/>
                <a:gd name="T10" fmla="*/ 2147483647 w 40"/>
                <a:gd name="T11" fmla="*/ 2147483647 h 59"/>
                <a:gd name="T12" fmla="*/ 2147483647 w 40"/>
                <a:gd name="T13" fmla="*/ 2147483647 h 59"/>
                <a:gd name="T14" fmla="*/ 2147483647 w 40"/>
                <a:gd name="T15" fmla="*/ 2147483647 h 59"/>
                <a:gd name="T16" fmla="*/ 0 60000 65536"/>
                <a:gd name="T17" fmla="*/ 0 60000 65536"/>
                <a:gd name="T18" fmla="*/ 0 60000 65536"/>
                <a:gd name="T19" fmla="*/ 0 60000 65536"/>
                <a:gd name="T20" fmla="*/ 0 60000 65536"/>
                <a:gd name="T21" fmla="*/ 0 60000 65536"/>
                <a:gd name="T22" fmla="*/ 0 60000 65536"/>
                <a:gd name="T23" fmla="*/ 0 60000 65536"/>
                <a:gd name="T24" fmla="*/ 0 w 40"/>
                <a:gd name="T25" fmla="*/ 0 h 59"/>
                <a:gd name="T26" fmla="*/ 40 w 40"/>
                <a:gd name="T27" fmla="*/ 59 h 5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0" h="59">
                  <a:moveTo>
                    <a:pt x="1" y="59"/>
                  </a:moveTo>
                  <a:cubicBezTo>
                    <a:pt x="1" y="59"/>
                    <a:pt x="19" y="21"/>
                    <a:pt x="40" y="4"/>
                  </a:cubicBezTo>
                  <a:cubicBezTo>
                    <a:pt x="40" y="4"/>
                    <a:pt x="37" y="2"/>
                    <a:pt x="37" y="0"/>
                  </a:cubicBezTo>
                  <a:cubicBezTo>
                    <a:pt x="37" y="0"/>
                    <a:pt x="16" y="14"/>
                    <a:pt x="15" y="15"/>
                  </a:cubicBezTo>
                  <a:cubicBezTo>
                    <a:pt x="14" y="16"/>
                    <a:pt x="13" y="16"/>
                    <a:pt x="12" y="15"/>
                  </a:cubicBezTo>
                  <a:cubicBezTo>
                    <a:pt x="11" y="14"/>
                    <a:pt x="5" y="3"/>
                    <a:pt x="5" y="3"/>
                  </a:cubicBezTo>
                  <a:cubicBezTo>
                    <a:pt x="5" y="3"/>
                    <a:pt x="3" y="10"/>
                    <a:pt x="4" y="11"/>
                  </a:cubicBezTo>
                  <a:cubicBezTo>
                    <a:pt x="4" y="13"/>
                    <a:pt x="0" y="49"/>
                    <a:pt x="1" y="59"/>
                  </a:cubicBezTo>
                  <a:close/>
                </a:path>
              </a:pathLst>
            </a:custGeom>
            <a:solidFill>
              <a:srgbClr val="FFFFFF"/>
            </a:solidFill>
            <a:ln w="9525">
              <a:noFill/>
              <a:round/>
            </a:ln>
          </p:spPr>
          <p:txBody>
            <a:bodyPr/>
            <a:lstStyle/>
            <a:p>
              <a:endParaRPr lang="zh-TW" altLang="en-US"/>
            </a:p>
          </p:txBody>
        </p:sp>
        <p:sp>
          <p:nvSpPr>
            <p:cNvPr id="10" name="Freeform 42"/>
            <p:cNvSpPr/>
            <p:nvPr/>
          </p:nvSpPr>
          <p:spPr bwMode="auto">
            <a:xfrm>
              <a:off x="7672388" y="1500188"/>
              <a:ext cx="220662" cy="611187"/>
            </a:xfrm>
            <a:custGeom>
              <a:avLst/>
              <a:gdLst>
                <a:gd name="T0" fmla="*/ 0 w 17"/>
                <a:gd name="T1" fmla="*/ 2147483647 h 47"/>
                <a:gd name="T2" fmla="*/ 2147483647 w 17"/>
                <a:gd name="T3" fmla="*/ 2147483647 h 47"/>
                <a:gd name="T4" fmla="*/ 2147483647 w 17"/>
                <a:gd name="T5" fmla="*/ 1183728112 h 47"/>
                <a:gd name="T6" fmla="*/ 2147483647 w 17"/>
                <a:gd name="T7" fmla="*/ 507312048 h 47"/>
                <a:gd name="T8" fmla="*/ 1684852866 w 17"/>
                <a:gd name="T9" fmla="*/ 845520080 h 47"/>
                <a:gd name="T10" fmla="*/ 168482691 w 17"/>
                <a:gd name="T11" fmla="*/ 2147483647 h 47"/>
                <a:gd name="T12" fmla="*/ 0 w 17"/>
                <a:gd name="T13" fmla="*/ 2147483647 h 47"/>
                <a:gd name="T14" fmla="*/ 0 60000 65536"/>
                <a:gd name="T15" fmla="*/ 0 60000 65536"/>
                <a:gd name="T16" fmla="*/ 0 60000 65536"/>
                <a:gd name="T17" fmla="*/ 0 60000 65536"/>
                <a:gd name="T18" fmla="*/ 0 60000 65536"/>
                <a:gd name="T19" fmla="*/ 0 60000 65536"/>
                <a:gd name="T20" fmla="*/ 0 60000 65536"/>
                <a:gd name="T21" fmla="*/ 0 w 17"/>
                <a:gd name="T22" fmla="*/ 0 h 47"/>
                <a:gd name="T23" fmla="*/ 17 w 17"/>
                <a:gd name="T24" fmla="*/ 47 h 4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7" h="47">
                  <a:moveTo>
                    <a:pt x="0" y="47"/>
                  </a:moveTo>
                  <a:cubicBezTo>
                    <a:pt x="0" y="47"/>
                    <a:pt x="14" y="25"/>
                    <a:pt x="13" y="14"/>
                  </a:cubicBezTo>
                  <a:cubicBezTo>
                    <a:pt x="13" y="9"/>
                    <a:pt x="14" y="7"/>
                    <a:pt x="14" y="7"/>
                  </a:cubicBezTo>
                  <a:cubicBezTo>
                    <a:pt x="14" y="7"/>
                    <a:pt x="17" y="4"/>
                    <a:pt x="16" y="3"/>
                  </a:cubicBezTo>
                  <a:cubicBezTo>
                    <a:pt x="15" y="1"/>
                    <a:pt x="12" y="0"/>
                    <a:pt x="10" y="5"/>
                  </a:cubicBezTo>
                  <a:cubicBezTo>
                    <a:pt x="11" y="8"/>
                    <a:pt x="1" y="15"/>
                    <a:pt x="1" y="26"/>
                  </a:cubicBezTo>
                  <a:lnTo>
                    <a:pt x="0" y="47"/>
                  </a:lnTo>
                  <a:close/>
                </a:path>
              </a:pathLst>
            </a:custGeom>
            <a:solidFill>
              <a:schemeClr val="bg1">
                <a:lumMod val="75000"/>
              </a:schemeClr>
            </a:solidFill>
            <a:ln w="9525">
              <a:noFill/>
              <a:round/>
            </a:ln>
          </p:spPr>
          <p:txBody>
            <a:bodyPr/>
            <a:lstStyle/>
            <a:p>
              <a:pPr>
                <a:defRPr/>
              </a:pPr>
              <a:endParaRPr lang="zh-TW" altLang="en-US"/>
            </a:p>
          </p:txBody>
        </p:sp>
        <p:sp>
          <p:nvSpPr>
            <p:cNvPr id="11" name="Freeform 43"/>
            <p:cNvSpPr/>
            <p:nvPr/>
          </p:nvSpPr>
          <p:spPr bwMode="auto">
            <a:xfrm>
              <a:off x="7880599" y="1512888"/>
              <a:ext cx="104775" cy="90488"/>
            </a:xfrm>
            <a:custGeom>
              <a:avLst/>
              <a:gdLst>
                <a:gd name="T0" fmla="*/ 0 w 66"/>
                <a:gd name="T1" fmla="*/ 2147483647 h 57"/>
                <a:gd name="T2" fmla="*/ 0 w 66"/>
                <a:gd name="T3" fmla="*/ 0 h 57"/>
                <a:gd name="T4" fmla="*/ 2147483647 w 66"/>
                <a:gd name="T5" fmla="*/ 2147483647 h 57"/>
                <a:gd name="T6" fmla="*/ 2147483647 w 66"/>
                <a:gd name="T7" fmla="*/ 2147483647 h 57"/>
                <a:gd name="T8" fmla="*/ 0 w 66"/>
                <a:gd name="T9" fmla="*/ 2147483647 h 57"/>
                <a:gd name="T10" fmla="*/ 0 60000 65536"/>
                <a:gd name="T11" fmla="*/ 0 60000 65536"/>
                <a:gd name="T12" fmla="*/ 0 60000 65536"/>
                <a:gd name="T13" fmla="*/ 0 60000 65536"/>
                <a:gd name="T14" fmla="*/ 0 60000 65536"/>
                <a:gd name="T15" fmla="*/ 0 w 66"/>
                <a:gd name="T16" fmla="*/ 0 h 57"/>
                <a:gd name="T17" fmla="*/ 66 w 66"/>
                <a:gd name="T18" fmla="*/ 57 h 57"/>
              </a:gdLst>
              <a:ahLst/>
              <a:cxnLst>
                <a:cxn ang="T10">
                  <a:pos x="T0" y="T1"/>
                </a:cxn>
                <a:cxn ang="T11">
                  <a:pos x="T2" y="T3"/>
                </a:cxn>
                <a:cxn ang="T12">
                  <a:pos x="T4" y="T5"/>
                </a:cxn>
                <a:cxn ang="T13">
                  <a:pos x="T6" y="T7"/>
                </a:cxn>
                <a:cxn ang="T14">
                  <a:pos x="T8" y="T9"/>
                </a:cxn>
              </a:cxnLst>
              <a:rect l="T15" t="T16" r="T17" b="T18"/>
              <a:pathLst>
                <a:path w="66" h="57">
                  <a:moveTo>
                    <a:pt x="0" y="8"/>
                  </a:moveTo>
                  <a:lnTo>
                    <a:pt x="0" y="0"/>
                  </a:lnTo>
                  <a:lnTo>
                    <a:pt x="66" y="57"/>
                  </a:lnTo>
                  <a:lnTo>
                    <a:pt x="0" y="8"/>
                  </a:lnTo>
                  <a:close/>
                </a:path>
              </a:pathLst>
            </a:custGeom>
            <a:solidFill>
              <a:srgbClr val="000000"/>
            </a:solidFill>
            <a:ln w="9525">
              <a:noFill/>
              <a:round/>
            </a:ln>
          </p:spPr>
          <p:txBody>
            <a:bodyPr/>
            <a:lstStyle/>
            <a:p>
              <a:endParaRPr lang="zh-TW" altLang="en-US"/>
            </a:p>
          </p:txBody>
        </p:sp>
        <p:sp>
          <p:nvSpPr>
            <p:cNvPr id="12" name="Freeform 44"/>
            <p:cNvSpPr/>
            <p:nvPr/>
          </p:nvSpPr>
          <p:spPr bwMode="auto">
            <a:xfrm>
              <a:off x="7710737" y="1512888"/>
              <a:ext cx="117475" cy="90488"/>
            </a:xfrm>
            <a:custGeom>
              <a:avLst/>
              <a:gdLst>
                <a:gd name="T0" fmla="*/ 0 w 74"/>
                <a:gd name="T1" fmla="*/ 2147483647 h 57"/>
                <a:gd name="T2" fmla="*/ 2147483647 w 74"/>
                <a:gd name="T3" fmla="*/ 0 h 57"/>
                <a:gd name="T4" fmla="*/ 2147483647 w 74"/>
                <a:gd name="T5" fmla="*/ 0 h 57"/>
                <a:gd name="T6" fmla="*/ 0 w 74"/>
                <a:gd name="T7" fmla="*/ 2147483647 h 57"/>
                <a:gd name="T8" fmla="*/ 0 w 74"/>
                <a:gd name="T9" fmla="*/ 2147483647 h 57"/>
                <a:gd name="T10" fmla="*/ 0 60000 65536"/>
                <a:gd name="T11" fmla="*/ 0 60000 65536"/>
                <a:gd name="T12" fmla="*/ 0 60000 65536"/>
                <a:gd name="T13" fmla="*/ 0 60000 65536"/>
                <a:gd name="T14" fmla="*/ 0 60000 65536"/>
                <a:gd name="T15" fmla="*/ 0 w 74"/>
                <a:gd name="T16" fmla="*/ 0 h 57"/>
                <a:gd name="T17" fmla="*/ 74 w 74"/>
                <a:gd name="T18" fmla="*/ 57 h 57"/>
              </a:gdLst>
              <a:ahLst/>
              <a:cxnLst>
                <a:cxn ang="T10">
                  <a:pos x="T0" y="T1"/>
                </a:cxn>
                <a:cxn ang="T11">
                  <a:pos x="T2" y="T3"/>
                </a:cxn>
                <a:cxn ang="T12">
                  <a:pos x="T4" y="T5"/>
                </a:cxn>
                <a:cxn ang="T13">
                  <a:pos x="T6" y="T7"/>
                </a:cxn>
                <a:cxn ang="T14">
                  <a:pos x="T8" y="T9"/>
                </a:cxn>
              </a:cxnLst>
              <a:rect l="T15" t="T16" r="T17" b="T18"/>
              <a:pathLst>
                <a:path w="74" h="57">
                  <a:moveTo>
                    <a:pt x="0" y="57"/>
                  </a:moveTo>
                  <a:lnTo>
                    <a:pt x="66" y="0"/>
                  </a:lnTo>
                  <a:lnTo>
                    <a:pt x="74" y="0"/>
                  </a:lnTo>
                  <a:lnTo>
                    <a:pt x="0" y="57"/>
                  </a:lnTo>
                  <a:close/>
                </a:path>
              </a:pathLst>
            </a:custGeom>
            <a:solidFill>
              <a:srgbClr val="000000"/>
            </a:solidFill>
            <a:ln w="9525">
              <a:noFill/>
              <a:round/>
            </a:ln>
          </p:spPr>
          <p:txBody>
            <a:bodyPr/>
            <a:lstStyle/>
            <a:p>
              <a:endParaRPr lang="zh-TW" altLang="en-US"/>
            </a:p>
          </p:txBody>
        </p:sp>
      </p:grpSp>
      <p:grpSp>
        <p:nvGrpSpPr>
          <p:cNvPr id="13" name="组合 12"/>
          <p:cNvGrpSpPr/>
          <p:nvPr/>
        </p:nvGrpSpPr>
        <p:grpSpPr>
          <a:xfrm>
            <a:off x="1191895" y="6118225"/>
            <a:ext cx="589915" cy="590550"/>
            <a:chOff x="7167096" y="561975"/>
            <a:chExt cx="1547910" cy="1549400"/>
          </a:xfrm>
        </p:grpSpPr>
        <p:sp>
          <p:nvSpPr>
            <p:cNvPr id="14" name="Freeform 40"/>
            <p:cNvSpPr/>
            <p:nvPr/>
          </p:nvSpPr>
          <p:spPr bwMode="auto">
            <a:xfrm>
              <a:off x="7167096" y="561975"/>
              <a:ext cx="1547910" cy="1518490"/>
            </a:xfrm>
            <a:custGeom>
              <a:avLst/>
              <a:gdLst/>
              <a:ahLst/>
              <a:cxnLst/>
              <a:rect l="l" t="t" r="r" b="b"/>
              <a:pathLst>
                <a:path w="1547910" h="1518490">
                  <a:moveTo>
                    <a:pt x="735325" y="0"/>
                  </a:moveTo>
                  <a:cubicBezTo>
                    <a:pt x="1125922" y="0"/>
                    <a:pt x="1099882" y="195344"/>
                    <a:pt x="1099882" y="273482"/>
                  </a:cubicBezTo>
                  <a:cubicBezTo>
                    <a:pt x="1099882" y="338596"/>
                    <a:pt x="1047802" y="533941"/>
                    <a:pt x="1034783" y="612078"/>
                  </a:cubicBezTo>
                  <a:cubicBezTo>
                    <a:pt x="1008743" y="677193"/>
                    <a:pt x="995723" y="755331"/>
                    <a:pt x="1021763" y="794399"/>
                  </a:cubicBezTo>
                  <a:cubicBezTo>
                    <a:pt x="1034783" y="820445"/>
                    <a:pt x="1073842" y="872537"/>
                    <a:pt x="1243100" y="963698"/>
                  </a:cubicBezTo>
                  <a:cubicBezTo>
                    <a:pt x="1399339" y="1054858"/>
                    <a:pt x="1581617" y="1067881"/>
                    <a:pt x="1542557" y="1289271"/>
                  </a:cubicBezTo>
                  <a:cubicBezTo>
                    <a:pt x="1520081" y="1379197"/>
                    <a:pt x="1500030" y="1452144"/>
                    <a:pt x="1480009" y="1518490"/>
                  </a:cubicBezTo>
                  <a:lnTo>
                    <a:pt x="0" y="1518490"/>
                  </a:lnTo>
                  <a:cubicBezTo>
                    <a:pt x="15993" y="1434519"/>
                    <a:pt x="15303" y="1372240"/>
                    <a:pt x="45272" y="1302294"/>
                  </a:cubicBezTo>
                  <a:cubicBezTo>
                    <a:pt x="71312" y="1211134"/>
                    <a:pt x="97352" y="1119973"/>
                    <a:pt x="279630" y="1041835"/>
                  </a:cubicBezTo>
                  <a:cubicBezTo>
                    <a:pt x="461908" y="963698"/>
                    <a:pt x="579087" y="911606"/>
                    <a:pt x="579087" y="911606"/>
                  </a:cubicBezTo>
                  <a:cubicBezTo>
                    <a:pt x="579087" y="911528"/>
                    <a:pt x="579093" y="820440"/>
                    <a:pt x="592107" y="807422"/>
                  </a:cubicBezTo>
                  <a:cubicBezTo>
                    <a:pt x="605127" y="807422"/>
                    <a:pt x="631166" y="768354"/>
                    <a:pt x="605127" y="729285"/>
                  </a:cubicBezTo>
                  <a:cubicBezTo>
                    <a:pt x="592107" y="677193"/>
                    <a:pt x="566067" y="625101"/>
                    <a:pt x="566067" y="599055"/>
                  </a:cubicBezTo>
                  <a:cubicBezTo>
                    <a:pt x="566067" y="573009"/>
                    <a:pt x="344729" y="0"/>
                    <a:pt x="735325" y="0"/>
                  </a:cubicBezTo>
                  <a:close/>
                </a:path>
              </a:pathLst>
            </a:custGeom>
            <a:solidFill>
              <a:schemeClr val="bg1">
                <a:lumMod val="75000"/>
              </a:schemeClr>
            </a:solidFill>
            <a:ln w="9525">
              <a:noFill/>
              <a:round/>
            </a:ln>
          </p:spPr>
          <p:txBody>
            <a:bodyPr/>
            <a:lstStyle/>
            <a:p>
              <a:endParaRPr lang="zh-TW" altLang="en-US"/>
            </a:p>
          </p:txBody>
        </p:sp>
        <p:sp>
          <p:nvSpPr>
            <p:cNvPr id="15" name="Freeform 41"/>
            <p:cNvSpPr/>
            <p:nvPr/>
          </p:nvSpPr>
          <p:spPr bwMode="auto">
            <a:xfrm>
              <a:off x="7672637" y="1330325"/>
              <a:ext cx="520700" cy="768350"/>
            </a:xfrm>
            <a:custGeom>
              <a:avLst/>
              <a:gdLst>
                <a:gd name="T0" fmla="*/ 2147483647 w 40"/>
                <a:gd name="T1" fmla="*/ 2147483647 h 59"/>
                <a:gd name="T2" fmla="*/ 2147483647 w 40"/>
                <a:gd name="T3" fmla="*/ 2147483647 h 59"/>
                <a:gd name="T4" fmla="*/ 2147483647 w 40"/>
                <a:gd name="T5" fmla="*/ 0 h 59"/>
                <a:gd name="T6" fmla="*/ 2147483647 w 40"/>
                <a:gd name="T7" fmla="*/ 2147483647 h 59"/>
                <a:gd name="T8" fmla="*/ 2147483647 w 40"/>
                <a:gd name="T9" fmla="*/ 2147483647 h 59"/>
                <a:gd name="T10" fmla="*/ 2147483647 w 40"/>
                <a:gd name="T11" fmla="*/ 2147483647 h 59"/>
                <a:gd name="T12" fmla="*/ 2147483647 w 40"/>
                <a:gd name="T13" fmla="*/ 2147483647 h 59"/>
                <a:gd name="T14" fmla="*/ 2147483647 w 40"/>
                <a:gd name="T15" fmla="*/ 2147483647 h 59"/>
                <a:gd name="T16" fmla="*/ 0 60000 65536"/>
                <a:gd name="T17" fmla="*/ 0 60000 65536"/>
                <a:gd name="T18" fmla="*/ 0 60000 65536"/>
                <a:gd name="T19" fmla="*/ 0 60000 65536"/>
                <a:gd name="T20" fmla="*/ 0 60000 65536"/>
                <a:gd name="T21" fmla="*/ 0 60000 65536"/>
                <a:gd name="T22" fmla="*/ 0 60000 65536"/>
                <a:gd name="T23" fmla="*/ 0 60000 65536"/>
                <a:gd name="T24" fmla="*/ 0 w 40"/>
                <a:gd name="T25" fmla="*/ 0 h 59"/>
                <a:gd name="T26" fmla="*/ 40 w 40"/>
                <a:gd name="T27" fmla="*/ 59 h 5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0" h="59">
                  <a:moveTo>
                    <a:pt x="1" y="59"/>
                  </a:moveTo>
                  <a:cubicBezTo>
                    <a:pt x="1" y="59"/>
                    <a:pt x="19" y="21"/>
                    <a:pt x="40" y="4"/>
                  </a:cubicBezTo>
                  <a:cubicBezTo>
                    <a:pt x="40" y="4"/>
                    <a:pt x="37" y="2"/>
                    <a:pt x="37" y="0"/>
                  </a:cubicBezTo>
                  <a:cubicBezTo>
                    <a:pt x="37" y="0"/>
                    <a:pt x="16" y="14"/>
                    <a:pt x="15" y="15"/>
                  </a:cubicBezTo>
                  <a:cubicBezTo>
                    <a:pt x="14" y="16"/>
                    <a:pt x="13" y="16"/>
                    <a:pt x="12" y="15"/>
                  </a:cubicBezTo>
                  <a:cubicBezTo>
                    <a:pt x="11" y="14"/>
                    <a:pt x="5" y="3"/>
                    <a:pt x="5" y="3"/>
                  </a:cubicBezTo>
                  <a:cubicBezTo>
                    <a:pt x="5" y="3"/>
                    <a:pt x="3" y="10"/>
                    <a:pt x="4" y="11"/>
                  </a:cubicBezTo>
                  <a:cubicBezTo>
                    <a:pt x="4" y="13"/>
                    <a:pt x="0" y="49"/>
                    <a:pt x="1" y="59"/>
                  </a:cubicBezTo>
                  <a:close/>
                </a:path>
              </a:pathLst>
            </a:custGeom>
            <a:solidFill>
              <a:srgbClr val="FFFFFF"/>
            </a:solidFill>
            <a:ln w="9525">
              <a:noFill/>
              <a:round/>
            </a:ln>
          </p:spPr>
          <p:txBody>
            <a:bodyPr/>
            <a:lstStyle/>
            <a:p>
              <a:endParaRPr lang="zh-TW" altLang="en-US"/>
            </a:p>
          </p:txBody>
        </p:sp>
        <p:sp>
          <p:nvSpPr>
            <p:cNvPr id="16" name="Freeform 42"/>
            <p:cNvSpPr/>
            <p:nvPr/>
          </p:nvSpPr>
          <p:spPr bwMode="auto">
            <a:xfrm>
              <a:off x="7672388" y="1500188"/>
              <a:ext cx="220662" cy="611187"/>
            </a:xfrm>
            <a:custGeom>
              <a:avLst/>
              <a:gdLst>
                <a:gd name="T0" fmla="*/ 0 w 17"/>
                <a:gd name="T1" fmla="*/ 2147483647 h 47"/>
                <a:gd name="T2" fmla="*/ 2147483647 w 17"/>
                <a:gd name="T3" fmla="*/ 2147483647 h 47"/>
                <a:gd name="T4" fmla="*/ 2147483647 w 17"/>
                <a:gd name="T5" fmla="*/ 1183728112 h 47"/>
                <a:gd name="T6" fmla="*/ 2147483647 w 17"/>
                <a:gd name="T7" fmla="*/ 507312048 h 47"/>
                <a:gd name="T8" fmla="*/ 1684852866 w 17"/>
                <a:gd name="T9" fmla="*/ 845520080 h 47"/>
                <a:gd name="T10" fmla="*/ 168482691 w 17"/>
                <a:gd name="T11" fmla="*/ 2147483647 h 47"/>
                <a:gd name="T12" fmla="*/ 0 w 17"/>
                <a:gd name="T13" fmla="*/ 2147483647 h 47"/>
                <a:gd name="T14" fmla="*/ 0 60000 65536"/>
                <a:gd name="T15" fmla="*/ 0 60000 65536"/>
                <a:gd name="T16" fmla="*/ 0 60000 65536"/>
                <a:gd name="T17" fmla="*/ 0 60000 65536"/>
                <a:gd name="T18" fmla="*/ 0 60000 65536"/>
                <a:gd name="T19" fmla="*/ 0 60000 65536"/>
                <a:gd name="T20" fmla="*/ 0 60000 65536"/>
                <a:gd name="T21" fmla="*/ 0 w 17"/>
                <a:gd name="T22" fmla="*/ 0 h 47"/>
                <a:gd name="T23" fmla="*/ 17 w 17"/>
                <a:gd name="T24" fmla="*/ 47 h 4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7" h="47">
                  <a:moveTo>
                    <a:pt x="0" y="47"/>
                  </a:moveTo>
                  <a:cubicBezTo>
                    <a:pt x="0" y="47"/>
                    <a:pt x="14" y="25"/>
                    <a:pt x="13" y="14"/>
                  </a:cubicBezTo>
                  <a:cubicBezTo>
                    <a:pt x="13" y="9"/>
                    <a:pt x="14" y="7"/>
                    <a:pt x="14" y="7"/>
                  </a:cubicBezTo>
                  <a:cubicBezTo>
                    <a:pt x="14" y="7"/>
                    <a:pt x="17" y="4"/>
                    <a:pt x="16" y="3"/>
                  </a:cubicBezTo>
                  <a:cubicBezTo>
                    <a:pt x="15" y="1"/>
                    <a:pt x="12" y="0"/>
                    <a:pt x="10" y="5"/>
                  </a:cubicBezTo>
                  <a:cubicBezTo>
                    <a:pt x="11" y="8"/>
                    <a:pt x="1" y="15"/>
                    <a:pt x="1" y="26"/>
                  </a:cubicBezTo>
                  <a:lnTo>
                    <a:pt x="0" y="47"/>
                  </a:lnTo>
                  <a:close/>
                </a:path>
              </a:pathLst>
            </a:custGeom>
            <a:solidFill>
              <a:schemeClr val="bg1">
                <a:lumMod val="75000"/>
              </a:schemeClr>
            </a:solidFill>
            <a:ln w="9525">
              <a:noFill/>
              <a:round/>
            </a:ln>
          </p:spPr>
          <p:txBody>
            <a:bodyPr/>
            <a:lstStyle/>
            <a:p>
              <a:pPr>
                <a:defRPr/>
              </a:pPr>
              <a:endParaRPr lang="zh-TW" altLang="en-US"/>
            </a:p>
          </p:txBody>
        </p:sp>
        <p:sp>
          <p:nvSpPr>
            <p:cNvPr id="17" name="Freeform 43"/>
            <p:cNvSpPr/>
            <p:nvPr/>
          </p:nvSpPr>
          <p:spPr bwMode="auto">
            <a:xfrm>
              <a:off x="7880599" y="1512888"/>
              <a:ext cx="104775" cy="90488"/>
            </a:xfrm>
            <a:custGeom>
              <a:avLst/>
              <a:gdLst>
                <a:gd name="T0" fmla="*/ 0 w 66"/>
                <a:gd name="T1" fmla="*/ 2147483647 h 57"/>
                <a:gd name="T2" fmla="*/ 0 w 66"/>
                <a:gd name="T3" fmla="*/ 0 h 57"/>
                <a:gd name="T4" fmla="*/ 2147483647 w 66"/>
                <a:gd name="T5" fmla="*/ 2147483647 h 57"/>
                <a:gd name="T6" fmla="*/ 2147483647 w 66"/>
                <a:gd name="T7" fmla="*/ 2147483647 h 57"/>
                <a:gd name="T8" fmla="*/ 0 w 66"/>
                <a:gd name="T9" fmla="*/ 2147483647 h 57"/>
                <a:gd name="T10" fmla="*/ 0 60000 65536"/>
                <a:gd name="T11" fmla="*/ 0 60000 65536"/>
                <a:gd name="T12" fmla="*/ 0 60000 65536"/>
                <a:gd name="T13" fmla="*/ 0 60000 65536"/>
                <a:gd name="T14" fmla="*/ 0 60000 65536"/>
                <a:gd name="T15" fmla="*/ 0 w 66"/>
                <a:gd name="T16" fmla="*/ 0 h 57"/>
                <a:gd name="T17" fmla="*/ 66 w 66"/>
                <a:gd name="T18" fmla="*/ 57 h 57"/>
              </a:gdLst>
              <a:ahLst/>
              <a:cxnLst>
                <a:cxn ang="T10">
                  <a:pos x="T0" y="T1"/>
                </a:cxn>
                <a:cxn ang="T11">
                  <a:pos x="T2" y="T3"/>
                </a:cxn>
                <a:cxn ang="T12">
                  <a:pos x="T4" y="T5"/>
                </a:cxn>
                <a:cxn ang="T13">
                  <a:pos x="T6" y="T7"/>
                </a:cxn>
                <a:cxn ang="T14">
                  <a:pos x="T8" y="T9"/>
                </a:cxn>
              </a:cxnLst>
              <a:rect l="T15" t="T16" r="T17" b="T18"/>
              <a:pathLst>
                <a:path w="66" h="57">
                  <a:moveTo>
                    <a:pt x="0" y="8"/>
                  </a:moveTo>
                  <a:lnTo>
                    <a:pt x="0" y="0"/>
                  </a:lnTo>
                  <a:lnTo>
                    <a:pt x="66" y="57"/>
                  </a:lnTo>
                  <a:lnTo>
                    <a:pt x="0" y="8"/>
                  </a:lnTo>
                  <a:close/>
                </a:path>
              </a:pathLst>
            </a:custGeom>
            <a:solidFill>
              <a:srgbClr val="000000"/>
            </a:solidFill>
            <a:ln w="9525">
              <a:noFill/>
              <a:round/>
            </a:ln>
          </p:spPr>
          <p:txBody>
            <a:bodyPr/>
            <a:lstStyle/>
            <a:p>
              <a:endParaRPr lang="zh-TW" altLang="en-US"/>
            </a:p>
          </p:txBody>
        </p:sp>
        <p:sp>
          <p:nvSpPr>
            <p:cNvPr id="18" name="Freeform 44"/>
            <p:cNvSpPr/>
            <p:nvPr/>
          </p:nvSpPr>
          <p:spPr bwMode="auto">
            <a:xfrm>
              <a:off x="7710737" y="1512888"/>
              <a:ext cx="117475" cy="90488"/>
            </a:xfrm>
            <a:custGeom>
              <a:avLst/>
              <a:gdLst>
                <a:gd name="T0" fmla="*/ 0 w 74"/>
                <a:gd name="T1" fmla="*/ 2147483647 h 57"/>
                <a:gd name="T2" fmla="*/ 2147483647 w 74"/>
                <a:gd name="T3" fmla="*/ 0 h 57"/>
                <a:gd name="T4" fmla="*/ 2147483647 w 74"/>
                <a:gd name="T5" fmla="*/ 0 h 57"/>
                <a:gd name="T6" fmla="*/ 0 w 74"/>
                <a:gd name="T7" fmla="*/ 2147483647 h 57"/>
                <a:gd name="T8" fmla="*/ 0 w 74"/>
                <a:gd name="T9" fmla="*/ 2147483647 h 57"/>
                <a:gd name="T10" fmla="*/ 0 60000 65536"/>
                <a:gd name="T11" fmla="*/ 0 60000 65536"/>
                <a:gd name="T12" fmla="*/ 0 60000 65536"/>
                <a:gd name="T13" fmla="*/ 0 60000 65536"/>
                <a:gd name="T14" fmla="*/ 0 60000 65536"/>
                <a:gd name="T15" fmla="*/ 0 w 74"/>
                <a:gd name="T16" fmla="*/ 0 h 57"/>
                <a:gd name="T17" fmla="*/ 74 w 74"/>
                <a:gd name="T18" fmla="*/ 57 h 57"/>
              </a:gdLst>
              <a:ahLst/>
              <a:cxnLst>
                <a:cxn ang="T10">
                  <a:pos x="T0" y="T1"/>
                </a:cxn>
                <a:cxn ang="T11">
                  <a:pos x="T2" y="T3"/>
                </a:cxn>
                <a:cxn ang="T12">
                  <a:pos x="T4" y="T5"/>
                </a:cxn>
                <a:cxn ang="T13">
                  <a:pos x="T6" y="T7"/>
                </a:cxn>
                <a:cxn ang="T14">
                  <a:pos x="T8" y="T9"/>
                </a:cxn>
              </a:cxnLst>
              <a:rect l="T15" t="T16" r="T17" b="T18"/>
              <a:pathLst>
                <a:path w="74" h="57">
                  <a:moveTo>
                    <a:pt x="0" y="57"/>
                  </a:moveTo>
                  <a:lnTo>
                    <a:pt x="66" y="0"/>
                  </a:lnTo>
                  <a:lnTo>
                    <a:pt x="74" y="0"/>
                  </a:lnTo>
                  <a:lnTo>
                    <a:pt x="0" y="57"/>
                  </a:lnTo>
                  <a:close/>
                </a:path>
              </a:pathLst>
            </a:custGeom>
            <a:solidFill>
              <a:srgbClr val="000000"/>
            </a:solidFill>
            <a:ln w="9525">
              <a:noFill/>
              <a:round/>
            </a:ln>
          </p:spPr>
          <p:txBody>
            <a:bodyPr/>
            <a:lstStyle/>
            <a:p>
              <a:endParaRPr lang="zh-TW" altLang="en-US"/>
            </a:p>
          </p:txBody>
        </p:sp>
      </p:grpSp>
      <p:grpSp>
        <p:nvGrpSpPr>
          <p:cNvPr id="19" name="组合 18"/>
          <p:cNvGrpSpPr/>
          <p:nvPr/>
        </p:nvGrpSpPr>
        <p:grpSpPr>
          <a:xfrm>
            <a:off x="746125" y="6035675"/>
            <a:ext cx="672465" cy="673100"/>
            <a:chOff x="7167096" y="561975"/>
            <a:chExt cx="1547910" cy="1549400"/>
          </a:xfrm>
        </p:grpSpPr>
        <p:sp>
          <p:nvSpPr>
            <p:cNvPr id="20" name="Freeform 40"/>
            <p:cNvSpPr/>
            <p:nvPr/>
          </p:nvSpPr>
          <p:spPr bwMode="auto">
            <a:xfrm>
              <a:off x="7167096" y="561975"/>
              <a:ext cx="1547910" cy="1518490"/>
            </a:xfrm>
            <a:custGeom>
              <a:avLst/>
              <a:gdLst/>
              <a:ahLst/>
              <a:cxnLst/>
              <a:rect l="l" t="t" r="r" b="b"/>
              <a:pathLst>
                <a:path w="1547910" h="1518490">
                  <a:moveTo>
                    <a:pt x="735325" y="0"/>
                  </a:moveTo>
                  <a:cubicBezTo>
                    <a:pt x="1125922" y="0"/>
                    <a:pt x="1099882" y="195344"/>
                    <a:pt x="1099882" y="273482"/>
                  </a:cubicBezTo>
                  <a:cubicBezTo>
                    <a:pt x="1099882" y="338596"/>
                    <a:pt x="1047802" y="533941"/>
                    <a:pt x="1034783" y="612078"/>
                  </a:cubicBezTo>
                  <a:cubicBezTo>
                    <a:pt x="1008743" y="677193"/>
                    <a:pt x="995723" y="755331"/>
                    <a:pt x="1021763" y="794399"/>
                  </a:cubicBezTo>
                  <a:cubicBezTo>
                    <a:pt x="1034783" y="820445"/>
                    <a:pt x="1073842" y="872537"/>
                    <a:pt x="1243100" y="963698"/>
                  </a:cubicBezTo>
                  <a:cubicBezTo>
                    <a:pt x="1399339" y="1054858"/>
                    <a:pt x="1581617" y="1067881"/>
                    <a:pt x="1542557" y="1289271"/>
                  </a:cubicBezTo>
                  <a:cubicBezTo>
                    <a:pt x="1520081" y="1379197"/>
                    <a:pt x="1500030" y="1452144"/>
                    <a:pt x="1480009" y="1518490"/>
                  </a:cubicBezTo>
                  <a:lnTo>
                    <a:pt x="0" y="1518490"/>
                  </a:lnTo>
                  <a:cubicBezTo>
                    <a:pt x="15993" y="1434519"/>
                    <a:pt x="15303" y="1372240"/>
                    <a:pt x="45272" y="1302294"/>
                  </a:cubicBezTo>
                  <a:cubicBezTo>
                    <a:pt x="71312" y="1211134"/>
                    <a:pt x="97352" y="1119973"/>
                    <a:pt x="279630" y="1041835"/>
                  </a:cubicBezTo>
                  <a:cubicBezTo>
                    <a:pt x="461908" y="963698"/>
                    <a:pt x="579087" y="911606"/>
                    <a:pt x="579087" y="911606"/>
                  </a:cubicBezTo>
                  <a:cubicBezTo>
                    <a:pt x="579087" y="911528"/>
                    <a:pt x="579093" y="820440"/>
                    <a:pt x="592107" y="807422"/>
                  </a:cubicBezTo>
                  <a:cubicBezTo>
                    <a:pt x="605127" y="807422"/>
                    <a:pt x="631166" y="768354"/>
                    <a:pt x="605127" y="729285"/>
                  </a:cubicBezTo>
                  <a:cubicBezTo>
                    <a:pt x="592107" y="677193"/>
                    <a:pt x="566067" y="625101"/>
                    <a:pt x="566067" y="599055"/>
                  </a:cubicBezTo>
                  <a:cubicBezTo>
                    <a:pt x="566067" y="573009"/>
                    <a:pt x="344729" y="0"/>
                    <a:pt x="735325" y="0"/>
                  </a:cubicBezTo>
                  <a:close/>
                </a:path>
              </a:pathLst>
            </a:custGeom>
            <a:solidFill>
              <a:schemeClr val="bg1">
                <a:lumMod val="65000"/>
              </a:schemeClr>
            </a:solidFill>
            <a:ln w="9525">
              <a:noFill/>
              <a:round/>
            </a:ln>
          </p:spPr>
          <p:txBody>
            <a:bodyPr/>
            <a:lstStyle/>
            <a:p>
              <a:endParaRPr lang="zh-TW" altLang="en-US"/>
            </a:p>
          </p:txBody>
        </p:sp>
        <p:sp>
          <p:nvSpPr>
            <p:cNvPr id="21" name="Freeform 41"/>
            <p:cNvSpPr/>
            <p:nvPr/>
          </p:nvSpPr>
          <p:spPr bwMode="auto">
            <a:xfrm>
              <a:off x="7672637" y="1330325"/>
              <a:ext cx="520700" cy="768350"/>
            </a:xfrm>
            <a:custGeom>
              <a:avLst/>
              <a:gdLst>
                <a:gd name="T0" fmla="*/ 2147483647 w 40"/>
                <a:gd name="T1" fmla="*/ 2147483647 h 59"/>
                <a:gd name="T2" fmla="*/ 2147483647 w 40"/>
                <a:gd name="T3" fmla="*/ 2147483647 h 59"/>
                <a:gd name="T4" fmla="*/ 2147483647 w 40"/>
                <a:gd name="T5" fmla="*/ 0 h 59"/>
                <a:gd name="T6" fmla="*/ 2147483647 w 40"/>
                <a:gd name="T7" fmla="*/ 2147483647 h 59"/>
                <a:gd name="T8" fmla="*/ 2147483647 w 40"/>
                <a:gd name="T9" fmla="*/ 2147483647 h 59"/>
                <a:gd name="T10" fmla="*/ 2147483647 w 40"/>
                <a:gd name="T11" fmla="*/ 2147483647 h 59"/>
                <a:gd name="T12" fmla="*/ 2147483647 w 40"/>
                <a:gd name="T13" fmla="*/ 2147483647 h 59"/>
                <a:gd name="T14" fmla="*/ 2147483647 w 40"/>
                <a:gd name="T15" fmla="*/ 2147483647 h 59"/>
                <a:gd name="T16" fmla="*/ 0 60000 65536"/>
                <a:gd name="T17" fmla="*/ 0 60000 65536"/>
                <a:gd name="T18" fmla="*/ 0 60000 65536"/>
                <a:gd name="T19" fmla="*/ 0 60000 65536"/>
                <a:gd name="T20" fmla="*/ 0 60000 65536"/>
                <a:gd name="T21" fmla="*/ 0 60000 65536"/>
                <a:gd name="T22" fmla="*/ 0 60000 65536"/>
                <a:gd name="T23" fmla="*/ 0 60000 65536"/>
                <a:gd name="T24" fmla="*/ 0 w 40"/>
                <a:gd name="T25" fmla="*/ 0 h 59"/>
                <a:gd name="T26" fmla="*/ 40 w 40"/>
                <a:gd name="T27" fmla="*/ 59 h 5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0" h="59">
                  <a:moveTo>
                    <a:pt x="1" y="59"/>
                  </a:moveTo>
                  <a:cubicBezTo>
                    <a:pt x="1" y="59"/>
                    <a:pt x="19" y="21"/>
                    <a:pt x="40" y="4"/>
                  </a:cubicBezTo>
                  <a:cubicBezTo>
                    <a:pt x="40" y="4"/>
                    <a:pt x="37" y="2"/>
                    <a:pt x="37" y="0"/>
                  </a:cubicBezTo>
                  <a:cubicBezTo>
                    <a:pt x="37" y="0"/>
                    <a:pt x="16" y="14"/>
                    <a:pt x="15" y="15"/>
                  </a:cubicBezTo>
                  <a:cubicBezTo>
                    <a:pt x="14" y="16"/>
                    <a:pt x="13" y="16"/>
                    <a:pt x="12" y="15"/>
                  </a:cubicBezTo>
                  <a:cubicBezTo>
                    <a:pt x="11" y="14"/>
                    <a:pt x="5" y="3"/>
                    <a:pt x="5" y="3"/>
                  </a:cubicBezTo>
                  <a:cubicBezTo>
                    <a:pt x="5" y="3"/>
                    <a:pt x="3" y="10"/>
                    <a:pt x="4" y="11"/>
                  </a:cubicBezTo>
                  <a:cubicBezTo>
                    <a:pt x="4" y="13"/>
                    <a:pt x="0" y="49"/>
                    <a:pt x="1" y="59"/>
                  </a:cubicBezTo>
                  <a:close/>
                </a:path>
              </a:pathLst>
            </a:custGeom>
            <a:solidFill>
              <a:srgbClr val="FFFFFF"/>
            </a:solidFill>
            <a:ln w="9525">
              <a:noFill/>
              <a:round/>
            </a:ln>
          </p:spPr>
          <p:txBody>
            <a:bodyPr/>
            <a:lstStyle/>
            <a:p>
              <a:endParaRPr lang="zh-TW" altLang="en-US"/>
            </a:p>
          </p:txBody>
        </p:sp>
        <p:sp>
          <p:nvSpPr>
            <p:cNvPr id="22" name="Freeform 42"/>
            <p:cNvSpPr/>
            <p:nvPr/>
          </p:nvSpPr>
          <p:spPr bwMode="auto">
            <a:xfrm>
              <a:off x="7672388" y="1500188"/>
              <a:ext cx="220662" cy="611187"/>
            </a:xfrm>
            <a:custGeom>
              <a:avLst/>
              <a:gdLst>
                <a:gd name="T0" fmla="*/ 0 w 17"/>
                <a:gd name="T1" fmla="*/ 2147483647 h 47"/>
                <a:gd name="T2" fmla="*/ 2147483647 w 17"/>
                <a:gd name="T3" fmla="*/ 2147483647 h 47"/>
                <a:gd name="T4" fmla="*/ 2147483647 w 17"/>
                <a:gd name="T5" fmla="*/ 1183728112 h 47"/>
                <a:gd name="T6" fmla="*/ 2147483647 w 17"/>
                <a:gd name="T7" fmla="*/ 507312048 h 47"/>
                <a:gd name="T8" fmla="*/ 1684852866 w 17"/>
                <a:gd name="T9" fmla="*/ 845520080 h 47"/>
                <a:gd name="T10" fmla="*/ 168482691 w 17"/>
                <a:gd name="T11" fmla="*/ 2147483647 h 47"/>
                <a:gd name="T12" fmla="*/ 0 w 17"/>
                <a:gd name="T13" fmla="*/ 2147483647 h 47"/>
                <a:gd name="T14" fmla="*/ 0 60000 65536"/>
                <a:gd name="T15" fmla="*/ 0 60000 65536"/>
                <a:gd name="T16" fmla="*/ 0 60000 65536"/>
                <a:gd name="T17" fmla="*/ 0 60000 65536"/>
                <a:gd name="T18" fmla="*/ 0 60000 65536"/>
                <a:gd name="T19" fmla="*/ 0 60000 65536"/>
                <a:gd name="T20" fmla="*/ 0 60000 65536"/>
                <a:gd name="T21" fmla="*/ 0 w 17"/>
                <a:gd name="T22" fmla="*/ 0 h 47"/>
                <a:gd name="T23" fmla="*/ 17 w 17"/>
                <a:gd name="T24" fmla="*/ 47 h 4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7" h="47">
                  <a:moveTo>
                    <a:pt x="0" y="47"/>
                  </a:moveTo>
                  <a:cubicBezTo>
                    <a:pt x="0" y="47"/>
                    <a:pt x="14" y="25"/>
                    <a:pt x="13" y="14"/>
                  </a:cubicBezTo>
                  <a:cubicBezTo>
                    <a:pt x="13" y="9"/>
                    <a:pt x="14" y="7"/>
                    <a:pt x="14" y="7"/>
                  </a:cubicBezTo>
                  <a:cubicBezTo>
                    <a:pt x="14" y="7"/>
                    <a:pt x="17" y="4"/>
                    <a:pt x="16" y="3"/>
                  </a:cubicBezTo>
                  <a:cubicBezTo>
                    <a:pt x="15" y="1"/>
                    <a:pt x="12" y="0"/>
                    <a:pt x="10" y="5"/>
                  </a:cubicBezTo>
                  <a:cubicBezTo>
                    <a:pt x="11" y="8"/>
                    <a:pt x="1" y="15"/>
                    <a:pt x="1" y="26"/>
                  </a:cubicBezTo>
                  <a:lnTo>
                    <a:pt x="0" y="47"/>
                  </a:lnTo>
                  <a:close/>
                </a:path>
              </a:pathLst>
            </a:custGeom>
            <a:solidFill>
              <a:schemeClr val="bg1">
                <a:lumMod val="65000"/>
              </a:schemeClr>
            </a:solidFill>
            <a:ln w="9525">
              <a:noFill/>
              <a:round/>
            </a:ln>
          </p:spPr>
          <p:txBody>
            <a:bodyPr/>
            <a:lstStyle/>
            <a:p>
              <a:pPr>
                <a:defRPr/>
              </a:pPr>
              <a:endParaRPr lang="zh-TW" altLang="en-US"/>
            </a:p>
          </p:txBody>
        </p:sp>
        <p:sp>
          <p:nvSpPr>
            <p:cNvPr id="23" name="Freeform 43"/>
            <p:cNvSpPr/>
            <p:nvPr/>
          </p:nvSpPr>
          <p:spPr bwMode="auto">
            <a:xfrm>
              <a:off x="7880599" y="1512888"/>
              <a:ext cx="104775" cy="90488"/>
            </a:xfrm>
            <a:custGeom>
              <a:avLst/>
              <a:gdLst>
                <a:gd name="T0" fmla="*/ 0 w 66"/>
                <a:gd name="T1" fmla="*/ 2147483647 h 57"/>
                <a:gd name="T2" fmla="*/ 0 w 66"/>
                <a:gd name="T3" fmla="*/ 0 h 57"/>
                <a:gd name="T4" fmla="*/ 2147483647 w 66"/>
                <a:gd name="T5" fmla="*/ 2147483647 h 57"/>
                <a:gd name="T6" fmla="*/ 2147483647 w 66"/>
                <a:gd name="T7" fmla="*/ 2147483647 h 57"/>
                <a:gd name="T8" fmla="*/ 0 w 66"/>
                <a:gd name="T9" fmla="*/ 2147483647 h 57"/>
                <a:gd name="T10" fmla="*/ 0 60000 65536"/>
                <a:gd name="T11" fmla="*/ 0 60000 65536"/>
                <a:gd name="T12" fmla="*/ 0 60000 65536"/>
                <a:gd name="T13" fmla="*/ 0 60000 65536"/>
                <a:gd name="T14" fmla="*/ 0 60000 65536"/>
                <a:gd name="T15" fmla="*/ 0 w 66"/>
                <a:gd name="T16" fmla="*/ 0 h 57"/>
                <a:gd name="T17" fmla="*/ 66 w 66"/>
                <a:gd name="T18" fmla="*/ 57 h 57"/>
              </a:gdLst>
              <a:ahLst/>
              <a:cxnLst>
                <a:cxn ang="T10">
                  <a:pos x="T0" y="T1"/>
                </a:cxn>
                <a:cxn ang="T11">
                  <a:pos x="T2" y="T3"/>
                </a:cxn>
                <a:cxn ang="T12">
                  <a:pos x="T4" y="T5"/>
                </a:cxn>
                <a:cxn ang="T13">
                  <a:pos x="T6" y="T7"/>
                </a:cxn>
                <a:cxn ang="T14">
                  <a:pos x="T8" y="T9"/>
                </a:cxn>
              </a:cxnLst>
              <a:rect l="T15" t="T16" r="T17" b="T18"/>
              <a:pathLst>
                <a:path w="66" h="57">
                  <a:moveTo>
                    <a:pt x="0" y="8"/>
                  </a:moveTo>
                  <a:lnTo>
                    <a:pt x="0" y="0"/>
                  </a:lnTo>
                  <a:lnTo>
                    <a:pt x="66" y="57"/>
                  </a:lnTo>
                  <a:lnTo>
                    <a:pt x="0" y="8"/>
                  </a:lnTo>
                  <a:close/>
                </a:path>
              </a:pathLst>
            </a:custGeom>
            <a:solidFill>
              <a:srgbClr val="000000"/>
            </a:solidFill>
            <a:ln w="9525">
              <a:noFill/>
              <a:round/>
            </a:ln>
          </p:spPr>
          <p:txBody>
            <a:bodyPr/>
            <a:lstStyle/>
            <a:p>
              <a:endParaRPr lang="zh-TW" altLang="en-US"/>
            </a:p>
          </p:txBody>
        </p:sp>
        <p:sp>
          <p:nvSpPr>
            <p:cNvPr id="24" name="Freeform 44"/>
            <p:cNvSpPr/>
            <p:nvPr/>
          </p:nvSpPr>
          <p:spPr bwMode="auto">
            <a:xfrm>
              <a:off x="7710737" y="1512888"/>
              <a:ext cx="117475" cy="90488"/>
            </a:xfrm>
            <a:custGeom>
              <a:avLst/>
              <a:gdLst>
                <a:gd name="T0" fmla="*/ 0 w 74"/>
                <a:gd name="T1" fmla="*/ 2147483647 h 57"/>
                <a:gd name="T2" fmla="*/ 2147483647 w 74"/>
                <a:gd name="T3" fmla="*/ 0 h 57"/>
                <a:gd name="T4" fmla="*/ 2147483647 w 74"/>
                <a:gd name="T5" fmla="*/ 0 h 57"/>
                <a:gd name="T6" fmla="*/ 0 w 74"/>
                <a:gd name="T7" fmla="*/ 2147483647 h 57"/>
                <a:gd name="T8" fmla="*/ 0 w 74"/>
                <a:gd name="T9" fmla="*/ 2147483647 h 57"/>
                <a:gd name="T10" fmla="*/ 0 60000 65536"/>
                <a:gd name="T11" fmla="*/ 0 60000 65536"/>
                <a:gd name="T12" fmla="*/ 0 60000 65536"/>
                <a:gd name="T13" fmla="*/ 0 60000 65536"/>
                <a:gd name="T14" fmla="*/ 0 60000 65536"/>
                <a:gd name="T15" fmla="*/ 0 w 74"/>
                <a:gd name="T16" fmla="*/ 0 h 57"/>
                <a:gd name="T17" fmla="*/ 74 w 74"/>
                <a:gd name="T18" fmla="*/ 57 h 57"/>
              </a:gdLst>
              <a:ahLst/>
              <a:cxnLst>
                <a:cxn ang="T10">
                  <a:pos x="T0" y="T1"/>
                </a:cxn>
                <a:cxn ang="T11">
                  <a:pos x="T2" y="T3"/>
                </a:cxn>
                <a:cxn ang="T12">
                  <a:pos x="T4" y="T5"/>
                </a:cxn>
                <a:cxn ang="T13">
                  <a:pos x="T6" y="T7"/>
                </a:cxn>
                <a:cxn ang="T14">
                  <a:pos x="T8" y="T9"/>
                </a:cxn>
              </a:cxnLst>
              <a:rect l="T15" t="T16" r="T17" b="T18"/>
              <a:pathLst>
                <a:path w="74" h="57">
                  <a:moveTo>
                    <a:pt x="0" y="57"/>
                  </a:moveTo>
                  <a:lnTo>
                    <a:pt x="66" y="0"/>
                  </a:lnTo>
                  <a:lnTo>
                    <a:pt x="74" y="0"/>
                  </a:lnTo>
                  <a:lnTo>
                    <a:pt x="0" y="57"/>
                  </a:lnTo>
                  <a:close/>
                </a:path>
              </a:pathLst>
            </a:custGeom>
            <a:solidFill>
              <a:srgbClr val="000000"/>
            </a:solidFill>
            <a:ln w="9525">
              <a:noFill/>
              <a:round/>
            </a:ln>
          </p:spPr>
          <p:txBody>
            <a:bodyPr/>
            <a:lstStyle/>
            <a:p>
              <a:endParaRPr lang="zh-TW" altLang="en-US"/>
            </a:p>
          </p:txBody>
        </p:sp>
      </p:grpSp>
      <p:grpSp>
        <p:nvGrpSpPr>
          <p:cNvPr id="30" name="组合 29"/>
          <p:cNvGrpSpPr/>
          <p:nvPr/>
        </p:nvGrpSpPr>
        <p:grpSpPr>
          <a:xfrm flipH="1">
            <a:off x="2329815" y="5949315"/>
            <a:ext cx="758190" cy="758825"/>
            <a:chOff x="7167096" y="561975"/>
            <a:chExt cx="1547910" cy="1549400"/>
          </a:xfrm>
        </p:grpSpPr>
        <p:sp>
          <p:nvSpPr>
            <p:cNvPr id="31" name="Freeform 40"/>
            <p:cNvSpPr/>
            <p:nvPr/>
          </p:nvSpPr>
          <p:spPr bwMode="auto">
            <a:xfrm>
              <a:off x="7167096" y="561975"/>
              <a:ext cx="1547910" cy="1518490"/>
            </a:xfrm>
            <a:custGeom>
              <a:avLst/>
              <a:gdLst/>
              <a:ahLst/>
              <a:cxnLst/>
              <a:rect l="l" t="t" r="r" b="b"/>
              <a:pathLst>
                <a:path w="1547910" h="1518490">
                  <a:moveTo>
                    <a:pt x="735325" y="0"/>
                  </a:moveTo>
                  <a:cubicBezTo>
                    <a:pt x="1125922" y="0"/>
                    <a:pt x="1099882" y="195344"/>
                    <a:pt x="1099882" y="273482"/>
                  </a:cubicBezTo>
                  <a:cubicBezTo>
                    <a:pt x="1099882" y="338596"/>
                    <a:pt x="1047802" y="533941"/>
                    <a:pt x="1034783" y="612078"/>
                  </a:cubicBezTo>
                  <a:cubicBezTo>
                    <a:pt x="1008743" y="677193"/>
                    <a:pt x="995723" y="755331"/>
                    <a:pt x="1021763" y="794399"/>
                  </a:cubicBezTo>
                  <a:cubicBezTo>
                    <a:pt x="1034783" y="820445"/>
                    <a:pt x="1073842" y="872537"/>
                    <a:pt x="1243100" y="963698"/>
                  </a:cubicBezTo>
                  <a:cubicBezTo>
                    <a:pt x="1399339" y="1054858"/>
                    <a:pt x="1581617" y="1067881"/>
                    <a:pt x="1542557" y="1289271"/>
                  </a:cubicBezTo>
                  <a:cubicBezTo>
                    <a:pt x="1520081" y="1379197"/>
                    <a:pt x="1500030" y="1452144"/>
                    <a:pt x="1480009" y="1518490"/>
                  </a:cubicBezTo>
                  <a:lnTo>
                    <a:pt x="0" y="1518490"/>
                  </a:lnTo>
                  <a:cubicBezTo>
                    <a:pt x="15993" y="1434519"/>
                    <a:pt x="15303" y="1372240"/>
                    <a:pt x="45272" y="1302294"/>
                  </a:cubicBezTo>
                  <a:cubicBezTo>
                    <a:pt x="71312" y="1211134"/>
                    <a:pt x="97352" y="1119973"/>
                    <a:pt x="279630" y="1041835"/>
                  </a:cubicBezTo>
                  <a:cubicBezTo>
                    <a:pt x="461908" y="963698"/>
                    <a:pt x="579087" y="911606"/>
                    <a:pt x="579087" y="911606"/>
                  </a:cubicBezTo>
                  <a:cubicBezTo>
                    <a:pt x="579087" y="911528"/>
                    <a:pt x="579093" y="820440"/>
                    <a:pt x="592107" y="807422"/>
                  </a:cubicBezTo>
                  <a:cubicBezTo>
                    <a:pt x="605127" y="807422"/>
                    <a:pt x="631166" y="768354"/>
                    <a:pt x="605127" y="729285"/>
                  </a:cubicBezTo>
                  <a:cubicBezTo>
                    <a:pt x="592107" y="677193"/>
                    <a:pt x="566067" y="625101"/>
                    <a:pt x="566067" y="599055"/>
                  </a:cubicBezTo>
                  <a:cubicBezTo>
                    <a:pt x="566067" y="573009"/>
                    <a:pt x="344729" y="0"/>
                    <a:pt x="735325" y="0"/>
                  </a:cubicBezTo>
                  <a:close/>
                </a:path>
              </a:pathLst>
            </a:custGeom>
            <a:solidFill>
              <a:schemeClr val="bg1">
                <a:lumMod val="65000"/>
              </a:schemeClr>
            </a:solidFill>
            <a:ln w="9525">
              <a:noFill/>
              <a:round/>
            </a:ln>
          </p:spPr>
          <p:txBody>
            <a:bodyPr/>
            <a:lstStyle/>
            <a:p>
              <a:endParaRPr lang="zh-TW" altLang="en-US"/>
            </a:p>
          </p:txBody>
        </p:sp>
        <p:sp>
          <p:nvSpPr>
            <p:cNvPr id="32" name="Freeform 41"/>
            <p:cNvSpPr/>
            <p:nvPr/>
          </p:nvSpPr>
          <p:spPr bwMode="auto">
            <a:xfrm>
              <a:off x="7672637" y="1330325"/>
              <a:ext cx="520700" cy="768350"/>
            </a:xfrm>
            <a:custGeom>
              <a:avLst/>
              <a:gdLst>
                <a:gd name="T0" fmla="*/ 2147483647 w 40"/>
                <a:gd name="T1" fmla="*/ 2147483647 h 59"/>
                <a:gd name="T2" fmla="*/ 2147483647 w 40"/>
                <a:gd name="T3" fmla="*/ 2147483647 h 59"/>
                <a:gd name="T4" fmla="*/ 2147483647 w 40"/>
                <a:gd name="T5" fmla="*/ 0 h 59"/>
                <a:gd name="T6" fmla="*/ 2147483647 w 40"/>
                <a:gd name="T7" fmla="*/ 2147483647 h 59"/>
                <a:gd name="T8" fmla="*/ 2147483647 w 40"/>
                <a:gd name="T9" fmla="*/ 2147483647 h 59"/>
                <a:gd name="T10" fmla="*/ 2147483647 w 40"/>
                <a:gd name="T11" fmla="*/ 2147483647 h 59"/>
                <a:gd name="T12" fmla="*/ 2147483647 w 40"/>
                <a:gd name="T13" fmla="*/ 2147483647 h 59"/>
                <a:gd name="T14" fmla="*/ 2147483647 w 40"/>
                <a:gd name="T15" fmla="*/ 2147483647 h 59"/>
                <a:gd name="T16" fmla="*/ 0 60000 65536"/>
                <a:gd name="T17" fmla="*/ 0 60000 65536"/>
                <a:gd name="T18" fmla="*/ 0 60000 65536"/>
                <a:gd name="T19" fmla="*/ 0 60000 65536"/>
                <a:gd name="T20" fmla="*/ 0 60000 65536"/>
                <a:gd name="T21" fmla="*/ 0 60000 65536"/>
                <a:gd name="T22" fmla="*/ 0 60000 65536"/>
                <a:gd name="T23" fmla="*/ 0 60000 65536"/>
                <a:gd name="T24" fmla="*/ 0 w 40"/>
                <a:gd name="T25" fmla="*/ 0 h 59"/>
                <a:gd name="T26" fmla="*/ 40 w 40"/>
                <a:gd name="T27" fmla="*/ 59 h 5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0" h="59">
                  <a:moveTo>
                    <a:pt x="1" y="59"/>
                  </a:moveTo>
                  <a:cubicBezTo>
                    <a:pt x="1" y="59"/>
                    <a:pt x="19" y="21"/>
                    <a:pt x="40" y="4"/>
                  </a:cubicBezTo>
                  <a:cubicBezTo>
                    <a:pt x="40" y="4"/>
                    <a:pt x="37" y="2"/>
                    <a:pt x="37" y="0"/>
                  </a:cubicBezTo>
                  <a:cubicBezTo>
                    <a:pt x="37" y="0"/>
                    <a:pt x="16" y="14"/>
                    <a:pt x="15" y="15"/>
                  </a:cubicBezTo>
                  <a:cubicBezTo>
                    <a:pt x="14" y="16"/>
                    <a:pt x="13" y="16"/>
                    <a:pt x="12" y="15"/>
                  </a:cubicBezTo>
                  <a:cubicBezTo>
                    <a:pt x="11" y="14"/>
                    <a:pt x="5" y="3"/>
                    <a:pt x="5" y="3"/>
                  </a:cubicBezTo>
                  <a:cubicBezTo>
                    <a:pt x="5" y="3"/>
                    <a:pt x="3" y="10"/>
                    <a:pt x="4" y="11"/>
                  </a:cubicBezTo>
                  <a:cubicBezTo>
                    <a:pt x="4" y="13"/>
                    <a:pt x="0" y="49"/>
                    <a:pt x="1" y="59"/>
                  </a:cubicBezTo>
                  <a:close/>
                </a:path>
              </a:pathLst>
            </a:custGeom>
            <a:solidFill>
              <a:srgbClr val="FFFFFF"/>
            </a:solidFill>
            <a:ln w="9525">
              <a:noFill/>
              <a:round/>
            </a:ln>
          </p:spPr>
          <p:txBody>
            <a:bodyPr/>
            <a:lstStyle/>
            <a:p>
              <a:endParaRPr lang="zh-TW" altLang="en-US"/>
            </a:p>
          </p:txBody>
        </p:sp>
        <p:sp>
          <p:nvSpPr>
            <p:cNvPr id="33" name="Freeform 42"/>
            <p:cNvSpPr/>
            <p:nvPr/>
          </p:nvSpPr>
          <p:spPr bwMode="auto">
            <a:xfrm>
              <a:off x="7672388" y="1500188"/>
              <a:ext cx="220662" cy="611187"/>
            </a:xfrm>
            <a:custGeom>
              <a:avLst/>
              <a:gdLst>
                <a:gd name="T0" fmla="*/ 0 w 17"/>
                <a:gd name="T1" fmla="*/ 2147483647 h 47"/>
                <a:gd name="T2" fmla="*/ 2147483647 w 17"/>
                <a:gd name="T3" fmla="*/ 2147483647 h 47"/>
                <a:gd name="T4" fmla="*/ 2147483647 w 17"/>
                <a:gd name="T5" fmla="*/ 1183728112 h 47"/>
                <a:gd name="T6" fmla="*/ 2147483647 w 17"/>
                <a:gd name="T7" fmla="*/ 507312048 h 47"/>
                <a:gd name="T8" fmla="*/ 1684852866 w 17"/>
                <a:gd name="T9" fmla="*/ 845520080 h 47"/>
                <a:gd name="T10" fmla="*/ 168482691 w 17"/>
                <a:gd name="T11" fmla="*/ 2147483647 h 47"/>
                <a:gd name="T12" fmla="*/ 0 w 17"/>
                <a:gd name="T13" fmla="*/ 2147483647 h 47"/>
                <a:gd name="T14" fmla="*/ 0 60000 65536"/>
                <a:gd name="T15" fmla="*/ 0 60000 65536"/>
                <a:gd name="T16" fmla="*/ 0 60000 65536"/>
                <a:gd name="T17" fmla="*/ 0 60000 65536"/>
                <a:gd name="T18" fmla="*/ 0 60000 65536"/>
                <a:gd name="T19" fmla="*/ 0 60000 65536"/>
                <a:gd name="T20" fmla="*/ 0 60000 65536"/>
                <a:gd name="T21" fmla="*/ 0 w 17"/>
                <a:gd name="T22" fmla="*/ 0 h 47"/>
                <a:gd name="T23" fmla="*/ 17 w 17"/>
                <a:gd name="T24" fmla="*/ 47 h 4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7" h="47">
                  <a:moveTo>
                    <a:pt x="0" y="47"/>
                  </a:moveTo>
                  <a:cubicBezTo>
                    <a:pt x="0" y="47"/>
                    <a:pt x="14" y="25"/>
                    <a:pt x="13" y="14"/>
                  </a:cubicBezTo>
                  <a:cubicBezTo>
                    <a:pt x="13" y="9"/>
                    <a:pt x="14" y="7"/>
                    <a:pt x="14" y="7"/>
                  </a:cubicBezTo>
                  <a:cubicBezTo>
                    <a:pt x="14" y="7"/>
                    <a:pt x="17" y="4"/>
                    <a:pt x="16" y="3"/>
                  </a:cubicBezTo>
                  <a:cubicBezTo>
                    <a:pt x="15" y="1"/>
                    <a:pt x="12" y="0"/>
                    <a:pt x="10" y="5"/>
                  </a:cubicBezTo>
                  <a:cubicBezTo>
                    <a:pt x="11" y="8"/>
                    <a:pt x="1" y="15"/>
                    <a:pt x="1" y="26"/>
                  </a:cubicBezTo>
                  <a:lnTo>
                    <a:pt x="0" y="47"/>
                  </a:lnTo>
                  <a:close/>
                </a:path>
              </a:pathLst>
            </a:custGeom>
            <a:solidFill>
              <a:schemeClr val="bg1">
                <a:lumMod val="65000"/>
              </a:schemeClr>
            </a:solidFill>
            <a:ln w="9525">
              <a:noFill/>
              <a:round/>
            </a:ln>
          </p:spPr>
          <p:txBody>
            <a:bodyPr/>
            <a:lstStyle/>
            <a:p>
              <a:pPr>
                <a:defRPr/>
              </a:pPr>
              <a:endParaRPr lang="zh-TW" altLang="en-US"/>
            </a:p>
          </p:txBody>
        </p:sp>
        <p:sp>
          <p:nvSpPr>
            <p:cNvPr id="34" name="Freeform 43"/>
            <p:cNvSpPr/>
            <p:nvPr/>
          </p:nvSpPr>
          <p:spPr bwMode="auto">
            <a:xfrm>
              <a:off x="7880599" y="1512888"/>
              <a:ext cx="104775" cy="90488"/>
            </a:xfrm>
            <a:custGeom>
              <a:avLst/>
              <a:gdLst>
                <a:gd name="T0" fmla="*/ 0 w 66"/>
                <a:gd name="T1" fmla="*/ 2147483647 h 57"/>
                <a:gd name="T2" fmla="*/ 0 w 66"/>
                <a:gd name="T3" fmla="*/ 0 h 57"/>
                <a:gd name="T4" fmla="*/ 2147483647 w 66"/>
                <a:gd name="T5" fmla="*/ 2147483647 h 57"/>
                <a:gd name="T6" fmla="*/ 2147483647 w 66"/>
                <a:gd name="T7" fmla="*/ 2147483647 h 57"/>
                <a:gd name="T8" fmla="*/ 0 w 66"/>
                <a:gd name="T9" fmla="*/ 2147483647 h 57"/>
                <a:gd name="T10" fmla="*/ 0 60000 65536"/>
                <a:gd name="T11" fmla="*/ 0 60000 65536"/>
                <a:gd name="T12" fmla="*/ 0 60000 65536"/>
                <a:gd name="T13" fmla="*/ 0 60000 65536"/>
                <a:gd name="T14" fmla="*/ 0 60000 65536"/>
                <a:gd name="T15" fmla="*/ 0 w 66"/>
                <a:gd name="T16" fmla="*/ 0 h 57"/>
                <a:gd name="T17" fmla="*/ 66 w 66"/>
                <a:gd name="T18" fmla="*/ 57 h 57"/>
              </a:gdLst>
              <a:ahLst/>
              <a:cxnLst>
                <a:cxn ang="T10">
                  <a:pos x="T0" y="T1"/>
                </a:cxn>
                <a:cxn ang="T11">
                  <a:pos x="T2" y="T3"/>
                </a:cxn>
                <a:cxn ang="T12">
                  <a:pos x="T4" y="T5"/>
                </a:cxn>
                <a:cxn ang="T13">
                  <a:pos x="T6" y="T7"/>
                </a:cxn>
                <a:cxn ang="T14">
                  <a:pos x="T8" y="T9"/>
                </a:cxn>
              </a:cxnLst>
              <a:rect l="T15" t="T16" r="T17" b="T18"/>
              <a:pathLst>
                <a:path w="66" h="57">
                  <a:moveTo>
                    <a:pt x="0" y="8"/>
                  </a:moveTo>
                  <a:lnTo>
                    <a:pt x="0" y="0"/>
                  </a:lnTo>
                  <a:lnTo>
                    <a:pt x="66" y="57"/>
                  </a:lnTo>
                  <a:lnTo>
                    <a:pt x="0" y="8"/>
                  </a:lnTo>
                  <a:close/>
                </a:path>
              </a:pathLst>
            </a:custGeom>
            <a:solidFill>
              <a:srgbClr val="000000"/>
            </a:solidFill>
            <a:ln w="9525">
              <a:noFill/>
              <a:round/>
            </a:ln>
          </p:spPr>
          <p:txBody>
            <a:bodyPr/>
            <a:lstStyle/>
            <a:p>
              <a:endParaRPr lang="zh-TW" altLang="en-US"/>
            </a:p>
          </p:txBody>
        </p:sp>
        <p:sp>
          <p:nvSpPr>
            <p:cNvPr id="35" name="Freeform 44"/>
            <p:cNvSpPr/>
            <p:nvPr/>
          </p:nvSpPr>
          <p:spPr bwMode="auto">
            <a:xfrm>
              <a:off x="7710737" y="1512888"/>
              <a:ext cx="117475" cy="90488"/>
            </a:xfrm>
            <a:custGeom>
              <a:avLst/>
              <a:gdLst>
                <a:gd name="T0" fmla="*/ 0 w 74"/>
                <a:gd name="T1" fmla="*/ 2147483647 h 57"/>
                <a:gd name="T2" fmla="*/ 2147483647 w 74"/>
                <a:gd name="T3" fmla="*/ 0 h 57"/>
                <a:gd name="T4" fmla="*/ 2147483647 w 74"/>
                <a:gd name="T5" fmla="*/ 0 h 57"/>
                <a:gd name="T6" fmla="*/ 0 w 74"/>
                <a:gd name="T7" fmla="*/ 2147483647 h 57"/>
                <a:gd name="T8" fmla="*/ 0 w 74"/>
                <a:gd name="T9" fmla="*/ 2147483647 h 57"/>
                <a:gd name="T10" fmla="*/ 0 60000 65536"/>
                <a:gd name="T11" fmla="*/ 0 60000 65536"/>
                <a:gd name="T12" fmla="*/ 0 60000 65536"/>
                <a:gd name="T13" fmla="*/ 0 60000 65536"/>
                <a:gd name="T14" fmla="*/ 0 60000 65536"/>
                <a:gd name="T15" fmla="*/ 0 w 74"/>
                <a:gd name="T16" fmla="*/ 0 h 57"/>
                <a:gd name="T17" fmla="*/ 74 w 74"/>
                <a:gd name="T18" fmla="*/ 57 h 57"/>
              </a:gdLst>
              <a:ahLst/>
              <a:cxnLst>
                <a:cxn ang="T10">
                  <a:pos x="T0" y="T1"/>
                </a:cxn>
                <a:cxn ang="T11">
                  <a:pos x="T2" y="T3"/>
                </a:cxn>
                <a:cxn ang="T12">
                  <a:pos x="T4" y="T5"/>
                </a:cxn>
                <a:cxn ang="T13">
                  <a:pos x="T6" y="T7"/>
                </a:cxn>
                <a:cxn ang="T14">
                  <a:pos x="T8" y="T9"/>
                </a:cxn>
              </a:cxnLst>
              <a:rect l="T15" t="T16" r="T17" b="T18"/>
              <a:pathLst>
                <a:path w="74" h="57">
                  <a:moveTo>
                    <a:pt x="0" y="57"/>
                  </a:moveTo>
                  <a:lnTo>
                    <a:pt x="66" y="0"/>
                  </a:lnTo>
                  <a:lnTo>
                    <a:pt x="74" y="0"/>
                  </a:lnTo>
                  <a:lnTo>
                    <a:pt x="0" y="57"/>
                  </a:lnTo>
                  <a:close/>
                </a:path>
              </a:pathLst>
            </a:custGeom>
            <a:solidFill>
              <a:srgbClr val="000000"/>
            </a:solidFill>
            <a:ln w="9525">
              <a:noFill/>
              <a:round/>
            </a:ln>
          </p:spPr>
          <p:txBody>
            <a:bodyPr/>
            <a:lstStyle/>
            <a:p>
              <a:endParaRPr lang="zh-TW" altLang="en-US"/>
            </a:p>
          </p:txBody>
        </p:sp>
      </p:grpSp>
      <p:grpSp>
        <p:nvGrpSpPr>
          <p:cNvPr id="36" name="组合 35"/>
          <p:cNvGrpSpPr/>
          <p:nvPr/>
        </p:nvGrpSpPr>
        <p:grpSpPr>
          <a:xfrm flipH="1">
            <a:off x="1503680" y="5631815"/>
            <a:ext cx="1075690" cy="1076325"/>
            <a:chOff x="7167096" y="561975"/>
            <a:chExt cx="1547910" cy="1549400"/>
          </a:xfrm>
          <a:effectLst>
            <a:outerShdw blurRad="127000" dist="63500" dir="2700000" algn="tl" rotWithShape="0">
              <a:prstClr val="black">
                <a:alpha val="40000"/>
              </a:prstClr>
            </a:outerShdw>
          </a:effectLst>
        </p:grpSpPr>
        <p:sp>
          <p:nvSpPr>
            <p:cNvPr id="37" name="Freeform 40"/>
            <p:cNvSpPr/>
            <p:nvPr/>
          </p:nvSpPr>
          <p:spPr bwMode="auto">
            <a:xfrm>
              <a:off x="7167096" y="561975"/>
              <a:ext cx="1547910" cy="1518490"/>
            </a:xfrm>
            <a:custGeom>
              <a:avLst/>
              <a:gdLst/>
              <a:ahLst/>
              <a:cxnLst/>
              <a:rect l="l" t="t" r="r" b="b"/>
              <a:pathLst>
                <a:path w="1547910" h="1518490">
                  <a:moveTo>
                    <a:pt x="735325" y="0"/>
                  </a:moveTo>
                  <a:cubicBezTo>
                    <a:pt x="1125922" y="0"/>
                    <a:pt x="1099882" y="195344"/>
                    <a:pt x="1099882" y="273482"/>
                  </a:cubicBezTo>
                  <a:cubicBezTo>
                    <a:pt x="1099882" y="338596"/>
                    <a:pt x="1047802" y="533941"/>
                    <a:pt x="1034783" y="612078"/>
                  </a:cubicBezTo>
                  <a:cubicBezTo>
                    <a:pt x="1008743" y="677193"/>
                    <a:pt x="995723" y="755331"/>
                    <a:pt x="1021763" y="794399"/>
                  </a:cubicBezTo>
                  <a:cubicBezTo>
                    <a:pt x="1034783" y="820445"/>
                    <a:pt x="1073842" y="872537"/>
                    <a:pt x="1243100" y="963698"/>
                  </a:cubicBezTo>
                  <a:cubicBezTo>
                    <a:pt x="1399339" y="1054858"/>
                    <a:pt x="1581617" y="1067881"/>
                    <a:pt x="1542557" y="1289271"/>
                  </a:cubicBezTo>
                  <a:cubicBezTo>
                    <a:pt x="1520081" y="1379197"/>
                    <a:pt x="1500030" y="1452144"/>
                    <a:pt x="1480009" y="1518490"/>
                  </a:cubicBezTo>
                  <a:lnTo>
                    <a:pt x="0" y="1518490"/>
                  </a:lnTo>
                  <a:cubicBezTo>
                    <a:pt x="15993" y="1434519"/>
                    <a:pt x="15303" y="1372240"/>
                    <a:pt x="45272" y="1302294"/>
                  </a:cubicBezTo>
                  <a:cubicBezTo>
                    <a:pt x="71312" y="1211134"/>
                    <a:pt x="97352" y="1119973"/>
                    <a:pt x="279630" y="1041835"/>
                  </a:cubicBezTo>
                  <a:cubicBezTo>
                    <a:pt x="461908" y="963698"/>
                    <a:pt x="579087" y="911606"/>
                    <a:pt x="579087" y="911606"/>
                  </a:cubicBezTo>
                  <a:cubicBezTo>
                    <a:pt x="579087" y="911528"/>
                    <a:pt x="579093" y="820440"/>
                    <a:pt x="592107" y="807422"/>
                  </a:cubicBezTo>
                  <a:cubicBezTo>
                    <a:pt x="605127" y="807422"/>
                    <a:pt x="631166" y="768354"/>
                    <a:pt x="605127" y="729285"/>
                  </a:cubicBezTo>
                  <a:cubicBezTo>
                    <a:pt x="592107" y="677193"/>
                    <a:pt x="566067" y="625101"/>
                    <a:pt x="566067" y="599055"/>
                  </a:cubicBezTo>
                  <a:cubicBezTo>
                    <a:pt x="566067" y="573009"/>
                    <a:pt x="344729" y="0"/>
                    <a:pt x="735325" y="0"/>
                  </a:cubicBezTo>
                  <a:close/>
                </a:path>
              </a:pathLst>
            </a:custGeom>
            <a:solidFill>
              <a:srgbClr val="365B7C"/>
            </a:solidFill>
            <a:ln w="9525">
              <a:noFill/>
              <a:round/>
            </a:ln>
          </p:spPr>
          <p:txBody>
            <a:bodyPr/>
            <a:lstStyle/>
            <a:p>
              <a:endParaRPr lang="zh-TW" altLang="en-US"/>
            </a:p>
          </p:txBody>
        </p:sp>
        <p:sp>
          <p:nvSpPr>
            <p:cNvPr id="38" name="Freeform 41"/>
            <p:cNvSpPr/>
            <p:nvPr/>
          </p:nvSpPr>
          <p:spPr bwMode="auto">
            <a:xfrm>
              <a:off x="7672637" y="1330325"/>
              <a:ext cx="520700" cy="768350"/>
            </a:xfrm>
            <a:custGeom>
              <a:avLst/>
              <a:gdLst>
                <a:gd name="T0" fmla="*/ 2147483647 w 40"/>
                <a:gd name="T1" fmla="*/ 2147483647 h 59"/>
                <a:gd name="T2" fmla="*/ 2147483647 w 40"/>
                <a:gd name="T3" fmla="*/ 2147483647 h 59"/>
                <a:gd name="T4" fmla="*/ 2147483647 w 40"/>
                <a:gd name="T5" fmla="*/ 0 h 59"/>
                <a:gd name="T6" fmla="*/ 2147483647 w 40"/>
                <a:gd name="T7" fmla="*/ 2147483647 h 59"/>
                <a:gd name="T8" fmla="*/ 2147483647 w 40"/>
                <a:gd name="T9" fmla="*/ 2147483647 h 59"/>
                <a:gd name="T10" fmla="*/ 2147483647 w 40"/>
                <a:gd name="T11" fmla="*/ 2147483647 h 59"/>
                <a:gd name="T12" fmla="*/ 2147483647 w 40"/>
                <a:gd name="T13" fmla="*/ 2147483647 h 59"/>
                <a:gd name="T14" fmla="*/ 2147483647 w 40"/>
                <a:gd name="T15" fmla="*/ 2147483647 h 59"/>
                <a:gd name="T16" fmla="*/ 0 60000 65536"/>
                <a:gd name="T17" fmla="*/ 0 60000 65536"/>
                <a:gd name="T18" fmla="*/ 0 60000 65536"/>
                <a:gd name="T19" fmla="*/ 0 60000 65536"/>
                <a:gd name="T20" fmla="*/ 0 60000 65536"/>
                <a:gd name="T21" fmla="*/ 0 60000 65536"/>
                <a:gd name="T22" fmla="*/ 0 60000 65536"/>
                <a:gd name="T23" fmla="*/ 0 60000 65536"/>
                <a:gd name="T24" fmla="*/ 0 w 40"/>
                <a:gd name="T25" fmla="*/ 0 h 59"/>
                <a:gd name="T26" fmla="*/ 40 w 40"/>
                <a:gd name="T27" fmla="*/ 59 h 5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0" h="59">
                  <a:moveTo>
                    <a:pt x="1" y="59"/>
                  </a:moveTo>
                  <a:cubicBezTo>
                    <a:pt x="1" y="59"/>
                    <a:pt x="19" y="21"/>
                    <a:pt x="40" y="4"/>
                  </a:cubicBezTo>
                  <a:cubicBezTo>
                    <a:pt x="40" y="4"/>
                    <a:pt x="37" y="2"/>
                    <a:pt x="37" y="0"/>
                  </a:cubicBezTo>
                  <a:cubicBezTo>
                    <a:pt x="37" y="0"/>
                    <a:pt x="16" y="14"/>
                    <a:pt x="15" y="15"/>
                  </a:cubicBezTo>
                  <a:cubicBezTo>
                    <a:pt x="14" y="16"/>
                    <a:pt x="13" y="16"/>
                    <a:pt x="12" y="15"/>
                  </a:cubicBezTo>
                  <a:cubicBezTo>
                    <a:pt x="11" y="14"/>
                    <a:pt x="5" y="3"/>
                    <a:pt x="5" y="3"/>
                  </a:cubicBezTo>
                  <a:cubicBezTo>
                    <a:pt x="5" y="3"/>
                    <a:pt x="3" y="10"/>
                    <a:pt x="4" y="11"/>
                  </a:cubicBezTo>
                  <a:cubicBezTo>
                    <a:pt x="4" y="13"/>
                    <a:pt x="0" y="49"/>
                    <a:pt x="1" y="59"/>
                  </a:cubicBezTo>
                  <a:close/>
                </a:path>
              </a:pathLst>
            </a:custGeom>
            <a:solidFill>
              <a:srgbClr val="FFFFFF"/>
            </a:solidFill>
            <a:ln w="9525">
              <a:noFill/>
              <a:round/>
            </a:ln>
          </p:spPr>
          <p:txBody>
            <a:bodyPr/>
            <a:lstStyle/>
            <a:p>
              <a:endParaRPr lang="zh-TW" altLang="en-US"/>
            </a:p>
          </p:txBody>
        </p:sp>
        <p:sp>
          <p:nvSpPr>
            <p:cNvPr id="39" name="Freeform 42"/>
            <p:cNvSpPr/>
            <p:nvPr/>
          </p:nvSpPr>
          <p:spPr bwMode="auto">
            <a:xfrm>
              <a:off x="7672388" y="1500188"/>
              <a:ext cx="220662" cy="611187"/>
            </a:xfrm>
            <a:custGeom>
              <a:avLst/>
              <a:gdLst>
                <a:gd name="T0" fmla="*/ 0 w 17"/>
                <a:gd name="T1" fmla="*/ 2147483647 h 47"/>
                <a:gd name="T2" fmla="*/ 2147483647 w 17"/>
                <a:gd name="T3" fmla="*/ 2147483647 h 47"/>
                <a:gd name="T4" fmla="*/ 2147483647 w 17"/>
                <a:gd name="T5" fmla="*/ 1183728112 h 47"/>
                <a:gd name="T6" fmla="*/ 2147483647 w 17"/>
                <a:gd name="T7" fmla="*/ 507312048 h 47"/>
                <a:gd name="T8" fmla="*/ 1684852866 w 17"/>
                <a:gd name="T9" fmla="*/ 845520080 h 47"/>
                <a:gd name="T10" fmla="*/ 168482691 w 17"/>
                <a:gd name="T11" fmla="*/ 2147483647 h 47"/>
                <a:gd name="T12" fmla="*/ 0 w 17"/>
                <a:gd name="T13" fmla="*/ 2147483647 h 47"/>
                <a:gd name="T14" fmla="*/ 0 60000 65536"/>
                <a:gd name="T15" fmla="*/ 0 60000 65536"/>
                <a:gd name="T16" fmla="*/ 0 60000 65536"/>
                <a:gd name="T17" fmla="*/ 0 60000 65536"/>
                <a:gd name="T18" fmla="*/ 0 60000 65536"/>
                <a:gd name="T19" fmla="*/ 0 60000 65536"/>
                <a:gd name="T20" fmla="*/ 0 60000 65536"/>
                <a:gd name="T21" fmla="*/ 0 w 17"/>
                <a:gd name="T22" fmla="*/ 0 h 47"/>
                <a:gd name="T23" fmla="*/ 17 w 17"/>
                <a:gd name="T24" fmla="*/ 47 h 4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7" h="47">
                  <a:moveTo>
                    <a:pt x="0" y="47"/>
                  </a:moveTo>
                  <a:cubicBezTo>
                    <a:pt x="0" y="47"/>
                    <a:pt x="14" y="25"/>
                    <a:pt x="13" y="14"/>
                  </a:cubicBezTo>
                  <a:cubicBezTo>
                    <a:pt x="13" y="9"/>
                    <a:pt x="14" y="7"/>
                    <a:pt x="14" y="7"/>
                  </a:cubicBezTo>
                  <a:cubicBezTo>
                    <a:pt x="14" y="7"/>
                    <a:pt x="17" y="4"/>
                    <a:pt x="16" y="3"/>
                  </a:cubicBezTo>
                  <a:cubicBezTo>
                    <a:pt x="15" y="1"/>
                    <a:pt x="12" y="0"/>
                    <a:pt x="10" y="5"/>
                  </a:cubicBezTo>
                  <a:cubicBezTo>
                    <a:pt x="11" y="8"/>
                    <a:pt x="1" y="15"/>
                    <a:pt x="1" y="26"/>
                  </a:cubicBezTo>
                  <a:lnTo>
                    <a:pt x="0" y="47"/>
                  </a:lnTo>
                  <a:close/>
                </a:path>
              </a:pathLst>
            </a:custGeom>
            <a:solidFill>
              <a:srgbClr val="365B7C"/>
            </a:solidFill>
            <a:ln w="9525">
              <a:noFill/>
              <a:round/>
            </a:ln>
          </p:spPr>
          <p:txBody>
            <a:bodyPr/>
            <a:lstStyle/>
            <a:p>
              <a:pPr>
                <a:defRPr/>
              </a:pPr>
              <a:endParaRPr lang="zh-TW" altLang="en-US"/>
            </a:p>
          </p:txBody>
        </p:sp>
        <p:sp>
          <p:nvSpPr>
            <p:cNvPr id="40" name="Freeform 43"/>
            <p:cNvSpPr/>
            <p:nvPr/>
          </p:nvSpPr>
          <p:spPr bwMode="auto">
            <a:xfrm>
              <a:off x="7880599" y="1512888"/>
              <a:ext cx="104775" cy="90488"/>
            </a:xfrm>
            <a:custGeom>
              <a:avLst/>
              <a:gdLst>
                <a:gd name="T0" fmla="*/ 0 w 66"/>
                <a:gd name="T1" fmla="*/ 2147483647 h 57"/>
                <a:gd name="T2" fmla="*/ 0 w 66"/>
                <a:gd name="T3" fmla="*/ 0 h 57"/>
                <a:gd name="T4" fmla="*/ 2147483647 w 66"/>
                <a:gd name="T5" fmla="*/ 2147483647 h 57"/>
                <a:gd name="T6" fmla="*/ 2147483647 w 66"/>
                <a:gd name="T7" fmla="*/ 2147483647 h 57"/>
                <a:gd name="T8" fmla="*/ 0 w 66"/>
                <a:gd name="T9" fmla="*/ 2147483647 h 57"/>
                <a:gd name="T10" fmla="*/ 0 60000 65536"/>
                <a:gd name="T11" fmla="*/ 0 60000 65536"/>
                <a:gd name="T12" fmla="*/ 0 60000 65536"/>
                <a:gd name="T13" fmla="*/ 0 60000 65536"/>
                <a:gd name="T14" fmla="*/ 0 60000 65536"/>
                <a:gd name="T15" fmla="*/ 0 w 66"/>
                <a:gd name="T16" fmla="*/ 0 h 57"/>
                <a:gd name="T17" fmla="*/ 66 w 66"/>
                <a:gd name="T18" fmla="*/ 57 h 57"/>
              </a:gdLst>
              <a:ahLst/>
              <a:cxnLst>
                <a:cxn ang="T10">
                  <a:pos x="T0" y="T1"/>
                </a:cxn>
                <a:cxn ang="T11">
                  <a:pos x="T2" y="T3"/>
                </a:cxn>
                <a:cxn ang="T12">
                  <a:pos x="T4" y="T5"/>
                </a:cxn>
                <a:cxn ang="T13">
                  <a:pos x="T6" y="T7"/>
                </a:cxn>
                <a:cxn ang="T14">
                  <a:pos x="T8" y="T9"/>
                </a:cxn>
              </a:cxnLst>
              <a:rect l="T15" t="T16" r="T17" b="T18"/>
              <a:pathLst>
                <a:path w="66" h="57">
                  <a:moveTo>
                    <a:pt x="0" y="8"/>
                  </a:moveTo>
                  <a:lnTo>
                    <a:pt x="0" y="0"/>
                  </a:lnTo>
                  <a:lnTo>
                    <a:pt x="66" y="57"/>
                  </a:lnTo>
                  <a:lnTo>
                    <a:pt x="0" y="8"/>
                  </a:lnTo>
                  <a:close/>
                </a:path>
              </a:pathLst>
            </a:custGeom>
            <a:solidFill>
              <a:srgbClr val="000000"/>
            </a:solidFill>
            <a:ln w="9525">
              <a:noFill/>
              <a:round/>
            </a:ln>
          </p:spPr>
          <p:txBody>
            <a:bodyPr/>
            <a:lstStyle/>
            <a:p>
              <a:endParaRPr lang="zh-TW" altLang="en-US"/>
            </a:p>
          </p:txBody>
        </p:sp>
        <p:sp>
          <p:nvSpPr>
            <p:cNvPr id="41" name="Freeform 44"/>
            <p:cNvSpPr/>
            <p:nvPr/>
          </p:nvSpPr>
          <p:spPr bwMode="auto">
            <a:xfrm>
              <a:off x="7710737" y="1512888"/>
              <a:ext cx="117475" cy="90488"/>
            </a:xfrm>
            <a:custGeom>
              <a:avLst/>
              <a:gdLst>
                <a:gd name="T0" fmla="*/ 0 w 74"/>
                <a:gd name="T1" fmla="*/ 2147483647 h 57"/>
                <a:gd name="T2" fmla="*/ 2147483647 w 74"/>
                <a:gd name="T3" fmla="*/ 0 h 57"/>
                <a:gd name="T4" fmla="*/ 2147483647 w 74"/>
                <a:gd name="T5" fmla="*/ 0 h 57"/>
                <a:gd name="T6" fmla="*/ 0 w 74"/>
                <a:gd name="T7" fmla="*/ 2147483647 h 57"/>
                <a:gd name="T8" fmla="*/ 0 w 74"/>
                <a:gd name="T9" fmla="*/ 2147483647 h 57"/>
                <a:gd name="T10" fmla="*/ 0 60000 65536"/>
                <a:gd name="T11" fmla="*/ 0 60000 65536"/>
                <a:gd name="T12" fmla="*/ 0 60000 65536"/>
                <a:gd name="T13" fmla="*/ 0 60000 65536"/>
                <a:gd name="T14" fmla="*/ 0 60000 65536"/>
                <a:gd name="T15" fmla="*/ 0 w 74"/>
                <a:gd name="T16" fmla="*/ 0 h 57"/>
                <a:gd name="T17" fmla="*/ 74 w 74"/>
                <a:gd name="T18" fmla="*/ 57 h 57"/>
              </a:gdLst>
              <a:ahLst/>
              <a:cxnLst>
                <a:cxn ang="T10">
                  <a:pos x="T0" y="T1"/>
                </a:cxn>
                <a:cxn ang="T11">
                  <a:pos x="T2" y="T3"/>
                </a:cxn>
                <a:cxn ang="T12">
                  <a:pos x="T4" y="T5"/>
                </a:cxn>
                <a:cxn ang="T13">
                  <a:pos x="T6" y="T7"/>
                </a:cxn>
                <a:cxn ang="T14">
                  <a:pos x="T8" y="T9"/>
                </a:cxn>
              </a:cxnLst>
              <a:rect l="T15" t="T16" r="T17" b="T18"/>
              <a:pathLst>
                <a:path w="74" h="57">
                  <a:moveTo>
                    <a:pt x="0" y="57"/>
                  </a:moveTo>
                  <a:lnTo>
                    <a:pt x="66" y="0"/>
                  </a:lnTo>
                  <a:lnTo>
                    <a:pt x="74" y="0"/>
                  </a:lnTo>
                  <a:lnTo>
                    <a:pt x="0" y="57"/>
                  </a:lnTo>
                  <a:close/>
                </a:path>
              </a:pathLst>
            </a:custGeom>
            <a:solidFill>
              <a:srgbClr val="000000"/>
            </a:solidFill>
            <a:ln w="9525">
              <a:noFill/>
              <a:round/>
            </a:ln>
          </p:spPr>
          <p:txBody>
            <a:bodyPr/>
            <a:lstStyle/>
            <a:p>
              <a:endParaRPr lang="zh-TW" altLang="en-US"/>
            </a:p>
          </p:txBody>
        </p:sp>
      </p:grpSp>
      <p:grpSp>
        <p:nvGrpSpPr>
          <p:cNvPr id="42" name="组合 41"/>
          <p:cNvGrpSpPr/>
          <p:nvPr/>
        </p:nvGrpSpPr>
        <p:grpSpPr>
          <a:xfrm flipH="1">
            <a:off x="4072890" y="6321425"/>
            <a:ext cx="386715" cy="387350"/>
            <a:chOff x="7167096" y="561975"/>
            <a:chExt cx="1547910" cy="1549400"/>
          </a:xfrm>
        </p:grpSpPr>
        <p:sp>
          <p:nvSpPr>
            <p:cNvPr id="43" name="Freeform 40"/>
            <p:cNvSpPr/>
            <p:nvPr/>
          </p:nvSpPr>
          <p:spPr bwMode="auto">
            <a:xfrm>
              <a:off x="7167096" y="561975"/>
              <a:ext cx="1547910" cy="1518490"/>
            </a:xfrm>
            <a:custGeom>
              <a:avLst/>
              <a:gdLst/>
              <a:ahLst/>
              <a:cxnLst/>
              <a:rect l="l" t="t" r="r" b="b"/>
              <a:pathLst>
                <a:path w="1547910" h="1518490">
                  <a:moveTo>
                    <a:pt x="735325" y="0"/>
                  </a:moveTo>
                  <a:cubicBezTo>
                    <a:pt x="1125922" y="0"/>
                    <a:pt x="1099882" y="195344"/>
                    <a:pt x="1099882" y="273482"/>
                  </a:cubicBezTo>
                  <a:cubicBezTo>
                    <a:pt x="1099882" y="338596"/>
                    <a:pt x="1047802" y="533941"/>
                    <a:pt x="1034783" y="612078"/>
                  </a:cubicBezTo>
                  <a:cubicBezTo>
                    <a:pt x="1008743" y="677193"/>
                    <a:pt x="995723" y="755331"/>
                    <a:pt x="1021763" y="794399"/>
                  </a:cubicBezTo>
                  <a:cubicBezTo>
                    <a:pt x="1034783" y="820445"/>
                    <a:pt x="1073842" y="872537"/>
                    <a:pt x="1243100" y="963698"/>
                  </a:cubicBezTo>
                  <a:cubicBezTo>
                    <a:pt x="1399339" y="1054858"/>
                    <a:pt x="1581617" y="1067881"/>
                    <a:pt x="1542557" y="1289271"/>
                  </a:cubicBezTo>
                  <a:cubicBezTo>
                    <a:pt x="1520081" y="1379197"/>
                    <a:pt x="1500030" y="1452144"/>
                    <a:pt x="1480009" y="1518490"/>
                  </a:cubicBezTo>
                  <a:lnTo>
                    <a:pt x="0" y="1518490"/>
                  </a:lnTo>
                  <a:cubicBezTo>
                    <a:pt x="15993" y="1434519"/>
                    <a:pt x="15303" y="1372240"/>
                    <a:pt x="45272" y="1302294"/>
                  </a:cubicBezTo>
                  <a:cubicBezTo>
                    <a:pt x="71312" y="1211134"/>
                    <a:pt x="97352" y="1119973"/>
                    <a:pt x="279630" y="1041835"/>
                  </a:cubicBezTo>
                  <a:cubicBezTo>
                    <a:pt x="461908" y="963698"/>
                    <a:pt x="579087" y="911606"/>
                    <a:pt x="579087" y="911606"/>
                  </a:cubicBezTo>
                  <a:cubicBezTo>
                    <a:pt x="579087" y="911528"/>
                    <a:pt x="579093" y="820440"/>
                    <a:pt x="592107" y="807422"/>
                  </a:cubicBezTo>
                  <a:cubicBezTo>
                    <a:pt x="605127" y="807422"/>
                    <a:pt x="631166" y="768354"/>
                    <a:pt x="605127" y="729285"/>
                  </a:cubicBezTo>
                  <a:cubicBezTo>
                    <a:pt x="592107" y="677193"/>
                    <a:pt x="566067" y="625101"/>
                    <a:pt x="566067" y="599055"/>
                  </a:cubicBezTo>
                  <a:cubicBezTo>
                    <a:pt x="566067" y="573009"/>
                    <a:pt x="344729" y="0"/>
                    <a:pt x="735325" y="0"/>
                  </a:cubicBezTo>
                  <a:close/>
                </a:path>
              </a:pathLst>
            </a:custGeom>
            <a:solidFill>
              <a:schemeClr val="bg1">
                <a:lumMod val="75000"/>
              </a:schemeClr>
            </a:solidFill>
            <a:ln w="9525">
              <a:noFill/>
              <a:round/>
            </a:ln>
          </p:spPr>
          <p:txBody>
            <a:bodyPr/>
            <a:lstStyle/>
            <a:p>
              <a:endParaRPr lang="zh-TW" altLang="en-US"/>
            </a:p>
          </p:txBody>
        </p:sp>
        <p:sp>
          <p:nvSpPr>
            <p:cNvPr id="44" name="Freeform 41"/>
            <p:cNvSpPr/>
            <p:nvPr/>
          </p:nvSpPr>
          <p:spPr bwMode="auto">
            <a:xfrm>
              <a:off x="7672637" y="1330325"/>
              <a:ext cx="520700" cy="768350"/>
            </a:xfrm>
            <a:custGeom>
              <a:avLst/>
              <a:gdLst>
                <a:gd name="T0" fmla="*/ 2147483647 w 40"/>
                <a:gd name="T1" fmla="*/ 2147483647 h 59"/>
                <a:gd name="T2" fmla="*/ 2147483647 w 40"/>
                <a:gd name="T3" fmla="*/ 2147483647 h 59"/>
                <a:gd name="T4" fmla="*/ 2147483647 w 40"/>
                <a:gd name="T5" fmla="*/ 0 h 59"/>
                <a:gd name="T6" fmla="*/ 2147483647 w 40"/>
                <a:gd name="T7" fmla="*/ 2147483647 h 59"/>
                <a:gd name="T8" fmla="*/ 2147483647 w 40"/>
                <a:gd name="T9" fmla="*/ 2147483647 h 59"/>
                <a:gd name="T10" fmla="*/ 2147483647 w 40"/>
                <a:gd name="T11" fmla="*/ 2147483647 h 59"/>
                <a:gd name="T12" fmla="*/ 2147483647 w 40"/>
                <a:gd name="T13" fmla="*/ 2147483647 h 59"/>
                <a:gd name="T14" fmla="*/ 2147483647 w 40"/>
                <a:gd name="T15" fmla="*/ 2147483647 h 59"/>
                <a:gd name="T16" fmla="*/ 0 60000 65536"/>
                <a:gd name="T17" fmla="*/ 0 60000 65536"/>
                <a:gd name="T18" fmla="*/ 0 60000 65536"/>
                <a:gd name="T19" fmla="*/ 0 60000 65536"/>
                <a:gd name="T20" fmla="*/ 0 60000 65536"/>
                <a:gd name="T21" fmla="*/ 0 60000 65536"/>
                <a:gd name="T22" fmla="*/ 0 60000 65536"/>
                <a:gd name="T23" fmla="*/ 0 60000 65536"/>
                <a:gd name="T24" fmla="*/ 0 w 40"/>
                <a:gd name="T25" fmla="*/ 0 h 59"/>
                <a:gd name="T26" fmla="*/ 40 w 40"/>
                <a:gd name="T27" fmla="*/ 59 h 5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0" h="59">
                  <a:moveTo>
                    <a:pt x="1" y="59"/>
                  </a:moveTo>
                  <a:cubicBezTo>
                    <a:pt x="1" y="59"/>
                    <a:pt x="19" y="21"/>
                    <a:pt x="40" y="4"/>
                  </a:cubicBezTo>
                  <a:cubicBezTo>
                    <a:pt x="40" y="4"/>
                    <a:pt x="37" y="2"/>
                    <a:pt x="37" y="0"/>
                  </a:cubicBezTo>
                  <a:cubicBezTo>
                    <a:pt x="37" y="0"/>
                    <a:pt x="16" y="14"/>
                    <a:pt x="15" y="15"/>
                  </a:cubicBezTo>
                  <a:cubicBezTo>
                    <a:pt x="14" y="16"/>
                    <a:pt x="13" y="16"/>
                    <a:pt x="12" y="15"/>
                  </a:cubicBezTo>
                  <a:cubicBezTo>
                    <a:pt x="11" y="14"/>
                    <a:pt x="5" y="3"/>
                    <a:pt x="5" y="3"/>
                  </a:cubicBezTo>
                  <a:cubicBezTo>
                    <a:pt x="5" y="3"/>
                    <a:pt x="3" y="10"/>
                    <a:pt x="4" y="11"/>
                  </a:cubicBezTo>
                  <a:cubicBezTo>
                    <a:pt x="4" y="13"/>
                    <a:pt x="0" y="49"/>
                    <a:pt x="1" y="59"/>
                  </a:cubicBezTo>
                  <a:close/>
                </a:path>
              </a:pathLst>
            </a:custGeom>
            <a:solidFill>
              <a:srgbClr val="FFFFFF"/>
            </a:solidFill>
            <a:ln w="9525">
              <a:noFill/>
              <a:round/>
            </a:ln>
          </p:spPr>
          <p:txBody>
            <a:bodyPr/>
            <a:lstStyle/>
            <a:p>
              <a:endParaRPr lang="zh-TW" altLang="en-US"/>
            </a:p>
          </p:txBody>
        </p:sp>
        <p:sp>
          <p:nvSpPr>
            <p:cNvPr id="45" name="Freeform 42"/>
            <p:cNvSpPr/>
            <p:nvPr/>
          </p:nvSpPr>
          <p:spPr bwMode="auto">
            <a:xfrm>
              <a:off x="7672388" y="1500188"/>
              <a:ext cx="220662" cy="611187"/>
            </a:xfrm>
            <a:custGeom>
              <a:avLst/>
              <a:gdLst>
                <a:gd name="T0" fmla="*/ 0 w 17"/>
                <a:gd name="T1" fmla="*/ 2147483647 h 47"/>
                <a:gd name="T2" fmla="*/ 2147483647 w 17"/>
                <a:gd name="T3" fmla="*/ 2147483647 h 47"/>
                <a:gd name="T4" fmla="*/ 2147483647 w 17"/>
                <a:gd name="T5" fmla="*/ 1183728112 h 47"/>
                <a:gd name="T6" fmla="*/ 2147483647 w 17"/>
                <a:gd name="T7" fmla="*/ 507312048 h 47"/>
                <a:gd name="T8" fmla="*/ 1684852866 w 17"/>
                <a:gd name="T9" fmla="*/ 845520080 h 47"/>
                <a:gd name="T10" fmla="*/ 168482691 w 17"/>
                <a:gd name="T11" fmla="*/ 2147483647 h 47"/>
                <a:gd name="T12" fmla="*/ 0 w 17"/>
                <a:gd name="T13" fmla="*/ 2147483647 h 47"/>
                <a:gd name="T14" fmla="*/ 0 60000 65536"/>
                <a:gd name="T15" fmla="*/ 0 60000 65536"/>
                <a:gd name="T16" fmla="*/ 0 60000 65536"/>
                <a:gd name="T17" fmla="*/ 0 60000 65536"/>
                <a:gd name="T18" fmla="*/ 0 60000 65536"/>
                <a:gd name="T19" fmla="*/ 0 60000 65536"/>
                <a:gd name="T20" fmla="*/ 0 60000 65536"/>
                <a:gd name="T21" fmla="*/ 0 w 17"/>
                <a:gd name="T22" fmla="*/ 0 h 47"/>
                <a:gd name="T23" fmla="*/ 17 w 17"/>
                <a:gd name="T24" fmla="*/ 47 h 4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7" h="47">
                  <a:moveTo>
                    <a:pt x="0" y="47"/>
                  </a:moveTo>
                  <a:cubicBezTo>
                    <a:pt x="0" y="47"/>
                    <a:pt x="14" y="25"/>
                    <a:pt x="13" y="14"/>
                  </a:cubicBezTo>
                  <a:cubicBezTo>
                    <a:pt x="13" y="9"/>
                    <a:pt x="14" y="7"/>
                    <a:pt x="14" y="7"/>
                  </a:cubicBezTo>
                  <a:cubicBezTo>
                    <a:pt x="14" y="7"/>
                    <a:pt x="17" y="4"/>
                    <a:pt x="16" y="3"/>
                  </a:cubicBezTo>
                  <a:cubicBezTo>
                    <a:pt x="15" y="1"/>
                    <a:pt x="12" y="0"/>
                    <a:pt x="10" y="5"/>
                  </a:cubicBezTo>
                  <a:cubicBezTo>
                    <a:pt x="11" y="8"/>
                    <a:pt x="1" y="15"/>
                    <a:pt x="1" y="26"/>
                  </a:cubicBezTo>
                  <a:lnTo>
                    <a:pt x="0" y="47"/>
                  </a:lnTo>
                  <a:close/>
                </a:path>
              </a:pathLst>
            </a:custGeom>
            <a:solidFill>
              <a:schemeClr val="bg1">
                <a:lumMod val="65000"/>
              </a:schemeClr>
            </a:solidFill>
            <a:ln w="9525">
              <a:noFill/>
              <a:round/>
            </a:ln>
          </p:spPr>
          <p:txBody>
            <a:bodyPr/>
            <a:lstStyle/>
            <a:p>
              <a:pPr>
                <a:defRPr/>
              </a:pPr>
              <a:endParaRPr lang="zh-TW" altLang="en-US"/>
            </a:p>
          </p:txBody>
        </p:sp>
        <p:sp>
          <p:nvSpPr>
            <p:cNvPr id="46" name="Freeform 43"/>
            <p:cNvSpPr/>
            <p:nvPr/>
          </p:nvSpPr>
          <p:spPr bwMode="auto">
            <a:xfrm>
              <a:off x="7880599" y="1512888"/>
              <a:ext cx="104775" cy="90488"/>
            </a:xfrm>
            <a:custGeom>
              <a:avLst/>
              <a:gdLst>
                <a:gd name="T0" fmla="*/ 0 w 66"/>
                <a:gd name="T1" fmla="*/ 2147483647 h 57"/>
                <a:gd name="T2" fmla="*/ 0 w 66"/>
                <a:gd name="T3" fmla="*/ 0 h 57"/>
                <a:gd name="T4" fmla="*/ 2147483647 w 66"/>
                <a:gd name="T5" fmla="*/ 2147483647 h 57"/>
                <a:gd name="T6" fmla="*/ 2147483647 w 66"/>
                <a:gd name="T7" fmla="*/ 2147483647 h 57"/>
                <a:gd name="T8" fmla="*/ 0 w 66"/>
                <a:gd name="T9" fmla="*/ 2147483647 h 57"/>
                <a:gd name="T10" fmla="*/ 0 60000 65536"/>
                <a:gd name="T11" fmla="*/ 0 60000 65536"/>
                <a:gd name="T12" fmla="*/ 0 60000 65536"/>
                <a:gd name="T13" fmla="*/ 0 60000 65536"/>
                <a:gd name="T14" fmla="*/ 0 60000 65536"/>
                <a:gd name="T15" fmla="*/ 0 w 66"/>
                <a:gd name="T16" fmla="*/ 0 h 57"/>
                <a:gd name="T17" fmla="*/ 66 w 66"/>
                <a:gd name="T18" fmla="*/ 57 h 57"/>
              </a:gdLst>
              <a:ahLst/>
              <a:cxnLst>
                <a:cxn ang="T10">
                  <a:pos x="T0" y="T1"/>
                </a:cxn>
                <a:cxn ang="T11">
                  <a:pos x="T2" y="T3"/>
                </a:cxn>
                <a:cxn ang="T12">
                  <a:pos x="T4" y="T5"/>
                </a:cxn>
                <a:cxn ang="T13">
                  <a:pos x="T6" y="T7"/>
                </a:cxn>
                <a:cxn ang="T14">
                  <a:pos x="T8" y="T9"/>
                </a:cxn>
              </a:cxnLst>
              <a:rect l="T15" t="T16" r="T17" b="T18"/>
              <a:pathLst>
                <a:path w="66" h="57">
                  <a:moveTo>
                    <a:pt x="0" y="8"/>
                  </a:moveTo>
                  <a:lnTo>
                    <a:pt x="0" y="0"/>
                  </a:lnTo>
                  <a:lnTo>
                    <a:pt x="66" y="57"/>
                  </a:lnTo>
                  <a:lnTo>
                    <a:pt x="0" y="8"/>
                  </a:lnTo>
                  <a:close/>
                </a:path>
              </a:pathLst>
            </a:custGeom>
            <a:solidFill>
              <a:srgbClr val="000000"/>
            </a:solidFill>
            <a:ln w="9525">
              <a:noFill/>
              <a:round/>
            </a:ln>
          </p:spPr>
          <p:txBody>
            <a:bodyPr/>
            <a:lstStyle/>
            <a:p>
              <a:endParaRPr lang="zh-TW" altLang="en-US"/>
            </a:p>
          </p:txBody>
        </p:sp>
        <p:sp>
          <p:nvSpPr>
            <p:cNvPr id="47" name="Freeform 44"/>
            <p:cNvSpPr/>
            <p:nvPr/>
          </p:nvSpPr>
          <p:spPr bwMode="auto">
            <a:xfrm>
              <a:off x="7710737" y="1512888"/>
              <a:ext cx="117475" cy="90488"/>
            </a:xfrm>
            <a:custGeom>
              <a:avLst/>
              <a:gdLst>
                <a:gd name="T0" fmla="*/ 0 w 74"/>
                <a:gd name="T1" fmla="*/ 2147483647 h 57"/>
                <a:gd name="T2" fmla="*/ 2147483647 w 74"/>
                <a:gd name="T3" fmla="*/ 0 h 57"/>
                <a:gd name="T4" fmla="*/ 2147483647 w 74"/>
                <a:gd name="T5" fmla="*/ 0 h 57"/>
                <a:gd name="T6" fmla="*/ 0 w 74"/>
                <a:gd name="T7" fmla="*/ 2147483647 h 57"/>
                <a:gd name="T8" fmla="*/ 0 w 74"/>
                <a:gd name="T9" fmla="*/ 2147483647 h 57"/>
                <a:gd name="T10" fmla="*/ 0 60000 65536"/>
                <a:gd name="T11" fmla="*/ 0 60000 65536"/>
                <a:gd name="T12" fmla="*/ 0 60000 65536"/>
                <a:gd name="T13" fmla="*/ 0 60000 65536"/>
                <a:gd name="T14" fmla="*/ 0 60000 65536"/>
                <a:gd name="T15" fmla="*/ 0 w 74"/>
                <a:gd name="T16" fmla="*/ 0 h 57"/>
                <a:gd name="T17" fmla="*/ 74 w 74"/>
                <a:gd name="T18" fmla="*/ 57 h 57"/>
              </a:gdLst>
              <a:ahLst/>
              <a:cxnLst>
                <a:cxn ang="T10">
                  <a:pos x="T0" y="T1"/>
                </a:cxn>
                <a:cxn ang="T11">
                  <a:pos x="T2" y="T3"/>
                </a:cxn>
                <a:cxn ang="T12">
                  <a:pos x="T4" y="T5"/>
                </a:cxn>
                <a:cxn ang="T13">
                  <a:pos x="T6" y="T7"/>
                </a:cxn>
                <a:cxn ang="T14">
                  <a:pos x="T8" y="T9"/>
                </a:cxn>
              </a:cxnLst>
              <a:rect l="T15" t="T16" r="T17" b="T18"/>
              <a:pathLst>
                <a:path w="74" h="57">
                  <a:moveTo>
                    <a:pt x="0" y="57"/>
                  </a:moveTo>
                  <a:lnTo>
                    <a:pt x="66" y="0"/>
                  </a:lnTo>
                  <a:lnTo>
                    <a:pt x="74" y="0"/>
                  </a:lnTo>
                  <a:lnTo>
                    <a:pt x="0" y="57"/>
                  </a:lnTo>
                  <a:close/>
                </a:path>
              </a:pathLst>
            </a:custGeom>
            <a:solidFill>
              <a:srgbClr val="000000"/>
            </a:solidFill>
            <a:ln w="9525">
              <a:noFill/>
              <a:round/>
            </a:ln>
          </p:spPr>
          <p:txBody>
            <a:bodyPr/>
            <a:lstStyle/>
            <a:p>
              <a:endParaRPr lang="zh-TW" altLang="en-US"/>
            </a:p>
          </p:txBody>
        </p:sp>
      </p:grpSp>
      <p:grpSp>
        <p:nvGrpSpPr>
          <p:cNvPr id="48" name="组合 47"/>
          <p:cNvGrpSpPr/>
          <p:nvPr/>
        </p:nvGrpSpPr>
        <p:grpSpPr>
          <a:xfrm flipH="1">
            <a:off x="3110230" y="6165850"/>
            <a:ext cx="542290" cy="542925"/>
            <a:chOff x="7167096" y="561975"/>
            <a:chExt cx="1547910" cy="1549400"/>
          </a:xfrm>
        </p:grpSpPr>
        <p:sp>
          <p:nvSpPr>
            <p:cNvPr id="49" name="Freeform 40"/>
            <p:cNvSpPr/>
            <p:nvPr/>
          </p:nvSpPr>
          <p:spPr bwMode="auto">
            <a:xfrm>
              <a:off x="7167096" y="561975"/>
              <a:ext cx="1547910" cy="1518490"/>
            </a:xfrm>
            <a:custGeom>
              <a:avLst/>
              <a:gdLst/>
              <a:ahLst/>
              <a:cxnLst/>
              <a:rect l="l" t="t" r="r" b="b"/>
              <a:pathLst>
                <a:path w="1547910" h="1518490">
                  <a:moveTo>
                    <a:pt x="735325" y="0"/>
                  </a:moveTo>
                  <a:cubicBezTo>
                    <a:pt x="1125922" y="0"/>
                    <a:pt x="1099882" y="195344"/>
                    <a:pt x="1099882" y="273482"/>
                  </a:cubicBezTo>
                  <a:cubicBezTo>
                    <a:pt x="1099882" y="338596"/>
                    <a:pt x="1047802" y="533941"/>
                    <a:pt x="1034783" y="612078"/>
                  </a:cubicBezTo>
                  <a:cubicBezTo>
                    <a:pt x="1008743" y="677193"/>
                    <a:pt x="995723" y="755331"/>
                    <a:pt x="1021763" y="794399"/>
                  </a:cubicBezTo>
                  <a:cubicBezTo>
                    <a:pt x="1034783" y="820445"/>
                    <a:pt x="1073842" y="872537"/>
                    <a:pt x="1243100" y="963698"/>
                  </a:cubicBezTo>
                  <a:cubicBezTo>
                    <a:pt x="1399339" y="1054858"/>
                    <a:pt x="1581617" y="1067881"/>
                    <a:pt x="1542557" y="1289271"/>
                  </a:cubicBezTo>
                  <a:cubicBezTo>
                    <a:pt x="1520081" y="1379197"/>
                    <a:pt x="1500030" y="1452144"/>
                    <a:pt x="1480009" y="1518490"/>
                  </a:cubicBezTo>
                  <a:lnTo>
                    <a:pt x="0" y="1518490"/>
                  </a:lnTo>
                  <a:cubicBezTo>
                    <a:pt x="15993" y="1434519"/>
                    <a:pt x="15303" y="1372240"/>
                    <a:pt x="45272" y="1302294"/>
                  </a:cubicBezTo>
                  <a:cubicBezTo>
                    <a:pt x="71312" y="1211134"/>
                    <a:pt x="97352" y="1119973"/>
                    <a:pt x="279630" y="1041835"/>
                  </a:cubicBezTo>
                  <a:cubicBezTo>
                    <a:pt x="461908" y="963698"/>
                    <a:pt x="579087" y="911606"/>
                    <a:pt x="579087" y="911606"/>
                  </a:cubicBezTo>
                  <a:cubicBezTo>
                    <a:pt x="579087" y="911528"/>
                    <a:pt x="579093" y="820440"/>
                    <a:pt x="592107" y="807422"/>
                  </a:cubicBezTo>
                  <a:cubicBezTo>
                    <a:pt x="605127" y="807422"/>
                    <a:pt x="631166" y="768354"/>
                    <a:pt x="605127" y="729285"/>
                  </a:cubicBezTo>
                  <a:cubicBezTo>
                    <a:pt x="592107" y="677193"/>
                    <a:pt x="566067" y="625101"/>
                    <a:pt x="566067" y="599055"/>
                  </a:cubicBezTo>
                  <a:cubicBezTo>
                    <a:pt x="566067" y="573009"/>
                    <a:pt x="344729" y="0"/>
                    <a:pt x="735325" y="0"/>
                  </a:cubicBezTo>
                  <a:close/>
                </a:path>
              </a:pathLst>
            </a:custGeom>
            <a:solidFill>
              <a:schemeClr val="bg1">
                <a:lumMod val="75000"/>
              </a:schemeClr>
            </a:solidFill>
            <a:ln w="9525">
              <a:noFill/>
              <a:round/>
            </a:ln>
          </p:spPr>
          <p:txBody>
            <a:bodyPr/>
            <a:lstStyle/>
            <a:p>
              <a:endParaRPr lang="zh-TW" altLang="en-US"/>
            </a:p>
          </p:txBody>
        </p:sp>
        <p:sp>
          <p:nvSpPr>
            <p:cNvPr id="50" name="Freeform 41"/>
            <p:cNvSpPr/>
            <p:nvPr/>
          </p:nvSpPr>
          <p:spPr bwMode="auto">
            <a:xfrm>
              <a:off x="7672637" y="1330325"/>
              <a:ext cx="520700" cy="768350"/>
            </a:xfrm>
            <a:custGeom>
              <a:avLst/>
              <a:gdLst>
                <a:gd name="T0" fmla="*/ 2147483647 w 40"/>
                <a:gd name="T1" fmla="*/ 2147483647 h 59"/>
                <a:gd name="T2" fmla="*/ 2147483647 w 40"/>
                <a:gd name="T3" fmla="*/ 2147483647 h 59"/>
                <a:gd name="T4" fmla="*/ 2147483647 w 40"/>
                <a:gd name="T5" fmla="*/ 0 h 59"/>
                <a:gd name="T6" fmla="*/ 2147483647 w 40"/>
                <a:gd name="T7" fmla="*/ 2147483647 h 59"/>
                <a:gd name="T8" fmla="*/ 2147483647 w 40"/>
                <a:gd name="T9" fmla="*/ 2147483647 h 59"/>
                <a:gd name="T10" fmla="*/ 2147483647 w 40"/>
                <a:gd name="T11" fmla="*/ 2147483647 h 59"/>
                <a:gd name="T12" fmla="*/ 2147483647 w 40"/>
                <a:gd name="T13" fmla="*/ 2147483647 h 59"/>
                <a:gd name="T14" fmla="*/ 2147483647 w 40"/>
                <a:gd name="T15" fmla="*/ 2147483647 h 59"/>
                <a:gd name="T16" fmla="*/ 0 60000 65536"/>
                <a:gd name="T17" fmla="*/ 0 60000 65536"/>
                <a:gd name="T18" fmla="*/ 0 60000 65536"/>
                <a:gd name="T19" fmla="*/ 0 60000 65536"/>
                <a:gd name="T20" fmla="*/ 0 60000 65536"/>
                <a:gd name="T21" fmla="*/ 0 60000 65536"/>
                <a:gd name="T22" fmla="*/ 0 60000 65536"/>
                <a:gd name="T23" fmla="*/ 0 60000 65536"/>
                <a:gd name="T24" fmla="*/ 0 w 40"/>
                <a:gd name="T25" fmla="*/ 0 h 59"/>
                <a:gd name="T26" fmla="*/ 40 w 40"/>
                <a:gd name="T27" fmla="*/ 59 h 5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0" h="59">
                  <a:moveTo>
                    <a:pt x="1" y="59"/>
                  </a:moveTo>
                  <a:cubicBezTo>
                    <a:pt x="1" y="59"/>
                    <a:pt x="19" y="21"/>
                    <a:pt x="40" y="4"/>
                  </a:cubicBezTo>
                  <a:cubicBezTo>
                    <a:pt x="40" y="4"/>
                    <a:pt x="37" y="2"/>
                    <a:pt x="37" y="0"/>
                  </a:cubicBezTo>
                  <a:cubicBezTo>
                    <a:pt x="37" y="0"/>
                    <a:pt x="16" y="14"/>
                    <a:pt x="15" y="15"/>
                  </a:cubicBezTo>
                  <a:cubicBezTo>
                    <a:pt x="14" y="16"/>
                    <a:pt x="13" y="16"/>
                    <a:pt x="12" y="15"/>
                  </a:cubicBezTo>
                  <a:cubicBezTo>
                    <a:pt x="11" y="14"/>
                    <a:pt x="5" y="3"/>
                    <a:pt x="5" y="3"/>
                  </a:cubicBezTo>
                  <a:cubicBezTo>
                    <a:pt x="5" y="3"/>
                    <a:pt x="3" y="10"/>
                    <a:pt x="4" y="11"/>
                  </a:cubicBezTo>
                  <a:cubicBezTo>
                    <a:pt x="4" y="13"/>
                    <a:pt x="0" y="49"/>
                    <a:pt x="1" y="59"/>
                  </a:cubicBezTo>
                  <a:close/>
                </a:path>
              </a:pathLst>
            </a:custGeom>
            <a:solidFill>
              <a:srgbClr val="FFFFFF"/>
            </a:solidFill>
            <a:ln w="9525">
              <a:noFill/>
              <a:round/>
            </a:ln>
          </p:spPr>
          <p:txBody>
            <a:bodyPr/>
            <a:lstStyle/>
            <a:p>
              <a:endParaRPr lang="zh-TW" altLang="en-US"/>
            </a:p>
          </p:txBody>
        </p:sp>
        <p:sp>
          <p:nvSpPr>
            <p:cNvPr id="51" name="Freeform 42"/>
            <p:cNvSpPr/>
            <p:nvPr/>
          </p:nvSpPr>
          <p:spPr bwMode="auto">
            <a:xfrm>
              <a:off x="7672388" y="1500188"/>
              <a:ext cx="220662" cy="611187"/>
            </a:xfrm>
            <a:custGeom>
              <a:avLst/>
              <a:gdLst>
                <a:gd name="T0" fmla="*/ 0 w 17"/>
                <a:gd name="T1" fmla="*/ 2147483647 h 47"/>
                <a:gd name="T2" fmla="*/ 2147483647 w 17"/>
                <a:gd name="T3" fmla="*/ 2147483647 h 47"/>
                <a:gd name="T4" fmla="*/ 2147483647 w 17"/>
                <a:gd name="T5" fmla="*/ 1183728112 h 47"/>
                <a:gd name="T6" fmla="*/ 2147483647 w 17"/>
                <a:gd name="T7" fmla="*/ 507312048 h 47"/>
                <a:gd name="T8" fmla="*/ 1684852866 w 17"/>
                <a:gd name="T9" fmla="*/ 845520080 h 47"/>
                <a:gd name="T10" fmla="*/ 168482691 w 17"/>
                <a:gd name="T11" fmla="*/ 2147483647 h 47"/>
                <a:gd name="T12" fmla="*/ 0 w 17"/>
                <a:gd name="T13" fmla="*/ 2147483647 h 47"/>
                <a:gd name="T14" fmla="*/ 0 60000 65536"/>
                <a:gd name="T15" fmla="*/ 0 60000 65536"/>
                <a:gd name="T16" fmla="*/ 0 60000 65536"/>
                <a:gd name="T17" fmla="*/ 0 60000 65536"/>
                <a:gd name="T18" fmla="*/ 0 60000 65536"/>
                <a:gd name="T19" fmla="*/ 0 60000 65536"/>
                <a:gd name="T20" fmla="*/ 0 60000 65536"/>
                <a:gd name="T21" fmla="*/ 0 w 17"/>
                <a:gd name="T22" fmla="*/ 0 h 47"/>
                <a:gd name="T23" fmla="*/ 17 w 17"/>
                <a:gd name="T24" fmla="*/ 47 h 4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7" h="47">
                  <a:moveTo>
                    <a:pt x="0" y="47"/>
                  </a:moveTo>
                  <a:cubicBezTo>
                    <a:pt x="0" y="47"/>
                    <a:pt x="14" y="25"/>
                    <a:pt x="13" y="14"/>
                  </a:cubicBezTo>
                  <a:cubicBezTo>
                    <a:pt x="13" y="9"/>
                    <a:pt x="14" y="7"/>
                    <a:pt x="14" y="7"/>
                  </a:cubicBezTo>
                  <a:cubicBezTo>
                    <a:pt x="14" y="7"/>
                    <a:pt x="17" y="4"/>
                    <a:pt x="16" y="3"/>
                  </a:cubicBezTo>
                  <a:cubicBezTo>
                    <a:pt x="15" y="1"/>
                    <a:pt x="12" y="0"/>
                    <a:pt x="10" y="5"/>
                  </a:cubicBezTo>
                  <a:cubicBezTo>
                    <a:pt x="11" y="8"/>
                    <a:pt x="1" y="15"/>
                    <a:pt x="1" y="26"/>
                  </a:cubicBezTo>
                  <a:lnTo>
                    <a:pt x="0" y="47"/>
                  </a:lnTo>
                  <a:close/>
                </a:path>
              </a:pathLst>
            </a:custGeom>
            <a:solidFill>
              <a:schemeClr val="bg1">
                <a:lumMod val="65000"/>
              </a:schemeClr>
            </a:solidFill>
            <a:ln w="9525">
              <a:noFill/>
              <a:round/>
            </a:ln>
          </p:spPr>
          <p:txBody>
            <a:bodyPr/>
            <a:lstStyle/>
            <a:p>
              <a:pPr>
                <a:defRPr/>
              </a:pPr>
              <a:endParaRPr lang="zh-TW" altLang="en-US"/>
            </a:p>
          </p:txBody>
        </p:sp>
        <p:sp>
          <p:nvSpPr>
            <p:cNvPr id="52" name="Freeform 43"/>
            <p:cNvSpPr/>
            <p:nvPr/>
          </p:nvSpPr>
          <p:spPr bwMode="auto">
            <a:xfrm>
              <a:off x="7880599" y="1512888"/>
              <a:ext cx="104775" cy="90488"/>
            </a:xfrm>
            <a:custGeom>
              <a:avLst/>
              <a:gdLst>
                <a:gd name="T0" fmla="*/ 0 w 66"/>
                <a:gd name="T1" fmla="*/ 2147483647 h 57"/>
                <a:gd name="T2" fmla="*/ 0 w 66"/>
                <a:gd name="T3" fmla="*/ 0 h 57"/>
                <a:gd name="T4" fmla="*/ 2147483647 w 66"/>
                <a:gd name="T5" fmla="*/ 2147483647 h 57"/>
                <a:gd name="T6" fmla="*/ 2147483647 w 66"/>
                <a:gd name="T7" fmla="*/ 2147483647 h 57"/>
                <a:gd name="T8" fmla="*/ 0 w 66"/>
                <a:gd name="T9" fmla="*/ 2147483647 h 57"/>
                <a:gd name="T10" fmla="*/ 0 60000 65536"/>
                <a:gd name="T11" fmla="*/ 0 60000 65536"/>
                <a:gd name="T12" fmla="*/ 0 60000 65536"/>
                <a:gd name="T13" fmla="*/ 0 60000 65536"/>
                <a:gd name="T14" fmla="*/ 0 60000 65536"/>
                <a:gd name="T15" fmla="*/ 0 w 66"/>
                <a:gd name="T16" fmla="*/ 0 h 57"/>
                <a:gd name="T17" fmla="*/ 66 w 66"/>
                <a:gd name="T18" fmla="*/ 57 h 57"/>
              </a:gdLst>
              <a:ahLst/>
              <a:cxnLst>
                <a:cxn ang="T10">
                  <a:pos x="T0" y="T1"/>
                </a:cxn>
                <a:cxn ang="T11">
                  <a:pos x="T2" y="T3"/>
                </a:cxn>
                <a:cxn ang="T12">
                  <a:pos x="T4" y="T5"/>
                </a:cxn>
                <a:cxn ang="T13">
                  <a:pos x="T6" y="T7"/>
                </a:cxn>
                <a:cxn ang="T14">
                  <a:pos x="T8" y="T9"/>
                </a:cxn>
              </a:cxnLst>
              <a:rect l="T15" t="T16" r="T17" b="T18"/>
              <a:pathLst>
                <a:path w="66" h="57">
                  <a:moveTo>
                    <a:pt x="0" y="8"/>
                  </a:moveTo>
                  <a:lnTo>
                    <a:pt x="0" y="0"/>
                  </a:lnTo>
                  <a:lnTo>
                    <a:pt x="66" y="57"/>
                  </a:lnTo>
                  <a:lnTo>
                    <a:pt x="0" y="8"/>
                  </a:lnTo>
                  <a:close/>
                </a:path>
              </a:pathLst>
            </a:custGeom>
            <a:solidFill>
              <a:srgbClr val="000000"/>
            </a:solidFill>
            <a:ln w="9525">
              <a:noFill/>
              <a:round/>
            </a:ln>
          </p:spPr>
          <p:txBody>
            <a:bodyPr/>
            <a:lstStyle/>
            <a:p>
              <a:endParaRPr lang="zh-TW" altLang="en-US"/>
            </a:p>
          </p:txBody>
        </p:sp>
        <p:sp>
          <p:nvSpPr>
            <p:cNvPr id="53" name="Freeform 44"/>
            <p:cNvSpPr/>
            <p:nvPr/>
          </p:nvSpPr>
          <p:spPr bwMode="auto">
            <a:xfrm>
              <a:off x="7710737" y="1512888"/>
              <a:ext cx="117475" cy="90488"/>
            </a:xfrm>
            <a:custGeom>
              <a:avLst/>
              <a:gdLst>
                <a:gd name="T0" fmla="*/ 0 w 74"/>
                <a:gd name="T1" fmla="*/ 2147483647 h 57"/>
                <a:gd name="T2" fmla="*/ 2147483647 w 74"/>
                <a:gd name="T3" fmla="*/ 0 h 57"/>
                <a:gd name="T4" fmla="*/ 2147483647 w 74"/>
                <a:gd name="T5" fmla="*/ 0 h 57"/>
                <a:gd name="T6" fmla="*/ 0 w 74"/>
                <a:gd name="T7" fmla="*/ 2147483647 h 57"/>
                <a:gd name="T8" fmla="*/ 0 w 74"/>
                <a:gd name="T9" fmla="*/ 2147483647 h 57"/>
                <a:gd name="T10" fmla="*/ 0 60000 65536"/>
                <a:gd name="T11" fmla="*/ 0 60000 65536"/>
                <a:gd name="T12" fmla="*/ 0 60000 65536"/>
                <a:gd name="T13" fmla="*/ 0 60000 65536"/>
                <a:gd name="T14" fmla="*/ 0 60000 65536"/>
                <a:gd name="T15" fmla="*/ 0 w 74"/>
                <a:gd name="T16" fmla="*/ 0 h 57"/>
                <a:gd name="T17" fmla="*/ 74 w 74"/>
                <a:gd name="T18" fmla="*/ 57 h 57"/>
              </a:gdLst>
              <a:ahLst/>
              <a:cxnLst>
                <a:cxn ang="T10">
                  <a:pos x="T0" y="T1"/>
                </a:cxn>
                <a:cxn ang="T11">
                  <a:pos x="T2" y="T3"/>
                </a:cxn>
                <a:cxn ang="T12">
                  <a:pos x="T4" y="T5"/>
                </a:cxn>
                <a:cxn ang="T13">
                  <a:pos x="T6" y="T7"/>
                </a:cxn>
                <a:cxn ang="T14">
                  <a:pos x="T8" y="T9"/>
                </a:cxn>
              </a:cxnLst>
              <a:rect l="T15" t="T16" r="T17" b="T18"/>
              <a:pathLst>
                <a:path w="74" h="57">
                  <a:moveTo>
                    <a:pt x="0" y="57"/>
                  </a:moveTo>
                  <a:lnTo>
                    <a:pt x="66" y="0"/>
                  </a:lnTo>
                  <a:lnTo>
                    <a:pt x="74" y="0"/>
                  </a:lnTo>
                  <a:lnTo>
                    <a:pt x="0" y="57"/>
                  </a:lnTo>
                  <a:close/>
                </a:path>
              </a:pathLst>
            </a:custGeom>
            <a:solidFill>
              <a:srgbClr val="000000"/>
            </a:solidFill>
            <a:ln w="9525">
              <a:noFill/>
              <a:round/>
            </a:ln>
          </p:spPr>
          <p:txBody>
            <a:bodyPr/>
            <a:lstStyle/>
            <a:p>
              <a:endParaRPr lang="zh-TW" altLang="en-US"/>
            </a:p>
          </p:txBody>
        </p:sp>
      </p:grpSp>
      <p:grpSp>
        <p:nvGrpSpPr>
          <p:cNvPr id="54" name="组合 53"/>
          <p:cNvGrpSpPr/>
          <p:nvPr/>
        </p:nvGrpSpPr>
        <p:grpSpPr>
          <a:xfrm flipH="1">
            <a:off x="3425190" y="6033770"/>
            <a:ext cx="674370" cy="675005"/>
            <a:chOff x="7167096" y="561975"/>
            <a:chExt cx="1547910" cy="1549400"/>
          </a:xfrm>
        </p:grpSpPr>
        <p:sp>
          <p:nvSpPr>
            <p:cNvPr id="55" name="Freeform 40"/>
            <p:cNvSpPr/>
            <p:nvPr/>
          </p:nvSpPr>
          <p:spPr bwMode="auto">
            <a:xfrm>
              <a:off x="7167096" y="561975"/>
              <a:ext cx="1547910" cy="1518490"/>
            </a:xfrm>
            <a:custGeom>
              <a:avLst/>
              <a:gdLst/>
              <a:ahLst/>
              <a:cxnLst/>
              <a:rect l="l" t="t" r="r" b="b"/>
              <a:pathLst>
                <a:path w="1547910" h="1518490">
                  <a:moveTo>
                    <a:pt x="735325" y="0"/>
                  </a:moveTo>
                  <a:cubicBezTo>
                    <a:pt x="1125922" y="0"/>
                    <a:pt x="1099882" y="195344"/>
                    <a:pt x="1099882" y="273482"/>
                  </a:cubicBezTo>
                  <a:cubicBezTo>
                    <a:pt x="1099882" y="338596"/>
                    <a:pt x="1047802" y="533941"/>
                    <a:pt x="1034783" y="612078"/>
                  </a:cubicBezTo>
                  <a:cubicBezTo>
                    <a:pt x="1008743" y="677193"/>
                    <a:pt x="995723" y="755331"/>
                    <a:pt x="1021763" y="794399"/>
                  </a:cubicBezTo>
                  <a:cubicBezTo>
                    <a:pt x="1034783" y="820445"/>
                    <a:pt x="1073842" y="872537"/>
                    <a:pt x="1243100" y="963698"/>
                  </a:cubicBezTo>
                  <a:cubicBezTo>
                    <a:pt x="1399339" y="1054858"/>
                    <a:pt x="1581617" y="1067881"/>
                    <a:pt x="1542557" y="1289271"/>
                  </a:cubicBezTo>
                  <a:cubicBezTo>
                    <a:pt x="1520081" y="1379197"/>
                    <a:pt x="1500030" y="1452144"/>
                    <a:pt x="1480009" y="1518490"/>
                  </a:cubicBezTo>
                  <a:lnTo>
                    <a:pt x="0" y="1518490"/>
                  </a:lnTo>
                  <a:cubicBezTo>
                    <a:pt x="15993" y="1434519"/>
                    <a:pt x="15303" y="1372240"/>
                    <a:pt x="45272" y="1302294"/>
                  </a:cubicBezTo>
                  <a:cubicBezTo>
                    <a:pt x="71312" y="1211134"/>
                    <a:pt x="97352" y="1119973"/>
                    <a:pt x="279630" y="1041835"/>
                  </a:cubicBezTo>
                  <a:cubicBezTo>
                    <a:pt x="461908" y="963698"/>
                    <a:pt x="579087" y="911606"/>
                    <a:pt x="579087" y="911606"/>
                  </a:cubicBezTo>
                  <a:cubicBezTo>
                    <a:pt x="579087" y="911528"/>
                    <a:pt x="579093" y="820440"/>
                    <a:pt x="592107" y="807422"/>
                  </a:cubicBezTo>
                  <a:cubicBezTo>
                    <a:pt x="605127" y="807422"/>
                    <a:pt x="631166" y="768354"/>
                    <a:pt x="605127" y="729285"/>
                  </a:cubicBezTo>
                  <a:cubicBezTo>
                    <a:pt x="592107" y="677193"/>
                    <a:pt x="566067" y="625101"/>
                    <a:pt x="566067" y="599055"/>
                  </a:cubicBezTo>
                  <a:cubicBezTo>
                    <a:pt x="566067" y="573009"/>
                    <a:pt x="344729" y="0"/>
                    <a:pt x="735325" y="0"/>
                  </a:cubicBezTo>
                  <a:close/>
                </a:path>
              </a:pathLst>
            </a:custGeom>
            <a:solidFill>
              <a:schemeClr val="bg1">
                <a:lumMod val="65000"/>
              </a:schemeClr>
            </a:solidFill>
            <a:ln w="9525">
              <a:noFill/>
              <a:round/>
            </a:ln>
          </p:spPr>
          <p:txBody>
            <a:bodyPr/>
            <a:lstStyle/>
            <a:p>
              <a:endParaRPr lang="zh-TW" altLang="en-US"/>
            </a:p>
          </p:txBody>
        </p:sp>
        <p:sp>
          <p:nvSpPr>
            <p:cNvPr id="56" name="Freeform 41"/>
            <p:cNvSpPr/>
            <p:nvPr/>
          </p:nvSpPr>
          <p:spPr bwMode="auto">
            <a:xfrm>
              <a:off x="7672637" y="1330325"/>
              <a:ext cx="520700" cy="768350"/>
            </a:xfrm>
            <a:custGeom>
              <a:avLst/>
              <a:gdLst>
                <a:gd name="T0" fmla="*/ 2147483647 w 40"/>
                <a:gd name="T1" fmla="*/ 2147483647 h 59"/>
                <a:gd name="T2" fmla="*/ 2147483647 w 40"/>
                <a:gd name="T3" fmla="*/ 2147483647 h 59"/>
                <a:gd name="T4" fmla="*/ 2147483647 w 40"/>
                <a:gd name="T5" fmla="*/ 0 h 59"/>
                <a:gd name="T6" fmla="*/ 2147483647 w 40"/>
                <a:gd name="T7" fmla="*/ 2147483647 h 59"/>
                <a:gd name="T8" fmla="*/ 2147483647 w 40"/>
                <a:gd name="T9" fmla="*/ 2147483647 h 59"/>
                <a:gd name="T10" fmla="*/ 2147483647 w 40"/>
                <a:gd name="T11" fmla="*/ 2147483647 h 59"/>
                <a:gd name="T12" fmla="*/ 2147483647 w 40"/>
                <a:gd name="T13" fmla="*/ 2147483647 h 59"/>
                <a:gd name="T14" fmla="*/ 2147483647 w 40"/>
                <a:gd name="T15" fmla="*/ 2147483647 h 59"/>
                <a:gd name="T16" fmla="*/ 0 60000 65536"/>
                <a:gd name="T17" fmla="*/ 0 60000 65536"/>
                <a:gd name="T18" fmla="*/ 0 60000 65536"/>
                <a:gd name="T19" fmla="*/ 0 60000 65536"/>
                <a:gd name="T20" fmla="*/ 0 60000 65536"/>
                <a:gd name="T21" fmla="*/ 0 60000 65536"/>
                <a:gd name="T22" fmla="*/ 0 60000 65536"/>
                <a:gd name="T23" fmla="*/ 0 60000 65536"/>
                <a:gd name="T24" fmla="*/ 0 w 40"/>
                <a:gd name="T25" fmla="*/ 0 h 59"/>
                <a:gd name="T26" fmla="*/ 40 w 40"/>
                <a:gd name="T27" fmla="*/ 59 h 5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0" h="59">
                  <a:moveTo>
                    <a:pt x="1" y="59"/>
                  </a:moveTo>
                  <a:cubicBezTo>
                    <a:pt x="1" y="59"/>
                    <a:pt x="19" y="21"/>
                    <a:pt x="40" y="4"/>
                  </a:cubicBezTo>
                  <a:cubicBezTo>
                    <a:pt x="40" y="4"/>
                    <a:pt x="37" y="2"/>
                    <a:pt x="37" y="0"/>
                  </a:cubicBezTo>
                  <a:cubicBezTo>
                    <a:pt x="37" y="0"/>
                    <a:pt x="16" y="14"/>
                    <a:pt x="15" y="15"/>
                  </a:cubicBezTo>
                  <a:cubicBezTo>
                    <a:pt x="14" y="16"/>
                    <a:pt x="13" y="16"/>
                    <a:pt x="12" y="15"/>
                  </a:cubicBezTo>
                  <a:cubicBezTo>
                    <a:pt x="11" y="14"/>
                    <a:pt x="5" y="3"/>
                    <a:pt x="5" y="3"/>
                  </a:cubicBezTo>
                  <a:cubicBezTo>
                    <a:pt x="5" y="3"/>
                    <a:pt x="3" y="10"/>
                    <a:pt x="4" y="11"/>
                  </a:cubicBezTo>
                  <a:cubicBezTo>
                    <a:pt x="4" y="13"/>
                    <a:pt x="0" y="49"/>
                    <a:pt x="1" y="59"/>
                  </a:cubicBezTo>
                  <a:close/>
                </a:path>
              </a:pathLst>
            </a:custGeom>
            <a:solidFill>
              <a:srgbClr val="FFFFFF"/>
            </a:solidFill>
            <a:ln w="9525">
              <a:noFill/>
              <a:round/>
            </a:ln>
          </p:spPr>
          <p:txBody>
            <a:bodyPr/>
            <a:lstStyle/>
            <a:p>
              <a:endParaRPr lang="zh-TW" altLang="en-US"/>
            </a:p>
          </p:txBody>
        </p:sp>
        <p:sp>
          <p:nvSpPr>
            <p:cNvPr id="57" name="Freeform 42"/>
            <p:cNvSpPr/>
            <p:nvPr/>
          </p:nvSpPr>
          <p:spPr bwMode="auto">
            <a:xfrm>
              <a:off x="7672388" y="1500188"/>
              <a:ext cx="220662" cy="611187"/>
            </a:xfrm>
            <a:custGeom>
              <a:avLst/>
              <a:gdLst>
                <a:gd name="T0" fmla="*/ 0 w 17"/>
                <a:gd name="T1" fmla="*/ 2147483647 h 47"/>
                <a:gd name="T2" fmla="*/ 2147483647 w 17"/>
                <a:gd name="T3" fmla="*/ 2147483647 h 47"/>
                <a:gd name="T4" fmla="*/ 2147483647 w 17"/>
                <a:gd name="T5" fmla="*/ 1183728112 h 47"/>
                <a:gd name="T6" fmla="*/ 2147483647 w 17"/>
                <a:gd name="T7" fmla="*/ 507312048 h 47"/>
                <a:gd name="T8" fmla="*/ 1684852866 w 17"/>
                <a:gd name="T9" fmla="*/ 845520080 h 47"/>
                <a:gd name="T10" fmla="*/ 168482691 w 17"/>
                <a:gd name="T11" fmla="*/ 2147483647 h 47"/>
                <a:gd name="T12" fmla="*/ 0 w 17"/>
                <a:gd name="T13" fmla="*/ 2147483647 h 47"/>
                <a:gd name="T14" fmla="*/ 0 60000 65536"/>
                <a:gd name="T15" fmla="*/ 0 60000 65536"/>
                <a:gd name="T16" fmla="*/ 0 60000 65536"/>
                <a:gd name="T17" fmla="*/ 0 60000 65536"/>
                <a:gd name="T18" fmla="*/ 0 60000 65536"/>
                <a:gd name="T19" fmla="*/ 0 60000 65536"/>
                <a:gd name="T20" fmla="*/ 0 60000 65536"/>
                <a:gd name="T21" fmla="*/ 0 w 17"/>
                <a:gd name="T22" fmla="*/ 0 h 47"/>
                <a:gd name="T23" fmla="*/ 17 w 17"/>
                <a:gd name="T24" fmla="*/ 47 h 4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7" h="47">
                  <a:moveTo>
                    <a:pt x="0" y="47"/>
                  </a:moveTo>
                  <a:cubicBezTo>
                    <a:pt x="0" y="47"/>
                    <a:pt x="14" y="25"/>
                    <a:pt x="13" y="14"/>
                  </a:cubicBezTo>
                  <a:cubicBezTo>
                    <a:pt x="13" y="9"/>
                    <a:pt x="14" y="7"/>
                    <a:pt x="14" y="7"/>
                  </a:cubicBezTo>
                  <a:cubicBezTo>
                    <a:pt x="14" y="7"/>
                    <a:pt x="17" y="4"/>
                    <a:pt x="16" y="3"/>
                  </a:cubicBezTo>
                  <a:cubicBezTo>
                    <a:pt x="15" y="1"/>
                    <a:pt x="12" y="0"/>
                    <a:pt x="10" y="5"/>
                  </a:cubicBezTo>
                  <a:cubicBezTo>
                    <a:pt x="11" y="8"/>
                    <a:pt x="1" y="15"/>
                    <a:pt x="1" y="26"/>
                  </a:cubicBezTo>
                  <a:lnTo>
                    <a:pt x="0" y="47"/>
                  </a:lnTo>
                  <a:close/>
                </a:path>
              </a:pathLst>
            </a:custGeom>
            <a:solidFill>
              <a:schemeClr val="bg1">
                <a:lumMod val="65000"/>
              </a:schemeClr>
            </a:solidFill>
            <a:ln w="9525">
              <a:noFill/>
              <a:round/>
            </a:ln>
          </p:spPr>
          <p:txBody>
            <a:bodyPr/>
            <a:lstStyle/>
            <a:p>
              <a:pPr>
                <a:defRPr/>
              </a:pPr>
              <a:endParaRPr lang="zh-TW" altLang="en-US"/>
            </a:p>
          </p:txBody>
        </p:sp>
        <p:sp>
          <p:nvSpPr>
            <p:cNvPr id="58" name="Freeform 43"/>
            <p:cNvSpPr/>
            <p:nvPr/>
          </p:nvSpPr>
          <p:spPr bwMode="auto">
            <a:xfrm>
              <a:off x="7880599" y="1512888"/>
              <a:ext cx="104775" cy="90488"/>
            </a:xfrm>
            <a:custGeom>
              <a:avLst/>
              <a:gdLst>
                <a:gd name="T0" fmla="*/ 0 w 66"/>
                <a:gd name="T1" fmla="*/ 2147483647 h 57"/>
                <a:gd name="T2" fmla="*/ 0 w 66"/>
                <a:gd name="T3" fmla="*/ 0 h 57"/>
                <a:gd name="T4" fmla="*/ 2147483647 w 66"/>
                <a:gd name="T5" fmla="*/ 2147483647 h 57"/>
                <a:gd name="T6" fmla="*/ 2147483647 w 66"/>
                <a:gd name="T7" fmla="*/ 2147483647 h 57"/>
                <a:gd name="T8" fmla="*/ 0 w 66"/>
                <a:gd name="T9" fmla="*/ 2147483647 h 57"/>
                <a:gd name="T10" fmla="*/ 0 60000 65536"/>
                <a:gd name="T11" fmla="*/ 0 60000 65536"/>
                <a:gd name="T12" fmla="*/ 0 60000 65536"/>
                <a:gd name="T13" fmla="*/ 0 60000 65536"/>
                <a:gd name="T14" fmla="*/ 0 60000 65536"/>
                <a:gd name="T15" fmla="*/ 0 w 66"/>
                <a:gd name="T16" fmla="*/ 0 h 57"/>
                <a:gd name="T17" fmla="*/ 66 w 66"/>
                <a:gd name="T18" fmla="*/ 57 h 57"/>
              </a:gdLst>
              <a:ahLst/>
              <a:cxnLst>
                <a:cxn ang="T10">
                  <a:pos x="T0" y="T1"/>
                </a:cxn>
                <a:cxn ang="T11">
                  <a:pos x="T2" y="T3"/>
                </a:cxn>
                <a:cxn ang="T12">
                  <a:pos x="T4" y="T5"/>
                </a:cxn>
                <a:cxn ang="T13">
                  <a:pos x="T6" y="T7"/>
                </a:cxn>
                <a:cxn ang="T14">
                  <a:pos x="T8" y="T9"/>
                </a:cxn>
              </a:cxnLst>
              <a:rect l="T15" t="T16" r="T17" b="T18"/>
              <a:pathLst>
                <a:path w="66" h="57">
                  <a:moveTo>
                    <a:pt x="0" y="8"/>
                  </a:moveTo>
                  <a:lnTo>
                    <a:pt x="0" y="0"/>
                  </a:lnTo>
                  <a:lnTo>
                    <a:pt x="66" y="57"/>
                  </a:lnTo>
                  <a:lnTo>
                    <a:pt x="0" y="8"/>
                  </a:lnTo>
                  <a:close/>
                </a:path>
              </a:pathLst>
            </a:custGeom>
            <a:solidFill>
              <a:srgbClr val="000000"/>
            </a:solidFill>
            <a:ln w="9525">
              <a:noFill/>
              <a:round/>
            </a:ln>
          </p:spPr>
          <p:txBody>
            <a:bodyPr/>
            <a:lstStyle/>
            <a:p>
              <a:endParaRPr lang="zh-TW" altLang="en-US"/>
            </a:p>
          </p:txBody>
        </p:sp>
        <p:sp>
          <p:nvSpPr>
            <p:cNvPr id="59" name="Freeform 44"/>
            <p:cNvSpPr/>
            <p:nvPr/>
          </p:nvSpPr>
          <p:spPr bwMode="auto">
            <a:xfrm>
              <a:off x="7710737" y="1512888"/>
              <a:ext cx="117475" cy="90488"/>
            </a:xfrm>
            <a:custGeom>
              <a:avLst/>
              <a:gdLst>
                <a:gd name="T0" fmla="*/ 0 w 74"/>
                <a:gd name="T1" fmla="*/ 2147483647 h 57"/>
                <a:gd name="T2" fmla="*/ 2147483647 w 74"/>
                <a:gd name="T3" fmla="*/ 0 h 57"/>
                <a:gd name="T4" fmla="*/ 2147483647 w 74"/>
                <a:gd name="T5" fmla="*/ 0 h 57"/>
                <a:gd name="T6" fmla="*/ 0 w 74"/>
                <a:gd name="T7" fmla="*/ 2147483647 h 57"/>
                <a:gd name="T8" fmla="*/ 0 w 74"/>
                <a:gd name="T9" fmla="*/ 2147483647 h 57"/>
                <a:gd name="T10" fmla="*/ 0 60000 65536"/>
                <a:gd name="T11" fmla="*/ 0 60000 65536"/>
                <a:gd name="T12" fmla="*/ 0 60000 65536"/>
                <a:gd name="T13" fmla="*/ 0 60000 65536"/>
                <a:gd name="T14" fmla="*/ 0 60000 65536"/>
                <a:gd name="T15" fmla="*/ 0 w 74"/>
                <a:gd name="T16" fmla="*/ 0 h 57"/>
                <a:gd name="T17" fmla="*/ 74 w 74"/>
                <a:gd name="T18" fmla="*/ 57 h 57"/>
              </a:gdLst>
              <a:ahLst/>
              <a:cxnLst>
                <a:cxn ang="T10">
                  <a:pos x="T0" y="T1"/>
                </a:cxn>
                <a:cxn ang="T11">
                  <a:pos x="T2" y="T3"/>
                </a:cxn>
                <a:cxn ang="T12">
                  <a:pos x="T4" y="T5"/>
                </a:cxn>
                <a:cxn ang="T13">
                  <a:pos x="T6" y="T7"/>
                </a:cxn>
                <a:cxn ang="T14">
                  <a:pos x="T8" y="T9"/>
                </a:cxn>
              </a:cxnLst>
              <a:rect l="T15" t="T16" r="T17" b="T18"/>
              <a:pathLst>
                <a:path w="74" h="57">
                  <a:moveTo>
                    <a:pt x="0" y="57"/>
                  </a:moveTo>
                  <a:lnTo>
                    <a:pt x="66" y="0"/>
                  </a:lnTo>
                  <a:lnTo>
                    <a:pt x="74" y="0"/>
                  </a:lnTo>
                  <a:lnTo>
                    <a:pt x="0" y="57"/>
                  </a:lnTo>
                  <a:close/>
                </a:path>
              </a:pathLst>
            </a:custGeom>
            <a:solidFill>
              <a:srgbClr val="000000"/>
            </a:solidFill>
            <a:ln w="9525">
              <a:noFill/>
              <a:round/>
            </a:ln>
          </p:spPr>
          <p:txBody>
            <a:bodyPr/>
            <a:lstStyle/>
            <a:p>
              <a:endParaRPr lang="zh-TW" altLang="en-US"/>
            </a:p>
          </p:txBody>
        </p:sp>
      </p:grpSp>
      <p:cxnSp>
        <p:nvCxnSpPr>
          <p:cNvPr id="60" name="直接连接符 59"/>
          <p:cNvCxnSpPr/>
          <p:nvPr/>
        </p:nvCxnSpPr>
        <p:spPr>
          <a:xfrm>
            <a:off x="8986520" y="5466080"/>
            <a:ext cx="0" cy="1076325"/>
          </a:xfrm>
          <a:prstGeom prst="line">
            <a:avLst/>
          </a:prstGeom>
          <a:ln w="19050">
            <a:gradFill>
              <a:gsLst>
                <a:gs pos="0">
                  <a:srgbClr val="BECCCD">
                    <a:alpha val="15000"/>
                  </a:srgbClr>
                </a:gs>
                <a:gs pos="50000">
                  <a:schemeClr val="bg1">
                    <a:lumMod val="50000"/>
                  </a:schemeClr>
                </a:gs>
                <a:gs pos="100000">
                  <a:srgbClr val="BECCCD">
                    <a:alpha val="40000"/>
                  </a:srgbClr>
                </a:gs>
              </a:gsLst>
              <a:lin ang="5400000" scaled="0"/>
            </a:gradFill>
          </a:ln>
        </p:spPr>
        <p:style>
          <a:lnRef idx="1">
            <a:schemeClr val="accent1"/>
          </a:lnRef>
          <a:fillRef idx="0">
            <a:schemeClr val="accent1"/>
          </a:fillRef>
          <a:effectRef idx="0">
            <a:schemeClr val="accent1"/>
          </a:effectRef>
          <a:fontRef idx="minor">
            <a:schemeClr val="tx1"/>
          </a:fontRef>
        </p:style>
      </p:cxnSp>
      <p:cxnSp>
        <p:nvCxnSpPr>
          <p:cNvPr id="61" name="直接连接符 60"/>
          <p:cNvCxnSpPr/>
          <p:nvPr/>
        </p:nvCxnSpPr>
        <p:spPr>
          <a:xfrm flipH="1">
            <a:off x="332105" y="6688455"/>
            <a:ext cx="7980045" cy="0"/>
          </a:xfrm>
          <a:prstGeom prst="line">
            <a:avLst/>
          </a:prstGeom>
          <a:ln w="19050">
            <a:gradFill>
              <a:gsLst>
                <a:gs pos="0">
                  <a:srgbClr val="BECCCD">
                    <a:alpha val="15000"/>
                  </a:srgbClr>
                </a:gs>
                <a:gs pos="50000">
                  <a:schemeClr val="bg1">
                    <a:lumMod val="50000"/>
                  </a:schemeClr>
                </a:gs>
                <a:gs pos="100000">
                  <a:srgbClr val="BECCCD">
                    <a:alpha val="40000"/>
                  </a:srgbClr>
                </a:gs>
              </a:gsLst>
              <a:lin ang="0" scaled="0"/>
            </a:gradFill>
          </a:ln>
        </p:spPr>
        <p:style>
          <a:lnRef idx="1">
            <a:schemeClr val="accent1"/>
          </a:lnRef>
          <a:fillRef idx="0">
            <a:schemeClr val="accent1"/>
          </a:fillRef>
          <a:effectRef idx="0">
            <a:schemeClr val="accent1"/>
          </a:effectRef>
          <a:fontRef idx="minor">
            <a:schemeClr val="tx1"/>
          </a:fontRef>
        </p:style>
      </p:cxnSp>
    </p:spTree>
  </p:cSld>
  <p:clrMapOvr>
    <a:masterClrMapping/>
  </p:clrMapOvr>
</p:sld>
</file>

<file path=ppt/slides/slide3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矩形 15"/>
          <p:cNvSpPr/>
          <p:nvPr/>
        </p:nvSpPr>
        <p:spPr>
          <a:xfrm>
            <a:off x="1406916" y="1586164"/>
            <a:ext cx="10236703" cy="5692775"/>
          </a:xfrm>
          <a:prstGeom prst="rect">
            <a:avLst/>
          </a:prstGeom>
        </p:spPr>
        <p:txBody>
          <a:bodyPr wrap="square">
            <a:spAutoFit/>
          </a:bodyPr>
          <a:lstStyle/>
          <a:p>
            <a:r>
              <a:rPr lang="en-US" altLang="zh-CN" sz="2800" b="1">
                <a:latin typeface="楷体" panose="02010609060101010101" pitchFamily="49" charset="-122"/>
                <a:ea typeface="楷体" panose="02010609060101010101" pitchFamily="49" charset="-122"/>
                <a:sym typeface="+mn-ea"/>
              </a:rPr>
              <a:t>   </a:t>
            </a:r>
            <a:r>
              <a:rPr lang="zh-CN" altLang="en-US" sz="2800" b="1">
                <a:latin typeface="楷体" panose="02010609060101010101" pitchFamily="49" charset="-122"/>
                <a:ea typeface="楷体" panose="02010609060101010101" pitchFamily="49" charset="-122"/>
                <a:sym typeface="+mn-ea"/>
              </a:rPr>
              <a:t>不辞而别的市场总监：</a:t>
            </a:r>
          </a:p>
          <a:p>
            <a:r>
              <a:rPr lang="zh-CN" altLang="en-US" sz="2400">
                <a:latin typeface="楷体" panose="02010609060101010101" pitchFamily="49" charset="-122"/>
                <a:ea typeface="楷体" panose="02010609060101010101" pitchFamily="49" charset="-122"/>
                <a:cs typeface="楷体" panose="02010609060101010101" pitchFamily="49" charset="-122"/>
                <a:sym typeface="+mn-ea"/>
              </a:rPr>
              <a:t>    上海万邦广告公司在业内赫赫有名，经过年公司更是发展迅速，总经理万友彬计划开拓上海周边城市业务，为了公司的顺利发展，总经理万友彬决定引入一位市场总监来管理上海公司的业务。在年初的招聘会上，万总百里挑一，相中了业务及管理能力突出的张如初。开始的6个月，张如初在岗位上表现出色，万总非常满意。 </a:t>
            </a:r>
          </a:p>
          <a:p>
            <a:r>
              <a:rPr lang="zh-CN" altLang="en-US" sz="2400">
                <a:latin typeface="楷体" panose="02010609060101010101" pitchFamily="49" charset="-122"/>
                <a:ea typeface="楷体" panose="02010609060101010101" pitchFamily="49" charset="-122"/>
                <a:cs typeface="楷体" panose="02010609060101010101" pitchFamily="49" charset="-122"/>
                <a:sym typeface="+mn-ea"/>
              </a:rPr>
              <a:t>    </a:t>
            </a:r>
            <a:r>
              <a:rPr lang="zh-CN" altLang="zh-CN" sz="2400">
                <a:latin typeface="楷体" panose="02010609060101010101" pitchFamily="49" charset="-122"/>
                <a:ea typeface="楷体" panose="02010609060101010101" pitchFamily="49" charset="-122"/>
                <a:cs typeface="楷体" panose="02010609060101010101" pitchFamily="49" charset="-122"/>
                <a:sym typeface="+mn-ea"/>
              </a:rPr>
              <a:t>可是，让万总非常意外的是，工作满</a:t>
            </a:r>
            <a:r>
              <a:rPr lang="en-US" altLang="zh-CN" sz="2400">
                <a:latin typeface="楷体" panose="02010609060101010101" pitchFamily="49" charset="-122"/>
                <a:ea typeface="楷体" panose="02010609060101010101" pitchFamily="49" charset="-122"/>
                <a:cs typeface="楷体" panose="02010609060101010101" pitchFamily="49" charset="-122"/>
                <a:sym typeface="+mn-ea"/>
              </a:rPr>
              <a:t>6</a:t>
            </a:r>
            <a:r>
              <a:rPr lang="zh-CN" altLang="zh-CN" sz="2400">
                <a:latin typeface="楷体" panose="02010609060101010101" pitchFamily="49" charset="-122"/>
                <a:ea typeface="楷体" panose="02010609060101010101" pitchFamily="49" charset="-122"/>
                <a:cs typeface="楷体" panose="02010609060101010101" pitchFamily="49" charset="-122"/>
                <a:sym typeface="+mn-ea"/>
              </a:rPr>
              <a:t>个月的张如初毅然提出辞职，原因是觉得在公司的发展不适合自己。万总觉得理由很牵强，于是苦苦挽留，但张如初还是走了，万总非常惋惜。让万总震惊的是张如初离职后的</a:t>
            </a:r>
            <a:r>
              <a:rPr lang="en-US" altLang="zh-CN" sz="2400">
                <a:latin typeface="楷体" panose="02010609060101010101" pitchFamily="49" charset="-122"/>
                <a:ea typeface="楷体" panose="02010609060101010101" pitchFamily="49" charset="-122"/>
                <a:cs typeface="楷体" panose="02010609060101010101" pitchFamily="49" charset="-122"/>
                <a:sym typeface="+mn-ea"/>
              </a:rPr>
              <a:t>3</a:t>
            </a:r>
            <a:r>
              <a:rPr lang="zh-CN" altLang="zh-CN" sz="2400">
                <a:latin typeface="楷体" panose="02010609060101010101" pitchFamily="49" charset="-122"/>
                <a:ea typeface="楷体" panose="02010609060101010101" pitchFamily="49" charset="-122"/>
                <a:cs typeface="楷体" panose="02010609060101010101" pitchFamily="49" charset="-122"/>
                <a:sym typeface="+mn-ea"/>
              </a:rPr>
              <a:t>个月，公司几个重要客户流失了。经过调查了解，是张如初带走的</a:t>
            </a:r>
            <a:r>
              <a:rPr lang="zh-CN" altLang="zh-CN" sz="2400">
                <a:sym typeface="+mn-ea"/>
              </a:rPr>
              <a:t>，</a:t>
            </a:r>
            <a:r>
              <a:rPr lang="zh-CN" altLang="zh-CN" sz="2400">
                <a:latin typeface="楷体" panose="02010609060101010101" pitchFamily="49" charset="-122"/>
                <a:ea typeface="楷体" panose="02010609060101010101" pitchFamily="49" charset="-122"/>
                <a:sym typeface="+mn-ea"/>
              </a:rPr>
              <a:t>张如初被另一家广告公司以更高的薪酬和提成挖走了。万总后悔莫及，责怪自己面试时太大意了。一边是流失了重要客户，一边是职位空缺自己采用分身术也忙不过来。</a:t>
            </a:r>
            <a:endParaRPr lang="zh-CN" altLang="zh-CN" sz="2400">
              <a:latin typeface="楷体" panose="02010609060101010101" pitchFamily="49" charset="-122"/>
              <a:ea typeface="楷体" panose="02010609060101010101" pitchFamily="49" charset="-122"/>
            </a:endParaRPr>
          </a:p>
          <a:p>
            <a:endParaRPr kumimoji="1" lang="zh-CN" altLang="en-US" sz="2400">
              <a:latin typeface="楷体" panose="02010609060101010101" pitchFamily="49" charset="-122"/>
              <a:ea typeface="楷体" panose="02010609060101010101" pitchFamily="49" charset="-122"/>
              <a:cs typeface="楷体" panose="02010609060101010101" pitchFamily="49" charset="-122"/>
            </a:endParaRPr>
          </a:p>
          <a:p>
            <a:r>
              <a:rPr lang="zh-CN" altLang="en-US" sz="2400">
                <a:latin typeface="楷体" panose="02010609060101010101" pitchFamily="49" charset="-122"/>
                <a:ea typeface="楷体" panose="02010609060101010101" pitchFamily="49" charset="-122"/>
                <a:cs typeface="楷体" panose="02010609060101010101" pitchFamily="49" charset="-122"/>
                <a:sym typeface="+mn-ea"/>
              </a:rPr>
              <a:t>    </a:t>
            </a:r>
            <a:endParaRPr lang="zh-CN" altLang="en-US" sz="2400" dirty="0">
              <a:latin typeface="楷体" panose="02010609060101010101" pitchFamily="49" charset="-122"/>
              <a:ea typeface="楷体" panose="02010609060101010101" pitchFamily="49" charset="-122"/>
            </a:endParaRPr>
          </a:p>
        </p:txBody>
      </p:sp>
      <p:grpSp>
        <p:nvGrpSpPr>
          <p:cNvPr id="17" name="组合 16"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GrpSpPr/>
          <p:nvPr/>
        </p:nvGrpSpPr>
        <p:grpSpPr>
          <a:xfrm>
            <a:off x="171280" y="169033"/>
            <a:ext cx="1891633" cy="1891633"/>
            <a:chOff x="831765" y="1948847"/>
            <a:chExt cx="1891633" cy="1891633"/>
          </a:xfrm>
        </p:grpSpPr>
        <p:grpSp>
          <p:nvGrpSpPr>
            <p:cNvPr id="18" name="组合 17"/>
            <p:cNvGrpSpPr/>
            <p:nvPr/>
          </p:nvGrpSpPr>
          <p:grpSpPr>
            <a:xfrm>
              <a:off x="831765" y="1948847"/>
              <a:ext cx="1891633" cy="1891633"/>
              <a:chOff x="1375509" y="1976984"/>
              <a:chExt cx="2018000" cy="2018000"/>
            </a:xfrm>
          </p:grpSpPr>
          <p:sp>
            <p:nvSpPr>
              <p:cNvPr id="21" name="椭圆 20" descr="e7d195523061f1c0deeec63e560781cfd59afb0ea006f2a87ABB68BF51EA6619813959095094C18C62A12F549504892A4AAA8C1554C6663626E05CA27F281A14E6983772AFC3FB97135759321DEA3D709AACD122C08E6ED1C77BAD4A88EF4CD28A80260D8F97957F436F83C1F553EF0169027D0DBFA7A77088E1513DBDFC101C4B4DFF310B01A5021663E46B6BC2AAB5"/>
              <p:cNvSpPr>
                <a:spLocks noChangeAspect="1"/>
              </p:cNvSpPr>
              <p:nvPr/>
            </p:nvSpPr>
            <p:spPr>
              <a:xfrm>
                <a:off x="1375509" y="1976984"/>
                <a:ext cx="2018000" cy="2018000"/>
              </a:xfrm>
              <a:prstGeom prst="ellipse">
                <a:avLst/>
              </a:prstGeom>
              <a:gradFill>
                <a:gsLst>
                  <a:gs pos="0">
                    <a:schemeClr val="bg1"/>
                  </a:gs>
                  <a:gs pos="100000">
                    <a:srgbClr val="C7C7C7"/>
                  </a:gs>
                </a:gsLst>
                <a:lin ang="13200000" scaled="0"/>
              </a:gradFill>
              <a:ln w="22225">
                <a:solidFill>
                  <a:schemeClr val="bg1"/>
                </a:solidFill>
              </a:ln>
              <a:effectLst>
                <a:outerShdw blurRad="393700" dist="1270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2" name="任意多边形 16"/>
              <p:cNvSpPr/>
              <p:nvPr/>
            </p:nvSpPr>
            <p:spPr>
              <a:xfrm rot="5400000">
                <a:off x="1220020" y="2637800"/>
                <a:ext cx="1007034" cy="694933"/>
              </a:xfrm>
              <a:custGeom>
                <a:avLst/>
                <a:gdLst>
                  <a:gd name="connsiteX0" fmla="*/ 0 w 1007034"/>
                  <a:gd name="connsiteY0" fmla="*/ 555348 h 694933"/>
                  <a:gd name="connsiteX1" fmla="*/ 322102 w 1007034"/>
                  <a:gd name="connsiteY1" fmla="*/ 0 h 694933"/>
                  <a:gd name="connsiteX2" fmla="*/ 392164 w 1007034"/>
                  <a:gd name="connsiteY2" fmla="*/ 21748 h 694933"/>
                  <a:gd name="connsiteX3" fmla="*/ 503517 w 1007034"/>
                  <a:gd name="connsiteY3" fmla="*/ 32974 h 694933"/>
                  <a:gd name="connsiteX4" fmla="*/ 614869 w 1007034"/>
                  <a:gd name="connsiteY4" fmla="*/ 21748 h 694933"/>
                  <a:gd name="connsiteX5" fmla="*/ 684932 w 1007034"/>
                  <a:gd name="connsiteY5" fmla="*/ 0 h 694933"/>
                  <a:gd name="connsiteX6" fmla="*/ 1007034 w 1007034"/>
                  <a:gd name="connsiteY6" fmla="*/ 555347 h 694933"/>
                  <a:gd name="connsiteX7" fmla="*/ 895766 w 1007034"/>
                  <a:gd name="connsiteY7" fmla="*/ 615742 h 694933"/>
                  <a:gd name="connsiteX8" fmla="*/ 503516 w 1007034"/>
                  <a:gd name="connsiteY8" fmla="*/ 694933 h 694933"/>
                  <a:gd name="connsiteX9" fmla="*/ 111266 w 1007034"/>
                  <a:gd name="connsiteY9" fmla="*/ 615742 h 694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07034" h="694933">
                    <a:moveTo>
                      <a:pt x="0" y="555348"/>
                    </a:moveTo>
                    <a:lnTo>
                      <a:pt x="322102" y="0"/>
                    </a:lnTo>
                    <a:lnTo>
                      <a:pt x="392164" y="21748"/>
                    </a:lnTo>
                    <a:cubicBezTo>
                      <a:pt x="428132" y="29108"/>
                      <a:pt x="465373" y="32974"/>
                      <a:pt x="503517" y="32974"/>
                    </a:cubicBezTo>
                    <a:cubicBezTo>
                      <a:pt x="541660" y="32974"/>
                      <a:pt x="578901" y="29108"/>
                      <a:pt x="614869" y="21748"/>
                    </a:cubicBezTo>
                    <a:lnTo>
                      <a:pt x="684932" y="0"/>
                    </a:lnTo>
                    <a:lnTo>
                      <a:pt x="1007034" y="555347"/>
                    </a:lnTo>
                    <a:lnTo>
                      <a:pt x="895766" y="615742"/>
                    </a:lnTo>
                    <a:cubicBezTo>
                      <a:pt x="775204" y="666735"/>
                      <a:pt x="642653" y="694933"/>
                      <a:pt x="503516" y="694933"/>
                    </a:cubicBezTo>
                    <a:cubicBezTo>
                      <a:pt x="364379" y="694933"/>
                      <a:pt x="231828" y="666735"/>
                      <a:pt x="111266" y="615742"/>
                    </a:cubicBezTo>
                    <a:close/>
                  </a:path>
                </a:pathLst>
              </a:custGeom>
              <a:solidFill>
                <a:srgbClr val="365B7C"/>
              </a:solidFill>
              <a:ln>
                <a:noFill/>
              </a:ln>
              <a:effectLst>
                <a:innerShdw blurRad="63500" dist="381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20" name="Freeform 48"/>
            <p:cNvSpPr>
              <a:spLocks noEditPoints="1"/>
            </p:cNvSpPr>
            <p:nvPr/>
          </p:nvSpPr>
          <p:spPr bwMode="auto">
            <a:xfrm>
              <a:off x="1822373" y="2622634"/>
              <a:ext cx="490056" cy="469081"/>
            </a:xfrm>
            <a:custGeom>
              <a:avLst/>
              <a:gdLst>
                <a:gd name="T0" fmla="*/ 419 w 628"/>
                <a:gd name="T1" fmla="*/ 232 h 600"/>
                <a:gd name="T2" fmla="*/ 411 w 628"/>
                <a:gd name="T3" fmla="*/ 249 h 600"/>
                <a:gd name="T4" fmla="*/ 408 w 628"/>
                <a:gd name="T5" fmla="*/ 261 h 600"/>
                <a:gd name="T6" fmla="*/ 409 w 628"/>
                <a:gd name="T7" fmla="*/ 283 h 600"/>
                <a:gd name="T8" fmla="*/ 417 w 628"/>
                <a:gd name="T9" fmla="*/ 304 h 600"/>
                <a:gd name="T10" fmla="*/ 424 w 628"/>
                <a:gd name="T11" fmla="*/ 315 h 600"/>
                <a:gd name="T12" fmla="*/ 441 w 628"/>
                <a:gd name="T13" fmla="*/ 330 h 600"/>
                <a:gd name="T14" fmla="*/ 453 w 628"/>
                <a:gd name="T15" fmla="*/ 335 h 600"/>
                <a:gd name="T16" fmla="*/ 478 w 628"/>
                <a:gd name="T17" fmla="*/ 200 h 600"/>
                <a:gd name="T18" fmla="*/ 449 w 628"/>
                <a:gd name="T19" fmla="*/ 206 h 600"/>
                <a:gd name="T20" fmla="*/ 433 w 628"/>
                <a:gd name="T21" fmla="*/ 216 h 600"/>
                <a:gd name="T22" fmla="*/ 425 w 628"/>
                <a:gd name="T23" fmla="*/ 224 h 600"/>
                <a:gd name="T24" fmla="*/ 384 w 628"/>
                <a:gd name="T25" fmla="*/ 70 h 600"/>
                <a:gd name="T26" fmla="*/ 314 w 628"/>
                <a:gd name="T27" fmla="*/ 140 h 600"/>
                <a:gd name="T28" fmla="*/ 379 w 628"/>
                <a:gd name="T29" fmla="*/ 283 h 600"/>
                <a:gd name="T30" fmla="*/ 379 w 628"/>
                <a:gd name="T31" fmla="*/ 254 h 600"/>
                <a:gd name="T32" fmla="*/ 359 w 628"/>
                <a:gd name="T33" fmla="*/ 154 h 600"/>
                <a:gd name="T34" fmla="*/ 250 w 628"/>
                <a:gd name="T35" fmla="*/ 270 h 600"/>
                <a:gd name="T36" fmla="*/ 314 w 628"/>
                <a:gd name="T37" fmla="*/ 396 h 600"/>
                <a:gd name="T38" fmla="*/ 282 w 628"/>
                <a:gd name="T39" fmla="*/ 400 h 600"/>
                <a:gd name="T40" fmla="*/ 267 w 628"/>
                <a:gd name="T41" fmla="*/ 382 h 600"/>
                <a:gd name="T42" fmla="*/ 257 w 628"/>
                <a:gd name="T43" fmla="*/ 374 h 600"/>
                <a:gd name="T44" fmla="*/ 214 w 628"/>
                <a:gd name="T45" fmla="*/ 356 h 600"/>
                <a:gd name="T46" fmla="*/ 195 w 628"/>
                <a:gd name="T47" fmla="*/ 354 h 600"/>
                <a:gd name="T48" fmla="*/ 0 w 628"/>
                <a:gd name="T49" fmla="*/ 600 h 600"/>
                <a:gd name="T50" fmla="*/ 83 w 628"/>
                <a:gd name="T51" fmla="*/ 454 h 600"/>
                <a:gd name="T52" fmla="*/ 216 w 628"/>
                <a:gd name="T53" fmla="*/ 454 h 600"/>
                <a:gd name="T54" fmla="*/ 301 w 628"/>
                <a:gd name="T55" fmla="*/ 600 h 600"/>
                <a:gd name="T56" fmla="*/ 282 w 628"/>
                <a:gd name="T57" fmla="*/ 400 h 600"/>
                <a:gd name="T58" fmla="*/ 433 w 628"/>
                <a:gd name="T59" fmla="*/ 354 h 600"/>
                <a:gd name="T60" fmla="*/ 413 w 628"/>
                <a:gd name="T61" fmla="*/ 356 h 600"/>
                <a:gd name="T62" fmla="*/ 361 w 628"/>
                <a:gd name="T63" fmla="*/ 382 h 600"/>
                <a:gd name="T64" fmla="*/ 353 w 628"/>
                <a:gd name="T65" fmla="*/ 391 h 600"/>
                <a:gd name="T66" fmla="*/ 389 w 628"/>
                <a:gd name="T67" fmla="*/ 600 h 600"/>
                <a:gd name="T68" fmla="*/ 410 w 628"/>
                <a:gd name="T69" fmla="*/ 600 h 600"/>
                <a:gd name="T70" fmla="*/ 564 w 628"/>
                <a:gd name="T71" fmla="*/ 454 h 600"/>
                <a:gd name="T72" fmla="*/ 628 w 628"/>
                <a:gd name="T73" fmla="*/ 460 h 600"/>
                <a:gd name="T74" fmla="*/ 151 w 628"/>
                <a:gd name="T75" fmla="*/ 340 h 600"/>
                <a:gd name="T76" fmla="*/ 186 w 628"/>
                <a:gd name="T77" fmla="*/ 330 h 600"/>
                <a:gd name="T78" fmla="*/ 196 w 628"/>
                <a:gd name="T79" fmla="*/ 323 h 600"/>
                <a:gd name="T80" fmla="*/ 216 w 628"/>
                <a:gd name="T81" fmla="*/ 295 h 600"/>
                <a:gd name="T82" fmla="*/ 219 w 628"/>
                <a:gd name="T83" fmla="*/ 281 h 600"/>
                <a:gd name="T84" fmla="*/ 219 w 628"/>
                <a:gd name="T85" fmla="*/ 258 h 600"/>
                <a:gd name="T86" fmla="*/ 214 w 628"/>
                <a:gd name="T87" fmla="*/ 241 h 600"/>
                <a:gd name="T88" fmla="*/ 208 w 628"/>
                <a:gd name="T89" fmla="*/ 231 h 600"/>
                <a:gd name="T90" fmla="*/ 195 w 628"/>
                <a:gd name="T91" fmla="*/ 217 h 600"/>
                <a:gd name="T92" fmla="*/ 186 w 628"/>
                <a:gd name="T93" fmla="*/ 210 h 600"/>
                <a:gd name="T94" fmla="*/ 151 w 628"/>
                <a:gd name="T95" fmla="*/ 200 h 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28" h="600">
                  <a:moveTo>
                    <a:pt x="425" y="224"/>
                  </a:moveTo>
                  <a:cubicBezTo>
                    <a:pt x="423" y="226"/>
                    <a:pt x="421" y="229"/>
                    <a:pt x="420" y="231"/>
                  </a:cubicBezTo>
                  <a:cubicBezTo>
                    <a:pt x="419" y="231"/>
                    <a:pt x="419" y="232"/>
                    <a:pt x="419" y="232"/>
                  </a:cubicBezTo>
                  <a:cubicBezTo>
                    <a:pt x="418" y="234"/>
                    <a:pt x="416" y="236"/>
                    <a:pt x="415" y="239"/>
                  </a:cubicBezTo>
                  <a:cubicBezTo>
                    <a:pt x="415" y="240"/>
                    <a:pt x="414" y="240"/>
                    <a:pt x="414" y="241"/>
                  </a:cubicBezTo>
                  <a:cubicBezTo>
                    <a:pt x="413" y="244"/>
                    <a:pt x="412" y="246"/>
                    <a:pt x="411" y="249"/>
                  </a:cubicBezTo>
                  <a:cubicBezTo>
                    <a:pt x="411" y="249"/>
                    <a:pt x="411" y="250"/>
                    <a:pt x="411" y="250"/>
                  </a:cubicBezTo>
                  <a:cubicBezTo>
                    <a:pt x="410" y="253"/>
                    <a:pt x="409" y="255"/>
                    <a:pt x="409" y="258"/>
                  </a:cubicBezTo>
                  <a:cubicBezTo>
                    <a:pt x="409" y="259"/>
                    <a:pt x="409" y="260"/>
                    <a:pt x="408" y="261"/>
                  </a:cubicBezTo>
                  <a:cubicBezTo>
                    <a:pt x="408" y="264"/>
                    <a:pt x="408" y="267"/>
                    <a:pt x="408" y="270"/>
                  </a:cubicBezTo>
                  <a:cubicBezTo>
                    <a:pt x="408" y="274"/>
                    <a:pt x="408" y="278"/>
                    <a:pt x="409" y="281"/>
                  </a:cubicBezTo>
                  <a:cubicBezTo>
                    <a:pt x="409" y="282"/>
                    <a:pt x="409" y="283"/>
                    <a:pt x="409" y="283"/>
                  </a:cubicBezTo>
                  <a:cubicBezTo>
                    <a:pt x="410" y="287"/>
                    <a:pt x="411" y="290"/>
                    <a:pt x="412" y="293"/>
                  </a:cubicBezTo>
                  <a:cubicBezTo>
                    <a:pt x="412" y="294"/>
                    <a:pt x="412" y="294"/>
                    <a:pt x="412" y="295"/>
                  </a:cubicBezTo>
                  <a:cubicBezTo>
                    <a:pt x="414" y="298"/>
                    <a:pt x="415" y="301"/>
                    <a:pt x="417" y="304"/>
                  </a:cubicBezTo>
                  <a:cubicBezTo>
                    <a:pt x="417" y="305"/>
                    <a:pt x="417" y="305"/>
                    <a:pt x="418" y="306"/>
                  </a:cubicBezTo>
                  <a:cubicBezTo>
                    <a:pt x="420" y="309"/>
                    <a:pt x="422" y="312"/>
                    <a:pt x="424" y="315"/>
                  </a:cubicBezTo>
                  <a:cubicBezTo>
                    <a:pt x="424" y="315"/>
                    <a:pt x="424" y="315"/>
                    <a:pt x="424" y="315"/>
                  </a:cubicBezTo>
                  <a:cubicBezTo>
                    <a:pt x="427" y="318"/>
                    <a:pt x="429" y="320"/>
                    <a:pt x="432" y="323"/>
                  </a:cubicBezTo>
                  <a:cubicBezTo>
                    <a:pt x="432" y="323"/>
                    <a:pt x="432" y="323"/>
                    <a:pt x="432" y="323"/>
                  </a:cubicBezTo>
                  <a:cubicBezTo>
                    <a:pt x="435" y="326"/>
                    <a:pt x="438" y="328"/>
                    <a:pt x="441" y="330"/>
                  </a:cubicBezTo>
                  <a:cubicBezTo>
                    <a:pt x="442" y="330"/>
                    <a:pt x="442" y="330"/>
                    <a:pt x="442" y="330"/>
                  </a:cubicBezTo>
                  <a:cubicBezTo>
                    <a:pt x="446" y="332"/>
                    <a:pt x="449" y="334"/>
                    <a:pt x="452" y="335"/>
                  </a:cubicBezTo>
                  <a:cubicBezTo>
                    <a:pt x="453" y="335"/>
                    <a:pt x="453" y="335"/>
                    <a:pt x="453" y="335"/>
                  </a:cubicBezTo>
                  <a:cubicBezTo>
                    <a:pt x="461" y="338"/>
                    <a:pt x="469" y="340"/>
                    <a:pt x="478" y="340"/>
                  </a:cubicBezTo>
                  <a:cubicBezTo>
                    <a:pt x="516" y="340"/>
                    <a:pt x="547" y="309"/>
                    <a:pt x="547" y="270"/>
                  </a:cubicBezTo>
                  <a:cubicBezTo>
                    <a:pt x="547" y="231"/>
                    <a:pt x="516" y="200"/>
                    <a:pt x="478" y="200"/>
                  </a:cubicBezTo>
                  <a:cubicBezTo>
                    <a:pt x="468" y="200"/>
                    <a:pt x="458" y="202"/>
                    <a:pt x="450" y="206"/>
                  </a:cubicBezTo>
                  <a:cubicBezTo>
                    <a:pt x="450" y="206"/>
                    <a:pt x="450" y="206"/>
                    <a:pt x="450" y="206"/>
                  </a:cubicBezTo>
                  <a:cubicBezTo>
                    <a:pt x="449" y="206"/>
                    <a:pt x="449" y="206"/>
                    <a:pt x="449" y="206"/>
                  </a:cubicBezTo>
                  <a:cubicBezTo>
                    <a:pt x="446" y="208"/>
                    <a:pt x="444" y="209"/>
                    <a:pt x="442" y="210"/>
                  </a:cubicBezTo>
                  <a:cubicBezTo>
                    <a:pt x="441" y="210"/>
                    <a:pt x="441" y="211"/>
                    <a:pt x="440" y="211"/>
                  </a:cubicBezTo>
                  <a:cubicBezTo>
                    <a:pt x="438" y="213"/>
                    <a:pt x="435" y="215"/>
                    <a:pt x="433" y="216"/>
                  </a:cubicBezTo>
                  <a:cubicBezTo>
                    <a:pt x="433" y="217"/>
                    <a:pt x="432" y="217"/>
                    <a:pt x="432" y="217"/>
                  </a:cubicBezTo>
                  <a:cubicBezTo>
                    <a:pt x="430" y="219"/>
                    <a:pt x="428" y="221"/>
                    <a:pt x="426" y="223"/>
                  </a:cubicBezTo>
                  <a:cubicBezTo>
                    <a:pt x="426" y="223"/>
                    <a:pt x="425" y="224"/>
                    <a:pt x="425" y="224"/>
                  </a:cubicBezTo>
                  <a:close/>
                  <a:moveTo>
                    <a:pt x="314" y="140"/>
                  </a:moveTo>
                  <a:lnTo>
                    <a:pt x="314" y="140"/>
                  </a:lnTo>
                  <a:cubicBezTo>
                    <a:pt x="353" y="140"/>
                    <a:pt x="384" y="108"/>
                    <a:pt x="384" y="70"/>
                  </a:cubicBezTo>
                  <a:cubicBezTo>
                    <a:pt x="384" y="31"/>
                    <a:pt x="353" y="0"/>
                    <a:pt x="314" y="0"/>
                  </a:cubicBezTo>
                  <a:cubicBezTo>
                    <a:pt x="275" y="0"/>
                    <a:pt x="244" y="31"/>
                    <a:pt x="244" y="70"/>
                  </a:cubicBezTo>
                  <a:cubicBezTo>
                    <a:pt x="244" y="108"/>
                    <a:pt x="275" y="140"/>
                    <a:pt x="314" y="140"/>
                  </a:cubicBezTo>
                  <a:close/>
                  <a:moveTo>
                    <a:pt x="379" y="336"/>
                  </a:moveTo>
                  <a:lnTo>
                    <a:pt x="379" y="336"/>
                  </a:lnTo>
                  <a:lnTo>
                    <a:pt x="379" y="283"/>
                  </a:lnTo>
                  <a:cubicBezTo>
                    <a:pt x="379" y="279"/>
                    <a:pt x="378" y="274"/>
                    <a:pt x="378" y="270"/>
                  </a:cubicBezTo>
                  <a:cubicBezTo>
                    <a:pt x="378" y="266"/>
                    <a:pt x="379" y="262"/>
                    <a:pt x="379" y="257"/>
                  </a:cubicBezTo>
                  <a:lnTo>
                    <a:pt x="379" y="254"/>
                  </a:lnTo>
                  <a:lnTo>
                    <a:pt x="380" y="254"/>
                  </a:lnTo>
                  <a:cubicBezTo>
                    <a:pt x="385" y="223"/>
                    <a:pt x="404" y="197"/>
                    <a:pt x="431" y="183"/>
                  </a:cubicBezTo>
                  <a:cubicBezTo>
                    <a:pt x="412" y="165"/>
                    <a:pt x="387" y="154"/>
                    <a:pt x="359" y="154"/>
                  </a:cubicBezTo>
                  <a:lnTo>
                    <a:pt x="269" y="154"/>
                  </a:lnTo>
                  <a:cubicBezTo>
                    <a:pt x="241" y="154"/>
                    <a:pt x="216" y="165"/>
                    <a:pt x="197" y="183"/>
                  </a:cubicBezTo>
                  <a:cubicBezTo>
                    <a:pt x="228" y="199"/>
                    <a:pt x="250" y="232"/>
                    <a:pt x="250" y="270"/>
                  </a:cubicBezTo>
                  <a:cubicBezTo>
                    <a:pt x="250" y="278"/>
                    <a:pt x="249" y="285"/>
                    <a:pt x="247" y="293"/>
                  </a:cubicBezTo>
                  <a:lnTo>
                    <a:pt x="247" y="335"/>
                  </a:lnTo>
                  <a:cubicBezTo>
                    <a:pt x="276" y="347"/>
                    <a:pt x="299" y="369"/>
                    <a:pt x="314" y="396"/>
                  </a:cubicBezTo>
                  <a:cubicBezTo>
                    <a:pt x="328" y="369"/>
                    <a:pt x="352" y="348"/>
                    <a:pt x="379" y="336"/>
                  </a:cubicBezTo>
                  <a:close/>
                  <a:moveTo>
                    <a:pt x="282" y="400"/>
                  </a:moveTo>
                  <a:lnTo>
                    <a:pt x="282" y="400"/>
                  </a:lnTo>
                  <a:cubicBezTo>
                    <a:pt x="280" y="397"/>
                    <a:pt x="278" y="394"/>
                    <a:pt x="275" y="391"/>
                  </a:cubicBezTo>
                  <a:cubicBezTo>
                    <a:pt x="275" y="390"/>
                    <a:pt x="274" y="390"/>
                    <a:pt x="274" y="390"/>
                  </a:cubicBezTo>
                  <a:cubicBezTo>
                    <a:pt x="272" y="387"/>
                    <a:pt x="270" y="385"/>
                    <a:pt x="267" y="382"/>
                  </a:cubicBezTo>
                  <a:cubicBezTo>
                    <a:pt x="267" y="382"/>
                    <a:pt x="266" y="382"/>
                    <a:pt x="266" y="381"/>
                  </a:cubicBezTo>
                  <a:cubicBezTo>
                    <a:pt x="263" y="379"/>
                    <a:pt x="261" y="377"/>
                    <a:pt x="258" y="375"/>
                  </a:cubicBezTo>
                  <a:cubicBezTo>
                    <a:pt x="257" y="374"/>
                    <a:pt x="257" y="374"/>
                    <a:pt x="257" y="374"/>
                  </a:cubicBezTo>
                  <a:cubicBezTo>
                    <a:pt x="247" y="367"/>
                    <a:pt x="237" y="362"/>
                    <a:pt x="225" y="359"/>
                  </a:cubicBezTo>
                  <a:cubicBezTo>
                    <a:pt x="223" y="358"/>
                    <a:pt x="220" y="357"/>
                    <a:pt x="218" y="357"/>
                  </a:cubicBezTo>
                  <a:cubicBezTo>
                    <a:pt x="217" y="356"/>
                    <a:pt x="215" y="356"/>
                    <a:pt x="214" y="356"/>
                  </a:cubicBezTo>
                  <a:cubicBezTo>
                    <a:pt x="212" y="356"/>
                    <a:pt x="210" y="355"/>
                    <a:pt x="208" y="355"/>
                  </a:cubicBezTo>
                  <a:cubicBezTo>
                    <a:pt x="207" y="355"/>
                    <a:pt x="206" y="355"/>
                    <a:pt x="205" y="355"/>
                  </a:cubicBezTo>
                  <a:cubicBezTo>
                    <a:pt x="202" y="354"/>
                    <a:pt x="199" y="354"/>
                    <a:pt x="195" y="354"/>
                  </a:cubicBezTo>
                  <a:lnTo>
                    <a:pt x="105" y="354"/>
                  </a:lnTo>
                  <a:cubicBezTo>
                    <a:pt x="47" y="354"/>
                    <a:pt x="0" y="401"/>
                    <a:pt x="0" y="460"/>
                  </a:cubicBezTo>
                  <a:lnTo>
                    <a:pt x="0" y="600"/>
                  </a:lnTo>
                  <a:lnTo>
                    <a:pt x="62" y="600"/>
                  </a:lnTo>
                  <a:lnTo>
                    <a:pt x="62" y="454"/>
                  </a:lnTo>
                  <a:lnTo>
                    <a:pt x="83" y="454"/>
                  </a:lnTo>
                  <a:lnTo>
                    <a:pt x="83" y="600"/>
                  </a:lnTo>
                  <a:lnTo>
                    <a:pt x="216" y="600"/>
                  </a:lnTo>
                  <a:lnTo>
                    <a:pt x="216" y="454"/>
                  </a:lnTo>
                  <a:lnTo>
                    <a:pt x="237" y="454"/>
                  </a:lnTo>
                  <a:lnTo>
                    <a:pt x="237" y="600"/>
                  </a:lnTo>
                  <a:lnTo>
                    <a:pt x="301" y="600"/>
                  </a:lnTo>
                  <a:lnTo>
                    <a:pt x="301" y="460"/>
                  </a:lnTo>
                  <a:cubicBezTo>
                    <a:pt x="301" y="437"/>
                    <a:pt x="294" y="417"/>
                    <a:pt x="282" y="400"/>
                  </a:cubicBezTo>
                  <a:cubicBezTo>
                    <a:pt x="282" y="400"/>
                    <a:pt x="282" y="400"/>
                    <a:pt x="282" y="400"/>
                  </a:cubicBezTo>
                  <a:close/>
                  <a:moveTo>
                    <a:pt x="523" y="354"/>
                  </a:moveTo>
                  <a:lnTo>
                    <a:pt x="523" y="354"/>
                  </a:lnTo>
                  <a:lnTo>
                    <a:pt x="433" y="354"/>
                  </a:lnTo>
                  <a:cubicBezTo>
                    <a:pt x="429" y="354"/>
                    <a:pt x="426" y="354"/>
                    <a:pt x="423" y="355"/>
                  </a:cubicBezTo>
                  <a:cubicBezTo>
                    <a:pt x="422" y="355"/>
                    <a:pt x="421" y="355"/>
                    <a:pt x="420" y="355"/>
                  </a:cubicBezTo>
                  <a:cubicBezTo>
                    <a:pt x="418" y="355"/>
                    <a:pt x="415" y="356"/>
                    <a:pt x="413" y="356"/>
                  </a:cubicBezTo>
                  <a:cubicBezTo>
                    <a:pt x="412" y="356"/>
                    <a:pt x="411" y="356"/>
                    <a:pt x="410" y="357"/>
                  </a:cubicBezTo>
                  <a:cubicBezTo>
                    <a:pt x="408" y="357"/>
                    <a:pt x="405" y="358"/>
                    <a:pt x="403" y="358"/>
                  </a:cubicBezTo>
                  <a:cubicBezTo>
                    <a:pt x="387" y="363"/>
                    <a:pt x="373" y="371"/>
                    <a:pt x="361" y="382"/>
                  </a:cubicBezTo>
                  <a:cubicBezTo>
                    <a:pt x="361" y="382"/>
                    <a:pt x="361" y="382"/>
                    <a:pt x="361" y="383"/>
                  </a:cubicBezTo>
                  <a:cubicBezTo>
                    <a:pt x="358" y="385"/>
                    <a:pt x="356" y="388"/>
                    <a:pt x="353" y="390"/>
                  </a:cubicBezTo>
                  <a:cubicBezTo>
                    <a:pt x="353" y="390"/>
                    <a:pt x="353" y="391"/>
                    <a:pt x="353" y="391"/>
                  </a:cubicBezTo>
                  <a:cubicBezTo>
                    <a:pt x="337" y="409"/>
                    <a:pt x="327" y="433"/>
                    <a:pt x="327" y="460"/>
                  </a:cubicBezTo>
                  <a:lnTo>
                    <a:pt x="327" y="600"/>
                  </a:lnTo>
                  <a:lnTo>
                    <a:pt x="389" y="600"/>
                  </a:lnTo>
                  <a:lnTo>
                    <a:pt x="389" y="454"/>
                  </a:lnTo>
                  <a:lnTo>
                    <a:pt x="410" y="454"/>
                  </a:lnTo>
                  <a:lnTo>
                    <a:pt x="410" y="600"/>
                  </a:lnTo>
                  <a:lnTo>
                    <a:pt x="543" y="600"/>
                  </a:lnTo>
                  <a:lnTo>
                    <a:pt x="543" y="454"/>
                  </a:lnTo>
                  <a:lnTo>
                    <a:pt x="564" y="454"/>
                  </a:lnTo>
                  <a:lnTo>
                    <a:pt x="564" y="600"/>
                  </a:lnTo>
                  <a:lnTo>
                    <a:pt x="628" y="600"/>
                  </a:lnTo>
                  <a:lnTo>
                    <a:pt x="628" y="460"/>
                  </a:lnTo>
                  <a:cubicBezTo>
                    <a:pt x="628" y="401"/>
                    <a:pt x="581" y="354"/>
                    <a:pt x="523" y="354"/>
                  </a:cubicBezTo>
                  <a:close/>
                  <a:moveTo>
                    <a:pt x="151" y="340"/>
                  </a:moveTo>
                  <a:lnTo>
                    <a:pt x="151" y="340"/>
                  </a:lnTo>
                  <a:cubicBezTo>
                    <a:pt x="159" y="340"/>
                    <a:pt x="167" y="338"/>
                    <a:pt x="175" y="335"/>
                  </a:cubicBezTo>
                  <a:cubicBezTo>
                    <a:pt x="175" y="335"/>
                    <a:pt x="175" y="335"/>
                    <a:pt x="176" y="335"/>
                  </a:cubicBezTo>
                  <a:cubicBezTo>
                    <a:pt x="179" y="334"/>
                    <a:pt x="183" y="332"/>
                    <a:pt x="186" y="330"/>
                  </a:cubicBezTo>
                  <a:cubicBezTo>
                    <a:pt x="186" y="330"/>
                    <a:pt x="186" y="330"/>
                    <a:pt x="186" y="330"/>
                  </a:cubicBezTo>
                  <a:cubicBezTo>
                    <a:pt x="190" y="328"/>
                    <a:pt x="193" y="326"/>
                    <a:pt x="196" y="323"/>
                  </a:cubicBezTo>
                  <a:cubicBezTo>
                    <a:pt x="196" y="323"/>
                    <a:pt x="196" y="323"/>
                    <a:pt x="196" y="323"/>
                  </a:cubicBezTo>
                  <a:cubicBezTo>
                    <a:pt x="202" y="318"/>
                    <a:pt x="206" y="312"/>
                    <a:pt x="210" y="306"/>
                  </a:cubicBezTo>
                  <a:cubicBezTo>
                    <a:pt x="211" y="305"/>
                    <a:pt x="211" y="305"/>
                    <a:pt x="211" y="304"/>
                  </a:cubicBezTo>
                  <a:cubicBezTo>
                    <a:pt x="213" y="301"/>
                    <a:pt x="214" y="298"/>
                    <a:pt x="216" y="295"/>
                  </a:cubicBezTo>
                  <a:cubicBezTo>
                    <a:pt x="216" y="294"/>
                    <a:pt x="216" y="294"/>
                    <a:pt x="216" y="293"/>
                  </a:cubicBezTo>
                  <a:cubicBezTo>
                    <a:pt x="217" y="290"/>
                    <a:pt x="218" y="287"/>
                    <a:pt x="219" y="283"/>
                  </a:cubicBezTo>
                  <a:cubicBezTo>
                    <a:pt x="219" y="282"/>
                    <a:pt x="219" y="282"/>
                    <a:pt x="219" y="281"/>
                  </a:cubicBezTo>
                  <a:cubicBezTo>
                    <a:pt x="220" y="278"/>
                    <a:pt x="220" y="274"/>
                    <a:pt x="220" y="270"/>
                  </a:cubicBezTo>
                  <a:cubicBezTo>
                    <a:pt x="220" y="267"/>
                    <a:pt x="220" y="264"/>
                    <a:pt x="220" y="261"/>
                  </a:cubicBezTo>
                  <a:cubicBezTo>
                    <a:pt x="219" y="260"/>
                    <a:pt x="219" y="259"/>
                    <a:pt x="219" y="258"/>
                  </a:cubicBezTo>
                  <a:cubicBezTo>
                    <a:pt x="219" y="255"/>
                    <a:pt x="218" y="252"/>
                    <a:pt x="217" y="250"/>
                  </a:cubicBezTo>
                  <a:cubicBezTo>
                    <a:pt x="217" y="249"/>
                    <a:pt x="217" y="249"/>
                    <a:pt x="217" y="249"/>
                  </a:cubicBezTo>
                  <a:cubicBezTo>
                    <a:pt x="216" y="246"/>
                    <a:pt x="215" y="244"/>
                    <a:pt x="214" y="241"/>
                  </a:cubicBezTo>
                  <a:cubicBezTo>
                    <a:pt x="214" y="240"/>
                    <a:pt x="213" y="240"/>
                    <a:pt x="213" y="239"/>
                  </a:cubicBezTo>
                  <a:cubicBezTo>
                    <a:pt x="212" y="236"/>
                    <a:pt x="210" y="234"/>
                    <a:pt x="209" y="231"/>
                  </a:cubicBezTo>
                  <a:lnTo>
                    <a:pt x="208" y="231"/>
                  </a:lnTo>
                  <a:cubicBezTo>
                    <a:pt x="207" y="229"/>
                    <a:pt x="205" y="226"/>
                    <a:pt x="203" y="224"/>
                  </a:cubicBezTo>
                  <a:cubicBezTo>
                    <a:pt x="203" y="224"/>
                    <a:pt x="202" y="223"/>
                    <a:pt x="202" y="223"/>
                  </a:cubicBezTo>
                  <a:cubicBezTo>
                    <a:pt x="200" y="221"/>
                    <a:pt x="198" y="219"/>
                    <a:pt x="195" y="217"/>
                  </a:cubicBezTo>
                  <a:cubicBezTo>
                    <a:pt x="195" y="217"/>
                    <a:pt x="195" y="217"/>
                    <a:pt x="195" y="216"/>
                  </a:cubicBezTo>
                  <a:cubicBezTo>
                    <a:pt x="193" y="215"/>
                    <a:pt x="190" y="213"/>
                    <a:pt x="188" y="211"/>
                  </a:cubicBezTo>
                  <a:cubicBezTo>
                    <a:pt x="187" y="211"/>
                    <a:pt x="187" y="210"/>
                    <a:pt x="186" y="210"/>
                  </a:cubicBezTo>
                  <a:cubicBezTo>
                    <a:pt x="184" y="209"/>
                    <a:pt x="181" y="207"/>
                    <a:pt x="179" y="206"/>
                  </a:cubicBezTo>
                  <a:cubicBezTo>
                    <a:pt x="179" y="206"/>
                    <a:pt x="178" y="206"/>
                    <a:pt x="178" y="206"/>
                  </a:cubicBezTo>
                  <a:cubicBezTo>
                    <a:pt x="170" y="202"/>
                    <a:pt x="160" y="200"/>
                    <a:pt x="151" y="200"/>
                  </a:cubicBezTo>
                  <a:cubicBezTo>
                    <a:pt x="112" y="200"/>
                    <a:pt x="81" y="231"/>
                    <a:pt x="81" y="270"/>
                  </a:cubicBezTo>
                  <a:cubicBezTo>
                    <a:pt x="81" y="309"/>
                    <a:pt x="112" y="340"/>
                    <a:pt x="151" y="340"/>
                  </a:cubicBezTo>
                  <a:close/>
                </a:path>
              </a:pathLst>
            </a:custGeom>
            <a:solidFill>
              <a:srgbClr val="365B7C"/>
            </a:solidFill>
            <a:ln>
              <a:noFill/>
            </a:ln>
          </p:spPr>
          <p:txBody>
            <a:bodyPr vert="horz" wrap="square" lIns="91440" tIns="45720" rIns="91440" bIns="45720" numCol="1" anchor="t" anchorCtr="0" compatLnSpc="1"/>
            <a:lstStyle/>
            <a:p>
              <a:endParaRPr lang="zh-CN" altLang="en-US">
                <a:solidFill>
                  <a:schemeClr val="accent2"/>
                </a:solidFill>
              </a:endParaRPr>
            </a:p>
          </p:txBody>
        </p:sp>
      </p:grpSp>
      <p:sp>
        <p:nvSpPr>
          <p:cNvPr id="23" name="矩形 22"/>
          <p:cNvSpPr/>
          <p:nvPr/>
        </p:nvSpPr>
        <p:spPr>
          <a:xfrm>
            <a:off x="2237463" y="878803"/>
            <a:ext cx="2087446" cy="470748"/>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800" b="1" dirty="0">
                <a:latin typeface="楷体" panose="02010609060101010101" pitchFamily="49" charset="-122"/>
                <a:ea typeface="楷体" panose="02010609060101010101" pitchFamily="49" charset="-122"/>
                <a:cs typeface="+mn-ea"/>
                <a:sym typeface="+mn-lt"/>
              </a:rPr>
              <a:t>案例导学</a:t>
            </a:r>
          </a:p>
        </p:txBody>
      </p:sp>
    </p:spTree>
    <p:extLst>
      <p:ext uri="{BB962C8B-B14F-4D97-AF65-F5344CB8AC3E}">
        <p14:creationId xmlns:p14="http://schemas.microsoft.com/office/powerpoint/2010/main" val="3137747843"/>
      </p:ext>
    </p:extLst>
  </p:cSld>
  <p:clrMapOvr>
    <a:masterClrMapping/>
  </p:clrMapOvr>
  <p:transition>
    <p:randomBar dir="vert"/>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5" presetClass="entr" presetSubtype="0" fill="hold" nodeType="withEffect">
                                  <p:stCondLst>
                                    <p:cond delay="250"/>
                                  </p:stCondLst>
                                  <p:childTnLst>
                                    <p:set>
                                      <p:cBhvr>
                                        <p:cTn id="6" dur="1" fill="hold">
                                          <p:stCondLst>
                                            <p:cond delay="0"/>
                                          </p:stCondLst>
                                        </p:cTn>
                                        <p:tgtEl>
                                          <p:spTgt spid="17"/>
                                        </p:tgtEl>
                                        <p:attrNameLst>
                                          <p:attrName>style.visibility</p:attrName>
                                        </p:attrNameLst>
                                      </p:cBhvr>
                                      <p:to>
                                        <p:strVal val="visible"/>
                                      </p:to>
                                    </p:set>
                                    <p:anim calcmode="lin" valueType="num">
                                      <p:cBhvr>
                                        <p:cTn id="7" dur="500" decel="50000" fill="hold">
                                          <p:stCondLst>
                                            <p:cond delay="0"/>
                                          </p:stCondLst>
                                        </p:cTn>
                                        <p:tgtEl>
                                          <p:spTgt spid="17"/>
                                        </p:tgtEl>
                                        <p:attrNameLst>
                                          <p:attrName>style.rotation</p:attrName>
                                        </p:attrNameLst>
                                      </p:cBhvr>
                                      <p:tavLst>
                                        <p:tav tm="0">
                                          <p:val>
                                            <p:fltVal val="-90"/>
                                          </p:val>
                                        </p:tav>
                                        <p:tav tm="100000">
                                          <p:val>
                                            <p:fltVal val="0"/>
                                          </p:val>
                                        </p:tav>
                                      </p:tavLst>
                                    </p:anim>
                                    <p:anim calcmode="lin" valueType="num">
                                      <p:cBhvr>
                                        <p:cTn id="8" dur="500" decel="50000" fill="hold">
                                          <p:stCondLst>
                                            <p:cond delay="0"/>
                                          </p:stCondLst>
                                        </p:cTn>
                                        <p:tgtEl>
                                          <p:spTgt spid="17"/>
                                        </p:tgtEl>
                                        <p:attrNameLst>
                                          <p:attrName>ppt_w</p:attrName>
                                        </p:attrNameLst>
                                      </p:cBhvr>
                                      <p:tavLst>
                                        <p:tav tm="0">
                                          <p:val>
                                            <p:strVal val="#ppt_w"/>
                                          </p:val>
                                        </p:tav>
                                        <p:tav tm="100000">
                                          <p:val>
                                            <p:strVal val="#ppt_w*.05"/>
                                          </p:val>
                                        </p:tav>
                                      </p:tavLst>
                                    </p:anim>
                                    <p:anim calcmode="lin" valueType="num">
                                      <p:cBhvr>
                                        <p:cTn id="9" dur="500" accel="50000" fill="hold">
                                          <p:stCondLst>
                                            <p:cond delay="500"/>
                                          </p:stCondLst>
                                        </p:cTn>
                                        <p:tgtEl>
                                          <p:spTgt spid="17"/>
                                        </p:tgtEl>
                                        <p:attrNameLst>
                                          <p:attrName>ppt_w</p:attrName>
                                        </p:attrNameLst>
                                      </p:cBhvr>
                                      <p:tavLst>
                                        <p:tav tm="0">
                                          <p:val>
                                            <p:strVal val="#ppt_w*.05"/>
                                          </p:val>
                                        </p:tav>
                                        <p:tav tm="100000">
                                          <p:val>
                                            <p:strVal val="#ppt_w"/>
                                          </p:val>
                                        </p:tav>
                                      </p:tavLst>
                                    </p:anim>
                                    <p:anim calcmode="lin" valueType="num">
                                      <p:cBhvr>
                                        <p:cTn id="10" dur="1000" fill="hold"/>
                                        <p:tgtEl>
                                          <p:spTgt spid="17"/>
                                        </p:tgtEl>
                                        <p:attrNameLst>
                                          <p:attrName>ppt_h</p:attrName>
                                        </p:attrNameLst>
                                      </p:cBhvr>
                                      <p:tavLst>
                                        <p:tav tm="0">
                                          <p:val>
                                            <p:strVal val="#ppt_h"/>
                                          </p:val>
                                        </p:tav>
                                        <p:tav tm="100000">
                                          <p:val>
                                            <p:strVal val="#ppt_h"/>
                                          </p:val>
                                        </p:tav>
                                      </p:tavLst>
                                    </p:anim>
                                    <p:anim calcmode="lin" valueType="num">
                                      <p:cBhvr>
                                        <p:cTn id="11" dur="500" decel="50000" fill="hold">
                                          <p:stCondLst>
                                            <p:cond delay="0"/>
                                          </p:stCondLst>
                                        </p:cTn>
                                        <p:tgtEl>
                                          <p:spTgt spid="17"/>
                                        </p:tgtEl>
                                        <p:attrNameLst>
                                          <p:attrName>ppt_x</p:attrName>
                                        </p:attrNameLst>
                                      </p:cBhvr>
                                      <p:tavLst>
                                        <p:tav tm="0">
                                          <p:val>
                                            <p:strVal val="#ppt_x+.4"/>
                                          </p:val>
                                        </p:tav>
                                        <p:tav tm="100000">
                                          <p:val>
                                            <p:strVal val="#ppt_x"/>
                                          </p:val>
                                        </p:tav>
                                      </p:tavLst>
                                    </p:anim>
                                    <p:anim calcmode="lin" valueType="num">
                                      <p:cBhvr>
                                        <p:cTn id="12" dur="500" decel="50000" fill="hold">
                                          <p:stCondLst>
                                            <p:cond delay="0"/>
                                          </p:stCondLst>
                                        </p:cTn>
                                        <p:tgtEl>
                                          <p:spTgt spid="17"/>
                                        </p:tgtEl>
                                        <p:attrNameLst>
                                          <p:attrName>ppt_y</p:attrName>
                                        </p:attrNameLst>
                                      </p:cBhvr>
                                      <p:tavLst>
                                        <p:tav tm="0">
                                          <p:val>
                                            <p:strVal val="#ppt_y-.2"/>
                                          </p:val>
                                        </p:tav>
                                        <p:tav tm="100000">
                                          <p:val>
                                            <p:strVal val="#ppt_y+.1"/>
                                          </p:val>
                                        </p:tav>
                                      </p:tavLst>
                                    </p:anim>
                                    <p:anim calcmode="lin" valueType="num">
                                      <p:cBhvr>
                                        <p:cTn id="13" dur="500" accel="50000" fill="hold">
                                          <p:stCondLst>
                                            <p:cond delay="500"/>
                                          </p:stCondLst>
                                        </p:cTn>
                                        <p:tgtEl>
                                          <p:spTgt spid="17"/>
                                        </p:tgtEl>
                                        <p:attrNameLst>
                                          <p:attrName>ppt_y</p:attrName>
                                        </p:attrNameLst>
                                      </p:cBhvr>
                                      <p:tavLst>
                                        <p:tav tm="0">
                                          <p:val>
                                            <p:strVal val="#ppt_y+.1"/>
                                          </p:val>
                                        </p:tav>
                                        <p:tav tm="100000">
                                          <p:val>
                                            <p:strVal val="#ppt_y"/>
                                          </p:val>
                                        </p:tav>
                                      </p:tavLst>
                                    </p:anim>
                                    <p:animEffect transition="in" filter="fade">
                                      <p:cBhvr>
                                        <p:cTn id="14" dur="1000" decel="50000">
                                          <p:stCondLst>
                                            <p:cond delay="0"/>
                                          </p:stCondLst>
                                        </p:cTn>
                                        <p:tgtEl>
                                          <p:spTgt spid="17"/>
                                        </p:tgtEl>
                                      </p:cBhvr>
                                    </p:animEffect>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nodeType="clickEffect">
                                  <p:stCondLst>
                                    <p:cond delay="0"/>
                                  </p:stCondLst>
                                  <p:childTnLst>
                                    <p:set>
                                      <p:cBhvr>
                                        <p:cTn id="18" dur="1" fill="hold">
                                          <p:stCondLst>
                                            <p:cond delay="0"/>
                                          </p:stCondLst>
                                        </p:cTn>
                                        <p:tgtEl>
                                          <p:spTgt spid="16">
                                            <p:txEl>
                                              <p:pRg st="0" end="0"/>
                                            </p:txEl>
                                          </p:spTgt>
                                        </p:tgtEl>
                                        <p:attrNameLst>
                                          <p:attrName>style.visibility</p:attrName>
                                        </p:attrNameLst>
                                      </p:cBhvr>
                                      <p:to>
                                        <p:strVal val="visible"/>
                                      </p:to>
                                    </p:set>
                                    <p:anim calcmode="lin" valueType="num">
                                      <p:cBhvr additive="base">
                                        <p:cTn id="19" dur="500" fill="hold"/>
                                        <p:tgtEl>
                                          <p:spTgt spid="16">
                                            <p:txEl>
                                              <p:pRg st="0" end="0"/>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16">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3" presetClass="entr" presetSubtype="10" fill="hold" nodeType="clickEffect">
                                  <p:stCondLst>
                                    <p:cond delay="0"/>
                                  </p:stCondLst>
                                  <p:childTnLst>
                                    <p:set>
                                      <p:cBhvr>
                                        <p:cTn id="24" dur="1" fill="hold">
                                          <p:stCondLst>
                                            <p:cond delay="0"/>
                                          </p:stCondLst>
                                        </p:cTn>
                                        <p:tgtEl>
                                          <p:spTgt spid="16">
                                            <p:txEl>
                                              <p:pRg st="1" end="1"/>
                                            </p:txEl>
                                          </p:spTgt>
                                        </p:tgtEl>
                                        <p:attrNameLst>
                                          <p:attrName>style.visibility</p:attrName>
                                        </p:attrNameLst>
                                      </p:cBhvr>
                                      <p:to>
                                        <p:strVal val="visible"/>
                                      </p:to>
                                    </p:set>
                                    <p:animEffect transition="in" filter="blinds(horizontal)">
                                      <p:cBhvr>
                                        <p:cTn id="25" dur="500"/>
                                        <p:tgtEl>
                                          <p:spTgt spid="16">
                                            <p:txEl>
                                              <p:pRg st="1" end="1"/>
                                            </p:txEl>
                                          </p:spTgt>
                                        </p:tgtEl>
                                      </p:cBhvr>
                                    </p:animEffect>
                                  </p:childTnLst>
                                </p:cTn>
                              </p:par>
                            </p:childTnLst>
                          </p:cTn>
                        </p:par>
                      </p:childTnLst>
                    </p:cTn>
                  </p:par>
                  <p:par>
                    <p:cTn id="26" fill="hold">
                      <p:stCondLst>
                        <p:cond delay="indefinite"/>
                      </p:stCondLst>
                      <p:childTnLst>
                        <p:par>
                          <p:cTn id="27" fill="hold">
                            <p:stCondLst>
                              <p:cond delay="0"/>
                            </p:stCondLst>
                            <p:childTnLst>
                              <p:par>
                                <p:cTn id="28" presetID="3" presetClass="entr" presetSubtype="10" fill="hold" nodeType="clickEffect">
                                  <p:stCondLst>
                                    <p:cond delay="0"/>
                                  </p:stCondLst>
                                  <p:childTnLst>
                                    <p:set>
                                      <p:cBhvr>
                                        <p:cTn id="29" dur="1" fill="hold">
                                          <p:stCondLst>
                                            <p:cond delay="0"/>
                                          </p:stCondLst>
                                        </p:cTn>
                                        <p:tgtEl>
                                          <p:spTgt spid="16">
                                            <p:txEl>
                                              <p:pRg st="2" end="2"/>
                                            </p:txEl>
                                          </p:spTgt>
                                        </p:tgtEl>
                                        <p:attrNameLst>
                                          <p:attrName>style.visibility</p:attrName>
                                        </p:attrNameLst>
                                      </p:cBhvr>
                                      <p:to>
                                        <p:strVal val="visible"/>
                                      </p:to>
                                    </p:set>
                                    <p:animEffect transition="in" filter="blinds(horizontal)">
                                      <p:cBhvr>
                                        <p:cTn id="30" dur="500"/>
                                        <p:tgtEl>
                                          <p:spTgt spid="16">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矩形 15"/>
          <p:cNvSpPr/>
          <p:nvPr/>
        </p:nvSpPr>
        <p:spPr>
          <a:xfrm>
            <a:off x="1406916" y="1586164"/>
            <a:ext cx="10236703" cy="3846195"/>
          </a:xfrm>
          <a:prstGeom prst="rect">
            <a:avLst/>
          </a:prstGeom>
        </p:spPr>
        <p:txBody>
          <a:bodyPr wrap="square">
            <a:spAutoFit/>
          </a:bodyPr>
          <a:lstStyle/>
          <a:p>
            <a:r>
              <a:rPr lang="en-US" altLang="zh-CN" sz="2800" b="1">
                <a:latin typeface="楷体" panose="02010609060101010101" pitchFamily="49" charset="-122"/>
                <a:ea typeface="楷体" panose="02010609060101010101" pitchFamily="49" charset="-122"/>
                <a:sym typeface="+mn-ea"/>
              </a:rPr>
              <a:t>   </a:t>
            </a:r>
            <a:r>
              <a:rPr lang="zh-CN" altLang="en-US" sz="2800" b="1">
                <a:latin typeface="楷体" panose="02010609060101010101" pitchFamily="49" charset="-122"/>
                <a:ea typeface="楷体" panose="02010609060101010101" pitchFamily="49" charset="-122"/>
                <a:sym typeface="+mn-ea"/>
              </a:rPr>
              <a:t>民营企业如何推销本公司的形象：</a:t>
            </a:r>
          </a:p>
          <a:p>
            <a:r>
              <a:rPr lang="zh-CN" altLang="en-US" sz="2400">
                <a:latin typeface="楷体" panose="02010609060101010101" pitchFamily="49" charset="-122"/>
                <a:ea typeface="楷体" panose="02010609060101010101" pitchFamily="49" charset="-122"/>
                <a:cs typeface="楷体" panose="02010609060101010101" pitchFamily="49" charset="-122"/>
                <a:sym typeface="+mn-ea"/>
              </a:rPr>
              <a:t>    </a:t>
            </a:r>
          </a:p>
          <a:p>
            <a:r>
              <a:rPr lang="zh-CN" altLang="en-US" sz="2400">
                <a:latin typeface="楷体" panose="02010609060101010101" pitchFamily="49" charset="-122"/>
                <a:ea typeface="楷体" panose="02010609060101010101" pitchFamily="49" charset="-122"/>
                <a:cs typeface="楷体" panose="02010609060101010101" pitchFamily="49" charset="-122"/>
                <a:sym typeface="+mn-ea"/>
              </a:rPr>
              <a:t>    位于浙江宁波的</a:t>
            </a:r>
            <a:r>
              <a:rPr lang="en-US" altLang="zh-CN" sz="2400">
                <a:latin typeface="楷体" panose="02010609060101010101" pitchFamily="49" charset="-122"/>
                <a:ea typeface="楷体" panose="02010609060101010101" pitchFamily="49" charset="-122"/>
                <a:cs typeface="楷体" panose="02010609060101010101" pitchFamily="49" charset="-122"/>
                <a:sym typeface="+mn-ea"/>
              </a:rPr>
              <a:t>H</a:t>
            </a:r>
            <a:r>
              <a:rPr lang="zh-CN" altLang="en-US" sz="2400">
                <a:latin typeface="楷体" panose="02010609060101010101" pitchFamily="49" charset="-122"/>
                <a:ea typeface="楷体" panose="02010609060101010101" pitchFamily="49" charset="-122"/>
                <a:cs typeface="楷体" panose="02010609060101010101" pitchFamily="49" charset="-122"/>
                <a:sym typeface="+mn-ea"/>
              </a:rPr>
              <a:t>企业</a:t>
            </a:r>
            <a:r>
              <a:rPr lang="en-US" altLang="zh-CN" sz="240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400">
                <a:latin typeface="楷体" panose="02010609060101010101" pitchFamily="49" charset="-122"/>
                <a:ea typeface="楷体" panose="02010609060101010101" pitchFamily="49" charset="-122"/>
                <a:cs typeface="楷体" panose="02010609060101010101" pitchFamily="49" charset="-122"/>
                <a:sym typeface="+mn-ea"/>
              </a:rPr>
              <a:t>想要聘请一位在江苏仪征的菲利普工厂的质量经理。开始</a:t>
            </a:r>
            <a:r>
              <a:rPr lang="en-US" altLang="zh-CN" sz="240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400">
                <a:latin typeface="楷体" panose="02010609060101010101" pitchFamily="49" charset="-122"/>
                <a:ea typeface="楷体" panose="02010609060101010101" pitchFamily="49" charset="-122"/>
                <a:cs typeface="楷体" panose="02010609060101010101" pitchFamily="49" charset="-122"/>
                <a:sym typeface="+mn-ea"/>
              </a:rPr>
              <a:t>该经理嫌距离太远</a:t>
            </a:r>
            <a:r>
              <a:rPr lang="en-US" altLang="zh-CN" sz="240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400">
                <a:latin typeface="楷体" panose="02010609060101010101" pitchFamily="49" charset="-122"/>
                <a:ea typeface="楷体" panose="02010609060101010101" pitchFamily="49" charset="-122"/>
                <a:cs typeface="楷体" panose="02010609060101010101" pitchFamily="49" charset="-122"/>
                <a:sym typeface="+mn-ea"/>
              </a:rPr>
              <a:t>不愿意来</a:t>
            </a:r>
            <a:r>
              <a:rPr lang="en-US" altLang="zh-CN" sz="240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400">
                <a:latin typeface="楷体" panose="02010609060101010101" pitchFamily="49" charset="-122"/>
                <a:ea typeface="楷体" panose="02010609060101010101" pitchFamily="49" charset="-122"/>
                <a:cs typeface="楷体" panose="02010609060101010101" pitchFamily="49" charset="-122"/>
                <a:sym typeface="+mn-ea"/>
              </a:rPr>
              <a:t>家里也不同意。董事长亲自开车</a:t>
            </a:r>
            <a:r>
              <a:rPr lang="en-US" altLang="zh-CN" sz="2400">
                <a:latin typeface="楷体" panose="02010609060101010101" pitchFamily="49" charset="-122"/>
                <a:ea typeface="楷体" panose="02010609060101010101" pitchFamily="49" charset="-122"/>
                <a:cs typeface="楷体" panose="02010609060101010101" pitchFamily="49" charset="-122"/>
                <a:sym typeface="+mn-ea"/>
              </a:rPr>
              <a:t>8</a:t>
            </a:r>
            <a:r>
              <a:rPr lang="zh-CN" altLang="en-US" sz="2400">
                <a:latin typeface="楷体" panose="02010609060101010101" pitchFamily="49" charset="-122"/>
                <a:ea typeface="楷体" panose="02010609060101010101" pitchFamily="49" charset="-122"/>
                <a:cs typeface="楷体" panose="02010609060101010101" pitchFamily="49" charset="-122"/>
                <a:sym typeface="+mn-ea"/>
              </a:rPr>
              <a:t>小时去仪征劝说该经理加盟</a:t>
            </a:r>
            <a:r>
              <a:rPr lang="en-US" altLang="zh-CN" sz="240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400">
                <a:latin typeface="楷体" panose="02010609060101010101" pitchFamily="49" charset="-122"/>
                <a:ea typeface="楷体" panose="02010609060101010101" pitchFamily="49" charset="-122"/>
                <a:cs typeface="楷体" panose="02010609060101010101" pitchFamily="49" charset="-122"/>
                <a:sym typeface="+mn-ea"/>
              </a:rPr>
              <a:t>还是不行</a:t>
            </a:r>
            <a:r>
              <a:rPr lang="en-US" altLang="zh-CN" sz="240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400">
                <a:latin typeface="楷体" panose="02010609060101010101" pitchFamily="49" charset="-122"/>
                <a:ea typeface="楷体" panose="02010609060101010101" pitchFamily="49" charset="-122"/>
                <a:cs typeface="楷体" panose="02010609060101010101" pitchFamily="49" charset="-122"/>
                <a:sym typeface="+mn-ea"/>
              </a:rPr>
              <a:t>最后董事长就想了一个绝招</a:t>
            </a:r>
            <a:r>
              <a:rPr lang="en-US" altLang="zh-CN" sz="240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400">
                <a:latin typeface="楷体" panose="02010609060101010101" pitchFamily="49" charset="-122"/>
                <a:ea typeface="楷体" panose="02010609060101010101" pitchFamily="49" charset="-122"/>
                <a:cs typeface="楷体" panose="02010609060101010101" pitchFamily="49" charset="-122"/>
                <a:sym typeface="+mn-ea"/>
              </a:rPr>
              <a:t>又开车</a:t>
            </a:r>
            <a:r>
              <a:rPr lang="en-US" altLang="zh-CN" sz="2400">
                <a:latin typeface="楷体" panose="02010609060101010101" pitchFamily="49" charset="-122"/>
                <a:ea typeface="楷体" panose="02010609060101010101" pitchFamily="49" charset="-122"/>
                <a:cs typeface="楷体" panose="02010609060101010101" pitchFamily="49" charset="-122"/>
                <a:sym typeface="+mn-ea"/>
              </a:rPr>
              <a:t>8</a:t>
            </a:r>
            <a:r>
              <a:rPr lang="zh-CN" altLang="en-US" sz="2400">
                <a:latin typeface="楷体" panose="02010609060101010101" pitchFamily="49" charset="-122"/>
                <a:ea typeface="楷体" panose="02010609060101010101" pitchFamily="49" charset="-122"/>
                <a:cs typeface="楷体" panose="02010609060101010101" pitchFamily="49" charset="-122"/>
                <a:sym typeface="+mn-ea"/>
              </a:rPr>
              <a:t>小时</a:t>
            </a:r>
            <a:r>
              <a:rPr lang="en-US" altLang="zh-CN" sz="240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400">
                <a:latin typeface="楷体" panose="02010609060101010101" pitchFamily="49" charset="-122"/>
                <a:ea typeface="楷体" panose="02010609060101010101" pitchFamily="49" charset="-122"/>
                <a:cs typeface="楷体" panose="02010609060101010101" pitchFamily="49" charset="-122"/>
                <a:sym typeface="+mn-ea"/>
              </a:rPr>
              <a:t>亲自把该经理的母亲和妻子从仪征接到宁波</a:t>
            </a:r>
            <a:r>
              <a:rPr lang="en-US" altLang="zh-CN" sz="240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400">
                <a:latin typeface="楷体" panose="02010609060101010101" pitchFamily="49" charset="-122"/>
                <a:ea typeface="楷体" panose="02010609060101010101" pitchFamily="49" charset="-122"/>
                <a:cs typeface="楷体" panose="02010609060101010101" pitchFamily="49" charset="-122"/>
                <a:sym typeface="+mn-ea"/>
              </a:rPr>
              <a:t>让她们参观工厂</a:t>
            </a:r>
            <a:r>
              <a:rPr lang="en-US" altLang="zh-CN" sz="240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400">
                <a:latin typeface="楷体" panose="02010609060101010101" pitchFamily="49" charset="-122"/>
                <a:ea typeface="楷体" panose="02010609060101010101" pitchFamily="49" charset="-122"/>
                <a:cs typeface="楷体" panose="02010609060101010101" pitchFamily="49" charset="-122"/>
                <a:sym typeface="+mn-ea"/>
              </a:rPr>
              <a:t>与她们沟通。这样</a:t>
            </a:r>
            <a:r>
              <a:rPr lang="en-US" altLang="zh-CN" sz="240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400">
                <a:latin typeface="楷体" panose="02010609060101010101" pitchFamily="49" charset="-122"/>
                <a:ea typeface="楷体" panose="02010609060101010101" pitchFamily="49" charset="-122"/>
                <a:cs typeface="楷体" panose="02010609060101010101" pitchFamily="49" charset="-122"/>
                <a:sym typeface="+mn-ea"/>
              </a:rPr>
              <a:t>妻子和母亲很受感动</a:t>
            </a:r>
            <a:r>
              <a:rPr lang="en-US" altLang="zh-CN" sz="240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400">
                <a:latin typeface="楷体" panose="02010609060101010101" pitchFamily="49" charset="-122"/>
                <a:ea typeface="楷体" panose="02010609060101010101" pitchFamily="49" charset="-122"/>
                <a:cs typeface="楷体" panose="02010609060101010101" pitchFamily="49" charset="-122"/>
                <a:sym typeface="+mn-ea"/>
              </a:rPr>
              <a:t>都觉得这个企业不错</a:t>
            </a:r>
            <a:r>
              <a:rPr lang="en-US" altLang="zh-CN" sz="240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400">
                <a:latin typeface="楷体" panose="02010609060101010101" pitchFamily="49" charset="-122"/>
                <a:ea typeface="楷体" panose="02010609060101010101" pitchFamily="49" charset="-122"/>
                <a:cs typeface="楷体" panose="02010609060101010101" pitchFamily="49" charset="-122"/>
                <a:sym typeface="+mn-ea"/>
              </a:rPr>
              <a:t>这位董事长确实真心对待她们</a:t>
            </a:r>
            <a:r>
              <a:rPr lang="en-US" altLang="zh-CN" sz="240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400">
                <a:latin typeface="楷体" panose="02010609060101010101" pitchFamily="49" charset="-122"/>
                <a:ea typeface="楷体" panose="02010609060101010101" pitchFamily="49" charset="-122"/>
                <a:cs typeface="楷体" panose="02010609060101010101" pitchFamily="49" charset="-122"/>
                <a:sym typeface="+mn-ea"/>
              </a:rPr>
              <a:t>于是同意该经理加盟这家企业。良马易得</a:t>
            </a:r>
            <a:r>
              <a:rPr lang="en-US" altLang="zh-CN" sz="240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400">
                <a:latin typeface="楷体" panose="02010609060101010101" pitchFamily="49" charset="-122"/>
                <a:ea typeface="楷体" panose="02010609060101010101" pitchFamily="49" charset="-122"/>
                <a:cs typeface="楷体" panose="02010609060101010101" pitchFamily="49" charset="-122"/>
                <a:sym typeface="+mn-ea"/>
              </a:rPr>
              <a:t>一将难求</a:t>
            </a:r>
            <a:r>
              <a:rPr lang="en-US" altLang="zh-CN" sz="240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400">
                <a:latin typeface="楷体" panose="02010609060101010101" pitchFamily="49" charset="-122"/>
                <a:ea typeface="楷体" panose="02010609060101010101" pitchFamily="49" charset="-122"/>
                <a:cs typeface="楷体" panose="02010609060101010101" pitchFamily="49" charset="-122"/>
                <a:sym typeface="+mn-ea"/>
              </a:rPr>
              <a:t>要想招聘到重要的人员</a:t>
            </a:r>
            <a:r>
              <a:rPr lang="en-US" altLang="zh-CN" sz="240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400">
                <a:latin typeface="楷体" panose="02010609060101010101" pitchFamily="49" charset="-122"/>
                <a:ea typeface="楷体" panose="02010609060101010101" pitchFamily="49" charset="-122"/>
                <a:cs typeface="楷体" panose="02010609060101010101" pitchFamily="49" charset="-122"/>
                <a:sym typeface="+mn-ea"/>
              </a:rPr>
              <a:t>一定要有足够的诚意。   </a:t>
            </a:r>
          </a:p>
          <a:p>
            <a:r>
              <a:rPr lang="zh-CN" altLang="en-US" sz="2400">
                <a:latin typeface="楷体" panose="02010609060101010101" pitchFamily="49" charset="-122"/>
                <a:ea typeface="楷体" panose="02010609060101010101" pitchFamily="49" charset="-122"/>
                <a:cs typeface="楷体" panose="02010609060101010101" pitchFamily="49" charset="-122"/>
                <a:sym typeface="+mn-ea"/>
              </a:rPr>
              <a:t>    </a:t>
            </a:r>
            <a:endParaRPr lang="zh-CN" altLang="en-US" sz="2400" dirty="0">
              <a:latin typeface="楷体" panose="02010609060101010101" pitchFamily="49" charset="-122"/>
              <a:ea typeface="楷体" panose="02010609060101010101" pitchFamily="49" charset="-122"/>
            </a:endParaRPr>
          </a:p>
        </p:txBody>
      </p:sp>
      <p:grpSp>
        <p:nvGrpSpPr>
          <p:cNvPr id="17" name="组合 16"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GrpSpPr/>
          <p:nvPr/>
        </p:nvGrpSpPr>
        <p:grpSpPr>
          <a:xfrm>
            <a:off x="171280" y="169033"/>
            <a:ext cx="1891633" cy="1891633"/>
            <a:chOff x="831765" y="1948847"/>
            <a:chExt cx="1891633" cy="1891633"/>
          </a:xfrm>
        </p:grpSpPr>
        <p:grpSp>
          <p:nvGrpSpPr>
            <p:cNvPr id="18" name="组合 17"/>
            <p:cNvGrpSpPr/>
            <p:nvPr/>
          </p:nvGrpSpPr>
          <p:grpSpPr>
            <a:xfrm>
              <a:off x="831765" y="1948847"/>
              <a:ext cx="1891633" cy="1891633"/>
              <a:chOff x="1375509" y="1976984"/>
              <a:chExt cx="2018000" cy="2018000"/>
            </a:xfrm>
          </p:grpSpPr>
          <p:sp>
            <p:nvSpPr>
              <p:cNvPr id="21" name="椭圆 20" descr="e7d195523061f1c0deeec63e560781cfd59afb0ea006f2a87ABB68BF51EA6619813959095094C18C62A12F549504892A4AAA8C1554C6663626E05CA27F281A14E6983772AFC3FB97135759321DEA3D709AACD122C08E6ED1C77BAD4A88EF4CD28A80260D8F97957F436F83C1F553EF0169027D0DBFA7A77088E1513DBDFC101C4B4DFF310B01A5021663E46B6BC2AAB5"/>
              <p:cNvSpPr>
                <a:spLocks noChangeAspect="1"/>
              </p:cNvSpPr>
              <p:nvPr/>
            </p:nvSpPr>
            <p:spPr>
              <a:xfrm>
                <a:off x="1375509" y="1976984"/>
                <a:ext cx="2018000" cy="2018000"/>
              </a:xfrm>
              <a:prstGeom prst="ellipse">
                <a:avLst/>
              </a:prstGeom>
              <a:gradFill>
                <a:gsLst>
                  <a:gs pos="0">
                    <a:schemeClr val="bg1"/>
                  </a:gs>
                  <a:gs pos="100000">
                    <a:srgbClr val="C7C7C7"/>
                  </a:gs>
                </a:gsLst>
                <a:lin ang="13200000" scaled="0"/>
              </a:gradFill>
              <a:ln w="22225">
                <a:solidFill>
                  <a:schemeClr val="bg1"/>
                </a:solidFill>
              </a:ln>
              <a:effectLst>
                <a:outerShdw blurRad="393700" dist="1270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2" name="任意多边形 16"/>
              <p:cNvSpPr/>
              <p:nvPr/>
            </p:nvSpPr>
            <p:spPr>
              <a:xfrm rot="5400000">
                <a:off x="1220020" y="2637800"/>
                <a:ext cx="1007034" cy="694933"/>
              </a:xfrm>
              <a:custGeom>
                <a:avLst/>
                <a:gdLst>
                  <a:gd name="connsiteX0" fmla="*/ 0 w 1007034"/>
                  <a:gd name="connsiteY0" fmla="*/ 555348 h 694933"/>
                  <a:gd name="connsiteX1" fmla="*/ 322102 w 1007034"/>
                  <a:gd name="connsiteY1" fmla="*/ 0 h 694933"/>
                  <a:gd name="connsiteX2" fmla="*/ 392164 w 1007034"/>
                  <a:gd name="connsiteY2" fmla="*/ 21748 h 694933"/>
                  <a:gd name="connsiteX3" fmla="*/ 503517 w 1007034"/>
                  <a:gd name="connsiteY3" fmla="*/ 32974 h 694933"/>
                  <a:gd name="connsiteX4" fmla="*/ 614869 w 1007034"/>
                  <a:gd name="connsiteY4" fmla="*/ 21748 h 694933"/>
                  <a:gd name="connsiteX5" fmla="*/ 684932 w 1007034"/>
                  <a:gd name="connsiteY5" fmla="*/ 0 h 694933"/>
                  <a:gd name="connsiteX6" fmla="*/ 1007034 w 1007034"/>
                  <a:gd name="connsiteY6" fmla="*/ 555347 h 694933"/>
                  <a:gd name="connsiteX7" fmla="*/ 895766 w 1007034"/>
                  <a:gd name="connsiteY7" fmla="*/ 615742 h 694933"/>
                  <a:gd name="connsiteX8" fmla="*/ 503516 w 1007034"/>
                  <a:gd name="connsiteY8" fmla="*/ 694933 h 694933"/>
                  <a:gd name="connsiteX9" fmla="*/ 111266 w 1007034"/>
                  <a:gd name="connsiteY9" fmla="*/ 615742 h 694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07034" h="694933">
                    <a:moveTo>
                      <a:pt x="0" y="555348"/>
                    </a:moveTo>
                    <a:lnTo>
                      <a:pt x="322102" y="0"/>
                    </a:lnTo>
                    <a:lnTo>
                      <a:pt x="392164" y="21748"/>
                    </a:lnTo>
                    <a:cubicBezTo>
                      <a:pt x="428132" y="29108"/>
                      <a:pt x="465373" y="32974"/>
                      <a:pt x="503517" y="32974"/>
                    </a:cubicBezTo>
                    <a:cubicBezTo>
                      <a:pt x="541660" y="32974"/>
                      <a:pt x="578901" y="29108"/>
                      <a:pt x="614869" y="21748"/>
                    </a:cubicBezTo>
                    <a:lnTo>
                      <a:pt x="684932" y="0"/>
                    </a:lnTo>
                    <a:lnTo>
                      <a:pt x="1007034" y="555347"/>
                    </a:lnTo>
                    <a:lnTo>
                      <a:pt x="895766" y="615742"/>
                    </a:lnTo>
                    <a:cubicBezTo>
                      <a:pt x="775204" y="666735"/>
                      <a:pt x="642653" y="694933"/>
                      <a:pt x="503516" y="694933"/>
                    </a:cubicBezTo>
                    <a:cubicBezTo>
                      <a:pt x="364379" y="694933"/>
                      <a:pt x="231828" y="666735"/>
                      <a:pt x="111266" y="615742"/>
                    </a:cubicBezTo>
                    <a:close/>
                  </a:path>
                </a:pathLst>
              </a:custGeom>
              <a:solidFill>
                <a:srgbClr val="365B7C"/>
              </a:solidFill>
              <a:ln>
                <a:noFill/>
              </a:ln>
              <a:effectLst>
                <a:innerShdw blurRad="63500" dist="381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20" name="Freeform 48"/>
            <p:cNvSpPr>
              <a:spLocks noEditPoints="1"/>
            </p:cNvSpPr>
            <p:nvPr/>
          </p:nvSpPr>
          <p:spPr bwMode="auto">
            <a:xfrm>
              <a:off x="1822373" y="2622634"/>
              <a:ext cx="490056" cy="469081"/>
            </a:xfrm>
            <a:custGeom>
              <a:avLst/>
              <a:gdLst>
                <a:gd name="T0" fmla="*/ 419 w 628"/>
                <a:gd name="T1" fmla="*/ 232 h 600"/>
                <a:gd name="T2" fmla="*/ 411 w 628"/>
                <a:gd name="T3" fmla="*/ 249 h 600"/>
                <a:gd name="T4" fmla="*/ 408 w 628"/>
                <a:gd name="T5" fmla="*/ 261 h 600"/>
                <a:gd name="T6" fmla="*/ 409 w 628"/>
                <a:gd name="T7" fmla="*/ 283 h 600"/>
                <a:gd name="T8" fmla="*/ 417 w 628"/>
                <a:gd name="T9" fmla="*/ 304 h 600"/>
                <a:gd name="T10" fmla="*/ 424 w 628"/>
                <a:gd name="T11" fmla="*/ 315 h 600"/>
                <a:gd name="T12" fmla="*/ 441 w 628"/>
                <a:gd name="T13" fmla="*/ 330 h 600"/>
                <a:gd name="T14" fmla="*/ 453 w 628"/>
                <a:gd name="T15" fmla="*/ 335 h 600"/>
                <a:gd name="T16" fmla="*/ 478 w 628"/>
                <a:gd name="T17" fmla="*/ 200 h 600"/>
                <a:gd name="T18" fmla="*/ 449 w 628"/>
                <a:gd name="T19" fmla="*/ 206 h 600"/>
                <a:gd name="T20" fmla="*/ 433 w 628"/>
                <a:gd name="T21" fmla="*/ 216 h 600"/>
                <a:gd name="T22" fmla="*/ 425 w 628"/>
                <a:gd name="T23" fmla="*/ 224 h 600"/>
                <a:gd name="T24" fmla="*/ 384 w 628"/>
                <a:gd name="T25" fmla="*/ 70 h 600"/>
                <a:gd name="T26" fmla="*/ 314 w 628"/>
                <a:gd name="T27" fmla="*/ 140 h 600"/>
                <a:gd name="T28" fmla="*/ 379 w 628"/>
                <a:gd name="T29" fmla="*/ 283 h 600"/>
                <a:gd name="T30" fmla="*/ 379 w 628"/>
                <a:gd name="T31" fmla="*/ 254 h 600"/>
                <a:gd name="T32" fmla="*/ 359 w 628"/>
                <a:gd name="T33" fmla="*/ 154 h 600"/>
                <a:gd name="T34" fmla="*/ 250 w 628"/>
                <a:gd name="T35" fmla="*/ 270 h 600"/>
                <a:gd name="T36" fmla="*/ 314 w 628"/>
                <a:gd name="T37" fmla="*/ 396 h 600"/>
                <a:gd name="T38" fmla="*/ 282 w 628"/>
                <a:gd name="T39" fmla="*/ 400 h 600"/>
                <a:gd name="T40" fmla="*/ 267 w 628"/>
                <a:gd name="T41" fmla="*/ 382 h 600"/>
                <a:gd name="T42" fmla="*/ 257 w 628"/>
                <a:gd name="T43" fmla="*/ 374 h 600"/>
                <a:gd name="T44" fmla="*/ 214 w 628"/>
                <a:gd name="T45" fmla="*/ 356 h 600"/>
                <a:gd name="T46" fmla="*/ 195 w 628"/>
                <a:gd name="T47" fmla="*/ 354 h 600"/>
                <a:gd name="T48" fmla="*/ 0 w 628"/>
                <a:gd name="T49" fmla="*/ 600 h 600"/>
                <a:gd name="T50" fmla="*/ 83 w 628"/>
                <a:gd name="T51" fmla="*/ 454 h 600"/>
                <a:gd name="T52" fmla="*/ 216 w 628"/>
                <a:gd name="T53" fmla="*/ 454 h 600"/>
                <a:gd name="T54" fmla="*/ 301 w 628"/>
                <a:gd name="T55" fmla="*/ 600 h 600"/>
                <a:gd name="T56" fmla="*/ 282 w 628"/>
                <a:gd name="T57" fmla="*/ 400 h 600"/>
                <a:gd name="T58" fmla="*/ 433 w 628"/>
                <a:gd name="T59" fmla="*/ 354 h 600"/>
                <a:gd name="T60" fmla="*/ 413 w 628"/>
                <a:gd name="T61" fmla="*/ 356 h 600"/>
                <a:gd name="T62" fmla="*/ 361 w 628"/>
                <a:gd name="T63" fmla="*/ 382 h 600"/>
                <a:gd name="T64" fmla="*/ 353 w 628"/>
                <a:gd name="T65" fmla="*/ 391 h 600"/>
                <a:gd name="T66" fmla="*/ 389 w 628"/>
                <a:gd name="T67" fmla="*/ 600 h 600"/>
                <a:gd name="T68" fmla="*/ 410 w 628"/>
                <a:gd name="T69" fmla="*/ 600 h 600"/>
                <a:gd name="T70" fmla="*/ 564 w 628"/>
                <a:gd name="T71" fmla="*/ 454 h 600"/>
                <a:gd name="T72" fmla="*/ 628 w 628"/>
                <a:gd name="T73" fmla="*/ 460 h 600"/>
                <a:gd name="T74" fmla="*/ 151 w 628"/>
                <a:gd name="T75" fmla="*/ 340 h 600"/>
                <a:gd name="T76" fmla="*/ 186 w 628"/>
                <a:gd name="T77" fmla="*/ 330 h 600"/>
                <a:gd name="T78" fmla="*/ 196 w 628"/>
                <a:gd name="T79" fmla="*/ 323 h 600"/>
                <a:gd name="T80" fmla="*/ 216 w 628"/>
                <a:gd name="T81" fmla="*/ 295 h 600"/>
                <a:gd name="T82" fmla="*/ 219 w 628"/>
                <a:gd name="T83" fmla="*/ 281 h 600"/>
                <a:gd name="T84" fmla="*/ 219 w 628"/>
                <a:gd name="T85" fmla="*/ 258 h 600"/>
                <a:gd name="T86" fmla="*/ 214 w 628"/>
                <a:gd name="T87" fmla="*/ 241 h 600"/>
                <a:gd name="T88" fmla="*/ 208 w 628"/>
                <a:gd name="T89" fmla="*/ 231 h 600"/>
                <a:gd name="T90" fmla="*/ 195 w 628"/>
                <a:gd name="T91" fmla="*/ 217 h 600"/>
                <a:gd name="T92" fmla="*/ 186 w 628"/>
                <a:gd name="T93" fmla="*/ 210 h 600"/>
                <a:gd name="T94" fmla="*/ 151 w 628"/>
                <a:gd name="T95" fmla="*/ 200 h 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28" h="600">
                  <a:moveTo>
                    <a:pt x="425" y="224"/>
                  </a:moveTo>
                  <a:cubicBezTo>
                    <a:pt x="423" y="226"/>
                    <a:pt x="421" y="229"/>
                    <a:pt x="420" y="231"/>
                  </a:cubicBezTo>
                  <a:cubicBezTo>
                    <a:pt x="419" y="231"/>
                    <a:pt x="419" y="232"/>
                    <a:pt x="419" y="232"/>
                  </a:cubicBezTo>
                  <a:cubicBezTo>
                    <a:pt x="418" y="234"/>
                    <a:pt x="416" y="236"/>
                    <a:pt x="415" y="239"/>
                  </a:cubicBezTo>
                  <a:cubicBezTo>
                    <a:pt x="415" y="240"/>
                    <a:pt x="414" y="240"/>
                    <a:pt x="414" y="241"/>
                  </a:cubicBezTo>
                  <a:cubicBezTo>
                    <a:pt x="413" y="244"/>
                    <a:pt x="412" y="246"/>
                    <a:pt x="411" y="249"/>
                  </a:cubicBezTo>
                  <a:cubicBezTo>
                    <a:pt x="411" y="249"/>
                    <a:pt x="411" y="250"/>
                    <a:pt x="411" y="250"/>
                  </a:cubicBezTo>
                  <a:cubicBezTo>
                    <a:pt x="410" y="253"/>
                    <a:pt x="409" y="255"/>
                    <a:pt x="409" y="258"/>
                  </a:cubicBezTo>
                  <a:cubicBezTo>
                    <a:pt x="409" y="259"/>
                    <a:pt x="409" y="260"/>
                    <a:pt x="408" y="261"/>
                  </a:cubicBezTo>
                  <a:cubicBezTo>
                    <a:pt x="408" y="264"/>
                    <a:pt x="408" y="267"/>
                    <a:pt x="408" y="270"/>
                  </a:cubicBezTo>
                  <a:cubicBezTo>
                    <a:pt x="408" y="274"/>
                    <a:pt x="408" y="278"/>
                    <a:pt x="409" y="281"/>
                  </a:cubicBezTo>
                  <a:cubicBezTo>
                    <a:pt x="409" y="282"/>
                    <a:pt x="409" y="283"/>
                    <a:pt x="409" y="283"/>
                  </a:cubicBezTo>
                  <a:cubicBezTo>
                    <a:pt x="410" y="287"/>
                    <a:pt x="411" y="290"/>
                    <a:pt x="412" y="293"/>
                  </a:cubicBezTo>
                  <a:cubicBezTo>
                    <a:pt x="412" y="294"/>
                    <a:pt x="412" y="294"/>
                    <a:pt x="412" y="295"/>
                  </a:cubicBezTo>
                  <a:cubicBezTo>
                    <a:pt x="414" y="298"/>
                    <a:pt x="415" y="301"/>
                    <a:pt x="417" y="304"/>
                  </a:cubicBezTo>
                  <a:cubicBezTo>
                    <a:pt x="417" y="305"/>
                    <a:pt x="417" y="305"/>
                    <a:pt x="418" y="306"/>
                  </a:cubicBezTo>
                  <a:cubicBezTo>
                    <a:pt x="420" y="309"/>
                    <a:pt x="422" y="312"/>
                    <a:pt x="424" y="315"/>
                  </a:cubicBezTo>
                  <a:cubicBezTo>
                    <a:pt x="424" y="315"/>
                    <a:pt x="424" y="315"/>
                    <a:pt x="424" y="315"/>
                  </a:cubicBezTo>
                  <a:cubicBezTo>
                    <a:pt x="427" y="318"/>
                    <a:pt x="429" y="320"/>
                    <a:pt x="432" y="323"/>
                  </a:cubicBezTo>
                  <a:cubicBezTo>
                    <a:pt x="432" y="323"/>
                    <a:pt x="432" y="323"/>
                    <a:pt x="432" y="323"/>
                  </a:cubicBezTo>
                  <a:cubicBezTo>
                    <a:pt x="435" y="326"/>
                    <a:pt x="438" y="328"/>
                    <a:pt x="441" y="330"/>
                  </a:cubicBezTo>
                  <a:cubicBezTo>
                    <a:pt x="442" y="330"/>
                    <a:pt x="442" y="330"/>
                    <a:pt x="442" y="330"/>
                  </a:cubicBezTo>
                  <a:cubicBezTo>
                    <a:pt x="446" y="332"/>
                    <a:pt x="449" y="334"/>
                    <a:pt x="452" y="335"/>
                  </a:cubicBezTo>
                  <a:cubicBezTo>
                    <a:pt x="453" y="335"/>
                    <a:pt x="453" y="335"/>
                    <a:pt x="453" y="335"/>
                  </a:cubicBezTo>
                  <a:cubicBezTo>
                    <a:pt x="461" y="338"/>
                    <a:pt x="469" y="340"/>
                    <a:pt x="478" y="340"/>
                  </a:cubicBezTo>
                  <a:cubicBezTo>
                    <a:pt x="516" y="340"/>
                    <a:pt x="547" y="309"/>
                    <a:pt x="547" y="270"/>
                  </a:cubicBezTo>
                  <a:cubicBezTo>
                    <a:pt x="547" y="231"/>
                    <a:pt x="516" y="200"/>
                    <a:pt x="478" y="200"/>
                  </a:cubicBezTo>
                  <a:cubicBezTo>
                    <a:pt x="468" y="200"/>
                    <a:pt x="458" y="202"/>
                    <a:pt x="450" y="206"/>
                  </a:cubicBezTo>
                  <a:cubicBezTo>
                    <a:pt x="450" y="206"/>
                    <a:pt x="450" y="206"/>
                    <a:pt x="450" y="206"/>
                  </a:cubicBezTo>
                  <a:cubicBezTo>
                    <a:pt x="449" y="206"/>
                    <a:pt x="449" y="206"/>
                    <a:pt x="449" y="206"/>
                  </a:cubicBezTo>
                  <a:cubicBezTo>
                    <a:pt x="446" y="208"/>
                    <a:pt x="444" y="209"/>
                    <a:pt x="442" y="210"/>
                  </a:cubicBezTo>
                  <a:cubicBezTo>
                    <a:pt x="441" y="210"/>
                    <a:pt x="441" y="211"/>
                    <a:pt x="440" y="211"/>
                  </a:cubicBezTo>
                  <a:cubicBezTo>
                    <a:pt x="438" y="213"/>
                    <a:pt x="435" y="215"/>
                    <a:pt x="433" y="216"/>
                  </a:cubicBezTo>
                  <a:cubicBezTo>
                    <a:pt x="433" y="217"/>
                    <a:pt x="432" y="217"/>
                    <a:pt x="432" y="217"/>
                  </a:cubicBezTo>
                  <a:cubicBezTo>
                    <a:pt x="430" y="219"/>
                    <a:pt x="428" y="221"/>
                    <a:pt x="426" y="223"/>
                  </a:cubicBezTo>
                  <a:cubicBezTo>
                    <a:pt x="426" y="223"/>
                    <a:pt x="425" y="224"/>
                    <a:pt x="425" y="224"/>
                  </a:cubicBezTo>
                  <a:close/>
                  <a:moveTo>
                    <a:pt x="314" y="140"/>
                  </a:moveTo>
                  <a:lnTo>
                    <a:pt x="314" y="140"/>
                  </a:lnTo>
                  <a:cubicBezTo>
                    <a:pt x="353" y="140"/>
                    <a:pt x="384" y="108"/>
                    <a:pt x="384" y="70"/>
                  </a:cubicBezTo>
                  <a:cubicBezTo>
                    <a:pt x="384" y="31"/>
                    <a:pt x="353" y="0"/>
                    <a:pt x="314" y="0"/>
                  </a:cubicBezTo>
                  <a:cubicBezTo>
                    <a:pt x="275" y="0"/>
                    <a:pt x="244" y="31"/>
                    <a:pt x="244" y="70"/>
                  </a:cubicBezTo>
                  <a:cubicBezTo>
                    <a:pt x="244" y="108"/>
                    <a:pt x="275" y="140"/>
                    <a:pt x="314" y="140"/>
                  </a:cubicBezTo>
                  <a:close/>
                  <a:moveTo>
                    <a:pt x="379" y="336"/>
                  </a:moveTo>
                  <a:lnTo>
                    <a:pt x="379" y="336"/>
                  </a:lnTo>
                  <a:lnTo>
                    <a:pt x="379" y="283"/>
                  </a:lnTo>
                  <a:cubicBezTo>
                    <a:pt x="379" y="279"/>
                    <a:pt x="378" y="274"/>
                    <a:pt x="378" y="270"/>
                  </a:cubicBezTo>
                  <a:cubicBezTo>
                    <a:pt x="378" y="266"/>
                    <a:pt x="379" y="262"/>
                    <a:pt x="379" y="257"/>
                  </a:cubicBezTo>
                  <a:lnTo>
                    <a:pt x="379" y="254"/>
                  </a:lnTo>
                  <a:lnTo>
                    <a:pt x="380" y="254"/>
                  </a:lnTo>
                  <a:cubicBezTo>
                    <a:pt x="385" y="223"/>
                    <a:pt x="404" y="197"/>
                    <a:pt x="431" y="183"/>
                  </a:cubicBezTo>
                  <a:cubicBezTo>
                    <a:pt x="412" y="165"/>
                    <a:pt x="387" y="154"/>
                    <a:pt x="359" y="154"/>
                  </a:cubicBezTo>
                  <a:lnTo>
                    <a:pt x="269" y="154"/>
                  </a:lnTo>
                  <a:cubicBezTo>
                    <a:pt x="241" y="154"/>
                    <a:pt x="216" y="165"/>
                    <a:pt x="197" y="183"/>
                  </a:cubicBezTo>
                  <a:cubicBezTo>
                    <a:pt x="228" y="199"/>
                    <a:pt x="250" y="232"/>
                    <a:pt x="250" y="270"/>
                  </a:cubicBezTo>
                  <a:cubicBezTo>
                    <a:pt x="250" y="278"/>
                    <a:pt x="249" y="285"/>
                    <a:pt x="247" y="293"/>
                  </a:cubicBezTo>
                  <a:lnTo>
                    <a:pt x="247" y="335"/>
                  </a:lnTo>
                  <a:cubicBezTo>
                    <a:pt x="276" y="347"/>
                    <a:pt x="299" y="369"/>
                    <a:pt x="314" y="396"/>
                  </a:cubicBezTo>
                  <a:cubicBezTo>
                    <a:pt x="328" y="369"/>
                    <a:pt x="352" y="348"/>
                    <a:pt x="379" y="336"/>
                  </a:cubicBezTo>
                  <a:close/>
                  <a:moveTo>
                    <a:pt x="282" y="400"/>
                  </a:moveTo>
                  <a:lnTo>
                    <a:pt x="282" y="400"/>
                  </a:lnTo>
                  <a:cubicBezTo>
                    <a:pt x="280" y="397"/>
                    <a:pt x="278" y="394"/>
                    <a:pt x="275" y="391"/>
                  </a:cubicBezTo>
                  <a:cubicBezTo>
                    <a:pt x="275" y="390"/>
                    <a:pt x="274" y="390"/>
                    <a:pt x="274" y="390"/>
                  </a:cubicBezTo>
                  <a:cubicBezTo>
                    <a:pt x="272" y="387"/>
                    <a:pt x="270" y="385"/>
                    <a:pt x="267" y="382"/>
                  </a:cubicBezTo>
                  <a:cubicBezTo>
                    <a:pt x="267" y="382"/>
                    <a:pt x="266" y="382"/>
                    <a:pt x="266" y="381"/>
                  </a:cubicBezTo>
                  <a:cubicBezTo>
                    <a:pt x="263" y="379"/>
                    <a:pt x="261" y="377"/>
                    <a:pt x="258" y="375"/>
                  </a:cubicBezTo>
                  <a:cubicBezTo>
                    <a:pt x="257" y="374"/>
                    <a:pt x="257" y="374"/>
                    <a:pt x="257" y="374"/>
                  </a:cubicBezTo>
                  <a:cubicBezTo>
                    <a:pt x="247" y="367"/>
                    <a:pt x="237" y="362"/>
                    <a:pt x="225" y="359"/>
                  </a:cubicBezTo>
                  <a:cubicBezTo>
                    <a:pt x="223" y="358"/>
                    <a:pt x="220" y="357"/>
                    <a:pt x="218" y="357"/>
                  </a:cubicBezTo>
                  <a:cubicBezTo>
                    <a:pt x="217" y="356"/>
                    <a:pt x="215" y="356"/>
                    <a:pt x="214" y="356"/>
                  </a:cubicBezTo>
                  <a:cubicBezTo>
                    <a:pt x="212" y="356"/>
                    <a:pt x="210" y="355"/>
                    <a:pt x="208" y="355"/>
                  </a:cubicBezTo>
                  <a:cubicBezTo>
                    <a:pt x="207" y="355"/>
                    <a:pt x="206" y="355"/>
                    <a:pt x="205" y="355"/>
                  </a:cubicBezTo>
                  <a:cubicBezTo>
                    <a:pt x="202" y="354"/>
                    <a:pt x="199" y="354"/>
                    <a:pt x="195" y="354"/>
                  </a:cubicBezTo>
                  <a:lnTo>
                    <a:pt x="105" y="354"/>
                  </a:lnTo>
                  <a:cubicBezTo>
                    <a:pt x="47" y="354"/>
                    <a:pt x="0" y="401"/>
                    <a:pt x="0" y="460"/>
                  </a:cubicBezTo>
                  <a:lnTo>
                    <a:pt x="0" y="600"/>
                  </a:lnTo>
                  <a:lnTo>
                    <a:pt x="62" y="600"/>
                  </a:lnTo>
                  <a:lnTo>
                    <a:pt x="62" y="454"/>
                  </a:lnTo>
                  <a:lnTo>
                    <a:pt x="83" y="454"/>
                  </a:lnTo>
                  <a:lnTo>
                    <a:pt x="83" y="600"/>
                  </a:lnTo>
                  <a:lnTo>
                    <a:pt x="216" y="600"/>
                  </a:lnTo>
                  <a:lnTo>
                    <a:pt x="216" y="454"/>
                  </a:lnTo>
                  <a:lnTo>
                    <a:pt x="237" y="454"/>
                  </a:lnTo>
                  <a:lnTo>
                    <a:pt x="237" y="600"/>
                  </a:lnTo>
                  <a:lnTo>
                    <a:pt x="301" y="600"/>
                  </a:lnTo>
                  <a:lnTo>
                    <a:pt x="301" y="460"/>
                  </a:lnTo>
                  <a:cubicBezTo>
                    <a:pt x="301" y="437"/>
                    <a:pt x="294" y="417"/>
                    <a:pt x="282" y="400"/>
                  </a:cubicBezTo>
                  <a:cubicBezTo>
                    <a:pt x="282" y="400"/>
                    <a:pt x="282" y="400"/>
                    <a:pt x="282" y="400"/>
                  </a:cubicBezTo>
                  <a:close/>
                  <a:moveTo>
                    <a:pt x="523" y="354"/>
                  </a:moveTo>
                  <a:lnTo>
                    <a:pt x="523" y="354"/>
                  </a:lnTo>
                  <a:lnTo>
                    <a:pt x="433" y="354"/>
                  </a:lnTo>
                  <a:cubicBezTo>
                    <a:pt x="429" y="354"/>
                    <a:pt x="426" y="354"/>
                    <a:pt x="423" y="355"/>
                  </a:cubicBezTo>
                  <a:cubicBezTo>
                    <a:pt x="422" y="355"/>
                    <a:pt x="421" y="355"/>
                    <a:pt x="420" y="355"/>
                  </a:cubicBezTo>
                  <a:cubicBezTo>
                    <a:pt x="418" y="355"/>
                    <a:pt x="415" y="356"/>
                    <a:pt x="413" y="356"/>
                  </a:cubicBezTo>
                  <a:cubicBezTo>
                    <a:pt x="412" y="356"/>
                    <a:pt x="411" y="356"/>
                    <a:pt x="410" y="357"/>
                  </a:cubicBezTo>
                  <a:cubicBezTo>
                    <a:pt x="408" y="357"/>
                    <a:pt x="405" y="358"/>
                    <a:pt x="403" y="358"/>
                  </a:cubicBezTo>
                  <a:cubicBezTo>
                    <a:pt x="387" y="363"/>
                    <a:pt x="373" y="371"/>
                    <a:pt x="361" y="382"/>
                  </a:cubicBezTo>
                  <a:cubicBezTo>
                    <a:pt x="361" y="382"/>
                    <a:pt x="361" y="382"/>
                    <a:pt x="361" y="383"/>
                  </a:cubicBezTo>
                  <a:cubicBezTo>
                    <a:pt x="358" y="385"/>
                    <a:pt x="356" y="388"/>
                    <a:pt x="353" y="390"/>
                  </a:cubicBezTo>
                  <a:cubicBezTo>
                    <a:pt x="353" y="390"/>
                    <a:pt x="353" y="391"/>
                    <a:pt x="353" y="391"/>
                  </a:cubicBezTo>
                  <a:cubicBezTo>
                    <a:pt x="337" y="409"/>
                    <a:pt x="327" y="433"/>
                    <a:pt x="327" y="460"/>
                  </a:cubicBezTo>
                  <a:lnTo>
                    <a:pt x="327" y="600"/>
                  </a:lnTo>
                  <a:lnTo>
                    <a:pt x="389" y="600"/>
                  </a:lnTo>
                  <a:lnTo>
                    <a:pt x="389" y="454"/>
                  </a:lnTo>
                  <a:lnTo>
                    <a:pt x="410" y="454"/>
                  </a:lnTo>
                  <a:lnTo>
                    <a:pt x="410" y="600"/>
                  </a:lnTo>
                  <a:lnTo>
                    <a:pt x="543" y="600"/>
                  </a:lnTo>
                  <a:lnTo>
                    <a:pt x="543" y="454"/>
                  </a:lnTo>
                  <a:lnTo>
                    <a:pt x="564" y="454"/>
                  </a:lnTo>
                  <a:lnTo>
                    <a:pt x="564" y="600"/>
                  </a:lnTo>
                  <a:lnTo>
                    <a:pt x="628" y="600"/>
                  </a:lnTo>
                  <a:lnTo>
                    <a:pt x="628" y="460"/>
                  </a:lnTo>
                  <a:cubicBezTo>
                    <a:pt x="628" y="401"/>
                    <a:pt x="581" y="354"/>
                    <a:pt x="523" y="354"/>
                  </a:cubicBezTo>
                  <a:close/>
                  <a:moveTo>
                    <a:pt x="151" y="340"/>
                  </a:moveTo>
                  <a:lnTo>
                    <a:pt x="151" y="340"/>
                  </a:lnTo>
                  <a:cubicBezTo>
                    <a:pt x="159" y="340"/>
                    <a:pt x="167" y="338"/>
                    <a:pt x="175" y="335"/>
                  </a:cubicBezTo>
                  <a:cubicBezTo>
                    <a:pt x="175" y="335"/>
                    <a:pt x="175" y="335"/>
                    <a:pt x="176" y="335"/>
                  </a:cubicBezTo>
                  <a:cubicBezTo>
                    <a:pt x="179" y="334"/>
                    <a:pt x="183" y="332"/>
                    <a:pt x="186" y="330"/>
                  </a:cubicBezTo>
                  <a:cubicBezTo>
                    <a:pt x="186" y="330"/>
                    <a:pt x="186" y="330"/>
                    <a:pt x="186" y="330"/>
                  </a:cubicBezTo>
                  <a:cubicBezTo>
                    <a:pt x="190" y="328"/>
                    <a:pt x="193" y="326"/>
                    <a:pt x="196" y="323"/>
                  </a:cubicBezTo>
                  <a:cubicBezTo>
                    <a:pt x="196" y="323"/>
                    <a:pt x="196" y="323"/>
                    <a:pt x="196" y="323"/>
                  </a:cubicBezTo>
                  <a:cubicBezTo>
                    <a:pt x="202" y="318"/>
                    <a:pt x="206" y="312"/>
                    <a:pt x="210" y="306"/>
                  </a:cubicBezTo>
                  <a:cubicBezTo>
                    <a:pt x="211" y="305"/>
                    <a:pt x="211" y="305"/>
                    <a:pt x="211" y="304"/>
                  </a:cubicBezTo>
                  <a:cubicBezTo>
                    <a:pt x="213" y="301"/>
                    <a:pt x="214" y="298"/>
                    <a:pt x="216" y="295"/>
                  </a:cubicBezTo>
                  <a:cubicBezTo>
                    <a:pt x="216" y="294"/>
                    <a:pt x="216" y="294"/>
                    <a:pt x="216" y="293"/>
                  </a:cubicBezTo>
                  <a:cubicBezTo>
                    <a:pt x="217" y="290"/>
                    <a:pt x="218" y="287"/>
                    <a:pt x="219" y="283"/>
                  </a:cubicBezTo>
                  <a:cubicBezTo>
                    <a:pt x="219" y="282"/>
                    <a:pt x="219" y="282"/>
                    <a:pt x="219" y="281"/>
                  </a:cubicBezTo>
                  <a:cubicBezTo>
                    <a:pt x="220" y="278"/>
                    <a:pt x="220" y="274"/>
                    <a:pt x="220" y="270"/>
                  </a:cubicBezTo>
                  <a:cubicBezTo>
                    <a:pt x="220" y="267"/>
                    <a:pt x="220" y="264"/>
                    <a:pt x="220" y="261"/>
                  </a:cubicBezTo>
                  <a:cubicBezTo>
                    <a:pt x="219" y="260"/>
                    <a:pt x="219" y="259"/>
                    <a:pt x="219" y="258"/>
                  </a:cubicBezTo>
                  <a:cubicBezTo>
                    <a:pt x="219" y="255"/>
                    <a:pt x="218" y="252"/>
                    <a:pt x="217" y="250"/>
                  </a:cubicBezTo>
                  <a:cubicBezTo>
                    <a:pt x="217" y="249"/>
                    <a:pt x="217" y="249"/>
                    <a:pt x="217" y="249"/>
                  </a:cubicBezTo>
                  <a:cubicBezTo>
                    <a:pt x="216" y="246"/>
                    <a:pt x="215" y="244"/>
                    <a:pt x="214" y="241"/>
                  </a:cubicBezTo>
                  <a:cubicBezTo>
                    <a:pt x="214" y="240"/>
                    <a:pt x="213" y="240"/>
                    <a:pt x="213" y="239"/>
                  </a:cubicBezTo>
                  <a:cubicBezTo>
                    <a:pt x="212" y="236"/>
                    <a:pt x="210" y="234"/>
                    <a:pt x="209" y="231"/>
                  </a:cubicBezTo>
                  <a:lnTo>
                    <a:pt x="208" y="231"/>
                  </a:lnTo>
                  <a:cubicBezTo>
                    <a:pt x="207" y="229"/>
                    <a:pt x="205" y="226"/>
                    <a:pt x="203" y="224"/>
                  </a:cubicBezTo>
                  <a:cubicBezTo>
                    <a:pt x="203" y="224"/>
                    <a:pt x="202" y="223"/>
                    <a:pt x="202" y="223"/>
                  </a:cubicBezTo>
                  <a:cubicBezTo>
                    <a:pt x="200" y="221"/>
                    <a:pt x="198" y="219"/>
                    <a:pt x="195" y="217"/>
                  </a:cubicBezTo>
                  <a:cubicBezTo>
                    <a:pt x="195" y="217"/>
                    <a:pt x="195" y="217"/>
                    <a:pt x="195" y="216"/>
                  </a:cubicBezTo>
                  <a:cubicBezTo>
                    <a:pt x="193" y="215"/>
                    <a:pt x="190" y="213"/>
                    <a:pt x="188" y="211"/>
                  </a:cubicBezTo>
                  <a:cubicBezTo>
                    <a:pt x="187" y="211"/>
                    <a:pt x="187" y="210"/>
                    <a:pt x="186" y="210"/>
                  </a:cubicBezTo>
                  <a:cubicBezTo>
                    <a:pt x="184" y="209"/>
                    <a:pt x="181" y="207"/>
                    <a:pt x="179" y="206"/>
                  </a:cubicBezTo>
                  <a:cubicBezTo>
                    <a:pt x="179" y="206"/>
                    <a:pt x="178" y="206"/>
                    <a:pt x="178" y="206"/>
                  </a:cubicBezTo>
                  <a:cubicBezTo>
                    <a:pt x="170" y="202"/>
                    <a:pt x="160" y="200"/>
                    <a:pt x="151" y="200"/>
                  </a:cubicBezTo>
                  <a:cubicBezTo>
                    <a:pt x="112" y="200"/>
                    <a:pt x="81" y="231"/>
                    <a:pt x="81" y="270"/>
                  </a:cubicBezTo>
                  <a:cubicBezTo>
                    <a:pt x="81" y="309"/>
                    <a:pt x="112" y="340"/>
                    <a:pt x="151" y="340"/>
                  </a:cubicBezTo>
                  <a:close/>
                </a:path>
              </a:pathLst>
            </a:custGeom>
            <a:solidFill>
              <a:srgbClr val="365B7C"/>
            </a:solidFill>
            <a:ln>
              <a:noFill/>
            </a:ln>
          </p:spPr>
          <p:txBody>
            <a:bodyPr vert="horz" wrap="square" lIns="91440" tIns="45720" rIns="91440" bIns="45720" numCol="1" anchor="t" anchorCtr="0" compatLnSpc="1"/>
            <a:lstStyle/>
            <a:p>
              <a:endParaRPr lang="zh-CN" altLang="en-US">
                <a:solidFill>
                  <a:schemeClr val="accent2"/>
                </a:solidFill>
              </a:endParaRPr>
            </a:p>
          </p:txBody>
        </p:sp>
      </p:grpSp>
      <p:sp>
        <p:nvSpPr>
          <p:cNvPr id="23" name="矩形 22"/>
          <p:cNvSpPr/>
          <p:nvPr/>
        </p:nvSpPr>
        <p:spPr>
          <a:xfrm>
            <a:off x="2237463" y="878803"/>
            <a:ext cx="2087446" cy="470748"/>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800" b="1" dirty="0">
                <a:latin typeface="楷体" panose="02010609060101010101" pitchFamily="49" charset="-122"/>
                <a:ea typeface="楷体" panose="02010609060101010101" pitchFamily="49" charset="-122"/>
                <a:cs typeface="+mn-ea"/>
                <a:sym typeface="+mn-lt"/>
              </a:rPr>
              <a:t>案例导学</a:t>
            </a:r>
          </a:p>
        </p:txBody>
      </p:sp>
    </p:spTree>
    <p:extLst>
      <p:ext uri="{BB962C8B-B14F-4D97-AF65-F5344CB8AC3E}">
        <p14:creationId xmlns:p14="http://schemas.microsoft.com/office/powerpoint/2010/main" val="1859309166"/>
      </p:ext>
    </p:extLst>
  </p:cSld>
  <p:clrMapOvr>
    <a:masterClrMapping/>
  </p:clrMapOvr>
  <p:transition>
    <p:randomBar dir="vert"/>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5" presetClass="entr" presetSubtype="0" fill="hold" nodeType="withEffect">
                                  <p:stCondLst>
                                    <p:cond delay="250"/>
                                  </p:stCondLst>
                                  <p:childTnLst>
                                    <p:set>
                                      <p:cBhvr>
                                        <p:cTn id="6" dur="1" fill="hold">
                                          <p:stCondLst>
                                            <p:cond delay="0"/>
                                          </p:stCondLst>
                                        </p:cTn>
                                        <p:tgtEl>
                                          <p:spTgt spid="17"/>
                                        </p:tgtEl>
                                        <p:attrNameLst>
                                          <p:attrName>style.visibility</p:attrName>
                                        </p:attrNameLst>
                                      </p:cBhvr>
                                      <p:to>
                                        <p:strVal val="visible"/>
                                      </p:to>
                                    </p:set>
                                    <p:anim calcmode="lin" valueType="num">
                                      <p:cBhvr>
                                        <p:cTn id="7" dur="500" decel="50000" fill="hold">
                                          <p:stCondLst>
                                            <p:cond delay="0"/>
                                          </p:stCondLst>
                                        </p:cTn>
                                        <p:tgtEl>
                                          <p:spTgt spid="17"/>
                                        </p:tgtEl>
                                        <p:attrNameLst>
                                          <p:attrName>style.rotation</p:attrName>
                                        </p:attrNameLst>
                                      </p:cBhvr>
                                      <p:tavLst>
                                        <p:tav tm="0">
                                          <p:val>
                                            <p:fltVal val="-90"/>
                                          </p:val>
                                        </p:tav>
                                        <p:tav tm="100000">
                                          <p:val>
                                            <p:fltVal val="0"/>
                                          </p:val>
                                        </p:tav>
                                      </p:tavLst>
                                    </p:anim>
                                    <p:anim calcmode="lin" valueType="num">
                                      <p:cBhvr>
                                        <p:cTn id="8" dur="500" decel="50000" fill="hold">
                                          <p:stCondLst>
                                            <p:cond delay="0"/>
                                          </p:stCondLst>
                                        </p:cTn>
                                        <p:tgtEl>
                                          <p:spTgt spid="17"/>
                                        </p:tgtEl>
                                        <p:attrNameLst>
                                          <p:attrName>ppt_w</p:attrName>
                                        </p:attrNameLst>
                                      </p:cBhvr>
                                      <p:tavLst>
                                        <p:tav tm="0">
                                          <p:val>
                                            <p:strVal val="#ppt_w"/>
                                          </p:val>
                                        </p:tav>
                                        <p:tav tm="100000">
                                          <p:val>
                                            <p:strVal val="#ppt_w*.05"/>
                                          </p:val>
                                        </p:tav>
                                      </p:tavLst>
                                    </p:anim>
                                    <p:anim calcmode="lin" valueType="num">
                                      <p:cBhvr>
                                        <p:cTn id="9" dur="500" accel="50000" fill="hold">
                                          <p:stCondLst>
                                            <p:cond delay="500"/>
                                          </p:stCondLst>
                                        </p:cTn>
                                        <p:tgtEl>
                                          <p:spTgt spid="17"/>
                                        </p:tgtEl>
                                        <p:attrNameLst>
                                          <p:attrName>ppt_w</p:attrName>
                                        </p:attrNameLst>
                                      </p:cBhvr>
                                      <p:tavLst>
                                        <p:tav tm="0">
                                          <p:val>
                                            <p:strVal val="#ppt_w*.05"/>
                                          </p:val>
                                        </p:tav>
                                        <p:tav tm="100000">
                                          <p:val>
                                            <p:strVal val="#ppt_w"/>
                                          </p:val>
                                        </p:tav>
                                      </p:tavLst>
                                    </p:anim>
                                    <p:anim calcmode="lin" valueType="num">
                                      <p:cBhvr>
                                        <p:cTn id="10" dur="1000" fill="hold"/>
                                        <p:tgtEl>
                                          <p:spTgt spid="17"/>
                                        </p:tgtEl>
                                        <p:attrNameLst>
                                          <p:attrName>ppt_h</p:attrName>
                                        </p:attrNameLst>
                                      </p:cBhvr>
                                      <p:tavLst>
                                        <p:tav tm="0">
                                          <p:val>
                                            <p:strVal val="#ppt_h"/>
                                          </p:val>
                                        </p:tav>
                                        <p:tav tm="100000">
                                          <p:val>
                                            <p:strVal val="#ppt_h"/>
                                          </p:val>
                                        </p:tav>
                                      </p:tavLst>
                                    </p:anim>
                                    <p:anim calcmode="lin" valueType="num">
                                      <p:cBhvr>
                                        <p:cTn id="11" dur="500" decel="50000" fill="hold">
                                          <p:stCondLst>
                                            <p:cond delay="0"/>
                                          </p:stCondLst>
                                        </p:cTn>
                                        <p:tgtEl>
                                          <p:spTgt spid="17"/>
                                        </p:tgtEl>
                                        <p:attrNameLst>
                                          <p:attrName>ppt_x</p:attrName>
                                        </p:attrNameLst>
                                      </p:cBhvr>
                                      <p:tavLst>
                                        <p:tav tm="0">
                                          <p:val>
                                            <p:strVal val="#ppt_x+.4"/>
                                          </p:val>
                                        </p:tav>
                                        <p:tav tm="100000">
                                          <p:val>
                                            <p:strVal val="#ppt_x"/>
                                          </p:val>
                                        </p:tav>
                                      </p:tavLst>
                                    </p:anim>
                                    <p:anim calcmode="lin" valueType="num">
                                      <p:cBhvr>
                                        <p:cTn id="12" dur="500" decel="50000" fill="hold">
                                          <p:stCondLst>
                                            <p:cond delay="0"/>
                                          </p:stCondLst>
                                        </p:cTn>
                                        <p:tgtEl>
                                          <p:spTgt spid="17"/>
                                        </p:tgtEl>
                                        <p:attrNameLst>
                                          <p:attrName>ppt_y</p:attrName>
                                        </p:attrNameLst>
                                      </p:cBhvr>
                                      <p:tavLst>
                                        <p:tav tm="0">
                                          <p:val>
                                            <p:strVal val="#ppt_y-.2"/>
                                          </p:val>
                                        </p:tav>
                                        <p:tav tm="100000">
                                          <p:val>
                                            <p:strVal val="#ppt_y+.1"/>
                                          </p:val>
                                        </p:tav>
                                      </p:tavLst>
                                    </p:anim>
                                    <p:anim calcmode="lin" valueType="num">
                                      <p:cBhvr>
                                        <p:cTn id="13" dur="500" accel="50000" fill="hold">
                                          <p:stCondLst>
                                            <p:cond delay="500"/>
                                          </p:stCondLst>
                                        </p:cTn>
                                        <p:tgtEl>
                                          <p:spTgt spid="17"/>
                                        </p:tgtEl>
                                        <p:attrNameLst>
                                          <p:attrName>ppt_y</p:attrName>
                                        </p:attrNameLst>
                                      </p:cBhvr>
                                      <p:tavLst>
                                        <p:tav tm="0">
                                          <p:val>
                                            <p:strVal val="#ppt_y+.1"/>
                                          </p:val>
                                        </p:tav>
                                        <p:tav tm="100000">
                                          <p:val>
                                            <p:strVal val="#ppt_y"/>
                                          </p:val>
                                        </p:tav>
                                      </p:tavLst>
                                    </p:anim>
                                    <p:animEffect transition="in" filter="fade">
                                      <p:cBhvr>
                                        <p:cTn id="14" dur="1000" decel="50000">
                                          <p:stCondLst>
                                            <p:cond delay="0"/>
                                          </p:stCondLst>
                                        </p:cTn>
                                        <p:tgtEl>
                                          <p:spTgt spid="17"/>
                                        </p:tgtEl>
                                      </p:cBhvr>
                                    </p:animEffect>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nodeType="clickEffect">
                                  <p:stCondLst>
                                    <p:cond delay="0"/>
                                  </p:stCondLst>
                                  <p:childTnLst>
                                    <p:set>
                                      <p:cBhvr>
                                        <p:cTn id="18" dur="1" fill="hold">
                                          <p:stCondLst>
                                            <p:cond delay="0"/>
                                          </p:stCondLst>
                                        </p:cTn>
                                        <p:tgtEl>
                                          <p:spTgt spid="16">
                                            <p:txEl>
                                              <p:pRg st="0" end="0"/>
                                            </p:txEl>
                                          </p:spTgt>
                                        </p:tgtEl>
                                        <p:attrNameLst>
                                          <p:attrName>style.visibility</p:attrName>
                                        </p:attrNameLst>
                                      </p:cBhvr>
                                      <p:to>
                                        <p:strVal val="visible"/>
                                      </p:to>
                                    </p:set>
                                    <p:anim calcmode="lin" valueType="num">
                                      <p:cBhvr additive="base">
                                        <p:cTn id="19" dur="500" fill="hold"/>
                                        <p:tgtEl>
                                          <p:spTgt spid="16">
                                            <p:txEl>
                                              <p:pRg st="0" end="0"/>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16">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3" presetClass="entr" presetSubtype="10" fill="hold" nodeType="clickEffect">
                                  <p:stCondLst>
                                    <p:cond delay="0"/>
                                  </p:stCondLst>
                                  <p:childTnLst>
                                    <p:set>
                                      <p:cBhvr>
                                        <p:cTn id="24" dur="1" fill="hold">
                                          <p:stCondLst>
                                            <p:cond delay="0"/>
                                          </p:stCondLst>
                                        </p:cTn>
                                        <p:tgtEl>
                                          <p:spTgt spid="16">
                                            <p:txEl>
                                              <p:pRg st="2" end="2"/>
                                            </p:txEl>
                                          </p:spTgt>
                                        </p:tgtEl>
                                        <p:attrNameLst>
                                          <p:attrName>style.visibility</p:attrName>
                                        </p:attrNameLst>
                                      </p:cBhvr>
                                      <p:to>
                                        <p:strVal val="visible"/>
                                      </p:to>
                                    </p:set>
                                    <p:animEffect transition="in" filter="blinds(horizontal)">
                                      <p:cBhvr>
                                        <p:cTn id="25" dur="500"/>
                                        <p:tgtEl>
                                          <p:spTgt spid="16">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矩形 24"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549157" y="-975631"/>
            <a:ext cx="583096" cy="838080"/>
          </a:xfrm>
          <a:prstGeom prst="rect">
            <a:avLst/>
          </a:prstGeom>
          <a:solidFill>
            <a:srgbClr val="365B7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 name="矩形 25"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1132253" y="-975631"/>
            <a:ext cx="583096" cy="838080"/>
          </a:xfrm>
          <a:prstGeom prst="rect">
            <a:avLst/>
          </a:prstGeom>
          <a:solidFill>
            <a:srgbClr val="96648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 name="矩形 26"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1715349" y="-975631"/>
            <a:ext cx="583096" cy="838080"/>
          </a:xfrm>
          <a:prstGeom prst="rect">
            <a:avLst/>
          </a:prstGeom>
          <a:solidFill>
            <a:srgbClr val="D06F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 name="矩形 27"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2298446" y="-975631"/>
            <a:ext cx="583096" cy="838080"/>
          </a:xfrm>
          <a:prstGeom prst="rect">
            <a:avLst/>
          </a:prstGeom>
          <a:solidFill>
            <a:srgbClr val="F779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 name="矩形 28"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2881542" y="-975631"/>
            <a:ext cx="583096" cy="838080"/>
          </a:xfrm>
          <a:prstGeom prst="rect">
            <a:avLst/>
          </a:prstGeom>
          <a:solidFill>
            <a:srgbClr val="F8AD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cxnSp>
        <p:nvCxnSpPr>
          <p:cNvPr id="46" name="直接连接符 45"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CxnSpPr/>
          <p:nvPr/>
        </p:nvCxnSpPr>
        <p:spPr>
          <a:xfrm>
            <a:off x="3246637" y="1273629"/>
            <a:ext cx="5770860"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47" name="文本框 46"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txBox="1"/>
          <p:nvPr/>
        </p:nvSpPr>
        <p:spPr>
          <a:xfrm>
            <a:off x="3211454" y="573306"/>
            <a:ext cx="5631180" cy="521970"/>
          </a:xfrm>
          <a:prstGeom prst="rect">
            <a:avLst/>
          </a:prstGeom>
          <a:noFill/>
        </p:spPr>
        <p:txBody>
          <a:bodyPr wrap="none" rtlCol="0">
            <a:spAutoFit/>
          </a:bodyPr>
          <a:lstStyle/>
          <a:p>
            <a:pPr algn="l"/>
            <a:r>
              <a:rPr lang="zh-CN" altLang="en-US" sz="2800" b="1" spc="500" dirty="0">
                <a:solidFill>
                  <a:schemeClr val="bg1">
                    <a:lumMod val="50000"/>
                  </a:schemeClr>
                </a:solidFill>
                <a:latin typeface="微软雅黑" panose="020B0503020204020204" charset="-122"/>
                <a:ea typeface="微软雅黑" panose="020B0503020204020204" charset="-122"/>
                <a:cs typeface="Arial" panose="020B0604020202020204" pitchFamily="34" charset="0"/>
              </a:rPr>
              <a:t>三、高级管理人员的内部选拔</a:t>
            </a:r>
          </a:p>
        </p:txBody>
      </p:sp>
      <p:sp>
        <p:nvSpPr>
          <p:cNvPr id="48" name="椭圆 47"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flipH="1">
            <a:off x="2686180" y="813581"/>
            <a:ext cx="157493" cy="157493"/>
          </a:xfrm>
          <a:prstGeom prst="ellipse">
            <a:avLst/>
          </a:prstGeom>
          <a:solidFill>
            <a:srgbClr val="D06F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9" name="椭圆 48"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flipH="1">
            <a:off x="2686180" y="335956"/>
            <a:ext cx="321030" cy="321030"/>
          </a:xfrm>
          <a:prstGeom prst="ellipse">
            <a:avLst/>
          </a:prstGeom>
          <a:solidFill>
            <a:srgbClr val="966481"/>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0" name="椭圆 49"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flipH="1">
            <a:off x="2991678" y="806317"/>
            <a:ext cx="219803" cy="219803"/>
          </a:xfrm>
          <a:prstGeom prst="ellipse">
            <a:avLst/>
          </a:prstGeom>
          <a:solidFill>
            <a:srgbClr val="365B7C"/>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1" name="椭圆 50"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flipH="1">
            <a:off x="2031169" y="697840"/>
            <a:ext cx="164852" cy="164852"/>
          </a:xfrm>
          <a:prstGeom prst="ellipse">
            <a:avLst/>
          </a:prstGeom>
          <a:solidFill>
            <a:srgbClr val="F779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2" name="椭圆 51"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9354354" y="755438"/>
            <a:ext cx="157493" cy="157493"/>
          </a:xfrm>
          <a:prstGeom prst="ellipse">
            <a:avLst/>
          </a:prstGeom>
          <a:solidFill>
            <a:srgbClr val="D06F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3" name="椭圆 52"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9190817" y="277813"/>
            <a:ext cx="321030" cy="321030"/>
          </a:xfrm>
          <a:prstGeom prst="ellipse">
            <a:avLst/>
          </a:prstGeom>
          <a:solidFill>
            <a:srgbClr val="966481"/>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4" name="椭圆 53"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a:off x="8986546" y="748174"/>
            <a:ext cx="219803" cy="219803"/>
          </a:xfrm>
          <a:prstGeom prst="ellipse">
            <a:avLst/>
          </a:prstGeom>
          <a:solidFill>
            <a:srgbClr val="365B7C"/>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5" name="椭圆 54"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a:off x="10002006" y="639697"/>
            <a:ext cx="164852" cy="164852"/>
          </a:xfrm>
          <a:prstGeom prst="ellipse">
            <a:avLst/>
          </a:prstGeom>
          <a:solidFill>
            <a:srgbClr val="F779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7" name="Rectangle 42"/>
          <p:cNvSpPr/>
          <p:nvPr/>
        </p:nvSpPr>
        <p:spPr>
          <a:xfrm flipH="1">
            <a:off x="1478280" y="1095375"/>
            <a:ext cx="9236075" cy="5513705"/>
          </a:xfrm>
          <a:prstGeom prst="rect">
            <a:avLst/>
          </a:prstGeom>
          <a:noFill/>
          <a:ln w="12700" cap="flat" cmpd="sng" algn="ctr">
            <a:noFill/>
            <a:prstDash val="solid"/>
          </a:ln>
          <a:effectLst/>
        </p:spPr>
        <p:txBody>
          <a:bodyPr lIns="91440" tIns="0" rIns="91440" bIns="0" rtlCol="0" anchor="t"/>
          <a:lstStyle/>
          <a:p>
            <a:pPr eaLnBrk="1" hangingPunct="1">
              <a:lnSpc>
                <a:spcPct val="80000"/>
              </a:lnSpc>
            </a:pPr>
            <a:endParaRPr lang="zh-CN" altLang="en-US" sz="2000">
              <a:latin typeface="楷体" panose="02010609060101010101" pitchFamily="49" charset="-122"/>
              <a:ea typeface="楷体" panose="02010609060101010101" pitchFamily="49" charset="-122"/>
              <a:cs typeface="楷体" panose="02010609060101010101" pitchFamily="49" charset="-122"/>
              <a:sym typeface="+mn-ea"/>
            </a:endParaRPr>
          </a:p>
          <a:p>
            <a:pPr eaLnBrk="1" hangingPunct="1">
              <a:lnSpc>
                <a:spcPct val="80000"/>
              </a:lnSpc>
            </a:pPr>
            <a:r>
              <a:rPr sz="2000">
                <a:latin typeface="楷体" panose="02010609060101010101" pitchFamily="49" charset="-122"/>
                <a:ea typeface="楷体" panose="02010609060101010101" pitchFamily="49" charset="-122"/>
                <a:cs typeface="楷体" panose="02010609060101010101" pitchFamily="49" charset="-122"/>
                <a:sym typeface="+mn-ea"/>
              </a:rPr>
              <a:t>(一)高级管理人员内部选拔的优缺点</a:t>
            </a:r>
          </a:p>
          <a:p>
            <a:pPr eaLnBrk="1" hangingPunct="1">
              <a:lnSpc>
                <a:spcPct val="80000"/>
              </a:lnSpc>
            </a:pPr>
            <a:r>
              <a:rPr sz="2000">
                <a:latin typeface="楷体" panose="02010609060101010101" pitchFamily="49" charset="-122"/>
                <a:ea typeface="楷体" panose="02010609060101010101" pitchFamily="49" charset="-122"/>
                <a:cs typeface="楷体" panose="02010609060101010101" pitchFamily="49" charset="-122"/>
                <a:sym typeface="+mn-ea"/>
              </a:rPr>
              <a:t>1.高级管理人员内部选拔的优点</a:t>
            </a:r>
          </a:p>
          <a:p>
            <a:pPr eaLnBrk="1" hangingPunct="1">
              <a:lnSpc>
                <a:spcPct val="80000"/>
              </a:lnSpc>
            </a:pPr>
            <a:r>
              <a:rPr sz="2000">
                <a:latin typeface="楷体" panose="02010609060101010101" pitchFamily="49" charset="-122"/>
                <a:ea typeface="楷体" panose="02010609060101010101" pitchFamily="49" charset="-122"/>
                <a:cs typeface="楷体" panose="02010609060101010101" pitchFamily="49" charset="-122"/>
                <a:sym typeface="+mn-ea"/>
              </a:rPr>
              <a:t>(1)有效性强,可信度高 </a:t>
            </a:r>
          </a:p>
          <a:p>
            <a:pPr eaLnBrk="1" hangingPunct="1">
              <a:lnSpc>
                <a:spcPct val="80000"/>
              </a:lnSpc>
            </a:pPr>
            <a:r>
              <a:rPr sz="2000">
                <a:latin typeface="楷体" panose="02010609060101010101" pitchFamily="49" charset="-122"/>
                <a:ea typeface="楷体" panose="02010609060101010101" pitchFamily="49" charset="-122"/>
                <a:cs typeface="楷体" panose="02010609060101010101" pitchFamily="49" charset="-122"/>
                <a:sym typeface="+mn-ea"/>
              </a:rPr>
              <a:t>(2)适应性强 </a:t>
            </a:r>
          </a:p>
          <a:p>
            <a:pPr eaLnBrk="1" hangingPunct="1">
              <a:lnSpc>
                <a:spcPct val="80000"/>
              </a:lnSpc>
            </a:pPr>
            <a:r>
              <a:rPr sz="2000">
                <a:latin typeface="楷体" panose="02010609060101010101" pitchFamily="49" charset="-122"/>
                <a:ea typeface="楷体" panose="02010609060101010101" pitchFamily="49" charset="-122"/>
                <a:cs typeface="楷体" panose="02010609060101010101" pitchFamily="49" charset="-122"/>
                <a:sym typeface="+mn-ea"/>
              </a:rPr>
              <a:t>(3)激励作用强 </a:t>
            </a:r>
          </a:p>
          <a:p>
            <a:pPr eaLnBrk="1" hangingPunct="1">
              <a:lnSpc>
                <a:spcPct val="80000"/>
              </a:lnSpc>
            </a:pPr>
            <a:r>
              <a:rPr sz="2000">
                <a:latin typeface="楷体" panose="02010609060101010101" pitchFamily="49" charset="-122"/>
                <a:ea typeface="楷体" panose="02010609060101010101" pitchFamily="49" charset="-122"/>
                <a:cs typeface="楷体" panose="02010609060101010101" pitchFamily="49" charset="-122"/>
                <a:sym typeface="+mn-ea"/>
              </a:rPr>
              <a:t>(4)费用低</a:t>
            </a:r>
          </a:p>
          <a:p>
            <a:pPr eaLnBrk="1" hangingPunct="1"/>
            <a:r>
              <a:rPr lang="en-US" altLang="zh-CN" sz="2000">
                <a:latin typeface="楷体" panose="02010609060101010101" pitchFamily="49" charset="-122"/>
                <a:ea typeface="楷体" panose="02010609060101010101" pitchFamily="49" charset="-122"/>
                <a:cs typeface="楷体" panose="02010609060101010101" pitchFamily="49" charset="-122"/>
                <a:sym typeface="+mn-ea"/>
              </a:rPr>
              <a:t>2.</a:t>
            </a:r>
            <a:r>
              <a:rPr lang="zh-CN" altLang="en-US" sz="2000">
                <a:latin typeface="楷体" panose="02010609060101010101" pitchFamily="49" charset="-122"/>
                <a:ea typeface="楷体" panose="02010609060101010101" pitchFamily="49" charset="-122"/>
                <a:cs typeface="楷体" panose="02010609060101010101" pitchFamily="49" charset="-122"/>
                <a:sym typeface="+mn-ea"/>
              </a:rPr>
              <a:t>高级管理人员内部选拔的缺点</a:t>
            </a:r>
            <a:endParaRPr lang="zh-CN" altLang="en-US" sz="2000">
              <a:latin typeface="楷体" panose="02010609060101010101" pitchFamily="49" charset="-122"/>
              <a:ea typeface="楷体" panose="02010609060101010101" pitchFamily="49" charset="-122"/>
              <a:cs typeface="楷体" panose="02010609060101010101" pitchFamily="49" charset="-122"/>
            </a:endParaRPr>
          </a:p>
          <a:p>
            <a:pPr eaLnBrk="1" hangingPunct="1"/>
            <a:r>
              <a:rPr lang="en-US" altLang="zh-CN" sz="2000">
                <a:latin typeface="楷体" panose="02010609060101010101" pitchFamily="49" charset="-122"/>
                <a:ea typeface="楷体" panose="02010609060101010101" pitchFamily="49" charset="-122"/>
                <a:cs typeface="楷体" panose="02010609060101010101" pitchFamily="49" charset="-122"/>
                <a:sym typeface="+mn-ea"/>
              </a:rPr>
              <a:t>(1)</a:t>
            </a:r>
            <a:r>
              <a:rPr lang="zh-CN" altLang="en-US" sz="2000">
                <a:latin typeface="楷体" panose="02010609060101010101" pitchFamily="49" charset="-122"/>
                <a:ea typeface="楷体" panose="02010609060101010101" pitchFamily="49" charset="-122"/>
                <a:cs typeface="楷体" panose="02010609060101010101" pitchFamily="49" charset="-122"/>
                <a:sym typeface="+mn-ea"/>
              </a:rPr>
              <a:t>可能造成内部矛盾 </a:t>
            </a:r>
            <a:endParaRPr lang="zh-CN" altLang="en-US" sz="2000">
              <a:latin typeface="楷体" panose="02010609060101010101" pitchFamily="49" charset="-122"/>
              <a:ea typeface="楷体" panose="02010609060101010101" pitchFamily="49" charset="-122"/>
              <a:cs typeface="楷体" panose="02010609060101010101" pitchFamily="49" charset="-122"/>
            </a:endParaRPr>
          </a:p>
          <a:p>
            <a:pPr eaLnBrk="1" hangingPunct="1"/>
            <a:r>
              <a:rPr lang="en-US" altLang="zh-CN" sz="2000">
                <a:latin typeface="楷体" panose="02010609060101010101" pitchFamily="49" charset="-122"/>
                <a:ea typeface="楷体" panose="02010609060101010101" pitchFamily="49" charset="-122"/>
                <a:cs typeface="楷体" panose="02010609060101010101" pitchFamily="49" charset="-122"/>
                <a:sym typeface="+mn-ea"/>
              </a:rPr>
              <a:t>(2)</a:t>
            </a:r>
            <a:r>
              <a:rPr lang="zh-CN" altLang="en-US" sz="2000">
                <a:latin typeface="楷体" panose="02010609060101010101" pitchFamily="49" charset="-122"/>
                <a:ea typeface="楷体" panose="02010609060101010101" pitchFamily="49" charset="-122"/>
                <a:cs typeface="楷体" panose="02010609060101010101" pitchFamily="49" charset="-122"/>
                <a:sym typeface="+mn-ea"/>
              </a:rPr>
              <a:t>容易造成“近亲繁殖” </a:t>
            </a:r>
            <a:endParaRPr lang="zh-CN" altLang="en-US" sz="2000">
              <a:latin typeface="楷体" panose="02010609060101010101" pitchFamily="49" charset="-122"/>
              <a:ea typeface="楷体" panose="02010609060101010101" pitchFamily="49" charset="-122"/>
              <a:cs typeface="楷体" panose="02010609060101010101" pitchFamily="49" charset="-122"/>
            </a:endParaRPr>
          </a:p>
          <a:p>
            <a:pPr eaLnBrk="1" hangingPunct="1"/>
            <a:r>
              <a:rPr lang="en-US" altLang="zh-CN" sz="2000">
                <a:latin typeface="楷体" panose="02010609060101010101" pitchFamily="49" charset="-122"/>
                <a:ea typeface="楷体" panose="02010609060101010101" pitchFamily="49" charset="-122"/>
                <a:cs typeface="楷体" panose="02010609060101010101" pitchFamily="49" charset="-122"/>
                <a:sym typeface="+mn-ea"/>
              </a:rPr>
              <a:t>(3)</a:t>
            </a:r>
            <a:r>
              <a:rPr lang="zh-CN" altLang="en-US" sz="2000">
                <a:latin typeface="楷体" panose="02010609060101010101" pitchFamily="49" charset="-122"/>
                <a:ea typeface="楷体" panose="02010609060101010101" pitchFamily="49" charset="-122"/>
                <a:cs typeface="楷体" panose="02010609060101010101" pitchFamily="49" charset="-122"/>
                <a:sym typeface="+mn-ea"/>
              </a:rPr>
              <a:t>失去选取外部优秀人才的机会</a:t>
            </a:r>
          </a:p>
          <a:p>
            <a:pPr eaLnBrk="1" hangingPunct="1"/>
            <a:r>
              <a:rPr lang="en-US" altLang="zh-CN" sz="200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000">
                <a:latin typeface="楷体" panose="02010609060101010101" pitchFamily="49" charset="-122"/>
                <a:ea typeface="楷体" panose="02010609060101010101" pitchFamily="49" charset="-122"/>
                <a:cs typeface="楷体" panose="02010609060101010101" pitchFamily="49" charset="-122"/>
                <a:sym typeface="+mn-ea"/>
              </a:rPr>
              <a:t>二</a:t>
            </a:r>
            <a:r>
              <a:rPr lang="en-US" altLang="zh-CN" sz="200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000">
                <a:latin typeface="楷体" panose="02010609060101010101" pitchFamily="49" charset="-122"/>
                <a:ea typeface="楷体" panose="02010609060101010101" pitchFamily="49" charset="-122"/>
                <a:cs typeface="楷体" panose="02010609060101010101" pitchFamily="49" charset="-122"/>
                <a:sym typeface="+mn-ea"/>
              </a:rPr>
              <a:t>高级管理人员内部选拔的形式</a:t>
            </a:r>
            <a:endParaRPr lang="zh-CN" altLang="en-US" sz="2000">
              <a:latin typeface="楷体" panose="02010609060101010101" pitchFamily="49" charset="-122"/>
              <a:ea typeface="楷体" panose="02010609060101010101" pitchFamily="49" charset="-122"/>
              <a:cs typeface="楷体" panose="02010609060101010101" pitchFamily="49" charset="-122"/>
            </a:endParaRPr>
          </a:p>
          <a:p>
            <a:pPr eaLnBrk="1" hangingPunct="1"/>
            <a:r>
              <a:rPr lang="en-US" altLang="zh-CN" sz="2000">
                <a:latin typeface="楷体" panose="02010609060101010101" pitchFamily="49" charset="-122"/>
                <a:ea typeface="楷体" panose="02010609060101010101" pitchFamily="49" charset="-122"/>
                <a:cs typeface="楷体" panose="02010609060101010101" pitchFamily="49" charset="-122"/>
                <a:sym typeface="+mn-ea"/>
              </a:rPr>
              <a:t>1.</a:t>
            </a:r>
            <a:r>
              <a:rPr lang="zh-CN" altLang="en-US" sz="2000">
                <a:latin typeface="楷体" panose="02010609060101010101" pitchFamily="49" charset="-122"/>
                <a:ea typeface="楷体" panose="02010609060101010101" pitchFamily="49" charset="-122"/>
                <a:cs typeface="楷体" panose="02010609060101010101" pitchFamily="49" charset="-122"/>
                <a:sym typeface="+mn-ea"/>
              </a:rPr>
              <a:t>提拔晋升</a:t>
            </a:r>
            <a:endParaRPr lang="zh-CN" altLang="en-US" sz="2000">
              <a:latin typeface="楷体" panose="02010609060101010101" pitchFamily="49" charset="-122"/>
              <a:ea typeface="楷体" panose="02010609060101010101" pitchFamily="49" charset="-122"/>
              <a:cs typeface="楷体" panose="02010609060101010101" pitchFamily="49" charset="-122"/>
            </a:endParaRPr>
          </a:p>
          <a:p>
            <a:pPr eaLnBrk="1" hangingPunct="1"/>
            <a:r>
              <a:rPr lang="en-US" altLang="zh-CN" sz="2000">
                <a:latin typeface="楷体" panose="02010609060101010101" pitchFamily="49" charset="-122"/>
                <a:ea typeface="楷体" panose="02010609060101010101" pitchFamily="49" charset="-122"/>
                <a:cs typeface="楷体" panose="02010609060101010101" pitchFamily="49" charset="-122"/>
                <a:sym typeface="+mn-ea"/>
              </a:rPr>
              <a:t>2.</a:t>
            </a:r>
            <a:r>
              <a:rPr lang="zh-CN" altLang="en-US" sz="2000">
                <a:latin typeface="楷体" panose="02010609060101010101" pitchFamily="49" charset="-122"/>
                <a:ea typeface="楷体" panose="02010609060101010101" pitchFamily="49" charset="-122"/>
                <a:cs typeface="楷体" panose="02010609060101010101" pitchFamily="49" charset="-122"/>
                <a:sym typeface="+mn-ea"/>
              </a:rPr>
              <a:t>平级调动</a:t>
            </a:r>
            <a:endParaRPr lang="zh-CN" altLang="en-US" sz="2000">
              <a:latin typeface="楷体" panose="02010609060101010101" pitchFamily="49" charset="-122"/>
              <a:ea typeface="楷体" panose="02010609060101010101" pitchFamily="49" charset="-122"/>
              <a:cs typeface="楷体" panose="02010609060101010101" pitchFamily="49" charset="-122"/>
            </a:endParaRPr>
          </a:p>
          <a:p>
            <a:pPr eaLnBrk="1" hangingPunct="1"/>
            <a:r>
              <a:rPr lang="en-US" altLang="zh-CN" sz="2000">
                <a:latin typeface="楷体" panose="02010609060101010101" pitchFamily="49" charset="-122"/>
                <a:ea typeface="楷体" panose="02010609060101010101" pitchFamily="49" charset="-122"/>
                <a:cs typeface="楷体" panose="02010609060101010101" pitchFamily="49" charset="-122"/>
                <a:sym typeface="+mn-ea"/>
              </a:rPr>
              <a:t>3.</a:t>
            </a:r>
            <a:r>
              <a:rPr lang="zh-CN" altLang="en-US" sz="2000">
                <a:latin typeface="楷体" panose="02010609060101010101" pitchFamily="49" charset="-122"/>
                <a:ea typeface="楷体" panose="02010609060101010101" pitchFamily="49" charset="-122"/>
                <a:cs typeface="楷体" panose="02010609060101010101" pitchFamily="49" charset="-122"/>
                <a:sym typeface="+mn-ea"/>
              </a:rPr>
              <a:t>工作轮换</a:t>
            </a:r>
            <a:endParaRPr lang="zh-CN" altLang="en-US" sz="2000">
              <a:latin typeface="楷体" panose="02010609060101010101" pitchFamily="49" charset="-122"/>
              <a:ea typeface="楷体" panose="02010609060101010101" pitchFamily="49" charset="-122"/>
              <a:cs typeface="楷体" panose="02010609060101010101" pitchFamily="49" charset="-122"/>
            </a:endParaRPr>
          </a:p>
          <a:p>
            <a:pPr eaLnBrk="1" hangingPunct="1"/>
            <a:r>
              <a:rPr lang="en-US" altLang="zh-CN" sz="2000">
                <a:latin typeface="楷体" panose="02010609060101010101" pitchFamily="49" charset="-122"/>
                <a:ea typeface="楷体" panose="02010609060101010101" pitchFamily="49" charset="-122"/>
                <a:cs typeface="楷体" panose="02010609060101010101" pitchFamily="49" charset="-122"/>
                <a:sym typeface="+mn-ea"/>
              </a:rPr>
              <a:t>4.</a:t>
            </a:r>
            <a:r>
              <a:rPr lang="zh-CN" altLang="en-US" sz="2000">
                <a:latin typeface="楷体" panose="02010609060101010101" pitchFamily="49" charset="-122"/>
                <a:ea typeface="楷体" panose="02010609060101010101" pitchFamily="49" charset="-122"/>
                <a:cs typeface="楷体" panose="02010609060101010101" pitchFamily="49" charset="-122"/>
                <a:sym typeface="+mn-ea"/>
              </a:rPr>
              <a:t>召回原有员工</a:t>
            </a:r>
          </a:p>
          <a:p>
            <a:pPr eaLnBrk="1" hangingPunct="1"/>
            <a:r>
              <a:rPr lang="en-US" altLang="zh-CN" sz="200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000">
                <a:latin typeface="楷体" panose="02010609060101010101" pitchFamily="49" charset="-122"/>
                <a:ea typeface="楷体" panose="02010609060101010101" pitchFamily="49" charset="-122"/>
                <a:cs typeface="楷体" panose="02010609060101010101" pitchFamily="49" charset="-122"/>
                <a:sym typeface="+mn-ea"/>
              </a:rPr>
              <a:t>三</a:t>
            </a:r>
            <a:r>
              <a:rPr lang="en-US" altLang="zh-CN" sz="200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000">
                <a:latin typeface="楷体" panose="02010609060101010101" pitchFamily="49" charset="-122"/>
                <a:ea typeface="楷体" panose="02010609060101010101" pitchFamily="49" charset="-122"/>
                <a:cs typeface="楷体" panose="02010609060101010101" pitchFamily="49" charset="-122"/>
                <a:sym typeface="+mn-ea"/>
              </a:rPr>
              <a:t>高级管理人员内部选拔的渠道</a:t>
            </a:r>
            <a:endParaRPr lang="zh-CN" altLang="en-US" sz="2000">
              <a:latin typeface="楷体" panose="02010609060101010101" pitchFamily="49" charset="-122"/>
              <a:ea typeface="楷体" panose="02010609060101010101" pitchFamily="49" charset="-122"/>
              <a:cs typeface="楷体" panose="02010609060101010101" pitchFamily="49" charset="-122"/>
            </a:endParaRPr>
          </a:p>
          <a:p>
            <a:pPr eaLnBrk="1" hangingPunct="1"/>
            <a:r>
              <a:rPr lang="zh-CN" altLang="en-US" sz="2000">
                <a:latin typeface="楷体" panose="02010609060101010101" pitchFamily="49" charset="-122"/>
                <a:ea typeface="楷体" panose="02010609060101010101" pitchFamily="49" charset="-122"/>
                <a:cs typeface="楷体" panose="02010609060101010101" pitchFamily="49" charset="-122"/>
                <a:sym typeface="+mn-ea"/>
              </a:rPr>
              <a:t>内部选拔高级管理人员有许多方法</a:t>
            </a:r>
            <a:r>
              <a:rPr lang="en-US" altLang="zh-CN" sz="200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000">
                <a:latin typeface="楷体" panose="02010609060101010101" pitchFamily="49" charset="-122"/>
                <a:ea typeface="楷体" panose="02010609060101010101" pitchFamily="49" charset="-122"/>
                <a:cs typeface="楷体" panose="02010609060101010101" pitchFamily="49" charset="-122"/>
                <a:sym typeface="+mn-ea"/>
              </a:rPr>
              <a:t>如发布招聘通知、口头传播、从公司的人员记录中选择等。</a:t>
            </a:r>
            <a:endParaRPr sz="2000">
              <a:latin typeface="楷体" panose="02010609060101010101" pitchFamily="49" charset="-122"/>
              <a:ea typeface="楷体" panose="02010609060101010101" pitchFamily="49" charset="-122"/>
              <a:cs typeface="楷体" panose="02010609060101010101" pitchFamily="49" charset="-122"/>
              <a:sym typeface="+mn-ea"/>
            </a:endParaRPr>
          </a:p>
          <a:p>
            <a:pPr eaLnBrk="1" hangingPunct="1">
              <a:lnSpc>
                <a:spcPct val="80000"/>
              </a:lnSpc>
            </a:pPr>
            <a:endParaRPr sz="2000">
              <a:latin typeface="楷体" panose="02010609060101010101" pitchFamily="49" charset="-122"/>
              <a:ea typeface="楷体" panose="02010609060101010101" pitchFamily="49" charset="-122"/>
              <a:cs typeface="楷体" panose="02010609060101010101" pitchFamily="49" charset="-122"/>
              <a:sym typeface="+mn-ea"/>
            </a:endParaRPr>
          </a:p>
        </p:txBody>
      </p:sp>
      <p:sp>
        <p:nvSpPr>
          <p:cNvPr id="5" name="e7d195523061f1c0"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hidden="1"/>
          <p:cNvSpPr txBox="1"/>
          <p:nvPr/>
        </p:nvSpPr>
        <p:spPr>
          <a:xfrm>
            <a:off x="-355600" y="1803400"/>
            <a:ext cx="293927" cy="1016000"/>
          </a:xfrm>
          <a:prstGeom prst="rect">
            <a:avLst/>
          </a:prstGeom>
          <a:noFill/>
        </p:spPr>
        <p:txBody>
          <a:bodyPr vert="wordArtVert" rtlCol="0">
            <a:spAutoFit/>
          </a:bodyPr>
          <a:lstStyle/>
          <a:p>
            <a:r>
              <a:rPr lang="en-US" altLang="zh-CN" sz="100"/>
              <a:t>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a:t>
            </a:r>
            <a:endParaRPr lang="zh-CN" altLang="en-US" sz="100"/>
          </a:p>
        </p:txBody>
      </p:sp>
    </p:spTree>
    <p:extLst>
      <p:ext uri="{BB962C8B-B14F-4D97-AF65-F5344CB8AC3E}">
        <p14:creationId xmlns:p14="http://schemas.microsoft.com/office/powerpoint/2010/main" val="2000271995"/>
      </p:ext>
    </p:extLst>
  </p:cSld>
  <p:clrMapOvr>
    <a:masterClrMapping/>
  </p:clrMapOvr>
  <mc:AlternateContent xmlns:mc="http://schemas.openxmlformats.org/markup-compatibility/2006" xmlns:p14="http://schemas.microsoft.com/office/powerpoint/2010/main">
    <mc:Choice Requires="p14">
      <p:transition spd="slow" p14:dur="1250" advTm="0">
        <p:push dir="u"/>
      </p:transition>
    </mc:Choice>
    <mc:Fallback xmlns="">
      <p:transition spd="slow" advTm="0">
        <p:push dir="u"/>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8" presetClass="entr" presetSubtype="12" fill="hold" nodeType="clickEffect">
                                  <p:stCondLst>
                                    <p:cond delay="0"/>
                                  </p:stCondLst>
                                  <p:childTnLst>
                                    <p:set>
                                      <p:cBhvr>
                                        <p:cTn id="6" dur="1" fill="hold">
                                          <p:stCondLst>
                                            <p:cond delay="0"/>
                                          </p:stCondLst>
                                        </p:cTn>
                                        <p:tgtEl>
                                          <p:spTgt spid="57">
                                            <p:txEl>
                                              <p:pRg st="1" end="1"/>
                                            </p:txEl>
                                          </p:spTgt>
                                        </p:tgtEl>
                                        <p:attrNameLst>
                                          <p:attrName>style.visibility</p:attrName>
                                        </p:attrNameLst>
                                      </p:cBhvr>
                                      <p:to>
                                        <p:strVal val="visible"/>
                                      </p:to>
                                    </p:set>
                                    <p:animEffect transition="in" filter="strips(downLeft)">
                                      <p:cBhvr>
                                        <p:cTn id="7" dur="500"/>
                                        <p:tgtEl>
                                          <p:spTgt spid="57">
                                            <p:txEl>
                                              <p:pRg st="1" end="1"/>
                                            </p:txEl>
                                          </p:spTgt>
                                        </p:tgtEl>
                                      </p:cBhvr>
                                    </p:animEffect>
                                  </p:childTnLst>
                                </p:cTn>
                              </p:par>
                              <p:par>
                                <p:cTn id="8" presetID="18" presetClass="entr" presetSubtype="12" fill="hold" nodeType="withEffect">
                                  <p:stCondLst>
                                    <p:cond delay="0"/>
                                  </p:stCondLst>
                                  <p:childTnLst>
                                    <p:set>
                                      <p:cBhvr>
                                        <p:cTn id="9" dur="1" fill="hold">
                                          <p:stCondLst>
                                            <p:cond delay="0"/>
                                          </p:stCondLst>
                                        </p:cTn>
                                        <p:tgtEl>
                                          <p:spTgt spid="57">
                                            <p:txEl>
                                              <p:pRg st="2" end="2"/>
                                            </p:txEl>
                                          </p:spTgt>
                                        </p:tgtEl>
                                        <p:attrNameLst>
                                          <p:attrName>style.visibility</p:attrName>
                                        </p:attrNameLst>
                                      </p:cBhvr>
                                      <p:to>
                                        <p:strVal val="visible"/>
                                      </p:to>
                                    </p:set>
                                    <p:animEffect transition="in" filter="strips(downLeft)">
                                      <p:cBhvr>
                                        <p:cTn id="10" dur="500"/>
                                        <p:tgtEl>
                                          <p:spTgt spid="57">
                                            <p:txEl>
                                              <p:pRg st="2" end="2"/>
                                            </p:txEl>
                                          </p:spTgt>
                                        </p:tgtEl>
                                      </p:cBhvr>
                                    </p:animEffect>
                                  </p:childTnLst>
                                </p:cTn>
                              </p:par>
                              <p:par>
                                <p:cTn id="11" presetID="18" presetClass="entr" presetSubtype="12" fill="hold" nodeType="withEffect">
                                  <p:stCondLst>
                                    <p:cond delay="0"/>
                                  </p:stCondLst>
                                  <p:childTnLst>
                                    <p:set>
                                      <p:cBhvr>
                                        <p:cTn id="12" dur="1" fill="hold">
                                          <p:stCondLst>
                                            <p:cond delay="0"/>
                                          </p:stCondLst>
                                        </p:cTn>
                                        <p:tgtEl>
                                          <p:spTgt spid="57">
                                            <p:txEl>
                                              <p:pRg st="3" end="3"/>
                                            </p:txEl>
                                          </p:spTgt>
                                        </p:tgtEl>
                                        <p:attrNameLst>
                                          <p:attrName>style.visibility</p:attrName>
                                        </p:attrNameLst>
                                      </p:cBhvr>
                                      <p:to>
                                        <p:strVal val="visible"/>
                                      </p:to>
                                    </p:set>
                                    <p:animEffect transition="in" filter="strips(downLeft)">
                                      <p:cBhvr>
                                        <p:cTn id="13" dur="500"/>
                                        <p:tgtEl>
                                          <p:spTgt spid="57">
                                            <p:txEl>
                                              <p:pRg st="3" end="3"/>
                                            </p:txEl>
                                          </p:spTgt>
                                        </p:tgtEl>
                                      </p:cBhvr>
                                    </p:animEffect>
                                  </p:childTnLst>
                                </p:cTn>
                              </p:par>
                              <p:par>
                                <p:cTn id="14" presetID="18" presetClass="entr" presetSubtype="12" fill="hold" nodeType="withEffect">
                                  <p:stCondLst>
                                    <p:cond delay="0"/>
                                  </p:stCondLst>
                                  <p:childTnLst>
                                    <p:set>
                                      <p:cBhvr>
                                        <p:cTn id="15" dur="1" fill="hold">
                                          <p:stCondLst>
                                            <p:cond delay="0"/>
                                          </p:stCondLst>
                                        </p:cTn>
                                        <p:tgtEl>
                                          <p:spTgt spid="57">
                                            <p:txEl>
                                              <p:pRg st="4" end="4"/>
                                            </p:txEl>
                                          </p:spTgt>
                                        </p:tgtEl>
                                        <p:attrNameLst>
                                          <p:attrName>style.visibility</p:attrName>
                                        </p:attrNameLst>
                                      </p:cBhvr>
                                      <p:to>
                                        <p:strVal val="visible"/>
                                      </p:to>
                                    </p:set>
                                    <p:animEffect transition="in" filter="strips(downLeft)">
                                      <p:cBhvr>
                                        <p:cTn id="16" dur="500"/>
                                        <p:tgtEl>
                                          <p:spTgt spid="57">
                                            <p:txEl>
                                              <p:pRg st="4" end="4"/>
                                            </p:txEl>
                                          </p:spTgt>
                                        </p:tgtEl>
                                      </p:cBhvr>
                                    </p:animEffect>
                                  </p:childTnLst>
                                </p:cTn>
                              </p:par>
                              <p:par>
                                <p:cTn id="17" presetID="18" presetClass="entr" presetSubtype="12" fill="hold" nodeType="withEffect">
                                  <p:stCondLst>
                                    <p:cond delay="0"/>
                                  </p:stCondLst>
                                  <p:childTnLst>
                                    <p:set>
                                      <p:cBhvr>
                                        <p:cTn id="18" dur="1" fill="hold">
                                          <p:stCondLst>
                                            <p:cond delay="0"/>
                                          </p:stCondLst>
                                        </p:cTn>
                                        <p:tgtEl>
                                          <p:spTgt spid="57">
                                            <p:txEl>
                                              <p:pRg st="5" end="5"/>
                                            </p:txEl>
                                          </p:spTgt>
                                        </p:tgtEl>
                                        <p:attrNameLst>
                                          <p:attrName>style.visibility</p:attrName>
                                        </p:attrNameLst>
                                      </p:cBhvr>
                                      <p:to>
                                        <p:strVal val="visible"/>
                                      </p:to>
                                    </p:set>
                                    <p:animEffect transition="in" filter="strips(downLeft)">
                                      <p:cBhvr>
                                        <p:cTn id="19" dur="500"/>
                                        <p:tgtEl>
                                          <p:spTgt spid="57">
                                            <p:txEl>
                                              <p:pRg st="5" end="5"/>
                                            </p:txEl>
                                          </p:spTgt>
                                        </p:tgtEl>
                                      </p:cBhvr>
                                    </p:animEffect>
                                  </p:childTnLst>
                                </p:cTn>
                              </p:par>
                              <p:par>
                                <p:cTn id="20" presetID="18" presetClass="entr" presetSubtype="12" fill="hold" nodeType="withEffect">
                                  <p:stCondLst>
                                    <p:cond delay="0"/>
                                  </p:stCondLst>
                                  <p:childTnLst>
                                    <p:set>
                                      <p:cBhvr>
                                        <p:cTn id="21" dur="1" fill="hold">
                                          <p:stCondLst>
                                            <p:cond delay="0"/>
                                          </p:stCondLst>
                                        </p:cTn>
                                        <p:tgtEl>
                                          <p:spTgt spid="57">
                                            <p:txEl>
                                              <p:pRg st="6" end="6"/>
                                            </p:txEl>
                                          </p:spTgt>
                                        </p:tgtEl>
                                        <p:attrNameLst>
                                          <p:attrName>style.visibility</p:attrName>
                                        </p:attrNameLst>
                                      </p:cBhvr>
                                      <p:to>
                                        <p:strVal val="visible"/>
                                      </p:to>
                                    </p:set>
                                    <p:animEffect transition="in" filter="strips(downLeft)">
                                      <p:cBhvr>
                                        <p:cTn id="22" dur="500"/>
                                        <p:tgtEl>
                                          <p:spTgt spid="57">
                                            <p:txEl>
                                              <p:pRg st="6" end="6"/>
                                            </p:txEl>
                                          </p:spTgt>
                                        </p:tgtEl>
                                      </p:cBhvr>
                                    </p:animEffect>
                                  </p:childTnLst>
                                </p:cTn>
                              </p:par>
                              <p:par>
                                <p:cTn id="23" presetID="18" presetClass="entr" presetSubtype="12" fill="hold" nodeType="withEffect">
                                  <p:stCondLst>
                                    <p:cond delay="0"/>
                                  </p:stCondLst>
                                  <p:childTnLst>
                                    <p:set>
                                      <p:cBhvr>
                                        <p:cTn id="24" dur="1" fill="hold">
                                          <p:stCondLst>
                                            <p:cond delay="0"/>
                                          </p:stCondLst>
                                        </p:cTn>
                                        <p:tgtEl>
                                          <p:spTgt spid="57">
                                            <p:txEl>
                                              <p:pRg st="7" end="7"/>
                                            </p:txEl>
                                          </p:spTgt>
                                        </p:tgtEl>
                                        <p:attrNameLst>
                                          <p:attrName>style.visibility</p:attrName>
                                        </p:attrNameLst>
                                      </p:cBhvr>
                                      <p:to>
                                        <p:strVal val="visible"/>
                                      </p:to>
                                    </p:set>
                                    <p:animEffect transition="in" filter="strips(downLeft)">
                                      <p:cBhvr>
                                        <p:cTn id="25" dur="500"/>
                                        <p:tgtEl>
                                          <p:spTgt spid="57">
                                            <p:txEl>
                                              <p:pRg st="7" end="7"/>
                                            </p:txEl>
                                          </p:spTgt>
                                        </p:tgtEl>
                                      </p:cBhvr>
                                    </p:animEffect>
                                  </p:childTnLst>
                                </p:cTn>
                              </p:par>
                              <p:par>
                                <p:cTn id="26" presetID="18" presetClass="entr" presetSubtype="12" fill="hold" nodeType="withEffect">
                                  <p:stCondLst>
                                    <p:cond delay="0"/>
                                  </p:stCondLst>
                                  <p:childTnLst>
                                    <p:set>
                                      <p:cBhvr>
                                        <p:cTn id="27" dur="1" fill="hold">
                                          <p:stCondLst>
                                            <p:cond delay="0"/>
                                          </p:stCondLst>
                                        </p:cTn>
                                        <p:tgtEl>
                                          <p:spTgt spid="57">
                                            <p:txEl>
                                              <p:pRg st="8" end="8"/>
                                            </p:txEl>
                                          </p:spTgt>
                                        </p:tgtEl>
                                        <p:attrNameLst>
                                          <p:attrName>style.visibility</p:attrName>
                                        </p:attrNameLst>
                                      </p:cBhvr>
                                      <p:to>
                                        <p:strVal val="visible"/>
                                      </p:to>
                                    </p:set>
                                    <p:animEffect transition="in" filter="strips(downLeft)">
                                      <p:cBhvr>
                                        <p:cTn id="28" dur="500"/>
                                        <p:tgtEl>
                                          <p:spTgt spid="57">
                                            <p:txEl>
                                              <p:pRg st="8" end="8"/>
                                            </p:txEl>
                                          </p:spTgt>
                                        </p:tgtEl>
                                      </p:cBhvr>
                                    </p:animEffect>
                                  </p:childTnLst>
                                </p:cTn>
                              </p:par>
                              <p:par>
                                <p:cTn id="29" presetID="18" presetClass="entr" presetSubtype="12" fill="hold" nodeType="withEffect">
                                  <p:stCondLst>
                                    <p:cond delay="0"/>
                                  </p:stCondLst>
                                  <p:childTnLst>
                                    <p:set>
                                      <p:cBhvr>
                                        <p:cTn id="30" dur="1" fill="hold">
                                          <p:stCondLst>
                                            <p:cond delay="0"/>
                                          </p:stCondLst>
                                        </p:cTn>
                                        <p:tgtEl>
                                          <p:spTgt spid="57">
                                            <p:txEl>
                                              <p:pRg st="9" end="9"/>
                                            </p:txEl>
                                          </p:spTgt>
                                        </p:tgtEl>
                                        <p:attrNameLst>
                                          <p:attrName>style.visibility</p:attrName>
                                        </p:attrNameLst>
                                      </p:cBhvr>
                                      <p:to>
                                        <p:strVal val="visible"/>
                                      </p:to>
                                    </p:set>
                                    <p:animEffect transition="in" filter="strips(downLeft)">
                                      <p:cBhvr>
                                        <p:cTn id="31" dur="500"/>
                                        <p:tgtEl>
                                          <p:spTgt spid="57">
                                            <p:txEl>
                                              <p:pRg st="9" end="9"/>
                                            </p:txEl>
                                          </p:spTgt>
                                        </p:tgtEl>
                                      </p:cBhvr>
                                    </p:animEffect>
                                  </p:childTnLst>
                                </p:cTn>
                              </p:par>
                              <p:par>
                                <p:cTn id="32" presetID="18" presetClass="entr" presetSubtype="12" fill="hold" nodeType="withEffect">
                                  <p:stCondLst>
                                    <p:cond delay="0"/>
                                  </p:stCondLst>
                                  <p:childTnLst>
                                    <p:set>
                                      <p:cBhvr>
                                        <p:cTn id="33" dur="1" fill="hold">
                                          <p:stCondLst>
                                            <p:cond delay="0"/>
                                          </p:stCondLst>
                                        </p:cTn>
                                        <p:tgtEl>
                                          <p:spTgt spid="57">
                                            <p:txEl>
                                              <p:pRg st="10" end="10"/>
                                            </p:txEl>
                                          </p:spTgt>
                                        </p:tgtEl>
                                        <p:attrNameLst>
                                          <p:attrName>style.visibility</p:attrName>
                                        </p:attrNameLst>
                                      </p:cBhvr>
                                      <p:to>
                                        <p:strVal val="visible"/>
                                      </p:to>
                                    </p:set>
                                    <p:animEffect transition="in" filter="strips(downLeft)">
                                      <p:cBhvr>
                                        <p:cTn id="34" dur="500"/>
                                        <p:tgtEl>
                                          <p:spTgt spid="57">
                                            <p:txEl>
                                              <p:pRg st="10" end="10"/>
                                            </p:txEl>
                                          </p:spTgt>
                                        </p:tgtEl>
                                      </p:cBhvr>
                                    </p:animEffect>
                                  </p:childTnLst>
                                </p:cTn>
                              </p:par>
                            </p:childTnLst>
                          </p:cTn>
                        </p:par>
                      </p:childTnLst>
                    </p:cTn>
                  </p:par>
                  <p:par>
                    <p:cTn id="35" fill="hold">
                      <p:stCondLst>
                        <p:cond delay="indefinite"/>
                      </p:stCondLst>
                      <p:childTnLst>
                        <p:par>
                          <p:cTn id="36" fill="hold">
                            <p:stCondLst>
                              <p:cond delay="0"/>
                            </p:stCondLst>
                            <p:childTnLst>
                              <p:par>
                                <p:cTn id="37" presetID="18" presetClass="entr" presetSubtype="12" fill="hold" nodeType="clickEffect">
                                  <p:stCondLst>
                                    <p:cond delay="0"/>
                                  </p:stCondLst>
                                  <p:childTnLst>
                                    <p:set>
                                      <p:cBhvr>
                                        <p:cTn id="38" dur="1" fill="hold">
                                          <p:stCondLst>
                                            <p:cond delay="0"/>
                                          </p:stCondLst>
                                        </p:cTn>
                                        <p:tgtEl>
                                          <p:spTgt spid="57">
                                            <p:txEl>
                                              <p:pRg st="11" end="11"/>
                                            </p:txEl>
                                          </p:spTgt>
                                        </p:tgtEl>
                                        <p:attrNameLst>
                                          <p:attrName>style.visibility</p:attrName>
                                        </p:attrNameLst>
                                      </p:cBhvr>
                                      <p:to>
                                        <p:strVal val="visible"/>
                                      </p:to>
                                    </p:set>
                                    <p:animEffect transition="in" filter="strips(downLeft)">
                                      <p:cBhvr>
                                        <p:cTn id="39" dur="500"/>
                                        <p:tgtEl>
                                          <p:spTgt spid="57">
                                            <p:txEl>
                                              <p:pRg st="11" end="11"/>
                                            </p:txEl>
                                          </p:spTgt>
                                        </p:tgtEl>
                                      </p:cBhvr>
                                    </p:animEffect>
                                  </p:childTnLst>
                                </p:cTn>
                              </p:par>
                              <p:par>
                                <p:cTn id="40" presetID="18" presetClass="entr" presetSubtype="12" fill="hold" nodeType="withEffect">
                                  <p:stCondLst>
                                    <p:cond delay="0"/>
                                  </p:stCondLst>
                                  <p:childTnLst>
                                    <p:set>
                                      <p:cBhvr>
                                        <p:cTn id="41" dur="1" fill="hold">
                                          <p:stCondLst>
                                            <p:cond delay="0"/>
                                          </p:stCondLst>
                                        </p:cTn>
                                        <p:tgtEl>
                                          <p:spTgt spid="57">
                                            <p:txEl>
                                              <p:pRg st="12" end="12"/>
                                            </p:txEl>
                                          </p:spTgt>
                                        </p:tgtEl>
                                        <p:attrNameLst>
                                          <p:attrName>style.visibility</p:attrName>
                                        </p:attrNameLst>
                                      </p:cBhvr>
                                      <p:to>
                                        <p:strVal val="visible"/>
                                      </p:to>
                                    </p:set>
                                    <p:animEffect transition="in" filter="strips(downLeft)">
                                      <p:cBhvr>
                                        <p:cTn id="42" dur="500"/>
                                        <p:tgtEl>
                                          <p:spTgt spid="57">
                                            <p:txEl>
                                              <p:pRg st="12" end="12"/>
                                            </p:txEl>
                                          </p:spTgt>
                                        </p:tgtEl>
                                      </p:cBhvr>
                                    </p:animEffect>
                                  </p:childTnLst>
                                </p:cTn>
                              </p:par>
                              <p:par>
                                <p:cTn id="43" presetID="18" presetClass="entr" presetSubtype="12" fill="hold" nodeType="withEffect">
                                  <p:stCondLst>
                                    <p:cond delay="0"/>
                                  </p:stCondLst>
                                  <p:childTnLst>
                                    <p:set>
                                      <p:cBhvr>
                                        <p:cTn id="44" dur="1" fill="hold">
                                          <p:stCondLst>
                                            <p:cond delay="0"/>
                                          </p:stCondLst>
                                        </p:cTn>
                                        <p:tgtEl>
                                          <p:spTgt spid="57">
                                            <p:txEl>
                                              <p:pRg st="13" end="13"/>
                                            </p:txEl>
                                          </p:spTgt>
                                        </p:tgtEl>
                                        <p:attrNameLst>
                                          <p:attrName>style.visibility</p:attrName>
                                        </p:attrNameLst>
                                      </p:cBhvr>
                                      <p:to>
                                        <p:strVal val="visible"/>
                                      </p:to>
                                    </p:set>
                                    <p:animEffect transition="in" filter="strips(downLeft)">
                                      <p:cBhvr>
                                        <p:cTn id="45" dur="500"/>
                                        <p:tgtEl>
                                          <p:spTgt spid="57">
                                            <p:txEl>
                                              <p:pRg st="13" end="13"/>
                                            </p:txEl>
                                          </p:spTgt>
                                        </p:tgtEl>
                                      </p:cBhvr>
                                    </p:animEffect>
                                  </p:childTnLst>
                                </p:cTn>
                              </p:par>
                              <p:par>
                                <p:cTn id="46" presetID="18" presetClass="entr" presetSubtype="12" fill="hold" nodeType="withEffect">
                                  <p:stCondLst>
                                    <p:cond delay="0"/>
                                  </p:stCondLst>
                                  <p:childTnLst>
                                    <p:set>
                                      <p:cBhvr>
                                        <p:cTn id="47" dur="1" fill="hold">
                                          <p:stCondLst>
                                            <p:cond delay="0"/>
                                          </p:stCondLst>
                                        </p:cTn>
                                        <p:tgtEl>
                                          <p:spTgt spid="57">
                                            <p:txEl>
                                              <p:pRg st="14" end="14"/>
                                            </p:txEl>
                                          </p:spTgt>
                                        </p:tgtEl>
                                        <p:attrNameLst>
                                          <p:attrName>style.visibility</p:attrName>
                                        </p:attrNameLst>
                                      </p:cBhvr>
                                      <p:to>
                                        <p:strVal val="visible"/>
                                      </p:to>
                                    </p:set>
                                    <p:animEffect transition="in" filter="strips(downLeft)">
                                      <p:cBhvr>
                                        <p:cTn id="48" dur="500"/>
                                        <p:tgtEl>
                                          <p:spTgt spid="57">
                                            <p:txEl>
                                              <p:pRg st="14" end="14"/>
                                            </p:txEl>
                                          </p:spTgt>
                                        </p:tgtEl>
                                      </p:cBhvr>
                                    </p:animEffect>
                                  </p:childTnLst>
                                </p:cTn>
                              </p:par>
                              <p:par>
                                <p:cTn id="49" presetID="18" presetClass="entr" presetSubtype="12" fill="hold" nodeType="withEffect">
                                  <p:stCondLst>
                                    <p:cond delay="0"/>
                                  </p:stCondLst>
                                  <p:childTnLst>
                                    <p:set>
                                      <p:cBhvr>
                                        <p:cTn id="50" dur="1" fill="hold">
                                          <p:stCondLst>
                                            <p:cond delay="0"/>
                                          </p:stCondLst>
                                        </p:cTn>
                                        <p:tgtEl>
                                          <p:spTgt spid="57">
                                            <p:txEl>
                                              <p:pRg st="15" end="15"/>
                                            </p:txEl>
                                          </p:spTgt>
                                        </p:tgtEl>
                                        <p:attrNameLst>
                                          <p:attrName>style.visibility</p:attrName>
                                        </p:attrNameLst>
                                      </p:cBhvr>
                                      <p:to>
                                        <p:strVal val="visible"/>
                                      </p:to>
                                    </p:set>
                                    <p:animEffect transition="in" filter="strips(downLeft)">
                                      <p:cBhvr>
                                        <p:cTn id="51" dur="500"/>
                                        <p:tgtEl>
                                          <p:spTgt spid="57">
                                            <p:txEl>
                                              <p:pRg st="15" end="15"/>
                                            </p:txEl>
                                          </p:spTgt>
                                        </p:tgtEl>
                                      </p:cBhvr>
                                    </p:animEffect>
                                  </p:childTnLst>
                                </p:cTn>
                              </p:par>
                            </p:childTnLst>
                          </p:cTn>
                        </p:par>
                      </p:childTnLst>
                    </p:cTn>
                  </p:par>
                  <p:par>
                    <p:cTn id="52" fill="hold">
                      <p:stCondLst>
                        <p:cond delay="indefinite"/>
                      </p:stCondLst>
                      <p:childTnLst>
                        <p:par>
                          <p:cTn id="53" fill="hold">
                            <p:stCondLst>
                              <p:cond delay="0"/>
                            </p:stCondLst>
                            <p:childTnLst>
                              <p:par>
                                <p:cTn id="54" presetID="18" presetClass="entr" presetSubtype="12" fill="hold" nodeType="clickEffect">
                                  <p:stCondLst>
                                    <p:cond delay="0"/>
                                  </p:stCondLst>
                                  <p:childTnLst>
                                    <p:set>
                                      <p:cBhvr>
                                        <p:cTn id="55" dur="1" fill="hold">
                                          <p:stCondLst>
                                            <p:cond delay="0"/>
                                          </p:stCondLst>
                                        </p:cTn>
                                        <p:tgtEl>
                                          <p:spTgt spid="57">
                                            <p:txEl>
                                              <p:pRg st="16" end="16"/>
                                            </p:txEl>
                                          </p:spTgt>
                                        </p:tgtEl>
                                        <p:attrNameLst>
                                          <p:attrName>style.visibility</p:attrName>
                                        </p:attrNameLst>
                                      </p:cBhvr>
                                      <p:to>
                                        <p:strVal val="visible"/>
                                      </p:to>
                                    </p:set>
                                    <p:animEffect transition="in" filter="strips(downLeft)">
                                      <p:cBhvr>
                                        <p:cTn id="56" dur="500"/>
                                        <p:tgtEl>
                                          <p:spTgt spid="57">
                                            <p:txEl>
                                              <p:pRg st="16" end="16"/>
                                            </p:txEl>
                                          </p:spTgt>
                                        </p:tgtEl>
                                      </p:cBhvr>
                                    </p:animEffect>
                                  </p:childTnLst>
                                </p:cTn>
                              </p:par>
                              <p:par>
                                <p:cTn id="57" presetID="18" presetClass="entr" presetSubtype="12" fill="hold" nodeType="withEffect">
                                  <p:stCondLst>
                                    <p:cond delay="0"/>
                                  </p:stCondLst>
                                  <p:childTnLst>
                                    <p:set>
                                      <p:cBhvr>
                                        <p:cTn id="58" dur="1" fill="hold">
                                          <p:stCondLst>
                                            <p:cond delay="0"/>
                                          </p:stCondLst>
                                        </p:cTn>
                                        <p:tgtEl>
                                          <p:spTgt spid="57">
                                            <p:txEl>
                                              <p:pRg st="17" end="17"/>
                                            </p:txEl>
                                          </p:spTgt>
                                        </p:tgtEl>
                                        <p:attrNameLst>
                                          <p:attrName>style.visibility</p:attrName>
                                        </p:attrNameLst>
                                      </p:cBhvr>
                                      <p:to>
                                        <p:strVal val="visible"/>
                                      </p:to>
                                    </p:set>
                                    <p:animEffect transition="in" filter="strips(downLeft)">
                                      <p:cBhvr>
                                        <p:cTn id="59" dur="500"/>
                                        <p:tgtEl>
                                          <p:spTgt spid="57">
                                            <p:txEl>
                                              <p:pRg st="17" end="17"/>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矩形 24"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549157" y="-975631"/>
            <a:ext cx="583096" cy="838080"/>
          </a:xfrm>
          <a:prstGeom prst="rect">
            <a:avLst/>
          </a:prstGeom>
          <a:solidFill>
            <a:srgbClr val="365B7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 name="矩形 25"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1132253" y="-975631"/>
            <a:ext cx="583096" cy="838080"/>
          </a:xfrm>
          <a:prstGeom prst="rect">
            <a:avLst/>
          </a:prstGeom>
          <a:solidFill>
            <a:srgbClr val="96648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 name="矩形 26"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1715349" y="-975631"/>
            <a:ext cx="583096" cy="838080"/>
          </a:xfrm>
          <a:prstGeom prst="rect">
            <a:avLst/>
          </a:prstGeom>
          <a:solidFill>
            <a:srgbClr val="D06F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 name="矩形 27"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2298446" y="-975631"/>
            <a:ext cx="583096" cy="838080"/>
          </a:xfrm>
          <a:prstGeom prst="rect">
            <a:avLst/>
          </a:prstGeom>
          <a:solidFill>
            <a:srgbClr val="F779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 name="矩形 28"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2881542" y="-975631"/>
            <a:ext cx="583096" cy="838080"/>
          </a:xfrm>
          <a:prstGeom prst="rect">
            <a:avLst/>
          </a:prstGeom>
          <a:solidFill>
            <a:srgbClr val="F8AD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55" name="组合 54"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GrpSpPr/>
          <p:nvPr/>
        </p:nvGrpSpPr>
        <p:grpSpPr>
          <a:xfrm>
            <a:off x="809768" y="1217177"/>
            <a:ext cx="2304415" cy="4167230"/>
            <a:chOff x="752634" y="1779108"/>
            <a:chExt cx="2304415" cy="4167230"/>
          </a:xfrm>
        </p:grpSpPr>
        <p:sp>
          <p:nvSpPr>
            <p:cNvPr id="56" name="圆角矩形 38"/>
            <p:cNvSpPr/>
            <p:nvPr/>
          </p:nvSpPr>
          <p:spPr>
            <a:xfrm rot="572624">
              <a:off x="1297576" y="1779108"/>
              <a:ext cx="1274792" cy="1256404"/>
            </a:xfrm>
            <a:custGeom>
              <a:avLst/>
              <a:gdLst/>
              <a:ahLst/>
              <a:cxnLst/>
              <a:rect l="l" t="t" r="r" b="b"/>
              <a:pathLst>
                <a:path w="1554798" h="1532371">
                  <a:moveTo>
                    <a:pt x="260464" y="73817"/>
                  </a:moveTo>
                  <a:cubicBezTo>
                    <a:pt x="306072" y="28209"/>
                    <a:pt x="369078" y="0"/>
                    <a:pt x="438674" y="0"/>
                  </a:cubicBezTo>
                  <a:lnTo>
                    <a:pt x="1302770" y="0"/>
                  </a:lnTo>
                  <a:cubicBezTo>
                    <a:pt x="1441961" y="0"/>
                    <a:pt x="1554798" y="112837"/>
                    <a:pt x="1554798" y="252028"/>
                  </a:cubicBezTo>
                  <a:lnTo>
                    <a:pt x="1554798" y="252029"/>
                  </a:lnTo>
                  <a:lnTo>
                    <a:pt x="1554798" y="1116125"/>
                  </a:lnTo>
                  <a:cubicBezTo>
                    <a:pt x="1554798" y="1255316"/>
                    <a:pt x="1441961" y="1368153"/>
                    <a:pt x="1302770" y="1368153"/>
                  </a:cubicBezTo>
                  <a:cubicBezTo>
                    <a:pt x="1163579" y="1368153"/>
                    <a:pt x="1050742" y="1255316"/>
                    <a:pt x="1050742" y="1116125"/>
                  </a:cubicBezTo>
                  <a:lnTo>
                    <a:pt x="1050742" y="860250"/>
                  </a:lnTo>
                  <a:cubicBezTo>
                    <a:pt x="1050311" y="861013"/>
                    <a:pt x="1049708" y="861600"/>
                    <a:pt x="1049101" y="862186"/>
                  </a:cubicBezTo>
                  <a:lnTo>
                    <a:pt x="426920" y="1461813"/>
                  </a:lnTo>
                  <a:cubicBezTo>
                    <a:pt x="326697" y="1558402"/>
                    <a:pt x="167149" y="1555457"/>
                    <a:pt x="70559" y="1455234"/>
                  </a:cubicBezTo>
                  <a:cubicBezTo>
                    <a:pt x="-26031" y="1355012"/>
                    <a:pt x="-23086" y="1195463"/>
                    <a:pt x="77137" y="1098874"/>
                  </a:cubicBezTo>
                  <a:lnTo>
                    <a:pt x="694328" y="504056"/>
                  </a:lnTo>
                  <a:lnTo>
                    <a:pt x="438674" y="504056"/>
                  </a:lnTo>
                  <a:cubicBezTo>
                    <a:pt x="299483" y="504056"/>
                    <a:pt x="186646" y="391219"/>
                    <a:pt x="186646" y="252028"/>
                  </a:cubicBezTo>
                  <a:cubicBezTo>
                    <a:pt x="186646" y="182432"/>
                    <a:pt x="214855" y="119426"/>
                    <a:pt x="260464" y="73817"/>
                  </a:cubicBezTo>
                  <a:close/>
                </a:path>
              </a:pathLst>
            </a:custGeom>
            <a:solidFill>
              <a:srgbClr val="D06F83"/>
            </a:solidFill>
            <a:ln w="19050">
              <a:gradFill>
                <a:gsLst>
                  <a:gs pos="89000">
                    <a:schemeClr val="bg1">
                      <a:lumMod val="85000"/>
                    </a:schemeClr>
                  </a:gs>
                  <a:gs pos="0">
                    <a:schemeClr val="bg1"/>
                  </a:gs>
                </a:gsLst>
                <a:lin ang="7200000" scaled="0"/>
              </a:gradFill>
            </a:ln>
            <a:effectLst>
              <a:outerShdw blurRad="254000" dist="127000" dir="8160000" algn="tr" rotWithShape="0">
                <a:prstClr val="black">
                  <a:alpha val="34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7" name="圆角矩形 56"/>
            <p:cNvSpPr/>
            <p:nvPr/>
          </p:nvSpPr>
          <p:spPr>
            <a:xfrm>
              <a:off x="752634" y="3115798"/>
              <a:ext cx="2304256" cy="2830540"/>
            </a:xfrm>
            <a:prstGeom prst="roundRect">
              <a:avLst>
                <a:gd name="adj" fmla="val 6909"/>
              </a:avLst>
            </a:prstGeom>
            <a:solidFill>
              <a:srgbClr val="EFEFEF"/>
            </a:solidFill>
            <a:ln w="19050">
              <a:gradFill>
                <a:gsLst>
                  <a:gs pos="89000">
                    <a:schemeClr val="bg1">
                      <a:lumMod val="85000"/>
                    </a:schemeClr>
                  </a:gs>
                  <a:gs pos="0">
                    <a:schemeClr val="bg1"/>
                  </a:gs>
                </a:gsLst>
                <a:lin ang="7200000" scaled="0"/>
              </a:gradFill>
            </a:ln>
            <a:effectLst>
              <a:outerShdw blurRad="254000" dist="127000" dir="8160000" algn="tr" rotWithShape="0">
                <a:prstClr val="black">
                  <a:alpha val="34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58" name="组合 57"/>
            <p:cNvGrpSpPr/>
            <p:nvPr/>
          </p:nvGrpSpPr>
          <p:grpSpPr>
            <a:xfrm rot="16200000">
              <a:off x="2087525" y="3024024"/>
              <a:ext cx="441397" cy="58863"/>
              <a:chOff x="2975753" y="1851670"/>
              <a:chExt cx="539968" cy="72008"/>
            </a:xfrm>
          </p:grpSpPr>
          <p:sp>
            <p:nvSpPr>
              <p:cNvPr id="66" name="椭圆 65"/>
              <p:cNvSpPr/>
              <p:nvPr/>
            </p:nvSpPr>
            <p:spPr>
              <a:xfrm>
                <a:off x="2975753" y="1851670"/>
                <a:ext cx="72008" cy="72008"/>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7" name="椭圆 66"/>
              <p:cNvSpPr/>
              <p:nvPr/>
            </p:nvSpPr>
            <p:spPr>
              <a:xfrm>
                <a:off x="3443713" y="1851670"/>
                <a:ext cx="72008" cy="72008"/>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8" name="圆角矩形 67"/>
              <p:cNvSpPr/>
              <p:nvPr/>
            </p:nvSpPr>
            <p:spPr>
              <a:xfrm>
                <a:off x="3011757" y="1864814"/>
                <a:ext cx="467960" cy="45719"/>
              </a:xfrm>
              <a:prstGeom prst="roundRect">
                <a:avLst>
                  <a:gd name="adj" fmla="val 50000"/>
                </a:avLst>
              </a:prstGeom>
              <a:gradFill>
                <a:gsLst>
                  <a:gs pos="0">
                    <a:schemeClr val="bg1">
                      <a:lumMod val="75000"/>
                    </a:schemeClr>
                  </a:gs>
                  <a:gs pos="50000">
                    <a:schemeClr val="bg1">
                      <a:lumMod val="95000"/>
                    </a:schemeClr>
                  </a:gs>
                  <a:gs pos="100000">
                    <a:schemeClr val="bg1">
                      <a:lumMod val="75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59" name="组合 58"/>
            <p:cNvGrpSpPr/>
            <p:nvPr/>
          </p:nvGrpSpPr>
          <p:grpSpPr>
            <a:xfrm rot="16200000">
              <a:off x="1203997" y="3024024"/>
              <a:ext cx="441397" cy="58863"/>
              <a:chOff x="2975753" y="1851670"/>
              <a:chExt cx="539968" cy="72008"/>
            </a:xfrm>
          </p:grpSpPr>
          <p:sp>
            <p:nvSpPr>
              <p:cNvPr id="63" name="椭圆 62"/>
              <p:cNvSpPr/>
              <p:nvPr/>
            </p:nvSpPr>
            <p:spPr>
              <a:xfrm>
                <a:off x="2975753" y="1851670"/>
                <a:ext cx="72008" cy="72008"/>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4" name="椭圆 63"/>
              <p:cNvSpPr/>
              <p:nvPr/>
            </p:nvSpPr>
            <p:spPr>
              <a:xfrm>
                <a:off x="3443713" y="1851670"/>
                <a:ext cx="72008" cy="72008"/>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5" name="圆角矩形 64"/>
              <p:cNvSpPr/>
              <p:nvPr/>
            </p:nvSpPr>
            <p:spPr>
              <a:xfrm>
                <a:off x="3011757" y="1864814"/>
                <a:ext cx="467960" cy="45719"/>
              </a:xfrm>
              <a:prstGeom prst="roundRect">
                <a:avLst>
                  <a:gd name="adj" fmla="val 50000"/>
                </a:avLst>
              </a:prstGeom>
              <a:gradFill>
                <a:gsLst>
                  <a:gs pos="0">
                    <a:schemeClr val="bg1">
                      <a:lumMod val="75000"/>
                    </a:schemeClr>
                  </a:gs>
                  <a:gs pos="50000">
                    <a:schemeClr val="bg1">
                      <a:lumMod val="95000"/>
                    </a:schemeClr>
                  </a:gs>
                  <a:gs pos="100000">
                    <a:schemeClr val="bg1">
                      <a:lumMod val="75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61" name="Rectangle 42"/>
            <p:cNvSpPr/>
            <p:nvPr/>
          </p:nvSpPr>
          <p:spPr>
            <a:xfrm flipH="1">
              <a:off x="941501" y="3596226"/>
              <a:ext cx="1960186" cy="168953"/>
            </a:xfrm>
            <a:prstGeom prst="rect">
              <a:avLst/>
            </a:prstGeom>
            <a:noFill/>
            <a:ln w="12700" cap="flat" cmpd="sng" algn="ctr">
              <a:noFill/>
              <a:prstDash val="solid"/>
            </a:ln>
            <a:effectLst/>
          </p:spPr>
          <p:txBody>
            <a:bodyPr lIns="91440" tIns="0" rIns="91440" bIns="0" rtlCol="0" anchor="t"/>
            <a:lstStyle/>
            <a:p>
              <a:r>
                <a:rPr lang="zh-CN" altLang="en-US" sz="2400" b="1" dirty="0">
                  <a:solidFill>
                    <a:schemeClr val="tx1">
                      <a:lumMod val="65000"/>
                      <a:lumOff val="35000"/>
                    </a:schemeClr>
                  </a:solidFill>
                  <a:latin typeface="楷体" panose="02010609060101010101" pitchFamily="49" charset="-122"/>
                  <a:ea typeface="楷体" panose="02010609060101010101" pitchFamily="49" charset="-122"/>
                  <a:cs typeface="Arial" panose="020B0604020202020204" pitchFamily="34" charset="0"/>
                </a:rPr>
                <a:t>任务三</a:t>
              </a:r>
            </a:p>
          </p:txBody>
        </p:sp>
        <p:sp>
          <p:nvSpPr>
            <p:cNvPr id="62" name="Rectangle 42"/>
            <p:cNvSpPr/>
            <p:nvPr/>
          </p:nvSpPr>
          <p:spPr>
            <a:xfrm flipH="1">
              <a:off x="911384" y="4157183"/>
              <a:ext cx="2145665" cy="1703705"/>
            </a:xfrm>
            <a:prstGeom prst="rect">
              <a:avLst/>
            </a:prstGeom>
            <a:noFill/>
            <a:ln w="12700" cap="flat" cmpd="sng" algn="ctr">
              <a:noFill/>
              <a:prstDash val="solid"/>
            </a:ln>
            <a:effectLst/>
          </p:spPr>
          <p:txBody>
            <a:bodyPr lIns="91440" tIns="0" rIns="91440" bIns="0" rtlCol="0" anchor="t"/>
            <a:lstStyle/>
            <a:p>
              <a:pPr>
                <a:defRPr/>
              </a:pPr>
              <a:r>
                <a:rPr lang="zh-CN" sz="2400" kern="0" dirty="0">
                  <a:solidFill>
                    <a:schemeClr val="tx1">
                      <a:lumMod val="65000"/>
                      <a:lumOff val="35000"/>
                    </a:schemeClr>
                  </a:solidFill>
                  <a:latin typeface="楷体" panose="02010609060101010101" pitchFamily="49" charset="-122"/>
                  <a:ea typeface="楷体" panose="02010609060101010101" pitchFamily="49" charset="-122"/>
                  <a:cs typeface="Arial" panose="020B0604020202020204" pitchFamily="34" charset="0"/>
                </a:rPr>
                <a:t>其他人员招聘</a:t>
              </a:r>
              <a:endParaRPr lang="en-US" altLang="zh-CN" sz="2400" kern="0" dirty="0">
                <a:solidFill>
                  <a:schemeClr val="tx1">
                    <a:lumMod val="65000"/>
                    <a:lumOff val="35000"/>
                  </a:schemeClr>
                </a:solidFill>
                <a:latin typeface="Arial" panose="020B0604020202020204" pitchFamily="34" charset="0"/>
                <a:cs typeface="Arial" panose="020B0604020202020204" pitchFamily="34" charset="0"/>
              </a:endParaRPr>
            </a:p>
            <a:p>
              <a:pPr>
                <a:defRPr/>
              </a:pPr>
              <a:endParaRPr lang="en-US" sz="2400" kern="0" dirty="0">
                <a:solidFill>
                  <a:schemeClr val="tx1">
                    <a:lumMod val="65000"/>
                    <a:lumOff val="35000"/>
                  </a:schemeClr>
                </a:solidFill>
                <a:latin typeface="Arial" panose="020B0604020202020204" pitchFamily="34" charset="0"/>
                <a:cs typeface="Arial" panose="020B0604020202020204" pitchFamily="34" charset="0"/>
              </a:endParaRPr>
            </a:p>
          </p:txBody>
        </p:sp>
      </p:grpSp>
      <p:cxnSp>
        <p:nvCxnSpPr>
          <p:cNvPr id="83" name="直接连接符 82"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CxnSpPr/>
          <p:nvPr/>
        </p:nvCxnSpPr>
        <p:spPr>
          <a:xfrm>
            <a:off x="3246637" y="1273629"/>
            <a:ext cx="5770860"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84" name="文本框 83"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txBox="1"/>
          <p:nvPr/>
        </p:nvSpPr>
        <p:spPr>
          <a:xfrm>
            <a:off x="5035262" y="572574"/>
            <a:ext cx="1877437" cy="523220"/>
          </a:xfrm>
          <a:prstGeom prst="rect">
            <a:avLst/>
          </a:prstGeom>
          <a:noFill/>
        </p:spPr>
        <p:txBody>
          <a:bodyPr wrap="none" rtlCol="0">
            <a:spAutoFit/>
          </a:bodyPr>
          <a:lstStyle/>
          <a:p>
            <a:r>
              <a:rPr lang="zh-CN" altLang="en-US" sz="2800" b="1" spc="500" dirty="0">
                <a:solidFill>
                  <a:schemeClr val="bg1">
                    <a:lumMod val="50000"/>
                  </a:schemeClr>
                </a:solidFill>
                <a:latin typeface="微软雅黑" panose="020B0503020204020204" charset="-122"/>
                <a:ea typeface="微软雅黑" panose="020B0503020204020204" charset="-122"/>
                <a:cs typeface="Arial" panose="020B0604020202020204" pitchFamily="34" charset="0"/>
              </a:rPr>
              <a:t>任务描述</a:t>
            </a:r>
            <a:endParaRPr lang="en-US" altLang="zh-CN" sz="2800" b="1" spc="500" dirty="0">
              <a:solidFill>
                <a:schemeClr val="bg1">
                  <a:lumMod val="50000"/>
                </a:schemeClr>
              </a:solidFill>
              <a:latin typeface="微软雅黑" panose="020B0503020204020204" charset="-122"/>
              <a:ea typeface="微软雅黑" panose="020B0503020204020204" charset="-122"/>
              <a:cs typeface="Arial" panose="020B0604020202020204" pitchFamily="34" charset="0"/>
            </a:endParaRPr>
          </a:p>
        </p:txBody>
      </p:sp>
      <p:sp>
        <p:nvSpPr>
          <p:cNvPr id="85" name="椭圆 84"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flipH="1">
            <a:off x="2686180" y="813581"/>
            <a:ext cx="157493" cy="157493"/>
          </a:xfrm>
          <a:prstGeom prst="ellipse">
            <a:avLst/>
          </a:prstGeom>
          <a:solidFill>
            <a:srgbClr val="D06F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6" name="椭圆 85"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flipH="1">
            <a:off x="2686180" y="335956"/>
            <a:ext cx="321030" cy="321030"/>
          </a:xfrm>
          <a:prstGeom prst="ellipse">
            <a:avLst/>
          </a:prstGeom>
          <a:solidFill>
            <a:srgbClr val="966481"/>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7" name="椭圆 86"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flipH="1">
            <a:off x="2991678" y="806317"/>
            <a:ext cx="219803" cy="219803"/>
          </a:xfrm>
          <a:prstGeom prst="ellipse">
            <a:avLst/>
          </a:prstGeom>
          <a:solidFill>
            <a:srgbClr val="365B7C"/>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8" name="椭圆 87"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flipH="1">
            <a:off x="2031169" y="697840"/>
            <a:ext cx="164852" cy="164852"/>
          </a:xfrm>
          <a:prstGeom prst="ellipse">
            <a:avLst/>
          </a:prstGeom>
          <a:solidFill>
            <a:srgbClr val="F779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9" name="椭圆 88"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9354354" y="755438"/>
            <a:ext cx="157493" cy="157493"/>
          </a:xfrm>
          <a:prstGeom prst="ellipse">
            <a:avLst/>
          </a:prstGeom>
          <a:solidFill>
            <a:srgbClr val="D06F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0" name="椭圆 89"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9190817" y="277813"/>
            <a:ext cx="321030" cy="321030"/>
          </a:xfrm>
          <a:prstGeom prst="ellipse">
            <a:avLst/>
          </a:prstGeom>
          <a:solidFill>
            <a:srgbClr val="966481"/>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1" name="椭圆 90"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a:off x="8986546" y="748174"/>
            <a:ext cx="219803" cy="219803"/>
          </a:xfrm>
          <a:prstGeom prst="ellipse">
            <a:avLst/>
          </a:prstGeom>
          <a:solidFill>
            <a:srgbClr val="365B7C"/>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2" name="椭圆 91"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a:off x="10002006" y="639697"/>
            <a:ext cx="164852" cy="164852"/>
          </a:xfrm>
          <a:prstGeom prst="ellipse">
            <a:avLst/>
          </a:prstGeom>
          <a:solidFill>
            <a:srgbClr val="F779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 name="e7d195523061f1c0"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hidden="1"/>
          <p:cNvSpPr txBox="1"/>
          <p:nvPr/>
        </p:nvSpPr>
        <p:spPr>
          <a:xfrm>
            <a:off x="-355600" y="1803400"/>
            <a:ext cx="293927" cy="1016000"/>
          </a:xfrm>
          <a:prstGeom prst="rect">
            <a:avLst/>
          </a:prstGeom>
          <a:noFill/>
        </p:spPr>
        <p:txBody>
          <a:bodyPr vert="wordArtVert" rtlCol="0">
            <a:spAutoFit/>
          </a:bodyPr>
          <a:lstStyle/>
          <a:p>
            <a:r>
              <a:rPr lang="en-US" altLang="zh-CN" sz="100"/>
              <a:t>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a:t>
            </a:r>
            <a:endParaRPr lang="zh-CN" altLang="en-US" sz="100"/>
          </a:p>
        </p:txBody>
      </p:sp>
      <p:sp>
        <p:nvSpPr>
          <p:cNvPr id="6" name="文本框 5"/>
          <p:cNvSpPr txBox="1"/>
          <p:nvPr/>
        </p:nvSpPr>
        <p:spPr>
          <a:xfrm>
            <a:off x="4620079" y="3118771"/>
            <a:ext cx="2348720" cy="1926810"/>
          </a:xfrm>
          <a:prstGeom prst="rect">
            <a:avLst/>
          </a:prstGeom>
          <a:noFill/>
        </p:spPr>
        <p:txBody>
          <a:bodyPr wrap="none" rtlCol="0">
            <a:spAutoFit/>
          </a:bodyPr>
          <a:lstStyle/>
          <a:p>
            <a:pPr algn="l">
              <a:lnSpc>
                <a:spcPct val="85000"/>
              </a:lnSpc>
              <a:defRPr/>
            </a:pPr>
            <a:r>
              <a:rPr lang="zh-CN" altLang="en-US" sz="2800" b="1" dirty="0">
                <a:solidFill>
                  <a:sysClr val="windowText" lastClr="000000"/>
                </a:solidFill>
                <a:effectLst/>
                <a:latin typeface="楷体" panose="02010609060101010101" pitchFamily="49" charset="-122"/>
                <a:ea typeface="楷体" panose="02010609060101010101" pitchFamily="49" charset="-122"/>
                <a:cs typeface="+mn-ea"/>
                <a:sym typeface="+mn-ea"/>
              </a:rPr>
              <a:t>一、劳务派遣</a:t>
            </a:r>
          </a:p>
          <a:p>
            <a:pPr algn="l">
              <a:lnSpc>
                <a:spcPct val="85000"/>
              </a:lnSpc>
              <a:defRPr/>
            </a:pPr>
            <a:endParaRPr lang="zh-CN" altLang="en-US" sz="2800" dirty="0"/>
          </a:p>
          <a:p>
            <a:pPr algn="l">
              <a:lnSpc>
                <a:spcPct val="85000"/>
              </a:lnSpc>
              <a:defRPr/>
            </a:pPr>
            <a:r>
              <a:rPr lang="zh-CN" altLang="en-US" sz="2800" b="1" dirty="0">
                <a:solidFill>
                  <a:sysClr val="windowText" lastClr="000000"/>
                </a:solidFill>
                <a:effectLst/>
                <a:latin typeface="楷体" panose="02010609060101010101" pitchFamily="49" charset="-122"/>
                <a:ea typeface="楷体" panose="02010609060101010101" pitchFamily="49" charset="-122"/>
                <a:cs typeface="+mn-ea"/>
                <a:sym typeface="+mn-ea"/>
              </a:rPr>
              <a:t>二、灵活用工</a:t>
            </a:r>
          </a:p>
          <a:p>
            <a:pPr algn="l">
              <a:lnSpc>
                <a:spcPct val="85000"/>
              </a:lnSpc>
              <a:defRPr/>
            </a:pPr>
            <a:endParaRPr lang="zh-CN" altLang="en-US" sz="2800" b="1" dirty="0">
              <a:solidFill>
                <a:sysClr val="windowText" lastClr="000000"/>
              </a:solidFill>
              <a:effectLst/>
              <a:latin typeface="楷体" panose="02010609060101010101" pitchFamily="49" charset="-122"/>
              <a:ea typeface="楷体" panose="02010609060101010101" pitchFamily="49" charset="-122"/>
              <a:cs typeface="+mn-ea"/>
              <a:sym typeface="+mn-ea"/>
            </a:endParaRPr>
          </a:p>
          <a:p>
            <a:pPr algn="l">
              <a:lnSpc>
                <a:spcPct val="85000"/>
              </a:lnSpc>
              <a:defRPr/>
            </a:pPr>
            <a:endParaRPr lang="zh-CN" altLang="en-US" sz="2800" dirty="0"/>
          </a:p>
        </p:txBody>
      </p:sp>
    </p:spTree>
    <p:extLst>
      <p:ext uri="{BB962C8B-B14F-4D97-AF65-F5344CB8AC3E}">
        <p14:creationId xmlns:p14="http://schemas.microsoft.com/office/powerpoint/2010/main" val="2559287070"/>
      </p:ext>
    </p:extLst>
  </p:cSld>
  <p:clrMapOvr>
    <a:masterClrMapping/>
  </p:clrMapOvr>
  <mc:AlternateContent xmlns:mc="http://schemas.openxmlformats.org/markup-compatibility/2006" xmlns:p14="http://schemas.microsoft.com/office/powerpoint/2010/main">
    <mc:Choice Requires="p14">
      <p:transition spd="slow" p14:dur="1250" advTm="0">
        <p:blinds/>
      </p:transition>
    </mc:Choice>
    <mc:Fallback xmlns="">
      <p:transition spd="slow" advTm="0">
        <p:blinds/>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44000" fill="hold" nodeType="withEffect">
                                  <p:stCondLst>
                                    <p:cond delay="250"/>
                                  </p:stCondLst>
                                  <p:childTnLst>
                                    <p:set>
                                      <p:cBhvr>
                                        <p:cTn id="6" dur="1" fill="hold">
                                          <p:stCondLst>
                                            <p:cond delay="0"/>
                                          </p:stCondLst>
                                        </p:cTn>
                                        <p:tgtEl>
                                          <p:spTgt spid="55"/>
                                        </p:tgtEl>
                                        <p:attrNameLst>
                                          <p:attrName>style.visibility</p:attrName>
                                        </p:attrNameLst>
                                      </p:cBhvr>
                                      <p:to>
                                        <p:strVal val="visible"/>
                                      </p:to>
                                    </p:set>
                                    <p:anim calcmode="lin" valueType="num">
                                      <p:cBhvr additive="base">
                                        <p:cTn id="7" dur="750" fill="hold"/>
                                        <p:tgtEl>
                                          <p:spTgt spid="55"/>
                                        </p:tgtEl>
                                        <p:attrNameLst>
                                          <p:attrName>ppt_x</p:attrName>
                                        </p:attrNameLst>
                                      </p:cBhvr>
                                      <p:tavLst>
                                        <p:tav tm="0">
                                          <p:val>
                                            <p:strVal val="#ppt_x"/>
                                          </p:val>
                                        </p:tav>
                                        <p:tav tm="100000">
                                          <p:val>
                                            <p:strVal val="#ppt_x"/>
                                          </p:val>
                                        </p:tav>
                                      </p:tavLst>
                                    </p:anim>
                                    <p:anim calcmode="lin" valueType="num">
                                      <p:cBhvr additive="base">
                                        <p:cTn id="8" dur="750" fill="hold"/>
                                        <p:tgtEl>
                                          <p:spTgt spid="55"/>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nodeType="clickEffect">
                                  <p:stCondLst>
                                    <p:cond delay="0"/>
                                  </p:stCondLst>
                                  <p:childTnLst>
                                    <p:set>
                                      <p:cBhvr>
                                        <p:cTn id="12" dur="1" fill="hold">
                                          <p:stCondLst>
                                            <p:cond delay="0"/>
                                          </p:stCondLst>
                                        </p:cTn>
                                        <p:tgtEl>
                                          <p:spTgt spid="6">
                                            <p:txEl>
                                              <p:pRg st="0" end="0"/>
                                            </p:txEl>
                                          </p:spTgt>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6">
                                            <p:txEl>
                                              <p:pRg st="2" end="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矩形 24"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549157" y="-975631"/>
            <a:ext cx="583096" cy="838080"/>
          </a:xfrm>
          <a:prstGeom prst="rect">
            <a:avLst/>
          </a:prstGeom>
          <a:solidFill>
            <a:srgbClr val="365B7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 name="矩形 25"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1132253" y="-975631"/>
            <a:ext cx="583096" cy="838080"/>
          </a:xfrm>
          <a:prstGeom prst="rect">
            <a:avLst/>
          </a:prstGeom>
          <a:solidFill>
            <a:srgbClr val="96648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 name="矩形 26"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1715349" y="-975631"/>
            <a:ext cx="583096" cy="838080"/>
          </a:xfrm>
          <a:prstGeom prst="rect">
            <a:avLst/>
          </a:prstGeom>
          <a:solidFill>
            <a:srgbClr val="D06F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 name="矩形 27"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2298446" y="-975631"/>
            <a:ext cx="583096" cy="838080"/>
          </a:xfrm>
          <a:prstGeom prst="rect">
            <a:avLst/>
          </a:prstGeom>
          <a:solidFill>
            <a:srgbClr val="F779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 name="矩形 28"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2881542" y="-975631"/>
            <a:ext cx="583096" cy="838080"/>
          </a:xfrm>
          <a:prstGeom prst="rect">
            <a:avLst/>
          </a:prstGeom>
          <a:solidFill>
            <a:srgbClr val="F8AD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cxnSp>
        <p:nvCxnSpPr>
          <p:cNvPr id="46" name="直接连接符 45"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CxnSpPr/>
          <p:nvPr/>
        </p:nvCxnSpPr>
        <p:spPr>
          <a:xfrm>
            <a:off x="3246637" y="1273629"/>
            <a:ext cx="5770860"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47" name="文本框 46"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txBox="1"/>
          <p:nvPr/>
        </p:nvSpPr>
        <p:spPr>
          <a:xfrm>
            <a:off x="4747519" y="639346"/>
            <a:ext cx="2697480" cy="521970"/>
          </a:xfrm>
          <a:prstGeom prst="rect">
            <a:avLst/>
          </a:prstGeom>
          <a:noFill/>
        </p:spPr>
        <p:txBody>
          <a:bodyPr wrap="none" rtlCol="0">
            <a:spAutoFit/>
          </a:bodyPr>
          <a:lstStyle/>
          <a:p>
            <a:pPr algn="l"/>
            <a:r>
              <a:rPr lang="zh-CN" altLang="en-US" sz="2800" b="1" spc="500" dirty="0">
                <a:solidFill>
                  <a:schemeClr val="bg1">
                    <a:lumMod val="50000"/>
                  </a:schemeClr>
                </a:solidFill>
                <a:latin typeface="微软雅黑" panose="020B0503020204020204" charset="-122"/>
                <a:ea typeface="微软雅黑" panose="020B0503020204020204" charset="-122"/>
                <a:cs typeface="Arial" panose="020B0604020202020204" pitchFamily="34" charset="0"/>
              </a:rPr>
              <a:t>一、劳务派遣</a:t>
            </a:r>
          </a:p>
        </p:txBody>
      </p:sp>
      <p:sp>
        <p:nvSpPr>
          <p:cNvPr id="48" name="椭圆 47"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flipH="1">
            <a:off x="2686180" y="813581"/>
            <a:ext cx="157493" cy="157493"/>
          </a:xfrm>
          <a:prstGeom prst="ellipse">
            <a:avLst/>
          </a:prstGeom>
          <a:solidFill>
            <a:srgbClr val="D06F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9" name="椭圆 48"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flipH="1">
            <a:off x="2686180" y="335956"/>
            <a:ext cx="321030" cy="321030"/>
          </a:xfrm>
          <a:prstGeom prst="ellipse">
            <a:avLst/>
          </a:prstGeom>
          <a:solidFill>
            <a:srgbClr val="966481"/>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0" name="椭圆 49"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flipH="1">
            <a:off x="2991678" y="806317"/>
            <a:ext cx="219803" cy="219803"/>
          </a:xfrm>
          <a:prstGeom prst="ellipse">
            <a:avLst/>
          </a:prstGeom>
          <a:solidFill>
            <a:srgbClr val="365B7C"/>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1" name="椭圆 50"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flipH="1">
            <a:off x="2031169" y="697840"/>
            <a:ext cx="164852" cy="164852"/>
          </a:xfrm>
          <a:prstGeom prst="ellipse">
            <a:avLst/>
          </a:prstGeom>
          <a:solidFill>
            <a:srgbClr val="F779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2" name="椭圆 51"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9354354" y="755438"/>
            <a:ext cx="157493" cy="157493"/>
          </a:xfrm>
          <a:prstGeom prst="ellipse">
            <a:avLst/>
          </a:prstGeom>
          <a:solidFill>
            <a:srgbClr val="D06F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3" name="椭圆 52"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9190817" y="277813"/>
            <a:ext cx="321030" cy="321030"/>
          </a:xfrm>
          <a:prstGeom prst="ellipse">
            <a:avLst/>
          </a:prstGeom>
          <a:solidFill>
            <a:srgbClr val="966481"/>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4" name="椭圆 53"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a:off x="8986546" y="748174"/>
            <a:ext cx="219803" cy="219803"/>
          </a:xfrm>
          <a:prstGeom prst="ellipse">
            <a:avLst/>
          </a:prstGeom>
          <a:solidFill>
            <a:srgbClr val="365B7C"/>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5" name="椭圆 54"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a:off x="10002006" y="639697"/>
            <a:ext cx="164852" cy="164852"/>
          </a:xfrm>
          <a:prstGeom prst="ellipse">
            <a:avLst/>
          </a:prstGeom>
          <a:solidFill>
            <a:srgbClr val="F779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7" name="Rectangle 42"/>
          <p:cNvSpPr/>
          <p:nvPr/>
        </p:nvSpPr>
        <p:spPr>
          <a:xfrm flipH="1">
            <a:off x="1478280" y="1095375"/>
            <a:ext cx="9236075" cy="5513705"/>
          </a:xfrm>
          <a:prstGeom prst="rect">
            <a:avLst/>
          </a:prstGeom>
          <a:noFill/>
          <a:ln w="12700" cap="flat" cmpd="sng" algn="ctr">
            <a:noFill/>
            <a:prstDash val="solid"/>
          </a:ln>
          <a:effectLst/>
        </p:spPr>
        <p:txBody>
          <a:bodyPr lIns="91440" tIns="0" rIns="91440" bIns="0" rtlCol="0" anchor="t"/>
          <a:lstStyle/>
          <a:p>
            <a:pPr eaLnBrk="1" hangingPunct="1">
              <a:lnSpc>
                <a:spcPct val="80000"/>
              </a:lnSpc>
            </a:pPr>
            <a:endParaRPr lang="zh-CN" altLang="en-US" sz="2400" dirty="0">
              <a:latin typeface="楷体" panose="02010609060101010101" pitchFamily="49" charset="-122"/>
              <a:ea typeface="楷体" panose="02010609060101010101" pitchFamily="49" charset="-122"/>
              <a:cs typeface="楷体" panose="02010609060101010101" pitchFamily="49" charset="-122"/>
              <a:sym typeface="+mn-ea"/>
            </a:endParaRPr>
          </a:p>
          <a:p>
            <a:pPr eaLnBrk="1" hangingPunct="1">
              <a:lnSpc>
                <a:spcPct val="80000"/>
              </a:lnSpc>
            </a:pPr>
            <a:r>
              <a:rPr sz="2400" dirty="0">
                <a:latin typeface="楷体" panose="02010609060101010101" pitchFamily="49" charset="-122"/>
                <a:ea typeface="楷体" panose="02010609060101010101" pitchFamily="49" charset="-122"/>
                <a:cs typeface="楷体" panose="02010609060101010101" pitchFamily="49" charset="-122"/>
                <a:sym typeface="+mn-ea"/>
              </a:rPr>
              <a:t>(</a:t>
            </a:r>
            <a:r>
              <a:rPr sz="2400" dirty="0" err="1">
                <a:latin typeface="楷体" panose="02010609060101010101" pitchFamily="49" charset="-122"/>
                <a:ea typeface="楷体" panose="02010609060101010101" pitchFamily="49" charset="-122"/>
                <a:cs typeface="楷体" panose="02010609060101010101" pitchFamily="49" charset="-122"/>
                <a:sym typeface="+mn-ea"/>
              </a:rPr>
              <a:t>一</a:t>
            </a:r>
            <a:r>
              <a:rPr sz="2400" dirty="0">
                <a:latin typeface="楷体" panose="02010609060101010101" pitchFamily="49" charset="-122"/>
                <a:ea typeface="楷体" panose="02010609060101010101" pitchFamily="49" charset="-122"/>
                <a:cs typeface="楷体" panose="02010609060101010101" pitchFamily="49" charset="-122"/>
                <a:sym typeface="+mn-ea"/>
              </a:rPr>
              <a:t>)</a:t>
            </a:r>
            <a:r>
              <a:rPr sz="2400" dirty="0" err="1">
                <a:latin typeface="楷体" panose="02010609060101010101" pitchFamily="49" charset="-122"/>
                <a:ea typeface="楷体" panose="02010609060101010101" pitchFamily="49" charset="-122"/>
                <a:cs typeface="楷体" panose="02010609060101010101" pitchFamily="49" charset="-122"/>
                <a:sym typeface="+mn-ea"/>
              </a:rPr>
              <a:t>劳务派遣的含义</a:t>
            </a:r>
            <a:endParaRPr sz="2400" dirty="0">
              <a:latin typeface="楷体" panose="02010609060101010101" pitchFamily="49" charset="-122"/>
              <a:ea typeface="楷体" panose="02010609060101010101" pitchFamily="49" charset="-122"/>
              <a:cs typeface="楷体" panose="02010609060101010101" pitchFamily="49" charset="-122"/>
              <a:sym typeface="+mn-ea"/>
            </a:endParaRPr>
          </a:p>
          <a:p>
            <a:pPr eaLnBrk="1" hangingPunct="1">
              <a:lnSpc>
                <a:spcPct val="80000"/>
              </a:lnSpc>
            </a:pPr>
            <a:r>
              <a:rPr sz="2400" dirty="0">
                <a:latin typeface="楷体" panose="02010609060101010101" pitchFamily="49" charset="-122"/>
                <a:ea typeface="楷体" panose="02010609060101010101" pitchFamily="49" charset="-122"/>
                <a:cs typeface="楷体" panose="02010609060101010101" pitchFamily="49" charset="-122"/>
                <a:sym typeface="+mn-ea"/>
              </a:rPr>
              <a:t>劳务派遣也叫人事外包或人才租赁,即用人单位根据本行业的特点或自身工作和发展的需要,向劳务派遣服务机构提出所用人员的标准条件和工资福利待遇等,劳务派遣服务机构通过查询劳务库等手段搜索合格人员,经严格筛选,把人员名单送交用人单位,由用人单位进行最后确定;劳务派遣服务机构与员工签订劳动合同、建立劳动关系,并将员工派遣到用人单位工作,同时对员工提供人事、行政、劳资福利、后勤保障等综合配套服务 。</a:t>
            </a:r>
          </a:p>
          <a:p>
            <a:pPr eaLnBrk="1" hangingPunct="1"/>
            <a:endParaRPr lang="en-US" altLang="zh-CN" sz="2400" dirty="0">
              <a:latin typeface="楷体" panose="02010609060101010101" pitchFamily="49" charset="-122"/>
              <a:ea typeface="楷体" panose="02010609060101010101" pitchFamily="49" charset="-122"/>
              <a:cs typeface="楷体" panose="02010609060101010101" pitchFamily="49" charset="-122"/>
              <a:sym typeface="+mn-ea"/>
            </a:endParaRPr>
          </a:p>
          <a:p>
            <a:pPr eaLnBrk="1" hangingPunct="1"/>
            <a:r>
              <a:rPr lang="en-US" altLang="zh-CN" sz="2400" dirty="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400" dirty="0">
                <a:latin typeface="楷体" panose="02010609060101010101" pitchFamily="49" charset="-122"/>
                <a:ea typeface="楷体" panose="02010609060101010101" pitchFamily="49" charset="-122"/>
                <a:cs typeface="楷体" panose="02010609060101010101" pitchFamily="49" charset="-122"/>
                <a:sym typeface="+mn-ea"/>
              </a:rPr>
              <a:t>二</a:t>
            </a:r>
            <a:r>
              <a:rPr lang="en-US" altLang="zh-CN" sz="2400" dirty="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400" dirty="0">
                <a:latin typeface="楷体" panose="02010609060101010101" pitchFamily="49" charset="-122"/>
                <a:ea typeface="楷体" panose="02010609060101010101" pitchFamily="49" charset="-122"/>
                <a:cs typeface="楷体" panose="02010609060101010101" pitchFamily="49" charset="-122"/>
                <a:sym typeface="+mn-ea"/>
              </a:rPr>
              <a:t>劳务派遣的优势与存在的问题</a:t>
            </a:r>
            <a:endParaRPr lang="zh-CN" altLang="en-US" sz="2400" dirty="0">
              <a:latin typeface="楷体" panose="02010609060101010101" pitchFamily="49" charset="-122"/>
              <a:ea typeface="楷体" panose="02010609060101010101" pitchFamily="49" charset="-122"/>
              <a:cs typeface="楷体" panose="02010609060101010101" pitchFamily="49" charset="-122"/>
            </a:endParaRPr>
          </a:p>
          <a:p>
            <a:pPr eaLnBrk="1" hangingPunct="1"/>
            <a:r>
              <a:rPr lang="en-US" altLang="zh-CN" sz="2400" dirty="0">
                <a:latin typeface="楷体" panose="02010609060101010101" pitchFamily="49" charset="-122"/>
                <a:ea typeface="楷体" panose="02010609060101010101" pitchFamily="49" charset="-122"/>
                <a:cs typeface="楷体" panose="02010609060101010101" pitchFamily="49" charset="-122"/>
                <a:sym typeface="+mn-ea"/>
              </a:rPr>
              <a:t>1.</a:t>
            </a:r>
            <a:r>
              <a:rPr lang="zh-CN" altLang="en-US" sz="2400" dirty="0">
                <a:latin typeface="楷体" panose="02010609060101010101" pitchFamily="49" charset="-122"/>
                <a:ea typeface="楷体" panose="02010609060101010101" pitchFamily="49" charset="-122"/>
                <a:cs typeface="楷体" panose="02010609060101010101" pitchFamily="49" charset="-122"/>
                <a:sym typeface="+mn-ea"/>
              </a:rPr>
              <a:t>劳务派遣的优势</a:t>
            </a:r>
            <a:endParaRPr lang="zh-CN" altLang="en-US" sz="2400" dirty="0">
              <a:latin typeface="楷体" panose="02010609060101010101" pitchFamily="49" charset="-122"/>
              <a:ea typeface="楷体" panose="02010609060101010101" pitchFamily="49" charset="-122"/>
              <a:cs typeface="楷体" panose="02010609060101010101" pitchFamily="49" charset="-122"/>
            </a:endParaRPr>
          </a:p>
          <a:p>
            <a:pPr eaLnBrk="1" hangingPunct="1"/>
            <a:r>
              <a:rPr lang="en-US" altLang="zh-CN" sz="2400" dirty="0">
                <a:latin typeface="楷体" panose="02010609060101010101" pitchFamily="49" charset="-122"/>
                <a:ea typeface="楷体" panose="02010609060101010101" pitchFamily="49" charset="-122"/>
                <a:cs typeface="楷体" panose="02010609060101010101" pitchFamily="49" charset="-122"/>
                <a:sym typeface="+mn-ea"/>
              </a:rPr>
              <a:t>(1)</a:t>
            </a:r>
            <a:r>
              <a:rPr lang="zh-CN" altLang="en-US" sz="2400" dirty="0">
                <a:latin typeface="楷体" panose="02010609060101010101" pitchFamily="49" charset="-122"/>
                <a:ea typeface="楷体" panose="02010609060101010101" pitchFamily="49" charset="-122"/>
                <a:cs typeface="楷体" panose="02010609060101010101" pitchFamily="49" charset="-122"/>
                <a:sym typeface="+mn-ea"/>
              </a:rPr>
              <a:t>用人单位和劳务派遣人员的合法权益都能得到有效保障 </a:t>
            </a:r>
            <a:endParaRPr lang="zh-CN" altLang="en-US" sz="2400" dirty="0">
              <a:latin typeface="楷体" panose="02010609060101010101" pitchFamily="49" charset="-122"/>
              <a:ea typeface="楷体" panose="02010609060101010101" pitchFamily="49" charset="-122"/>
              <a:cs typeface="楷体" panose="02010609060101010101" pitchFamily="49" charset="-122"/>
            </a:endParaRPr>
          </a:p>
          <a:p>
            <a:pPr eaLnBrk="1" hangingPunct="1"/>
            <a:r>
              <a:rPr lang="en-US" altLang="zh-CN" sz="2400" dirty="0">
                <a:latin typeface="楷体" panose="02010609060101010101" pitchFamily="49" charset="-122"/>
                <a:ea typeface="楷体" panose="02010609060101010101" pitchFamily="49" charset="-122"/>
                <a:cs typeface="楷体" panose="02010609060101010101" pitchFamily="49" charset="-122"/>
                <a:sym typeface="+mn-ea"/>
              </a:rPr>
              <a:t>(2)</a:t>
            </a:r>
            <a:r>
              <a:rPr lang="zh-CN" altLang="en-US" sz="2400" dirty="0">
                <a:latin typeface="楷体" panose="02010609060101010101" pitchFamily="49" charset="-122"/>
                <a:ea typeface="楷体" panose="02010609060101010101" pitchFamily="49" charset="-122"/>
                <a:cs typeface="楷体" panose="02010609060101010101" pitchFamily="49" charset="-122"/>
                <a:sym typeface="+mn-ea"/>
              </a:rPr>
              <a:t>人事管理简便</a:t>
            </a:r>
            <a:r>
              <a:rPr lang="en-US" altLang="zh-CN" sz="2400" dirty="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400" dirty="0">
                <a:latin typeface="楷体" panose="02010609060101010101" pitchFamily="49" charset="-122"/>
                <a:ea typeface="楷体" panose="02010609060101010101" pitchFamily="49" charset="-122"/>
                <a:cs typeface="楷体" panose="02010609060101010101" pitchFamily="49" charset="-122"/>
                <a:sym typeface="+mn-ea"/>
              </a:rPr>
              <a:t>提高企业管理效率 </a:t>
            </a:r>
            <a:endParaRPr lang="zh-CN" altLang="en-US" sz="2400" dirty="0">
              <a:latin typeface="楷体" panose="02010609060101010101" pitchFamily="49" charset="-122"/>
              <a:ea typeface="楷体" panose="02010609060101010101" pitchFamily="49" charset="-122"/>
              <a:cs typeface="楷体" panose="02010609060101010101" pitchFamily="49" charset="-122"/>
            </a:endParaRPr>
          </a:p>
          <a:p>
            <a:pPr eaLnBrk="1" hangingPunct="1"/>
            <a:r>
              <a:rPr lang="en-US" altLang="zh-CN" sz="2400" dirty="0">
                <a:latin typeface="楷体" panose="02010609060101010101" pitchFamily="49" charset="-122"/>
                <a:ea typeface="楷体" panose="02010609060101010101" pitchFamily="49" charset="-122"/>
                <a:cs typeface="楷体" panose="02010609060101010101" pitchFamily="49" charset="-122"/>
                <a:sym typeface="+mn-ea"/>
              </a:rPr>
              <a:t>(3)</a:t>
            </a:r>
            <a:r>
              <a:rPr lang="zh-CN" altLang="en-US" sz="2400" dirty="0">
                <a:latin typeface="楷体" panose="02010609060101010101" pitchFamily="49" charset="-122"/>
                <a:ea typeface="楷体" panose="02010609060101010101" pitchFamily="49" charset="-122"/>
                <a:cs typeface="楷体" panose="02010609060101010101" pitchFamily="49" charset="-122"/>
                <a:sym typeface="+mn-ea"/>
              </a:rPr>
              <a:t>用人机动灵活</a:t>
            </a:r>
            <a:r>
              <a:rPr lang="en-US" altLang="zh-CN" sz="2400" dirty="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400" dirty="0">
                <a:latin typeface="楷体" panose="02010609060101010101" pitchFamily="49" charset="-122"/>
                <a:ea typeface="楷体" panose="02010609060101010101" pitchFamily="49" charset="-122"/>
                <a:cs typeface="楷体" panose="02010609060101010101" pitchFamily="49" charset="-122"/>
                <a:sym typeface="+mn-ea"/>
              </a:rPr>
              <a:t>提高员工管理的效能 </a:t>
            </a:r>
            <a:endParaRPr lang="zh-CN" altLang="en-US" sz="2400" dirty="0">
              <a:latin typeface="楷体" panose="02010609060101010101" pitchFamily="49" charset="-122"/>
              <a:ea typeface="楷体" panose="02010609060101010101" pitchFamily="49" charset="-122"/>
              <a:cs typeface="楷体" panose="02010609060101010101" pitchFamily="49" charset="-122"/>
            </a:endParaRPr>
          </a:p>
          <a:p>
            <a:pPr eaLnBrk="1" hangingPunct="1"/>
            <a:r>
              <a:rPr lang="en-US" altLang="zh-CN" sz="2400" dirty="0">
                <a:latin typeface="楷体" panose="02010609060101010101" pitchFamily="49" charset="-122"/>
                <a:ea typeface="楷体" panose="02010609060101010101" pitchFamily="49" charset="-122"/>
                <a:cs typeface="楷体" panose="02010609060101010101" pitchFamily="49" charset="-122"/>
                <a:sym typeface="+mn-ea"/>
              </a:rPr>
              <a:t>(4)</a:t>
            </a:r>
            <a:r>
              <a:rPr lang="zh-CN" altLang="en-US" sz="2400" dirty="0">
                <a:latin typeface="楷体" panose="02010609060101010101" pitchFamily="49" charset="-122"/>
                <a:ea typeface="楷体" panose="02010609060101010101" pitchFamily="49" charset="-122"/>
                <a:cs typeface="楷体" panose="02010609060101010101" pitchFamily="49" charset="-122"/>
                <a:sym typeface="+mn-ea"/>
              </a:rPr>
              <a:t>规避劳动纠纷</a:t>
            </a:r>
            <a:r>
              <a:rPr lang="en-US" altLang="zh-CN" sz="2400" dirty="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400" dirty="0">
                <a:latin typeface="楷体" panose="02010609060101010101" pitchFamily="49" charset="-122"/>
                <a:ea typeface="楷体" panose="02010609060101010101" pitchFamily="49" charset="-122"/>
                <a:cs typeface="楷体" panose="02010609060101010101" pitchFamily="49" charset="-122"/>
                <a:sym typeface="+mn-ea"/>
              </a:rPr>
              <a:t>维护单位信誉 </a:t>
            </a:r>
          </a:p>
          <a:p>
            <a:pPr eaLnBrk="1" hangingPunct="1"/>
            <a:endParaRPr lang="zh-CN" altLang="en-US" sz="2400" dirty="0">
              <a:latin typeface="楷体" panose="02010609060101010101" pitchFamily="49" charset="-122"/>
              <a:ea typeface="楷体" panose="02010609060101010101" pitchFamily="49" charset="-122"/>
              <a:cs typeface="楷体" panose="02010609060101010101" pitchFamily="49" charset="-122"/>
            </a:endParaRPr>
          </a:p>
          <a:p>
            <a:pPr eaLnBrk="1" hangingPunct="1">
              <a:lnSpc>
                <a:spcPct val="80000"/>
              </a:lnSpc>
            </a:pPr>
            <a:endParaRPr sz="2400" dirty="0">
              <a:latin typeface="楷体" panose="02010609060101010101" pitchFamily="49" charset="-122"/>
              <a:ea typeface="楷体" panose="02010609060101010101" pitchFamily="49" charset="-122"/>
              <a:cs typeface="楷体" panose="02010609060101010101" pitchFamily="49" charset="-122"/>
              <a:sym typeface="+mn-ea"/>
            </a:endParaRPr>
          </a:p>
          <a:p>
            <a:pPr eaLnBrk="1" hangingPunct="1">
              <a:lnSpc>
                <a:spcPct val="80000"/>
              </a:lnSpc>
            </a:pPr>
            <a:endParaRPr sz="2400" dirty="0">
              <a:latin typeface="楷体" panose="02010609060101010101" pitchFamily="49" charset="-122"/>
              <a:ea typeface="楷体" panose="02010609060101010101" pitchFamily="49" charset="-122"/>
              <a:cs typeface="楷体" panose="02010609060101010101" pitchFamily="49" charset="-122"/>
              <a:sym typeface="+mn-ea"/>
            </a:endParaRPr>
          </a:p>
        </p:txBody>
      </p:sp>
      <p:sp>
        <p:nvSpPr>
          <p:cNvPr id="5" name="e7d195523061f1c0"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hidden="1"/>
          <p:cNvSpPr txBox="1"/>
          <p:nvPr/>
        </p:nvSpPr>
        <p:spPr>
          <a:xfrm>
            <a:off x="-355600" y="1803400"/>
            <a:ext cx="293927" cy="1016000"/>
          </a:xfrm>
          <a:prstGeom prst="rect">
            <a:avLst/>
          </a:prstGeom>
          <a:noFill/>
        </p:spPr>
        <p:txBody>
          <a:bodyPr vert="wordArtVert" rtlCol="0">
            <a:spAutoFit/>
          </a:bodyPr>
          <a:lstStyle/>
          <a:p>
            <a:r>
              <a:rPr lang="en-US" altLang="zh-CN" sz="100"/>
              <a:t>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a:t>
            </a:r>
            <a:endParaRPr lang="zh-CN" altLang="en-US" sz="100"/>
          </a:p>
        </p:txBody>
      </p:sp>
    </p:spTree>
    <p:extLst>
      <p:ext uri="{BB962C8B-B14F-4D97-AF65-F5344CB8AC3E}">
        <p14:creationId xmlns:p14="http://schemas.microsoft.com/office/powerpoint/2010/main" val="923495226"/>
      </p:ext>
    </p:extLst>
  </p:cSld>
  <p:clrMapOvr>
    <a:masterClrMapping/>
  </p:clrMapOvr>
  <mc:AlternateContent xmlns:mc="http://schemas.openxmlformats.org/markup-compatibility/2006" xmlns:p14="http://schemas.microsoft.com/office/powerpoint/2010/main">
    <mc:Choice Requires="p14">
      <p:transition spd="slow" p14:dur="1250" advTm="0">
        <p:random/>
      </p:transition>
    </mc:Choice>
    <mc:Fallback xmlns="">
      <p:transition spd="slow" advTm="0">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nodeType="clickEffect">
                                  <p:stCondLst>
                                    <p:cond delay="0"/>
                                  </p:stCondLst>
                                  <p:childTnLst>
                                    <p:set>
                                      <p:cBhvr>
                                        <p:cTn id="6" dur="1" fill="hold">
                                          <p:stCondLst>
                                            <p:cond delay="0"/>
                                          </p:stCondLst>
                                        </p:cTn>
                                        <p:tgtEl>
                                          <p:spTgt spid="57">
                                            <p:txEl>
                                              <p:pRg st="1" end="1"/>
                                            </p:txEl>
                                          </p:spTgt>
                                        </p:tgtEl>
                                        <p:attrNameLst>
                                          <p:attrName>style.visibility</p:attrName>
                                        </p:attrNameLst>
                                      </p:cBhvr>
                                      <p:to>
                                        <p:strVal val="visible"/>
                                      </p:to>
                                    </p:set>
                                    <p:animEffect transition="in" filter="checkerboard(across)">
                                      <p:cBhvr>
                                        <p:cTn id="7" dur="500"/>
                                        <p:tgtEl>
                                          <p:spTgt spid="57">
                                            <p:txEl>
                                              <p:pRg st="1" end="1"/>
                                            </p:txEl>
                                          </p:spTgt>
                                        </p:tgtEl>
                                      </p:cBhvr>
                                    </p:animEffect>
                                  </p:childTnLst>
                                </p:cTn>
                              </p:par>
                              <p:par>
                                <p:cTn id="8" presetID="5" presetClass="entr" presetSubtype="10" fill="hold" nodeType="withEffect">
                                  <p:stCondLst>
                                    <p:cond delay="0"/>
                                  </p:stCondLst>
                                  <p:childTnLst>
                                    <p:set>
                                      <p:cBhvr>
                                        <p:cTn id="9" dur="1" fill="hold">
                                          <p:stCondLst>
                                            <p:cond delay="0"/>
                                          </p:stCondLst>
                                        </p:cTn>
                                        <p:tgtEl>
                                          <p:spTgt spid="57">
                                            <p:txEl>
                                              <p:pRg st="2" end="2"/>
                                            </p:txEl>
                                          </p:spTgt>
                                        </p:tgtEl>
                                        <p:attrNameLst>
                                          <p:attrName>style.visibility</p:attrName>
                                        </p:attrNameLst>
                                      </p:cBhvr>
                                      <p:to>
                                        <p:strVal val="visible"/>
                                      </p:to>
                                    </p:set>
                                    <p:animEffect transition="in" filter="checkerboard(across)">
                                      <p:cBhvr>
                                        <p:cTn id="10" dur="500"/>
                                        <p:tgtEl>
                                          <p:spTgt spid="57">
                                            <p:txEl>
                                              <p:pRg st="2" end="2"/>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5" presetClass="entr" presetSubtype="10" fill="hold" nodeType="clickEffect">
                                  <p:stCondLst>
                                    <p:cond delay="0"/>
                                  </p:stCondLst>
                                  <p:childTnLst>
                                    <p:set>
                                      <p:cBhvr>
                                        <p:cTn id="14" dur="1" fill="hold">
                                          <p:stCondLst>
                                            <p:cond delay="0"/>
                                          </p:stCondLst>
                                        </p:cTn>
                                        <p:tgtEl>
                                          <p:spTgt spid="57">
                                            <p:txEl>
                                              <p:pRg st="4" end="4"/>
                                            </p:txEl>
                                          </p:spTgt>
                                        </p:tgtEl>
                                        <p:attrNameLst>
                                          <p:attrName>style.visibility</p:attrName>
                                        </p:attrNameLst>
                                      </p:cBhvr>
                                      <p:to>
                                        <p:strVal val="visible"/>
                                      </p:to>
                                    </p:set>
                                    <p:animEffect transition="in" filter="checkerboard(across)">
                                      <p:cBhvr>
                                        <p:cTn id="15" dur="500"/>
                                        <p:tgtEl>
                                          <p:spTgt spid="57">
                                            <p:txEl>
                                              <p:pRg st="4" end="4"/>
                                            </p:txEl>
                                          </p:spTgt>
                                        </p:tgtEl>
                                      </p:cBhvr>
                                    </p:animEffect>
                                  </p:childTnLst>
                                </p:cTn>
                              </p:par>
                              <p:par>
                                <p:cTn id="16" presetID="5" presetClass="entr" presetSubtype="10" fill="hold" nodeType="withEffect">
                                  <p:stCondLst>
                                    <p:cond delay="0"/>
                                  </p:stCondLst>
                                  <p:childTnLst>
                                    <p:set>
                                      <p:cBhvr>
                                        <p:cTn id="17" dur="1" fill="hold">
                                          <p:stCondLst>
                                            <p:cond delay="0"/>
                                          </p:stCondLst>
                                        </p:cTn>
                                        <p:tgtEl>
                                          <p:spTgt spid="57">
                                            <p:txEl>
                                              <p:pRg st="5" end="5"/>
                                            </p:txEl>
                                          </p:spTgt>
                                        </p:tgtEl>
                                        <p:attrNameLst>
                                          <p:attrName>style.visibility</p:attrName>
                                        </p:attrNameLst>
                                      </p:cBhvr>
                                      <p:to>
                                        <p:strVal val="visible"/>
                                      </p:to>
                                    </p:set>
                                    <p:animEffect transition="in" filter="checkerboard(across)">
                                      <p:cBhvr>
                                        <p:cTn id="18" dur="500"/>
                                        <p:tgtEl>
                                          <p:spTgt spid="57">
                                            <p:txEl>
                                              <p:pRg st="5" end="5"/>
                                            </p:txEl>
                                          </p:spTgt>
                                        </p:tgtEl>
                                      </p:cBhvr>
                                    </p:animEffect>
                                  </p:childTnLst>
                                </p:cTn>
                              </p:par>
                              <p:par>
                                <p:cTn id="19" presetID="5" presetClass="entr" presetSubtype="10" fill="hold" nodeType="withEffect">
                                  <p:stCondLst>
                                    <p:cond delay="0"/>
                                  </p:stCondLst>
                                  <p:childTnLst>
                                    <p:set>
                                      <p:cBhvr>
                                        <p:cTn id="20" dur="1" fill="hold">
                                          <p:stCondLst>
                                            <p:cond delay="0"/>
                                          </p:stCondLst>
                                        </p:cTn>
                                        <p:tgtEl>
                                          <p:spTgt spid="57">
                                            <p:txEl>
                                              <p:pRg st="6" end="6"/>
                                            </p:txEl>
                                          </p:spTgt>
                                        </p:tgtEl>
                                        <p:attrNameLst>
                                          <p:attrName>style.visibility</p:attrName>
                                        </p:attrNameLst>
                                      </p:cBhvr>
                                      <p:to>
                                        <p:strVal val="visible"/>
                                      </p:to>
                                    </p:set>
                                    <p:animEffect transition="in" filter="checkerboard(across)">
                                      <p:cBhvr>
                                        <p:cTn id="21" dur="500"/>
                                        <p:tgtEl>
                                          <p:spTgt spid="57">
                                            <p:txEl>
                                              <p:pRg st="6" end="6"/>
                                            </p:txEl>
                                          </p:spTgt>
                                        </p:tgtEl>
                                      </p:cBhvr>
                                    </p:animEffect>
                                  </p:childTnLst>
                                </p:cTn>
                              </p:par>
                              <p:par>
                                <p:cTn id="22" presetID="5" presetClass="entr" presetSubtype="10" fill="hold" nodeType="withEffect">
                                  <p:stCondLst>
                                    <p:cond delay="0"/>
                                  </p:stCondLst>
                                  <p:childTnLst>
                                    <p:set>
                                      <p:cBhvr>
                                        <p:cTn id="23" dur="1" fill="hold">
                                          <p:stCondLst>
                                            <p:cond delay="0"/>
                                          </p:stCondLst>
                                        </p:cTn>
                                        <p:tgtEl>
                                          <p:spTgt spid="57">
                                            <p:txEl>
                                              <p:pRg st="7" end="7"/>
                                            </p:txEl>
                                          </p:spTgt>
                                        </p:tgtEl>
                                        <p:attrNameLst>
                                          <p:attrName>style.visibility</p:attrName>
                                        </p:attrNameLst>
                                      </p:cBhvr>
                                      <p:to>
                                        <p:strVal val="visible"/>
                                      </p:to>
                                    </p:set>
                                    <p:animEffect transition="in" filter="checkerboard(across)">
                                      <p:cBhvr>
                                        <p:cTn id="24" dur="500"/>
                                        <p:tgtEl>
                                          <p:spTgt spid="57">
                                            <p:txEl>
                                              <p:pRg st="7" end="7"/>
                                            </p:txEl>
                                          </p:spTgt>
                                        </p:tgtEl>
                                      </p:cBhvr>
                                    </p:animEffect>
                                  </p:childTnLst>
                                </p:cTn>
                              </p:par>
                              <p:par>
                                <p:cTn id="25" presetID="5" presetClass="entr" presetSubtype="10" fill="hold" nodeType="withEffect">
                                  <p:stCondLst>
                                    <p:cond delay="0"/>
                                  </p:stCondLst>
                                  <p:childTnLst>
                                    <p:set>
                                      <p:cBhvr>
                                        <p:cTn id="26" dur="1" fill="hold">
                                          <p:stCondLst>
                                            <p:cond delay="0"/>
                                          </p:stCondLst>
                                        </p:cTn>
                                        <p:tgtEl>
                                          <p:spTgt spid="57">
                                            <p:txEl>
                                              <p:pRg st="8" end="8"/>
                                            </p:txEl>
                                          </p:spTgt>
                                        </p:tgtEl>
                                        <p:attrNameLst>
                                          <p:attrName>style.visibility</p:attrName>
                                        </p:attrNameLst>
                                      </p:cBhvr>
                                      <p:to>
                                        <p:strVal val="visible"/>
                                      </p:to>
                                    </p:set>
                                    <p:animEffect transition="in" filter="checkerboard(across)">
                                      <p:cBhvr>
                                        <p:cTn id="27" dur="500"/>
                                        <p:tgtEl>
                                          <p:spTgt spid="57">
                                            <p:txEl>
                                              <p:pRg st="8" end="8"/>
                                            </p:txEl>
                                          </p:spTgt>
                                        </p:tgtEl>
                                      </p:cBhvr>
                                    </p:animEffect>
                                  </p:childTnLst>
                                </p:cTn>
                              </p:par>
                              <p:par>
                                <p:cTn id="28" presetID="5" presetClass="entr" presetSubtype="10" fill="hold" nodeType="withEffect">
                                  <p:stCondLst>
                                    <p:cond delay="0"/>
                                  </p:stCondLst>
                                  <p:childTnLst>
                                    <p:set>
                                      <p:cBhvr>
                                        <p:cTn id="29" dur="1" fill="hold">
                                          <p:stCondLst>
                                            <p:cond delay="0"/>
                                          </p:stCondLst>
                                        </p:cTn>
                                        <p:tgtEl>
                                          <p:spTgt spid="57">
                                            <p:txEl>
                                              <p:pRg st="9" end="9"/>
                                            </p:txEl>
                                          </p:spTgt>
                                        </p:tgtEl>
                                        <p:attrNameLst>
                                          <p:attrName>style.visibility</p:attrName>
                                        </p:attrNameLst>
                                      </p:cBhvr>
                                      <p:to>
                                        <p:strVal val="visible"/>
                                      </p:to>
                                    </p:set>
                                    <p:animEffect transition="in" filter="checkerboard(across)">
                                      <p:cBhvr>
                                        <p:cTn id="30" dur="500"/>
                                        <p:tgtEl>
                                          <p:spTgt spid="57">
                                            <p:txEl>
                                              <p:pRg st="9" end="9"/>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40677" name="Picture 4"/>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776981" y="597535"/>
            <a:ext cx="4441825" cy="5410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599076034"/>
      </p:ext>
    </p:extLst>
  </p:cSld>
  <p:clrMapOvr>
    <a:masterClrMapping/>
  </p:clrMapOvr>
  <p:transition>
    <p:random/>
  </p:transition>
</p:sld>
</file>

<file path=ppt/slides/slide3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矩形 24"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549157" y="-975631"/>
            <a:ext cx="583096" cy="838080"/>
          </a:xfrm>
          <a:prstGeom prst="rect">
            <a:avLst/>
          </a:prstGeom>
          <a:solidFill>
            <a:srgbClr val="365B7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 name="矩形 25"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1132253" y="-975631"/>
            <a:ext cx="583096" cy="838080"/>
          </a:xfrm>
          <a:prstGeom prst="rect">
            <a:avLst/>
          </a:prstGeom>
          <a:solidFill>
            <a:srgbClr val="96648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 name="矩形 26"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1715349" y="-975631"/>
            <a:ext cx="583096" cy="838080"/>
          </a:xfrm>
          <a:prstGeom prst="rect">
            <a:avLst/>
          </a:prstGeom>
          <a:solidFill>
            <a:srgbClr val="D06F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 name="矩形 27"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2298446" y="-975631"/>
            <a:ext cx="583096" cy="838080"/>
          </a:xfrm>
          <a:prstGeom prst="rect">
            <a:avLst/>
          </a:prstGeom>
          <a:solidFill>
            <a:srgbClr val="F779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 name="矩形 28"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2881542" y="-975631"/>
            <a:ext cx="583096" cy="838080"/>
          </a:xfrm>
          <a:prstGeom prst="rect">
            <a:avLst/>
          </a:prstGeom>
          <a:solidFill>
            <a:srgbClr val="F8AD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cxnSp>
        <p:nvCxnSpPr>
          <p:cNvPr id="46" name="直接连接符 45"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CxnSpPr/>
          <p:nvPr/>
        </p:nvCxnSpPr>
        <p:spPr>
          <a:xfrm>
            <a:off x="3246637" y="1273629"/>
            <a:ext cx="5770860"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47" name="文本框 46"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txBox="1"/>
          <p:nvPr/>
        </p:nvSpPr>
        <p:spPr>
          <a:xfrm>
            <a:off x="4747519" y="639346"/>
            <a:ext cx="2697480" cy="521970"/>
          </a:xfrm>
          <a:prstGeom prst="rect">
            <a:avLst/>
          </a:prstGeom>
          <a:noFill/>
        </p:spPr>
        <p:txBody>
          <a:bodyPr wrap="none" rtlCol="0">
            <a:spAutoFit/>
          </a:bodyPr>
          <a:lstStyle/>
          <a:p>
            <a:pPr algn="l"/>
            <a:r>
              <a:rPr lang="zh-CN" altLang="en-US" sz="2800" b="1" spc="500" dirty="0">
                <a:solidFill>
                  <a:schemeClr val="bg1">
                    <a:lumMod val="50000"/>
                  </a:schemeClr>
                </a:solidFill>
                <a:latin typeface="微软雅黑" panose="020B0503020204020204" charset="-122"/>
                <a:ea typeface="微软雅黑" panose="020B0503020204020204" charset="-122"/>
                <a:cs typeface="Arial" panose="020B0604020202020204" pitchFamily="34" charset="0"/>
              </a:rPr>
              <a:t>一、劳务派遣</a:t>
            </a:r>
          </a:p>
        </p:txBody>
      </p:sp>
      <p:sp>
        <p:nvSpPr>
          <p:cNvPr id="48" name="椭圆 47"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flipH="1">
            <a:off x="2686180" y="813581"/>
            <a:ext cx="157493" cy="157493"/>
          </a:xfrm>
          <a:prstGeom prst="ellipse">
            <a:avLst/>
          </a:prstGeom>
          <a:solidFill>
            <a:srgbClr val="D06F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9" name="椭圆 48"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flipH="1">
            <a:off x="2686180" y="335956"/>
            <a:ext cx="321030" cy="321030"/>
          </a:xfrm>
          <a:prstGeom prst="ellipse">
            <a:avLst/>
          </a:prstGeom>
          <a:solidFill>
            <a:srgbClr val="966481"/>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0" name="椭圆 49"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flipH="1">
            <a:off x="2991678" y="806317"/>
            <a:ext cx="219803" cy="219803"/>
          </a:xfrm>
          <a:prstGeom prst="ellipse">
            <a:avLst/>
          </a:prstGeom>
          <a:solidFill>
            <a:srgbClr val="365B7C"/>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1" name="椭圆 50"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flipH="1">
            <a:off x="2031169" y="697840"/>
            <a:ext cx="164852" cy="164852"/>
          </a:xfrm>
          <a:prstGeom prst="ellipse">
            <a:avLst/>
          </a:prstGeom>
          <a:solidFill>
            <a:srgbClr val="F779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2" name="椭圆 51"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9354354" y="755438"/>
            <a:ext cx="157493" cy="157493"/>
          </a:xfrm>
          <a:prstGeom prst="ellipse">
            <a:avLst/>
          </a:prstGeom>
          <a:solidFill>
            <a:srgbClr val="D06F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3" name="椭圆 52"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9190817" y="277813"/>
            <a:ext cx="321030" cy="321030"/>
          </a:xfrm>
          <a:prstGeom prst="ellipse">
            <a:avLst/>
          </a:prstGeom>
          <a:solidFill>
            <a:srgbClr val="966481"/>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4" name="椭圆 53"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a:off x="8986546" y="748174"/>
            <a:ext cx="219803" cy="219803"/>
          </a:xfrm>
          <a:prstGeom prst="ellipse">
            <a:avLst/>
          </a:prstGeom>
          <a:solidFill>
            <a:srgbClr val="365B7C"/>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5" name="椭圆 54"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a:off x="10002006" y="639697"/>
            <a:ext cx="164852" cy="164852"/>
          </a:xfrm>
          <a:prstGeom prst="ellipse">
            <a:avLst/>
          </a:prstGeom>
          <a:solidFill>
            <a:srgbClr val="F779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7" name="Rectangle 42"/>
          <p:cNvSpPr/>
          <p:nvPr/>
        </p:nvSpPr>
        <p:spPr>
          <a:xfrm flipH="1">
            <a:off x="1478280" y="1095375"/>
            <a:ext cx="9236075" cy="5513705"/>
          </a:xfrm>
          <a:prstGeom prst="rect">
            <a:avLst/>
          </a:prstGeom>
          <a:noFill/>
          <a:ln w="12700" cap="flat" cmpd="sng" algn="ctr">
            <a:noFill/>
            <a:prstDash val="solid"/>
          </a:ln>
          <a:effectLst/>
        </p:spPr>
        <p:txBody>
          <a:bodyPr lIns="91440" tIns="0" rIns="91440" bIns="0" rtlCol="0" anchor="t"/>
          <a:lstStyle/>
          <a:p>
            <a:pPr eaLnBrk="1" hangingPunct="1">
              <a:lnSpc>
                <a:spcPct val="80000"/>
              </a:lnSpc>
            </a:pPr>
            <a:endParaRPr lang="zh-CN" altLang="en-US" sz="2000">
              <a:latin typeface="楷体" panose="02010609060101010101" pitchFamily="49" charset="-122"/>
              <a:ea typeface="楷体" panose="02010609060101010101" pitchFamily="49" charset="-122"/>
              <a:cs typeface="楷体" panose="02010609060101010101" pitchFamily="49" charset="-122"/>
              <a:sym typeface="+mn-ea"/>
            </a:endParaRPr>
          </a:p>
          <a:p>
            <a:pPr eaLnBrk="1" hangingPunct="1">
              <a:lnSpc>
                <a:spcPct val="90000"/>
              </a:lnSpc>
            </a:pPr>
            <a:r>
              <a:rPr lang="en-US" altLang="zh-CN" sz="2000">
                <a:latin typeface="楷体" panose="02010609060101010101" pitchFamily="49" charset="-122"/>
                <a:ea typeface="楷体" panose="02010609060101010101" pitchFamily="49" charset="-122"/>
                <a:cs typeface="楷体" panose="02010609060101010101" pitchFamily="49" charset="-122"/>
                <a:sym typeface="+mn-ea"/>
              </a:rPr>
              <a:t>2.</a:t>
            </a:r>
            <a:r>
              <a:rPr lang="zh-CN" altLang="en-US" sz="2000">
                <a:latin typeface="楷体" panose="02010609060101010101" pitchFamily="49" charset="-122"/>
                <a:ea typeface="楷体" panose="02010609060101010101" pitchFamily="49" charset="-122"/>
                <a:cs typeface="楷体" panose="02010609060101010101" pitchFamily="49" charset="-122"/>
                <a:sym typeface="+mn-ea"/>
              </a:rPr>
              <a:t>劳务派遣存在的问题</a:t>
            </a:r>
            <a:endParaRPr lang="zh-CN" altLang="en-US" sz="2000">
              <a:latin typeface="楷体" panose="02010609060101010101" pitchFamily="49" charset="-122"/>
              <a:ea typeface="楷体" panose="02010609060101010101" pitchFamily="49" charset="-122"/>
              <a:cs typeface="楷体" panose="02010609060101010101" pitchFamily="49" charset="-122"/>
            </a:endParaRPr>
          </a:p>
          <a:p>
            <a:pPr eaLnBrk="1" hangingPunct="1">
              <a:lnSpc>
                <a:spcPct val="90000"/>
              </a:lnSpc>
            </a:pPr>
            <a:r>
              <a:rPr lang="en-US" altLang="zh-CN" sz="200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000">
                <a:latin typeface="楷体" panose="02010609060101010101" pitchFamily="49" charset="-122"/>
                <a:ea typeface="楷体" panose="02010609060101010101" pitchFamily="49" charset="-122"/>
                <a:cs typeface="楷体" panose="02010609060101010101" pitchFamily="49" charset="-122"/>
                <a:sym typeface="+mn-ea"/>
              </a:rPr>
              <a:t>劳动合同法</a:t>
            </a:r>
            <a:r>
              <a:rPr lang="en-US" altLang="zh-CN" sz="200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000">
                <a:latin typeface="楷体" panose="02010609060101010101" pitchFamily="49" charset="-122"/>
                <a:ea typeface="楷体" panose="02010609060101010101" pitchFamily="49" charset="-122"/>
                <a:cs typeface="楷体" panose="02010609060101010101" pitchFamily="49" charset="-122"/>
                <a:sym typeface="+mn-ea"/>
              </a:rPr>
              <a:t>对劳务派遣规定只是框架性的</a:t>
            </a:r>
            <a:r>
              <a:rPr lang="en-US" altLang="zh-CN" sz="200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000">
                <a:latin typeface="楷体" panose="02010609060101010101" pitchFamily="49" charset="-122"/>
                <a:ea typeface="楷体" panose="02010609060101010101" pitchFamily="49" charset="-122"/>
                <a:cs typeface="楷体" panose="02010609060101010101" pitchFamily="49" charset="-122"/>
                <a:sym typeface="+mn-ea"/>
              </a:rPr>
              <a:t>还缺乏详细的规定。在这种情况下</a:t>
            </a:r>
            <a:r>
              <a:rPr lang="en-US" altLang="zh-CN" sz="200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000">
                <a:latin typeface="楷体" panose="02010609060101010101" pitchFamily="49" charset="-122"/>
                <a:ea typeface="楷体" panose="02010609060101010101" pitchFamily="49" charset="-122"/>
                <a:cs typeface="楷体" panose="02010609060101010101" pitchFamily="49" charset="-122"/>
                <a:sym typeface="+mn-ea"/>
              </a:rPr>
              <a:t>劳务派遣在运作中暴露出以下几个方面的问题</a:t>
            </a:r>
            <a:r>
              <a:rPr lang="en-US" altLang="zh-CN" sz="2000">
                <a:latin typeface="楷体" panose="02010609060101010101" pitchFamily="49" charset="-122"/>
                <a:ea typeface="楷体" panose="02010609060101010101" pitchFamily="49" charset="-122"/>
                <a:cs typeface="楷体" panose="02010609060101010101" pitchFamily="49" charset="-122"/>
                <a:sym typeface="+mn-ea"/>
              </a:rPr>
              <a:t>:</a:t>
            </a:r>
            <a:endParaRPr lang="en-US" altLang="zh-CN" sz="2000">
              <a:latin typeface="楷体" panose="02010609060101010101" pitchFamily="49" charset="-122"/>
              <a:ea typeface="楷体" panose="02010609060101010101" pitchFamily="49" charset="-122"/>
              <a:cs typeface="楷体" panose="02010609060101010101" pitchFamily="49" charset="-122"/>
            </a:endParaRPr>
          </a:p>
          <a:p>
            <a:pPr eaLnBrk="1" hangingPunct="1">
              <a:lnSpc>
                <a:spcPct val="90000"/>
              </a:lnSpc>
            </a:pPr>
            <a:r>
              <a:rPr lang="en-US" altLang="zh-CN" sz="2000">
                <a:latin typeface="楷体" panose="02010609060101010101" pitchFamily="49" charset="-122"/>
                <a:ea typeface="楷体" panose="02010609060101010101" pitchFamily="49" charset="-122"/>
                <a:cs typeface="楷体" panose="02010609060101010101" pitchFamily="49" charset="-122"/>
                <a:sym typeface="+mn-ea"/>
              </a:rPr>
              <a:t>(1)</a:t>
            </a:r>
            <a:r>
              <a:rPr lang="zh-CN" altLang="en-US" sz="2000">
                <a:latin typeface="楷体" panose="02010609060101010101" pitchFamily="49" charset="-122"/>
                <a:ea typeface="楷体" panose="02010609060101010101" pitchFamily="49" charset="-122"/>
                <a:cs typeface="楷体" panose="02010609060101010101" pitchFamily="49" charset="-122"/>
                <a:sym typeface="+mn-ea"/>
              </a:rPr>
              <a:t>劳务派遣服务机构本身存在的问题 </a:t>
            </a:r>
            <a:endParaRPr lang="zh-CN" altLang="en-US" sz="2000">
              <a:latin typeface="楷体" panose="02010609060101010101" pitchFamily="49" charset="-122"/>
              <a:ea typeface="楷体" panose="02010609060101010101" pitchFamily="49" charset="-122"/>
              <a:cs typeface="楷体" panose="02010609060101010101" pitchFamily="49" charset="-122"/>
            </a:endParaRPr>
          </a:p>
          <a:p>
            <a:pPr eaLnBrk="1" hangingPunct="1">
              <a:lnSpc>
                <a:spcPct val="90000"/>
              </a:lnSpc>
            </a:pPr>
            <a:r>
              <a:rPr lang="en-US" altLang="zh-CN" sz="2000">
                <a:latin typeface="楷体" panose="02010609060101010101" pitchFamily="49" charset="-122"/>
                <a:ea typeface="楷体" panose="02010609060101010101" pitchFamily="49" charset="-122"/>
                <a:cs typeface="楷体" panose="02010609060101010101" pitchFamily="49" charset="-122"/>
                <a:sym typeface="+mn-ea"/>
              </a:rPr>
              <a:t>(2)</a:t>
            </a:r>
            <a:r>
              <a:rPr lang="zh-CN" altLang="en-US" sz="2000">
                <a:latin typeface="楷体" panose="02010609060101010101" pitchFamily="49" charset="-122"/>
                <a:ea typeface="楷体" panose="02010609060101010101" pitchFamily="49" charset="-122"/>
                <a:cs typeface="楷体" panose="02010609060101010101" pitchFamily="49" charset="-122"/>
                <a:sym typeface="+mn-ea"/>
              </a:rPr>
              <a:t>企业使用劳务派遣型工作的规模和岗位缺乏规范 </a:t>
            </a:r>
            <a:endParaRPr lang="zh-CN" altLang="en-US" sz="2000">
              <a:latin typeface="楷体" panose="02010609060101010101" pitchFamily="49" charset="-122"/>
              <a:ea typeface="楷体" panose="02010609060101010101" pitchFamily="49" charset="-122"/>
              <a:cs typeface="楷体" panose="02010609060101010101" pitchFamily="49" charset="-122"/>
            </a:endParaRPr>
          </a:p>
          <a:p>
            <a:pPr eaLnBrk="1" hangingPunct="1">
              <a:lnSpc>
                <a:spcPct val="90000"/>
              </a:lnSpc>
            </a:pPr>
            <a:r>
              <a:rPr lang="en-US" altLang="zh-CN" sz="2000">
                <a:latin typeface="楷体" panose="02010609060101010101" pitchFamily="49" charset="-122"/>
                <a:ea typeface="楷体" panose="02010609060101010101" pitchFamily="49" charset="-122"/>
                <a:cs typeface="楷体" panose="02010609060101010101" pitchFamily="49" charset="-122"/>
                <a:sym typeface="+mn-ea"/>
              </a:rPr>
              <a:t>(3)</a:t>
            </a:r>
            <a:r>
              <a:rPr lang="zh-CN" altLang="en-US" sz="2000">
                <a:latin typeface="楷体" panose="02010609060101010101" pitchFamily="49" charset="-122"/>
                <a:ea typeface="楷体" panose="02010609060101010101" pitchFamily="49" charset="-122"/>
                <a:cs typeface="楷体" panose="02010609060101010101" pitchFamily="49" charset="-122"/>
                <a:sym typeface="+mn-ea"/>
              </a:rPr>
              <a:t>劳务派遣三方的权益缺乏保障 </a:t>
            </a:r>
            <a:endParaRPr lang="zh-CN" altLang="en-US" sz="2000">
              <a:latin typeface="楷体" panose="02010609060101010101" pitchFamily="49" charset="-122"/>
              <a:ea typeface="楷体" panose="02010609060101010101" pitchFamily="49" charset="-122"/>
              <a:cs typeface="楷体" panose="02010609060101010101" pitchFamily="49" charset="-122"/>
            </a:endParaRPr>
          </a:p>
          <a:p>
            <a:pPr eaLnBrk="1" hangingPunct="1">
              <a:lnSpc>
                <a:spcPct val="90000"/>
              </a:lnSpc>
            </a:pPr>
            <a:r>
              <a:rPr lang="en-US" altLang="zh-CN" sz="2000">
                <a:latin typeface="楷体" panose="02010609060101010101" pitchFamily="49" charset="-122"/>
                <a:ea typeface="楷体" panose="02010609060101010101" pitchFamily="49" charset="-122"/>
                <a:cs typeface="楷体" panose="02010609060101010101" pitchFamily="49" charset="-122"/>
                <a:sym typeface="+mn-ea"/>
              </a:rPr>
              <a:t>(4)</a:t>
            </a:r>
            <a:r>
              <a:rPr lang="zh-CN" altLang="en-US" sz="2000">
                <a:latin typeface="楷体" panose="02010609060101010101" pitchFamily="49" charset="-122"/>
                <a:ea typeface="楷体" panose="02010609060101010101" pitchFamily="49" charset="-122"/>
                <a:cs typeface="楷体" panose="02010609060101010101" pitchFamily="49" charset="-122"/>
                <a:sym typeface="+mn-ea"/>
              </a:rPr>
              <a:t>与正式员工相比</a:t>
            </a:r>
            <a:r>
              <a:rPr lang="en-US" altLang="zh-CN" sz="200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000">
                <a:latin typeface="楷体" panose="02010609060101010101" pitchFamily="49" charset="-122"/>
                <a:ea typeface="楷体" panose="02010609060101010101" pitchFamily="49" charset="-122"/>
                <a:cs typeface="楷体" panose="02010609060101010101" pitchFamily="49" charset="-122"/>
                <a:sym typeface="+mn-ea"/>
              </a:rPr>
              <a:t>没有实现同工同酬 </a:t>
            </a:r>
            <a:endParaRPr lang="zh-CN" altLang="en-US" sz="2000">
              <a:latin typeface="楷体" panose="02010609060101010101" pitchFamily="49" charset="-122"/>
              <a:ea typeface="楷体" panose="02010609060101010101" pitchFamily="49" charset="-122"/>
              <a:cs typeface="楷体" panose="02010609060101010101" pitchFamily="49" charset="-122"/>
            </a:endParaRPr>
          </a:p>
          <a:p>
            <a:pPr eaLnBrk="1" hangingPunct="1">
              <a:lnSpc>
                <a:spcPct val="90000"/>
              </a:lnSpc>
            </a:pPr>
            <a:r>
              <a:rPr lang="en-US" altLang="zh-CN" sz="2000">
                <a:latin typeface="楷体" panose="02010609060101010101" pitchFamily="49" charset="-122"/>
                <a:ea typeface="楷体" panose="02010609060101010101" pitchFamily="49" charset="-122"/>
                <a:cs typeface="楷体" panose="02010609060101010101" pitchFamily="49" charset="-122"/>
                <a:sym typeface="+mn-ea"/>
              </a:rPr>
              <a:t>(5)</a:t>
            </a:r>
            <a:r>
              <a:rPr lang="zh-CN" altLang="en-US" sz="2000">
                <a:latin typeface="楷体" panose="02010609060101010101" pitchFamily="49" charset="-122"/>
                <a:ea typeface="楷体" panose="02010609060101010101" pitchFamily="49" charset="-122"/>
                <a:cs typeface="楷体" panose="02010609060101010101" pitchFamily="49" charset="-122"/>
                <a:sym typeface="+mn-ea"/>
              </a:rPr>
              <a:t>劳务派遣人员缺乏职业发展的归属感 </a:t>
            </a:r>
            <a:endParaRPr lang="zh-CN" altLang="en-US" sz="2000">
              <a:latin typeface="楷体" panose="02010609060101010101" pitchFamily="49" charset="-122"/>
              <a:ea typeface="楷体" panose="02010609060101010101" pitchFamily="49" charset="-122"/>
              <a:cs typeface="楷体" panose="02010609060101010101" pitchFamily="49" charset="-122"/>
            </a:endParaRPr>
          </a:p>
          <a:p>
            <a:pPr eaLnBrk="1" hangingPunct="1">
              <a:lnSpc>
                <a:spcPct val="90000"/>
              </a:lnSpc>
            </a:pPr>
            <a:r>
              <a:rPr lang="en-US" altLang="zh-CN" sz="2000">
                <a:latin typeface="楷体" panose="02010609060101010101" pitchFamily="49" charset="-122"/>
                <a:ea typeface="楷体" panose="02010609060101010101" pitchFamily="49" charset="-122"/>
                <a:cs typeface="楷体" panose="02010609060101010101" pitchFamily="49" charset="-122"/>
                <a:sym typeface="+mn-ea"/>
              </a:rPr>
              <a:t>(6)</a:t>
            </a:r>
            <a:r>
              <a:rPr lang="zh-CN" altLang="en-US" sz="2000">
                <a:latin typeface="楷体" panose="02010609060101010101" pitchFamily="49" charset="-122"/>
                <a:ea typeface="楷体" panose="02010609060101010101" pitchFamily="49" charset="-122"/>
                <a:cs typeface="楷体" panose="02010609060101010101" pitchFamily="49" charset="-122"/>
                <a:sym typeface="+mn-ea"/>
              </a:rPr>
              <a:t>劳务派遣人员缺乏有效激励 </a:t>
            </a:r>
          </a:p>
          <a:p>
            <a:pPr eaLnBrk="1" hangingPunct="1">
              <a:lnSpc>
                <a:spcPct val="80000"/>
              </a:lnSpc>
            </a:pPr>
            <a:r>
              <a:rPr lang="en-US" altLang="zh-CN" sz="200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000">
                <a:latin typeface="楷体" panose="02010609060101010101" pitchFamily="49" charset="-122"/>
                <a:ea typeface="楷体" panose="02010609060101010101" pitchFamily="49" charset="-122"/>
                <a:cs typeface="楷体" panose="02010609060101010101" pitchFamily="49" charset="-122"/>
                <a:sym typeface="+mn-ea"/>
              </a:rPr>
              <a:t>三</a:t>
            </a:r>
            <a:r>
              <a:rPr lang="en-US" altLang="zh-CN" sz="200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000">
                <a:latin typeface="楷体" panose="02010609060101010101" pitchFamily="49" charset="-122"/>
                <a:ea typeface="楷体" panose="02010609060101010101" pitchFamily="49" charset="-122"/>
                <a:cs typeface="楷体" panose="02010609060101010101" pitchFamily="49" charset="-122"/>
                <a:sym typeface="+mn-ea"/>
              </a:rPr>
              <a:t>劳务派遣员工的招聘</a:t>
            </a:r>
            <a:endParaRPr lang="zh-CN" altLang="en-US" sz="2000">
              <a:latin typeface="楷体" panose="02010609060101010101" pitchFamily="49" charset="-122"/>
              <a:ea typeface="楷体" panose="02010609060101010101" pitchFamily="49" charset="-122"/>
              <a:cs typeface="楷体" panose="02010609060101010101" pitchFamily="49" charset="-122"/>
            </a:endParaRPr>
          </a:p>
          <a:p>
            <a:pPr eaLnBrk="1" hangingPunct="1">
              <a:lnSpc>
                <a:spcPct val="80000"/>
              </a:lnSpc>
            </a:pPr>
            <a:r>
              <a:rPr lang="en-US" altLang="zh-CN" sz="2000">
                <a:latin typeface="楷体" panose="02010609060101010101" pitchFamily="49" charset="-122"/>
                <a:ea typeface="楷体" panose="02010609060101010101" pitchFamily="49" charset="-122"/>
                <a:cs typeface="楷体" panose="02010609060101010101" pitchFamily="49" charset="-122"/>
                <a:sym typeface="+mn-ea"/>
              </a:rPr>
              <a:t>1.</a:t>
            </a:r>
            <a:r>
              <a:rPr lang="zh-CN" altLang="en-US" sz="2000">
                <a:latin typeface="楷体" panose="02010609060101010101" pitchFamily="49" charset="-122"/>
                <a:ea typeface="楷体" panose="02010609060101010101" pitchFamily="49" charset="-122"/>
                <a:cs typeface="楷体" panose="02010609060101010101" pitchFamily="49" charset="-122"/>
                <a:sym typeface="+mn-ea"/>
              </a:rPr>
              <a:t>自行招聘</a:t>
            </a:r>
            <a:endParaRPr lang="zh-CN" altLang="en-US" sz="2000">
              <a:latin typeface="楷体" panose="02010609060101010101" pitchFamily="49" charset="-122"/>
              <a:ea typeface="楷体" panose="02010609060101010101" pitchFamily="49" charset="-122"/>
              <a:cs typeface="楷体" panose="02010609060101010101" pitchFamily="49" charset="-122"/>
            </a:endParaRPr>
          </a:p>
          <a:p>
            <a:pPr eaLnBrk="1" hangingPunct="1">
              <a:lnSpc>
                <a:spcPct val="80000"/>
              </a:lnSpc>
            </a:pPr>
            <a:r>
              <a:rPr lang="en-US" altLang="zh-CN" sz="2000">
                <a:latin typeface="楷体" panose="02010609060101010101" pitchFamily="49" charset="-122"/>
                <a:ea typeface="楷体" panose="02010609060101010101" pitchFamily="49" charset="-122"/>
                <a:cs typeface="楷体" panose="02010609060101010101" pitchFamily="49" charset="-122"/>
                <a:sym typeface="+mn-ea"/>
              </a:rPr>
              <a:t>2.</a:t>
            </a:r>
            <a:r>
              <a:rPr lang="zh-CN" altLang="en-US" sz="2000">
                <a:latin typeface="楷体" panose="02010609060101010101" pitchFamily="49" charset="-122"/>
                <a:ea typeface="楷体" panose="02010609060101010101" pitchFamily="49" charset="-122"/>
                <a:cs typeface="楷体" panose="02010609060101010101" pitchFamily="49" charset="-122"/>
                <a:sym typeface="+mn-ea"/>
              </a:rPr>
              <a:t>联合招聘</a:t>
            </a:r>
            <a:endParaRPr lang="zh-CN" altLang="en-US" sz="2000">
              <a:latin typeface="楷体" panose="02010609060101010101" pitchFamily="49" charset="-122"/>
              <a:ea typeface="楷体" panose="02010609060101010101" pitchFamily="49" charset="-122"/>
              <a:cs typeface="楷体" panose="02010609060101010101" pitchFamily="49" charset="-122"/>
            </a:endParaRPr>
          </a:p>
          <a:p>
            <a:pPr eaLnBrk="1" hangingPunct="1">
              <a:lnSpc>
                <a:spcPct val="80000"/>
              </a:lnSpc>
            </a:pPr>
            <a:r>
              <a:rPr lang="en-US" altLang="zh-CN" sz="2000">
                <a:latin typeface="楷体" panose="02010609060101010101" pitchFamily="49" charset="-122"/>
                <a:ea typeface="楷体" panose="02010609060101010101" pitchFamily="49" charset="-122"/>
                <a:cs typeface="楷体" panose="02010609060101010101" pitchFamily="49" charset="-122"/>
                <a:sym typeface="+mn-ea"/>
              </a:rPr>
              <a:t>3.</a:t>
            </a:r>
            <a:r>
              <a:rPr lang="zh-CN" altLang="en-US" sz="2000">
                <a:latin typeface="楷体" panose="02010609060101010101" pitchFamily="49" charset="-122"/>
                <a:ea typeface="楷体" panose="02010609060101010101" pitchFamily="49" charset="-122"/>
                <a:cs typeface="楷体" panose="02010609060101010101" pitchFamily="49" charset="-122"/>
                <a:sym typeface="+mn-ea"/>
              </a:rPr>
              <a:t>全权委托招聘</a:t>
            </a:r>
            <a:endParaRPr lang="zh-CN" altLang="en-US" sz="2000">
              <a:latin typeface="楷体" panose="02010609060101010101" pitchFamily="49" charset="-122"/>
              <a:ea typeface="楷体" panose="02010609060101010101" pitchFamily="49" charset="-122"/>
              <a:cs typeface="楷体" panose="02010609060101010101" pitchFamily="49" charset="-122"/>
            </a:endParaRPr>
          </a:p>
          <a:p>
            <a:pPr eaLnBrk="1" hangingPunct="1">
              <a:lnSpc>
                <a:spcPct val="80000"/>
              </a:lnSpc>
            </a:pPr>
            <a:r>
              <a:rPr lang="en-US" altLang="zh-CN" sz="2000">
                <a:latin typeface="楷体" panose="02010609060101010101" pitchFamily="49" charset="-122"/>
                <a:ea typeface="楷体" panose="02010609060101010101" pitchFamily="49" charset="-122"/>
                <a:cs typeface="楷体" panose="02010609060101010101" pitchFamily="49" charset="-122"/>
                <a:sym typeface="+mn-ea"/>
              </a:rPr>
              <a:t>4.</a:t>
            </a:r>
            <a:r>
              <a:rPr lang="zh-CN" altLang="en-US" sz="2000">
                <a:latin typeface="楷体" panose="02010609060101010101" pitchFamily="49" charset="-122"/>
                <a:ea typeface="楷体" panose="02010609060101010101" pitchFamily="49" charset="-122"/>
                <a:cs typeface="楷体" panose="02010609060101010101" pitchFamily="49" charset="-122"/>
                <a:sym typeface="+mn-ea"/>
              </a:rPr>
              <a:t>其他渠道招聘</a:t>
            </a:r>
            <a:endParaRPr lang="zh-CN" altLang="en-US" sz="2000">
              <a:latin typeface="楷体" panose="02010609060101010101" pitchFamily="49" charset="-122"/>
              <a:ea typeface="楷体" panose="02010609060101010101" pitchFamily="49" charset="-122"/>
              <a:cs typeface="楷体" panose="02010609060101010101" pitchFamily="49" charset="-122"/>
            </a:endParaRPr>
          </a:p>
          <a:p>
            <a:pPr eaLnBrk="1" hangingPunct="1">
              <a:lnSpc>
                <a:spcPct val="80000"/>
              </a:lnSpc>
            </a:pPr>
            <a:r>
              <a:rPr lang="en-US" altLang="zh-CN" sz="200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000">
                <a:latin typeface="楷体" panose="02010609060101010101" pitchFamily="49" charset="-122"/>
                <a:ea typeface="楷体" panose="02010609060101010101" pitchFamily="49" charset="-122"/>
                <a:cs typeface="楷体" panose="02010609060101010101" pitchFamily="49" charset="-122"/>
                <a:sym typeface="+mn-ea"/>
              </a:rPr>
              <a:t>四</a:t>
            </a:r>
            <a:r>
              <a:rPr lang="en-US" altLang="zh-CN" sz="200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000">
                <a:latin typeface="楷体" panose="02010609060101010101" pitchFamily="49" charset="-122"/>
                <a:ea typeface="楷体" panose="02010609060101010101" pitchFamily="49" charset="-122"/>
                <a:cs typeface="楷体" panose="02010609060101010101" pitchFamily="49" charset="-122"/>
                <a:sym typeface="+mn-ea"/>
              </a:rPr>
              <a:t>我国劳务派遣的状况</a:t>
            </a:r>
            <a:endParaRPr lang="zh-CN" altLang="en-US" sz="2000">
              <a:latin typeface="楷体" panose="02010609060101010101" pitchFamily="49" charset="-122"/>
              <a:ea typeface="楷体" panose="02010609060101010101" pitchFamily="49" charset="-122"/>
              <a:cs typeface="楷体" panose="02010609060101010101" pitchFamily="49" charset="-122"/>
            </a:endParaRPr>
          </a:p>
          <a:p>
            <a:pPr eaLnBrk="1" hangingPunct="1">
              <a:lnSpc>
                <a:spcPct val="80000"/>
              </a:lnSpc>
            </a:pPr>
            <a:r>
              <a:rPr lang="en-US" altLang="zh-CN" sz="2000">
                <a:latin typeface="楷体" panose="02010609060101010101" pitchFamily="49" charset="-122"/>
                <a:ea typeface="楷体" panose="02010609060101010101" pitchFamily="49" charset="-122"/>
                <a:cs typeface="楷体" panose="02010609060101010101" pitchFamily="49" charset="-122"/>
                <a:sym typeface="+mn-ea"/>
              </a:rPr>
              <a:t>1.</a:t>
            </a:r>
            <a:r>
              <a:rPr lang="zh-CN" altLang="en-US" sz="2000">
                <a:latin typeface="楷体" panose="02010609060101010101" pitchFamily="49" charset="-122"/>
                <a:ea typeface="楷体" panose="02010609060101010101" pitchFamily="49" charset="-122"/>
                <a:cs typeface="楷体" panose="02010609060101010101" pitchFamily="49" charset="-122"/>
                <a:sym typeface="+mn-ea"/>
              </a:rPr>
              <a:t>地区分布</a:t>
            </a:r>
            <a:endParaRPr lang="zh-CN" altLang="en-US" sz="2000">
              <a:latin typeface="楷体" panose="02010609060101010101" pitchFamily="49" charset="-122"/>
              <a:ea typeface="楷体" panose="02010609060101010101" pitchFamily="49" charset="-122"/>
              <a:cs typeface="楷体" panose="02010609060101010101" pitchFamily="49" charset="-122"/>
            </a:endParaRPr>
          </a:p>
          <a:p>
            <a:pPr eaLnBrk="1" hangingPunct="1">
              <a:lnSpc>
                <a:spcPct val="80000"/>
              </a:lnSpc>
            </a:pPr>
            <a:r>
              <a:rPr lang="en-US" altLang="zh-CN" sz="2000">
                <a:latin typeface="楷体" panose="02010609060101010101" pitchFamily="49" charset="-122"/>
                <a:ea typeface="楷体" panose="02010609060101010101" pitchFamily="49" charset="-122"/>
                <a:cs typeface="楷体" panose="02010609060101010101" pitchFamily="49" charset="-122"/>
                <a:sym typeface="+mn-ea"/>
              </a:rPr>
              <a:t>2.</a:t>
            </a:r>
            <a:r>
              <a:rPr lang="zh-CN" altLang="en-US" sz="2000">
                <a:latin typeface="楷体" panose="02010609060101010101" pitchFamily="49" charset="-122"/>
                <a:ea typeface="楷体" panose="02010609060101010101" pitchFamily="49" charset="-122"/>
                <a:cs typeface="楷体" panose="02010609060101010101" pitchFamily="49" charset="-122"/>
                <a:sym typeface="+mn-ea"/>
              </a:rPr>
              <a:t>行业分布</a:t>
            </a:r>
            <a:endParaRPr lang="zh-CN" altLang="en-US" sz="2000">
              <a:latin typeface="楷体" panose="02010609060101010101" pitchFamily="49" charset="-122"/>
              <a:ea typeface="楷体" panose="02010609060101010101" pitchFamily="49" charset="-122"/>
              <a:cs typeface="楷体" panose="02010609060101010101" pitchFamily="49" charset="-122"/>
            </a:endParaRPr>
          </a:p>
          <a:p>
            <a:pPr eaLnBrk="1" hangingPunct="1">
              <a:lnSpc>
                <a:spcPct val="80000"/>
              </a:lnSpc>
            </a:pPr>
            <a:r>
              <a:rPr lang="en-US" altLang="zh-CN" sz="2000">
                <a:latin typeface="楷体" panose="02010609060101010101" pitchFamily="49" charset="-122"/>
                <a:ea typeface="楷体" panose="02010609060101010101" pitchFamily="49" charset="-122"/>
                <a:cs typeface="楷体" panose="02010609060101010101" pitchFamily="49" charset="-122"/>
                <a:sym typeface="+mn-ea"/>
              </a:rPr>
              <a:t>3.</a:t>
            </a:r>
            <a:r>
              <a:rPr lang="zh-CN" altLang="en-US" sz="2000">
                <a:latin typeface="楷体" panose="02010609060101010101" pitchFamily="49" charset="-122"/>
                <a:ea typeface="楷体" panose="02010609060101010101" pitchFamily="49" charset="-122"/>
                <a:cs typeface="楷体" panose="02010609060101010101" pitchFamily="49" charset="-122"/>
                <a:sym typeface="+mn-ea"/>
              </a:rPr>
              <a:t>企业分布</a:t>
            </a:r>
            <a:endParaRPr lang="zh-CN" altLang="en-US" sz="2000">
              <a:latin typeface="楷体" panose="02010609060101010101" pitchFamily="49" charset="-122"/>
              <a:ea typeface="楷体" panose="02010609060101010101" pitchFamily="49" charset="-122"/>
              <a:cs typeface="楷体" panose="02010609060101010101" pitchFamily="49" charset="-122"/>
            </a:endParaRPr>
          </a:p>
          <a:p>
            <a:pPr eaLnBrk="1" hangingPunct="1">
              <a:lnSpc>
                <a:spcPct val="80000"/>
              </a:lnSpc>
            </a:pPr>
            <a:r>
              <a:rPr lang="en-US" altLang="zh-CN" sz="2000">
                <a:latin typeface="楷体" panose="02010609060101010101" pitchFamily="49" charset="-122"/>
                <a:ea typeface="楷体" panose="02010609060101010101" pitchFamily="49" charset="-122"/>
                <a:cs typeface="楷体" panose="02010609060101010101" pitchFamily="49" charset="-122"/>
                <a:sym typeface="+mn-ea"/>
              </a:rPr>
              <a:t>4.</a:t>
            </a:r>
            <a:r>
              <a:rPr lang="zh-CN" altLang="en-US" sz="2000">
                <a:latin typeface="楷体" panose="02010609060101010101" pitchFamily="49" charset="-122"/>
                <a:ea typeface="楷体" panose="02010609060101010101" pitchFamily="49" charset="-122"/>
                <a:cs typeface="楷体" panose="02010609060101010101" pitchFamily="49" charset="-122"/>
                <a:sym typeface="+mn-ea"/>
              </a:rPr>
              <a:t>从业人员情况</a:t>
            </a:r>
            <a:endParaRPr lang="zh-CN" altLang="en-US" sz="2000">
              <a:latin typeface="楷体" panose="02010609060101010101" pitchFamily="49" charset="-122"/>
              <a:ea typeface="楷体" panose="02010609060101010101" pitchFamily="49" charset="-122"/>
              <a:cs typeface="楷体" panose="02010609060101010101" pitchFamily="49" charset="-122"/>
            </a:endParaRPr>
          </a:p>
          <a:p>
            <a:pPr eaLnBrk="1" hangingPunct="1">
              <a:lnSpc>
                <a:spcPct val="80000"/>
              </a:lnSpc>
            </a:pPr>
            <a:r>
              <a:rPr lang="en-US" altLang="zh-CN" sz="2000">
                <a:latin typeface="楷体" panose="02010609060101010101" pitchFamily="49" charset="-122"/>
                <a:ea typeface="楷体" panose="02010609060101010101" pitchFamily="49" charset="-122"/>
                <a:cs typeface="楷体" panose="02010609060101010101" pitchFamily="49" charset="-122"/>
                <a:sym typeface="+mn-ea"/>
              </a:rPr>
              <a:t>5.</a:t>
            </a:r>
            <a:r>
              <a:rPr lang="zh-CN" altLang="en-US" sz="2000">
                <a:latin typeface="楷体" panose="02010609060101010101" pitchFamily="49" charset="-122"/>
                <a:ea typeface="楷体" panose="02010609060101010101" pitchFamily="49" charset="-122"/>
                <a:cs typeface="楷体" panose="02010609060101010101" pitchFamily="49" charset="-122"/>
                <a:sym typeface="+mn-ea"/>
              </a:rPr>
              <a:t>岗位分布</a:t>
            </a:r>
            <a:endParaRPr sz="2000">
              <a:latin typeface="楷体" panose="02010609060101010101" pitchFamily="49" charset="-122"/>
              <a:ea typeface="楷体" panose="02010609060101010101" pitchFamily="49" charset="-122"/>
              <a:cs typeface="楷体" panose="02010609060101010101" pitchFamily="49" charset="-122"/>
              <a:sym typeface="+mn-ea"/>
            </a:endParaRPr>
          </a:p>
          <a:p>
            <a:pPr eaLnBrk="1" hangingPunct="1">
              <a:lnSpc>
                <a:spcPct val="80000"/>
              </a:lnSpc>
            </a:pPr>
            <a:endParaRPr sz="2000">
              <a:latin typeface="楷体" panose="02010609060101010101" pitchFamily="49" charset="-122"/>
              <a:ea typeface="楷体" panose="02010609060101010101" pitchFamily="49" charset="-122"/>
              <a:cs typeface="楷体" panose="02010609060101010101" pitchFamily="49" charset="-122"/>
              <a:sym typeface="+mn-ea"/>
            </a:endParaRPr>
          </a:p>
        </p:txBody>
      </p:sp>
      <p:sp>
        <p:nvSpPr>
          <p:cNvPr id="5" name="e7d195523061f1c0"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hidden="1"/>
          <p:cNvSpPr txBox="1"/>
          <p:nvPr/>
        </p:nvSpPr>
        <p:spPr>
          <a:xfrm>
            <a:off x="-355600" y="1803400"/>
            <a:ext cx="293927" cy="1016000"/>
          </a:xfrm>
          <a:prstGeom prst="rect">
            <a:avLst/>
          </a:prstGeom>
          <a:noFill/>
        </p:spPr>
        <p:txBody>
          <a:bodyPr vert="wordArtVert" rtlCol="0">
            <a:spAutoFit/>
          </a:bodyPr>
          <a:lstStyle/>
          <a:p>
            <a:r>
              <a:rPr lang="en-US" altLang="zh-CN" sz="100"/>
              <a:t>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a:t>
            </a:r>
            <a:endParaRPr lang="zh-CN" altLang="en-US" sz="100"/>
          </a:p>
        </p:txBody>
      </p:sp>
    </p:spTree>
    <p:extLst>
      <p:ext uri="{BB962C8B-B14F-4D97-AF65-F5344CB8AC3E}">
        <p14:creationId xmlns:p14="http://schemas.microsoft.com/office/powerpoint/2010/main" val="2660642536"/>
      </p:ext>
    </p:extLst>
  </p:cSld>
  <p:clrMapOvr>
    <a:masterClrMapping/>
  </p:clrMapOvr>
  <mc:AlternateContent xmlns:mc="http://schemas.openxmlformats.org/markup-compatibility/2006" xmlns:p14="http://schemas.microsoft.com/office/powerpoint/2010/main">
    <mc:Choice Requires="p14">
      <p:transition spd="slow" p14:dur="1250" advTm="0">
        <p:random/>
      </p:transition>
    </mc:Choice>
    <mc:Fallback xmlns="">
      <p:transition spd="slow" advTm="0">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57">
                                            <p:txEl>
                                              <p:pRg st="1" end="1"/>
                                            </p:txEl>
                                          </p:spTgt>
                                        </p:tgtEl>
                                        <p:attrNameLst>
                                          <p:attrName>style.visibility</p:attrName>
                                        </p:attrNameLst>
                                      </p:cBhvr>
                                      <p:to>
                                        <p:strVal val="visible"/>
                                      </p:to>
                                    </p:set>
                                    <p:anim calcmode="lin" valueType="num">
                                      <p:cBhvr additive="base">
                                        <p:cTn id="7" dur="500" fill="hold"/>
                                        <p:tgtEl>
                                          <p:spTgt spid="57">
                                            <p:txEl>
                                              <p:pRg st="1" end="1"/>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57">
                                            <p:txEl>
                                              <p:pRg st="1" end="1"/>
                                            </p:txEl>
                                          </p:spTgt>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57">
                                            <p:txEl>
                                              <p:pRg st="2" end="2"/>
                                            </p:txEl>
                                          </p:spTgt>
                                        </p:tgtEl>
                                        <p:attrNameLst>
                                          <p:attrName>style.visibility</p:attrName>
                                        </p:attrNameLst>
                                      </p:cBhvr>
                                      <p:to>
                                        <p:strVal val="visible"/>
                                      </p:to>
                                    </p:set>
                                    <p:anim calcmode="lin" valueType="num">
                                      <p:cBhvr additive="base">
                                        <p:cTn id="11" dur="500" fill="hold"/>
                                        <p:tgtEl>
                                          <p:spTgt spid="57">
                                            <p:txEl>
                                              <p:pRg st="2" end="2"/>
                                            </p:txEl>
                                          </p:spTgt>
                                        </p:tgtEl>
                                        <p:attrNameLst>
                                          <p:attrName>ppt_x</p:attrName>
                                        </p:attrNameLst>
                                      </p:cBhvr>
                                      <p:tavLst>
                                        <p:tav tm="0">
                                          <p:val>
                                            <p:strVal val="#ppt_x"/>
                                          </p:val>
                                        </p:tav>
                                        <p:tav tm="100000">
                                          <p:val>
                                            <p:strVal val="#ppt_x"/>
                                          </p:val>
                                        </p:tav>
                                      </p:tavLst>
                                    </p:anim>
                                    <p:anim calcmode="lin" valueType="num">
                                      <p:cBhvr additive="base">
                                        <p:cTn id="12" dur="500" fill="hold"/>
                                        <p:tgtEl>
                                          <p:spTgt spid="57">
                                            <p:txEl>
                                              <p:pRg st="2" end="2"/>
                                            </p:txEl>
                                          </p:spTgt>
                                        </p:tgtEl>
                                        <p:attrNameLst>
                                          <p:attrName>ppt_y</p:attrName>
                                        </p:attrNameLst>
                                      </p:cBhvr>
                                      <p:tavLst>
                                        <p:tav tm="0">
                                          <p:val>
                                            <p:strVal val="1+#ppt_h/2"/>
                                          </p:val>
                                        </p:tav>
                                        <p:tav tm="100000">
                                          <p:val>
                                            <p:strVal val="#ppt_y"/>
                                          </p:val>
                                        </p:tav>
                                      </p:tavLst>
                                    </p:anim>
                                  </p:childTnLst>
                                </p:cTn>
                              </p:par>
                              <p:par>
                                <p:cTn id="13" presetID="2" presetClass="entr" presetSubtype="4" fill="hold" nodeType="withEffect">
                                  <p:stCondLst>
                                    <p:cond delay="0"/>
                                  </p:stCondLst>
                                  <p:childTnLst>
                                    <p:set>
                                      <p:cBhvr>
                                        <p:cTn id="14" dur="1" fill="hold">
                                          <p:stCondLst>
                                            <p:cond delay="0"/>
                                          </p:stCondLst>
                                        </p:cTn>
                                        <p:tgtEl>
                                          <p:spTgt spid="57">
                                            <p:txEl>
                                              <p:pRg st="3" end="3"/>
                                            </p:txEl>
                                          </p:spTgt>
                                        </p:tgtEl>
                                        <p:attrNameLst>
                                          <p:attrName>style.visibility</p:attrName>
                                        </p:attrNameLst>
                                      </p:cBhvr>
                                      <p:to>
                                        <p:strVal val="visible"/>
                                      </p:to>
                                    </p:set>
                                    <p:anim calcmode="lin" valueType="num">
                                      <p:cBhvr additive="base">
                                        <p:cTn id="15" dur="500" fill="hold"/>
                                        <p:tgtEl>
                                          <p:spTgt spid="57">
                                            <p:txEl>
                                              <p:pRg st="3" end="3"/>
                                            </p:txEl>
                                          </p:spTgt>
                                        </p:tgtEl>
                                        <p:attrNameLst>
                                          <p:attrName>ppt_x</p:attrName>
                                        </p:attrNameLst>
                                      </p:cBhvr>
                                      <p:tavLst>
                                        <p:tav tm="0">
                                          <p:val>
                                            <p:strVal val="#ppt_x"/>
                                          </p:val>
                                        </p:tav>
                                        <p:tav tm="100000">
                                          <p:val>
                                            <p:strVal val="#ppt_x"/>
                                          </p:val>
                                        </p:tav>
                                      </p:tavLst>
                                    </p:anim>
                                    <p:anim calcmode="lin" valueType="num">
                                      <p:cBhvr additive="base">
                                        <p:cTn id="16" dur="500" fill="hold"/>
                                        <p:tgtEl>
                                          <p:spTgt spid="57">
                                            <p:txEl>
                                              <p:pRg st="3" end="3"/>
                                            </p:txEl>
                                          </p:spTgt>
                                        </p:tgtEl>
                                        <p:attrNameLst>
                                          <p:attrName>ppt_y</p:attrName>
                                        </p:attrNameLst>
                                      </p:cBhvr>
                                      <p:tavLst>
                                        <p:tav tm="0">
                                          <p:val>
                                            <p:strVal val="1+#ppt_h/2"/>
                                          </p:val>
                                        </p:tav>
                                        <p:tav tm="100000">
                                          <p:val>
                                            <p:strVal val="#ppt_y"/>
                                          </p:val>
                                        </p:tav>
                                      </p:tavLst>
                                    </p:anim>
                                  </p:childTnLst>
                                </p:cTn>
                              </p:par>
                              <p:par>
                                <p:cTn id="17" presetID="2" presetClass="entr" presetSubtype="4" fill="hold" nodeType="withEffect">
                                  <p:stCondLst>
                                    <p:cond delay="0"/>
                                  </p:stCondLst>
                                  <p:childTnLst>
                                    <p:set>
                                      <p:cBhvr>
                                        <p:cTn id="18" dur="1" fill="hold">
                                          <p:stCondLst>
                                            <p:cond delay="0"/>
                                          </p:stCondLst>
                                        </p:cTn>
                                        <p:tgtEl>
                                          <p:spTgt spid="57">
                                            <p:txEl>
                                              <p:pRg st="4" end="4"/>
                                            </p:txEl>
                                          </p:spTgt>
                                        </p:tgtEl>
                                        <p:attrNameLst>
                                          <p:attrName>style.visibility</p:attrName>
                                        </p:attrNameLst>
                                      </p:cBhvr>
                                      <p:to>
                                        <p:strVal val="visible"/>
                                      </p:to>
                                    </p:set>
                                    <p:anim calcmode="lin" valueType="num">
                                      <p:cBhvr additive="base">
                                        <p:cTn id="19" dur="500" fill="hold"/>
                                        <p:tgtEl>
                                          <p:spTgt spid="57">
                                            <p:txEl>
                                              <p:pRg st="4" end="4"/>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57">
                                            <p:txEl>
                                              <p:pRg st="4" end="4"/>
                                            </p:txEl>
                                          </p:spTgt>
                                        </p:tgtEl>
                                        <p:attrNameLst>
                                          <p:attrName>ppt_y</p:attrName>
                                        </p:attrNameLst>
                                      </p:cBhvr>
                                      <p:tavLst>
                                        <p:tav tm="0">
                                          <p:val>
                                            <p:strVal val="1+#ppt_h/2"/>
                                          </p:val>
                                        </p:tav>
                                        <p:tav tm="100000">
                                          <p:val>
                                            <p:strVal val="#ppt_y"/>
                                          </p:val>
                                        </p:tav>
                                      </p:tavLst>
                                    </p:anim>
                                  </p:childTnLst>
                                </p:cTn>
                              </p:par>
                              <p:par>
                                <p:cTn id="21" presetID="2" presetClass="entr" presetSubtype="4" fill="hold" nodeType="withEffect">
                                  <p:stCondLst>
                                    <p:cond delay="0"/>
                                  </p:stCondLst>
                                  <p:childTnLst>
                                    <p:set>
                                      <p:cBhvr>
                                        <p:cTn id="22" dur="1" fill="hold">
                                          <p:stCondLst>
                                            <p:cond delay="0"/>
                                          </p:stCondLst>
                                        </p:cTn>
                                        <p:tgtEl>
                                          <p:spTgt spid="57">
                                            <p:txEl>
                                              <p:pRg st="5" end="5"/>
                                            </p:txEl>
                                          </p:spTgt>
                                        </p:tgtEl>
                                        <p:attrNameLst>
                                          <p:attrName>style.visibility</p:attrName>
                                        </p:attrNameLst>
                                      </p:cBhvr>
                                      <p:to>
                                        <p:strVal val="visible"/>
                                      </p:to>
                                    </p:set>
                                    <p:anim calcmode="lin" valueType="num">
                                      <p:cBhvr additive="base">
                                        <p:cTn id="23" dur="500" fill="hold"/>
                                        <p:tgtEl>
                                          <p:spTgt spid="57">
                                            <p:txEl>
                                              <p:pRg st="5" end="5"/>
                                            </p:txEl>
                                          </p:spTgt>
                                        </p:tgtEl>
                                        <p:attrNameLst>
                                          <p:attrName>ppt_x</p:attrName>
                                        </p:attrNameLst>
                                      </p:cBhvr>
                                      <p:tavLst>
                                        <p:tav tm="0">
                                          <p:val>
                                            <p:strVal val="#ppt_x"/>
                                          </p:val>
                                        </p:tav>
                                        <p:tav tm="100000">
                                          <p:val>
                                            <p:strVal val="#ppt_x"/>
                                          </p:val>
                                        </p:tav>
                                      </p:tavLst>
                                    </p:anim>
                                    <p:anim calcmode="lin" valueType="num">
                                      <p:cBhvr additive="base">
                                        <p:cTn id="24" dur="500" fill="hold"/>
                                        <p:tgtEl>
                                          <p:spTgt spid="57">
                                            <p:txEl>
                                              <p:pRg st="5" end="5"/>
                                            </p:txEl>
                                          </p:spTgt>
                                        </p:tgtEl>
                                        <p:attrNameLst>
                                          <p:attrName>ppt_y</p:attrName>
                                        </p:attrNameLst>
                                      </p:cBhvr>
                                      <p:tavLst>
                                        <p:tav tm="0">
                                          <p:val>
                                            <p:strVal val="1+#ppt_h/2"/>
                                          </p:val>
                                        </p:tav>
                                        <p:tav tm="100000">
                                          <p:val>
                                            <p:strVal val="#ppt_y"/>
                                          </p:val>
                                        </p:tav>
                                      </p:tavLst>
                                    </p:anim>
                                  </p:childTnLst>
                                </p:cTn>
                              </p:par>
                              <p:par>
                                <p:cTn id="25" presetID="2" presetClass="entr" presetSubtype="4" fill="hold" nodeType="withEffect">
                                  <p:stCondLst>
                                    <p:cond delay="0"/>
                                  </p:stCondLst>
                                  <p:childTnLst>
                                    <p:set>
                                      <p:cBhvr>
                                        <p:cTn id="26" dur="1" fill="hold">
                                          <p:stCondLst>
                                            <p:cond delay="0"/>
                                          </p:stCondLst>
                                        </p:cTn>
                                        <p:tgtEl>
                                          <p:spTgt spid="57">
                                            <p:txEl>
                                              <p:pRg st="6" end="6"/>
                                            </p:txEl>
                                          </p:spTgt>
                                        </p:tgtEl>
                                        <p:attrNameLst>
                                          <p:attrName>style.visibility</p:attrName>
                                        </p:attrNameLst>
                                      </p:cBhvr>
                                      <p:to>
                                        <p:strVal val="visible"/>
                                      </p:to>
                                    </p:set>
                                    <p:anim calcmode="lin" valueType="num">
                                      <p:cBhvr additive="base">
                                        <p:cTn id="27" dur="500" fill="hold"/>
                                        <p:tgtEl>
                                          <p:spTgt spid="57">
                                            <p:txEl>
                                              <p:pRg st="6" end="6"/>
                                            </p:txEl>
                                          </p:spTgt>
                                        </p:tgtEl>
                                        <p:attrNameLst>
                                          <p:attrName>ppt_x</p:attrName>
                                        </p:attrNameLst>
                                      </p:cBhvr>
                                      <p:tavLst>
                                        <p:tav tm="0">
                                          <p:val>
                                            <p:strVal val="#ppt_x"/>
                                          </p:val>
                                        </p:tav>
                                        <p:tav tm="100000">
                                          <p:val>
                                            <p:strVal val="#ppt_x"/>
                                          </p:val>
                                        </p:tav>
                                      </p:tavLst>
                                    </p:anim>
                                    <p:anim calcmode="lin" valueType="num">
                                      <p:cBhvr additive="base">
                                        <p:cTn id="28" dur="500" fill="hold"/>
                                        <p:tgtEl>
                                          <p:spTgt spid="57">
                                            <p:txEl>
                                              <p:pRg st="6" end="6"/>
                                            </p:txEl>
                                          </p:spTgt>
                                        </p:tgtEl>
                                        <p:attrNameLst>
                                          <p:attrName>ppt_y</p:attrName>
                                        </p:attrNameLst>
                                      </p:cBhvr>
                                      <p:tavLst>
                                        <p:tav tm="0">
                                          <p:val>
                                            <p:strVal val="1+#ppt_h/2"/>
                                          </p:val>
                                        </p:tav>
                                        <p:tav tm="100000">
                                          <p:val>
                                            <p:strVal val="#ppt_y"/>
                                          </p:val>
                                        </p:tav>
                                      </p:tavLst>
                                    </p:anim>
                                  </p:childTnLst>
                                </p:cTn>
                              </p:par>
                              <p:par>
                                <p:cTn id="29" presetID="2" presetClass="entr" presetSubtype="4" fill="hold" nodeType="withEffect">
                                  <p:stCondLst>
                                    <p:cond delay="0"/>
                                  </p:stCondLst>
                                  <p:childTnLst>
                                    <p:set>
                                      <p:cBhvr>
                                        <p:cTn id="30" dur="1" fill="hold">
                                          <p:stCondLst>
                                            <p:cond delay="0"/>
                                          </p:stCondLst>
                                        </p:cTn>
                                        <p:tgtEl>
                                          <p:spTgt spid="57">
                                            <p:txEl>
                                              <p:pRg st="7" end="7"/>
                                            </p:txEl>
                                          </p:spTgt>
                                        </p:tgtEl>
                                        <p:attrNameLst>
                                          <p:attrName>style.visibility</p:attrName>
                                        </p:attrNameLst>
                                      </p:cBhvr>
                                      <p:to>
                                        <p:strVal val="visible"/>
                                      </p:to>
                                    </p:set>
                                    <p:anim calcmode="lin" valueType="num">
                                      <p:cBhvr additive="base">
                                        <p:cTn id="31" dur="500" fill="hold"/>
                                        <p:tgtEl>
                                          <p:spTgt spid="57">
                                            <p:txEl>
                                              <p:pRg st="7" end="7"/>
                                            </p:txEl>
                                          </p:spTgt>
                                        </p:tgtEl>
                                        <p:attrNameLst>
                                          <p:attrName>ppt_x</p:attrName>
                                        </p:attrNameLst>
                                      </p:cBhvr>
                                      <p:tavLst>
                                        <p:tav tm="0">
                                          <p:val>
                                            <p:strVal val="#ppt_x"/>
                                          </p:val>
                                        </p:tav>
                                        <p:tav tm="100000">
                                          <p:val>
                                            <p:strVal val="#ppt_x"/>
                                          </p:val>
                                        </p:tav>
                                      </p:tavLst>
                                    </p:anim>
                                    <p:anim calcmode="lin" valueType="num">
                                      <p:cBhvr additive="base">
                                        <p:cTn id="32" dur="500" fill="hold"/>
                                        <p:tgtEl>
                                          <p:spTgt spid="57">
                                            <p:txEl>
                                              <p:pRg st="7" end="7"/>
                                            </p:txEl>
                                          </p:spTgt>
                                        </p:tgtEl>
                                        <p:attrNameLst>
                                          <p:attrName>ppt_y</p:attrName>
                                        </p:attrNameLst>
                                      </p:cBhvr>
                                      <p:tavLst>
                                        <p:tav tm="0">
                                          <p:val>
                                            <p:strVal val="1+#ppt_h/2"/>
                                          </p:val>
                                        </p:tav>
                                        <p:tav tm="100000">
                                          <p:val>
                                            <p:strVal val="#ppt_y"/>
                                          </p:val>
                                        </p:tav>
                                      </p:tavLst>
                                    </p:anim>
                                  </p:childTnLst>
                                </p:cTn>
                              </p:par>
                              <p:par>
                                <p:cTn id="33" presetID="2" presetClass="entr" presetSubtype="4" fill="hold" nodeType="withEffect">
                                  <p:stCondLst>
                                    <p:cond delay="0"/>
                                  </p:stCondLst>
                                  <p:childTnLst>
                                    <p:set>
                                      <p:cBhvr>
                                        <p:cTn id="34" dur="1" fill="hold">
                                          <p:stCondLst>
                                            <p:cond delay="0"/>
                                          </p:stCondLst>
                                        </p:cTn>
                                        <p:tgtEl>
                                          <p:spTgt spid="57">
                                            <p:txEl>
                                              <p:pRg st="8" end="8"/>
                                            </p:txEl>
                                          </p:spTgt>
                                        </p:tgtEl>
                                        <p:attrNameLst>
                                          <p:attrName>style.visibility</p:attrName>
                                        </p:attrNameLst>
                                      </p:cBhvr>
                                      <p:to>
                                        <p:strVal val="visible"/>
                                      </p:to>
                                    </p:set>
                                    <p:anim calcmode="lin" valueType="num">
                                      <p:cBhvr additive="base">
                                        <p:cTn id="35" dur="500" fill="hold"/>
                                        <p:tgtEl>
                                          <p:spTgt spid="57">
                                            <p:txEl>
                                              <p:pRg st="8" end="8"/>
                                            </p:txEl>
                                          </p:spTgt>
                                        </p:tgtEl>
                                        <p:attrNameLst>
                                          <p:attrName>ppt_x</p:attrName>
                                        </p:attrNameLst>
                                      </p:cBhvr>
                                      <p:tavLst>
                                        <p:tav tm="0">
                                          <p:val>
                                            <p:strVal val="#ppt_x"/>
                                          </p:val>
                                        </p:tav>
                                        <p:tav tm="100000">
                                          <p:val>
                                            <p:strVal val="#ppt_x"/>
                                          </p:val>
                                        </p:tav>
                                      </p:tavLst>
                                    </p:anim>
                                    <p:anim calcmode="lin" valueType="num">
                                      <p:cBhvr additive="base">
                                        <p:cTn id="36" dur="500" fill="hold"/>
                                        <p:tgtEl>
                                          <p:spTgt spid="57">
                                            <p:txEl>
                                              <p:pRg st="8" end="8"/>
                                            </p:txEl>
                                          </p:spTgt>
                                        </p:tgtEl>
                                        <p:attrNameLst>
                                          <p:attrName>ppt_y</p:attrName>
                                        </p:attrNameLst>
                                      </p:cBhvr>
                                      <p:tavLst>
                                        <p:tav tm="0">
                                          <p:val>
                                            <p:strVal val="1+#ppt_h/2"/>
                                          </p:val>
                                        </p:tav>
                                        <p:tav tm="100000">
                                          <p:val>
                                            <p:strVal val="#ppt_y"/>
                                          </p:val>
                                        </p:tav>
                                      </p:tavLst>
                                    </p:anim>
                                  </p:childTnLst>
                                </p:cTn>
                              </p:par>
                            </p:childTnLst>
                          </p:cTn>
                        </p:par>
                      </p:childTnLst>
                    </p:cTn>
                  </p:par>
                  <p:par>
                    <p:cTn id="37" fill="hold">
                      <p:stCondLst>
                        <p:cond delay="indefinite"/>
                      </p:stCondLst>
                      <p:childTnLst>
                        <p:par>
                          <p:cTn id="38" fill="hold">
                            <p:stCondLst>
                              <p:cond delay="0"/>
                            </p:stCondLst>
                            <p:childTnLst>
                              <p:par>
                                <p:cTn id="39" presetID="2" presetClass="entr" presetSubtype="4" fill="hold" nodeType="clickEffect">
                                  <p:stCondLst>
                                    <p:cond delay="0"/>
                                  </p:stCondLst>
                                  <p:childTnLst>
                                    <p:set>
                                      <p:cBhvr>
                                        <p:cTn id="40" dur="1" fill="hold">
                                          <p:stCondLst>
                                            <p:cond delay="0"/>
                                          </p:stCondLst>
                                        </p:cTn>
                                        <p:tgtEl>
                                          <p:spTgt spid="57">
                                            <p:txEl>
                                              <p:pRg st="9" end="9"/>
                                            </p:txEl>
                                          </p:spTgt>
                                        </p:tgtEl>
                                        <p:attrNameLst>
                                          <p:attrName>style.visibility</p:attrName>
                                        </p:attrNameLst>
                                      </p:cBhvr>
                                      <p:to>
                                        <p:strVal val="visible"/>
                                      </p:to>
                                    </p:set>
                                    <p:anim calcmode="lin" valueType="num">
                                      <p:cBhvr additive="base">
                                        <p:cTn id="41" dur="500" fill="hold"/>
                                        <p:tgtEl>
                                          <p:spTgt spid="57">
                                            <p:txEl>
                                              <p:pRg st="9" end="9"/>
                                            </p:txEl>
                                          </p:spTgt>
                                        </p:tgtEl>
                                        <p:attrNameLst>
                                          <p:attrName>ppt_x</p:attrName>
                                        </p:attrNameLst>
                                      </p:cBhvr>
                                      <p:tavLst>
                                        <p:tav tm="0">
                                          <p:val>
                                            <p:strVal val="#ppt_x"/>
                                          </p:val>
                                        </p:tav>
                                        <p:tav tm="100000">
                                          <p:val>
                                            <p:strVal val="#ppt_x"/>
                                          </p:val>
                                        </p:tav>
                                      </p:tavLst>
                                    </p:anim>
                                    <p:anim calcmode="lin" valueType="num">
                                      <p:cBhvr additive="base">
                                        <p:cTn id="42" dur="500" fill="hold"/>
                                        <p:tgtEl>
                                          <p:spTgt spid="57">
                                            <p:txEl>
                                              <p:pRg st="9" end="9"/>
                                            </p:txEl>
                                          </p:spTgt>
                                        </p:tgtEl>
                                        <p:attrNameLst>
                                          <p:attrName>ppt_y</p:attrName>
                                        </p:attrNameLst>
                                      </p:cBhvr>
                                      <p:tavLst>
                                        <p:tav tm="0">
                                          <p:val>
                                            <p:strVal val="1+#ppt_h/2"/>
                                          </p:val>
                                        </p:tav>
                                        <p:tav tm="100000">
                                          <p:val>
                                            <p:strVal val="#ppt_y"/>
                                          </p:val>
                                        </p:tav>
                                      </p:tavLst>
                                    </p:anim>
                                  </p:childTnLst>
                                </p:cTn>
                              </p:par>
                              <p:par>
                                <p:cTn id="43" presetID="2" presetClass="entr" presetSubtype="4" fill="hold" nodeType="withEffect">
                                  <p:stCondLst>
                                    <p:cond delay="0"/>
                                  </p:stCondLst>
                                  <p:childTnLst>
                                    <p:set>
                                      <p:cBhvr>
                                        <p:cTn id="44" dur="1" fill="hold">
                                          <p:stCondLst>
                                            <p:cond delay="0"/>
                                          </p:stCondLst>
                                        </p:cTn>
                                        <p:tgtEl>
                                          <p:spTgt spid="57">
                                            <p:txEl>
                                              <p:pRg st="10" end="10"/>
                                            </p:txEl>
                                          </p:spTgt>
                                        </p:tgtEl>
                                        <p:attrNameLst>
                                          <p:attrName>style.visibility</p:attrName>
                                        </p:attrNameLst>
                                      </p:cBhvr>
                                      <p:to>
                                        <p:strVal val="visible"/>
                                      </p:to>
                                    </p:set>
                                    <p:anim calcmode="lin" valueType="num">
                                      <p:cBhvr additive="base">
                                        <p:cTn id="45" dur="500" fill="hold"/>
                                        <p:tgtEl>
                                          <p:spTgt spid="57">
                                            <p:txEl>
                                              <p:pRg st="10" end="10"/>
                                            </p:txEl>
                                          </p:spTgt>
                                        </p:tgtEl>
                                        <p:attrNameLst>
                                          <p:attrName>ppt_x</p:attrName>
                                        </p:attrNameLst>
                                      </p:cBhvr>
                                      <p:tavLst>
                                        <p:tav tm="0">
                                          <p:val>
                                            <p:strVal val="#ppt_x"/>
                                          </p:val>
                                        </p:tav>
                                        <p:tav tm="100000">
                                          <p:val>
                                            <p:strVal val="#ppt_x"/>
                                          </p:val>
                                        </p:tav>
                                      </p:tavLst>
                                    </p:anim>
                                    <p:anim calcmode="lin" valueType="num">
                                      <p:cBhvr additive="base">
                                        <p:cTn id="46" dur="500" fill="hold"/>
                                        <p:tgtEl>
                                          <p:spTgt spid="57">
                                            <p:txEl>
                                              <p:pRg st="10" end="10"/>
                                            </p:txEl>
                                          </p:spTgt>
                                        </p:tgtEl>
                                        <p:attrNameLst>
                                          <p:attrName>ppt_y</p:attrName>
                                        </p:attrNameLst>
                                      </p:cBhvr>
                                      <p:tavLst>
                                        <p:tav tm="0">
                                          <p:val>
                                            <p:strVal val="1+#ppt_h/2"/>
                                          </p:val>
                                        </p:tav>
                                        <p:tav tm="100000">
                                          <p:val>
                                            <p:strVal val="#ppt_y"/>
                                          </p:val>
                                        </p:tav>
                                      </p:tavLst>
                                    </p:anim>
                                  </p:childTnLst>
                                </p:cTn>
                              </p:par>
                              <p:par>
                                <p:cTn id="47" presetID="2" presetClass="entr" presetSubtype="4" fill="hold" nodeType="withEffect">
                                  <p:stCondLst>
                                    <p:cond delay="0"/>
                                  </p:stCondLst>
                                  <p:childTnLst>
                                    <p:set>
                                      <p:cBhvr>
                                        <p:cTn id="48" dur="1" fill="hold">
                                          <p:stCondLst>
                                            <p:cond delay="0"/>
                                          </p:stCondLst>
                                        </p:cTn>
                                        <p:tgtEl>
                                          <p:spTgt spid="57">
                                            <p:txEl>
                                              <p:pRg st="11" end="11"/>
                                            </p:txEl>
                                          </p:spTgt>
                                        </p:tgtEl>
                                        <p:attrNameLst>
                                          <p:attrName>style.visibility</p:attrName>
                                        </p:attrNameLst>
                                      </p:cBhvr>
                                      <p:to>
                                        <p:strVal val="visible"/>
                                      </p:to>
                                    </p:set>
                                    <p:anim calcmode="lin" valueType="num">
                                      <p:cBhvr additive="base">
                                        <p:cTn id="49" dur="500" fill="hold"/>
                                        <p:tgtEl>
                                          <p:spTgt spid="57">
                                            <p:txEl>
                                              <p:pRg st="11" end="11"/>
                                            </p:txEl>
                                          </p:spTgt>
                                        </p:tgtEl>
                                        <p:attrNameLst>
                                          <p:attrName>ppt_x</p:attrName>
                                        </p:attrNameLst>
                                      </p:cBhvr>
                                      <p:tavLst>
                                        <p:tav tm="0">
                                          <p:val>
                                            <p:strVal val="#ppt_x"/>
                                          </p:val>
                                        </p:tav>
                                        <p:tav tm="100000">
                                          <p:val>
                                            <p:strVal val="#ppt_x"/>
                                          </p:val>
                                        </p:tav>
                                      </p:tavLst>
                                    </p:anim>
                                    <p:anim calcmode="lin" valueType="num">
                                      <p:cBhvr additive="base">
                                        <p:cTn id="50" dur="500" fill="hold"/>
                                        <p:tgtEl>
                                          <p:spTgt spid="57">
                                            <p:txEl>
                                              <p:pRg st="11" end="11"/>
                                            </p:txEl>
                                          </p:spTgt>
                                        </p:tgtEl>
                                        <p:attrNameLst>
                                          <p:attrName>ppt_y</p:attrName>
                                        </p:attrNameLst>
                                      </p:cBhvr>
                                      <p:tavLst>
                                        <p:tav tm="0">
                                          <p:val>
                                            <p:strVal val="1+#ppt_h/2"/>
                                          </p:val>
                                        </p:tav>
                                        <p:tav tm="100000">
                                          <p:val>
                                            <p:strVal val="#ppt_y"/>
                                          </p:val>
                                        </p:tav>
                                      </p:tavLst>
                                    </p:anim>
                                  </p:childTnLst>
                                </p:cTn>
                              </p:par>
                              <p:par>
                                <p:cTn id="51" presetID="2" presetClass="entr" presetSubtype="4" fill="hold" nodeType="withEffect">
                                  <p:stCondLst>
                                    <p:cond delay="0"/>
                                  </p:stCondLst>
                                  <p:childTnLst>
                                    <p:set>
                                      <p:cBhvr>
                                        <p:cTn id="52" dur="1" fill="hold">
                                          <p:stCondLst>
                                            <p:cond delay="0"/>
                                          </p:stCondLst>
                                        </p:cTn>
                                        <p:tgtEl>
                                          <p:spTgt spid="57">
                                            <p:txEl>
                                              <p:pRg st="12" end="12"/>
                                            </p:txEl>
                                          </p:spTgt>
                                        </p:tgtEl>
                                        <p:attrNameLst>
                                          <p:attrName>style.visibility</p:attrName>
                                        </p:attrNameLst>
                                      </p:cBhvr>
                                      <p:to>
                                        <p:strVal val="visible"/>
                                      </p:to>
                                    </p:set>
                                    <p:anim calcmode="lin" valueType="num">
                                      <p:cBhvr additive="base">
                                        <p:cTn id="53" dur="500" fill="hold"/>
                                        <p:tgtEl>
                                          <p:spTgt spid="57">
                                            <p:txEl>
                                              <p:pRg st="12" end="12"/>
                                            </p:txEl>
                                          </p:spTgt>
                                        </p:tgtEl>
                                        <p:attrNameLst>
                                          <p:attrName>ppt_x</p:attrName>
                                        </p:attrNameLst>
                                      </p:cBhvr>
                                      <p:tavLst>
                                        <p:tav tm="0">
                                          <p:val>
                                            <p:strVal val="#ppt_x"/>
                                          </p:val>
                                        </p:tav>
                                        <p:tav tm="100000">
                                          <p:val>
                                            <p:strVal val="#ppt_x"/>
                                          </p:val>
                                        </p:tav>
                                      </p:tavLst>
                                    </p:anim>
                                    <p:anim calcmode="lin" valueType="num">
                                      <p:cBhvr additive="base">
                                        <p:cTn id="54" dur="500" fill="hold"/>
                                        <p:tgtEl>
                                          <p:spTgt spid="57">
                                            <p:txEl>
                                              <p:pRg st="12" end="12"/>
                                            </p:txEl>
                                          </p:spTgt>
                                        </p:tgtEl>
                                        <p:attrNameLst>
                                          <p:attrName>ppt_y</p:attrName>
                                        </p:attrNameLst>
                                      </p:cBhvr>
                                      <p:tavLst>
                                        <p:tav tm="0">
                                          <p:val>
                                            <p:strVal val="1+#ppt_h/2"/>
                                          </p:val>
                                        </p:tav>
                                        <p:tav tm="100000">
                                          <p:val>
                                            <p:strVal val="#ppt_y"/>
                                          </p:val>
                                        </p:tav>
                                      </p:tavLst>
                                    </p:anim>
                                  </p:childTnLst>
                                </p:cTn>
                              </p:par>
                              <p:par>
                                <p:cTn id="55" presetID="2" presetClass="entr" presetSubtype="4" fill="hold" nodeType="withEffect">
                                  <p:stCondLst>
                                    <p:cond delay="0"/>
                                  </p:stCondLst>
                                  <p:childTnLst>
                                    <p:set>
                                      <p:cBhvr>
                                        <p:cTn id="56" dur="1" fill="hold">
                                          <p:stCondLst>
                                            <p:cond delay="0"/>
                                          </p:stCondLst>
                                        </p:cTn>
                                        <p:tgtEl>
                                          <p:spTgt spid="57">
                                            <p:txEl>
                                              <p:pRg st="13" end="13"/>
                                            </p:txEl>
                                          </p:spTgt>
                                        </p:tgtEl>
                                        <p:attrNameLst>
                                          <p:attrName>style.visibility</p:attrName>
                                        </p:attrNameLst>
                                      </p:cBhvr>
                                      <p:to>
                                        <p:strVal val="visible"/>
                                      </p:to>
                                    </p:set>
                                    <p:anim calcmode="lin" valueType="num">
                                      <p:cBhvr additive="base">
                                        <p:cTn id="57" dur="500" fill="hold"/>
                                        <p:tgtEl>
                                          <p:spTgt spid="57">
                                            <p:txEl>
                                              <p:pRg st="13" end="13"/>
                                            </p:txEl>
                                          </p:spTgt>
                                        </p:tgtEl>
                                        <p:attrNameLst>
                                          <p:attrName>ppt_x</p:attrName>
                                        </p:attrNameLst>
                                      </p:cBhvr>
                                      <p:tavLst>
                                        <p:tav tm="0">
                                          <p:val>
                                            <p:strVal val="#ppt_x"/>
                                          </p:val>
                                        </p:tav>
                                        <p:tav tm="100000">
                                          <p:val>
                                            <p:strVal val="#ppt_x"/>
                                          </p:val>
                                        </p:tav>
                                      </p:tavLst>
                                    </p:anim>
                                    <p:anim calcmode="lin" valueType="num">
                                      <p:cBhvr additive="base">
                                        <p:cTn id="58" dur="500" fill="hold"/>
                                        <p:tgtEl>
                                          <p:spTgt spid="57">
                                            <p:txEl>
                                              <p:pRg st="13" end="13"/>
                                            </p:txEl>
                                          </p:spTgt>
                                        </p:tgtEl>
                                        <p:attrNameLst>
                                          <p:attrName>ppt_y</p:attrName>
                                        </p:attrNameLst>
                                      </p:cBhvr>
                                      <p:tavLst>
                                        <p:tav tm="0">
                                          <p:val>
                                            <p:strVal val="1+#ppt_h/2"/>
                                          </p:val>
                                        </p:tav>
                                        <p:tav tm="100000">
                                          <p:val>
                                            <p:strVal val="#ppt_y"/>
                                          </p:val>
                                        </p:tav>
                                      </p:tavLst>
                                    </p:anim>
                                  </p:childTnLst>
                                </p:cTn>
                              </p:par>
                            </p:childTnLst>
                          </p:cTn>
                        </p:par>
                      </p:childTnLst>
                    </p:cTn>
                  </p:par>
                  <p:par>
                    <p:cTn id="59" fill="hold">
                      <p:stCondLst>
                        <p:cond delay="indefinite"/>
                      </p:stCondLst>
                      <p:childTnLst>
                        <p:par>
                          <p:cTn id="60" fill="hold">
                            <p:stCondLst>
                              <p:cond delay="0"/>
                            </p:stCondLst>
                            <p:childTnLst>
                              <p:par>
                                <p:cTn id="61" presetID="2" presetClass="entr" presetSubtype="4" fill="hold" nodeType="clickEffect">
                                  <p:stCondLst>
                                    <p:cond delay="0"/>
                                  </p:stCondLst>
                                  <p:childTnLst>
                                    <p:set>
                                      <p:cBhvr>
                                        <p:cTn id="62" dur="1" fill="hold">
                                          <p:stCondLst>
                                            <p:cond delay="0"/>
                                          </p:stCondLst>
                                        </p:cTn>
                                        <p:tgtEl>
                                          <p:spTgt spid="57">
                                            <p:txEl>
                                              <p:pRg st="14" end="14"/>
                                            </p:txEl>
                                          </p:spTgt>
                                        </p:tgtEl>
                                        <p:attrNameLst>
                                          <p:attrName>style.visibility</p:attrName>
                                        </p:attrNameLst>
                                      </p:cBhvr>
                                      <p:to>
                                        <p:strVal val="visible"/>
                                      </p:to>
                                    </p:set>
                                    <p:anim calcmode="lin" valueType="num">
                                      <p:cBhvr additive="base">
                                        <p:cTn id="63" dur="500" fill="hold"/>
                                        <p:tgtEl>
                                          <p:spTgt spid="57">
                                            <p:txEl>
                                              <p:pRg st="14" end="14"/>
                                            </p:txEl>
                                          </p:spTgt>
                                        </p:tgtEl>
                                        <p:attrNameLst>
                                          <p:attrName>ppt_x</p:attrName>
                                        </p:attrNameLst>
                                      </p:cBhvr>
                                      <p:tavLst>
                                        <p:tav tm="0">
                                          <p:val>
                                            <p:strVal val="#ppt_x"/>
                                          </p:val>
                                        </p:tav>
                                        <p:tav tm="100000">
                                          <p:val>
                                            <p:strVal val="#ppt_x"/>
                                          </p:val>
                                        </p:tav>
                                      </p:tavLst>
                                    </p:anim>
                                    <p:anim calcmode="lin" valueType="num">
                                      <p:cBhvr additive="base">
                                        <p:cTn id="64" dur="500" fill="hold"/>
                                        <p:tgtEl>
                                          <p:spTgt spid="57">
                                            <p:txEl>
                                              <p:pRg st="14" end="14"/>
                                            </p:txEl>
                                          </p:spTgt>
                                        </p:tgtEl>
                                        <p:attrNameLst>
                                          <p:attrName>ppt_y</p:attrName>
                                        </p:attrNameLst>
                                      </p:cBhvr>
                                      <p:tavLst>
                                        <p:tav tm="0">
                                          <p:val>
                                            <p:strVal val="1+#ppt_h/2"/>
                                          </p:val>
                                        </p:tav>
                                        <p:tav tm="100000">
                                          <p:val>
                                            <p:strVal val="#ppt_y"/>
                                          </p:val>
                                        </p:tav>
                                      </p:tavLst>
                                    </p:anim>
                                  </p:childTnLst>
                                </p:cTn>
                              </p:par>
                              <p:par>
                                <p:cTn id="65" presetID="2" presetClass="entr" presetSubtype="4" fill="hold" nodeType="withEffect">
                                  <p:stCondLst>
                                    <p:cond delay="0"/>
                                  </p:stCondLst>
                                  <p:childTnLst>
                                    <p:set>
                                      <p:cBhvr>
                                        <p:cTn id="66" dur="1" fill="hold">
                                          <p:stCondLst>
                                            <p:cond delay="0"/>
                                          </p:stCondLst>
                                        </p:cTn>
                                        <p:tgtEl>
                                          <p:spTgt spid="57">
                                            <p:txEl>
                                              <p:pRg st="15" end="15"/>
                                            </p:txEl>
                                          </p:spTgt>
                                        </p:tgtEl>
                                        <p:attrNameLst>
                                          <p:attrName>style.visibility</p:attrName>
                                        </p:attrNameLst>
                                      </p:cBhvr>
                                      <p:to>
                                        <p:strVal val="visible"/>
                                      </p:to>
                                    </p:set>
                                    <p:anim calcmode="lin" valueType="num">
                                      <p:cBhvr additive="base">
                                        <p:cTn id="67" dur="500" fill="hold"/>
                                        <p:tgtEl>
                                          <p:spTgt spid="57">
                                            <p:txEl>
                                              <p:pRg st="15" end="15"/>
                                            </p:txEl>
                                          </p:spTgt>
                                        </p:tgtEl>
                                        <p:attrNameLst>
                                          <p:attrName>ppt_x</p:attrName>
                                        </p:attrNameLst>
                                      </p:cBhvr>
                                      <p:tavLst>
                                        <p:tav tm="0">
                                          <p:val>
                                            <p:strVal val="#ppt_x"/>
                                          </p:val>
                                        </p:tav>
                                        <p:tav tm="100000">
                                          <p:val>
                                            <p:strVal val="#ppt_x"/>
                                          </p:val>
                                        </p:tav>
                                      </p:tavLst>
                                    </p:anim>
                                    <p:anim calcmode="lin" valueType="num">
                                      <p:cBhvr additive="base">
                                        <p:cTn id="68" dur="500" fill="hold"/>
                                        <p:tgtEl>
                                          <p:spTgt spid="57">
                                            <p:txEl>
                                              <p:pRg st="15" end="15"/>
                                            </p:txEl>
                                          </p:spTgt>
                                        </p:tgtEl>
                                        <p:attrNameLst>
                                          <p:attrName>ppt_y</p:attrName>
                                        </p:attrNameLst>
                                      </p:cBhvr>
                                      <p:tavLst>
                                        <p:tav tm="0">
                                          <p:val>
                                            <p:strVal val="1+#ppt_h/2"/>
                                          </p:val>
                                        </p:tav>
                                        <p:tav tm="100000">
                                          <p:val>
                                            <p:strVal val="#ppt_y"/>
                                          </p:val>
                                        </p:tav>
                                      </p:tavLst>
                                    </p:anim>
                                  </p:childTnLst>
                                </p:cTn>
                              </p:par>
                              <p:par>
                                <p:cTn id="69" presetID="2" presetClass="entr" presetSubtype="4" fill="hold" nodeType="withEffect">
                                  <p:stCondLst>
                                    <p:cond delay="0"/>
                                  </p:stCondLst>
                                  <p:childTnLst>
                                    <p:set>
                                      <p:cBhvr>
                                        <p:cTn id="70" dur="1" fill="hold">
                                          <p:stCondLst>
                                            <p:cond delay="0"/>
                                          </p:stCondLst>
                                        </p:cTn>
                                        <p:tgtEl>
                                          <p:spTgt spid="57">
                                            <p:txEl>
                                              <p:pRg st="16" end="16"/>
                                            </p:txEl>
                                          </p:spTgt>
                                        </p:tgtEl>
                                        <p:attrNameLst>
                                          <p:attrName>style.visibility</p:attrName>
                                        </p:attrNameLst>
                                      </p:cBhvr>
                                      <p:to>
                                        <p:strVal val="visible"/>
                                      </p:to>
                                    </p:set>
                                    <p:anim calcmode="lin" valueType="num">
                                      <p:cBhvr additive="base">
                                        <p:cTn id="71" dur="500" fill="hold"/>
                                        <p:tgtEl>
                                          <p:spTgt spid="57">
                                            <p:txEl>
                                              <p:pRg st="16" end="16"/>
                                            </p:txEl>
                                          </p:spTgt>
                                        </p:tgtEl>
                                        <p:attrNameLst>
                                          <p:attrName>ppt_x</p:attrName>
                                        </p:attrNameLst>
                                      </p:cBhvr>
                                      <p:tavLst>
                                        <p:tav tm="0">
                                          <p:val>
                                            <p:strVal val="#ppt_x"/>
                                          </p:val>
                                        </p:tav>
                                        <p:tav tm="100000">
                                          <p:val>
                                            <p:strVal val="#ppt_x"/>
                                          </p:val>
                                        </p:tav>
                                      </p:tavLst>
                                    </p:anim>
                                    <p:anim calcmode="lin" valueType="num">
                                      <p:cBhvr additive="base">
                                        <p:cTn id="72" dur="500" fill="hold"/>
                                        <p:tgtEl>
                                          <p:spTgt spid="57">
                                            <p:txEl>
                                              <p:pRg st="16" end="16"/>
                                            </p:txEl>
                                          </p:spTgt>
                                        </p:tgtEl>
                                        <p:attrNameLst>
                                          <p:attrName>ppt_y</p:attrName>
                                        </p:attrNameLst>
                                      </p:cBhvr>
                                      <p:tavLst>
                                        <p:tav tm="0">
                                          <p:val>
                                            <p:strVal val="1+#ppt_h/2"/>
                                          </p:val>
                                        </p:tav>
                                        <p:tav tm="100000">
                                          <p:val>
                                            <p:strVal val="#ppt_y"/>
                                          </p:val>
                                        </p:tav>
                                      </p:tavLst>
                                    </p:anim>
                                  </p:childTnLst>
                                </p:cTn>
                              </p:par>
                              <p:par>
                                <p:cTn id="73" presetID="2" presetClass="entr" presetSubtype="4" fill="hold" nodeType="withEffect">
                                  <p:stCondLst>
                                    <p:cond delay="0"/>
                                  </p:stCondLst>
                                  <p:childTnLst>
                                    <p:set>
                                      <p:cBhvr>
                                        <p:cTn id="74" dur="1" fill="hold">
                                          <p:stCondLst>
                                            <p:cond delay="0"/>
                                          </p:stCondLst>
                                        </p:cTn>
                                        <p:tgtEl>
                                          <p:spTgt spid="57">
                                            <p:txEl>
                                              <p:pRg st="17" end="17"/>
                                            </p:txEl>
                                          </p:spTgt>
                                        </p:tgtEl>
                                        <p:attrNameLst>
                                          <p:attrName>style.visibility</p:attrName>
                                        </p:attrNameLst>
                                      </p:cBhvr>
                                      <p:to>
                                        <p:strVal val="visible"/>
                                      </p:to>
                                    </p:set>
                                    <p:anim calcmode="lin" valueType="num">
                                      <p:cBhvr additive="base">
                                        <p:cTn id="75" dur="500" fill="hold"/>
                                        <p:tgtEl>
                                          <p:spTgt spid="57">
                                            <p:txEl>
                                              <p:pRg st="17" end="17"/>
                                            </p:txEl>
                                          </p:spTgt>
                                        </p:tgtEl>
                                        <p:attrNameLst>
                                          <p:attrName>ppt_x</p:attrName>
                                        </p:attrNameLst>
                                      </p:cBhvr>
                                      <p:tavLst>
                                        <p:tav tm="0">
                                          <p:val>
                                            <p:strVal val="#ppt_x"/>
                                          </p:val>
                                        </p:tav>
                                        <p:tav tm="100000">
                                          <p:val>
                                            <p:strVal val="#ppt_x"/>
                                          </p:val>
                                        </p:tav>
                                      </p:tavLst>
                                    </p:anim>
                                    <p:anim calcmode="lin" valueType="num">
                                      <p:cBhvr additive="base">
                                        <p:cTn id="76" dur="500" fill="hold"/>
                                        <p:tgtEl>
                                          <p:spTgt spid="57">
                                            <p:txEl>
                                              <p:pRg st="17" end="17"/>
                                            </p:txEl>
                                          </p:spTgt>
                                        </p:tgtEl>
                                        <p:attrNameLst>
                                          <p:attrName>ppt_y</p:attrName>
                                        </p:attrNameLst>
                                      </p:cBhvr>
                                      <p:tavLst>
                                        <p:tav tm="0">
                                          <p:val>
                                            <p:strVal val="1+#ppt_h/2"/>
                                          </p:val>
                                        </p:tav>
                                        <p:tav tm="100000">
                                          <p:val>
                                            <p:strVal val="#ppt_y"/>
                                          </p:val>
                                        </p:tav>
                                      </p:tavLst>
                                    </p:anim>
                                  </p:childTnLst>
                                </p:cTn>
                              </p:par>
                              <p:par>
                                <p:cTn id="77" presetID="2" presetClass="entr" presetSubtype="4" fill="hold" nodeType="withEffect">
                                  <p:stCondLst>
                                    <p:cond delay="0"/>
                                  </p:stCondLst>
                                  <p:childTnLst>
                                    <p:set>
                                      <p:cBhvr>
                                        <p:cTn id="78" dur="1" fill="hold">
                                          <p:stCondLst>
                                            <p:cond delay="0"/>
                                          </p:stCondLst>
                                        </p:cTn>
                                        <p:tgtEl>
                                          <p:spTgt spid="57">
                                            <p:txEl>
                                              <p:pRg st="18" end="18"/>
                                            </p:txEl>
                                          </p:spTgt>
                                        </p:tgtEl>
                                        <p:attrNameLst>
                                          <p:attrName>style.visibility</p:attrName>
                                        </p:attrNameLst>
                                      </p:cBhvr>
                                      <p:to>
                                        <p:strVal val="visible"/>
                                      </p:to>
                                    </p:set>
                                    <p:anim calcmode="lin" valueType="num">
                                      <p:cBhvr additive="base">
                                        <p:cTn id="79" dur="500" fill="hold"/>
                                        <p:tgtEl>
                                          <p:spTgt spid="57">
                                            <p:txEl>
                                              <p:pRg st="18" end="18"/>
                                            </p:txEl>
                                          </p:spTgt>
                                        </p:tgtEl>
                                        <p:attrNameLst>
                                          <p:attrName>ppt_x</p:attrName>
                                        </p:attrNameLst>
                                      </p:cBhvr>
                                      <p:tavLst>
                                        <p:tav tm="0">
                                          <p:val>
                                            <p:strVal val="#ppt_x"/>
                                          </p:val>
                                        </p:tav>
                                        <p:tav tm="100000">
                                          <p:val>
                                            <p:strVal val="#ppt_x"/>
                                          </p:val>
                                        </p:tav>
                                      </p:tavLst>
                                    </p:anim>
                                    <p:anim calcmode="lin" valueType="num">
                                      <p:cBhvr additive="base">
                                        <p:cTn id="80" dur="500" fill="hold"/>
                                        <p:tgtEl>
                                          <p:spTgt spid="57">
                                            <p:txEl>
                                              <p:pRg st="18" end="18"/>
                                            </p:txEl>
                                          </p:spTgt>
                                        </p:tgtEl>
                                        <p:attrNameLst>
                                          <p:attrName>ppt_y</p:attrName>
                                        </p:attrNameLst>
                                      </p:cBhvr>
                                      <p:tavLst>
                                        <p:tav tm="0">
                                          <p:val>
                                            <p:strVal val="1+#ppt_h/2"/>
                                          </p:val>
                                        </p:tav>
                                        <p:tav tm="100000">
                                          <p:val>
                                            <p:strVal val="#ppt_y"/>
                                          </p:val>
                                        </p:tav>
                                      </p:tavLst>
                                    </p:anim>
                                  </p:childTnLst>
                                </p:cTn>
                              </p:par>
                              <p:par>
                                <p:cTn id="81" presetID="2" presetClass="entr" presetSubtype="4" fill="hold" nodeType="withEffect">
                                  <p:stCondLst>
                                    <p:cond delay="0"/>
                                  </p:stCondLst>
                                  <p:childTnLst>
                                    <p:set>
                                      <p:cBhvr>
                                        <p:cTn id="82" dur="1" fill="hold">
                                          <p:stCondLst>
                                            <p:cond delay="0"/>
                                          </p:stCondLst>
                                        </p:cTn>
                                        <p:tgtEl>
                                          <p:spTgt spid="57">
                                            <p:txEl>
                                              <p:pRg st="19" end="19"/>
                                            </p:txEl>
                                          </p:spTgt>
                                        </p:tgtEl>
                                        <p:attrNameLst>
                                          <p:attrName>style.visibility</p:attrName>
                                        </p:attrNameLst>
                                      </p:cBhvr>
                                      <p:to>
                                        <p:strVal val="visible"/>
                                      </p:to>
                                    </p:set>
                                    <p:anim calcmode="lin" valueType="num">
                                      <p:cBhvr additive="base">
                                        <p:cTn id="83" dur="500" fill="hold"/>
                                        <p:tgtEl>
                                          <p:spTgt spid="57">
                                            <p:txEl>
                                              <p:pRg st="19" end="19"/>
                                            </p:txEl>
                                          </p:spTgt>
                                        </p:tgtEl>
                                        <p:attrNameLst>
                                          <p:attrName>ppt_x</p:attrName>
                                        </p:attrNameLst>
                                      </p:cBhvr>
                                      <p:tavLst>
                                        <p:tav tm="0">
                                          <p:val>
                                            <p:strVal val="#ppt_x"/>
                                          </p:val>
                                        </p:tav>
                                        <p:tav tm="100000">
                                          <p:val>
                                            <p:strVal val="#ppt_x"/>
                                          </p:val>
                                        </p:tav>
                                      </p:tavLst>
                                    </p:anim>
                                    <p:anim calcmode="lin" valueType="num">
                                      <p:cBhvr additive="base">
                                        <p:cTn id="84" dur="500" fill="hold"/>
                                        <p:tgtEl>
                                          <p:spTgt spid="57">
                                            <p:txEl>
                                              <p:pRg st="19" end="19"/>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矩形 15"/>
          <p:cNvSpPr/>
          <p:nvPr/>
        </p:nvSpPr>
        <p:spPr>
          <a:xfrm>
            <a:off x="1406916" y="1586164"/>
            <a:ext cx="10236703" cy="5692775"/>
          </a:xfrm>
          <a:prstGeom prst="rect">
            <a:avLst/>
          </a:prstGeom>
        </p:spPr>
        <p:txBody>
          <a:bodyPr wrap="square">
            <a:spAutoFit/>
          </a:bodyPr>
          <a:lstStyle/>
          <a:p>
            <a:r>
              <a:rPr lang="en-US" altLang="zh-CN" sz="2800" b="1">
                <a:latin typeface="楷体" panose="02010609060101010101" pitchFamily="49" charset="-122"/>
                <a:ea typeface="楷体" panose="02010609060101010101" pitchFamily="49" charset="-122"/>
                <a:sym typeface="+mn-ea"/>
              </a:rPr>
              <a:t>   </a:t>
            </a:r>
            <a:r>
              <a:rPr lang="zh-CN" altLang="en-US" sz="2800" b="1">
                <a:latin typeface="楷体" panose="02010609060101010101" pitchFamily="49" charset="-122"/>
                <a:ea typeface="楷体" panose="02010609060101010101" pitchFamily="49" charset="-122"/>
                <a:sym typeface="+mn-ea"/>
              </a:rPr>
              <a:t>巴黎春天劳务派遣工的纠纷：</a:t>
            </a:r>
          </a:p>
          <a:p>
            <a:r>
              <a:rPr lang="zh-CN" altLang="en-US" sz="2400">
                <a:latin typeface="楷体" panose="02010609060101010101" pitchFamily="49" charset="-122"/>
                <a:ea typeface="楷体" panose="02010609060101010101" pitchFamily="49" charset="-122"/>
                <a:cs typeface="楷体" panose="02010609060101010101" pitchFamily="49" charset="-122"/>
                <a:sym typeface="+mn-ea"/>
              </a:rPr>
              <a:t>    </a:t>
            </a:r>
          </a:p>
          <a:p>
            <a:pPr eaLnBrk="1" hangingPunct="1"/>
            <a:r>
              <a:rPr lang="zh-CN" altLang="en-US" sz="2400">
                <a:latin typeface="楷体" panose="02010609060101010101" pitchFamily="49" charset="-122"/>
                <a:ea typeface="楷体" panose="02010609060101010101" pitchFamily="49" charset="-122"/>
                <a:cs typeface="楷体" panose="02010609060101010101" pitchFamily="49" charset="-122"/>
                <a:sym typeface="+mn-ea"/>
              </a:rPr>
              <a:t>    </a:t>
            </a:r>
            <a:r>
              <a:rPr sz="2000">
                <a:latin typeface="楷体" panose="02010609060101010101" pitchFamily="49" charset="-122"/>
                <a:ea typeface="楷体" panose="02010609060101010101" pitchFamily="49" charset="-122"/>
                <a:cs typeface="楷体" panose="02010609060101010101" pitchFamily="49" charset="-122"/>
                <a:sym typeface="+mn-ea"/>
              </a:rPr>
              <a:t>邓小姐原本是一名化妆品销售员，经由某人才公司劳务派遣，到长宁路巴黎春天百货一家化妆品专柜工作。2010年11月1日，她突感身体不适，经医生诊断是过度疲劳引起的心肌缺血，医生建议邓小姐休息几天，并为她开了3天的病假单。邓小姐拿着医生开具的病假单向</a:t>
            </a:r>
            <a:r>
              <a:rPr lang="zh-CN" altLang="zh-CN" sz="2000">
                <a:latin typeface="楷体" panose="02010609060101010101" pitchFamily="49" charset="-122"/>
                <a:ea typeface="楷体" panose="02010609060101010101" pitchFamily="49" charset="-122"/>
                <a:cs typeface="楷体" panose="02010609060101010101" pitchFamily="49" charset="-122"/>
                <a:sym typeface="+mn-ea"/>
              </a:rPr>
              <a:t>化妆品公司的主管请假，却未得到批准，她气愤之下争执了几句。</a:t>
            </a:r>
            <a:r>
              <a:rPr lang="en-US" altLang="zh-CN" sz="2000">
                <a:latin typeface="楷体" panose="02010609060101010101" pitchFamily="49" charset="-122"/>
                <a:ea typeface="楷体" panose="02010609060101010101" pitchFamily="49" charset="-122"/>
                <a:cs typeface="楷体" panose="02010609060101010101" pitchFamily="49" charset="-122"/>
                <a:sym typeface="+mn-ea"/>
              </a:rPr>
              <a:t>12</a:t>
            </a:r>
            <a:r>
              <a:rPr lang="zh-CN" altLang="zh-CN" sz="2000">
                <a:latin typeface="楷体" panose="02010609060101010101" pitchFamily="49" charset="-122"/>
                <a:ea typeface="楷体" panose="02010609060101010101" pitchFamily="49" charset="-122"/>
                <a:cs typeface="楷体" panose="02010609060101010101" pitchFamily="49" charset="-122"/>
                <a:sym typeface="+mn-ea"/>
              </a:rPr>
              <a:t>月</a:t>
            </a:r>
            <a:r>
              <a:rPr lang="en-US" altLang="zh-CN" sz="2000">
                <a:latin typeface="楷体" panose="02010609060101010101" pitchFamily="49" charset="-122"/>
                <a:ea typeface="楷体" panose="02010609060101010101" pitchFamily="49" charset="-122"/>
                <a:cs typeface="楷体" panose="02010609060101010101" pitchFamily="49" charset="-122"/>
                <a:sym typeface="+mn-ea"/>
              </a:rPr>
              <a:t>10</a:t>
            </a:r>
            <a:r>
              <a:rPr lang="zh-CN" altLang="zh-CN" sz="2000">
                <a:latin typeface="楷体" panose="02010609060101010101" pitchFamily="49" charset="-122"/>
                <a:ea typeface="楷体" panose="02010609060101010101" pitchFamily="49" charset="-122"/>
                <a:cs typeface="楷体" panose="02010609060101010101" pitchFamily="49" charset="-122"/>
                <a:sym typeface="+mn-ea"/>
              </a:rPr>
              <a:t>日，邓小姐突然接到人才公司邮寄来的调令，通知她调换工作岗位。</a:t>
            </a:r>
            <a:endParaRPr lang="en-US" altLang="zh-CN" sz="2000">
              <a:latin typeface="楷体" panose="02010609060101010101" pitchFamily="49" charset="-122"/>
              <a:ea typeface="楷体" panose="02010609060101010101" pitchFamily="49" charset="-122"/>
              <a:cs typeface="楷体" panose="02010609060101010101" pitchFamily="49" charset="-122"/>
            </a:endParaRPr>
          </a:p>
          <a:p>
            <a:pPr eaLnBrk="1" hangingPunct="1"/>
            <a:r>
              <a:rPr lang="zh-CN" altLang="zh-CN" sz="2000">
                <a:latin typeface="楷体" panose="02010609060101010101" pitchFamily="49" charset="-122"/>
                <a:ea typeface="楷体" panose="02010609060101010101" pitchFamily="49" charset="-122"/>
                <a:cs typeface="楷体" panose="02010609060101010101" pitchFamily="49" charset="-122"/>
                <a:sym typeface="+mn-ea"/>
              </a:rPr>
              <a:t>    “我家住虹口区岳州路，公司没跟我商量，就要把我的工作地点改到船厂路卜蜂莲花的专柜。如果我去新的地方工作，每天上班要早上</a:t>
            </a:r>
            <a:r>
              <a:rPr lang="en-US" altLang="zh-CN" sz="2000">
                <a:latin typeface="楷体" panose="02010609060101010101" pitchFamily="49" charset="-122"/>
                <a:ea typeface="楷体" panose="02010609060101010101" pitchFamily="49" charset="-122"/>
                <a:cs typeface="楷体" panose="02010609060101010101" pitchFamily="49" charset="-122"/>
                <a:sym typeface="+mn-ea"/>
              </a:rPr>
              <a:t>5</a:t>
            </a:r>
            <a:r>
              <a:rPr lang="zh-CN" altLang="zh-CN" sz="2000">
                <a:latin typeface="楷体" panose="02010609060101010101" pitchFamily="49" charset="-122"/>
                <a:ea typeface="楷体" panose="02010609060101010101" pitchFamily="49" charset="-122"/>
                <a:cs typeface="楷体" panose="02010609060101010101" pitchFamily="49" charset="-122"/>
                <a:sym typeface="+mn-ea"/>
              </a:rPr>
              <a:t>点出门，下班后晚上</a:t>
            </a:r>
            <a:r>
              <a:rPr lang="en-US" altLang="zh-CN" sz="2000">
                <a:latin typeface="楷体" panose="02010609060101010101" pitchFamily="49" charset="-122"/>
                <a:ea typeface="楷体" panose="02010609060101010101" pitchFamily="49" charset="-122"/>
                <a:cs typeface="楷体" panose="02010609060101010101" pitchFamily="49" charset="-122"/>
                <a:sym typeface="+mn-ea"/>
              </a:rPr>
              <a:t>12</a:t>
            </a:r>
            <a:r>
              <a:rPr lang="zh-CN" altLang="zh-CN" sz="2000">
                <a:latin typeface="楷体" panose="02010609060101010101" pitchFamily="49" charset="-122"/>
                <a:ea typeface="楷体" panose="02010609060101010101" pitchFamily="49" charset="-122"/>
                <a:cs typeface="楷体" panose="02010609060101010101" pitchFamily="49" charset="-122"/>
                <a:sym typeface="+mn-ea"/>
              </a:rPr>
              <a:t>点才能到家，以我现在的身体状况，这不是故意刁难吗？”</a:t>
            </a:r>
          </a:p>
          <a:p>
            <a:pPr eaLnBrk="1" hangingPunct="1"/>
            <a:r>
              <a:rPr lang="zh-CN" altLang="zh-CN" sz="2000">
                <a:latin typeface="楷体" panose="02010609060101010101" pitchFamily="49" charset="-122"/>
                <a:ea typeface="楷体" panose="02010609060101010101" pitchFamily="49" charset="-122"/>
                <a:cs typeface="楷体" panose="02010609060101010101" pitchFamily="49" charset="-122"/>
                <a:sym typeface="+mn-ea"/>
              </a:rPr>
              <a:t>    接到调令的第二天，邓小姐没有到新的工作地点报到，她打算再与公司沟通一下，不料，第三天，主管便算她旷工了。事后，主管还短信通知她，如果不去新工作地点报到，仍旧要算她旷工。</a:t>
            </a:r>
            <a:r>
              <a:rPr lang="en-US" altLang="zh-CN" sz="2000">
                <a:latin typeface="楷体" panose="02010609060101010101" pitchFamily="49" charset="-122"/>
                <a:ea typeface="楷体" panose="02010609060101010101" pitchFamily="49" charset="-122"/>
                <a:cs typeface="楷体" panose="02010609060101010101" pitchFamily="49" charset="-122"/>
                <a:sym typeface="+mn-ea"/>
              </a:rPr>
              <a:t>12</a:t>
            </a:r>
            <a:r>
              <a:rPr lang="zh-CN" altLang="zh-CN" sz="2000">
                <a:latin typeface="楷体" panose="02010609060101010101" pitchFamily="49" charset="-122"/>
                <a:ea typeface="楷体" panose="02010609060101010101" pitchFamily="49" charset="-122"/>
                <a:cs typeface="楷体" panose="02010609060101010101" pitchFamily="49" charset="-122"/>
                <a:sym typeface="+mn-ea"/>
              </a:rPr>
              <a:t>月</a:t>
            </a:r>
            <a:r>
              <a:rPr lang="en-US" altLang="zh-CN" sz="2000">
                <a:latin typeface="楷体" panose="02010609060101010101" pitchFamily="49" charset="-122"/>
                <a:ea typeface="楷体" panose="02010609060101010101" pitchFamily="49" charset="-122"/>
                <a:cs typeface="楷体" panose="02010609060101010101" pitchFamily="49" charset="-122"/>
                <a:sym typeface="+mn-ea"/>
              </a:rPr>
              <a:t>21</a:t>
            </a:r>
            <a:r>
              <a:rPr lang="zh-CN" altLang="zh-CN" sz="2000">
                <a:latin typeface="楷体" panose="02010609060101010101" pitchFamily="49" charset="-122"/>
                <a:ea typeface="楷体" panose="02010609060101010101" pitchFamily="49" charset="-122"/>
                <a:cs typeface="楷体" panose="02010609060101010101" pitchFamily="49" charset="-122"/>
                <a:sym typeface="+mn-ea"/>
              </a:rPr>
              <a:t>日，邓小姐接到了人才公司打来的电话，对方表明要与她解除劳动合同。邓小姐认为，人才公司要跟她解除劳动合同是不合理的，如果非要解聘她的话，她要求人才公司按劳动法的相关规定进行赔偿。</a:t>
            </a:r>
            <a:endParaRPr lang="zh-CN" altLang="zh-CN" sz="2000">
              <a:latin typeface="楷体" panose="02010609060101010101" pitchFamily="49" charset="-122"/>
              <a:ea typeface="楷体" panose="02010609060101010101" pitchFamily="49" charset="-122"/>
              <a:cs typeface="楷体" panose="02010609060101010101" pitchFamily="49" charset="-122"/>
            </a:endParaRPr>
          </a:p>
          <a:p>
            <a:pPr eaLnBrk="1" hangingPunct="1"/>
            <a:endParaRPr lang="zh-CN" altLang="en-US" sz="2400">
              <a:latin typeface="楷体" panose="02010609060101010101" pitchFamily="49" charset="-122"/>
              <a:ea typeface="楷体" panose="02010609060101010101" pitchFamily="49" charset="-122"/>
              <a:cs typeface="楷体" panose="02010609060101010101" pitchFamily="49" charset="-122"/>
            </a:endParaRPr>
          </a:p>
          <a:p>
            <a:r>
              <a:rPr lang="zh-CN" altLang="en-US" sz="2400">
                <a:latin typeface="楷体" panose="02010609060101010101" pitchFamily="49" charset="-122"/>
                <a:ea typeface="楷体" panose="02010609060101010101" pitchFamily="49" charset="-122"/>
                <a:cs typeface="楷体" panose="02010609060101010101" pitchFamily="49" charset="-122"/>
                <a:sym typeface="+mn-ea"/>
              </a:rPr>
              <a:t>    </a:t>
            </a:r>
            <a:endParaRPr lang="zh-CN" altLang="en-US" sz="2400" dirty="0">
              <a:latin typeface="楷体" panose="02010609060101010101" pitchFamily="49" charset="-122"/>
              <a:ea typeface="楷体" panose="02010609060101010101" pitchFamily="49" charset="-122"/>
            </a:endParaRPr>
          </a:p>
        </p:txBody>
      </p:sp>
      <p:grpSp>
        <p:nvGrpSpPr>
          <p:cNvPr id="17" name="组合 16"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GrpSpPr/>
          <p:nvPr/>
        </p:nvGrpSpPr>
        <p:grpSpPr>
          <a:xfrm>
            <a:off x="171280" y="169033"/>
            <a:ext cx="1891633" cy="1891633"/>
            <a:chOff x="831765" y="1948847"/>
            <a:chExt cx="1891633" cy="1891633"/>
          </a:xfrm>
        </p:grpSpPr>
        <p:grpSp>
          <p:nvGrpSpPr>
            <p:cNvPr id="18" name="组合 17"/>
            <p:cNvGrpSpPr/>
            <p:nvPr/>
          </p:nvGrpSpPr>
          <p:grpSpPr>
            <a:xfrm>
              <a:off x="831765" y="1948847"/>
              <a:ext cx="1891633" cy="1891633"/>
              <a:chOff x="1375509" y="1976984"/>
              <a:chExt cx="2018000" cy="2018000"/>
            </a:xfrm>
          </p:grpSpPr>
          <p:sp>
            <p:nvSpPr>
              <p:cNvPr id="21" name="椭圆 20" descr="e7d195523061f1c0deeec63e560781cfd59afb0ea006f2a87ABB68BF51EA6619813959095094C18C62A12F549504892A4AAA8C1554C6663626E05CA27F281A14E6983772AFC3FB97135759321DEA3D709AACD122C08E6ED1C77BAD4A88EF4CD28A80260D8F97957F436F83C1F553EF0169027D0DBFA7A77088E1513DBDFC101C4B4DFF310B01A5021663E46B6BC2AAB5"/>
              <p:cNvSpPr>
                <a:spLocks noChangeAspect="1"/>
              </p:cNvSpPr>
              <p:nvPr/>
            </p:nvSpPr>
            <p:spPr>
              <a:xfrm>
                <a:off x="1375509" y="1976984"/>
                <a:ext cx="2018000" cy="2018000"/>
              </a:xfrm>
              <a:prstGeom prst="ellipse">
                <a:avLst/>
              </a:prstGeom>
              <a:gradFill>
                <a:gsLst>
                  <a:gs pos="0">
                    <a:schemeClr val="bg1"/>
                  </a:gs>
                  <a:gs pos="100000">
                    <a:srgbClr val="C7C7C7"/>
                  </a:gs>
                </a:gsLst>
                <a:lin ang="13200000" scaled="0"/>
              </a:gradFill>
              <a:ln w="22225">
                <a:solidFill>
                  <a:schemeClr val="bg1"/>
                </a:solidFill>
              </a:ln>
              <a:effectLst>
                <a:outerShdw blurRad="393700" dist="1270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2" name="任意多边形 16"/>
              <p:cNvSpPr/>
              <p:nvPr/>
            </p:nvSpPr>
            <p:spPr>
              <a:xfrm rot="5400000">
                <a:off x="1220020" y="2637800"/>
                <a:ext cx="1007034" cy="694933"/>
              </a:xfrm>
              <a:custGeom>
                <a:avLst/>
                <a:gdLst>
                  <a:gd name="connsiteX0" fmla="*/ 0 w 1007034"/>
                  <a:gd name="connsiteY0" fmla="*/ 555348 h 694933"/>
                  <a:gd name="connsiteX1" fmla="*/ 322102 w 1007034"/>
                  <a:gd name="connsiteY1" fmla="*/ 0 h 694933"/>
                  <a:gd name="connsiteX2" fmla="*/ 392164 w 1007034"/>
                  <a:gd name="connsiteY2" fmla="*/ 21748 h 694933"/>
                  <a:gd name="connsiteX3" fmla="*/ 503517 w 1007034"/>
                  <a:gd name="connsiteY3" fmla="*/ 32974 h 694933"/>
                  <a:gd name="connsiteX4" fmla="*/ 614869 w 1007034"/>
                  <a:gd name="connsiteY4" fmla="*/ 21748 h 694933"/>
                  <a:gd name="connsiteX5" fmla="*/ 684932 w 1007034"/>
                  <a:gd name="connsiteY5" fmla="*/ 0 h 694933"/>
                  <a:gd name="connsiteX6" fmla="*/ 1007034 w 1007034"/>
                  <a:gd name="connsiteY6" fmla="*/ 555347 h 694933"/>
                  <a:gd name="connsiteX7" fmla="*/ 895766 w 1007034"/>
                  <a:gd name="connsiteY7" fmla="*/ 615742 h 694933"/>
                  <a:gd name="connsiteX8" fmla="*/ 503516 w 1007034"/>
                  <a:gd name="connsiteY8" fmla="*/ 694933 h 694933"/>
                  <a:gd name="connsiteX9" fmla="*/ 111266 w 1007034"/>
                  <a:gd name="connsiteY9" fmla="*/ 615742 h 694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07034" h="694933">
                    <a:moveTo>
                      <a:pt x="0" y="555348"/>
                    </a:moveTo>
                    <a:lnTo>
                      <a:pt x="322102" y="0"/>
                    </a:lnTo>
                    <a:lnTo>
                      <a:pt x="392164" y="21748"/>
                    </a:lnTo>
                    <a:cubicBezTo>
                      <a:pt x="428132" y="29108"/>
                      <a:pt x="465373" y="32974"/>
                      <a:pt x="503517" y="32974"/>
                    </a:cubicBezTo>
                    <a:cubicBezTo>
                      <a:pt x="541660" y="32974"/>
                      <a:pt x="578901" y="29108"/>
                      <a:pt x="614869" y="21748"/>
                    </a:cubicBezTo>
                    <a:lnTo>
                      <a:pt x="684932" y="0"/>
                    </a:lnTo>
                    <a:lnTo>
                      <a:pt x="1007034" y="555347"/>
                    </a:lnTo>
                    <a:lnTo>
                      <a:pt x="895766" y="615742"/>
                    </a:lnTo>
                    <a:cubicBezTo>
                      <a:pt x="775204" y="666735"/>
                      <a:pt x="642653" y="694933"/>
                      <a:pt x="503516" y="694933"/>
                    </a:cubicBezTo>
                    <a:cubicBezTo>
                      <a:pt x="364379" y="694933"/>
                      <a:pt x="231828" y="666735"/>
                      <a:pt x="111266" y="615742"/>
                    </a:cubicBezTo>
                    <a:close/>
                  </a:path>
                </a:pathLst>
              </a:custGeom>
              <a:solidFill>
                <a:srgbClr val="365B7C"/>
              </a:solidFill>
              <a:ln>
                <a:noFill/>
              </a:ln>
              <a:effectLst>
                <a:innerShdw blurRad="63500" dist="381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20" name="Freeform 48"/>
            <p:cNvSpPr>
              <a:spLocks noEditPoints="1"/>
            </p:cNvSpPr>
            <p:nvPr/>
          </p:nvSpPr>
          <p:spPr bwMode="auto">
            <a:xfrm>
              <a:off x="1822373" y="2622634"/>
              <a:ext cx="490056" cy="469081"/>
            </a:xfrm>
            <a:custGeom>
              <a:avLst/>
              <a:gdLst>
                <a:gd name="T0" fmla="*/ 419 w 628"/>
                <a:gd name="T1" fmla="*/ 232 h 600"/>
                <a:gd name="T2" fmla="*/ 411 w 628"/>
                <a:gd name="T3" fmla="*/ 249 h 600"/>
                <a:gd name="T4" fmla="*/ 408 w 628"/>
                <a:gd name="T5" fmla="*/ 261 h 600"/>
                <a:gd name="T6" fmla="*/ 409 w 628"/>
                <a:gd name="T7" fmla="*/ 283 h 600"/>
                <a:gd name="T8" fmla="*/ 417 w 628"/>
                <a:gd name="T9" fmla="*/ 304 h 600"/>
                <a:gd name="T10" fmla="*/ 424 w 628"/>
                <a:gd name="T11" fmla="*/ 315 h 600"/>
                <a:gd name="T12" fmla="*/ 441 w 628"/>
                <a:gd name="T13" fmla="*/ 330 h 600"/>
                <a:gd name="T14" fmla="*/ 453 w 628"/>
                <a:gd name="T15" fmla="*/ 335 h 600"/>
                <a:gd name="T16" fmla="*/ 478 w 628"/>
                <a:gd name="T17" fmla="*/ 200 h 600"/>
                <a:gd name="T18" fmla="*/ 449 w 628"/>
                <a:gd name="T19" fmla="*/ 206 h 600"/>
                <a:gd name="T20" fmla="*/ 433 w 628"/>
                <a:gd name="T21" fmla="*/ 216 h 600"/>
                <a:gd name="T22" fmla="*/ 425 w 628"/>
                <a:gd name="T23" fmla="*/ 224 h 600"/>
                <a:gd name="T24" fmla="*/ 384 w 628"/>
                <a:gd name="T25" fmla="*/ 70 h 600"/>
                <a:gd name="T26" fmla="*/ 314 w 628"/>
                <a:gd name="T27" fmla="*/ 140 h 600"/>
                <a:gd name="T28" fmla="*/ 379 w 628"/>
                <a:gd name="T29" fmla="*/ 283 h 600"/>
                <a:gd name="T30" fmla="*/ 379 w 628"/>
                <a:gd name="T31" fmla="*/ 254 h 600"/>
                <a:gd name="T32" fmla="*/ 359 w 628"/>
                <a:gd name="T33" fmla="*/ 154 h 600"/>
                <a:gd name="T34" fmla="*/ 250 w 628"/>
                <a:gd name="T35" fmla="*/ 270 h 600"/>
                <a:gd name="T36" fmla="*/ 314 w 628"/>
                <a:gd name="T37" fmla="*/ 396 h 600"/>
                <a:gd name="T38" fmla="*/ 282 w 628"/>
                <a:gd name="T39" fmla="*/ 400 h 600"/>
                <a:gd name="T40" fmla="*/ 267 w 628"/>
                <a:gd name="T41" fmla="*/ 382 h 600"/>
                <a:gd name="T42" fmla="*/ 257 w 628"/>
                <a:gd name="T43" fmla="*/ 374 h 600"/>
                <a:gd name="T44" fmla="*/ 214 w 628"/>
                <a:gd name="T45" fmla="*/ 356 h 600"/>
                <a:gd name="T46" fmla="*/ 195 w 628"/>
                <a:gd name="T47" fmla="*/ 354 h 600"/>
                <a:gd name="T48" fmla="*/ 0 w 628"/>
                <a:gd name="T49" fmla="*/ 600 h 600"/>
                <a:gd name="T50" fmla="*/ 83 w 628"/>
                <a:gd name="T51" fmla="*/ 454 h 600"/>
                <a:gd name="T52" fmla="*/ 216 w 628"/>
                <a:gd name="T53" fmla="*/ 454 h 600"/>
                <a:gd name="T54" fmla="*/ 301 w 628"/>
                <a:gd name="T55" fmla="*/ 600 h 600"/>
                <a:gd name="T56" fmla="*/ 282 w 628"/>
                <a:gd name="T57" fmla="*/ 400 h 600"/>
                <a:gd name="T58" fmla="*/ 433 w 628"/>
                <a:gd name="T59" fmla="*/ 354 h 600"/>
                <a:gd name="T60" fmla="*/ 413 w 628"/>
                <a:gd name="T61" fmla="*/ 356 h 600"/>
                <a:gd name="T62" fmla="*/ 361 w 628"/>
                <a:gd name="T63" fmla="*/ 382 h 600"/>
                <a:gd name="T64" fmla="*/ 353 w 628"/>
                <a:gd name="T65" fmla="*/ 391 h 600"/>
                <a:gd name="T66" fmla="*/ 389 w 628"/>
                <a:gd name="T67" fmla="*/ 600 h 600"/>
                <a:gd name="T68" fmla="*/ 410 w 628"/>
                <a:gd name="T69" fmla="*/ 600 h 600"/>
                <a:gd name="T70" fmla="*/ 564 w 628"/>
                <a:gd name="T71" fmla="*/ 454 h 600"/>
                <a:gd name="T72" fmla="*/ 628 w 628"/>
                <a:gd name="T73" fmla="*/ 460 h 600"/>
                <a:gd name="T74" fmla="*/ 151 w 628"/>
                <a:gd name="T75" fmla="*/ 340 h 600"/>
                <a:gd name="T76" fmla="*/ 186 w 628"/>
                <a:gd name="T77" fmla="*/ 330 h 600"/>
                <a:gd name="T78" fmla="*/ 196 w 628"/>
                <a:gd name="T79" fmla="*/ 323 h 600"/>
                <a:gd name="T80" fmla="*/ 216 w 628"/>
                <a:gd name="T81" fmla="*/ 295 h 600"/>
                <a:gd name="T82" fmla="*/ 219 w 628"/>
                <a:gd name="T83" fmla="*/ 281 h 600"/>
                <a:gd name="T84" fmla="*/ 219 w 628"/>
                <a:gd name="T85" fmla="*/ 258 h 600"/>
                <a:gd name="T86" fmla="*/ 214 w 628"/>
                <a:gd name="T87" fmla="*/ 241 h 600"/>
                <a:gd name="T88" fmla="*/ 208 w 628"/>
                <a:gd name="T89" fmla="*/ 231 h 600"/>
                <a:gd name="T90" fmla="*/ 195 w 628"/>
                <a:gd name="T91" fmla="*/ 217 h 600"/>
                <a:gd name="T92" fmla="*/ 186 w 628"/>
                <a:gd name="T93" fmla="*/ 210 h 600"/>
                <a:gd name="T94" fmla="*/ 151 w 628"/>
                <a:gd name="T95" fmla="*/ 200 h 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28" h="600">
                  <a:moveTo>
                    <a:pt x="425" y="224"/>
                  </a:moveTo>
                  <a:cubicBezTo>
                    <a:pt x="423" y="226"/>
                    <a:pt x="421" y="229"/>
                    <a:pt x="420" y="231"/>
                  </a:cubicBezTo>
                  <a:cubicBezTo>
                    <a:pt x="419" y="231"/>
                    <a:pt x="419" y="232"/>
                    <a:pt x="419" y="232"/>
                  </a:cubicBezTo>
                  <a:cubicBezTo>
                    <a:pt x="418" y="234"/>
                    <a:pt x="416" y="236"/>
                    <a:pt x="415" y="239"/>
                  </a:cubicBezTo>
                  <a:cubicBezTo>
                    <a:pt x="415" y="240"/>
                    <a:pt x="414" y="240"/>
                    <a:pt x="414" y="241"/>
                  </a:cubicBezTo>
                  <a:cubicBezTo>
                    <a:pt x="413" y="244"/>
                    <a:pt x="412" y="246"/>
                    <a:pt x="411" y="249"/>
                  </a:cubicBezTo>
                  <a:cubicBezTo>
                    <a:pt x="411" y="249"/>
                    <a:pt x="411" y="250"/>
                    <a:pt x="411" y="250"/>
                  </a:cubicBezTo>
                  <a:cubicBezTo>
                    <a:pt x="410" y="253"/>
                    <a:pt x="409" y="255"/>
                    <a:pt x="409" y="258"/>
                  </a:cubicBezTo>
                  <a:cubicBezTo>
                    <a:pt x="409" y="259"/>
                    <a:pt x="409" y="260"/>
                    <a:pt x="408" y="261"/>
                  </a:cubicBezTo>
                  <a:cubicBezTo>
                    <a:pt x="408" y="264"/>
                    <a:pt x="408" y="267"/>
                    <a:pt x="408" y="270"/>
                  </a:cubicBezTo>
                  <a:cubicBezTo>
                    <a:pt x="408" y="274"/>
                    <a:pt x="408" y="278"/>
                    <a:pt x="409" y="281"/>
                  </a:cubicBezTo>
                  <a:cubicBezTo>
                    <a:pt x="409" y="282"/>
                    <a:pt x="409" y="283"/>
                    <a:pt x="409" y="283"/>
                  </a:cubicBezTo>
                  <a:cubicBezTo>
                    <a:pt x="410" y="287"/>
                    <a:pt x="411" y="290"/>
                    <a:pt x="412" y="293"/>
                  </a:cubicBezTo>
                  <a:cubicBezTo>
                    <a:pt x="412" y="294"/>
                    <a:pt x="412" y="294"/>
                    <a:pt x="412" y="295"/>
                  </a:cubicBezTo>
                  <a:cubicBezTo>
                    <a:pt x="414" y="298"/>
                    <a:pt x="415" y="301"/>
                    <a:pt x="417" y="304"/>
                  </a:cubicBezTo>
                  <a:cubicBezTo>
                    <a:pt x="417" y="305"/>
                    <a:pt x="417" y="305"/>
                    <a:pt x="418" y="306"/>
                  </a:cubicBezTo>
                  <a:cubicBezTo>
                    <a:pt x="420" y="309"/>
                    <a:pt x="422" y="312"/>
                    <a:pt x="424" y="315"/>
                  </a:cubicBezTo>
                  <a:cubicBezTo>
                    <a:pt x="424" y="315"/>
                    <a:pt x="424" y="315"/>
                    <a:pt x="424" y="315"/>
                  </a:cubicBezTo>
                  <a:cubicBezTo>
                    <a:pt x="427" y="318"/>
                    <a:pt x="429" y="320"/>
                    <a:pt x="432" y="323"/>
                  </a:cubicBezTo>
                  <a:cubicBezTo>
                    <a:pt x="432" y="323"/>
                    <a:pt x="432" y="323"/>
                    <a:pt x="432" y="323"/>
                  </a:cubicBezTo>
                  <a:cubicBezTo>
                    <a:pt x="435" y="326"/>
                    <a:pt x="438" y="328"/>
                    <a:pt x="441" y="330"/>
                  </a:cubicBezTo>
                  <a:cubicBezTo>
                    <a:pt x="442" y="330"/>
                    <a:pt x="442" y="330"/>
                    <a:pt x="442" y="330"/>
                  </a:cubicBezTo>
                  <a:cubicBezTo>
                    <a:pt x="446" y="332"/>
                    <a:pt x="449" y="334"/>
                    <a:pt x="452" y="335"/>
                  </a:cubicBezTo>
                  <a:cubicBezTo>
                    <a:pt x="453" y="335"/>
                    <a:pt x="453" y="335"/>
                    <a:pt x="453" y="335"/>
                  </a:cubicBezTo>
                  <a:cubicBezTo>
                    <a:pt x="461" y="338"/>
                    <a:pt x="469" y="340"/>
                    <a:pt x="478" y="340"/>
                  </a:cubicBezTo>
                  <a:cubicBezTo>
                    <a:pt x="516" y="340"/>
                    <a:pt x="547" y="309"/>
                    <a:pt x="547" y="270"/>
                  </a:cubicBezTo>
                  <a:cubicBezTo>
                    <a:pt x="547" y="231"/>
                    <a:pt x="516" y="200"/>
                    <a:pt x="478" y="200"/>
                  </a:cubicBezTo>
                  <a:cubicBezTo>
                    <a:pt x="468" y="200"/>
                    <a:pt x="458" y="202"/>
                    <a:pt x="450" y="206"/>
                  </a:cubicBezTo>
                  <a:cubicBezTo>
                    <a:pt x="450" y="206"/>
                    <a:pt x="450" y="206"/>
                    <a:pt x="450" y="206"/>
                  </a:cubicBezTo>
                  <a:cubicBezTo>
                    <a:pt x="449" y="206"/>
                    <a:pt x="449" y="206"/>
                    <a:pt x="449" y="206"/>
                  </a:cubicBezTo>
                  <a:cubicBezTo>
                    <a:pt x="446" y="208"/>
                    <a:pt x="444" y="209"/>
                    <a:pt x="442" y="210"/>
                  </a:cubicBezTo>
                  <a:cubicBezTo>
                    <a:pt x="441" y="210"/>
                    <a:pt x="441" y="211"/>
                    <a:pt x="440" y="211"/>
                  </a:cubicBezTo>
                  <a:cubicBezTo>
                    <a:pt x="438" y="213"/>
                    <a:pt x="435" y="215"/>
                    <a:pt x="433" y="216"/>
                  </a:cubicBezTo>
                  <a:cubicBezTo>
                    <a:pt x="433" y="217"/>
                    <a:pt x="432" y="217"/>
                    <a:pt x="432" y="217"/>
                  </a:cubicBezTo>
                  <a:cubicBezTo>
                    <a:pt x="430" y="219"/>
                    <a:pt x="428" y="221"/>
                    <a:pt x="426" y="223"/>
                  </a:cubicBezTo>
                  <a:cubicBezTo>
                    <a:pt x="426" y="223"/>
                    <a:pt x="425" y="224"/>
                    <a:pt x="425" y="224"/>
                  </a:cubicBezTo>
                  <a:close/>
                  <a:moveTo>
                    <a:pt x="314" y="140"/>
                  </a:moveTo>
                  <a:lnTo>
                    <a:pt x="314" y="140"/>
                  </a:lnTo>
                  <a:cubicBezTo>
                    <a:pt x="353" y="140"/>
                    <a:pt x="384" y="108"/>
                    <a:pt x="384" y="70"/>
                  </a:cubicBezTo>
                  <a:cubicBezTo>
                    <a:pt x="384" y="31"/>
                    <a:pt x="353" y="0"/>
                    <a:pt x="314" y="0"/>
                  </a:cubicBezTo>
                  <a:cubicBezTo>
                    <a:pt x="275" y="0"/>
                    <a:pt x="244" y="31"/>
                    <a:pt x="244" y="70"/>
                  </a:cubicBezTo>
                  <a:cubicBezTo>
                    <a:pt x="244" y="108"/>
                    <a:pt x="275" y="140"/>
                    <a:pt x="314" y="140"/>
                  </a:cubicBezTo>
                  <a:close/>
                  <a:moveTo>
                    <a:pt x="379" y="336"/>
                  </a:moveTo>
                  <a:lnTo>
                    <a:pt x="379" y="336"/>
                  </a:lnTo>
                  <a:lnTo>
                    <a:pt x="379" y="283"/>
                  </a:lnTo>
                  <a:cubicBezTo>
                    <a:pt x="379" y="279"/>
                    <a:pt x="378" y="274"/>
                    <a:pt x="378" y="270"/>
                  </a:cubicBezTo>
                  <a:cubicBezTo>
                    <a:pt x="378" y="266"/>
                    <a:pt x="379" y="262"/>
                    <a:pt x="379" y="257"/>
                  </a:cubicBezTo>
                  <a:lnTo>
                    <a:pt x="379" y="254"/>
                  </a:lnTo>
                  <a:lnTo>
                    <a:pt x="380" y="254"/>
                  </a:lnTo>
                  <a:cubicBezTo>
                    <a:pt x="385" y="223"/>
                    <a:pt x="404" y="197"/>
                    <a:pt x="431" y="183"/>
                  </a:cubicBezTo>
                  <a:cubicBezTo>
                    <a:pt x="412" y="165"/>
                    <a:pt x="387" y="154"/>
                    <a:pt x="359" y="154"/>
                  </a:cubicBezTo>
                  <a:lnTo>
                    <a:pt x="269" y="154"/>
                  </a:lnTo>
                  <a:cubicBezTo>
                    <a:pt x="241" y="154"/>
                    <a:pt x="216" y="165"/>
                    <a:pt x="197" y="183"/>
                  </a:cubicBezTo>
                  <a:cubicBezTo>
                    <a:pt x="228" y="199"/>
                    <a:pt x="250" y="232"/>
                    <a:pt x="250" y="270"/>
                  </a:cubicBezTo>
                  <a:cubicBezTo>
                    <a:pt x="250" y="278"/>
                    <a:pt x="249" y="285"/>
                    <a:pt x="247" y="293"/>
                  </a:cubicBezTo>
                  <a:lnTo>
                    <a:pt x="247" y="335"/>
                  </a:lnTo>
                  <a:cubicBezTo>
                    <a:pt x="276" y="347"/>
                    <a:pt x="299" y="369"/>
                    <a:pt x="314" y="396"/>
                  </a:cubicBezTo>
                  <a:cubicBezTo>
                    <a:pt x="328" y="369"/>
                    <a:pt x="352" y="348"/>
                    <a:pt x="379" y="336"/>
                  </a:cubicBezTo>
                  <a:close/>
                  <a:moveTo>
                    <a:pt x="282" y="400"/>
                  </a:moveTo>
                  <a:lnTo>
                    <a:pt x="282" y="400"/>
                  </a:lnTo>
                  <a:cubicBezTo>
                    <a:pt x="280" y="397"/>
                    <a:pt x="278" y="394"/>
                    <a:pt x="275" y="391"/>
                  </a:cubicBezTo>
                  <a:cubicBezTo>
                    <a:pt x="275" y="390"/>
                    <a:pt x="274" y="390"/>
                    <a:pt x="274" y="390"/>
                  </a:cubicBezTo>
                  <a:cubicBezTo>
                    <a:pt x="272" y="387"/>
                    <a:pt x="270" y="385"/>
                    <a:pt x="267" y="382"/>
                  </a:cubicBezTo>
                  <a:cubicBezTo>
                    <a:pt x="267" y="382"/>
                    <a:pt x="266" y="382"/>
                    <a:pt x="266" y="381"/>
                  </a:cubicBezTo>
                  <a:cubicBezTo>
                    <a:pt x="263" y="379"/>
                    <a:pt x="261" y="377"/>
                    <a:pt x="258" y="375"/>
                  </a:cubicBezTo>
                  <a:cubicBezTo>
                    <a:pt x="257" y="374"/>
                    <a:pt x="257" y="374"/>
                    <a:pt x="257" y="374"/>
                  </a:cubicBezTo>
                  <a:cubicBezTo>
                    <a:pt x="247" y="367"/>
                    <a:pt x="237" y="362"/>
                    <a:pt x="225" y="359"/>
                  </a:cubicBezTo>
                  <a:cubicBezTo>
                    <a:pt x="223" y="358"/>
                    <a:pt x="220" y="357"/>
                    <a:pt x="218" y="357"/>
                  </a:cubicBezTo>
                  <a:cubicBezTo>
                    <a:pt x="217" y="356"/>
                    <a:pt x="215" y="356"/>
                    <a:pt x="214" y="356"/>
                  </a:cubicBezTo>
                  <a:cubicBezTo>
                    <a:pt x="212" y="356"/>
                    <a:pt x="210" y="355"/>
                    <a:pt x="208" y="355"/>
                  </a:cubicBezTo>
                  <a:cubicBezTo>
                    <a:pt x="207" y="355"/>
                    <a:pt x="206" y="355"/>
                    <a:pt x="205" y="355"/>
                  </a:cubicBezTo>
                  <a:cubicBezTo>
                    <a:pt x="202" y="354"/>
                    <a:pt x="199" y="354"/>
                    <a:pt x="195" y="354"/>
                  </a:cubicBezTo>
                  <a:lnTo>
                    <a:pt x="105" y="354"/>
                  </a:lnTo>
                  <a:cubicBezTo>
                    <a:pt x="47" y="354"/>
                    <a:pt x="0" y="401"/>
                    <a:pt x="0" y="460"/>
                  </a:cubicBezTo>
                  <a:lnTo>
                    <a:pt x="0" y="600"/>
                  </a:lnTo>
                  <a:lnTo>
                    <a:pt x="62" y="600"/>
                  </a:lnTo>
                  <a:lnTo>
                    <a:pt x="62" y="454"/>
                  </a:lnTo>
                  <a:lnTo>
                    <a:pt x="83" y="454"/>
                  </a:lnTo>
                  <a:lnTo>
                    <a:pt x="83" y="600"/>
                  </a:lnTo>
                  <a:lnTo>
                    <a:pt x="216" y="600"/>
                  </a:lnTo>
                  <a:lnTo>
                    <a:pt x="216" y="454"/>
                  </a:lnTo>
                  <a:lnTo>
                    <a:pt x="237" y="454"/>
                  </a:lnTo>
                  <a:lnTo>
                    <a:pt x="237" y="600"/>
                  </a:lnTo>
                  <a:lnTo>
                    <a:pt x="301" y="600"/>
                  </a:lnTo>
                  <a:lnTo>
                    <a:pt x="301" y="460"/>
                  </a:lnTo>
                  <a:cubicBezTo>
                    <a:pt x="301" y="437"/>
                    <a:pt x="294" y="417"/>
                    <a:pt x="282" y="400"/>
                  </a:cubicBezTo>
                  <a:cubicBezTo>
                    <a:pt x="282" y="400"/>
                    <a:pt x="282" y="400"/>
                    <a:pt x="282" y="400"/>
                  </a:cubicBezTo>
                  <a:close/>
                  <a:moveTo>
                    <a:pt x="523" y="354"/>
                  </a:moveTo>
                  <a:lnTo>
                    <a:pt x="523" y="354"/>
                  </a:lnTo>
                  <a:lnTo>
                    <a:pt x="433" y="354"/>
                  </a:lnTo>
                  <a:cubicBezTo>
                    <a:pt x="429" y="354"/>
                    <a:pt x="426" y="354"/>
                    <a:pt x="423" y="355"/>
                  </a:cubicBezTo>
                  <a:cubicBezTo>
                    <a:pt x="422" y="355"/>
                    <a:pt x="421" y="355"/>
                    <a:pt x="420" y="355"/>
                  </a:cubicBezTo>
                  <a:cubicBezTo>
                    <a:pt x="418" y="355"/>
                    <a:pt x="415" y="356"/>
                    <a:pt x="413" y="356"/>
                  </a:cubicBezTo>
                  <a:cubicBezTo>
                    <a:pt x="412" y="356"/>
                    <a:pt x="411" y="356"/>
                    <a:pt x="410" y="357"/>
                  </a:cubicBezTo>
                  <a:cubicBezTo>
                    <a:pt x="408" y="357"/>
                    <a:pt x="405" y="358"/>
                    <a:pt x="403" y="358"/>
                  </a:cubicBezTo>
                  <a:cubicBezTo>
                    <a:pt x="387" y="363"/>
                    <a:pt x="373" y="371"/>
                    <a:pt x="361" y="382"/>
                  </a:cubicBezTo>
                  <a:cubicBezTo>
                    <a:pt x="361" y="382"/>
                    <a:pt x="361" y="382"/>
                    <a:pt x="361" y="383"/>
                  </a:cubicBezTo>
                  <a:cubicBezTo>
                    <a:pt x="358" y="385"/>
                    <a:pt x="356" y="388"/>
                    <a:pt x="353" y="390"/>
                  </a:cubicBezTo>
                  <a:cubicBezTo>
                    <a:pt x="353" y="390"/>
                    <a:pt x="353" y="391"/>
                    <a:pt x="353" y="391"/>
                  </a:cubicBezTo>
                  <a:cubicBezTo>
                    <a:pt x="337" y="409"/>
                    <a:pt x="327" y="433"/>
                    <a:pt x="327" y="460"/>
                  </a:cubicBezTo>
                  <a:lnTo>
                    <a:pt x="327" y="600"/>
                  </a:lnTo>
                  <a:lnTo>
                    <a:pt x="389" y="600"/>
                  </a:lnTo>
                  <a:lnTo>
                    <a:pt x="389" y="454"/>
                  </a:lnTo>
                  <a:lnTo>
                    <a:pt x="410" y="454"/>
                  </a:lnTo>
                  <a:lnTo>
                    <a:pt x="410" y="600"/>
                  </a:lnTo>
                  <a:lnTo>
                    <a:pt x="543" y="600"/>
                  </a:lnTo>
                  <a:lnTo>
                    <a:pt x="543" y="454"/>
                  </a:lnTo>
                  <a:lnTo>
                    <a:pt x="564" y="454"/>
                  </a:lnTo>
                  <a:lnTo>
                    <a:pt x="564" y="600"/>
                  </a:lnTo>
                  <a:lnTo>
                    <a:pt x="628" y="600"/>
                  </a:lnTo>
                  <a:lnTo>
                    <a:pt x="628" y="460"/>
                  </a:lnTo>
                  <a:cubicBezTo>
                    <a:pt x="628" y="401"/>
                    <a:pt x="581" y="354"/>
                    <a:pt x="523" y="354"/>
                  </a:cubicBezTo>
                  <a:close/>
                  <a:moveTo>
                    <a:pt x="151" y="340"/>
                  </a:moveTo>
                  <a:lnTo>
                    <a:pt x="151" y="340"/>
                  </a:lnTo>
                  <a:cubicBezTo>
                    <a:pt x="159" y="340"/>
                    <a:pt x="167" y="338"/>
                    <a:pt x="175" y="335"/>
                  </a:cubicBezTo>
                  <a:cubicBezTo>
                    <a:pt x="175" y="335"/>
                    <a:pt x="175" y="335"/>
                    <a:pt x="176" y="335"/>
                  </a:cubicBezTo>
                  <a:cubicBezTo>
                    <a:pt x="179" y="334"/>
                    <a:pt x="183" y="332"/>
                    <a:pt x="186" y="330"/>
                  </a:cubicBezTo>
                  <a:cubicBezTo>
                    <a:pt x="186" y="330"/>
                    <a:pt x="186" y="330"/>
                    <a:pt x="186" y="330"/>
                  </a:cubicBezTo>
                  <a:cubicBezTo>
                    <a:pt x="190" y="328"/>
                    <a:pt x="193" y="326"/>
                    <a:pt x="196" y="323"/>
                  </a:cubicBezTo>
                  <a:cubicBezTo>
                    <a:pt x="196" y="323"/>
                    <a:pt x="196" y="323"/>
                    <a:pt x="196" y="323"/>
                  </a:cubicBezTo>
                  <a:cubicBezTo>
                    <a:pt x="202" y="318"/>
                    <a:pt x="206" y="312"/>
                    <a:pt x="210" y="306"/>
                  </a:cubicBezTo>
                  <a:cubicBezTo>
                    <a:pt x="211" y="305"/>
                    <a:pt x="211" y="305"/>
                    <a:pt x="211" y="304"/>
                  </a:cubicBezTo>
                  <a:cubicBezTo>
                    <a:pt x="213" y="301"/>
                    <a:pt x="214" y="298"/>
                    <a:pt x="216" y="295"/>
                  </a:cubicBezTo>
                  <a:cubicBezTo>
                    <a:pt x="216" y="294"/>
                    <a:pt x="216" y="294"/>
                    <a:pt x="216" y="293"/>
                  </a:cubicBezTo>
                  <a:cubicBezTo>
                    <a:pt x="217" y="290"/>
                    <a:pt x="218" y="287"/>
                    <a:pt x="219" y="283"/>
                  </a:cubicBezTo>
                  <a:cubicBezTo>
                    <a:pt x="219" y="282"/>
                    <a:pt x="219" y="282"/>
                    <a:pt x="219" y="281"/>
                  </a:cubicBezTo>
                  <a:cubicBezTo>
                    <a:pt x="220" y="278"/>
                    <a:pt x="220" y="274"/>
                    <a:pt x="220" y="270"/>
                  </a:cubicBezTo>
                  <a:cubicBezTo>
                    <a:pt x="220" y="267"/>
                    <a:pt x="220" y="264"/>
                    <a:pt x="220" y="261"/>
                  </a:cubicBezTo>
                  <a:cubicBezTo>
                    <a:pt x="219" y="260"/>
                    <a:pt x="219" y="259"/>
                    <a:pt x="219" y="258"/>
                  </a:cubicBezTo>
                  <a:cubicBezTo>
                    <a:pt x="219" y="255"/>
                    <a:pt x="218" y="252"/>
                    <a:pt x="217" y="250"/>
                  </a:cubicBezTo>
                  <a:cubicBezTo>
                    <a:pt x="217" y="249"/>
                    <a:pt x="217" y="249"/>
                    <a:pt x="217" y="249"/>
                  </a:cubicBezTo>
                  <a:cubicBezTo>
                    <a:pt x="216" y="246"/>
                    <a:pt x="215" y="244"/>
                    <a:pt x="214" y="241"/>
                  </a:cubicBezTo>
                  <a:cubicBezTo>
                    <a:pt x="214" y="240"/>
                    <a:pt x="213" y="240"/>
                    <a:pt x="213" y="239"/>
                  </a:cubicBezTo>
                  <a:cubicBezTo>
                    <a:pt x="212" y="236"/>
                    <a:pt x="210" y="234"/>
                    <a:pt x="209" y="231"/>
                  </a:cubicBezTo>
                  <a:lnTo>
                    <a:pt x="208" y="231"/>
                  </a:lnTo>
                  <a:cubicBezTo>
                    <a:pt x="207" y="229"/>
                    <a:pt x="205" y="226"/>
                    <a:pt x="203" y="224"/>
                  </a:cubicBezTo>
                  <a:cubicBezTo>
                    <a:pt x="203" y="224"/>
                    <a:pt x="202" y="223"/>
                    <a:pt x="202" y="223"/>
                  </a:cubicBezTo>
                  <a:cubicBezTo>
                    <a:pt x="200" y="221"/>
                    <a:pt x="198" y="219"/>
                    <a:pt x="195" y="217"/>
                  </a:cubicBezTo>
                  <a:cubicBezTo>
                    <a:pt x="195" y="217"/>
                    <a:pt x="195" y="217"/>
                    <a:pt x="195" y="216"/>
                  </a:cubicBezTo>
                  <a:cubicBezTo>
                    <a:pt x="193" y="215"/>
                    <a:pt x="190" y="213"/>
                    <a:pt x="188" y="211"/>
                  </a:cubicBezTo>
                  <a:cubicBezTo>
                    <a:pt x="187" y="211"/>
                    <a:pt x="187" y="210"/>
                    <a:pt x="186" y="210"/>
                  </a:cubicBezTo>
                  <a:cubicBezTo>
                    <a:pt x="184" y="209"/>
                    <a:pt x="181" y="207"/>
                    <a:pt x="179" y="206"/>
                  </a:cubicBezTo>
                  <a:cubicBezTo>
                    <a:pt x="179" y="206"/>
                    <a:pt x="178" y="206"/>
                    <a:pt x="178" y="206"/>
                  </a:cubicBezTo>
                  <a:cubicBezTo>
                    <a:pt x="170" y="202"/>
                    <a:pt x="160" y="200"/>
                    <a:pt x="151" y="200"/>
                  </a:cubicBezTo>
                  <a:cubicBezTo>
                    <a:pt x="112" y="200"/>
                    <a:pt x="81" y="231"/>
                    <a:pt x="81" y="270"/>
                  </a:cubicBezTo>
                  <a:cubicBezTo>
                    <a:pt x="81" y="309"/>
                    <a:pt x="112" y="340"/>
                    <a:pt x="151" y="340"/>
                  </a:cubicBezTo>
                  <a:close/>
                </a:path>
              </a:pathLst>
            </a:custGeom>
            <a:solidFill>
              <a:srgbClr val="365B7C"/>
            </a:solidFill>
            <a:ln>
              <a:noFill/>
            </a:ln>
          </p:spPr>
          <p:txBody>
            <a:bodyPr vert="horz" wrap="square" lIns="91440" tIns="45720" rIns="91440" bIns="45720" numCol="1" anchor="t" anchorCtr="0" compatLnSpc="1"/>
            <a:lstStyle/>
            <a:p>
              <a:endParaRPr lang="zh-CN" altLang="en-US">
                <a:solidFill>
                  <a:schemeClr val="accent2"/>
                </a:solidFill>
              </a:endParaRPr>
            </a:p>
          </p:txBody>
        </p:sp>
      </p:grpSp>
      <p:sp>
        <p:nvSpPr>
          <p:cNvPr id="23" name="矩形 22"/>
          <p:cNvSpPr/>
          <p:nvPr/>
        </p:nvSpPr>
        <p:spPr>
          <a:xfrm>
            <a:off x="2237463" y="878803"/>
            <a:ext cx="2087446" cy="470748"/>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800" b="1" dirty="0">
                <a:latin typeface="楷体" panose="02010609060101010101" pitchFamily="49" charset="-122"/>
                <a:ea typeface="楷体" panose="02010609060101010101" pitchFamily="49" charset="-122"/>
                <a:cs typeface="+mn-ea"/>
                <a:sym typeface="+mn-lt"/>
              </a:rPr>
              <a:t>案例导学</a:t>
            </a:r>
          </a:p>
        </p:txBody>
      </p:sp>
    </p:spTree>
    <p:extLst>
      <p:ext uri="{BB962C8B-B14F-4D97-AF65-F5344CB8AC3E}">
        <p14:creationId xmlns:p14="http://schemas.microsoft.com/office/powerpoint/2010/main" val="3005808267"/>
      </p:ext>
    </p:extLst>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5" presetClass="entr" presetSubtype="0" fill="hold" nodeType="withEffect">
                                  <p:stCondLst>
                                    <p:cond delay="250"/>
                                  </p:stCondLst>
                                  <p:childTnLst>
                                    <p:set>
                                      <p:cBhvr>
                                        <p:cTn id="6" dur="1" fill="hold">
                                          <p:stCondLst>
                                            <p:cond delay="0"/>
                                          </p:stCondLst>
                                        </p:cTn>
                                        <p:tgtEl>
                                          <p:spTgt spid="17"/>
                                        </p:tgtEl>
                                        <p:attrNameLst>
                                          <p:attrName>style.visibility</p:attrName>
                                        </p:attrNameLst>
                                      </p:cBhvr>
                                      <p:to>
                                        <p:strVal val="visible"/>
                                      </p:to>
                                    </p:set>
                                    <p:anim calcmode="lin" valueType="num">
                                      <p:cBhvr>
                                        <p:cTn id="7" dur="500" decel="50000" fill="hold">
                                          <p:stCondLst>
                                            <p:cond delay="0"/>
                                          </p:stCondLst>
                                        </p:cTn>
                                        <p:tgtEl>
                                          <p:spTgt spid="17"/>
                                        </p:tgtEl>
                                        <p:attrNameLst>
                                          <p:attrName>style.rotation</p:attrName>
                                        </p:attrNameLst>
                                      </p:cBhvr>
                                      <p:tavLst>
                                        <p:tav tm="0">
                                          <p:val>
                                            <p:fltVal val="-90"/>
                                          </p:val>
                                        </p:tav>
                                        <p:tav tm="100000">
                                          <p:val>
                                            <p:fltVal val="0"/>
                                          </p:val>
                                        </p:tav>
                                      </p:tavLst>
                                    </p:anim>
                                    <p:anim calcmode="lin" valueType="num">
                                      <p:cBhvr>
                                        <p:cTn id="8" dur="500" decel="50000" fill="hold">
                                          <p:stCondLst>
                                            <p:cond delay="0"/>
                                          </p:stCondLst>
                                        </p:cTn>
                                        <p:tgtEl>
                                          <p:spTgt spid="17"/>
                                        </p:tgtEl>
                                        <p:attrNameLst>
                                          <p:attrName>ppt_w</p:attrName>
                                        </p:attrNameLst>
                                      </p:cBhvr>
                                      <p:tavLst>
                                        <p:tav tm="0">
                                          <p:val>
                                            <p:strVal val="#ppt_w"/>
                                          </p:val>
                                        </p:tav>
                                        <p:tav tm="100000">
                                          <p:val>
                                            <p:strVal val="#ppt_w*.05"/>
                                          </p:val>
                                        </p:tav>
                                      </p:tavLst>
                                    </p:anim>
                                    <p:anim calcmode="lin" valueType="num">
                                      <p:cBhvr>
                                        <p:cTn id="9" dur="500" accel="50000" fill="hold">
                                          <p:stCondLst>
                                            <p:cond delay="500"/>
                                          </p:stCondLst>
                                        </p:cTn>
                                        <p:tgtEl>
                                          <p:spTgt spid="17"/>
                                        </p:tgtEl>
                                        <p:attrNameLst>
                                          <p:attrName>ppt_w</p:attrName>
                                        </p:attrNameLst>
                                      </p:cBhvr>
                                      <p:tavLst>
                                        <p:tav tm="0">
                                          <p:val>
                                            <p:strVal val="#ppt_w*.05"/>
                                          </p:val>
                                        </p:tav>
                                        <p:tav tm="100000">
                                          <p:val>
                                            <p:strVal val="#ppt_w"/>
                                          </p:val>
                                        </p:tav>
                                      </p:tavLst>
                                    </p:anim>
                                    <p:anim calcmode="lin" valueType="num">
                                      <p:cBhvr>
                                        <p:cTn id="10" dur="1000" fill="hold"/>
                                        <p:tgtEl>
                                          <p:spTgt spid="17"/>
                                        </p:tgtEl>
                                        <p:attrNameLst>
                                          <p:attrName>ppt_h</p:attrName>
                                        </p:attrNameLst>
                                      </p:cBhvr>
                                      <p:tavLst>
                                        <p:tav tm="0">
                                          <p:val>
                                            <p:strVal val="#ppt_h"/>
                                          </p:val>
                                        </p:tav>
                                        <p:tav tm="100000">
                                          <p:val>
                                            <p:strVal val="#ppt_h"/>
                                          </p:val>
                                        </p:tav>
                                      </p:tavLst>
                                    </p:anim>
                                    <p:anim calcmode="lin" valueType="num">
                                      <p:cBhvr>
                                        <p:cTn id="11" dur="500" decel="50000" fill="hold">
                                          <p:stCondLst>
                                            <p:cond delay="0"/>
                                          </p:stCondLst>
                                        </p:cTn>
                                        <p:tgtEl>
                                          <p:spTgt spid="17"/>
                                        </p:tgtEl>
                                        <p:attrNameLst>
                                          <p:attrName>ppt_x</p:attrName>
                                        </p:attrNameLst>
                                      </p:cBhvr>
                                      <p:tavLst>
                                        <p:tav tm="0">
                                          <p:val>
                                            <p:strVal val="#ppt_x+.4"/>
                                          </p:val>
                                        </p:tav>
                                        <p:tav tm="100000">
                                          <p:val>
                                            <p:strVal val="#ppt_x"/>
                                          </p:val>
                                        </p:tav>
                                      </p:tavLst>
                                    </p:anim>
                                    <p:anim calcmode="lin" valueType="num">
                                      <p:cBhvr>
                                        <p:cTn id="12" dur="500" decel="50000" fill="hold">
                                          <p:stCondLst>
                                            <p:cond delay="0"/>
                                          </p:stCondLst>
                                        </p:cTn>
                                        <p:tgtEl>
                                          <p:spTgt spid="17"/>
                                        </p:tgtEl>
                                        <p:attrNameLst>
                                          <p:attrName>ppt_y</p:attrName>
                                        </p:attrNameLst>
                                      </p:cBhvr>
                                      <p:tavLst>
                                        <p:tav tm="0">
                                          <p:val>
                                            <p:strVal val="#ppt_y-.2"/>
                                          </p:val>
                                        </p:tav>
                                        <p:tav tm="100000">
                                          <p:val>
                                            <p:strVal val="#ppt_y+.1"/>
                                          </p:val>
                                        </p:tav>
                                      </p:tavLst>
                                    </p:anim>
                                    <p:anim calcmode="lin" valueType="num">
                                      <p:cBhvr>
                                        <p:cTn id="13" dur="500" accel="50000" fill="hold">
                                          <p:stCondLst>
                                            <p:cond delay="500"/>
                                          </p:stCondLst>
                                        </p:cTn>
                                        <p:tgtEl>
                                          <p:spTgt spid="17"/>
                                        </p:tgtEl>
                                        <p:attrNameLst>
                                          <p:attrName>ppt_y</p:attrName>
                                        </p:attrNameLst>
                                      </p:cBhvr>
                                      <p:tavLst>
                                        <p:tav tm="0">
                                          <p:val>
                                            <p:strVal val="#ppt_y+.1"/>
                                          </p:val>
                                        </p:tav>
                                        <p:tav tm="100000">
                                          <p:val>
                                            <p:strVal val="#ppt_y"/>
                                          </p:val>
                                        </p:tav>
                                      </p:tavLst>
                                    </p:anim>
                                    <p:animEffect transition="in" filter="fade">
                                      <p:cBhvr>
                                        <p:cTn id="14" dur="1000" decel="50000">
                                          <p:stCondLst>
                                            <p:cond delay="0"/>
                                          </p:stCondLst>
                                        </p:cTn>
                                        <p:tgtEl>
                                          <p:spTgt spid="17"/>
                                        </p:tgtEl>
                                      </p:cBhvr>
                                    </p:animEffect>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nodeType="clickEffect">
                                  <p:stCondLst>
                                    <p:cond delay="0"/>
                                  </p:stCondLst>
                                  <p:childTnLst>
                                    <p:set>
                                      <p:cBhvr>
                                        <p:cTn id="18" dur="1" fill="hold">
                                          <p:stCondLst>
                                            <p:cond delay="0"/>
                                          </p:stCondLst>
                                        </p:cTn>
                                        <p:tgtEl>
                                          <p:spTgt spid="16">
                                            <p:txEl>
                                              <p:pRg st="0" end="0"/>
                                            </p:txEl>
                                          </p:spTgt>
                                        </p:tgtEl>
                                        <p:attrNameLst>
                                          <p:attrName>style.visibility</p:attrName>
                                        </p:attrNameLst>
                                      </p:cBhvr>
                                      <p:to>
                                        <p:strVal val="visible"/>
                                      </p:to>
                                    </p:set>
                                    <p:anim calcmode="lin" valueType="num">
                                      <p:cBhvr additive="base">
                                        <p:cTn id="19" dur="500" fill="hold"/>
                                        <p:tgtEl>
                                          <p:spTgt spid="16">
                                            <p:txEl>
                                              <p:pRg st="0" end="0"/>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16">
                                            <p:txEl>
                                              <p:pRg st="0" end="0"/>
                                            </p:txEl>
                                          </p:spTgt>
                                        </p:tgtEl>
                                        <p:attrNameLst>
                                          <p:attrName>ppt_y</p:attrName>
                                        </p:attrNameLst>
                                      </p:cBhvr>
                                      <p:tavLst>
                                        <p:tav tm="0">
                                          <p:val>
                                            <p:strVal val="1+#ppt_h/2"/>
                                          </p:val>
                                        </p:tav>
                                        <p:tav tm="100000">
                                          <p:val>
                                            <p:strVal val="#ppt_y"/>
                                          </p:val>
                                        </p:tav>
                                      </p:tavLst>
                                    </p:anim>
                                  </p:childTnLst>
                                </p:cTn>
                              </p:par>
                              <p:par>
                                <p:cTn id="21" presetID="2" presetClass="entr" presetSubtype="4" fill="hold" nodeType="withEffect">
                                  <p:stCondLst>
                                    <p:cond delay="0"/>
                                  </p:stCondLst>
                                  <p:childTnLst>
                                    <p:set>
                                      <p:cBhvr>
                                        <p:cTn id="22" dur="1" fill="hold">
                                          <p:stCondLst>
                                            <p:cond delay="0"/>
                                          </p:stCondLst>
                                        </p:cTn>
                                        <p:tgtEl>
                                          <p:spTgt spid="16">
                                            <p:txEl>
                                              <p:pRg st="1" end="1"/>
                                            </p:txEl>
                                          </p:spTgt>
                                        </p:tgtEl>
                                        <p:attrNameLst>
                                          <p:attrName>style.visibility</p:attrName>
                                        </p:attrNameLst>
                                      </p:cBhvr>
                                      <p:to>
                                        <p:strVal val="visible"/>
                                      </p:to>
                                    </p:set>
                                    <p:anim calcmode="lin" valueType="num">
                                      <p:cBhvr additive="base">
                                        <p:cTn id="23" dur="500" fill="hold"/>
                                        <p:tgtEl>
                                          <p:spTgt spid="16">
                                            <p:txEl>
                                              <p:pRg st="1" end="1"/>
                                            </p:txEl>
                                          </p:spTgt>
                                        </p:tgtEl>
                                        <p:attrNameLst>
                                          <p:attrName>ppt_x</p:attrName>
                                        </p:attrNameLst>
                                      </p:cBhvr>
                                      <p:tavLst>
                                        <p:tav tm="0">
                                          <p:val>
                                            <p:strVal val="#ppt_x"/>
                                          </p:val>
                                        </p:tav>
                                        <p:tav tm="100000">
                                          <p:val>
                                            <p:strVal val="#ppt_x"/>
                                          </p:val>
                                        </p:tav>
                                      </p:tavLst>
                                    </p:anim>
                                    <p:anim calcmode="lin" valueType="num">
                                      <p:cBhvr additive="base">
                                        <p:cTn id="24" dur="500" fill="hold"/>
                                        <p:tgtEl>
                                          <p:spTgt spid="16">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18" presetClass="entr" presetSubtype="12" fill="hold" nodeType="clickEffect">
                                  <p:stCondLst>
                                    <p:cond delay="0"/>
                                  </p:stCondLst>
                                  <p:childTnLst>
                                    <p:set>
                                      <p:cBhvr>
                                        <p:cTn id="28" dur="1" fill="hold">
                                          <p:stCondLst>
                                            <p:cond delay="0"/>
                                          </p:stCondLst>
                                        </p:cTn>
                                        <p:tgtEl>
                                          <p:spTgt spid="16">
                                            <p:txEl>
                                              <p:pRg st="2" end="2"/>
                                            </p:txEl>
                                          </p:spTgt>
                                        </p:tgtEl>
                                        <p:attrNameLst>
                                          <p:attrName>style.visibility</p:attrName>
                                        </p:attrNameLst>
                                      </p:cBhvr>
                                      <p:to>
                                        <p:strVal val="visible"/>
                                      </p:to>
                                    </p:set>
                                    <p:animEffect transition="in" filter="strips(downLeft)">
                                      <p:cBhvr>
                                        <p:cTn id="29" dur="500"/>
                                        <p:tgtEl>
                                          <p:spTgt spid="16">
                                            <p:txEl>
                                              <p:pRg st="2" end="2"/>
                                            </p:txEl>
                                          </p:spTgt>
                                        </p:tgtEl>
                                      </p:cBhvr>
                                    </p:animEffect>
                                  </p:childTnLst>
                                </p:cTn>
                              </p:par>
                            </p:childTnLst>
                          </p:cTn>
                        </p:par>
                      </p:childTnLst>
                    </p:cTn>
                  </p:par>
                  <p:par>
                    <p:cTn id="30" fill="hold">
                      <p:stCondLst>
                        <p:cond delay="indefinite"/>
                      </p:stCondLst>
                      <p:childTnLst>
                        <p:par>
                          <p:cTn id="31" fill="hold">
                            <p:stCondLst>
                              <p:cond delay="0"/>
                            </p:stCondLst>
                            <p:childTnLst>
                              <p:par>
                                <p:cTn id="32" presetID="3" presetClass="entr" presetSubtype="10" fill="hold" nodeType="clickEffect">
                                  <p:stCondLst>
                                    <p:cond delay="0"/>
                                  </p:stCondLst>
                                  <p:childTnLst>
                                    <p:set>
                                      <p:cBhvr>
                                        <p:cTn id="33" dur="1" fill="hold">
                                          <p:stCondLst>
                                            <p:cond delay="0"/>
                                          </p:stCondLst>
                                        </p:cTn>
                                        <p:tgtEl>
                                          <p:spTgt spid="16">
                                            <p:txEl>
                                              <p:pRg st="3" end="3"/>
                                            </p:txEl>
                                          </p:spTgt>
                                        </p:tgtEl>
                                        <p:attrNameLst>
                                          <p:attrName>style.visibility</p:attrName>
                                        </p:attrNameLst>
                                      </p:cBhvr>
                                      <p:to>
                                        <p:strVal val="visible"/>
                                      </p:to>
                                    </p:set>
                                    <p:animEffect transition="in" filter="blinds(horizontal)">
                                      <p:cBhvr>
                                        <p:cTn id="34" dur="500"/>
                                        <p:tgtEl>
                                          <p:spTgt spid="16">
                                            <p:txEl>
                                              <p:pRg st="3" end="3"/>
                                            </p:txEl>
                                          </p:spTgt>
                                        </p:tgtEl>
                                      </p:cBhvr>
                                    </p:animEffect>
                                  </p:childTnLst>
                                </p:cTn>
                              </p:par>
                            </p:childTnLst>
                          </p:cTn>
                        </p:par>
                      </p:childTnLst>
                    </p:cTn>
                  </p:par>
                  <p:par>
                    <p:cTn id="35" fill="hold">
                      <p:stCondLst>
                        <p:cond delay="indefinite"/>
                      </p:stCondLst>
                      <p:childTnLst>
                        <p:par>
                          <p:cTn id="36" fill="hold">
                            <p:stCondLst>
                              <p:cond delay="0"/>
                            </p:stCondLst>
                            <p:childTnLst>
                              <p:par>
                                <p:cTn id="37" presetID="3" presetClass="entr" presetSubtype="10" fill="hold" nodeType="clickEffect">
                                  <p:stCondLst>
                                    <p:cond delay="0"/>
                                  </p:stCondLst>
                                  <p:childTnLst>
                                    <p:set>
                                      <p:cBhvr>
                                        <p:cTn id="38" dur="1" fill="hold">
                                          <p:stCondLst>
                                            <p:cond delay="0"/>
                                          </p:stCondLst>
                                        </p:cTn>
                                        <p:tgtEl>
                                          <p:spTgt spid="16">
                                            <p:txEl>
                                              <p:pRg st="4" end="4"/>
                                            </p:txEl>
                                          </p:spTgt>
                                        </p:tgtEl>
                                        <p:attrNameLst>
                                          <p:attrName>style.visibility</p:attrName>
                                        </p:attrNameLst>
                                      </p:cBhvr>
                                      <p:to>
                                        <p:strVal val="visible"/>
                                      </p:to>
                                    </p:set>
                                    <p:animEffect transition="in" filter="blinds(horizontal)">
                                      <p:cBhvr>
                                        <p:cTn id="39" dur="500"/>
                                        <p:tgtEl>
                                          <p:spTgt spid="16">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矩形 24"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549157" y="-975631"/>
            <a:ext cx="583096" cy="838080"/>
          </a:xfrm>
          <a:prstGeom prst="rect">
            <a:avLst/>
          </a:prstGeom>
          <a:solidFill>
            <a:srgbClr val="365B7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 name="矩形 25"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1132253" y="-975631"/>
            <a:ext cx="583096" cy="838080"/>
          </a:xfrm>
          <a:prstGeom prst="rect">
            <a:avLst/>
          </a:prstGeom>
          <a:solidFill>
            <a:srgbClr val="96648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 name="矩形 26"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1715349" y="-975631"/>
            <a:ext cx="583096" cy="838080"/>
          </a:xfrm>
          <a:prstGeom prst="rect">
            <a:avLst/>
          </a:prstGeom>
          <a:solidFill>
            <a:srgbClr val="D06F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 name="矩形 27"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2298446" y="-975631"/>
            <a:ext cx="583096" cy="838080"/>
          </a:xfrm>
          <a:prstGeom prst="rect">
            <a:avLst/>
          </a:prstGeom>
          <a:solidFill>
            <a:srgbClr val="F779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 name="矩形 28"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2881542" y="-975631"/>
            <a:ext cx="583096" cy="838080"/>
          </a:xfrm>
          <a:prstGeom prst="rect">
            <a:avLst/>
          </a:prstGeom>
          <a:solidFill>
            <a:srgbClr val="F8AD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cxnSp>
        <p:nvCxnSpPr>
          <p:cNvPr id="46" name="直接连接符 45"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CxnSpPr/>
          <p:nvPr/>
        </p:nvCxnSpPr>
        <p:spPr>
          <a:xfrm>
            <a:off x="3246637" y="1273629"/>
            <a:ext cx="5770860"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47" name="文本框 46"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txBox="1"/>
          <p:nvPr/>
        </p:nvSpPr>
        <p:spPr>
          <a:xfrm>
            <a:off x="4747519" y="639346"/>
            <a:ext cx="2697480" cy="521970"/>
          </a:xfrm>
          <a:prstGeom prst="rect">
            <a:avLst/>
          </a:prstGeom>
          <a:noFill/>
        </p:spPr>
        <p:txBody>
          <a:bodyPr wrap="none" rtlCol="0">
            <a:spAutoFit/>
          </a:bodyPr>
          <a:lstStyle/>
          <a:p>
            <a:pPr algn="l"/>
            <a:r>
              <a:rPr lang="zh-CN" altLang="en-US" sz="2800" b="1" spc="500" dirty="0">
                <a:solidFill>
                  <a:schemeClr val="bg1">
                    <a:lumMod val="50000"/>
                  </a:schemeClr>
                </a:solidFill>
                <a:latin typeface="微软雅黑" panose="020B0503020204020204" charset="-122"/>
                <a:ea typeface="微软雅黑" panose="020B0503020204020204" charset="-122"/>
                <a:cs typeface="Arial" panose="020B0604020202020204" pitchFamily="34" charset="0"/>
              </a:rPr>
              <a:t>二、灵活用工</a:t>
            </a:r>
          </a:p>
        </p:txBody>
      </p:sp>
      <p:sp>
        <p:nvSpPr>
          <p:cNvPr id="48" name="椭圆 47"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flipH="1">
            <a:off x="2686180" y="813581"/>
            <a:ext cx="157493" cy="157493"/>
          </a:xfrm>
          <a:prstGeom prst="ellipse">
            <a:avLst/>
          </a:prstGeom>
          <a:solidFill>
            <a:srgbClr val="D06F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9" name="椭圆 48"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flipH="1">
            <a:off x="2686180" y="335956"/>
            <a:ext cx="321030" cy="321030"/>
          </a:xfrm>
          <a:prstGeom prst="ellipse">
            <a:avLst/>
          </a:prstGeom>
          <a:solidFill>
            <a:srgbClr val="966481"/>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0" name="椭圆 49"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flipH="1">
            <a:off x="2991678" y="806317"/>
            <a:ext cx="219803" cy="219803"/>
          </a:xfrm>
          <a:prstGeom prst="ellipse">
            <a:avLst/>
          </a:prstGeom>
          <a:solidFill>
            <a:srgbClr val="365B7C"/>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1" name="椭圆 50"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flipH="1">
            <a:off x="2031169" y="697840"/>
            <a:ext cx="164852" cy="164852"/>
          </a:xfrm>
          <a:prstGeom prst="ellipse">
            <a:avLst/>
          </a:prstGeom>
          <a:solidFill>
            <a:srgbClr val="F779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2" name="椭圆 51"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9354354" y="755438"/>
            <a:ext cx="157493" cy="157493"/>
          </a:xfrm>
          <a:prstGeom prst="ellipse">
            <a:avLst/>
          </a:prstGeom>
          <a:solidFill>
            <a:srgbClr val="D06F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3" name="椭圆 52"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9190817" y="277813"/>
            <a:ext cx="321030" cy="321030"/>
          </a:xfrm>
          <a:prstGeom prst="ellipse">
            <a:avLst/>
          </a:prstGeom>
          <a:solidFill>
            <a:srgbClr val="966481"/>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4" name="椭圆 53"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a:off x="8986546" y="748174"/>
            <a:ext cx="219803" cy="219803"/>
          </a:xfrm>
          <a:prstGeom prst="ellipse">
            <a:avLst/>
          </a:prstGeom>
          <a:solidFill>
            <a:srgbClr val="365B7C"/>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5" name="椭圆 54"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a:off x="10002006" y="639697"/>
            <a:ext cx="164852" cy="164852"/>
          </a:xfrm>
          <a:prstGeom prst="ellipse">
            <a:avLst/>
          </a:prstGeom>
          <a:solidFill>
            <a:srgbClr val="F779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7" name="Rectangle 42"/>
          <p:cNvSpPr/>
          <p:nvPr/>
        </p:nvSpPr>
        <p:spPr>
          <a:xfrm flipH="1">
            <a:off x="1478280" y="1095375"/>
            <a:ext cx="9236075" cy="5513705"/>
          </a:xfrm>
          <a:prstGeom prst="rect">
            <a:avLst/>
          </a:prstGeom>
          <a:noFill/>
          <a:ln w="12700" cap="flat" cmpd="sng" algn="ctr">
            <a:noFill/>
            <a:prstDash val="solid"/>
          </a:ln>
          <a:effectLst/>
        </p:spPr>
        <p:txBody>
          <a:bodyPr lIns="91440" tIns="0" rIns="91440" bIns="0" rtlCol="0" anchor="t"/>
          <a:lstStyle/>
          <a:p>
            <a:pPr eaLnBrk="1" hangingPunct="1">
              <a:lnSpc>
                <a:spcPct val="80000"/>
              </a:lnSpc>
            </a:pPr>
            <a:endParaRPr lang="zh-CN" altLang="en-US" sz="2000">
              <a:latin typeface="楷体" panose="02010609060101010101" pitchFamily="49" charset="-122"/>
              <a:ea typeface="楷体" panose="02010609060101010101" pitchFamily="49" charset="-122"/>
              <a:cs typeface="楷体" panose="02010609060101010101" pitchFamily="49" charset="-122"/>
              <a:sym typeface="+mn-ea"/>
            </a:endParaRPr>
          </a:p>
          <a:p>
            <a:pPr eaLnBrk="1" hangingPunct="1">
              <a:lnSpc>
                <a:spcPct val="80000"/>
              </a:lnSpc>
            </a:pPr>
            <a:r>
              <a:rPr sz="2000">
                <a:latin typeface="楷体" panose="02010609060101010101" pitchFamily="49" charset="-122"/>
                <a:ea typeface="楷体" panose="02010609060101010101" pitchFamily="49" charset="-122"/>
                <a:cs typeface="楷体" panose="02010609060101010101" pitchFamily="49" charset="-122"/>
                <a:sym typeface="+mn-ea"/>
              </a:rPr>
              <a:t>(一)灵活用工的含义及优点</a:t>
            </a:r>
          </a:p>
          <a:p>
            <a:pPr eaLnBrk="1" hangingPunct="1">
              <a:lnSpc>
                <a:spcPct val="80000"/>
              </a:lnSpc>
            </a:pPr>
            <a:r>
              <a:rPr sz="2000">
                <a:latin typeface="楷体" panose="02010609060101010101" pitchFamily="49" charset="-122"/>
                <a:ea typeface="楷体" panose="02010609060101010101" pitchFamily="49" charset="-122"/>
                <a:cs typeface="楷体" panose="02010609060101010101" pitchFamily="49" charset="-122"/>
                <a:sym typeface="+mn-ea"/>
              </a:rPr>
              <a:t>灵活用工有以下优点:</a:t>
            </a:r>
          </a:p>
          <a:p>
            <a:pPr eaLnBrk="1" hangingPunct="1">
              <a:lnSpc>
                <a:spcPct val="80000"/>
              </a:lnSpc>
            </a:pPr>
            <a:r>
              <a:rPr sz="2000">
                <a:latin typeface="楷体" panose="02010609060101010101" pitchFamily="49" charset="-122"/>
                <a:ea typeface="楷体" panose="02010609060101010101" pitchFamily="49" charset="-122"/>
                <a:cs typeface="楷体" panose="02010609060101010101" pitchFamily="49" charset="-122"/>
                <a:sym typeface="+mn-ea"/>
              </a:rPr>
              <a:t>(1)对用工单位来说,灵活用工制度可以提高企业人力资源管理效率并增强其竞争力 </a:t>
            </a:r>
          </a:p>
          <a:p>
            <a:pPr eaLnBrk="1" hangingPunct="1">
              <a:lnSpc>
                <a:spcPct val="80000"/>
              </a:lnSpc>
            </a:pPr>
            <a:r>
              <a:rPr sz="2000">
                <a:latin typeface="楷体" panose="02010609060101010101" pitchFamily="49" charset="-122"/>
                <a:ea typeface="楷体" panose="02010609060101010101" pitchFamily="49" charset="-122"/>
                <a:cs typeface="楷体" panose="02010609060101010101" pitchFamily="49" charset="-122"/>
                <a:sym typeface="+mn-ea"/>
              </a:rPr>
              <a:t>(2)对劳动者来说,灵活用工制度能够实现工作与生活之间的平衡 </a:t>
            </a:r>
          </a:p>
          <a:p>
            <a:pPr eaLnBrk="1" hangingPunct="1">
              <a:lnSpc>
                <a:spcPct val="80000"/>
              </a:lnSpc>
            </a:pPr>
            <a:r>
              <a:rPr sz="2000">
                <a:latin typeface="楷体" panose="02010609060101010101" pitchFamily="49" charset="-122"/>
                <a:ea typeface="楷体" panose="02010609060101010101" pitchFamily="49" charset="-122"/>
                <a:cs typeface="楷体" panose="02010609060101010101" pitchFamily="49" charset="-122"/>
                <a:sym typeface="+mn-ea"/>
              </a:rPr>
              <a:t>(3)对政府来说,灵活用工制度可在促进就业的同时规范劳动力市场 </a:t>
            </a:r>
            <a:r>
              <a:rPr lang="zh-CN" altLang="en-US" sz="2000">
                <a:latin typeface="楷体" panose="02010609060101010101" pitchFamily="49" charset="-122"/>
                <a:ea typeface="楷体" panose="02010609060101010101" pitchFamily="49" charset="-122"/>
                <a:cs typeface="楷体" panose="02010609060101010101" pitchFamily="49" charset="-122"/>
                <a:sym typeface="+mn-ea"/>
              </a:rPr>
              <a:t> </a:t>
            </a:r>
          </a:p>
          <a:p>
            <a:pPr eaLnBrk="1" hangingPunct="1"/>
            <a:r>
              <a:rPr lang="en-US" altLang="zh-CN" sz="200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000">
                <a:latin typeface="楷体" panose="02010609060101010101" pitchFamily="49" charset="-122"/>
                <a:ea typeface="楷体" panose="02010609060101010101" pitchFamily="49" charset="-122"/>
                <a:cs typeface="楷体" panose="02010609060101010101" pitchFamily="49" charset="-122"/>
                <a:sym typeface="+mn-ea"/>
              </a:rPr>
              <a:t>二</a:t>
            </a:r>
            <a:r>
              <a:rPr lang="en-US" altLang="zh-CN" sz="200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000">
                <a:latin typeface="楷体" panose="02010609060101010101" pitchFamily="49" charset="-122"/>
                <a:ea typeface="楷体" panose="02010609060101010101" pitchFamily="49" charset="-122"/>
                <a:cs typeface="楷体" panose="02010609060101010101" pitchFamily="49" charset="-122"/>
                <a:sym typeface="+mn-ea"/>
              </a:rPr>
              <a:t>灵活用工的形式</a:t>
            </a:r>
            <a:endParaRPr lang="zh-CN" altLang="en-US" sz="2000">
              <a:latin typeface="楷体" panose="02010609060101010101" pitchFamily="49" charset="-122"/>
              <a:ea typeface="楷体" panose="02010609060101010101" pitchFamily="49" charset="-122"/>
              <a:cs typeface="楷体" panose="02010609060101010101" pitchFamily="49" charset="-122"/>
            </a:endParaRPr>
          </a:p>
          <a:p>
            <a:pPr eaLnBrk="1" hangingPunct="1"/>
            <a:r>
              <a:rPr lang="en-US" altLang="zh-CN" sz="2000">
                <a:latin typeface="楷体" panose="02010609060101010101" pitchFamily="49" charset="-122"/>
                <a:ea typeface="楷体" panose="02010609060101010101" pitchFamily="49" charset="-122"/>
                <a:cs typeface="楷体" panose="02010609060101010101" pitchFamily="49" charset="-122"/>
                <a:sym typeface="+mn-ea"/>
              </a:rPr>
              <a:t>1.</a:t>
            </a:r>
            <a:r>
              <a:rPr lang="zh-CN" altLang="en-US" sz="2000">
                <a:latin typeface="楷体" panose="02010609060101010101" pitchFamily="49" charset="-122"/>
                <a:ea typeface="楷体" panose="02010609060101010101" pitchFamily="49" charset="-122"/>
                <a:cs typeface="楷体" panose="02010609060101010101" pitchFamily="49" charset="-122"/>
                <a:sym typeface="+mn-ea"/>
              </a:rPr>
              <a:t>非全日制用工</a:t>
            </a:r>
            <a:endParaRPr lang="zh-CN" altLang="en-US" sz="2000">
              <a:latin typeface="楷体" panose="02010609060101010101" pitchFamily="49" charset="-122"/>
              <a:ea typeface="楷体" panose="02010609060101010101" pitchFamily="49" charset="-122"/>
              <a:cs typeface="楷体" panose="02010609060101010101" pitchFamily="49" charset="-122"/>
            </a:endParaRPr>
          </a:p>
          <a:p>
            <a:pPr eaLnBrk="1" hangingPunct="1"/>
            <a:r>
              <a:rPr lang="en-US" altLang="zh-CN" sz="2000">
                <a:latin typeface="楷体" panose="02010609060101010101" pitchFamily="49" charset="-122"/>
                <a:ea typeface="楷体" panose="02010609060101010101" pitchFamily="49" charset="-122"/>
                <a:cs typeface="楷体" panose="02010609060101010101" pitchFamily="49" charset="-122"/>
                <a:sym typeface="+mn-ea"/>
              </a:rPr>
              <a:t>2.</a:t>
            </a:r>
            <a:r>
              <a:rPr lang="zh-CN" altLang="en-US" sz="2000">
                <a:latin typeface="楷体" panose="02010609060101010101" pitchFamily="49" charset="-122"/>
                <a:ea typeface="楷体" panose="02010609060101010101" pitchFamily="49" charset="-122"/>
                <a:cs typeface="楷体" panose="02010609060101010101" pitchFamily="49" charset="-122"/>
                <a:sym typeface="+mn-ea"/>
              </a:rPr>
              <a:t>工作分享制</a:t>
            </a:r>
            <a:endParaRPr lang="zh-CN" altLang="en-US" sz="2000">
              <a:latin typeface="楷体" panose="02010609060101010101" pitchFamily="49" charset="-122"/>
              <a:ea typeface="楷体" panose="02010609060101010101" pitchFamily="49" charset="-122"/>
              <a:cs typeface="楷体" panose="02010609060101010101" pitchFamily="49" charset="-122"/>
            </a:endParaRPr>
          </a:p>
          <a:p>
            <a:pPr eaLnBrk="1" hangingPunct="1"/>
            <a:r>
              <a:rPr lang="en-US" altLang="zh-CN" sz="2000">
                <a:latin typeface="楷体" panose="02010609060101010101" pitchFamily="49" charset="-122"/>
                <a:ea typeface="楷体" panose="02010609060101010101" pitchFamily="49" charset="-122"/>
                <a:cs typeface="楷体" panose="02010609060101010101" pitchFamily="49" charset="-122"/>
                <a:sym typeface="+mn-ea"/>
              </a:rPr>
              <a:t>3.</a:t>
            </a:r>
            <a:r>
              <a:rPr lang="zh-CN" altLang="en-US" sz="2000">
                <a:latin typeface="楷体" panose="02010609060101010101" pitchFamily="49" charset="-122"/>
                <a:ea typeface="楷体" panose="02010609060101010101" pitchFamily="49" charset="-122"/>
                <a:cs typeface="楷体" panose="02010609060101010101" pitchFamily="49" charset="-122"/>
                <a:sym typeface="+mn-ea"/>
              </a:rPr>
              <a:t>弹性工作制</a:t>
            </a:r>
            <a:endParaRPr lang="zh-CN" altLang="en-US" sz="2000">
              <a:latin typeface="楷体" panose="02010609060101010101" pitchFamily="49" charset="-122"/>
              <a:ea typeface="楷体" panose="02010609060101010101" pitchFamily="49" charset="-122"/>
              <a:cs typeface="楷体" panose="02010609060101010101" pitchFamily="49" charset="-122"/>
            </a:endParaRPr>
          </a:p>
          <a:p>
            <a:pPr eaLnBrk="1" hangingPunct="1"/>
            <a:r>
              <a:rPr lang="en-US" altLang="zh-CN" sz="2000">
                <a:latin typeface="楷体" panose="02010609060101010101" pitchFamily="49" charset="-122"/>
                <a:ea typeface="楷体" panose="02010609060101010101" pitchFamily="49" charset="-122"/>
                <a:cs typeface="楷体" panose="02010609060101010101" pitchFamily="49" charset="-122"/>
                <a:sym typeface="+mn-ea"/>
              </a:rPr>
              <a:t>(1)</a:t>
            </a:r>
            <a:r>
              <a:rPr lang="zh-CN" altLang="en-US" sz="2000">
                <a:latin typeface="楷体" panose="02010609060101010101" pitchFamily="49" charset="-122"/>
                <a:ea typeface="楷体" panose="02010609060101010101" pitchFamily="49" charset="-122"/>
                <a:cs typeface="楷体" panose="02010609060101010101" pitchFamily="49" charset="-122"/>
                <a:sym typeface="+mn-ea"/>
              </a:rPr>
              <a:t>核心时间与弹性时间结合制 </a:t>
            </a:r>
            <a:endParaRPr lang="zh-CN" altLang="en-US" sz="2000">
              <a:latin typeface="楷体" panose="02010609060101010101" pitchFamily="49" charset="-122"/>
              <a:ea typeface="楷体" panose="02010609060101010101" pitchFamily="49" charset="-122"/>
              <a:cs typeface="楷体" panose="02010609060101010101" pitchFamily="49" charset="-122"/>
            </a:endParaRPr>
          </a:p>
          <a:p>
            <a:pPr eaLnBrk="1" hangingPunct="1"/>
            <a:r>
              <a:rPr lang="en-US" altLang="zh-CN" sz="2000">
                <a:latin typeface="楷体" panose="02010609060101010101" pitchFamily="49" charset="-122"/>
                <a:ea typeface="楷体" panose="02010609060101010101" pitchFamily="49" charset="-122"/>
                <a:cs typeface="楷体" panose="02010609060101010101" pitchFamily="49" charset="-122"/>
                <a:sym typeface="+mn-ea"/>
              </a:rPr>
              <a:t>(2)</a:t>
            </a:r>
            <a:r>
              <a:rPr lang="zh-CN" altLang="en-US" sz="2000">
                <a:latin typeface="楷体" panose="02010609060101010101" pitchFamily="49" charset="-122"/>
                <a:ea typeface="楷体" panose="02010609060101010101" pitchFamily="49" charset="-122"/>
                <a:cs typeface="楷体" panose="02010609060101010101" pitchFamily="49" charset="-122"/>
                <a:sym typeface="+mn-ea"/>
              </a:rPr>
              <a:t>成果中心制 </a:t>
            </a:r>
            <a:endParaRPr lang="zh-CN" altLang="en-US" sz="2000">
              <a:latin typeface="楷体" panose="02010609060101010101" pitchFamily="49" charset="-122"/>
              <a:ea typeface="楷体" panose="02010609060101010101" pitchFamily="49" charset="-122"/>
              <a:cs typeface="楷体" panose="02010609060101010101" pitchFamily="49" charset="-122"/>
            </a:endParaRPr>
          </a:p>
          <a:p>
            <a:pPr eaLnBrk="1" hangingPunct="1"/>
            <a:r>
              <a:rPr lang="en-US" altLang="zh-CN" sz="2000">
                <a:latin typeface="楷体" panose="02010609060101010101" pitchFamily="49" charset="-122"/>
                <a:ea typeface="楷体" panose="02010609060101010101" pitchFamily="49" charset="-122"/>
                <a:cs typeface="楷体" panose="02010609060101010101" pitchFamily="49" charset="-122"/>
                <a:sym typeface="+mn-ea"/>
              </a:rPr>
              <a:t>(3)</a:t>
            </a:r>
            <a:r>
              <a:rPr lang="zh-CN" altLang="en-US" sz="2000">
                <a:latin typeface="楷体" panose="02010609060101010101" pitchFamily="49" charset="-122"/>
                <a:ea typeface="楷体" panose="02010609060101010101" pitchFamily="49" charset="-122"/>
                <a:cs typeface="楷体" panose="02010609060101010101" pitchFamily="49" charset="-122"/>
                <a:sym typeface="+mn-ea"/>
              </a:rPr>
              <a:t>紧缩工作时间制</a:t>
            </a:r>
          </a:p>
          <a:p>
            <a:pPr eaLnBrk="1" hangingPunct="1"/>
            <a:r>
              <a:rPr lang="en-US" altLang="zh-CN" sz="200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000">
                <a:latin typeface="楷体" panose="02010609060101010101" pitchFamily="49" charset="-122"/>
                <a:ea typeface="楷体" panose="02010609060101010101" pitchFamily="49" charset="-122"/>
                <a:cs typeface="楷体" panose="02010609060101010101" pitchFamily="49" charset="-122"/>
                <a:sym typeface="+mn-ea"/>
              </a:rPr>
              <a:t>三</a:t>
            </a:r>
            <a:r>
              <a:rPr lang="en-US" altLang="zh-CN" sz="200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000">
                <a:latin typeface="楷体" panose="02010609060101010101" pitchFamily="49" charset="-122"/>
                <a:ea typeface="楷体" panose="02010609060101010101" pitchFamily="49" charset="-122"/>
                <a:cs typeface="楷体" panose="02010609060101010101" pitchFamily="49" charset="-122"/>
                <a:sym typeface="+mn-ea"/>
              </a:rPr>
              <a:t>灵活用工的注意事项</a:t>
            </a:r>
            <a:endParaRPr lang="zh-CN" altLang="en-US" sz="2000">
              <a:latin typeface="楷体" panose="02010609060101010101" pitchFamily="49" charset="-122"/>
              <a:ea typeface="楷体" panose="02010609060101010101" pitchFamily="49" charset="-122"/>
              <a:cs typeface="楷体" panose="02010609060101010101" pitchFamily="49" charset="-122"/>
            </a:endParaRPr>
          </a:p>
          <a:p>
            <a:pPr eaLnBrk="1" hangingPunct="1"/>
            <a:r>
              <a:rPr lang="en-US" altLang="zh-CN" sz="2000">
                <a:latin typeface="楷体" panose="02010609060101010101" pitchFamily="49" charset="-122"/>
                <a:ea typeface="楷体" panose="02010609060101010101" pitchFamily="49" charset="-122"/>
                <a:cs typeface="楷体" panose="02010609060101010101" pitchFamily="49" charset="-122"/>
                <a:sym typeface="+mn-ea"/>
              </a:rPr>
              <a:t>1.</a:t>
            </a:r>
            <a:r>
              <a:rPr lang="zh-CN" altLang="en-US" sz="2000">
                <a:latin typeface="楷体" panose="02010609060101010101" pitchFamily="49" charset="-122"/>
                <a:ea typeface="楷体" panose="02010609060101010101" pitchFamily="49" charset="-122"/>
                <a:cs typeface="楷体" panose="02010609060101010101" pitchFamily="49" charset="-122"/>
                <a:sym typeface="+mn-ea"/>
              </a:rPr>
              <a:t>科学规划好长期用工与临时性用工 </a:t>
            </a:r>
            <a:endParaRPr lang="zh-CN" altLang="en-US" sz="2000">
              <a:latin typeface="楷体" panose="02010609060101010101" pitchFamily="49" charset="-122"/>
              <a:ea typeface="楷体" panose="02010609060101010101" pitchFamily="49" charset="-122"/>
              <a:cs typeface="楷体" panose="02010609060101010101" pitchFamily="49" charset="-122"/>
            </a:endParaRPr>
          </a:p>
          <a:p>
            <a:pPr eaLnBrk="1" hangingPunct="1"/>
            <a:r>
              <a:rPr lang="en-US" altLang="zh-CN" sz="2000">
                <a:latin typeface="楷体" panose="02010609060101010101" pitchFamily="49" charset="-122"/>
                <a:ea typeface="楷体" panose="02010609060101010101" pitchFamily="49" charset="-122"/>
                <a:cs typeface="楷体" panose="02010609060101010101" pitchFamily="49" charset="-122"/>
                <a:sym typeface="+mn-ea"/>
              </a:rPr>
              <a:t>2.</a:t>
            </a:r>
            <a:r>
              <a:rPr lang="zh-CN" altLang="en-US" sz="2000">
                <a:latin typeface="楷体" panose="02010609060101010101" pitchFamily="49" charset="-122"/>
                <a:ea typeface="楷体" panose="02010609060101010101" pitchFamily="49" charset="-122"/>
                <a:cs typeface="楷体" panose="02010609060101010101" pitchFamily="49" charset="-122"/>
                <a:sym typeface="+mn-ea"/>
              </a:rPr>
              <a:t>科学平衡全日制员工和灵活用工制员工之间的关系 </a:t>
            </a:r>
            <a:endParaRPr lang="zh-CN" altLang="en-US" sz="2000">
              <a:latin typeface="楷体" panose="02010609060101010101" pitchFamily="49" charset="-122"/>
              <a:ea typeface="楷体" panose="02010609060101010101" pitchFamily="49" charset="-122"/>
              <a:cs typeface="楷体" panose="02010609060101010101" pitchFamily="49" charset="-122"/>
            </a:endParaRPr>
          </a:p>
          <a:p>
            <a:pPr eaLnBrk="1" hangingPunct="1"/>
            <a:r>
              <a:rPr lang="en-US" altLang="zh-CN" sz="2000">
                <a:latin typeface="楷体" panose="02010609060101010101" pitchFamily="49" charset="-122"/>
                <a:ea typeface="楷体" panose="02010609060101010101" pitchFamily="49" charset="-122"/>
                <a:cs typeface="楷体" panose="02010609060101010101" pitchFamily="49" charset="-122"/>
                <a:sym typeface="+mn-ea"/>
              </a:rPr>
              <a:t>3.</a:t>
            </a:r>
            <a:r>
              <a:rPr lang="zh-CN" altLang="en-US" sz="2000">
                <a:latin typeface="楷体" panose="02010609060101010101" pitchFamily="49" charset="-122"/>
                <a:ea typeface="楷体" panose="02010609060101010101" pitchFamily="49" charset="-122"/>
                <a:cs typeface="楷体" panose="02010609060101010101" pitchFamily="49" charset="-122"/>
                <a:sym typeface="+mn-ea"/>
              </a:rPr>
              <a:t>避免非全日制员工在不同单位的工作时间、工作内容等发生冲突</a:t>
            </a:r>
            <a:endParaRPr lang="zh-CN" altLang="en-US" sz="2000">
              <a:latin typeface="楷体" panose="02010609060101010101" pitchFamily="49" charset="-122"/>
              <a:ea typeface="楷体" panose="02010609060101010101" pitchFamily="49" charset="-122"/>
              <a:cs typeface="楷体" panose="02010609060101010101" pitchFamily="49" charset="-122"/>
            </a:endParaRPr>
          </a:p>
          <a:p>
            <a:pPr eaLnBrk="1" hangingPunct="1"/>
            <a:r>
              <a:rPr lang="en-US" altLang="zh-CN" sz="2000">
                <a:latin typeface="楷体" panose="02010609060101010101" pitchFamily="49" charset="-122"/>
                <a:ea typeface="楷体" panose="02010609060101010101" pitchFamily="49" charset="-122"/>
                <a:cs typeface="楷体" panose="02010609060101010101" pitchFamily="49" charset="-122"/>
                <a:sym typeface="+mn-ea"/>
              </a:rPr>
              <a:t>4.</a:t>
            </a:r>
            <a:r>
              <a:rPr lang="zh-CN" altLang="en-US" sz="2000">
                <a:latin typeface="楷体" panose="02010609060101010101" pitchFamily="49" charset="-122"/>
                <a:ea typeface="楷体" panose="02010609060101010101" pitchFamily="49" charset="-122"/>
                <a:cs typeface="楷体" panose="02010609060101010101" pitchFamily="49" charset="-122"/>
                <a:sym typeface="+mn-ea"/>
              </a:rPr>
              <a:t>遵守国家的法律法规</a:t>
            </a:r>
            <a:endParaRPr lang="zh-CN" altLang="en-US" sz="2000">
              <a:latin typeface="楷体" panose="02010609060101010101" pitchFamily="49" charset="-122"/>
              <a:ea typeface="楷体" panose="02010609060101010101" pitchFamily="49" charset="-122"/>
              <a:cs typeface="楷体" panose="02010609060101010101" pitchFamily="49" charset="-122"/>
            </a:endParaRPr>
          </a:p>
          <a:p>
            <a:pPr eaLnBrk="1" hangingPunct="1"/>
            <a:endParaRPr lang="zh-CN" altLang="en-US" sz="2000">
              <a:latin typeface="楷体" panose="02010609060101010101" pitchFamily="49" charset="-122"/>
              <a:ea typeface="楷体" panose="02010609060101010101" pitchFamily="49" charset="-122"/>
              <a:cs typeface="楷体" panose="02010609060101010101" pitchFamily="49" charset="-122"/>
            </a:endParaRPr>
          </a:p>
          <a:p>
            <a:pPr eaLnBrk="1" hangingPunct="1">
              <a:lnSpc>
                <a:spcPct val="80000"/>
              </a:lnSpc>
            </a:pPr>
            <a:endParaRPr sz="2000">
              <a:latin typeface="楷体" panose="02010609060101010101" pitchFamily="49" charset="-122"/>
              <a:ea typeface="楷体" panose="02010609060101010101" pitchFamily="49" charset="-122"/>
              <a:cs typeface="楷体" panose="02010609060101010101" pitchFamily="49" charset="-122"/>
              <a:sym typeface="+mn-ea"/>
            </a:endParaRPr>
          </a:p>
          <a:p>
            <a:pPr eaLnBrk="1" hangingPunct="1">
              <a:lnSpc>
                <a:spcPct val="80000"/>
              </a:lnSpc>
            </a:pPr>
            <a:endParaRPr sz="2000">
              <a:latin typeface="楷体" panose="02010609060101010101" pitchFamily="49" charset="-122"/>
              <a:ea typeface="楷体" panose="02010609060101010101" pitchFamily="49" charset="-122"/>
              <a:cs typeface="楷体" panose="02010609060101010101" pitchFamily="49" charset="-122"/>
              <a:sym typeface="+mn-ea"/>
            </a:endParaRPr>
          </a:p>
        </p:txBody>
      </p:sp>
      <p:sp>
        <p:nvSpPr>
          <p:cNvPr id="5" name="e7d195523061f1c0"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hidden="1"/>
          <p:cNvSpPr txBox="1"/>
          <p:nvPr/>
        </p:nvSpPr>
        <p:spPr>
          <a:xfrm>
            <a:off x="-355600" y="1803400"/>
            <a:ext cx="293927" cy="1016000"/>
          </a:xfrm>
          <a:prstGeom prst="rect">
            <a:avLst/>
          </a:prstGeom>
          <a:noFill/>
        </p:spPr>
        <p:txBody>
          <a:bodyPr vert="wordArtVert" rtlCol="0">
            <a:spAutoFit/>
          </a:bodyPr>
          <a:lstStyle/>
          <a:p>
            <a:r>
              <a:rPr lang="en-US" altLang="zh-CN" sz="100"/>
              <a:t>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a:t>
            </a:r>
            <a:endParaRPr lang="zh-CN" altLang="en-US" sz="100"/>
          </a:p>
        </p:txBody>
      </p:sp>
    </p:spTree>
    <p:extLst>
      <p:ext uri="{BB962C8B-B14F-4D97-AF65-F5344CB8AC3E}">
        <p14:creationId xmlns:p14="http://schemas.microsoft.com/office/powerpoint/2010/main" val="2496178307"/>
      </p:ext>
    </p:extLst>
  </p:cSld>
  <p:clrMapOvr>
    <a:masterClrMapping/>
  </p:clrMapOvr>
  <mc:AlternateContent xmlns:mc="http://schemas.openxmlformats.org/markup-compatibility/2006" xmlns:p14="http://schemas.microsoft.com/office/powerpoint/2010/main">
    <mc:Choice Requires="p14">
      <p:transition spd="slow" p14:dur="1250" advTm="0">
        <p:random/>
      </p:transition>
    </mc:Choice>
    <mc:Fallback xmlns="">
      <p:transition spd="slow" advTm="0">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nodeType="clickEffect">
                                  <p:stCondLst>
                                    <p:cond delay="0"/>
                                  </p:stCondLst>
                                  <p:childTnLst>
                                    <p:set>
                                      <p:cBhvr>
                                        <p:cTn id="6" dur="1" fill="hold">
                                          <p:stCondLst>
                                            <p:cond delay="0"/>
                                          </p:stCondLst>
                                        </p:cTn>
                                        <p:tgtEl>
                                          <p:spTgt spid="57">
                                            <p:txEl>
                                              <p:pRg st="1" end="1"/>
                                            </p:txEl>
                                          </p:spTgt>
                                        </p:tgtEl>
                                        <p:attrNameLst>
                                          <p:attrName>style.visibility</p:attrName>
                                        </p:attrNameLst>
                                      </p:cBhvr>
                                      <p:to>
                                        <p:strVal val="visible"/>
                                      </p:to>
                                    </p:set>
                                    <p:animEffect transition="in" filter="wipe(down)">
                                      <p:cBhvr>
                                        <p:cTn id="7" dur="500"/>
                                        <p:tgtEl>
                                          <p:spTgt spid="57">
                                            <p:txEl>
                                              <p:pRg st="1" end="1"/>
                                            </p:txEl>
                                          </p:spTgt>
                                        </p:tgtEl>
                                      </p:cBhvr>
                                    </p:animEffect>
                                  </p:childTnLst>
                                </p:cTn>
                              </p:par>
                              <p:par>
                                <p:cTn id="8" presetID="22" presetClass="entr" presetSubtype="4" fill="hold" nodeType="withEffect">
                                  <p:stCondLst>
                                    <p:cond delay="0"/>
                                  </p:stCondLst>
                                  <p:childTnLst>
                                    <p:set>
                                      <p:cBhvr>
                                        <p:cTn id="9" dur="1" fill="hold">
                                          <p:stCondLst>
                                            <p:cond delay="0"/>
                                          </p:stCondLst>
                                        </p:cTn>
                                        <p:tgtEl>
                                          <p:spTgt spid="57">
                                            <p:txEl>
                                              <p:pRg st="2" end="2"/>
                                            </p:txEl>
                                          </p:spTgt>
                                        </p:tgtEl>
                                        <p:attrNameLst>
                                          <p:attrName>style.visibility</p:attrName>
                                        </p:attrNameLst>
                                      </p:cBhvr>
                                      <p:to>
                                        <p:strVal val="visible"/>
                                      </p:to>
                                    </p:set>
                                    <p:animEffect transition="in" filter="wipe(down)">
                                      <p:cBhvr>
                                        <p:cTn id="10" dur="500"/>
                                        <p:tgtEl>
                                          <p:spTgt spid="57">
                                            <p:txEl>
                                              <p:pRg st="2" end="2"/>
                                            </p:txEl>
                                          </p:spTgt>
                                        </p:tgtEl>
                                      </p:cBhvr>
                                    </p:animEffect>
                                  </p:childTnLst>
                                </p:cTn>
                              </p:par>
                              <p:par>
                                <p:cTn id="11" presetID="22" presetClass="entr" presetSubtype="4" fill="hold" nodeType="withEffect">
                                  <p:stCondLst>
                                    <p:cond delay="0"/>
                                  </p:stCondLst>
                                  <p:childTnLst>
                                    <p:set>
                                      <p:cBhvr>
                                        <p:cTn id="12" dur="1" fill="hold">
                                          <p:stCondLst>
                                            <p:cond delay="0"/>
                                          </p:stCondLst>
                                        </p:cTn>
                                        <p:tgtEl>
                                          <p:spTgt spid="57">
                                            <p:txEl>
                                              <p:pRg st="3" end="3"/>
                                            </p:txEl>
                                          </p:spTgt>
                                        </p:tgtEl>
                                        <p:attrNameLst>
                                          <p:attrName>style.visibility</p:attrName>
                                        </p:attrNameLst>
                                      </p:cBhvr>
                                      <p:to>
                                        <p:strVal val="visible"/>
                                      </p:to>
                                    </p:set>
                                    <p:animEffect transition="in" filter="wipe(down)">
                                      <p:cBhvr>
                                        <p:cTn id="13" dur="500"/>
                                        <p:tgtEl>
                                          <p:spTgt spid="57">
                                            <p:txEl>
                                              <p:pRg st="3" end="3"/>
                                            </p:txEl>
                                          </p:spTgt>
                                        </p:tgtEl>
                                      </p:cBhvr>
                                    </p:animEffect>
                                  </p:childTnLst>
                                </p:cTn>
                              </p:par>
                              <p:par>
                                <p:cTn id="14" presetID="22" presetClass="entr" presetSubtype="4" fill="hold" nodeType="withEffect">
                                  <p:stCondLst>
                                    <p:cond delay="0"/>
                                  </p:stCondLst>
                                  <p:childTnLst>
                                    <p:set>
                                      <p:cBhvr>
                                        <p:cTn id="15" dur="1" fill="hold">
                                          <p:stCondLst>
                                            <p:cond delay="0"/>
                                          </p:stCondLst>
                                        </p:cTn>
                                        <p:tgtEl>
                                          <p:spTgt spid="57">
                                            <p:txEl>
                                              <p:pRg st="4" end="4"/>
                                            </p:txEl>
                                          </p:spTgt>
                                        </p:tgtEl>
                                        <p:attrNameLst>
                                          <p:attrName>style.visibility</p:attrName>
                                        </p:attrNameLst>
                                      </p:cBhvr>
                                      <p:to>
                                        <p:strVal val="visible"/>
                                      </p:to>
                                    </p:set>
                                    <p:animEffect transition="in" filter="wipe(down)">
                                      <p:cBhvr>
                                        <p:cTn id="16" dur="500"/>
                                        <p:tgtEl>
                                          <p:spTgt spid="57">
                                            <p:txEl>
                                              <p:pRg st="4" end="4"/>
                                            </p:txEl>
                                          </p:spTgt>
                                        </p:tgtEl>
                                      </p:cBhvr>
                                    </p:animEffect>
                                  </p:childTnLst>
                                </p:cTn>
                              </p:par>
                              <p:par>
                                <p:cTn id="17" presetID="22" presetClass="entr" presetSubtype="4" fill="hold" nodeType="withEffect">
                                  <p:stCondLst>
                                    <p:cond delay="0"/>
                                  </p:stCondLst>
                                  <p:childTnLst>
                                    <p:set>
                                      <p:cBhvr>
                                        <p:cTn id="18" dur="1" fill="hold">
                                          <p:stCondLst>
                                            <p:cond delay="0"/>
                                          </p:stCondLst>
                                        </p:cTn>
                                        <p:tgtEl>
                                          <p:spTgt spid="57">
                                            <p:txEl>
                                              <p:pRg st="5" end="5"/>
                                            </p:txEl>
                                          </p:spTgt>
                                        </p:tgtEl>
                                        <p:attrNameLst>
                                          <p:attrName>style.visibility</p:attrName>
                                        </p:attrNameLst>
                                      </p:cBhvr>
                                      <p:to>
                                        <p:strVal val="visible"/>
                                      </p:to>
                                    </p:set>
                                    <p:animEffect transition="in" filter="wipe(down)">
                                      <p:cBhvr>
                                        <p:cTn id="19" dur="500"/>
                                        <p:tgtEl>
                                          <p:spTgt spid="57">
                                            <p:txEl>
                                              <p:pRg st="5" end="5"/>
                                            </p:txEl>
                                          </p:spTgt>
                                        </p:tgtEl>
                                      </p:cBhvr>
                                    </p:animEffect>
                                  </p:childTnLst>
                                </p:cTn>
                              </p:par>
                            </p:childTnLst>
                          </p:cTn>
                        </p:par>
                      </p:childTnLst>
                    </p:cTn>
                  </p:par>
                  <p:par>
                    <p:cTn id="20" fill="hold">
                      <p:stCondLst>
                        <p:cond delay="indefinite"/>
                      </p:stCondLst>
                      <p:childTnLst>
                        <p:par>
                          <p:cTn id="21" fill="hold">
                            <p:stCondLst>
                              <p:cond delay="0"/>
                            </p:stCondLst>
                            <p:childTnLst>
                              <p:par>
                                <p:cTn id="22" presetID="22" presetClass="entr" presetSubtype="4" fill="hold" nodeType="clickEffect">
                                  <p:stCondLst>
                                    <p:cond delay="0"/>
                                  </p:stCondLst>
                                  <p:childTnLst>
                                    <p:set>
                                      <p:cBhvr>
                                        <p:cTn id="23" dur="1" fill="hold">
                                          <p:stCondLst>
                                            <p:cond delay="0"/>
                                          </p:stCondLst>
                                        </p:cTn>
                                        <p:tgtEl>
                                          <p:spTgt spid="57">
                                            <p:txEl>
                                              <p:pRg st="6" end="6"/>
                                            </p:txEl>
                                          </p:spTgt>
                                        </p:tgtEl>
                                        <p:attrNameLst>
                                          <p:attrName>style.visibility</p:attrName>
                                        </p:attrNameLst>
                                      </p:cBhvr>
                                      <p:to>
                                        <p:strVal val="visible"/>
                                      </p:to>
                                    </p:set>
                                    <p:animEffect transition="in" filter="wipe(down)">
                                      <p:cBhvr>
                                        <p:cTn id="24" dur="500"/>
                                        <p:tgtEl>
                                          <p:spTgt spid="57">
                                            <p:txEl>
                                              <p:pRg st="6" end="6"/>
                                            </p:txEl>
                                          </p:spTgt>
                                        </p:tgtEl>
                                      </p:cBhvr>
                                    </p:animEffect>
                                  </p:childTnLst>
                                </p:cTn>
                              </p:par>
                              <p:par>
                                <p:cTn id="25" presetID="22" presetClass="entr" presetSubtype="4" fill="hold" nodeType="withEffect">
                                  <p:stCondLst>
                                    <p:cond delay="0"/>
                                  </p:stCondLst>
                                  <p:childTnLst>
                                    <p:set>
                                      <p:cBhvr>
                                        <p:cTn id="26" dur="1" fill="hold">
                                          <p:stCondLst>
                                            <p:cond delay="0"/>
                                          </p:stCondLst>
                                        </p:cTn>
                                        <p:tgtEl>
                                          <p:spTgt spid="57">
                                            <p:txEl>
                                              <p:pRg st="7" end="7"/>
                                            </p:txEl>
                                          </p:spTgt>
                                        </p:tgtEl>
                                        <p:attrNameLst>
                                          <p:attrName>style.visibility</p:attrName>
                                        </p:attrNameLst>
                                      </p:cBhvr>
                                      <p:to>
                                        <p:strVal val="visible"/>
                                      </p:to>
                                    </p:set>
                                    <p:animEffect transition="in" filter="wipe(down)">
                                      <p:cBhvr>
                                        <p:cTn id="27" dur="500"/>
                                        <p:tgtEl>
                                          <p:spTgt spid="57">
                                            <p:txEl>
                                              <p:pRg st="7" end="7"/>
                                            </p:txEl>
                                          </p:spTgt>
                                        </p:tgtEl>
                                      </p:cBhvr>
                                    </p:animEffect>
                                  </p:childTnLst>
                                </p:cTn>
                              </p:par>
                              <p:par>
                                <p:cTn id="28" presetID="22" presetClass="entr" presetSubtype="4" fill="hold" nodeType="withEffect">
                                  <p:stCondLst>
                                    <p:cond delay="0"/>
                                  </p:stCondLst>
                                  <p:childTnLst>
                                    <p:set>
                                      <p:cBhvr>
                                        <p:cTn id="29" dur="1" fill="hold">
                                          <p:stCondLst>
                                            <p:cond delay="0"/>
                                          </p:stCondLst>
                                        </p:cTn>
                                        <p:tgtEl>
                                          <p:spTgt spid="57">
                                            <p:txEl>
                                              <p:pRg st="8" end="8"/>
                                            </p:txEl>
                                          </p:spTgt>
                                        </p:tgtEl>
                                        <p:attrNameLst>
                                          <p:attrName>style.visibility</p:attrName>
                                        </p:attrNameLst>
                                      </p:cBhvr>
                                      <p:to>
                                        <p:strVal val="visible"/>
                                      </p:to>
                                    </p:set>
                                    <p:animEffect transition="in" filter="wipe(down)">
                                      <p:cBhvr>
                                        <p:cTn id="30" dur="500"/>
                                        <p:tgtEl>
                                          <p:spTgt spid="57">
                                            <p:txEl>
                                              <p:pRg st="8" end="8"/>
                                            </p:txEl>
                                          </p:spTgt>
                                        </p:tgtEl>
                                      </p:cBhvr>
                                    </p:animEffect>
                                  </p:childTnLst>
                                </p:cTn>
                              </p:par>
                              <p:par>
                                <p:cTn id="31" presetID="22" presetClass="entr" presetSubtype="4" fill="hold" nodeType="withEffect">
                                  <p:stCondLst>
                                    <p:cond delay="0"/>
                                  </p:stCondLst>
                                  <p:childTnLst>
                                    <p:set>
                                      <p:cBhvr>
                                        <p:cTn id="32" dur="1" fill="hold">
                                          <p:stCondLst>
                                            <p:cond delay="0"/>
                                          </p:stCondLst>
                                        </p:cTn>
                                        <p:tgtEl>
                                          <p:spTgt spid="57">
                                            <p:txEl>
                                              <p:pRg st="9" end="9"/>
                                            </p:txEl>
                                          </p:spTgt>
                                        </p:tgtEl>
                                        <p:attrNameLst>
                                          <p:attrName>style.visibility</p:attrName>
                                        </p:attrNameLst>
                                      </p:cBhvr>
                                      <p:to>
                                        <p:strVal val="visible"/>
                                      </p:to>
                                    </p:set>
                                    <p:animEffect transition="in" filter="wipe(down)">
                                      <p:cBhvr>
                                        <p:cTn id="33" dur="500"/>
                                        <p:tgtEl>
                                          <p:spTgt spid="57">
                                            <p:txEl>
                                              <p:pRg st="9" end="9"/>
                                            </p:txEl>
                                          </p:spTgt>
                                        </p:tgtEl>
                                      </p:cBhvr>
                                    </p:animEffect>
                                  </p:childTnLst>
                                </p:cTn>
                              </p:par>
                              <p:par>
                                <p:cTn id="34" presetID="22" presetClass="entr" presetSubtype="4" fill="hold" nodeType="withEffect">
                                  <p:stCondLst>
                                    <p:cond delay="0"/>
                                  </p:stCondLst>
                                  <p:childTnLst>
                                    <p:set>
                                      <p:cBhvr>
                                        <p:cTn id="35" dur="1" fill="hold">
                                          <p:stCondLst>
                                            <p:cond delay="0"/>
                                          </p:stCondLst>
                                        </p:cTn>
                                        <p:tgtEl>
                                          <p:spTgt spid="57">
                                            <p:txEl>
                                              <p:pRg st="10" end="10"/>
                                            </p:txEl>
                                          </p:spTgt>
                                        </p:tgtEl>
                                        <p:attrNameLst>
                                          <p:attrName>style.visibility</p:attrName>
                                        </p:attrNameLst>
                                      </p:cBhvr>
                                      <p:to>
                                        <p:strVal val="visible"/>
                                      </p:to>
                                    </p:set>
                                    <p:animEffect transition="in" filter="wipe(down)">
                                      <p:cBhvr>
                                        <p:cTn id="36" dur="500"/>
                                        <p:tgtEl>
                                          <p:spTgt spid="57">
                                            <p:txEl>
                                              <p:pRg st="10" end="10"/>
                                            </p:txEl>
                                          </p:spTgt>
                                        </p:tgtEl>
                                      </p:cBhvr>
                                    </p:animEffect>
                                  </p:childTnLst>
                                </p:cTn>
                              </p:par>
                              <p:par>
                                <p:cTn id="37" presetID="22" presetClass="entr" presetSubtype="4" fill="hold" nodeType="withEffect">
                                  <p:stCondLst>
                                    <p:cond delay="0"/>
                                  </p:stCondLst>
                                  <p:childTnLst>
                                    <p:set>
                                      <p:cBhvr>
                                        <p:cTn id="38" dur="1" fill="hold">
                                          <p:stCondLst>
                                            <p:cond delay="0"/>
                                          </p:stCondLst>
                                        </p:cTn>
                                        <p:tgtEl>
                                          <p:spTgt spid="57">
                                            <p:txEl>
                                              <p:pRg st="11" end="11"/>
                                            </p:txEl>
                                          </p:spTgt>
                                        </p:tgtEl>
                                        <p:attrNameLst>
                                          <p:attrName>style.visibility</p:attrName>
                                        </p:attrNameLst>
                                      </p:cBhvr>
                                      <p:to>
                                        <p:strVal val="visible"/>
                                      </p:to>
                                    </p:set>
                                    <p:animEffect transition="in" filter="wipe(down)">
                                      <p:cBhvr>
                                        <p:cTn id="39" dur="500"/>
                                        <p:tgtEl>
                                          <p:spTgt spid="57">
                                            <p:txEl>
                                              <p:pRg st="11" end="11"/>
                                            </p:txEl>
                                          </p:spTgt>
                                        </p:tgtEl>
                                      </p:cBhvr>
                                    </p:animEffect>
                                  </p:childTnLst>
                                </p:cTn>
                              </p:par>
                              <p:par>
                                <p:cTn id="40" presetID="22" presetClass="entr" presetSubtype="4" fill="hold" nodeType="withEffect">
                                  <p:stCondLst>
                                    <p:cond delay="0"/>
                                  </p:stCondLst>
                                  <p:childTnLst>
                                    <p:set>
                                      <p:cBhvr>
                                        <p:cTn id="41" dur="1" fill="hold">
                                          <p:stCondLst>
                                            <p:cond delay="0"/>
                                          </p:stCondLst>
                                        </p:cTn>
                                        <p:tgtEl>
                                          <p:spTgt spid="57">
                                            <p:txEl>
                                              <p:pRg st="12" end="12"/>
                                            </p:txEl>
                                          </p:spTgt>
                                        </p:tgtEl>
                                        <p:attrNameLst>
                                          <p:attrName>style.visibility</p:attrName>
                                        </p:attrNameLst>
                                      </p:cBhvr>
                                      <p:to>
                                        <p:strVal val="visible"/>
                                      </p:to>
                                    </p:set>
                                    <p:animEffect transition="in" filter="wipe(down)">
                                      <p:cBhvr>
                                        <p:cTn id="42" dur="500"/>
                                        <p:tgtEl>
                                          <p:spTgt spid="57">
                                            <p:txEl>
                                              <p:pRg st="12" end="12"/>
                                            </p:txEl>
                                          </p:spTgt>
                                        </p:tgtEl>
                                      </p:cBhvr>
                                    </p:animEffect>
                                  </p:childTnLst>
                                </p:cTn>
                              </p:par>
                            </p:childTnLst>
                          </p:cTn>
                        </p:par>
                      </p:childTnLst>
                    </p:cTn>
                  </p:par>
                  <p:par>
                    <p:cTn id="43" fill="hold">
                      <p:stCondLst>
                        <p:cond delay="indefinite"/>
                      </p:stCondLst>
                      <p:childTnLst>
                        <p:par>
                          <p:cTn id="44" fill="hold">
                            <p:stCondLst>
                              <p:cond delay="0"/>
                            </p:stCondLst>
                            <p:childTnLst>
                              <p:par>
                                <p:cTn id="45" presetID="22" presetClass="entr" presetSubtype="4" fill="hold" nodeType="clickEffect">
                                  <p:stCondLst>
                                    <p:cond delay="0"/>
                                  </p:stCondLst>
                                  <p:childTnLst>
                                    <p:set>
                                      <p:cBhvr>
                                        <p:cTn id="46" dur="1" fill="hold">
                                          <p:stCondLst>
                                            <p:cond delay="0"/>
                                          </p:stCondLst>
                                        </p:cTn>
                                        <p:tgtEl>
                                          <p:spTgt spid="57">
                                            <p:txEl>
                                              <p:pRg st="13" end="13"/>
                                            </p:txEl>
                                          </p:spTgt>
                                        </p:tgtEl>
                                        <p:attrNameLst>
                                          <p:attrName>style.visibility</p:attrName>
                                        </p:attrNameLst>
                                      </p:cBhvr>
                                      <p:to>
                                        <p:strVal val="visible"/>
                                      </p:to>
                                    </p:set>
                                    <p:animEffect transition="in" filter="wipe(down)">
                                      <p:cBhvr>
                                        <p:cTn id="47" dur="500"/>
                                        <p:tgtEl>
                                          <p:spTgt spid="57">
                                            <p:txEl>
                                              <p:pRg st="13" end="13"/>
                                            </p:txEl>
                                          </p:spTgt>
                                        </p:tgtEl>
                                      </p:cBhvr>
                                    </p:animEffect>
                                  </p:childTnLst>
                                </p:cTn>
                              </p:par>
                              <p:par>
                                <p:cTn id="48" presetID="22" presetClass="entr" presetSubtype="4" fill="hold" nodeType="withEffect">
                                  <p:stCondLst>
                                    <p:cond delay="0"/>
                                  </p:stCondLst>
                                  <p:childTnLst>
                                    <p:set>
                                      <p:cBhvr>
                                        <p:cTn id="49" dur="1" fill="hold">
                                          <p:stCondLst>
                                            <p:cond delay="0"/>
                                          </p:stCondLst>
                                        </p:cTn>
                                        <p:tgtEl>
                                          <p:spTgt spid="57">
                                            <p:txEl>
                                              <p:pRg st="14" end="14"/>
                                            </p:txEl>
                                          </p:spTgt>
                                        </p:tgtEl>
                                        <p:attrNameLst>
                                          <p:attrName>style.visibility</p:attrName>
                                        </p:attrNameLst>
                                      </p:cBhvr>
                                      <p:to>
                                        <p:strVal val="visible"/>
                                      </p:to>
                                    </p:set>
                                    <p:animEffect transition="in" filter="wipe(down)">
                                      <p:cBhvr>
                                        <p:cTn id="50" dur="500"/>
                                        <p:tgtEl>
                                          <p:spTgt spid="57">
                                            <p:txEl>
                                              <p:pRg st="14" end="14"/>
                                            </p:txEl>
                                          </p:spTgt>
                                        </p:tgtEl>
                                      </p:cBhvr>
                                    </p:animEffect>
                                  </p:childTnLst>
                                </p:cTn>
                              </p:par>
                              <p:par>
                                <p:cTn id="51" presetID="22" presetClass="entr" presetSubtype="4" fill="hold" nodeType="withEffect">
                                  <p:stCondLst>
                                    <p:cond delay="0"/>
                                  </p:stCondLst>
                                  <p:childTnLst>
                                    <p:set>
                                      <p:cBhvr>
                                        <p:cTn id="52" dur="1" fill="hold">
                                          <p:stCondLst>
                                            <p:cond delay="0"/>
                                          </p:stCondLst>
                                        </p:cTn>
                                        <p:tgtEl>
                                          <p:spTgt spid="57">
                                            <p:txEl>
                                              <p:pRg st="15" end="15"/>
                                            </p:txEl>
                                          </p:spTgt>
                                        </p:tgtEl>
                                        <p:attrNameLst>
                                          <p:attrName>style.visibility</p:attrName>
                                        </p:attrNameLst>
                                      </p:cBhvr>
                                      <p:to>
                                        <p:strVal val="visible"/>
                                      </p:to>
                                    </p:set>
                                    <p:animEffect transition="in" filter="wipe(down)">
                                      <p:cBhvr>
                                        <p:cTn id="53" dur="500"/>
                                        <p:tgtEl>
                                          <p:spTgt spid="57">
                                            <p:txEl>
                                              <p:pRg st="15" end="15"/>
                                            </p:txEl>
                                          </p:spTgt>
                                        </p:tgtEl>
                                      </p:cBhvr>
                                    </p:animEffect>
                                  </p:childTnLst>
                                </p:cTn>
                              </p:par>
                              <p:par>
                                <p:cTn id="54" presetID="22" presetClass="entr" presetSubtype="4" fill="hold" nodeType="withEffect">
                                  <p:stCondLst>
                                    <p:cond delay="0"/>
                                  </p:stCondLst>
                                  <p:childTnLst>
                                    <p:set>
                                      <p:cBhvr>
                                        <p:cTn id="55" dur="1" fill="hold">
                                          <p:stCondLst>
                                            <p:cond delay="0"/>
                                          </p:stCondLst>
                                        </p:cTn>
                                        <p:tgtEl>
                                          <p:spTgt spid="57">
                                            <p:txEl>
                                              <p:pRg st="16" end="16"/>
                                            </p:txEl>
                                          </p:spTgt>
                                        </p:tgtEl>
                                        <p:attrNameLst>
                                          <p:attrName>style.visibility</p:attrName>
                                        </p:attrNameLst>
                                      </p:cBhvr>
                                      <p:to>
                                        <p:strVal val="visible"/>
                                      </p:to>
                                    </p:set>
                                    <p:animEffect transition="in" filter="wipe(down)">
                                      <p:cBhvr>
                                        <p:cTn id="56" dur="500"/>
                                        <p:tgtEl>
                                          <p:spTgt spid="57">
                                            <p:txEl>
                                              <p:pRg st="16" end="16"/>
                                            </p:txEl>
                                          </p:spTgt>
                                        </p:tgtEl>
                                      </p:cBhvr>
                                    </p:animEffect>
                                  </p:childTnLst>
                                </p:cTn>
                              </p:par>
                              <p:par>
                                <p:cTn id="57" presetID="22" presetClass="entr" presetSubtype="4" fill="hold" nodeType="withEffect">
                                  <p:stCondLst>
                                    <p:cond delay="0"/>
                                  </p:stCondLst>
                                  <p:childTnLst>
                                    <p:set>
                                      <p:cBhvr>
                                        <p:cTn id="58" dur="1" fill="hold">
                                          <p:stCondLst>
                                            <p:cond delay="0"/>
                                          </p:stCondLst>
                                        </p:cTn>
                                        <p:tgtEl>
                                          <p:spTgt spid="57">
                                            <p:txEl>
                                              <p:pRg st="17" end="17"/>
                                            </p:txEl>
                                          </p:spTgt>
                                        </p:tgtEl>
                                        <p:attrNameLst>
                                          <p:attrName>style.visibility</p:attrName>
                                        </p:attrNameLst>
                                      </p:cBhvr>
                                      <p:to>
                                        <p:strVal val="visible"/>
                                      </p:to>
                                    </p:set>
                                    <p:animEffect transition="in" filter="wipe(down)">
                                      <p:cBhvr>
                                        <p:cTn id="59" dur="500"/>
                                        <p:tgtEl>
                                          <p:spTgt spid="57">
                                            <p:txEl>
                                              <p:pRg st="17" end="17"/>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矩形 24"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549157" y="-975631"/>
            <a:ext cx="583096" cy="838080"/>
          </a:xfrm>
          <a:prstGeom prst="rect">
            <a:avLst/>
          </a:prstGeom>
          <a:solidFill>
            <a:srgbClr val="365B7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 name="矩形 25"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1132253" y="-975631"/>
            <a:ext cx="583096" cy="838080"/>
          </a:xfrm>
          <a:prstGeom prst="rect">
            <a:avLst/>
          </a:prstGeom>
          <a:solidFill>
            <a:srgbClr val="96648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 name="矩形 26"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1715349" y="-975631"/>
            <a:ext cx="583096" cy="838080"/>
          </a:xfrm>
          <a:prstGeom prst="rect">
            <a:avLst/>
          </a:prstGeom>
          <a:solidFill>
            <a:srgbClr val="D06F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 name="矩形 27"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2298446" y="-975631"/>
            <a:ext cx="583096" cy="838080"/>
          </a:xfrm>
          <a:prstGeom prst="rect">
            <a:avLst/>
          </a:prstGeom>
          <a:solidFill>
            <a:srgbClr val="F779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 name="矩形 28"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2881542" y="-975631"/>
            <a:ext cx="583096" cy="838080"/>
          </a:xfrm>
          <a:prstGeom prst="rect">
            <a:avLst/>
          </a:prstGeom>
          <a:solidFill>
            <a:srgbClr val="F8AD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6" name="组合 5"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GrpSpPr/>
          <p:nvPr/>
        </p:nvGrpSpPr>
        <p:grpSpPr>
          <a:xfrm>
            <a:off x="831765" y="1948847"/>
            <a:ext cx="1891633" cy="1891633"/>
            <a:chOff x="831765" y="1948847"/>
            <a:chExt cx="1891633" cy="1891633"/>
          </a:xfrm>
        </p:grpSpPr>
        <p:grpSp>
          <p:nvGrpSpPr>
            <p:cNvPr id="4" name="组合 3"/>
            <p:cNvGrpSpPr/>
            <p:nvPr/>
          </p:nvGrpSpPr>
          <p:grpSpPr>
            <a:xfrm>
              <a:off x="831765" y="1948847"/>
              <a:ext cx="1891633" cy="1891633"/>
              <a:chOff x="1375509" y="1976984"/>
              <a:chExt cx="2018000" cy="2018000"/>
            </a:xfrm>
          </p:grpSpPr>
          <p:sp>
            <p:nvSpPr>
              <p:cNvPr id="18" name="椭圆 17" descr="e7d195523061f1c0deeec63e560781cfd59afb0ea006f2a87ABB68BF51EA6619813959095094C18C62A12F549504892A4AAA8C1554C6663626E05CA27F281A14E6983772AFC3FB97135759321DEA3D709AACD122C08E6ED1C77BAD4A88EF4CD28A80260D8F97957F436F83C1F553EF0169027D0DBFA7A77088E1513DBDFC101C4B4DFF310B01A5021663E46B6BC2AAB5"/>
              <p:cNvSpPr>
                <a:spLocks noChangeAspect="1"/>
              </p:cNvSpPr>
              <p:nvPr/>
            </p:nvSpPr>
            <p:spPr>
              <a:xfrm>
                <a:off x="1375509" y="1976984"/>
                <a:ext cx="2018000" cy="2018000"/>
              </a:xfrm>
              <a:prstGeom prst="ellipse">
                <a:avLst/>
              </a:prstGeom>
              <a:gradFill>
                <a:gsLst>
                  <a:gs pos="0">
                    <a:schemeClr val="bg1"/>
                  </a:gs>
                  <a:gs pos="100000">
                    <a:srgbClr val="C7C7C7"/>
                  </a:gs>
                </a:gsLst>
                <a:lin ang="13200000" scaled="0"/>
              </a:gradFill>
              <a:ln w="22225">
                <a:solidFill>
                  <a:schemeClr val="bg1"/>
                </a:solidFill>
              </a:ln>
              <a:effectLst>
                <a:outerShdw blurRad="393700" dist="1270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 name="任意多边形 16"/>
              <p:cNvSpPr/>
              <p:nvPr/>
            </p:nvSpPr>
            <p:spPr>
              <a:xfrm rot="5400000">
                <a:off x="1220020" y="2637800"/>
                <a:ext cx="1007034" cy="694933"/>
              </a:xfrm>
              <a:custGeom>
                <a:avLst/>
                <a:gdLst>
                  <a:gd name="connsiteX0" fmla="*/ 0 w 1007034"/>
                  <a:gd name="connsiteY0" fmla="*/ 555348 h 694933"/>
                  <a:gd name="connsiteX1" fmla="*/ 322102 w 1007034"/>
                  <a:gd name="connsiteY1" fmla="*/ 0 h 694933"/>
                  <a:gd name="connsiteX2" fmla="*/ 392164 w 1007034"/>
                  <a:gd name="connsiteY2" fmla="*/ 21748 h 694933"/>
                  <a:gd name="connsiteX3" fmla="*/ 503517 w 1007034"/>
                  <a:gd name="connsiteY3" fmla="*/ 32974 h 694933"/>
                  <a:gd name="connsiteX4" fmla="*/ 614869 w 1007034"/>
                  <a:gd name="connsiteY4" fmla="*/ 21748 h 694933"/>
                  <a:gd name="connsiteX5" fmla="*/ 684932 w 1007034"/>
                  <a:gd name="connsiteY5" fmla="*/ 0 h 694933"/>
                  <a:gd name="connsiteX6" fmla="*/ 1007034 w 1007034"/>
                  <a:gd name="connsiteY6" fmla="*/ 555347 h 694933"/>
                  <a:gd name="connsiteX7" fmla="*/ 895766 w 1007034"/>
                  <a:gd name="connsiteY7" fmla="*/ 615742 h 694933"/>
                  <a:gd name="connsiteX8" fmla="*/ 503516 w 1007034"/>
                  <a:gd name="connsiteY8" fmla="*/ 694933 h 694933"/>
                  <a:gd name="connsiteX9" fmla="*/ 111266 w 1007034"/>
                  <a:gd name="connsiteY9" fmla="*/ 615742 h 694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07034" h="694933">
                    <a:moveTo>
                      <a:pt x="0" y="555348"/>
                    </a:moveTo>
                    <a:lnTo>
                      <a:pt x="322102" y="0"/>
                    </a:lnTo>
                    <a:lnTo>
                      <a:pt x="392164" y="21748"/>
                    </a:lnTo>
                    <a:cubicBezTo>
                      <a:pt x="428132" y="29108"/>
                      <a:pt x="465373" y="32974"/>
                      <a:pt x="503517" y="32974"/>
                    </a:cubicBezTo>
                    <a:cubicBezTo>
                      <a:pt x="541660" y="32974"/>
                      <a:pt x="578901" y="29108"/>
                      <a:pt x="614869" y="21748"/>
                    </a:cubicBezTo>
                    <a:lnTo>
                      <a:pt x="684932" y="0"/>
                    </a:lnTo>
                    <a:lnTo>
                      <a:pt x="1007034" y="555347"/>
                    </a:lnTo>
                    <a:lnTo>
                      <a:pt x="895766" y="615742"/>
                    </a:lnTo>
                    <a:cubicBezTo>
                      <a:pt x="775204" y="666735"/>
                      <a:pt x="642653" y="694933"/>
                      <a:pt x="503516" y="694933"/>
                    </a:cubicBezTo>
                    <a:cubicBezTo>
                      <a:pt x="364379" y="694933"/>
                      <a:pt x="231828" y="666735"/>
                      <a:pt x="111266" y="615742"/>
                    </a:cubicBezTo>
                    <a:close/>
                  </a:path>
                </a:pathLst>
              </a:custGeom>
              <a:solidFill>
                <a:srgbClr val="365B7C"/>
              </a:solidFill>
              <a:ln>
                <a:noFill/>
              </a:ln>
              <a:effectLst>
                <a:innerShdw blurRad="63500" dist="381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54" name="TextBox 36"/>
            <p:cNvSpPr txBox="1"/>
            <p:nvPr/>
          </p:nvSpPr>
          <p:spPr>
            <a:xfrm>
              <a:off x="858755" y="2663829"/>
              <a:ext cx="674768" cy="461665"/>
            </a:xfrm>
            <a:prstGeom prst="rect">
              <a:avLst/>
            </a:prstGeom>
            <a:noFill/>
          </p:spPr>
          <p:txBody>
            <a:bodyPr wrap="square" rtlCol="0">
              <a:spAutoFit/>
            </a:bodyPr>
            <a:lstStyle/>
            <a:p>
              <a:r>
                <a:rPr lang="en-US" altLang="zh-CN" sz="2400" b="1" dirty="0">
                  <a:solidFill>
                    <a:schemeClr val="bg1"/>
                  </a:solidFill>
                  <a:latin typeface="Arial" panose="020B0604020202020204" pitchFamily="34" charset="0"/>
                  <a:cs typeface="Arial" panose="020B0604020202020204" pitchFamily="34" charset="0"/>
                </a:rPr>
                <a:t>01</a:t>
              </a:r>
              <a:endParaRPr lang="zh-CN" altLang="en-US" sz="2400" b="1" dirty="0">
                <a:solidFill>
                  <a:schemeClr val="bg1"/>
                </a:solidFill>
                <a:latin typeface="Arial" panose="020B0604020202020204" pitchFamily="34" charset="0"/>
                <a:cs typeface="Arial" panose="020B0604020202020204" pitchFamily="34" charset="0"/>
              </a:endParaRPr>
            </a:p>
          </p:txBody>
        </p:sp>
        <p:sp>
          <p:nvSpPr>
            <p:cNvPr id="58" name="Freeform 48"/>
            <p:cNvSpPr>
              <a:spLocks noEditPoints="1"/>
            </p:cNvSpPr>
            <p:nvPr/>
          </p:nvSpPr>
          <p:spPr bwMode="auto">
            <a:xfrm>
              <a:off x="1822373" y="2622634"/>
              <a:ext cx="490056" cy="469081"/>
            </a:xfrm>
            <a:custGeom>
              <a:avLst/>
              <a:gdLst>
                <a:gd name="T0" fmla="*/ 419 w 628"/>
                <a:gd name="T1" fmla="*/ 232 h 600"/>
                <a:gd name="T2" fmla="*/ 411 w 628"/>
                <a:gd name="T3" fmla="*/ 249 h 600"/>
                <a:gd name="T4" fmla="*/ 408 w 628"/>
                <a:gd name="T5" fmla="*/ 261 h 600"/>
                <a:gd name="T6" fmla="*/ 409 w 628"/>
                <a:gd name="T7" fmla="*/ 283 h 600"/>
                <a:gd name="T8" fmla="*/ 417 w 628"/>
                <a:gd name="T9" fmla="*/ 304 h 600"/>
                <a:gd name="T10" fmla="*/ 424 w 628"/>
                <a:gd name="T11" fmla="*/ 315 h 600"/>
                <a:gd name="T12" fmla="*/ 441 w 628"/>
                <a:gd name="T13" fmla="*/ 330 h 600"/>
                <a:gd name="T14" fmla="*/ 453 w 628"/>
                <a:gd name="T15" fmla="*/ 335 h 600"/>
                <a:gd name="T16" fmla="*/ 478 w 628"/>
                <a:gd name="T17" fmla="*/ 200 h 600"/>
                <a:gd name="T18" fmla="*/ 449 w 628"/>
                <a:gd name="T19" fmla="*/ 206 h 600"/>
                <a:gd name="T20" fmla="*/ 433 w 628"/>
                <a:gd name="T21" fmla="*/ 216 h 600"/>
                <a:gd name="T22" fmla="*/ 425 w 628"/>
                <a:gd name="T23" fmla="*/ 224 h 600"/>
                <a:gd name="T24" fmla="*/ 384 w 628"/>
                <a:gd name="T25" fmla="*/ 70 h 600"/>
                <a:gd name="T26" fmla="*/ 314 w 628"/>
                <a:gd name="T27" fmla="*/ 140 h 600"/>
                <a:gd name="T28" fmla="*/ 379 w 628"/>
                <a:gd name="T29" fmla="*/ 283 h 600"/>
                <a:gd name="T30" fmla="*/ 379 w 628"/>
                <a:gd name="T31" fmla="*/ 254 h 600"/>
                <a:gd name="T32" fmla="*/ 359 w 628"/>
                <a:gd name="T33" fmla="*/ 154 h 600"/>
                <a:gd name="T34" fmla="*/ 250 w 628"/>
                <a:gd name="T35" fmla="*/ 270 h 600"/>
                <a:gd name="T36" fmla="*/ 314 w 628"/>
                <a:gd name="T37" fmla="*/ 396 h 600"/>
                <a:gd name="T38" fmla="*/ 282 w 628"/>
                <a:gd name="T39" fmla="*/ 400 h 600"/>
                <a:gd name="T40" fmla="*/ 267 w 628"/>
                <a:gd name="T41" fmla="*/ 382 h 600"/>
                <a:gd name="T42" fmla="*/ 257 w 628"/>
                <a:gd name="T43" fmla="*/ 374 h 600"/>
                <a:gd name="T44" fmla="*/ 214 w 628"/>
                <a:gd name="T45" fmla="*/ 356 h 600"/>
                <a:gd name="T46" fmla="*/ 195 w 628"/>
                <a:gd name="T47" fmla="*/ 354 h 600"/>
                <a:gd name="T48" fmla="*/ 0 w 628"/>
                <a:gd name="T49" fmla="*/ 600 h 600"/>
                <a:gd name="T50" fmla="*/ 83 w 628"/>
                <a:gd name="T51" fmla="*/ 454 h 600"/>
                <a:gd name="T52" fmla="*/ 216 w 628"/>
                <a:gd name="T53" fmla="*/ 454 h 600"/>
                <a:gd name="T54" fmla="*/ 301 w 628"/>
                <a:gd name="T55" fmla="*/ 600 h 600"/>
                <a:gd name="T56" fmla="*/ 282 w 628"/>
                <a:gd name="T57" fmla="*/ 400 h 600"/>
                <a:gd name="T58" fmla="*/ 433 w 628"/>
                <a:gd name="T59" fmla="*/ 354 h 600"/>
                <a:gd name="T60" fmla="*/ 413 w 628"/>
                <a:gd name="T61" fmla="*/ 356 h 600"/>
                <a:gd name="T62" fmla="*/ 361 w 628"/>
                <a:gd name="T63" fmla="*/ 382 h 600"/>
                <a:gd name="T64" fmla="*/ 353 w 628"/>
                <a:gd name="T65" fmla="*/ 391 h 600"/>
                <a:gd name="T66" fmla="*/ 389 w 628"/>
                <a:gd name="T67" fmla="*/ 600 h 600"/>
                <a:gd name="T68" fmla="*/ 410 w 628"/>
                <a:gd name="T69" fmla="*/ 600 h 600"/>
                <a:gd name="T70" fmla="*/ 564 w 628"/>
                <a:gd name="T71" fmla="*/ 454 h 600"/>
                <a:gd name="T72" fmla="*/ 628 w 628"/>
                <a:gd name="T73" fmla="*/ 460 h 600"/>
                <a:gd name="T74" fmla="*/ 151 w 628"/>
                <a:gd name="T75" fmla="*/ 340 h 600"/>
                <a:gd name="T76" fmla="*/ 186 w 628"/>
                <a:gd name="T77" fmla="*/ 330 h 600"/>
                <a:gd name="T78" fmla="*/ 196 w 628"/>
                <a:gd name="T79" fmla="*/ 323 h 600"/>
                <a:gd name="T80" fmla="*/ 216 w 628"/>
                <a:gd name="T81" fmla="*/ 295 h 600"/>
                <a:gd name="T82" fmla="*/ 219 w 628"/>
                <a:gd name="T83" fmla="*/ 281 h 600"/>
                <a:gd name="T84" fmla="*/ 219 w 628"/>
                <a:gd name="T85" fmla="*/ 258 h 600"/>
                <a:gd name="T86" fmla="*/ 214 w 628"/>
                <a:gd name="T87" fmla="*/ 241 h 600"/>
                <a:gd name="T88" fmla="*/ 208 w 628"/>
                <a:gd name="T89" fmla="*/ 231 h 600"/>
                <a:gd name="T90" fmla="*/ 195 w 628"/>
                <a:gd name="T91" fmla="*/ 217 h 600"/>
                <a:gd name="T92" fmla="*/ 186 w 628"/>
                <a:gd name="T93" fmla="*/ 210 h 600"/>
                <a:gd name="T94" fmla="*/ 151 w 628"/>
                <a:gd name="T95" fmla="*/ 200 h 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28" h="600">
                  <a:moveTo>
                    <a:pt x="425" y="224"/>
                  </a:moveTo>
                  <a:cubicBezTo>
                    <a:pt x="423" y="226"/>
                    <a:pt x="421" y="229"/>
                    <a:pt x="420" y="231"/>
                  </a:cubicBezTo>
                  <a:cubicBezTo>
                    <a:pt x="419" y="231"/>
                    <a:pt x="419" y="232"/>
                    <a:pt x="419" y="232"/>
                  </a:cubicBezTo>
                  <a:cubicBezTo>
                    <a:pt x="418" y="234"/>
                    <a:pt x="416" y="236"/>
                    <a:pt x="415" y="239"/>
                  </a:cubicBezTo>
                  <a:cubicBezTo>
                    <a:pt x="415" y="240"/>
                    <a:pt x="414" y="240"/>
                    <a:pt x="414" y="241"/>
                  </a:cubicBezTo>
                  <a:cubicBezTo>
                    <a:pt x="413" y="244"/>
                    <a:pt x="412" y="246"/>
                    <a:pt x="411" y="249"/>
                  </a:cubicBezTo>
                  <a:cubicBezTo>
                    <a:pt x="411" y="249"/>
                    <a:pt x="411" y="250"/>
                    <a:pt x="411" y="250"/>
                  </a:cubicBezTo>
                  <a:cubicBezTo>
                    <a:pt x="410" y="253"/>
                    <a:pt x="409" y="255"/>
                    <a:pt x="409" y="258"/>
                  </a:cubicBezTo>
                  <a:cubicBezTo>
                    <a:pt x="409" y="259"/>
                    <a:pt x="409" y="260"/>
                    <a:pt x="408" y="261"/>
                  </a:cubicBezTo>
                  <a:cubicBezTo>
                    <a:pt x="408" y="264"/>
                    <a:pt x="408" y="267"/>
                    <a:pt x="408" y="270"/>
                  </a:cubicBezTo>
                  <a:cubicBezTo>
                    <a:pt x="408" y="274"/>
                    <a:pt x="408" y="278"/>
                    <a:pt x="409" y="281"/>
                  </a:cubicBezTo>
                  <a:cubicBezTo>
                    <a:pt x="409" y="282"/>
                    <a:pt x="409" y="283"/>
                    <a:pt x="409" y="283"/>
                  </a:cubicBezTo>
                  <a:cubicBezTo>
                    <a:pt x="410" y="287"/>
                    <a:pt x="411" y="290"/>
                    <a:pt x="412" y="293"/>
                  </a:cubicBezTo>
                  <a:cubicBezTo>
                    <a:pt x="412" y="294"/>
                    <a:pt x="412" y="294"/>
                    <a:pt x="412" y="295"/>
                  </a:cubicBezTo>
                  <a:cubicBezTo>
                    <a:pt x="414" y="298"/>
                    <a:pt x="415" y="301"/>
                    <a:pt x="417" y="304"/>
                  </a:cubicBezTo>
                  <a:cubicBezTo>
                    <a:pt x="417" y="305"/>
                    <a:pt x="417" y="305"/>
                    <a:pt x="418" y="306"/>
                  </a:cubicBezTo>
                  <a:cubicBezTo>
                    <a:pt x="420" y="309"/>
                    <a:pt x="422" y="312"/>
                    <a:pt x="424" y="315"/>
                  </a:cubicBezTo>
                  <a:cubicBezTo>
                    <a:pt x="424" y="315"/>
                    <a:pt x="424" y="315"/>
                    <a:pt x="424" y="315"/>
                  </a:cubicBezTo>
                  <a:cubicBezTo>
                    <a:pt x="427" y="318"/>
                    <a:pt x="429" y="320"/>
                    <a:pt x="432" y="323"/>
                  </a:cubicBezTo>
                  <a:cubicBezTo>
                    <a:pt x="432" y="323"/>
                    <a:pt x="432" y="323"/>
                    <a:pt x="432" y="323"/>
                  </a:cubicBezTo>
                  <a:cubicBezTo>
                    <a:pt x="435" y="326"/>
                    <a:pt x="438" y="328"/>
                    <a:pt x="441" y="330"/>
                  </a:cubicBezTo>
                  <a:cubicBezTo>
                    <a:pt x="442" y="330"/>
                    <a:pt x="442" y="330"/>
                    <a:pt x="442" y="330"/>
                  </a:cubicBezTo>
                  <a:cubicBezTo>
                    <a:pt x="446" y="332"/>
                    <a:pt x="449" y="334"/>
                    <a:pt x="452" y="335"/>
                  </a:cubicBezTo>
                  <a:cubicBezTo>
                    <a:pt x="453" y="335"/>
                    <a:pt x="453" y="335"/>
                    <a:pt x="453" y="335"/>
                  </a:cubicBezTo>
                  <a:cubicBezTo>
                    <a:pt x="461" y="338"/>
                    <a:pt x="469" y="340"/>
                    <a:pt x="478" y="340"/>
                  </a:cubicBezTo>
                  <a:cubicBezTo>
                    <a:pt x="516" y="340"/>
                    <a:pt x="547" y="309"/>
                    <a:pt x="547" y="270"/>
                  </a:cubicBezTo>
                  <a:cubicBezTo>
                    <a:pt x="547" y="231"/>
                    <a:pt x="516" y="200"/>
                    <a:pt x="478" y="200"/>
                  </a:cubicBezTo>
                  <a:cubicBezTo>
                    <a:pt x="468" y="200"/>
                    <a:pt x="458" y="202"/>
                    <a:pt x="450" y="206"/>
                  </a:cubicBezTo>
                  <a:cubicBezTo>
                    <a:pt x="450" y="206"/>
                    <a:pt x="450" y="206"/>
                    <a:pt x="450" y="206"/>
                  </a:cubicBezTo>
                  <a:cubicBezTo>
                    <a:pt x="449" y="206"/>
                    <a:pt x="449" y="206"/>
                    <a:pt x="449" y="206"/>
                  </a:cubicBezTo>
                  <a:cubicBezTo>
                    <a:pt x="446" y="208"/>
                    <a:pt x="444" y="209"/>
                    <a:pt x="442" y="210"/>
                  </a:cubicBezTo>
                  <a:cubicBezTo>
                    <a:pt x="441" y="210"/>
                    <a:pt x="441" y="211"/>
                    <a:pt x="440" y="211"/>
                  </a:cubicBezTo>
                  <a:cubicBezTo>
                    <a:pt x="438" y="213"/>
                    <a:pt x="435" y="215"/>
                    <a:pt x="433" y="216"/>
                  </a:cubicBezTo>
                  <a:cubicBezTo>
                    <a:pt x="433" y="217"/>
                    <a:pt x="432" y="217"/>
                    <a:pt x="432" y="217"/>
                  </a:cubicBezTo>
                  <a:cubicBezTo>
                    <a:pt x="430" y="219"/>
                    <a:pt x="428" y="221"/>
                    <a:pt x="426" y="223"/>
                  </a:cubicBezTo>
                  <a:cubicBezTo>
                    <a:pt x="426" y="223"/>
                    <a:pt x="425" y="224"/>
                    <a:pt x="425" y="224"/>
                  </a:cubicBezTo>
                  <a:close/>
                  <a:moveTo>
                    <a:pt x="314" y="140"/>
                  </a:moveTo>
                  <a:lnTo>
                    <a:pt x="314" y="140"/>
                  </a:lnTo>
                  <a:cubicBezTo>
                    <a:pt x="353" y="140"/>
                    <a:pt x="384" y="108"/>
                    <a:pt x="384" y="70"/>
                  </a:cubicBezTo>
                  <a:cubicBezTo>
                    <a:pt x="384" y="31"/>
                    <a:pt x="353" y="0"/>
                    <a:pt x="314" y="0"/>
                  </a:cubicBezTo>
                  <a:cubicBezTo>
                    <a:pt x="275" y="0"/>
                    <a:pt x="244" y="31"/>
                    <a:pt x="244" y="70"/>
                  </a:cubicBezTo>
                  <a:cubicBezTo>
                    <a:pt x="244" y="108"/>
                    <a:pt x="275" y="140"/>
                    <a:pt x="314" y="140"/>
                  </a:cubicBezTo>
                  <a:close/>
                  <a:moveTo>
                    <a:pt x="379" y="336"/>
                  </a:moveTo>
                  <a:lnTo>
                    <a:pt x="379" y="336"/>
                  </a:lnTo>
                  <a:lnTo>
                    <a:pt x="379" y="283"/>
                  </a:lnTo>
                  <a:cubicBezTo>
                    <a:pt x="379" y="279"/>
                    <a:pt x="378" y="274"/>
                    <a:pt x="378" y="270"/>
                  </a:cubicBezTo>
                  <a:cubicBezTo>
                    <a:pt x="378" y="266"/>
                    <a:pt x="379" y="262"/>
                    <a:pt x="379" y="257"/>
                  </a:cubicBezTo>
                  <a:lnTo>
                    <a:pt x="379" y="254"/>
                  </a:lnTo>
                  <a:lnTo>
                    <a:pt x="380" y="254"/>
                  </a:lnTo>
                  <a:cubicBezTo>
                    <a:pt x="385" y="223"/>
                    <a:pt x="404" y="197"/>
                    <a:pt x="431" y="183"/>
                  </a:cubicBezTo>
                  <a:cubicBezTo>
                    <a:pt x="412" y="165"/>
                    <a:pt x="387" y="154"/>
                    <a:pt x="359" y="154"/>
                  </a:cubicBezTo>
                  <a:lnTo>
                    <a:pt x="269" y="154"/>
                  </a:lnTo>
                  <a:cubicBezTo>
                    <a:pt x="241" y="154"/>
                    <a:pt x="216" y="165"/>
                    <a:pt x="197" y="183"/>
                  </a:cubicBezTo>
                  <a:cubicBezTo>
                    <a:pt x="228" y="199"/>
                    <a:pt x="250" y="232"/>
                    <a:pt x="250" y="270"/>
                  </a:cubicBezTo>
                  <a:cubicBezTo>
                    <a:pt x="250" y="278"/>
                    <a:pt x="249" y="285"/>
                    <a:pt x="247" y="293"/>
                  </a:cubicBezTo>
                  <a:lnTo>
                    <a:pt x="247" y="335"/>
                  </a:lnTo>
                  <a:cubicBezTo>
                    <a:pt x="276" y="347"/>
                    <a:pt x="299" y="369"/>
                    <a:pt x="314" y="396"/>
                  </a:cubicBezTo>
                  <a:cubicBezTo>
                    <a:pt x="328" y="369"/>
                    <a:pt x="352" y="348"/>
                    <a:pt x="379" y="336"/>
                  </a:cubicBezTo>
                  <a:close/>
                  <a:moveTo>
                    <a:pt x="282" y="400"/>
                  </a:moveTo>
                  <a:lnTo>
                    <a:pt x="282" y="400"/>
                  </a:lnTo>
                  <a:cubicBezTo>
                    <a:pt x="280" y="397"/>
                    <a:pt x="278" y="394"/>
                    <a:pt x="275" y="391"/>
                  </a:cubicBezTo>
                  <a:cubicBezTo>
                    <a:pt x="275" y="390"/>
                    <a:pt x="274" y="390"/>
                    <a:pt x="274" y="390"/>
                  </a:cubicBezTo>
                  <a:cubicBezTo>
                    <a:pt x="272" y="387"/>
                    <a:pt x="270" y="385"/>
                    <a:pt x="267" y="382"/>
                  </a:cubicBezTo>
                  <a:cubicBezTo>
                    <a:pt x="267" y="382"/>
                    <a:pt x="266" y="382"/>
                    <a:pt x="266" y="381"/>
                  </a:cubicBezTo>
                  <a:cubicBezTo>
                    <a:pt x="263" y="379"/>
                    <a:pt x="261" y="377"/>
                    <a:pt x="258" y="375"/>
                  </a:cubicBezTo>
                  <a:cubicBezTo>
                    <a:pt x="257" y="374"/>
                    <a:pt x="257" y="374"/>
                    <a:pt x="257" y="374"/>
                  </a:cubicBezTo>
                  <a:cubicBezTo>
                    <a:pt x="247" y="367"/>
                    <a:pt x="237" y="362"/>
                    <a:pt x="225" y="359"/>
                  </a:cubicBezTo>
                  <a:cubicBezTo>
                    <a:pt x="223" y="358"/>
                    <a:pt x="220" y="357"/>
                    <a:pt x="218" y="357"/>
                  </a:cubicBezTo>
                  <a:cubicBezTo>
                    <a:pt x="217" y="356"/>
                    <a:pt x="215" y="356"/>
                    <a:pt x="214" y="356"/>
                  </a:cubicBezTo>
                  <a:cubicBezTo>
                    <a:pt x="212" y="356"/>
                    <a:pt x="210" y="355"/>
                    <a:pt x="208" y="355"/>
                  </a:cubicBezTo>
                  <a:cubicBezTo>
                    <a:pt x="207" y="355"/>
                    <a:pt x="206" y="355"/>
                    <a:pt x="205" y="355"/>
                  </a:cubicBezTo>
                  <a:cubicBezTo>
                    <a:pt x="202" y="354"/>
                    <a:pt x="199" y="354"/>
                    <a:pt x="195" y="354"/>
                  </a:cubicBezTo>
                  <a:lnTo>
                    <a:pt x="105" y="354"/>
                  </a:lnTo>
                  <a:cubicBezTo>
                    <a:pt x="47" y="354"/>
                    <a:pt x="0" y="401"/>
                    <a:pt x="0" y="460"/>
                  </a:cubicBezTo>
                  <a:lnTo>
                    <a:pt x="0" y="600"/>
                  </a:lnTo>
                  <a:lnTo>
                    <a:pt x="62" y="600"/>
                  </a:lnTo>
                  <a:lnTo>
                    <a:pt x="62" y="454"/>
                  </a:lnTo>
                  <a:lnTo>
                    <a:pt x="83" y="454"/>
                  </a:lnTo>
                  <a:lnTo>
                    <a:pt x="83" y="600"/>
                  </a:lnTo>
                  <a:lnTo>
                    <a:pt x="216" y="600"/>
                  </a:lnTo>
                  <a:lnTo>
                    <a:pt x="216" y="454"/>
                  </a:lnTo>
                  <a:lnTo>
                    <a:pt x="237" y="454"/>
                  </a:lnTo>
                  <a:lnTo>
                    <a:pt x="237" y="600"/>
                  </a:lnTo>
                  <a:lnTo>
                    <a:pt x="301" y="600"/>
                  </a:lnTo>
                  <a:lnTo>
                    <a:pt x="301" y="460"/>
                  </a:lnTo>
                  <a:cubicBezTo>
                    <a:pt x="301" y="437"/>
                    <a:pt x="294" y="417"/>
                    <a:pt x="282" y="400"/>
                  </a:cubicBezTo>
                  <a:cubicBezTo>
                    <a:pt x="282" y="400"/>
                    <a:pt x="282" y="400"/>
                    <a:pt x="282" y="400"/>
                  </a:cubicBezTo>
                  <a:close/>
                  <a:moveTo>
                    <a:pt x="523" y="354"/>
                  </a:moveTo>
                  <a:lnTo>
                    <a:pt x="523" y="354"/>
                  </a:lnTo>
                  <a:lnTo>
                    <a:pt x="433" y="354"/>
                  </a:lnTo>
                  <a:cubicBezTo>
                    <a:pt x="429" y="354"/>
                    <a:pt x="426" y="354"/>
                    <a:pt x="423" y="355"/>
                  </a:cubicBezTo>
                  <a:cubicBezTo>
                    <a:pt x="422" y="355"/>
                    <a:pt x="421" y="355"/>
                    <a:pt x="420" y="355"/>
                  </a:cubicBezTo>
                  <a:cubicBezTo>
                    <a:pt x="418" y="355"/>
                    <a:pt x="415" y="356"/>
                    <a:pt x="413" y="356"/>
                  </a:cubicBezTo>
                  <a:cubicBezTo>
                    <a:pt x="412" y="356"/>
                    <a:pt x="411" y="356"/>
                    <a:pt x="410" y="357"/>
                  </a:cubicBezTo>
                  <a:cubicBezTo>
                    <a:pt x="408" y="357"/>
                    <a:pt x="405" y="358"/>
                    <a:pt x="403" y="358"/>
                  </a:cubicBezTo>
                  <a:cubicBezTo>
                    <a:pt x="387" y="363"/>
                    <a:pt x="373" y="371"/>
                    <a:pt x="361" y="382"/>
                  </a:cubicBezTo>
                  <a:cubicBezTo>
                    <a:pt x="361" y="382"/>
                    <a:pt x="361" y="382"/>
                    <a:pt x="361" y="383"/>
                  </a:cubicBezTo>
                  <a:cubicBezTo>
                    <a:pt x="358" y="385"/>
                    <a:pt x="356" y="388"/>
                    <a:pt x="353" y="390"/>
                  </a:cubicBezTo>
                  <a:cubicBezTo>
                    <a:pt x="353" y="390"/>
                    <a:pt x="353" y="391"/>
                    <a:pt x="353" y="391"/>
                  </a:cubicBezTo>
                  <a:cubicBezTo>
                    <a:pt x="337" y="409"/>
                    <a:pt x="327" y="433"/>
                    <a:pt x="327" y="460"/>
                  </a:cubicBezTo>
                  <a:lnTo>
                    <a:pt x="327" y="600"/>
                  </a:lnTo>
                  <a:lnTo>
                    <a:pt x="389" y="600"/>
                  </a:lnTo>
                  <a:lnTo>
                    <a:pt x="389" y="454"/>
                  </a:lnTo>
                  <a:lnTo>
                    <a:pt x="410" y="454"/>
                  </a:lnTo>
                  <a:lnTo>
                    <a:pt x="410" y="600"/>
                  </a:lnTo>
                  <a:lnTo>
                    <a:pt x="543" y="600"/>
                  </a:lnTo>
                  <a:lnTo>
                    <a:pt x="543" y="454"/>
                  </a:lnTo>
                  <a:lnTo>
                    <a:pt x="564" y="454"/>
                  </a:lnTo>
                  <a:lnTo>
                    <a:pt x="564" y="600"/>
                  </a:lnTo>
                  <a:lnTo>
                    <a:pt x="628" y="600"/>
                  </a:lnTo>
                  <a:lnTo>
                    <a:pt x="628" y="460"/>
                  </a:lnTo>
                  <a:cubicBezTo>
                    <a:pt x="628" y="401"/>
                    <a:pt x="581" y="354"/>
                    <a:pt x="523" y="354"/>
                  </a:cubicBezTo>
                  <a:close/>
                  <a:moveTo>
                    <a:pt x="151" y="340"/>
                  </a:moveTo>
                  <a:lnTo>
                    <a:pt x="151" y="340"/>
                  </a:lnTo>
                  <a:cubicBezTo>
                    <a:pt x="159" y="340"/>
                    <a:pt x="167" y="338"/>
                    <a:pt x="175" y="335"/>
                  </a:cubicBezTo>
                  <a:cubicBezTo>
                    <a:pt x="175" y="335"/>
                    <a:pt x="175" y="335"/>
                    <a:pt x="176" y="335"/>
                  </a:cubicBezTo>
                  <a:cubicBezTo>
                    <a:pt x="179" y="334"/>
                    <a:pt x="183" y="332"/>
                    <a:pt x="186" y="330"/>
                  </a:cubicBezTo>
                  <a:cubicBezTo>
                    <a:pt x="186" y="330"/>
                    <a:pt x="186" y="330"/>
                    <a:pt x="186" y="330"/>
                  </a:cubicBezTo>
                  <a:cubicBezTo>
                    <a:pt x="190" y="328"/>
                    <a:pt x="193" y="326"/>
                    <a:pt x="196" y="323"/>
                  </a:cubicBezTo>
                  <a:cubicBezTo>
                    <a:pt x="196" y="323"/>
                    <a:pt x="196" y="323"/>
                    <a:pt x="196" y="323"/>
                  </a:cubicBezTo>
                  <a:cubicBezTo>
                    <a:pt x="202" y="318"/>
                    <a:pt x="206" y="312"/>
                    <a:pt x="210" y="306"/>
                  </a:cubicBezTo>
                  <a:cubicBezTo>
                    <a:pt x="211" y="305"/>
                    <a:pt x="211" y="305"/>
                    <a:pt x="211" y="304"/>
                  </a:cubicBezTo>
                  <a:cubicBezTo>
                    <a:pt x="213" y="301"/>
                    <a:pt x="214" y="298"/>
                    <a:pt x="216" y="295"/>
                  </a:cubicBezTo>
                  <a:cubicBezTo>
                    <a:pt x="216" y="294"/>
                    <a:pt x="216" y="294"/>
                    <a:pt x="216" y="293"/>
                  </a:cubicBezTo>
                  <a:cubicBezTo>
                    <a:pt x="217" y="290"/>
                    <a:pt x="218" y="287"/>
                    <a:pt x="219" y="283"/>
                  </a:cubicBezTo>
                  <a:cubicBezTo>
                    <a:pt x="219" y="282"/>
                    <a:pt x="219" y="282"/>
                    <a:pt x="219" y="281"/>
                  </a:cubicBezTo>
                  <a:cubicBezTo>
                    <a:pt x="220" y="278"/>
                    <a:pt x="220" y="274"/>
                    <a:pt x="220" y="270"/>
                  </a:cubicBezTo>
                  <a:cubicBezTo>
                    <a:pt x="220" y="267"/>
                    <a:pt x="220" y="264"/>
                    <a:pt x="220" y="261"/>
                  </a:cubicBezTo>
                  <a:cubicBezTo>
                    <a:pt x="219" y="260"/>
                    <a:pt x="219" y="259"/>
                    <a:pt x="219" y="258"/>
                  </a:cubicBezTo>
                  <a:cubicBezTo>
                    <a:pt x="219" y="255"/>
                    <a:pt x="218" y="252"/>
                    <a:pt x="217" y="250"/>
                  </a:cubicBezTo>
                  <a:cubicBezTo>
                    <a:pt x="217" y="249"/>
                    <a:pt x="217" y="249"/>
                    <a:pt x="217" y="249"/>
                  </a:cubicBezTo>
                  <a:cubicBezTo>
                    <a:pt x="216" y="246"/>
                    <a:pt x="215" y="244"/>
                    <a:pt x="214" y="241"/>
                  </a:cubicBezTo>
                  <a:cubicBezTo>
                    <a:pt x="214" y="240"/>
                    <a:pt x="213" y="240"/>
                    <a:pt x="213" y="239"/>
                  </a:cubicBezTo>
                  <a:cubicBezTo>
                    <a:pt x="212" y="236"/>
                    <a:pt x="210" y="234"/>
                    <a:pt x="209" y="231"/>
                  </a:cubicBezTo>
                  <a:lnTo>
                    <a:pt x="208" y="231"/>
                  </a:lnTo>
                  <a:cubicBezTo>
                    <a:pt x="207" y="229"/>
                    <a:pt x="205" y="226"/>
                    <a:pt x="203" y="224"/>
                  </a:cubicBezTo>
                  <a:cubicBezTo>
                    <a:pt x="203" y="224"/>
                    <a:pt x="202" y="223"/>
                    <a:pt x="202" y="223"/>
                  </a:cubicBezTo>
                  <a:cubicBezTo>
                    <a:pt x="200" y="221"/>
                    <a:pt x="198" y="219"/>
                    <a:pt x="195" y="217"/>
                  </a:cubicBezTo>
                  <a:cubicBezTo>
                    <a:pt x="195" y="217"/>
                    <a:pt x="195" y="217"/>
                    <a:pt x="195" y="216"/>
                  </a:cubicBezTo>
                  <a:cubicBezTo>
                    <a:pt x="193" y="215"/>
                    <a:pt x="190" y="213"/>
                    <a:pt x="188" y="211"/>
                  </a:cubicBezTo>
                  <a:cubicBezTo>
                    <a:pt x="187" y="211"/>
                    <a:pt x="187" y="210"/>
                    <a:pt x="186" y="210"/>
                  </a:cubicBezTo>
                  <a:cubicBezTo>
                    <a:pt x="184" y="209"/>
                    <a:pt x="181" y="207"/>
                    <a:pt x="179" y="206"/>
                  </a:cubicBezTo>
                  <a:cubicBezTo>
                    <a:pt x="179" y="206"/>
                    <a:pt x="178" y="206"/>
                    <a:pt x="178" y="206"/>
                  </a:cubicBezTo>
                  <a:cubicBezTo>
                    <a:pt x="170" y="202"/>
                    <a:pt x="160" y="200"/>
                    <a:pt x="151" y="200"/>
                  </a:cubicBezTo>
                  <a:cubicBezTo>
                    <a:pt x="112" y="200"/>
                    <a:pt x="81" y="231"/>
                    <a:pt x="81" y="270"/>
                  </a:cubicBezTo>
                  <a:cubicBezTo>
                    <a:pt x="81" y="309"/>
                    <a:pt x="112" y="340"/>
                    <a:pt x="151" y="340"/>
                  </a:cubicBezTo>
                  <a:close/>
                </a:path>
              </a:pathLst>
            </a:custGeom>
            <a:solidFill>
              <a:srgbClr val="365B7C"/>
            </a:solidFill>
            <a:ln>
              <a:noFill/>
            </a:ln>
          </p:spPr>
          <p:txBody>
            <a:bodyPr vert="horz" wrap="square" lIns="91440" tIns="45720" rIns="91440" bIns="45720" numCol="1" anchor="t" anchorCtr="0" compatLnSpc="1"/>
            <a:lstStyle/>
            <a:p>
              <a:endParaRPr lang="zh-CN" altLang="en-US">
                <a:solidFill>
                  <a:schemeClr val="accent2"/>
                </a:solidFill>
              </a:endParaRPr>
            </a:p>
          </p:txBody>
        </p:sp>
      </p:grpSp>
      <p:grpSp>
        <p:nvGrpSpPr>
          <p:cNvPr id="8" name="组合 7"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GrpSpPr/>
          <p:nvPr/>
        </p:nvGrpSpPr>
        <p:grpSpPr>
          <a:xfrm>
            <a:off x="6686190" y="1948846"/>
            <a:ext cx="1891633" cy="1891633"/>
            <a:chOff x="6686190" y="1948846"/>
            <a:chExt cx="1891633" cy="1891633"/>
          </a:xfrm>
        </p:grpSpPr>
        <p:grpSp>
          <p:nvGrpSpPr>
            <p:cNvPr id="36" name="组合 35"/>
            <p:cNvGrpSpPr/>
            <p:nvPr/>
          </p:nvGrpSpPr>
          <p:grpSpPr>
            <a:xfrm>
              <a:off x="6686190" y="1948846"/>
              <a:ext cx="1891633" cy="1891633"/>
              <a:chOff x="1375509" y="1976984"/>
              <a:chExt cx="2018000" cy="2018000"/>
            </a:xfrm>
          </p:grpSpPr>
          <p:sp>
            <p:nvSpPr>
              <p:cNvPr id="37" name="椭圆 36" descr="e7d195523061f1c0deeec63e560781cfd59afb0ea006f2a87ABB68BF51EA6619813959095094C18C62A12F549504892A4AAA8C1554C6663626E05CA27F281A14E6983772AFC3FB97135759321DEA3D709AACD122C08E6ED1C77BAD4A88EF4CD28A80260D8F97957F436F83C1F553EF0169027D0DBFA7A77088E1513DBDFC101C4B4DFF310B01A5021663E46B6BC2AAB5"/>
              <p:cNvSpPr>
                <a:spLocks noChangeAspect="1"/>
              </p:cNvSpPr>
              <p:nvPr/>
            </p:nvSpPr>
            <p:spPr>
              <a:xfrm>
                <a:off x="1375509" y="1976984"/>
                <a:ext cx="2018000" cy="2018000"/>
              </a:xfrm>
              <a:prstGeom prst="ellipse">
                <a:avLst/>
              </a:prstGeom>
              <a:gradFill>
                <a:gsLst>
                  <a:gs pos="0">
                    <a:schemeClr val="bg1"/>
                  </a:gs>
                  <a:gs pos="100000">
                    <a:srgbClr val="C7C7C7"/>
                  </a:gs>
                </a:gsLst>
                <a:lin ang="13200000" scaled="0"/>
              </a:gradFill>
              <a:ln w="22225">
                <a:solidFill>
                  <a:schemeClr val="bg1"/>
                </a:solidFill>
              </a:ln>
              <a:effectLst>
                <a:outerShdw blurRad="393700" dist="1270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8" name="任意多边形 37"/>
              <p:cNvSpPr/>
              <p:nvPr/>
            </p:nvSpPr>
            <p:spPr>
              <a:xfrm rot="5400000">
                <a:off x="1220020" y="2637800"/>
                <a:ext cx="1007034" cy="694933"/>
              </a:xfrm>
              <a:custGeom>
                <a:avLst/>
                <a:gdLst>
                  <a:gd name="connsiteX0" fmla="*/ 0 w 1007034"/>
                  <a:gd name="connsiteY0" fmla="*/ 555348 h 694933"/>
                  <a:gd name="connsiteX1" fmla="*/ 322102 w 1007034"/>
                  <a:gd name="connsiteY1" fmla="*/ 0 h 694933"/>
                  <a:gd name="connsiteX2" fmla="*/ 392164 w 1007034"/>
                  <a:gd name="connsiteY2" fmla="*/ 21748 h 694933"/>
                  <a:gd name="connsiteX3" fmla="*/ 503517 w 1007034"/>
                  <a:gd name="connsiteY3" fmla="*/ 32974 h 694933"/>
                  <a:gd name="connsiteX4" fmla="*/ 614869 w 1007034"/>
                  <a:gd name="connsiteY4" fmla="*/ 21748 h 694933"/>
                  <a:gd name="connsiteX5" fmla="*/ 684932 w 1007034"/>
                  <a:gd name="connsiteY5" fmla="*/ 0 h 694933"/>
                  <a:gd name="connsiteX6" fmla="*/ 1007034 w 1007034"/>
                  <a:gd name="connsiteY6" fmla="*/ 555347 h 694933"/>
                  <a:gd name="connsiteX7" fmla="*/ 895766 w 1007034"/>
                  <a:gd name="connsiteY7" fmla="*/ 615742 h 694933"/>
                  <a:gd name="connsiteX8" fmla="*/ 503516 w 1007034"/>
                  <a:gd name="connsiteY8" fmla="*/ 694933 h 694933"/>
                  <a:gd name="connsiteX9" fmla="*/ 111266 w 1007034"/>
                  <a:gd name="connsiteY9" fmla="*/ 615742 h 694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07034" h="694933">
                    <a:moveTo>
                      <a:pt x="0" y="555348"/>
                    </a:moveTo>
                    <a:lnTo>
                      <a:pt x="322102" y="0"/>
                    </a:lnTo>
                    <a:lnTo>
                      <a:pt x="392164" y="21748"/>
                    </a:lnTo>
                    <a:cubicBezTo>
                      <a:pt x="428132" y="29108"/>
                      <a:pt x="465373" y="32974"/>
                      <a:pt x="503517" y="32974"/>
                    </a:cubicBezTo>
                    <a:cubicBezTo>
                      <a:pt x="541660" y="32974"/>
                      <a:pt x="578901" y="29108"/>
                      <a:pt x="614869" y="21748"/>
                    </a:cubicBezTo>
                    <a:lnTo>
                      <a:pt x="684932" y="0"/>
                    </a:lnTo>
                    <a:lnTo>
                      <a:pt x="1007034" y="555347"/>
                    </a:lnTo>
                    <a:lnTo>
                      <a:pt x="895766" y="615742"/>
                    </a:lnTo>
                    <a:cubicBezTo>
                      <a:pt x="775204" y="666735"/>
                      <a:pt x="642653" y="694933"/>
                      <a:pt x="503516" y="694933"/>
                    </a:cubicBezTo>
                    <a:cubicBezTo>
                      <a:pt x="364379" y="694933"/>
                      <a:pt x="231828" y="666735"/>
                      <a:pt x="111266" y="615742"/>
                    </a:cubicBezTo>
                    <a:close/>
                  </a:path>
                </a:pathLst>
              </a:custGeom>
              <a:solidFill>
                <a:srgbClr val="966481"/>
              </a:solidFill>
              <a:ln>
                <a:noFill/>
              </a:ln>
              <a:effectLst>
                <a:innerShdw blurRad="63500" dist="381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56" name="TextBox 36"/>
            <p:cNvSpPr txBox="1"/>
            <p:nvPr/>
          </p:nvSpPr>
          <p:spPr>
            <a:xfrm>
              <a:off x="6686190" y="2663829"/>
              <a:ext cx="674768" cy="461665"/>
            </a:xfrm>
            <a:prstGeom prst="rect">
              <a:avLst/>
            </a:prstGeom>
            <a:noFill/>
          </p:spPr>
          <p:txBody>
            <a:bodyPr wrap="square" rtlCol="0">
              <a:spAutoFit/>
            </a:bodyPr>
            <a:lstStyle/>
            <a:p>
              <a:r>
                <a:rPr lang="en-US" altLang="zh-CN" sz="2400" b="1" dirty="0">
                  <a:solidFill>
                    <a:schemeClr val="bg1"/>
                  </a:solidFill>
                  <a:latin typeface="Arial" panose="020B0604020202020204" pitchFamily="34" charset="0"/>
                  <a:cs typeface="Arial" panose="020B0604020202020204" pitchFamily="34" charset="0"/>
                </a:rPr>
                <a:t>02</a:t>
              </a:r>
              <a:endParaRPr lang="zh-CN" altLang="en-US" sz="2400" b="1" dirty="0">
                <a:solidFill>
                  <a:schemeClr val="bg1"/>
                </a:solidFill>
                <a:latin typeface="Arial" panose="020B0604020202020204" pitchFamily="34" charset="0"/>
                <a:cs typeface="Arial" panose="020B0604020202020204" pitchFamily="34" charset="0"/>
              </a:endParaRPr>
            </a:p>
          </p:txBody>
        </p:sp>
        <p:sp>
          <p:nvSpPr>
            <p:cNvPr id="59" name="Freeform 26"/>
            <p:cNvSpPr>
              <a:spLocks noEditPoints="1"/>
            </p:cNvSpPr>
            <p:nvPr/>
          </p:nvSpPr>
          <p:spPr bwMode="auto">
            <a:xfrm>
              <a:off x="7702345" y="2663829"/>
              <a:ext cx="410937" cy="431745"/>
            </a:xfrm>
            <a:custGeom>
              <a:avLst/>
              <a:gdLst>
                <a:gd name="T0" fmla="*/ 139 w 577"/>
                <a:gd name="T1" fmla="*/ 87 h 609"/>
                <a:gd name="T2" fmla="*/ 27 w 577"/>
                <a:gd name="T3" fmla="*/ 87 h 609"/>
                <a:gd name="T4" fmla="*/ 27 w 577"/>
                <a:gd name="T5" fmla="*/ 48 h 609"/>
                <a:gd name="T6" fmla="*/ 139 w 577"/>
                <a:gd name="T7" fmla="*/ 48 h 609"/>
                <a:gd name="T8" fmla="*/ 139 w 577"/>
                <a:gd name="T9" fmla="*/ 87 h 609"/>
                <a:gd name="T10" fmla="*/ 139 w 577"/>
                <a:gd name="T11" fmla="*/ 179 h 609"/>
                <a:gd name="T12" fmla="*/ 27 w 577"/>
                <a:gd name="T13" fmla="*/ 179 h 609"/>
                <a:gd name="T14" fmla="*/ 27 w 577"/>
                <a:gd name="T15" fmla="*/ 140 h 609"/>
                <a:gd name="T16" fmla="*/ 139 w 577"/>
                <a:gd name="T17" fmla="*/ 140 h 609"/>
                <a:gd name="T18" fmla="*/ 139 w 577"/>
                <a:gd name="T19" fmla="*/ 179 h 609"/>
                <a:gd name="T20" fmla="*/ 139 w 577"/>
                <a:gd name="T21" fmla="*/ 271 h 609"/>
                <a:gd name="T22" fmla="*/ 27 w 577"/>
                <a:gd name="T23" fmla="*/ 271 h 609"/>
                <a:gd name="T24" fmla="*/ 27 w 577"/>
                <a:gd name="T25" fmla="*/ 232 h 609"/>
                <a:gd name="T26" fmla="*/ 139 w 577"/>
                <a:gd name="T27" fmla="*/ 232 h 609"/>
                <a:gd name="T28" fmla="*/ 139 w 577"/>
                <a:gd name="T29" fmla="*/ 271 h 609"/>
                <a:gd name="T30" fmla="*/ 0 w 577"/>
                <a:gd name="T31" fmla="*/ 609 h 609"/>
                <a:gd name="T32" fmla="*/ 166 w 577"/>
                <a:gd name="T33" fmla="*/ 609 h 609"/>
                <a:gd name="T34" fmla="*/ 166 w 577"/>
                <a:gd name="T35" fmla="*/ 0 h 609"/>
                <a:gd name="T36" fmla="*/ 0 w 577"/>
                <a:gd name="T37" fmla="*/ 0 h 609"/>
                <a:gd name="T38" fmla="*/ 0 w 577"/>
                <a:gd name="T39" fmla="*/ 609 h 609"/>
                <a:gd name="T40" fmla="*/ 344 w 577"/>
                <a:gd name="T41" fmla="*/ 87 h 609"/>
                <a:gd name="T42" fmla="*/ 232 w 577"/>
                <a:gd name="T43" fmla="*/ 87 h 609"/>
                <a:gd name="T44" fmla="*/ 232 w 577"/>
                <a:gd name="T45" fmla="*/ 48 h 609"/>
                <a:gd name="T46" fmla="*/ 344 w 577"/>
                <a:gd name="T47" fmla="*/ 48 h 609"/>
                <a:gd name="T48" fmla="*/ 344 w 577"/>
                <a:gd name="T49" fmla="*/ 87 h 609"/>
                <a:gd name="T50" fmla="*/ 344 w 577"/>
                <a:gd name="T51" fmla="*/ 179 h 609"/>
                <a:gd name="T52" fmla="*/ 232 w 577"/>
                <a:gd name="T53" fmla="*/ 179 h 609"/>
                <a:gd name="T54" fmla="*/ 232 w 577"/>
                <a:gd name="T55" fmla="*/ 140 h 609"/>
                <a:gd name="T56" fmla="*/ 344 w 577"/>
                <a:gd name="T57" fmla="*/ 140 h 609"/>
                <a:gd name="T58" fmla="*/ 344 w 577"/>
                <a:gd name="T59" fmla="*/ 179 h 609"/>
                <a:gd name="T60" fmla="*/ 344 w 577"/>
                <a:gd name="T61" fmla="*/ 271 h 609"/>
                <a:gd name="T62" fmla="*/ 232 w 577"/>
                <a:gd name="T63" fmla="*/ 271 h 609"/>
                <a:gd name="T64" fmla="*/ 232 w 577"/>
                <a:gd name="T65" fmla="*/ 232 h 609"/>
                <a:gd name="T66" fmla="*/ 344 w 577"/>
                <a:gd name="T67" fmla="*/ 232 h 609"/>
                <a:gd name="T68" fmla="*/ 344 w 577"/>
                <a:gd name="T69" fmla="*/ 271 h 609"/>
                <a:gd name="T70" fmla="*/ 205 w 577"/>
                <a:gd name="T71" fmla="*/ 609 h 609"/>
                <a:gd name="T72" fmla="*/ 371 w 577"/>
                <a:gd name="T73" fmla="*/ 609 h 609"/>
                <a:gd name="T74" fmla="*/ 371 w 577"/>
                <a:gd name="T75" fmla="*/ 0 h 609"/>
                <a:gd name="T76" fmla="*/ 205 w 577"/>
                <a:gd name="T77" fmla="*/ 0 h 609"/>
                <a:gd name="T78" fmla="*/ 205 w 577"/>
                <a:gd name="T79" fmla="*/ 609 h 609"/>
                <a:gd name="T80" fmla="*/ 549 w 577"/>
                <a:gd name="T81" fmla="*/ 87 h 609"/>
                <a:gd name="T82" fmla="*/ 437 w 577"/>
                <a:gd name="T83" fmla="*/ 87 h 609"/>
                <a:gd name="T84" fmla="*/ 437 w 577"/>
                <a:gd name="T85" fmla="*/ 48 h 609"/>
                <a:gd name="T86" fmla="*/ 549 w 577"/>
                <a:gd name="T87" fmla="*/ 48 h 609"/>
                <a:gd name="T88" fmla="*/ 549 w 577"/>
                <a:gd name="T89" fmla="*/ 87 h 609"/>
                <a:gd name="T90" fmla="*/ 549 w 577"/>
                <a:gd name="T91" fmla="*/ 179 h 609"/>
                <a:gd name="T92" fmla="*/ 437 w 577"/>
                <a:gd name="T93" fmla="*/ 179 h 609"/>
                <a:gd name="T94" fmla="*/ 437 w 577"/>
                <a:gd name="T95" fmla="*/ 140 h 609"/>
                <a:gd name="T96" fmla="*/ 549 w 577"/>
                <a:gd name="T97" fmla="*/ 140 h 609"/>
                <a:gd name="T98" fmla="*/ 549 w 577"/>
                <a:gd name="T99" fmla="*/ 179 h 609"/>
                <a:gd name="T100" fmla="*/ 549 w 577"/>
                <a:gd name="T101" fmla="*/ 271 h 609"/>
                <a:gd name="T102" fmla="*/ 437 w 577"/>
                <a:gd name="T103" fmla="*/ 271 h 609"/>
                <a:gd name="T104" fmla="*/ 437 w 577"/>
                <a:gd name="T105" fmla="*/ 232 h 609"/>
                <a:gd name="T106" fmla="*/ 549 w 577"/>
                <a:gd name="T107" fmla="*/ 232 h 609"/>
                <a:gd name="T108" fmla="*/ 549 w 577"/>
                <a:gd name="T109" fmla="*/ 271 h 609"/>
                <a:gd name="T110" fmla="*/ 410 w 577"/>
                <a:gd name="T111" fmla="*/ 609 h 609"/>
                <a:gd name="T112" fmla="*/ 577 w 577"/>
                <a:gd name="T113" fmla="*/ 609 h 609"/>
                <a:gd name="T114" fmla="*/ 577 w 577"/>
                <a:gd name="T115" fmla="*/ 0 h 609"/>
                <a:gd name="T116" fmla="*/ 410 w 577"/>
                <a:gd name="T117" fmla="*/ 0 h 609"/>
                <a:gd name="T118" fmla="*/ 410 w 577"/>
                <a:gd name="T119" fmla="*/ 609 h 6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77" h="609">
                  <a:moveTo>
                    <a:pt x="139" y="87"/>
                  </a:moveTo>
                  <a:lnTo>
                    <a:pt x="27" y="87"/>
                  </a:lnTo>
                  <a:lnTo>
                    <a:pt x="27" y="48"/>
                  </a:lnTo>
                  <a:lnTo>
                    <a:pt x="139" y="48"/>
                  </a:lnTo>
                  <a:lnTo>
                    <a:pt x="139" y="87"/>
                  </a:lnTo>
                  <a:close/>
                  <a:moveTo>
                    <a:pt x="139" y="179"/>
                  </a:moveTo>
                  <a:lnTo>
                    <a:pt x="27" y="179"/>
                  </a:lnTo>
                  <a:lnTo>
                    <a:pt x="27" y="140"/>
                  </a:lnTo>
                  <a:lnTo>
                    <a:pt x="139" y="140"/>
                  </a:lnTo>
                  <a:lnTo>
                    <a:pt x="139" y="179"/>
                  </a:lnTo>
                  <a:close/>
                  <a:moveTo>
                    <a:pt x="139" y="271"/>
                  </a:moveTo>
                  <a:lnTo>
                    <a:pt x="27" y="271"/>
                  </a:lnTo>
                  <a:lnTo>
                    <a:pt x="27" y="232"/>
                  </a:lnTo>
                  <a:lnTo>
                    <a:pt x="139" y="232"/>
                  </a:lnTo>
                  <a:lnTo>
                    <a:pt x="139" y="271"/>
                  </a:lnTo>
                  <a:close/>
                  <a:moveTo>
                    <a:pt x="0" y="609"/>
                  </a:moveTo>
                  <a:lnTo>
                    <a:pt x="166" y="609"/>
                  </a:lnTo>
                  <a:lnTo>
                    <a:pt x="166" y="0"/>
                  </a:lnTo>
                  <a:lnTo>
                    <a:pt x="0" y="0"/>
                  </a:lnTo>
                  <a:lnTo>
                    <a:pt x="0" y="609"/>
                  </a:lnTo>
                  <a:close/>
                  <a:moveTo>
                    <a:pt x="344" y="87"/>
                  </a:moveTo>
                  <a:lnTo>
                    <a:pt x="232" y="87"/>
                  </a:lnTo>
                  <a:lnTo>
                    <a:pt x="232" y="48"/>
                  </a:lnTo>
                  <a:lnTo>
                    <a:pt x="344" y="48"/>
                  </a:lnTo>
                  <a:lnTo>
                    <a:pt x="344" y="87"/>
                  </a:lnTo>
                  <a:close/>
                  <a:moveTo>
                    <a:pt x="344" y="179"/>
                  </a:moveTo>
                  <a:lnTo>
                    <a:pt x="232" y="179"/>
                  </a:lnTo>
                  <a:lnTo>
                    <a:pt x="232" y="140"/>
                  </a:lnTo>
                  <a:lnTo>
                    <a:pt x="344" y="140"/>
                  </a:lnTo>
                  <a:lnTo>
                    <a:pt x="344" y="179"/>
                  </a:lnTo>
                  <a:close/>
                  <a:moveTo>
                    <a:pt x="344" y="271"/>
                  </a:moveTo>
                  <a:lnTo>
                    <a:pt x="232" y="271"/>
                  </a:lnTo>
                  <a:lnTo>
                    <a:pt x="232" y="232"/>
                  </a:lnTo>
                  <a:lnTo>
                    <a:pt x="344" y="232"/>
                  </a:lnTo>
                  <a:lnTo>
                    <a:pt x="344" y="271"/>
                  </a:lnTo>
                  <a:close/>
                  <a:moveTo>
                    <a:pt x="205" y="609"/>
                  </a:moveTo>
                  <a:lnTo>
                    <a:pt x="371" y="609"/>
                  </a:lnTo>
                  <a:lnTo>
                    <a:pt x="371" y="0"/>
                  </a:lnTo>
                  <a:lnTo>
                    <a:pt x="205" y="0"/>
                  </a:lnTo>
                  <a:lnTo>
                    <a:pt x="205" y="609"/>
                  </a:lnTo>
                  <a:close/>
                  <a:moveTo>
                    <a:pt x="549" y="87"/>
                  </a:moveTo>
                  <a:lnTo>
                    <a:pt x="437" y="87"/>
                  </a:lnTo>
                  <a:lnTo>
                    <a:pt x="437" y="48"/>
                  </a:lnTo>
                  <a:lnTo>
                    <a:pt x="549" y="48"/>
                  </a:lnTo>
                  <a:lnTo>
                    <a:pt x="549" y="87"/>
                  </a:lnTo>
                  <a:close/>
                  <a:moveTo>
                    <a:pt x="549" y="179"/>
                  </a:moveTo>
                  <a:lnTo>
                    <a:pt x="437" y="179"/>
                  </a:lnTo>
                  <a:lnTo>
                    <a:pt x="437" y="140"/>
                  </a:lnTo>
                  <a:lnTo>
                    <a:pt x="549" y="140"/>
                  </a:lnTo>
                  <a:lnTo>
                    <a:pt x="549" y="179"/>
                  </a:lnTo>
                  <a:close/>
                  <a:moveTo>
                    <a:pt x="549" y="271"/>
                  </a:moveTo>
                  <a:lnTo>
                    <a:pt x="437" y="271"/>
                  </a:lnTo>
                  <a:lnTo>
                    <a:pt x="437" y="232"/>
                  </a:lnTo>
                  <a:lnTo>
                    <a:pt x="549" y="232"/>
                  </a:lnTo>
                  <a:lnTo>
                    <a:pt x="549" y="271"/>
                  </a:lnTo>
                  <a:close/>
                  <a:moveTo>
                    <a:pt x="410" y="609"/>
                  </a:moveTo>
                  <a:lnTo>
                    <a:pt x="577" y="609"/>
                  </a:lnTo>
                  <a:lnTo>
                    <a:pt x="577" y="0"/>
                  </a:lnTo>
                  <a:lnTo>
                    <a:pt x="410" y="0"/>
                  </a:lnTo>
                  <a:lnTo>
                    <a:pt x="410" y="609"/>
                  </a:lnTo>
                  <a:close/>
                </a:path>
              </a:pathLst>
            </a:custGeom>
            <a:solidFill>
              <a:srgbClr val="966481"/>
            </a:solidFill>
            <a:ln>
              <a:noFill/>
            </a:ln>
          </p:spPr>
          <p:txBody>
            <a:bodyPr vert="horz" wrap="square" lIns="91440" tIns="45720" rIns="91440" bIns="45720" numCol="1" anchor="t" anchorCtr="0" compatLnSpc="1"/>
            <a:lstStyle/>
            <a:p>
              <a:endParaRPr lang="zh-CN" altLang="en-US">
                <a:solidFill>
                  <a:schemeClr val="accent2"/>
                </a:solidFill>
              </a:endParaRPr>
            </a:p>
          </p:txBody>
        </p:sp>
      </p:grpSp>
      <p:grpSp>
        <p:nvGrpSpPr>
          <p:cNvPr id="20" name="组合 19"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GrpSpPr/>
          <p:nvPr/>
        </p:nvGrpSpPr>
        <p:grpSpPr>
          <a:xfrm>
            <a:off x="6686190" y="4433301"/>
            <a:ext cx="1891633" cy="1891633"/>
            <a:chOff x="6686190" y="4433301"/>
            <a:chExt cx="1891633" cy="1891633"/>
          </a:xfrm>
        </p:grpSpPr>
        <p:grpSp>
          <p:nvGrpSpPr>
            <p:cNvPr id="22" name="组合 21"/>
            <p:cNvGrpSpPr/>
            <p:nvPr/>
          </p:nvGrpSpPr>
          <p:grpSpPr>
            <a:xfrm>
              <a:off x="6686190" y="4433301"/>
              <a:ext cx="1891633" cy="1891633"/>
              <a:chOff x="1375509" y="1976984"/>
              <a:chExt cx="2018000" cy="2018000"/>
            </a:xfrm>
          </p:grpSpPr>
          <p:sp>
            <p:nvSpPr>
              <p:cNvPr id="23" name="椭圆 22" descr="e7d195523061f1c0deeec63e560781cfd59afb0ea006f2a87ABB68BF51EA6619813959095094C18C62A12F549504892A4AAA8C1554C6663626E05CA27F281A14E6983772AFC3FB97135759321DEA3D709AACD122C08E6ED1C77BAD4A88EF4CD28A80260D8F97957F436F83C1F553EF0169027D0DBFA7A77088E1513DBDFC101C4B4DFF310B01A5021663E46B6BC2AAB5"/>
              <p:cNvSpPr>
                <a:spLocks noChangeAspect="1"/>
              </p:cNvSpPr>
              <p:nvPr/>
            </p:nvSpPr>
            <p:spPr>
              <a:xfrm>
                <a:off x="1375509" y="1976984"/>
                <a:ext cx="2018000" cy="2018000"/>
              </a:xfrm>
              <a:prstGeom prst="ellipse">
                <a:avLst/>
              </a:prstGeom>
              <a:gradFill>
                <a:gsLst>
                  <a:gs pos="0">
                    <a:schemeClr val="bg1"/>
                  </a:gs>
                  <a:gs pos="100000">
                    <a:srgbClr val="C7C7C7"/>
                  </a:gs>
                </a:gsLst>
                <a:lin ang="13200000" scaled="0"/>
              </a:gradFill>
              <a:ln w="22225">
                <a:solidFill>
                  <a:schemeClr val="bg1"/>
                </a:solidFill>
              </a:ln>
              <a:effectLst>
                <a:outerShdw blurRad="393700" dist="1270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 name="任意多边形 23"/>
              <p:cNvSpPr/>
              <p:nvPr/>
            </p:nvSpPr>
            <p:spPr>
              <a:xfrm rot="5400000">
                <a:off x="1220020" y="2637800"/>
                <a:ext cx="1007034" cy="694933"/>
              </a:xfrm>
              <a:custGeom>
                <a:avLst/>
                <a:gdLst>
                  <a:gd name="connsiteX0" fmla="*/ 0 w 1007034"/>
                  <a:gd name="connsiteY0" fmla="*/ 555348 h 694933"/>
                  <a:gd name="connsiteX1" fmla="*/ 322102 w 1007034"/>
                  <a:gd name="connsiteY1" fmla="*/ 0 h 694933"/>
                  <a:gd name="connsiteX2" fmla="*/ 392164 w 1007034"/>
                  <a:gd name="connsiteY2" fmla="*/ 21748 h 694933"/>
                  <a:gd name="connsiteX3" fmla="*/ 503517 w 1007034"/>
                  <a:gd name="connsiteY3" fmla="*/ 32974 h 694933"/>
                  <a:gd name="connsiteX4" fmla="*/ 614869 w 1007034"/>
                  <a:gd name="connsiteY4" fmla="*/ 21748 h 694933"/>
                  <a:gd name="connsiteX5" fmla="*/ 684932 w 1007034"/>
                  <a:gd name="connsiteY5" fmla="*/ 0 h 694933"/>
                  <a:gd name="connsiteX6" fmla="*/ 1007034 w 1007034"/>
                  <a:gd name="connsiteY6" fmla="*/ 555347 h 694933"/>
                  <a:gd name="connsiteX7" fmla="*/ 895766 w 1007034"/>
                  <a:gd name="connsiteY7" fmla="*/ 615742 h 694933"/>
                  <a:gd name="connsiteX8" fmla="*/ 503516 w 1007034"/>
                  <a:gd name="connsiteY8" fmla="*/ 694933 h 694933"/>
                  <a:gd name="connsiteX9" fmla="*/ 111266 w 1007034"/>
                  <a:gd name="connsiteY9" fmla="*/ 615742 h 694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07034" h="694933">
                    <a:moveTo>
                      <a:pt x="0" y="555348"/>
                    </a:moveTo>
                    <a:lnTo>
                      <a:pt x="322102" y="0"/>
                    </a:lnTo>
                    <a:lnTo>
                      <a:pt x="392164" y="21748"/>
                    </a:lnTo>
                    <a:cubicBezTo>
                      <a:pt x="428132" y="29108"/>
                      <a:pt x="465373" y="32974"/>
                      <a:pt x="503517" y="32974"/>
                    </a:cubicBezTo>
                    <a:cubicBezTo>
                      <a:pt x="541660" y="32974"/>
                      <a:pt x="578901" y="29108"/>
                      <a:pt x="614869" y="21748"/>
                    </a:cubicBezTo>
                    <a:lnTo>
                      <a:pt x="684932" y="0"/>
                    </a:lnTo>
                    <a:lnTo>
                      <a:pt x="1007034" y="555347"/>
                    </a:lnTo>
                    <a:lnTo>
                      <a:pt x="895766" y="615742"/>
                    </a:lnTo>
                    <a:cubicBezTo>
                      <a:pt x="775204" y="666735"/>
                      <a:pt x="642653" y="694933"/>
                      <a:pt x="503516" y="694933"/>
                    </a:cubicBezTo>
                    <a:cubicBezTo>
                      <a:pt x="364379" y="694933"/>
                      <a:pt x="231828" y="666735"/>
                      <a:pt x="111266" y="615742"/>
                    </a:cubicBezTo>
                    <a:close/>
                  </a:path>
                </a:pathLst>
              </a:custGeom>
              <a:solidFill>
                <a:srgbClr val="D06F83"/>
              </a:solidFill>
              <a:ln>
                <a:noFill/>
              </a:ln>
              <a:effectLst>
                <a:innerShdw blurRad="63500" dist="381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55" name="TextBox 36"/>
            <p:cNvSpPr txBox="1"/>
            <p:nvPr/>
          </p:nvSpPr>
          <p:spPr>
            <a:xfrm>
              <a:off x="6686190" y="5148284"/>
              <a:ext cx="674768" cy="461665"/>
            </a:xfrm>
            <a:prstGeom prst="rect">
              <a:avLst/>
            </a:prstGeom>
            <a:noFill/>
          </p:spPr>
          <p:txBody>
            <a:bodyPr wrap="square" rtlCol="0">
              <a:spAutoFit/>
            </a:bodyPr>
            <a:lstStyle/>
            <a:p>
              <a:r>
                <a:rPr lang="en-US" altLang="zh-CN" sz="2400" b="1" dirty="0">
                  <a:solidFill>
                    <a:schemeClr val="bg1"/>
                  </a:solidFill>
                  <a:latin typeface="Arial" panose="020B0604020202020204" pitchFamily="34" charset="0"/>
                  <a:cs typeface="Arial" panose="020B0604020202020204" pitchFamily="34" charset="0"/>
                </a:rPr>
                <a:t>04</a:t>
              </a:r>
              <a:endParaRPr lang="zh-CN" altLang="en-US" sz="2400" b="1" dirty="0">
                <a:solidFill>
                  <a:schemeClr val="bg1"/>
                </a:solidFill>
                <a:latin typeface="Arial" panose="020B0604020202020204" pitchFamily="34" charset="0"/>
                <a:cs typeface="Arial" panose="020B0604020202020204" pitchFamily="34" charset="0"/>
              </a:endParaRPr>
            </a:p>
          </p:txBody>
        </p:sp>
        <p:sp>
          <p:nvSpPr>
            <p:cNvPr id="60" name="Freeform 31"/>
            <p:cNvSpPr>
              <a:spLocks noEditPoints="1"/>
            </p:cNvSpPr>
            <p:nvPr/>
          </p:nvSpPr>
          <p:spPr bwMode="auto">
            <a:xfrm>
              <a:off x="7686501" y="5166978"/>
              <a:ext cx="377553" cy="474802"/>
            </a:xfrm>
            <a:custGeom>
              <a:avLst/>
              <a:gdLst>
                <a:gd name="T0" fmla="*/ 82 w 484"/>
                <a:gd name="T1" fmla="*/ 166 h 606"/>
                <a:gd name="T2" fmla="*/ 82 w 484"/>
                <a:gd name="T3" fmla="*/ 186 h 606"/>
                <a:gd name="T4" fmla="*/ 331 w 484"/>
                <a:gd name="T5" fmla="*/ 193 h 606"/>
                <a:gd name="T6" fmla="*/ 331 w 484"/>
                <a:gd name="T7" fmla="*/ 173 h 606"/>
                <a:gd name="T8" fmla="*/ 387 w 484"/>
                <a:gd name="T9" fmla="*/ 556 h 606"/>
                <a:gd name="T10" fmla="*/ 388 w 484"/>
                <a:gd name="T11" fmla="*/ 564 h 606"/>
                <a:gd name="T12" fmla="*/ 418 w 484"/>
                <a:gd name="T13" fmla="*/ 594 h 606"/>
                <a:gd name="T14" fmla="*/ 474 w 484"/>
                <a:gd name="T15" fmla="*/ 581 h 606"/>
                <a:gd name="T16" fmla="*/ 474 w 484"/>
                <a:gd name="T17" fmla="*/ 531 h 606"/>
                <a:gd name="T18" fmla="*/ 444 w 484"/>
                <a:gd name="T19" fmla="*/ 501 h 606"/>
                <a:gd name="T20" fmla="*/ 418 w 484"/>
                <a:gd name="T21" fmla="*/ 519 h 606"/>
                <a:gd name="T22" fmla="*/ 384 w 484"/>
                <a:gd name="T23" fmla="*/ 553 h 606"/>
                <a:gd name="T24" fmla="*/ 218 w 484"/>
                <a:gd name="T25" fmla="*/ 354 h 606"/>
                <a:gd name="T26" fmla="*/ 229 w 484"/>
                <a:gd name="T27" fmla="*/ 336 h 606"/>
                <a:gd name="T28" fmla="*/ 207 w 484"/>
                <a:gd name="T29" fmla="*/ 320 h 606"/>
                <a:gd name="T30" fmla="*/ 207 w 484"/>
                <a:gd name="T31" fmla="*/ 327 h 606"/>
                <a:gd name="T32" fmla="*/ 246 w 484"/>
                <a:gd name="T33" fmla="*/ 422 h 606"/>
                <a:gd name="T34" fmla="*/ 297 w 484"/>
                <a:gd name="T35" fmla="*/ 364 h 606"/>
                <a:gd name="T36" fmla="*/ 296 w 484"/>
                <a:gd name="T37" fmla="*/ 357 h 606"/>
                <a:gd name="T38" fmla="*/ 224 w 484"/>
                <a:gd name="T39" fmla="*/ 362 h 606"/>
                <a:gd name="T40" fmla="*/ 224 w 484"/>
                <a:gd name="T41" fmla="*/ 368 h 606"/>
                <a:gd name="T42" fmla="*/ 246 w 484"/>
                <a:gd name="T43" fmla="*/ 422 h 606"/>
                <a:gd name="T44" fmla="*/ 429 w 484"/>
                <a:gd name="T45" fmla="*/ 493 h 606"/>
                <a:gd name="T46" fmla="*/ 429 w 484"/>
                <a:gd name="T47" fmla="*/ 487 h 606"/>
                <a:gd name="T48" fmla="*/ 394 w 484"/>
                <a:gd name="T49" fmla="*/ 451 h 606"/>
                <a:gd name="T50" fmla="*/ 256 w 484"/>
                <a:gd name="T51" fmla="*/ 425 h 606"/>
                <a:gd name="T52" fmla="*/ 256 w 484"/>
                <a:gd name="T53" fmla="*/ 432 h 606"/>
                <a:gd name="T54" fmla="*/ 354 w 484"/>
                <a:gd name="T55" fmla="*/ 530 h 606"/>
                <a:gd name="T56" fmla="*/ 395 w 484"/>
                <a:gd name="T57" fmla="*/ 528 h 606"/>
                <a:gd name="T58" fmla="*/ 20 w 484"/>
                <a:gd name="T59" fmla="*/ 150 h 606"/>
                <a:gd name="T60" fmla="*/ 89 w 484"/>
                <a:gd name="T61" fmla="*/ 152 h 606"/>
                <a:gd name="T62" fmla="*/ 141 w 484"/>
                <a:gd name="T63" fmla="*/ 100 h 606"/>
                <a:gd name="T64" fmla="*/ 141 w 484"/>
                <a:gd name="T65" fmla="*/ 93 h 606"/>
                <a:gd name="T66" fmla="*/ 383 w 484"/>
                <a:gd name="T67" fmla="*/ 27 h 606"/>
                <a:gd name="T68" fmla="*/ 394 w 484"/>
                <a:gd name="T69" fmla="*/ 422 h 606"/>
                <a:gd name="T70" fmla="*/ 414 w 484"/>
                <a:gd name="T71" fmla="*/ 449 h 606"/>
                <a:gd name="T72" fmla="*/ 414 w 484"/>
                <a:gd name="T73" fmla="*/ 39 h 606"/>
                <a:gd name="T74" fmla="*/ 383 w 484"/>
                <a:gd name="T75" fmla="*/ 0 h 606"/>
                <a:gd name="T76" fmla="*/ 121 w 484"/>
                <a:gd name="T77" fmla="*/ 2 h 606"/>
                <a:gd name="T78" fmla="*/ 0 w 484"/>
                <a:gd name="T79" fmla="*/ 123 h 606"/>
                <a:gd name="T80" fmla="*/ 0 w 484"/>
                <a:gd name="T81" fmla="*/ 492 h 606"/>
                <a:gd name="T82" fmla="*/ 32 w 484"/>
                <a:gd name="T83" fmla="*/ 530 h 606"/>
                <a:gd name="T84" fmla="*/ 319 w 484"/>
                <a:gd name="T85" fmla="*/ 524 h 606"/>
                <a:gd name="T86" fmla="*/ 305 w 484"/>
                <a:gd name="T87" fmla="*/ 503 h 606"/>
                <a:gd name="T88" fmla="*/ 20 w 484"/>
                <a:gd name="T89" fmla="*/ 492 h 606"/>
                <a:gd name="T90" fmla="*/ 20 w 484"/>
                <a:gd name="T91" fmla="*/ 150 h 606"/>
                <a:gd name="T92" fmla="*/ 156 w 484"/>
                <a:gd name="T93" fmla="*/ 321 h 606"/>
                <a:gd name="T94" fmla="*/ 156 w 484"/>
                <a:gd name="T95" fmla="*/ 301 h 606"/>
                <a:gd name="T96" fmla="*/ 82 w 484"/>
                <a:gd name="T97" fmla="*/ 294 h 606"/>
                <a:gd name="T98" fmla="*/ 82 w 484"/>
                <a:gd name="T99" fmla="*/ 315 h 606"/>
                <a:gd name="T100" fmla="*/ 82 w 484"/>
                <a:gd name="T101" fmla="*/ 272 h 606"/>
                <a:gd name="T102" fmla="*/ 331 w 484"/>
                <a:gd name="T103" fmla="*/ 279 h 606"/>
                <a:gd name="T104" fmla="*/ 331 w 484"/>
                <a:gd name="T105" fmla="*/ 258 h 606"/>
                <a:gd name="T106" fmla="*/ 82 w 484"/>
                <a:gd name="T107" fmla="*/ 252 h 606"/>
                <a:gd name="T108" fmla="*/ 82 w 484"/>
                <a:gd name="T109" fmla="*/ 272 h 606"/>
                <a:gd name="T110" fmla="*/ 82 w 484"/>
                <a:gd name="T111" fmla="*/ 236 h 606"/>
                <a:gd name="T112" fmla="*/ 331 w 484"/>
                <a:gd name="T113" fmla="*/ 229 h 606"/>
                <a:gd name="T114" fmla="*/ 331 w 484"/>
                <a:gd name="T115" fmla="*/ 209 h 606"/>
                <a:gd name="T116" fmla="*/ 82 w 484"/>
                <a:gd name="T117" fmla="*/ 216 h 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84" h="606">
                  <a:moveTo>
                    <a:pt x="331" y="166"/>
                  </a:moveTo>
                  <a:lnTo>
                    <a:pt x="82" y="166"/>
                  </a:lnTo>
                  <a:lnTo>
                    <a:pt x="82" y="173"/>
                  </a:lnTo>
                  <a:lnTo>
                    <a:pt x="82" y="186"/>
                  </a:lnTo>
                  <a:lnTo>
                    <a:pt x="82" y="193"/>
                  </a:lnTo>
                  <a:lnTo>
                    <a:pt x="331" y="193"/>
                  </a:lnTo>
                  <a:lnTo>
                    <a:pt x="331" y="186"/>
                  </a:lnTo>
                  <a:lnTo>
                    <a:pt x="331" y="173"/>
                  </a:lnTo>
                  <a:lnTo>
                    <a:pt x="331" y="166"/>
                  </a:lnTo>
                  <a:close/>
                  <a:moveTo>
                    <a:pt x="387" y="556"/>
                  </a:moveTo>
                  <a:lnTo>
                    <a:pt x="384" y="560"/>
                  </a:lnTo>
                  <a:lnTo>
                    <a:pt x="388" y="564"/>
                  </a:lnTo>
                  <a:lnTo>
                    <a:pt x="408" y="583"/>
                  </a:lnTo>
                  <a:lnTo>
                    <a:pt x="418" y="594"/>
                  </a:lnTo>
                  <a:cubicBezTo>
                    <a:pt x="430" y="606"/>
                    <a:pt x="450" y="606"/>
                    <a:pt x="462" y="594"/>
                  </a:cubicBezTo>
                  <a:lnTo>
                    <a:pt x="474" y="581"/>
                  </a:lnTo>
                  <a:cubicBezTo>
                    <a:pt x="481" y="575"/>
                    <a:pt x="484" y="565"/>
                    <a:pt x="483" y="556"/>
                  </a:cubicBezTo>
                  <a:cubicBezTo>
                    <a:pt x="484" y="547"/>
                    <a:pt x="481" y="538"/>
                    <a:pt x="474" y="531"/>
                  </a:cubicBezTo>
                  <a:lnTo>
                    <a:pt x="462" y="519"/>
                  </a:lnTo>
                  <a:lnTo>
                    <a:pt x="444" y="501"/>
                  </a:lnTo>
                  <a:lnTo>
                    <a:pt x="440" y="497"/>
                  </a:lnTo>
                  <a:lnTo>
                    <a:pt x="418" y="519"/>
                  </a:lnTo>
                  <a:lnTo>
                    <a:pt x="412" y="525"/>
                  </a:lnTo>
                  <a:lnTo>
                    <a:pt x="384" y="553"/>
                  </a:lnTo>
                  <a:lnTo>
                    <a:pt x="387" y="556"/>
                  </a:lnTo>
                  <a:close/>
                  <a:moveTo>
                    <a:pt x="218" y="354"/>
                  </a:moveTo>
                  <a:lnTo>
                    <a:pt x="234" y="338"/>
                  </a:lnTo>
                  <a:lnTo>
                    <a:pt x="229" y="336"/>
                  </a:lnTo>
                  <a:lnTo>
                    <a:pt x="234" y="331"/>
                  </a:lnTo>
                  <a:lnTo>
                    <a:pt x="207" y="320"/>
                  </a:lnTo>
                  <a:lnTo>
                    <a:pt x="211" y="328"/>
                  </a:lnTo>
                  <a:lnTo>
                    <a:pt x="207" y="327"/>
                  </a:lnTo>
                  <a:lnTo>
                    <a:pt x="218" y="354"/>
                  </a:lnTo>
                  <a:close/>
                  <a:moveTo>
                    <a:pt x="246" y="422"/>
                  </a:moveTo>
                  <a:lnTo>
                    <a:pt x="302" y="366"/>
                  </a:lnTo>
                  <a:lnTo>
                    <a:pt x="297" y="364"/>
                  </a:lnTo>
                  <a:lnTo>
                    <a:pt x="302" y="359"/>
                  </a:lnTo>
                  <a:lnTo>
                    <a:pt x="296" y="357"/>
                  </a:lnTo>
                  <a:lnTo>
                    <a:pt x="249" y="337"/>
                  </a:lnTo>
                  <a:lnTo>
                    <a:pt x="224" y="362"/>
                  </a:lnTo>
                  <a:lnTo>
                    <a:pt x="226" y="366"/>
                  </a:lnTo>
                  <a:lnTo>
                    <a:pt x="224" y="368"/>
                  </a:lnTo>
                  <a:lnTo>
                    <a:pt x="243" y="416"/>
                  </a:lnTo>
                  <a:lnTo>
                    <a:pt x="246" y="422"/>
                  </a:lnTo>
                  <a:close/>
                  <a:moveTo>
                    <a:pt x="412" y="511"/>
                  </a:moveTo>
                  <a:lnTo>
                    <a:pt x="429" y="493"/>
                  </a:lnTo>
                  <a:lnTo>
                    <a:pt x="426" y="490"/>
                  </a:lnTo>
                  <a:lnTo>
                    <a:pt x="429" y="487"/>
                  </a:lnTo>
                  <a:lnTo>
                    <a:pt x="414" y="472"/>
                  </a:lnTo>
                  <a:lnTo>
                    <a:pt x="394" y="451"/>
                  </a:lnTo>
                  <a:lnTo>
                    <a:pt x="312" y="369"/>
                  </a:lnTo>
                  <a:lnTo>
                    <a:pt x="256" y="425"/>
                  </a:lnTo>
                  <a:lnTo>
                    <a:pt x="260" y="429"/>
                  </a:lnTo>
                  <a:lnTo>
                    <a:pt x="256" y="432"/>
                  </a:lnTo>
                  <a:lnTo>
                    <a:pt x="334" y="510"/>
                  </a:lnTo>
                  <a:lnTo>
                    <a:pt x="354" y="530"/>
                  </a:lnTo>
                  <a:lnTo>
                    <a:pt x="374" y="549"/>
                  </a:lnTo>
                  <a:lnTo>
                    <a:pt x="395" y="528"/>
                  </a:lnTo>
                  <a:lnTo>
                    <a:pt x="412" y="511"/>
                  </a:lnTo>
                  <a:close/>
                  <a:moveTo>
                    <a:pt x="20" y="150"/>
                  </a:moveTo>
                  <a:lnTo>
                    <a:pt x="89" y="152"/>
                  </a:lnTo>
                  <a:lnTo>
                    <a:pt x="89" y="152"/>
                  </a:lnTo>
                  <a:lnTo>
                    <a:pt x="89" y="152"/>
                  </a:lnTo>
                  <a:cubicBezTo>
                    <a:pt x="118" y="152"/>
                    <a:pt x="141" y="129"/>
                    <a:pt x="141" y="100"/>
                  </a:cubicBezTo>
                  <a:lnTo>
                    <a:pt x="141" y="94"/>
                  </a:lnTo>
                  <a:lnTo>
                    <a:pt x="141" y="93"/>
                  </a:lnTo>
                  <a:lnTo>
                    <a:pt x="141" y="27"/>
                  </a:lnTo>
                  <a:lnTo>
                    <a:pt x="383" y="27"/>
                  </a:lnTo>
                  <a:cubicBezTo>
                    <a:pt x="389" y="27"/>
                    <a:pt x="394" y="32"/>
                    <a:pt x="394" y="38"/>
                  </a:cubicBezTo>
                  <a:lnTo>
                    <a:pt x="394" y="422"/>
                  </a:lnTo>
                  <a:lnTo>
                    <a:pt x="394" y="429"/>
                  </a:lnTo>
                  <a:lnTo>
                    <a:pt x="414" y="449"/>
                  </a:lnTo>
                  <a:lnTo>
                    <a:pt x="414" y="443"/>
                  </a:lnTo>
                  <a:lnTo>
                    <a:pt x="414" y="39"/>
                  </a:lnTo>
                  <a:lnTo>
                    <a:pt x="414" y="32"/>
                  </a:lnTo>
                  <a:cubicBezTo>
                    <a:pt x="414" y="14"/>
                    <a:pt x="400" y="0"/>
                    <a:pt x="383" y="0"/>
                  </a:cubicBezTo>
                  <a:lnTo>
                    <a:pt x="123" y="0"/>
                  </a:lnTo>
                  <a:lnTo>
                    <a:pt x="121" y="2"/>
                  </a:lnTo>
                  <a:lnTo>
                    <a:pt x="1" y="122"/>
                  </a:lnTo>
                  <a:lnTo>
                    <a:pt x="0" y="123"/>
                  </a:lnTo>
                  <a:lnTo>
                    <a:pt x="0" y="130"/>
                  </a:lnTo>
                  <a:lnTo>
                    <a:pt x="0" y="492"/>
                  </a:lnTo>
                  <a:lnTo>
                    <a:pt x="0" y="499"/>
                  </a:lnTo>
                  <a:cubicBezTo>
                    <a:pt x="0" y="516"/>
                    <a:pt x="14" y="530"/>
                    <a:pt x="32" y="530"/>
                  </a:cubicBezTo>
                  <a:lnTo>
                    <a:pt x="326" y="530"/>
                  </a:lnTo>
                  <a:lnTo>
                    <a:pt x="319" y="524"/>
                  </a:lnTo>
                  <a:lnTo>
                    <a:pt x="326" y="524"/>
                  </a:lnTo>
                  <a:lnTo>
                    <a:pt x="305" y="503"/>
                  </a:lnTo>
                  <a:lnTo>
                    <a:pt x="32" y="503"/>
                  </a:lnTo>
                  <a:cubicBezTo>
                    <a:pt x="25" y="503"/>
                    <a:pt x="21" y="498"/>
                    <a:pt x="20" y="492"/>
                  </a:cubicBezTo>
                  <a:lnTo>
                    <a:pt x="20" y="492"/>
                  </a:lnTo>
                  <a:lnTo>
                    <a:pt x="20" y="150"/>
                  </a:lnTo>
                  <a:close/>
                  <a:moveTo>
                    <a:pt x="82" y="321"/>
                  </a:moveTo>
                  <a:lnTo>
                    <a:pt x="156" y="321"/>
                  </a:lnTo>
                  <a:lnTo>
                    <a:pt x="156" y="315"/>
                  </a:lnTo>
                  <a:lnTo>
                    <a:pt x="156" y="301"/>
                  </a:lnTo>
                  <a:lnTo>
                    <a:pt x="156" y="294"/>
                  </a:lnTo>
                  <a:lnTo>
                    <a:pt x="82" y="294"/>
                  </a:lnTo>
                  <a:lnTo>
                    <a:pt x="82" y="301"/>
                  </a:lnTo>
                  <a:lnTo>
                    <a:pt x="82" y="315"/>
                  </a:lnTo>
                  <a:lnTo>
                    <a:pt x="82" y="321"/>
                  </a:lnTo>
                  <a:close/>
                  <a:moveTo>
                    <a:pt x="82" y="272"/>
                  </a:moveTo>
                  <a:lnTo>
                    <a:pt x="82" y="279"/>
                  </a:lnTo>
                  <a:lnTo>
                    <a:pt x="331" y="279"/>
                  </a:lnTo>
                  <a:lnTo>
                    <a:pt x="331" y="272"/>
                  </a:lnTo>
                  <a:lnTo>
                    <a:pt x="331" y="258"/>
                  </a:lnTo>
                  <a:lnTo>
                    <a:pt x="331" y="252"/>
                  </a:lnTo>
                  <a:lnTo>
                    <a:pt x="82" y="252"/>
                  </a:lnTo>
                  <a:lnTo>
                    <a:pt x="82" y="258"/>
                  </a:lnTo>
                  <a:lnTo>
                    <a:pt x="82" y="272"/>
                  </a:lnTo>
                  <a:close/>
                  <a:moveTo>
                    <a:pt x="82" y="229"/>
                  </a:moveTo>
                  <a:lnTo>
                    <a:pt x="82" y="236"/>
                  </a:lnTo>
                  <a:lnTo>
                    <a:pt x="331" y="236"/>
                  </a:lnTo>
                  <a:lnTo>
                    <a:pt x="331" y="229"/>
                  </a:lnTo>
                  <a:lnTo>
                    <a:pt x="331" y="216"/>
                  </a:lnTo>
                  <a:lnTo>
                    <a:pt x="331" y="209"/>
                  </a:lnTo>
                  <a:lnTo>
                    <a:pt x="82" y="209"/>
                  </a:lnTo>
                  <a:lnTo>
                    <a:pt x="82" y="216"/>
                  </a:lnTo>
                  <a:lnTo>
                    <a:pt x="82" y="229"/>
                  </a:lnTo>
                  <a:close/>
                </a:path>
              </a:pathLst>
            </a:custGeom>
            <a:solidFill>
              <a:srgbClr val="D06F83"/>
            </a:solidFill>
            <a:ln>
              <a:noFill/>
            </a:ln>
          </p:spPr>
          <p:txBody>
            <a:bodyPr vert="horz" wrap="square" lIns="91440" tIns="45720" rIns="91440" bIns="45720" numCol="1" anchor="t" anchorCtr="0" compatLnSpc="1"/>
            <a:lstStyle/>
            <a:p>
              <a:endParaRPr lang="zh-CN" altLang="en-US">
                <a:solidFill>
                  <a:schemeClr val="accent2"/>
                </a:solidFill>
              </a:endParaRPr>
            </a:p>
          </p:txBody>
        </p:sp>
      </p:grpSp>
      <p:grpSp>
        <p:nvGrpSpPr>
          <p:cNvPr id="7" name="组合 6"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GrpSpPr/>
          <p:nvPr/>
        </p:nvGrpSpPr>
        <p:grpSpPr>
          <a:xfrm>
            <a:off x="888037" y="4433301"/>
            <a:ext cx="1891633" cy="1891633"/>
            <a:chOff x="888037" y="4433301"/>
            <a:chExt cx="1891633" cy="1891633"/>
          </a:xfrm>
        </p:grpSpPr>
        <p:grpSp>
          <p:nvGrpSpPr>
            <p:cNvPr id="31" name="组合 30"/>
            <p:cNvGrpSpPr/>
            <p:nvPr/>
          </p:nvGrpSpPr>
          <p:grpSpPr>
            <a:xfrm>
              <a:off x="888037" y="4433301"/>
              <a:ext cx="1891633" cy="1891633"/>
              <a:chOff x="1375509" y="1976984"/>
              <a:chExt cx="2018000" cy="2018000"/>
            </a:xfrm>
          </p:grpSpPr>
          <p:sp>
            <p:nvSpPr>
              <p:cNvPr id="32" name="椭圆 31" descr="e7d195523061f1c0deeec63e560781cfd59afb0ea006f2a87ABB68BF51EA6619813959095094C18C62A12F549504892A4AAA8C1554C6663626E05CA27F281A14E6983772AFC3FB97135759321DEA3D709AACD122C08E6ED1C77BAD4A88EF4CD28A80260D8F97957F436F83C1F553EF0169027D0DBFA7A77088E1513DBDFC101C4B4DFF310B01A5021663E46B6BC2AAB5"/>
              <p:cNvSpPr>
                <a:spLocks noChangeAspect="1"/>
              </p:cNvSpPr>
              <p:nvPr/>
            </p:nvSpPr>
            <p:spPr>
              <a:xfrm>
                <a:off x="1375509" y="1976984"/>
                <a:ext cx="2018000" cy="2018000"/>
              </a:xfrm>
              <a:prstGeom prst="ellipse">
                <a:avLst/>
              </a:prstGeom>
              <a:gradFill>
                <a:gsLst>
                  <a:gs pos="0">
                    <a:schemeClr val="bg1"/>
                  </a:gs>
                  <a:gs pos="100000">
                    <a:srgbClr val="C7C7C7"/>
                  </a:gs>
                </a:gsLst>
                <a:lin ang="13200000" scaled="0"/>
              </a:gradFill>
              <a:ln w="22225">
                <a:solidFill>
                  <a:schemeClr val="bg1"/>
                </a:solidFill>
              </a:ln>
              <a:effectLst>
                <a:outerShdw blurRad="393700" dist="1270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3" name="任意多边形 32"/>
              <p:cNvSpPr/>
              <p:nvPr/>
            </p:nvSpPr>
            <p:spPr>
              <a:xfrm rot="5400000">
                <a:off x="1220020" y="2637800"/>
                <a:ext cx="1007034" cy="694933"/>
              </a:xfrm>
              <a:custGeom>
                <a:avLst/>
                <a:gdLst>
                  <a:gd name="connsiteX0" fmla="*/ 0 w 1007034"/>
                  <a:gd name="connsiteY0" fmla="*/ 555348 h 694933"/>
                  <a:gd name="connsiteX1" fmla="*/ 322102 w 1007034"/>
                  <a:gd name="connsiteY1" fmla="*/ 0 h 694933"/>
                  <a:gd name="connsiteX2" fmla="*/ 392164 w 1007034"/>
                  <a:gd name="connsiteY2" fmla="*/ 21748 h 694933"/>
                  <a:gd name="connsiteX3" fmla="*/ 503517 w 1007034"/>
                  <a:gd name="connsiteY3" fmla="*/ 32974 h 694933"/>
                  <a:gd name="connsiteX4" fmla="*/ 614869 w 1007034"/>
                  <a:gd name="connsiteY4" fmla="*/ 21748 h 694933"/>
                  <a:gd name="connsiteX5" fmla="*/ 684932 w 1007034"/>
                  <a:gd name="connsiteY5" fmla="*/ 0 h 694933"/>
                  <a:gd name="connsiteX6" fmla="*/ 1007034 w 1007034"/>
                  <a:gd name="connsiteY6" fmla="*/ 555347 h 694933"/>
                  <a:gd name="connsiteX7" fmla="*/ 895766 w 1007034"/>
                  <a:gd name="connsiteY7" fmla="*/ 615742 h 694933"/>
                  <a:gd name="connsiteX8" fmla="*/ 503516 w 1007034"/>
                  <a:gd name="connsiteY8" fmla="*/ 694933 h 694933"/>
                  <a:gd name="connsiteX9" fmla="*/ 111266 w 1007034"/>
                  <a:gd name="connsiteY9" fmla="*/ 615742 h 694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07034" h="694933">
                    <a:moveTo>
                      <a:pt x="0" y="555348"/>
                    </a:moveTo>
                    <a:lnTo>
                      <a:pt x="322102" y="0"/>
                    </a:lnTo>
                    <a:lnTo>
                      <a:pt x="392164" y="21748"/>
                    </a:lnTo>
                    <a:cubicBezTo>
                      <a:pt x="428132" y="29108"/>
                      <a:pt x="465373" y="32974"/>
                      <a:pt x="503517" y="32974"/>
                    </a:cubicBezTo>
                    <a:cubicBezTo>
                      <a:pt x="541660" y="32974"/>
                      <a:pt x="578901" y="29108"/>
                      <a:pt x="614869" y="21748"/>
                    </a:cubicBezTo>
                    <a:lnTo>
                      <a:pt x="684932" y="0"/>
                    </a:lnTo>
                    <a:lnTo>
                      <a:pt x="1007034" y="555347"/>
                    </a:lnTo>
                    <a:lnTo>
                      <a:pt x="895766" y="615742"/>
                    </a:lnTo>
                    <a:cubicBezTo>
                      <a:pt x="775204" y="666735"/>
                      <a:pt x="642653" y="694933"/>
                      <a:pt x="503516" y="694933"/>
                    </a:cubicBezTo>
                    <a:cubicBezTo>
                      <a:pt x="364379" y="694933"/>
                      <a:pt x="231828" y="666735"/>
                      <a:pt x="111266" y="615742"/>
                    </a:cubicBezTo>
                    <a:close/>
                  </a:path>
                </a:pathLst>
              </a:custGeom>
              <a:solidFill>
                <a:srgbClr val="F77983"/>
              </a:solidFill>
              <a:ln>
                <a:noFill/>
              </a:ln>
              <a:effectLst>
                <a:innerShdw blurRad="63500" dist="381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57" name="TextBox 36"/>
            <p:cNvSpPr txBox="1"/>
            <p:nvPr/>
          </p:nvSpPr>
          <p:spPr>
            <a:xfrm>
              <a:off x="888037" y="5148284"/>
              <a:ext cx="674768" cy="461665"/>
            </a:xfrm>
            <a:prstGeom prst="rect">
              <a:avLst/>
            </a:prstGeom>
            <a:noFill/>
          </p:spPr>
          <p:txBody>
            <a:bodyPr wrap="square" rtlCol="0">
              <a:spAutoFit/>
            </a:bodyPr>
            <a:lstStyle/>
            <a:p>
              <a:r>
                <a:rPr lang="en-US" altLang="zh-CN" sz="2400" b="1" dirty="0">
                  <a:solidFill>
                    <a:schemeClr val="bg1"/>
                  </a:solidFill>
                  <a:latin typeface="Arial" panose="020B0604020202020204" pitchFamily="34" charset="0"/>
                  <a:cs typeface="Arial" panose="020B0604020202020204" pitchFamily="34" charset="0"/>
                </a:rPr>
                <a:t>03</a:t>
              </a:r>
              <a:endParaRPr lang="zh-CN" altLang="en-US" sz="2400" b="1" dirty="0">
                <a:solidFill>
                  <a:schemeClr val="bg1"/>
                </a:solidFill>
                <a:latin typeface="Arial" panose="020B0604020202020204" pitchFamily="34" charset="0"/>
                <a:cs typeface="Arial" panose="020B0604020202020204" pitchFamily="34" charset="0"/>
              </a:endParaRPr>
            </a:p>
          </p:txBody>
        </p:sp>
        <p:sp>
          <p:nvSpPr>
            <p:cNvPr id="61" name="Freeform 16"/>
            <p:cNvSpPr>
              <a:spLocks noEditPoints="1"/>
            </p:cNvSpPr>
            <p:nvPr/>
          </p:nvSpPr>
          <p:spPr bwMode="auto">
            <a:xfrm>
              <a:off x="1821032" y="5166978"/>
              <a:ext cx="555471" cy="442971"/>
            </a:xfrm>
            <a:custGeom>
              <a:avLst/>
              <a:gdLst>
                <a:gd name="T0" fmla="*/ 1238 w 1238"/>
                <a:gd name="T1" fmla="*/ 579 h 986"/>
                <a:gd name="T2" fmla="*/ 424 w 1238"/>
                <a:gd name="T3" fmla="*/ 579 h 986"/>
                <a:gd name="T4" fmla="*/ 443 w 1238"/>
                <a:gd name="T5" fmla="*/ 209 h 986"/>
                <a:gd name="T6" fmla="*/ 357 w 1238"/>
                <a:gd name="T7" fmla="*/ 223 h 986"/>
                <a:gd name="T8" fmla="*/ 329 w 1238"/>
                <a:gd name="T9" fmla="*/ 254 h 986"/>
                <a:gd name="T10" fmla="*/ 441 w 1238"/>
                <a:gd name="T11" fmla="*/ 316 h 986"/>
                <a:gd name="T12" fmla="*/ 311 w 1238"/>
                <a:gd name="T13" fmla="*/ 0 h 986"/>
                <a:gd name="T14" fmla="*/ 311 w 1238"/>
                <a:gd name="T15" fmla="*/ 620 h 986"/>
                <a:gd name="T16" fmla="*/ 367 w 1238"/>
                <a:gd name="T17" fmla="*/ 550 h 986"/>
                <a:gd name="T18" fmla="*/ 329 w 1238"/>
                <a:gd name="T19" fmla="*/ 473 h 986"/>
                <a:gd name="T20" fmla="*/ 295 w 1238"/>
                <a:gd name="T21" fmla="*/ 516 h 986"/>
                <a:gd name="T22" fmla="*/ 168 w 1238"/>
                <a:gd name="T23" fmla="*/ 370 h 986"/>
                <a:gd name="T24" fmla="*/ 295 w 1238"/>
                <a:gd name="T25" fmla="*/ 410 h 986"/>
                <a:gd name="T26" fmla="*/ 229 w 1238"/>
                <a:gd name="T27" fmla="*/ 307 h 986"/>
                <a:gd name="T28" fmla="*/ 295 w 1238"/>
                <a:gd name="T29" fmla="*/ 127 h 986"/>
                <a:gd name="T30" fmla="*/ 329 w 1238"/>
                <a:gd name="T31" fmla="*/ 104 h 986"/>
                <a:gd name="T32" fmla="*/ 443 w 1238"/>
                <a:gd name="T33" fmla="*/ 209 h 986"/>
                <a:gd name="T34" fmla="*/ 295 w 1238"/>
                <a:gd name="T35" fmla="*/ 186 h 986"/>
                <a:gd name="T36" fmla="*/ 295 w 1238"/>
                <a:gd name="T37" fmla="*/ 245 h 986"/>
                <a:gd name="T38" fmla="*/ 329 w 1238"/>
                <a:gd name="T39" fmla="*/ 413 h 986"/>
                <a:gd name="T40" fmla="*/ 357 w 1238"/>
                <a:gd name="T41" fmla="*/ 398 h 986"/>
                <a:gd name="T42" fmla="*/ 359 w 1238"/>
                <a:gd name="T43" fmla="*/ 356 h 986"/>
                <a:gd name="T44" fmla="*/ 329 w 1238"/>
                <a:gd name="T45" fmla="*/ 413 h 986"/>
                <a:gd name="T46" fmla="*/ 854 w 1238"/>
                <a:gd name="T47" fmla="*/ 713 h 986"/>
                <a:gd name="T48" fmla="*/ 904 w 1238"/>
                <a:gd name="T49" fmla="*/ 665 h 986"/>
                <a:gd name="T50" fmla="*/ 854 w 1238"/>
                <a:gd name="T51" fmla="*/ 617 h 986"/>
                <a:gd name="T52" fmla="*/ 810 w 1238"/>
                <a:gd name="T53" fmla="*/ 416 h 986"/>
                <a:gd name="T54" fmla="*/ 784 w 1238"/>
                <a:gd name="T55" fmla="*/ 477 h 986"/>
                <a:gd name="T56" fmla="*/ 810 w 1238"/>
                <a:gd name="T57" fmla="*/ 416 h 986"/>
                <a:gd name="T58" fmla="*/ 1004 w 1238"/>
                <a:gd name="T59" fmla="*/ 447 h 986"/>
                <a:gd name="T60" fmla="*/ 854 w 1238"/>
                <a:gd name="T61" fmla="*/ 418 h 986"/>
                <a:gd name="T62" fmla="*/ 977 w 1238"/>
                <a:gd name="T63" fmla="*/ 557 h 986"/>
                <a:gd name="T64" fmla="*/ 854 w 1238"/>
                <a:gd name="T65" fmla="*/ 792 h 986"/>
                <a:gd name="T66" fmla="*/ 810 w 1238"/>
                <a:gd name="T67" fmla="*/ 849 h 986"/>
                <a:gd name="T68" fmla="*/ 643 w 1238"/>
                <a:gd name="T69" fmla="*/ 658 h 986"/>
                <a:gd name="T70" fmla="*/ 810 w 1238"/>
                <a:gd name="T71" fmla="*/ 710 h 986"/>
                <a:gd name="T72" fmla="*/ 724 w 1238"/>
                <a:gd name="T73" fmla="*/ 575 h 986"/>
                <a:gd name="T74" fmla="*/ 810 w 1238"/>
                <a:gd name="T75" fmla="*/ 339 h 986"/>
                <a:gd name="T76" fmla="*/ 854 w 1238"/>
                <a:gd name="T77" fmla="*/ 309 h 986"/>
                <a:gd name="T78" fmla="*/ 1004 w 1238"/>
                <a:gd name="T79" fmla="*/ 447 h 9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38" h="986">
                  <a:moveTo>
                    <a:pt x="831" y="172"/>
                  </a:moveTo>
                  <a:cubicBezTo>
                    <a:pt x="1055" y="172"/>
                    <a:pt x="1238" y="354"/>
                    <a:pt x="1238" y="579"/>
                  </a:cubicBezTo>
                  <a:cubicBezTo>
                    <a:pt x="1238" y="804"/>
                    <a:pt x="1055" y="986"/>
                    <a:pt x="831" y="986"/>
                  </a:cubicBezTo>
                  <a:cubicBezTo>
                    <a:pt x="606" y="986"/>
                    <a:pt x="424" y="804"/>
                    <a:pt x="424" y="579"/>
                  </a:cubicBezTo>
                  <a:cubicBezTo>
                    <a:pt x="424" y="354"/>
                    <a:pt x="606" y="172"/>
                    <a:pt x="831" y="172"/>
                  </a:cubicBezTo>
                  <a:close/>
                  <a:moveTo>
                    <a:pt x="443" y="209"/>
                  </a:moveTo>
                  <a:lnTo>
                    <a:pt x="443" y="209"/>
                  </a:lnTo>
                  <a:lnTo>
                    <a:pt x="357" y="223"/>
                  </a:lnTo>
                  <a:cubicBezTo>
                    <a:pt x="350" y="204"/>
                    <a:pt x="346" y="197"/>
                    <a:pt x="329" y="187"/>
                  </a:cubicBezTo>
                  <a:lnTo>
                    <a:pt x="329" y="254"/>
                  </a:lnTo>
                  <a:cubicBezTo>
                    <a:pt x="375" y="266"/>
                    <a:pt x="406" y="279"/>
                    <a:pt x="422" y="293"/>
                  </a:cubicBezTo>
                  <a:cubicBezTo>
                    <a:pt x="430" y="300"/>
                    <a:pt x="436" y="308"/>
                    <a:pt x="441" y="316"/>
                  </a:cubicBezTo>
                  <a:cubicBezTo>
                    <a:pt x="480" y="260"/>
                    <a:pt x="533" y="215"/>
                    <a:pt x="594" y="185"/>
                  </a:cubicBezTo>
                  <a:cubicBezTo>
                    <a:pt x="546" y="76"/>
                    <a:pt x="437" y="0"/>
                    <a:pt x="311" y="0"/>
                  </a:cubicBezTo>
                  <a:cubicBezTo>
                    <a:pt x="139" y="0"/>
                    <a:pt x="0" y="139"/>
                    <a:pt x="0" y="310"/>
                  </a:cubicBezTo>
                  <a:cubicBezTo>
                    <a:pt x="0" y="481"/>
                    <a:pt x="139" y="620"/>
                    <a:pt x="311" y="620"/>
                  </a:cubicBezTo>
                  <a:cubicBezTo>
                    <a:pt x="331" y="620"/>
                    <a:pt x="352" y="618"/>
                    <a:pt x="372" y="614"/>
                  </a:cubicBezTo>
                  <a:cubicBezTo>
                    <a:pt x="368" y="593"/>
                    <a:pt x="367" y="572"/>
                    <a:pt x="367" y="550"/>
                  </a:cubicBezTo>
                  <a:cubicBezTo>
                    <a:pt x="367" y="521"/>
                    <a:pt x="370" y="493"/>
                    <a:pt x="376" y="465"/>
                  </a:cubicBezTo>
                  <a:cubicBezTo>
                    <a:pt x="361" y="470"/>
                    <a:pt x="345" y="472"/>
                    <a:pt x="329" y="473"/>
                  </a:cubicBezTo>
                  <a:lnTo>
                    <a:pt x="329" y="516"/>
                  </a:lnTo>
                  <a:lnTo>
                    <a:pt x="295" y="516"/>
                  </a:lnTo>
                  <a:lnTo>
                    <a:pt x="295" y="473"/>
                  </a:lnTo>
                  <a:cubicBezTo>
                    <a:pt x="226" y="467"/>
                    <a:pt x="180" y="440"/>
                    <a:pt x="168" y="370"/>
                  </a:cubicBezTo>
                  <a:lnTo>
                    <a:pt x="261" y="359"/>
                  </a:lnTo>
                  <a:cubicBezTo>
                    <a:pt x="265" y="385"/>
                    <a:pt x="271" y="398"/>
                    <a:pt x="295" y="410"/>
                  </a:cubicBezTo>
                  <a:lnTo>
                    <a:pt x="295" y="329"/>
                  </a:lnTo>
                  <a:cubicBezTo>
                    <a:pt x="264" y="320"/>
                    <a:pt x="242" y="313"/>
                    <a:pt x="229" y="307"/>
                  </a:cubicBezTo>
                  <a:cubicBezTo>
                    <a:pt x="173" y="279"/>
                    <a:pt x="166" y="200"/>
                    <a:pt x="210" y="157"/>
                  </a:cubicBezTo>
                  <a:cubicBezTo>
                    <a:pt x="229" y="139"/>
                    <a:pt x="257" y="129"/>
                    <a:pt x="295" y="127"/>
                  </a:cubicBezTo>
                  <a:lnTo>
                    <a:pt x="295" y="104"/>
                  </a:lnTo>
                  <a:lnTo>
                    <a:pt x="329" y="104"/>
                  </a:lnTo>
                  <a:lnTo>
                    <a:pt x="329" y="127"/>
                  </a:lnTo>
                  <a:cubicBezTo>
                    <a:pt x="384" y="130"/>
                    <a:pt x="430" y="151"/>
                    <a:pt x="443" y="209"/>
                  </a:cubicBezTo>
                  <a:close/>
                  <a:moveTo>
                    <a:pt x="295" y="186"/>
                  </a:moveTo>
                  <a:lnTo>
                    <a:pt x="295" y="186"/>
                  </a:lnTo>
                  <a:cubicBezTo>
                    <a:pt x="274" y="193"/>
                    <a:pt x="259" y="212"/>
                    <a:pt x="275" y="233"/>
                  </a:cubicBezTo>
                  <a:cubicBezTo>
                    <a:pt x="279" y="238"/>
                    <a:pt x="285" y="242"/>
                    <a:pt x="295" y="245"/>
                  </a:cubicBezTo>
                  <a:lnTo>
                    <a:pt x="295" y="186"/>
                  </a:lnTo>
                  <a:close/>
                  <a:moveTo>
                    <a:pt x="329" y="413"/>
                  </a:moveTo>
                  <a:lnTo>
                    <a:pt x="329" y="413"/>
                  </a:lnTo>
                  <a:cubicBezTo>
                    <a:pt x="342" y="410"/>
                    <a:pt x="351" y="405"/>
                    <a:pt x="357" y="398"/>
                  </a:cubicBezTo>
                  <a:cubicBezTo>
                    <a:pt x="363" y="392"/>
                    <a:pt x="366" y="384"/>
                    <a:pt x="366" y="376"/>
                  </a:cubicBezTo>
                  <a:cubicBezTo>
                    <a:pt x="366" y="368"/>
                    <a:pt x="364" y="362"/>
                    <a:pt x="359" y="356"/>
                  </a:cubicBezTo>
                  <a:cubicBezTo>
                    <a:pt x="354" y="350"/>
                    <a:pt x="344" y="344"/>
                    <a:pt x="329" y="339"/>
                  </a:cubicBezTo>
                  <a:lnTo>
                    <a:pt x="329" y="413"/>
                  </a:lnTo>
                  <a:close/>
                  <a:moveTo>
                    <a:pt x="854" y="713"/>
                  </a:moveTo>
                  <a:lnTo>
                    <a:pt x="854" y="713"/>
                  </a:lnTo>
                  <a:cubicBezTo>
                    <a:pt x="871" y="710"/>
                    <a:pt x="884" y="703"/>
                    <a:pt x="892" y="695"/>
                  </a:cubicBezTo>
                  <a:cubicBezTo>
                    <a:pt x="900" y="686"/>
                    <a:pt x="904" y="676"/>
                    <a:pt x="904" y="665"/>
                  </a:cubicBezTo>
                  <a:cubicBezTo>
                    <a:pt x="904" y="656"/>
                    <a:pt x="901" y="647"/>
                    <a:pt x="894" y="639"/>
                  </a:cubicBezTo>
                  <a:cubicBezTo>
                    <a:pt x="887" y="631"/>
                    <a:pt x="874" y="624"/>
                    <a:pt x="854" y="617"/>
                  </a:cubicBezTo>
                  <a:lnTo>
                    <a:pt x="854" y="713"/>
                  </a:lnTo>
                  <a:close/>
                  <a:moveTo>
                    <a:pt x="810" y="416"/>
                  </a:moveTo>
                  <a:lnTo>
                    <a:pt x="810" y="416"/>
                  </a:lnTo>
                  <a:cubicBezTo>
                    <a:pt x="783" y="426"/>
                    <a:pt x="763" y="451"/>
                    <a:pt x="784" y="477"/>
                  </a:cubicBezTo>
                  <a:cubicBezTo>
                    <a:pt x="789" y="484"/>
                    <a:pt x="798" y="489"/>
                    <a:pt x="810" y="494"/>
                  </a:cubicBezTo>
                  <a:lnTo>
                    <a:pt x="810" y="416"/>
                  </a:lnTo>
                  <a:close/>
                  <a:moveTo>
                    <a:pt x="1004" y="447"/>
                  </a:moveTo>
                  <a:lnTo>
                    <a:pt x="1004" y="447"/>
                  </a:lnTo>
                  <a:lnTo>
                    <a:pt x="892" y="464"/>
                  </a:lnTo>
                  <a:cubicBezTo>
                    <a:pt x="883" y="440"/>
                    <a:pt x="877" y="430"/>
                    <a:pt x="854" y="418"/>
                  </a:cubicBezTo>
                  <a:lnTo>
                    <a:pt x="854" y="505"/>
                  </a:lnTo>
                  <a:cubicBezTo>
                    <a:pt x="916" y="521"/>
                    <a:pt x="956" y="539"/>
                    <a:pt x="977" y="557"/>
                  </a:cubicBezTo>
                  <a:cubicBezTo>
                    <a:pt x="1043" y="616"/>
                    <a:pt x="1024" y="719"/>
                    <a:pt x="953" y="765"/>
                  </a:cubicBezTo>
                  <a:cubicBezTo>
                    <a:pt x="925" y="783"/>
                    <a:pt x="892" y="791"/>
                    <a:pt x="854" y="792"/>
                  </a:cubicBezTo>
                  <a:lnTo>
                    <a:pt x="854" y="849"/>
                  </a:lnTo>
                  <a:lnTo>
                    <a:pt x="810" y="849"/>
                  </a:lnTo>
                  <a:lnTo>
                    <a:pt x="810" y="792"/>
                  </a:lnTo>
                  <a:cubicBezTo>
                    <a:pt x="720" y="784"/>
                    <a:pt x="660" y="750"/>
                    <a:pt x="643" y="658"/>
                  </a:cubicBezTo>
                  <a:lnTo>
                    <a:pt x="765" y="644"/>
                  </a:lnTo>
                  <a:cubicBezTo>
                    <a:pt x="772" y="677"/>
                    <a:pt x="779" y="695"/>
                    <a:pt x="810" y="710"/>
                  </a:cubicBezTo>
                  <a:lnTo>
                    <a:pt x="810" y="604"/>
                  </a:lnTo>
                  <a:cubicBezTo>
                    <a:pt x="770" y="593"/>
                    <a:pt x="741" y="583"/>
                    <a:pt x="724" y="575"/>
                  </a:cubicBezTo>
                  <a:cubicBezTo>
                    <a:pt x="650" y="539"/>
                    <a:pt x="641" y="434"/>
                    <a:pt x="699" y="379"/>
                  </a:cubicBezTo>
                  <a:cubicBezTo>
                    <a:pt x="724" y="355"/>
                    <a:pt x="761" y="341"/>
                    <a:pt x="810" y="339"/>
                  </a:cubicBezTo>
                  <a:lnTo>
                    <a:pt x="810" y="309"/>
                  </a:lnTo>
                  <a:lnTo>
                    <a:pt x="854" y="309"/>
                  </a:lnTo>
                  <a:lnTo>
                    <a:pt x="854" y="339"/>
                  </a:lnTo>
                  <a:cubicBezTo>
                    <a:pt x="927" y="343"/>
                    <a:pt x="987" y="370"/>
                    <a:pt x="1004" y="447"/>
                  </a:cubicBezTo>
                  <a:close/>
                </a:path>
              </a:pathLst>
            </a:custGeom>
            <a:solidFill>
              <a:srgbClr val="F77983"/>
            </a:solidFill>
            <a:ln>
              <a:noFill/>
            </a:ln>
          </p:spPr>
          <p:txBody>
            <a:bodyPr vert="horz" wrap="square" lIns="91440" tIns="45720" rIns="91440" bIns="45720" numCol="1" anchor="t" anchorCtr="0" compatLnSpc="1"/>
            <a:lstStyle/>
            <a:p>
              <a:endParaRPr lang="zh-CN" altLang="en-US">
                <a:solidFill>
                  <a:schemeClr val="accent2"/>
                </a:solidFill>
              </a:endParaRPr>
            </a:p>
          </p:txBody>
        </p:sp>
      </p:grpSp>
      <p:cxnSp>
        <p:nvCxnSpPr>
          <p:cNvPr id="62" name="直接连接符 61"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CxnSpPr/>
          <p:nvPr/>
        </p:nvCxnSpPr>
        <p:spPr>
          <a:xfrm>
            <a:off x="3246637" y="1273629"/>
            <a:ext cx="5770860"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63" name="文本框 62"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txBox="1"/>
          <p:nvPr/>
        </p:nvSpPr>
        <p:spPr>
          <a:xfrm>
            <a:off x="5166648" y="599420"/>
            <a:ext cx="1859280" cy="521970"/>
          </a:xfrm>
          <a:prstGeom prst="rect">
            <a:avLst/>
          </a:prstGeom>
          <a:noFill/>
        </p:spPr>
        <p:txBody>
          <a:bodyPr wrap="none" rtlCol="0">
            <a:spAutoFit/>
          </a:bodyPr>
          <a:lstStyle/>
          <a:p>
            <a:r>
              <a:rPr lang="zh-CN" altLang="en-US" sz="2800" b="1" spc="500" dirty="0">
                <a:solidFill>
                  <a:schemeClr val="bg1">
                    <a:lumMod val="50000"/>
                  </a:schemeClr>
                </a:solidFill>
                <a:latin typeface="微软雅黑" panose="020B0503020204020204" charset="-122"/>
                <a:ea typeface="微软雅黑" panose="020B0503020204020204" charset="-122"/>
                <a:cs typeface="Arial" panose="020B0604020202020204" pitchFamily="34" charset="0"/>
              </a:rPr>
              <a:t>本章小结</a:t>
            </a:r>
            <a:endParaRPr lang="en-US" altLang="zh-CN" sz="2800" b="1" spc="500" dirty="0">
              <a:solidFill>
                <a:schemeClr val="bg1">
                  <a:lumMod val="50000"/>
                </a:schemeClr>
              </a:solidFill>
              <a:latin typeface="微软雅黑" panose="020B0503020204020204" charset="-122"/>
              <a:ea typeface="微软雅黑" panose="020B0503020204020204" charset="-122"/>
              <a:cs typeface="Arial" panose="020B0604020202020204" pitchFamily="34" charset="0"/>
            </a:endParaRPr>
          </a:p>
        </p:txBody>
      </p:sp>
      <p:sp>
        <p:nvSpPr>
          <p:cNvPr id="64" name="椭圆 63"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flipH="1">
            <a:off x="2686180" y="813581"/>
            <a:ext cx="157493" cy="157493"/>
          </a:xfrm>
          <a:prstGeom prst="ellipse">
            <a:avLst/>
          </a:prstGeom>
          <a:solidFill>
            <a:srgbClr val="D06F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5" name="椭圆 64"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flipH="1">
            <a:off x="2686180" y="335956"/>
            <a:ext cx="321030" cy="321030"/>
          </a:xfrm>
          <a:prstGeom prst="ellipse">
            <a:avLst/>
          </a:prstGeom>
          <a:solidFill>
            <a:srgbClr val="966481"/>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6" name="椭圆 65"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flipH="1">
            <a:off x="2991678" y="806317"/>
            <a:ext cx="219803" cy="219803"/>
          </a:xfrm>
          <a:prstGeom prst="ellipse">
            <a:avLst/>
          </a:prstGeom>
          <a:solidFill>
            <a:srgbClr val="365B7C"/>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7" name="椭圆 66"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flipH="1">
            <a:off x="2031169" y="697840"/>
            <a:ext cx="164852" cy="164852"/>
          </a:xfrm>
          <a:prstGeom prst="ellipse">
            <a:avLst/>
          </a:prstGeom>
          <a:solidFill>
            <a:srgbClr val="F779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8" name="椭圆 67"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9354354" y="755438"/>
            <a:ext cx="157493" cy="157493"/>
          </a:xfrm>
          <a:prstGeom prst="ellipse">
            <a:avLst/>
          </a:prstGeom>
          <a:solidFill>
            <a:srgbClr val="D06F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9" name="椭圆 68"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9190817" y="277813"/>
            <a:ext cx="321030" cy="321030"/>
          </a:xfrm>
          <a:prstGeom prst="ellipse">
            <a:avLst/>
          </a:prstGeom>
          <a:solidFill>
            <a:srgbClr val="966481"/>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0" name="椭圆 69"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a:off x="8986546" y="748174"/>
            <a:ext cx="219803" cy="219803"/>
          </a:xfrm>
          <a:prstGeom prst="ellipse">
            <a:avLst/>
          </a:prstGeom>
          <a:solidFill>
            <a:srgbClr val="365B7C"/>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1" name="椭圆 70"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a:off x="10002006" y="639697"/>
            <a:ext cx="164852" cy="164852"/>
          </a:xfrm>
          <a:prstGeom prst="ellipse">
            <a:avLst/>
          </a:prstGeom>
          <a:solidFill>
            <a:srgbClr val="F779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4" name="Rectangle 42"/>
          <p:cNvSpPr/>
          <p:nvPr/>
        </p:nvSpPr>
        <p:spPr>
          <a:xfrm flipH="1">
            <a:off x="2973705" y="2754630"/>
            <a:ext cx="3136265" cy="589915"/>
          </a:xfrm>
          <a:prstGeom prst="rect">
            <a:avLst/>
          </a:prstGeom>
          <a:noFill/>
          <a:ln w="12700" cap="flat" cmpd="sng" algn="ctr">
            <a:noFill/>
            <a:prstDash val="solid"/>
          </a:ln>
          <a:effectLst/>
        </p:spPr>
        <p:txBody>
          <a:bodyPr lIns="91440" tIns="0" rIns="91440" bIns="0" rtlCol="0" anchor="t"/>
          <a:lstStyle/>
          <a:p>
            <a:pPr>
              <a:defRPr/>
            </a:pPr>
            <a:endParaRPr lang="en-US" sz="1050" kern="0" dirty="0">
              <a:solidFill>
                <a:schemeClr val="tx1">
                  <a:lumMod val="65000"/>
                  <a:lumOff val="35000"/>
                </a:schemeClr>
              </a:solidFill>
              <a:latin typeface="Arial" panose="020B0604020202020204" pitchFamily="34" charset="0"/>
              <a:cs typeface="Arial" panose="020B0604020202020204" pitchFamily="34" charset="0"/>
            </a:endParaRPr>
          </a:p>
        </p:txBody>
      </p:sp>
      <p:sp>
        <p:nvSpPr>
          <p:cNvPr id="85" name="e7d195523061f1c0"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hidden="1"/>
          <p:cNvSpPr txBox="1"/>
          <p:nvPr/>
        </p:nvSpPr>
        <p:spPr>
          <a:xfrm>
            <a:off x="-355600" y="1803400"/>
            <a:ext cx="293927" cy="1016000"/>
          </a:xfrm>
          <a:prstGeom prst="rect">
            <a:avLst/>
          </a:prstGeom>
          <a:noFill/>
        </p:spPr>
        <p:txBody>
          <a:bodyPr vert="wordArtVert" rtlCol="0">
            <a:spAutoFit/>
          </a:bodyPr>
          <a:lstStyle/>
          <a:p>
            <a:r>
              <a:rPr lang="en-US" altLang="zh-CN" sz="100"/>
              <a:t>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a:t>
            </a:r>
            <a:endParaRPr lang="zh-CN" altLang="en-US" sz="100"/>
          </a:p>
        </p:txBody>
      </p:sp>
      <p:sp>
        <p:nvSpPr>
          <p:cNvPr id="2" name="文本框 1"/>
          <p:cNvSpPr txBox="1"/>
          <p:nvPr/>
        </p:nvSpPr>
        <p:spPr>
          <a:xfrm>
            <a:off x="2723515" y="2339975"/>
            <a:ext cx="4089400" cy="1418590"/>
          </a:xfrm>
          <a:prstGeom prst="rect">
            <a:avLst/>
          </a:prstGeom>
          <a:noFill/>
        </p:spPr>
        <p:txBody>
          <a:bodyPr wrap="square" rtlCol="0" anchor="t">
            <a:spAutoFit/>
          </a:bodyPr>
          <a:lstStyle/>
          <a:p>
            <a:pPr eaLnBrk="1" hangingPunct="1">
              <a:lnSpc>
                <a:spcPct val="80000"/>
              </a:lnSpc>
            </a:pPr>
            <a:r>
              <a:rPr lang="zh-CN" altLang="en-US">
                <a:latin typeface="楷体" panose="02010609060101010101" pitchFamily="49" charset="-122"/>
                <a:ea typeface="楷体" panose="02010609060101010101" pitchFamily="49" charset="-122"/>
                <a:cs typeface="楷体" panose="02010609060101010101" pitchFamily="49" charset="-122"/>
                <a:sym typeface="+mn-ea"/>
              </a:rPr>
              <a:t>应届毕业生既有得天独厚的优势</a:t>
            </a:r>
            <a:r>
              <a:rPr lang="en-US" altLang="zh-CN">
                <a:latin typeface="楷体" panose="02010609060101010101" pitchFamily="49" charset="-122"/>
                <a:ea typeface="楷体" panose="02010609060101010101" pitchFamily="49" charset="-122"/>
                <a:cs typeface="楷体" panose="02010609060101010101" pitchFamily="49" charset="-122"/>
                <a:sym typeface="+mn-ea"/>
              </a:rPr>
              <a:t>,</a:t>
            </a:r>
            <a:r>
              <a:rPr lang="zh-CN" altLang="en-US">
                <a:latin typeface="楷体" panose="02010609060101010101" pitchFamily="49" charset="-122"/>
                <a:ea typeface="楷体" panose="02010609060101010101" pitchFamily="49" charset="-122"/>
                <a:cs typeface="楷体" panose="02010609060101010101" pitchFamily="49" charset="-122"/>
                <a:sym typeface="+mn-ea"/>
              </a:rPr>
              <a:t>也有明显的劣势</a:t>
            </a:r>
            <a:r>
              <a:rPr lang="en-US" altLang="zh-CN">
                <a:latin typeface="楷体" panose="02010609060101010101" pitchFamily="49" charset="-122"/>
                <a:ea typeface="楷体" panose="02010609060101010101" pitchFamily="49" charset="-122"/>
                <a:cs typeface="楷体" panose="02010609060101010101" pitchFamily="49" charset="-122"/>
                <a:sym typeface="+mn-ea"/>
              </a:rPr>
              <a:t>,</a:t>
            </a:r>
            <a:r>
              <a:rPr lang="zh-CN" altLang="en-US">
                <a:latin typeface="楷体" panose="02010609060101010101" pitchFamily="49" charset="-122"/>
                <a:ea typeface="楷体" panose="02010609060101010101" pitchFamily="49" charset="-122"/>
                <a:cs typeface="楷体" panose="02010609060101010101" pitchFamily="49" charset="-122"/>
                <a:sym typeface="+mn-ea"/>
              </a:rPr>
              <a:t>是否招聘应届毕业生取决于企业的人力资源战略。招聘应届毕业生是一把双刃剑</a:t>
            </a:r>
            <a:r>
              <a:rPr lang="en-US" altLang="zh-CN">
                <a:latin typeface="楷体" panose="02010609060101010101" pitchFamily="49" charset="-122"/>
                <a:ea typeface="楷体" panose="02010609060101010101" pitchFamily="49" charset="-122"/>
                <a:cs typeface="楷体" panose="02010609060101010101" pitchFamily="49" charset="-122"/>
                <a:sym typeface="+mn-ea"/>
              </a:rPr>
              <a:t>,</a:t>
            </a:r>
            <a:r>
              <a:rPr lang="zh-CN" altLang="en-US">
                <a:latin typeface="楷体" panose="02010609060101010101" pitchFamily="49" charset="-122"/>
                <a:ea typeface="楷体" panose="02010609060101010101" pitchFamily="49" charset="-122"/>
                <a:cs typeface="楷体" panose="02010609060101010101" pitchFamily="49" charset="-122"/>
                <a:sym typeface="+mn-ea"/>
              </a:rPr>
              <a:t>做好了可以为企业创造巨大的价值</a:t>
            </a:r>
            <a:r>
              <a:rPr lang="en-US" altLang="zh-CN">
                <a:latin typeface="楷体" panose="02010609060101010101" pitchFamily="49" charset="-122"/>
                <a:ea typeface="楷体" panose="02010609060101010101" pitchFamily="49" charset="-122"/>
                <a:cs typeface="楷体" panose="02010609060101010101" pitchFamily="49" charset="-122"/>
                <a:sym typeface="+mn-ea"/>
              </a:rPr>
              <a:t>,</a:t>
            </a:r>
            <a:r>
              <a:rPr lang="zh-CN" altLang="en-US">
                <a:latin typeface="楷体" panose="02010609060101010101" pitchFamily="49" charset="-122"/>
                <a:ea typeface="楷体" panose="02010609060101010101" pitchFamily="49" charset="-122"/>
                <a:cs typeface="楷体" panose="02010609060101010101" pitchFamily="49" charset="-122"/>
                <a:sym typeface="+mn-ea"/>
              </a:rPr>
              <a:t>做不好也能让企业付出高昂的代价。</a:t>
            </a:r>
            <a:endParaRPr lang="zh-CN" altLang="en-US">
              <a:latin typeface="楷体" panose="02010609060101010101" pitchFamily="49" charset="-122"/>
              <a:ea typeface="楷体" panose="02010609060101010101" pitchFamily="49" charset="-122"/>
              <a:cs typeface="楷体" panose="02010609060101010101" pitchFamily="49" charset="-122"/>
            </a:endParaRPr>
          </a:p>
        </p:txBody>
      </p:sp>
      <p:sp>
        <p:nvSpPr>
          <p:cNvPr id="3" name="文本框 2"/>
          <p:cNvSpPr txBox="1"/>
          <p:nvPr/>
        </p:nvSpPr>
        <p:spPr>
          <a:xfrm>
            <a:off x="8702675" y="2479675"/>
            <a:ext cx="3287395" cy="755015"/>
          </a:xfrm>
          <a:prstGeom prst="rect">
            <a:avLst/>
          </a:prstGeom>
          <a:noFill/>
        </p:spPr>
        <p:txBody>
          <a:bodyPr wrap="square" rtlCol="0">
            <a:spAutoFit/>
          </a:bodyPr>
          <a:lstStyle/>
          <a:p>
            <a:pPr algn="l" eaLnBrk="1" hangingPunct="1">
              <a:lnSpc>
                <a:spcPct val="80000"/>
              </a:lnSpc>
            </a:pPr>
            <a:r>
              <a:rPr lang="zh-CN" altLang="en-US">
                <a:latin typeface="楷体" panose="02010609060101010101" pitchFamily="49" charset="-122"/>
                <a:ea typeface="楷体" panose="02010609060101010101" pitchFamily="49" charset="-122"/>
                <a:cs typeface="楷体" panose="02010609060101010101" pitchFamily="49" charset="-122"/>
                <a:sym typeface="+mn-ea"/>
              </a:rPr>
              <a:t>企业在选拔高级管理人员时</a:t>
            </a:r>
            <a:r>
              <a:rPr lang="en-US" altLang="zh-CN">
                <a:latin typeface="楷体" panose="02010609060101010101" pitchFamily="49" charset="-122"/>
                <a:ea typeface="楷体" panose="02010609060101010101" pitchFamily="49" charset="-122"/>
                <a:cs typeface="楷体" panose="02010609060101010101" pitchFamily="49" charset="-122"/>
                <a:sym typeface="+mn-ea"/>
              </a:rPr>
              <a:t>,</a:t>
            </a:r>
            <a:r>
              <a:rPr lang="zh-CN" altLang="en-US">
                <a:latin typeface="楷体" panose="02010609060101010101" pitchFamily="49" charset="-122"/>
                <a:ea typeface="楷体" panose="02010609060101010101" pitchFamily="49" charset="-122"/>
                <a:cs typeface="楷体" panose="02010609060101010101" pitchFamily="49" charset="-122"/>
                <a:sym typeface="+mn-ea"/>
              </a:rPr>
              <a:t>一般会采取两种方式</a:t>
            </a:r>
            <a:r>
              <a:rPr lang="en-US" altLang="zh-CN">
                <a:latin typeface="楷体" panose="02010609060101010101" pitchFamily="49" charset="-122"/>
                <a:ea typeface="楷体" panose="02010609060101010101" pitchFamily="49" charset="-122"/>
                <a:cs typeface="楷体" panose="02010609060101010101" pitchFamily="49" charset="-122"/>
                <a:sym typeface="+mn-ea"/>
              </a:rPr>
              <a:t>:</a:t>
            </a:r>
            <a:r>
              <a:rPr lang="zh-CN" altLang="en-US">
                <a:latin typeface="楷体" panose="02010609060101010101" pitchFamily="49" charset="-122"/>
                <a:ea typeface="楷体" panose="02010609060101010101" pitchFamily="49" charset="-122"/>
                <a:cs typeface="楷体" panose="02010609060101010101" pitchFamily="49" charset="-122"/>
                <a:sym typeface="+mn-ea"/>
              </a:rPr>
              <a:t>一种是内部选拔</a:t>
            </a:r>
            <a:r>
              <a:rPr lang="en-US" altLang="zh-CN">
                <a:latin typeface="楷体" panose="02010609060101010101" pitchFamily="49" charset="-122"/>
                <a:ea typeface="楷体" panose="02010609060101010101" pitchFamily="49" charset="-122"/>
                <a:cs typeface="楷体" panose="02010609060101010101" pitchFamily="49" charset="-122"/>
                <a:sym typeface="+mn-ea"/>
              </a:rPr>
              <a:t>,</a:t>
            </a:r>
            <a:r>
              <a:rPr lang="zh-CN" altLang="en-US">
                <a:latin typeface="楷体" panose="02010609060101010101" pitchFamily="49" charset="-122"/>
                <a:ea typeface="楷体" panose="02010609060101010101" pitchFamily="49" charset="-122"/>
                <a:cs typeface="楷体" panose="02010609060101010101" pitchFamily="49" charset="-122"/>
                <a:sym typeface="+mn-ea"/>
              </a:rPr>
              <a:t>另一种是外部招聘。</a:t>
            </a:r>
            <a:endParaRPr lang="zh-CN" altLang="en-US"/>
          </a:p>
        </p:txBody>
      </p:sp>
      <p:sp>
        <p:nvSpPr>
          <p:cNvPr id="5" name="文本框 4"/>
          <p:cNvSpPr txBox="1"/>
          <p:nvPr/>
        </p:nvSpPr>
        <p:spPr>
          <a:xfrm>
            <a:off x="2881630" y="4906645"/>
            <a:ext cx="3653155" cy="1196975"/>
          </a:xfrm>
          <a:prstGeom prst="rect">
            <a:avLst/>
          </a:prstGeom>
          <a:noFill/>
        </p:spPr>
        <p:txBody>
          <a:bodyPr wrap="square" rtlCol="0">
            <a:spAutoFit/>
          </a:bodyPr>
          <a:lstStyle/>
          <a:p>
            <a:pPr algn="l" eaLnBrk="1" hangingPunct="1">
              <a:lnSpc>
                <a:spcPct val="80000"/>
              </a:lnSpc>
            </a:pPr>
            <a:r>
              <a:rPr lang="zh-CN" altLang="en-US">
                <a:latin typeface="楷体" panose="02010609060101010101" pitchFamily="49" charset="-122"/>
                <a:ea typeface="楷体" panose="02010609060101010101" pitchFamily="49" charset="-122"/>
                <a:cs typeface="楷体" panose="02010609060101010101" pitchFamily="49" charset="-122"/>
                <a:sym typeface="+mn-ea"/>
              </a:rPr>
              <a:t>劳务派遣的特点是劳务派遣服务机构“招人不用人”</a:t>
            </a:r>
            <a:r>
              <a:rPr lang="en-US" altLang="zh-CN">
                <a:latin typeface="楷体" panose="02010609060101010101" pitchFamily="49" charset="-122"/>
                <a:ea typeface="楷体" panose="02010609060101010101" pitchFamily="49" charset="-122"/>
                <a:cs typeface="楷体" panose="02010609060101010101" pitchFamily="49" charset="-122"/>
                <a:sym typeface="+mn-ea"/>
              </a:rPr>
              <a:t>,</a:t>
            </a:r>
            <a:r>
              <a:rPr lang="zh-CN" altLang="en-US">
                <a:latin typeface="楷体" panose="02010609060101010101" pitchFamily="49" charset="-122"/>
                <a:ea typeface="楷体" panose="02010609060101010101" pitchFamily="49" charset="-122"/>
                <a:cs typeface="楷体" panose="02010609060101010101" pitchFamily="49" charset="-122"/>
                <a:sym typeface="+mn-ea"/>
              </a:rPr>
              <a:t>用人单位“只用人不招人”。这种招聘和用人相分离的模式是国际上十分流行的用工形式。</a:t>
            </a:r>
            <a:endParaRPr lang="zh-CN" altLang="en-US"/>
          </a:p>
        </p:txBody>
      </p:sp>
      <p:sp>
        <p:nvSpPr>
          <p:cNvPr id="9" name="文本框 8"/>
          <p:cNvSpPr txBox="1"/>
          <p:nvPr/>
        </p:nvSpPr>
        <p:spPr>
          <a:xfrm>
            <a:off x="8577580" y="4629785"/>
            <a:ext cx="3819525" cy="1695450"/>
          </a:xfrm>
          <a:prstGeom prst="rect">
            <a:avLst/>
          </a:prstGeom>
          <a:noFill/>
        </p:spPr>
        <p:txBody>
          <a:bodyPr wrap="square" rtlCol="0">
            <a:spAutoFit/>
          </a:bodyPr>
          <a:lstStyle/>
          <a:p>
            <a:pPr algn="l" eaLnBrk="1" hangingPunct="1">
              <a:lnSpc>
                <a:spcPct val="80000"/>
              </a:lnSpc>
            </a:pPr>
            <a:r>
              <a:rPr lang="zh-CN" altLang="en-US">
                <a:latin typeface="楷体" panose="02010609060101010101" pitchFamily="49" charset="-122"/>
                <a:ea typeface="楷体" panose="02010609060101010101" pitchFamily="49" charset="-122"/>
                <a:cs typeface="楷体" panose="02010609060101010101" pitchFamily="49" charset="-122"/>
                <a:sym typeface="+mn-ea"/>
              </a:rPr>
              <a:t>灵活用工也叫弹性用工</a:t>
            </a:r>
            <a:r>
              <a:rPr lang="en-US" altLang="zh-CN">
                <a:latin typeface="楷体" panose="02010609060101010101" pitchFamily="49" charset="-122"/>
                <a:ea typeface="楷体" panose="02010609060101010101" pitchFamily="49" charset="-122"/>
                <a:cs typeface="楷体" panose="02010609060101010101" pitchFamily="49" charset="-122"/>
                <a:sym typeface="+mn-ea"/>
              </a:rPr>
              <a:t>,</a:t>
            </a:r>
            <a:r>
              <a:rPr lang="zh-CN" altLang="en-US">
                <a:latin typeface="楷体" panose="02010609060101010101" pitchFamily="49" charset="-122"/>
                <a:ea typeface="楷体" panose="02010609060101010101" pitchFamily="49" charset="-122"/>
                <a:cs typeface="楷体" panose="02010609060101010101" pitchFamily="49" charset="-122"/>
                <a:sym typeface="+mn-ea"/>
              </a:rPr>
              <a:t>是指企业为了合理利用社会劳动力、降低企业人工成本和简化人力资源管理工作而采用的一种劳动时间灵活、劳动地点灵活、劳动报酬灵活的用工形式。</a:t>
            </a:r>
            <a:endParaRPr lang="zh-CN" altLang="en-US">
              <a:latin typeface="楷体" panose="02010609060101010101" pitchFamily="49" charset="-122"/>
              <a:ea typeface="楷体" panose="02010609060101010101" pitchFamily="49" charset="-122"/>
              <a:cs typeface="楷体" panose="02010609060101010101" pitchFamily="49" charset="-122"/>
            </a:endParaRPr>
          </a:p>
          <a:p>
            <a:pPr eaLnBrk="1" hangingPunct="1"/>
            <a:endParaRPr lang="zh-CN" altLang="en-US"/>
          </a:p>
        </p:txBody>
      </p:sp>
    </p:spTree>
    <p:extLst>
      <p:ext uri="{BB962C8B-B14F-4D97-AF65-F5344CB8AC3E}">
        <p14:creationId xmlns:p14="http://schemas.microsoft.com/office/powerpoint/2010/main" val="3961599965"/>
      </p:ext>
    </p:extLst>
  </p:cSld>
  <p:clrMapOvr>
    <a:masterClrMapping/>
  </p:clrMapOvr>
  <mc:AlternateContent xmlns:mc="http://schemas.openxmlformats.org/markup-compatibility/2006" xmlns:p14="http://schemas.microsoft.com/office/powerpoint/2010/main">
    <mc:Choice Requires="p14">
      <p:transition spd="slow" p14:dur="1250" advTm="0">
        <p:random/>
      </p:transition>
    </mc:Choice>
    <mc:Fallback xmlns="">
      <p:transition spd="slow" advTm="0">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5" presetClass="entr" presetSubtype="0" fill="hold" nodeType="withEffect">
                                  <p:stCondLst>
                                    <p:cond delay="250"/>
                                  </p:stCondLst>
                                  <p:childTnLst>
                                    <p:set>
                                      <p:cBhvr>
                                        <p:cTn id="6" dur="1" fill="hold">
                                          <p:stCondLst>
                                            <p:cond delay="0"/>
                                          </p:stCondLst>
                                        </p:cTn>
                                        <p:tgtEl>
                                          <p:spTgt spid="6"/>
                                        </p:tgtEl>
                                        <p:attrNameLst>
                                          <p:attrName>style.visibility</p:attrName>
                                        </p:attrNameLst>
                                      </p:cBhvr>
                                      <p:to>
                                        <p:strVal val="visible"/>
                                      </p:to>
                                    </p:set>
                                    <p:anim calcmode="lin" valueType="num">
                                      <p:cBhvr>
                                        <p:cTn id="7" dur="500" decel="50000" fill="hold">
                                          <p:stCondLst>
                                            <p:cond delay="0"/>
                                          </p:stCondLst>
                                        </p:cTn>
                                        <p:tgtEl>
                                          <p:spTgt spid="6"/>
                                        </p:tgtEl>
                                        <p:attrNameLst>
                                          <p:attrName>style.rotation</p:attrName>
                                        </p:attrNameLst>
                                      </p:cBhvr>
                                      <p:tavLst>
                                        <p:tav tm="0">
                                          <p:val>
                                            <p:fltVal val="-90"/>
                                          </p:val>
                                        </p:tav>
                                        <p:tav tm="100000">
                                          <p:val>
                                            <p:fltVal val="0"/>
                                          </p:val>
                                        </p:tav>
                                      </p:tavLst>
                                    </p:anim>
                                    <p:anim calcmode="lin" valueType="num">
                                      <p:cBhvr>
                                        <p:cTn id="8" dur="500" decel="50000" fill="hold">
                                          <p:stCondLst>
                                            <p:cond delay="0"/>
                                          </p:stCondLst>
                                        </p:cTn>
                                        <p:tgtEl>
                                          <p:spTgt spid="6"/>
                                        </p:tgtEl>
                                        <p:attrNameLst>
                                          <p:attrName>ppt_w</p:attrName>
                                        </p:attrNameLst>
                                      </p:cBhvr>
                                      <p:tavLst>
                                        <p:tav tm="0">
                                          <p:val>
                                            <p:strVal val="#ppt_w"/>
                                          </p:val>
                                        </p:tav>
                                        <p:tav tm="100000">
                                          <p:val>
                                            <p:strVal val="#ppt_w*.05"/>
                                          </p:val>
                                        </p:tav>
                                      </p:tavLst>
                                    </p:anim>
                                    <p:anim calcmode="lin" valueType="num">
                                      <p:cBhvr>
                                        <p:cTn id="9" dur="500" accel="50000" fill="hold">
                                          <p:stCondLst>
                                            <p:cond delay="500"/>
                                          </p:stCondLst>
                                        </p:cTn>
                                        <p:tgtEl>
                                          <p:spTgt spid="6"/>
                                        </p:tgtEl>
                                        <p:attrNameLst>
                                          <p:attrName>ppt_w</p:attrName>
                                        </p:attrNameLst>
                                      </p:cBhvr>
                                      <p:tavLst>
                                        <p:tav tm="0">
                                          <p:val>
                                            <p:strVal val="#ppt_w*.05"/>
                                          </p:val>
                                        </p:tav>
                                        <p:tav tm="100000">
                                          <p:val>
                                            <p:strVal val="#ppt_w"/>
                                          </p:val>
                                        </p:tav>
                                      </p:tavLst>
                                    </p:anim>
                                    <p:anim calcmode="lin" valueType="num">
                                      <p:cBhvr>
                                        <p:cTn id="10" dur="1000" fill="hold"/>
                                        <p:tgtEl>
                                          <p:spTgt spid="6"/>
                                        </p:tgtEl>
                                        <p:attrNameLst>
                                          <p:attrName>ppt_h</p:attrName>
                                        </p:attrNameLst>
                                      </p:cBhvr>
                                      <p:tavLst>
                                        <p:tav tm="0">
                                          <p:val>
                                            <p:strVal val="#ppt_h"/>
                                          </p:val>
                                        </p:tav>
                                        <p:tav tm="100000">
                                          <p:val>
                                            <p:strVal val="#ppt_h"/>
                                          </p:val>
                                        </p:tav>
                                      </p:tavLst>
                                    </p:anim>
                                    <p:anim calcmode="lin" valueType="num">
                                      <p:cBhvr>
                                        <p:cTn id="11" dur="500" decel="50000" fill="hold">
                                          <p:stCondLst>
                                            <p:cond delay="0"/>
                                          </p:stCondLst>
                                        </p:cTn>
                                        <p:tgtEl>
                                          <p:spTgt spid="6"/>
                                        </p:tgtEl>
                                        <p:attrNameLst>
                                          <p:attrName>ppt_x</p:attrName>
                                        </p:attrNameLst>
                                      </p:cBhvr>
                                      <p:tavLst>
                                        <p:tav tm="0">
                                          <p:val>
                                            <p:strVal val="#ppt_x+.4"/>
                                          </p:val>
                                        </p:tav>
                                        <p:tav tm="100000">
                                          <p:val>
                                            <p:strVal val="#ppt_x"/>
                                          </p:val>
                                        </p:tav>
                                      </p:tavLst>
                                    </p:anim>
                                    <p:anim calcmode="lin" valueType="num">
                                      <p:cBhvr>
                                        <p:cTn id="12" dur="500" decel="50000" fill="hold">
                                          <p:stCondLst>
                                            <p:cond delay="0"/>
                                          </p:stCondLst>
                                        </p:cTn>
                                        <p:tgtEl>
                                          <p:spTgt spid="6"/>
                                        </p:tgtEl>
                                        <p:attrNameLst>
                                          <p:attrName>ppt_y</p:attrName>
                                        </p:attrNameLst>
                                      </p:cBhvr>
                                      <p:tavLst>
                                        <p:tav tm="0">
                                          <p:val>
                                            <p:strVal val="#ppt_y-.2"/>
                                          </p:val>
                                        </p:tav>
                                        <p:tav tm="100000">
                                          <p:val>
                                            <p:strVal val="#ppt_y+.1"/>
                                          </p:val>
                                        </p:tav>
                                      </p:tavLst>
                                    </p:anim>
                                    <p:anim calcmode="lin" valueType="num">
                                      <p:cBhvr>
                                        <p:cTn id="13" dur="500" accel="50000" fill="hold">
                                          <p:stCondLst>
                                            <p:cond delay="500"/>
                                          </p:stCondLst>
                                        </p:cTn>
                                        <p:tgtEl>
                                          <p:spTgt spid="6"/>
                                        </p:tgtEl>
                                        <p:attrNameLst>
                                          <p:attrName>ppt_y</p:attrName>
                                        </p:attrNameLst>
                                      </p:cBhvr>
                                      <p:tavLst>
                                        <p:tav tm="0">
                                          <p:val>
                                            <p:strVal val="#ppt_y+.1"/>
                                          </p:val>
                                        </p:tav>
                                        <p:tav tm="100000">
                                          <p:val>
                                            <p:strVal val="#ppt_y"/>
                                          </p:val>
                                        </p:tav>
                                      </p:tavLst>
                                    </p:anim>
                                    <p:animEffect transition="in" filter="fade">
                                      <p:cBhvr>
                                        <p:cTn id="14" dur="1000" decel="50000">
                                          <p:stCondLst>
                                            <p:cond delay="0"/>
                                          </p:stCondLst>
                                        </p:cTn>
                                        <p:tgtEl>
                                          <p:spTgt spid="6"/>
                                        </p:tgtEl>
                                      </p:cBhvr>
                                    </p:animEffect>
                                  </p:childTnLst>
                                </p:cTn>
                              </p:par>
                              <p:par>
                                <p:cTn id="15" presetID="25" presetClass="entr" presetSubtype="0" fill="hold" nodeType="withEffect">
                                  <p:stCondLst>
                                    <p:cond delay="250"/>
                                  </p:stCondLst>
                                  <p:childTnLst>
                                    <p:set>
                                      <p:cBhvr>
                                        <p:cTn id="16" dur="1" fill="hold">
                                          <p:stCondLst>
                                            <p:cond delay="0"/>
                                          </p:stCondLst>
                                        </p:cTn>
                                        <p:tgtEl>
                                          <p:spTgt spid="7"/>
                                        </p:tgtEl>
                                        <p:attrNameLst>
                                          <p:attrName>style.visibility</p:attrName>
                                        </p:attrNameLst>
                                      </p:cBhvr>
                                      <p:to>
                                        <p:strVal val="visible"/>
                                      </p:to>
                                    </p:set>
                                    <p:anim calcmode="lin" valueType="num">
                                      <p:cBhvr>
                                        <p:cTn id="17" dur="500" decel="50000" fill="hold">
                                          <p:stCondLst>
                                            <p:cond delay="0"/>
                                          </p:stCondLst>
                                        </p:cTn>
                                        <p:tgtEl>
                                          <p:spTgt spid="7"/>
                                        </p:tgtEl>
                                        <p:attrNameLst>
                                          <p:attrName>style.rotation</p:attrName>
                                        </p:attrNameLst>
                                      </p:cBhvr>
                                      <p:tavLst>
                                        <p:tav tm="0">
                                          <p:val>
                                            <p:fltVal val="-90"/>
                                          </p:val>
                                        </p:tav>
                                        <p:tav tm="100000">
                                          <p:val>
                                            <p:fltVal val="0"/>
                                          </p:val>
                                        </p:tav>
                                      </p:tavLst>
                                    </p:anim>
                                    <p:anim calcmode="lin" valueType="num">
                                      <p:cBhvr>
                                        <p:cTn id="18" dur="500" decel="50000" fill="hold">
                                          <p:stCondLst>
                                            <p:cond delay="0"/>
                                          </p:stCondLst>
                                        </p:cTn>
                                        <p:tgtEl>
                                          <p:spTgt spid="7"/>
                                        </p:tgtEl>
                                        <p:attrNameLst>
                                          <p:attrName>ppt_w</p:attrName>
                                        </p:attrNameLst>
                                      </p:cBhvr>
                                      <p:tavLst>
                                        <p:tav tm="0">
                                          <p:val>
                                            <p:strVal val="#ppt_w"/>
                                          </p:val>
                                        </p:tav>
                                        <p:tav tm="100000">
                                          <p:val>
                                            <p:strVal val="#ppt_w*.05"/>
                                          </p:val>
                                        </p:tav>
                                      </p:tavLst>
                                    </p:anim>
                                    <p:anim calcmode="lin" valueType="num">
                                      <p:cBhvr>
                                        <p:cTn id="19" dur="500" accel="50000" fill="hold">
                                          <p:stCondLst>
                                            <p:cond delay="500"/>
                                          </p:stCondLst>
                                        </p:cTn>
                                        <p:tgtEl>
                                          <p:spTgt spid="7"/>
                                        </p:tgtEl>
                                        <p:attrNameLst>
                                          <p:attrName>ppt_w</p:attrName>
                                        </p:attrNameLst>
                                      </p:cBhvr>
                                      <p:tavLst>
                                        <p:tav tm="0">
                                          <p:val>
                                            <p:strVal val="#ppt_w*.05"/>
                                          </p:val>
                                        </p:tav>
                                        <p:tav tm="100000">
                                          <p:val>
                                            <p:strVal val="#ppt_w"/>
                                          </p:val>
                                        </p:tav>
                                      </p:tavLst>
                                    </p:anim>
                                    <p:anim calcmode="lin" valueType="num">
                                      <p:cBhvr>
                                        <p:cTn id="20" dur="1000" fill="hold"/>
                                        <p:tgtEl>
                                          <p:spTgt spid="7"/>
                                        </p:tgtEl>
                                        <p:attrNameLst>
                                          <p:attrName>ppt_h</p:attrName>
                                        </p:attrNameLst>
                                      </p:cBhvr>
                                      <p:tavLst>
                                        <p:tav tm="0">
                                          <p:val>
                                            <p:strVal val="#ppt_h"/>
                                          </p:val>
                                        </p:tav>
                                        <p:tav tm="100000">
                                          <p:val>
                                            <p:strVal val="#ppt_h"/>
                                          </p:val>
                                        </p:tav>
                                      </p:tavLst>
                                    </p:anim>
                                    <p:anim calcmode="lin" valueType="num">
                                      <p:cBhvr>
                                        <p:cTn id="21" dur="500" decel="50000" fill="hold">
                                          <p:stCondLst>
                                            <p:cond delay="0"/>
                                          </p:stCondLst>
                                        </p:cTn>
                                        <p:tgtEl>
                                          <p:spTgt spid="7"/>
                                        </p:tgtEl>
                                        <p:attrNameLst>
                                          <p:attrName>ppt_x</p:attrName>
                                        </p:attrNameLst>
                                      </p:cBhvr>
                                      <p:tavLst>
                                        <p:tav tm="0">
                                          <p:val>
                                            <p:strVal val="#ppt_x+.4"/>
                                          </p:val>
                                        </p:tav>
                                        <p:tav tm="100000">
                                          <p:val>
                                            <p:strVal val="#ppt_x"/>
                                          </p:val>
                                        </p:tav>
                                      </p:tavLst>
                                    </p:anim>
                                    <p:anim calcmode="lin" valueType="num">
                                      <p:cBhvr>
                                        <p:cTn id="22" dur="500" decel="50000" fill="hold">
                                          <p:stCondLst>
                                            <p:cond delay="0"/>
                                          </p:stCondLst>
                                        </p:cTn>
                                        <p:tgtEl>
                                          <p:spTgt spid="7"/>
                                        </p:tgtEl>
                                        <p:attrNameLst>
                                          <p:attrName>ppt_y</p:attrName>
                                        </p:attrNameLst>
                                      </p:cBhvr>
                                      <p:tavLst>
                                        <p:tav tm="0">
                                          <p:val>
                                            <p:strVal val="#ppt_y-.2"/>
                                          </p:val>
                                        </p:tav>
                                        <p:tav tm="100000">
                                          <p:val>
                                            <p:strVal val="#ppt_y+.1"/>
                                          </p:val>
                                        </p:tav>
                                      </p:tavLst>
                                    </p:anim>
                                    <p:anim calcmode="lin" valueType="num">
                                      <p:cBhvr>
                                        <p:cTn id="23" dur="500" accel="50000" fill="hold">
                                          <p:stCondLst>
                                            <p:cond delay="500"/>
                                          </p:stCondLst>
                                        </p:cTn>
                                        <p:tgtEl>
                                          <p:spTgt spid="7"/>
                                        </p:tgtEl>
                                        <p:attrNameLst>
                                          <p:attrName>ppt_y</p:attrName>
                                        </p:attrNameLst>
                                      </p:cBhvr>
                                      <p:tavLst>
                                        <p:tav tm="0">
                                          <p:val>
                                            <p:strVal val="#ppt_y+.1"/>
                                          </p:val>
                                        </p:tav>
                                        <p:tav tm="100000">
                                          <p:val>
                                            <p:strVal val="#ppt_y"/>
                                          </p:val>
                                        </p:tav>
                                      </p:tavLst>
                                    </p:anim>
                                    <p:animEffect transition="in" filter="fade">
                                      <p:cBhvr>
                                        <p:cTn id="24" dur="1000" decel="50000">
                                          <p:stCondLst>
                                            <p:cond delay="0"/>
                                          </p:stCondLst>
                                        </p:cTn>
                                        <p:tgtEl>
                                          <p:spTgt spid="7"/>
                                        </p:tgtEl>
                                      </p:cBhvr>
                                    </p:animEffect>
                                  </p:childTnLst>
                                </p:cTn>
                              </p:par>
                              <p:par>
                                <p:cTn id="25" presetID="25" presetClass="entr" presetSubtype="0" fill="hold" nodeType="withEffect">
                                  <p:stCondLst>
                                    <p:cond delay="250"/>
                                  </p:stCondLst>
                                  <p:childTnLst>
                                    <p:set>
                                      <p:cBhvr>
                                        <p:cTn id="26" dur="1" fill="hold">
                                          <p:stCondLst>
                                            <p:cond delay="0"/>
                                          </p:stCondLst>
                                        </p:cTn>
                                        <p:tgtEl>
                                          <p:spTgt spid="8"/>
                                        </p:tgtEl>
                                        <p:attrNameLst>
                                          <p:attrName>style.visibility</p:attrName>
                                        </p:attrNameLst>
                                      </p:cBhvr>
                                      <p:to>
                                        <p:strVal val="visible"/>
                                      </p:to>
                                    </p:set>
                                    <p:anim calcmode="lin" valueType="num">
                                      <p:cBhvr>
                                        <p:cTn id="27" dur="500" decel="50000" fill="hold">
                                          <p:stCondLst>
                                            <p:cond delay="0"/>
                                          </p:stCondLst>
                                        </p:cTn>
                                        <p:tgtEl>
                                          <p:spTgt spid="8"/>
                                        </p:tgtEl>
                                        <p:attrNameLst>
                                          <p:attrName>style.rotation</p:attrName>
                                        </p:attrNameLst>
                                      </p:cBhvr>
                                      <p:tavLst>
                                        <p:tav tm="0">
                                          <p:val>
                                            <p:fltVal val="-90"/>
                                          </p:val>
                                        </p:tav>
                                        <p:tav tm="100000">
                                          <p:val>
                                            <p:fltVal val="0"/>
                                          </p:val>
                                        </p:tav>
                                      </p:tavLst>
                                    </p:anim>
                                    <p:anim calcmode="lin" valueType="num">
                                      <p:cBhvr>
                                        <p:cTn id="28" dur="500" decel="50000" fill="hold">
                                          <p:stCondLst>
                                            <p:cond delay="0"/>
                                          </p:stCondLst>
                                        </p:cTn>
                                        <p:tgtEl>
                                          <p:spTgt spid="8"/>
                                        </p:tgtEl>
                                        <p:attrNameLst>
                                          <p:attrName>ppt_w</p:attrName>
                                        </p:attrNameLst>
                                      </p:cBhvr>
                                      <p:tavLst>
                                        <p:tav tm="0">
                                          <p:val>
                                            <p:strVal val="#ppt_w"/>
                                          </p:val>
                                        </p:tav>
                                        <p:tav tm="100000">
                                          <p:val>
                                            <p:strVal val="#ppt_w*.05"/>
                                          </p:val>
                                        </p:tav>
                                      </p:tavLst>
                                    </p:anim>
                                    <p:anim calcmode="lin" valueType="num">
                                      <p:cBhvr>
                                        <p:cTn id="29" dur="500" accel="50000" fill="hold">
                                          <p:stCondLst>
                                            <p:cond delay="500"/>
                                          </p:stCondLst>
                                        </p:cTn>
                                        <p:tgtEl>
                                          <p:spTgt spid="8"/>
                                        </p:tgtEl>
                                        <p:attrNameLst>
                                          <p:attrName>ppt_w</p:attrName>
                                        </p:attrNameLst>
                                      </p:cBhvr>
                                      <p:tavLst>
                                        <p:tav tm="0">
                                          <p:val>
                                            <p:strVal val="#ppt_w*.05"/>
                                          </p:val>
                                        </p:tav>
                                        <p:tav tm="100000">
                                          <p:val>
                                            <p:strVal val="#ppt_w"/>
                                          </p:val>
                                        </p:tav>
                                      </p:tavLst>
                                    </p:anim>
                                    <p:anim calcmode="lin" valueType="num">
                                      <p:cBhvr>
                                        <p:cTn id="30" dur="1000" fill="hold"/>
                                        <p:tgtEl>
                                          <p:spTgt spid="8"/>
                                        </p:tgtEl>
                                        <p:attrNameLst>
                                          <p:attrName>ppt_h</p:attrName>
                                        </p:attrNameLst>
                                      </p:cBhvr>
                                      <p:tavLst>
                                        <p:tav tm="0">
                                          <p:val>
                                            <p:strVal val="#ppt_h"/>
                                          </p:val>
                                        </p:tav>
                                        <p:tav tm="100000">
                                          <p:val>
                                            <p:strVal val="#ppt_h"/>
                                          </p:val>
                                        </p:tav>
                                      </p:tavLst>
                                    </p:anim>
                                    <p:anim calcmode="lin" valueType="num">
                                      <p:cBhvr>
                                        <p:cTn id="31" dur="500" decel="50000" fill="hold">
                                          <p:stCondLst>
                                            <p:cond delay="0"/>
                                          </p:stCondLst>
                                        </p:cTn>
                                        <p:tgtEl>
                                          <p:spTgt spid="8"/>
                                        </p:tgtEl>
                                        <p:attrNameLst>
                                          <p:attrName>ppt_x</p:attrName>
                                        </p:attrNameLst>
                                      </p:cBhvr>
                                      <p:tavLst>
                                        <p:tav tm="0">
                                          <p:val>
                                            <p:strVal val="#ppt_x+.4"/>
                                          </p:val>
                                        </p:tav>
                                        <p:tav tm="100000">
                                          <p:val>
                                            <p:strVal val="#ppt_x"/>
                                          </p:val>
                                        </p:tav>
                                      </p:tavLst>
                                    </p:anim>
                                    <p:anim calcmode="lin" valueType="num">
                                      <p:cBhvr>
                                        <p:cTn id="32" dur="500" decel="50000" fill="hold">
                                          <p:stCondLst>
                                            <p:cond delay="0"/>
                                          </p:stCondLst>
                                        </p:cTn>
                                        <p:tgtEl>
                                          <p:spTgt spid="8"/>
                                        </p:tgtEl>
                                        <p:attrNameLst>
                                          <p:attrName>ppt_y</p:attrName>
                                        </p:attrNameLst>
                                      </p:cBhvr>
                                      <p:tavLst>
                                        <p:tav tm="0">
                                          <p:val>
                                            <p:strVal val="#ppt_y-.2"/>
                                          </p:val>
                                        </p:tav>
                                        <p:tav tm="100000">
                                          <p:val>
                                            <p:strVal val="#ppt_y+.1"/>
                                          </p:val>
                                        </p:tav>
                                      </p:tavLst>
                                    </p:anim>
                                    <p:anim calcmode="lin" valueType="num">
                                      <p:cBhvr>
                                        <p:cTn id="33" dur="500" accel="50000" fill="hold">
                                          <p:stCondLst>
                                            <p:cond delay="500"/>
                                          </p:stCondLst>
                                        </p:cTn>
                                        <p:tgtEl>
                                          <p:spTgt spid="8"/>
                                        </p:tgtEl>
                                        <p:attrNameLst>
                                          <p:attrName>ppt_y</p:attrName>
                                        </p:attrNameLst>
                                      </p:cBhvr>
                                      <p:tavLst>
                                        <p:tav tm="0">
                                          <p:val>
                                            <p:strVal val="#ppt_y+.1"/>
                                          </p:val>
                                        </p:tav>
                                        <p:tav tm="100000">
                                          <p:val>
                                            <p:strVal val="#ppt_y"/>
                                          </p:val>
                                        </p:tav>
                                      </p:tavLst>
                                    </p:anim>
                                    <p:animEffect transition="in" filter="fade">
                                      <p:cBhvr>
                                        <p:cTn id="34" dur="1000" decel="50000">
                                          <p:stCondLst>
                                            <p:cond delay="0"/>
                                          </p:stCondLst>
                                        </p:cTn>
                                        <p:tgtEl>
                                          <p:spTgt spid="8"/>
                                        </p:tgtEl>
                                      </p:cBhvr>
                                    </p:animEffect>
                                  </p:childTnLst>
                                </p:cTn>
                              </p:par>
                              <p:par>
                                <p:cTn id="35" presetID="25" presetClass="entr" presetSubtype="0" fill="hold" nodeType="withEffect">
                                  <p:stCondLst>
                                    <p:cond delay="250"/>
                                  </p:stCondLst>
                                  <p:childTnLst>
                                    <p:set>
                                      <p:cBhvr>
                                        <p:cTn id="36" dur="1" fill="hold">
                                          <p:stCondLst>
                                            <p:cond delay="0"/>
                                          </p:stCondLst>
                                        </p:cTn>
                                        <p:tgtEl>
                                          <p:spTgt spid="20"/>
                                        </p:tgtEl>
                                        <p:attrNameLst>
                                          <p:attrName>style.visibility</p:attrName>
                                        </p:attrNameLst>
                                      </p:cBhvr>
                                      <p:to>
                                        <p:strVal val="visible"/>
                                      </p:to>
                                    </p:set>
                                    <p:anim calcmode="lin" valueType="num">
                                      <p:cBhvr>
                                        <p:cTn id="37" dur="500" decel="50000" fill="hold">
                                          <p:stCondLst>
                                            <p:cond delay="0"/>
                                          </p:stCondLst>
                                        </p:cTn>
                                        <p:tgtEl>
                                          <p:spTgt spid="20"/>
                                        </p:tgtEl>
                                        <p:attrNameLst>
                                          <p:attrName>style.rotation</p:attrName>
                                        </p:attrNameLst>
                                      </p:cBhvr>
                                      <p:tavLst>
                                        <p:tav tm="0">
                                          <p:val>
                                            <p:fltVal val="-90"/>
                                          </p:val>
                                        </p:tav>
                                        <p:tav tm="100000">
                                          <p:val>
                                            <p:fltVal val="0"/>
                                          </p:val>
                                        </p:tav>
                                      </p:tavLst>
                                    </p:anim>
                                    <p:anim calcmode="lin" valueType="num">
                                      <p:cBhvr>
                                        <p:cTn id="38" dur="500" decel="50000" fill="hold">
                                          <p:stCondLst>
                                            <p:cond delay="0"/>
                                          </p:stCondLst>
                                        </p:cTn>
                                        <p:tgtEl>
                                          <p:spTgt spid="20"/>
                                        </p:tgtEl>
                                        <p:attrNameLst>
                                          <p:attrName>ppt_w</p:attrName>
                                        </p:attrNameLst>
                                      </p:cBhvr>
                                      <p:tavLst>
                                        <p:tav tm="0">
                                          <p:val>
                                            <p:strVal val="#ppt_w"/>
                                          </p:val>
                                        </p:tav>
                                        <p:tav tm="100000">
                                          <p:val>
                                            <p:strVal val="#ppt_w*.05"/>
                                          </p:val>
                                        </p:tav>
                                      </p:tavLst>
                                    </p:anim>
                                    <p:anim calcmode="lin" valueType="num">
                                      <p:cBhvr>
                                        <p:cTn id="39" dur="500" accel="50000" fill="hold">
                                          <p:stCondLst>
                                            <p:cond delay="500"/>
                                          </p:stCondLst>
                                        </p:cTn>
                                        <p:tgtEl>
                                          <p:spTgt spid="20"/>
                                        </p:tgtEl>
                                        <p:attrNameLst>
                                          <p:attrName>ppt_w</p:attrName>
                                        </p:attrNameLst>
                                      </p:cBhvr>
                                      <p:tavLst>
                                        <p:tav tm="0">
                                          <p:val>
                                            <p:strVal val="#ppt_w*.05"/>
                                          </p:val>
                                        </p:tav>
                                        <p:tav tm="100000">
                                          <p:val>
                                            <p:strVal val="#ppt_w"/>
                                          </p:val>
                                        </p:tav>
                                      </p:tavLst>
                                    </p:anim>
                                    <p:anim calcmode="lin" valueType="num">
                                      <p:cBhvr>
                                        <p:cTn id="40" dur="1000" fill="hold"/>
                                        <p:tgtEl>
                                          <p:spTgt spid="20"/>
                                        </p:tgtEl>
                                        <p:attrNameLst>
                                          <p:attrName>ppt_h</p:attrName>
                                        </p:attrNameLst>
                                      </p:cBhvr>
                                      <p:tavLst>
                                        <p:tav tm="0">
                                          <p:val>
                                            <p:strVal val="#ppt_h"/>
                                          </p:val>
                                        </p:tav>
                                        <p:tav tm="100000">
                                          <p:val>
                                            <p:strVal val="#ppt_h"/>
                                          </p:val>
                                        </p:tav>
                                      </p:tavLst>
                                    </p:anim>
                                    <p:anim calcmode="lin" valueType="num">
                                      <p:cBhvr>
                                        <p:cTn id="41" dur="500" decel="50000" fill="hold">
                                          <p:stCondLst>
                                            <p:cond delay="0"/>
                                          </p:stCondLst>
                                        </p:cTn>
                                        <p:tgtEl>
                                          <p:spTgt spid="20"/>
                                        </p:tgtEl>
                                        <p:attrNameLst>
                                          <p:attrName>ppt_x</p:attrName>
                                        </p:attrNameLst>
                                      </p:cBhvr>
                                      <p:tavLst>
                                        <p:tav tm="0">
                                          <p:val>
                                            <p:strVal val="#ppt_x+.4"/>
                                          </p:val>
                                        </p:tav>
                                        <p:tav tm="100000">
                                          <p:val>
                                            <p:strVal val="#ppt_x"/>
                                          </p:val>
                                        </p:tav>
                                      </p:tavLst>
                                    </p:anim>
                                    <p:anim calcmode="lin" valueType="num">
                                      <p:cBhvr>
                                        <p:cTn id="42" dur="500" decel="50000" fill="hold">
                                          <p:stCondLst>
                                            <p:cond delay="0"/>
                                          </p:stCondLst>
                                        </p:cTn>
                                        <p:tgtEl>
                                          <p:spTgt spid="20"/>
                                        </p:tgtEl>
                                        <p:attrNameLst>
                                          <p:attrName>ppt_y</p:attrName>
                                        </p:attrNameLst>
                                      </p:cBhvr>
                                      <p:tavLst>
                                        <p:tav tm="0">
                                          <p:val>
                                            <p:strVal val="#ppt_y-.2"/>
                                          </p:val>
                                        </p:tav>
                                        <p:tav tm="100000">
                                          <p:val>
                                            <p:strVal val="#ppt_y+.1"/>
                                          </p:val>
                                        </p:tav>
                                      </p:tavLst>
                                    </p:anim>
                                    <p:anim calcmode="lin" valueType="num">
                                      <p:cBhvr>
                                        <p:cTn id="43" dur="500" accel="50000" fill="hold">
                                          <p:stCondLst>
                                            <p:cond delay="500"/>
                                          </p:stCondLst>
                                        </p:cTn>
                                        <p:tgtEl>
                                          <p:spTgt spid="20"/>
                                        </p:tgtEl>
                                        <p:attrNameLst>
                                          <p:attrName>ppt_y</p:attrName>
                                        </p:attrNameLst>
                                      </p:cBhvr>
                                      <p:tavLst>
                                        <p:tav tm="0">
                                          <p:val>
                                            <p:strVal val="#ppt_y+.1"/>
                                          </p:val>
                                        </p:tav>
                                        <p:tav tm="100000">
                                          <p:val>
                                            <p:strVal val="#ppt_y"/>
                                          </p:val>
                                        </p:tav>
                                      </p:tavLst>
                                    </p:anim>
                                    <p:animEffect transition="in" filter="fade">
                                      <p:cBhvr>
                                        <p:cTn id="44" dur="1000" decel="50000">
                                          <p:stCondLst>
                                            <p:cond delay="0"/>
                                          </p:stCondLst>
                                        </p:cTn>
                                        <p:tgtEl>
                                          <p:spTgt spid="20"/>
                                        </p:tgtEl>
                                      </p:cBhvr>
                                    </p:animEffect>
                                  </p:childTnLst>
                                </p:cTn>
                              </p:par>
                            </p:childTnLst>
                          </p:cTn>
                        </p:par>
                      </p:childTnLst>
                    </p:cTn>
                  </p:par>
                  <p:par>
                    <p:cTn id="45" fill="hold">
                      <p:stCondLst>
                        <p:cond delay="indefinite"/>
                      </p:stCondLst>
                      <p:childTnLst>
                        <p:par>
                          <p:cTn id="46" fill="hold">
                            <p:stCondLst>
                              <p:cond delay="0"/>
                            </p:stCondLst>
                            <p:childTnLst>
                              <p:par>
                                <p:cTn id="47" presetID="4" presetClass="entr" presetSubtype="16" fill="hold" nodeType="clickEffect">
                                  <p:stCondLst>
                                    <p:cond delay="0"/>
                                  </p:stCondLst>
                                  <p:childTnLst>
                                    <p:set>
                                      <p:cBhvr>
                                        <p:cTn id="48" dur="1" fill="hold">
                                          <p:stCondLst>
                                            <p:cond delay="0"/>
                                          </p:stCondLst>
                                        </p:cTn>
                                        <p:tgtEl>
                                          <p:spTgt spid="2">
                                            <p:txEl>
                                              <p:pRg st="0" end="0"/>
                                            </p:txEl>
                                          </p:spTgt>
                                        </p:tgtEl>
                                        <p:attrNameLst>
                                          <p:attrName>style.visibility</p:attrName>
                                        </p:attrNameLst>
                                      </p:cBhvr>
                                      <p:to>
                                        <p:strVal val="visible"/>
                                      </p:to>
                                    </p:set>
                                    <p:animEffect transition="in" filter="box(in)">
                                      <p:cBhvr>
                                        <p:cTn id="49" dur="2000"/>
                                        <p:tgtEl>
                                          <p:spTgt spid="2">
                                            <p:txEl>
                                              <p:pRg st="0" end="0"/>
                                            </p:txEl>
                                          </p:spTgt>
                                        </p:tgtEl>
                                      </p:cBhvr>
                                    </p:animEffect>
                                  </p:childTnLst>
                                </p:cTn>
                              </p:par>
                            </p:childTnLst>
                          </p:cTn>
                        </p:par>
                      </p:childTnLst>
                    </p:cTn>
                  </p:par>
                  <p:par>
                    <p:cTn id="50" fill="hold">
                      <p:stCondLst>
                        <p:cond delay="indefinite"/>
                      </p:stCondLst>
                      <p:childTnLst>
                        <p:par>
                          <p:cTn id="51" fill="hold">
                            <p:stCondLst>
                              <p:cond delay="0"/>
                            </p:stCondLst>
                            <p:childTnLst>
                              <p:par>
                                <p:cTn id="52" presetID="4" presetClass="entr" presetSubtype="16" fill="hold" nodeType="clickEffect">
                                  <p:stCondLst>
                                    <p:cond delay="0"/>
                                  </p:stCondLst>
                                  <p:childTnLst>
                                    <p:set>
                                      <p:cBhvr>
                                        <p:cTn id="53" dur="1" fill="hold">
                                          <p:stCondLst>
                                            <p:cond delay="0"/>
                                          </p:stCondLst>
                                        </p:cTn>
                                        <p:tgtEl>
                                          <p:spTgt spid="3">
                                            <p:txEl>
                                              <p:pRg st="0" end="0"/>
                                            </p:txEl>
                                          </p:spTgt>
                                        </p:tgtEl>
                                        <p:attrNameLst>
                                          <p:attrName>style.visibility</p:attrName>
                                        </p:attrNameLst>
                                      </p:cBhvr>
                                      <p:to>
                                        <p:strVal val="visible"/>
                                      </p:to>
                                    </p:set>
                                    <p:animEffect transition="in" filter="box(in)">
                                      <p:cBhvr>
                                        <p:cTn id="54" dur="2000"/>
                                        <p:tgtEl>
                                          <p:spTgt spid="3">
                                            <p:txEl>
                                              <p:pRg st="0" end="0"/>
                                            </p:txEl>
                                          </p:spTgt>
                                        </p:tgtEl>
                                      </p:cBhvr>
                                    </p:animEffect>
                                  </p:childTnLst>
                                </p:cTn>
                              </p:par>
                            </p:childTnLst>
                          </p:cTn>
                        </p:par>
                      </p:childTnLst>
                    </p:cTn>
                  </p:par>
                  <p:par>
                    <p:cTn id="55" fill="hold">
                      <p:stCondLst>
                        <p:cond delay="indefinite"/>
                      </p:stCondLst>
                      <p:childTnLst>
                        <p:par>
                          <p:cTn id="56" fill="hold">
                            <p:stCondLst>
                              <p:cond delay="0"/>
                            </p:stCondLst>
                            <p:childTnLst>
                              <p:par>
                                <p:cTn id="57" presetID="4" presetClass="entr" presetSubtype="16" fill="hold" nodeType="clickEffect">
                                  <p:stCondLst>
                                    <p:cond delay="0"/>
                                  </p:stCondLst>
                                  <p:childTnLst>
                                    <p:set>
                                      <p:cBhvr>
                                        <p:cTn id="58" dur="1" fill="hold">
                                          <p:stCondLst>
                                            <p:cond delay="0"/>
                                          </p:stCondLst>
                                        </p:cTn>
                                        <p:tgtEl>
                                          <p:spTgt spid="5">
                                            <p:txEl>
                                              <p:pRg st="0" end="0"/>
                                            </p:txEl>
                                          </p:spTgt>
                                        </p:tgtEl>
                                        <p:attrNameLst>
                                          <p:attrName>style.visibility</p:attrName>
                                        </p:attrNameLst>
                                      </p:cBhvr>
                                      <p:to>
                                        <p:strVal val="visible"/>
                                      </p:to>
                                    </p:set>
                                    <p:animEffect transition="in" filter="box(in)">
                                      <p:cBhvr>
                                        <p:cTn id="59" dur="2000"/>
                                        <p:tgtEl>
                                          <p:spTgt spid="5">
                                            <p:txEl>
                                              <p:pRg st="0" end="0"/>
                                            </p:txEl>
                                          </p:spTgt>
                                        </p:tgtEl>
                                      </p:cBhvr>
                                    </p:animEffect>
                                  </p:childTnLst>
                                </p:cTn>
                              </p:par>
                            </p:childTnLst>
                          </p:cTn>
                        </p:par>
                      </p:childTnLst>
                    </p:cTn>
                  </p:par>
                  <p:par>
                    <p:cTn id="60" fill="hold">
                      <p:stCondLst>
                        <p:cond delay="indefinite"/>
                      </p:stCondLst>
                      <p:childTnLst>
                        <p:par>
                          <p:cTn id="61" fill="hold">
                            <p:stCondLst>
                              <p:cond delay="0"/>
                            </p:stCondLst>
                            <p:childTnLst>
                              <p:par>
                                <p:cTn id="62" presetID="4" presetClass="entr" presetSubtype="16" fill="hold" nodeType="clickEffect">
                                  <p:stCondLst>
                                    <p:cond delay="0"/>
                                  </p:stCondLst>
                                  <p:childTnLst>
                                    <p:set>
                                      <p:cBhvr>
                                        <p:cTn id="63" dur="1" fill="hold">
                                          <p:stCondLst>
                                            <p:cond delay="0"/>
                                          </p:stCondLst>
                                        </p:cTn>
                                        <p:tgtEl>
                                          <p:spTgt spid="9">
                                            <p:txEl>
                                              <p:pRg st="0" end="0"/>
                                            </p:txEl>
                                          </p:spTgt>
                                        </p:tgtEl>
                                        <p:attrNameLst>
                                          <p:attrName>style.visibility</p:attrName>
                                        </p:attrNameLst>
                                      </p:cBhvr>
                                      <p:to>
                                        <p:strVal val="visible"/>
                                      </p:to>
                                    </p:set>
                                    <p:animEffect transition="in" filter="box(in)">
                                      <p:cBhvr>
                                        <p:cTn id="64" dur="2000"/>
                                        <p:tgtEl>
                                          <p:spTgt spid="9">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58" name="直接连接符 157"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CxnSpPr/>
          <p:nvPr/>
        </p:nvCxnSpPr>
        <p:spPr>
          <a:xfrm>
            <a:off x="3246637" y="1273629"/>
            <a:ext cx="5770860"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162" name="椭圆 161"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flipH="1">
            <a:off x="2686180" y="813581"/>
            <a:ext cx="157493" cy="157493"/>
          </a:xfrm>
          <a:prstGeom prst="ellipse">
            <a:avLst/>
          </a:prstGeom>
          <a:solidFill>
            <a:srgbClr val="D06F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3" name="椭圆 162"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flipH="1">
            <a:off x="2686180" y="335956"/>
            <a:ext cx="321030" cy="321030"/>
          </a:xfrm>
          <a:prstGeom prst="ellipse">
            <a:avLst/>
          </a:prstGeom>
          <a:solidFill>
            <a:srgbClr val="966481"/>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4" name="椭圆 163"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flipH="1">
            <a:off x="2991678" y="806317"/>
            <a:ext cx="219803" cy="219803"/>
          </a:xfrm>
          <a:prstGeom prst="ellipse">
            <a:avLst/>
          </a:prstGeom>
          <a:solidFill>
            <a:srgbClr val="365B7C"/>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5" name="椭圆 164"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flipH="1">
            <a:off x="2031169" y="697840"/>
            <a:ext cx="164852" cy="164852"/>
          </a:xfrm>
          <a:prstGeom prst="ellipse">
            <a:avLst/>
          </a:prstGeom>
          <a:solidFill>
            <a:srgbClr val="F779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0" name="椭圆 169"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9354354" y="755438"/>
            <a:ext cx="157493" cy="157493"/>
          </a:xfrm>
          <a:prstGeom prst="ellipse">
            <a:avLst/>
          </a:prstGeom>
          <a:solidFill>
            <a:srgbClr val="D06F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1" name="椭圆 170"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9190817" y="277813"/>
            <a:ext cx="321030" cy="321030"/>
          </a:xfrm>
          <a:prstGeom prst="ellipse">
            <a:avLst/>
          </a:prstGeom>
          <a:solidFill>
            <a:srgbClr val="966481"/>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2" name="椭圆 171"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a:off x="8986546" y="748174"/>
            <a:ext cx="219803" cy="219803"/>
          </a:xfrm>
          <a:prstGeom prst="ellipse">
            <a:avLst/>
          </a:prstGeom>
          <a:solidFill>
            <a:srgbClr val="365B7C"/>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3" name="椭圆 172"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a:off x="10002006" y="639697"/>
            <a:ext cx="164852" cy="164852"/>
          </a:xfrm>
          <a:prstGeom prst="ellipse">
            <a:avLst/>
          </a:prstGeom>
          <a:solidFill>
            <a:srgbClr val="F779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文本框 5"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txBox="1"/>
          <p:nvPr/>
        </p:nvSpPr>
        <p:spPr>
          <a:xfrm>
            <a:off x="4747365" y="504051"/>
            <a:ext cx="2697480" cy="521970"/>
          </a:xfrm>
          <a:prstGeom prst="rect">
            <a:avLst/>
          </a:prstGeom>
          <a:noFill/>
        </p:spPr>
        <p:txBody>
          <a:bodyPr wrap="none" rtlCol="0">
            <a:spAutoFit/>
          </a:bodyPr>
          <a:lstStyle/>
          <a:p>
            <a:pPr algn="l"/>
            <a:r>
              <a:rPr lang="zh-CN" sz="2800" b="1" spc="500" dirty="0">
                <a:solidFill>
                  <a:schemeClr val="bg1">
                    <a:lumMod val="50000"/>
                  </a:schemeClr>
                </a:solidFill>
                <a:latin typeface="微软雅黑" panose="020B0503020204020204" pitchFamily="34" charset="-122"/>
                <a:ea typeface="微软雅黑" panose="020B0503020204020204" pitchFamily="34" charset="-122"/>
                <a:cs typeface="Arial" panose="020B0604020202020204" pitchFamily="34" charset="0"/>
                <a:sym typeface="+mn-ea"/>
              </a:rPr>
              <a:t>任务管理认知</a:t>
            </a:r>
            <a:endParaRPr lang="zh-CN" sz="2800" b="1" spc="500" dirty="0">
              <a:solidFill>
                <a:schemeClr val="bg1">
                  <a:lumMod val="50000"/>
                </a:schemeClr>
              </a:solidFill>
              <a:latin typeface="微软雅黑" panose="020B0503020204020204" pitchFamily="34" charset="-122"/>
              <a:ea typeface="微软雅黑" panose="020B0503020204020204" pitchFamily="34" charset="-122"/>
              <a:cs typeface="Arial" panose="020B0604020202020204" pitchFamily="34" charset="0"/>
            </a:endParaRPr>
          </a:p>
        </p:txBody>
      </p:sp>
      <p:sp>
        <p:nvSpPr>
          <p:cNvPr id="168" name="Rectangle 42"/>
          <p:cNvSpPr/>
          <p:nvPr/>
        </p:nvSpPr>
        <p:spPr>
          <a:xfrm>
            <a:off x="1212215" y="1680845"/>
            <a:ext cx="4016375" cy="563245"/>
          </a:xfrm>
          <a:prstGeom prst="rect">
            <a:avLst/>
          </a:prstGeom>
          <a:noFill/>
          <a:ln w="12700" cap="flat" cmpd="sng" algn="ctr">
            <a:noFill/>
            <a:prstDash val="solid"/>
          </a:ln>
          <a:effectLst/>
        </p:spPr>
        <p:txBody>
          <a:bodyPr lIns="91440" tIns="0" rIns="91440" bIns="0" rtlCol="0" anchor="t"/>
          <a:lstStyle/>
          <a:p>
            <a:pPr algn="r"/>
            <a:r>
              <a:rPr lang="zh-CN" sz="3200" b="1" dirty="0">
                <a:solidFill>
                  <a:schemeClr val="tx1"/>
                </a:solidFill>
                <a:latin typeface="楷体" panose="02010609060101010101" pitchFamily="49" charset="-122"/>
                <a:ea typeface="楷体" panose="02010609060101010101" pitchFamily="49" charset="-122"/>
                <a:cs typeface="Arial" panose="020B0604020202020204" pitchFamily="34" charset="0"/>
              </a:rPr>
              <a:t>二、招聘策略的选择</a:t>
            </a:r>
          </a:p>
        </p:txBody>
      </p:sp>
      <p:sp>
        <p:nvSpPr>
          <p:cNvPr id="169" name="Rectangle 42"/>
          <p:cNvSpPr/>
          <p:nvPr/>
        </p:nvSpPr>
        <p:spPr>
          <a:xfrm>
            <a:off x="2349500" y="1680845"/>
            <a:ext cx="5095240" cy="1040130"/>
          </a:xfrm>
          <a:prstGeom prst="rect">
            <a:avLst/>
          </a:prstGeom>
          <a:noFill/>
          <a:ln w="12700" cap="flat" cmpd="sng" algn="ctr">
            <a:noFill/>
            <a:prstDash val="solid"/>
          </a:ln>
          <a:effectLst/>
        </p:spPr>
        <p:txBody>
          <a:bodyPr lIns="91440" tIns="0" rIns="91440" bIns="0" rtlCol="0" anchor="t"/>
          <a:lstStyle/>
          <a:p>
            <a:pPr eaLnBrk="1" hangingPunct="1">
              <a:lnSpc>
                <a:spcPct val="300000"/>
              </a:lnSpc>
            </a:pPr>
            <a:r>
              <a:rPr lang="en-US" altLang="zh-CN" sz="3200" dirty="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3200" dirty="0">
                <a:latin typeface="楷体" panose="02010609060101010101" pitchFamily="49" charset="-122"/>
                <a:ea typeface="楷体" panose="02010609060101010101" pitchFamily="49" charset="-122"/>
                <a:cs typeface="楷体" panose="02010609060101010101" pitchFamily="49" charset="-122"/>
                <a:sym typeface="+mn-ea"/>
              </a:rPr>
              <a:t>一</a:t>
            </a:r>
            <a:r>
              <a:rPr lang="en-US" altLang="zh-CN" sz="3200" dirty="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3200" dirty="0">
                <a:latin typeface="楷体" panose="02010609060101010101" pitchFamily="49" charset="-122"/>
                <a:ea typeface="楷体" panose="02010609060101010101" pitchFamily="49" charset="-122"/>
                <a:cs typeface="楷体" panose="02010609060101010101" pitchFamily="49" charset="-122"/>
                <a:sym typeface="+mn-ea"/>
              </a:rPr>
              <a:t>招聘地点的选择策略</a:t>
            </a:r>
            <a:endParaRPr lang="zh-CN" altLang="en-US" sz="3200" dirty="0">
              <a:latin typeface="楷体" panose="02010609060101010101" pitchFamily="49" charset="-122"/>
              <a:ea typeface="楷体" panose="02010609060101010101" pitchFamily="49" charset="-122"/>
              <a:cs typeface="楷体" panose="02010609060101010101" pitchFamily="49" charset="-122"/>
            </a:endParaRPr>
          </a:p>
          <a:p>
            <a:pPr eaLnBrk="1" hangingPunct="1">
              <a:lnSpc>
                <a:spcPct val="300000"/>
              </a:lnSpc>
            </a:pPr>
            <a:r>
              <a:rPr lang="en-US" altLang="zh-CN" sz="3200" dirty="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3200" dirty="0">
                <a:latin typeface="楷体" panose="02010609060101010101" pitchFamily="49" charset="-122"/>
                <a:ea typeface="楷体" panose="02010609060101010101" pitchFamily="49" charset="-122"/>
                <a:cs typeface="楷体" panose="02010609060101010101" pitchFamily="49" charset="-122"/>
                <a:sym typeface="+mn-ea"/>
              </a:rPr>
              <a:t>二</a:t>
            </a:r>
            <a:r>
              <a:rPr lang="en-US" altLang="zh-CN" sz="3200" dirty="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3200" dirty="0">
                <a:latin typeface="楷体" panose="02010609060101010101" pitchFamily="49" charset="-122"/>
                <a:ea typeface="楷体" panose="02010609060101010101" pitchFamily="49" charset="-122"/>
                <a:cs typeface="楷体" panose="02010609060101010101" pitchFamily="49" charset="-122"/>
                <a:sym typeface="+mn-ea"/>
              </a:rPr>
              <a:t>招聘时间的确定策略</a:t>
            </a:r>
            <a:endParaRPr lang="zh-CN" altLang="en-US" sz="3200" dirty="0">
              <a:latin typeface="楷体" panose="02010609060101010101" pitchFamily="49" charset="-122"/>
              <a:ea typeface="楷体" panose="02010609060101010101" pitchFamily="49" charset="-122"/>
              <a:cs typeface="楷体" panose="02010609060101010101" pitchFamily="49" charset="-122"/>
            </a:endParaRPr>
          </a:p>
          <a:p>
            <a:pPr eaLnBrk="1" hangingPunct="1">
              <a:lnSpc>
                <a:spcPct val="300000"/>
              </a:lnSpc>
            </a:pPr>
            <a:r>
              <a:rPr lang="en-US" altLang="zh-CN" sz="3200" dirty="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3200" dirty="0">
                <a:latin typeface="楷体" panose="02010609060101010101" pitchFamily="49" charset="-122"/>
                <a:ea typeface="楷体" panose="02010609060101010101" pitchFamily="49" charset="-122"/>
                <a:cs typeface="楷体" panose="02010609060101010101" pitchFamily="49" charset="-122"/>
                <a:sym typeface="+mn-ea"/>
              </a:rPr>
              <a:t>三</a:t>
            </a:r>
            <a:r>
              <a:rPr lang="en-US" altLang="zh-CN" sz="3200" dirty="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3200" dirty="0">
                <a:latin typeface="楷体" panose="02010609060101010101" pitchFamily="49" charset="-122"/>
                <a:ea typeface="楷体" panose="02010609060101010101" pitchFamily="49" charset="-122"/>
                <a:cs typeface="楷体" panose="02010609060101010101" pitchFamily="49" charset="-122"/>
                <a:sym typeface="+mn-ea"/>
              </a:rPr>
              <a:t>招聘的宣传策略</a:t>
            </a:r>
            <a:endParaRPr lang="zh-CN" altLang="en-US" sz="3200" dirty="0">
              <a:latin typeface="楷体" panose="02010609060101010101" pitchFamily="49" charset="-122"/>
              <a:ea typeface="楷体" panose="02010609060101010101" pitchFamily="49" charset="-122"/>
              <a:cs typeface="楷体" panose="02010609060101010101" pitchFamily="49" charset="-122"/>
            </a:endParaRPr>
          </a:p>
          <a:p>
            <a:pPr algn="r" eaLnBrk="1" hangingPunct="1">
              <a:lnSpc>
                <a:spcPct val="300000"/>
              </a:lnSpc>
              <a:defRPr/>
            </a:pPr>
            <a:r>
              <a:rPr lang="en-US" sz="1600" kern="0" dirty="0">
                <a:latin typeface="Arial" panose="020B0604020202020204" pitchFamily="34" charset="0"/>
                <a:cs typeface="Arial" panose="020B0604020202020204" pitchFamily="34" charset="0"/>
              </a:rPr>
              <a:t>. </a:t>
            </a:r>
          </a:p>
        </p:txBody>
      </p:sp>
      <p:grpSp>
        <p:nvGrpSpPr>
          <p:cNvPr id="3" name="组合 2"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GrpSpPr/>
          <p:nvPr/>
        </p:nvGrpSpPr>
        <p:grpSpPr>
          <a:xfrm>
            <a:off x="2196535" y="5376607"/>
            <a:ext cx="8654388" cy="1242412"/>
            <a:chOff x="1767275" y="3266502"/>
            <a:chExt cx="8654388" cy="1242412"/>
          </a:xfrm>
        </p:grpSpPr>
        <p:sp>
          <p:nvSpPr>
            <p:cNvPr id="64" name="Freeform 40"/>
            <p:cNvSpPr/>
            <p:nvPr/>
          </p:nvSpPr>
          <p:spPr bwMode="auto">
            <a:xfrm flipH="1">
              <a:off x="9898020" y="4044501"/>
              <a:ext cx="463966" cy="455147"/>
            </a:xfrm>
            <a:custGeom>
              <a:avLst/>
              <a:gdLst/>
              <a:ahLst/>
              <a:cxnLst/>
              <a:rect l="l" t="t" r="r" b="b"/>
              <a:pathLst>
                <a:path w="1547910" h="1518490">
                  <a:moveTo>
                    <a:pt x="735325" y="0"/>
                  </a:moveTo>
                  <a:cubicBezTo>
                    <a:pt x="1125922" y="0"/>
                    <a:pt x="1099882" y="195344"/>
                    <a:pt x="1099882" y="273482"/>
                  </a:cubicBezTo>
                  <a:cubicBezTo>
                    <a:pt x="1099882" y="338596"/>
                    <a:pt x="1047802" y="533941"/>
                    <a:pt x="1034783" y="612078"/>
                  </a:cubicBezTo>
                  <a:cubicBezTo>
                    <a:pt x="1008743" y="677193"/>
                    <a:pt x="995723" y="755331"/>
                    <a:pt x="1021763" y="794399"/>
                  </a:cubicBezTo>
                  <a:cubicBezTo>
                    <a:pt x="1034783" y="820445"/>
                    <a:pt x="1073842" y="872537"/>
                    <a:pt x="1243100" y="963698"/>
                  </a:cubicBezTo>
                  <a:cubicBezTo>
                    <a:pt x="1399339" y="1054858"/>
                    <a:pt x="1581617" y="1067881"/>
                    <a:pt x="1542557" y="1289271"/>
                  </a:cubicBezTo>
                  <a:cubicBezTo>
                    <a:pt x="1520081" y="1379197"/>
                    <a:pt x="1500030" y="1452144"/>
                    <a:pt x="1480009" y="1518490"/>
                  </a:cubicBezTo>
                  <a:lnTo>
                    <a:pt x="0" y="1518490"/>
                  </a:lnTo>
                  <a:cubicBezTo>
                    <a:pt x="15993" y="1434519"/>
                    <a:pt x="15303" y="1372240"/>
                    <a:pt x="45272" y="1302294"/>
                  </a:cubicBezTo>
                  <a:cubicBezTo>
                    <a:pt x="71312" y="1211134"/>
                    <a:pt x="97352" y="1119973"/>
                    <a:pt x="279630" y="1041835"/>
                  </a:cubicBezTo>
                  <a:cubicBezTo>
                    <a:pt x="461908" y="963698"/>
                    <a:pt x="579087" y="911606"/>
                    <a:pt x="579087" y="911606"/>
                  </a:cubicBezTo>
                  <a:cubicBezTo>
                    <a:pt x="579087" y="911528"/>
                    <a:pt x="579093" y="820440"/>
                    <a:pt x="592107" y="807422"/>
                  </a:cubicBezTo>
                  <a:cubicBezTo>
                    <a:pt x="605127" y="807422"/>
                    <a:pt x="631166" y="768354"/>
                    <a:pt x="605127" y="729285"/>
                  </a:cubicBezTo>
                  <a:cubicBezTo>
                    <a:pt x="592107" y="677193"/>
                    <a:pt x="566067" y="625101"/>
                    <a:pt x="566067" y="599055"/>
                  </a:cubicBezTo>
                  <a:cubicBezTo>
                    <a:pt x="566067" y="573009"/>
                    <a:pt x="344729" y="0"/>
                    <a:pt x="735325" y="0"/>
                  </a:cubicBezTo>
                  <a:close/>
                </a:path>
              </a:pathLst>
            </a:custGeom>
            <a:solidFill>
              <a:schemeClr val="bg1">
                <a:lumMod val="75000"/>
              </a:schemeClr>
            </a:solidFill>
            <a:ln w="9525">
              <a:noFill/>
              <a:round/>
            </a:ln>
          </p:spPr>
          <p:txBody>
            <a:bodyPr/>
            <a:lstStyle/>
            <a:p>
              <a:endParaRPr lang="zh-TW" altLang="en-US"/>
            </a:p>
          </p:txBody>
        </p:sp>
        <p:sp>
          <p:nvSpPr>
            <p:cNvPr id="65" name="Freeform 41"/>
            <p:cNvSpPr/>
            <p:nvPr/>
          </p:nvSpPr>
          <p:spPr bwMode="auto">
            <a:xfrm flipH="1">
              <a:off x="10054382" y="4274804"/>
              <a:ext cx="156073" cy="230303"/>
            </a:xfrm>
            <a:custGeom>
              <a:avLst/>
              <a:gdLst>
                <a:gd name="T0" fmla="*/ 2147483647 w 40"/>
                <a:gd name="T1" fmla="*/ 2147483647 h 59"/>
                <a:gd name="T2" fmla="*/ 2147483647 w 40"/>
                <a:gd name="T3" fmla="*/ 2147483647 h 59"/>
                <a:gd name="T4" fmla="*/ 2147483647 w 40"/>
                <a:gd name="T5" fmla="*/ 0 h 59"/>
                <a:gd name="T6" fmla="*/ 2147483647 w 40"/>
                <a:gd name="T7" fmla="*/ 2147483647 h 59"/>
                <a:gd name="T8" fmla="*/ 2147483647 w 40"/>
                <a:gd name="T9" fmla="*/ 2147483647 h 59"/>
                <a:gd name="T10" fmla="*/ 2147483647 w 40"/>
                <a:gd name="T11" fmla="*/ 2147483647 h 59"/>
                <a:gd name="T12" fmla="*/ 2147483647 w 40"/>
                <a:gd name="T13" fmla="*/ 2147483647 h 59"/>
                <a:gd name="T14" fmla="*/ 2147483647 w 40"/>
                <a:gd name="T15" fmla="*/ 2147483647 h 59"/>
                <a:gd name="T16" fmla="*/ 0 60000 65536"/>
                <a:gd name="T17" fmla="*/ 0 60000 65536"/>
                <a:gd name="T18" fmla="*/ 0 60000 65536"/>
                <a:gd name="T19" fmla="*/ 0 60000 65536"/>
                <a:gd name="T20" fmla="*/ 0 60000 65536"/>
                <a:gd name="T21" fmla="*/ 0 60000 65536"/>
                <a:gd name="T22" fmla="*/ 0 60000 65536"/>
                <a:gd name="T23" fmla="*/ 0 60000 65536"/>
                <a:gd name="T24" fmla="*/ 0 w 40"/>
                <a:gd name="T25" fmla="*/ 0 h 59"/>
                <a:gd name="T26" fmla="*/ 40 w 40"/>
                <a:gd name="T27" fmla="*/ 59 h 5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0" h="59">
                  <a:moveTo>
                    <a:pt x="1" y="59"/>
                  </a:moveTo>
                  <a:cubicBezTo>
                    <a:pt x="1" y="59"/>
                    <a:pt x="19" y="21"/>
                    <a:pt x="40" y="4"/>
                  </a:cubicBezTo>
                  <a:cubicBezTo>
                    <a:pt x="40" y="4"/>
                    <a:pt x="37" y="2"/>
                    <a:pt x="37" y="0"/>
                  </a:cubicBezTo>
                  <a:cubicBezTo>
                    <a:pt x="37" y="0"/>
                    <a:pt x="16" y="14"/>
                    <a:pt x="15" y="15"/>
                  </a:cubicBezTo>
                  <a:cubicBezTo>
                    <a:pt x="14" y="16"/>
                    <a:pt x="13" y="16"/>
                    <a:pt x="12" y="15"/>
                  </a:cubicBezTo>
                  <a:cubicBezTo>
                    <a:pt x="11" y="14"/>
                    <a:pt x="5" y="3"/>
                    <a:pt x="5" y="3"/>
                  </a:cubicBezTo>
                  <a:cubicBezTo>
                    <a:pt x="5" y="3"/>
                    <a:pt x="3" y="10"/>
                    <a:pt x="4" y="11"/>
                  </a:cubicBezTo>
                  <a:cubicBezTo>
                    <a:pt x="4" y="13"/>
                    <a:pt x="0" y="49"/>
                    <a:pt x="1" y="59"/>
                  </a:cubicBezTo>
                  <a:close/>
                </a:path>
              </a:pathLst>
            </a:custGeom>
            <a:solidFill>
              <a:srgbClr val="FFFFFF"/>
            </a:solidFill>
            <a:ln w="9525">
              <a:noFill/>
              <a:round/>
            </a:ln>
          </p:spPr>
          <p:txBody>
            <a:bodyPr/>
            <a:lstStyle/>
            <a:p>
              <a:endParaRPr lang="zh-TW" altLang="en-US"/>
            </a:p>
          </p:txBody>
        </p:sp>
        <p:sp>
          <p:nvSpPr>
            <p:cNvPr id="66" name="Freeform 42"/>
            <p:cNvSpPr/>
            <p:nvPr/>
          </p:nvSpPr>
          <p:spPr bwMode="auto">
            <a:xfrm flipH="1">
              <a:off x="10144389" y="4325717"/>
              <a:ext cx="66141" cy="183195"/>
            </a:xfrm>
            <a:custGeom>
              <a:avLst/>
              <a:gdLst>
                <a:gd name="T0" fmla="*/ 0 w 17"/>
                <a:gd name="T1" fmla="*/ 2147483647 h 47"/>
                <a:gd name="T2" fmla="*/ 2147483647 w 17"/>
                <a:gd name="T3" fmla="*/ 2147483647 h 47"/>
                <a:gd name="T4" fmla="*/ 2147483647 w 17"/>
                <a:gd name="T5" fmla="*/ 1183728112 h 47"/>
                <a:gd name="T6" fmla="*/ 2147483647 w 17"/>
                <a:gd name="T7" fmla="*/ 507312048 h 47"/>
                <a:gd name="T8" fmla="*/ 1684852866 w 17"/>
                <a:gd name="T9" fmla="*/ 845520080 h 47"/>
                <a:gd name="T10" fmla="*/ 168482691 w 17"/>
                <a:gd name="T11" fmla="*/ 2147483647 h 47"/>
                <a:gd name="T12" fmla="*/ 0 w 17"/>
                <a:gd name="T13" fmla="*/ 2147483647 h 47"/>
                <a:gd name="T14" fmla="*/ 0 60000 65536"/>
                <a:gd name="T15" fmla="*/ 0 60000 65536"/>
                <a:gd name="T16" fmla="*/ 0 60000 65536"/>
                <a:gd name="T17" fmla="*/ 0 60000 65536"/>
                <a:gd name="T18" fmla="*/ 0 60000 65536"/>
                <a:gd name="T19" fmla="*/ 0 60000 65536"/>
                <a:gd name="T20" fmla="*/ 0 60000 65536"/>
                <a:gd name="T21" fmla="*/ 0 w 17"/>
                <a:gd name="T22" fmla="*/ 0 h 47"/>
                <a:gd name="T23" fmla="*/ 17 w 17"/>
                <a:gd name="T24" fmla="*/ 47 h 4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7" h="47">
                  <a:moveTo>
                    <a:pt x="0" y="47"/>
                  </a:moveTo>
                  <a:cubicBezTo>
                    <a:pt x="0" y="47"/>
                    <a:pt x="14" y="25"/>
                    <a:pt x="13" y="14"/>
                  </a:cubicBezTo>
                  <a:cubicBezTo>
                    <a:pt x="13" y="9"/>
                    <a:pt x="14" y="7"/>
                    <a:pt x="14" y="7"/>
                  </a:cubicBezTo>
                  <a:cubicBezTo>
                    <a:pt x="14" y="7"/>
                    <a:pt x="17" y="4"/>
                    <a:pt x="16" y="3"/>
                  </a:cubicBezTo>
                  <a:cubicBezTo>
                    <a:pt x="15" y="1"/>
                    <a:pt x="12" y="0"/>
                    <a:pt x="10" y="5"/>
                  </a:cubicBezTo>
                  <a:cubicBezTo>
                    <a:pt x="11" y="8"/>
                    <a:pt x="1" y="15"/>
                    <a:pt x="1" y="26"/>
                  </a:cubicBezTo>
                  <a:lnTo>
                    <a:pt x="0" y="47"/>
                  </a:lnTo>
                  <a:close/>
                </a:path>
              </a:pathLst>
            </a:custGeom>
            <a:solidFill>
              <a:schemeClr val="bg1">
                <a:lumMod val="75000"/>
              </a:schemeClr>
            </a:solidFill>
            <a:ln w="9525">
              <a:noFill/>
              <a:round/>
            </a:ln>
          </p:spPr>
          <p:txBody>
            <a:bodyPr/>
            <a:lstStyle/>
            <a:p>
              <a:pPr>
                <a:defRPr/>
              </a:pPr>
              <a:endParaRPr lang="zh-TW" altLang="en-US"/>
            </a:p>
          </p:txBody>
        </p:sp>
        <p:sp>
          <p:nvSpPr>
            <p:cNvPr id="67" name="Freeform 43"/>
            <p:cNvSpPr/>
            <p:nvPr/>
          </p:nvSpPr>
          <p:spPr bwMode="auto">
            <a:xfrm flipH="1">
              <a:off x="10116716" y="4329524"/>
              <a:ext cx="31405" cy="27122"/>
            </a:xfrm>
            <a:custGeom>
              <a:avLst/>
              <a:gdLst>
                <a:gd name="T0" fmla="*/ 0 w 66"/>
                <a:gd name="T1" fmla="*/ 2147483647 h 57"/>
                <a:gd name="T2" fmla="*/ 0 w 66"/>
                <a:gd name="T3" fmla="*/ 0 h 57"/>
                <a:gd name="T4" fmla="*/ 2147483647 w 66"/>
                <a:gd name="T5" fmla="*/ 2147483647 h 57"/>
                <a:gd name="T6" fmla="*/ 2147483647 w 66"/>
                <a:gd name="T7" fmla="*/ 2147483647 h 57"/>
                <a:gd name="T8" fmla="*/ 0 w 66"/>
                <a:gd name="T9" fmla="*/ 2147483647 h 57"/>
                <a:gd name="T10" fmla="*/ 0 60000 65536"/>
                <a:gd name="T11" fmla="*/ 0 60000 65536"/>
                <a:gd name="T12" fmla="*/ 0 60000 65536"/>
                <a:gd name="T13" fmla="*/ 0 60000 65536"/>
                <a:gd name="T14" fmla="*/ 0 60000 65536"/>
                <a:gd name="T15" fmla="*/ 0 w 66"/>
                <a:gd name="T16" fmla="*/ 0 h 57"/>
                <a:gd name="T17" fmla="*/ 66 w 66"/>
                <a:gd name="T18" fmla="*/ 57 h 57"/>
              </a:gdLst>
              <a:ahLst/>
              <a:cxnLst>
                <a:cxn ang="T10">
                  <a:pos x="T0" y="T1"/>
                </a:cxn>
                <a:cxn ang="T11">
                  <a:pos x="T2" y="T3"/>
                </a:cxn>
                <a:cxn ang="T12">
                  <a:pos x="T4" y="T5"/>
                </a:cxn>
                <a:cxn ang="T13">
                  <a:pos x="T6" y="T7"/>
                </a:cxn>
                <a:cxn ang="T14">
                  <a:pos x="T8" y="T9"/>
                </a:cxn>
              </a:cxnLst>
              <a:rect l="T15" t="T16" r="T17" b="T18"/>
              <a:pathLst>
                <a:path w="66" h="57">
                  <a:moveTo>
                    <a:pt x="0" y="8"/>
                  </a:moveTo>
                  <a:lnTo>
                    <a:pt x="0" y="0"/>
                  </a:lnTo>
                  <a:lnTo>
                    <a:pt x="66" y="57"/>
                  </a:lnTo>
                  <a:lnTo>
                    <a:pt x="0" y="8"/>
                  </a:lnTo>
                  <a:close/>
                </a:path>
              </a:pathLst>
            </a:custGeom>
            <a:solidFill>
              <a:srgbClr val="000000"/>
            </a:solidFill>
            <a:ln w="9525">
              <a:noFill/>
              <a:round/>
            </a:ln>
          </p:spPr>
          <p:txBody>
            <a:bodyPr/>
            <a:lstStyle/>
            <a:p>
              <a:endParaRPr lang="zh-TW" altLang="en-US"/>
            </a:p>
          </p:txBody>
        </p:sp>
        <p:sp>
          <p:nvSpPr>
            <p:cNvPr id="68" name="Freeform 44"/>
            <p:cNvSpPr/>
            <p:nvPr/>
          </p:nvSpPr>
          <p:spPr bwMode="auto">
            <a:xfrm flipH="1">
              <a:off x="10163825" y="4329524"/>
              <a:ext cx="35212" cy="27122"/>
            </a:xfrm>
            <a:custGeom>
              <a:avLst/>
              <a:gdLst>
                <a:gd name="T0" fmla="*/ 0 w 74"/>
                <a:gd name="T1" fmla="*/ 2147483647 h 57"/>
                <a:gd name="T2" fmla="*/ 2147483647 w 74"/>
                <a:gd name="T3" fmla="*/ 0 h 57"/>
                <a:gd name="T4" fmla="*/ 2147483647 w 74"/>
                <a:gd name="T5" fmla="*/ 0 h 57"/>
                <a:gd name="T6" fmla="*/ 0 w 74"/>
                <a:gd name="T7" fmla="*/ 2147483647 h 57"/>
                <a:gd name="T8" fmla="*/ 0 w 74"/>
                <a:gd name="T9" fmla="*/ 2147483647 h 57"/>
                <a:gd name="T10" fmla="*/ 0 60000 65536"/>
                <a:gd name="T11" fmla="*/ 0 60000 65536"/>
                <a:gd name="T12" fmla="*/ 0 60000 65536"/>
                <a:gd name="T13" fmla="*/ 0 60000 65536"/>
                <a:gd name="T14" fmla="*/ 0 60000 65536"/>
                <a:gd name="T15" fmla="*/ 0 w 74"/>
                <a:gd name="T16" fmla="*/ 0 h 57"/>
                <a:gd name="T17" fmla="*/ 74 w 74"/>
                <a:gd name="T18" fmla="*/ 57 h 57"/>
              </a:gdLst>
              <a:ahLst/>
              <a:cxnLst>
                <a:cxn ang="T10">
                  <a:pos x="T0" y="T1"/>
                </a:cxn>
                <a:cxn ang="T11">
                  <a:pos x="T2" y="T3"/>
                </a:cxn>
                <a:cxn ang="T12">
                  <a:pos x="T4" y="T5"/>
                </a:cxn>
                <a:cxn ang="T13">
                  <a:pos x="T6" y="T7"/>
                </a:cxn>
                <a:cxn ang="T14">
                  <a:pos x="T8" y="T9"/>
                </a:cxn>
              </a:cxnLst>
              <a:rect l="T15" t="T16" r="T17" b="T18"/>
              <a:pathLst>
                <a:path w="74" h="57">
                  <a:moveTo>
                    <a:pt x="0" y="57"/>
                  </a:moveTo>
                  <a:lnTo>
                    <a:pt x="66" y="0"/>
                  </a:lnTo>
                  <a:lnTo>
                    <a:pt x="74" y="0"/>
                  </a:lnTo>
                  <a:lnTo>
                    <a:pt x="0" y="57"/>
                  </a:lnTo>
                  <a:close/>
                </a:path>
              </a:pathLst>
            </a:custGeom>
            <a:solidFill>
              <a:srgbClr val="000000"/>
            </a:solidFill>
            <a:ln w="9525">
              <a:noFill/>
              <a:round/>
            </a:ln>
          </p:spPr>
          <p:txBody>
            <a:bodyPr/>
            <a:lstStyle/>
            <a:p>
              <a:endParaRPr lang="zh-TW" altLang="en-US"/>
            </a:p>
          </p:txBody>
        </p:sp>
        <p:sp>
          <p:nvSpPr>
            <p:cNvPr id="69" name="Freeform 40"/>
            <p:cNvSpPr/>
            <p:nvPr/>
          </p:nvSpPr>
          <p:spPr bwMode="auto">
            <a:xfrm flipH="1">
              <a:off x="8972044" y="3918419"/>
              <a:ext cx="589925" cy="578714"/>
            </a:xfrm>
            <a:custGeom>
              <a:avLst/>
              <a:gdLst/>
              <a:ahLst/>
              <a:cxnLst/>
              <a:rect l="l" t="t" r="r" b="b"/>
              <a:pathLst>
                <a:path w="1547910" h="1518490">
                  <a:moveTo>
                    <a:pt x="735325" y="0"/>
                  </a:moveTo>
                  <a:cubicBezTo>
                    <a:pt x="1125922" y="0"/>
                    <a:pt x="1099882" y="195344"/>
                    <a:pt x="1099882" y="273482"/>
                  </a:cubicBezTo>
                  <a:cubicBezTo>
                    <a:pt x="1099882" y="338596"/>
                    <a:pt x="1047802" y="533941"/>
                    <a:pt x="1034783" y="612078"/>
                  </a:cubicBezTo>
                  <a:cubicBezTo>
                    <a:pt x="1008743" y="677193"/>
                    <a:pt x="995723" y="755331"/>
                    <a:pt x="1021763" y="794399"/>
                  </a:cubicBezTo>
                  <a:cubicBezTo>
                    <a:pt x="1034783" y="820445"/>
                    <a:pt x="1073842" y="872537"/>
                    <a:pt x="1243100" y="963698"/>
                  </a:cubicBezTo>
                  <a:cubicBezTo>
                    <a:pt x="1399339" y="1054858"/>
                    <a:pt x="1581617" y="1067881"/>
                    <a:pt x="1542557" y="1289271"/>
                  </a:cubicBezTo>
                  <a:cubicBezTo>
                    <a:pt x="1520081" y="1379197"/>
                    <a:pt x="1500030" y="1452144"/>
                    <a:pt x="1480009" y="1518490"/>
                  </a:cubicBezTo>
                  <a:lnTo>
                    <a:pt x="0" y="1518490"/>
                  </a:lnTo>
                  <a:cubicBezTo>
                    <a:pt x="15993" y="1434519"/>
                    <a:pt x="15303" y="1372240"/>
                    <a:pt x="45272" y="1302294"/>
                  </a:cubicBezTo>
                  <a:cubicBezTo>
                    <a:pt x="71312" y="1211134"/>
                    <a:pt x="97352" y="1119973"/>
                    <a:pt x="279630" y="1041835"/>
                  </a:cubicBezTo>
                  <a:cubicBezTo>
                    <a:pt x="461908" y="963698"/>
                    <a:pt x="579087" y="911606"/>
                    <a:pt x="579087" y="911606"/>
                  </a:cubicBezTo>
                  <a:cubicBezTo>
                    <a:pt x="579087" y="911528"/>
                    <a:pt x="579093" y="820440"/>
                    <a:pt x="592107" y="807422"/>
                  </a:cubicBezTo>
                  <a:cubicBezTo>
                    <a:pt x="605127" y="807422"/>
                    <a:pt x="631166" y="768354"/>
                    <a:pt x="605127" y="729285"/>
                  </a:cubicBezTo>
                  <a:cubicBezTo>
                    <a:pt x="592107" y="677193"/>
                    <a:pt x="566067" y="625101"/>
                    <a:pt x="566067" y="599055"/>
                  </a:cubicBezTo>
                  <a:cubicBezTo>
                    <a:pt x="566067" y="573009"/>
                    <a:pt x="344729" y="0"/>
                    <a:pt x="735325" y="0"/>
                  </a:cubicBezTo>
                  <a:close/>
                </a:path>
              </a:pathLst>
            </a:custGeom>
            <a:solidFill>
              <a:schemeClr val="bg1">
                <a:lumMod val="75000"/>
              </a:schemeClr>
            </a:solidFill>
            <a:ln w="9525">
              <a:noFill/>
              <a:round/>
            </a:ln>
          </p:spPr>
          <p:txBody>
            <a:bodyPr/>
            <a:lstStyle/>
            <a:p>
              <a:endParaRPr lang="zh-TW" altLang="en-US"/>
            </a:p>
          </p:txBody>
        </p:sp>
        <p:sp>
          <p:nvSpPr>
            <p:cNvPr id="70" name="Freeform 41"/>
            <p:cNvSpPr/>
            <p:nvPr/>
          </p:nvSpPr>
          <p:spPr bwMode="auto">
            <a:xfrm flipH="1">
              <a:off x="9170856" y="4211245"/>
              <a:ext cx="198445" cy="292827"/>
            </a:xfrm>
            <a:custGeom>
              <a:avLst/>
              <a:gdLst>
                <a:gd name="T0" fmla="*/ 2147483647 w 40"/>
                <a:gd name="T1" fmla="*/ 2147483647 h 59"/>
                <a:gd name="T2" fmla="*/ 2147483647 w 40"/>
                <a:gd name="T3" fmla="*/ 2147483647 h 59"/>
                <a:gd name="T4" fmla="*/ 2147483647 w 40"/>
                <a:gd name="T5" fmla="*/ 0 h 59"/>
                <a:gd name="T6" fmla="*/ 2147483647 w 40"/>
                <a:gd name="T7" fmla="*/ 2147483647 h 59"/>
                <a:gd name="T8" fmla="*/ 2147483647 w 40"/>
                <a:gd name="T9" fmla="*/ 2147483647 h 59"/>
                <a:gd name="T10" fmla="*/ 2147483647 w 40"/>
                <a:gd name="T11" fmla="*/ 2147483647 h 59"/>
                <a:gd name="T12" fmla="*/ 2147483647 w 40"/>
                <a:gd name="T13" fmla="*/ 2147483647 h 59"/>
                <a:gd name="T14" fmla="*/ 2147483647 w 40"/>
                <a:gd name="T15" fmla="*/ 2147483647 h 59"/>
                <a:gd name="T16" fmla="*/ 0 60000 65536"/>
                <a:gd name="T17" fmla="*/ 0 60000 65536"/>
                <a:gd name="T18" fmla="*/ 0 60000 65536"/>
                <a:gd name="T19" fmla="*/ 0 60000 65536"/>
                <a:gd name="T20" fmla="*/ 0 60000 65536"/>
                <a:gd name="T21" fmla="*/ 0 60000 65536"/>
                <a:gd name="T22" fmla="*/ 0 60000 65536"/>
                <a:gd name="T23" fmla="*/ 0 60000 65536"/>
                <a:gd name="T24" fmla="*/ 0 w 40"/>
                <a:gd name="T25" fmla="*/ 0 h 59"/>
                <a:gd name="T26" fmla="*/ 40 w 40"/>
                <a:gd name="T27" fmla="*/ 59 h 5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0" h="59">
                  <a:moveTo>
                    <a:pt x="1" y="59"/>
                  </a:moveTo>
                  <a:cubicBezTo>
                    <a:pt x="1" y="59"/>
                    <a:pt x="19" y="21"/>
                    <a:pt x="40" y="4"/>
                  </a:cubicBezTo>
                  <a:cubicBezTo>
                    <a:pt x="40" y="4"/>
                    <a:pt x="37" y="2"/>
                    <a:pt x="37" y="0"/>
                  </a:cubicBezTo>
                  <a:cubicBezTo>
                    <a:pt x="37" y="0"/>
                    <a:pt x="16" y="14"/>
                    <a:pt x="15" y="15"/>
                  </a:cubicBezTo>
                  <a:cubicBezTo>
                    <a:pt x="14" y="16"/>
                    <a:pt x="13" y="16"/>
                    <a:pt x="12" y="15"/>
                  </a:cubicBezTo>
                  <a:cubicBezTo>
                    <a:pt x="11" y="14"/>
                    <a:pt x="5" y="3"/>
                    <a:pt x="5" y="3"/>
                  </a:cubicBezTo>
                  <a:cubicBezTo>
                    <a:pt x="5" y="3"/>
                    <a:pt x="3" y="10"/>
                    <a:pt x="4" y="11"/>
                  </a:cubicBezTo>
                  <a:cubicBezTo>
                    <a:pt x="4" y="13"/>
                    <a:pt x="0" y="49"/>
                    <a:pt x="1" y="59"/>
                  </a:cubicBezTo>
                  <a:close/>
                </a:path>
              </a:pathLst>
            </a:custGeom>
            <a:solidFill>
              <a:srgbClr val="FFFFFF"/>
            </a:solidFill>
            <a:ln w="9525">
              <a:noFill/>
              <a:round/>
            </a:ln>
          </p:spPr>
          <p:txBody>
            <a:bodyPr/>
            <a:lstStyle/>
            <a:p>
              <a:endParaRPr lang="zh-TW" altLang="en-US"/>
            </a:p>
          </p:txBody>
        </p:sp>
        <p:sp>
          <p:nvSpPr>
            <p:cNvPr id="71" name="Freeform 42"/>
            <p:cNvSpPr/>
            <p:nvPr/>
          </p:nvSpPr>
          <p:spPr bwMode="auto">
            <a:xfrm flipH="1">
              <a:off x="9285301" y="4275983"/>
              <a:ext cx="84097" cy="232930"/>
            </a:xfrm>
            <a:custGeom>
              <a:avLst/>
              <a:gdLst>
                <a:gd name="T0" fmla="*/ 0 w 17"/>
                <a:gd name="T1" fmla="*/ 2147483647 h 47"/>
                <a:gd name="T2" fmla="*/ 2147483647 w 17"/>
                <a:gd name="T3" fmla="*/ 2147483647 h 47"/>
                <a:gd name="T4" fmla="*/ 2147483647 w 17"/>
                <a:gd name="T5" fmla="*/ 1183728112 h 47"/>
                <a:gd name="T6" fmla="*/ 2147483647 w 17"/>
                <a:gd name="T7" fmla="*/ 507312048 h 47"/>
                <a:gd name="T8" fmla="*/ 1684852866 w 17"/>
                <a:gd name="T9" fmla="*/ 845520080 h 47"/>
                <a:gd name="T10" fmla="*/ 168482691 w 17"/>
                <a:gd name="T11" fmla="*/ 2147483647 h 47"/>
                <a:gd name="T12" fmla="*/ 0 w 17"/>
                <a:gd name="T13" fmla="*/ 2147483647 h 47"/>
                <a:gd name="T14" fmla="*/ 0 60000 65536"/>
                <a:gd name="T15" fmla="*/ 0 60000 65536"/>
                <a:gd name="T16" fmla="*/ 0 60000 65536"/>
                <a:gd name="T17" fmla="*/ 0 60000 65536"/>
                <a:gd name="T18" fmla="*/ 0 60000 65536"/>
                <a:gd name="T19" fmla="*/ 0 60000 65536"/>
                <a:gd name="T20" fmla="*/ 0 60000 65536"/>
                <a:gd name="T21" fmla="*/ 0 w 17"/>
                <a:gd name="T22" fmla="*/ 0 h 47"/>
                <a:gd name="T23" fmla="*/ 17 w 17"/>
                <a:gd name="T24" fmla="*/ 47 h 4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7" h="47">
                  <a:moveTo>
                    <a:pt x="0" y="47"/>
                  </a:moveTo>
                  <a:cubicBezTo>
                    <a:pt x="0" y="47"/>
                    <a:pt x="14" y="25"/>
                    <a:pt x="13" y="14"/>
                  </a:cubicBezTo>
                  <a:cubicBezTo>
                    <a:pt x="13" y="9"/>
                    <a:pt x="14" y="7"/>
                    <a:pt x="14" y="7"/>
                  </a:cubicBezTo>
                  <a:cubicBezTo>
                    <a:pt x="14" y="7"/>
                    <a:pt x="17" y="4"/>
                    <a:pt x="16" y="3"/>
                  </a:cubicBezTo>
                  <a:cubicBezTo>
                    <a:pt x="15" y="1"/>
                    <a:pt x="12" y="0"/>
                    <a:pt x="10" y="5"/>
                  </a:cubicBezTo>
                  <a:cubicBezTo>
                    <a:pt x="11" y="8"/>
                    <a:pt x="1" y="15"/>
                    <a:pt x="1" y="26"/>
                  </a:cubicBezTo>
                  <a:lnTo>
                    <a:pt x="0" y="47"/>
                  </a:lnTo>
                  <a:close/>
                </a:path>
              </a:pathLst>
            </a:custGeom>
            <a:solidFill>
              <a:schemeClr val="bg1">
                <a:lumMod val="75000"/>
              </a:schemeClr>
            </a:solidFill>
            <a:ln w="9525">
              <a:noFill/>
              <a:round/>
            </a:ln>
          </p:spPr>
          <p:txBody>
            <a:bodyPr/>
            <a:lstStyle/>
            <a:p>
              <a:pPr>
                <a:defRPr/>
              </a:pPr>
              <a:endParaRPr lang="zh-TW" altLang="en-US"/>
            </a:p>
          </p:txBody>
        </p:sp>
        <p:sp>
          <p:nvSpPr>
            <p:cNvPr id="72" name="Freeform 43"/>
            <p:cNvSpPr/>
            <p:nvPr/>
          </p:nvSpPr>
          <p:spPr bwMode="auto">
            <a:xfrm flipH="1">
              <a:off x="9250114" y="4280824"/>
              <a:ext cx="39931" cy="34486"/>
            </a:xfrm>
            <a:custGeom>
              <a:avLst/>
              <a:gdLst>
                <a:gd name="T0" fmla="*/ 0 w 66"/>
                <a:gd name="T1" fmla="*/ 2147483647 h 57"/>
                <a:gd name="T2" fmla="*/ 0 w 66"/>
                <a:gd name="T3" fmla="*/ 0 h 57"/>
                <a:gd name="T4" fmla="*/ 2147483647 w 66"/>
                <a:gd name="T5" fmla="*/ 2147483647 h 57"/>
                <a:gd name="T6" fmla="*/ 2147483647 w 66"/>
                <a:gd name="T7" fmla="*/ 2147483647 h 57"/>
                <a:gd name="T8" fmla="*/ 0 w 66"/>
                <a:gd name="T9" fmla="*/ 2147483647 h 57"/>
                <a:gd name="T10" fmla="*/ 0 60000 65536"/>
                <a:gd name="T11" fmla="*/ 0 60000 65536"/>
                <a:gd name="T12" fmla="*/ 0 60000 65536"/>
                <a:gd name="T13" fmla="*/ 0 60000 65536"/>
                <a:gd name="T14" fmla="*/ 0 60000 65536"/>
                <a:gd name="T15" fmla="*/ 0 w 66"/>
                <a:gd name="T16" fmla="*/ 0 h 57"/>
                <a:gd name="T17" fmla="*/ 66 w 66"/>
                <a:gd name="T18" fmla="*/ 57 h 57"/>
              </a:gdLst>
              <a:ahLst/>
              <a:cxnLst>
                <a:cxn ang="T10">
                  <a:pos x="T0" y="T1"/>
                </a:cxn>
                <a:cxn ang="T11">
                  <a:pos x="T2" y="T3"/>
                </a:cxn>
                <a:cxn ang="T12">
                  <a:pos x="T4" y="T5"/>
                </a:cxn>
                <a:cxn ang="T13">
                  <a:pos x="T6" y="T7"/>
                </a:cxn>
                <a:cxn ang="T14">
                  <a:pos x="T8" y="T9"/>
                </a:cxn>
              </a:cxnLst>
              <a:rect l="T15" t="T16" r="T17" b="T18"/>
              <a:pathLst>
                <a:path w="66" h="57">
                  <a:moveTo>
                    <a:pt x="0" y="8"/>
                  </a:moveTo>
                  <a:lnTo>
                    <a:pt x="0" y="0"/>
                  </a:lnTo>
                  <a:lnTo>
                    <a:pt x="66" y="57"/>
                  </a:lnTo>
                  <a:lnTo>
                    <a:pt x="0" y="8"/>
                  </a:lnTo>
                  <a:close/>
                </a:path>
              </a:pathLst>
            </a:custGeom>
            <a:solidFill>
              <a:srgbClr val="000000"/>
            </a:solidFill>
            <a:ln w="9525">
              <a:noFill/>
              <a:round/>
            </a:ln>
          </p:spPr>
          <p:txBody>
            <a:bodyPr/>
            <a:lstStyle/>
            <a:p>
              <a:endParaRPr lang="zh-TW" altLang="en-US"/>
            </a:p>
          </p:txBody>
        </p:sp>
        <p:sp>
          <p:nvSpPr>
            <p:cNvPr id="73" name="Freeform 44"/>
            <p:cNvSpPr/>
            <p:nvPr/>
          </p:nvSpPr>
          <p:spPr bwMode="auto">
            <a:xfrm flipH="1">
              <a:off x="9310010" y="4280824"/>
              <a:ext cx="44771" cy="34486"/>
            </a:xfrm>
            <a:custGeom>
              <a:avLst/>
              <a:gdLst>
                <a:gd name="T0" fmla="*/ 0 w 74"/>
                <a:gd name="T1" fmla="*/ 2147483647 h 57"/>
                <a:gd name="T2" fmla="*/ 2147483647 w 74"/>
                <a:gd name="T3" fmla="*/ 0 h 57"/>
                <a:gd name="T4" fmla="*/ 2147483647 w 74"/>
                <a:gd name="T5" fmla="*/ 0 h 57"/>
                <a:gd name="T6" fmla="*/ 0 w 74"/>
                <a:gd name="T7" fmla="*/ 2147483647 h 57"/>
                <a:gd name="T8" fmla="*/ 0 w 74"/>
                <a:gd name="T9" fmla="*/ 2147483647 h 57"/>
                <a:gd name="T10" fmla="*/ 0 60000 65536"/>
                <a:gd name="T11" fmla="*/ 0 60000 65536"/>
                <a:gd name="T12" fmla="*/ 0 60000 65536"/>
                <a:gd name="T13" fmla="*/ 0 60000 65536"/>
                <a:gd name="T14" fmla="*/ 0 60000 65536"/>
                <a:gd name="T15" fmla="*/ 0 w 74"/>
                <a:gd name="T16" fmla="*/ 0 h 57"/>
                <a:gd name="T17" fmla="*/ 74 w 74"/>
                <a:gd name="T18" fmla="*/ 57 h 57"/>
              </a:gdLst>
              <a:ahLst/>
              <a:cxnLst>
                <a:cxn ang="T10">
                  <a:pos x="T0" y="T1"/>
                </a:cxn>
                <a:cxn ang="T11">
                  <a:pos x="T2" y="T3"/>
                </a:cxn>
                <a:cxn ang="T12">
                  <a:pos x="T4" y="T5"/>
                </a:cxn>
                <a:cxn ang="T13">
                  <a:pos x="T6" y="T7"/>
                </a:cxn>
                <a:cxn ang="T14">
                  <a:pos x="T8" y="T9"/>
                </a:cxn>
              </a:cxnLst>
              <a:rect l="T15" t="T16" r="T17" b="T18"/>
              <a:pathLst>
                <a:path w="74" h="57">
                  <a:moveTo>
                    <a:pt x="0" y="57"/>
                  </a:moveTo>
                  <a:lnTo>
                    <a:pt x="66" y="0"/>
                  </a:lnTo>
                  <a:lnTo>
                    <a:pt x="74" y="0"/>
                  </a:lnTo>
                  <a:lnTo>
                    <a:pt x="0" y="57"/>
                  </a:lnTo>
                  <a:close/>
                </a:path>
              </a:pathLst>
            </a:custGeom>
            <a:solidFill>
              <a:srgbClr val="000000"/>
            </a:solidFill>
            <a:ln w="9525">
              <a:noFill/>
              <a:round/>
            </a:ln>
          </p:spPr>
          <p:txBody>
            <a:bodyPr/>
            <a:lstStyle/>
            <a:p>
              <a:endParaRPr lang="zh-TW" altLang="en-US"/>
            </a:p>
          </p:txBody>
        </p:sp>
        <p:sp>
          <p:nvSpPr>
            <p:cNvPr id="74" name="Freeform 40"/>
            <p:cNvSpPr/>
            <p:nvPr/>
          </p:nvSpPr>
          <p:spPr bwMode="auto">
            <a:xfrm flipH="1">
              <a:off x="9335361" y="3835866"/>
              <a:ext cx="672399" cy="659621"/>
            </a:xfrm>
            <a:custGeom>
              <a:avLst/>
              <a:gdLst/>
              <a:ahLst/>
              <a:cxnLst/>
              <a:rect l="l" t="t" r="r" b="b"/>
              <a:pathLst>
                <a:path w="1547910" h="1518490">
                  <a:moveTo>
                    <a:pt x="735325" y="0"/>
                  </a:moveTo>
                  <a:cubicBezTo>
                    <a:pt x="1125922" y="0"/>
                    <a:pt x="1099882" y="195344"/>
                    <a:pt x="1099882" y="273482"/>
                  </a:cubicBezTo>
                  <a:cubicBezTo>
                    <a:pt x="1099882" y="338596"/>
                    <a:pt x="1047802" y="533941"/>
                    <a:pt x="1034783" y="612078"/>
                  </a:cubicBezTo>
                  <a:cubicBezTo>
                    <a:pt x="1008743" y="677193"/>
                    <a:pt x="995723" y="755331"/>
                    <a:pt x="1021763" y="794399"/>
                  </a:cubicBezTo>
                  <a:cubicBezTo>
                    <a:pt x="1034783" y="820445"/>
                    <a:pt x="1073842" y="872537"/>
                    <a:pt x="1243100" y="963698"/>
                  </a:cubicBezTo>
                  <a:cubicBezTo>
                    <a:pt x="1399339" y="1054858"/>
                    <a:pt x="1581617" y="1067881"/>
                    <a:pt x="1542557" y="1289271"/>
                  </a:cubicBezTo>
                  <a:cubicBezTo>
                    <a:pt x="1520081" y="1379197"/>
                    <a:pt x="1500030" y="1452144"/>
                    <a:pt x="1480009" y="1518490"/>
                  </a:cubicBezTo>
                  <a:lnTo>
                    <a:pt x="0" y="1518490"/>
                  </a:lnTo>
                  <a:cubicBezTo>
                    <a:pt x="15993" y="1434519"/>
                    <a:pt x="15303" y="1372240"/>
                    <a:pt x="45272" y="1302294"/>
                  </a:cubicBezTo>
                  <a:cubicBezTo>
                    <a:pt x="71312" y="1211134"/>
                    <a:pt x="97352" y="1119973"/>
                    <a:pt x="279630" y="1041835"/>
                  </a:cubicBezTo>
                  <a:cubicBezTo>
                    <a:pt x="461908" y="963698"/>
                    <a:pt x="579087" y="911606"/>
                    <a:pt x="579087" y="911606"/>
                  </a:cubicBezTo>
                  <a:cubicBezTo>
                    <a:pt x="579087" y="911528"/>
                    <a:pt x="579093" y="820440"/>
                    <a:pt x="592107" y="807422"/>
                  </a:cubicBezTo>
                  <a:cubicBezTo>
                    <a:pt x="605127" y="807422"/>
                    <a:pt x="631166" y="768354"/>
                    <a:pt x="605127" y="729285"/>
                  </a:cubicBezTo>
                  <a:cubicBezTo>
                    <a:pt x="592107" y="677193"/>
                    <a:pt x="566067" y="625101"/>
                    <a:pt x="566067" y="599055"/>
                  </a:cubicBezTo>
                  <a:cubicBezTo>
                    <a:pt x="566067" y="573009"/>
                    <a:pt x="344729" y="0"/>
                    <a:pt x="735325" y="0"/>
                  </a:cubicBezTo>
                  <a:close/>
                </a:path>
              </a:pathLst>
            </a:custGeom>
            <a:solidFill>
              <a:schemeClr val="bg1">
                <a:lumMod val="65000"/>
              </a:schemeClr>
            </a:solidFill>
            <a:ln w="9525">
              <a:noFill/>
              <a:round/>
            </a:ln>
          </p:spPr>
          <p:txBody>
            <a:bodyPr/>
            <a:lstStyle/>
            <a:p>
              <a:endParaRPr lang="zh-TW" altLang="en-US"/>
            </a:p>
          </p:txBody>
        </p:sp>
        <p:sp>
          <p:nvSpPr>
            <p:cNvPr id="75" name="Freeform 41"/>
            <p:cNvSpPr/>
            <p:nvPr/>
          </p:nvSpPr>
          <p:spPr bwMode="auto">
            <a:xfrm flipH="1">
              <a:off x="9561968" y="4169631"/>
              <a:ext cx="226188" cy="333765"/>
            </a:xfrm>
            <a:custGeom>
              <a:avLst/>
              <a:gdLst>
                <a:gd name="T0" fmla="*/ 2147483647 w 40"/>
                <a:gd name="T1" fmla="*/ 2147483647 h 59"/>
                <a:gd name="T2" fmla="*/ 2147483647 w 40"/>
                <a:gd name="T3" fmla="*/ 2147483647 h 59"/>
                <a:gd name="T4" fmla="*/ 2147483647 w 40"/>
                <a:gd name="T5" fmla="*/ 0 h 59"/>
                <a:gd name="T6" fmla="*/ 2147483647 w 40"/>
                <a:gd name="T7" fmla="*/ 2147483647 h 59"/>
                <a:gd name="T8" fmla="*/ 2147483647 w 40"/>
                <a:gd name="T9" fmla="*/ 2147483647 h 59"/>
                <a:gd name="T10" fmla="*/ 2147483647 w 40"/>
                <a:gd name="T11" fmla="*/ 2147483647 h 59"/>
                <a:gd name="T12" fmla="*/ 2147483647 w 40"/>
                <a:gd name="T13" fmla="*/ 2147483647 h 59"/>
                <a:gd name="T14" fmla="*/ 2147483647 w 40"/>
                <a:gd name="T15" fmla="*/ 2147483647 h 59"/>
                <a:gd name="T16" fmla="*/ 0 60000 65536"/>
                <a:gd name="T17" fmla="*/ 0 60000 65536"/>
                <a:gd name="T18" fmla="*/ 0 60000 65536"/>
                <a:gd name="T19" fmla="*/ 0 60000 65536"/>
                <a:gd name="T20" fmla="*/ 0 60000 65536"/>
                <a:gd name="T21" fmla="*/ 0 60000 65536"/>
                <a:gd name="T22" fmla="*/ 0 60000 65536"/>
                <a:gd name="T23" fmla="*/ 0 60000 65536"/>
                <a:gd name="T24" fmla="*/ 0 w 40"/>
                <a:gd name="T25" fmla="*/ 0 h 59"/>
                <a:gd name="T26" fmla="*/ 40 w 40"/>
                <a:gd name="T27" fmla="*/ 59 h 5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0" h="59">
                  <a:moveTo>
                    <a:pt x="1" y="59"/>
                  </a:moveTo>
                  <a:cubicBezTo>
                    <a:pt x="1" y="59"/>
                    <a:pt x="19" y="21"/>
                    <a:pt x="40" y="4"/>
                  </a:cubicBezTo>
                  <a:cubicBezTo>
                    <a:pt x="40" y="4"/>
                    <a:pt x="37" y="2"/>
                    <a:pt x="37" y="0"/>
                  </a:cubicBezTo>
                  <a:cubicBezTo>
                    <a:pt x="37" y="0"/>
                    <a:pt x="16" y="14"/>
                    <a:pt x="15" y="15"/>
                  </a:cubicBezTo>
                  <a:cubicBezTo>
                    <a:pt x="14" y="16"/>
                    <a:pt x="13" y="16"/>
                    <a:pt x="12" y="15"/>
                  </a:cubicBezTo>
                  <a:cubicBezTo>
                    <a:pt x="11" y="14"/>
                    <a:pt x="5" y="3"/>
                    <a:pt x="5" y="3"/>
                  </a:cubicBezTo>
                  <a:cubicBezTo>
                    <a:pt x="5" y="3"/>
                    <a:pt x="3" y="10"/>
                    <a:pt x="4" y="11"/>
                  </a:cubicBezTo>
                  <a:cubicBezTo>
                    <a:pt x="4" y="13"/>
                    <a:pt x="0" y="49"/>
                    <a:pt x="1" y="59"/>
                  </a:cubicBezTo>
                  <a:close/>
                </a:path>
              </a:pathLst>
            </a:custGeom>
            <a:solidFill>
              <a:srgbClr val="FFFFFF"/>
            </a:solidFill>
            <a:ln w="9525">
              <a:noFill/>
              <a:round/>
            </a:ln>
          </p:spPr>
          <p:txBody>
            <a:bodyPr/>
            <a:lstStyle/>
            <a:p>
              <a:endParaRPr lang="zh-TW" altLang="en-US"/>
            </a:p>
          </p:txBody>
        </p:sp>
        <p:sp>
          <p:nvSpPr>
            <p:cNvPr id="76" name="Freeform 42"/>
            <p:cNvSpPr/>
            <p:nvPr/>
          </p:nvSpPr>
          <p:spPr bwMode="auto">
            <a:xfrm flipH="1">
              <a:off x="9692410" y="4243419"/>
              <a:ext cx="95854" cy="265495"/>
            </a:xfrm>
            <a:custGeom>
              <a:avLst/>
              <a:gdLst>
                <a:gd name="T0" fmla="*/ 0 w 17"/>
                <a:gd name="T1" fmla="*/ 2147483647 h 47"/>
                <a:gd name="T2" fmla="*/ 2147483647 w 17"/>
                <a:gd name="T3" fmla="*/ 2147483647 h 47"/>
                <a:gd name="T4" fmla="*/ 2147483647 w 17"/>
                <a:gd name="T5" fmla="*/ 1183728112 h 47"/>
                <a:gd name="T6" fmla="*/ 2147483647 w 17"/>
                <a:gd name="T7" fmla="*/ 507312048 h 47"/>
                <a:gd name="T8" fmla="*/ 1684852866 w 17"/>
                <a:gd name="T9" fmla="*/ 845520080 h 47"/>
                <a:gd name="T10" fmla="*/ 168482691 w 17"/>
                <a:gd name="T11" fmla="*/ 2147483647 h 47"/>
                <a:gd name="T12" fmla="*/ 0 w 17"/>
                <a:gd name="T13" fmla="*/ 2147483647 h 47"/>
                <a:gd name="T14" fmla="*/ 0 60000 65536"/>
                <a:gd name="T15" fmla="*/ 0 60000 65536"/>
                <a:gd name="T16" fmla="*/ 0 60000 65536"/>
                <a:gd name="T17" fmla="*/ 0 60000 65536"/>
                <a:gd name="T18" fmla="*/ 0 60000 65536"/>
                <a:gd name="T19" fmla="*/ 0 60000 65536"/>
                <a:gd name="T20" fmla="*/ 0 60000 65536"/>
                <a:gd name="T21" fmla="*/ 0 w 17"/>
                <a:gd name="T22" fmla="*/ 0 h 47"/>
                <a:gd name="T23" fmla="*/ 17 w 17"/>
                <a:gd name="T24" fmla="*/ 47 h 4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7" h="47">
                  <a:moveTo>
                    <a:pt x="0" y="47"/>
                  </a:moveTo>
                  <a:cubicBezTo>
                    <a:pt x="0" y="47"/>
                    <a:pt x="14" y="25"/>
                    <a:pt x="13" y="14"/>
                  </a:cubicBezTo>
                  <a:cubicBezTo>
                    <a:pt x="13" y="9"/>
                    <a:pt x="14" y="7"/>
                    <a:pt x="14" y="7"/>
                  </a:cubicBezTo>
                  <a:cubicBezTo>
                    <a:pt x="14" y="7"/>
                    <a:pt x="17" y="4"/>
                    <a:pt x="16" y="3"/>
                  </a:cubicBezTo>
                  <a:cubicBezTo>
                    <a:pt x="15" y="1"/>
                    <a:pt x="12" y="0"/>
                    <a:pt x="10" y="5"/>
                  </a:cubicBezTo>
                  <a:cubicBezTo>
                    <a:pt x="11" y="8"/>
                    <a:pt x="1" y="15"/>
                    <a:pt x="1" y="26"/>
                  </a:cubicBezTo>
                  <a:lnTo>
                    <a:pt x="0" y="47"/>
                  </a:lnTo>
                  <a:close/>
                </a:path>
              </a:pathLst>
            </a:custGeom>
            <a:solidFill>
              <a:schemeClr val="bg1">
                <a:lumMod val="65000"/>
              </a:schemeClr>
            </a:solidFill>
            <a:ln w="9525">
              <a:noFill/>
              <a:round/>
            </a:ln>
          </p:spPr>
          <p:txBody>
            <a:bodyPr/>
            <a:lstStyle/>
            <a:p>
              <a:pPr>
                <a:defRPr/>
              </a:pPr>
              <a:endParaRPr lang="zh-TW" altLang="en-US"/>
            </a:p>
          </p:txBody>
        </p:sp>
        <p:sp>
          <p:nvSpPr>
            <p:cNvPr id="77" name="Freeform 43"/>
            <p:cNvSpPr/>
            <p:nvPr/>
          </p:nvSpPr>
          <p:spPr bwMode="auto">
            <a:xfrm flipH="1">
              <a:off x="9652307" y="4248935"/>
              <a:ext cx="45514" cy="39307"/>
            </a:xfrm>
            <a:custGeom>
              <a:avLst/>
              <a:gdLst>
                <a:gd name="T0" fmla="*/ 0 w 66"/>
                <a:gd name="T1" fmla="*/ 2147483647 h 57"/>
                <a:gd name="T2" fmla="*/ 0 w 66"/>
                <a:gd name="T3" fmla="*/ 0 h 57"/>
                <a:gd name="T4" fmla="*/ 2147483647 w 66"/>
                <a:gd name="T5" fmla="*/ 2147483647 h 57"/>
                <a:gd name="T6" fmla="*/ 2147483647 w 66"/>
                <a:gd name="T7" fmla="*/ 2147483647 h 57"/>
                <a:gd name="T8" fmla="*/ 0 w 66"/>
                <a:gd name="T9" fmla="*/ 2147483647 h 57"/>
                <a:gd name="T10" fmla="*/ 0 60000 65536"/>
                <a:gd name="T11" fmla="*/ 0 60000 65536"/>
                <a:gd name="T12" fmla="*/ 0 60000 65536"/>
                <a:gd name="T13" fmla="*/ 0 60000 65536"/>
                <a:gd name="T14" fmla="*/ 0 60000 65536"/>
                <a:gd name="T15" fmla="*/ 0 w 66"/>
                <a:gd name="T16" fmla="*/ 0 h 57"/>
                <a:gd name="T17" fmla="*/ 66 w 66"/>
                <a:gd name="T18" fmla="*/ 57 h 57"/>
              </a:gdLst>
              <a:ahLst/>
              <a:cxnLst>
                <a:cxn ang="T10">
                  <a:pos x="T0" y="T1"/>
                </a:cxn>
                <a:cxn ang="T11">
                  <a:pos x="T2" y="T3"/>
                </a:cxn>
                <a:cxn ang="T12">
                  <a:pos x="T4" y="T5"/>
                </a:cxn>
                <a:cxn ang="T13">
                  <a:pos x="T6" y="T7"/>
                </a:cxn>
                <a:cxn ang="T14">
                  <a:pos x="T8" y="T9"/>
                </a:cxn>
              </a:cxnLst>
              <a:rect l="T15" t="T16" r="T17" b="T18"/>
              <a:pathLst>
                <a:path w="66" h="57">
                  <a:moveTo>
                    <a:pt x="0" y="8"/>
                  </a:moveTo>
                  <a:lnTo>
                    <a:pt x="0" y="0"/>
                  </a:lnTo>
                  <a:lnTo>
                    <a:pt x="66" y="57"/>
                  </a:lnTo>
                  <a:lnTo>
                    <a:pt x="0" y="8"/>
                  </a:lnTo>
                  <a:close/>
                </a:path>
              </a:pathLst>
            </a:custGeom>
            <a:solidFill>
              <a:srgbClr val="000000"/>
            </a:solidFill>
            <a:ln w="9525">
              <a:noFill/>
              <a:round/>
            </a:ln>
          </p:spPr>
          <p:txBody>
            <a:bodyPr/>
            <a:lstStyle/>
            <a:p>
              <a:endParaRPr lang="zh-TW" altLang="en-US"/>
            </a:p>
          </p:txBody>
        </p:sp>
        <p:sp>
          <p:nvSpPr>
            <p:cNvPr id="78" name="Freeform 44"/>
            <p:cNvSpPr/>
            <p:nvPr/>
          </p:nvSpPr>
          <p:spPr bwMode="auto">
            <a:xfrm flipH="1">
              <a:off x="9720577" y="4248935"/>
              <a:ext cx="51030" cy="39307"/>
            </a:xfrm>
            <a:custGeom>
              <a:avLst/>
              <a:gdLst>
                <a:gd name="T0" fmla="*/ 0 w 74"/>
                <a:gd name="T1" fmla="*/ 2147483647 h 57"/>
                <a:gd name="T2" fmla="*/ 2147483647 w 74"/>
                <a:gd name="T3" fmla="*/ 0 h 57"/>
                <a:gd name="T4" fmla="*/ 2147483647 w 74"/>
                <a:gd name="T5" fmla="*/ 0 h 57"/>
                <a:gd name="T6" fmla="*/ 0 w 74"/>
                <a:gd name="T7" fmla="*/ 2147483647 h 57"/>
                <a:gd name="T8" fmla="*/ 0 w 74"/>
                <a:gd name="T9" fmla="*/ 2147483647 h 57"/>
                <a:gd name="T10" fmla="*/ 0 60000 65536"/>
                <a:gd name="T11" fmla="*/ 0 60000 65536"/>
                <a:gd name="T12" fmla="*/ 0 60000 65536"/>
                <a:gd name="T13" fmla="*/ 0 60000 65536"/>
                <a:gd name="T14" fmla="*/ 0 60000 65536"/>
                <a:gd name="T15" fmla="*/ 0 w 74"/>
                <a:gd name="T16" fmla="*/ 0 h 57"/>
                <a:gd name="T17" fmla="*/ 74 w 74"/>
                <a:gd name="T18" fmla="*/ 57 h 57"/>
              </a:gdLst>
              <a:ahLst/>
              <a:cxnLst>
                <a:cxn ang="T10">
                  <a:pos x="T0" y="T1"/>
                </a:cxn>
                <a:cxn ang="T11">
                  <a:pos x="T2" y="T3"/>
                </a:cxn>
                <a:cxn ang="T12">
                  <a:pos x="T4" y="T5"/>
                </a:cxn>
                <a:cxn ang="T13">
                  <a:pos x="T6" y="T7"/>
                </a:cxn>
                <a:cxn ang="T14">
                  <a:pos x="T8" y="T9"/>
                </a:cxn>
              </a:cxnLst>
              <a:rect l="T15" t="T16" r="T17" b="T18"/>
              <a:pathLst>
                <a:path w="74" h="57">
                  <a:moveTo>
                    <a:pt x="0" y="57"/>
                  </a:moveTo>
                  <a:lnTo>
                    <a:pt x="66" y="0"/>
                  </a:lnTo>
                  <a:lnTo>
                    <a:pt x="74" y="0"/>
                  </a:lnTo>
                  <a:lnTo>
                    <a:pt x="0" y="57"/>
                  </a:lnTo>
                  <a:close/>
                </a:path>
              </a:pathLst>
            </a:custGeom>
            <a:solidFill>
              <a:srgbClr val="000000"/>
            </a:solidFill>
            <a:ln w="9525">
              <a:noFill/>
              <a:round/>
            </a:ln>
          </p:spPr>
          <p:txBody>
            <a:bodyPr/>
            <a:lstStyle/>
            <a:p>
              <a:endParaRPr lang="zh-TW" altLang="en-US"/>
            </a:p>
          </p:txBody>
        </p:sp>
        <p:sp>
          <p:nvSpPr>
            <p:cNvPr id="79" name="Freeform 40"/>
            <p:cNvSpPr/>
            <p:nvPr/>
          </p:nvSpPr>
          <p:spPr bwMode="auto">
            <a:xfrm>
              <a:off x="7665605" y="3763893"/>
              <a:ext cx="758357" cy="743945"/>
            </a:xfrm>
            <a:custGeom>
              <a:avLst/>
              <a:gdLst/>
              <a:ahLst/>
              <a:cxnLst/>
              <a:rect l="l" t="t" r="r" b="b"/>
              <a:pathLst>
                <a:path w="1547910" h="1518490">
                  <a:moveTo>
                    <a:pt x="735325" y="0"/>
                  </a:moveTo>
                  <a:cubicBezTo>
                    <a:pt x="1125922" y="0"/>
                    <a:pt x="1099882" y="195344"/>
                    <a:pt x="1099882" y="273482"/>
                  </a:cubicBezTo>
                  <a:cubicBezTo>
                    <a:pt x="1099882" y="338596"/>
                    <a:pt x="1047802" y="533941"/>
                    <a:pt x="1034783" y="612078"/>
                  </a:cubicBezTo>
                  <a:cubicBezTo>
                    <a:pt x="1008743" y="677193"/>
                    <a:pt x="995723" y="755331"/>
                    <a:pt x="1021763" y="794399"/>
                  </a:cubicBezTo>
                  <a:cubicBezTo>
                    <a:pt x="1034783" y="820445"/>
                    <a:pt x="1073842" y="872537"/>
                    <a:pt x="1243100" y="963698"/>
                  </a:cubicBezTo>
                  <a:cubicBezTo>
                    <a:pt x="1399339" y="1054858"/>
                    <a:pt x="1581617" y="1067881"/>
                    <a:pt x="1542557" y="1289271"/>
                  </a:cubicBezTo>
                  <a:cubicBezTo>
                    <a:pt x="1520081" y="1379197"/>
                    <a:pt x="1500030" y="1452144"/>
                    <a:pt x="1480009" y="1518490"/>
                  </a:cubicBezTo>
                  <a:lnTo>
                    <a:pt x="0" y="1518490"/>
                  </a:lnTo>
                  <a:cubicBezTo>
                    <a:pt x="15993" y="1434519"/>
                    <a:pt x="15303" y="1372240"/>
                    <a:pt x="45272" y="1302294"/>
                  </a:cubicBezTo>
                  <a:cubicBezTo>
                    <a:pt x="71312" y="1211134"/>
                    <a:pt x="97352" y="1119973"/>
                    <a:pt x="279630" y="1041835"/>
                  </a:cubicBezTo>
                  <a:cubicBezTo>
                    <a:pt x="461908" y="963698"/>
                    <a:pt x="579087" y="911606"/>
                    <a:pt x="579087" y="911606"/>
                  </a:cubicBezTo>
                  <a:cubicBezTo>
                    <a:pt x="579087" y="911528"/>
                    <a:pt x="579093" y="820440"/>
                    <a:pt x="592107" y="807422"/>
                  </a:cubicBezTo>
                  <a:cubicBezTo>
                    <a:pt x="605127" y="807422"/>
                    <a:pt x="631166" y="768354"/>
                    <a:pt x="605127" y="729285"/>
                  </a:cubicBezTo>
                  <a:cubicBezTo>
                    <a:pt x="592107" y="677193"/>
                    <a:pt x="566067" y="625101"/>
                    <a:pt x="566067" y="599055"/>
                  </a:cubicBezTo>
                  <a:cubicBezTo>
                    <a:pt x="566067" y="573009"/>
                    <a:pt x="344729" y="0"/>
                    <a:pt x="735325" y="0"/>
                  </a:cubicBezTo>
                  <a:close/>
                </a:path>
              </a:pathLst>
            </a:custGeom>
            <a:solidFill>
              <a:schemeClr val="bg1">
                <a:lumMod val="65000"/>
              </a:schemeClr>
            </a:solidFill>
            <a:ln w="9525">
              <a:noFill/>
              <a:round/>
            </a:ln>
          </p:spPr>
          <p:txBody>
            <a:bodyPr/>
            <a:lstStyle/>
            <a:p>
              <a:endParaRPr lang="zh-TW" altLang="en-US"/>
            </a:p>
          </p:txBody>
        </p:sp>
        <p:sp>
          <p:nvSpPr>
            <p:cNvPr id="80" name="Freeform 41"/>
            <p:cNvSpPr/>
            <p:nvPr/>
          </p:nvSpPr>
          <p:spPr bwMode="auto">
            <a:xfrm>
              <a:off x="7913281" y="4126258"/>
              <a:ext cx="255103" cy="376433"/>
            </a:xfrm>
            <a:custGeom>
              <a:avLst/>
              <a:gdLst>
                <a:gd name="T0" fmla="*/ 2147483647 w 40"/>
                <a:gd name="T1" fmla="*/ 2147483647 h 59"/>
                <a:gd name="T2" fmla="*/ 2147483647 w 40"/>
                <a:gd name="T3" fmla="*/ 2147483647 h 59"/>
                <a:gd name="T4" fmla="*/ 2147483647 w 40"/>
                <a:gd name="T5" fmla="*/ 0 h 59"/>
                <a:gd name="T6" fmla="*/ 2147483647 w 40"/>
                <a:gd name="T7" fmla="*/ 2147483647 h 59"/>
                <a:gd name="T8" fmla="*/ 2147483647 w 40"/>
                <a:gd name="T9" fmla="*/ 2147483647 h 59"/>
                <a:gd name="T10" fmla="*/ 2147483647 w 40"/>
                <a:gd name="T11" fmla="*/ 2147483647 h 59"/>
                <a:gd name="T12" fmla="*/ 2147483647 w 40"/>
                <a:gd name="T13" fmla="*/ 2147483647 h 59"/>
                <a:gd name="T14" fmla="*/ 2147483647 w 40"/>
                <a:gd name="T15" fmla="*/ 2147483647 h 59"/>
                <a:gd name="T16" fmla="*/ 0 60000 65536"/>
                <a:gd name="T17" fmla="*/ 0 60000 65536"/>
                <a:gd name="T18" fmla="*/ 0 60000 65536"/>
                <a:gd name="T19" fmla="*/ 0 60000 65536"/>
                <a:gd name="T20" fmla="*/ 0 60000 65536"/>
                <a:gd name="T21" fmla="*/ 0 60000 65536"/>
                <a:gd name="T22" fmla="*/ 0 60000 65536"/>
                <a:gd name="T23" fmla="*/ 0 60000 65536"/>
                <a:gd name="T24" fmla="*/ 0 w 40"/>
                <a:gd name="T25" fmla="*/ 0 h 59"/>
                <a:gd name="T26" fmla="*/ 40 w 40"/>
                <a:gd name="T27" fmla="*/ 59 h 5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0" h="59">
                  <a:moveTo>
                    <a:pt x="1" y="59"/>
                  </a:moveTo>
                  <a:cubicBezTo>
                    <a:pt x="1" y="59"/>
                    <a:pt x="19" y="21"/>
                    <a:pt x="40" y="4"/>
                  </a:cubicBezTo>
                  <a:cubicBezTo>
                    <a:pt x="40" y="4"/>
                    <a:pt x="37" y="2"/>
                    <a:pt x="37" y="0"/>
                  </a:cubicBezTo>
                  <a:cubicBezTo>
                    <a:pt x="37" y="0"/>
                    <a:pt x="16" y="14"/>
                    <a:pt x="15" y="15"/>
                  </a:cubicBezTo>
                  <a:cubicBezTo>
                    <a:pt x="14" y="16"/>
                    <a:pt x="13" y="16"/>
                    <a:pt x="12" y="15"/>
                  </a:cubicBezTo>
                  <a:cubicBezTo>
                    <a:pt x="11" y="14"/>
                    <a:pt x="5" y="3"/>
                    <a:pt x="5" y="3"/>
                  </a:cubicBezTo>
                  <a:cubicBezTo>
                    <a:pt x="5" y="3"/>
                    <a:pt x="3" y="10"/>
                    <a:pt x="4" y="11"/>
                  </a:cubicBezTo>
                  <a:cubicBezTo>
                    <a:pt x="4" y="13"/>
                    <a:pt x="0" y="49"/>
                    <a:pt x="1" y="59"/>
                  </a:cubicBezTo>
                  <a:close/>
                </a:path>
              </a:pathLst>
            </a:custGeom>
            <a:solidFill>
              <a:srgbClr val="FFFFFF"/>
            </a:solidFill>
            <a:ln w="9525">
              <a:noFill/>
              <a:round/>
            </a:ln>
          </p:spPr>
          <p:txBody>
            <a:bodyPr/>
            <a:lstStyle/>
            <a:p>
              <a:endParaRPr lang="zh-TW" altLang="en-US"/>
            </a:p>
          </p:txBody>
        </p:sp>
        <p:sp>
          <p:nvSpPr>
            <p:cNvPr id="81" name="Freeform 42"/>
            <p:cNvSpPr/>
            <p:nvPr/>
          </p:nvSpPr>
          <p:spPr bwMode="auto">
            <a:xfrm>
              <a:off x="7913159" y="4209479"/>
              <a:ext cx="108108" cy="299435"/>
            </a:xfrm>
            <a:custGeom>
              <a:avLst/>
              <a:gdLst>
                <a:gd name="T0" fmla="*/ 0 w 17"/>
                <a:gd name="T1" fmla="*/ 2147483647 h 47"/>
                <a:gd name="T2" fmla="*/ 2147483647 w 17"/>
                <a:gd name="T3" fmla="*/ 2147483647 h 47"/>
                <a:gd name="T4" fmla="*/ 2147483647 w 17"/>
                <a:gd name="T5" fmla="*/ 1183728112 h 47"/>
                <a:gd name="T6" fmla="*/ 2147483647 w 17"/>
                <a:gd name="T7" fmla="*/ 507312048 h 47"/>
                <a:gd name="T8" fmla="*/ 1684852866 w 17"/>
                <a:gd name="T9" fmla="*/ 845520080 h 47"/>
                <a:gd name="T10" fmla="*/ 168482691 w 17"/>
                <a:gd name="T11" fmla="*/ 2147483647 h 47"/>
                <a:gd name="T12" fmla="*/ 0 w 17"/>
                <a:gd name="T13" fmla="*/ 2147483647 h 47"/>
                <a:gd name="T14" fmla="*/ 0 60000 65536"/>
                <a:gd name="T15" fmla="*/ 0 60000 65536"/>
                <a:gd name="T16" fmla="*/ 0 60000 65536"/>
                <a:gd name="T17" fmla="*/ 0 60000 65536"/>
                <a:gd name="T18" fmla="*/ 0 60000 65536"/>
                <a:gd name="T19" fmla="*/ 0 60000 65536"/>
                <a:gd name="T20" fmla="*/ 0 60000 65536"/>
                <a:gd name="T21" fmla="*/ 0 w 17"/>
                <a:gd name="T22" fmla="*/ 0 h 47"/>
                <a:gd name="T23" fmla="*/ 17 w 17"/>
                <a:gd name="T24" fmla="*/ 47 h 4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7" h="47">
                  <a:moveTo>
                    <a:pt x="0" y="47"/>
                  </a:moveTo>
                  <a:cubicBezTo>
                    <a:pt x="0" y="47"/>
                    <a:pt x="14" y="25"/>
                    <a:pt x="13" y="14"/>
                  </a:cubicBezTo>
                  <a:cubicBezTo>
                    <a:pt x="13" y="9"/>
                    <a:pt x="14" y="7"/>
                    <a:pt x="14" y="7"/>
                  </a:cubicBezTo>
                  <a:cubicBezTo>
                    <a:pt x="14" y="7"/>
                    <a:pt x="17" y="4"/>
                    <a:pt x="16" y="3"/>
                  </a:cubicBezTo>
                  <a:cubicBezTo>
                    <a:pt x="15" y="1"/>
                    <a:pt x="12" y="0"/>
                    <a:pt x="10" y="5"/>
                  </a:cubicBezTo>
                  <a:cubicBezTo>
                    <a:pt x="11" y="8"/>
                    <a:pt x="1" y="15"/>
                    <a:pt x="1" y="26"/>
                  </a:cubicBezTo>
                  <a:lnTo>
                    <a:pt x="0" y="47"/>
                  </a:lnTo>
                  <a:close/>
                </a:path>
              </a:pathLst>
            </a:custGeom>
            <a:solidFill>
              <a:schemeClr val="bg1">
                <a:lumMod val="65000"/>
              </a:schemeClr>
            </a:solidFill>
            <a:ln w="9525">
              <a:noFill/>
              <a:round/>
            </a:ln>
          </p:spPr>
          <p:txBody>
            <a:bodyPr/>
            <a:lstStyle/>
            <a:p>
              <a:pPr>
                <a:defRPr/>
              </a:pPr>
              <a:endParaRPr lang="zh-TW" altLang="en-US"/>
            </a:p>
          </p:txBody>
        </p:sp>
        <p:sp>
          <p:nvSpPr>
            <p:cNvPr id="82" name="Freeform 43"/>
            <p:cNvSpPr/>
            <p:nvPr/>
          </p:nvSpPr>
          <p:spPr bwMode="auto">
            <a:xfrm>
              <a:off x="8015167" y="4215701"/>
              <a:ext cx="51332" cy="44332"/>
            </a:xfrm>
            <a:custGeom>
              <a:avLst/>
              <a:gdLst>
                <a:gd name="T0" fmla="*/ 0 w 66"/>
                <a:gd name="T1" fmla="*/ 2147483647 h 57"/>
                <a:gd name="T2" fmla="*/ 0 w 66"/>
                <a:gd name="T3" fmla="*/ 0 h 57"/>
                <a:gd name="T4" fmla="*/ 2147483647 w 66"/>
                <a:gd name="T5" fmla="*/ 2147483647 h 57"/>
                <a:gd name="T6" fmla="*/ 2147483647 w 66"/>
                <a:gd name="T7" fmla="*/ 2147483647 h 57"/>
                <a:gd name="T8" fmla="*/ 0 w 66"/>
                <a:gd name="T9" fmla="*/ 2147483647 h 57"/>
                <a:gd name="T10" fmla="*/ 0 60000 65536"/>
                <a:gd name="T11" fmla="*/ 0 60000 65536"/>
                <a:gd name="T12" fmla="*/ 0 60000 65536"/>
                <a:gd name="T13" fmla="*/ 0 60000 65536"/>
                <a:gd name="T14" fmla="*/ 0 60000 65536"/>
                <a:gd name="T15" fmla="*/ 0 w 66"/>
                <a:gd name="T16" fmla="*/ 0 h 57"/>
                <a:gd name="T17" fmla="*/ 66 w 66"/>
                <a:gd name="T18" fmla="*/ 57 h 57"/>
              </a:gdLst>
              <a:ahLst/>
              <a:cxnLst>
                <a:cxn ang="T10">
                  <a:pos x="T0" y="T1"/>
                </a:cxn>
                <a:cxn ang="T11">
                  <a:pos x="T2" y="T3"/>
                </a:cxn>
                <a:cxn ang="T12">
                  <a:pos x="T4" y="T5"/>
                </a:cxn>
                <a:cxn ang="T13">
                  <a:pos x="T6" y="T7"/>
                </a:cxn>
                <a:cxn ang="T14">
                  <a:pos x="T8" y="T9"/>
                </a:cxn>
              </a:cxnLst>
              <a:rect l="T15" t="T16" r="T17" b="T18"/>
              <a:pathLst>
                <a:path w="66" h="57">
                  <a:moveTo>
                    <a:pt x="0" y="8"/>
                  </a:moveTo>
                  <a:lnTo>
                    <a:pt x="0" y="0"/>
                  </a:lnTo>
                  <a:lnTo>
                    <a:pt x="66" y="57"/>
                  </a:lnTo>
                  <a:lnTo>
                    <a:pt x="0" y="8"/>
                  </a:lnTo>
                  <a:close/>
                </a:path>
              </a:pathLst>
            </a:custGeom>
            <a:solidFill>
              <a:srgbClr val="000000"/>
            </a:solidFill>
            <a:ln w="9525">
              <a:noFill/>
              <a:round/>
            </a:ln>
          </p:spPr>
          <p:txBody>
            <a:bodyPr/>
            <a:lstStyle/>
            <a:p>
              <a:endParaRPr lang="zh-TW" altLang="en-US"/>
            </a:p>
          </p:txBody>
        </p:sp>
        <p:sp>
          <p:nvSpPr>
            <p:cNvPr id="83" name="Freeform 44"/>
            <p:cNvSpPr/>
            <p:nvPr/>
          </p:nvSpPr>
          <p:spPr bwMode="auto">
            <a:xfrm>
              <a:off x="7931947" y="4215701"/>
              <a:ext cx="57554" cy="44332"/>
            </a:xfrm>
            <a:custGeom>
              <a:avLst/>
              <a:gdLst>
                <a:gd name="T0" fmla="*/ 0 w 74"/>
                <a:gd name="T1" fmla="*/ 2147483647 h 57"/>
                <a:gd name="T2" fmla="*/ 2147483647 w 74"/>
                <a:gd name="T3" fmla="*/ 0 h 57"/>
                <a:gd name="T4" fmla="*/ 2147483647 w 74"/>
                <a:gd name="T5" fmla="*/ 0 h 57"/>
                <a:gd name="T6" fmla="*/ 0 w 74"/>
                <a:gd name="T7" fmla="*/ 2147483647 h 57"/>
                <a:gd name="T8" fmla="*/ 0 w 74"/>
                <a:gd name="T9" fmla="*/ 2147483647 h 57"/>
                <a:gd name="T10" fmla="*/ 0 60000 65536"/>
                <a:gd name="T11" fmla="*/ 0 60000 65536"/>
                <a:gd name="T12" fmla="*/ 0 60000 65536"/>
                <a:gd name="T13" fmla="*/ 0 60000 65536"/>
                <a:gd name="T14" fmla="*/ 0 60000 65536"/>
                <a:gd name="T15" fmla="*/ 0 w 74"/>
                <a:gd name="T16" fmla="*/ 0 h 57"/>
                <a:gd name="T17" fmla="*/ 74 w 74"/>
                <a:gd name="T18" fmla="*/ 57 h 57"/>
              </a:gdLst>
              <a:ahLst/>
              <a:cxnLst>
                <a:cxn ang="T10">
                  <a:pos x="T0" y="T1"/>
                </a:cxn>
                <a:cxn ang="T11">
                  <a:pos x="T2" y="T3"/>
                </a:cxn>
                <a:cxn ang="T12">
                  <a:pos x="T4" y="T5"/>
                </a:cxn>
                <a:cxn ang="T13">
                  <a:pos x="T6" y="T7"/>
                </a:cxn>
                <a:cxn ang="T14">
                  <a:pos x="T8" y="T9"/>
                </a:cxn>
              </a:cxnLst>
              <a:rect l="T15" t="T16" r="T17" b="T18"/>
              <a:pathLst>
                <a:path w="74" h="57">
                  <a:moveTo>
                    <a:pt x="0" y="57"/>
                  </a:moveTo>
                  <a:lnTo>
                    <a:pt x="66" y="0"/>
                  </a:lnTo>
                  <a:lnTo>
                    <a:pt x="74" y="0"/>
                  </a:lnTo>
                  <a:lnTo>
                    <a:pt x="0" y="57"/>
                  </a:lnTo>
                  <a:close/>
                </a:path>
              </a:pathLst>
            </a:custGeom>
            <a:solidFill>
              <a:srgbClr val="000000"/>
            </a:solidFill>
            <a:ln w="9525">
              <a:noFill/>
              <a:round/>
            </a:ln>
          </p:spPr>
          <p:txBody>
            <a:bodyPr/>
            <a:lstStyle/>
            <a:p>
              <a:endParaRPr lang="zh-TW" altLang="en-US"/>
            </a:p>
          </p:txBody>
        </p:sp>
        <p:sp>
          <p:nvSpPr>
            <p:cNvPr id="84" name="Freeform 40"/>
            <p:cNvSpPr/>
            <p:nvPr/>
          </p:nvSpPr>
          <p:spPr bwMode="auto">
            <a:xfrm>
              <a:off x="8174567" y="3446398"/>
              <a:ext cx="1075546" cy="1055106"/>
            </a:xfrm>
            <a:custGeom>
              <a:avLst/>
              <a:gdLst/>
              <a:ahLst/>
              <a:cxnLst/>
              <a:rect l="l" t="t" r="r" b="b"/>
              <a:pathLst>
                <a:path w="1547910" h="1518490">
                  <a:moveTo>
                    <a:pt x="735325" y="0"/>
                  </a:moveTo>
                  <a:cubicBezTo>
                    <a:pt x="1125922" y="0"/>
                    <a:pt x="1099882" y="195344"/>
                    <a:pt x="1099882" y="273482"/>
                  </a:cubicBezTo>
                  <a:cubicBezTo>
                    <a:pt x="1099882" y="338596"/>
                    <a:pt x="1047802" y="533941"/>
                    <a:pt x="1034783" y="612078"/>
                  </a:cubicBezTo>
                  <a:cubicBezTo>
                    <a:pt x="1008743" y="677193"/>
                    <a:pt x="995723" y="755331"/>
                    <a:pt x="1021763" y="794399"/>
                  </a:cubicBezTo>
                  <a:cubicBezTo>
                    <a:pt x="1034783" y="820445"/>
                    <a:pt x="1073842" y="872537"/>
                    <a:pt x="1243100" y="963698"/>
                  </a:cubicBezTo>
                  <a:cubicBezTo>
                    <a:pt x="1399339" y="1054858"/>
                    <a:pt x="1581617" y="1067881"/>
                    <a:pt x="1542557" y="1289271"/>
                  </a:cubicBezTo>
                  <a:cubicBezTo>
                    <a:pt x="1520081" y="1379197"/>
                    <a:pt x="1500030" y="1452144"/>
                    <a:pt x="1480009" y="1518490"/>
                  </a:cubicBezTo>
                  <a:lnTo>
                    <a:pt x="0" y="1518490"/>
                  </a:lnTo>
                  <a:cubicBezTo>
                    <a:pt x="15993" y="1434519"/>
                    <a:pt x="15303" y="1372240"/>
                    <a:pt x="45272" y="1302294"/>
                  </a:cubicBezTo>
                  <a:cubicBezTo>
                    <a:pt x="71312" y="1211134"/>
                    <a:pt x="97352" y="1119973"/>
                    <a:pt x="279630" y="1041835"/>
                  </a:cubicBezTo>
                  <a:cubicBezTo>
                    <a:pt x="461908" y="963698"/>
                    <a:pt x="579087" y="911606"/>
                    <a:pt x="579087" y="911606"/>
                  </a:cubicBezTo>
                  <a:cubicBezTo>
                    <a:pt x="579087" y="911528"/>
                    <a:pt x="579093" y="820440"/>
                    <a:pt x="592107" y="807422"/>
                  </a:cubicBezTo>
                  <a:cubicBezTo>
                    <a:pt x="605127" y="807422"/>
                    <a:pt x="631166" y="768354"/>
                    <a:pt x="605127" y="729285"/>
                  </a:cubicBezTo>
                  <a:cubicBezTo>
                    <a:pt x="592107" y="677193"/>
                    <a:pt x="566067" y="625101"/>
                    <a:pt x="566067" y="599055"/>
                  </a:cubicBezTo>
                  <a:cubicBezTo>
                    <a:pt x="566067" y="573009"/>
                    <a:pt x="344729" y="0"/>
                    <a:pt x="735325" y="0"/>
                  </a:cubicBezTo>
                  <a:close/>
                </a:path>
              </a:pathLst>
            </a:custGeom>
            <a:solidFill>
              <a:srgbClr val="D06F83"/>
            </a:solidFill>
            <a:ln w="9525">
              <a:noFill/>
              <a:round/>
            </a:ln>
            <a:effectLst>
              <a:outerShdw blurRad="127000" dist="63500" dir="2700000" algn="tl" rotWithShape="0">
                <a:prstClr val="black">
                  <a:alpha val="40000"/>
                </a:prstClr>
              </a:outerShdw>
            </a:effectLst>
          </p:spPr>
          <p:txBody>
            <a:bodyPr/>
            <a:lstStyle/>
            <a:p>
              <a:endParaRPr lang="zh-TW" altLang="en-US"/>
            </a:p>
          </p:txBody>
        </p:sp>
        <p:sp>
          <p:nvSpPr>
            <p:cNvPr id="85" name="Freeform 41"/>
            <p:cNvSpPr/>
            <p:nvPr/>
          </p:nvSpPr>
          <p:spPr bwMode="auto">
            <a:xfrm>
              <a:off x="8525837" y="3966210"/>
              <a:ext cx="361802" cy="533879"/>
            </a:xfrm>
            <a:custGeom>
              <a:avLst/>
              <a:gdLst>
                <a:gd name="T0" fmla="*/ 2147483647 w 40"/>
                <a:gd name="T1" fmla="*/ 2147483647 h 59"/>
                <a:gd name="T2" fmla="*/ 2147483647 w 40"/>
                <a:gd name="T3" fmla="*/ 2147483647 h 59"/>
                <a:gd name="T4" fmla="*/ 2147483647 w 40"/>
                <a:gd name="T5" fmla="*/ 0 h 59"/>
                <a:gd name="T6" fmla="*/ 2147483647 w 40"/>
                <a:gd name="T7" fmla="*/ 2147483647 h 59"/>
                <a:gd name="T8" fmla="*/ 2147483647 w 40"/>
                <a:gd name="T9" fmla="*/ 2147483647 h 59"/>
                <a:gd name="T10" fmla="*/ 2147483647 w 40"/>
                <a:gd name="T11" fmla="*/ 2147483647 h 59"/>
                <a:gd name="T12" fmla="*/ 2147483647 w 40"/>
                <a:gd name="T13" fmla="*/ 2147483647 h 59"/>
                <a:gd name="T14" fmla="*/ 2147483647 w 40"/>
                <a:gd name="T15" fmla="*/ 2147483647 h 59"/>
                <a:gd name="T16" fmla="*/ 0 60000 65536"/>
                <a:gd name="T17" fmla="*/ 0 60000 65536"/>
                <a:gd name="T18" fmla="*/ 0 60000 65536"/>
                <a:gd name="T19" fmla="*/ 0 60000 65536"/>
                <a:gd name="T20" fmla="*/ 0 60000 65536"/>
                <a:gd name="T21" fmla="*/ 0 60000 65536"/>
                <a:gd name="T22" fmla="*/ 0 60000 65536"/>
                <a:gd name="T23" fmla="*/ 0 60000 65536"/>
                <a:gd name="T24" fmla="*/ 0 w 40"/>
                <a:gd name="T25" fmla="*/ 0 h 59"/>
                <a:gd name="T26" fmla="*/ 40 w 40"/>
                <a:gd name="T27" fmla="*/ 59 h 5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0" h="59">
                  <a:moveTo>
                    <a:pt x="1" y="59"/>
                  </a:moveTo>
                  <a:cubicBezTo>
                    <a:pt x="1" y="59"/>
                    <a:pt x="19" y="21"/>
                    <a:pt x="40" y="4"/>
                  </a:cubicBezTo>
                  <a:cubicBezTo>
                    <a:pt x="40" y="4"/>
                    <a:pt x="37" y="2"/>
                    <a:pt x="37" y="0"/>
                  </a:cubicBezTo>
                  <a:cubicBezTo>
                    <a:pt x="37" y="0"/>
                    <a:pt x="16" y="14"/>
                    <a:pt x="15" y="15"/>
                  </a:cubicBezTo>
                  <a:cubicBezTo>
                    <a:pt x="14" y="16"/>
                    <a:pt x="13" y="16"/>
                    <a:pt x="12" y="15"/>
                  </a:cubicBezTo>
                  <a:cubicBezTo>
                    <a:pt x="11" y="14"/>
                    <a:pt x="5" y="3"/>
                    <a:pt x="5" y="3"/>
                  </a:cubicBezTo>
                  <a:cubicBezTo>
                    <a:pt x="5" y="3"/>
                    <a:pt x="3" y="10"/>
                    <a:pt x="4" y="11"/>
                  </a:cubicBezTo>
                  <a:cubicBezTo>
                    <a:pt x="4" y="13"/>
                    <a:pt x="0" y="49"/>
                    <a:pt x="1" y="59"/>
                  </a:cubicBezTo>
                  <a:close/>
                </a:path>
              </a:pathLst>
            </a:custGeom>
            <a:solidFill>
              <a:srgbClr val="FFFFFF"/>
            </a:solidFill>
            <a:ln w="9525">
              <a:noFill/>
              <a:round/>
            </a:ln>
          </p:spPr>
          <p:txBody>
            <a:bodyPr/>
            <a:lstStyle/>
            <a:p>
              <a:endParaRPr lang="zh-TW" altLang="en-US"/>
            </a:p>
          </p:txBody>
        </p:sp>
        <p:sp>
          <p:nvSpPr>
            <p:cNvPr id="86" name="Freeform 42"/>
            <p:cNvSpPr/>
            <p:nvPr/>
          </p:nvSpPr>
          <p:spPr bwMode="auto">
            <a:xfrm>
              <a:off x="8525665" y="4084238"/>
              <a:ext cx="153324" cy="424676"/>
            </a:xfrm>
            <a:custGeom>
              <a:avLst/>
              <a:gdLst>
                <a:gd name="T0" fmla="*/ 0 w 17"/>
                <a:gd name="T1" fmla="*/ 2147483647 h 47"/>
                <a:gd name="T2" fmla="*/ 2147483647 w 17"/>
                <a:gd name="T3" fmla="*/ 2147483647 h 47"/>
                <a:gd name="T4" fmla="*/ 2147483647 w 17"/>
                <a:gd name="T5" fmla="*/ 1183728112 h 47"/>
                <a:gd name="T6" fmla="*/ 2147483647 w 17"/>
                <a:gd name="T7" fmla="*/ 507312048 h 47"/>
                <a:gd name="T8" fmla="*/ 1684852866 w 17"/>
                <a:gd name="T9" fmla="*/ 845520080 h 47"/>
                <a:gd name="T10" fmla="*/ 168482691 w 17"/>
                <a:gd name="T11" fmla="*/ 2147483647 h 47"/>
                <a:gd name="T12" fmla="*/ 0 w 17"/>
                <a:gd name="T13" fmla="*/ 2147483647 h 47"/>
                <a:gd name="T14" fmla="*/ 0 60000 65536"/>
                <a:gd name="T15" fmla="*/ 0 60000 65536"/>
                <a:gd name="T16" fmla="*/ 0 60000 65536"/>
                <a:gd name="T17" fmla="*/ 0 60000 65536"/>
                <a:gd name="T18" fmla="*/ 0 60000 65536"/>
                <a:gd name="T19" fmla="*/ 0 60000 65536"/>
                <a:gd name="T20" fmla="*/ 0 60000 65536"/>
                <a:gd name="T21" fmla="*/ 0 w 17"/>
                <a:gd name="T22" fmla="*/ 0 h 47"/>
                <a:gd name="T23" fmla="*/ 17 w 17"/>
                <a:gd name="T24" fmla="*/ 47 h 4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7" h="47">
                  <a:moveTo>
                    <a:pt x="0" y="47"/>
                  </a:moveTo>
                  <a:cubicBezTo>
                    <a:pt x="0" y="47"/>
                    <a:pt x="14" y="25"/>
                    <a:pt x="13" y="14"/>
                  </a:cubicBezTo>
                  <a:cubicBezTo>
                    <a:pt x="13" y="9"/>
                    <a:pt x="14" y="7"/>
                    <a:pt x="14" y="7"/>
                  </a:cubicBezTo>
                  <a:cubicBezTo>
                    <a:pt x="14" y="7"/>
                    <a:pt x="17" y="4"/>
                    <a:pt x="16" y="3"/>
                  </a:cubicBezTo>
                  <a:cubicBezTo>
                    <a:pt x="15" y="1"/>
                    <a:pt x="12" y="0"/>
                    <a:pt x="10" y="5"/>
                  </a:cubicBezTo>
                  <a:cubicBezTo>
                    <a:pt x="11" y="8"/>
                    <a:pt x="1" y="15"/>
                    <a:pt x="1" y="26"/>
                  </a:cubicBezTo>
                  <a:lnTo>
                    <a:pt x="0" y="47"/>
                  </a:lnTo>
                  <a:close/>
                </a:path>
              </a:pathLst>
            </a:custGeom>
            <a:solidFill>
              <a:srgbClr val="D06F83"/>
            </a:solidFill>
            <a:ln w="9525">
              <a:noFill/>
              <a:round/>
            </a:ln>
          </p:spPr>
          <p:txBody>
            <a:bodyPr/>
            <a:lstStyle/>
            <a:p>
              <a:pPr>
                <a:defRPr/>
              </a:pPr>
              <a:endParaRPr lang="zh-TW" altLang="en-US"/>
            </a:p>
          </p:txBody>
        </p:sp>
        <p:sp>
          <p:nvSpPr>
            <p:cNvPr id="87" name="Freeform 43"/>
            <p:cNvSpPr/>
            <p:nvPr/>
          </p:nvSpPr>
          <p:spPr bwMode="auto">
            <a:xfrm>
              <a:off x="8670336" y="4093062"/>
              <a:ext cx="72801" cy="62875"/>
            </a:xfrm>
            <a:custGeom>
              <a:avLst/>
              <a:gdLst>
                <a:gd name="T0" fmla="*/ 0 w 66"/>
                <a:gd name="T1" fmla="*/ 2147483647 h 57"/>
                <a:gd name="T2" fmla="*/ 0 w 66"/>
                <a:gd name="T3" fmla="*/ 0 h 57"/>
                <a:gd name="T4" fmla="*/ 2147483647 w 66"/>
                <a:gd name="T5" fmla="*/ 2147483647 h 57"/>
                <a:gd name="T6" fmla="*/ 2147483647 w 66"/>
                <a:gd name="T7" fmla="*/ 2147483647 h 57"/>
                <a:gd name="T8" fmla="*/ 0 w 66"/>
                <a:gd name="T9" fmla="*/ 2147483647 h 57"/>
                <a:gd name="T10" fmla="*/ 0 60000 65536"/>
                <a:gd name="T11" fmla="*/ 0 60000 65536"/>
                <a:gd name="T12" fmla="*/ 0 60000 65536"/>
                <a:gd name="T13" fmla="*/ 0 60000 65536"/>
                <a:gd name="T14" fmla="*/ 0 60000 65536"/>
                <a:gd name="T15" fmla="*/ 0 w 66"/>
                <a:gd name="T16" fmla="*/ 0 h 57"/>
                <a:gd name="T17" fmla="*/ 66 w 66"/>
                <a:gd name="T18" fmla="*/ 57 h 57"/>
              </a:gdLst>
              <a:ahLst/>
              <a:cxnLst>
                <a:cxn ang="T10">
                  <a:pos x="T0" y="T1"/>
                </a:cxn>
                <a:cxn ang="T11">
                  <a:pos x="T2" y="T3"/>
                </a:cxn>
                <a:cxn ang="T12">
                  <a:pos x="T4" y="T5"/>
                </a:cxn>
                <a:cxn ang="T13">
                  <a:pos x="T6" y="T7"/>
                </a:cxn>
                <a:cxn ang="T14">
                  <a:pos x="T8" y="T9"/>
                </a:cxn>
              </a:cxnLst>
              <a:rect l="T15" t="T16" r="T17" b="T18"/>
              <a:pathLst>
                <a:path w="66" h="57">
                  <a:moveTo>
                    <a:pt x="0" y="8"/>
                  </a:moveTo>
                  <a:lnTo>
                    <a:pt x="0" y="0"/>
                  </a:lnTo>
                  <a:lnTo>
                    <a:pt x="66" y="57"/>
                  </a:lnTo>
                  <a:lnTo>
                    <a:pt x="0" y="8"/>
                  </a:lnTo>
                  <a:close/>
                </a:path>
              </a:pathLst>
            </a:custGeom>
            <a:solidFill>
              <a:srgbClr val="000000"/>
            </a:solidFill>
            <a:ln w="9525">
              <a:noFill/>
              <a:round/>
            </a:ln>
          </p:spPr>
          <p:txBody>
            <a:bodyPr/>
            <a:lstStyle/>
            <a:p>
              <a:endParaRPr lang="zh-TW" altLang="en-US"/>
            </a:p>
          </p:txBody>
        </p:sp>
        <p:sp>
          <p:nvSpPr>
            <p:cNvPr id="88" name="Freeform 44"/>
            <p:cNvSpPr/>
            <p:nvPr/>
          </p:nvSpPr>
          <p:spPr bwMode="auto">
            <a:xfrm>
              <a:off x="8552310" y="4093062"/>
              <a:ext cx="81627" cy="62875"/>
            </a:xfrm>
            <a:custGeom>
              <a:avLst/>
              <a:gdLst>
                <a:gd name="T0" fmla="*/ 0 w 74"/>
                <a:gd name="T1" fmla="*/ 2147483647 h 57"/>
                <a:gd name="T2" fmla="*/ 2147483647 w 74"/>
                <a:gd name="T3" fmla="*/ 0 h 57"/>
                <a:gd name="T4" fmla="*/ 2147483647 w 74"/>
                <a:gd name="T5" fmla="*/ 0 h 57"/>
                <a:gd name="T6" fmla="*/ 0 w 74"/>
                <a:gd name="T7" fmla="*/ 2147483647 h 57"/>
                <a:gd name="T8" fmla="*/ 0 w 74"/>
                <a:gd name="T9" fmla="*/ 2147483647 h 57"/>
                <a:gd name="T10" fmla="*/ 0 60000 65536"/>
                <a:gd name="T11" fmla="*/ 0 60000 65536"/>
                <a:gd name="T12" fmla="*/ 0 60000 65536"/>
                <a:gd name="T13" fmla="*/ 0 60000 65536"/>
                <a:gd name="T14" fmla="*/ 0 60000 65536"/>
                <a:gd name="T15" fmla="*/ 0 w 74"/>
                <a:gd name="T16" fmla="*/ 0 h 57"/>
                <a:gd name="T17" fmla="*/ 74 w 74"/>
                <a:gd name="T18" fmla="*/ 57 h 57"/>
              </a:gdLst>
              <a:ahLst/>
              <a:cxnLst>
                <a:cxn ang="T10">
                  <a:pos x="T0" y="T1"/>
                </a:cxn>
                <a:cxn ang="T11">
                  <a:pos x="T2" y="T3"/>
                </a:cxn>
                <a:cxn ang="T12">
                  <a:pos x="T4" y="T5"/>
                </a:cxn>
                <a:cxn ang="T13">
                  <a:pos x="T6" y="T7"/>
                </a:cxn>
                <a:cxn ang="T14">
                  <a:pos x="T8" y="T9"/>
                </a:cxn>
              </a:cxnLst>
              <a:rect l="T15" t="T16" r="T17" b="T18"/>
              <a:pathLst>
                <a:path w="74" h="57">
                  <a:moveTo>
                    <a:pt x="0" y="57"/>
                  </a:moveTo>
                  <a:lnTo>
                    <a:pt x="66" y="0"/>
                  </a:lnTo>
                  <a:lnTo>
                    <a:pt x="74" y="0"/>
                  </a:lnTo>
                  <a:lnTo>
                    <a:pt x="0" y="57"/>
                  </a:lnTo>
                  <a:close/>
                </a:path>
              </a:pathLst>
            </a:custGeom>
            <a:solidFill>
              <a:srgbClr val="000000"/>
            </a:solidFill>
            <a:ln w="9525">
              <a:noFill/>
              <a:round/>
            </a:ln>
          </p:spPr>
          <p:txBody>
            <a:bodyPr/>
            <a:lstStyle/>
            <a:p>
              <a:endParaRPr lang="zh-TW" altLang="en-US"/>
            </a:p>
          </p:txBody>
        </p:sp>
        <p:sp>
          <p:nvSpPr>
            <p:cNvPr id="89" name="Freeform 40"/>
            <p:cNvSpPr/>
            <p:nvPr/>
          </p:nvSpPr>
          <p:spPr bwMode="auto">
            <a:xfrm>
              <a:off x="6294630" y="4121798"/>
              <a:ext cx="386742" cy="379392"/>
            </a:xfrm>
            <a:custGeom>
              <a:avLst/>
              <a:gdLst/>
              <a:ahLst/>
              <a:cxnLst/>
              <a:rect l="l" t="t" r="r" b="b"/>
              <a:pathLst>
                <a:path w="1547910" h="1518490">
                  <a:moveTo>
                    <a:pt x="735325" y="0"/>
                  </a:moveTo>
                  <a:cubicBezTo>
                    <a:pt x="1125922" y="0"/>
                    <a:pt x="1099882" y="195344"/>
                    <a:pt x="1099882" y="273482"/>
                  </a:cubicBezTo>
                  <a:cubicBezTo>
                    <a:pt x="1099882" y="338596"/>
                    <a:pt x="1047802" y="533941"/>
                    <a:pt x="1034783" y="612078"/>
                  </a:cubicBezTo>
                  <a:cubicBezTo>
                    <a:pt x="1008743" y="677193"/>
                    <a:pt x="995723" y="755331"/>
                    <a:pt x="1021763" y="794399"/>
                  </a:cubicBezTo>
                  <a:cubicBezTo>
                    <a:pt x="1034783" y="820445"/>
                    <a:pt x="1073842" y="872537"/>
                    <a:pt x="1243100" y="963698"/>
                  </a:cubicBezTo>
                  <a:cubicBezTo>
                    <a:pt x="1399339" y="1054858"/>
                    <a:pt x="1581617" y="1067881"/>
                    <a:pt x="1542557" y="1289271"/>
                  </a:cubicBezTo>
                  <a:cubicBezTo>
                    <a:pt x="1520081" y="1379197"/>
                    <a:pt x="1500030" y="1452144"/>
                    <a:pt x="1480009" y="1518490"/>
                  </a:cubicBezTo>
                  <a:lnTo>
                    <a:pt x="0" y="1518490"/>
                  </a:lnTo>
                  <a:cubicBezTo>
                    <a:pt x="15993" y="1434519"/>
                    <a:pt x="15303" y="1372240"/>
                    <a:pt x="45272" y="1302294"/>
                  </a:cubicBezTo>
                  <a:cubicBezTo>
                    <a:pt x="71312" y="1211134"/>
                    <a:pt x="97352" y="1119973"/>
                    <a:pt x="279630" y="1041835"/>
                  </a:cubicBezTo>
                  <a:cubicBezTo>
                    <a:pt x="461908" y="963698"/>
                    <a:pt x="579087" y="911606"/>
                    <a:pt x="579087" y="911606"/>
                  </a:cubicBezTo>
                  <a:cubicBezTo>
                    <a:pt x="579087" y="911528"/>
                    <a:pt x="579093" y="820440"/>
                    <a:pt x="592107" y="807422"/>
                  </a:cubicBezTo>
                  <a:cubicBezTo>
                    <a:pt x="605127" y="807422"/>
                    <a:pt x="631166" y="768354"/>
                    <a:pt x="605127" y="729285"/>
                  </a:cubicBezTo>
                  <a:cubicBezTo>
                    <a:pt x="592107" y="677193"/>
                    <a:pt x="566067" y="625101"/>
                    <a:pt x="566067" y="599055"/>
                  </a:cubicBezTo>
                  <a:cubicBezTo>
                    <a:pt x="566067" y="573009"/>
                    <a:pt x="344729" y="0"/>
                    <a:pt x="735325" y="0"/>
                  </a:cubicBezTo>
                  <a:close/>
                </a:path>
              </a:pathLst>
            </a:custGeom>
            <a:solidFill>
              <a:schemeClr val="bg1">
                <a:lumMod val="75000"/>
              </a:schemeClr>
            </a:solidFill>
            <a:ln w="9525">
              <a:noFill/>
              <a:round/>
            </a:ln>
          </p:spPr>
          <p:txBody>
            <a:bodyPr/>
            <a:lstStyle/>
            <a:p>
              <a:endParaRPr lang="zh-TW" altLang="en-US"/>
            </a:p>
          </p:txBody>
        </p:sp>
        <p:sp>
          <p:nvSpPr>
            <p:cNvPr id="90" name="Freeform 41"/>
            <p:cNvSpPr/>
            <p:nvPr/>
          </p:nvSpPr>
          <p:spPr bwMode="auto">
            <a:xfrm>
              <a:off x="6420939" y="4313769"/>
              <a:ext cx="130096" cy="191972"/>
            </a:xfrm>
            <a:custGeom>
              <a:avLst/>
              <a:gdLst>
                <a:gd name="T0" fmla="*/ 2147483647 w 40"/>
                <a:gd name="T1" fmla="*/ 2147483647 h 59"/>
                <a:gd name="T2" fmla="*/ 2147483647 w 40"/>
                <a:gd name="T3" fmla="*/ 2147483647 h 59"/>
                <a:gd name="T4" fmla="*/ 2147483647 w 40"/>
                <a:gd name="T5" fmla="*/ 0 h 59"/>
                <a:gd name="T6" fmla="*/ 2147483647 w 40"/>
                <a:gd name="T7" fmla="*/ 2147483647 h 59"/>
                <a:gd name="T8" fmla="*/ 2147483647 w 40"/>
                <a:gd name="T9" fmla="*/ 2147483647 h 59"/>
                <a:gd name="T10" fmla="*/ 2147483647 w 40"/>
                <a:gd name="T11" fmla="*/ 2147483647 h 59"/>
                <a:gd name="T12" fmla="*/ 2147483647 w 40"/>
                <a:gd name="T13" fmla="*/ 2147483647 h 59"/>
                <a:gd name="T14" fmla="*/ 2147483647 w 40"/>
                <a:gd name="T15" fmla="*/ 2147483647 h 59"/>
                <a:gd name="T16" fmla="*/ 0 60000 65536"/>
                <a:gd name="T17" fmla="*/ 0 60000 65536"/>
                <a:gd name="T18" fmla="*/ 0 60000 65536"/>
                <a:gd name="T19" fmla="*/ 0 60000 65536"/>
                <a:gd name="T20" fmla="*/ 0 60000 65536"/>
                <a:gd name="T21" fmla="*/ 0 60000 65536"/>
                <a:gd name="T22" fmla="*/ 0 60000 65536"/>
                <a:gd name="T23" fmla="*/ 0 60000 65536"/>
                <a:gd name="T24" fmla="*/ 0 w 40"/>
                <a:gd name="T25" fmla="*/ 0 h 59"/>
                <a:gd name="T26" fmla="*/ 40 w 40"/>
                <a:gd name="T27" fmla="*/ 59 h 5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0" h="59">
                  <a:moveTo>
                    <a:pt x="1" y="59"/>
                  </a:moveTo>
                  <a:cubicBezTo>
                    <a:pt x="1" y="59"/>
                    <a:pt x="19" y="21"/>
                    <a:pt x="40" y="4"/>
                  </a:cubicBezTo>
                  <a:cubicBezTo>
                    <a:pt x="40" y="4"/>
                    <a:pt x="37" y="2"/>
                    <a:pt x="37" y="0"/>
                  </a:cubicBezTo>
                  <a:cubicBezTo>
                    <a:pt x="37" y="0"/>
                    <a:pt x="16" y="14"/>
                    <a:pt x="15" y="15"/>
                  </a:cubicBezTo>
                  <a:cubicBezTo>
                    <a:pt x="14" y="16"/>
                    <a:pt x="13" y="16"/>
                    <a:pt x="12" y="15"/>
                  </a:cubicBezTo>
                  <a:cubicBezTo>
                    <a:pt x="11" y="14"/>
                    <a:pt x="5" y="3"/>
                    <a:pt x="5" y="3"/>
                  </a:cubicBezTo>
                  <a:cubicBezTo>
                    <a:pt x="5" y="3"/>
                    <a:pt x="3" y="10"/>
                    <a:pt x="4" y="11"/>
                  </a:cubicBezTo>
                  <a:cubicBezTo>
                    <a:pt x="4" y="13"/>
                    <a:pt x="0" y="49"/>
                    <a:pt x="1" y="59"/>
                  </a:cubicBezTo>
                  <a:close/>
                </a:path>
              </a:pathLst>
            </a:custGeom>
            <a:solidFill>
              <a:srgbClr val="FFFFFF"/>
            </a:solidFill>
            <a:ln w="9525">
              <a:noFill/>
              <a:round/>
            </a:ln>
          </p:spPr>
          <p:txBody>
            <a:bodyPr/>
            <a:lstStyle/>
            <a:p>
              <a:endParaRPr lang="zh-TW" altLang="en-US"/>
            </a:p>
          </p:txBody>
        </p:sp>
        <p:sp>
          <p:nvSpPr>
            <p:cNvPr id="91" name="Freeform 42"/>
            <p:cNvSpPr/>
            <p:nvPr/>
          </p:nvSpPr>
          <p:spPr bwMode="auto">
            <a:xfrm>
              <a:off x="6420876" y="4356210"/>
              <a:ext cx="55132" cy="152704"/>
            </a:xfrm>
            <a:custGeom>
              <a:avLst/>
              <a:gdLst>
                <a:gd name="T0" fmla="*/ 0 w 17"/>
                <a:gd name="T1" fmla="*/ 2147483647 h 47"/>
                <a:gd name="T2" fmla="*/ 2147483647 w 17"/>
                <a:gd name="T3" fmla="*/ 2147483647 h 47"/>
                <a:gd name="T4" fmla="*/ 2147483647 w 17"/>
                <a:gd name="T5" fmla="*/ 1183728112 h 47"/>
                <a:gd name="T6" fmla="*/ 2147483647 w 17"/>
                <a:gd name="T7" fmla="*/ 507312048 h 47"/>
                <a:gd name="T8" fmla="*/ 1684852866 w 17"/>
                <a:gd name="T9" fmla="*/ 845520080 h 47"/>
                <a:gd name="T10" fmla="*/ 168482691 w 17"/>
                <a:gd name="T11" fmla="*/ 2147483647 h 47"/>
                <a:gd name="T12" fmla="*/ 0 w 17"/>
                <a:gd name="T13" fmla="*/ 2147483647 h 47"/>
                <a:gd name="T14" fmla="*/ 0 60000 65536"/>
                <a:gd name="T15" fmla="*/ 0 60000 65536"/>
                <a:gd name="T16" fmla="*/ 0 60000 65536"/>
                <a:gd name="T17" fmla="*/ 0 60000 65536"/>
                <a:gd name="T18" fmla="*/ 0 60000 65536"/>
                <a:gd name="T19" fmla="*/ 0 60000 65536"/>
                <a:gd name="T20" fmla="*/ 0 60000 65536"/>
                <a:gd name="T21" fmla="*/ 0 w 17"/>
                <a:gd name="T22" fmla="*/ 0 h 47"/>
                <a:gd name="T23" fmla="*/ 17 w 17"/>
                <a:gd name="T24" fmla="*/ 47 h 4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7" h="47">
                  <a:moveTo>
                    <a:pt x="0" y="47"/>
                  </a:moveTo>
                  <a:cubicBezTo>
                    <a:pt x="0" y="47"/>
                    <a:pt x="14" y="25"/>
                    <a:pt x="13" y="14"/>
                  </a:cubicBezTo>
                  <a:cubicBezTo>
                    <a:pt x="13" y="9"/>
                    <a:pt x="14" y="7"/>
                    <a:pt x="14" y="7"/>
                  </a:cubicBezTo>
                  <a:cubicBezTo>
                    <a:pt x="14" y="7"/>
                    <a:pt x="17" y="4"/>
                    <a:pt x="16" y="3"/>
                  </a:cubicBezTo>
                  <a:cubicBezTo>
                    <a:pt x="15" y="1"/>
                    <a:pt x="12" y="0"/>
                    <a:pt x="10" y="5"/>
                  </a:cubicBezTo>
                  <a:cubicBezTo>
                    <a:pt x="11" y="8"/>
                    <a:pt x="1" y="15"/>
                    <a:pt x="1" y="26"/>
                  </a:cubicBezTo>
                  <a:lnTo>
                    <a:pt x="0" y="47"/>
                  </a:lnTo>
                  <a:close/>
                </a:path>
              </a:pathLst>
            </a:custGeom>
            <a:solidFill>
              <a:schemeClr val="bg1">
                <a:lumMod val="65000"/>
              </a:schemeClr>
            </a:solidFill>
            <a:ln w="9525">
              <a:noFill/>
              <a:round/>
            </a:ln>
          </p:spPr>
          <p:txBody>
            <a:bodyPr/>
            <a:lstStyle/>
            <a:p>
              <a:pPr>
                <a:defRPr/>
              </a:pPr>
              <a:endParaRPr lang="zh-TW" altLang="en-US"/>
            </a:p>
          </p:txBody>
        </p:sp>
        <p:sp>
          <p:nvSpPr>
            <p:cNvPr id="92" name="Freeform 43"/>
            <p:cNvSpPr/>
            <p:nvPr/>
          </p:nvSpPr>
          <p:spPr bwMode="auto">
            <a:xfrm>
              <a:off x="6472898" y="4359381"/>
              <a:ext cx="26178" cy="22608"/>
            </a:xfrm>
            <a:custGeom>
              <a:avLst/>
              <a:gdLst>
                <a:gd name="T0" fmla="*/ 0 w 66"/>
                <a:gd name="T1" fmla="*/ 2147483647 h 57"/>
                <a:gd name="T2" fmla="*/ 0 w 66"/>
                <a:gd name="T3" fmla="*/ 0 h 57"/>
                <a:gd name="T4" fmla="*/ 2147483647 w 66"/>
                <a:gd name="T5" fmla="*/ 2147483647 h 57"/>
                <a:gd name="T6" fmla="*/ 2147483647 w 66"/>
                <a:gd name="T7" fmla="*/ 2147483647 h 57"/>
                <a:gd name="T8" fmla="*/ 0 w 66"/>
                <a:gd name="T9" fmla="*/ 2147483647 h 57"/>
                <a:gd name="T10" fmla="*/ 0 60000 65536"/>
                <a:gd name="T11" fmla="*/ 0 60000 65536"/>
                <a:gd name="T12" fmla="*/ 0 60000 65536"/>
                <a:gd name="T13" fmla="*/ 0 60000 65536"/>
                <a:gd name="T14" fmla="*/ 0 60000 65536"/>
                <a:gd name="T15" fmla="*/ 0 w 66"/>
                <a:gd name="T16" fmla="*/ 0 h 57"/>
                <a:gd name="T17" fmla="*/ 66 w 66"/>
                <a:gd name="T18" fmla="*/ 57 h 57"/>
              </a:gdLst>
              <a:ahLst/>
              <a:cxnLst>
                <a:cxn ang="T10">
                  <a:pos x="T0" y="T1"/>
                </a:cxn>
                <a:cxn ang="T11">
                  <a:pos x="T2" y="T3"/>
                </a:cxn>
                <a:cxn ang="T12">
                  <a:pos x="T4" y="T5"/>
                </a:cxn>
                <a:cxn ang="T13">
                  <a:pos x="T6" y="T7"/>
                </a:cxn>
                <a:cxn ang="T14">
                  <a:pos x="T8" y="T9"/>
                </a:cxn>
              </a:cxnLst>
              <a:rect l="T15" t="T16" r="T17" b="T18"/>
              <a:pathLst>
                <a:path w="66" h="57">
                  <a:moveTo>
                    <a:pt x="0" y="8"/>
                  </a:moveTo>
                  <a:lnTo>
                    <a:pt x="0" y="0"/>
                  </a:lnTo>
                  <a:lnTo>
                    <a:pt x="66" y="57"/>
                  </a:lnTo>
                  <a:lnTo>
                    <a:pt x="0" y="8"/>
                  </a:lnTo>
                  <a:close/>
                </a:path>
              </a:pathLst>
            </a:custGeom>
            <a:solidFill>
              <a:srgbClr val="000000"/>
            </a:solidFill>
            <a:ln w="9525">
              <a:noFill/>
              <a:round/>
            </a:ln>
          </p:spPr>
          <p:txBody>
            <a:bodyPr/>
            <a:lstStyle/>
            <a:p>
              <a:endParaRPr lang="zh-TW" altLang="en-US"/>
            </a:p>
          </p:txBody>
        </p:sp>
        <p:sp>
          <p:nvSpPr>
            <p:cNvPr id="93" name="Freeform 44"/>
            <p:cNvSpPr/>
            <p:nvPr/>
          </p:nvSpPr>
          <p:spPr bwMode="auto">
            <a:xfrm>
              <a:off x="6430459" y="4359381"/>
              <a:ext cx="29351" cy="22608"/>
            </a:xfrm>
            <a:custGeom>
              <a:avLst/>
              <a:gdLst>
                <a:gd name="T0" fmla="*/ 0 w 74"/>
                <a:gd name="T1" fmla="*/ 2147483647 h 57"/>
                <a:gd name="T2" fmla="*/ 2147483647 w 74"/>
                <a:gd name="T3" fmla="*/ 0 h 57"/>
                <a:gd name="T4" fmla="*/ 2147483647 w 74"/>
                <a:gd name="T5" fmla="*/ 0 h 57"/>
                <a:gd name="T6" fmla="*/ 0 w 74"/>
                <a:gd name="T7" fmla="*/ 2147483647 h 57"/>
                <a:gd name="T8" fmla="*/ 0 w 74"/>
                <a:gd name="T9" fmla="*/ 2147483647 h 57"/>
                <a:gd name="T10" fmla="*/ 0 60000 65536"/>
                <a:gd name="T11" fmla="*/ 0 60000 65536"/>
                <a:gd name="T12" fmla="*/ 0 60000 65536"/>
                <a:gd name="T13" fmla="*/ 0 60000 65536"/>
                <a:gd name="T14" fmla="*/ 0 60000 65536"/>
                <a:gd name="T15" fmla="*/ 0 w 74"/>
                <a:gd name="T16" fmla="*/ 0 h 57"/>
                <a:gd name="T17" fmla="*/ 74 w 74"/>
                <a:gd name="T18" fmla="*/ 57 h 57"/>
              </a:gdLst>
              <a:ahLst/>
              <a:cxnLst>
                <a:cxn ang="T10">
                  <a:pos x="T0" y="T1"/>
                </a:cxn>
                <a:cxn ang="T11">
                  <a:pos x="T2" y="T3"/>
                </a:cxn>
                <a:cxn ang="T12">
                  <a:pos x="T4" y="T5"/>
                </a:cxn>
                <a:cxn ang="T13">
                  <a:pos x="T6" y="T7"/>
                </a:cxn>
                <a:cxn ang="T14">
                  <a:pos x="T8" y="T9"/>
                </a:cxn>
              </a:cxnLst>
              <a:rect l="T15" t="T16" r="T17" b="T18"/>
              <a:pathLst>
                <a:path w="74" h="57">
                  <a:moveTo>
                    <a:pt x="0" y="57"/>
                  </a:moveTo>
                  <a:lnTo>
                    <a:pt x="66" y="0"/>
                  </a:lnTo>
                  <a:lnTo>
                    <a:pt x="74" y="0"/>
                  </a:lnTo>
                  <a:lnTo>
                    <a:pt x="0" y="57"/>
                  </a:lnTo>
                  <a:close/>
                </a:path>
              </a:pathLst>
            </a:custGeom>
            <a:solidFill>
              <a:srgbClr val="000000"/>
            </a:solidFill>
            <a:ln w="9525">
              <a:noFill/>
              <a:round/>
            </a:ln>
          </p:spPr>
          <p:txBody>
            <a:bodyPr/>
            <a:lstStyle/>
            <a:p>
              <a:endParaRPr lang="zh-TW" altLang="en-US"/>
            </a:p>
          </p:txBody>
        </p:sp>
        <p:sp>
          <p:nvSpPr>
            <p:cNvPr id="94" name="Freeform 40"/>
            <p:cNvSpPr/>
            <p:nvPr/>
          </p:nvSpPr>
          <p:spPr bwMode="auto">
            <a:xfrm>
              <a:off x="7101381" y="3966210"/>
              <a:ext cx="542180" cy="531877"/>
            </a:xfrm>
            <a:custGeom>
              <a:avLst/>
              <a:gdLst/>
              <a:ahLst/>
              <a:cxnLst/>
              <a:rect l="l" t="t" r="r" b="b"/>
              <a:pathLst>
                <a:path w="1547910" h="1518490">
                  <a:moveTo>
                    <a:pt x="735325" y="0"/>
                  </a:moveTo>
                  <a:cubicBezTo>
                    <a:pt x="1125922" y="0"/>
                    <a:pt x="1099882" y="195344"/>
                    <a:pt x="1099882" y="273482"/>
                  </a:cubicBezTo>
                  <a:cubicBezTo>
                    <a:pt x="1099882" y="338596"/>
                    <a:pt x="1047802" y="533941"/>
                    <a:pt x="1034783" y="612078"/>
                  </a:cubicBezTo>
                  <a:cubicBezTo>
                    <a:pt x="1008743" y="677193"/>
                    <a:pt x="995723" y="755331"/>
                    <a:pt x="1021763" y="794399"/>
                  </a:cubicBezTo>
                  <a:cubicBezTo>
                    <a:pt x="1034783" y="820445"/>
                    <a:pt x="1073842" y="872537"/>
                    <a:pt x="1243100" y="963698"/>
                  </a:cubicBezTo>
                  <a:cubicBezTo>
                    <a:pt x="1399339" y="1054858"/>
                    <a:pt x="1581617" y="1067881"/>
                    <a:pt x="1542557" y="1289271"/>
                  </a:cubicBezTo>
                  <a:cubicBezTo>
                    <a:pt x="1520081" y="1379197"/>
                    <a:pt x="1500030" y="1452144"/>
                    <a:pt x="1480009" y="1518490"/>
                  </a:cubicBezTo>
                  <a:lnTo>
                    <a:pt x="0" y="1518490"/>
                  </a:lnTo>
                  <a:cubicBezTo>
                    <a:pt x="15993" y="1434519"/>
                    <a:pt x="15303" y="1372240"/>
                    <a:pt x="45272" y="1302294"/>
                  </a:cubicBezTo>
                  <a:cubicBezTo>
                    <a:pt x="71312" y="1211134"/>
                    <a:pt x="97352" y="1119973"/>
                    <a:pt x="279630" y="1041835"/>
                  </a:cubicBezTo>
                  <a:cubicBezTo>
                    <a:pt x="461908" y="963698"/>
                    <a:pt x="579087" y="911606"/>
                    <a:pt x="579087" y="911606"/>
                  </a:cubicBezTo>
                  <a:cubicBezTo>
                    <a:pt x="579087" y="911528"/>
                    <a:pt x="579093" y="820440"/>
                    <a:pt x="592107" y="807422"/>
                  </a:cubicBezTo>
                  <a:cubicBezTo>
                    <a:pt x="605127" y="807422"/>
                    <a:pt x="631166" y="768354"/>
                    <a:pt x="605127" y="729285"/>
                  </a:cubicBezTo>
                  <a:cubicBezTo>
                    <a:pt x="592107" y="677193"/>
                    <a:pt x="566067" y="625101"/>
                    <a:pt x="566067" y="599055"/>
                  </a:cubicBezTo>
                  <a:cubicBezTo>
                    <a:pt x="566067" y="573009"/>
                    <a:pt x="344729" y="0"/>
                    <a:pt x="735325" y="0"/>
                  </a:cubicBezTo>
                  <a:close/>
                </a:path>
              </a:pathLst>
            </a:custGeom>
            <a:solidFill>
              <a:schemeClr val="bg1">
                <a:lumMod val="75000"/>
              </a:schemeClr>
            </a:solidFill>
            <a:ln w="9525">
              <a:noFill/>
              <a:round/>
            </a:ln>
          </p:spPr>
          <p:txBody>
            <a:bodyPr/>
            <a:lstStyle/>
            <a:p>
              <a:endParaRPr lang="zh-TW" altLang="en-US"/>
            </a:p>
          </p:txBody>
        </p:sp>
        <p:sp>
          <p:nvSpPr>
            <p:cNvPr id="95" name="Freeform 41"/>
            <p:cNvSpPr/>
            <p:nvPr/>
          </p:nvSpPr>
          <p:spPr bwMode="auto">
            <a:xfrm>
              <a:off x="7278454" y="4235338"/>
              <a:ext cx="182383" cy="269127"/>
            </a:xfrm>
            <a:custGeom>
              <a:avLst/>
              <a:gdLst>
                <a:gd name="T0" fmla="*/ 2147483647 w 40"/>
                <a:gd name="T1" fmla="*/ 2147483647 h 59"/>
                <a:gd name="T2" fmla="*/ 2147483647 w 40"/>
                <a:gd name="T3" fmla="*/ 2147483647 h 59"/>
                <a:gd name="T4" fmla="*/ 2147483647 w 40"/>
                <a:gd name="T5" fmla="*/ 0 h 59"/>
                <a:gd name="T6" fmla="*/ 2147483647 w 40"/>
                <a:gd name="T7" fmla="*/ 2147483647 h 59"/>
                <a:gd name="T8" fmla="*/ 2147483647 w 40"/>
                <a:gd name="T9" fmla="*/ 2147483647 h 59"/>
                <a:gd name="T10" fmla="*/ 2147483647 w 40"/>
                <a:gd name="T11" fmla="*/ 2147483647 h 59"/>
                <a:gd name="T12" fmla="*/ 2147483647 w 40"/>
                <a:gd name="T13" fmla="*/ 2147483647 h 59"/>
                <a:gd name="T14" fmla="*/ 2147483647 w 40"/>
                <a:gd name="T15" fmla="*/ 2147483647 h 59"/>
                <a:gd name="T16" fmla="*/ 0 60000 65536"/>
                <a:gd name="T17" fmla="*/ 0 60000 65536"/>
                <a:gd name="T18" fmla="*/ 0 60000 65536"/>
                <a:gd name="T19" fmla="*/ 0 60000 65536"/>
                <a:gd name="T20" fmla="*/ 0 60000 65536"/>
                <a:gd name="T21" fmla="*/ 0 60000 65536"/>
                <a:gd name="T22" fmla="*/ 0 60000 65536"/>
                <a:gd name="T23" fmla="*/ 0 60000 65536"/>
                <a:gd name="T24" fmla="*/ 0 w 40"/>
                <a:gd name="T25" fmla="*/ 0 h 59"/>
                <a:gd name="T26" fmla="*/ 40 w 40"/>
                <a:gd name="T27" fmla="*/ 59 h 5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0" h="59">
                  <a:moveTo>
                    <a:pt x="1" y="59"/>
                  </a:moveTo>
                  <a:cubicBezTo>
                    <a:pt x="1" y="59"/>
                    <a:pt x="19" y="21"/>
                    <a:pt x="40" y="4"/>
                  </a:cubicBezTo>
                  <a:cubicBezTo>
                    <a:pt x="40" y="4"/>
                    <a:pt x="37" y="2"/>
                    <a:pt x="37" y="0"/>
                  </a:cubicBezTo>
                  <a:cubicBezTo>
                    <a:pt x="37" y="0"/>
                    <a:pt x="16" y="14"/>
                    <a:pt x="15" y="15"/>
                  </a:cubicBezTo>
                  <a:cubicBezTo>
                    <a:pt x="14" y="16"/>
                    <a:pt x="13" y="16"/>
                    <a:pt x="12" y="15"/>
                  </a:cubicBezTo>
                  <a:cubicBezTo>
                    <a:pt x="11" y="14"/>
                    <a:pt x="5" y="3"/>
                    <a:pt x="5" y="3"/>
                  </a:cubicBezTo>
                  <a:cubicBezTo>
                    <a:pt x="5" y="3"/>
                    <a:pt x="3" y="10"/>
                    <a:pt x="4" y="11"/>
                  </a:cubicBezTo>
                  <a:cubicBezTo>
                    <a:pt x="4" y="13"/>
                    <a:pt x="0" y="49"/>
                    <a:pt x="1" y="59"/>
                  </a:cubicBezTo>
                  <a:close/>
                </a:path>
              </a:pathLst>
            </a:custGeom>
            <a:solidFill>
              <a:srgbClr val="FFFFFF"/>
            </a:solidFill>
            <a:ln w="9525">
              <a:noFill/>
              <a:round/>
            </a:ln>
          </p:spPr>
          <p:txBody>
            <a:bodyPr/>
            <a:lstStyle/>
            <a:p>
              <a:endParaRPr lang="zh-TW" altLang="en-US"/>
            </a:p>
          </p:txBody>
        </p:sp>
        <p:sp>
          <p:nvSpPr>
            <p:cNvPr id="96" name="Freeform 42"/>
            <p:cNvSpPr/>
            <p:nvPr/>
          </p:nvSpPr>
          <p:spPr bwMode="auto">
            <a:xfrm>
              <a:off x="7278366" y="4294834"/>
              <a:ext cx="77290" cy="214079"/>
            </a:xfrm>
            <a:custGeom>
              <a:avLst/>
              <a:gdLst>
                <a:gd name="T0" fmla="*/ 0 w 17"/>
                <a:gd name="T1" fmla="*/ 2147483647 h 47"/>
                <a:gd name="T2" fmla="*/ 2147483647 w 17"/>
                <a:gd name="T3" fmla="*/ 2147483647 h 47"/>
                <a:gd name="T4" fmla="*/ 2147483647 w 17"/>
                <a:gd name="T5" fmla="*/ 1183728112 h 47"/>
                <a:gd name="T6" fmla="*/ 2147483647 w 17"/>
                <a:gd name="T7" fmla="*/ 507312048 h 47"/>
                <a:gd name="T8" fmla="*/ 1684852866 w 17"/>
                <a:gd name="T9" fmla="*/ 845520080 h 47"/>
                <a:gd name="T10" fmla="*/ 168482691 w 17"/>
                <a:gd name="T11" fmla="*/ 2147483647 h 47"/>
                <a:gd name="T12" fmla="*/ 0 w 17"/>
                <a:gd name="T13" fmla="*/ 2147483647 h 47"/>
                <a:gd name="T14" fmla="*/ 0 60000 65536"/>
                <a:gd name="T15" fmla="*/ 0 60000 65536"/>
                <a:gd name="T16" fmla="*/ 0 60000 65536"/>
                <a:gd name="T17" fmla="*/ 0 60000 65536"/>
                <a:gd name="T18" fmla="*/ 0 60000 65536"/>
                <a:gd name="T19" fmla="*/ 0 60000 65536"/>
                <a:gd name="T20" fmla="*/ 0 60000 65536"/>
                <a:gd name="T21" fmla="*/ 0 w 17"/>
                <a:gd name="T22" fmla="*/ 0 h 47"/>
                <a:gd name="T23" fmla="*/ 17 w 17"/>
                <a:gd name="T24" fmla="*/ 47 h 4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7" h="47">
                  <a:moveTo>
                    <a:pt x="0" y="47"/>
                  </a:moveTo>
                  <a:cubicBezTo>
                    <a:pt x="0" y="47"/>
                    <a:pt x="14" y="25"/>
                    <a:pt x="13" y="14"/>
                  </a:cubicBezTo>
                  <a:cubicBezTo>
                    <a:pt x="13" y="9"/>
                    <a:pt x="14" y="7"/>
                    <a:pt x="14" y="7"/>
                  </a:cubicBezTo>
                  <a:cubicBezTo>
                    <a:pt x="14" y="7"/>
                    <a:pt x="17" y="4"/>
                    <a:pt x="16" y="3"/>
                  </a:cubicBezTo>
                  <a:cubicBezTo>
                    <a:pt x="15" y="1"/>
                    <a:pt x="12" y="0"/>
                    <a:pt x="10" y="5"/>
                  </a:cubicBezTo>
                  <a:cubicBezTo>
                    <a:pt x="11" y="8"/>
                    <a:pt x="1" y="15"/>
                    <a:pt x="1" y="26"/>
                  </a:cubicBezTo>
                  <a:lnTo>
                    <a:pt x="0" y="47"/>
                  </a:lnTo>
                  <a:close/>
                </a:path>
              </a:pathLst>
            </a:custGeom>
            <a:solidFill>
              <a:schemeClr val="bg1">
                <a:lumMod val="65000"/>
              </a:schemeClr>
            </a:solidFill>
            <a:ln w="9525">
              <a:noFill/>
              <a:round/>
            </a:ln>
          </p:spPr>
          <p:txBody>
            <a:bodyPr/>
            <a:lstStyle/>
            <a:p>
              <a:pPr>
                <a:defRPr/>
              </a:pPr>
              <a:endParaRPr lang="zh-TW" altLang="en-US"/>
            </a:p>
          </p:txBody>
        </p:sp>
        <p:sp>
          <p:nvSpPr>
            <p:cNvPr id="97" name="Freeform 43"/>
            <p:cNvSpPr/>
            <p:nvPr/>
          </p:nvSpPr>
          <p:spPr bwMode="auto">
            <a:xfrm>
              <a:off x="7351296" y="4299283"/>
              <a:ext cx="36699" cy="31695"/>
            </a:xfrm>
            <a:custGeom>
              <a:avLst/>
              <a:gdLst>
                <a:gd name="T0" fmla="*/ 0 w 66"/>
                <a:gd name="T1" fmla="*/ 2147483647 h 57"/>
                <a:gd name="T2" fmla="*/ 0 w 66"/>
                <a:gd name="T3" fmla="*/ 0 h 57"/>
                <a:gd name="T4" fmla="*/ 2147483647 w 66"/>
                <a:gd name="T5" fmla="*/ 2147483647 h 57"/>
                <a:gd name="T6" fmla="*/ 2147483647 w 66"/>
                <a:gd name="T7" fmla="*/ 2147483647 h 57"/>
                <a:gd name="T8" fmla="*/ 0 w 66"/>
                <a:gd name="T9" fmla="*/ 2147483647 h 57"/>
                <a:gd name="T10" fmla="*/ 0 60000 65536"/>
                <a:gd name="T11" fmla="*/ 0 60000 65536"/>
                <a:gd name="T12" fmla="*/ 0 60000 65536"/>
                <a:gd name="T13" fmla="*/ 0 60000 65536"/>
                <a:gd name="T14" fmla="*/ 0 60000 65536"/>
                <a:gd name="T15" fmla="*/ 0 w 66"/>
                <a:gd name="T16" fmla="*/ 0 h 57"/>
                <a:gd name="T17" fmla="*/ 66 w 66"/>
                <a:gd name="T18" fmla="*/ 57 h 57"/>
              </a:gdLst>
              <a:ahLst/>
              <a:cxnLst>
                <a:cxn ang="T10">
                  <a:pos x="T0" y="T1"/>
                </a:cxn>
                <a:cxn ang="T11">
                  <a:pos x="T2" y="T3"/>
                </a:cxn>
                <a:cxn ang="T12">
                  <a:pos x="T4" y="T5"/>
                </a:cxn>
                <a:cxn ang="T13">
                  <a:pos x="T6" y="T7"/>
                </a:cxn>
                <a:cxn ang="T14">
                  <a:pos x="T8" y="T9"/>
                </a:cxn>
              </a:cxnLst>
              <a:rect l="T15" t="T16" r="T17" b="T18"/>
              <a:pathLst>
                <a:path w="66" h="57">
                  <a:moveTo>
                    <a:pt x="0" y="8"/>
                  </a:moveTo>
                  <a:lnTo>
                    <a:pt x="0" y="0"/>
                  </a:lnTo>
                  <a:lnTo>
                    <a:pt x="66" y="57"/>
                  </a:lnTo>
                  <a:lnTo>
                    <a:pt x="0" y="8"/>
                  </a:lnTo>
                  <a:close/>
                </a:path>
              </a:pathLst>
            </a:custGeom>
            <a:solidFill>
              <a:srgbClr val="000000"/>
            </a:solidFill>
            <a:ln w="9525">
              <a:noFill/>
              <a:round/>
            </a:ln>
          </p:spPr>
          <p:txBody>
            <a:bodyPr/>
            <a:lstStyle/>
            <a:p>
              <a:endParaRPr lang="zh-TW" altLang="en-US"/>
            </a:p>
          </p:txBody>
        </p:sp>
        <p:sp>
          <p:nvSpPr>
            <p:cNvPr id="98" name="Freeform 44"/>
            <p:cNvSpPr/>
            <p:nvPr/>
          </p:nvSpPr>
          <p:spPr bwMode="auto">
            <a:xfrm>
              <a:off x="7291799" y="4299283"/>
              <a:ext cx="41148" cy="31695"/>
            </a:xfrm>
            <a:custGeom>
              <a:avLst/>
              <a:gdLst>
                <a:gd name="T0" fmla="*/ 0 w 74"/>
                <a:gd name="T1" fmla="*/ 2147483647 h 57"/>
                <a:gd name="T2" fmla="*/ 2147483647 w 74"/>
                <a:gd name="T3" fmla="*/ 0 h 57"/>
                <a:gd name="T4" fmla="*/ 2147483647 w 74"/>
                <a:gd name="T5" fmla="*/ 0 h 57"/>
                <a:gd name="T6" fmla="*/ 0 w 74"/>
                <a:gd name="T7" fmla="*/ 2147483647 h 57"/>
                <a:gd name="T8" fmla="*/ 0 w 74"/>
                <a:gd name="T9" fmla="*/ 2147483647 h 57"/>
                <a:gd name="T10" fmla="*/ 0 60000 65536"/>
                <a:gd name="T11" fmla="*/ 0 60000 65536"/>
                <a:gd name="T12" fmla="*/ 0 60000 65536"/>
                <a:gd name="T13" fmla="*/ 0 60000 65536"/>
                <a:gd name="T14" fmla="*/ 0 60000 65536"/>
                <a:gd name="T15" fmla="*/ 0 w 74"/>
                <a:gd name="T16" fmla="*/ 0 h 57"/>
                <a:gd name="T17" fmla="*/ 74 w 74"/>
                <a:gd name="T18" fmla="*/ 57 h 57"/>
              </a:gdLst>
              <a:ahLst/>
              <a:cxnLst>
                <a:cxn ang="T10">
                  <a:pos x="T0" y="T1"/>
                </a:cxn>
                <a:cxn ang="T11">
                  <a:pos x="T2" y="T3"/>
                </a:cxn>
                <a:cxn ang="T12">
                  <a:pos x="T4" y="T5"/>
                </a:cxn>
                <a:cxn ang="T13">
                  <a:pos x="T6" y="T7"/>
                </a:cxn>
                <a:cxn ang="T14">
                  <a:pos x="T8" y="T9"/>
                </a:cxn>
              </a:cxnLst>
              <a:rect l="T15" t="T16" r="T17" b="T18"/>
              <a:pathLst>
                <a:path w="74" h="57">
                  <a:moveTo>
                    <a:pt x="0" y="57"/>
                  </a:moveTo>
                  <a:lnTo>
                    <a:pt x="66" y="0"/>
                  </a:lnTo>
                  <a:lnTo>
                    <a:pt x="74" y="0"/>
                  </a:lnTo>
                  <a:lnTo>
                    <a:pt x="0" y="57"/>
                  </a:lnTo>
                  <a:close/>
                </a:path>
              </a:pathLst>
            </a:custGeom>
            <a:solidFill>
              <a:srgbClr val="000000"/>
            </a:solidFill>
            <a:ln w="9525">
              <a:noFill/>
              <a:round/>
            </a:ln>
          </p:spPr>
          <p:txBody>
            <a:bodyPr/>
            <a:lstStyle/>
            <a:p>
              <a:endParaRPr lang="zh-TW" altLang="en-US"/>
            </a:p>
          </p:txBody>
        </p:sp>
        <p:sp>
          <p:nvSpPr>
            <p:cNvPr id="99" name="Freeform 40"/>
            <p:cNvSpPr/>
            <p:nvPr/>
          </p:nvSpPr>
          <p:spPr bwMode="auto">
            <a:xfrm>
              <a:off x="6654466" y="3834168"/>
              <a:ext cx="674094" cy="661284"/>
            </a:xfrm>
            <a:custGeom>
              <a:avLst/>
              <a:gdLst/>
              <a:ahLst/>
              <a:cxnLst/>
              <a:rect l="l" t="t" r="r" b="b"/>
              <a:pathLst>
                <a:path w="1547910" h="1518490">
                  <a:moveTo>
                    <a:pt x="735325" y="0"/>
                  </a:moveTo>
                  <a:cubicBezTo>
                    <a:pt x="1125922" y="0"/>
                    <a:pt x="1099882" y="195344"/>
                    <a:pt x="1099882" y="273482"/>
                  </a:cubicBezTo>
                  <a:cubicBezTo>
                    <a:pt x="1099882" y="338596"/>
                    <a:pt x="1047802" y="533941"/>
                    <a:pt x="1034783" y="612078"/>
                  </a:cubicBezTo>
                  <a:cubicBezTo>
                    <a:pt x="1008743" y="677193"/>
                    <a:pt x="995723" y="755331"/>
                    <a:pt x="1021763" y="794399"/>
                  </a:cubicBezTo>
                  <a:cubicBezTo>
                    <a:pt x="1034783" y="820445"/>
                    <a:pt x="1073842" y="872537"/>
                    <a:pt x="1243100" y="963698"/>
                  </a:cubicBezTo>
                  <a:cubicBezTo>
                    <a:pt x="1399339" y="1054858"/>
                    <a:pt x="1581617" y="1067881"/>
                    <a:pt x="1542557" y="1289271"/>
                  </a:cubicBezTo>
                  <a:cubicBezTo>
                    <a:pt x="1520081" y="1379197"/>
                    <a:pt x="1500030" y="1452144"/>
                    <a:pt x="1480009" y="1518490"/>
                  </a:cubicBezTo>
                  <a:lnTo>
                    <a:pt x="0" y="1518490"/>
                  </a:lnTo>
                  <a:cubicBezTo>
                    <a:pt x="15993" y="1434519"/>
                    <a:pt x="15303" y="1372240"/>
                    <a:pt x="45272" y="1302294"/>
                  </a:cubicBezTo>
                  <a:cubicBezTo>
                    <a:pt x="71312" y="1211134"/>
                    <a:pt x="97352" y="1119973"/>
                    <a:pt x="279630" y="1041835"/>
                  </a:cubicBezTo>
                  <a:cubicBezTo>
                    <a:pt x="461908" y="963698"/>
                    <a:pt x="579087" y="911606"/>
                    <a:pt x="579087" y="911606"/>
                  </a:cubicBezTo>
                  <a:cubicBezTo>
                    <a:pt x="579087" y="911528"/>
                    <a:pt x="579093" y="820440"/>
                    <a:pt x="592107" y="807422"/>
                  </a:cubicBezTo>
                  <a:cubicBezTo>
                    <a:pt x="605127" y="807422"/>
                    <a:pt x="631166" y="768354"/>
                    <a:pt x="605127" y="729285"/>
                  </a:cubicBezTo>
                  <a:cubicBezTo>
                    <a:pt x="592107" y="677193"/>
                    <a:pt x="566067" y="625101"/>
                    <a:pt x="566067" y="599055"/>
                  </a:cubicBezTo>
                  <a:cubicBezTo>
                    <a:pt x="566067" y="573009"/>
                    <a:pt x="344729" y="0"/>
                    <a:pt x="735325" y="0"/>
                  </a:cubicBezTo>
                  <a:close/>
                </a:path>
              </a:pathLst>
            </a:custGeom>
            <a:solidFill>
              <a:schemeClr val="bg1">
                <a:lumMod val="65000"/>
              </a:schemeClr>
            </a:solidFill>
            <a:ln w="9525">
              <a:noFill/>
              <a:round/>
            </a:ln>
          </p:spPr>
          <p:txBody>
            <a:bodyPr/>
            <a:lstStyle/>
            <a:p>
              <a:endParaRPr lang="zh-TW" altLang="en-US"/>
            </a:p>
          </p:txBody>
        </p:sp>
        <p:sp>
          <p:nvSpPr>
            <p:cNvPr id="100" name="Freeform 41"/>
            <p:cNvSpPr/>
            <p:nvPr/>
          </p:nvSpPr>
          <p:spPr bwMode="auto">
            <a:xfrm>
              <a:off x="6874623" y="4168775"/>
              <a:ext cx="226757" cy="334606"/>
            </a:xfrm>
            <a:custGeom>
              <a:avLst/>
              <a:gdLst>
                <a:gd name="T0" fmla="*/ 2147483647 w 40"/>
                <a:gd name="T1" fmla="*/ 2147483647 h 59"/>
                <a:gd name="T2" fmla="*/ 2147483647 w 40"/>
                <a:gd name="T3" fmla="*/ 2147483647 h 59"/>
                <a:gd name="T4" fmla="*/ 2147483647 w 40"/>
                <a:gd name="T5" fmla="*/ 0 h 59"/>
                <a:gd name="T6" fmla="*/ 2147483647 w 40"/>
                <a:gd name="T7" fmla="*/ 2147483647 h 59"/>
                <a:gd name="T8" fmla="*/ 2147483647 w 40"/>
                <a:gd name="T9" fmla="*/ 2147483647 h 59"/>
                <a:gd name="T10" fmla="*/ 2147483647 w 40"/>
                <a:gd name="T11" fmla="*/ 2147483647 h 59"/>
                <a:gd name="T12" fmla="*/ 2147483647 w 40"/>
                <a:gd name="T13" fmla="*/ 2147483647 h 59"/>
                <a:gd name="T14" fmla="*/ 2147483647 w 40"/>
                <a:gd name="T15" fmla="*/ 2147483647 h 59"/>
                <a:gd name="T16" fmla="*/ 0 60000 65536"/>
                <a:gd name="T17" fmla="*/ 0 60000 65536"/>
                <a:gd name="T18" fmla="*/ 0 60000 65536"/>
                <a:gd name="T19" fmla="*/ 0 60000 65536"/>
                <a:gd name="T20" fmla="*/ 0 60000 65536"/>
                <a:gd name="T21" fmla="*/ 0 60000 65536"/>
                <a:gd name="T22" fmla="*/ 0 60000 65536"/>
                <a:gd name="T23" fmla="*/ 0 60000 65536"/>
                <a:gd name="T24" fmla="*/ 0 w 40"/>
                <a:gd name="T25" fmla="*/ 0 h 59"/>
                <a:gd name="T26" fmla="*/ 40 w 40"/>
                <a:gd name="T27" fmla="*/ 59 h 5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0" h="59">
                  <a:moveTo>
                    <a:pt x="1" y="59"/>
                  </a:moveTo>
                  <a:cubicBezTo>
                    <a:pt x="1" y="59"/>
                    <a:pt x="19" y="21"/>
                    <a:pt x="40" y="4"/>
                  </a:cubicBezTo>
                  <a:cubicBezTo>
                    <a:pt x="40" y="4"/>
                    <a:pt x="37" y="2"/>
                    <a:pt x="37" y="0"/>
                  </a:cubicBezTo>
                  <a:cubicBezTo>
                    <a:pt x="37" y="0"/>
                    <a:pt x="16" y="14"/>
                    <a:pt x="15" y="15"/>
                  </a:cubicBezTo>
                  <a:cubicBezTo>
                    <a:pt x="14" y="16"/>
                    <a:pt x="13" y="16"/>
                    <a:pt x="12" y="15"/>
                  </a:cubicBezTo>
                  <a:cubicBezTo>
                    <a:pt x="11" y="14"/>
                    <a:pt x="5" y="3"/>
                    <a:pt x="5" y="3"/>
                  </a:cubicBezTo>
                  <a:cubicBezTo>
                    <a:pt x="5" y="3"/>
                    <a:pt x="3" y="10"/>
                    <a:pt x="4" y="11"/>
                  </a:cubicBezTo>
                  <a:cubicBezTo>
                    <a:pt x="4" y="13"/>
                    <a:pt x="0" y="49"/>
                    <a:pt x="1" y="59"/>
                  </a:cubicBezTo>
                  <a:close/>
                </a:path>
              </a:pathLst>
            </a:custGeom>
            <a:solidFill>
              <a:srgbClr val="FFFFFF"/>
            </a:solidFill>
            <a:ln w="9525">
              <a:noFill/>
              <a:round/>
            </a:ln>
          </p:spPr>
          <p:txBody>
            <a:bodyPr/>
            <a:lstStyle/>
            <a:p>
              <a:endParaRPr lang="zh-TW" altLang="en-US"/>
            </a:p>
          </p:txBody>
        </p:sp>
        <p:sp>
          <p:nvSpPr>
            <p:cNvPr id="101" name="Freeform 42"/>
            <p:cNvSpPr/>
            <p:nvPr/>
          </p:nvSpPr>
          <p:spPr bwMode="auto">
            <a:xfrm>
              <a:off x="6874514" y="4242750"/>
              <a:ext cx="96096" cy="266164"/>
            </a:xfrm>
            <a:custGeom>
              <a:avLst/>
              <a:gdLst>
                <a:gd name="T0" fmla="*/ 0 w 17"/>
                <a:gd name="T1" fmla="*/ 2147483647 h 47"/>
                <a:gd name="T2" fmla="*/ 2147483647 w 17"/>
                <a:gd name="T3" fmla="*/ 2147483647 h 47"/>
                <a:gd name="T4" fmla="*/ 2147483647 w 17"/>
                <a:gd name="T5" fmla="*/ 1183728112 h 47"/>
                <a:gd name="T6" fmla="*/ 2147483647 w 17"/>
                <a:gd name="T7" fmla="*/ 507312048 h 47"/>
                <a:gd name="T8" fmla="*/ 1684852866 w 17"/>
                <a:gd name="T9" fmla="*/ 845520080 h 47"/>
                <a:gd name="T10" fmla="*/ 168482691 w 17"/>
                <a:gd name="T11" fmla="*/ 2147483647 h 47"/>
                <a:gd name="T12" fmla="*/ 0 w 17"/>
                <a:gd name="T13" fmla="*/ 2147483647 h 47"/>
                <a:gd name="T14" fmla="*/ 0 60000 65536"/>
                <a:gd name="T15" fmla="*/ 0 60000 65536"/>
                <a:gd name="T16" fmla="*/ 0 60000 65536"/>
                <a:gd name="T17" fmla="*/ 0 60000 65536"/>
                <a:gd name="T18" fmla="*/ 0 60000 65536"/>
                <a:gd name="T19" fmla="*/ 0 60000 65536"/>
                <a:gd name="T20" fmla="*/ 0 60000 65536"/>
                <a:gd name="T21" fmla="*/ 0 w 17"/>
                <a:gd name="T22" fmla="*/ 0 h 47"/>
                <a:gd name="T23" fmla="*/ 17 w 17"/>
                <a:gd name="T24" fmla="*/ 47 h 4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7" h="47">
                  <a:moveTo>
                    <a:pt x="0" y="47"/>
                  </a:moveTo>
                  <a:cubicBezTo>
                    <a:pt x="0" y="47"/>
                    <a:pt x="14" y="25"/>
                    <a:pt x="13" y="14"/>
                  </a:cubicBezTo>
                  <a:cubicBezTo>
                    <a:pt x="13" y="9"/>
                    <a:pt x="14" y="7"/>
                    <a:pt x="14" y="7"/>
                  </a:cubicBezTo>
                  <a:cubicBezTo>
                    <a:pt x="14" y="7"/>
                    <a:pt x="17" y="4"/>
                    <a:pt x="16" y="3"/>
                  </a:cubicBezTo>
                  <a:cubicBezTo>
                    <a:pt x="15" y="1"/>
                    <a:pt x="12" y="0"/>
                    <a:pt x="10" y="5"/>
                  </a:cubicBezTo>
                  <a:cubicBezTo>
                    <a:pt x="11" y="8"/>
                    <a:pt x="1" y="15"/>
                    <a:pt x="1" y="26"/>
                  </a:cubicBezTo>
                  <a:lnTo>
                    <a:pt x="0" y="47"/>
                  </a:lnTo>
                  <a:close/>
                </a:path>
              </a:pathLst>
            </a:custGeom>
            <a:solidFill>
              <a:schemeClr val="bg1">
                <a:lumMod val="65000"/>
              </a:schemeClr>
            </a:solidFill>
            <a:ln w="9525">
              <a:noFill/>
              <a:round/>
            </a:ln>
          </p:spPr>
          <p:txBody>
            <a:bodyPr/>
            <a:lstStyle/>
            <a:p>
              <a:pPr>
                <a:defRPr/>
              </a:pPr>
              <a:endParaRPr lang="zh-TW" altLang="en-US"/>
            </a:p>
          </p:txBody>
        </p:sp>
        <p:sp>
          <p:nvSpPr>
            <p:cNvPr id="102" name="Freeform 43"/>
            <p:cNvSpPr/>
            <p:nvPr/>
          </p:nvSpPr>
          <p:spPr bwMode="auto">
            <a:xfrm>
              <a:off x="6965187" y="4248279"/>
              <a:ext cx="45629" cy="39407"/>
            </a:xfrm>
            <a:custGeom>
              <a:avLst/>
              <a:gdLst>
                <a:gd name="T0" fmla="*/ 0 w 66"/>
                <a:gd name="T1" fmla="*/ 2147483647 h 57"/>
                <a:gd name="T2" fmla="*/ 0 w 66"/>
                <a:gd name="T3" fmla="*/ 0 h 57"/>
                <a:gd name="T4" fmla="*/ 2147483647 w 66"/>
                <a:gd name="T5" fmla="*/ 2147483647 h 57"/>
                <a:gd name="T6" fmla="*/ 2147483647 w 66"/>
                <a:gd name="T7" fmla="*/ 2147483647 h 57"/>
                <a:gd name="T8" fmla="*/ 0 w 66"/>
                <a:gd name="T9" fmla="*/ 2147483647 h 57"/>
                <a:gd name="T10" fmla="*/ 0 60000 65536"/>
                <a:gd name="T11" fmla="*/ 0 60000 65536"/>
                <a:gd name="T12" fmla="*/ 0 60000 65536"/>
                <a:gd name="T13" fmla="*/ 0 60000 65536"/>
                <a:gd name="T14" fmla="*/ 0 60000 65536"/>
                <a:gd name="T15" fmla="*/ 0 w 66"/>
                <a:gd name="T16" fmla="*/ 0 h 57"/>
                <a:gd name="T17" fmla="*/ 66 w 66"/>
                <a:gd name="T18" fmla="*/ 57 h 57"/>
              </a:gdLst>
              <a:ahLst/>
              <a:cxnLst>
                <a:cxn ang="T10">
                  <a:pos x="T0" y="T1"/>
                </a:cxn>
                <a:cxn ang="T11">
                  <a:pos x="T2" y="T3"/>
                </a:cxn>
                <a:cxn ang="T12">
                  <a:pos x="T4" y="T5"/>
                </a:cxn>
                <a:cxn ang="T13">
                  <a:pos x="T6" y="T7"/>
                </a:cxn>
                <a:cxn ang="T14">
                  <a:pos x="T8" y="T9"/>
                </a:cxn>
              </a:cxnLst>
              <a:rect l="T15" t="T16" r="T17" b="T18"/>
              <a:pathLst>
                <a:path w="66" h="57">
                  <a:moveTo>
                    <a:pt x="0" y="8"/>
                  </a:moveTo>
                  <a:lnTo>
                    <a:pt x="0" y="0"/>
                  </a:lnTo>
                  <a:lnTo>
                    <a:pt x="66" y="57"/>
                  </a:lnTo>
                  <a:lnTo>
                    <a:pt x="0" y="8"/>
                  </a:lnTo>
                  <a:close/>
                </a:path>
              </a:pathLst>
            </a:custGeom>
            <a:solidFill>
              <a:srgbClr val="000000"/>
            </a:solidFill>
            <a:ln w="9525">
              <a:noFill/>
              <a:round/>
            </a:ln>
          </p:spPr>
          <p:txBody>
            <a:bodyPr/>
            <a:lstStyle/>
            <a:p>
              <a:endParaRPr lang="zh-TW" altLang="en-US"/>
            </a:p>
          </p:txBody>
        </p:sp>
        <p:sp>
          <p:nvSpPr>
            <p:cNvPr id="103" name="Freeform 44"/>
            <p:cNvSpPr/>
            <p:nvPr/>
          </p:nvSpPr>
          <p:spPr bwMode="auto">
            <a:xfrm>
              <a:off x="6891214" y="4248279"/>
              <a:ext cx="51159" cy="39407"/>
            </a:xfrm>
            <a:custGeom>
              <a:avLst/>
              <a:gdLst>
                <a:gd name="T0" fmla="*/ 0 w 74"/>
                <a:gd name="T1" fmla="*/ 2147483647 h 57"/>
                <a:gd name="T2" fmla="*/ 2147483647 w 74"/>
                <a:gd name="T3" fmla="*/ 0 h 57"/>
                <a:gd name="T4" fmla="*/ 2147483647 w 74"/>
                <a:gd name="T5" fmla="*/ 0 h 57"/>
                <a:gd name="T6" fmla="*/ 0 w 74"/>
                <a:gd name="T7" fmla="*/ 2147483647 h 57"/>
                <a:gd name="T8" fmla="*/ 0 w 74"/>
                <a:gd name="T9" fmla="*/ 2147483647 h 57"/>
                <a:gd name="T10" fmla="*/ 0 60000 65536"/>
                <a:gd name="T11" fmla="*/ 0 60000 65536"/>
                <a:gd name="T12" fmla="*/ 0 60000 65536"/>
                <a:gd name="T13" fmla="*/ 0 60000 65536"/>
                <a:gd name="T14" fmla="*/ 0 60000 65536"/>
                <a:gd name="T15" fmla="*/ 0 w 74"/>
                <a:gd name="T16" fmla="*/ 0 h 57"/>
                <a:gd name="T17" fmla="*/ 74 w 74"/>
                <a:gd name="T18" fmla="*/ 57 h 57"/>
              </a:gdLst>
              <a:ahLst/>
              <a:cxnLst>
                <a:cxn ang="T10">
                  <a:pos x="T0" y="T1"/>
                </a:cxn>
                <a:cxn ang="T11">
                  <a:pos x="T2" y="T3"/>
                </a:cxn>
                <a:cxn ang="T12">
                  <a:pos x="T4" y="T5"/>
                </a:cxn>
                <a:cxn ang="T13">
                  <a:pos x="T6" y="T7"/>
                </a:cxn>
                <a:cxn ang="T14">
                  <a:pos x="T8" y="T9"/>
                </a:cxn>
              </a:cxnLst>
              <a:rect l="T15" t="T16" r="T17" b="T18"/>
              <a:pathLst>
                <a:path w="74" h="57">
                  <a:moveTo>
                    <a:pt x="0" y="57"/>
                  </a:moveTo>
                  <a:lnTo>
                    <a:pt x="66" y="0"/>
                  </a:lnTo>
                  <a:lnTo>
                    <a:pt x="74" y="0"/>
                  </a:lnTo>
                  <a:lnTo>
                    <a:pt x="0" y="57"/>
                  </a:lnTo>
                  <a:close/>
                </a:path>
              </a:pathLst>
            </a:custGeom>
            <a:solidFill>
              <a:srgbClr val="000000"/>
            </a:solidFill>
            <a:ln w="9525">
              <a:noFill/>
              <a:round/>
            </a:ln>
          </p:spPr>
          <p:txBody>
            <a:bodyPr/>
            <a:lstStyle/>
            <a:p>
              <a:endParaRPr lang="zh-TW" altLang="en-US"/>
            </a:p>
          </p:txBody>
        </p:sp>
        <p:cxnSp>
          <p:nvCxnSpPr>
            <p:cNvPr id="104" name="直接连接符 103"/>
            <p:cNvCxnSpPr/>
            <p:nvPr/>
          </p:nvCxnSpPr>
          <p:spPr>
            <a:xfrm flipH="1">
              <a:off x="1767275" y="3266502"/>
              <a:ext cx="0" cy="1076583"/>
            </a:xfrm>
            <a:prstGeom prst="line">
              <a:avLst/>
            </a:prstGeom>
            <a:ln w="19050">
              <a:gradFill>
                <a:gsLst>
                  <a:gs pos="0">
                    <a:srgbClr val="BECCCD">
                      <a:alpha val="15000"/>
                    </a:srgbClr>
                  </a:gs>
                  <a:gs pos="50000">
                    <a:schemeClr val="bg1">
                      <a:lumMod val="50000"/>
                    </a:schemeClr>
                  </a:gs>
                  <a:gs pos="100000">
                    <a:srgbClr val="BECCCD">
                      <a:alpha val="40000"/>
                    </a:srgbClr>
                  </a:gs>
                </a:gsLst>
                <a:lin ang="5400000" scaled="0"/>
              </a:gradFill>
            </a:ln>
          </p:spPr>
          <p:style>
            <a:lnRef idx="1">
              <a:schemeClr val="accent1"/>
            </a:lnRef>
            <a:fillRef idx="0">
              <a:schemeClr val="accent1"/>
            </a:fillRef>
            <a:effectRef idx="0">
              <a:schemeClr val="accent1"/>
            </a:effectRef>
            <a:fontRef idx="minor">
              <a:schemeClr val="tx1"/>
            </a:fontRef>
          </p:style>
        </p:cxnSp>
        <p:cxnSp>
          <p:nvCxnSpPr>
            <p:cNvPr id="105" name="直接连接符 104"/>
            <p:cNvCxnSpPr/>
            <p:nvPr/>
          </p:nvCxnSpPr>
          <p:spPr>
            <a:xfrm>
              <a:off x="2441371" y="4502926"/>
              <a:ext cx="7980292" cy="0"/>
            </a:xfrm>
            <a:prstGeom prst="line">
              <a:avLst/>
            </a:prstGeom>
            <a:ln w="19050">
              <a:gradFill>
                <a:gsLst>
                  <a:gs pos="0">
                    <a:srgbClr val="BECCCD">
                      <a:alpha val="15000"/>
                    </a:srgbClr>
                  </a:gs>
                  <a:gs pos="50000">
                    <a:schemeClr val="bg1">
                      <a:lumMod val="50000"/>
                    </a:schemeClr>
                  </a:gs>
                  <a:gs pos="100000">
                    <a:srgbClr val="BECCCD">
                      <a:alpha val="40000"/>
                    </a:srgbClr>
                  </a:gs>
                </a:gsLst>
                <a:lin ang="0" scaled="0"/>
              </a:gradFill>
            </a:ln>
          </p:spPr>
          <p:style>
            <a:lnRef idx="1">
              <a:schemeClr val="accent1"/>
            </a:lnRef>
            <a:fillRef idx="0">
              <a:schemeClr val="accent1"/>
            </a:fillRef>
            <a:effectRef idx="0">
              <a:schemeClr val="accent1"/>
            </a:effectRef>
            <a:fontRef idx="minor">
              <a:schemeClr val="tx1"/>
            </a:fontRef>
          </p:style>
        </p:cxn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4" presetClass="entr" presetSubtype="10" fill="hold"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randombar(horizontal)">
                                      <p:cBhvr>
                                        <p:cTn id="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矩形 24"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549157" y="-975631"/>
            <a:ext cx="583096" cy="838080"/>
          </a:xfrm>
          <a:prstGeom prst="rect">
            <a:avLst/>
          </a:prstGeom>
          <a:solidFill>
            <a:srgbClr val="365B7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 name="矩形 25"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1132253" y="-975631"/>
            <a:ext cx="583096" cy="838080"/>
          </a:xfrm>
          <a:prstGeom prst="rect">
            <a:avLst/>
          </a:prstGeom>
          <a:solidFill>
            <a:srgbClr val="96648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 name="矩形 26"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1715349" y="-975631"/>
            <a:ext cx="583096" cy="838080"/>
          </a:xfrm>
          <a:prstGeom prst="rect">
            <a:avLst/>
          </a:prstGeom>
          <a:solidFill>
            <a:srgbClr val="D06F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 name="矩形 27"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2298446" y="-975631"/>
            <a:ext cx="583096" cy="838080"/>
          </a:xfrm>
          <a:prstGeom prst="rect">
            <a:avLst/>
          </a:prstGeom>
          <a:solidFill>
            <a:srgbClr val="F779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 name="矩形 28"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2881542" y="-975631"/>
            <a:ext cx="583096" cy="838080"/>
          </a:xfrm>
          <a:prstGeom prst="rect">
            <a:avLst/>
          </a:prstGeom>
          <a:solidFill>
            <a:srgbClr val="F8AD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3" name="组合 2"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GrpSpPr/>
          <p:nvPr/>
        </p:nvGrpSpPr>
        <p:grpSpPr>
          <a:xfrm>
            <a:off x="8802466" y="2301762"/>
            <a:ext cx="1598612" cy="3676650"/>
            <a:chOff x="8952278" y="1785216"/>
            <a:chExt cx="1598612" cy="3676650"/>
          </a:xfrm>
        </p:grpSpPr>
        <p:sp>
          <p:nvSpPr>
            <p:cNvPr id="40" name="Freeform 5"/>
            <p:cNvSpPr/>
            <p:nvPr/>
          </p:nvSpPr>
          <p:spPr bwMode="auto">
            <a:xfrm>
              <a:off x="9257078" y="1785216"/>
              <a:ext cx="1293812" cy="3676650"/>
            </a:xfrm>
            <a:custGeom>
              <a:avLst/>
              <a:gdLst>
                <a:gd name="T0" fmla="*/ 288 w 576"/>
                <a:gd name="T1" fmla="*/ 0 h 1636"/>
                <a:gd name="T2" fmla="*/ 152 w 576"/>
                <a:gd name="T3" fmla="*/ 0 h 1636"/>
                <a:gd name="T4" fmla="*/ 152 w 576"/>
                <a:gd name="T5" fmla="*/ 97 h 1636"/>
                <a:gd name="T6" fmla="*/ 0 w 576"/>
                <a:gd name="T7" fmla="*/ 818 h 1636"/>
                <a:gd name="T8" fmla="*/ 152 w 576"/>
                <a:gd name="T9" fmla="*/ 1539 h 1636"/>
                <a:gd name="T10" fmla="*/ 152 w 576"/>
                <a:gd name="T11" fmla="*/ 1636 h 1636"/>
                <a:gd name="T12" fmla="*/ 288 w 576"/>
                <a:gd name="T13" fmla="*/ 1636 h 1636"/>
                <a:gd name="T14" fmla="*/ 576 w 576"/>
                <a:gd name="T15" fmla="*/ 818 h 1636"/>
                <a:gd name="T16" fmla="*/ 288 w 576"/>
                <a:gd name="T17" fmla="*/ 0 h 1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76" h="1636">
                  <a:moveTo>
                    <a:pt x="288" y="0"/>
                  </a:moveTo>
                  <a:cubicBezTo>
                    <a:pt x="152" y="0"/>
                    <a:pt x="152" y="0"/>
                    <a:pt x="152" y="0"/>
                  </a:cubicBezTo>
                  <a:cubicBezTo>
                    <a:pt x="152" y="97"/>
                    <a:pt x="152" y="97"/>
                    <a:pt x="152" y="97"/>
                  </a:cubicBezTo>
                  <a:cubicBezTo>
                    <a:pt x="62" y="235"/>
                    <a:pt x="0" y="506"/>
                    <a:pt x="0" y="818"/>
                  </a:cubicBezTo>
                  <a:cubicBezTo>
                    <a:pt x="0" y="1130"/>
                    <a:pt x="62" y="1401"/>
                    <a:pt x="152" y="1539"/>
                  </a:cubicBezTo>
                  <a:cubicBezTo>
                    <a:pt x="152" y="1636"/>
                    <a:pt x="152" y="1636"/>
                    <a:pt x="152" y="1636"/>
                  </a:cubicBezTo>
                  <a:cubicBezTo>
                    <a:pt x="288" y="1636"/>
                    <a:pt x="288" y="1636"/>
                    <a:pt x="288" y="1636"/>
                  </a:cubicBezTo>
                  <a:cubicBezTo>
                    <a:pt x="447" y="1636"/>
                    <a:pt x="576" y="1270"/>
                    <a:pt x="576" y="818"/>
                  </a:cubicBezTo>
                  <a:cubicBezTo>
                    <a:pt x="576" y="366"/>
                    <a:pt x="447" y="0"/>
                    <a:pt x="288" y="0"/>
                  </a:cubicBezTo>
                  <a:close/>
                </a:path>
              </a:pathLst>
            </a:custGeom>
            <a:solidFill>
              <a:srgbClr val="365B7C"/>
            </a:solidFill>
            <a:ln>
              <a:noFill/>
            </a:ln>
          </p:spPr>
          <p:txBody>
            <a:bodyPr vert="horz" wrap="square" lIns="91440" tIns="45720" rIns="91440" bIns="45720" numCol="1" anchor="t" anchorCtr="0" compatLnSpc="1"/>
            <a:lstStyle/>
            <a:p>
              <a:endParaRPr lang="zh-CN" altLang="en-US"/>
            </a:p>
          </p:txBody>
        </p:sp>
        <p:sp>
          <p:nvSpPr>
            <p:cNvPr id="41" name="Oval 6"/>
            <p:cNvSpPr>
              <a:spLocks noChangeArrowheads="1"/>
            </p:cNvSpPr>
            <p:nvPr/>
          </p:nvSpPr>
          <p:spPr bwMode="auto">
            <a:xfrm>
              <a:off x="8952278" y="1785216"/>
              <a:ext cx="1290637" cy="3676650"/>
            </a:xfrm>
            <a:prstGeom prst="ellipse">
              <a:avLst/>
            </a:prstGeom>
            <a:solidFill>
              <a:srgbClr val="EDED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 name="Oval 7"/>
            <p:cNvSpPr>
              <a:spLocks noChangeArrowheads="1"/>
            </p:cNvSpPr>
            <p:nvPr/>
          </p:nvSpPr>
          <p:spPr bwMode="auto">
            <a:xfrm>
              <a:off x="9030065" y="2156691"/>
              <a:ext cx="1031875" cy="2933700"/>
            </a:xfrm>
            <a:prstGeom prst="ellipse">
              <a:avLst/>
            </a:prstGeom>
            <a:solidFill>
              <a:srgbClr val="D1D3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 name="Oval 8"/>
            <p:cNvSpPr>
              <a:spLocks noChangeArrowheads="1"/>
            </p:cNvSpPr>
            <p:nvPr/>
          </p:nvSpPr>
          <p:spPr bwMode="auto">
            <a:xfrm>
              <a:off x="9122140" y="2578966"/>
              <a:ext cx="735012" cy="2089150"/>
            </a:xfrm>
            <a:prstGeom prst="ellipse">
              <a:avLst/>
            </a:prstGeom>
            <a:solidFill>
              <a:srgbClr val="EDED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 name="Oval 9"/>
            <p:cNvSpPr>
              <a:spLocks noChangeArrowheads="1"/>
            </p:cNvSpPr>
            <p:nvPr/>
          </p:nvSpPr>
          <p:spPr bwMode="auto">
            <a:xfrm>
              <a:off x="9212628" y="2934566"/>
              <a:ext cx="484187" cy="1377950"/>
            </a:xfrm>
            <a:prstGeom prst="ellipse">
              <a:avLst/>
            </a:prstGeom>
            <a:solidFill>
              <a:srgbClr val="D1D3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 name="Oval 10"/>
            <p:cNvSpPr>
              <a:spLocks noChangeArrowheads="1"/>
            </p:cNvSpPr>
            <p:nvPr/>
          </p:nvSpPr>
          <p:spPr bwMode="auto">
            <a:xfrm>
              <a:off x="9314228" y="3313979"/>
              <a:ext cx="217487" cy="619125"/>
            </a:xfrm>
            <a:prstGeom prst="ellipse">
              <a:avLst/>
            </a:prstGeom>
            <a:solidFill>
              <a:srgbClr val="365B7C"/>
            </a:solidFill>
            <a:ln>
              <a:noFill/>
            </a:ln>
          </p:spPr>
          <p:txBody>
            <a:bodyPr vert="horz" wrap="square" lIns="91440" tIns="45720" rIns="91440" bIns="45720" numCol="1" anchor="t" anchorCtr="0" compatLnSpc="1"/>
            <a:lstStyle/>
            <a:p>
              <a:endParaRPr lang="zh-CN" altLang="en-US"/>
            </a:p>
          </p:txBody>
        </p:sp>
      </p:grpSp>
      <p:grpSp>
        <p:nvGrpSpPr>
          <p:cNvPr id="5" name="组合 4"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GrpSpPr/>
          <p:nvPr/>
        </p:nvGrpSpPr>
        <p:grpSpPr>
          <a:xfrm>
            <a:off x="889096" y="1550240"/>
            <a:ext cx="7707312" cy="5165725"/>
            <a:chOff x="982441" y="1557225"/>
            <a:chExt cx="7707312" cy="5165725"/>
          </a:xfrm>
        </p:grpSpPr>
        <p:sp>
          <p:nvSpPr>
            <p:cNvPr id="49" name="Freeform 13"/>
            <p:cNvSpPr/>
            <p:nvPr/>
          </p:nvSpPr>
          <p:spPr bwMode="auto">
            <a:xfrm>
              <a:off x="982441" y="3816237"/>
              <a:ext cx="4237037" cy="625475"/>
            </a:xfrm>
            <a:custGeom>
              <a:avLst/>
              <a:gdLst>
                <a:gd name="T0" fmla="*/ 1880 w 2669"/>
                <a:gd name="T1" fmla="*/ 0 h 394"/>
                <a:gd name="T2" fmla="*/ 1880 w 2669"/>
                <a:gd name="T3" fmla="*/ 3 h 394"/>
                <a:gd name="T4" fmla="*/ 0 w 2669"/>
                <a:gd name="T5" fmla="*/ 3 h 394"/>
                <a:gd name="T6" fmla="*/ 236 w 2669"/>
                <a:gd name="T7" fmla="*/ 198 h 394"/>
                <a:gd name="T8" fmla="*/ 0 w 2669"/>
                <a:gd name="T9" fmla="*/ 394 h 394"/>
                <a:gd name="T10" fmla="*/ 1880 w 2669"/>
                <a:gd name="T11" fmla="*/ 394 h 394"/>
                <a:gd name="T12" fmla="*/ 1880 w 2669"/>
                <a:gd name="T13" fmla="*/ 391 h 394"/>
                <a:gd name="T14" fmla="*/ 2669 w 2669"/>
                <a:gd name="T15" fmla="*/ 391 h 394"/>
                <a:gd name="T16" fmla="*/ 2669 w 2669"/>
                <a:gd name="T17" fmla="*/ 0 h 394"/>
                <a:gd name="T18" fmla="*/ 1880 w 2669"/>
                <a:gd name="T19" fmla="*/ 0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69" h="394">
                  <a:moveTo>
                    <a:pt x="1880" y="0"/>
                  </a:moveTo>
                  <a:lnTo>
                    <a:pt x="1880" y="3"/>
                  </a:lnTo>
                  <a:lnTo>
                    <a:pt x="0" y="3"/>
                  </a:lnTo>
                  <a:lnTo>
                    <a:pt x="236" y="198"/>
                  </a:lnTo>
                  <a:lnTo>
                    <a:pt x="0" y="394"/>
                  </a:lnTo>
                  <a:lnTo>
                    <a:pt x="1880" y="394"/>
                  </a:lnTo>
                  <a:lnTo>
                    <a:pt x="1880" y="391"/>
                  </a:lnTo>
                  <a:lnTo>
                    <a:pt x="2669" y="391"/>
                  </a:lnTo>
                  <a:lnTo>
                    <a:pt x="2669" y="0"/>
                  </a:lnTo>
                  <a:lnTo>
                    <a:pt x="1880" y="0"/>
                  </a:lnTo>
                  <a:close/>
                </a:path>
              </a:pathLst>
            </a:custGeom>
            <a:solidFill>
              <a:srgbClr val="D06F83"/>
            </a:solidFill>
            <a:ln>
              <a:noFill/>
            </a:ln>
            <a:effectLst>
              <a:outerShdw blurRad="127000" dist="63500" dir="8100000" algn="tr" rotWithShape="0">
                <a:prstClr val="black">
                  <a:alpha val="40000"/>
                </a:prstClr>
              </a:outerShdw>
            </a:effectLst>
          </p:spPr>
          <p:txBody>
            <a:bodyPr vert="horz" wrap="square" lIns="91440" tIns="45720" rIns="91440" bIns="45720" numCol="1" anchor="t" anchorCtr="0" compatLnSpc="1"/>
            <a:lstStyle/>
            <a:p>
              <a:endParaRPr lang="zh-CN" altLang="en-US"/>
            </a:p>
          </p:txBody>
        </p:sp>
        <p:sp>
          <p:nvSpPr>
            <p:cNvPr id="50" name="Freeform 14"/>
            <p:cNvSpPr/>
            <p:nvPr/>
          </p:nvSpPr>
          <p:spPr bwMode="auto">
            <a:xfrm>
              <a:off x="1633316" y="2498612"/>
              <a:ext cx="4230687" cy="2043113"/>
            </a:xfrm>
            <a:custGeom>
              <a:avLst/>
              <a:gdLst>
                <a:gd name="T0" fmla="*/ 133 w 2665"/>
                <a:gd name="T1" fmla="*/ 0 h 1287"/>
                <a:gd name="T2" fmla="*/ 289 w 2665"/>
                <a:gd name="T3" fmla="*/ 264 h 1287"/>
                <a:gd name="T4" fmla="*/ 0 w 2665"/>
                <a:gd name="T5" fmla="*/ 366 h 1287"/>
                <a:gd name="T6" fmla="*/ 2531 w 2665"/>
                <a:gd name="T7" fmla="*/ 1287 h 1287"/>
                <a:gd name="T8" fmla="*/ 2665 w 2665"/>
                <a:gd name="T9" fmla="*/ 921 h 1287"/>
                <a:gd name="T10" fmla="*/ 133 w 2665"/>
                <a:gd name="T11" fmla="*/ 0 h 1287"/>
              </a:gdLst>
              <a:ahLst/>
              <a:cxnLst>
                <a:cxn ang="0">
                  <a:pos x="T0" y="T1"/>
                </a:cxn>
                <a:cxn ang="0">
                  <a:pos x="T2" y="T3"/>
                </a:cxn>
                <a:cxn ang="0">
                  <a:pos x="T4" y="T5"/>
                </a:cxn>
                <a:cxn ang="0">
                  <a:pos x="T6" y="T7"/>
                </a:cxn>
                <a:cxn ang="0">
                  <a:pos x="T8" y="T9"/>
                </a:cxn>
                <a:cxn ang="0">
                  <a:pos x="T10" y="T11"/>
                </a:cxn>
              </a:cxnLst>
              <a:rect l="0" t="0" r="r" b="b"/>
              <a:pathLst>
                <a:path w="2665" h="1287">
                  <a:moveTo>
                    <a:pt x="133" y="0"/>
                  </a:moveTo>
                  <a:lnTo>
                    <a:pt x="289" y="264"/>
                  </a:lnTo>
                  <a:lnTo>
                    <a:pt x="0" y="366"/>
                  </a:lnTo>
                  <a:lnTo>
                    <a:pt x="2531" y="1287"/>
                  </a:lnTo>
                  <a:lnTo>
                    <a:pt x="2665" y="921"/>
                  </a:lnTo>
                  <a:lnTo>
                    <a:pt x="133" y="0"/>
                  </a:lnTo>
                  <a:close/>
                </a:path>
              </a:pathLst>
            </a:custGeom>
            <a:solidFill>
              <a:srgbClr val="966481"/>
            </a:solidFill>
            <a:ln>
              <a:noFill/>
            </a:ln>
            <a:effectLst>
              <a:outerShdw blurRad="127000" dist="63500" dir="8100000" algn="tr" rotWithShape="0">
                <a:prstClr val="black">
                  <a:alpha val="40000"/>
                </a:prstClr>
              </a:outerShdw>
            </a:effectLst>
          </p:spPr>
          <p:txBody>
            <a:bodyPr vert="horz" wrap="square" lIns="91440" tIns="45720" rIns="91440" bIns="45720" numCol="1" anchor="t" anchorCtr="0" compatLnSpc="1"/>
            <a:lstStyle/>
            <a:p>
              <a:endParaRPr lang="zh-CN" altLang="en-US"/>
            </a:p>
          </p:txBody>
        </p:sp>
        <p:sp>
          <p:nvSpPr>
            <p:cNvPr id="51" name="Freeform 15"/>
            <p:cNvSpPr/>
            <p:nvPr/>
          </p:nvSpPr>
          <p:spPr bwMode="auto">
            <a:xfrm>
              <a:off x="1633316" y="3711462"/>
              <a:ext cx="4230687" cy="2044700"/>
            </a:xfrm>
            <a:custGeom>
              <a:avLst/>
              <a:gdLst>
                <a:gd name="T0" fmla="*/ 133 w 2665"/>
                <a:gd name="T1" fmla="*/ 1288 h 1288"/>
                <a:gd name="T2" fmla="*/ 289 w 2665"/>
                <a:gd name="T3" fmla="*/ 1024 h 1288"/>
                <a:gd name="T4" fmla="*/ 0 w 2665"/>
                <a:gd name="T5" fmla="*/ 921 h 1288"/>
                <a:gd name="T6" fmla="*/ 2532 w 2665"/>
                <a:gd name="T7" fmla="*/ 0 h 1288"/>
                <a:gd name="T8" fmla="*/ 2665 w 2665"/>
                <a:gd name="T9" fmla="*/ 366 h 1288"/>
                <a:gd name="T10" fmla="*/ 133 w 2665"/>
                <a:gd name="T11" fmla="*/ 1288 h 1288"/>
              </a:gdLst>
              <a:ahLst/>
              <a:cxnLst>
                <a:cxn ang="0">
                  <a:pos x="T0" y="T1"/>
                </a:cxn>
                <a:cxn ang="0">
                  <a:pos x="T2" y="T3"/>
                </a:cxn>
                <a:cxn ang="0">
                  <a:pos x="T4" y="T5"/>
                </a:cxn>
                <a:cxn ang="0">
                  <a:pos x="T6" y="T7"/>
                </a:cxn>
                <a:cxn ang="0">
                  <a:pos x="T8" y="T9"/>
                </a:cxn>
                <a:cxn ang="0">
                  <a:pos x="T10" y="T11"/>
                </a:cxn>
              </a:cxnLst>
              <a:rect l="0" t="0" r="r" b="b"/>
              <a:pathLst>
                <a:path w="2665" h="1288">
                  <a:moveTo>
                    <a:pt x="133" y="1288"/>
                  </a:moveTo>
                  <a:lnTo>
                    <a:pt x="289" y="1024"/>
                  </a:lnTo>
                  <a:lnTo>
                    <a:pt x="0" y="921"/>
                  </a:lnTo>
                  <a:lnTo>
                    <a:pt x="2532" y="0"/>
                  </a:lnTo>
                  <a:lnTo>
                    <a:pt x="2665" y="366"/>
                  </a:lnTo>
                  <a:lnTo>
                    <a:pt x="133" y="1288"/>
                  </a:lnTo>
                  <a:close/>
                </a:path>
              </a:pathLst>
            </a:custGeom>
            <a:solidFill>
              <a:srgbClr val="F77983"/>
            </a:solidFill>
            <a:ln>
              <a:noFill/>
            </a:ln>
            <a:effectLst>
              <a:outerShdw blurRad="127000" dist="63500" dir="8100000" algn="tr" rotWithShape="0">
                <a:prstClr val="black">
                  <a:alpha val="40000"/>
                </a:prstClr>
              </a:outerShdw>
            </a:effectLst>
          </p:spPr>
          <p:txBody>
            <a:bodyPr vert="horz" wrap="square" lIns="91440" tIns="45720" rIns="91440" bIns="45720" numCol="1" anchor="t" anchorCtr="0" compatLnSpc="1"/>
            <a:lstStyle/>
            <a:p>
              <a:endParaRPr lang="zh-CN" altLang="en-US"/>
            </a:p>
          </p:txBody>
        </p:sp>
        <p:sp>
          <p:nvSpPr>
            <p:cNvPr id="54" name="Freeform 16"/>
            <p:cNvSpPr/>
            <p:nvPr/>
          </p:nvSpPr>
          <p:spPr bwMode="auto">
            <a:xfrm>
              <a:off x="2779491" y="3971812"/>
              <a:ext cx="3552825" cy="2751138"/>
            </a:xfrm>
            <a:custGeom>
              <a:avLst/>
              <a:gdLst>
                <a:gd name="T0" fmla="*/ 1068 w 1582"/>
                <a:gd name="T1" fmla="*/ 437 h 1225"/>
                <a:gd name="T2" fmla="*/ 199 w 1582"/>
                <a:gd name="T3" fmla="*/ 1225 h 1225"/>
                <a:gd name="T4" fmla="*/ 216 w 1582"/>
                <a:gd name="T5" fmla="*/ 991 h 1225"/>
                <a:gd name="T6" fmla="*/ 0 w 1582"/>
                <a:gd name="T7" fmla="*/ 993 h 1225"/>
                <a:gd name="T8" fmla="*/ 937 w 1582"/>
                <a:gd name="T9" fmla="*/ 206 h 1225"/>
                <a:gd name="T10" fmla="*/ 1582 w 1582"/>
                <a:gd name="T11" fmla="*/ 0 h 1225"/>
                <a:gd name="T12" fmla="*/ 1582 w 1582"/>
                <a:gd name="T13" fmla="*/ 150 h 1225"/>
                <a:gd name="T14" fmla="*/ 1068 w 1582"/>
                <a:gd name="T15" fmla="*/ 437 h 122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82" h="1225">
                  <a:moveTo>
                    <a:pt x="1068" y="437"/>
                  </a:moveTo>
                  <a:cubicBezTo>
                    <a:pt x="199" y="1225"/>
                    <a:pt x="199" y="1225"/>
                    <a:pt x="199" y="1225"/>
                  </a:cubicBezTo>
                  <a:cubicBezTo>
                    <a:pt x="216" y="991"/>
                    <a:pt x="216" y="991"/>
                    <a:pt x="216" y="991"/>
                  </a:cubicBezTo>
                  <a:cubicBezTo>
                    <a:pt x="0" y="993"/>
                    <a:pt x="0" y="993"/>
                    <a:pt x="0" y="993"/>
                  </a:cubicBezTo>
                  <a:cubicBezTo>
                    <a:pt x="937" y="206"/>
                    <a:pt x="937" y="206"/>
                    <a:pt x="937" y="206"/>
                  </a:cubicBezTo>
                  <a:cubicBezTo>
                    <a:pt x="1093" y="80"/>
                    <a:pt x="1241" y="0"/>
                    <a:pt x="1582" y="0"/>
                  </a:cubicBezTo>
                  <a:cubicBezTo>
                    <a:pt x="1582" y="150"/>
                    <a:pt x="1582" y="150"/>
                    <a:pt x="1582" y="150"/>
                  </a:cubicBezTo>
                  <a:cubicBezTo>
                    <a:pt x="1408" y="165"/>
                    <a:pt x="1189" y="316"/>
                    <a:pt x="1068" y="437"/>
                  </a:cubicBezTo>
                  <a:close/>
                </a:path>
              </a:pathLst>
            </a:custGeom>
            <a:solidFill>
              <a:srgbClr val="F8AD94"/>
            </a:solidFill>
            <a:ln>
              <a:noFill/>
            </a:ln>
            <a:effectLst>
              <a:outerShdw blurRad="127000" dist="63500" dir="8100000" algn="tr" rotWithShape="0">
                <a:prstClr val="black">
                  <a:alpha val="40000"/>
                </a:prstClr>
              </a:outerShdw>
            </a:effectLst>
          </p:spPr>
          <p:txBody>
            <a:bodyPr vert="horz" wrap="square" lIns="91440" tIns="45720" rIns="91440" bIns="45720" numCol="1" anchor="t" anchorCtr="0" compatLnSpc="1"/>
            <a:lstStyle/>
            <a:p>
              <a:endParaRPr lang="zh-CN" altLang="en-US"/>
            </a:p>
          </p:txBody>
        </p:sp>
        <p:sp>
          <p:nvSpPr>
            <p:cNvPr id="56" name="Freeform 17"/>
            <p:cNvSpPr/>
            <p:nvPr/>
          </p:nvSpPr>
          <p:spPr bwMode="auto">
            <a:xfrm>
              <a:off x="2779491" y="1557225"/>
              <a:ext cx="3552825" cy="2751138"/>
            </a:xfrm>
            <a:custGeom>
              <a:avLst/>
              <a:gdLst>
                <a:gd name="T0" fmla="*/ 1068 w 1582"/>
                <a:gd name="T1" fmla="*/ 788 h 1225"/>
                <a:gd name="T2" fmla="*/ 199 w 1582"/>
                <a:gd name="T3" fmla="*/ 0 h 1225"/>
                <a:gd name="T4" fmla="*/ 216 w 1582"/>
                <a:gd name="T5" fmla="*/ 234 h 1225"/>
                <a:gd name="T6" fmla="*/ 0 w 1582"/>
                <a:gd name="T7" fmla="*/ 232 h 1225"/>
                <a:gd name="T8" fmla="*/ 937 w 1582"/>
                <a:gd name="T9" fmla="*/ 1019 h 1225"/>
                <a:gd name="T10" fmla="*/ 1582 w 1582"/>
                <a:gd name="T11" fmla="*/ 1225 h 1225"/>
                <a:gd name="T12" fmla="*/ 1582 w 1582"/>
                <a:gd name="T13" fmla="*/ 1075 h 1225"/>
                <a:gd name="T14" fmla="*/ 1068 w 1582"/>
                <a:gd name="T15" fmla="*/ 788 h 122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82" h="1225">
                  <a:moveTo>
                    <a:pt x="1068" y="788"/>
                  </a:moveTo>
                  <a:cubicBezTo>
                    <a:pt x="199" y="0"/>
                    <a:pt x="199" y="0"/>
                    <a:pt x="199" y="0"/>
                  </a:cubicBezTo>
                  <a:cubicBezTo>
                    <a:pt x="216" y="234"/>
                    <a:pt x="216" y="234"/>
                    <a:pt x="216" y="234"/>
                  </a:cubicBezTo>
                  <a:cubicBezTo>
                    <a:pt x="0" y="232"/>
                    <a:pt x="0" y="232"/>
                    <a:pt x="0" y="232"/>
                  </a:cubicBezTo>
                  <a:cubicBezTo>
                    <a:pt x="937" y="1019"/>
                    <a:pt x="937" y="1019"/>
                    <a:pt x="937" y="1019"/>
                  </a:cubicBezTo>
                  <a:cubicBezTo>
                    <a:pt x="1093" y="1145"/>
                    <a:pt x="1241" y="1225"/>
                    <a:pt x="1582" y="1225"/>
                  </a:cubicBezTo>
                  <a:cubicBezTo>
                    <a:pt x="1582" y="1075"/>
                    <a:pt x="1582" y="1075"/>
                    <a:pt x="1582" y="1075"/>
                  </a:cubicBezTo>
                  <a:cubicBezTo>
                    <a:pt x="1408" y="1060"/>
                    <a:pt x="1189" y="909"/>
                    <a:pt x="1068" y="788"/>
                  </a:cubicBezTo>
                  <a:close/>
                </a:path>
              </a:pathLst>
            </a:custGeom>
            <a:solidFill>
              <a:srgbClr val="365B7C"/>
            </a:solidFill>
            <a:ln>
              <a:noFill/>
            </a:ln>
            <a:effectLst>
              <a:outerShdw blurRad="127000" dist="63500" dir="8100000" algn="tr" rotWithShape="0">
                <a:prstClr val="black">
                  <a:alpha val="40000"/>
                </a:prstClr>
              </a:outerShdw>
            </a:effectLst>
          </p:spPr>
          <p:txBody>
            <a:bodyPr vert="horz" wrap="square" lIns="91440" tIns="45720" rIns="91440" bIns="45720" numCol="1" anchor="t" anchorCtr="0" compatLnSpc="1"/>
            <a:lstStyle/>
            <a:p>
              <a:endParaRPr lang="zh-CN" altLang="en-US"/>
            </a:p>
          </p:txBody>
        </p:sp>
        <p:grpSp>
          <p:nvGrpSpPr>
            <p:cNvPr id="2" name="组合 1"/>
            <p:cNvGrpSpPr/>
            <p:nvPr/>
          </p:nvGrpSpPr>
          <p:grpSpPr>
            <a:xfrm>
              <a:off x="6332316" y="3843225"/>
              <a:ext cx="2357437" cy="598488"/>
              <a:chOff x="6446838" y="3201988"/>
              <a:chExt cx="2357437" cy="598488"/>
            </a:xfrm>
          </p:grpSpPr>
          <p:sp>
            <p:nvSpPr>
              <p:cNvPr id="47" name="Freeform 11"/>
              <p:cNvSpPr/>
              <p:nvPr/>
            </p:nvSpPr>
            <p:spPr bwMode="auto">
              <a:xfrm>
                <a:off x="7827963" y="3498850"/>
                <a:ext cx="976312" cy="49213"/>
              </a:xfrm>
              <a:custGeom>
                <a:avLst/>
                <a:gdLst>
                  <a:gd name="T0" fmla="*/ 570 w 615"/>
                  <a:gd name="T1" fmla="*/ 0 h 31"/>
                  <a:gd name="T2" fmla="*/ 570 w 615"/>
                  <a:gd name="T3" fmla="*/ 0 h 31"/>
                  <a:gd name="T4" fmla="*/ 0 w 615"/>
                  <a:gd name="T5" fmla="*/ 0 h 31"/>
                  <a:gd name="T6" fmla="*/ 0 w 615"/>
                  <a:gd name="T7" fmla="*/ 31 h 31"/>
                  <a:gd name="T8" fmla="*/ 570 w 615"/>
                  <a:gd name="T9" fmla="*/ 31 h 31"/>
                  <a:gd name="T10" fmla="*/ 615 w 615"/>
                  <a:gd name="T11" fmla="*/ 0 h 31"/>
                  <a:gd name="T12" fmla="*/ 570 w 615"/>
                  <a:gd name="T13" fmla="*/ 0 h 31"/>
                </a:gdLst>
                <a:ahLst/>
                <a:cxnLst>
                  <a:cxn ang="0">
                    <a:pos x="T0" y="T1"/>
                  </a:cxn>
                  <a:cxn ang="0">
                    <a:pos x="T2" y="T3"/>
                  </a:cxn>
                  <a:cxn ang="0">
                    <a:pos x="T4" y="T5"/>
                  </a:cxn>
                  <a:cxn ang="0">
                    <a:pos x="T6" y="T7"/>
                  </a:cxn>
                  <a:cxn ang="0">
                    <a:pos x="T8" y="T9"/>
                  </a:cxn>
                  <a:cxn ang="0">
                    <a:pos x="T10" y="T11"/>
                  </a:cxn>
                  <a:cxn ang="0">
                    <a:pos x="T12" y="T13"/>
                  </a:cxn>
                </a:cxnLst>
                <a:rect l="0" t="0" r="r" b="b"/>
                <a:pathLst>
                  <a:path w="615" h="31">
                    <a:moveTo>
                      <a:pt x="570" y="0"/>
                    </a:moveTo>
                    <a:lnTo>
                      <a:pt x="570" y="0"/>
                    </a:lnTo>
                    <a:lnTo>
                      <a:pt x="0" y="0"/>
                    </a:lnTo>
                    <a:lnTo>
                      <a:pt x="0" y="31"/>
                    </a:lnTo>
                    <a:lnTo>
                      <a:pt x="570" y="31"/>
                    </a:lnTo>
                    <a:lnTo>
                      <a:pt x="615" y="0"/>
                    </a:lnTo>
                    <a:lnTo>
                      <a:pt x="570" y="0"/>
                    </a:lnTo>
                    <a:close/>
                  </a:path>
                </a:pathLst>
              </a:custGeom>
              <a:solidFill>
                <a:srgbClr val="D1D3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 name="Freeform 12"/>
              <p:cNvSpPr/>
              <p:nvPr/>
            </p:nvSpPr>
            <p:spPr bwMode="auto">
              <a:xfrm>
                <a:off x="7827963" y="3449638"/>
                <a:ext cx="976312" cy="49213"/>
              </a:xfrm>
              <a:custGeom>
                <a:avLst/>
                <a:gdLst>
                  <a:gd name="T0" fmla="*/ 615 w 615"/>
                  <a:gd name="T1" fmla="*/ 31 h 31"/>
                  <a:gd name="T2" fmla="*/ 570 w 615"/>
                  <a:gd name="T3" fmla="*/ 0 h 31"/>
                  <a:gd name="T4" fmla="*/ 570 w 615"/>
                  <a:gd name="T5" fmla="*/ 0 h 31"/>
                  <a:gd name="T6" fmla="*/ 0 w 615"/>
                  <a:gd name="T7" fmla="*/ 0 h 31"/>
                  <a:gd name="T8" fmla="*/ 0 w 615"/>
                  <a:gd name="T9" fmla="*/ 31 h 31"/>
                  <a:gd name="T10" fmla="*/ 595 w 615"/>
                  <a:gd name="T11" fmla="*/ 31 h 31"/>
                  <a:gd name="T12" fmla="*/ 595 w 615"/>
                  <a:gd name="T13" fmla="*/ 31 h 31"/>
                  <a:gd name="T14" fmla="*/ 615 w 615"/>
                  <a:gd name="T15" fmla="*/ 31 h 3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15" h="31">
                    <a:moveTo>
                      <a:pt x="615" y="31"/>
                    </a:moveTo>
                    <a:lnTo>
                      <a:pt x="570" y="0"/>
                    </a:lnTo>
                    <a:lnTo>
                      <a:pt x="570" y="0"/>
                    </a:lnTo>
                    <a:lnTo>
                      <a:pt x="0" y="0"/>
                    </a:lnTo>
                    <a:lnTo>
                      <a:pt x="0" y="31"/>
                    </a:lnTo>
                    <a:lnTo>
                      <a:pt x="595" y="31"/>
                    </a:lnTo>
                    <a:lnTo>
                      <a:pt x="595" y="31"/>
                    </a:lnTo>
                    <a:lnTo>
                      <a:pt x="615" y="31"/>
                    </a:lnTo>
                    <a:close/>
                  </a:path>
                </a:pathLst>
              </a:custGeom>
              <a:solidFill>
                <a:srgbClr val="EDED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 name="Rectangle 18"/>
              <p:cNvSpPr>
                <a:spLocks noChangeArrowheads="1"/>
              </p:cNvSpPr>
              <p:nvPr/>
            </p:nvSpPr>
            <p:spPr bwMode="auto">
              <a:xfrm>
                <a:off x="6446838" y="3330575"/>
                <a:ext cx="423862" cy="168275"/>
              </a:xfrm>
              <a:prstGeom prst="rect">
                <a:avLst/>
              </a:prstGeom>
              <a:solidFill>
                <a:srgbClr val="EDEDE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58" name="Rectangle 19"/>
              <p:cNvSpPr>
                <a:spLocks noChangeArrowheads="1"/>
              </p:cNvSpPr>
              <p:nvPr/>
            </p:nvSpPr>
            <p:spPr bwMode="auto">
              <a:xfrm>
                <a:off x="6446838" y="3498850"/>
                <a:ext cx="423862" cy="168275"/>
              </a:xfrm>
              <a:prstGeom prst="rect">
                <a:avLst/>
              </a:prstGeom>
              <a:solidFill>
                <a:srgbClr val="D1D3D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59" name="Rectangle 20"/>
              <p:cNvSpPr>
                <a:spLocks noChangeArrowheads="1"/>
              </p:cNvSpPr>
              <p:nvPr/>
            </p:nvSpPr>
            <p:spPr bwMode="auto">
              <a:xfrm>
                <a:off x="6996113" y="3201988"/>
                <a:ext cx="703262" cy="298450"/>
              </a:xfrm>
              <a:prstGeom prst="rect">
                <a:avLst/>
              </a:prstGeom>
              <a:solidFill>
                <a:srgbClr val="EDEDE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60" name="Rectangle 21"/>
              <p:cNvSpPr>
                <a:spLocks noChangeArrowheads="1"/>
              </p:cNvSpPr>
              <p:nvPr/>
            </p:nvSpPr>
            <p:spPr bwMode="auto">
              <a:xfrm>
                <a:off x="6996113" y="3500438"/>
                <a:ext cx="703262" cy="300038"/>
              </a:xfrm>
              <a:prstGeom prst="rect">
                <a:avLst/>
              </a:prstGeom>
              <a:solidFill>
                <a:srgbClr val="D1D3D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61" name="Freeform 22"/>
              <p:cNvSpPr/>
              <p:nvPr/>
            </p:nvSpPr>
            <p:spPr bwMode="auto">
              <a:xfrm>
                <a:off x="7699375" y="3205163"/>
                <a:ext cx="128587" cy="595313"/>
              </a:xfrm>
              <a:custGeom>
                <a:avLst/>
                <a:gdLst>
                  <a:gd name="T0" fmla="*/ 0 w 81"/>
                  <a:gd name="T1" fmla="*/ 375 h 375"/>
                  <a:gd name="T2" fmla="*/ 81 w 81"/>
                  <a:gd name="T3" fmla="*/ 294 h 375"/>
                  <a:gd name="T4" fmla="*/ 81 w 81"/>
                  <a:gd name="T5" fmla="*/ 79 h 375"/>
                  <a:gd name="T6" fmla="*/ 0 w 81"/>
                  <a:gd name="T7" fmla="*/ 0 h 375"/>
                  <a:gd name="T8" fmla="*/ 0 w 81"/>
                  <a:gd name="T9" fmla="*/ 375 h 375"/>
                </a:gdLst>
                <a:ahLst/>
                <a:cxnLst>
                  <a:cxn ang="0">
                    <a:pos x="T0" y="T1"/>
                  </a:cxn>
                  <a:cxn ang="0">
                    <a:pos x="T2" y="T3"/>
                  </a:cxn>
                  <a:cxn ang="0">
                    <a:pos x="T4" y="T5"/>
                  </a:cxn>
                  <a:cxn ang="0">
                    <a:pos x="T6" y="T7"/>
                  </a:cxn>
                  <a:cxn ang="0">
                    <a:pos x="T8" y="T9"/>
                  </a:cxn>
                </a:cxnLst>
                <a:rect l="0" t="0" r="r" b="b"/>
                <a:pathLst>
                  <a:path w="81" h="375">
                    <a:moveTo>
                      <a:pt x="0" y="375"/>
                    </a:moveTo>
                    <a:lnTo>
                      <a:pt x="81" y="294"/>
                    </a:lnTo>
                    <a:lnTo>
                      <a:pt x="81" y="79"/>
                    </a:lnTo>
                    <a:lnTo>
                      <a:pt x="0" y="0"/>
                    </a:lnTo>
                    <a:lnTo>
                      <a:pt x="0" y="375"/>
                    </a:lnTo>
                    <a:close/>
                  </a:path>
                </a:pathLst>
              </a:custGeom>
              <a:solidFill>
                <a:srgbClr val="D1D3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 name="Freeform 23"/>
              <p:cNvSpPr/>
              <p:nvPr/>
            </p:nvSpPr>
            <p:spPr bwMode="auto">
              <a:xfrm>
                <a:off x="6870700" y="3201988"/>
                <a:ext cx="125412" cy="598488"/>
              </a:xfrm>
              <a:custGeom>
                <a:avLst/>
                <a:gdLst>
                  <a:gd name="T0" fmla="*/ 79 w 79"/>
                  <a:gd name="T1" fmla="*/ 0 h 377"/>
                  <a:gd name="T2" fmla="*/ 0 w 79"/>
                  <a:gd name="T3" fmla="*/ 81 h 377"/>
                  <a:gd name="T4" fmla="*/ 0 w 79"/>
                  <a:gd name="T5" fmla="*/ 296 h 377"/>
                  <a:gd name="T6" fmla="*/ 79 w 79"/>
                  <a:gd name="T7" fmla="*/ 377 h 377"/>
                  <a:gd name="T8" fmla="*/ 79 w 79"/>
                  <a:gd name="T9" fmla="*/ 0 h 377"/>
                </a:gdLst>
                <a:ahLst/>
                <a:cxnLst>
                  <a:cxn ang="0">
                    <a:pos x="T0" y="T1"/>
                  </a:cxn>
                  <a:cxn ang="0">
                    <a:pos x="T2" y="T3"/>
                  </a:cxn>
                  <a:cxn ang="0">
                    <a:pos x="T4" y="T5"/>
                  </a:cxn>
                  <a:cxn ang="0">
                    <a:pos x="T6" y="T7"/>
                  </a:cxn>
                  <a:cxn ang="0">
                    <a:pos x="T8" y="T9"/>
                  </a:cxn>
                </a:cxnLst>
                <a:rect l="0" t="0" r="r" b="b"/>
                <a:pathLst>
                  <a:path w="79" h="377">
                    <a:moveTo>
                      <a:pt x="79" y="0"/>
                    </a:moveTo>
                    <a:lnTo>
                      <a:pt x="0" y="81"/>
                    </a:lnTo>
                    <a:lnTo>
                      <a:pt x="0" y="296"/>
                    </a:lnTo>
                    <a:lnTo>
                      <a:pt x="79" y="377"/>
                    </a:lnTo>
                    <a:lnTo>
                      <a:pt x="79" y="0"/>
                    </a:lnTo>
                    <a:close/>
                  </a:path>
                </a:pathLst>
              </a:custGeom>
              <a:solidFill>
                <a:srgbClr val="EDED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 name="Rectangle 24"/>
              <p:cNvSpPr>
                <a:spLocks noChangeArrowheads="1"/>
              </p:cNvSpPr>
              <p:nvPr/>
            </p:nvSpPr>
            <p:spPr bwMode="auto">
              <a:xfrm>
                <a:off x="6446838" y="3330575"/>
                <a:ext cx="55562" cy="336550"/>
              </a:xfrm>
              <a:prstGeom prst="rect">
                <a:avLst/>
              </a:prstGeom>
              <a:solidFill>
                <a:srgbClr val="6D6E7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grpSp>
      </p:grpSp>
      <p:sp>
        <p:nvSpPr>
          <p:cNvPr id="64" name="Rectangle 42"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rot="2520981">
            <a:off x="2755183" y="2695306"/>
            <a:ext cx="2800279" cy="563151"/>
          </a:xfrm>
          <a:prstGeom prst="rect">
            <a:avLst/>
          </a:prstGeom>
          <a:noFill/>
          <a:ln w="12700" cap="flat" cmpd="sng" algn="ctr">
            <a:noFill/>
            <a:prstDash val="solid"/>
          </a:ln>
          <a:effectLst/>
        </p:spPr>
        <p:txBody>
          <a:bodyPr lIns="91440" tIns="0" rIns="91440" bIns="0" rtlCol="0" anchor="t"/>
          <a:lstStyle/>
          <a:p>
            <a:pPr algn="r"/>
            <a:r>
              <a:rPr lang="zh-CN" altLang="en-US" sz="2400" b="1" dirty="0">
                <a:solidFill>
                  <a:schemeClr val="bg1"/>
                </a:solidFill>
                <a:latin typeface="Arial" panose="020B0604020202020204" pitchFamily="34" charset="0"/>
                <a:cs typeface="Arial" panose="020B0604020202020204" pitchFamily="34" charset="0"/>
              </a:rPr>
              <a:t>应届毕业生</a:t>
            </a:r>
          </a:p>
        </p:txBody>
      </p:sp>
      <p:sp>
        <p:nvSpPr>
          <p:cNvPr id="65" name="Rectangle 42"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rot="1300391">
            <a:off x="1700820" y="3155475"/>
            <a:ext cx="2800279" cy="563151"/>
          </a:xfrm>
          <a:prstGeom prst="rect">
            <a:avLst/>
          </a:prstGeom>
          <a:noFill/>
          <a:ln w="12700" cap="flat" cmpd="sng" algn="ctr">
            <a:noFill/>
            <a:prstDash val="solid"/>
          </a:ln>
          <a:effectLst/>
        </p:spPr>
        <p:txBody>
          <a:bodyPr lIns="91440" tIns="0" rIns="91440" bIns="0" rtlCol="0" anchor="t"/>
          <a:lstStyle/>
          <a:p>
            <a:pPr algn="r"/>
            <a:r>
              <a:rPr lang="en-US" altLang="zh-CN" sz="2400" b="1" dirty="0">
                <a:solidFill>
                  <a:schemeClr val="bg1"/>
                </a:solidFill>
                <a:latin typeface="Arial" panose="020B0604020202020204" pitchFamily="34" charset="0"/>
                <a:cs typeface="Arial" panose="020B0604020202020204" pitchFamily="34" charset="0"/>
              </a:rPr>
              <a:t>高级管理人员</a:t>
            </a:r>
          </a:p>
        </p:txBody>
      </p:sp>
      <p:sp>
        <p:nvSpPr>
          <p:cNvPr id="66" name="Rectangle 42"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1019060" y="3971812"/>
            <a:ext cx="2800279" cy="563151"/>
          </a:xfrm>
          <a:prstGeom prst="rect">
            <a:avLst/>
          </a:prstGeom>
          <a:noFill/>
          <a:ln w="12700" cap="flat" cmpd="sng" algn="ctr">
            <a:noFill/>
            <a:prstDash val="solid"/>
          </a:ln>
          <a:effectLst/>
        </p:spPr>
        <p:txBody>
          <a:bodyPr lIns="91440" tIns="0" rIns="91440" bIns="0" rtlCol="0" anchor="t"/>
          <a:lstStyle/>
          <a:p>
            <a:pPr algn="r"/>
            <a:r>
              <a:rPr lang="en-US" altLang="zh-CN" sz="2400" b="1" dirty="0">
                <a:solidFill>
                  <a:schemeClr val="bg1"/>
                </a:solidFill>
                <a:latin typeface="Arial" panose="020B0604020202020204" pitchFamily="34" charset="0"/>
                <a:cs typeface="Arial" panose="020B0604020202020204" pitchFamily="34" charset="0"/>
              </a:rPr>
              <a:t>“空降”</a:t>
            </a:r>
          </a:p>
        </p:txBody>
      </p:sp>
      <p:sp>
        <p:nvSpPr>
          <p:cNvPr id="67" name="Rectangle 42"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rot="20424362">
            <a:off x="1744768" y="4772199"/>
            <a:ext cx="2800279" cy="563151"/>
          </a:xfrm>
          <a:prstGeom prst="rect">
            <a:avLst/>
          </a:prstGeom>
          <a:noFill/>
          <a:ln w="12700" cap="flat" cmpd="sng" algn="ctr">
            <a:noFill/>
            <a:prstDash val="solid"/>
          </a:ln>
          <a:effectLst/>
        </p:spPr>
        <p:txBody>
          <a:bodyPr lIns="91440" tIns="0" rIns="91440" bIns="0" rtlCol="0" anchor="t"/>
          <a:lstStyle/>
          <a:p>
            <a:pPr algn="r"/>
            <a:r>
              <a:rPr lang="en-US" altLang="zh-CN" sz="2400" b="1" dirty="0">
                <a:solidFill>
                  <a:schemeClr val="bg1"/>
                </a:solidFill>
                <a:latin typeface="Arial" panose="020B0604020202020204" pitchFamily="34" charset="0"/>
                <a:cs typeface="Arial" panose="020B0604020202020204" pitchFamily="34" charset="0"/>
              </a:rPr>
              <a:t>劳务派遣</a:t>
            </a:r>
          </a:p>
        </p:txBody>
      </p:sp>
      <p:sp>
        <p:nvSpPr>
          <p:cNvPr id="68" name="Rectangle 42"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rot="19177709">
            <a:off x="2770750" y="5313318"/>
            <a:ext cx="2800279" cy="563151"/>
          </a:xfrm>
          <a:prstGeom prst="rect">
            <a:avLst/>
          </a:prstGeom>
          <a:noFill/>
          <a:ln w="12700" cap="flat" cmpd="sng" algn="ctr">
            <a:noFill/>
            <a:prstDash val="solid"/>
          </a:ln>
          <a:effectLst/>
        </p:spPr>
        <p:txBody>
          <a:bodyPr lIns="91440" tIns="0" rIns="91440" bIns="0" rtlCol="0" anchor="t"/>
          <a:lstStyle/>
          <a:p>
            <a:pPr algn="r"/>
            <a:r>
              <a:rPr lang="en-US" altLang="zh-CN" sz="2400" b="1" dirty="0">
                <a:solidFill>
                  <a:schemeClr val="bg1"/>
                </a:solidFill>
                <a:latin typeface="Arial" panose="020B0604020202020204" pitchFamily="34" charset="0"/>
                <a:cs typeface="Arial" panose="020B0604020202020204" pitchFamily="34" charset="0"/>
              </a:rPr>
              <a:t>灵活用工</a:t>
            </a:r>
          </a:p>
        </p:txBody>
      </p:sp>
      <p:cxnSp>
        <p:nvCxnSpPr>
          <p:cNvPr id="34" name="直接连接符 33"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CxnSpPr/>
          <p:nvPr/>
        </p:nvCxnSpPr>
        <p:spPr>
          <a:xfrm>
            <a:off x="3246637" y="1273629"/>
            <a:ext cx="5770860"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35" name="文本框 34"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txBox="1"/>
          <p:nvPr/>
        </p:nvSpPr>
        <p:spPr>
          <a:xfrm>
            <a:off x="5166465" y="631051"/>
            <a:ext cx="1859280" cy="521970"/>
          </a:xfrm>
          <a:prstGeom prst="rect">
            <a:avLst/>
          </a:prstGeom>
          <a:noFill/>
        </p:spPr>
        <p:txBody>
          <a:bodyPr wrap="none" rtlCol="0">
            <a:spAutoFit/>
          </a:bodyPr>
          <a:lstStyle/>
          <a:p>
            <a:r>
              <a:rPr lang="zh-CN" sz="2800" b="1" spc="500" dirty="0">
                <a:solidFill>
                  <a:schemeClr val="bg1">
                    <a:lumMod val="50000"/>
                  </a:schemeClr>
                </a:solidFill>
                <a:latin typeface="微软雅黑" panose="020B0503020204020204" charset="-122"/>
                <a:ea typeface="微软雅黑" panose="020B0503020204020204" charset="-122"/>
                <a:cs typeface="Arial" panose="020B0604020202020204" pitchFamily="34" charset="0"/>
              </a:rPr>
              <a:t>重点概念</a:t>
            </a:r>
          </a:p>
        </p:txBody>
      </p:sp>
      <p:sp>
        <p:nvSpPr>
          <p:cNvPr id="36" name="椭圆 35"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flipH="1">
            <a:off x="2686180" y="813581"/>
            <a:ext cx="157493" cy="157493"/>
          </a:xfrm>
          <a:prstGeom prst="ellipse">
            <a:avLst/>
          </a:prstGeom>
          <a:solidFill>
            <a:srgbClr val="D06F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7" name="椭圆 36"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flipH="1">
            <a:off x="2686180" y="335956"/>
            <a:ext cx="321030" cy="321030"/>
          </a:xfrm>
          <a:prstGeom prst="ellipse">
            <a:avLst/>
          </a:prstGeom>
          <a:solidFill>
            <a:srgbClr val="966481"/>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8" name="椭圆 37"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flipH="1">
            <a:off x="2991678" y="806317"/>
            <a:ext cx="219803" cy="219803"/>
          </a:xfrm>
          <a:prstGeom prst="ellipse">
            <a:avLst/>
          </a:prstGeom>
          <a:solidFill>
            <a:srgbClr val="365B7C"/>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9" name="椭圆 38"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flipH="1">
            <a:off x="2031169" y="697840"/>
            <a:ext cx="164852" cy="164852"/>
          </a:xfrm>
          <a:prstGeom prst="ellipse">
            <a:avLst/>
          </a:prstGeom>
          <a:solidFill>
            <a:srgbClr val="F779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6" name="椭圆 45"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9354354" y="755438"/>
            <a:ext cx="157493" cy="157493"/>
          </a:xfrm>
          <a:prstGeom prst="ellipse">
            <a:avLst/>
          </a:prstGeom>
          <a:solidFill>
            <a:srgbClr val="D06F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2" name="椭圆 51"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9190817" y="277813"/>
            <a:ext cx="321030" cy="321030"/>
          </a:xfrm>
          <a:prstGeom prst="ellipse">
            <a:avLst/>
          </a:prstGeom>
          <a:solidFill>
            <a:srgbClr val="966481"/>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3" name="椭圆 52"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a:off x="8986546" y="748174"/>
            <a:ext cx="219803" cy="219803"/>
          </a:xfrm>
          <a:prstGeom prst="ellipse">
            <a:avLst/>
          </a:prstGeom>
          <a:solidFill>
            <a:srgbClr val="365B7C"/>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5" name="椭圆 54"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a:off x="10002006" y="639697"/>
            <a:ext cx="164852" cy="164852"/>
          </a:xfrm>
          <a:prstGeom prst="ellipse">
            <a:avLst/>
          </a:prstGeom>
          <a:solidFill>
            <a:srgbClr val="F779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e7d195523061f1c0"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hidden="1"/>
          <p:cNvSpPr txBox="1"/>
          <p:nvPr/>
        </p:nvSpPr>
        <p:spPr>
          <a:xfrm>
            <a:off x="-355600" y="1803400"/>
            <a:ext cx="293927" cy="1016000"/>
          </a:xfrm>
          <a:prstGeom prst="rect">
            <a:avLst/>
          </a:prstGeom>
          <a:noFill/>
        </p:spPr>
        <p:txBody>
          <a:bodyPr vert="wordArtVert" rtlCol="0">
            <a:spAutoFit/>
          </a:bodyPr>
          <a:lstStyle/>
          <a:p>
            <a:r>
              <a:rPr lang="en-US" altLang="zh-CN" sz="100"/>
              <a:t>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a:t>
            </a:r>
            <a:endParaRPr lang="zh-CN" altLang="en-US" sz="100"/>
          </a:p>
        </p:txBody>
      </p:sp>
    </p:spTree>
    <p:extLst>
      <p:ext uri="{BB962C8B-B14F-4D97-AF65-F5344CB8AC3E}">
        <p14:creationId xmlns:p14="http://schemas.microsoft.com/office/powerpoint/2010/main" val="3179986730"/>
      </p:ext>
    </p:extLst>
  </p:cSld>
  <p:clrMapOvr>
    <a:masterClrMapping/>
  </p:clrMapOvr>
  <mc:AlternateContent xmlns:mc="http://schemas.openxmlformats.org/markup-compatibility/2006" xmlns:p14="http://schemas.microsoft.com/office/powerpoint/2010/main">
    <mc:Choice Requires="p14">
      <p:transition spd="slow" p14:dur="1250" advTm="0">
        <p:random/>
      </p:transition>
    </mc:Choice>
    <mc:Fallback xmlns="">
      <p:transition spd="slow" advTm="0">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4" presetClass="entr" presetSubtype="10" fill="hold"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randombar(horizontal)">
                                      <p:cBhvr>
                                        <p:cTn id="7" dur="500"/>
                                        <p:tgtEl>
                                          <p:spTgt spid="3"/>
                                        </p:tgtEl>
                                      </p:cBhvr>
                                    </p:animEffect>
                                  </p:childTnLst>
                                </p:cTn>
                              </p:par>
                            </p:childTnLst>
                          </p:cTn>
                        </p:par>
                        <p:par>
                          <p:cTn id="8" fill="hold">
                            <p:stCondLst>
                              <p:cond delay="500"/>
                            </p:stCondLst>
                            <p:childTnLst>
                              <p:par>
                                <p:cTn id="9" presetID="2" presetClass="entr" presetSubtype="8" decel="44000" fill="hold" nodeType="after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additive="base">
                                        <p:cTn id="11" dur="750" fill="hold"/>
                                        <p:tgtEl>
                                          <p:spTgt spid="5"/>
                                        </p:tgtEl>
                                        <p:attrNameLst>
                                          <p:attrName>ppt_x</p:attrName>
                                        </p:attrNameLst>
                                      </p:cBhvr>
                                      <p:tavLst>
                                        <p:tav tm="0">
                                          <p:val>
                                            <p:strVal val="0-#ppt_w/2"/>
                                          </p:val>
                                        </p:tav>
                                        <p:tav tm="100000">
                                          <p:val>
                                            <p:strVal val="#ppt_x"/>
                                          </p:val>
                                        </p:tav>
                                      </p:tavLst>
                                    </p:anim>
                                    <p:anim calcmode="lin" valueType="num">
                                      <p:cBhvr additive="base">
                                        <p:cTn id="12" dur="750" fill="hold"/>
                                        <p:tgtEl>
                                          <p:spTgt spid="5"/>
                                        </p:tgtEl>
                                        <p:attrNameLst>
                                          <p:attrName>ppt_y</p:attrName>
                                        </p:attrNameLst>
                                      </p:cBhvr>
                                      <p:tavLst>
                                        <p:tav tm="0">
                                          <p:val>
                                            <p:strVal val="#ppt_y"/>
                                          </p:val>
                                        </p:tav>
                                        <p:tav tm="100000">
                                          <p:val>
                                            <p:strVal val="#ppt_y"/>
                                          </p:val>
                                        </p:tav>
                                      </p:tavLst>
                                    </p:anim>
                                  </p:childTnLst>
                                </p:cTn>
                              </p:par>
                            </p:childTnLst>
                          </p:cTn>
                        </p:par>
                        <p:par>
                          <p:cTn id="13" fill="hold">
                            <p:stCondLst>
                              <p:cond delay="1500"/>
                            </p:stCondLst>
                            <p:childTnLst>
                              <p:par>
                                <p:cTn id="14" presetID="10" presetClass="entr" presetSubtype="0" fill="hold" grpId="0" nodeType="afterEffect">
                                  <p:stCondLst>
                                    <p:cond delay="0"/>
                                  </p:stCondLst>
                                  <p:childTnLst>
                                    <p:set>
                                      <p:cBhvr>
                                        <p:cTn id="15" dur="1" fill="hold">
                                          <p:stCondLst>
                                            <p:cond delay="0"/>
                                          </p:stCondLst>
                                        </p:cTn>
                                        <p:tgtEl>
                                          <p:spTgt spid="64"/>
                                        </p:tgtEl>
                                        <p:attrNameLst>
                                          <p:attrName>style.visibility</p:attrName>
                                        </p:attrNameLst>
                                      </p:cBhvr>
                                      <p:to>
                                        <p:strVal val="visible"/>
                                      </p:to>
                                    </p:set>
                                    <p:animEffect transition="in" filter="fade">
                                      <p:cBhvr>
                                        <p:cTn id="16" dur="500"/>
                                        <p:tgtEl>
                                          <p:spTgt spid="64"/>
                                        </p:tgtEl>
                                      </p:cBhvr>
                                    </p:animEffect>
                                  </p:childTnLst>
                                </p:cTn>
                              </p:par>
                              <p:par>
                                <p:cTn id="17" presetID="10" presetClass="entr" presetSubtype="0" fill="hold" grpId="0" nodeType="withEffect">
                                  <p:stCondLst>
                                    <p:cond delay="250"/>
                                  </p:stCondLst>
                                  <p:childTnLst>
                                    <p:set>
                                      <p:cBhvr>
                                        <p:cTn id="18" dur="1" fill="hold">
                                          <p:stCondLst>
                                            <p:cond delay="0"/>
                                          </p:stCondLst>
                                        </p:cTn>
                                        <p:tgtEl>
                                          <p:spTgt spid="65"/>
                                        </p:tgtEl>
                                        <p:attrNameLst>
                                          <p:attrName>style.visibility</p:attrName>
                                        </p:attrNameLst>
                                      </p:cBhvr>
                                      <p:to>
                                        <p:strVal val="visible"/>
                                      </p:to>
                                    </p:set>
                                    <p:animEffect transition="in" filter="fade">
                                      <p:cBhvr>
                                        <p:cTn id="19" dur="500"/>
                                        <p:tgtEl>
                                          <p:spTgt spid="65"/>
                                        </p:tgtEl>
                                      </p:cBhvr>
                                    </p:animEffect>
                                  </p:childTnLst>
                                </p:cTn>
                              </p:par>
                              <p:par>
                                <p:cTn id="20" presetID="10" presetClass="entr" presetSubtype="0" fill="hold" grpId="0" nodeType="withEffect">
                                  <p:stCondLst>
                                    <p:cond delay="500"/>
                                  </p:stCondLst>
                                  <p:childTnLst>
                                    <p:set>
                                      <p:cBhvr>
                                        <p:cTn id="21" dur="1" fill="hold">
                                          <p:stCondLst>
                                            <p:cond delay="0"/>
                                          </p:stCondLst>
                                        </p:cTn>
                                        <p:tgtEl>
                                          <p:spTgt spid="66"/>
                                        </p:tgtEl>
                                        <p:attrNameLst>
                                          <p:attrName>style.visibility</p:attrName>
                                        </p:attrNameLst>
                                      </p:cBhvr>
                                      <p:to>
                                        <p:strVal val="visible"/>
                                      </p:to>
                                    </p:set>
                                    <p:animEffect transition="in" filter="fade">
                                      <p:cBhvr>
                                        <p:cTn id="22" dur="500"/>
                                        <p:tgtEl>
                                          <p:spTgt spid="66"/>
                                        </p:tgtEl>
                                      </p:cBhvr>
                                    </p:animEffect>
                                  </p:childTnLst>
                                </p:cTn>
                              </p:par>
                              <p:par>
                                <p:cTn id="23" presetID="10" presetClass="entr" presetSubtype="0" fill="hold" grpId="0" nodeType="withEffect">
                                  <p:stCondLst>
                                    <p:cond delay="750"/>
                                  </p:stCondLst>
                                  <p:childTnLst>
                                    <p:set>
                                      <p:cBhvr>
                                        <p:cTn id="24" dur="1" fill="hold">
                                          <p:stCondLst>
                                            <p:cond delay="0"/>
                                          </p:stCondLst>
                                        </p:cTn>
                                        <p:tgtEl>
                                          <p:spTgt spid="67"/>
                                        </p:tgtEl>
                                        <p:attrNameLst>
                                          <p:attrName>style.visibility</p:attrName>
                                        </p:attrNameLst>
                                      </p:cBhvr>
                                      <p:to>
                                        <p:strVal val="visible"/>
                                      </p:to>
                                    </p:set>
                                    <p:animEffect transition="in" filter="fade">
                                      <p:cBhvr>
                                        <p:cTn id="25" dur="500"/>
                                        <p:tgtEl>
                                          <p:spTgt spid="67"/>
                                        </p:tgtEl>
                                      </p:cBhvr>
                                    </p:animEffect>
                                  </p:childTnLst>
                                </p:cTn>
                              </p:par>
                              <p:par>
                                <p:cTn id="26" presetID="10" presetClass="entr" presetSubtype="0" fill="hold" grpId="0" nodeType="withEffect">
                                  <p:stCondLst>
                                    <p:cond delay="1000"/>
                                  </p:stCondLst>
                                  <p:childTnLst>
                                    <p:set>
                                      <p:cBhvr>
                                        <p:cTn id="27" dur="1" fill="hold">
                                          <p:stCondLst>
                                            <p:cond delay="0"/>
                                          </p:stCondLst>
                                        </p:cTn>
                                        <p:tgtEl>
                                          <p:spTgt spid="68"/>
                                        </p:tgtEl>
                                        <p:attrNameLst>
                                          <p:attrName>style.visibility</p:attrName>
                                        </p:attrNameLst>
                                      </p:cBhvr>
                                      <p:to>
                                        <p:strVal val="visible"/>
                                      </p:to>
                                    </p:set>
                                    <p:animEffect transition="in" filter="fade">
                                      <p:cBhvr>
                                        <p:cTn id="28" dur="500"/>
                                        <p:tgtEl>
                                          <p:spTgt spid="6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4" grpId="0" bldLvl="0" animBg="1"/>
      <p:bldP spid="65" grpId="0" bldLvl="0" animBg="1"/>
      <p:bldP spid="66" grpId="0" bldLvl="0" animBg="1"/>
      <p:bldP spid="67" grpId="0" bldLvl="0" animBg="1"/>
      <p:bldP spid="68" grpId="0" bldLvl="0" animBg="1"/>
    </p:bldLst>
  </p:timing>
</p:sld>
</file>

<file path=ppt/slides/slide3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矩形 1"/>
          <p:cNvSpPr/>
          <p:nvPr/>
        </p:nvSpPr>
        <p:spPr>
          <a:xfrm>
            <a:off x="4816929" y="168352"/>
            <a:ext cx="6487886" cy="5262245"/>
          </a:xfrm>
          <a:prstGeom prst="rect">
            <a:avLst/>
          </a:prstGeom>
        </p:spPr>
        <p:txBody>
          <a:bodyPr wrap="square">
            <a:spAutoFit/>
          </a:bodyPr>
          <a:lstStyle/>
          <a:p>
            <a:pPr>
              <a:lnSpc>
                <a:spcPct val="150000"/>
              </a:lnSpc>
            </a:pPr>
            <a:r>
              <a:rPr sz="2800" dirty="0">
                <a:latin typeface="楷体" panose="02010609060101010101" pitchFamily="49" charset="-122"/>
                <a:ea typeface="楷体" panose="02010609060101010101" pitchFamily="49" charset="-122"/>
              </a:rPr>
              <a:t>1.应届毕业生的招聘渠道有哪些?</a:t>
            </a:r>
          </a:p>
          <a:p>
            <a:pPr>
              <a:lnSpc>
                <a:spcPct val="150000"/>
              </a:lnSpc>
            </a:pPr>
            <a:r>
              <a:rPr sz="2800" dirty="0">
                <a:latin typeface="楷体" panose="02010609060101010101" pitchFamily="49" charset="-122"/>
                <a:ea typeface="楷体" panose="02010609060101010101" pitchFamily="49" charset="-122"/>
              </a:rPr>
              <a:t>2.高级管理人员的外部招聘渠道有哪些?</a:t>
            </a:r>
          </a:p>
          <a:p>
            <a:pPr>
              <a:lnSpc>
                <a:spcPct val="150000"/>
              </a:lnSpc>
            </a:pPr>
            <a:r>
              <a:rPr sz="2800" dirty="0">
                <a:latin typeface="楷体" panose="02010609060101010101" pitchFamily="49" charset="-122"/>
                <a:ea typeface="楷体" panose="02010609060101010101" pitchFamily="49" charset="-122"/>
              </a:rPr>
              <a:t>3.简述高级管理人员的外部招聘的流程。</a:t>
            </a:r>
          </a:p>
          <a:p>
            <a:pPr>
              <a:lnSpc>
                <a:spcPct val="150000"/>
              </a:lnSpc>
            </a:pPr>
            <a:r>
              <a:rPr sz="2800" dirty="0">
                <a:latin typeface="楷体" panose="02010609060101010101" pitchFamily="49" charset="-122"/>
                <a:ea typeface="楷体" panose="02010609060101010101" pitchFamily="49" charset="-122"/>
              </a:rPr>
              <a:t>4.简述高级管理人员内部招聘的优缺点。</a:t>
            </a:r>
          </a:p>
          <a:p>
            <a:pPr>
              <a:lnSpc>
                <a:spcPct val="150000"/>
              </a:lnSpc>
            </a:pPr>
            <a:r>
              <a:rPr sz="2800" dirty="0">
                <a:latin typeface="楷体" panose="02010609060101010101" pitchFamily="49" charset="-122"/>
                <a:ea typeface="楷体" panose="02010609060101010101" pitchFamily="49" charset="-122"/>
              </a:rPr>
              <a:t>5.高级管理人员内部招聘的形式有哪些?</a:t>
            </a:r>
          </a:p>
          <a:p>
            <a:pPr>
              <a:lnSpc>
                <a:spcPct val="150000"/>
              </a:lnSpc>
            </a:pPr>
            <a:r>
              <a:rPr sz="2800" dirty="0">
                <a:latin typeface="楷体" panose="02010609060101010101" pitchFamily="49" charset="-122"/>
                <a:ea typeface="楷体" panose="02010609060101010101" pitchFamily="49" charset="-122"/>
              </a:rPr>
              <a:t>6.简述劳务派遣的优势和存在的问题。</a:t>
            </a:r>
          </a:p>
          <a:p>
            <a:pPr>
              <a:lnSpc>
                <a:spcPct val="150000"/>
              </a:lnSpc>
            </a:pPr>
            <a:r>
              <a:rPr sz="2800" dirty="0">
                <a:latin typeface="楷体" panose="02010609060101010101" pitchFamily="49" charset="-122"/>
                <a:ea typeface="楷体" panose="02010609060101010101" pitchFamily="49" charset="-122"/>
              </a:rPr>
              <a:t>7.简述灵活用工的优点。</a:t>
            </a:r>
          </a:p>
          <a:p>
            <a:pPr>
              <a:lnSpc>
                <a:spcPct val="150000"/>
              </a:lnSpc>
            </a:pPr>
            <a:r>
              <a:rPr sz="2800" dirty="0">
                <a:latin typeface="楷体" panose="02010609060101010101" pitchFamily="49" charset="-122"/>
                <a:ea typeface="楷体" panose="02010609060101010101" pitchFamily="49" charset="-122"/>
              </a:rPr>
              <a:t>8.简述灵活用工的形式</a:t>
            </a:r>
          </a:p>
        </p:txBody>
      </p:sp>
      <p:cxnSp>
        <p:nvCxnSpPr>
          <p:cNvPr id="4" name="直线连接符 3"/>
          <p:cNvCxnSpPr/>
          <p:nvPr/>
        </p:nvCxnSpPr>
        <p:spPr>
          <a:xfrm>
            <a:off x="4131129" y="1159329"/>
            <a:ext cx="0" cy="501287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5" name="组合 4"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GrpSpPr/>
          <p:nvPr/>
        </p:nvGrpSpPr>
        <p:grpSpPr>
          <a:xfrm>
            <a:off x="1253416" y="771469"/>
            <a:ext cx="2409825" cy="4167230"/>
            <a:chOff x="752634" y="1779108"/>
            <a:chExt cx="2409825" cy="4167230"/>
          </a:xfrm>
        </p:grpSpPr>
        <p:sp>
          <p:nvSpPr>
            <p:cNvPr id="6" name="圆角矩形 38"/>
            <p:cNvSpPr/>
            <p:nvPr/>
          </p:nvSpPr>
          <p:spPr>
            <a:xfrm rot="572624">
              <a:off x="1297576" y="1779108"/>
              <a:ext cx="1274792" cy="1256404"/>
            </a:xfrm>
            <a:custGeom>
              <a:avLst/>
              <a:gdLst/>
              <a:ahLst/>
              <a:cxnLst/>
              <a:rect l="l" t="t" r="r" b="b"/>
              <a:pathLst>
                <a:path w="1554798" h="1532371">
                  <a:moveTo>
                    <a:pt x="260464" y="73817"/>
                  </a:moveTo>
                  <a:cubicBezTo>
                    <a:pt x="306072" y="28209"/>
                    <a:pt x="369078" y="0"/>
                    <a:pt x="438674" y="0"/>
                  </a:cubicBezTo>
                  <a:lnTo>
                    <a:pt x="1302770" y="0"/>
                  </a:lnTo>
                  <a:cubicBezTo>
                    <a:pt x="1441961" y="0"/>
                    <a:pt x="1554798" y="112837"/>
                    <a:pt x="1554798" y="252028"/>
                  </a:cubicBezTo>
                  <a:lnTo>
                    <a:pt x="1554798" y="252029"/>
                  </a:lnTo>
                  <a:lnTo>
                    <a:pt x="1554798" y="1116125"/>
                  </a:lnTo>
                  <a:cubicBezTo>
                    <a:pt x="1554798" y="1255316"/>
                    <a:pt x="1441961" y="1368153"/>
                    <a:pt x="1302770" y="1368153"/>
                  </a:cubicBezTo>
                  <a:cubicBezTo>
                    <a:pt x="1163579" y="1368153"/>
                    <a:pt x="1050742" y="1255316"/>
                    <a:pt x="1050742" y="1116125"/>
                  </a:cubicBezTo>
                  <a:lnTo>
                    <a:pt x="1050742" y="860250"/>
                  </a:lnTo>
                  <a:cubicBezTo>
                    <a:pt x="1050311" y="861013"/>
                    <a:pt x="1049708" y="861600"/>
                    <a:pt x="1049101" y="862186"/>
                  </a:cubicBezTo>
                  <a:lnTo>
                    <a:pt x="426920" y="1461813"/>
                  </a:lnTo>
                  <a:cubicBezTo>
                    <a:pt x="326697" y="1558402"/>
                    <a:pt x="167149" y="1555457"/>
                    <a:pt x="70559" y="1455234"/>
                  </a:cubicBezTo>
                  <a:cubicBezTo>
                    <a:pt x="-26031" y="1355012"/>
                    <a:pt x="-23086" y="1195463"/>
                    <a:pt x="77137" y="1098874"/>
                  </a:cubicBezTo>
                  <a:lnTo>
                    <a:pt x="694328" y="504056"/>
                  </a:lnTo>
                  <a:lnTo>
                    <a:pt x="438674" y="504056"/>
                  </a:lnTo>
                  <a:cubicBezTo>
                    <a:pt x="299483" y="504056"/>
                    <a:pt x="186646" y="391219"/>
                    <a:pt x="186646" y="252028"/>
                  </a:cubicBezTo>
                  <a:cubicBezTo>
                    <a:pt x="186646" y="182432"/>
                    <a:pt x="214855" y="119426"/>
                    <a:pt x="260464" y="73817"/>
                  </a:cubicBezTo>
                  <a:close/>
                </a:path>
              </a:pathLst>
            </a:custGeom>
            <a:solidFill>
              <a:srgbClr val="365B7C"/>
            </a:solidFill>
            <a:ln w="19050">
              <a:gradFill>
                <a:gsLst>
                  <a:gs pos="89000">
                    <a:schemeClr val="bg1">
                      <a:lumMod val="85000"/>
                    </a:schemeClr>
                  </a:gs>
                  <a:gs pos="0">
                    <a:schemeClr val="bg1"/>
                  </a:gs>
                </a:gsLst>
                <a:lin ang="7200000" scaled="0"/>
              </a:gradFill>
            </a:ln>
            <a:effectLst>
              <a:outerShdw blurRad="254000" dist="127000" dir="8160000" algn="tr" rotWithShape="0">
                <a:prstClr val="black">
                  <a:alpha val="34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 name="圆角矩形 6"/>
            <p:cNvSpPr/>
            <p:nvPr/>
          </p:nvSpPr>
          <p:spPr>
            <a:xfrm>
              <a:off x="752634" y="3115798"/>
              <a:ext cx="2304256" cy="2830540"/>
            </a:xfrm>
            <a:prstGeom prst="roundRect">
              <a:avLst>
                <a:gd name="adj" fmla="val 6909"/>
              </a:avLst>
            </a:prstGeom>
            <a:solidFill>
              <a:srgbClr val="EFEFEF"/>
            </a:solidFill>
            <a:ln w="19050">
              <a:gradFill>
                <a:gsLst>
                  <a:gs pos="89000">
                    <a:schemeClr val="bg1">
                      <a:lumMod val="85000"/>
                    </a:schemeClr>
                  </a:gs>
                  <a:gs pos="0">
                    <a:schemeClr val="bg1"/>
                  </a:gs>
                </a:gsLst>
                <a:lin ang="7200000" scaled="0"/>
              </a:gradFill>
            </a:ln>
            <a:effectLst>
              <a:outerShdw blurRad="254000" dist="127000" dir="8160000" algn="tr" rotWithShape="0">
                <a:prstClr val="black">
                  <a:alpha val="34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8" name="组合 7"/>
            <p:cNvGrpSpPr/>
            <p:nvPr/>
          </p:nvGrpSpPr>
          <p:grpSpPr>
            <a:xfrm rot="16200000">
              <a:off x="2087525" y="3024024"/>
              <a:ext cx="441397" cy="58863"/>
              <a:chOff x="2975753" y="1851670"/>
              <a:chExt cx="539968" cy="72008"/>
            </a:xfrm>
          </p:grpSpPr>
          <p:sp>
            <p:nvSpPr>
              <p:cNvPr id="16" name="椭圆 15"/>
              <p:cNvSpPr/>
              <p:nvPr/>
            </p:nvSpPr>
            <p:spPr>
              <a:xfrm>
                <a:off x="2975753" y="1851670"/>
                <a:ext cx="72008" cy="72008"/>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 name="椭圆 16"/>
              <p:cNvSpPr/>
              <p:nvPr/>
            </p:nvSpPr>
            <p:spPr>
              <a:xfrm>
                <a:off x="3443713" y="1851670"/>
                <a:ext cx="72008" cy="72008"/>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8" name="圆角矩形 17"/>
              <p:cNvSpPr/>
              <p:nvPr/>
            </p:nvSpPr>
            <p:spPr>
              <a:xfrm>
                <a:off x="3011757" y="1864814"/>
                <a:ext cx="467960" cy="45719"/>
              </a:xfrm>
              <a:prstGeom prst="roundRect">
                <a:avLst>
                  <a:gd name="adj" fmla="val 50000"/>
                </a:avLst>
              </a:prstGeom>
              <a:gradFill>
                <a:gsLst>
                  <a:gs pos="0">
                    <a:schemeClr val="bg1">
                      <a:lumMod val="75000"/>
                    </a:schemeClr>
                  </a:gs>
                  <a:gs pos="50000">
                    <a:schemeClr val="bg1">
                      <a:lumMod val="95000"/>
                    </a:schemeClr>
                  </a:gs>
                  <a:gs pos="100000">
                    <a:schemeClr val="bg1">
                      <a:lumMod val="75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9" name="组合 8"/>
            <p:cNvGrpSpPr/>
            <p:nvPr/>
          </p:nvGrpSpPr>
          <p:grpSpPr>
            <a:xfrm rot="16200000">
              <a:off x="1203997" y="3024024"/>
              <a:ext cx="441397" cy="58863"/>
              <a:chOff x="2975753" y="1851670"/>
              <a:chExt cx="539968" cy="72008"/>
            </a:xfrm>
          </p:grpSpPr>
          <p:sp>
            <p:nvSpPr>
              <p:cNvPr id="13" name="椭圆 12"/>
              <p:cNvSpPr/>
              <p:nvPr/>
            </p:nvSpPr>
            <p:spPr>
              <a:xfrm>
                <a:off x="2975753" y="1851670"/>
                <a:ext cx="72008" cy="72008"/>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 name="椭圆 13"/>
              <p:cNvSpPr/>
              <p:nvPr/>
            </p:nvSpPr>
            <p:spPr>
              <a:xfrm>
                <a:off x="3443713" y="1851670"/>
                <a:ext cx="72008" cy="72008"/>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 name="圆角矩形 14"/>
              <p:cNvSpPr/>
              <p:nvPr/>
            </p:nvSpPr>
            <p:spPr>
              <a:xfrm>
                <a:off x="3011757" y="1864814"/>
                <a:ext cx="467960" cy="45719"/>
              </a:xfrm>
              <a:prstGeom prst="roundRect">
                <a:avLst>
                  <a:gd name="adj" fmla="val 50000"/>
                </a:avLst>
              </a:prstGeom>
              <a:gradFill>
                <a:gsLst>
                  <a:gs pos="0">
                    <a:schemeClr val="bg1">
                      <a:lumMod val="75000"/>
                    </a:schemeClr>
                  </a:gs>
                  <a:gs pos="50000">
                    <a:schemeClr val="bg1">
                      <a:lumMod val="95000"/>
                    </a:schemeClr>
                  </a:gs>
                  <a:gs pos="100000">
                    <a:schemeClr val="bg1">
                      <a:lumMod val="75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10" name="TextBox 53"/>
            <p:cNvSpPr txBox="1"/>
            <p:nvPr/>
          </p:nvSpPr>
          <p:spPr>
            <a:xfrm>
              <a:off x="1865412" y="1988825"/>
              <a:ext cx="660794" cy="461665"/>
            </a:xfrm>
            <a:prstGeom prst="rect">
              <a:avLst/>
            </a:prstGeom>
            <a:noFill/>
          </p:spPr>
          <p:txBody>
            <a:bodyPr wrap="square" rtlCol="0">
              <a:spAutoFit/>
            </a:bodyPr>
            <a:lstStyle/>
            <a:p>
              <a:pPr algn="ctr"/>
              <a:endParaRPr lang="zh-CN" altLang="en-US" sz="2400" b="1" dirty="0">
                <a:solidFill>
                  <a:schemeClr val="bg1"/>
                </a:solidFill>
                <a:latin typeface="Arial" panose="020B0604020202020204" pitchFamily="34" charset="0"/>
                <a:cs typeface="Arial" panose="020B0604020202020204" pitchFamily="34" charset="0"/>
              </a:endParaRPr>
            </a:p>
          </p:txBody>
        </p:sp>
        <p:sp>
          <p:nvSpPr>
            <p:cNvPr id="12" name="Rectangle 42"/>
            <p:cNvSpPr/>
            <p:nvPr/>
          </p:nvSpPr>
          <p:spPr>
            <a:xfrm flipH="1">
              <a:off x="910749" y="3679028"/>
              <a:ext cx="2251710" cy="1703705"/>
            </a:xfrm>
            <a:prstGeom prst="rect">
              <a:avLst/>
            </a:prstGeom>
            <a:noFill/>
            <a:ln w="12700" cap="flat" cmpd="sng" algn="ctr">
              <a:noFill/>
              <a:prstDash val="solid"/>
            </a:ln>
            <a:effectLst/>
          </p:spPr>
          <p:txBody>
            <a:bodyPr lIns="91440" tIns="0" rIns="91440" bIns="0" rtlCol="0" anchor="t"/>
            <a:lstStyle/>
            <a:p>
              <a:pPr>
                <a:defRPr/>
              </a:pPr>
              <a:r>
                <a:rPr lang="zh-CN" altLang="en-US" sz="4800" kern="0" dirty="0">
                  <a:solidFill>
                    <a:schemeClr val="tx1">
                      <a:lumMod val="65000"/>
                      <a:lumOff val="35000"/>
                    </a:schemeClr>
                  </a:solidFill>
                  <a:latin typeface="楷体" panose="02010609060101010101" pitchFamily="49" charset="-122"/>
                  <a:ea typeface="楷体" panose="02010609060101010101" pitchFamily="49" charset="-122"/>
                  <a:cs typeface="Arial" panose="020B0604020202020204" pitchFamily="34" charset="0"/>
                </a:rPr>
                <a:t>复习</a:t>
              </a:r>
            </a:p>
            <a:p>
              <a:pPr>
                <a:defRPr/>
              </a:pPr>
              <a:r>
                <a:rPr lang="zh-CN" altLang="en-US" sz="4800" kern="0" dirty="0">
                  <a:solidFill>
                    <a:schemeClr val="tx1">
                      <a:lumMod val="65000"/>
                      <a:lumOff val="35000"/>
                    </a:schemeClr>
                  </a:solidFill>
                  <a:latin typeface="楷体" panose="02010609060101010101" pitchFamily="49" charset="-122"/>
                  <a:ea typeface="楷体" panose="02010609060101010101" pitchFamily="49" charset="-122"/>
                  <a:cs typeface="Arial" panose="020B0604020202020204" pitchFamily="34" charset="0"/>
                </a:rPr>
                <a:t>思考题</a:t>
              </a:r>
            </a:p>
          </p:txBody>
        </p:sp>
      </p:grpSp>
    </p:spTree>
    <p:extLst>
      <p:ext uri="{BB962C8B-B14F-4D97-AF65-F5344CB8AC3E}">
        <p14:creationId xmlns:p14="http://schemas.microsoft.com/office/powerpoint/2010/main" val="3743997002"/>
      </p:ext>
    </p:extLst>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44000" fill="hold"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750" fill="hold"/>
                                        <p:tgtEl>
                                          <p:spTgt spid="5"/>
                                        </p:tgtEl>
                                        <p:attrNameLst>
                                          <p:attrName>ppt_x</p:attrName>
                                        </p:attrNameLst>
                                      </p:cBhvr>
                                      <p:tavLst>
                                        <p:tav tm="0">
                                          <p:val>
                                            <p:strVal val="#ppt_x"/>
                                          </p:val>
                                        </p:tav>
                                        <p:tav tm="100000">
                                          <p:val>
                                            <p:strVal val="#ppt_x"/>
                                          </p:val>
                                        </p:tav>
                                      </p:tavLst>
                                    </p:anim>
                                    <p:anim calcmode="lin" valueType="num">
                                      <p:cBhvr additive="base">
                                        <p:cTn id="8" dur="75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矩形 1"/>
          <p:cNvSpPr/>
          <p:nvPr/>
        </p:nvSpPr>
        <p:spPr>
          <a:xfrm>
            <a:off x="4838609" y="613154"/>
            <a:ext cx="6487886" cy="5631180"/>
          </a:xfrm>
          <a:prstGeom prst="rect">
            <a:avLst/>
          </a:prstGeom>
        </p:spPr>
        <p:txBody>
          <a:bodyPr wrap="square">
            <a:spAutoFit/>
          </a:bodyPr>
          <a:lstStyle/>
          <a:p>
            <a:pPr>
              <a:lnSpc>
                <a:spcPct val="150000"/>
              </a:lnSpc>
            </a:pPr>
            <a:r>
              <a:rPr sz="2400" dirty="0">
                <a:latin typeface="楷体" panose="02010609060101010101" pitchFamily="49" charset="-122"/>
                <a:ea typeface="楷体" panose="02010609060101010101" pitchFamily="49" charset="-122"/>
              </a:rPr>
              <a:t>某国际知名医药企业在中国市场的销售业绩持续下滑,重要原因之一是负责全国销售市场的销售总监不够得力。企业高层经过慎重考虑决定换帅。外籍总经理说:“我们需要一位既有市场开拓能力,又会激励与管理下属的销售总监。他必须善于沟通,又能出色解决困境。”</a:t>
            </a:r>
          </a:p>
          <a:p>
            <a:pPr>
              <a:lnSpc>
                <a:spcPct val="150000"/>
              </a:lnSpc>
            </a:pPr>
            <a:endParaRPr sz="2400" dirty="0">
              <a:latin typeface="楷体" panose="02010609060101010101" pitchFamily="49" charset="-122"/>
              <a:ea typeface="楷体" panose="02010609060101010101" pitchFamily="49" charset="-122"/>
            </a:endParaRPr>
          </a:p>
          <a:p>
            <a:pPr>
              <a:lnSpc>
                <a:spcPct val="150000"/>
              </a:lnSpc>
            </a:pPr>
            <a:r>
              <a:rPr sz="2400" dirty="0">
                <a:solidFill>
                  <a:srgbClr val="C00000"/>
                </a:solidFill>
                <a:latin typeface="楷体" panose="02010609060101010101" pitchFamily="49" charset="-122"/>
                <a:ea typeface="楷体" panose="02010609060101010101" pitchFamily="49" charset="-122"/>
              </a:rPr>
              <a:t>要求:假设你是该医药企业的人力资源部负责人,请利用本章所学内容,为该企业设计招聘销售总监的途径和方法</a:t>
            </a:r>
          </a:p>
        </p:txBody>
      </p:sp>
      <p:cxnSp>
        <p:nvCxnSpPr>
          <p:cNvPr id="4" name="直线连接符 3"/>
          <p:cNvCxnSpPr/>
          <p:nvPr/>
        </p:nvCxnSpPr>
        <p:spPr>
          <a:xfrm>
            <a:off x="4131129" y="1159329"/>
            <a:ext cx="0" cy="501287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5" name="组合 4"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GrpSpPr/>
          <p:nvPr/>
        </p:nvGrpSpPr>
        <p:grpSpPr>
          <a:xfrm>
            <a:off x="1253416" y="771469"/>
            <a:ext cx="2451735" cy="4167230"/>
            <a:chOff x="752634" y="1779108"/>
            <a:chExt cx="2451735" cy="4167230"/>
          </a:xfrm>
        </p:grpSpPr>
        <p:sp>
          <p:nvSpPr>
            <p:cNvPr id="6" name="圆角矩形 38"/>
            <p:cNvSpPr/>
            <p:nvPr/>
          </p:nvSpPr>
          <p:spPr>
            <a:xfrm rot="572624">
              <a:off x="1297576" y="1779108"/>
              <a:ext cx="1274792" cy="1256404"/>
            </a:xfrm>
            <a:custGeom>
              <a:avLst/>
              <a:gdLst/>
              <a:ahLst/>
              <a:cxnLst/>
              <a:rect l="l" t="t" r="r" b="b"/>
              <a:pathLst>
                <a:path w="1554798" h="1532371">
                  <a:moveTo>
                    <a:pt x="260464" y="73817"/>
                  </a:moveTo>
                  <a:cubicBezTo>
                    <a:pt x="306072" y="28209"/>
                    <a:pt x="369078" y="0"/>
                    <a:pt x="438674" y="0"/>
                  </a:cubicBezTo>
                  <a:lnTo>
                    <a:pt x="1302770" y="0"/>
                  </a:lnTo>
                  <a:cubicBezTo>
                    <a:pt x="1441961" y="0"/>
                    <a:pt x="1554798" y="112837"/>
                    <a:pt x="1554798" y="252028"/>
                  </a:cubicBezTo>
                  <a:lnTo>
                    <a:pt x="1554798" y="252029"/>
                  </a:lnTo>
                  <a:lnTo>
                    <a:pt x="1554798" y="1116125"/>
                  </a:lnTo>
                  <a:cubicBezTo>
                    <a:pt x="1554798" y="1255316"/>
                    <a:pt x="1441961" y="1368153"/>
                    <a:pt x="1302770" y="1368153"/>
                  </a:cubicBezTo>
                  <a:cubicBezTo>
                    <a:pt x="1163579" y="1368153"/>
                    <a:pt x="1050742" y="1255316"/>
                    <a:pt x="1050742" y="1116125"/>
                  </a:cubicBezTo>
                  <a:lnTo>
                    <a:pt x="1050742" y="860250"/>
                  </a:lnTo>
                  <a:cubicBezTo>
                    <a:pt x="1050311" y="861013"/>
                    <a:pt x="1049708" y="861600"/>
                    <a:pt x="1049101" y="862186"/>
                  </a:cubicBezTo>
                  <a:lnTo>
                    <a:pt x="426920" y="1461813"/>
                  </a:lnTo>
                  <a:cubicBezTo>
                    <a:pt x="326697" y="1558402"/>
                    <a:pt x="167149" y="1555457"/>
                    <a:pt x="70559" y="1455234"/>
                  </a:cubicBezTo>
                  <a:cubicBezTo>
                    <a:pt x="-26031" y="1355012"/>
                    <a:pt x="-23086" y="1195463"/>
                    <a:pt x="77137" y="1098874"/>
                  </a:cubicBezTo>
                  <a:lnTo>
                    <a:pt x="694328" y="504056"/>
                  </a:lnTo>
                  <a:lnTo>
                    <a:pt x="438674" y="504056"/>
                  </a:lnTo>
                  <a:cubicBezTo>
                    <a:pt x="299483" y="504056"/>
                    <a:pt x="186646" y="391219"/>
                    <a:pt x="186646" y="252028"/>
                  </a:cubicBezTo>
                  <a:cubicBezTo>
                    <a:pt x="186646" y="182432"/>
                    <a:pt x="214855" y="119426"/>
                    <a:pt x="260464" y="73817"/>
                  </a:cubicBezTo>
                  <a:close/>
                </a:path>
              </a:pathLst>
            </a:custGeom>
            <a:solidFill>
              <a:srgbClr val="365B7C"/>
            </a:solidFill>
            <a:ln w="19050">
              <a:gradFill>
                <a:gsLst>
                  <a:gs pos="89000">
                    <a:schemeClr val="bg1">
                      <a:lumMod val="85000"/>
                    </a:schemeClr>
                  </a:gs>
                  <a:gs pos="0">
                    <a:schemeClr val="bg1"/>
                  </a:gs>
                </a:gsLst>
                <a:lin ang="7200000" scaled="0"/>
              </a:gradFill>
            </a:ln>
            <a:effectLst>
              <a:outerShdw blurRad="254000" dist="127000" dir="8160000" algn="tr" rotWithShape="0">
                <a:prstClr val="black">
                  <a:alpha val="34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 name="圆角矩形 6"/>
            <p:cNvSpPr/>
            <p:nvPr/>
          </p:nvSpPr>
          <p:spPr>
            <a:xfrm>
              <a:off x="752634" y="3115798"/>
              <a:ext cx="2304256" cy="2830540"/>
            </a:xfrm>
            <a:prstGeom prst="roundRect">
              <a:avLst>
                <a:gd name="adj" fmla="val 6909"/>
              </a:avLst>
            </a:prstGeom>
            <a:solidFill>
              <a:srgbClr val="EFEFEF"/>
            </a:solidFill>
            <a:ln w="19050">
              <a:gradFill>
                <a:gsLst>
                  <a:gs pos="89000">
                    <a:schemeClr val="bg1">
                      <a:lumMod val="85000"/>
                    </a:schemeClr>
                  </a:gs>
                  <a:gs pos="0">
                    <a:schemeClr val="bg1"/>
                  </a:gs>
                </a:gsLst>
                <a:lin ang="7200000" scaled="0"/>
              </a:gradFill>
            </a:ln>
            <a:effectLst>
              <a:outerShdw blurRad="254000" dist="127000" dir="8160000" algn="tr" rotWithShape="0">
                <a:prstClr val="black">
                  <a:alpha val="34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8" name="组合 7"/>
            <p:cNvGrpSpPr/>
            <p:nvPr/>
          </p:nvGrpSpPr>
          <p:grpSpPr>
            <a:xfrm rot="16200000">
              <a:off x="2087525" y="3024024"/>
              <a:ext cx="441397" cy="58863"/>
              <a:chOff x="2975753" y="1851670"/>
              <a:chExt cx="539968" cy="72008"/>
            </a:xfrm>
          </p:grpSpPr>
          <p:sp>
            <p:nvSpPr>
              <p:cNvPr id="16" name="椭圆 15"/>
              <p:cNvSpPr/>
              <p:nvPr/>
            </p:nvSpPr>
            <p:spPr>
              <a:xfrm>
                <a:off x="2975753" y="1851670"/>
                <a:ext cx="72008" cy="72008"/>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 name="椭圆 16"/>
              <p:cNvSpPr/>
              <p:nvPr/>
            </p:nvSpPr>
            <p:spPr>
              <a:xfrm>
                <a:off x="3443713" y="1851670"/>
                <a:ext cx="72008" cy="72008"/>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8" name="圆角矩形 17"/>
              <p:cNvSpPr/>
              <p:nvPr/>
            </p:nvSpPr>
            <p:spPr>
              <a:xfrm>
                <a:off x="3011757" y="1864814"/>
                <a:ext cx="467960" cy="45719"/>
              </a:xfrm>
              <a:prstGeom prst="roundRect">
                <a:avLst>
                  <a:gd name="adj" fmla="val 50000"/>
                </a:avLst>
              </a:prstGeom>
              <a:gradFill>
                <a:gsLst>
                  <a:gs pos="0">
                    <a:schemeClr val="bg1">
                      <a:lumMod val="75000"/>
                    </a:schemeClr>
                  </a:gs>
                  <a:gs pos="50000">
                    <a:schemeClr val="bg1">
                      <a:lumMod val="95000"/>
                    </a:schemeClr>
                  </a:gs>
                  <a:gs pos="100000">
                    <a:schemeClr val="bg1">
                      <a:lumMod val="75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9" name="组合 8"/>
            <p:cNvGrpSpPr/>
            <p:nvPr/>
          </p:nvGrpSpPr>
          <p:grpSpPr>
            <a:xfrm rot="16200000">
              <a:off x="1203997" y="3024024"/>
              <a:ext cx="441397" cy="58863"/>
              <a:chOff x="2975753" y="1851670"/>
              <a:chExt cx="539968" cy="72008"/>
            </a:xfrm>
          </p:grpSpPr>
          <p:sp>
            <p:nvSpPr>
              <p:cNvPr id="13" name="椭圆 12"/>
              <p:cNvSpPr/>
              <p:nvPr/>
            </p:nvSpPr>
            <p:spPr>
              <a:xfrm>
                <a:off x="2975753" y="1851670"/>
                <a:ext cx="72008" cy="72008"/>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 name="椭圆 13"/>
              <p:cNvSpPr/>
              <p:nvPr/>
            </p:nvSpPr>
            <p:spPr>
              <a:xfrm>
                <a:off x="3443713" y="1851670"/>
                <a:ext cx="72008" cy="72008"/>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 name="圆角矩形 14"/>
              <p:cNvSpPr/>
              <p:nvPr/>
            </p:nvSpPr>
            <p:spPr>
              <a:xfrm>
                <a:off x="3011757" y="1864814"/>
                <a:ext cx="467960" cy="45719"/>
              </a:xfrm>
              <a:prstGeom prst="roundRect">
                <a:avLst>
                  <a:gd name="adj" fmla="val 50000"/>
                </a:avLst>
              </a:prstGeom>
              <a:gradFill>
                <a:gsLst>
                  <a:gs pos="0">
                    <a:schemeClr val="bg1">
                      <a:lumMod val="75000"/>
                    </a:schemeClr>
                  </a:gs>
                  <a:gs pos="50000">
                    <a:schemeClr val="bg1">
                      <a:lumMod val="95000"/>
                    </a:schemeClr>
                  </a:gs>
                  <a:gs pos="100000">
                    <a:schemeClr val="bg1">
                      <a:lumMod val="75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10" name="TextBox 53"/>
            <p:cNvSpPr txBox="1"/>
            <p:nvPr/>
          </p:nvSpPr>
          <p:spPr>
            <a:xfrm>
              <a:off x="1865412" y="1988825"/>
              <a:ext cx="660794" cy="461665"/>
            </a:xfrm>
            <a:prstGeom prst="rect">
              <a:avLst/>
            </a:prstGeom>
            <a:noFill/>
          </p:spPr>
          <p:txBody>
            <a:bodyPr wrap="square" rtlCol="0">
              <a:spAutoFit/>
            </a:bodyPr>
            <a:lstStyle/>
            <a:p>
              <a:pPr algn="ctr"/>
              <a:endParaRPr lang="zh-CN" altLang="en-US" sz="2400" b="1" dirty="0">
                <a:solidFill>
                  <a:schemeClr val="bg1"/>
                </a:solidFill>
                <a:latin typeface="Arial" panose="020B0604020202020204" pitchFamily="34" charset="0"/>
                <a:cs typeface="Arial" panose="020B0604020202020204" pitchFamily="34" charset="0"/>
              </a:endParaRPr>
            </a:p>
          </p:txBody>
        </p:sp>
        <p:sp>
          <p:nvSpPr>
            <p:cNvPr id="12" name="Rectangle 42"/>
            <p:cNvSpPr/>
            <p:nvPr/>
          </p:nvSpPr>
          <p:spPr>
            <a:xfrm flipH="1">
              <a:off x="952659" y="4124163"/>
              <a:ext cx="2251710" cy="1703705"/>
            </a:xfrm>
            <a:prstGeom prst="rect">
              <a:avLst/>
            </a:prstGeom>
            <a:noFill/>
            <a:ln w="12700" cap="flat" cmpd="sng" algn="ctr">
              <a:noFill/>
              <a:prstDash val="solid"/>
            </a:ln>
            <a:effectLst/>
          </p:spPr>
          <p:txBody>
            <a:bodyPr lIns="91440" tIns="0" rIns="91440" bIns="0" rtlCol="0" anchor="t"/>
            <a:lstStyle/>
            <a:p>
              <a:pPr>
                <a:defRPr/>
              </a:pPr>
              <a:r>
                <a:rPr lang="zh-CN" altLang="en-US" sz="4800" kern="0" dirty="0">
                  <a:solidFill>
                    <a:schemeClr val="tx1">
                      <a:lumMod val="65000"/>
                      <a:lumOff val="35000"/>
                    </a:schemeClr>
                  </a:solidFill>
                  <a:latin typeface="楷体" panose="02010609060101010101" pitchFamily="49" charset="-122"/>
                  <a:ea typeface="楷体" panose="02010609060101010101" pitchFamily="49" charset="-122"/>
                  <a:cs typeface="Arial" panose="020B0604020202020204" pitchFamily="34" charset="0"/>
                </a:rPr>
                <a:t>实训题 </a:t>
              </a:r>
            </a:p>
          </p:txBody>
        </p:sp>
      </p:grpSp>
    </p:spTree>
    <p:extLst>
      <p:ext uri="{BB962C8B-B14F-4D97-AF65-F5344CB8AC3E}">
        <p14:creationId xmlns:p14="http://schemas.microsoft.com/office/powerpoint/2010/main" val="586145613"/>
      </p:ext>
    </p:extLst>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44000" fill="hold"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750" fill="hold"/>
                                        <p:tgtEl>
                                          <p:spTgt spid="5"/>
                                        </p:tgtEl>
                                        <p:attrNameLst>
                                          <p:attrName>ppt_x</p:attrName>
                                        </p:attrNameLst>
                                      </p:cBhvr>
                                      <p:tavLst>
                                        <p:tav tm="0">
                                          <p:val>
                                            <p:strVal val="#ppt_x"/>
                                          </p:val>
                                        </p:tav>
                                        <p:tav tm="100000">
                                          <p:val>
                                            <p:strVal val="#ppt_x"/>
                                          </p:val>
                                        </p:tav>
                                      </p:tavLst>
                                    </p:anim>
                                    <p:anim calcmode="lin" valueType="num">
                                      <p:cBhvr additive="base">
                                        <p:cTn id="8" dur="75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矩形 15"/>
          <p:cNvSpPr/>
          <p:nvPr/>
        </p:nvSpPr>
        <p:spPr>
          <a:xfrm>
            <a:off x="1406916" y="1349309"/>
            <a:ext cx="10236703" cy="5323205"/>
          </a:xfrm>
          <a:prstGeom prst="rect">
            <a:avLst/>
          </a:prstGeom>
        </p:spPr>
        <p:txBody>
          <a:bodyPr wrap="square">
            <a:spAutoFit/>
          </a:bodyPr>
          <a:lstStyle/>
          <a:p>
            <a:r>
              <a:rPr lang="zh-CN" altLang="en-US" sz="2400" dirty="0">
                <a:latin typeface="楷体" panose="02010609060101010101" pitchFamily="49" charset="-122"/>
                <a:ea typeface="楷体" panose="02010609060101010101" pitchFamily="49" charset="-122"/>
              </a:rPr>
              <a:t>   </a:t>
            </a:r>
            <a:r>
              <a:rPr lang="zh-CN" altLang="en-US" sz="2800" b="1">
                <a:latin typeface="楷体" panose="02010609060101010101" pitchFamily="49" charset="-122"/>
                <a:ea typeface="楷体" panose="02010609060101010101" pitchFamily="49" charset="-122"/>
                <a:sym typeface="+mn-ea"/>
              </a:rPr>
              <a:t>宝洁的内部提拔：</a:t>
            </a:r>
            <a:endParaRPr lang="zh-CN" altLang="en-US" sz="2800" b="1">
              <a:latin typeface="楷体" panose="02010609060101010101" pitchFamily="49" charset="-122"/>
              <a:ea typeface="楷体" panose="02010609060101010101" pitchFamily="49" charset="-122"/>
            </a:endParaRPr>
          </a:p>
          <a:p>
            <a:r>
              <a:rPr sz="2400" dirty="0">
                <a:latin typeface="楷体" panose="02010609060101010101" pitchFamily="49" charset="-122"/>
                <a:ea typeface="楷体" panose="02010609060101010101" pitchFamily="49" charset="-122"/>
              </a:rPr>
              <a:t>    已有170多年历史的宝洁公司从1837年开始就已经采用内部提拔的制度。让员工一直留在宝洁的关键原因在于员工的归属感、价值观与企业的价值观相吻合。宝洁只对律师和医疗方面的人员采用非内部提拔的方式,公司认为,经过培养的员工在企业文化、企业政治等方面有认同感。宝洁将内部提拔作为一种制度,利用其为宝洁铸造了深厚的企业文化,并使企业文化成为宝洁公司独一无二的竞争优势。</a:t>
            </a:r>
            <a:r>
              <a:rPr lang="zh-CN" altLang="en-US" sz="2400" dirty="0">
                <a:latin typeface="楷体" panose="02010609060101010101" pitchFamily="49" charset="-122"/>
                <a:ea typeface="楷体" panose="02010609060101010101" pitchFamily="49" charset="-122"/>
              </a:rPr>
              <a:t> </a:t>
            </a:r>
          </a:p>
          <a:p>
            <a:r>
              <a:rPr lang="zh-CN" altLang="en-US" sz="2400" dirty="0">
                <a:latin typeface="楷体" panose="02010609060101010101" pitchFamily="49" charset="-122"/>
                <a:ea typeface="楷体" panose="02010609060101010101" pitchFamily="49" charset="-122"/>
              </a:rPr>
              <a:t>   </a:t>
            </a:r>
            <a:r>
              <a:rPr sz="2400" dirty="0">
                <a:latin typeface="楷体" panose="02010609060101010101" pitchFamily="49" charset="-122"/>
                <a:ea typeface="楷体" panose="02010609060101010101" pitchFamily="49" charset="-122"/>
              </a:rPr>
              <a:t>宝洁原大中华区副总裁许有俊曾提到这样一个小故事:在美国的一个偏僻地区,一个分公司的员工接到了客户要求及时送达货品的业务,不巧的是随后的大雪堵住了道路。为了实现对客户的承诺,这个普通员工在无法与领导层取得联系的情况下,直接租赁了一架直升机把货品送到了</a:t>
            </a:r>
            <a:r>
              <a:rPr sz="2400" dirty="0">
                <a:solidFill>
                  <a:schemeClr val="tx1"/>
                </a:solidFill>
                <a:latin typeface="楷体" panose="02010609060101010101" pitchFamily="49" charset="-122"/>
                <a:ea typeface="楷体" panose="02010609060101010101" pitchFamily="49" charset="-122"/>
              </a:rPr>
              <a:t>飞机场,并办理了长途货运。这种工作也许每一个人都会做,但这种意识与胆量只有在有内部提拔的公司里才有可能产生,他必须理解公司的文化与自己的责任,然后才能做出维护公司声誉的决定,这种内部人才的出现将保证企业基业常青。</a:t>
            </a:r>
          </a:p>
        </p:txBody>
      </p:sp>
      <p:grpSp>
        <p:nvGrpSpPr>
          <p:cNvPr id="17" name="组合 16"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GrpSpPr/>
          <p:nvPr/>
        </p:nvGrpSpPr>
        <p:grpSpPr>
          <a:xfrm>
            <a:off x="171280" y="169033"/>
            <a:ext cx="1891633" cy="1891633"/>
            <a:chOff x="831765" y="1948847"/>
            <a:chExt cx="1891633" cy="1891633"/>
          </a:xfrm>
        </p:grpSpPr>
        <p:grpSp>
          <p:nvGrpSpPr>
            <p:cNvPr id="18" name="组合 17"/>
            <p:cNvGrpSpPr/>
            <p:nvPr/>
          </p:nvGrpSpPr>
          <p:grpSpPr>
            <a:xfrm>
              <a:off x="831765" y="1948847"/>
              <a:ext cx="1891633" cy="1891633"/>
              <a:chOff x="1375509" y="1976984"/>
              <a:chExt cx="2018000" cy="2018000"/>
            </a:xfrm>
          </p:grpSpPr>
          <p:sp>
            <p:nvSpPr>
              <p:cNvPr id="21" name="椭圆 20" descr="e7d195523061f1c0deeec63e560781cfd59afb0ea006f2a87ABB68BF51EA6619813959095094C18C62A12F549504892A4AAA8C1554C6663626E05CA27F281A14E6983772AFC3FB97135759321DEA3D709AACD122C08E6ED1C77BAD4A88EF4CD28A80260D8F97957F436F83C1F553EF0169027D0DBFA7A77088E1513DBDFC101C4B4DFF310B01A5021663E46B6BC2AAB5"/>
              <p:cNvSpPr>
                <a:spLocks noChangeAspect="1"/>
              </p:cNvSpPr>
              <p:nvPr/>
            </p:nvSpPr>
            <p:spPr>
              <a:xfrm>
                <a:off x="1375509" y="1976984"/>
                <a:ext cx="2018000" cy="2018000"/>
              </a:xfrm>
              <a:prstGeom prst="ellipse">
                <a:avLst/>
              </a:prstGeom>
              <a:gradFill>
                <a:gsLst>
                  <a:gs pos="0">
                    <a:schemeClr val="bg1"/>
                  </a:gs>
                  <a:gs pos="100000">
                    <a:srgbClr val="C7C7C7"/>
                  </a:gs>
                </a:gsLst>
                <a:lin ang="13200000" scaled="0"/>
              </a:gradFill>
              <a:ln w="22225">
                <a:solidFill>
                  <a:schemeClr val="bg1"/>
                </a:solidFill>
              </a:ln>
              <a:effectLst>
                <a:outerShdw blurRad="393700" dist="1270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2" name="任意多边形 16"/>
              <p:cNvSpPr/>
              <p:nvPr/>
            </p:nvSpPr>
            <p:spPr>
              <a:xfrm rot="5400000">
                <a:off x="1220020" y="2637800"/>
                <a:ext cx="1007034" cy="694933"/>
              </a:xfrm>
              <a:custGeom>
                <a:avLst/>
                <a:gdLst>
                  <a:gd name="connsiteX0" fmla="*/ 0 w 1007034"/>
                  <a:gd name="connsiteY0" fmla="*/ 555348 h 694933"/>
                  <a:gd name="connsiteX1" fmla="*/ 322102 w 1007034"/>
                  <a:gd name="connsiteY1" fmla="*/ 0 h 694933"/>
                  <a:gd name="connsiteX2" fmla="*/ 392164 w 1007034"/>
                  <a:gd name="connsiteY2" fmla="*/ 21748 h 694933"/>
                  <a:gd name="connsiteX3" fmla="*/ 503517 w 1007034"/>
                  <a:gd name="connsiteY3" fmla="*/ 32974 h 694933"/>
                  <a:gd name="connsiteX4" fmla="*/ 614869 w 1007034"/>
                  <a:gd name="connsiteY4" fmla="*/ 21748 h 694933"/>
                  <a:gd name="connsiteX5" fmla="*/ 684932 w 1007034"/>
                  <a:gd name="connsiteY5" fmla="*/ 0 h 694933"/>
                  <a:gd name="connsiteX6" fmla="*/ 1007034 w 1007034"/>
                  <a:gd name="connsiteY6" fmla="*/ 555347 h 694933"/>
                  <a:gd name="connsiteX7" fmla="*/ 895766 w 1007034"/>
                  <a:gd name="connsiteY7" fmla="*/ 615742 h 694933"/>
                  <a:gd name="connsiteX8" fmla="*/ 503516 w 1007034"/>
                  <a:gd name="connsiteY8" fmla="*/ 694933 h 694933"/>
                  <a:gd name="connsiteX9" fmla="*/ 111266 w 1007034"/>
                  <a:gd name="connsiteY9" fmla="*/ 615742 h 694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07034" h="694933">
                    <a:moveTo>
                      <a:pt x="0" y="555348"/>
                    </a:moveTo>
                    <a:lnTo>
                      <a:pt x="322102" y="0"/>
                    </a:lnTo>
                    <a:lnTo>
                      <a:pt x="392164" y="21748"/>
                    </a:lnTo>
                    <a:cubicBezTo>
                      <a:pt x="428132" y="29108"/>
                      <a:pt x="465373" y="32974"/>
                      <a:pt x="503517" y="32974"/>
                    </a:cubicBezTo>
                    <a:cubicBezTo>
                      <a:pt x="541660" y="32974"/>
                      <a:pt x="578901" y="29108"/>
                      <a:pt x="614869" y="21748"/>
                    </a:cubicBezTo>
                    <a:lnTo>
                      <a:pt x="684932" y="0"/>
                    </a:lnTo>
                    <a:lnTo>
                      <a:pt x="1007034" y="555347"/>
                    </a:lnTo>
                    <a:lnTo>
                      <a:pt x="895766" y="615742"/>
                    </a:lnTo>
                    <a:cubicBezTo>
                      <a:pt x="775204" y="666735"/>
                      <a:pt x="642653" y="694933"/>
                      <a:pt x="503516" y="694933"/>
                    </a:cubicBezTo>
                    <a:cubicBezTo>
                      <a:pt x="364379" y="694933"/>
                      <a:pt x="231828" y="666735"/>
                      <a:pt x="111266" y="615742"/>
                    </a:cubicBezTo>
                    <a:close/>
                  </a:path>
                </a:pathLst>
              </a:custGeom>
              <a:solidFill>
                <a:srgbClr val="365B7C"/>
              </a:solidFill>
              <a:ln>
                <a:noFill/>
              </a:ln>
              <a:effectLst>
                <a:innerShdw blurRad="63500" dist="381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20" name="Freeform 48"/>
            <p:cNvSpPr>
              <a:spLocks noEditPoints="1"/>
            </p:cNvSpPr>
            <p:nvPr/>
          </p:nvSpPr>
          <p:spPr bwMode="auto">
            <a:xfrm>
              <a:off x="1822373" y="2622634"/>
              <a:ext cx="490056" cy="469081"/>
            </a:xfrm>
            <a:custGeom>
              <a:avLst/>
              <a:gdLst>
                <a:gd name="T0" fmla="*/ 419 w 628"/>
                <a:gd name="T1" fmla="*/ 232 h 600"/>
                <a:gd name="T2" fmla="*/ 411 w 628"/>
                <a:gd name="T3" fmla="*/ 249 h 600"/>
                <a:gd name="T4" fmla="*/ 408 w 628"/>
                <a:gd name="T5" fmla="*/ 261 h 600"/>
                <a:gd name="T6" fmla="*/ 409 w 628"/>
                <a:gd name="T7" fmla="*/ 283 h 600"/>
                <a:gd name="T8" fmla="*/ 417 w 628"/>
                <a:gd name="T9" fmla="*/ 304 h 600"/>
                <a:gd name="T10" fmla="*/ 424 w 628"/>
                <a:gd name="T11" fmla="*/ 315 h 600"/>
                <a:gd name="T12" fmla="*/ 441 w 628"/>
                <a:gd name="T13" fmla="*/ 330 h 600"/>
                <a:gd name="T14" fmla="*/ 453 w 628"/>
                <a:gd name="T15" fmla="*/ 335 h 600"/>
                <a:gd name="T16" fmla="*/ 478 w 628"/>
                <a:gd name="T17" fmla="*/ 200 h 600"/>
                <a:gd name="T18" fmla="*/ 449 w 628"/>
                <a:gd name="T19" fmla="*/ 206 h 600"/>
                <a:gd name="T20" fmla="*/ 433 w 628"/>
                <a:gd name="T21" fmla="*/ 216 h 600"/>
                <a:gd name="T22" fmla="*/ 425 w 628"/>
                <a:gd name="T23" fmla="*/ 224 h 600"/>
                <a:gd name="T24" fmla="*/ 384 w 628"/>
                <a:gd name="T25" fmla="*/ 70 h 600"/>
                <a:gd name="T26" fmla="*/ 314 w 628"/>
                <a:gd name="T27" fmla="*/ 140 h 600"/>
                <a:gd name="T28" fmla="*/ 379 w 628"/>
                <a:gd name="T29" fmla="*/ 283 h 600"/>
                <a:gd name="T30" fmla="*/ 379 w 628"/>
                <a:gd name="T31" fmla="*/ 254 h 600"/>
                <a:gd name="T32" fmla="*/ 359 w 628"/>
                <a:gd name="T33" fmla="*/ 154 h 600"/>
                <a:gd name="T34" fmla="*/ 250 w 628"/>
                <a:gd name="T35" fmla="*/ 270 h 600"/>
                <a:gd name="T36" fmla="*/ 314 w 628"/>
                <a:gd name="T37" fmla="*/ 396 h 600"/>
                <a:gd name="T38" fmla="*/ 282 w 628"/>
                <a:gd name="T39" fmla="*/ 400 h 600"/>
                <a:gd name="T40" fmla="*/ 267 w 628"/>
                <a:gd name="T41" fmla="*/ 382 h 600"/>
                <a:gd name="T42" fmla="*/ 257 w 628"/>
                <a:gd name="T43" fmla="*/ 374 h 600"/>
                <a:gd name="T44" fmla="*/ 214 w 628"/>
                <a:gd name="T45" fmla="*/ 356 h 600"/>
                <a:gd name="T46" fmla="*/ 195 w 628"/>
                <a:gd name="T47" fmla="*/ 354 h 600"/>
                <a:gd name="T48" fmla="*/ 0 w 628"/>
                <a:gd name="T49" fmla="*/ 600 h 600"/>
                <a:gd name="T50" fmla="*/ 83 w 628"/>
                <a:gd name="T51" fmla="*/ 454 h 600"/>
                <a:gd name="T52" fmla="*/ 216 w 628"/>
                <a:gd name="T53" fmla="*/ 454 h 600"/>
                <a:gd name="T54" fmla="*/ 301 w 628"/>
                <a:gd name="T55" fmla="*/ 600 h 600"/>
                <a:gd name="T56" fmla="*/ 282 w 628"/>
                <a:gd name="T57" fmla="*/ 400 h 600"/>
                <a:gd name="T58" fmla="*/ 433 w 628"/>
                <a:gd name="T59" fmla="*/ 354 h 600"/>
                <a:gd name="T60" fmla="*/ 413 w 628"/>
                <a:gd name="T61" fmla="*/ 356 h 600"/>
                <a:gd name="T62" fmla="*/ 361 w 628"/>
                <a:gd name="T63" fmla="*/ 382 h 600"/>
                <a:gd name="T64" fmla="*/ 353 w 628"/>
                <a:gd name="T65" fmla="*/ 391 h 600"/>
                <a:gd name="T66" fmla="*/ 389 w 628"/>
                <a:gd name="T67" fmla="*/ 600 h 600"/>
                <a:gd name="T68" fmla="*/ 410 w 628"/>
                <a:gd name="T69" fmla="*/ 600 h 600"/>
                <a:gd name="T70" fmla="*/ 564 w 628"/>
                <a:gd name="T71" fmla="*/ 454 h 600"/>
                <a:gd name="T72" fmla="*/ 628 w 628"/>
                <a:gd name="T73" fmla="*/ 460 h 600"/>
                <a:gd name="T74" fmla="*/ 151 w 628"/>
                <a:gd name="T75" fmla="*/ 340 h 600"/>
                <a:gd name="T76" fmla="*/ 186 w 628"/>
                <a:gd name="T77" fmla="*/ 330 h 600"/>
                <a:gd name="T78" fmla="*/ 196 w 628"/>
                <a:gd name="T79" fmla="*/ 323 h 600"/>
                <a:gd name="T80" fmla="*/ 216 w 628"/>
                <a:gd name="T81" fmla="*/ 295 h 600"/>
                <a:gd name="T82" fmla="*/ 219 w 628"/>
                <a:gd name="T83" fmla="*/ 281 h 600"/>
                <a:gd name="T84" fmla="*/ 219 w 628"/>
                <a:gd name="T85" fmla="*/ 258 h 600"/>
                <a:gd name="T86" fmla="*/ 214 w 628"/>
                <a:gd name="T87" fmla="*/ 241 h 600"/>
                <a:gd name="T88" fmla="*/ 208 w 628"/>
                <a:gd name="T89" fmla="*/ 231 h 600"/>
                <a:gd name="T90" fmla="*/ 195 w 628"/>
                <a:gd name="T91" fmla="*/ 217 h 600"/>
                <a:gd name="T92" fmla="*/ 186 w 628"/>
                <a:gd name="T93" fmla="*/ 210 h 600"/>
                <a:gd name="T94" fmla="*/ 151 w 628"/>
                <a:gd name="T95" fmla="*/ 200 h 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28" h="600">
                  <a:moveTo>
                    <a:pt x="425" y="224"/>
                  </a:moveTo>
                  <a:cubicBezTo>
                    <a:pt x="423" y="226"/>
                    <a:pt x="421" y="229"/>
                    <a:pt x="420" y="231"/>
                  </a:cubicBezTo>
                  <a:cubicBezTo>
                    <a:pt x="419" y="231"/>
                    <a:pt x="419" y="232"/>
                    <a:pt x="419" y="232"/>
                  </a:cubicBezTo>
                  <a:cubicBezTo>
                    <a:pt x="418" y="234"/>
                    <a:pt x="416" y="236"/>
                    <a:pt x="415" y="239"/>
                  </a:cubicBezTo>
                  <a:cubicBezTo>
                    <a:pt x="415" y="240"/>
                    <a:pt x="414" y="240"/>
                    <a:pt x="414" y="241"/>
                  </a:cubicBezTo>
                  <a:cubicBezTo>
                    <a:pt x="413" y="244"/>
                    <a:pt x="412" y="246"/>
                    <a:pt x="411" y="249"/>
                  </a:cubicBezTo>
                  <a:cubicBezTo>
                    <a:pt x="411" y="249"/>
                    <a:pt x="411" y="250"/>
                    <a:pt x="411" y="250"/>
                  </a:cubicBezTo>
                  <a:cubicBezTo>
                    <a:pt x="410" y="253"/>
                    <a:pt x="409" y="255"/>
                    <a:pt x="409" y="258"/>
                  </a:cubicBezTo>
                  <a:cubicBezTo>
                    <a:pt x="409" y="259"/>
                    <a:pt x="409" y="260"/>
                    <a:pt x="408" y="261"/>
                  </a:cubicBezTo>
                  <a:cubicBezTo>
                    <a:pt x="408" y="264"/>
                    <a:pt x="408" y="267"/>
                    <a:pt x="408" y="270"/>
                  </a:cubicBezTo>
                  <a:cubicBezTo>
                    <a:pt x="408" y="274"/>
                    <a:pt x="408" y="278"/>
                    <a:pt x="409" y="281"/>
                  </a:cubicBezTo>
                  <a:cubicBezTo>
                    <a:pt x="409" y="282"/>
                    <a:pt x="409" y="283"/>
                    <a:pt x="409" y="283"/>
                  </a:cubicBezTo>
                  <a:cubicBezTo>
                    <a:pt x="410" y="287"/>
                    <a:pt x="411" y="290"/>
                    <a:pt x="412" y="293"/>
                  </a:cubicBezTo>
                  <a:cubicBezTo>
                    <a:pt x="412" y="294"/>
                    <a:pt x="412" y="294"/>
                    <a:pt x="412" y="295"/>
                  </a:cubicBezTo>
                  <a:cubicBezTo>
                    <a:pt x="414" y="298"/>
                    <a:pt x="415" y="301"/>
                    <a:pt x="417" y="304"/>
                  </a:cubicBezTo>
                  <a:cubicBezTo>
                    <a:pt x="417" y="305"/>
                    <a:pt x="417" y="305"/>
                    <a:pt x="418" y="306"/>
                  </a:cubicBezTo>
                  <a:cubicBezTo>
                    <a:pt x="420" y="309"/>
                    <a:pt x="422" y="312"/>
                    <a:pt x="424" y="315"/>
                  </a:cubicBezTo>
                  <a:cubicBezTo>
                    <a:pt x="424" y="315"/>
                    <a:pt x="424" y="315"/>
                    <a:pt x="424" y="315"/>
                  </a:cubicBezTo>
                  <a:cubicBezTo>
                    <a:pt x="427" y="318"/>
                    <a:pt x="429" y="320"/>
                    <a:pt x="432" y="323"/>
                  </a:cubicBezTo>
                  <a:cubicBezTo>
                    <a:pt x="432" y="323"/>
                    <a:pt x="432" y="323"/>
                    <a:pt x="432" y="323"/>
                  </a:cubicBezTo>
                  <a:cubicBezTo>
                    <a:pt x="435" y="326"/>
                    <a:pt x="438" y="328"/>
                    <a:pt x="441" y="330"/>
                  </a:cubicBezTo>
                  <a:cubicBezTo>
                    <a:pt x="442" y="330"/>
                    <a:pt x="442" y="330"/>
                    <a:pt x="442" y="330"/>
                  </a:cubicBezTo>
                  <a:cubicBezTo>
                    <a:pt x="446" y="332"/>
                    <a:pt x="449" y="334"/>
                    <a:pt x="452" y="335"/>
                  </a:cubicBezTo>
                  <a:cubicBezTo>
                    <a:pt x="453" y="335"/>
                    <a:pt x="453" y="335"/>
                    <a:pt x="453" y="335"/>
                  </a:cubicBezTo>
                  <a:cubicBezTo>
                    <a:pt x="461" y="338"/>
                    <a:pt x="469" y="340"/>
                    <a:pt x="478" y="340"/>
                  </a:cubicBezTo>
                  <a:cubicBezTo>
                    <a:pt x="516" y="340"/>
                    <a:pt x="547" y="309"/>
                    <a:pt x="547" y="270"/>
                  </a:cubicBezTo>
                  <a:cubicBezTo>
                    <a:pt x="547" y="231"/>
                    <a:pt x="516" y="200"/>
                    <a:pt x="478" y="200"/>
                  </a:cubicBezTo>
                  <a:cubicBezTo>
                    <a:pt x="468" y="200"/>
                    <a:pt x="458" y="202"/>
                    <a:pt x="450" y="206"/>
                  </a:cubicBezTo>
                  <a:cubicBezTo>
                    <a:pt x="450" y="206"/>
                    <a:pt x="450" y="206"/>
                    <a:pt x="450" y="206"/>
                  </a:cubicBezTo>
                  <a:cubicBezTo>
                    <a:pt x="449" y="206"/>
                    <a:pt x="449" y="206"/>
                    <a:pt x="449" y="206"/>
                  </a:cubicBezTo>
                  <a:cubicBezTo>
                    <a:pt x="446" y="208"/>
                    <a:pt x="444" y="209"/>
                    <a:pt x="442" y="210"/>
                  </a:cubicBezTo>
                  <a:cubicBezTo>
                    <a:pt x="441" y="210"/>
                    <a:pt x="441" y="211"/>
                    <a:pt x="440" y="211"/>
                  </a:cubicBezTo>
                  <a:cubicBezTo>
                    <a:pt x="438" y="213"/>
                    <a:pt x="435" y="215"/>
                    <a:pt x="433" y="216"/>
                  </a:cubicBezTo>
                  <a:cubicBezTo>
                    <a:pt x="433" y="217"/>
                    <a:pt x="432" y="217"/>
                    <a:pt x="432" y="217"/>
                  </a:cubicBezTo>
                  <a:cubicBezTo>
                    <a:pt x="430" y="219"/>
                    <a:pt x="428" y="221"/>
                    <a:pt x="426" y="223"/>
                  </a:cubicBezTo>
                  <a:cubicBezTo>
                    <a:pt x="426" y="223"/>
                    <a:pt x="425" y="224"/>
                    <a:pt x="425" y="224"/>
                  </a:cubicBezTo>
                  <a:close/>
                  <a:moveTo>
                    <a:pt x="314" y="140"/>
                  </a:moveTo>
                  <a:lnTo>
                    <a:pt x="314" y="140"/>
                  </a:lnTo>
                  <a:cubicBezTo>
                    <a:pt x="353" y="140"/>
                    <a:pt x="384" y="108"/>
                    <a:pt x="384" y="70"/>
                  </a:cubicBezTo>
                  <a:cubicBezTo>
                    <a:pt x="384" y="31"/>
                    <a:pt x="353" y="0"/>
                    <a:pt x="314" y="0"/>
                  </a:cubicBezTo>
                  <a:cubicBezTo>
                    <a:pt x="275" y="0"/>
                    <a:pt x="244" y="31"/>
                    <a:pt x="244" y="70"/>
                  </a:cubicBezTo>
                  <a:cubicBezTo>
                    <a:pt x="244" y="108"/>
                    <a:pt x="275" y="140"/>
                    <a:pt x="314" y="140"/>
                  </a:cubicBezTo>
                  <a:close/>
                  <a:moveTo>
                    <a:pt x="379" y="336"/>
                  </a:moveTo>
                  <a:lnTo>
                    <a:pt x="379" y="336"/>
                  </a:lnTo>
                  <a:lnTo>
                    <a:pt x="379" y="283"/>
                  </a:lnTo>
                  <a:cubicBezTo>
                    <a:pt x="379" y="279"/>
                    <a:pt x="378" y="274"/>
                    <a:pt x="378" y="270"/>
                  </a:cubicBezTo>
                  <a:cubicBezTo>
                    <a:pt x="378" y="266"/>
                    <a:pt x="379" y="262"/>
                    <a:pt x="379" y="257"/>
                  </a:cubicBezTo>
                  <a:lnTo>
                    <a:pt x="379" y="254"/>
                  </a:lnTo>
                  <a:lnTo>
                    <a:pt x="380" y="254"/>
                  </a:lnTo>
                  <a:cubicBezTo>
                    <a:pt x="385" y="223"/>
                    <a:pt x="404" y="197"/>
                    <a:pt x="431" y="183"/>
                  </a:cubicBezTo>
                  <a:cubicBezTo>
                    <a:pt x="412" y="165"/>
                    <a:pt x="387" y="154"/>
                    <a:pt x="359" y="154"/>
                  </a:cubicBezTo>
                  <a:lnTo>
                    <a:pt x="269" y="154"/>
                  </a:lnTo>
                  <a:cubicBezTo>
                    <a:pt x="241" y="154"/>
                    <a:pt x="216" y="165"/>
                    <a:pt x="197" y="183"/>
                  </a:cubicBezTo>
                  <a:cubicBezTo>
                    <a:pt x="228" y="199"/>
                    <a:pt x="250" y="232"/>
                    <a:pt x="250" y="270"/>
                  </a:cubicBezTo>
                  <a:cubicBezTo>
                    <a:pt x="250" y="278"/>
                    <a:pt x="249" y="285"/>
                    <a:pt x="247" y="293"/>
                  </a:cubicBezTo>
                  <a:lnTo>
                    <a:pt x="247" y="335"/>
                  </a:lnTo>
                  <a:cubicBezTo>
                    <a:pt x="276" y="347"/>
                    <a:pt x="299" y="369"/>
                    <a:pt x="314" y="396"/>
                  </a:cubicBezTo>
                  <a:cubicBezTo>
                    <a:pt x="328" y="369"/>
                    <a:pt x="352" y="348"/>
                    <a:pt x="379" y="336"/>
                  </a:cubicBezTo>
                  <a:close/>
                  <a:moveTo>
                    <a:pt x="282" y="400"/>
                  </a:moveTo>
                  <a:lnTo>
                    <a:pt x="282" y="400"/>
                  </a:lnTo>
                  <a:cubicBezTo>
                    <a:pt x="280" y="397"/>
                    <a:pt x="278" y="394"/>
                    <a:pt x="275" y="391"/>
                  </a:cubicBezTo>
                  <a:cubicBezTo>
                    <a:pt x="275" y="390"/>
                    <a:pt x="274" y="390"/>
                    <a:pt x="274" y="390"/>
                  </a:cubicBezTo>
                  <a:cubicBezTo>
                    <a:pt x="272" y="387"/>
                    <a:pt x="270" y="385"/>
                    <a:pt x="267" y="382"/>
                  </a:cubicBezTo>
                  <a:cubicBezTo>
                    <a:pt x="267" y="382"/>
                    <a:pt x="266" y="382"/>
                    <a:pt x="266" y="381"/>
                  </a:cubicBezTo>
                  <a:cubicBezTo>
                    <a:pt x="263" y="379"/>
                    <a:pt x="261" y="377"/>
                    <a:pt x="258" y="375"/>
                  </a:cubicBezTo>
                  <a:cubicBezTo>
                    <a:pt x="257" y="374"/>
                    <a:pt x="257" y="374"/>
                    <a:pt x="257" y="374"/>
                  </a:cubicBezTo>
                  <a:cubicBezTo>
                    <a:pt x="247" y="367"/>
                    <a:pt x="237" y="362"/>
                    <a:pt x="225" y="359"/>
                  </a:cubicBezTo>
                  <a:cubicBezTo>
                    <a:pt x="223" y="358"/>
                    <a:pt x="220" y="357"/>
                    <a:pt x="218" y="357"/>
                  </a:cubicBezTo>
                  <a:cubicBezTo>
                    <a:pt x="217" y="356"/>
                    <a:pt x="215" y="356"/>
                    <a:pt x="214" y="356"/>
                  </a:cubicBezTo>
                  <a:cubicBezTo>
                    <a:pt x="212" y="356"/>
                    <a:pt x="210" y="355"/>
                    <a:pt x="208" y="355"/>
                  </a:cubicBezTo>
                  <a:cubicBezTo>
                    <a:pt x="207" y="355"/>
                    <a:pt x="206" y="355"/>
                    <a:pt x="205" y="355"/>
                  </a:cubicBezTo>
                  <a:cubicBezTo>
                    <a:pt x="202" y="354"/>
                    <a:pt x="199" y="354"/>
                    <a:pt x="195" y="354"/>
                  </a:cubicBezTo>
                  <a:lnTo>
                    <a:pt x="105" y="354"/>
                  </a:lnTo>
                  <a:cubicBezTo>
                    <a:pt x="47" y="354"/>
                    <a:pt x="0" y="401"/>
                    <a:pt x="0" y="460"/>
                  </a:cubicBezTo>
                  <a:lnTo>
                    <a:pt x="0" y="600"/>
                  </a:lnTo>
                  <a:lnTo>
                    <a:pt x="62" y="600"/>
                  </a:lnTo>
                  <a:lnTo>
                    <a:pt x="62" y="454"/>
                  </a:lnTo>
                  <a:lnTo>
                    <a:pt x="83" y="454"/>
                  </a:lnTo>
                  <a:lnTo>
                    <a:pt x="83" y="600"/>
                  </a:lnTo>
                  <a:lnTo>
                    <a:pt x="216" y="600"/>
                  </a:lnTo>
                  <a:lnTo>
                    <a:pt x="216" y="454"/>
                  </a:lnTo>
                  <a:lnTo>
                    <a:pt x="237" y="454"/>
                  </a:lnTo>
                  <a:lnTo>
                    <a:pt x="237" y="600"/>
                  </a:lnTo>
                  <a:lnTo>
                    <a:pt x="301" y="600"/>
                  </a:lnTo>
                  <a:lnTo>
                    <a:pt x="301" y="460"/>
                  </a:lnTo>
                  <a:cubicBezTo>
                    <a:pt x="301" y="437"/>
                    <a:pt x="294" y="417"/>
                    <a:pt x="282" y="400"/>
                  </a:cubicBezTo>
                  <a:cubicBezTo>
                    <a:pt x="282" y="400"/>
                    <a:pt x="282" y="400"/>
                    <a:pt x="282" y="400"/>
                  </a:cubicBezTo>
                  <a:close/>
                  <a:moveTo>
                    <a:pt x="523" y="354"/>
                  </a:moveTo>
                  <a:lnTo>
                    <a:pt x="523" y="354"/>
                  </a:lnTo>
                  <a:lnTo>
                    <a:pt x="433" y="354"/>
                  </a:lnTo>
                  <a:cubicBezTo>
                    <a:pt x="429" y="354"/>
                    <a:pt x="426" y="354"/>
                    <a:pt x="423" y="355"/>
                  </a:cubicBezTo>
                  <a:cubicBezTo>
                    <a:pt x="422" y="355"/>
                    <a:pt x="421" y="355"/>
                    <a:pt x="420" y="355"/>
                  </a:cubicBezTo>
                  <a:cubicBezTo>
                    <a:pt x="418" y="355"/>
                    <a:pt x="415" y="356"/>
                    <a:pt x="413" y="356"/>
                  </a:cubicBezTo>
                  <a:cubicBezTo>
                    <a:pt x="412" y="356"/>
                    <a:pt x="411" y="356"/>
                    <a:pt x="410" y="357"/>
                  </a:cubicBezTo>
                  <a:cubicBezTo>
                    <a:pt x="408" y="357"/>
                    <a:pt x="405" y="358"/>
                    <a:pt x="403" y="358"/>
                  </a:cubicBezTo>
                  <a:cubicBezTo>
                    <a:pt x="387" y="363"/>
                    <a:pt x="373" y="371"/>
                    <a:pt x="361" y="382"/>
                  </a:cubicBezTo>
                  <a:cubicBezTo>
                    <a:pt x="361" y="382"/>
                    <a:pt x="361" y="382"/>
                    <a:pt x="361" y="383"/>
                  </a:cubicBezTo>
                  <a:cubicBezTo>
                    <a:pt x="358" y="385"/>
                    <a:pt x="356" y="388"/>
                    <a:pt x="353" y="390"/>
                  </a:cubicBezTo>
                  <a:cubicBezTo>
                    <a:pt x="353" y="390"/>
                    <a:pt x="353" y="391"/>
                    <a:pt x="353" y="391"/>
                  </a:cubicBezTo>
                  <a:cubicBezTo>
                    <a:pt x="337" y="409"/>
                    <a:pt x="327" y="433"/>
                    <a:pt x="327" y="460"/>
                  </a:cubicBezTo>
                  <a:lnTo>
                    <a:pt x="327" y="600"/>
                  </a:lnTo>
                  <a:lnTo>
                    <a:pt x="389" y="600"/>
                  </a:lnTo>
                  <a:lnTo>
                    <a:pt x="389" y="454"/>
                  </a:lnTo>
                  <a:lnTo>
                    <a:pt x="410" y="454"/>
                  </a:lnTo>
                  <a:lnTo>
                    <a:pt x="410" y="600"/>
                  </a:lnTo>
                  <a:lnTo>
                    <a:pt x="543" y="600"/>
                  </a:lnTo>
                  <a:lnTo>
                    <a:pt x="543" y="454"/>
                  </a:lnTo>
                  <a:lnTo>
                    <a:pt x="564" y="454"/>
                  </a:lnTo>
                  <a:lnTo>
                    <a:pt x="564" y="600"/>
                  </a:lnTo>
                  <a:lnTo>
                    <a:pt x="628" y="600"/>
                  </a:lnTo>
                  <a:lnTo>
                    <a:pt x="628" y="460"/>
                  </a:lnTo>
                  <a:cubicBezTo>
                    <a:pt x="628" y="401"/>
                    <a:pt x="581" y="354"/>
                    <a:pt x="523" y="354"/>
                  </a:cubicBezTo>
                  <a:close/>
                  <a:moveTo>
                    <a:pt x="151" y="340"/>
                  </a:moveTo>
                  <a:lnTo>
                    <a:pt x="151" y="340"/>
                  </a:lnTo>
                  <a:cubicBezTo>
                    <a:pt x="159" y="340"/>
                    <a:pt x="167" y="338"/>
                    <a:pt x="175" y="335"/>
                  </a:cubicBezTo>
                  <a:cubicBezTo>
                    <a:pt x="175" y="335"/>
                    <a:pt x="175" y="335"/>
                    <a:pt x="176" y="335"/>
                  </a:cubicBezTo>
                  <a:cubicBezTo>
                    <a:pt x="179" y="334"/>
                    <a:pt x="183" y="332"/>
                    <a:pt x="186" y="330"/>
                  </a:cubicBezTo>
                  <a:cubicBezTo>
                    <a:pt x="186" y="330"/>
                    <a:pt x="186" y="330"/>
                    <a:pt x="186" y="330"/>
                  </a:cubicBezTo>
                  <a:cubicBezTo>
                    <a:pt x="190" y="328"/>
                    <a:pt x="193" y="326"/>
                    <a:pt x="196" y="323"/>
                  </a:cubicBezTo>
                  <a:cubicBezTo>
                    <a:pt x="196" y="323"/>
                    <a:pt x="196" y="323"/>
                    <a:pt x="196" y="323"/>
                  </a:cubicBezTo>
                  <a:cubicBezTo>
                    <a:pt x="202" y="318"/>
                    <a:pt x="206" y="312"/>
                    <a:pt x="210" y="306"/>
                  </a:cubicBezTo>
                  <a:cubicBezTo>
                    <a:pt x="211" y="305"/>
                    <a:pt x="211" y="305"/>
                    <a:pt x="211" y="304"/>
                  </a:cubicBezTo>
                  <a:cubicBezTo>
                    <a:pt x="213" y="301"/>
                    <a:pt x="214" y="298"/>
                    <a:pt x="216" y="295"/>
                  </a:cubicBezTo>
                  <a:cubicBezTo>
                    <a:pt x="216" y="294"/>
                    <a:pt x="216" y="294"/>
                    <a:pt x="216" y="293"/>
                  </a:cubicBezTo>
                  <a:cubicBezTo>
                    <a:pt x="217" y="290"/>
                    <a:pt x="218" y="287"/>
                    <a:pt x="219" y="283"/>
                  </a:cubicBezTo>
                  <a:cubicBezTo>
                    <a:pt x="219" y="282"/>
                    <a:pt x="219" y="282"/>
                    <a:pt x="219" y="281"/>
                  </a:cubicBezTo>
                  <a:cubicBezTo>
                    <a:pt x="220" y="278"/>
                    <a:pt x="220" y="274"/>
                    <a:pt x="220" y="270"/>
                  </a:cubicBezTo>
                  <a:cubicBezTo>
                    <a:pt x="220" y="267"/>
                    <a:pt x="220" y="264"/>
                    <a:pt x="220" y="261"/>
                  </a:cubicBezTo>
                  <a:cubicBezTo>
                    <a:pt x="219" y="260"/>
                    <a:pt x="219" y="259"/>
                    <a:pt x="219" y="258"/>
                  </a:cubicBezTo>
                  <a:cubicBezTo>
                    <a:pt x="219" y="255"/>
                    <a:pt x="218" y="252"/>
                    <a:pt x="217" y="250"/>
                  </a:cubicBezTo>
                  <a:cubicBezTo>
                    <a:pt x="217" y="249"/>
                    <a:pt x="217" y="249"/>
                    <a:pt x="217" y="249"/>
                  </a:cubicBezTo>
                  <a:cubicBezTo>
                    <a:pt x="216" y="246"/>
                    <a:pt x="215" y="244"/>
                    <a:pt x="214" y="241"/>
                  </a:cubicBezTo>
                  <a:cubicBezTo>
                    <a:pt x="214" y="240"/>
                    <a:pt x="213" y="240"/>
                    <a:pt x="213" y="239"/>
                  </a:cubicBezTo>
                  <a:cubicBezTo>
                    <a:pt x="212" y="236"/>
                    <a:pt x="210" y="234"/>
                    <a:pt x="209" y="231"/>
                  </a:cubicBezTo>
                  <a:lnTo>
                    <a:pt x="208" y="231"/>
                  </a:lnTo>
                  <a:cubicBezTo>
                    <a:pt x="207" y="229"/>
                    <a:pt x="205" y="226"/>
                    <a:pt x="203" y="224"/>
                  </a:cubicBezTo>
                  <a:cubicBezTo>
                    <a:pt x="203" y="224"/>
                    <a:pt x="202" y="223"/>
                    <a:pt x="202" y="223"/>
                  </a:cubicBezTo>
                  <a:cubicBezTo>
                    <a:pt x="200" y="221"/>
                    <a:pt x="198" y="219"/>
                    <a:pt x="195" y="217"/>
                  </a:cubicBezTo>
                  <a:cubicBezTo>
                    <a:pt x="195" y="217"/>
                    <a:pt x="195" y="217"/>
                    <a:pt x="195" y="216"/>
                  </a:cubicBezTo>
                  <a:cubicBezTo>
                    <a:pt x="193" y="215"/>
                    <a:pt x="190" y="213"/>
                    <a:pt x="188" y="211"/>
                  </a:cubicBezTo>
                  <a:cubicBezTo>
                    <a:pt x="187" y="211"/>
                    <a:pt x="187" y="210"/>
                    <a:pt x="186" y="210"/>
                  </a:cubicBezTo>
                  <a:cubicBezTo>
                    <a:pt x="184" y="209"/>
                    <a:pt x="181" y="207"/>
                    <a:pt x="179" y="206"/>
                  </a:cubicBezTo>
                  <a:cubicBezTo>
                    <a:pt x="179" y="206"/>
                    <a:pt x="178" y="206"/>
                    <a:pt x="178" y="206"/>
                  </a:cubicBezTo>
                  <a:cubicBezTo>
                    <a:pt x="170" y="202"/>
                    <a:pt x="160" y="200"/>
                    <a:pt x="151" y="200"/>
                  </a:cubicBezTo>
                  <a:cubicBezTo>
                    <a:pt x="112" y="200"/>
                    <a:pt x="81" y="231"/>
                    <a:pt x="81" y="270"/>
                  </a:cubicBezTo>
                  <a:cubicBezTo>
                    <a:pt x="81" y="309"/>
                    <a:pt x="112" y="340"/>
                    <a:pt x="151" y="340"/>
                  </a:cubicBezTo>
                  <a:close/>
                </a:path>
              </a:pathLst>
            </a:custGeom>
            <a:solidFill>
              <a:srgbClr val="365B7C"/>
            </a:solidFill>
            <a:ln>
              <a:noFill/>
            </a:ln>
          </p:spPr>
          <p:txBody>
            <a:bodyPr vert="horz" wrap="square" lIns="91440" tIns="45720" rIns="91440" bIns="45720" numCol="1" anchor="t" anchorCtr="0" compatLnSpc="1"/>
            <a:lstStyle/>
            <a:p>
              <a:endParaRPr lang="zh-CN" altLang="en-US">
                <a:solidFill>
                  <a:schemeClr val="accent2"/>
                </a:solidFill>
              </a:endParaRPr>
            </a:p>
          </p:txBody>
        </p:sp>
      </p:grpSp>
      <p:sp>
        <p:nvSpPr>
          <p:cNvPr id="23" name="矩形 22"/>
          <p:cNvSpPr/>
          <p:nvPr/>
        </p:nvSpPr>
        <p:spPr>
          <a:xfrm>
            <a:off x="2237740" y="878840"/>
            <a:ext cx="3087370" cy="47053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800" b="1" dirty="0">
                <a:latin typeface="楷体" panose="02010609060101010101" pitchFamily="49" charset="-122"/>
                <a:ea typeface="楷体" panose="02010609060101010101" pitchFamily="49" charset="-122"/>
                <a:cs typeface="+mn-ea"/>
                <a:sym typeface="+mn-lt"/>
              </a:rPr>
              <a:t>案例讨论与思考 </a:t>
            </a:r>
          </a:p>
        </p:txBody>
      </p:sp>
    </p:spTree>
    <p:extLst>
      <p:ext uri="{BB962C8B-B14F-4D97-AF65-F5344CB8AC3E}">
        <p14:creationId xmlns:p14="http://schemas.microsoft.com/office/powerpoint/2010/main" val="1881481194"/>
      </p:ext>
    </p:extLst>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5" presetClass="entr" presetSubtype="0" fill="hold" nodeType="withEffect">
                                  <p:stCondLst>
                                    <p:cond delay="250"/>
                                  </p:stCondLst>
                                  <p:childTnLst>
                                    <p:set>
                                      <p:cBhvr>
                                        <p:cTn id="6" dur="1" fill="hold">
                                          <p:stCondLst>
                                            <p:cond delay="0"/>
                                          </p:stCondLst>
                                        </p:cTn>
                                        <p:tgtEl>
                                          <p:spTgt spid="17"/>
                                        </p:tgtEl>
                                        <p:attrNameLst>
                                          <p:attrName>style.visibility</p:attrName>
                                        </p:attrNameLst>
                                      </p:cBhvr>
                                      <p:to>
                                        <p:strVal val="visible"/>
                                      </p:to>
                                    </p:set>
                                    <p:anim calcmode="lin" valueType="num">
                                      <p:cBhvr>
                                        <p:cTn id="7" dur="500" decel="50000" fill="hold">
                                          <p:stCondLst>
                                            <p:cond delay="0"/>
                                          </p:stCondLst>
                                        </p:cTn>
                                        <p:tgtEl>
                                          <p:spTgt spid="17"/>
                                        </p:tgtEl>
                                        <p:attrNameLst>
                                          <p:attrName>style.rotation</p:attrName>
                                        </p:attrNameLst>
                                      </p:cBhvr>
                                      <p:tavLst>
                                        <p:tav tm="0">
                                          <p:val>
                                            <p:fltVal val="-90"/>
                                          </p:val>
                                        </p:tav>
                                        <p:tav tm="100000">
                                          <p:val>
                                            <p:fltVal val="0"/>
                                          </p:val>
                                        </p:tav>
                                      </p:tavLst>
                                    </p:anim>
                                    <p:anim calcmode="lin" valueType="num">
                                      <p:cBhvr>
                                        <p:cTn id="8" dur="500" decel="50000" fill="hold">
                                          <p:stCondLst>
                                            <p:cond delay="0"/>
                                          </p:stCondLst>
                                        </p:cTn>
                                        <p:tgtEl>
                                          <p:spTgt spid="17"/>
                                        </p:tgtEl>
                                        <p:attrNameLst>
                                          <p:attrName>ppt_w</p:attrName>
                                        </p:attrNameLst>
                                      </p:cBhvr>
                                      <p:tavLst>
                                        <p:tav tm="0">
                                          <p:val>
                                            <p:strVal val="#ppt_w"/>
                                          </p:val>
                                        </p:tav>
                                        <p:tav tm="100000">
                                          <p:val>
                                            <p:strVal val="#ppt_w*.05"/>
                                          </p:val>
                                        </p:tav>
                                      </p:tavLst>
                                    </p:anim>
                                    <p:anim calcmode="lin" valueType="num">
                                      <p:cBhvr>
                                        <p:cTn id="9" dur="500" accel="50000" fill="hold">
                                          <p:stCondLst>
                                            <p:cond delay="500"/>
                                          </p:stCondLst>
                                        </p:cTn>
                                        <p:tgtEl>
                                          <p:spTgt spid="17"/>
                                        </p:tgtEl>
                                        <p:attrNameLst>
                                          <p:attrName>ppt_w</p:attrName>
                                        </p:attrNameLst>
                                      </p:cBhvr>
                                      <p:tavLst>
                                        <p:tav tm="0">
                                          <p:val>
                                            <p:strVal val="#ppt_w*.05"/>
                                          </p:val>
                                        </p:tav>
                                        <p:tav tm="100000">
                                          <p:val>
                                            <p:strVal val="#ppt_w"/>
                                          </p:val>
                                        </p:tav>
                                      </p:tavLst>
                                    </p:anim>
                                    <p:anim calcmode="lin" valueType="num">
                                      <p:cBhvr>
                                        <p:cTn id="10" dur="1000" fill="hold"/>
                                        <p:tgtEl>
                                          <p:spTgt spid="17"/>
                                        </p:tgtEl>
                                        <p:attrNameLst>
                                          <p:attrName>ppt_h</p:attrName>
                                        </p:attrNameLst>
                                      </p:cBhvr>
                                      <p:tavLst>
                                        <p:tav tm="0">
                                          <p:val>
                                            <p:strVal val="#ppt_h"/>
                                          </p:val>
                                        </p:tav>
                                        <p:tav tm="100000">
                                          <p:val>
                                            <p:strVal val="#ppt_h"/>
                                          </p:val>
                                        </p:tav>
                                      </p:tavLst>
                                    </p:anim>
                                    <p:anim calcmode="lin" valueType="num">
                                      <p:cBhvr>
                                        <p:cTn id="11" dur="500" decel="50000" fill="hold">
                                          <p:stCondLst>
                                            <p:cond delay="0"/>
                                          </p:stCondLst>
                                        </p:cTn>
                                        <p:tgtEl>
                                          <p:spTgt spid="17"/>
                                        </p:tgtEl>
                                        <p:attrNameLst>
                                          <p:attrName>ppt_x</p:attrName>
                                        </p:attrNameLst>
                                      </p:cBhvr>
                                      <p:tavLst>
                                        <p:tav tm="0">
                                          <p:val>
                                            <p:strVal val="#ppt_x+.4"/>
                                          </p:val>
                                        </p:tav>
                                        <p:tav tm="100000">
                                          <p:val>
                                            <p:strVal val="#ppt_x"/>
                                          </p:val>
                                        </p:tav>
                                      </p:tavLst>
                                    </p:anim>
                                    <p:anim calcmode="lin" valueType="num">
                                      <p:cBhvr>
                                        <p:cTn id="12" dur="500" decel="50000" fill="hold">
                                          <p:stCondLst>
                                            <p:cond delay="0"/>
                                          </p:stCondLst>
                                        </p:cTn>
                                        <p:tgtEl>
                                          <p:spTgt spid="17"/>
                                        </p:tgtEl>
                                        <p:attrNameLst>
                                          <p:attrName>ppt_y</p:attrName>
                                        </p:attrNameLst>
                                      </p:cBhvr>
                                      <p:tavLst>
                                        <p:tav tm="0">
                                          <p:val>
                                            <p:strVal val="#ppt_y-.2"/>
                                          </p:val>
                                        </p:tav>
                                        <p:tav tm="100000">
                                          <p:val>
                                            <p:strVal val="#ppt_y+.1"/>
                                          </p:val>
                                        </p:tav>
                                      </p:tavLst>
                                    </p:anim>
                                    <p:anim calcmode="lin" valueType="num">
                                      <p:cBhvr>
                                        <p:cTn id="13" dur="500" accel="50000" fill="hold">
                                          <p:stCondLst>
                                            <p:cond delay="500"/>
                                          </p:stCondLst>
                                        </p:cTn>
                                        <p:tgtEl>
                                          <p:spTgt spid="17"/>
                                        </p:tgtEl>
                                        <p:attrNameLst>
                                          <p:attrName>ppt_y</p:attrName>
                                        </p:attrNameLst>
                                      </p:cBhvr>
                                      <p:tavLst>
                                        <p:tav tm="0">
                                          <p:val>
                                            <p:strVal val="#ppt_y+.1"/>
                                          </p:val>
                                        </p:tav>
                                        <p:tav tm="100000">
                                          <p:val>
                                            <p:strVal val="#ppt_y"/>
                                          </p:val>
                                        </p:tav>
                                      </p:tavLst>
                                    </p:anim>
                                    <p:animEffect transition="in" filter="fade">
                                      <p:cBhvr>
                                        <p:cTn id="14" dur="1000" decel="50000">
                                          <p:stCondLst>
                                            <p:cond delay="0"/>
                                          </p:stCondLst>
                                        </p:cTn>
                                        <p:tgtEl>
                                          <p:spTgt spid="17"/>
                                        </p:tgtEl>
                                      </p:cBhvr>
                                    </p:animEffect>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nodeType="clickEffect">
                                  <p:stCondLst>
                                    <p:cond delay="0"/>
                                  </p:stCondLst>
                                  <p:childTnLst>
                                    <p:set>
                                      <p:cBhvr>
                                        <p:cTn id="18" dur="1" fill="hold">
                                          <p:stCondLst>
                                            <p:cond delay="0"/>
                                          </p:stCondLst>
                                        </p:cTn>
                                        <p:tgtEl>
                                          <p:spTgt spid="16">
                                            <p:txEl>
                                              <p:pRg st="0" end="0"/>
                                            </p:txEl>
                                          </p:spTgt>
                                        </p:tgtEl>
                                        <p:attrNameLst>
                                          <p:attrName>style.visibility</p:attrName>
                                        </p:attrNameLst>
                                      </p:cBhvr>
                                      <p:to>
                                        <p:strVal val="visible"/>
                                      </p:to>
                                    </p:set>
                                    <p:anim calcmode="lin" valueType="num">
                                      <p:cBhvr additive="base">
                                        <p:cTn id="19" dur="500" fill="hold"/>
                                        <p:tgtEl>
                                          <p:spTgt spid="16">
                                            <p:txEl>
                                              <p:pRg st="0" end="0"/>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16">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18" presetClass="entr" presetSubtype="12" fill="hold" nodeType="clickEffect">
                                  <p:stCondLst>
                                    <p:cond delay="0"/>
                                  </p:stCondLst>
                                  <p:childTnLst>
                                    <p:set>
                                      <p:cBhvr>
                                        <p:cTn id="24" dur="1" fill="hold">
                                          <p:stCondLst>
                                            <p:cond delay="0"/>
                                          </p:stCondLst>
                                        </p:cTn>
                                        <p:tgtEl>
                                          <p:spTgt spid="16">
                                            <p:txEl>
                                              <p:pRg st="1" end="1"/>
                                            </p:txEl>
                                          </p:spTgt>
                                        </p:tgtEl>
                                        <p:attrNameLst>
                                          <p:attrName>style.visibility</p:attrName>
                                        </p:attrNameLst>
                                      </p:cBhvr>
                                      <p:to>
                                        <p:strVal val="visible"/>
                                      </p:to>
                                    </p:set>
                                    <p:animEffect transition="in" filter="strips(downLeft)">
                                      <p:cBhvr>
                                        <p:cTn id="25" dur="500"/>
                                        <p:tgtEl>
                                          <p:spTgt spid="16">
                                            <p:txEl>
                                              <p:pRg st="1" end="1"/>
                                            </p:txEl>
                                          </p:spTgt>
                                        </p:tgtEl>
                                      </p:cBhvr>
                                    </p:animEffect>
                                  </p:childTnLst>
                                </p:cTn>
                              </p:par>
                            </p:childTnLst>
                          </p:cTn>
                        </p:par>
                      </p:childTnLst>
                    </p:cTn>
                  </p:par>
                  <p:par>
                    <p:cTn id="26" fill="hold">
                      <p:stCondLst>
                        <p:cond delay="indefinite"/>
                      </p:stCondLst>
                      <p:childTnLst>
                        <p:par>
                          <p:cTn id="27" fill="hold">
                            <p:stCondLst>
                              <p:cond delay="0"/>
                            </p:stCondLst>
                            <p:childTnLst>
                              <p:par>
                                <p:cTn id="28" presetID="18" presetClass="entr" presetSubtype="12" fill="hold" nodeType="clickEffect">
                                  <p:stCondLst>
                                    <p:cond delay="0"/>
                                  </p:stCondLst>
                                  <p:childTnLst>
                                    <p:set>
                                      <p:cBhvr>
                                        <p:cTn id="29" dur="1" fill="hold">
                                          <p:stCondLst>
                                            <p:cond delay="0"/>
                                          </p:stCondLst>
                                        </p:cTn>
                                        <p:tgtEl>
                                          <p:spTgt spid="16">
                                            <p:txEl>
                                              <p:pRg st="2" end="2"/>
                                            </p:txEl>
                                          </p:spTgt>
                                        </p:tgtEl>
                                        <p:attrNameLst>
                                          <p:attrName>style.visibility</p:attrName>
                                        </p:attrNameLst>
                                      </p:cBhvr>
                                      <p:to>
                                        <p:strVal val="visible"/>
                                      </p:to>
                                    </p:set>
                                    <p:animEffect transition="in" filter="strips(downLeft)">
                                      <p:cBhvr>
                                        <p:cTn id="30" dur="500"/>
                                        <p:tgtEl>
                                          <p:spTgt spid="16">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矩形 15"/>
          <p:cNvSpPr/>
          <p:nvPr/>
        </p:nvSpPr>
        <p:spPr>
          <a:xfrm>
            <a:off x="1406916" y="1349309"/>
            <a:ext cx="10236703" cy="4523105"/>
          </a:xfrm>
          <a:prstGeom prst="rect">
            <a:avLst/>
          </a:prstGeom>
        </p:spPr>
        <p:txBody>
          <a:bodyPr wrap="square">
            <a:spAutoFit/>
          </a:bodyPr>
          <a:lstStyle/>
          <a:p>
            <a:r>
              <a:rPr lang="zh-CN" altLang="en-US" sz="2400" dirty="0">
                <a:latin typeface="楷体" panose="02010609060101010101" pitchFamily="49" charset="-122"/>
                <a:ea typeface="楷体" panose="02010609060101010101" pitchFamily="49" charset="-122"/>
              </a:rPr>
              <a:t>   </a:t>
            </a:r>
            <a:r>
              <a:rPr lang="zh-CN" altLang="en-US" sz="2800" b="1">
                <a:latin typeface="楷体" panose="02010609060101010101" pitchFamily="49" charset="-122"/>
                <a:ea typeface="楷体" panose="02010609060101010101" pitchFamily="49" charset="-122"/>
                <a:sym typeface="+mn-ea"/>
              </a:rPr>
              <a:t>宝洁的内部提拔：</a:t>
            </a:r>
            <a:endParaRPr lang="zh-CN" altLang="en-US" sz="2800" b="1">
              <a:latin typeface="楷体" panose="02010609060101010101" pitchFamily="49" charset="-122"/>
              <a:ea typeface="楷体" panose="02010609060101010101" pitchFamily="49" charset="-122"/>
            </a:endParaRPr>
          </a:p>
          <a:p>
            <a:r>
              <a:rPr sz="2000" dirty="0">
                <a:latin typeface="楷体" panose="02010609060101010101" pitchFamily="49" charset="-122"/>
                <a:ea typeface="楷体" panose="02010609060101010101" pitchFamily="49" charset="-122"/>
              </a:rPr>
              <a:t>宝洁公司的人力资源内部提拔系统有四个步骤:</a:t>
            </a:r>
          </a:p>
          <a:p>
            <a:r>
              <a:rPr sz="2000" dirty="0">
                <a:latin typeface="楷体" panose="02010609060101010101" pitchFamily="49" charset="-122"/>
                <a:ea typeface="楷体" panose="02010609060101010101" pitchFamily="49" charset="-122"/>
              </a:rPr>
              <a:t>(1)人才供给系统——招聘。宝洁公司的招聘程序与众不同,不仅人力资源经理去招聘,用人部门的经理也去招聘。用人部门经理对需要的人才有一个基本的目标,对人才的潜力等方面也有着他们自己的认识。在招聘工作方面,宝洁的领导层给予大力支持,他们会派遣最有经验的经理去招聘</a:t>
            </a:r>
            <a:r>
              <a:rPr lang="zh-CN" altLang="en-US" sz="2000" dirty="0">
                <a:latin typeface="楷体" panose="02010609060101010101" pitchFamily="49" charset="-122"/>
                <a:ea typeface="楷体" panose="02010609060101010101" pitchFamily="49" charset="-122"/>
              </a:rPr>
              <a:t> </a:t>
            </a:r>
          </a:p>
          <a:p>
            <a:r>
              <a:rPr sz="2000" dirty="0">
                <a:latin typeface="楷体" panose="02010609060101010101" pitchFamily="49" charset="-122"/>
                <a:ea typeface="楷体" panose="02010609060101010101" pitchFamily="49" charset="-122"/>
              </a:rPr>
              <a:t>(2)表现——绩效管理。首先是营造良好的上下级关系。宝洁的人际关系非常好,上下级和平级间可以无顾忌地沟通。其次是设立高绩效的标准,定期实行一对一的反馈以及指导。管理人员必须从人力资源的角度去理解员工的心理以及经营方法的异同,并及时主动与员工沟通,而不是命令与责难。最后是要确立员工个人的工作与发展计划。这种计划的制定不能是命令式的,必须建立在与下属相互信任的基础上。</a:t>
            </a:r>
          </a:p>
          <a:p>
            <a:r>
              <a:rPr sz="2000" dirty="0">
                <a:latin typeface="楷体" panose="02010609060101010101" pitchFamily="49" charset="-122"/>
                <a:ea typeface="楷体" panose="02010609060101010101" pitchFamily="49" charset="-122"/>
              </a:rPr>
              <a:t>(3)人才的培养以及职业发展系统。宝洁公司有着严谨的任命计划,只要有职位空缺就会在企业的内部网上公布,让员工去申请,并且公开绩效考核。公司内部实行透明的职业发展讨论机制,并形成管理自我职业发展的主人翁精神。</a:t>
            </a:r>
          </a:p>
        </p:txBody>
      </p:sp>
      <p:grpSp>
        <p:nvGrpSpPr>
          <p:cNvPr id="17" name="组合 16"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GrpSpPr/>
          <p:nvPr/>
        </p:nvGrpSpPr>
        <p:grpSpPr>
          <a:xfrm>
            <a:off x="130005" y="15363"/>
            <a:ext cx="1891633" cy="1891633"/>
            <a:chOff x="831765" y="1948847"/>
            <a:chExt cx="1891633" cy="1891633"/>
          </a:xfrm>
        </p:grpSpPr>
        <p:grpSp>
          <p:nvGrpSpPr>
            <p:cNvPr id="18" name="组合 17"/>
            <p:cNvGrpSpPr/>
            <p:nvPr/>
          </p:nvGrpSpPr>
          <p:grpSpPr>
            <a:xfrm>
              <a:off x="831765" y="1948847"/>
              <a:ext cx="1891633" cy="1891633"/>
              <a:chOff x="1375509" y="1976984"/>
              <a:chExt cx="2018000" cy="2018000"/>
            </a:xfrm>
          </p:grpSpPr>
          <p:sp>
            <p:nvSpPr>
              <p:cNvPr id="21" name="椭圆 20" descr="e7d195523061f1c0deeec63e560781cfd59afb0ea006f2a87ABB68BF51EA6619813959095094C18C62A12F549504892A4AAA8C1554C6663626E05CA27F281A14E6983772AFC3FB97135759321DEA3D709AACD122C08E6ED1C77BAD4A88EF4CD28A80260D8F97957F436F83C1F553EF0169027D0DBFA7A77088E1513DBDFC101C4B4DFF310B01A5021663E46B6BC2AAB5"/>
              <p:cNvSpPr>
                <a:spLocks noChangeAspect="1"/>
              </p:cNvSpPr>
              <p:nvPr/>
            </p:nvSpPr>
            <p:spPr>
              <a:xfrm>
                <a:off x="1375509" y="1976984"/>
                <a:ext cx="2018000" cy="2018000"/>
              </a:xfrm>
              <a:prstGeom prst="ellipse">
                <a:avLst/>
              </a:prstGeom>
              <a:gradFill>
                <a:gsLst>
                  <a:gs pos="0">
                    <a:schemeClr val="bg1"/>
                  </a:gs>
                  <a:gs pos="100000">
                    <a:srgbClr val="C7C7C7"/>
                  </a:gs>
                </a:gsLst>
                <a:lin ang="13200000" scaled="0"/>
              </a:gradFill>
              <a:ln w="22225">
                <a:solidFill>
                  <a:schemeClr val="bg1"/>
                </a:solidFill>
              </a:ln>
              <a:effectLst>
                <a:outerShdw blurRad="393700" dist="1270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2" name="任意多边形 16"/>
              <p:cNvSpPr/>
              <p:nvPr/>
            </p:nvSpPr>
            <p:spPr>
              <a:xfrm rot="5400000">
                <a:off x="1220020" y="2637800"/>
                <a:ext cx="1007034" cy="694933"/>
              </a:xfrm>
              <a:custGeom>
                <a:avLst/>
                <a:gdLst>
                  <a:gd name="connsiteX0" fmla="*/ 0 w 1007034"/>
                  <a:gd name="connsiteY0" fmla="*/ 555348 h 694933"/>
                  <a:gd name="connsiteX1" fmla="*/ 322102 w 1007034"/>
                  <a:gd name="connsiteY1" fmla="*/ 0 h 694933"/>
                  <a:gd name="connsiteX2" fmla="*/ 392164 w 1007034"/>
                  <a:gd name="connsiteY2" fmla="*/ 21748 h 694933"/>
                  <a:gd name="connsiteX3" fmla="*/ 503517 w 1007034"/>
                  <a:gd name="connsiteY3" fmla="*/ 32974 h 694933"/>
                  <a:gd name="connsiteX4" fmla="*/ 614869 w 1007034"/>
                  <a:gd name="connsiteY4" fmla="*/ 21748 h 694933"/>
                  <a:gd name="connsiteX5" fmla="*/ 684932 w 1007034"/>
                  <a:gd name="connsiteY5" fmla="*/ 0 h 694933"/>
                  <a:gd name="connsiteX6" fmla="*/ 1007034 w 1007034"/>
                  <a:gd name="connsiteY6" fmla="*/ 555347 h 694933"/>
                  <a:gd name="connsiteX7" fmla="*/ 895766 w 1007034"/>
                  <a:gd name="connsiteY7" fmla="*/ 615742 h 694933"/>
                  <a:gd name="connsiteX8" fmla="*/ 503516 w 1007034"/>
                  <a:gd name="connsiteY8" fmla="*/ 694933 h 694933"/>
                  <a:gd name="connsiteX9" fmla="*/ 111266 w 1007034"/>
                  <a:gd name="connsiteY9" fmla="*/ 615742 h 694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07034" h="694933">
                    <a:moveTo>
                      <a:pt x="0" y="555348"/>
                    </a:moveTo>
                    <a:lnTo>
                      <a:pt x="322102" y="0"/>
                    </a:lnTo>
                    <a:lnTo>
                      <a:pt x="392164" y="21748"/>
                    </a:lnTo>
                    <a:cubicBezTo>
                      <a:pt x="428132" y="29108"/>
                      <a:pt x="465373" y="32974"/>
                      <a:pt x="503517" y="32974"/>
                    </a:cubicBezTo>
                    <a:cubicBezTo>
                      <a:pt x="541660" y="32974"/>
                      <a:pt x="578901" y="29108"/>
                      <a:pt x="614869" y="21748"/>
                    </a:cubicBezTo>
                    <a:lnTo>
                      <a:pt x="684932" y="0"/>
                    </a:lnTo>
                    <a:lnTo>
                      <a:pt x="1007034" y="555347"/>
                    </a:lnTo>
                    <a:lnTo>
                      <a:pt x="895766" y="615742"/>
                    </a:lnTo>
                    <a:cubicBezTo>
                      <a:pt x="775204" y="666735"/>
                      <a:pt x="642653" y="694933"/>
                      <a:pt x="503516" y="694933"/>
                    </a:cubicBezTo>
                    <a:cubicBezTo>
                      <a:pt x="364379" y="694933"/>
                      <a:pt x="231828" y="666735"/>
                      <a:pt x="111266" y="615742"/>
                    </a:cubicBezTo>
                    <a:close/>
                  </a:path>
                </a:pathLst>
              </a:custGeom>
              <a:solidFill>
                <a:srgbClr val="365B7C"/>
              </a:solidFill>
              <a:ln>
                <a:noFill/>
              </a:ln>
              <a:effectLst>
                <a:innerShdw blurRad="63500" dist="381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20" name="Freeform 48"/>
            <p:cNvSpPr>
              <a:spLocks noEditPoints="1"/>
            </p:cNvSpPr>
            <p:nvPr/>
          </p:nvSpPr>
          <p:spPr bwMode="auto">
            <a:xfrm>
              <a:off x="1822373" y="2622634"/>
              <a:ext cx="490056" cy="469081"/>
            </a:xfrm>
            <a:custGeom>
              <a:avLst/>
              <a:gdLst>
                <a:gd name="T0" fmla="*/ 419 w 628"/>
                <a:gd name="T1" fmla="*/ 232 h 600"/>
                <a:gd name="T2" fmla="*/ 411 w 628"/>
                <a:gd name="T3" fmla="*/ 249 h 600"/>
                <a:gd name="T4" fmla="*/ 408 w 628"/>
                <a:gd name="T5" fmla="*/ 261 h 600"/>
                <a:gd name="T6" fmla="*/ 409 w 628"/>
                <a:gd name="T7" fmla="*/ 283 h 600"/>
                <a:gd name="T8" fmla="*/ 417 w 628"/>
                <a:gd name="T9" fmla="*/ 304 h 600"/>
                <a:gd name="T10" fmla="*/ 424 w 628"/>
                <a:gd name="T11" fmla="*/ 315 h 600"/>
                <a:gd name="T12" fmla="*/ 441 w 628"/>
                <a:gd name="T13" fmla="*/ 330 h 600"/>
                <a:gd name="T14" fmla="*/ 453 w 628"/>
                <a:gd name="T15" fmla="*/ 335 h 600"/>
                <a:gd name="T16" fmla="*/ 478 w 628"/>
                <a:gd name="T17" fmla="*/ 200 h 600"/>
                <a:gd name="T18" fmla="*/ 449 w 628"/>
                <a:gd name="T19" fmla="*/ 206 h 600"/>
                <a:gd name="T20" fmla="*/ 433 w 628"/>
                <a:gd name="T21" fmla="*/ 216 h 600"/>
                <a:gd name="T22" fmla="*/ 425 w 628"/>
                <a:gd name="T23" fmla="*/ 224 h 600"/>
                <a:gd name="T24" fmla="*/ 384 w 628"/>
                <a:gd name="T25" fmla="*/ 70 h 600"/>
                <a:gd name="T26" fmla="*/ 314 w 628"/>
                <a:gd name="T27" fmla="*/ 140 h 600"/>
                <a:gd name="T28" fmla="*/ 379 w 628"/>
                <a:gd name="T29" fmla="*/ 283 h 600"/>
                <a:gd name="T30" fmla="*/ 379 w 628"/>
                <a:gd name="T31" fmla="*/ 254 h 600"/>
                <a:gd name="T32" fmla="*/ 359 w 628"/>
                <a:gd name="T33" fmla="*/ 154 h 600"/>
                <a:gd name="T34" fmla="*/ 250 w 628"/>
                <a:gd name="T35" fmla="*/ 270 h 600"/>
                <a:gd name="T36" fmla="*/ 314 w 628"/>
                <a:gd name="T37" fmla="*/ 396 h 600"/>
                <a:gd name="T38" fmla="*/ 282 w 628"/>
                <a:gd name="T39" fmla="*/ 400 h 600"/>
                <a:gd name="T40" fmla="*/ 267 w 628"/>
                <a:gd name="T41" fmla="*/ 382 h 600"/>
                <a:gd name="T42" fmla="*/ 257 w 628"/>
                <a:gd name="T43" fmla="*/ 374 h 600"/>
                <a:gd name="T44" fmla="*/ 214 w 628"/>
                <a:gd name="T45" fmla="*/ 356 h 600"/>
                <a:gd name="T46" fmla="*/ 195 w 628"/>
                <a:gd name="T47" fmla="*/ 354 h 600"/>
                <a:gd name="T48" fmla="*/ 0 w 628"/>
                <a:gd name="T49" fmla="*/ 600 h 600"/>
                <a:gd name="T50" fmla="*/ 83 w 628"/>
                <a:gd name="T51" fmla="*/ 454 h 600"/>
                <a:gd name="T52" fmla="*/ 216 w 628"/>
                <a:gd name="T53" fmla="*/ 454 h 600"/>
                <a:gd name="T54" fmla="*/ 301 w 628"/>
                <a:gd name="T55" fmla="*/ 600 h 600"/>
                <a:gd name="T56" fmla="*/ 282 w 628"/>
                <a:gd name="T57" fmla="*/ 400 h 600"/>
                <a:gd name="T58" fmla="*/ 433 w 628"/>
                <a:gd name="T59" fmla="*/ 354 h 600"/>
                <a:gd name="T60" fmla="*/ 413 w 628"/>
                <a:gd name="T61" fmla="*/ 356 h 600"/>
                <a:gd name="T62" fmla="*/ 361 w 628"/>
                <a:gd name="T63" fmla="*/ 382 h 600"/>
                <a:gd name="T64" fmla="*/ 353 w 628"/>
                <a:gd name="T65" fmla="*/ 391 h 600"/>
                <a:gd name="T66" fmla="*/ 389 w 628"/>
                <a:gd name="T67" fmla="*/ 600 h 600"/>
                <a:gd name="T68" fmla="*/ 410 w 628"/>
                <a:gd name="T69" fmla="*/ 600 h 600"/>
                <a:gd name="T70" fmla="*/ 564 w 628"/>
                <a:gd name="T71" fmla="*/ 454 h 600"/>
                <a:gd name="T72" fmla="*/ 628 w 628"/>
                <a:gd name="T73" fmla="*/ 460 h 600"/>
                <a:gd name="T74" fmla="*/ 151 w 628"/>
                <a:gd name="T75" fmla="*/ 340 h 600"/>
                <a:gd name="T76" fmla="*/ 186 w 628"/>
                <a:gd name="T77" fmla="*/ 330 h 600"/>
                <a:gd name="T78" fmla="*/ 196 w 628"/>
                <a:gd name="T79" fmla="*/ 323 h 600"/>
                <a:gd name="T80" fmla="*/ 216 w 628"/>
                <a:gd name="T81" fmla="*/ 295 h 600"/>
                <a:gd name="T82" fmla="*/ 219 w 628"/>
                <a:gd name="T83" fmla="*/ 281 h 600"/>
                <a:gd name="T84" fmla="*/ 219 w 628"/>
                <a:gd name="T85" fmla="*/ 258 h 600"/>
                <a:gd name="T86" fmla="*/ 214 w 628"/>
                <a:gd name="T87" fmla="*/ 241 h 600"/>
                <a:gd name="T88" fmla="*/ 208 w 628"/>
                <a:gd name="T89" fmla="*/ 231 h 600"/>
                <a:gd name="T90" fmla="*/ 195 w 628"/>
                <a:gd name="T91" fmla="*/ 217 h 600"/>
                <a:gd name="T92" fmla="*/ 186 w 628"/>
                <a:gd name="T93" fmla="*/ 210 h 600"/>
                <a:gd name="T94" fmla="*/ 151 w 628"/>
                <a:gd name="T95" fmla="*/ 200 h 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28" h="600">
                  <a:moveTo>
                    <a:pt x="425" y="224"/>
                  </a:moveTo>
                  <a:cubicBezTo>
                    <a:pt x="423" y="226"/>
                    <a:pt x="421" y="229"/>
                    <a:pt x="420" y="231"/>
                  </a:cubicBezTo>
                  <a:cubicBezTo>
                    <a:pt x="419" y="231"/>
                    <a:pt x="419" y="232"/>
                    <a:pt x="419" y="232"/>
                  </a:cubicBezTo>
                  <a:cubicBezTo>
                    <a:pt x="418" y="234"/>
                    <a:pt x="416" y="236"/>
                    <a:pt x="415" y="239"/>
                  </a:cubicBezTo>
                  <a:cubicBezTo>
                    <a:pt x="415" y="240"/>
                    <a:pt x="414" y="240"/>
                    <a:pt x="414" y="241"/>
                  </a:cubicBezTo>
                  <a:cubicBezTo>
                    <a:pt x="413" y="244"/>
                    <a:pt x="412" y="246"/>
                    <a:pt x="411" y="249"/>
                  </a:cubicBezTo>
                  <a:cubicBezTo>
                    <a:pt x="411" y="249"/>
                    <a:pt x="411" y="250"/>
                    <a:pt x="411" y="250"/>
                  </a:cubicBezTo>
                  <a:cubicBezTo>
                    <a:pt x="410" y="253"/>
                    <a:pt x="409" y="255"/>
                    <a:pt x="409" y="258"/>
                  </a:cubicBezTo>
                  <a:cubicBezTo>
                    <a:pt x="409" y="259"/>
                    <a:pt x="409" y="260"/>
                    <a:pt x="408" y="261"/>
                  </a:cubicBezTo>
                  <a:cubicBezTo>
                    <a:pt x="408" y="264"/>
                    <a:pt x="408" y="267"/>
                    <a:pt x="408" y="270"/>
                  </a:cubicBezTo>
                  <a:cubicBezTo>
                    <a:pt x="408" y="274"/>
                    <a:pt x="408" y="278"/>
                    <a:pt x="409" y="281"/>
                  </a:cubicBezTo>
                  <a:cubicBezTo>
                    <a:pt x="409" y="282"/>
                    <a:pt x="409" y="283"/>
                    <a:pt x="409" y="283"/>
                  </a:cubicBezTo>
                  <a:cubicBezTo>
                    <a:pt x="410" y="287"/>
                    <a:pt x="411" y="290"/>
                    <a:pt x="412" y="293"/>
                  </a:cubicBezTo>
                  <a:cubicBezTo>
                    <a:pt x="412" y="294"/>
                    <a:pt x="412" y="294"/>
                    <a:pt x="412" y="295"/>
                  </a:cubicBezTo>
                  <a:cubicBezTo>
                    <a:pt x="414" y="298"/>
                    <a:pt x="415" y="301"/>
                    <a:pt x="417" y="304"/>
                  </a:cubicBezTo>
                  <a:cubicBezTo>
                    <a:pt x="417" y="305"/>
                    <a:pt x="417" y="305"/>
                    <a:pt x="418" y="306"/>
                  </a:cubicBezTo>
                  <a:cubicBezTo>
                    <a:pt x="420" y="309"/>
                    <a:pt x="422" y="312"/>
                    <a:pt x="424" y="315"/>
                  </a:cubicBezTo>
                  <a:cubicBezTo>
                    <a:pt x="424" y="315"/>
                    <a:pt x="424" y="315"/>
                    <a:pt x="424" y="315"/>
                  </a:cubicBezTo>
                  <a:cubicBezTo>
                    <a:pt x="427" y="318"/>
                    <a:pt x="429" y="320"/>
                    <a:pt x="432" y="323"/>
                  </a:cubicBezTo>
                  <a:cubicBezTo>
                    <a:pt x="432" y="323"/>
                    <a:pt x="432" y="323"/>
                    <a:pt x="432" y="323"/>
                  </a:cubicBezTo>
                  <a:cubicBezTo>
                    <a:pt x="435" y="326"/>
                    <a:pt x="438" y="328"/>
                    <a:pt x="441" y="330"/>
                  </a:cubicBezTo>
                  <a:cubicBezTo>
                    <a:pt x="442" y="330"/>
                    <a:pt x="442" y="330"/>
                    <a:pt x="442" y="330"/>
                  </a:cubicBezTo>
                  <a:cubicBezTo>
                    <a:pt x="446" y="332"/>
                    <a:pt x="449" y="334"/>
                    <a:pt x="452" y="335"/>
                  </a:cubicBezTo>
                  <a:cubicBezTo>
                    <a:pt x="453" y="335"/>
                    <a:pt x="453" y="335"/>
                    <a:pt x="453" y="335"/>
                  </a:cubicBezTo>
                  <a:cubicBezTo>
                    <a:pt x="461" y="338"/>
                    <a:pt x="469" y="340"/>
                    <a:pt x="478" y="340"/>
                  </a:cubicBezTo>
                  <a:cubicBezTo>
                    <a:pt x="516" y="340"/>
                    <a:pt x="547" y="309"/>
                    <a:pt x="547" y="270"/>
                  </a:cubicBezTo>
                  <a:cubicBezTo>
                    <a:pt x="547" y="231"/>
                    <a:pt x="516" y="200"/>
                    <a:pt x="478" y="200"/>
                  </a:cubicBezTo>
                  <a:cubicBezTo>
                    <a:pt x="468" y="200"/>
                    <a:pt x="458" y="202"/>
                    <a:pt x="450" y="206"/>
                  </a:cubicBezTo>
                  <a:cubicBezTo>
                    <a:pt x="450" y="206"/>
                    <a:pt x="450" y="206"/>
                    <a:pt x="450" y="206"/>
                  </a:cubicBezTo>
                  <a:cubicBezTo>
                    <a:pt x="449" y="206"/>
                    <a:pt x="449" y="206"/>
                    <a:pt x="449" y="206"/>
                  </a:cubicBezTo>
                  <a:cubicBezTo>
                    <a:pt x="446" y="208"/>
                    <a:pt x="444" y="209"/>
                    <a:pt x="442" y="210"/>
                  </a:cubicBezTo>
                  <a:cubicBezTo>
                    <a:pt x="441" y="210"/>
                    <a:pt x="441" y="211"/>
                    <a:pt x="440" y="211"/>
                  </a:cubicBezTo>
                  <a:cubicBezTo>
                    <a:pt x="438" y="213"/>
                    <a:pt x="435" y="215"/>
                    <a:pt x="433" y="216"/>
                  </a:cubicBezTo>
                  <a:cubicBezTo>
                    <a:pt x="433" y="217"/>
                    <a:pt x="432" y="217"/>
                    <a:pt x="432" y="217"/>
                  </a:cubicBezTo>
                  <a:cubicBezTo>
                    <a:pt x="430" y="219"/>
                    <a:pt x="428" y="221"/>
                    <a:pt x="426" y="223"/>
                  </a:cubicBezTo>
                  <a:cubicBezTo>
                    <a:pt x="426" y="223"/>
                    <a:pt x="425" y="224"/>
                    <a:pt x="425" y="224"/>
                  </a:cubicBezTo>
                  <a:close/>
                  <a:moveTo>
                    <a:pt x="314" y="140"/>
                  </a:moveTo>
                  <a:lnTo>
                    <a:pt x="314" y="140"/>
                  </a:lnTo>
                  <a:cubicBezTo>
                    <a:pt x="353" y="140"/>
                    <a:pt x="384" y="108"/>
                    <a:pt x="384" y="70"/>
                  </a:cubicBezTo>
                  <a:cubicBezTo>
                    <a:pt x="384" y="31"/>
                    <a:pt x="353" y="0"/>
                    <a:pt x="314" y="0"/>
                  </a:cubicBezTo>
                  <a:cubicBezTo>
                    <a:pt x="275" y="0"/>
                    <a:pt x="244" y="31"/>
                    <a:pt x="244" y="70"/>
                  </a:cubicBezTo>
                  <a:cubicBezTo>
                    <a:pt x="244" y="108"/>
                    <a:pt x="275" y="140"/>
                    <a:pt x="314" y="140"/>
                  </a:cubicBezTo>
                  <a:close/>
                  <a:moveTo>
                    <a:pt x="379" y="336"/>
                  </a:moveTo>
                  <a:lnTo>
                    <a:pt x="379" y="336"/>
                  </a:lnTo>
                  <a:lnTo>
                    <a:pt x="379" y="283"/>
                  </a:lnTo>
                  <a:cubicBezTo>
                    <a:pt x="379" y="279"/>
                    <a:pt x="378" y="274"/>
                    <a:pt x="378" y="270"/>
                  </a:cubicBezTo>
                  <a:cubicBezTo>
                    <a:pt x="378" y="266"/>
                    <a:pt x="379" y="262"/>
                    <a:pt x="379" y="257"/>
                  </a:cubicBezTo>
                  <a:lnTo>
                    <a:pt x="379" y="254"/>
                  </a:lnTo>
                  <a:lnTo>
                    <a:pt x="380" y="254"/>
                  </a:lnTo>
                  <a:cubicBezTo>
                    <a:pt x="385" y="223"/>
                    <a:pt x="404" y="197"/>
                    <a:pt x="431" y="183"/>
                  </a:cubicBezTo>
                  <a:cubicBezTo>
                    <a:pt x="412" y="165"/>
                    <a:pt x="387" y="154"/>
                    <a:pt x="359" y="154"/>
                  </a:cubicBezTo>
                  <a:lnTo>
                    <a:pt x="269" y="154"/>
                  </a:lnTo>
                  <a:cubicBezTo>
                    <a:pt x="241" y="154"/>
                    <a:pt x="216" y="165"/>
                    <a:pt x="197" y="183"/>
                  </a:cubicBezTo>
                  <a:cubicBezTo>
                    <a:pt x="228" y="199"/>
                    <a:pt x="250" y="232"/>
                    <a:pt x="250" y="270"/>
                  </a:cubicBezTo>
                  <a:cubicBezTo>
                    <a:pt x="250" y="278"/>
                    <a:pt x="249" y="285"/>
                    <a:pt x="247" y="293"/>
                  </a:cubicBezTo>
                  <a:lnTo>
                    <a:pt x="247" y="335"/>
                  </a:lnTo>
                  <a:cubicBezTo>
                    <a:pt x="276" y="347"/>
                    <a:pt x="299" y="369"/>
                    <a:pt x="314" y="396"/>
                  </a:cubicBezTo>
                  <a:cubicBezTo>
                    <a:pt x="328" y="369"/>
                    <a:pt x="352" y="348"/>
                    <a:pt x="379" y="336"/>
                  </a:cubicBezTo>
                  <a:close/>
                  <a:moveTo>
                    <a:pt x="282" y="400"/>
                  </a:moveTo>
                  <a:lnTo>
                    <a:pt x="282" y="400"/>
                  </a:lnTo>
                  <a:cubicBezTo>
                    <a:pt x="280" y="397"/>
                    <a:pt x="278" y="394"/>
                    <a:pt x="275" y="391"/>
                  </a:cubicBezTo>
                  <a:cubicBezTo>
                    <a:pt x="275" y="390"/>
                    <a:pt x="274" y="390"/>
                    <a:pt x="274" y="390"/>
                  </a:cubicBezTo>
                  <a:cubicBezTo>
                    <a:pt x="272" y="387"/>
                    <a:pt x="270" y="385"/>
                    <a:pt x="267" y="382"/>
                  </a:cubicBezTo>
                  <a:cubicBezTo>
                    <a:pt x="267" y="382"/>
                    <a:pt x="266" y="382"/>
                    <a:pt x="266" y="381"/>
                  </a:cubicBezTo>
                  <a:cubicBezTo>
                    <a:pt x="263" y="379"/>
                    <a:pt x="261" y="377"/>
                    <a:pt x="258" y="375"/>
                  </a:cubicBezTo>
                  <a:cubicBezTo>
                    <a:pt x="257" y="374"/>
                    <a:pt x="257" y="374"/>
                    <a:pt x="257" y="374"/>
                  </a:cubicBezTo>
                  <a:cubicBezTo>
                    <a:pt x="247" y="367"/>
                    <a:pt x="237" y="362"/>
                    <a:pt x="225" y="359"/>
                  </a:cubicBezTo>
                  <a:cubicBezTo>
                    <a:pt x="223" y="358"/>
                    <a:pt x="220" y="357"/>
                    <a:pt x="218" y="357"/>
                  </a:cubicBezTo>
                  <a:cubicBezTo>
                    <a:pt x="217" y="356"/>
                    <a:pt x="215" y="356"/>
                    <a:pt x="214" y="356"/>
                  </a:cubicBezTo>
                  <a:cubicBezTo>
                    <a:pt x="212" y="356"/>
                    <a:pt x="210" y="355"/>
                    <a:pt x="208" y="355"/>
                  </a:cubicBezTo>
                  <a:cubicBezTo>
                    <a:pt x="207" y="355"/>
                    <a:pt x="206" y="355"/>
                    <a:pt x="205" y="355"/>
                  </a:cubicBezTo>
                  <a:cubicBezTo>
                    <a:pt x="202" y="354"/>
                    <a:pt x="199" y="354"/>
                    <a:pt x="195" y="354"/>
                  </a:cubicBezTo>
                  <a:lnTo>
                    <a:pt x="105" y="354"/>
                  </a:lnTo>
                  <a:cubicBezTo>
                    <a:pt x="47" y="354"/>
                    <a:pt x="0" y="401"/>
                    <a:pt x="0" y="460"/>
                  </a:cubicBezTo>
                  <a:lnTo>
                    <a:pt x="0" y="600"/>
                  </a:lnTo>
                  <a:lnTo>
                    <a:pt x="62" y="600"/>
                  </a:lnTo>
                  <a:lnTo>
                    <a:pt x="62" y="454"/>
                  </a:lnTo>
                  <a:lnTo>
                    <a:pt x="83" y="454"/>
                  </a:lnTo>
                  <a:lnTo>
                    <a:pt x="83" y="600"/>
                  </a:lnTo>
                  <a:lnTo>
                    <a:pt x="216" y="600"/>
                  </a:lnTo>
                  <a:lnTo>
                    <a:pt x="216" y="454"/>
                  </a:lnTo>
                  <a:lnTo>
                    <a:pt x="237" y="454"/>
                  </a:lnTo>
                  <a:lnTo>
                    <a:pt x="237" y="600"/>
                  </a:lnTo>
                  <a:lnTo>
                    <a:pt x="301" y="600"/>
                  </a:lnTo>
                  <a:lnTo>
                    <a:pt x="301" y="460"/>
                  </a:lnTo>
                  <a:cubicBezTo>
                    <a:pt x="301" y="437"/>
                    <a:pt x="294" y="417"/>
                    <a:pt x="282" y="400"/>
                  </a:cubicBezTo>
                  <a:cubicBezTo>
                    <a:pt x="282" y="400"/>
                    <a:pt x="282" y="400"/>
                    <a:pt x="282" y="400"/>
                  </a:cubicBezTo>
                  <a:close/>
                  <a:moveTo>
                    <a:pt x="523" y="354"/>
                  </a:moveTo>
                  <a:lnTo>
                    <a:pt x="523" y="354"/>
                  </a:lnTo>
                  <a:lnTo>
                    <a:pt x="433" y="354"/>
                  </a:lnTo>
                  <a:cubicBezTo>
                    <a:pt x="429" y="354"/>
                    <a:pt x="426" y="354"/>
                    <a:pt x="423" y="355"/>
                  </a:cubicBezTo>
                  <a:cubicBezTo>
                    <a:pt x="422" y="355"/>
                    <a:pt x="421" y="355"/>
                    <a:pt x="420" y="355"/>
                  </a:cubicBezTo>
                  <a:cubicBezTo>
                    <a:pt x="418" y="355"/>
                    <a:pt x="415" y="356"/>
                    <a:pt x="413" y="356"/>
                  </a:cubicBezTo>
                  <a:cubicBezTo>
                    <a:pt x="412" y="356"/>
                    <a:pt x="411" y="356"/>
                    <a:pt x="410" y="357"/>
                  </a:cubicBezTo>
                  <a:cubicBezTo>
                    <a:pt x="408" y="357"/>
                    <a:pt x="405" y="358"/>
                    <a:pt x="403" y="358"/>
                  </a:cubicBezTo>
                  <a:cubicBezTo>
                    <a:pt x="387" y="363"/>
                    <a:pt x="373" y="371"/>
                    <a:pt x="361" y="382"/>
                  </a:cubicBezTo>
                  <a:cubicBezTo>
                    <a:pt x="361" y="382"/>
                    <a:pt x="361" y="382"/>
                    <a:pt x="361" y="383"/>
                  </a:cubicBezTo>
                  <a:cubicBezTo>
                    <a:pt x="358" y="385"/>
                    <a:pt x="356" y="388"/>
                    <a:pt x="353" y="390"/>
                  </a:cubicBezTo>
                  <a:cubicBezTo>
                    <a:pt x="353" y="390"/>
                    <a:pt x="353" y="391"/>
                    <a:pt x="353" y="391"/>
                  </a:cubicBezTo>
                  <a:cubicBezTo>
                    <a:pt x="337" y="409"/>
                    <a:pt x="327" y="433"/>
                    <a:pt x="327" y="460"/>
                  </a:cubicBezTo>
                  <a:lnTo>
                    <a:pt x="327" y="600"/>
                  </a:lnTo>
                  <a:lnTo>
                    <a:pt x="389" y="600"/>
                  </a:lnTo>
                  <a:lnTo>
                    <a:pt x="389" y="454"/>
                  </a:lnTo>
                  <a:lnTo>
                    <a:pt x="410" y="454"/>
                  </a:lnTo>
                  <a:lnTo>
                    <a:pt x="410" y="600"/>
                  </a:lnTo>
                  <a:lnTo>
                    <a:pt x="543" y="600"/>
                  </a:lnTo>
                  <a:lnTo>
                    <a:pt x="543" y="454"/>
                  </a:lnTo>
                  <a:lnTo>
                    <a:pt x="564" y="454"/>
                  </a:lnTo>
                  <a:lnTo>
                    <a:pt x="564" y="600"/>
                  </a:lnTo>
                  <a:lnTo>
                    <a:pt x="628" y="600"/>
                  </a:lnTo>
                  <a:lnTo>
                    <a:pt x="628" y="460"/>
                  </a:lnTo>
                  <a:cubicBezTo>
                    <a:pt x="628" y="401"/>
                    <a:pt x="581" y="354"/>
                    <a:pt x="523" y="354"/>
                  </a:cubicBezTo>
                  <a:close/>
                  <a:moveTo>
                    <a:pt x="151" y="340"/>
                  </a:moveTo>
                  <a:lnTo>
                    <a:pt x="151" y="340"/>
                  </a:lnTo>
                  <a:cubicBezTo>
                    <a:pt x="159" y="340"/>
                    <a:pt x="167" y="338"/>
                    <a:pt x="175" y="335"/>
                  </a:cubicBezTo>
                  <a:cubicBezTo>
                    <a:pt x="175" y="335"/>
                    <a:pt x="175" y="335"/>
                    <a:pt x="176" y="335"/>
                  </a:cubicBezTo>
                  <a:cubicBezTo>
                    <a:pt x="179" y="334"/>
                    <a:pt x="183" y="332"/>
                    <a:pt x="186" y="330"/>
                  </a:cubicBezTo>
                  <a:cubicBezTo>
                    <a:pt x="186" y="330"/>
                    <a:pt x="186" y="330"/>
                    <a:pt x="186" y="330"/>
                  </a:cubicBezTo>
                  <a:cubicBezTo>
                    <a:pt x="190" y="328"/>
                    <a:pt x="193" y="326"/>
                    <a:pt x="196" y="323"/>
                  </a:cubicBezTo>
                  <a:cubicBezTo>
                    <a:pt x="196" y="323"/>
                    <a:pt x="196" y="323"/>
                    <a:pt x="196" y="323"/>
                  </a:cubicBezTo>
                  <a:cubicBezTo>
                    <a:pt x="202" y="318"/>
                    <a:pt x="206" y="312"/>
                    <a:pt x="210" y="306"/>
                  </a:cubicBezTo>
                  <a:cubicBezTo>
                    <a:pt x="211" y="305"/>
                    <a:pt x="211" y="305"/>
                    <a:pt x="211" y="304"/>
                  </a:cubicBezTo>
                  <a:cubicBezTo>
                    <a:pt x="213" y="301"/>
                    <a:pt x="214" y="298"/>
                    <a:pt x="216" y="295"/>
                  </a:cubicBezTo>
                  <a:cubicBezTo>
                    <a:pt x="216" y="294"/>
                    <a:pt x="216" y="294"/>
                    <a:pt x="216" y="293"/>
                  </a:cubicBezTo>
                  <a:cubicBezTo>
                    <a:pt x="217" y="290"/>
                    <a:pt x="218" y="287"/>
                    <a:pt x="219" y="283"/>
                  </a:cubicBezTo>
                  <a:cubicBezTo>
                    <a:pt x="219" y="282"/>
                    <a:pt x="219" y="282"/>
                    <a:pt x="219" y="281"/>
                  </a:cubicBezTo>
                  <a:cubicBezTo>
                    <a:pt x="220" y="278"/>
                    <a:pt x="220" y="274"/>
                    <a:pt x="220" y="270"/>
                  </a:cubicBezTo>
                  <a:cubicBezTo>
                    <a:pt x="220" y="267"/>
                    <a:pt x="220" y="264"/>
                    <a:pt x="220" y="261"/>
                  </a:cubicBezTo>
                  <a:cubicBezTo>
                    <a:pt x="219" y="260"/>
                    <a:pt x="219" y="259"/>
                    <a:pt x="219" y="258"/>
                  </a:cubicBezTo>
                  <a:cubicBezTo>
                    <a:pt x="219" y="255"/>
                    <a:pt x="218" y="252"/>
                    <a:pt x="217" y="250"/>
                  </a:cubicBezTo>
                  <a:cubicBezTo>
                    <a:pt x="217" y="249"/>
                    <a:pt x="217" y="249"/>
                    <a:pt x="217" y="249"/>
                  </a:cubicBezTo>
                  <a:cubicBezTo>
                    <a:pt x="216" y="246"/>
                    <a:pt x="215" y="244"/>
                    <a:pt x="214" y="241"/>
                  </a:cubicBezTo>
                  <a:cubicBezTo>
                    <a:pt x="214" y="240"/>
                    <a:pt x="213" y="240"/>
                    <a:pt x="213" y="239"/>
                  </a:cubicBezTo>
                  <a:cubicBezTo>
                    <a:pt x="212" y="236"/>
                    <a:pt x="210" y="234"/>
                    <a:pt x="209" y="231"/>
                  </a:cubicBezTo>
                  <a:lnTo>
                    <a:pt x="208" y="231"/>
                  </a:lnTo>
                  <a:cubicBezTo>
                    <a:pt x="207" y="229"/>
                    <a:pt x="205" y="226"/>
                    <a:pt x="203" y="224"/>
                  </a:cubicBezTo>
                  <a:cubicBezTo>
                    <a:pt x="203" y="224"/>
                    <a:pt x="202" y="223"/>
                    <a:pt x="202" y="223"/>
                  </a:cubicBezTo>
                  <a:cubicBezTo>
                    <a:pt x="200" y="221"/>
                    <a:pt x="198" y="219"/>
                    <a:pt x="195" y="217"/>
                  </a:cubicBezTo>
                  <a:cubicBezTo>
                    <a:pt x="195" y="217"/>
                    <a:pt x="195" y="217"/>
                    <a:pt x="195" y="216"/>
                  </a:cubicBezTo>
                  <a:cubicBezTo>
                    <a:pt x="193" y="215"/>
                    <a:pt x="190" y="213"/>
                    <a:pt x="188" y="211"/>
                  </a:cubicBezTo>
                  <a:cubicBezTo>
                    <a:pt x="187" y="211"/>
                    <a:pt x="187" y="210"/>
                    <a:pt x="186" y="210"/>
                  </a:cubicBezTo>
                  <a:cubicBezTo>
                    <a:pt x="184" y="209"/>
                    <a:pt x="181" y="207"/>
                    <a:pt x="179" y="206"/>
                  </a:cubicBezTo>
                  <a:cubicBezTo>
                    <a:pt x="179" y="206"/>
                    <a:pt x="178" y="206"/>
                    <a:pt x="178" y="206"/>
                  </a:cubicBezTo>
                  <a:cubicBezTo>
                    <a:pt x="170" y="202"/>
                    <a:pt x="160" y="200"/>
                    <a:pt x="151" y="200"/>
                  </a:cubicBezTo>
                  <a:cubicBezTo>
                    <a:pt x="112" y="200"/>
                    <a:pt x="81" y="231"/>
                    <a:pt x="81" y="270"/>
                  </a:cubicBezTo>
                  <a:cubicBezTo>
                    <a:pt x="81" y="309"/>
                    <a:pt x="112" y="340"/>
                    <a:pt x="151" y="340"/>
                  </a:cubicBezTo>
                  <a:close/>
                </a:path>
              </a:pathLst>
            </a:custGeom>
            <a:solidFill>
              <a:srgbClr val="365B7C"/>
            </a:solidFill>
            <a:ln>
              <a:noFill/>
            </a:ln>
          </p:spPr>
          <p:txBody>
            <a:bodyPr vert="horz" wrap="square" lIns="91440" tIns="45720" rIns="91440" bIns="45720" numCol="1" anchor="t" anchorCtr="0" compatLnSpc="1"/>
            <a:lstStyle/>
            <a:p>
              <a:endParaRPr lang="zh-CN" altLang="en-US">
                <a:solidFill>
                  <a:schemeClr val="accent2"/>
                </a:solidFill>
              </a:endParaRPr>
            </a:p>
          </p:txBody>
        </p:sp>
      </p:grpSp>
      <p:sp>
        <p:nvSpPr>
          <p:cNvPr id="23" name="矩形 22"/>
          <p:cNvSpPr/>
          <p:nvPr/>
        </p:nvSpPr>
        <p:spPr>
          <a:xfrm>
            <a:off x="2237740" y="878840"/>
            <a:ext cx="3087370" cy="47053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800" b="1" dirty="0">
                <a:latin typeface="楷体" panose="02010609060101010101" pitchFamily="49" charset="-122"/>
                <a:ea typeface="楷体" panose="02010609060101010101" pitchFamily="49" charset="-122"/>
                <a:cs typeface="+mn-ea"/>
                <a:sym typeface="+mn-lt"/>
              </a:rPr>
              <a:t>案例讨论与思考 </a:t>
            </a:r>
          </a:p>
        </p:txBody>
      </p:sp>
    </p:spTree>
    <p:extLst>
      <p:ext uri="{BB962C8B-B14F-4D97-AF65-F5344CB8AC3E}">
        <p14:creationId xmlns:p14="http://schemas.microsoft.com/office/powerpoint/2010/main" val="4218856456"/>
      </p:ext>
    </p:extLst>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5" presetClass="entr" presetSubtype="0" fill="hold" nodeType="withEffect">
                                  <p:stCondLst>
                                    <p:cond delay="250"/>
                                  </p:stCondLst>
                                  <p:childTnLst>
                                    <p:set>
                                      <p:cBhvr>
                                        <p:cTn id="6" dur="1" fill="hold">
                                          <p:stCondLst>
                                            <p:cond delay="0"/>
                                          </p:stCondLst>
                                        </p:cTn>
                                        <p:tgtEl>
                                          <p:spTgt spid="17"/>
                                        </p:tgtEl>
                                        <p:attrNameLst>
                                          <p:attrName>style.visibility</p:attrName>
                                        </p:attrNameLst>
                                      </p:cBhvr>
                                      <p:to>
                                        <p:strVal val="visible"/>
                                      </p:to>
                                    </p:set>
                                    <p:anim calcmode="lin" valueType="num">
                                      <p:cBhvr>
                                        <p:cTn id="7" dur="500" decel="50000" fill="hold">
                                          <p:stCondLst>
                                            <p:cond delay="0"/>
                                          </p:stCondLst>
                                        </p:cTn>
                                        <p:tgtEl>
                                          <p:spTgt spid="17"/>
                                        </p:tgtEl>
                                        <p:attrNameLst>
                                          <p:attrName>style.rotation</p:attrName>
                                        </p:attrNameLst>
                                      </p:cBhvr>
                                      <p:tavLst>
                                        <p:tav tm="0">
                                          <p:val>
                                            <p:fltVal val="-90"/>
                                          </p:val>
                                        </p:tav>
                                        <p:tav tm="100000">
                                          <p:val>
                                            <p:fltVal val="0"/>
                                          </p:val>
                                        </p:tav>
                                      </p:tavLst>
                                    </p:anim>
                                    <p:anim calcmode="lin" valueType="num">
                                      <p:cBhvr>
                                        <p:cTn id="8" dur="500" decel="50000" fill="hold">
                                          <p:stCondLst>
                                            <p:cond delay="0"/>
                                          </p:stCondLst>
                                        </p:cTn>
                                        <p:tgtEl>
                                          <p:spTgt spid="17"/>
                                        </p:tgtEl>
                                        <p:attrNameLst>
                                          <p:attrName>ppt_w</p:attrName>
                                        </p:attrNameLst>
                                      </p:cBhvr>
                                      <p:tavLst>
                                        <p:tav tm="0">
                                          <p:val>
                                            <p:strVal val="#ppt_w"/>
                                          </p:val>
                                        </p:tav>
                                        <p:tav tm="100000">
                                          <p:val>
                                            <p:strVal val="#ppt_w*.05"/>
                                          </p:val>
                                        </p:tav>
                                      </p:tavLst>
                                    </p:anim>
                                    <p:anim calcmode="lin" valueType="num">
                                      <p:cBhvr>
                                        <p:cTn id="9" dur="500" accel="50000" fill="hold">
                                          <p:stCondLst>
                                            <p:cond delay="500"/>
                                          </p:stCondLst>
                                        </p:cTn>
                                        <p:tgtEl>
                                          <p:spTgt spid="17"/>
                                        </p:tgtEl>
                                        <p:attrNameLst>
                                          <p:attrName>ppt_w</p:attrName>
                                        </p:attrNameLst>
                                      </p:cBhvr>
                                      <p:tavLst>
                                        <p:tav tm="0">
                                          <p:val>
                                            <p:strVal val="#ppt_w*.05"/>
                                          </p:val>
                                        </p:tav>
                                        <p:tav tm="100000">
                                          <p:val>
                                            <p:strVal val="#ppt_w"/>
                                          </p:val>
                                        </p:tav>
                                      </p:tavLst>
                                    </p:anim>
                                    <p:anim calcmode="lin" valueType="num">
                                      <p:cBhvr>
                                        <p:cTn id="10" dur="1000" fill="hold"/>
                                        <p:tgtEl>
                                          <p:spTgt spid="17"/>
                                        </p:tgtEl>
                                        <p:attrNameLst>
                                          <p:attrName>ppt_h</p:attrName>
                                        </p:attrNameLst>
                                      </p:cBhvr>
                                      <p:tavLst>
                                        <p:tav tm="0">
                                          <p:val>
                                            <p:strVal val="#ppt_h"/>
                                          </p:val>
                                        </p:tav>
                                        <p:tav tm="100000">
                                          <p:val>
                                            <p:strVal val="#ppt_h"/>
                                          </p:val>
                                        </p:tav>
                                      </p:tavLst>
                                    </p:anim>
                                    <p:anim calcmode="lin" valueType="num">
                                      <p:cBhvr>
                                        <p:cTn id="11" dur="500" decel="50000" fill="hold">
                                          <p:stCondLst>
                                            <p:cond delay="0"/>
                                          </p:stCondLst>
                                        </p:cTn>
                                        <p:tgtEl>
                                          <p:spTgt spid="17"/>
                                        </p:tgtEl>
                                        <p:attrNameLst>
                                          <p:attrName>ppt_x</p:attrName>
                                        </p:attrNameLst>
                                      </p:cBhvr>
                                      <p:tavLst>
                                        <p:tav tm="0">
                                          <p:val>
                                            <p:strVal val="#ppt_x+.4"/>
                                          </p:val>
                                        </p:tav>
                                        <p:tav tm="100000">
                                          <p:val>
                                            <p:strVal val="#ppt_x"/>
                                          </p:val>
                                        </p:tav>
                                      </p:tavLst>
                                    </p:anim>
                                    <p:anim calcmode="lin" valueType="num">
                                      <p:cBhvr>
                                        <p:cTn id="12" dur="500" decel="50000" fill="hold">
                                          <p:stCondLst>
                                            <p:cond delay="0"/>
                                          </p:stCondLst>
                                        </p:cTn>
                                        <p:tgtEl>
                                          <p:spTgt spid="17"/>
                                        </p:tgtEl>
                                        <p:attrNameLst>
                                          <p:attrName>ppt_y</p:attrName>
                                        </p:attrNameLst>
                                      </p:cBhvr>
                                      <p:tavLst>
                                        <p:tav tm="0">
                                          <p:val>
                                            <p:strVal val="#ppt_y-.2"/>
                                          </p:val>
                                        </p:tav>
                                        <p:tav tm="100000">
                                          <p:val>
                                            <p:strVal val="#ppt_y+.1"/>
                                          </p:val>
                                        </p:tav>
                                      </p:tavLst>
                                    </p:anim>
                                    <p:anim calcmode="lin" valueType="num">
                                      <p:cBhvr>
                                        <p:cTn id="13" dur="500" accel="50000" fill="hold">
                                          <p:stCondLst>
                                            <p:cond delay="500"/>
                                          </p:stCondLst>
                                        </p:cTn>
                                        <p:tgtEl>
                                          <p:spTgt spid="17"/>
                                        </p:tgtEl>
                                        <p:attrNameLst>
                                          <p:attrName>ppt_y</p:attrName>
                                        </p:attrNameLst>
                                      </p:cBhvr>
                                      <p:tavLst>
                                        <p:tav tm="0">
                                          <p:val>
                                            <p:strVal val="#ppt_y+.1"/>
                                          </p:val>
                                        </p:tav>
                                        <p:tav tm="100000">
                                          <p:val>
                                            <p:strVal val="#ppt_y"/>
                                          </p:val>
                                        </p:tav>
                                      </p:tavLst>
                                    </p:anim>
                                    <p:animEffect transition="in" filter="fade">
                                      <p:cBhvr>
                                        <p:cTn id="14" dur="1000" decel="50000">
                                          <p:stCondLst>
                                            <p:cond delay="0"/>
                                          </p:stCondLst>
                                        </p:cTn>
                                        <p:tgtEl>
                                          <p:spTgt spid="17"/>
                                        </p:tgtEl>
                                      </p:cBhvr>
                                    </p:animEffect>
                                  </p:childTnLst>
                                </p:cTn>
                              </p:par>
                            </p:childTnLst>
                          </p:cTn>
                        </p:par>
                      </p:childTnLst>
                    </p:cTn>
                  </p:par>
                  <p:par>
                    <p:cTn id="15" fill="hold">
                      <p:stCondLst>
                        <p:cond delay="indefinite"/>
                      </p:stCondLst>
                      <p:childTnLst>
                        <p:par>
                          <p:cTn id="16" fill="hold">
                            <p:stCondLst>
                              <p:cond delay="0"/>
                            </p:stCondLst>
                            <p:childTnLst>
                              <p:par>
                                <p:cTn id="17" presetID="18" presetClass="entr" presetSubtype="12" fill="hold" nodeType="clickEffect">
                                  <p:stCondLst>
                                    <p:cond delay="0"/>
                                  </p:stCondLst>
                                  <p:childTnLst>
                                    <p:set>
                                      <p:cBhvr>
                                        <p:cTn id="18" dur="1" fill="hold">
                                          <p:stCondLst>
                                            <p:cond delay="0"/>
                                          </p:stCondLst>
                                        </p:cTn>
                                        <p:tgtEl>
                                          <p:spTgt spid="16">
                                            <p:txEl>
                                              <p:pRg st="1" end="1"/>
                                            </p:txEl>
                                          </p:spTgt>
                                        </p:tgtEl>
                                        <p:attrNameLst>
                                          <p:attrName>style.visibility</p:attrName>
                                        </p:attrNameLst>
                                      </p:cBhvr>
                                      <p:to>
                                        <p:strVal val="visible"/>
                                      </p:to>
                                    </p:set>
                                    <p:animEffect transition="in" filter="strips(downLeft)">
                                      <p:cBhvr>
                                        <p:cTn id="19" dur="500"/>
                                        <p:tgtEl>
                                          <p:spTgt spid="16">
                                            <p:txEl>
                                              <p:pRg st="1" end="1"/>
                                            </p:txEl>
                                          </p:spTgt>
                                        </p:tgtEl>
                                      </p:cBhvr>
                                    </p:animEffect>
                                  </p:childTnLst>
                                </p:cTn>
                              </p:par>
                              <p:par>
                                <p:cTn id="20" presetID="18" presetClass="entr" presetSubtype="12" fill="hold" nodeType="withEffect">
                                  <p:stCondLst>
                                    <p:cond delay="0"/>
                                  </p:stCondLst>
                                  <p:childTnLst>
                                    <p:set>
                                      <p:cBhvr>
                                        <p:cTn id="21" dur="1" fill="hold">
                                          <p:stCondLst>
                                            <p:cond delay="0"/>
                                          </p:stCondLst>
                                        </p:cTn>
                                        <p:tgtEl>
                                          <p:spTgt spid="16">
                                            <p:txEl>
                                              <p:pRg st="2" end="2"/>
                                            </p:txEl>
                                          </p:spTgt>
                                        </p:tgtEl>
                                        <p:attrNameLst>
                                          <p:attrName>style.visibility</p:attrName>
                                        </p:attrNameLst>
                                      </p:cBhvr>
                                      <p:to>
                                        <p:strVal val="visible"/>
                                      </p:to>
                                    </p:set>
                                    <p:animEffect transition="in" filter="strips(downLeft)">
                                      <p:cBhvr>
                                        <p:cTn id="22" dur="500"/>
                                        <p:tgtEl>
                                          <p:spTgt spid="16">
                                            <p:txEl>
                                              <p:pRg st="2" end="2"/>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18" presetClass="entr" presetSubtype="12" fill="hold" nodeType="clickEffect">
                                  <p:stCondLst>
                                    <p:cond delay="0"/>
                                  </p:stCondLst>
                                  <p:childTnLst>
                                    <p:set>
                                      <p:cBhvr>
                                        <p:cTn id="26" dur="1" fill="hold">
                                          <p:stCondLst>
                                            <p:cond delay="0"/>
                                          </p:stCondLst>
                                        </p:cTn>
                                        <p:tgtEl>
                                          <p:spTgt spid="16">
                                            <p:txEl>
                                              <p:pRg st="3" end="3"/>
                                            </p:txEl>
                                          </p:spTgt>
                                        </p:tgtEl>
                                        <p:attrNameLst>
                                          <p:attrName>style.visibility</p:attrName>
                                        </p:attrNameLst>
                                      </p:cBhvr>
                                      <p:to>
                                        <p:strVal val="visible"/>
                                      </p:to>
                                    </p:set>
                                    <p:animEffect transition="in" filter="strips(downLeft)">
                                      <p:cBhvr>
                                        <p:cTn id="27" dur="500"/>
                                        <p:tgtEl>
                                          <p:spTgt spid="16">
                                            <p:txEl>
                                              <p:pRg st="3" end="3"/>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18" presetClass="entr" presetSubtype="12" fill="hold" nodeType="clickEffect">
                                  <p:stCondLst>
                                    <p:cond delay="0"/>
                                  </p:stCondLst>
                                  <p:childTnLst>
                                    <p:set>
                                      <p:cBhvr>
                                        <p:cTn id="31" dur="1" fill="hold">
                                          <p:stCondLst>
                                            <p:cond delay="0"/>
                                          </p:stCondLst>
                                        </p:cTn>
                                        <p:tgtEl>
                                          <p:spTgt spid="16">
                                            <p:txEl>
                                              <p:pRg st="4" end="4"/>
                                            </p:txEl>
                                          </p:spTgt>
                                        </p:tgtEl>
                                        <p:attrNameLst>
                                          <p:attrName>style.visibility</p:attrName>
                                        </p:attrNameLst>
                                      </p:cBhvr>
                                      <p:to>
                                        <p:strVal val="visible"/>
                                      </p:to>
                                    </p:set>
                                    <p:animEffect transition="in" filter="strips(downLeft)">
                                      <p:cBhvr>
                                        <p:cTn id="32" dur="500"/>
                                        <p:tgtEl>
                                          <p:spTgt spid="16">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矩形 15"/>
          <p:cNvSpPr/>
          <p:nvPr/>
        </p:nvSpPr>
        <p:spPr>
          <a:xfrm>
            <a:off x="1406916" y="1349309"/>
            <a:ext cx="10236703" cy="4215765"/>
          </a:xfrm>
          <a:prstGeom prst="rect">
            <a:avLst/>
          </a:prstGeom>
        </p:spPr>
        <p:txBody>
          <a:bodyPr wrap="square">
            <a:spAutoFit/>
          </a:bodyPr>
          <a:lstStyle/>
          <a:p>
            <a:r>
              <a:rPr lang="zh-CN" altLang="en-US" sz="2400" dirty="0">
                <a:latin typeface="楷体" panose="02010609060101010101" pitchFamily="49" charset="-122"/>
                <a:ea typeface="楷体" panose="02010609060101010101" pitchFamily="49" charset="-122"/>
              </a:rPr>
              <a:t>   </a:t>
            </a:r>
            <a:r>
              <a:rPr lang="zh-CN" altLang="en-US" sz="2800" b="1">
                <a:latin typeface="楷体" panose="02010609060101010101" pitchFamily="49" charset="-122"/>
                <a:ea typeface="楷体" panose="02010609060101010101" pitchFamily="49" charset="-122"/>
                <a:sym typeface="+mn-ea"/>
              </a:rPr>
              <a:t>宝洁的内部提拔：</a:t>
            </a:r>
            <a:endParaRPr lang="zh-CN" altLang="en-US" sz="2800" b="1">
              <a:latin typeface="楷体" panose="02010609060101010101" pitchFamily="49" charset="-122"/>
              <a:ea typeface="楷体" panose="02010609060101010101" pitchFamily="49" charset="-122"/>
            </a:endParaRPr>
          </a:p>
          <a:p>
            <a:r>
              <a:rPr sz="2000" dirty="0">
                <a:latin typeface="楷体" panose="02010609060101010101" pitchFamily="49" charset="-122"/>
                <a:ea typeface="楷体" panose="02010609060101010101" pitchFamily="49" charset="-122"/>
              </a:rPr>
              <a:t>(4)奖励与认可。宝洁曾有一位品牌经理经常被顶头上司批驳得体无完肤,几乎所有的方案都受到了驳斥。到了年底,他认为需要卷铺盖走人的时候,上司却意外地在绩效考核中给了他高分。批评是因为他提出的方案的前瞻性不足,但他当年的工作却做得非常出众,他在思考、在努力,并且获得了上司另外一种形式的肯定。对组织发展有贡献的员工,宝洁会给予奖励,如提升、任命计划等。</a:t>
            </a:r>
          </a:p>
          <a:p>
            <a:r>
              <a:rPr sz="2000" dirty="0">
                <a:latin typeface="楷体" panose="02010609060101010101" pitchFamily="49" charset="-122"/>
                <a:ea typeface="楷体" panose="02010609060101010101" pitchFamily="49" charset="-122"/>
              </a:rPr>
              <a:t>不过,宝洁的内部提拔制度也形成了企业员工老龄化,以及企业内部人才圈子的内向趋势。宝洁公司不乏60多岁的员工,菲律宾宝洁公司中,50多岁的老员工比比皆是。宝洁的原大中华区副总裁认为,“年龄从来不是问题,关键是能力”。</a:t>
            </a:r>
          </a:p>
          <a:p>
            <a:endParaRPr sz="2000" dirty="0">
              <a:solidFill>
                <a:srgbClr val="C00000"/>
              </a:solidFill>
              <a:latin typeface="楷体" panose="02010609060101010101" pitchFamily="49" charset="-122"/>
              <a:ea typeface="楷体" panose="02010609060101010101" pitchFamily="49" charset="-122"/>
            </a:endParaRPr>
          </a:p>
          <a:p>
            <a:r>
              <a:rPr sz="2000" dirty="0">
                <a:solidFill>
                  <a:srgbClr val="C00000"/>
                </a:solidFill>
                <a:latin typeface="楷体" panose="02010609060101010101" pitchFamily="49" charset="-122"/>
                <a:ea typeface="楷体" panose="02010609060101010101" pitchFamily="49" charset="-122"/>
              </a:rPr>
              <a:t>讨论与思考:</a:t>
            </a:r>
          </a:p>
          <a:p>
            <a:r>
              <a:rPr sz="2000" dirty="0">
                <a:solidFill>
                  <a:srgbClr val="C00000"/>
                </a:solidFill>
                <a:latin typeface="楷体" panose="02010609060101010101" pitchFamily="49" charset="-122"/>
                <a:ea typeface="楷体" panose="02010609060101010101" pitchFamily="49" charset="-122"/>
              </a:rPr>
              <a:t>1.宝洁公司的内部提拔有何特点?主要针对哪些员工群体?</a:t>
            </a:r>
          </a:p>
          <a:p>
            <a:r>
              <a:rPr sz="2000" dirty="0">
                <a:solidFill>
                  <a:srgbClr val="C00000"/>
                </a:solidFill>
                <a:latin typeface="楷体" panose="02010609060101010101" pitchFamily="49" charset="-122"/>
                <a:ea typeface="楷体" panose="02010609060101010101" pitchFamily="49" charset="-122"/>
              </a:rPr>
              <a:t>2.您认为宝洁公司的内部提拔是成功的吗?</a:t>
            </a:r>
          </a:p>
        </p:txBody>
      </p:sp>
      <p:grpSp>
        <p:nvGrpSpPr>
          <p:cNvPr id="17" name="组合 16"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GrpSpPr/>
          <p:nvPr/>
        </p:nvGrpSpPr>
        <p:grpSpPr>
          <a:xfrm>
            <a:off x="130005" y="15363"/>
            <a:ext cx="1891633" cy="1891633"/>
            <a:chOff x="831765" y="1948847"/>
            <a:chExt cx="1891633" cy="1891633"/>
          </a:xfrm>
        </p:grpSpPr>
        <p:grpSp>
          <p:nvGrpSpPr>
            <p:cNvPr id="18" name="组合 17"/>
            <p:cNvGrpSpPr/>
            <p:nvPr/>
          </p:nvGrpSpPr>
          <p:grpSpPr>
            <a:xfrm>
              <a:off x="831765" y="1948847"/>
              <a:ext cx="1891633" cy="1891633"/>
              <a:chOff x="1375509" y="1976984"/>
              <a:chExt cx="2018000" cy="2018000"/>
            </a:xfrm>
          </p:grpSpPr>
          <p:sp>
            <p:nvSpPr>
              <p:cNvPr id="21" name="椭圆 20" descr="e7d195523061f1c0deeec63e560781cfd59afb0ea006f2a87ABB68BF51EA6619813959095094C18C62A12F549504892A4AAA8C1554C6663626E05CA27F281A14E6983772AFC3FB97135759321DEA3D709AACD122C08E6ED1C77BAD4A88EF4CD28A80260D8F97957F436F83C1F553EF0169027D0DBFA7A77088E1513DBDFC101C4B4DFF310B01A5021663E46B6BC2AAB5"/>
              <p:cNvSpPr>
                <a:spLocks noChangeAspect="1"/>
              </p:cNvSpPr>
              <p:nvPr/>
            </p:nvSpPr>
            <p:spPr>
              <a:xfrm>
                <a:off x="1375509" y="1976984"/>
                <a:ext cx="2018000" cy="2018000"/>
              </a:xfrm>
              <a:prstGeom prst="ellipse">
                <a:avLst/>
              </a:prstGeom>
              <a:gradFill>
                <a:gsLst>
                  <a:gs pos="0">
                    <a:schemeClr val="bg1"/>
                  </a:gs>
                  <a:gs pos="100000">
                    <a:srgbClr val="C7C7C7"/>
                  </a:gs>
                </a:gsLst>
                <a:lin ang="13200000" scaled="0"/>
              </a:gradFill>
              <a:ln w="22225">
                <a:solidFill>
                  <a:schemeClr val="bg1"/>
                </a:solidFill>
              </a:ln>
              <a:effectLst>
                <a:outerShdw blurRad="393700" dist="1270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2" name="任意多边形 16"/>
              <p:cNvSpPr/>
              <p:nvPr/>
            </p:nvSpPr>
            <p:spPr>
              <a:xfrm rot="5400000">
                <a:off x="1220020" y="2637800"/>
                <a:ext cx="1007034" cy="694933"/>
              </a:xfrm>
              <a:custGeom>
                <a:avLst/>
                <a:gdLst>
                  <a:gd name="connsiteX0" fmla="*/ 0 w 1007034"/>
                  <a:gd name="connsiteY0" fmla="*/ 555348 h 694933"/>
                  <a:gd name="connsiteX1" fmla="*/ 322102 w 1007034"/>
                  <a:gd name="connsiteY1" fmla="*/ 0 h 694933"/>
                  <a:gd name="connsiteX2" fmla="*/ 392164 w 1007034"/>
                  <a:gd name="connsiteY2" fmla="*/ 21748 h 694933"/>
                  <a:gd name="connsiteX3" fmla="*/ 503517 w 1007034"/>
                  <a:gd name="connsiteY3" fmla="*/ 32974 h 694933"/>
                  <a:gd name="connsiteX4" fmla="*/ 614869 w 1007034"/>
                  <a:gd name="connsiteY4" fmla="*/ 21748 h 694933"/>
                  <a:gd name="connsiteX5" fmla="*/ 684932 w 1007034"/>
                  <a:gd name="connsiteY5" fmla="*/ 0 h 694933"/>
                  <a:gd name="connsiteX6" fmla="*/ 1007034 w 1007034"/>
                  <a:gd name="connsiteY6" fmla="*/ 555347 h 694933"/>
                  <a:gd name="connsiteX7" fmla="*/ 895766 w 1007034"/>
                  <a:gd name="connsiteY7" fmla="*/ 615742 h 694933"/>
                  <a:gd name="connsiteX8" fmla="*/ 503516 w 1007034"/>
                  <a:gd name="connsiteY8" fmla="*/ 694933 h 694933"/>
                  <a:gd name="connsiteX9" fmla="*/ 111266 w 1007034"/>
                  <a:gd name="connsiteY9" fmla="*/ 615742 h 694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07034" h="694933">
                    <a:moveTo>
                      <a:pt x="0" y="555348"/>
                    </a:moveTo>
                    <a:lnTo>
                      <a:pt x="322102" y="0"/>
                    </a:lnTo>
                    <a:lnTo>
                      <a:pt x="392164" y="21748"/>
                    </a:lnTo>
                    <a:cubicBezTo>
                      <a:pt x="428132" y="29108"/>
                      <a:pt x="465373" y="32974"/>
                      <a:pt x="503517" y="32974"/>
                    </a:cubicBezTo>
                    <a:cubicBezTo>
                      <a:pt x="541660" y="32974"/>
                      <a:pt x="578901" y="29108"/>
                      <a:pt x="614869" y="21748"/>
                    </a:cubicBezTo>
                    <a:lnTo>
                      <a:pt x="684932" y="0"/>
                    </a:lnTo>
                    <a:lnTo>
                      <a:pt x="1007034" y="555347"/>
                    </a:lnTo>
                    <a:lnTo>
                      <a:pt x="895766" y="615742"/>
                    </a:lnTo>
                    <a:cubicBezTo>
                      <a:pt x="775204" y="666735"/>
                      <a:pt x="642653" y="694933"/>
                      <a:pt x="503516" y="694933"/>
                    </a:cubicBezTo>
                    <a:cubicBezTo>
                      <a:pt x="364379" y="694933"/>
                      <a:pt x="231828" y="666735"/>
                      <a:pt x="111266" y="615742"/>
                    </a:cubicBezTo>
                    <a:close/>
                  </a:path>
                </a:pathLst>
              </a:custGeom>
              <a:solidFill>
                <a:srgbClr val="365B7C"/>
              </a:solidFill>
              <a:ln>
                <a:noFill/>
              </a:ln>
              <a:effectLst>
                <a:innerShdw blurRad="63500" dist="381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20" name="Freeform 48"/>
            <p:cNvSpPr>
              <a:spLocks noEditPoints="1"/>
            </p:cNvSpPr>
            <p:nvPr/>
          </p:nvSpPr>
          <p:spPr bwMode="auto">
            <a:xfrm>
              <a:off x="1822373" y="2622634"/>
              <a:ext cx="490056" cy="469081"/>
            </a:xfrm>
            <a:custGeom>
              <a:avLst/>
              <a:gdLst>
                <a:gd name="T0" fmla="*/ 419 w 628"/>
                <a:gd name="T1" fmla="*/ 232 h 600"/>
                <a:gd name="T2" fmla="*/ 411 w 628"/>
                <a:gd name="T3" fmla="*/ 249 h 600"/>
                <a:gd name="T4" fmla="*/ 408 w 628"/>
                <a:gd name="T5" fmla="*/ 261 h 600"/>
                <a:gd name="T6" fmla="*/ 409 w 628"/>
                <a:gd name="T7" fmla="*/ 283 h 600"/>
                <a:gd name="T8" fmla="*/ 417 w 628"/>
                <a:gd name="T9" fmla="*/ 304 h 600"/>
                <a:gd name="T10" fmla="*/ 424 w 628"/>
                <a:gd name="T11" fmla="*/ 315 h 600"/>
                <a:gd name="T12" fmla="*/ 441 w 628"/>
                <a:gd name="T13" fmla="*/ 330 h 600"/>
                <a:gd name="T14" fmla="*/ 453 w 628"/>
                <a:gd name="T15" fmla="*/ 335 h 600"/>
                <a:gd name="T16" fmla="*/ 478 w 628"/>
                <a:gd name="T17" fmla="*/ 200 h 600"/>
                <a:gd name="T18" fmla="*/ 449 w 628"/>
                <a:gd name="T19" fmla="*/ 206 h 600"/>
                <a:gd name="T20" fmla="*/ 433 w 628"/>
                <a:gd name="T21" fmla="*/ 216 h 600"/>
                <a:gd name="T22" fmla="*/ 425 w 628"/>
                <a:gd name="T23" fmla="*/ 224 h 600"/>
                <a:gd name="T24" fmla="*/ 384 w 628"/>
                <a:gd name="T25" fmla="*/ 70 h 600"/>
                <a:gd name="T26" fmla="*/ 314 w 628"/>
                <a:gd name="T27" fmla="*/ 140 h 600"/>
                <a:gd name="T28" fmla="*/ 379 w 628"/>
                <a:gd name="T29" fmla="*/ 283 h 600"/>
                <a:gd name="T30" fmla="*/ 379 w 628"/>
                <a:gd name="T31" fmla="*/ 254 h 600"/>
                <a:gd name="T32" fmla="*/ 359 w 628"/>
                <a:gd name="T33" fmla="*/ 154 h 600"/>
                <a:gd name="T34" fmla="*/ 250 w 628"/>
                <a:gd name="T35" fmla="*/ 270 h 600"/>
                <a:gd name="T36" fmla="*/ 314 w 628"/>
                <a:gd name="T37" fmla="*/ 396 h 600"/>
                <a:gd name="T38" fmla="*/ 282 w 628"/>
                <a:gd name="T39" fmla="*/ 400 h 600"/>
                <a:gd name="T40" fmla="*/ 267 w 628"/>
                <a:gd name="T41" fmla="*/ 382 h 600"/>
                <a:gd name="T42" fmla="*/ 257 w 628"/>
                <a:gd name="T43" fmla="*/ 374 h 600"/>
                <a:gd name="T44" fmla="*/ 214 w 628"/>
                <a:gd name="T45" fmla="*/ 356 h 600"/>
                <a:gd name="T46" fmla="*/ 195 w 628"/>
                <a:gd name="T47" fmla="*/ 354 h 600"/>
                <a:gd name="T48" fmla="*/ 0 w 628"/>
                <a:gd name="T49" fmla="*/ 600 h 600"/>
                <a:gd name="T50" fmla="*/ 83 w 628"/>
                <a:gd name="T51" fmla="*/ 454 h 600"/>
                <a:gd name="T52" fmla="*/ 216 w 628"/>
                <a:gd name="T53" fmla="*/ 454 h 600"/>
                <a:gd name="T54" fmla="*/ 301 w 628"/>
                <a:gd name="T55" fmla="*/ 600 h 600"/>
                <a:gd name="T56" fmla="*/ 282 w 628"/>
                <a:gd name="T57" fmla="*/ 400 h 600"/>
                <a:gd name="T58" fmla="*/ 433 w 628"/>
                <a:gd name="T59" fmla="*/ 354 h 600"/>
                <a:gd name="T60" fmla="*/ 413 w 628"/>
                <a:gd name="T61" fmla="*/ 356 h 600"/>
                <a:gd name="T62" fmla="*/ 361 w 628"/>
                <a:gd name="T63" fmla="*/ 382 h 600"/>
                <a:gd name="T64" fmla="*/ 353 w 628"/>
                <a:gd name="T65" fmla="*/ 391 h 600"/>
                <a:gd name="T66" fmla="*/ 389 w 628"/>
                <a:gd name="T67" fmla="*/ 600 h 600"/>
                <a:gd name="T68" fmla="*/ 410 w 628"/>
                <a:gd name="T69" fmla="*/ 600 h 600"/>
                <a:gd name="T70" fmla="*/ 564 w 628"/>
                <a:gd name="T71" fmla="*/ 454 h 600"/>
                <a:gd name="T72" fmla="*/ 628 w 628"/>
                <a:gd name="T73" fmla="*/ 460 h 600"/>
                <a:gd name="T74" fmla="*/ 151 w 628"/>
                <a:gd name="T75" fmla="*/ 340 h 600"/>
                <a:gd name="T76" fmla="*/ 186 w 628"/>
                <a:gd name="T77" fmla="*/ 330 h 600"/>
                <a:gd name="T78" fmla="*/ 196 w 628"/>
                <a:gd name="T79" fmla="*/ 323 h 600"/>
                <a:gd name="T80" fmla="*/ 216 w 628"/>
                <a:gd name="T81" fmla="*/ 295 h 600"/>
                <a:gd name="T82" fmla="*/ 219 w 628"/>
                <a:gd name="T83" fmla="*/ 281 h 600"/>
                <a:gd name="T84" fmla="*/ 219 w 628"/>
                <a:gd name="T85" fmla="*/ 258 h 600"/>
                <a:gd name="T86" fmla="*/ 214 w 628"/>
                <a:gd name="T87" fmla="*/ 241 h 600"/>
                <a:gd name="T88" fmla="*/ 208 w 628"/>
                <a:gd name="T89" fmla="*/ 231 h 600"/>
                <a:gd name="T90" fmla="*/ 195 w 628"/>
                <a:gd name="T91" fmla="*/ 217 h 600"/>
                <a:gd name="T92" fmla="*/ 186 w 628"/>
                <a:gd name="T93" fmla="*/ 210 h 600"/>
                <a:gd name="T94" fmla="*/ 151 w 628"/>
                <a:gd name="T95" fmla="*/ 200 h 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28" h="600">
                  <a:moveTo>
                    <a:pt x="425" y="224"/>
                  </a:moveTo>
                  <a:cubicBezTo>
                    <a:pt x="423" y="226"/>
                    <a:pt x="421" y="229"/>
                    <a:pt x="420" y="231"/>
                  </a:cubicBezTo>
                  <a:cubicBezTo>
                    <a:pt x="419" y="231"/>
                    <a:pt x="419" y="232"/>
                    <a:pt x="419" y="232"/>
                  </a:cubicBezTo>
                  <a:cubicBezTo>
                    <a:pt x="418" y="234"/>
                    <a:pt x="416" y="236"/>
                    <a:pt x="415" y="239"/>
                  </a:cubicBezTo>
                  <a:cubicBezTo>
                    <a:pt x="415" y="240"/>
                    <a:pt x="414" y="240"/>
                    <a:pt x="414" y="241"/>
                  </a:cubicBezTo>
                  <a:cubicBezTo>
                    <a:pt x="413" y="244"/>
                    <a:pt x="412" y="246"/>
                    <a:pt x="411" y="249"/>
                  </a:cubicBezTo>
                  <a:cubicBezTo>
                    <a:pt x="411" y="249"/>
                    <a:pt x="411" y="250"/>
                    <a:pt x="411" y="250"/>
                  </a:cubicBezTo>
                  <a:cubicBezTo>
                    <a:pt x="410" y="253"/>
                    <a:pt x="409" y="255"/>
                    <a:pt x="409" y="258"/>
                  </a:cubicBezTo>
                  <a:cubicBezTo>
                    <a:pt x="409" y="259"/>
                    <a:pt x="409" y="260"/>
                    <a:pt x="408" y="261"/>
                  </a:cubicBezTo>
                  <a:cubicBezTo>
                    <a:pt x="408" y="264"/>
                    <a:pt x="408" y="267"/>
                    <a:pt x="408" y="270"/>
                  </a:cubicBezTo>
                  <a:cubicBezTo>
                    <a:pt x="408" y="274"/>
                    <a:pt x="408" y="278"/>
                    <a:pt x="409" y="281"/>
                  </a:cubicBezTo>
                  <a:cubicBezTo>
                    <a:pt x="409" y="282"/>
                    <a:pt x="409" y="283"/>
                    <a:pt x="409" y="283"/>
                  </a:cubicBezTo>
                  <a:cubicBezTo>
                    <a:pt x="410" y="287"/>
                    <a:pt x="411" y="290"/>
                    <a:pt x="412" y="293"/>
                  </a:cubicBezTo>
                  <a:cubicBezTo>
                    <a:pt x="412" y="294"/>
                    <a:pt x="412" y="294"/>
                    <a:pt x="412" y="295"/>
                  </a:cubicBezTo>
                  <a:cubicBezTo>
                    <a:pt x="414" y="298"/>
                    <a:pt x="415" y="301"/>
                    <a:pt x="417" y="304"/>
                  </a:cubicBezTo>
                  <a:cubicBezTo>
                    <a:pt x="417" y="305"/>
                    <a:pt x="417" y="305"/>
                    <a:pt x="418" y="306"/>
                  </a:cubicBezTo>
                  <a:cubicBezTo>
                    <a:pt x="420" y="309"/>
                    <a:pt x="422" y="312"/>
                    <a:pt x="424" y="315"/>
                  </a:cubicBezTo>
                  <a:cubicBezTo>
                    <a:pt x="424" y="315"/>
                    <a:pt x="424" y="315"/>
                    <a:pt x="424" y="315"/>
                  </a:cubicBezTo>
                  <a:cubicBezTo>
                    <a:pt x="427" y="318"/>
                    <a:pt x="429" y="320"/>
                    <a:pt x="432" y="323"/>
                  </a:cubicBezTo>
                  <a:cubicBezTo>
                    <a:pt x="432" y="323"/>
                    <a:pt x="432" y="323"/>
                    <a:pt x="432" y="323"/>
                  </a:cubicBezTo>
                  <a:cubicBezTo>
                    <a:pt x="435" y="326"/>
                    <a:pt x="438" y="328"/>
                    <a:pt x="441" y="330"/>
                  </a:cubicBezTo>
                  <a:cubicBezTo>
                    <a:pt x="442" y="330"/>
                    <a:pt x="442" y="330"/>
                    <a:pt x="442" y="330"/>
                  </a:cubicBezTo>
                  <a:cubicBezTo>
                    <a:pt x="446" y="332"/>
                    <a:pt x="449" y="334"/>
                    <a:pt x="452" y="335"/>
                  </a:cubicBezTo>
                  <a:cubicBezTo>
                    <a:pt x="453" y="335"/>
                    <a:pt x="453" y="335"/>
                    <a:pt x="453" y="335"/>
                  </a:cubicBezTo>
                  <a:cubicBezTo>
                    <a:pt x="461" y="338"/>
                    <a:pt x="469" y="340"/>
                    <a:pt x="478" y="340"/>
                  </a:cubicBezTo>
                  <a:cubicBezTo>
                    <a:pt x="516" y="340"/>
                    <a:pt x="547" y="309"/>
                    <a:pt x="547" y="270"/>
                  </a:cubicBezTo>
                  <a:cubicBezTo>
                    <a:pt x="547" y="231"/>
                    <a:pt x="516" y="200"/>
                    <a:pt x="478" y="200"/>
                  </a:cubicBezTo>
                  <a:cubicBezTo>
                    <a:pt x="468" y="200"/>
                    <a:pt x="458" y="202"/>
                    <a:pt x="450" y="206"/>
                  </a:cubicBezTo>
                  <a:cubicBezTo>
                    <a:pt x="450" y="206"/>
                    <a:pt x="450" y="206"/>
                    <a:pt x="450" y="206"/>
                  </a:cubicBezTo>
                  <a:cubicBezTo>
                    <a:pt x="449" y="206"/>
                    <a:pt x="449" y="206"/>
                    <a:pt x="449" y="206"/>
                  </a:cubicBezTo>
                  <a:cubicBezTo>
                    <a:pt x="446" y="208"/>
                    <a:pt x="444" y="209"/>
                    <a:pt x="442" y="210"/>
                  </a:cubicBezTo>
                  <a:cubicBezTo>
                    <a:pt x="441" y="210"/>
                    <a:pt x="441" y="211"/>
                    <a:pt x="440" y="211"/>
                  </a:cubicBezTo>
                  <a:cubicBezTo>
                    <a:pt x="438" y="213"/>
                    <a:pt x="435" y="215"/>
                    <a:pt x="433" y="216"/>
                  </a:cubicBezTo>
                  <a:cubicBezTo>
                    <a:pt x="433" y="217"/>
                    <a:pt x="432" y="217"/>
                    <a:pt x="432" y="217"/>
                  </a:cubicBezTo>
                  <a:cubicBezTo>
                    <a:pt x="430" y="219"/>
                    <a:pt x="428" y="221"/>
                    <a:pt x="426" y="223"/>
                  </a:cubicBezTo>
                  <a:cubicBezTo>
                    <a:pt x="426" y="223"/>
                    <a:pt x="425" y="224"/>
                    <a:pt x="425" y="224"/>
                  </a:cubicBezTo>
                  <a:close/>
                  <a:moveTo>
                    <a:pt x="314" y="140"/>
                  </a:moveTo>
                  <a:lnTo>
                    <a:pt x="314" y="140"/>
                  </a:lnTo>
                  <a:cubicBezTo>
                    <a:pt x="353" y="140"/>
                    <a:pt x="384" y="108"/>
                    <a:pt x="384" y="70"/>
                  </a:cubicBezTo>
                  <a:cubicBezTo>
                    <a:pt x="384" y="31"/>
                    <a:pt x="353" y="0"/>
                    <a:pt x="314" y="0"/>
                  </a:cubicBezTo>
                  <a:cubicBezTo>
                    <a:pt x="275" y="0"/>
                    <a:pt x="244" y="31"/>
                    <a:pt x="244" y="70"/>
                  </a:cubicBezTo>
                  <a:cubicBezTo>
                    <a:pt x="244" y="108"/>
                    <a:pt x="275" y="140"/>
                    <a:pt x="314" y="140"/>
                  </a:cubicBezTo>
                  <a:close/>
                  <a:moveTo>
                    <a:pt x="379" y="336"/>
                  </a:moveTo>
                  <a:lnTo>
                    <a:pt x="379" y="336"/>
                  </a:lnTo>
                  <a:lnTo>
                    <a:pt x="379" y="283"/>
                  </a:lnTo>
                  <a:cubicBezTo>
                    <a:pt x="379" y="279"/>
                    <a:pt x="378" y="274"/>
                    <a:pt x="378" y="270"/>
                  </a:cubicBezTo>
                  <a:cubicBezTo>
                    <a:pt x="378" y="266"/>
                    <a:pt x="379" y="262"/>
                    <a:pt x="379" y="257"/>
                  </a:cubicBezTo>
                  <a:lnTo>
                    <a:pt x="379" y="254"/>
                  </a:lnTo>
                  <a:lnTo>
                    <a:pt x="380" y="254"/>
                  </a:lnTo>
                  <a:cubicBezTo>
                    <a:pt x="385" y="223"/>
                    <a:pt x="404" y="197"/>
                    <a:pt x="431" y="183"/>
                  </a:cubicBezTo>
                  <a:cubicBezTo>
                    <a:pt x="412" y="165"/>
                    <a:pt x="387" y="154"/>
                    <a:pt x="359" y="154"/>
                  </a:cubicBezTo>
                  <a:lnTo>
                    <a:pt x="269" y="154"/>
                  </a:lnTo>
                  <a:cubicBezTo>
                    <a:pt x="241" y="154"/>
                    <a:pt x="216" y="165"/>
                    <a:pt x="197" y="183"/>
                  </a:cubicBezTo>
                  <a:cubicBezTo>
                    <a:pt x="228" y="199"/>
                    <a:pt x="250" y="232"/>
                    <a:pt x="250" y="270"/>
                  </a:cubicBezTo>
                  <a:cubicBezTo>
                    <a:pt x="250" y="278"/>
                    <a:pt x="249" y="285"/>
                    <a:pt x="247" y="293"/>
                  </a:cubicBezTo>
                  <a:lnTo>
                    <a:pt x="247" y="335"/>
                  </a:lnTo>
                  <a:cubicBezTo>
                    <a:pt x="276" y="347"/>
                    <a:pt x="299" y="369"/>
                    <a:pt x="314" y="396"/>
                  </a:cubicBezTo>
                  <a:cubicBezTo>
                    <a:pt x="328" y="369"/>
                    <a:pt x="352" y="348"/>
                    <a:pt x="379" y="336"/>
                  </a:cubicBezTo>
                  <a:close/>
                  <a:moveTo>
                    <a:pt x="282" y="400"/>
                  </a:moveTo>
                  <a:lnTo>
                    <a:pt x="282" y="400"/>
                  </a:lnTo>
                  <a:cubicBezTo>
                    <a:pt x="280" y="397"/>
                    <a:pt x="278" y="394"/>
                    <a:pt x="275" y="391"/>
                  </a:cubicBezTo>
                  <a:cubicBezTo>
                    <a:pt x="275" y="390"/>
                    <a:pt x="274" y="390"/>
                    <a:pt x="274" y="390"/>
                  </a:cubicBezTo>
                  <a:cubicBezTo>
                    <a:pt x="272" y="387"/>
                    <a:pt x="270" y="385"/>
                    <a:pt x="267" y="382"/>
                  </a:cubicBezTo>
                  <a:cubicBezTo>
                    <a:pt x="267" y="382"/>
                    <a:pt x="266" y="382"/>
                    <a:pt x="266" y="381"/>
                  </a:cubicBezTo>
                  <a:cubicBezTo>
                    <a:pt x="263" y="379"/>
                    <a:pt x="261" y="377"/>
                    <a:pt x="258" y="375"/>
                  </a:cubicBezTo>
                  <a:cubicBezTo>
                    <a:pt x="257" y="374"/>
                    <a:pt x="257" y="374"/>
                    <a:pt x="257" y="374"/>
                  </a:cubicBezTo>
                  <a:cubicBezTo>
                    <a:pt x="247" y="367"/>
                    <a:pt x="237" y="362"/>
                    <a:pt x="225" y="359"/>
                  </a:cubicBezTo>
                  <a:cubicBezTo>
                    <a:pt x="223" y="358"/>
                    <a:pt x="220" y="357"/>
                    <a:pt x="218" y="357"/>
                  </a:cubicBezTo>
                  <a:cubicBezTo>
                    <a:pt x="217" y="356"/>
                    <a:pt x="215" y="356"/>
                    <a:pt x="214" y="356"/>
                  </a:cubicBezTo>
                  <a:cubicBezTo>
                    <a:pt x="212" y="356"/>
                    <a:pt x="210" y="355"/>
                    <a:pt x="208" y="355"/>
                  </a:cubicBezTo>
                  <a:cubicBezTo>
                    <a:pt x="207" y="355"/>
                    <a:pt x="206" y="355"/>
                    <a:pt x="205" y="355"/>
                  </a:cubicBezTo>
                  <a:cubicBezTo>
                    <a:pt x="202" y="354"/>
                    <a:pt x="199" y="354"/>
                    <a:pt x="195" y="354"/>
                  </a:cubicBezTo>
                  <a:lnTo>
                    <a:pt x="105" y="354"/>
                  </a:lnTo>
                  <a:cubicBezTo>
                    <a:pt x="47" y="354"/>
                    <a:pt x="0" y="401"/>
                    <a:pt x="0" y="460"/>
                  </a:cubicBezTo>
                  <a:lnTo>
                    <a:pt x="0" y="600"/>
                  </a:lnTo>
                  <a:lnTo>
                    <a:pt x="62" y="600"/>
                  </a:lnTo>
                  <a:lnTo>
                    <a:pt x="62" y="454"/>
                  </a:lnTo>
                  <a:lnTo>
                    <a:pt x="83" y="454"/>
                  </a:lnTo>
                  <a:lnTo>
                    <a:pt x="83" y="600"/>
                  </a:lnTo>
                  <a:lnTo>
                    <a:pt x="216" y="600"/>
                  </a:lnTo>
                  <a:lnTo>
                    <a:pt x="216" y="454"/>
                  </a:lnTo>
                  <a:lnTo>
                    <a:pt x="237" y="454"/>
                  </a:lnTo>
                  <a:lnTo>
                    <a:pt x="237" y="600"/>
                  </a:lnTo>
                  <a:lnTo>
                    <a:pt x="301" y="600"/>
                  </a:lnTo>
                  <a:lnTo>
                    <a:pt x="301" y="460"/>
                  </a:lnTo>
                  <a:cubicBezTo>
                    <a:pt x="301" y="437"/>
                    <a:pt x="294" y="417"/>
                    <a:pt x="282" y="400"/>
                  </a:cubicBezTo>
                  <a:cubicBezTo>
                    <a:pt x="282" y="400"/>
                    <a:pt x="282" y="400"/>
                    <a:pt x="282" y="400"/>
                  </a:cubicBezTo>
                  <a:close/>
                  <a:moveTo>
                    <a:pt x="523" y="354"/>
                  </a:moveTo>
                  <a:lnTo>
                    <a:pt x="523" y="354"/>
                  </a:lnTo>
                  <a:lnTo>
                    <a:pt x="433" y="354"/>
                  </a:lnTo>
                  <a:cubicBezTo>
                    <a:pt x="429" y="354"/>
                    <a:pt x="426" y="354"/>
                    <a:pt x="423" y="355"/>
                  </a:cubicBezTo>
                  <a:cubicBezTo>
                    <a:pt x="422" y="355"/>
                    <a:pt x="421" y="355"/>
                    <a:pt x="420" y="355"/>
                  </a:cubicBezTo>
                  <a:cubicBezTo>
                    <a:pt x="418" y="355"/>
                    <a:pt x="415" y="356"/>
                    <a:pt x="413" y="356"/>
                  </a:cubicBezTo>
                  <a:cubicBezTo>
                    <a:pt x="412" y="356"/>
                    <a:pt x="411" y="356"/>
                    <a:pt x="410" y="357"/>
                  </a:cubicBezTo>
                  <a:cubicBezTo>
                    <a:pt x="408" y="357"/>
                    <a:pt x="405" y="358"/>
                    <a:pt x="403" y="358"/>
                  </a:cubicBezTo>
                  <a:cubicBezTo>
                    <a:pt x="387" y="363"/>
                    <a:pt x="373" y="371"/>
                    <a:pt x="361" y="382"/>
                  </a:cubicBezTo>
                  <a:cubicBezTo>
                    <a:pt x="361" y="382"/>
                    <a:pt x="361" y="382"/>
                    <a:pt x="361" y="383"/>
                  </a:cubicBezTo>
                  <a:cubicBezTo>
                    <a:pt x="358" y="385"/>
                    <a:pt x="356" y="388"/>
                    <a:pt x="353" y="390"/>
                  </a:cubicBezTo>
                  <a:cubicBezTo>
                    <a:pt x="353" y="390"/>
                    <a:pt x="353" y="391"/>
                    <a:pt x="353" y="391"/>
                  </a:cubicBezTo>
                  <a:cubicBezTo>
                    <a:pt x="337" y="409"/>
                    <a:pt x="327" y="433"/>
                    <a:pt x="327" y="460"/>
                  </a:cubicBezTo>
                  <a:lnTo>
                    <a:pt x="327" y="600"/>
                  </a:lnTo>
                  <a:lnTo>
                    <a:pt x="389" y="600"/>
                  </a:lnTo>
                  <a:lnTo>
                    <a:pt x="389" y="454"/>
                  </a:lnTo>
                  <a:lnTo>
                    <a:pt x="410" y="454"/>
                  </a:lnTo>
                  <a:lnTo>
                    <a:pt x="410" y="600"/>
                  </a:lnTo>
                  <a:lnTo>
                    <a:pt x="543" y="600"/>
                  </a:lnTo>
                  <a:lnTo>
                    <a:pt x="543" y="454"/>
                  </a:lnTo>
                  <a:lnTo>
                    <a:pt x="564" y="454"/>
                  </a:lnTo>
                  <a:lnTo>
                    <a:pt x="564" y="600"/>
                  </a:lnTo>
                  <a:lnTo>
                    <a:pt x="628" y="600"/>
                  </a:lnTo>
                  <a:lnTo>
                    <a:pt x="628" y="460"/>
                  </a:lnTo>
                  <a:cubicBezTo>
                    <a:pt x="628" y="401"/>
                    <a:pt x="581" y="354"/>
                    <a:pt x="523" y="354"/>
                  </a:cubicBezTo>
                  <a:close/>
                  <a:moveTo>
                    <a:pt x="151" y="340"/>
                  </a:moveTo>
                  <a:lnTo>
                    <a:pt x="151" y="340"/>
                  </a:lnTo>
                  <a:cubicBezTo>
                    <a:pt x="159" y="340"/>
                    <a:pt x="167" y="338"/>
                    <a:pt x="175" y="335"/>
                  </a:cubicBezTo>
                  <a:cubicBezTo>
                    <a:pt x="175" y="335"/>
                    <a:pt x="175" y="335"/>
                    <a:pt x="176" y="335"/>
                  </a:cubicBezTo>
                  <a:cubicBezTo>
                    <a:pt x="179" y="334"/>
                    <a:pt x="183" y="332"/>
                    <a:pt x="186" y="330"/>
                  </a:cubicBezTo>
                  <a:cubicBezTo>
                    <a:pt x="186" y="330"/>
                    <a:pt x="186" y="330"/>
                    <a:pt x="186" y="330"/>
                  </a:cubicBezTo>
                  <a:cubicBezTo>
                    <a:pt x="190" y="328"/>
                    <a:pt x="193" y="326"/>
                    <a:pt x="196" y="323"/>
                  </a:cubicBezTo>
                  <a:cubicBezTo>
                    <a:pt x="196" y="323"/>
                    <a:pt x="196" y="323"/>
                    <a:pt x="196" y="323"/>
                  </a:cubicBezTo>
                  <a:cubicBezTo>
                    <a:pt x="202" y="318"/>
                    <a:pt x="206" y="312"/>
                    <a:pt x="210" y="306"/>
                  </a:cubicBezTo>
                  <a:cubicBezTo>
                    <a:pt x="211" y="305"/>
                    <a:pt x="211" y="305"/>
                    <a:pt x="211" y="304"/>
                  </a:cubicBezTo>
                  <a:cubicBezTo>
                    <a:pt x="213" y="301"/>
                    <a:pt x="214" y="298"/>
                    <a:pt x="216" y="295"/>
                  </a:cubicBezTo>
                  <a:cubicBezTo>
                    <a:pt x="216" y="294"/>
                    <a:pt x="216" y="294"/>
                    <a:pt x="216" y="293"/>
                  </a:cubicBezTo>
                  <a:cubicBezTo>
                    <a:pt x="217" y="290"/>
                    <a:pt x="218" y="287"/>
                    <a:pt x="219" y="283"/>
                  </a:cubicBezTo>
                  <a:cubicBezTo>
                    <a:pt x="219" y="282"/>
                    <a:pt x="219" y="282"/>
                    <a:pt x="219" y="281"/>
                  </a:cubicBezTo>
                  <a:cubicBezTo>
                    <a:pt x="220" y="278"/>
                    <a:pt x="220" y="274"/>
                    <a:pt x="220" y="270"/>
                  </a:cubicBezTo>
                  <a:cubicBezTo>
                    <a:pt x="220" y="267"/>
                    <a:pt x="220" y="264"/>
                    <a:pt x="220" y="261"/>
                  </a:cubicBezTo>
                  <a:cubicBezTo>
                    <a:pt x="219" y="260"/>
                    <a:pt x="219" y="259"/>
                    <a:pt x="219" y="258"/>
                  </a:cubicBezTo>
                  <a:cubicBezTo>
                    <a:pt x="219" y="255"/>
                    <a:pt x="218" y="252"/>
                    <a:pt x="217" y="250"/>
                  </a:cubicBezTo>
                  <a:cubicBezTo>
                    <a:pt x="217" y="249"/>
                    <a:pt x="217" y="249"/>
                    <a:pt x="217" y="249"/>
                  </a:cubicBezTo>
                  <a:cubicBezTo>
                    <a:pt x="216" y="246"/>
                    <a:pt x="215" y="244"/>
                    <a:pt x="214" y="241"/>
                  </a:cubicBezTo>
                  <a:cubicBezTo>
                    <a:pt x="214" y="240"/>
                    <a:pt x="213" y="240"/>
                    <a:pt x="213" y="239"/>
                  </a:cubicBezTo>
                  <a:cubicBezTo>
                    <a:pt x="212" y="236"/>
                    <a:pt x="210" y="234"/>
                    <a:pt x="209" y="231"/>
                  </a:cubicBezTo>
                  <a:lnTo>
                    <a:pt x="208" y="231"/>
                  </a:lnTo>
                  <a:cubicBezTo>
                    <a:pt x="207" y="229"/>
                    <a:pt x="205" y="226"/>
                    <a:pt x="203" y="224"/>
                  </a:cubicBezTo>
                  <a:cubicBezTo>
                    <a:pt x="203" y="224"/>
                    <a:pt x="202" y="223"/>
                    <a:pt x="202" y="223"/>
                  </a:cubicBezTo>
                  <a:cubicBezTo>
                    <a:pt x="200" y="221"/>
                    <a:pt x="198" y="219"/>
                    <a:pt x="195" y="217"/>
                  </a:cubicBezTo>
                  <a:cubicBezTo>
                    <a:pt x="195" y="217"/>
                    <a:pt x="195" y="217"/>
                    <a:pt x="195" y="216"/>
                  </a:cubicBezTo>
                  <a:cubicBezTo>
                    <a:pt x="193" y="215"/>
                    <a:pt x="190" y="213"/>
                    <a:pt x="188" y="211"/>
                  </a:cubicBezTo>
                  <a:cubicBezTo>
                    <a:pt x="187" y="211"/>
                    <a:pt x="187" y="210"/>
                    <a:pt x="186" y="210"/>
                  </a:cubicBezTo>
                  <a:cubicBezTo>
                    <a:pt x="184" y="209"/>
                    <a:pt x="181" y="207"/>
                    <a:pt x="179" y="206"/>
                  </a:cubicBezTo>
                  <a:cubicBezTo>
                    <a:pt x="179" y="206"/>
                    <a:pt x="178" y="206"/>
                    <a:pt x="178" y="206"/>
                  </a:cubicBezTo>
                  <a:cubicBezTo>
                    <a:pt x="170" y="202"/>
                    <a:pt x="160" y="200"/>
                    <a:pt x="151" y="200"/>
                  </a:cubicBezTo>
                  <a:cubicBezTo>
                    <a:pt x="112" y="200"/>
                    <a:pt x="81" y="231"/>
                    <a:pt x="81" y="270"/>
                  </a:cubicBezTo>
                  <a:cubicBezTo>
                    <a:pt x="81" y="309"/>
                    <a:pt x="112" y="340"/>
                    <a:pt x="151" y="340"/>
                  </a:cubicBezTo>
                  <a:close/>
                </a:path>
              </a:pathLst>
            </a:custGeom>
            <a:solidFill>
              <a:srgbClr val="365B7C"/>
            </a:solidFill>
            <a:ln>
              <a:noFill/>
            </a:ln>
          </p:spPr>
          <p:txBody>
            <a:bodyPr vert="horz" wrap="square" lIns="91440" tIns="45720" rIns="91440" bIns="45720" numCol="1" anchor="t" anchorCtr="0" compatLnSpc="1"/>
            <a:lstStyle/>
            <a:p>
              <a:endParaRPr lang="zh-CN" altLang="en-US">
                <a:solidFill>
                  <a:schemeClr val="accent2"/>
                </a:solidFill>
              </a:endParaRPr>
            </a:p>
          </p:txBody>
        </p:sp>
      </p:grpSp>
      <p:sp>
        <p:nvSpPr>
          <p:cNvPr id="23" name="矩形 22"/>
          <p:cNvSpPr/>
          <p:nvPr/>
        </p:nvSpPr>
        <p:spPr>
          <a:xfrm>
            <a:off x="2237740" y="878840"/>
            <a:ext cx="3087370" cy="47053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800" b="1" dirty="0">
                <a:latin typeface="楷体" panose="02010609060101010101" pitchFamily="49" charset="-122"/>
                <a:ea typeface="楷体" panose="02010609060101010101" pitchFamily="49" charset="-122"/>
                <a:cs typeface="+mn-ea"/>
                <a:sym typeface="+mn-lt"/>
              </a:rPr>
              <a:t>案例讨论与思考 </a:t>
            </a:r>
          </a:p>
        </p:txBody>
      </p:sp>
    </p:spTree>
    <p:extLst>
      <p:ext uri="{BB962C8B-B14F-4D97-AF65-F5344CB8AC3E}">
        <p14:creationId xmlns:p14="http://schemas.microsoft.com/office/powerpoint/2010/main" val="3136623816"/>
      </p:ext>
    </p:extLst>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5" presetClass="entr" presetSubtype="0" fill="hold" nodeType="withEffect">
                                  <p:stCondLst>
                                    <p:cond delay="250"/>
                                  </p:stCondLst>
                                  <p:childTnLst>
                                    <p:set>
                                      <p:cBhvr>
                                        <p:cTn id="6" dur="1" fill="hold">
                                          <p:stCondLst>
                                            <p:cond delay="0"/>
                                          </p:stCondLst>
                                        </p:cTn>
                                        <p:tgtEl>
                                          <p:spTgt spid="17"/>
                                        </p:tgtEl>
                                        <p:attrNameLst>
                                          <p:attrName>style.visibility</p:attrName>
                                        </p:attrNameLst>
                                      </p:cBhvr>
                                      <p:to>
                                        <p:strVal val="visible"/>
                                      </p:to>
                                    </p:set>
                                    <p:anim calcmode="lin" valueType="num">
                                      <p:cBhvr>
                                        <p:cTn id="7" dur="500" decel="50000" fill="hold">
                                          <p:stCondLst>
                                            <p:cond delay="0"/>
                                          </p:stCondLst>
                                        </p:cTn>
                                        <p:tgtEl>
                                          <p:spTgt spid="17"/>
                                        </p:tgtEl>
                                        <p:attrNameLst>
                                          <p:attrName>style.rotation</p:attrName>
                                        </p:attrNameLst>
                                      </p:cBhvr>
                                      <p:tavLst>
                                        <p:tav tm="0">
                                          <p:val>
                                            <p:fltVal val="-90"/>
                                          </p:val>
                                        </p:tav>
                                        <p:tav tm="100000">
                                          <p:val>
                                            <p:fltVal val="0"/>
                                          </p:val>
                                        </p:tav>
                                      </p:tavLst>
                                    </p:anim>
                                    <p:anim calcmode="lin" valueType="num">
                                      <p:cBhvr>
                                        <p:cTn id="8" dur="500" decel="50000" fill="hold">
                                          <p:stCondLst>
                                            <p:cond delay="0"/>
                                          </p:stCondLst>
                                        </p:cTn>
                                        <p:tgtEl>
                                          <p:spTgt spid="17"/>
                                        </p:tgtEl>
                                        <p:attrNameLst>
                                          <p:attrName>ppt_w</p:attrName>
                                        </p:attrNameLst>
                                      </p:cBhvr>
                                      <p:tavLst>
                                        <p:tav tm="0">
                                          <p:val>
                                            <p:strVal val="#ppt_w"/>
                                          </p:val>
                                        </p:tav>
                                        <p:tav tm="100000">
                                          <p:val>
                                            <p:strVal val="#ppt_w*.05"/>
                                          </p:val>
                                        </p:tav>
                                      </p:tavLst>
                                    </p:anim>
                                    <p:anim calcmode="lin" valueType="num">
                                      <p:cBhvr>
                                        <p:cTn id="9" dur="500" accel="50000" fill="hold">
                                          <p:stCondLst>
                                            <p:cond delay="500"/>
                                          </p:stCondLst>
                                        </p:cTn>
                                        <p:tgtEl>
                                          <p:spTgt spid="17"/>
                                        </p:tgtEl>
                                        <p:attrNameLst>
                                          <p:attrName>ppt_w</p:attrName>
                                        </p:attrNameLst>
                                      </p:cBhvr>
                                      <p:tavLst>
                                        <p:tav tm="0">
                                          <p:val>
                                            <p:strVal val="#ppt_w*.05"/>
                                          </p:val>
                                        </p:tav>
                                        <p:tav tm="100000">
                                          <p:val>
                                            <p:strVal val="#ppt_w"/>
                                          </p:val>
                                        </p:tav>
                                      </p:tavLst>
                                    </p:anim>
                                    <p:anim calcmode="lin" valueType="num">
                                      <p:cBhvr>
                                        <p:cTn id="10" dur="1000" fill="hold"/>
                                        <p:tgtEl>
                                          <p:spTgt spid="17"/>
                                        </p:tgtEl>
                                        <p:attrNameLst>
                                          <p:attrName>ppt_h</p:attrName>
                                        </p:attrNameLst>
                                      </p:cBhvr>
                                      <p:tavLst>
                                        <p:tav tm="0">
                                          <p:val>
                                            <p:strVal val="#ppt_h"/>
                                          </p:val>
                                        </p:tav>
                                        <p:tav tm="100000">
                                          <p:val>
                                            <p:strVal val="#ppt_h"/>
                                          </p:val>
                                        </p:tav>
                                      </p:tavLst>
                                    </p:anim>
                                    <p:anim calcmode="lin" valueType="num">
                                      <p:cBhvr>
                                        <p:cTn id="11" dur="500" decel="50000" fill="hold">
                                          <p:stCondLst>
                                            <p:cond delay="0"/>
                                          </p:stCondLst>
                                        </p:cTn>
                                        <p:tgtEl>
                                          <p:spTgt spid="17"/>
                                        </p:tgtEl>
                                        <p:attrNameLst>
                                          <p:attrName>ppt_x</p:attrName>
                                        </p:attrNameLst>
                                      </p:cBhvr>
                                      <p:tavLst>
                                        <p:tav tm="0">
                                          <p:val>
                                            <p:strVal val="#ppt_x+.4"/>
                                          </p:val>
                                        </p:tav>
                                        <p:tav tm="100000">
                                          <p:val>
                                            <p:strVal val="#ppt_x"/>
                                          </p:val>
                                        </p:tav>
                                      </p:tavLst>
                                    </p:anim>
                                    <p:anim calcmode="lin" valueType="num">
                                      <p:cBhvr>
                                        <p:cTn id="12" dur="500" decel="50000" fill="hold">
                                          <p:stCondLst>
                                            <p:cond delay="0"/>
                                          </p:stCondLst>
                                        </p:cTn>
                                        <p:tgtEl>
                                          <p:spTgt spid="17"/>
                                        </p:tgtEl>
                                        <p:attrNameLst>
                                          <p:attrName>ppt_y</p:attrName>
                                        </p:attrNameLst>
                                      </p:cBhvr>
                                      <p:tavLst>
                                        <p:tav tm="0">
                                          <p:val>
                                            <p:strVal val="#ppt_y-.2"/>
                                          </p:val>
                                        </p:tav>
                                        <p:tav tm="100000">
                                          <p:val>
                                            <p:strVal val="#ppt_y+.1"/>
                                          </p:val>
                                        </p:tav>
                                      </p:tavLst>
                                    </p:anim>
                                    <p:anim calcmode="lin" valueType="num">
                                      <p:cBhvr>
                                        <p:cTn id="13" dur="500" accel="50000" fill="hold">
                                          <p:stCondLst>
                                            <p:cond delay="500"/>
                                          </p:stCondLst>
                                        </p:cTn>
                                        <p:tgtEl>
                                          <p:spTgt spid="17"/>
                                        </p:tgtEl>
                                        <p:attrNameLst>
                                          <p:attrName>ppt_y</p:attrName>
                                        </p:attrNameLst>
                                      </p:cBhvr>
                                      <p:tavLst>
                                        <p:tav tm="0">
                                          <p:val>
                                            <p:strVal val="#ppt_y+.1"/>
                                          </p:val>
                                        </p:tav>
                                        <p:tav tm="100000">
                                          <p:val>
                                            <p:strVal val="#ppt_y"/>
                                          </p:val>
                                        </p:tav>
                                      </p:tavLst>
                                    </p:anim>
                                    <p:animEffect transition="in" filter="fade">
                                      <p:cBhvr>
                                        <p:cTn id="14" dur="1000" decel="50000">
                                          <p:stCondLst>
                                            <p:cond delay="0"/>
                                          </p:stCondLst>
                                        </p:cTn>
                                        <p:tgtEl>
                                          <p:spTgt spid="17"/>
                                        </p:tgtEl>
                                      </p:cBhvr>
                                    </p:animEffect>
                                  </p:childTnLst>
                                </p:cTn>
                              </p:par>
                            </p:childTnLst>
                          </p:cTn>
                        </p:par>
                      </p:childTnLst>
                    </p:cTn>
                  </p:par>
                  <p:par>
                    <p:cTn id="15" fill="hold">
                      <p:stCondLst>
                        <p:cond delay="indefinite"/>
                      </p:stCondLst>
                      <p:childTnLst>
                        <p:par>
                          <p:cTn id="16" fill="hold">
                            <p:stCondLst>
                              <p:cond delay="0"/>
                            </p:stCondLst>
                            <p:childTnLst>
                              <p:par>
                                <p:cTn id="17" presetID="18" presetClass="entr" presetSubtype="12" fill="hold" nodeType="clickEffect">
                                  <p:stCondLst>
                                    <p:cond delay="0"/>
                                  </p:stCondLst>
                                  <p:childTnLst>
                                    <p:set>
                                      <p:cBhvr>
                                        <p:cTn id="18" dur="1" fill="hold">
                                          <p:stCondLst>
                                            <p:cond delay="0"/>
                                          </p:stCondLst>
                                        </p:cTn>
                                        <p:tgtEl>
                                          <p:spTgt spid="16">
                                            <p:txEl>
                                              <p:pRg st="1" end="1"/>
                                            </p:txEl>
                                          </p:spTgt>
                                        </p:tgtEl>
                                        <p:attrNameLst>
                                          <p:attrName>style.visibility</p:attrName>
                                        </p:attrNameLst>
                                      </p:cBhvr>
                                      <p:to>
                                        <p:strVal val="visible"/>
                                      </p:to>
                                    </p:set>
                                    <p:animEffect transition="in" filter="strips(downLeft)">
                                      <p:cBhvr>
                                        <p:cTn id="19" dur="500"/>
                                        <p:tgtEl>
                                          <p:spTgt spid="16">
                                            <p:txEl>
                                              <p:pRg st="1" end="1"/>
                                            </p:txEl>
                                          </p:spTgt>
                                        </p:tgtEl>
                                      </p:cBhvr>
                                    </p:animEffect>
                                  </p:childTnLst>
                                </p:cTn>
                              </p:par>
                              <p:par>
                                <p:cTn id="20" presetID="18" presetClass="entr" presetSubtype="12" fill="hold" nodeType="withEffect">
                                  <p:stCondLst>
                                    <p:cond delay="0"/>
                                  </p:stCondLst>
                                  <p:childTnLst>
                                    <p:set>
                                      <p:cBhvr>
                                        <p:cTn id="21" dur="1" fill="hold">
                                          <p:stCondLst>
                                            <p:cond delay="0"/>
                                          </p:stCondLst>
                                        </p:cTn>
                                        <p:tgtEl>
                                          <p:spTgt spid="16">
                                            <p:txEl>
                                              <p:pRg st="2" end="2"/>
                                            </p:txEl>
                                          </p:spTgt>
                                        </p:tgtEl>
                                        <p:attrNameLst>
                                          <p:attrName>style.visibility</p:attrName>
                                        </p:attrNameLst>
                                      </p:cBhvr>
                                      <p:to>
                                        <p:strVal val="visible"/>
                                      </p:to>
                                    </p:set>
                                    <p:animEffect transition="in" filter="strips(downLeft)">
                                      <p:cBhvr>
                                        <p:cTn id="22" dur="500"/>
                                        <p:tgtEl>
                                          <p:spTgt spid="16">
                                            <p:txEl>
                                              <p:pRg st="2" end="2"/>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2" presetClass="entr" presetSubtype="4" fill="hold" nodeType="clickEffect">
                                  <p:stCondLst>
                                    <p:cond delay="0"/>
                                  </p:stCondLst>
                                  <p:childTnLst>
                                    <p:set>
                                      <p:cBhvr>
                                        <p:cTn id="26" dur="1" fill="hold">
                                          <p:stCondLst>
                                            <p:cond delay="0"/>
                                          </p:stCondLst>
                                        </p:cTn>
                                        <p:tgtEl>
                                          <p:spTgt spid="16">
                                            <p:txEl>
                                              <p:pRg st="4" end="4"/>
                                            </p:txEl>
                                          </p:spTgt>
                                        </p:tgtEl>
                                        <p:attrNameLst>
                                          <p:attrName>style.visibility</p:attrName>
                                        </p:attrNameLst>
                                      </p:cBhvr>
                                      <p:to>
                                        <p:strVal val="visible"/>
                                      </p:to>
                                    </p:set>
                                    <p:anim calcmode="lin" valueType="num">
                                      <p:cBhvr additive="base">
                                        <p:cTn id="27" dur="500" fill="hold"/>
                                        <p:tgtEl>
                                          <p:spTgt spid="16">
                                            <p:txEl>
                                              <p:pRg st="4" end="4"/>
                                            </p:txEl>
                                          </p:spTgt>
                                        </p:tgtEl>
                                        <p:attrNameLst>
                                          <p:attrName>ppt_x</p:attrName>
                                        </p:attrNameLst>
                                      </p:cBhvr>
                                      <p:tavLst>
                                        <p:tav tm="0">
                                          <p:val>
                                            <p:strVal val="#ppt_x"/>
                                          </p:val>
                                        </p:tav>
                                        <p:tav tm="100000">
                                          <p:val>
                                            <p:strVal val="#ppt_x"/>
                                          </p:val>
                                        </p:tav>
                                      </p:tavLst>
                                    </p:anim>
                                    <p:anim calcmode="lin" valueType="num">
                                      <p:cBhvr additive="base">
                                        <p:cTn id="28" dur="500" fill="hold"/>
                                        <p:tgtEl>
                                          <p:spTgt spid="16">
                                            <p:txEl>
                                              <p:pRg st="4" end="4"/>
                                            </p:txEl>
                                          </p:spTgt>
                                        </p:tgtEl>
                                        <p:attrNameLst>
                                          <p:attrName>ppt_y</p:attrName>
                                        </p:attrNameLst>
                                      </p:cBhvr>
                                      <p:tavLst>
                                        <p:tav tm="0">
                                          <p:val>
                                            <p:strVal val="1+#ppt_h/2"/>
                                          </p:val>
                                        </p:tav>
                                        <p:tav tm="100000">
                                          <p:val>
                                            <p:strVal val="#ppt_y"/>
                                          </p:val>
                                        </p:tav>
                                      </p:tavLst>
                                    </p:anim>
                                  </p:childTnLst>
                                </p:cTn>
                              </p:par>
                              <p:par>
                                <p:cTn id="29" presetID="2" presetClass="entr" presetSubtype="4" fill="hold" nodeType="withEffect">
                                  <p:stCondLst>
                                    <p:cond delay="0"/>
                                  </p:stCondLst>
                                  <p:childTnLst>
                                    <p:set>
                                      <p:cBhvr>
                                        <p:cTn id="30" dur="1" fill="hold">
                                          <p:stCondLst>
                                            <p:cond delay="0"/>
                                          </p:stCondLst>
                                        </p:cTn>
                                        <p:tgtEl>
                                          <p:spTgt spid="16">
                                            <p:txEl>
                                              <p:pRg st="5" end="5"/>
                                            </p:txEl>
                                          </p:spTgt>
                                        </p:tgtEl>
                                        <p:attrNameLst>
                                          <p:attrName>style.visibility</p:attrName>
                                        </p:attrNameLst>
                                      </p:cBhvr>
                                      <p:to>
                                        <p:strVal val="visible"/>
                                      </p:to>
                                    </p:set>
                                    <p:anim calcmode="lin" valueType="num">
                                      <p:cBhvr additive="base">
                                        <p:cTn id="31" dur="500" fill="hold"/>
                                        <p:tgtEl>
                                          <p:spTgt spid="16">
                                            <p:txEl>
                                              <p:pRg st="5" end="5"/>
                                            </p:txEl>
                                          </p:spTgt>
                                        </p:tgtEl>
                                        <p:attrNameLst>
                                          <p:attrName>ppt_x</p:attrName>
                                        </p:attrNameLst>
                                      </p:cBhvr>
                                      <p:tavLst>
                                        <p:tav tm="0">
                                          <p:val>
                                            <p:strVal val="#ppt_x"/>
                                          </p:val>
                                        </p:tav>
                                        <p:tav tm="100000">
                                          <p:val>
                                            <p:strVal val="#ppt_x"/>
                                          </p:val>
                                        </p:tav>
                                      </p:tavLst>
                                    </p:anim>
                                    <p:anim calcmode="lin" valueType="num">
                                      <p:cBhvr additive="base">
                                        <p:cTn id="32" dur="500" fill="hold"/>
                                        <p:tgtEl>
                                          <p:spTgt spid="16">
                                            <p:txEl>
                                              <p:pRg st="5" end="5"/>
                                            </p:txEl>
                                          </p:spTgt>
                                        </p:tgtEl>
                                        <p:attrNameLst>
                                          <p:attrName>ppt_y</p:attrName>
                                        </p:attrNameLst>
                                      </p:cBhvr>
                                      <p:tavLst>
                                        <p:tav tm="0">
                                          <p:val>
                                            <p:strVal val="1+#ppt_h/2"/>
                                          </p:val>
                                        </p:tav>
                                        <p:tav tm="100000">
                                          <p:val>
                                            <p:strVal val="#ppt_y"/>
                                          </p:val>
                                        </p:tav>
                                      </p:tavLst>
                                    </p:anim>
                                  </p:childTnLst>
                                </p:cTn>
                              </p:par>
                              <p:par>
                                <p:cTn id="33" presetID="2" presetClass="entr" presetSubtype="4" fill="hold" nodeType="withEffect">
                                  <p:stCondLst>
                                    <p:cond delay="0"/>
                                  </p:stCondLst>
                                  <p:childTnLst>
                                    <p:set>
                                      <p:cBhvr>
                                        <p:cTn id="34" dur="1" fill="hold">
                                          <p:stCondLst>
                                            <p:cond delay="0"/>
                                          </p:stCondLst>
                                        </p:cTn>
                                        <p:tgtEl>
                                          <p:spTgt spid="16">
                                            <p:txEl>
                                              <p:pRg st="6" end="6"/>
                                            </p:txEl>
                                          </p:spTgt>
                                        </p:tgtEl>
                                        <p:attrNameLst>
                                          <p:attrName>style.visibility</p:attrName>
                                        </p:attrNameLst>
                                      </p:cBhvr>
                                      <p:to>
                                        <p:strVal val="visible"/>
                                      </p:to>
                                    </p:set>
                                    <p:anim calcmode="lin" valueType="num">
                                      <p:cBhvr additive="base">
                                        <p:cTn id="35" dur="500" fill="hold"/>
                                        <p:tgtEl>
                                          <p:spTgt spid="16">
                                            <p:txEl>
                                              <p:pRg st="6" end="6"/>
                                            </p:txEl>
                                          </p:spTgt>
                                        </p:tgtEl>
                                        <p:attrNameLst>
                                          <p:attrName>ppt_x</p:attrName>
                                        </p:attrNameLst>
                                      </p:cBhvr>
                                      <p:tavLst>
                                        <p:tav tm="0">
                                          <p:val>
                                            <p:strVal val="#ppt_x"/>
                                          </p:val>
                                        </p:tav>
                                        <p:tav tm="100000">
                                          <p:val>
                                            <p:strVal val="#ppt_x"/>
                                          </p:val>
                                        </p:tav>
                                      </p:tavLst>
                                    </p:anim>
                                    <p:anim calcmode="lin" valueType="num">
                                      <p:cBhvr additive="base">
                                        <p:cTn id="36" dur="500" fill="hold"/>
                                        <p:tgtEl>
                                          <p:spTgt spid="16">
                                            <p:txEl>
                                              <p:pRg st="6" end="6"/>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矩形 8"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549157" y="-975631"/>
            <a:ext cx="583096" cy="838080"/>
          </a:xfrm>
          <a:prstGeom prst="rect">
            <a:avLst/>
          </a:prstGeom>
          <a:solidFill>
            <a:srgbClr val="365B7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 name="矩形 9"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1132253" y="-975631"/>
            <a:ext cx="583096" cy="838080"/>
          </a:xfrm>
          <a:prstGeom prst="rect">
            <a:avLst/>
          </a:prstGeom>
          <a:solidFill>
            <a:srgbClr val="96648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 name="矩形 10"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1715349" y="-975631"/>
            <a:ext cx="583096" cy="838080"/>
          </a:xfrm>
          <a:prstGeom prst="rect">
            <a:avLst/>
          </a:prstGeom>
          <a:solidFill>
            <a:srgbClr val="D06F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 name="矩形 11"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2298446" y="-975631"/>
            <a:ext cx="583096" cy="838080"/>
          </a:xfrm>
          <a:prstGeom prst="rect">
            <a:avLst/>
          </a:prstGeom>
          <a:solidFill>
            <a:srgbClr val="F779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 name="矩形 12"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2881542" y="-975631"/>
            <a:ext cx="583096" cy="838080"/>
          </a:xfrm>
          <a:prstGeom prst="rect">
            <a:avLst/>
          </a:prstGeom>
          <a:solidFill>
            <a:srgbClr val="F8AD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 name="椭圆 13"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4386271" y="1413079"/>
            <a:ext cx="2919766" cy="2919766"/>
          </a:xfrm>
          <a:prstGeom prst="ellipse">
            <a:avLst/>
          </a:prstGeom>
          <a:solidFill>
            <a:schemeClr val="bg1">
              <a:lumMod val="75000"/>
            </a:schemeClr>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 name="椭圆 6" descr="e7d195523061f1c0deeec63e560781cfd59afb0ea006f2a87ABB68BF51EA6619813959095094C18C62A12F549504892A4AAA8C1554C6663626E05CA27F281A14E6983772AFC3FB97135759321DEA3D709AACD122C08E6ED1C77BAD4A88EF4CD28A80260D8F97957F436F83C1F553EF0169027D0DBFA7A77088E1513DBDFC101C4B4DFF310B01A5021663E46B6BC2AAB5"/>
          <p:cNvSpPr>
            <a:spLocks noChangeAspect="1"/>
          </p:cNvSpPr>
          <p:nvPr/>
        </p:nvSpPr>
        <p:spPr>
          <a:xfrm>
            <a:off x="4856224" y="1413080"/>
            <a:ext cx="2919766" cy="2919766"/>
          </a:xfrm>
          <a:prstGeom prst="ellipse">
            <a:avLst/>
          </a:prstGeom>
          <a:gradFill>
            <a:gsLst>
              <a:gs pos="0">
                <a:schemeClr val="bg1"/>
              </a:gs>
              <a:gs pos="100000">
                <a:srgbClr val="C7C7C7"/>
              </a:gs>
            </a:gsLst>
            <a:lin ang="13200000" scaled="0"/>
          </a:gradFill>
          <a:ln w="22225">
            <a:solidFill>
              <a:schemeClr val="bg1"/>
            </a:solidFill>
          </a:ln>
          <a:effectLst>
            <a:outerShdw blurRad="393700" dist="1270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4400" b="1" dirty="0">
                <a:solidFill>
                  <a:schemeClr val="tx1"/>
                </a:solidFill>
                <a:latin typeface="黑体" panose="02010609060101010101" pitchFamily="49" charset="-122"/>
                <a:ea typeface="黑体" panose="02010609060101010101" pitchFamily="49" charset="-122"/>
              </a:rPr>
              <a:t>项目十</a:t>
            </a:r>
          </a:p>
        </p:txBody>
      </p:sp>
      <p:grpSp>
        <p:nvGrpSpPr>
          <p:cNvPr id="3" name="组合 2"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GrpSpPr/>
          <p:nvPr/>
        </p:nvGrpSpPr>
        <p:grpSpPr>
          <a:xfrm>
            <a:off x="4856224" y="787788"/>
            <a:ext cx="1331077" cy="1331077"/>
            <a:chOff x="4856224" y="787788"/>
            <a:chExt cx="1331077" cy="1331077"/>
          </a:xfrm>
        </p:grpSpPr>
        <p:sp>
          <p:nvSpPr>
            <p:cNvPr id="8" name="椭圆 7"/>
            <p:cNvSpPr/>
            <p:nvPr/>
          </p:nvSpPr>
          <p:spPr>
            <a:xfrm>
              <a:off x="4856224" y="787788"/>
              <a:ext cx="1331077" cy="1331077"/>
            </a:xfrm>
            <a:prstGeom prst="ellipse">
              <a:avLst/>
            </a:prstGeom>
            <a:solidFill>
              <a:srgbClr val="365B7C"/>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 name="Freeform 48"/>
            <p:cNvSpPr>
              <a:spLocks noEditPoints="1"/>
            </p:cNvSpPr>
            <p:nvPr/>
          </p:nvSpPr>
          <p:spPr bwMode="auto">
            <a:xfrm>
              <a:off x="5242864" y="1146117"/>
              <a:ext cx="557795" cy="533920"/>
            </a:xfrm>
            <a:custGeom>
              <a:avLst/>
              <a:gdLst>
                <a:gd name="T0" fmla="*/ 419 w 628"/>
                <a:gd name="T1" fmla="*/ 232 h 600"/>
                <a:gd name="T2" fmla="*/ 411 w 628"/>
                <a:gd name="T3" fmla="*/ 249 h 600"/>
                <a:gd name="T4" fmla="*/ 408 w 628"/>
                <a:gd name="T5" fmla="*/ 261 h 600"/>
                <a:gd name="T6" fmla="*/ 409 w 628"/>
                <a:gd name="T7" fmla="*/ 283 h 600"/>
                <a:gd name="T8" fmla="*/ 417 w 628"/>
                <a:gd name="T9" fmla="*/ 304 h 600"/>
                <a:gd name="T10" fmla="*/ 424 w 628"/>
                <a:gd name="T11" fmla="*/ 315 h 600"/>
                <a:gd name="T12" fmla="*/ 441 w 628"/>
                <a:gd name="T13" fmla="*/ 330 h 600"/>
                <a:gd name="T14" fmla="*/ 453 w 628"/>
                <a:gd name="T15" fmla="*/ 335 h 600"/>
                <a:gd name="T16" fmla="*/ 478 w 628"/>
                <a:gd name="T17" fmla="*/ 200 h 600"/>
                <a:gd name="T18" fmla="*/ 449 w 628"/>
                <a:gd name="T19" fmla="*/ 206 h 600"/>
                <a:gd name="T20" fmla="*/ 433 w 628"/>
                <a:gd name="T21" fmla="*/ 216 h 600"/>
                <a:gd name="T22" fmla="*/ 425 w 628"/>
                <a:gd name="T23" fmla="*/ 224 h 600"/>
                <a:gd name="T24" fmla="*/ 384 w 628"/>
                <a:gd name="T25" fmla="*/ 70 h 600"/>
                <a:gd name="T26" fmla="*/ 314 w 628"/>
                <a:gd name="T27" fmla="*/ 140 h 600"/>
                <a:gd name="T28" fmla="*/ 379 w 628"/>
                <a:gd name="T29" fmla="*/ 283 h 600"/>
                <a:gd name="T30" fmla="*/ 379 w 628"/>
                <a:gd name="T31" fmla="*/ 254 h 600"/>
                <a:gd name="T32" fmla="*/ 359 w 628"/>
                <a:gd name="T33" fmla="*/ 154 h 600"/>
                <a:gd name="T34" fmla="*/ 250 w 628"/>
                <a:gd name="T35" fmla="*/ 270 h 600"/>
                <a:gd name="T36" fmla="*/ 314 w 628"/>
                <a:gd name="T37" fmla="*/ 396 h 600"/>
                <a:gd name="T38" fmla="*/ 282 w 628"/>
                <a:gd name="T39" fmla="*/ 400 h 600"/>
                <a:gd name="T40" fmla="*/ 267 w 628"/>
                <a:gd name="T41" fmla="*/ 382 h 600"/>
                <a:gd name="T42" fmla="*/ 257 w 628"/>
                <a:gd name="T43" fmla="*/ 374 h 600"/>
                <a:gd name="T44" fmla="*/ 214 w 628"/>
                <a:gd name="T45" fmla="*/ 356 h 600"/>
                <a:gd name="T46" fmla="*/ 195 w 628"/>
                <a:gd name="T47" fmla="*/ 354 h 600"/>
                <a:gd name="T48" fmla="*/ 0 w 628"/>
                <a:gd name="T49" fmla="*/ 600 h 600"/>
                <a:gd name="T50" fmla="*/ 83 w 628"/>
                <a:gd name="T51" fmla="*/ 454 h 600"/>
                <a:gd name="T52" fmla="*/ 216 w 628"/>
                <a:gd name="T53" fmla="*/ 454 h 600"/>
                <a:gd name="T54" fmla="*/ 301 w 628"/>
                <a:gd name="T55" fmla="*/ 600 h 600"/>
                <a:gd name="T56" fmla="*/ 282 w 628"/>
                <a:gd name="T57" fmla="*/ 400 h 600"/>
                <a:gd name="T58" fmla="*/ 433 w 628"/>
                <a:gd name="T59" fmla="*/ 354 h 600"/>
                <a:gd name="T60" fmla="*/ 413 w 628"/>
                <a:gd name="T61" fmla="*/ 356 h 600"/>
                <a:gd name="T62" fmla="*/ 361 w 628"/>
                <a:gd name="T63" fmla="*/ 382 h 600"/>
                <a:gd name="T64" fmla="*/ 353 w 628"/>
                <a:gd name="T65" fmla="*/ 391 h 600"/>
                <a:gd name="T66" fmla="*/ 389 w 628"/>
                <a:gd name="T67" fmla="*/ 600 h 600"/>
                <a:gd name="T68" fmla="*/ 410 w 628"/>
                <a:gd name="T69" fmla="*/ 600 h 600"/>
                <a:gd name="T70" fmla="*/ 564 w 628"/>
                <a:gd name="T71" fmla="*/ 454 h 600"/>
                <a:gd name="T72" fmla="*/ 628 w 628"/>
                <a:gd name="T73" fmla="*/ 460 h 600"/>
                <a:gd name="T74" fmla="*/ 151 w 628"/>
                <a:gd name="T75" fmla="*/ 340 h 600"/>
                <a:gd name="T76" fmla="*/ 186 w 628"/>
                <a:gd name="T77" fmla="*/ 330 h 600"/>
                <a:gd name="T78" fmla="*/ 196 w 628"/>
                <a:gd name="T79" fmla="*/ 323 h 600"/>
                <a:gd name="T80" fmla="*/ 216 w 628"/>
                <a:gd name="T81" fmla="*/ 295 h 600"/>
                <a:gd name="T82" fmla="*/ 219 w 628"/>
                <a:gd name="T83" fmla="*/ 281 h 600"/>
                <a:gd name="T84" fmla="*/ 219 w 628"/>
                <a:gd name="T85" fmla="*/ 258 h 600"/>
                <a:gd name="T86" fmla="*/ 214 w 628"/>
                <a:gd name="T87" fmla="*/ 241 h 600"/>
                <a:gd name="T88" fmla="*/ 208 w 628"/>
                <a:gd name="T89" fmla="*/ 231 h 600"/>
                <a:gd name="T90" fmla="*/ 195 w 628"/>
                <a:gd name="T91" fmla="*/ 217 h 600"/>
                <a:gd name="T92" fmla="*/ 186 w 628"/>
                <a:gd name="T93" fmla="*/ 210 h 600"/>
                <a:gd name="T94" fmla="*/ 151 w 628"/>
                <a:gd name="T95" fmla="*/ 200 h 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28" h="600">
                  <a:moveTo>
                    <a:pt x="425" y="224"/>
                  </a:moveTo>
                  <a:cubicBezTo>
                    <a:pt x="423" y="226"/>
                    <a:pt x="421" y="229"/>
                    <a:pt x="420" y="231"/>
                  </a:cubicBezTo>
                  <a:cubicBezTo>
                    <a:pt x="419" y="231"/>
                    <a:pt x="419" y="232"/>
                    <a:pt x="419" y="232"/>
                  </a:cubicBezTo>
                  <a:cubicBezTo>
                    <a:pt x="418" y="234"/>
                    <a:pt x="416" y="236"/>
                    <a:pt x="415" y="239"/>
                  </a:cubicBezTo>
                  <a:cubicBezTo>
                    <a:pt x="415" y="240"/>
                    <a:pt x="414" y="240"/>
                    <a:pt x="414" y="241"/>
                  </a:cubicBezTo>
                  <a:cubicBezTo>
                    <a:pt x="413" y="244"/>
                    <a:pt x="412" y="246"/>
                    <a:pt x="411" y="249"/>
                  </a:cubicBezTo>
                  <a:cubicBezTo>
                    <a:pt x="411" y="249"/>
                    <a:pt x="411" y="250"/>
                    <a:pt x="411" y="250"/>
                  </a:cubicBezTo>
                  <a:cubicBezTo>
                    <a:pt x="410" y="253"/>
                    <a:pt x="409" y="255"/>
                    <a:pt x="409" y="258"/>
                  </a:cubicBezTo>
                  <a:cubicBezTo>
                    <a:pt x="409" y="259"/>
                    <a:pt x="409" y="260"/>
                    <a:pt x="408" y="261"/>
                  </a:cubicBezTo>
                  <a:cubicBezTo>
                    <a:pt x="408" y="264"/>
                    <a:pt x="408" y="267"/>
                    <a:pt x="408" y="270"/>
                  </a:cubicBezTo>
                  <a:cubicBezTo>
                    <a:pt x="408" y="274"/>
                    <a:pt x="408" y="278"/>
                    <a:pt x="409" y="281"/>
                  </a:cubicBezTo>
                  <a:cubicBezTo>
                    <a:pt x="409" y="282"/>
                    <a:pt x="409" y="283"/>
                    <a:pt x="409" y="283"/>
                  </a:cubicBezTo>
                  <a:cubicBezTo>
                    <a:pt x="410" y="287"/>
                    <a:pt x="411" y="290"/>
                    <a:pt x="412" y="293"/>
                  </a:cubicBezTo>
                  <a:cubicBezTo>
                    <a:pt x="412" y="294"/>
                    <a:pt x="412" y="294"/>
                    <a:pt x="412" y="295"/>
                  </a:cubicBezTo>
                  <a:cubicBezTo>
                    <a:pt x="414" y="298"/>
                    <a:pt x="415" y="301"/>
                    <a:pt x="417" y="304"/>
                  </a:cubicBezTo>
                  <a:cubicBezTo>
                    <a:pt x="417" y="305"/>
                    <a:pt x="417" y="305"/>
                    <a:pt x="418" y="306"/>
                  </a:cubicBezTo>
                  <a:cubicBezTo>
                    <a:pt x="420" y="309"/>
                    <a:pt x="422" y="312"/>
                    <a:pt x="424" y="315"/>
                  </a:cubicBezTo>
                  <a:cubicBezTo>
                    <a:pt x="424" y="315"/>
                    <a:pt x="424" y="315"/>
                    <a:pt x="424" y="315"/>
                  </a:cubicBezTo>
                  <a:cubicBezTo>
                    <a:pt x="427" y="318"/>
                    <a:pt x="429" y="320"/>
                    <a:pt x="432" y="323"/>
                  </a:cubicBezTo>
                  <a:cubicBezTo>
                    <a:pt x="432" y="323"/>
                    <a:pt x="432" y="323"/>
                    <a:pt x="432" y="323"/>
                  </a:cubicBezTo>
                  <a:cubicBezTo>
                    <a:pt x="435" y="326"/>
                    <a:pt x="438" y="328"/>
                    <a:pt x="441" y="330"/>
                  </a:cubicBezTo>
                  <a:cubicBezTo>
                    <a:pt x="442" y="330"/>
                    <a:pt x="442" y="330"/>
                    <a:pt x="442" y="330"/>
                  </a:cubicBezTo>
                  <a:cubicBezTo>
                    <a:pt x="446" y="332"/>
                    <a:pt x="449" y="334"/>
                    <a:pt x="452" y="335"/>
                  </a:cubicBezTo>
                  <a:cubicBezTo>
                    <a:pt x="453" y="335"/>
                    <a:pt x="453" y="335"/>
                    <a:pt x="453" y="335"/>
                  </a:cubicBezTo>
                  <a:cubicBezTo>
                    <a:pt x="461" y="338"/>
                    <a:pt x="469" y="340"/>
                    <a:pt x="478" y="340"/>
                  </a:cubicBezTo>
                  <a:cubicBezTo>
                    <a:pt x="516" y="340"/>
                    <a:pt x="547" y="309"/>
                    <a:pt x="547" y="270"/>
                  </a:cubicBezTo>
                  <a:cubicBezTo>
                    <a:pt x="547" y="231"/>
                    <a:pt x="516" y="200"/>
                    <a:pt x="478" y="200"/>
                  </a:cubicBezTo>
                  <a:cubicBezTo>
                    <a:pt x="468" y="200"/>
                    <a:pt x="458" y="202"/>
                    <a:pt x="450" y="206"/>
                  </a:cubicBezTo>
                  <a:cubicBezTo>
                    <a:pt x="450" y="206"/>
                    <a:pt x="450" y="206"/>
                    <a:pt x="450" y="206"/>
                  </a:cubicBezTo>
                  <a:cubicBezTo>
                    <a:pt x="449" y="206"/>
                    <a:pt x="449" y="206"/>
                    <a:pt x="449" y="206"/>
                  </a:cubicBezTo>
                  <a:cubicBezTo>
                    <a:pt x="446" y="208"/>
                    <a:pt x="444" y="209"/>
                    <a:pt x="442" y="210"/>
                  </a:cubicBezTo>
                  <a:cubicBezTo>
                    <a:pt x="441" y="210"/>
                    <a:pt x="441" y="211"/>
                    <a:pt x="440" y="211"/>
                  </a:cubicBezTo>
                  <a:cubicBezTo>
                    <a:pt x="438" y="213"/>
                    <a:pt x="435" y="215"/>
                    <a:pt x="433" y="216"/>
                  </a:cubicBezTo>
                  <a:cubicBezTo>
                    <a:pt x="433" y="217"/>
                    <a:pt x="432" y="217"/>
                    <a:pt x="432" y="217"/>
                  </a:cubicBezTo>
                  <a:cubicBezTo>
                    <a:pt x="430" y="219"/>
                    <a:pt x="428" y="221"/>
                    <a:pt x="426" y="223"/>
                  </a:cubicBezTo>
                  <a:cubicBezTo>
                    <a:pt x="426" y="223"/>
                    <a:pt x="425" y="224"/>
                    <a:pt x="425" y="224"/>
                  </a:cubicBezTo>
                  <a:close/>
                  <a:moveTo>
                    <a:pt x="314" y="140"/>
                  </a:moveTo>
                  <a:lnTo>
                    <a:pt x="314" y="140"/>
                  </a:lnTo>
                  <a:cubicBezTo>
                    <a:pt x="353" y="140"/>
                    <a:pt x="384" y="108"/>
                    <a:pt x="384" y="70"/>
                  </a:cubicBezTo>
                  <a:cubicBezTo>
                    <a:pt x="384" y="31"/>
                    <a:pt x="353" y="0"/>
                    <a:pt x="314" y="0"/>
                  </a:cubicBezTo>
                  <a:cubicBezTo>
                    <a:pt x="275" y="0"/>
                    <a:pt x="244" y="31"/>
                    <a:pt x="244" y="70"/>
                  </a:cubicBezTo>
                  <a:cubicBezTo>
                    <a:pt x="244" y="108"/>
                    <a:pt x="275" y="140"/>
                    <a:pt x="314" y="140"/>
                  </a:cubicBezTo>
                  <a:close/>
                  <a:moveTo>
                    <a:pt x="379" y="336"/>
                  </a:moveTo>
                  <a:lnTo>
                    <a:pt x="379" y="336"/>
                  </a:lnTo>
                  <a:lnTo>
                    <a:pt x="379" y="283"/>
                  </a:lnTo>
                  <a:cubicBezTo>
                    <a:pt x="379" y="279"/>
                    <a:pt x="378" y="274"/>
                    <a:pt x="378" y="270"/>
                  </a:cubicBezTo>
                  <a:cubicBezTo>
                    <a:pt x="378" y="266"/>
                    <a:pt x="379" y="262"/>
                    <a:pt x="379" y="257"/>
                  </a:cubicBezTo>
                  <a:lnTo>
                    <a:pt x="379" y="254"/>
                  </a:lnTo>
                  <a:lnTo>
                    <a:pt x="380" y="254"/>
                  </a:lnTo>
                  <a:cubicBezTo>
                    <a:pt x="385" y="223"/>
                    <a:pt x="404" y="197"/>
                    <a:pt x="431" y="183"/>
                  </a:cubicBezTo>
                  <a:cubicBezTo>
                    <a:pt x="412" y="165"/>
                    <a:pt x="387" y="154"/>
                    <a:pt x="359" y="154"/>
                  </a:cubicBezTo>
                  <a:lnTo>
                    <a:pt x="269" y="154"/>
                  </a:lnTo>
                  <a:cubicBezTo>
                    <a:pt x="241" y="154"/>
                    <a:pt x="216" y="165"/>
                    <a:pt x="197" y="183"/>
                  </a:cubicBezTo>
                  <a:cubicBezTo>
                    <a:pt x="228" y="199"/>
                    <a:pt x="250" y="232"/>
                    <a:pt x="250" y="270"/>
                  </a:cubicBezTo>
                  <a:cubicBezTo>
                    <a:pt x="250" y="278"/>
                    <a:pt x="249" y="285"/>
                    <a:pt x="247" y="293"/>
                  </a:cubicBezTo>
                  <a:lnTo>
                    <a:pt x="247" y="335"/>
                  </a:lnTo>
                  <a:cubicBezTo>
                    <a:pt x="276" y="347"/>
                    <a:pt x="299" y="369"/>
                    <a:pt x="314" y="396"/>
                  </a:cubicBezTo>
                  <a:cubicBezTo>
                    <a:pt x="328" y="369"/>
                    <a:pt x="352" y="348"/>
                    <a:pt x="379" y="336"/>
                  </a:cubicBezTo>
                  <a:close/>
                  <a:moveTo>
                    <a:pt x="282" y="400"/>
                  </a:moveTo>
                  <a:lnTo>
                    <a:pt x="282" y="400"/>
                  </a:lnTo>
                  <a:cubicBezTo>
                    <a:pt x="280" y="397"/>
                    <a:pt x="278" y="394"/>
                    <a:pt x="275" y="391"/>
                  </a:cubicBezTo>
                  <a:cubicBezTo>
                    <a:pt x="275" y="390"/>
                    <a:pt x="274" y="390"/>
                    <a:pt x="274" y="390"/>
                  </a:cubicBezTo>
                  <a:cubicBezTo>
                    <a:pt x="272" y="387"/>
                    <a:pt x="270" y="385"/>
                    <a:pt x="267" y="382"/>
                  </a:cubicBezTo>
                  <a:cubicBezTo>
                    <a:pt x="267" y="382"/>
                    <a:pt x="266" y="382"/>
                    <a:pt x="266" y="381"/>
                  </a:cubicBezTo>
                  <a:cubicBezTo>
                    <a:pt x="263" y="379"/>
                    <a:pt x="261" y="377"/>
                    <a:pt x="258" y="375"/>
                  </a:cubicBezTo>
                  <a:cubicBezTo>
                    <a:pt x="257" y="374"/>
                    <a:pt x="257" y="374"/>
                    <a:pt x="257" y="374"/>
                  </a:cubicBezTo>
                  <a:cubicBezTo>
                    <a:pt x="247" y="367"/>
                    <a:pt x="237" y="362"/>
                    <a:pt x="225" y="359"/>
                  </a:cubicBezTo>
                  <a:cubicBezTo>
                    <a:pt x="223" y="358"/>
                    <a:pt x="220" y="357"/>
                    <a:pt x="218" y="357"/>
                  </a:cubicBezTo>
                  <a:cubicBezTo>
                    <a:pt x="217" y="356"/>
                    <a:pt x="215" y="356"/>
                    <a:pt x="214" y="356"/>
                  </a:cubicBezTo>
                  <a:cubicBezTo>
                    <a:pt x="212" y="356"/>
                    <a:pt x="210" y="355"/>
                    <a:pt x="208" y="355"/>
                  </a:cubicBezTo>
                  <a:cubicBezTo>
                    <a:pt x="207" y="355"/>
                    <a:pt x="206" y="355"/>
                    <a:pt x="205" y="355"/>
                  </a:cubicBezTo>
                  <a:cubicBezTo>
                    <a:pt x="202" y="354"/>
                    <a:pt x="199" y="354"/>
                    <a:pt x="195" y="354"/>
                  </a:cubicBezTo>
                  <a:lnTo>
                    <a:pt x="105" y="354"/>
                  </a:lnTo>
                  <a:cubicBezTo>
                    <a:pt x="47" y="354"/>
                    <a:pt x="0" y="401"/>
                    <a:pt x="0" y="460"/>
                  </a:cubicBezTo>
                  <a:lnTo>
                    <a:pt x="0" y="600"/>
                  </a:lnTo>
                  <a:lnTo>
                    <a:pt x="62" y="600"/>
                  </a:lnTo>
                  <a:lnTo>
                    <a:pt x="62" y="454"/>
                  </a:lnTo>
                  <a:lnTo>
                    <a:pt x="83" y="454"/>
                  </a:lnTo>
                  <a:lnTo>
                    <a:pt x="83" y="600"/>
                  </a:lnTo>
                  <a:lnTo>
                    <a:pt x="216" y="600"/>
                  </a:lnTo>
                  <a:lnTo>
                    <a:pt x="216" y="454"/>
                  </a:lnTo>
                  <a:lnTo>
                    <a:pt x="237" y="454"/>
                  </a:lnTo>
                  <a:lnTo>
                    <a:pt x="237" y="600"/>
                  </a:lnTo>
                  <a:lnTo>
                    <a:pt x="301" y="600"/>
                  </a:lnTo>
                  <a:lnTo>
                    <a:pt x="301" y="460"/>
                  </a:lnTo>
                  <a:cubicBezTo>
                    <a:pt x="301" y="437"/>
                    <a:pt x="294" y="417"/>
                    <a:pt x="282" y="400"/>
                  </a:cubicBezTo>
                  <a:cubicBezTo>
                    <a:pt x="282" y="400"/>
                    <a:pt x="282" y="400"/>
                    <a:pt x="282" y="400"/>
                  </a:cubicBezTo>
                  <a:close/>
                  <a:moveTo>
                    <a:pt x="523" y="354"/>
                  </a:moveTo>
                  <a:lnTo>
                    <a:pt x="523" y="354"/>
                  </a:lnTo>
                  <a:lnTo>
                    <a:pt x="433" y="354"/>
                  </a:lnTo>
                  <a:cubicBezTo>
                    <a:pt x="429" y="354"/>
                    <a:pt x="426" y="354"/>
                    <a:pt x="423" y="355"/>
                  </a:cubicBezTo>
                  <a:cubicBezTo>
                    <a:pt x="422" y="355"/>
                    <a:pt x="421" y="355"/>
                    <a:pt x="420" y="355"/>
                  </a:cubicBezTo>
                  <a:cubicBezTo>
                    <a:pt x="418" y="355"/>
                    <a:pt x="415" y="356"/>
                    <a:pt x="413" y="356"/>
                  </a:cubicBezTo>
                  <a:cubicBezTo>
                    <a:pt x="412" y="356"/>
                    <a:pt x="411" y="356"/>
                    <a:pt x="410" y="357"/>
                  </a:cubicBezTo>
                  <a:cubicBezTo>
                    <a:pt x="408" y="357"/>
                    <a:pt x="405" y="358"/>
                    <a:pt x="403" y="358"/>
                  </a:cubicBezTo>
                  <a:cubicBezTo>
                    <a:pt x="387" y="363"/>
                    <a:pt x="373" y="371"/>
                    <a:pt x="361" y="382"/>
                  </a:cubicBezTo>
                  <a:cubicBezTo>
                    <a:pt x="361" y="382"/>
                    <a:pt x="361" y="382"/>
                    <a:pt x="361" y="383"/>
                  </a:cubicBezTo>
                  <a:cubicBezTo>
                    <a:pt x="358" y="385"/>
                    <a:pt x="356" y="388"/>
                    <a:pt x="353" y="390"/>
                  </a:cubicBezTo>
                  <a:cubicBezTo>
                    <a:pt x="353" y="390"/>
                    <a:pt x="353" y="391"/>
                    <a:pt x="353" y="391"/>
                  </a:cubicBezTo>
                  <a:cubicBezTo>
                    <a:pt x="337" y="409"/>
                    <a:pt x="327" y="433"/>
                    <a:pt x="327" y="460"/>
                  </a:cubicBezTo>
                  <a:lnTo>
                    <a:pt x="327" y="600"/>
                  </a:lnTo>
                  <a:lnTo>
                    <a:pt x="389" y="600"/>
                  </a:lnTo>
                  <a:lnTo>
                    <a:pt x="389" y="454"/>
                  </a:lnTo>
                  <a:lnTo>
                    <a:pt x="410" y="454"/>
                  </a:lnTo>
                  <a:lnTo>
                    <a:pt x="410" y="600"/>
                  </a:lnTo>
                  <a:lnTo>
                    <a:pt x="543" y="600"/>
                  </a:lnTo>
                  <a:lnTo>
                    <a:pt x="543" y="454"/>
                  </a:lnTo>
                  <a:lnTo>
                    <a:pt x="564" y="454"/>
                  </a:lnTo>
                  <a:lnTo>
                    <a:pt x="564" y="600"/>
                  </a:lnTo>
                  <a:lnTo>
                    <a:pt x="628" y="600"/>
                  </a:lnTo>
                  <a:lnTo>
                    <a:pt x="628" y="460"/>
                  </a:lnTo>
                  <a:cubicBezTo>
                    <a:pt x="628" y="401"/>
                    <a:pt x="581" y="354"/>
                    <a:pt x="523" y="354"/>
                  </a:cubicBezTo>
                  <a:close/>
                  <a:moveTo>
                    <a:pt x="151" y="340"/>
                  </a:moveTo>
                  <a:lnTo>
                    <a:pt x="151" y="340"/>
                  </a:lnTo>
                  <a:cubicBezTo>
                    <a:pt x="159" y="340"/>
                    <a:pt x="167" y="338"/>
                    <a:pt x="175" y="335"/>
                  </a:cubicBezTo>
                  <a:cubicBezTo>
                    <a:pt x="175" y="335"/>
                    <a:pt x="175" y="335"/>
                    <a:pt x="176" y="335"/>
                  </a:cubicBezTo>
                  <a:cubicBezTo>
                    <a:pt x="179" y="334"/>
                    <a:pt x="183" y="332"/>
                    <a:pt x="186" y="330"/>
                  </a:cubicBezTo>
                  <a:cubicBezTo>
                    <a:pt x="186" y="330"/>
                    <a:pt x="186" y="330"/>
                    <a:pt x="186" y="330"/>
                  </a:cubicBezTo>
                  <a:cubicBezTo>
                    <a:pt x="190" y="328"/>
                    <a:pt x="193" y="326"/>
                    <a:pt x="196" y="323"/>
                  </a:cubicBezTo>
                  <a:cubicBezTo>
                    <a:pt x="196" y="323"/>
                    <a:pt x="196" y="323"/>
                    <a:pt x="196" y="323"/>
                  </a:cubicBezTo>
                  <a:cubicBezTo>
                    <a:pt x="202" y="318"/>
                    <a:pt x="206" y="312"/>
                    <a:pt x="210" y="306"/>
                  </a:cubicBezTo>
                  <a:cubicBezTo>
                    <a:pt x="211" y="305"/>
                    <a:pt x="211" y="305"/>
                    <a:pt x="211" y="304"/>
                  </a:cubicBezTo>
                  <a:cubicBezTo>
                    <a:pt x="213" y="301"/>
                    <a:pt x="214" y="298"/>
                    <a:pt x="216" y="295"/>
                  </a:cubicBezTo>
                  <a:cubicBezTo>
                    <a:pt x="216" y="294"/>
                    <a:pt x="216" y="294"/>
                    <a:pt x="216" y="293"/>
                  </a:cubicBezTo>
                  <a:cubicBezTo>
                    <a:pt x="217" y="290"/>
                    <a:pt x="218" y="287"/>
                    <a:pt x="219" y="283"/>
                  </a:cubicBezTo>
                  <a:cubicBezTo>
                    <a:pt x="219" y="282"/>
                    <a:pt x="219" y="282"/>
                    <a:pt x="219" y="281"/>
                  </a:cubicBezTo>
                  <a:cubicBezTo>
                    <a:pt x="220" y="278"/>
                    <a:pt x="220" y="274"/>
                    <a:pt x="220" y="270"/>
                  </a:cubicBezTo>
                  <a:cubicBezTo>
                    <a:pt x="220" y="267"/>
                    <a:pt x="220" y="264"/>
                    <a:pt x="220" y="261"/>
                  </a:cubicBezTo>
                  <a:cubicBezTo>
                    <a:pt x="219" y="260"/>
                    <a:pt x="219" y="259"/>
                    <a:pt x="219" y="258"/>
                  </a:cubicBezTo>
                  <a:cubicBezTo>
                    <a:pt x="219" y="255"/>
                    <a:pt x="218" y="252"/>
                    <a:pt x="217" y="250"/>
                  </a:cubicBezTo>
                  <a:cubicBezTo>
                    <a:pt x="217" y="249"/>
                    <a:pt x="217" y="249"/>
                    <a:pt x="217" y="249"/>
                  </a:cubicBezTo>
                  <a:cubicBezTo>
                    <a:pt x="216" y="246"/>
                    <a:pt x="215" y="244"/>
                    <a:pt x="214" y="241"/>
                  </a:cubicBezTo>
                  <a:cubicBezTo>
                    <a:pt x="214" y="240"/>
                    <a:pt x="213" y="240"/>
                    <a:pt x="213" y="239"/>
                  </a:cubicBezTo>
                  <a:cubicBezTo>
                    <a:pt x="212" y="236"/>
                    <a:pt x="210" y="234"/>
                    <a:pt x="209" y="231"/>
                  </a:cubicBezTo>
                  <a:lnTo>
                    <a:pt x="208" y="231"/>
                  </a:lnTo>
                  <a:cubicBezTo>
                    <a:pt x="207" y="229"/>
                    <a:pt x="205" y="226"/>
                    <a:pt x="203" y="224"/>
                  </a:cubicBezTo>
                  <a:cubicBezTo>
                    <a:pt x="203" y="224"/>
                    <a:pt x="202" y="223"/>
                    <a:pt x="202" y="223"/>
                  </a:cubicBezTo>
                  <a:cubicBezTo>
                    <a:pt x="200" y="221"/>
                    <a:pt x="198" y="219"/>
                    <a:pt x="195" y="217"/>
                  </a:cubicBezTo>
                  <a:cubicBezTo>
                    <a:pt x="195" y="217"/>
                    <a:pt x="195" y="217"/>
                    <a:pt x="195" y="216"/>
                  </a:cubicBezTo>
                  <a:cubicBezTo>
                    <a:pt x="193" y="215"/>
                    <a:pt x="190" y="213"/>
                    <a:pt x="188" y="211"/>
                  </a:cubicBezTo>
                  <a:cubicBezTo>
                    <a:pt x="187" y="211"/>
                    <a:pt x="187" y="210"/>
                    <a:pt x="186" y="210"/>
                  </a:cubicBezTo>
                  <a:cubicBezTo>
                    <a:pt x="184" y="209"/>
                    <a:pt x="181" y="207"/>
                    <a:pt x="179" y="206"/>
                  </a:cubicBezTo>
                  <a:cubicBezTo>
                    <a:pt x="179" y="206"/>
                    <a:pt x="178" y="206"/>
                    <a:pt x="178" y="206"/>
                  </a:cubicBezTo>
                  <a:cubicBezTo>
                    <a:pt x="170" y="202"/>
                    <a:pt x="160" y="200"/>
                    <a:pt x="151" y="200"/>
                  </a:cubicBezTo>
                  <a:cubicBezTo>
                    <a:pt x="112" y="200"/>
                    <a:pt x="81" y="231"/>
                    <a:pt x="81" y="270"/>
                  </a:cubicBezTo>
                  <a:cubicBezTo>
                    <a:pt x="81" y="309"/>
                    <a:pt x="112" y="340"/>
                    <a:pt x="151" y="340"/>
                  </a:cubicBezTo>
                  <a:close/>
                </a:path>
              </a:pathLst>
            </a:custGeom>
            <a:solidFill>
              <a:srgbClr val="FEFEFE"/>
            </a:solidFill>
            <a:ln>
              <a:noFill/>
            </a:ln>
          </p:spPr>
          <p:txBody>
            <a:bodyPr vert="horz" wrap="square" lIns="91440" tIns="45720" rIns="91440" bIns="45720" numCol="1" anchor="t" anchorCtr="0" compatLnSpc="1"/>
            <a:lstStyle/>
            <a:p>
              <a:endParaRPr lang="zh-CN" altLang="en-US">
                <a:solidFill>
                  <a:schemeClr val="accent2"/>
                </a:solidFill>
              </a:endParaRPr>
            </a:p>
          </p:txBody>
        </p:sp>
      </p:grpSp>
      <p:grpSp>
        <p:nvGrpSpPr>
          <p:cNvPr id="28" name="组合 27"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GrpSpPr/>
          <p:nvPr/>
        </p:nvGrpSpPr>
        <p:grpSpPr>
          <a:xfrm>
            <a:off x="3279214" y="5038423"/>
            <a:ext cx="5631833" cy="1137293"/>
            <a:chOff x="5525820" y="970544"/>
            <a:chExt cx="4865710" cy="982582"/>
          </a:xfrm>
        </p:grpSpPr>
        <p:grpSp>
          <p:nvGrpSpPr>
            <p:cNvPr id="29" name="组合 28"/>
            <p:cNvGrpSpPr/>
            <p:nvPr/>
          </p:nvGrpSpPr>
          <p:grpSpPr>
            <a:xfrm>
              <a:off x="5525820" y="970544"/>
              <a:ext cx="4865710" cy="982582"/>
              <a:chOff x="5525820" y="970544"/>
              <a:chExt cx="4865710" cy="982582"/>
            </a:xfrm>
          </p:grpSpPr>
          <p:sp>
            <p:nvSpPr>
              <p:cNvPr id="31" name="圆角矩形 30"/>
              <p:cNvSpPr/>
              <p:nvPr/>
            </p:nvSpPr>
            <p:spPr>
              <a:xfrm>
                <a:off x="5525820" y="970544"/>
                <a:ext cx="4865710" cy="982582"/>
              </a:xfrm>
              <a:prstGeom prst="roundRect">
                <a:avLst>
                  <a:gd name="adj" fmla="val 50000"/>
                </a:avLst>
              </a:prstGeom>
              <a:gradFill>
                <a:gsLst>
                  <a:gs pos="0">
                    <a:schemeClr val="bg1"/>
                  </a:gs>
                  <a:gs pos="100000">
                    <a:srgbClr val="D1D1D1"/>
                  </a:gs>
                </a:gsLst>
                <a:lin ang="5400000" scaled="0"/>
              </a:gradFill>
              <a:ln>
                <a:noFill/>
              </a:ln>
              <a:effectLst>
                <a:outerShdw blurRad="127000" dist="508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 name="圆角矩形 31"/>
              <p:cNvSpPr/>
              <p:nvPr/>
            </p:nvSpPr>
            <p:spPr>
              <a:xfrm>
                <a:off x="5679111" y="1085854"/>
                <a:ext cx="4539809" cy="749678"/>
              </a:xfrm>
              <a:prstGeom prst="roundRect">
                <a:avLst>
                  <a:gd name="adj" fmla="val 50000"/>
                </a:avLst>
              </a:prstGeom>
              <a:gradFill>
                <a:gsLst>
                  <a:gs pos="0">
                    <a:schemeClr val="bg1"/>
                  </a:gs>
                  <a:gs pos="100000">
                    <a:srgbClr val="D1D1D1"/>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30" name="文本框 29" descr="e7d195523061f1c0deeec63e560781cfd59afb0ea006f2a87ABB68BF51EA6619813959095094C18C62A12F549504892A4AAA8C1554C6663626E05CA27F281A14E6983772AFC3FB97135759321DEA3D703E9D8D869A2273EE84F8CAFF6F755178F38330D862923FEB0607E18DEE43D2E176D46B2866D88DD46CC4CE617A3D848542E4F074681214E3"/>
            <p:cNvSpPr txBox="1"/>
            <p:nvPr/>
          </p:nvSpPr>
          <p:spPr>
            <a:xfrm>
              <a:off x="6806682" y="1184056"/>
              <a:ext cx="2176917" cy="650661"/>
            </a:xfrm>
            <a:prstGeom prst="rect">
              <a:avLst/>
            </a:prstGeom>
            <a:noFill/>
          </p:spPr>
          <p:txBody>
            <a:bodyPr wrap="none" rtlCol="0">
              <a:spAutoFit/>
            </a:bodyPr>
            <a:lstStyle/>
            <a:p>
              <a:pPr algn="l"/>
              <a:r>
                <a:rPr lang="zh-CN" altLang="en-US" sz="4300" b="1" spc="300" dirty="0">
                  <a:solidFill>
                    <a:srgbClr val="365B7C"/>
                  </a:solidFill>
                  <a:latin typeface="微软雅黑" panose="020B0503020204020204" charset="-122"/>
                  <a:ea typeface="微软雅黑" panose="020B0503020204020204" charset="-122"/>
                  <a:cs typeface="Kartika" panose="02020503030404060203" pitchFamily="18" charset="0"/>
                </a:rPr>
                <a:t>招聘评估</a:t>
              </a:r>
            </a:p>
          </p:txBody>
        </p:sp>
      </p:grpSp>
      <p:sp>
        <p:nvSpPr>
          <p:cNvPr id="5" name="e7d195523061f1c0"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hidden="1"/>
          <p:cNvSpPr txBox="1"/>
          <p:nvPr/>
        </p:nvSpPr>
        <p:spPr>
          <a:xfrm>
            <a:off x="-355600" y="1803400"/>
            <a:ext cx="293927" cy="1016000"/>
          </a:xfrm>
          <a:prstGeom prst="rect">
            <a:avLst/>
          </a:prstGeom>
          <a:noFill/>
        </p:spPr>
        <p:txBody>
          <a:bodyPr vert="wordArtVert" rtlCol="0">
            <a:spAutoFit/>
          </a:bodyPr>
          <a:lstStyle/>
          <a:p>
            <a:r>
              <a:rPr lang="en-US" altLang="zh-CN" sz="100"/>
              <a:t>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a:t>
            </a:r>
            <a:endParaRPr lang="zh-CN" altLang="en-US" sz="100"/>
          </a:p>
        </p:txBody>
      </p:sp>
    </p:spTree>
    <p:extLst>
      <p:ext uri="{BB962C8B-B14F-4D97-AF65-F5344CB8AC3E}">
        <p14:creationId xmlns:p14="http://schemas.microsoft.com/office/powerpoint/2010/main" val="2041954444"/>
      </p:ext>
    </p:extLst>
  </p:cSld>
  <p:clrMapOvr>
    <a:masterClrMapping/>
  </p:clrMapOvr>
  <mc:AlternateContent xmlns:mc="http://schemas.openxmlformats.org/markup-compatibility/2006" xmlns:p14="http://schemas.microsoft.com/office/powerpoint/2010/main">
    <mc:Choice Requires="p14">
      <p:transition spd="slow" p14:dur="3000" advTm="0">
        <p14:shred/>
      </p:transition>
    </mc:Choice>
    <mc:Fallback xmlns="">
      <p:transition spd="slow"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44000" fill="hold" grpId="0" nodeType="withEffect">
                                  <p:stCondLst>
                                    <p:cond delay="0"/>
                                  </p:stCondLst>
                                  <p:childTnLst>
                                    <p:set>
                                      <p:cBhvr>
                                        <p:cTn id="6" dur="1" fill="hold">
                                          <p:stCondLst>
                                            <p:cond delay="0"/>
                                          </p:stCondLst>
                                        </p:cTn>
                                        <p:tgtEl>
                                          <p:spTgt spid="14"/>
                                        </p:tgtEl>
                                        <p:attrNameLst>
                                          <p:attrName>style.visibility</p:attrName>
                                        </p:attrNameLst>
                                      </p:cBhvr>
                                      <p:to>
                                        <p:strVal val="visible"/>
                                      </p:to>
                                    </p:set>
                                    <p:anim calcmode="lin" valueType="num">
                                      <p:cBhvr additive="base">
                                        <p:cTn id="7" dur="750" fill="hold"/>
                                        <p:tgtEl>
                                          <p:spTgt spid="14"/>
                                        </p:tgtEl>
                                        <p:attrNameLst>
                                          <p:attrName>ppt_x</p:attrName>
                                        </p:attrNameLst>
                                      </p:cBhvr>
                                      <p:tavLst>
                                        <p:tav tm="0">
                                          <p:val>
                                            <p:strVal val="0-#ppt_w/2"/>
                                          </p:val>
                                        </p:tav>
                                        <p:tav tm="100000">
                                          <p:val>
                                            <p:strVal val="#ppt_x"/>
                                          </p:val>
                                        </p:tav>
                                      </p:tavLst>
                                    </p:anim>
                                    <p:anim calcmode="lin" valueType="num">
                                      <p:cBhvr additive="base">
                                        <p:cTn id="8" dur="750" fill="hold"/>
                                        <p:tgtEl>
                                          <p:spTgt spid="14"/>
                                        </p:tgtEl>
                                        <p:attrNameLst>
                                          <p:attrName>ppt_y</p:attrName>
                                        </p:attrNameLst>
                                      </p:cBhvr>
                                      <p:tavLst>
                                        <p:tav tm="0">
                                          <p:val>
                                            <p:strVal val="#ppt_y"/>
                                          </p:val>
                                        </p:tav>
                                        <p:tav tm="100000">
                                          <p:val>
                                            <p:strVal val="#ppt_y"/>
                                          </p:val>
                                        </p:tav>
                                      </p:tavLst>
                                    </p:anim>
                                  </p:childTnLst>
                                </p:cTn>
                              </p:par>
                            </p:childTnLst>
                          </p:cTn>
                        </p:par>
                        <p:par>
                          <p:cTn id="9" fill="hold">
                            <p:stCondLst>
                              <p:cond delay="1000"/>
                            </p:stCondLst>
                            <p:childTnLst>
                              <p:par>
                                <p:cTn id="10" presetID="47" presetClass="entr" presetSubtype="0" fill="hold" nodeType="after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fade">
                                      <p:cBhvr>
                                        <p:cTn id="12" dur="1000"/>
                                        <p:tgtEl>
                                          <p:spTgt spid="3"/>
                                        </p:tgtEl>
                                      </p:cBhvr>
                                    </p:animEffect>
                                    <p:anim calcmode="lin" valueType="num">
                                      <p:cBhvr>
                                        <p:cTn id="13" dur="1000" fill="hold"/>
                                        <p:tgtEl>
                                          <p:spTgt spid="3"/>
                                        </p:tgtEl>
                                        <p:attrNameLst>
                                          <p:attrName>ppt_x</p:attrName>
                                        </p:attrNameLst>
                                      </p:cBhvr>
                                      <p:tavLst>
                                        <p:tav tm="0">
                                          <p:val>
                                            <p:strVal val="#ppt_x"/>
                                          </p:val>
                                        </p:tav>
                                        <p:tav tm="100000">
                                          <p:val>
                                            <p:strVal val="#ppt_x"/>
                                          </p:val>
                                        </p:tav>
                                      </p:tavLst>
                                    </p:anim>
                                    <p:anim calcmode="lin" valueType="num">
                                      <p:cBhvr>
                                        <p:cTn id="14" dur="1000" fill="hold"/>
                                        <p:tgtEl>
                                          <p:spTgt spid="3"/>
                                        </p:tgtEl>
                                        <p:attrNameLst>
                                          <p:attrName>ppt_y</p:attrName>
                                        </p:attrNameLst>
                                      </p:cBhvr>
                                      <p:tavLst>
                                        <p:tav tm="0">
                                          <p:val>
                                            <p:strVal val="#ppt_y-.1"/>
                                          </p:val>
                                        </p:tav>
                                        <p:tav tm="100000">
                                          <p:val>
                                            <p:strVal val="#ppt_y"/>
                                          </p:val>
                                        </p:tav>
                                      </p:tavLst>
                                    </p:anim>
                                  </p:childTnLst>
                                </p:cTn>
                              </p:par>
                            </p:childTnLst>
                          </p:cTn>
                        </p:par>
                        <p:par>
                          <p:cTn id="15" fill="hold">
                            <p:stCondLst>
                              <p:cond delay="2000"/>
                            </p:stCondLst>
                            <p:childTnLst>
                              <p:par>
                                <p:cTn id="16" presetID="50" presetClass="entr" presetSubtype="0" decel="100000" fill="hold" nodeType="afterEffect">
                                  <p:stCondLst>
                                    <p:cond delay="0"/>
                                  </p:stCondLst>
                                  <p:childTnLst>
                                    <p:set>
                                      <p:cBhvr>
                                        <p:cTn id="17" dur="1" fill="hold">
                                          <p:stCondLst>
                                            <p:cond delay="0"/>
                                          </p:stCondLst>
                                        </p:cTn>
                                        <p:tgtEl>
                                          <p:spTgt spid="28"/>
                                        </p:tgtEl>
                                        <p:attrNameLst>
                                          <p:attrName>style.visibility</p:attrName>
                                        </p:attrNameLst>
                                      </p:cBhvr>
                                      <p:to>
                                        <p:strVal val="visible"/>
                                      </p:to>
                                    </p:set>
                                    <p:anim calcmode="lin" valueType="num">
                                      <p:cBhvr>
                                        <p:cTn id="18" dur="1000" fill="hold"/>
                                        <p:tgtEl>
                                          <p:spTgt spid="28"/>
                                        </p:tgtEl>
                                        <p:attrNameLst>
                                          <p:attrName>ppt_w</p:attrName>
                                        </p:attrNameLst>
                                      </p:cBhvr>
                                      <p:tavLst>
                                        <p:tav tm="0">
                                          <p:val>
                                            <p:strVal val="#ppt_w+.3"/>
                                          </p:val>
                                        </p:tav>
                                        <p:tav tm="100000">
                                          <p:val>
                                            <p:strVal val="#ppt_w"/>
                                          </p:val>
                                        </p:tav>
                                      </p:tavLst>
                                    </p:anim>
                                    <p:anim calcmode="lin" valueType="num">
                                      <p:cBhvr>
                                        <p:cTn id="19" dur="1000" fill="hold"/>
                                        <p:tgtEl>
                                          <p:spTgt spid="28"/>
                                        </p:tgtEl>
                                        <p:attrNameLst>
                                          <p:attrName>ppt_h</p:attrName>
                                        </p:attrNameLst>
                                      </p:cBhvr>
                                      <p:tavLst>
                                        <p:tav tm="0">
                                          <p:val>
                                            <p:strVal val="#ppt_h"/>
                                          </p:val>
                                        </p:tav>
                                        <p:tav tm="100000">
                                          <p:val>
                                            <p:strVal val="#ppt_h"/>
                                          </p:val>
                                        </p:tav>
                                      </p:tavLst>
                                    </p:anim>
                                    <p:animEffect transition="in" filter="fade">
                                      <p:cBhvr>
                                        <p:cTn id="20" dur="1000"/>
                                        <p:tgtEl>
                                          <p:spTgt spid="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bldLvl="0" animBg="1"/>
    </p:bldLst>
  </p:timing>
</p:sld>
</file>

<file path=ppt/slides/slide3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矩形 1"/>
          <p:cNvSpPr/>
          <p:nvPr/>
        </p:nvSpPr>
        <p:spPr>
          <a:xfrm>
            <a:off x="4316730" y="1854835"/>
            <a:ext cx="7803515" cy="3384581"/>
          </a:xfrm>
          <a:prstGeom prst="rect">
            <a:avLst/>
          </a:prstGeom>
        </p:spPr>
        <p:txBody>
          <a:bodyPr wrap="square">
            <a:spAutoFit/>
          </a:bodyPr>
          <a:lstStyle/>
          <a:p>
            <a:pPr fontAlgn="auto">
              <a:lnSpc>
                <a:spcPct val="200000"/>
              </a:lnSpc>
            </a:pPr>
            <a:r>
              <a:rPr lang="en-US" altLang="zh-CN" sz="2800" b="1" dirty="0">
                <a:latin typeface="KaiTi" panose="02010609060101010101" pitchFamily="49" charset="-122"/>
                <a:ea typeface="KaiTi" panose="02010609060101010101" pitchFamily="49" charset="-122"/>
                <a:sym typeface="+mn-ea"/>
              </a:rPr>
              <a:t>● </a:t>
            </a:r>
            <a:r>
              <a:rPr lang="zh-CN" altLang="en-US" sz="2800" b="1" dirty="0">
                <a:latin typeface="KaiTi" panose="02010609060101010101" pitchFamily="49" charset="-122"/>
                <a:ea typeface="KaiTi" panose="02010609060101010101" pitchFamily="49" charset="-122"/>
                <a:sym typeface="+mn-ea"/>
              </a:rPr>
              <a:t>了解招聘评估的重要性</a:t>
            </a:r>
            <a:endParaRPr lang="zh-CN" altLang="en-US" sz="2800" b="1" dirty="0">
              <a:latin typeface="KaiTi" panose="02010609060101010101" pitchFamily="49" charset="-122"/>
              <a:ea typeface="KaiTi" panose="02010609060101010101" pitchFamily="49" charset="-122"/>
            </a:endParaRPr>
          </a:p>
          <a:p>
            <a:pPr fontAlgn="auto">
              <a:lnSpc>
                <a:spcPct val="200000"/>
              </a:lnSpc>
            </a:pPr>
            <a:r>
              <a:rPr lang="zh-CN" altLang="en-US" sz="2800" b="1" dirty="0">
                <a:latin typeface="KaiTi" panose="02010609060101010101" pitchFamily="49" charset="-122"/>
                <a:ea typeface="KaiTi" panose="02010609060101010101" pitchFamily="49" charset="-122"/>
                <a:sym typeface="+mn-ea"/>
              </a:rPr>
              <a:t>● 掌握招聘评估的内容</a:t>
            </a:r>
            <a:endParaRPr lang="zh-CN" altLang="en-US" sz="2800" b="1" dirty="0">
              <a:latin typeface="KaiTi" panose="02010609060101010101" pitchFamily="49" charset="-122"/>
              <a:ea typeface="KaiTi" panose="02010609060101010101" pitchFamily="49" charset="-122"/>
            </a:endParaRPr>
          </a:p>
          <a:p>
            <a:pPr fontAlgn="auto">
              <a:lnSpc>
                <a:spcPct val="200000"/>
              </a:lnSpc>
            </a:pPr>
            <a:r>
              <a:rPr lang="zh-CN" altLang="en-US" sz="2800" b="1" dirty="0">
                <a:latin typeface="KaiTi" panose="02010609060101010101" pitchFamily="49" charset="-122"/>
                <a:ea typeface="KaiTi" panose="02010609060101010101" pitchFamily="49" charset="-122"/>
                <a:sym typeface="+mn-ea"/>
              </a:rPr>
              <a:t>● 掌握成本评估、录用人员评估、效果评估                     的方法</a:t>
            </a:r>
            <a:endParaRPr lang="zh-CN" altLang="en-US" sz="2800" b="1" dirty="0">
              <a:latin typeface="KaiTi" panose="02010609060101010101" pitchFamily="49" charset="-122"/>
              <a:ea typeface="KaiTi" panose="02010609060101010101" pitchFamily="49" charset="-122"/>
            </a:endParaRPr>
          </a:p>
        </p:txBody>
      </p:sp>
      <p:cxnSp>
        <p:nvCxnSpPr>
          <p:cNvPr id="4" name="直线连接符 3"/>
          <p:cNvCxnSpPr/>
          <p:nvPr/>
        </p:nvCxnSpPr>
        <p:spPr>
          <a:xfrm>
            <a:off x="4131129" y="1159329"/>
            <a:ext cx="0" cy="501287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5" name="组合 4"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GrpSpPr/>
          <p:nvPr/>
        </p:nvGrpSpPr>
        <p:grpSpPr>
          <a:xfrm>
            <a:off x="1253416" y="771469"/>
            <a:ext cx="2396391" cy="4167230"/>
            <a:chOff x="752634" y="1779108"/>
            <a:chExt cx="2396391" cy="4167230"/>
          </a:xfrm>
        </p:grpSpPr>
        <p:sp>
          <p:nvSpPr>
            <p:cNvPr id="6" name="圆角矩形 38"/>
            <p:cNvSpPr/>
            <p:nvPr/>
          </p:nvSpPr>
          <p:spPr>
            <a:xfrm rot="572624">
              <a:off x="1297576" y="1779108"/>
              <a:ext cx="1274792" cy="1256404"/>
            </a:xfrm>
            <a:custGeom>
              <a:avLst/>
              <a:gdLst/>
              <a:ahLst/>
              <a:cxnLst/>
              <a:rect l="l" t="t" r="r" b="b"/>
              <a:pathLst>
                <a:path w="1554798" h="1532371">
                  <a:moveTo>
                    <a:pt x="260464" y="73817"/>
                  </a:moveTo>
                  <a:cubicBezTo>
                    <a:pt x="306072" y="28209"/>
                    <a:pt x="369078" y="0"/>
                    <a:pt x="438674" y="0"/>
                  </a:cubicBezTo>
                  <a:lnTo>
                    <a:pt x="1302770" y="0"/>
                  </a:lnTo>
                  <a:cubicBezTo>
                    <a:pt x="1441961" y="0"/>
                    <a:pt x="1554798" y="112837"/>
                    <a:pt x="1554798" y="252028"/>
                  </a:cubicBezTo>
                  <a:lnTo>
                    <a:pt x="1554798" y="252029"/>
                  </a:lnTo>
                  <a:lnTo>
                    <a:pt x="1554798" y="1116125"/>
                  </a:lnTo>
                  <a:cubicBezTo>
                    <a:pt x="1554798" y="1255316"/>
                    <a:pt x="1441961" y="1368153"/>
                    <a:pt x="1302770" y="1368153"/>
                  </a:cubicBezTo>
                  <a:cubicBezTo>
                    <a:pt x="1163579" y="1368153"/>
                    <a:pt x="1050742" y="1255316"/>
                    <a:pt x="1050742" y="1116125"/>
                  </a:cubicBezTo>
                  <a:lnTo>
                    <a:pt x="1050742" y="860250"/>
                  </a:lnTo>
                  <a:cubicBezTo>
                    <a:pt x="1050311" y="861013"/>
                    <a:pt x="1049708" y="861600"/>
                    <a:pt x="1049101" y="862186"/>
                  </a:cubicBezTo>
                  <a:lnTo>
                    <a:pt x="426920" y="1461813"/>
                  </a:lnTo>
                  <a:cubicBezTo>
                    <a:pt x="326697" y="1558402"/>
                    <a:pt x="167149" y="1555457"/>
                    <a:pt x="70559" y="1455234"/>
                  </a:cubicBezTo>
                  <a:cubicBezTo>
                    <a:pt x="-26031" y="1355012"/>
                    <a:pt x="-23086" y="1195463"/>
                    <a:pt x="77137" y="1098874"/>
                  </a:cubicBezTo>
                  <a:lnTo>
                    <a:pt x="694328" y="504056"/>
                  </a:lnTo>
                  <a:lnTo>
                    <a:pt x="438674" y="504056"/>
                  </a:lnTo>
                  <a:cubicBezTo>
                    <a:pt x="299483" y="504056"/>
                    <a:pt x="186646" y="391219"/>
                    <a:pt x="186646" y="252028"/>
                  </a:cubicBezTo>
                  <a:cubicBezTo>
                    <a:pt x="186646" y="182432"/>
                    <a:pt x="214855" y="119426"/>
                    <a:pt x="260464" y="73817"/>
                  </a:cubicBezTo>
                  <a:close/>
                </a:path>
              </a:pathLst>
            </a:custGeom>
            <a:solidFill>
              <a:srgbClr val="365B7C"/>
            </a:solidFill>
            <a:ln w="19050">
              <a:gradFill>
                <a:gsLst>
                  <a:gs pos="89000">
                    <a:schemeClr val="bg1">
                      <a:lumMod val="85000"/>
                    </a:schemeClr>
                  </a:gs>
                  <a:gs pos="0">
                    <a:schemeClr val="bg1"/>
                  </a:gs>
                </a:gsLst>
                <a:lin ang="7200000" scaled="0"/>
              </a:gradFill>
            </a:ln>
            <a:effectLst>
              <a:outerShdw blurRad="254000" dist="127000" dir="8160000" algn="tr" rotWithShape="0">
                <a:prstClr val="black">
                  <a:alpha val="34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 name="圆角矩形 6"/>
            <p:cNvSpPr/>
            <p:nvPr/>
          </p:nvSpPr>
          <p:spPr>
            <a:xfrm>
              <a:off x="752634" y="3115798"/>
              <a:ext cx="2304256" cy="2830540"/>
            </a:xfrm>
            <a:prstGeom prst="roundRect">
              <a:avLst>
                <a:gd name="adj" fmla="val 6909"/>
              </a:avLst>
            </a:prstGeom>
            <a:solidFill>
              <a:srgbClr val="EFEFEF"/>
            </a:solidFill>
            <a:ln w="19050">
              <a:gradFill>
                <a:gsLst>
                  <a:gs pos="89000">
                    <a:schemeClr val="bg1">
                      <a:lumMod val="85000"/>
                    </a:schemeClr>
                  </a:gs>
                  <a:gs pos="0">
                    <a:schemeClr val="bg1"/>
                  </a:gs>
                </a:gsLst>
                <a:lin ang="7200000" scaled="0"/>
              </a:gradFill>
            </a:ln>
            <a:effectLst>
              <a:outerShdw blurRad="254000" dist="127000" dir="8160000" algn="tr" rotWithShape="0">
                <a:prstClr val="black">
                  <a:alpha val="34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8" name="组合 7"/>
            <p:cNvGrpSpPr/>
            <p:nvPr/>
          </p:nvGrpSpPr>
          <p:grpSpPr>
            <a:xfrm rot="16200000">
              <a:off x="2087525" y="3024024"/>
              <a:ext cx="441397" cy="58863"/>
              <a:chOff x="2975753" y="1851670"/>
              <a:chExt cx="539968" cy="72008"/>
            </a:xfrm>
          </p:grpSpPr>
          <p:sp>
            <p:nvSpPr>
              <p:cNvPr id="16" name="椭圆 15"/>
              <p:cNvSpPr/>
              <p:nvPr/>
            </p:nvSpPr>
            <p:spPr>
              <a:xfrm>
                <a:off x="2975753" y="1851670"/>
                <a:ext cx="72008" cy="72008"/>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 name="椭圆 16"/>
              <p:cNvSpPr/>
              <p:nvPr/>
            </p:nvSpPr>
            <p:spPr>
              <a:xfrm>
                <a:off x="3443713" y="1851670"/>
                <a:ext cx="72008" cy="72008"/>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8" name="圆角矩形 17"/>
              <p:cNvSpPr/>
              <p:nvPr/>
            </p:nvSpPr>
            <p:spPr>
              <a:xfrm>
                <a:off x="3011757" y="1864814"/>
                <a:ext cx="467960" cy="45719"/>
              </a:xfrm>
              <a:prstGeom prst="roundRect">
                <a:avLst>
                  <a:gd name="adj" fmla="val 50000"/>
                </a:avLst>
              </a:prstGeom>
              <a:gradFill>
                <a:gsLst>
                  <a:gs pos="0">
                    <a:schemeClr val="bg1">
                      <a:lumMod val="75000"/>
                    </a:schemeClr>
                  </a:gs>
                  <a:gs pos="50000">
                    <a:schemeClr val="bg1">
                      <a:lumMod val="95000"/>
                    </a:schemeClr>
                  </a:gs>
                  <a:gs pos="100000">
                    <a:schemeClr val="bg1">
                      <a:lumMod val="75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9" name="组合 8"/>
            <p:cNvGrpSpPr/>
            <p:nvPr/>
          </p:nvGrpSpPr>
          <p:grpSpPr>
            <a:xfrm rot="16200000">
              <a:off x="1203997" y="3024024"/>
              <a:ext cx="441397" cy="58863"/>
              <a:chOff x="2975753" y="1851670"/>
              <a:chExt cx="539968" cy="72008"/>
            </a:xfrm>
          </p:grpSpPr>
          <p:sp>
            <p:nvSpPr>
              <p:cNvPr id="13" name="椭圆 12"/>
              <p:cNvSpPr/>
              <p:nvPr/>
            </p:nvSpPr>
            <p:spPr>
              <a:xfrm>
                <a:off x="2975753" y="1851670"/>
                <a:ext cx="72008" cy="72008"/>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 name="椭圆 13"/>
              <p:cNvSpPr/>
              <p:nvPr/>
            </p:nvSpPr>
            <p:spPr>
              <a:xfrm>
                <a:off x="3443713" y="1851670"/>
                <a:ext cx="72008" cy="72008"/>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 name="圆角矩形 14"/>
              <p:cNvSpPr/>
              <p:nvPr/>
            </p:nvSpPr>
            <p:spPr>
              <a:xfrm>
                <a:off x="3011757" y="1864814"/>
                <a:ext cx="467960" cy="45719"/>
              </a:xfrm>
              <a:prstGeom prst="roundRect">
                <a:avLst>
                  <a:gd name="adj" fmla="val 50000"/>
                </a:avLst>
              </a:prstGeom>
              <a:gradFill>
                <a:gsLst>
                  <a:gs pos="0">
                    <a:schemeClr val="bg1">
                      <a:lumMod val="75000"/>
                    </a:schemeClr>
                  </a:gs>
                  <a:gs pos="50000">
                    <a:schemeClr val="bg1">
                      <a:lumMod val="95000"/>
                    </a:schemeClr>
                  </a:gs>
                  <a:gs pos="100000">
                    <a:schemeClr val="bg1">
                      <a:lumMod val="75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10" name="TextBox 53"/>
            <p:cNvSpPr txBox="1"/>
            <p:nvPr/>
          </p:nvSpPr>
          <p:spPr>
            <a:xfrm>
              <a:off x="1865412" y="1988825"/>
              <a:ext cx="660794" cy="461665"/>
            </a:xfrm>
            <a:prstGeom prst="rect">
              <a:avLst/>
            </a:prstGeom>
            <a:noFill/>
          </p:spPr>
          <p:txBody>
            <a:bodyPr wrap="square" rtlCol="0">
              <a:spAutoFit/>
            </a:bodyPr>
            <a:lstStyle/>
            <a:p>
              <a:pPr algn="ctr"/>
              <a:endParaRPr lang="zh-CN" altLang="en-US" sz="2400" b="1" dirty="0">
                <a:solidFill>
                  <a:schemeClr val="bg1"/>
                </a:solidFill>
                <a:latin typeface="Arial" panose="020B0604020202020204" pitchFamily="34" charset="0"/>
                <a:cs typeface="Arial" panose="020B0604020202020204" pitchFamily="34" charset="0"/>
              </a:endParaRPr>
            </a:p>
          </p:txBody>
        </p:sp>
        <p:sp>
          <p:nvSpPr>
            <p:cNvPr id="12" name="Rectangle 42"/>
            <p:cNvSpPr/>
            <p:nvPr/>
          </p:nvSpPr>
          <p:spPr>
            <a:xfrm flipH="1">
              <a:off x="1188839" y="3687699"/>
              <a:ext cx="1960186" cy="1703437"/>
            </a:xfrm>
            <a:prstGeom prst="rect">
              <a:avLst/>
            </a:prstGeom>
            <a:noFill/>
            <a:ln w="12700" cap="flat" cmpd="sng" algn="ctr">
              <a:noFill/>
              <a:prstDash val="solid"/>
            </a:ln>
            <a:effectLst/>
          </p:spPr>
          <p:txBody>
            <a:bodyPr lIns="91440" tIns="0" rIns="91440" bIns="0" rtlCol="0" anchor="t"/>
            <a:lstStyle/>
            <a:p>
              <a:pPr>
                <a:defRPr/>
              </a:pPr>
              <a:r>
                <a:rPr lang="zh-CN" altLang="en-US" sz="4800" kern="0" dirty="0">
                  <a:solidFill>
                    <a:schemeClr val="tx1">
                      <a:lumMod val="65000"/>
                      <a:lumOff val="35000"/>
                    </a:schemeClr>
                  </a:solidFill>
                  <a:latin typeface="楷体" panose="02010609060101010101" pitchFamily="49" charset="-122"/>
                  <a:ea typeface="楷体" panose="02010609060101010101" pitchFamily="49" charset="-122"/>
                  <a:cs typeface="Arial" panose="020B0604020202020204" pitchFamily="34" charset="0"/>
                </a:rPr>
                <a:t>学习目标</a:t>
              </a:r>
              <a:endParaRPr lang="en-US" altLang="zh-CN" sz="4800" kern="0" dirty="0">
                <a:solidFill>
                  <a:schemeClr val="tx1">
                    <a:lumMod val="65000"/>
                    <a:lumOff val="35000"/>
                  </a:schemeClr>
                </a:solidFill>
                <a:latin typeface="楷体" panose="02010609060101010101" pitchFamily="49" charset="-122"/>
                <a:ea typeface="楷体" panose="02010609060101010101" pitchFamily="49" charset="-122"/>
                <a:cs typeface="Arial" panose="020B0604020202020204" pitchFamily="34" charset="0"/>
              </a:endParaRPr>
            </a:p>
            <a:p>
              <a:pPr>
                <a:defRPr/>
              </a:pPr>
              <a:endParaRPr lang="en-US" sz="4800" kern="0" dirty="0">
                <a:solidFill>
                  <a:schemeClr val="tx1">
                    <a:lumMod val="65000"/>
                    <a:lumOff val="35000"/>
                  </a:schemeClr>
                </a:solidFill>
                <a:latin typeface="楷体" panose="02010609060101010101" pitchFamily="49" charset="-122"/>
                <a:ea typeface="楷体" panose="02010609060101010101" pitchFamily="49" charset="-122"/>
                <a:cs typeface="Arial" panose="020B0604020202020204" pitchFamily="34" charset="0"/>
              </a:endParaRPr>
            </a:p>
          </p:txBody>
        </p:sp>
      </p:grpSp>
    </p:spTree>
    <p:extLst>
      <p:ext uri="{BB962C8B-B14F-4D97-AF65-F5344CB8AC3E}">
        <p14:creationId xmlns:p14="http://schemas.microsoft.com/office/powerpoint/2010/main" val="20452625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44000" fill="hold"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750" fill="hold"/>
                                        <p:tgtEl>
                                          <p:spTgt spid="5"/>
                                        </p:tgtEl>
                                        <p:attrNameLst>
                                          <p:attrName>ppt_x</p:attrName>
                                        </p:attrNameLst>
                                      </p:cBhvr>
                                      <p:tavLst>
                                        <p:tav tm="0">
                                          <p:val>
                                            <p:strVal val="#ppt_x"/>
                                          </p:val>
                                        </p:tav>
                                        <p:tav tm="100000">
                                          <p:val>
                                            <p:strVal val="#ppt_x"/>
                                          </p:val>
                                        </p:tav>
                                      </p:tavLst>
                                    </p:anim>
                                    <p:anim calcmode="lin" valueType="num">
                                      <p:cBhvr additive="base">
                                        <p:cTn id="8" dur="75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矩形 24"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549157" y="-975631"/>
            <a:ext cx="583096" cy="838080"/>
          </a:xfrm>
          <a:prstGeom prst="rect">
            <a:avLst/>
          </a:prstGeom>
          <a:solidFill>
            <a:srgbClr val="365B7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 name="矩形 25"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1132253" y="-975631"/>
            <a:ext cx="583096" cy="838080"/>
          </a:xfrm>
          <a:prstGeom prst="rect">
            <a:avLst/>
          </a:prstGeom>
          <a:solidFill>
            <a:srgbClr val="96648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 name="矩形 26"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1715349" y="-975631"/>
            <a:ext cx="583096" cy="838080"/>
          </a:xfrm>
          <a:prstGeom prst="rect">
            <a:avLst/>
          </a:prstGeom>
          <a:solidFill>
            <a:srgbClr val="D06F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 name="矩形 27"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2298446" y="-975631"/>
            <a:ext cx="583096" cy="838080"/>
          </a:xfrm>
          <a:prstGeom prst="rect">
            <a:avLst/>
          </a:prstGeom>
          <a:solidFill>
            <a:srgbClr val="F779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 name="矩形 28"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2881542" y="-975631"/>
            <a:ext cx="583096" cy="838080"/>
          </a:xfrm>
          <a:prstGeom prst="rect">
            <a:avLst/>
          </a:prstGeom>
          <a:solidFill>
            <a:srgbClr val="F8AD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cxnSp>
        <p:nvCxnSpPr>
          <p:cNvPr id="68" name="直接连接符 67"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CxnSpPr/>
          <p:nvPr/>
        </p:nvCxnSpPr>
        <p:spPr>
          <a:xfrm>
            <a:off x="3246637" y="1273629"/>
            <a:ext cx="5770860"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69" name="文本框 68"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txBox="1"/>
          <p:nvPr/>
        </p:nvSpPr>
        <p:spPr>
          <a:xfrm>
            <a:off x="3351530" y="461010"/>
            <a:ext cx="5560695" cy="521970"/>
          </a:xfrm>
          <a:prstGeom prst="rect">
            <a:avLst/>
          </a:prstGeom>
          <a:noFill/>
        </p:spPr>
        <p:txBody>
          <a:bodyPr wrap="square" rtlCol="0">
            <a:spAutoFit/>
          </a:bodyPr>
          <a:lstStyle/>
          <a:p>
            <a:pPr algn="l"/>
            <a:r>
              <a:rPr lang="zh-CN" altLang="en-US" sz="2800" b="1" spc="500" dirty="0">
                <a:solidFill>
                  <a:schemeClr val="bg1">
                    <a:lumMod val="50000"/>
                  </a:schemeClr>
                </a:solidFill>
                <a:latin typeface="微软雅黑" panose="020B0503020204020204" charset="-122"/>
                <a:ea typeface="微软雅黑" panose="020B0503020204020204" charset="-122"/>
                <a:cs typeface="Arial" panose="020B0604020202020204" pitchFamily="34" charset="0"/>
              </a:rPr>
              <a:t>引导案例：招聘效果的评价</a:t>
            </a:r>
          </a:p>
        </p:txBody>
      </p:sp>
      <p:sp>
        <p:nvSpPr>
          <p:cNvPr id="70" name="椭圆 69"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flipH="1">
            <a:off x="2686180" y="813581"/>
            <a:ext cx="157493" cy="157493"/>
          </a:xfrm>
          <a:prstGeom prst="ellipse">
            <a:avLst/>
          </a:prstGeom>
          <a:solidFill>
            <a:srgbClr val="D06F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1" name="椭圆 70"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flipH="1">
            <a:off x="2686180" y="335956"/>
            <a:ext cx="321030" cy="321030"/>
          </a:xfrm>
          <a:prstGeom prst="ellipse">
            <a:avLst/>
          </a:prstGeom>
          <a:solidFill>
            <a:srgbClr val="966481"/>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2" name="椭圆 71"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flipH="1">
            <a:off x="2991678" y="806317"/>
            <a:ext cx="219803" cy="219803"/>
          </a:xfrm>
          <a:prstGeom prst="ellipse">
            <a:avLst/>
          </a:prstGeom>
          <a:solidFill>
            <a:srgbClr val="365B7C"/>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3" name="椭圆 72"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flipH="1">
            <a:off x="2031169" y="697840"/>
            <a:ext cx="164852" cy="164852"/>
          </a:xfrm>
          <a:prstGeom prst="ellipse">
            <a:avLst/>
          </a:prstGeom>
          <a:solidFill>
            <a:srgbClr val="F779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4" name="椭圆 73"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9354354" y="755438"/>
            <a:ext cx="157493" cy="157493"/>
          </a:xfrm>
          <a:prstGeom prst="ellipse">
            <a:avLst/>
          </a:prstGeom>
          <a:solidFill>
            <a:srgbClr val="D06F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5" name="椭圆 74"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9190817" y="277813"/>
            <a:ext cx="321030" cy="321030"/>
          </a:xfrm>
          <a:prstGeom prst="ellipse">
            <a:avLst/>
          </a:prstGeom>
          <a:solidFill>
            <a:srgbClr val="966481"/>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6" name="椭圆 75"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a:off x="8986546" y="748174"/>
            <a:ext cx="219803" cy="219803"/>
          </a:xfrm>
          <a:prstGeom prst="ellipse">
            <a:avLst/>
          </a:prstGeom>
          <a:solidFill>
            <a:srgbClr val="365B7C"/>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7" name="椭圆 76"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a:off x="10002006" y="639697"/>
            <a:ext cx="164852" cy="164852"/>
          </a:xfrm>
          <a:prstGeom prst="ellipse">
            <a:avLst/>
          </a:prstGeom>
          <a:solidFill>
            <a:srgbClr val="F779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0" name="e7d195523061f1c0"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hidden="1"/>
          <p:cNvSpPr txBox="1"/>
          <p:nvPr/>
        </p:nvSpPr>
        <p:spPr>
          <a:xfrm>
            <a:off x="-355600" y="1803400"/>
            <a:ext cx="293927" cy="1016000"/>
          </a:xfrm>
          <a:prstGeom prst="rect">
            <a:avLst/>
          </a:prstGeom>
          <a:noFill/>
        </p:spPr>
        <p:txBody>
          <a:bodyPr vert="wordArtVert" rtlCol="0">
            <a:spAutoFit/>
          </a:bodyPr>
          <a:lstStyle/>
          <a:p>
            <a:r>
              <a:rPr lang="en-US" altLang="zh-CN" sz="100"/>
              <a:t>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a:t>
            </a:r>
            <a:endParaRPr lang="zh-CN" altLang="en-US" sz="100"/>
          </a:p>
        </p:txBody>
      </p:sp>
      <p:sp>
        <p:nvSpPr>
          <p:cNvPr id="2" name="文本框 1"/>
          <p:cNvSpPr txBox="1"/>
          <p:nvPr/>
        </p:nvSpPr>
        <p:spPr>
          <a:xfrm>
            <a:off x="2038350" y="1838960"/>
            <a:ext cx="8187690" cy="3969385"/>
          </a:xfrm>
          <a:prstGeom prst="rect">
            <a:avLst/>
          </a:prstGeom>
          <a:noFill/>
        </p:spPr>
        <p:txBody>
          <a:bodyPr wrap="square" rtlCol="0">
            <a:spAutoFit/>
          </a:bodyPr>
          <a:lstStyle/>
          <a:p>
            <a:r>
              <a:rPr lang="zh-CN" altLang="zh-CN" sz="3600" b="1">
                <a:solidFill>
                  <a:schemeClr val="accent1"/>
                </a:solidFill>
                <a:effectLst>
                  <a:outerShdw blurRad="38100" dist="25400" dir="5400000" algn="ctr" rotWithShape="0">
                    <a:srgbClr val="6E747A">
                      <a:alpha val="43000"/>
                    </a:srgbClr>
                  </a:outerShdw>
                </a:effectLst>
                <a:latin typeface="隶书" panose="02010509060101010101" charset="-122"/>
                <a:ea typeface="隶书" panose="02010509060101010101" charset="-122"/>
                <a:sym typeface="+mn-ea"/>
              </a:rPr>
              <a:t>对于招聘效果的评价来说，由于对申请者合格与否以及成功与否的考验在时间上是滞后的，因此不宜过早进行评价，否则容易导致错误的结论或忽略了本质现象。许多人曾研究过采用不同方法和来源的招聘效果，然而结论却很不同。</a:t>
            </a:r>
            <a:endParaRPr lang="zh-CN" altLang="zh-CN" sz="3600" b="1">
              <a:solidFill>
                <a:schemeClr val="accent1"/>
              </a:solidFill>
              <a:effectLst>
                <a:outerShdw blurRad="38100" dist="25400" dir="5400000" algn="ctr" rotWithShape="0">
                  <a:srgbClr val="6E747A">
                    <a:alpha val="43000"/>
                  </a:srgbClr>
                </a:outerShdw>
              </a:effectLst>
              <a:latin typeface="隶书" panose="02010509060101010101" charset="-122"/>
              <a:ea typeface="隶书" panose="02010509060101010101" charset="-122"/>
            </a:endParaRPr>
          </a:p>
          <a:p>
            <a:endParaRPr lang="zh-CN" altLang="zh-CN" sz="3600" b="1">
              <a:solidFill>
                <a:schemeClr val="accent1"/>
              </a:solidFill>
              <a:effectLst>
                <a:outerShdw blurRad="38100" dist="25400" dir="5400000" algn="ctr" rotWithShape="0">
                  <a:srgbClr val="6E747A">
                    <a:alpha val="43000"/>
                  </a:srgbClr>
                </a:outerShdw>
              </a:effectLst>
              <a:latin typeface="隶书" panose="02010509060101010101" charset="-122"/>
              <a:ea typeface="隶书" panose="02010509060101010101" charset="-122"/>
            </a:endParaRPr>
          </a:p>
        </p:txBody>
      </p:sp>
    </p:spTree>
    <p:extLst>
      <p:ext uri="{BB962C8B-B14F-4D97-AF65-F5344CB8AC3E}">
        <p14:creationId xmlns:p14="http://schemas.microsoft.com/office/powerpoint/2010/main" val="3515232811"/>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0">
        <p15:prstTrans prst="pageCurlDouble"/>
      </p:transition>
    </mc:Choice>
    <mc:Fallback xmlns="">
      <p:transition spd="slow" advTm="0">
        <p:fade/>
      </p:transition>
    </mc:Fallback>
  </mc:AlternateContent>
</p:sld>
</file>

<file path=ppt/slides/slide3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矩形 15"/>
          <p:cNvSpPr/>
          <p:nvPr/>
        </p:nvSpPr>
        <p:spPr>
          <a:xfrm>
            <a:off x="1406916" y="1586164"/>
            <a:ext cx="10236703" cy="4523105"/>
          </a:xfrm>
          <a:prstGeom prst="rect">
            <a:avLst/>
          </a:prstGeom>
        </p:spPr>
        <p:txBody>
          <a:bodyPr wrap="square">
            <a:spAutoFit/>
          </a:bodyPr>
          <a:lstStyle/>
          <a:p>
            <a:pPr eaLnBrk="1" hangingPunct="1"/>
            <a:r>
              <a:rPr lang="zh-CN" altLang="en-US" sz="2400" dirty="0">
                <a:latin typeface="KaiTi" panose="02010609060101010101" pitchFamily="49" charset="-122"/>
                <a:ea typeface="KaiTi" panose="02010609060101010101" pitchFamily="49" charset="-122"/>
              </a:rPr>
              <a:t>   </a:t>
            </a:r>
            <a:r>
              <a:rPr lang="zh-CN" altLang="zh-CN" sz="2400" dirty="0">
                <a:latin typeface="KaiTi" panose="02010609060101010101" pitchFamily="49" charset="-122"/>
                <a:ea typeface="KaiTi" panose="02010609060101010101" pitchFamily="49" charset="-122"/>
                <a:sym typeface="+mn-ea"/>
              </a:rPr>
              <a:t>戴克和柯里留斯的一项研究显示，通过非正式渠道所招聘的员工的离职率要比正式渠道所招纳的员工的离职率要低。而斯沃福等人</a:t>
            </a:r>
            <a:r>
              <a:rPr lang="en-US" altLang="zh-CN" sz="2400" dirty="0">
                <a:latin typeface="KaiTi" panose="02010609060101010101" pitchFamily="49" charset="-122"/>
                <a:ea typeface="KaiTi" panose="02010609060101010101" pitchFamily="49" charset="-122"/>
                <a:sym typeface="+mn-ea"/>
              </a:rPr>
              <a:t>1983</a:t>
            </a:r>
            <a:r>
              <a:rPr lang="zh-CN" altLang="zh-CN" sz="2400" dirty="0">
                <a:latin typeface="KaiTi" panose="02010609060101010101" pitchFamily="49" charset="-122"/>
                <a:ea typeface="KaiTi" panose="02010609060101010101" pitchFamily="49" charset="-122"/>
                <a:sym typeface="+mn-ea"/>
              </a:rPr>
              <a:t>年的研究则显示，通过正式和非正式渠道所招聘的申请者在任期长短或绩效上并不存在差异。此外，一项对</a:t>
            </a:r>
            <a:r>
              <a:rPr lang="en-US" altLang="zh-CN" sz="2400" dirty="0">
                <a:latin typeface="KaiTi" panose="02010609060101010101" pitchFamily="49" charset="-122"/>
                <a:ea typeface="KaiTi" panose="02010609060101010101" pitchFamily="49" charset="-122"/>
                <a:sym typeface="+mn-ea"/>
              </a:rPr>
              <a:t>245</a:t>
            </a:r>
            <a:r>
              <a:rPr lang="zh-CN" altLang="zh-CN" sz="2400" dirty="0">
                <a:latin typeface="KaiTi" panose="02010609060101010101" pitchFamily="49" charset="-122"/>
                <a:ea typeface="KaiTi" panose="02010609060101010101" pitchFamily="49" charset="-122"/>
                <a:sym typeface="+mn-ea"/>
              </a:rPr>
              <a:t>家公司的调查认为招聘办公室文员，生产和服务人员以及专业和技术人员时，在报纸上刊登广告是最有效的方法。而招聘管理者则从内部提升最有效，其次是报纸广告。有趣的是，同样的研究却得出截然相反的结论。</a:t>
            </a:r>
            <a:endParaRPr lang="zh-CN" altLang="zh-CN" sz="2400" dirty="0">
              <a:latin typeface="KaiTi" panose="02010609060101010101" pitchFamily="49" charset="-122"/>
              <a:ea typeface="KaiTi" panose="02010609060101010101" pitchFamily="49" charset="-122"/>
            </a:endParaRPr>
          </a:p>
          <a:p>
            <a:pPr eaLnBrk="1" hangingPunct="1"/>
            <a:r>
              <a:rPr lang="zh-CN" altLang="zh-CN" sz="2400" dirty="0">
                <a:latin typeface="KaiTi" panose="02010609060101010101" pitchFamily="49" charset="-122"/>
                <a:ea typeface="KaiTi" panose="02010609060101010101" pitchFamily="49" charset="-122"/>
                <a:sym typeface="+mn-ea"/>
              </a:rPr>
              <a:t>出现这种冲突的原因在于影响招聘效果的因素是多方面的，因此，在一般意义上难以评述哪种招聘来源或方式更有效，重要的是组织根据自己的实际情况和经验，并在综合分析各种当地、当时的内外部条件之后，再决定采用哪一种或哪几种方式更适合自己。</a:t>
            </a:r>
            <a:endParaRPr lang="zh-CN" altLang="zh-CN" sz="2400" dirty="0">
              <a:latin typeface="KaiTi" panose="02010609060101010101" pitchFamily="49" charset="-122"/>
              <a:ea typeface="KaiTi" panose="02010609060101010101" pitchFamily="49" charset="-122"/>
            </a:endParaRPr>
          </a:p>
          <a:p>
            <a:endParaRPr lang="zh-CN" altLang="en-US" sz="2400" dirty="0">
              <a:latin typeface="KaiTi" panose="02010609060101010101" pitchFamily="49" charset="-122"/>
              <a:ea typeface="KaiTi" panose="02010609060101010101" pitchFamily="49" charset="-122"/>
            </a:endParaRPr>
          </a:p>
        </p:txBody>
      </p:sp>
      <p:grpSp>
        <p:nvGrpSpPr>
          <p:cNvPr id="17" name="组合 16"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GrpSpPr/>
          <p:nvPr/>
        </p:nvGrpSpPr>
        <p:grpSpPr>
          <a:xfrm>
            <a:off x="171280" y="169033"/>
            <a:ext cx="1891633" cy="1891633"/>
            <a:chOff x="831765" y="1948847"/>
            <a:chExt cx="1891633" cy="1891633"/>
          </a:xfrm>
        </p:grpSpPr>
        <p:grpSp>
          <p:nvGrpSpPr>
            <p:cNvPr id="18" name="组合 17"/>
            <p:cNvGrpSpPr/>
            <p:nvPr/>
          </p:nvGrpSpPr>
          <p:grpSpPr>
            <a:xfrm>
              <a:off x="831765" y="1948847"/>
              <a:ext cx="1891633" cy="1891633"/>
              <a:chOff x="1375509" y="1976984"/>
              <a:chExt cx="2018000" cy="2018000"/>
            </a:xfrm>
          </p:grpSpPr>
          <p:sp>
            <p:nvSpPr>
              <p:cNvPr id="21" name="椭圆 20" descr="e7d195523061f1c0deeec63e560781cfd59afb0ea006f2a87ABB68BF51EA6619813959095094C18C62A12F549504892A4AAA8C1554C6663626E05CA27F281A14E6983772AFC3FB97135759321DEA3D709AACD122C08E6ED1C77BAD4A88EF4CD28A80260D8F97957F436F83C1F553EF0169027D0DBFA7A77088E1513DBDFC101C4B4DFF310B01A5021663E46B6BC2AAB5"/>
              <p:cNvSpPr>
                <a:spLocks noChangeAspect="1"/>
              </p:cNvSpPr>
              <p:nvPr/>
            </p:nvSpPr>
            <p:spPr>
              <a:xfrm>
                <a:off x="1375509" y="1976984"/>
                <a:ext cx="2018000" cy="2018000"/>
              </a:xfrm>
              <a:prstGeom prst="ellipse">
                <a:avLst/>
              </a:prstGeom>
              <a:gradFill>
                <a:gsLst>
                  <a:gs pos="0">
                    <a:schemeClr val="bg1"/>
                  </a:gs>
                  <a:gs pos="100000">
                    <a:srgbClr val="C7C7C7"/>
                  </a:gs>
                </a:gsLst>
                <a:lin ang="13200000" scaled="0"/>
              </a:gradFill>
              <a:ln w="22225">
                <a:solidFill>
                  <a:schemeClr val="bg1"/>
                </a:solidFill>
              </a:ln>
              <a:effectLst>
                <a:outerShdw blurRad="393700" dist="1270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2" name="任意多边形 16"/>
              <p:cNvSpPr/>
              <p:nvPr/>
            </p:nvSpPr>
            <p:spPr>
              <a:xfrm rot="5400000">
                <a:off x="1220020" y="2637800"/>
                <a:ext cx="1007034" cy="694933"/>
              </a:xfrm>
              <a:custGeom>
                <a:avLst/>
                <a:gdLst>
                  <a:gd name="connsiteX0" fmla="*/ 0 w 1007034"/>
                  <a:gd name="connsiteY0" fmla="*/ 555348 h 694933"/>
                  <a:gd name="connsiteX1" fmla="*/ 322102 w 1007034"/>
                  <a:gd name="connsiteY1" fmla="*/ 0 h 694933"/>
                  <a:gd name="connsiteX2" fmla="*/ 392164 w 1007034"/>
                  <a:gd name="connsiteY2" fmla="*/ 21748 h 694933"/>
                  <a:gd name="connsiteX3" fmla="*/ 503517 w 1007034"/>
                  <a:gd name="connsiteY3" fmla="*/ 32974 h 694933"/>
                  <a:gd name="connsiteX4" fmla="*/ 614869 w 1007034"/>
                  <a:gd name="connsiteY4" fmla="*/ 21748 h 694933"/>
                  <a:gd name="connsiteX5" fmla="*/ 684932 w 1007034"/>
                  <a:gd name="connsiteY5" fmla="*/ 0 h 694933"/>
                  <a:gd name="connsiteX6" fmla="*/ 1007034 w 1007034"/>
                  <a:gd name="connsiteY6" fmla="*/ 555347 h 694933"/>
                  <a:gd name="connsiteX7" fmla="*/ 895766 w 1007034"/>
                  <a:gd name="connsiteY7" fmla="*/ 615742 h 694933"/>
                  <a:gd name="connsiteX8" fmla="*/ 503516 w 1007034"/>
                  <a:gd name="connsiteY8" fmla="*/ 694933 h 694933"/>
                  <a:gd name="connsiteX9" fmla="*/ 111266 w 1007034"/>
                  <a:gd name="connsiteY9" fmla="*/ 615742 h 694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07034" h="694933">
                    <a:moveTo>
                      <a:pt x="0" y="555348"/>
                    </a:moveTo>
                    <a:lnTo>
                      <a:pt x="322102" y="0"/>
                    </a:lnTo>
                    <a:lnTo>
                      <a:pt x="392164" y="21748"/>
                    </a:lnTo>
                    <a:cubicBezTo>
                      <a:pt x="428132" y="29108"/>
                      <a:pt x="465373" y="32974"/>
                      <a:pt x="503517" y="32974"/>
                    </a:cubicBezTo>
                    <a:cubicBezTo>
                      <a:pt x="541660" y="32974"/>
                      <a:pt x="578901" y="29108"/>
                      <a:pt x="614869" y="21748"/>
                    </a:cubicBezTo>
                    <a:lnTo>
                      <a:pt x="684932" y="0"/>
                    </a:lnTo>
                    <a:lnTo>
                      <a:pt x="1007034" y="555347"/>
                    </a:lnTo>
                    <a:lnTo>
                      <a:pt x="895766" y="615742"/>
                    </a:lnTo>
                    <a:cubicBezTo>
                      <a:pt x="775204" y="666735"/>
                      <a:pt x="642653" y="694933"/>
                      <a:pt x="503516" y="694933"/>
                    </a:cubicBezTo>
                    <a:cubicBezTo>
                      <a:pt x="364379" y="694933"/>
                      <a:pt x="231828" y="666735"/>
                      <a:pt x="111266" y="615742"/>
                    </a:cubicBezTo>
                    <a:close/>
                  </a:path>
                </a:pathLst>
              </a:custGeom>
              <a:solidFill>
                <a:srgbClr val="365B7C"/>
              </a:solidFill>
              <a:ln>
                <a:noFill/>
              </a:ln>
              <a:effectLst>
                <a:innerShdw blurRad="63500" dist="381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20" name="Freeform 48"/>
            <p:cNvSpPr>
              <a:spLocks noEditPoints="1"/>
            </p:cNvSpPr>
            <p:nvPr/>
          </p:nvSpPr>
          <p:spPr bwMode="auto">
            <a:xfrm>
              <a:off x="1822373" y="2622634"/>
              <a:ext cx="490056" cy="469081"/>
            </a:xfrm>
            <a:custGeom>
              <a:avLst/>
              <a:gdLst>
                <a:gd name="T0" fmla="*/ 419 w 628"/>
                <a:gd name="T1" fmla="*/ 232 h 600"/>
                <a:gd name="T2" fmla="*/ 411 w 628"/>
                <a:gd name="T3" fmla="*/ 249 h 600"/>
                <a:gd name="T4" fmla="*/ 408 w 628"/>
                <a:gd name="T5" fmla="*/ 261 h 600"/>
                <a:gd name="T6" fmla="*/ 409 w 628"/>
                <a:gd name="T7" fmla="*/ 283 h 600"/>
                <a:gd name="T8" fmla="*/ 417 w 628"/>
                <a:gd name="T9" fmla="*/ 304 h 600"/>
                <a:gd name="T10" fmla="*/ 424 w 628"/>
                <a:gd name="T11" fmla="*/ 315 h 600"/>
                <a:gd name="T12" fmla="*/ 441 w 628"/>
                <a:gd name="T13" fmla="*/ 330 h 600"/>
                <a:gd name="T14" fmla="*/ 453 w 628"/>
                <a:gd name="T15" fmla="*/ 335 h 600"/>
                <a:gd name="T16" fmla="*/ 478 w 628"/>
                <a:gd name="T17" fmla="*/ 200 h 600"/>
                <a:gd name="T18" fmla="*/ 449 w 628"/>
                <a:gd name="T19" fmla="*/ 206 h 600"/>
                <a:gd name="T20" fmla="*/ 433 w 628"/>
                <a:gd name="T21" fmla="*/ 216 h 600"/>
                <a:gd name="T22" fmla="*/ 425 w 628"/>
                <a:gd name="T23" fmla="*/ 224 h 600"/>
                <a:gd name="T24" fmla="*/ 384 w 628"/>
                <a:gd name="T25" fmla="*/ 70 h 600"/>
                <a:gd name="T26" fmla="*/ 314 w 628"/>
                <a:gd name="T27" fmla="*/ 140 h 600"/>
                <a:gd name="T28" fmla="*/ 379 w 628"/>
                <a:gd name="T29" fmla="*/ 283 h 600"/>
                <a:gd name="T30" fmla="*/ 379 w 628"/>
                <a:gd name="T31" fmla="*/ 254 h 600"/>
                <a:gd name="T32" fmla="*/ 359 w 628"/>
                <a:gd name="T33" fmla="*/ 154 h 600"/>
                <a:gd name="T34" fmla="*/ 250 w 628"/>
                <a:gd name="T35" fmla="*/ 270 h 600"/>
                <a:gd name="T36" fmla="*/ 314 w 628"/>
                <a:gd name="T37" fmla="*/ 396 h 600"/>
                <a:gd name="T38" fmla="*/ 282 w 628"/>
                <a:gd name="T39" fmla="*/ 400 h 600"/>
                <a:gd name="T40" fmla="*/ 267 w 628"/>
                <a:gd name="T41" fmla="*/ 382 h 600"/>
                <a:gd name="T42" fmla="*/ 257 w 628"/>
                <a:gd name="T43" fmla="*/ 374 h 600"/>
                <a:gd name="T44" fmla="*/ 214 w 628"/>
                <a:gd name="T45" fmla="*/ 356 h 600"/>
                <a:gd name="T46" fmla="*/ 195 w 628"/>
                <a:gd name="T47" fmla="*/ 354 h 600"/>
                <a:gd name="T48" fmla="*/ 0 w 628"/>
                <a:gd name="T49" fmla="*/ 600 h 600"/>
                <a:gd name="T50" fmla="*/ 83 w 628"/>
                <a:gd name="T51" fmla="*/ 454 h 600"/>
                <a:gd name="T52" fmla="*/ 216 w 628"/>
                <a:gd name="T53" fmla="*/ 454 h 600"/>
                <a:gd name="T54" fmla="*/ 301 w 628"/>
                <a:gd name="T55" fmla="*/ 600 h 600"/>
                <a:gd name="T56" fmla="*/ 282 w 628"/>
                <a:gd name="T57" fmla="*/ 400 h 600"/>
                <a:gd name="T58" fmla="*/ 433 w 628"/>
                <a:gd name="T59" fmla="*/ 354 h 600"/>
                <a:gd name="T60" fmla="*/ 413 w 628"/>
                <a:gd name="T61" fmla="*/ 356 h 600"/>
                <a:gd name="T62" fmla="*/ 361 w 628"/>
                <a:gd name="T63" fmla="*/ 382 h 600"/>
                <a:gd name="T64" fmla="*/ 353 w 628"/>
                <a:gd name="T65" fmla="*/ 391 h 600"/>
                <a:gd name="T66" fmla="*/ 389 w 628"/>
                <a:gd name="T67" fmla="*/ 600 h 600"/>
                <a:gd name="T68" fmla="*/ 410 w 628"/>
                <a:gd name="T69" fmla="*/ 600 h 600"/>
                <a:gd name="T70" fmla="*/ 564 w 628"/>
                <a:gd name="T71" fmla="*/ 454 h 600"/>
                <a:gd name="T72" fmla="*/ 628 w 628"/>
                <a:gd name="T73" fmla="*/ 460 h 600"/>
                <a:gd name="T74" fmla="*/ 151 w 628"/>
                <a:gd name="T75" fmla="*/ 340 h 600"/>
                <a:gd name="T76" fmla="*/ 186 w 628"/>
                <a:gd name="T77" fmla="*/ 330 h 600"/>
                <a:gd name="T78" fmla="*/ 196 w 628"/>
                <a:gd name="T79" fmla="*/ 323 h 600"/>
                <a:gd name="T80" fmla="*/ 216 w 628"/>
                <a:gd name="T81" fmla="*/ 295 h 600"/>
                <a:gd name="T82" fmla="*/ 219 w 628"/>
                <a:gd name="T83" fmla="*/ 281 h 600"/>
                <a:gd name="T84" fmla="*/ 219 w 628"/>
                <a:gd name="T85" fmla="*/ 258 h 600"/>
                <a:gd name="T86" fmla="*/ 214 w 628"/>
                <a:gd name="T87" fmla="*/ 241 h 600"/>
                <a:gd name="T88" fmla="*/ 208 w 628"/>
                <a:gd name="T89" fmla="*/ 231 h 600"/>
                <a:gd name="T90" fmla="*/ 195 w 628"/>
                <a:gd name="T91" fmla="*/ 217 h 600"/>
                <a:gd name="T92" fmla="*/ 186 w 628"/>
                <a:gd name="T93" fmla="*/ 210 h 600"/>
                <a:gd name="T94" fmla="*/ 151 w 628"/>
                <a:gd name="T95" fmla="*/ 200 h 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28" h="600">
                  <a:moveTo>
                    <a:pt x="425" y="224"/>
                  </a:moveTo>
                  <a:cubicBezTo>
                    <a:pt x="423" y="226"/>
                    <a:pt x="421" y="229"/>
                    <a:pt x="420" y="231"/>
                  </a:cubicBezTo>
                  <a:cubicBezTo>
                    <a:pt x="419" y="231"/>
                    <a:pt x="419" y="232"/>
                    <a:pt x="419" y="232"/>
                  </a:cubicBezTo>
                  <a:cubicBezTo>
                    <a:pt x="418" y="234"/>
                    <a:pt x="416" y="236"/>
                    <a:pt x="415" y="239"/>
                  </a:cubicBezTo>
                  <a:cubicBezTo>
                    <a:pt x="415" y="240"/>
                    <a:pt x="414" y="240"/>
                    <a:pt x="414" y="241"/>
                  </a:cubicBezTo>
                  <a:cubicBezTo>
                    <a:pt x="413" y="244"/>
                    <a:pt x="412" y="246"/>
                    <a:pt x="411" y="249"/>
                  </a:cubicBezTo>
                  <a:cubicBezTo>
                    <a:pt x="411" y="249"/>
                    <a:pt x="411" y="250"/>
                    <a:pt x="411" y="250"/>
                  </a:cubicBezTo>
                  <a:cubicBezTo>
                    <a:pt x="410" y="253"/>
                    <a:pt x="409" y="255"/>
                    <a:pt x="409" y="258"/>
                  </a:cubicBezTo>
                  <a:cubicBezTo>
                    <a:pt x="409" y="259"/>
                    <a:pt x="409" y="260"/>
                    <a:pt x="408" y="261"/>
                  </a:cubicBezTo>
                  <a:cubicBezTo>
                    <a:pt x="408" y="264"/>
                    <a:pt x="408" y="267"/>
                    <a:pt x="408" y="270"/>
                  </a:cubicBezTo>
                  <a:cubicBezTo>
                    <a:pt x="408" y="274"/>
                    <a:pt x="408" y="278"/>
                    <a:pt x="409" y="281"/>
                  </a:cubicBezTo>
                  <a:cubicBezTo>
                    <a:pt x="409" y="282"/>
                    <a:pt x="409" y="283"/>
                    <a:pt x="409" y="283"/>
                  </a:cubicBezTo>
                  <a:cubicBezTo>
                    <a:pt x="410" y="287"/>
                    <a:pt x="411" y="290"/>
                    <a:pt x="412" y="293"/>
                  </a:cubicBezTo>
                  <a:cubicBezTo>
                    <a:pt x="412" y="294"/>
                    <a:pt x="412" y="294"/>
                    <a:pt x="412" y="295"/>
                  </a:cubicBezTo>
                  <a:cubicBezTo>
                    <a:pt x="414" y="298"/>
                    <a:pt x="415" y="301"/>
                    <a:pt x="417" y="304"/>
                  </a:cubicBezTo>
                  <a:cubicBezTo>
                    <a:pt x="417" y="305"/>
                    <a:pt x="417" y="305"/>
                    <a:pt x="418" y="306"/>
                  </a:cubicBezTo>
                  <a:cubicBezTo>
                    <a:pt x="420" y="309"/>
                    <a:pt x="422" y="312"/>
                    <a:pt x="424" y="315"/>
                  </a:cubicBezTo>
                  <a:cubicBezTo>
                    <a:pt x="424" y="315"/>
                    <a:pt x="424" y="315"/>
                    <a:pt x="424" y="315"/>
                  </a:cubicBezTo>
                  <a:cubicBezTo>
                    <a:pt x="427" y="318"/>
                    <a:pt x="429" y="320"/>
                    <a:pt x="432" y="323"/>
                  </a:cubicBezTo>
                  <a:cubicBezTo>
                    <a:pt x="432" y="323"/>
                    <a:pt x="432" y="323"/>
                    <a:pt x="432" y="323"/>
                  </a:cubicBezTo>
                  <a:cubicBezTo>
                    <a:pt x="435" y="326"/>
                    <a:pt x="438" y="328"/>
                    <a:pt x="441" y="330"/>
                  </a:cubicBezTo>
                  <a:cubicBezTo>
                    <a:pt x="442" y="330"/>
                    <a:pt x="442" y="330"/>
                    <a:pt x="442" y="330"/>
                  </a:cubicBezTo>
                  <a:cubicBezTo>
                    <a:pt x="446" y="332"/>
                    <a:pt x="449" y="334"/>
                    <a:pt x="452" y="335"/>
                  </a:cubicBezTo>
                  <a:cubicBezTo>
                    <a:pt x="453" y="335"/>
                    <a:pt x="453" y="335"/>
                    <a:pt x="453" y="335"/>
                  </a:cubicBezTo>
                  <a:cubicBezTo>
                    <a:pt x="461" y="338"/>
                    <a:pt x="469" y="340"/>
                    <a:pt x="478" y="340"/>
                  </a:cubicBezTo>
                  <a:cubicBezTo>
                    <a:pt x="516" y="340"/>
                    <a:pt x="547" y="309"/>
                    <a:pt x="547" y="270"/>
                  </a:cubicBezTo>
                  <a:cubicBezTo>
                    <a:pt x="547" y="231"/>
                    <a:pt x="516" y="200"/>
                    <a:pt x="478" y="200"/>
                  </a:cubicBezTo>
                  <a:cubicBezTo>
                    <a:pt x="468" y="200"/>
                    <a:pt x="458" y="202"/>
                    <a:pt x="450" y="206"/>
                  </a:cubicBezTo>
                  <a:cubicBezTo>
                    <a:pt x="450" y="206"/>
                    <a:pt x="450" y="206"/>
                    <a:pt x="450" y="206"/>
                  </a:cubicBezTo>
                  <a:cubicBezTo>
                    <a:pt x="449" y="206"/>
                    <a:pt x="449" y="206"/>
                    <a:pt x="449" y="206"/>
                  </a:cubicBezTo>
                  <a:cubicBezTo>
                    <a:pt x="446" y="208"/>
                    <a:pt x="444" y="209"/>
                    <a:pt x="442" y="210"/>
                  </a:cubicBezTo>
                  <a:cubicBezTo>
                    <a:pt x="441" y="210"/>
                    <a:pt x="441" y="211"/>
                    <a:pt x="440" y="211"/>
                  </a:cubicBezTo>
                  <a:cubicBezTo>
                    <a:pt x="438" y="213"/>
                    <a:pt x="435" y="215"/>
                    <a:pt x="433" y="216"/>
                  </a:cubicBezTo>
                  <a:cubicBezTo>
                    <a:pt x="433" y="217"/>
                    <a:pt x="432" y="217"/>
                    <a:pt x="432" y="217"/>
                  </a:cubicBezTo>
                  <a:cubicBezTo>
                    <a:pt x="430" y="219"/>
                    <a:pt x="428" y="221"/>
                    <a:pt x="426" y="223"/>
                  </a:cubicBezTo>
                  <a:cubicBezTo>
                    <a:pt x="426" y="223"/>
                    <a:pt x="425" y="224"/>
                    <a:pt x="425" y="224"/>
                  </a:cubicBezTo>
                  <a:close/>
                  <a:moveTo>
                    <a:pt x="314" y="140"/>
                  </a:moveTo>
                  <a:lnTo>
                    <a:pt x="314" y="140"/>
                  </a:lnTo>
                  <a:cubicBezTo>
                    <a:pt x="353" y="140"/>
                    <a:pt x="384" y="108"/>
                    <a:pt x="384" y="70"/>
                  </a:cubicBezTo>
                  <a:cubicBezTo>
                    <a:pt x="384" y="31"/>
                    <a:pt x="353" y="0"/>
                    <a:pt x="314" y="0"/>
                  </a:cubicBezTo>
                  <a:cubicBezTo>
                    <a:pt x="275" y="0"/>
                    <a:pt x="244" y="31"/>
                    <a:pt x="244" y="70"/>
                  </a:cubicBezTo>
                  <a:cubicBezTo>
                    <a:pt x="244" y="108"/>
                    <a:pt x="275" y="140"/>
                    <a:pt x="314" y="140"/>
                  </a:cubicBezTo>
                  <a:close/>
                  <a:moveTo>
                    <a:pt x="379" y="336"/>
                  </a:moveTo>
                  <a:lnTo>
                    <a:pt x="379" y="336"/>
                  </a:lnTo>
                  <a:lnTo>
                    <a:pt x="379" y="283"/>
                  </a:lnTo>
                  <a:cubicBezTo>
                    <a:pt x="379" y="279"/>
                    <a:pt x="378" y="274"/>
                    <a:pt x="378" y="270"/>
                  </a:cubicBezTo>
                  <a:cubicBezTo>
                    <a:pt x="378" y="266"/>
                    <a:pt x="379" y="262"/>
                    <a:pt x="379" y="257"/>
                  </a:cubicBezTo>
                  <a:lnTo>
                    <a:pt x="379" y="254"/>
                  </a:lnTo>
                  <a:lnTo>
                    <a:pt x="380" y="254"/>
                  </a:lnTo>
                  <a:cubicBezTo>
                    <a:pt x="385" y="223"/>
                    <a:pt x="404" y="197"/>
                    <a:pt x="431" y="183"/>
                  </a:cubicBezTo>
                  <a:cubicBezTo>
                    <a:pt x="412" y="165"/>
                    <a:pt x="387" y="154"/>
                    <a:pt x="359" y="154"/>
                  </a:cubicBezTo>
                  <a:lnTo>
                    <a:pt x="269" y="154"/>
                  </a:lnTo>
                  <a:cubicBezTo>
                    <a:pt x="241" y="154"/>
                    <a:pt x="216" y="165"/>
                    <a:pt x="197" y="183"/>
                  </a:cubicBezTo>
                  <a:cubicBezTo>
                    <a:pt x="228" y="199"/>
                    <a:pt x="250" y="232"/>
                    <a:pt x="250" y="270"/>
                  </a:cubicBezTo>
                  <a:cubicBezTo>
                    <a:pt x="250" y="278"/>
                    <a:pt x="249" y="285"/>
                    <a:pt x="247" y="293"/>
                  </a:cubicBezTo>
                  <a:lnTo>
                    <a:pt x="247" y="335"/>
                  </a:lnTo>
                  <a:cubicBezTo>
                    <a:pt x="276" y="347"/>
                    <a:pt x="299" y="369"/>
                    <a:pt x="314" y="396"/>
                  </a:cubicBezTo>
                  <a:cubicBezTo>
                    <a:pt x="328" y="369"/>
                    <a:pt x="352" y="348"/>
                    <a:pt x="379" y="336"/>
                  </a:cubicBezTo>
                  <a:close/>
                  <a:moveTo>
                    <a:pt x="282" y="400"/>
                  </a:moveTo>
                  <a:lnTo>
                    <a:pt x="282" y="400"/>
                  </a:lnTo>
                  <a:cubicBezTo>
                    <a:pt x="280" y="397"/>
                    <a:pt x="278" y="394"/>
                    <a:pt x="275" y="391"/>
                  </a:cubicBezTo>
                  <a:cubicBezTo>
                    <a:pt x="275" y="390"/>
                    <a:pt x="274" y="390"/>
                    <a:pt x="274" y="390"/>
                  </a:cubicBezTo>
                  <a:cubicBezTo>
                    <a:pt x="272" y="387"/>
                    <a:pt x="270" y="385"/>
                    <a:pt x="267" y="382"/>
                  </a:cubicBezTo>
                  <a:cubicBezTo>
                    <a:pt x="267" y="382"/>
                    <a:pt x="266" y="382"/>
                    <a:pt x="266" y="381"/>
                  </a:cubicBezTo>
                  <a:cubicBezTo>
                    <a:pt x="263" y="379"/>
                    <a:pt x="261" y="377"/>
                    <a:pt x="258" y="375"/>
                  </a:cubicBezTo>
                  <a:cubicBezTo>
                    <a:pt x="257" y="374"/>
                    <a:pt x="257" y="374"/>
                    <a:pt x="257" y="374"/>
                  </a:cubicBezTo>
                  <a:cubicBezTo>
                    <a:pt x="247" y="367"/>
                    <a:pt x="237" y="362"/>
                    <a:pt x="225" y="359"/>
                  </a:cubicBezTo>
                  <a:cubicBezTo>
                    <a:pt x="223" y="358"/>
                    <a:pt x="220" y="357"/>
                    <a:pt x="218" y="357"/>
                  </a:cubicBezTo>
                  <a:cubicBezTo>
                    <a:pt x="217" y="356"/>
                    <a:pt x="215" y="356"/>
                    <a:pt x="214" y="356"/>
                  </a:cubicBezTo>
                  <a:cubicBezTo>
                    <a:pt x="212" y="356"/>
                    <a:pt x="210" y="355"/>
                    <a:pt x="208" y="355"/>
                  </a:cubicBezTo>
                  <a:cubicBezTo>
                    <a:pt x="207" y="355"/>
                    <a:pt x="206" y="355"/>
                    <a:pt x="205" y="355"/>
                  </a:cubicBezTo>
                  <a:cubicBezTo>
                    <a:pt x="202" y="354"/>
                    <a:pt x="199" y="354"/>
                    <a:pt x="195" y="354"/>
                  </a:cubicBezTo>
                  <a:lnTo>
                    <a:pt x="105" y="354"/>
                  </a:lnTo>
                  <a:cubicBezTo>
                    <a:pt x="47" y="354"/>
                    <a:pt x="0" y="401"/>
                    <a:pt x="0" y="460"/>
                  </a:cubicBezTo>
                  <a:lnTo>
                    <a:pt x="0" y="600"/>
                  </a:lnTo>
                  <a:lnTo>
                    <a:pt x="62" y="600"/>
                  </a:lnTo>
                  <a:lnTo>
                    <a:pt x="62" y="454"/>
                  </a:lnTo>
                  <a:lnTo>
                    <a:pt x="83" y="454"/>
                  </a:lnTo>
                  <a:lnTo>
                    <a:pt x="83" y="600"/>
                  </a:lnTo>
                  <a:lnTo>
                    <a:pt x="216" y="600"/>
                  </a:lnTo>
                  <a:lnTo>
                    <a:pt x="216" y="454"/>
                  </a:lnTo>
                  <a:lnTo>
                    <a:pt x="237" y="454"/>
                  </a:lnTo>
                  <a:lnTo>
                    <a:pt x="237" y="600"/>
                  </a:lnTo>
                  <a:lnTo>
                    <a:pt x="301" y="600"/>
                  </a:lnTo>
                  <a:lnTo>
                    <a:pt x="301" y="460"/>
                  </a:lnTo>
                  <a:cubicBezTo>
                    <a:pt x="301" y="437"/>
                    <a:pt x="294" y="417"/>
                    <a:pt x="282" y="400"/>
                  </a:cubicBezTo>
                  <a:cubicBezTo>
                    <a:pt x="282" y="400"/>
                    <a:pt x="282" y="400"/>
                    <a:pt x="282" y="400"/>
                  </a:cubicBezTo>
                  <a:close/>
                  <a:moveTo>
                    <a:pt x="523" y="354"/>
                  </a:moveTo>
                  <a:lnTo>
                    <a:pt x="523" y="354"/>
                  </a:lnTo>
                  <a:lnTo>
                    <a:pt x="433" y="354"/>
                  </a:lnTo>
                  <a:cubicBezTo>
                    <a:pt x="429" y="354"/>
                    <a:pt x="426" y="354"/>
                    <a:pt x="423" y="355"/>
                  </a:cubicBezTo>
                  <a:cubicBezTo>
                    <a:pt x="422" y="355"/>
                    <a:pt x="421" y="355"/>
                    <a:pt x="420" y="355"/>
                  </a:cubicBezTo>
                  <a:cubicBezTo>
                    <a:pt x="418" y="355"/>
                    <a:pt x="415" y="356"/>
                    <a:pt x="413" y="356"/>
                  </a:cubicBezTo>
                  <a:cubicBezTo>
                    <a:pt x="412" y="356"/>
                    <a:pt x="411" y="356"/>
                    <a:pt x="410" y="357"/>
                  </a:cubicBezTo>
                  <a:cubicBezTo>
                    <a:pt x="408" y="357"/>
                    <a:pt x="405" y="358"/>
                    <a:pt x="403" y="358"/>
                  </a:cubicBezTo>
                  <a:cubicBezTo>
                    <a:pt x="387" y="363"/>
                    <a:pt x="373" y="371"/>
                    <a:pt x="361" y="382"/>
                  </a:cubicBezTo>
                  <a:cubicBezTo>
                    <a:pt x="361" y="382"/>
                    <a:pt x="361" y="382"/>
                    <a:pt x="361" y="383"/>
                  </a:cubicBezTo>
                  <a:cubicBezTo>
                    <a:pt x="358" y="385"/>
                    <a:pt x="356" y="388"/>
                    <a:pt x="353" y="390"/>
                  </a:cubicBezTo>
                  <a:cubicBezTo>
                    <a:pt x="353" y="390"/>
                    <a:pt x="353" y="391"/>
                    <a:pt x="353" y="391"/>
                  </a:cubicBezTo>
                  <a:cubicBezTo>
                    <a:pt x="337" y="409"/>
                    <a:pt x="327" y="433"/>
                    <a:pt x="327" y="460"/>
                  </a:cubicBezTo>
                  <a:lnTo>
                    <a:pt x="327" y="600"/>
                  </a:lnTo>
                  <a:lnTo>
                    <a:pt x="389" y="600"/>
                  </a:lnTo>
                  <a:lnTo>
                    <a:pt x="389" y="454"/>
                  </a:lnTo>
                  <a:lnTo>
                    <a:pt x="410" y="454"/>
                  </a:lnTo>
                  <a:lnTo>
                    <a:pt x="410" y="600"/>
                  </a:lnTo>
                  <a:lnTo>
                    <a:pt x="543" y="600"/>
                  </a:lnTo>
                  <a:lnTo>
                    <a:pt x="543" y="454"/>
                  </a:lnTo>
                  <a:lnTo>
                    <a:pt x="564" y="454"/>
                  </a:lnTo>
                  <a:lnTo>
                    <a:pt x="564" y="600"/>
                  </a:lnTo>
                  <a:lnTo>
                    <a:pt x="628" y="600"/>
                  </a:lnTo>
                  <a:lnTo>
                    <a:pt x="628" y="460"/>
                  </a:lnTo>
                  <a:cubicBezTo>
                    <a:pt x="628" y="401"/>
                    <a:pt x="581" y="354"/>
                    <a:pt x="523" y="354"/>
                  </a:cubicBezTo>
                  <a:close/>
                  <a:moveTo>
                    <a:pt x="151" y="340"/>
                  </a:moveTo>
                  <a:lnTo>
                    <a:pt x="151" y="340"/>
                  </a:lnTo>
                  <a:cubicBezTo>
                    <a:pt x="159" y="340"/>
                    <a:pt x="167" y="338"/>
                    <a:pt x="175" y="335"/>
                  </a:cubicBezTo>
                  <a:cubicBezTo>
                    <a:pt x="175" y="335"/>
                    <a:pt x="175" y="335"/>
                    <a:pt x="176" y="335"/>
                  </a:cubicBezTo>
                  <a:cubicBezTo>
                    <a:pt x="179" y="334"/>
                    <a:pt x="183" y="332"/>
                    <a:pt x="186" y="330"/>
                  </a:cubicBezTo>
                  <a:cubicBezTo>
                    <a:pt x="186" y="330"/>
                    <a:pt x="186" y="330"/>
                    <a:pt x="186" y="330"/>
                  </a:cubicBezTo>
                  <a:cubicBezTo>
                    <a:pt x="190" y="328"/>
                    <a:pt x="193" y="326"/>
                    <a:pt x="196" y="323"/>
                  </a:cubicBezTo>
                  <a:cubicBezTo>
                    <a:pt x="196" y="323"/>
                    <a:pt x="196" y="323"/>
                    <a:pt x="196" y="323"/>
                  </a:cubicBezTo>
                  <a:cubicBezTo>
                    <a:pt x="202" y="318"/>
                    <a:pt x="206" y="312"/>
                    <a:pt x="210" y="306"/>
                  </a:cubicBezTo>
                  <a:cubicBezTo>
                    <a:pt x="211" y="305"/>
                    <a:pt x="211" y="305"/>
                    <a:pt x="211" y="304"/>
                  </a:cubicBezTo>
                  <a:cubicBezTo>
                    <a:pt x="213" y="301"/>
                    <a:pt x="214" y="298"/>
                    <a:pt x="216" y="295"/>
                  </a:cubicBezTo>
                  <a:cubicBezTo>
                    <a:pt x="216" y="294"/>
                    <a:pt x="216" y="294"/>
                    <a:pt x="216" y="293"/>
                  </a:cubicBezTo>
                  <a:cubicBezTo>
                    <a:pt x="217" y="290"/>
                    <a:pt x="218" y="287"/>
                    <a:pt x="219" y="283"/>
                  </a:cubicBezTo>
                  <a:cubicBezTo>
                    <a:pt x="219" y="282"/>
                    <a:pt x="219" y="282"/>
                    <a:pt x="219" y="281"/>
                  </a:cubicBezTo>
                  <a:cubicBezTo>
                    <a:pt x="220" y="278"/>
                    <a:pt x="220" y="274"/>
                    <a:pt x="220" y="270"/>
                  </a:cubicBezTo>
                  <a:cubicBezTo>
                    <a:pt x="220" y="267"/>
                    <a:pt x="220" y="264"/>
                    <a:pt x="220" y="261"/>
                  </a:cubicBezTo>
                  <a:cubicBezTo>
                    <a:pt x="219" y="260"/>
                    <a:pt x="219" y="259"/>
                    <a:pt x="219" y="258"/>
                  </a:cubicBezTo>
                  <a:cubicBezTo>
                    <a:pt x="219" y="255"/>
                    <a:pt x="218" y="252"/>
                    <a:pt x="217" y="250"/>
                  </a:cubicBezTo>
                  <a:cubicBezTo>
                    <a:pt x="217" y="249"/>
                    <a:pt x="217" y="249"/>
                    <a:pt x="217" y="249"/>
                  </a:cubicBezTo>
                  <a:cubicBezTo>
                    <a:pt x="216" y="246"/>
                    <a:pt x="215" y="244"/>
                    <a:pt x="214" y="241"/>
                  </a:cubicBezTo>
                  <a:cubicBezTo>
                    <a:pt x="214" y="240"/>
                    <a:pt x="213" y="240"/>
                    <a:pt x="213" y="239"/>
                  </a:cubicBezTo>
                  <a:cubicBezTo>
                    <a:pt x="212" y="236"/>
                    <a:pt x="210" y="234"/>
                    <a:pt x="209" y="231"/>
                  </a:cubicBezTo>
                  <a:lnTo>
                    <a:pt x="208" y="231"/>
                  </a:lnTo>
                  <a:cubicBezTo>
                    <a:pt x="207" y="229"/>
                    <a:pt x="205" y="226"/>
                    <a:pt x="203" y="224"/>
                  </a:cubicBezTo>
                  <a:cubicBezTo>
                    <a:pt x="203" y="224"/>
                    <a:pt x="202" y="223"/>
                    <a:pt x="202" y="223"/>
                  </a:cubicBezTo>
                  <a:cubicBezTo>
                    <a:pt x="200" y="221"/>
                    <a:pt x="198" y="219"/>
                    <a:pt x="195" y="217"/>
                  </a:cubicBezTo>
                  <a:cubicBezTo>
                    <a:pt x="195" y="217"/>
                    <a:pt x="195" y="217"/>
                    <a:pt x="195" y="216"/>
                  </a:cubicBezTo>
                  <a:cubicBezTo>
                    <a:pt x="193" y="215"/>
                    <a:pt x="190" y="213"/>
                    <a:pt x="188" y="211"/>
                  </a:cubicBezTo>
                  <a:cubicBezTo>
                    <a:pt x="187" y="211"/>
                    <a:pt x="187" y="210"/>
                    <a:pt x="186" y="210"/>
                  </a:cubicBezTo>
                  <a:cubicBezTo>
                    <a:pt x="184" y="209"/>
                    <a:pt x="181" y="207"/>
                    <a:pt x="179" y="206"/>
                  </a:cubicBezTo>
                  <a:cubicBezTo>
                    <a:pt x="179" y="206"/>
                    <a:pt x="178" y="206"/>
                    <a:pt x="178" y="206"/>
                  </a:cubicBezTo>
                  <a:cubicBezTo>
                    <a:pt x="170" y="202"/>
                    <a:pt x="160" y="200"/>
                    <a:pt x="151" y="200"/>
                  </a:cubicBezTo>
                  <a:cubicBezTo>
                    <a:pt x="112" y="200"/>
                    <a:pt x="81" y="231"/>
                    <a:pt x="81" y="270"/>
                  </a:cubicBezTo>
                  <a:cubicBezTo>
                    <a:pt x="81" y="309"/>
                    <a:pt x="112" y="340"/>
                    <a:pt x="151" y="340"/>
                  </a:cubicBezTo>
                  <a:close/>
                </a:path>
              </a:pathLst>
            </a:custGeom>
            <a:solidFill>
              <a:srgbClr val="365B7C"/>
            </a:solidFill>
            <a:ln>
              <a:noFill/>
            </a:ln>
          </p:spPr>
          <p:txBody>
            <a:bodyPr vert="horz" wrap="square" lIns="91440" tIns="45720" rIns="91440" bIns="45720" numCol="1" anchor="t" anchorCtr="0" compatLnSpc="1"/>
            <a:lstStyle/>
            <a:p>
              <a:endParaRPr lang="zh-CN" altLang="en-US">
                <a:solidFill>
                  <a:schemeClr val="accent2"/>
                </a:solidFill>
              </a:endParaRPr>
            </a:p>
          </p:txBody>
        </p:sp>
      </p:grpSp>
      <p:sp>
        <p:nvSpPr>
          <p:cNvPr id="23" name="矩形 22"/>
          <p:cNvSpPr/>
          <p:nvPr/>
        </p:nvSpPr>
        <p:spPr>
          <a:xfrm>
            <a:off x="2237463" y="878803"/>
            <a:ext cx="2087446" cy="470748"/>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800" b="1" dirty="0">
                <a:latin typeface="楷体" panose="02010609060101010101" pitchFamily="49" charset="-122"/>
                <a:ea typeface="楷体" panose="02010609060101010101" pitchFamily="49" charset="-122"/>
                <a:cs typeface="+mn-ea"/>
                <a:sym typeface="+mn-lt"/>
              </a:rPr>
              <a:t>案例导学</a:t>
            </a:r>
          </a:p>
        </p:txBody>
      </p:sp>
    </p:spTree>
    <p:extLst>
      <p:ext uri="{BB962C8B-B14F-4D97-AF65-F5344CB8AC3E}">
        <p14:creationId xmlns:p14="http://schemas.microsoft.com/office/powerpoint/2010/main" val="378210919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5" presetClass="entr" presetSubtype="0" fill="hold" nodeType="withEffect">
                                  <p:stCondLst>
                                    <p:cond delay="250"/>
                                  </p:stCondLst>
                                  <p:childTnLst>
                                    <p:set>
                                      <p:cBhvr>
                                        <p:cTn id="6" dur="1" fill="hold">
                                          <p:stCondLst>
                                            <p:cond delay="0"/>
                                          </p:stCondLst>
                                        </p:cTn>
                                        <p:tgtEl>
                                          <p:spTgt spid="17"/>
                                        </p:tgtEl>
                                        <p:attrNameLst>
                                          <p:attrName>style.visibility</p:attrName>
                                        </p:attrNameLst>
                                      </p:cBhvr>
                                      <p:to>
                                        <p:strVal val="visible"/>
                                      </p:to>
                                    </p:set>
                                    <p:anim calcmode="lin" valueType="num">
                                      <p:cBhvr>
                                        <p:cTn id="7" dur="500" decel="50000" fill="hold">
                                          <p:stCondLst>
                                            <p:cond delay="0"/>
                                          </p:stCondLst>
                                        </p:cTn>
                                        <p:tgtEl>
                                          <p:spTgt spid="17"/>
                                        </p:tgtEl>
                                        <p:attrNameLst>
                                          <p:attrName>style.rotation</p:attrName>
                                        </p:attrNameLst>
                                      </p:cBhvr>
                                      <p:tavLst>
                                        <p:tav tm="0">
                                          <p:val>
                                            <p:fltVal val="-90"/>
                                          </p:val>
                                        </p:tav>
                                        <p:tav tm="100000">
                                          <p:val>
                                            <p:fltVal val="0"/>
                                          </p:val>
                                        </p:tav>
                                      </p:tavLst>
                                    </p:anim>
                                    <p:anim calcmode="lin" valueType="num">
                                      <p:cBhvr>
                                        <p:cTn id="8" dur="500" decel="50000" fill="hold">
                                          <p:stCondLst>
                                            <p:cond delay="0"/>
                                          </p:stCondLst>
                                        </p:cTn>
                                        <p:tgtEl>
                                          <p:spTgt spid="17"/>
                                        </p:tgtEl>
                                        <p:attrNameLst>
                                          <p:attrName>ppt_w</p:attrName>
                                        </p:attrNameLst>
                                      </p:cBhvr>
                                      <p:tavLst>
                                        <p:tav tm="0">
                                          <p:val>
                                            <p:strVal val="#ppt_w"/>
                                          </p:val>
                                        </p:tav>
                                        <p:tav tm="100000">
                                          <p:val>
                                            <p:strVal val="#ppt_w*.05"/>
                                          </p:val>
                                        </p:tav>
                                      </p:tavLst>
                                    </p:anim>
                                    <p:anim calcmode="lin" valueType="num">
                                      <p:cBhvr>
                                        <p:cTn id="9" dur="500" accel="50000" fill="hold">
                                          <p:stCondLst>
                                            <p:cond delay="500"/>
                                          </p:stCondLst>
                                        </p:cTn>
                                        <p:tgtEl>
                                          <p:spTgt spid="17"/>
                                        </p:tgtEl>
                                        <p:attrNameLst>
                                          <p:attrName>ppt_w</p:attrName>
                                        </p:attrNameLst>
                                      </p:cBhvr>
                                      <p:tavLst>
                                        <p:tav tm="0">
                                          <p:val>
                                            <p:strVal val="#ppt_w*.05"/>
                                          </p:val>
                                        </p:tav>
                                        <p:tav tm="100000">
                                          <p:val>
                                            <p:strVal val="#ppt_w"/>
                                          </p:val>
                                        </p:tav>
                                      </p:tavLst>
                                    </p:anim>
                                    <p:anim calcmode="lin" valueType="num">
                                      <p:cBhvr>
                                        <p:cTn id="10" dur="1000" fill="hold"/>
                                        <p:tgtEl>
                                          <p:spTgt spid="17"/>
                                        </p:tgtEl>
                                        <p:attrNameLst>
                                          <p:attrName>ppt_h</p:attrName>
                                        </p:attrNameLst>
                                      </p:cBhvr>
                                      <p:tavLst>
                                        <p:tav tm="0">
                                          <p:val>
                                            <p:strVal val="#ppt_h"/>
                                          </p:val>
                                        </p:tav>
                                        <p:tav tm="100000">
                                          <p:val>
                                            <p:strVal val="#ppt_h"/>
                                          </p:val>
                                        </p:tav>
                                      </p:tavLst>
                                    </p:anim>
                                    <p:anim calcmode="lin" valueType="num">
                                      <p:cBhvr>
                                        <p:cTn id="11" dur="500" decel="50000" fill="hold">
                                          <p:stCondLst>
                                            <p:cond delay="0"/>
                                          </p:stCondLst>
                                        </p:cTn>
                                        <p:tgtEl>
                                          <p:spTgt spid="17"/>
                                        </p:tgtEl>
                                        <p:attrNameLst>
                                          <p:attrName>ppt_x</p:attrName>
                                        </p:attrNameLst>
                                      </p:cBhvr>
                                      <p:tavLst>
                                        <p:tav tm="0">
                                          <p:val>
                                            <p:strVal val="#ppt_x+.4"/>
                                          </p:val>
                                        </p:tav>
                                        <p:tav tm="100000">
                                          <p:val>
                                            <p:strVal val="#ppt_x"/>
                                          </p:val>
                                        </p:tav>
                                      </p:tavLst>
                                    </p:anim>
                                    <p:anim calcmode="lin" valueType="num">
                                      <p:cBhvr>
                                        <p:cTn id="12" dur="500" decel="50000" fill="hold">
                                          <p:stCondLst>
                                            <p:cond delay="0"/>
                                          </p:stCondLst>
                                        </p:cTn>
                                        <p:tgtEl>
                                          <p:spTgt spid="17"/>
                                        </p:tgtEl>
                                        <p:attrNameLst>
                                          <p:attrName>ppt_y</p:attrName>
                                        </p:attrNameLst>
                                      </p:cBhvr>
                                      <p:tavLst>
                                        <p:tav tm="0">
                                          <p:val>
                                            <p:strVal val="#ppt_y-.2"/>
                                          </p:val>
                                        </p:tav>
                                        <p:tav tm="100000">
                                          <p:val>
                                            <p:strVal val="#ppt_y+.1"/>
                                          </p:val>
                                        </p:tav>
                                      </p:tavLst>
                                    </p:anim>
                                    <p:anim calcmode="lin" valueType="num">
                                      <p:cBhvr>
                                        <p:cTn id="13" dur="500" accel="50000" fill="hold">
                                          <p:stCondLst>
                                            <p:cond delay="500"/>
                                          </p:stCondLst>
                                        </p:cTn>
                                        <p:tgtEl>
                                          <p:spTgt spid="17"/>
                                        </p:tgtEl>
                                        <p:attrNameLst>
                                          <p:attrName>ppt_y</p:attrName>
                                        </p:attrNameLst>
                                      </p:cBhvr>
                                      <p:tavLst>
                                        <p:tav tm="0">
                                          <p:val>
                                            <p:strVal val="#ppt_y+.1"/>
                                          </p:val>
                                        </p:tav>
                                        <p:tav tm="100000">
                                          <p:val>
                                            <p:strVal val="#ppt_y"/>
                                          </p:val>
                                        </p:tav>
                                      </p:tavLst>
                                    </p:anim>
                                    <p:animEffect transition="in" filter="fade">
                                      <p:cBhvr>
                                        <p:cTn id="14" dur="1000" decel="50000">
                                          <p:stCondLst>
                                            <p:cond delay="0"/>
                                          </p:stCondLst>
                                        </p:cTn>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58" name="直接连接符 157"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CxnSpPr/>
          <p:nvPr/>
        </p:nvCxnSpPr>
        <p:spPr>
          <a:xfrm>
            <a:off x="3246637" y="1273629"/>
            <a:ext cx="5770860"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162" name="椭圆 161"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flipH="1">
            <a:off x="2686180" y="813581"/>
            <a:ext cx="157493" cy="157493"/>
          </a:xfrm>
          <a:prstGeom prst="ellipse">
            <a:avLst/>
          </a:prstGeom>
          <a:solidFill>
            <a:srgbClr val="D06F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3" name="椭圆 162"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flipH="1">
            <a:off x="2686180" y="335956"/>
            <a:ext cx="321030" cy="321030"/>
          </a:xfrm>
          <a:prstGeom prst="ellipse">
            <a:avLst/>
          </a:prstGeom>
          <a:solidFill>
            <a:srgbClr val="966481"/>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4" name="椭圆 163"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flipH="1">
            <a:off x="2991678" y="806317"/>
            <a:ext cx="219803" cy="219803"/>
          </a:xfrm>
          <a:prstGeom prst="ellipse">
            <a:avLst/>
          </a:prstGeom>
          <a:solidFill>
            <a:srgbClr val="365B7C"/>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5" name="椭圆 164"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flipH="1">
            <a:off x="2031169" y="697840"/>
            <a:ext cx="164852" cy="164852"/>
          </a:xfrm>
          <a:prstGeom prst="ellipse">
            <a:avLst/>
          </a:prstGeom>
          <a:solidFill>
            <a:srgbClr val="F779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0" name="椭圆 169"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9354354" y="755438"/>
            <a:ext cx="157493" cy="157493"/>
          </a:xfrm>
          <a:prstGeom prst="ellipse">
            <a:avLst/>
          </a:prstGeom>
          <a:solidFill>
            <a:srgbClr val="D06F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1" name="椭圆 170"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9190817" y="277813"/>
            <a:ext cx="321030" cy="321030"/>
          </a:xfrm>
          <a:prstGeom prst="ellipse">
            <a:avLst/>
          </a:prstGeom>
          <a:solidFill>
            <a:srgbClr val="966481"/>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2" name="椭圆 171"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a:off x="8986546" y="748174"/>
            <a:ext cx="219803" cy="219803"/>
          </a:xfrm>
          <a:prstGeom prst="ellipse">
            <a:avLst/>
          </a:prstGeom>
          <a:solidFill>
            <a:srgbClr val="365B7C"/>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3" name="椭圆 172"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a:off x="10002006" y="639697"/>
            <a:ext cx="164852" cy="164852"/>
          </a:xfrm>
          <a:prstGeom prst="ellipse">
            <a:avLst/>
          </a:prstGeom>
          <a:solidFill>
            <a:srgbClr val="F779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文本框 5"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txBox="1"/>
          <p:nvPr/>
        </p:nvSpPr>
        <p:spPr>
          <a:xfrm>
            <a:off x="4747365" y="504051"/>
            <a:ext cx="2697480" cy="521970"/>
          </a:xfrm>
          <a:prstGeom prst="rect">
            <a:avLst/>
          </a:prstGeom>
          <a:noFill/>
        </p:spPr>
        <p:txBody>
          <a:bodyPr wrap="none" rtlCol="0">
            <a:spAutoFit/>
          </a:bodyPr>
          <a:lstStyle/>
          <a:p>
            <a:pPr algn="l"/>
            <a:r>
              <a:rPr lang="zh-CN" sz="2800" b="1" spc="500" dirty="0">
                <a:solidFill>
                  <a:schemeClr val="bg1">
                    <a:lumMod val="50000"/>
                  </a:schemeClr>
                </a:solidFill>
                <a:latin typeface="微软雅黑" panose="020B0503020204020204" pitchFamily="34" charset="-122"/>
                <a:ea typeface="微软雅黑" panose="020B0503020204020204" pitchFamily="34" charset="-122"/>
                <a:cs typeface="Arial" panose="020B0604020202020204" pitchFamily="34" charset="0"/>
                <a:sym typeface="+mn-ea"/>
              </a:rPr>
              <a:t>任务管理认知</a:t>
            </a:r>
            <a:endParaRPr lang="zh-CN" sz="2800" b="1" spc="500" dirty="0">
              <a:solidFill>
                <a:schemeClr val="bg1">
                  <a:lumMod val="50000"/>
                </a:schemeClr>
              </a:solidFill>
              <a:latin typeface="微软雅黑" panose="020B0503020204020204" pitchFamily="34" charset="-122"/>
              <a:ea typeface="微软雅黑" panose="020B0503020204020204" pitchFamily="34" charset="-122"/>
              <a:cs typeface="Arial" panose="020B0604020202020204" pitchFamily="34" charset="0"/>
            </a:endParaRPr>
          </a:p>
        </p:txBody>
      </p:sp>
      <p:sp>
        <p:nvSpPr>
          <p:cNvPr id="3" name="文本框 2"/>
          <p:cNvSpPr txBox="1"/>
          <p:nvPr/>
        </p:nvSpPr>
        <p:spPr>
          <a:xfrm>
            <a:off x="1375410" y="1685290"/>
            <a:ext cx="3620135" cy="583565"/>
          </a:xfrm>
          <a:prstGeom prst="rect">
            <a:avLst/>
          </a:prstGeom>
          <a:noFill/>
        </p:spPr>
        <p:txBody>
          <a:bodyPr wrap="square" rtlCol="0">
            <a:spAutoFit/>
          </a:bodyPr>
          <a:lstStyle/>
          <a:p>
            <a:pPr>
              <a:defRPr/>
            </a:pPr>
            <a:r>
              <a:rPr lang="zh-CN" altLang="en-US" sz="3200" b="1">
                <a:solidFill>
                  <a:schemeClr val="tx1"/>
                </a:solidFill>
                <a:latin typeface="楷体" panose="02010609060101010101" pitchFamily="49" charset="-122"/>
                <a:ea typeface="楷体" panose="02010609060101010101" pitchFamily="49" charset="-122"/>
                <a:sym typeface="+mn-ea"/>
              </a:rPr>
              <a:t>三、招聘风险控制</a:t>
            </a:r>
          </a:p>
        </p:txBody>
      </p:sp>
      <p:sp>
        <p:nvSpPr>
          <p:cNvPr id="4" name="文本框 3"/>
          <p:cNvSpPr txBox="1"/>
          <p:nvPr/>
        </p:nvSpPr>
        <p:spPr>
          <a:xfrm>
            <a:off x="1743710" y="2268855"/>
            <a:ext cx="7447280" cy="4892675"/>
          </a:xfrm>
          <a:prstGeom prst="rect">
            <a:avLst/>
          </a:prstGeom>
          <a:noFill/>
        </p:spPr>
        <p:txBody>
          <a:bodyPr wrap="square" rtlCol="0">
            <a:spAutoFit/>
          </a:bodyPr>
          <a:lstStyle/>
          <a:p>
            <a:pPr eaLnBrk="1" hangingPunct="1"/>
            <a:r>
              <a:rPr lang="en-US" altLang="zh-CN" sz="2400" dirty="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400" dirty="0">
                <a:latin typeface="楷体" panose="02010609060101010101" pitchFamily="49" charset="-122"/>
                <a:ea typeface="楷体" panose="02010609060101010101" pitchFamily="49" charset="-122"/>
                <a:cs typeface="楷体" panose="02010609060101010101" pitchFamily="49" charset="-122"/>
                <a:sym typeface="+mn-ea"/>
              </a:rPr>
              <a:t>一</a:t>
            </a:r>
            <a:r>
              <a:rPr lang="en-US" altLang="zh-CN" sz="2400" dirty="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400" dirty="0">
                <a:latin typeface="楷体" panose="02010609060101010101" pitchFamily="49" charset="-122"/>
                <a:ea typeface="楷体" panose="02010609060101010101" pitchFamily="49" charset="-122"/>
                <a:cs typeface="楷体" panose="02010609060101010101" pitchFamily="49" charset="-122"/>
                <a:sym typeface="+mn-ea"/>
              </a:rPr>
              <a:t>招聘风险产生的原因</a:t>
            </a:r>
            <a:endParaRPr lang="zh-CN" altLang="en-US" sz="2400" dirty="0">
              <a:latin typeface="楷体" panose="02010609060101010101" pitchFamily="49" charset="-122"/>
              <a:ea typeface="楷体" panose="02010609060101010101" pitchFamily="49" charset="-122"/>
              <a:cs typeface="楷体" panose="02010609060101010101" pitchFamily="49" charset="-122"/>
            </a:endParaRPr>
          </a:p>
          <a:p>
            <a:pPr lvl="1" eaLnBrk="1" hangingPunct="1"/>
            <a:r>
              <a:rPr lang="en-US" altLang="zh-CN" sz="2400" dirty="0">
                <a:latin typeface="楷体" panose="02010609060101010101" pitchFamily="49" charset="-122"/>
                <a:ea typeface="楷体" panose="02010609060101010101" pitchFamily="49" charset="-122"/>
                <a:cs typeface="楷体" panose="02010609060101010101" pitchFamily="49" charset="-122"/>
                <a:sym typeface="+mn-ea"/>
              </a:rPr>
              <a:t>1.</a:t>
            </a:r>
            <a:r>
              <a:rPr lang="zh-CN" altLang="en-US" sz="2400" dirty="0">
                <a:latin typeface="楷体" panose="02010609060101010101" pitchFamily="49" charset="-122"/>
                <a:ea typeface="楷体" panose="02010609060101010101" pitchFamily="49" charset="-122"/>
                <a:cs typeface="楷体" panose="02010609060101010101" pitchFamily="49" charset="-122"/>
                <a:sym typeface="+mn-ea"/>
              </a:rPr>
              <a:t>工作分析不能真实反映岗位需求</a:t>
            </a:r>
            <a:endParaRPr lang="zh-CN" altLang="en-US" sz="2400" dirty="0">
              <a:latin typeface="楷体" panose="02010609060101010101" pitchFamily="49" charset="-122"/>
              <a:ea typeface="楷体" panose="02010609060101010101" pitchFamily="49" charset="-122"/>
              <a:cs typeface="楷体" panose="02010609060101010101" pitchFamily="49" charset="-122"/>
            </a:endParaRPr>
          </a:p>
          <a:p>
            <a:pPr lvl="1" eaLnBrk="1" hangingPunct="1"/>
            <a:r>
              <a:rPr lang="en-US" altLang="zh-CN" sz="2400" dirty="0">
                <a:latin typeface="楷体" panose="02010609060101010101" pitchFamily="49" charset="-122"/>
                <a:ea typeface="楷体" panose="02010609060101010101" pitchFamily="49" charset="-122"/>
                <a:cs typeface="楷体" panose="02010609060101010101" pitchFamily="49" charset="-122"/>
                <a:sym typeface="+mn-ea"/>
              </a:rPr>
              <a:t>2.</a:t>
            </a:r>
            <a:r>
              <a:rPr lang="zh-CN" altLang="en-US" sz="2400" dirty="0">
                <a:latin typeface="楷体" panose="02010609060101010101" pitchFamily="49" charset="-122"/>
                <a:ea typeface="楷体" panose="02010609060101010101" pitchFamily="49" charset="-122"/>
                <a:cs typeface="楷体" panose="02010609060101010101" pitchFamily="49" charset="-122"/>
                <a:sym typeface="+mn-ea"/>
              </a:rPr>
              <a:t>人力资源规划不准确</a:t>
            </a:r>
            <a:endParaRPr lang="zh-CN" altLang="en-US" sz="2400" dirty="0">
              <a:latin typeface="楷体" panose="02010609060101010101" pitchFamily="49" charset="-122"/>
              <a:ea typeface="楷体" panose="02010609060101010101" pitchFamily="49" charset="-122"/>
              <a:cs typeface="楷体" panose="02010609060101010101" pitchFamily="49" charset="-122"/>
            </a:endParaRPr>
          </a:p>
          <a:p>
            <a:pPr lvl="1" eaLnBrk="1" hangingPunct="1"/>
            <a:r>
              <a:rPr lang="en-US" altLang="zh-CN" sz="2400" dirty="0">
                <a:latin typeface="楷体" panose="02010609060101010101" pitchFamily="49" charset="-122"/>
                <a:ea typeface="楷体" panose="02010609060101010101" pitchFamily="49" charset="-122"/>
                <a:cs typeface="楷体" panose="02010609060101010101" pitchFamily="49" charset="-122"/>
                <a:sym typeface="+mn-ea"/>
              </a:rPr>
              <a:t>3.</a:t>
            </a:r>
            <a:r>
              <a:rPr lang="zh-CN" altLang="en-US" sz="2400" dirty="0">
                <a:latin typeface="楷体" panose="02010609060101010101" pitchFamily="49" charset="-122"/>
                <a:ea typeface="楷体" panose="02010609060101010101" pitchFamily="49" charset="-122"/>
                <a:cs typeface="楷体" panose="02010609060101010101" pitchFamily="49" charset="-122"/>
                <a:sym typeface="+mn-ea"/>
              </a:rPr>
              <a:t>招聘过程中各环节的风险</a:t>
            </a:r>
            <a:endParaRPr lang="zh-CN" altLang="en-US" sz="2400" dirty="0">
              <a:latin typeface="楷体" panose="02010609060101010101" pitchFamily="49" charset="-122"/>
              <a:ea typeface="楷体" panose="02010609060101010101" pitchFamily="49" charset="-122"/>
              <a:cs typeface="楷体" panose="02010609060101010101" pitchFamily="49" charset="-122"/>
            </a:endParaRPr>
          </a:p>
          <a:p>
            <a:pPr lvl="1" eaLnBrk="1" hangingPunct="1"/>
            <a:r>
              <a:rPr lang="en-US" altLang="zh-CN" sz="2400" dirty="0">
                <a:latin typeface="楷体" panose="02010609060101010101" pitchFamily="49" charset="-122"/>
                <a:ea typeface="楷体" panose="02010609060101010101" pitchFamily="49" charset="-122"/>
                <a:cs typeface="楷体" panose="02010609060101010101" pitchFamily="49" charset="-122"/>
                <a:sym typeface="+mn-ea"/>
              </a:rPr>
              <a:t>4.</a:t>
            </a:r>
            <a:r>
              <a:rPr lang="zh-CN" altLang="en-US" sz="2400" dirty="0">
                <a:latin typeface="楷体" panose="02010609060101010101" pitchFamily="49" charset="-122"/>
                <a:ea typeface="楷体" panose="02010609060101010101" pitchFamily="49" charset="-122"/>
                <a:cs typeface="楷体" panose="02010609060101010101" pitchFamily="49" charset="-122"/>
                <a:sym typeface="+mn-ea"/>
              </a:rPr>
              <a:t>人力资源管理环节给招聘带来的风险</a:t>
            </a:r>
          </a:p>
          <a:p>
            <a:pPr marL="0" lvl="0" indent="0" eaLnBrk="1" hangingPunct="1">
              <a:buNone/>
            </a:pPr>
            <a:endParaRPr lang="en-US" altLang="zh-CN" sz="2400" dirty="0">
              <a:latin typeface="楷体" panose="02010609060101010101" pitchFamily="49" charset="-122"/>
              <a:ea typeface="楷体" panose="02010609060101010101" pitchFamily="49" charset="-122"/>
              <a:cs typeface="楷体" panose="02010609060101010101" pitchFamily="49" charset="-122"/>
              <a:sym typeface="+mn-ea"/>
            </a:endParaRPr>
          </a:p>
          <a:p>
            <a:pPr marL="0" lvl="0" indent="0" eaLnBrk="1" hangingPunct="1">
              <a:buNone/>
            </a:pPr>
            <a:r>
              <a:rPr lang="en-US" altLang="zh-CN" sz="2400" dirty="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400" dirty="0">
                <a:latin typeface="楷体" panose="02010609060101010101" pitchFamily="49" charset="-122"/>
                <a:ea typeface="楷体" panose="02010609060101010101" pitchFamily="49" charset="-122"/>
                <a:cs typeface="楷体" panose="02010609060101010101" pitchFamily="49" charset="-122"/>
                <a:sym typeface="+mn-ea"/>
              </a:rPr>
              <a:t>二</a:t>
            </a:r>
            <a:r>
              <a:rPr lang="en-US" altLang="zh-CN" sz="2400" dirty="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400" dirty="0">
                <a:latin typeface="楷体" panose="02010609060101010101" pitchFamily="49" charset="-122"/>
                <a:ea typeface="楷体" panose="02010609060101010101" pitchFamily="49" charset="-122"/>
                <a:cs typeface="楷体" panose="02010609060101010101" pitchFamily="49" charset="-122"/>
                <a:sym typeface="+mn-ea"/>
              </a:rPr>
              <a:t>控制招聘风险的方法</a:t>
            </a:r>
          </a:p>
          <a:p>
            <a:pPr eaLnBrk="1" hangingPunct="1"/>
            <a:r>
              <a:rPr lang="en-US" altLang="zh-CN" sz="2400" dirty="0">
                <a:latin typeface="楷体" panose="02010609060101010101" pitchFamily="49" charset="-122"/>
                <a:ea typeface="楷体" panose="02010609060101010101" pitchFamily="49" charset="-122"/>
                <a:cs typeface="楷体" panose="02010609060101010101" pitchFamily="49" charset="-122"/>
                <a:sym typeface="+mn-ea"/>
              </a:rPr>
              <a:t>   1.</a:t>
            </a:r>
            <a:r>
              <a:rPr lang="zh-CN" altLang="en-US" sz="2400" dirty="0">
                <a:latin typeface="楷体" panose="02010609060101010101" pitchFamily="49" charset="-122"/>
                <a:ea typeface="楷体" panose="02010609060101010101" pitchFamily="49" charset="-122"/>
                <a:cs typeface="楷体" panose="02010609060101010101" pitchFamily="49" charset="-122"/>
                <a:sym typeface="+mn-ea"/>
              </a:rPr>
              <a:t>增加信息透明度 </a:t>
            </a:r>
            <a:endParaRPr lang="zh-CN" altLang="en-US" sz="2400" dirty="0">
              <a:latin typeface="楷体" panose="02010609060101010101" pitchFamily="49" charset="-122"/>
              <a:ea typeface="楷体" panose="02010609060101010101" pitchFamily="49" charset="-122"/>
              <a:cs typeface="楷体" panose="02010609060101010101" pitchFamily="49" charset="-122"/>
            </a:endParaRPr>
          </a:p>
          <a:p>
            <a:pPr eaLnBrk="1" hangingPunct="1"/>
            <a:r>
              <a:rPr lang="en-US" altLang="zh-CN" sz="2400" dirty="0">
                <a:latin typeface="楷体" panose="02010609060101010101" pitchFamily="49" charset="-122"/>
                <a:ea typeface="楷体" panose="02010609060101010101" pitchFamily="49" charset="-122"/>
                <a:cs typeface="楷体" panose="02010609060101010101" pitchFamily="49" charset="-122"/>
                <a:sym typeface="+mn-ea"/>
              </a:rPr>
              <a:t>   2.</a:t>
            </a:r>
            <a:r>
              <a:rPr lang="zh-CN" altLang="en-US" sz="2400" dirty="0">
                <a:latin typeface="楷体" panose="02010609060101010101" pitchFamily="49" charset="-122"/>
                <a:ea typeface="楷体" panose="02010609060101010101" pitchFamily="49" charset="-122"/>
                <a:cs typeface="楷体" panose="02010609060101010101" pitchFamily="49" charset="-122"/>
                <a:sym typeface="+mn-ea"/>
              </a:rPr>
              <a:t>准确的人力资源规划</a:t>
            </a:r>
            <a:endParaRPr lang="zh-CN" altLang="en-US" sz="2400" dirty="0">
              <a:latin typeface="楷体" panose="02010609060101010101" pitchFamily="49" charset="-122"/>
              <a:ea typeface="楷体" panose="02010609060101010101" pitchFamily="49" charset="-122"/>
              <a:cs typeface="楷体" panose="02010609060101010101" pitchFamily="49" charset="-122"/>
            </a:endParaRPr>
          </a:p>
          <a:p>
            <a:pPr eaLnBrk="1" hangingPunct="1"/>
            <a:r>
              <a:rPr lang="en-US" altLang="zh-CN" sz="2400" dirty="0">
                <a:latin typeface="楷体" panose="02010609060101010101" pitchFamily="49" charset="-122"/>
                <a:ea typeface="楷体" panose="02010609060101010101" pitchFamily="49" charset="-122"/>
                <a:cs typeface="楷体" panose="02010609060101010101" pitchFamily="49" charset="-122"/>
                <a:sym typeface="+mn-ea"/>
              </a:rPr>
              <a:t>   3.</a:t>
            </a:r>
            <a:r>
              <a:rPr lang="zh-CN" altLang="en-US" sz="2400" dirty="0">
                <a:latin typeface="楷体" panose="02010609060101010101" pitchFamily="49" charset="-122"/>
                <a:ea typeface="楷体" panose="02010609060101010101" pitchFamily="49" charset="-122"/>
                <a:cs typeface="楷体" panose="02010609060101010101" pitchFamily="49" charset="-122"/>
                <a:sym typeface="+mn-ea"/>
              </a:rPr>
              <a:t>有效的工作分析</a:t>
            </a:r>
            <a:endParaRPr lang="zh-CN" altLang="en-US" sz="2400" dirty="0">
              <a:latin typeface="楷体" panose="02010609060101010101" pitchFamily="49" charset="-122"/>
              <a:ea typeface="楷体" panose="02010609060101010101" pitchFamily="49" charset="-122"/>
              <a:cs typeface="楷体" panose="02010609060101010101" pitchFamily="49" charset="-122"/>
            </a:endParaRPr>
          </a:p>
          <a:p>
            <a:pPr eaLnBrk="1" hangingPunct="1"/>
            <a:r>
              <a:rPr lang="en-US" altLang="zh-CN" sz="2400" dirty="0">
                <a:latin typeface="楷体" panose="02010609060101010101" pitchFamily="49" charset="-122"/>
                <a:ea typeface="楷体" panose="02010609060101010101" pitchFamily="49" charset="-122"/>
                <a:cs typeface="楷体" panose="02010609060101010101" pitchFamily="49" charset="-122"/>
                <a:sym typeface="+mn-ea"/>
              </a:rPr>
              <a:t>   4.</a:t>
            </a:r>
            <a:r>
              <a:rPr lang="zh-CN" altLang="en-US" sz="2400" dirty="0">
                <a:latin typeface="楷体" panose="02010609060101010101" pitchFamily="49" charset="-122"/>
                <a:ea typeface="楷体" panose="02010609060101010101" pitchFamily="49" charset="-122"/>
                <a:cs typeface="楷体" panose="02010609060101010101" pitchFamily="49" charset="-122"/>
                <a:sym typeface="+mn-ea"/>
              </a:rPr>
              <a:t>对新员工进行培训</a:t>
            </a:r>
            <a:endParaRPr lang="zh-CN" altLang="en-US" sz="2400" dirty="0">
              <a:latin typeface="楷体" panose="02010609060101010101" pitchFamily="49" charset="-122"/>
              <a:ea typeface="楷体" panose="02010609060101010101" pitchFamily="49" charset="-122"/>
              <a:cs typeface="楷体" panose="02010609060101010101" pitchFamily="49" charset="-122"/>
            </a:endParaRPr>
          </a:p>
          <a:p>
            <a:pPr eaLnBrk="1" hangingPunct="1"/>
            <a:r>
              <a:rPr lang="en-US" altLang="zh-CN" sz="2400" dirty="0">
                <a:latin typeface="楷体" panose="02010609060101010101" pitchFamily="49" charset="-122"/>
                <a:ea typeface="楷体" panose="02010609060101010101" pitchFamily="49" charset="-122"/>
                <a:cs typeface="楷体" panose="02010609060101010101" pitchFamily="49" charset="-122"/>
                <a:sym typeface="+mn-ea"/>
              </a:rPr>
              <a:t>   5.</a:t>
            </a:r>
            <a:r>
              <a:rPr lang="zh-CN" altLang="en-US" sz="2400" dirty="0">
                <a:latin typeface="楷体" panose="02010609060101010101" pitchFamily="49" charset="-122"/>
                <a:ea typeface="楷体" panose="02010609060101010101" pitchFamily="49" charset="-122"/>
                <a:cs typeface="楷体" panose="02010609060101010101" pitchFamily="49" charset="-122"/>
                <a:sym typeface="+mn-ea"/>
              </a:rPr>
              <a:t>进行招聘评估</a:t>
            </a:r>
            <a:endParaRPr lang="zh-CN" altLang="en-US" sz="2400" dirty="0">
              <a:latin typeface="楷体" panose="02010609060101010101" pitchFamily="49" charset="-122"/>
              <a:ea typeface="楷体" panose="02010609060101010101" pitchFamily="49" charset="-122"/>
              <a:cs typeface="楷体" panose="02010609060101010101" pitchFamily="49" charset="-122"/>
            </a:endParaRPr>
          </a:p>
          <a:p>
            <a:pPr marL="457200" lvl="1" indent="0" eaLnBrk="1" hangingPunct="1">
              <a:buNone/>
            </a:pPr>
            <a:endParaRPr lang="zh-CN" altLang="en-US" sz="2400" dirty="0">
              <a:latin typeface="楷体" panose="02010609060101010101" pitchFamily="49" charset="-122"/>
              <a:ea typeface="楷体" panose="02010609060101010101" pitchFamily="49" charset="-122"/>
              <a:cs typeface="楷体" panose="02010609060101010101" pitchFamily="49" charset="-122"/>
              <a:sym typeface="+mn-ea"/>
            </a:endParaRPr>
          </a:p>
        </p:txBody>
      </p:sp>
      <p:grpSp>
        <p:nvGrpSpPr>
          <p:cNvPr id="5" name="组合 4"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GrpSpPr/>
          <p:nvPr/>
        </p:nvGrpSpPr>
        <p:grpSpPr>
          <a:xfrm>
            <a:off x="1964125" y="5345492"/>
            <a:ext cx="8654388" cy="1242412"/>
            <a:chOff x="1767275" y="3266502"/>
            <a:chExt cx="8654388" cy="1242412"/>
          </a:xfrm>
        </p:grpSpPr>
        <p:sp>
          <p:nvSpPr>
            <p:cNvPr id="64" name="Freeform 40"/>
            <p:cNvSpPr/>
            <p:nvPr/>
          </p:nvSpPr>
          <p:spPr bwMode="auto">
            <a:xfrm flipH="1">
              <a:off x="9898020" y="4044501"/>
              <a:ext cx="463966" cy="455147"/>
            </a:xfrm>
            <a:custGeom>
              <a:avLst/>
              <a:gdLst/>
              <a:ahLst/>
              <a:cxnLst/>
              <a:rect l="l" t="t" r="r" b="b"/>
              <a:pathLst>
                <a:path w="1547910" h="1518490">
                  <a:moveTo>
                    <a:pt x="735325" y="0"/>
                  </a:moveTo>
                  <a:cubicBezTo>
                    <a:pt x="1125922" y="0"/>
                    <a:pt x="1099882" y="195344"/>
                    <a:pt x="1099882" y="273482"/>
                  </a:cubicBezTo>
                  <a:cubicBezTo>
                    <a:pt x="1099882" y="338596"/>
                    <a:pt x="1047802" y="533941"/>
                    <a:pt x="1034783" y="612078"/>
                  </a:cubicBezTo>
                  <a:cubicBezTo>
                    <a:pt x="1008743" y="677193"/>
                    <a:pt x="995723" y="755331"/>
                    <a:pt x="1021763" y="794399"/>
                  </a:cubicBezTo>
                  <a:cubicBezTo>
                    <a:pt x="1034783" y="820445"/>
                    <a:pt x="1073842" y="872537"/>
                    <a:pt x="1243100" y="963698"/>
                  </a:cubicBezTo>
                  <a:cubicBezTo>
                    <a:pt x="1399339" y="1054858"/>
                    <a:pt x="1581617" y="1067881"/>
                    <a:pt x="1542557" y="1289271"/>
                  </a:cubicBezTo>
                  <a:cubicBezTo>
                    <a:pt x="1520081" y="1379197"/>
                    <a:pt x="1500030" y="1452144"/>
                    <a:pt x="1480009" y="1518490"/>
                  </a:cubicBezTo>
                  <a:lnTo>
                    <a:pt x="0" y="1518490"/>
                  </a:lnTo>
                  <a:cubicBezTo>
                    <a:pt x="15993" y="1434519"/>
                    <a:pt x="15303" y="1372240"/>
                    <a:pt x="45272" y="1302294"/>
                  </a:cubicBezTo>
                  <a:cubicBezTo>
                    <a:pt x="71312" y="1211134"/>
                    <a:pt x="97352" y="1119973"/>
                    <a:pt x="279630" y="1041835"/>
                  </a:cubicBezTo>
                  <a:cubicBezTo>
                    <a:pt x="461908" y="963698"/>
                    <a:pt x="579087" y="911606"/>
                    <a:pt x="579087" y="911606"/>
                  </a:cubicBezTo>
                  <a:cubicBezTo>
                    <a:pt x="579087" y="911528"/>
                    <a:pt x="579093" y="820440"/>
                    <a:pt x="592107" y="807422"/>
                  </a:cubicBezTo>
                  <a:cubicBezTo>
                    <a:pt x="605127" y="807422"/>
                    <a:pt x="631166" y="768354"/>
                    <a:pt x="605127" y="729285"/>
                  </a:cubicBezTo>
                  <a:cubicBezTo>
                    <a:pt x="592107" y="677193"/>
                    <a:pt x="566067" y="625101"/>
                    <a:pt x="566067" y="599055"/>
                  </a:cubicBezTo>
                  <a:cubicBezTo>
                    <a:pt x="566067" y="573009"/>
                    <a:pt x="344729" y="0"/>
                    <a:pt x="735325" y="0"/>
                  </a:cubicBezTo>
                  <a:close/>
                </a:path>
              </a:pathLst>
            </a:custGeom>
            <a:solidFill>
              <a:schemeClr val="bg1">
                <a:lumMod val="75000"/>
              </a:schemeClr>
            </a:solidFill>
            <a:ln w="9525">
              <a:noFill/>
              <a:round/>
            </a:ln>
          </p:spPr>
          <p:txBody>
            <a:bodyPr/>
            <a:lstStyle/>
            <a:p>
              <a:endParaRPr lang="zh-TW" altLang="en-US"/>
            </a:p>
          </p:txBody>
        </p:sp>
        <p:sp>
          <p:nvSpPr>
            <p:cNvPr id="65" name="Freeform 41"/>
            <p:cNvSpPr/>
            <p:nvPr/>
          </p:nvSpPr>
          <p:spPr bwMode="auto">
            <a:xfrm flipH="1">
              <a:off x="10054382" y="4274804"/>
              <a:ext cx="156073" cy="230303"/>
            </a:xfrm>
            <a:custGeom>
              <a:avLst/>
              <a:gdLst>
                <a:gd name="T0" fmla="*/ 2147483647 w 40"/>
                <a:gd name="T1" fmla="*/ 2147483647 h 59"/>
                <a:gd name="T2" fmla="*/ 2147483647 w 40"/>
                <a:gd name="T3" fmla="*/ 2147483647 h 59"/>
                <a:gd name="T4" fmla="*/ 2147483647 w 40"/>
                <a:gd name="T5" fmla="*/ 0 h 59"/>
                <a:gd name="T6" fmla="*/ 2147483647 w 40"/>
                <a:gd name="T7" fmla="*/ 2147483647 h 59"/>
                <a:gd name="T8" fmla="*/ 2147483647 w 40"/>
                <a:gd name="T9" fmla="*/ 2147483647 h 59"/>
                <a:gd name="T10" fmla="*/ 2147483647 w 40"/>
                <a:gd name="T11" fmla="*/ 2147483647 h 59"/>
                <a:gd name="T12" fmla="*/ 2147483647 w 40"/>
                <a:gd name="T13" fmla="*/ 2147483647 h 59"/>
                <a:gd name="T14" fmla="*/ 2147483647 w 40"/>
                <a:gd name="T15" fmla="*/ 2147483647 h 59"/>
                <a:gd name="T16" fmla="*/ 0 60000 65536"/>
                <a:gd name="T17" fmla="*/ 0 60000 65536"/>
                <a:gd name="T18" fmla="*/ 0 60000 65536"/>
                <a:gd name="T19" fmla="*/ 0 60000 65536"/>
                <a:gd name="T20" fmla="*/ 0 60000 65536"/>
                <a:gd name="T21" fmla="*/ 0 60000 65536"/>
                <a:gd name="T22" fmla="*/ 0 60000 65536"/>
                <a:gd name="T23" fmla="*/ 0 60000 65536"/>
                <a:gd name="T24" fmla="*/ 0 w 40"/>
                <a:gd name="T25" fmla="*/ 0 h 59"/>
                <a:gd name="T26" fmla="*/ 40 w 40"/>
                <a:gd name="T27" fmla="*/ 59 h 5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0" h="59">
                  <a:moveTo>
                    <a:pt x="1" y="59"/>
                  </a:moveTo>
                  <a:cubicBezTo>
                    <a:pt x="1" y="59"/>
                    <a:pt x="19" y="21"/>
                    <a:pt x="40" y="4"/>
                  </a:cubicBezTo>
                  <a:cubicBezTo>
                    <a:pt x="40" y="4"/>
                    <a:pt x="37" y="2"/>
                    <a:pt x="37" y="0"/>
                  </a:cubicBezTo>
                  <a:cubicBezTo>
                    <a:pt x="37" y="0"/>
                    <a:pt x="16" y="14"/>
                    <a:pt x="15" y="15"/>
                  </a:cubicBezTo>
                  <a:cubicBezTo>
                    <a:pt x="14" y="16"/>
                    <a:pt x="13" y="16"/>
                    <a:pt x="12" y="15"/>
                  </a:cubicBezTo>
                  <a:cubicBezTo>
                    <a:pt x="11" y="14"/>
                    <a:pt x="5" y="3"/>
                    <a:pt x="5" y="3"/>
                  </a:cubicBezTo>
                  <a:cubicBezTo>
                    <a:pt x="5" y="3"/>
                    <a:pt x="3" y="10"/>
                    <a:pt x="4" y="11"/>
                  </a:cubicBezTo>
                  <a:cubicBezTo>
                    <a:pt x="4" y="13"/>
                    <a:pt x="0" y="49"/>
                    <a:pt x="1" y="59"/>
                  </a:cubicBezTo>
                  <a:close/>
                </a:path>
              </a:pathLst>
            </a:custGeom>
            <a:solidFill>
              <a:srgbClr val="FFFFFF"/>
            </a:solidFill>
            <a:ln w="9525">
              <a:noFill/>
              <a:round/>
            </a:ln>
          </p:spPr>
          <p:txBody>
            <a:bodyPr/>
            <a:lstStyle/>
            <a:p>
              <a:endParaRPr lang="zh-TW" altLang="en-US"/>
            </a:p>
          </p:txBody>
        </p:sp>
        <p:sp>
          <p:nvSpPr>
            <p:cNvPr id="66" name="Freeform 42"/>
            <p:cNvSpPr/>
            <p:nvPr/>
          </p:nvSpPr>
          <p:spPr bwMode="auto">
            <a:xfrm flipH="1">
              <a:off x="10144389" y="4325717"/>
              <a:ext cx="66141" cy="183195"/>
            </a:xfrm>
            <a:custGeom>
              <a:avLst/>
              <a:gdLst>
                <a:gd name="T0" fmla="*/ 0 w 17"/>
                <a:gd name="T1" fmla="*/ 2147483647 h 47"/>
                <a:gd name="T2" fmla="*/ 2147483647 w 17"/>
                <a:gd name="T3" fmla="*/ 2147483647 h 47"/>
                <a:gd name="T4" fmla="*/ 2147483647 w 17"/>
                <a:gd name="T5" fmla="*/ 1183728112 h 47"/>
                <a:gd name="T6" fmla="*/ 2147483647 w 17"/>
                <a:gd name="T7" fmla="*/ 507312048 h 47"/>
                <a:gd name="T8" fmla="*/ 1684852866 w 17"/>
                <a:gd name="T9" fmla="*/ 845520080 h 47"/>
                <a:gd name="T10" fmla="*/ 168482691 w 17"/>
                <a:gd name="T11" fmla="*/ 2147483647 h 47"/>
                <a:gd name="T12" fmla="*/ 0 w 17"/>
                <a:gd name="T13" fmla="*/ 2147483647 h 47"/>
                <a:gd name="T14" fmla="*/ 0 60000 65536"/>
                <a:gd name="T15" fmla="*/ 0 60000 65536"/>
                <a:gd name="T16" fmla="*/ 0 60000 65536"/>
                <a:gd name="T17" fmla="*/ 0 60000 65536"/>
                <a:gd name="T18" fmla="*/ 0 60000 65536"/>
                <a:gd name="T19" fmla="*/ 0 60000 65536"/>
                <a:gd name="T20" fmla="*/ 0 60000 65536"/>
                <a:gd name="T21" fmla="*/ 0 w 17"/>
                <a:gd name="T22" fmla="*/ 0 h 47"/>
                <a:gd name="T23" fmla="*/ 17 w 17"/>
                <a:gd name="T24" fmla="*/ 47 h 4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7" h="47">
                  <a:moveTo>
                    <a:pt x="0" y="47"/>
                  </a:moveTo>
                  <a:cubicBezTo>
                    <a:pt x="0" y="47"/>
                    <a:pt x="14" y="25"/>
                    <a:pt x="13" y="14"/>
                  </a:cubicBezTo>
                  <a:cubicBezTo>
                    <a:pt x="13" y="9"/>
                    <a:pt x="14" y="7"/>
                    <a:pt x="14" y="7"/>
                  </a:cubicBezTo>
                  <a:cubicBezTo>
                    <a:pt x="14" y="7"/>
                    <a:pt x="17" y="4"/>
                    <a:pt x="16" y="3"/>
                  </a:cubicBezTo>
                  <a:cubicBezTo>
                    <a:pt x="15" y="1"/>
                    <a:pt x="12" y="0"/>
                    <a:pt x="10" y="5"/>
                  </a:cubicBezTo>
                  <a:cubicBezTo>
                    <a:pt x="11" y="8"/>
                    <a:pt x="1" y="15"/>
                    <a:pt x="1" y="26"/>
                  </a:cubicBezTo>
                  <a:lnTo>
                    <a:pt x="0" y="47"/>
                  </a:lnTo>
                  <a:close/>
                </a:path>
              </a:pathLst>
            </a:custGeom>
            <a:solidFill>
              <a:schemeClr val="bg1">
                <a:lumMod val="75000"/>
              </a:schemeClr>
            </a:solidFill>
            <a:ln w="9525">
              <a:noFill/>
              <a:round/>
            </a:ln>
          </p:spPr>
          <p:txBody>
            <a:bodyPr/>
            <a:lstStyle/>
            <a:p>
              <a:pPr>
                <a:defRPr/>
              </a:pPr>
              <a:endParaRPr lang="zh-TW" altLang="en-US"/>
            </a:p>
          </p:txBody>
        </p:sp>
        <p:sp>
          <p:nvSpPr>
            <p:cNvPr id="67" name="Freeform 43"/>
            <p:cNvSpPr/>
            <p:nvPr/>
          </p:nvSpPr>
          <p:spPr bwMode="auto">
            <a:xfrm flipH="1">
              <a:off x="10116716" y="4329524"/>
              <a:ext cx="31405" cy="27122"/>
            </a:xfrm>
            <a:custGeom>
              <a:avLst/>
              <a:gdLst>
                <a:gd name="T0" fmla="*/ 0 w 66"/>
                <a:gd name="T1" fmla="*/ 2147483647 h 57"/>
                <a:gd name="T2" fmla="*/ 0 w 66"/>
                <a:gd name="T3" fmla="*/ 0 h 57"/>
                <a:gd name="T4" fmla="*/ 2147483647 w 66"/>
                <a:gd name="T5" fmla="*/ 2147483647 h 57"/>
                <a:gd name="T6" fmla="*/ 2147483647 w 66"/>
                <a:gd name="T7" fmla="*/ 2147483647 h 57"/>
                <a:gd name="T8" fmla="*/ 0 w 66"/>
                <a:gd name="T9" fmla="*/ 2147483647 h 57"/>
                <a:gd name="T10" fmla="*/ 0 60000 65536"/>
                <a:gd name="T11" fmla="*/ 0 60000 65536"/>
                <a:gd name="T12" fmla="*/ 0 60000 65536"/>
                <a:gd name="T13" fmla="*/ 0 60000 65536"/>
                <a:gd name="T14" fmla="*/ 0 60000 65536"/>
                <a:gd name="T15" fmla="*/ 0 w 66"/>
                <a:gd name="T16" fmla="*/ 0 h 57"/>
                <a:gd name="T17" fmla="*/ 66 w 66"/>
                <a:gd name="T18" fmla="*/ 57 h 57"/>
              </a:gdLst>
              <a:ahLst/>
              <a:cxnLst>
                <a:cxn ang="T10">
                  <a:pos x="T0" y="T1"/>
                </a:cxn>
                <a:cxn ang="T11">
                  <a:pos x="T2" y="T3"/>
                </a:cxn>
                <a:cxn ang="T12">
                  <a:pos x="T4" y="T5"/>
                </a:cxn>
                <a:cxn ang="T13">
                  <a:pos x="T6" y="T7"/>
                </a:cxn>
                <a:cxn ang="T14">
                  <a:pos x="T8" y="T9"/>
                </a:cxn>
              </a:cxnLst>
              <a:rect l="T15" t="T16" r="T17" b="T18"/>
              <a:pathLst>
                <a:path w="66" h="57">
                  <a:moveTo>
                    <a:pt x="0" y="8"/>
                  </a:moveTo>
                  <a:lnTo>
                    <a:pt x="0" y="0"/>
                  </a:lnTo>
                  <a:lnTo>
                    <a:pt x="66" y="57"/>
                  </a:lnTo>
                  <a:lnTo>
                    <a:pt x="0" y="8"/>
                  </a:lnTo>
                  <a:close/>
                </a:path>
              </a:pathLst>
            </a:custGeom>
            <a:solidFill>
              <a:srgbClr val="000000"/>
            </a:solidFill>
            <a:ln w="9525">
              <a:noFill/>
              <a:round/>
            </a:ln>
          </p:spPr>
          <p:txBody>
            <a:bodyPr/>
            <a:lstStyle/>
            <a:p>
              <a:endParaRPr lang="zh-TW" altLang="en-US"/>
            </a:p>
          </p:txBody>
        </p:sp>
        <p:sp>
          <p:nvSpPr>
            <p:cNvPr id="68" name="Freeform 44"/>
            <p:cNvSpPr/>
            <p:nvPr/>
          </p:nvSpPr>
          <p:spPr bwMode="auto">
            <a:xfrm flipH="1">
              <a:off x="10163825" y="4329524"/>
              <a:ext cx="35212" cy="27122"/>
            </a:xfrm>
            <a:custGeom>
              <a:avLst/>
              <a:gdLst>
                <a:gd name="T0" fmla="*/ 0 w 74"/>
                <a:gd name="T1" fmla="*/ 2147483647 h 57"/>
                <a:gd name="T2" fmla="*/ 2147483647 w 74"/>
                <a:gd name="T3" fmla="*/ 0 h 57"/>
                <a:gd name="T4" fmla="*/ 2147483647 w 74"/>
                <a:gd name="T5" fmla="*/ 0 h 57"/>
                <a:gd name="T6" fmla="*/ 0 w 74"/>
                <a:gd name="T7" fmla="*/ 2147483647 h 57"/>
                <a:gd name="T8" fmla="*/ 0 w 74"/>
                <a:gd name="T9" fmla="*/ 2147483647 h 57"/>
                <a:gd name="T10" fmla="*/ 0 60000 65536"/>
                <a:gd name="T11" fmla="*/ 0 60000 65536"/>
                <a:gd name="T12" fmla="*/ 0 60000 65536"/>
                <a:gd name="T13" fmla="*/ 0 60000 65536"/>
                <a:gd name="T14" fmla="*/ 0 60000 65536"/>
                <a:gd name="T15" fmla="*/ 0 w 74"/>
                <a:gd name="T16" fmla="*/ 0 h 57"/>
                <a:gd name="T17" fmla="*/ 74 w 74"/>
                <a:gd name="T18" fmla="*/ 57 h 57"/>
              </a:gdLst>
              <a:ahLst/>
              <a:cxnLst>
                <a:cxn ang="T10">
                  <a:pos x="T0" y="T1"/>
                </a:cxn>
                <a:cxn ang="T11">
                  <a:pos x="T2" y="T3"/>
                </a:cxn>
                <a:cxn ang="T12">
                  <a:pos x="T4" y="T5"/>
                </a:cxn>
                <a:cxn ang="T13">
                  <a:pos x="T6" y="T7"/>
                </a:cxn>
                <a:cxn ang="T14">
                  <a:pos x="T8" y="T9"/>
                </a:cxn>
              </a:cxnLst>
              <a:rect l="T15" t="T16" r="T17" b="T18"/>
              <a:pathLst>
                <a:path w="74" h="57">
                  <a:moveTo>
                    <a:pt x="0" y="57"/>
                  </a:moveTo>
                  <a:lnTo>
                    <a:pt x="66" y="0"/>
                  </a:lnTo>
                  <a:lnTo>
                    <a:pt x="74" y="0"/>
                  </a:lnTo>
                  <a:lnTo>
                    <a:pt x="0" y="57"/>
                  </a:lnTo>
                  <a:close/>
                </a:path>
              </a:pathLst>
            </a:custGeom>
            <a:solidFill>
              <a:srgbClr val="000000"/>
            </a:solidFill>
            <a:ln w="9525">
              <a:noFill/>
              <a:round/>
            </a:ln>
          </p:spPr>
          <p:txBody>
            <a:bodyPr/>
            <a:lstStyle/>
            <a:p>
              <a:endParaRPr lang="zh-TW" altLang="en-US"/>
            </a:p>
          </p:txBody>
        </p:sp>
        <p:sp>
          <p:nvSpPr>
            <p:cNvPr id="69" name="Freeform 40"/>
            <p:cNvSpPr/>
            <p:nvPr/>
          </p:nvSpPr>
          <p:spPr bwMode="auto">
            <a:xfrm flipH="1">
              <a:off x="8972044" y="3918419"/>
              <a:ext cx="589925" cy="578714"/>
            </a:xfrm>
            <a:custGeom>
              <a:avLst/>
              <a:gdLst/>
              <a:ahLst/>
              <a:cxnLst/>
              <a:rect l="l" t="t" r="r" b="b"/>
              <a:pathLst>
                <a:path w="1547910" h="1518490">
                  <a:moveTo>
                    <a:pt x="735325" y="0"/>
                  </a:moveTo>
                  <a:cubicBezTo>
                    <a:pt x="1125922" y="0"/>
                    <a:pt x="1099882" y="195344"/>
                    <a:pt x="1099882" y="273482"/>
                  </a:cubicBezTo>
                  <a:cubicBezTo>
                    <a:pt x="1099882" y="338596"/>
                    <a:pt x="1047802" y="533941"/>
                    <a:pt x="1034783" y="612078"/>
                  </a:cubicBezTo>
                  <a:cubicBezTo>
                    <a:pt x="1008743" y="677193"/>
                    <a:pt x="995723" y="755331"/>
                    <a:pt x="1021763" y="794399"/>
                  </a:cubicBezTo>
                  <a:cubicBezTo>
                    <a:pt x="1034783" y="820445"/>
                    <a:pt x="1073842" y="872537"/>
                    <a:pt x="1243100" y="963698"/>
                  </a:cubicBezTo>
                  <a:cubicBezTo>
                    <a:pt x="1399339" y="1054858"/>
                    <a:pt x="1581617" y="1067881"/>
                    <a:pt x="1542557" y="1289271"/>
                  </a:cubicBezTo>
                  <a:cubicBezTo>
                    <a:pt x="1520081" y="1379197"/>
                    <a:pt x="1500030" y="1452144"/>
                    <a:pt x="1480009" y="1518490"/>
                  </a:cubicBezTo>
                  <a:lnTo>
                    <a:pt x="0" y="1518490"/>
                  </a:lnTo>
                  <a:cubicBezTo>
                    <a:pt x="15993" y="1434519"/>
                    <a:pt x="15303" y="1372240"/>
                    <a:pt x="45272" y="1302294"/>
                  </a:cubicBezTo>
                  <a:cubicBezTo>
                    <a:pt x="71312" y="1211134"/>
                    <a:pt x="97352" y="1119973"/>
                    <a:pt x="279630" y="1041835"/>
                  </a:cubicBezTo>
                  <a:cubicBezTo>
                    <a:pt x="461908" y="963698"/>
                    <a:pt x="579087" y="911606"/>
                    <a:pt x="579087" y="911606"/>
                  </a:cubicBezTo>
                  <a:cubicBezTo>
                    <a:pt x="579087" y="911528"/>
                    <a:pt x="579093" y="820440"/>
                    <a:pt x="592107" y="807422"/>
                  </a:cubicBezTo>
                  <a:cubicBezTo>
                    <a:pt x="605127" y="807422"/>
                    <a:pt x="631166" y="768354"/>
                    <a:pt x="605127" y="729285"/>
                  </a:cubicBezTo>
                  <a:cubicBezTo>
                    <a:pt x="592107" y="677193"/>
                    <a:pt x="566067" y="625101"/>
                    <a:pt x="566067" y="599055"/>
                  </a:cubicBezTo>
                  <a:cubicBezTo>
                    <a:pt x="566067" y="573009"/>
                    <a:pt x="344729" y="0"/>
                    <a:pt x="735325" y="0"/>
                  </a:cubicBezTo>
                  <a:close/>
                </a:path>
              </a:pathLst>
            </a:custGeom>
            <a:solidFill>
              <a:schemeClr val="bg1">
                <a:lumMod val="75000"/>
              </a:schemeClr>
            </a:solidFill>
            <a:ln w="9525">
              <a:noFill/>
              <a:round/>
            </a:ln>
          </p:spPr>
          <p:txBody>
            <a:bodyPr/>
            <a:lstStyle/>
            <a:p>
              <a:endParaRPr lang="zh-TW" altLang="en-US"/>
            </a:p>
          </p:txBody>
        </p:sp>
        <p:sp>
          <p:nvSpPr>
            <p:cNvPr id="70" name="Freeform 41"/>
            <p:cNvSpPr/>
            <p:nvPr/>
          </p:nvSpPr>
          <p:spPr bwMode="auto">
            <a:xfrm flipH="1">
              <a:off x="9170856" y="4211245"/>
              <a:ext cx="198445" cy="292827"/>
            </a:xfrm>
            <a:custGeom>
              <a:avLst/>
              <a:gdLst>
                <a:gd name="T0" fmla="*/ 2147483647 w 40"/>
                <a:gd name="T1" fmla="*/ 2147483647 h 59"/>
                <a:gd name="T2" fmla="*/ 2147483647 w 40"/>
                <a:gd name="T3" fmla="*/ 2147483647 h 59"/>
                <a:gd name="T4" fmla="*/ 2147483647 w 40"/>
                <a:gd name="T5" fmla="*/ 0 h 59"/>
                <a:gd name="T6" fmla="*/ 2147483647 w 40"/>
                <a:gd name="T7" fmla="*/ 2147483647 h 59"/>
                <a:gd name="T8" fmla="*/ 2147483647 w 40"/>
                <a:gd name="T9" fmla="*/ 2147483647 h 59"/>
                <a:gd name="T10" fmla="*/ 2147483647 w 40"/>
                <a:gd name="T11" fmla="*/ 2147483647 h 59"/>
                <a:gd name="T12" fmla="*/ 2147483647 w 40"/>
                <a:gd name="T13" fmla="*/ 2147483647 h 59"/>
                <a:gd name="T14" fmla="*/ 2147483647 w 40"/>
                <a:gd name="T15" fmla="*/ 2147483647 h 59"/>
                <a:gd name="T16" fmla="*/ 0 60000 65536"/>
                <a:gd name="T17" fmla="*/ 0 60000 65536"/>
                <a:gd name="T18" fmla="*/ 0 60000 65536"/>
                <a:gd name="T19" fmla="*/ 0 60000 65536"/>
                <a:gd name="T20" fmla="*/ 0 60000 65536"/>
                <a:gd name="T21" fmla="*/ 0 60000 65536"/>
                <a:gd name="T22" fmla="*/ 0 60000 65536"/>
                <a:gd name="T23" fmla="*/ 0 60000 65536"/>
                <a:gd name="T24" fmla="*/ 0 w 40"/>
                <a:gd name="T25" fmla="*/ 0 h 59"/>
                <a:gd name="T26" fmla="*/ 40 w 40"/>
                <a:gd name="T27" fmla="*/ 59 h 5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0" h="59">
                  <a:moveTo>
                    <a:pt x="1" y="59"/>
                  </a:moveTo>
                  <a:cubicBezTo>
                    <a:pt x="1" y="59"/>
                    <a:pt x="19" y="21"/>
                    <a:pt x="40" y="4"/>
                  </a:cubicBezTo>
                  <a:cubicBezTo>
                    <a:pt x="40" y="4"/>
                    <a:pt x="37" y="2"/>
                    <a:pt x="37" y="0"/>
                  </a:cubicBezTo>
                  <a:cubicBezTo>
                    <a:pt x="37" y="0"/>
                    <a:pt x="16" y="14"/>
                    <a:pt x="15" y="15"/>
                  </a:cubicBezTo>
                  <a:cubicBezTo>
                    <a:pt x="14" y="16"/>
                    <a:pt x="13" y="16"/>
                    <a:pt x="12" y="15"/>
                  </a:cubicBezTo>
                  <a:cubicBezTo>
                    <a:pt x="11" y="14"/>
                    <a:pt x="5" y="3"/>
                    <a:pt x="5" y="3"/>
                  </a:cubicBezTo>
                  <a:cubicBezTo>
                    <a:pt x="5" y="3"/>
                    <a:pt x="3" y="10"/>
                    <a:pt x="4" y="11"/>
                  </a:cubicBezTo>
                  <a:cubicBezTo>
                    <a:pt x="4" y="13"/>
                    <a:pt x="0" y="49"/>
                    <a:pt x="1" y="59"/>
                  </a:cubicBezTo>
                  <a:close/>
                </a:path>
              </a:pathLst>
            </a:custGeom>
            <a:solidFill>
              <a:srgbClr val="FFFFFF"/>
            </a:solidFill>
            <a:ln w="9525">
              <a:noFill/>
              <a:round/>
            </a:ln>
          </p:spPr>
          <p:txBody>
            <a:bodyPr/>
            <a:lstStyle/>
            <a:p>
              <a:endParaRPr lang="zh-TW" altLang="en-US"/>
            </a:p>
          </p:txBody>
        </p:sp>
        <p:sp>
          <p:nvSpPr>
            <p:cNvPr id="71" name="Freeform 42"/>
            <p:cNvSpPr/>
            <p:nvPr/>
          </p:nvSpPr>
          <p:spPr bwMode="auto">
            <a:xfrm flipH="1">
              <a:off x="9285301" y="4275983"/>
              <a:ext cx="84097" cy="232930"/>
            </a:xfrm>
            <a:custGeom>
              <a:avLst/>
              <a:gdLst>
                <a:gd name="T0" fmla="*/ 0 w 17"/>
                <a:gd name="T1" fmla="*/ 2147483647 h 47"/>
                <a:gd name="T2" fmla="*/ 2147483647 w 17"/>
                <a:gd name="T3" fmla="*/ 2147483647 h 47"/>
                <a:gd name="T4" fmla="*/ 2147483647 w 17"/>
                <a:gd name="T5" fmla="*/ 1183728112 h 47"/>
                <a:gd name="T6" fmla="*/ 2147483647 w 17"/>
                <a:gd name="T7" fmla="*/ 507312048 h 47"/>
                <a:gd name="T8" fmla="*/ 1684852866 w 17"/>
                <a:gd name="T9" fmla="*/ 845520080 h 47"/>
                <a:gd name="T10" fmla="*/ 168482691 w 17"/>
                <a:gd name="T11" fmla="*/ 2147483647 h 47"/>
                <a:gd name="T12" fmla="*/ 0 w 17"/>
                <a:gd name="T13" fmla="*/ 2147483647 h 47"/>
                <a:gd name="T14" fmla="*/ 0 60000 65536"/>
                <a:gd name="T15" fmla="*/ 0 60000 65536"/>
                <a:gd name="T16" fmla="*/ 0 60000 65536"/>
                <a:gd name="T17" fmla="*/ 0 60000 65536"/>
                <a:gd name="T18" fmla="*/ 0 60000 65536"/>
                <a:gd name="T19" fmla="*/ 0 60000 65536"/>
                <a:gd name="T20" fmla="*/ 0 60000 65536"/>
                <a:gd name="T21" fmla="*/ 0 w 17"/>
                <a:gd name="T22" fmla="*/ 0 h 47"/>
                <a:gd name="T23" fmla="*/ 17 w 17"/>
                <a:gd name="T24" fmla="*/ 47 h 4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7" h="47">
                  <a:moveTo>
                    <a:pt x="0" y="47"/>
                  </a:moveTo>
                  <a:cubicBezTo>
                    <a:pt x="0" y="47"/>
                    <a:pt x="14" y="25"/>
                    <a:pt x="13" y="14"/>
                  </a:cubicBezTo>
                  <a:cubicBezTo>
                    <a:pt x="13" y="9"/>
                    <a:pt x="14" y="7"/>
                    <a:pt x="14" y="7"/>
                  </a:cubicBezTo>
                  <a:cubicBezTo>
                    <a:pt x="14" y="7"/>
                    <a:pt x="17" y="4"/>
                    <a:pt x="16" y="3"/>
                  </a:cubicBezTo>
                  <a:cubicBezTo>
                    <a:pt x="15" y="1"/>
                    <a:pt x="12" y="0"/>
                    <a:pt x="10" y="5"/>
                  </a:cubicBezTo>
                  <a:cubicBezTo>
                    <a:pt x="11" y="8"/>
                    <a:pt x="1" y="15"/>
                    <a:pt x="1" y="26"/>
                  </a:cubicBezTo>
                  <a:lnTo>
                    <a:pt x="0" y="47"/>
                  </a:lnTo>
                  <a:close/>
                </a:path>
              </a:pathLst>
            </a:custGeom>
            <a:solidFill>
              <a:schemeClr val="bg1">
                <a:lumMod val="75000"/>
              </a:schemeClr>
            </a:solidFill>
            <a:ln w="9525">
              <a:noFill/>
              <a:round/>
            </a:ln>
          </p:spPr>
          <p:txBody>
            <a:bodyPr/>
            <a:lstStyle/>
            <a:p>
              <a:pPr>
                <a:defRPr/>
              </a:pPr>
              <a:endParaRPr lang="zh-TW" altLang="en-US"/>
            </a:p>
          </p:txBody>
        </p:sp>
        <p:sp>
          <p:nvSpPr>
            <p:cNvPr id="72" name="Freeform 43"/>
            <p:cNvSpPr/>
            <p:nvPr/>
          </p:nvSpPr>
          <p:spPr bwMode="auto">
            <a:xfrm flipH="1">
              <a:off x="9250114" y="4280824"/>
              <a:ext cx="39931" cy="34486"/>
            </a:xfrm>
            <a:custGeom>
              <a:avLst/>
              <a:gdLst>
                <a:gd name="T0" fmla="*/ 0 w 66"/>
                <a:gd name="T1" fmla="*/ 2147483647 h 57"/>
                <a:gd name="T2" fmla="*/ 0 w 66"/>
                <a:gd name="T3" fmla="*/ 0 h 57"/>
                <a:gd name="T4" fmla="*/ 2147483647 w 66"/>
                <a:gd name="T5" fmla="*/ 2147483647 h 57"/>
                <a:gd name="T6" fmla="*/ 2147483647 w 66"/>
                <a:gd name="T7" fmla="*/ 2147483647 h 57"/>
                <a:gd name="T8" fmla="*/ 0 w 66"/>
                <a:gd name="T9" fmla="*/ 2147483647 h 57"/>
                <a:gd name="T10" fmla="*/ 0 60000 65536"/>
                <a:gd name="T11" fmla="*/ 0 60000 65536"/>
                <a:gd name="T12" fmla="*/ 0 60000 65536"/>
                <a:gd name="T13" fmla="*/ 0 60000 65536"/>
                <a:gd name="T14" fmla="*/ 0 60000 65536"/>
                <a:gd name="T15" fmla="*/ 0 w 66"/>
                <a:gd name="T16" fmla="*/ 0 h 57"/>
                <a:gd name="T17" fmla="*/ 66 w 66"/>
                <a:gd name="T18" fmla="*/ 57 h 57"/>
              </a:gdLst>
              <a:ahLst/>
              <a:cxnLst>
                <a:cxn ang="T10">
                  <a:pos x="T0" y="T1"/>
                </a:cxn>
                <a:cxn ang="T11">
                  <a:pos x="T2" y="T3"/>
                </a:cxn>
                <a:cxn ang="T12">
                  <a:pos x="T4" y="T5"/>
                </a:cxn>
                <a:cxn ang="T13">
                  <a:pos x="T6" y="T7"/>
                </a:cxn>
                <a:cxn ang="T14">
                  <a:pos x="T8" y="T9"/>
                </a:cxn>
              </a:cxnLst>
              <a:rect l="T15" t="T16" r="T17" b="T18"/>
              <a:pathLst>
                <a:path w="66" h="57">
                  <a:moveTo>
                    <a:pt x="0" y="8"/>
                  </a:moveTo>
                  <a:lnTo>
                    <a:pt x="0" y="0"/>
                  </a:lnTo>
                  <a:lnTo>
                    <a:pt x="66" y="57"/>
                  </a:lnTo>
                  <a:lnTo>
                    <a:pt x="0" y="8"/>
                  </a:lnTo>
                  <a:close/>
                </a:path>
              </a:pathLst>
            </a:custGeom>
            <a:solidFill>
              <a:srgbClr val="000000"/>
            </a:solidFill>
            <a:ln w="9525">
              <a:noFill/>
              <a:round/>
            </a:ln>
          </p:spPr>
          <p:txBody>
            <a:bodyPr/>
            <a:lstStyle/>
            <a:p>
              <a:endParaRPr lang="zh-TW" altLang="en-US"/>
            </a:p>
          </p:txBody>
        </p:sp>
        <p:sp>
          <p:nvSpPr>
            <p:cNvPr id="73" name="Freeform 44"/>
            <p:cNvSpPr/>
            <p:nvPr/>
          </p:nvSpPr>
          <p:spPr bwMode="auto">
            <a:xfrm flipH="1">
              <a:off x="9310010" y="4280824"/>
              <a:ext cx="44771" cy="34486"/>
            </a:xfrm>
            <a:custGeom>
              <a:avLst/>
              <a:gdLst>
                <a:gd name="T0" fmla="*/ 0 w 74"/>
                <a:gd name="T1" fmla="*/ 2147483647 h 57"/>
                <a:gd name="T2" fmla="*/ 2147483647 w 74"/>
                <a:gd name="T3" fmla="*/ 0 h 57"/>
                <a:gd name="T4" fmla="*/ 2147483647 w 74"/>
                <a:gd name="T5" fmla="*/ 0 h 57"/>
                <a:gd name="T6" fmla="*/ 0 w 74"/>
                <a:gd name="T7" fmla="*/ 2147483647 h 57"/>
                <a:gd name="T8" fmla="*/ 0 w 74"/>
                <a:gd name="T9" fmla="*/ 2147483647 h 57"/>
                <a:gd name="T10" fmla="*/ 0 60000 65536"/>
                <a:gd name="T11" fmla="*/ 0 60000 65536"/>
                <a:gd name="T12" fmla="*/ 0 60000 65536"/>
                <a:gd name="T13" fmla="*/ 0 60000 65536"/>
                <a:gd name="T14" fmla="*/ 0 60000 65536"/>
                <a:gd name="T15" fmla="*/ 0 w 74"/>
                <a:gd name="T16" fmla="*/ 0 h 57"/>
                <a:gd name="T17" fmla="*/ 74 w 74"/>
                <a:gd name="T18" fmla="*/ 57 h 57"/>
              </a:gdLst>
              <a:ahLst/>
              <a:cxnLst>
                <a:cxn ang="T10">
                  <a:pos x="T0" y="T1"/>
                </a:cxn>
                <a:cxn ang="T11">
                  <a:pos x="T2" y="T3"/>
                </a:cxn>
                <a:cxn ang="T12">
                  <a:pos x="T4" y="T5"/>
                </a:cxn>
                <a:cxn ang="T13">
                  <a:pos x="T6" y="T7"/>
                </a:cxn>
                <a:cxn ang="T14">
                  <a:pos x="T8" y="T9"/>
                </a:cxn>
              </a:cxnLst>
              <a:rect l="T15" t="T16" r="T17" b="T18"/>
              <a:pathLst>
                <a:path w="74" h="57">
                  <a:moveTo>
                    <a:pt x="0" y="57"/>
                  </a:moveTo>
                  <a:lnTo>
                    <a:pt x="66" y="0"/>
                  </a:lnTo>
                  <a:lnTo>
                    <a:pt x="74" y="0"/>
                  </a:lnTo>
                  <a:lnTo>
                    <a:pt x="0" y="57"/>
                  </a:lnTo>
                  <a:close/>
                </a:path>
              </a:pathLst>
            </a:custGeom>
            <a:solidFill>
              <a:srgbClr val="000000"/>
            </a:solidFill>
            <a:ln w="9525">
              <a:noFill/>
              <a:round/>
            </a:ln>
          </p:spPr>
          <p:txBody>
            <a:bodyPr/>
            <a:lstStyle/>
            <a:p>
              <a:endParaRPr lang="zh-TW" altLang="en-US"/>
            </a:p>
          </p:txBody>
        </p:sp>
        <p:sp>
          <p:nvSpPr>
            <p:cNvPr id="74" name="Freeform 40"/>
            <p:cNvSpPr/>
            <p:nvPr/>
          </p:nvSpPr>
          <p:spPr bwMode="auto">
            <a:xfrm flipH="1">
              <a:off x="9335361" y="3835866"/>
              <a:ext cx="672399" cy="659621"/>
            </a:xfrm>
            <a:custGeom>
              <a:avLst/>
              <a:gdLst/>
              <a:ahLst/>
              <a:cxnLst/>
              <a:rect l="l" t="t" r="r" b="b"/>
              <a:pathLst>
                <a:path w="1547910" h="1518490">
                  <a:moveTo>
                    <a:pt x="735325" y="0"/>
                  </a:moveTo>
                  <a:cubicBezTo>
                    <a:pt x="1125922" y="0"/>
                    <a:pt x="1099882" y="195344"/>
                    <a:pt x="1099882" y="273482"/>
                  </a:cubicBezTo>
                  <a:cubicBezTo>
                    <a:pt x="1099882" y="338596"/>
                    <a:pt x="1047802" y="533941"/>
                    <a:pt x="1034783" y="612078"/>
                  </a:cubicBezTo>
                  <a:cubicBezTo>
                    <a:pt x="1008743" y="677193"/>
                    <a:pt x="995723" y="755331"/>
                    <a:pt x="1021763" y="794399"/>
                  </a:cubicBezTo>
                  <a:cubicBezTo>
                    <a:pt x="1034783" y="820445"/>
                    <a:pt x="1073842" y="872537"/>
                    <a:pt x="1243100" y="963698"/>
                  </a:cubicBezTo>
                  <a:cubicBezTo>
                    <a:pt x="1399339" y="1054858"/>
                    <a:pt x="1581617" y="1067881"/>
                    <a:pt x="1542557" y="1289271"/>
                  </a:cubicBezTo>
                  <a:cubicBezTo>
                    <a:pt x="1520081" y="1379197"/>
                    <a:pt x="1500030" y="1452144"/>
                    <a:pt x="1480009" y="1518490"/>
                  </a:cubicBezTo>
                  <a:lnTo>
                    <a:pt x="0" y="1518490"/>
                  </a:lnTo>
                  <a:cubicBezTo>
                    <a:pt x="15993" y="1434519"/>
                    <a:pt x="15303" y="1372240"/>
                    <a:pt x="45272" y="1302294"/>
                  </a:cubicBezTo>
                  <a:cubicBezTo>
                    <a:pt x="71312" y="1211134"/>
                    <a:pt x="97352" y="1119973"/>
                    <a:pt x="279630" y="1041835"/>
                  </a:cubicBezTo>
                  <a:cubicBezTo>
                    <a:pt x="461908" y="963698"/>
                    <a:pt x="579087" y="911606"/>
                    <a:pt x="579087" y="911606"/>
                  </a:cubicBezTo>
                  <a:cubicBezTo>
                    <a:pt x="579087" y="911528"/>
                    <a:pt x="579093" y="820440"/>
                    <a:pt x="592107" y="807422"/>
                  </a:cubicBezTo>
                  <a:cubicBezTo>
                    <a:pt x="605127" y="807422"/>
                    <a:pt x="631166" y="768354"/>
                    <a:pt x="605127" y="729285"/>
                  </a:cubicBezTo>
                  <a:cubicBezTo>
                    <a:pt x="592107" y="677193"/>
                    <a:pt x="566067" y="625101"/>
                    <a:pt x="566067" y="599055"/>
                  </a:cubicBezTo>
                  <a:cubicBezTo>
                    <a:pt x="566067" y="573009"/>
                    <a:pt x="344729" y="0"/>
                    <a:pt x="735325" y="0"/>
                  </a:cubicBezTo>
                  <a:close/>
                </a:path>
              </a:pathLst>
            </a:custGeom>
            <a:solidFill>
              <a:schemeClr val="bg1">
                <a:lumMod val="65000"/>
              </a:schemeClr>
            </a:solidFill>
            <a:ln w="9525">
              <a:noFill/>
              <a:round/>
            </a:ln>
          </p:spPr>
          <p:txBody>
            <a:bodyPr/>
            <a:lstStyle/>
            <a:p>
              <a:endParaRPr lang="zh-TW" altLang="en-US"/>
            </a:p>
          </p:txBody>
        </p:sp>
        <p:sp>
          <p:nvSpPr>
            <p:cNvPr id="75" name="Freeform 41"/>
            <p:cNvSpPr/>
            <p:nvPr/>
          </p:nvSpPr>
          <p:spPr bwMode="auto">
            <a:xfrm flipH="1">
              <a:off x="9561968" y="4169631"/>
              <a:ext cx="226188" cy="333765"/>
            </a:xfrm>
            <a:custGeom>
              <a:avLst/>
              <a:gdLst>
                <a:gd name="T0" fmla="*/ 2147483647 w 40"/>
                <a:gd name="T1" fmla="*/ 2147483647 h 59"/>
                <a:gd name="T2" fmla="*/ 2147483647 w 40"/>
                <a:gd name="T3" fmla="*/ 2147483647 h 59"/>
                <a:gd name="T4" fmla="*/ 2147483647 w 40"/>
                <a:gd name="T5" fmla="*/ 0 h 59"/>
                <a:gd name="T6" fmla="*/ 2147483647 w 40"/>
                <a:gd name="T7" fmla="*/ 2147483647 h 59"/>
                <a:gd name="T8" fmla="*/ 2147483647 w 40"/>
                <a:gd name="T9" fmla="*/ 2147483647 h 59"/>
                <a:gd name="T10" fmla="*/ 2147483647 w 40"/>
                <a:gd name="T11" fmla="*/ 2147483647 h 59"/>
                <a:gd name="T12" fmla="*/ 2147483647 w 40"/>
                <a:gd name="T13" fmla="*/ 2147483647 h 59"/>
                <a:gd name="T14" fmla="*/ 2147483647 w 40"/>
                <a:gd name="T15" fmla="*/ 2147483647 h 59"/>
                <a:gd name="T16" fmla="*/ 0 60000 65536"/>
                <a:gd name="T17" fmla="*/ 0 60000 65536"/>
                <a:gd name="T18" fmla="*/ 0 60000 65536"/>
                <a:gd name="T19" fmla="*/ 0 60000 65536"/>
                <a:gd name="T20" fmla="*/ 0 60000 65536"/>
                <a:gd name="T21" fmla="*/ 0 60000 65536"/>
                <a:gd name="T22" fmla="*/ 0 60000 65536"/>
                <a:gd name="T23" fmla="*/ 0 60000 65536"/>
                <a:gd name="T24" fmla="*/ 0 w 40"/>
                <a:gd name="T25" fmla="*/ 0 h 59"/>
                <a:gd name="T26" fmla="*/ 40 w 40"/>
                <a:gd name="T27" fmla="*/ 59 h 5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0" h="59">
                  <a:moveTo>
                    <a:pt x="1" y="59"/>
                  </a:moveTo>
                  <a:cubicBezTo>
                    <a:pt x="1" y="59"/>
                    <a:pt x="19" y="21"/>
                    <a:pt x="40" y="4"/>
                  </a:cubicBezTo>
                  <a:cubicBezTo>
                    <a:pt x="40" y="4"/>
                    <a:pt x="37" y="2"/>
                    <a:pt x="37" y="0"/>
                  </a:cubicBezTo>
                  <a:cubicBezTo>
                    <a:pt x="37" y="0"/>
                    <a:pt x="16" y="14"/>
                    <a:pt x="15" y="15"/>
                  </a:cubicBezTo>
                  <a:cubicBezTo>
                    <a:pt x="14" y="16"/>
                    <a:pt x="13" y="16"/>
                    <a:pt x="12" y="15"/>
                  </a:cubicBezTo>
                  <a:cubicBezTo>
                    <a:pt x="11" y="14"/>
                    <a:pt x="5" y="3"/>
                    <a:pt x="5" y="3"/>
                  </a:cubicBezTo>
                  <a:cubicBezTo>
                    <a:pt x="5" y="3"/>
                    <a:pt x="3" y="10"/>
                    <a:pt x="4" y="11"/>
                  </a:cubicBezTo>
                  <a:cubicBezTo>
                    <a:pt x="4" y="13"/>
                    <a:pt x="0" y="49"/>
                    <a:pt x="1" y="59"/>
                  </a:cubicBezTo>
                  <a:close/>
                </a:path>
              </a:pathLst>
            </a:custGeom>
            <a:solidFill>
              <a:srgbClr val="FFFFFF"/>
            </a:solidFill>
            <a:ln w="9525">
              <a:noFill/>
              <a:round/>
            </a:ln>
          </p:spPr>
          <p:txBody>
            <a:bodyPr/>
            <a:lstStyle/>
            <a:p>
              <a:endParaRPr lang="zh-TW" altLang="en-US"/>
            </a:p>
          </p:txBody>
        </p:sp>
        <p:sp>
          <p:nvSpPr>
            <p:cNvPr id="76" name="Freeform 42"/>
            <p:cNvSpPr/>
            <p:nvPr/>
          </p:nvSpPr>
          <p:spPr bwMode="auto">
            <a:xfrm flipH="1">
              <a:off x="9692410" y="4243419"/>
              <a:ext cx="95854" cy="265495"/>
            </a:xfrm>
            <a:custGeom>
              <a:avLst/>
              <a:gdLst>
                <a:gd name="T0" fmla="*/ 0 w 17"/>
                <a:gd name="T1" fmla="*/ 2147483647 h 47"/>
                <a:gd name="T2" fmla="*/ 2147483647 w 17"/>
                <a:gd name="T3" fmla="*/ 2147483647 h 47"/>
                <a:gd name="T4" fmla="*/ 2147483647 w 17"/>
                <a:gd name="T5" fmla="*/ 1183728112 h 47"/>
                <a:gd name="T6" fmla="*/ 2147483647 w 17"/>
                <a:gd name="T7" fmla="*/ 507312048 h 47"/>
                <a:gd name="T8" fmla="*/ 1684852866 w 17"/>
                <a:gd name="T9" fmla="*/ 845520080 h 47"/>
                <a:gd name="T10" fmla="*/ 168482691 w 17"/>
                <a:gd name="T11" fmla="*/ 2147483647 h 47"/>
                <a:gd name="T12" fmla="*/ 0 w 17"/>
                <a:gd name="T13" fmla="*/ 2147483647 h 47"/>
                <a:gd name="T14" fmla="*/ 0 60000 65536"/>
                <a:gd name="T15" fmla="*/ 0 60000 65536"/>
                <a:gd name="T16" fmla="*/ 0 60000 65536"/>
                <a:gd name="T17" fmla="*/ 0 60000 65536"/>
                <a:gd name="T18" fmla="*/ 0 60000 65536"/>
                <a:gd name="T19" fmla="*/ 0 60000 65536"/>
                <a:gd name="T20" fmla="*/ 0 60000 65536"/>
                <a:gd name="T21" fmla="*/ 0 w 17"/>
                <a:gd name="T22" fmla="*/ 0 h 47"/>
                <a:gd name="T23" fmla="*/ 17 w 17"/>
                <a:gd name="T24" fmla="*/ 47 h 4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7" h="47">
                  <a:moveTo>
                    <a:pt x="0" y="47"/>
                  </a:moveTo>
                  <a:cubicBezTo>
                    <a:pt x="0" y="47"/>
                    <a:pt x="14" y="25"/>
                    <a:pt x="13" y="14"/>
                  </a:cubicBezTo>
                  <a:cubicBezTo>
                    <a:pt x="13" y="9"/>
                    <a:pt x="14" y="7"/>
                    <a:pt x="14" y="7"/>
                  </a:cubicBezTo>
                  <a:cubicBezTo>
                    <a:pt x="14" y="7"/>
                    <a:pt x="17" y="4"/>
                    <a:pt x="16" y="3"/>
                  </a:cubicBezTo>
                  <a:cubicBezTo>
                    <a:pt x="15" y="1"/>
                    <a:pt x="12" y="0"/>
                    <a:pt x="10" y="5"/>
                  </a:cubicBezTo>
                  <a:cubicBezTo>
                    <a:pt x="11" y="8"/>
                    <a:pt x="1" y="15"/>
                    <a:pt x="1" y="26"/>
                  </a:cubicBezTo>
                  <a:lnTo>
                    <a:pt x="0" y="47"/>
                  </a:lnTo>
                  <a:close/>
                </a:path>
              </a:pathLst>
            </a:custGeom>
            <a:solidFill>
              <a:schemeClr val="bg1">
                <a:lumMod val="65000"/>
              </a:schemeClr>
            </a:solidFill>
            <a:ln w="9525">
              <a:noFill/>
              <a:round/>
            </a:ln>
          </p:spPr>
          <p:txBody>
            <a:bodyPr/>
            <a:lstStyle/>
            <a:p>
              <a:pPr>
                <a:defRPr/>
              </a:pPr>
              <a:endParaRPr lang="zh-TW" altLang="en-US"/>
            </a:p>
          </p:txBody>
        </p:sp>
        <p:sp>
          <p:nvSpPr>
            <p:cNvPr id="77" name="Freeform 43"/>
            <p:cNvSpPr/>
            <p:nvPr/>
          </p:nvSpPr>
          <p:spPr bwMode="auto">
            <a:xfrm flipH="1">
              <a:off x="9652307" y="4248935"/>
              <a:ext cx="45514" cy="39307"/>
            </a:xfrm>
            <a:custGeom>
              <a:avLst/>
              <a:gdLst>
                <a:gd name="T0" fmla="*/ 0 w 66"/>
                <a:gd name="T1" fmla="*/ 2147483647 h 57"/>
                <a:gd name="T2" fmla="*/ 0 w 66"/>
                <a:gd name="T3" fmla="*/ 0 h 57"/>
                <a:gd name="T4" fmla="*/ 2147483647 w 66"/>
                <a:gd name="T5" fmla="*/ 2147483647 h 57"/>
                <a:gd name="T6" fmla="*/ 2147483647 w 66"/>
                <a:gd name="T7" fmla="*/ 2147483647 h 57"/>
                <a:gd name="T8" fmla="*/ 0 w 66"/>
                <a:gd name="T9" fmla="*/ 2147483647 h 57"/>
                <a:gd name="T10" fmla="*/ 0 60000 65536"/>
                <a:gd name="T11" fmla="*/ 0 60000 65536"/>
                <a:gd name="T12" fmla="*/ 0 60000 65536"/>
                <a:gd name="T13" fmla="*/ 0 60000 65536"/>
                <a:gd name="T14" fmla="*/ 0 60000 65536"/>
                <a:gd name="T15" fmla="*/ 0 w 66"/>
                <a:gd name="T16" fmla="*/ 0 h 57"/>
                <a:gd name="T17" fmla="*/ 66 w 66"/>
                <a:gd name="T18" fmla="*/ 57 h 57"/>
              </a:gdLst>
              <a:ahLst/>
              <a:cxnLst>
                <a:cxn ang="T10">
                  <a:pos x="T0" y="T1"/>
                </a:cxn>
                <a:cxn ang="T11">
                  <a:pos x="T2" y="T3"/>
                </a:cxn>
                <a:cxn ang="T12">
                  <a:pos x="T4" y="T5"/>
                </a:cxn>
                <a:cxn ang="T13">
                  <a:pos x="T6" y="T7"/>
                </a:cxn>
                <a:cxn ang="T14">
                  <a:pos x="T8" y="T9"/>
                </a:cxn>
              </a:cxnLst>
              <a:rect l="T15" t="T16" r="T17" b="T18"/>
              <a:pathLst>
                <a:path w="66" h="57">
                  <a:moveTo>
                    <a:pt x="0" y="8"/>
                  </a:moveTo>
                  <a:lnTo>
                    <a:pt x="0" y="0"/>
                  </a:lnTo>
                  <a:lnTo>
                    <a:pt x="66" y="57"/>
                  </a:lnTo>
                  <a:lnTo>
                    <a:pt x="0" y="8"/>
                  </a:lnTo>
                  <a:close/>
                </a:path>
              </a:pathLst>
            </a:custGeom>
            <a:solidFill>
              <a:srgbClr val="000000"/>
            </a:solidFill>
            <a:ln w="9525">
              <a:noFill/>
              <a:round/>
            </a:ln>
          </p:spPr>
          <p:txBody>
            <a:bodyPr/>
            <a:lstStyle/>
            <a:p>
              <a:endParaRPr lang="zh-TW" altLang="en-US"/>
            </a:p>
          </p:txBody>
        </p:sp>
        <p:sp>
          <p:nvSpPr>
            <p:cNvPr id="78" name="Freeform 44"/>
            <p:cNvSpPr/>
            <p:nvPr/>
          </p:nvSpPr>
          <p:spPr bwMode="auto">
            <a:xfrm flipH="1">
              <a:off x="9720577" y="4248935"/>
              <a:ext cx="51030" cy="39307"/>
            </a:xfrm>
            <a:custGeom>
              <a:avLst/>
              <a:gdLst>
                <a:gd name="T0" fmla="*/ 0 w 74"/>
                <a:gd name="T1" fmla="*/ 2147483647 h 57"/>
                <a:gd name="T2" fmla="*/ 2147483647 w 74"/>
                <a:gd name="T3" fmla="*/ 0 h 57"/>
                <a:gd name="T4" fmla="*/ 2147483647 w 74"/>
                <a:gd name="T5" fmla="*/ 0 h 57"/>
                <a:gd name="T6" fmla="*/ 0 w 74"/>
                <a:gd name="T7" fmla="*/ 2147483647 h 57"/>
                <a:gd name="T8" fmla="*/ 0 w 74"/>
                <a:gd name="T9" fmla="*/ 2147483647 h 57"/>
                <a:gd name="T10" fmla="*/ 0 60000 65536"/>
                <a:gd name="T11" fmla="*/ 0 60000 65536"/>
                <a:gd name="T12" fmla="*/ 0 60000 65536"/>
                <a:gd name="T13" fmla="*/ 0 60000 65536"/>
                <a:gd name="T14" fmla="*/ 0 60000 65536"/>
                <a:gd name="T15" fmla="*/ 0 w 74"/>
                <a:gd name="T16" fmla="*/ 0 h 57"/>
                <a:gd name="T17" fmla="*/ 74 w 74"/>
                <a:gd name="T18" fmla="*/ 57 h 57"/>
              </a:gdLst>
              <a:ahLst/>
              <a:cxnLst>
                <a:cxn ang="T10">
                  <a:pos x="T0" y="T1"/>
                </a:cxn>
                <a:cxn ang="T11">
                  <a:pos x="T2" y="T3"/>
                </a:cxn>
                <a:cxn ang="T12">
                  <a:pos x="T4" y="T5"/>
                </a:cxn>
                <a:cxn ang="T13">
                  <a:pos x="T6" y="T7"/>
                </a:cxn>
                <a:cxn ang="T14">
                  <a:pos x="T8" y="T9"/>
                </a:cxn>
              </a:cxnLst>
              <a:rect l="T15" t="T16" r="T17" b="T18"/>
              <a:pathLst>
                <a:path w="74" h="57">
                  <a:moveTo>
                    <a:pt x="0" y="57"/>
                  </a:moveTo>
                  <a:lnTo>
                    <a:pt x="66" y="0"/>
                  </a:lnTo>
                  <a:lnTo>
                    <a:pt x="74" y="0"/>
                  </a:lnTo>
                  <a:lnTo>
                    <a:pt x="0" y="57"/>
                  </a:lnTo>
                  <a:close/>
                </a:path>
              </a:pathLst>
            </a:custGeom>
            <a:solidFill>
              <a:srgbClr val="000000"/>
            </a:solidFill>
            <a:ln w="9525">
              <a:noFill/>
              <a:round/>
            </a:ln>
          </p:spPr>
          <p:txBody>
            <a:bodyPr/>
            <a:lstStyle/>
            <a:p>
              <a:endParaRPr lang="zh-TW" altLang="en-US"/>
            </a:p>
          </p:txBody>
        </p:sp>
        <p:sp>
          <p:nvSpPr>
            <p:cNvPr id="79" name="Freeform 40"/>
            <p:cNvSpPr/>
            <p:nvPr/>
          </p:nvSpPr>
          <p:spPr bwMode="auto">
            <a:xfrm>
              <a:off x="7665605" y="3763893"/>
              <a:ext cx="758357" cy="743945"/>
            </a:xfrm>
            <a:custGeom>
              <a:avLst/>
              <a:gdLst/>
              <a:ahLst/>
              <a:cxnLst/>
              <a:rect l="l" t="t" r="r" b="b"/>
              <a:pathLst>
                <a:path w="1547910" h="1518490">
                  <a:moveTo>
                    <a:pt x="735325" y="0"/>
                  </a:moveTo>
                  <a:cubicBezTo>
                    <a:pt x="1125922" y="0"/>
                    <a:pt x="1099882" y="195344"/>
                    <a:pt x="1099882" y="273482"/>
                  </a:cubicBezTo>
                  <a:cubicBezTo>
                    <a:pt x="1099882" y="338596"/>
                    <a:pt x="1047802" y="533941"/>
                    <a:pt x="1034783" y="612078"/>
                  </a:cubicBezTo>
                  <a:cubicBezTo>
                    <a:pt x="1008743" y="677193"/>
                    <a:pt x="995723" y="755331"/>
                    <a:pt x="1021763" y="794399"/>
                  </a:cubicBezTo>
                  <a:cubicBezTo>
                    <a:pt x="1034783" y="820445"/>
                    <a:pt x="1073842" y="872537"/>
                    <a:pt x="1243100" y="963698"/>
                  </a:cubicBezTo>
                  <a:cubicBezTo>
                    <a:pt x="1399339" y="1054858"/>
                    <a:pt x="1581617" y="1067881"/>
                    <a:pt x="1542557" y="1289271"/>
                  </a:cubicBezTo>
                  <a:cubicBezTo>
                    <a:pt x="1520081" y="1379197"/>
                    <a:pt x="1500030" y="1452144"/>
                    <a:pt x="1480009" y="1518490"/>
                  </a:cubicBezTo>
                  <a:lnTo>
                    <a:pt x="0" y="1518490"/>
                  </a:lnTo>
                  <a:cubicBezTo>
                    <a:pt x="15993" y="1434519"/>
                    <a:pt x="15303" y="1372240"/>
                    <a:pt x="45272" y="1302294"/>
                  </a:cubicBezTo>
                  <a:cubicBezTo>
                    <a:pt x="71312" y="1211134"/>
                    <a:pt x="97352" y="1119973"/>
                    <a:pt x="279630" y="1041835"/>
                  </a:cubicBezTo>
                  <a:cubicBezTo>
                    <a:pt x="461908" y="963698"/>
                    <a:pt x="579087" y="911606"/>
                    <a:pt x="579087" y="911606"/>
                  </a:cubicBezTo>
                  <a:cubicBezTo>
                    <a:pt x="579087" y="911528"/>
                    <a:pt x="579093" y="820440"/>
                    <a:pt x="592107" y="807422"/>
                  </a:cubicBezTo>
                  <a:cubicBezTo>
                    <a:pt x="605127" y="807422"/>
                    <a:pt x="631166" y="768354"/>
                    <a:pt x="605127" y="729285"/>
                  </a:cubicBezTo>
                  <a:cubicBezTo>
                    <a:pt x="592107" y="677193"/>
                    <a:pt x="566067" y="625101"/>
                    <a:pt x="566067" y="599055"/>
                  </a:cubicBezTo>
                  <a:cubicBezTo>
                    <a:pt x="566067" y="573009"/>
                    <a:pt x="344729" y="0"/>
                    <a:pt x="735325" y="0"/>
                  </a:cubicBezTo>
                  <a:close/>
                </a:path>
              </a:pathLst>
            </a:custGeom>
            <a:solidFill>
              <a:schemeClr val="bg1">
                <a:lumMod val="65000"/>
              </a:schemeClr>
            </a:solidFill>
            <a:ln w="9525">
              <a:noFill/>
              <a:round/>
            </a:ln>
          </p:spPr>
          <p:txBody>
            <a:bodyPr/>
            <a:lstStyle/>
            <a:p>
              <a:endParaRPr lang="zh-TW" altLang="en-US"/>
            </a:p>
          </p:txBody>
        </p:sp>
        <p:sp>
          <p:nvSpPr>
            <p:cNvPr id="80" name="Freeform 41"/>
            <p:cNvSpPr/>
            <p:nvPr/>
          </p:nvSpPr>
          <p:spPr bwMode="auto">
            <a:xfrm>
              <a:off x="7913281" y="4126258"/>
              <a:ext cx="255103" cy="376433"/>
            </a:xfrm>
            <a:custGeom>
              <a:avLst/>
              <a:gdLst>
                <a:gd name="T0" fmla="*/ 2147483647 w 40"/>
                <a:gd name="T1" fmla="*/ 2147483647 h 59"/>
                <a:gd name="T2" fmla="*/ 2147483647 w 40"/>
                <a:gd name="T3" fmla="*/ 2147483647 h 59"/>
                <a:gd name="T4" fmla="*/ 2147483647 w 40"/>
                <a:gd name="T5" fmla="*/ 0 h 59"/>
                <a:gd name="T6" fmla="*/ 2147483647 w 40"/>
                <a:gd name="T7" fmla="*/ 2147483647 h 59"/>
                <a:gd name="T8" fmla="*/ 2147483647 w 40"/>
                <a:gd name="T9" fmla="*/ 2147483647 h 59"/>
                <a:gd name="T10" fmla="*/ 2147483647 w 40"/>
                <a:gd name="T11" fmla="*/ 2147483647 h 59"/>
                <a:gd name="T12" fmla="*/ 2147483647 w 40"/>
                <a:gd name="T13" fmla="*/ 2147483647 h 59"/>
                <a:gd name="T14" fmla="*/ 2147483647 w 40"/>
                <a:gd name="T15" fmla="*/ 2147483647 h 59"/>
                <a:gd name="T16" fmla="*/ 0 60000 65536"/>
                <a:gd name="T17" fmla="*/ 0 60000 65536"/>
                <a:gd name="T18" fmla="*/ 0 60000 65536"/>
                <a:gd name="T19" fmla="*/ 0 60000 65536"/>
                <a:gd name="T20" fmla="*/ 0 60000 65536"/>
                <a:gd name="T21" fmla="*/ 0 60000 65536"/>
                <a:gd name="T22" fmla="*/ 0 60000 65536"/>
                <a:gd name="T23" fmla="*/ 0 60000 65536"/>
                <a:gd name="T24" fmla="*/ 0 w 40"/>
                <a:gd name="T25" fmla="*/ 0 h 59"/>
                <a:gd name="T26" fmla="*/ 40 w 40"/>
                <a:gd name="T27" fmla="*/ 59 h 5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0" h="59">
                  <a:moveTo>
                    <a:pt x="1" y="59"/>
                  </a:moveTo>
                  <a:cubicBezTo>
                    <a:pt x="1" y="59"/>
                    <a:pt x="19" y="21"/>
                    <a:pt x="40" y="4"/>
                  </a:cubicBezTo>
                  <a:cubicBezTo>
                    <a:pt x="40" y="4"/>
                    <a:pt x="37" y="2"/>
                    <a:pt x="37" y="0"/>
                  </a:cubicBezTo>
                  <a:cubicBezTo>
                    <a:pt x="37" y="0"/>
                    <a:pt x="16" y="14"/>
                    <a:pt x="15" y="15"/>
                  </a:cubicBezTo>
                  <a:cubicBezTo>
                    <a:pt x="14" y="16"/>
                    <a:pt x="13" y="16"/>
                    <a:pt x="12" y="15"/>
                  </a:cubicBezTo>
                  <a:cubicBezTo>
                    <a:pt x="11" y="14"/>
                    <a:pt x="5" y="3"/>
                    <a:pt x="5" y="3"/>
                  </a:cubicBezTo>
                  <a:cubicBezTo>
                    <a:pt x="5" y="3"/>
                    <a:pt x="3" y="10"/>
                    <a:pt x="4" y="11"/>
                  </a:cubicBezTo>
                  <a:cubicBezTo>
                    <a:pt x="4" y="13"/>
                    <a:pt x="0" y="49"/>
                    <a:pt x="1" y="59"/>
                  </a:cubicBezTo>
                  <a:close/>
                </a:path>
              </a:pathLst>
            </a:custGeom>
            <a:solidFill>
              <a:srgbClr val="FFFFFF"/>
            </a:solidFill>
            <a:ln w="9525">
              <a:noFill/>
              <a:round/>
            </a:ln>
          </p:spPr>
          <p:txBody>
            <a:bodyPr/>
            <a:lstStyle/>
            <a:p>
              <a:endParaRPr lang="zh-TW" altLang="en-US"/>
            </a:p>
          </p:txBody>
        </p:sp>
        <p:sp>
          <p:nvSpPr>
            <p:cNvPr id="81" name="Freeform 42"/>
            <p:cNvSpPr/>
            <p:nvPr/>
          </p:nvSpPr>
          <p:spPr bwMode="auto">
            <a:xfrm>
              <a:off x="7913159" y="4209479"/>
              <a:ext cx="108108" cy="299435"/>
            </a:xfrm>
            <a:custGeom>
              <a:avLst/>
              <a:gdLst>
                <a:gd name="T0" fmla="*/ 0 w 17"/>
                <a:gd name="T1" fmla="*/ 2147483647 h 47"/>
                <a:gd name="T2" fmla="*/ 2147483647 w 17"/>
                <a:gd name="T3" fmla="*/ 2147483647 h 47"/>
                <a:gd name="T4" fmla="*/ 2147483647 w 17"/>
                <a:gd name="T5" fmla="*/ 1183728112 h 47"/>
                <a:gd name="T6" fmla="*/ 2147483647 w 17"/>
                <a:gd name="T7" fmla="*/ 507312048 h 47"/>
                <a:gd name="T8" fmla="*/ 1684852866 w 17"/>
                <a:gd name="T9" fmla="*/ 845520080 h 47"/>
                <a:gd name="T10" fmla="*/ 168482691 w 17"/>
                <a:gd name="T11" fmla="*/ 2147483647 h 47"/>
                <a:gd name="T12" fmla="*/ 0 w 17"/>
                <a:gd name="T13" fmla="*/ 2147483647 h 47"/>
                <a:gd name="T14" fmla="*/ 0 60000 65536"/>
                <a:gd name="T15" fmla="*/ 0 60000 65536"/>
                <a:gd name="T16" fmla="*/ 0 60000 65536"/>
                <a:gd name="T17" fmla="*/ 0 60000 65536"/>
                <a:gd name="T18" fmla="*/ 0 60000 65536"/>
                <a:gd name="T19" fmla="*/ 0 60000 65536"/>
                <a:gd name="T20" fmla="*/ 0 60000 65536"/>
                <a:gd name="T21" fmla="*/ 0 w 17"/>
                <a:gd name="T22" fmla="*/ 0 h 47"/>
                <a:gd name="T23" fmla="*/ 17 w 17"/>
                <a:gd name="T24" fmla="*/ 47 h 4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7" h="47">
                  <a:moveTo>
                    <a:pt x="0" y="47"/>
                  </a:moveTo>
                  <a:cubicBezTo>
                    <a:pt x="0" y="47"/>
                    <a:pt x="14" y="25"/>
                    <a:pt x="13" y="14"/>
                  </a:cubicBezTo>
                  <a:cubicBezTo>
                    <a:pt x="13" y="9"/>
                    <a:pt x="14" y="7"/>
                    <a:pt x="14" y="7"/>
                  </a:cubicBezTo>
                  <a:cubicBezTo>
                    <a:pt x="14" y="7"/>
                    <a:pt x="17" y="4"/>
                    <a:pt x="16" y="3"/>
                  </a:cubicBezTo>
                  <a:cubicBezTo>
                    <a:pt x="15" y="1"/>
                    <a:pt x="12" y="0"/>
                    <a:pt x="10" y="5"/>
                  </a:cubicBezTo>
                  <a:cubicBezTo>
                    <a:pt x="11" y="8"/>
                    <a:pt x="1" y="15"/>
                    <a:pt x="1" y="26"/>
                  </a:cubicBezTo>
                  <a:lnTo>
                    <a:pt x="0" y="47"/>
                  </a:lnTo>
                  <a:close/>
                </a:path>
              </a:pathLst>
            </a:custGeom>
            <a:solidFill>
              <a:schemeClr val="bg1">
                <a:lumMod val="65000"/>
              </a:schemeClr>
            </a:solidFill>
            <a:ln w="9525">
              <a:noFill/>
              <a:round/>
            </a:ln>
          </p:spPr>
          <p:txBody>
            <a:bodyPr/>
            <a:lstStyle/>
            <a:p>
              <a:pPr>
                <a:defRPr/>
              </a:pPr>
              <a:endParaRPr lang="zh-TW" altLang="en-US"/>
            </a:p>
          </p:txBody>
        </p:sp>
        <p:sp>
          <p:nvSpPr>
            <p:cNvPr id="82" name="Freeform 43"/>
            <p:cNvSpPr/>
            <p:nvPr/>
          </p:nvSpPr>
          <p:spPr bwMode="auto">
            <a:xfrm>
              <a:off x="8015167" y="4215701"/>
              <a:ext cx="51332" cy="44332"/>
            </a:xfrm>
            <a:custGeom>
              <a:avLst/>
              <a:gdLst>
                <a:gd name="T0" fmla="*/ 0 w 66"/>
                <a:gd name="T1" fmla="*/ 2147483647 h 57"/>
                <a:gd name="T2" fmla="*/ 0 w 66"/>
                <a:gd name="T3" fmla="*/ 0 h 57"/>
                <a:gd name="T4" fmla="*/ 2147483647 w 66"/>
                <a:gd name="T5" fmla="*/ 2147483647 h 57"/>
                <a:gd name="T6" fmla="*/ 2147483647 w 66"/>
                <a:gd name="T7" fmla="*/ 2147483647 h 57"/>
                <a:gd name="T8" fmla="*/ 0 w 66"/>
                <a:gd name="T9" fmla="*/ 2147483647 h 57"/>
                <a:gd name="T10" fmla="*/ 0 60000 65536"/>
                <a:gd name="T11" fmla="*/ 0 60000 65536"/>
                <a:gd name="T12" fmla="*/ 0 60000 65536"/>
                <a:gd name="T13" fmla="*/ 0 60000 65536"/>
                <a:gd name="T14" fmla="*/ 0 60000 65536"/>
                <a:gd name="T15" fmla="*/ 0 w 66"/>
                <a:gd name="T16" fmla="*/ 0 h 57"/>
                <a:gd name="T17" fmla="*/ 66 w 66"/>
                <a:gd name="T18" fmla="*/ 57 h 57"/>
              </a:gdLst>
              <a:ahLst/>
              <a:cxnLst>
                <a:cxn ang="T10">
                  <a:pos x="T0" y="T1"/>
                </a:cxn>
                <a:cxn ang="T11">
                  <a:pos x="T2" y="T3"/>
                </a:cxn>
                <a:cxn ang="T12">
                  <a:pos x="T4" y="T5"/>
                </a:cxn>
                <a:cxn ang="T13">
                  <a:pos x="T6" y="T7"/>
                </a:cxn>
                <a:cxn ang="T14">
                  <a:pos x="T8" y="T9"/>
                </a:cxn>
              </a:cxnLst>
              <a:rect l="T15" t="T16" r="T17" b="T18"/>
              <a:pathLst>
                <a:path w="66" h="57">
                  <a:moveTo>
                    <a:pt x="0" y="8"/>
                  </a:moveTo>
                  <a:lnTo>
                    <a:pt x="0" y="0"/>
                  </a:lnTo>
                  <a:lnTo>
                    <a:pt x="66" y="57"/>
                  </a:lnTo>
                  <a:lnTo>
                    <a:pt x="0" y="8"/>
                  </a:lnTo>
                  <a:close/>
                </a:path>
              </a:pathLst>
            </a:custGeom>
            <a:solidFill>
              <a:srgbClr val="000000"/>
            </a:solidFill>
            <a:ln w="9525">
              <a:noFill/>
              <a:round/>
            </a:ln>
          </p:spPr>
          <p:txBody>
            <a:bodyPr/>
            <a:lstStyle/>
            <a:p>
              <a:endParaRPr lang="zh-TW" altLang="en-US"/>
            </a:p>
          </p:txBody>
        </p:sp>
        <p:sp>
          <p:nvSpPr>
            <p:cNvPr id="83" name="Freeform 44"/>
            <p:cNvSpPr/>
            <p:nvPr/>
          </p:nvSpPr>
          <p:spPr bwMode="auto">
            <a:xfrm>
              <a:off x="7931947" y="4215701"/>
              <a:ext cx="57554" cy="44332"/>
            </a:xfrm>
            <a:custGeom>
              <a:avLst/>
              <a:gdLst>
                <a:gd name="T0" fmla="*/ 0 w 74"/>
                <a:gd name="T1" fmla="*/ 2147483647 h 57"/>
                <a:gd name="T2" fmla="*/ 2147483647 w 74"/>
                <a:gd name="T3" fmla="*/ 0 h 57"/>
                <a:gd name="T4" fmla="*/ 2147483647 w 74"/>
                <a:gd name="T5" fmla="*/ 0 h 57"/>
                <a:gd name="T6" fmla="*/ 0 w 74"/>
                <a:gd name="T7" fmla="*/ 2147483647 h 57"/>
                <a:gd name="T8" fmla="*/ 0 w 74"/>
                <a:gd name="T9" fmla="*/ 2147483647 h 57"/>
                <a:gd name="T10" fmla="*/ 0 60000 65536"/>
                <a:gd name="T11" fmla="*/ 0 60000 65536"/>
                <a:gd name="T12" fmla="*/ 0 60000 65536"/>
                <a:gd name="T13" fmla="*/ 0 60000 65536"/>
                <a:gd name="T14" fmla="*/ 0 60000 65536"/>
                <a:gd name="T15" fmla="*/ 0 w 74"/>
                <a:gd name="T16" fmla="*/ 0 h 57"/>
                <a:gd name="T17" fmla="*/ 74 w 74"/>
                <a:gd name="T18" fmla="*/ 57 h 57"/>
              </a:gdLst>
              <a:ahLst/>
              <a:cxnLst>
                <a:cxn ang="T10">
                  <a:pos x="T0" y="T1"/>
                </a:cxn>
                <a:cxn ang="T11">
                  <a:pos x="T2" y="T3"/>
                </a:cxn>
                <a:cxn ang="T12">
                  <a:pos x="T4" y="T5"/>
                </a:cxn>
                <a:cxn ang="T13">
                  <a:pos x="T6" y="T7"/>
                </a:cxn>
                <a:cxn ang="T14">
                  <a:pos x="T8" y="T9"/>
                </a:cxn>
              </a:cxnLst>
              <a:rect l="T15" t="T16" r="T17" b="T18"/>
              <a:pathLst>
                <a:path w="74" h="57">
                  <a:moveTo>
                    <a:pt x="0" y="57"/>
                  </a:moveTo>
                  <a:lnTo>
                    <a:pt x="66" y="0"/>
                  </a:lnTo>
                  <a:lnTo>
                    <a:pt x="74" y="0"/>
                  </a:lnTo>
                  <a:lnTo>
                    <a:pt x="0" y="57"/>
                  </a:lnTo>
                  <a:close/>
                </a:path>
              </a:pathLst>
            </a:custGeom>
            <a:solidFill>
              <a:srgbClr val="000000"/>
            </a:solidFill>
            <a:ln w="9525">
              <a:noFill/>
              <a:round/>
            </a:ln>
          </p:spPr>
          <p:txBody>
            <a:bodyPr/>
            <a:lstStyle/>
            <a:p>
              <a:endParaRPr lang="zh-TW" altLang="en-US"/>
            </a:p>
          </p:txBody>
        </p:sp>
        <p:sp>
          <p:nvSpPr>
            <p:cNvPr id="84" name="Freeform 40"/>
            <p:cNvSpPr/>
            <p:nvPr/>
          </p:nvSpPr>
          <p:spPr bwMode="auto">
            <a:xfrm>
              <a:off x="8174567" y="3446398"/>
              <a:ext cx="1075546" cy="1055106"/>
            </a:xfrm>
            <a:custGeom>
              <a:avLst/>
              <a:gdLst/>
              <a:ahLst/>
              <a:cxnLst/>
              <a:rect l="l" t="t" r="r" b="b"/>
              <a:pathLst>
                <a:path w="1547910" h="1518490">
                  <a:moveTo>
                    <a:pt x="735325" y="0"/>
                  </a:moveTo>
                  <a:cubicBezTo>
                    <a:pt x="1125922" y="0"/>
                    <a:pt x="1099882" y="195344"/>
                    <a:pt x="1099882" y="273482"/>
                  </a:cubicBezTo>
                  <a:cubicBezTo>
                    <a:pt x="1099882" y="338596"/>
                    <a:pt x="1047802" y="533941"/>
                    <a:pt x="1034783" y="612078"/>
                  </a:cubicBezTo>
                  <a:cubicBezTo>
                    <a:pt x="1008743" y="677193"/>
                    <a:pt x="995723" y="755331"/>
                    <a:pt x="1021763" y="794399"/>
                  </a:cubicBezTo>
                  <a:cubicBezTo>
                    <a:pt x="1034783" y="820445"/>
                    <a:pt x="1073842" y="872537"/>
                    <a:pt x="1243100" y="963698"/>
                  </a:cubicBezTo>
                  <a:cubicBezTo>
                    <a:pt x="1399339" y="1054858"/>
                    <a:pt x="1581617" y="1067881"/>
                    <a:pt x="1542557" y="1289271"/>
                  </a:cubicBezTo>
                  <a:cubicBezTo>
                    <a:pt x="1520081" y="1379197"/>
                    <a:pt x="1500030" y="1452144"/>
                    <a:pt x="1480009" y="1518490"/>
                  </a:cubicBezTo>
                  <a:lnTo>
                    <a:pt x="0" y="1518490"/>
                  </a:lnTo>
                  <a:cubicBezTo>
                    <a:pt x="15993" y="1434519"/>
                    <a:pt x="15303" y="1372240"/>
                    <a:pt x="45272" y="1302294"/>
                  </a:cubicBezTo>
                  <a:cubicBezTo>
                    <a:pt x="71312" y="1211134"/>
                    <a:pt x="97352" y="1119973"/>
                    <a:pt x="279630" y="1041835"/>
                  </a:cubicBezTo>
                  <a:cubicBezTo>
                    <a:pt x="461908" y="963698"/>
                    <a:pt x="579087" y="911606"/>
                    <a:pt x="579087" y="911606"/>
                  </a:cubicBezTo>
                  <a:cubicBezTo>
                    <a:pt x="579087" y="911528"/>
                    <a:pt x="579093" y="820440"/>
                    <a:pt x="592107" y="807422"/>
                  </a:cubicBezTo>
                  <a:cubicBezTo>
                    <a:pt x="605127" y="807422"/>
                    <a:pt x="631166" y="768354"/>
                    <a:pt x="605127" y="729285"/>
                  </a:cubicBezTo>
                  <a:cubicBezTo>
                    <a:pt x="592107" y="677193"/>
                    <a:pt x="566067" y="625101"/>
                    <a:pt x="566067" y="599055"/>
                  </a:cubicBezTo>
                  <a:cubicBezTo>
                    <a:pt x="566067" y="573009"/>
                    <a:pt x="344729" y="0"/>
                    <a:pt x="735325" y="0"/>
                  </a:cubicBezTo>
                  <a:close/>
                </a:path>
              </a:pathLst>
            </a:custGeom>
            <a:solidFill>
              <a:schemeClr val="accent2">
                <a:lumMod val="60000"/>
                <a:lumOff val="40000"/>
              </a:schemeClr>
            </a:solidFill>
            <a:ln w="9525">
              <a:noFill/>
              <a:round/>
            </a:ln>
            <a:effectLst>
              <a:outerShdw blurRad="127000" dist="63500" dir="2700000" algn="tl" rotWithShape="0">
                <a:prstClr val="black">
                  <a:alpha val="40000"/>
                </a:prstClr>
              </a:outerShdw>
            </a:effectLst>
          </p:spPr>
          <p:txBody>
            <a:bodyPr/>
            <a:lstStyle/>
            <a:p>
              <a:endParaRPr lang="zh-TW" altLang="en-US">
                <a:solidFill>
                  <a:srgbClr val="F77983"/>
                </a:solidFill>
              </a:endParaRPr>
            </a:p>
          </p:txBody>
        </p:sp>
        <p:sp>
          <p:nvSpPr>
            <p:cNvPr id="85" name="Freeform 41"/>
            <p:cNvSpPr/>
            <p:nvPr/>
          </p:nvSpPr>
          <p:spPr bwMode="auto">
            <a:xfrm>
              <a:off x="8525837" y="3966210"/>
              <a:ext cx="361802" cy="533879"/>
            </a:xfrm>
            <a:custGeom>
              <a:avLst/>
              <a:gdLst>
                <a:gd name="T0" fmla="*/ 2147483647 w 40"/>
                <a:gd name="T1" fmla="*/ 2147483647 h 59"/>
                <a:gd name="T2" fmla="*/ 2147483647 w 40"/>
                <a:gd name="T3" fmla="*/ 2147483647 h 59"/>
                <a:gd name="T4" fmla="*/ 2147483647 w 40"/>
                <a:gd name="T5" fmla="*/ 0 h 59"/>
                <a:gd name="T6" fmla="*/ 2147483647 w 40"/>
                <a:gd name="T7" fmla="*/ 2147483647 h 59"/>
                <a:gd name="T8" fmla="*/ 2147483647 w 40"/>
                <a:gd name="T9" fmla="*/ 2147483647 h 59"/>
                <a:gd name="T10" fmla="*/ 2147483647 w 40"/>
                <a:gd name="T11" fmla="*/ 2147483647 h 59"/>
                <a:gd name="T12" fmla="*/ 2147483647 w 40"/>
                <a:gd name="T13" fmla="*/ 2147483647 h 59"/>
                <a:gd name="T14" fmla="*/ 2147483647 w 40"/>
                <a:gd name="T15" fmla="*/ 2147483647 h 59"/>
                <a:gd name="T16" fmla="*/ 0 60000 65536"/>
                <a:gd name="T17" fmla="*/ 0 60000 65536"/>
                <a:gd name="T18" fmla="*/ 0 60000 65536"/>
                <a:gd name="T19" fmla="*/ 0 60000 65536"/>
                <a:gd name="T20" fmla="*/ 0 60000 65536"/>
                <a:gd name="T21" fmla="*/ 0 60000 65536"/>
                <a:gd name="T22" fmla="*/ 0 60000 65536"/>
                <a:gd name="T23" fmla="*/ 0 60000 65536"/>
                <a:gd name="T24" fmla="*/ 0 w 40"/>
                <a:gd name="T25" fmla="*/ 0 h 59"/>
                <a:gd name="T26" fmla="*/ 40 w 40"/>
                <a:gd name="T27" fmla="*/ 59 h 5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0" h="59">
                  <a:moveTo>
                    <a:pt x="1" y="59"/>
                  </a:moveTo>
                  <a:cubicBezTo>
                    <a:pt x="1" y="59"/>
                    <a:pt x="19" y="21"/>
                    <a:pt x="40" y="4"/>
                  </a:cubicBezTo>
                  <a:cubicBezTo>
                    <a:pt x="40" y="4"/>
                    <a:pt x="37" y="2"/>
                    <a:pt x="37" y="0"/>
                  </a:cubicBezTo>
                  <a:cubicBezTo>
                    <a:pt x="37" y="0"/>
                    <a:pt x="16" y="14"/>
                    <a:pt x="15" y="15"/>
                  </a:cubicBezTo>
                  <a:cubicBezTo>
                    <a:pt x="14" y="16"/>
                    <a:pt x="13" y="16"/>
                    <a:pt x="12" y="15"/>
                  </a:cubicBezTo>
                  <a:cubicBezTo>
                    <a:pt x="11" y="14"/>
                    <a:pt x="5" y="3"/>
                    <a:pt x="5" y="3"/>
                  </a:cubicBezTo>
                  <a:cubicBezTo>
                    <a:pt x="5" y="3"/>
                    <a:pt x="3" y="10"/>
                    <a:pt x="4" y="11"/>
                  </a:cubicBezTo>
                  <a:cubicBezTo>
                    <a:pt x="4" y="13"/>
                    <a:pt x="0" y="49"/>
                    <a:pt x="1" y="59"/>
                  </a:cubicBezTo>
                  <a:close/>
                </a:path>
              </a:pathLst>
            </a:custGeom>
            <a:solidFill>
              <a:srgbClr val="FFFFFF"/>
            </a:solidFill>
            <a:ln w="9525">
              <a:noFill/>
              <a:round/>
            </a:ln>
          </p:spPr>
          <p:txBody>
            <a:bodyPr/>
            <a:lstStyle/>
            <a:p>
              <a:endParaRPr lang="zh-TW" altLang="en-US"/>
            </a:p>
          </p:txBody>
        </p:sp>
        <p:sp>
          <p:nvSpPr>
            <p:cNvPr id="86" name="Freeform 42"/>
            <p:cNvSpPr/>
            <p:nvPr/>
          </p:nvSpPr>
          <p:spPr bwMode="auto">
            <a:xfrm>
              <a:off x="8525665" y="4084238"/>
              <a:ext cx="153324" cy="424676"/>
            </a:xfrm>
            <a:custGeom>
              <a:avLst/>
              <a:gdLst>
                <a:gd name="T0" fmla="*/ 0 w 17"/>
                <a:gd name="T1" fmla="*/ 2147483647 h 47"/>
                <a:gd name="T2" fmla="*/ 2147483647 w 17"/>
                <a:gd name="T3" fmla="*/ 2147483647 h 47"/>
                <a:gd name="T4" fmla="*/ 2147483647 w 17"/>
                <a:gd name="T5" fmla="*/ 1183728112 h 47"/>
                <a:gd name="T6" fmla="*/ 2147483647 w 17"/>
                <a:gd name="T7" fmla="*/ 507312048 h 47"/>
                <a:gd name="T8" fmla="*/ 1684852866 w 17"/>
                <a:gd name="T9" fmla="*/ 845520080 h 47"/>
                <a:gd name="T10" fmla="*/ 168482691 w 17"/>
                <a:gd name="T11" fmla="*/ 2147483647 h 47"/>
                <a:gd name="T12" fmla="*/ 0 w 17"/>
                <a:gd name="T13" fmla="*/ 2147483647 h 47"/>
                <a:gd name="T14" fmla="*/ 0 60000 65536"/>
                <a:gd name="T15" fmla="*/ 0 60000 65536"/>
                <a:gd name="T16" fmla="*/ 0 60000 65536"/>
                <a:gd name="T17" fmla="*/ 0 60000 65536"/>
                <a:gd name="T18" fmla="*/ 0 60000 65536"/>
                <a:gd name="T19" fmla="*/ 0 60000 65536"/>
                <a:gd name="T20" fmla="*/ 0 60000 65536"/>
                <a:gd name="T21" fmla="*/ 0 w 17"/>
                <a:gd name="T22" fmla="*/ 0 h 47"/>
                <a:gd name="T23" fmla="*/ 17 w 17"/>
                <a:gd name="T24" fmla="*/ 47 h 4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7" h="47">
                  <a:moveTo>
                    <a:pt x="0" y="47"/>
                  </a:moveTo>
                  <a:cubicBezTo>
                    <a:pt x="0" y="47"/>
                    <a:pt x="14" y="25"/>
                    <a:pt x="13" y="14"/>
                  </a:cubicBezTo>
                  <a:cubicBezTo>
                    <a:pt x="13" y="9"/>
                    <a:pt x="14" y="7"/>
                    <a:pt x="14" y="7"/>
                  </a:cubicBezTo>
                  <a:cubicBezTo>
                    <a:pt x="14" y="7"/>
                    <a:pt x="17" y="4"/>
                    <a:pt x="16" y="3"/>
                  </a:cubicBezTo>
                  <a:cubicBezTo>
                    <a:pt x="15" y="1"/>
                    <a:pt x="12" y="0"/>
                    <a:pt x="10" y="5"/>
                  </a:cubicBezTo>
                  <a:cubicBezTo>
                    <a:pt x="11" y="8"/>
                    <a:pt x="1" y="15"/>
                    <a:pt x="1" y="26"/>
                  </a:cubicBezTo>
                  <a:lnTo>
                    <a:pt x="0" y="47"/>
                  </a:lnTo>
                  <a:close/>
                </a:path>
              </a:pathLst>
            </a:custGeom>
            <a:solidFill>
              <a:schemeClr val="accent2">
                <a:lumMod val="60000"/>
                <a:lumOff val="40000"/>
              </a:schemeClr>
            </a:solidFill>
            <a:ln w="9525">
              <a:noFill/>
              <a:round/>
            </a:ln>
          </p:spPr>
          <p:txBody>
            <a:bodyPr/>
            <a:lstStyle/>
            <a:p>
              <a:pPr>
                <a:defRPr/>
              </a:pPr>
              <a:endParaRPr lang="zh-TW" altLang="en-US"/>
            </a:p>
          </p:txBody>
        </p:sp>
        <p:sp>
          <p:nvSpPr>
            <p:cNvPr id="87" name="Freeform 43"/>
            <p:cNvSpPr/>
            <p:nvPr/>
          </p:nvSpPr>
          <p:spPr bwMode="auto">
            <a:xfrm>
              <a:off x="8670336" y="4093062"/>
              <a:ext cx="72801" cy="62875"/>
            </a:xfrm>
            <a:custGeom>
              <a:avLst/>
              <a:gdLst>
                <a:gd name="T0" fmla="*/ 0 w 66"/>
                <a:gd name="T1" fmla="*/ 2147483647 h 57"/>
                <a:gd name="T2" fmla="*/ 0 w 66"/>
                <a:gd name="T3" fmla="*/ 0 h 57"/>
                <a:gd name="T4" fmla="*/ 2147483647 w 66"/>
                <a:gd name="T5" fmla="*/ 2147483647 h 57"/>
                <a:gd name="T6" fmla="*/ 2147483647 w 66"/>
                <a:gd name="T7" fmla="*/ 2147483647 h 57"/>
                <a:gd name="T8" fmla="*/ 0 w 66"/>
                <a:gd name="T9" fmla="*/ 2147483647 h 57"/>
                <a:gd name="T10" fmla="*/ 0 60000 65536"/>
                <a:gd name="T11" fmla="*/ 0 60000 65536"/>
                <a:gd name="T12" fmla="*/ 0 60000 65536"/>
                <a:gd name="T13" fmla="*/ 0 60000 65536"/>
                <a:gd name="T14" fmla="*/ 0 60000 65536"/>
                <a:gd name="T15" fmla="*/ 0 w 66"/>
                <a:gd name="T16" fmla="*/ 0 h 57"/>
                <a:gd name="T17" fmla="*/ 66 w 66"/>
                <a:gd name="T18" fmla="*/ 57 h 57"/>
              </a:gdLst>
              <a:ahLst/>
              <a:cxnLst>
                <a:cxn ang="T10">
                  <a:pos x="T0" y="T1"/>
                </a:cxn>
                <a:cxn ang="T11">
                  <a:pos x="T2" y="T3"/>
                </a:cxn>
                <a:cxn ang="T12">
                  <a:pos x="T4" y="T5"/>
                </a:cxn>
                <a:cxn ang="T13">
                  <a:pos x="T6" y="T7"/>
                </a:cxn>
                <a:cxn ang="T14">
                  <a:pos x="T8" y="T9"/>
                </a:cxn>
              </a:cxnLst>
              <a:rect l="T15" t="T16" r="T17" b="T18"/>
              <a:pathLst>
                <a:path w="66" h="57">
                  <a:moveTo>
                    <a:pt x="0" y="8"/>
                  </a:moveTo>
                  <a:lnTo>
                    <a:pt x="0" y="0"/>
                  </a:lnTo>
                  <a:lnTo>
                    <a:pt x="66" y="57"/>
                  </a:lnTo>
                  <a:lnTo>
                    <a:pt x="0" y="8"/>
                  </a:lnTo>
                  <a:close/>
                </a:path>
              </a:pathLst>
            </a:custGeom>
            <a:solidFill>
              <a:srgbClr val="000000"/>
            </a:solidFill>
            <a:ln w="9525">
              <a:noFill/>
              <a:round/>
            </a:ln>
          </p:spPr>
          <p:txBody>
            <a:bodyPr/>
            <a:lstStyle/>
            <a:p>
              <a:endParaRPr lang="zh-TW" altLang="en-US"/>
            </a:p>
          </p:txBody>
        </p:sp>
        <p:sp>
          <p:nvSpPr>
            <p:cNvPr id="88" name="Freeform 44"/>
            <p:cNvSpPr/>
            <p:nvPr/>
          </p:nvSpPr>
          <p:spPr bwMode="auto">
            <a:xfrm>
              <a:off x="8552310" y="4093062"/>
              <a:ext cx="81627" cy="62875"/>
            </a:xfrm>
            <a:custGeom>
              <a:avLst/>
              <a:gdLst>
                <a:gd name="T0" fmla="*/ 0 w 74"/>
                <a:gd name="T1" fmla="*/ 2147483647 h 57"/>
                <a:gd name="T2" fmla="*/ 2147483647 w 74"/>
                <a:gd name="T3" fmla="*/ 0 h 57"/>
                <a:gd name="T4" fmla="*/ 2147483647 w 74"/>
                <a:gd name="T5" fmla="*/ 0 h 57"/>
                <a:gd name="T6" fmla="*/ 0 w 74"/>
                <a:gd name="T7" fmla="*/ 2147483647 h 57"/>
                <a:gd name="T8" fmla="*/ 0 w 74"/>
                <a:gd name="T9" fmla="*/ 2147483647 h 57"/>
                <a:gd name="T10" fmla="*/ 0 60000 65536"/>
                <a:gd name="T11" fmla="*/ 0 60000 65536"/>
                <a:gd name="T12" fmla="*/ 0 60000 65536"/>
                <a:gd name="T13" fmla="*/ 0 60000 65536"/>
                <a:gd name="T14" fmla="*/ 0 60000 65536"/>
                <a:gd name="T15" fmla="*/ 0 w 74"/>
                <a:gd name="T16" fmla="*/ 0 h 57"/>
                <a:gd name="T17" fmla="*/ 74 w 74"/>
                <a:gd name="T18" fmla="*/ 57 h 57"/>
              </a:gdLst>
              <a:ahLst/>
              <a:cxnLst>
                <a:cxn ang="T10">
                  <a:pos x="T0" y="T1"/>
                </a:cxn>
                <a:cxn ang="T11">
                  <a:pos x="T2" y="T3"/>
                </a:cxn>
                <a:cxn ang="T12">
                  <a:pos x="T4" y="T5"/>
                </a:cxn>
                <a:cxn ang="T13">
                  <a:pos x="T6" y="T7"/>
                </a:cxn>
                <a:cxn ang="T14">
                  <a:pos x="T8" y="T9"/>
                </a:cxn>
              </a:cxnLst>
              <a:rect l="T15" t="T16" r="T17" b="T18"/>
              <a:pathLst>
                <a:path w="74" h="57">
                  <a:moveTo>
                    <a:pt x="0" y="57"/>
                  </a:moveTo>
                  <a:lnTo>
                    <a:pt x="66" y="0"/>
                  </a:lnTo>
                  <a:lnTo>
                    <a:pt x="74" y="0"/>
                  </a:lnTo>
                  <a:lnTo>
                    <a:pt x="0" y="57"/>
                  </a:lnTo>
                  <a:close/>
                </a:path>
              </a:pathLst>
            </a:custGeom>
            <a:solidFill>
              <a:srgbClr val="000000"/>
            </a:solidFill>
            <a:ln w="9525">
              <a:noFill/>
              <a:round/>
            </a:ln>
          </p:spPr>
          <p:txBody>
            <a:bodyPr/>
            <a:lstStyle/>
            <a:p>
              <a:endParaRPr lang="zh-TW" altLang="en-US"/>
            </a:p>
          </p:txBody>
        </p:sp>
        <p:sp>
          <p:nvSpPr>
            <p:cNvPr id="89" name="Freeform 40"/>
            <p:cNvSpPr/>
            <p:nvPr/>
          </p:nvSpPr>
          <p:spPr bwMode="auto">
            <a:xfrm>
              <a:off x="6294630" y="4121798"/>
              <a:ext cx="386742" cy="379392"/>
            </a:xfrm>
            <a:custGeom>
              <a:avLst/>
              <a:gdLst/>
              <a:ahLst/>
              <a:cxnLst/>
              <a:rect l="l" t="t" r="r" b="b"/>
              <a:pathLst>
                <a:path w="1547910" h="1518490">
                  <a:moveTo>
                    <a:pt x="735325" y="0"/>
                  </a:moveTo>
                  <a:cubicBezTo>
                    <a:pt x="1125922" y="0"/>
                    <a:pt x="1099882" y="195344"/>
                    <a:pt x="1099882" y="273482"/>
                  </a:cubicBezTo>
                  <a:cubicBezTo>
                    <a:pt x="1099882" y="338596"/>
                    <a:pt x="1047802" y="533941"/>
                    <a:pt x="1034783" y="612078"/>
                  </a:cubicBezTo>
                  <a:cubicBezTo>
                    <a:pt x="1008743" y="677193"/>
                    <a:pt x="995723" y="755331"/>
                    <a:pt x="1021763" y="794399"/>
                  </a:cubicBezTo>
                  <a:cubicBezTo>
                    <a:pt x="1034783" y="820445"/>
                    <a:pt x="1073842" y="872537"/>
                    <a:pt x="1243100" y="963698"/>
                  </a:cubicBezTo>
                  <a:cubicBezTo>
                    <a:pt x="1399339" y="1054858"/>
                    <a:pt x="1581617" y="1067881"/>
                    <a:pt x="1542557" y="1289271"/>
                  </a:cubicBezTo>
                  <a:cubicBezTo>
                    <a:pt x="1520081" y="1379197"/>
                    <a:pt x="1500030" y="1452144"/>
                    <a:pt x="1480009" y="1518490"/>
                  </a:cubicBezTo>
                  <a:lnTo>
                    <a:pt x="0" y="1518490"/>
                  </a:lnTo>
                  <a:cubicBezTo>
                    <a:pt x="15993" y="1434519"/>
                    <a:pt x="15303" y="1372240"/>
                    <a:pt x="45272" y="1302294"/>
                  </a:cubicBezTo>
                  <a:cubicBezTo>
                    <a:pt x="71312" y="1211134"/>
                    <a:pt x="97352" y="1119973"/>
                    <a:pt x="279630" y="1041835"/>
                  </a:cubicBezTo>
                  <a:cubicBezTo>
                    <a:pt x="461908" y="963698"/>
                    <a:pt x="579087" y="911606"/>
                    <a:pt x="579087" y="911606"/>
                  </a:cubicBezTo>
                  <a:cubicBezTo>
                    <a:pt x="579087" y="911528"/>
                    <a:pt x="579093" y="820440"/>
                    <a:pt x="592107" y="807422"/>
                  </a:cubicBezTo>
                  <a:cubicBezTo>
                    <a:pt x="605127" y="807422"/>
                    <a:pt x="631166" y="768354"/>
                    <a:pt x="605127" y="729285"/>
                  </a:cubicBezTo>
                  <a:cubicBezTo>
                    <a:pt x="592107" y="677193"/>
                    <a:pt x="566067" y="625101"/>
                    <a:pt x="566067" y="599055"/>
                  </a:cubicBezTo>
                  <a:cubicBezTo>
                    <a:pt x="566067" y="573009"/>
                    <a:pt x="344729" y="0"/>
                    <a:pt x="735325" y="0"/>
                  </a:cubicBezTo>
                  <a:close/>
                </a:path>
              </a:pathLst>
            </a:custGeom>
            <a:solidFill>
              <a:schemeClr val="bg1">
                <a:lumMod val="75000"/>
              </a:schemeClr>
            </a:solidFill>
            <a:ln w="9525">
              <a:noFill/>
              <a:round/>
            </a:ln>
          </p:spPr>
          <p:txBody>
            <a:bodyPr/>
            <a:lstStyle/>
            <a:p>
              <a:endParaRPr lang="zh-TW" altLang="en-US"/>
            </a:p>
          </p:txBody>
        </p:sp>
        <p:sp>
          <p:nvSpPr>
            <p:cNvPr id="90" name="Freeform 41"/>
            <p:cNvSpPr/>
            <p:nvPr/>
          </p:nvSpPr>
          <p:spPr bwMode="auto">
            <a:xfrm>
              <a:off x="6420939" y="4313769"/>
              <a:ext cx="130096" cy="191972"/>
            </a:xfrm>
            <a:custGeom>
              <a:avLst/>
              <a:gdLst>
                <a:gd name="T0" fmla="*/ 2147483647 w 40"/>
                <a:gd name="T1" fmla="*/ 2147483647 h 59"/>
                <a:gd name="T2" fmla="*/ 2147483647 w 40"/>
                <a:gd name="T3" fmla="*/ 2147483647 h 59"/>
                <a:gd name="T4" fmla="*/ 2147483647 w 40"/>
                <a:gd name="T5" fmla="*/ 0 h 59"/>
                <a:gd name="T6" fmla="*/ 2147483647 w 40"/>
                <a:gd name="T7" fmla="*/ 2147483647 h 59"/>
                <a:gd name="T8" fmla="*/ 2147483647 w 40"/>
                <a:gd name="T9" fmla="*/ 2147483647 h 59"/>
                <a:gd name="T10" fmla="*/ 2147483647 w 40"/>
                <a:gd name="T11" fmla="*/ 2147483647 h 59"/>
                <a:gd name="T12" fmla="*/ 2147483647 w 40"/>
                <a:gd name="T13" fmla="*/ 2147483647 h 59"/>
                <a:gd name="T14" fmla="*/ 2147483647 w 40"/>
                <a:gd name="T15" fmla="*/ 2147483647 h 59"/>
                <a:gd name="T16" fmla="*/ 0 60000 65536"/>
                <a:gd name="T17" fmla="*/ 0 60000 65536"/>
                <a:gd name="T18" fmla="*/ 0 60000 65536"/>
                <a:gd name="T19" fmla="*/ 0 60000 65536"/>
                <a:gd name="T20" fmla="*/ 0 60000 65536"/>
                <a:gd name="T21" fmla="*/ 0 60000 65536"/>
                <a:gd name="T22" fmla="*/ 0 60000 65536"/>
                <a:gd name="T23" fmla="*/ 0 60000 65536"/>
                <a:gd name="T24" fmla="*/ 0 w 40"/>
                <a:gd name="T25" fmla="*/ 0 h 59"/>
                <a:gd name="T26" fmla="*/ 40 w 40"/>
                <a:gd name="T27" fmla="*/ 59 h 5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0" h="59">
                  <a:moveTo>
                    <a:pt x="1" y="59"/>
                  </a:moveTo>
                  <a:cubicBezTo>
                    <a:pt x="1" y="59"/>
                    <a:pt x="19" y="21"/>
                    <a:pt x="40" y="4"/>
                  </a:cubicBezTo>
                  <a:cubicBezTo>
                    <a:pt x="40" y="4"/>
                    <a:pt x="37" y="2"/>
                    <a:pt x="37" y="0"/>
                  </a:cubicBezTo>
                  <a:cubicBezTo>
                    <a:pt x="37" y="0"/>
                    <a:pt x="16" y="14"/>
                    <a:pt x="15" y="15"/>
                  </a:cubicBezTo>
                  <a:cubicBezTo>
                    <a:pt x="14" y="16"/>
                    <a:pt x="13" y="16"/>
                    <a:pt x="12" y="15"/>
                  </a:cubicBezTo>
                  <a:cubicBezTo>
                    <a:pt x="11" y="14"/>
                    <a:pt x="5" y="3"/>
                    <a:pt x="5" y="3"/>
                  </a:cubicBezTo>
                  <a:cubicBezTo>
                    <a:pt x="5" y="3"/>
                    <a:pt x="3" y="10"/>
                    <a:pt x="4" y="11"/>
                  </a:cubicBezTo>
                  <a:cubicBezTo>
                    <a:pt x="4" y="13"/>
                    <a:pt x="0" y="49"/>
                    <a:pt x="1" y="59"/>
                  </a:cubicBezTo>
                  <a:close/>
                </a:path>
              </a:pathLst>
            </a:custGeom>
            <a:solidFill>
              <a:srgbClr val="FFFFFF"/>
            </a:solidFill>
            <a:ln w="9525">
              <a:noFill/>
              <a:round/>
            </a:ln>
          </p:spPr>
          <p:txBody>
            <a:bodyPr/>
            <a:lstStyle/>
            <a:p>
              <a:endParaRPr lang="zh-TW" altLang="en-US"/>
            </a:p>
          </p:txBody>
        </p:sp>
        <p:sp>
          <p:nvSpPr>
            <p:cNvPr id="91" name="Freeform 42"/>
            <p:cNvSpPr/>
            <p:nvPr/>
          </p:nvSpPr>
          <p:spPr bwMode="auto">
            <a:xfrm>
              <a:off x="6420876" y="4356210"/>
              <a:ext cx="55132" cy="152704"/>
            </a:xfrm>
            <a:custGeom>
              <a:avLst/>
              <a:gdLst>
                <a:gd name="T0" fmla="*/ 0 w 17"/>
                <a:gd name="T1" fmla="*/ 2147483647 h 47"/>
                <a:gd name="T2" fmla="*/ 2147483647 w 17"/>
                <a:gd name="T3" fmla="*/ 2147483647 h 47"/>
                <a:gd name="T4" fmla="*/ 2147483647 w 17"/>
                <a:gd name="T5" fmla="*/ 1183728112 h 47"/>
                <a:gd name="T6" fmla="*/ 2147483647 w 17"/>
                <a:gd name="T7" fmla="*/ 507312048 h 47"/>
                <a:gd name="T8" fmla="*/ 1684852866 w 17"/>
                <a:gd name="T9" fmla="*/ 845520080 h 47"/>
                <a:gd name="T10" fmla="*/ 168482691 w 17"/>
                <a:gd name="T11" fmla="*/ 2147483647 h 47"/>
                <a:gd name="T12" fmla="*/ 0 w 17"/>
                <a:gd name="T13" fmla="*/ 2147483647 h 47"/>
                <a:gd name="T14" fmla="*/ 0 60000 65536"/>
                <a:gd name="T15" fmla="*/ 0 60000 65536"/>
                <a:gd name="T16" fmla="*/ 0 60000 65536"/>
                <a:gd name="T17" fmla="*/ 0 60000 65536"/>
                <a:gd name="T18" fmla="*/ 0 60000 65536"/>
                <a:gd name="T19" fmla="*/ 0 60000 65536"/>
                <a:gd name="T20" fmla="*/ 0 60000 65536"/>
                <a:gd name="T21" fmla="*/ 0 w 17"/>
                <a:gd name="T22" fmla="*/ 0 h 47"/>
                <a:gd name="T23" fmla="*/ 17 w 17"/>
                <a:gd name="T24" fmla="*/ 47 h 4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7" h="47">
                  <a:moveTo>
                    <a:pt x="0" y="47"/>
                  </a:moveTo>
                  <a:cubicBezTo>
                    <a:pt x="0" y="47"/>
                    <a:pt x="14" y="25"/>
                    <a:pt x="13" y="14"/>
                  </a:cubicBezTo>
                  <a:cubicBezTo>
                    <a:pt x="13" y="9"/>
                    <a:pt x="14" y="7"/>
                    <a:pt x="14" y="7"/>
                  </a:cubicBezTo>
                  <a:cubicBezTo>
                    <a:pt x="14" y="7"/>
                    <a:pt x="17" y="4"/>
                    <a:pt x="16" y="3"/>
                  </a:cubicBezTo>
                  <a:cubicBezTo>
                    <a:pt x="15" y="1"/>
                    <a:pt x="12" y="0"/>
                    <a:pt x="10" y="5"/>
                  </a:cubicBezTo>
                  <a:cubicBezTo>
                    <a:pt x="11" y="8"/>
                    <a:pt x="1" y="15"/>
                    <a:pt x="1" y="26"/>
                  </a:cubicBezTo>
                  <a:lnTo>
                    <a:pt x="0" y="47"/>
                  </a:lnTo>
                  <a:close/>
                </a:path>
              </a:pathLst>
            </a:custGeom>
            <a:solidFill>
              <a:schemeClr val="bg1">
                <a:lumMod val="65000"/>
              </a:schemeClr>
            </a:solidFill>
            <a:ln w="9525">
              <a:noFill/>
              <a:round/>
            </a:ln>
          </p:spPr>
          <p:txBody>
            <a:bodyPr/>
            <a:lstStyle/>
            <a:p>
              <a:pPr>
                <a:defRPr/>
              </a:pPr>
              <a:endParaRPr lang="zh-TW" altLang="en-US"/>
            </a:p>
          </p:txBody>
        </p:sp>
        <p:sp>
          <p:nvSpPr>
            <p:cNvPr id="92" name="Freeform 43"/>
            <p:cNvSpPr/>
            <p:nvPr/>
          </p:nvSpPr>
          <p:spPr bwMode="auto">
            <a:xfrm>
              <a:off x="6472898" y="4359381"/>
              <a:ext cx="26178" cy="22608"/>
            </a:xfrm>
            <a:custGeom>
              <a:avLst/>
              <a:gdLst>
                <a:gd name="T0" fmla="*/ 0 w 66"/>
                <a:gd name="T1" fmla="*/ 2147483647 h 57"/>
                <a:gd name="T2" fmla="*/ 0 w 66"/>
                <a:gd name="T3" fmla="*/ 0 h 57"/>
                <a:gd name="T4" fmla="*/ 2147483647 w 66"/>
                <a:gd name="T5" fmla="*/ 2147483647 h 57"/>
                <a:gd name="T6" fmla="*/ 2147483647 w 66"/>
                <a:gd name="T7" fmla="*/ 2147483647 h 57"/>
                <a:gd name="T8" fmla="*/ 0 w 66"/>
                <a:gd name="T9" fmla="*/ 2147483647 h 57"/>
                <a:gd name="T10" fmla="*/ 0 60000 65536"/>
                <a:gd name="T11" fmla="*/ 0 60000 65536"/>
                <a:gd name="T12" fmla="*/ 0 60000 65536"/>
                <a:gd name="T13" fmla="*/ 0 60000 65536"/>
                <a:gd name="T14" fmla="*/ 0 60000 65536"/>
                <a:gd name="T15" fmla="*/ 0 w 66"/>
                <a:gd name="T16" fmla="*/ 0 h 57"/>
                <a:gd name="T17" fmla="*/ 66 w 66"/>
                <a:gd name="T18" fmla="*/ 57 h 57"/>
              </a:gdLst>
              <a:ahLst/>
              <a:cxnLst>
                <a:cxn ang="T10">
                  <a:pos x="T0" y="T1"/>
                </a:cxn>
                <a:cxn ang="T11">
                  <a:pos x="T2" y="T3"/>
                </a:cxn>
                <a:cxn ang="T12">
                  <a:pos x="T4" y="T5"/>
                </a:cxn>
                <a:cxn ang="T13">
                  <a:pos x="T6" y="T7"/>
                </a:cxn>
                <a:cxn ang="T14">
                  <a:pos x="T8" y="T9"/>
                </a:cxn>
              </a:cxnLst>
              <a:rect l="T15" t="T16" r="T17" b="T18"/>
              <a:pathLst>
                <a:path w="66" h="57">
                  <a:moveTo>
                    <a:pt x="0" y="8"/>
                  </a:moveTo>
                  <a:lnTo>
                    <a:pt x="0" y="0"/>
                  </a:lnTo>
                  <a:lnTo>
                    <a:pt x="66" y="57"/>
                  </a:lnTo>
                  <a:lnTo>
                    <a:pt x="0" y="8"/>
                  </a:lnTo>
                  <a:close/>
                </a:path>
              </a:pathLst>
            </a:custGeom>
            <a:solidFill>
              <a:srgbClr val="000000"/>
            </a:solidFill>
            <a:ln w="9525">
              <a:noFill/>
              <a:round/>
            </a:ln>
          </p:spPr>
          <p:txBody>
            <a:bodyPr/>
            <a:lstStyle/>
            <a:p>
              <a:endParaRPr lang="zh-TW" altLang="en-US"/>
            </a:p>
          </p:txBody>
        </p:sp>
        <p:sp>
          <p:nvSpPr>
            <p:cNvPr id="93" name="Freeform 44"/>
            <p:cNvSpPr/>
            <p:nvPr/>
          </p:nvSpPr>
          <p:spPr bwMode="auto">
            <a:xfrm>
              <a:off x="6430459" y="4359381"/>
              <a:ext cx="29351" cy="22608"/>
            </a:xfrm>
            <a:custGeom>
              <a:avLst/>
              <a:gdLst>
                <a:gd name="T0" fmla="*/ 0 w 74"/>
                <a:gd name="T1" fmla="*/ 2147483647 h 57"/>
                <a:gd name="T2" fmla="*/ 2147483647 w 74"/>
                <a:gd name="T3" fmla="*/ 0 h 57"/>
                <a:gd name="T4" fmla="*/ 2147483647 w 74"/>
                <a:gd name="T5" fmla="*/ 0 h 57"/>
                <a:gd name="T6" fmla="*/ 0 w 74"/>
                <a:gd name="T7" fmla="*/ 2147483647 h 57"/>
                <a:gd name="T8" fmla="*/ 0 w 74"/>
                <a:gd name="T9" fmla="*/ 2147483647 h 57"/>
                <a:gd name="T10" fmla="*/ 0 60000 65536"/>
                <a:gd name="T11" fmla="*/ 0 60000 65536"/>
                <a:gd name="T12" fmla="*/ 0 60000 65536"/>
                <a:gd name="T13" fmla="*/ 0 60000 65536"/>
                <a:gd name="T14" fmla="*/ 0 60000 65536"/>
                <a:gd name="T15" fmla="*/ 0 w 74"/>
                <a:gd name="T16" fmla="*/ 0 h 57"/>
                <a:gd name="T17" fmla="*/ 74 w 74"/>
                <a:gd name="T18" fmla="*/ 57 h 57"/>
              </a:gdLst>
              <a:ahLst/>
              <a:cxnLst>
                <a:cxn ang="T10">
                  <a:pos x="T0" y="T1"/>
                </a:cxn>
                <a:cxn ang="T11">
                  <a:pos x="T2" y="T3"/>
                </a:cxn>
                <a:cxn ang="T12">
                  <a:pos x="T4" y="T5"/>
                </a:cxn>
                <a:cxn ang="T13">
                  <a:pos x="T6" y="T7"/>
                </a:cxn>
                <a:cxn ang="T14">
                  <a:pos x="T8" y="T9"/>
                </a:cxn>
              </a:cxnLst>
              <a:rect l="T15" t="T16" r="T17" b="T18"/>
              <a:pathLst>
                <a:path w="74" h="57">
                  <a:moveTo>
                    <a:pt x="0" y="57"/>
                  </a:moveTo>
                  <a:lnTo>
                    <a:pt x="66" y="0"/>
                  </a:lnTo>
                  <a:lnTo>
                    <a:pt x="74" y="0"/>
                  </a:lnTo>
                  <a:lnTo>
                    <a:pt x="0" y="57"/>
                  </a:lnTo>
                  <a:close/>
                </a:path>
              </a:pathLst>
            </a:custGeom>
            <a:solidFill>
              <a:srgbClr val="000000"/>
            </a:solidFill>
            <a:ln w="9525">
              <a:noFill/>
              <a:round/>
            </a:ln>
          </p:spPr>
          <p:txBody>
            <a:bodyPr/>
            <a:lstStyle/>
            <a:p>
              <a:endParaRPr lang="zh-TW" altLang="en-US"/>
            </a:p>
          </p:txBody>
        </p:sp>
        <p:sp>
          <p:nvSpPr>
            <p:cNvPr id="94" name="Freeform 40"/>
            <p:cNvSpPr/>
            <p:nvPr/>
          </p:nvSpPr>
          <p:spPr bwMode="auto">
            <a:xfrm>
              <a:off x="7101381" y="3966210"/>
              <a:ext cx="542180" cy="531877"/>
            </a:xfrm>
            <a:custGeom>
              <a:avLst/>
              <a:gdLst/>
              <a:ahLst/>
              <a:cxnLst/>
              <a:rect l="l" t="t" r="r" b="b"/>
              <a:pathLst>
                <a:path w="1547910" h="1518490">
                  <a:moveTo>
                    <a:pt x="735325" y="0"/>
                  </a:moveTo>
                  <a:cubicBezTo>
                    <a:pt x="1125922" y="0"/>
                    <a:pt x="1099882" y="195344"/>
                    <a:pt x="1099882" y="273482"/>
                  </a:cubicBezTo>
                  <a:cubicBezTo>
                    <a:pt x="1099882" y="338596"/>
                    <a:pt x="1047802" y="533941"/>
                    <a:pt x="1034783" y="612078"/>
                  </a:cubicBezTo>
                  <a:cubicBezTo>
                    <a:pt x="1008743" y="677193"/>
                    <a:pt x="995723" y="755331"/>
                    <a:pt x="1021763" y="794399"/>
                  </a:cubicBezTo>
                  <a:cubicBezTo>
                    <a:pt x="1034783" y="820445"/>
                    <a:pt x="1073842" y="872537"/>
                    <a:pt x="1243100" y="963698"/>
                  </a:cubicBezTo>
                  <a:cubicBezTo>
                    <a:pt x="1399339" y="1054858"/>
                    <a:pt x="1581617" y="1067881"/>
                    <a:pt x="1542557" y="1289271"/>
                  </a:cubicBezTo>
                  <a:cubicBezTo>
                    <a:pt x="1520081" y="1379197"/>
                    <a:pt x="1500030" y="1452144"/>
                    <a:pt x="1480009" y="1518490"/>
                  </a:cubicBezTo>
                  <a:lnTo>
                    <a:pt x="0" y="1518490"/>
                  </a:lnTo>
                  <a:cubicBezTo>
                    <a:pt x="15993" y="1434519"/>
                    <a:pt x="15303" y="1372240"/>
                    <a:pt x="45272" y="1302294"/>
                  </a:cubicBezTo>
                  <a:cubicBezTo>
                    <a:pt x="71312" y="1211134"/>
                    <a:pt x="97352" y="1119973"/>
                    <a:pt x="279630" y="1041835"/>
                  </a:cubicBezTo>
                  <a:cubicBezTo>
                    <a:pt x="461908" y="963698"/>
                    <a:pt x="579087" y="911606"/>
                    <a:pt x="579087" y="911606"/>
                  </a:cubicBezTo>
                  <a:cubicBezTo>
                    <a:pt x="579087" y="911528"/>
                    <a:pt x="579093" y="820440"/>
                    <a:pt x="592107" y="807422"/>
                  </a:cubicBezTo>
                  <a:cubicBezTo>
                    <a:pt x="605127" y="807422"/>
                    <a:pt x="631166" y="768354"/>
                    <a:pt x="605127" y="729285"/>
                  </a:cubicBezTo>
                  <a:cubicBezTo>
                    <a:pt x="592107" y="677193"/>
                    <a:pt x="566067" y="625101"/>
                    <a:pt x="566067" y="599055"/>
                  </a:cubicBezTo>
                  <a:cubicBezTo>
                    <a:pt x="566067" y="573009"/>
                    <a:pt x="344729" y="0"/>
                    <a:pt x="735325" y="0"/>
                  </a:cubicBezTo>
                  <a:close/>
                </a:path>
              </a:pathLst>
            </a:custGeom>
            <a:solidFill>
              <a:schemeClr val="bg1">
                <a:lumMod val="75000"/>
              </a:schemeClr>
            </a:solidFill>
            <a:ln w="9525">
              <a:noFill/>
              <a:round/>
            </a:ln>
          </p:spPr>
          <p:txBody>
            <a:bodyPr/>
            <a:lstStyle/>
            <a:p>
              <a:endParaRPr lang="zh-TW" altLang="en-US"/>
            </a:p>
          </p:txBody>
        </p:sp>
        <p:sp>
          <p:nvSpPr>
            <p:cNvPr id="95" name="Freeform 41"/>
            <p:cNvSpPr/>
            <p:nvPr/>
          </p:nvSpPr>
          <p:spPr bwMode="auto">
            <a:xfrm>
              <a:off x="7278454" y="4235338"/>
              <a:ext cx="182383" cy="269127"/>
            </a:xfrm>
            <a:custGeom>
              <a:avLst/>
              <a:gdLst>
                <a:gd name="T0" fmla="*/ 2147483647 w 40"/>
                <a:gd name="T1" fmla="*/ 2147483647 h 59"/>
                <a:gd name="T2" fmla="*/ 2147483647 w 40"/>
                <a:gd name="T3" fmla="*/ 2147483647 h 59"/>
                <a:gd name="T4" fmla="*/ 2147483647 w 40"/>
                <a:gd name="T5" fmla="*/ 0 h 59"/>
                <a:gd name="T6" fmla="*/ 2147483647 w 40"/>
                <a:gd name="T7" fmla="*/ 2147483647 h 59"/>
                <a:gd name="T8" fmla="*/ 2147483647 w 40"/>
                <a:gd name="T9" fmla="*/ 2147483647 h 59"/>
                <a:gd name="T10" fmla="*/ 2147483647 w 40"/>
                <a:gd name="T11" fmla="*/ 2147483647 h 59"/>
                <a:gd name="T12" fmla="*/ 2147483647 w 40"/>
                <a:gd name="T13" fmla="*/ 2147483647 h 59"/>
                <a:gd name="T14" fmla="*/ 2147483647 w 40"/>
                <a:gd name="T15" fmla="*/ 2147483647 h 59"/>
                <a:gd name="T16" fmla="*/ 0 60000 65536"/>
                <a:gd name="T17" fmla="*/ 0 60000 65536"/>
                <a:gd name="T18" fmla="*/ 0 60000 65536"/>
                <a:gd name="T19" fmla="*/ 0 60000 65536"/>
                <a:gd name="T20" fmla="*/ 0 60000 65536"/>
                <a:gd name="T21" fmla="*/ 0 60000 65536"/>
                <a:gd name="T22" fmla="*/ 0 60000 65536"/>
                <a:gd name="T23" fmla="*/ 0 60000 65536"/>
                <a:gd name="T24" fmla="*/ 0 w 40"/>
                <a:gd name="T25" fmla="*/ 0 h 59"/>
                <a:gd name="T26" fmla="*/ 40 w 40"/>
                <a:gd name="T27" fmla="*/ 59 h 5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0" h="59">
                  <a:moveTo>
                    <a:pt x="1" y="59"/>
                  </a:moveTo>
                  <a:cubicBezTo>
                    <a:pt x="1" y="59"/>
                    <a:pt x="19" y="21"/>
                    <a:pt x="40" y="4"/>
                  </a:cubicBezTo>
                  <a:cubicBezTo>
                    <a:pt x="40" y="4"/>
                    <a:pt x="37" y="2"/>
                    <a:pt x="37" y="0"/>
                  </a:cubicBezTo>
                  <a:cubicBezTo>
                    <a:pt x="37" y="0"/>
                    <a:pt x="16" y="14"/>
                    <a:pt x="15" y="15"/>
                  </a:cubicBezTo>
                  <a:cubicBezTo>
                    <a:pt x="14" y="16"/>
                    <a:pt x="13" y="16"/>
                    <a:pt x="12" y="15"/>
                  </a:cubicBezTo>
                  <a:cubicBezTo>
                    <a:pt x="11" y="14"/>
                    <a:pt x="5" y="3"/>
                    <a:pt x="5" y="3"/>
                  </a:cubicBezTo>
                  <a:cubicBezTo>
                    <a:pt x="5" y="3"/>
                    <a:pt x="3" y="10"/>
                    <a:pt x="4" y="11"/>
                  </a:cubicBezTo>
                  <a:cubicBezTo>
                    <a:pt x="4" y="13"/>
                    <a:pt x="0" y="49"/>
                    <a:pt x="1" y="59"/>
                  </a:cubicBezTo>
                  <a:close/>
                </a:path>
              </a:pathLst>
            </a:custGeom>
            <a:solidFill>
              <a:srgbClr val="FFFFFF"/>
            </a:solidFill>
            <a:ln w="9525">
              <a:noFill/>
              <a:round/>
            </a:ln>
          </p:spPr>
          <p:txBody>
            <a:bodyPr/>
            <a:lstStyle/>
            <a:p>
              <a:endParaRPr lang="zh-TW" altLang="en-US"/>
            </a:p>
          </p:txBody>
        </p:sp>
        <p:sp>
          <p:nvSpPr>
            <p:cNvPr id="96" name="Freeform 42"/>
            <p:cNvSpPr/>
            <p:nvPr/>
          </p:nvSpPr>
          <p:spPr bwMode="auto">
            <a:xfrm>
              <a:off x="7278366" y="4294834"/>
              <a:ext cx="77290" cy="214079"/>
            </a:xfrm>
            <a:custGeom>
              <a:avLst/>
              <a:gdLst>
                <a:gd name="T0" fmla="*/ 0 w 17"/>
                <a:gd name="T1" fmla="*/ 2147483647 h 47"/>
                <a:gd name="T2" fmla="*/ 2147483647 w 17"/>
                <a:gd name="T3" fmla="*/ 2147483647 h 47"/>
                <a:gd name="T4" fmla="*/ 2147483647 w 17"/>
                <a:gd name="T5" fmla="*/ 1183728112 h 47"/>
                <a:gd name="T6" fmla="*/ 2147483647 w 17"/>
                <a:gd name="T7" fmla="*/ 507312048 h 47"/>
                <a:gd name="T8" fmla="*/ 1684852866 w 17"/>
                <a:gd name="T9" fmla="*/ 845520080 h 47"/>
                <a:gd name="T10" fmla="*/ 168482691 w 17"/>
                <a:gd name="T11" fmla="*/ 2147483647 h 47"/>
                <a:gd name="T12" fmla="*/ 0 w 17"/>
                <a:gd name="T13" fmla="*/ 2147483647 h 47"/>
                <a:gd name="T14" fmla="*/ 0 60000 65536"/>
                <a:gd name="T15" fmla="*/ 0 60000 65536"/>
                <a:gd name="T16" fmla="*/ 0 60000 65536"/>
                <a:gd name="T17" fmla="*/ 0 60000 65536"/>
                <a:gd name="T18" fmla="*/ 0 60000 65536"/>
                <a:gd name="T19" fmla="*/ 0 60000 65536"/>
                <a:gd name="T20" fmla="*/ 0 60000 65536"/>
                <a:gd name="T21" fmla="*/ 0 w 17"/>
                <a:gd name="T22" fmla="*/ 0 h 47"/>
                <a:gd name="T23" fmla="*/ 17 w 17"/>
                <a:gd name="T24" fmla="*/ 47 h 4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7" h="47">
                  <a:moveTo>
                    <a:pt x="0" y="47"/>
                  </a:moveTo>
                  <a:cubicBezTo>
                    <a:pt x="0" y="47"/>
                    <a:pt x="14" y="25"/>
                    <a:pt x="13" y="14"/>
                  </a:cubicBezTo>
                  <a:cubicBezTo>
                    <a:pt x="13" y="9"/>
                    <a:pt x="14" y="7"/>
                    <a:pt x="14" y="7"/>
                  </a:cubicBezTo>
                  <a:cubicBezTo>
                    <a:pt x="14" y="7"/>
                    <a:pt x="17" y="4"/>
                    <a:pt x="16" y="3"/>
                  </a:cubicBezTo>
                  <a:cubicBezTo>
                    <a:pt x="15" y="1"/>
                    <a:pt x="12" y="0"/>
                    <a:pt x="10" y="5"/>
                  </a:cubicBezTo>
                  <a:cubicBezTo>
                    <a:pt x="11" y="8"/>
                    <a:pt x="1" y="15"/>
                    <a:pt x="1" y="26"/>
                  </a:cubicBezTo>
                  <a:lnTo>
                    <a:pt x="0" y="47"/>
                  </a:lnTo>
                  <a:close/>
                </a:path>
              </a:pathLst>
            </a:custGeom>
            <a:solidFill>
              <a:schemeClr val="bg1">
                <a:lumMod val="65000"/>
              </a:schemeClr>
            </a:solidFill>
            <a:ln w="9525">
              <a:noFill/>
              <a:round/>
            </a:ln>
          </p:spPr>
          <p:txBody>
            <a:bodyPr/>
            <a:lstStyle/>
            <a:p>
              <a:pPr>
                <a:defRPr/>
              </a:pPr>
              <a:endParaRPr lang="zh-TW" altLang="en-US"/>
            </a:p>
          </p:txBody>
        </p:sp>
        <p:sp>
          <p:nvSpPr>
            <p:cNvPr id="97" name="Freeform 43"/>
            <p:cNvSpPr/>
            <p:nvPr/>
          </p:nvSpPr>
          <p:spPr bwMode="auto">
            <a:xfrm>
              <a:off x="7351296" y="4299283"/>
              <a:ext cx="36699" cy="31695"/>
            </a:xfrm>
            <a:custGeom>
              <a:avLst/>
              <a:gdLst>
                <a:gd name="T0" fmla="*/ 0 w 66"/>
                <a:gd name="T1" fmla="*/ 2147483647 h 57"/>
                <a:gd name="T2" fmla="*/ 0 w 66"/>
                <a:gd name="T3" fmla="*/ 0 h 57"/>
                <a:gd name="T4" fmla="*/ 2147483647 w 66"/>
                <a:gd name="T5" fmla="*/ 2147483647 h 57"/>
                <a:gd name="T6" fmla="*/ 2147483647 w 66"/>
                <a:gd name="T7" fmla="*/ 2147483647 h 57"/>
                <a:gd name="T8" fmla="*/ 0 w 66"/>
                <a:gd name="T9" fmla="*/ 2147483647 h 57"/>
                <a:gd name="T10" fmla="*/ 0 60000 65536"/>
                <a:gd name="T11" fmla="*/ 0 60000 65536"/>
                <a:gd name="T12" fmla="*/ 0 60000 65536"/>
                <a:gd name="T13" fmla="*/ 0 60000 65536"/>
                <a:gd name="T14" fmla="*/ 0 60000 65536"/>
                <a:gd name="T15" fmla="*/ 0 w 66"/>
                <a:gd name="T16" fmla="*/ 0 h 57"/>
                <a:gd name="T17" fmla="*/ 66 w 66"/>
                <a:gd name="T18" fmla="*/ 57 h 57"/>
              </a:gdLst>
              <a:ahLst/>
              <a:cxnLst>
                <a:cxn ang="T10">
                  <a:pos x="T0" y="T1"/>
                </a:cxn>
                <a:cxn ang="T11">
                  <a:pos x="T2" y="T3"/>
                </a:cxn>
                <a:cxn ang="T12">
                  <a:pos x="T4" y="T5"/>
                </a:cxn>
                <a:cxn ang="T13">
                  <a:pos x="T6" y="T7"/>
                </a:cxn>
                <a:cxn ang="T14">
                  <a:pos x="T8" y="T9"/>
                </a:cxn>
              </a:cxnLst>
              <a:rect l="T15" t="T16" r="T17" b="T18"/>
              <a:pathLst>
                <a:path w="66" h="57">
                  <a:moveTo>
                    <a:pt x="0" y="8"/>
                  </a:moveTo>
                  <a:lnTo>
                    <a:pt x="0" y="0"/>
                  </a:lnTo>
                  <a:lnTo>
                    <a:pt x="66" y="57"/>
                  </a:lnTo>
                  <a:lnTo>
                    <a:pt x="0" y="8"/>
                  </a:lnTo>
                  <a:close/>
                </a:path>
              </a:pathLst>
            </a:custGeom>
            <a:solidFill>
              <a:srgbClr val="000000"/>
            </a:solidFill>
            <a:ln w="9525">
              <a:noFill/>
              <a:round/>
            </a:ln>
          </p:spPr>
          <p:txBody>
            <a:bodyPr/>
            <a:lstStyle/>
            <a:p>
              <a:endParaRPr lang="zh-TW" altLang="en-US"/>
            </a:p>
          </p:txBody>
        </p:sp>
        <p:sp>
          <p:nvSpPr>
            <p:cNvPr id="98" name="Freeform 44"/>
            <p:cNvSpPr/>
            <p:nvPr/>
          </p:nvSpPr>
          <p:spPr bwMode="auto">
            <a:xfrm>
              <a:off x="7291799" y="4299283"/>
              <a:ext cx="41148" cy="31695"/>
            </a:xfrm>
            <a:custGeom>
              <a:avLst/>
              <a:gdLst>
                <a:gd name="T0" fmla="*/ 0 w 74"/>
                <a:gd name="T1" fmla="*/ 2147483647 h 57"/>
                <a:gd name="T2" fmla="*/ 2147483647 w 74"/>
                <a:gd name="T3" fmla="*/ 0 h 57"/>
                <a:gd name="T4" fmla="*/ 2147483647 w 74"/>
                <a:gd name="T5" fmla="*/ 0 h 57"/>
                <a:gd name="T6" fmla="*/ 0 w 74"/>
                <a:gd name="T7" fmla="*/ 2147483647 h 57"/>
                <a:gd name="T8" fmla="*/ 0 w 74"/>
                <a:gd name="T9" fmla="*/ 2147483647 h 57"/>
                <a:gd name="T10" fmla="*/ 0 60000 65536"/>
                <a:gd name="T11" fmla="*/ 0 60000 65536"/>
                <a:gd name="T12" fmla="*/ 0 60000 65536"/>
                <a:gd name="T13" fmla="*/ 0 60000 65536"/>
                <a:gd name="T14" fmla="*/ 0 60000 65536"/>
                <a:gd name="T15" fmla="*/ 0 w 74"/>
                <a:gd name="T16" fmla="*/ 0 h 57"/>
                <a:gd name="T17" fmla="*/ 74 w 74"/>
                <a:gd name="T18" fmla="*/ 57 h 57"/>
              </a:gdLst>
              <a:ahLst/>
              <a:cxnLst>
                <a:cxn ang="T10">
                  <a:pos x="T0" y="T1"/>
                </a:cxn>
                <a:cxn ang="T11">
                  <a:pos x="T2" y="T3"/>
                </a:cxn>
                <a:cxn ang="T12">
                  <a:pos x="T4" y="T5"/>
                </a:cxn>
                <a:cxn ang="T13">
                  <a:pos x="T6" y="T7"/>
                </a:cxn>
                <a:cxn ang="T14">
                  <a:pos x="T8" y="T9"/>
                </a:cxn>
              </a:cxnLst>
              <a:rect l="T15" t="T16" r="T17" b="T18"/>
              <a:pathLst>
                <a:path w="74" h="57">
                  <a:moveTo>
                    <a:pt x="0" y="57"/>
                  </a:moveTo>
                  <a:lnTo>
                    <a:pt x="66" y="0"/>
                  </a:lnTo>
                  <a:lnTo>
                    <a:pt x="74" y="0"/>
                  </a:lnTo>
                  <a:lnTo>
                    <a:pt x="0" y="57"/>
                  </a:lnTo>
                  <a:close/>
                </a:path>
              </a:pathLst>
            </a:custGeom>
            <a:solidFill>
              <a:srgbClr val="000000"/>
            </a:solidFill>
            <a:ln w="9525">
              <a:noFill/>
              <a:round/>
            </a:ln>
          </p:spPr>
          <p:txBody>
            <a:bodyPr/>
            <a:lstStyle/>
            <a:p>
              <a:endParaRPr lang="zh-TW" altLang="en-US"/>
            </a:p>
          </p:txBody>
        </p:sp>
        <p:sp>
          <p:nvSpPr>
            <p:cNvPr id="99" name="Freeform 40"/>
            <p:cNvSpPr/>
            <p:nvPr/>
          </p:nvSpPr>
          <p:spPr bwMode="auto">
            <a:xfrm>
              <a:off x="6654466" y="3834168"/>
              <a:ext cx="674094" cy="661284"/>
            </a:xfrm>
            <a:custGeom>
              <a:avLst/>
              <a:gdLst/>
              <a:ahLst/>
              <a:cxnLst/>
              <a:rect l="l" t="t" r="r" b="b"/>
              <a:pathLst>
                <a:path w="1547910" h="1518490">
                  <a:moveTo>
                    <a:pt x="735325" y="0"/>
                  </a:moveTo>
                  <a:cubicBezTo>
                    <a:pt x="1125922" y="0"/>
                    <a:pt x="1099882" y="195344"/>
                    <a:pt x="1099882" y="273482"/>
                  </a:cubicBezTo>
                  <a:cubicBezTo>
                    <a:pt x="1099882" y="338596"/>
                    <a:pt x="1047802" y="533941"/>
                    <a:pt x="1034783" y="612078"/>
                  </a:cubicBezTo>
                  <a:cubicBezTo>
                    <a:pt x="1008743" y="677193"/>
                    <a:pt x="995723" y="755331"/>
                    <a:pt x="1021763" y="794399"/>
                  </a:cubicBezTo>
                  <a:cubicBezTo>
                    <a:pt x="1034783" y="820445"/>
                    <a:pt x="1073842" y="872537"/>
                    <a:pt x="1243100" y="963698"/>
                  </a:cubicBezTo>
                  <a:cubicBezTo>
                    <a:pt x="1399339" y="1054858"/>
                    <a:pt x="1581617" y="1067881"/>
                    <a:pt x="1542557" y="1289271"/>
                  </a:cubicBezTo>
                  <a:cubicBezTo>
                    <a:pt x="1520081" y="1379197"/>
                    <a:pt x="1500030" y="1452144"/>
                    <a:pt x="1480009" y="1518490"/>
                  </a:cubicBezTo>
                  <a:lnTo>
                    <a:pt x="0" y="1518490"/>
                  </a:lnTo>
                  <a:cubicBezTo>
                    <a:pt x="15993" y="1434519"/>
                    <a:pt x="15303" y="1372240"/>
                    <a:pt x="45272" y="1302294"/>
                  </a:cubicBezTo>
                  <a:cubicBezTo>
                    <a:pt x="71312" y="1211134"/>
                    <a:pt x="97352" y="1119973"/>
                    <a:pt x="279630" y="1041835"/>
                  </a:cubicBezTo>
                  <a:cubicBezTo>
                    <a:pt x="461908" y="963698"/>
                    <a:pt x="579087" y="911606"/>
                    <a:pt x="579087" y="911606"/>
                  </a:cubicBezTo>
                  <a:cubicBezTo>
                    <a:pt x="579087" y="911528"/>
                    <a:pt x="579093" y="820440"/>
                    <a:pt x="592107" y="807422"/>
                  </a:cubicBezTo>
                  <a:cubicBezTo>
                    <a:pt x="605127" y="807422"/>
                    <a:pt x="631166" y="768354"/>
                    <a:pt x="605127" y="729285"/>
                  </a:cubicBezTo>
                  <a:cubicBezTo>
                    <a:pt x="592107" y="677193"/>
                    <a:pt x="566067" y="625101"/>
                    <a:pt x="566067" y="599055"/>
                  </a:cubicBezTo>
                  <a:cubicBezTo>
                    <a:pt x="566067" y="573009"/>
                    <a:pt x="344729" y="0"/>
                    <a:pt x="735325" y="0"/>
                  </a:cubicBezTo>
                  <a:close/>
                </a:path>
              </a:pathLst>
            </a:custGeom>
            <a:solidFill>
              <a:schemeClr val="bg1">
                <a:lumMod val="65000"/>
              </a:schemeClr>
            </a:solidFill>
            <a:ln w="9525">
              <a:noFill/>
              <a:round/>
            </a:ln>
          </p:spPr>
          <p:txBody>
            <a:bodyPr/>
            <a:lstStyle/>
            <a:p>
              <a:endParaRPr lang="zh-TW" altLang="en-US"/>
            </a:p>
          </p:txBody>
        </p:sp>
        <p:sp>
          <p:nvSpPr>
            <p:cNvPr id="100" name="Freeform 41"/>
            <p:cNvSpPr/>
            <p:nvPr/>
          </p:nvSpPr>
          <p:spPr bwMode="auto">
            <a:xfrm>
              <a:off x="6874623" y="4168775"/>
              <a:ext cx="226757" cy="334606"/>
            </a:xfrm>
            <a:custGeom>
              <a:avLst/>
              <a:gdLst>
                <a:gd name="T0" fmla="*/ 2147483647 w 40"/>
                <a:gd name="T1" fmla="*/ 2147483647 h 59"/>
                <a:gd name="T2" fmla="*/ 2147483647 w 40"/>
                <a:gd name="T3" fmla="*/ 2147483647 h 59"/>
                <a:gd name="T4" fmla="*/ 2147483647 w 40"/>
                <a:gd name="T5" fmla="*/ 0 h 59"/>
                <a:gd name="T6" fmla="*/ 2147483647 w 40"/>
                <a:gd name="T7" fmla="*/ 2147483647 h 59"/>
                <a:gd name="T8" fmla="*/ 2147483647 w 40"/>
                <a:gd name="T9" fmla="*/ 2147483647 h 59"/>
                <a:gd name="T10" fmla="*/ 2147483647 w 40"/>
                <a:gd name="T11" fmla="*/ 2147483647 h 59"/>
                <a:gd name="T12" fmla="*/ 2147483647 w 40"/>
                <a:gd name="T13" fmla="*/ 2147483647 h 59"/>
                <a:gd name="T14" fmla="*/ 2147483647 w 40"/>
                <a:gd name="T15" fmla="*/ 2147483647 h 59"/>
                <a:gd name="T16" fmla="*/ 0 60000 65536"/>
                <a:gd name="T17" fmla="*/ 0 60000 65536"/>
                <a:gd name="T18" fmla="*/ 0 60000 65536"/>
                <a:gd name="T19" fmla="*/ 0 60000 65536"/>
                <a:gd name="T20" fmla="*/ 0 60000 65536"/>
                <a:gd name="T21" fmla="*/ 0 60000 65536"/>
                <a:gd name="T22" fmla="*/ 0 60000 65536"/>
                <a:gd name="T23" fmla="*/ 0 60000 65536"/>
                <a:gd name="T24" fmla="*/ 0 w 40"/>
                <a:gd name="T25" fmla="*/ 0 h 59"/>
                <a:gd name="T26" fmla="*/ 40 w 40"/>
                <a:gd name="T27" fmla="*/ 59 h 5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0" h="59">
                  <a:moveTo>
                    <a:pt x="1" y="59"/>
                  </a:moveTo>
                  <a:cubicBezTo>
                    <a:pt x="1" y="59"/>
                    <a:pt x="19" y="21"/>
                    <a:pt x="40" y="4"/>
                  </a:cubicBezTo>
                  <a:cubicBezTo>
                    <a:pt x="40" y="4"/>
                    <a:pt x="37" y="2"/>
                    <a:pt x="37" y="0"/>
                  </a:cubicBezTo>
                  <a:cubicBezTo>
                    <a:pt x="37" y="0"/>
                    <a:pt x="16" y="14"/>
                    <a:pt x="15" y="15"/>
                  </a:cubicBezTo>
                  <a:cubicBezTo>
                    <a:pt x="14" y="16"/>
                    <a:pt x="13" y="16"/>
                    <a:pt x="12" y="15"/>
                  </a:cubicBezTo>
                  <a:cubicBezTo>
                    <a:pt x="11" y="14"/>
                    <a:pt x="5" y="3"/>
                    <a:pt x="5" y="3"/>
                  </a:cubicBezTo>
                  <a:cubicBezTo>
                    <a:pt x="5" y="3"/>
                    <a:pt x="3" y="10"/>
                    <a:pt x="4" y="11"/>
                  </a:cubicBezTo>
                  <a:cubicBezTo>
                    <a:pt x="4" y="13"/>
                    <a:pt x="0" y="49"/>
                    <a:pt x="1" y="59"/>
                  </a:cubicBezTo>
                  <a:close/>
                </a:path>
              </a:pathLst>
            </a:custGeom>
            <a:solidFill>
              <a:srgbClr val="FFFFFF"/>
            </a:solidFill>
            <a:ln w="9525">
              <a:noFill/>
              <a:round/>
            </a:ln>
          </p:spPr>
          <p:txBody>
            <a:bodyPr/>
            <a:lstStyle/>
            <a:p>
              <a:endParaRPr lang="zh-TW" altLang="en-US"/>
            </a:p>
          </p:txBody>
        </p:sp>
        <p:sp>
          <p:nvSpPr>
            <p:cNvPr id="101" name="Freeform 42"/>
            <p:cNvSpPr/>
            <p:nvPr/>
          </p:nvSpPr>
          <p:spPr bwMode="auto">
            <a:xfrm>
              <a:off x="6874514" y="4242750"/>
              <a:ext cx="96096" cy="266164"/>
            </a:xfrm>
            <a:custGeom>
              <a:avLst/>
              <a:gdLst>
                <a:gd name="T0" fmla="*/ 0 w 17"/>
                <a:gd name="T1" fmla="*/ 2147483647 h 47"/>
                <a:gd name="T2" fmla="*/ 2147483647 w 17"/>
                <a:gd name="T3" fmla="*/ 2147483647 h 47"/>
                <a:gd name="T4" fmla="*/ 2147483647 w 17"/>
                <a:gd name="T5" fmla="*/ 1183728112 h 47"/>
                <a:gd name="T6" fmla="*/ 2147483647 w 17"/>
                <a:gd name="T7" fmla="*/ 507312048 h 47"/>
                <a:gd name="T8" fmla="*/ 1684852866 w 17"/>
                <a:gd name="T9" fmla="*/ 845520080 h 47"/>
                <a:gd name="T10" fmla="*/ 168482691 w 17"/>
                <a:gd name="T11" fmla="*/ 2147483647 h 47"/>
                <a:gd name="T12" fmla="*/ 0 w 17"/>
                <a:gd name="T13" fmla="*/ 2147483647 h 47"/>
                <a:gd name="T14" fmla="*/ 0 60000 65536"/>
                <a:gd name="T15" fmla="*/ 0 60000 65536"/>
                <a:gd name="T16" fmla="*/ 0 60000 65536"/>
                <a:gd name="T17" fmla="*/ 0 60000 65536"/>
                <a:gd name="T18" fmla="*/ 0 60000 65536"/>
                <a:gd name="T19" fmla="*/ 0 60000 65536"/>
                <a:gd name="T20" fmla="*/ 0 60000 65536"/>
                <a:gd name="T21" fmla="*/ 0 w 17"/>
                <a:gd name="T22" fmla="*/ 0 h 47"/>
                <a:gd name="T23" fmla="*/ 17 w 17"/>
                <a:gd name="T24" fmla="*/ 47 h 4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7" h="47">
                  <a:moveTo>
                    <a:pt x="0" y="47"/>
                  </a:moveTo>
                  <a:cubicBezTo>
                    <a:pt x="0" y="47"/>
                    <a:pt x="14" y="25"/>
                    <a:pt x="13" y="14"/>
                  </a:cubicBezTo>
                  <a:cubicBezTo>
                    <a:pt x="13" y="9"/>
                    <a:pt x="14" y="7"/>
                    <a:pt x="14" y="7"/>
                  </a:cubicBezTo>
                  <a:cubicBezTo>
                    <a:pt x="14" y="7"/>
                    <a:pt x="17" y="4"/>
                    <a:pt x="16" y="3"/>
                  </a:cubicBezTo>
                  <a:cubicBezTo>
                    <a:pt x="15" y="1"/>
                    <a:pt x="12" y="0"/>
                    <a:pt x="10" y="5"/>
                  </a:cubicBezTo>
                  <a:cubicBezTo>
                    <a:pt x="11" y="8"/>
                    <a:pt x="1" y="15"/>
                    <a:pt x="1" y="26"/>
                  </a:cubicBezTo>
                  <a:lnTo>
                    <a:pt x="0" y="47"/>
                  </a:lnTo>
                  <a:close/>
                </a:path>
              </a:pathLst>
            </a:custGeom>
            <a:solidFill>
              <a:schemeClr val="bg1">
                <a:lumMod val="65000"/>
              </a:schemeClr>
            </a:solidFill>
            <a:ln w="9525">
              <a:noFill/>
              <a:round/>
            </a:ln>
          </p:spPr>
          <p:txBody>
            <a:bodyPr/>
            <a:lstStyle/>
            <a:p>
              <a:pPr>
                <a:defRPr/>
              </a:pPr>
              <a:endParaRPr lang="zh-TW" altLang="en-US"/>
            </a:p>
          </p:txBody>
        </p:sp>
        <p:sp>
          <p:nvSpPr>
            <p:cNvPr id="102" name="Freeform 43"/>
            <p:cNvSpPr/>
            <p:nvPr/>
          </p:nvSpPr>
          <p:spPr bwMode="auto">
            <a:xfrm>
              <a:off x="6965187" y="4248279"/>
              <a:ext cx="45629" cy="39407"/>
            </a:xfrm>
            <a:custGeom>
              <a:avLst/>
              <a:gdLst>
                <a:gd name="T0" fmla="*/ 0 w 66"/>
                <a:gd name="T1" fmla="*/ 2147483647 h 57"/>
                <a:gd name="T2" fmla="*/ 0 w 66"/>
                <a:gd name="T3" fmla="*/ 0 h 57"/>
                <a:gd name="T4" fmla="*/ 2147483647 w 66"/>
                <a:gd name="T5" fmla="*/ 2147483647 h 57"/>
                <a:gd name="T6" fmla="*/ 2147483647 w 66"/>
                <a:gd name="T7" fmla="*/ 2147483647 h 57"/>
                <a:gd name="T8" fmla="*/ 0 w 66"/>
                <a:gd name="T9" fmla="*/ 2147483647 h 57"/>
                <a:gd name="T10" fmla="*/ 0 60000 65536"/>
                <a:gd name="T11" fmla="*/ 0 60000 65536"/>
                <a:gd name="T12" fmla="*/ 0 60000 65536"/>
                <a:gd name="T13" fmla="*/ 0 60000 65536"/>
                <a:gd name="T14" fmla="*/ 0 60000 65536"/>
                <a:gd name="T15" fmla="*/ 0 w 66"/>
                <a:gd name="T16" fmla="*/ 0 h 57"/>
                <a:gd name="T17" fmla="*/ 66 w 66"/>
                <a:gd name="T18" fmla="*/ 57 h 57"/>
              </a:gdLst>
              <a:ahLst/>
              <a:cxnLst>
                <a:cxn ang="T10">
                  <a:pos x="T0" y="T1"/>
                </a:cxn>
                <a:cxn ang="T11">
                  <a:pos x="T2" y="T3"/>
                </a:cxn>
                <a:cxn ang="T12">
                  <a:pos x="T4" y="T5"/>
                </a:cxn>
                <a:cxn ang="T13">
                  <a:pos x="T6" y="T7"/>
                </a:cxn>
                <a:cxn ang="T14">
                  <a:pos x="T8" y="T9"/>
                </a:cxn>
              </a:cxnLst>
              <a:rect l="T15" t="T16" r="T17" b="T18"/>
              <a:pathLst>
                <a:path w="66" h="57">
                  <a:moveTo>
                    <a:pt x="0" y="8"/>
                  </a:moveTo>
                  <a:lnTo>
                    <a:pt x="0" y="0"/>
                  </a:lnTo>
                  <a:lnTo>
                    <a:pt x="66" y="57"/>
                  </a:lnTo>
                  <a:lnTo>
                    <a:pt x="0" y="8"/>
                  </a:lnTo>
                  <a:close/>
                </a:path>
              </a:pathLst>
            </a:custGeom>
            <a:solidFill>
              <a:srgbClr val="000000"/>
            </a:solidFill>
            <a:ln w="9525">
              <a:noFill/>
              <a:round/>
            </a:ln>
          </p:spPr>
          <p:txBody>
            <a:bodyPr/>
            <a:lstStyle/>
            <a:p>
              <a:endParaRPr lang="zh-TW" altLang="en-US"/>
            </a:p>
          </p:txBody>
        </p:sp>
        <p:sp>
          <p:nvSpPr>
            <p:cNvPr id="103" name="Freeform 44"/>
            <p:cNvSpPr/>
            <p:nvPr/>
          </p:nvSpPr>
          <p:spPr bwMode="auto">
            <a:xfrm>
              <a:off x="6891214" y="4248279"/>
              <a:ext cx="51159" cy="39407"/>
            </a:xfrm>
            <a:custGeom>
              <a:avLst/>
              <a:gdLst>
                <a:gd name="T0" fmla="*/ 0 w 74"/>
                <a:gd name="T1" fmla="*/ 2147483647 h 57"/>
                <a:gd name="T2" fmla="*/ 2147483647 w 74"/>
                <a:gd name="T3" fmla="*/ 0 h 57"/>
                <a:gd name="T4" fmla="*/ 2147483647 w 74"/>
                <a:gd name="T5" fmla="*/ 0 h 57"/>
                <a:gd name="T6" fmla="*/ 0 w 74"/>
                <a:gd name="T7" fmla="*/ 2147483647 h 57"/>
                <a:gd name="T8" fmla="*/ 0 w 74"/>
                <a:gd name="T9" fmla="*/ 2147483647 h 57"/>
                <a:gd name="T10" fmla="*/ 0 60000 65536"/>
                <a:gd name="T11" fmla="*/ 0 60000 65536"/>
                <a:gd name="T12" fmla="*/ 0 60000 65536"/>
                <a:gd name="T13" fmla="*/ 0 60000 65536"/>
                <a:gd name="T14" fmla="*/ 0 60000 65536"/>
                <a:gd name="T15" fmla="*/ 0 w 74"/>
                <a:gd name="T16" fmla="*/ 0 h 57"/>
                <a:gd name="T17" fmla="*/ 74 w 74"/>
                <a:gd name="T18" fmla="*/ 57 h 57"/>
              </a:gdLst>
              <a:ahLst/>
              <a:cxnLst>
                <a:cxn ang="T10">
                  <a:pos x="T0" y="T1"/>
                </a:cxn>
                <a:cxn ang="T11">
                  <a:pos x="T2" y="T3"/>
                </a:cxn>
                <a:cxn ang="T12">
                  <a:pos x="T4" y="T5"/>
                </a:cxn>
                <a:cxn ang="T13">
                  <a:pos x="T6" y="T7"/>
                </a:cxn>
                <a:cxn ang="T14">
                  <a:pos x="T8" y="T9"/>
                </a:cxn>
              </a:cxnLst>
              <a:rect l="T15" t="T16" r="T17" b="T18"/>
              <a:pathLst>
                <a:path w="74" h="57">
                  <a:moveTo>
                    <a:pt x="0" y="57"/>
                  </a:moveTo>
                  <a:lnTo>
                    <a:pt x="66" y="0"/>
                  </a:lnTo>
                  <a:lnTo>
                    <a:pt x="74" y="0"/>
                  </a:lnTo>
                  <a:lnTo>
                    <a:pt x="0" y="57"/>
                  </a:lnTo>
                  <a:close/>
                </a:path>
              </a:pathLst>
            </a:custGeom>
            <a:solidFill>
              <a:srgbClr val="000000"/>
            </a:solidFill>
            <a:ln w="9525">
              <a:noFill/>
              <a:round/>
            </a:ln>
          </p:spPr>
          <p:txBody>
            <a:bodyPr/>
            <a:lstStyle/>
            <a:p>
              <a:endParaRPr lang="zh-TW" altLang="en-US"/>
            </a:p>
          </p:txBody>
        </p:sp>
        <p:cxnSp>
          <p:nvCxnSpPr>
            <p:cNvPr id="104" name="直接连接符 103"/>
            <p:cNvCxnSpPr/>
            <p:nvPr/>
          </p:nvCxnSpPr>
          <p:spPr>
            <a:xfrm flipH="1">
              <a:off x="1767275" y="3266502"/>
              <a:ext cx="0" cy="1076583"/>
            </a:xfrm>
            <a:prstGeom prst="line">
              <a:avLst/>
            </a:prstGeom>
            <a:ln w="19050">
              <a:gradFill>
                <a:gsLst>
                  <a:gs pos="0">
                    <a:srgbClr val="BECCCD">
                      <a:alpha val="15000"/>
                    </a:srgbClr>
                  </a:gs>
                  <a:gs pos="50000">
                    <a:schemeClr val="bg1">
                      <a:lumMod val="50000"/>
                    </a:schemeClr>
                  </a:gs>
                  <a:gs pos="100000">
                    <a:srgbClr val="BECCCD">
                      <a:alpha val="40000"/>
                    </a:srgbClr>
                  </a:gs>
                </a:gsLst>
                <a:lin ang="5400000" scaled="0"/>
              </a:gradFill>
            </a:ln>
          </p:spPr>
          <p:style>
            <a:lnRef idx="1">
              <a:schemeClr val="accent1"/>
            </a:lnRef>
            <a:fillRef idx="0">
              <a:schemeClr val="accent1"/>
            </a:fillRef>
            <a:effectRef idx="0">
              <a:schemeClr val="accent1"/>
            </a:effectRef>
            <a:fontRef idx="minor">
              <a:schemeClr val="tx1"/>
            </a:fontRef>
          </p:style>
        </p:cxnSp>
        <p:cxnSp>
          <p:nvCxnSpPr>
            <p:cNvPr id="105" name="直接连接符 104"/>
            <p:cNvCxnSpPr/>
            <p:nvPr/>
          </p:nvCxnSpPr>
          <p:spPr>
            <a:xfrm>
              <a:off x="2441371" y="4502926"/>
              <a:ext cx="7980292" cy="0"/>
            </a:xfrm>
            <a:prstGeom prst="line">
              <a:avLst/>
            </a:prstGeom>
            <a:ln w="19050">
              <a:gradFill>
                <a:gsLst>
                  <a:gs pos="0">
                    <a:srgbClr val="BECCCD">
                      <a:alpha val="15000"/>
                    </a:srgbClr>
                  </a:gs>
                  <a:gs pos="50000">
                    <a:schemeClr val="bg1">
                      <a:lumMod val="50000"/>
                    </a:schemeClr>
                  </a:gs>
                  <a:gs pos="100000">
                    <a:srgbClr val="BECCCD">
                      <a:alpha val="40000"/>
                    </a:srgbClr>
                  </a:gs>
                </a:gsLst>
                <a:lin ang="0" scaled="0"/>
              </a:gradFill>
            </a:ln>
          </p:spPr>
          <p:style>
            <a:lnRef idx="1">
              <a:schemeClr val="accent1"/>
            </a:lnRef>
            <a:fillRef idx="0">
              <a:schemeClr val="accent1"/>
            </a:fillRef>
            <a:effectRef idx="0">
              <a:schemeClr val="accent1"/>
            </a:effectRef>
            <a:fontRef idx="minor">
              <a:schemeClr val="tx1"/>
            </a:fontRef>
          </p:style>
        </p:cxn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4" presetClass="entr" presetSubtype="10"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randombar(horizontal)">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矩形 15"/>
          <p:cNvSpPr/>
          <p:nvPr/>
        </p:nvSpPr>
        <p:spPr>
          <a:xfrm>
            <a:off x="1406916" y="1586164"/>
            <a:ext cx="10236703" cy="4154170"/>
          </a:xfrm>
          <a:prstGeom prst="rect">
            <a:avLst/>
          </a:prstGeom>
        </p:spPr>
        <p:txBody>
          <a:bodyPr wrap="square">
            <a:spAutoFit/>
          </a:bodyPr>
          <a:lstStyle/>
          <a:p>
            <a:pPr eaLnBrk="1" hangingPunct="1"/>
            <a:r>
              <a:rPr lang="zh-CN" altLang="en-US" sz="2400" dirty="0">
                <a:latin typeface="KaiTi" panose="02010609060101010101" pitchFamily="49" charset="-122"/>
                <a:ea typeface="KaiTi" panose="02010609060101010101" pitchFamily="49" charset="-122"/>
              </a:rPr>
              <a:t>   </a:t>
            </a:r>
          </a:p>
          <a:p>
            <a:pPr eaLnBrk="1" hangingPunct="1"/>
            <a:r>
              <a:rPr lang="zh-CN" altLang="en-US" sz="2800" dirty="0">
                <a:latin typeface="KaiTi" panose="02010609060101010101" pitchFamily="49" charset="-122"/>
                <a:ea typeface="KaiTi" panose="02010609060101010101" pitchFamily="49" charset="-122"/>
              </a:rPr>
              <a:t>  </a:t>
            </a:r>
            <a:r>
              <a:rPr lang="zh-CN" altLang="zh-CN" sz="2800" dirty="0">
                <a:latin typeface="KaiTi" panose="02010609060101010101" pitchFamily="49" charset="-122"/>
                <a:ea typeface="KaiTi" panose="02010609060101010101" pitchFamily="49" charset="-122"/>
                <a:sym typeface="+mn-ea"/>
              </a:rPr>
              <a:t>再如，纽约一家银行</a:t>
            </a:r>
            <a:r>
              <a:rPr lang="en-US" altLang="zh-CN" sz="2800" dirty="0">
                <a:latin typeface="KaiTi" panose="02010609060101010101" pitchFamily="49" charset="-122"/>
                <a:ea typeface="KaiTi" panose="02010609060101010101" pitchFamily="49" charset="-122"/>
                <a:sym typeface="+mn-ea"/>
              </a:rPr>
              <a:t>4</a:t>
            </a:r>
            <a:r>
              <a:rPr lang="zh-CN" altLang="zh-CN" sz="2800" dirty="0">
                <a:latin typeface="KaiTi" panose="02010609060101010101" pitchFamily="49" charset="-122"/>
                <a:ea typeface="KaiTi" panose="02010609060101010101" pitchFamily="49" charset="-122"/>
                <a:sym typeface="+mn-ea"/>
              </a:rPr>
              <a:t>年中常规性地使用</a:t>
            </a:r>
            <a:r>
              <a:rPr lang="en-US" altLang="zh-CN" sz="2800" dirty="0">
                <a:latin typeface="KaiTi" panose="02010609060101010101" pitchFamily="49" charset="-122"/>
                <a:ea typeface="KaiTi" panose="02010609060101010101" pitchFamily="49" charset="-122"/>
                <a:sym typeface="+mn-ea"/>
              </a:rPr>
              <a:t>7</a:t>
            </a:r>
            <a:r>
              <a:rPr lang="zh-CN" altLang="zh-CN" sz="2800" dirty="0">
                <a:latin typeface="KaiTi" panose="02010609060101010101" pitchFamily="49" charset="-122"/>
                <a:ea typeface="KaiTi" panose="02010609060101010101" pitchFamily="49" charset="-122"/>
                <a:sym typeface="+mn-ea"/>
              </a:rPr>
              <a:t>种招聘方法，而这样招聘的员工一年后的离职率为</a:t>
            </a:r>
            <a:r>
              <a:rPr lang="en-US" altLang="zh-CN" sz="2800" dirty="0">
                <a:latin typeface="KaiTi" panose="02010609060101010101" pitchFamily="49" charset="-122"/>
                <a:ea typeface="KaiTi" panose="02010609060101010101" pitchFamily="49" charset="-122"/>
                <a:sym typeface="+mn-ea"/>
              </a:rPr>
              <a:t>21%-40%</a:t>
            </a:r>
            <a:r>
              <a:rPr lang="zh-CN" altLang="zh-CN" sz="2800" dirty="0">
                <a:latin typeface="KaiTi" panose="02010609060101010101" pitchFamily="49" charset="-122"/>
                <a:ea typeface="KaiTi" panose="02010609060101010101" pitchFamily="49" charset="-122"/>
                <a:sym typeface="+mn-ea"/>
              </a:rPr>
              <a:t>。而该银行如舍弃其中</a:t>
            </a:r>
            <a:r>
              <a:rPr lang="en-US" altLang="zh-CN" sz="2800" dirty="0">
                <a:latin typeface="KaiTi" panose="02010609060101010101" pitchFamily="49" charset="-122"/>
                <a:ea typeface="KaiTi" panose="02010609060101010101" pitchFamily="49" charset="-122"/>
                <a:sym typeface="+mn-ea"/>
              </a:rPr>
              <a:t>3</a:t>
            </a:r>
            <a:r>
              <a:rPr lang="zh-CN" altLang="zh-CN" sz="2800" dirty="0">
                <a:latin typeface="KaiTi" panose="02010609060101010101" pitchFamily="49" charset="-122"/>
                <a:ea typeface="KaiTi" panose="02010609060101010101" pitchFamily="49" charset="-122"/>
                <a:sym typeface="+mn-ea"/>
              </a:rPr>
              <a:t>种效果最差的方法的话，离职率可以减少</a:t>
            </a:r>
            <a:r>
              <a:rPr lang="en-US" altLang="zh-CN" sz="2800" dirty="0">
                <a:latin typeface="KaiTi" panose="02010609060101010101" pitchFamily="49" charset="-122"/>
                <a:ea typeface="KaiTi" panose="02010609060101010101" pitchFamily="49" charset="-122"/>
                <a:sym typeface="+mn-ea"/>
              </a:rPr>
              <a:t>9%</a:t>
            </a:r>
            <a:r>
              <a:rPr lang="zh-CN" altLang="zh-CN" sz="2800" dirty="0">
                <a:latin typeface="KaiTi" panose="02010609060101010101" pitchFamily="49" charset="-122"/>
                <a:ea typeface="KaiTi" panose="02010609060101010101" pitchFamily="49" charset="-122"/>
                <a:sym typeface="+mn-ea"/>
              </a:rPr>
              <a:t>，</a:t>
            </a:r>
            <a:r>
              <a:rPr lang="en-US" altLang="zh-CN" sz="2800" dirty="0">
                <a:latin typeface="KaiTi" panose="02010609060101010101" pitchFamily="49" charset="-122"/>
                <a:ea typeface="KaiTi" panose="02010609060101010101" pitchFamily="49" charset="-122"/>
                <a:sym typeface="+mn-ea"/>
              </a:rPr>
              <a:t>4</a:t>
            </a:r>
            <a:r>
              <a:rPr lang="zh-CN" altLang="zh-CN" sz="2800" dirty="0">
                <a:latin typeface="KaiTi" panose="02010609060101010101" pitchFamily="49" charset="-122"/>
                <a:ea typeface="KaiTi" panose="02010609060101010101" pitchFamily="49" charset="-122"/>
                <a:sym typeface="+mn-ea"/>
              </a:rPr>
              <a:t>年节省下来的经费高达</a:t>
            </a:r>
            <a:r>
              <a:rPr lang="en-US" altLang="zh-CN" sz="2800" dirty="0">
                <a:latin typeface="KaiTi" panose="02010609060101010101" pitchFamily="49" charset="-122"/>
                <a:ea typeface="KaiTi" panose="02010609060101010101" pitchFamily="49" charset="-122"/>
                <a:sym typeface="+mn-ea"/>
              </a:rPr>
              <a:t>18</a:t>
            </a:r>
            <a:r>
              <a:rPr lang="zh-CN" altLang="zh-CN" sz="2800" dirty="0">
                <a:latin typeface="KaiTi" panose="02010609060101010101" pitchFamily="49" charset="-122"/>
                <a:ea typeface="KaiTi" panose="02010609060101010101" pitchFamily="49" charset="-122"/>
                <a:sym typeface="+mn-ea"/>
              </a:rPr>
              <a:t>万美元。</a:t>
            </a:r>
            <a:endParaRPr lang="zh-CN" altLang="zh-CN" sz="2800" dirty="0">
              <a:latin typeface="KaiTi" panose="02010609060101010101" pitchFamily="49" charset="-122"/>
              <a:ea typeface="KaiTi" panose="02010609060101010101" pitchFamily="49" charset="-122"/>
            </a:endParaRPr>
          </a:p>
          <a:p>
            <a:pPr eaLnBrk="1" hangingPunct="1"/>
            <a:endParaRPr lang="zh-CN" altLang="zh-CN" sz="2400" dirty="0">
              <a:latin typeface="KaiTi" panose="02010609060101010101" pitchFamily="49" charset="-122"/>
              <a:ea typeface="KaiTi" panose="02010609060101010101" pitchFamily="49" charset="-122"/>
              <a:sym typeface="+mn-ea"/>
            </a:endParaRPr>
          </a:p>
          <a:p>
            <a:pPr eaLnBrk="1" hangingPunct="1"/>
            <a:endParaRPr lang="zh-CN" altLang="zh-CN" sz="2800" b="1" dirty="0">
              <a:ln w="22225">
                <a:solidFill>
                  <a:schemeClr val="accent2"/>
                </a:solidFill>
                <a:prstDash val="solid"/>
              </a:ln>
              <a:solidFill>
                <a:srgbClr val="FF0000"/>
              </a:solidFill>
              <a:effectLst/>
              <a:latin typeface="KaiTi" panose="02010609060101010101" pitchFamily="49" charset="-122"/>
              <a:ea typeface="KaiTi" panose="02010609060101010101" pitchFamily="49" charset="-122"/>
              <a:sym typeface="+mn-ea"/>
            </a:endParaRPr>
          </a:p>
          <a:p>
            <a:pPr eaLnBrk="1" hangingPunct="1"/>
            <a:r>
              <a:rPr lang="zh-CN" altLang="zh-CN" sz="2800" b="1" dirty="0">
                <a:ln w="22225">
                  <a:solidFill>
                    <a:schemeClr val="accent2"/>
                  </a:solidFill>
                  <a:prstDash val="solid"/>
                </a:ln>
                <a:solidFill>
                  <a:srgbClr val="FF0000"/>
                </a:solidFill>
                <a:effectLst/>
                <a:latin typeface="KaiTi" panose="02010609060101010101" pitchFamily="49" charset="-122"/>
                <a:ea typeface="KaiTi" panose="02010609060101010101" pitchFamily="49" charset="-122"/>
                <a:sym typeface="+mn-ea"/>
              </a:rPr>
              <a:t>思考：招聘效果评价时需要注意哪些问题？</a:t>
            </a:r>
            <a:endParaRPr lang="zh-CN" altLang="zh-CN" sz="2800" b="1" dirty="0">
              <a:ln w="22225">
                <a:solidFill>
                  <a:schemeClr val="accent2"/>
                </a:solidFill>
                <a:prstDash val="solid"/>
              </a:ln>
              <a:solidFill>
                <a:srgbClr val="FF0000"/>
              </a:solidFill>
              <a:effectLst/>
              <a:latin typeface="KaiTi" panose="02010609060101010101" pitchFamily="49" charset="-122"/>
              <a:ea typeface="KaiTi" panose="02010609060101010101" pitchFamily="49" charset="-122"/>
            </a:endParaRPr>
          </a:p>
          <a:p>
            <a:pPr eaLnBrk="1" hangingPunct="1"/>
            <a:endParaRPr lang="zh-CN" altLang="en-US" sz="2400" dirty="0">
              <a:latin typeface="KaiTi" panose="02010609060101010101" pitchFamily="49" charset="-122"/>
              <a:ea typeface="KaiTi" panose="02010609060101010101" pitchFamily="49" charset="-122"/>
            </a:endParaRPr>
          </a:p>
          <a:p>
            <a:pPr eaLnBrk="1" hangingPunct="1"/>
            <a:endParaRPr lang="zh-CN" altLang="en-US" sz="2400" dirty="0">
              <a:latin typeface="KaiTi" panose="02010609060101010101" pitchFamily="49" charset="-122"/>
              <a:ea typeface="KaiTi" panose="02010609060101010101" pitchFamily="49" charset="-122"/>
            </a:endParaRPr>
          </a:p>
        </p:txBody>
      </p:sp>
      <p:grpSp>
        <p:nvGrpSpPr>
          <p:cNvPr id="17" name="组合 16"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GrpSpPr/>
          <p:nvPr/>
        </p:nvGrpSpPr>
        <p:grpSpPr>
          <a:xfrm>
            <a:off x="171280" y="169033"/>
            <a:ext cx="1891633" cy="1891633"/>
            <a:chOff x="831765" y="1948847"/>
            <a:chExt cx="1891633" cy="1891633"/>
          </a:xfrm>
        </p:grpSpPr>
        <p:grpSp>
          <p:nvGrpSpPr>
            <p:cNvPr id="18" name="组合 17"/>
            <p:cNvGrpSpPr/>
            <p:nvPr/>
          </p:nvGrpSpPr>
          <p:grpSpPr>
            <a:xfrm>
              <a:off x="831765" y="1948847"/>
              <a:ext cx="1891633" cy="1891633"/>
              <a:chOff x="1375509" y="1976984"/>
              <a:chExt cx="2018000" cy="2018000"/>
            </a:xfrm>
          </p:grpSpPr>
          <p:sp>
            <p:nvSpPr>
              <p:cNvPr id="21" name="椭圆 20" descr="e7d195523061f1c0deeec63e560781cfd59afb0ea006f2a87ABB68BF51EA6619813959095094C18C62A12F549504892A4AAA8C1554C6663626E05CA27F281A14E6983772AFC3FB97135759321DEA3D709AACD122C08E6ED1C77BAD4A88EF4CD28A80260D8F97957F436F83C1F553EF0169027D0DBFA7A77088E1513DBDFC101C4B4DFF310B01A5021663E46B6BC2AAB5"/>
              <p:cNvSpPr>
                <a:spLocks noChangeAspect="1"/>
              </p:cNvSpPr>
              <p:nvPr/>
            </p:nvSpPr>
            <p:spPr>
              <a:xfrm>
                <a:off x="1375509" y="1976984"/>
                <a:ext cx="2018000" cy="2018000"/>
              </a:xfrm>
              <a:prstGeom prst="ellipse">
                <a:avLst/>
              </a:prstGeom>
              <a:gradFill>
                <a:gsLst>
                  <a:gs pos="0">
                    <a:schemeClr val="bg1"/>
                  </a:gs>
                  <a:gs pos="100000">
                    <a:srgbClr val="C7C7C7"/>
                  </a:gs>
                </a:gsLst>
                <a:lin ang="13200000" scaled="0"/>
              </a:gradFill>
              <a:ln w="22225">
                <a:solidFill>
                  <a:schemeClr val="bg1"/>
                </a:solidFill>
              </a:ln>
              <a:effectLst>
                <a:outerShdw blurRad="393700" dist="1270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2" name="任意多边形 16"/>
              <p:cNvSpPr/>
              <p:nvPr/>
            </p:nvSpPr>
            <p:spPr>
              <a:xfrm rot="5400000">
                <a:off x="1220020" y="2637800"/>
                <a:ext cx="1007034" cy="694933"/>
              </a:xfrm>
              <a:custGeom>
                <a:avLst/>
                <a:gdLst>
                  <a:gd name="connsiteX0" fmla="*/ 0 w 1007034"/>
                  <a:gd name="connsiteY0" fmla="*/ 555348 h 694933"/>
                  <a:gd name="connsiteX1" fmla="*/ 322102 w 1007034"/>
                  <a:gd name="connsiteY1" fmla="*/ 0 h 694933"/>
                  <a:gd name="connsiteX2" fmla="*/ 392164 w 1007034"/>
                  <a:gd name="connsiteY2" fmla="*/ 21748 h 694933"/>
                  <a:gd name="connsiteX3" fmla="*/ 503517 w 1007034"/>
                  <a:gd name="connsiteY3" fmla="*/ 32974 h 694933"/>
                  <a:gd name="connsiteX4" fmla="*/ 614869 w 1007034"/>
                  <a:gd name="connsiteY4" fmla="*/ 21748 h 694933"/>
                  <a:gd name="connsiteX5" fmla="*/ 684932 w 1007034"/>
                  <a:gd name="connsiteY5" fmla="*/ 0 h 694933"/>
                  <a:gd name="connsiteX6" fmla="*/ 1007034 w 1007034"/>
                  <a:gd name="connsiteY6" fmla="*/ 555347 h 694933"/>
                  <a:gd name="connsiteX7" fmla="*/ 895766 w 1007034"/>
                  <a:gd name="connsiteY7" fmla="*/ 615742 h 694933"/>
                  <a:gd name="connsiteX8" fmla="*/ 503516 w 1007034"/>
                  <a:gd name="connsiteY8" fmla="*/ 694933 h 694933"/>
                  <a:gd name="connsiteX9" fmla="*/ 111266 w 1007034"/>
                  <a:gd name="connsiteY9" fmla="*/ 615742 h 694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07034" h="694933">
                    <a:moveTo>
                      <a:pt x="0" y="555348"/>
                    </a:moveTo>
                    <a:lnTo>
                      <a:pt x="322102" y="0"/>
                    </a:lnTo>
                    <a:lnTo>
                      <a:pt x="392164" y="21748"/>
                    </a:lnTo>
                    <a:cubicBezTo>
                      <a:pt x="428132" y="29108"/>
                      <a:pt x="465373" y="32974"/>
                      <a:pt x="503517" y="32974"/>
                    </a:cubicBezTo>
                    <a:cubicBezTo>
                      <a:pt x="541660" y="32974"/>
                      <a:pt x="578901" y="29108"/>
                      <a:pt x="614869" y="21748"/>
                    </a:cubicBezTo>
                    <a:lnTo>
                      <a:pt x="684932" y="0"/>
                    </a:lnTo>
                    <a:lnTo>
                      <a:pt x="1007034" y="555347"/>
                    </a:lnTo>
                    <a:lnTo>
                      <a:pt x="895766" y="615742"/>
                    </a:lnTo>
                    <a:cubicBezTo>
                      <a:pt x="775204" y="666735"/>
                      <a:pt x="642653" y="694933"/>
                      <a:pt x="503516" y="694933"/>
                    </a:cubicBezTo>
                    <a:cubicBezTo>
                      <a:pt x="364379" y="694933"/>
                      <a:pt x="231828" y="666735"/>
                      <a:pt x="111266" y="615742"/>
                    </a:cubicBezTo>
                    <a:close/>
                  </a:path>
                </a:pathLst>
              </a:custGeom>
              <a:solidFill>
                <a:srgbClr val="365B7C"/>
              </a:solidFill>
              <a:ln>
                <a:noFill/>
              </a:ln>
              <a:effectLst>
                <a:innerShdw blurRad="63500" dist="381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20" name="Freeform 48"/>
            <p:cNvSpPr>
              <a:spLocks noEditPoints="1"/>
            </p:cNvSpPr>
            <p:nvPr/>
          </p:nvSpPr>
          <p:spPr bwMode="auto">
            <a:xfrm>
              <a:off x="1822373" y="2622634"/>
              <a:ext cx="490056" cy="469081"/>
            </a:xfrm>
            <a:custGeom>
              <a:avLst/>
              <a:gdLst>
                <a:gd name="T0" fmla="*/ 419 w 628"/>
                <a:gd name="T1" fmla="*/ 232 h 600"/>
                <a:gd name="T2" fmla="*/ 411 w 628"/>
                <a:gd name="T3" fmla="*/ 249 h 600"/>
                <a:gd name="T4" fmla="*/ 408 w 628"/>
                <a:gd name="T5" fmla="*/ 261 h 600"/>
                <a:gd name="T6" fmla="*/ 409 w 628"/>
                <a:gd name="T7" fmla="*/ 283 h 600"/>
                <a:gd name="T8" fmla="*/ 417 w 628"/>
                <a:gd name="T9" fmla="*/ 304 h 600"/>
                <a:gd name="T10" fmla="*/ 424 w 628"/>
                <a:gd name="T11" fmla="*/ 315 h 600"/>
                <a:gd name="T12" fmla="*/ 441 w 628"/>
                <a:gd name="T13" fmla="*/ 330 h 600"/>
                <a:gd name="T14" fmla="*/ 453 w 628"/>
                <a:gd name="T15" fmla="*/ 335 h 600"/>
                <a:gd name="T16" fmla="*/ 478 w 628"/>
                <a:gd name="T17" fmla="*/ 200 h 600"/>
                <a:gd name="T18" fmla="*/ 449 w 628"/>
                <a:gd name="T19" fmla="*/ 206 h 600"/>
                <a:gd name="T20" fmla="*/ 433 w 628"/>
                <a:gd name="T21" fmla="*/ 216 h 600"/>
                <a:gd name="T22" fmla="*/ 425 w 628"/>
                <a:gd name="T23" fmla="*/ 224 h 600"/>
                <a:gd name="T24" fmla="*/ 384 w 628"/>
                <a:gd name="T25" fmla="*/ 70 h 600"/>
                <a:gd name="T26" fmla="*/ 314 w 628"/>
                <a:gd name="T27" fmla="*/ 140 h 600"/>
                <a:gd name="T28" fmla="*/ 379 w 628"/>
                <a:gd name="T29" fmla="*/ 283 h 600"/>
                <a:gd name="T30" fmla="*/ 379 w 628"/>
                <a:gd name="T31" fmla="*/ 254 h 600"/>
                <a:gd name="T32" fmla="*/ 359 w 628"/>
                <a:gd name="T33" fmla="*/ 154 h 600"/>
                <a:gd name="T34" fmla="*/ 250 w 628"/>
                <a:gd name="T35" fmla="*/ 270 h 600"/>
                <a:gd name="T36" fmla="*/ 314 w 628"/>
                <a:gd name="T37" fmla="*/ 396 h 600"/>
                <a:gd name="T38" fmla="*/ 282 w 628"/>
                <a:gd name="T39" fmla="*/ 400 h 600"/>
                <a:gd name="T40" fmla="*/ 267 w 628"/>
                <a:gd name="T41" fmla="*/ 382 h 600"/>
                <a:gd name="T42" fmla="*/ 257 w 628"/>
                <a:gd name="T43" fmla="*/ 374 h 600"/>
                <a:gd name="T44" fmla="*/ 214 w 628"/>
                <a:gd name="T45" fmla="*/ 356 h 600"/>
                <a:gd name="T46" fmla="*/ 195 w 628"/>
                <a:gd name="T47" fmla="*/ 354 h 600"/>
                <a:gd name="T48" fmla="*/ 0 w 628"/>
                <a:gd name="T49" fmla="*/ 600 h 600"/>
                <a:gd name="T50" fmla="*/ 83 w 628"/>
                <a:gd name="T51" fmla="*/ 454 h 600"/>
                <a:gd name="T52" fmla="*/ 216 w 628"/>
                <a:gd name="T53" fmla="*/ 454 h 600"/>
                <a:gd name="T54" fmla="*/ 301 w 628"/>
                <a:gd name="T55" fmla="*/ 600 h 600"/>
                <a:gd name="T56" fmla="*/ 282 w 628"/>
                <a:gd name="T57" fmla="*/ 400 h 600"/>
                <a:gd name="T58" fmla="*/ 433 w 628"/>
                <a:gd name="T59" fmla="*/ 354 h 600"/>
                <a:gd name="T60" fmla="*/ 413 w 628"/>
                <a:gd name="T61" fmla="*/ 356 h 600"/>
                <a:gd name="T62" fmla="*/ 361 w 628"/>
                <a:gd name="T63" fmla="*/ 382 h 600"/>
                <a:gd name="T64" fmla="*/ 353 w 628"/>
                <a:gd name="T65" fmla="*/ 391 h 600"/>
                <a:gd name="T66" fmla="*/ 389 w 628"/>
                <a:gd name="T67" fmla="*/ 600 h 600"/>
                <a:gd name="T68" fmla="*/ 410 w 628"/>
                <a:gd name="T69" fmla="*/ 600 h 600"/>
                <a:gd name="T70" fmla="*/ 564 w 628"/>
                <a:gd name="T71" fmla="*/ 454 h 600"/>
                <a:gd name="T72" fmla="*/ 628 w 628"/>
                <a:gd name="T73" fmla="*/ 460 h 600"/>
                <a:gd name="T74" fmla="*/ 151 w 628"/>
                <a:gd name="T75" fmla="*/ 340 h 600"/>
                <a:gd name="T76" fmla="*/ 186 w 628"/>
                <a:gd name="T77" fmla="*/ 330 h 600"/>
                <a:gd name="T78" fmla="*/ 196 w 628"/>
                <a:gd name="T79" fmla="*/ 323 h 600"/>
                <a:gd name="T80" fmla="*/ 216 w 628"/>
                <a:gd name="T81" fmla="*/ 295 h 600"/>
                <a:gd name="T82" fmla="*/ 219 w 628"/>
                <a:gd name="T83" fmla="*/ 281 h 600"/>
                <a:gd name="T84" fmla="*/ 219 w 628"/>
                <a:gd name="T85" fmla="*/ 258 h 600"/>
                <a:gd name="T86" fmla="*/ 214 w 628"/>
                <a:gd name="T87" fmla="*/ 241 h 600"/>
                <a:gd name="T88" fmla="*/ 208 w 628"/>
                <a:gd name="T89" fmla="*/ 231 h 600"/>
                <a:gd name="T90" fmla="*/ 195 w 628"/>
                <a:gd name="T91" fmla="*/ 217 h 600"/>
                <a:gd name="T92" fmla="*/ 186 w 628"/>
                <a:gd name="T93" fmla="*/ 210 h 600"/>
                <a:gd name="T94" fmla="*/ 151 w 628"/>
                <a:gd name="T95" fmla="*/ 200 h 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28" h="600">
                  <a:moveTo>
                    <a:pt x="425" y="224"/>
                  </a:moveTo>
                  <a:cubicBezTo>
                    <a:pt x="423" y="226"/>
                    <a:pt x="421" y="229"/>
                    <a:pt x="420" y="231"/>
                  </a:cubicBezTo>
                  <a:cubicBezTo>
                    <a:pt x="419" y="231"/>
                    <a:pt x="419" y="232"/>
                    <a:pt x="419" y="232"/>
                  </a:cubicBezTo>
                  <a:cubicBezTo>
                    <a:pt x="418" y="234"/>
                    <a:pt x="416" y="236"/>
                    <a:pt x="415" y="239"/>
                  </a:cubicBezTo>
                  <a:cubicBezTo>
                    <a:pt x="415" y="240"/>
                    <a:pt x="414" y="240"/>
                    <a:pt x="414" y="241"/>
                  </a:cubicBezTo>
                  <a:cubicBezTo>
                    <a:pt x="413" y="244"/>
                    <a:pt x="412" y="246"/>
                    <a:pt x="411" y="249"/>
                  </a:cubicBezTo>
                  <a:cubicBezTo>
                    <a:pt x="411" y="249"/>
                    <a:pt x="411" y="250"/>
                    <a:pt x="411" y="250"/>
                  </a:cubicBezTo>
                  <a:cubicBezTo>
                    <a:pt x="410" y="253"/>
                    <a:pt x="409" y="255"/>
                    <a:pt x="409" y="258"/>
                  </a:cubicBezTo>
                  <a:cubicBezTo>
                    <a:pt x="409" y="259"/>
                    <a:pt x="409" y="260"/>
                    <a:pt x="408" y="261"/>
                  </a:cubicBezTo>
                  <a:cubicBezTo>
                    <a:pt x="408" y="264"/>
                    <a:pt x="408" y="267"/>
                    <a:pt x="408" y="270"/>
                  </a:cubicBezTo>
                  <a:cubicBezTo>
                    <a:pt x="408" y="274"/>
                    <a:pt x="408" y="278"/>
                    <a:pt x="409" y="281"/>
                  </a:cubicBezTo>
                  <a:cubicBezTo>
                    <a:pt x="409" y="282"/>
                    <a:pt x="409" y="283"/>
                    <a:pt x="409" y="283"/>
                  </a:cubicBezTo>
                  <a:cubicBezTo>
                    <a:pt x="410" y="287"/>
                    <a:pt x="411" y="290"/>
                    <a:pt x="412" y="293"/>
                  </a:cubicBezTo>
                  <a:cubicBezTo>
                    <a:pt x="412" y="294"/>
                    <a:pt x="412" y="294"/>
                    <a:pt x="412" y="295"/>
                  </a:cubicBezTo>
                  <a:cubicBezTo>
                    <a:pt x="414" y="298"/>
                    <a:pt x="415" y="301"/>
                    <a:pt x="417" y="304"/>
                  </a:cubicBezTo>
                  <a:cubicBezTo>
                    <a:pt x="417" y="305"/>
                    <a:pt x="417" y="305"/>
                    <a:pt x="418" y="306"/>
                  </a:cubicBezTo>
                  <a:cubicBezTo>
                    <a:pt x="420" y="309"/>
                    <a:pt x="422" y="312"/>
                    <a:pt x="424" y="315"/>
                  </a:cubicBezTo>
                  <a:cubicBezTo>
                    <a:pt x="424" y="315"/>
                    <a:pt x="424" y="315"/>
                    <a:pt x="424" y="315"/>
                  </a:cubicBezTo>
                  <a:cubicBezTo>
                    <a:pt x="427" y="318"/>
                    <a:pt x="429" y="320"/>
                    <a:pt x="432" y="323"/>
                  </a:cubicBezTo>
                  <a:cubicBezTo>
                    <a:pt x="432" y="323"/>
                    <a:pt x="432" y="323"/>
                    <a:pt x="432" y="323"/>
                  </a:cubicBezTo>
                  <a:cubicBezTo>
                    <a:pt x="435" y="326"/>
                    <a:pt x="438" y="328"/>
                    <a:pt x="441" y="330"/>
                  </a:cubicBezTo>
                  <a:cubicBezTo>
                    <a:pt x="442" y="330"/>
                    <a:pt x="442" y="330"/>
                    <a:pt x="442" y="330"/>
                  </a:cubicBezTo>
                  <a:cubicBezTo>
                    <a:pt x="446" y="332"/>
                    <a:pt x="449" y="334"/>
                    <a:pt x="452" y="335"/>
                  </a:cubicBezTo>
                  <a:cubicBezTo>
                    <a:pt x="453" y="335"/>
                    <a:pt x="453" y="335"/>
                    <a:pt x="453" y="335"/>
                  </a:cubicBezTo>
                  <a:cubicBezTo>
                    <a:pt x="461" y="338"/>
                    <a:pt x="469" y="340"/>
                    <a:pt x="478" y="340"/>
                  </a:cubicBezTo>
                  <a:cubicBezTo>
                    <a:pt x="516" y="340"/>
                    <a:pt x="547" y="309"/>
                    <a:pt x="547" y="270"/>
                  </a:cubicBezTo>
                  <a:cubicBezTo>
                    <a:pt x="547" y="231"/>
                    <a:pt x="516" y="200"/>
                    <a:pt x="478" y="200"/>
                  </a:cubicBezTo>
                  <a:cubicBezTo>
                    <a:pt x="468" y="200"/>
                    <a:pt x="458" y="202"/>
                    <a:pt x="450" y="206"/>
                  </a:cubicBezTo>
                  <a:cubicBezTo>
                    <a:pt x="450" y="206"/>
                    <a:pt x="450" y="206"/>
                    <a:pt x="450" y="206"/>
                  </a:cubicBezTo>
                  <a:cubicBezTo>
                    <a:pt x="449" y="206"/>
                    <a:pt x="449" y="206"/>
                    <a:pt x="449" y="206"/>
                  </a:cubicBezTo>
                  <a:cubicBezTo>
                    <a:pt x="446" y="208"/>
                    <a:pt x="444" y="209"/>
                    <a:pt x="442" y="210"/>
                  </a:cubicBezTo>
                  <a:cubicBezTo>
                    <a:pt x="441" y="210"/>
                    <a:pt x="441" y="211"/>
                    <a:pt x="440" y="211"/>
                  </a:cubicBezTo>
                  <a:cubicBezTo>
                    <a:pt x="438" y="213"/>
                    <a:pt x="435" y="215"/>
                    <a:pt x="433" y="216"/>
                  </a:cubicBezTo>
                  <a:cubicBezTo>
                    <a:pt x="433" y="217"/>
                    <a:pt x="432" y="217"/>
                    <a:pt x="432" y="217"/>
                  </a:cubicBezTo>
                  <a:cubicBezTo>
                    <a:pt x="430" y="219"/>
                    <a:pt x="428" y="221"/>
                    <a:pt x="426" y="223"/>
                  </a:cubicBezTo>
                  <a:cubicBezTo>
                    <a:pt x="426" y="223"/>
                    <a:pt x="425" y="224"/>
                    <a:pt x="425" y="224"/>
                  </a:cubicBezTo>
                  <a:close/>
                  <a:moveTo>
                    <a:pt x="314" y="140"/>
                  </a:moveTo>
                  <a:lnTo>
                    <a:pt x="314" y="140"/>
                  </a:lnTo>
                  <a:cubicBezTo>
                    <a:pt x="353" y="140"/>
                    <a:pt x="384" y="108"/>
                    <a:pt x="384" y="70"/>
                  </a:cubicBezTo>
                  <a:cubicBezTo>
                    <a:pt x="384" y="31"/>
                    <a:pt x="353" y="0"/>
                    <a:pt x="314" y="0"/>
                  </a:cubicBezTo>
                  <a:cubicBezTo>
                    <a:pt x="275" y="0"/>
                    <a:pt x="244" y="31"/>
                    <a:pt x="244" y="70"/>
                  </a:cubicBezTo>
                  <a:cubicBezTo>
                    <a:pt x="244" y="108"/>
                    <a:pt x="275" y="140"/>
                    <a:pt x="314" y="140"/>
                  </a:cubicBezTo>
                  <a:close/>
                  <a:moveTo>
                    <a:pt x="379" y="336"/>
                  </a:moveTo>
                  <a:lnTo>
                    <a:pt x="379" y="336"/>
                  </a:lnTo>
                  <a:lnTo>
                    <a:pt x="379" y="283"/>
                  </a:lnTo>
                  <a:cubicBezTo>
                    <a:pt x="379" y="279"/>
                    <a:pt x="378" y="274"/>
                    <a:pt x="378" y="270"/>
                  </a:cubicBezTo>
                  <a:cubicBezTo>
                    <a:pt x="378" y="266"/>
                    <a:pt x="379" y="262"/>
                    <a:pt x="379" y="257"/>
                  </a:cubicBezTo>
                  <a:lnTo>
                    <a:pt x="379" y="254"/>
                  </a:lnTo>
                  <a:lnTo>
                    <a:pt x="380" y="254"/>
                  </a:lnTo>
                  <a:cubicBezTo>
                    <a:pt x="385" y="223"/>
                    <a:pt x="404" y="197"/>
                    <a:pt x="431" y="183"/>
                  </a:cubicBezTo>
                  <a:cubicBezTo>
                    <a:pt x="412" y="165"/>
                    <a:pt x="387" y="154"/>
                    <a:pt x="359" y="154"/>
                  </a:cubicBezTo>
                  <a:lnTo>
                    <a:pt x="269" y="154"/>
                  </a:lnTo>
                  <a:cubicBezTo>
                    <a:pt x="241" y="154"/>
                    <a:pt x="216" y="165"/>
                    <a:pt x="197" y="183"/>
                  </a:cubicBezTo>
                  <a:cubicBezTo>
                    <a:pt x="228" y="199"/>
                    <a:pt x="250" y="232"/>
                    <a:pt x="250" y="270"/>
                  </a:cubicBezTo>
                  <a:cubicBezTo>
                    <a:pt x="250" y="278"/>
                    <a:pt x="249" y="285"/>
                    <a:pt x="247" y="293"/>
                  </a:cubicBezTo>
                  <a:lnTo>
                    <a:pt x="247" y="335"/>
                  </a:lnTo>
                  <a:cubicBezTo>
                    <a:pt x="276" y="347"/>
                    <a:pt x="299" y="369"/>
                    <a:pt x="314" y="396"/>
                  </a:cubicBezTo>
                  <a:cubicBezTo>
                    <a:pt x="328" y="369"/>
                    <a:pt x="352" y="348"/>
                    <a:pt x="379" y="336"/>
                  </a:cubicBezTo>
                  <a:close/>
                  <a:moveTo>
                    <a:pt x="282" y="400"/>
                  </a:moveTo>
                  <a:lnTo>
                    <a:pt x="282" y="400"/>
                  </a:lnTo>
                  <a:cubicBezTo>
                    <a:pt x="280" y="397"/>
                    <a:pt x="278" y="394"/>
                    <a:pt x="275" y="391"/>
                  </a:cubicBezTo>
                  <a:cubicBezTo>
                    <a:pt x="275" y="390"/>
                    <a:pt x="274" y="390"/>
                    <a:pt x="274" y="390"/>
                  </a:cubicBezTo>
                  <a:cubicBezTo>
                    <a:pt x="272" y="387"/>
                    <a:pt x="270" y="385"/>
                    <a:pt x="267" y="382"/>
                  </a:cubicBezTo>
                  <a:cubicBezTo>
                    <a:pt x="267" y="382"/>
                    <a:pt x="266" y="382"/>
                    <a:pt x="266" y="381"/>
                  </a:cubicBezTo>
                  <a:cubicBezTo>
                    <a:pt x="263" y="379"/>
                    <a:pt x="261" y="377"/>
                    <a:pt x="258" y="375"/>
                  </a:cubicBezTo>
                  <a:cubicBezTo>
                    <a:pt x="257" y="374"/>
                    <a:pt x="257" y="374"/>
                    <a:pt x="257" y="374"/>
                  </a:cubicBezTo>
                  <a:cubicBezTo>
                    <a:pt x="247" y="367"/>
                    <a:pt x="237" y="362"/>
                    <a:pt x="225" y="359"/>
                  </a:cubicBezTo>
                  <a:cubicBezTo>
                    <a:pt x="223" y="358"/>
                    <a:pt x="220" y="357"/>
                    <a:pt x="218" y="357"/>
                  </a:cubicBezTo>
                  <a:cubicBezTo>
                    <a:pt x="217" y="356"/>
                    <a:pt x="215" y="356"/>
                    <a:pt x="214" y="356"/>
                  </a:cubicBezTo>
                  <a:cubicBezTo>
                    <a:pt x="212" y="356"/>
                    <a:pt x="210" y="355"/>
                    <a:pt x="208" y="355"/>
                  </a:cubicBezTo>
                  <a:cubicBezTo>
                    <a:pt x="207" y="355"/>
                    <a:pt x="206" y="355"/>
                    <a:pt x="205" y="355"/>
                  </a:cubicBezTo>
                  <a:cubicBezTo>
                    <a:pt x="202" y="354"/>
                    <a:pt x="199" y="354"/>
                    <a:pt x="195" y="354"/>
                  </a:cubicBezTo>
                  <a:lnTo>
                    <a:pt x="105" y="354"/>
                  </a:lnTo>
                  <a:cubicBezTo>
                    <a:pt x="47" y="354"/>
                    <a:pt x="0" y="401"/>
                    <a:pt x="0" y="460"/>
                  </a:cubicBezTo>
                  <a:lnTo>
                    <a:pt x="0" y="600"/>
                  </a:lnTo>
                  <a:lnTo>
                    <a:pt x="62" y="600"/>
                  </a:lnTo>
                  <a:lnTo>
                    <a:pt x="62" y="454"/>
                  </a:lnTo>
                  <a:lnTo>
                    <a:pt x="83" y="454"/>
                  </a:lnTo>
                  <a:lnTo>
                    <a:pt x="83" y="600"/>
                  </a:lnTo>
                  <a:lnTo>
                    <a:pt x="216" y="600"/>
                  </a:lnTo>
                  <a:lnTo>
                    <a:pt x="216" y="454"/>
                  </a:lnTo>
                  <a:lnTo>
                    <a:pt x="237" y="454"/>
                  </a:lnTo>
                  <a:lnTo>
                    <a:pt x="237" y="600"/>
                  </a:lnTo>
                  <a:lnTo>
                    <a:pt x="301" y="600"/>
                  </a:lnTo>
                  <a:lnTo>
                    <a:pt x="301" y="460"/>
                  </a:lnTo>
                  <a:cubicBezTo>
                    <a:pt x="301" y="437"/>
                    <a:pt x="294" y="417"/>
                    <a:pt x="282" y="400"/>
                  </a:cubicBezTo>
                  <a:cubicBezTo>
                    <a:pt x="282" y="400"/>
                    <a:pt x="282" y="400"/>
                    <a:pt x="282" y="400"/>
                  </a:cubicBezTo>
                  <a:close/>
                  <a:moveTo>
                    <a:pt x="523" y="354"/>
                  </a:moveTo>
                  <a:lnTo>
                    <a:pt x="523" y="354"/>
                  </a:lnTo>
                  <a:lnTo>
                    <a:pt x="433" y="354"/>
                  </a:lnTo>
                  <a:cubicBezTo>
                    <a:pt x="429" y="354"/>
                    <a:pt x="426" y="354"/>
                    <a:pt x="423" y="355"/>
                  </a:cubicBezTo>
                  <a:cubicBezTo>
                    <a:pt x="422" y="355"/>
                    <a:pt x="421" y="355"/>
                    <a:pt x="420" y="355"/>
                  </a:cubicBezTo>
                  <a:cubicBezTo>
                    <a:pt x="418" y="355"/>
                    <a:pt x="415" y="356"/>
                    <a:pt x="413" y="356"/>
                  </a:cubicBezTo>
                  <a:cubicBezTo>
                    <a:pt x="412" y="356"/>
                    <a:pt x="411" y="356"/>
                    <a:pt x="410" y="357"/>
                  </a:cubicBezTo>
                  <a:cubicBezTo>
                    <a:pt x="408" y="357"/>
                    <a:pt x="405" y="358"/>
                    <a:pt x="403" y="358"/>
                  </a:cubicBezTo>
                  <a:cubicBezTo>
                    <a:pt x="387" y="363"/>
                    <a:pt x="373" y="371"/>
                    <a:pt x="361" y="382"/>
                  </a:cubicBezTo>
                  <a:cubicBezTo>
                    <a:pt x="361" y="382"/>
                    <a:pt x="361" y="382"/>
                    <a:pt x="361" y="383"/>
                  </a:cubicBezTo>
                  <a:cubicBezTo>
                    <a:pt x="358" y="385"/>
                    <a:pt x="356" y="388"/>
                    <a:pt x="353" y="390"/>
                  </a:cubicBezTo>
                  <a:cubicBezTo>
                    <a:pt x="353" y="390"/>
                    <a:pt x="353" y="391"/>
                    <a:pt x="353" y="391"/>
                  </a:cubicBezTo>
                  <a:cubicBezTo>
                    <a:pt x="337" y="409"/>
                    <a:pt x="327" y="433"/>
                    <a:pt x="327" y="460"/>
                  </a:cubicBezTo>
                  <a:lnTo>
                    <a:pt x="327" y="600"/>
                  </a:lnTo>
                  <a:lnTo>
                    <a:pt x="389" y="600"/>
                  </a:lnTo>
                  <a:lnTo>
                    <a:pt x="389" y="454"/>
                  </a:lnTo>
                  <a:lnTo>
                    <a:pt x="410" y="454"/>
                  </a:lnTo>
                  <a:lnTo>
                    <a:pt x="410" y="600"/>
                  </a:lnTo>
                  <a:lnTo>
                    <a:pt x="543" y="600"/>
                  </a:lnTo>
                  <a:lnTo>
                    <a:pt x="543" y="454"/>
                  </a:lnTo>
                  <a:lnTo>
                    <a:pt x="564" y="454"/>
                  </a:lnTo>
                  <a:lnTo>
                    <a:pt x="564" y="600"/>
                  </a:lnTo>
                  <a:lnTo>
                    <a:pt x="628" y="600"/>
                  </a:lnTo>
                  <a:lnTo>
                    <a:pt x="628" y="460"/>
                  </a:lnTo>
                  <a:cubicBezTo>
                    <a:pt x="628" y="401"/>
                    <a:pt x="581" y="354"/>
                    <a:pt x="523" y="354"/>
                  </a:cubicBezTo>
                  <a:close/>
                  <a:moveTo>
                    <a:pt x="151" y="340"/>
                  </a:moveTo>
                  <a:lnTo>
                    <a:pt x="151" y="340"/>
                  </a:lnTo>
                  <a:cubicBezTo>
                    <a:pt x="159" y="340"/>
                    <a:pt x="167" y="338"/>
                    <a:pt x="175" y="335"/>
                  </a:cubicBezTo>
                  <a:cubicBezTo>
                    <a:pt x="175" y="335"/>
                    <a:pt x="175" y="335"/>
                    <a:pt x="176" y="335"/>
                  </a:cubicBezTo>
                  <a:cubicBezTo>
                    <a:pt x="179" y="334"/>
                    <a:pt x="183" y="332"/>
                    <a:pt x="186" y="330"/>
                  </a:cubicBezTo>
                  <a:cubicBezTo>
                    <a:pt x="186" y="330"/>
                    <a:pt x="186" y="330"/>
                    <a:pt x="186" y="330"/>
                  </a:cubicBezTo>
                  <a:cubicBezTo>
                    <a:pt x="190" y="328"/>
                    <a:pt x="193" y="326"/>
                    <a:pt x="196" y="323"/>
                  </a:cubicBezTo>
                  <a:cubicBezTo>
                    <a:pt x="196" y="323"/>
                    <a:pt x="196" y="323"/>
                    <a:pt x="196" y="323"/>
                  </a:cubicBezTo>
                  <a:cubicBezTo>
                    <a:pt x="202" y="318"/>
                    <a:pt x="206" y="312"/>
                    <a:pt x="210" y="306"/>
                  </a:cubicBezTo>
                  <a:cubicBezTo>
                    <a:pt x="211" y="305"/>
                    <a:pt x="211" y="305"/>
                    <a:pt x="211" y="304"/>
                  </a:cubicBezTo>
                  <a:cubicBezTo>
                    <a:pt x="213" y="301"/>
                    <a:pt x="214" y="298"/>
                    <a:pt x="216" y="295"/>
                  </a:cubicBezTo>
                  <a:cubicBezTo>
                    <a:pt x="216" y="294"/>
                    <a:pt x="216" y="294"/>
                    <a:pt x="216" y="293"/>
                  </a:cubicBezTo>
                  <a:cubicBezTo>
                    <a:pt x="217" y="290"/>
                    <a:pt x="218" y="287"/>
                    <a:pt x="219" y="283"/>
                  </a:cubicBezTo>
                  <a:cubicBezTo>
                    <a:pt x="219" y="282"/>
                    <a:pt x="219" y="282"/>
                    <a:pt x="219" y="281"/>
                  </a:cubicBezTo>
                  <a:cubicBezTo>
                    <a:pt x="220" y="278"/>
                    <a:pt x="220" y="274"/>
                    <a:pt x="220" y="270"/>
                  </a:cubicBezTo>
                  <a:cubicBezTo>
                    <a:pt x="220" y="267"/>
                    <a:pt x="220" y="264"/>
                    <a:pt x="220" y="261"/>
                  </a:cubicBezTo>
                  <a:cubicBezTo>
                    <a:pt x="219" y="260"/>
                    <a:pt x="219" y="259"/>
                    <a:pt x="219" y="258"/>
                  </a:cubicBezTo>
                  <a:cubicBezTo>
                    <a:pt x="219" y="255"/>
                    <a:pt x="218" y="252"/>
                    <a:pt x="217" y="250"/>
                  </a:cubicBezTo>
                  <a:cubicBezTo>
                    <a:pt x="217" y="249"/>
                    <a:pt x="217" y="249"/>
                    <a:pt x="217" y="249"/>
                  </a:cubicBezTo>
                  <a:cubicBezTo>
                    <a:pt x="216" y="246"/>
                    <a:pt x="215" y="244"/>
                    <a:pt x="214" y="241"/>
                  </a:cubicBezTo>
                  <a:cubicBezTo>
                    <a:pt x="214" y="240"/>
                    <a:pt x="213" y="240"/>
                    <a:pt x="213" y="239"/>
                  </a:cubicBezTo>
                  <a:cubicBezTo>
                    <a:pt x="212" y="236"/>
                    <a:pt x="210" y="234"/>
                    <a:pt x="209" y="231"/>
                  </a:cubicBezTo>
                  <a:lnTo>
                    <a:pt x="208" y="231"/>
                  </a:lnTo>
                  <a:cubicBezTo>
                    <a:pt x="207" y="229"/>
                    <a:pt x="205" y="226"/>
                    <a:pt x="203" y="224"/>
                  </a:cubicBezTo>
                  <a:cubicBezTo>
                    <a:pt x="203" y="224"/>
                    <a:pt x="202" y="223"/>
                    <a:pt x="202" y="223"/>
                  </a:cubicBezTo>
                  <a:cubicBezTo>
                    <a:pt x="200" y="221"/>
                    <a:pt x="198" y="219"/>
                    <a:pt x="195" y="217"/>
                  </a:cubicBezTo>
                  <a:cubicBezTo>
                    <a:pt x="195" y="217"/>
                    <a:pt x="195" y="217"/>
                    <a:pt x="195" y="216"/>
                  </a:cubicBezTo>
                  <a:cubicBezTo>
                    <a:pt x="193" y="215"/>
                    <a:pt x="190" y="213"/>
                    <a:pt x="188" y="211"/>
                  </a:cubicBezTo>
                  <a:cubicBezTo>
                    <a:pt x="187" y="211"/>
                    <a:pt x="187" y="210"/>
                    <a:pt x="186" y="210"/>
                  </a:cubicBezTo>
                  <a:cubicBezTo>
                    <a:pt x="184" y="209"/>
                    <a:pt x="181" y="207"/>
                    <a:pt x="179" y="206"/>
                  </a:cubicBezTo>
                  <a:cubicBezTo>
                    <a:pt x="179" y="206"/>
                    <a:pt x="178" y="206"/>
                    <a:pt x="178" y="206"/>
                  </a:cubicBezTo>
                  <a:cubicBezTo>
                    <a:pt x="170" y="202"/>
                    <a:pt x="160" y="200"/>
                    <a:pt x="151" y="200"/>
                  </a:cubicBezTo>
                  <a:cubicBezTo>
                    <a:pt x="112" y="200"/>
                    <a:pt x="81" y="231"/>
                    <a:pt x="81" y="270"/>
                  </a:cubicBezTo>
                  <a:cubicBezTo>
                    <a:pt x="81" y="309"/>
                    <a:pt x="112" y="340"/>
                    <a:pt x="151" y="340"/>
                  </a:cubicBezTo>
                  <a:close/>
                </a:path>
              </a:pathLst>
            </a:custGeom>
            <a:solidFill>
              <a:srgbClr val="365B7C"/>
            </a:solidFill>
            <a:ln>
              <a:noFill/>
            </a:ln>
          </p:spPr>
          <p:txBody>
            <a:bodyPr vert="horz" wrap="square" lIns="91440" tIns="45720" rIns="91440" bIns="45720" numCol="1" anchor="t" anchorCtr="0" compatLnSpc="1"/>
            <a:lstStyle/>
            <a:p>
              <a:endParaRPr lang="zh-CN" altLang="en-US">
                <a:solidFill>
                  <a:schemeClr val="accent2"/>
                </a:solidFill>
              </a:endParaRPr>
            </a:p>
          </p:txBody>
        </p:sp>
      </p:grpSp>
      <p:sp>
        <p:nvSpPr>
          <p:cNvPr id="23" name="矩形 22"/>
          <p:cNvSpPr/>
          <p:nvPr/>
        </p:nvSpPr>
        <p:spPr>
          <a:xfrm>
            <a:off x="2237463" y="878803"/>
            <a:ext cx="2087446" cy="470748"/>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800" b="1" dirty="0">
                <a:latin typeface="楷体" panose="02010609060101010101" pitchFamily="49" charset="-122"/>
                <a:ea typeface="楷体" panose="02010609060101010101" pitchFamily="49" charset="-122"/>
                <a:cs typeface="+mn-ea"/>
                <a:sym typeface="+mn-lt"/>
              </a:rPr>
              <a:t>案例导学</a:t>
            </a:r>
          </a:p>
        </p:txBody>
      </p:sp>
    </p:spTree>
    <p:extLst>
      <p:ext uri="{BB962C8B-B14F-4D97-AF65-F5344CB8AC3E}">
        <p14:creationId xmlns:p14="http://schemas.microsoft.com/office/powerpoint/2010/main" val="396554151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5" presetClass="entr" presetSubtype="0" fill="hold" nodeType="withEffect">
                                  <p:stCondLst>
                                    <p:cond delay="250"/>
                                  </p:stCondLst>
                                  <p:childTnLst>
                                    <p:set>
                                      <p:cBhvr>
                                        <p:cTn id="6" dur="1" fill="hold">
                                          <p:stCondLst>
                                            <p:cond delay="0"/>
                                          </p:stCondLst>
                                        </p:cTn>
                                        <p:tgtEl>
                                          <p:spTgt spid="17"/>
                                        </p:tgtEl>
                                        <p:attrNameLst>
                                          <p:attrName>style.visibility</p:attrName>
                                        </p:attrNameLst>
                                      </p:cBhvr>
                                      <p:to>
                                        <p:strVal val="visible"/>
                                      </p:to>
                                    </p:set>
                                    <p:anim calcmode="lin" valueType="num">
                                      <p:cBhvr>
                                        <p:cTn id="7" dur="500" decel="50000" fill="hold">
                                          <p:stCondLst>
                                            <p:cond delay="0"/>
                                          </p:stCondLst>
                                        </p:cTn>
                                        <p:tgtEl>
                                          <p:spTgt spid="17"/>
                                        </p:tgtEl>
                                        <p:attrNameLst>
                                          <p:attrName>style.rotation</p:attrName>
                                        </p:attrNameLst>
                                      </p:cBhvr>
                                      <p:tavLst>
                                        <p:tav tm="0">
                                          <p:val>
                                            <p:fltVal val="-90"/>
                                          </p:val>
                                        </p:tav>
                                        <p:tav tm="100000">
                                          <p:val>
                                            <p:fltVal val="0"/>
                                          </p:val>
                                        </p:tav>
                                      </p:tavLst>
                                    </p:anim>
                                    <p:anim calcmode="lin" valueType="num">
                                      <p:cBhvr>
                                        <p:cTn id="8" dur="500" decel="50000" fill="hold">
                                          <p:stCondLst>
                                            <p:cond delay="0"/>
                                          </p:stCondLst>
                                        </p:cTn>
                                        <p:tgtEl>
                                          <p:spTgt spid="17"/>
                                        </p:tgtEl>
                                        <p:attrNameLst>
                                          <p:attrName>ppt_w</p:attrName>
                                        </p:attrNameLst>
                                      </p:cBhvr>
                                      <p:tavLst>
                                        <p:tav tm="0">
                                          <p:val>
                                            <p:strVal val="#ppt_w"/>
                                          </p:val>
                                        </p:tav>
                                        <p:tav tm="100000">
                                          <p:val>
                                            <p:strVal val="#ppt_w*.05"/>
                                          </p:val>
                                        </p:tav>
                                      </p:tavLst>
                                    </p:anim>
                                    <p:anim calcmode="lin" valueType="num">
                                      <p:cBhvr>
                                        <p:cTn id="9" dur="500" accel="50000" fill="hold">
                                          <p:stCondLst>
                                            <p:cond delay="500"/>
                                          </p:stCondLst>
                                        </p:cTn>
                                        <p:tgtEl>
                                          <p:spTgt spid="17"/>
                                        </p:tgtEl>
                                        <p:attrNameLst>
                                          <p:attrName>ppt_w</p:attrName>
                                        </p:attrNameLst>
                                      </p:cBhvr>
                                      <p:tavLst>
                                        <p:tav tm="0">
                                          <p:val>
                                            <p:strVal val="#ppt_w*.05"/>
                                          </p:val>
                                        </p:tav>
                                        <p:tav tm="100000">
                                          <p:val>
                                            <p:strVal val="#ppt_w"/>
                                          </p:val>
                                        </p:tav>
                                      </p:tavLst>
                                    </p:anim>
                                    <p:anim calcmode="lin" valueType="num">
                                      <p:cBhvr>
                                        <p:cTn id="10" dur="1000" fill="hold"/>
                                        <p:tgtEl>
                                          <p:spTgt spid="17"/>
                                        </p:tgtEl>
                                        <p:attrNameLst>
                                          <p:attrName>ppt_h</p:attrName>
                                        </p:attrNameLst>
                                      </p:cBhvr>
                                      <p:tavLst>
                                        <p:tav tm="0">
                                          <p:val>
                                            <p:strVal val="#ppt_h"/>
                                          </p:val>
                                        </p:tav>
                                        <p:tav tm="100000">
                                          <p:val>
                                            <p:strVal val="#ppt_h"/>
                                          </p:val>
                                        </p:tav>
                                      </p:tavLst>
                                    </p:anim>
                                    <p:anim calcmode="lin" valueType="num">
                                      <p:cBhvr>
                                        <p:cTn id="11" dur="500" decel="50000" fill="hold">
                                          <p:stCondLst>
                                            <p:cond delay="0"/>
                                          </p:stCondLst>
                                        </p:cTn>
                                        <p:tgtEl>
                                          <p:spTgt spid="17"/>
                                        </p:tgtEl>
                                        <p:attrNameLst>
                                          <p:attrName>ppt_x</p:attrName>
                                        </p:attrNameLst>
                                      </p:cBhvr>
                                      <p:tavLst>
                                        <p:tav tm="0">
                                          <p:val>
                                            <p:strVal val="#ppt_x+.4"/>
                                          </p:val>
                                        </p:tav>
                                        <p:tav tm="100000">
                                          <p:val>
                                            <p:strVal val="#ppt_x"/>
                                          </p:val>
                                        </p:tav>
                                      </p:tavLst>
                                    </p:anim>
                                    <p:anim calcmode="lin" valueType="num">
                                      <p:cBhvr>
                                        <p:cTn id="12" dur="500" decel="50000" fill="hold">
                                          <p:stCondLst>
                                            <p:cond delay="0"/>
                                          </p:stCondLst>
                                        </p:cTn>
                                        <p:tgtEl>
                                          <p:spTgt spid="17"/>
                                        </p:tgtEl>
                                        <p:attrNameLst>
                                          <p:attrName>ppt_y</p:attrName>
                                        </p:attrNameLst>
                                      </p:cBhvr>
                                      <p:tavLst>
                                        <p:tav tm="0">
                                          <p:val>
                                            <p:strVal val="#ppt_y-.2"/>
                                          </p:val>
                                        </p:tav>
                                        <p:tav tm="100000">
                                          <p:val>
                                            <p:strVal val="#ppt_y+.1"/>
                                          </p:val>
                                        </p:tav>
                                      </p:tavLst>
                                    </p:anim>
                                    <p:anim calcmode="lin" valueType="num">
                                      <p:cBhvr>
                                        <p:cTn id="13" dur="500" accel="50000" fill="hold">
                                          <p:stCondLst>
                                            <p:cond delay="500"/>
                                          </p:stCondLst>
                                        </p:cTn>
                                        <p:tgtEl>
                                          <p:spTgt spid="17"/>
                                        </p:tgtEl>
                                        <p:attrNameLst>
                                          <p:attrName>ppt_y</p:attrName>
                                        </p:attrNameLst>
                                      </p:cBhvr>
                                      <p:tavLst>
                                        <p:tav tm="0">
                                          <p:val>
                                            <p:strVal val="#ppt_y+.1"/>
                                          </p:val>
                                        </p:tav>
                                        <p:tav tm="100000">
                                          <p:val>
                                            <p:strVal val="#ppt_y"/>
                                          </p:val>
                                        </p:tav>
                                      </p:tavLst>
                                    </p:anim>
                                    <p:animEffect transition="in" filter="fade">
                                      <p:cBhvr>
                                        <p:cTn id="14" dur="1000" decel="50000">
                                          <p:stCondLst>
                                            <p:cond delay="0"/>
                                          </p:stCondLst>
                                        </p:cTn>
                                        <p:tgtEl>
                                          <p:spTgt spid="17"/>
                                        </p:tgtEl>
                                      </p:cBhvr>
                                    </p:animEffect>
                                  </p:childTnLst>
                                </p:cTn>
                              </p:par>
                            </p:childTnLst>
                          </p:cTn>
                        </p:par>
                      </p:childTnLst>
                    </p:cTn>
                  </p:par>
                  <p:par>
                    <p:cTn id="15" fill="hold">
                      <p:stCondLst>
                        <p:cond delay="indefinite"/>
                      </p:stCondLst>
                      <p:childTnLst>
                        <p:par>
                          <p:cTn id="16" fill="hold">
                            <p:stCondLst>
                              <p:cond delay="0"/>
                            </p:stCondLst>
                            <p:childTnLst>
                              <p:par>
                                <p:cTn id="17" presetID="5" presetClass="entr" presetSubtype="10" fill="hold" nodeType="clickEffect">
                                  <p:stCondLst>
                                    <p:cond delay="0"/>
                                  </p:stCondLst>
                                  <p:childTnLst>
                                    <p:set>
                                      <p:cBhvr>
                                        <p:cTn id="18" dur="1" fill="hold">
                                          <p:stCondLst>
                                            <p:cond delay="0"/>
                                          </p:stCondLst>
                                        </p:cTn>
                                        <p:tgtEl>
                                          <p:spTgt spid="16">
                                            <p:txEl>
                                              <p:pRg st="4" end="4"/>
                                            </p:txEl>
                                          </p:spTgt>
                                        </p:tgtEl>
                                        <p:attrNameLst>
                                          <p:attrName>style.visibility</p:attrName>
                                        </p:attrNameLst>
                                      </p:cBhvr>
                                      <p:to>
                                        <p:strVal val="visible"/>
                                      </p:to>
                                    </p:set>
                                    <p:animEffect transition="in" filter="checkerboard(across)">
                                      <p:cBhvr>
                                        <p:cTn id="19" dur="500"/>
                                        <p:tgtEl>
                                          <p:spTgt spid="16">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2" name="组合 31"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GrpSpPr/>
          <p:nvPr/>
        </p:nvGrpSpPr>
        <p:grpSpPr>
          <a:xfrm>
            <a:off x="6937658" y="2769557"/>
            <a:ext cx="412014" cy="603688"/>
            <a:chOff x="2905126" y="2119313"/>
            <a:chExt cx="798511" cy="1169987"/>
          </a:xfrm>
          <a:solidFill>
            <a:schemeClr val="bg1">
              <a:lumMod val="65000"/>
            </a:schemeClr>
          </a:solidFill>
        </p:grpSpPr>
        <p:sp>
          <p:nvSpPr>
            <p:cNvPr id="33" name="Freeform 99"/>
            <p:cNvSpPr/>
            <p:nvPr/>
          </p:nvSpPr>
          <p:spPr bwMode="auto">
            <a:xfrm>
              <a:off x="2905126" y="3157538"/>
              <a:ext cx="55562" cy="131762"/>
            </a:xfrm>
            <a:custGeom>
              <a:avLst/>
              <a:gdLst>
                <a:gd name="T0" fmla="*/ 1 w 2"/>
                <a:gd name="T1" fmla="*/ 5 h 5"/>
                <a:gd name="T2" fmla="*/ 0 w 2"/>
                <a:gd name="T3" fmla="*/ 4 h 5"/>
                <a:gd name="T4" fmla="*/ 0 w 2"/>
                <a:gd name="T5" fmla="*/ 1 h 5"/>
                <a:gd name="T6" fmla="*/ 1 w 2"/>
                <a:gd name="T7" fmla="*/ 0 h 5"/>
                <a:gd name="T8" fmla="*/ 2 w 2"/>
                <a:gd name="T9" fmla="*/ 1 h 5"/>
                <a:gd name="T10" fmla="*/ 2 w 2"/>
                <a:gd name="T11" fmla="*/ 4 h 5"/>
                <a:gd name="T12" fmla="*/ 1 w 2"/>
                <a:gd name="T13" fmla="*/ 5 h 5"/>
              </a:gdLst>
              <a:ahLst/>
              <a:cxnLst>
                <a:cxn ang="0">
                  <a:pos x="T0" y="T1"/>
                </a:cxn>
                <a:cxn ang="0">
                  <a:pos x="T2" y="T3"/>
                </a:cxn>
                <a:cxn ang="0">
                  <a:pos x="T4" y="T5"/>
                </a:cxn>
                <a:cxn ang="0">
                  <a:pos x="T6" y="T7"/>
                </a:cxn>
                <a:cxn ang="0">
                  <a:pos x="T8" y="T9"/>
                </a:cxn>
                <a:cxn ang="0">
                  <a:pos x="T10" y="T11"/>
                </a:cxn>
                <a:cxn ang="0">
                  <a:pos x="T12" y="T13"/>
                </a:cxn>
              </a:cxnLst>
              <a:rect l="0" t="0" r="r" b="b"/>
              <a:pathLst>
                <a:path w="2" h="5">
                  <a:moveTo>
                    <a:pt x="1" y="5"/>
                  </a:moveTo>
                  <a:cubicBezTo>
                    <a:pt x="1" y="5"/>
                    <a:pt x="0" y="4"/>
                    <a:pt x="0" y="4"/>
                  </a:cubicBezTo>
                  <a:cubicBezTo>
                    <a:pt x="0" y="1"/>
                    <a:pt x="0" y="1"/>
                    <a:pt x="0" y="1"/>
                  </a:cubicBezTo>
                  <a:cubicBezTo>
                    <a:pt x="0" y="0"/>
                    <a:pt x="1" y="0"/>
                    <a:pt x="1" y="0"/>
                  </a:cubicBezTo>
                  <a:cubicBezTo>
                    <a:pt x="2" y="0"/>
                    <a:pt x="2" y="0"/>
                    <a:pt x="2" y="1"/>
                  </a:cubicBezTo>
                  <a:cubicBezTo>
                    <a:pt x="2" y="4"/>
                    <a:pt x="2" y="4"/>
                    <a:pt x="2" y="4"/>
                  </a:cubicBezTo>
                  <a:cubicBezTo>
                    <a:pt x="2" y="4"/>
                    <a:pt x="2" y="5"/>
                    <a:pt x="1"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 name="Freeform 100"/>
            <p:cNvSpPr>
              <a:spLocks noEditPoints="1"/>
            </p:cNvSpPr>
            <p:nvPr/>
          </p:nvSpPr>
          <p:spPr bwMode="auto">
            <a:xfrm>
              <a:off x="2905126" y="2384425"/>
              <a:ext cx="55562" cy="639762"/>
            </a:xfrm>
            <a:custGeom>
              <a:avLst/>
              <a:gdLst>
                <a:gd name="T0" fmla="*/ 1 w 2"/>
                <a:gd name="T1" fmla="*/ 24 h 24"/>
                <a:gd name="T2" fmla="*/ 0 w 2"/>
                <a:gd name="T3" fmla="*/ 23 h 24"/>
                <a:gd name="T4" fmla="*/ 0 w 2"/>
                <a:gd name="T5" fmla="*/ 16 h 24"/>
                <a:gd name="T6" fmla="*/ 1 w 2"/>
                <a:gd name="T7" fmla="*/ 15 h 24"/>
                <a:gd name="T8" fmla="*/ 2 w 2"/>
                <a:gd name="T9" fmla="*/ 16 h 24"/>
                <a:gd name="T10" fmla="*/ 2 w 2"/>
                <a:gd name="T11" fmla="*/ 23 h 24"/>
                <a:gd name="T12" fmla="*/ 1 w 2"/>
                <a:gd name="T13" fmla="*/ 24 h 24"/>
                <a:gd name="T14" fmla="*/ 1 w 2"/>
                <a:gd name="T15" fmla="*/ 10 h 24"/>
                <a:gd name="T16" fmla="*/ 0 w 2"/>
                <a:gd name="T17" fmla="*/ 9 h 24"/>
                <a:gd name="T18" fmla="*/ 0 w 2"/>
                <a:gd name="T19" fmla="*/ 1 h 24"/>
                <a:gd name="T20" fmla="*/ 1 w 2"/>
                <a:gd name="T21" fmla="*/ 0 h 24"/>
                <a:gd name="T22" fmla="*/ 2 w 2"/>
                <a:gd name="T23" fmla="*/ 1 h 24"/>
                <a:gd name="T24" fmla="*/ 2 w 2"/>
                <a:gd name="T25" fmla="*/ 9 h 24"/>
                <a:gd name="T26" fmla="*/ 1 w 2"/>
                <a:gd name="T27" fmla="*/ 1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 h="24">
                  <a:moveTo>
                    <a:pt x="1" y="24"/>
                  </a:moveTo>
                  <a:cubicBezTo>
                    <a:pt x="1" y="24"/>
                    <a:pt x="0" y="23"/>
                    <a:pt x="0" y="23"/>
                  </a:cubicBezTo>
                  <a:cubicBezTo>
                    <a:pt x="0" y="16"/>
                    <a:pt x="0" y="16"/>
                    <a:pt x="0" y="16"/>
                  </a:cubicBezTo>
                  <a:cubicBezTo>
                    <a:pt x="0" y="15"/>
                    <a:pt x="1" y="15"/>
                    <a:pt x="1" y="15"/>
                  </a:cubicBezTo>
                  <a:cubicBezTo>
                    <a:pt x="2" y="15"/>
                    <a:pt x="2" y="15"/>
                    <a:pt x="2" y="16"/>
                  </a:cubicBezTo>
                  <a:cubicBezTo>
                    <a:pt x="2" y="23"/>
                    <a:pt x="2" y="23"/>
                    <a:pt x="2" y="23"/>
                  </a:cubicBezTo>
                  <a:cubicBezTo>
                    <a:pt x="2" y="23"/>
                    <a:pt x="2" y="24"/>
                    <a:pt x="1" y="24"/>
                  </a:cubicBezTo>
                  <a:close/>
                  <a:moveTo>
                    <a:pt x="1" y="10"/>
                  </a:moveTo>
                  <a:cubicBezTo>
                    <a:pt x="1" y="10"/>
                    <a:pt x="0" y="9"/>
                    <a:pt x="0" y="9"/>
                  </a:cubicBezTo>
                  <a:cubicBezTo>
                    <a:pt x="0" y="1"/>
                    <a:pt x="0" y="1"/>
                    <a:pt x="0" y="1"/>
                  </a:cubicBezTo>
                  <a:cubicBezTo>
                    <a:pt x="0" y="1"/>
                    <a:pt x="1" y="0"/>
                    <a:pt x="1" y="0"/>
                  </a:cubicBezTo>
                  <a:cubicBezTo>
                    <a:pt x="2" y="0"/>
                    <a:pt x="2" y="1"/>
                    <a:pt x="2" y="1"/>
                  </a:cubicBezTo>
                  <a:cubicBezTo>
                    <a:pt x="2" y="9"/>
                    <a:pt x="2" y="9"/>
                    <a:pt x="2" y="9"/>
                  </a:cubicBezTo>
                  <a:cubicBezTo>
                    <a:pt x="2" y="9"/>
                    <a:pt x="2" y="10"/>
                    <a:pt x="1"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 name="Freeform 101"/>
            <p:cNvSpPr/>
            <p:nvPr/>
          </p:nvSpPr>
          <p:spPr bwMode="auto">
            <a:xfrm>
              <a:off x="2905126" y="2119313"/>
              <a:ext cx="138112" cy="131762"/>
            </a:xfrm>
            <a:custGeom>
              <a:avLst/>
              <a:gdLst>
                <a:gd name="T0" fmla="*/ 1 w 5"/>
                <a:gd name="T1" fmla="*/ 5 h 5"/>
                <a:gd name="T2" fmla="*/ 0 w 5"/>
                <a:gd name="T3" fmla="*/ 4 h 5"/>
                <a:gd name="T4" fmla="*/ 0 w 5"/>
                <a:gd name="T5" fmla="*/ 1 h 5"/>
                <a:gd name="T6" fmla="*/ 1 w 5"/>
                <a:gd name="T7" fmla="*/ 0 h 5"/>
                <a:gd name="T8" fmla="*/ 4 w 5"/>
                <a:gd name="T9" fmla="*/ 0 h 5"/>
                <a:gd name="T10" fmla="*/ 5 w 5"/>
                <a:gd name="T11" fmla="*/ 1 h 5"/>
                <a:gd name="T12" fmla="*/ 4 w 5"/>
                <a:gd name="T13" fmla="*/ 2 h 5"/>
                <a:gd name="T14" fmla="*/ 2 w 5"/>
                <a:gd name="T15" fmla="*/ 2 h 5"/>
                <a:gd name="T16" fmla="*/ 2 w 5"/>
                <a:gd name="T17" fmla="*/ 4 h 5"/>
                <a:gd name="T18" fmla="*/ 1 w 5"/>
                <a:gd name="T19"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5">
                  <a:moveTo>
                    <a:pt x="1" y="5"/>
                  </a:moveTo>
                  <a:cubicBezTo>
                    <a:pt x="1" y="5"/>
                    <a:pt x="0" y="5"/>
                    <a:pt x="0" y="4"/>
                  </a:cubicBezTo>
                  <a:cubicBezTo>
                    <a:pt x="0" y="1"/>
                    <a:pt x="0" y="1"/>
                    <a:pt x="0" y="1"/>
                  </a:cubicBezTo>
                  <a:cubicBezTo>
                    <a:pt x="0" y="1"/>
                    <a:pt x="1" y="0"/>
                    <a:pt x="1" y="0"/>
                  </a:cubicBezTo>
                  <a:cubicBezTo>
                    <a:pt x="4" y="0"/>
                    <a:pt x="4" y="0"/>
                    <a:pt x="4" y="0"/>
                  </a:cubicBezTo>
                  <a:cubicBezTo>
                    <a:pt x="5" y="0"/>
                    <a:pt x="5" y="1"/>
                    <a:pt x="5" y="1"/>
                  </a:cubicBezTo>
                  <a:cubicBezTo>
                    <a:pt x="5" y="2"/>
                    <a:pt x="5" y="2"/>
                    <a:pt x="4" y="2"/>
                  </a:cubicBezTo>
                  <a:cubicBezTo>
                    <a:pt x="2" y="2"/>
                    <a:pt x="2" y="2"/>
                    <a:pt x="2" y="2"/>
                  </a:cubicBezTo>
                  <a:cubicBezTo>
                    <a:pt x="2" y="4"/>
                    <a:pt x="2" y="4"/>
                    <a:pt x="2" y="4"/>
                  </a:cubicBezTo>
                  <a:cubicBezTo>
                    <a:pt x="2" y="5"/>
                    <a:pt x="2" y="5"/>
                    <a:pt x="1"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 name="Freeform 102"/>
            <p:cNvSpPr/>
            <p:nvPr/>
          </p:nvSpPr>
          <p:spPr bwMode="auto">
            <a:xfrm>
              <a:off x="3179763" y="2119313"/>
              <a:ext cx="247650" cy="52387"/>
            </a:xfrm>
            <a:custGeom>
              <a:avLst/>
              <a:gdLst>
                <a:gd name="T0" fmla="*/ 8 w 9"/>
                <a:gd name="T1" fmla="*/ 2 h 2"/>
                <a:gd name="T2" fmla="*/ 1 w 9"/>
                <a:gd name="T3" fmla="*/ 2 h 2"/>
                <a:gd name="T4" fmla="*/ 0 w 9"/>
                <a:gd name="T5" fmla="*/ 1 h 2"/>
                <a:gd name="T6" fmla="*/ 1 w 9"/>
                <a:gd name="T7" fmla="*/ 0 h 2"/>
                <a:gd name="T8" fmla="*/ 8 w 9"/>
                <a:gd name="T9" fmla="*/ 0 h 2"/>
                <a:gd name="T10" fmla="*/ 9 w 9"/>
                <a:gd name="T11" fmla="*/ 1 h 2"/>
                <a:gd name="T12" fmla="*/ 8 w 9"/>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9" h="2">
                  <a:moveTo>
                    <a:pt x="8" y="2"/>
                  </a:moveTo>
                  <a:cubicBezTo>
                    <a:pt x="1" y="2"/>
                    <a:pt x="1" y="2"/>
                    <a:pt x="1" y="2"/>
                  </a:cubicBezTo>
                  <a:cubicBezTo>
                    <a:pt x="1" y="2"/>
                    <a:pt x="0" y="2"/>
                    <a:pt x="0" y="1"/>
                  </a:cubicBezTo>
                  <a:cubicBezTo>
                    <a:pt x="0" y="1"/>
                    <a:pt x="1" y="0"/>
                    <a:pt x="1" y="0"/>
                  </a:cubicBezTo>
                  <a:cubicBezTo>
                    <a:pt x="8" y="0"/>
                    <a:pt x="8" y="0"/>
                    <a:pt x="8" y="0"/>
                  </a:cubicBezTo>
                  <a:cubicBezTo>
                    <a:pt x="8" y="0"/>
                    <a:pt x="9" y="1"/>
                    <a:pt x="9" y="1"/>
                  </a:cubicBezTo>
                  <a:cubicBezTo>
                    <a:pt x="9" y="2"/>
                    <a:pt x="8" y="2"/>
                    <a:pt x="8"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 name="Freeform 103"/>
            <p:cNvSpPr/>
            <p:nvPr/>
          </p:nvSpPr>
          <p:spPr bwMode="auto">
            <a:xfrm>
              <a:off x="3565525" y="2119313"/>
              <a:ext cx="138112" cy="52387"/>
            </a:xfrm>
            <a:custGeom>
              <a:avLst/>
              <a:gdLst>
                <a:gd name="T0" fmla="*/ 4 w 5"/>
                <a:gd name="T1" fmla="*/ 2 h 2"/>
                <a:gd name="T2" fmla="*/ 1 w 5"/>
                <a:gd name="T3" fmla="*/ 2 h 2"/>
                <a:gd name="T4" fmla="*/ 0 w 5"/>
                <a:gd name="T5" fmla="*/ 1 h 2"/>
                <a:gd name="T6" fmla="*/ 1 w 5"/>
                <a:gd name="T7" fmla="*/ 0 h 2"/>
                <a:gd name="T8" fmla="*/ 4 w 5"/>
                <a:gd name="T9" fmla="*/ 0 h 2"/>
                <a:gd name="T10" fmla="*/ 5 w 5"/>
                <a:gd name="T11" fmla="*/ 1 h 2"/>
                <a:gd name="T12" fmla="*/ 4 w 5"/>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5" h="2">
                  <a:moveTo>
                    <a:pt x="4" y="2"/>
                  </a:moveTo>
                  <a:cubicBezTo>
                    <a:pt x="1" y="2"/>
                    <a:pt x="1" y="2"/>
                    <a:pt x="1" y="2"/>
                  </a:cubicBezTo>
                  <a:cubicBezTo>
                    <a:pt x="0" y="2"/>
                    <a:pt x="0" y="2"/>
                    <a:pt x="0" y="1"/>
                  </a:cubicBezTo>
                  <a:cubicBezTo>
                    <a:pt x="0" y="1"/>
                    <a:pt x="0" y="0"/>
                    <a:pt x="1" y="0"/>
                  </a:cubicBezTo>
                  <a:cubicBezTo>
                    <a:pt x="4" y="0"/>
                    <a:pt x="4" y="0"/>
                    <a:pt x="4" y="0"/>
                  </a:cubicBezTo>
                  <a:cubicBezTo>
                    <a:pt x="4" y="0"/>
                    <a:pt x="5" y="1"/>
                    <a:pt x="5" y="1"/>
                  </a:cubicBezTo>
                  <a:cubicBezTo>
                    <a:pt x="5" y="2"/>
                    <a:pt x="4" y="2"/>
                    <a:pt x="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16" name="组合 15"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GrpSpPr/>
          <p:nvPr/>
        </p:nvGrpSpPr>
        <p:grpSpPr>
          <a:xfrm>
            <a:off x="6207015" y="3226676"/>
            <a:ext cx="1550610" cy="1553304"/>
            <a:chOff x="6207015" y="3226676"/>
            <a:chExt cx="1550610" cy="1553304"/>
          </a:xfrm>
        </p:grpSpPr>
        <p:grpSp>
          <p:nvGrpSpPr>
            <p:cNvPr id="21" name="组合 20"/>
            <p:cNvGrpSpPr/>
            <p:nvPr/>
          </p:nvGrpSpPr>
          <p:grpSpPr>
            <a:xfrm flipH="1">
              <a:off x="6207015" y="3226676"/>
              <a:ext cx="1550610" cy="1553304"/>
              <a:chOff x="3719415" y="2667004"/>
              <a:chExt cx="1656000" cy="1658877"/>
            </a:xfrm>
          </p:grpSpPr>
          <p:sp>
            <p:nvSpPr>
              <p:cNvPr id="22" name="任意多边形 21"/>
              <p:cNvSpPr/>
              <p:nvPr/>
            </p:nvSpPr>
            <p:spPr>
              <a:xfrm>
                <a:off x="3719415" y="2667004"/>
                <a:ext cx="1656000" cy="1658877"/>
              </a:xfrm>
              <a:custGeom>
                <a:avLst/>
                <a:gdLst>
                  <a:gd name="connsiteX0" fmla="*/ 0 w 1656000"/>
                  <a:gd name="connsiteY0" fmla="*/ 0 h 1658877"/>
                  <a:gd name="connsiteX1" fmla="*/ 404726 w 1656000"/>
                  <a:gd name="connsiteY1" fmla="*/ 0 h 1658877"/>
                  <a:gd name="connsiteX2" fmla="*/ 583096 w 1656000"/>
                  <a:gd name="connsiteY2" fmla="*/ 0 h 1658877"/>
                  <a:gd name="connsiteX3" fmla="*/ 1251274 w 1656000"/>
                  <a:gd name="connsiteY3" fmla="*/ 0 h 1658877"/>
                  <a:gd name="connsiteX4" fmla="*/ 1656000 w 1656000"/>
                  <a:gd name="connsiteY4" fmla="*/ 404726 h 1658877"/>
                  <a:gd name="connsiteX5" fmla="*/ 1656000 w 1656000"/>
                  <a:gd name="connsiteY5" fmla="*/ 1251274 h 1658877"/>
                  <a:gd name="connsiteX6" fmla="*/ 1652796 w 1656000"/>
                  <a:gd name="connsiteY6" fmla="*/ 1283057 h 1658877"/>
                  <a:gd name="connsiteX7" fmla="*/ 1652796 w 1656000"/>
                  <a:gd name="connsiteY7" fmla="*/ 1658877 h 1658877"/>
                  <a:gd name="connsiteX8" fmla="*/ 1069700 w 1656000"/>
                  <a:gd name="connsiteY8" fmla="*/ 1658877 h 1658877"/>
                  <a:gd name="connsiteX9" fmla="*/ 1069700 w 1656000"/>
                  <a:gd name="connsiteY9" fmla="*/ 1656000 h 1658877"/>
                  <a:gd name="connsiteX10" fmla="*/ 404726 w 1656000"/>
                  <a:gd name="connsiteY10" fmla="*/ 1656000 h 1658877"/>
                  <a:gd name="connsiteX11" fmla="*/ 0 w 1656000"/>
                  <a:gd name="connsiteY11" fmla="*/ 1251274 h 1658877"/>
                  <a:gd name="connsiteX12" fmla="*/ 0 w 1656000"/>
                  <a:gd name="connsiteY12" fmla="*/ 838080 h 1658877"/>
                  <a:gd name="connsiteX13" fmla="*/ 0 w 1656000"/>
                  <a:gd name="connsiteY13" fmla="*/ 404726 h 1658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56000" h="1658877">
                    <a:moveTo>
                      <a:pt x="0" y="0"/>
                    </a:moveTo>
                    <a:lnTo>
                      <a:pt x="404726" y="0"/>
                    </a:lnTo>
                    <a:lnTo>
                      <a:pt x="583096" y="0"/>
                    </a:lnTo>
                    <a:lnTo>
                      <a:pt x="1251274" y="0"/>
                    </a:lnTo>
                    <a:cubicBezTo>
                      <a:pt x="1474798" y="0"/>
                      <a:pt x="1656000" y="181202"/>
                      <a:pt x="1656000" y="404726"/>
                    </a:cubicBezTo>
                    <a:lnTo>
                      <a:pt x="1656000" y="1251274"/>
                    </a:lnTo>
                    <a:lnTo>
                      <a:pt x="1652796" y="1283057"/>
                    </a:lnTo>
                    <a:lnTo>
                      <a:pt x="1652796" y="1658877"/>
                    </a:lnTo>
                    <a:lnTo>
                      <a:pt x="1069700" y="1658877"/>
                    </a:lnTo>
                    <a:lnTo>
                      <a:pt x="1069700" y="1656000"/>
                    </a:lnTo>
                    <a:lnTo>
                      <a:pt x="404726" y="1656000"/>
                    </a:lnTo>
                    <a:cubicBezTo>
                      <a:pt x="181202" y="1656000"/>
                      <a:pt x="0" y="1474798"/>
                      <a:pt x="0" y="1251274"/>
                    </a:cubicBezTo>
                    <a:lnTo>
                      <a:pt x="0" y="838080"/>
                    </a:lnTo>
                    <a:lnTo>
                      <a:pt x="0" y="404726"/>
                    </a:lnTo>
                    <a:close/>
                  </a:path>
                </a:pathLst>
              </a:custGeom>
              <a:solidFill>
                <a:srgbClr val="D06F8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23" name="任意多边形 22"/>
              <p:cNvSpPr>
                <a:spLocks noChangeAspect="1"/>
              </p:cNvSpPr>
              <p:nvPr/>
            </p:nvSpPr>
            <p:spPr>
              <a:xfrm>
                <a:off x="3954445" y="2902442"/>
                <a:ext cx="1185940" cy="1188000"/>
              </a:xfrm>
              <a:custGeom>
                <a:avLst/>
                <a:gdLst>
                  <a:gd name="connsiteX0" fmla="*/ 0 w 1656000"/>
                  <a:gd name="connsiteY0" fmla="*/ 0 h 1658877"/>
                  <a:gd name="connsiteX1" fmla="*/ 404726 w 1656000"/>
                  <a:gd name="connsiteY1" fmla="*/ 0 h 1658877"/>
                  <a:gd name="connsiteX2" fmla="*/ 583096 w 1656000"/>
                  <a:gd name="connsiteY2" fmla="*/ 0 h 1658877"/>
                  <a:gd name="connsiteX3" fmla="*/ 1251274 w 1656000"/>
                  <a:gd name="connsiteY3" fmla="*/ 0 h 1658877"/>
                  <a:gd name="connsiteX4" fmla="*/ 1656000 w 1656000"/>
                  <a:gd name="connsiteY4" fmla="*/ 404726 h 1658877"/>
                  <a:gd name="connsiteX5" fmla="*/ 1656000 w 1656000"/>
                  <a:gd name="connsiteY5" fmla="*/ 1251274 h 1658877"/>
                  <a:gd name="connsiteX6" fmla="*/ 1652796 w 1656000"/>
                  <a:gd name="connsiteY6" fmla="*/ 1283057 h 1658877"/>
                  <a:gd name="connsiteX7" fmla="*/ 1652796 w 1656000"/>
                  <a:gd name="connsiteY7" fmla="*/ 1658877 h 1658877"/>
                  <a:gd name="connsiteX8" fmla="*/ 1069700 w 1656000"/>
                  <a:gd name="connsiteY8" fmla="*/ 1658877 h 1658877"/>
                  <a:gd name="connsiteX9" fmla="*/ 1069700 w 1656000"/>
                  <a:gd name="connsiteY9" fmla="*/ 1656000 h 1658877"/>
                  <a:gd name="connsiteX10" fmla="*/ 404726 w 1656000"/>
                  <a:gd name="connsiteY10" fmla="*/ 1656000 h 1658877"/>
                  <a:gd name="connsiteX11" fmla="*/ 0 w 1656000"/>
                  <a:gd name="connsiteY11" fmla="*/ 1251274 h 1658877"/>
                  <a:gd name="connsiteX12" fmla="*/ 0 w 1656000"/>
                  <a:gd name="connsiteY12" fmla="*/ 838080 h 1658877"/>
                  <a:gd name="connsiteX13" fmla="*/ 0 w 1656000"/>
                  <a:gd name="connsiteY13" fmla="*/ 404726 h 1658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56000" h="1658877">
                    <a:moveTo>
                      <a:pt x="0" y="0"/>
                    </a:moveTo>
                    <a:lnTo>
                      <a:pt x="404726" y="0"/>
                    </a:lnTo>
                    <a:lnTo>
                      <a:pt x="583096" y="0"/>
                    </a:lnTo>
                    <a:lnTo>
                      <a:pt x="1251274" y="0"/>
                    </a:lnTo>
                    <a:cubicBezTo>
                      <a:pt x="1474798" y="0"/>
                      <a:pt x="1656000" y="181202"/>
                      <a:pt x="1656000" y="404726"/>
                    </a:cubicBezTo>
                    <a:lnTo>
                      <a:pt x="1656000" y="1251274"/>
                    </a:lnTo>
                    <a:lnTo>
                      <a:pt x="1652796" y="1283057"/>
                    </a:lnTo>
                    <a:lnTo>
                      <a:pt x="1652796" y="1658877"/>
                    </a:lnTo>
                    <a:lnTo>
                      <a:pt x="1069700" y="1658877"/>
                    </a:lnTo>
                    <a:lnTo>
                      <a:pt x="1069700" y="1656000"/>
                    </a:lnTo>
                    <a:lnTo>
                      <a:pt x="404726" y="1656000"/>
                    </a:lnTo>
                    <a:cubicBezTo>
                      <a:pt x="181202" y="1656000"/>
                      <a:pt x="0" y="1474798"/>
                      <a:pt x="0" y="1251274"/>
                    </a:cubicBezTo>
                    <a:lnTo>
                      <a:pt x="0" y="838080"/>
                    </a:lnTo>
                    <a:lnTo>
                      <a:pt x="0" y="404726"/>
                    </a:lnTo>
                    <a:close/>
                  </a:path>
                </a:pathLst>
              </a:custGeom>
              <a:gradFill>
                <a:gsLst>
                  <a:gs pos="100000">
                    <a:schemeClr val="bg1">
                      <a:lumMod val="85000"/>
                    </a:schemeClr>
                  </a:gs>
                  <a:gs pos="0">
                    <a:schemeClr val="bg1"/>
                  </a:gs>
                </a:gsLst>
                <a:lin ang="13200000" scaled="0"/>
              </a:gradFill>
              <a:ln>
                <a:noFill/>
              </a:ln>
              <a:effectLst>
                <a:outerShdw blurRad="127000" dist="635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grpSp>
        <p:sp>
          <p:nvSpPr>
            <p:cNvPr id="66" name="Freeform 31"/>
            <p:cNvSpPr>
              <a:spLocks noEditPoints="1"/>
            </p:cNvSpPr>
            <p:nvPr/>
          </p:nvSpPr>
          <p:spPr bwMode="auto">
            <a:xfrm>
              <a:off x="6790880" y="3781198"/>
              <a:ext cx="377553" cy="474802"/>
            </a:xfrm>
            <a:custGeom>
              <a:avLst/>
              <a:gdLst>
                <a:gd name="T0" fmla="*/ 82 w 484"/>
                <a:gd name="T1" fmla="*/ 166 h 606"/>
                <a:gd name="T2" fmla="*/ 82 w 484"/>
                <a:gd name="T3" fmla="*/ 186 h 606"/>
                <a:gd name="T4" fmla="*/ 331 w 484"/>
                <a:gd name="T5" fmla="*/ 193 h 606"/>
                <a:gd name="T6" fmla="*/ 331 w 484"/>
                <a:gd name="T7" fmla="*/ 173 h 606"/>
                <a:gd name="T8" fmla="*/ 387 w 484"/>
                <a:gd name="T9" fmla="*/ 556 h 606"/>
                <a:gd name="T10" fmla="*/ 388 w 484"/>
                <a:gd name="T11" fmla="*/ 564 h 606"/>
                <a:gd name="T12" fmla="*/ 418 w 484"/>
                <a:gd name="T13" fmla="*/ 594 h 606"/>
                <a:gd name="T14" fmla="*/ 474 w 484"/>
                <a:gd name="T15" fmla="*/ 581 h 606"/>
                <a:gd name="T16" fmla="*/ 474 w 484"/>
                <a:gd name="T17" fmla="*/ 531 h 606"/>
                <a:gd name="T18" fmla="*/ 444 w 484"/>
                <a:gd name="T19" fmla="*/ 501 h 606"/>
                <a:gd name="T20" fmla="*/ 418 w 484"/>
                <a:gd name="T21" fmla="*/ 519 h 606"/>
                <a:gd name="T22" fmla="*/ 384 w 484"/>
                <a:gd name="T23" fmla="*/ 553 h 606"/>
                <a:gd name="T24" fmla="*/ 218 w 484"/>
                <a:gd name="T25" fmla="*/ 354 h 606"/>
                <a:gd name="T26" fmla="*/ 229 w 484"/>
                <a:gd name="T27" fmla="*/ 336 h 606"/>
                <a:gd name="T28" fmla="*/ 207 w 484"/>
                <a:gd name="T29" fmla="*/ 320 h 606"/>
                <a:gd name="T30" fmla="*/ 207 w 484"/>
                <a:gd name="T31" fmla="*/ 327 h 606"/>
                <a:gd name="T32" fmla="*/ 246 w 484"/>
                <a:gd name="T33" fmla="*/ 422 h 606"/>
                <a:gd name="T34" fmla="*/ 297 w 484"/>
                <a:gd name="T35" fmla="*/ 364 h 606"/>
                <a:gd name="T36" fmla="*/ 296 w 484"/>
                <a:gd name="T37" fmla="*/ 357 h 606"/>
                <a:gd name="T38" fmla="*/ 224 w 484"/>
                <a:gd name="T39" fmla="*/ 362 h 606"/>
                <a:gd name="T40" fmla="*/ 224 w 484"/>
                <a:gd name="T41" fmla="*/ 368 h 606"/>
                <a:gd name="T42" fmla="*/ 246 w 484"/>
                <a:gd name="T43" fmla="*/ 422 h 606"/>
                <a:gd name="T44" fmla="*/ 429 w 484"/>
                <a:gd name="T45" fmla="*/ 493 h 606"/>
                <a:gd name="T46" fmla="*/ 429 w 484"/>
                <a:gd name="T47" fmla="*/ 487 h 606"/>
                <a:gd name="T48" fmla="*/ 394 w 484"/>
                <a:gd name="T49" fmla="*/ 451 h 606"/>
                <a:gd name="T50" fmla="*/ 256 w 484"/>
                <a:gd name="T51" fmla="*/ 425 h 606"/>
                <a:gd name="T52" fmla="*/ 256 w 484"/>
                <a:gd name="T53" fmla="*/ 432 h 606"/>
                <a:gd name="T54" fmla="*/ 354 w 484"/>
                <a:gd name="T55" fmla="*/ 530 h 606"/>
                <a:gd name="T56" fmla="*/ 395 w 484"/>
                <a:gd name="T57" fmla="*/ 528 h 606"/>
                <a:gd name="T58" fmla="*/ 20 w 484"/>
                <a:gd name="T59" fmla="*/ 150 h 606"/>
                <a:gd name="T60" fmla="*/ 89 w 484"/>
                <a:gd name="T61" fmla="*/ 152 h 606"/>
                <a:gd name="T62" fmla="*/ 141 w 484"/>
                <a:gd name="T63" fmla="*/ 100 h 606"/>
                <a:gd name="T64" fmla="*/ 141 w 484"/>
                <a:gd name="T65" fmla="*/ 93 h 606"/>
                <a:gd name="T66" fmla="*/ 383 w 484"/>
                <a:gd name="T67" fmla="*/ 27 h 606"/>
                <a:gd name="T68" fmla="*/ 394 w 484"/>
                <a:gd name="T69" fmla="*/ 422 h 606"/>
                <a:gd name="T70" fmla="*/ 414 w 484"/>
                <a:gd name="T71" fmla="*/ 449 h 606"/>
                <a:gd name="T72" fmla="*/ 414 w 484"/>
                <a:gd name="T73" fmla="*/ 39 h 606"/>
                <a:gd name="T74" fmla="*/ 383 w 484"/>
                <a:gd name="T75" fmla="*/ 0 h 606"/>
                <a:gd name="T76" fmla="*/ 121 w 484"/>
                <a:gd name="T77" fmla="*/ 2 h 606"/>
                <a:gd name="T78" fmla="*/ 0 w 484"/>
                <a:gd name="T79" fmla="*/ 123 h 606"/>
                <a:gd name="T80" fmla="*/ 0 w 484"/>
                <a:gd name="T81" fmla="*/ 492 h 606"/>
                <a:gd name="T82" fmla="*/ 32 w 484"/>
                <a:gd name="T83" fmla="*/ 530 h 606"/>
                <a:gd name="T84" fmla="*/ 319 w 484"/>
                <a:gd name="T85" fmla="*/ 524 h 606"/>
                <a:gd name="T86" fmla="*/ 305 w 484"/>
                <a:gd name="T87" fmla="*/ 503 h 606"/>
                <a:gd name="T88" fmla="*/ 20 w 484"/>
                <a:gd name="T89" fmla="*/ 492 h 606"/>
                <a:gd name="T90" fmla="*/ 20 w 484"/>
                <a:gd name="T91" fmla="*/ 150 h 606"/>
                <a:gd name="T92" fmla="*/ 156 w 484"/>
                <a:gd name="T93" fmla="*/ 321 h 606"/>
                <a:gd name="T94" fmla="*/ 156 w 484"/>
                <a:gd name="T95" fmla="*/ 301 h 606"/>
                <a:gd name="T96" fmla="*/ 82 w 484"/>
                <a:gd name="T97" fmla="*/ 294 h 606"/>
                <a:gd name="T98" fmla="*/ 82 w 484"/>
                <a:gd name="T99" fmla="*/ 315 h 606"/>
                <a:gd name="T100" fmla="*/ 82 w 484"/>
                <a:gd name="T101" fmla="*/ 272 h 606"/>
                <a:gd name="T102" fmla="*/ 331 w 484"/>
                <a:gd name="T103" fmla="*/ 279 h 606"/>
                <a:gd name="T104" fmla="*/ 331 w 484"/>
                <a:gd name="T105" fmla="*/ 258 h 606"/>
                <a:gd name="T106" fmla="*/ 82 w 484"/>
                <a:gd name="T107" fmla="*/ 252 h 606"/>
                <a:gd name="T108" fmla="*/ 82 w 484"/>
                <a:gd name="T109" fmla="*/ 272 h 606"/>
                <a:gd name="T110" fmla="*/ 82 w 484"/>
                <a:gd name="T111" fmla="*/ 236 h 606"/>
                <a:gd name="T112" fmla="*/ 331 w 484"/>
                <a:gd name="T113" fmla="*/ 229 h 606"/>
                <a:gd name="T114" fmla="*/ 331 w 484"/>
                <a:gd name="T115" fmla="*/ 209 h 606"/>
                <a:gd name="T116" fmla="*/ 82 w 484"/>
                <a:gd name="T117" fmla="*/ 216 h 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84" h="606">
                  <a:moveTo>
                    <a:pt x="331" y="166"/>
                  </a:moveTo>
                  <a:lnTo>
                    <a:pt x="82" y="166"/>
                  </a:lnTo>
                  <a:lnTo>
                    <a:pt x="82" y="173"/>
                  </a:lnTo>
                  <a:lnTo>
                    <a:pt x="82" y="186"/>
                  </a:lnTo>
                  <a:lnTo>
                    <a:pt x="82" y="193"/>
                  </a:lnTo>
                  <a:lnTo>
                    <a:pt x="331" y="193"/>
                  </a:lnTo>
                  <a:lnTo>
                    <a:pt x="331" y="186"/>
                  </a:lnTo>
                  <a:lnTo>
                    <a:pt x="331" y="173"/>
                  </a:lnTo>
                  <a:lnTo>
                    <a:pt x="331" y="166"/>
                  </a:lnTo>
                  <a:close/>
                  <a:moveTo>
                    <a:pt x="387" y="556"/>
                  </a:moveTo>
                  <a:lnTo>
                    <a:pt x="384" y="560"/>
                  </a:lnTo>
                  <a:lnTo>
                    <a:pt x="388" y="564"/>
                  </a:lnTo>
                  <a:lnTo>
                    <a:pt x="408" y="583"/>
                  </a:lnTo>
                  <a:lnTo>
                    <a:pt x="418" y="594"/>
                  </a:lnTo>
                  <a:cubicBezTo>
                    <a:pt x="430" y="606"/>
                    <a:pt x="450" y="606"/>
                    <a:pt x="462" y="594"/>
                  </a:cubicBezTo>
                  <a:lnTo>
                    <a:pt x="474" y="581"/>
                  </a:lnTo>
                  <a:cubicBezTo>
                    <a:pt x="481" y="575"/>
                    <a:pt x="484" y="565"/>
                    <a:pt x="483" y="556"/>
                  </a:cubicBezTo>
                  <a:cubicBezTo>
                    <a:pt x="484" y="547"/>
                    <a:pt x="481" y="538"/>
                    <a:pt x="474" y="531"/>
                  </a:cubicBezTo>
                  <a:lnTo>
                    <a:pt x="462" y="519"/>
                  </a:lnTo>
                  <a:lnTo>
                    <a:pt x="444" y="501"/>
                  </a:lnTo>
                  <a:lnTo>
                    <a:pt x="440" y="497"/>
                  </a:lnTo>
                  <a:lnTo>
                    <a:pt x="418" y="519"/>
                  </a:lnTo>
                  <a:lnTo>
                    <a:pt x="412" y="525"/>
                  </a:lnTo>
                  <a:lnTo>
                    <a:pt x="384" y="553"/>
                  </a:lnTo>
                  <a:lnTo>
                    <a:pt x="387" y="556"/>
                  </a:lnTo>
                  <a:close/>
                  <a:moveTo>
                    <a:pt x="218" y="354"/>
                  </a:moveTo>
                  <a:lnTo>
                    <a:pt x="234" y="338"/>
                  </a:lnTo>
                  <a:lnTo>
                    <a:pt x="229" y="336"/>
                  </a:lnTo>
                  <a:lnTo>
                    <a:pt x="234" y="331"/>
                  </a:lnTo>
                  <a:lnTo>
                    <a:pt x="207" y="320"/>
                  </a:lnTo>
                  <a:lnTo>
                    <a:pt x="211" y="328"/>
                  </a:lnTo>
                  <a:lnTo>
                    <a:pt x="207" y="327"/>
                  </a:lnTo>
                  <a:lnTo>
                    <a:pt x="218" y="354"/>
                  </a:lnTo>
                  <a:close/>
                  <a:moveTo>
                    <a:pt x="246" y="422"/>
                  </a:moveTo>
                  <a:lnTo>
                    <a:pt x="302" y="366"/>
                  </a:lnTo>
                  <a:lnTo>
                    <a:pt x="297" y="364"/>
                  </a:lnTo>
                  <a:lnTo>
                    <a:pt x="302" y="359"/>
                  </a:lnTo>
                  <a:lnTo>
                    <a:pt x="296" y="357"/>
                  </a:lnTo>
                  <a:lnTo>
                    <a:pt x="249" y="337"/>
                  </a:lnTo>
                  <a:lnTo>
                    <a:pt x="224" y="362"/>
                  </a:lnTo>
                  <a:lnTo>
                    <a:pt x="226" y="366"/>
                  </a:lnTo>
                  <a:lnTo>
                    <a:pt x="224" y="368"/>
                  </a:lnTo>
                  <a:lnTo>
                    <a:pt x="243" y="416"/>
                  </a:lnTo>
                  <a:lnTo>
                    <a:pt x="246" y="422"/>
                  </a:lnTo>
                  <a:close/>
                  <a:moveTo>
                    <a:pt x="412" y="511"/>
                  </a:moveTo>
                  <a:lnTo>
                    <a:pt x="429" y="493"/>
                  </a:lnTo>
                  <a:lnTo>
                    <a:pt x="426" y="490"/>
                  </a:lnTo>
                  <a:lnTo>
                    <a:pt x="429" y="487"/>
                  </a:lnTo>
                  <a:lnTo>
                    <a:pt x="414" y="472"/>
                  </a:lnTo>
                  <a:lnTo>
                    <a:pt x="394" y="451"/>
                  </a:lnTo>
                  <a:lnTo>
                    <a:pt x="312" y="369"/>
                  </a:lnTo>
                  <a:lnTo>
                    <a:pt x="256" y="425"/>
                  </a:lnTo>
                  <a:lnTo>
                    <a:pt x="260" y="429"/>
                  </a:lnTo>
                  <a:lnTo>
                    <a:pt x="256" y="432"/>
                  </a:lnTo>
                  <a:lnTo>
                    <a:pt x="334" y="510"/>
                  </a:lnTo>
                  <a:lnTo>
                    <a:pt x="354" y="530"/>
                  </a:lnTo>
                  <a:lnTo>
                    <a:pt x="374" y="549"/>
                  </a:lnTo>
                  <a:lnTo>
                    <a:pt x="395" y="528"/>
                  </a:lnTo>
                  <a:lnTo>
                    <a:pt x="412" y="511"/>
                  </a:lnTo>
                  <a:close/>
                  <a:moveTo>
                    <a:pt x="20" y="150"/>
                  </a:moveTo>
                  <a:lnTo>
                    <a:pt x="89" y="152"/>
                  </a:lnTo>
                  <a:lnTo>
                    <a:pt x="89" y="152"/>
                  </a:lnTo>
                  <a:lnTo>
                    <a:pt x="89" y="152"/>
                  </a:lnTo>
                  <a:cubicBezTo>
                    <a:pt x="118" y="152"/>
                    <a:pt x="141" y="129"/>
                    <a:pt x="141" y="100"/>
                  </a:cubicBezTo>
                  <a:lnTo>
                    <a:pt x="141" y="94"/>
                  </a:lnTo>
                  <a:lnTo>
                    <a:pt x="141" y="93"/>
                  </a:lnTo>
                  <a:lnTo>
                    <a:pt x="141" y="27"/>
                  </a:lnTo>
                  <a:lnTo>
                    <a:pt x="383" y="27"/>
                  </a:lnTo>
                  <a:cubicBezTo>
                    <a:pt x="389" y="27"/>
                    <a:pt x="394" y="32"/>
                    <a:pt x="394" y="38"/>
                  </a:cubicBezTo>
                  <a:lnTo>
                    <a:pt x="394" y="422"/>
                  </a:lnTo>
                  <a:lnTo>
                    <a:pt x="394" y="429"/>
                  </a:lnTo>
                  <a:lnTo>
                    <a:pt x="414" y="449"/>
                  </a:lnTo>
                  <a:lnTo>
                    <a:pt x="414" y="443"/>
                  </a:lnTo>
                  <a:lnTo>
                    <a:pt x="414" y="39"/>
                  </a:lnTo>
                  <a:lnTo>
                    <a:pt x="414" y="32"/>
                  </a:lnTo>
                  <a:cubicBezTo>
                    <a:pt x="414" y="14"/>
                    <a:pt x="400" y="0"/>
                    <a:pt x="383" y="0"/>
                  </a:cubicBezTo>
                  <a:lnTo>
                    <a:pt x="123" y="0"/>
                  </a:lnTo>
                  <a:lnTo>
                    <a:pt x="121" y="2"/>
                  </a:lnTo>
                  <a:lnTo>
                    <a:pt x="1" y="122"/>
                  </a:lnTo>
                  <a:lnTo>
                    <a:pt x="0" y="123"/>
                  </a:lnTo>
                  <a:lnTo>
                    <a:pt x="0" y="130"/>
                  </a:lnTo>
                  <a:lnTo>
                    <a:pt x="0" y="492"/>
                  </a:lnTo>
                  <a:lnTo>
                    <a:pt x="0" y="499"/>
                  </a:lnTo>
                  <a:cubicBezTo>
                    <a:pt x="0" y="516"/>
                    <a:pt x="14" y="530"/>
                    <a:pt x="32" y="530"/>
                  </a:cubicBezTo>
                  <a:lnTo>
                    <a:pt x="326" y="530"/>
                  </a:lnTo>
                  <a:lnTo>
                    <a:pt x="319" y="524"/>
                  </a:lnTo>
                  <a:lnTo>
                    <a:pt x="326" y="524"/>
                  </a:lnTo>
                  <a:lnTo>
                    <a:pt x="305" y="503"/>
                  </a:lnTo>
                  <a:lnTo>
                    <a:pt x="32" y="503"/>
                  </a:lnTo>
                  <a:cubicBezTo>
                    <a:pt x="25" y="503"/>
                    <a:pt x="21" y="498"/>
                    <a:pt x="20" y="492"/>
                  </a:cubicBezTo>
                  <a:lnTo>
                    <a:pt x="20" y="492"/>
                  </a:lnTo>
                  <a:lnTo>
                    <a:pt x="20" y="150"/>
                  </a:lnTo>
                  <a:close/>
                  <a:moveTo>
                    <a:pt x="82" y="321"/>
                  </a:moveTo>
                  <a:lnTo>
                    <a:pt x="156" y="321"/>
                  </a:lnTo>
                  <a:lnTo>
                    <a:pt x="156" y="315"/>
                  </a:lnTo>
                  <a:lnTo>
                    <a:pt x="156" y="301"/>
                  </a:lnTo>
                  <a:lnTo>
                    <a:pt x="156" y="294"/>
                  </a:lnTo>
                  <a:lnTo>
                    <a:pt x="82" y="294"/>
                  </a:lnTo>
                  <a:lnTo>
                    <a:pt x="82" y="301"/>
                  </a:lnTo>
                  <a:lnTo>
                    <a:pt x="82" y="315"/>
                  </a:lnTo>
                  <a:lnTo>
                    <a:pt x="82" y="321"/>
                  </a:lnTo>
                  <a:close/>
                  <a:moveTo>
                    <a:pt x="82" y="272"/>
                  </a:moveTo>
                  <a:lnTo>
                    <a:pt x="82" y="279"/>
                  </a:lnTo>
                  <a:lnTo>
                    <a:pt x="331" y="279"/>
                  </a:lnTo>
                  <a:lnTo>
                    <a:pt x="331" y="272"/>
                  </a:lnTo>
                  <a:lnTo>
                    <a:pt x="331" y="258"/>
                  </a:lnTo>
                  <a:lnTo>
                    <a:pt x="331" y="252"/>
                  </a:lnTo>
                  <a:lnTo>
                    <a:pt x="82" y="252"/>
                  </a:lnTo>
                  <a:lnTo>
                    <a:pt x="82" y="258"/>
                  </a:lnTo>
                  <a:lnTo>
                    <a:pt x="82" y="272"/>
                  </a:lnTo>
                  <a:close/>
                  <a:moveTo>
                    <a:pt x="82" y="229"/>
                  </a:moveTo>
                  <a:lnTo>
                    <a:pt x="82" y="236"/>
                  </a:lnTo>
                  <a:lnTo>
                    <a:pt x="331" y="236"/>
                  </a:lnTo>
                  <a:lnTo>
                    <a:pt x="331" y="229"/>
                  </a:lnTo>
                  <a:lnTo>
                    <a:pt x="331" y="216"/>
                  </a:lnTo>
                  <a:lnTo>
                    <a:pt x="331" y="209"/>
                  </a:lnTo>
                  <a:lnTo>
                    <a:pt x="82" y="209"/>
                  </a:lnTo>
                  <a:lnTo>
                    <a:pt x="82" y="216"/>
                  </a:lnTo>
                  <a:lnTo>
                    <a:pt x="82" y="229"/>
                  </a:lnTo>
                  <a:close/>
                </a:path>
              </a:pathLst>
            </a:custGeom>
            <a:solidFill>
              <a:srgbClr val="D06F83"/>
            </a:solidFill>
            <a:ln>
              <a:noFill/>
            </a:ln>
          </p:spPr>
          <p:txBody>
            <a:bodyPr vert="horz" wrap="square" lIns="91440" tIns="45720" rIns="91440" bIns="45720" numCol="1" anchor="t" anchorCtr="0" compatLnSpc="1"/>
            <a:lstStyle/>
            <a:p>
              <a:endParaRPr lang="zh-CN" altLang="en-US">
                <a:solidFill>
                  <a:schemeClr val="accent2"/>
                </a:solidFill>
              </a:endParaRPr>
            </a:p>
          </p:txBody>
        </p:sp>
      </p:grpSp>
      <p:grpSp>
        <p:nvGrpSpPr>
          <p:cNvPr id="38" name="组合 37"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GrpSpPr/>
          <p:nvPr/>
        </p:nvGrpSpPr>
        <p:grpSpPr>
          <a:xfrm>
            <a:off x="5428402" y="2572737"/>
            <a:ext cx="367303" cy="1348444"/>
            <a:chOff x="6011863" y="2119313"/>
            <a:chExt cx="700087" cy="2570163"/>
          </a:xfrm>
          <a:solidFill>
            <a:schemeClr val="bg1">
              <a:lumMod val="65000"/>
            </a:schemeClr>
          </a:solidFill>
        </p:grpSpPr>
        <p:sp>
          <p:nvSpPr>
            <p:cNvPr id="39" name="Freeform 89"/>
            <p:cNvSpPr/>
            <p:nvPr/>
          </p:nvSpPr>
          <p:spPr bwMode="auto">
            <a:xfrm>
              <a:off x="6011863" y="4584701"/>
              <a:ext cx="46037" cy="104775"/>
            </a:xfrm>
            <a:custGeom>
              <a:avLst/>
              <a:gdLst>
                <a:gd name="T0" fmla="*/ 1 w 2"/>
                <a:gd name="T1" fmla="*/ 5 h 5"/>
                <a:gd name="T2" fmla="*/ 0 w 2"/>
                <a:gd name="T3" fmla="*/ 4 h 5"/>
                <a:gd name="T4" fmla="*/ 0 w 2"/>
                <a:gd name="T5" fmla="*/ 1 h 5"/>
                <a:gd name="T6" fmla="*/ 1 w 2"/>
                <a:gd name="T7" fmla="*/ 0 h 5"/>
                <a:gd name="T8" fmla="*/ 2 w 2"/>
                <a:gd name="T9" fmla="*/ 1 h 5"/>
                <a:gd name="T10" fmla="*/ 2 w 2"/>
                <a:gd name="T11" fmla="*/ 4 h 5"/>
                <a:gd name="T12" fmla="*/ 1 w 2"/>
                <a:gd name="T13" fmla="*/ 5 h 5"/>
              </a:gdLst>
              <a:ahLst/>
              <a:cxnLst>
                <a:cxn ang="0">
                  <a:pos x="T0" y="T1"/>
                </a:cxn>
                <a:cxn ang="0">
                  <a:pos x="T2" y="T3"/>
                </a:cxn>
                <a:cxn ang="0">
                  <a:pos x="T4" y="T5"/>
                </a:cxn>
                <a:cxn ang="0">
                  <a:pos x="T6" y="T7"/>
                </a:cxn>
                <a:cxn ang="0">
                  <a:pos x="T8" y="T9"/>
                </a:cxn>
                <a:cxn ang="0">
                  <a:pos x="T10" y="T11"/>
                </a:cxn>
                <a:cxn ang="0">
                  <a:pos x="T12" y="T13"/>
                </a:cxn>
              </a:cxnLst>
              <a:rect l="0" t="0" r="r" b="b"/>
              <a:pathLst>
                <a:path w="2" h="5">
                  <a:moveTo>
                    <a:pt x="1" y="5"/>
                  </a:moveTo>
                  <a:cubicBezTo>
                    <a:pt x="1" y="5"/>
                    <a:pt x="0" y="4"/>
                    <a:pt x="0" y="4"/>
                  </a:cubicBezTo>
                  <a:cubicBezTo>
                    <a:pt x="0" y="1"/>
                    <a:pt x="0" y="1"/>
                    <a:pt x="0" y="1"/>
                  </a:cubicBezTo>
                  <a:cubicBezTo>
                    <a:pt x="0" y="0"/>
                    <a:pt x="1" y="0"/>
                    <a:pt x="1" y="0"/>
                  </a:cubicBezTo>
                  <a:cubicBezTo>
                    <a:pt x="2" y="0"/>
                    <a:pt x="2" y="0"/>
                    <a:pt x="2" y="1"/>
                  </a:cubicBezTo>
                  <a:cubicBezTo>
                    <a:pt x="2" y="4"/>
                    <a:pt x="2" y="4"/>
                    <a:pt x="2" y="4"/>
                  </a:cubicBezTo>
                  <a:cubicBezTo>
                    <a:pt x="2" y="4"/>
                    <a:pt x="2" y="5"/>
                    <a:pt x="1"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 name="Freeform 90"/>
            <p:cNvSpPr>
              <a:spLocks noEditPoints="1"/>
            </p:cNvSpPr>
            <p:nvPr/>
          </p:nvSpPr>
          <p:spPr bwMode="auto">
            <a:xfrm>
              <a:off x="6011863" y="3889376"/>
              <a:ext cx="46037" cy="611188"/>
            </a:xfrm>
            <a:custGeom>
              <a:avLst/>
              <a:gdLst>
                <a:gd name="T0" fmla="*/ 1 w 2"/>
                <a:gd name="T1" fmla="*/ 29 h 29"/>
                <a:gd name="T2" fmla="*/ 0 w 2"/>
                <a:gd name="T3" fmla="*/ 28 h 29"/>
                <a:gd name="T4" fmla="*/ 0 w 2"/>
                <a:gd name="T5" fmla="*/ 23 h 29"/>
                <a:gd name="T6" fmla="*/ 1 w 2"/>
                <a:gd name="T7" fmla="*/ 22 h 29"/>
                <a:gd name="T8" fmla="*/ 2 w 2"/>
                <a:gd name="T9" fmla="*/ 23 h 29"/>
                <a:gd name="T10" fmla="*/ 2 w 2"/>
                <a:gd name="T11" fmla="*/ 28 h 29"/>
                <a:gd name="T12" fmla="*/ 1 w 2"/>
                <a:gd name="T13" fmla="*/ 29 h 29"/>
                <a:gd name="T14" fmla="*/ 1 w 2"/>
                <a:gd name="T15" fmla="*/ 18 h 29"/>
                <a:gd name="T16" fmla="*/ 0 w 2"/>
                <a:gd name="T17" fmla="*/ 17 h 29"/>
                <a:gd name="T18" fmla="*/ 0 w 2"/>
                <a:gd name="T19" fmla="*/ 12 h 29"/>
                <a:gd name="T20" fmla="*/ 1 w 2"/>
                <a:gd name="T21" fmla="*/ 11 h 29"/>
                <a:gd name="T22" fmla="*/ 2 w 2"/>
                <a:gd name="T23" fmla="*/ 12 h 29"/>
                <a:gd name="T24" fmla="*/ 2 w 2"/>
                <a:gd name="T25" fmla="*/ 17 h 29"/>
                <a:gd name="T26" fmla="*/ 1 w 2"/>
                <a:gd name="T27" fmla="*/ 18 h 29"/>
                <a:gd name="T28" fmla="*/ 1 w 2"/>
                <a:gd name="T29" fmla="*/ 7 h 29"/>
                <a:gd name="T30" fmla="*/ 0 w 2"/>
                <a:gd name="T31" fmla="*/ 6 h 29"/>
                <a:gd name="T32" fmla="*/ 0 w 2"/>
                <a:gd name="T33" fmla="*/ 1 h 29"/>
                <a:gd name="T34" fmla="*/ 1 w 2"/>
                <a:gd name="T35" fmla="*/ 0 h 29"/>
                <a:gd name="T36" fmla="*/ 2 w 2"/>
                <a:gd name="T37" fmla="*/ 1 h 29"/>
                <a:gd name="T38" fmla="*/ 2 w 2"/>
                <a:gd name="T39" fmla="*/ 6 h 29"/>
                <a:gd name="T40" fmla="*/ 1 w 2"/>
                <a:gd name="T41"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 h="29">
                  <a:moveTo>
                    <a:pt x="1" y="29"/>
                  </a:moveTo>
                  <a:cubicBezTo>
                    <a:pt x="1" y="29"/>
                    <a:pt x="0" y="29"/>
                    <a:pt x="0" y="28"/>
                  </a:cubicBezTo>
                  <a:cubicBezTo>
                    <a:pt x="0" y="23"/>
                    <a:pt x="0" y="23"/>
                    <a:pt x="0" y="23"/>
                  </a:cubicBezTo>
                  <a:cubicBezTo>
                    <a:pt x="0" y="22"/>
                    <a:pt x="1" y="22"/>
                    <a:pt x="1" y="22"/>
                  </a:cubicBezTo>
                  <a:cubicBezTo>
                    <a:pt x="2" y="22"/>
                    <a:pt x="2" y="22"/>
                    <a:pt x="2" y="23"/>
                  </a:cubicBezTo>
                  <a:cubicBezTo>
                    <a:pt x="2" y="28"/>
                    <a:pt x="2" y="28"/>
                    <a:pt x="2" y="28"/>
                  </a:cubicBezTo>
                  <a:cubicBezTo>
                    <a:pt x="2" y="29"/>
                    <a:pt x="2" y="29"/>
                    <a:pt x="1" y="29"/>
                  </a:cubicBezTo>
                  <a:close/>
                  <a:moveTo>
                    <a:pt x="1" y="18"/>
                  </a:moveTo>
                  <a:cubicBezTo>
                    <a:pt x="1" y="18"/>
                    <a:pt x="0" y="18"/>
                    <a:pt x="0" y="17"/>
                  </a:cubicBezTo>
                  <a:cubicBezTo>
                    <a:pt x="0" y="12"/>
                    <a:pt x="0" y="12"/>
                    <a:pt x="0" y="12"/>
                  </a:cubicBezTo>
                  <a:cubicBezTo>
                    <a:pt x="0" y="11"/>
                    <a:pt x="1" y="11"/>
                    <a:pt x="1" y="11"/>
                  </a:cubicBezTo>
                  <a:cubicBezTo>
                    <a:pt x="2" y="11"/>
                    <a:pt x="2" y="11"/>
                    <a:pt x="2" y="12"/>
                  </a:cubicBezTo>
                  <a:cubicBezTo>
                    <a:pt x="2" y="17"/>
                    <a:pt x="2" y="17"/>
                    <a:pt x="2" y="17"/>
                  </a:cubicBezTo>
                  <a:cubicBezTo>
                    <a:pt x="2" y="18"/>
                    <a:pt x="2" y="18"/>
                    <a:pt x="1" y="18"/>
                  </a:cubicBezTo>
                  <a:close/>
                  <a:moveTo>
                    <a:pt x="1" y="7"/>
                  </a:moveTo>
                  <a:cubicBezTo>
                    <a:pt x="1" y="7"/>
                    <a:pt x="0" y="7"/>
                    <a:pt x="0" y="6"/>
                  </a:cubicBezTo>
                  <a:cubicBezTo>
                    <a:pt x="0" y="1"/>
                    <a:pt x="0" y="1"/>
                    <a:pt x="0" y="1"/>
                  </a:cubicBezTo>
                  <a:cubicBezTo>
                    <a:pt x="0" y="0"/>
                    <a:pt x="1" y="0"/>
                    <a:pt x="1" y="0"/>
                  </a:cubicBezTo>
                  <a:cubicBezTo>
                    <a:pt x="2" y="0"/>
                    <a:pt x="2" y="0"/>
                    <a:pt x="2" y="1"/>
                  </a:cubicBezTo>
                  <a:cubicBezTo>
                    <a:pt x="2" y="6"/>
                    <a:pt x="2" y="6"/>
                    <a:pt x="2" y="6"/>
                  </a:cubicBezTo>
                  <a:cubicBezTo>
                    <a:pt x="2" y="7"/>
                    <a:pt x="2" y="7"/>
                    <a:pt x="1"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 name="Freeform 91"/>
            <p:cNvSpPr/>
            <p:nvPr/>
          </p:nvSpPr>
          <p:spPr bwMode="auto">
            <a:xfrm>
              <a:off x="6011863" y="3698876"/>
              <a:ext cx="112712" cy="106363"/>
            </a:xfrm>
            <a:custGeom>
              <a:avLst/>
              <a:gdLst>
                <a:gd name="T0" fmla="*/ 1 w 5"/>
                <a:gd name="T1" fmla="*/ 5 h 5"/>
                <a:gd name="T2" fmla="*/ 0 w 5"/>
                <a:gd name="T3" fmla="*/ 4 h 5"/>
                <a:gd name="T4" fmla="*/ 0 w 5"/>
                <a:gd name="T5" fmla="*/ 1 h 5"/>
                <a:gd name="T6" fmla="*/ 1 w 5"/>
                <a:gd name="T7" fmla="*/ 0 h 5"/>
                <a:gd name="T8" fmla="*/ 4 w 5"/>
                <a:gd name="T9" fmla="*/ 0 h 5"/>
                <a:gd name="T10" fmla="*/ 5 w 5"/>
                <a:gd name="T11" fmla="*/ 1 h 5"/>
                <a:gd name="T12" fmla="*/ 4 w 5"/>
                <a:gd name="T13" fmla="*/ 2 h 5"/>
                <a:gd name="T14" fmla="*/ 2 w 5"/>
                <a:gd name="T15" fmla="*/ 2 h 5"/>
                <a:gd name="T16" fmla="*/ 2 w 5"/>
                <a:gd name="T17" fmla="*/ 4 h 5"/>
                <a:gd name="T18" fmla="*/ 1 w 5"/>
                <a:gd name="T19"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5">
                  <a:moveTo>
                    <a:pt x="1" y="5"/>
                  </a:moveTo>
                  <a:cubicBezTo>
                    <a:pt x="1" y="5"/>
                    <a:pt x="0" y="5"/>
                    <a:pt x="0" y="4"/>
                  </a:cubicBezTo>
                  <a:cubicBezTo>
                    <a:pt x="0" y="1"/>
                    <a:pt x="0" y="1"/>
                    <a:pt x="0" y="1"/>
                  </a:cubicBezTo>
                  <a:cubicBezTo>
                    <a:pt x="0" y="1"/>
                    <a:pt x="1" y="0"/>
                    <a:pt x="1" y="0"/>
                  </a:cubicBezTo>
                  <a:cubicBezTo>
                    <a:pt x="4" y="0"/>
                    <a:pt x="4" y="0"/>
                    <a:pt x="4" y="0"/>
                  </a:cubicBezTo>
                  <a:cubicBezTo>
                    <a:pt x="5" y="0"/>
                    <a:pt x="5" y="1"/>
                    <a:pt x="5" y="1"/>
                  </a:cubicBezTo>
                  <a:cubicBezTo>
                    <a:pt x="5" y="2"/>
                    <a:pt x="5" y="2"/>
                    <a:pt x="4" y="2"/>
                  </a:cubicBezTo>
                  <a:cubicBezTo>
                    <a:pt x="2" y="2"/>
                    <a:pt x="2" y="2"/>
                    <a:pt x="2" y="2"/>
                  </a:cubicBezTo>
                  <a:cubicBezTo>
                    <a:pt x="2" y="4"/>
                    <a:pt x="2" y="4"/>
                    <a:pt x="2" y="4"/>
                  </a:cubicBezTo>
                  <a:cubicBezTo>
                    <a:pt x="2" y="5"/>
                    <a:pt x="2" y="5"/>
                    <a:pt x="1"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 name="Freeform 92"/>
            <p:cNvSpPr/>
            <p:nvPr/>
          </p:nvSpPr>
          <p:spPr bwMode="auto">
            <a:xfrm>
              <a:off x="6259513" y="3698876"/>
              <a:ext cx="203200" cy="42863"/>
            </a:xfrm>
            <a:custGeom>
              <a:avLst/>
              <a:gdLst>
                <a:gd name="T0" fmla="*/ 8 w 9"/>
                <a:gd name="T1" fmla="*/ 2 h 2"/>
                <a:gd name="T2" fmla="*/ 1 w 9"/>
                <a:gd name="T3" fmla="*/ 2 h 2"/>
                <a:gd name="T4" fmla="*/ 0 w 9"/>
                <a:gd name="T5" fmla="*/ 1 h 2"/>
                <a:gd name="T6" fmla="*/ 1 w 9"/>
                <a:gd name="T7" fmla="*/ 0 h 2"/>
                <a:gd name="T8" fmla="*/ 8 w 9"/>
                <a:gd name="T9" fmla="*/ 0 h 2"/>
                <a:gd name="T10" fmla="*/ 9 w 9"/>
                <a:gd name="T11" fmla="*/ 1 h 2"/>
                <a:gd name="T12" fmla="*/ 8 w 9"/>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9" h="2">
                  <a:moveTo>
                    <a:pt x="8" y="2"/>
                  </a:moveTo>
                  <a:cubicBezTo>
                    <a:pt x="1" y="2"/>
                    <a:pt x="1" y="2"/>
                    <a:pt x="1" y="2"/>
                  </a:cubicBezTo>
                  <a:cubicBezTo>
                    <a:pt x="0" y="2"/>
                    <a:pt x="0" y="2"/>
                    <a:pt x="0" y="1"/>
                  </a:cubicBezTo>
                  <a:cubicBezTo>
                    <a:pt x="0" y="1"/>
                    <a:pt x="0" y="0"/>
                    <a:pt x="1" y="0"/>
                  </a:cubicBezTo>
                  <a:cubicBezTo>
                    <a:pt x="8" y="0"/>
                    <a:pt x="8" y="0"/>
                    <a:pt x="8" y="0"/>
                  </a:cubicBezTo>
                  <a:cubicBezTo>
                    <a:pt x="9" y="0"/>
                    <a:pt x="9" y="1"/>
                    <a:pt x="9" y="1"/>
                  </a:cubicBezTo>
                  <a:cubicBezTo>
                    <a:pt x="9" y="2"/>
                    <a:pt x="9" y="2"/>
                    <a:pt x="8"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 name="Freeform 93"/>
            <p:cNvSpPr/>
            <p:nvPr/>
          </p:nvSpPr>
          <p:spPr bwMode="auto">
            <a:xfrm>
              <a:off x="6599238" y="3636963"/>
              <a:ext cx="112712" cy="104775"/>
            </a:xfrm>
            <a:custGeom>
              <a:avLst/>
              <a:gdLst>
                <a:gd name="T0" fmla="*/ 4 w 5"/>
                <a:gd name="T1" fmla="*/ 5 h 5"/>
                <a:gd name="T2" fmla="*/ 1 w 5"/>
                <a:gd name="T3" fmla="*/ 5 h 5"/>
                <a:gd name="T4" fmla="*/ 0 w 5"/>
                <a:gd name="T5" fmla="*/ 4 h 5"/>
                <a:gd name="T6" fmla="*/ 1 w 5"/>
                <a:gd name="T7" fmla="*/ 3 h 5"/>
                <a:gd name="T8" fmla="*/ 3 w 5"/>
                <a:gd name="T9" fmla="*/ 3 h 5"/>
                <a:gd name="T10" fmla="*/ 3 w 5"/>
                <a:gd name="T11" fmla="*/ 1 h 5"/>
                <a:gd name="T12" fmla="*/ 4 w 5"/>
                <a:gd name="T13" fmla="*/ 0 h 5"/>
                <a:gd name="T14" fmla="*/ 5 w 5"/>
                <a:gd name="T15" fmla="*/ 1 h 5"/>
                <a:gd name="T16" fmla="*/ 5 w 5"/>
                <a:gd name="T17" fmla="*/ 4 h 5"/>
                <a:gd name="T18" fmla="*/ 4 w 5"/>
                <a:gd name="T19"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5">
                  <a:moveTo>
                    <a:pt x="4" y="5"/>
                  </a:moveTo>
                  <a:cubicBezTo>
                    <a:pt x="1" y="5"/>
                    <a:pt x="1" y="5"/>
                    <a:pt x="1" y="5"/>
                  </a:cubicBezTo>
                  <a:cubicBezTo>
                    <a:pt x="0" y="5"/>
                    <a:pt x="0" y="5"/>
                    <a:pt x="0" y="4"/>
                  </a:cubicBezTo>
                  <a:cubicBezTo>
                    <a:pt x="0" y="4"/>
                    <a:pt x="0" y="3"/>
                    <a:pt x="1" y="3"/>
                  </a:cubicBezTo>
                  <a:cubicBezTo>
                    <a:pt x="3" y="3"/>
                    <a:pt x="3" y="3"/>
                    <a:pt x="3" y="3"/>
                  </a:cubicBezTo>
                  <a:cubicBezTo>
                    <a:pt x="3" y="1"/>
                    <a:pt x="3" y="1"/>
                    <a:pt x="3" y="1"/>
                  </a:cubicBezTo>
                  <a:cubicBezTo>
                    <a:pt x="3" y="1"/>
                    <a:pt x="3" y="0"/>
                    <a:pt x="4" y="0"/>
                  </a:cubicBezTo>
                  <a:cubicBezTo>
                    <a:pt x="4" y="0"/>
                    <a:pt x="5" y="1"/>
                    <a:pt x="5" y="1"/>
                  </a:cubicBezTo>
                  <a:cubicBezTo>
                    <a:pt x="5" y="4"/>
                    <a:pt x="5" y="4"/>
                    <a:pt x="5" y="4"/>
                  </a:cubicBezTo>
                  <a:cubicBezTo>
                    <a:pt x="5" y="5"/>
                    <a:pt x="4" y="5"/>
                    <a:pt x="4"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 name="Freeform 94"/>
            <p:cNvSpPr>
              <a:spLocks noEditPoints="1"/>
            </p:cNvSpPr>
            <p:nvPr/>
          </p:nvSpPr>
          <p:spPr bwMode="auto">
            <a:xfrm>
              <a:off x="6665913" y="2330451"/>
              <a:ext cx="46037" cy="1220788"/>
            </a:xfrm>
            <a:custGeom>
              <a:avLst/>
              <a:gdLst>
                <a:gd name="T0" fmla="*/ 1 w 2"/>
                <a:gd name="T1" fmla="*/ 58 h 58"/>
                <a:gd name="T2" fmla="*/ 0 w 2"/>
                <a:gd name="T3" fmla="*/ 57 h 58"/>
                <a:gd name="T4" fmla="*/ 0 w 2"/>
                <a:gd name="T5" fmla="*/ 51 h 58"/>
                <a:gd name="T6" fmla="*/ 1 w 2"/>
                <a:gd name="T7" fmla="*/ 50 h 58"/>
                <a:gd name="T8" fmla="*/ 2 w 2"/>
                <a:gd name="T9" fmla="*/ 51 h 58"/>
                <a:gd name="T10" fmla="*/ 2 w 2"/>
                <a:gd name="T11" fmla="*/ 57 h 58"/>
                <a:gd name="T12" fmla="*/ 1 w 2"/>
                <a:gd name="T13" fmla="*/ 58 h 58"/>
                <a:gd name="T14" fmla="*/ 1 w 2"/>
                <a:gd name="T15" fmla="*/ 45 h 58"/>
                <a:gd name="T16" fmla="*/ 0 w 2"/>
                <a:gd name="T17" fmla="*/ 44 h 58"/>
                <a:gd name="T18" fmla="*/ 0 w 2"/>
                <a:gd name="T19" fmla="*/ 38 h 58"/>
                <a:gd name="T20" fmla="*/ 1 w 2"/>
                <a:gd name="T21" fmla="*/ 37 h 58"/>
                <a:gd name="T22" fmla="*/ 2 w 2"/>
                <a:gd name="T23" fmla="*/ 38 h 58"/>
                <a:gd name="T24" fmla="*/ 2 w 2"/>
                <a:gd name="T25" fmla="*/ 44 h 58"/>
                <a:gd name="T26" fmla="*/ 1 w 2"/>
                <a:gd name="T27" fmla="*/ 45 h 58"/>
                <a:gd name="T28" fmla="*/ 1 w 2"/>
                <a:gd name="T29" fmla="*/ 33 h 58"/>
                <a:gd name="T30" fmla="*/ 0 w 2"/>
                <a:gd name="T31" fmla="*/ 32 h 58"/>
                <a:gd name="T32" fmla="*/ 0 w 2"/>
                <a:gd name="T33" fmla="*/ 26 h 58"/>
                <a:gd name="T34" fmla="*/ 1 w 2"/>
                <a:gd name="T35" fmla="*/ 25 h 58"/>
                <a:gd name="T36" fmla="*/ 2 w 2"/>
                <a:gd name="T37" fmla="*/ 26 h 58"/>
                <a:gd name="T38" fmla="*/ 2 w 2"/>
                <a:gd name="T39" fmla="*/ 32 h 58"/>
                <a:gd name="T40" fmla="*/ 1 w 2"/>
                <a:gd name="T41" fmla="*/ 33 h 58"/>
                <a:gd name="T42" fmla="*/ 1 w 2"/>
                <a:gd name="T43" fmla="*/ 20 h 58"/>
                <a:gd name="T44" fmla="*/ 0 w 2"/>
                <a:gd name="T45" fmla="*/ 19 h 58"/>
                <a:gd name="T46" fmla="*/ 0 w 2"/>
                <a:gd name="T47" fmla="*/ 13 h 58"/>
                <a:gd name="T48" fmla="*/ 1 w 2"/>
                <a:gd name="T49" fmla="*/ 12 h 58"/>
                <a:gd name="T50" fmla="*/ 2 w 2"/>
                <a:gd name="T51" fmla="*/ 13 h 58"/>
                <a:gd name="T52" fmla="*/ 2 w 2"/>
                <a:gd name="T53" fmla="*/ 19 h 58"/>
                <a:gd name="T54" fmla="*/ 1 w 2"/>
                <a:gd name="T55" fmla="*/ 20 h 58"/>
                <a:gd name="T56" fmla="*/ 1 w 2"/>
                <a:gd name="T57" fmla="*/ 8 h 58"/>
                <a:gd name="T58" fmla="*/ 0 w 2"/>
                <a:gd name="T59" fmla="*/ 7 h 58"/>
                <a:gd name="T60" fmla="*/ 0 w 2"/>
                <a:gd name="T61" fmla="*/ 1 h 58"/>
                <a:gd name="T62" fmla="*/ 1 w 2"/>
                <a:gd name="T63" fmla="*/ 0 h 58"/>
                <a:gd name="T64" fmla="*/ 2 w 2"/>
                <a:gd name="T65" fmla="*/ 1 h 58"/>
                <a:gd name="T66" fmla="*/ 2 w 2"/>
                <a:gd name="T67" fmla="*/ 7 h 58"/>
                <a:gd name="T68" fmla="*/ 1 w 2"/>
                <a:gd name="T69" fmla="*/ 8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 h="58">
                  <a:moveTo>
                    <a:pt x="1" y="58"/>
                  </a:moveTo>
                  <a:cubicBezTo>
                    <a:pt x="0" y="58"/>
                    <a:pt x="0" y="57"/>
                    <a:pt x="0" y="57"/>
                  </a:cubicBezTo>
                  <a:cubicBezTo>
                    <a:pt x="0" y="51"/>
                    <a:pt x="0" y="51"/>
                    <a:pt x="0" y="51"/>
                  </a:cubicBezTo>
                  <a:cubicBezTo>
                    <a:pt x="0" y="50"/>
                    <a:pt x="0" y="50"/>
                    <a:pt x="1" y="50"/>
                  </a:cubicBezTo>
                  <a:cubicBezTo>
                    <a:pt x="1" y="50"/>
                    <a:pt x="2" y="50"/>
                    <a:pt x="2" y="51"/>
                  </a:cubicBezTo>
                  <a:cubicBezTo>
                    <a:pt x="2" y="57"/>
                    <a:pt x="2" y="57"/>
                    <a:pt x="2" y="57"/>
                  </a:cubicBezTo>
                  <a:cubicBezTo>
                    <a:pt x="2" y="57"/>
                    <a:pt x="1" y="58"/>
                    <a:pt x="1" y="58"/>
                  </a:cubicBezTo>
                  <a:close/>
                  <a:moveTo>
                    <a:pt x="1" y="45"/>
                  </a:moveTo>
                  <a:cubicBezTo>
                    <a:pt x="0" y="45"/>
                    <a:pt x="0" y="45"/>
                    <a:pt x="0" y="44"/>
                  </a:cubicBezTo>
                  <a:cubicBezTo>
                    <a:pt x="0" y="38"/>
                    <a:pt x="0" y="38"/>
                    <a:pt x="0" y="38"/>
                  </a:cubicBezTo>
                  <a:cubicBezTo>
                    <a:pt x="0" y="38"/>
                    <a:pt x="0" y="37"/>
                    <a:pt x="1" y="37"/>
                  </a:cubicBezTo>
                  <a:cubicBezTo>
                    <a:pt x="1" y="37"/>
                    <a:pt x="2" y="38"/>
                    <a:pt x="2" y="38"/>
                  </a:cubicBezTo>
                  <a:cubicBezTo>
                    <a:pt x="2" y="44"/>
                    <a:pt x="2" y="44"/>
                    <a:pt x="2" y="44"/>
                  </a:cubicBezTo>
                  <a:cubicBezTo>
                    <a:pt x="2" y="45"/>
                    <a:pt x="1" y="45"/>
                    <a:pt x="1" y="45"/>
                  </a:cubicBezTo>
                  <a:close/>
                  <a:moveTo>
                    <a:pt x="1" y="33"/>
                  </a:moveTo>
                  <a:cubicBezTo>
                    <a:pt x="0" y="33"/>
                    <a:pt x="0" y="32"/>
                    <a:pt x="0" y="32"/>
                  </a:cubicBezTo>
                  <a:cubicBezTo>
                    <a:pt x="0" y="26"/>
                    <a:pt x="0" y="26"/>
                    <a:pt x="0" y="26"/>
                  </a:cubicBezTo>
                  <a:cubicBezTo>
                    <a:pt x="0" y="25"/>
                    <a:pt x="0" y="25"/>
                    <a:pt x="1" y="25"/>
                  </a:cubicBezTo>
                  <a:cubicBezTo>
                    <a:pt x="1" y="25"/>
                    <a:pt x="2" y="25"/>
                    <a:pt x="2" y="26"/>
                  </a:cubicBezTo>
                  <a:cubicBezTo>
                    <a:pt x="2" y="32"/>
                    <a:pt x="2" y="32"/>
                    <a:pt x="2" y="32"/>
                  </a:cubicBezTo>
                  <a:cubicBezTo>
                    <a:pt x="2" y="32"/>
                    <a:pt x="1" y="33"/>
                    <a:pt x="1" y="33"/>
                  </a:cubicBezTo>
                  <a:close/>
                  <a:moveTo>
                    <a:pt x="1" y="20"/>
                  </a:moveTo>
                  <a:cubicBezTo>
                    <a:pt x="0" y="20"/>
                    <a:pt x="0" y="20"/>
                    <a:pt x="0" y="19"/>
                  </a:cubicBezTo>
                  <a:cubicBezTo>
                    <a:pt x="0" y="13"/>
                    <a:pt x="0" y="13"/>
                    <a:pt x="0" y="13"/>
                  </a:cubicBezTo>
                  <a:cubicBezTo>
                    <a:pt x="0" y="12"/>
                    <a:pt x="0" y="12"/>
                    <a:pt x="1" y="12"/>
                  </a:cubicBezTo>
                  <a:cubicBezTo>
                    <a:pt x="1" y="12"/>
                    <a:pt x="2" y="12"/>
                    <a:pt x="2" y="13"/>
                  </a:cubicBezTo>
                  <a:cubicBezTo>
                    <a:pt x="2" y="19"/>
                    <a:pt x="2" y="19"/>
                    <a:pt x="2" y="19"/>
                  </a:cubicBezTo>
                  <a:cubicBezTo>
                    <a:pt x="2" y="20"/>
                    <a:pt x="1" y="20"/>
                    <a:pt x="1" y="20"/>
                  </a:cubicBezTo>
                  <a:close/>
                  <a:moveTo>
                    <a:pt x="1" y="8"/>
                  </a:moveTo>
                  <a:cubicBezTo>
                    <a:pt x="0" y="8"/>
                    <a:pt x="0" y="7"/>
                    <a:pt x="0" y="7"/>
                  </a:cubicBezTo>
                  <a:cubicBezTo>
                    <a:pt x="0" y="1"/>
                    <a:pt x="0" y="1"/>
                    <a:pt x="0" y="1"/>
                  </a:cubicBezTo>
                  <a:cubicBezTo>
                    <a:pt x="0" y="0"/>
                    <a:pt x="0" y="0"/>
                    <a:pt x="1" y="0"/>
                  </a:cubicBezTo>
                  <a:cubicBezTo>
                    <a:pt x="1" y="0"/>
                    <a:pt x="2" y="0"/>
                    <a:pt x="2" y="1"/>
                  </a:cubicBezTo>
                  <a:cubicBezTo>
                    <a:pt x="2" y="7"/>
                    <a:pt x="2" y="7"/>
                    <a:pt x="2" y="7"/>
                  </a:cubicBezTo>
                  <a:cubicBezTo>
                    <a:pt x="2" y="7"/>
                    <a:pt x="1" y="8"/>
                    <a:pt x="1"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 name="Freeform 95"/>
            <p:cNvSpPr/>
            <p:nvPr/>
          </p:nvSpPr>
          <p:spPr bwMode="auto">
            <a:xfrm>
              <a:off x="6665913" y="2119313"/>
              <a:ext cx="46037" cy="104775"/>
            </a:xfrm>
            <a:custGeom>
              <a:avLst/>
              <a:gdLst>
                <a:gd name="T0" fmla="*/ 1 w 2"/>
                <a:gd name="T1" fmla="*/ 5 h 5"/>
                <a:gd name="T2" fmla="*/ 0 w 2"/>
                <a:gd name="T3" fmla="*/ 4 h 5"/>
                <a:gd name="T4" fmla="*/ 0 w 2"/>
                <a:gd name="T5" fmla="*/ 1 h 5"/>
                <a:gd name="T6" fmla="*/ 1 w 2"/>
                <a:gd name="T7" fmla="*/ 0 h 5"/>
                <a:gd name="T8" fmla="*/ 2 w 2"/>
                <a:gd name="T9" fmla="*/ 1 h 5"/>
                <a:gd name="T10" fmla="*/ 2 w 2"/>
                <a:gd name="T11" fmla="*/ 4 h 5"/>
                <a:gd name="T12" fmla="*/ 1 w 2"/>
                <a:gd name="T13" fmla="*/ 5 h 5"/>
              </a:gdLst>
              <a:ahLst/>
              <a:cxnLst>
                <a:cxn ang="0">
                  <a:pos x="T0" y="T1"/>
                </a:cxn>
                <a:cxn ang="0">
                  <a:pos x="T2" y="T3"/>
                </a:cxn>
                <a:cxn ang="0">
                  <a:pos x="T4" y="T5"/>
                </a:cxn>
                <a:cxn ang="0">
                  <a:pos x="T6" y="T7"/>
                </a:cxn>
                <a:cxn ang="0">
                  <a:pos x="T8" y="T9"/>
                </a:cxn>
                <a:cxn ang="0">
                  <a:pos x="T10" y="T11"/>
                </a:cxn>
                <a:cxn ang="0">
                  <a:pos x="T12" y="T13"/>
                </a:cxn>
              </a:cxnLst>
              <a:rect l="0" t="0" r="r" b="b"/>
              <a:pathLst>
                <a:path w="2" h="5">
                  <a:moveTo>
                    <a:pt x="1" y="5"/>
                  </a:moveTo>
                  <a:cubicBezTo>
                    <a:pt x="0" y="5"/>
                    <a:pt x="0" y="5"/>
                    <a:pt x="0" y="4"/>
                  </a:cubicBezTo>
                  <a:cubicBezTo>
                    <a:pt x="0" y="1"/>
                    <a:pt x="0" y="1"/>
                    <a:pt x="0" y="1"/>
                  </a:cubicBezTo>
                  <a:cubicBezTo>
                    <a:pt x="0" y="1"/>
                    <a:pt x="0" y="0"/>
                    <a:pt x="1" y="0"/>
                  </a:cubicBezTo>
                  <a:cubicBezTo>
                    <a:pt x="1" y="0"/>
                    <a:pt x="2" y="1"/>
                    <a:pt x="2" y="1"/>
                  </a:cubicBezTo>
                  <a:cubicBezTo>
                    <a:pt x="2" y="4"/>
                    <a:pt x="2" y="4"/>
                    <a:pt x="2" y="4"/>
                  </a:cubicBezTo>
                  <a:cubicBezTo>
                    <a:pt x="2" y="5"/>
                    <a:pt x="1" y="5"/>
                    <a:pt x="1"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46" name="组合 45"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GrpSpPr/>
          <p:nvPr/>
        </p:nvGrpSpPr>
        <p:grpSpPr>
          <a:xfrm>
            <a:off x="3706130" y="4228167"/>
            <a:ext cx="678136" cy="855640"/>
            <a:chOff x="8477251" y="1703388"/>
            <a:chExt cx="1485900" cy="1874838"/>
          </a:xfrm>
          <a:solidFill>
            <a:schemeClr val="bg1">
              <a:lumMod val="65000"/>
            </a:schemeClr>
          </a:solidFill>
        </p:grpSpPr>
        <p:sp>
          <p:nvSpPr>
            <p:cNvPr id="47" name="Freeform 107"/>
            <p:cNvSpPr/>
            <p:nvPr/>
          </p:nvSpPr>
          <p:spPr bwMode="auto">
            <a:xfrm>
              <a:off x="9909176" y="1703388"/>
              <a:ext cx="53975" cy="134938"/>
            </a:xfrm>
            <a:custGeom>
              <a:avLst/>
              <a:gdLst>
                <a:gd name="T0" fmla="*/ 1 w 2"/>
                <a:gd name="T1" fmla="*/ 5 h 5"/>
                <a:gd name="T2" fmla="*/ 0 w 2"/>
                <a:gd name="T3" fmla="*/ 4 h 5"/>
                <a:gd name="T4" fmla="*/ 0 w 2"/>
                <a:gd name="T5" fmla="*/ 1 h 5"/>
                <a:gd name="T6" fmla="*/ 1 w 2"/>
                <a:gd name="T7" fmla="*/ 0 h 5"/>
                <a:gd name="T8" fmla="*/ 2 w 2"/>
                <a:gd name="T9" fmla="*/ 1 h 5"/>
                <a:gd name="T10" fmla="*/ 2 w 2"/>
                <a:gd name="T11" fmla="*/ 4 h 5"/>
                <a:gd name="T12" fmla="*/ 1 w 2"/>
                <a:gd name="T13" fmla="*/ 5 h 5"/>
              </a:gdLst>
              <a:ahLst/>
              <a:cxnLst>
                <a:cxn ang="0">
                  <a:pos x="T0" y="T1"/>
                </a:cxn>
                <a:cxn ang="0">
                  <a:pos x="T2" y="T3"/>
                </a:cxn>
                <a:cxn ang="0">
                  <a:pos x="T4" y="T5"/>
                </a:cxn>
                <a:cxn ang="0">
                  <a:pos x="T6" y="T7"/>
                </a:cxn>
                <a:cxn ang="0">
                  <a:pos x="T8" y="T9"/>
                </a:cxn>
                <a:cxn ang="0">
                  <a:pos x="T10" y="T11"/>
                </a:cxn>
                <a:cxn ang="0">
                  <a:pos x="T12" y="T13"/>
                </a:cxn>
              </a:cxnLst>
              <a:rect l="0" t="0" r="r" b="b"/>
              <a:pathLst>
                <a:path w="2" h="5">
                  <a:moveTo>
                    <a:pt x="1" y="5"/>
                  </a:moveTo>
                  <a:cubicBezTo>
                    <a:pt x="0" y="5"/>
                    <a:pt x="0" y="4"/>
                    <a:pt x="0" y="4"/>
                  </a:cubicBezTo>
                  <a:cubicBezTo>
                    <a:pt x="0" y="1"/>
                    <a:pt x="0" y="1"/>
                    <a:pt x="0" y="1"/>
                  </a:cubicBezTo>
                  <a:cubicBezTo>
                    <a:pt x="0" y="0"/>
                    <a:pt x="0" y="0"/>
                    <a:pt x="1" y="0"/>
                  </a:cubicBezTo>
                  <a:cubicBezTo>
                    <a:pt x="1" y="0"/>
                    <a:pt x="2" y="0"/>
                    <a:pt x="2" y="1"/>
                  </a:cubicBezTo>
                  <a:cubicBezTo>
                    <a:pt x="2" y="4"/>
                    <a:pt x="2" y="4"/>
                    <a:pt x="2" y="4"/>
                  </a:cubicBezTo>
                  <a:cubicBezTo>
                    <a:pt x="2" y="4"/>
                    <a:pt x="1" y="5"/>
                    <a:pt x="1"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 name="Freeform 108"/>
            <p:cNvSpPr>
              <a:spLocks noEditPoints="1"/>
            </p:cNvSpPr>
            <p:nvPr/>
          </p:nvSpPr>
          <p:spPr bwMode="auto">
            <a:xfrm>
              <a:off x="9909176" y="1917701"/>
              <a:ext cx="53975" cy="1446213"/>
            </a:xfrm>
            <a:custGeom>
              <a:avLst/>
              <a:gdLst>
                <a:gd name="T0" fmla="*/ 1 w 2"/>
                <a:gd name="T1" fmla="*/ 54 h 54"/>
                <a:gd name="T2" fmla="*/ 0 w 2"/>
                <a:gd name="T3" fmla="*/ 53 h 54"/>
                <a:gd name="T4" fmla="*/ 0 w 2"/>
                <a:gd name="T5" fmla="*/ 47 h 54"/>
                <a:gd name="T6" fmla="*/ 1 w 2"/>
                <a:gd name="T7" fmla="*/ 46 h 54"/>
                <a:gd name="T8" fmla="*/ 2 w 2"/>
                <a:gd name="T9" fmla="*/ 47 h 54"/>
                <a:gd name="T10" fmla="*/ 2 w 2"/>
                <a:gd name="T11" fmla="*/ 53 h 54"/>
                <a:gd name="T12" fmla="*/ 1 w 2"/>
                <a:gd name="T13" fmla="*/ 54 h 54"/>
                <a:gd name="T14" fmla="*/ 1 w 2"/>
                <a:gd name="T15" fmla="*/ 42 h 54"/>
                <a:gd name="T16" fmla="*/ 0 w 2"/>
                <a:gd name="T17" fmla="*/ 41 h 54"/>
                <a:gd name="T18" fmla="*/ 0 w 2"/>
                <a:gd name="T19" fmla="*/ 36 h 54"/>
                <a:gd name="T20" fmla="*/ 1 w 2"/>
                <a:gd name="T21" fmla="*/ 35 h 54"/>
                <a:gd name="T22" fmla="*/ 2 w 2"/>
                <a:gd name="T23" fmla="*/ 36 h 54"/>
                <a:gd name="T24" fmla="*/ 2 w 2"/>
                <a:gd name="T25" fmla="*/ 41 h 54"/>
                <a:gd name="T26" fmla="*/ 1 w 2"/>
                <a:gd name="T27" fmla="*/ 42 h 54"/>
                <a:gd name="T28" fmla="*/ 1 w 2"/>
                <a:gd name="T29" fmla="*/ 31 h 54"/>
                <a:gd name="T30" fmla="*/ 0 w 2"/>
                <a:gd name="T31" fmla="*/ 30 h 54"/>
                <a:gd name="T32" fmla="*/ 0 w 2"/>
                <a:gd name="T33" fmla="*/ 24 h 54"/>
                <a:gd name="T34" fmla="*/ 1 w 2"/>
                <a:gd name="T35" fmla="*/ 23 h 54"/>
                <a:gd name="T36" fmla="*/ 2 w 2"/>
                <a:gd name="T37" fmla="*/ 24 h 54"/>
                <a:gd name="T38" fmla="*/ 2 w 2"/>
                <a:gd name="T39" fmla="*/ 30 h 54"/>
                <a:gd name="T40" fmla="*/ 1 w 2"/>
                <a:gd name="T41" fmla="*/ 31 h 54"/>
                <a:gd name="T42" fmla="*/ 1 w 2"/>
                <a:gd name="T43" fmla="*/ 19 h 54"/>
                <a:gd name="T44" fmla="*/ 0 w 2"/>
                <a:gd name="T45" fmla="*/ 18 h 54"/>
                <a:gd name="T46" fmla="*/ 0 w 2"/>
                <a:gd name="T47" fmla="*/ 13 h 54"/>
                <a:gd name="T48" fmla="*/ 1 w 2"/>
                <a:gd name="T49" fmla="*/ 12 h 54"/>
                <a:gd name="T50" fmla="*/ 2 w 2"/>
                <a:gd name="T51" fmla="*/ 13 h 54"/>
                <a:gd name="T52" fmla="*/ 2 w 2"/>
                <a:gd name="T53" fmla="*/ 18 h 54"/>
                <a:gd name="T54" fmla="*/ 1 w 2"/>
                <a:gd name="T55" fmla="*/ 19 h 54"/>
                <a:gd name="T56" fmla="*/ 1 w 2"/>
                <a:gd name="T57" fmla="*/ 8 h 54"/>
                <a:gd name="T58" fmla="*/ 0 w 2"/>
                <a:gd name="T59" fmla="*/ 7 h 54"/>
                <a:gd name="T60" fmla="*/ 0 w 2"/>
                <a:gd name="T61" fmla="*/ 1 h 54"/>
                <a:gd name="T62" fmla="*/ 1 w 2"/>
                <a:gd name="T63" fmla="*/ 0 h 54"/>
                <a:gd name="T64" fmla="*/ 2 w 2"/>
                <a:gd name="T65" fmla="*/ 1 h 54"/>
                <a:gd name="T66" fmla="*/ 2 w 2"/>
                <a:gd name="T67" fmla="*/ 7 h 54"/>
                <a:gd name="T68" fmla="*/ 1 w 2"/>
                <a:gd name="T69" fmla="*/ 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 h="54">
                  <a:moveTo>
                    <a:pt x="1" y="54"/>
                  </a:moveTo>
                  <a:cubicBezTo>
                    <a:pt x="0" y="54"/>
                    <a:pt x="0" y="53"/>
                    <a:pt x="0" y="53"/>
                  </a:cubicBezTo>
                  <a:cubicBezTo>
                    <a:pt x="0" y="47"/>
                    <a:pt x="0" y="47"/>
                    <a:pt x="0" y="47"/>
                  </a:cubicBezTo>
                  <a:cubicBezTo>
                    <a:pt x="0" y="46"/>
                    <a:pt x="0" y="46"/>
                    <a:pt x="1" y="46"/>
                  </a:cubicBezTo>
                  <a:cubicBezTo>
                    <a:pt x="1" y="46"/>
                    <a:pt x="2" y="46"/>
                    <a:pt x="2" y="47"/>
                  </a:cubicBezTo>
                  <a:cubicBezTo>
                    <a:pt x="2" y="53"/>
                    <a:pt x="2" y="53"/>
                    <a:pt x="2" y="53"/>
                  </a:cubicBezTo>
                  <a:cubicBezTo>
                    <a:pt x="2" y="53"/>
                    <a:pt x="1" y="54"/>
                    <a:pt x="1" y="54"/>
                  </a:cubicBezTo>
                  <a:close/>
                  <a:moveTo>
                    <a:pt x="1" y="42"/>
                  </a:moveTo>
                  <a:cubicBezTo>
                    <a:pt x="0" y="42"/>
                    <a:pt x="0" y="42"/>
                    <a:pt x="0" y="41"/>
                  </a:cubicBezTo>
                  <a:cubicBezTo>
                    <a:pt x="0" y="36"/>
                    <a:pt x="0" y="36"/>
                    <a:pt x="0" y="36"/>
                  </a:cubicBezTo>
                  <a:cubicBezTo>
                    <a:pt x="0" y="35"/>
                    <a:pt x="0" y="35"/>
                    <a:pt x="1" y="35"/>
                  </a:cubicBezTo>
                  <a:cubicBezTo>
                    <a:pt x="1" y="35"/>
                    <a:pt x="2" y="35"/>
                    <a:pt x="2" y="36"/>
                  </a:cubicBezTo>
                  <a:cubicBezTo>
                    <a:pt x="2" y="41"/>
                    <a:pt x="2" y="41"/>
                    <a:pt x="2" y="41"/>
                  </a:cubicBezTo>
                  <a:cubicBezTo>
                    <a:pt x="2" y="42"/>
                    <a:pt x="1" y="42"/>
                    <a:pt x="1" y="42"/>
                  </a:cubicBezTo>
                  <a:close/>
                  <a:moveTo>
                    <a:pt x="1" y="31"/>
                  </a:moveTo>
                  <a:cubicBezTo>
                    <a:pt x="0" y="31"/>
                    <a:pt x="0" y="30"/>
                    <a:pt x="0" y="30"/>
                  </a:cubicBezTo>
                  <a:cubicBezTo>
                    <a:pt x="0" y="24"/>
                    <a:pt x="0" y="24"/>
                    <a:pt x="0" y="24"/>
                  </a:cubicBezTo>
                  <a:cubicBezTo>
                    <a:pt x="0" y="24"/>
                    <a:pt x="0" y="23"/>
                    <a:pt x="1" y="23"/>
                  </a:cubicBezTo>
                  <a:cubicBezTo>
                    <a:pt x="1" y="23"/>
                    <a:pt x="2" y="24"/>
                    <a:pt x="2" y="24"/>
                  </a:cubicBezTo>
                  <a:cubicBezTo>
                    <a:pt x="2" y="30"/>
                    <a:pt x="2" y="30"/>
                    <a:pt x="2" y="30"/>
                  </a:cubicBezTo>
                  <a:cubicBezTo>
                    <a:pt x="2" y="30"/>
                    <a:pt x="1" y="31"/>
                    <a:pt x="1" y="31"/>
                  </a:cubicBezTo>
                  <a:close/>
                  <a:moveTo>
                    <a:pt x="1" y="19"/>
                  </a:moveTo>
                  <a:cubicBezTo>
                    <a:pt x="0" y="19"/>
                    <a:pt x="0" y="19"/>
                    <a:pt x="0" y="18"/>
                  </a:cubicBezTo>
                  <a:cubicBezTo>
                    <a:pt x="0" y="13"/>
                    <a:pt x="0" y="13"/>
                    <a:pt x="0" y="13"/>
                  </a:cubicBezTo>
                  <a:cubicBezTo>
                    <a:pt x="0" y="12"/>
                    <a:pt x="0" y="12"/>
                    <a:pt x="1" y="12"/>
                  </a:cubicBezTo>
                  <a:cubicBezTo>
                    <a:pt x="1" y="12"/>
                    <a:pt x="2" y="12"/>
                    <a:pt x="2" y="13"/>
                  </a:cubicBezTo>
                  <a:cubicBezTo>
                    <a:pt x="2" y="18"/>
                    <a:pt x="2" y="18"/>
                    <a:pt x="2" y="18"/>
                  </a:cubicBezTo>
                  <a:cubicBezTo>
                    <a:pt x="2" y="19"/>
                    <a:pt x="1" y="19"/>
                    <a:pt x="1" y="19"/>
                  </a:cubicBezTo>
                  <a:close/>
                  <a:moveTo>
                    <a:pt x="1" y="8"/>
                  </a:moveTo>
                  <a:cubicBezTo>
                    <a:pt x="0" y="8"/>
                    <a:pt x="0" y="8"/>
                    <a:pt x="0" y="7"/>
                  </a:cubicBezTo>
                  <a:cubicBezTo>
                    <a:pt x="0" y="1"/>
                    <a:pt x="0" y="1"/>
                    <a:pt x="0" y="1"/>
                  </a:cubicBezTo>
                  <a:cubicBezTo>
                    <a:pt x="0" y="1"/>
                    <a:pt x="0" y="0"/>
                    <a:pt x="1" y="0"/>
                  </a:cubicBezTo>
                  <a:cubicBezTo>
                    <a:pt x="1" y="0"/>
                    <a:pt x="2" y="1"/>
                    <a:pt x="2" y="1"/>
                  </a:cubicBezTo>
                  <a:cubicBezTo>
                    <a:pt x="2" y="7"/>
                    <a:pt x="2" y="7"/>
                    <a:pt x="2" y="7"/>
                  </a:cubicBezTo>
                  <a:cubicBezTo>
                    <a:pt x="2" y="8"/>
                    <a:pt x="1" y="8"/>
                    <a:pt x="1"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 name="Freeform 109"/>
            <p:cNvSpPr/>
            <p:nvPr/>
          </p:nvSpPr>
          <p:spPr bwMode="auto">
            <a:xfrm>
              <a:off x="9828213" y="3444876"/>
              <a:ext cx="134938" cy="133350"/>
            </a:xfrm>
            <a:custGeom>
              <a:avLst/>
              <a:gdLst>
                <a:gd name="T0" fmla="*/ 4 w 5"/>
                <a:gd name="T1" fmla="*/ 5 h 5"/>
                <a:gd name="T2" fmla="*/ 1 w 5"/>
                <a:gd name="T3" fmla="*/ 5 h 5"/>
                <a:gd name="T4" fmla="*/ 0 w 5"/>
                <a:gd name="T5" fmla="*/ 4 h 5"/>
                <a:gd name="T6" fmla="*/ 1 w 5"/>
                <a:gd name="T7" fmla="*/ 3 h 5"/>
                <a:gd name="T8" fmla="*/ 3 w 5"/>
                <a:gd name="T9" fmla="*/ 3 h 5"/>
                <a:gd name="T10" fmla="*/ 3 w 5"/>
                <a:gd name="T11" fmla="*/ 1 h 5"/>
                <a:gd name="T12" fmla="*/ 4 w 5"/>
                <a:gd name="T13" fmla="*/ 0 h 5"/>
                <a:gd name="T14" fmla="*/ 5 w 5"/>
                <a:gd name="T15" fmla="*/ 1 h 5"/>
                <a:gd name="T16" fmla="*/ 5 w 5"/>
                <a:gd name="T17" fmla="*/ 4 h 5"/>
                <a:gd name="T18" fmla="*/ 4 w 5"/>
                <a:gd name="T19"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5">
                  <a:moveTo>
                    <a:pt x="4" y="5"/>
                  </a:moveTo>
                  <a:cubicBezTo>
                    <a:pt x="1" y="5"/>
                    <a:pt x="1" y="5"/>
                    <a:pt x="1" y="5"/>
                  </a:cubicBezTo>
                  <a:cubicBezTo>
                    <a:pt x="0" y="5"/>
                    <a:pt x="0" y="5"/>
                    <a:pt x="0" y="4"/>
                  </a:cubicBezTo>
                  <a:cubicBezTo>
                    <a:pt x="0" y="4"/>
                    <a:pt x="0" y="3"/>
                    <a:pt x="1" y="3"/>
                  </a:cubicBezTo>
                  <a:cubicBezTo>
                    <a:pt x="3" y="3"/>
                    <a:pt x="3" y="3"/>
                    <a:pt x="3" y="3"/>
                  </a:cubicBezTo>
                  <a:cubicBezTo>
                    <a:pt x="3" y="1"/>
                    <a:pt x="3" y="1"/>
                    <a:pt x="3" y="1"/>
                  </a:cubicBezTo>
                  <a:cubicBezTo>
                    <a:pt x="3" y="1"/>
                    <a:pt x="3" y="0"/>
                    <a:pt x="4" y="0"/>
                  </a:cubicBezTo>
                  <a:cubicBezTo>
                    <a:pt x="4" y="0"/>
                    <a:pt x="5" y="1"/>
                    <a:pt x="5" y="1"/>
                  </a:cubicBezTo>
                  <a:cubicBezTo>
                    <a:pt x="5" y="4"/>
                    <a:pt x="5" y="4"/>
                    <a:pt x="5" y="4"/>
                  </a:cubicBezTo>
                  <a:cubicBezTo>
                    <a:pt x="5" y="5"/>
                    <a:pt x="4" y="5"/>
                    <a:pt x="4"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 name="Freeform 110"/>
            <p:cNvSpPr>
              <a:spLocks noEditPoints="1"/>
            </p:cNvSpPr>
            <p:nvPr/>
          </p:nvSpPr>
          <p:spPr bwMode="auto">
            <a:xfrm>
              <a:off x="8747126" y="3524251"/>
              <a:ext cx="946150" cy="53975"/>
            </a:xfrm>
            <a:custGeom>
              <a:avLst/>
              <a:gdLst>
                <a:gd name="T0" fmla="*/ 34 w 35"/>
                <a:gd name="T1" fmla="*/ 2 h 2"/>
                <a:gd name="T2" fmla="*/ 28 w 35"/>
                <a:gd name="T3" fmla="*/ 2 h 2"/>
                <a:gd name="T4" fmla="*/ 27 w 35"/>
                <a:gd name="T5" fmla="*/ 1 h 2"/>
                <a:gd name="T6" fmla="*/ 28 w 35"/>
                <a:gd name="T7" fmla="*/ 0 h 2"/>
                <a:gd name="T8" fmla="*/ 34 w 35"/>
                <a:gd name="T9" fmla="*/ 0 h 2"/>
                <a:gd name="T10" fmla="*/ 35 w 35"/>
                <a:gd name="T11" fmla="*/ 1 h 2"/>
                <a:gd name="T12" fmla="*/ 34 w 35"/>
                <a:gd name="T13" fmla="*/ 2 h 2"/>
                <a:gd name="T14" fmla="*/ 21 w 35"/>
                <a:gd name="T15" fmla="*/ 2 h 2"/>
                <a:gd name="T16" fmla="*/ 14 w 35"/>
                <a:gd name="T17" fmla="*/ 2 h 2"/>
                <a:gd name="T18" fmla="*/ 13 w 35"/>
                <a:gd name="T19" fmla="*/ 1 h 2"/>
                <a:gd name="T20" fmla="*/ 14 w 35"/>
                <a:gd name="T21" fmla="*/ 0 h 2"/>
                <a:gd name="T22" fmla="*/ 21 w 35"/>
                <a:gd name="T23" fmla="*/ 0 h 2"/>
                <a:gd name="T24" fmla="*/ 22 w 35"/>
                <a:gd name="T25" fmla="*/ 1 h 2"/>
                <a:gd name="T26" fmla="*/ 21 w 35"/>
                <a:gd name="T27" fmla="*/ 2 h 2"/>
                <a:gd name="T28" fmla="*/ 8 w 35"/>
                <a:gd name="T29" fmla="*/ 2 h 2"/>
                <a:gd name="T30" fmla="*/ 1 w 35"/>
                <a:gd name="T31" fmla="*/ 2 h 2"/>
                <a:gd name="T32" fmla="*/ 0 w 35"/>
                <a:gd name="T33" fmla="*/ 1 h 2"/>
                <a:gd name="T34" fmla="*/ 1 w 35"/>
                <a:gd name="T35" fmla="*/ 0 h 2"/>
                <a:gd name="T36" fmla="*/ 8 w 35"/>
                <a:gd name="T37" fmla="*/ 0 h 2"/>
                <a:gd name="T38" fmla="*/ 9 w 35"/>
                <a:gd name="T39" fmla="*/ 1 h 2"/>
                <a:gd name="T40" fmla="*/ 8 w 35"/>
                <a:gd name="T41"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5" h="2">
                  <a:moveTo>
                    <a:pt x="34" y="2"/>
                  </a:moveTo>
                  <a:cubicBezTo>
                    <a:pt x="28" y="2"/>
                    <a:pt x="28" y="2"/>
                    <a:pt x="28" y="2"/>
                  </a:cubicBezTo>
                  <a:cubicBezTo>
                    <a:pt x="27" y="2"/>
                    <a:pt x="27" y="2"/>
                    <a:pt x="27" y="1"/>
                  </a:cubicBezTo>
                  <a:cubicBezTo>
                    <a:pt x="27" y="1"/>
                    <a:pt x="27" y="0"/>
                    <a:pt x="28" y="0"/>
                  </a:cubicBezTo>
                  <a:cubicBezTo>
                    <a:pt x="34" y="0"/>
                    <a:pt x="34" y="0"/>
                    <a:pt x="34" y="0"/>
                  </a:cubicBezTo>
                  <a:cubicBezTo>
                    <a:pt x="35" y="0"/>
                    <a:pt x="35" y="1"/>
                    <a:pt x="35" y="1"/>
                  </a:cubicBezTo>
                  <a:cubicBezTo>
                    <a:pt x="35" y="2"/>
                    <a:pt x="35" y="2"/>
                    <a:pt x="34" y="2"/>
                  </a:cubicBezTo>
                  <a:close/>
                  <a:moveTo>
                    <a:pt x="21" y="2"/>
                  </a:moveTo>
                  <a:cubicBezTo>
                    <a:pt x="14" y="2"/>
                    <a:pt x="14" y="2"/>
                    <a:pt x="14" y="2"/>
                  </a:cubicBezTo>
                  <a:cubicBezTo>
                    <a:pt x="14" y="2"/>
                    <a:pt x="13" y="2"/>
                    <a:pt x="13" y="1"/>
                  </a:cubicBezTo>
                  <a:cubicBezTo>
                    <a:pt x="13" y="1"/>
                    <a:pt x="14" y="0"/>
                    <a:pt x="14" y="0"/>
                  </a:cubicBezTo>
                  <a:cubicBezTo>
                    <a:pt x="21" y="0"/>
                    <a:pt x="21" y="0"/>
                    <a:pt x="21" y="0"/>
                  </a:cubicBezTo>
                  <a:cubicBezTo>
                    <a:pt x="21" y="0"/>
                    <a:pt x="22" y="1"/>
                    <a:pt x="22" y="1"/>
                  </a:cubicBezTo>
                  <a:cubicBezTo>
                    <a:pt x="22" y="2"/>
                    <a:pt x="21" y="2"/>
                    <a:pt x="21" y="2"/>
                  </a:cubicBezTo>
                  <a:close/>
                  <a:moveTo>
                    <a:pt x="8" y="2"/>
                  </a:moveTo>
                  <a:cubicBezTo>
                    <a:pt x="1" y="2"/>
                    <a:pt x="1" y="2"/>
                    <a:pt x="1" y="2"/>
                  </a:cubicBezTo>
                  <a:cubicBezTo>
                    <a:pt x="0" y="2"/>
                    <a:pt x="0" y="2"/>
                    <a:pt x="0" y="1"/>
                  </a:cubicBezTo>
                  <a:cubicBezTo>
                    <a:pt x="0" y="1"/>
                    <a:pt x="0" y="0"/>
                    <a:pt x="1" y="0"/>
                  </a:cubicBezTo>
                  <a:cubicBezTo>
                    <a:pt x="8" y="0"/>
                    <a:pt x="8" y="0"/>
                    <a:pt x="8" y="0"/>
                  </a:cubicBezTo>
                  <a:cubicBezTo>
                    <a:pt x="8" y="0"/>
                    <a:pt x="9" y="1"/>
                    <a:pt x="9" y="1"/>
                  </a:cubicBezTo>
                  <a:cubicBezTo>
                    <a:pt x="9" y="2"/>
                    <a:pt x="8" y="2"/>
                    <a:pt x="8"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 name="Freeform 111"/>
            <p:cNvSpPr/>
            <p:nvPr/>
          </p:nvSpPr>
          <p:spPr bwMode="auto">
            <a:xfrm>
              <a:off x="8477251" y="3524251"/>
              <a:ext cx="134938" cy="53975"/>
            </a:xfrm>
            <a:custGeom>
              <a:avLst/>
              <a:gdLst>
                <a:gd name="T0" fmla="*/ 4 w 5"/>
                <a:gd name="T1" fmla="*/ 2 h 2"/>
                <a:gd name="T2" fmla="*/ 1 w 5"/>
                <a:gd name="T3" fmla="*/ 2 h 2"/>
                <a:gd name="T4" fmla="*/ 0 w 5"/>
                <a:gd name="T5" fmla="*/ 1 h 2"/>
                <a:gd name="T6" fmla="*/ 1 w 5"/>
                <a:gd name="T7" fmla="*/ 0 h 2"/>
                <a:gd name="T8" fmla="*/ 4 w 5"/>
                <a:gd name="T9" fmla="*/ 0 h 2"/>
                <a:gd name="T10" fmla="*/ 5 w 5"/>
                <a:gd name="T11" fmla="*/ 1 h 2"/>
                <a:gd name="T12" fmla="*/ 4 w 5"/>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5" h="2">
                  <a:moveTo>
                    <a:pt x="4" y="2"/>
                  </a:moveTo>
                  <a:cubicBezTo>
                    <a:pt x="1" y="2"/>
                    <a:pt x="1" y="2"/>
                    <a:pt x="1" y="2"/>
                  </a:cubicBezTo>
                  <a:cubicBezTo>
                    <a:pt x="1" y="2"/>
                    <a:pt x="0" y="2"/>
                    <a:pt x="0" y="1"/>
                  </a:cubicBezTo>
                  <a:cubicBezTo>
                    <a:pt x="0" y="1"/>
                    <a:pt x="1" y="0"/>
                    <a:pt x="1" y="0"/>
                  </a:cubicBezTo>
                  <a:cubicBezTo>
                    <a:pt x="4" y="0"/>
                    <a:pt x="4" y="0"/>
                    <a:pt x="4" y="0"/>
                  </a:cubicBezTo>
                  <a:cubicBezTo>
                    <a:pt x="5" y="0"/>
                    <a:pt x="5" y="1"/>
                    <a:pt x="5" y="1"/>
                  </a:cubicBezTo>
                  <a:cubicBezTo>
                    <a:pt x="5" y="2"/>
                    <a:pt x="5" y="2"/>
                    <a:pt x="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25" name="矩形 24"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549157" y="-975631"/>
            <a:ext cx="583096" cy="838080"/>
          </a:xfrm>
          <a:prstGeom prst="rect">
            <a:avLst/>
          </a:prstGeom>
          <a:solidFill>
            <a:srgbClr val="365B7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 name="矩形 25"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1132253" y="-975631"/>
            <a:ext cx="583096" cy="838080"/>
          </a:xfrm>
          <a:prstGeom prst="rect">
            <a:avLst/>
          </a:prstGeom>
          <a:solidFill>
            <a:srgbClr val="96648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 name="矩形 26"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1715349" y="-975631"/>
            <a:ext cx="583096" cy="838080"/>
          </a:xfrm>
          <a:prstGeom prst="rect">
            <a:avLst/>
          </a:prstGeom>
          <a:solidFill>
            <a:srgbClr val="D06F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 name="矩形 27"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2298446" y="-975631"/>
            <a:ext cx="583096" cy="838080"/>
          </a:xfrm>
          <a:prstGeom prst="rect">
            <a:avLst/>
          </a:prstGeom>
          <a:solidFill>
            <a:srgbClr val="F779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 name="矩形 28"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2881542" y="-975631"/>
            <a:ext cx="583096" cy="838080"/>
          </a:xfrm>
          <a:prstGeom prst="rect">
            <a:avLst/>
          </a:prstGeom>
          <a:solidFill>
            <a:srgbClr val="F8AD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0" name="Rectangle 42"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3034741" y="4771802"/>
            <a:ext cx="606976" cy="563151"/>
          </a:xfrm>
          <a:prstGeom prst="rect">
            <a:avLst/>
          </a:prstGeom>
          <a:noFill/>
          <a:ln w="12700" cap="flat" cmpd="sng" algn="ctr">
            <a:noFill/>
            <a:prstDash val="solid"/>
          </a:ln>
          <a:effectLst/>
        </p:spPr>
        <p:txBody>
          <a:bodyPr lIns="91440" tIns="0" rIns="91440" bIns="0" rtlCol="0" anchor="t"/>
          <a:lstStyle/>
          <a:p>
            <a:pPr algn="r"/>
            <a:r>
              <a:rPr lang="en-US" altLang="zh-CN" sz="4000" b="1" dirty="0">
                <a:solidFill>
                  <a:srgbClr val="365B7C"/>
                </a:solidFill>
                <a:latin typeface="Arial" panose="020B0604020202020204" pitchFamily="34" charset="0"/>
                <a:cs typeface="Arial" panose="020B0604020202020204" pitchFamily="34" charset="0"/>
              </a:rPr>
              <a:t>A</a:t>
            </a:r>
            <a:endParaRPr lang="zh-CN" altLang="en-US" sz="4000" b="1" dirty="0">
              <a:solidFill>
                <a:srgbClr val="365B7C"/>
              </a:solidFill>
              <a:latin typeface="Arial" panose="020B0604020202020204" pitchFamily="34" charset="0"/>
              <a:cs typeface="Arial" panose="020B0604020202020204" pitchFamily="34" charset="0"/>
            </a:endParaRPr>
          </a:p>
        </p:txBody>
      </p:sp>
      <p:sp>
        <p:nvSpPr>
          <p:cNvPr id="61" name="Rectangle 42"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5462649" y="1953267"/>
            <a:ext cx="606976" cy="563151"/>
          </a:xfrm>
          <a:prstGeom prst="rect">
            <a:avLst/>
          </a:prstGeom>
          <a:noFill/>
          <a:ln w="12700" cap="flat" cmpd="sng" algn="ctr">
            <a:noFill/>
            <a:prstDash val="solid"/>
          </a:ln>
          <a:effectLst/>
        </p:spPr>
        <p:txBody>
          <a:bodyPr lIns="91440" tIns="0" rIns="91440" bIns="0" rtlCol="0" anchor="t"/>
          <a:lstStyle/>
          <a:p>
            <a:pPr algn="r"/>
            <a:r>
              <a:rPr lang="en-US" altLang="zh-CN" sz="4000" b="1" dirty="0">
                <a:solidFill>
                  <a:srgbClr val="966481"/>
                </a:solidFill>
                <a:latin typeface="Arial" panose="020B0604020202020204" pitchFamily="34" charset="0"/>
                <a:cs typeface="Arial" panose="020B0604020202020204" pitchFamily="34" charset="0"/>
              </a:rPr>
              <a:t>B</a:t>
            </a:r>
            <a:endParaRPr lang="zh-CN" altLang="en-US" sz="4000" b="1" dirty="0">
              <a:solidFill>
                <a:srgbClr val="966481"/>
              </a:solidFill>
              <a:latin typeface="Arial" panose="020B0604020202020204" pitchFamily="34" charset="0"/>
              <a:cs typeface="Arial" panose="020B0604020202020204" pitchFamily="34" charset="0"/>
            </a:endParaRPr>
          </a:p>
        </p:txBody>
      </p:sp>
      <p:sp>
        <p:nvSpPr>
          <p:cNvPr id="62" name="Rectangle 42"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7349672" y="2443069"/>
            <a:ext cx="606976" cy="563151"/>
          </a:xfrm>
          <a:prstGeom prst="rect">
            <a:avLst/>
          </a:prstGeom>
          <a:noFill/>
          <a:ln w="12700" cap="flat" cmpd="sng" algn="ctr">
            <a:noFill/>
            <a:prstDash val="solid"/>
          </a:ln>
          <a:effectLst/>
        </p:spPr>
        <p:txBody>
          <a:bodyPr lIns="91440" tIns="0" rIns="91440" bIns="0" rtlCol="0" anchor="t"/>
          <a:lstStyle/>
          <a:p>
            <a:pPr algn="r"/>
            <a:r>
              <a:rPr lang="en-US" altLang="zh-CN" sz="4000" b="1" dirty="0">
                <a:solidFill>
                  <a:srgbClr val="D06F83"/>
                </a:solidFill>
                <a:latin typeface="Arial" panose="020B0604020202020204" pitchFamily="34" charset="0"/>
                <a:cs typeface="Arial" panose="020B0604020202020204" pitchFamily="34" charset="0"/>
              </a:rPr>
              <a:t>C</a:t>
            </a:r>
            <a:endParaRPr lang="zh-CN" altLang="en-US" sz="4000" b="1" dirty="0">
              <a:solidFill>
                <a:srgbClr val="D06F83"/>
              </a:solidFill>
              <a:latin typeface="Arial" panose="020B0604020202020204" pitchFamily="34" charset="0"/>
              <a:cs typeface="Arial" panose="020B0604020202020204" pitchFamily="34" charset="0"/>
            </a:endParaRPr>
          </a:p>
        </p:txBody>
      </p:sp>
      <p:grpSp>
        <p:nvGrpSpPr>
          <p:cNvPr id="8" name="组合 7"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GrpSpPr/>
          <p:nvPr/>
        </p:nvGrpSpPr>
        <p:grpSpPr>
          <a:xfrm>
            <a:off x="3550602" y="2863953"/>
            <a:ext cx="1550610" cy="1553304"/>
            <a:chOff x="3550602" y="2863953"/>
            <a:chExt cx="1550610" cy="1553304"/>
          </a:xfrm>
        </p:grpSpPr>
        <p:grpSp>
          <p:nvGrpSpPr>
            <p:cNvPr id="7" name="组合 6"/>
            <p:cNvGrpSpPr/>
            <p:nvPr/>
          </p:nvGrpSpPr>
          <p:grpSpPr>
            <a:xfrm>
              <a:off x="3550602" y="2863953"/>
              <a:ext cx="1550610" cy="1553304"/>
              <a:chOff x="3719415" y="2667004"/>
              <a:chExt cx="1656000" cy="1658877"/>
            </a:xfrm>
          </p:grpSpPr>
          <p:sp>
            <p:nvSpPr>
              <p:cNvPr id="11" name="任意多边形 10"/>
              <p:cNvSpPr/>
              <p:nvPr/>
            </p:nvSpPr>
            <p:spPr>
              <a:xfrm>
                <a:off x="3719415" y="2667004"/>
                <a:ext cx="1656000" cy="1658877"/>
              </a:xfrm>
              <a:custGeom>
                <a:avLst/>
                <a:gdLst>
                  <a:gd name="connsiteX0" fmla="*/ 0 w 1656000"/>
                  <a:gd name="connsiteY0" fmla="*/ 0 h 1658877"/>
                  <a:gd name="connsiteX1" fmla="*/ 404726 w 1656000"/>
                  <a:gd name="connsiteY1" fmla="*/ 0 h 1658877"/>
                  <a:gd name="connsiteX2" fmla="*/ 583096 w 1656000"/>
                  <a:gd name="connsiteY2" fmla="*/ 0 h 1658877"/>
                  <a:gd name="connsiteX3" fmla="*/ 1251274 w 1656000"/>
                  <a:gd name="connsiteY3" fmla="*/ 0 h 1658877"/>
                  <a:gd name="connsiteX4" fmla="*/ 1656000 w 1656000"/>
                  <a:gd name="connsiteY4" fmla="*/ 404726 h 1658877"/>
                  <a:gd name="connsiteX5" fmla="*/ 1656000 w 1656000"/>
                  <a:gd name="connsiteY5" fmla="*/ 1251274 h 1658877"/>
                  <a:gd name="connsiteX6" fmla="*/ 1652796 w 1656000"/>
                  <a:gd name="connsiteY6" fmla="*/ 1283057 h 1658877"/>
                  <a:gd name="connsiteX7" fmla="*/ 1652796 w 1656000"/>
                  <a:gd name="connsiteY7" fmla="*/ 1658877 h 1658877"/>
                  <a:gd name="connsiteX8" fmla="*/ 1069700 w 1656000"/>
                  <a:gd name="connsiteY8" fmla="*/ 1658877 h 1658877"/>
                  <a:gd name="connsiteX9" fmla="*/ 1069700 w 1656000"/>
                  <a:gd name="connsiteY9" fmla="*/ 1656000 h 1658877"/>
                  <a:gd name="connsiteX10" fmla="*/ 404726 w 1656000"/>
                  <a:gd name="connsiteY10" fmla="*/ 1656000 h 1658877"/>
                  <a:gd name="connsiteX11" fmla="*/ 0 w 1656000"/>
                  <a:gd name="connsiteY11" fmla="*/ 1251274 h 1658877"/>
                  <a:gd name="connsiteX12" fmla="*/ 0 w 1656000"/>
                  <a:gd name="connsiteY12" fmla="*/ 838080 h 1658877"/>
                  <a:gd name="connsiteX13" fmla="*/ 0 w 1656000"/>
                  <a:gd name="connsiteY13" fmla="*/ 404726 h 1658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56000" h="1658877">
                    <a:moveTo>
                      <a:pt x="0" y="0"/>
                    </a:moveTo>
                    <a:lnTo>
                      <a:pt x="404726" y="0"/>
                    </a:lnTo>
                    <a:lnTo>
                      <a:pt x="583096" y="0"/>
                    </a:lnTo>
                    <a:lnTo>
                      <a:pt x="1251274" y="0"/>
                    </a:lnTo>
                    <a:cubicBezTo>
                      <a:pt x="1474798" y="0"/>
                      <a:pt x="1656000" y="181202"/>
                      <a:pt x="1656000" y="404726"/>
                    </a:cubicBezTo>
                    <a:lnTo>
                      <a:pt x="1656000" y="1251274"/>
                    </a:lnTo>
                    <a:lnTo>
                      <a:pt x="1652796" y="1283057"/>
                    </a:lnTo>
                    <a:lnTo>
                      <a:pt x="1652796" y="1658877"/>
                    </a:lnTo>
                    <a:lnTo>
                      <a:pt x="1069700" y="1658877"/>
                    </a:lnTo>
                    <a:lnTo>
                      <a:pt x="1069700" y="1656000"/>
                    </a:lnTo>
                    <a:lnTo>
                      <a:pt x="404726" y="1656000"/>
                    </a:lnTo>
                    <a:cubicBezTo>
                      <a:pt x="181202" y="1656000"/>
                      <a:pt x="0" y="1474798"/>
                      <a:pt x="0" y="1251274"/>
                    </a:cubicBezTo>
                    <a:lnTo>
                      <a:pt x="0" y="838080"/>
                    </a:lnTo>
                    <a:lnTo>
                      <a:pt x="0" y="404726"/>
                    </a:lnTo>
                    <a:close/>
                  </a:path>
                </a:pathLst>
              </a:custGeom>
              <a:solidFill>
                <a:srgbClr val="365B7C"/>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2" name="任意多边形 11"/>
              <p:cNvSpPr>
                <a:spLocks noChangeAspect="1"/>
              </p:cNvSpPr>
              <p:nvPr/>
            </p:nvSpPr>
            <p:spPr>
              <a:xfrm>
                <a:off x="3954445" y="2902442"/>
                <a:ext cx="1185940" cy="1188000"/>
              </a:xfrm>
              <a:custGeom>
                <a:avLst/>
                <a:gdLst>
                  <a:gd name="connsiteX0" fmla="*/ 0 w 1656000"/>
                  <a:gd name="connsiteY0" fmla="*/ 0 h 1658877"/>
                  <a:gd name="connsiteX1" fmla="*/ 404726 w 1656000"/>
                  <a:gd name="connsiteY1" fmla="*/ 0 h 1658877"/>
                  <a:gd name="connsiteX2" fmla="*/ 583096 w 1656000"/>
                  <a:gd name="connsiteY2" fmla="*/ 0 h 1658877"/>
                  <a:gd name="connsiteX3" fmla="*/ 1251274 w 1656000"/>
                  <a:gd name="connsiteY3" fmla="*/ 0 h 1658877"/>
                  <a:gd name="connsiteX4" fmla="*/ 1656000 w 1656000"/>
                  <a:gd name="connsiteY4" fmla="*/ 404726 h 1658877"/>
                  <a:gd name="connsiteX5" fmla="*/ 1656000 w 1656000"/>
                  <a:gd name="connsiteY5" fmla="*/ 1251274 h 1658877"/>
                  <a:gd name="connsiteX6" fmla="*/ 1652796 w 1656000"/>
                  <a:gd name="connsiteY6" fmla="*/ 1283057 h 1658877"/>
                  <a:gd name="connsiteX7" fmla="*/ 1652796 w 1656000"/>
                  <a:gd name="connsiteY7" fmla="*/ 1658877 h 1658877"/>
                  <a:gd name="connsiteX8" fmla="*/ 1069700 w 1656000"/>
                  <a:gd name="connsiteY8" fmla="*/ 1658877 h 1658877"/>
                  <a:gd name="connsiteX9" fmla="*/ 1069700 w 1656000"/>
                  <a:gd name="connsiteY9" fmla="*/ 1656000 h 1658877"/>
                  <a:gd name="connsiteX10" fmla="*/ 404726 w 1656000"/>
                  <a:gd name="connsiteY10" fmla="*/ 1656000 h 1658877"/>
                  <a:gd name="connsiteX11" fmla="*/ 0 w 1656000"/>
                  <a:gd name="connsiteY11" fmla="*/ 1251274 h 1658877"/>
                  <a:gd name="connsiteX12" fmla="*/ 0 w 1656000"/>
                  <a:gd name="connsiteY12" fmla="*/ 838080 h 1658877"/>
                  <a:gd name="connsiteX13" fmla="*/ 0 w 1656000"/>
                  <a:gd name="connsiteY13" fmla="*/ 404726 h 1658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56000" h="1658877">
                    <a:moveTo>
                      <a:pt x="0" y="0"/>
                    </a:moveTo>
                    <a:lnTo>
                      <a:pt x="404726" y="0"/>
                    </a:lnTo>
                    <a:lnTo>
                      <a:pt x="583096" y="0"/>
                    </a:lnTo>
                    <a:lnTo>
                      <a:pt x="1251274" y="0"/>
                    </a:lnTo>
                    <a:cubicBezTo>
                      <a:pt x="1474798" y="0"/>
                      <a:pt x="1656000" y="181202"/>
                      <a:pt x="1656000" y="404726"/>
                    </a:cubicBezTo>
                    <a:lnTo>
                      <a:pt x="1656000" y="1251274"/>
                    </a:lnTo>
                    <a:lnTo>
                      <a:pt x="1652796" y="1283057"/>
                    </a:lnTo>
                    <a:lnTo>
                      <a:pt x="1652796" y="1658877"/>
                    </a:lnTo>
                    <a:lnTo>
                      <a:pt x="1069700" y="1658877"/>
                    </a:lnTo>
                    <a:lnTo>
                      <a:pt x="1069700" y="1656000"/>
                    </a:lnTo>
                    <a:lnTo>
                      <a:pt x="404726" y="1656000"/>
                    </a:lnTo>
                    <a:cubicBezTo>
                      <a:pt x="181202" y="1656000"/>
                      <a:pt x="0" y="1474798"/>
                      <a:pt x="0" y="1251274"/>
                    </a:cubicBezTo>
                    <a:lnTo>
                      <a:pt x="0" y="838080"/>
                    </a:lnTo>
                    <a:lnTo>
                      <a:pt x="0" y="404726"/>
                    </a:lnTo>
                    <a:close/>
                  </a:path>
                </a:pathLst>
              </a:custGeom>
              <a:gradFill>
                <a:gsLst>
                  <a:gs pos="100000">
                    <a:schemeClr val="bg1">
                      <a:lumMod val="85000"/>
                    </a:schemeClr>
                  </a:gs>
                  <a:gs pos="0">
                    <a:schemeClr val="bg1"/>
                  </a:gs>
                </a:gsLst>
                <a:lin ang="13200000" scaled="0"/>
              </a:gradFill>
              <a:ln>
                <a:noFill/>
              </a:ln>
              <a:effectLst>
                <a:outerShdw blurRad="127000" dist="635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grpSp>
        <p:sp>
          <p:nvSpPr>
            <p:cNvPr id="64" name="Freeform 48"/>
            <p:cNvSpPr>
              <a:spLocks noEditPoints="1"/>
            </p:cNvSpPr>
            <p:nvPr/>
          </p:nvSpPr>
          <p:spPr bwMode="auto">
            <a:xfrm>
              <a:off x="4098631" y="3399556"/>
              <a:ext cx="448104" cy="428925"/>
            </a:xfrm>
            <a:custGeom>
              <a:avLst/>
              <a:gdLst>
                <a:gd name="T0" fmla="*/ 419 w 628"/>
                <a:gd name="T1" fmla="*/ 232 h 600"/>
                <a:gd name="T2" fmla="*/ 411 w 628"/>
                <a:gd name="T3" fmla="*/ 249 h 600"/>
                <a:gd name="T4" fmla="*/ 408 w 628"/>
                <a:gd name="T5" fmla="*/ 261 h 600"/>
                <a:gd name="T6" fmla="*/ 409 w 628"/>
                <a:gd name="T7" fmla="*/ 283 h 600"/>
                <a:gd name="T8" fmla="*/ 417 w 628"/>
                <a:gd name="T9" fmla="*/ 304 h 600"/>
                <a:gd name="T10" fmla="*/ 424 w 628"/>
                <a:gd name="T11" fmla="*/ 315 h 600"/>
                <a:gd name="T12" fmla="*/ 441 w 628"/>
                <a:gd name="T13" fmla="*/ 330 h 600"/>
                <a:gd name="T14" fmla="*/ 453 w 628"/>
                <a:gd name="T15" fmla="*/ 335 h 600"/>
                <a:gd name="T16" fmla="*/ 478 w 628"/>
                <a:gd name="T17" fmla="*/ 200 h 600"/>
                <a:gd name="T18" fmla="*/ 449 w 628"/>
                <a:gd name="T19" fmla="*/ 206 h 600"/>
                <a:gd name="T20" fmla="*/ 433 w 628"/>
                <a:gd name="T21" fmla="*/ 216 h 600"/>
                <a:gd name="T22" fmla="*/ 425 w 628"/>
                <a:gd name="T23" fmla="*/ 224 h 600"/>
                <a:gd name="T24" fmla="*/ 384 w 628"/>
                <a:gd name="T25" fmla="*/ 70 h 600"/>
                <a:gd name="T26" fmla="*/ 314 w 628"/>
                <a:gd name="T27" fmla="*/ 140 h 600"/>
                <a:gd name="T28" fmla="*/ 379 w 628"/>
                <a:gd name="T29" fmla="*/ 283 h 600"/>
                <a:gd name="T30" fmla="*/ 379 w 628"/>
                <a:gd name="T31" fmla="*/ 254 h 600"/>
                <a:gd name="T32" fmla="*/ 359 w 628"/>
                <a:gd name="T33" fmla="*/ 154 h 600"/>
                <a:gd name="T34" fmla="*/ 250 w 628"/>
                <a:gd name="T35" fmla="*/ 270 h 600"/>
                <a:gd name="T36" fmla="*/ 314 w 628"/>
                <a:gd name="T37" fmla="*/ 396 h 600"/>
                <a:gd name="T38" fmla="*/ 282 w 628"/>
                <a:gd name="T39" fmla="*/ 400 h 600"/>
                <a:gd name="T40" fmla="*/ 267 w 628"/>
                <a:gd name="T41" fmla="*/ 382 h 600"/>
                <a:gd name="T42" fmla="*/ 257 w 628"/>
                <a:gd name="T43" fmla="*/ 374 h 600"/>
                <a:gd name="T44" fmla="*/ 214 w 628"/>
                <a:gd name="T45" fmla="*/ 356 h 600"/>
                <a:gd name="T46" fmla="*/ 195 w 628"/>
                <a:gd name="T47" fmla="*/ 354 h 600"/>
                <a:gd name="T48" fmla="*/ 0 w 628"/>
                <a:gd name="T49" fmla="*/ 600 h 600"/>
                <a:gd name="T50" fmla="*/ 83 w 628"/>
                <a:gd name="T51" fmla="*/ 454 h 600"/>
                <a:gd name="T52" fmla="*/ 216 w 628"/>
                <a:gd name="T53" fmla="*/ 454 h 600"/>
                <a:gd name="T54" fmla="*/ 301 w 628"/>
                <a:gd name="T55" fmla="*/ 600 h 600"/>
                <a:gd name="T56" fmla="*/ 282 w 628"/>
                <a:gd name="T57" fmla="*/ 400 h 600"/>
                <a:gd name="T58" fmla="*/ 433 w 628"/>
                <a:gd name="T59" fmla="*/ 354 h 600"/>
                <a:gd name="T60" fmla="*/ 413 w 628"/>
                <a:gd name="T61" fmla="*/ 356 h 600"/>
                <a:gd name="T62" fmla="*/ 361 w 628"/>
                <a:gd name="T63" fmla="*/ 382 h 600"/>
                <a:gd name="T64" fmla="*/ 353 w 628"/>
                <a:gd name="T65" fmla="*/ 391 h 600"/>
                <a:gd name="T66" fmla="*/ 389 w 628"/>
                <a:gd name="T67" fmla="*/ 600 h 600"/>
                <a:gd name="T68" fmla="*/ 410 w 628"/>
                <a:gd name="T69" fmla="*/ 600 h 600"/>
                <a:gd name="T70" fmla="*/ 564 w 628"/>
                <a:gd name="T71" fmla="*/ 454 h 600"/>
                <a:gd name="T72" fmla="*/ 628 w 628"/>
                <a:gd name="T73" fmla="*/ 460 h 600"/>
                <a:gd name="T74" fmla="*/ 151 w 628"/>
                <a:gd name="T75" fmla="*/ 340 h 600"/>
                <a:gd name="T76" fmla="*/ 186 w 628"/>
                <a:gd name="T77" fmla="*/ 330 h 600"/>
                <a:gd name="T78" fmla="*/ 196 w 628"/>
                <a:gd name="T79" fmla="*/ 323 h 600"/>
                <a:gd name="T80" fmla="*/ 216 w 628"/>
                <a:gd name="T81" fmla="*/ 295 h 600"/>
                <a:gd name="T82" fmla="*/ 219 w 628"/>
                <a:gd name="T83" fmla="*/ 281 h 600"/>
                <a:gd name="T84" fmla="*/ 219 w 628"/>
                <a:gd name="T85" fmla="*/ 258 h 600"/>
                <a:gd name="T86" fmla="*/ 214 w 628"/>
                <a:gd name="T87" fmla="*/ 241 h 600"/>
                <a:gd name="T88" fmla="*/ 208 w 628"/>
                <a:gd name="T89" fmla="*/ 231 h 600"/>
                <a:gd name="T90" fmla="*/ 195 w 628"/>
                <a:gd name="T91" fmla="*/ 217 h 600"/>
                <a:gd name="T92" fmla="*/ 186 w 628"/>
                <a:gd name="T93" fmla="*/ 210 h 600"/>
                <a:gd name="T94" fmla="*/ 151 w 628"/>
                <a:gd name="T95" fmla="*/ 200 h 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28" h="600">
                  <a:moveTo>
                    <a:pt x="425" y="224"/>
                  </a:moveTo>
                  <a:cubicBezTo>
                    <a:pt x="423" y="226"/>
                    <a:pt x="421" y="229"/>
                    <a:pt x="420" y="231"/>
                  </a:cubicBezTo>
                  <a:cubicBezTo>
                    <a:pt x="419" y="231"/>
                    <a:pt x="419" y="232"/>
                    <a:pt x="419" y="232"/>
                  </a:cubicBezTo>
                  <a:cubicBezTo>
                    <a:pt x="418" y="234"/>
                    <a:pt x="416" y="236"/>
                    <a:pt x="415" y="239"/>
                  </a:cubicBezTo>
                  <a:cubicBezTo>
                    <a:pt x="415" y="240"/>
                    <a:pt x="414" y="240"/>
                    <a:pt x="414" y="241"/>
                  </a:cubicBezTo>
                  <a:cubicBezTo>
                    <a:pt x="413" y="244"/>
                    <a:pt x="412" y="246"/>
                    <a:pt x="411" y="249"/>
                  </a:cubicBezTo>
                  <a:cubicBezTo>
                    <a:pt x="411" y="249"/>
                    <a:pt x="411" y="250"/>
                    <a:pt x="411" y="250"/>
                  </a:cubicBezTo>
                  <a:cubicBezTo>
                    <a:pt x="410" y="253"/>
                    <a:pt x="409" y="255"/>
                    <a:pt x="409" y="258"/>
                  </a:cubicBezTo>
                  <a:cubicBezTo>
                    <a:pt x="409" y="259"/>
                    <a:pt x="409" y="260"/>
                    <a:pt x="408" y="261"/>
                  </a:cubicBezTo>
                  <a:cubicBezTo>
                    <a:pt x="408" y="264"/>
                    <a:pt x="408" y="267"/>
                    <a:pt x="408" y="270"/>
                  </a:cubicBezTo>
                  <a:cubicBezTo>
                    <a:pt x="408" y="274"/>
                    <a:pt x="408" y="278"/>
                    <a:pt x="409" y="281"/>
                  </a:cubicBezTo>
                  <a:cubicBezTo>
                    <a:pt x="409" y="282"/>
                    <a:pt x="409" y="283"/>
                    <a:pt x="409" y="283"/>
                  </a:cubicBezTo>
                  <a:cubicBezTo>
                    <a:pt x="410" y="287"/>
                    <a:pt x="411" y="290"/>
                    <a:pt x="412" y="293"/>
                  </a:cubicBezTo>
                  <a:cubicBezTo>
                    <a:pt x="412" y="294"/>
                    <a:pt x="412" y="294"/>
                    <a:pt x="412" y="295"/>
                  </a:cubicBezTo>
                  <a:cubicBezTo>
                    <a:pt x="414" y="298"/>
                    <a:pt x="415" y="301"/>
                    <a:pt x="417" y="304"/>
                  </a:cubicBezTo>
                  <a:cubicBezTo>
                    <a:pt x="417" y="305"/>
                    <a:pt x="417" y="305"/>
                    <a:pt x="418" y="306"/>
                  </a:cubicBezTo>
                  <a:cubicBezTo>
                    <a:pt x="420" y="309"/>
                    <a:pt x="422" y="312"/>
                    <a:pt x="424" y="315"/>
                  </a:cubicBezTo>
                  <a:cubicBezTo>
                    <a:pt x="424" y="315"/>
                    <a:pt x="424" y="315"/>
                    <a:pt x="424" y="315"/>
                  </a:cubicBezTo>
                  <a:cubicBezTo>
                    <a:pt x="427" y="318"/>
                    <a:pt x="429" y="320"/>
                    <a:pt x="432" y="323"/>
                  </a:cubicBezTo>
                  <a:cubicBezTo>
                    <a:pt x="432" y="323"/>
                    <a:pt x="432" y="323"/>
                    <a:pt x="432" y="323"/>
                  </a:cubicBezTo>
                  <a:cubicBezTo>
                    <a:pt x="435" y="326"/>
                    <a:pt x="438" y="328"/>
                    <a:pt x="441" y="330"/>
                  </a:cubicBezTo>
                  <a:cubicBezTo>
                    <a:pt x="442" y="330"/>
                    <a:pt x="442" y="330"/>
                    <a:pt x="442" y="330"/>
                  </a:cubicBezTo>
                  <a:cubicBezTo>
                    <a:pt x="446" y="332"/>
                    <a:pt x="449" y="334"/>
                    <a:pt x="452" y="335"/>
                  </a:cubicBezTo>
                  <a:cubicBezTo>
                    <a:pt x="453" y="335"/>
                    <a:pt x="453" y="335"/>
                    <a:pt x="453" y="335"/>
                  </a:cubicBezTo>
                  <a:cubicBezTo>
                    <a:pt x="461" y="338"/>
                    <a:pt x="469" y="340"/>
                    <a:pt x="478" y="340"/>
                  </a:cubicBezTo>
                  <a:cubicBezTo>
                    <a:pt x="516" y="340"/>
                    <a:pt x="547" y="309"/>
                    <a:pt x="547" y="270"/>
                  </a:cubicBezTo>
                  <a:cubicBezTo>
                    <a:pt x="547" y="231"/>
                    <a:pt x="516" y="200"/>
                    <a:pt x="478" y="200"/>
                  </a:cubicBezTo>
                  <a:cubicBezTo>
                    <a:pt x="468" y="200"/>
                    <a:pt x="458" y="202"/>
                    <a:pt x="450" y="206"/>
                  </a:cubicBezTo>
                  <a:cubicBezTo>
                    <a:pt x="450" y="206"/>
                    <a:pt x="450" y="206"/>
                    <a:pt x="450" y="206"/>
                  </a:cubicBezTo>
                  <a:cubicBezTo>
                    <a:pt x="449" y="206"/>
                    <a:pt x="449" y="206"/>
                    <a:pt x="449" y="206"/>
                  </a:cubicBezTo>
                  <a:cubicBezTo>
                    <a:pt x="446" y="208"/>
                    <a:pt x="444" y="209"/>
                    <a:pt x="442" y="210"/>
                  </a:cubicBezTo>
                  <a:cubicBezTo>
                    <a:pt x="441" y="210"/>
                    <a:pt x="441" y="211"/>
                    <a:pt x="440" y="211"/>
                  </a:cubicBezTo>
                  <a:cubicBezTo>
                    <a:pt x="438" y="213"/>
                    <a:pt x="435" y="215"/>
                    <a:pt x="433" y="216"/>
                  </a:cubicBezTo>
                  <a:cubicBezTo>
                    <a:pt x="433" y="217"/>
                    <a:pt x="432" y="217"/>
                    <a:pt x="432" y="217"/>
                  </a:cubicBezTo>
                  <a:cubicBezTo>
                    <a:pt x="430" y="219"/>
                    <a:pt x="428" y="221"/>
                    <a:pt x="426" y="223"/>
                  </a:cubicBezTo>
                  <a:cubicBezTo>
                    <a:pt x="426" y="223"/>
                    <a:pt x="425" y="224"/>
                    <a:pt x="425" y="224"/>
                  </a:cubicBezTo>
                  <a:close/>
                  <a:moveTo>
                    <a:pt x="314" y="140"/>
                  </a:moveTo>
                  <a:lnTo>
                    <a:pt x="314" y="140"/>
                  </a:lnTo>
                  <a:cubicBezTo>
                    <a:pt x="353" y="140"/>
                    <a:pt x="384" y="108"/>
                    <a:pt x="384" y="70"/>
                  </a:cubicBezTo>
                  <a:cubicBezTo>
                    <a:pt x="384" y="31"/>
                    <a:pt x="353" y="0"/>
                    <a:pt x="314" y="0"/>
                  </a:cubicBezTo>
                  <a:cubicBezTo>
                    <a:pt x="275" y="0"/>
                    <a:pt x="244" y="31"/>
                    <a:pt x="244" y="70"/>
                  </a:cubicBezTo>
                  <a:cubicBezTo>
                    <a:pt x="244" y="108"/>
                    <a:pt x="275" y="140"/>
                    <a:pt x="314" y="140"/>
                  </a:cubicBezTo>
                  <a:close/>
                  <a:moveTo>
                    <a:pt x="379" y="336"/>
                  </a:moveTo>
                  <a:lnTo>
                    <a:pt x="379" y="336"/>
                  </a:lnTo>
                  <a:lnTo>
                    <a:pt x="379" y="283"/>
                  </a:lnTo>
                  <a:cubicBezTo>
                    <a:pt x="379" y="279"/>
                    <a:pt x="378" y="274"/>
                    <a:pt x="378" y="270"/>
                  </a:cubicBezTo>
                  <a:cubicBezTo>
                    <a:pt x="378" y="266"/>
                    <a:pt x="379" y="262"/>
                    <a:pt x="379" y="257"/>
                  </a:cubicBezTo>
                  <a:lnTo>
                    <a:pt x="379" y="254"/>
                  </a:lnTo>
                  <a:lnTo>
                    <a:pt x="380" y="254"/>
                  </a:lnTo>
                  <a:cubicBezTo>
                    <a:pt x="385" y="223"/>
                    <a:pt x="404" y="197"/>
                    <a:pt x="431" y="183"/>
                  </a:cubicBezTo>
                  <a:cubicBezTo>
                    <a:pt x="412" y="165"/>
                    <a:pt x="387" y="154"/>
                    <a:pt x="359" y="154"/>
                  </a:cubicBezTo>
                  <a:lnTo>
                    <a:pt x="269" y="154"/>
                  </a:lnTo>
                  <a:cubicBezTo>
                    <a:pt x="241" y="154"/>
                    <a:pt x="216" y="165"/>
                    <a:pt x="197" y="183"/>
                  </a:cubicBezTo>
                  <a:cubicBezTo>
                    <a:pt x="228" y="199"/>
                    <a:pt x="250" y="232"/>
                    <a:pt x="250" y="270"/>
                  </a:cubicBezTo>
                  <a:cubicBezTo>
                    <a:pt x="250" y="278"/>
                    <a:pt x="249" y="285"/>
                    <a:pt x="247" y="293"/>
                  </a:cubicBezTo>
                  <a:lnTo>
                    <a:pt x="247" y="335"/>
                  </a:lnTo>
                  <a:cubicBezTo>
                    <a:pt x="276" y="347"/>
                    <a:pt x="299" y="369"/>
                    <a:pt x="314" y="396"/>
                  </a:cubicBezTo>
                  <a:cubicBezTo>
                    <a:pt x="328" y="369"/>
                    <a:pt x="352" y="348"/>
                    <a:pt x="379" y="336"/>
                  </a:cubicBezTo>
                  <a:close/>
                  <a:moveTo>
                    <a:pt x="282" y="400"/>
                  </a:moveTo>
                  <a:lnTo>
                    <a:pt x="282" y="400"/>
                  </a:lnTo>
                  <a:cubicBezTo>
                    <a:pt x="280" y="397"/>
                    <a:pt x="278" y="394"/>
                    <a:pt x="275" y="391"/>
                  </a:cubicBezTo>
                  <a:cubicBezTo>
                    <a:pt x="275" y="390"/>
                    <a:pt x="274" y="390"/>
                    <a:pt x="274" y="390"/>
                  </a:cubicBezTo>
                  <a:cubicBezTo>
                    <a:pt x="272" y="387"/>
                    <a:pt x="270" y="385"/>
                    <a:pt x="267" y="382"/>
                  </a:cubicBezTo>
                  <a:cubicBezTo>
                    <a:pt x="267" y="382"/>
                    <a:pt x="266" y="382"/>
                    <a:pt x="266" y="381"/>
                  </a:cubicBezTo>
                  <a:cubicBezTo>
                    <a:pt x="263" y="379"/>
                    <a:pt x="261" y="377"/>
                    <a:pt x="258" y="375"/>
                  </a:cubicBezTo>
                  <a:cubicBezTo>
                    <a:pt x="257" y="374"/>
                    <a:pt x="257" y="374"/>
                    <a:pt x="257" y="374"/>
                  </a:cubicBezTo>
                  <a:cubicBezTo>
                    <a:pt x="247" y="367"/>
                    <a:pt x="237" y="362"/>
                    <a:pt x="225" y="359"/>
                  </a:cubicBezTo>
                  <a:cubicBezTo>
                    <a:pt x="223" y="358"/>
                    <a:pt x="220" y="357"/>
                    <a:pt x="218" y="357"/>
                  </a:cubicBezTo>
                  <a:cubicBezTo>
                    <a:pt x="217" y="356"/>
                    <a:pt x="215" y="356"/>
                    <a:pt x="214" y="356"/>
                  </a:cubicBezTo>
                  <a:cubicBezTo>
                    <a:pt x="212" y="356"/>
                    <a:pt x="210" y="355"/>
                    <a:pt x="208" y="355"/>
                  </a:cubicBezTo>
                  <a:cubicBezTo>
                    <a:pt x="207" y="355"/>
                    <a:pt x="206" y="355"/>
                    <a:pt x="205" y="355"/>
                  </a:cubicBezTo>
                  <a:cubicBezTo>
                    <a:pt x="202" y="354"/>
                    <a:pt x="199" y="354"/>
                    <a:pt x="195" y="354"/>
                  </a:cubicBezTo>
                  <a:lnTo>
                    <a:pt x="105" y="354"/>
                  </a:lnTo>
                  <a:cubicBezTo>
                    <a:pt x="47" y="354"/>
                    <a:pt x="0" y="401"/>
                    <a:pt x="0" y="460"/>
                  </a:cubicBezTo>
                  <a:lnTo>
                    <a:pt x="0" y="600"/>
                  </a:lnTo>
                  <a:lnTo>
                    <a:pt x="62" y="600"/>
                  </a:lnTo>
                  <a:lnTo>
                    <a:pt x="62" y="454"/>
                  </a:lnTo>
                  <a:lnTo>
                    <a:pt x="83" y="454"/>
                  </a:lnTo>
                  <a:lnTo>
                    <a:pt x="83" y="600"/>
                  </a:lnTo>
                  <a:lnTo>
                    <a:pt x="216" y="600"/>
                  </a:lnTo>
                  <a:lnTo>
                    <a:pt x="216" y="454"/>
                  </a:lnTo>
                  <a:lnTo>
                    <a:pt x="237" y="454"/>
                  </a:lnTo>
                  <a:lnTo>
                    <a:pt x="237" y="600"/>
                  </a:lnTo>
                  <a:lnTo>
                    <a:pt x="301" y="600"/>
                  </a:lnTo>
                  <a:lnTo>
                    <a:pt x="301" y="460"/>
                  </a:lnTo>
                  <a:cubicBezTo>
                    <a:pt x="301" y="437"/>
                    <a:pt x="294" y="417"/>
                    <a:pt x="282" y="400"/>
                  </a:cubicBezTo>
                  <a:cubicBezTo>
                    <a:pt x="282" y="400"/>
                    <a:pt x="282" y="400"/>
                    <a:pt x="282" y="400"/>
                  </a:cubicBezTo>
                  <a:close/>
                  <a:moveTo>
                    <a:pt x="523" y="354"/>
                  </a:moveTo>
                  <a:lnTo>
                    <a:pt x="523" y="354"/>
                  </a:lnTo>
                  <a:lnTo>
                    <a:pt x="433" y="354"/>
                  </a:lnTo>
                  <a:cubicBezTo>
                    <a:pt x="429" y="354"/>
                    <a:pt x="426" y="354"/>
                    <a:pt x="423" y="355"/>
                  </a:cubicBezTo>
                  <a:cubicBezTo>
                    <a:pt x="422" y="355"/>
                    <a:pt x="421" y="355"/>
                    <a:pt x="420" y="355"/>
                  </a:cubicBezTo>
                  <a:cubicBezTo>
                    <a:pt x="418" y="355"/>
                    <a:pt x="415" y="356"/>
                    <a:pt x="413" y="356"/>
                  </a:cubicBezTo>
                  <a:cubicBezTo>
                    <a:pt x="412" y="356"/>
                    <a:pt x="411" y="356"/>
                    <a:pt x="410" y="357"/>
                  </a:cubicBezTo>
                  <a:cubicBezTo>
                    <a:pt x="408" y="357"/>
                    <a:pt x="405" y="358"/>
                    <a:pt x="403" y="358"/>
                  </a:cubicBezTo>
                  <a:cubicBezTo>
                    <a:pt x="387" y="363"/>
                    <a:pt x="373" y="371"/>
                    <a:pt x="361" y="382"/>
                  </a:cubicBezTo>
                  <a:cubicBezTo>
                    <a:pt x="361" y="382"/>
                    <a:pt x="361" y="382"/>
                    <a:pt x="361" y="383"/>
                  </a:cubicBezTo>
                  <a:cubicBezTo>
                    <a:pt x="358" y="385"/>
                    <a:pt x="356" y="388"/>
                    <a:pt x="353" y="390"/>
                  </a:cubicBezTo>
                  <a:cubicBezTo>
                    <a:pt x="353" y="390"/>
                    <a:pt x="353" y="391"/>
                    <a:pt x="353" y="391"/>
                  </a:cubicBezTo>
                  <a:cubicBezTo>
                    <a:pt x="337" y="409"/>
                    <a:pt x="327" y="433"/>
                    <a:pt x="327" y="460"/>
                  </a:cubicBezTo>
                  <a:lnTo>
                    <a:pt x="327" y="600"/>
                  </a:lnTo>
                  <a:lnTo>
                    <a:pt x="389" y="600"/>
                  </a:lnTo>
                  <a:lnTo>
                    <a:pt x="389" y="454"/>
                  </a:lnTo>
                  <a:lnTo>
                    <a:pt x="410" y="454"/>
                  </a:lnTo>
                  <a:lnTo>
                    <a:pt x="410" y="600"/>
                  </a:lnTo>
                  <a:lnTo>
                    <a:pt x="543" y="600"/>
                  </a:lnTo>
                  <a:lnTo>
                    <a:pt x="543" y="454"/>
                  </a:lnTo>
                  <a:lnTo>
                    <a:pt x="564" y="454"/>
                  </a:lnTo>
                  <a:lnTo>
                    <a:pt x="564" y="600"/>
                  </a:lnTo>
                  <a:lnTo>
                    <a:pt x="628" y="600"/>
                  </a:lnTo>
                  <a:lnTo>
                    <a:pt x="628" y="460"/>
                  </a:lnTo>
                  <a:cubicBezTo>
                    <a:pt x="628" y="401"/>
                    <a:pt x="581" y="354"/>
                    <a:pt x="523" y="354"/>
                  </a:cubicBezTo>
                  <a:close/>
                  <a:moveTo>
                    <a:pt x="151" y="340"/>
                  </a:moveTo>
                  <a:lnTo>
                    <a:pt x="151" y="340"/>
                  </a:lnTo>
                  <a:cubicBezTo>
                    <a:pt x="159" y="340"/>
                    <a:pt x="167" y="338"/>
                    <a:pt x="175" y="335"/>
                  </a:cubicBezTo>
                  <a:cubicBezTo>
                    <a:pt x="175" y="335"/>
                    <a:pt x="175" y="335"/>
                    <a:pt x="176" y="335"/>
                  </a:cubicBezTo>
                  <a:cubicBezTo>
                    <a:pt x="179" y="334"/>
                    <a:pt x="183" y="332"/>
                    <a:pt x="186" y="330"/>
                  </a:cubicBezTo>
                  <a:cubicBezTo>
                    <a:pt x="186" y="330"/>
                    <a:pt x="186" y="330"/>
                    <a:pt x="186" y="330"/>
                  </a:cubicBezTo>
                  <a:cubicBezTo>
                    <a:pt x="190" y="328"/>
                    <a:pt x="193" y="326"/>
                    <a:pt x="196" y="323"/>
                  </a:cubicBezTo>
                  <a:cubicBezTo>
                    <a:pt x="196" y="323"/>
                    <a:pt x="196" y="323"/>
                    <a:pt x="196" y="323"/>
                  </a:cubicBezTo>
                  <a:cubicBezTo>
                    <a:pt x="202" y="318"/>
                    <a:pt x="206" y="312"/>
                    <a:pt x="210" y="306"/>
                  </a:cubicBezTo>
                  <a:cubicBezTo>
                    <a:pt x="211" y="305"/>
                    <a:pt x="211" y="305"/>
                    <a:pt x="211" y="304"/>
                  </a:cubicBezTo>
                  <a:cubicBezTo>
                    <a:pt x="213" y="301"/>
                    <a:pt x="214" y="298"/>
                    <a:pt x="216" y="295"/>
                  </a:cubicBezTo>
                  <a:cubicBezTo>
                    <a:pt x="216" y="294"/>
                    <a:pt x="216" y="294"/>
                    <a:pt x="216" y="293"/>
                  </a:cubicBezTo>
                  <a:cubicBezTo>
                    <a:pt x="217" y="290"/>
                    <a:pt x="218" y="287"/>
                    <a:pt x="219" y="283"/>
                  </a:cubicBezTo>
                  <a:cubicBezTo>
                    <a:pt x="219" y="282"/>
                    <a:pt x="219" y="282"/>
                    <a:pt x="219" y="281"/>
                  </a:cubicBezTo>
                  <a:cubicBezTo>
                    <a:pt x="220" y="278"/>
                    <a:pt x="220" y="274"/>
                    <a:pt x="220" y="270"/>
                  </a:cubicBezTo>
                  <a:cubicBezTo>
                    <a:pt x="220" y="267"/>
                    <a:pt x="220" y="264"/>
                    <a:pt x="220" y="261"/>
                  </a:cubicBezTo>
                  <a:cubicBezTo>
                    <a:pt x="219" y="260"/>
                    <a:pt x="219" y="259"/>
                    <a:pt x="219" y="258"/>
                  </a:cubicBezTo>
                  <a:cubicBezTo>
                    <a:pt x="219" y="255"/>
                    <a:pt x="218" y="252"/>
                    <a:pt x="217" y="250"/>
                  </a:cubicBezTo>
                  <a:cubicBezTo>
                    <a:pt x="217" y="249"/>
                    <a:pt x="217" y="249"/>
                    <a:pt x="217" y="249"/>
                  </a:cubicBezTo>
                  <a:cubicBezTo>
                    <a:pt x="216" y="246"/>
                    <a:pt x="215" y="244"/>
                    <a:pt x="214" y="241"/>
                  </a:cubicBezTo>
                  <a:cubicBezTo>
                    <a:pt x="214" y="240"/>
                    <a:pt x="213" y="240"/>
                    <a:pt x="213" y="239"/>
                  </a:cubicBezTo>
                  <a:cubicBezTo>
                    <a:pt x="212" y="236"/>
                    <a:pt x="210" y="234"/>
                    <a:pt x="209" y="231"/>
                  </a:cubicBezTo>
                  <a:lnTo>
                    <a:pt x="208" y="231"/>
                  </a:lnTo>
                  <a:cubicBezTo>
                    <a:pt x="207" y="229"/>
                    <a:pt x="205" y="226"/>
                    <a:pt x="203" y="224"/>
                  </a:cubicBezTo>
                  <a:cubicBezTo>
                    <a:pt x="203" y="224"/>
                    <a:pt x="202" y="223"/>
                    <a:pt x="202" y="223"/>
                  </a:cubicBezTo>
                  <a:cubicBezTo>
                    <a:pt x="200" y="221"/>
                    <a:pt x="198" y="219"/>
                    <a:pt x="195" y="217"/>
                  </a:cubicBezTo>
                  <a:cubicBezTo>
                    <a:pt x="195" y="217"/>
                    <a:pt x="195" y="217"/>
                    <a:pt x="195" y="216"/>
                  </a:cubicBezTo>
                  <a:cubicBezTo>
                    <a:pt x="193" y="215"/>
                    <a:pt x="190" y="213"/>
                    <a:pt x="188" y="211"/>
                  </a:cubicBezTo>
                  <a:cubicBezTo>
                    <a:pt x="187" y="211"/>
                    <a:pt x="187" y="210"/>
                    <a:pt x="186" y="210"/>
                  </a:cubicBezTo>
                  <a:cubicBezTo>
                    <a:pt x="184" y="209"/>
                    <a:pt x="181" y="207"/>
                    <a:pt x="179" y="206"/>
                  </a:cubicBezTo>
                  <a:cubicBezTo>
                    <a:pt x="179" y="206"/>
                    <a:pt x="178" y="206"/>
                    <a:pt x="178" y="206"/>
                  </a:cubicBezTo>
                  <a:cubicBezTo>
                    <a:pt x="170" y="202"/>
                    <a:pt x="160" y="200"/>
                    <a:pt x="151" y="200"/>
                  </a:cubicBezTo>
                  <a:cubicBezTo>
                    <a:pt x="112" y="200"/>
                    <a:pt x="81" y="231"/>
                    <a:pt x="81" y="270"/>
                  </a:cubicBezTo>
                  <a:cubicBezTo>
                    <a:pt x="81" y="309"/>
                    <a:pt x="112" y="340"/>
                    <a:pt x="151" y="340"/>
                  </a:cubicBezTo>
                  <a:close/>
                </a:path>
              </a:pathLst>
            </a:custGeom>
            <a:solidFill>
              <a:srgbClr val="365B7C"/>
            </a:solidFill>
            <a:ln>
              <a:noFill/>
            </a:ln>
          </p:spPr>
          <p:txBody>
            <a:bodyPr vert="horz" wrap="square" lIns="91440" tIns="45720" rIns="91440" bIns="45720" numCol="1" anchor="t" anchorCtr="0" compatLnSpc="1"/>
            <a:lstStyle/>
            <a:p>
              <a:endParaRPr lang="zh-CN" altLang="en-US">
                <a:solidFill>
                  <a:schemeClr val="accent2"/>
                </a:solidFill>
              </a:endParaRPr>
            </a:p>
          </p:txBody>
        </p:sp>
      </p:grpSp>
      <p:grpSp>
        <p:nvGrpSpPr>
          <p:cNvPr id="10" name="组合 9"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GrpSpPr/>
          <p:nvPr/>
        </p:nvGrpSpPr>
        <p:grpSpPr>
          <a:xfrm>
            <a:off x="4698609" y="3736913"/>
            <a:ext cx="1873882" cy="1877138"/>
            <a:chOff x="4698609" y="3736913"/>
            <a:chExt cx="1873882" cy="1877138"/>
          </a:xfrm>
        </p:grpSpPr>
        <p:grpSp>
          <p:nvGrpSpPr>
            <p:cNvPr id="6" name="组合 5"/>
            <p:cNvGrpSpPr/>
            <p:nvPr/>
          </p:nvGrpSpPr>
          <p:grpSpPr>
            <a:xfrm>
              <a:off x="4698609" y="3736913"/>
              <a:ext cx="1873882" cy="1877138"/>
              <a:chOff x="2063415" y="3261004"/>
              <a:chExt cx="1656000" cy="1658877"/>
            </a:xfrm>
          </p:grpSpPr>
          <p:sp>
            <p:nvSpPr>
              <p:cNvPr id="17" name="任意多边形 16"/>
              <p:cNvSpPr/>
              <p:nvPr/>
            </p:nvSpPr>
            <p:spPr>
              <a:xfrm>
                <a:off x="2063415" y="3261004"/>
                <a:ext cx="1656000" cy="1658877"/>
              </a:xfrm>
              <a:custGeom>
                <a:avLst/>
                <a:gdLst>
                  <a:gd name="connsiteX0" fmla="*/ 0 w 1656000"/>
                  <a:gd name="connsiteY0" fmla="*/ 0 h 1658877"/>
                  <a:gd name="connsiteX1" fmla="*/ 404726 w 1656000"/>
                  <a:gd name="connsiteY1" fmla="*/ 0 h 1658877"/>
                  <a:gd name="connsiteX2" fmla="*/ 583096 w 1656000"/>
                  <a:gd name="connsiteY2" fmla="*/ 0 h 1658877"/>
                  <a:gd name="connsiteX3" fmla="*/ 1251274 w 1656000"/>
                  <a:gd name="connsiteY3" fmla="*/ 0 h 1658877"/>
                  <a:gd name="connsiteX4" fmla="*/ 1656000 w 1656000"/>
                  <a:gd name="connsiteY4" fmla="*/ 404726 h 1658877"/>
                  <a:gd name="connsiteX5" fmla="*/ 1656000 w 1656000"/>
                  <a:gd name="connsiteY5" fmla="*/ 1251274 h 1658877"/>
                  <a:gd name="connsiteX6" fmla="*/ 1652796 w 1656000"/>
                  <a:gd name="connsiteY6" fmla="*/ 1283057 h 1658877"/>
                  <a:gd name="connsiteX7" fmla="*/ 1652796 w 1656000"/>
                  <a:gd name="connsiteY7" fmla="*/ 1658877 h 1658877"/>
                  <a:gd name="connsiteX8" fmla="*/ 1069700 w 1656000"/>
                  <a:gd name="connsiteY8" fmla="*/ 1658877 h 1658877"/>
                  <a:gd name="connsiteX9" fmla="*/ 1069700 w 1656000"/>
                  <a:gd name="connsiteY9" fmla="*/ 1656000 h 1658877"/>
                  <a:gd name="connsiteX10" fmla="*/ 404726 w 1656000"/>
                  <a:gd name="connsiteY10" fmla="*/ 1656000 h 1658877"/>
                  <a:gd name="connsiteX11" fmla="*/ 0 w 1656000"/>
                  <a:gd name="connsiteY11" fmla="*/ 1251274 h 1658877"/>
                  <a:gd name="connsiteX12" fmla="*/ 0 w 1656000"/>
                  <a:gd name="connsiteY12" fmla="*/ 838080 h 1658877"/>
                  <a:gd name="connsiteX13" fmla="*/ 0 w 1656000"/>
                  <a:gd name="connsiteY13" fmla="*/ 404726 h 1658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56000" h="1658877">
                    <a:moveTo>
                      <a:pt x="0" y="0"/>
                    </a:moveTo>
                    <a:lnTo>
                      <a:pt x="404726" y="0"/>
                    </a:lnTo>
                    <a:lnTo>
                      <a:pt x="583096" y="0"/>
                    </a:lnTo>
                    <a:lnTo>
                      <a:pt x="1251274" y="0"/>
                    </a:lnTo>
                    <a:cubicBezTo>
                      <a:pt x="1474798" y="0"/>
                      <a:pt x="1656000" y="181202"/>
                      <a:pt x="1656000" y="404726"/>
                    </a:cubicBezTo>
                    <a:lnTo>
                      <a:pt x="1656000" y="1251274"/>
                    </a:lnTo>
                    <a:lnTo>
                      <a:pt x="1652796" y="1283057"/>
                    </a:lnTo>
                    <a:lnTo>
                      <a:pt x="1652796" y="1658877"/>
                    </a:lnTo>
                    <a:lnTo>
                      <a:pt x="1069700" y="1658877"/>
                    </a:lnTo>
                    <a:lnTo>
                      <a:pt x="1069700" y="1656000"/>
                    </a:lnTo>
                    <a:lnTo>
                      <a:pt x="404726" y="1656000"/>
                    </a:lnTo>
                    <a:cubicBezTo>
                      <a:pt x="181202" y="1656000"/>
                      <a:pt x="0" y="1474798"/>
                      <a:pt x="0" y="1251274"/>
                    </a:cubicBezTo>
                    <a:lnTo>
                      <a:pt x="0" y="838080"/>
                    </a:lnTo>
                    <a:lnTo>
                      <a:pt x="0" y="404726"/>
                    </a:lnTo>
                    <a:close/>
                  </a:path>
                </a:pathLst>
              </a:custGeom>
              <a:solidFill>
                <a:srgbClr val="96648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8" name="任意多边形 17"/>
              <p:cNvSpPr>
                <a:spLocks noChangeAspect="1"/>
              </p:cNvSpPr>
              <p:nvPr/>
            </p:nvSpPr>
            <p:spPr>
              <a:xfrm>
                <a:off x="2298445" y="3496442"/>
                <a:ext cx="1185940" cy="1188000"/>
              </a:xfrm>
              <a:custGeom>
                <a:avLst/>
                <a:gdLst>
                  <a:gd name="connsiteX0" fmla="*/ 0 w 1656000"/>
                  <a:gd name="connsiteY0" fmla="*/ 0 h 1658877"/>
                  <a:gd name="connsiteX1" fmla="*/ 404726 w 1656000"/>
                  <a:gd name="connsiteY1" fmla="*/ 0 h 1658877"/>
                  <a:gd name="connsiteX2" fmla="*/ 583096 w 1656000"/>
                  <a:gd name="connsiteY2" fmla="*/ 0 h 1658877"/>
                  <a:gd name="connsiteX3" fmla="*/ 1251274 w 1656000"/>
                  <a:gd name="connsiteY3" fmla="*/ 0 h 1658877"/>
                  <a:gd name="connsiteX4" fmla="*/ 1656000 w 1656000"/>
                  <a:gd name="connsiteY4" fmla="*/ 404726 h 1658877"/>
                  <a:gd name="connsiteX5" fmla="*/ 1656000 w 1656000"/>
                  <a:gd name="connsiteY5" fmla="*/ 1251274 h 1658877"/>
                  <a:gd name="connsiteX6" fmla="*/ 1652796 w 1656000"/>
                  <a:gd name="connsiteY6" fmla="*/ 1283057 h 1658877"/>
                  <a:gd name="connsiteX7" fmla="*/ 1652796 w 1656000"/>
                  <a:gd name="connsiteY7" fmla="*/ 1658877 h 1658877"/>
                  <a:gd name="connsiteX8" fmla="*/ 1069700 w 1656000"/>
                  <a:gd name="connsiteY8" fmla="*/ 1658877 h 1658877"/>
                  <a:gd name="connsiteX9" fmla="*/ 1069700 w 1656000"/>
                  <a:gd name="connsiteY9" fmla="*/ 1656000 h 1658877"/>
                  <a:gd name="connsiteX10" fmla="*/ 404726 w 1656000"/>
                  <a:gd name="connsiteY10" fmla="*/ 1656000 h 1658877"/>
                  <a:gd name="connsiteX11" fmla="*/ 0 w 1656000"/>
                  <a:gd name="connsiteY11" fmla="*/ 1251274 h 1658877"/>
                  <a:gd name="connsiteX12" fmla="*/ 0 w 1656000"/>
                  <a:gd name="connsiteY12" fmla="*/ 838080 h 1658877"/>
                  <a:gd name="connsiteX13" fmla="*/ 0 w 1656000"/>
                  <a:gd name="connsiteY13" fmla="*/ 404726 h 1658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56000" h="1658877">
                    <a:moveTo>
                      <a:pt x="0" y="0"/>
                    </a:moveTo>
                    <a:lnTo>
                      <a:pt x="404726" y="0"/>
                    </a:lnTo>
                    <a:lnTo>
                      <a:pt x="583096" y="0"/>
                    </a:lnTo>
                    <a:lnTo>
                      <a:pt x="1251274" y="0"/>
                    </a:lnTo>
                    <a:cubicBezTo>
                      <a:pt x="1474798" y="0"/>
                      <a:pt x="1656000" y="181202"/>
                      <a:pt x="1656000" y="404726"/>
                    </a:cubicBezTo>
                    <a:lnTo>
                      <a:pt x="1656000" y="1251274"/>
                    </a:lnTo>
                    <a:lnTo>
                      <a:pt x="1652796" y="1283057"/>
                    </a:lnTo>
                    <a:lnTo>
                      <a:pt x="1652796" y="1658877"/>
                    </a:lnTo>
                    <a:lnTo>
                      <a:pt x="1069700" y="1658877"/>
                    </a:lnTo>
                    <a:lnTo>
                      <a:pt x="1069700" y="1656000"/>
                    </a:lnTo>
                    <a:lnTo>
                      <a:pt x="404726" y="1656000"/>
                    </a:lnTo>
                    <a:cubicBezTo>
                      <a:pt x="181202" y="1656000"/>
                      <a:pt x="0" y="1474798"/>
                      <a:pt x="0" y="1251274"/>
                    </a:cubicBezTo>
                    <a:lnTo>
                      <a:pt x="0" y="838080"/>
                    </a:lnTo>
                    <a:lnTo>
                      <a:pt x="0" y="404726"/>
                    </a:lnTo>
                    <a:close/>
                  </a:path>
                </a:pathLst>
              </a:custGeom>
              <a:gradFill>
                <a:gsLst>
                  <a:gs pos="100000">
                    <a:schemeClr val="bg1">
                      <a:lumMod val="85000"/>
                    </a:schemeClr>
                  </a:gs>
                  <a:gs pos="0">
                    <a:schemeClr val="bg1"/>
                  </a:gs>
                </a:gsLst>
                <a:lin ang="13200000" scaled="0"/>
              </a:gradFill>
              <a:ln>
                <a:noFill/>
              </a:ln>
              <a:effectLst>
                <a:outerShdw blurRad="127000" dist="635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grpSp>
        <p:sp>
          <p:nvSpPr>
            <p:cNvPr id="65" name="Freeform 26"/>
            <p:cNvSpPr>
              <a:spLocks noEditPoints="1"/>
            </p:cNvSpPr>
            <p:nvPr/>
          </p:nvSpPr>
          <p:spPr bwMode="auto">
            <a:xfrm>
              <a:off x="5399114" y="4447591"/>
              <a:ext cx="455210" cy="478260"/>
            </a:xfrm>
            <a:custGeom>
              <a:avLst/>
              <a:gdLst>
                <a:gd name="T0" fmla="*/ 139 w 577"/>
                <a:gd name="T1" fmla="*/ 87 h 609"/>
                <a:gd name="T2" fmla="*/ 27 w 577"/>
                <a:gd name="T3" fmla="*/ 87 h 609"/>
                <a:gd name="T4" fmla="*/ 27 w 577"/>
                <a:gd name="T5" fmla="*/ 48 h 609"/>
                <a:gd name="T6" fmla="*/ 139 w 577"/>
                <a:gd name="T7" fmla="*/ 48 h 609"/>
                <a:gd name="T8" fmla="*/ 139 w 577"/>
                <a:gd name="T9" fmla="*/ 87 h 609"/>
                <a:gd name="T10" fmla="*/ 139 w 577"/>
                <a:gd name="T11" fmla="*/ 179 h 609"/>
                <a:gd name="T12" fmla="*/ 27 w 577"/>
                <a:gd name="T13" fmla="*/ 179 h 609"/>
                <a:gd name="T14" fmla="*/ 27 w 577"/>
                <a:gd name="T15" fmla="*/ 140 h 609"/>
                <a:gd name="T16" fmla="*/ 139 w 577"/>
                <a:gd name="T17" fmla="*/ 140 h 609"/>
                <a:gd name="T18" fmla="*/ 139 w 577"/>
                <a:gd name="T19" fmla="*/ 179 h 609"/>
                <a:gd name="T20" fmla="*/ 139 w 577"/>
                <a:gd name="T21" fmla="*/ 271 h 609"/>
                <a:gd name="T22" fmla="*/ 27 w 577"/>
                <a:gd name="T23" fmla="*/ 271 h 609"/>
                <a:gd name="T24" fmla="*/ 27 w 577"/>
                <a:gd name="T25" fmla="*/ 232 h 609"/>
                <a:gd name="T26" fmla="*/ 139 w 577"/>
                <a:gd name="T27" fmla="*/ 232 h 609"/>
                <a:gd name="T28" fmla="*/ 139 w 577"/>
                <a:gd name="T29" fmla="*/ 271 h 609"/>
                <a:gd name="T30" fmla="*/ 0 w 577"/>
                <a:gd name="T31" fmla="*/ 609 h 609"/>
                <a:gd name="T32" fmla="*/ 166 w 577"/>
                <a:gd name="T33" fmla="*/ 609 h 609"/>
                <a:gd name="T34" fmla="*/ 166 w 577"/>
                <a:gd name="T35" fmla="*/ 0 h 609"/>
                <a:gd name="T36" fmla="*/ 0 w 577"/>
                <a:gd name="T37" fmla="*/ 0 h 609"/>
                <a:gd name="T38" fmla="*/ 0 w 577"/>
                <a:gd name="T39" fmla="*/ 609 h 609"/>
                <a:gd name="T40" fmla="*/ 344 w 577"/>
                <a:gd name="T41" fmla="*/ 87 h 609"/>
                <a:gd name="T42" fmla="*/ 232 w 577"/>
                <a:gd name="T43" fmla="*/ 87 h 609"/>
                <a:gd name="T44" fmla="*/ 232 w 577"/>
                <a:gd name="T45" fmla="*/ 48 h 609"/>
                <a:gd name="T46" fmla="*/ 344 w 577"/>
                <a:gd name="T47" fmla="*/ 48 h 609"/>
                <a:gd name="T48" fmla="*/ 344 w 577"/>
                <a:gd name="T49" fmla="*/ 87 h 609"/>
                <a:gd name="T50" fmla="*/ 344 w 577"/>
                <a:gd name="T51" fmla="*/ 179 h 609"/>
                <a:gd name="T52" fmla="*/ 232 w 577"/>
                <a:gd name="T53" fmla="*/ 179 h 609"/>
                <a:gd name="T54" fmla="*/ 232 w 577"/>
                <a:gd name="T55" fmla="*/ 140 h 609"/>
                <a:gd name="T56" fmla="*/ 344 w 577"/>
                <a:gd name="T57" fmla="*/ 140 h 609"/>
                <a:gd name="T58" fmla="*/ 344 w 577"/>
                <a:gd name="T59" fmla="*/ 179 h 609"/>
                <a:gd name="T60" fmla="*/ 344 w 577"/>
                <a:gd name="T61" fmla="*/ 271 h 609"/>
                <a:gd name="T62" fmla="*/ 232 w 577"/>
                <a:gd name="T63" fmla="*/ 271 h 609"/>
                <a:gd name="T64" fmla="*/ 232 w 577"/>
                <a:gd name="T65" fmla="*/ 232 h 609"/>
                <a:gd name="T66" fmla="*/ 344 w 577"/>
                <a:gd name="T67" fmla="*/ 232 h 609"/>
                <a:gd name="T68" fmla="*/ 344 w 577"/>
                <a:gd name="T69" fmla="*/ 271 h 609"/>
                <a:gd name="T70" fmla="*/ 205 w 577"/>
                <a:gd name="T71" fmla="*/ 609 h 609"/>
                <a:gd name="T72" fmla="*/ 371 w 577"/>
                <a:gd name="T73" fmla="*/ 609 h 609"/>
                <a:gd name="T74" fmla="*/ 371 w 577"/>
                <a:gd name="T75" fmla="*/ 0 h 609"/>
                <a:gd name="T76" fmla="*/ 205 w 577"/>
                <a:gd name="T77" fmla="*/ 0 h 609"/>
                <a:gd name="T78" fmla="*/ 205 w 577"/>
                <a:gd name="T79" fmla="*/ 609 h 609"/>
                <a:gd name="T80" fmla="*/ 549 w 577"/>
                <a:gd name="T81" fmla="*/ 87 h 609"/>
                <a:gd name="T82" fmla="*/ 437 w 577"/>
                <a:gd name="T83" fmla="*/ 87 h 609"/>
                <a:gd name="T84" fmla="*/ 437 w 577"/>
                <a:gd name="T85" fmla="*/ 48 h 609"/>
                <a:gd name="T86" fmla="*/ 549 w 577"/>
                <a:gd name="T87" fmla="*/ 48 h 609"/>
                <a:gd name="T88" fmla="*/ 549 w 577"/>
                <a:gd name="T89" fmla="*/ 87 h 609"/>
                <a:gd name="T90" fmla="*/ 549 w 577"/>
                <a:gd name="T91" fmla="*/ 179 h 609"/>
                <a:gd name="T92" fmla="*/ 437 w 577"/>
                <a:gd name="T93" fmla="*/ 179 h 609"/>
                <a:gd name="T94" fmla="*/ 437 w 577"/>
                <a:gd name="T95" fmla="*/ 140 h 609"/>
                <a:gd name="T96" fmla="*/ 549 w 577"/>
                <a:gd name="T97" fmla="*/ 140 h 609"/>
                <a:gd name="T98" fmla="*/ 549 w 577"/>
                <a:gd name="T99" fmla="*/ 179 h 609"/>
                <a:gd name="T100" fmla="*/ 549 w 577"/>
                <a:gd name="T101" fmla="*/ 271 h 609"/>
                <a:gd name="T102" fmla="*/ 437 w 577"/>
                <a:gd name="T103" fmla="*/ 271 h 609"/>
                <a:gd name="T104" fmla="*/ 437 w 577"/>
                <a:gd name="T105" fmla="*/ 232 h 609"/>
                <a:gd name="T106" fmla="*/ 549 w 577"/>
                <a:gd name="T107" fmla="*/ 232 h 609"/>
                <a:gd name="T108" fmla="*/ 549 w 577"/>
                <a:gd name="T109" fmla="*/ 271 h 609"/>
                <a:gd name="T110" fmla="*/ 410 w 577"/>
                <a:gd name="T111" fmla="*/ 609 h 609"/>
                <a:gd name="T112" fmla="*/ 577 w 577"/>
                <a:gd name="T113" fmla="*/ 609 h 609"/>
                <a:gd name="T114" fmla="*/ 577 w 577"/>
                <a:gd name="T115" fmla="*/ 0 h 609"/>
                <a:gd name="T116" fmla="*/ 410 w 577"/>
                <a:gd name="T117" fmla="*/ 0 h 609"/>
                <a:gd name="T118" fmla="*/ 410 w 577"/>
                <a:gd name="T119" fmla="*/ 609 h 6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77" h="609">
                  <a:moveTo>
                    <a:pt x="139" y="87"/>
                  </a:moveTo>
                  <a:lnTo>
                    <a:pt x="27" y="87"/>
                  </a:lnTo>
                  <a:lnTo>
                    <a:pt x="27" y="48"/>
                  </a:lnTo>
                  <a:lnTo>
                    <a:pt x="139" y="48"/>
                  </a:lnTo>
                  <a:lnTo>
                    <a:pt x="139" y="87"/>
                  </a:lnTo>
                  <a:close/>
                  <a:moveTo>
                    <a:pt x="139" y="179"/>
                  </a:moveTo>
                  <a:lnTo>
                    <a:pt x="27" y="179"/>
                  </a:lnTo>
                  <a:lnTo>
                    <a:pt x="27" y="140"/>
                  </a:lnTo>
                  <a:lnTo>
                    <a:pt x="139" y="140"/>
                  </a:lnTo>
                  <a:lnTo>
                    <a:pt x="139" y="179"/>
                  </a:lnTo>
                  <a:close/>
                  <a:moveTo>
                    <a:pt x="139" y="271"/>
                  </a:moveTo>
                  <a:lnTo>
                    <a:pt x="27" y="271"/>
                  </a:lnTo>
                  <a:lnTo>
                    <a:pt x="27" y="232"/>
                  </a:lnTo>
                  <a:lnTo>
                    <a:pt x="139" y="232"/>
                  </a:lnTo>
                  <a:lnTo>
                    <a:pt x="139" y="271"/>
                  </a:lnTo>
                  <a:close/>
                  <a:moveTo>
                    <a:pt x="0" y="609"/>
                  </a:moveTo>
                  <a:lnTo>
                    <a:pt x="166" y="609"/>
                  </a:lnTo>
                  <a:lnTo>
                    <a:pt x="166" y="0"/>
                  </a:lnTo>
                  <a:lnTo>
                    <a:pt x="0" y="0"/>
                  </a:lnTo>
                  <a:lnTo>
                    <a:pt x="0" y="609"/>
                  </a:lnTo>
                  <a:close/>
                  <a:moveTo>
                    <a:pt x="344" y="87"/>
                  </a:moveTo>
                  <a:lnTo>
                    <a:pt x="232" y="87"/>
                  </a:lnTo>
                  <a:lnTo>
                    <a:pt x="232" y="48"/>
                  </a:lnTo>
                  <a:lnTo>
                    <a:pt x="344" y="48"/>
                  </a:lnTo>
                  <a:lnTo>
                    <a:pt x="344" y="87"/>
                  </a:lnTo>
                  <a:close/>
                  <a:moveTo>
                    <a:pt x="344" y="179"/>
                  </a:moveTo>
                  <a:lnTo>
                    <a:pt x="232" y="179"/>
                  </a:lnTo>
                  <a:lnTo>
                    <a:pt x="232" y="140"/>
                  </a:lnTo>
                  <a:lnTo>
                    <a:pt x="344" y="140"/>
                  </a:lnTo>
                  <a:lnTo>
                    <a:pt x="344" y="179"/>
                  </a:lnTo>
                  <a:close/>
                  <a:moveTo>
                    <a:pt x="344" y="271"/>
                  </a:moveTo>
                  <a:lnTo>
                    <a:pt x="232" y="271"/>
                  </a:lnTo>
                  <a:lnTo>
                    <a:pt x="232" y="232"/>
                  </a:lnTo>
                  <a:lnTo>
                    <a:pt x="344" y="232"/>
                  </a:lnTo>
                  <a:lnTo>
                    <a:pt x="344" y="271"/>
                  </a:lnTo>
                  <a:close/>
                  <a:moveTo>
                    <a:pt x="205" y="609"/>
                  </a:moveTo>
                  <a:lnTo>
                    <a:pt x="371" y="609"/>
                  </a:lnTo>
                  <a:lnTo>
                    <a:pt x="371" y="0"/>
                  </a:lnTo>
                  <a:lnTo>
                    <a:pt x="205" y="0"/>
                  </a:lnTo>
                  <a:lnTo>
                    <a:pt x="205" y="609"/>
                  </a:lnTo>
                  <a:close/>
                  <a:moveTo>
                    <a:pt x="549" y="87"/>
                  </a:moveTo>
                  <a:lnTo>
                    <a:pt x="437" y="87"/>
                  </a:lnTo>
                  <a:lnTo>
                    <a:pt x="437" y="48"/>
                  </a:lnTo>
                  <a:lnTo>
                    <a:pt x="549" y="48"/>
                  </a:lnTo>
                  <a:lnTo>
                    <a:pt x="549" y="87"/>
                  </a:lnTo>
                  <a:close/>
                  <a:moveTo>
                    <a:pt x="549" y="179"/>
                  </a:moveTo>
                  <a:lnTo>
                    <a:pt x="437" y="179"/>
                  </a:lnTo>
                  <a:lnTo>
                    <a:pt x="437" y="140"/>
                  </a:lnTo>
                  <a:lnTo>
                    <a:pt x="549" y="140"/>
                  </a:lnTo>
                  <a:lnTo>
                    <a:pt x="549" y="179"/>
                  </a:lnTo>
                  <a:close/>
                  <a:moveTo>
                    <a:pt x="549" y="271"/>
                  </a:moveTo>
                  <a:lnTo>
                    <a:pt x="437" y="271"/>
                  </a:lnTo>
                  <a:lnTo>
                    <a:pt x="437" y="232"/>
                  </a:lnTo>
                  <a:lnTo>
                    <a:pt x="549" y="232"/>
                  </a:lnTo>
                  <a:lnTo>
                    <a:pt x="549" y="271"/>
                  </a:lnTo>
                  <a:close/>
                  <a:moveTo>
                    <a:pt x="410" y="609"/>
                  </a:moveTo>
                  <a:lnTo>
                    <a:pt x="577" y="609"/>
                  </a:lnTo>
                  <a:lnTo>
                    <a:pt x="577" y="0"/>
                  </a:lnTo>
                  <a:lnTo>
                    <a:pt x="410" y="0"/>
                  </a:lnTo>
                  <a:lnTo>
                    <a:pt x="410" y="609"/>
                  </a:lnTo>
                  <a:close/>
                </a:path>
              </a:pathLst>
            </a:custGeom>
            <a:solidFill>
              <a:srgbClr val="966481"/>
            </a:solidFill>
            <a:ln>
              <a:noFill/>
            </a:ln>
          </p:spPr>
          <p:txBody>
            <a:bodyPr vert="horz" wrap="square" lIns="91440" tIns="45720" rIns="91440" bIns="45720" numCol="1" anchor="t" anchorCtr="0" compatLnSpc="1"/>
            <a:lstStyle/>
            <a:p>
              <a:endParaRPr lang="zh-CN" altLang="en-US">
                <a:solidFill>
                  <a:schemeClr val="accent2"/>
                </a:solidFill>
              </a:endParaRPr>
            </a:p>
          </p:txBody>
        </p:sp>
      </p:grpSp>
      <p:cxnSp>
        <p:nvCxnSpPr>
          <p:cNvPr id="68" name="直接连接符 67"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CxnSpPr/>
          <p:nvPr/>
        </p:nvCxnSpPr>
        <p:spPr>
          <a:xfrm>
            <a:off x="3246637" y="1273629"/>
            <a:ext cx="5770860"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69" name="文本框 68"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txBox="1"/>
          <p:nvPr/>
        </p:nvSpPr>
        <p:spPr>
          <a:xfrm>
            <a:off x="4904507" y="510871"/>
            <a:ext cx="1877437" cy="523220"/>
          </a:xfrm>
          <a:prstGeom prst="rect">
            <a:avLst/>
          </a:prstGeom>
          <a:noFill/>
        </p:spPr>
        <p:txBody>
          <a:bodyPr wrap="none" rtlCol="0">
            <a:spAutoFit/>
          </a:bodyPr>
          <a:lstStyle/>
          <a:p>
            <a:r>
              <a:rPr lang="zh-CN" altLang="en-US" sz="2800" b="1" spc="500" dirty="0">
                <a:solidFill>
                  <a:schemeClr val="bg1">
                    <a:lumMod val="50000"/>
                  </a:schemeClr>
                </a:solidFill>
                <a:latin typeface="微软雅黑" panose="020B0503020204020204" charset="-122"/>
                <a:ea typeface="微软雅黑" panose="020B0503020204020204" charset="-122"/>
                <a:cs typeface="Arial" panose="020B0604020202020204" pitchFamily="34" charset="0"/>
              </a:rPr>
              <a:t>任务分解</a:t>
            </a:r>
            <a:endParaRPr lang="en-US" altLang="zh-CN" sz="2800" b="1" spc="500" dirty="0">
              <a:solidFill>
                <a:schemeClr val="bg1">
                  <a:lumMod val="50000"/>
                </a:schemeClr>
              </a:solidFill>
              <a:latin typeface="微软雅黑" panose="020B0503020204020204" charset="-122"/>
              <a:ea typeface="微软雅黑" panose="020B0503020204020204" charset="-122"/>
              <a:cs typeface="Arial" panose="020B0604020202020204" pitchFamily="34" charset="0"/>
            </a:endParaRPr>
          </a:p>
        </p:txBody>
      </p:sp>
      <p:sp>
        <p:nvSpPr>
          <p:cNvPr id="70" name="椭圆 69"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flipH="1">
            <a:off x="2686180" y="813581"/>
            <a:ext cx="157493" cy="157493"/>
          </a:xfrm>
          <a:prstGeom prst="ellipse">
            <a:avLst/>
          </a:prstGeom>
          <a:solidFill>
            <a:srgbClr val="D06F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1" name="椭圆 70"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flipH="1">
            <a:off x="2686180" y="335956"/>
            <a:ext cx="321030" cy="321030"/>
          </a:xfrm>
          <a:prstGeom prst="ellipse">
            <a:avLst/>
          </a:prstGeom>
          <a:solidFill>
            <a:srgbClr val="966481"/>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2" name="椭圆 71"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flipH="1">
            <a:off x="2991678" y="806317"/>
            <a:ext cx="219803" cy="219803"/>
          </a:xfrm>
          <a:prstGeom prst="ellipse">
            <a:avLst/>
          </a:prstGeom>
          <a:solidFill>
            <a:srgbClr val="365B7C"/>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3" name="椭圆 72"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flipH="1">
            <a:off x="2031169" y="697840"/>
            <a:ext cx="164852" cy="164852"/>
          </a:xfrm>
          <a:prstGeom prst="ellipse">
            <a:avLst/>
          </a:prstGeom>
          <a:solidFill>
            <a:srgbClr val="F779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4" name="椭圆 73"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9354354" y="755438"/>
            <a:ext cx="157493" cy="157493"/>
          </a:xfrm>
          <a:prstGeom prst="ellipse">
            <a:avLst/>
          </a:prstGeom>
          <a:solidFill>
            <a:srgbClr val="D06F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5" name="椭圆 74"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9190817" y="277813"/>
            <a:ext cx="321030" cy="321030"/>
          </a:xfrm>
          <a:prstGeom prst="ellipse">
            <a:avLst/>
          </a:prstGeom>
          <a:solidFill>
            <a:srgbClr val="966481"/>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6" name="椭圆 75"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a:off x="8986546" y="748174"/>
            <a:ext cx="219803" cy="219803"/>
          </a:xfrm>
          <a:prstGeom prst="ellipse">
            <a:avLst/>
          </a:prstGeom>
          <a:solidFill>
            <a:srgbClr val="365B7C"/>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7" name="椭圆 76"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a:off x="10002006" y="639697"/>
            <a:ext cx="164852" cy="164852"/>
          </a:xfrm>
          <a:prstGeom prst="ellipse">
            <a:avLst/>
          </a:prstGeom>
          <a:solidFill>
            <a:srgbClr val="F779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79" name="组合 78"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GrpSpPr/>
          <p:nvPr/>
        </p:nvGrpSpPr>
        <p:grpSpPr>
          <a:xfrm>
            <a:off x="861609" y="2283768"/>
            <a:ext cx="3136101" cy="1040658"/>
            <a:chOff x="2444426" y="2605863"/>
            <a:chExt cx="3136101" cy="1040658"/>
          </a:xfrm>
        </p:grpSpPr>
        <p:sp>
          <p:nvSpPr>
            <p:cNvPr id="80" name="Rectangle 42"/>
            <p:cNvSpPr/>
            <p:nvPr/>
          </p:nvSpPr>
          <p:spPr>
            <a:xfrm flipH="1">
              <a:off x="2444426" y="3056868"/>
              <a:ext cx="3136101" cy="589653"/>
            </a:xfrm>
            <a:prstGeom prst="rect">
              <a:avLst/>
            </a:prstGeom>
            <a:noFill/>
            <a:ln w="12700" cap="flat" cmpd="sng" algn="ctr">
              <a:noFill/>
              <a:prstDash val="solid"/>
            </a:ln>
            <a:effectLst/>
          </p:spPr>
          <p:txBody>
            <a:bodyPr lIns="91440" tIns="0" rIns="91440" bIns="0" rtlCol="0" anchor="t"/>
            <a:lstStyle/>
            <a:p>
              <a:pPr>
                <a:defRPr/>
              </a:pPr>
              <a:r>
                <a:rPr lang="zh-CN" altLang="en-US" sz="2400" kern="0" dirty="0">
                  <a:solidFill>
                    <a:schemeClr val="tx1">
                      <a:lumMod val="65000"/>
                      <a:lumOff val="35000"/>
                    </a:schemeClr>
                  </a:solidFill>
                  <a:latin typeface="楷体" panose="02010609060101010101" pitchFamily="49" charset="-122"/>
                  <a:ea typeface="楷体" panose="02010609060101010101" pitchFamily="49" charset="-122"/>
                  <a:cs typeface="Arial" panose="020B0604020202020204" pitchFamily="34" charset="0"/>
                </a:rPr>
                <a:t>录用人员评估</a:t>
              </a:r>
            </a:p>
          </p:txBody>
        </p:sp>
        <p:sp>
          <p:nvSpPr>
            <p:cNvPr id="81" name="Rectangle 42"/>
            <p:cNvSpPr/>
            <p:nvPr/>
          </p:nvSpPr>
          <p:spPr>
            <a:xfrm flipH="1">
              <a:off x="2478120" y="2605863"/>
              <a:ext cx="1850053" cy="229011"/>
            </a:xfrm>
            <a:prstGeom prst="rect">
              <a:avLst/>
            </a:prstGeom>
            <a:noFill/>
            <a:ln w="12700" cap="flat" cmpd="sng" algn="ctr">
              <a:noFill/>
              <a:prstDash val="solid"/>
            </a:ln>
            <a:effectLst/>
          </p:spPr>
          <p:txBody>
            <a:bodyPr lIns="91440" tIns="0" rIns="91440" bIns="0" rtlCol="0" anchor="t"/>
            <a:lstStyle/>
            <a:p>
              <a:r>
                <a:rPr lang="zh-CN" altLang="en-US" sz="2400" b="1" dirty="0">
                  <a:solidFill>
                    <a:schemeClr val="tx1">
                      <a:lumMod val="65000"/>
                      <a:lumOff val="35000"/>
                    </a:schemeClr>
                  </a:solidFill>
                  <a:latin typeface="Arial" panose="020B0604020202020204" pitchFamily="34" charset="0"/>
                  <a:cs typeface="Arial" panose="020B0604020202020204" pitchFamily="34" charset="0"/>
                </a:rPr>
                <a:t>任务二</a:t>
              </a:r>
            </a:p>
          </p:txBody>
        </p:sp>
      </p:grpSp>
      <p:grpSp>
        <p:nvGrpSpPr>
          <p:cNvPr id="82" name="组合 81"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GrpSpPr/>
          <p:nvPr/>
        </p:nvGrpSpPr>
        <p:grpSpPr>
          <a:xfrm>
            <a:off x="895548" y="4960847"/>
            <a:ext cx="3136101" cy="1056817"/>
            <a:chOff x="2431120" y="2605863"/>
            <a:chExt cx="3136101" cy="1056817"/>
          </a:xfrm>
        </p:grpSpPr>
        <p:sp>
          <p:nvSpPr>
            <p:cNvPr id="83" name="Rectangle 42"/>
            <p:cNvSpPr/>
            <p:nvPr/>
          </p:nvSpPr>
          <p:spPr>
            <a:xfrm flipH="1">
              <a:off x="2431120" y="3073027"/>
              <a:ext cx="3136101" cy="589653"/>
            </a:xfrm>
            <a:prstGeom prst="rect">
              <a:avLst/>
            </a:prstGeom>
            <a:noFill/>
            <a:ln w="12700" cap="flat" cmpd="sng" algn="ctr">
              <a:noFill/>
              <a:prstDash val="solid"/>
            </a:ln>
            <a:effectLst/>
          </p:spPr>
          <p:txBody>
            <a:bodyPr lIns="91440" tIns="0" rIns="91440" bIns="0" rtlCol="0" anchor="t"/>
            <a:lstStyle/>
            <a:p>
              <a:pPr>
                <a:defRPr/>
              </a:pPr>
              <a:r>
                <a:rPr lang="zh-CN" altLang="en-US" sz="2400" kern="0" dirty="0">
                  <a:solidFill>
                    <a:schemeClr val="tx1">
                      <a:lumMod val="65000"/>
                      <a:lumOff val="35000"/>
                    </a:schemeClr>
                  </a:solidFill>
                  <a:latin typeface="楷体" panose="02010609060101010101" pitchFamily="49" charset="-122"/>
                  <a:ea typeface="楷体" panose="02010609060101010101" pitchFamily="49" charset="-122"/>
                  <a:cs typeface="Arial" panose="020B0604020202020204" pitchFamily="34" charset="0"/>
                </a:rPr>
                <a:t>成本评估</a:t>
              </a:r>
            </a:p>
          </p:txBody>
        </p:sp>
        <p:sp>
          <p:nvSpPr>
            <p:cNvPr id="84" name="Rectangle 42"/>
            <p:cNvSpPr/>
            <p:nvPr/>
          </p:nvSpPr>
          <p:spPr>
            <a:xfrm flipH="1">
              <a:off x="2478120" y="2605863"/>
              <a:ext cx="1850053" cy="229011"/>
            </a:xfrm>
            <a:prstGeom prst="rect">
              <a:avLst/>
            </a:prstGeom>
            <a:noFill/>
            <a:ln w="12700" cap="flat" cmpd="sng" algn="ctr">
              <a:noFill/>
              <a:prstDash val="solid"/>
            </a:ln>
            <a:effectLst/>
          </p:spPr>
          <p:txBody>
            <a:bodyPr lIns="91440" tIns="0" rIns="91440" bIns="0" rtlCol="0" anchor="t"/>
            <a:lstStyle/>
            <a:p>
              <a:r>
                <a:rPr lang="zh-CN" altLang="en-US" sz="2400" b="1" dirty="0">
                  <a:solidFill>
                    <a:schemeClr val="tx1">
                      <a:lumMod val="65000"/>
                      <a:lumOff val="35000"/>
                    </a:schemeClr>
                  </a:solidFill>
                  <a:latin typeface="Arial" panose="020B0604020202020204" pitchFamily="34" charset="0"/>
                  <a:cs typeface="Arial" panose="020B0604020202020204" pitchFamily="34" charset="0"/>
                </a:rPr>
                <a:t>任务一</a:t>
              </a:r>
            </a:p>
          </p:txBody>
        </p:sp>
      </p:grpSp>
      <p:grpSp>
        <p:nvGrpSpPr>
          <p:cNvPr id="85" name="组合 84"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GrpSpPr/>
          <p:nvPr/>
        </p:nvGrpSpPr>
        <p:grpSpPr>
          <a:xfrm>
            <a:off x="8516742" y="3246307"/>
            <a:ext cx="3136101" cy="1010238"/>
            <a:chOff x="2472278" y="2476837"/>
            <a:chExt cx="3136101" cy="1010238"/>
          </a:xfrm>
        </p:grpSpPr>
        <p:sp>
          <p:nvSpPr>
            <p:cNvPr id="86" name="Rectangle 42"/>
            <p:cNvSpPr/>
            <p:nvPr/>
          </p:nvSpPr>
          <p:spPr>
            <a:xfrm flipH="1">
              <a:off x="2472278" y="2897422"/>
              <a:ext cx="3136101" cy="589653"/>
            </a:xfrm>
            <a:prstGeom prst="rect">
              <a:avLst/>
            </a:prstGeom>
            <a:noFill/>
            <a:ln w="12700" cap="flat" cmpd="sng" algn="ctr">
              <a:noFill/>
              <a:prstDash val="solid"/>
            </a:ln>
            <a:effectLst/>
          </p:spPr>
          <p:txBody>
            <a:bodyPr lIns="91440" tIns="0" rIns="91440" bIns="0" rtlCol="0" anchor="t"/>
            <a:lstStyle/>
            <a:p>
              <a:pPr>
                <a:defRPr/>
              </a:pPr>
              <a:r>
                <a:rPr lang="zh-CN" altLang="en-US" sz="2400" kern="0" dirty="0">
                  <a:solidFill>
                    <a:schemeClr val="tx1">
                      <a:lumMod val="65000"/>
                      <a:lumOff val="35000"/>
                    </a:schemeClr>
                  </a:solidFill>
                  <a:latin typeface="楷体" panose="02010609060101010101" pitchFamily="49" charset="-122"/>
                  <a:ea typeface="楷体" panose="02010609060101010101" pitchFamily="49" charset="-122"/>
                  <a:cs typeface="Arial" panose="020B0604020202020204" pitchFamily="34" charset="0"/>
                </a:rPr>
                <a:t>效果评估</a:t>
              </a:r>
            </a:p>
          </p:txBody>
        </p:sp>
        <p:sp>
          <p:nvSpPr>
            <p:cNvPr id="87" name="Rectangle 42"/>
            <p:cNvSpPr/>
            <p:nvPr/>
          </p:nvSpPr>
          <p:spPr>
            <a:xfrm flipH="1">
              <a:off x="2472278" y="2476837"/>
              <a:ext cx="1850053" cy="229011"/>
            </a:xfrm>
            <a:prstGeom prst="rect">
              <a:avLst/>
            </a:prstGeom>
            <a:noFill/>
            <a:ln w="12700" cap="flat" cmpd="sng" algn="ctr">
              <a:noFill/>
              <a:prstDash val="solid"/>
            </a:ln>
            <a:effectLst/>
          </p:spPr>
          <p:txBody>
            <a:bodyPr lIns="91440" tIns="0" rIns="91440" bIns="0" rtlCol="0" anchor="t"/>
            <a:lstStyle/>
            <a:p>
              <a:r>
                <a:rPr lang="zh-CN" altLang="en-US" sz="2400" b="1" dirty="0">
                  <a:solidFill>
                    <a:schemeClr val="tx1">
                      <a:lumMod val="65000"/>
                      <a:lumOff val="35000"/>
                    </a:schemeClr>
                  </a:solidFill>
                  <a:latin typeface="Arial" panose="020B0604020202020204" pitchFamily="34" charset="0"/>
                  <a:cs typeface="Arial" panose="020B0604020202020204" pitchFamily="34" charset="0"/>
                </a:rPr>
                <a:t>任务三</a:t>
              </a:r>
            </a:p>
          </p:txBody>
        </p:sp>
      </p:grpSp>
      <p:sp>
        <p:nvSpPr>
          <p:cNvPr id="20" name="e7d195523061f1c0"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hidden="1"/>
          <p:cNvSpPr txBox="1"/>
          <p:nvPr/>
        </p:nvSpPr>
        <p:spPr>
          <a:xfrm>
            <a:off x="-355600" y="1803400"/>
            <a:ext cx="293927" cy="1016000"/>
          </a:xfrm>
          <a:prstGeom prst="rect">
            <a:avLst/>
          </a:prstGeom>
          <a:noFill/>
        </p:spPr>
        <p:txBody>
          <a:bodyPr vert="wordArtVert" rtlCol="0">
            <a:spAutoFit/>
          </a:bodyPr>
          <a:lstStyle/>
          <a:p>
            <a:r>
              <a:rPr lang="en-US" altLang="zh-CN" sz="100"/>
              <a:t>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a:t>
            </a:r>
            <a:endParaRPr lang="zh-CN" altLang="en-US" sz="100"/>
          </a:p>
        </p:txBody>
      </p:sp>
    </p:spTree>
    <p:extLst>
      <p:ext uri="{BB962C8B-B14F-4D97-AF65-F5344CB8AC3E}">
        <p14:creationId xmlns:p14="http://schemas.microsoft.com/office/powerpoint/2010/main" val="256127738"/>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0">
        <p15:prstTrans prst="pageCurlDouble"/>
      </p:transition>
    </mc:Choice>
    <mc:Fallback xmlns="">
      <p:transition spd="slow"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nodeType="with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dissolve">
                                      <p:cBhvr>
                                        <p:cTn id="7" dur="500"/>
                                        <p:tgtEl>
                                          <p:spTgt spid="8"/>
                                        </p:tgtEl>
                                      </p:cBhvr>
                                    </p:animEffect>
                                  </p:childTnLst>
                                </p:cTn>
                              </p:par>
                              <p:par>
                                <p:cTn id="8" presetID="9" presetClass="entr" presetSubtype="0" fill="hold" nodeType="withEffect">
                                  <p:stCondLst>
                                    <p:cond delay="250"/>
                                  </p:stCondLst>
                                  <p:childTnLst>
                                    <p:set>
                                      <p:cBhvr>
                                        <p:cTn id="9" dur="1" fill="hold">
                                          <p:stCondLst>
                                            <p:cond delay="0"/>
                                          </p:stCondLst>
                                        </p:cTn>
                                        <p:tgtEl>
                                          <p:spTgt spid="10"/>
                                        </p:tgtEl>
                                        <p:attrNameLst>
                                          <p:attrName>style.visibility</p:attrName>
                                        </p:attrNameLst>
                                      </p:cBhvr>
                                      <p:to>
                                        <p:strVal val="visible"/>
                                      </p:to>
                                    </p:set>
                                    <p:animEffect transition="in" filter="dissolve">
                                      <p:cBhvr>
                                        <p:cTn id="10" dur="500"/>
                                        <p:tgtEl>
                                          <p:spTgt spid="10"/>
                                        </p:tgtEl>
                                      </p:cBhvr>
                                    </p:animEffect>
                                  </p:childTnLst>
                                </p:cTn>
                              </p:par>
                              <p:par>
                                <p:cTn id="11" presetID="9" presetClass="entr" presetSubtype="0" fill="hold" nodeType="withEffect">
                                  <p:stCondLst>
                                    <p:cond delay="500"/>
                                  </p:stCondLst>
                                  <p:childTnLst>
                                    <p:set>
                                      <p:cBhvr>
                                        <p:cTn id="12" dur="1" fill="hold">
                                          <p:stCondLst>
                                            <p:cond delay="0"/>
                                          </p:stCondLst>
                                        </p:cTn>
                                        <p:tgtEl>
                                          <p:spTgt spid="16"/>
                                        </p:tgtEl>
                                        <p:attrNameLst>
                                          <p:attrName>style.visibility</p:attrName>
                                        </p:attrNameLst>
                                      </p:cBhvr>
                                      <p:to>
                                        <p:strVal val="visible"/>
                                      </p:to>
                                    </p:set>
                                    <p:animEffect transition="in" filter="dissolve">
                                      <p:cBhvr>
                                        <p:cTn id="13" dur="500"/>
                                        <p:tgtEl>
                                          <p:spTgt spid="16"/>
                                        </p:tgtEl>
                                      </p:cBhvr>
                                    </p:animEffect>
                                  </p:childTnLst>
                                </p:cTn>
                              </p:par>
                            </p:childTnLst>
                          </p:cTn>
                        </p:par>
                        <p:par>
                          <p:cTn id="14" fill="hold">
                            <p:stCondLst>
                              <p:cond delay="500"/>
                            </p:stCondLst>
                            <p:childTnLst>
                              <p:par>
                                <p:cTn id="15" presetID="22" presetClass="entr" presetSubtype="4" fill="hold" nodeType="afterEffect">
                                  <p:stCondLst>
                                    <p:cond delay="0"/>
                                  </p:stCondLst>
                                  <p:childTnLst>
                                    <p:set>
                                      <p:cBhvr>
                                        <p:cTn id="16" dur="1" fill="hold">
                                          <p:stCondLst>
                                            <p:cond delay="0"/>
                                          </p:stCondLst>
                                        </p:cTn>
                                        <p:tgtEl>
                                          <p:spTgt spid="38"/>
                                        </p:tgtEl>
                                        <p:attrNameLst>
                                          <p:attrName>style.visibility</p:attrName>
                                        </p:attrNameLst>
                                      </p:cBhvr>
                                      <p:to>
                                        <p:strVal val="visible"/>
                                      </p:to>
                                    </p:set>
                                    <p:animEffect transition="in" filter="wipe(down)">
                                      <p:cBhvr>
                                        <p:cTn id="17" dur="500"/>
                                        <p:tgtEl>
                                          <p:spTgt spid="38"/>
                                        </p:tgtEl>
                                      </p:cBhvr>
                                    </p:animEffect>
                                  </p:childTnLst>
                                </p:cTn>
                              </p:par>
                              <p:par>
                                <p:cTn id="18" presetID="22" presetClass="entr" presetSubtype="4" fill="hold" nodeType="withEffect">
                                  <p:stCondLst>
                                    <p:cond delay="0"/>
                                  </p:stCondLst>
                                  <p:childTnLst>
                                    <p:set>
                                      <p:cBhvr>
                                        <p:cTn id="19" dur="1" fill="hold">
                                          <p:stCondLst>
                                            <p:cond delay="0"/>
                                          </p:stCondLst>
                                        </p:cTn>
                                        <p:tgtEl>
                                          <p:spTgt spid="32"/>
                                        </p:tgtEl>
                                        <p:attrNameLst>
                                          <p:attrName>style.visibility</p:attrName>
                                        </p:attrNameLst>
                                      </p:cBhvr>
                                      <p:to>
                                        <p:strVal val="visible"/>
                                      </p:to>
                                    </p:set>
                                    <p:animEffect transition="in" filter="wipe(down)">
                                      <p:cBhvr>
                                        <p:cTn id="20" dur="500"/>
                                        <p:tgtEl>
                                          <p:spTgt spid="32"/>
                                        </p:tgtEl>
                                      </p:cBhvr>
                                    </p:animEffect>
                                  </p:childTnLst>
                                </p:cTn>
                              </p:par>
                              <p:par>
                                <p:cTn id="21" presetID="22" presetClass="entr" presetSubtype="1" fill="hold" nodeType="withEffect">
                                  <p:stCondLst>
                                    <p:cond delay="0"/>
                                  </p:stCondLst>
                                  <p:childTnLst>
                                    <p:set>
                                      <p:cBhvr>
                                        <p:cTn id="22" dur="1" fill="hold">
                                          <p:stCondLst>
                                            <p:cond delay="0"/>
                                          </p:stCondLst>
                                        </p:cTn>
                                        <p:tgtEl>
                                          <p:spTgt spid="46"/>
                                        </p:tgtEl>
                                        <p:attrNameLst>
                                          <p:attrName>style.visibility</p:attrName>
                                        </p:attrNameLst>
                                      </p:cBhvr>
                                      <p:to>
                                        <p:strVal val="visible"/>
                                      </p:to>
                                    </p:set>
                                    <p:animEffect transition="in" filter="wipe(up)">
                                      <p:cBhvr>
                                        <p:cTn id="23" dur="500"/>
                                        <p:tgtEl>
                                          <p:spTgt spid="46"/>
                                        </p:tgtEl>
                                      </p:cBhvr>
                                    </p:animEffect>
                                  </p:childTnLst>
                                </p:cTn>
                              </p:par>
                            </p:childTnLst>
                          </p:cTn>
                        </p:par>
                        <p:par>
                          <p:cTn id="24" fill="hold">
                            <p:stCondLst>
                              <p:cond delay="1000"/>
                            </p:stCondLst>
                            <p:childTnLst>
                              <p:par>
                                <p:cTn id="25" presetID="10" presetClass="entr" presetSubtype="0" fill="hold" grpId="0" nodeType="afterEffect">
                                  <p:stCondLst>
                                    <p:cond delay="0"/>
                                  </p:stCondLst>
                                  <p:childTnLst>
                                    <p:set>
                                      <p:cBhvr>
                                        <p:cTn id="26" dur="1" fill="hold">
                                          <p:stCondLst>
                                            <p:cond delay="0"/>
                                          </p:stCondLst>
                                        </p:cTn>
                                        <p:tgtEl>
                                          <p:spTgt spid="60"/>
                                        </p:tgtEl>
                                        <p:attrNameLst>
                                          <p:attrName>style.visibility</p:attrName>
                                        </p:attrNameLst>
                                      </p:cBhvr>
                                      <p:to>
                                        <p:strVal val="visible"/>
                                      </p:to>
                                    </p:set>
                                    <p:animEffect transition="in" filter="fade">
                                      <p:cBhvr>
                                        <p:cTn id="27" dur="500"/>
                                        <p:tgtEl>
                                          <p:spTgt spid="60"/>
                                        </p:tgtEl>
                                      </p:cBhvr>
                                    </p:animEffect>
                                  </p:childTnLst>
                                </p:cTn>
                              </p:par>
                              <p:par>
                                <p:cTn id="28" presetID="10" presetClass="entr" presetSubtype="0" fill="hold" grpId="0" nodeType="withEffect">
                                  <p:stCondLst>
                                    <p:cond delay="0"/>
                                  </p:stCondLst>
                                  <p:childTnLst>
                                    <p:set>
                                      <p:cBhvr>
                                        <p:cTn id="29" dur="1" fill="hold">
                                          <p:stCondLst>
                                            <p:cond delay="0"/>
                                          </p:stCondLst>
                                        </p:cTn>
                                        <p:tgtEl>
                                          <p:spTgt spid="61"/>
                                        </p:tgtEl>
                                        <p:attrNameLst>
                                          <p:attrName>style.visibility</p:attrName>
                                        </p:attrNameLst>
                                      </p:cBhvr>
                                      <p:to>
                                        <p:strVal val="visible"/>
                                      </p:to>
                                    </p:set>
                                    <p:animEffect transition="in" filter="fade">
                                      <p:cBhvr>
                                        <p:cTn id="30" dur="500"/>
                                        <p:tgtEl>
                                          <p:spTgt spid="61"/>
                                        </p:tgtEl>
                                      </p:cBhvr>
                                    </p:animEffect>
                                  </p:childTnLst>
                                </p:cTn>
                              </p:par>
                              <p:par>
                                <p:cTn id="31" presetID="10" presetClass="entr" presetSubtype="0" fill="hold" grpId="0" nodeType="withEffect">
                                  <p:stCondLst>
                                    <p:cond delay="0"/>
                                  </p:stCondLst>
                                  <p:childTnLst>
                                    <p:set>
                                      <p:cBhvr>
                                        <p:cTn id="32" dur="1" fill="hold">
                                          <p:stCondLst>
                                            <p:cond delay="0"/>
                                          </p:stCondLst>
                                        </p:cTn>
                                        <p:tgtEl>
                                          <p:spTgt spid="62"/>
                                        </p:tgtEl>
                                        <p:attrNameLst>
                                          <p:attrName>style.visibility</p:attrName>
                                        </p:attrNameLst>
                                      </p:cBhvr>
                                      <p:to>
                                        <p:strVal val="visible"/>
                                      </p:to>
                                    </p:set>
                                    <p:animEffect transition="in" filter="fade">
                                      <p:cBhvr>
                                        <p:cTn id="33" dur="500"/>
                                        <p:tgtEl>
                                          <p:spTgt spid="62"/>
                                        </p:tgtEl>
                                      </p:cBhvr>
                                    </p:animEffect>
                                  </p:childTnLst>
                                </p:cTn>
                              </p:par>
                            </p:childTnLst>
                          </p:cTn>
                        </p:par>
                        <p:par>
                          <p:cTn id="34" fill="hold">
                            <p:stCondLst>
                              <p:cond delay="1500"/>
                            </p:stCondLst>
                            <p:childTnLst>
                              <p:par>
                                <p:cTn id="35" presetID="10" presetClass="entr" presetSubtype="0" fill="hold" nodeType="afterEffect">
                                  <p:stCondLst>
                                    <p:cond delay="0"/>
                                  </p:stCondLst>
                                  <p:childTnLst>
                                    <p:set>
                                      <p:cBhvr>
                                        <p:cTn id="36" dur="1" fill="hold">
                                          <p:stCondLst>
                                            <p:cond delay="0"/>
                                          </p:stCondLst>
                                        </p:cTn>
                                        <p:tgtEl>
                                          <p:spTgt spid="79"/>
                                        </p:tgtEl>
                                        <p:attrNameLst>
                                          <p:attrName>style.visibility</p:attrName>
                                        </p:attrNameLst>
                                      </p:cBhvr>
                                      <p:to>
                                        <p:strVal val="visible"/>
                                      </p:to>
                                    </p:set>
                                    <p:animEffect transition="in" filter="fade">
                                      <p:cBhvr>
                                        <p:cTn id="37" dur="500"/>
                                        <p:tgtEl>
                                          <p:spTgt spid="79"/>
                                        </p:tgtEl>
                                      </p:cBhvr>
                                    </p:animEffect>
                                  </p:childTnLst>
                                </p:cTn>
                              </p:par>
                              <p:par>
                                <p:cTn id="38" presetID="10" presetClass="entr" presetSubtype="0" fill="hold" nodeType="withEffect">
                                  <p:stCondLst>
                                    <p:cond delay="0"/>
                                  </p:stCondLst>
                                  <p:childTnLst>
                                    <p:set>
                                      <p:cBhvr>
                                        <p:cTn id="39" dur="1" fill="hold">
                                          <p:stCondLst>
                                            <p:cond delay="0"/>
                                          </p:stCondLst>
                                        </p:cTn>
                                        <p:tgtEl>
                                          <p:spTgt spid="82"/>
                                        </p:tgtEl>
                                        <p:attrNameLst>
                                          <p:attrName>style.visibility</p:attrName>
                                        </p:attrNameLst>
                                      </p:cBhvr>
                                      <p:to>
                                        <p:strVal val="visible"/>
                                      </p:to>
                                    </p:set>
                                    <p:animEffect transition="in" filter="fade">
                                      <p:cBhvr>
                                        <p:cTn id="40" dur="500"/>
                                        <p:tgtEl>
                                          <p:spTgt spid="82"/>
                                        </p:tgtEl>
                                      </p:cBhvr>
                                    </p:animEffect>
                                  </p:childTnLst>
                                </p:cTn>
                              </p:par>
                              <p:par>
                                <p:cTn id="41" presetID="10" presetClass="entr" presetSubtype="0" fill="hold" nodeType="withEffect">
                                  <p:stCondLst>
                                    <p:cond delay="0"/>
                                  </p:stCondLst>
                                  <p:childTnLst>
                                    <p:set>
                                      <p:cBhvr>
                                        <p:cTn id="42" dur="1" fill="hold">
                                          <p:stCondLst>
                                            <p:cond delay="0"/>
                                          </p:stCondLst>
                                        </p:cTn>
                                        <p:tgtEl>
                                          <p:spTgt spid="85"/>
                                        </p:tgtEl>
                                        <p:attrNameLst>
                                          <p:attrName>style.visibility</p:attrName>
                                        </p:attrNameLst>
                                      </p:cBhvr>
                                      <p:to>
                                        <p:strVal val="visible"/>
                                      </p:to>
                                    </p:set>
                                    <p:animEffect transition="in" filter="fade">
                                      <p:cBhvr>
                                        <p:cTn id="43" dur="500"/>
                                        <p:tgtEl>
                                          <p:spTgt spid="8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0" grpId="0" bldLvl="0" animBg="1"/>
      <p:bldP spid="61" grpId="0" bldLvl="0" animBg="1"/>
      <p:bldP spid="62" grpId="0" bldLvl="0" animBg="1"/>
    </p:bldLst>
  </p:timing>
</p:sld>
</file>

<file path=ppt/slides/slide3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矩形 24"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549157" y="-975631"/>
            <a:ext cx="583096" cy="838080"/>
          </a:xfrm>
          <a:prstGeom prst="rect">
            <a:avLst/>
          </a:prstGeom>
          <a:solidFill>
            <a:srgbClr val="365B7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 name="矩形 25"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1132253" y="-975631"/>
            <a:ext cx="583096" cy="838080"/>
          </a:xfrm>
          <a:prstGeom prst="rect">
            <a:avLst/>
          </a:prstGeom>
          <a:solidFill>
            <a:srgbClr val="96648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 name="矩形 26"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1715349" y="-975631"/>
            <a:ext cx="583096" cy="838080"/>
          </a:xfrm>
          <a:prstGeom prst="rect">
            <a:avLst/>
          </a:prstGeom>
          <a:solidFill>
            <a:srgbClr val="D06F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 name="矩形 27"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2298446" y="-975631"/>
            <a:ext cx="583096" cy="838080"/>
          </a:xfrm>
          <a:prstGeom prst="rect">
            <a:avLst/>
          </a:prstGeom>
          <a:solidFill>
            <a:srgbClr val="F779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 name="矩形 28"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2881542" y="-975631"/>
            <a:ext cx="583096" cy="838080"/>
          </a:xfrm>
          <a:prstGeom prst="rect">
            <a:avLst/>
          </a:prstGeom>
          <a:solidFill>
            <a:srgbClr val="F8AD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55" name="组合 54"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GrpSpPr/>
          <p:nvPr/>
        </p:nvGrpSpPr>
        <p:grpSpPr>
          <a:xfrm>
            <a:off x="809768" y="1217177"/>
            <a:ext cx="2304256" cy="4421085"/>
            <a:chOff x="752634" y="1779108"/>
            <a:chExt cx="2304256" cy="4421085"/>
          </a:xfrm>
        </p:grpSpPr>
        <p:sp>
          <p:nvSpPr>
            <p:cNvPr id="56" name="圆角矩形 38"/>
            <p:cNvSpPr/>
            <p:nvPr/>
          </p:nvSpPr>
          <p:spPr>
            <a:xfrm rot="572624">
              <a:off x="1297576" y="1779108"/>
              <a:ext cx="1274792" cy="1256404"/>
            </a:xfrm>
            <a:custGeom>
              <a:avLst/>
              <a:gdLst/>
              <a:ahLst/>
              <a:cxnLst/>
              <a:rect l="l" t="t" r="r" b="b"/>
              <a:pathLst>
                <a:path w="1554798" h="1532371">
                  <a:moveTo>
                    <a:pt x="260464" y="73817"/>
                  </a:moveTo>
                  <a:cubicBezTo>
                    <a:pt x="306072" y="28209"/>
                    <a:pt x="369078" y="0"/>
                    <a:pt x="438674" y="0"/>
                  </a:cubicBezTo>
                  <a:lnTo>
                    <a:pt x="1302770" y="0"/>
                  </a:lnTo>
                  <a:cubicBezTo>
                    <a:pt x="1441961" y="0"/>
                    <a:pt x="1554798" y="112837"/>
                    <a:pt x="1554798" y="252028"/>
                  </a:cubicBezTo>
                  <a:lnTo>
                    <a:pt x="1554798" y="252029"/>
                  </a:lnTo>
                  <a:lnTo>
                    <a:pt x="1554798" y="1116125"/>
                  </a:lnTo>
                  <a:cubicBezTo>
                    <a:pt x="1554798" y="1255316"/>
                    <a:pt x="1441961" y="1368153"/>
                    <a:pt x="1302770" y="1368153"/>
                  </a:cubicBezTo>
                  <a:cubicBezTo>
                    <a:pt x="1163579" y="1368153"/>
                    <a:pt x="1050742" y="1255316"/>
                    <a:pt x="1050742" y="1116125"/>
                  </a:cubicBezTo>
                  <a:lnTo>
                    <a:pt x="1050742" y="860250"/>
                  </a:lnTo>
                  <a:cubicBezTo>
                    <a:pt x="1050311" y="861013"/>
                    <a:pt x="1049708" y="861600"/>
                    <a:pt x="1049101" y="862186"/>
                  </a:cubicBezTo>
                  <a:lnTo>
                    <a:pt x="426920" y="1461813"/>
                  </a:lnTo>
                  <a:cubicBezTo>
                    <a:pt x="326697" y="1558402"/>
                    <a:pt x="167149" y="1555457"/>
                    <a:pt x="70559" y="1455234"/>
                  </a:cubicBezTo>
                  <a:cubicBezTo>
                    <a:pt x="-26031" y="1355012"/>
                    <a:pt x="-23086" y="1195463"/>
                    <a:pt x="77137" y="1098874"/>
                  </a:cubicBezTo>
                  <a:lnTo>
                    <a:pt x="694328" y="504056"/>
                  </a:lnTo>
                  <a:lnTo>
                    <a:pt x="438674" y="504056"/>
                  </a:lnTo>
                  <a:cubicBezTo>
                    <a:pt x="299483" y="504056"/>
                    <a:pt x="186646" y="391219"/>
                    <a:pt x="186646" y="252028"/>
                  </a:cubicBezTo>
                  <a:cubicBezTo>
                    <a:pt x="186646" y="182432"/>
                    <a:pt x="214855" y="119426"/>
                    <a:pt x="260464" y="73817"/>
                  </a:cubicBezTo>
                  <a:close/>
                </a:path>
              </a:pathLst>
            </a:custGeom>
            <a:solidFill>
              <a:srgbClr val="D06F83"/>
            </a:solidFill>
            <a:ln w="19050">
              <a:gradFill>
                <a:gsLst>
                  <a:gs pos="89000">
                    <a:schemeClr val="bg1">
                      <a:lumMod val="85000"/>
                    </a:schemeClr>
                  </a:gs>
                  <a:gs pos="0">
                    <a:schemeClr val="bg1"/>
                  </a:gs>
                </a:gsLst>
                <a:lin ang="7200000" scaled="0"/>
              </a:gradFill>
            </a:ln>
            <a:effectLst>
              <a:outerShdw blurRad="254000" dist="127000" dir="8160000" algn="tr" rotWithShape="0">
                <a:prstClr val="black">
                  <a:alpha val="34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7" name="圆角矩形 56"/>
            <p:cNvSpPr/>
            <p:nvPr/>
          </p:nvSpPr>
          <p:spPr>
            <a:xfrm>
              <a:off x="752634" y="3115798"/>
              <a:ext cx="2304256" cy="2830540"/>
            </a:xfrm>
            <a:prstGeom prst="roundRect">
              <a:avLst>
                <a:gd name="adj" fmla="val 6909"/>
              </a:avLst>
            </a:prstGeom>
            <a:solidFill>
              <a:srgbClr val="EFEFEF"/>
            </a:solidFill>
            <a:ln w="19050">
              <a:gradFill>
                <a:gsLst>
                  <a:gs pos="89000">
                    <a:schemeClr val="bg1">
                      <a:lumMod val="85000"/>
                    </a:schemeClr>
                  </a:gs>
                  <a:gs pos="0">
                    <a:schemeClr val="bg1"/>
                  </a:gs>
                </a:gsLst>
                <a:lin ang="7200000" scaled="0"/>
              </a:gradFill>
            </a:ln>
            <a:effectLst>
              <a:outerShdw blurRad="254000" dist="127000" dir="8160000" algn="tr" rotWithShape="0">
                <a:prstClr val="black">
                  <a:alpha val="34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58" name="组合 57"/>
            <p:cNvGrpSpPr/>
            <p:nvPr/>
          </p:nvGrpSpPr>
          <p:grpSpPr>
            <a:xfrm rot="16200000">
              <a:off x="2087525" y="3024024"/>
              <a:ext cx="441397" cy="58863"/>
              <a:chOff x="2975753" y="1851670"/>
              <a:chExt cx="539968" cy="72008"/>
            </a:xfrm>
          </p:grpSpPr>
          <p:sp>
            <p:nvSpPr>
              <p:cNvPr id="66" name="椭圆 65"/>
              <p:cNvSpPr/>
              <p:nvPr/>
            </p:nvSpPr>
            <p:spPr>
              <a:xfrm>
                <a:off x="2975753" y="1851670"/>
                <a:ext cx="72008" cy="72008"/>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7" name="椭圆 66"/>
              <p:cNvSpPr/>
              <p:nvPr/>
            </p:nvSpPr>
            <p:spPr>
              <a:xfrm>
                <a:off x="3443713" y="1851670"/>
                <a:ext cx="72008" cy="72008"/>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8" name="圆角矩形 67"/>
              <p:cNvSpPr/>
              <p:nvPr/>
            </p:nvSpPr>
            <p:spPr>
              <a:xfrm>
                <a:off x="3011757" y="1864814"/>
                <a:ext cx="467960" cy="45719"/>
              </a:xfrm>
              <a:prstGeom prst="roundRect">
                <a:avLst>
                  <a:gd name="adj" fmla="val 50000"/>
                </a:avLst>
              </a:prstGeom>
              <a:gradFill>
                <a:gsLst>
                  <a:gs pos="0">
                    <a:schemeClr val="bg1">
                      <a:lumMod val="75000"/>
                    </a:schemeClr>
                  </a:gs>
                  <a:gs pos="50000">
                    <a:schemeClr val="bg1">
                      <a:lumMod val="95000"/>
                    </a:schemeClr>
                  </a:gs>
                  <a:gs pos="100000">
                    <a:schemeClr val="bg1">
                      <a:lumMod val="75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59" name="组合 58"/>
            <p:cNvGrpSpPr/>
            <p:nvPr/>
          </p:nvGrpSpPr>
          <p:grpSpPr>
            <a:xfrm rot="16200000">
              <a:off x="1203997" y="3024024"/>
              <a:ext cx="441397" cy="58863"/>
              <a:chOff x="2975753" y="1851670"/>
              <a:chExt cx="539968" cy="72008"/>
            </a:xfrm>
          </p:grpSpPr>
          <p:sp>
            <p:nvSpPr>
              <p:cNvPr id="63" name="椭圆 62"/>
              <p:cNvSpPr/>
              <p:nvPr/>
            </p:nvSpPr>
            <p:spPr>
              <a:xfrm>
                <a:off x="2975753" y="1851670"/>
                <a:ext cx="72008" cy="72008"/>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4" name="椭圆 63"/>
              <p:cNvSpPr/>
              <p:nvPr/>
            </p:nvSpPr>
            <p:spPr>
              <a:xfrm>
                <a:off x="3443713" y="1851670"/>
                <a:ext cx="72008" cy="72008"/>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5" name="圆角矩形 64"/>
              <p:cNvSpPr/>
              <p:nvPr/>
            </p:nvSpPr>
            <p:spPr>
              <a:xfrm>
                <a:off x="3011757" y="1864814"/>
                <a:ext cx="467960" cy="45719"/>
              </a:xfrm>
              <a:prstGeom prst="roundRect">
                <a:avLst>
                  <a:gd name="adj" fmla="val 50000"/>
                </a:avLst>
              </a:prstGeom>
              <a:gradFill>
                <a:gsLst>
                  <a:gs pos="0">
                    <a:schemeClr val="bg1">
                      <a:lumMod val="75000"/>
                    </a:schemeClr>
                  </a:gs>
                  <a:gs pos="50000">
                    <a:schemeClr val="bg1">
                      <a:lumMod val="95000"/>
                    </a:schemeClr>
                  </a:gs>
                  <a:gs pos="100000">
                    <a:schemeClr val="bg1">
                      <a:lumMod val="75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61" name="Rectangle 42"/>
            <p:cNvSpPr/>
            <p:nvPr/>
          </p:nvSpPr>
          <p:spPr>
            <a:xfrm flipH="1">
              <a:off x="954836" y="3993736"/>
              <a:ext cx="1960186" cy="168953"/>
            </a:xfrm>
            <a:prstGeom prst="rect">
              <a:avLst/>
            </a:prstGeom>
            <a:noFill/>
            <a:ln w="12700" cap="flat" cmpd="sng" algn="ctr">
              <a:noFill/>
              <a:prstDash val="solid"/>
            </a:ln>
            <a:effectLst/>
          </p:spPr>
          <p:txBody>
            <a:bodyPr lIns="91440" tIns="0" rIns="91440" bIns="0" rtlCol="0" anchor="t"/>
            <a:lstStyle/>
            <a:p>
              <a:r>
                <a:rPr lang="zh-CN" altLang="en-US" sz="2400" b="1" dirty="0">
                  <a:solidFill>
                    <a:schemeClr val="tx1">
                      <a:lumMod val="65000"/>
                      <a:lumOff val="35000"/>
                    </a:schemeClr>
                  </a:solidFill>
                  <a:latin typeface="楷体" panose="02010609060101010101" pitchFamily="49" charset="-122"/>
                  <a:ea typeface="楷体" panose="02010609060101010101" pitchFamily="49" charset="-122"/>
                  <a:cs typeface="Arial" panose="020B0604020202020204" pitchFamily="34" charset="0"/>
                </a:rPr>
                <a:t>任务一</a:t>
              </a:r>
            </a:p>
          </p:txBody>
        </p:sp>
        <p:sp>
          <p:nvSpPr>
            <p:cNvPr id="62" name="Rectangle 42"/>
            <p:cNvSpPr/>
            <p:nvPr/>
          </p:nvSpPr>
          <p:spPr>
            <a:xfrm flipH="1">
              <a:off x="973816" y="4496756"/>
              <a:ext cx="1960186" cy="1703437"/>
            </a:xfrm>
            <a:prstGeom prst="rect">
              <a:avLst/>
            </a:prstGeom>
            <a:noFill/>
            <a:ln w="12700" cap="flat" cmpd="sng" algn="ctr">
              <a:noFill/>
              <a:prstDash val="solid"/>
            </a:ln>
            <a:effectLst/>
          </p:spPr>
          <p:txBody>
            <a:bodyPr lIns="91440" tIns="0" rIns="91440" bIns="0" rtlCol="0" anchor="t"/>
            <a:lstStyle/>
            <a:p>
              <a:pPr>
                <a:defRPr/>
              </a:pPr>
              <a:r>
                <a:rPr lang="zh-CN" altLang="en-US" sz="2400" kern="0" dirty="0">
                  <a:solidFill>
                    <a:schemeClr val="tx1">
                      <a:lumMod val="65000"/>
                      <a:lumOff val="35000"/>
                    </a:schemeClr>
                  </a:solidFill>
                  <a:latin typeface="楷体" panose="02010609060101010101" pitchFamily="49" charset="-122"/>
                  <a:ea typeface="楷体" panose="02010609060101010101" pitchFamily="49" charset="-122"/>
                  <a:cs typeface="Arial" panose="020B0604020202020204" pitchFamily="34" charset="0"/>
                </a:rPr>
                <a:t>成本评估</a:t>
              </a:r>
            </a:p>
            <a:p>
              <a:pPr>
                <a:defRPr/>
              </a:pPr>
              <a:endParaRPr lang="en-US" sz="2400" kern="0" dirty="0">
                <a:solidFill>
                  <a:schemeClr val="tx1">
                    <a:lumMod val="65000"/>
                    <a:lumOff val="35000"/>
                  </a:schemeClr>
                </a:solidFill>
                <a:latin typeface="Arial" panose="020B0604020202020204" pitchFamily="34" charset="0"/>
                <a:cs typeface="Arial" panose="020B0604020202020204" pitchFamily="34" charset="0"/>
              </a:endParaRPr>
            </a:p>
          </p:txBody>
        </p:sp>
      </p:grpSp>
      <p:cxnSp>
        <p:nvCxnSpPr>
          <p:cNvPr id="83" name="直接连接符 82"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CxnSpPr/>
          <p:nvPr/>
        </p:nvCxnSpPr>
        <p:spPr>
          <a:xfrm>
            <a:off x="3246637" y="1273629"/>
            <a:ext cx="5770860"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84" name="文本框 83"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txBox="1"/>
          <p:nvPr/>
        </p:nvSpPr>
        <p:spPr>
          <a:xfrm>
            <a:off x="5035262" y="572574"/>
            <a:ext cx="1877437" cy="523220"/>
          </a:xfrm>
          <a:prstGeom prst="rect">
            <a:avLst/>
          </a:prstGeom>
          <a:noFill/>
        </p:spPr>
        <p:txBody>
          <a:bodyPr wrap="none" rtlCol="0">
            <a:spAutoFit/>
          </a:bodyPr>
          <a:lstStyle/>
          <a:p>
            <a:r>
              <a:rPr lang="zh-CN" altLang="en-US" sz="2800" b="1" spc="500" dirty="0">
                <a:solidFill>
                  <a:schemeClr val="bg1">
                    <a:lumMod val="50000"/>
                  </a:schemeClr>
                </a:solidFill>
                <a:latin typeface="微软雅黑" panose="020B0503020204020204" charset="-122"/>
                <a:ea typeface="微软雅黑" panose="020B0503020204020204" charset="-122"/>
                <a:cs typeface="Arial" panose="020B0604020202020204" pitchFamily="34" charset="0"/>
              </a:rPr>
              <a:t>任务描述</a:t>
            </a:r>
            <a:endParaRPr lang="en-US" altLang="zh-CN" sz="2800" b="1" spc="500" dirty="0">
              <a:solidFill>
                <a:schemeClr val="bg1">
                  <a:lumMod val="50000"/>
                </a:schemeClr>
              </a:solidFill>
              <a:latin typeface="微软雅黑" panose="020B0503020204020204" charset="-122"/>
              <a:ea typeface="微软雅黑" panose="020B0503020204020204" charset="-122"/>
              <a:cs typeface="Arial" panose="020B0604020202020204" pitchFamily="34" charset="0"/>
            </a:endParaRPr>
          </a:p>
        </p:txBody>
      </p:sp>
      <p:sp>
        <p:nvSpPr>
          <p:cNvPr id="85" name="椭圆 84"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flipH="1">
            <a:off x="2686180" y="813581"/>
            <a:ext cx="157493" cy="157493"/>
          </a:xfrm>
          <a:prstGeom prst="ellipse">
            <a:avLst/>
          </a:prstGeom>
          <a:solidFill>
            <a:srgbClr val="D06F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6" name="椭圆 85"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flipH="1">
            <a:off x="2686180" y="335956"/>
            <a:ext cx="321030" cy="321030"/>
          </a:xfrm>
          <a:prstGeom prst="ellipse">
            <a:avLst/>
          </a:prstGeom>
          <a:solidFill>
            <a:srgbClr val="966481"/>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7" name="椭圆 86"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flipH="1">
            <a:off x="2991678" y="806317"/>
            <a:ext cx="219803" cy="219803"/>
          </a:xfrm>
          <a:prstGeom prst="ellipse">
            <a:avLst/>
          </a:prstGeom>
          <a:solidFill>
            <a:srgbClr val="365B7C"/>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8" name="椭圆 87"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flipH="1">
            <a:off x="2031169" y="697840"/>
            <a:ext cx="164852" cy="164852"/>
          </a:xfrm>
          <a:prstGeom prst="ellipse">
            <a:avLst/>
          </a:prstGeom>
          <a:solidFill>
            <a:srgbClr val="F779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9" name="椭圆 88"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9354354" y="755438"/>
            <a:ext cx="157493" cy="157493"/>
          </a:xfrm>
          <a:prstGeom prst="ellipse">
            <a:avLst/>
          </a:prstGeom>
          <a:solidFill>
            <a:srgbClr val="D06F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0" name="椭圆 89"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9190817" y="277813"/>
            <a:ext cx="321030" cy="321030"/>
          </a:xfrm>
          <a:prstGeom prst="ellipse">
            <a:avLst/>
          </a:prstGeom>
          <a:solidFill>
            <a:srgbClr val="966481"/>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1" name="椭圆 90"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a:off x="8986546" y="748174"/>
            <a:ext cx="219803" cy="219803"/>
          </a:xfrm>
          <a:prstGeom prst="ellipse">
            <a:avLst/>
          </a:prstGeom>
          <a:solidFill>
            <a:srgbClr val="365B7C"/>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2" name="椭圆 91"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a:off x="10002006" y="639697"/>
            <a:ext cx="164852" cy="164852"/>
          </a:xfrm>
          <a:prstGeom prst="ellipse">
            <a:avLst/>
          </a:prstGeom>
          <a:solidFill>
            <a:srgbClr val="F779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 name="e7d195523061f1c0"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hidden="1"/>
          <p:cNvSpPr txBox="1"/>
          <p:nvPr/>
        </p:nvSpPr>
        <p:spPr>
          <a:xfrm>
            <a:off x="-355600" y="1803400"/>
            <a:ext cx="293927" cy="1016000"/>
          </a:xfrm>
          <a:prstGeom prst="rect">
            <a:avLst/>
          </a:prstGeom>
          <a:noFill/>
        </p:spPr>
        <p:txBody>
          <a:bodyPr vert="wordArtVert" rtlCol="0">
            <a:spAutoFit/>
          </a:bodyPr>
          <a:lstStyle/>
          <a:p>
            <a:r>
              <a:rPr lang="en-US" altLang="zh-CN" sz="100"/>
              <a:t>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a:t>
            </a:r>
            <a:endParaRPr lang="zh-CN" altLang="en-US" sz="100"/>
          </a:p>
        </p:txBody>
      </p:sp>
      <p:sp>
        <p:nvSpPr>
          <p:cNvPr id="3" name="矩形 2"/>
          <p:cNvSpPr/>
          <p:nvPr/>
        </p:nvSpPr>
        <p:spPr>
          <a:xfrm>
            <a:off x="3582129" y="3046926"/>
            <a:ext cx="7204246" cy="1384995"/>
          </a:xfrm>
          <a:prstGeom prst="rect">
            <a:avLst/>
          </a:prstGeom>
        </p:spPr>
        <p:txBody>
          <a:bodyPr wrap="square">
            <a:spAutoFit/>
          </a:bodyPr>
          <a:lstStyle/>
          <a:p>
            <a:r>
              <a:rPr lang="zh-CN" altLang="en-US" sz="2800" dirty="0">
                <a:latin typeface="楷体" panose="02010609060101010101" pitchFamily="49" charset="-122"/>
                <a:ea typeface="楷体" panose="02010609060101010101" pitchFamily="49" charset="-122"/>
              </a:rPr>
              <a:t>  一、招聘成本分析</a:t>
            </a:r>
          </a:p>
          <a:p>
            <a:endParaRPr lang="zh-CN" altLang="en-US" sz="2800" dirty="0">
              <a:latin typeface="楷体" panose="02010609060101010101" pitchFamily="49" charset="-122"/>
              <a:ea typeface="楷体" panose="02010609060101010101" pitchFamily="49" charset="-122"/>
            </a:endParaRPr>
          </a:p>
          <a:p>
            <a:r>
              <a:rPr lang="zh-CN" altLang="en-US" sz="2800" dirty="0">
                <a:latin typeface="楷体" panose="02010609060101010101" pitchFamily="49" charset="-122"/>
                <a:ea typeface="楷体" panose="02010609060101010101" pitchFamily="49" charset="-122"/>
              </a:rPr>
              <a:t>  二、招聘成本效益评估</a:t>
            </a:r>
          </a:p>
        </p:txBody>
      </p:sp>
    </p:spTree>
    <p:extLst>
      <p:ext uri="{BB962C8B-B14F-4D97-AF65-F5344CB8AC3E}">
        <p14:creationId xmlns:p14="http://schemas.microsoft.com/office/powerpoint/2010/main" val="1259193571"/>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0">
        <p15:prstTrans prst="pageCurlDouble"/>
      </p:transition>
    </mc:Choice>
    <mc:Fallback xmlns="">
      <p:transition spd="slow"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44000" fill="hold" nodeType="withEffect">
                                  <p:stCondLst>
                                    <p:cond delay="250"/>
                                  </p:stCondLst>
                                  <p:childTnLst>
                                    <p:set>
                                      <p:cBhvr>
                                        <p:cTn id="6" dur="1" fill="hold">
                                          <p:stCondLst>
                                            <p:cond delay="0"/>
                                          </p:stCondLst>
                                        </p:cTn>
                                        <p:tgtEl>
                                          <p:spTgt spid="55"/>
                                        </p:tgtEl>
                                        <p:attrNameLst>
                                          <p:attrName>style.visibility</p:attrName>
                                        </p:attrNameLst>
                                      </p:cBhvr>
                                      <p:to>
                                        <p:strVal val="visible"/>
                                      </p:to>
                                    </p:set>
                                    <p:anim calcmode="lin" valueType="num">
                                      <p:cBhvr additive="base">
                                        <p:cTn id="7" dur="750" fill="hold"/>
                                        <p:tgtEl>
                                          <p:spTgt spid="55"/>
                                        </p:tgtEl>
                                        <p:attrNameLst>
                                          <p:attrName>ppt_x</p:attrName>
                                        </p:attrNameLst>
                                      </p:cBhvr>
                                      <p:tavLst>
                                        <p:tav tm="0">
                                          <p:val>
                                            <p:strVal val="#ppt_x"/>
                                          </p:val>
                                        </p:tav>
                                        <p:tav tm="100000">
                                          <p:val>
                                            <p:strVal val="#ppt_x"/>
                                          </p:val>
                                        </p:tav>
                                      </p:tavLst>
                                    </p:anim>
                                    <p:anim calcmode="lin" valueType="num">
                                      <p:cBhvr additive="base">
                                        <p:cTn id="8" dur="750" fill="hold"/>
                                        <p:tgtEl>
                                          <p:spTgt spid="5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矩形 24"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549157" y="-975631"/>
            <a:ext cx="583096" cy="838080"/>
          </a:xfrm>
          <a:prstGeom prst="rect">
            <a:avLst/>
          </a:prstGeom>
          <a:solidFill>
            <a:srgbClr val="365B7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 name="矩形 25"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1132253" y="-975631"/>
            <a:ext cx="583096" cy="838080"/>
          </a:xfrm>
          <a:prstGeom prst="rect">
            <a:avLst/>
          </a:prstGeom>
          <a:solidFill>
            <a:srgbClr val="96648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 name="矩形 26"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1715349" y="-975631"/>
            <a:ext cx="583096" cy="838080"/>
          </a:xfrm>
          <a:prstGeom prst="rect">
            <a:avLst/>
          </a:prstGeom>
          <a:solidFill>
            <a:srgbClr val="D06F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 name="矩形 27"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2298446" y="-975631"/>
            <a:ext cx="583096" cy="838080"/>
          </a:xfrm>
          <a:prstGeom prst="rect">
            <a:avLst/>
          </a:prstGeom>
          <a:solidFill>
            <a:srgbClr val="F779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 name="矩形 28"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2881542" y="-975631"/>
            <a:ext cx="583096" cy="838080"/>
          </a:xfrm>
          <a:prstGeom prst="rect">
            <a:avLst/>
          </a:prstGeom>
          <a:solidFill>
            <a:srgbClr val="F8AD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2" name="组合 1"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GrpSpPr/>
          <p:nvPr/>
        </p:nvGrpSpPr>
        <p:grpSpPr>
          <a:xfrm>
            <a:off x="5186306" y="1453599"/>
            <a:ext cx="1830995" cy="1830995"/>
            <a:chOff x="5186306" y="1453599"/>
            <a:chExt cx="1830995" cy="1830995"/>
          </a:xfrm>
        </p:grpSpPr>
        <p:grpSp>
          <p:nvGrpSpPr>
            <p:cNvPr id="35" name="组合 34"/>
            <p:cNvGrpSpPr/>
            <p:nvPr/>
          </p:nvGrpSpPr>
          <p:grpSpPr>
            <a:xfrm>
              <a:off x="5186306" y="1453599"/>
              <a:ext cx="1830995" cy="1830995"/>
              <a:chOff x="1553015" y="679550"/>
              <a:chExt cx="2894787" cy="2894787"/>
            </a:xfrm>
          </p:grpSpPr>
          <p:sp>
            <p:nvSpPr>
              <p:cNvPr id="36" name="椭圆 35"/>
              <p:cNvSpPr/>
              <p:nvPr/>
            </p:nvSpPr>
            <p:spPr>
              <a:xfrm>
                <a:off x="1553015" y="679550"/>
                <a:ext cx="2894787" cy="2894787"/>
              </a:xfrm>
              <a:prstGeom prst="ellipse">
                <a:avLst/>
              </a:prstGeom>
              <a:gradFill flip="none" rotWithShape="1">
                <a:gsLst>
                  <a:gs pos="0">
                    <a:schemeClr val="bg1"/>
                  </a:gs>
                  <a:gs pos="100000">
                    <a:schemeClr val="bg1">
                      <a:lumMod val="85000"/>
                    </a:schemeClr>
                  </a:gs>
                </a:gsLst>
                <a:lin ang="5400000" scaled="1"/>
                <a:tileRect/>
              </a:gradFill>
              <a:ln w="19050">
                <a:gradFill>
                  <a:gsLst>
                    <a:gs pos="0">
                      <a:schemeClr val="bg1"/>
                    </a:gs>
                    <a:gs pos="100000">
                      <a:schemeClr val="bg1">
                        <a:lumMod val="75000"/>
                      </a:schemeClr>
                    </a:gs>
                  </a:gsLst>
                  <a:lin ang="5400000" scaled="1"/>
                </a:gradFill>
              </a:ln>
              <a:effectLst>
                <a:outerShdw blurRad="279400" dist="152400" dir="2700000" sx="102000" sy="102000" algn="tl" rotWithShape="0">
                  <a:prstClr val="black">
                    <a:alpha val="28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p>
            </p:txBody>
          </p:sp>
          <p:sp>
            <p:nvSpPr>
              <p:cNvPr id="37" name="圆角矩形 36"/>
              <p:cNvSpPr/>
              <p:nvPr/>
            </p:nvSpPr>
            <p:spPr>
              <a:xfrm>
                <a:off x="1929717" y="1056252"/>
                <a:ext cx="2141386" cy="2141386"/>
              </a:xfrm>
              <a:prstGeom prst="roundRect">
                <a:avLst>
                  <a:gd name="adj" fmla="val 50000"/>
                </a:avLst>
              </a:prstGeom>
              <a:gradFill flip="none" rotWithShape="1">
                <a:gsLst>
                  <a:gs pos="100000">
                    <a:schemeClr val="bg1"/>
                  </a:gs>
                  <a:gs pos="0">
                    <a:srgbClr val="B8BBBC"/>
                  </a:gs>
                </a:gsLst>
                <a:lin ang="540000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p>
            </p:txBody>
          </p:sp>
          <p:sp>
            <p:nvSpPr>
              <p:cNvPr id="38" name="椭圆 37"/>
              <p:cNvSpPr>
                <a:spLocks noChangeAspect="1"/>
              </p:cNvSpPr>
              <p:nvPr/>
            </p:nvSpPr>
            <p:spPr>
              <a:xfrm>
                <a:off x="2035358" y="1174214"/>
                <a:ext cx="1930098" cy="1930098"/>
              </a:xfrm>
              <a:prstGeom prst="ellipse">
                <a:avLst/>
              </a:prstGeom>
              <a:gradFill>
                <a:gsLst>
                  <a:gs pos="0">
                    <a:srgbClr val="D06F83"/>
                  </a:gs>
                  <a:gs pos="100000">
                    <a:srgbClr val="365B7C"/>
                  </a:gs>
                </a:gsLst>
                <a:lin ang="3600000" scaled="0"/>
              </a:gra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58" name="Rectangle 42"/>
            <p:cNvSpPr/>
            <p:nvPr/>
          </p:nvSpPr>
          <p:spPr>
            <a:xfrm>
              <a:off x="5491461" y="2055929"/>
              <a:ext cx="1092455" cy="512281"/>
            </a:xfrm>
            <a:prstGeom prst="rect">
              <a:avLst/>
            </a:prstGeom>
            <a:noFill/>
            <a:ln w="12700" cap="flat" cmpd="sng" algn="ctr">
              <a:noFill/>
              <a:prstDash val="solid"/>
            </a:ln>
            <a:effectLst/>
          </p:spPr>
          <p:txBody>
            <a:bodyPr lIns="91440" tIns="0" rIns="91440" bIns="0" rtlCol="0" anchor="t"/>
            <a:lstStyle/>
            <a:p>
              <a:pPr algn="r"/>
              <a:r>
                <a:rPr lang="zh-CN" altLang="en-US" sz="2400" b="1" spc="500" dirty="0">
                  <a:solidFill>
                    <a:schemeClr val="bg1"/>
                  </a:solidFill>
                  <a:latin typeface="微软雅黑" panose="020B0503020204020204" charset="-122"/>
                  <a:ea typeface="微软雅黑" panose="020B0503020204020204" charset="-122"/>
                  <a:cs typeface="Arial" panose="020B0604020202020204" pitchFamily="34" charset="0"/>
                  <a:sym typeface="+mn-ea"/>
                </a:rPr>
                <a:t>招聘成本</a:t>
              </a:r>
              <a:r>
                <a:rPr lang="en-US" altLang="zh-CN" sz="2400" b="1" dirty="0">
                  <a:solidFill>
                    <a:schemeClr val="bg1"/>
                  </a:solidFill>
                  <a:latin typeface="Arial" panose="020B0604020202020204" pitchFamily="34" charset="0"/>
                  <a:cs typeface="Arial" panose="020B0604020202020204" pitchFamily="34" charset="0"/>
                </a:rPr>
                <a:t>  </a:t>
              </a:r>
            </a:p>
            <a:p>
              <a:pPr algn="r"/>
              <a:r>
                <a:rPr lang="en-US" altLang="zh-CN" sz="2000" b="1" dirty="0">
                  <a:solidFill>
                    <a:schemeClr val="bg1"/>
                  </a:solidFill>
                  <a:latin typeface="Arial" panose="020B0604020202020204" pitchFamily="34" charset="0"/>
                  <a:cs typeface="Arial" panose="020B0604020202020204" pitchFamily="34" charset="0"/>
                </a:rPr>
                <a:t>   </a:t>
              </a:r>
              <a:endParaRPr lang="zh-CN" altLang="en-US" sz="2000" b="1" dirty="0">
                <a:solidFill>
                  <a:schemeClr val="bg1"/>
                </a:solidFill>
                <a:latin typeface="Arial" panose="020B0604020202020204" pitchFamily="34" charset="0"/>
                <a:cs typeface="Arial" panose="020B0604020202020204" pitchFamily="34" charset="0"/>
              </a:endParaRPr>
            </a:p>
          </p:txBody>
        </p:sp>
      </p:grpSp>
      <p:cxnSp>
        <p:nvCxnSpPr>
          <p:cNvPr id="54" name="直接连接符 53"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CxnSpPr/>
          <p:nvPr/>
        </p:nvCxnSpPr>
        <p:spPr>
          <a:xfrm>
            <a:off x="3246637" y="1273629"/>
            <a:ext cx="5770860"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55" name="文本框 54"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txBox="1"/>
          <p:nvPr/>
        </p:nvSpPr>
        <p:spPr>
          <a:xfrm>
            <a:off x="4132774" y="532704"/>
            <a:ext cx="3535680" cy="521970"/>
          </a:xfrm>
          <a:prstGeom prst="rect">
            <a:avLst/>
          </a:prstGeom>
          <a:noFill/>
        </p:spPr>
        <p:txBody>
          <a:bodyPr wrap="none" rtlCol="0">
            <a:spAutoFit/>
          </a:bodyPr>
          <a:lstStyle/>
          <a:p>
            <a:pPr algn="l"/>
            <a:r>
              <a:rPr lang="zh-CN" altLang="en-US" sz="2800" b="1" spc="500" dirty="0">
                <a:solidFill>
                  <a:schemeClr val="bg1">
                    <a:lumMod val="50000"/>
                  </a:schemeClr>
                </a:solidFill>
                <a:latin typeface="微软雅黑" panose="020B0503020204020204" charset="-122"/>
                <a:ea typeface="微软雅黑" panose="020B0503020204020204" charset="-122"/>
                <a:cs typeface="Arial" panose="020B0604020202020204" pitchFamily="34" charset="0"/>
                <a:sym typeface="+mn-ea"/>
              </a:rPr>
              <a:t>一、招聘成本分析</a:t>
            </a:r>
            <a:endParaRPr lang="en-US" altLang="zh-CN" sz="2800" b="1" spc="500" dirty="0">
              <a:solidFill>
                <a:schemeClr val="bg1">
                  <a:lumMod val="50000"/>
                </a:schemeClr>
              </a:solidFill>
              <a:latin typeface="微软雅黑" panose="020B0503020204020204" charset="-122"/>
              <a:ea typeface="微软雅黑" panose="020B0503020204020204" charset="-122"/>
              <a:cs typeface="Arial" panose="020B0604020202020204" pitchFamily="34" charset="0"/>
            </a:endParaRPr>
          </a:p>
        </p:txBody>
      </p:sp>
      <p:sp>
        <p:nvSpPr>
          <p:cNvPr id="56" name="椭圆 55"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flipH="1">
            <a:off x="2686180" y="813581"/>
            <a:ext cx="157493" cy="157493"/>
          </a:xfrm>
          <a:prstGeom prst="ellipse">
            <a:avLst/>
          </a:prstGeom>
          <a:solidFill>
            <a:srgbClr val="D06F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7" name="椭圆 56"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flipH="1">
            <a:off x="2686180" y="335956"/>
            <a:ext cx="321030" cy="321030"/>
          </a:xfrm>
          <a:prstGeom prst="ellipse">
            <a:avLst/>
          </a:prstGeom>
          <a:solidFill>
            <a:srgbClr val="966481"/>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9" name="椭圆 58"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flipH="1">
            <a:off x="2991678" y="806317"/>
            <a:ext cx="219803" cy="219803"/>
          </a:xfrm>
          <a:prstGeom prst="ellipse">
            <a:avLst/>
          </a:prstGeom>
          <a:solidFill>
            <a:srgbClr val="365B7C"/>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0" name="椭圆 59"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flipH="1">
            <a:off x="2031169" y="697840"/>
            <a:ext cx="164852" cy="164852"/>
          </a:xfrm>
          <a:prstGeom prst="ellipse">
            <a:avLst/>
          </a:prstGeom>
          <a:solidFill>
            <a:srgbClr val="F779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1" name="椭圆 60"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9354354" y="755438"/>
            <a:ext cx="157493" cy="157493"/>
          </a:xfrm>
          <a:prstGeom prst="ellipse">
            <a:avLst/>
          </a:prstGeom>
          <a:solidFill>
            <a:srgbClr val="D06F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2" name="椭圆 61"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9190817" y="277813"/>
            <a:ext cx="321030" cy="321030"/>
          </a:xfrm>
          <a:prstGeom prst="ellipse">
            <a:avLst/>
          </a:prstGeom>
          <a:solidFill>
            <a:srgbClr val="966481"/>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3" name="椭圆 62"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a:off x="8986546" y="748174"/>
            <a:ext cx="219803" cy="219803"/>
          </a:xfrm>
          <a:prstGeom prst="ellipse">
            <a:avLst/>
          </a:prstGeom>
          <a:solidFill>
            <a:srgbClr val="365B7C"/>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4" name="椭圆 63"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a:off x="10002006" y="639697"/>
            <a:ext cx="164852" cy="164852"/>
          </a:xfrm>
          <a:prstGeom prst="ellipse">
            <a:avLst/>
          </a:prstGeom>
          <a:solidFill>
            <a:srgbClr val="F779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 name="e7d195523061f1c0"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hidden="1"/>
          <p:cNvSpPr txBox="1"/>
          <p:nvPr/>
        </p:nvSpPr>
        <p:spPr>
          <a:xfrm>
            <a:off x="-355600" y="1803400"/>
            <a:ext cx="293927" cy="1016000"/>
          </a:xfrm>
          <a:prstGeom prst="rect">
            <a:avLst/>
          </a:prstGeom>
          <a:noFill/>
        </p:spPr>
        <p:txBody>
          <a:bodyPr vert="wordArtVert" rtlCol="0">
            <a:spAutoFit/>
          </a:bodyPr>
          <a:lstStyle/>
          <a:p>
            <a:r>
              <a:rPr lang="en-US" altLang="zh-CN" sz="100"/>
              <a:t>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a:t>
            </a:r>
            <a:endParaRPr lang="zh-CN" altLang="en-US" sz="100"/>
          </a:p>
        </p:txBody>
      </p:sp>
      <p:sp>
        <p:nvSpPr>
          <p:cNvPr id="8" name="圆角矩形 7"/>
          <p:cNvSpPr/>
          <p:nvPr/>
        </p:nvSpPr>
        <p:spPr>
          <a:xfrm rot="5400000">
            <a:off x="163195" y="4886960"/>
            <a:ext cx="2500630" cy="1166495"/>
          </a:xfrm>
          <a:prstGeom prst="roundRect">
            <a:avLst>
              <a:gd name="adj" fmla="val 50000"/>
            </a:avLst>
          </a:prstGeom>
          <a:solidFill>
            <a:srgbClr val="365B7C"/>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 name="圆角矩形 10"/>
          <p:cNvSpPr/>
          <p:nvPr/>
        </p:nvSpPr>
        <p:spPr>
          <a:xfrm rot="5400000">
            <a:off x="2039620" y="4886960"/>
            <a:ext cx="2500630" cy="1165860"/>
          </a:xfrm>
          <a:prstGeom prst="roundRect">
            <a:avLst>
              <a:gd name="adj" fmla="val 50000"/>
            </a:avLst>
          </a:prstGeom>
          <a:solidFill>
            <a:srgbClr val="96648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 name="圆角矩形 9"/>
          <p:cNvSpPr/>
          <p:nvPr/>
        </p:nvSpPr>
        <p:spPr>
          <a:xfrm rot="5400000">
            <a:off x="3916045" y="4886960"/>
            <a:ext cx="2500630" cy="1165860"/>
          </a:xfrm>
          <a:prstGeom prst="roundRect">
            <a:avLst>
              <a:gd name="adj" fmla="val 50000"/>
            </a:avLst>
          </a:prstGeom>
          <a:solidFill>
            <a:srgbClr val="D06F8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 name="圆角矩形 11"/>
          <p:cNvSpPr/>
          <p:nvPr/>
        </p:nvSpPr>
        <p:spPr>
          <a:xfrm rot="5400000">
            <a:off x="5792470" y="4896485"/>
            <a:ext cx="2500630" cy="1165860"/>
          </a:xfrm>
          <a:prstGeom prst="roundRect">
            <a:avLst>
              <a:gd name="adj" fmla="val 50000"/>
            </a:avLst>
          </a:prstGeom>
          <a:solidFill>
            <a:srgbClr val="F7798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 name="圆角矩形 12"/>
          <p:cNvSpPr/>
          <p:nvPr/>
        </p:nvSpPr>
        <p:spPr>
          <a:xfrm rot="5400000">
            <a:off x="7668895" y="4886960"/>
            <a:ext cx="2500630" cy="1166495"/>
          </a:xfrm>
          <a:prstGeom prst="roundRect">
            <a:avLst>
              <a:gd name="adj" fmla="val 50000"/>
            </a:avLst>
          </a:prstGeom>
          <a:solidFill>
            <a:srgbClr val="F8AD9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8" name="圆角矩形 17"/>
          <p:cNvSpPr/>
          <p:nvPr/>
        </p:nvSpPr>
        <p:spPr>
          <a:xfrm rot="5400000">
            <a:off x="9352280" y="4871720"/>
            <a:ext cx="2500630" cy="1166495"/>
          </a:xfrm>
          <a:prstGeom prst="roundRect">
            <a:avLst>
              <a:gd name="adj" fmla="val 50000"/>
            </a:avLst>
          </a:prstGeom>
          <a:solidFill>
            <a:schemeClr val="accent4">
              <a:lumMod val="40000"/>
              <a:lumOff val="6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31" name="组合 30"/>
          <p:cNvGrpSpPr/>
          <p:nvPr/>
        </p:nvGrpSpPr>
        <p:grpSpPr>
          <a:xfrm>
            <a:off x="1446530" y="3350260"/>
            <a:ext cx="9156700" cy="869315"/>
            <a:chOff x="2278" y="5276"/>
            <a:chExt cx="14420" cy="1369"/>
          </a:xfrm>
        </p:grpSpPr>
        <p:grpSp>
          <p:nvGrpSpPr>
            <p:cNvPr id="30" name="组合 29"/>
            <p:cNvGrpSpPr/>
            <p:nvPr/>
          </p:nvGrpSpPr>
          <p:grpSpPr>
            <a:xfrm>
              <a:off x="2278" y="5276"/>
              <a:ext cx="14420" cy="627"/>
              <a:chOff x="2278" y="5276"/>
              <a:chExt cx="14420" cy="627"/>
            </a:xfrm>
          </p:grpSpPr>
          <p:cxnSp>
            <p:nvCxnSpPr>
              <p:cNvPr id="3" name="直接箭头连接符 2"/>
              <p:cNvCxnSpPr/>
              <p:nvPr/>
            </p:nvCxnSpPr>
            <p:spPr>
              <a:xfrm>
                <a:off x="9595" y="5276"/>
                <a:ext cx="0" cy="623"/>
              </a:xfrm>
              <a:prstGeom prst="straightConnector1">
                <a:avLst/>
              </a:prstGeom>
              <a:ln w="22225">
                <a:solidFill>
                  <a:schemeClr val="bg1">
                    <a:lumMod val="65000"/>
                  </a:schemeClr>
                </a:solidFill>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5" name="直接连接符 4"/>
              <p:cNvCxnSpPr/>
              <p:nvPr/>
            </p:nvCxnSpPr>
            <p:spPr>
              <a:xfrm>
                <a:off x="2278" y="5901"/>
                <a:ext cx="14420" cy="2"/>
              </a:xfrm>
              <a:prstGeom prst="line">
                <a:avLst/>
              </a:prstGeom>
              <a:ln w="2222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grpSp>
        <p:cxnSp>
          <p:nvCxnSpPr>
            <p:cNvPr id="14" name="直接箭头连接符 13"/>
            <p:cNvCxnSpPr/>
            <p:nvPr/>
          </p:nvCxnSpPr>
          <p:spPr>
            <a:xfrm>
              <a:off x="2278" y="5879"/>
              <a:ext cx="0" cy="742"/>
            </a:xfrm>
            <a:prstGeom prst="straightConnector1">
              <a:avLst/>
            </a:prstGeom>
            <a:ln w="22225">
              <a:solidFill>
                <a:schemeClr val="bg1">
                  <a:lumMod val="6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20" name="直接箭头连接符 19"/>
            <p:cNvCxnSpPr/>
            <p:nvPr/>
          </p:nvCxnSpPr>
          <p:spPr>
            <a:xfrm>
              <a:off x="5181" y="5903"/>
              <a:ext cx="0" cy="742"/>
            </a:xfrm>
            <a:prstGeom prst="straightConnector1">
              <a:avLst/>
            </a:prstGeom>
            <a:ln w="22225">
              <a:solidFill>
                <a:schemeClr val="bg1">
                  <a:lumMod val="6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21" name="直接箭头连接符 20"/>
            <p:cNvCxnSpPr/>
            <p:nvPr/>
          </p:nvCxnSpPr>
          <p:spPr>
            <a:xfrm>
              <a:off x="11086" y="5903"/>
              <a:ext cx="0" cy="742"/>
            </a:xfrm>
            <a:prstGeom prst="straightConnector1">
              <a:avLst/>
            </a:prstGeom>
            <a:ln w="22225">
              <a:solidFill>
                <a:schemeClr val="bg1">
                  <a:lumMod val="6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22" name="直接箭头连接符 21"/>
            <p:cNvCxnSpPr/>
            <p:nvPr/>
          </p:nvCxnSpPr>
          <p:spPr>
            <a:xfrm>
              <a:off x="14045" y="5903"/>
              <a:ext cx="0" cy="742"/>
            </a:xfrm>
            <a:prstGeom prst="straightConnector1">
              <a:avLst/>
            </a:prstGeom>
            <a:ln w="22225">
              <a:solidFill>
                <a:schemeClr val="bg1">
                  <a:lumMod val="6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23" name="直接箭头连接符 22"/>
            <p:cNvCxnSpPr/>
            <p:nvPr/>
          </p:nvCxnSpPr>
          <p:spPr>
            <a:xfrm>
              <a:off x="8136" y="5903"/>
              <a:ext cx="0" cy="742"/>
            </a:xfrm>
            <a:prstGeom prst="straightConnector1">
              <a:avLst/>
            </a:prstGeom>
            <a:ln w="22225">
              <a:solidFill>
                <a:schemeClr val="bg1">
                  <a:lumMod val="6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24" name="直接箭头连接符 23"/>
            <p:cNvCxnSpPr/>
            <p:nvPr/>
          </p:nvCxnSpPr>
          <p:spPr>
            <a:xfrm>
              <a:off x="16698" y="5903"/>
              <a:ext cx="0" cy="742"/>
            </a:xfrm>
            <a:prstGeom prst="straightConnector1">
              <a:avLst/>
            </a:prstGeom>
            <a:ln w="22225">
              <a:solidFill>
                <a:schemeClr val="bg1">
                  <a:lumMod val="65000"/>
                </a:schemeClr>
              </a:solidFill>
              <a:tailEnd type="triangle"/>
            </a:ln>
          </p:spPr>
          <p:style>
            <a:lnRef idx="1">
              <a:schemeClr val="accent1"/>
            </a:lnRef>
            <a:fillRef idx="0">
              <a:schemeClr val="accent1"/>
            </a:fillRef>
            <a:effectRef idx="0">
              <a:schemeClr val="accent1"/>
            </a:effectRef>
            <a:fontRef idx="minor">
              <a:schemeClr val="tx1"/>
            </a:fontRef>
          </p:style>
        </p:cxnSp>
      </p:grpSp>
      <p:sp>
        <p:nvSpPr>
          <p:cNvPr id="32" name="文本框 31"/>
          <p:cNvSpPr txBox="1"/>
          <p:nvPr/>
        </p:nvSpPr>
        <p:spPr>
          <a:xfrm>
            <a:off x="1038027" y="4593590"/>
            <a:ext cx="677108" cy="1740535"/>
          </a:xfrm>
          <a:prstGeom prst="rect">
            <a:avLst/>
          </a:prstGeom>
          <a:noFill/>
        </p:spPr>
        <p:txBody>
          <a:bodyPr vert="eaVert" wrap="square" rtlCol="0">
            <a:spAutoFit/>
          </a:bodyPr>
          <a:lstStyle/>
          <a:p>
            <a:r>
              <a:rPr lang="zh-CN" altLang="en-US" sz="3200" b="1" dirty="0">
                <a:solidFill>
                  <a:schemeClr val="bg1"/>
                </a:solidFill>
                <a:latin typeface="KaiTi" panose="02010609060101010101" pitchFamily="49" charset="-122"/>
                <a:ea typeface="KaiTi" panose="02010609060101010101" pitchFamily="49" charset="-122"/>
                <a:sym typeface="+mn-ea"/>
              </a:rPr>
              <a:t>招募成本</a:t>
            </a:r>
          </a:p>
        </p:txBody>
      </p:sp>
      <p:sp>
        <p:nvSpPr>
          <p:cNvPr id="34" name="文本框 33"/>
          <p:cNvSpPr txBox="1"/>
          <p:nvPr/>
        </p:nvSpPr>
        <p:spPr>
          <a:xfrm>
            <a:off x="2950012" y="4593590"/>
            <a:ext cx="677108" cy="1804670"/>
          </a:xfrm>
          <a:prstGeom prst="rect">
            <a:avLst/>
          </a:prstGeom>
          <a:noFill/>
        </p:spPr>
        <p:txBody>
          <a:bodyPr vert="eaVert" wrap="square" rtlCol="0">
            <a:spAutoFit/>
          </a:bodyPr>
          <a:lstStyle/>
          <a:p>
            <a:pPr fontAlgn="auto">
              <a:lnSpc>
                <a:spcPct val="100000"/>
              </a:lnSpc>
            </a:pPr>
            <a:r>
              <a:rPr lang="zh-CN" altLang="en-US" sz="3200" b="1">
                <a:solidFill>
                  <a:schemeClr val="bg1"/>
                </a:solidFill>
                <a:latin typeface="KaiTi" panose="02010609060101010101" pitchFamily="49" charset="-122"/>
                <a:ea typeface="KaiTi" panose="02010609060101010101" pitchFamily="49" charset="-122"/>
                <a:sym typeface="+mn-ea"/>
              </a:rPr>
              <a:t>甄选成本</a:t>
            </a:r>
          </a:p>
        </p:txBody>
      </p:sp>
      <p:sp>
        <p:nvSpPr>
          <p:cNvPr id="66" name="文本框 65"/>
          <p:cNvSpPr txBox="1"/>
          <p:nvPr/>
        </p:nvSpPr>
        <p:spPr>
          <a:xfrm>
            <a:off x="4873427" y="4584700"/>
            <a:ext cx="677108" cy="1749425"/>
          </a:xfrm>
          <a:prstGeom prst="rect">
            <a:avLst/>
          </a:prstGeom>
          <a:noFill/>
        </p:spPr>
        <p:txBody>
          <a:bodyPr vert="eaVert" wrap="square" rtlCol="0">
            <a:spAutoFit/>
          </a:bodyPr>
          <a:lstStyle/>
          <a:p>
            <a:r>
              <a:rPr lang="zh-CN" altLang="en-US" sz="3200" b="1">
                <a:solidFill>
                  <a:schemeClr val="bg1"/>
                </a:solidFill>
                <a:latin typeface="KaiTi" panose="02010609060101010101" pitchFamily="49" charset="-122"/>
                <a:ea typeface="KaiTi" panose="02010609060101010101" pitchFamily="49" charset="-122"/>
                <a:sym typeface="+mn-ea"/>
              </a:rPr>
              <a:t>录用成本</a:t>
            </a:r>
          </a:p>
        </p:txBody>
      </p:sp>
      <p:sp>
        <p:nvSpPr>
          <p:cNvPr id="67" name="文本框 66"/>
          <p:cNvSpPr txBox="1"/>
          <p:nvPr/>
        </p:nvSpPr>
        <p:spPr>
          <a:xfrm>
            <a:off x="6668572" y="4575810"/>
            <a:ext cx="677108" cy="1758315"/>
          </a:xfrm>
          <a:prstGeom prst="rect">
            <a:avLst/>
          </a:prstGeom>
          <a:noFill/>
        </p:spPr>
        <p:txBody>
          <a:bodyPr vert="eaVert" wrap="square" rtlCol="0">
            <a:spAutoFit/>
          </a:bodyPr>
          <a:lstStyle/>
          <a:p>
            <a:pPr fontAlgn="auto">
              <a:lnSpc>
                <a:spcPct val="100000"/>
              </a:lnSpc>
            </a:pPr>
            <a:r>
              <a:rPr lang="zh-CN" altLang="en-US" sz="3200" b="1">
                <a:solidFill>
                  <a:schemeClr val="bg1"/>
                </a:solidFill>
                <a:latin typeface="KaiTi" panose="02010609060101010101" pitchFamily="49" charset="-122"/>
                <a:ea typeface="KaiTi" panose="02010609060101010101" pitchFamily="49" charset="-122"/>
                <a:sym typeface="+mn-ea"/>
              </a:rPr>
              <a:t>安置成本</a:t>
            </a:r>
          </a:p>
        </p:txBody>
      </p:sp>
      <p:sp>
        <p:nvSpPr>
          <p:cNvPr id="68" name="文本框 67"/>
          <p:cNvSpPr txBox="1"/>
          <p:nvPr/>
        </p:nvSpPr>
        <p:spPr>
          <a:xfrm>
            <a:off x="8579922" y="4593590"/>
            <a:ext cx="677108" cy="1749425"/>
          </a:xfrm>
          <a:prstGeom prst="rect">
            <a:avLst/>
          </a:prstGeom>
          <a:noFill/>
        </p:spPr>
        <p:txBody>
          <a:bodyPr vert="eaVert" wrap="square" rtlCol="0">
            <a:spAutoFit/>
          </a:bodyPr>
          <a:lstStyle/>
          <a:p>
            <a:r>
              <a:rPr lang="zh-CN" altLang="en-US" sz="3200" b="1">
                <a:solidFill>
                  <a:schemeClr val="bg1"/>
                </a:solidFill>
                <a:latin typeface="KaiTi" panose="02010609060101010101" pitchFamily="49" charset="-122"/>
                <a:ea typeface="KaiTi" panose="02010609060101010101" pitchFamily="49" charset="-122"/>
                <a:sym typeface="+mn-ea"/>
              </a:rPr>
              <a:t>离职成本</a:t>
            </a:r>
          </a:p>
        </p:txBody>
      </p:sp>
      <p:sp>
        <p:nvSpPr>
          <p:cNvPr id="69" name="文本框 68"/>
          <p:cNvSpPr txBox="1"/>
          <p:nvPr/>
        </p:nvSpPr>
        <p:spPr>
          <a:xfrm>
            <a:off x="10277912" y="4493260"/>
            <a:ext cx="677108" cy="1905000"/>
          </a:xfrm>
          <a:prstGeom prst="rect">
            <a:avLst/>
          </a:prstGeom>
          <a:noFill/>
        </p:spPr>
        <p:txBody>
          <a:bodyPr vert="eaVert" wrap="square" rtlCol="0">
            <a:spAutoFit/>
          </a:bodyPr>
          <a:lstStyle/>
          <a:p>
            <a:r>
              <a:rPr lang="zh-CN" altLang="en-US" sz="3200" b="1">
                <a:solidFill>
                  <a:schemeClr val="bg1"/>
                </a:solidFill>
                <a:latin typeface="KaiTi" panose="02010609060101010101" pitchFamily="49" charset="-122"/>
                <a:ea typeface="KaiTi" panose="02010609060101010101" pitchFamily="49" charset="-122"/>
                <a:sym typeface="+mn-ea"/>
              </a:rPr>
              <a:t>重置成本</a:t>
            </a:r>
          </a:p>
        </p:txBody>
      </p:sp>
    </p:spTree>
    <p:extLst>
      <p:ext uri="{BB962C8B-B14F-4D97-AF65-F5344CB8AC3E}">
        <p14:creationId xmlns:p14="http://schemas.microsoft.com/office/powerpoint/2010/main" val="2428157881"/>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0">
        <p15:prstTrans prst="pageCurlDouble"/>
      </p:transition>
    </mc:Choice>
    <mc:Fallback xmlns="">
      <p:transition spd="slow"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ppt_w</p:attrName>
                                        </p:attrNameLst>
                                      </p:cBhvr>
                                      <p:tavLst>
                                        <p:tav tm="0">
                                          <p:val>
                                            <p:fltVal val="0"/>
                                          </p:val>
                                        </p:tav>
                                        <p:tav tm="100000">
                                          <p:val>
                                            <p:strVal val="#ppt_w"/>
                                          </p:val>
                                        </p:tav>
                                      </p:tavLst>
                                    </p:anim>
                                    <p:anim calcmode="lin" valueType="num">
                                      <p:cBhvr>
                                        <p:cTn id="8" dur="500" fill="hold"/>
                                        <p:tgtEl>
                                          <p:spTgt spid="2"/>
                                        </p:tgtEl>
                                        <p:attrNameLst>
                                          <p:attrName>ppt_h</p:attrName>
                                        </p:attrNameLst>
                                      </p:cBhvr>
                                      <p:tavLst>
                                        <p:tav tm="0">
                                          <p:val>
                                            <p:fltVal val="0"/>
                                          </p:val>
                                        </p:tav>
                                        <p:tav tm="100000">
                                          <p:val>
                                            <p:strVal val="#ppt_h"/>
                                          </p:val>
                                        </p:tav>
                                      </p:tavLst>
                                    </p:anim>
                                    <p:animEffect transition="in" filter="fade">
                                      <p:cBhvr>
                                        <p:cTn id="9"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矩形 24"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549157" y="-975631"/>
            <a:ext cx="583096" cy="838080"/>
          </a:xfrm>
          <a:prstGeom prst="rect">
            <a:avLst/>
          </a:prstGeom>
          <a:solidFill>
            <a:srgbClr val="365B7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 name="矩形 25"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1132253" y="-975631"/>
            <a:ext cx="583096" cy="838080"/>
          </a:xfrm>
          <a:prstGeom prst="rect">
            <a:avLst/>
          </a:prstGeom>
          <a:solidFill>
            <a:srgbClr val="96648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 name="矩形 26"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1715349" y="-975631"/>
            <a:ext cx="583096" cy="838080"/>
          </a:xfrm>
          <a:prstGeom prst="rect">
            <a:avLst/>
          </a:prstGeom>
          <a:solidFill>
            <a:srgbClr val="D06F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 name="矩形 27"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2298446" y="-975631"/>
            <a:ext cx="583096" cy="838080"/>
          </a:xfrm>
          <a:prstGeom prst="rect">
            <a:avLst/>
          </a:prstGeom>
          <a:solidFill>
            <a:srgbClr val="F779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 name="矩形 28"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2881542" y="-975631"/>
            <a:ext cx="583096" cy="838080"/>
          </a:xfrm>
          <a:prstGeom prst="rect">
            <a:avLst/>
          </a:prstGeom>
          <a:solidFill>
            <a:srgbClr val="F8AD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cxnSp>
        <p:nvCxnSpPr>
          <p:cNvPr id="46" name="直接连接符 45"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CxnSpPr/>
          <p:nvPr/>
        </p:nvCxnSpPr>
        <p:spPr>
          <a:xfrm>
            <a:off x="3246637" y="1273629"/>
            <a:ext cx="5770860"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47" name="文本框 46"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txBox="1"/>
          <p:nvPr/>
        </p:nvSpPr>
        <p:spPr>
          <a:xfrm>
            <a:off x="4487804" y="496471"/>
            <a:ext cx="3535680" cy="521970"/>
          </a:xfrm>
          <a:prstGeom prst="rect">
            <a:avLst/>
          </a:prstGeom>
          <a:noFill/>
        </p:spPr>
        <p:txBody>
          <a:bodyPr wrap="none" rtlCol="0">
            <a:spAutoFit/>
          </a:bodyPr>
          <a:lstStyle/>
          <a:p>
            <a:pPr algn="l"/>
            <a:r>
              <a:rPr lang="zh-CN" altLang="en-US" sz="2800" b="1" spc="500" dirty="0">
                <a:solidFill>
                  <a:schemeClr val="bg1">
                    <a:lumMod val="50000"/>
                  </a:schemeClr>
                </a:solidFill>
                <a:latin typeface="微软雅黑" panose="020B0503020204020204" charset="-122"/>
                <a:ea typeface="微软雅黑" panose="020B0503020204020204" charset="-122"/>
                <a:cs typeface="Arial" panose="020B0604020202020204" pitchFamily="34" charset="0"/>
              </a:rPr>
              <a:t>一、招聘成本分析</a:t>
            </a:r>
          </a:p>
        </p:txBody>
      </p:sp>
      <p:sp>
        <p:nvSpPr>
          <p:cNvPr id="48" name="椭圆 47"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flipH="1">
            <a:off x="2686180" y="813581"/>
            <a:ext cx="157493" cy="157493"/>
          </a:xfrm>
          <a:prstGeom prst="ellipse">
            <a:avLst/>
          </a:prstGeom>
          <a:solidFill>
            <a:srgbClr val="D06F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9" name="椭圆 48"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flipH="1">
            <a:off x="2686180" y="335956"/>
            <a:ext cx="321030" cy="321030"/>
          </a:xfrm>
          <a:prstGeom prst="ellipse">
            <a:avLst/>
          </a:prstGeom>
          <a:solidFill>
            <a:srgbClr val="966481"/>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0" name="椭圆 49"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flipH="1">
            <a:off x="2991678" y="806317"/>
            <a:ext cx="219803" cy="219803"/>
          </a:xfrm>
          <a:prstGeom prst="ellipse">
            <a:avLst/>
          </a:prstGeom>
          <a:solidFill>
            <a:srgbClr val="365B7C"/>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1" name="椭圆 50"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flipH="1">
            <a:off x="2031169" y="697840"/>
            <a:ext cx="164852" cy="164852"/>
          </a:xfrm>
          <a:prstGeom prst="ellipse">
            <a:avLst/>
          </a:prstGeom>
          <a:solidFill>
            <a:srgbClr val="F779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2" name="椭圆 51"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9354354" y="755438"/>
            <a:ext cx="157493" cy="157493"/>
          </a:xfrm>
          <a:prstGeom prst="ellipse">
            <a:avLst/>
          </a:prstGeom>
          <a:solidFill>
            <a:srgbClr val="D06F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3" name="椭圆 52"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9190817" y="277813"/>
            <a:ext cx="321030" cy="321030"/>
          </a:xfrm>
          <a:prstGeom prst="ellipse">
            <a:avLst/>
          </a:prstGeom>
          <a:solidFill>
            <a:srgbClr val="966481"/>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4" name="椭圆 53"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a:off x="8986546" y="748174"/>
            <a:ext cx="219803" cy="219803"/>
          </a:xfrm>
          <a:prstGeom prst="ellipse">
            <a:avLst/>
          </a:prstGeom>
          <a:solidFill>
            <a:srgbClr val="365B7C"/>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5" name="椭圆 54"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a:off x="10002006" y="639697"/>
            <a:ext cx="164852" cy="164852"/>
          </a:xfrm>
          <a:prstGeom prst="ellipse">
            <a:avLst/>
          </a:prstGeom>
          <a:solidFill>
            <a:srgbClr val="F779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7" name="Rectangle 42"/>
          <p:cNvSpPr/>
          <p:nvPr/>
        </p:nvSpPr>
        <p:spPr>
          <a:xfrm flipH="1">
            <a:off x="1453905" y="2220070"/>
            <a:ext cx="9893835" cy="589653"/>
          </a:xfrm>
          <a:prstGeom prst="rect">
            <a:avLst/>
          </a:prstGeom>
          <a:noFill/>
          <a:ln w="12700" cap="flat" cmpd="sng" algn="ctr">
            <a:noFill/>
            <a:prstDash val="solid"/>
          </a:ln>
          <a:effectLst/>
        </p:spPr>
        <p:txBody>
          <a:bodyPr lIns="91440" tIns="0" rIns="91440" bIns="0" rtlCol="0" anchor="t"/>
          <a:lstStyle/>
          <a:p>
            <a:pPr eaLnBrk="1" hangingPunct="1"/>
            <a:r>
              <a:rPr lang="en-US" altLang="zh-CN" sz="2400" b="1" dirty="0">
                <a:latin typeface="KaiTi" panose="02010609060101010101" pitchFamily="49" charset="-122"/>
                <a:ea typeface="KaiTi" panose="02010609060101010101" pitchFamily="49" charset="-122"/>
                <a:sym typeface="+mn-ea"/>
              </a:rPr>
              <a:t>(</a:t>
            </a:r>
            <a:r>
              <a:rPr lang="zh-CN" altLang="en-US" sz="2400" b="1" dirty="0">
                <a:latin typeface="KaiTi" panose="02010609060101010101" pitchFamily="49" charset="-122"/>
                <a:ea typeface="KaiTi" panose="02010609060101010101" pitchFamily="49" charset="-122"/>
                <a:sym typeface="+mn-ea"/>
              </a:rPr>
              <a:t>一</a:t>
            </a:r>
            <a:r>
              <a:rPr lang="en-US" altLang="zh-CN" sz="2400" b="1" dirty="0">
                <a:latin typeface="KaiTi" panose="02010609060101010101" pitchFamily="49" charset="-122"/>
                <a:ea typeface="KaiTi" panose="02010609060101010101" pitchFamily="49" charset="-122"/>
                <a:sym typeface="+mn-ea"/>
              </a:rPr>
              <a:t>)</a:t>
            </a:r>
            <a:r>
              <a:rPr lang="zh-CN" altLang="en-US" sz="2400" b="1" dirty="0">
                <a:latin typeface="KaiTi" panose="02010609060101010101" pitchFamily="49" charset="-122"/>
                <a:ea typeface="KaiTi" panose="02010609060101010101" pitchFamily="49" charset="-122"/>
                <a:sym typeface="+mn-ea"/>
              </a:rPr>
              <a:t>招募成本</a:t>
            </a:r>
            <a:r>
              <a:rPr lang="zh-CN" altLang="en-US" sz="2400" dirty="0">
                <a:latin typeface="KaiTi" panose="02010609060101010101" pitchFamily="49" charset="-122"/>
                <a:ea typeface="KaiTi" panose="02010609060101010101" pitchFamily="49" charset="-122"/>
                <a:sym typeface="+mn-ea"/>
              </a:rPr>
              <a:t> </a:t>
            </a:r>
            <a:endParaRPr lang="zh-CN" altLang="en-US" sz="2400" dirty="0">
              <a:latin typeface="KaiTi" panose="02010609060101010101" pitchFamily="49" charset="-122"/>
              <a:ea typeface="KaiTi" panose="02010609060101010101" pitchFamily="49" charset="-122"/>
            </a:endParaRPr>
          </a:p>
          <a:p>
            <a:pPr eaLnBrk="1" hangingPunct="1"/>
            <a:r>
              <a:rPr lang="zh-CN" altLang="en-US" sz="2400" dirty="0">
                <a:latin typeface="KaiTi" panose="02010609060101010101" pitchFamily="49" charset="-122"/>
                <a:ea typeface="KaiTi" panose="02010609060101010101" pitchFamily="49" charset="-122"/>
                <a:sym typeface="+mn-ea"/>
              </a:rPr>
              <a:t>招募成本是指在招聘人力资源过程中所发生的各项支出</a:t>
            </a:r>
            <a:r>
              <a:rPr lang="en-US" altLang="zh-CN" sz="2400" dirty="0">
                <a:latin typeface="KaiTi" panose="02010609060101010101" pitchFamily="49" charset="-122"/>
                <a:ea typeface="KaiTi" panose="02010609060101010101" pitchFamily="49" charset="-122"/>
                <a:sym typeface="+mn-ea"/>
              </a:rPr>
              <a:t>,</a:t>
            </a:r>
            <a:r>
              <a:rPr lang="zh-CN" altLang="en-US" sz="2400" dirty="0">
                <a:latin typeface="KaiTi" panose="02010609060101010101" pitchFamily="49" charset="-122"/>
                <a:ea typeface="KaiTi" panose="02010609060101010101" pitchFamily="49" charset="-122"/>
                <a:sym typeface="+mn-ea"/>
              </a:rPr>
              <a:t>主要有招募广告费</a:t>
            </a:r>
            <a:r>
              <a:rPr lang="en-US" altLang="zh-CN" sz="2400" dirty="0">
                <a:latin typeface="KaiTi" panose="02010609060101010101" pitchFamily="49" charset="-122"/>
                <a:ea typeface="KaiTi" panose="02010609060101010101" pitchFamily="49" charset="-122"/>
                <a:sym typeface="+mn-ea"/>
              </a:rPr>
              <a:t>,</a:t>
            </a:r>
            <a:r>
              <a:rPr lang="zh-CN" altLang="en-US" sz="2400" dirty="0">
                <a:latin typeface="KaiTi" panose="02010609060101010101" pitchFamily="49" charset="-122"/>
                <a:ea typeface="KaiTi" panose="02010609060101010101" pitchFamily="49" charset="-122"/>
                <a:sym typeface="+mn-ea"/>
              </a:rPr>
              <a:t>宣传资料费</a:t>
            </a:r>
            <a:r>
              <a:rPr lang="en-US" altLang="zh-CN" sz="2400" dirty="0">
                <a:latin typeface="KaiTi" panose="02010609060101010101" pitchFamily="49" charset="-122"/>
                <a:ea typeface="KaiTi" panose="02010609060101010101" pitchFamily="49" charset="-122"/>
                <a:sym typeface="+mn-ea"/>
              </a:rPr>
              <a:t>,</a:t>
            </a:r>
            <a:r>
              <a:rPr lang="zh-CN" altLang="en-US" sz="2400" dirty="0">
                <a:latin typeface="KaiTi" panose="02010609060101010101" pitchFamily="49" charset="-122"/>
                <a:ea typeface="KaiTi" panose="02010609060101010101" pitchFamily="49" charset="-122"/>
                <a:sym typeface="+mn-ea"/>
              </a:rPr>
              <a:t>招聘工作人员的工资及福利费</a:t>
            </a:r>
            <a:r>
              <a:rPr lang="en-US" altLang="zh-CN" sz="2400" dirty="0">
                <a:latin typeface="KaiTi" panose="02010609060101010101" pitchFamily="49" charset="-122"/>
                <a:ea typeface="KaiTi" panose="02010609060101010101" pitchFamily="49" charset="-122"/>
                <a:sym typeface="+mn-ea"/>
              </a:rPr>
              <a:t>,</a:t>
            </a:r>
            <a:r>
              <a:rPr lang="zh-CN" altLang="en-US" sz="2400" dirty="0">
                <a:latin typeface="KaiTi" panose="02010609060101010101" pitchFamily="49" charset="-122"/>
                <a:ea typeface="KaiTi" panose="02010609060101010101" pitchFamily="49" charset="-122"/>
                <a:sym typeface="+mn-ea"/>
              </a:rPr>
              <a:t>委托中介机构或其他单位招聘企业人力资源所支付的手续费</a:t>
            </a:r>
            <a:r>
              <a:rPr lang="en-US" altLang="zh-CN" sz="2400" dirty="0">
                <a:latin typeface="KaiTi" panose="02010609060101010101" pitchFamily="49" charset="-122"/>
                <a:ea typeface="KaiTi" panose="02010609060101010101" pitchFamily="49" charset="-122"/>
                <a:sym typeface="+mn-ea"/>
              </a:rPr>
              <a:t>,</a:t>
            </a:r>
            <a:r>
              <a:rPr lang="zh-CN" altLang="en-US" sz="2400" dirty="0">
                <a:latin typeface="KaiTi" panose="02010609060101010101" pitchFamily="49" charset="-122"/>
                <a:ea typeface="KaiTi" panose="02010609060101010101" pitchFamily="49" charset="-122"/>
                <a:sym typeface="+mn-ea"/>
              </a:rPr>
              <a:t>因招聘而发生的差旅费、接待费、行政管理费等。</a:t>
            </a:r>
            <a:endParaRPr lang="zh-CN" altLang="en-US" sz="2400" dirty="0">
              <a:latin typeface="KaiTi" panose="02010609060101010101" pitchFamily="49" charset="-122"/>
              <a:ea typeface="KaiTi" panose="02010609060101010101" pitchFamily="49" charset="-122"/>
            </a:endParaRPr>
          </a:p>
          <a:p>
            <a:pPr eaLnBrk="1" hangingPunct="1"/>
            <a:endParaRPr lang="zh-CN" altLang="en-US" sz="2400" dirty="0">
              <a:latin typeface="KaiTi" panose="02010609060101010101" pitchFamily="49" charset="-122"/>
              <a:ea typeface="KaiTi" panose="02010609060101010101" pitchFamily="49" charset="-122"/>
              <a:sym typeface="+mn-ea"/>
            </a:endParaRPr>
          </a:p>
          <a:p>
            <a:pPr eaLnBrk="1" hangingPunct="1"/>
            <a:r>
              <a:rPr lang="zh-CN" altLang="en-US" sz="2400" dirty="0">
                <a:latin typeface="KaiTi" panose="02010609060101010101" pitchFamily="49" charset="-122"/>
                <a:ea typeface="KaiTi" panose="02010609060101010101" pitchFamily="49" charset="-122"/>
                <a:sym typeface="+mn-ea"/>
              </a:rPr>
              <a:t>招募成本可分为直接成本和间接成本。</a:t>
            </a:r>
            <a:endParaRPr lang="zh-CN" altLang="en-US" sz="2400" dirty="0">
              <a:latin typeface="KaiTi" panose="02010609060101010101" pitchFamily="49" charset="-122"/>
              <a:ea typeface="KaiTi" panose="02010609060101010101" pitchFamily="49" charset="-122"/>
            </a:endParaRPr>
          </a:p>
          <a:p>
            <a:endParaRPr lang="zh-CN" altLang="en-US" sz="2400" dirty="0">
              <a:latin typeface="KaiTi" panose="02010609060101010101" pitchFamily="49" charset="-122"/>
              <a:ea typeface="KaiTi" panose="02010609060101010101" pitchFamily="49" charset="-122"/>
            </a:endParaRPr>
          </a:p>
        </p:txBody>
      </p:sp>
      <p:sp>
        <p:nvSpPr>
          <p:cNvPr id="5" name="e7d195523061f1c0"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hidden="1"/>
          <p:cNvSpPr txBox="1"/>
          <p:nvPr/>
        </p:nvSpPr>
        <p:spPr>
          <a:xfrm>
            <a:off x="-355600" y="1803400"/>
            <a:ext cx="293927" cy="1016000"/>
          </a:xfrm>
          <a:prstGeom prst="rect">
            <a:avLst/>
          </a:prstGeom>
          <a:noFill/>
        </p:spPr>
        <p:txBody>
          <a:bodyPr vert="wordArtVert" rtlCol="0">
            <a:spAutoFit/>
          </a:bodyPr>
          <a:lstStyle/>
          <a:p>
            <a:r>
              <a:rPr lang="en-US" altLang="zh-CN" sz="100"/>
              <a:t>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a:t>
            </a:r>
            <a:endParaRPr lang="zh-CN" altLang="en-US" sz="100"/>
          </a:p>
        </p:txBody>
      </p:sp>
    </p:spTree>
    <p:extLst>
      <p:ext uri="{BB962C8B-B14F-4D97-AF65-F5344CB8AC3E}">
        <p14:creationId xmlns:p14="http://schemas.microsoft.com/office/powerpoint/2010/main" val="1750134366"/>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0">
        <p15:prstTrans prst="pageCurlDouble"/>
      </p:transition>
    </mc:Choice>
    <mc:Fallback xmlns="">
      <p:transition spd="slow" advTm="0">
        <p:fade/>
      </p:transition>
    </mc:Fallback>
  </mc:AlternateContent>
</p:sld>
</file>

<file path=ppt/slides/slide3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文本框 2"/>
          <p:cNvSpPr txBox="1"/>
          <p:nvPr/>
        </p:nvSpPr>
        <p:spPr>
          <a:xfrm>
            <a:off x="1334770" y="118745"/>
            <a:ext cx="9522460" cy="6739255"/>
          </a:xfrm>
          <a:prstGeom prst="rect">
            <a:avLst/>
          </a:prstGeom>
          <a:noFill/>
        </p:spPr>
        <p:txBody>
          <a:bodyPr wrap="square" rtlCol="0">
            <a:spAutoFit/>
          </a:bodyPr>
          <a:lstStyle/>
          <a:p>
            <a:pPr fontAlgn="auto">
              <a:lnSpc>
                <a:spcPct val="150000"/>
              </a:lnSpc>
            </a:pPr>
            <a:r>
              <a:rPr lang="en-US" altLang="zh-CN" sz="2400" b="1" dirty="0">
                <a:latin typeface="KaiTi" panose="02010609060101010101" pitchFamily="49" charset="-122"/>
                <a:ea typeface="KaiTi" panose="02010609060101010101" pitchFamily="49" charset="-122"/>
                <a:sym typeface="+mn-ea"/>
              </a:rPr>
              <a:t>1.</a:t>
            </a:r>
            <a:r>
              <a:rPr lang="zh-CN" altLang="en-US" sz="2400" b="1" dirty="0">
                <a:latin typeface="KaiTi" panose="02010609060101010101" pitchFamily="49" charset="-122"/>
                <a:ea typeface="KaiTi" panose="02010609060101010101" pitchFamily="49" charset="-122"/>
                <a:sym typeface="+mn-ea"/>
              </a:rPr>
              <a:t>直接成本</a:t>
            </a:r>
            <a:endParaRPr lang="zh-CN" altLang="en-US" sz="2400" b="1" dirty="0">
              <a:latin typeface="KaiTi" panose="02010609060101010101" pitchFamily="49" charset="-122"/>
              <a:ea typeface="KaiTi" panose="02010609060101010101" pitchFamily="49" charset="-122"/>
            </a:endParaRPr>
          </a:p>
          <a:p>
            <a:pPr fontAlgn="auto">
              <a:lnSpc>
                <a:spcPct val="150000"/>
              </a:lnSpc>
            </a:pPr>
            <a:r>
              <a:rPr lang="zh-CN" altLang="en-US" sz="2400" dirty="0">
                <a:latin typeface="KaiTi" panose="02010609060101010101" pitchFamily="49" charset="-122"/>
                <a:ea typeface="KaiTi" panose="02010609060101010101" pitchFamily="49" charset="-122"/>
                <a:sym typeface="+mn-ea"/>
              </a:rPr>
              <a:t>直接成本是指在招募过程中直接支付的各项费用</a:t>
            </a:r>
            <a:r>
              <a:rPr lang="en-US" altLang="zh-CN" sz="2400" dirty="0">
                <a:latin typeface="KaiTi" panose="02010609060101010101" pitchFamily="49" charset="-122"/>
                <a:ea typeface="KaiTi" panose="02010609060101010101" pitchFamily="49" charset="-122"/>
                <a:sym typeface="+mn-ea"/>
              </a:rPr>
              <a:t>,</a:t>
            </a:r>
            <a:r>
              <a:rPr lang="zh-CN" altLang="en-US" sz="2400" dirty="0">
                <a:latin typeface="KaiTi" panose="02010609060101010101" pitchFamily="49" charset="-122"/>
                <a:ea typeface="KaiTi" panose="02010609060101010101" pitchFamily="49" charset="-122"/>
                <a:sym typeface="+mn-ea"/>
              </a:rPr>
              <a:t>主要包括以下内容</a:t>
            </a:r>
            <a:r>
              <a:rPr lang="en-US" altLang="zh-CN" sz="2400" dirty="0">
                <a:latin typeface="KaiTi" panose="02010609060101010101" pitchFamily="49" charset="-122"/>
                <a:ea typeface="KaiTi" panose="02010609060101010101" pitchFamily="49" charset="-122"/>
                <a:sym typeface="+mn-ea"/>
              </a:rPr>
              <a:t>:</a:t>
            </a:r>
            <a:endParaRPr lang="en-US" altLang="zh-CN" sz="2400" dirty="0">
              <a:latin typeface="KaiTi" panose="02010609060101010101" pitchFamily="49" charset="-122"/>
              <a:ea typeface="KaiTi" panose="02010609060101010101" pitchFamily="49" charset="-122"/>
            </a:endParaRPr>
          </a:p>
          <a:p>
            <a:pPr fontAlgn="auto">
              <a:lnSpc>
                <a:spcPct val="150000"/>
              </a:lnSpc>
            </a:pPr>
            <a:r>
              <a:rPr lang="en-US" altLang="zh-CN" sz="2400" dirty="0">
                <a:latin typeface="KaiTi" panose="02010609060101010101" pitchFamily="49" charset="-122"/>
                <a:ea typeface="KaiTi" panose="02010609060101010101" pitchFamily="49" charset="-122"/>
                <a:sym typeface="+mn-ea"/>
              </a:rPr>
              <a:t>(1)</a:t>
            </a:r>
            <a:r>
              <a:rPr lang="zh-CN" altLang="en-US" sz="2400" dirty="0">
                <a:latin typeface="KaiTi" panose="02010609060101010101" pitchFamily="49" charset="-122"/>
                <a:ea typeface="KaiTi" panose="02010609060101010101" pitchFamily="49" charset="-122"/>
                <a:sym typeface="+mn-ea"/>
              </a:rPr>
              <a:t>招聘会、广告、网络信息发布等用来传播招聘信息的媒体、场所使用费。</a:t>
            </a:r>
            <a:endParaRPr lang="zh-CN" altLang="en-US" sz="2400" dirty="0">
              <a:latin typeface="KaiTi" panose="02010609060101010101" pitchFamily="49" charset="-122"/>
              <a:ea typeface="KaiTi" panose="02010609060101010101" pitchFamily="49" charset="-122"/>
            </a:endParaRPr>
          </a:p>
          <a:p>
            <a:pPr fontAlgn="auto">
              <a:lnSpc>
                <a:spcPct val="150000"/>
              </a:lnSpc>
            </a:pPr>
            <a:r>
              <a:rPr lang="en-US" altLang="zh-CN" sz="2400" dirty="0">
                <a:latin typeface="KaiTi" panose="02010609060101010101" pitchFamily="49" charset="-122"/>
                <a:ea typeface="KaiTi" panose="02010609060101010101" pitchFamily="49" charset="-122"/>
                <a:sym typeface="+mn-ea"/>
              </a:rPr>
              <a:t>(2)</a:t>
            </a:r>
            <a:r>
              <a:rPr lang="zh-CN" altLang="en-US" sz="2400" dirty="0">
                <a:latin typeface="KaiTi" panose="02010609060101010101" pitchFamily="49" charset="-122"/>
                <a:ea typeface="KaiTi" panose="02010609060101010101" pitchFamily="49" charset="-122"/>
                <a:sym typeface="+mn-ea"/>
              </a:rPr>
              <a:t>图片、文字等宣传资料制作费。</a:t>
            </a:r>
            <a:endParaRPr lang="zh-CN" altLang="en-US" sz="2400" dirty="0">
              <a:latin typeface="KaiTi" panose="02010609060101010101" pitchFamily="49" charset="-122"/>
              <a:ea typeface="KaiTi" panose="02010609060101010101" pitchFamily="49" charset="-122"/>
            </a:endParaRPr>
          </a:p>
          <a:p>
            <a:pPr fontAlgn="auto">
              <a:lnSpc>
                <a:spcPct val="150000"/>
              </a:lnSpc>
            </a:pPr>
            <a:r>
              <a:rPr lang="en-US" altLang="zh-CN" sz="2400" dirty="0">
                <a:latin typeface="KaiTi" panose="02010609060101010101" pitchFamily="49" charset="-122"/>
                <a:ea typeface="KaiTi" panose="02010609060101010101" pitchFamily="49" charset="-122"/>
                <a:sym typeface="+mn-ea"/>
              </a:rPr>
              <a:t>(3)</a:t>
            </a:r>
            <a:r>
              <a:rPr lang="zh-CN" altLang="en-US" sz="2400" dirty="0">
                <a:latin typeface="KaiTi" panose="02010609060101010101" pitchFamily="49" charset="-122"/>
                <a:ea typeface="KaiTi" panose="02010609060101010101" pitchFamily="49" charset="-122"/>
                <a:sym typeface="+mn-ea"/>
              </a:rPr>
              <a:t>付给猎头公司或其他中介公司的中介费。</a:t>
            </a:r>
            <a:endParaRPr lang="zh-CN" altLang="en-US" sz="2400" dirty="0">
              <a:latin typeface="KaiTi" panose="02010609060101010101" pitchFamily="49" charset="-122"/>
              <a:ea typeface="KaiTi" panose="02010609060101010101" pitchFamily="49" charset="-122"/>
            </a:endParaRPr>
          </a:p>
          <a:p>
            <a:pPr fontAlgn="auto">
              <a:lnSpc>
                <a:spcPct val="150000"/>
              </a:lnSpc>
            </a:pPr>
            <a:r>
              <a:rPr lang="en-US" altLang="zh-CN" sz="2400" b="1" dirty="0">
                <a:latin typeface="KaiTi" panose="02010609060101010101" pitchFamily="49" charset="-122"/>
                <a:ea typeface="KaiTi" panose="02010609060101010101" pitchFamily="49" charset="-122"/>
                <a:sym typeface="+mn-ea"/>
              </a:rPr>
              <a:t>2.</a:t>
            </a:r>
            <a:r>
              <a:rPr lang="zh-CN" altLang="en-US" sz="2400" b="1" dirty="0">
                <a:latin typeface="KaiTi" panose="02010609060101010101" pitchFamily="49" charset="-122"/>
                <a:ea typeface="KaiTi" panose="02010609060101010101" pitchFamily="49" charset="-122"/>
                <a:sym typeface="+mn-ea"/>
              </a:rPr>
              <a:t>间接成本</a:t>
            </a:r>
            <a:endParaRPr lang="zh-CN" altLang="en-US" sz="2400" b="1" dirty="0">
              <a:latin typeface="KaiTi" panose="02010609060101010101" pitchFamily="49" charset="-122"/>
              <a:ea typeface="KaiTi" panose="02010609060101010101" pitchFamily="49" charset="-122"/>
            </a:endParaRPr>
          </a:p>
          <a:p>
            <a:pPr fontAlgn="auto">
              <a:lnSpc>
                <a:spcPct val="150000"/>
              </a:lnSpc>
            </a:pPr>
            <a:r>
              <a:rPr lang="zh-CN" altLang="en-US" sz="2400" dirty="0">
                <a:latin typeface="KaiTi" panose="02010609060101010101" pitchFamily="49" charset="-122"/>
                <a:ea typeface="KaiTi" panose="02010609060101010101" pitchFamily="49" charset="-122"/>
                <a:sym typeface="+mn-ea"/>
              </a:rPr>
              <a:t>间接成本是指发生在招聘人员方面的费用</a:t>
            </a:r>
            <a:r>
              <a:rPr lang="en-US" altLang="zh-CN" sz="2400" dirty="0">
                <a:latin typeface="KaiTi" panose="02010609060101010101" pitchFamily="49" charset="-122"/>
                <a:ea typeface="KaiTi" panose="02010609060101010101" pitchFamily="49" charset="-122"/>
                <a:sym typeface="+mn-ea"/>
              </a:rPr>
              <a:t>,</a:t>
            </a:r>
            <a:r>
              <a:rPr lang="zh-CN" altLang="en-US" sz="2400" dirty="0">
                <a:latin typeface="KaiTi" panose="02010609060101010101" pitchFamily="49" charset="-122"/>
                <a:ea typeface="KaiTi" panose="02010609060101010101" pitchFamily="49" charset="-122"/>
                <a:sym typeface="+mn-ea"/>
              </a:rPr>
              <a:t>主要包括以下内容</a:t>
            </a:r>
            <a:r>
              <a:rPr lang="en-US" altLang="zh-CN" sz="2400" dirty="0">
                <a:latin typeface="KaiTi" panose="02010609060101010101" pitchFamily="49" charset="-122"/>
                <a:ea typeface="KaiTi" panose="02010609060101010101" pitchFamily="49" charset="-122"/>
                <a:sym typeface="+mn-ea"/>
              </a:rPr>
              <a:t>:</a:t>
            </a:r>
            <a:endParaRPr lang="en-US" altLang="zh-CN" sz="2400" dirty="0">
              <a:latin typeface="KaiTi" panose="02010609060101010101" pitchFamily="49" charset="-122"/>
              <a:ea typeface="KaiTi" panose="02010609060101010101" pitchFamily="49" charset="-122"/>
            </a:endParaRPr>
          </a:p>
          <a:p>
            <a:pPr fontAlgn="auto">
              <a:lnSpc>
                <a:spcPct val="150000"/>
              </a:lnSpc>
            </a:pPr>
            <a:r>
              <a:rPr lang="en-US" altLang="zh-CN" sz="2400" dirty="0">
                <a:latin typeface="KaiTi" panose="02010609060101010101" pitchFamily="49" charset="-122"/>
                <a:ea typeface="KaiTi" panose="02010609060101010101" pitchFamily="49" charset="-122"/>
                <a:sym typeface="+mn-ea"/>
              </a:rPr>
              <a:t>(1)</a:t>
            </a:r>
            <a:r>
              <a:rPr lang="zh-CN" altLang="en-US" sz="2400" dirty="0">
                <a:latin typeface="KaiTi" panose="02010609060101010101" pitchFamily="49" charset="-122"/>
                <a:ea typeface="KaiTi" panose="02010609060101010101" pitchFamily="49" charset="-122"/>
                <a:sym typeface="+mn-ea"/>
              </a:rPr>
              <a:t>参与招募工作的员工的劳动报酬。</a:t>
            </a:r>
            <a:endParaRPr lang="zh-CN" altLang="en-US" sz="2400" dirty="0">
              <a:latin typeface="KaiTi" panose="02010609060101010101" pitchFamily="49" charset="-122"/>
              <a:ea typeface="KaiTi" panose="02010609060101010101" pitchFamily="49" charset="-122"/>
            </a:endParaRPr>
          </a:p>
          <a:p>
            <a:pPr fontAlgn="auto">
              <a:lnSpc>
                <a:spcPct val="150000"/>
              </a:lnSpc>
            </a:pPr>
            <a:r>
              <a:rPr lang="en-US" altLang="zh-CN" sz="2400" dirty="0">
                <a:latin typeface="KaiTi" panose="02010609060101010101" pitchFamily="49" charset="-122"/>
                <a:ea typeface="KaiTi" panose="02010609060101010101" pitchFamily="49" charset="-122"/>
                <a:sym typeface="+mn-ea"/>
              </a:rPr>
              <a:t>(2)</a:t>
            </a:r>
            <a:r>
              <a:rPr lang="zh-CN" altLang="en-US" sz="2400" dirty="0">
                <a:latin typeface="KaiTi" panose="02010609060101010101" pitchFamily="49" charset="-122"/>
                <a:ea typeface="KaiTi" panose="02010609060101010101" pitchFamily="49" charset="-122"/>
                <a:sym typeface="+mn-ea"/>
              </a:rPr>
              <a:t>因招聘而产生的交通费、通信费、住宿费、餐饮费、出差补助费等。</a:t>
            </a:r>
            <a:r>
              <a:rPr lang="en-US" altLang="zh-CN" sz="2400" dirty="0">
                <a:latin typeface="KaiTi" panose="02010609060101010101" pitchFamily="49" charset="-122"/>
                <a:ea typeface="KaiTi" panose="02010609060101010101" pitchFamily="49" charset="-122"/>
                <a:sym typeface="+mn-ea"/>
              </a:rPr>
              <a:t>(3)</a:t>
            </a:r>
            <a:r>
              <a:rPr lang="zh-CN" altLang="en-US" sz="2400" dirty="0">
                <a:latin typeface="KaiTi" panose="02010609060101010101" pitchFamily="49" charset="-122"/>
                <a:ea typeface="KaiTi" panose="02010609060101010101" pitchFamily="49" charset="-122"/>
                <a:sym typeface="+mn-ea"/>
              </a:rPr>
              <a:t>各类面试人员的工时损失</a:t>
            </a:r>
            <a:r>
              <a:rPr lang="en-US" altLang="zh-CN" sz="2400" dirty="0">
                <a:latin typeface="KaiTi" panose="02010609060101010101" pitchFamily="49" charset="-122"/>
                <a:ea typeface="KaiTi" panose="02010609060101010101" pitchFamily="49" charset="-122"/>
                <a:sym typeface="+mn-ea"/>
              </a:rPr>
              <a:t>,</a:t>
            </a:r>
            <a:r>
              <a:rPr lang="zh-CN" altLang="en-US" sz="2400" dirty="0">
                <a:latin typeface="KaiTi" panose="02010609060101010101" pitchFamily="49" charset="-122"/>
                <a:ea typeface="KaiTi" panose="02010609060101010101" pitchFamily="49" charset="-122"/>
                <a:sym typeface="+mn-ea"/>
              </a:rPr>
              <a:t>以各级面试人员的基本工资</a:t>
            </a:r>
            <a:r>
              <a:rPr lang="en-US" altLang="zh-CN" sz="2400" dirty="0">
                <a:latin typeface="KaiTi" panose="02010609060101010101" pitchFamily="49" charset="-122"/>
                <a:ea typeface="KaiTi" panose="02010609060101010101" pitchFamily="49" charset="-122"/>
                <a:sym typeface="+mn-ea"/>
              </a:rPr>
              <a:t>(</a:t>
            </a:r>
            <a:r>
              <a:rPr lang="zh-CN" altLang="en-US" sz="2400" dirty="0">
                <a:latin typeface="KaiTi" panose="02010609060101010101" pitchFamily="49" charset="-122"/>
                <a:ea typeface="KaiTi" panose="02010609060101010101" pitchFamily="49" charset="-122"/>
                <a:sym typeface="+mn-ea"/>
              </a:rPr>
              <a:t>时薪</a:t>
            </a:r>
            <a:r>
              <a:rPr lang="en-US" altLang="zh-CN" sz="2400" dirty="0">
                <a:latin typeface="KaiTi" panose="02010609060101010101" pitchFamily="49" charset="-122"/>
                <a:ea typeface="KaiTi" panose="02010609060101010101" pitchFamily="49" charset="-122"/>
                <a:sym typeface="+mn-ea"/>
              </a:rPr>
              <a:t>)</a:t>
            </a:r>
            <a:r>
              <a:rPr lang="zh-CN" altLang="en-US" sz="2400" dirty="0">
                <a:latin typeface="KaiTi" panose="02010609060101010101" pitchFamily="49" charset="-122"/>
                <a:ea typeface="KaiTi" panose="02010609060101010101" pitchFamily="49" charset="-122"/>
                <a:sym typeface="+mn-ea"/>
              </a:rPr>
              <a:t>结合面试的时间估算。</a:t>
            </a:r>
            <a:endParaRPr lang="zh-CN" altLang="en-US" sz="2400" dirty="0">
              <a:latin typeface="KaiTi" panose="02010609060101010101" pitchFamily="49" charset="-122"/>
              <a:ea typeface="KaiTi" panose="02010609060101010101" pitchFamily="49" charset="-122"/>
            </a:endParaRPr>
          </a:p>
        </p:txBody>
      </p:sp>
    </p:spTree>
    <p:extLst>
      <p:ext uri="{BB962C8B-B14F-4D97-AF65-F5344CB8AC3E}">
        <p14:creationId xmlns:p14="http://schemas.microsoft.com/office/powerpoint/2010/main" val="2020139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additive="base">
                                        <p:cTn id="7" dur="500" fill="hold"/>
                                        <p:tgtEl>
                                          <p:spTgt spid="3">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3">
                                            <p:txEl>
                                              <p:pRg st="0" end="0"/>
                                            </p:txEl>
                                          </p:spTgt>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3">
                                            <p:txEl>
                                              <p:pRg st="1" end="1"/>
                                            </p:txEl>
                                          </p:spTgt>
                                        </p:tgtEl>
                                        <p:attrNameLst>
                                          <p:attrName>style.visibility</p:attrName>
                                        </p:attrNameLst>
                                      </p:cBhvr>
                                      <p:to>
                                        <p:strVal val="visible"/>
                                      </p:to>
                                    </p:set>
                                    <p:anim calcmode="lin" valueType="num">
                                      <p:cBhvr additive="base">
                                        <p:cTn id="11" dur="500" fill="hold"/>
                                        <p:tgtEl>
                                          <p:spTgt spid="3">
                                            <p:txEl>
                                              <p:pRg st="1" end="1"/>
                                            </p:txEl>
                                          </p:spTgt>
                                        </p:tgtEl>
                                        <p:attrNameLst>
                                          <p:attrName>ppt_x</p:attrName>
                                        </p:attrNameLst>
                                      </p:cBhvr>
                                      <p:tavLst>
                                        <p:tav tm="0">
                                          <p:val>
                                            <p:strVal val="#ppt_x"/>
                                          </p:val>
                                        </p:tav>
                                        <p:tav tm="100000">
                                          <p:val>
                                            <p:strVal val="#ppt_x"/>
                                          </p:val>
                                        </p:tav>
                                      </p:tavLst>
                                    </p:anim>
                                    <p:anim calcmode="lin" valueType="num">
                                      <p:cBhvr additive="base">
                                        <p:cTn id="12" dur="500" fill="hold"/>
                                        <p:tgtEl>
                                          <p:spTgt spid="3">
                                            <p:txEl>
                                              <p:pRg st="1" end="1"/>
                                            </p:txEl>
                                          </p:spTgt>
                                        </p:tgtEl>
                                        <p:attrNameLst>
                                          <p:attrName>ppt_y</p:attrName>
                                        </p:attrNameLst>
                                      </p:cBhvr>
                                      <p:tavLst>
                                        <p:tav tm="0">
                                          <p:val>
                                            <p:strVal val="1+#ppt_h/2"/>
                                          </p:val>
                                        </p:tav>
                                        <p:tav tm="100000">
                                          <p:val>
                                            <p:strVal val="#ppt_y"/>
                                          </p:val>
                                        </p:tav>
                                      </p:tavLst>
                                    </p:anim>
                                  </p:childTnLst>
                                </p:cTn>
                              </p:par>
                              <p:par>
                                <p:cTn id="13" presetID="2" presetClass="entr" presetSubtype="4" fill="hold" nodeType="withEffect">
                                  <p:stCondLst>
                                    <p:cond delay="0"/>
                                  </p:stCondLst>
                                  <p:childTnLst>
                                    <p:set>
                                      <p:cBhvr>
                                        <p:cTn id="14" dur="1" fill="hold">
                                          <p:stCondLst>
                                            <p:cond delay="0"/>
                                          </p:stCondLst>
                                        </p:cTn>
                                        <p:tgtEl>
                                          <p:spTgt spid="3">
                                            <p:txEl>
                                              <p:pRg st="2" end="2"/>
                                            </p:txEl>
                                          </p:spTgt>
                                        </p:tgtEl>
                                        <p:attrNameLst>
                                          <p:attrName>style.visibility</p:attrName>
                                        </p:attrNameLst>
                                      </p:cBhvr>
                                      <p:to>
                                        <p:strVal val="visible"/>
                                      </p:to>
                                    </p:set>
                                    <p:anim calcmode="lin" valueType="num">
                                      <p:cBhvr additive="base">
                                        <p:cTn id="15" dur="500" fill="hold"/>
                                        <p:tgtEl>
                                          <p:spTgt spid="3">
                                            <p:txEl>
                                              <p:pRg st="2" end="2"/>
                                            </p:txEl>
                                          </p:spTgt>
                                        </p:tgtEl>
                                        <p:attrNameLst>
                                          <p:attrName>ppt_x</p:attrName>
                                        </p:attrNameLst>
                                      </p:cBhvr>
                                      <p:tavLst>
                                        <p:tav tm="0">
                                          <p:val>
                                            <p:strVal val="#ppt_x"/>
                                          </p:val>
                                        </p:tav>
                                        <p:tav tm="100000">
                                          <p:val>
                                            <p:strVal val="#ppt_x"/>
                                          </p:val>
                                        </p:tav>
                                      </p:tavLst>
                                    </p:anim>
                                    <p:anim calcmode="lin" valueType="num">
                                      <p:cBhvr additive="base">
                                        <p:cTn id="16" dur="500" fill="hold"/>
                                        <p:tgtEl>
                                          <p:spTgt spid="3">
                                            <p:txEl>
                                              <p:pRg st="2" end="2"/>
                                            </p:txEl>
                                          </p:spTgt>
                                        </p:tgtEl>
                                        <p:attrNameLst>
                                          <p:attrName>ppt_y</p:attrName>
                                        </p:attrNameLst>
                                      </p:cBhvr>
                                      <p:tavLst>
                                        <p:tav tm="0">
                                          <p:val>
                                            <p:strVal val="1+#ppt_h/2"/>
                                          </p:val>
                                        </p:tav>
                                        <p:tav tm="100000">
                                          <p:val>
                                            <p:strVal val="#ppt_y"/>
                                          </p:val>
                                        </p:tav>
                                      </p:tavLst>
                                    </p:anim>
                                  </p:childTnLst>
                                </p:cTn>
                              </p:par>
                              <p:par>
                                <p:cTn id="17" presetID="2" presetClass="entr" presetSubtype="4" fill="hold" nodeType="withEffect">
                                  <p:stCondLst>
                                    <p:cond delay="0"/>
                                  </p:stCondLst>
                                  <p:childTnLst>
                                    <p:set>
                                      <p:cBhvr>
                                        <p:cTn id="18" dur="1" fill="hold">
                                          <p:stCondLst>
                                            <p:cond delay="0"/>
                                          </p:stCondLst>
                                        </p:cTn>
                                        <p:tgtEl>
                                          <p:spTgt spid="3">
                                            <p:txEl>
                                              <p:pRg st="3" end="3"/>
                                            </p:txEl>
                                          </p:spTgt>
                                        </p:tgtEl>
                                        <p:attrNameLst>
                                          <p:attrName>style.visibility</p:attrName>
                                        </p:attrNameLst>
                                      </p:cBhvr>
                                      <p:to>
                                        <p:strVal val="visible"/>
                                      </p:to>
                                    </p:set>
                                    <p:anim calcmode="lin" valueType="num">
                                      <p:cBhvr additive="base">
                                        <p:cTn id="19" dur="500" fill="hold"/>
                                        <p:tgtEl>
                                          <p:spTgt spid="3">
                                            <p:txEl>
                                              <p:pRg st="3" end="3"/>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3">
                                            <p:txEl>
                                              <p:pRg st="3" end="3"/>
                                            </p:txEl>
                                          </p:spTgt>
                                        </p:tgtEl>
                                        <p:attrNameLst>
                                          <p:attrName>ppt_y</p:attrName>
                                        </p:attrNameLst>
                                      </p:cBhvr>
                                      <p:tavLst>
                                        <p:tav tm="0">
                                          <p:val>
                                            <p:strVal val="1+#ppt_h/2"/>
                                          </p:val>
                                        </p:tav>
                                        <p:tav tm="100000">
                                          <p:val>
                                            <p:strVal val="#ppt_y"/>
                                          </p:val>
                                        </p:tav>
                                      </p:tavLst>
                                    </p:anim>
                                  </p:childTnLst>
                                </p:cTn>
                              </p:par>
                              <p:par>
                                <p:cTn id="21" presetID="2" presetClass="entr" presetSubtype="4" fill="hold" nodeType="withEffect">
                                  <p:stCondLst>
                                    <p:cond delay="0"/>
                                  </p:stCondLst>
                                  <p:childTnLst>
                                    <p:set>
                                      <p:cBhvr>
                                        <p:cTn id="22" dur="1" fill="hold">
                                          <p:stCondLst>
                                            <p:cond delay="0"/>
                                          </p:stCondLst>
                                        </p:cTn>
                                        <p:tgtEl>
                                          <p:spTgt spid="3">
                                            <p:txEl>
                                              <p:pRg st="4" end="4"/>
                                            </p:txEl>
                                          </p:spTgt>
                                        </p:tgtEl>
                                        <p:attrNameLst>
                                          <p:attrName>style.visibility</p:attrName>
                                        </p:attrNameLst>
                                      </p:cBhvr>
                                      <p:to>
                                        <p:strVal val="visible"/>
                                      </p:to>
                                    </p:set>
                                    <p:anim calcmode="lin" valueType="num">
                                      <p:cBhvr additive="base">
                                        <p:cTn id="23" dur="500" fill="hold"/>
                                        <p:tgtEl>
                                          <p:spTgt spid="3">
                                            <p:txEl>
                                              <p:pRg st="4" end="4"/>
                                            </p:txEl>
                                          </p:spTgt>
                                        </p:tgtEl>
                                        <p:attrNameLst>
                                          <p:attrName>ppt_x</p:attrName>
                                        </p:attrNameLst>
                                      </p:cBhvr>
                                      <p:tavLst>
                                        <p:tav tm="0">
                                          <p:val>
                                            <p:strVal val="#ppt_x"/>
                                          </p:val>
                                        </p:tav>
                                        <p:tav tm="100000">
                                          <p:val>
                                            <p:strVal val="#ppt_x"/>
                                          </p:val>
                                        </p:tav>
                                      </p:tavLst>
                                    </p:anim>
                                    <p:anim calcmode="lin" valueType="num">
                                      <p:cBhvr additive="base">
                                        <p:cTn id="24" dur="500" fill="hold"/>
                                        <p:tgtEl>
                                          <p:spTgt spid="3">
                                            <p:txEl>
                                              <p:pRg st="4" end="4"/>
                                            </p:txEl>
                                          </p:spTgt>
                                        </p:tgtEl>
                                        <p:attrNameLst>
                                          <p:attrName>ppt_y</p:attrName>
                                        </p:attrNameLst>
                                      </p:cBhvr>
                                      <p:tavLst>
                                        <p:tav tm="0">
                                          <p:val>
                                            <p:strVal val="1+#ppt_h/2"/>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4" presetClass="entr" presetSubtype="16" fill="hold" nodeType="clickEffect">
                                  <p:stCondLst>
                                    <p:cond delay="0"/>
                                  </p:stCondLst>
                                  <p:childTnLst>
                                    <p:set>
                                      <p:cBhvr>
                                        <p:cTn id="28" dur="1" fill="hold">
                                          <p:stCondLst>
                                            <p:cond delay="0"/>
                                          </p:stCondLst>
                                        </p:cTn>
                                        <p:tgtEl>
                                          <p:spTgt spid="3">
                                            <p:txEl>
                                              <p:pRg st="5" end="5"/>
                                            </p:txEl>
                                          </p:spTgt>
                                        </p:tgtEl>
                                        <p:attrNameLst>
                                          <p:attrName>style.visibility</p:attrName>
                                        </p:attrNameLst>
                                      </p:cBhvr>
                                      <p:to>
                                        <p:strVal val="visible"/>
                                      </p:to>
                                    </p:set>
                                    <p:animEffect transition="in" filter="box(in)">
                                      <p:cBhvr>
                                        <p:cTn id="29" dur="2000"/>
                                        <p:tgtEl>
                                          <p:spTgt spid="3">
                                            <p:txEl>
                                              <p:pRg st="5" end="5"/>
                                            </p:txEl>
                                          </p:spTgt>
                                        </p:tgtEl>
                                      </p:cBhvr>
                                    </p:animEffect>
                                  </p:childTnLst>
                                </p:cTn>
                              </p:par>
                              <p:par>
                                <p:cTn id="30" presetID="4" presetClass="entr" presetSubtype="16" fill="hold" nodeType="withEffect">
                                  <p:stCondLst>
                                    <p:cond delay="0"/>
                                  </p:stCondLst>
                                  <p:childTnLst>
                                    <p:set>
                                      <p:cBhvr>
                                        <p:cTn id="31" dur="1" fill="hold">
                                          <p:stCondLst>
                                            <p:cond delay="0"/>
                                          </p:stCondLst>
                                        </p:cTn>
                                        <p:tgtEl>
                                          <p:spTgt spid="3">
                                            <p:txEl>
                                              <p:pRg st="6" end="6"/>
                                            </p:txEl>
                                          </p:spTgt>
                                        </p:tgtEl>
                                        <p:attrNameLst>
                                          <p:attrName>style.visibility</p:attrName>
                                        </p:attrNameLst>
                                      </p:cBhvr>
                                      <p:to>
                                        <p:strVal val="visible"/>
                                      </p:to>
                                    </p:set>
                                    <p:animEffect transition="in" filter="box(in)">
                                      <p:cBhvr>
                                        <p:cTn id="32" dur="2000"/>
                                        <p:tgtEl>
                                          <p:spTgt spid="3">
                                            <p:txEl>
                                              <p:pRg st="6" end="6"/>
                                            </p:txEl>
                                          </p:spTgt>
                                        </p:tgtEl>
                                      </p:cBhvr>
                                    </p:animEffect>
                                  </p:childTnLst>
                                </p:cTn>
                              </p:par>
                              <p:par>
                                <p:cTn id="33" presetID="4" presetClass="entr" presetSubtype="16" fill="hold" nodeType="withEffect">
                                  <p:stCondLst>
                                    <p:cond delay="0"/>
                                  </p:stCondLst>
                                  <p:childTnLst>
                                    <p:set>
                                      <p:cBhvr>
                                        <p:cTn id="34" dur="1" fill="hold">
                                          <p:stCondLst>
                                            <p:cond delay="0"/>
                                          </p:stCondLst>
                                        </p:cTn>
                                        <p:tgtEl>
                                          <p:spTgt spid="3">
                                            <p:txEl>
                                              <p:pRg st="7" end="7"/>
                                            </p:txEl>
                                          </p:spTgt>
                                        </p:tgtEl>
                                        <p:attrNameLst>
                                          <p:attrName>style.visibility</p:attrName>
                                        </p:attrNameLst>
                                      </p:cBhvr>
                                      <p:to>
                                        <p:strVal val="visible"/>
                                      </p:to>
                                    </p:set>
                                    <p:animEffect transition="in" filter="box(in)">
                                      <p:cBhvr>
                                        <p:cTn id="35" dur="2000"/>
                                        <p:tgtEl>
                                          <p:spTgt spid="3">
                                            <p:txEl>
                                              <p:pRg st="7" end="7"/>
                                            </p:txEl>
                                          </p:spTgt>
                                        </p:tgtEl>
                                      </p:cBhvr>
                                    </p:animEffect>
                                  </p:childTnLst>
                                </p:cTn>
                              </p:par>
                              <p:par>
                                <p:cTn id="36" presetID="4" presetClass="entr" presetSubtype="16" fill="hold" nodeType="withEffect">
                                  <p:stCondLst>
                                    <p:cond delay="0"/>
                                  </p:stCondLst>
                                  <p:childTnLst>
                                    <p:set>
                                      <p:cBhvr>
                                        <p:cTn id="37" dur="1" fill="hold">
                                          <p:stCondLst>
                                            <p:cond delay="0"/>
                                          </p:stCondLst>
                                        </p:cTn>
                                        <p:tgtEl>
                                          <p:spTgt spid="3">
                                            <p:txEl>
                                              <p:pRg st="8" end="8"/>
                                            </p:txEl>
                                          </p:spTgt>
                                        </p:tgtEl>
                                        <p:attrNameLst>
                                          <p:attrName>style.visibility</p:attrName>
                                        </p:attrNameLst>
                                      </p:cBhvr>
                                      <p:to>
                                        <p:strVal val="visible"/>
                                      </p:to>
                                    </p:set>
                                    <p:animEffect transition="in" filter="box(in)">
                                      <p:cBhvr>
                                        <p:cTn id="38" dur="2000"/>
                                        <p:tgtEl>
                                          <p:spTgt spid="3">
                                            <p:txEl>
                                              <p:pRg st="8" end="8"/>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矩形 24"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549157" y="-975631"/>
            <a:ext cx="583096" cy="838080"/>
          </a:xfrm>
          <a:prstGeom prst="rect">
            <a:avLst/>
          </a:prstGeom>
          <a:solidFill>
            <a:srgbClr val="365B7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 name="矩形 25"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1132253" y="-975631"/>
            <a:ext cx="583096" cy="838080"/>
          </a:xfrm>
          <a:prstGeom prst="rect">
            <a:avLst/>
          </a:prstGeom>
          <a:solidFill>
            <a:srgbClr val="96648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 name="矩形 26"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1715349" y="-975631"/>
            <a:ext cx="583096" cy="838080"/>
          </a:xfrm>
          <a:prstGeom prst="rect">
            <a:avLst/>
          </a:prstGeom>
          <a:solidFill>
            <a:srgbClr val="D06F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 name="矩形 27"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2298446" y="-975631"/>
            <a:ext cx="583096" cy="838080"/>
          </a:xfrm>
          <a:prstGeom prst="rect">
            <a:avLst/>
          </a:prstGeom>
          <a:solidFill>
            <a:srgbClr val="F779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 name="矩形 28"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2881542" y="-975631"/>
            <a:ext cx="583096" cy="838080"/>
          </a:xfrm>
          <a:prstGeom prst="rect">
            <a:avLst/>
          </a:prstGeom>
          <a:solidFill>
            <a:srgbClr val="F8AD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7" name="Rectangle 42"/>
          <p:cNvSpPr/>
          <p:nvPr/>
        </p:nvSpPr>
        <p:spPr>
          <a:xfrm flipH="1">
            <a:off x="1131960" y="889745"/>
            <a:ext cx="9893835" cy="589653"/>
          </a:xfrm>
          <a:prstGeom prst="rect">
            <a:avLst/>
          </a:prstGeom>
          <a:noFill/>
          <a:ln w="12700" cap="flat" cmpd="sng" algn="ctr">
            <a:noFill/>
            <a:prstDash val="solid"/>
          </a:ln>
          <a:effectLst/>
        </p:spPr>
        <p:txBody>
          <a:bodyPr lIns="91440" tIns="0" rIns="91440" bIns="0" rtlCol="0" anchor="t"/>
          <a:lstStyle/>
          <a:p>
            <a:pPr fontAlgn="auto">
              <a:lnSpc>
                <a:spcPct val="100000"/>
              </a:lnSpc>
            </a:pPr>
            <a:r>
              <a:rPr lang="en-US" altLang="zh-CN" sz="2400" b="1" dirty="0">
                <a:latin typeface="KaiTi" panose="02010609060101010101" pitchFamily="49" charset="-122"/>
                <a:ea typeface="KaiTi" panose="02010609060101010101" pitchFamily="49" charset="-122"/>
                <a:sym typeface="+mn-ea"/>
              </a:rPr>
              <a:t>(</a:t>
            </a:r>
            <a:r>
              <a:rPr lang="zh-CN" altLang="en-US" sz="2400" b="1" dirty="0">
                <a:latin typeface="KaiTi" panose="02010609060101010101" pitchFamily="49" charset="-122"/>
                <a:ea typeface="KaiTi" panose="02010609060101010101" pitchFamily="49" charset="-122"/>
                <a:sym typeface="+mn-ea"/>
              </a:rPr>
              <a:t>二</a:t>
            </a:r>
            <a:r>
              <a:rPr lang="en-US" altLang="zh-CN" sz="2400" b="1" dirty="0">
                <a:latin typeface="KaiTi" panose="02010609060101010101" pitchFamily="49" charset="-122"/>
                <a:ea typeface="KaiTi" panose="02010609060101010101" pitchFamily="49" charset="-122"/>
                <a:sym typeface="+mn-ea"/>
              </a:rPr>
              <a:t>)</a:t>
            </a:r>
            <a:r>
              <a:rPr lang="zh-CN" altLang="en-US" sz="2400" b="1" dirty="0">
                <a:latin typeface="KaiTi" panose="02010609060101010101" pitchFamily="49" charset="-122"/>
                <a:ea typeface="KaiTi" panose="02010609060101010101" pitchFamily="49" charset="-122"/>
                <a:sym typeface="+mn-ea"/>
              </a:rPr>
              <a:t>甄选成本</a:t>
            </a:r>
            <a:endParaRPr lang="zh-CN" altLang="en-US" sz="2400" b="1" dirty="0">
              <a:latin typeface="KaiTi" panose="02010609060101010101" pitchFamily="49" charset="-122"/>
              <a:ea typeface="KaiTi" panose="02010609060101010101" pitchFamily="49" charset="-122"/>
            </a:endParaRPr>
          </a:p>
          <a:p>
            <a:pPr fontAlgn="auto">
              <a:lnSpc>
                <a:spcPct val="100000"/>
              </a:lnSpc>
            </a:pPr>
            <a:r>
              <a:rPr lang="zh-CN" altLang="en-US" sz="2400" dirty="0">
                <a:latin typeface="KaiTi" panose="02010609060101010101" pitchFamily="49" charset="-122"/>
                <a:ea typeface="KaiTi" panose="02010609060101010101" pitchFamily="49" charset="-122"/>
                <a:sym typeface="+mn-ea"/>
              </a:rPr>
              <a:t>甄选成本是指从应聘的人力资源中挑选符合条件人员的过程中所发生的支出</a:t>
            </a:r>
            <a:r>
              <a:rPr lang="en-US" altLang="zh-CN" sz="2400" dirty="0">
                <a:latin typeface="KaiTi" panose="02010609060101010101" pitchFamily="49" charset="-122"/>
                <a:ea typeface="KaiTi" panose="02010609060101010101" pitchFamily="49" charset="-122"/>
                <a:sym typeface="+mn-ea"/>
              </a:rPr>
              <a:t>,</a:t>
            </a:r>
            <a:r>
              <a:rPr lang="zh-CN" altLang="en-US" sz="2400" dirty="0">
                <a:latin typeface="KaiTi" panose="02010609060101010101" pitchFamily="49" charset="-122"/>
                <a:ea typeface="KaiTi" panose="02010609060101010101" pitchFamily="49" charset="-122"/>
                <a:sym typeface="+mn-ea"/>
              </a:rPr>
              <a:t>主要包括接待、面试、考试、处理求职申请书、调查和咨询所支出的费用。</a:t>
            </a:r>
          </a:p>
          <a:p>
            <a:pPr fontAlgn="auto">
              <a:lnSpc>
                <a:spcPct val="100000"/>
              </a:lnSpc>
            </a:pPr>
            <a:r>
              <a:rPr lang="zh-CN" altLang="en-US" sz="2400" dirty="0">
                <a:latin typeface="KaiTi" panose="02010609060101010101" pitchFamily="49" charset="-122"/>
                <a:ea typeface="KaiTi" panose="02010609060101010101" pitchFamily="49" charset="-122"/>
                <a:sym typeface="+mn-ea"/>
              </a:rPr>
              <a:t>甄选通常包括以下环节</a:t>
            </a:r>
            <a:r>
              <a:rPr lang="en-US" altLang="zh-CN" sz="2400" dirty="0">
                <a:latin typeface="KaiTi" panose="02010609060101010101" pitchFamily="49" charset="-122"/>
                <a:ea typeface="KaiTi" panose="02010609060101010101" pitchFamily="49" charset="-122"/>
                <a:sym typeface="+mn-ea"/>
              </a:rPr>
              <a:t>:</a:t>
            </a:r>
            <a:r>
              <a:rPr lang="zh-CN" altLang="en-US" sz="2400" dirty="0">
                <a:latin typeface="KaiTi" panose="02010609060101010101" pitchFamily="49" charset="-122"/>
                <a:ea typeface="KaiTi" panose="02010609060101010101" pitchFamily="49" charset="-122"/>
                <a:sym typeface="+mn-ea"/>
              </a:rPr>
              <a:t>初步筛选简历</a:t>
            </a:r>
            <a:r>
              <a:rPr lang="en-US" altLang="zh-CN" sz="2400" dirty="0">
                <a:latin typeface="KaiTi" panose="02010609060101010101" pitchFamily="49" charset="-122"/>
                <a:ea typeface="KaiTi" panose="02010609060101010101" pitchFamily="49" charset="-122"/>
                <a:sym typeface="+mn-ea"/>
              </a:rPr>
              <a:t>,</a:t>
            </a:r>
            <a:r>
              <a:rPr lang="zh-CN" altLang="en-US" sz="2400" dirty="0">
                <a:latin typeface="KaiTi" panose="02010609060101010101" pitchFamily="49" charset="-122"/>
                <a:ea typeface="KaiTi" panose="02010609060101010101" pitchFamily="49" charset="-122"/>
                <a:sym typeface="+mn-ea"/>
              </a:rPr>
              <a:t>初步面谈</a:t>
            </a:r>
            <a:r>
              <a:rPr lang="en-US" altLang="zh-CN" sz="2400" dirty="0">
                <a:latin typeface="KaiTi" panose="02010609060101010101" pitchFamily="49" charset="-122"/>
                <a:ea typeface="KaiTi" panose="02010609060101010101" pitchFamily="49" charset="-122"/>
                <a:sym typeface="+mn-ea"/>
              </a:rPr>
              <a:t>,</a:t>
            </a:r>
            <a:r>
              <a:rPr lang="zh-CN" altLang="en-US" sz="2400" dirty="0">
                <a:latin typeface="KaiTi" panose="02010609060101010101" pitchFamily="49" charset="-122"/>
                <a:ea typeface="KaiTi" panose="02010609060101010101" pitchFamily="49" charset="-122"/>
                <a:sym typeface="+mn-ea"/>
              </a:rPr>
              <a:t>组织笔试或机试</a:t>
            </a:r>
            <a:r>
              <a:rPr lang="en-US" altLang="zh-CN" sz="2400" dirty="0">
                <a:latin typeface="KaiTi" panose="02010609060101010101" pitchFamily="49" charset="-122"/>
                <a:ea typeface="KaiTi" panose="02010609060101010101" pitchFamily="49" charset="-122"/>
                <a:sym typeface="+mn-ea"/>
              </a:rPr>
              <a:t>,</a:t>
            </a:r>
            <a:r>
              <a:rPr lang="zh-CN" altLang="en-US" sz="2400" dirty="0">
                <a:latin typeface="KaiTi" panose="02010609060101010101" pitchFamily="49" charset="-122"/>
                <a:ea typeface="KaiTi" panose="02010609060101010101" pitchFamily="49" charset="-122"/>
                <a:sym typeface="+mn-ea"/>
              </a:rPr>
              <a:t>进行管理能力、人际能力等方面的诊断性测试</a:t>
            </a:r>
            <a:r>
              <a:rPr lang="en-US" altLang="zh-CN" sz="2400" dirty="0">
                <a:latin typeface="KaiTi" panose="02010609060101010101" pitchFamily="49" charset="-122"/>
                <a:ea typeface="KaiTi" panose="02010609060101010101" pitchFamily="49" charset="-122"/>
                <a:sym typeface="+mn-ea"/>
              </a:rPr>
              <a:t>,</a:t>
            </a:r>
            <a:r>
              <a:rPr lang="zh-CN" altLang="en-US" sz="2400" dirty="0">
                <a:latin typeface="KaiTi" panose="02010609060101010101" pitchFamily="49" charset="-122"/>
                <a:ea typeface="KaiTi" panose="02010609060101010101" pitchFamily="49" charset="-122"/>
                <a:sym typeface="+mn-ea"/>
              </a:rPr>
              <a:t>进一步面试</a:t>
            </a:r>
            <a:r>
              <a:rPr lang="en-US" altLang="zh-CN" sz="2400" dirty="0">
                <a:latin typeface="KaiTi" panose="02010609060101010101" pitchFamily="49" charset="-122"/>
                <a:ea typeface="KaiTi" panose="02010609060101010101" pitchFamily="49" charset="-122"/>
                <a:sym typeface="+mn-ea"/>
              </a:rPr>
              <a:t>,</a:t>
            </a:r>
            <a:r>
              <a:rPr lang="zh-CN" altLang="en-US" sz="2400" dirty="0">
                <a:latin typeface="KaiTi" panose="02010609060101010101" pitchFamily="49" charset="-122"/>
                <a:ea typeface="KaiTi" panose="02010609060101010101" pitchFamily="49" charset="-122"/>
                <a:sym typeface="+mn-ea"/>
              </a:rPr>
              <a:t>确定录用人选。以上各个环节所发生的费用各不相同</a:t>
            </a:r>
            <a:r>
              <a:rPr lang="en-US" altLang="zh-CN" sz="2400" dirty="0">
                <a:latin typeface="KaiTi" panose="02010609060101010101" pitchFamily="49" charset="-122"/>
                <a:ea typeface="KaiTi" panose="02010609060101010101" pitchFamily="49" charset="-122"/>
                <a:sym typeface="+mn-ea"/>
              </a:rPr>
              <a:t>,</a:t>
            </a:r>
            <a:r>
              <a:rPr lang="zh-CN" altLang="en-US" sz="2400" dirty="0">
                <a:latin typeface="KaiTi" panose="02010609060101010101" pitchFamily="49" charset="-122"/>
                <a:ea typeface="KaiTi" panose="02010609060101010101" pitchFamily="49" charset="-122"/>
                <a:sym typeface="+mn-ea"/>
              </a:rPr>
              <a:t>这些费用可以用以下公式来计算</a:t>
            </a:r>
            <a:r>
              <a:rPr lang="en-US" altLang="zh-CN" sz="2400" dirty="0">
                <a:latin typeface="KaiTi" panose="02010609060101010101" pitchFamily="49" charset="-122"/>
                <a:ea typeface="KaiTi" panose="02010609060101010101" pitchFamily="49" charset="-122"/>
                <a:sym typeface="+mn-ea"/>
              </a:rPr>
              <a:t>:</a:t>
            </a:r>
            <a:endParaRPr lang="en-US" altLang="zh-CN" sz="2400" dirty="0">
              <a:latin typeface="KaiTi" panose="02010609060101010101" pitchFamily="49" charset="-122"/>
              <a:ea typeface="KaiTi" panose="02010609060101010101" pitchFamily="49" charset="-122"/>
            </a:endParaRPr>
          </a:p>
          <a:p>
            <a:pPr fontAlgn="auto">
              <a:lnSpc>
                <a:spcPct val="100000"/>
              </a:lnSpc>
            </a:pPr>
            <a:r>
              <a:rPr lang="zh-CN" altLang="en-US" sz="2400" dirty="0">
                <a:latin typeface="KaiTi" panose="02010609060101010101" pitchFamily="49" charset="-122"/>
                <a:ea typeface="KaiTi" panose="02010609060101010101" pitchFamily="49" charset="-122"/>
                <a:sym typeface="+mn-ea"/>
              </a:rPr>
              <a:t>　　应聘材料甄选费</a:t>
            </a:r>
            <a:r>
              <a:rPr lang="en-US" altLang="zh-CN" sz="2400" dirty="0">
                <a:latin typeface="KaiTi" panose="02010609060101010101" pitchFamily="49" charset="-122"/>
                <a:ea typeface="KaiTi" panose="02010609060101010101" pitchFamily="49" charset="-122"/>
                <a:sym typeface="+mn-ea"/>
              </a:rPr>
              <a:t>=</a:t>
            </a:r>
            <a:r>
              <a:rPr lang="zh-CN" altLang="en-US" sz="2400" dirty="0">
                <a:latin typeface="KaiTi" panose="02010609060101010101" pitchFamily="49" charset="-122"/>
                <a:ea typeface="KaiTi" panose="02010609060101010101" pitchFamily="49" charset="-122"/>
                <a:sym typeface="+mn-ea"/>
              </a:rPr>
              <a:t>应聘材料甄选时间</a:t>
            </a:r>
            <a:r>
              <a:rPr lang="en-US" altLang="zh-CN" sz="2400" dirty="0">
                <a:latin typeface="KaiTi" panose="02010609060101010101" pitchFamily="49" charset="-122"/>
                <a:ea typeface="KaiTi" panose="02010609060101010101" pitchFamily="49" charset="-122"/>
                <a:sym typeface="+mn-ea"/>
              </a:rPr>
              <a:t>×</a:t>
            </a:r>
            <a:r>
              <a:rPr lang="zh-CN" altLang="en-US" sz="2400" dirty="0">
                <a:latin typeface="KaiTi" panose="02010609060101010101" pitchFamily="49" charset="-122"/>
                <a:ea typeface="KaiTi" panose="02010609060101010101" pitchFamily="49" charset="-122"/>
                <a:sym typeface="+mn-ea"/>
              </a:rPr>
              <a:t>甄选人员的平均小时工资率</a:t>
            </a:r>
            <a:endParaRPr lang="zh-CN" altLang="en-US" sz="2400" dirty="0">
              <a:latin typeface="KaiTi" panose="02010609060101010101" pitchFamily="49" charset="-122"/>
              <a:ea typeface="KaiTi" panose="02010609060101010101" pitchFamily="49" charset="-122"/>
            </a:endParaRPr>
          </a:p>
          <a:p>
            <a:pPr fontAlgn="auto">
              <a:lnSpc>
                <a:spcPct val="100000"/>
              </a:lnSpc>
            </a:pPr>
            <a:r>
              <a:rPr lang="zh-CN" altLang="en-US" sz="2400" dirty="0">
                <a:latin typeface="KaiTi" panose="02010609060101010101" pitchFamily="49" charset="-122"/>
                <a:ea typeface="KaiTi" panose="02010609060101010101" pitchFamily="49" charset="-122"/>
                <a:sym typeface="+mn-ea"/>
              </a:rPr>
              <a:t>　　谈话甄选费</a:t>
            </a:r>
            <a:r>
              <a:rPr lang="en-US" altLang="zh-CN" sz="2400" dirty="0">
                <a:latin typeface="KaiTi" panose="02010609060101010101" pitchFamily="49" charset="-122"/>
                <a:ea typeface="KaiTi" panose="02010609060101010101" pitchFamily="49" charset="-122"/>
                <a:sym typeface="+mn-ea"/>
              </a:rPr>
              <a:t>=</a:t>
            </a:r>
            <a:r>
              <a:rPr lang="zh-CN" altLang="en-US" sz="2400" dirty="0">
                <a:latin typeface="KaiTi" panose="02010609060101010101" pitchFamily="49" charset="-122"/>
                <a:ea typeface="KaiTi" panose="02010609060101010101" pitchFamily="49" charset="-122"/>
                <a:sym typeface="+mn-ea"/>
              </a:rPr>
              <a:t>谈话甄选所花时间</a:t>
            </a:r>
            <a:r>
              <a:rPr lang="en-US" altLang="zh-CN" sz="2400" dirty="0">
                <a:latin typeface="KaiTi" panose="02010609060101010101" pitchFamily="49" charset="-122"/>
                <a:ea typeface="KaiTi" panose="02010609060101010101" pitchFamily="49" charset="-122"/>
                <a:sym typeface="+mn-ea"/>
              </a:rPr>
              <a:t>×</a:t>
            </a:r>
            <a:r>
              <a:rPr lang="zh-CN" altLang="en-US" sz="2400" dirty="0">
                <a:latin typeface="KaiTi" panose="02010609060101010101" pitchFamily="49" charset="-122"/>
                <a:ea typeface="KaiTi" panose="02010609060101010101" pitchFamily="49" charset="-122"/>
                <a:sym typeface="+mn-ea"/>
              </a:rPr>
              <a:t>甄选人员的平均小时工资率</a:t>
            </a:r>
            <a:r>
              <a:rPr lang="en-US" altLang="zh-CN" sz="2400" dirty="0">
                <a:latin typeface="KaiTi" panose="02010609060101010101" pitchFamily="49" charset="-122"/>
                <a:ea typeface="KaiTi" panose="02010609060101010101" pitchFamily="49" charset="-122"/>
                <a:sym typeface="+mn-ea"/>
              </a:rPr>
              <a:t>+</a:t>
            </a:r>
            <a:r>
              <a:rPr lang="zh-CN" altLang="en-US" sz="2400" dirty="0">
                <a:latin typeface="KaiTi" panose="02010609060101010101" pitchFamily="49" charset="-122"/>
                <a:ea typeface="KaiTi" panose="02010609060101010101" pitchFamily="49" charset="-122"/>
                <a:sym typeface="+mn-ea"/>
              </a:rPr>
              <a:t>谈话甄选所花时间</a:t>
            </a:r>
            <a:r>
              <a:rPr lang="en-US" altLang="zh-CN" sz="2400" dirty="0">
                <a:latin typeface="KaiTi" panose="02010609060101010101" pitchFamily="49" charset="-122"/>
                <a:ea typeface="KaiTi" panose="02010609060101010101" pitchFamily="49" charset="-122"/>
                <a:sym typeface="+mn-ea"/>
              </a:rPr>
              <a:t>×</a:t>
            </a:r>
            <a:r>
              <a:rPr lang="zh-CN" altLang="en-US" sz="2400" dirty="0">
                <a:latin typeface="KaiTi" panose="02010609060101010101" pitchFamily="49" charset="-122"/>
                <a:ea typeface="KaiTi" panose="02010609060101010101" pitchFamily="49" charset="-122"/>
                <a:sym typeface="+mn-ea"/>
              </a:rPr>
              <a:t>单位时间的电话费率</a:t>
            </a:r>
            <a:endParaRPr lang="zh-CN" altLang="en-US" sz="2400" dirty="0">
              <a:latin typeface="KaiTi" panose="02010609060101010101" pitchFamily="49" charset="-122"/>
              <a:ea typeface="KaiTi" panose="02010609060101010101" pitchFamily="49" charset="-122"/>
            </a:endParaRPr>
          </a:p>
          <a:p>
            <a:pPr fontAlgn="auto">
              <a:lnSpc>
                <a:spcPct val="100000"/>
              </a:lnSpc>
            </a:pPr>
            <a:r>
              <a:rPr lang="zh-CN" altLang="en-US" sz="2400" dirty="0">
                <a:latin typeface="KaiTi" panose="02010609060101010101" pitchFamily="49" charset="-122"/>
                <a:ea typeface="KaiTi" panose="02010609060101010101" pitchFamily="49" charset="-122"/>
                <a:sym typeface="+mn-ea"/>
              </a:rPr>
              <a:t>　　笔试费</a:t>
            </a:r>
            <a:r>
              <a:rPr lang="en-US" altLang="zh-CN" sz="2400" dirty="0">
                <a:latin typeface="KaiTi" panose="02010609060101010101" pitchFamily="49" charset="-122"/>
                <a:ea typeface="KaiTi" panose="02010609060101010101" pitchFamily="49" charset="-122"/>
                <a:sym typeface="+mn-ea"/>
              </a:rPr>
              <a:t>=</a:t>
            </a:r>
            <a:r>
              <a:rPr lang="zh-CN" altLang="en-US" sz="2400" dirty="0">
                <a:latin typeface="KaiTi" panose="02010609060101010101" pitchFamily="49" charset="-122"/>
                <a:ea typeface="KaiTi" panose="02010609060101010101" pitchFamily="49" charset="-122"/>
                <a:sym typeface="+mn-ea"/>
              </a:rPr>
              <a:t>命题费</a:t>
            </a:r>
            <a:r>
              <a:rPr lang="en-US" altLang="zh-CN" sz="2400" dirty="0">
                <a:latin typeface="KaiTi" panose="02010609060101010101" pitchFamily="49" charset="-122"/>
                <a:ea typeface="KaiTi" panose="02010609060101010101" pitchFamily="49" charset="-122"/>
                <a:sym typeface="+mn-ea"/>
              </a:rPr>
              <a:t>+</a:t>
            </a:r>
            <a:r>
              <a:rPr lang="zh-CN" altLang="en-US" sz="2400" dirty="0">
                <a:latin typeface="KaiTi" panose="02010609060101010101" pitchFamily="49" charset="-122"/>
                <a:ea typeface="KaiTi" panose="02010609060101010101" pitchFamily="49" charset="-122"/>
                <a:sym typeface="+mn-ea"/>
              </a:rPr>
              <a:t>材料费</a:t>
            </a:r>
            <a:r>
              <a:rPr lang="en-US" altLang="zh-CN" sz="2400" dirty="0">
                <a:latin typeface="KaiTi" panose="02010609060101010101" pitchFamily="49" charset="-122"/>
                <a:ea typeface="KaiTi" panose="02010609060101010101" pitchFamily="49" charset="-122"/>
                <a:sym typeface="+mn-ea"/>
              </a:rPr>
              <a:t>+</a:t>
            </a:r>
            <a:r>
              <a:rPr lang="zh-CN" altLang="en-US" sz="2400" dirty="0">
                <a:latin typeface="KaiTi" panose="02010609060101010101" pitchFamily="49" charset="-122"/>
                <a:ea typeface="KaiTi" panose="02010609060101010101" pitchFamily="49" charset="-122"/>
                <a:sym typeface="+mn-ea"/>
              </a:rPr>
              <a:t>监考费</a:t>
            </a:r>
            <a:r>
              <a:rPr lang="en-US" altLang="zh-CN" sz="2400" dirty="0">
                <a:latin typeface="KaiTi" panose="02010609060101010101" pitchFamily="49" charset="-122"/>
                <a:ea typeface="KaiTi" panose="02010609060101010101" pitchFamily="49" charset="-122"/>
                <a:sym typeface="+mn-ea"/>
              </a:rPr>
              <a:t>+</a:t>
            </a:r>
            <a:r>
              <a:rPr lang="zh-CN" altLang="en-US" sz="2400" dirty="0">
                <a:latin typeface="KaiTi" panose="02010609060101010101" pitchFamily="49" charset="-122"/>
                <a:ea typeface="KaiTi" panose="02010609060101010101" pitchFamily="49" charset="-122"/>
                <a:sym typeface="+mn-ea"/>
              </a:rPr>
              <a:t>阅卷费</a:t>
            </a:r>
            <a:r>
              <a:rPr lang="en-US" altLang="zh-CN" sz="2400" dirty="0">
                <a:latin typeface="KaiTi" panose="02010609060101010101" pitchFamily="49" charset="-122"/>
                <a:ea typeface="KaiTi" panose="02010609060101010101" pitchFamily="49" charset="-122"/>
                <a:sym typeface="+mn-ea"/>
              </a:rPr>
              <a:t>+</a:t>
            </a:r>
            <a:r>
              <a:rPr lang="zh-CN" altLang="en-US" sz="2400" dirty="0">
                <a:latin typeface="KaiTi" panose="02010609060101010101" pitchFamily="49" charset="-122"/>
                <a:ea typeface="KaiTi" panose="02010609060101010101" pitchFamily="49" charset="-122"/>
                <a:sym typeface="+mn-ea"/>
              </a:rPr>
              <a:t>统计费</a:t>
            </a:r>
            <a:r>
              <a:rPr lang="en-US" altLang="zh-CN" sz="2400" dirty="0">
                <a:latin typeface="KaiTi" panose="02010609060101010101" pitchFamily="49" charset="-122"/>
                <a:ea typeface="KaiTi" panose="02010609060101010101" pitchFamily="49" charset="-122"/>
                <a:sym typeface="+mn-ea"/>
              </a:rPr>
              <a:t>+</a:t>
            </a:r>
            <a:r>
              <a:rPr lang="zh-CN" altLang="en-US" sz="2400" dirty="0">
                <a:latin typeface="KaiTi" panose="02010609060101010101" pitchFamily="49" charset="-122"/>
                <a:ea typeface="KaiTi" panose="02010609060101010101" pitchFamily="49" charset="-122"/>
                <a:sym typeface="+mn-ea"/>
              </a:rPr>
              <a:t>其他</a:t>
            </a:r>
            <a:endParaRPr lang="zh-CN" altLang="en-US" sz="2400" dirty="0">
              <a:latin typeface="KaiTi" panose="02010609060101010101" pitchFamily="49" charset="-122"/>
              <a:ea typeface="KaiTi" panose="02010609060101010101" pitchFamily="49" charset="-122"/>
            </a:endParaRPr>
          </a:p>
          <a:p>
            <a:pPr fontAlgn="auto">
              <a:lnSpc>
                <a:spcPct val="100000"/>
              </a:lnSpc>
            </a:pPr>
            <a:r>
              <a:rPr lang="zh-CN" altLang="en-US" sz="2400" dirty="0">
                <a:latin typeface="KaiTi" panose="02010609060101010101" pitchFamily="49" charset="-122"/>
                <a:ea typeface="KaiTi" panose="02010609060101010101" pitchFamily="49" charset="-122"/>
                <a:sym typeface="+mn-ea"/>
              </a:rPr>
              <a:t>　　机试费</a:t>
            </a:r>
            <a:r>
              <a:rPr lang="en-US" altLang="zh-CN" sz="2400" dirty="0">
                <a:latin typeface="KaiTi" panose="02010609060101010101" pitchFamily="49" charset="-122"/>
                <a:ea typeface="KaiTi" panose="02010609060101010101" pitchFamily="49" charset="-122"/>
                <a:sym typeface="+mn-ea"/>
              </a:rPr>
              <a:t>=</a:t>
            </a:r>
            <a:r>
              <a:rPr lang="zh-CN" altLang="en-US" sz="2400" dirty="0">
                <a:latin typeface="KaiTi" panose="02010609060101010101" pitchFamily="49" charset="-122"/>
                <a:ea typeface="KaiTi" panose="02010609060101010101" pitchFamily="49" charset="-122"/>
                <a:sym typeface="+mn-ea"/>
              </a:rPr>
              <a:t>软件费</a:t>
            </a:r>
            <a:r>
              <a:rPr lang="en-US" altLang="zh-CN" sz="2400" dirty="0">
                <a:latin typeface="KaiTi" panose="02010609060101010101" pitchFamily="49" charset="-122"/>
                <a:ea typeface="KaiTi" panose="02010609060101010101" pitchFamily="49" charset="-122"/>
                <a:sym typeface="+mn-ea"/>
              </a:rPr>
              <a:t>+</a:t>
            </a:r>
            <a:r>
              <a:rPr lang="zh-CN" altLang="en-US" sz="2400" dirty="0">
                <a:latin typeface="KaiTi" panose="02010609060101010101" pitchFamily="49" charset="-122"/>
                <a:ea typeface="KaiTi" panose="02010609060101010101" pitchFamily="49" charset="-122"/>
                <a:sym typeface="+mn-ea"/>
              </a:rPr>
              <a:t>场地费</a:t>
            </a:r>
            <a:endParaRPr lang="zh-CN" altLang="en-US" sz="2400" dirty="0">
              <a:latin typeface="KaiTi" panose="02010609060101010101" pitchFamily="49" charset="-122"/>
              <a:ea typeface="KaiTi" panose="02010609060101010101" pitchFamily="49" charset="-122"/>
            </a:endParaRPr>
          </a:p>
          <a:p>
            <a:pPr fontAlgn="auto">
              <a:lnSpc>
                <a:spcPct val="100000"/>
              </a:lnSpc>
            </a:pPr>
            <a:r>
              <a:rPr lang="zh-CN" altLang="en-US" sz="2400" dirty="0">
                <a:latin typeface="KaiTi" panose="02010609060101010101" pitchFamily="49" charset="-122"/>
                <a:ea typeface="KaiTi" panose="02010609060101010101" pitchFamily="49" charset="-122"/>
                <a:sym typeface="+mn-ea"/>
              </a:rPr>
              <a:t>　　诊断测试费</a:t>
            </a:r>
            <a:r>
              <a:rPr lang="en-US" altLang="zh-CN" sz="2400" dirty="0">
                <a:latin typeface="KaiTi" panose="02010609060101010101" pitchFamily="49" charset="-122"/>
                <a:ea typeface="KaiTi" panose="02010609060101010101" pitchFamily="49" charset="-122"/>
                <a:sym typeface="+mn-ea"/>
              </a:rPr>
              <a:t>=</a:t>
            </a:r>
            <a:r>
              <a:rPr lang="zh-CN" altLang="en-US" sz="2400" dirty="0">
                <a:latin typeface="KaiTi" panose="02010609060101010101" pitchFamily="49" charset="-122"/>
                <a:ea typeface="KaiTi" panose="02010609060101010101" pitchFamily="49" charset="-122"/>
                <a:sym typeface="+mn-ea"/>
              </a:rPr>
              <a:t>考试命题费、测试费及报告撰写费</a:t>
            </a:r>
            <a:r>
              <a:rPr lang="en-US" altLang="zh-CN" sz="2400" dirty="0">
                <a:latin typeface="KaiTi" panose="02010609060101010101" pitchFamily="49" charset="-122"/>
                <a:ea typeface="KaiTi" panose="02010609060101010101" pitchFamily="49" charset="-122"/>
                <a:sym typeface="+mn-ea"/>
              </a:rPr>
              <a:t>+</a:t>
            </a:r>
            <a:r>
              <a:rPr lang="zh-CN" altLang="en-US" sz="2400" dirty="0">
                <a:latin typeface="KaiTi" panose="02010609060101010101" pitchFamily="49" charset="-122"/>
                <a:ea typeface="KaiTi" panose="02010609060101010101" pitchFamily="49" charset="-122"/>
                <a:sym typeface="+mn-ea"/>
              </a:rPr>
              <a:t>企业测试人员所花时间</a:t>
            </a:r>
            <a:r>
              <a:rPr lang="en-US" altLang="zh-CN" sz="2400" dirty="0">
                <a:latin typeface="KaiTi" panose="02010609060101010101" pitchFamily="49" charset="-122"/>
                <a:ea typeface="KaiTi" panose="02010609060101010101" pitchFamily="49" charset="-122"/>
                <a:sym typeface="+mn-ea"/>
              </a:rPr>
              <a:t>×</a:t>
            </a:r>
            <a:r>
              <a:rPr lang="zh-CN" altLang="en-US" sz="2400" dirty="0">
                <a:latin typeface="KaiTi" panose="02010609060101010101" pitchFamily="49" charset="-122"/>
                <a:ea typeface="KaiTi" panose="02010609060101010101" pitchFamily="49" charset="-122"/>
                <a:sym typeface="+mn-ea"/>
              </a:rPr>
              <a:t>测试人员的平均小时工资</a:t>
            </a:r>
            <a:endParaRPr lang="zh-CN" altLang="en-US" sz="2400" dirty="0">
              <a:latin typeface="KaiTi" panose="02010609060101010101" pitchFamily="49" charset="-122"/>
              <a:ea typeface="KaiTi" panose="02010609060101010101" pitchFamily="49" charset="-122"/>
            </a:endParaRPr>
          </a:p>
          <a:p>
            <a:pPr eaLnBrk="1" hangingPunct="1">
              <a:lnSpc>
                <a:spcPct val="90000"/>
              </a:lnSpc>
            </a:pPr>
            <a:endParaRPr lang="zh-CN" altLang="en-US" sz="2400" dirty="0">
              <a:latin typeface="KaiTi" panose="02010609060101010101" pitchFamily="49" charset="-122"/>
              <a:ea typeface="KaiTi" panose="02010609060101010101" pitchFamily="49" charset="-122"/>
            </a:endParaRPr>
          </a:p>
        </p:txBody>
      </p:sp>
      <p:sp>
        <p:nvSpPr>
          <p:cNvPr id="5" name="e7d195523061f1c0"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hidden="1"/>
          <p:cNvSpPr txBox="1"/>
          <p:nvPr/>
        </p:nvSpPr>
        <p:spPr>
          <a:xfrm>
            <a:off x="-355600" y="1803400"/>
            <a:ext cx="293927" cy="1016000"/>
          </a:xfrm>
          <a:prstGeom prst="rect">
            <a:avLst/>
          </a:prstGeom>
          <a:noFill/>
        </p:spPr>
        <p:txBody>
          <a:bodyPr vert="wordArtVert" rtlCol="0">
            <a:spAutoFit/>
          </a:bodyPr>
          <a:lstStyle/>
          <a:p>
            <a:r>
              <a:rPr lang="en-US" altLang="zh-CN" sz="100"/>
              <a:t>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a:t>
            </a:r>
            <a:endParaRPr lang="zh-CN" altLang="en-US" sz="100"/>
          </a:p>
        </p:txBody>
      </p:sp>
    </p:spTree>
    <p:extLst>
      <p:ext uri="{BB962C8B-B14F-4D97-AF65-F5344CB8AC3E}">
        <p14:creationId xmlns:p14="http://schemas.microsoft.com/office/powerpoint/2010/main" val="2209078066"/>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0">
        <p15:prstTrans prst="pageCurlDouble"/>
      </p:transition>
    </mc:Choice>
    <mc:Fallback xmlns="">
      <p:transition spd="slow" advTm="0">
        <p:fade/>
      </p:transition>
    </mc:Fallback>
  </mc:AlternateContent>
</p:sld>
</file>

<file path=ppt/slides/slide3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文本框 2"/>
          <p:cNvSpPr txBox="1"/>
          <p:nvPr/>
        </p:nvSpPr>
        <p:spPr>
          <a:xfrm>
            <a:off x="1334770" y="1244600"/>
            <a:ext cx="9522460" cy="4523105"/>
          </a:xfrm>
          <a:prstGeom prst="rect">
            <a:avLst/>
          </a:prstGeom>
          <a:noFill/>
        </p:spPr>
        <p:txBody>
          <a:bodyPr wrap="square" rtlCol="0">
            <a:spAutoFit/>
          </a:bodyPr>
          <a:lstStyle/>
          <a:p>
            <a:pPr fontAlgn="auto">
              <a:lnSpc>
                <a:spcPct val="100000"/>
              </a:lnSpc>
            </a:pPr>
            <a:r>
              <a:rPr lang="en-US" altLang="zh-CN" sz="2400" b="1" dirty="0">
                <a:latin typeface="KaiTi" panose="02010609060101010101" pitchFamily="49" charset="-122"/>
                <a:ea typeface="KaiTi" panose="02010609060101010101" pitchFamily="49" charset="-122"/>
                <a:sym typeface="+mn-ea"/>
              </a:rPr>
              <a:t>(</a:t>
            </a:r>
            <a:r>
              <a:rPr lang="zh-CN" altLang="en-US" sz="2400" b="1" dirty="0">
                <a:latin typeface="KaiTi" panose="02010609060101010101" pitchFamily="49" charset="-122"/>
                <a:ea typeface="KaiTi" panose="02010609060101010101" pitchFamily="49" charset="-122"/>
                <a:sym typeface="+mn-ea"/>
              </a:rPr>
              <a:t>三</a:t>
            </a:r>
            <a:r>
              <a:rPr lang="en-US" altLang="zh-CN" sz="2400" b="1" dirty="0">
                <a:latin typeface="KaiTi" panose="02010609060101010101" pitchFamily="49" charset="-122"/>
                <a:ea typeface="KaiTi" panose="02010609060101010101" pitchFamily="49" charset="-122"/>
                <a:sym typeface="+mn-ea"/>
              </a:rPr>
              <a:t>)</a:t>
            </a:r>
            <a:r>
              <a:rPr lang="zh-CN" altLang="en-US" sz="2400" b="1" dirty="0">
                <a:latin typeface="KaiTi" panose="02010609060101010101" pitchFamily="49" charset="-122"/>
                <a:ea typeface="KaiTi" panose="02010609060101010101" pitchFamily="49" charset="-122"/>
                <a:sym typeface="+mn-ea"/>
              </a:rPr>
              <a:t>录用成本</a:t>
            </a:r>
            <a:endParaRPr lang="zh-CN" altLang="en-US" sz="2400" b="1" dirty="0">
              <a:latin typeface="KaiTi" panose="02010609060101010101" pitchFamily="49" charset="-122"/>
              <a:ea typeface="KaiTi" panose="02010609060101010101" pitchFamily="49" charset="-122"/>
            </a:endParaRPr>
          </a:p>
          <a:p>
            <a:pPr fontAlgn="auto">
              <a:lnSpc>
                <a:spcPct val="100000"/>
              </a:lnSpc>
            </a:pPr>
            <a:r>
              <a:rPr lang="zh-CN" altLang="en-US" sz="2400" dirty="0">
                <a:latin typeface="KaiTi" panose="02010609060101010101" pitchFamily="49" charset="-122"/>
                <a:ea typeface="KaiTi" panose="02010609060101010101" pitchFamily="49" charset="-122"/>
                <a:sym typeface="+mn-ea"/>
              </a:rPr>
              <a:t>录用成本是指企业从应聘人员中选拔出合格者</a:t>
            </a:r>
            <a:r>
              <a:rPr lang="en-US" altLang="zh-CN" sz="2400" dirty="0">
                <a:latin typeface="KaiTi" panose="02010609060101010101" pitchFamily="49" charset="-122"/>
                <a:ea typeface="KaiTi" panose="02010609060101010101" pitchFamily="49" charset="-122"/>
                <a:sym typeface="+mn-ea"/>
              </a:rPr>
              <a:t>,</a:t>
            </a:r>
            <a:r>
              <a:rPr lang="zh-CN" altLang="en-US" sz="2400" dirty="0">
                <a:latin typeface="KaiTi" panose="02010609060101010101" pitchFamily="49" charset="-122"/>
                <a:ea typeface="KaiTi" panose="02010609060101010101" pitchFamily="49" charset="-122"/>
                <a:sym typeface="+mn-ea"/>
              </a:rPr>
              <a:t>将其正式录用为企业成员的过程中所发生的费用。录用成本主要包括录取手续费、调动补偿费、搬迁费、旅途补助费、违约补偿金等。 </a:t>
            </a:r>
            <a:endParaRPr lang="zh-CN" altLang="en-US" sz="2400" dirty="0">
              <a:latin typeface="KaiTi" panose="02010609060101010101" pitchFamily="49" charset="-122"/>
              <a:ea typeface="KaiTi" panose="02010609060101010101" pitchFamily="49" charset="-122"/>
            </a:endParaRPr>
          </a:p>
          <a:p>
            <a:pPr fontAlgn="auto">
              <a:lnSpc>
                <a:spcPct val="100000"/>
              </a:lnSpc>
            </a:pPr>
            <a:r>
              <a:rPr lang="en-US" altLang="zh-CN" sz="2400" b="1" dirty="0">
                <a:latin typeface="KaiTi" panose="02010609060101010101" pitchFamily="49" charset="-122"/>
                <a:ea typeface="KaiTi" panose="02010609060101010101" pitchFamily="49" charset="-122"/>
                <a:sym typeface="+mn-ea"/>
              </a:rPr>
              <a:t>(</a:t>
            </a:r>
            <a:r>
              <a:rPr lang="zh-CN" altLang="en-US" sz="2400" b="1" dirty="0">
                <a:latin typeface="KaiTi" panose="02010609060101010101" pitchFamily="49" charset="-122"/>
                <a:ea typeface="KaiTi" panose="02010609060101010101" pitchFamily="49" charset="-122"/>
                <a:sym typeface="+mn-ea"/>
              </a:rPr>
              <a:t>四</a:t>
            </a:r>
            <a:r>
              <a:rPr lang="en-US" altLang="zh-CN" sz="2400" b="1" dirty="0">
                <a:latin typeface="KaiTi" panose="02010609060101010101" pitchFamily="49" charset="-122"/>
                <a:ea typeface="KaiTi" panose="02010609060101010101" pitchFamily="49" charset="-122"/>
                <a:sym typeface="+mn-ea"/>
              </a:rPr>
              <a:t>)</a:t>
            </a:r>
            <a:r>
              <a:rPr lang="zh-CN" altLang="en-US" sz="2400" b="1" dirty="0">
                <a:latin typeface="KaiTi" panose="02010609060101010101" pitchFamily="49" charset="-122"/>
                <a:ea typeface="KaiTi" panose="02010609060101010101" pitchFamily="49" charset="-122"/>
                <a:sym typeface="+mn-ea"/>
              </a:rPr>
              <a:t>安置成本</a:t>
            </a:r>
            <a:endParaRPr lang="zh-CN" altLang="en-US" sz="2400" b="1" dirty="0">
              <a:latin typeface="KaiTi" panose="02010609060101010101" pitchFamily="49" charset="-122"/>
              <a:ea typeface="KaiTi" panose="02010609060101010101" pitchFamily="49" charset="-122"/>
            </a:endParaRPr>
          </a:p>
          <a:p>
            <a:pPr fontAlgn="auto">
              <a:lnSpc>
                <a:spcPct val="100000"/>
              </a:lnSpc>
            </a:pPr>
            <a:r>
              <a:rPr lang="zh-CN" altLang="en-US" sz="2400" dirty="0">
                <a:latin typeface="KaiTi" panose="02010609060101010101" pitchFamily="49" charset="-122"/>
                <a:ea typeface="KaiTi" panose="02010609060101010101" pitchFamily="49" charset="-122"/>
                <a:sym typeface="+mn-ea"/>
              </a:rPr>
              <a:t>安置成本是指将录用的人力资源安排到适当的工作岗位所发生的各项支出</a:t>
            </a:r>
            <a:r>
              <a:rPr lang="en-US" altLang="zh-CN" sz="2400" dirty="0">
                <a:latin typeface="KaiTi" panose="02010609060101010101" pitchFamily="49" charset="-122"/>
                <a:ea typeface="KaiTi" panose="02010609060101010101" pitchFamily="49" charset="-122"/>
                <a:sym typeface="+mn-ea"/>
              </a:rPr>
              <a:t>,</a:t>
            </a:r>
            <a:r>
              <a:rPr lang="zh-CN" altLang="en-US" sz="2400" dirty="0">
                <a:latin typeface="KaiTi" panose="02010609060101010101" pitchFamily="49" charset="-122"/>
                <a:ea typeface="KaiTi" panose="02010609060101010101" pitchFamily="49" charset="-122"/>
                <a:sym typeface="+mn-ea"/>
              </a:rPr>
              <a:t>包括行政管理费、欢迎新员工入职的费用、为新员工购买办公用品的费用、对新员工进行岗前培训的费用、搬迁费、差旅费、接待费、录用部门为安置人员损失的时间费用。 </a:t>
            </a:r>
          </a:p>
          <a:p>
            <a:pPr fontAlgn="auto">
              <a:lnSpc>
                <a:spcPct val="100000"/>
              </a:lnSpc>
            </a:pPr>
            <a:r>
              <a:rPr lang="en-US" altLang="zh-CN" sz="2400" b="1" dirty="0">
                <a:latin typeface="KaiTi" panose="02010609060101010101" pitchFamily="49" charset="-122"/>
                <a:ea typeface="KaiTi" panose="02010609060101010101" pitchFamily="49" charset="-122"/>
                <a:sym typeface="+mn-ea"/>
              </a:rPr>
              <a:t>(</a:t>
            </a:r>
            <a:r>
              <a:rPr lang="zh-CN" altLang="en-US" sz="2400" b="1" dirty="0">
                <a:latin typeface="KaiTi" panose="02010609060101010101" pitchFamily="49" charset="-122"/>
                <a:ea typeface="KaiTi" panose="02010609060101010101" pitchFamily="49" charset="-122"/>
                <a:sym typeface="+mn-ea"/>
              </a:rPr>
              <a:t>五</a:t>
            </a:r>
            <a:r>
              <a:rPr lang="en-US" altLang="zh-CN" sz="2400" b="1" dirty="0">
                <a:latin typeface="KaiTi" panose="02010609060101010101" pitchFamily="49" charset="-122"/>
                <a:ea typeface="KaiTi" panose="02010609060101010101" pitchFamily="49" charset="-122"/>
                <a:sym typeface="+mn-ea"/>
              </a:rPr>
              <a:t>)</a:t>
            </a:r>
            <a:r>
              <a:rPr lang="zh-CN" altLang="en-US" sz="2400" b="1" dirty="0">
                <a:latin typeface="KaiTi" panose="02010609060101010101" pitchFamily="49" charset="-122"/>
                <a:ea typeface="KaiTi" panose="02010609060101010101" pitchFamily="49" charset="-122"/>
                <a:sym typeface="+mn-ea"/>
              </a:rPr>
              <a:t>离职成本</a:t>
            </a:r>
            <a:endParaRPr lang="zh-CN" altLang="en-US" sz="2400" b="1" dirty="0">
              <a:latin typeface="KaiTi" panose="02010609060101010101" pitchFamily="49" charset="-122"/>
              <a:ea typeface="KaiTi" panose="02010609060101010101" pitchFamily="49" charset="-122"/>
            </a:endParaRPr>
          </a:p>
          <a:p>
            <a:pPr fontAlgn="auto">
              <a:lnSpc>
                <a:spcPct val="100000"/>
              </a:lnSpc>
            </a:pPr>
            <a:r>
              <a:rPr lang="zh-CN" altLang="en-US" sz="2400" dirty="0">
                <a:latin typeface="KaiTi" panose="02010609060101010101" pitchFamily="49" charset="-122"/>
                <a:ea typeface="KaiTi" panose="02010609060101010101" pitchFamily="49" charset="-122"/>
                <a:sym typeface="+mn-ea"/>
              </a:rPr>
              <a:t>离职成本是指由于企业职工离职而发生的相关费用</a:t>
            </a:r>
            <a:r>
              <a:rPr lang="en-US" altLang="zh-CN" sz="2400" dirty="0">
                <a:latin typeface="KaiTi" panose="02010609060101010101" pitchFamily="49" charset="-122"/>
                <a:ea typeface="KaiTi" panose="02010609060101010101" pitchFamily="49" charset="-122"/>
                <a:sym typeface="+mn-ea"/>
              </a:rPr>
              <a:t>,</a:t>
            </a:r>
            <a:r>
              <a:rPr lang="zh-CN" altLang="en-US" sz="2400" dirty="0">
                <a:latin typeface="KaiTi" panose="02010609060101010101" pitchFamily="49" charset="-122"/>
                <a:ea typeface="KaiTi" panose="02010609060101010101" pitchFamily="49" charset="-122"/>
                <a:sym typeface="+mn-ea"/>
              </a:rPr>
              <a:t>主要包括离职补偿成本、离职管理费用和空职成本。</a:t>
            </a:r>
            <a:endParaRPr lang="zh-CN" altLang="en-US" sz="2400" dirty="0">
              <a:latin typeface="KaiTi" panose="02010609060101010101" pitchFamily="49" charset="-122"/>
              <a:ea typeface="KaiTi" panose="02010609060101010101" pitchFamily="49" charset="-122"/>
            </a:endParaRPr>
          </a:p>
        </p:txBody>
      </p:sp>
    </p:spTree>
    <p:extLst>
      <p:ext uri="{BB962C8B-B14F-4D97-AF65-F5344CB8AC3E}">
        <p14:creationId xmlns:p14="http://schemas.microsoft.com/office/powerpoint/2010/main" val="321804349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checkerboard(across)">
                                      <p:cBhvr>
                                        <p:cTn id="7" dur="500"/>
                                        <p:tgtEl>
                                          <p:spTgt spid="3">
                                            <p:txEl>
                                              <p:pRg st="0" end="0"/>
                                            </p:txEl>
                                          </p:spTgt>
                                        </p:tgtEl>
                                      </p:cBhvr>
                                    </p:animEffect>
                                  </p:childTnLst>
                                </p:cTn>
                              </p:par>
                              <p:par>
                                <p:cTn id="8" presetID="5" presetClass="entr" presetSubtype="10" fill="hold" nodeType="withEffect">
                                  <p:stCondLst>
                                    <p:cond delay="0"/>
                                  </p:stCondLst>
                                  <p:childTnLst>
                                    <p:set>
                                      <p:cBhvr>
                                        <p:cTn id="9" dur="1" fill="hold">
                                          <p:stCondLst>
                                            <p:cond delay="0"/>
                                          </p:stCondLst>
                                        </p:cTn>
                                        <p:tgtEl>
                                          <p:spTgt spid="3">
                                            <p:txEl>
                                              <p:pRg st="1" end="1"/>
                                            </p:txEl>
                                          </p:spTgt>
                                        </p:tgtEl>
                                        <p:attrNameLst>
                                          <p:attrName>style.visibility</p:attrName>
                                        </p:attrNameLst>
                                      </p:cBhvr>
                                      <p:to>
                                        <p:strVal val="visible"/>
                                      </p:to>
                                    </p:set>
                                    <p:animEffect transition="in" filter="checkerboard(across)">
                                      <p:cBhvr>
                                        <p:cTn id="10" dur="500"/>
                                        <p:tgtEl>
                                          <p:spTgt spid="3">
                                            <p:txEl>
                                              <p:pRg st="1" end="1"/>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21" presetClass="entr" presetSubtype="1" fill="hold" nodeType="clickEffect">
                                  <p:stCondLst>
                                    <p:cond delay="0"/>
                                  </p:stCondLst>
                                  <p:childTnLst>
                                    <p:set>
                                      <p:cBhvr>
                                        <p:cTn id="14" dur="500" fill="hold">
                                          <p:stCondLst>
                                            <p:cond delay="0"/>
                                          </p:stCondLst>
                                        </p:cTn>
                                        <p:tgtEl>
                                          <p:spTgt spid="3">
                                            <p:txEl>
                                              <p:pRg st="2" end="2"/>
                                            </p:txEl>
                                          </p:spTgt>
                                        </p:tgtEl>
                                        <p:attrNameLst>
                                          <p:attrName>style.visibility</p:attrName>
                                        </p:attrNameLst>
                                      </p:cBhvr>
                                      <p:to>
                                        <p:strVal val="visible"/>
                                      </p:to>
                                    </p:set>
                                    <p:animEffect transition="in" filter="wheel(1)">
                                      <p:cBhvr>
                                        <p:cTn id="15" dur="500"/>
                                        <p:tgtEl>
                                          <p:spTgt spid="3">
                                            <p:txEl>
                                              <p:pRg st="2" end="2"/>
                                            </p:txEl>
                                          </p:spTgt>
                                        </p:tgtEl>
                                      </p:cBhvr>
                                    </p:animEffect>
                                  </p:childTnLst>
                                </p:cTn>
                              </p:par>
                              <p:par>
                                <p:cTn id="16" presetID="21" presetClass="entr" presetSubtype="1" fill="hold" nodeType="withEffect">
                                  <p:stCondLst>
                                    <p:cond delay="0"/>
                                  </p:stCondLst>
                                  <p:childTnLst>
                                    <p:set>
                                      <p:cBhvr>
                                        <p:cTn id="17" dur="500" fill="hold">
                                          <p:stCondLst>
                                            <p:cond delay="0"/>
                                          </p:stCondLst>
                                        </p:cTn>
                                        <p:tgtEl>
                                          <p:spTgt spid="3">
                                            <p:txEl>
                                              <p:pRg st="3" end="3"/>
                                            </p:txEl>
                                          </p:spTgt>
                                        </p:tgtEl>
                                        <p:attrNameLst>
                                          <p:attrName>style.visibility</p:attrName>
                                        </p:attrNameLst>
                                      </p:cBhvr>
                                      <p:to>
                                        <p:strVal val="visible"/>
                                      </p:to>
                                    </p:set>
                                    <p:animEffect transition="in" filter="wheel(1)">
                                      <p:cBhvr>
                                        <p:cTn id="18" dur="500"/>
                                        <p:tgtEl>
                                          <p:spTgt spid="3">
                                            <p:txEl>
                                              <p:pRg st="3" end="3"/>
                                            </p:txEl>
                                          </p:spTgt>
                                        </p:tgtEl>
                                      </p:cBhvr>
                                    </p:animEffect>
                                  </p:childTnLst>
                                </p:cTn>
                              </p:par>
                            </p:childTnLst>
                          </p:cTn>
                        </p:par>
                      </p:childTnLst>
                    </p:cTn>
                  </p:par>
                  <p:par>
                    <p:cTn id="19" fill="hold">
                      <p:stCondLst>
                        <p:cond delay="indefinite"/>
                      </p:stCondLst>
                      <p:childTnLst>
                        <p:par>
                          <p:cTn id="20" fill="hold">
                            <p:stCondLst>
                              <p:cond delay="0"/>
                            </p:stCondLst>
                            <p:childTnLst>
                              <p:par>
                                <p:cTn id="21" presetID="16" presetClass="entr" presetSubtype="21" fill="hold" nodeType="clickEffect">
                                  <p:stCondLst>
                                    <p:cond delay="0"/>
                                  </p:stCondLst>
                                  <p:childTnLst>
                                    <p:set>
                                      <p:cBhvr>
                                        <p:cTn id="22" dur="1" fill="hold">
                                          <p:stCondLst>
                                            <p:cond delay="0"/>
                                          </p:stCondLst>
                                        </p:cTn>
                                        <p:tgtEl>
                                          <p:spTgt spid="3">
                                            <p:txEl>
                                              <p:pRg st="4" end="4"/>
                                            </p:txEl>
                                          </p:spTgt>
                                        </p:tgtEl>
                                        <p:attrNameLst>
                                          <p:attrName>style.visibility</p:attrName>
                                        </p:attrNameLst>
                                      </p:cBhvr>
                                      <p:to>
                                        <p:strVal val="visible"/>
                                      </p:to>
                                    </p:set>
                                    <p:animEffect transition="in" filter="barn(inVertical)">
                                      <p:cBhvr>
                                        <p:cTn id="23" dur="500"/>
                                        <p:tgtEl>
                                          <p:spTgt spid="3">
                                            <p:txEl>
                                              <p:pRg st="4" end="4"/>
                                            </p:txEl>
                                          </p:spTgt>
                                        </p:tgtEl>
                                      </p:cBhvr>
                                    </p:animEffect>
                                  </p:childTnLst>
                                </p:cTn>
                              </p:par>
                              <p:par>
                                <p:cTn id="24" presetID="16" presetClass="entr" presetSubtype="21" fill="hold" nodeType="withEffect">
                                  <p:stCondLst>
                                    <p:cond delay="0"/>
                                  </p:stCondLst>
                                  <p:childTnLst>
                                    <p:set>
                                      <p:cBhvr>
                                        <p:cTn id="25" dur="1" fill="hold">
                                          <p:stCondLst>
                                            <p:cond delay="0"/>
                                          </p:stCondLst>
                                        </p:cTn>
                                        <p:tgtEl>
                                          <p:spTgt spid="3">
                                            <p:txEl>
                                              <p:pRg st="5" end="5"/>
                                            </p:txEl>
                                          </p:spTgt>
                                        </p:tgtEl>
                                        <p:attrNameLst>
                                          <p:attrName>style.visibility</p:attrName>
                                        </p:attrNameLst>
                                      </p:cBhvr>
                                      <p:to>
                                        <p:strVal val="visible"/>
                                      </p:to>
                                    </p:set>
                                    <p:animEffect transition="in" filter="barn(inVertical)">
                                      <p:cBhvr>
                                        <p:cTn id="26" dur="500"/>
                                        <p:tgtEl>
                                          <p:spTgt spid="3">
                                            <p:txEl>
                                              <p:pRg st="5" end="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文本框 2"/>
          <p:cNvSpPr txBox="1"/>
          <p:nvPr/>
        </p:nvSpPr>
        <p:spPr>
          <a:xfrm>
            <a:off x="1334770" y="1244600"/>
            <a:ext cx="9522460" cy="4666615"/>
          </a:xfrm>
          <a:prstGeom prst="rect">
            <a:avLst/>
          </a:prstGeom>
          <a:noFill/>
        </p:spPr>
        <p:txBody>
          <a:bodyPr wrap="square" rtlCol="0">
            <a:spAutoFit/>
          </a:bodyPr>
          <a:lstStyle/>
          <a:p>
            <a:pPr eaLnBrk="1" hangingPunct="1">
              <a:lnSpc>
                <a:spcPct val="80000"/>
              </a:lnSpc>
            </a:pPr>
            <a:r>
              <a:rPr lang="en-US" altLang="zh-CN" sz="2400" dirty="0">
                <a:latin typeface="KaiTi" panose="02010609060101010101" pitchFamily="49" charset="-122"/>
                <a:ea typeface="KaiTi" panose="02010609060101010101" pitchFamily="49" charset="-122"/>
                <a:sym typeface="+mn-ea"/>
              </a:rPr>
              <a:t>1.</a:t>
            </a:r>
            <a:r>
              <a:rPr lang="zh-CN" altLang="en-US" sz="2400" dirty="0">
                <a:latin typeface="KaiTi" panose="02010609060101010101" pitchFamily="49" charset="-122"/>
                <a:ea typeface="KaiTi" panose="02010609060101010101" pitchFamily="49" charset="-122"/>
                <a:sym typeface="+mn-ea"/>
              </a:rPr>
              <a:t>离职补偿成本</a:t>
            </a:r>
            <a:endParaRPr lang="zh-CN" altLang="en-US" sz="2400" dirty="0">
              <a:latin typeface="KaiTi" panose="02010609060101010101" pitchFamily="49" charset="-122"/>
              <a:ea typeface="KaiTi" panose="02010609060101010101" pitchFamily="49" charset="-122"/>
            </a:endParaRPr>
          </a:p>
          <a:p>
            <a:pPr eaLnBrk="1" hangingPunct="1">
              <a:lnSpc>
                <a:spcPct val="80000"/>
              </a:lnSpc>
            </a:pPr>
            <a:r>
              <a:rPr lang="zh-CN" altLang="en-US" sz="2400" dirty="0">
                <a:latin typeface="KaiTi" panose="02010609060101010101" pitchFamily="49" charset="-122"/>
                <a:ea typeface="KaiTi" panose="02010609060101010101" pitchFamily="49" charset="-122"/>
                <a:sym typeface="+mn-ea"/>
              </a:rPr>
              <a:t>离职补偿成本是指企业辞退员工</a:t>
            </a:r>
            <a:r>
              <a:rPr lang="en-US" altLang="zh-CN" sz="2400" dirty="0">
                <a:latin typeface="KaiTi" panose="02010609060101010101" pitchFamily="49" charset="-122"/>
                <a:ea typeface="KaiTi" panose="02010609060101010101" pitchFamily="49" charset="-122"/>
                <a:sym typeface="+mn-ea"/>
              </a:rPr>
              <a:t>,</a:t>
            </a:r>
            <a:r>
              <a:rPr lang="zh-CN" altLang="en-US" sz="2400" dirty="0">
                <a:latin typeface="KaiTi" panose="02010609060101010101" pitchFamily="49" charset="-122"/>
                <a:ea typeface="KaiTi" panose="02010609060101010101" pitchFamily="49" charset="-122"/>
                <a:sym typeface="+mn-ea"/>
              </a:rPr>
              <a:t>或者员工自动辞职时</a:t>
            </a:r>
            <a:r>
              <a:rPr lang="en-US" altLang="zh-CN" sz="2400" dirty="0">
                <a:latin typeface="KaiTi" panose="02010609060101010101" pitchFamily="49" charset="-122"/>
                <a:ea typeface="KaiTi" panose="02010609060101010101" pitchFamily="49" charset="-122"/>
                <a:sym typeface="+mn-ea"/>
              </a:rPr>
              <a:t>,</a:t>
            </a:r>
            <a:r>
              <a:rPr lang="zh-CN" altLang="en-US" sz="2400" dirty="0">
                <a:latin typeface="KaiTi" panose="02010609060101010101" pitchFamily="49" charset="-122"/>
                <a:ea typeface="KaiTi" panose="02010609060101010101" pitchFamily="49" charset="-122"/>
                <a:sym typeface="+mn-ea"/>
              </a:rPr>
              <a:t>企业所应补偿给员工的费用</a:t>
            </a:r>
            <a:r>
              <a:rPr lang="en-US" altLang="zh-CN" sz="2400" dirty="0">
                <a:latin typeface="KaiTi" panose="02010609060101010101" pitchFamily="49" charset="-122"/>
                <a:ea typeface="KaiTi" panose="02010609060101010101" pitchFamily="49" charset="-122"/>
                <a:sym typeface="+mn-ea"/>
              </a:rPr>
              <a:t>,</a:t>
            </a:r>
            <a:r>
              <a:rPr lang="zh-CN" altLang="en-US" sz="2400" dirty="0">
                <a:latin typeface="KaiTi" panose="02010609060101010101" pitchFamily="49" charset="-122"/>
                <a:ea typeface="KaiTi" panose="02010609060101010101" pitchFamily="49" charset="-122"/>
                <a:sym typeface="+mn-ea"/>
              </a:rPr>
              <a:t>包括至离职时间为止应付员工的工资、一次性付给员工的离职补偿金、必要的离职人员安置费等。</a:t>
            </a:r>
            <a:endParaRPr lang="zh-CN" altLang="en-US" sz="2400" dirty="0">
              <a:latin typeface="KaiTi" panose="02010609060101010101" pitchFamily="49" charset="-122"/>
              <a:ea typeface="KaiTi" panose="02010609060101010101" pitchFamily="49" charset="-122"/>
            </a:endParaRPr>
          </a:p>
          <a:p>
            <a:pPr eaLnBrk="1" hangingPunct="1">
              <a:lnSpc>
                <a:spcPct val="80000"/>
              </a:lnSpc>
            </a:pPr>
            <a:r>
              <a:rPr lang="en-US" altLang="zh-CN" sz="2400" dirty="0">
                <a:latin typeface="KaiTi" panose="02010609060101010101" pitchFamily="49" charset="-122"/>
                <a:ea typeface="KaiTi" panose="02010609060101010101" pitchFamily="49" charset="-122"/>
                <a:sym typeface="+mn-ea"/>
              </a:rPr>
              <a:t>2.</a:t>
            </a:r>
            <a:r>
              <a:rPr lang="zh-CN" altLang="en-US" sz="2400" dirty="0">
                <a:latin typeface="KaiTi" panose="02010609060101010101" pitchFamily="49" charset="-122"/>
                <a:ea typeface="KaiTi" panose="02010609060101010101" pitchFamily="49" charset="-122"/>
                <a:sym typeface="+mn-ea"/>
              </a:rPr>
              <a:t>离职管理费用</a:t>
            </a:r>
            <a:endParaRPr lang="zh-CN" altLang="en-US" sz="2400" dirty="0">
              <a:latin typeface="KaiTi" panose="02010609060101010101" pitchFamily="49" charset="-122"/>
              <a:ea typeface="KaiTi" panose="02010609060101010101" pitchFamily="49" charset="-122"/>
            </a:endParaRPr>
          </a:p>
          <a:p>
            <a:pPr eaLnBrk="1" hangingPunct="1">
              <a:lnSpc>
                <a:spcPct val="80000"/>
              </a:lnSpc>
            </a:pPr>
            <a:r>
              <a:rPr lang="zh-CN" altLang="en-US" sz="2400" dirty="0">
                <a:latin typeface="KaiTi" panose="02010609060101010101" pitchFamily="49" charset="-122"/>
                <a:ea typeface="KaiTi" panose="02010609060101010101" pitchFamily="49" charset="-122"/>
                <a:sym typeface="+mn-ea"/>
              </a:rPr>
              <a:t>离职管理费用是指企业管理人员因处理离职人员有关事项而发生的管理费用</a:t>
            </a:r>
            <a:r>
              <a:rPr lang="en-US" altLang="zh-CN" sz="2400" dirty="0">
                <a:latin typeface="KaiTi" panose="02010609060101010101" pitchFamily="49" charset="-122"/>
                <a:ea typeface="KaiTi" panose="02010609060101010101" pitchFamily="49" charset="-122"/>
                <a:sym typeface="+mn-ea"/>
              </a:rPr>
              <a:t>,</a:t>
            </a:r>
            <a:r>
              <a:rPr lang="zh-CN" altLang="en-US" sz="2400" dirty="0">
                <a:latin typeface="KaiTi" panose="02010609060101010101" pitchFamily="49" charset="-122"/>
                <a:ea typeface="KaiTi" panose="02010609060101010101" pitchFamily="49" charset="-122"/>
                <a:sym typeface="+mn-ea"/>
              </a:rPr>
              <a:t>包括面谈时间成本费、与离职有关的管理活动费用、离职前效率损失 </a:t>
            </a:r>
          </a:p>
          <a:p>
            <a:pPr eaLnBrk="1" hangingPunct="1"/>
            <a:r>
              <a:rPr lang="en-US" altLang="zh-CN" sz="2400" dirty="0">
                <a:latin typeface="KaiTi" panose="02010609060101010101" pitchFamily="49" charset="-122"/>
                <a:ea typeface="KaiTi" panose="02010609060101010101" pitchFamily="49" charset="-122"/>
                <a:sym typeface="+mn-ea"/>
              </a:rPr>
              <a:t>3.</a:t>
            </a:r>
            <a:r>
              <a:rPr lang="zh-CN" altLang="en-US" sz="2400" dirty="0">
                <a:latin typeface="KaiTi" panose="02010609060101010101" pitchFamily="49" charset="-122"/>
                <a:ea typeface="KaiTi" panose="02010609060101010101" pitchFamily="49" charset="-122"/>
                <a:sym typeface="+mn-ea"/>
              </a:rPr>
              <a:t>空职成本</a:t>
            </a:r>
            <a:endParaRPr lang="zh-CN" altLang="en-US" sz="2400" dirty="0">
              <a:latin typeface="KaiTi" panose="02010609060101010101" pitchFamily="49" charset="-122"/>
              <a:ea typeface="KaiTi" panose="02010609060101010101" pitchFamily="49" charset="-122"/>
            </a:endParaRPr>
          </a:p>
          <a:p>
            <a:pPr eaLnBrk="1" hangingPunct="1"/>
            <a:r>
              <a:rPr lang="zh-CN" altLang="en-US" sz="2400" dirty="0">
                <a:latin typeface="KaiTi" panose="02010609060101010101" pitchFamily="49" charset="-122"/>
                <a:ea typeface="KaiTi" panose="02010609060101010101" pitchFamily="49" charset="-122"/>
                <a:sym typeface="+mn-ea"/>
              </a:rPr>
              <a:t>空职成本是指员工离职后职位空缺的损失费用。职位空缺可能会使某项工作或任务的完成受到不利影响</a:t>
            </a:r>
            <a:r>
              <a:rPr lang="en-US" altLang="zh-CN" sz="2400" dirty="0">
                <a:latin typeface="KaiTi" panose="02010609060101010101" pitchFamily="49" charset="-122"/>
                <a:ea typeface="KaiTi" panose="02010609060101010101" pitchFamily="49" charset="-122"/>
                <a:sym typeface="+mn-ea"/>
              </a:rPr>
              <a:t>,</a:t>
            </a:r>
            <a:r>
              <a:rPr lang="zh-CN" altLang="en-US" sz="2400" dirty="0">
                <a:latin typeface="KaiTi" panose="02010609060101010101" pitchFamily="49" charset="-122"/>
                <a:ea typeface="KaiTi" panose="02010609060101010101" pitchFamily="49" charset="-122"/>
                <a:sym typeface="+mn-ea"/>
              </a:rPr>
              <a:t>从而造成企业的损失。</a:t>
            </a:r>
          </a:p>
          <a:p>
            <a:pPr eaLnBrk="1" hangingPunct="1"/>
            <a:r>
              <a:rPr lang="en-US" altLang="zh-CN" sz="2400" b="1" dirty="0">
                <a:latin typeface="KaiTi" panose="02010609060101010101" pitchFamily="49" charset="-122"/>
                <a:ea typeface="KaiTi" panose="02010609060101010101" pitchFamily="49" charset="-122"/>
                <a:sym typeface="+mn-ea"/>
              </a:rPr>
              <a:t>(</a:t>
            </a:r>
            <a:r>
              <a:rPr lang="zh-CN" altLang="en-US" sz="2400" b="1" dirty="0">
                <a:latin typeface="KaiTi" panose="02010609060101010101" pitchFamily="49" charset="-122"/>
                <a:ea typeface="KaiTi" panose="02010609060101010101" pitchFamily="49" charset="-122"/>
                <a:sym typeface="+mn-ea"/>
              </a:rPr>
              <a:t>六</a:t>
            </a:r>
            <a:r>
              <a:rPr lang="en-US" altLang="zh-CN" sz="2400" b="1" dirty="0">
                <a:latin typeface="KaiTi" panose="02010609060101010101" pitchFamily="49" charset="-122"/>
                <a:ea typeface="KaiTi" panose="02010609060101010101" pitchFamily="49" charset="-122"/>
                <a:sym typeface="+mn-ea"/>
              </a:rPr>
              <a:t>)</a:t>
            </a:r>
            <a:r>
              <a:rPr lang="zh-CN" altLang="en-US" sz="2400" b="1" dirty="0">
                <a:latin typeface="KaiTi" panose="02010609060101010101" pitchFamily="49" charset="-122"/>
                <a:ea typeface="KaiTi" panose="02010609060101010101" pitchFamily="49" charset="-122"/>
                <a:sym typeface="+mn-ea"/>
              </a:rPr>
              <a:t>重置成本</a:t>
            </a:r>
            <a:endParaRPr lang="zh-CN" altLang="en-US" sz="2400" b="1" dirty="0">
              <a:latin typeface="KaiTi" panose="02010609060101010101" pitchFamily="49" charset="-122"/>
              <a:ea typeface="KaiTi" panose="02010609060101010101" pitchFamily="49" charset="-122"/>
            </a:endParaRPr>
          </a:p>
          <a:p>
            <a:pPr eaLnBrk="1" hangingPunct="1"/>
            <a:r>
              <a:rPr lang="zh-CN" altLang="en-US" sz="2400" dirty="0">
                <a:latin typeface="KaiTi" panose="02010609060101010101" pitchFamily="49" charset="-122"/>
                <a:ea typeface="KaiTi" panose="02010609060101010101" pitchFamily="49" charset="-122"/>
                <a:sym typeface="+mn-ea"/>
              </a:rPr>
              <a:t>重置成本通常包括为取得和开发一个替代者而发生的成本</a:t>
            </a:r>
            <a:r>
              <a:rPr lang="en-US" altLang="zh-CN" sz="2400" dirty="0">
                <a:latin typeface="KaiTi" panose="02010609060101010101" pitchFamily="49" charset="-122"/>
                <a:ea typeface="KaiTi" panose="02010609060101010101" pitchFamily="49" charset="-122"/>
                <a:sym typeface="+mn-ea"/>
              </a:rPr>
              <a:t>,</a:t>
            </a:r>
            <a:r>
              <a:rPr lang="zh-CN" altLang="en-US" sz="2400" dirty="0">
                <a:latin typeface="KaiTi" panose="02010609060101010101" pitchFamily="49" charset="-122"/>
                <a:ea typeface="KaiTi" panose="02010609060101010101" pitchFamily="49" charset="-122"/>
                <a:sym typeface="+mn-ea"/>
              </a:rPr>
              <a:t>以及由于目前受雇的某一员工的流动而发生的成本。 </a:t>
            </a:r>
            <a:endParaRPr lang="zh-CN" altLang="en-US" sz="2400" dirty="0">
              <a:latin typeface="KaiTi" panose="02010609060101010101" pitchFamily="49" charset="-122"/>
              <a:ea typeface="KaiTi" panose="02010609060101010101" pitchFamily="49" charset="-122"/>
            </a:endParaRPr>
          </a:p>
        </p:txBody>
      </p:sp>
    </p:spTree>
    <p:extLst>
      <p:ext uri="{BB962C8B-B14F-4D97-AF65-F5344CB8AC3E}">
        <p14:creationId xmlns:p14="http://schemas.microsoft.com/office/powerpoint/2010/main" val="310496052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3">
                                            <p:txEl>
                                              <p:pRg st="6" end="6"/>
                                            </p:txEl>
                                          </p:spTgt>
                                        </p:tgtEl>
                                        <p:attrNameLst>
                                          <p:attrName>style.visibility</p:attrName>
                                        </p:attrNameLst>
                                      </p:cBhvr>
                                      <p:to>
                                        <p:strVal val="visible"/>
                                      </p:to>
                                    </p:set>
                                    <p:anim calcmode="lin" valueType="num">
                                      <p:cBhvr additive="base">
                                        <p:cTn id="7" dur="500" fill="hold"/>
                                        <p:tgtEl>
                                          <p:spTgt spid="3">
                                            <p:txEl>
                                              <p:pRg st="6" end="6"/>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3">
                                            <p:txEl>
                                              <p:pRg st="6" end="6"/>
                                            </p:txEl>
                                          </p:spTgt>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3">
                                            <p:txEl>
                                              <p:pRg st="7" end="7"/>
                                            </p:txEl>
                                          </p:spTgt>
                                        </p:tgtEl>
                                        <p:attrNameLst>
                                          <p:attrName>style.visibility</p:attrName>
                                        </p:attrNameLst>
                                      </p:cBhvr>
                                      <p:to>
                                        <p:strVal val="visible"/>
                                      </p:to>
                                    </p:set>
                                    <p:anim calcmode="lin" valueType="num">
                                      <p:cBhvr additive="base">
                                        <p:cTn id="11" dur="500" fill="hold"/>
                                        <p:tgtEl>
                                          <p:spTgt spid="3">
                                            <p:txEl>
                                              <p:pRg st="7" end="7"/>
                                            </p:txEl>
                                          </p:spTgt>
                                        </p:tgtEl>
                                        <p:attrNameLst>
                                          <p:attrName>ppt_x</p:attrName>
                                        </p:attrNameLst>
                                      </p:cBhvr>
                                      <p:tavLst>
                                        <p:tav tm="0">
                                          <p:val>
                                            <p:strVal val="#ppt_x"/>
                                          </p:val>
                                        </p:tav>
                                        <p:tav tm="100000">
                                          <p:val>
                                            <p:strVal val="#ppt_x"/>
                                          </p:val>
                                        </p:tav>
                                      </p:tavLst>
                                    </p:anim>
                                    <p:anim calcmode="lin" valueType="num">
                                      <p:cBhvr additive="base">
                                        <p:cTn id="12" dur="500" fill="hold"/>
                                        <p:tgtEl>
                                          <p:spTgt spid="3">
                                            <p:txEl>
                                              <p:pRg st="7" end="7"/>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矩形 24"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549157" y="-975631"/>
            <a:ext cx="583096" cy="838080"/>
          </a:xfrm>
          <a:prstGeom prst="rect">
            <a:avLst/>
          </a:prstGeom>
          <a:solidFill>
            <a:srgbClr val="365B7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 name="矩形 25"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1132253" y="-975631"/>
            <a:ext cx="583096" cy="838080"/>
          </a:xfrm>
          <a:prstGeom prst="rect">
            <a:avLst/>
          </a:prstGeom>
          <a:solidFill>
            <a:srgbClr val="96648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 name="矩形 26"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1715349" y="-975631"/>
            <a:ext cx="583096" cy="838080"/>
          </a:xfrm>
          <a:prstGeom prst="rect">
            <a:avLst/>
          </a:prstGeom>
          <a:solidFill>
            <a:srgbClr val="D06F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 name="矩形 27"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2298446" y="-975631"/>
            <a:ext cx="583096" cy="838080"/>
          </a:xfrm>
          <a:prstGeom prst="rect">
            <a:avLst/>
          </a:prstGeom>
          <a:solidFill>
            <a:srgbClr val="F779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 name="矩形 28"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2881542" y="-975631"/>
            <a:ext cx="583096" cy="838080"/>
          </a:xfrm>
          <a:prstGeom prst="rect">
            <a:avLst/>
          </a:prstGeom>
          <a:solidFill>
            <a:srgbClr val="F8AD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cxnSp>
        <p:nvCxnSpPr>
          <p:cNvPr id="46" name="直接连接符 45"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CxnSpPr/>
          <p:nvPr/>
        </p:nvCxnSpPr>
        <p:spPr>
          <a:xfrm>
            <a:off x="3246637" y="1273629"/>
            <a:ext cx="5770860"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47" name="文本框 46"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txBox="1"/>
          <p:nvPr/>
        </p:nvSpPr>
        <p:spPr>
          <a:xfrm>
            <a:off x="3699769" y="519331"/>
            <a:ext cx="4792980" cy="521970"/>
          </a:xfrm>
          <a:prstGeom prst="rect">
            <a:avLst/>
          </a:prstGeom>
          <a:noFill/>
        </p:spPr>
        <p:txBody>
          <a:bodyPr wrap="none" rtlCol="0">
            <a:spAutoFit/>
          </a:bodyPr>
          <a:lstStyle/>
          <a:p>
            <a:pPr algn="l"/>
            <a:r>
              <a:rPr lang="zh-CN" altLang="en-US" sz="2800" b="1" spc="500" dirty="0">
                <a:solidFill>
                  <a:schemeClr val="bg1">
                    <a:lumMod val="50000"/>
                  </a:schemeClr>
                </a:solidFill>
                <a:latin typeface="微软雅黑" panose="020B0503020204020204" charset="-122"/>
                <a:ea typeface="微软雅黑" panose="020B0503020204020204" charset="-122"/>
                <a:cs typeface="Arial" panose="020B0604020202020204" pitchFamily="34" charset="0"/>
              </a:rPr>
              <a:t>二、招聘的成本效益评估</a:t>
            </a:r>
          </a:p>
        </p:txBody>
      </p:sp>
      <p:sp>
        <p:nvSpPr>
          <p:cNvPr id="48" name="椭圆 47"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flipH="1">
            <a:off x="2686180" y="813581"/>
            <a:ext cx="157493" cy="157493"/>
          </a:xfrm>
          <a:prstGeom prst="ellipse">
            <a:avLst/>
          </a:prstGeom>
          <a:solidFill>
            <a:srgbClr val="D06F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9" name="椭圆 48"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flipH="1">
            <a:off x="2686180" y="335956"/>
            <a:ext cx="321030" cy="321030"/>
          </a:xfrm>
          <a:prstGeom prst="ellipse">
            <a:avLst/>
          </a:prstGeom>
          <a:solidFill>
            <a:srgbClr val="966481"/>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0" name="椭圆 49"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flipH="1">
            <a:off x="2991678" y="806317"/>
            <a:ext cx="219803" cy="219803"/>
          </a:xfrm>
          <a:prstGeom prst="ellipse">
            <a:avLst/>
          </a:prstGeom>
          <a:solidFill>
            <a:srgbClr val="365B7C"/>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1" name="椭圆 50"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flipH="1">
            <a:off x="2031169" y="697840"/>
            <a:ext cx="164852" cy="164852"/>
          </a:xfrm>
          <a:prstGeom prst="ellipse">
            <a:avLst/>
          </a:prstGeom>
          <a:solidFill>
            <a:srgbClr val="F779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2" name="椭圆 51"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9354354" y="755438"/>
            <a:ext cx="157493" cy="157493"/>
          </a:xfrm>
          <a:prstGeom prst="ellipse">
            <a:avLst/>
          </a:prstGeom>
          <a:solidFill>
            <a:srgbClr val="D06F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3" name="椭圆 52"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9190817" y="277813"/>
            <a:ext cx="321030" cy="321030"/>
          </a:xfrm>
          <a:prstGeom prst="ellipse">
            <a:avLst/>
          </a:prstGeom>
          <a:solidFill>
            <a:srgbClr val="966481"/>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4" name="椭圆 53"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a:off x="8986546" y="748174"/>
            <a:ext cx="219803" cy="219803"/>
          </a:xfrm>
          <a:prstGeom prst="ellipse">
            <a:avLst/>
          </a:prstGeom>
          <a:solidFill>
            <a:srgbClr val="365B7C"/>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5" name="椭圆 54"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a:off x="10002006" y="639697"/>
            <a:ext cx="164852" cy="164852"/>
          </a:xfrm>
          <a:prstGeom prst="ellipse">
            <a:avLst/>
          </a:prstGeom>
          <a:solidFill>
            <a:srgbClr val="F779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7" name="Rectangle 42"/>
          <p:cNvSpPr/>
          <p:nvPr/>
        </p:nvSpPr>
        <p:spPr>
          <a:xfrm flipH="1">
            <a:off x="1395485" y="1889870"/>
            <a:ext cx="9893835" cy="589653"/>
          </a:xfrm>
          <a:prstGeom prst="rect">
            <a:avLst/>
          </a:prstGeom>
          <a:noFill/>
          <a:ln w="12700" cap="flat" cmpd="sng" algn="ctr">
            <a:noFill/>
            <a:prstDash val="solid"/>
          </a:ln>
          <a:effectLst/>
        </p:spPr>
        <p:txBody>
          <a:bodyPr lIns="91440" tIns="0" rIns="91440" bIns="0" rtlCol="0" anchor="t"/>
          <a:lstStyle/>
          <a:p>
            <a:pPr fontAlgn="auto"/>
            <a:r>
              <a:rPr lang="en-US" altLang="zh-CN" sz="2400" b="1" dirty="0">
                <a:latin typeface="KaiTi" panose="02010609060101010101" pitchFamily="49" charset="-122"/>
                <a:ea typeface="KaiTi" panose="02010609060101010101" pitchFamily="49" charset="-122"/>
                <a:sym typeface="+mn-ea"/>
              </a:rPr>
              <a:t>(</a:t>
            </a:r>
            <a:r>
              <a:rPr lang="zh-CN" altLang="en-US" sz="2400" b="1" dirty="0">
                <a:latin typeface="KaiTi" panose="02010609060101010101" pitchFamily="49" charset="-122"/>
                <a:ea typeface="KaiTi" panose="02010609060101010101" pitchFamily="49" charset="-122"/>
                <a:sym typeface="+mn-ea"/>
              </a:rPr>
              <a:t>一</a:t>
            </a:r>
            <a:r>
              <a:rPr lang="en-US" altLang="zh-CN" sz="2400" b="1" dirty="0">
                <a:latin typeface="KaiTi" panose="02010609060101010101" pitchFamily="49" charset="-122"/>
                <a:ea typeface="KaiTi" panose="02010609060101010101" pitchFamily="49" charset="-122"/>
                <a:sym typeface="+mn-ea"/>
              </a:rPr>
              <a:t>)</a:t>
            </a:r>
            <a:r>
              <a:rPr lang="zh-CN" altLang="en-US" sz="2400" b="1" dirty="0">
                <a:latin typeface="KaiTi" panose="02010609060101010101" pitchFamily="49" charset="-122"/>
                <a:ea typeface="KaiTi" panose="02010609060101010101" pitchFamily="49" charset="-122"/>
                <a:sym typeface="+mn-ea"/>
              </a:rPr>
              <a:t>招聘成本评估</a:t>
            </a:r>
          </a:p>
          <a:p>
            <a:pPr fontAlgn="auto"/>
            <a:endParaRPr lang="zh-CN" altLang="en-US" sz="2400" b="1" dirty="0">
              <a:latin typeface="KaiTi" panose="02010609060101010101" pitchFamily="49" charset="-122"/>
              <a:ea typeface="KaiTi" panose="02010609060101010101" pitchFamily="49" charset="-122"/>
            </a:endParaRPr>
          </a:p>
          <a:p>
            <a:pPr fontAlgn="auto"/>
            <a:r>
              <a:rPr lang="en-US" altLang="zh-CN" sz="2400" dirty="0">
                <a:latin typeface="KaiTi" panose="02010609060101010101" pitchFamily="49" charset="-122"/>
                <a:ea typeface="KaiTi" panose="02010609060101010101" pitchFamily="49" charset="-122"/>
                <a:sym typeface="+mn-ea"/>
              </a:rPr>
              <a:t>1.</a:t>
            </a:r>
            <a:r>
              <a:rPr lang="zh-CN" altLang="en-US" sz="2400" dirty="0">
                <a:latin typeface="KaiTi" panose="02010609060101010101" pitchFamily="49" charset="-122"/>
                <a:ea typeface="KaiTi" panose="02010609060101010101" pitchFamily="49" charset="-122"/>
                <a:sym typeface="+mn-ea"/>
              </a:rPr>
              <a:t>招聘总成本评估</a:t>
            </a:r>
            <a:endParaRPr lang="zh-CN" altLang="en-US" sz="2400" dirty="0">
              <a:latin typeface="KaiTi" panose="02010609060101010101" pitchFamily="49" charset="-122"/>
              <a:ea typeface="KaiTi" panose="02010609060101010101" pitchFamily="49" charset="-122"/>
            </a:endParaRPr>
          </a:p>
          <a:p>
            <a:pPr fontAlgn="auto"/>
            <a:r>
              <a:rPr lang="zh-CN" altLang="en-US" sz="2400" dirty="0">
                <a:latin typeface="KaiTi" panose="02010609060101010101" pitchFamily="49" charset="-122"/>
                <a:ea typeface="KaiTi" panose="02010609060101010101" pitchFamily="49" charset="-122"/>
                <a:sym typeface="+mn-ea"/>
              </a:rPr>
              <a:t>招聘总成本包括招募、甄选、录用、安置、离职、重置环节中的费用之和。招聘总成本评估是对招聘工作中所发生的所有费用进行调查、核实、统计</a:t>
            </a:r>
            <a:r>
              <a:rPr lang="en-US" altLang="zh-CN" sz="2400" dirty="0">
                <a:latin typeface="KaiTi" panose="02010609060101010101" pitchFamily="49" charset="-122"/>
                <a:ea typeface="KaiTi" panose="02010609060101010101" pitchFamily="49" charset="-122"/>
                <a:sym typeface="+mn-ea"/>
              </a:rPr>
              <a:t>,</a:t>
            </a:r>
            <a:r>
              <a:rPr lang="zh-CN" altLang="en-US" sz="2400" dirty="0">
                <a:latin typeface="KaiTi" panose="02010609060101010101" pitchFamily="49" charset="-122"/>
                <a:ea typeface="KaiTi" panose="02010609060101010101" pitchFamily="49" charset="-122"/>
                <a:sym typeface="+mn-ea"/>
              </a:rPr>
              <a:t>然后参照一定的标准进行分析评价的活动。</a:t>
            </a:r>
          </a:p>
          <a:p>
            <a:pPr fontAlgn="auto"/>
            <a:r>
              <a:rPr lang="zh-CN" altLang="en-US" sz="2400" dirty="0">
                <a:latin typeface="KaiTi" panose="02010609060101010101" pitchFamily="49" charset="-122"/>
                <a:ea typeface="KaiTi" panose="02010609060101010101" pitchFamily="49" charset="-122"/>
                <a:sym typeface="+mn-ea"/>
              </a:rPr>
              <a:t> </a:t>
            </a:r>
            <a:endParaRPr lang="zh-CN" altLang="en-US" sz="2400" dirty="0">
              <a:latin typeface="KaiTi" panose="02010609060101010101" pitchFamily="49" charset="-122"/>
              <a:ea typeface="KaiTi" panose="02010609060101010101" pitchFamily="49" charset="-122"/>
            </a:endParaRPr>
          </a:p>
          <a:p>
            <a:pPr fontAlgn="auto"/>
            <a:r>
              <a:rPr lang="zh-CN" altLang="en-US" sz="2400" dirty="0">
                <a:latin typeface="KaiTi" panose="02010609060101010101" pitchFamily="49" charset="-122"/>
                <a:ea typeface="KaiTi" panose="02010609060101010101" pitchFamily="49" charset="-122"/>
                <a:sym typeface="+mn-ea"/>
              </a:rPr>
              <a:t>招聘总成本</a:t>
            </a:r>
            <a:r>
              <a:rPr lang="en-US" altLang="zh-CN" sz="2400" dirty="0">
                <a:latin typeface="KaiTi" panose="02010609060101010101" pitchFamily="49" charset="-122"/>
                <a:ea typeface="KaiTi" panose="02010609060101010101" pitchFamily="49" charset="-122"/>
                <a:sym typeface="+mn-ea"/>
              </a:rPr>
              <a:t>=</a:t>
            </a:r>
            <a:r>
              <a:rPr lang="zh-CN" altLang="en-US" sz="2400" dirty="0">
                <a:latin typeface="KaiTi" panose="02010609060101010101" pitchFamily="49" charset="-122"/>
                <a:ea typeface="KaiTi" panose="02010609060101010101" pitchFamily="49" charset="-122"/>
                <a:sym typeface="+mn-ea"/>
              </a:rPr>
              <a:t>招募成本</a:t>
            </a:r>
            <a:r>
              <a:rPr lang="en-US" altLang="zh-CN" sz="2400" dirty="0">
                <a:latin typeface="KaiTi" panose="02010609060101010101" pitchFamily="49" charset="-122"/>
                <a:ea typeface="KaiTi" panose="02010609060101010101" pitchFamily="49" charset="-122"/>
                <a:sym typeface="+mn-ea"/>
              </a:rPr>
              <a:t>+</a:t>
            </a:r>
            <a:r>
              <a:rPr lang="zh-CN" altLang="en-US" sz="2400" dirty="0">
                <a:latin typeface="KaiTi" panose="02010609060101010101" pitchFamily="49" charset="-122"/>
                <a:ea typeface="KaiTi" panose="02010609060101010101" pitchFamily="49" charset="-122"/>
                <a:sym typeface="+mn-ea"/>
              </a:rPr>
              <a:t>甄选成本</a:t>
            </a:r>
            <a:r>
              <a:rPr lang="en-US" altLang="zh-CN" sz="2400" dirty="0">
                <a:latin typeface="KaiTi" panose="02010609060101010101" pitchFamily="49" charset="-122"/>
                <a:ea typeface="KaiTi" panose="02010609060101010101" pitchFamily="49" charset="-122"/>
                <a:sym typeface="+mn-ea"/>
              </a:rPr>
              <a:t>+</a:t>
            </a:r>
            <a:r>
              <a:rPr lang="zh-CN" altLang="en-US" sz="2400" dirty="0">
                <a:latin typeface="KaiTi" panose="02010609060101010101" pitchFamily="49" charset="-122"/>
                <a:ea typeface="KaiTi" panose="02010609060101010101" pitchFamily="49" charset="-122"/>
                <a:sym typeface="+mn-ea"/>
              </a:rPr>
              <a:t>录用成本</a:t>
            </a:r>
            <a:r>
              <a:rPr lang="en-US" altLang="zh-CN" sz="2400" dirty="0">
                <a:latin typeface="KaiTi" panose="02010609060101010101" pitchFamily="49" charset="-122"/>
                <a:ea typeface="KaiTi" panose="02010609060101010101" pitchFamily="49" charset="-122"/>
                <a:sym typeface="+mn-ea"/>
              </a:rPr>
              <a:t>+</a:t>
            </a:r>
            <a:r>
              <a:rPr lang="zh-CN" altLang="en-US" sz="2400" dirty="0">
                <a:latin typeface="KaiTi" panose="02010609060101010101" pitchFamily="49" charset="-122"/>
                <a:ea typeface="KaiTi" panose="02010609060101010101" pitchFamily="49" charset="-122"/>
                <a:sym typeface="+mn-ea"/>
              </a:rPr>
              <a:t>安置成本</a:t>
            </a:r>
            <a:r>
              <a:rPr lang="en-US" altLang="zh-CN" sz="2400" dirty="0">
                <a:latin typeface="KaiTi" panose="02010609060101010101" pitchFamily="49" charset="-122"/>
                <a:ea typeface="KaiTi" panose="02010609060101010101" pitchFamily="49" charset="-122"/>
                <a:sym typeface="+mn-ea"/>
              </a:rPr>
              <a:t>+</a:t>
            </a:r>
            <a:r>
              <a:rPr lang="zh-CN" altLang="en-US" sz="2400" dirty="0">
                <a:latin typeface="KaiTi" panose="02010609060101010101" pitchFamily="49" charset="-122"/>
                <a:ea typeface="KaiTi" panose="02010609060101010101" pitchFamily="49" charset="-122"/>
                <a:sym typeface="+mn-ea"/>
              </a:rPr>
              <a:t>离职成本</a:t>
            </a:r>
            <a:r>
              <a:rPr lang="en-US" altLang="zh-CN" sz="2400" dirty="0">
                <a:latin typeface="KaiTi" panose="02010609060101010101" pitchFamily="49" charset="-122"/>
                <a:ea typeface="KaiTi" panose="02010609060101010101" pitchFamily="49" charset="-122"/>
                <a:sym typeface="+mn-ea"/>
              </a:rPr>
              <a:t>+</a:t>
            </a:r>
            <a:r>
              <a:rPr lang="zh-CN" altLang="en-US" sz="2400" dirty="0">
                <a:latin typeface="KaiTi" panose="02010609060101010101" pitchFamily="49" charset="-122"/>
                <a:ea typeface="KaiTi" panose="02010609060101010101" pitchFamily="49" charset="-122"/>
                <a:sym typeface="+mn-ea"/>
              </a:rPr>
              <a:t>重置成本 </a:t>
            </a:r>
            <a:endParaRPr lang="zh-CN" altLang="en-US" sz="2400" dirty="0">
              <a:latin typeface="KaiTi" panose="02010609060101010101" pitchFamily="49" charset="-122"/>
              <a:ea typeface="KaiTi" panose="02010609060101010101" pitchFamily="49" charset="-122"/>
            </a:endParaRPr>
          </a:p>
          <a:p>
            <a:pPr fontAlgn="auto"/>
            <a:endParaRPr lang="zh-CN" altLang="en-US" sz="2400" dirty="0">
              <a:latin typeface="KaiTi" panose="02010609060101010101" pitchFamily="49" charset="-122"/>
              <a:ea typeface="KaiTi" panose="02010609060101010101" pitchFamily="49" charset="-122"/>
            </a:endParaRPr>
          </a:p>
        </p:txBody>
      </p:sp>
      <p:sp>
        <p:nvSpPr>
          <p:cNvPr id="5" name="e7d195523061f1c0"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hidden="1"/>
          <p:cNvSpPr txBox="1"/>
          <p:nvPr/>
        </p:nvSpPr>
        <p:spPr>
          <a:xfrm>
            <a:off x="-355600" y="1803400"/>
            <a:ext cx="293927" cy="1016000"/>
          </a:xfrm>
          <a:prstGeom prst="rect">
            <a:avLst/>
          </a:prstGeom>
          <a:noFill/>
        </p:spPr>
        <p:txBody>
          <a:bodyPr vert="wordArtVert" rtlCol="0">
            <a:spAutoFit/>
          </a:bodyPr>
          <a:lstStyle/>
          <a:p>
            <a:r>
              <a:rPr lang="en-US" altLang="zh-CN" sz="100"/>
              <a:t>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a:t>
            </a:r>
            <a:endParaRPr lang="zh-CN" altLang="en-US" sz="100"/>
          </a:p>
        </p:txBody>
      </p:sp>
    </p:spTree>
    <p:extLst>
      <p:ext uri="{BB962C8B-B14F-4D97-AF65-F5344CB8AC3E}">
        <p14:creationId xmlns:p14="http://schemas.microsoft.com/office/powerpoint/2010/main" val="1982677062"/>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0">
        <p15:prstTrans prst="pageCurlDouble"/>
      </p:transition>
    </mc:Choice>
    <mc:Fallback xmlns="">
      <p:transition spd="slow" advTm="0">
        <p:fade/>
      </p:transition>
    </mc:Fallback>
  </mc:AlternateContent>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5" name="组合 54"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GrpSpPr/>
          <p:nvPr/>
        </p:nvGrpSpPr>
        <p:grpSpPr>
          <a:xfrm>
            <a:off x="789305" y="481330"/>
            <a:ext cx="3545840" cy="5742305"/>
            <a:chOff x="752634" y="1779108"/>
            <a:chExt cx="2304256" cy="4167230"/>
          </a:xfrm>
        </p:grpSpPr>
        <p:sp>
          <p:nvSpPr>
            <p:cNvPr id="56" name="圆角矩形 38"/>
            <p:cNvSpPr/>
            <p:nvPr/>
          </p:nvSpPr>
          <p:spPr>
            <a:xfrm rot="572624">
              <a:off x="1297576" y="1779108"/>
              <a:ext cx="1274792" cy="1256404"/>
            </a:xfrm>
            <a:custGeom>
              <a:avLst/>
              <a:gdLst/>
              <a:ahLst/>
              <a:cxnLst/>
              <a:rect l="l" t="t" r="r" b="b"/>
              <a:pathLst>
                <a:path w="1554798" h="1532371">
                  <a:moveTo>
                    <a:pt x="260464" y="73817"/>
                  </a:moveTo>
                  <a:cubicBezTo>
                    <a:pt x="306072" y="28209"/>
                    <a:pt x="369078" y="0"/>
                    <a:pt x="438674" y="0"/>
                  </a:cubicBezTo>
                  <a:lnTo>
                    <a:pt x="1302770" y="0"/>
                  </a:lnTo>
                  <a:cubicBezTo>
                    <a:pt x="1441961" y="0"/>
                    <a:pt x="1554798" y="112837"/>
                    <a:pt x="1554798" y="252028"/>
                  </a:cubicBezTo>
                  <a:lnTo>
                    <a:pt x="1554798" y="252029"/>
                  </a:lnTo>
                  <a:lnTo>
                    <a:pt x="1554798" y="1116125"/>
                  </a:lnTo>
                  <a:cubicBezTo>
                    <a:pt x="1554798" y="1255316"/>
                    <a:pt x="1441961" y="1368153"/>
                    <a:pt x="1302770" y="1368153"/>
                  </a:cubicBezTo>
                  <a:cubicBezTo>
                    <a:pt x="1163579" y="1368153"/>
                    <a:pt x="1050742" y="1255316"/>
                    <a:pt x="1050742" y="1116125"/>
                  </a:cubicBezTo>
                  <a:lnTo>
                    <a:pt x="1050742" y="860250"/>
                  </a:lnTo>
                  <a:cubicBezTo>
                    <a:pt x="1050311" y="861013"/>
                    <a:pt x="1049708" y="861600"/>
                    <a:pt x="1049101" y="862186"/>
                  </a:cubicBezTo>
                  <a:lnTo>
                    <a:pt x="426920" y="1461813"/>
                  </a:lnTo>
                  <a:cubicBezTo>
                    <a:pt x="326697" y="1558402"/>
                    <a:pt x="167149" y="1555457"/>
                    <a:pt x="70559" y="1455234"/>
                  </a:cubicBezTo>
                  <a:cubicBezTo>
                    <a:pt x="-26031" y="1355012"/>
                    <a:pt x="-23086" y="1195463"/>
                    <a:pt x="77137" y="1098874"/>
                  </a:cubicBezTo>
                  <a:lnTo>
                    <a:pt x="694328" y="504056"/>
                  </a:lnTo>
                  <a:lnTo>
                    <a:pt x="438674" y="504056"/>
                  </a:lnTo>
                  <a:cubicBezTo>
                    <a:pt x="299483" y="504056"/>
                    <a:pt x="186646" y="391219"/>
                    <a:pt x="186646" y="252028"/>
                  </a:cubicBezTo>
                  <a:cubicBezTo>
                    <a:pt x="186646" y="182432"/>
                    <a:pt x="214855" y="119426"/>
                    <a:pt x="260464" y="73817"/>
                  </a:cubicBezTo>
                  <a:close/>
                </a:path>
              </a:pathLst>
            </a:custGeom>
            <a:solidFill>
              <a:srgbClr val="D06F83"/>
            </a:solidFill>
            <a:ln w="19050">
              <a:gradFill>
                <a:gsLst>
                  <a:gs pos="89000">
                    <a:schemeClr val="bg1">
                      <a:lumMod val="85000"/>
                    </a:schemeClr>
                  </a:gs>
                  <a:gs pos="0">
                    <a:schemeClr val="bg1"/>
                  </a:gs>
                </a:gsLst>
                <a:lin ang="7200000" scaled="0"/>
              </a:gradFill>
            </a:ln>
            <a:effectLst>
              <a:outerShdw blurRad="254000" dist="127000" dir="8160000" algn="tr" rotWithShape="0">
                <a:prstClr val="black">
                  <a:alpha val="34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7" name="圆角矩形 56"/>
            <p:cNvSpPr/>
            <p:nvPr/>
          </p:nvSpPr>
          <p:spPr>
            <a:xfrm>
              <a:off x="752634" y="3115798"/>
              <a:ext cx="2304256" cy="2830540"/>
            </a:xfrm>
            <a:prstGeom prst="roundRect">
              <a:avLst>
                <a:gd name="adj" fmla="val 6909"/>
              </a:avLst>
            </a:prstGeom>
            <a:solidFill>
              <a:srgbClr val="EFEFEF"/>
            </a:solidFill>
            <a:ln w="19050">
              <a:gradFill>
                <a:gsLst>
                  <a:gs pos="89000">
                    <a:schemeClr val="bg1">
                      <a:lumMod val="85000"/>
                    </a:schemeClr>
                  </a:gs>
                  <a:gs pos="0">
                    <a:schemeClr val="bg1"/>
                  </a:gs>
                </a:gsLst>
                <a:lin ang="7200000" scaled="0"/>
              </a:gradFill>
            </a:ln>
            <a:effectLst>
              <a:outerShdw blurRad="254000" dist="127000" dir="8160000" algn="tr" rotWithShape="0">
                <a:prstClr val="black">
                  <a:alpha val="34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58" name="组合 57"/>
            <p:cNvGrpSpPr/>
            <p:nvPr/>
          </p:nvGrpSpPr>
          <p:grpSpPr>
            <a:xfrm rot="16200000">
              <a:off x="2087525" y="3024024"/>
              <a:ext cx="441397" cy="58863"/>
              <a:chOff x="2975753" y="1851670"/>
              <a:chExt cx="539968" cy="72008"/>
            </a:xfrm>
          </p:grpSpPr>
          <p:sp>
            <p:nvSpPr>
              <p:cNvPr id="66" name="椭圆 65"/>
              <p:cNvSpPr/>
              <p:nvPr/>
            </p:nvSpPr>
            <p:spPr>
              <a:xfrm>
                <a:off x="2975753" y="1851670"/>
                <a:ext cx="72008" cy="72008"/>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7" name="椭圆 66"/>
              <p:cNvSpPr/>
              <p:nvPr/>
            </p:nvSpPr>
            <p:spPr>
              <a:xfrm>
                <a:off x="3443713" y="1851670"/>
                <a:ext cx="72008" cy="72008"/>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8" name="圆角矩形 67"/>
              <p:cNvSpPr/>
              <p:nvPr/>
            </p:nvSpPr>
            <p:spPr>
              <a:xfrm>
                <a:off x="3011757" y="1864814"/>
                <a:ext cx="467960" cy="45719"/>
              </a:xfrm>
              <a:prstGeom prst="roundRect">
                <a:avLst>
                  <a:gd name="adj" fmla="val 50000"/>
                </a:avLst>
              </a:prstGeom>
              <a:gradFill>
                <a:gsLst>
                  <a:gs pos="0">
                    <a:schemeClr val="bg1">
                      <a:lumMod val="75000"/>
                    </a:schemeClr>
                  </a:gs>
                  <a:gs pos="50000">
                    <a:schemeClr val="bg1">
                      <a:lumMod val="95000"/>
                    </a:schemeClr>
                  </a:gs>
                  <a:gs pos="100000">
                    <a:schemeClr val="bg1">
                      <a:lumMod val="75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59" name="组合 58"/>
            <p:cNvGrpSpPr/>
            <p:nvPr/>
          </p:nvGrpSpPr>
          <p:grpSpPr>
            <a:xfrm rot="16200000">
              <a:off x="1203997" y="3024024"/>
              <a:ext cx="441397" cy="58863"/>
              <a:chOff x="2975753" y="1851670"/>
              <a:chExt cx="539968" cy="72008"/>
            </a:xfrm>
          </p:grpSpPr>
          <p:sp>
            <p:nvSpPr>
              <p:cNvPr id="63" name="椭圆 62"/>
              <p:cNvSpPr/>
              <p:nvPr/>
            </p:nvSpPr>
            <p:spPr>
              <a:xfrm>
                <a:off x="2975753" y="1851670"/>
                <a:ext cx="72008" cy="72008"/>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4" name="椭圆 63"/>
              <p:cNvSpPr/>
              <p:nvPr/>
            </p:nvSpPr>
            <p:spPr>
              <a:xfrm>
                <a:off x="3443713" y="1851670"/>
                <a:ext cx="72008" cy="72008"/>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5" name="圆角矩形 64"/>
              <p:cNvSpPr/>
              <p:nvPr/>
            </p:nvSpPr>
            <p:spPr>
              <a:xfrm>
                <a:off x="3011757" y="1864814"/>
                <a:ext cx="467960" cy="45719"/>
              </a:xfrm>
              <a:prstGeom prst="roundRect">
                <a:avLst>
                  <a:gd name="adj" fmla="val 50000"/>
                </a:avLst>
              </a:prstGeom>
              <a:gradFill>
                <a:gsLst>
                  <a:gs pos="0">
                    <a:schemeClr val="bg1">
                      <a:lumMod val="75000"/>
                    </a:schemeClr>
                  </a:gs>
                  <a:gs pos="50000">
                    <a:schemeClr val="bg1">
                      <a:lumMod val="95000"/>
                    </a:schemeClr>
                  </a:gs>
                  <a:gs pos="100000">
                    <a:schemeClr val="bg1">
                      <a:lumMod val="75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61" name="Rectangle 42"/>
            <p:cNvSpPr/>
            <p:nvPr/>
          </p:nvSpPr>
          <p:spPr>
            <a:xfrm flipH="1">
              <a:off x="941501" y="3596226"/>
              <a:ext cx="1960186" cy="168953"/>
            </a:xfrm>
            <a:prstGeom prst="rect">
              <a:avLst/>
            </a:prstGeom>
            <a:noFill/>
            <a:ln w="12700" cap="flat" cmpd="sng" algn="ctr">
              <a:noFill/>
              <a:prstDash val="solid"/>
            </a:ln>
            <a:effectLst/>
          </p:spPr>
          <p:txBody>
            <a:bodyPr lIns="91440" tIns="0" rIns="91440" bIns="0" rtlCol="0" anchor="t"/>
            <a:lstStyle/>
            <a:p>
              <a:r>
                <a:rPr lang="zh-CN" altLang="en-US" sz="2800" b="1" dirty="0">
                  <a:solidFill>
                    <a:schemeClr val="tx1">
                      <a:lumMod val="65000"/>
                      <a:lumOff val="35000"/>
                    </a:schemeClr>
                  </a:solidFill>
                  <a:latin typeface="楷体" panose="02010609060101010101" pitchFamily="49" charset="-122"/>
                  <a:ea typeface="楷体" panose="02010609060101010101" pitchFamily="49" charset="-122"/>
                  <a:cs typeface="Arial" panose="020B0604020202020204" pitchFamily="34" charset="0"/>
                </a:rPr>
                <a:t>任务四</a:t>
              </a:r>
            </a:p>
          </p:txBody>
        </p:sp>
        <p:sp>
          <p:nvSpPr>
            <p:cNvPr id="62" name="Rectangle 42"/>
            <p:cNvSpPr/>
            <p:nvPr/>
          </p:nvSpPr>
          <p:spPr>
            <a:xfrm flipH="1">
              <a:off x="911586" y="4157031"/>
              <a:ext cx="1960186" cy="1703437"/>
            </a:xfrm>
            <a:prstGeom prst="rect">
              <a:avLst/>
            </a:prstGeom>
            <a:noFill/>
            <a:ln w="12700" cap="flat" cmpd="sng" algn="ctr">
              <a:noFill/>
              <a:prstDash val="solid"/>
            </a:ln>
            <a:effectLst/>
          </p:spPr>
          <p:txBody>
            <a:bodyPr lIns="91440" tIns="0" rIns="91440" bIns="0" rtlCol="0" anchor="t"/>
            <a:lstStyle/>
            <a:p>
              <a:pPr>
                <a:defRPr/>
              </a:pPr>
              <a:r>
                <a:rPr lang="zh-CN" altLang="en-US" sz="2400">
                  <a:latin typeface="楷体" panose="02010609060101010101" pitchFamily="49" charset="-122"/>
                  <a:ea typeface="楷体" panose="02010609060101010101" pitchFamily="49" charset="-122"/>
                  <a:sym typeface="+mn-ea"/>
                </a:rPr>
                <a:t>招聘因素及招聘录用法律风险认知</a:t>
              </a:r>
              <a:r>
                <a:rPr lang="zh-CN" altLang="en-US" sz="2400">
                  <a:sym typeface="+mn-ea"/>
                </a:rPr>
                <a:t> </a:t>
              </a:r>
              <a:endParaRPr lang="zh-CN" altLang="en-US" sz="2400"/>
            </a:p>
            <a:p>
              <a:pPr>
                <a:defRPr/>
              </a:pPr>
              <a:endParaRPr lang="en-US" sz="2400" kern="0" dirty="0">
                <a:solidFill>
                  <a:schemeClr val="tx1">
                    <a:lumMod val="65000"/>
                    <a:lumOff val="35000"/>
                  </a:schemeClr>
                </a:solidFill>
                <a:latin typeface="Arial" panose="020B0604020202020204" pitchFamily="34" charset="0"/>
                <a:cs typeface="Arial" panose="020B0604020202020204" pitchFamily="34" charset="0"/>
              </a:endParaRPr>
            </a:p>
          </p:txBody>
        </p:sp>
      </p:grpSp>
      <p:pic>
        <p:nvPicPr>
          <p:cNvPr id="3" name="图片 2" descr="&amp;pky8427065347&amp;"/>
          <p:cNvPicPr>
            <a:picLocks noChangeAspect="1"/>
          </p:cNvPicPr>
          <p:nvPr/>
        </p:nvPicPr>
        <p:blipFill>
          <a:blip r:embed="rId2"/>
          <a:stretch>
            <a:fillRect/>
          </a:stretch>
        </p:blipFill>
        <p:spPr>
          <a:xfrm>
            <a:off x="4956175" y="1543685"/>
            <a:ext cx="7010400" cy="4679950"/>
          </a:xfrm>
          <a:prstGeom prst="rect">
            <a:avLst/>
          </a:prstGeom>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44000" fill="hold" nodeType="withEffect">
                                  <p:stCondLst>
                                    <p:cond delay="250"/>
                                  </p:stCondLst>
                                  <p:childTnLst>
                                    <p:set>
                                      <p:cBhvr>
                                        <p:cTn id="6" dur="1" fill="hold">
                                          <p:stCondLst>
                                            <p:cond delay="0"/>
                                          </p:stCondLst>
                                        </p:cTn>
                                        <p:tgtEl>
                                          <p:spTgt spid="55"/>
                                        </p:tgtEl>
                                        <p:attrNameLst>
                                          <p:attrName>style.visibility</p:attrName>
                                        </p:attrNameLst>
                                      </p:cBhvr>
                                      <p:to>
                                        <p:strVal val="visible"/>
                                      </p:to>
                                    </p:set>
                                    <p:anim calcmode="lin" valueType="num">
                                      <p:cBhvr additive="base">
                                        <p:cTn id="7" dur="750" fill="hold"/>
                                        <p:tgtEl>
                                          <p:spTgt spid="55"/>
                                        </p:tgtEl>
                                        <p:attrNameLst>
                                          <p:attrName>ppt_x</p:attrName>
                                        </p:attrNameLst>
                                      </p:cBhvr>
                                      <p:tavLst>
                                        <p:tav tm="0">
                                          <p:val>
                                            <p:strVal val="#ppt_x"/>
                                          </p:val>
                                        </p:tav>
                                        <p:tav tm="100000">
                                          <p:val>
                                            <p:strVal val="#ppt_x"/>
                                          </p:val>
                                        </p:tav>
                                      </p:tavLst>
                                    </p:anim>
                                    <p:anim calcmode="lin" valueType="num">
                                      <p:cBhvr additive="base">
                                        <p:cTn id="8" dur="750" fill="hold"/>
                                        <p:tgtEl>
                                          <p:spTgt spid="5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文本框 2"/>
          <p:cNvSpPr txBox="1"/>
          <p:nvPr/>
        </p:nvSpPr>
        <p:spPr>
          <a:xfrm>
            <a:off x="1334770" y="1332230"/>
            <a:ext cx="9522460" cy="3784600"/>
          </a:xfrm>
          <a:prstGeom prst="rect">
            <a:avLst/>
          </a:prstGeom>
          <a:noFill/>
        </p:spPr>
        <p:txBody>
          <a:bodyPr wrap="square" rtlCol="0">
            <a:spAutoFit/>
          </a:bodyPr>
          <a:lstStyle/>
          <a:p>
            <a:pPr fontAlgn="auto">
              <a:lnSpc>
                <a:spcPct val="100000"/>
              </a:lnSpc>
            </a:pPr>
            <a:r>
              <a:rPr lang="en-US" altLang="zh-CN" sz="2400" dirty="0">
                <a:latin typeface="KaiTi" panose="02010609060101010101" pitchFamily="49" charset="-122"/>
                <a:ea typeface="KaiTi" panose="02010609060101010101" pitchFamily="49" charset="-122"/>
                <a:sym typeface="+mn-ea"/>
              </a:rPr>
              <a:t>2.</a:t>
            </a:r>
            <a:r>
              <a:rPr lang="zh-CN" altLang="en-US" sz="2400" dirty="0">
                <a:latin typeface="KaiTi" panose="02010609060101010101" pitchFamily="49" charset="-122"/>
                <a:ea typeface="KaiTi" panose="02010609060101010101" pitchFamily="49" charset="-122"/>
                <a:sym typeface="+mn-ea"/>
              </a:rPr>
              <a:t>招聘单位成本评估</a:t>
            </a:r>
            <a:endParaRPr lang="zh-CN" altLang="en-US" sz="2400" dirty="0">
              <a:latin typeface="KaiTi" panose="02010609060101010101" pitchFamily="49" charset="-122"/>
              <a:ea typeface="KaiTi" panose="02010609060101010101" pitchFamily="49" charset="-122"/>
            </a:endParaRPr>
          </a:p>
          <a:p>
            <a:pPr fontAlgn="auto">
              <a:lnSpc>
                <a:spcPct val="100000"/>
              </a:lnSpc>
            </a:pPr>
            <a:r>
              <a:rPr lang="zh-CN" altLang="en-US" sz="2400" dirty="0">
                <a:latin typeface="KaiTi" panose="02010609060101010101" pitchFamily="49" charset="-122"/>
                <a:ea typeface="KaiTi" panose="02010609060101010101" pitchFamily="49" charset="-122"/>
                <a:sym typeface="+mn-ea"/>
              </a:rPr>
              <a:t>招聘单位成本也是招聘成本评估的一个重要指标。招聘单位成本包括年人均招聘成本和年人均有效招聘成本。</a:t>
            </a:r>
            <a:endParaRPr lang="zh-CN" altLang="en-US" sz="2400" dirty="0">
              <a:latin typeface="KaiTi" panose="02010609060101010101" pitchFamily="49" charset="-122"/>
              <a:ea typeface="KaiTi" panose="02010609060101010101" pitchFamily="49" charset="-122"/>
            </a:endParaRPr>
          </a:p>
          <a:p>
            <a:pPr fontAlgn="auto">
              <a:lnSpc>
                <a:spcPct val="100000"/>
              </a:lnSpc>
            </a:pPr>
            <a:r>
              <a:rPr lang="en-US" altLang="zh-CN" sz="2400" dirty="0">
                <a:latin typeface="KaiTi" panose="02010609060101010101" pitchFamily="49" charset="-122"/>
                <a:ea typeface="KaiTi" panose="02010609060101010101" pitchFamily="49" charset="-122"/>
                <a:sym typeface="+mn-ea"/>
              </a:rPr>
              <a:t>3.</a:t>
            </a:r>
            <a:r>
              <a:rPr lang="zh-CN" altLang="en-US" sz="2400" dirty="0">
                <a:latin typeface="KaiTi" panose="02010609060101010101" pitchFamily="49" charset="-122"/>
                <a:ea typeface="KaiTi" panose="02010609060101010101" pitchFamily="49" charset="-122"/>
                <a:sym typeface="+mn-ea"/>
              </a:rPr>
              <a:t>招聘预算</a:t>
            </a:r>
            <a:endParaRPr lang="zh-CN" altLang="en-US" sz="2400" dirty="0">
              <a:latin typeface="KaiTi" panose="02010609060101010101" pitchFamily="49" charset="-122"/>
              <a:ea typeface="KaiTi" panose="02010609060101010101" pitchFamily="49" charset="-122"/>
            </a:endParaRPr>
          </a:p>
          <a:p>
            <a:pPr fontAlgn="auto">
              <a:lnSpc>
                <a:spcPct val="100000"/>
              </a:lnSpc>
            </a:pPr>
            <a:r>
              <a:rPr lang="zh-CN" altLang="en-US" sz="2400" dirty="0">
                <a:latin typeface="KaiTi" panose="02010609060101010101" pitchFamily="49" charset="-122"/>
                <a:ea typeface="KaiTi" panose="02010609060101010101" pitchFamily="49" charset="-122"/>
                <a:sym typeface="+mn-ea"/>
              </a:rPr>
              <a:t>每年的招聘预算应该是全年人力资源开发与管理的总预算的一部分。招聘预算主要包括招聘广告预算、招聘测试预算、体格检查预算、其他预算</a:t>
            </a:r>
            <a:r>
              <a:rPr lang="en-US" altLang="zh-CN" sz="2400" dirty="0">
                <a:latin typeface="KaiTi" panose="02010609060101010101" pitchFamily="49" charset="-122"/>
                <a:ea typeface="KaiTi" panose="02010609060101010101" pitchFamily="49" charset="-122"/>
                <a:sym typeface="+mn-ea"/>
              </a:rPr>
              <a:t>,</a:t>
            </a:r>
            <a:r>
              <a:rPr lang="zh-CN" altLang="en-US" sz="2400" dirty="0">
                <a:latin typeface="KaiTi" panose="02010609060101010101" pitchFamily="49" charset="-122"/>
                <a:ea typeface="KaiTi" panose="02010609060101010101" pitchFamily="49" charset="-122"/>
                <a:sym typeface="+mn-ea"/>
              </a:rPr>
              <a:t>一般来说</a:t>
            </a:r>
            <a:r>
              <a:rPr lang="en-US" altLang="zh-CN" sz="2400" dirty="0">
                <a:latin typeface="KaiTi" panose="02010609060101010101" pitchFamily="49" charset="-122"/>
                <a:ea typeface="KaiTi" panose="02010609060101010101" pitchFamily="49" charset="-122"/>
                <a:sym typeface="+mn-ea"/>
              </a:rPr>
              <a:t>,</a:t>
            </a:r>
            <a:r>
              <a:rPr lang="zh-CN" altLang="en-US" sz="2400" dirty="0">
                <a:latin typeface="KaiTi" panose="02010609060101010101" pitchFamily="49" charset="-122"/>
                <a:ea typeface="KaiTi" panose="02010609060101010101" pitchFamily="49" charset="-122"/>
                <a:sym typeface="+mn-ea"/>
              </a:rPr>
              <a:t>各部分按</a:t>
            </a:r>
            <a:r>
              <a:rPr lang="en-US" altLang="zh-CN" sz="2400" dirty="0">
                <a:latin typeface="KaiTi" panose="02010609060101010101" pitchFamily="49" charset="-122"/>
                <a:ea typeface="KaiTi" panose="02010609060101010101" pitchFamily="49" charset="-122"/>
                <a:sym typeface="+mn-ea"/>
              </a:rPr>
              <a:t>4∶3∶2∶1</a:t>
            </a:r>
            <a:r>
              <a:rPr lang="zh-CN" altLang="en-US" sz="2400" dirty="0">
                <a:latin typeface="KaiTi" panose="02010609060101010101" pitchFamily="49" charset="-122"/>
                <a:ea typeface="KaiTi" panose="02010609060101010101" pitchFamily="49" charset="-122"/>
                <a:sym typeface="+mn-ea"/>
              </a:rPr>
              <a:t>的比例分配较为合理。 </a:t>
            </a:r>
            <a:endParaRPr lang="zh-CN" altLang="en-US" sz="2400" dirty="0">
              <a:latin typeface="KaiTi" panose="02010609060101010101" pitchFamily="49" charset="-122"/>
              <a:ea typeface="KaiTi" panose="02010609060101010101" pitchFamily="49" charset="-122"/>
            </a:endParaRPr>
          </a:p>
          <a:p>
            <a:pPr fontAlgn="auto">
              <a:lnSpc>
                <a:spcPct val="100000"/>
              </a:lnSpc>
            </a:pPr>
            <a:r>
              <a:rPr lang="en-US" altLang="zh-CN" sz="2400" dirty="0">
                <a:latin typeface="KaiTi" panose="02010609060101010101" pitchFamily="49" charset="-122"/>
                <a:ea typeface="KaiTi" panose="02010609060101010101" pitchFamily="49" charset="-122"/>
                <a:sym typeface="+mn-ea"/>
              </a:rPr>
              <a:t>4.</a:t>
            </a:r>
            <a:r>
              <a:rPr lang="zh-CN" altLang="en-US" sz="2400" dirty="0">
                <a:latin typeface="KaiTi" panose="02010609060101010101" pitchFamily="49" charset="-122"/>
                <a:ea typeface="KaiTi" panose="02010609060101010101" pitchFamily="49" charset="-122"/>
                <a:sym typeface="+mn-ea"/>
              </a:rPr>
              <a:t>招聘核算</a:t>
            </a:r>
            <a:endParaRPr lang="zh-CN" altLang="en-US" sz="2400" dirty="0">
              <a:latin typeface="KaiTi" panose="02010609060101010101" pitchFamily="49" charset="-122"/>
              <a:ea typeface="KaiTi" panose="02010609060101010101" pitchFamily="49" charset="-122"/>
            </a:endParaRPr>
          </a:p>
          <a:p>
            <a:pPr fontAlgn="auto">
              <a:lnSpc>
                <a:spcPct val="100000"/>
              </a:lnSpc>
            </a:pPr>
            <a:r>
              <a:rPr lang="zh-CN" altLang="en-US" sz="2400" dirty="0">
                <a:latin typeface="KaiTi" panose="02010609060101010101" pitchFamily="49" charset="-122"/>
                <a:ea typeface="KaiTi" panose="02010609060101010101" pitchFamily="49" charset="-122"/>
                <a:sym typeface="+mn-ea"/>
              </a:rPr>
              <a:t>招聘核算是指对招聘的经费使用情况进行度量、审计、计算、记录等。 </a:t>
            </a:r>
            <a:endParaRPr lang="zh-CN" altLang="en-US" sz="2400" dirty="0">
              <a:latin typeface="KaiTi" panose="02010609060101010101" pitchFamily="49" charset="-122"/>
              <a:ea typeface="KaiTi" panose="02010609060101010101" pitchFamily="49" charset="-122"/>
            </a:endParaRPr>
          </a:p>
          <a:p>
            <a:pPr fontAlgn="auto">
              <a:lnSpc>
                <a:spcPct val="100000"/>
              </a:lnSpc>
            </a:pPr>
            <a:endParaRPr lang="zh-CN" altLang="en-US" sz="2400" dirty="0">
              <a:latin typeface="KaiTi" panose="02010609060101010101" pitchFamily="49" charset="-122"/>
              <a:ea typeface="KaiTi" panose="02010609060101010101" pitchFamily="49" charset="-122"/>
            </a:endParaRPr>
          </a:p>
        </p:txBody>
      </p:sp>
    </p:spTree>
    <p:extLst>
      <p:ext uri="{BB962C8B-B14F-4D97-AF65-F5344CB8AC3E}">
        <p14:creationId xmlns:p14="http://schemas.microsoft.com/office/powerpoint/2010/main" val="484675552"/>
      </p:ext>
    </p:extLst>
  </p:cSld>
  <p:clrMapOvr>
    <a:masterClrMapping/>
  </p:clrMapOvr>
</p:sld>
</file>

<file path=ppt/slides/slide3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文本框 2"/>
          <p:cNvSpPr txBox="1"/>
          <p:nvPr/>
        </p:nvSpPr>
        <p:spPr>
          <a:xfrm>
            <a:off x="1334770" y="534670"/>
            <a:ext cx="9522460" cy="5923915"/>
          </a:xfrm>
          <a:prstGeom prst="rect">
            <a:avLst/>
          </a:prstGeom>
          <a:noFill/>
        </p:spPr>
        <p:txBody>
          <a:bodyPr wrap="square" rtlCol="0">
            <a:spAutoFit/>
          </a:bodyPr>
          <a:lstStyle/>
          <a:p>
            <a:pPr fontAlgn="auto">
              <a:lnSpc>
                <a:spcPct val="100000"/>
              </a:lnSpc>
            </a:pPr>
            <a:r>
              <a:rPr lang="en-US" altLang="zh-CN" sz="2400" b="1">
                <a:latin typeface="KaiTi" panose="02010609060101010101" pitchFamily="49" charset="-122"/>
                <a:ea typeface="KaiTi" panose="02010609060101010101" pitchFamily="49" charset="-122"/>
                <a:sym typeface="+mn-ea"/>
              </a:rPr>
              <a:t>(</a:t>
            </a:r>
            <a:r>
              <a:rPr lang="zh-CN" altLang="en-US" sz="2400" b="1">
                <a:latin typeface="KaiTi" panose="02010609060101010101" pitchFamily="49" charset="-122"/>
                <a:ea typeface="KaiTi" panose="02010609060101010101" pitchFamily="49" charset="-122"/>
                <a:sym typeface="+mn-ea"/>
              </a:rPr>
              <a:t>二</a:t>
            </a:r>
            <a:r>
              <a:rPr lang="en-US" altLang="zh-CN" sz="2400" b="1">
                <a:latin typeface="KaiTi" panose="02010609060101010101" pitchFamily="49" charset="-122"/>
                <a:ea typeface="KaiTi" panose="02010609060101010101" pitchFamily="49" charset="-122"/>
                <a:sym typeface="+mn-ea"/>
              </a:rPr>
              <a:t>)</a:t>
            </a:r>
            <a:r>
              <a:rPr lang="zh-CN" altLang="en-US" sz="2400" b="1">
                <a:latin typeface="KaiTi" panose="02010609060101010101" pitchFamily="49" charset="-122"/>
                <a:ea typeface="KaiTi" panose="02010609060101010101" pitchFamily="49" charset="-122"/>
                <a:sym typeface="+mn-ea"/>
              </a:rPr>
              <a:t>成本效益评估</a:t>
            </a:r>
            <a:endParaRPr lang="zh-CN" altLang="en-US" sz="2400" b="1">
              <a:latin typeface="KaiTi" panose="02010609060101010101" pitchFamily="49" charset="-122"/>
              <a:ea typeface="KaiTi" panose="02010609060101010101" pitchFamily="49" charset="-122"/>
            </a:endParaRPr>
          </a:p>
          <a:p>
            <a:pPr fontAlgn="auto">
              <a:lnSpc>
                <a:spcPct val="100000"/>
              </a:lnSpc>
            </a:pPr>
            <a:r>
              <a:rPr lang="zh-CN" altLang="en-US" sz="2400">
                <a:latin typeface="KaiTi" panose="02010609060101010101" pitchFamily="49" charset="-122"/>
                <a:ea typeface="KaiTi" panose="02010609060101010101" pitchFamily="49" charset="-122"/>
                <a:sym typeface="+mn-ea"/>
              </a:rPr>
              <a:t>成本效益评估是对招聘成本所产生的效果进行分析</a:t>
            </a:r>
            <a:r>
              <a:rPr lang="en-US" altLang="zh-CN" sz="2400">
                <a:latin typeface="KaiTi" panose="02010609060101010101" pitchFamily="49" charset="-122"/>
                <a:ea typeface="KaiTi" panose="02010609060101010101" pitchFamily="49" charset="-122"/>
                <a:sym typeface="+mn-ea"/>
              </a:rPr>
              <a:t>,</a:t>
            </a:r>
            <a:r>
              <a:rPr lang="zh-CN" altLang="en-US" sz="2400">
                <a:latin typeface="KaiTi" panose="02010609060101010101" pitchFamily="49" charset="-122"/>
                <a:ea typeface="KaiTi" panose="02010609060101010101" pitchFamily="49" charset="-122"/>
                <a:sym typeface="+mn-ea"/>
              </a:rPr>
              <a:t>主要包括招聘总成本效用分析、招募成本效用分析、甄选成本效用分析和录用成本效用分析等。</a:t>
            </a:r>
            <a:endParaRPr lang="zh-CN" altLang="en-US" sz="2400">
              <a:latin typeface="KaiTi" panose="02010609060101010101" pitchFamily="49" charset="-122"/>
              <a:ea typeface="KaiTi" panose="02010609060101010101" pitchFamily="49" charset="-122"/>
            </a:endParaRPr>
          </a:p>
          <a:p>
            <a:pPr fontAlgn="auto">
              <a:lnSpc>
                <a:spcPct val="100000"/>
              </a:lnSpc>
            </a:pPr>
            <a:r>
              <a:rPr lang="en-US" altLang="zh-CN" sz="2400">
                <a:latin typeface="KaiTi" panose="02010609060101010101" pitchFamily="49" charset="-122"/>
                <a:ea typeface="KaiTi" panose="02010609060101010101" pitchFamily="49" charset="-122"/>
                <a:sym typeface="+mn-ea"/>
              </a:rPr>
              <a:t>1.</a:t>
            </a:r>
            <a:r>
              <a:rPr lang="zh-CN" altLang="en-US" sz="2400">
                <a:latin typeface="KaiTi" panose="02010609060101010101" pitchFamily="49" charset="-122"/>
                <a:ea typeface="KaiTi" panose="02010609060101010101" pitchFamily="49" charset="-122"/>
                <a:sym typeface="+mn-ea"/>
              </a:rPr>
              <a:t>招聘总成本效用分析</a:t>
            </a:r>
            <a:endParaRPr lang="zh-CN" altLang="en-US" sz="2400">
              <a:latin typeface="KaiTi" panose="02010609060101010101" pitchFamily="49" charset="-122"/>
              <a:ea typeface="KaiTi" panose="02010609060101010101" pitchFamily="49" charset="-122"/>
            </a:endParaRPr>
          </a:p>
          <a:p>
            <a:pPr fontAlgn="auto">
              <a:lnSpc>
                <a:spcPct val="100000"/>
              </a:lnSpc>
            </a:pPr>
            <a:r>
              <a:rPr lang="zh-CN" altLang="en-US" sz="2400">
                <a:latin typeface="KaiTi" panose="02010609060101010101" pitchFamily="49" charset="-122"/>
                <a:ea typeface="KaiTi" panose="02010609060101010101" pitchFamily="49" charset="-122"/>
                <a:sym typeface="+mn-ea"/>
              </a:rPr>
              <a:t>招聘总成本效用是指全部招聘费用对实际录用人数的效用</a:t>
            </a:r>
            <a:r>
              <a:rPr lang="en-US" altLang="zh-CN" sz="2400">
                <a:latin typeface="KaiTi" panose="02010609060101010101" pitchFamily="49" charset="-122"/>
                <a:ea typeface="KaiTi" panose="02010609060101010101" pitchFamily="49" charset="-122"/>
                <a:sym typeface="+mn-ea"/>
              </a:rPr>
              <a:t>,</a:t>
            </a:r>
            <a:r>
              <a:rPr lang="zh-CN" altLang="en-US" sz="2400">
                <a:latin typeface="KaiTi" panose="02010609060101010101" pitchFamily="49" charset="-122"/>
                <a:ea typeface="KaiTi" panose="02010609060101010101" pitchFamily="49" charset="-122"/>
                <a:sym typeface="+mn-ea"/>
              </a:rPr>
              <a:t>用录用人数除以招聘总成本来表示。 </a:t>
            </a:r>
            <a:endParaRPr lang="zh-CN" altLang="en-US" sz="2400">
              <a:latin typeface="KaiTi" panose="02010609060101010101" pitchFamily="49" charset="-122"/>
              <a:ea typeface="KaiTi" panose="02010609060101010101" pitchFamily="49" charset="-122"/>
            </a:endParaRPr>
          </a:p>
          <a:p>
            <a:pPr fontAlgn="auto">
              <a:lnSpc>
                <a:spcPct val="100000"/>
              </a:lnSpc>
            </a:pPr>
            <a:r>
              <a:rPr lang="en-US" altLang="zh-CN" sz="2400">
                <a:latin typeface="KaiTi" panose="02010609060101010101" pitchFamily="49" charset="-122"/>
                <a:ea typeface="KaiTi" panose="02010609060101010101" pitchFamily="49" charset="-122"/>
                <a:sym typeface="+mn-ea"/>
              </a:rPr>
              <a:t>2.</a:t>
            </a:r>
            <a:r>
              <a:rPr lang="zh-CN" altLang="en-US" sz="2400">
                <a:latin typeface="KaiTi" panose="02010609060101010101" pitchFamily="49" charset="-122"/>
                <a:ea typeface="KaiTi" panose="02010609060101010101" pitchFamily="49" charset="-122"/>
                <a:sym typeface="+mn-ea"/>
              </a:rPr>
              <a:t>招募成本效用分析</a:t>
            </a:r>
            <a:endParaRPr lang="zh-CN" altLang="en-US" sz="2400">
              <a:latin typeface="KaiTi" panose="02010609060101010101" pitchFamily="49" charset="-122"/>
              <a:ea typeface="KaiTi" panose="02010609060101010101" pitchFamily="49" charset="-122"/>
            </a:endParaRPr>
          </a:p>
          <a:p>
            <a:pPr fontAlgn="auto">
              <a:lnSpc>
                <a:spcPct val="100000"/>
              </a:lnSpc>
            </a:pPr>
            <a:r>
              <a:rPr lang="zh-CN" altLang="en-US" sz="2400">
                <a:latin typeface="KaiTi" panose="02010609060101010101" pitchFamily="49" charset="-122"/>
                <a:ea typeface="KaiTi" panose="02010609060101010101" pitchFamily="49" charset="-122"/>
                <a:sym typeface="+mn-ea"/>
              </a:rPr>
              <a:t>招募成本效用是指招募工作的费用支出对吸引应聘者的效用</a:t>
            </a:r>
            <a:r>
              <a:rPr lang="en-US" altLang="zh-CN" sz="2400">
                <a:latin typeface="KaiTi" panose="02010609060101010101" pitchFamily="49" charset="-122"/>
                <a:ea typeface="KaiTi" panose="02010609060101010101" pitchFamily="49" charset="-122"/>
                <a:sym typeface="+mn-ea"/>
              </a:rPr>
              <a:t>,</a:t>
            </a:r>
            <a:r>
              <a:rPr lang="zh-CN" altLang="en-US" sz="2400">
                <a:latin typeface="KaiTi" panose="02010609060101010101" pitchFamily="49" charset="-122"/>
                <a:ea typeface="KaiTi" panose="02010609060101010101" pitchFamily="49" charset="-122"/>
                <a:sym typeface="+mn-ea"/>
              </a:rPr>
              <a:t>用应聘人数除以招募期间的费用来表示。 </a:t>
            </a:r>
          </a:p>
          <a:p>
            <a:pPr eaLnBrk="1" hangingPunct="1">
              <a:lnSpc>
                <a:spcPct val="80000"/>
              </a:lnSpc>
            </a:pPr>
            <a:r>
              <a:rPr lang="en-US" altLang="zh-CN" sz="2400">
                <a:latin typeface="KaiTi" panose="02010609060101010101" pitchFamily="49" charset="-122"/>
                <a:ea typeface="KaiTi" panose="02010609060101010101" pitchFamily="49" charset="-122"/>
                <a:sym typeface="+mn-ea"/>
              </a:rPr>
              <a:t>3.</a:t>
            </a:r>
            <a:r>
              <a:rPr lang="zh-CN" altLang="en-US" sz="2400">
                <a:latin typeface="KaiTi" panose="02010609060101010101" pitchFamily="49" charset="-122"/>
                <a:ea typeface="KaiTi" panose="02010609060101010101" pitchFamily="49" charset="-122"/>
                <a:sym typeface="+mn-ea"/>
              </a:rPr>
              <a:t>甄选成本效用分析</a:t>
            </a:r>
            <a:endParaRPr lang="zh-CN" altLang="en-US" sz="2400">
              <a:latin typeface="KaiTi" panose="02010609060101010101" pitchFamily="49" charset="-122"/>
              <a:ea typeface="KaiTi" panose="02010609060101010101" pitchFamily="49" charset="-122"/>
            </a:endParaRPr>
          </a:p>
          <a:p>
            <a:pPr eaLnBrk="1" hangingPunct="1">
              <a:lnSpc>
                <a:spcPct val="80000"/>
              </a:lnSpc>
            </a:pPr>
            <a:r>
              <a:rPr lang="zh-CN" altLang="en-US" sz="2400">
                <a:latin typeface="KaiTi" panose="02010609060101010101" pitchFamily="49" charset="-122"/>
                <a:ea typeface="KaiTi" panose="02010609060101010101" pitchFamily="49" charset="-122"/>
                <a:sym typeface="+mn-ea"/>
              </a:rPr>
              <a:t>甄选成本效用是指甄选所花费的费用支出对挑选应聘者的效用</a:t>
            </a:r>
            <a:r>
              <a:rPr lang="en-US" altLang="zh-CN" sz="2400">
                <a:latin typeface="KaiTi" panose="02010609060101010101" pitchFamily="49" charset="-122"/>
                <a:ea typeface="KaiTi" panose="02010609060101010101" pitchFamily="49" charset="-122"/>
                <a:sym typeface="+mn-ea"/>
              </a:rPr>
              <a:t>,</a:t>
            </a:r>
            <a:r>
              <a:rPr lang="zh-CN" altLang="en-US" sz="2400">
                <a:latin typeface="KaiTi" panose="02010609060101010101" pitchFamily="49" charset="-122"/>
                <a:ea typeface="KaiTi" panose="02010609060101010101" pitchFamily="49" charset="-122"/>
                <a:sym typeface="+mn-ea"/>
              </a:rPr>
              <a:t>用被选中人数除以甄选期间的费用来表示。 </a:t>
            </a:r>
            <a:endParaRPr lang="zh-CN" altLang="en-US" sz="2400">
              <a:latin typeface="KaiTi" panose="02010609060101010101" pitchFamily="49" charset="-122"/>
              <a:ea typeface="KaiTi" panose="02010609060101010101" pitchFamily="49" charset="-122"/>
            </a:endParaRPr>
          </a:p>
          <a:p>
            <a:pPr eaLnBrk="1" hangingPunct="1">
              <a:lnSpc>
                <a:spcPct val="80000"/>
              </a:lnSpc>
            </a:pPr>
            <a:r>
              <a:rPr lang="en-US" altLang="zh-CN" sz="2400">
                <a:latin typeface="KaiTi" panose="02010609060101010101" pitchFamily="49" charset="-122"/>
                <a:ea typeface="KaiTi" panose="02010609060101010101" pitchFamily="49" charset="-122"/>
                <a:sym typeface="+mn-ea"/>
              </a:rPr>
              <a:t>4.</a:t>
            </a:r>
            <a:r>
              <a:rPr lang="zh-CN" altLang="en-US" sz="2400">
                <a:latin typeface="KaiTi" panose="02010609060101010101" pitchFamily="49" charset="-122"/>
                <a:ea typeface="KaiTi" panose="02010609060101010101" pitchFamily="49" charset="-122"/>
                <a:sym typeface="+mn-ea"/>
              </a:rPr>
              <a:t>录用成本效用分析</a:t>
            </a:r>
            <a:endParaRPr lang="zh-CN" altLang="en-US" sz="2400">
              <a:latin typeface="KaiTi" panose="02010609060101010101" pitchFamily="49" charset="-122"/>
              <a:ea typeface="KaiTi" panose="02010609060101010101" pitchFamily="49" charset="-122"/>
            </a:endParaRPr>
          </a:p>
          <a:p>
            <a:pPr eaLnBrk="1" hangingPunct="1">
              <a:lnSpc>
                <a:spcPct val="80000"/>
              </a:lnSpc>
            </a:pPr>
            <a:r>
              <a:rPr lang="zh-CN" altLang="en-US" sz="2400">
                <a:latin typeface="KaiTi" panose="02010609060101010101" pitchFamily="49" charset="-122"/>
                <a:ea typeface="KaiTi" panose="02010609060101010101" pitchFamily="49" charset="-122"/>
                <a:sym typeface="+mn-ea"/>
              </a:rPr>
              <a:t>录用成本效用是指在录用过程中所发生的费用对正式录用应聘者的效用</a:t>
            </a:r>
            <a:r>
              <a:rPr lang="en-US" altLang="zh-CN" sz="2400">
                <a:latin typeface="KaiTi" panose="02010609060101010101" pitchFamily="49" charset="-122"/>
                <a:ea typeface="KaiTi" panose="02010609060101010101" pitchFamily="49" charset="-122"/>
                <a:sym typeface="+mn-ea"/>
              </a:rPr>
              <a:t>,</a:t>
            </a:r>
            <a:r>
              <a:rPr lang="zh-CN" altLang="en-US" sz="2400">
                <a:latin typeface="KaiTi" panose="02010609060101010101" pitchFamily="49" charset="-122"/>
                <a:ea typeface="KaiTi" panose="02010609060101010101" pitchFamily="49" charset="-122"/>
                <a:sym typeface="+mn-ea"/>
              </a:rPr>
              <a:t>用正式录用的人数除以录用期间的费用来表示。 </a:t>
            </a:r>
            <a:endParaRPr lang="zh-CN" altLang="en-US" sz="2400">
              <a:latin typeface="KaiTi" panose="02010609060101010101" pitchFamily="49" charset="-122"/>
              <a:ea typeface="KaiTi" panose="02010609060101010101" pitchFamily="49" charset="-122"/>
            </a:endParaRPr>
          </a:p>
          <a:p>
            <a:pPr fontAlgn="auto">
              <a:lnSpc>
                <a:spcPct val="100000"/>
              </a:lnSpc>
            </a:pPr>
            <a:endParaRPr lang="zh-CN" altLang="en-US" sz="2400">
              <a:latin typeface="KaiTi" panose="02010609060101010101" pitchFamily="49" charset="-122"/>
              <a:ea typeface="KaiTi" panose="02010609060101010101" pitchFamily="49" charset="-122"/>
            </a:endParaRPr>
          </a:p>
        </p:txBody>
      </p:sp>
    </p:spTree>
    <p:extLst>
      <p:ext uri="{BB962C8B-B14F-4D97-AF65-F5344CB8AC3E}">
        <p14:creationId xmlns:p14="http://schemas.microsoft.com/office/powerpoint/2010/main" val="1948039956"/>
      </p:ext>
    </p:extLst>
  </p:cSld>
  <p:clrMapOvr>
    <a:masterClrMapping/>
  </p:clrMapOvr>
</p:sld>
</file>

<file path=ppt/slides/slide3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文本框 2"/>
          <p:cNvSpPr txBox="1"/>
          <p:nvPr/>
        </p:nvSpPr>
        <p:spPr>
          <a:xfrm>
            <a:off x="1334770" y="633095"/>
            <a:ext cx="9522460" cy="3335655"/>
          </a:xfrm>
          <a:prstGeom prst="rect">
            <a:avLst/>
          </a:prstGeom>
          <a:noFill/>
        </p:spPr>
        <p:txBody>
          <a:bodyPr wrap="square" rtlCol="0">
            <a:spAutoFit/>
          </a:bodyPr>
          <a:lstStyle/>
          <a:p>
            <a:pPr eaLnBrk="1" hangingPunct="1">
              <a:lnSpc>
                <a:spcPct val="80000"/>
              </a:lnSpc>
            </a:pPr>
            <a:endParaRPr lang="en-US" altLang="zh-CN" sz="2400" b="1" dirty="0">
              <a:latin typeface="KaiTi" panose="02010609060101010101" pitchFamily="49" charset="-122"/>
              <a:ea typeface="KaiTi" panose="02010609060101010101" pitchFamily="49" charset="-122"/>
              <a:sym typeface="+mn-ea"/>
            </a:endParaRPr>
          </a:p>
          <a:p>
            <a:pPr eaLnBrk="1" hangingPunct="1">
              <a:lnSpc>
                <a:spcPct val="80000"/>
              </a:lnSpc>
            </a:pPr>
            <a:r>
              <a:rPr lang="en-US" altLang="zh-CN" sz="2400" b="1" dirty="0">
                <a:latin typeface="KaiTi" panose="02010609060101010101" pitchFamily="49" charset="-122"/>
                <a:ea typeface="KaiTi" panose="02010609060101010101" pitchFamily="49" charset="-122"/>
                <a:sym typeface="+mn-ea"/>
              </a:rPr>
              <a:t>(</a:t>
            </a:r>
            <a:r>
              <a:rPr lang="zh-CN" altLang="en-US" sz="2400" b="1" dirty="0">
                <a:latin typeface="KaiTi" panose="02010609060101010101" pitchFamily="49" charset="-122"/>
                <a:ea typeface="KaiTi" panose="02010609060101010101" pitchFamily="49" charset="-122"/>
                <a:sym typeface="+mn-ea"/>
              </a:rPr>
              <a:t>三</a:t>
            </a:r>
            <a:r>
              <a:rPr lang="en-US" altLang="zh-CN" sz="2400" b="1" dirty="0">
                <a:latin typeface="KaiTi" panose="02010609060101010101" pitchFamily="49" charset="-122"/>
                <a:ea typeface="KaiTi" panose="02010609060101010101" pitchFamily="49" charset="-122"/>
                <a:sym typeface="+mn-ea"/>
              </a:rPr>
              <a:t>)</a:t>
            </a:r>
            <a:r>
              <a:rPr lang="zh-CN" altLang="en-US" sz="2400" b="1" dirty="0">
                <a:latin typeface="KaiTi" panose="02010609060101010101" pitchFamily="49" charset="-122"/>
                <a:ea typeface="KaiTi" panose="02010609060101010101" pitchFamily="49" charset="-122"/>
                <a:sym typeface="+mn-ea"/>
              </a:rPr>
              <a:t>招聘总收益</a:t>
            </a:r>
            <a:r>
              <a:rPr lang="en-US" altLang="zh-CN" sz="2400" b="1" dirty="0">
                <a:latin typeface="KaiTi" panose="02010609060101010101" pitchFamily="49" charset="-122"/>
                <a:ea typeface="KaiTi" panose="02010609060101010101" pitchFamily="49" charset="-122"/>
                <a:sym typeface="+mn-ea"/>
              </a:rPr>
              <a:t>—</a:t>
            </a:r>
            <a:r>
              <a:rPr lang="zh-CN" altLang="en-US" sz="2400" b="1" dirty="0">
                <a:latin typeface="KaiTi" panose="02010609060101010101" pitchFamily="49" charset="-122"/>
                <a:ea typeface="KaiTi" panose="02010609060101010101" pitchFamily="49" charset="-122"/>
                <a:sym typeface="+mn-ea"/>
              </a:rPr>
              <a:t>总成本比</a:t>
            </a:r>
          </a:p>
          <a:p>
            <a:pPr eaLnBrk="1" hangingPunct="1">
              <a:lnSpc>
                <a:spcPct val="80000"/>
              </a:lnSpc>
            </a:pPr>
            <a:endParaRPr lang="zh-CN" altLang="en-US" sz="2400" b="1" dirty="0">
              <a:latin typeface="KaiTi" panose="02010609060101010101" pitchFamily="49" charset="-122"/>
              <a:ea typeface="KaiTi" panose="02010609060101010101" pitchFamily="49" charset="-122"/>
              <a:sym typeface="+mn-ea"/>
            </a:endParaRPr>
          </a:p>
          <a:p>
            <a:pPr eaLnBrk="1" hangingPunct="1">
              <a:lnSpc>
                <a:spcPct val="80000"/>
              </a:lnSpc>
            </a:pPr>
            <a:r>
              <a:rPr lang="zh-CN" altLang="en-US" sz="2400" dirty="0">
                <a:latin typeface="KaiTi" panose="02010609060101010101" pitchFamily="49" charset="-122"/>
                <a:ea typeface="KaiTi" panose="02010609060101010101" pitchFamily="49" charset="-122"/>
                <a:sym typeface="+mn-ea"/>
              </a:rPr>
              <a:t>招聘总收益</a:t>
            </a:r>
            <a:r>
              <a:rPr lang="en-US" altLang="zh-CN" sz="2400" dirty="0">
                <a:latin typeface="KaiTi" panose="02010609060101010101" pitchFamily="49" charset="-122"/>
                <a:ea typeface="KaiTi" panose="02010609060101010101" pitchFamily="49" charset="-122"/>
                <a:sym typeface="+mn-ea"/>
              </a:rPr>
              <a:t>—</a:t>
            </a:r>
            <a:r>
              <a:rPr lang="zh-CN" altLang="en-US" sz="2400" dirty="0">
                <a:latin typeface="KaiTi" panose="02010609060101010101" pitchFamily="49" charset="-122"/>
                <a:ea typeface="KaiTi" panose="02010609060101010101" pitchFamily="49" charset="-122"/>
                <a:sym typeface="+mn-ea"/>
              </a:rPr>
              <a:t>总成本比指标是对整体招聘工作有效性的评估</a:t>
            </a:r>
            <a:r>
              <a:rPr lang="en-US" altLang="zh-CN" sz="2400" dirty="0">
                <a:latin typeface="KaiTi" panose="02010609060101010101" pitchFamily="49" charset="-122"/>
                <a:ea typeface="KaiTi" panose="02010609060101010101" pitchFamily="49" charset="-122"/>
                <a:sym typeface="+mn-ea"/>
              </a:rPr>
              <a:t>,</a:t>
            </a:r>
            <a:r>
              <a:rPr lang="zh-CN" altLang="en-US" sz="2400" dirty="0">
                <a:latin typeface="KaiTi" panose="02010609060101010101" pitchFamily="49" charset="-122"/>
                <a:ea typeface="KaiTi" panose="02010609060101010101" pitchFamily="49" charset="-122"/>
                <a:sym typeface="+mn-ea"/>
              </a:rPr>
              <a:t>该值越高</a:t>
            </a:r>
            <a:r>
              <a:rPr lang="en-US" altLang="zh-CN" sz="2400" dirty="0">
                <a:latin typeface="KaiTi" panose="02010609060101010101" pitchFamily="49" charset="-122"/>
                <a:ea typeface="KaiTi" panose="02010609060101010101" pitchFamily="49" charset="-122"/>
                <a:sym typeface="+mn-ea"/>
              </a:rPr>
              <a:t>,</a:t>
            </a:r>
            <a:r>
              <a:rPr lang="zh-CN" altLang="en-US" sz="2400" dirty="0">
                <a:latin typeface="KaiTi" panose="02010609060101010101" pitchFamily="49" charset="-122"/>
                <a:ea typeface="KaiTi" panose="02010609060101010101" pitchFamily="49" charset="-122"/>
                <a:sym typeface="+mn-ea"/>
              </a:rPr>
              <a:t>说明招聘工作越有效。</a:t>
            </a:r>
          </a:p>
          <a:p>
            <a:pPr eaLnBrk="1" hangingPunct="1">
              <a:lnSpc>
                <a:spcPct val="80000"/>
              </a:lnSpc>
            </a:pPr>
            <a:endParaRPr lang="zh-CN" altLang="zh-CN" sz="2400" dirty="0">
              <a:latin typeface="KaiTi" panose="02010609060101010101" pitchFamily="49" charset="-122"/>
              <a:ea typeface="KaiTi" panose="02010609060101010101" pitchFamily="49" charset="-122"/>
              <a:sym typeface="+mn-ea"/>
            </a:endParaRPr>
          </a:p>
          <a:p>
            <a:pPr eaLnBrk="1" hangingPunct="1">
              <a:lnSpc>
                <a:spcPct val="80000"/>
              </a:lnSpc>
            </a:pPr>
            <a:r>
              <a:rPr lang="zh-CN" altLang="zh-CN" sz="2400" dirty="0">
                <a:latin typeface="KaiTi" panose="02010609060101010101" pitchFamily="49" charset="-122"/>
                <a:ea typeface="KaiTi" panose="02010609060101010101" pitchFamily="49" charset="-122"/>
                <a:sym typeface="+mn-ea"/>
              </a:rPr>
              <a:t>一家零售电器公司的招聘人员估算了为一家新店招募</a:t>
            </a:r>
            <a:r>
              <a:rPr lang="en-US" altLang="zh-CN" sz="2400" dirty="0">
                <a:latin typeface="KaiTi" panose="02010609060101010101" pitchFamily="49" charset="-122"/>
                <a:ea typeface="KaiTi" panose="02010609060101010101" pitchFamily="49" charset="-122"/>
                <a:sym typeface="+mn-ea"/>
              </a:rPr>
              <a:t>30</a:t>
            </a:r>
            <a:r>
              <a:rPr lang="zh-CN" altLang="zh-CN" sz="2400" dirty="0">
                <a:latin typeface="KaiTi" panose="02010609060101010101" pitchFamily="49" charset="-122"/>
                <a:ea typeface="KaiTi" panose="02010609060101010101" pitchFamily="49" charset="-122"/>
                <a:sym typeface="+mn-ea"/>
              </a:rPr>
              <a:t>个销售人员花费在应聘者方面的成本，一般来说，一家商店要用一个月的时间才能招满</a:t>
            </a:r>
            <a:r>
              <a:rPr lang="en-US" altLang="zh-CN" sz="2400" dirty="0">
                <a:latin typeface="KaiTi" panose="02010609060101010101" pitchFamily="49" charset="-122"/>
                <a:ea typeface="KaiTi" panose="02010609060101010101" pitchFamily="49" charset="-122"/>
                <a:sym typeface="+mn-ea"/>
              </a:rPr>
              <a:t>30</a:t>
            </a:r>
            <a:r>
              <a:rPr lang="zh-CN" altLang="zh-CN" sz="2400" dirty="0">
                <a:latin typeface="KaiTi" panose="02010609060101010101" pitchFamily="49" charset="-122"/>
                <a:ea typeface="KaiTi" panose="02010609060101010101" pitchFamily="49" charset="-122"/>
                <a:sym typeface="+mn-ea"/>
              </a:rPr>
              <a:t>个空缺职位，此表显示了随着对应聘者需求数量的增加，经理使用某种信息来源的顺序：</a:t>
            </a:r>
            <a:endParaRPr lang="zh-CN" altLang="en-US" sz="2400" dirty="0">
              <a:latin typeface="KaiTi" panose="02010609060101010101" pitchFamily="49" charset="-122"/>
              <a:ea typeface="KaiTi" panose="02010609060101010101" pitchFamily="49" charset="-122"/>
            </a:endParaRPr>
          </a:p>
          <a:p>
            <a:pPr eaLnBrk="1" hangingPunct="1">
              <a:lnSpc>
                <a:spcPct val="80000"/>
              </a:lnSpc>
            </a:pPr>
            <a:r>
              <a:rPr lang="zh-CN" altLang="en-US" sz="2400" dirty="0">
                <a:latin typeface="KaiTi" panose="02010609060101010101" pitchFamily="49" charset="-122"/>
                <a:ea typeface="KaiTi" panose="02010609060101010101" pitchFamily="49" charset="-122"/>
                <a:sym typeface="+mn-ea"/>
              </a:rPr>
              <a:t> </a:t>
            </a:r>
            <a:endParaRPr lang="zh-CN" altLang="en-US" sz="2400" dirty="0">
              <a:latin typeface="KaiTi" panose="02010609060101010101" pitchFamily="49" charset="-122"/>
              <a:ea typeface="KaiTi" panose="02010609060101010101" pitchFamily="49" charset="-122"/>
            </a:endParaRPr>
          </a:p>
        </p:txBody>
      </p:sp>
      <p:graphicFrame>
        <p:nvGraphicFramePr>
          <p:cNvPr id="9" name="表格 8"/>
          <p:cNvGraphicFramePr>
            <a:graphicFrameLocks noGrp="1"/>
          </p:cNvGraphicFramePr>
          <p:nvPr>
            <p:custDataLst>
              <p:tags r:id="rId1"/>
            </p:custDataLst>
          </p:nvPr>
        </p:nvGraphicFramePr>
        <p:xfrm>
          <a:off x="1901190" y="3654425"/>
          <a:ext cx="8487410" cy="3086100"/>
        </p:xfrm>
        <a:graphic>
          <a:graphicData uri="http://schemas.openxmlformats.org/drawingml/2006/table">
            <a:tbl>
              <a:tblPr/>
              <a:tblGrid>
                <a:gridCol w="1665605">
                  <a:extLst>
                    <a:ext uri="{9D8B030D-6E8A-4147-A177-3AD203B41FA5}">
                      <a16:colId xmlns:a16="http://schemas.microsoft.com/office/drawing/2014/main" val="20000"/>
                    </a:ext>
                  </a:extLst>
                </a:gridCol>
                <a:gridCol w="1445895">
                  <a:extLst>
                    <a:ext uri="{9D8B030D-6E8A-4147-A177-3AD203B41FA5}">
                      <a16:colId xmlns:a16="http://schemas.microsoft.com/office/drawing/2014/main" val="20001"/>
                    </a:ext>
                  </a:extLst>
                </a:gridCol>
                <a:gridCol w="846455">
                  <a:extLst>
                    <a:ext uri="{9D8B030D-6E8A-4147-A177-3AD203B41FA5}">
                      <a16:colId xmlns:a16="http://schemas.microsoft.com/office/drawing/2014/main" val="20002"/>
                    </a:ext>
                  </a:extLst>
                </a:gridCol>
                <a:gridCol w="1448435">
                  <a:extLst>
                    <a:ext uri="{9D8B030D-6E8A-4147-A177-3AD203B41FA5}">
                      <a16:colId xmlns:a16="http://schemas.microsoft.com/office/drawing/2014/main" val="20003"/>
                    </a:ext>
                  </a:extLst>
                </a:gridCol>
                <a:gridCol w="846455">
                  <a:extLst>
                    <a:ext uri="{9D8B030D-6E8A-4147-A177-3AD203B41FA5}">
                      <a16:colId xmlns:a16="http://schemas.microsoft.com/office/drawing/2014/main" val="20004"/>
                    </a:ext>
                  </a:extLst>
                </a:gridCol>
                <a:gridCol w="1446530">
                  <a:extLst>
                    <a:ext uri="{9D8B030D-6E8A-4147-A177-3AD203B41FA5}">
                      <a16:colId xmlns:a16="http://schemas.microsoft.com/office/drawing/2014/main" val="20005"/>
                    </a:ext>
                  </a:extLst>
                </a:gridCol>
                <a:gridCol w="788035">
                  <a:extLst>
                    <a:ext uri="{9D8B030D-6E8A-4147-A177-3AD203B41FA5}">
                      <a16:colId xmlns:a16="http://schemas.microsoft.com/office/drawing/2014/main" val="20006"/>
                    </a:ext>
                  </a:extLst>
                </a:gridCol>
              </a:tblGrid>
              <a:tr h="342900">
                <a:tc>
                  <a:txBody>
                    <a:bodyPr/>
                    <a:lstStyle>
                      <a:lvl1pPr algn="l" eaLnBrk="0" hangingPunct="0">
                        <a:spcBef>
                          <a:spcPct val="20000"/>
                        </a:spcBef>
                        <a:buClr>
                          <a:schemeClr val="bg2"/>
                        </a:buClr>
                        <a:buSzPct val="70000"/>
                        <a:buFont typeface="Wingdings" panose="05000000000000000000" pitchFamily="2" charset="2"/>
                        <a:defRPr sz="2800">
                          <a:solidFill>
                            <a:schemeClr val="tx1"/>
                          </a:solidFill>
                          <a:latin typeface="Times New Roman" panose="02020603050405020304" pitchFamily="18" charset="0"/>
                          <a:ea typeface="宋体" panose="02010600030101010101" pitchFamily="2" charset="-122"/>
                        </a:defRPr>
                      </a:lvl1pPr>
                      <a:lvl2pPr marL="742950" indent="-285750" algn="l" eaLnBrk="0" hangingPunct="0">
                        <a:spcBef>
                          <a:spcPct val="20000"/>
                        </a:spcBef>
                        <a:buClr>
                          <a:schemeClr val="accent2"/>
                        </a:buClr>
                        <a:buSzPct val="75000"/>
                        <a:buFont typeface="Wingdings" panose="05000000000000000000" pitchFamily="2" charset="2"/>
                        <a:defRPr sz="2400">
                          <a:solidFill>
                            <a:schemeClr val="tx1"/>
                          </a:solidFill>
                          <a:latin typeface="Times New Roman" panose="02020603050405020304" pitchFamily="18" charset="0"/>
                          <a:ea typeface="宋体" panose="02010600030101010101" pitchFamily="2" charset="-122"/>
                        </a:defRPr>
                      </a:lvl2pPr>
                      <a:lvl3pPr marL="1143000" indent="-228600" algn="l" eaLnBrk="0" hangingPunct="0">
                        <a:spcBef>
                          <a:spcPct val="20000"/>
                        </a:spcBef>
                        <a:buClr>
                          <a:schemeClr val="bg2"/>
                        </a:buClr>
                        <a:buSzPct val="65000"/>
                        <a:buFont typeface="Wingdings" panose="05000000000000000000" pitchFamily="2" charset="2"/>
                        <a:defRPr sz="2000">
                          <a:solidFill>
                            <a:schemeClr val="tx1"/>
                          </a:solidFill>
                          <a:latin typeface="Times New Roman" panose="02020603050405020304" pitchFamily="18" charset="0"/>
                          <a:ea typeface="宋体" panose="02010600030101010101" pitchFamily="2" charset="-122"/>
                        </a:defRPr>
                      </a:lvl3pPr>
                      <a:lvl4pPr marL="1600200" indent="-228600" algn="l" eaLnBrk="0" hangingPunct="0">
                        <a:spcBef>
                          <a:spcPct val="20000"/>
                        </a:spcBef>
                        <a:buClr>
                          <a:schemeClr val="accent2"/>
                        </a:buClr>
                        <a:buSzPct val="75000"/>
                        <a:buFont typeface="Wingdings" panose="05000000000000000000" pitchFamily="2" charset="2"/>
                        <a:defRPr>
                          <a:solidFill>
                            <a:schemeClr val="tx1"/>
                          </a:solidFill>
                          <a:latin typeface="Times New Roman" panose="02020603050405020304" pitchFamily="18" charset="0"/>
                          <a:ea typeface="宋体" panose="02010600030101010101" pitchFamily="2" charset="-122"/>
                        </a:defRPr>
                      </a:lvl4pPr>
                      <a:lvl5pPr marL="2057400" indent="-228600" algn="l" eaLnBrk="0" hangingPunct="0">
                        <a:spcBef>
                          <a:spcPct val="20000"/>
                        </a:spcBef>
                        <a:buClr>
                          <a:schemeClr val="accent1"/>
                        </a:buClr>
                        <a:buSzPct val="50000"/>
                        <a:buFont typeface="Wingdings" panose="05000000000000000000" pitchFamily="2" charset="2"/>
                        <a:defRPr>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20000"/>
                        </a:spcBef>
                        <a:spcAft>
                          <a:spcPct val="0"/>
                        </a:spcAft>
                        <a:buClr>
                          <a:schemeClr val="accent1"/>
                        </a:buClr>
                        <a:buSzPct val="50000"/>
                        <a:buFont typeface="Wingdings" panose="05000000000000000000" pitchFamily="2" charset="2"/>
                        <a:defRPr>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20000"/>
                        </a:spcBef>
                        <a:spcAft>
                          <a:spcPct val="0"/>
                        </a:spcAft>
                        <a:buClr>
                          <a:schemeClr val="accent1"/>
                        </a:buClr>
                        <a:buSzPct val="50000"/>
                        <a:buFont typeface="Wingdings" panose="05000000000000000000" pitchFamily="2" charset="2"/>
                        <a:defRPr>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20000"/>
                        </a:spcBef>
                        <a:spcAft>
                          <a:spcPct val="0"/>
                        </a:spcAft>
                        <a:buClr>
                          <a:schemeClr val="accent1"/>
                        </a:buClr>
                        <a:buSzPct val="50000"/>
                        <a:buFont typeface="Wingdings" panose="05000000000000000000" pitchFamily="2" charset="2"/>
                        <a:defRPr>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20000"/>
                        </a:spcBef>
                        <a:spcAft>
                          <a:spcPct val="0"/>
                        </a:spcAft>
                        <a:buClr>
                          <a:schemeClr val="accent1"/>
                        </a:buClr>
                        <a:buSzPct val="50000"/>
                        <a:buFont typeface="Wingdings" panose="05000000000000000000" pitchFamily="2" charset="2"/>
                        <a:defRPr>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15000"/>
                        </a:lnSpc>
                        <a:spcBef>
                          <a:spcPct val="0"/>
                        </a:spcBef>
                        <a:spcAft>
                          <a:spcPct val="0"/>
                        </a:spcAft>
                        <a:buClrTx/>
                        <a:buSzTx/>
                        <a:buFontTx/>
                        <a:buNone/>
                      </a:pPr>
                      <a:endParaRPr kumimoji="0" lang="en-US" altLang="zh-CN" sz="1000" b="0" i="0" u="none" strike="noStrike" cap="none" normalizeH="0" baseline="0">
                        <a:ln>
                          <a:noFill/>
                        </a:ln>
                        <a:solidFill>
                          <a:schemeClr val="tx1"/>
                        </a:solidFill>
                        <a:effectLst/>
                        <a:latin typeface="Calibri" panose="020F0502020204030204" charset="0"/>
                        <a:ea typeface="宋体" panose="02010600030101010101" pitchFamily="2" charset="-122"/>
                        <a:cs typeface="Times New Roman" panose="02020603050405020304" pitchFamily="18" charset="0"/>
                      </a:endParaRPr>
                    </a:p>
                  </a:txBody>
                  <a:tcPr marL="66208" marR="66208"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gridSpan="2">
                  <a:txBody>
                    <a:bodyPr/>
                    <a:lstStyle>
                      <a:lvl1pPr algn="l" eaLnBrk="0" hangingPunct="0">
                        <a:spcBef>
                          <a:spcPct val="20000"/>
                        </a:spcBef>
                        <a:buClr>
                          <a:schemeClr val="bg2"/>
                        </a:buClr>
                        <a:buSzPct val="70000"/>
                        <a:buFont typeface="Wingdings" panose="05000000000000000000" pitchFamily="2" charset="2"/>
                        <a:defRPr sz="2800">
                          <a:solidFill>
                            <a:schemeClr val="tx1"/>
                          </a:solidFill>
                          <a:latin typeface="Times New Roman" panose="02020603050405020304" pitchFamily="18" charset="0"/>
                          <a:ea typeface="宋体" panose="02010600030101010101" pitchFamily="2" charset="-122"/>
                        </a:defRPr>
                      </a:lvl1pPr>
                      <a:lvl2pPr marL="742950" indent="-285750" algn="l" eaLnBrk="0" hangingPunct="0">
                        <a:spcBef>
                          <a:spcPct val="20000"/>
                        </a:spcBef>
                        <a:buClr>
                          <a:schemeClr val="accent2"/>
                        </a:buClr>
                        <a:buSzPct val="75000"/>
                        <a:buFont typeface="Wingdings" panose="05000000000000000000" pitchFamily="2" charset="2"/>
                        <a:defRPr sz="2400">
                          <a:solidFill>
                            <a:schemeClr val="tx1"/>
                          </a:solidFill>
                          <a:latin typeface="Times New Roman" panose="02020603050405020304" pitchFamily="18" charset="0"/>
                          <a:ea typeface="宋体" panose="02010600030101010101" pitchFamily="2" charset="-122"/>
                        </a:defRPr>
                      </a:lvl2pPr>
                      <a:lvl3pPr marL="1143000" indent="-228600" algn="l" eaLnBrk="0" hangingPunct="0">
                        <a:spcBef>
                          <a:spcPct val="20000"/>
                        </a:spcBef>
                        <a:buClr>
                          <a:schemeClr val="bg2"/>
                        </a:buClr>
                        <a:buSzPct val="65000"/>
                        <a:buFont typeface="Wingdings" panose="05000000000000000000" pitchFamily="2" charset="2"/>
                        <a:defRPr sz="2000">
                          <a:solidFill>
                            <a:schemeClr val="tx1"/>
                          </a:solidFill>
                          <a:latin typeface="Times New Roman" panose="02020603050405020304" pitchFamily="18" charset="0"/>
                          <a:ea typeface="宋体" panose="02010600030101010101" pitchFamily="2" charset="-122"/>
                        </a:defRPr>
                      </a:lvl3pPr>
                      <a:lvl4pPr marL="1600200" indent="-228600" algn="l" eaLnBrk="0" hangingPunct="0">
                        <a:spcBef>
                          <a:spcPct val="20000"/>
                        </a:spcBef>
                        <a:buClr>
                          <a:schemeClr val="accent2"/>
                        </a:buClr>
                        <a:buSzPct val="75000"/>
                        <a:buFont typeface="Wingdings" panose="05000000000000000000" pitchFamily="2" charset="2"/>
                        <a:defRPr>
                          <a:solidFill>
                            <a:schemeClr val="tx1"/>
                          </a:solidFill>
                          <a:latin typeface="Times New Roman" panose="02020603050405020304" pitchFamily="18" charset="0"/>
                          <a:ea typeface="宋体" panose="02010600030101010101" pitchFamily="2" charset="-122"/>
                        </a:defRPr>
                      </a:lvl4pPr>
                      <a:lvl5pPr marL="2057400" indent="-228600" algn="l" eaLnBrk="0" hangingPunct="0">
                        <a:spcBef>
                          <a:spcPct val="20000"/>
                        </a:spcBef>
                        <a:buClr>
                          <a:schemeClr val="accent1"/>
                        </a:buClr>
                        <a:buSzPct val="50000"/>
                        <a:buFont typeface="Wingdings" panose="05000000000000000000" pitchFamily="2" charset="2"/>
                        <a:defRPr>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20000"/>
                        </a:spcBef>
                        <a:spcAft>
                          <a:spcPct val="0"/>
                        </a:spcAft>
                        <a:buClr>
                          <a:schemeClr val="accent1"/>
                        </a:buClr>
                        <a:buSzPct val="50000"/>
                        <a:buFont typeface="Wingdings" panose="05000000000000000000" pitchFamily="2" charset="2"/>
                        <a:defRPr>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20000"/>
                        </a:spcBef>
                        <a:spcAft>
                          <a:spcPct val="0"/>
                        </a:spcAft>
                        <a:buClr>
                          <a:schemeClr val="accent1"/>
                        </a:buClr>
                        <a:buSzPct val="50000"/>
                        <a:buFont typeface="Wingdings" panose="05000000000000000000" pitchFamily="2" charset="2"/>
                        <a:defRPr>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20000"/>
                        </a:spcBef>
                        <a:spcAft>
                          <a:spcPct val="0"/>
                        </a:spcAft>
                        <a:buClr>
                          <a:schemeClr val="accent1"/>
                        </a:buClr>
                        <a:buSzPct val="50000"/>
                        <a:buFont typeface="Wingdings" panose="05000000000000000000" pitchFamily="2" charset="2"/>
                        <a:defRPr>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20000"/>
                        </a:spcBef>
                        <a:spcAft>
                          <a:spcPct val="0"/>
                        </a:spcAft>
                        <a:buClr>
                          <a:schemeClr val="accent1"/>
                        </a:buClr>
                        <a:buSzPct val="50000"/>
                        <a:buFont typeface="Wingdings" panose="05000000000000000000" pitchFamily="2" charset="2"/>
                        <a:defRPr>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15000"/>
                        </a:lnSpc>
                        <a:spcBef>
                          <a:spcPct val="0"/>
                        </a:spcBef>
                        <a:spcAft>
                          <a:spcPct val="0"/>
                        </a:spcAft>
                        <a:buClrTx/>
                        <a:buSzTx/>
                        <a:buFontTx/>
                        <a:buNone/>
                      </a:pPr>
                      <a:r>
                        <a:rPr kumimoji="0" lang="zh-CN" altLang="zh-CN" sz="1000" b="0" i="0" u="none" strike="noStrike" cap="none" normalizeH="0" baseline="0">
                          <a:ln>
                            <a:noFill/>
                          </a:ln>
                          <a:solidFill>
                            <a:schemeClr val="tx1"/>
                          </a:solidFill>
                          <a:effectLst/>
                          <a:latin typeface="Calibri" panose="020F0502020204030204" charset="0"/>
                          <a:ea typeface="宋体" panose="02010600030101010101" pitchFamily="2" charset="-122"/>
                          <a:cs typeface="Times New Roman" panose="02020603050405020304" pitchFamily="18" charset="0"/>
                        </a:rPr>
                        <a:t>应聘人数</a:t>
                      </a:r>
                    </a:p>
                  </a:txBody>
                  <a:tcPr marL="66208" marR="66208"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hMerge="1">
                  <a:txBody>
                    <a:bodyPr/>
                    <a:lstStyle/>
                    <a:p>
                      <a:endParaRPr lang="zh-CN"/>
                    </a:p>
                  </a:txBody>
                  <a:tcPr/>
                </a:tc>
                <a:tc gridSpan="2">
                  <a:txBody>
                    <a:bodyPr/>
                    <a:lstStyle>
                      <a:lvl1pPr algn="l" eaLnBrk="0" hangingPunct="0">
                        <a:spcBef>
                          <a:spcPct val="20000"/>
                        </a:spcBef>
                        <a:buClr>
                          <a:schemeClr val="bg2"/>
                        </a:buClr>
                        <a:buSzPct val="70000"/>
                        <a:buFont typeface="Wingdings" panose="05000000000000000000" pitchFamily="2" charset="2"/>
                        <a:defRPr sz="2800">
                          <a:solidFill>
                            <a:schemeClr val="tx1"/>
                          </a:solidFill>
                          <a:latin typeface="Times New Roman" panose="02020603050405020304" pitchFamily="18" charset="0"/>
                          <a:ea typeface="宋体" panose="02010600030101010101" pitchFamily="2" charset="-122"/>
                        </a:defRPr>
                      </a:lvl1pPr>
                      <a:lvl2pPr marL="742950" indent="-285750" algn="l" eaLnBrk="0" hangingPunct="0">
                        <a:spcBef>
                          <a:spcPct val="20000"/>
                        </a:spcBef>
                        <a:buClr>
                          <a:schemeClr val="accent2"/>
                        </a:buClr>
                        <a:buSzPct val="75000"/>
                        <a:buFont typeface="Wingdings" panose="05000000000000000000" pitchFamily="2" charset="2"/>
                        <a:defRPr sz="2400">
                          <a:solidFill>
                            <a:schemeClr val="tx1"/>
                          </a:solidFill>
                          <a:latin typeface="Times New Roman" panose="02020603050405020304" pitchFamily="18" charset="0"/>
                          <a:ea typeface="宋体" panose="02010600030101010101" pitchFamily="2" charset="-122"/>
                        </a:defRPr>
                      </a:lvl2pPr>
                      <a:lvl3pPr marL="1143000" indent="-228600" algn="l" eaLnBrk="0" hangingPunct="0">
                        <a:spcBef>
                          <a:spcPct val="20000"/>
                        </a:spcBef>
                        <a:buClr>
                          <a:schemeClr val="bg2"/>
                        </a:buClr>
                        <a:buSzPct val="65000"/>
                        <a:buFont typeface="Wingdings" panose="05000000000000000000" pitchFamily="2" charset="2"/>
                        <a:defRPr sz="2000">
                          <a:solidFill>
                            <a:schemeClr val="tx1"/>
                          </a:solidFill>
                          <a:latin typeface="Times New Roman" panose="02020603050405020304" pitchFamily="18" charset="0"/>
                          <a:ea typeface="宋体" panose="02010600030101010101" pitchFamily="2" charset="-122"/>
                        </a:defRPr>
                      </a:lvl3pPr>
                      <a:lvl4pPr marL="1600200" indent="-228600" algn="l" eaLnBrk="0" hangingPunct="0">
                        <a:spcBef>
                          <a:spcPct val="20000"/>
                        </a:spcBef>
                        <a:buClr>
                          <a:schemeClr val="accent2"/>
                        </a:buClr>
                        <a:buSzPct val="75000"/>
                        <a:buFont typeface="Wingdings" panose="05000000000000000000" pitchFamily="2" charset="2"/>
                        <a:defRPr>
                          <a:solidFill>
                            <a:schemeClr val="tx1"/>
                          </a:solidFill>
                          <a:latin typeface="Times New Roman" panose="02020603050405020304" pitchFamily="18" charset="0"/>
                          <a:ea typeface="宋体" panose="02010600030101010101" pitchFamily="2" charset="-122"/>
                        </a:defRPr>
                      </a:lvl4pPr>
                      <a:lvl5pPr marL="2057400" indent="-228600" algn="l" eaLnBrk="0" hangingPunct="0">
                        <a:spcBef>
                          <a:spcPct val="20000"/>
                        </a:spcBef>
                        <a:buClr>
                          <a:schemeClr val="accent1"/>
                        </a:buClr>
                        <a:buSzPct val="50000"/>
                        <a:buFont typeface="Wingdings" panose="05000000000000000000" pitchFamily="2" charset="2"/>
                        <a:defRPr>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20000"/>
                        </a:spcBef>
                        <a:spcAft>
                          <a:spcPct val="0"/>
                        </a:spcAft>
                        <a:buClr>
                          <a:schemeClr val="accent1"/>
                        </a:buClr>
                        <a:buSzPct val="50000"/>
                        <a:buFont typeface="Wingdings" panose="05000000000000000000" pitchFamily="2" charset="2"/>
                        <a:defRPr>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20000"/>
                        </a:spcBef>
                        <a:spcAft>
                          <a:spcPct val="0"/>
                        </a:spcAft>
                        <a:buClr>
                          <a:schemeClr val="accent1"/>
                        </a:buClr>
                        <a:buSzPct val="50000"/>
                        <a:buFont typeface="Wingdings" panose="05000000000000000000" pitchFamily="2" charset="2"/>
                        <a:defRPr>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20000"/>
                        </a:spcBef>
                        <a:spcAft>
                          <a:spcPct val="0"/>
                        </a:spcAft>
                        <a:buClr>
                          <a:schemeClr val="accent1"/>
                        </a:buClr>
                        <a:buSzPct val="50000"/>
                        <a:buFont typeface="Wingdings" panose="05000000000000000000" pitchFamily="2" charset="2"/>
                        <a:defRPr>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20000"/>
                        </a:spcBef>
                        <a:spcAft>
                          <a:spcPct val="0"/>
                        </a:spcAft>
                        <a:buClr>
                          <a:schemeClr val="accent1"/>
                        </a:buClr>
                        <a:buSzPct val="50000"/>
                        <a:buFont typeface="Wingdings" panose="05000000000000000000" pitchFamily="2" charset="2"/>
                        <a:defRPr>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15000"/>
                        </a:lnSpc>
                        <a:spcBef>
                          <a:spcPct val="0"/>
                        </a:spcBef>
                        <a:spcAft>
                          <a:spcPct val="0"/>
                        </a:spcAft>
                        <a:buClrTx/>
                        <a:buSzTx/>
                        <a:buFontTx/>
                        <a:buNone/>
                      </a:pPr>
                      <a:r>
                        <a:rPr kumimoji="0" lang="zh-CN" altLang="zh-CN" sz="1000" b="0" i="0" u="none" strike="noStrike" cap="none" normalizeH="0" baseline="0">
                          <a:ln>
                            <a:noFill/>
                          </a:ln>
                          <a:solidFill>
                            <a:schemeClr val="tx1"/>
                          </a:solidFill>
                          <a:effectLst/>
                          <a:latin typeface="Calibri" panose="020F0502020204030204" charset="0"/>
                          <a:ea typeface="宋体" panose="02010600030101010101" pitchFamily="2" charset="-122"/>
                          <a:cs typeface="Times New Roman" panose="02020603050405020304" pitchFamily="18" charset="0"/>
                        </a:rPr>
                        <a:t>预测成本</a:t>
                      </a:r>
                    </a:p>
                  </a:txBody>
                  <a:tcPr marL="66208" marR="66208"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hMerge="1">
                  <a:txBody>
                    <a:bodyPr/>
                    <a:lstStyle/>
                    <a:p>
                      <a:endParaRPr lang="zh-CN"/>
                    </a:p>
                  </a:txBody>
                  <a:tcPr/>
                </a:tc>
                <a:tc gridSpan="2">
                  <a:txBody>
                    <a:bodyPr/>
                    <a:lstStyle>
                      <a:lvl1pPr algn="l" eaLnBrk="0" hangingPunct="0">
                        <a:spcBef>
                          <a:spcPct val="20000"/>
                        </a:spcBef>
                        <a:buClr>
                          <a:schemeClr val="bg2"/>
                        </a:buClr>
                        <a:buSzPct val="70000"/>
                        <a:buFont typeface="Wingdings" panose="05000000000000000000" pitchFamily="2" charset="2"/>
                        <a:defRPr sz="2800">
                          <a:solidFill>
                            <a:schemeClr val="tx1"/>
                          </a:solidFill>
                          <a:latin typeface="Times New Roman" panose="02020603050405020304" pitchFamily="18" charset="0"/>
                          <a:ea typeface="宋体" panose="02010600030101010101" pitchFamily="2" charset="-122"/>
                        </a:defRPr>
                      </a:lvl1pPr>
                      <a:lvl2pPr marL="742950" indent="-285750" algn="l" eaLnBrk="0" hangingPunct="0">
                        <a:spcBef>
                          <a:spcPct val="20000"/>
                        </a:spcBef>
                        <a:buClr>
                          <a:schemeClr val="accent2"/>
                        </a:buClr>
                        <a:buSzPct val="75000"/>
                        <a:buFont typeface="Wingdings" panose="05000000000000000000" pitchFamily="2" charset="2"/>
                        <a:defRPr sz="2400">
                          <a:solidFill>
                            <a:schemeClr val="tx1"/>
                          </a:solidFill>
                          <a:latin typeface="Times New Roman" panose="02020603050405020304" pitchFamily="18" charset="0"/>
                          <a:ea typeface="宋体" panose="02010600030101010101" pitchFamily="2" charset="-122"/>
                        </a:defRPr>
                      </a:lvl2pPr>
                      <a:lvl3pPr marL="1143000" indent="-228600" algn="l" eaLnBrk="0" hangingPunct="0">
                        <a:spcBef>
                          <a:spcPct val="20000"/>
                        </a:spcBef>
                        <a:buClr>
                          <a:schemeClr val="bg2"/>
                        </a:buClr>
                        <a:buSzPct val="65000"/>
                        <a:buFont typeface="Wingdings" panose="05000000000000000000" pitchFamily="2" charset="2"/>
                        <a:defRPr sz="2000">
                          <a:solidFill>
                            <a:schemeClr val="tx1"/>
                          </a:solidFill>
                          <a:latin typeface="Times New Roman" panose="02020603050405020304" pitchFamily="18" charset="0"/>
                          <a:ea typeface="宋体" panose="02010600030101010101" pitchFamily="2" charset="-122"/>
                        </a:defRPr>
                      </a:lvl3pPr>
                      <a:lvl4pPr marL="1600200" indent="-228600" algn="l" eaLnBrk="0" hangingPunct="0">
                        <a:spcBef>
                          <a:spcPct val="20000"/>
                        </a:spcBef>
                        <a:buClr>
                          <a:schemeClr val="accent2"/>
                        </a:buClr>
                        <a:buSzPct val="75000"/>
                        <a:buFont typeface="Wingdings" panose="05000000000000000000" pitchFamily="2" charset="2"/>
                        <a:defRPr>
                          <a:solidFill>
                            <a:schemeClr val="tx1"/>
                          </a:solidFill>
                          <a:latin typeface="Times New Roman" panose="02020603050405020304" pitchFamily="18" charset="0"/>
                          <a:ea typeface="宋体" panose="02010600030101010101" pitchFamily="2" charset="-122"/>
                        </a:defRPr>
                      </a:lvl4pPr>
                      <a:lvl5pPr marL="2057400" indent="-228600" algn="l" eaLnBrk="0" hangingPunct="0">
                        <a:spcBef>
                          <a:spcPct val="20000"/>
                        </a:spcBef>
                        <a:buClr>
                          <a:schemeClr val="accent1"/>
                        </a:buClr>
                        <a:buSzPct val="50000"/>
                        <a:buFont typeface="Wingdings" panose="05000000000000000000" pitchFamily="2" charset="2"/>
                        <a:defRPr>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20000"/>
                        </a:spcBef>
                        <a:spcAft>
                          <a:spcPct val="0"/>
                        </a:spcAft>
                        <a:buClr>
                          <a:schemeClr val="accent1"/>
                        </a:buClr>
                        <a:buSzPct val="50000"/>
                        <a:buFont typeface="Wingdings" panose="05000000000000000000" pitchFamily="2" charset="2"/>
                        <a:defRPr>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20000"/>
                        </a:spcBef>
                        <a:spcAft>
                          <a:spcPct val="0"/>
                        </a:spcAft>
                        <a:buClr>
                          <a:schemeClr val="accent1"/>
                        </a:buClr>
                        <a:buSzPct val="50000"/>
                        <a:buFont typeface="Wingdings" panose="05000000000000000000" pitchFamily="2" charset="2"/>
                        <a:defRPr>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20000"/>
                        </a:spcBef>
                        <a:spcAft>
                          <a:spcPct val="0"/>
                        </a:spcAft>
                        <a:buClr>
                          <a:schemeClr val="accent1"/>
                        </a:buClr>
                        <a:buSzPct val="50000"/>
                        <a:buFont typeface="Wingdings" panose="05000000000000000000" pitchFamily="2" charset="2"/>
                        <a:defRPr>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20000"/>
                        </a:spcBef>
                        <a:spcAft>
                          <a:spcPct val="0"/>
                        </a:spcAft>
                        <a:buClr>
                          <a:schemeClr val="accent1"/>
                        </a:buClr>
                        <a:buSzPct val="50000"/>
                        <a:buFont typeface="Wingdings" panose="05000000000000000000" pitchFamily="2" charset="2"/>
                        <a:defRPr>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15000"/>
                        </a:lnSpc>
                        <a:spcBef>
                          <a:spcPct val="0"/>
                        </a:spcBef>
                        <a:spcAft>
                          <a:spcPct val="0"/>
                        </a:spcAft>
                        <a:buClrTx/>
                        <a:buSzTx/>
                        <a:buFontTx/>
                        <a:buNone/>
                      </a:pPr>
                      <a:r>
                        <a:rPr kumimoji="0" lang="zh-CN" altLang="zh-CN" sz="1000" b="0" i="0" u="none" strike="noStrike" cap="none" normalizeH="0" baseline="0">
                          <a:ln>
                            <a:noFill/>
                          </a:ln>
                          <a:solidFill>
                            <a:schemeClr val="tx1"/>
                          </a:solidFill>
                          <a:effectLst/>
                          <a:latin typeface="Calibri" panose="020F0502020204030204" charset="0"/>
                          <a:ea typeface="宋体" panose="02010600030101010101" pitchFamily="2" charset="-122"/>
                          <a:cs typeface="Times New Roman" panose="02020603050405020304" pitchFamily="18" charset="0"/>
                        </a:rPr>
                        <a:t>应聘者的单位成本</a:t>
                      </a:r>
                    </a:p>
                  </a:txBody>
                  <a:tcPr marL="66208" marR="66208"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hMerge="1">
                  <a:txBody>
                    <a:bodyPr/>
                    <a:lstStyle/>
                    <a:p>
                      <a:endParaRPr lang="zh-CN"/>
                    </a:p>
                  </a:txBody>
                  <a:tcPr/>
                </a:tc>
                <a:extLst>
                  <a:ext uri="{0D108BD9-81ED-4DB2-BD59-A6C34878D82A}">
                    <a16:rowId xmlns:a16="http://schemas.microsoft.com/office/drawing/2014/main" val="10000"/>
                  </a:ext>
                </a:extLst>
              </a:tr>
              <a:tr h="342900">
                <a:tc>
                  <a:txBody>
                    <a:bodyPr/>
                    <a:lstStyle>
                      <a:lvl1pPr algn="l" eaLnBrk="0" hangingPunct="0">
                        <a:spcBef>
                          <a:spcPct val="20000"/>
                        </a:spcBef>
                        <a:buClr>
                          <a:schemeClr val="bg2"/>
                        </a:buClr>
                        <a:buSzPct val="70000"/>
                        <a:buFont typeface="Wingdings" panose="05000000000000000000" pitchFamily="2" charset="2"/>
                        <a:defRPr sz="2800">
                          <a:solidFill>
                            <a:schemeClr val="tx1"/>
                          </a:solidFill>
                          <a:latin typeface="Times New Roman" panose="02020603050405020304" pitchFamily="18" charset="0"/>
                          <a:ea typeface="宋体" panose="02010600030101010101" pitchFamily="2" charset="-122"/>
                        </a:defRPr>
                      </a:lvl1pPr>
                      <a:lvl2pPr marL="742950" indent="-285750" algn="l" eaLnBrk="0" hangingPunct="0">
                        <a:spcBef>
                          <a:spcPct val="20000"/>
                        </a:spcBef>
                        <a:buClr>
                          <a:schemeClr val="accent2"/>
                        </a:buClr>
                        <a:buSzPct val="75000"/>
                        <a:buFont typeface="Wingdings" panose="05000000000000000000" pitchFamily="2" charset="2"/>
                        <a:defRPr sz="2400">
                          <a:solidFill>
                            <a:schemeClr val="tx1"/>
                          </a:solidFill>
                          <a:latin typeface="Times New Roman" panose="02020603050405020304" pitchFamily="18" charset="0"/>
                          <a:ea typeface="宋体" panose="02010600030101010101" pitchFamily="2" charset="-122"/>
                        </a:defRPr>
                      </a:lvl2pPr>
                      <a:lvl3pPr marL="1143000" indent="-228600" algn="l" eaLnBrk="0" hangingPunct="0">
                        <a:spcBef>
                          <a:spcPct val="20000"/>
                        </a:spcBef>
                        <a:buClr>
                          <a:schemeClr val="bg2"/>
                        </a:buClr>
                        <a:buSzPct val="65000"/>
                        <a:buFont typeface="Wingdings" panose="05000000000000000000" pitchFamily="2" charset="2"/>
                        <a:defRPr sz="2000">
                          <a:solidFill>
                            <a:schemeClr val="tx1"/>
                          </a:solidFill>
                          <a:latin typeface="Times New Roman" panose="02020603050405020304" pitchFamily="18" charset="0"/>
                          <a:ea typeface="宋体" panose="02010600030101010101" pitchFamily="2" charset="-122"/>
                        </a:defRPr>
                      </a:lvl3pPr>
                      <a:lvl4pPr marL="1600200" indent="-228600" algn="l" eaLnBrk="0" hangingPunct="0">
                        <a:spcBef>
                          <a:spcPct val="20000"/>
                        </a:spcBef>
                        <a:buClr>
                          <a:schemeClr val="accent2"/>
                        </a:buClr>
                        <a:buSzPct val="75000"/>
                        <a:buFont typeface="Wingdings" panose="05000000000000000000" pitchFamily="2" charset="2"/>
                        <a:defRPr>
                          <a:solidFill>
                            <a:schemeClr val="tx1"/>
                          </a:solidFill>
                          <a:latin typeface="Times New Roman" panose="02020603050405020304" pitchFamily="18" charset="0"/>
                          <a:ea typeface="宋体" panose="02010600030101010101" pitchFamily="2" charset="-122"/>
                        </a:defRPr>
                      </a:lvl4pPr>
                      <a:lvl5pPr marL="2057400" indent="-228600" algn="l" eaLnBrk="0" hangingPunct="0">
                        <a:spcBef>
                          <a:spcPct val="20000"/>
                        </a:spcBef>
                        <a:buClr>
                          <a:schemeClr val="accent1"/>
                        </a:buClr>
                        <a:buSzPct val="50000"/>
                        <a:buFont typeface="Wingdings" panose="05000000000000000000" pitchFamily="2" charset="2"/>
                        <a:defRPr>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20000"/>
                        </a:spcBef>
                        <a:spcAft>
                          <a:spcPct val="0"/>
                        </a:spcAft>
                        <a:buClr>
                          <a:schemeClr val="accent1"/>
                        </a:buClr>
                        <a:buSzPct val="50000"/>
                        <a:buFont typeface="Wingdings" panose="05000000000000000000" pitchFamily="2" charset="2"/>
                        <a:defRPr>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20000"/>
                        </a:spcBef>
                        <a:spcAft>
                          <a:spcPct val="0"/>
                        </a:spcAft>
                        <a:buClr>
                          <a:schemeClr val="accent1"/>
                        </a:buClr>
                        <a:buSzPct val="50000"/>
                        <a:buFont typeface="Wingdings" panose="05000000000000000000" pitchFamily="2" charset="2"/>
                        <a:defRPr>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20000"/>
                        </a:spcBef>
                        <a:spcAft>
                          <a:spcPct val="0"/>
                        </a:spcAft>
                        <a:buClr>
                          <a:schemeClr val="accent1"/>
                        </a:buClr>
                        <a:buSzPct val="50000"/>
                        <a:buFont typeface="Wingdings" panose="05000000000000000000" pitchFamily="2" charset="2"/>
                        <a:defRPr>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20000"/>
                        </a:spcBef>
                        <a:spcAft>
                          <a:spcPct val="0"/>
                        </a:spcAft>
                        <a:buClr>
                          <a:schemeClr val="accent1"/>
                        </a:buClr>
                        <a:buSzPct val="50000"/>
                        <a:buFont typeface="Wingdings" panose="05000000000000000000" pitchFamily="2" charset="2"/>
                        <a:defRPr>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15000"/>
                        </a:lnSpc>
                        <a:spcBef>
                          <a:spcPct val="0"/>
                        </a:spcBef>
                        <a:spcAft>
                          <a:spcPct val="0"/>
                        </a:spcAft>
                        <a:buClrTx/>
                        <a:buSzTx/>
                        <a:buFontTx/>
                        <a:buNone/>
                      </a:pPr>
                      <a:r>
                        <a:rPr kumimoji="0" lang="zh-CN" altLang="zh-CN" sz="1000" b="0" i="0" u="none" strike="noStrike" cap="none" normalizeH="0" baseline="0">
                          <a:ln>
                            <a:noFill/>
                          </a:ln>
                          <a:solidFill>
                            <a:schemeClr val="tx1"/>
                          </a:solidFill>
                          <a:effectLst/>
                          <a:latin typeface="Calibri" panose="020F0502020204030204" charset="0"/>
                          <a:ea typeface="宋体" panose="02010600030101010101" pitchFamily="2" charset="-122"/>
                          <a:cs typeface="Times New Roman" panose="02020603050405020304" pitchFamily="18" charset="0"/>
                        </a:rPr>
                        <a:t>来源</a:t>
                      </a:r>
                    </a:p>
                  </a:txBody>
                  <a:tcPr marL="66208" marR="66208"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algn="l" eaLnBrk="0" hangingPunct="0">
                        <a:spcBef>
                          <a:spcPct val="20000"/>
                        </a:spcBef>
                        <a:buClr>
                          <a:schemeClr val="bg2"/>
                        </a:buClr>
                        <a:buSzPct val="70000"/>
                        <a:buFont typeface="Wingdings" panose="05000000000000000000" pitchFamily="2" charset="2"/>
                        <a:defRPr sz="2800">
                          <a:solidFill>
                            <a:schemeClr val="tx1"/>
                          </a:solidFill>
                          <a:latin typeface="Times New Roman" panose="02020603050405020304" pitchFamily="18" charset="0"/>
                          <a:ea typeface="宋体" panose="02010600030101010101" pitchFamily="2" charset="-122"/>
                        </a:defRPr>
                      </a:lvl1pPr>
                      <a:lvl2pPr marL="742950" indent="-285750" algn="l" eaLnBrk="0" hangingPunct="0">
                        <a:spcBef>
                          <a:spcPct val="20000"/>
                        </a:spcBef>
                        <a:buClr>
                          <a:schemeClr val="accent2"/>
                        </a:buClr>
                        <a:buSzPct val="75000"/>
                        <a:buFont typeface="Wingdings" panose="05000000000000000000" pitchFamily="2" charset="2"/>
                        <a:defRPr sz="2400">
                          <a:solidFill>
                            <a:schemeClr val="tx1"/>
                          </a:solidFill>
                          <a:latin typeface="Times New Roman" panose="02020603050405020304" pitchFamily="18" charset="0"/>
                          <a:ea typeface="宋体" panose="02010600030101010101" pitchFamily="2" charset="-122"/>
                        </a:defRPr>
                      </a:lvl2pPr>
                      <a:lvl3pPr marL="1143000" indent="-228600" algn="l" eaLnBrk="0" hangingPunct="0">
                        <a:spcBef>
                          <a:spcPct val="20000"/>
                        </a:spcBef>
                        <a:buClr>
                          <a:schemeClr val="bg2"/>
                        </a:buClr>
                        <a:buSzPct val="65000"/>
                        <a:buFont typeface="Wingdings" panose="05000000000000000000" pitchFamily="2" charset="2"/>
                        <a:defRPr sz="2000">
                          <a:solidFill>
                            <a:schemeClr val="tx1"/>
                          </a:solidFill>
                          <a:latin typeface="Times New Roman" panose="02020603050405020304" pitchFamily="18" charset="0"/>
                          <a:ea typeface="宋体" panose="02010600030101010101" pitchFamily="2" charset="-122"/>
                        </a:defRPr>
                      </a:lvl3pPr>
                      <a:lvl4pPr marL="1600200" indent="-228600" algn="l" eaLnBrk="0" hangingPunct="0">
                        <a:spcBef>
                          <a:spcPct val="20000"/>
                        </a:spcBef>
                        <a:buClr>
                          <a:schemeClr val="accent2"/>
                        </a:buClr>
                        <a:buSzPct val="75000"/>
                        <a:buFont typeface="Wingdings" panose="05000000000000000000" pitchFamily="2" charset="2"/>
                        <a:defRPr>
                          <a:solidFill>
                            <a:schemeClr val="tx1"/>
                          </a:solidFill>
                          <a:latin typeface="Times New Roman" panose="02020603050405020304" pitchFamily="18" charset="0"/>
                          <a:ea typeface="宋体" panose="02010600030101010101" pitchFamily="2" charset="-122"/>
                        </a:defRPr>
                      </a:lvl4pPr>
                      <a:lvl5pPr marL="2057400" indent="-228600" algn="l" eaLnBrk="0" hangingPunct="0">
                        <a:spcBef>
                          <a:spcPct val="20000"/>
                        </a:spcBef>
                        <a:buClr>
                          <a:schemeClr val="accent1"/>
                        </a:buClr>
                        <a:buSzPct val="50000"/>
                        <a:buFont typeface="Wingdings" panose="05000000000000000000" pitchFamily="2" charset="2"/>
                        <a:defRPr>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20000"/>
                        </a:spcBef>
                        <a:spcAft>
                          <a:spcPct val="0"/>
                        </a:spcAft>
                        <a:buClr>
                          <a:schemeClr val="accent1"/>
                        </a:buClr>
                        <a:buSzPct val="50000"/>
                        <a:buFont typeface="Wingdings" panose="05000000000000000000" pitchFamily="2" charset="2"/>
                        <a:defRPr>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20000"/>
                        </a:spcBef>
                        <a:spcAft>
                          <a:spcPct val="0"/>
                        </a:spcAft>
                        <a:buClr>
                          <a:schemeClr val="accent1"/>
                        </a:buClr>
                        <a:buSzPct val="50000"/>
                        <a:buFont typeface="Wingdings" panose="05000000000000000000" pitchFamily="2" charset="2"/>
                        <a:defRPr>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20000"/>
                        </a:spcBef>
                        <a:spcAft>
                          <a:spcPct val="0"/>
                        </a:spcAft>
                        <a:buClr>
                          <a:schemeClr val="accent1"/>
                        </a:buClr>
                        <a:buSzPct val="50000"/>
                        <a:buFont typeface="Wingdings" panose="05000000000000000000" pitchFamily="2" charset="2"/>
                        <a:defRPr>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20000"/>
                        </a:spcBef>
                        <a:spcAft>
                          <a:spcPct val="0"/>
                        </a:spcAft>
                        <a:buClr>
                          <a:schemeClr val="accent1"/>
                        </a:buClr>
                        <a:buSzPct val="50000"/>
                        <a:buFont typeface="Wingdings" panose="05000000000000000000" pitchFamily="2" charset="2"/>
                        <a:defRPr>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15000"/>
                        </a:lnSpc>
                        <a:spcBef>
                          <a:spcPct val="0"/>
                        </a:spcBef>
                        <a:spcAft>
                          <a:spcPct val="0"/>
                        </a:spcAft>
                        <a:buClrTx/>
                        <a:buSzTx/>
                        <a:buFontTx/>
                        <a:buNone/>
                      </a:pPr>
                      <a:r>
                        <a:rPr kumimoji="0" lang="zh-CN" altLang="zh-CN" sz="1000" b="0" i="0" u="none" strike="noStrike" cap="none" normalizeH="0" baseline="0">
                          <a:ln>
                            <a:noFill/>
                          </a:ln>
                          <a:solidFill>
                            <a:schemeClr val="tx1"/>
                          </a:solidFill>
                          <a:effectLst/>
                          <a:latin typeface="Calibri" panose="020F0502020204030204" charset="0"/>
                          <a:ea typeface="宋体" panose="02010600030101010101" pitchFamily="2" charset="-122"/>
                          <a:cs typeface="Times New Roman" panose="02020603050405020304" pitchFamily="18" charset="0"/>
                        </a:rPr>
                        <a:t>各来源单位成本</a:t>
                      </a:r>
                    </a:p>
                  </a:txBody>
                  <a:tcPr marL="66208" marR="66208"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algn="l" eaLnBrk="0" hangingPunct="0">
                        <a:spcBef>
                          <a:spcPct val="20000"/>
                        </a:spcBef>
                        <a:buClr>
                          <a:schemeClr val="bg2"/>
                        </a:buClr>
                        <a:buSzPct val="70000"/>
                        <a:buFont typeface="Wingdings" panose="05000000000000000000" pitchFamily="2" charset="2"/>
                        <a:defRPr sz="2800">
                          <a:solidFill>
                            <a:schemeClr val="tx1"/>
                          </a:solidFill>
                          <a:latin typeface="Times New Roman" panose="02020603050405020304" pitchFamily="18" charset="0"/>
                          <a:ea typeface="宋体" panose="02010600030101010101" pitchFamily="2" charset="-122"/>
                        </a:defRPr>
                      </a:lvl1pPr>
                      <a:lvl2pPr marL="742950" indent="-285750" algn="l" eaLnBrk="0" hangingPunct="0">
                        <a:spcBef>
                          <a:spcPct val="20000"/>
                        </a:spcBef>
                        <a:buClr>
                          <a:schemeClr val="accent2"/>
                        </a:buClr>
                        <a:buSzPct val="75000"/>
                        <a:buFont typeface="Wingdings" panose="05000000000000000000" pitchFamily="2" charset="2"/>
                        <a:defRPr sz="2400">
                          <a:solidFill>
                            <a:schemeClr val="tx1"/>
                          </a:solidFill>
                          <a:latin typeface="Times New Roman" panose="02020603050405020304" pitchFamily="18" charset="0"/>
                          <a:ea typeface="宋体" panose="02010600030101010101" pitchFamily="2" charset="-122"/>
                        </a:defRPr>
                      </a:lvl2pPr>
                      <a:lvl3pPr marL="1143000" indent="-228600" algn="l" eaLnBrk="0" hangingPunct="0">
                        <a:spcBef>
                          <a:spcPct val="20000"/>
                        </a:spcBef>
                        <a:buClr>
                          <a:schemeClr val="bg2"/>
                        </a:buClr>
                        <a:buSzPct val="65000"/>
                        <a:buFont typeface="Wingdings" panose="05000000000000000000" pitchFamily="2" charset="2"/>
                        <a:defRPr sz="2000">
                          <a:solidFill>
                            <a:schemeClr val="tx1"/>
                          </a:solidFill>
                          <a:latin typeface="Times New Roman" panose="02020603050405020304" pitchFamily="18" charset="0"/>
                          <a:ea typeface="宋体" panose="02010600030101010101" pitchFamily="2" charset="-122"/>
                        </a:defRPr>
                      </a:lvl3pPr>
                      <a:lvl4pPr marL="1600200" indent="-228600" algn="l" eaLnBrk="0" hangingPunct="0">
                        <a:spcBef>
                          <a:spcPct val="20000"/>
                        </a:spcBef>
                        <a:buClr>
                          <a:schemeClr val="accent2"/>
                        </a:buClr>
                        <a:buSzPct val="75000"/>
                        <a:buFont typeface="Wingdings" panose="05000000000000000000" pitchFamily="2" charset="2"/>
                        <a:defRPr>
                          <a:solidFill>
                            <a:schemeClr val="tx1"/>
                          </a:solidFill>
                          <a:latin typeface="Times New Roman" panose="02020603050405020304" pitchFamily="18" charset="0"/>
                          <a:ea typeface="宋体" panose="02010600030101010101" pitchFamily="2" charset="-122"/>
                        </a:defRPr>
                      </a:lvl4pPr>
                      <a:lvl5pPr marL="2057400" indent="-228600" algn="l" eaLnBrk="0" hangingPunct="0">
                        <a:spcBef>
                          <a:spcPct val="20000"/>
                        </a:spcBef>
                        <a:buClr>
                          <a:schemeClr val="accent1"/>
                        </a:buClr>
                        <a:buSzPct val="50000"/>
                        <a:buFont typeface="Wingdings" panose="05000000000000000000" pitchFamily="2" charset="2"/>
                        <a:defRPr>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20000"/>
                        </a:spcBef>
                        <a:spcAft>
                          <a:spcPct val="0"/>
                        </a:spcAft>
                        <a:buClr>
                          <a:schemeClr val="accent1"/>
                        </a:buClr>
                        <a:buSzPct val="50000"/>
                        <a:buFont typeface="Wingdings" panose="05000000000000000000" pitchFamily="2" charset="2"/>
                        <a:defRPr>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20000"/>
                        </a:spcBef>
                        <a:spcAft>
                          <a:spcPct val="0"/>
                        </a:spcAft>
                        <a:buClr>
                          <a:schemeClr val="accent1"/>
                        </a:buClr>
                        <a:buSzPct val="50000"/>
                        <a:buFont typeface="Wingdings" panose="05000000000000000000" pitchFamily="2" charset="2"/>
                        <a:defRPr>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20000"/>
                        </a:spcBef>
                        <a:spcAft>
                          <a:spcPct val="0"/>
                        </a:spcAft>
                        <a:buClr>
                          <a:schemeClr val="accent1"/>
                        </a:buClr>
                        <a:buSzPct val="50000"/>
                        <a:buFont typeface="Wingdings" panose="05000000000000000000" pitchFamily="2" charset="2"/>
                        <a:defRPr>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20000"/>
                        </a:spcBef>
                        <a:spcAft>
                          <a:spcPct val="0"/>
                        </a:spcAft>
                        <a:buClr>
                          <a:schemeClr val="accent1"/>
                        </a:buClr>
                        <a:buSzPct val="50000"/>
                        <a:buFont typeface="Wingdings" panose="05000000000000000000" pitchFamily="2" charset="2"/>
                        <a:defRPr>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15000"/>
                        </a:lnSpc>
                        <a:spcBef>
                          <a:spcPct val="0"/>
                        </a:spcBef>
                        <a:spcAft>
                          <a:spcPct val="0"/>
                        </a:spcAft>
                        <a:buClrTx/>
                        <a:buSzTx/>
                        <a:buFontTx/>
                        <a:buNone/>
                      </a:pPr>
                      <a:r>
                        <a:rPr kumimoji="0" lang="zh-CN" altLang="zh-CN" sz="1000" b="0" i="0" u="none" strike="noStrike" cap="none" normalizeH="0" baseline="0">
                          <a:ln>
                            <a:noFill/>
                          </a:ln>
                          <a:solidFill>
                            <a:schemeClr val="tx1"/>
                          </a:solidFill>
                          <a:effectLst/>
                          <a:latin typeface="Calibri" panose="020F0502020204030204" charset="0"/>
                          <a:ea typeface="宋体" panose="02010600030101010101" pitchFamily="2" charset="-122"/>
                          <a:cs typeface="Times New Roman" panose="02020603050405020304" pitchFamily="18" charset="0"/>
                        </a:rPr>
                        <a:t>累计</a:t>
                      </a:r>
                    </a:p>
                  </a:txBody>
                  <a:tcPr marL="66208" marR="66208"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algn="l" eaLnBrk="0" hangingPunct="0">
                        <a:spcBef>
                          <a:spcPct val="20000"/>
                        </a:spcBef>
                        <a:buClr>
                          <a:schemeClr val="bg2"/>
                        </a:buClr>
                        <a:buSzPct val="70000"/>
                        <a:buFont typeface="Wingdings" panose="05000000000000000000" pitchFamily="2" charset="2"/>
                        <a:defRPr sz="2800">
                          <a:solidFill>
                            <a:schemeClr val="tx1"/>
                          </a:solidFill>
                          <a:latin typeface="Times New Roman" panose="02020603050405020304" pitchFamily="18" charset="0"/>
                          <a:ea typeface="宋体" panose="02010600030101010101" pitchFamily="2" charset="-122"/>
                        </a:defRPr>
                      </a:lvl1pPr>
                      <a:lvl2pPr marL="742950" indent="-285750" algn="l" eaLnBrk="0" hangingPunct="0">
                        <a:spcBef>
                          <a:spcPct val="20000"/>
                        </a:spcBef>
                        <a:buClr>
                          <a:schemeClr val="accent2"/>
                        </a:buClr>
                        <a:buSzPct val="75000"/>
                        <a:buFont typeface="Wingdings" panose="05000000000000000000" pitchFamily="2" charset="2"/>
                        <a:defRPr sz="2400">
                          <a:solidFill>
                            <a:schemeClr val="tx1"/>
                          </a:solidFill>
                          <a:latin typeface="Times New Roman" panose="02020603050405020304" pitchFamily="18" charset="0"/>
                          <a:ea typeface="宋体" panose="02010600030101010101" pitchFamily="2" charset="-122"/>
                        </a:defRPr>
                      </a:lvl2pPr>
                      <a:lvl3pPr marL="1143000" indent="-228600" algn="l" eaLnBrk="0" hangingPunct="0">
                        <a:spcBef>
                          <a:spcPct val="20000"/>
                        </a:spcBef>
                        <a:buClr>
                          <a:schemeClr val="bg2"/>
                        </a:buClr>
                        <a:buSzPct val="65000"/>
                        <a:buFont typeface="Wingdings" panose="05000000000000000000" pitchFamily="2" charset="2"/>
                        <a:defRPr sz="2000">
                          <a:solidFill>
                            <a:schemeClr val="tx1"/>
                          </a:solidFill>
                          <a:latin typeface="Times New Roman" panose="02020603050405020304" pitchFamily="18" charset="0"/>
                          <a:ea typeface="宋体" panose="02010600030101010101" pitchFamily="2" charset="-122"/>
                        </a:defRPr>
                      </a:lvl3pPr>
                      <a:lvl4pPr marL="1600200" indent="-228600" algn="l" eaLnBrk="0" hangingPunct="0">
                        <a:spcBef>
                          <a:spcPct val="20000"/>
                        </a:spcBef>
                        <a:buClr>
                          <a:schemeClr val="accent2"/>
                        </a:buClr>
                        <a:buSzPct val="75000"/>
                        <a:buFont typeface="Wingdings" panose="05000000000000000000" pitchFamily="2" charset="2"/>
                        <a:defRPr>
                          <a:solidFill>
                            <a:schemeClr val="tx1"/>
                          </a:solidFill>
                          <a:latin typeface="Times New Roman" panose="02020603050405020304" pitchFamily="18" charset="0"/>
                          <a:ea typeface="宋体" panose="02010600030101010101" pitchFamily="2" charset="-122"/>
                        </a:defRPr>
                      </a:lvl4pPr>
                      <a:lvl5pPr marL="2057400" indent="-228600" algn="l" eaLnBrk="0" hangingPunct="0">
                        <a:spcBef>
                          <a:spcPct val="20000"/>
                        </a:spcBef>
                        <a:buClr>
                          <a:schemeClr val="accent1"/>
                        </a:buClr>
                        <a:buSzPct val="50000"/>
                        <a:buFont typeface="Wingdings" panose="05000000000000000000" pitchFamily="2" charset="2"/>
                        <a:defRPr>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20000"/>
                        </a:spcBef>
                        <a:spcAft>
                          <a:spcPct val="0"/>
                        </a:spcAft>
                        <a:buClr>
                          <a:schemeClr val="accent1"/>
                        </a:buClr>
                        <a:buSzPct val="50000"/>
                        <a:buFont typeface="Wingdings" panose="05000000000000000000" pitchFamily="2" charset="2"/>
                        <a:defRPr>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20000"/>
                        </a:spcBef>
                        <a:spcAft>
                          <a:spcPct val="0"/>
                        </a:spcAft>
                        <a:buClr>
                          <a:schemeClr val="accent1"/>
                        </a:buClr>
                        <a:buSzPct val="50000"/>
                        <a:buFont typeface="Wingdings" panose="05000000000000000000" pitchFamily="2" charset="2"/>
                        <a:defRPr>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20000"/>
                        </a:spcBef>
                        <a:spcAft>
                          <a:spcPct val="0"/>
                        </a:spcAft>
                        <a:buClr>
                          <a:schemeClr val="accent1"/>
                        </a:buClr>
                        <a:buSzPct val="50000"/>
                        <a:buFont typeface="Wingdings" panose="05000000000000000000" pitchFamily="2" charset="2"/>
                        <a:defRPr>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20000"/>
                        </a:spcBef>
                        <a:spcAft>
                          <a:spcPct val="0"/>
                        </a:spcAft>
                        <a:buClr>
                          <a:schemeClr val="accent1"/>
                        </a:buClr>
                        <a:buSzPct val="50000"/>
                        <a:buFont typeface="Wingdings" panose="05000000000000000000" pitchFamily="2" charset="2"/>
                        <a:defRPr>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15000"/>
                        </a:lnSpc>
                        <a:spcBef>
                          <a:spcPct val="0"/>
                        </a:spcBef>
                        <a:spcAft>
                          <a:spcPct val="0"/>
                        </a:spcAft>
                        <a:buClrTx/>
                        <a:buSzTx/>
                        <a:buFontTx/>
                        <a:buNone/>
                      </a:pPr>
                      <a:r>
                        <a:rPr kumimoji="0" lang="zh-CN" altLang="zh-CN" sz="1000" b="0" i="0" u="none" strike="noStrike" cap="none" normalizeH="0" baseline="0">
                          <a:ln>
                            <a:noFill/>
                          </a:ln>
                          <a:solidFill>
                            <a:schemeClr val="tx1"/>
                          </a:solidFill>
                          <a:effectLst/>
                          <a:latin typeface="Calibri" panose="020F0502020204030204" charset="0"/>
                          <a:ea typeface="宋体" panose="02010600030101010101" pitchFamily="2" charset="-122"/>
                          <a:cs typeface="Times New Roman" panose="02020603050405020304" pitchFamily="18" charset="0"/>
                        </a:rPr>
                        <a:t>各来源单位成本</a:t>
                      </a:r>
                    </a:p>
                  </a:txBody>
                  <a:tcPr marL="66208" marR="66208"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algn="l" eaLnBrk="0" hangingPunct="0">
                        <a:spcBef>
                          <a:spcPct val="20000"/>
                        </a:spcBef>
                        <a:buClr>
                          <a:schemeClr val="bg2"/>
                        </a:buClr>
                        <a:buSzPct val="70000"/>
                        <a:buFont typeface="Wingdings" panose="05000000000000000000" pitchFamily="2" charset="2"/>
                        <a:defRPr sz="2800">
                          <a:solidFill>
                            <a:schemeClr val="tx1"/>
                          </a:solidFill>
                          <a:latin typeface="Times New Roman" panose="02020603050405020304" pitchFamily="18" charset="0"/>
                          <a:ea typeface="宋体" panose="02010600030101010101" pitchFamily="2" charset="-122"/>
                        </a:defRPr>
                      </a:lvl1pPr>
                      <a:lvl2pPr marL="742950" indent="-285750" algn="l" eaLnBrk="0" hangingPunct="0">
                        <a:spcBef>
                          <a:spcPct val="20000"/>
                        </a:spcBef>
                        <a:buClr>
                          <a:schemeClr val="accent2"/>
                        </a:buClr>
                        <a:buSzPct val="75000"/>
                        <a:buFont typeface="Wingdings" panose="05000000000000000000" pitchFamily="2" charset="2"/>
                        <a:defRPr sz="2400">
                          <a:solidFill>
                            <a:schemeClr val="tx1"/>
                          </a:solidFill>
                          <a:latin typeface="Times New Roman" panose="02020603050405020304" pitchFamily="18" charset="0"/>
                          <a:ea typeface="宋体" panose="02010600030101010101" pitchFamily="2" charset="-122"/>
                        </a:defRPr>
                      </a:lvl2pPr>
                      <a:lvl3pPr marL="1143000" indent="-228600" algn="l" eaLnBrk="0" hangingPunct="0">
                        <a:spcBef>
                          <a:spcPct val="20000"/>
                        </a:spcBef>
                        <a:buClr>
                          <a:schemeClr val="bg2"/>
                        </a:buClr>
                        <a:buSzPct val="65000"/>
                        <a:buFont typeface="Wingdings" panose="05000000000000000000" pitchFamily="2" charset="2"/>
                        <a:defRPr sz="2000">
                          <a:solidFill>
                            <a:schemeClr val="tx1"/>
                          </a:solidFill>
                          <a:latin typeface="Times New Roman" panose="02020603050405020304" pitchFamily="18" charset="0"/>
                          <a:ea typeface="宋体" panose="02010600030101010101" pitchFamily="2" charset="-122"/>
                        </a:defRPr>
                      </a:lvl3pPr>
                      <a:lvl4pPr marL="1600200" indent="-228600" algn="l" eaLnBrk="0" hangingPunct="0">
                        <a:spcBef>
                          <a:spcPct val="20000"/>
                        </a:spcBef>
                        <a:buClr>
                          <a:schemeClr val="accent2"/>
                        </a:buClr>
                        <a:buSzPct val="75000"/>
                        <a:buFont typeface="Wingdings" panose="05000000000000000000" pitchFamily="2" charset="2"/>
                        <a:defRPr>
                          <a:solidFill>
                            <a:schemeClr val="tx1"/>
                          </a:solidFill>
                          <a:latin typeface="Times New Roman" panose="02020603050405020304" pitchFamily="18" charset="0"/>
                          <a:ea typeface="宋体" panose="02010600030101010101" pitchFamily="2" charset="-122"/>
                        </a:defRPr>
                      </a:lvl4pPr>
                      <a:lvl5pPr marL="2057400" indent="-228600" algn="l" eaLnBrk="0" hangingPunct="0">
                        <a:spcBef>
                          <a:spcPct val="20000"/>
                        </a:spcBef>
                        <a:buClr>
                          <a:schemeClr val="accent1"/>
                        </a:buClr>
                        <a:buSzPct val="50000"/>
                        <a:buFont typeface="Wingdings" panose="05000000000000000000" pitchFamily="2" charset="2"/>
                        <a:defRPr>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20000"/>
                        </a:spcBef>
                        <a:spcAft>
                          <a:spcPct val="0"/>
                        </a:spcAft>
                        <a:buClr>
                          <a:schemeClr val="accent1"/>
                        </a:buClr>
                        <a:buSzPct val="50000"/>
                        <a:buFont typeface="Wingdings" panose="05000000000000000000" pitchFamily="2" charset="2"/>
                        <a:defRPr>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20000"/>
                        </a:spcBef>
                        <a:spcAft>
                          <a:spcPct val="0"/>
                        </a:spcAft>
                        <a:buClr>
                          <a:schemeClr val="accent1"/>
                        </a:buClr>
                        <a:buSzPct val="50000"/>
                        <a:buFont typeface="Wingdings" panose="05000000000000000000" pitchFamily="2" charset="2"/>
                        <a:defRPr>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20000"/>
                        </a:spcBef>
                        <a:spcAft>
                          <a:spcPct val="0"/>
                        </a:spcAft>
                        <a:buClr>
                          <a:schemeClr val="accent1"/>
                        </a:buClr>
                        <a:buSzPct val="50000"/>
                        <a:buFont typeface="Wingdings" panose="05000000000000000000" pitchFamily="2" charset="2"/>
                        <a:defRPr>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20000"/>
                        </a:spcBef>
                        <a:spcAft>
                          <a:spcPct val="0"/>
                        </a:spcAft>
                        <a:buClr>
                          <a:schemeClr val="accent1"/>
                        </a:buClr>
                        <a:buSzPct val="50000"/>
                        <a:buFont typeface="Wingdings" panose="05000000000000000000" pitchFamily="2" charset="2"/>
                        <a:defRPr>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15000"/>
                        </a:lnSpc>
                        <a:spcBef>
                          <a:spcPct val="0"/>
                        </a:spcBef>
                        <a:spcAft>
                          <a:spcPct val="0"/>
                        </a:spcAft>
                        <a:buClrTx/>
                        <a:buSzTx/>
                        <a:buFontTx/>
                        <a:buNone/>
                      </a:pPr>
                      <a:r>
                        <a:rPr kumimoji="0" lang="zh-CN" altLang="zh-CN" sz="1000" b="0" i="0" u="none" strike="noStrike" cap="none" normalizeH="0" baseline="0">
                          <a:ln>
                            <a:noFill/>
                          </a:ln>
                          <a:solidFill>
                            <a:schemeClr val="tx1"/>
                          </a:solidFill>
                          <a:effectLst/>
                          <a:latin typeface="Calibri" panose="020F0502020204030204" charset="0"/>
                          <a:ea typeface="宋体" panose="02010600030101010101" pitchFamily="2" charset="-122"/>
                          <a:cs typeface="Times New Roman" panose="02020603050405020304" pitchFamily="18" charset="0"/>
                        </a:rPr>
                        <a:t>累计</a:t>
                      </a:r>
                    </a:p>
                  </a:txBody>
                  <a:tcPr marL="66208" marR="66208"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algn="l" eaLnBrk="0" hangingPunct="0">
                        <a:spcBef>
                          <a:spcPct val="20000"/>
                        </a:spcBef>
                        <a:buClr>
                          <a:schemeClr val="bg2"/>
                        </a:buClr>
                        <a:buSzPct val="70000"/>
                        <a:buFont typeface="Wingdings" panose="05000000000000000000" pitchFamily="2" charset="2"/>
                        <a:defRPr sz="2800">
                          <a:solidFill>
                            <a:schemeClr val="tx1"/>
                          </a:solidFill>
                          <a:latin typeface="Times New Roman" panose="02020603050405020304" pitchFamily="18" charset="0"/>
                          <a:ea typeface="宋体" panose="02010600030101010101" pitchFamily="2" charset="-122"/>
                        </a:defRPr>
                      </a:lvl1pPr>
                      <a:lvl2pPr marL="742950" indent="-285750" algn="l" eaLnBrk="0" hangingPunct="0">
                        <a:spcBef>
                          <a:spcPct val="20000"/>
                        </a:spcBef>
                        <a:buClr>
                          <a:schemeClr val="accent2"/>
                        </a:buClr>
                        <a:buSzPct val="75000"/>
                        <a:buFont typeface="Wingdings" panose="05000000000000000000" pitchFamily="2" charset="2"/>
                        <a:defRPr sz="2400">
                          <a:solidFill>
                            <a:schemeClr val="tx1"/>
                          </a:solidFill>
                          <a:latin typeface="Times New Roman" panose="02020603050405020304" pitchFamily="18" charset="0"/>
                          <a:ea typeface="宋体" panose="02010600030101010101" pitchFamily="2" charset="-122"/>
                        </a:defRPr>
                      </a:lvl2pPr>
                      <a:lvl3pPr marL="1143000" indent="-228600" algn="l" eaLnBrk="0" hangingPunct="0">
                        <a:spcBef>
                          <a:spcPct val="20000"/>
                        </a:spcBef>
                        <a:buClr>
                          <a:schemeClr val="bg2"/>
                        </a:buClr>
                        <a:buSzPct val="65000"/>
                        <a:buFont typeface="Wingdings" panose="05000000000000000000" pitchFamily="2" charset="2"/>
                        <a:defRPr sz="2000">
                          <a:solidFill>
                            <a:schemeClr val="tx1"/>
                          </a:solidFill>
                          <a:latin typeface="Times New Roman" panose="02020603050405020304" pitchFamily="18" charset="0"/>
                          <a:ea typeface="宋体" panose="02010600030101010101" pitchFamily="2" charset="-122"/>
                        </a:defRPr>
                      </a:lvl3pPr>
                      <a:lvl4pPr marL="1600200" indent="-228600" algn="l" eaLnBrk="0" hangingPunct="0">
                        <a:spcBef>
                          <a:spcPct val="20000"/>
                        </a:spcBef>
                        <a:buClr>
                          <a:schemeClr val="accent2"/>
                        </a:buClr>
                        <a:buSzPct val="75000"/>
                        <a:buFont typeface="Wingdings" panose="05000000000000000000" pitchFamily="2" charset="2"/>
                        <a:defRPr>
                          <a:solidFill>
                            <a:schemeClr val="tx1"/>
                          </a:solidFill>
                          <a:latin typeface="Times New Roman" panose="02020603050405020304" pitchFamily="18" charset="0"/>
                          <a:ea typeface="宋体" panose="02010600030101010101" pitchFamily="2" charset="-122"/>
                        </a:defRPr>
                      </a:lvl4pPr>
                      <a:lvl5pPr marL="2057400" indent="-228600" algn="l" eaLnBrk="0" hangingPunct="0">
                        <a:spcBef>
                          <a:spcPct val="20000"/>
                        </a:spcBef>
                        <a:buClr>
                          <a:schemeClr val="accent1"/>
                        </a:buClr>
                        <a:buSzPct val="50000"/>
                        <a:buFont typeface="Wingdings" panose="05000000000000000000" pitchFamily="2" charset="2"/>
                        <a:defRPr>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20000"/>
                        </a:spcBef>
                        <a:spcAft>
                          <a:spcPct val="0"/>
                        </a:spcAft>
                        <a:buClr>
                          <a:schemeClr val="accent1"/>
                        </a:buClr>
                        <a:buSzPct val="50000"/>
                        <a:buFont typeface="Wingdings" panose="05000000000000000000" pitchFamily="2" charset="2"/>
                        <a:defRPr>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20000"/>
                        </a:spcBef>
                        <a:spcAft>
                          <a:spcPct val="0"/>
                        </a:spcAft>
                        <a:buClr>
                          <a:schemeClr val="accent1"/>
                        </a:buClr>
                        <a:buSzPct val="50000"/>
                        <a:buFont typeface="Wingdings" panose="05000000000000000000" pitchFamily="2" charset="2"/>
                        <a:defRPr>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20000"/>
                        </a:spcBef>
                        <a:spcAft>
                          <a:spcPct val="0"/>
                        </a:spcAft>
                        <a:buClr>
                          <a:schemeClr val="accent1"/>
                        </a:buClr>
                        <a:buSzPct val="50000"/>
                        <a:buFont typeface="Wingdings" panose="05000000000000000000" pitchFamily="2" charset="2"/>
                        <a:defRPr>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20000"/>
                        </a:spcBef>
                        <a:spcAft>
                          <a:spcPct val="0"/>
                        </a:spcAft>
                        <a:buClr>
                          <a:schemeClr val="accent1"/>
                        </a:buClr>
                        <a:buSzPct val="50000"/>
                        <a:buFont typeface="Wingdings" panose="05000000000000000000" pitchFamily="2" charset="2"/>
                        <a:defRPr>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15000"/>
                        </a:lnSpc>
                        <a:spcBef>
                          <a:spcPct val="0"/>
                        </a:spcBef>
                        <a:spcAft>
                          <a:spcPct val="0"/>
                        </a:spcAft>
                        <a:buClrTx/>
                        <a:buSzTx/>
                        <a:buFontTx/>
                        <a:buNone/>
                      </a:pPr>
                      <a:r>
                        <a:rPr kumimoji="0" lang="zh-CN" altLang="zh-CN" sz="1000" b="0" i="0" u="none" strike="noStrike" cap="none" normalizeH="0" baseline="0">
                          <a:ln>
                            <a:noFill/>
                          </a:ln>
                          <a:solidFill>
                            <a:schemeClr val="tx1"/>
                          </a:solidFill>
                          <a:effectLst/>
                          <a:latin typeface="Calibri" panose="020F0502020204030204" charset="0"/>
                          <a:ea typeface="宋体" panose="02010600030101010101" pitchFamily="2" charset="-122"/>
                          <a:cs typeface="Times New Roman" panose="02020603050405020304" pitchFamily="18" charset="0"/>
                        </a:rPr>
                        <a:t>各来源单位成本</a:t>
                      </a:r>
                    </a:p>
                  </a:txBody>
                  <a:tcPr marL="66208" marR="66208"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algn="l" eaLnBrk="0" hangingPunct="0">
                        <a:spcBef>
                          <a:spcPct val="20000"/>
                        </a:spcBef>
                        <a:buClr>
                          <a:schemeClr val="bg2"/>
                        </a:buClr>
                        <a:buSzPct val="70000"/>
                        <a:buFont typeface="Wingdings" panose="05000000000000000000" pitchFamily="2" charset="2"/>
                        <a:defRPr sz="2800">
                          <a:solidFill>
                            <a:schemeClr val="tx1"/>
                          </a:solidFill>
                          <a:latin typeface="Times New Roman" panose="02020603050405020304" pitchFamily="18" charset="0"/>
                          <a:ea typeface="宋体" panose="02010600030101010101" pitchFamily="2" charset="-122"/>
                        </a:defRPr>
                      </a:lvl1pPr>
                      <a:lvl2pPr marL="742950" indent="-285750" algn="l" eaLnBrk="0" hangingPunct="0">
                        <a:spcBef>
                          <a:spcPct val="20000"/>
                        </a:spcBef>
                        <a:buClr>
                          <a:schemeClr val="accent2"/>
                        </a:buClr>
                        <a:buSzPct val="75000"/>
                        <a:buFont typeface="Wingdings" panose="05000000000000000000" pitchFamily="2" charset="2"/>
                        <a:defRPr sz="2400">
                          <a:solidFill>
                            <a:schemeClr val="tx1"/>
                          </a:solidFill>
                          <a:latin typeface="Times New Roman" panose="02020603050405020304" pitchFamily="18" charset="0"/>
                          <a:ea typeface="宋体" panose="02010600030101010101" pitchFamily="2" charset="-122"/>
                        </a:defRPr>
                      </a:lvl2pPr>
                      <a:lvl3pPr marL="1143000" indent="-228600" algn="l" eaLnBrk="0" hangingPunct="0">
                        <a:spcBef>
                          <a:spcPct val="20000"/>
                        </a:spcBef>
                        <a:buClr>
                          <a:schemeClr val="bg2"/>
                        </a:buClr>
                        <a:buSzPct val="65000"/>
                        <a:buFont typeface="Wingdings" panose="05000000000000000000" pitchFamily="2" charset="2"/>
                        <a:defRPr sz="2000">
                          <a:solidFill>
                            <a:schemeClr val="tx1"/>
                          </a:solidFill>
                          <a:latin typeface="Times New Roman" panose="02020603050405020304" pitchFamily="18" charset="0"/>
                          <a:ea typeface="宋体" panose="02010600030101010101" pitchFamily="2" charset="-122"/>
                        </a:defRPr>
                      </a:lvl3pPr>
                      <a:lvl4pPr marL="1600200" indent="-228600" algn="l" eaLnBrk="0" hangingPunct="0">
                        <a:spcBef>
                          <a:spcPct val="20000"/>
                        </a:spcBef>
                        <a:buClr>
                          <a:schemeClr val="accent2"/>
                        </a:buClr>
                        <a:buSzPct val="75000"/>
                        <a:buFont typeface="Wingdings" panose="05000000000000000000" pitchFamily="2" charset="2"/>
                        <a:defRPr>
                          <a:solidFill>
                            <a:schemeClr val="tx1"/>
                          </a:solidFill>
                          <a:latin typeface="Times New Roman" panose="02020603050405020304" pitchFamily="18" charset="0"/>
                          <a:ea typeface="宋体" panose="02010600030101010101" pitchFamily="2" charset="-122"/>
                        </a:defRPr>
                      </a:lvl4pPr>
                      <a:lvl5pPr marL="2057400" indent="-228600" algn="l" eaLnBrk="0" hangingPunct="0">
                        <a:spcBef>
                          <a:spcPct val="20000"/>
                        </a:spcBef>
                        <a:buClr>
                          <a:schemeClr val="accent1"/>
                        </a:buClr>
                        <a:buSzPct val="50000"/>
                        <a:buFont typeface="Wingdings" panose="05000000000000000000" pitchFamily="2" charset="2"/>
                        <a:defRPr>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20000"/>
                        </a:spcBef>
                        <a:spcAft>
                          <a:spcPct val="0"/>
                        </a:spcAft>
                        <a:buClr>
                          <a:schemeClr val="accent1"/>
                        </a:buClr>
                        <a:buSzPct val="50000"/>
                        <a:buFont typeface="Wingdings" panose="05000000000000000000" pitchFamily="2" charset="2"/>
                        <a:defRPr>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20000"/>
                        </a:spcBef>
                        <a:spcAft>
                          <a:spcPct val="0"/>
                        </a:spcAft>
                        <a:buClr>
                          <a:schemeClr val="accent1"/>
                        </a:buClr>
                        <a:buSzPct val="50000"/>
                        <a:buFont typeface="Wingdings" panose="05000000000000000000" pitchFamily="2" charset="2"/>
                        <a:defRPr>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20000"/>
                        </a:spcBef>
                        <a:spcAft>
                          <a:spcPct val="0"/>
                        </a:spcAft>
                        <a:buClr>
                          <a:schemeClr val="accent1"/>
                        </a:buClr>
                        <a:buSzPct val="50000"/>
                        <a:buFont typeface="Wingdings" panose="05000000000000000000" pitchFamily="2" charset="2"/>
                        <a:defRPr>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20000"/>
                        </a:spcBef>
                        <a:spcAft>
                          <a:spcPct val="0"/>
                        </a:spcAft>
                        <a:buClr>
                          <a:schemeClr val="accent1"/>
                        </a:buClr>
                        <a:buSzPct val="50000"/>
                        <a:buFont typeface="Wingdings" panose="05000000000000000000" pitchFamily="2" charset="2"/>
                        <a:defRPr>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15000"/>
                        </a:lnSpc>
                        <a:spcBef>
                          <a:spcPct val="0"/>
                        </a:spcBef>
                        <a:spcAft>
                          <a:spcPct val="0"/>
                        </a:spcAft>
                        <a:buClrTx/>
                        <a:buSzTx/>
                        <a:buFontTx/>
                        <a:buNone/>
                      </a:pPr>
                      <a:r>
                        <a:rPr kumimoji="0" lang="zh-CN" altLang="zh-CN" sz="1000" b="0" i="0" u="none" strike="noStrike" cap="none" normalizeH="0" baseline="0">
                          <a:ln>
                            <a:noFill/>
                          </a:ln>
                          <a:solidFill>
                            <a:schemeClr val="tx1"/>
                          </a:solidFill>
                          <a:effectLst/>
                          <a:latin typeface="Calibri" panose="020F0502020204030204" charset="0"/>
                          <a:ea typeface="宋体" panose="02010600030101010101" pitchFamily="2" charset="-122"/>
                          <a:cs typeface="Times New Roman" panose="02020603050405020304" pitchFamily="18" charset="0"/>
                        </a:rPr>
                        <a:t>累计</a:t>
                      </a:r>
                    </a:p>
                  </a:txBody>
                  <a:tcPr marL="66208" marR="66208"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342900">
                <a:tc>
                  <a:txBody>
                    <a:bodyPr/>
                    <a:lstStyle>
                      <a:lvl1pPr algn="l" eaLnBrk="0" hangingPunct="0">
                        <a:spcBef>
                          <a:spcPct val="20000"/>
                        </a:spcBef>
                        <a:buClr>
                          <a:schemeClr val="bg2"/>
                        </a:buClr>
                        <a:buSzPct val="70000"/>
                        <a:buFont typeface="Wingdings" panose="05000000000000000000" pitchFamily="2" charset="2"/>
                        <a:defRPr sz="2800">
                          <a:solidFill>
                            <a:schemeClr val="tx1"/>
                          </a:solidFill>
                          <a:latin typeface="Times New Roman" panose="02020603050405020304" pitchFamily="18" charset="0"/>
                          <a:ea typeface="宋体" panose="02010600030101010101" pitchFamily="2" charset="-122"/>
                        </a:defRPr>
                      </a:lvl1pPr>
                      <a:lvl2pPr marL="742950" indent="-285750" algn="l" eaLnBrk="0" hangingPunct="0">
                        <a:spcBef>
                          <a:spcPct val="20000"/>
                        </a:spcBef>
                        <a:buClr>
                          <a:schemeClr val="accent2"/>
                        </a:buClr>
                        <a:buSzPct val="75000"/>
                        <a:buFont typeface="Wingdings" panose="05000000000000000000" pitchFamily="2" charset="2"/>
                        <a:defRPr sz="2400">
                          <a:solidFill>
                            <a:schemeClr val="tx1"/>
                          </a:solidFill>
                          <a:latin typeface="Times New Roman" panose="02020603050405020304" pitchFamily="18" charset="0"/>
                          <a:ea typeface="宋体" panose="02010600030101010101" pitchFamily="2" charset="-122"/>
                        </a:defRPr>
                      </a:lvl2pPr>
                      <a:lvl3pPr marL="1143000" indent="-228600" algn="l" eaLnBrk="0" hangingPunct="0">
                        <a:spcBef>
                          <a:spcPct val="20000"/>
                        </a:spcBef>
                        <a:buClr>
                          <a:schemeClr val="bg2"/>
                        </a:buClr>
                        <a:buSzPct val="65000"/>
                        <a:buFont typeface="Wingdings" panose="05000000000000000000" pitchFamily="2" charset="2"/>
                        <a:defRPr sz="2000">
                          <a:solidFill>
                            <a:schemeClr val="tx1"/>
                          </a:solidFill>
                          <a:latin typeface="Times New Roman" panose="02020603050405020304" pitchFamily="18" charset="0"/>
                          <a:ea typeface="宋体" panose="02010600030101010101" pitchFamily="2" charset="-122"/>
                        </a:defRPr>
                      </a:lvl3pPr>
                      <a:lvl4pPr marL="1600200" indent="-228600" algn="l" eaLnBrk="0" hangingPunct="0">
                        <a:spcBef>
                          <a:spcPct val="20000"/>
                        </a:spcBef>
                        <a:buClr>
                          <a:schemeClr val="accent2"/>
                        </a:buClr>
                        <a:buSzPct val="75000"/>
                        <a:buFont typeface="Wingdings" panose="05000000000000000000" pitchFamily="2" charset="2"/>
                        <a:defRPr>
                          <a:solidFill>
                            <a:schemeClr val="tx1"/>
                          </a:solidFill>
                          <a:latin typeface="Times New Roman" panose="02020603050405020304" pitchFamily="18" charset="0"/>
                          <a:ea typeface="宋体" panose="02010600030101010101" pitchFamily="2" charset="-122"/>
                        </a:defRPr>
                      </a:lvl4pPr>
                      <a:lvl5pPr marL="2057400" indent="-228600" algn="l" eaLnBrk="0" hangingPunct="0">
                        <a:spcBef>
                          <a:spcPct val="20000"/>
                        </a:spcBef>
                        <a:buClr>
                          <a:schemeClr val="accent1"/>
                        </a:buClr>
                        <a:buSzPct val="50000"/>
                        <a:buFont typeface="Wingdings" panose="05000000000000000000" pitchFamily="2" charset="2"/>
                        <a:defRPr>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20000"/>
                        </a:spcBef>
                        <a:spcAft>
                          <a:spcPct val="0"/>
                        </a:spcAft>
                        <a:buClr>
                          <a:schemeClr val="accent1"/>
                        </a:buClr>
                        <a:buSzPct val="50000"/>
                        <a:buFont typeface="Wingdings" panose="05000000000000000000" pitchFamily="2" charset="2"/>
                        <a:defRPr>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20000"/>
                        </a:spcBef>
                        <a:spcAft>
                          <a:spcPct val="0"/>
                        </a:spcAft>
                        <a:buClr>
                          <a:schemeClr val="accent1"/>
                        </a:buClr>
                        <a:buSzPct val="50000"/>
                        <a:buFont typeface="Wingdings" panose="05000000000000000000" pitchFamily="2" charset="2"/>
                        <a:defRPr>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20000"/>
                        </a:spcBef>
                        <a:spcAft>
                          <a:spcPct val="0"/>
                        </a:spcAft>
                        <a:buClr>
                          <a:schemeClr val="accent1"/>
                        </a:buClr>
                        <a:buSzPct val="50000"/>
                        <a:buFont typeface="Wingdings" panose="05000000000000000000" pitchFamily="2" charset="2"/>
                        <a:defRPr>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20000"/>
                        </a:spcBef>
                        <a:spcAft>
                          <a:spcPct val="0"/>
                        </a:spcAft>
                        <a:buClr>
                          <a:schemeClr val="accent1"/>
                        </a:buClr>
                        <a:buSzPct val="50000"/>
                        <a:buFont typeface="Wingdings" panose="05000000000000000000" pitchFamily="2" charset="2"/>
                        <a:defRPr>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15000"/>
                        </a:lnSpc>
                        <a:spcBef>
                          <a:spcPct val="0"/>
                        </a:spcBef>
                        <a:spcAft>
                          <a:spcPct val="0"/>
                        </a:spcAft>
                        <a:buClrTx/>
                        <a:buSzTx/>
                        <a:buFontTx/>
                        <a:buNone/>
                      </a:pPr>
                      <a:r>
                        <a:rPr kumimoji="0" lang="zh-CN" altLang="zh-CN" sz="1000" b="0" i="0" u="none" strike="noStrike" cap="none" normalizeH="0" baseline="0">
                          <a:ln>
                            <a:noFill/>
                          </a:ln>
                          <a:solidFill>
                            <a:schemeClr val="tx1"/>
                          </a:solidFill>
                          <a:effectLst/>
                          <a:latin typeface="Calibri" panose="020F0502020204030204" charset="0"/>
                          <a:ea typeface="宋体" panose="02010600030101010101" pitchFamily="2" charset="-122"/>
                          <a:cs typeface="Times New Roman" panose="02020603050405020304" pitchFamily="18" charset="0"/>
                        </a:rPr>
                        <a:t>直接应聘者</a:t>
                      </a:r>
                    </a:p>
                  </a:txBody>
                  <a:tcPr marL="66208" marR="66208"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algn="l" eaLnBrk="0" hangingPunct="0">
                        <a:spcBef>
                          <a:spcPct val="20000"/>
                        </a:spcBef>
                        <a:buClr>
                          <a:schemeClr val="bg2"/>
                        </a:buClr>
                        <a:buSzPct val="70000"/>
                        <a:buFont typeface="Wingdings" panose="05000000000000000000" pitchFamily="2" charset="2"/>
                        <a:defRPr sz="2800">
                          <a:solidFill>
                            <a:schemeClr val="tx1"/>
                          </a:solidFill>
                          <a:latin typeface="Times New Roman" panose="02020603050405020304" pitchFamily="18" charset="0"/>
                          <a:ea typeface="宋体" panose="02010600030101010101" pitchFamily="2" charset="-122"/>
                        </a:defRPr>
                      </a:lvl1pPr>
                      <a:lvl2pPr marL="742950" indent="-285750" algn="l" eaLnBrk="0" hangingPunct="0">
                        <a:spcBef>
                          <a:spcPct val="20000"/>
                        </a:spcBef>
                        <a:buClr>
                          <a:schemeClr val="accent2"/>
                        </a:buClr>
                        <a:buSzPct val="75000"/>
                        <a:buFont typeface="Wingdings" panose="05000000000000000000" pitchFamily="2" charset="2"/>
                        <a:defRPr sz="2400">
                          <a:solidFill>
                            <a:schemeClr val="tx1"/>
                          </a:solidFill>
                          <a:latin typeface="Times New Roman" panose="02020603050405020304" pitchFamily="18" charset="0"/>
                          <a:ea typeface="宋体" panose="02010600030101010101" pitchFamily="2" charset="-122"/>
                        </a:defRPr>
                      </a:lvl2pPr>
                      <a:lvl3pPr marL="1143000" indent="-228600" algn="l" eaLnBrk="0" hangingPunct="0">
                        <a:spcBef>
                          <a:spcPct val="20000"/>
                        </a:spcBef>
                        <a:buClr>
                          <a:schemeClr val="bg2"/>
                        </a:buClr>
                        <a:buSzPct val="65000"/>
                        <a:buFont typeface="Wingdings" panose="05000000000000000000" pitchFamily="2" charset="2"/>
                        <a:defRPr sz="2000">
                          <a:solidFill>
                            <a:schemeClr val="tx1"/>
                          </a:solidFill>
                          <a:latin typeface="Times New Roman" panose="02020603050405020304" pitchFamily="18" charset="0"/>
                          <a:ea typeface="宋体" panose="02010600030101010101" pitchFamily="2" charset="-122"/>
                        </a:defRPr>
                      </a:lvl3pPr>
                      <a:lvl4pPr marL="1600200" indent="-228600" algn="l" eaLnBrk="0" hangingPunct="0">
                        <a:spcBef>
                          <a:spcPct val="20000"/>
                        </a:spcBef>
                        <a:buClr>
                          <a:schemeClr val="accent2"/>
                        </a:buClr>
                        <a:buSzPct val="75000"/>
                        <a:buFont typeface="Wingdings" panose="05000000000000000000" pitchFamily="2" charset="2"/>
                        <a:defRPr>
                          <a:solidFill>
                            <a:schemeClr val="tx1"/>
                          </a:solidFill>
                          <a:latin typeface="Times New Roman" panose="02020603050405020304" pitchFamily="18" charset="0"/>
                          <a:ea typeface="宋体" panose="02010600030101010101" pitchFamily="2" charset="-122"/>
                        </a:defRPr>
                      </a:lvl4pPr>
                      <a:lvl5pPr marL="2057400" indent="-228600" algn="l" eaLnBrk="0" hangingPunct="0">
                        <a:spcBef>
                          <a:spcPct val="20000"/>
                        </a:spcBef>
                        <a:buClr>
                          <a:schemeClr val="accent1"/>
                        </a:buClr>
                        <a:buSzPct val="50000"/>
                        <a:buFont typeface="Wingdings" panose="05000000000000000000" pitchFamily="2" charset="2"/>
                        <a:defRPr>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20000"/>
                        </a:spcBef>
                        <a:spcAft>
                          <a:spcPct val="0"/>
                        </a:spcAft>
                        <a:buClr>
                          <a:schemeClr val="accent1"/>
                        </a:buClr>
                        <a:buSzPct val="50000"/>
                        <a:buFont typeface="Wingdings" panose="05000000000000000000" pitchFamily="2" charset="2"/>
                        <a:defRPr>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20000"/>
                        </a:spcBef>
                        <a:spcAft>
                          <a:spcPct val="0"/>
                        </a:spcAft>
                        <a:buClr>
                          <a:schemeClr val="accent1"/>
                        </a:buClr>
                        <a:buSzPct val="50000"/>
                        <a:buFont typeface="Wingdings" panose="05000000000000000000" pitchFamily="2" charset="2"/>
                        <a:defRPr>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20000"/>
                        </a:spcBef>
                        <a:spcAft>
                          <a:spcPct val="0"/>
                        </a:spcAft>
                        <a:buClr>
                          <a:schemeClr val="accent1"/>
                        </a:buClr>
                        <a:buSzPct val="50000"/>
                        <a:buFont typeface="Wingdings" panose="05000000000000000000" pitchFamily="2" charset="2"/>
                        <a:defRPr>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20000"/>
                        </a:spcBef>
                        <a:spcAft>
                          <a:spcPct val="0"/>
                        </a:spcAft>
                        <a:buClr>
                          <a:schemeClr val="accent1"/>
                        </a:buClr>
                        <a:buSzPct val="50000"/>
                        <a:buFont typeface="Wingdings" panose="05000000000000000000" pitchFamily="2" charset="2"/>
                        <a:defRPr>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15000"/>
                        </a:lnSpc>
                        <a:spcBef>
                          <a:spcPct val="0"/>
                        </a:spcBef>
                        <a:spcAft>
                          <a:spcPct val="0"/>
                        </a:spcAft>
                        <a:buClrTx/>
                        <a:buSzTx/>
                        <a:buFontTx/>
                        <a:buNone/>
                      </a:pPr>
                      <a:r>
                        <a:rPr kumimoji="0" lang="en-US" altLang="zh-CN" sz="1000" b="0" i="0" u="none" strike="noStrike" cap="none" normalizeH="0" baseline="0">
                          <a:ln>
                            <a:noFill/>
                          </a:ln>
                          <a:solidFill>
                            <a:schemeClr val="tx1"/>
                          </a:solidFill>
                          <a:effectLst/>
                          <a:latin typeface="Calibri" panose="020F0502020204030204" charset="0"/>
                          <a:ea typeface="宋体" panose="02010600030101010101" pitchFamily="2" charset="-122"/>
                          <a:cs typeface="Times New Roman" panose="02020603050405020304" pitchFamily="18" charset="0"/>
                        </a:rPr>
                        <a:t>5</a:t>
                      </a:r>
                      <a:endParaRPr kumimoji="0" lang="zh-CN" altLang="zh-CN" sz="1000" b="0" i="0" u="none" strike="noStrike" cap="none" normalizeH="0" baseline="0">
                        <a:ln>
                          <a:noFill/>
                        </a:ln>
                        <a:solidFill>
                          <a:schemeClr val="tx1"/>
                        </a:solidFill>
                        <a:effectLst/>
                        <a:latin typeface="Calibri" panose="020F0502020204030204" charset="0"/>
                        <a:ea typeface="宋体" panose="02010600030101010101" pitchFamily="2" charset="-122"/>
                        <a:cs typeface="Times New Roman" panose="02020603050405020304" pitchFamily="18" charset="0"/>
                      </a:endParaRPr>
                    </a:p>
                  </a:txBody>
                  <a:tcPr marL="66208" marR="66208"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algn="l" eaLnBrk="0" hangingPunct="0">
                        <a:spcBef>
                          <a:spcPct val="20000"/>
                        </a:spcBef>
                        <a:buClr>
                          <a:schemeClr val="bg2"/>
                        </a:buClr>
                        <a:buSzPct val="70000"/>
                        <a:buFont typeface="Wingdings" panose="05000000000000000000" pitchFamily="2" charset="2"/>
                        <a:defRPr sz="2800">
                          <a:solidFill>
                            <a:schemeClr val="tx1"/>
                          </a:solidFill>
                          <a:latin typeface="Times New Roman" panose="02020603050405020304" pitchFamily="18" charset="0"/>
                          <a:ea typeface="宋体" panose="02010600030101010101" pitchFamily="2" charset="-122"/>
                        </a:defRPr>
                      </a:lvl1pPr>
                      <a:lvl2pPr marL="742950" indent="-285750" algn="l" eaLnBrk="0" hangingPunct="0">
                        <a:spcBef>
                          <a:spcPct val="20000"/>
                        </a:spcBef>
                        <a:buClr>
                          <a:schemeClr val="accent2"/>
                        </a:buClr>
                        <a:buSzPct val="75000"/>
                        <a:buFont typeface="Wingdings" panose="05000000000000000000" pitchFamily="2" charset="2"/>
                        <a:defRPr sz="2400">
                          <a:solidFill>
                            <a:schemeClr val="tx1"/>
                          </a:solidFill>
                          <a:latin typeface="Times New Roman" panose="02020603050405020304" pitchFamily="18" charset="0"/>
                          <a:ea typeface="宋体" panose="02010600030101010101" pitchFamily="2" charset="-122"/>
                        </a:defRPr>
                      </a:lvl2pPr>
                      <a:lvl3pPr marL="1143000" indent="-228600" algn="l" eaLnBrk="0" hangingPunct="0">
                        <a:spcBef>
                          <a:spcPct val="20000"/>
                        </a:spcBef>
                        <a:buClr>
                          <a:schemeClr val="bg2"/>
                        </a:buClr>
                        <a:buSzPct val="65000"/>
                        <a:buFont typeface="Wingdings" panose="05000000000000000000" pitchFamily="2" charset="2"/>
                        <a:defRPr sz="2000">
                          <a:solidFill>
                            <a:schemeClr val="tx1"/>
                          </a:solidFill>
                          <a:latin typeface="Times New Roman" panose="02020603050405020304" pitchFamily="18" charset="0"/>
                          <a:ea typeface="宋体" panose="02010600030101010101" pitchFamily="2" charset="-122"/>
                        </a:defRPr>
                      </a:lvl3pPr>
                      <a:lvl4pPr marL="1600200" indent="-228600" algn="l" eaLnBrk="0" hangingPunct="0">
                        <a:spcBef>
                          <a:spcPct val="20000"/>
                        </a:spcBef>
                        <a:buClr>
                          <a:schemeClr val="accent2"/>
                        </a:buClr>
                        <a:buSzPct val="75000"/>
                        <a:buFont typeface="Wingdings" panose="05000000000000000000" pitchFamily="2" charset="2"/>
                        <a:defRPr>
                          <a:solidFill>
                            <a:schemeClr val="tx1"/>
                          </a:solidFill>
                          <a:latin typeface="Times New Roman" panose="02020603050405020304" pitchFamily="18" charset="0"/>
                          <a:ea typeface="宋体" panose="02010600030101010101" pitchFamily="2" charset="-122"/>
                        </a:defRPr>
                      </a:lvl4pPr>
                      <a:lvl5pPr marL="2057400" indent="-228600" algn="l" eaLnBrk="0" hangingPunct="0">
                        <a:spcBef>
                          <a:spcPct val="20000"/>
                        </a:spcBef>
                        <a:buClr>
                          <a:schemeClr val="accent1"/>
                        </a:buClr>
                        <a:buSzPct val="50000"/>
                        <a:buFont typeface="Wingdings" panose="05000000000000000000" pitchFamily="2" charset="2"/>
                        <a:defRPr>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20000"/>
                        </a:spcBef>
                        <a:spcAft>
                          <a:spcPct val="0"/>
                        </a:spcAft>
                        <a:buClr>
                          <a:schemeClr val="accent1"/>
                        </a:buClr>
                        <a:buSzPct val="50000"/>
                        <a:buFont typeface="Wingdings" panose="05000000000000000000" pitchFamily="2" charset="2"/>
                        <a:defRPr>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20000"/>
                        </a:spcBef>
                        <a:spcAft>
                          <a:spcPct val="0"/>
                        </a:spcAft>
                        <a:buClr>
                          <a:schemeClr val="accent1"/>
                        </a:buClr>
                        <a:buSzPct val="50000"/>
                        <a:buFont typeface="Wingdings" panose="05000000000000000000" pitchFamily="2" charset="2"/>
                        <a:defRPr>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20000"/>
                        </a:spcBef>
                        <a:spcAft>
                          <a:spcPct val="0"/>
                        </a:spcAft>
                        <a:buClr>
                          <a:schemeClr val="accent1"/>
                        </a:buClr>
                        <a:buSzPct val="50000"/>
                        <a:buFont typeface="Wingdings" panose="05000000000000000000" pitchFamily="2" charset="2"/>
                        <a:defRPr>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20000"/>
                        </a:spcBef>
                        <a:spcAft>
                          <a:spcPct val="0"/>
                        </a:spcAft>
                        <a:buClr>
                          <a:schemeClr val="accent1"/>
                        </a:buClr>
                        <a:buSzPct val="50000"/>
                        <a:buFont typeface="Wingdings" panose="05000000000000000000" pitchFamily="2" charset="2"/>
                        <a:defRPr>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15000"/>
                        </a:lnSpc>
                        <a:spcBef>
                          <a:spcPct val="0"/>
                        </a:spcBef>
                        <a:spcAft>
                          <a:spcPct val="0"/>
                        </a:spcAft>
                        <a:buClrTx/>
                        <a:buSzTx/>
                        <a:buFontTx/>
                        <a:buNone/>
                      </a:pPr>
                      <a:r>
                        <a:rPr kumimoji="0" lang="en-US" altLang="zh-CN" sz="1000" b="0" i="0" u="none" strike="noStrike" cap="none" normalizeH="0" baseline="0">
                          <a:ln>
                            <a:noFill/>
                          </a:ln>
                          <a:solidFill>
                            <a:schemeClr val="tx1"/>
                          </a:solidFill>
                          <a:effectLst/>
                          <a:latin typeface="Calibri" panose="020F0502020204030204" charset="0"/>
                          <a:ea typeface="宋体" panose="02010600030101010101" pitchFamily="2" charset="-122"/>
                          <a:cs typeface="Times New Roman" panose="02020603050405020304" pitchFamily="18" charset="0"/>
                        </a:rPr>
                        <a:t>5</a:t>
                      </a:r>
                      <a:endParaRPr kumimoji="0" lang="zh-CN" altLang="zh-CN" sz="1000" b="0" i="0" u="none" strike="noStrike" cap="none" normalizeH="0" baseline="0">
                        <a:ln>
                          <a:noFill/>
                        </a:ln>
                        <a:solidFill>
                          <a:schemeClr val="tx1"/>
                        </a:solidFill>
                        <a:effectLst/>
                        <a:latin typeface="Calibri" panose="020F0502020204030204" charset="0"/>
                        <a:ea typeface="宋体" panose="02010600030101010101" pitchFamily="2" charset="-122"/>
                        <a:cs typeface="Times New Roman" panose="02020603050405020304" pitchFamily="18" charset="0"/>
                      </a:endParaRPr>
                    </a:p>
                  </a:txBody>
                  <a:tcPr marL="66208" marR="66208"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algn="l" eaLnBrk="0" hangingPunct="0">
                        <a:spcBef>
                          <a:spcPct val="20000"/>
                        </a:spcBef>
                        <a:buClr>
                          <a:schemeClr val="bg2"/>
                        </a:buClr>
                        <a:buSzPct val="70000"/>
                        <a:buFont typeface="Wingdings" panose="05000000000000000000" pitchFamily="2" charset="2"/>
                        <a:defRPr sz="2800">
                          <a:solidFill>
                            <a:schemeClr val="tx1"/>
                          </a:solidFill>
                          <a:latin typeface="Times New Roman" panose="02020603050405020304" pitchFamily="18" charset="0"/>
                          <a:ea typeface="宋体" panose="02010600030101010101" pitchFamily="2" charset="-122"/>
                        </a:defRPr>
                      </a:lvl1pPr>
                      <a:lvl2pPr marL="742950" indent="-285750" algn="l" eaLnBrk="0" hangingPunct="0">
                        <a:spcBef>
                          <a:spcPct val="20000"/>
                        </a:spcBef>
                        <a:buClr>
                          <a:schemeClr val="accent2"/>
                        </a:buClr>
                        <a:buSzPct val="75000"/>
                        <a:buFont typeface="Wingdings" panose="05000000000000000000" pitchFamily="2" charset="2"/>
                        <a:defRPr sz="2400">
                          <a:solidFill>
                            <a:schemeClr val="tx1"/>
                          </a:solidFill>
                          <a:latin typeface="Times New Roman" panose="02020603050405020304" pitchFamily="18" charset="0"/>
                          <a:ea typeface="宋体" panose="02010600030101010101" pitchFamily="2" charset="-122"/>
                        </a:defRPr>
                      </a:lvl2pPr>
                      <a:lvl3pPr marL="1143000" indent="-228600" algn="l" eaLnBrk="0" hangingPunct="0">
                        <a:spcBef>
                          <a:spcPct val="20000"/>
                        </a:spcBef>
                        <a:buClr>
                          <a:schemeClr val="bg2"/>
                        </a:buClr>
                        <a:buSzPct val="65000"/>
                        <a:buFont typeface="Wingdings" panose="05000000000000000000" pitchFamily="2" charset="2"/>
                        <a:defRPr sz="2000">
                          <a:solidFill>
                            <a:schemeClr val="tx1"/>
                          </a:solidFill>
                          <a:latin typeface="Times New Roman" panose="02020603050405020304" pitchFamily="18" charset="0"/>
                          <a:ea typeface="宋体" panose="02010600030101010101" pitchFamily="2" charset="-122"/>
                        </a:defRPr>
                      </a:lvl3pPr>
                      <a:lvl4pPr marL="1600200" indent="-228600" algn="l" eaLnBrk="0" hangingPunct="0">
                        <a:spcBef>
                          <a:spcPct val="20000"/>
                        </a:spcBef>
                        <a:buClr>
                          <a:schemeClr val="accent2"/>
                        </a:buClr>
                        <a:buSzPct val="75000"/>
                        <a:buFont typeface="Wingdings" panose="05000000000000000000" pitchFamily="2" charset="2"/>
                        <a:defRPr>
                          <a:solidFill>
                            <a:schemeClr val="tx1"/>
                          </a:solidFill>
                          <a:latin typeface="Times New Roman" panose="02020603050405020304" pitchFamily="18" charset="0"/>
                          <a:ea typeface="宋体" panose="02010600030101010101" pitchFamily="2" charset="-122"/>
                        </a:defRPr>
                      </a:lvl4pPr>
                      <a:lvl5pPr marL="2057400" indent="-228600" algn="l" eaLnBrk="0" hangingPunct="0">
                        <a:spcBef>
                          <a:spcPct val="20000"/>
                        </a:spcBef>
                        <a:buClr>
                          <a:schemeClr val="accent1"/>
                        </a:buClr>
                        <a:buSzPct val="50000"/>
                        <a:buFont typeface="Wingdings" panose="05000000000000000000" pitchFamily="2" charset="2"/>
                        <a:defRPr>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20000"/>
                        </a:spcBef>
                        <a:spcAft>
                          <a:spcPct val="0"/>
                        </a:spcAft>
                        <a:buClr>
                          <a:schemeClr val="accent1"/>
                        </a:buClr>
                        <a:buSzPct val="50000"/>
                        <a:buFont typeface="Wingdings" panose="05000000000000000000" pitchFamily="2" charset="2"/>
                        <a:defRPr>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20000"/>
                        </a:spcBef>
                        <a:spcAft>
                          <a:spcPct val="0"/>
                        </a:spcAft>
                        <a:buClr>
                          <a:schemeClr val="accent1"/>
                        </a:buClr>
                        <a:buSzPct val="50000"/>
                        <a:buFont typeface="Wingdings" panose="05000000000000000000" pitchFamily="2" charset="2"/>
                        <a:defRPr>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20000"/>
                        </a:spcBef>
                        <a:spcAft>
                          <a:spcPct val="0"/>
                        </a:spcAft>
                        <a:buClr>
                          <a:schemeClr val="accent1"/>
                        </a:buClr>
                        <a:buSzPct val="50000"/>
                        <a:buFont typeface="Wingdings" panose="05000000000000000000" pitchFamily="2" charset="2"/>
                        <a:defRPr>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20000"/>
                        </a:spcBef>
                        <a:spcAft>
                          <a:spcPct val="0"/>
                        </a:spcAft>
                        <a:buClr>
                          <a:schemeClr val="accent1"/>
                        </a:buClr>
                        <a:buSzPct val="50000"/>
                        <a:buFont typeface="Wingdings" panose="05000000000000000000" pitchFamily="2" charset="2"/>
                        <a:defRPr>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15000"/>
                        </a:lnSpc>
                        <a:spcBef>
                          <a:spcPct val="0"/>
                        </a:spcBef>
                        <a:spcAft>
                          <a:spcPct val="0"/>
                        </a:spcAft>
                        <a:buClrTx/>
                        <a:buSzTx/>
                        <a:buFontTx/>
                        <a:buNone/>
                      </a:pPr>
                      <a:r>
                        <a:rPr kumimoji="0" lang="en-US" altLang="zh-CN" sz="1000" b="0" i="0" u="none" strike="noStrike" cap="none" normalizeH="0" baseline="0">
                          <a:ln>
                            <a:noFill/>
                          </a:ln>
                          <a:solidFill>
                            <a:schemeClr val="tx1"/>
                          </a:solidFill>
                          <a:effectLst/>
                          <a:latin typeface="Calibri" panose="020F0502020204030204" charset="0"/>
                          <a:ea typeface="宋体" panose="02010600030101010101" pitchFamily="2" charset="-122"/>
                          <a:cs typeface="Times New Roman" panose="02020603050405020304" pitchFamily="18" charset="0"/>
                        </a:rPr>
                        <a:t>0</a:t>
                      </a:r>
                      <a:endParaRPr kumimoji="0" lang="zh-CN" altLang="zh-CN" sz="1000" b="0" i="0" u="none" strike="noStrike" cap="none" normalizeH="0" baseline="0">
                        <a:ln>
                          <a:noFill/>
                        </a:ln>
                        <a:solidFill>
                          <a:schemeClr val="tx1"/>
                        </a:solidFill>
                        <a:effectLst/>
                        <a:latin typeface="Calibri" panose="020F0502020204030204" charset="0"/>
                        <a:ea typeface="宋体" panose="02010600030101010101" pitchFamily="2" charset="-122"/>
                        <a:cs typeface="Times New Roman" panose="02020603050405020304" pitchFamily="18" charset="0"/>
                      </a:endParaRPr>
                    </a:p>
                  </a:txBody>
                  <a:tcPr marL="66208" marR="66208"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algn="l" eaLnBrk="0" hangingPunct="0">
                        <a:spcBef>
                          <a:spcPct val="20000"/>
                        </a:spcBef>
                        <a:buClr>
                          <a:schemeClr val="bg2"/>
                        </a:buClr>
                        <a:buSzPct val="70000"/>
                        <a:buFont typeface="Wingdings" panose="05000000000000000000" pitchFamily="2" charset="2"/>
                        <a:defRPr sz="2800">
                          <a:solidFill>
                            <a:schemeClr val="tx1"/>
                          </a:solidFill>
                          <a:latin typeface="Times New Roman" panose="02020603050405020304" pitchFamily="18" charset="0"/>
                          <a:ea typeface="宋体" panose="02010600030101010101" pitchFamily="2" charset="-122"/>
                        </a:defRPr>
                      </a:lvl1pPr>
                      <a:lvl2pPr marL="742950" indent="-285750" algn="l" eaLnBrk="0" hangingPunct="0">
                        <a:spcBef>
                          <a:spcPct val="20000"/>
                        </a:spcBef>
                        <a:buClr>
                          <a:schemeClr val="accent2"/>
                        </a:buClr>
                        <a:buSzPct val="75000"/>
                        <a:buFont typeface="Wingdings" panose="05000000000000000000" pitchFamily="2" charset="2"/>
                        <a:defRPr sz="2400">
                          <a:solidFill>
                            <a:schemeClr val="tx1"/>
                          </a:solidFill>
                          <a:latin typeface="Times New Roman" panose="02020603050405020304" pitchFamily="18" charset="0"/>
                          <a:ea typeface="宋体" panose="02010600030101010101" pitchFamily="2" charset="-122"/>
                        </a:defRPr>
                      </a:lvl2pPr>
                      <a:lvl3pPr marL="1143000" indent="-228600" algn="l" eaLnBrk="0" hangingPunct="0">
                        <a:spcBef>
                          <a:spcPct val="20000"/>
                        </a:spcBef>
                        <a:buClr>
                          <a:schemeClr val="bg2"/>
                        </a:buClr>
                        <a:buSzPct val="65000"/>
                        <a:buFont typeface="Wingdings" panose="05000000000000000000" pitchFamily="2" charset="2"/>
                        <a:defRPr sz="2000">
                          <a:solidFill>
                            <a:schemeClr val="tx1"/>
                          </a:solidFill>
                          <a:latin typeface="Times New Roman" panose="02020603050405020304" pitchFamily="18" charset="0"/>
                          <a:ea typeface="宋体" panose="02010600030101010101" pitchFamily="2" charset="-122"/>
                        </a:defRPr>
                      </a:lvl3pPr>
                      <a:lvl4pPr marL="1600200" indent="-228600" algn="l" eaLnBrk="0" hangingPunct="0">
                        <a:spcBef>
                          <a:spcPct val="20000"/>
                        </a:spcBef>
                        <a:buClr>
                          <a:schemeClr val="accent2"/>
                        </a:buClr>
                        <a:buSzPct val="75000"/>
                        <a:buFont typeface="Wingdings" panose="05000000000000000000" pitchFamily="2" charset="2"/>
                        <a:defRPr>
                          <a:solidFill>
                            <a:schemeClr val="tx1"/>
                          </a:solidFill>
                          <a:latin typeface="Times New Roman" panose="02020603050405020304" pitchFamily="18" charset="0"/>
                          <a:ea typeface="宋体" panose="02010600030101010101" pitchFamily="2" charset="-122"/>
                        </a:defRPr>
                      </a:lvl4pPr>
                      <a:lvl5pPr marL="2057400" indent="-228600" algn="l" eaLnBrk="0" hangingPunct="0">
                        <a:spcBef>
                          <a:spcPct val="20000"/>
                        </a:spcBef>
                        <a:buClr>
                          <a:schemeClr val="accent1"/>
                        </a:buClr>
                        <a:buSzPct val="50000"/>
                        <a:buFont typeface="Wingdings" panose="05000000000000000000" pitchFamily="2" charset="2"/>
                        <a:defRPr>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20000"/>
                        </a:spcBef>
                        <a:spcAft>
                          <a:spcPct val="0"/>
                        </a:spcAft>
                        <a:buClr>
                          <a:schemeClr val="accent1"/>
                        </a:buClr>
                        <a:buSzPct val="50000"/>
                        <a:buFont typeface="Wingdings" panose="05000000000000000000" pitchFamily="2" charset="2"/>
                        <a:defRPr>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20000"/>
                        </a:spcBef>
                        <a:spcAft>
                          <a:spcPct val="0"/>
                        </a:spcAft>
                        <a:buClr>
                          <a:schemeClr val="accent1"/>
                        </a:buClr>
                        <a:buSzPct val="50000"/>
                        <a:buFont typeface="Wingdings" panose="05000000000000000000" pitchFamily="2" charset="2"/>
                        <a:defRPr>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20000"/>
                        </a:spcBef>
                        <a:spcAft>
                          <a:spcPct val="0"/>
                        </a:spcAft>
                        <a:buClr>
                          <a:schemeClr val="accent1"/>
                        </a:buClr>
                        <a:buSzPct val="50000"/>
                        <a:buFont typeface="Wingdings" panose="05000000000000000000" pitchFamily="2" charset="2"/>
                        <a:defRPr>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20000"/>
                        </a:spcBef>
                        <a:spcAft>
                          <a:spcPct val="0"/>
                        </a:spcAft>
                        <a:buClr>
                          <a:schemeClr val="accent1"/>
                        </a:buClr>
                        <a:buSzPct val="50000"/>
                        <a:buFont typeface="Wingdings" panose="05000000000000000000" pitchFamily="2" charset="2"/>
                        <a:defRPr>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15000"/>
                        </a:lnSpc>
                        <a:spcBef>
                          <a:spcPct val="0"/>
                        </a:spcBef>
                        <a:spcAft>
                          <a:spcPct val="0"/>
                        </a:spcAft>
                        <a:buClrTx/>
                        <a:buSzTx/>
                        <a:buFontTx/>
                        <a:buNone/>
                      </a:pPr>
                      <a:r>
                        <a:rPr kumimoji="0" lang="en-US" altLang="zh-CN" sz="1000" b="0" i="0" u="none" strike="noStrike" cap="none" normalizeH="0" baseline="0">
                          <a:ln>
                            <a:noFill/>
                          </a:ln>
                          <a:solidFill>
                            <a:schemeClr val="tx1"/>
                          </a:solidFill>
                          <a:effectLst/>
                          <a:latin typeface="Calibri" panose="020F0502020204030204" charset="0"/>
                          <a:ea typeface="宋体" panose="02010600030101010101" pitchFamily="2" charset="-122"/>
                          <a:cs typeface="Times New Roman" panose="02020603050405020304" pitchFamily="18" charset="0"/>
                        </a:rPr>
                        <a:t>0</a:t>
                      </a:r>
                      <a:endParaRPr kumimoji="0" lang="zh-CN" altLang="zh-CN" sz="1000" b="0" i="0" u="none" strike="noStrike" cap="none" normalizeH="0" baseline="0">
                        <a:ln>
                          <a:noFill/>
                        </a:ln>
                        <a:solidFill>
                          <a:schemeClr val="tx1"/>
                        </a:solidFill>
                        <a:effectLst/>
                        <a:latin typeface="Calibri" panose="020F0502020204030204" charset="0"/>
                        <a:ea typeface="宋体" panose="02010600030101010101" pitchFamily="2" charset="-122"/>
                        <a:cs typeface="Times New Roman" panose="02020603050405020304" pitchFamily="18" charset="0"/>
                      </a:endParaRPr>
                    </a:p>
                  </a:txBody>
                  <a:tcPr marL="66208" marR="66208"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algn="l" eaLnBrk="0" hangingPunct="0">
                        <a:spcBef>
                          <a:spcPct val="20000"/>
                        </a:spcBef>
                        <a:buClr>
                          <a:schemeClr val="bg2"/>
                        </a:buClr>
                        <a:buSzPct val="70000"/>
                        <a:buFont typeface="Wingdings" panose="05000000000000000000" pitchFamily="2" charset="2"/>
                        <a:defRPr sz="2800">
                          <a:solidFill>
                            <a:schemeClr val="tx1"/>
                          </a:solidFill>
                          <a:latin typeface="Times New Roman" panose="02020603050405020304" pitchFamily="18" charset="0"/>
                          <a:ea typeface="宋体" panose="02010600030101010101" pitchFamily="2" charset="-122"/>
                        </a:defRPr>
                      </a:lvl1pPr>
                      <a:lvl2pPr marL="742950" indent="-285750" algn="l" eaLnBrk="0" hangingPunct="0">
                        <a:spcBef>
                          <a:spcPct val="20000"/>
                        </a:spcBef>
                        <a:buClr>
                          <a:schemeClr val="accent2"/>
                        </a:buClr>
                        <a:buSzPct val="75000"/>
                        <a:buFont typeface="Wingdings" panose="05000000000000000000" pitchFamily="2" charset="2"/>
                        <a:defRPr sz="2400">
                          <a:solidFill>
                            <a:schemeClr val="tx1"/>
                          </a:solidFill>
                          <a:latin typeface="Times New Roman" panose="02020603050405020304" pitchFamily="18" charset="0"/>
                          <a:ea typeface="宋体" panose="02010600030101010101" pitchFamily="2" charset="-122"/>
                        </a:defRPr>
                      </a:lvl2pPr>
                      <a:lvl3pPr marL="1143000" indent="-228600" algn="l" eaLnBrk="0" hangingPunct="0">
                        <a:spcBef>
                          <a:spcPct val="20000"/>
                        </a:spcBef>
                        <a:buClr>
                          <a:schemeClr val="bg2"/>
                        </a:buClr>
                        <a:buSzPct val="65000"/>
                        <a:buFont typeface="Wingdings" panose="05000000000000000000" pitchFamily="2" charset="2"/>
                        <a:defRPr sz="2000">
                          <a:solidFill>
                            <a:schemeClr val="tx1"/>
                          </a:solidFill>
                          <a:latin typeface="Times New Roman" panose="02020603050405020304" pitchFamily="18" charset="0"/>
                          <a:ea typeface="宋体" panose="02010600030101010101" pitchFamily="2" charset="-122"/>
                        </a:defRPr>
                      </a:lvl3pPr>
                      <a:lvl4pPr marL="1600200" indent="-228600" algn="l" eaLnBrk="0" hangingPunct="0">
                        <a:spcBef>
                          <a:spcPct val="20000"/>
                        </a:spcBef>
                        <a:buClr>
                          <a:schemeClr val="accent2"/>
                        </a:buClr>
                        <a:buSzPct val="75000"/>
                        <a:buFont typeface="Wingdings" panose="05000000000000000000" pitchFamily="2" charset="2"/>
                        <a:defRPr>
                          <a:solidFill>
                            <a:schemeClr val="tx1"/>
                          </a:solidFill>
                          <a:latin typeface="Times New Roman" panose="02020603050405020304" pitchFamily="18" charset="0"/>
                          <a:ea typeface="宋体" panose="02010600030101010101" pitchFamily="2" charset="-122"/>
                        </a:defRPr>
                      </a:lvl4pPr>
                      <a:lvl5pPr marL="2057400" indent="-228600" algn="l" eaLnBrk="0" hangingPunct="0">
                        <a:spcBef>
                          <a:spcPct val="20000"/>
                        </a:spcBef>
                        <a:buClr>
                          <a:schemeClr val="accent1"/>
                        </a:buClr>
                        <a:buSzPct val="50000"/>
                        <a:buFont typeface="Wingdings" panose="05000000000000000000" pitchFamily="2" charset="2"/>
                        <a:defRPr>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20000"/>
                        </a:spcBef>
                        <a:spcAft>
                          <a:spcPct val="0"/>
                        </a:spcAft>
                        <a:buClr>
                          <a:schemeClr val="accent1"/>
                        </a:buClr>
                        <a:buSzPct val="50000"/>
                        <a:buFont typeface="Wingdings" panose="05000000000000000000" pitchFamily="2" charset="2"/>
                        <a:defRPr>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20000"/>
                        </a:spcBef>
                        <a:spcAft>
                          <a:spcPct val="0"/>
                        </a:spcAft>
                        <a:buClr>
                          <a:schemeClr val="accent1"/>
                        </a:buClr>
                        <a:buSzPct val="50000"/>
                        <a:buFont typeface="Wingdings" panose="05000000000000000000" pitchFamily="2" charset="2"/>
                        <a:defRPr>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20000"/>
                        </a:spcBef>
                        <a:spcAft>
                          <a:spcPct val="0"/>
                        </a:spcAft>
                        <a:buClr>
                          <a:schemeClr val="accent1"/>
                        </a:buClr>
                        <a:buSzPct val="50000"/>
                        <a:buFont typeface="Wingdings" panose="05000000000000000000" pitchFamily="2" charset="2"/>
                        <a:defRPr>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20000"/>
                        </a:spcBef>
                        <a:spcAft>
                          <a:spcPct val="0"/>
                        </a:spcAft>
                        <a:buClr>
                          <a:schemeClr val="accent1"/>
                        </a:buClr>
                        <a:buSzPct val="50000"/>
                        <a:buFont typeface="Wingdings" panose="05000000000000000000" pitchFamily="2" charset="2"/>
                        <a:defRPr>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15000"/>
                        </a:lnSpc>
                        <a:spcBef>
                          <a:spcPct val="0"/>
                        </a:spcBef>
                        <a:spcAft>
                          <a:spcPct val="0"/>
                        </a:spcAft>
                        <a:buClrTx/>
                        <a:buSzTx/>
                        <a:buFontTx/>
                        <a:buNone/>
                      </a:pPr>
                      <a:r>
                        <a:rPr kumimoji="0" lang="en-US" altLang="zh-CN" sz="1000" b="0" i="0" u="none" strike="noStrike" cap="none" normalizeH="0" baseline="0">
                          <a:ln>
                            <a:noFill/>
                          </a:ln>
                          <a:solidFill>
                            <a:schemeClr val="tx1"/>
                          </a:solidFill>
                          <a:effectLst/>
                          <a:latin typeface="Calibri" panose="020F0502020204030204" charset="0"/>
                          <a:ea typeface="宋体" panose="02010600030101010101" pitchFamily="2" charset="-122"/>
                          <a:cs typeface="Times New Roman" panose="02020603050405020304" pitchFamily="18" charset="0"/>
                        </a:rPr>
                        <a:t>0</a:t>
                      </a:r>
                      <a:endParaRPr kumimoji="0" lang="zh-CN" altLang="zh-CN" sz="1000" b="0" i="0" u="none" strike="noStrike" cap="none" normalizeH="0" baseline="0">
                        <a:ln>
                          <a:noFill/>
                        </a:ln>
                        <a:solidFill>
                          <a:schemeClr val="tx1"/>
                        </a:solidFill>
                        <a:effectLst/>
                        <a:latin typeface="Calibri" panose="020F0502020204030204" charset="0"/>
                        <a:ea typeface="宋体" panose="02010600030101010101" pitchFamily="2" charset="-122"/>
                        <a:cs typeface="Times New Roman" panose="02020603050405020304" pitchFamily="18" charset="0"/>
                      </a:endParaRPr>
                    </a:p>
                  </a:txBody>
                  <a:tcPr marL="66208" marR="66208"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algn="l" eaLnBrk="0" hangingPunct="0">
                        <a:spcBef>
                          <a:spcPct val="20000"/>
                        </a:spcBef>
                        <a:buClr>
                          <a:schemeClr val="bg2"/>
                        </a:buClr>
                        <a:buSzPct val="70000"/>
                        <a:buFont typeface="Wingdings" panose="05000000000000000000" pitchFamily="2" charset="2"/>
                        <a:defRPr sz="2800">
                          <a:solidFill>
                            <a:schemeClr val="tx1"/>
                          </a:solidFill>
                          <a:latin typeface="Times New Roman" panose="02020603050405020304" pitchFamily="18" charset="0"/>
                          <a:ea typeface="宋体" panose="02010600030101010101" pitchFamily="2" charset="-122"/>
                        </a:defRPr>
                      </a:lvl1pPr>
                      <a:lvl2pPr marL="742950" indent="-285750" algn="l" eaLnBrk="0" hangingPunct="0">
                        <a:spcBef>
                          <a:spcPct val="20000"/>
                        </a:spcBef>
                        <a:buClr>
                          <a:schemeClr val="accent2"/>
                        </a:buClr>
                        <a:buSzPct val="75000"/>
                        <a:buFont typeface="Wingdings" panose="05000000000000000000" pitchFamily="2" charset="2"/>
                        <a:defRPr sz="2400">
                          <a:solidFill>
                            <a:schemeClr val="tx1"/>
                          </a:solidFill>
                          <a:latin typeface="Times New Roman" panose="02020603050405020304" pitchFamily="18" charset="0"/>
                          <a:ea typeface="宋体" panose="02010600030101010101" pitchFamily="2" charset="-122"/>
                        </a:defRPr>
                      </a:lvl2pPr>
                      <a:lvl3pPr marL="1143000" indent="-228600" algn="l" eaLnBrk="0" hangingPunct="0">
                        <a:spcBef>
                          <a:spcPct val="20000"/>
                        </a:spcBef>
                        <a:buClr>
                          <a:schemeClr val="bg2"/>
                        </a:buClr>
                        <a:buSzPct val="65000"/>
                        <a:buFont typeface="Wingdings" panose="05000000000000000000" pitchFamily="2" charset="2"/>
                        <a:defRPr sz="2000">
                          <a:solidFill>
                            <a:schemeClr val="tx1"/>
                          </a:solidFill>
                          <a:latin typeface="Times New Roman" panose="02020603050405020304" pitchFamily="18" charset="0"/>
                          <a:ea typeface="宋体" panose="02010600030101010101" pitchFamily="2" charset="-122"/>
                        </a:defRPr>
                      </a:lvl3pPr>
                      <a:lvl4pPr marL="1600200" indent="-228600" algn="l" eaLnBrk="0" hangingPunct="0">
                        <a:spcBef>
                          <a:spcPct val="20000"/>
                        </a:spcBef>
                        <a:buClr>
                          <a:schemeClr val="accent2"/>
                        </a:buClr>
                        <a:buSzPct val="75000"/>
                        <a:buFont typeface="Wingdings" panose="05000000000000000000" pitchFamily="2" charset="2"/>
                        <a:defRPr>
                          <a:solidFill>
                            <a:schemeClr val="tx1"/>
                          </a:solidFill>
                          <a:latin typeface="Times New Roman" panose="02020603050405020304" pitchFamily="18" charset="0"/>
                          <a:ea typeface="宋体" panose="02010600030101010101" pitchFamily="2" charset="-122"/>
                        </a:defRPr>
                      </a:lvl4pPr>
                      <a:lvl5pPr marL="2057400" indent="-228600" algn="l" eaLnBrk="0" hangingPunct="0">
                        <a:spcBef>
                          <a:spcPct val="20000"/>
                        </a:spcBef>
                        <a:buClr>
                          <a:schemeClr val="accent1"/>
                        </a:buClr>
                        <a:buSzPct val="50000"/>
                        <a:buFont typeface="Wingdings" panose="05000000000000000000" pitchFamily="2" charset="2"/>
                        <a:defRPr>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20000"/>
                        </a:spcBef>
                        <a:spcAft>
                          <a:spcPct val="0"/>
                        </a:spcAft>
                        <a:buClr>
                          <a:schemeClr val="accent1"/>
                        </a:buClr>
                        <a:buSzPct val="50000"/>
                        <a:buFont typeface="Wingdings" panose="05000000000000000000" pitchFamily="2" charset="2"/>
                        <a:defRPr>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20000"/>
                        </a:spcBef>
                        <a:spcAft>
                          <a:spcPct val="0"/>
                        </a:spcAft>
                        <a:buClr>
                          <a:schemeClr val="accent1"/>
                        </a:buClr>
                        <a:buSzPct val="50000"/>
                        <a:buFont typeface="Wingdings" panose="05000000000000000000" pitchFamily="2" charset="2"/>
                        <a:defRPr>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20000"/>
                        </a:spcBef>
                        <a:spcAft>
                          <a:spcPct val="0"/>
                        </a:spcAft>
                        <a:buClr>
                          <a:schemeClr val="accent1"/>
                        </a:buClr>
                        <a:buSzPct val="50000"/>
                        <a:buFont typeface="Wingdings" panose="05000000000000000000" pitchFamily="2" charset="2"/>
                        <a:defRPr>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20000"/>
                        </a:spcBef>
                        <a:spcAft>
                          <a:spcPct val="0"/>
                        </a:spcAft>
                        <a:buClr>
                          <a:schemeClr val="accent1"/>
                        </a:buClr>
                        <a:buSzPct val="50000"/>
                        <a:buFont typeface="Wingdings" panose="05000000000000000000" pitchFamily="2" charset="2"/>
                        <a:defRPr>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15000"/>
                        </a:lnSpc>
                        <a:spcBef>
                          <a:spcPct val="0"/>
                        </a:spcBef>
                        <a:spcAft>
                          <a:spcPct val="0"/>
                        </a:spcAft>
                        <a:buClrTx/>
                        <a:buSzTx/>
                        <a:buFontTx/>
                        <a:buNone/>
                      </a:pPr>
                      <a:r>
                        <a:rPr kumimoji="0" lang="en-US" altLang="zh-CN" sz="1000" b="0" i="0" u="none" strike="noStrike" cap="none" normalizeH="0" baseline="0">
                          <a:ln>
                            <a:noFill/>
                          </a:ln>
                          <a:solidFill>
                            <a:schemeClr val="tx1"/>
                          </a:solidFill>
                          <a:effectLst/>
                          <a:latin typeface="Calibri" panose="020F0502020204030204" charset="0"/>
                          <a:ea typeface="宋体" panose="02010600030101010101" pitchFamily="2" charset="-122"/>
                          <a:cs typeface="Times New Roman" panose="02020603050405020304" pitchFamily="18" charset="0"/>
                        </a:rPr>
                        <a:t>0</a:t>
                      </a:r>
                      <a:endParaRPr kumimoji="0" lang="zh-CN" altLang="zh-CN" sz="1000" b="0" i="0" u="none" strike="noStrike" cap="none" normalizeH="0" baseline="0">
                        <a:ln>
                          <a:noFill/>
                        </a:ln>
                        <a:solidFill>
                          <a:schemeClr val="tx1"/>
                        </a:solidFill>
                        <a:effectLst/>
                        <a:latin typeface="Calibri" panose="020F0502020204030204" charset="0"/>
                        <a:ea typeface="宋体" panose="02010600030101010101" pitchFamily="2" charset="-122"/>
                        <a:cs typeface="Times New Roman" panose="02020603050405020304" pitchFamily="18" charset="0"/>
                      </a:endParaRPr>
                    </a:p>
                  </a:txBody>
                  <a:tcPr marL="66208" marR="66208"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342900">
                <a:tc>
                  <a:txBody>
                    <a:bodyPr/>
                    <a:lstStyle>
                      <a:lvl1pPr algn="l" eaLnBrk="0" hangingPunct="0">
                        <a:spcBef>
                          <a:spcPct val="20000"/>
                        </a:spcBef>
                        <a:buClr>
                          <a:schemeClr val="bg2"/>
                        </a:buClr>
                        <a:buSzPct val="70000"/>
                        <a:buFont typeface="Wingdings" panose="05000000000000000000" pitchFamily="2" charset="2"/>
                        <a:defRPr sz="2800">
                          <a:solidFill>
                            <a:schemeClr val="tx1"/>
                          </a:solidFill>
                          <a:latin typeface="Times New Roman" panose="02020603050405020304" pitchFamily="18" charset="0"/>
                          <a:ea typeface="宋体" panose="02010600030101010101" pitchFamily="2" charset="-122"/>
                        </a:defRPr>
                      </a:lvl1pPr>
                      <a:lvl2pPr marL="742950" indent="-285750" algn="l" eaLnBrk="0" hangingPunct="0">
                        <a:spcBef>
                          <a:spcPct val="20000"/>
                        </a:spcBef>
                        <a:buClr>
                          <a:schemeClr val="accent2"/>
                        </a:buClr>
                        <a:buSzPct val="75000"/>
                        <a:buFont typeface="Wingdings" panose="05000000000000000000" pitchFamily="2" charset="2"/>
                        <a:defRPr sz="2400">
                          <a:solidFill>
                            <a:schemeClr val="tx1"/>
                          </a:solidFill>
                          <a:latin typeface="Times New Roman" panose="02020603050405020304" pitchFamily="18" charset="0"/>
                          <a:ea typeface="宋体" panose="02010600030101010101" pitchFamily="2" charset="-122"/>
                        </a:defRPr>
                      </a:lvl2pPr>
                      <a:lvl3pPr marL="1143000" indent="-228600" algn="l" eaLnBrk="0" hangingPunct="0">
                        <a:spcBef>
                          <a:spcPct val="20000"/>
                        </a:spcBef>
                        <a:buClr>
                          <a:schemeClr val="bg2"/>
                        </a:buClr>
                        <a:buSzPct val="65000"/>
                        <a:buFont typeface="Wingdings" panose="05000000000000000000" pitchFamily="2" charset="2"/>
                        <a:defRPr sz="2000">
                          <a:solidFill>
                            <a:schemeClr val="tx1"/>
                          </a:solidFill>
                          <a:latin typeface="Times New Roman" panose="02020603050405020304" pitchFamily="18" charset="0"/>
                          <a:ea typeface="宋体" panose="02010600030101010101" pitchFamily="2" charset="-122"/>
                        </a:defRPr>
                      </a:lvl3pPr>
                      <a:lvl4pPr marL="1600200" indent="-228600" algn="l" eaLnBrk="0" hangingPunct="0">
                        <a:spcBef>
                          <a:spcPct val="20000"/>
                        </a:spcBef>
                        <a:buClr>
                          <a:schemeClr val="accent2"/>
                        </a:buClr>
                        <a:buSzPct val="75000"/>
                        <a:buFont typeface="Wingdings" panose="05000000000000000000" pitchFamily="2" charset="2"/>
                        <a:defRPr>
                          <a:solidFill>
                            <a:schemeClr val="tx1"/>
                          </a:solidFill>
                          <a:latin typeface="Times New Roman" panose="02020603050405020304" pitchFamily="18" charset="0"/>
                          <a:ea typeface="宋体" panose="02010600030101010101" pitchFamily="2" charset="-122"/>
                        </a:defRPr>
                      </a:lvl4pPr>
                      <a:lvl5pPr marL="2057400" indent="-228600" algn="l" eaLnBrk="0" hangingPunct="0">
                        <a:spcBef>
                          <a:spcPct val="20000"/>
                        </a:spcBef>
                        <a:buClr>
                          <a:schemeClr val="accent1"/>
                        </a:buClr>
                        <a:buSzPct val="50000"/>
                        <a:buFont typeface="Wingdings" panose="05000000000000000000" pitchFamily="2" charset="2"/>
                        <a:defRPr>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20000"/>
                        </a:spcBef>
                        <a:spcAft>
                          <a:spcPct val="0"/>
                        </a:spcAft>
                        <a:buClr>
                          <a:schemeClr val="accent1"/>
                        </a:buClr>
                        <a:buSzPct val="50000"/>
                        <a:buFont typeface="Wingdings" panose="05000000000000000000" pitchFamily="2" charset="2"/>
                        <a:defRPr>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20000"/>
                        </a:spcBef>
                        <a:spcAft>
                          <a:spcPct val="0"/>
                        </a:spcAft>
                        <a:buClr>
                          <a:schemeClr val="accent1"/>
                        </a:buClr>
                        <a:buSzPct val="50000"/>
                        <a:buFont typeface="Wingdings" panose="05000000000000000000" pitchFamily="2" charset="2"/>
                        <a:defRPr>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20000"/>
                        </a:spcBef>
                        <a:spcAft>
                          <a:spcPct val="0"/>
                        </a:spcAft>
                        <a:buClr>
                          <a:schemeClr val="accent1"/>
                        </a:buClr>
                        <a:buSzPct val="50000"/>
                        <a:buFont typeface="Wingdings" panose="05000000000000000000" pitchFamily="2" charset="2"/>
                        <a:defRPr>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20000"/>
                        </a:spcBef>
                        <a:spcAft>
                          <a:spcPct val="0"/>
                        </a:spcAft>
                        <a:buClr>
                          <a:schemeClr val="accent1"/>
                        </a:buClr>
                        <a:buSzPct val="50000"/>
                        <a:buFont typeface="Wingdings" panose="05000000000000000000" pitchFamily="2" charset="2"/>
                        <a:defRPr>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15000"/>
                        </a:lnSpc>
                        <a:spcBef>
                          <a:spcPct val="0"/>
                        </a:spcBef>
                        <a:spcAft>
                          <a:spcPct val="0"/>
                        </a:spcAft>
                        <a:buClrTx/>
                        <a:buSzTx/>
                        <a:buFontTx/>
                        <a:buNone/>
                      </a:pPr>
                      <a:r>
                        <a:rPr kumimoji="0" lang="zh-CN" altLang="zh-CN" sz="1000" b="0" i="0" u="none" strike="noStrike" cap="none" normalizeH="0" baseline="0">
                          <a:ln>
                            <a:noFill/>
                          </a:ln>
                          <a:solidFill>
                            <a:schemeClr val="tx1"/>
                          </a:solidFill>
                          <a:effectLst/>
                          <a:latin typeface="Calibri" panose="020F0502020204030204" charset="0"/>
                          <a:ea typeface="宋体" panose="02010600030101010101" pitchFamily="2" charset="-122"/>
                          <a:cs typeface="Times New Roman" panose="02020603050405020304" pitchFamily="18" charset="0"/>
                        </a:rPr>
                        <a:t>内部指派</a:t>
                      </a:r>
                    </a:p>
                  </a:txBody>
                  <a:tcPr marL="66208" marR="66208"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algn="l" eaLnBrk="0" hangingPunct="0">
                        <a:spcBef>
                          <a:spcPct val="20000"/>
                        </a:spcBef>
                        <a:buClr>
                          <a:schemeClr val="bg2"/>
                        </a:buClr>
                        <a:buSzPct val="70000"/>
                        <a:buFont typeface="Wingdings" panose="05000000000000000000" pitchFamily="2" charset="2"/>
                        <a:defRPr sz="2800">
                          <a:solidFill>
                            <a:schemeClr val="tx1"/>
                          </a:solidFill>
                          <a:latin typeface="Times New Roman" panose="02020603050405020304" pitchFamily="18" charset="0"/>
                          <a:ea typeface="宋体" panose="02010600030101010101" pitchFamily="2" charset="-122"/>
                        </a:defRPr>
                      </a:lvl1pPr>
                      <a:lvl2pPr marL="742950" indent="-285750" algn="l" eaLnBrk="0" hangingPunct="0">
                        <a:spcBef>
                          <a:spcPct val="20000"/>
                        </a:spcBef>
                        <a:buClr>
                          <a:schemeClr val="accent2"/>
                        </a:buClr>
                        <a:buSzPct val="75000"/>
                        <a:buFont typeface="Wingdings" panose="05000000000000000000" pitchFamily="2" charset="2"/>
                        <a:defRPr sz="2400">
                          <a:solidFill>
                            <a:schemeClr val="tx1"/>
                          </a:solidFill>
                          <a:latin typeface="Times New Roman" panose="02020603050405020304" pitchFamily="18" charset="0"/>
                          <a:ea typeface="宋体" panose="02010600030101010101" pitchFamily="2" charset="-122"/>
                        </a:defRPr>
                      </a:lvl2pPr>
                      <a:lvl3pPr marL="1143000" indent="-228600" algn="l" eaLnBrk="0" hangingPunct="0">
                        <a:spcBef>
                          <a:spcPct val="20000"/>
                        </a:spcBef>
                        <a:buClr>
                          <a:schemeClr val="bg2"/>
                        </a:buClr>
                        <a:buSzPct val="65000"/>
                        <a:buFont typeface="Wingdings" panose="05000000000000000000" pitchFamily="2" charset="2"/>
                        <a:defRPr sz="2000">
                          <a:solidFill>
                            <a:schemeClr val="tx1"/>
                          </a:solidFill>
                          <a:latin typeface="Times New Roman" panose="02020603050405020304" pitchFamily="18" charset="0"/>
                          <a:ea typeface="宋体" panose="02010600030101010101" pitchFamily="2" charset="-122"/>
                        </a:defRPr>
                      </a:lvl3pPr>
                      <a:lvl4pPr marL="1600200" indent="-228600" algn="l" eaLnBrk="0" hangingPunct="0">
                        <a:spcBef>
                          <a:spcPct val="20000"/>
                        </a:spcBef>
                        <a:buClr>
                          <a:schemeClr val="accent2"/>
                        </a:buClr>
                        <a:buSzPct val="75000"/>
                        <a:buFont typeface="Wingdings" panose="05000000000000000000" pitchFamily="2" charset="2"/>
                        <a:defRPr>
                          <a:solidFill>
                            <a:schemeClr val="tx1"/>
                          </a:solidFill>
                          <a:latin typeface="Times New Roman" panose="02020603050405020304" pitchFamily="18" charset="0"/>
                          <a:ea typeface="宋体" panose="02010600030101010101" pitchFamily="2" charset="-122"/>
                        </a:defRPr>
                      </a:lvl4pPr>
                      <a:lvl5pPr marL="2057400" indent="-228600" algn="l" eaLnBrk="0" hangingPunct="0">
                        <a:spcBef>
                          <a:spcPct val="20000"/>
                        </a:spcBef>
                        <a:buClr>
                          <a:schemeClr val="accent1"/>
                        </a:buClr>
                        <a:buSzPct val="50000"/>
                        <a:buFont typeface="Wingdings" panose="05000000000000000000" pitchFamily="2" charset="2"/>
                        <a:defRPr>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20000"/>
                        </a:spcBef>
                        <a:spcAft>
                          <a:spcPct val="0"/>
                        </a:spcAft>
                        <a:buClr>
                          <a:schemeClr val="accent1"/>
                        </a:buClr>
                        <a:buSzPct val="50000"/>
                        <a:buFont typeface="Wingdings" panose="05000000000000000000" pitchFamily="2" charset="2"/>
                        <a:defRPr>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20000"/>
                        </a:spcBef>
                        <a:spcAft>
                          <a:spcPct val="0"/>
                        </a:spcAft>
                        <a:buClr>
                          <a:schemeClr val="accent1"/>
                        </a:buClr>
                        <a:buSzPct val="50000"/>
                        <a:buFont typeface="Wingdings" panose="05000000000000000000" pitchFamily="2" charset="2"/>
                        <a:defRPr>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20000"/>
                        </a:spcBef>
                        <a:spcAft>
                          <a:spcPct val="0"/>
                        </a:spcAft>
                        <a:buClr>
                          <a:schemeClr val="accent1"/>
                        </a:buClr>
                        <a:buSzPct val="50000"/>
                        <a:buFont typeface="Wingdings" panose="05000000000000000000" pitchFamily="2" charset="2"/>
                        <a:defRPr>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20000"/>
                        </a:spcBef>
                        <a:spcAft>
                          <a:spcPct val="0"/>
                        </a:spcAft>
                        <a:buClr>
                          <a:schemeClr val="accent1"/>
                        </a:buClr>
                        <a:buSzPct val="50000"/>
                        <a:buFont typeface="Wingdings" panose="05000000000000000000" pitchFamily="2" charset="2"/>
                        <a:defRPr>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15000"/>
                        </a:lnSpc>
                        <a:spcBef>
                          <a:spcPct val="0"/>
                        </a:spcBef>
                        <a:spcAft>
                          <a:spcPct val="0"/>
                        </a:spcAft>
                        <a:buClrTx/>
                        <a:buSzTx/>
                        <a:buFontTx/>
                        <a:buNone/>
                      </a:pPr>
                      <a:r>
                        <a:rPr kumimoji="0" lang="en-US" altLang="zh-CN" sz="1000" b="0" i="0" u="none" strike="noStrike" cap="none" normalizeH="0" baseline="0">
                          <a:ln>
                            <a:noFill/>
                          </a:ln>
                          <a:solidFill>
                            <a:schemeClr val="tx1"/>
                          </a:solidFill>
                          <a:effectLst/>
                          <a:latin typeface="Calibri" panose="020F0502020204030204" charset="0"/>
                          <a:ea typeface="宋体" panose="02010600030101010101" pitchFamily="2" charset="-122"/>
                          <a:cs typeface="Times New Roman" panose="02020603050405020304" pitchFamily="18" charset="0"/>
                        </a:rPr>
                        <a:t>5</a:t>
                      </a:r>
                      <a:endParaRPr kumimoji="0" lang="zh-CN" altLang="zh-CN" sz="1000" b="0" i="0" u="none" strike="noStrike" cap="none" normalizeH="0" baseline="0">
                        <a:ln>
                          <a:noFill/>
                        </a:ln>
                        <a:solidFill>
                          <a:schemeClr val="tx1"/>
                        </a:solidFill>
                        <a:effectLst/>
                        <a:latin typeface="Calibri" panose="020F0502020204030204" charset="0"/>
                        <a:ea typeface="宋体" panose="02010600030101010101" pitchFamily="2" charset="-122"/>
                        <a:cs typeface="Times New Roman" panose="02020603050405020304" pitchFamily="18" charset="0"/>
                      </a:endParaRPr>
                    </a:p>
                  </a:txBody>
                  <a:tcPr marL="66208" marR="66208"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algn="l" eaLnBrk="0" hangingPunct="0">
                        <a:spcBef>
                          <a:spcPct val="20000"/>
                        </a:spcBef>
                        <a:buClr>
                          <a:schemeClr val="bg2"/>
                        </a:buClr>
                        <a:buSzPct val="70000"/>
                        <a:buFont typeface="Wingdings" panose="05000000000000000000" pitchFamily="2" charset="2"/>
                        <a:defRPr sz="2800">
                          <a:solidFill>
                            <a:schemeClr val="tx1"/>
                          </a:solidFill>
                          <a:latin typeface="Times New Roman" panose="02020603050405020304" pitchFamily="18" charset="0"/>
                          <a:ea typeface="宋体" panose="02010600030101010101" pitchFamily="2" charset="-122"/>
                        </a:defRPr>
                      </a:lvl1pPr>
                      <a:lvl2pPr marL="742950" indent="-285750" algn="l" eaLnBrk="0" hangingPunct="0">
                        <a:spcBef>
                          <a:spcPct val="20000"/>
                        </a:spcBef>
                        <a:buClr>
                          <a:schemeClr val="accent2"/>
                        </a:buClr>
                        <a:buSzPct val="75000"/>
                        <a:buFont typeface="Wingdings" panose="05000000000000000000" pitchFamily="2" charset="2"/>
                        <a:defRPr sz="2400">
                          <a:solidFill>
                            <a:schemeClr val="tx1"/>
                          </a:solidFill>
                          <a:latin typeface="Times New Roman" panose="02020603050405020304" pitchFamily="18" charset="0"/>
                          <a:ea typeface="宋体" panose="02010600030101010101" pitchFamily="2" charset="-122"/>
                        </a:defRPr>
                      </a:lvl2pPr>
                      <a:lvl3pPr marL="1143000" indent="-228600" algn="l" eaLnBrk="0" hangingPunct="0">
                        <a:spcBef>
                          <a:spcPct val="20000"/>
                        </a:spcBef>
                        <a:buClr>
                          <a:schemeClr val="bg2"/>
                        </a:buClr>
                        <a:buSzPct val="65000"/>
                        <a:buFont typeface="Wingdings" panose="05000000000000000000" pitchFamily="2" charset="2"/>
                        <a:defRPr sz="2000">
                          <a:solidFill>
                            <a:schemeClr val="tx1"/>
                          </a:solidFill>
                          <a:latin typeface="Times New Roman" panose="02020603050405020304" pitchFamily="18" charset="0"/>
                          <a:ea typeface="宋体" panose="02010600030101010101" pitchFamily="2" charset="-122"/>
                        </a:defRPr>
                      </a:lvl3pPr>
                      <a:lvl4pPr marL="1600200" indent="-228600" algn="l" eaLnBrk="0" hangingPunct="0">
                        <a:spcBef>
                          <a:spcPct val="20000"/>
                        </a:spcBef>
                        <a:buClr>
                          <a:schemeClr val="accent2"/>
                        </a:buClr>
                        <a:buSzPct val="75000"/>
                        <a:buFont typeface="Wingdings" panose="05000000000000000000" pitchFamily="2" charset="2"/>
                        <a:defRPr>
                          <a:solidFill>
                            <a:schemeClr val="tx1"/>
                          </a:solidFill>
                          <a:latin typeface="Times New Roman" panose="02020603050405020304" pitchFamily="18" charset="0"/>
                          <a:ea typeface="宋体" panose="02010600030101010101" pitchFamily="2" charset="-122"/>
                        </a:defRPr>
                      </a:lvl4pPr>
                      <a:lvl5pPr marL="2057400" indent="-228600" algn="l" eaLnBrk="0" hangingPunct="0">
                        <a:spcBef>
                          <a:spcPct val="20000"/>
                        </a:spcBef>
                        <a:buClr>
                          <a:schemeClr val="accent1"/>
                        </a:buClr>
                        <a:buSzPct val="50000"/>
                        <a:buFont typeface="Wingdings" panose="05000000000000000000" pitchFamily="2" charset="2"/>
                        <a:defRPr>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20000"/>
                        </a:spcBef>
                        <a:spcAft>
                          <a:spcPct val="0"/>
                        </a:spcAft>
                        <a:buClr>
                          <a:schemeClr val="accent1"/>
                        </a:buClr>
                        <a:buSzPct val="50000"/>
                        <a:buFont typeface="Wingdings" panose="05000000000000000000" pitchFamily="2" charset="2"/>
                        <a:defRPr>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20000"/>
                        </a:spcBef>
                        <a:spcAft>
                          <a:spcPct val="0"/>
                        </a:spcAft>
                        <a:buClr>
                          <a:schemeClr val="accent1"/>
                        </a:buClr>
                        <a:buSzPct val="50000"/>
                        <a:buFont typeface="Wingdings" panose="05000000000000000000" pitchFamily="2" charset="2"/>
                        <a:defRPr>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20000"/>
                        </a:spcBef>
                        <a:spcAft>
                          <a:spcPct val="0"/>
                        </a:spcAft>
                        <a:buClr>
                          <a:schemeClr val="accent1"/>
                        </a:buClr>
                        <a:buSzPct val="50000"/>
                        <a:buFont typeface="Wingdings" panose="05000000000000000000" pitchFamily="2" charset="2"/>
                        <a:defRPr>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20000"/>
                        </a:spcBef>
                        <a:spcAft>
                          <a:spcPct val="0"/>
                        </a:spcAft>
                        <a:buClr>
                          <a:schemeClr val="accent1"/>
                        </a:buClr>
                        <a:buSzPct val="50000"/>
                        <a:buFont typeface="Wingdings" panose="05000000000000000000" pitchFamily="2" charset="2"/>
                        <a:defRPr>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15000"/>
                        </a:lnSpc>
                        <a:spcBef>
                          <a:spcPct val="0"/>
                        </a:spcBef>
                        <a:spcAft>
                          <a:spcPct val="0"/>
                        </a:spcAft>
                        <a:buClrTx/>
                        <a:buSzTx/>
                        <a:buFontTx/>
                        <a:buNone/>
                      </a:pPr>
                      <a:r>
                        <a:rPr kumimoji="0" lang="en-US" altLang="zh-CN" sz="1000" b="0" i="0" u="none" strike="noStrike" cap="none" normalizeH="0" baseline="0">
                          <a:ln>
                            <a:noFill/>
                          </a:ln>
                          <a:solidFill>
                            <a:schemeClr val="tx1"/>
                          </a:solidFill>
                          <a:effectLst/>
                          <a:latin typeface="Calibri" panose="020F0502020204030204" charset="0"/>
                          <a:ea typeface="宋体" panose="02010600030101010101" pitchFamily="2" charset="-122"/>
                          <a:cs typeface="Times New Roman" panose="02020603050405020304" pitchFamily="18" charset="0"/>
                        </a:rPr>
                        <a:t>10</a:t>
                      </a:r>
                      <a:endParaRPr kumimoji="0" lang="zh-CN" altLang="zh-CN" sz="1000" b="0" i="0" u="none" strike="noStrike" cap="none" normalizeH="0" baseline="0">
                        <a:ln>
                          <a:noFill/>
                        </a:ln>
                        <a:solidFill>
                          <a:schemeClr val="tx1"/>
                        </a:solidFill>
                        <a:effectLst/>
                        <a:latin typeface="Calibri" panose="020F0502020204030204" charset="0"/>
                        <a:ea typeface="宋体" panose="02010600030101010101" pitchFamily="2" charset="-122"/>
                        <a:cs typeface="Times New Roman" panose="02020603050405020304" pitchFamily="18" charset="0"/>
                      </a:endParaRPr>
                    </a:p>
                  </a:txBody>
                  <a:tcPr marL="66208" marR="66208"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algn="l" eaLnBrk="0" hangingPunct="0">
                        <a:spcBef>
                          <a:spcPct val="20000"/>
                        </a:spcBef>
                        <a:buClr>
                          <a:schemeClr val="bg2"/>
                        </a:buClr>
                        <a:buSzPct val="70000"/>
                        <a:buFont typeface="Wingdings" panose="05000000000000000000" pitchFamily="2" charset="2"/>
                        <a:defRPr sz="2800">
                          <a:solidFill>
                            <a:schemeClr val="tx1"/>
                          </a:solidFill>
                          <a:latin typeface="Times New Roman" panose="02020603050405020304" pitchFamily="18" charset="0"/>
                          <a:ea typeface="宋体" panose="02010600030101010101" pitchFamily="2" charset="-122"/>
                        </a:defRPr>
                      </a:lvl1pPr>
                      <a:lvl2pPr marL="742950" indent="-285750" algn="l" eaLnBrk="0" hangingPunct="0">
                        <a:spcBef>
                          <a:spcPct val="20000"/>
                        </a:spcBef>
                        <a:buClr>
                          <a:schemeClr val="accent2"/>
                        </a:buClr>
                        <a:buSzPct val="75000"/>
                        <a:buFont typeface="Wingdings" panose="05000000000000000000" pitchFamily="2" charset="2"/>
                        <a:defRPr sz="2400">
                          <a:solidFill>
                            <a:schemeClr val="tx1"/>
                          </a:solidFill>
                          <a:latin typeface="Times New Roman" panose="02020603050405020304" pitchFamily="18" charset="0"/>
                          <a:ea typeface="宋体" panose="02010600030101010101" pitchFamily="2" charset="-122"/>
                        </a:defRPr>
                      </a:lvl2pPr>
                      <a:lvl3pPr marL="1143000" indent="-228600" algn="l" eaLnBrk="0" hangingPunct="0">
                        <a:spcBef>
                          <a:spcPct val="20000"/>
                        </a:spcBef>
                        <a:buClr>
                          <a:schemeClr val="bg2"/>
                        </a:buClr>
                        <a:buSzPct val="65000"/>
                        <a:buFont typeface="Wingdings" panose="05000000000000000000" pitchFamily="2" charset="2"/>
                        <a:defRPr sz="2000">
                          <a:solidFill>
                            <a:schemeClr val="tx1"/>
                          </a:solidFill>
                          <a:latin typeface="Times New Roman" panose="02020603050405020304" pitchFamily="18" charset="0"/>
                          <a:ea typeface="宋体" panose="02010600030101010101" pitchFamily="2" charset="-122"/>
                        </a:defRPr>
                      </a:lvl3pPr>
                      <a:lvl4pPr marL="1600200" indent="-228600" algn="l" eaLnBrk="0" hangingPunct="0">
                        <a:spcBef>
                          <a:spcPct val="20000"/>
                        </a:spcBef>
                        <a:buClr>
                          <a:schemeClr val="accent2"/>
                        </a:buClr>
                        <a:buSzPct val="75000"/>
                        <a:buFont typeface="Wingdings" panose="05000000000000000000" pitchFamily="2" charset="2"/>
                        <a:defRPr>
                          <a:solidFill>
                            <a:schemeClr val="tx1"/>
                          </a:solidFill>
                          <a:latin typeface="Times New Roman" panose="02020603050405020304" pitchFamily="18" charset="0"/>
                          <a:ea typeface="宋体" panose="02010600030101010101" pitchFamily="2" charset="-122"/>
                        </a:defRPr>
                      </a:lvl4pPr>
                      <a:lvl5pPr marL="2057400" indent="-228600" algn="l" eaLnBrk="0" hangingPunct="0">
                        <a:spcBef>
                          <a:spcPct val="20000"/>
                        </a:spcBef>
                        <a:buClr>
                          <a:schemeClr val="accent1"/>
                        </a:buClr>
                        <a:buSzPct val="50000"/>
                        <a:buFont typeface="Wingdings" panose="05000000000000000000" pitchFamily="2" charset="2"/>
                        <a:defRPr>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20000"/>
                        </a:spcBef>
                        <a:spcAft>
                          <a:spcPct val="0"/>
                        </a:spcAft>
                        <a:buClr>
                          <a:schemeClr val="accent1"/>
                        </a:buClr>
                        <a:buSzPct val="50000"/>
                        <a:buFont typeface="Wingdings" panose="05000000000000000000" pitchFamily="2" charset="2"/>
                        <a:defRPr>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20000"/>
                        </a:spcBef>
                        <a:spcAft>
                          <a:spcPct val="0"/>
                        </a:spcAft>
                        <a:buClr>
                          <a:schemeClr val="accent1"/>
                        </a:buClr>
                        <a:buSzPct val="50000"/>
                        <a:buFont typeface="Wingdings" panose="05000000000000000000" pitchFamily="2" charset="2"/>
                        <a:defRPr>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20000"/>
                        </a:spcBef>
                        <a:spcAft>
                          <a:spcPct val="0"/>
                        </a:spcAft>
                        <a:buClr>
                          <a:schemeClr val="accent1"/>
                        </a:buClr>
                        <a:buSzPct val="50000"/>
                        <a:buFont typeface="Wingdings" panose="05000000000000000000" pitchFamily="2" charset="2"/>
                        <a:defRPr>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20000"/>
                        </a:spcBef>
                        <a:spcAft>
                          <a:spcPct val="0"/>
                        </a:spcAft>
                        <a:buClr>
                          <a:schemeClr val="accent1"/>
                        </a:buClr>
                        <a:buSzPct val="50000"/>
                        <a:buFont typeface="Wingdings" panose="05000000000000000000" pitchFamily="2" charset="2"/>
                        <a:defRPr>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15000"/>
                        </a:lnSpc>
                        <a:spcBef>
                          <a:spcPct val="0"/>
                        </a:spcBef>
                        <a:spcAft>
                          <a:spcPct val="0"/>
                        </a:spcAft>
                        <a:buClrTx/>
                        <a:buSzTx/>
                        <a:buFontTx/>
                        <a:buNone/>
                      </a:pPr>
                      <a:r>
                        <a:rPr kumimoji="0" lang="en-US" altLang="zh-CN" sz="1000" b="0" i="0" u="none" strike="noStrike" cap="none" normalizeH="0" baseline="0">
                          <a:ln>
                            <a:noFill/>
                          </a:ln>
                          <a:solidFill>
                            <a:schemeClr val="tx1"/>
                          </a:solidFill>
                          <a:effectLst/>
                          <a:latin typeface="Calibri" panose="020F0502020204030204" charset="0"/>
                          <a:ea typeface="宋体" panose="02010600030101010101" pitchFamily="2" charset="-122"/>
                          <a:cs typeface="Times New Roman" panose="02020603050405020304" pitchFamily="18" charset="0"/>
                        </a:rPr>
                        <a:t>100</a:t>
                      </a:r>
                      <a:endParaRPr kumimoji="0" lang="zh-CN" altLang="zh-CN" sz="1000" b="0" i="0" u="none" strike="noStrike" cap="none" normalizeH="0" baseline="0">
                        <a:ln>
                          <a:noFill/>
                        </a:ln>
                        <a:solidFill>
                          <a:schemeClr val="tx1"/>
                        </a:solidFill>
                        <a:effectLst/>
                        <a:latin typeface="Calibri" panose="020F0502020204030204" charset="0"/>
                        <a:ea typeface="宋体" panose="02010600030101010101" pitchFamily="2" charset="-122"/>
                        <a:cs typeface="Times New Roman" panose="02020603050405020304" pitchFamily="18" charset="0"/>
                      </a:endParaRPr>
                    </a:p>
                  </a:txBody>
                  <a:tcPr marL="66208" marR="66208"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algn="l" eaLnBrk="0" hangingPunct="0">
                        <a:spcBef>
                          <a:spcPct val="20000"/>
                        </a:spcBef>
                        <a:buClr>
                          <a:schemeClr val="bg2"/>
                        </a:buClr>
                        <a:buSzPct val="70000"/>
                        <a:buFont typeface="Wingdings" panose="05000000000000000000" pitchFamily="2" charset="2"/>
                        <a:defRPr sz="2800">
                          <a:solidFill>
                            <a:schemeClr val="tx1"/>
                          </a:solidFill>
                          <a:latin typeface="Times New Roman" panose="02020603050405020304" pitchFamily="18" charset="0"/>
                          <a:ea typeface="宋体" panose="02010600030101010101" pitchFamily="2" charset="-122"/>
                        </a:defRPr>
                      </a:lvl1pPr>
                      <a:lvl2pPr marL="742950" indent="-285750" algn="l" eaLnBrk="0" hangingPunct="0">
                        <a:spcBef>
                          <a:spcPct val="20000"/>
                        </a:spcBef>
                        <a:buClr>
                          <a:schemeClr val="accent2"/>
                        </a:buClr>
                        <a:buSzPct val="75000"/>
                        <a:buFont typeface="Wingdings" panose="05000000000000000000" pitchFamily="2" charset="2"/>
                        <a:defRPr sz="2400">
                          <a:solidFill>
                            <a:schemeClr val="tx1"/>
                          </a:solidFill>
                          <a:latin typeface="Times New Roman" panose="02020603050405020304" pitchFamily="18" charset="0"/>
                          <a:ea typeface="宋体" panose="02010600030101010101" pitchFamily="2" charset="-122"/>
                        </a:defRPr>
                      </a:lvl2pPr>
                      <a:lvl3pPr marL="1143000" indent="-228600" algn="l" eaLnBrk="0" hangingPunct="0">
                        <a:spcBef>
                          <a:spcPct val="20000"/>
                        </a:spcBef>
                        <a:buClr>
                          <a:schemeClr val="bg2"/>
                        </a:buClr>
                        <a:buSzPct val="65000"/>
                        <a:buFont typeface="Wingdings" panose="05000000000000000000" pitchFamily="2" charset="2"/>
                        <a:defRPr sz="2000">
                          <a:solidFill>
                            <a:schemeClr val="tx1"/>
                          </a:solidFill>
                          <a:latin typeface="Times New Roman" panose="02020603050405020304" pitchFamily="18" charset="0"/>
                          <a:ea typeface="宋体" panose="02010600030101010101" pitchFamily="2" charset="-122"/>
                        </a:defRPr>
                      </a:lvl3pPr>
                      <a:lvl4pPr marL="1600200" indent="-228600" algn="l" eaLnBrk="0" hangingPunct="0">
                        <a:spcBef>
                          <a:spcPct val="20000"/>
                        </a:spcBef>
                        <a:buClr>
                          <a:schemeClr val="accent2"/>
                        </a:buClr>
                        <a:buSzPct val="75000"/>
                        <a:buFont typeface="Wingdings" panose="05000000000000000000" pitchFamily="2" charset="2"/>
                        <a:defRPr>
                          <a:solidFill>
                            <a:schemeClr val="tx1"/>
                          </a:solidFill>
                          <a:latin typeface="Times New Roman" panose="02020603050405020304" pitchFamily="18" charset="0"/>
                          <a:ea typeface="宋体" panose="02010600030101010101" pitchFamily="2" charset="-122"/>
                        </a:defRPr>
                      </a:lvl4pPr>
                      <a:lvl5pPr marL="2057400" indent="-228600" algn="l" eaLnBrk="0" hangingPunct="0">
                        <a:spcBef>
                          <a:spcPct val="20000"/>
                        </a:spcBef>
                        <a:buClr>
                          <a:schemeClr val="accent1"/>
                        </a:buClr>
                        <a:buSzPct val="50000"/>
                        <a:buFont typeface="Wingdings" panose="05000000000000000000" pitchFamily="2" charset="2"/>
                        <a:defRPr>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20000"/>
                        </a:spcBef>
                        <a:spcAft>
                          <a:spcPct val="0"/>
                        </a:spcAft>
                        <a:buClr>
                          <a:schemeClr val="accent1"/>
                        </a:buClr>
                        <a:buSzPct val="50000"/>
                        <a:buFont typeface="Wingdings" panose="05000000000000000000" pitchFamily="2" charset="2"/>
                        <a:defRPr>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20000"/>
                        </a:spcBef>
                        <a:spcAft>
                          <a:spcPct val="0"/>
                        </a:spcAft>
                        <a:buClr>
                          <a:schemeClr val="accent1"/>
                        </a:buClr>
                        <a:buSzPct val="50000"/>
                        <a:buFont typeface="Wingdings" panose="05000000000000000000" pitchFamily="2" charset="2"/>
                        <a:defRPr>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20000"/>
                        </a:spcBef>
                        <a:spcAft>
                          <a:spcPct val="0"/>
                        </a:spcAft>
                        <a:buClr>
                          <a:schemeClr val="accent1"/>
                        </a:buClr>
                        <a:buSzPct val="50000"/>
                        <a:buFont typeface="Wingdings" panose="05000000000000000000" pitchFamily="2" charset="2"/>
                        <a:defRPr>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20000"/>
                        </a:spcBef>
                        <a:spcAft>
                          <a:spcPct val="0"/>
                        </a:spcAft>
                        <a:buClr>
                          <a:schemeClr val="accent1"/>
                        </a:buClr>
                        <a:buSzPct val="50000"/>
                        <a:buFont typeface="Wingdings" panose="05000000000000000000" pitchFamily="2" charset="2"/>
                        <a:defRPr>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15000"/>
                        </a:lnSpc>
                        <a:spcBef>
                          <a:spcPct val="0"/>
                        </a:spcBef>
                        <a:spcAft>
                          <a:spcPct val="0"/>
                        </a:spcAft>
                        <a:buClrTx/>
                        <a:buSzTx/>
                        <a:buFontTx/>
                        <a:buNone/>
                      </a:pPr>
                      <a:r>
                        <a:rPr kumimoji="0" lang="en-US" altLang="zh-CN" sz="1000" b="0" i="0" u="none" strike="noStrike" cap="none" normalizeH="0" baseline="0">
                          <a:ln>
                            <a:noFill/>
                          </a:ln>
                          <a:solidFill>
                            <a:schemeClr val="tx1"/>
                          </a:solidFill>
                          <a:effectLst/>
                          <a:latin typeface="Calibri" panose="020F0502020204030204" charset="0"/>
                          <a:ea typeface="宋体" panose="02010600030101010101" pitchFamily="2" charset="-122"/>
                          <a:cs typeface="Times New Roman" panose="02020603050405020304" pitchFamily="18" charset="0"/>
                        </a:rPr>
                        <a:t>100</a:t>
                      </a:r>
                      <a:endParaRPr kumimoji="0" lang="zh-CN" altLang="zh-CN" sz="1000" b="0" i="0" u="none" strike="noStrike" cap="none" normalizeH="0" baseline="0">
                        <a:ln>
                          <a:noFill/>
                        </a:ln>
                        <a:solidFill>
                          <a:schemeClr val="tx1"/>
                        </a:solidFill>
                        <a:effectLst/>
                        <a:latin typeface="Calibri" panose="020F0502020204030204" charset="0"/>
                        <a:ea typeface="宋体" panose="02010600030101010101" pitchFamily="2" charset="-122"/>
                        <a:cs typeface="Times New Roman" panose="02020603050405020304" pitchFamily="18" charset="0"/>
                      </a:endParaRPr>
                    </a:p>
                  </a:txBody>
                  <a:tcPr marL="66208" marR="66208"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algn="l" eaLnBrk="0" hangingPunct="0">
                        <a:spcBef>
                          <a:spcPct val="20000"/>
                        </a:spcBef>
                        <a:buClr>
                          <a:schemeClr val="bg2"/>
                        </a:buClr>
                        <a:buSzPct val="70000"/>
                        <a:buFont typeface="Wingdings" panose="05000000000000000000" pitchFamily="2" charset="2"/>
                        <a:defRPr sz="2800">
                          <a:solidFill>
                            <a:schemeClr val="tx1"/>
                          </a:solidFill>
                          <a:latin typeface="Times New Roman" panose="02020603050405020304" pitchFamily="18" charset="0"/>
                          <a:ea typeface="宋体" panose="02010600030101010101" pitchFamily="2" charset="-122"/>
                        </a:defRPr>
                      </a:lvl1pPr>
                      <a:lvl2pPr marL="742950" indent="-285750" algn="l" eaLnBrk="0" hangingPunct="0">
                        <a:spcBef>
                          <a:spcPct val="20000"/>
                        </a:spcBef>
                        <a:buClr>
                          <a:schemeClr val="accent2"/>
                        </a:buClr>
                        <a:buSzPct val="75000"/>
                        <a:buFont typeface="Wingdings" panose="05000000000000000000" pitchFamily="2" charset="2"/>
                        <a:defRPr sz="2400">
                          <a:solidFill>
                            <a:schemeClr val="tx1"/>
                          </a:solidFill>
                          <a:latin typeface="Times New Roman" panose="02020603050405020304" pitchFamily="18" charset="0"/>
                          <a:ea typeface="宋体" panose="02010600030101010101" pitchFamily="2" charset="-122"/>
                        </a:defRPr>
                      </a:lvl2pPr>
                      <a:lvl3pPr marL="1143000" indent="-228600" algn="l" eaLnBrk="0" hangingPunct="0">
                        <a:spcBef>
                          <a:spcPct val="20000"/>
                        </a:spcBef>
                        <a:buClr>
                          <a:schemeClr val="bg2"/>
                        </a:buClr>
                        <a:buSzPct val="65000"/>
                        <a:buFont typeface="Wingdings" panose="05000000000000000000" pitchFamily="2" charset="2"/>
                        <a:defRPr sz="2000">
                          <a:solidFill>
                            <a:schemeClr val="tx1"/>
                          </a:solidFill>
                          <a:latin typeface="Times New Roman" panose="02020603050405020304" pitchFamily="18" charset="0"/>
                          <a:ea typeface="宋体" panose="02010600030101010101" pitchFamily="2" charset="-122"/>
                        </a:defRPr>
                      </a:lvl3pPr>
                      <a:lvl4pPr marL="1600200" indent="-228600" algn="l" eaLnBrk="0" hangingPunct="0">
                        <a:spcBef>
                          <a:spcPct val="20000"/>
                        </a:spcBef>
                        <a:buClr>
                          <a:schemeClr val="accent2"/>
                        </a:buClr>
                        <a:buSzPct val="75000"/>
                        <a:buFont typeface="Wingdings" panose="05000000000000000000" pitchFamily="2" charset="2"/>
                        <a:defRPr>
                          <a:solidFill>
                            <a:schemeClr val="tx1"/>
                          </a:solidFill>
                          <a:latin typeface="Times New Roman" panose="02020603050405020304" pitchFamily="18" charset="0"/>
                          <a:ea typeface="宋体" panose="02010600030101010101" pitchFamily="2" charset="-122"/>
                        </a:defRPr>
                      </a:lvl4pPr>
                      <a:lvl5pPr marL="2057400" indent="-228600" algn="l" eaLnBrk="0" hangingPunct="0">
                        <a:spcBef>
                          <a:spcPct val="20000"/>
                        </a:spcBef>
                        <a:buClr>
                          <a:schemeClr val="accent1"/>
                        </a:buClr>
                        <a:buSzPct val="50000"/>
                        <a:buFont typeface="Wingdings" panose="05000000000000000000" pitchFamily="2" charset="2"/>
                        <a:defRPr>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20000"/>
                        </a:spcBef>
                        <a:spcAft>
                          <a:spcPct val="0"/>
                        </a:spcAft>
                        <a:buClr>
                          <a:schemeClr val="accent1"/>
                        </a:buClr>
                        <a:buSzPct val="50000"/>
                        <a:buFont typeface="Wingdings" panose="05000000000000000000" pitchFamily="2" charset="2"/>
                        <a:defRPr>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20000"/>
                        </a:spcBef>
                        <a:spcAft>
                          <a:spcPct val="0"/>
                        </a:spcAft>
                        <a:buClr>
                          <a:schemeClr val="accent1"/>
                        </a:buClr>
                        <a:buSzPct val="50000"/>
                        <a:buFont typeface="Wingdings" panose="05000000000000000000" pitchFamily="2" charset="2"/>
                        <a:defRPr>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20000"/>
                        </a:spcBef>
                        <a:spcAft>
                          <a:spcPct val="0"/>
                        </a:spcAft>
                        <a:buClr>
                          <a:schemeClr val="accent1"/>
                        </a:buClr>
                        <a:buSzPct val="50000"/>
                        <a:buFont typeface="Wingdings" panose="05000000000000000000" pitchFamily="2" charset="2"/>
                        <a:defRPr>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20000"/>
                        </a:spcBef>
                        <a:spcAft>
                          <a:spcPct val="0"/>
                        </a:spcAft>
                        <a:buClr>
                          <a:schemeClr val="accent1"/>
                        </a:buClr>
                        <a:buSzPct val="50000"/>
                        <a:buFont typeface="Wingdings" panose="05000000000000000000" pitchFamily="2" charset="2"/>
                        <a:defRPr>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15000"/>
                        </a:lnSpc>
                        <a:spcBef>
                          <a:spcPct val="0"/>
                        </a:spcBef>
                        <a:spcAft>
                          <a:spcPct val="0"/>
                        </a:spcAft>
                        <a:buClrTx/>
                        <a:buSzTx/>
                        <a:buFontTx/>
                        <a:buNone/>
                      </a:pPr>
                      <a:r>
                        <a:rPr kumimoji="0" lang="en-US" altLang="zh-CN" sz="1000" b="0" i="0" u="none" strike="noStrike" cap="none" normalizeH="0" baseline="0">
                          <a:ln>
                            <a:noFill/>
                          </a:ln>
                          <a:solidFill>
                            <a:schemeClr val="tx1"/>
                          </a:solidFill>
                          <a:effectLst/>
                          <a:latin typeface="Calibri" panose="020F0502020204030204" charset="0"/>
                          <a:ea typeface="宋体" panose="02010600030101010101" pitchFamily="2" charset="-122"/>
                          <a:cs typeface="Times New Roman" panose="02020603050405020304" pitchFamily="18" charset="0"/>
                        </a:rPr>
                        <a:t>20</a:t>
                      </a:r>
                      <a:endParaRPr kumimoji="0" lang="zh-CN" altLang="zh-CN" sz="1000" b="0" i="0" u="none" strike="noStrike" cap="none" normalizeH="0" baseline="0">
                        <a:ln>
                          <a:noFill/>
                        </a:ln>
                        <a:solidFill>
                          <a:schemeClr val="tx1"/>
                        </a:solidFill>
                        <a:effectLst/>
                        <a:latin typeface="Calibri" panose="020F0502020204030204" charset="0"/>
                        <a:ea typeface="宋体" panose="02010600030101010101" pitchFamily="2" charset="-122"/>
                        <a:cs typeface="Times New Roman" panose="02020603050405020304" pitchFamily="18" charset="0"/>
                      </a:endParaRPr>
                    </a:p>
                  </a:txBody>
                  <a:tcPr marL="66208" marR="66208"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algn="l" eaLnBrk="0" hangingPunct="0">
                        <a:spcBef>
                          <a:spcPct val="20000"/>
                        </a:spcBef>
                        <a:buClr>
                          <a:schemeClr val="bg2"/>
                        </a:buClr>
                        <a:buSzPct val="70000"/>
                        <a:buFont typeface="Wingdings" panose="05000000000000000000" pitchFamily="2" charset="2"/>
                        <a:defRPr sz="2800">
                          <a:solidFill>
                            <a:schemeClr val="tx1"/>
                          </a:solidFill>
                          <a:latin typeface="Times New Roman" panose="02020603050405020304" pitchFamily="18" charset="0"/>
                          <a:ea typeface="宋体" panose="02010600030101010101" pitchFamily="2" charset="-122"/>
                        </a:defRPr>
                      </a:lvl1pPr>
                      <a:lvl2pPr marL="742950" indent="-285750" algn="l" eaLnBrk="0" hangingPunct="0">
                        <a:spcBef>
                          <a:spcPct val="20000"/>
                        </a:spcBef>
                        <a:buClr>
                          <a:schemeClr val="accent2"/>
                        </a:buClr>
                        <a:buSzPct val="75000"/>
                        <a:buFont typeface="Wingdings" panose="05000000000000000000" pitchFamily="2" charset="2"/>
                        <a:defRPr sz="2400">
                          <a:solidFill>
                            <a:schemeClr val="tx1"/>
                          </a:solidFill>
                          <a:latin typeface="Times New Roman" panose="02020603050405020304" pitchFamily="18" charset="0"/>
                          <a:ea typeface="宋体" panose="02010600030101010101" pitchFamily="2" charset="-122"/>
                        </a:defRPr>
                      </a:lvl2pPr>
                      <a:lvl3pPr marL="1143000" indent="-228600" algn="l" eaLnBrk="0" hangingPunct="0">
                        <a:spcBef>
                          <a:spcPct val="20000"/>
                        </a:spcBef>
                        <a:buClr>
                          <a:schemeClr val="bg2"/>
                        </a:buClr>
                        <a:buSzPct val="65000"/>
                        <a:buFont typeface="Wingdings" panose="05000000000000000000" pitchFamily="2" charset="2"/>
                        <a:defRPr sz="2000">
                          <a:solidFill>
                            <a:schemeClr val="tx1"/>
                          </a:solidFill>
                          <a:latin typeface="Times New Roman" panose="02020603050405020304" pitchFamily="18" charset="0"/>
                          <a:ea typeface="宋体" panose="02010600030101010101" pitchFamily="2" charset="-122"/>
                        </a:defRPr>
                      </a:lvl3pPr>
                      <a:lvl4pPr marL="1600200" indent="-228600" algn="l" eaLnBrk="0" hangingPunct="0">
                        <a:spcBef>
                          <a:spcPct val="20000"/>
                        </a:spcBef>
                        <a:buClr>
                          <a:schemeClr val="accent2"/>
                        </a:buClr>
                        <a:buSzPct val="75000"/>
                        <a:buFont typeface="Wingdings" panose="05000000000000000000" pitchFamily="2" charset="2"/>
                        <a:defRPr>
                          <a:solidFill>
                            <a:schemeClr val="tx1"/>
                          </a:solidFill>
                          <a:latin typeface="Times New Roman" panose="02020603050405020304" pitchFamily="18" charset="0"/>
                          <a:ea typeface="宋体" panose="02010600030101010101" pitchFamily="2" charset="-122"/>
                        </a:defRPr>
                      </a:lvl4pPr>
                      <a:lvl5pPr marL="2057400" indent="-228600" algn="l" eaLnBrk="0" hangingPunct="0">
                        <a:spcBef>
                          <a:spcPct val="20000"/>
                        </a:spcBef>
                        <a:buClr>
                          <a:schemeClr val="accent1"/>
                        </a:buClr>
                        <a:buSzPct val="50000"/>
                        <a:buFont typeface="Wingdings" panose="05000000000000000000" pitchFamily="2" charset="2"/>
                        <a:defRPr>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20000"/>
                        </a:spcBef>
                        <a:spcAft>
                          <a:spcPct val="0"/>
                        </a:spcAft>
                        <a:buClr>
                          <a:schemeClr val="accent1"/>
                        </a:buClr>
                        <a:buSzPct val="50000"/>
                        <a:buFont typeface="Wingdings" panose="05000000000000000000" pitchFamily="2" charset="2"/>
                        <a:defRPr>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20000"/>
                        </a:spcBef>
                        <a:spcAft>
                          <a:spcPct val="0"/>
                        </a:spcAft>
                        <a:buClr>
                          <a:schemeClr val="accent1"/>
                        </a:buClr>
                        <a:buSzPct val="50000"/>
                        <a:buFont typeface="Wingdings" panose="05000000000000000000" pitchFamily="2" charset="2"/>
                        <a:defRPr>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20000"/>
                        </a:spcBef>
                        <a:spcAft>
                          <a:spcPct val="0"/>
                        </a:spcAft>
                        <a:buClr>
                          <a:schemeClr val="accent1"/>
                        </a:buClr>
                        <a:buSzPct val="50000"/>
                        <a:buFont typeface="Wingdings" panose="05000000000000000000" pitchFamily="2" charset="2"/>
                        <a:defRPr>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20000"/>
                        </a:spcBef>
                        <a:spcAft>
                          <a:spcPct val="0"/>
                        </a:spcAft>
                        <a:buClr>
                          <a:schemeClr val="accent1"/>
                        </a:buClr>
                        <a:buSzPct val="50000"/>
                        <a:buFont typeface="Wingdings" panose="05000000000000000000" pitchFamily="2" charset="2"/>
                        <a:defRPr>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15000"/>
                        </a:lnSpc>
                        <a:spcBef>
                          <a:spcPct val="0"/>
                        </a:spcBef>
                        <a:spcAft>
                          <a:spcPct val="0"/>
                        </a:spcAft>
                        <a:buClrTx/>
                        <a:buSzTx/>
                        <a:buFontTx/>
                        <a:buNone/>
                      </a:pPr>
                      <a:r>
                        <a:rPr kumimoji="0" lang="en-US" altLang="zh-CN" sz="1000" b="0" i="0" u="none" strike="noStrike" cap="none" normalizeH="0" baseline="0">
                          <a:ln>
                            <a:noFill/>
                          </a:ln>
                          <a:solidFill>
                            <a:schemeClr val="tx1"/>
                          </a:solidFill>
                          <a:effectLst/>
                          <a:latin typeface="Calibri" panose="020F0502020204030204" charset="0"/>
                          <a:ea typeface="宋体" panose="02010600030101010101" pitchFamily="2" charset="-122"/>
                          <a:cs typeface="Times New Roman" panose="02020603050405020304" pitchFamily="18" charset="0"/>
                        </a:rPr>
                        <a:t>10</a:t>
                      </a:r>
                      <a:endParaRPr kumimoji="0" lang="zh-CN" altLang="zh-CN" sz="1000" b="0" i="0" u="none" strike="noStrike" cap="none" normalizeH="0" baseline="0">
                        <a:ln>
                          <a:noFill/>
                        </a:ln>
                        <a:solidFill>
                          <a:schemeClr val="tx1"/>
                        </a:solidFill>
                        <a:effectLst/>
                        <a:latin typeface="Calibri" panose="020F0502020204030204" charset="0"/>
                        <a:ea typeface="宋体" panose="02010600030101010101" pitchFamily="2" charset="-122"/>
                        <a:cs typeface="Times New Roman" panose="02020603050405020304" pitchFamily="18" charset="0"/>
                      </a:endParaRPr>
                    </a:p>
                  </a:txBody>
                  <a:tcPr marL="66208" marR="66208"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342900">
                <a:tc>
                  <a:txBody>
                    <a:bodyPr/>
                    <a:lstStyle>
                      <a:lvl1pPr algn="l" eaLnBrk="0" hangingPunct="0">
                        <a:spcBef>
                          <a:spcPct val="20000"/>
                        </a:spcBef>
                        <a:buClr>
                          <a:schemeClr val="bg2"/>
                        </a:buClr>
                        <a:buSzPct val="70000"/>
                        <a:buFont typeface="Wingdings" panose="05000000000000000000" pitchFamily="2" charset="2"/>
                        <a:defRPr sz="2800">
                          <a:solidFill>
                            <a:schemeClr val="tx1"/>
                          </a:solidFill>
                          <a:latin typeface="Times New Roman" panose="02020603050405020304" pitchFamily="18" charset="0"/>
                          <a:ea typeface="宋体" panose="02010600030101010101" pitchFamily="2" charset="-122"/>
                        </a:defRPr>
                      </a:lvl1pPr>
                      <a:lvl2pPr marL="742950" indent="-285750" algn="l" eaLnBrk="0" hangingPunct="0">
                        <a:spcBef>
                          <a:spcPct val="20000"/>
                        </a:spcBef>
                        <a:buClr>
                          <a:schemeClr val="accent2"/>
                        </a:buClr>
                        <a:buSzPct val="75000"/>
                        <a:buFont typeface="Wingdings" panose="05000000000000000000" pitchFamily="2" charset="2"/>
                        <a:defRPr sz="2400">
                          <a:solidFill>
                            <a:schemeClr val="tx1"/>
                          </a:solidFill>
                          <a:latin typeface="Times New Roman" panose="02020603050405020304" pitchFamily="18" charset="0"/>
                          <a:ea typeface="宋体" panose="02010600030101010101" pitchFamily="2" charset="-122"/>
                        </a:defRPr>
                      </a:lvl2pPr>
                      <a:lvl3pPr marL="1143000" indent="-228600" algn="l" eaLnBrk="0" hangingPunct="0">
                        <a:spcBef>
                          <a:spcPct val="20000"/>
                        </a:spcBef>
                        <a:buClr>
                          <a:schemeClr val="bg2"/>
                        </a:buClr>
                        <a:buSzPct val="65000"/>
                        <a:buFont typeface="Wingdings" panose="05000000000000000000" pitchFamily="2" charset="2"/>
                        <a:defRPr sz="2000">
                          <a:solidFill>
                            <a:schemeClr val="tx1"/>
                          </a:solidFill>
                          <a:latin typeface="Times New Roman" panose="02020603050405020304" pitchFamily="18" charset="0"/>
                          <a:ea typeface="宋体" panose="02010600030101010101" pitchFamily="2" charset="-122"/>
                        </a:defRPr>
                      </a:lvl3pPr>
                      <a:lvl4pPr marL="1600200" indent="-228600" algn="l" eaLnBrk="0" hangingPunct="0">
                        <a:spcBef>
                          <a:spcPct val="20000"/>
                        </a:spcBef>
                        <a:buClr>
                          <a:schemeClr val="accent2"/>
                        </a:buClr>
                        <a:buSzPct val="75000"/>
                        <a:buFont typeface="Wingdings" panose="05000000000000000000" pitchFamily="2" charset="2"/>
                        <a:defRPr>
                          <a:solidFill>
                            <a:schemeClr val="tx1"/>
                          </a:solidFill>
                          <a:latin typeface="Times New Roman" panose="02020603050405020304" pitchFamily="18" charset="0"/>
                          <a:ea typeface="宋体" panose="02010600030101010101" pitchFamily="2" charset="-122"/>
                        </a:defRPr>
                      </a:lvl4pPr>
                      <a:lvl5pPr marL="2057400" indent="-228600" algn="l" eaLnBrk="0" hangingPunct="0">
                        <a:spcBef>
                          <a:spcPct val="20000"/>
                        </a:spcBef>
                        <a:buClr>
                          <a:schemeClr val="accent1"/>
                        </a:buClr>
                        <a:buSzPct val="50000"/>
                        <a:buFont typeface="Wingdings" panose="05000000000000000000" pitchFamily="2" charset="2"/>
                        <a:defRPr>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20000"/>
                        </a:spcBef>
                        <a:spcAft>
                          <a:spcPct val="0"/>
                        </a:spcAft>
                        <a:buClr>
                          <a:schemeClr val="accent1"/>
                        </a:buClr>
                        <a:buSzPct val="50000"/>
                        <a:buFont typeface="Wingdings" panose="05000000000000000000" pitchFamily="2" charset="2"/>
                        <a:defRPr>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20000"/>
                        </a:spcBef>
                        <a:spcAft>
                          <a:spcPct val="0"/>
                        </a:spcAft>
                        <a:buClr>
                          <a:schemeClr val="accent1"/>
                        </a:buClr>
                        <a:buSzPct val="50000"/>
                        <a:buFont typeface="Wingdings" panose="05000000000000000000" pitchFamily="2" charset="2"/>
                        <a:defRPr>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20000"/>
                        </a:spcBef>
                        <a:spcAft>
                          <a:spcPct val="0"/>
                        </a:spcAft>
                        <a:buClr>
                          <a:schemeClr val="accent1"/>
                        </a:buClr>
                        <a:buSzPct val="50000"/>
                        <a:buFont typeface="Wingdings" panose="05000000000000000000" pitchFamily="2" charset="2"/>
                        <a:defRPr>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20000"/>
                        </a:spcBef>
                        <a:spcAft>
                          <a:spcPct val="0"/>
                        </a:spcAft>
                        <a:buClr>
                          <a:schemeClr val="accent1"/>
                        </a:buClr>
                        <a:buSzPct val="50000"/>
                        <a:buFont typeface="Wingdings" panose="05000000000000000000" pitchFamily="2" charset="2"/>
                        <a:defRPr>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15000"/>
                        </a:lnSpc>
                        <a:spcBef>
                          <a:spcPct val="0"/>
                        </a:spcBef>
                        <a:spcAft>
                          <a:spcPct val="0"/>
                        </a:spcAft>
                        <a:buClrTx/>
                        <a:buSzTx/>
                        <a:buFontTx/>
                        <a:buNone/>
                      </a:pPr>
                      <a:r>
                        <a:rPr kumimoji="0" lang="zh-CN" altLang="zh-CN" sz="1000" b="0" i="0" u="none" strike="noStrike" cap="none" normalizeH="0" baseline="0">
                          <a:ln>
                            <a:noFill/>
                          </a:ln>
                          <a:solidFill>
                            <a:schemeClr val="tx1"/>
                          </a:solidFill>
                          <a:effectLst/>
                          <a:latin typeface="Calibri" panose="020F0502020204030204" charset="0"/>
                          <a:ea typeface="宋体" panose="02010600030101010101" pitchFamily="2" charset="-122"/>
                          <a:cs typeface="Times New Roman" panose="02020603050405020304" pitchFamily="18" charset="0"/>
                        </a:rPr>
                        <a:t>报纸周刊广告</a:t>
                      </a:r>
                    </a:p>
                  </a:txBody>
                  <a:tcPr marL="66208" marR="66208"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algn="l" eaLnBrk="0" hangingPunct="0">
                        <a:spcBef>
                          <a:spcPct val="20000"/>
                        </a:spcBef>
                        <a:buClr>
                          <a:schemeClr val="bg2"/>
                        </a:buClr>
                        <a:buSzPct val="70000"/>
                        <a:buFont typeface="Wingdings" panose="05000000000000000000" pitchFamily="2" charset="2"/>
                        <a:defRPr sz="2800">
                          <a:solidFill>
                            <a:schemeClr val="tx1"/>
                          </a:solidFill>
                          <a:latin typeface="Times New Roman" panose="02020603050405020304" pitchFamily="18" charset="0"/>
                          <a:ea typeface="宋体" panose="02010600030101010101" pitchFamily="2" charset="-122"/>
                        </a:defRPr>
                      </a:lvl1pPr>
                      <a:lvl2pPr marL="742950" indent="-285750" algn="l" eaLnBrk="0" hangingPunct="0">
                        <a:spcBef>
                          <a:spcPct val="20000"/>
                        </a:spcBef>
                        <a:buClr>
                          <a:schemeClr val="accent2"/>
                        </a:buClr>
                        <a:buSzPct val="75000"/>
                        <a:buFont typeface="Wingdings" panose="05000000000000000000" pitchFamily="2" charset="2"/>
                        <a:defRPr sz="2400">
                          <a:solidFill>
                            <a:schemeClr val="tx1"/>
                          </a:solidFill>
                          <a:latin typeface="Times New Roman" panose="02020603050405020304" pitchFamily="18" charset="0"/>
                          <a:ea typeface="宋体" panose="02010600030101010101" pitchFamily="2" charset="-122"/>
                        </a:defRPr>
                      </a:lvl2pPr>
                      <a:lvl3pPr marL="1143000" indent="-228600" algn="l" eaLnBrk="0" hangingPunct="0">
                        <a:spcBef>
                          <a:spcPct val="20000"/>
                        </a:spcBef>
                        <a:buClr>
                          <a:schemeClr val="bg2"/>
                        </a:buClr>
                        <a:buSzPct val="65000"/>
                        <a:buFont typeface="Wingdings" panose="05000000000000000000" pitchFamily="2" charset="2"/>
                        <a:defRPr sz="2000">
                          <a:solidFill>
                            <a:schemeClr val="tx1"/>
                          </a:solidFill>
                          <a:latin typeface="Times New Roman" panose="02020603050405020304" pitchFamily="18" charset="0"/>
                          <a:ea typeface="宋体" panose="02010600030101010101" pitchFamily="2" charset="-122"/>
                        </a:defRPr>
                      </a:lvl3pPr>
                      <a:lvl4pPr marL="1600200" indent="-228600" algn="l" eaLnBrk="0" hangingPunct="0">
                        <a:spcBef>
                          <a:spcPct val="20000"/>
                        </a:spcBef>
                        <a:buClr>
                          <a:schemeClr val="accent2"/>
                        </a:buClr>
                        <a:buSzPct val="75000"/>
                        <a:buFont typeface="Wingdings" panose="05000000000000000000" pitchFamily="2" charset="2"/>
                        <a:defRPr>
                          <a:solidFill>
                            <a:schemeClr val="tx1"/>
                          </a:solidFill>
                          <a:latin typeface="Times New Roman" panose="02020603050405020304" pitchFamily="18" charset="0"/>
                          <a:ea typeface="宋体" panose="02010600030101010101" pitchFamily="2" charset="-122"/>
                        </a:defRPr>
                      </a:lvl4pPr>
                      <a:lvl5pPr marL="2057400" indent="-228600" algn="l" eaLnBrk="0" hangingPunct="0">
                        <a:spcBef>
                          <a:spcPct val="20000"/>
                        </a:spcBef>
                        <a:buClr>
                          <a:schemeClr val="accent1"/>
                        </a:buClr>
                        <a:buSzPct val="50000"/>
                        <a:buFont typeface="Wingdings" panose="05000000000000000000" pitchFamily="2" charset="2"/>
                        <a:defRPr>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20000"/>
                        </a:spcBef>
                        <a:spcAft>
                          <a:spcPct val="0"/>
                        </a:spcAft>
                        <a:buClr>
                          <a:schemeClr val="accent1"/>
                        </a:buClr>
                        <a:buSzPct val="50000"/>
                        <a:buFont typeface="Wingdings" panose="05000000000000000000" pitchFamily="2" charset="2"/>
                        <a:defRPr>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20000"/>
                        </a:spcBef>
                        <a:spcAft>
                          <a:spcPct val="0"/>
                        </a:spcAft>
                        <a:buClr>
                          <a:schemeClr val="accent1"/>
                        </a:buClr>
                        <a:buSzPct val="50000"/>
                        <a:buFont typeface="Wingdings" panose="05000000000000000000" pitchFamily="2" charset="2"/>
                        <a:defRPr>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20000"/>
                        </a:spcBef>
                        <a:spcAft>
                          <a:spcPct val="0"/>
                        </a:spcAft>
                        <a:buClr>
                          <a:schemeClr val="accent1"/>
                        </a:buClr>
                        <a:buSzPct val="50000"/>
                        <a:buFont typeface="Wingdings" panose="05000000000000000000" pitchFamily="2" charset="2"/>
                        <a:defRPr>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20000"/>
                        </a:spcBef>
                        <a:spcAft>
                          <a:spcPct val="0"/>
                        </a:spcAft>
                        <a:buClr>
                          <a:schemeClr val="accent1"/>
                        </a:buClr>
                        <a:buSzPct val="50000"/>
                        <a:buFont typeface="Wingdings" panose="05000000000000000000" pitchFamily="2" charset="2"/>
                        <a:defRPr>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15000"/>
                        </a:lnSpc>
                        <a:spcBef>
                          <a:spcPct val="0"/>
                        </a:spcBef>
                        <a:spcAft>
                          <a:spcPct val="0"/>
                        </a:spcAft>
                        <a:buClrTx/>
                        <a:buSzTx/>
                        <a:buFontTx/>
                        <a:buNone/>
                      </a:pPr>
                      <a:r>
                        <a:rPr kumimoji="0" lang="en-US" altLang="zh-CN" sz="1000" b="0" i="0" u="none" strike="noStrike" cap="none" normalizeH="0" baseline="0">
                          <a:ln>
                            <a:noFill/>
                          </a:ln>
                          <a:solidFill>
                            <a:schemeClr val="tx1"/>
                          </a:solidFill>
                          <a:effectLst/>
                          <a:latin typeface="Calibri" panose="020F0502020204030204" charset="0"/>
                          <a:ea typeface="宋体" panose="02010600030101010101" pitchFamily="2" charset="-122"/>
                          <a:cs typeface="Times New Roman" panose="02020603050405020304" pitchFamily="18" charset="0"/>
                        </a:rPr>
                        <a:t>50</a:t>
                      </a:r>
                      <a:endParaRPr kumimoji="0" lang="zh-CN" altLang="zh-CN" sz="1000" b="0" i="0" u="none" strike="noStrike" cap="none" normalizeH="0" baseline="0">
                        <a:ln>
                          <a:noFill/>
                        </a:ln>
                        <a:solidFill>
                          <a:schemeClr val="tx1"/>
                        </a:solidFill>
                        <a:effectLst/>
                        <a:latin typeface="Calibri" panose="020F0502020204030204" charset="0"/>
                        <a:ea typeface="宋体" panose="02010600030101010101" pitchFamily="2" charset="-122"/>
                        <a:cs typeface="Times New Roman" panose="02020603050405020304" pitchFamily="18" charset="0"/>
                      </a:endParaRPr>
                    </a:p>
                  </a:txBody>
                  <a:tcPr marL="66208" marR="66208"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algn="l" eaLnBrk="0" hangingPunct="0">
                        <a:spcBef>
                          <a:spcPct val="20000"/>
                        </a:spcBef>
                        <a:buClr>
                          <a:schemeClr val="bg2"/>
                        </a:buClr>
                        <a:buSzPct val="70000"/>
                        <a:buFont typeface="Wingdings" panose="05000000000000000000" pitchFamily="2" charset="2"/>
                        <a:defRPr sz="2800">
                          <a:solidFill>
                            <a:schemeClr val="tx1"/>
                          </a:solidFill>
                          <a:latin typeface="Times New Roman" panose="02020603050405020304" pitchFamily="18" charset="0"/>
                          <a:ea typeface="宋体" panose="02010600030101010101" pitchFamily="2" charset="-122"/>
                        </a:defRPr>
                      </a:lvl1pPr>
                      <a:lvl2pPr marL="742950" indent="-285750" algn="l" eaLnBrk="0" hangingPunct="0">
                        <a:spcBef>
                          <a:spcPct val="20000"/>
                        </a:spcBef>
                        <a:buClr>
                          <a:schemeClr val="accent2"/>
                        </a:buClr>
                        <a:buSzPct val="75000"/>
                        <a:buFont typeface="Wingdings" panose="05000000000000000000" pitchFamily="2" charset="2"/>
                        <a:defRPr sz="2400">
                          <a:solidFill>
                            <a:schemeClr val="tx1"/>
                          </a:solidFill>
                          <a:latin typeface="Times New Roman" panose="02020603050405020304" pitchFamily="18" charset="0"/>
                          <a:ea typeface="宋体" panose="02010600030101010101" pitchFamily="2" charset="-122"/>
                        </a:defRPr>
                      </a:lvl2pPr>
                      <a:lvl3pPr marL="1143000" indent="-228600" algn="l" eaLnBrk="0" hangingPunct="0">
                        <a:spcBef>
                          <a:spcPct val="20000"/>
                        </a:spcBef>
                        <a:buClr>
                          <a:schemeClr val="bg2"/>
                        </a:buClr>
                        <a:buSzPct val="65000"/>
                        <a:buFont typeface="Wingdings" panose="05000000000000000000" pitchFamily="2" charset="2"/>
                        <a:defRPr sz="2000">
                          <a:solidFill>
                            <a:schemeClr val="tx1"/>
                          </a:solidFill>
                          <a:latin typeface="Times New Roman" panose="02020603050405020304" pitchFamily="18" charset="0"/>
                          <a:ea typeface="宋体" panose="02010600030101010101" pitchFamily="2" charset="-122"/>
                        </a:defRPr>
                      </a:lvl3pPr>
                      <a:lvl4pPr marL="1600200" indent="-228600" algn="l" eaLnBrk="0" hangingPunct="0">
                        <a:spcBef>
                          <a:spcPct val="20000"/>
                        </a:spcBef>
                        <a:buClr>
                          <a:schemeClr val="accent2"/>
                        </a:buClr>
                        <a:buSzPct val="75000"/>
                        <a:buFont typeface="Wingdings" panose="05000000000000000000" pitchFamily="2" charset="2"/>
                        <a:defRPr>
                          <a:solidFill>
                            <a:schemeClr val="tx1"/>
                          </a:solidFill>
                          <a:latin typeface="Times New Roman" panose="02020603050405020304" pitchFamily="18" charset="0"/>
                          <a:ea typeface="宋体" panose="02010600030101010101" pitchFamily="2" charset="-122"/>
                        </a:defRPr>
                      </a:lvl4pPr>
                      <a:lvl5pPr marL="2057400" indent="-228600" algn="l" eaLnBrk="0" hangingPunct="0">
                        <a:spcBef>
                          <a:spcPct val="20000"/>
                        </a:spcBef>
                        <a:buClr>
                          <a:schemeClr val="accent1"/>
                        </a:buClr>
                        <a:buSzPct val="50000"/>
                        <a:buFont typeface="Wingdings" panose="05000000000000000000" pitchFamily="2" charset="2"/>
                        <a:defRPr>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20000"/>
                        </a:spcBef>
                        <a:spcAft>
                          <a:spcPct val="0"/>
                        </a:spcAft>
                        <a:buClr>
                          <a:schemeClr val="accent1"/>
                        </a:buClr>
                        <a:buSzPct val="50000"/>
                        <a:buFont typeface="Wingdings" panose="05000000000000000000" pitchFamily="2" charset="2"/>
                        <a:defRPr>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20000"/>
                        </a:spcBef>
                        <a:spcAft>
                          <a:spcPct val="0"/>
                        </a:spcAft>
                        <a:buClr>
                          <a:schemeClr val="accent1"/>
                        </a:buClr>
                        <a:buSzPct val="50000"/>
                        <a:buFont typeface="Wingdings" panose="05000000000000000000" pitchFamily="2" charset="2"/>
                        <a:defRPr>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20000"/>
                        </a:spcBef>
                        <a:spcAft>
                          <a:spcPct val="0"/>
                        </a:spcAft>
                        <a:buClr>
                          <a:schemeClr val="accent1"/>
                        </a:buClr>
                        <a:buSzPct val="50000"/>
                        <a:buFont typeface="Wingdings" panose="05000000000000000000" pitchFamily="2" charset="2"/>
                        <a:defRPr>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20000"/>
                        </a:spcBef>
                        <a:spcAft>
                          <a:spcPct val="0"/>
                        </a:spcAft>
                        <a:buClr>
                          <a:schemeClr val="accent1"/>
                        </a:buClr>
                        <a:buSzPct val="50000"/>
                        <a:buFont typeface="Wingdings" panose="05000000000000000000" pitchFamily="2" charset="2"/>
                        <a:defRPr>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15000"/>
                        </a:lnSpc>
                        <a:spcBef>
                          <a:spcPct val="0"/>
                        </a:spcBef>
                        <a:spcAft>
                          <a:spcPct val="0"/>
                        </a:spcAft>
                        <a:buClrTx/>
                        <a:buSzTx/>
                        <a:buFontTx/>
                        <a:buNone/>
                      </a:pPr>
                      <a:r>
                        <a:rPr kumimoji="0" lang="en-US" altLang="zh-CN" sz="1000" b="0" i="0" u="none" strike="noStrike" cap="none" normalizeH="0" baseline="0">
                          <a:ln>
                            <a:noFill/>
                          </a:ln>
                          <a:solidFill>
                            <a:schemeClr val="tx1"/>
                          </a:solidFill>
                          <a:effectLst/>
                          <a:latin typeface="Calibri" panose="020F0502020204030204" charset="0"/>
                          <a:ea typeface="宋体" panose="02010600030101010101" pitchFamily="2" charset="-122"/>
                          <a:cs typeface="Times New Roman" panose="02020603050405020304" pitchFamily="18" charset="0"/>
                        </a:rPr>
                        <a:t>60</a:t>
                      </a:r>
                      <a:endParaRPr kumimoji="0" lang="zh-CN" altLang="zh-CN" sz="1000" b="0" i="0" u="none" strike="noStrike" cap="none" normalizeH="0" baseline="0">
                        <a:ln>
                          <a:noFill/>
                        </a:ln>
                        <a:solidFill>
                          <a:schemeClr val="tx1"/>
                        </a:solidFill>
                        <a:effectLst/>
                        <a:latin typeface="Calibri" panose="020F0502020204030204" charset="0"/>
                        <a:ea typeface="宋体" panose="02010600030101010101" pitchFamily="2" charset="-122"/>
                        <a:cs typeface="Times New Roman" panose="02020603050405020304" pitchFamily="18" charset="0"/>
                      </a:endParaRPr>
                    </a:p>
                  </a:txBody>
                  <a:tcPr marL="66208" marR="66208"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algn="l" eaLnBrk="0" hangingPunct="0">
                        <a:spcBef>
                          <a:spcPct val="20000"/>
                        </a:spcBef>
                        <a:buClr>
                          <a:schemeClr val="bg2"/>
                        </a:buClr>
                        <a:buSzPct val="70000"/>
                        <a:buFont typeface="Wingdings" panose="05000000000000000000" pitchFamily="2" charset="2"/>
                        <a:defRPr sz="2800">
                          <a:solidFill>
                            <a:schemeClr val="tx1"/>
                          </a:solidFill>
                          <a:latin typeface="Times New Roman" panose="02020603050405020304" pitchFamily="18" charset="0"/>
                          <a:ea typeface="宋体" panose="02010600030101010101" pitchFamily="2" charset="-122"/>
                        </a:defRPr>
                      </a:lvl1pPr>
                      <a:lvl2pPr marL="742950" indent="-285750" algn="l" eaLnBrk="0" hangingPunct="0">
                        <a:spcBef>
                          <a:spcPct val="20000"/>
                        </a:spcBef>
                        <a:buClr>
                          <a:schemeClr val="accent2"/>
                        </a:buClr>
                        <a:buSzPct val="75000"/>
                        <a:buFont typeface="Wingdings" panose="05000000000000000000" pitchFamily="2" charset="2"/>
                        <a:defRPr sz="2400">
                          <a:solidFill>
                            <a:schemeClr val="tx1"/>
                          </a:solidFill>
                          <a:latin typeface="Times New Roman" panose="02020603050405020304" pitchFamily="18" charset="0"/>
                          <a:ea typeface="宋体" panose="02010600030101010101" pitchFamily="2" charset="-122"/>
                        </a:defRPr>
                      </a:lvl2pPr>
                      <a:lvl3pPr marL="1143000" indent="-228600" algn="l" eaLnBrk="0" hangingPunct="0">
                        <a:spcBef>
                          <a:spcPct val="20000"/>
                        </a:spcBef>
                        <a:buClr>
                          <a:schemeClr val="bg2"/>
                        </a:buClr>
                        <a:buSzPct val="65000"/>
                        <a:buFont typeface="Wingdings" panose="05000000000000000000" pitchFamily="2" charset="2"/>
                        <a:defRPr sz="2000">
                          <a:solidFill>
                            <a:schemeClr val="tx1"/>
                          </a:solidFill>
                          <a:latin typeface="Times New Roman" panose="02020603050405020304" pitchFamily="18" charset="0"/>
                          <a:ea typeface="宋体" panose="02010600030101010101" pitchFamily="2" charset="-122"/>
                        </a:defRPr>
                      </a:lvl3pPr>
                      <a:lvl4pPr marL="1600200" indent="-228600" algn="l" eaLnBrk="0" hangingPunct="0">
                        <a:spcBef>
                          <a:spcPct val="20000"/>
                        </a:spcBef>
                        <a:buClr>
                          <a:schemeClr val="accent2"/>
                        </a:buClr>
                        <a:buSzPct val="75000"/>
                        <a:buFont typeface="Wingdings" panose="05000000000000000000" pitchFamily="2" charset="2"/>
                        <a:defRPr>
                          <a:solidFill>
                            <a:schemeClr val="tx1"/>
                          </a:solidFill>
                          <a:latin typeface="Times New Roman" panose="02020603050405020304" pitchFamily="18" charset="0"/>
                          <a:ea typeface="宋体" panose="02010600030101010101" pitchFamily="2" charset="-122"/>
                        </a:defRPr>
                      </a:lvl4pPr>
                      <a:lvl5pPr marL="2057400" indent="-228600" algn="l" eaLnBrk="0" hangingPunct="0">
                        <a:spcBef>
                          <a:spcPct val="20000"/>
                        </a:spcBef>
                        <a:buClr>
                          <a:schemeClr val="accent1"/>
                        </a:buClr>
                        <a:buSzPct val="50000"/>
                        <a:buFont typeface="Wingdings" panose="05000000000000000000" pitchFamily="2" charset="2"/>
                        <a:defRPr>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20000"/>
                        </a:spcBef>
                        <a:spcAft>
                          <a:spcPct val="0"/>
                        </a:spcAft>
                        <a:buClr>
                          <a:schemeClr val="accent1"/>
                        </a:buClr>
                        <a:buSzPct val="50000"/>
                        <a:buFont typeface="Wingdings" panose="05000000000000000000" pitchFamily="2" charset="2"/>
                        <a:defRPr>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20000"/>
                        </a:spcBef>
                        <a:spcAft>
                          <a:spcPct val="0"/>
                        </a:spcAft>
                        <a:buClr>
                          <a:schemeClr val="accent1"/>
                        </a:buClr>
                        <a:buSzPct val="50000"/>
                        <a:buFont typeface="Wingdings" panose="05000000000000000000" pitchFamily="2" charset="2"/>
                        <a:defRPr>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20000"/>
                        </a:spcBef>
                        <a:spcAft>
                          <a:spcPct val="0"/>
                        </a:spcAft>
                        <a:buClr>
                          <a:schemeClr val="accent1"/>
                        </a:buClr>
                        <a:buSzPct val="50000"/>
                        <a:buFont typeface="Wingdings" panose="05000000000000000000" pitchFamily="2" charset="2"/>
                        <a:defRPr>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20000"/>
                        </a:spcBef>
                        <a:spcAft>
                          <a:spcPct val="0"/>
                        </a:spcAft>
                        <a:buClr>
                          <a:schemeClr val="accent1"/>
                        </a:buClr>
                        <a:buSzPct val="50000"/>
                        <a:buFont typeface="Wingdings" panose="05000000000000000000" pitchFamily="2" charset="2"/>
                        <a:defRPr>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15000"/>
                        </a:lnSpc>
                        <a:spcBef>
                          <a:spcPct val="0"/>
                        </a:spcBef>
                        <a:spcAft>
                          <a:spcPct val="0"/>
                        </a:spcAft>
                        <a:buClrTx/>
                        <a:buSzTx/>
                        <a:buFontTx/>
                        <a:buNone/>
                      </a:pPr>
                      <a:r>
                        <a:rPr kumimoji="0" lang="en-US" altLang="zh-CN" sz="1000" b="0" i="0" u="none" strike="noStrike" cap="none" normalizeH="0" baseline="0">
                          <a:ln>
                            <a:noFill/>
                          </a:ln>
                          <a:solidFill>
                            <a:schemeClr val="tx1"/>
                          </a:solidFill>
                          <a:effectLst/>
                          <a:latin typeface="Calibri" panose="020F0502020204030204" charset="0"/>
                          <a:ea typeface="宋体" panose="02010600030101010101" pitchFamily="2" charset="-122"/>
                          <a:cs typeface="Times New Roman" panose="02020603050405020304" pitchFamily="18" charset="0"/>
                        </a:rPr>
                        <a:t>2000</a:t>
                      </a:r>
                      <a:endParaRPr kumimoji="0" lang="zh-CN" altLang="zh-CN" sz="1000" b="0" i="0" u="none" strike="noStrike" cap="none" normalizeH="0" baseline="0">
                        <a:ln>
                          <a:noFill/>
                        </a:ln>
                        <a:solidFill>
                          <a:schemeClr val="tx1"/>
                        </a:solidFill>
                        <a:effectLst/>
                        <a:latin typeface="Calibri" panose="020F0502020204030204" charset="0"/>
                        <a:ea typeface="宋体" panose="02010600030101010101" pitchFamily="2" charset="-122"/>
                        <a:cs typeface="Times New Roman" panose="02020603050405020304" pitchFamily="18" charset="0"/>
                      </a:endParaRPr>
                    </a:p>
                  </a:txBody>
                  <a:tcPr marL="66208" marR="66208"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algn="l" eaLnBrk="0" hangingPunct="0">
                        <a:spcBef>
                          <a:spcPct val="20000"/>
                        </a:spcBef>
                        <a:buClr>
                          <a:schemeClr val="bg2"/>
                        </a:buClr>
                        <a:buSzPct val="70000"/>
                        <a:buFont typeface="Wingdings" panose="05000000000000000000" pitchFamily="2" charset="2"/>
                        <a:defRPr sz="2800">
                          <a:solidFill>
                            <a:schemeClr val="tx1"/>
                          </a:solidFill>
                          <a:latin typeface="Times New Roman" panose="02020603050405020304" pitchFamily="18" charset="0"/>
                          <a:ea typeface="宋体" panose="02010600030101010101" pitchFamily="2" charset="-122"/>
                        </a:defRPr>
                      </a:lvl1pPr>
                      <a:lvl2pPr marL="742950" indent="-285750" algn="l" eaLnBrk="0" hangingPunct="0">
                        <a:spcBef>
                          <a:spcPct val="20000"/>
                        </a:spcBef>
                        <a:buClr>
                          <a:schemeClr val="accent2"/>
                        </a:buClr>
                        <a:buSzPct val="75000"/>
                        <a:buFont typeface="Wingdings" panose="05000000000000000000" pitchFamily="2" charset="2"/>
                        <a:defRPr sz="2400">
                          <a:solidFill>
                            <a:schemeClr val="tx1"/>
                          </a:solidFill>
                          <a:latin typeface="Times New Roman" panose="02020603050405020304" pitchFamily="18" charset="0"/>
                          <a:ea typeface="宋体" panose="02010600030101010101" pitchFamily="2" charset="-122"/>
                        </a:defRPr>
                      </a:lvl2pPr>
                      <a:lvl3pPr marL="1143000" indent="-228600" algn="l" eaLnBrk="0" hangingPunct="0">
                        <a:spcBef>
                          <a:spcPct val="20000"/>
                        </a:spcBef>
                        <a:buClr>
                          <a:schemeClr val="bg2"/>
                        </a:buClr>
                        <a:buSzPct val="65000"/>
                        <a:buFont typeface="Wingdings" panose="05000000000000000000" pitchFamily="2" charset="2"/>
                        <a:defRPr sz="2000">
                          <a:solidFill>
                            <a:schemeClr val="tx1"/>
                          </a:solidFill>
                          <a:latin typeface="Times New Roman" panose="02020603050405020304" pitchFamily="18" charset="0"/>
                          <a:ea typeface="宋体" panose="02010600030101010101" pitchFamily="2" charset="-122"/>
                        </a:defRPr>
                      </a:lvl3pPr>
                      <a:lvl4pPr marL="1600200" indent="-228600" algn="l" eaLnBrk="0" hangingPunct="0">
                        <a:spcBef>
                          <a:spcPct val="20000"/>
                        </a:spcBef>
                        <a:buClr>
                          <a:schemeClr val="accent2"/>
                        </a:buClr>
                        <a:buSzPct val="75000"/>
                        <a:buFont typeface="Wingdings" panose="05000000000000000000" pitchFamily="2" charset="2"/>
                        <a:defRPr>
                          <a:solidFill>
                            <a:schemeClr val="tx1"/>
                          </a:solidFill>
                          <a:latin typeface="Times New Roman" panose="02020603050405020304" pitchFamily="18" charset="0"/>
                          <a:ea typeface="宋体" panose="02010600030101010101" pitchFamily="2" charset="-122"/>
                        </a:defRPr>
                      </a:lvl4pPr>
                      <a:lvl5pPr marL="2057400" indent="-228600" algn="l" eaLnBrk="0" hangingPunct="0">
                        <a:spcBef>
                          <a:spcPct val="20000"/>
                        </a:spcBef>
                        <a:buClr>
                          <a:schemeClr val="accent1"/>
                        </a:buClr>
                        <a:buSzPct val="50000"/>
                        <a:buFont typeface="Wingdings" panose="05000000000000000000" pitchFamily="2" charset="2"/>
                        <a:defRPr>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20000"/>
                        </a:spcBef>
                        <a:spcAft>
                          <a:spcPct val="0"/>
                        </a:spcAft>
                        <a:buClr>
                          <a:schemeClr val="accent1"/>
                        </a:buClr>
                        <a:buSzPct val="50000"/>
                        <a:buFont typeface="Wingdings" panose="05000000000000000000" pitchFamily="2" charset="2"/>
                        <a:defRPr>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20000"/>
                        </a:spcBef>
                        <a:spcAft>
                          <a:spcPct val="0"/>
                        </a:spcAft>
                        <a:buClr>
                          <a:schemeClr val="accent1"/>
                        </a:buClr>
                        <a:buSzPct val="50000"/>
                        <a:buFont typeface="Wingdings" panose="05000000000000000000" pitchFamily="2" charset="2"/>
                        <a:defRPr>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20000"/>
                        </a:spcBef>
                        <a:spcAft>
                          <a:spcPct val="0"/>
                        </a:spcAft>
                        <a:buClr>
                          <a:schemeClr val="accent1"/>
                        </a:buClr>
                        <a:buSzPct val="50000"/>
                        <a:buFont typeface="Wingdings" panose="05000000000000000000" pitchFamily="2" charset="2"/>
                        <a:defRPr>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20000"/>
                        </a:spcBef>
                        <a:spcAft>
                          <a:spcPct val="0"/>
                        </a:spcAft>
                        <a:buClr>
                          <a:schemeClr val="accent1"/>
                        </a:buClr>
                        <a:buSzPct val="50000"/>
                        <a:buFont typeface="Wingdings" panose="05000000000000000000" pitchFamily="2" charset="2"/>
                        <a:defRPr>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15000"/>
                        </a:lnSpc>
                        <a:spcBef>
                          <a:spcPct val="0"/>
                        </a:spcBef>
                        <a:spcAft>
                          <a:spcPct val="0"/>
                        </a:spcAft>
                        <a:buClrTx/>
                        <a:buSzTx/>
                        <a:buFontTx/>
                        <a:buNone/>
                      </a:pPr>
                      <a:r>
                        <a:rPr kumimoji="0" lang="en-US" altLang="zh-CN" sz="1000" b="0" i="0" u="none" strike="noStrike" cap="none" normalizeH="0" baseline="0">
                          <a:ln>
                            <a:noFill/>
                          </a:ln>
                          <a:solidFill>
                            <a:schemeClr val="tx1"/>
                          </a:solidFill>
                          <a:effectLst/>
                          <a:latin typeface="Calibri" panose="020F0502020204030204" charset="0"/>
                          <a:ea typeface="宋体" panose="02010600030101010101" pitchFamily="2" charset="-122"/>
                          <a:cs typeface="Times New Roman" panose="02020603050405020304" pitchFamily="18" charset="0"/>
                        </a:rPr>
                        <a:t>2100</a:t>
                      </a:r>
                      <a:endParaRPr kumimoji="0" lang="zh-CN" altLang="zh-CN" sz="1000" b="0" i="0" u="none" strike="noStrike" cap="none" normalizeH="0" baseline="0">
                        <a:ln>
                          <a:noFill/>
                        </a:ln>
                        <a:solidFill>
                          <a:schemeClr val="tx1"/>
                        </a:solidFill>
                        <a:effectLst/>
                        <a:latin typeface="Calibri" panose="020F0502020204030204" charset="0"/>
                        <a:ea typeface="宋体" panose="02010600030101010101" pitchFamily="2" charset="-122"/>
                        <a:cs typeface="Times New Roman" panose="02020603050405020304" pitchFamily="18" charset="0"/>
                      </a:endParaRPr>
                    </a:p>
                  </a:txBody>
                  <a:tcPr marL="66208" marR="66208"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algn="l" eaLnBrk="0" hangingPunct="0">
                        <a:spcBef>
                          <a:spcPct val="20000"/>
                        </a:spcBef>
                        <a:buClr>
                          <a:schemeClr val="bg2"/>
                        </a:buClr>
                        <a:buSzPct val="70000"/>
                        <a:buFont typeface="Wingdings" panose="05000000000000000000" pitchFamily="2" charset="2"/>
                        <a:defRPr sz="2800">
                          <a:solidFill>
                            <a:schemeClr val="tx1"/>
                          </a:solidFill>
                          <a:latin typeface="Times New Roman" panose="02020603050405020304" pitchFamily="18" charset="0"/>
                          <a:ea typeface="宋体" panose="02010600030101010101" pitchFamily="2" charset="-122"/>
                        </a:defRPr>
                      </a:lvl1pPr>
                      <a:lvl2pPr marL="742950" indent="-285750" algn="l" eaLnBrk="0" hangingPunct="0">
                        <a:spcBef>
                          <a:spcPct val="20000"/>
                        </a:spcBef>
                        <a:buClr>
                          <a:schemeClr val="accent2"/>
                        </a:buClr>
                        <a:buSzPct val="75000"/>
                        <a:buFont typeface="Wingdings" panose="05000000000000000000" pitchFamily="2" charset="2"/>
                        <a:defRPr sz="2400">
                          <a:solidFill>
                            <a:schemeClr val="tx1"/>
                          </a:solidFill>
                          <a:latin typeface="Times New Roman" panose="02020603050405020304" pitchFamily="18" charset="0"/>
                          <a:ea typeface="宋体" panose="02010600030101010101" pitchFamily="2" charset="-122"/>
                        </a:defRPr>
                      </a:lvl2pPr>
                      <a:lvl3pPr marL="1143000" indent="-228600" algn="l" eaLnBrk="0" hangingPunct="0">
                        <a:spcBef>
                          <a:spcPct val="20000"/>
                        </a:spcBef>
                        <a:buClr>
                          <a:schemeClr val="bg2"/>
                        </a:buClr>
                        <a:buSzPct val="65000"/>
                        <a:buFont typeface="Wingdings" panose="05000000000000000000" pitchFamily="2" charset="2"/>
                        <a:defRPr sz="2000">
                          <a:solidFill>
                            <a:schemeClr val="tx1"/>
                          </a:solidFill>
                          <a:latin typeface="Times New Roman" panose="02020603050405020304" pitchFamily="18" charset="0"/>
                          <a:ea typeface="宋体" panose="02010600030101010101" pitchFamily="2" charset="-122"/>
                        </a:defRPr>
                      </a:lvl3pPr>
                      <a:lvl4pPr marL="1600200" indent="-228600" algn="l" eaLnBrk="0" hangingPunct="0">
                        <a:spcBef>
                          <a:spcPct val="20000"/>
                        </a:spcBef>
                        <a:buClr>
                          <a:schemeClr val="accent2"/>
                        </a:buClr>
                        <a:buSzPct val="75000"/>
                        <a:buFont typeface="Wingdings" panose="05000000000000000000" pitchFamily="2" charset="2"/>
                        <a:defRPr>
                          <a:solidFill>
                            <a:schemeClr val="tx1"/>
                          </a:solidFill>
                          <a:latin typeface="Times New Roman" panose="02020603050405020304" pitchFamily="18" charset="0"/>
                          <a:ea typeface="宋体" panose="02010600030101010101" pitchFamily="2" charset="-122"/>
                        </a:defRPr>
                      </a:lvl4pPr>
                      <a:lvl5pPr marL="2057400" indent="-228600" algn="l" eaLnBrk="0" hangingPunct="0">
                        <a:spcBef>
                          <a:spcPct val="20000"/>
                        </a:spcBef>
                        <a:buClr>
                          <a:schemeClr val="accent1"/>
                        </a:buClr>
                        <a:buSzPct val="50000"/>
                        <a:buFont typeface="Wingdings" panose="05000000000000000000" pitchFamily="2" charset="2"/>
                        <a:defRPr>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20000"/>
                        </a:spcBef>
                        <a:spcAft>
                          <a:spcPct val="0"/>
                        </a:spcAft>
                        <a:buClr>
                          <a:schemeClr val="accent1"/>
                        </a:buClr>
                        <a:buSzPct val="50000"/>
                        <a:buFont typeface="Wingdings" panose="05000000000000000000" pitchFamily="2" charset="2"/>
                        <a:defRPr>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20000"/>
                        </a:spcBef>
                        <a:spcAft>
                          <a:spcPct val="0"/>
                        </a:spcAft>
                        <a:buClr>
                          <a:schemeClr val="accent1"/>
                        </a:buClr>
                        <a:buSzPct val="50000"/>
                        <a:buFont typeface="Wingdings" panose="05000000000000000000" pitchFamily="2" charset="2"/>
                        <a:defRPr>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20000"/>
                        </a:spcBef>
                        <a:spcAft>
                          <a:spcPct val="0"/>
                        </a:spcAft>
                        <a:buClr>
                          <a:schemeClr val="accent1"/>
                        </a:buClr>
                        <a:buSzPct val="50000"/>
                        <a:buFont typeface="Wingdings" panose="05000000000000000000" pitchFamily="2" charset="2"/>
                        <a:defRPr>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20000"/>
                        </a:spcBef>
                        <a:spcAft>
                          <a:spcPct val="0"/>
                        </a:spcAft>
                        <a:buClr>
                          <a:schemeClr val="accent1"/>
                        </a:buClr>
                        <a:buSzPct val="50000"/>
                        <a:buFont typeface="Wingdings" panose="05000000000000000000" pitchFamily="2" charset="2"/>
                        <a:defRPr>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15000"/>
                        </a:lnSpc>
                        <a:spcBef>
                          <a:spcPct val="0"/>
                        </a:spcBef>
                        <a:spcAft>
                          <a:spcPct val="0"/>
                        </a:spcAft>
                        <a:buClrTx/>
                        <a:buSzTx/>
                        <a:buFontTx/>
                        <a:buNone/>
                      </a:pPr>
                      <a:r>
                        <a:rPr kumimoji="0" lang="en-US" altLang="zh-CN" sz="1000" b="0" i="0" u="none" strike="noStrike" cap="none" normalizeH="0" baseline="0">
                          <a:ln>
                            <a:noFill/>
                          </a:ln>
                          <a:solidFill>
                            <a:schemeClr val="tx1"/>
                          </a:solidFill>
                          <a:effectLst/>
                          <a:latin typeface="Calibri" panose="020F0502020204030204" charset="0"/>
                          <a:ea typeface="宋体" panose="02010600030101010101" pitchFamily="2" charset="-122"/>
                          <a:cs typeface="Times New Roman" panose="02020603050405020304" pitchFamily="18" charset="0"/>
                        </a:rPr>
                        <a:t>40</a:t>
                      </a:r>
                      <a:endParaRPr kumimoji="0" lang="zh-CN" altLang="zh-CN" sz="1000" b="0" i="0" u="none" strike="noStrike" cap="none" normalizeH="0" baseline="0">
                        <a:ln>
                          <a:noFill/>
                        </a:ln>
                        <a:solidFill>
                          <a:schemeClr val="tx1"/>
                        </a:solidFill>
                        <a:effectLst/>
                        <a:latin typeface="Calibri" panose="020F0502020204030204" charset="0"/>
                        <a:ea typeface="宋体" panose="02010600030101010101" pitchFamily="2" charset="-122"/>
                        <a:cs typeface="Times New Roman" panose="02020603050405020304" pitchFamily="18" charset="0"/>
                      </a:endParaRPr>
                    </a:p>
                  </a:txBody>
                  <a:tcPr marL="66208" marR="66208"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algn="l" eaLnBrk="0" hangingPunct="0">
                        <a:spcBef>
                          <a:spcPct val="20000"/>
                        </a:spcBef>
                        <a:buClr>
                          <a:schemeClr val="bg2"/>
                        </a:buClr>
                        <a:buSzPct val="70000"/>
                        <a:buFont typeface="Wingdings" panose="05000000000000000000" pitchFamily="2" charset="2"/>
                        <a:defRPr sz="2800">
                          <a:solidFill>
                            <a:schemeClr val="tx1"/>
                          </a:solidFill>
                          <a:latin typeface="Times New Roman" panose="02020603050405020304" pitchFamily="18" charset="0"/>
                          <a:ea typeface="宋体" panose="02010600030101010101" pitchFamily="2" charset="-122"/>
                        </a:defRPr>
                      </a:lvl1pPr>
                      <a:lvl2pPr marL="742950" indent="-285750" algn="l" eaLnBrk="0" hangingPunct="0">
                        <a:spcBef>
                          <a:spcPct val="20000"/>
                        </a:spcBef>
                        <a:buClr>
                          <a:schemeClr val="accent2"/>
                        </a:buClr>
                        <a:buSzPct val="75000"/>
                        <a:buFont typeface="Wingdings" panose="05000000000000000000" pitchFamily="2" charset="2"/>
                        <a:defRPr sz="2400">
                          <a:solidFill>
                            <a:schemeClr val="tx1"/>
                          </a:solidFill>
                          <a:latin typeface="Times New Roman" panose="02020603050405020304" pitchFamily="18" charset="0"/>
                          <a:ea typeface="宋体" panose="02010600030101010101" pitchFamily="2" charset="-122"/>
                        </a:defRPr>
                      </a:lvl2pPr>
                      <a:lvl3pPr marL="1143000" indent="-228600" algn="l" eaLnBrk="0" hangingPunct="0">
                        <a:spcBef>
                          <a:spcPct val="20000"/>
                        </a:spcBef>
                        <a:buClr>
                          <a:schemeClr val="bg2"/>
                        </a:buClr>
                        <a:buSzPct val="65000"/>
                        <a:buFont typeface="Wingdings" panose="05000000000000000000" pitchFamily="2" charset="2"/>
                        <a:defRPr sz="2000">
                          <a:solidFill>
                            <a:schemeClr val="tx1"/>
                          </a:solidFill>
                          <a:latin typeface="Times New Roman" panose="02020603050405020304" pitchFamily="18" charset="0"/>
                          <a:ea typeface="宋体" panose="02010600030101010101" pitchFamily="2" charset="-122"/>
                        </a:defRPr>
                      </a:lvl3pPr>
                      <a:lvl4pPr marL="1600200" indent="-228600" algn="l" eaLnBrk="0" hangingPunct="0">
                        <a:spcBef>
                          <a:spcPct val="20000"/>
                        </a:spcBef>
                        <a:buClr>
                          <a:schemeClr val="accent2"/>
                        </a:buClr>
                        <a:buSzPct val="75000"/>
                        <a:buFont typeface="Wingdings" panose="05000000000000000000" pitchFamily="2" charset="2"/>
                        <a:defRPr>
                          <a:solidFill>
                            <a:schemeClr val="tx1"/>
                          </a:solidFill>
                          <a:latin typeface="Times New Roman" panose="02020603050405020304" pitchFamily="18" charset="0"/>
                          <a:ea typeface="宋体" panose="02010600030101010101" pitchFamily="2" charset="-122"/>
                        </a:defRPr>
                      </a:lvl4pPr>
                      <a:lvl5pPr marL="2057400" indent="-228600" algn="l" eaLnBrk="0" hangingPunct="0">
                        <a:spcBef>
                          <a:spcPct val="20000"/>
                        </a:spcBef>
                        <a:buClr>
                          <a:schemeClr val="accent1"/>
                        </a:buClr>
                        <a:buSzPct val="50000"/>
                        <a:buFont typeface="Wingdings" panose="05000000000000000000" pitchFamily="2" charset="2"/>
                        <a:defRPr>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20000"/>
                        </a:spcBef>
                        <a:spcAft>
                          <a:spcPct val="0"/>
                        </a:spcAft>
                        <a:buClr>
                          <a:schemeClr val="accent1"/>
                        </a:buClr>
                        <a:buSzPct val="50000"/>
                        <a:buFont typeface="Wingdings" panose="05000000000000000000" pitchFamily="2" charset="2"/>
                        <a:defRPr>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20000"/>
                        </a:spcBef>
                        <a:spcAft>
                          <a:spcPct val="0"/>
                        </a:spcAft>
                        <a:buClr>
                          <a:schemeClr val="accent1"/>
                        </a:buClr>
                        <a:buSzPct val="50000"/>
                        <a:buFont typeface="Wingdings" panose="05000000000000000000" pitchFamily="2" charset="2"/>
                        <a:defRPr>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20000"/>
                        </a:spcBef>
                        <a:spcAft>
                          <a:spcPct val="0"/>
                        </a:spcAft>
                        <a:buClr>
                          <a:schemeClr val="accent1"/>
                        </a:buClr>
                        <a:buSzPct val="50000"/>
                        <a:buFont typeface="Wingdings" panose="05000000000000000000" pitchFamily="2" charset="2"/>
                        <a:defRPr>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20000"/>
                        </a:spcBef>
                        <a:spcAft>
                          <a:spcPct val="0"/>
                        </a:spcAft>
                        <a:buClr>
                          <a:schemeClr val="accent1"/>
                        </a:buClr>
                        <a:buSzPct val="50000"/>
                        <a:buFont typeface="Wingdings" panose="05000000000000000000" pitchFamily="2" charset="2"/>
                        <a:defRPr>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15000"/>
                        </a:lnSpc>
                        <a:spcBef>
                          <a:spcPct val="0"/>
                        </a:spcBef>
                        <a:spcAft>
                          <a:spcPct val="0"/>
                        </a:spcAft>
                        <a:buClrTx/>
                        <a:buSzTx/>
                        <a:buFontTx/>
                        <a:buNone/>
                      </a:pPr>
                      <a:r>
                        <a:rPr kumimoji="0" lang="en-US" altLang="zh-CN" sz="1000" b="0" i="0" u="none" strike="noStrike" cap="none" normalizeH="0" baseline="0">
                          <a:ln>
                            <a:noFill/>
                          </a:ln>
                          <a:solidFill>
                            <a:schemeClr val="tx1"/>
                          </a:solidFill>
                          <a:effectLst/>
                          <a:latin typeface="Calibri" panose="020F0502020204030204" charset="0"/>
                          <a:ea typeface="宋体" panose="02010600030101010101" pitchFamily="2" charset="-122"/>
                          <a:cs typeface="Times New Roman" panose="02020603050405020304" pitchFamily="18" charset="0"/>
                        </a:rPr>
                        <a:t>35</a:t>
                      </a:r>
                      <a:endParaRPr kumimoji="0" lang="zh-CN" altLang="zh-CN" sz="1000" b="0" i="0" u="none" strike="noStrike" cap="none" normalizeH="0" baseline="0">
                        <a:ln>
                          <a:noFill/>
                        </a:ln>
                        <a:solidFill>
                          <a:schemeClr val="tx1"/>
                        </a:solidFill>
                        <a:effectLst/>
                        <a:latin typeface="Calibri" panose="020F0502020204030204" charset="0"/>
                        <a:ea typeface="宋体" panose="02010600030101010101" pitchFamily="2" charset="-122"/>
                        <a:cs typeface="Times New Roman" panose="02020603050405020304" pitchFamily="18" charset="0"/>
                      </a:endParaRPr>
                    </a:p>
                  </a:txBody>
                  <a:tcPr marL="66208" marR="66208"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r h="342900">
                <a:tc>
                  <a:txBody>
                    <a:bodyPr/>
                    <a:lstStyle>
                      <a:lvl1pPr algn="l" eaLnBrk="0" hangingPunct="0">
                        <a:spcBef>
                          <a:spcPct val="20000"/>
                        </a:spcBef>
                        <a:buClr>
                          <a:schemeClr val="bg2"/>
                        </a:buClr>
                        <a:buSzPct val="70000"/>
                        <a:buFont typeface="Wingdings" panose="05000000000000000000" pitchFamily="2" charset="2"/>
                        <a:defRPr sz="2800">
                          <a:solidFill>
                            <a:schemeClr val="tx1"/>
                          </a:solidFill>
                          <a:latin typeface="Times New Roman" panose="02020603050405020304" pitchFamily="18" charset="0"/>
                          <a:ea typeface="宋体" panose="02010600030101010101" pitchFamily="2" charset="-122"/>
                        </a:defRPr>
                      </a:lvl1pPr>
                      <a:lvl2pPr marL="742950" indent="-285750" algn="l" eaLnBrk="0" hangingPunct="0">
                        <a:spcBef>
                          <a:spcPct val="20000"/>
                        </a:spcBef>
                        <a:buClr>
                          <a:schemeClr val="accent2"/>
                        </a:buClr>
                        <a:buSzPct val="75000"/>
                        <a:buFont typeface="Wingdings" panose="05000000000000000000" pitchFamily="2" charset="2"/>
                        <a:defRPr sz="2400">
                          <a:solidFill>
                            <a:schemeClr val="tx1"/>
                          </a:solidFill>
                          <a:latin typeface="Times New Roman" panose="02020603050405020304" pitchFamily="18" charset="0"/>
                          <a:ea typeface="宋体" panose="02010600030101010101" pitchFamily="2" charset="-122"/>
                        </a:defRPr>
                      </a:lvl2pPr>
                      <a:lvl3pPr marL="1143000" indent="-228600" algn="l" eaLnBrk="0" hangingPunct="0">
                        <a:spcBef>
                          <a:spcPct val="20000"/>
                        </a:spcBef>
                        <a:buClr>
                          <a:schemeClr val="bg2"/>
                        </a:buClr>
                        <a:buSzPct val="65000"/>
                        <a:buFont typeface="Wingdings" panose="05000000000000000000" pitchFamily="2" charset="2"/>
                        <a:defRPr sz="2000">
                          <a:solidFill>
                            <a:schemeClr val="tx1"/>
                          </a:solidFill>
                          <a:latin typeface="Times New Roman" panose="02020603050405020304" pitchFamily="18" charset="0"/>
                          <a:ea typeface="宋体" panose="02010600030101010101" pitchFamily="2" charset="-122"/>
                        </a:defRPr>
                      </a:lvl3pPr>
                      <a:lvl4pPr marL="1600200" indent="-228600" algn="l" eaLnBrk="0" hangingPunct="0">
                        <a:spcBef>
                          <a:spcPct val="20000"/>
                        </a:spcBef>
                        <a:buClr>
                          <a:schemeClr val="accent2"/>
                        </a:buClr>
                        <a:buSzPct val="75000"/>
                        <a:buFont typeface="Wingdings" panose="05000000000000000000" pitchFamily="2" charset="2"/>
                        <a:defRPr>
                          <a:solidFill>
                            <a:schemeClr val="tx1"/>
                          </a:solidFill>
                          <a:latin typeface="Times New Roman" panose="02020603050405020304" pitchFamily="18" charset="0"/>
                          <a:ea typeface="宋体" panose="02010600030101010101" pitchFamily="2" charset="-122"/>
                        </a:defRPr>
                      </a:lvl4pPr>
                      <a:lvl5pPr marL="2057400" indent="-228600" algn="l" eaLnBrk="0" hangingPunct="0">
                        <a:spcBef>
                          <a:spcPct val="20000"/>
                        </a:spcBef>
                        <a:buClr>
                          <a:schemeClr val="accent1"/>
                        </a:buClr>
                        <a:buSzPct val="50000"/>
                        <a:buFont typeface="Wingdings" panose="05000000000000000000" pitchFamily="2" charset="2"/>
                        <a:defRPr>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20000"/>
                        </a:spcBef>
                        <a:spcAft>
                          <a:spcPct val="0"/>
                        </a:spcAft>
                        <a:buClr>
                          <a:schemeClr val="accent1"/>
                        </a:buClr>
                        <a:buSzPct val="50000"/>
                        <a:buFont typeface="Wingdings" panose="05000000000000000000" pitchFamily="2" charset="2"/>
                        <a:defRPr>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20000"/>
                        </a:spcBef>
                        <a:spcAft>
                          <a:spcPct val="0"/>
                        </a:spcAft>
                        <a:buClr>
                          <a:schemeClr val="accent1"/>
                        </a:buClr>
                        <a:buSzPct val="50000"/>
                        <a:buFont typeface="Wingdings" panose="05000000000000000000" pitchFamily="2" charset="2"/>
                        <a:defRPr>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20000"/>
                        </a:spcBef>
                        <a:spcAft>
                          <a:spcPct val="0"/>
                        </a:spcAft>
                        <a:buClr>
                          <a:schemeClr val="accent1"/>
                        </a:buClr>
                        <a:buSzPct val="50000"/>
                        <a:buFont typeface="Wingdings" panose="05000000000000000000" pitchFamily="2" charset="2"/>
                        <a:defRPr>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20000"/>
                        </a:spcBef>
                        <a:spcAft>
                          <a:spcPct val="0"/>
                        </a:spcAft>
                        <a:buClr>
                          <a:schemeClr val="accent1"/>
                        </a:buClr>
                        <a:buSzPct val="50000"/>
                        <a:buFont typeface="Wingdings" panose="05000000000000000000" pitchFamily="2" charset="2"/>
                        <a:defRPr>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15000"/>
                        </a:lnSpc>
                        <a:spcBef>
                          <a:spcPct val="0"/>
                        </a:spcBef>
                        <a:spcAft>
                          <a:spcPct val="0"/>
                        </a:spcAft>
                        <a:buClrTx/>
                        <a:buSzTx/>
                        <a:buFontTx/>
                        <a:buNone/>
                      </a:pPr>
                      <a:r>
                        <a:rPr kumimoji="0" lang="zh-CN" altLang="zh-CN" sz="1000" b="0" i="0" u="none" strike="noStrike" cap="none" normalizeH="0" baseline="0">
                          <a:ln>
                            <a:noFill/>
                          </a:ln>
                          <a:solidFill>
                            <a:schemeClr val="tx1"/>
                          </a:solidFill>
                          <a:effectLst/>
                          <a:latin typeface="Calibri" panose="020F0502020204030204" charset="0"/>
                          <a:ea typeface="宋体" panose="02010600030101010101" pitchFamily="2" charset="-122"/>
                          <a:cs typeface="Times New Roman" panose="02020603050405020304" pitchFamily="18" charset="0"/>
                        </a:rPr>
                        <a:t>星期日报纸广告</a:t>
                      </a:r>
                    </a:p>
                  </a:txBody>
                  <a:tcPr marL="66208" marR="66208"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algn="l" eaLnBrk="0" hangingPunct="0">
                        <a:spcBef>
                          <a:spcPct val="20000"/>
                        </a:spcBef>
                        <a:buClr>
                          <a:schemeClr val="bg2"/>
                        </a:buClr>
                        <a:buSzPct val="70000"/>
                        <a:buFont typeface="Wingdings" panose="05000000000000000000" pitchFamily="2" charset="2"/>
                        <a:defRPr sz="2800">
                          <a:solidFill>
                            <a:schemeClr val="tx1"/>
                          </a:solidFill>
                          <a:latin typeface="Times New Roman" panose="02020603050405020304" pitchFamily="18" charset="0"/>
                          <a:ea typeface="宋体" panose="02010600030101010101" pitchFamily="2" charset="-122"/>
                        </a:defRPr>
                      </a:lvl1pPr>
                      <a:lvl2pPr marL="742950" indent="-285750" algn="l" eaLnBrk="0" hangingPunct="0">
                        <a:spcBef>
                          <a:spcPct val="20000"/>
                        </a:spcBef>
                        <a:buClr>
                          <a:schemeClr val="accent2"/>
                        </a:buClr>
                        <a:buSzPct val="75000"/>
                        <a:buFont typeface="Wingdings" panose="05000000000000000000" pitchFamily="2" charset="2"/>
                        <a:defRPr sz="2400">
                          <a:solidFill>
                            <a:schemeClr val="tx1"/>
                          </a:solidFill>
                          <a:latin typeface="Times New Roman" panose="02020603050405020304" pitchFamily="18" charset="0"/>
                          <a:ea typeface="宋体" panose="02010600030101010101" pitchFamily="2" charset="-122"/>
                        </a:defRPr>
                      </a:lvl2pPr>
                      <a:lvl3pPr marL="1143000" indent="-228600" algn="l" eaLnBrk="0" hangingPunct="0">
                        <a:spcBef>
                          <a:spcPct val="20000"/>
                        </a:spcBef>
                        <a:buClr>
                          <a:schemeClr val="bg2"/>
                        </a:buClr>
                        <a:buSzPct val="65000"/>
                        <a:buFont typeface="Wingdings" panose="05000000000000000000" pitchFamily="2" charset="2"/>
                        <a:defRPr sz="2000">
                          <a:solidFill>
                            <a:schemeClr val="tx1"/>
                          </a:solidFill>
                          <a:latin typeface="Times New Roman" panose="02020603050405020304" pitchFamily="18" charset="0"/>
                          <a:ea typeface="宋体" panose="02010600030101010101" pitchFamily="2" charset="-122"/>
                        </a:defRPr>
                      </a:lvl3pPr>
                      <a:lvl4pPr marL="1600200" indent="-228600" algn="l" eaLnBrk="0" hangingPunct="0">
                        <a:spcBef>
                          <a:spcPct val="20000"/>
                        </a:spcBef>
                        <a:buClr>
                          <a:schemeClr val="accent2"/>
                        </a:buClr>
                        <a:buSzPct val="75000"/>
                        <a:buFont typeface="Wingdings" panose="05000000000000000000" pitchFamily="2" charset="2"/>
                        <a:defRPr>
                          <a:solidFill>
                            <a:schemeClr val="tx1"/>
                          </a:solidFill>
                          <a:latin typeface="Times New Roman" panose="02020603050405020304" pitchFamily="18" charset="0"/>
                          <a:ea typeface="宋体" panose="02010600030101010101" pitchFamily="2" charset="-122"/>
                        </a:defRPr>
                      </a:lvl4pPr>
                      <a:lvl5pPr marL="2057400" indent="-228600" algn="l" eaLnBrk="0" hangingPunct="0">
                        <a:spcBef>
                          <a:spcPct val="20000"/>
                        </a:spcBef>
                        <a:buClr>
                          <a:schemeClr val="accent1"/>
                        </a:buClr>
                        <a:buSzPct val="50000"/>
                        <a:buFont typeface="Wingdings" panose="05000000000000000000" pitchFamily="2" charset="2"/>
                        <a:defRPr>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20000"/>
                        </a:spcBef>
                        <a:spcAft>
                          <a:spcPct val="0"/>
                        </a:spcAft>
                        <a:buClr>
                          <a:schemeClr val="accent1"/>
                        </a:buClr>
                        <a:buSzPct val="50000"/>
                        <a:buFont typeface="Wingdings" panose="05000000000000000000" pitchFamily="2" charset="2"/>
                        <a:defRPr>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20000"/>
                        </a:spcBef>
                        <a:spcAft>
                          <a:spcPct val="0"/>
                        </a:spcAft>
                        <a:buClr>
                          <a:schemeClr val="accent1"/>
                        </a:buClr>
                        <a:buSzPct val="50000"/>
                        <a:buFont typeface="Wingdings" panose="05000000000000000000" pitchFamily="2" charset="2"/>
                        <a:defRPr>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20000"/>
                        </a:spcBef>
                        <a:spcAft>
                          <a:spcPct val="0"/>
                        </a:spcAft>
                        <a:buClr>
                          <a:schemeClr val="accent1"/>
                        </a:buClr>
                        <a:buSzPct val="50000"/>
                        <a:buFont typeface="Wingdings" panose="05000000000000000000" pitchFamily="2" charset="2"/>
                        <a:defRPr>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20000"/>
                        </a:spcBef>
                        <a:spcAft>
                          <a:spcPct val="0"/>
                        </a:spcAft>
                        <a:buClr>
                          <a:schemeClr val="accent1"/>
                        </a:buClr>
                        <a:buSzPct val="50000"/>
                        <a:buFont typeface="Wingdings" panose="05000000000000000000" pitchFamily="2" charset="2"/>
                        <a:defRPr>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15000"/>
                        </a:lnSpc>
                        <a:spcBef>
                          <a:spcPct val="0"/>
                        </a:spcBef>
                        <a:spcAft>
                          <a:spcPct val="0"/>
                        </a:spcAft>
                        <a:buClrTx/>
                        <a:buSzTx/>
                        <a:buFontTx/>
                        <a:buNone/>
                      </a:pPr>
                      <a:r>
                        <a:rPr kumimoji="0" lang="en-US" altLang="zh-CN" sz="1000" b="0" i="0" u="none" strike="noStrike" cap="none" normalizeH="0" baseline="0">
                          <a:ln>
                            <a:noFill/>
                          </a:ln>
                          <a:solidFill>
                            <a:schemeClr val="tx1"/>
                          </a:solidFill>
                          <a:effectLst/>
                          <a:latin typeface="Calibri" panose="020F0502020204030204" charset="0"/>
                          <a:ea typeface="宋体" panose="02010600030101010101" pitchFamily="2" charset="-122"/>
                          <a:cs typeface="Times New Roman" panose="02020603050405020304" pitchFamily="18" charset="0"/>
                        </a:rPr>
                        <a:t>200</a:t>
                      </a:r>
                      <a:endParaRPr kumimoji="0" lang="zh-CN" altLang="zh-CN" sz="1000" b="0" i="0" u="none" strike="noStrike" cap="none" normalizeH="0" baseline="0">
                        <a:ln>
                          <a:noFill/>
                        </a:ln>
                        <a:solidFill>
                          <a:schemeClr val="tx1"/>
                        </a:solidFill>
                        <a:effectLst/>
                        <a:latin typeface="Calibri" panose="020F0502020204030204" charset="0"/>
                        <a:ea typeface="宋体" panose="02010600030101010101" pitchFamily="2" charset="-122"/>
                        <a:cs typeface="Times New Roman" panose="02020603050405020304" pitchFamily="18" charset="0"/>
                      </a:endParaRPr>
                    </a:p>
                  </a:txBody>
                  <a:tcPr marL="66208" marR="66208"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algn="l" eaLnBrk="0" hangingPunct="0">
                        <a:spcBef>
                          <a:spcPct val="20000"/>
                        </a:spcBef>
                        <a:buClr>
                          <a:schemeClr val="bg2"/>
                        </a:buClr>
                        <a:buSzPct val="70000"/>
                        <a:buFont typeface="Wingdings" panose="05000000000000000000" pitchFamily="2" charset="2"/>
                        <a:defRPr sz="2800">
                          <a:solidFill>
                            <a:schemeClr val="tx1"/>
                          </a:solidFill>
                          <a:latin typeface="Times New Roman" panose="02020603050405020304" pitchFamily="18" charset="0"/>
                          <a:ea typeface="宋体" panose="02010600030101010101" pitchFamily="2" charset="-122"/>
                        </a:defRPr>
                      </a:lvl1pPr>
                      <a:lvl2pPr marL="742950" indent="-285750" algn="l" eaLnBrk="0" hangingPunct="0">
                        <a:spcBef>
                          <a:spcPct val="20000"/>
                        </a:spcBef>
                        <a:buClr>
                          <a:schemeClr val="accent2"/>
                        </a:buClr>
                        <a:buSzPct val="75000"/>
                        <a:buFont typeface="Wingdings" panose="05000000000000000000" pitchFamily="2" charset="2"/>
                        <a:defRPr sz="2400">
                          <a:solidFill>
                            <a:schemeClr val="tx1"/>
                          </a:solidFill>
                          <a:latin typeface="Times New Roman" panose="02020603050405020304" pitchFamily="18" charset="0"/>
                          <a:ea typeface="宋体" panose="02010600030101010101" pitchFamily="2" charset="-122"/>
                        </a:defRPr>
                      </a:lvl2pPr>
                      <a:lvl3pPr marL="1143000" indent="-228600" algn="l" eaLnBrk="0" hangingPunct="0">
                        <a:spcBef>
                          <a:spcPct val="20000"/>
                        </a:spcBef>
                        <a:buClr>
                          <a:schemeClr val="bg2"/>
                        </a:buClr>
                        <a:buSzPct val="65000"/>
                        <a:buFont typeface="Wingdings" panose="05000000000000000000" pitchFamily="2" charset="2"/>
                        <a:defRPr sz="2000">
                          <a:solidFill>
                            <a:schemeClr val="tx1"/>
                          </a:solidFill>
                          <a:latin typeface="Times New Roman" panose="02020603050405020304" pitchFamily="18" charset="0"/>
                          <a:ea typeface="宋体" panose="02010600030101010101" pitchFamily="2" charset="-122"/>
                        </a:defRPr>
                      </a:lvl3pPr>
                      <a:lvl4pPr marL="1600200" indent="-228600" algn="l" eaLnBrk="0" hangingPunct="0">
                        <a:spcBef>
                          <a:spcPct val="20000"/>
                        </a:spcBef>
                        <a:buClr>
                          <a:schemeClr val="accent2"/>
                        </a:buClr>
                        <a:buSzPct val="75000"/>
                        <a:buFont typeface="Wingdings" panose="05000000000000000000" pitchFamily="2" charset="2"/>
                        <a:defRPr>
                          <a:solidFill>
                            <a:schemeClr val="tx1"/>
                          </a:solidFill>
                          <a:latin typeface="Times New Roman" panose="02020603050405020304" pitchFamily="18" charset="0"/>
                          <a:ea typeface="宋体" panose="02010600030101010101" pitchFamily="2" charset="-122"/>
                        </a:defRPr>
                      </a:lvl4pPr>
                      <a:lvl5pPr marL="2057400" indent="-228600" algn="l" eaLnBrk="0" hangingPunct="0">
                        <a:spcBef>
                          <a:spcPct val="20000"/>
                        </a:spcBef>
                        <a:buClr>
                          <a:schemeClr val="accent1"/>
                        </a:buClr>
                        <a:buSzPct val="50000"/>
                        <a:buFont typeface="Wingdings" panose="05000000000000000000" pitchFamily="2" charset="2"/>
                        <a:defRPr>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20000"/>
                        </a:spcBef>
                        <a:spcAft>
                          <a:spcPct val="0"/>
                        </a:spcAft>
                        <a:buClr>
                          <a:schemeClr val="accent1"/>
                        </a:buClr>
                        <a:buSzPct val="50000"/>
                        <a:buFont typeface="Wingdings" panose="05000000000000000000" pitchFamily="2" charset="2"/>
                        <a:defRPr>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20000"/>
                        </a:spcBef>
                        <a:spcAft>
                          <a:spcPct val="0"/>
                        </a:spcAft>
                        <a:buClr>
                          <a:schemeClr val="accent1"/>
                        </a:buClr>
                        <a:buSzPct val="50000"/>
                        <a:buFont typeface="Wingdings" panose="05000000000000000000" pitchFamily="2" charset="2"/>
                        <a:defRPr>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20000"/>
                        </a:spcBef>
                        <a:spcAft>
                          <a:spcPct val="0"/>
                        </a:spcAft>
                        <a:buClr>
                          <a:schemeClr val="accent1"/>
                        </a:buClr>
                        <a:buSzPct val="50000"/>
                        <a:buFont typeface="Wingdings" panose="05000000000000000000" pitchFamily="2" charset="2"/>
                        <a:defRPr>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20000"/>
                        </a:spcBef>
                        <a:spcAft>
                          <a:spcPct val="0"/>
                        </a:spcAft>
                        <a:buClr>
                          <a:schemeClr val="accent1"/>
                        </a:buClr>
                        <a:buSzPct val="50000"/>
                        <a:buFont typeface="Wingdings" panose="05000000000000000000" pitchFamily="2" charset="2"/>
                        <a:defRPr>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15000"/>
                        </a:lnSpc>
                        <a:spcBef>
                          <a:spcPct val="0"/>
                        </a:spcBef>
                        <a:spcAft>
                          <a:spcPct val="0"/>
                        </a:spcAft>
                        <a:buClrTx/>
                        <a:buSzTx/>
                        <a:buFontTx/>
                        <a:buNone/>
                      </a:pPr>
                      <a:r>
                        <a:rPr kumimoji="0" lang="en-US" altLang="zh-CN" sz="1000" b="0" i="0" u="none" strike="noStrike" cap="none" normalizeH="0" baseline="0">
                          <a:ln>
                            <a:noFill/>
                          </a:ln>
                          <a:solidFill>
                            <a:schemeClr val="tx1"/>
                          </a:solidFill>
                          <a:effectLst/>
                          <a:latin typeface="Calibri" panose="020F0502020204030204" charset="0"/>
                          <a:ea typeface="宋体" panose="02010600030101010101" pitchFamily="2" charset="-122"/>
                          <a:cs typeface="Times New Roman" panose="02020603050405020304" pitchFamily="18" charset="0"/>
                        </a:rPr>
                        <a:t>260</a:t>
                      </a:r>
                      <a:endParaRPr kumimoji="0" lang="zh-CN" altLang="zh-CN" sz="1000" b="0" i="0" u="none" strike="noStrike" cap="none" normalizeH="0" baseline="0">
                        <a:ln>
                          <a:noFill/>
                        </a:ln>
                        <a:solidFill>
                          <a:schemeClr val="tx1"/>
                        </a:solidFill>
                        <a:effectLst/>
                        <a:latin typeface="Calibri" panose="020F0502020204030204" charset="0"/>
                        <a:ea typeface="宋体" panose="02010600030101010101" pitchFamily="2" charset="-122"/>
                        <a:cs typeface="Times New Roman" panose="02020603050405020304" pitchFamily="18" charset="0"/>
                      </a:endParaRPr>
                    </a:p>
                  </a:txBody>
                  <a:tcPr marL="66208" marR="66208"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algn="l" eaLnBrk="0" hangingPunct="0">
                        <a:spcBef>
                          <a:spcPct val="20000"/>
                        </a:spcBef>
                        <a:buClr>
                          <a:schemeClr val="bg2"/>
                        </a:buClr>
                        <a:buSzPct val="70000"/>
                        <a:buFont typeface="Wingdings" panose="05000000000000000000" pitchFamily="2" charset="2"/>
                        <a:defRPr sz="2800">
                          <a:solidFill>
                            <a:schemeClr val="tx1"/>
                          </a:solidFill>
                          <a:latin typeface="Times New Roman" panose="02020603050405020304" pitchFamily="18" charset="0"/>
                          <a:ea typeface="宋体" panose="02010600030101010101" pitchFamily="2" charset="-122"/>
                        </a:defRPr>
                      </a:lvl1pPr>
                      <a:lvl2pPr marL="742950" indent="-285750" algn="l" eaLnBrk="0" hangingPunct="0">
                        <a:spcBef>
                          <a:spcPct val="20000"/>
                        </a:spcBef>
                        <a:buClr>
                          <a:schemeClr val="accent2"/>
                        </a:buClr>
                        <a:buSzPct val="75000"/>
                        <a:buFont typeface="Wingdings" panose="05000000000000000000" pitchFamily="2" charset="2"/>
                        <a:defRPr sz="2400">
                          <a:solidFill>
                            <a:schemeClr val="tx1"/>
                          </a:solidFill>
                          <a:latin typeface="Times New Roman" panose="02020603050405020304" pitchFamily="18" charset="0"/>
                          <a:ea typeface="宋体" panose="02010600030101010101" pitchFamily="2" charset="-122"/>
                        </a:defRPr>
                      </a:lvl2pPr>
                      <a:lvl3pPr marL="1143000" indent="-228600" algn="l" eaLnBrk="0" hangingPunct="0">
                        <a:spcBef>
                          <a:spcPct val="20000"/>
                        </a:spcBef>
                        <a:buClr>
                          <a:schemeClr val="bg2"/>
                        </a:buClr>
                        <a:buSzPct val="65000"/>
                        <a:buFont typeface="Wingdings" panose="05000000000000000000" pitchFamily="2" charset="2"/>
                        <a:defRPr sz="2000">
                          <a:solidFill>
                            <a:schemeClr val="tx1"/>
                          </a:solidFill>
                          <a:latin typeface="Times New Roman" panose="02020603050405020304" pitchFamily="18" charset="0"/>
                          <a:ea typeface="宋体" panose="02010600030101010101" pitchFamily="2" charset="-122"/>
                        </a:defRPr>
                      </a:lvl3pPr>
                      <a:lvl4pPr marL="1600200" indent="-228600" algn="l" eaLnBrk="0" hangingPunct="0">
                        <a:spcBef>
                          <a:spcPct val="20000"/>
                        </a:spcBef>
                        <a:buClr>
                          <a:schemeClr val="accent2"/>
                        </a:buClr>
                        <a:buSzPct val="75000"/>
                        <a:buFont typeface="Wingdings" panose="05000000000000000000" pitchFamily="2" charset="2"/>
                        <a:defRPr>
                          <a:solidFill>
                            <a:schemeClr val="tx1"/>
                          </a:solidFill>
                          <a:latin typeface="Times New Roman" panose="02020603050405020304" pitchFamily="18" charset="0"/>
                          <a:ea typeface="宋体" panose="02010600030101010101" pitchFamily="2" charset="-122"/>
                        </a:defRPr>
                      </a:lvl4pPr>
                      <a:lvl5pPr marL="2057400" indent="-228600" algn="l" eaLnBrk="0" hangingPunct="0">
                        <a:spcBef>
                          <a:spcPct val="20000"/>
                        </a:spcBef>
                        <a:buClr>
                          <a:schemeClr val="accent1"/>
                        </a:buClr>
                        <a:buSzPct val="50000"/>
                        <a:buFont typeface="Wingdings" panose="05000000000000000000" pitchFamily="2" charset="2"/>
                        <a:defRPr>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20000"/>
                        </a:spcBef>
                        <a:spcAft>
                          <a:spcPct val="0"/>
                        </a:spcAft>
                        <a:buClr>
                          <a:schemeClr val="accent1"/>
                        </a:buClr>
                        <a:buSzPct val="50000"/>
                        <a:buFont typeface="Wingdings" panose="05000000000000000000" pitchFamily="2" charset="2"/>
                        <a:defRPr>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20000"/>
                        </a:spcBef>
                        <a:spcAft>
                          <a:spcPct val="0"/>
                        </a:spcAft>
                        <a:buClr>
                          <a:schemeClr val="accent1"/>
                        </a:buClr>
                        <a:buSzPct val="50000"/>
                        <a:buFont typeface="Wingdings" panose="05000000000000000000" pitchFamily="2" charset="2"/>
                        <a:defRPr>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20000"/>
                        </a:spcBef>
                        <a:spcAft>
                          <a:spcPct val="0"/>
                        </a:spcAft>
                        <a:buClr>
                          <a:schemeClr val="accent1"/>
                        </a:buClr>
                        <a:buSzPct val="50000"/>
                        <a:buFont typeface="Wingdings" panose="05000000000000000000" pitchFamily="2" charset="2"/>
                        <a:defRPr>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20000"/>
                        </a:spcBef>
                        <a:spcAft>
                          <a:spcPct val="0"/>
                        </a:spcAft>
                        <a:buClr>
                          <a:schemeClr val="accent1"/>
                        </a:buClr>
                        <a:buSzPct val="50000"/>
                        <a:buFont typeface="Wingdings" panose="05000000000000000000" pitchFamily="2" charset="2"/>
                        <a:defRPr>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15000"/>
                        </a:lnSpc>
                        <a:spcBef>
                          <a:spcPct val="0"/>
                        </a:spcBef>
                        <a:spcAft>
                          <a:spcPct val="0"/>
                        </a:spcAft>
                        <a:buClrTx/>
                        <a:buSzTx/>
                        <a:buFontTx/>
                        <a:buNone/>
                      </a:pPr>
                      <a:r>
                        <a:rPr kumimoji="0" lang="en-US" altLang="zh-CN" sz="1000" b="0" i="0" u="none" strike="noStrike" cap="none" normalizeH="0" baseline="0">
                          <a:ln>
                            <a:noFill/>
                          </a:ln>
                          <a:solidFill>
                            <a:schemeClr val="tx1"/>
                          </a:solidFill>
                          <a:effectLst/>
                          <a:latin typeface="Calibri" panose="020F0502020204030204" charset="0"/>
                          <a:ea typeface="宋体" panose="02010600030101010101" pitchFamily="2" charset="-122"/>
                          <a:cs typeface="Times New Roman" panose="02020603050405020304" pitchFamily="18" charset="0"/>
                        </a:rPr>
                        <a:t>10000</a:t>
                      </a:r>
                      <a:endParaRPr kumimoji="0" lang="zh-CN" altLang="zh-CN" sz="1000" b="0" i="0" u="none" strike="noStrike" cap="none" normalizeH="0" baseline="0">
                        <a:ln>
                          <a:noFill/>
                        </a:ln>
                        <a:solidFill>
                          <a:schemeClr val="tx1"/>
                        </a:solidFill>
                        <a:effectLst/>
                        <a:latin typeface="Calibri" panose="020F0502020204030204" charset="0"/>
                        <a:ea typeface="宋体" panose="02010600030101010101" pitchFamily="2" charset="-122"/>
                        <a:cs typeface="Times New Roman" panose="02020603050405020304" pitchFamily="18" charset="0"/>
                      </a:endParaRPr>
                    </a:p>
                  </a:txBody>
                  <a:tcPr marL="66208" marR="66208"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algn="l" eaLnBrk="0" hangingPunct="0">
                        <a:spcBef>
                          <a:spcPct val="20000"/>
                        </a:spcBef>
                        <a:buClr>
                          <a:schemeClr val="bg2"/>
                        </a:buClr>
                        <a:buSzPct val="70000"/>
                        <a:buFont typeface="Wingdings" panose="05000000000000000000" pitchFamily="2" charset="2"/>
                        <a:defRPr sz="2800">
                          <a:solidFill>
                            <a:schemeClr val="tx1"/>
                          </a:solidFill>
                          <a:latin typeface="Times New Roman" panose="02020603050405020304" pitchFamily="18" charset="0"/>
                          <a:ea typeface="宋体" panose="02010600030101010101" pitchFamily="2" charset="-122"/>
                        </a:defRPr>
                      </a:lvl1pPr>
                      <a:lvl2pPr marL="742950" indent="-285750" algn="l" eaLnBrk="0" hangingPunct="0">
                        <a:spcBef>
                          <a:spcPct val="20000"/>
                        </a:spcBef>
                        <a:buClr>
                          <a:schemeClr val="accent2"/>
                        </a:buClr>
                        <a:buSzPct val="75000"/>
                        <a:buFont typeface="Wingdings" panose="05000000000000000000" pitchFamily="2" charset="2"/>
                        <a:defRPr sz="2400">
                          <a:solidFill>
                            <a:schemeClr val="tx1"/>
                          </a:solidFill>
                          <a:latin typeface="Times New Roman" panose="02020603050405020304" pitchFamily="18" charset="0"/>
                          <a:ea typeface="宋体" panose="02010600030101010101" pitchFamily="2" charset="-122"/>
                        </a:defRPr>
                      </a:lvl2pPr>
                      <a:lvl3pPr marL="1143000" indent="-228600" algn="l" eaLnBrk="0" hangingPunct="0">
                        <a:spcBef>
                          <a:spcPct val="20000"/>
                        </a:spcBef>
                        <a:buClr>
                          <a:schemeClr val="bg2"/>
                        </a:buClr>
                        <a:buSzPct val="65000"/>
                        <a:buFont typeface="Wingdings" panose="05000000000000000000" pitchFamily="2" charset="2"/>
                        <a:defRPr sz="2000">
                          <a:solidFill>
                            <a:schemeClr val="tx1"/>
                          </a:solidFill>
                          <a:latin typeface="Times New Roman" panose="02020603050405020304" pitchFamily="18" charset="0"/>
                          <a:ea typeface="宋体" panose="02010600030101010101" pitchFamily="2" charset="-122"/>
                        </a:defRPr>
                      </a:lvl3pPr>
                      <a:lvl4pPr marL="1600200" indent="-228600" algn="l" eaLnBrk="0" hangingPunct="0">
                        <a:spcBef>
                          <a:spcPct val="20000"/>
                        </a:spcBef>
                        <a:buClr>
                          <a:schemeClr val="accent2"/>
                        </a:buClr>
                        <a:buSzPct val="75000"/>
                        <a:buFont typeface="Wingdings" panose="05000000000000000000" pitchFamily="2" charset="2"/>
                        <a:defRPr>
                          <a:solidFill>
                            <a:schemeClr val="tx1"/>
                          </a:solidFill>
                          <a:latin typeface="Times New Roman" panose="02020603050405020304" pitchFamily="18" charset="0"/>
                          <a:ea typeface="宋体" panose="02010600030101010101" pitchFamily="2" charset="-122"/>
                        </a:defRPr>
                      </a:lvl4pPr>
                      <a:lvl5pPr marL="2057400" indent="-228600" algn="l" eaLnBrk="0" hangingPunct="0">
                        <a:spcBef>
                          <a:spcPct val="20000"/>
                        </a:spcBef>
                        <a:buClr>
                          <a:schemeClr val="accent1"/>
                        </a:buClr>
                        <a:buSzPct val="50000"/>
                        <a:buFont typeface="Wingdings" panose="05000000000000000000" pitchFamily="2" charset="2"/>
                        <a:defRPr>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20000"/>
                        </a:spcBef>
                        <a:spcAft>
                          <a:spcPct val="0"/>
                        </a:spcAft>
                        <a:buClr>
                          <a:schemeClr val="accent1"/>
                        </a:buClr>
                        <a:buSzPct val="50000"/>
                        <a:buFont typeface="Wingdings" panose="05000000000000000000" pitchFamily="2" charset="2"/>
                        <a:defRPr>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20000"/>
                        </a:spcBef>
                        <a:spcAft>
                          <a:spcPct val="0"/>
                        </a:spcAft>
                        <a:buClr>
                          <a:schemeClr val="accent1"/>
                        </a:buClr>
                        <a:buSzPct val="50000"/>
                        <a:buFont typeface="Wingdings" panose="05000000000000000000" pitchFamily="2" charset="2"/>
                        <a:defRPr>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20000"/>
                        </a:spcBef>
                        <a:spcAft>
                          <a:spcPct val="0"/>
                        </a:spcAft>
                        <a:buClr>
                          <a:schemeClr val="accent1"/>
                        </a:buClr>
                        <a:buSzPct val="50000"/>
                        <a:buFont typeface="Wingdings" panose="05000000000000000000" pitchFamily="2" charset="2"/>
                        <a:defRPr>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20000"/>
                        </a:spcBef>
                        <a:spcAft>
                          <a:spcPct val="0"/>
                        </a:spcAft>
                        <a:buClr>
                          <a:schemeClr val="accent1"/>
                        </a:buClr>
                        <a:buSzPct val="50000"/>
                        <a:buFont typeface="Wingdings" panose="05000000000000000000" pitchFamily="2" charset="2"/>
                        <a:defRPr>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15000"/>
                        </a:lnSpc>
                        <a:spcBef>
                          <a:spcPct val="0"/>
                        </a:spcBef>
                        <a:spcAft>
                          <a:spcPct val="0"/>
                        </a:spcAft>
                        <a:buClrTx/>
                        <a:buSzTx/>
                        <a:buFontTx/>
                        <a:buNone/>
                      </a:pPr>
                      <a:r>
                        <a:rPr kumimoji="0" lang="en-US" altLang="zh-CN" sz="1000" b="0" i="0" u="none" strike="noStrike" cap="none" normalizeH="0" baseline="0">
                          <a:ln>
                            <a:noFill/>
                          </a:ln>
                          <a:solidFill>
                            <a:schemeClr val="tx1"/>
                          </a:solidFill>
                          <a:effectLst/>
                          <a:latin typeface="Calibri" panose="020F0502020204030204" charset="0"/>
                          <a:ea typeface="宋体" panose="02010600030101010101" pitchFamily="2" charset="-122"/>
                          <a:cs typeface="Times New Roman" panose="02020603050405020304" pitchFamily="18" charset="0"/>
                        </a:rPr>
                        <a:t>12100</a:t>
                      </a:r>
                      <a:endParaRPr kumimoji="0" lang="zh-CN" altLang="zh-CN" sz="1000" b="0" i="0" u="none" strike="noStrike" cap="none" normalizeH="0" baseline="0">
                        <a:ln>
                          <a:noFill/>
                        </a:ln>
                        <a:solidFill>
                          <a:schemeClr val="tx1"/>
                        </a:solidFill>
                        <a:effectLst/>
                        <a:latin typeface="Calibri" panose="020F0502020204030204" charset="0"/>
                        <a:ea typeface="宋体" panose="02010600030101010101" pitchFamily="2" charset="-122"/>
                        <a:cs typeface="Times New Roman" panose="02020603050405020304" pitchFamily="18" charset="0"/>
                      </a:endParaRPr>
                    </a:p>
                  </a:txBody>
                  <a:tcPr marL="66208" marR="66208"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algn="l" eaLnBrk="0" hangingPunct="0">
                        <a:spcBef>
                          <a:spcPct val="20000"/>
                        </a:spcBef>
                        <a:buClr>
                          <a:schemeClr val="bg2"/>
                        </a:buClr>
                        <a:buSzPct val="70000"/>
                        <a:buFont typeface="Wingdings" panose="05000000000000000000" pitchFamily="2" charset="2"/>
                        <a:defRPr sz="2800">
                          <a:solidFill>
                            <a:schemeClr val="tx1"/>
                          </a:solidFill>
                          <a:latin typeface="Times New Roman" panose="02020603050405020304" pitchFamily="18" charset="0"/>
                          <a:ea typeface="宋体" panose="02010600030101010101" pitchFamily="2" charset="-122"/>
                        </a:defRPr>
                      </a:lvl1pPr>
                      <a:lvl2pPr marL="742950" indent="-285750" algn="l" eaLnBrk="0" hangingPunct="0">
                        <a:spcBef>
                          <a:spcPct val="20000"/>
                        </a:spcBef>
                        <a:buClr>
                          <a:schemeClr val="accent2"/>
                        </a:buClr>
                        <a:buSzPct val="75000"/>
                        <a:buFont typeface="Wingdings" panose="05000000000000000000" pitchFamily="2" charset="2"/>
                        <a:defRPr sz="2400">
                          <a:solidFill>
                            <a:schemeClr val="tx1"/>
                          </a:solidFill>
                          <a:latin typeface="Times New Roman" panose="02020603050405020304" pitchFamily="18" charset="0"/>
                          <a:ea typeface="宋体" panose="02010600030101010101" pitchFamily="2" charset="-122"/>
                        </a:defRPr>
                      </a:lvl2pPr>
                      <a:lvl3pPr marL="1143000" indent="-228600" algn="l" eaLnBrk="0" hangingPunct="0">
                        <a:spcBef>
                          <a:spcPct val="20000"/>
                        </a:spcBef>
                        <a:buClr>
                          <a:schemeClr val="bg2"/>
                        </a:buClr>
                        <a:buSzPct val="65000"/>
                        <a:buFont typeface="Wingdings" panose="05000000000000000000" pitchFamily="2" charset="2"/>
                        <a:defRPr sz="2000">
                          <a:solidFill>
                            <a:schemeClr val="tx1"/>
                          </a:solidFill>
                          <a:latin typeface="Times New Roman" panose="02020603050405020304" pitchFamily="18" charset="0"/>
                          <a:ea typeface="宋体" panose="02010600030101010101" pitchFamily="2" charset="-122"/>
                        </a:defRPr>
                      </a:lvl3pPr>
                      <a:lvl4pPr marL="1600200" indent="-228600" algn="l" eaLnBrk="0" hangingPunct="0">
                        <a:spcBef>
                          <a:spcPct val="20000"/>
                        </a:spcBef>
                        <a:buClr>
                          <a:schemeClr val="accent2"/>
                        </a:buClr>
                        <a:buSzPct val="75000"/>
                        <a:buFont typeface="Wingdings" panose="05000000000000000000" pitchFamily="2" charset="2"/>
                        <a:defRPr>
                          <a:solidFill>
                            <a:schemeClr val="tx1"/>
                          </a:solidFill>
                          <a:latin typeface="Times New Roman" panose="02020603050405020304" pitchFamily="18" charset="0"/>
                          <a:ea typeface="宋体" panose="02010600030101010101" pitchFamily="2" charset="-122"/>
                        </a:defRPr>
                      </a:lvl4pPr>
                      <a:lvl5pPr marL="2057400" indent="-228600" algn="l" eaLnBrk="0" hangingPunct="0">
                        <a:spcBef>
                          <a:spcPct val="20000"/>
                        </a:spcBef>
                        <a:buClr>
                          <a:schemeClr val="accent1"/>
                        </a:buClr>
                        <a:buSzPct val="50000"/>
                        <a:buFont typeface="Wingdings" panose="05000000000000000000" pitchFamily="2" charset="2"/>
                        <a:defRPr>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20000"/>
                        </a:spcBef>
                        <a:spcAft>
                          <a:spcPct val="0"/>
                        </a:spcAft>
                        <a:buClr>
                          <a:schemeClr val="accent1"/>
                        </a:buClr>
                        <a:buSzPct val="50000"/>
                        <a:buFont typeface="Wingdings" panose="05000000000000000000" pitchFamily="2" charset="2"/>
                        <a:defRPr>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20000"/>
                        </a:spcBef>
                        <a:spcAft>
                          <a:spcPct val="0"/>
                        </a:spcAft>
                        <a:buClr>
                          <a:schemeClr val="accent1"/>
                        </a:buClr>
                        <a:buSzPct val="50000"/>
                        <a:buFont typeface="Wingdings" panose="05000000000000000000" pitchFamily="2" charset="2"/>
                        <a:defRPr>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20000"/>
                        </a:spcBef>
                        <a:spcAft>
                          <a:spcPct val="0"/>
                        </a:spcAft>
                        <a:buClr>
                          <a:schemeClr val="accent1"/>
                        </a:buClr>
                        <a:buSzPct val="50000"/>
                        <a:buFont typeface="Wingdings" panose="05000000000000000000" pitchFamily="2" charset="2"/>
                        <a:defRPr>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20000"/>
                        </a:spcBef>
                        <a:spcAft>
                          <a:spcPct val="0"/>
                        </a:spcAft>
                        <a:buClr>
                          <a:schemeClr val="accent1"/>
                        </a:buClr>
                        <a:buSzPct val="50000"/>
                        <a:buFont typeface="Wingdings" panose="05000000000000000000" pitchFamily="2" charset="2"/>
                        <a:defRPr>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15000"/>
                        </a:lnSpc>
                        <a:spcBef>
                          <a:spcPct val="0"/>
                        </a:spcBef>
                        <a:spcAft>
                          <a:spcPct val="0"/>
                        </a:spcAft>
                        <a:buClrTx/>
                        <a:buSzTx/>
                        <a:buFontTx/>
                        <a:buNone/>
                      </a:pPr>
                      <a:r>
                        <a:rPr kumimoji="0" lang="en-US" altLang="zh-CN" sz="1000" b="0" i="0" u="none" strike="noStrike" cap="none" normalizeH="0" baseline="0">
                          <a:ln>
                            <a:noFill/>
                          </a:ln>
                          <a:solidFill>
                            <a:schemeClr val="tx1"/>
                          </a:solidFill>
                          <a:effectLst/>
                          <a:latin typeface="Calibri" panose="020F0502020204030204" charset="0"/>
                          <a:ea typeface="宋体" panose="02010600030101010101" pitchFamily="2" charset="-122"/>
                          <a:cs typeface="Times New Roman" panose="02020603050405020304" pitchFamily="18" charset="0"/>
                        </a:rPr>
                        <a:t>50</a:t>
                      </a:r>
                      <a:endParaRPr kumimoji="0" lang="zh-CN" altLang="zh-CN" sz="1000" b="0" i="0" u="none" strike="noStrike" cap="none" normalizeH="0" baseline="0">
                        <a:ln>
                          <a:noFill/>
                        </a:ln>
                        <a:solidFill>
                          <a:schemeClr val="tx1"/>
                        </a:solidFill>
                        <a:effectLst/>
                        <a:latin typeface="Calibri" panose="020F0502020204030204" charset="0"/>
                        <a:ea typeface="宋体" panose="02010600030101010101" pitchFamily="2" charset="-122"/>
                        <a:cs typeface="Times New Roman" panose="02020603050405020304" pitchFamily="18" charset="0"/>
                      </a:endParaRPr>
                    </a:p>
                  </a:txBody>
                  <a:tcPr marL="66208" marR="66208"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algn="l" eaLnBrk="0" hangingPunct="0">
                        <a:spcBef>
                          <a:spcPct val="20000"/>
                        </a:spcBef>
                        <a:buClr>
                          <a:schemeClr val="bg2"/>
                        </a:buClr>
                        <a:buSzPct val="70000"/>
                        <a:buFont typeface="Wingdings" panose="05000000000000000000" pitchFamily="2" charset="2"/>
                        <a:defRPr sz="2800">
                          <a:solidFill>
                            <a:schemeClr val="tx1"/>
                          </a:solidFill>
                          <a:latin typeface="Times New Roman" panose="02020603050405020304" pitchFamily="18" charset="0"/>
                          <a:ea typeface="宋体" panose="02010600030101010101" pitchFamily="2" charset="-122"/>
                        </a:defRPr>
                      </a:lvl1pPr>
                      <a:lvl2pPr marL="742950" indent="-285750" algn="l" eaLnBrk="0" hangingPunct="0">
                        <a:spcBef>
                          <a:spcPct val="20000"/>
                        </a:spcBef>
                        <a:buClr>
                          <a:schemeClr val="accent2"/>
                        </a:buClr>
                        <a:buSzPct val="75000"/>
                        <a:buFont typeface="Wingdings" panose="05000000000000000000" pitchFamily="2" charset="2"/>
                        <a:defRPr sz="2400">
                          <a:solidFill>
                            <a:schemeClr val="tx1"/>
                          </a:solidFill>
                          <a:latin typeface="Times New Roman" panose="02020603050405020304" pitchFamily="18" charset="0"/>
                          <a:ea typeface="宋体" panose="02010600030101010101" pitchFamily="2" charset="-122"/>
                        </a:defRPr>
                      </a:lvl2pPr>
                      <a:lvl3pPr marL="1143000" indent="-228600" algn="l" eaLnBrk="0" hangingPunct="0">
                        <a:spcBef>
                          <a:spcPct val="20000"/>
                        </a:spcBef>
                        <a:buClr>
                          <a:schemeClr val="bg2"/>
                        </a:buClr>
                        <a:buSzPct val="65000"/>
                        <a:buFont typeface="Wingdings" panose="05000000000000000000" pitchFamily="2" charset="2"/>
                        <a:defRPr sz="2000">
                          <a:solidFill>
                            <a:schemeClr val="tx1"/>
                          </a:solidFill>
                          <a:latin typeface="Times New Roman" panose="02020603050405020304" pitchFamily="18" charset="0"/>
                          <a:ea typeface="宋体" panose="02010600030101010101" pitchFamily="2" charset="-122"/>
                        </a:defRPr>
                      </a:lvl3pPr>
                      <a:lvl4pPr marL="1600200" indent="-228600" algn="l" eaLnBrk="0" hangingPunct="0">
                        <a:spcBef>
                          <a:spcPct val="20000"/>
                        </a:spcBef>
                        <a:buClr>
                          <a:schemeClr val="accent2"/>
                        </a:buClr>
                        <a:buSzPct val="75000"/>
                        <a:buFont typeface="Wingdings" panose="05000000000000000000" pitchFamily="2" charset="2"/>
                        <a:defRPr>
                          <a:solidFill>
                            <a:schemeClr val="tx1"/>
                          </a:solidFill>
                          <a:latin typeface="Times New Roman" panose="02020603050405020304" pitchFamily="18" charset="0"/>
                          <a:ea typeface="宋体" panose="02010600030101010101" pitchFamily="2" charset="-122"/>
                        </a:defRPr>
                      </a:lvl4pPr>
                      <a:lvl5pPr marL="2057400" indent="-228600" algn="l" eaLnBrk="0" hangingPunct="0">
                        <a:spcBef>
                          <a:spcPct val="20000"/>
                        </a:spcBef>
                        <a:buClr>
                          <a:schemeClr val="accent1"/>
                        </a:buClr>
                        <a:buSzPct val="50000"/>
                        <a:buFont typeface="Wingdings" panose="05000000000000000000" pitchFamily="2" charset="2"/>
                        <a:defRPr>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20000"/>
                        </a:spcBef>
                        <a:spcAft>
                          <a:spcPct val="0"/>
                        </a:spcAft>
                        <a:buClr>
                          <a:schemeClr val="accent1"/>
                        </a:buClr>
                        <a:buSzPct val="50000"/>
                        <a:buFont typeface="Wingdings" panose="05000000000000000000" pitchFamily="2" charset="2"/>
                        <a:defRPr>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20000"/>
                        </a:spcBef>
                        <a:spcAft>
                          <a:spcPct val="0"/>
                        </a:spcAft>
                        <a:buClr>
                          <a:schemeClr val="accent1"/>
                        </a:buClr>
                        <a:buSzPct val="50000"/>
                        <a:buFont typeface="Wingdings" panose="05000000000000000000" pitchFamily="2" charset="2"/>
                        <a:defRPr>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20000"/>
                        </a:spcBef>
                        <a:spcAft>
                          <a:spcPct val="0"/>
                        </a:spcAft>
                        <a:buClr>
                          <a:schemeClr val="accent1"/>
                        </a:buClr>
                        <a:buSzPct val="50000"/>
                        <a:buFont typeface="Wingdings" panose="05000000000000000000" pitchFamily="2" charset="2"/>
                        <a:defRPr>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20000"/>
                        </a:spcBef>
                        <a:spcAft>
                          <a:spcPct val="0"/>
                        </a:spcAft>
                        <a:buClr>
                          <a:schemeClr val="accent1"/>
                        </a:buClr>
                        <a:buSzPct val="50000"/>
                        <a:buFont typeface="Wingdings" panose="05000000000000000000" pitchFamily="2" charset="2"/>
                        <a:defRPr>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15000"/>
                        </a:lnSpc>
                        <a:spcBef>
                          <a:spcPct val="0"/>
                        </a:spcBef>
                        <a:spcAft>
                          <a:spcPct val="0"/>
                        </a:spcAft>
                        <a:buClrTx/>
                        <a:buSzTx/>
                        <a:buFontTx/>
                        <a:buNone/>
                      </a:pPr>
                      <a:r>
                        <a:rPr kumimoji="0" lang="en-US" altLang="zh-CN" sz="1000" b="0" i="0" u="none" strike="noStrike" cap="none" normalizeH="0" baseline="0">
                          <a:ln>
                            <a:noFill/>
                          </a:ln>
                          <a:solidFill>
                            <a:schemeClr val="tx1"/>
                          </a:solidFill>
                          <a:effectLst/>
                          <a:latin typeface="Calibri" panose="020F0502020204030204" charset="0"/>
                          <a:ea typeface="宋体" panose="02010600030101010101" pitchFamily="2" charset="-122"/>
                          <a:cs typeface="Times New Roman" panose="02020603050405020304" pitchFamily="18" charset="0"/>
                        </a:rPr>
                        <a:t>47</a:t>
                      </a:r>
                      <a:endParaRPr kumimoji="0" lang="zh-CN" altLang="zh-CN" sz="1000" b="0" i="0" u="none" strike="noStrike" cap="none" normalizeH="0" baseline="0">
                        <a:ln>
                          <a:noFill/>
                        </a:ln>
                        <a:solidFill>
                          <a:schemeClr val="tx1"/>
                        </a:solidFill>
                        <a:effectLst/>
                        <a:latin typeface="Calibri" panose="020F0502020204030204" charset="0"/>
                        <a:ea typeface="宋体" panose="02010600030101010101" pitchFamily="2" charset="-122"/>
                        <a:cs typeface="Times New Roman" panose="02020603050405020304" pitchFamily="18" charset="0"/>
                      </a:endParaRPr>
                    </a:p>
                  </a:txBody>
                  <a:tcPr marL="66208" marR="66208"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5"/>
                  </a:ext>
                </a:extLst>
              </a:tr>
              <a:tr h="342900">
                <a:tc>
                  <a:txBody>
                    <a:bodyPr/>
                    <a:lstStyle>
                      <a:lvl1pPr algn="l" eaLnBrk="0" hangingPunct="0">
                        <a:spcBef>
                          <a:spcPct val="20000"/>
                        </a:spcBef>
                        <a:buClr>
                          <a:schemeClr val="bg2"/>
                        </a:buClr>
                        <a:buSzPct val="70000"/>
                        <a:buFont typeface="Wingdings" panose="05000000000000000000" pitchFamily="2" charset="2"/>
                        <a:defRPr sz="2800">
                          <a:solidFill>
                            <a:schemeClr val="tx1"/>
                          </a:solidFill>
                          <a:latin typeface="Times New Roman" panose="02020603050405020304" pitchFamily="18" charset="0"/>
                          <a:ea typeface="宋体" panose="02010600030101010101" pitchFamily="2" charset="-122"/>
                        </a:defRPr>
                      </a:lvl1pPr>
                      <a:lvl2pPr marL="742950" indent="-285750" algn="l" eaLnBrk="0" hangingPunct="0">
                        <a:spcBef>
                          <a:spcPct val="20000"/>
                        </a:spcBef>
                        <a:buClr>
                          <a:schemeClr val="accent2"/>
                        </a:buClr>
                        <a:buSzPct val="75000"/>
                        <a:buFont typeface="Wingdings" panose="05000000000000000000" pitchFamily="2" charset="2"/>
                        <a:defRPr sz="2400">
                          <a:solidFill>
                            <a:schemeClr val="tx1"/>
                          </a:solidFill>
                          <a:latin typeface="Times New Roman" panose="02020603050405020304" pitchFamily="18" charset="0"/>
                          <a:ea typeface="宋体" panose="02010600030101010101" pitchFamily="2" charset="-122"/>
                        </a:defRPr>
                      </a:lvl2pPr>
                      <a:lvl3pPr marL="1143000" indent="-228600" algn="l" eaLnBrk="0" hangingPunct="0">
                        <a:spcBef>
                          <a:spcPct val="20000"/>
                        </a:spcBef>
                        <a:buClr>
                          <a:schemeClr val="bg2"/>
                        </a:buClr>
                        <a:buSzPct val="65000"/>
                        <a:buFont typeface="Wingdings" panose="05000000000000000000" pitchFamily="2" charset="2"/>
                        <a:defRPr sz="2000">
                          <a:solidFill>
                            <a:schemeClr val="tx1"/>
                          </a:solidFill>
                          <a:latin typeface="Times New Roman" panose="02020603050405020304" pitchFamily="18" charset="0"/>
                          <a:ea typeface="宋体" panose="02010600030101010101" pitchFamily="2" charset="-122"/>
                        </a:defRPr>
                      </a:lvl3pPr>
                      <a:lvl4pPr marL="1600200" indent="-228600" algn="l" eaLnBrk="0" hangingPunct="0">
                        <a:spcBef>
                          <a:spcPct val="20000"/>
                        </a:spcBef>
                        <a:buClr>
                          <a:schemeClr val="accent2"/>
                        </a:buClr>
                        <a:buSzPct val="75000"/>
                        <a:buFont typeface="Wingdings" panose="05000000000000000000" pitchFamily="2" charset="2"/>
                        <a:defRPr>
                          <a:solidFill>
                            <a:schemeClr val="tx1"/>
                          </a:solidFill>
                          <a:latin typeface="Times New Roman" panose="02020603050405020304" pitchFamily="18" charset="0"/>
                          <a:ea typeface="宋体" panose="02010600030101010101" pitchFamily="2" charset="-122"/>
                        </a:defRPr>
                      </a:lvl4pPr>
                      <a:lvl5pPr marL="2057400" indent="-228600" algn="l" eaLnBrk="0" hangingPunct="0">
                        <a:spcBef>
                          <a:spcPct val="20000"/>
                        </a:spcBef>
                        <a:buClr>
                          <a:schemeClr val="accent1"/>
                        </a:buClr>
                        <a:buSzPct val="50000"/>
                        <a:buFont typeface="Wingdings" panose="05000000000000000000" pitchFamily="2" charset="2"/>
                        <a:defRPr>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20000"/>
                        </a:spcBef>
                        <a:spcAft>
                          <a:spcPct val="0"/>
                        </a:spcAft>
                        <a:buClr>
                          <a:schemeClr val="accent1"/>
                        </a:buClr>
                        <a:buSzPct val="50000"/>
                        <a:buFont typeface="Wingdings" panose="05000000000000000000" pitchFamily="2" charset="2"/>
                        <a:defRPr>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20000"/>
                        </a:spcBef>
                        <a:spcAft>
                          <a:spcPct val="0"/>
                        </a:spcAft>
                        <a:buClr>
                          <a:schemeClr val="accent1"/>
                        </a:buClr>
                        <a:buSzPct val="50000"/>
                        <a:buFont typeface="Wingdings" panose="05000000000000000000" pitchFamily="2" charset="2"/>
                        <a:defRPr>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20000"/>
                        </a:spcBef>
                        <a:spcAft>
                          <a:spcPct val="0"/>
                        </a:spcAft>
                        <a:buClr>
                          <a:schemeClr val="accent1"/>
                        </a:buClr>
                        <a:buSzPct val="50000"/>
                        <a:buFont typeface="Wingdings" panose="05000000000000000000" pitchFamily="2" charset="2"/>
                        <a:defRPr>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20000"/>
                        </a:spcBef>
                        <a:spcAft>
                          <a:spcPct val="0"/>
                        </a:spcAft>
                        <a:buClr>
                          <a:schemeClr val="accent1"/>
                        </a:buClr>
                        <a:buSzPct val="50000"/>
                        <a:buFont typeface="Wingdings" panose="05000000000000000000" pitchFamily="2" charset="2"/>
                        <a:defRPr>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15000"/>
                        </a:lnSpc>
                        <a:spcBef>
                          <a:spcPct val="0"/>
                        </a:spcBef>
                        <a:spcAft>
                          <a:spcPct val="0"/>
                        </a:spcAft>
                        <a:buClrTx/>
                        <a:buSzTx/>
                        <a:buFontTx/>
                        <a:buNone/>
                      </a:pPr>
                      <a:r>
                        <a:rPr kumimoji="0" lang="zh-CN" altLang="zh-CN" sz="1000" b="0" i="0" u="none" strike="noStrike" cap="none" normalizeH="0" baseline="0">
                          <a:ln>
                            <a:noFill/>
                          </a:ln>
                          <a:solidFill>
                            <a:schemeClr val="tx1"/>
                          </a:solidFill>
                          <a:effectLst/>
                          <a:latin typeface="Calibri" panose="020F0502020204030204" charset="0"/>
                          <a:ea typeface="宋体" panose="02010600030101010101" pitchFamily="2" charset="-122"/>
                          <a:cs typeface="Times New Roman" panose="02020603050405020304" pitchFamily="18" charset="0"/>
                        </a:rPr>
                        <a:t>报纸增刊广告</a:t>
                      </a:r>
                    </a:p>
                  </a:txBody>
                  <a:tcPr marL="66208" marR="66208"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algn="l" eaLnBrk="0" hangingPunct="0">
                        <a:spcBef>
                          <a:spcPct val="20000"/>
                        </a:spcBef>
                        <a:buClr>
                          <a:schemeClr val="bg2"/>
                        </a:buClr>
                        <a:buSzPct val="70000"/>
                        <a:buFont typeface="Wingdings" panose="05000000000000000000" pitchFamily="2" charset="2"/>
                        <a:defRPr sz="2800">
                          <a:solidFill>
                            <a:schemeClr val="tx1"/>
                          </a:solidFill>
                          <a:latin typeface="Times New Roman" panose="02020603050405020304" pitchFamily="18" charset="0"/>
                          <a:ea typeface="宋体" panose="02010600030101010101" pitchFamily="2" charset="-122"/>
                        </a:defRPr>
                      </a:lvl1pPr>
                      <a:lvl2pPr marL="742950" indent="-285750" algn="l" eaLnBrk="0" hangingPunct="0">
                        <a:spcBef>
                          <a:spcPct val="20000"/>
                        </a:spcBef>
                        <a:buClr>
                          <a:schemeClr val="accent2"/>
                        </a:buClr>
                        <a:buSzPct val="75000"/>
                        <a:buFont typeface="Wingdings" panose="05000000000000000000" pitchFamily="2" charset="2"/>
                        <a:defRPr sz="2400">
                          <a:solidFill>
                            <a:schemeClr val="tx1"/>
                          </a:solidFill>
                          <a:latin typeface="Times New Roman" panose="02020603050405020304" pitchFamily="18" charset="0"/>
                          <a:ea typeface="宋体" panose="02010600030101010101" pitchFamily="2" charset="-122"/>
                        </a:defRPr>
                      </a:lvl2pPr>
                      <a:lvl3pPr marL="1143000" indent="-228600" algn="l" eaLnBrk="0" hangingPunct="0">
                        <a:spcBef>
                          <a:spcPct val="20000"/>
                        </a:spcBef>
                        <a:buClr>
                          <a:schemeClr val="bg2"/>
                        </a:buClr>
                        <a:buSzPct val="65000"/>
                        <a:buFont typeface="Wingdings" panose="05000000000000000000" pitchFamily="2" charset="2"/>
                        <a:defRPr sz="2000">
                          <a:solidFill>
                            <a:schemeClr val="tx1"/>
                          </a:solidFill>
                          <a:latin typeface="Times New Roman" panose="02020603050405020304" pitchFamily="18" charset="0"/>
                          <a:ea typeface="宋体" panose="02010600030101010101" pitchFamily="2" charset="-122"/>
                        </a:defRPr>
                      </a:lvl3pPr>
                      <a:lvl4pPr marL="1600200" indent="-228600" algn="l" eaLnBrk="0" hangingPunct="0">
                        <a:spcBef>
                          <a:spcPct val="20000"/>
                        </a:spcBef>
                        <a:buClr>
                          <a:schemeClr val="accent2"/>
                        </a:buClr>
                        <a:buSzPct val="75000"/>
                        <a:buFont typeface="Wingdings" panose="05000000000000000000" pitchFamily="2" charset="2"/>
                        <a:defRPr>
                          <a:solidFill>
                            <a:schemeClr val="tx1"/>
                          </a:solidFill>
                          <a:latin typeface="Times New Roman" panose="02020603050405020304" pitchFamily="18" charset="0"/>
                          <a:ea typeface="宋体" panose="02010600030101010101" pitchFamily="2" charset="-122"/>
                        </a:defRPr>
                      </a:lvl4pPr>
                      <a:lvl5pPr marL="2057400" indent="-228600" algn="l" eaLnBrk="0" hangingPunct="0">
                        <a:spcBef>
                          <a:spcPct val="20000"/>
                        </a:spcBef>
                        <a:buClr>
                          <a:schemeClr val="accent1"/>
                        </a:buClr>
                        <a:buSzPct val="50000"/>
                        <a:buFont typeface="Wingdings" panose="05000000000000000000" pitchFamily="2" charset="2"/>
                        <a:defRPr>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20000"/>
                        </a:spcBef>
                        <a:spcAft>
                          <a:spcPct val="0"/>
                        </a:spcAft>
                        <a:buClr>
                          <a:schemeClr val="accent1"/>
                        </a:buClr>
                        <a:buSzPct val="50000"/>
                        <a:buFont typeface="Wingdings" panose="05000000000000000000" pitchFamily="2" charset="2"/>
                        <a:defRPr>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20000"/>
                        </a:spcBef>
                        <a:spcAft>
                          <a:spcPct val="0"/>
                        </a:spcAft>
                        <a:buClr>
                          <a:schemeClr val="accent1"/>
                        </a:buClr>
                        <a:buSzPct val="50000"/>
                        <a:buFont typeface="Wingdings" panose="05000000000000000000" pitchFamily="2" charset="2"/>
                        <a:defRPr>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20000"/>
                        </a:spcBef>
                        <a:spcAft>
                          <a:spcPct val="0"/>
                        </a:spcAft>
                        <a:buClr>
                          <a:schemeClr val="accent1"/>
                        </a:buClr>
                        <a:buSzPct val="50000"/>
                        <a:buFont typeface="Wingdings" panose="05000000000000000000" pitchFamily="2" charset="2"/>
                        <a:defRPr>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20000"/>
                        </a:spcBef>
                        <a:spcAft>
                          <a:spcPct val="0"/>
                        </a:spcAft>
                        <a:buClr>
                          <a:schemeClr val="accent1"/>
                        </a:buClr>
                        <a:buSzPct val="50000"/>
                        <a:buFont typeface="Wingdings" panose="05000000000000000000" pitchFamily="2" charset="2"/>
                        <a:defRPr>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15000"/>
                        </a:lnSpc>
                        <a:spcBef>
                          <a:spcPct val="0"/>
                        </a:spcBef>
                        <a:spcAft>
                          <a:spcPct val="0"/>
                        </a:spcAft>
                        <a:buClrTx/>
                        <a:buSzTx/>
                        <a:buFontTx/>
                        <a:buNone/>
                      </a:pPr>
                      <a:r>
                        <a:rPr kumimoji="0" lang="en-US" altLang="zh-CN" sz="1000" b="0" i="0" u="none" strike="noStrike" cap="none" normalizeH="0" baseline="0">
                          <a:ln>
                            <a:noFill/>
                          </a:ln>
                          <a:solidFill>
                            <a:schemeClr val="tx1"/>
                          </a:solidFill>
                          <a:effectLst/>
                          <a:latin typeface="Calibri" panose="020F0502020204030204" charset="0"/>
                          <a:ea typeface="宋体" panose="02010600030101010101" pitchFamily="2" charset="-122"/>
                          <a:cs typeface="Times New Roman" panose="02020603050405020304" pitchFamily="18" charset="0"/>
                        </a:rPr>
                        <a:t>25</a:t>
                      </a:r>
                      <a:endParaRPr kumimoji="0" lang="zh-CN" altLang="zh-CN" sz="1000" b="0" i="0" u="none" strike="noStrike" cap="none" normalizeH="0" baseline="0">
                        <a:ln>
                          <a:noFill/>
                        </a:ln>
                        <a:solidFill>
                          <a:schemeClr val="tx1"/>
                        </a:solidFill>
                        <a:effectLst/>
                        <a:latin typeface="Calibri" panose="020F0502020204030204" charset="0"/>
                        <a:ea typeface="宋体" panose="02010600030101010101" pitchFamily="2" charset="-122"/>
                        <a:cs typeface="Times New Roman" panose="02020603050405020304" pitchFamily="18" charset="0"/>
                      </a:endParaRPr>
                    </a:p>
                  </a:txBody>
                  <a:tcPr marL="66208" marR="66208"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algn="l" eaLnBrk="0" hangingPunct="0">
                        <a:spcBef>
                          <a:spcPct val="20000"/>
                        </a:spcBef>
                        <a:buClr>
                          <a:schemeClr val="bg2"/>
                        </a:buClr>
                        <a:buSzPct val="70000"/>
                        <a:buFont typeface="Wingdings" panose="05000000000000000000" pitchFamily="2" charset="2"/>
                        <a:defRPr sz="2800">
                          <a:solidFill>
                            <a:schemeClr val="tx1"/>
                          </a:solidFill>
                          <a:latin typeface="Times New Roman" panose="02020603050405020304" pitchFamily="18" charset="0"/>
                          <a:ea typeface="宋体" panose="02010600030101010101" pitchFamily="2" charset="-122"/>
                        </a:defRPr>
                      </a:lvl1pPr>
                      <a:lvl2pPr marL="742950" indent="-285750" algn="l" eaLnBrk="0" hangingPunct="0">
                        <a:spcBef>
                          <a:spcPct val="20000"/>
                        </a:spcBef>
                        <a:buClr>
                          <a:schemeClr val="accent2"/>
                        </a:buClr>
                        <a:buSzPct val="75000"/>
                        <a:buFont typeface="Wingdings" panose="05000000000000000000" pitchFamily="2" charset="2"/>
                        <a:defRPr sz="2400">
                          <a:solidFill>
                            <a:schemeClr val="tx1"/>
                          </a:solidFill>
                          <a:latin typeface="Times New Roman" panose="02020603050405020304" pitchFamily="18" charset="0"/>
                          <a:ea typeface="宋体" panose="02010600030101010101" pitchFamily="2" charset="-122"/>
                        </a:defRPr>
                      </a:lvl2pPr>
                      <a:lvl3pPr marL="1143000" indent="-228600" algn="l" eaLnBrk="0" hangingPunct="0">
                        <a:spcBef>
                          <a:spcPct val="20000"/>
                        </a:spcBef>
                        <a:buClr>
                          <a:schemeClr val="bg2"/>
                        </a:buClr>
                        <a:buSzPct val="65000"/>
                        <a:buFont typeface="Wingdings" panose="05000000000000000000" pitchFamily="2" charset="2"/>
                        <a:defRPr sz="2000">
                          <a:solidFill>
                            <a:schemeClr val="tx1"/>
                          </a:solidFill>
                          <a:latin typeface="Times New Roman" panose="02020603050405020304" pitchFamily="18" charset="0"/>
                          <a:ea typeface="宋体" panose="02010600030101010101" pitchFamily="2" charset="-122"/>
                        </a:defRPr>
                      </a:lvl3pPr>
                      <a:lvl4pPr marL="1600200" indent="-228600" algn="l" eaLnBrk="0" hangingPunct="0">
                        <a:spcBef>
                          <a:spcPct val="20000"/>
                        </a:spcBef>
                        <a:buClr>
                          <a:schemeClr val="accent2"/>
                        </a:buClr>
                        <a:buSzPct val="75000"/>
                        <a:buFont typeface="Wingdings" panose="05000000000000000000" pitchFamily="2" charset="2"/>
                        <a:defRPr>
                          <a:solidFill>
                            <a:schemeClr val="tx1"/>
                          </a:solidFill>
                          <a:latin typeface="Times New Roman" panose="02020603050405020304" pitchFamily="18" charset="0"/>
                          <a:ea typeface="宋体" panose="02010600030101010101" pitchFamily="2" charset="-122"/>
                        </a:defRPr>
                      </a:lvl4pPr>
                      <a:lvl5pPr marL="2057400" indent="-228600" algn="l" eaLnBrk="0" hangingPunct="0">
                        <a:spcBef>
                          <a:spcPct val="20000"/>
                        </a:spcBef>
                        <a:buClr>
                          <a:schemeClr val="accent1"/>
                        </a:buClr>
                        <a:buSzPct val="50000"/>
                        <a:buFont typeface="Wingdings" panose="05000000000000000000" pitchFamily="2" charset="2"/>
                        <a:defRPr>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20000"/>
                        </a:spcBef>
                        <a:spcAft>
                          <a:spcPct val="0"/>
                        </a:spcAft>
                        <a:buClr>
                          <a:schemeClr val="accent1"/>
                        </a:buClr>
                        <a:buSzPct val="50000"/>
                        <a:buFont typeface="Wingdings" panose="05000000000000000000" pitchFamily="2" charset="2"/>
                        <a:defRPr>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20000"/>
                        </a:spcBef>
                        <a:spcAft>
                          <a:spcPct val="0"/>
                        </a:spcAft>
                        <a:buClr>
                          <a:schemeClr val="accent1"/>
                        </a:buClr>
                        <a:buSzPct val="50000"/>
                        <a:buFont typeface="Wingdings" panose="05000000000000000000" pitchFamily="2" charset="2"/>
                        <a:defRPr>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20000"/>
                        </a:spcBef>
                        <a:spcAft>
                          <a:spcPct val="0"/>
                        </a:spcAft>
                        <a:buClr>
                          <a:schemeClr val="accent1"/>
                        </a:buClr>
                        <a:buSzPct val="50000"/>
                        <a:buFont typeface="Wingdings" panose="05000000000000000000" pitchFamily="2" charset="2"/>
                        <a:defRPr>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20000"/>
                        </a:spcBef>
                        <a:spcAft>
                          <a:spcPct val="0"/>
                        </a:spcAft>
                        <a:buClr>
                          <a:schemeClr val="accent1"/>
                        </a:buClr>
                        <a:buSzPct val="50000"/>
                        <a:buFont typeface="Wingdings" panose="05000000000000000000" pitchFamily="2" charset="2"/>
                        <a:defRPr>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15000"/>
                        </a:lnSpc>
                        <a:spcBef>
                          <a:spcPct val="0"/>
                        </a:spcBef>
                        <a:spcAft>
                          <a:spcPct val="0"/>
                        </a:spcAft>
                        <a:buClrTx/>
                        <a:buSzTx/>
                        <a:buFontTx/>
                        <a:buNone/>
                      </a:pPr>
                      <a:r>
                        <a:rPr kumimoji="0" lang="en-US" altLang="zh-CN" sz="1000" b="0" i="0" u="none" strike="noStrike" cap="none" normalizeH="0" baseline="0">
                          <a:ln>
                            <a:noFill/>
                          </a:ln>
                          <a:solidFill>
                            <a:schemeClr val="tx1"/>
                          </a:solidFill>
                          <a:effectLst/>
                          <a:latin typeface="Calibri" panose="020F0502020204030204" charset="0"/>
                          <a:ea typeface="宋体" panose="02010600030101010101" pitchFamily="2" charset="-122"/>
                          <a:cs typeface="Times New Roman" panose="02020603050405020304" pitchFamily="18" charset="0"/>
                        </a:rPr>
                        <a:t>285</a:t>
                      </a:r>
                      <a:endParaRPr kumimoji="0" lang="zh-CN" altLang="zh-CN" sz="1000" b="0" i="0" u="none" strike="noStrike" cap="none" normalizeH="0" baseline="0">
                        <a:ln>
                          <a:noFill/>
                        </a:ln>
                        <a:solidFill>
                          <a:schemeClr val="tx1"/>
                        </a:solidFill>
                        <a:effectLst/>
                        <a:latin typeface="Calibri" panose="020F0502020204030204" charset="0"/>
                        <a:ea typeface="宋体" panose="02010600030101010101" pitchFamily="2" charset="-122"/>
                        <a:cs typeface="Times New Roman" panose="02020603050405020304" pitchFamily="18" charset="0"/>
                      </a:endParaRPr>
                    </a:p>
                  </a:txBody>
                  <a:tcPr marL="66208" marR="66208"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algn="l" eaLnBrk="0" hangingPunct="0">
                        <a:spcBef>
                          <a:spcPct val="20000"/>
                        </a:spcBef>
                        <a:buClr>
                          <a:schemeClr val="bg2"/>
                        </a:buClr>
                        <a:buSzPct val="70000"/>
                        <a:buFont typeface="Wingdings" panose="05000000000000000000" pitchFamily="2" charset="2"/>
                        <a:defRPr sz="2800">
                          <a:solidFill>
                            <a:schemeClr val="tx1"/>
                          </a:solidFill>
                          <a:latin typeface="Times New Roman" panose="02020603050405020304" pitchFamily="18" charset="0"/>
                          <a:ea typeface="宋体" panose="02010600030101010101" pitchFamily="2" charset="-122"/>
                        </a:defRPr>
                      </a:lvl1pPr>
                      <a:lvl2pPr marL="742950" indent="-285750" algn="l" eaLnBrk="0" hangingPunct="0">
                        <a:spcBef>
                          <a:spcPct val="20000"/>
                        </a:spcBef>
                        <a:buClr>
                          <a:schemeClr val="accent2"/>
                        </a:buClr>
                        <a:buSzPct val="75000"/>
                        <a:buFont typeface="Wingdings" panose="05000000000000000000" pitchFamily="2" charset="2"/>
                        <a:defRPr sz="2400">
                          <a:solidFill>
                            <a:schemeClr val="tx1"/>
                          </a:solidFill>
                          <a:latin typeface="Times New Roman" panose="02020603050405020304" pitchFamily="18" charset="0"/>
                          <a:ea typeface="宋体" panose="02010600030101010101" pitchFamily="2" charset="-122"/>
                        </a:defRPr>
                      </a:lvl2pPr>
                      <a:lvl3pPr marL="1143000" indent="-228600" algn="l" eaLnBrk="0" hangingPunct="0">
                        <a:spcBef>
                          <a:spcPct val="20000"/>
                        </a:spcBef>
                        <a:buClr>
                          <a:schemeClr val="bg2"/>
                        </a:buClr>
                        <a:buSzPct val="65000"/>
                        <a:buFont typeface="Wingdings" panose="05000000000000000000" pitchFamily="2" charset="2"/>
                        <a:defRPr sz="2000">
                          <a:solidFill>
                            <a:schemeClr val="tx1"/>
                          </a:solidFill>
                          <a:latin typeface="Times New Roman" panose="02020603050405020304" pitchFamily="18" charset="0"/>
                          <a:ea typeface="宋体" panose="02010600030101010101" pitchFamily="2" charset="-122"/>
                        </a:defRPr>
                      </a:lvl3pPr>
                      <a:lvl4pPr marL="1600200" indent="-228600" algn="l" eaLnBrk="0" hangingPunct="0">
                        <a:spcBef>
                          <a:spcPct val="20000"/>
                        </a:spcBef>
                        <a:buClr>
                          <a:schemeClr val="accent2"/>
                        </a:buClr>
                        <a:buSzPct val="75000"/>
                        <a:buFont typeface="Wingdings" panose="05000000000000000000" pitchFamily="2" charset="2"/>
                        <a:defRPr>
                          <a:solidFill>
                            <a:schemeClr val="tx1"/>
                          </a:solidFill>
                          <a:latin typeface="Times New Roman" panose="02020603050405020304" pitchFamily="18" charset="0"/>
                          <a:ea typeface="宋体" panose="02010600030101010101" pitchFamily="2" charset="-122"/>
                        </a:defRPr>
                      </a:lvl4pPr>
                      <a:lvl5pPr marL="2057400" indent="-228600" algn="l" eaLnBrk="0" hangingPunct="0">
                        <a:spcBef>
                          <a:spcPct val="20000"/>
                        </a:spcBef>
                        <a:buClr>
                          <a:schemeClr val="accent1"/>
                        </a:buClr>
                        <a:buSzPct val="50000"/>
                        <a:buFont typeface="Wingdings" panose="05000000000000000000" pitchFamily="2" charset="2"/>
                        <a:defRPr>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20000"/>
                        </a:spcBef>
                        <a:spcAft>
                          <a:spcPct val="0"/>
                        </a:spcAft>
                        <a:buClr>
                          <a:schemeClr val="accent1"/>
                        </a:buClr>
                        <a:buSzPct val="50000"/>
                        <a:buFont typeface="Wingdings" panose="05000000000000000000" pitchFamily="2" charset="2"/>
                        <a:defRPr>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20000"/>
                        </a:spcBef>
                        <a:spcAft>
                          <a:spcPct val="0"/>
                        </a:spcAft>
                        <a:buClr>
                          <a:schemeClr val="accent1"/>
                        </a:buClr>
                        <a:buSzPct val="50000"/>
                        <a:buFont typeface="Wingdings" panose="05000000000000000000" pitchFamily="2" charset="2"/>
                        <a:defRPr>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20000"/>
                        </a:spcBef>
                        <a:spcAft>
                          <a:spcPct val="0"/>
                        </a:spcAft>
                        <a:buClr>
                          <a:schemeClr val="accent1"/>
                        </a:buClr>
                        <a:buSzPct val="50000"/>
                        <a:buFont typeface="Wingdings" panose="05000000000000000000" pitchFamily="2" charset="2"/>
                        <a:defRPr>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20000"/>
                        </a:spcBef>
                        <a:spcAft>
                          <a:spcPct val="0"/>
                        </a:spcAft>
                        <a:buClr>
                          <a:schemeClr val="accent1"/>
                        </a:buClr>
                        <a:buSzPct val="50000"/>
                        <a:buFont typeface="Wingdings" panose="05000000000000000000" pitchFamily="2" charset="2"/>
                        <a:defRPr>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15000"/>
                        </a:lnSpc>
                        <a:spcBef>
                          <a:spcPct val="0"/>
                        </a:spcBef>
                        <a:spcAft>
                          <a:spcPct val="0"/>
                        </a:spcAft>
                        <a:buClrTx/>
                        <a:buSzTx/>
                        <a:buFontTx/>
                        <a:buNone/>
                      </a:pPr>
                      <a:r>
                        <a:rPr kumimoji="0" lang="en-US" altLang="zh-CN" sz="1000" b="0" i="0" u="none" strike="noStrike" cap="none" normalizeH="0" baseline="0">
                          <a:ln>
                            <a:noFill/>
                          </a:ln>
                          <a:solidFill>
                            <a:schemeClr val="tx1"/>
                          </a:solidFill>
                          <a:effectLst/>
                          <a:latin typeface="Calibri" panose="020F0502020204030204" charset="0"/>
                          <a:ea typeface="宋体" panose="02010600030101010101" pitchFamily="2" charset="-122"/>
                          <a:cs typeface="Times New Roman" panose="02020603050405020304" pitchFamily="18" charset="0"/>
                        </a:rPr>
                        <a:t>3000</a:t>
                      </a:r>
                      <a:endParaRPr kumimoji="0" lang="zh-CN" altLang="zh-CN" sz="1000" b="0" i="0" u="none" strike="noStrike" cap="none" normalizeH="0" baseline="0">
                        <a:ln>
                          <a:noFill/>
                        </a:ln>
                        <a:solidFill>
                          <a:schemeClr val="tx1"/>
                        </a:solidFill>
                        <a:effectLst/>
                        <a:latin typeface="Calibri" panose="020F0502020204030204" charset="0"/>
                        <a:ea typeface="宋体" panose="02010600030101010101" pitchFamily="2" charset="-122"/>
                        <a:cs typeface="Times New Roman" panose="02020603050405020304" pitchFamily="18" charset="0"/>
                      </a:endParaRPr>
                    </a:p>
                  </a:txBody>
                  <a:tcPr marL="66208" marR="66208"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algn="l" eaLnBrk="0" hangingPunct="0">
                        <a:spcBef>
                          <a:spcPct val="20000"/>
                        </a:spcBef>
                        <a:buClr>
                          <a:schemeClr val="bg2"/>
                        </a:buClr>
                        <a:buSzPct val="70000"/>
                        <a:buFont typeface="Wingdings" panose="05000000000000000000" pitchFamily="2" charset="2"/>
                        <a:defRPr sz="2800">
                          <a:solidFill>
                            <a:schemeClr val="tx1"/>
                          </a:solidFill>
                          <a:latin typeface="Times New Roman" panose="02020603050405020304" pitchFamily="18" charset="0"/>
                          <a:ea typeface="宋体" panose="02010600030101010101" pitchFamily="2" charset="-122"/>
                        </a:defRPr>
                      </a:lvl1pPr>
                      <a:lvl2pPr marL="742950" indent="-285750" algn="l" eaLnBrk="0" hangingPunct="0">
                        <a:spcBef>
                          <a:spcPct val="20000"/>
                        </a:spcBef>
                        <a:buClr>
                          <a:schemeClr val="accent2"/>
                        </a:buClr>
                        <a:buSzPct val="75000"/>
                        <a:buFont typeface="Wingdings" panose="05000000000000000000" pitchFamily="2" charset="2"/>
                        <a:defRPr sz="2400">
                          <a:solidFill>
                            <a:schemeClr val="tx1"/>
                          </a:solidFill>
                          <a:latin typeface="Times New Roman" panose="02020603050405020304" pitchFamily="18" charset="0"/>
                          <a:ea typeface="宋体" panose="02010600030101010101" pitchFamily="2" charset="-122"/>
                        </a:defRPr>
                      </a:lvl2pPr>
                      <a:lvl3pPr marL="1143000" indent="-228600" algn="l" eaLnBrk="0" hangingPunct="0">
                        <a:spcBef>
                          <a:spcPct val="20000"/>
                        </a:spcBef>
                        <a:buClr>
                          <a:schemeClr val="bg2"/>
                        </a:buClr>
                        <a:buSzPct val="65000"/>
                        <a:buFont typeface="Wingdings" panose="05000000000000000000" pitchFamily="2" charset="2"/>
                        <a:defRPr sz="2000">
                          <a:solidFill>
                            <a:schemeClr val="tx1"/>
                          </a:solidFill>
                          <a:latin typeface="Times New Roman" panose="02020603050405020304" pitchFamily="18" charset="0"/>
                          <a:ea typeface="宋体" panose="02010600030101010101" pitchFamily="2" charset="-122"/>
                        </a:defRPr>
                      </a:lvl3pPr>
                      <a:lvl4pPr marL="1600200" indent="-228600" algn="l" eaLnBrk="0" hangingPunct="0">
                        <a:spcBef>
                          <a:spcPct val="20000"/>
                        </a:spcBef>
                        <a:buClr>
                          <a:schemeClr val="accent2"/>
                        </a:buClr>
                        <a:buSzPct val="75000"/>
                        <a:buFont typeface="Wingdings" panose="05000000000000000000" pitchFamily="2" charset="2"/>
                        <a:defRPr>
                          <a:solidFill>
                            <a:schemeClr val="tx1"/>
                          </a:solidFill>
                          <a:latin typeface="Times New Roman" panose="02020603050405020304" pitchFamily="18" charset="0"/>
                          <a:ea typeface="宋体" panose="02010600030101010101" pitchFamily="2" charset="-122"/>
                        </a:defRPr>
                      </a:lvl4pPr>
                      <a:lvl5pPr marL="2057400" indent="-228600" algn="l" eaLnBrk="0" hangingPunct="0">
                        <a:spcBef>
                          <a:spcPct val="20000"/>
                        </a:spcBef>
                        <a:buClr>
                          <a:schemeClr val="accent1"/>
                        </a:buClr>
                        <a:buSzPct val="50000"/>
                        <a:buFont typeface="Wingdings" panose="05000000000000000000" pitchFamily="2" charset="2"/>
                        <a:defRPr>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20000"/>
                        </a:spcBef>
                        <a:spcAft>
                          <a:spcPct val="0"/>
                        </a:spcAft>
                        <a:buClr>
                          <a:schemeClr val="accent1"/>
                        </a:buClr>
                        <a:buSzPct val="50000"/>
                        <a:buFont typeface="Wingdings" panose="05000000000000000000" pitchFamily="2" charset="2"/>
                        <a:defRPr>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20000"/>
                        </a:spcBef>
                        <a:spcAft>
                          <a:spcPct val="0"/>
                        </a:spcAft>
                        <a:buClr>
                          <a:schemeClr val="accent1"/>
                        </a:buClr>
                        <a:buSzPct val="50000"/>
                        <a:buFont typeface="Wingdings" panose="05000000000000000000" pitchFamily="2" charset="2"/>
                        <a:defRPr>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20000"/>
                        </a:spcBef>
                        <a:spcAft>
                          <a:spcPct val="0"/>
                        </a:spcAft>
                        <a:buClr>
                          <a:schemeClr val="accent1"/>
                        </a:buClr>
                        <a:buSzPct val="50000"/>
                        <a:buFont typeface="Wingdings" panose="05000000000000000000" pitchFamily="2" charset="2"/>
                        <a:defRPr>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20000"/>
                        </a:spcBef>
                        <a:spcAft>
                          <a:spcPct val="0"/>
                        </a:spcAft>
                        <a:buClr>
                          <a:schemeClr val="accent1"/>
                        </a:buClr>
                        <a:buSzPct val="50000"/>
                        <a:buFont typeface="Wingdings" panose="05000000000000000000" pitchFamily="2" charset="2"/>
                        <a:defRPr>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15000"/>
                        </a:lnSpc>
                        <a:spcBef>
                          <a:spcPct val="0"/>
                        </a:spcBef>
                        <a:spcAft>
                          <a:spcPct val="0"/>
                        </a:spcAft>
                        <a:buClrTx/>
                        <a:buSzTx/>
                        <a:buFontTx/>
                        <a:buNone/>
                      </a:pPr>
                      <a:r>
                        <a:rPr kumimoji="0" lang="en-US" altLang="zh-CN" sz="1000" b="0" i="0" u="none" strike="noStrike" cap="none" normalizeH="0" baseline="0">
                          <a:ln>
                            <a:noFill/>
                          </a:ln>
                          <a:solidFill>
                            <a:schemeClr val="tx1"/>
                          </a:solidFill>
                          <a:effectLst/>
                          <a:latin typeface="Calibri" panose="020F0502020204030204" charset="0"/>
                          <a:ea typeface="宋体" panose="02010600030101010101" pitchFamily="2" charset="-122"/>
                          <a:cs typeface="Times New Roman" panose="02020603050405020304" pitchFamily="18" charset="0"/>
                        </a:rPr>
                        <a:t>15100</a:t>
                      </a:r>
                      <a:endParaRPr kumimoji="0" lang="zh-CN" altLang="zh-CN" sz="1000" b="0" i="0" u="none" strike="noStrike" cap="none" normalizeH="0" baseline="0">
                        <a:ln>
                          <a:noFill/>
                        </a:ln>
                        <a:solidFill>
                          <a:schemeClr val="tx1"/>
                        </a:solidFill>
                        <a:effectLst/>
                        <a:latin typeface="Calibri" panose="020F0502020204030204" charset="0"/>
                        <a:ea typeface="宋体" panose="02010600030101010101" pitchFamily="2" charset="-122"/>
                        <a:cs typeface="Times New Roman" panose="02020603050405020304" pitchFamily="18" charset="0"/>
                      </a:endParaRPr>
                    </a:p>
                  </a:txBody>
                  <a:tcPr marL="66208" marR="66208"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algn="l" eaLnBrk="0" hangingPunct="0">
                        <a:spcBef>
                          <a:spcPct val="20000"/>
                        </a:spcBef>
                        <a:buClr>
                          <a:schemeClr val="bg2"/>
                        </a:buClr>
                        <a:buSzPct val="70000"/>
                        <a:buFont typeface="Wingdings" panose="05000000000000000000" pitchFamily="2" charset="2"/>
                        <a:defRPr sz="2800">
                          <a:solidFill>
                            <a:schemeClr val="tx1"/>
                          </a:solidFill>
                          <a:latin typeface="Times New Roman" panose="02020603050405020304" pitchFamily="18" charset="0"/>
                          <a:ea typeface="宋体" panose="02010600030101010101" pitchFamily="2" charset="-122"/>
                        </a:defRPr>
                      </a:lvl1pPr>
                      <a:lvl2pPr marL="742950" indent="-285750" algn="l" eaLnBrk="0" hangingPunct="0">
                        <a:spcBef>
                          <a:spcPct val="20000"/>
                        </a:spcBef>
                        <a:buClr>
                          <a:schemeClr val="accent2"/>
                        </a:buClr>
                        <a:buSzPct val="75000"/>
                        <a:buFont typeface="Wingdings" panose="05000000000000000000" pitchFamily="2" charset="2"/>
                        <a:defRPr sz="2400">
                          <a:solidFill>
                            <a:schemeClr val="tx1"/>
                          </a:solidFill>
                          <a:latin typeface="Times New Roman" panose="02020603050405020304" pitchFamily="18" charset="0"/>
                          <a:ea typeface="宋体" panose="02010600030101010101" pitchFamily="2" charset="-122"/>
                        </a:defRPr>
                      </a:lvl2pPr>
                      <a:lvl3pPr marL="1143000" indent="-228600" algn="l" eaLnBrk="0" hangingPunct="0">
                        <a:spcBef>
                          <a:spcPct val="20000"/>
                        </a:spcBef>
                        <a:buClr>
                          <a:schemeClr val="bg2"/>
                        </a:buClr>
                        <a:buSzPct val="65000"/>
                        <a:buFont typeface="Wingdings" panose="05000000000000000000" pitchFamily="2" charset="2"/>
                        <a:defRPr sz="2000">
                          <a:solidFill>
                            <a:schemeClr val="tx1"/>
                          </a:solidFill>
                          <a:latin typeface="Times New Roman" panose="02020603050405020304" pitchFamily="18" charset="0"/>
                          <a:ea typeface="宋体" panose="02010600030101010101" pitchFamily="2" charset="-122"/>
                        </a:defRPr>
                      </a:lvl3pPr>
                      <a:lvl4pPr marL="1600200" indent="-228600" algn="l" eaLnBrk="0" hangingPunct="0">
                        <a:spcBef>
                          <a:spcPct val="20000"/>
                        </a:spcBef>
                        <a:buClr>
                          <a:schemeClr val="accent2"/>
                        </a:buClr>
                        <a:buSzPct val="75000"/>
                        <a:buFont typeface="Wingdings" panose="05000000000000000000" pitchFamily="2" charset="2"/>
                        <a:defRPr>
                          <a:solidFill>
                            <a:schemeClr val="tx1"/>
                          </a:solidFill>
                          <a:latin typeface="Times New Roman" panose="02020603050405020304" pitchFamily="18" charset="0"/>
                          <a:ea typeface="宋体" panose="02010600030101010101" pitchFamily="2" charset="-122"/>
                        </a:defRPr>
                      </a:lvl4pPr>
                      <a:lvl5pPr marL="2057400" indent="-228600" algn="l" eaLnBrk="0" hangingPunct="0">
                        <a:spcBef>
                          <a:spcPct val="20000"/>
                        </a:spcBef>
                        <a:buClr>
                          <a:schemeClr val="accent1"/>
                        </a:buClr>
                        <a:buSzPct val="50000"/>
                        <a:buFont typeface="Wingdings" panose="05000000000000000000" pitchFamily="2" charset="2"/>
                        <a:defRPr>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20000"/>
                        </a:spcBef>
                        <a:spcAft>
                          <a:spcPct val="0"/>
                        </a:spcAft>
                        <a:buClr>
                          <a:schemeClr val="accent1"/>
                        </a:buClr>
                        <a:buSzPct val="50000"/>
                        <a:buFont typeface="Wingdings" panose="05000000000000000000" pitchFamily="2" charset="2"/>
                        <a:defRPr>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20000"/>
                        </a:spcBef>
                        <a:spcAft>
                          <a:spcPct val="0"/>
                        </a:spcAft>
                        <a:buClr>
                          <a:schemeClr val="accent1"/>
                        </a:buClr>
                        <a:buSzPct val="50000"/>
                        <a:buFont typeface="Wingdings" panose="05000000000000000000" pitchFamily="2" charset="2"/>
                        <a:defRPr>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20000"/>
                        </a:spcBef>
                        <a:spcAft>
                          <a:spcPct val="0"/>
                        </a:spcAft>
                        <a:buClr>
                          <a:schemeClr val="accent1"/>
                        </a:buClr>
                        <a:buSzPct val="50000"/>
                        <a:buFont typeface="Wingdings" panose="05000000000000000000" pitchFamily="2" charset="2"/>
                        <a:defRPr>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20000"/>
                        </a:spcBef>
                        <a:spcAft>
                          <a:spcPct val="0"/>
                        </a:spcAft>
                        <a:buClr>
                          <a:schemeClr val="accent1"/>
                        </a:buClr>
                        <a:buSzPct val="50000"/>
                        <a:buFont typeface="Wingdings" panose="05000000000000000000" pitchFamily="2" charset="2"/>
                        <a:defRPr>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15000"/>
                        </a:lnSpc>
                        <a:spcBef>
                          <a:spcPct val="0"/>
                        </a:spcBef>
                        <a:spcAft>
                          <a:spcPct val="0"/>
                        </a:spcAft>
                        <a:buClrTx/>
                        <a:buSzTx/>
                        <a:buFontTx/>
                        <a:buNone/>
                      </a:pPr>
                      <a:r>
                        <a:rPr kumimoji="0" lang="en-US" altLang="zh-CN" sz="1000" b="0" i="0" u="none" strike="noStrike" cap="none" normalizeH="0" baseline="0">
                          <a:ln>
                            <a:noFill/>
                          </a:ln>
                          <a:solidFill>
                            <a:schemeClr val="tx1"/>
                          </a:solidFill>
                          <a:effectLst/>
                          <a:latin typeface="Calibri" panose="020F0502020204030204" charset="0"/>
                          <a:ea typeface="宋体" panose="02010600030101010101" pitchFamily="2" charset="-122"/>
                          <a:cs typeface="Times New Roman" panose="02020603050405020304" pitchFamily="18" charset="0"/>
                        </a:rPr>
                        <a:t>120</a:t>
                      </a:r>
                      <a:endParaRPr kumimoji="0" lang="zh-CN" altLang="zh-CN" sz="1000" b="0" i="0" u="none" strike="noStrike" cap="none" normalizeH="0" baseline="0">
                        <a:ln>
                          <a:noFill/>
                        </a:ln>
                        <a:solidFill>
                          <a:schemeClr val="tx1"/>
                        </a:solidFill>
                        <a:effectLst/>
                        <a:latin typeface="Calibri" panose="020F0502020204030204" charset="0"/>
                        <a:ea typeface="宋体" panose="02010600030101010101" pitchFamily="2" charset="-122"/>
                        <a:cs typeface="Times New Roman" panose="02020603050405020304" pitchFamily="18" charset="0"/>
                      </a:endParaRPr>
                    </a:p>
                  </a:txBody>
                  <a:tcPr marL="66208" marR="66208"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algn="l" eaLnBrk="0" hangingPunct="0">
                        <a:spcBef>
                          <a:spcPct val="20000"/>
                        </a:spcBef>
                        <a:buClr>
                          <a:schemeClr val="bg2"/>
                        </a:buClr>
                        <a:buSzPct val="70000"/>
                        <a:buFont typeface="Wingdings" panose="05000000000000000000" pitchFamily="2" charset="2"/>
                        <a:defRPr sz="2800">
                          <a:solidFill>
                            <a:schemeClr val="tx1"/>
                          </a:solidFill>
                          <a:latin typeface="Times New Roman" panose="02020603050405020304" pitchFamily="18" charset="0"/>
                          <a:ea typeface="宋体" panose="02010600030101010101" pitchFamily="2" charset="-122"/>
                        </a:defRPr>
                      </a:lvl1pPr>
                      <a:lvl2pPr marL="742950" indent="-285750" algn="l" eaLnBrk="0" hangingPunct="0">
                        <a:spcBef>
                          <a:spcPct val="20000"/>
                        </a:spcBef>
                        <a:buClr>
                          <a:schemeClr val="accent2"/>
                        </a:buClr>
                        <a:buSzPct val="75000"/>
                        <a:buFont typeface="Wingdings" panose="05000000000000000000" pitchFamily="2" charset="2"/>
                        <a:defRPr sz="2400">
                          <a:solidFill>
                            <a:schemeClr val="tx1"/>
                          </a:solidFill>
                          <a:latin typeface="Times New Roman" panose="02020603050405020304" pitchFamily="18" charset="0"/>
                          <a:ea typeface="宋体" panose="02010600030101010101" pitchFamily="2" charset="-122"/>
                        </a:defRPr>
                      </a:lvl2pPr>
                      <a:lvl3pPr marL="1143000" indent="-228600" algn="l" eaLnBrk="0" hangingPunct="0">
                        <a:spcBef>
                          <a:spcPct val="20000"/>
                        </a:spcBef>
                        <a:buClr>
                          <a:schemeClr val="bg2"/>
                        </a:buClr>
                        <a:buSzPct val="65000"/>
                        <a:buFont typeface="Wingdings" panose="05000000000000000000" pitchFamily="2" charset="2"/>
                        <a:defRPr sz="2000">
                          <a:solidFill>
                            <a:schemeClr val="tx1"/>
                          </a:solidFill>
                          <a:latin typeface="Times New Roman" panose="02020603050405020304" pitchFamily="18" charset="0"/>
                          <a:ea typeface="宋体" panose="02010600030101010101" pitchFamily="2" charset="-122"/>
                        </a:defRPr>
                      </a:lvl3pPr>
                      <a:lvl4pPr marL="1600200" indent="-228600" algn="l" eaLnBrk="0" hangingPunct="0">
                        <a:spcBef>
                          <a:spcPct val="20000"/>
                        </a:spcBef>
                        <a:buClr>
                          <a:schemeClr val="accent2"/>
                        </a:buClr>
                        <a:buSzPct val="75000"/>
                        <a:buFont typeface="Wingdings" panose="05000000000000000000" pitchFamily="2" charset="2"/>
                        <a:defRPr>
                          <a:solidFill>
                            <a:schemeClr val="tx1"/>
                          </a:solidFill>
                          <a:latin typeface="Times New Roman" panose="02020603050405020304" pitchFamily="18" charset="0"/>
                          <a:ea typeface="宋体" panose="02010600030101010101" pitchFamily="2" charset="-122"/>
                        </a:defRPr>
                      </a:lvl4pPr>
                      <a:lvl5pPr marL="2057400" indent="-228600" algn="l" eaLnBrk="0" hangingPunct="0">
                        <a:spcBef>
                          <a:spcPct val="20000"/>
                        </a:spcBef>
                        <a:buClr>
                          <a:schemeClr val="accent1"/>
                        </a:buClr>
                        <a:buSzPct val="50000"/>
                        <a:buFont typeface="Wingdings" panose="05000000000000000000" pitchFamily="2" charset="2"/>
                        <a:defRPr>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20000"/>
                        </a:spcBef>
                        <a:spcAft>
                          <a:spcPct val="0"/>
                        </a:spcAft>
                        <a:buClr>
                          <a:schemeClr val="accent1"/>
                        </a:buClr>
                        <a:buSzPct val="50000"/>
                        <a:buFont typeface="Wingdings" panose="05000000000000000000" pitchFamily="2" charset="2"/>
                        <a:defRPr>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20000"/>
                        </a:spcBef>
                        <a:spcAft>
                          <a:spcPct val="0"/>
                        </a:spcAft>
                        <a:buClr>
                          <a:schemeClr val="accent1"/>
                        </a:buClr>
                        <a:buSzPct val="50000"/>
                        <a:buFont typeface="Wingdings" panose="05000000000000000000" pitchFamily="2" charset="2"/>
                        <a:defRPr>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20000"/>
                        </a:spcBef>
                        <a:spcAft>
                          <a:spcPct val="0"/>
                        </a:spcAft>
                        <a:buClr>
                          <a:schemeClr val="accent1"/>
                        </a:buClr>
                        <a:buSzPct val="50000"/>
                        <a:buFont typeface="Wingdings" panose="05000000000000000000" pitchFamily="2" charset="2"/>
                        <a:defRPr>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20000"/>
                        </a:spcBef>
                        <a:spcAft>
                          <a:spcPct val="0"/>
                        </a:spcAft>
                        <a:buClr>
                          <a:schemeClr val="accent1"/>
                        </a:buClr>
                        <a:buSzPct val="50000"/>
                        <a:buFont typeface="Wingdings" panose="05000000000000000000" pitchFamily="2" charset="2"/>
                        <a:defRPr>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15000"/>
                        </a:lnSpc>
                        <a:spcBef>
                          <a:spcPct val="0"/>
                        </a:spcBef>
                        <a:spcAft>
                          <a:spcPct val="0"/>
                        </a:spcAft>
                        <a:buClrTx/>
                        <a:buSzTx/>
                        <a:buFontTx/>
                        <a:buNone/>
                      </a:pPr>
                      <a:r>
                        <a:rPr kumimoji="0" lang="en-US" altLang="zh-CN" sz="1000" b="0" i="0" u="none" strike="noStrike" cap="none" normalizeH="0" baseline="0">
                          <a:ln>
                            <a:noFill/>
                          </a:ln>
                          <a:solidFill>
                            <a:schemeClr val="tx1"/>
                          </a:solidFill>
                          <a:effectLst/>
                          <a:latin typeface="Calibri" panose="020F0502020204030204" charset="0"/>
                          <a:ea typeface="宋体" panose="02010600030101010101" pitchFamily="2" charset="-122"/>
                          <a:cs typeface="Times New Roman" panose="02020603050405020304" pitchFamily="18" charset="0"/>
                        </a:rPr>
                        <a:t>53</a:t>
                      </a:r>
                      <a:endParaRPr kumimoji="0" lang="zh-CN" altLang="zh-CN" sz="1000" b="0" i="0" u="none" strike="noStrike" cap="none" normalizeH="0" baseline="0">
                        <a:ln>
                          <a:noFill/>
                        </a:ln>
                        <a:solidFill>
                          <a:schemeClr val="tx1"/>
                        </a:solidFill>
                        <a:effectLst/>
                        <a:latin typeface="Calibri" panose="020F0502020204030204" charset="0"/>
                        <a:ea typeface="宋体" panose="02010600030101010101" pitchFamily="2" charset="-122"/>
                        <a:cs typeface="Times New Roman" panose="02020603050405020304" pitchFamily="18" charset="0"/>
                      </a:endParaRPr>
                    </a:p>
                  </a:txBody>
                  <a:tcPr marL="66208" marR="66208"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6"/>
                  </a:ext>
                </a:extLst>
              </a:tr>
              <a:tr h="342900">
                <a:tc>
                  <a:txBody>
                    <a:bodyPr/>
                    <a:lstStyle>
                      <a:lvl1pPr algn="l" eaLnBrk="0" hangingPunct="0">
                        <a:spcBef>
                          <a:spcPct val="20000"/>
                        </a:spcBef>
                        <a:buClr>
                          <a:schemeClr val="bg2"/>
                        </a:buClr>
                        <a:buSzPct val="70000"/>
                        <a:buFont typeface="Wingdings" panose="05000000000000000000" pitchFamily="2" charset="2"/>
                        <a:defRPr sz="2800">
                          <a:solidFill>
                            <a:schemeClr val="tx1"/>
                          </a:solidFill>
                          <a:latin typeface="Times New Roman" panose="02020603050405020304" pitchFamily="18" charset="0"/>
                          <a:ea typeface="宋体" panose="02010600030101010101" pitchFamily="2" charset="-122"/>
                        </a:defRPr>
                      </a:lvl1pPr>
                      <a:lvl2pPr marL="742950" indent="-285750" algn="l" eaLnBrk="0" hangingPunct="0">
                        <a:spcBef>
                          <a:spcPct val="20000"/>
                        </a:spcBef>
                        <a:buClr>
                          <a:schemeClr val="accent2"/>
                        </a:buClr>
                        <a:buSzPct val="75000"/>
                        <a:buFont typeface="Wingdings" panose="05000000000000000000" pitchFamily="2" charset="2"/>
                        <a:defRPr sz="2400">
                          <a:solidFill>
                            <a:schemeClr val="tx1"/>
                          </a:solidFill>
                          <a:latin typeface="Times New Roman" panose="02020603050405020304" pitchFamily="18" charset="0"/>
                          <a:ea typeface="宋体" panose="02010600030101010101" pitchFamily="2" charset="-122"/>
                        </a:defRPr>
                      </a:lvl2pPr>
                      <a:lvl3pPr marL="1143000" indent="-228600" algn="l" eaLnBrk="0" hangingPunct="0">
                        <a:spcBef>
                          <a:spcPct val="20000"/>
                        </a:spcBef>
                        <a:buClr>
                          <a:schemeClr val="bg2"/>
                        </a:buClr>
                        <a:buSzPct val="65000"/>
                        <a:buFont typeface="Wingdings" panose="05000000000000000000" pitchFamily="2" charset="2"/>
                        <a:defRPr sz="2000">
                          <a:solidFill>
                            <a:schemeClr val="tx1"/>
                          </a:solidFill>
                          <a:latin typeface="Times New Roman" panose="02020603050405020304" pitchFamily="18" charset="0"/>
                          <a:ea typeface="宋体" panose="02010600030101010101" pitchFamily="2" charset="-122"/>
                        </a:defRPr>
                      </a:lvl3pPr>
                      <a:lvl4pPr marL="1600200" indent="-228600" algn="l" eaLnBrk="0" hangingPunct="0">
                        <a:spcBef>
                          <a:spcPct val="20000"/>
                        </a:spcBef>
                        <a:buClr>
                          <a:schemeClr val="accent2"/>
                        </a:buClr>
                        <a:buSzPct val="75000"/>
                        <a:buFont typeface="Wingdings" panose="05000000000000000000" pitchFamily="2" charset="2"/>
                        <a:defRPr>
                          <a:solidFill>
                            <a:schemeClr val="tx1"/>
                          </a:solidFill>
                          <a:latin typeface="Times New Roman" panose="02020603050405020304" pitchFamily="18" charset="0"/>
                          <a:ea typeface="宋体" panose="02010600030101010101" pitchFamily="2" charset="-122"/>
                        </a:defRPr>
                      </a:lvl4pPr>
                      <a:lvl5pPr marL="2057400" indent="-228600" algn="l" eaLnBrk="0" hangingPunct="0">
                        <a:spcBef>
                          <a:spcPct val="20000"/>
                        </a:spcBef>
                        <a:buClr>
                          <a:schemeClr val="accent1"/>
                        </a:buClr>
                        <a:buSzPct val="50000"/>
                        <a:buFont typeface="Wingdings" panose="05000000000000000000" pitchFamily="2" charset="2"/>
                        <a:defRPr>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20000"/>
                        </a:spcBef>
                        <a:spcAft>
                          <a:spcPct val="0"/>
                        </a:spcAft>
                        <a:buClr>
                          <a:schemeClr val="accent1"/>
                        </a:buClr>
                        <a:buSzPct val="50000"/>
                        <a:buFont typeface="Wingdings" panose="05000000000000000000" pitchFamily="2" charset="2"/>
                        <a:defRPr>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20000"/>
                        </a:spcBef>
                        <a:spcAft>
                          <a:spcPct val="0"/>
                        </a:spcAft>
                        <a:buClr>
                          <a:schemeClr val="accent1"/>
                        </a:buClr>
                        <a:buSzPct val="50000"/>
                        <a:buFont typeface="Wingdings" panose="05000000000000000000" pitchFamily="2" charset="2"/>
                        <a:defRPr>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20000"/>
                        </a:spcBef>
                        <a:spcAft>
                          <a:spcPct val="0"/>
                        </a:spcAft>
                        <a:buClr>
                          <a:schemeClr val="accent1"/>
                        </a:buClr>
                        <a:buSzPct val="50000"/>
                        <a:buFont typeface="Wingdings" panose="05000000000000000000" pitchFamily="2" charset="2"/>
                        <a:defRPr>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20000"/>
                        </a:spcBef>
                        <a:spcAft>
                          <a:spcPct val="0"/>
                        </a:spcAft>
                        <a:buClr>
                          <a:schemeClr val="accent1"/>
                        </a:buClr>
                        <a:buSzPct val="50000"/>
                        <a:buFont typeface="Wingdings" panose="05000000000000000000" pitchFamily="2" charset="2"/>
                        <a:defRPr>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15000"/>
                        </a:lnSpc>
                        <a:spcBef>
                          <a:spcPct val="0"/>
                        </a:spcBef>
                        <a:spcAft>
                          <a:spcPct val="0"/>
                        </a:spcAft>
                        <a:buClrTx/>
                        <a:buSzTx/>
                        <a:buFontTx/>
                        <a:buNone/>
                      </a:pPr>
                      <a:r>
                        <a:rPr kumimoji="0" lang="zh-CN" altLang="zh-CN" sz="1000" b="0" i="0" u="none" strike="noStrike" cap="none" normalizeH="0" baseline="0">
                          <a:ln>
                            <a:noFill/>
                          </a:ln>
                          <a:solidFill>
                            <a:schemeClr val="tx1"/>
                          </a:solidFill>
                          <a:effectLst/>
                          <a:latin typeface="Calibri" panose="020F0502020204030204" charset="0"/>
                          <a:ea typeface="宋体" panose="02010600030101010101" pitchFamily="2" charset="-122"/>
                          <a:cs typeface="Times New Roman" panose="02020603050405020304" pitchFamily="18" charset="0"/>
                        </a:rPr>
                        <a:t>雇员推荐</a:t>
                      </a:r>
                    </a:p>
                  </a:txBody>
                  <a:tcPr marL="66208" marR="66208"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algn="l" eaLnBrk="0" hangingPunct="0">
                        <a:spcBef>
                          <a:spcPct val="20000"/>
                        </a:spcBef>
                        <a:buClr>
                          <a:schemeClr val="bg2"/>
                        </a:buClr>
                        <a:buSzPct val="70000"/>
                        <a:buFont typeface="Wingdings" panose="05000000000000000000" pitchFamily="2" charset="2"/>
                        <a:defRPr sz="2800">
                          <a:solidFill>
                            <a:schemeClr val="tx1"/>
                          </a:solidFill>
                          <a:latin typeface="Times New Roman" panose="02020603050405020304" pitchFamily="18" charset="0"/>
                          <a:ea typeface="宋体" panose="02010600030101010101" pitchFamily="2" charset="-122"/>
                        </a:defRPr>
                      </a:lvl1pPr>
                      <a:lvl2pPr marL="742950" indent="-285750" algn="l" eaLnBrk="0" hangingPunct="0">
                        <a:spcBef>
                          <a:spcPct val="20000"/>
                        </a:spcBef>
                        <a:buClr>
                          <a:schemeClr val="accent2"/>
                        </a:buClr>
                        <a:buSzPct val="75000"/>
                        <a:buFont typeface="Wingdings" panose="05000000000000000000" pitchFamily="2" charset="2"/>
                        <a:defRPr sz="2400">
                          <a:solidFill>
                            <a:schemeClr val="tx1"/>
                          </a:solidFill>
                          <a:latin typeface="Times New Roman" panose="02020603050405020304" pitchFamily="18" charset="0"/>
                          <a:ea typeface="宋体" panose="02010600030101010101" pitchFamily="2" charset="-122"/>
                        </a:defRPr>
                      </a:lvl2pPr>
                      <a:lvl3pPr marL="1143000" indent="-228600" algn="l" eaLnBrk="0" hangingPunct="0">
                        <a:spcBef>
                          <a:spcPct val="20000"/>
                        </a:spcBef>
                        <a:buClr>
                          <a:schemeClr val="bg2"/>
                        </a:buClr>
                        <a:buSzPct val="65000"/>
                        <a:buFont typeface="Wingdings" panose="05000000000000000000" pitchFamily="2" charset="2"/>
                        <a:defRPr sz="2000">
                          <a:solidFill>
                            <a:schemeClr val="tx1"/>
                          </a:solidFill>
                          <a:latin typeface="Times New Roman" panose="02020603050405020304" pitchFamily="18" charset="0"/>
                          <a:ea typeface="宋体" panose="02010600030101010101" pitchFamily="2" charset="-122"/>
                        </a:defRPr>
                      </a:lvl3pPr>
                      <a:lvl4pPr marL="1600200" indent="-228600" algn="l" eaLnBrk="0" hangingPunct="0">
                        <a:spcBef>
                          <a:spcPct val="20000"/>
                        </a:spcBef>
                        <a:buClr>
                          <a:schemeClr val="accent2"/>
                        </a:buClr>
                        <a:buSzPct val="75000"/>
                        <a:buFont typeface="Wingdings" panose="05000000000000000000" pitchFamily="2" charset="2"/>
                        <a:defRPr>
                          <a:solidFill>
                            <a:schemeClr val="tx1"/>
                          </a:solidFill>
                          <a:latin typeface="Times New Roman" panose="02020603050405020304" pitchFamily="18" charset="0"/>
                          <a:ea typeface="宋体" panose="02010600030101010101" pitchFamily="2" charset="-122"/>
                        </a:defRPr>
                      </a:lvl4pPr>
                      <a:lvl5pPr marL="2057400" indent="-228600" algn="l" eaLnBrk="0" hangingPunct="0">
                        <a:spcBef>
                          <a:spcPct val="20000"/>
                        </a:spcBef>
                        <a:buClr>
                          <a:schemeClr val="accent1"/>
                        </a:buClr>
                        <a:buSzPct val="50000"/>
                        <a:buFont typeface="Wingdings" panose="05000000000000000000" pitchFamily="2" charset="2"/>
                        <a:defRPr>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20000"/>
                        </a:spcBef>
                        <a:spcAft>
                          <a:spcPct val="0"/>
                        </a:spcAft>
                        <a:buClr>
                          <a:schemeClr val="accent1"/>
                        </a:buClr>
                        <a:buSzPct val="50000"/>
                        <a:buFont typeface="Wingdings" panose="05000000000000000000" pitchFamily="2" charset="2"/>
                        <a:defRPr>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20000"/>
                        </a:spcBef>
                        <a:spcAft>
                          <a:spcPct val="0"/>
                        </a:spcAft>
                        <a:buClr>
                          <a:schemeClr val="accent1"/>
                        </a:buClr>
                        <a:buSzPct val="50000"/>
                        <a:buFont typeface="Wingdings" panose="05000000000000000000" pitchFamily="2" charset="2"/>
                        <a:defRPr>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20000"/>
                        </a:spcBef>
                        <a:spcAft>
                          <a:spcPct val="0"/>
                        </a:spcAft>
                        <a:buClr>
                          <a:schemeClr val="accent1"/>
                        </a:buClr>
                        <a:buSzPct val="50000"/>
                        <a:buFont typeface="Wingdings" panose="05000000000000000000" pitchFamily="2" charset="2"/>
                        <a:defRPr>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20000"/>
                        </a:spcBef>
                        <a:spcAft>
                          <a:spcPct val="0"/>
                        </a:spcAft>
                        <a:buClr>
                          <a:schemeClr val="accent1"/>
                        </a:buClr>
                        <a:buSzPct val="50000"/>
                        <a:buFont typeface="Wingdings" panose="05000000000000000000" pitchFamily="2" charset="2"/>
                        <a:defRPr>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15000"/>
                        </a:lnSpc>
                        <a:spcBef>
                          <a:spcPct val="0"/>
                        </a:spcBef>
                        <a:spcAft>
                          <a:spcPct val="0"/>
                        </a:spcAft>
                        <a:buClrTx/>
                        <a:buSzTx/>
                        <a:buFontTx/>
                        <a:buNone/>
                      </a:pPr>
                      <a:r>
                        <a:rPr kumimoji="0" lang="en-US" altLang="zh-CN" sz="1000" b="0" i="0" u="none" strike="noStrike" cap="none" normalizeH="0" baseline="0">
                          <a:ln>
                            <a:noFill/>
                          </a:ln>
                          <a:solidFill>
                            <a:schemeClr val="tx1"/>
                          </a:solidFill>
                          <a:effectLst/>
                          <a:latin typeface="Calibri" panose="020F0502020204030204" charset="0"/>
                          <a:ea typeface="宋体" panose="02010600030101010101" pitchFamily="2" charset="-122"/>
                          <a:cs typeface="Times New Roman" panose="02020603050405020304" pitchFamily="18" charset="0"/>
                        </a:rPr>
                        <a:t>10</a:t>
                      </a:r>
                      <a:endParaRPr kumimoji="0" lang="zh-CN" altLang="zh-CN" sz="1000" b="0" i="0" u="none" strike="noStrike" cap="none" normalizeH="0" baseline="0">
                        <a:ln>
                          <a:noFill/>
                        </a:ln>
                        <a:solidFill>
                          <a:schemeClr val="tx1"/>
                        </a:solidFill>
                        <a:effectLst/>
                        <a:latin typeface="Calibri" panose="020F0502020204030204" charset="0"/>
                        <a:ea typeface="宋体" panose="02010600030101010101" pitchFamily="2" charset="-122"/>
                        <a:cs typeface="Times New Roman" panose="02020603050405020304" pitchFamily="18" charset="0"/>
                      </a:endParaRPr>
                    </a:p>
                  </a:txBody>
                  <a:tcPr marL="66208" marR="66208"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algn="l" eaLnBrk="0" hangingPunct="0">
                        <a:spcBef>
                          <a:spcPct val="20000"/>
                        </a:spcBef>
                        <a:buClr>
                          <a:schemeClr val="bg2"/>
                        </a:buClr>
                        <a:buSzPct val="70000"/>
                        <a:buFont typeface="Wingdings" panose="05000000000000000000" pitchFamily="2" charset="2"/>
                        <a:defRPr sz="2800">
                          <a:solidFill>
                            <a:schemeClr val="tx1"/>
                          </a:solidFill>
                          <a:latin typeface="Times New Roman" panose="02020603050405020304" pitchFamily="18" charset="0"/>
                          <a:ea typeface="宋体" panose="02010600030101010101" pitchFamily="2" charset="-122"/>
                        </a:defRPr>
                      </a:lvl1pPr>
                      <a:lvl2pPr marL="742950" indent="-285750" algn="l" eaLnBrk="0" hangingPunct="0">
                        <a:spcBef>
                          <a:spcPct val="20000"/>
                        </a:spcBef>
                        <a:buClr>
                          <a:schemeClr val="accent2"/>
                        </a:buClr>
                        <a:buSzPct val="75000"/>
                        <a:buFont typeface="Wingdings" panose="05000000000000000000" pitchFamily="2" charset="2"/>
                        <a:defRPr sz="2400">
                          <a:solidFill>
                            <a:schemeClr val="tx1"/>
                          </a:solidFill>
                          <a:latin typeface="Times New Roman" panose="02020603050405020304" pitchFamily="18" charset="0"/>
                          <a:ea typeface="宋体" panose="02010600030101010101" pitchFamily="2" charset="-122"/>
                        </a:defRPr>
                      </a:lvl2pPr>
                      <a:lvl3pPr marL="1143000" indent="-228600" algn="l" eaLnBrk="0" hangingPunct="0">
                        <a:spcBef>
                          <a:spcPct val="20000"/>
                        </a:spcBef>
                        <a:buClr>
                          <a:schemeClr val="bg2"/>
                        </a:buClr>
                        <a:buSzPct val="65000"/>
                        <a:buFont typeface="Wingdings" panose="05000000000000000000" pitchFamily="2" charset="2"/>
                        <a:defRPr sz="2000">
                          <a:solidFill>
                            <a:schemeClr val="tx1"/>
                          </a:solidFill>
                          <a:latin typeface="Times New Roman" panose="02020603050405020304" pitchFamily="18" charset="0"/>
                          <a:ea typeface="宋体" panose="02010600030101010101" pitchFamily="2" charset="-122"/>
                        </a:defRPr>
                      </a:lvl3pPr>
                      <a:lvl4pPr marL="1600200" indent="-228600" algn="l" eaLnBrk="0" hangingPunct="0">
                        <a:spcBef>
                          <a:spcPct val="20000"/>
                        </a:spcBef>
                        <a:buClr>
                          <a:schemeClr val="accent2"/>
                        </a:buClr>
                        <a:buSzPct val="75000"/>
                        <a:buFont typeface="Wingdings" panose="05000000000000000000" pitchFamily="2" charset="2"/>
                        <a:defRPr>
                          <a:solidFill>
                            <a:schemeClr val="tx1"/>
                          </a:solidFill>
                          <a:latin typeface="Times New Roman" panose="02020603050405020304" pitchFamily="18" charset="0"/>
                          <a:ea typeface="宋体" panose="02010600030101010101" pitchFamily="2" charset="-122"/>
                        </a:defRPr>
                      </a:lvl4pPr>
                      <a:lvl5pPr marL="2057400" indent="-228600" algn="l" eaLnBrk="0" hangingPunct="0">
                        <a:spcBef>
                          <a:spcPct val="20000"/>
                        </a:spcBef>
                        <a:buClr>
                          <a:schemeClr val="accent1"/>
                        </a:buClr>
                        <a:buSzPct val="50000"/>
                        <a:buFont typeface="Wingdings" panose="05000000000000000000" pitchFamily="2" charset="2"/>
                        <a:defRPr>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20000"/>
                        </a:spcBef>
                        <a:spcAft>
                          <a:spcPct val="0"/>
                        </a:spcAft>
                        <a:buClr>
                          <a:schemeClr val="accent1"/>
                        </a:buClr>
                        <a:buSzPct val="50000"/>
                        <a:buFont typeface="Wingdings" panose="05000000000000000000" pitchFamily="2" charset="2"/>
                        <a:defRPr>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20000"/>
                        </a:spcBef>
                        <a:spcAft>
                          <a:spcPct val="0"/>
                        </a:spcAft>
                        <a:buClr>
                          <a:schemeClr val="accent1"/>
                        </a:buClr>
                        <a:buSzPct val="50000"/>
                        <a:buFont typeface="Wingdings" panose="05000000000000000000" pitchFamily="2" charset="2"/>
                        <a:defRPr>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20000"/>
                        </a:spcBef>
                        <a:spcAft>
                          <a:spcPct val="0"/>
                        </a:spcAft>
                        <a:buClr>
                          <a:schemeClr val="accent1"/>
                        </a:buClr>
                        <a:buSzPct val="50000"/>
                        <a:buFont typeface="Wingdings" panose="05000000000000000000" pitchFamily="2" charset="2"/>
                        <a:defRPr>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20000"/>
                        </a:spcBef>
                        <a:spcAft>
                          <a:spcPct val="0"/>
                        </a:spcAft>
                        <a:buClr>
                          <a:schemeClr val="accent1"/>
                        </a:buClr>
                        <a:buSzPct val="50000"/>
                        <a:buFont typeface="Wingdings" panose="05000000000000000000" pitchFamily="2" charset="2"/>
                        <a:defRPr>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15000"/>
                        </a:lnSpc>
                        <a:spcBef>
                          <a:spcPct val="0"/>
                        </a:spcBef>
                        <a:spcAft>
                          <a:spcPct val="0"/>
                        </a:spcAft>
                        <a:buClrTx/>
                        <a:buSzTx/>
                        <a:buFontTx/>
                        <a:buNone/>
                      </a:pPr>
                      <a:r>
                        <a:rPr kumimoji="0" lang="en-US" altLang="zh-CN" sz="1000" b="0" i="0" u="none" strike="noStrike" cap="none" normalizeH="0" baseline="0">
                          <a:ln>
                            <a:noFill/>
                          </a:ln>
                          <a:solidFill>
                            <a:schemeClr val="tx1"/>
                          </a:solidFill>
                          <a:effectLst/>
                          <a:latin typeface="Calibri" panose="020F0502020204030204" charset="0"/>
                          <a:ea typeface="宋体" panose="02010600030101010101" pitchFamily="2" charset="-122"/>
                          <a:cs typeface="Times New Roman" panose="02020603050405020304" pitchFamily="18" charset="0"/>
                        </a:rPr>
                        <a:t>295</a:t>
                      </a:r>
                      <a:endParaRPr kumimoji="0" lang="zh-CN" altLang="zh-CN" sz="1000" b="0" i="0" u="none" strike="noStrike" cap="none" normalizeH="0" baseline="0">
                        <a:ln>
                          <a:noFill/>
                        </a:ln>
                        <a:solidFill>
                          <a:schemeClr val="tx1"/>
                        </a:solidFill>
                        <a:effectLst/>
                        <a:latin typeface="Calibri" panose="020F0502020204030204" charset="0"/>
                        <a:ea typeface="宋体" panose="02010600030101010101" pitchFamily="2" charset="-122"/>
                        <a:cs typeface="Times New Roman" panose="02020603050405020304" pitchFamily="18" charset="0"/>
                      </a:endParaRPr>
                    </a:p>
                  </a:txBody>
                  <a:tcPr marL="66208" marR="66208"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algn="l" eaLnBrk="0" hangingPunct="0">
                        <a:spcBef>
                          <a:spcPct val="20000"/>
                        </a:spcBef>
                        <a:buClr>
                          <a:schemeClr val="bg2"/>
                        </a:buClr>
                        <a:buSzPct val="70000"/>
                        <a:buFont typeface="Wingdings" panose="05000000000000000000" pitchFamily="2" charset="2"/>
                        <a:defRPr sz="2800">
                          <a:solidFill>
                            <a:schemeClr val="tx1"/>
                          </a:solidFill>
                          <a:latin typeface="Times New Roman" panose="02020603050405020304" pitchFamily="18" charset="0"/>
                          <a:ea typeface="宋体" panose="02010600030101010101" pitchFamily="2" charset="-122"/>
                        </a:defRPr>
                      </a:lvl1pPr>
                      <a:lvl2pPr marL="742950" indent="-285750" algn="l" eaLnBrk="0" hangingPunct="0">
                        <a:spcBef>
                          <a:spcPct val="20000"/>
                        </a:spcBef>
                        <a:buClr>
                          <a:schemeClr val="accent2"/>
                        </a:buClr>
                        <a:buSzPct val="75000"/>
                        <a:buFont typeface="Wingdings" panose="05000000000000000000" pitchFamily="2" charset="2"/>
                        <a:defRPr sz="2400">
                          <a:solidFill>
                            <a:schemeClr val="tx1"/>
                          </a:solidFill>
                          <a:latin typeface="Times New Roman" panose="02020603050405020304" pitchFamily="18" charset="0"/>
                          <a:ea typeface="宋体" panose="02010600030101010101" pitchFamily="2" charset="-122"/>
                        </a:defRPr>
                      </a:lvl2pPr>
                      <a:lvl3pPr marL="1143000" indent="-228600" algn="l" eaLnBrk="0" hangingPunct="0">
                        <a:spcBef>
                          <a:spcPct val="20000"/>
                        </a:spcBef>
                        <a:buClr>
                          <a:schemeClr val="bg2"/>
                        </a:buClr>
                        <a:buSzPct val="65000"/>
                        <a:buFont typeface="Wingdings" panose="05000000000000000000" pitchFamily="2" charset="2"/>
                        <a:defRPr sz="2000">
                          <a:solidFill>
                            <a:schemeClr val="tx1"/>
                          </a:solidFill>
                          <a:latin typeface="Times New Roman" panose="02020603050405020304" pitchFamily="18" charset="0"/>
                          <a:ea typeface="宋体" panose="02010600030101010101" pitchFamily="2" charset="-122"/>
                        </a:defRPr>
                      </a:lvl3pPr>
                      <a:lvl4pPr marL="1600200" indent="-228600" algn="l" eaLnBrk="0" hangingPunct="0">
                        <a:spcBef>
                          <a:spcPct val="20000"/>
                        </a:spcBef>
                        <a:buClr>
                          <a:schemeClr val="accent2"/>
                        </a:buClr>
                        <a:buSzPct val="75000"/>
                        <a:buFont typeface="Wingdings" panose="05000000000000000000" pitchFamily="2" charset="2"/>
                        <a:defRPr>
                          <a:solidFill>
                            <a:schemeClr val="tx1"/>
                          </a:solidFill>
                          <a:latin typeface="Times New Roman" panose="02020603050405020304" pitchFamily="18" charset="0"/>
                          <a:ea typeface="宋体" panose="02010600030101010101" pitchFamily="2" charset="-122"/>
                        </a:defRPr>
                      </a:lvl4pPr>
                      <a:lvl5pPr marL="2057400" indent="-228600" algn="l" eaLnBrk="0" hangingPunct="0">
                        <a:spcBef>
                          <a:spcPct val="20000"/>
                        </a:spcBef>
                        <a:buClr>
                          <a:schemeClr val="accent1"/>
                        </a:buClr>
                        <a:buSzPct val="50000"/>
                        <a:buFont typeface="Wingdings" panose="05000000000000000000" pitchFamily="2" charset="2"/>
                        <a:defRPr>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20000"/>
                        </a:spcBef>
                        <a:spcAft>
                          <a:spcPct val="0"/>
                        </a:spcAft>
                        <a:buClr>
                          <a:schemeClr val="accent1"/>
                        </a:buClr>
                        <a:buSzPct val="50000"/>
                        <a:buFont typeface="Wingdings" panose="05000000000000000000" pitchFamily="2" charset="2"/>
                        <a:defRPr>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20000"/>
                        </a:spcBef>
                        <a:spcAft>
                          <a:spcPct val="0"/>
                        </a:spcAft>
                        <a:buClr>
                          <a:schemeClr val="accent1"/>
                        </a:buClr>
                        <a:buSzPct val="50000"/>
                        <a:buFont typeface="Wingdings" panose="05000000000000000000" pitchFamily="2" charset="2"/>
                        <a:defRPr>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20000"/>
                        </a:spcBef>
                        <a:spcAft>
                          <a:spcPct val="0"/>
                        </a:spcAft>
                        <a:buClr>
                          <a:schemeClr val="accent1"/>
                        </a:buClr>
                        <a:buSzPct val="50000"/>
                        <a:buFont typeface="Wingdings" panose="05000000000000000000" pitchFamily="2" charset="2"/>
                        <a:defRPr>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20000"/>
                        </a:spcBef>
                        <a:spcAft>
                          <a:spcPct val="0"/>
                        </a:spcAft>
                        <a:buClr>
                          <a:schemeClr val="accent1"/>
                        </a:buClr>
                        <a:buSzPct val="50000"/>
                        <a:buFont typeface="Wingdings" panose="05000000000000000000" pitchFamily="2" charset="2"/>
                        <a:defRPr>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15000"/>
                        </a:lnSpc>
                        <a:spcBef>
                          <a:spcPct val="0"/>
                        </a:spcBef>
                        <a:spcAft>
                          <a:spcPct val="0"/>
                        </a:spcAft>
                        <a:buClrTx/>
                        <a:buSzTx/>
                        <a:buFontTx/>
                        <a:buNone/>
                      </a:pPr>
                      <a:r>
                        <a:rPr kumimoji="0" lang="en-US" altLang="zh-CN" sz="1000" b="0" i="0" u="none" strike="noStrike" cap="none" normalizeH="0" baseline="0">
                          <a:ln>
                            <a:noFill/>
                          </a:ln>
                          <a:solidFill>
                            <a:schemeClr val="tx1"/>
                          </a:solidFill>
                          <a:effectLst/>
                          <a:latin typeface="Calibri" panose="020F0502020204030204" charset="0"/>
                          <a:ea typeface="宋体" panose="02010600030101010101" pitchFamily="2" charset="-122"/>
                          <a:cs typeface="Times New Roman" panose="02020603050405020304" pitchFamily="18" charset="0"/>
                        </a:rPr>
                        <a:t>1500</a:t>
                      </a:r>
                      <a:endParaRPr kumimoji="0" lang="zh-CN" altLang="zh-CN" sz="1000" b="0" i="0" u="none" strike="noStrike" cap="none" normalizeH="0" baseline="0">
                        <a:ln>
                          <a:noFill/>
                        </a:ln>
                        <a:solidFill>
                          <a:schemeClr val="tx1"/>
                        </a:solidFill>
                        <a:effectLst/>
                        <a:latin typeface="Calibri" panose="020F0502020204030204" charset="0"/>
                        <a:ea typeface="宋体" panose="02010600030101010101" pitchFamily="2" charset="-122"/>
                        <a:cs typeface="Times New Roman" panose="02020603050405020304" pitchFamily="18" charset="0"/>
                      </a:endParaRPr>
                    </a:p>
                  </a:txBody>
                  <a:tcPr marL="66208" marR="66208"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algn="l" eaLnBrk="0" hangingPunct="0">
                        <a:spcBef>
                          <a:spcPct val="20000"/>
                        </a:spcBef>
                        <a:buClr>
                          <a:schemeClr val="bg2"/>
                        </a:buClr>
                        <a:buSzPct val="70000"/>
                        <a:buFont typeface="Wingdings" panose="05000000000000000000" pitchFamily="2" charset="2"/>
                        <a:defRPr sz="2800">
                          <a:solidFill>
                            <a:schemeClr val="tx1"/>
                          </a:solidFill>
                          <a:latin typeface="Times New Roman" panose="02020603050405020304" pitchFamily="18" charset="0"/>
                          <a:ea typeface="宋体" panose="02010600030101010101" pitchFamily="2" charset="-122"/>
                        </a:defRPr>
                      </a:lvl1pPr>
                      <a:lvl2pPr marL="742950" indent="-285750" algn="l" eaLnBrk="0" hangingPunct="0">
                        <a:spcBef>
                          <a:spcPct val="20000"/>
                        </a:spcBef>
                        <a:buClr>
                          <a:schemeClr val="accent2"/>
                        </a:buClr>
                        <a:buSzPct val="75000"/>
                        <a:buFont typeface="Wingdings" panose="05000000000000000000" pitchFamily="2" charset="2"/>
                        <a:defRPr sz="2400">
                          <a:solidFill>
                            <a:schemeClr val="tx1"/>
                          </a:solidFill>
                          <a:latin typeface="Times New Roman" panose="02020603050405020304" pitchFamily="18" charset="0"/>
                          <a:ea typeface="宋体" panose="02010600030101010101" pitchFamily="2" charset="-122"/>
                        </a:defRPr>
                      </a:lvl2pPr>
                      <a:lvl3pPr marL="1143000" indent="-228600" algn="l" eaLnBrk="0" hangingPunct="0">
                        <a:spcBef>
                          <a:spcPct val="20000"/>
                        </a:spcBef>
                        <a:buClr>
                          <a:schemeClr val="bg2"/>
                        </a:buClr>
                        <a:buSzPct val="65000"/>
                        <a:buFont typeface="Wingdings" panose="05000000000000000000" pitchFamily="2" charset="2"/>
                        <a:defRPr sz="2000">
                          <a:solidFill>
                            <a:schemeClr val="tx1"/>
                          </a:solidFill>
                          <a:latin typeface="Times New Roman" panose="02020603050405020304" pitchFamily="18" charset="0"/>
                          <a:ea typeface="宋体" panose="02010600030101010101" pitchFamily="2" charset="-122"/>
                        </a:defRPr>
                      </a:lvl3pPr>
                      <a:lvl4pPr marL="1600200" indent="-228600" algn="l" eaLnBrk="0" hangingPunct="0">
                        <a:spcBef>
                          <a:spcPct val="20000"/>
                        </a:spcBef>
                        <a:buClr>
                          <a:schemeClr val="accent2"/>
                        </a:buClr>
                        <a:buSzPct val="75000"/>
                        <a:buFont typeface="Wingdings" panose="05000000000000000000" pitchFamily="2" charset="2"/>
                        <a:defRPr>
                          <a:solidFill>
                            <a:schemeClr val="tx1"/>
                          </a:solidFill>
                          <a:latin typeface="Times New Roman" panose="02020603050405020304" pitchFamily="18" charset="0"/>
                          <a:ea typeface="宋体" panose="02010600030101010101" pitchFamily="2" charset="-122"/>
                        </a:defRPr>
                      </a:lvl4pPr>
                      <a:lvl5pPr marL="2057400" indent="-228600" algn="l" eaLnBrk="0" hangingPunct="0">
                        <a:spcBef>
                          <a:spcPct val="20000"/>
                        </a:spcBef>
                        <a:buClr>
                          <a:schemeClr val="accent1"/>
                        </a:buClr>
                        <a:buSzPct val="50000"/>
                        <a:buFont typeface="Wingdings" panose="05000000000000000000" pitchFamily="2" charset="2"/>
                        <a:defRPr>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20000"/>
                        </a:spcBef>
                        <a:spcAft>
                          <a:spcPct val="0"/>
                        </a:spcAft>
                        <a:buClr>
                          <a:schemeClr val="accent1"/>
                        </a:buClr>
                        <a:buSzPct val="50000"/>
                        <a:buFont typeface="Wingdings" panose="05000000000000000000" pitchFamily="2" charset="2"/>
                        <a:defRPr>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20000"/>
                        </a:spcBef>
                        <a:spcAft>
                          <a:spcPct val="0"/>
                        </a:spcAft>
                        <a:buClr>
                          <a:schemeClr val="accent1"/>
                        </a:buClr>
                        <a:buSzPct val="50000"/>
                        <a:buFont typeface="Wingdings" panose="05000000000000000000" pitchFamily="2" charset="2"/>
                        <a:defRPr>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20000"/>
                        </a:spcBef>
                        <a:spcAft>
                          <a:spcPct val="0"/>
                        </a:spcAft>
                        <a:buClr>
                          <a:schemeClr val="accent1"/>
                        </a:buClr>
                        <a:buSzPct val="50000"/>
                        <a:buFont typeface="Wingdings" panose="05000000000000000000" pitchFamily="2" charset="2"/>
                        <a:defRPr>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20000"/>
                        </a:spcBef>
                        <a:spcAft>
                          <a:spcPct val="0"/>
                        </a:spcAft>
                        <a:buClr>
                          <a:schemeClr val="accent1"/>
                        </a:buClr>
                        <a:buSzPct val="50000"/>
                        <a:buFont typeface="Wingdings" panose="05000000000000000000" pitchFamily="2" charset="2"/>
                        <a:defRPr>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15000"/>
                        </a:lnSpc>
                        <a:spcBef>
                          <a:spcPct val="0"/>
                        </a:spcBef>
                        <a:spcAft>
                          <a:spcPct val="0"/>
                        </a:spcAft>
                        <a:buClrTx/>
                        <a:buSzTx/>
                        <a:buFontTx/>
                        <a:buNone/>
                      </a:pPr>
                      <a:r>
                        <a:rPr kumimoji="0" lang="en-US" altLang="zh-CN" sz="1000" b="0" i="0" u="none" strike="noStrike" cap="none" normalizeH="0" baseline="0">
                          <a:ln>
                            <a:noFill/>
                          </a:ln>
                          <a:solidFill>
                            <a:schemeClr val="tx1"/>
                          </a:solidFill>
                          <a:effectLst/>
                          <a:latin typeface="Calibri" panose="020F0502020204030204" charset="0"/>
                          <a:ea typeface="宋体" panose="02010600030101010101" pitchFamily="2" charset="-122"/>
                          <a:cs typeface="Times New Roman" panose="02020603050405020304" pitchFamily="18" charset="0"/>
                        </a:rPr>
                        <a:t>16600</a:t>
                      </a:r>
                      <a:endParaRPr kumimoji="0" lang="zh-CN" altLang="zh-CN" sz="1000" b="0" i="0" u="none" strike="noStrike" cap="none" normalizeH="0" baseline="0">
                        <a:ln>
                          <a:noFill/>
                        </a:ln>
                        <a:solidFill>
                          <a:schemeClr val="tx1"/>
                        </a:solidFill>
                        <a:effectLst/>
                        <a:latin typeface="Calibri" panose="020F0502020204030204" charset="0"/>
                        <a:ea typeface="宋体" panose="02010600030101010101" pitchFamily="2" charset="-122"/>
                        <a:cs typeface="Times New Roman" panose="02020603050405020304" pitchFamily="18" charset="0"/>
                      </a:endParaRPr>
                    </a:p>
                  </a:txBody>
                  <a:tcPr marL="66208" marR="66208"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algn="l" eaLnBrk="0" hangingPunct="0">
                        <a:spcBef>
                          <a:spcPct val="20000"/>
                        </a:spcBef>
                        <a:buClr>
                          <a:schemeClr val="bg2"/>
                        </a:buClr>
                        <a:buSzPct val="70000"/>
                        <a:buFont typeface="Wingdings" panose="05000000000000000000" pitchFamily="2" charset="2"/>
                        <a:defRPr sz="2800">
                          <a:solidFill>
                            <a:schemeClr val="tx1"/>
                          </a:solidFill>
                          <a:latin typeface="Times New Roman" panose="02020603050405020304" pitchFamily="18" charset="0"/>
                          <a:ea typeface="宋体" panose="02010600030101010101" pitchFamily="2" charset="-122"/>
                        </a:defRPr>
                      </a:lvl1pPr>
                      <a:lvl2pPr marL="742950" indent="-285750" algn="l" eaLnBrk="0" hangingPunct="0">
                        <a:spcBef>
                          <a:spcPct val="20000"/>
                        </a:spcBef>
                        <a:buClr>
                          <a:schemeClr val="accent2"/>
                        </a:buClr>
                        <a:buSzPct val="75000"/>
                        <a:buFont typeface="Wingdings" panose="05000000000000000000" pitchFamily="2" charset="2"/>
                        <a:defRPr sz="2400">
                          <a:solidFill>
                            <a:schemeClr val="tx1"/>
                          </a:solidFill>
                          <a:latin typeface="Times New Roman" panose="02020603050405020304" pitchFamily="18" charset="0"/>
                          <a:ea typeface="宋体" panose="02010600030101010101" pitchFamily="2" charset="-122"/>
                        </a:defRPr>
                      </a:lvl2pPr>
                      <a:lvl3pPr marL="1143000" indent="-228600" algn="l" eaLnBrk="0" hangingPunct="0">
                        <a:spcBef>
                          <a:spcPct val="20000"/>
                        </a:spcBef>
                        <a:buClr>
                          <a:schemeClr val="bg2"/>
                        </a:buClr>
                        <a:buSzPct val="65000"/>
                        <a:buFont typeface="Wingdings" panose="05000000000000000000" pitchFamily="2" charset="2"/>
                        <a:defRPr sz="2000">
                          <a:solidFill>
                            <a:schemeClr val="tx1"/>
                          </a:solidFill>
                          <a:latin typeface="Times New Roman" panose="02020603050405020304" pitchFamily="18" charset="0"/>
                          <a:ea typeface="宋体" panose="02010600030101010101" pitchFamily="2" charset="-122"/>
                        </a:defRPr>
                      </a:lvl3pPr>
                      <a:lvl4pPr marL="1600200" indent="-228600" algn="l" eaLnBrk="0" hangingPunct="0">
                        <a:spcBef>
                          <a:spcPct val="20000"/>
                        </a:spcBef>
                        <a:buClr>
                          <a:schemeClr val="accent2"/>
                        </a:buClr>
                        <a:buSzPct val="75000"/>
                        <a:buFont typeface="Wingdings" panose="05000000000000000000" pitchFamily="2" charset="2"/>
                        <a:defRPr>
                          <a:solidFill>
                            <a:schemeClr val="tx1"/>
                          </a:solidFill>
                          <a:latin typeface="Times New Roman" panose="02020603050405020304" pitchFamily="18" charset="0"/>
                          <a:ea typeface="宋体" panose="02010600030101010101" pitchFamily="2" charset="-122"/>
                        </a:defRPr>
                      </a:lvl4pPr>
                      <a:lvl5pPr marL="2057400" indent="-228600" algn="l" eaLnBrk="0" hangingPunct="0">
                        <a:spcBef>
                          <a:spcPct val="20000"/>
                        </a:spcBef>
                        <a:buClr>
                          <a:schemeClr val="accent1"/>
                        </a:buClr>
                        <a:buSzPct val="50000"/>
                        <a:buFont typeface="Wingdings" panose="05000000000000000000" pitchFamily="2" charset="2"/>
                        <a:defRPr>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20000"/>
                        </a:spcBef>
                        <a:spcAft>
                          <a:spcPct val="0"/>
                        </a:spcAft>
                        <a:buClr>
                          <a:schemeClr val="accent1"/>
                        </a:buClr>
                        <a:buSzPct val="50000"/>
                        <a:buFont typeface="Wingdings" panose="05000000000000000000" pitchFamily="2" charset="2"/>
                        <a:defRPr>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20000"/>
                        </a:spcBef>
                        <a:spcAft>
                          <a:spcPct val="0"/>
                        </a:spcAft>
                        <a:buClr>
                          <a:schemeClr val="accent1"/>
                        </a:buClr>
                        <a:buSzPct val="50000"/>
                        <a:buFont typeface="Wingdings" panose="05000000000000000000" pitchFamily="2" charset="2"/>
                        <a:defRPr>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20000"/>
                        </a:spcBef>
                        <a:spcAft>
                          <a:spcPct val="0"/>
                        </a:spcAft>
                        <a:buClr>
                          <a:schemeClr val="accent1"/>
                        </a:buClr>
                        <a:buSzPct val="50000"/>
                        <a:buFont typeface="Wingdings" panose="05000000000000000000" pitchFamily="2" charset="2"/>
                        <a:defRPr>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20000"/>
                        </a:spcBef>
                        <a:spcAft>
                          <a:spcPct val="0"/>
                        </a:spcAft>
                        <a:buClr>
                          <a:schemeClr val="accent1"/>
                        </a:buClr>
                        <a:buSzPct val="50000"/>
                        <a:buFont typeface="Wingdings" panose="05000000000000000000" pitchFamily="2" charset="2"/>
                        <a:defRPr>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15000"/>
                        </a:lnSpc>
                        <a:spcBef>
                          <a:spcPct val="0"/>
                        </a:spcBef>
                        <a:spcAft>
                          <a:spcPct val="0"/>
                        </a:spcAft>
                        <a:buClrTx/>
                        <a:buSzTx/>
                        <a:buFontTx/>
                        <a:buNone/>
                      </a:pPr>
                      <a:r>
                        <a:rPr kumimoji="0" lang="en-US" altLang="zh-CN" sz="1000" b="0" i="0" u="none" strike="noStrike" cap="none" normalizeH="0" baseline="0">
                          <a:ln>
                            <a:noFill/>
                          </a:ln>
                          <a:solidFill>
                            <a:schemeClr val="tx1"/>
                          </a:solidFill>
                          <a:effectLst/>
                          <a:latin typeface="Calibri" panose="020F0502020204030204" charset="0"/>
                          <a:ea typeface="宋体" panose="02010600030101010101" pitchFamily="2" charset="-122"/>
                          <a:cs typeface="Times New Roman" panose="02020603050405020304" pitchFamily="18" charset="0"/>
                        </a:rPr>
                        <a:t>150</a:t>
                      </a:r>
                      <a:endParaRPr kumimoji="0" lang="zh-CN" altLang="zh-CN" sz="1000" b="0" i="0" u="none" strike="noStrike" cap="none" normalizeH="0" baseline="0">
                        <a:ln>
                          <a:noFill/>
                        </a:ln>
                        <a:solidFill>
                          <a:schemeClr val="tx1"/>
                        </a:solidFill>
                        <a:effectLst/>
                        <a:latin typeface="Calibri" panose="020F0502020204030204" charset="0"/>
                        <a:ea typeface="宋体" panose="02010600030101010101" pitchFamily="2" charset="-122"/>
                        <a:cs typeface="Times New Roman" panose="02020603050405020304" pitchFamily="18" charset="0"/>
                      </a:endParaRPr>
                    </a:p>
                  </a:txBody>
                  <a:tcPr marL="66208" marR="66208"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algn="l" eaLnBrk="0" hangingPunct="0">
                        <a:spcBef>
                          <a:spcPct val="20000"/>
                        </a:spcBef>
                        <a:buClr>
                          <a:schemeClr val="bg2"/>
                        </a:buClr>
                        <a:buSzPct val="70000"/>
                        <a:buFont typeface="Wingdings" panose="05000000000000000000" pitchFamily="2" charset="2"/>
                        <a:defRPr sz="2800">
                          <a:solidFill>
                            <a:schemeClr val="tx1"/>
                          </a:solidFill>
                          <a:latin typeface="Times New Roman" panose="02020603050405020304" pitchFamily="18" charset="0"/>
                          <a:ea typeface="宋体" panose="02010600030101010101" pitchFamily="2" charset="-122"/>
                        </a:defRPr>
                      </a:lvl1pPr>
                      <a:lvl2pPr marL="742950" indent="-285750" algn="l" eaLnBrk="0" hangingPunct="0">
                        <a:spcBef>
                          <a:spcPct val="20000"/>
                        </a:spcBef>
                        <a:buClr>
                          <a:schemeClr val="accent2"/>
                        </a:buClr>
                        <a:buSzPct val="75000"/>
                        <a:buFont typeface="Wingdings" panose="05000000000000000000" pitchFamily="2" charset="2"/>
                        <a:defRPr sz="2400">
                          <a:solidFill>
                            <a:schemeClr val="tx1"/>
                          </a:solidFill>
                          <a:latin typeface="Times New Roman" panose="02020603050405020304" pitchFamily="18" charset="0"/>
                          <a:ea typeface="宋体" panose="02010600030101010101" pitchFamily="2" charset="-122"/>
                        </a:defRPr>
                      </a:lvl2pPr>
                      <a:lvl3pPr marL="1143000" indent="-228600" algn="l" eaLnBrk="0" hangingPunct="0">
                        <a:spcBef>
                          <a:spcPct val="20000"/>
                        </a:spcBef>
                        <a:buClr>
                          <a:schemeClr val="bg2"/>
                        </a:buClr>
                        <a:buSzPct val="65000"/>
                        <a:buFont typeface="Wingdings" panose="05000000000000000000" pitchFamily="2" charset="2"/>
                        <a:defRPr sz="2000">
                          <a:solidFill>
                            <a:schemeClr val="tx1"/>
                          </a:solidFill>
                          <a:latin typeface="Times New Roman" panose="02020603050405020304" pitchFamily="18" charset="0"/>
                          <a:ea typeface="宋体" panose="02010600030101010101" pitchFamily="2" charset="-122"/>
                        </a:defRPr>
                      </a:lvl3pPr>
                      <a:lvl4pPr marL="1600200" indent="-228600" algn="l" eaLnBrk="0" hangingPunct="0">
                        <a:spcBef>
                          <a:spcPct val="20000"/>
                        </a:spcBef>
                        <a:buClr>
                          <a:schemeClr val="accent2"/>
                        </a:buClr>
                        <a:buSzPct val="75000"/>
                        <a:buFont typeface="Wingdings" panose="05000000000000000000" pitchFamily="2" charset="2"/>
                        <a:defRPr>
                          <a:solidFill>
                            <a:schemeClr val="tx1"/>
                          </a:solidFill>
                          <a:latin typeface="Times New Roman" panose="02020603050405020304" pitchFamily="18" charset="0"/>
                          <a:ea typeface="宋体" panose="02010600030101010101" pitchFamily="2" charset="-122"/>
                        </a:defRPr>
                      </a:lvl4pPr>
                      <a:lvl5pPr marL="2057400" indent="-228600" algn="l" eaLnBrk="0" hangingPunct="0">
                        <a:spcBef>
                          <a:spcPct val="20000"/>
                        </a:spcBef>
                        <a:buClr>
                          <a:schemeClr val="accent1"/>
                        </a:buClr>
                        <a:buSzPct val="50000"/>
                        <a:buFont typeface="Wingdings" panose="05000000000000000000" pitchFamily="2" charset="2"/>
                        <a:defRPr>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20000"/>
                        </a:spcBef>
                        <a:spcAft>
                          <a:spcPct val="0"/>
                        </a:spcAft>
                        <a:buClr>
                          <a:schemeClr val="accent1"/>
                        </a:buClr>
                        <a:buSzPct val="50000"/>
                        <a:buFont typeface="Wingdings" panose="05000000000000000000" pitchFamily="2" charset="2"/>
                        <a:defRPr>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20000"/>
                        </a:spcBef>
                        <a:spcAft>
                          <a:spcPct val="0"/>
                        </a:spcAft>
                        <a:buClr>
                          <a:schemeClr val="accent1"/>
                        </a:buClr>
                        <a:buSzPct val="50000"/>
                        <a:buFont typeface="Wingdings" panose="05000000000000000000" pitchFamily="2" charset="2"/>
                        <a:defRPr>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20000"/>
                        </a:spcBef>
                        <a:spcAft>
                          <a:spcPct val="0"/>
                        </a:spcAft>
                        <a:buClr>
                          <a:schemeClr val="accent1"/>
                        </a:buClr>
                        <a:buSzPct val="50000"/>
                        <a:buFont typeface="Wingdings" panose="05000000000000000000" pitchFamily="2" charset="2"/>
                        <a:defRPr>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20000"/>
                        </a:spcBef>
                        <a:spcAft>
                          <a:spcPct val="0"/>
                        </a:spcAft>
                        <a:buClr>
                          <a:schemeClr val="accent1"/>
                        </a:buClr>
                        <a:buSzPct val="50000"/>
                        <a:buFont typeface="Wingdings" panose="05000000000000000000" pitchFamily="2" charset="2"/>
                        <a:defRPr>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15000"/>
                        </a:lnSpc>
                        <a:spcBef>
                          <a:spcPct val="0"/>
                        </a:spcBef>
                        <a:spcAft>
                          <a:spcPct val="0"/>
                        </a:spcAft>
                        <a:buClrTx/>
                        <a:buSzTx/>
                        <a:buFontTx/>
                        <a:buNone/>
                      </a:pPr>
                      <a:r>
                        <a:rPr kumimoji="0" lang="en-US" altLang="zh-CN" sz="1000" b="0" i="0" u="none" strike="noStrike" cap="none" normalizeH="0" baseline="0">
                          <a:ln>
                            <a:noFill/>
                          </a:ln>
                          <a:solidFill>
                            <a:schemeClr val="tx1"/>
                          </a:solidFill>
                          <a:effectLst/>
                          <a:latin typeface="Calibri" panose="020F0502020204030204" charset="0"/>
                          <a:ea typeface="宋体" panose="02010600030101010101" pitchFamily="2" charset="-122"/>
                          <a:cs typeface="Times New Roman" panose="02020603050405020304" pitchFamily="18" charset="0"/>
                        </a:rPr>
                        <a:t>56</a:t>
                      </a:r>
                      <a:endParaRPr kumimoji="0" lang="zh-CN" altLang="zh-CN" sz="1000" b="0" i="0" u="none" strike="noStrike" cap="none" normalizeH="0" baseline="0">
                        <a:ln>
                          <a:noFill/>
                        </a:ln>
                        <a:solidFill>
                          <a:schemeClr val="tx1"/>
                        </a:solidFill>
                        <a:effectLst/>
                        <a:latin typeface="Calibri" panose="020F0502020204030204" charset="0"/>
                        <a:ea typeface="宋体" panose="02010600030101010101" pitchFamily="2" charset="-122"/>
                        <a:cs typeface="Times New Roman" panose="02020603050405020304" pitchFamily="18" charset="0"/>
                      </a:endParaRPr>
                    </a:p>
                  </a:txBody>
                  <a:tcPr marL="66208" marR="66208"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7"/>
                  </a:ext>
                </a:extLst>
              </a:tr>
              <a:tr h="342900">
                <a:tc>
                  <a:txBody>
                    <a:bodyPr/>
                    <a:lstStyle>
                      <a:lvl1pPr algn="l" eaLnBrk="0" hangingPunct="0">
                        <a:spcBef>
                          <a:spcPct val="20000"/>
                        </a:spcBef>
                        <a:buClr>
                          <a:schemeClr val="bg2"/>
                        </a:buClr>
                        <a:buSzPct val="70000"/>
                        <a:buFont typeface="Wingdings" panose="05000000000000000000" pitchFamily="2" charset="2"/>
                        <a:defRPr sz="2800">
                          <a:solidFill>
                            <a:schemeClr val="tx1"/>
                          </a:solidFill>
                          <a:latin typeface="Times New Roman" panose="02020603050405020304" pitchFamily="18" charset="0"/>
                          <a:ea typeface="宋体" panose="02010600030101010101" pitchFamily="2" charset="-122"/>
                        </a:defRPr>
                      </a:lvl1pPr>
                      <a:lvl2pPr marL="742950" indent="-285750" algn="l" eaLnBrk="0" hangingPunct="0">
                        <a:spcBef>
                          <a:spcPct val="20000"/>
                        </a:spcBef>
                        <a:buClr>
                          <a:schemeClr val="accent2"/>
                        </a:buClr>
                        <a:buSzPct val="75000"/>
                        <a:buFont typeface="Wingdings" panose="05000000000000000000" pitchFamily="2" charset="2"/>
                        <a:defRPr sz="2400">
                          <a:solidFill>
                            <a:schemeClr val="tx1"/>
                          </a:solidFill>
                          <a:latin typeface="Times New Roman" panose="02020603050405020304" pitchFamily="18" charset="0"/>
                          <a:ea typeface="宋体" panose="02010600030101010101" pitchFamily="2" charset="-122"/>
                        </a:defRPr>
                      </a:lvl2pPr>
                      <a:lvl3pPr marL="1143000" indent="-228600" algn="l" eaLnBrk="0" hangingPunct="0">
                        <a:spcBef>
                          <a:spcPct val="20000"/>
                        </a:spcBef>
                        <a:buClr>
                          <a:schemeClr val="bg2"/>
                        </a:buClr>
                        <a:buSzPct val="65000"/>
                        <a:buFont typeface="Wingdings" panose="05000000000000000000" pitchFamily="2" charset="2"/>
                        <a:defRPr sz="2000">
                          <a:solidFill>
                            <a:schemeClr val="tx1"/>
                          </a:solidFill>
                          <a:latin typeface="Times New Roman" panose="02020603050405020304" pitchFamily="18" charset="0"/>
                          <a:ea typeface="宋体" panose="02010600030101010101" pitchFamily="2" charset="-122"/>
                        </a:defRPr>
                      </a:lvl3pPr>
                      <a:lvl4pPr marL="1600200" indent="-228600" algn="l" eaLnBrk="0" hangingPunct="0">
                        <a:spcBef>
                          <a:spcPct val="20000"/>
                        </a:spcBef>
                        <a:buClr>
                          <a:schemeClr val="accent2"/>
                        </a:buClr>
                        <a:buSzPct val="75000"/>
                        <a:buFont typeface="Wingdings" panose="05000000000000000000" pitchFamily="2" charset="2"/>
                        <a:defRPr>
                          <a:solidFill>
                            <a:schemeClr val="tx1"/>
                          </a:solidFill>
                          <a:latin typeface="Times New Roman" panose="02020603050405020304" pitchFamily="18" charset="0"/>
                          <a:ea typeface="宋体" panose="02010600030101010101" pitchFamily="2" charset="-122"/>
                        </a:defRPr>
                      </a:lvl4pPr>
                      <a:lvl5pPr marL="2057400" indent="-228600" algn="l" eaLnBrk="0" hangingPunct="0">
                        <a:spcBef>
                          <a:spcPct val="20000"/>
                        </a:spcBef>
                        <a:buClr>
                          <a:schemeClr val="accent1"/>
                        </a:buClr>
                        <a:buSzPct val="50000"/>
                        <a:buFont typeface="Wingdings" panose="05000000000000000000" pitchFamily="2" charset="2"/>
                        <a:defRPr>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20000"/>
                        </a:spcBef>
                        <a:spcAft>
                          <a:spcPct val="0"/>
                        </a:spcAft>
                        <a:buClr>
                          <a:schemeClr val="accent1"/>
                        </a:buClr>
                        <a:buSzPct val="50000"/>
                        <a:buFont typeface="Wingdings" panose="05000000000000000000" pitchFamily="2" charset="2"/>
                        <a:defRPr>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20000"/>
                        </a:spcBef>
                        <a:spcAft>
                          <a:spcPct val="0"/>
                        </a:spcAft>
                        <a:buClr>
                          <a:schemeClr val="accent1"/>
                        </a:buClr>
                        <a:buSzPct val="50000"/>
                        <a:buFont typeface="Wingdings" panose="05000000000000000000" pitchFamily="2" charset="2"/>
                        <a:defRPr>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20000"/>
                        </a:spcBef>
                        <a:spcAft>
                          <a:spcPct val="0"/>
                        </a:spcAft>
                        <a:buClr>
                          <a:schemeClr val="accent1"/>
                        </a:buClr>
                        <a:buSzPct val="50000"/>
                        <a:buFont typeface="Wingdings" panose="05000000000000000000" pitchFamily="2" charset="2"/>
                        <a:defRPr>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20000"/>
                        </a:spcBef>
                        <a:spcAft>
                          <a:spcPct val="0"/>
                        </a:spcAft>
                        <a:buClr>
                          <a:schemeClr val="accent1"/>
                        </a:buClr>
                        <a:buSzPct val="50000"/>
                        <a:buFont typeface="Wingdings" panose="05000000000000000000" pitchFamily="2" charset="2"/>
                        <a:defRPr>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15000"/>
                        </a:lnSpc>
                        <a:spcBef>
                          <a:spcPct val="0"/>
                        </a:spcBef>
                        <a:spcAft>
                          <a:spcPct val="0"/>
                        </a:spcAft>
                        <a:buClrTx/>
                        <a:buSzTx/>
                        <a:buFontTx/>
                        <a:buNone/>
                      </a:pPr>
                      <a:r>
                        <a:rPr kumimoji="0" lang="zh-CN" altLang="zh-CN" sz="1000" b="0" i="0" u="none" strike="noStrike" cap="none" normalizeH="0" baseline="0">
                          <a:ln>
                            <a:noFill/>
                          </a:ln>
                          <a:solidFill>
                            <a:schemeClr val="tx1"/>
                          </a:solidFill>
                          <a:effectLst/>
                          <a:latin typeface="Calibri" panose="020F0502020204030204" charset="0"/>
                          <a:ea typeface="宋体" panose="02010600030101010101" pitchFamily="2" charset="-122"/>
                          <a:cs typeface="Times New Roman" panose="02020603050405020304" pitchFamily="18" charset="0"/>
                        </a:rPr>
                        <a:t>职业集合</a:t>
                      </a:r>
                    </a:p>
                  </a:txBody>
                  <a:tcPr marL="66208" marR="66208"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algn="l" eaLnBrk="0" hangingPunct="0">
                        <a:spcBef>
                          <a:spcPct val="20000"/>
                        </a:spcBef>
                        <a:buClr>
                          <a:schemeClr val="bg2"/>
                        </a:buClr>
                        <a:buSzPct val="70000"/>
                        <a:buFont typeface="Wingdings" panose="05000000000000000000" pitchFamily="2" charset="2"/>
                        <a:defRPr sz="2800">
                          <a:solidFill>
                            <a:schemeClr val="tx1"/>
                          </a:solidFill>
                          <a:latin typeface="Times New Roman" panose="02020603050405020304" pitchFamily="18" charset="0"/>
                          <a:ea typeface="宋体" panose="02010600030101010101" pitchFamily="2" charset="-122"/>
                        </a:defRPr>
                      </a:lvl1pPr>
                      <a:lvl2pPr marL="742950" indent="-285750" algn="l" eaLnBrk="0" hangingPunct="0">
                        <a:spcBef>
                          <a:spcPct val="20000"/>
                        </a:spcBef>
                        <a:buClr>
                          <a:schemeClr val="accent2"/>
                        </a:buClr>
                        <a:buSzPct val="75000"/>
                        <a:buFont typeface="Wingdings" panose="05000000000000000000" pitchFamily="2" charset="2"/>
                        <a:defRPr sz="2400">
                          <a:solidFill>
                            <a:schemeClr val="tx1"/>
                          </a:solidFill>
                          <a:latin typeface="Times New Roman" panose="02020603050405020304" pitchFamily="18" charset="0"/>
                          <a:ea typeface="宋体" panose="02010600030101010101" pitchFamily="2" charset="-122"/>
                        </a:defRPr>
                      </a:lvl2pPr>
                      <a:lvl3pPr marL="1143000" indent="-228600" algn="l" eaLnBrk="0" hangingPunct="0">
                        <a:spcBef>
                          <a:spcPct val="20000"/>
                        </a:spcBef>
                        <a:buClr>
                          <a:schemeClr val="bg2"/>
                        </a:buClr>
                        <a:buSzPct val="65000"/>
                        <a:buFont typeface="Wingdings" panose="05000000000000000000" pitchFamily="2" charset="2"/>
                        <a:defRPr sz="2000">
                          <a:solidFill>
                            <a:schemeClr val="tx1"/>
                          </a:solidFill>
                          <a:latin typeface="Times New Roman" panose="02020603050405020304" pitchFamily="18" charset="0"/>
                          <a:ea typeface="宋体" panose="02010600030101010101" pitchFamily="2" charset="-122"/>
                        </a:defRPr>
                      </a:lvl3pPr>
                      <a:lvl4pPr marL="1600200" indent="-228600" algn="l" eaLnBrk="0" hangingPunct="0">
                        <a:spcBef>
                          <a:spcPct val="20000"/>
                        </a:spcBef>
                        <a:buClr>
                          <a:schemeClr val="accent2"/>
                        </a:buClr>
                        <a:buSzPct val="75000"/>
                        <a:buFont typeface="Wingdings" panose="05000000000000000000" pitchFamily="2" charset="2"/>
                        <a:defRPr>
                          <a:solidFill>
                            <a:schemeClr val="tx1"/>
                          </a:solidFill>
                          <a:latin typeface="Times New Roman" panose="02020603050405020304" pitchFamily="18" charset="0"/>
                          <a:ea typeface="宋体" panose="02010600030101010101" pitchFamily="2" charset="-122"/>
                        </a:defRPr>
                      </a:lvl4pPr>
                      <a:lvl5pPr marL="2057400" indent="-228600" algn="l" eaLnBrk="0" hangingPunct="0">
                        <a:spcBef>
                          <a:spcPct val="20000"/>
                        </a:spcBef>
                        <a:buClr>
                          <a:schemeClr val="accent1"/>
                        </a:buClr>
                        <a:buSzPct val="50000"/>
                        <a:buFont typeface="Wingdings" panose="05000000000000000000" pitchFamily="2" charset="2"/>
                        <a:defRPr>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20000"/>
                        </a:spcBef>
                        <a:spcAft>
                          <a:spcPct val="0"/>
                        </a:spcAft>
                        <a:buClr>
                          <a:schemeClr val="accent1"/>
                        </a:buClr>
                        <a:buSzPct val="50000"/>
                        <a:buFont typeface="Wingdings" panose="05000000000000000000" pitchFamily="2" charset="2"/>
                        <a:defRPr>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20000"/>
                        </a:spcBef>
                        <a:spcAft>
                          <a:spcPct val="0"/>
                        </a:spcAft>
                        <a:buClr>
                          <a:schemeClr val="accent1"/>
                        </a:buClr>
                        <a:buSzPct val="50000"/>
                        <a:buFont typeface="Wingdings" panose="05000000000000000000" pitchFamily="2" charset="2"/>
                        <a:defRPr>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20000"/>
                        </a:spcBef>
                        <a:spcAft>
                          <a:spcPct val="0"/>
                        </a:spcAft>
                        <a:buClr>
                          <a:schemeClr val="accent1"/>
                        </a:buClr>
                        <a:buSzPct val="50000"/>
                        <a:buFont typeface="Wingdings" panose="05000000000000000000" pitchFamily="2" charset="2"/>
                        <a:defRPr>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20000"/>
                        </a:spcBef>
                        <a:spcAft>
                          <a:spcPct val="0"/>
                        </a:spcAft>
                        <a:buClr>
                          <a:schemeClr val="accent1"/>
                        </a:buClr>
                        <a:buSzPct val="50000"/>
                        <a:buFont typeface="Wingdings" panose="05000000000000000000" pitchFamily="2" charset="2"/>
                        <a:defRPr>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15000"/>
                        </a:lnSpc>
                        <a:spcBef>
                          <a:spcPct val="0"/>
                        </a:spcBef>
                        <a:spcAft>
                          <a:spcPct val="0"/>
                        </a:spcAft>
                        <a:buClrTx/>
                        <a:buSzTx/>
                        <a:buFontTx/>
                        <a:buNone/>
                      </a:pPr>
                      <a:r>
                        <a:rPr kumimoji="0" lang="en-US" altLang="zh-CN" sz="1000" b="0" i="0" u="none" strike="noStrike" cap="none" normalizeH="0" baseline="0">
                          <a:ln>
                            <a:noFill/>
                          </a:ln>
                          <a:solidFill>
                            <a:schemeClr val="tx1"/>
                          </a:solidFill>
                          <a:effectLst/>
                          <a:latin typeface="Calibri" panose="020F0502020204030204" charset="0"/>
                          <a:ea typeface="宋体" panose="02010600030101010101" pitchFamily="2" charset="-122"/>
                          <a:cs typeface="Times New Roman" panose="02020603050405020304" pitchFamily="18" charset="0"/>
                        </a:rPr>
                        <a:t>2</a:t>
                      </a:r>
                      <a:endParaRPr kumimoji="0" lang="zh-CN" altLang="zh-CN" sz="1000" b="0" i="0" u="none" strike="noStrike" cap="none" normalizeH="0" baseline="0">
                        <a:ln>
                          <a:noFill/>
                        </a:ln>
                        <a:solidFill>
                          <a:schemeClr val="tx1"/>
                        </a:solidFill>
                        <a:effectLst/>
                        <a:latin typeface="Calibri" panose="020F0502020204030204" charset="0"/>
                        <a:ea typeface="宋体" panose="02010600030101010101" pitchFamily="2" charset="-122"/>
                        <a:cs typeface="Times New Roman" panose="02020603050405020304" pitchFamily="18" charset="0"/>
                      </a:endParaRPr>
                    </a:p>
                  </a:txBody>
                  <a:tcPr marL="66208" marR="66208"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algn="l" eaLnBrk="0" hangingPunct="0">
                        <a:spcBef>
                          <a:spcPct val="20000"/>
                        </a:spcBef>
                        <a:buClr>
                          <a:schemeClr val="bg2"/>
                        </a:buClr>
                        <a:buSzPct val="70000"/>
                        <a:buFont typeface="Wingdings" panose="05000000000000000000" pitchFamily="2" charset="2"/>
                        <a:defRPr sz="2800">
                          <a:solidFill>
                            <a:schemeClr val="tx1"/>
                          </a:solidFill>
                          <a:latin typeface="Times New Roman" panose="02020603050405020304" pitchFamily="18" charset="0"/>
                          <a:ea typeface="宋体" panose="02010600030101010101" pitchFamily="2" charset="-122"/>
                        </a:defRPr>
                      </a:lvl1pPr>
                      <a:lvl2pPr marL="742950" indent="-285750" algn="l" eaLnBrk="0" hangingPunct="0">
                        <a:spcBef>
                          <a:spcPct val="20000"/>
                        </a:spcBef>
                        <a:buClr>
                          <a:schemeClr val="accent2"/>
                        </a:buClr>
                        <a:buSzPct val="75000"/>
                        <a:buFont typeface="Wingdings" panose="05000000000000000000" pitchFamily="2" charset="2"/>
                        <a:defRPr sz="2400">
                          <a:solidFill>
                            <a:schemeClr val="tx1"/>
                          </a:solidFill>
                          <a:latin typeface="Times New Roman" panose="02020603050405020304" pitchFamily="18" charset="0"/>
                          <a:ea typeface="宋体" panose="02010600030101010101" pitchFamily="2" charset="-122"/>
                        </a:defRPr>
                      </a:lvl2pPr>
                      <a:lvl3pPr marL="1143000" indent="-228600" algn="l" eaLnBrk="0" hangingPunct="0">
                        <a:spcBef>
                          <a:spcPct val="20000"/>
                        </a:spcBef>
                        <a:buClr>
                          <a:schemeClr val="bg2"/>
                        </a:buClr>
                        <a:buSzPct val="65000"/>
                        <a:buFont typeface="Wingdings" panose="05000000000000000000" pitchFamily="2" charset="2"/>
                        <a:defRPr sz="2000">
                          <a:solidFill>
                            <a:schemeClr val="tx1"/>
                          </a:solidFill>
                          <a:latin typeface="Times New Roman" panose="02020603050405020304" pitchFamily="18" charset="0"/>
                          <a:ea typeface="宋体" panose="02010600030101010101" pitchFamily="2" charset="-122"/>
                        </a:defRPr>
                      </a:lvl3pPr>
                      <a:lvl4pPr marL="1600200" indent="-228600" algn="l" eaLnBrk="0" hangingPunct="0">
                        <a:spcBef>
                          <a:spcPct val="20000"/>
                        </a:spcBef>
                        <a:buClr>
                          <a:schemeClr val="accent2"/>
                        </a:buClr>
                        <a:buSzPct val="75000"/>
                        <a:buFont typeface="Wingdings" panose="05000000000000000000" pitchFamily="2" charset="2"/>
                        <a:defRPr>
                          <a:solidFill>
                            <a:schemeClr val="tx1"/>
                          </a:solidFill>
                          <a:latin typeface="Times New Roman" panose="02020603050405020304" pitchFamily="18" charset="0"/>
                          <a:ea typeface="宋体" panose="02010600030101010101" pitchFamily="2" charset="-122"/>
                        </a:defRPr>
                      </a:lvl4pPr>
                      <a:lvl5pPr marL="2057400" indent="-228600" algn="l" eaLnBrk="0" hangingPunct="0">
                        <a:spcBef>
                          <a:spcPct val="20000"/>
                        </a:spcBef>
                        <a:buClr>
                          <a:schemeClr val="accent1"/>
                        </a:buClr>
                        <a:buSzPct val="50000"/>
                        <a:buFont typeface="Wingdings" panose="05000000000000000000" pitchFamily="2" charset="2"/>
                        <a:defRPr>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20000"/>
                        </a:spcBef>
                        <a:spcAft>
                          <a:spcPct val="0"/>
                        </a:spcAft>
                        <a:buClr>
                          <a:schemeClr val="accent1"/>
                        </a:buClr>
                        <a:buSzPct val="50000"/>
                        <a:buFont typeface="Wingdings" panose="05000000000000000000" pitchFamily="2" charset="2"/>
                        <a:defRPr>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20000"/>
                        </a:spcBef>
                        <a:spcAft>
                          <a:spcPct val="0"/>
                        </a:spcAft>
                        <a:buClr>
                          <a:schemeClr val="accent1"/>
                        </a:buClr>
                        <a:buSzPct val="50000"/>
                        <a:buFont typeface="Wingdings" panose="05000000000000000000" pitchFamily="2" charset="2"/>
                        <a:defRPr>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20000"/>
                        </a:spcBef>
                        <a:spcAft>
                          <a:spcPct val="0"/>
                        </a:spcAft>
                        <a:buClr>
                          <a:schemeClr val="accent1"/>
                        </a:buClr>
                        <a:buSzPct val="50000"/>
                        <a:buFont typeface="Wingdings" panose="05000000000000000000" pitchFamily="2" charset="2"/>
                        <a:defRPr>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20000"/>
                        </a:spcBef>
                        <a:spcAft>
                          <a:spcPct val="0"/>
                        </a:spcAft>
                        <a:buClr>
                          <a:schemeClr val="accent1"/>
                        </a:buClr>
                        <a:buSzPct val="50000"/>
                        <a:buFont typeface="Wingdings" panose="05000000000000000000" pitchFamily="2" charset="2"/>
                        <a:defRPr>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15000"/>
                        </a:lnSpc>
                        <a:spcBef>
                          <a:spcPct val="0"/>
                        </a:spcBef>
                        <a:spcAft>
                          <a:spcPct val="0"/>
                        </a:spcAft>
                        <a:buClrTx/>
                        <a:buSzTx/>
                        <a:buFontTx/>
                        <a:buNone/>
                      </a:pPr>
                      <a:r>
                        <a:rPr kumimoji="0" lang="en-US" altLang="zh-CN" sz="1000" b="0" i="0" u="none" strike="noStrike" cap="none" normalizeH="0" baseline="0">
                          <a:ln>
                            <a:noFill/>
                          </a:ln>
                          <a:solidFill>
                            <a:schemeClr val="tx1"/>
                          </a:solidFill>
                          <a:effectLst/>
                          <a:latin typeface="Calibri" panose="020F0502020204030204" charset="0"/>
                          <a:ea typeface="宋体" panose="02010600030101010101" pitchFamily="2" charset="-122"/>
                          <a:cs typeface="Times New Roman" panose="02020603050405020304" pitchFamily="18" charset="0"/>
                        </a:rPr>
                        <a:t>297</a:t>
                      </a:r>
                      <a:endParaRPr kumimoji="0" lang="zh-CN" altLang="zh-CN" sz="1000" b="0" i="0" u="none" strike="noStrike" cap="none" normalizeH="0" baseline="0">
                        <a:ln>
                          <a:noFill/>
                        </a:ln>
                        <a:solidFill>
                          <a:schemeClr val="tx1"/>
                        </a:solidFill>
                        <a:effectLst/>
                        <a:latin typeface="Calibri" panose="020F0502020204030204" charset="0"/>
                        <a:ea typeface="宋体" panose="02010600030101010101" pitchFamily="2" charset="-122"/>
                        <a:cs typeface="Times New Roman" panose="02020603050405020304" pitchFamily="18" charset="0"/>
                      </a:endParaRPr>
                    </a:p>
                  </a:txBody>
                  <a:tcPr marL="66208" marR="66208"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algn="l" eaLnBrk="0" hangingPunct="0">
                        <a:spcBef>
                          <a:spcPct val="20000"/>
                        </a:spcBef>
                        <a:buClr>
                          <a:schemeClr val="bg2"/>
                        </a:buClr>
                        <a:buSzPct val="70000"/>
                        <a:buFont typeface="Wingdings" panose="05000000000000000000" pitchFamily="2" charset="2"/>
                        <a:defRPr sz="2800">
                          <a:solidFill>
                            <a:schemeClr val="tx1"/>
                          </a:solidFill>
                          <a:latin typeface="Times New Roman" panose="02020603050405020304" pitchFamily="18" charset="0"/>
                          <a:ea typeface="宋体" panose="02010600030101010101" pitchFamily="2" charset="-122"/>
                        </a:defRPr>
                      </a:lvl1pPr>
                      <a:lvl2pPr marL="742950" indent="-285750" algn="l" eaLnBrk="0" hangingPunct="0">
                        <a:spcBef>
                          <a:spcPct val="20000"/>
                        </a:spcBef>
                        <a:buClr>
                          <a:schemeClr val="accent2"/>
                        </a:buClr>
                        <a:buSzPct val="75000"/>
                        <a:buFont typeface="Wingdings" panose="05000000000000000000" pitchFamily="2" charset="2"/>
                        <a:defRPr sz="2400">
                          <a:solidFill>
                            <a:schemeClr val="tx1"/>
                          </a:solidFill>
                          <a:latin typeface="Times New Roman" panose="02020603050405020304" pitchFamily="18" charset="0"/>
                          <a:ea typeface="宋体" panose="02010600030101010101" pitchFamily="2" charset="-122"/>
                        </a:defRPr>
                      </a:lvl2pPr>
                      <a:lvl3pPr marL="1143000" indent="-228600" algn="l" eaLnBrk="0" hangingPunct="0">
                        <a:spcBef>
                          <a:spcPct val="20000"/>
                        </a:spcBef>
                        <a:buClr>
                          <a:schemeClr val="bg2"/>
                        </a:buClr>
                        <a:buSzPct val="65000"/>
                        <a:buFont typeface="Wingdings" panose="05000000000000000000" pitchFamily="2" charset="2"/>
                        <a:defRPr sz="2000">
                          <a:solidFill>
                            <a:schemeClr val="tx1"/>
                          </a:solidFill>
                          <a:latin typeface="Times New Roman" panose="02020603050405020304" pitchFamily="18" charset="0"/>
                          <a:ea typeface="宋体" panose="02010600030101010101" pitchFamily="2" charset="-122"/>
                        </a:defRPr>
                      </a:lvl3pPr>
                      <a:lvl4pPr marL="1600200" indent="-228600" algn="l" eaLnBrk="0" hangingPunct="0">
                        <a:spcBef>
                          <a:spcPct val="20000"/>
                        </a:spcBef>
                        <a:buClr>
                          <a:schemeClr val="accent2"/>
                        </a:buClr>
                        <a:buSzPct val="75000"/>
                        <a:buFont typeface="Wingdings" panose="05000000000000000000" pitchFamily="2" charset="2"/>
                        <a:defRPr>
                          <a:solidFill>
                            <a:schemeClr val="tx1"/>
                          </a:solidFill>
                          <a:latin typeface="Times New Roman" panose="02020603050405020304" pitchFamily="18" charset="0"/>
                          <a:ea typeface="宋体" panose="02010600030101010101" pitchFamily="2" charset="-122"/>
                        </a:defRPr>
                      </a:lvl4pPr>
                      <a:lvl5pPr marL="2057400" indent="-228600" algn="l" eaLnBrk="0" hangingPunct="0">
                        <a:spcBef>
                          <a:spcPct val="20000"/>
                        </a:spcBef>
                        <a:buClr>
                          <a:schemeClr val="accent1"/>
                        </a:buClr>
                        <a:buSzPct val="50000"/>
                        <a:buFont typeface="Wingdings" panose="05000000000000000000" pitchFamily="2" charset="2"/>
                        <a:defRPr>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20000"/>
                        </a:spcBef>
                        <a:spcAft>
                          <a:spcPct val="0"/>
                        </a:spcAft>
                        <a:buClr>
                          <a:schemeClr val="accent1"/>
                        </a:buClr>
                        <a:buSzPct val="50000"/>
                        <a:buFont typeface="Wingdings" panose="05000000000000000000" pitchFamily="2" charset="2"/>
                        <a:defRPr>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20000"/>
                        </a:spcBef>
                        <a:spcAft>
                          <a:spcPct val="0"/>
                        </a:spcAft>
                        <a:buClr>
                          <a:schemeClr val="accent1"/>
                        </a:buClr>
                        <a:buSzPct val="50000"/>
                        <a:buFont typeface="Wingdings" panose="05000000000000000000" pitchFamily="2" charset="2"/>
                        <a:defRPr>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20000"/>
                        </a:spcBef>
                        <a:spcAft>
                          <a:spcPct val="0"/>
                        </a:spcAft>
                        <a:buClr>
                          <a:schemeClr val="accent1"/>
                        </a:buClr>
                        <a:buSzPct val="50000"/>
                        <a:buFont typeface="Wingdings" panose="05000000000000000000" pitchFamily="2" charset="2"/>
                        <a:defRPr>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20000"/>
                        </a:spcBef>
                        <a:spcAft>
                          <a:spcPct val="0"/>
                        </a:spcAft>
                        <a:buClr>
                          <a:schemeClr val="accent1"/>
                        </a:buClr>
                        <a:buSzPct val="50000"/>
                        <a:buFont typeface="Wingdings" panose="05000000000000000000" pitchFamily="2" charset="2"/>
                        <a:defRPr>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15000"/>
                        </a:lnSpc>
                        <a:spcBef>
                          <a:spcPct val="0"/>
                        </a:spcBef>
                        <a:spcAft>
                          <a:spcPct val="0"/>
                        </a:spcAft>
                        <a:buClrTx/>
                        <a:buSzTx/>
                        <a:buFontTx/>
                        <a:buNone/>
                      </a:pPr>
                      <a:r>
                        <a:rPr kumimoji="0" lang="en-US" altLang="zh-CN" sz="1000" b="0" i="0" u="none" strike="noStrike" cap="none" normalizeH="0" baseline="0">
                          <a:ln>
                            <a:noFill/>
                          </a:ln>
                          <a:solidFill>
                            <a:schemeClr val="tx1"/>
                          </a:solidFill>
                          <a:effectLst/>
                          <a:latin typeface="Calibri" panose="020F0502020204030204" charset="0"/>
                          <a:ea typeface="宋体" panose="02010600030101010101" pitchFamily="2" charset="-122"/>
                          <a:cs typeface="Times New Roman" panose="02020603050405020304" pitchFamily="18" charset="0"/>
                        </a:rPr>
                        <a:t>2500</a:t>
                      </a:r>
                      <a:endParaRPr kumimoji="0" lang="zh-CN" altLang="zh-CN" sz="1000" b="0" i="0" u="none" strike="noStrike" cap="none" normalizeH="0" baseline="0">
                        <a:ln>
                          <a:noFill/>
                        </a:ln>
                        <a:solidFill>
                          <a:schemeClr val="tx1"/>
                        </a:solidFill>
                        <a:effectLst/>
                        <a:latin typeface="Calibri" panose="020F0502020204030204" charset="0"/>
                        <a:ea typeface="宋体" panose="02010600030101010101" pitchFamily="2" charset="-122"/>
                        <a:cs typeface="Times New Roman" panose="02020603050405020304" pitchFamily="18" charset="0"/>
                      </a:endParaRPr>
                    </a:p>
                  </a:txBody>
                  <a:tcPr marL="66208" marR="66208"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algn="l" eaLnBrk="0" hangingPunct="0">
                        <a:spcBef>
                          <a:spcPct val="20000"/>
                        </a:spcBef>
                        <a:buClr>
                          <a:schemeClr val="bg2"/>
                        </a:buClr>
                        <a:buSzPct val="70000"/>
                        <a:buFont typeface="Wingdings" panose="05000000000000000000" pitchFamily="2" charset="2"/>
                        <a:defRPr sz="2800">
                          <a:solidFill>
                            <a:schemeClr val="tx1"/>
                          </a:solidFill>
                          <a:latin typeface="Times New Roman" panose="02020603050405020304" pitchFamily="18" charset="0"/>
                          <a:ea typeface="宋体" panose="02010600030101010101" pitchFamily="2" charset="-122"/>
                        </a:defRPr>
                      </a:lvl1pPr>
                      <a:lvl2pPr marL="742950" indent="-285750" algn="l" eaLnBrk="0" hangingPunct="0">
                        <a:spcBef>
                          <a:spcPct val="20000"/>
                        </a:spcBef>
                        <a:buClr>
                          <a:schemeClr val="accent2"/>
                        </a:buClr>
                        <a:buSzPct val="75000"/>
                        <a:buFont typeface="Wingdings" panose="05000000000000000000" pitchFamily="2" charset="2"/>
                        <a:defRPr sz="2400">
                          <a:solidFill>
                            <a:schemeClr val="tx1"/>
                          </a:solidFill>
                          <a:latin typeface="Times New Roman" panose="02020603050405020304" pitchFamily="18" charset="0"/>
                          <a:ea typeface="宋体" panose="02010600030101010101" pitchFamily="2" charset="-122"/>
                        </a:defRPr>
                      </a:lvl2pPr>
                      <a:lvl3pPr marL="1143000" indent="-228600" algn="l" eaLnBrk="0" hangingPunct="0">
                        <a:spcBef>
                          <a:spcPct val="20000"/>
                        </a:spcBef>
                        <a:buClr>
                          <a:schemeClr val="bg2"/>
                        </a:buClr>
                        <a:buSzPct val="65000"/>
                        <a:buFont typeface="Wingdings" panose="05000000000000000000" pitchFamily="2" charset="2"/>
                        <a:defRPr sz="2000">
                          <a:solidFill>
                            <a:schemeClr val="tx1"/>
                          </a:solidFill>
                          <a:latin typeface="Times New Roman" panose="02020603050405020304" pitchFamily="18" charset="0"/>
                          <a:ea typeface="宋体" panose="02010600030101010101" pitchFamily="2" charset="-122"/>
                        </a:defRPr>
                      </a:lvl3pPr>
                      <a:lvl4pPr marL="1600200" indent="-228600" algn="l" eaLnBrk="0" hangingPunct="0">
                        <a:spcBef>
                          <a:spcPct val="20000"/>
                        </a:spcBef>
                        <a:buClr>
                          <a:schemeClr val="accent2"/>
                        </a:buClr>
                        <a:buSzPct val="75000"/>
                        <a:buFont typeface="Wingdings" panose="05000000000000000000" pitchFamily="2" charset="2"/>
                        <a:defRPr>
                          <a:solidFill>
                            <a:schemeClr val="tx1"/>
                          </a:solidFill>
                          <a:latin typeface="Times New Roman" panose="02020603050405020304" pitchFamily="18" charset="0"/>
                          <a:ea typeface="宋体" panose="02010600030101010101" pitchFamily="2" charset="-122"/>
                        </a:defRPr>
                      </a:lvl4pPr>
                      <a:lvl5pPr marL="2057400" indent="-228600" algn="l" eaLnBrk="0" hangingPunct="0">
                        <a:spcBef>
                          <a:spcPct val="20000"/>
                        </a:spcBef>
                        <a:buClr>
                          <a:schemeClr val="accent1"/>
                        </a:buClr>
                        <a:buSzPct val="50000"/>
                        <a:buFont typeface="Wingdings" panose="05000000000000000000" pitchFamily="2" charset="2"/>
                        <a:defRPr>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20000"/>
                        </a:spcBef>
                        <a:spcAft>
                          <a:spcPct val="0"/>
                        </a:spcAft>
                        <a:buClr>
                          <a:schemeClr val="accent1"/>
                        </a:buClr>
                        <a:buSzPct val="50000"/>
                        <a:buFont typeface="Wingdings" panose="05000000000000000000" pitchFamily="2" charset="2"/>
                        <a:defRPr>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20000"/>
                        </a:spcBef>
                        <a:spcAft>
                          <a:spcPct val="0"/>
                        </a:spcAft>
                        <a:buClr>
                          <a:schemeClr val="accent1"/>
                        </a:buClr>
                        <a:buSzPct val="50000"/>
                        <a:buFont typeface="Wingdings" panose="05000000000000000000" pitchFamily="2" charset="2"/>
                        <a:defRPr>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20000"/>
                        </a:spcBef>
                        <a:spcAft>
                          <a:spcPct val="0"/>
                        </a:spcAft>
                        <a:buClr>
                          <a:schemeClr val="accent1"/>
                        </a:buClr>
                        <a:buSzPct val="50000"/>
                        <a:buFont typeface="Wingdings" panose="05000000000000000000" pitchFamily="2" charset="2"/>
                        <a:defRPr>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20000"/>
                        </a:spcBef>
                        <a:spcAft>
                          <a:spcPct val="0"/>
                        </a:spcAft>
                        <a:buClr>
                          <a:schemeClr val="accent1"/>
                        </a:buClr>
                        <a:buSzPct val="50000"/>
                        <a:buFont typeface="Wingdings" panose="05000000000000000000" pitchFamily="2" charset="2"/>
                        <a:defRPr>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15000"/>
                        </a:lnSpc>
                        <a:spcBef>
                          <a:spcPct val="0"/>
                        </a:spcBef>
                        <a:spcAft>
                          <a:spcPct val="0"/>
                        </a:spcAft>
                        <a:buClrTx/>
                        <a:buSzTx/>
                        <a:buFontTx/>
                        <a:buNone/>
                      </a:pPr>
                      <a:r>
                        <a:rPr kumimoji="0" lang="en-US" altLang="zh-CN" sz="1000" b="0" i="0" u="none" strike="noStrike" cap="none" normalizeH="0" baseline="0">
                          <a:ln>
                            <a:noFill/>
                          </a:ln>
                          <a:solidFill>
                            <a:schemeClr val="tx1"/>
                          </a:solidFill>
                          <a:effectLst/>
                          <a:latin typeface="Calibri" panose="020F0502020204030204" charset="0"/>
                          <a:ea typeface="宋体" panose="02010600030101010101" pitchFamily="2" charset="-122"/>
                          <a:cs typeface="Times New Roman" panose="02020603050405020304" pitchFamily="18" charset="0"/>
                        </a:rPr>
                        <a:t>19100</a:t>
                      </a:r>
                      <a:endParaRPr kumimoji="0" lang="zh-CN" altLang="zh-CN" sz="1000" b="0" i="0" u="none" strike="noStrike" cap="none" normalizeH="0" baseline="0">
                        <a:ln>
                          <a:noFill/>
                        </a:ln>
                        <a:solidFill>
                          <a:schemeClr val="tx1"/>
                        </a:solidFill>
                        <a:effectLst/>
                        <a:latin typeface="Calibri" panose="020F0502020204030204" charset="0"/>
                        <a:ea typeface="宋体" panose="02010600030101010101" pitchFamily="2" charset="-122"/>
                        <a:cs typeface="Times New Roman" panose="02020603050405020304" pitchFamily="18" charset="0"/>
                      </a:endParaRPr>
                    </a:p>
                  </a:txBody>
                  <a:tcPr marL="66208" marR="66208"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algn="l" eaLnBrk="0" hangingPunct="0">
                        <a:spcBef>
                          <a:spcPct val="20000"/>
                        </a:spcBef>
                        <a:buClr>
                          <a:schemeClr val="bg2"/>
                        </a:buClr>
                        <a:buSzPct val="70000"/>
                        <a:buFont typeface="Wingdings" panose="05000000000000000000" pitchFamily="2" charset="2"/>
                        <a:defRPr sz="2800">
                          <a:solidFill>
                            <a:schemeClr val="tx1"/>
                          </a:solidFill>
                          <a:latin typeface="Times New Roman" panose="02020603050405020304" pitchFamily="18" charset="0"/>
                          <a:ea typeface="宋体" panose="02010600030101010101" pitchFamily="2" charset="-122"/>
                        </a:defRPr>
                      </a:lvl1pPr>
                      <a:lvl2pPr marL="742950" indent="-285750" algn="l" eaLnBrk="0" hangingPunct="0">
                        <a:spcBef>
                          <a:spcPct val="20000"/>
                        </a:spcBef>
                        <a:buClr>
                          <a:schemeClr val="accent2"/>
                        </a:buClr>
                        <a:buSzPct val="75000"/>
                        <a:buFont typeface="Wingdings" panose="05000000000000000000" pitchFamily="2" charset="2"/>
                        <a:defRPr sz="2400">
                          <a:solidFill>
                            <a:schemeClr val="tx1"/>
                          </a:solidFill>
                          <a:latin typeface="Times New Roman" panose="02020603050405020304" pitchFamily="18" charset="0"/>
                          <a:ea typeface="宋体" panose="02010600030101010101" pitchFamily="2" charset="-122"/>
                        </a:defRPr>
                      </a:lvl2pPr>
                      <a:lvl3pPr marL="1143000" indent="-228600" algn="l" eaLnBrk="0" hangingPunct="0">
                        <a:spcBef>
                          <a:spcPct val="20000"/>
                        </a:spcBef>
                        <a:buClr>
                          <a:schemeClr val="bg2"/>
                        </a:buClr>
                        <a:buSzPct val="65000"/>
                        <a:buFont typeface="Wingdings" panose="05000000000000000000" pitchFamily="2" charset="2"/>
                        <a:defRPr sz="2000">
                          <a:solidFill>
                            <a:schemeClr val="tx1"/>
                          </a:solidFill>
                          <a:latin typeface="Times New Roman" panose="02020603050405020304" pitchFamily="18" charset="0"/>
                          <a:ea typeface="宋体" panose="02010600030101010101" pitchFamily="2" charset="-122"/>
                        </a:defRPr>
                      </a:lvl3pPr>
                      <a:lvl4pPr marL="1600200" indent="-228600" algn="l" eaLnBrk="0" hangingPunct="0">
                        <a:spcBef>
                          <a:spcPct val="20000"/>
                        </a:spcBef>
                        <a:buClr>
                          <a:schemeClr val="accent2"/>
                        </a:buClr>
                        <a:buSzPct val="75000"/>
                        <a:buFont typeface="Wingdings" panose="05000000000000000000" pitchFamily="2" charset="2"/>
                        <a:defRPr>
                          <a:solidFill>
                            <a:schemeClr val="tx1"/>
                          </a:solidFill>
                          <a:latin typeface="Times New Roman" panose="02020603050405020304" pitchFamily="18" charset="0"/>
                          <a:ea typeface="宋体" panose="02010600030101010101" pitchFamily="2" charset="-122"/>
                        </a:defRPr>
                      </a:lvl4pPr>
                      <a:lvl5pPr marL="2057400" indent="-228600" algn="l" eaLnBrk="0" hangingPunct="0">
                        <a:spcBef>
                          <a:spcPct val="20000"/>
                        </a:spcBef>
                        <a:buClr>
                          <a:schemeClr val="accent1"/>
                        </a:buClr>
                        <a:buSzPct val="50000"/>
                        <a:buFont typeface="Wingdings" panose="05000000000000000000" pitchFamily="2" charset="2"/>
                        <a:defRPr>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20000"/>
                        </a:spcBef>
                        <a:spcAft>
                          <a:spcPct val="0"/>
                        </a:spcAft>
                        <a:buClr>
                          <a:schemeClr val="accent1"/>
                        </a:buClr>
                        <a:buSzPct val="50000"/>
                        <a:buFont typeface="Wingdings" panose="05000000000000000000" pitchFamily="2" charset="2"/>
                        <a:defRPr>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20000"/>
                        </a:spcBef>
                        <a:spcAft>
                          <a:spcPct val="0"/>
                        </a:spcAft>
                        <a:buClr>
                          <a:schemeClr val="accent1"/>
                        </a:buClr>
                        <a:buSzPct val="50000"/>
                        <a:buFont typeface="Wingdings" panose="05000000000000000000" pitchFamily="2" charset="2"/>
                        <a:defRPr>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20000"/>
                        </a:spcBef>
                        <a:spcAft>
                          <a:spcPct val="0"/>
                        </a:spcAft>
                        <a:buClr>
                          <a:schemeClr val="accent1"/>
                        </a:buClr>
                        <a:buSzPct val="50000"/>
                        <a:buFont typeface="Wingdings" panose="05000000000000000000" pitchFamily="2" charset="2"/>
                        <a:defRPr>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20000"/>
                        </a:spcBef>
                        <a:spcAft>
                          <a:spcPct val="0"/>
                        </a:spcAft>
                        <a:buClr>
                          <a:schemeClr val="accent1"/>
                        </a:buClr>
                        <a:buSzPct val="50000"/>
                        <a:buFont typeface="Wingdings" panose="05000000000000000000" pitchFamily="2" charset="2"/>
                        <a:defRPr>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15000"/>
                        </a:lnSpc>
                        <a:spcBef>
                          <a:spcPct val="0"/>
                        </a:spcBef>
                        <a:spcAft>
                          <a:spcPct val="0"/>
                        </a:spcAft>
                        <a:buClrTx/>
                        <a:buSzTx/>
                        <a:buFontTx/>
                        <a:buNone/>
                      </a:pPr>
                      <a:r>
                        <a:rPr kumimoji="0" lang="en-US" altLang="zh-CN" sz="1000" b="0" i="0" u="none" strike="noStrike" cap="none" normalizeH="0" baseline="0">
                          <a:ln>
                            <a:noFill/>
                          </a:ln>
                          <a:solidFill>
                            <a:schemeClr val="tx1"/>
                          </a:solidFill>
                          <a:effectLst/>
                          <a:latin typeface="Calibri" panose="020F0502020204030204" charset="0"/>
                          <a:ea typeface="宋体" panose="02010600030101010101" pitchFamily="2" charset="-122"/>
                          <a:cs typeface="Times New Roman" panose="02020603050405020304" pitchFamily="18" charset="0"/>
                        </a:rPr>
                        <a:t>1250</a:t>
                      </a:r>
                      <a:endParaRPr kumimoji="0" lang="zh-CN" altLang="zh-CN" sz="1000" b="0" i="0" u="none" strike="noStrike" cap="none" normalizeH="0" baseline="0">
                        <a:ln>
                          <a:noFill/>
                        </a:ln>
                        <a:solidFill>
                          <a:schemeClr val="tx1"/>
                        </a:solidFill>
                        <a:effectLst/>
                        <a:latin typeface="Calibri" panose="020F0502020204030204" charset="0"/>
                        <a:ea typeface="宋体" panose="02010600030101010101" pitchFamily="2" charset="-122"/>
                        <a:cs typeface="Times New Roman" panose="02020603050405020304" pitchFamily="18" charset="0"/>
                      </a:endParaRPr>
                    </a:p>
                  </a:txBody>
                  <a:tcPr marL="66208" marR="66208"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algn="l" eaLnBrk="0" hangingPunct="0">
                        <a:spcBef>
                          <a:spcPct val="20000"/>
                        </a:spcBef>
                        <a:buClr>
                          <a:schemeClr val="bg2"/>
                        </a:buClr>
                        <a:buSzPct val="70000"/>
                        <a:buFont typeface="Wingdings" panose="05000000000000000000" pitchFamily="2" charset="2"/>
                        <a:defRPr sz="2800">
                          <a:solidFill>
                            <a:schemeClr val="tx1"/>
                          </a:solidFill>
                          <a:latin typeface="Times New Roman" panose="02020603050405020304" pitchFamily="18" charset="0"/>
                          <a:ea typeface="宋体" panose="02010600030101010101" pitchFamily="2" charset="-122"/>
                        </a:defRPr>
                      </a:lvl1pPr>
                      <a:lvl2pPr marL="742950" indent="-285750" algn="l" eaLnBrk="0" hangingPunct="0">
                        <a:spcBef>
                          <a:spcPct val="20000"/>
                        </a:spcBef>
                        <a:buClr>
                          <a:schemeClr val="accent2"/>
                        </a:buClr>
                        <a:buSzPct val="75000"/>
                        <a:buFont typeface="Wingdings" panose="05000000000000000000" pitchFamily="2" charset="2"/>
                        <a:defRPr sz="2400">
                          <a:solidFill>
                            <a:schemeClr val="tx1"/>
                          </a:solidFill>
                          <a:latin typeface="Times New Roman" panose="02020603050405020304" pitchFamily="18" charset="0"/>
                          <a:ea typeface="宋体" panose="02010600030101010101" pitchFamily="2" charset="-122"/>
                        </a:defRPr>
                      </a:lvl2pPr>
                      <a:lvl3pPr marL="1143000" indent="-228600" algn="l" eaLnBrk="0" hangingPunct="0">
                        <a:spcBef>
                          <a:spcPct val="20000"/>
                        </a:spcBef>
                        <a:buClr>
                          <a:schemeClr val="bg2"/>
                        </a:buClr>
                        <a:buSzPct val="65000"/>
                        <a:buFont typeface="Wingdings" panose="05000000000000000000" pitchFamily="2" charset="2"/>
                        <a:defRPr sz="2000">
                          <a:solidFill>
                            <a:schemeClr val="tx1"/>
                          </a:solidFill>
                          <a:latin typeface="Times New Roman" panose="02020603050405020304" pitchFamily="18" charset="0"/>
                          <a:ea typeface="宋体" panose="02010600030101010101" pitchFamily="2" charset="-122"/>
                        </a:defRPr>
                      </a:lvl3pPr>
                      <a:lvl4pPr marL="1600200" indent="-228600" algn="l" eaLnBrk="0" hangingPunct="0">
                        <a:spcBef>
                          <a:spcPct val="20000"/>
                        </a:spcBef>
                        <a:buClr>
                          <a:schemeClr val="accent2"/>
                        </a:buClr>
                        <a:buSzPct val="75000"/>
                        <a:buFont typeface="Wingdings" panose="05000000000000000000" pitchFamily="2" charset="2"/>
                        <a:defRPr>
                          <a:solidFill>
                            <a:schemeClr val="tx1"/>
                          </a:solidFill>
                          <a:latin typeface="Times New Roman" panose="02020603050405020304" pitchFamily="18" charset="0"/>
                          <a:ea typeface="宋体" panose="02010600030101010101" pitchFamily="2" charset="-122"/>
                        </a:defRPr>
                      </a:lvl4pPr>
                      <a:lvl5pPr marL="2057400" indent="-228600" algn="l" eaLnBrk="0" hangingPunct="0">
                        <a:spcBef>
                          <a:spcPct val="20000"/>
                        </a:spcBef>
                        <a:buClr>
                          <a:schemeClr val="accent1"/>
                        </a:buClr>
                        <a:buSzPct val="50000"/>
                        <a:buFont typeface="Wingdings" panose="05000000000000000000" pitchFamily="2" charset="2"/>
                        <a:defRPr>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20000"/>
                        </a:spcBef>
                        <a:spcAft>
                          <a:spcPct val="0"/>
                        </a:spcAft>
                        <a:buClr>
                          <a:schemeClr val="accent1"/>
                        </a:buClr>
                        <a:buSzPct val="50000"/>
                        <a:buFont typeface="Wingdings" panose="05000000000000000000" pitchFamily="2" charset="2"/>
                        <a:defRPr>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20000"/>
                        </a:spcBef>
                        <a:spcAft>
                          <a:spcPct val="0"/>
                        </a:spcAft>
                        <a:buClr>
                          <a:schemeClr val="accent1"/>
                        </a:buClr>
                        <a:buSzPct val="50000"/>
                        <a:buFont typeface="Wingdings" panose="05000000000000000000" pitchFamily="2" charset="2"/>
                        <a:defRPr>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20000"/>
                        </a:spcBef>
                        <a:spcAft>
                          <a:spcPct val="0"/>
                        </a:spcAft>
                        <a:buClr>
                          <a:schemeClr val="accent1"/>
                        </a:buClr>
                        <a:buSzPct val="50000"/>
                        <a:buFont typeface="Wingdings" panose="05000000000000000000" pitchFamily="2" charset="2"/>
                        <a:defRPr>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20000"/>
                        </a:spcBef>
                        <a:spcAft>
                          <a:spcPct val="0"/>
                        </a:spcAft>
                        <a:buClr>
                          <a:schemeClr val="accent1"/>
                        </a:buClr>
                        <a:buSzPct val="50000"/>
                        <a:buFont typeface="Wingdings" panose="05000000000000000000" pitchFamily="2" charset="2"/>
                        <a:defRPr>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15000"/>
                        </a:lnSpc>
                        <a:spcBef>
                          <a:spcPct val="0"/>
                        </a:spcBef>
                        <a:spcAft>
                          <a:spcPct val="0"/>
                        </a:spcAft>
                        <a:buClrTx/>
                        <a:buSzTx/>
                        <a:buFontTx/>
                        <a:buNone/>
                      </a:pPr>
                      <a:r>
                        <a:rPr kumimoji="0" lang="en-US" altLang="zh-CN" sz="1000" b="0" i="0" u="none" strike="noStrike" cap="none" normalizeH="0" baseline="0">
                          <a:ln>
                            <a:noFill/>
                          </a:ln>
                          <a:solidFill>
                            <a:schemeClr val="tx1"/>
                          </a:solidFill>
                          <a:effectLst/>
                          <a:latin typeface="Calibri" panose="020F0502020204030204" charset="0"/>
                          <a:ea typeface="宋体" panose="02010600030101010101" pitchFamily="2" charset="-122"/>
                          <a:cs typeface="Times New Roman" panose="02020603050405020304" pitchFamily="18" charset="0"/>
                        </a:rPr>
                        <a:t>64</a:t>
                      </a:r>
                      <a:endParaRPr kumimoji="0" lang="zh-CN" altLang="zh-CN" sz="1000" b="0" i="0" u="none" strike="noStrike" cap="none" normalizeH="0" baseline="0">
                        <a:ln>
                          <a:noFill/>
                        </a:ln>
                        <a:solidFill>
                          <a:schemeClr val="tx1"/>
                        </a:solidFill>
                        <a:effectLst/>
                        <a:latin typeface="Calibri" panose="020F0502020204030204" charset="0"/>
                        <a:ea typeface="宋体" panose="02010600030101010101" pitchFamily="2" charset="-122"/>
                        <a:cs typeface="Times New Roman" panose="02020603050405020304" pitchFamily="18" charset="0"/>
                      </a:endParaRPr>
                    </a:p>
                  </a:txBody>
                  <a:tcPr marL="66208" marR="66208"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8"/>
                  </a:ext>
                </a:extLst>
              </a:tr>
            </a:tbl>
          </a:graphicData>
        </a:graphic>
      </p:graphicFrame>
    </p:spTree>
    <p:extLst>
      <p:ext uri="{BB962C8B-B14F-4D97-AF65-F5344CB8AC3E}">
        <p14:creationId xmlns:p14="http://schemas.microsoft.com/office/powerpoint/2010/main" val="1721436349"/>
      </p:ext>
    </p:extLst>
  </p:cSld>
  <p:clrMapOvr>
    <a:masterClrMapping/>
  </p:clrMapOvr>
</p:sld>
</file>

<file path=ppt/slides/slide3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组合 4"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GrpSpPr/>
          <p:nvPr/>
        </p:nvGrpSpPr>
        <p:grpSpPr>
          <a:xfrm>
            <a:off x="4903953" y="4119151"/>
            <a:ext cx="2320689" cy="2247029"/>
            <a:chOff x="4903953" y="4119151"/>
            <a:chExt cx="2320689" cy="2247029"/>
          </a:xfrm>
        </p:grpSpPr>
        <p:sp>
          <p:nvSpPr>
            <p:cNvPr id="32" name="椭圆 31"/>
            <p:cNvSpPr/>
            <p:nvPr/>
          </p:nvSpPr>
          <p:spPr>
            <a:xfrm>
              <a:off x="4977613" y="4119151"/>
              <a:ext cx="2247029" cy="2247029"/>
            </a:xfrm>
            <a:prstGeom prst="ellipse">
              <a:avLst/>
            </a:prstGeom>
            <a:solidFill>
              <a:srgbClr val="365B7C"/>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9" name="Rectangle 42"/>
            <p:cNvSpPr/>
            <p:nvPr/>
          </p:nvSpPr>
          <p:spPr>
            <a:xfrm>
              <a:off x="4903953" y="5198651"/>
              <a:ext cx="2122805" cy="512445"/>
            </a:xfrm>
            <a:prstGeom prst="rect">
              <a:avLst/>
            </a:prstGeom>
            <a:noFill/>
            <a:ln w="12700" cap="flat" cmpd="sng" algn="ctr">
              <a:noFill/>
              <a:prstDash val="solid"/>
            </a:ln>
            <a:effectLst/>
          </p:spPr>
          <p:txBody>
            <a:bodyPr lIns="91440" tIns="0" rIns="91440" bIns="0" rtlCol="0" anchor="t"/>
            <a:lstStyle/>
            <a:p>
              <a:pPr algn="r"/>
              <a:r>
                <a:rPr lang="en-US" altLang="zh-CN" sz="4400" b="1" dirty="0">
                  <a:solidFill>
                    <a:schemeClr val="bg1"/>
                  </a:solidFill>
                  <a:latin typeface="Arial" panose="020B0604020202020204" pitchFamily="34" charset="0"/>
                  <a:cs typeface="Arial" panose="020B0604020202020204" pitchFamily="34" charset="0"/>
                  <a:sym typeface="+mn-ea"/>
                </a:rPr>
                <a:t>任务二  </a:t>
              </a:r>
              <a:r>
                <a:rPr lang="en-US" altLang="zh-CN" sz="4400" b="1" dirty="0">
                  <a:solidFill>
                    <a:schemeClr val="bg1"/>
                  </a:solidFill>
                  <a:latin typeface="Arial" panose="020B0604020202020204" pitchFamily="34" charset="0"/>
                  <a:cs typeface="Arial" panose="020B0604020202020204" pitchFamily="34" charset="0"/>
                </a:rPr>
                <a:t>   </a:t>
              </a:r>
              <a:endParaRPr lang="zh-CN" altLang="en-US" sz="4400" b="1" dirty="0">
                <a:solidFill>
                  <a:schemeClr val="bg1"/>
                </a:solidFill>
                <a:latin typeface="Arial" panose="020B0604020202020204" pitchFamily="34" charset="0"/>
                <a:cs typeface="Arial" panose="020B0604020202020204" pitchFamily="34" charset="0"/>
              </a:endParaRPr>
            </a:p>
          </p:txBody>
        </p:sp>
      </p:grpSp>
      <p:sp>
        <p:nvSpPr>
          <p:cNvPr id="25" name="矩形 24"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549157" y="-975631"/>
            <a:ext cx="583096" cy="838080"/>
          </a:xfrm>
          <a:prstGeom prst="rect">
            <a:avLst/>
          </a:prstGeom>
          <a:solidFill>
            <a:srgbClr val="365B7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 name="矩形 25"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1132253" y="-975631"/>
            <a:ext cx="583096" cy="838080"/>
          </a:xfrm>
          <a:prstGeom prst="rect">
            <a:avLst/>
          </a:prstGeom>
          <a:solidFill>
            <a:srgbClr val="96648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 name="矩形 26"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1715349" y="-975631"/>
            <a:ext cx="583096" cy="838080"/>
          </a:xfrm>
          <a:prstGeom prst="rect">
            <a:avLst/>
          </a:prstGeom>
          <a:solidFill>
            <a:srgbClr val="D06F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 name="矩形 27"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2298446" y="-975631"/>
            <a:ext cx="583096" cy="838080"/>
          </a:xfrm>
          <a:prstGeom prst="rect">
            <a:avLst/>
          </a:prstGeom>
          <a:solidFill>
            <a:srgbClr val="F779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 name="矩形 28"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2881542" y="-975631"/>
            <a:ext cx="583096" cy="838080"/>
          </a:xfrm>
          <a:prstGeom prst="rect">
            <a:avLst/>
          </a:prstGeom>
          <a:solidFill>
            <a:srgbClr val="F8AD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4" name="组合 3"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GrpSpPr/>
          <p:nvPr/>
        </p:nvGrpSpPr>
        <p:grpSpPr>
          <a:xfrm rot="2280000">
            <a:off x="3649048" y="3188960"/>
            <a:ext cx="2765770" cy="1792588"/>
            <a:chOff x="3335358" y="3884920"/>
            <a:chExt cx="2765770" cy="1792588"/>
          </a:xfrm>
        </p:grpSpPr>
        <p:sp>
          <p:nvSpPr>
            <p:cNvPr id="30" name="任意多边形 29"/>
            <p:cNvSpPr>
              <a:spLocks noChangeAspect="1"/>
            </p:cNvSpPr>
            <p:nvPr/>
          </p:nvSpPr>
          <p:spPr>
            <a:xfrm rot="16200000" flipH="1">
              <a:off x="3821949" y="3398329"/>
              <a:ext cx="1792588" cy="2765770"/>
            </a:xfrm>
            <a:custGeom>
              <a:avLst/>
              <a:gdLst>
                <a:gd name="connsiteX0" fmla="*/ 752620 w 1505240"/>
                <a:gd name="connsiteY0" fmla="*/ 0 h 2322423"/>
                <a:gd name="connsiteX1" fmla="*/ 1505240 w 1505240"/>
                <a:gd name="connsiteY1" fmla="*/ 752620 h 2322423"/>
                <a:gd name="connsiteX2" fmla="*/ 1446095 w 1505240"/>
                <a:gd name="connsiteY2" fmla="*/ 1045574 h 2322423"/>
                <a:gd name="connsiteX3" fmla="*/ 1426537 w 1505240"/>
                <a:gd name="connsiteY3" fmla="*/ 1081607 h 2322423"/>
                <a:gd name="connsiteX4" fmla="*/ 1430918 w 1505240"/>
                <a:gd name="connsiteY4" fmla="*/ 1081607 h 2322423"/>
                <a:gd name="connsiteX5" fmla="*/ 1390137 w 1505240"/>
                <a:gd name="connsiteY5" fmla="*/ 1177352 h 2322423"/>
                <a:gd name="connsiteX6" fmla="*/ 752620 w 1505240"/>
                <a:gd name="connsiteY6" fmla="*/ 2322423 h 2322423"/>
                <a:gd name="connsiteX7" fmla="*/ 115103 w 1505240"/>
                <a:gd name="connsiteY7" fmla="*/ 1177352 h 2322423"/>
                <a:gd name="connsiteX8" fmla="*/ 74322 w 1505240"/>
                <a:gd name="connsiteY8" fmla="*/ 1081607 h 2322423"/>
                <a:gd name="connsiteX9" fmla="*/ 78703 w 1505240"/>
                <a:gd name="connsiteY9" fmla="*/ 1081607 h 2322423"/>
                <a:gd name="connsiteX10" fmla="*/ 59145 w 1505240"/>
                <a:gd name="connsiteY10" fmla="*/ 1045574 h 2322423"/>
                <a:gd name="connsiteX11" fmla="*/ 0 w 1505240"/>
                <a:gd name="connsiteY11" fmla="*/ 752620 h 2322423"/>
                <a:gd name="connsiteX12" fmla="*/ 752620 w 1505240"/>
                <a:gd name="connsiteY12" fmla="*/ 0 h 2322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05240" h="2322423">
                  <a:moveTo>
                    <a:pt x="752620" y="0"/>
                  </a:moveTo>
                  <a:cubicBezTo>
                    <a:pt x="1168281" y="0"/>
                    <a:pt x="1505240" y="336959"/>
                    <a:pt x="1505240" y="752620"/>
                  </a:cubicBezTo>
                  <a:cubicBezTo>
                    <a:pt x="1505240" y="856535"/>
                    <a:pt x="1484180" y="955532"/>
                    <a:pt x="1446095" y="1045574"/>
                  </a:cubicBezTo>
                  <a:lnTo>
                    <a:pt x="1426537" y="1081607"/>
                  </a:lnTo>
                  <a:lnTo>
                    <a:pt x="1430918" y="1081607"/>
                  </a:lnTo>
                  <a:lnTo>
                    <a:pt x="1390137" y="1177352"/>
                  </a:lnTo>
                  <a:cubicBezTo>
                    <a:pt x="1254093" y="1482617"/>
                    <a:pt x="1075327" y="1830597"/>
                    <a:pt x="752620" y="2322423"/>
                  </a:cubicBezTo>
                  <a:cubicBezTo>
                    <a:pt x="429913" y="1830597"/>
                    <a:pt x="251148" y="1482617"/>
                    <a:pt x="115103" y="1177352"/>
                  </a:cubicBezTo>
                  <a:lnTo>
                    <a:pt x="74322" y="1081607"/>
                  </a:lnTo>
                  <a:lnTo>
                    <a:pt x="78703" y="1081607"/>
                  </a:lnTo>
                  <a:lnTo>
                    <a:pt x="59145" y="1045574"/>
                  </a:lnTo>
                  <a:cubicBezTo>
                    <a:pt x="21060" y="955532"/>
                    <a:pt x="0" y="856535"/>
                    <a:pt x="0" y="752620"/>
                  </a:cubicBezTo>
                  <a:cubicBezTo>
                    <a:pt x="0" y="336959"/>
                    <a:pt x="336959" y="0"/>
                    <a:pt x="752620" y="0"/>
                  </a:cubicBezTo>
                  <a:close/>
                </a:path>
              </a:pathLst>
            </a:custGeom>
            <a:solidFill>
              <a:srgbClr val="D06F8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31" name="MH_Other_4" descr="e7d195523061f1c0deeec63e560781cfd59afb0ea006f2a87ABB68BF51EA6619813959095094C18C62A12F549504892A4AAA8C1554C6663626E05CA27F281A14E6983772AFC3FB97135759321DEA3D703E9D8D869A2273EEB2A0BB67749286FC6AC0CABC13E93DFA52684F44072F01AF674423D8E4F9F8BECABFE5771A30929D6D0D81E4AAAF4547CD35BA5A33B94A9D"/>
            <p:cNvSpPr>
              <a:spLocks noChangeAspect="1"/>
            </p:cNvSpPr>
            <p:nvPr>
              <p:custDataLst>
                <p:tags r:id="rId2"/>
              </p:custDataLst>
            </p:nvPr>
          </p:nvSpPr>
          <p:spPr>
            <a:xfrm rot="16200000" flipH="1">
              <a:off x="3679128" y="4213441"/>
              <a:ext cx="1105046" cy="1105046"/>
            </a:xfrm>
            <a:prstGeom prst="ellipse">
              <a:avLst/>
            </a:prstGeom>
            <a:gradFill flip="none" rotWithShape="1">
              <a:gsLst>
                <a:gs pos="100000">
                  <a:schemeClr val="bg1"/>
                </a:gs>
                <a:gs pos="0">
                  <a:srgbClr val="E0E0E0"/>
                </a:gs>
              </a:gsLst>
              <a:lin ang="8100000" scaled="0"/>
              <a:tileRect/>
            </a:gradFill>
            <a:ln w="9525">
              <a:gradFill>
                <a:gsLst>
                  <a:gs pos="100000">
                    <a:schemeClr val="bg1">
                      <a:lumMod val="85000"/>
                    </a:schemeClr>
                  </a:gs>
                  <a:gs pos="0">
                    <a:schemeClr val="bg1"/>
                  </a:gs>
                </a:gsLst>
                <a:lin ang="8100000" scaled="0"/>
              </a:gradFill>
            </a:ln>
            <a:effectLst>
              <a:outerShdw blurRad="279400" dist="1016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en-US" sz="2400">
                <a:solidFill>
                  <a:prstClr val="white"/>
                </a:solidFill>
                <a:sym typeface="+mn-lt"/>
              </a:endParaRPr>
            </a:p>
          </p:txBody>
        </p:sp>
        <p:sp>
          <p:nvSpPr>
            <p:cNvPr id="34" name="Freeform 26"/>
            <p:cNvSpPr>
              <a:spLocks noEditPoints="1"/>
            </p:cNvSpPr>
            <p:nvPr/>
          </p:nvSpPr>
          <p:spPr bwMode="auto">
            <a:xfrm rot="19320000">
              <a:off x="4031423" y="4569968"/>
              <a:ext cx="373097" cy="391989"/>
            </a:xfrm>
            <a:custGeom>
              <a:avLst/>
              <a:gdLst>
                <a:gd name="T0" fmla="*/ 139 w 577"/>
                <a:gd name="T1" fmla="*/ 87 h 609"/>
                <a:gd name="T2" fmla="*/ 27 w 577"/>
                <a:gd name="T3" fmla="*/ 87 h 609"/>
                <a:gd name="T4" fmla="*/ 27 w 577"/>
                <a:gd name="T5" fmla="*/ 48 h 609"/>
                <a:gd name="T6" fmla="*/ 139 w 577"/>
                <a:gd name="T7" fmla="*/ 48 h 609"/>
                <a:gd name="T8" fmla="*/ 139 w 577"/>
                <a:gd name="T9" fmla="*/ 87 h 609"/>
                <a:gd name="T10" fmla="*/ 139 w 577"/>
                <a:gd name="T11" fmla="*/ 179 h 609"/>
                <a:gd name="T12" fmla="*/ 27 w 577"/>
                <a:gd name="T13" fmla="*/ 179 h 609"/>
                <a:gd name="T14" fmla="*/ 27 w 577"/>
                <a:gd name="T15" fmla="*/ 140 h 609"/>
                <a:gd name="T16" fmla="*/ 139 w 577"/>
                <a:gd name="T17" fmla="*/ 140 h 609"/>
                <a:gd name="T18" fmla="*/ 139 w 577"/>
                <a:gd name="T19" fmla="*/ 179 h 609"/>
                <a:gd name="T20" fmla="*/ 139 w 577"/>
                <a:gd name="T21" fmla="*/ 271 h 609"/>
                <a:gd name="T22" fmla="*/ 27 w 577"/>
                <a:gd name="T23" fmla="*/ 271 h 609"/>
                <a:gd name="T24" fmla="*/ 27 w 577"/>
                <a:gd name="T25" fmla="*/ 232 h 609"/>
                <a:gd name="T26" fmla="*/ 139 w 577"/>
                <a:gd name="T27" fmla="*/ 232 h 609"/>
                <a:gd name="T28" fmla="*/ 139 w 577"/>
                <a:gd name="T29" fmla="*/ 271 h 609"/>
                <a:gd name="T30" fmla="*/ 0 w 577"/>
                <a:gd name="T31" fmla="*/ 609 h 609"/>
                <a:gd name="T32" fmla="*/ 166 w 577"/>
                <a:gd name="T33" fmla="*/ 609 h 609"/>
                <a:gd name="T34" fmla="*/ 166 w 577"/>
                <a:gd name="T35" fmla="*/ 0 h 609"/>
                <a:gd name="T36" fmla="*/ 0 w 577"/>
                <a:gd name="T37" fmla="*/ 0 h 609"/>
                <a:gd name="T38" fmla="*/ 0 w 577"/>
                <a:gd name="T39" fmla="*/ 609 h 609"/>
                <a:gd name="T40" fmla="*/ 344 w 577"/>
                <a:gd name="T41" fmla="*/ 87 h 609"/>
                <a:gd name="T42" fmla="*/ 232 w 577"/>
                <a:gd name="T43" fmla="*/ 87 h 609"/>
                <a:gd name="T44" fmla="*/ 232 w 577"/>
                <a:gd name="T45" fmla="*/ 48 h 609"/>
                <a:gd name="T46" fmla="*/ 344 w 577"/>
                <a:gd name="T47" fmla="*/ 48 h 609"/>
                <a:gd name="T48" fmla="*/ 344 w 577"/>
                <a:gd name="T49" fmla="*/ 87 h 609"/>
                <a:gd name="T50" fmla="*/ 344 w 577"/>
                <a:gd name="T51" fmla="*/ 179 h 609"/>
                <a:gd name="T52" fmla="*/ 232 w 577"/>
                <a:gd name="T53" fmla="*/ 179 h 609"/>
                <a:gd name="T54" fmla="*/ 232 w 577"/>
                <a:gd name="T55" fmla="*/ 140 h 609"/>
                <a:gd name="T56" fmla="*/ 344 w 577"/>
                <a:gd name="T57" fmla="*/ 140 h 609"/>
                <a:gd name="T58" fmla="*/ 344 w 577"/>
                <a:gd name="T59" fmla="*/ 179 h 609"/>
                <a:gd name="T60" fmla="*/ 344 w 577"/>
                <a:gd name="T61" fmla="*/ 271 h 609"/>
                <a:gd name="T62" fmla="*/ 232 w 577"/>
                <a:gd name="T63" fmla="*/ 271 h 609"/>
                <a:gd name="T64" fmla="*/ 232 w 577"/>
                <a:gd name="T65" fmla="*/ 232 h 609"/>
                <a:gd name="T66" fmla="*/ 344 w 577"/>
                <a:gd name="T67" fmla="*/ 232 h 609"/>
                <a:gd name="T68" fmla="*/ 344 w 577"/>
                <a:gd name="T69" fmla="*/ 271 h 609"/>
                <a:gd name="T70" fmla="*/ 205 w 577"/>
                <a:gd name="T71" fmla="*/ 609 h 609"/>
                <a:gd name="T72" fmla="*/ 371 w 577"/>
                <a:gd name="T73" fmla="*/ 609 h 609"/>
                <a:gd name="T74" fmla="*/ 371 w 577"/>
                <a:gd name="T75" fmla="*/ 0 h 609"/>
                <a:gd name="T76" fmla="*/ 205 w 577"/>
                <a:gd name="T77" fmla="*/ 0 h 609"/>
                <a:gd name="T78" fmla="*/ 205 w 577"/>
                <a:gd name="T79" fmla="*/ 609 h 609"/>
                <a:gd name="T80" fmla="*/ 549 w 577"/>
                <a:gd name="T81" fmla="*/ 87 h 609"/>
                <a:gd name="T82" fmla="*/ 437 w 577"/>
                <a:gd name="T83" fmla="*/ 87 h 609"/>
                <a:gd name="T84" fmla="*/ 437 w 577"/>
                <a:gd name="T85" fmla="*/ 48 h 609"/>
                <a:gd name="T86" fmla="*/ 549 w 577"/>
                <a:gd name="T87" fmla="*/ 48 h 609"/>
                <a:gd name="T88" fmla="*/ 549 w 577"/>
                <a:gd name="T89" fmla="*/ 87 h 609"/>
                <a:gd name="T90" fmla="*/ 549 w 577"/>
                <a:gd name="T91" fmla="*/ 179 h 609"/>
                <a:gd name="T92" fmla="*/ 437 w 577"/>
                <a:gd name="T93" fmla="*/ 179 h 609"/>
                <a:gd name="T94" fmla="*/ 437 w 577"/>
                <a:gd name="T95" fmla="*/ 140 h 609"/>
                <a:gd name="T96" fmla="*/ 549 w 577"/>
                <a:gd name="T97" fmla="*/ 140 h 609"/>
                <a:gd name="T98" fmla="*/ 549 w 577"/>
                <a:gd name="T99" fmla="*/ 179 h 609"/>
                <a:gd name="T100" fmla="*/ 549 w 577"/>
                <a:gd name="T101" fmla="*/ 271 h 609"/>
                <a:gd name="T102" fmla="*/ 437 w 577"/>
                <a:gd name="T103" fmla="*/ 271 h 609"/>
                <a:gd name="T104" fmla="*/ 437 w 577"/>
                <a:gd name="T105" fmla="*/ 232 h 609"/>
                <a:gd name="T106" fmla="*/ 549 w 577"/>
                <a:gd name="T107" fmla="*/ 232 h 609"/>
                <a:gd name="T108" fmla="*/ 549 w 577"/>
                <a:gd name="T109" fmla="*/ 271 h 609"/>
                <a:gd name="T110" fmla="*/ 410 w 577"/>
                <a:gd name="T111" fmla="*/ 609 h 609"/>
                <a:gd name="T112" fmla="*/ 577 w 577"/>
                <a:gd name="T113" fmla="*/ 609 h 609"/>
                <a:gd name="T114" fmla="*/ 577 w 577"/>
                <a:gd name="T115" fmla="*/ 0 h 609"/>
                <a:gd name="T116" fmla="*/ 410 w 577"/>
                <a:gd name="T117" fmla="*/ 0 h 609"/>
                <a:gd name="T118" fmla="*/ 410 w 577"/>
                <a:gd name="T119" fmla="*/ 609 h 6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77" h="609">
                  <a:moveTo>
                    <a:pt x="139" y="87"/>
                  </a:moveTo>
                  <a:lnTo>
                    <a:pt x="27" y="87"/>
                  </a:lnTo>
                  <a:lnTo>
                    <a:pt x="27" y="48"/>
                  </a:lnTo>
                  <a:lnTo>
                    <a:pt x="139" y="48"/>
                  </a:lnTo>
                  <a:lnTo>
                    <a:pt x="139" y="87"/>
                  </a:lnTo>
                  <a:close/>
                  <a:moveTo>
                    <a:pt x="139" y="179"/>
                  </a:moveTo>
                  <a:lnTo>
                    <a:pt x="27" y="179"/>
                  </a:lnTo>
                  <a:lnTo>
                    <a:pt x="27" y="140"/>
                  </a:lnTo>
                  <a:lnTo>
                    <a:pt x="139" y="140"/>
                  </a:lnTo>
                  <a:lnTo>
                    <a:pt x="139" y="179"/>
                  </a:lnTo>
                  <a:close/>
                  <a:moveTo>
                    <a:pt x="139" y="271"/>
                  </a:moveTo>
                  <a:lnTo>
                    <a:pt x="27" y="271"/>
                  </a:lnTo>
                  <a:lnTo>
                    <a:pt x="27" y="232"/>
                  </a:lnTo>
                  <a:lnTo>
                    <a:pt x="139" y="232"/>
                  </a:lnTo>
                  <a:lnTo>
                    <a:pt x="139" y="271"/>
                  </a:lnTo>
                  <a:close/>
                  <a:moveTo>
                    <a:pt x="0" y="609"/>
                  </a:moveTo>
                  <a:lnTo>
                    <a:pt x="166" y="609"/>
                  </a:lnTo>
                  <a:lnTo>
                    <a:pt x="166" y="0"/>
                  </a:lnTo>
                  <a:lnTo>
                    <a:pt x="0" y="0"/>
                  </a:lnTo>
                  <a:lnTo>
                    <a:pt x="0" y="609"/>
                  </a:lnTo>
                  <a:close/>
                  <a:moveTo>
                    <a:pt x="344" y="87"/>
                  </a:moveTo>
                  <a:lnTo>
                    <a:pt x="232" y="87"/>
                  </a:lnTo>
                  <a:lnTo>
                    <a:pt x="232" y="48"/>
                  </a:lnTo>
                  <a:lnTo>
                    <a:pt x="344" y="48"/>
                  </a:lnTo>
                  <a:lnTo>
                    <a:pt x="344" y="87"/>
                  </a:lnTo>
                  <a:close/>
                  <a:moveTo>
                    <a:pt x="344" y="179"/>
                  </a:moveTo>
                  <a:lnTo>
                    <a:pt x="232" y="179"/>
                  </a:lnTo>
                  <a:lnTo>
                    <a:pt x="232" y="140"/>
                  </a:lnTo>
                  <a:lnTo>
                    <a:pt x="344" y="140"/>
                  </a:lnTo>
                  <a:lnTo>
                    <a:pt x="344" y="179"/>
                  </a:lnTo>
                  <a:close/>
                  <a:moveTo>
                    <a:pt x="344" y="271"/>
                  </a:moveTo>
                  <a:lnTo>
                    <a:pt x="232" y="271"/>
                  </a:lnTo>
                  <a:lnTo>
                    <a:pt x="232" y="232"/>
                  </a:lnTo>
                  <a:lnTo>
                    <a:pt x="344" y="232"/>
                  </a:lnTo>
                  <a:lnTo>
                    <a:pt x="344" y="271"/>
                  </a:lnTo>
                  <a:close/>
                  <a:moveTo>
                    <a:pt x="205" y="609"/>
                  </a:moveTo>
                  <a:lnTo>
                    <a:pt x="371" y="609"/>
                  </a:lnTo>
                  <a:lnTo>
                    <a:pt x="371" y="0"/>
                  </a:lnTo>
                  <a:lnTo>
                    <a:pt x="205" y="0"/>
                  </a:lnTo>
                  <a:lnTo>
                    <a:pt x="205" y="609"/>
                  </a:lnTo>
                  <a:close/>
                  <a:moveTo>
                    <a:pt x="549" y="87"/>
                  </a:moveTo>
                  <a:lnTo>
                    <a:pt x="437" y="87"/>
                  </a:lnTo>
                  <a:lnTo>
                    <a:pt x="437" y="48"/>
                  </a:lnTo>
                  <a:lnTo>
                    <a:pt x="549" y="48"/>
                  </a:lnTo>
                  <a:lnTo>
                    <a:pt x="549" y="87"/>
                  </a:lnTo>
                  <a:close/>
                  <a:moveTo>
                    <a:pt x="549" y="179"/>
                  </a:moveTo>
                  <a:lnTo>
                    <a:pt x="437" y="179"/>
                  </a:lnTo>
                  <a:lnTo>
                    <a:pt x="437" y="140"/>
                  </a:lnTo>
                  <a:lnTo>
                    <a:pt x="549" y="140"/>
                  </a:lnTo>
                  <a:lnTo>
                    <a:pt x="549" y="179"/>
                  </a:lnTo>
                  <a:close/>
                  <a:moveTo>
                    <a:pt x="549" y="271"/>
                  </a:moveTo>
                  <a:lnTo>
                    <a:pt x="437" y="271"/>
                  </a:lnTo>
                  <a:lnTo>
                    <a:pt x="437" y="232"/>
                  </a:lnTo>
                  <a:lnTo>
                    <a:pt x="549" y="232"/>
                  </a:lnTo>
                  <a:lnTo>
                    <a:pt x="549" y="271"/>
                  </a:lnTo>
                  <a:close/>
                  <a:moveTo>
                    <a:pt x="410" y="609"/>
                  </a:moveTo>
                  <a:lnTo>
                    <a:pt x="577" y="609"/>
                  </a:lnTo>
                  <a:lnTo>
                    <a:pt x="577" y="0"/>
                  </a:lnTo>
                  <a:lnTo>
                    <a:pt x="410" y="0"/>
                  </a:lnTo>
                  <a:lnTo>
                    <a:pt x="410" y="609"/>
                  </a:lnTo>
                  <a:close/>
                </a:path>
              </a:pathLst>
            </a:custGeom>
            <a:solidFill>
              <a:srgbClr val="D06F83"/>
            </a:solidFill>
            <a:ln>
              <a:noFill/>
            </a:ln>
          </p:spPr>
          <p:txBody>
            <a:bodyPr vert="horz" wrap="square" lIns="91440" tIns="45720" rIns="91440" bIns="45720" numCol="1" anchor="t" anchorCtr="0" compatLnSpc="1"/>
            <a:lstStyle/>
            <a:p>
              <a:endParaRPr lang="zh-CN" altLang="en-US">
                <a:solidFill>
                  <a:schemeClr val="accent2"/>
                </a:solidFill>
              </a:endParaRPr>
            </a:p>
          </p:txBody>
        </p:sp>
      </p:grpSp>
      <p:grpSp>
        <p:nvGrpSpPr>
          <p:cNvPr id="2" name="组合 1"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GrpSpPr/>
          <p:nvPr/>
        </p:nvGrpSpPr>
        <p:grpSpPr>
          <a:xfrm rot="3000000">
            <a:off x="6345294" y="2675199"/>
            <a:ext cx="1792588" cy="2765770"/>
            <a:chOff x="5204834" y="2000194"/>
            <a:chExt cx="1792588" cy="2765770"/>
          </a:xfrm>
        </p:grpSpPr>
        <p:sp>
          <p:nvSpPr>
            <p:cNvPr id="18" name="任意多边形 17"/>
            <p:cNvSpPr>
              <a:spLocks noChangeAspect="1"/>
            </p:cNvSpPr>
            <p:nvPr/>
          </p:nvSpPr>
          <p:spPr>
            <a:xfrm>
              <a:off x="5204834" y="2000194"/>
              <a:ext cx="1792588" cy="2765770"/>
            </a:xfrm>
            <a:custGeom>
              <a:avLst/>
              <a:gdLst>
                <a:gd name="connsiteX0" fmla="*/ 752620 w 1505240"/>
                <a:gd name="connsiteY0" fmla="*/ 0 h 2322423"/>
                <a:gd name="connsiteX1" fmla="*/ 1505240 w 1505240"/>
                <a:gd name="connsiteY1" fmla="*/ 752620 h 2322423"/>
                <a:gd name="connsiteX2" fmla="*/ 1446095 w 1505240"/>
                <a:gd name="connsiteY2" fmla="*/ 1045574 h 2322423"/>
                <a:gd name="connsiteX3" fmla="*/ 1426537 w 1505240"/>
                <a:gd name="connsiteY3" fmla="*/ 1081607 h 2322423"/>
                <a:gd name="connsiteX4" fmla="*/ 1430918 w 1505240"/>
                <a:gd name="connsiteY4" fmla="*/ 1081607 h 2322423"/>
                <a:gd name="connsiteX5" fmla="*/ 1390137 w 1505240"/>
                <a:gd name="connsiteY5" fmla="*/ 1177352 h 2322423"/>
                <a:gd name="connsiteX6" fmla="*/ 752620 w 1505240"/>
                <a:gd name="connsiteY6" fmla="*/ 2322423 h 2322423"/>
                <a:gd name="connsiteX7" fmla="*/ 115103 w 1505240"/>
                <a:gd name="connsiteY7" fmla="*/ 1177352 h 2322423"/>
                <a:gd name="connsiteX8" fmla="*/ 74322 w 1505240"/>
                <a:gd name="connsiteY8" fmla="*/ 1081607 h 2322423"/>
                <a:gd name="connsiteX9" fmla="*/ 78703 w 1505240"/>
                <a:gd name="connsiteY9" fmla="*/ 1081607 h 2322423"/>
                <a:gd name="connsiteX10" fmla="*/ 59145 w 1505240"/>
                <a:gd name="connsiteY10" fmla="*/ 1045574 h 2322423"/>
                <a:gd name="connsiteX11" fmla="*/ 0 w 1505240"/>
                <a:gd name="connsiteY11" fmla="*/ 752620 h 2322423"/>
                <a:gd name="connsiteX12" fmla="*/ 752620 w 1505240"/>
                <a:gd name="connsiteY12" fmla="*/ 0 h 2322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05240" h="2322423">
                  <a:moveTo>
                    <a:pt x="752620" y="0"/>
                  </a:moveTo>
                  <a:cubicBezTo>
                    <a:pt x="1168281" y="0"/>
                    <a:pt x="1505240" y="336959"/>
                    <a:pt x="1505240" y="752620"/>
                  </a:cubicBezTo>
                  <a:cubicBezTo>
                    <a:pt x="1505240" y="856535"/>
                    <a:pt x="1484180" y="955532"/>
                    <a:pt x="1446095" y="1045574"/>
                  </a:cubicBezTo>
                  <a:lnTo>
                    <a:pt x="1426537" y="1081607"/>
                  </a:lnTo>
                  <a:lnTo>
                    <a:pt x="1430918" y="1081607"/>
                  </a:lnTo>
                  <a:lnTo>
                    <a:pt x="1390137" y="1177352"/>
                  </a:lnTo>
                  <a:cubicBezTo>
                    <a:pt x="1254093" y="1482617"/>
                    <a:pt x="1075327" y="1830597"/>
                    <a:pt x="752620" y="2322423"/>
                  </a:cubicBezTo>
                  <a:cubicBezTo>
                    <a:pt x="429913" y="1830597"/>
                    <a:pt x="251148" y="1482617"/>
                    <a:pt x="115103" y="1177352"/>
                  </a:cubicBezTo>
                  <a:lnTo>
                    <a:pt x="74322" y="1081607"/>
                  </a:lnTo>
                  <a:lnTo>
                    <a:pt x="78703" y="1081607"/>
                  </a:lnTo>
                  <a:lnTo>
                    <a:pt x="59145" y="1045574"/>
                  </a:lnTo>
                  <a:cubicBezTo>
                    <a:pt x="21060" y="955532"/>
                    <a:pt x="0" y="856535"/>
                    <a:pt x="0" y="752620"/>
                  </a:cubicBezTo>
                  <a:cubicBezTo>
                    <a:pt x="0" y="336959"/>
                    <a:pt x="336959" y="0"/>
                    <a:pt x="752620" y="0"/>
                  </a:cubicBezTo>
                  <a:close/>
                </a:path>
              </a:pathLst>
            </a:custGeom>
            <a:solidFill>
              <a:srgbClr val="F7798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9" name="MH_Other_4" descr="e7d195523061f1c0deeec63e560781cfd59afb0ea006f2a87ABB68BF51EA6619813959095094C18C62A12F549504892A4AAA8C1554C6663626E05CA27F281A14E6983772AFC3FB97135759321DEA3D703E9D8D869A2273EEB2A0BB67749286FC6AC0CABC13E93DFA52684F44072F01AF674423D8E4F9F8BECABFE5771A30929D6D0D81E4AAAF4547CD35BA5A33B94A9D"/>
            <p:cNvSpPr>
              <a:spLocks noChangeAspect="1"/>
            </p:cNvSpPr>
            <p:nvPr>
              <p:custDataLst>
                <p:tags r:id="rId1"/>
              </p:custDataLst>
            </p:nvPr>
          </p:nvSpPr>
          <p:spPr>
            <a:xfrm>
              <a:off x="5548604" y="2285141"/>
              <a:ext cx="1105046" cy="1105046"/>
            </a:xfrm>
            <a:prstGeom prst="ellipse">
              <a:avLst/>
            </a:prstGeom>
            <a:gradFill flip="none" rotWithShape="1">
              <a:gsLst>
                <a:gs pos="100000">
                  <a:schemeClr val="bg1"/>
                </a:gs>
                <a:gs pos="0">
                  <a:srgbClr val="E0E0E0"/>
                </a:gs>
              </a:gsLst>
              <a:lin ang="8100000" scaled="0"/>
              <a:tileRect/>
            </a:gradFill>
            <a:ln w="9525">
              <a:gradFill>
                <a:gsLst>
                  <a:gs pos="100000">
                    <a:schemeClr val="bg1">
                      <a:lumMod val="85000"/>
                    </a:schemeClr>
                  </a:gs>
                  <a:gs pos="0">
                    <a:schemeClr val="bg1"/>
                  </a:gs>
                </a:gsLst>
                <a:lin ang="8100000" scaled="0"/>
              </a:gradFill>
            </a:ln>
            <a:effectLst>
              <a:outerShdw blurRad="279400" dist="1016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en-US" sz="2400">
                <a:solidFill>
                  <a:prstClr val="white"/>
                </a:solidFill>
                <a:sym typeface="+mn-lt"/>
              </a:endParaRPr>
            </a:p>
          </p:txBody>
        </p:sp>
        <p:sp>
          <p:nvSpPr>
            <p:cNvPr id="33" name="Freeform 48"/>
            <p:cNvSpPr>
              <a:spLocks noEditPoints="1"/>
            </p:cNvSpPr>
            <p:nvPr/>
          </p:nvSpPr>
          <p:spPr bwMode="auto">
            <a:xfrm rot="18480000">
              <a:off x="5878661" y="2547488"/>
              <a:ext cx="444931" cy="425887"/>
            </a:xfrm>
            <a:custGeom>
              <a:avLst/>
              <a:gdLst>
                <a:gd name="T0" fmla="*/ 419 w 628"/>
                <a:gd name="T1" fmla="*/ 232 h 600"/>
                <a:gd name="T2" fmla="*/ 411 w 628"/>
                <a:gd name="T3" fmla="*/ 249 h 600"/>
                <a:gd name="T4" fmla="*/ 408 w 628"/>
                <a:gd name="T5" fmla="*/ 261 h 600"/>
                <a:gd name="T6" fmla="*/ 409 w 628"/>
                <a:gd name="T7" fmla="*/ 283 h 600"/>
                <a:gd name="T8" fmla="*/ 417 w 628"/>
                <a:gd name="T9" fmla="*/ 304 h 600"/>
                <a:gd name="T10" fmla="*/ 424 w 628"/>
                <a:gd name="T11" fmla="*/ 315 h 600"/>
                <a:gd name="T12" fmla="*/ 441 w 628"/>
                <a:gd name="T13" fmla="*/ 330 h 600"/>
                <a:gd name="T14" fmla="*/ 453 w 628"/>
                <a:gd name="T15" fmla="*/ 335 h 600"/>
                <a:gd name="T16" fmla="*/ 478 w 628"/>
                <a:gd name="T17" fmla="*/ 200 h 600"/>
                <a:gd name="T18" fmla="*/ 449 w 628"/>
                <a:gd name="T19" fmla="*/ 206 h 600"/>
                <a:gd name="T20" fmla="*/ 433 w 628"/>
                <a:gd name="T21" fmla="*/ 216 h 600"/>
                <a:gd name="T22" fmla="*/ 425 w 628"/>
                <a:gd name="T23" fmla="*/ 224 h 600"/>
                <a:gd name="T24" fmla="*/ 384 w 628"/>
                <a:gd name="T25" fmla="*/ 70 h 600"/>
                <a:gd name="T26" fmla="*/ 314 w 628"/>
                <a:gd name="T27" fmla="*/ 140 h 600"/>
                <a:gd name="T28" fmla="*/ 379 w 628"/>
                <a:gd name="T29" fmla="*/ 283 h 600"/>
                <a:gd name="T30" fmla="*/ 379 w 628"/>
                <a:gd name="T31" fmla="*/ 254 h 600"/>
                <a:gd name="T32" fmla="*/ 359 w 628"/>
                <a:gd name="T33" fmla="*/ 154 h 600"/>
                <a:gd name="T34" fmla="*/ 250 w 628"/>
                <a:gd name="T35" fmla="*/ 270 h 600"/>
                <a:gd name="T36" fmla="*/ 314 w 628"/>
                <a:gd name="T37" fmla="*/ 396 h 600"/>
                <a:gd name="T38" fmla="*/ 282 w 628"/>
                <a:gd name="T39" fmla="*/ 400 h 600"/>
                <a:gd name="T40" fmla="*/ 267 w 628"/>
                <a:gd name="T41" fmla="*/ 382 h 600"/>
                <a:gd name="T42" fmla="*/ 257 w 628"/>
                <a:gd name="T43" fmla="*/ 374 h 600"/>
                <a:gd name="T44" fmla="*/ 214 w 628"/>
                <a:gd name="T45" fmla="*/ 356 h 600"/>
                <a:gd name="T46" fmla="*/ 195 w 628"/>
                <a:gd name="T47" fmla="*/ 354 h 600"/>
                <a:gd name="T48" fmla="*/ 0 w 628"/>
                <a:gd name="T49" fmla="*/ 600 h 600"/>
                <a:gd name="T50" fmla="*/ 83 w 628"/>
                <a:gd name="T51" fmla="*/ 454 h 600"/>
                <a:gd name="T52" fmla="*/ 216 w 628"/>
                <a:gd name="T53" fmla="*/ 454 h 600"/>
                <a:gd name="T54" fmla="*/ 301 w 628"/>
                <a:gd name="T55" fmla="*/ 600 h 600"/>
                <a:gd name="T56" fmla="*/ 282 w 628"/>
                <a:gd name="T57" fmla="*/ 400 h 600"/>
                <a:gd name="T58" fmla="*/ 433 w 628"/>
                <a:gd name="T59" fmla="*/ 354 h 600"/>
                <a:gd name="T60" fmla="*/ 413 w 628"/>
                <a:gd name="T61" fmla="*/ 356 h 600"/>
                <a:gd name="T62" fmla="*/ 361 w 628"/>
                <a:gd name="T63" fmla="*/ 382 h 600"/>
                <a:gd name="T64" fmla="*/ 353 w 628"/>
                <a:gd name="T65" fmla="*/ 391 h 600"/>
                <a:gd name="T66" fmla="*/ 389 w 628"/>
                <a:gd name="T67" fmla="*/ 600 h 600"/>
                <a:gd name="T68" fmla="*/ 410 w 628"/>
                <a:gd name="T69" fmla="*/ 600 h 600"/>
                <a:gd name="T70" fmla="*/ 564 w 628"/>
                <a:gd name="T71" fmla="*/ 454 h 600"/>
                <a:gd name="T72" fmla="*/ 628 w 628"/>
                <a:gd name="T73" fmla="*/ 460 h 600"/>
                <a:gd name="T74" fmla="*/ 151 w 628"/>
                <a:gd name="T75" fmla="*/ 340 h 600"/>
                <a:gd name="T76" fmla="*/ 186 w 628"/>
                <a:gd name="T77" fmla="*/ 330 h 600"/>
                <a:gd name="T78" fmla="*/ 196 w 628"/>
                <a:gd name="T79" fmla="*/ 323 h 600"/>
                <a:gd name="T80" fmla="*/ 216 w 628"/>
                <a:gd name="T81" fmla="*/ 295 h 600"/>
                <a:gd name="T82" fmla="*/ 219 w 628"/>
                <a:gd name="T83" fmla="*/ 281 h 600"/>
                <a:gd name="T84" fmla="*/ 219 w 628"/>
                <a:gd name="T85" fmla="*/ 258 h 600"/>
                <a:gd name="T86" fmla="*/ 214 w 628"/>
                <a:gd name="T87" fmla="*/ 241 h 600"/>
                <a:gd name="T88" fmla="*/ 208 w 628"/>
                <a:gd name="T89" fmla="*/ 231 h 600"/>
                <a:gd name="T90" fmla="*/ 195 w 628"/>
                <a:gd name="T91" fmla="*/ 217 h 600"/>
                <a:gd name="T92" fmla="*/ 186 w 628"/>
                <a:gd name="T93" fmla="*/ 210 h 600"/>
                <a:gd name="T94" fmla="*/ 151 w 628"/>
                <a:gd name="T95" fmla="*/ 200 h 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28" h="600">
                  <a:moveTo>
                    <a:pt x="425" y="224"/>
                  </a:moveTo>
                  <a:cubicBezTo>
                    <a:pt x="423" y="226"/>
                    <a:pt x="421" y="229"/>
                    <a:pt x="420" y="231"/>
                  </a:cubicBezTo>
                  <a:cubicBezTo>
                    <a:pt x="419" y="231"/>
                    <a:pt x="419" y="232"/>
                    <a:pt x="419" y="232"/>
                  </a:cubicBezTo>
                  <a:cubicBezTo>
                    <a:pt x="418" y="234"/>
                    <a:pt x="416" y="236"/>
                    <a:pt x="415" y="239"/>
                  </a:cubicBezTo>
                  <a:cubicBezTo>
                    <a:pt x="415" y="240"/>
                    <a:pt x="414" y="240"/>
                    <a:pt x="414" y="241"/>
                  </a:cubicBezTo>
                  <a:cubicBezTo>
                    <a:pt x="413" y="244"/>
                    <a:pt x="412" y="246"/>
                    <a:pt x="411" y="249"/>
                  </a:cubicBezTo>
                  <a:cubicBezTo>
                    <a:pt x="411" y="249"/>
                    <a:pt x="411" y="250"/>
                    <a:pt x="411" y="250"/>
                  </a:cubicBezTo>
                  <a:cubicBezTo>
                    <a:pt x="410" y="253"/>
                    <a:pt x="409" y="255"/>
                    <a:pt x="409" y="258"/>
                  </a:cubicBezTo>
                  <a:cubicBezTo>
                    <a:pt x="409" y="259"/>
                    <a:pt x="409" y="260"/>
                    <a:pt x="408" y="261"/>
                  </a:cubicBezTo>
                  <a:cubicBezTo>
                    <a:pt x="408" y="264"/>
                    <a:pt x="408" y="267"/>
                    <a:pt x="408" y="270"/>
                  </a:cubicBezTo>
                  <a:cubicBezTo>
                    <a:pt x="408" y="274"/>
                    <a:pt x="408" y="278"/>
                    <a:pt x="409" y="281"/>
                  </a:cubicBezTo>
                  <a:cubicBezTo>
                    <a:pt x="409" y="282"/>
                    <a:pt x="409" y="283"/>
                    <a:pt x="409" y="283"/>
                  </a:cubicBezTo>
                  <a:cubicBezTo>
                    <a:pt x="410" y="287"/>
                    <a:pt x="411" y="290"/>
                    <a:pt x="412" y="293"/>
                  </a:cubicBezTo>
                  <a:cubicBezTo>
                    <a:pt x="412" y="294"/>
                    <a:pt x="412" y="294"/>
                    <a:pt x="412" y="295"/>
                  </a:cubicBezTo>
                  <a:cubicBezTo>
                    <a:pt x="414" y="298"/>
                    <a:pt x="415" y="301"/>
                    <a:pt x="417" y="304"/>
                  </a:cubicBezTo>
                  <a:cubicBezTo>
                    <a:pt x="417" y="305"/>
                    <a:pt x="417" y="305"/>
                    <a:pt x="418" y="306"/>
                  </a:cubicBezTo>
                  <a:cubicBezTo>
                    <a:pt x="420" y="309"/>
                    <a:pt x="422" y="312"/>
                    <a:pt x="424" y="315"/>
                  </a:cubicBezTo>
                  <a:cubicBezTo>
                    <a:pt x="424" y="315"/>
                    <a:pt x="424" y="315"/>
                    <a:pt x="424" y="315"/>
                  </a:cubicBezTo>
                  <a:cubicBezTo>
                    <a:pt x="427" y="318"/>
                    <a:pt x="429" y="320"/>
                    <a:pt x="432" y="323"/>
                  </a:cubicBezTo>
                  <a:cubicBezTo>
                    <a:pt x="432" y="323"/>
                    <a:pt x="432" y="323"/>
                    <a:pt x="432" y="323"/>
                  </a:cubicBezTo>
                  <a:cubicBezTo>
                    <a:pt x="435" y="326"/>
                    <a:pt x="438" y="328"/>
                    <a:pt x="441" y="330"/>
                  </a:cubicBezTo>
                  <a:cubicBezTo>
                    <a:pt x="442" y="330"/>
                    <a:pt x="442" y="330"/>
                    <a:pt x="442" y="330"/>
                  </a:cubicBezTo>
                  <a:cubicBezTo>
                    <a:pt x="446" y="332"/>
                    <a:pt x="449" y="334"/>
                    <a:pt x="452" y="335"/>
                  </a:cubicBezTo>
                  <a:cubicBezTo>
                    <a:pt x="453" y="335"/>
                    <a:pt x="453" y="335"/>
                    <a:pt x="453" y="335"/>
                  </a:cubicBezTo>
                  <a:cubicBezTo>
                    <a:pt x="461" y="338"/>
                    <a:pt x="469" y="340"/>
                    <a:pt x="478" y="340"/>
                  </a:cubicBezTo>
                  <a:cubicBezTo>
                    <a:pt x="516" y="340"/>
                    <a:pt x="547" y="309"/>
                    <a:pt x="547" y="270"/>
                  </a:cubicBezTo>
                  <a:cubicBezTo>
                    <a:pt x="547" y="231"/>
                    <a:pt x="516" y="200"/>
                    <a:pt x="478" y="200"/>
                  </a:cubicBezTo>
                  <a:cubicBezTo>
                    <a:pt x="468" y="200"/>
                    <a:pt x="458" y="202"/>
                    <a:pt x="450" y="206"/>
                  </a:cubicBezTo>
                  <a:cubicBezTo>
                    <a:pt x="450" y="206"/>
                    <a:pt x="450" y="206"/>
                    <a:pt x="450" y="206"/>
                  </a:cubicBezTo>
                  <a:cubicBezTo>
                    <a:pt x="449" y="206"/>
                    <a:pt x="449" y="206"/>
                    <a:pt x="449" y="206"/>
                  </a:cubicBezTo>
                  <a:cubicBezTo>
                    <a:pt x="446" y="208"/>
                    <a:pt x="444" y="209"/>
                    <a:pt x="442" y="210"/>
                  </a:cubicBezTo>
                  <a:cubicBezTo>
                    <a:pt x="441" y="210"/>
                    <a:pt x="441" y="211"/>
                    <a:pt x="440" y="211"/>
                  </a:cubicBezTo>
                  <a:cubicBezTo>
                    <a:pt x="438" y="213"/>
                    <a:pt x="435" y="215"/>
                    <a:pt x="433" y="216"/>
                  </a:cubicBezTo>
                  <a:cubicBezTo>
                    <a:pt x="433" y="217"/>
                    <a:pt x="432" y="217"/>
                    <a:pt x="432" y="217"/>
                  </a:cubicBezTo>
                  <a:cubicBezTo>
                    <a:pt x="430" y="219"/>
                    <a:pt x="428" y="221"/>
                    <a:pt x="426" y="223"/>
                  </a:cubicBezTo>
                  <a:cubicBezTo>
                    <a:pt x="426" y="223"/>
                    <a:pt x="425" y="224"/>
                    <a:pt x="425" y="224"/>
                  </a:cubicBezTo>
                  <a:close/>
                  <a:moveTo>
                    <a:pt x="314" y="140"/>
                  </a:moveTo>
                  <a:lnTo>
                    <a:pt x="314" y="140"/>
                  </a:lnTo>
                  <a:cubicBezTo>
                    <a:pt x="353" y="140"/>
                    <a:pt x="384" y="108"/>
                    <a:pt x="384" y="70"/>
                  </a:cubicBezTo>
                  <a:cubicBezTo>
                    <a:pt x="384" y="31"/>
                    <a:pt x="353" y="0"/>
                    <a:pt x="314" y="0"/>
                  </a:cubicBezTo>
                  <a:cubicBezTo>
                    <a:pt x="275" y="0"/>
                    <a:pt x="244" y="31"/>
                    <a:pt x="244" y="70"/>
                  </a:cubicBezTo>
                  <a:cubicBezTo>
                    <a:pt x="244" y="108"/>
                    <a:pt x="275" y="140"/>
                    <a:pt x="314" y="140"/>
                  </a:cubicBezTo>
                  <a:close/>
                  <a:moveTo>
                    <a:pt x="379" y="336"/>
                  </a:moveTo>
                  <a:lnTo>
                    <a:pt x="379" y="336"/>
                  </a:lnTo>
                  <a:lnTo>
                    <a:pt x="379" y="283"/>
                  </a:lnTo>
                  <a:cubicBezTo>
                    <a:pt x="379" y="279"/>
                    <a:pt x="378" y="274"/>
                    <a:pt x="378" y="270"/>
                  </a:cubicBezTo>
                  <a:cubicBezTo>
                    <a:pt x="378" y="266"/>
                    <a:pt x="379" y="262"/>
                    <a:pt x="379" y="257"/>
                  </a:cubicBezTo>
                  <a:lnTo>
                    <a:pt x="379" y="254"/>
                  </a:lnTo>
                  <a:lnTo>
                    <a:pt x="380" y="254"/>
                  </a:lnTo>
                  <a:cubicBezTo>
                    <a:pt x="385" y="223"/>
                    <a:pt x="404" y="197"/>
                    <a:pt x="431" y="183"/>
                  </a:cubicBezTo>
                  <a:cubicBezTo>
                    <a:pt x="412" y="165"/>
                    <a:pt x="387" y="154"/>
                    <a:pt x="359" y="154"/>
                  </a:cubicBezTo>
                  <a:lnTo>
                    <a:pt x="269" y="154"/>
                  </a:lnTo>
                  <a:cubicBezTo>
                    <a:pt x="241" y="154"/>
                    <a:pt x="216" y="165"/>
                    <a:pt x="197" y="183"/>
                  </a:cubicBezTo>
                  <a:cubicBezTo>
                    <a:pt x="228" y="199"/>
                    <a:pt x="250" y="232"/>
                    <a:pt x="250" y="270"/>
                  </a:cubicBezTo>
                  <a:cubicBezTo>
                    <a:pt x="250" y="278"/>
                    <a:pt x="249" y="285"/>
                    <a:pt x="247" y="293"/>
                  </a:cubicBezTo>
                  <a:lnTo>
                    <a:pt x="247" y="335"/>
                  </a:lnTo>
                  <a:cubicBezTo>
                    <a:pt x="276" y="347"/>
                    <a:pt x="299" y="369"/>
                    <a:pt x="314" y="396"/>
                  </a:cubicBezTo>
                  <a:cubicBezTo>
                    <a:pt x="328" y="369"/>
                    <a:pt x="352" y="348"/>
                    <a:pt x="379" y="336"/>
                  </a:cubicBezTo>
                  <a:close/>
                  <a:moveTo>
                    <a:pt x="282" y="400"/>
                  </a:moveTo>
                  <a:lnTo>
                    <a:pt x="282" y="400"/>
                  </a:lnTo>
                  <a:cubicBezTo>
                    <a:pt x="280" y="397"/>
                    <a:pt x="278" y="394"/>
                    <a:pt x="275" y="391"/>
                  </a:cubicBezTo>
                  <a:cubicBezTo>
                    <a:pt x="275" y="390"/>
                    <a:pt x="274" y="390"/>
                    <a:pt x="274" y="390"/>
                  </a:cubicBezTo>
                  <a:cubicBezTo>
                    <a:pt x="272" y="387"/>
                    <a:pt x="270" y="385"/>
                    <a:pt x="267" y="382"/>
                  </a:cubicBezTo>
                  <a:cubicBezTo>
                    <a:pt x="267" y="382"/>
                    <a:pt x="266" y="382"/>
                    <a:pt x="266" y="381"/>
                  </a:cubicBezTo>
                  <a:cubicBezTo>
                    <a:pt x="263" y="379"/>
                    <a:pt x="261" y="377"/>
                    <a:pt x="258" y="375"/>
                  </a:cubicBezTo>
                  <a:cubicBezTo>
                    <a:pt x="257" y="374"/>
                    <a:pt x="257" y="374"/>
                    <a:pt x="257" y="374"/>
                  </a:cubicBezTo>
                  <a:cubicBezTo>
                    <a:pt x="247" y="367"/>
                    <a:pt x="237" y="362"/>
                    <a:pt x="225" y="359"/>
                  </a:cubicBezTo>
                  <a:cubicBezTo>
                    <a:pt x="223" y="358"/>
                    <a:pt x="220" y="357"/>
                    <a:pt x="218" y="357"/>
                  </a:cubicBezTo>
                  <a:cubicBezTo>
                    <a:pt x="217" y="356"/>
                    <a:pt x="215" y="356"/>
                    <a:pt x="214" y="356"/>
                  </a:cubicBezTo>
                  <a:cubicBezTo>
                    <a:pt x="212" y="356"/>
                    <a:pt x="210" y="355"/>
                    <a:pt x="208" y="355"/>
                  </a:cubicBezTo>
                  <a:cubicBezTo>
                    <a:pt x="207" y="355"/>
                    <a:pt x="206" y="355"/>
                    <a:pt x="205" y="355"/>
                  </a:cubicBezTo>
                  <a:cubicBezTo>
                    <a:pt x="202" y="354"/>
                    <a:pt x="199" y="354"/>
                    <a:pt x="195" y="354"/>
                  </a:cubicBezTo>
                  <a:lnTo>
                    <a:pt x="105" y="354"/>
                  </a:lnTo>
                  <a:cubicBezTo>
                    <a:pt x="47" y="354"/>
                    <a:pt x="0" y="401"/>
                    <a:pt x="0" y="460"/>
                  </a:cubicBezTo>
                  <a:lnTo>
                    <a:pt x="0" y="600"/>
                  </a:lnTo>
                  <a:lnTo>
                    <a:pt x="62" y="600"/>
                  </a:lnTo>
                  <a:lnTo>
                    <a:pt x="62" y="454"/>
                  </a:lnTo>
                  <a:lnTo>
                    <a:pt x="83" y="454"/>
                  </a:lnTo>
                  <a:lnTo>
                    <a:pt x="83" y="600"/>
                  </a:lnTo>
                  <a:lnTo>
                    <a:pt x="216" y="600"/>
                  </a:lnTo>
                  <a:lnTo>
                    <a:pt x="216" y="454"/>
                  </a:lnTo>
                  <a:lnTo>
                    <a:pt x="237" y="454"/>
                  </a:lnTo>
                  <a:lnTo>
                    <a:pt x="237" y="600"/>
                  </a:lnTo>
                  <a:lnTo>
                    <a:pt x="301" y="600"/>
                  </a:lnTo>
                  <a:lnTo>
                    <a:pt x="301" y="460"/>
                  </a:lnTo>
                  <a:cubicBezTo>
                    <a:pt x="301" y="437"/>
                    <a:pt x="294" y="417"/>
                    <a:pt x="282" y="400"/>
                  </a:cubicBezTo>
                  <a:cubicBezTo>
                    <a:pt x="282" y="400"/>
                    <a:pt x="282" y="400"/>
                    <a:pt x="282" y="400"/>
                  </a:cubicBezTo>
                  <a:close/>
                  <a:moveTo>
                    <a:pt x="523" y="354"/>
                  </a:moveTo>
                  <a:lnTo>
                    <a:pt x="523" y="354"/>
                  </a:lnTo>
                  <a:lnTo>
                    <a:pt x="433" y="354"/>
                  </a:lnTo>
                  <a:cubicBezTo>
                    <a:pt x="429" y="354"/>
                    <a:pt x="426" y="354"/>
                    <a:pt x="423" y="355"/>
                  </a:cubicBezTo>
                  <a:cubicBezTo>
                    <a:pt x="422" y="355"/>
                    <a:pt x="421" y="355"/>
                    <a:pt x="420" y="355"/>
                  </a:cubicBezTo>
                  <a:cubicBezTo>
                    <a:pt x="418" y="355"/>
                    <a:pt x="415" y="356"/>
                    <a:pt x="413" y="356"/>
                  </a:cubicBezTo>
                  <a:cubicBezTo>
                    <a:pt x="412" y="356"/>
                    <a:pt x="411" y="356"/>
                    <a:pt x="410" y="357"/>
                  </a:cubicBezTo>
                  <a:cubicBezTo>
                    <a:pt x="408" y="357"/>
                    <a:pt x="405" y="358"/>
                    <a:pt x="403" y="358"/>
                  </a:cubicBezTo>
                  <a:cubicBezTo>
                    <a:pt x="387" y="363"/>
                    <a:pt x="373" y="371"/>
                    <a:pt x="361" y="382"/>
                  </a:cubicBezTo>
                  <a:cubicBezTo>
                    <a:pt x="361" y="382"/>
                    <a:pt x="361" y="382"/>
                    <a:pt x="361" y="383"/>
                  </a:cubicBezTo>
                  <a:cubicBezTo>
                    <a:pt x="358" y="385"/>
                    <a:pt x="356" y="388"/>
                    <a:pt x="353" y="390"/>
                  </a:cubicBezTo>
                  <a:cubicBezTo>
                    <a:pt x="353" y="390"/>
                    <a:pt x="353" y="391"/>
                    <a:pt x="353" y="391"/>
                  </a:cubicBezTo>
                  <a:cubicBezTo>
                    <a:pt x="337" y="409"/>
                    <a:pt x="327" y="433"/>
                    <a:pt x="327" y="460"/>
                  </a:cubicBezTo>
                  <a:lnTo>
                    <a:pt x="327" y="600"/>
                  </a:lnTo>
                  <a:lnTo>
                    <a:pt x="389" y="600"/>
                  </a:lnTo>
                  <a:lnTo>
                    <a:pt x="389" y="454"/>
                  </a:lnTo>
                  <a:lnTo>
                    <a:pt x="410" y="454"/>
                  </a:lnTo>
                  <a:lnTo>
                    <a:pt x="410" y="600"/>
                  </a:lnTo>
                  <a:lnTo>
                    <a:pt x="543" y="600"/>
                  </a:lnTo>
                  <a:lnTo>
                    <a:pt x="543" y="454"/>
                  </a:lnTo>
                  <a:lnTo>
                    <a:pt x="564" y="454"/>
                  </a:lnTo>
                  <a:lnTo>
                    <a:pt x="564" y="600"/>
                  </a:lnTo>
                  <a:lnTo>
                    <a:pt x="628" y="600"/>
                  </a:lnTo>
                  <a:lnTo>
                    <a:pt x="628" y="460"/>
                  </a:lnTo>
                  <a:cubicBezTo>
                    <a:pt x="628" y="401"/>
                    <a:pt x="581" y="354"/>
                    <a:pt x="523" y="354"/>
                  </a:cubicBezTo>
                  <a:close/>
                  <a:moveTo>
                    <a:pt x="151" y="340"/>
                  </a:moveTo>
                  <a:lnTo>
                    <a:pt x="151" y="340"/>
                  </a:lnTo>
                  <a:cubicBezTo>
                    <a:pt x="159" y="340"/>
                    <a:pt x="167" y="338"/>
                    <a:pt x="175" y="335"/>
                  </a:cubicBezTo>
                  <a:cubicBezTo>
                    <a:pt x="175" y="335"/>
                    <a:pt x="175" y="335"/>
                    <a:pt x="176" y="335"/>
                  </a:cubicBezTo>
                  <a:cubicBezTo>
                    <a:pt x="179" y="334"/>
                    <a:pt x="183" y="332"/>
                    <a:pt x="186" y="330"/>
                  </a:cubicBezTo>
                  <a:cubicBezTo>
                    <a:pt x="186" y="330"/>
                    <a:pt x="186" y="330"/>
                    <a:pt x="186" y="330"/>
                  </a:cubicBezTo>
                  <a:cubicBezTo>
                    <a:pt x="190" y="328"/>
                    <a:pt x="193" y="326"/>
                    <a:pt x="196" y="323"/>
                  </a:cubicBezTo>
                  <a:cubicBezTo>
                    <a:pt x="196" y="323"/>
                    <a:pt x="196" y="323"/>
                    <a:pt x="196" y="323"/>
                  </a:cubicBezTo>
                  <a:cubicBezTo>
                    <a:pt x="202" y="318"/>
                    <a:pt x="206" y="312"/>
                    <a:pt x="210" y="306"/>
                  </a:cubicBezTo>
                  <a:cubicBezTo>
                    <a:pt x="211" y="305"/>
                    <a:pt x="211" y="305"/>
                    <a:pt x="211" y="304"/>
                  </a:cubicBezTo>
                  <a:cubicBezTo>
                    <a:pt x="213" y="301"/>
                    <a:pt x="214" y="298"/>
                    <a:pt x="216" y="295"/>
                  </a:cubicBezTo>
                  <a:cubicBezTo>
                    <a:pt x="216" y="294"/>
                    <a:pt x="216" y="294"/>
                    <a:pt x="216" y="293"/>
                  </a:cubicBezTo>
                  <a:cubicBezTo>
                    <a:pt x="217" y="290"/>
                    <a:pt x="218" y="287"/>
                    <a:pt x="219" y="283"/>
                  </a:cubicBezTo>
                  <a:cubicBezTo>
                    <a:pt x="219" y="282"/>
                    <a:pt x="219" y="282"/>
                    <a:pt x="219" y="281"/>
                  </a:cubicBezTo>
                  <a:cubicBezTo>
                    <a:pt x="220" y="278"/>
                    <a:pt x="220" y="274"/>
                    <a:pt x="220" y="270"/>
                  </a:cubicBezTo>
                  <a:cubicBezTo>
                    <a:pt x="220" y="267"/>
                    <a:pt x="220" y="264"/>
                    <a:pt x="220" y="261"/>
                  </a:cubicBezTo>
                  <a:cubicBezTo>
                    <a:pt x="219" y="260"/>
                    <a:pt x="219" y="259"/>
                    <a:pt x="219" y="258"/>
                  </a:cubicBezTo>
                  <a:cubicBezTo>
                    <a:pt x="219" y="255"/>
                    <a:pt x="218" y="252"/>
                    <a:pt x="217" y="250"/>
                  </a:cubicBezTo>
                  <a:cubicBezTo>
                    <a:pt x="217" y="249"/>
                    <a:pt x="217" y="249"/>
                    <a:pt x="217" y="249"/>
                  </a:cubicBezTo>
                  <a:cubicBezTo>
                    <a:pt x="216" y="246"/>
                    <a:pt x="215" y="244"/>
                    <a:pt x="214" y="241"/>
                  </a:cubicBezTo>
                  <a:cubicBezTo>
                    <a:pt x="214" y="240"/>
                    <a:pt x="213" y="240"/>
                    <a:pt x="213" y="239"/>
                  </a:cubicBezTo>
                  <a:cubicBezTo>
                    <a:pt x="212" y="236"/>
                    <a:pt x="210" y="234"/>
                    <a:pt x="209" y="231"/>
                  </a:cubicBezTo>
                  <a:lnTo>
                    <a:pt x="208" y="231"/>
                  </a:lnTo>
                  <a:cubicBezTo>
                    <a:pt x="207" y="229"/>
                    <a:pt x="205" y="226"/>
                    <a:pt x="203" y="224"/>
                  </a:cubicBezTo>
                  <a:cubicBezTo>
                    <a:pt x="203" y="224"/>
                    <a:pt x="202" y="223"/>
                    <a:pt x="202" y="223"/>
                  </a:cubicBezTo>
                  <a:cubicBezTo>
                    <a:pt x="200" y="221"/>
                    <a:pt x="198" y="219"/>
                    <a:pt x="195" y="217"/>
                  </a:cubicBezTo>
                  <a:cubicBezTo>
                    <a:pt x="195" y="217"/>
                    <a:pt x="195" y="217"/>
                    <a:pt x="195" y="216"/>
                  </a:cubicBezTo>
                  <a:cubicBezTo>
                    <a:pt x="193" y="215"/>
                    <a:pt x="190" y="213"/>
                    <a:pt x="188" y="211"/>
                  </a:cubicBezTo>
                  <a:cubicBezTo>
                    <a:pt x="187" y="211"/>
                    <a:pt x="187" y="210"/>
                    <a:pt x="186" y="210"/>
                  </a:cubicBezTo>
                  <a:cubicBezTo>
                    <a:pt x="184" y="209"/>
                    <a:pt x="181" y="207"/>
                    <a:pt x="179" y="206"/>
                  </a:cubicBezTo>
                  <a:cubicBezTo>
                    <a:pt x="179" y="206"/>
                    <a:pt x="178" y="206"/>
                    <a:pt x="178" y="206"/>
                  </a:cubicBezTo>
                  <a:cubicBezTo>
                    <a:pt x="170" y="202"/>
                    <a:pt x="160" y="200"/>
                    <a:pt x="151" y="200"/>
                  </a:cubicBezTo>
                  <a:cubicBezTo>
                    <a:pt x="112" y="200"/>
                    <a:pt x="81" y="231"/>
                    <a:pt x="81" y="270"/>
                  </a:cubicBezTo>
                  <a:cubicBezTo>
                    <a:pt x="81" y="309"/>
                    <a:pt x="112" y="340"/>
                    <a:pt x="151" y="340"/>
                  </a:cubicBezTo>
                  <a:close/>
                </a:path>
              </a:pathLst>
            </a:custGeom>
            <a:solidFill>
              <a:srgbClr val="F77983"/>
            </a:solidFill>
            <a:ln>
              <a:noFill/>
            </a:ln>
          </p:spPr>
          <p:txBody>
            <a:bodyPr vert="horz" wrap="square" lIns="91440" tIns="45720" rIns="91440" bIns="45720" numCol="1" anchor="t" anchorCtr="0" compatLnSpc="1"/>
            <a:lstStyle/>
            <a:p>
              <a:endParaRPr lang="zh-CN" altLang="en-US">
                <a:solidFill>
                  <a:schemeClr val="accent2"/>
                </a:solidFill>
              </a:endParaRPr>
            </a:p>
          </p:txBody>
        </p:sp>
      </p:grpSp>
      <p:cxnSp>
        <p:nvCxnSpPr>
          <p:cNvPr id="21" name="直接连接符 20"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CxnSpPr/>
          <p:nvPr/>
        </p:nvCxnSpPr>
        <p:spPr>
          <a:xfrm>
            <a:off x="3246637" y="1273629"/>
            <a:ext cx="5770860"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24" name="文本框 23"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txBox="1"/>
          <p:nvPr/>
        </p:nvSpPr>
        <p:spPr>
          <a:xfrm>
            <a:off x="3994977" y="518656"/>
            <a:ext cx="3928110" cy="521970"/>
          </a:xfrm>
          <a:prstGeom prst="rect">
            <a:avLst/>
          </a:prstGeom>
          <a:noFill/>
        </p:spPr>
        <p:txBody>
          <a:bodyPr wrap="none" rtlCol="0">
            <a:spAutoFit/>
          </a:bodyPr>
          <a:lstStyle/>
          <a:p>
            <a:pPr algn="l"/>
            <a:r>
              <a:rPr lang="zh-CN" altLang="en-US" sz="2800" b="1" dirty="0">
                <a:solidFill>
                  <a:schemeClr val="tx1">
                    <a:lumMod val="65000"/>
                    <a:lumOff val="35000"/>
                  </a:schemeClr>
                </a:solidFill>
                <a:latin typeface="楷体" panose="02010609060101010101" pitchFamily="49" charset="-122"/>
                <a:ea typeface="楷体" panose="02010609060101010101" pitchFamily="49" charset="-122"/>
                <a:cs typeface="Arial" panose="020B0604020202020204" pitchFamily="34" charset="0"/>
                <a:sym typeface="+mn-ea"/>
              </a:rPr>
              <a:t>任务二   </a:t>
            </a:r>
            <a:r>
              <a:rPr lang="zh-CN" altLang="en-US" sz="2800" kern="0" dirty="0">
                <a:solidFill>
                  <a:schemeClr val="tx1">
                    <a:lumMod val="65000"/>
                    <a:lumOff val="35000"/>
                  </a:schemeClr>
                </a:solidFill>
                <a:latin typeface="楷体" panose="02010609060101010101" pitchFamily="49" charset="-122"/>
                <a:ea typeface="楷体" panose="02010609060101010101" pitchFamily="49" charset="-122"/>
                <a:cs typeface="Arial" panose="020B0604020202020204" pitchFamily="34" charset="0"/>
                <a:sym typeface="+mn-ea"/>
              </a:rPr>
              <a:t>录用人员评估</a:t>
            </a:r>
            <a:endParaRPr lang="en-US" altLang="zh-CN" sz="2800" b="1" spc="500" dirty="0">
              <a:solidFill>
                <a:schemeClr val="bg1">
                  <a:lumMod val="50000"/>
                </a:schemeClr>
              </a:solidFill>
              <a:latin typeface="微软雅黑" panose="020B0503020204020204" charset="-122"/>
              <a:ea typeface="微软雅黑" panose="020B0503020204020204" charset="-122"/>
              <a:cs typeface="Arial" panose="020B0604020202020204" pitchFamily="34" charset="0"/>
            </a:endParaRPr>
          </a:p>
        </p:txBody>
      </p:sp>
      <p:sp>
        <p:nvSpPr>
          <p:cNvPr id="40" name="椭圆 39"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flipH="1">
            <a:off x="2686180" y="813581"/>
            <a:ext cx="157493" cy="157493"/>
          </a:xfrm>
          <a:prstGeom prst="ellipse">
            <a:avLst/>
          </a:prstGeom>
          <a:solidFill>
            <a:srgbClr val="D06F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1" name="椭圆 40"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flipH="1">
            <a:off x="2686180" y="335956"/>
            <a:ext cx="321030" cy="321030"/>
          </a:xfrm>
          <a:prstGeom prst="ellipse">
            <a:avLst/>
          </a:prstGeom>
          <a:solidFill>
            <a:srgbClr val="966481"/>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2" name="椭圆 41"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flipH="1">
            <a:off x="2991678" y="806317"/>
            <a:ext cx="219803" cy="219803"/>
          </a:xfrm>
          <a:prstGeom prst="ellipse">
            <a:avLst/>
          </a:prstGeom>
          <a:solidFill>
            <a:srgbClr val="365B7C"/>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3" name="椭圆 42"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flipH="1">
            <a:off x="2031169" y="697840"/>
            <a:ext cx="164852" cy="164852"/>
          </a:xfrm>
          <a:prstGeom prst="ellipse">
            <a:avLst/>
          </a:prstGeom>
          <a:solidFill>
            <a:srgbClr val="F779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4" name="椭圆 43"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9354354" y="755438"/>
            <a:ext cx="157493" cy="157493"/>
          </a:xfrm>
          <a:prstGeom prst="ellipse">
            <a:avLst/>
          </a:prstGeom>
          <a:solidFill>
            <a:srgbClr val="D06F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5" name="椭圆 44"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9190817" y="277813"/>
            <a:ext cx="321030" cy="321030"/>
          </a:xfrm>
          <a:prstGeom prst="ellipse">
            <a:avLst/>
          </a:prstGeom>
          <a:solidFill>
            <a:srgbClr val="966481"/>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6" name="椭圆 45"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a:off x="8986546" y="748174"/>
            <a:ext cx="219803" cy="219803"/>
          </a:xfrm>
          <a:prstGeom prst="ellipse">
            <a:avLst/>
          </a:prstGeom>
          <a:solidFill>
            <a:srgbClr val="365B7C"/>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7" name="椭圆 46"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a:off x="10002006" y="639697"/>
            <a:ext cx="164852" cy="164852"/>
          </a:xfrm>
          <a:prstGeom prst="ellipse">
            <a:avLst/>
          </a:prstGeom>
          <a:solidFill>
            <a:srgbClr val="F779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e7d195523061f1c0"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hidden="1"/>
          <p:cNvSpPr txBox="1"/>
          <p:nvPr/>
        </p:nvSpPr>
        <p:spPr>
          <a:xfrm>
            <a:off x="-355600" y="1803400"/>
            <a:ext cx="293927" cy="1016000"/>
          </a:xfrm>
          <a:prstGeom prst="rect">
            <a:avLst/>
          </a:prstGeom>
          <a:noFill/>
        </p:spPr>
        <p:txBody>
          <a:bodyPr vert="wordArtVert" rtlCol="0">
            <a:spAutoFit/>
          </a:bodyPr>
          <a:lstStyle/>
          <a:p>
            <a:r>
              <a:rPr lang="en-US" altLang="zh-CN" sz="100"/>
              <a:t>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a:t>
            </a:r>
            <a:endParaRPr lang="zh-CN" altLang="en-US" sz="100"/>
          </a:p>
        </p:txBody>
      </p:sp>
      <p:sp>
        <p:nvSpPr>
          <p:cNvPr id="3" name="文本框 2"/>
          <p:cNvSpPr txBox="1"/>
          <p:nvPr/>
        </p:nvSpPr>
        <p:spPr>
          <a:xfrm>
            <a:off x="8655685" y="2707005"/>
            <a:ext cx="3306445" cy="583565"/>
          </a:xfrm>
          <a:prstGeom prst="rect">
            <a:avLst/>
          </a:prstGeom>
          <a:noFill/>
        </p:spPr>
        <p:txBody>
          <a:bodyPr wrap="square" rtlCol="0">
            <a:spAutoFit/>
          </a:bodyPr>
          <a:lstStyle/>
          <a:p>
            <a:r>
              <a:rPr lang="zh-CN" altLang="en-US" sz="3200">
                <a:latin typeface="KaiTi" panose="02010609060101010101" pitchFamily="49" charset="-122"/>
                <a:ea typeface="KaiTi" panose="02010609060101010101" pitchFamily="49" charset="-122"/>
              </a:rPr>
              <a:t>一、数量评估</a:t>
            </a:r>
          </a:p>
        </p:txBody>
      </p:sp>
      <p:sp>
        <p:nvSpPr>
          <p:cNvPr id="7" name="文本框 6"/>
          <p:cNvSpPr txBox="1"/>
          <p:nvPr/>
        </p:nvSpPr>
        <p:spPr>
          <a:xfrm>
            <a:off x="979170" y="2707005"/>
            <a:ext cx="2650490" cy="583565"/>
          </a:xfrm>
          <a:prstGeom prst="rect">
            <a:avLst/>
          </a:prstGeom>
          <a:noFill/>
        </p:spPr>
        <p:txBody>
          <a:bodyPr wrap="square" rtlCol="0">
            <a:spAutoFit/>
          </a:bodyPr>
          <a:lstStyle/>
          <a:p>
            <a:r>
              <a:rPr lang="zh-CN" altLang="en-US" sz="3200">
                <a:latin typeface="KaiTi" panose="02010609060101010101" pitchFamily="49" charset="-122"/>
                <a:ea typeface="KaiTi" panose="02010609060101010101" pitchFamily="49" charset="-122"/>
              </a:rPr>
              <a:t>二、质量评估</a:t>
            </a:r>
          </a:p>
        </p:txBody>
      </p:sp>
    </p:spTree>
    <p:extLst>
      <p:ext uri="{BB962C8B-B14F-4D97-AF65-F5344CB8AC3E}">
        <p14:creationId xmlns:p14="http://schemas.microsoft.com/office/powerpoint/2010/main" val="1330425713"/>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0">
        <p15:prstTrans prst="pageCurlDouble"/>
      </p:transition>
    </mc:Choice>
    <mc:Fallback xmlns="">
      <p:transition spd="slow"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p:cTn id="7" dur="500" fill="hold"/>
                                        <p:tgtEl>
                                          <p:spTgt spid="5"/>
                                        </p:tgtEl>
                                        <p:attrNameLst>
                                          <p:attrName>ppt_w</p:attrName>
                                        </p:attrNameLst>
                                      </p:cBhvr>
                                      <p:tavLst>
                                        <p:tav tm="0">
                                          <p:val>
                                            <p:fltVal val="0"/>
                                          </p:val>
                                        </p:tav>
                                        <p:tav tm="100000">
                                          <p:val>
                                            <p:strVal val="#ppt_w"/>
                                          </p:val>
                                        </p:tav>
                                      </p:tavLst>
                                    </p:anim>
                                    <p:anim calcmode="lin" valueType="num">
                                      <p:cBhvr>
                                        <p:cTn id="8" dur="500" fill="hold"/>
                                        <p:tgtEl>
                                          <p:spTgt spid="5"/>
                                        </p:tgtEl>
                                        <p:attrNameLst>
                                          <p:attrName>ppt_h</p:attrName>
                                        </p:attrNameLst>
                                      </p:cBhvr>
                                      <p:tavLst>
                                        <p:tav tm="0">
                                          <p:val>
                                            <p:fltVal val="0"/>
                                          </p:val>
                                        </p:tav>
                                        <p:tav tm="100000">
                                          <p:val>
                                            <p:strVal val="#ppt_h"/>
                                          </p:val>
                                        </p:tav>
                                      </p:tavLst>
                                    </p:anim>
                                    <p:animEffect transition="in" filter="fade">
                                      <p:cBhvr>
                                        <p:cTn id="9" dur="500"/>
                                        <p:tgtEl>
                                          <p:spTgt spid="5"/>
                                        </p:tgtEl>
                                      </p:cBhvr>
                                    </p:animEffect>
                                  </p:childTnLst>
                                </p:cTn>
                              </p:par>
                            </p:childTnLst>
                          </p:cTn>
                        </p:par>
                        <p:par>
                          <p:cTn id="10" fill="hold">
                            <p:stCondLst>
                              <p:cond delay="500"/>
                            </p:stCondLst>
                            <p:childTnLst>
                              <p:par>
                                <p:cTn id="11" presetID="2" presetClass="entr" presetSubtype="1" decel="44000" fill="hold" nodeType="afterEffect">
                                  <p:stCondLst>
                                    <p:cond delay="0"/>
                                  </p:stCondLst>
                                  <p:childTnLst>
                                    <p:set>
                                      <p:cBhvr>
                                        <p:cTn id="12" dur="1" fill="hold">
                                          <p:stCondLst>
                                            <p:cond delay="0"/>
                                          </p:stCondLst>
                                        </p:cTn>
                                        <p:tgtEl>
                                          <p:spTgt spid="2"/>
                                        </p:tgtEl>
                                        <p:attrNameLst>
                                          <p:attrName>style.visibility</p:attrName>
                                        </p:attrNameLst>
                                      </p:cBhvr>
                                      <p:to>
                                        <p:strVal val="visible"/>
                                      </p:to>
                                    </p:set>
                                    <p:anim calcmode="lin" valueType="num">
                                      <p:cBhvr additive="base">
                                        <p:cTn id="13" dur="750" fill="hold"/>
                                        <p:tgtEl>
                                          <p:spTgt spid="2"/>
                                        </p:tgtEl>
                                        <p:attrNameLst>
                                          <p:attrName>ppt_x</p:attrName>
                                        </p:attrNameLst>
                                      </p:cBhvr>
                                      <p:tavLst>
                                        <p:tav tm="0">
                                          <p:val>
                                            <p:strVal val="#ppt_x"/>
                                          </p:val>
                                        </p:tav>
                                        <p:tav tm="100000">
                                          <p:val>
                                            <p:strVal val="#ppt_x"/>
                                          </p:val>
                                        </p:tav>
                                      </p:tavLst>
                                    </p:anim>
                                    <p:anim calcmode="lin" valueType="num">
                                      <p:cBhvr additive="base">
                                        <p:cTn id="14" dur="750" fill="hold"/>
                                        <p:tgtEl>
                                          <p:spTgt spid="2"/>
                                        </p:tgtEl>
                                        <p:attrNameLst>
                                          <p:attrName>ppt_y</p:attrName>
                                        </p:attrNameLst>
                                      </p:cBhvr>
                                      <p:tavLst>
                                        <p:tav tm="0">
                                          <p:val>
                                            <p:strVal val="0-#ppt_h/2"/>
                                          </p:val>
                                        </p:tav>
                                        <p:tav tm="100000">
                                          <p:val>
                                            <p:strVal val="#ppt_y"/>
                                          </p:val>
                                        </p:tav>
                                      </p:tavLst>
                                    </p:anim>
                                  </p:childTnLst>
                                </p:cTn>
                              </p:par>
                              <p:par>
                                <p:cTn id="15" presetID="2" presetClass="entr" presetSubtype="8" decel="44000" fill="hold" nodeType="withEffect">
                                  <p:stCondLst>
                                    <p:cond delay="250"/>
                                  </p:stCondLst>
                                  <p:childTnLst>
                                    <p:set>
                                      <p:cBhvr>
                                        <p:cTn id="16" dur="1" fill="hold">
                                          <p:stCondLst>
                                            <p:cond delay="0"/>
                                          </p:stCondLst>
                                        </p:cTn>
                                        <p:tgtEl>
                                          <p:spTgt spid="4"/>
                                        </p:tgtEl>
                                        <p:attrNameLst>
                                          <p:attrName>style.visibility</p:attrName>
                                        </p:attrNameLst>
                                      </p:cBhvr>
                                      <p:to>
                                        <p:strVal val="visible"/>
                                      </p:to>
                                    </p:set>
                                    <p:anim calcmode="lin" valueType="num">
                                      <p:cBhvr additive="base">
                                        <p:cTn id="17" dur="750" fill="hold"/>
                                        <p:tgtEl>
                                          <p:spTgt spid="4"/>
                                        </p:tgtEl>
                                        <p:attrNameLst>
                                          <p:attrName>ppt_x</p:attrName>
                                        </p:attrNameLst>
                                      </p:cBhvr>
                                      <p:tavLst>
                                        <p:tav tm="0">
                                          <p:val>
                                            <p:strVal val="0-#ppt_w/2"/>
                                          </p:val>
                                        </p:tav>
                                        <p:tav tm="100000">
                                          <p:val>
                                            <p:strVal val="#ppt_x"/>
                                          </p:val>
                                        </p:tav>
                                      </p:tavLst>
                                    </p:anim>
                                    <p:anim calcmode="lin" valueType="num">
                                      <p:cBhvr additive="base">
                                        <p:cTn id="18" dur="750" fill="hold"/>
                                        <p:tgtEl>
                                          <p:spTgt spid="4"/>
                                        </p:tgtEl>
                                        <p:attrNameLst>
                                          <p:attrName>ppt_y</p:attrName>
                                        </p:attrNameLst>
                                      </p:cBhvr>
                                      <p:tavLst>
                                        <p:tav tm="0">
                                          <p:val>
                                            <p:strVal val="#ppt_y"/>
                                          </p:val>
                                        </p:tav>
                                        <p:tav tm="100000">
                                          <p:val>
                                            <p:strVal val="#ppt_y"/>
                                          </p:val>
                                        </p:tav>
                                      </p:tavLst>
                                    </p:anim>
                                  </p:childTnLst>
                                </p:cTn>
                              </p:par>
                            </p:childTnLst>
                          </p:cTn>
                        </p:par>
                        <p:par>
                          <p:cTn id="19" fill="hold">
                            <p:stCondLst>
                              <p:cond delay="1500"/>
                            </p:stCondLst>
                            <p:childTnLst>
                              <p:par>
                                <p:cTn id="20" presetID="2" presetClass="entr" presetSubtype="4" fill="hold" grpId="0" nodeType="afterEffect">
                                  <p:stCondLst>
                                    <p:cond delay="0"/>
                                  </p:stCondLst>
                                  <p:childTnLst>
                                    <p:set>
                                      <p:cBhvr>
                                        <p:cTn id="21" dur="1" fill="hold">
                                          <p:stCondLst>
                                            <p:cond delay="0"/>
                                          </p:stCondLst>
                                        </p:cTn>
                                        <p:tgtEl>
                                          <p:spTgt spid="3"/>
                                        </p:tgtEl>
                                        <p:attrNameLst>
                                          <p:attrName>style.visibility</p:attrName>
                                        </p:attrNameLst>
                                      </p:cBhvr>
                                      <p:to>
                                        <p:strVal val="visible"/>
                                      </p:to>
                                    </p:set>
                                    <p:anim calcmode="lin" valueType="num">
                                      <p:cBhvr additive="base">
                                        <p:cTn id="22" dur="500" fill="hold"/>
                                        <p:tgtEl>
                                          <p:spTgt spid="3"/>
                                        </p:tgtEl>
                                        <p:attrNameLst>
                                          <p:attrName>ppt_x</p:attrName>
                                        </p:attrNameLst>
                                      </p:cBhvr>
                                      <p:tavLst>
                                        <p:tav tm="0">
                                          <p:val>
                                            <p:strVal val="#ppt_x"/>
                                          </p:val>
                                        </p:tav>
                                        <p:tav tm="100000">
                                          <p:val>
                                            <p:strVal val="#ppt_x"/>
                                          </p:val>
                                        </p:tav>
                                      </p:tavLst>
                                    </p:anim>
                                    <p:anim calcmode="lin" valueType="num">
                                      <p:cBhvr additive="base">
                                        <p:cTn id="23" dur="500" fill="hold"/>
                                        <p:tgtEl>
                                          <p:spTgt spid="3"/>
                                        </p:tgtEl>
                                        <p:attrNameLst>
                                          <p:attrName>ppt_y</p:attrName>
                                        </p:attrNameLst>
                                      </p:cBhvr>
                                      <p:tavLst>
                                        <p:tav tm="0">
                                          <p:val>
                                            <p:strVal val="1+#ppt_h/2"/>
                                          </p:val>
                                        </p:tav>
                                        <p:tav tm="100000">
                                          <p:val>
                                            <p:strVal val="#ppt_y"/>
                                          </p:val>
                                        </p:tav>
                                      </p:tavLst>
                                    </p:anim>
                                  </p:childTnLst>
                                </p:cTn>
                              </p:par>
                            </p:childTnLst>
                          </p:cTn>
                        </p:par>
                        <p:par>
                          <p:cTn id="24" fill="hold">
                            <p:stCondLst>
                              <p:cond delay="2000"/>
                            </p:stCondLst>
                            <p:childTnLst>
                              <p:par>
                                <p:cTn id="25" presetID="2" presetClass="entr" presetSubtype="4" fill="hold" grpId="0" nodeType="afterEffect">
                                  <p:stCondLst>
                                    <p:cond delay="0"/>
                                  </p:stCondLst>
                                  <p:childTnLst>
                                    <p:set>
                                      <p:cBhvr>
                                        <p:cTn id="26" dur="1" fill="hold">
                                          <p:stCondLst>
                                            <p:cond delay="0"/>
                                          </p:stCondLst>
                                        </p:cTn>
                                        <p:tgtEl>
                                          <p:spTgt spid="7"/>
                                        </p:tgtEl>
                                        <p:attrNameLst>
                                          <p:attrName>style.visibility</p:attrName>
                                        </p:attrNameLst>
                                      </p:cBhvr>
                                      <p:to>
                                        <p:strVal val="visible"/>
                                      </p:to>
                                    </p:set>
                                    <p:anim calcmode="lin" valueType="num">
                                      <p:cBhvr additive="base">
                                        <p:cTn id="27" dur="500" fill="hold"/>
                                        <p:tgtEl>
                                          <p:spTgt spid="7"/>
                                        </p:tgtEl>
                                        <p:attrNameLst>
                                          <p:attrName>ppt_x</p:attrName>
                                        </p:attrNameLst>
                                      </p:cBhvr>
                                      <p:tavLst>
                                        <p:tav tm="0">
                                          <p:val>
                                            <p:strVal val="#ppt_x"/>
                                          </p:val>
                                        </p:tav>
                                        <p:tav tm="100000">
                                          <p:val>
                                            <p:strVal val="#ppt_x"/>
                                          </p:val>
                                        </p:tav>
                                      </p:tavLst>
                                    </p:anim>
                                    <p:anim calcmode="lin" valueType="num">
                                      <p:cBhvr additive="base">
                                        <p:cTn id="2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3" grpId="1"/>
      <p:bldP spid="7" grpId="0"/>
      <p:bldP spid="7" grpId="1"/>
    </p:bldLst>
  </p:timing>
</p:sld>
</file>

<file path=ppt/slides/slide3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矩形 24"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549157" y="-975631"/>
            <a:ext cx="583096" cy="838080"/>
          </a:xfrm>
          <a:prstGeom prst="rect">
            <a:avLst/>
          </a:prstGeom>
          <a:solidFill>
            <a:srgbClr val="365B7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 name="矩形 25"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1132253" y="-975631"/>
            <a:ext cx="583096" cy="838080"/>
          </a:xfrm>
          <a:prstGeom prst="rect">
            <a:avLst/>
          </a:prstGeom>
          <a:solidFill>
            <a:srgbClr val="96648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 name="矩形 26"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1715349" y="-975631"/>
            <a:ext cx="583096" cy="838080"/>
          </a:xfrm>
          <a:prstGeom prst="rect">
            <a:avLst/>
          </a:prstGeom>
          <a:solidFill>
            <a:srgbClr val="D06F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 name="矩形 27"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2298446" y="-975631"/>
            <a:ext cx="583096" cy="838080"/>
          </a:xfrm>
          <a:prstGeom prst="rect">
            <a:avLst/>
          </a:prstGeom>
          <a:solidFill>
            <a:srgbClr val="F779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 name="矩形 28"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2881542" y="-975631"/>
            <a:ext cx="583096" cy="838080"/>
          </a:xfrm>
          <a:prstGeom prst="rect">
            <a:avLst/>
          </a:prstGeom>
          <a:solidFill>
            <a:srgbClr val="F8AD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cxnSp>
        <p:nvCxnSpPr>
          <p:cNvPr id="46" name="直接连接符 45"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CxnSpPr/>
          <p:nvPr/>
        </p:nvCxnSpPr>
        <p:spPr>
          <a:xfrm>
            <a:off x="3246637" y="1273629"/>
            <a:ext cx="5770860"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47" name="文本框 46"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txBox="1"/>
          <p:nvPr/>
        </p:nvSpPr>
        <p:spPr>
          <a:xfrm>
            <a:off x="4487804" y="496471"/>
            <a:ext cx="2697480" cy="521970"/>
          </a:xfrm>
          <a:prstGeom prst="rect">
            <a:avLst/>
          </a:prstGeom>
          <a:noFill/>
        </p:spPr>
        <p:txBody>
          <a:bodyPr wrap="none" rtlCol="0">
            <a:spAutoFit/>
          </a:bodyPr>
          <a:lstStyle/>
          <a:p>
            <a:pPr algn="l"/>
            <a:r>
              <a:rPr lang="zh-CN" altLang="en-US" sz="2800" b="1" spc="500" dirty="0">
                <a:solidFill>
                  <a:schemeClr val="bg1">
                    <a:lumMod val="50000"/>
                  </a:schemeClr>
                </a:solidFill>
                <a:latin typeface="微软雅黑" panose="020B0503020204020204" charset="-122"/>
                <a:ea typeface="微软雅黑" panose="020B0503020204020204" charset="-122"/>
                <a:cs typeface="Arial" panose="020B0604020202020204" pitchFamily="34" charset="0"/>
              </a:rPr>
              <a:t>一、数量评估</a:t>
            </a:r>
          </a:p>
        </p:txBody>
      </p:sp>
      <p:sp>
        <p:nvSpPr>
          <p:cNvPr id="48" name="椭圆 47"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flipH="1">
            <a:off x="2686180" y="813581"/>
            <a:ext cx="157493" cy="157493"/>
          </a:xfrm>
          <a:prstGeom prst="ellipse">
            <a:avLst/>
          </a:prstGeom>
          <a:solidFill>
            <a:srgbClr val="D06F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9" name="椭圆 48"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flipH="1">
            <a:off x="2686180" y="335956"/>
            <a:ext cx="321030" cy="321030"/>
          </a:xfrm>
          <a:prstGeom prst="ellipse">
            <a:avLst/>
          </a:prstGeom>
          <a:solidFill>
            <a:srgbClr val="966481"/>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0" name="椭圆 49"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flipH="1">
            <a:off x="2991678" y="806317"/>
            <a:ext cx="219803" cy="219803"/>
          </a:xfrm>
          <a:prstGeom prst="ellipse">
            <a:avLst/>
          </a:prstGeom>
          <a:solidFill>
            <a:srgbClr val="365B7C"/>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1" name="椭圆 50"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flipH="1">
            <a:off x="2031169" y="697840"/>
            <a:ext cx="164852" cy="164852"/>
          </a:xfrm>
          <a:prstGeom prst="ellipse">
            <a:avLst/>
          </a:prstGeom>
          <a:solidFill>
            <a:srgbClr val="F779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2" name="椭圆 51"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9354354" y="755438"/>
            <a:ext cx="157493" cy="157493"/>
          </a:xfrm>
          <a:prstGeom prst="ellipse">
            <a:avLst/>
          </a:prstGeom>
          <a:solidFill>
            <a:srgbClr val="D06F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3" name="椭圆 52"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9190817" y="277813"/>
            <a:ext cx="321030" cy="321030"/>
          </a:xfrm>
          <a:prstGeom prst="ellipse">
            <a:avLst/>
          </a:prstGeom>
          <a:solidFill>
            <a:srgbClr val="966481"/>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4" name="椭圆 53"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a:off x="8986546" y="748174"/>
            <a:ext cx="219803" cy="219803"/>
          </a:xfrm>
          <a:prstGeom prst="ellipse">
            <a:avLst/>
          </a:prstGeom>
          <a:solidFill>
            <a:srgbClr val="365B7C"/>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5" name="椭圆 54"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a:off x="10002006" y="639697"/>
            <a:ext cx="164852" cy="164852"/>
          </a:xfrm>
          <a:prstGeom prst="ellipse">
            <a:avLst/>
          </a:prstGeom>
          <a:solidFill>
            <a:srgbClr val="F779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7" name="Rectangle 42"/>
          <p:cNvSpPr/>
          <p:nvPr/>
        </p:nvSpPr>
        <p:spPr>
          <a:xfrm flipH="1">
            <a:off x="1434220" y="1948290"/>
            <a:ext cx="9893835" cy="589653"/>
          </a:xfrm>
          <a:prstGeom prst="rect">
            <a:avLst/>
          </a:prstGeom>
          <a:noFill/>
          <a:ln w="12700" cap="flat" cmpd="sng" algn="ctr">
            <a:noFill/>
            <a:prstDash val="solid"/>
          </a:ln>
          <a:effectLst/>
        </p:spPr>
        <p:txBody>
          <a:bodyPr lIns="91440" tIns="0" rIns="91440" bIns="0" rtlCol="0" anchor="t"/>
          <a:lstStyle/>
          <a:p>
            <a:pPr fontAlgn="auto">
              <a:lnSpc>
                <a:spcPct val="150000"/>
              </a:lnSpc>
            </a:pPr>
            <a:r>
              <a:rPr lang="en-US" altLang="zh-CN" sz="2400" b="1" dirty="0">
                <a:latin typeface="KaiTi" panose="02010609060101010101" pitchFamily="49" charset="-122"/>
                <a:ea typeface="KaiTi" panose="02010609060101010101" pitchFamily="49" charset="-122"/>
                <a:sym typeface="+mn-ea"/>
              </a:rPr>
              <a:t>(</a:t>
            </a:r>
            <a:r>
              <a:rPr lang="zh-CN" altLang="en-US" sz="2400" b="1" dirty="0">
                <a:latin typeface="KaiTi" panose="02010609060101010101" pitchFamily="49" charset="-122"/>
                <a:ea typeface="KaiTi" panose="02010609060101010101" pitchFamily="49" charset="-122"/>
                <a:sym typeface="+mn-ea"/>
              </a:rPr>
              <a:t>一</a:t>
            </a:r>
            <a:r>
              <a:rPr lang="en-US" altLang="zh-CN" sz="2400" b="1" dirty="0">
                <a:latin typeface="KaiTi" panose="02010609060101010101" pitchFamily="49" charset="-122"/>
                <a:ea typeface="KaiTi" panose="02010609060101010101" pitchFamily="49" charset="-122"/>
                <a:sym typeface="+mn-ea"/>
              </a:rPr>
              <a:t>)</a:t>
            </a:r>
            <a:r>
              <a:rPr lang="zh-CN" altLang="en-US" sz="2400" b="1" dirty="0">
                <a:latin typeface="KaiTi" panose="02010609060101010101" pitchFamily="49" charset="-122"/>
                <a:ea typeface="KaiTi" panose="02010609060101010101" pitchFamily="49" charset="-122"/>
                <a:sym typeface="+mn-ea"/>
              </a:rPr>
              <a:t>录用比</a:t>
            </a:r>
            <a:endParaRPr lang="zh-CN" altLang="en-US" sz="2400" b="1" dirty="0">
              <a:latin typeface="KaiTi" panose="02010609060101010101" pitchFamily="49" charset="-122"/>
              <a:ea typeface="KaiTi" panose="02010609060101010101" pitchFamily="49" charset="-122"/>
            </a:endParaRPr>
          </a:p>
          <a:p>
            <a:pPr fontAlgn="auto">
              <a:lnSpc>
                <a:spcPct val="150000"/>
              </a:lnSpc>
            </a:pPr>
            <a:r>
              <a:rPr lang="zh-CN" altLang="en-US" sz="2400" dirty="0">
                <a:latin typeface="KaiTi" panose="02010609060101010101" pitchFamily="49" charset="-122"/>
                <a:ea typeface="KaiTi" panose="02010609060101010101" pitchFamily="49" charset="-122"/>
                <a:sym typeface="+mn-ea"/>
              </a:rPr>
              <a:t>录用比是录用人数和应聘人数的比值</a:t>
            </a:r>
            <a:r>
              <a:rPr lang="en-US" altLang="zh-CN" sz="2400" dirty="0">
                <a:latin typeface="KaiTi" panose="02010609060101010101" pitchFamily="49" charset="-122"/>
                <a:ea typeface="KaiTi" panose="02010609060101010101" pitchFamily="49" charset="-122"/>
                <a:sym typeface="+mn-ea"/>
              </a:rPr>
              <a:t>,</a:t>
            </a:r>
            <a:r>
              <a:rPr lang="zh-CN" altLang="en-US" sz="2400" dirty="0">
                <a:latin typeface="KaiTi" panose="02010609060101010101" pitchFamily="49" charset="-122"/>
                <a:ea typeface="KaiTi" panose="02010609060101010101" pitchFamily="49" charset="-122"/>
                <a:sym typeface="+mn-ea"/>
              </a:rPr>
              <a:t>也是最终产出率。 </a:t>
            </a:r>
            <a:endParaRPr lang="zh-CN" altLang="en-US" sz="2400" dirty="0">
              <a:latin typeface="KaiTi" panose="02010609060101010101" pitchFamily="49" charset="-122"/>
              <a:ea typeface="KaiTi" panose="02010609060101010101" pitchFamily="49" charset="-122"/>
            </a:endParaRPr>
          </a:p>
          <a:p>
            <a:pPr fontAlgn="auto">
              <a:lnSpc>
                <a:spcPct val="150000"/>
              </a:lnSpc>
            </a:pPr>
            <a:r>
              <a:rPr lang="en-US" altLang="zh-CN" sz="2400" b="1" dirty="0">
                <a:latin typeface="KaiTi" panose="02010609060101010101" pitchFamily="49" charset="-122"/>
                <a:ea typeface="KaiTi" panose="02010609060101010101" pitchFamily="49" charset="-122"/>
                <a:sym typeface="+mn-ea"/>
              </a:rPr>
              <a:t>(</a:t>
            </a:r>
            <a:r>
              <a:rPr lang="zh-CN" altLang="en-US" sz="2400" b="1" dirty="0">
                <a:latin typeface="KaiTi" panose="02010609060101010101" pitchFamily="49" charset="-122"/>
                <a:ea typeface="KaiTi" panose="02010609060101010101" pitchFamily="49" charset="-122"/>
                <a:sym typeface="+mn-ea"/>
              </a:rPr>
              <a:t>二</a:t>
            </a:r>
            <a:r>
              <a:rPr lang="en-US" altLang="zh-CN" sz="2400" b="1" dirty="0">
                <a:latin typeface="KaiTi" panose="02010609060101010101" pitchFamily="49" charset="-122"/>
                <a:ea typeface="KaiTi" panose="02010609060101010101" pitchFamily="49" charset="-122"/>
                <a:sym typeface="+mn-ea"/>
              </a:rPr>
              <a:t>)</a:t>
            </a:r>
            <a:r>
              <a:rPr lang="zh-CN" altLang="en-US" sz="2400" b="1" dirty="0">
                <a:latin typeface="KaiTi" panose="02010609060101010101" pitchFamily="49" charset="-122"/>
                <a:ea typeface="KaiTi" panose="02010609060101010101" pitchFamily="49" charset="-122"/>
                <a:sym typeface="+mn-ea"/>
              </a:rPr>
              <a:t>招聘完成比</a:t>
            </a:r>
            <a:endParaRPr lang="zh-CN" altLang="en-US" sz="2400" b="1" dirty="0">
              <a:latin typeface="KaiTi" panose="02010609060101010101" pitchFamily="49" charset="-122"/>
              <a:ea typeface="KaiTi" panose="02010609060101010101" pitchFamily="49" charset="-122"/>
            </a:endParaRPr>
          </a:p>
          <a:p>
            <a:pPr fontAlgn="auto">
              <a:lnSpc>
                <a:spcPct val="150000"/>
              </a:lnSpc>
            </a:pPr>
            <a:r>
              <a:rPr lang="zh-CN" altLang="en-US" sz="2400" dirty="0">
                <a:latin typeface="KaiTi" panose="02010609060101010101" pitchFamily="49" charset="-122"/>
                <a:ea typeface="KaiTi" panose="02010609060101010101" pitchFamily="49" charset="-122"/>
                <a:sym typeface="+mn-ea"/>
              </a:rPr>
              <a:t>招聘完成比是指录用人数和计划招聘人数的比值</a:t>
            </a:r>
            <a:r>
              <a:rPr lang="en-US" altLang="zh-CN" sz="2400" dirty="0">
                <a:latin typeface="KaiTi" panose="02010609060101010101" pitchFamily="49" charset="-122"/>
                <a:ea typeface="KaiTi" panose="02010609060101010101" pitchFamily="49" charset="-122"/>
                <a:sym typeface="+mn-ea"/>
              </a:rPr>
              <a:t>,</a:t>
            </a:r>
            <a:r>
              <a:rPr lang="zh-CN" altLang="en-US" sz="2400" dirty="0">
                <a:latin typeface="KaiTi" panose="02010609060101010101" pitchFamily="49" charset="-122"/>
                <a:ea typeface="KaiTi" panose="02010609060101010101" pitchFamily="49" charset="-122"/>
                <a:sym typeface="+mn-ea"/>
              </a:rPr>
              <a:t>是反映招聘完成情况的一个指标。 </a:t>
            </a:r>
            <a:endParaRPr lang="zh-CN" altLang="en-US" sz="2400" dirty="0">
              <a:latin typeface="KaiTi" panose="02010609060101010101" pitchFamily="49" charset="-122"/>
              <a:ea typeface="KaiTi" panose="02010609060101010101" pitchFamily="49" charset="-122"/>
            </a:endParaRPr>
          </a:p>
          <a:p>
            <a:pPr fontAlgn="auto">
              <a:lnSpc>
                <a:spcPct val="150000"/>
              </a:lnSpc>
            </a:pPr>
            <a:r>
              <a:rPr lang="en-US" altLang="zh-CN" sz="2400" b="1" dirty="0">
                <a:latin typeface="KaiTi" panose="02010609060101010101" pitchFamily="49" charset="-122"/>
                <a:ea typeface="KaiTi" panose="02010609060101010101" pitchFamily="49" charset="-122"/>
                <a:sym typeface="+mn-ea"/>
              </a:rPr>
              <a:t>(</a:t>
            </a:r>
            <a:r>
              <a:rPr lang="zh-CN" altLang="en-US" sz="2400" b="1" dirty="0">
                <a:latin typeface="KaiTi" panose="02010609060101010101" pitchFamily="49" charset="-122"/>
                <a:ea typeface="KaiTi" panose="02010609060101010101" pitchFamily="49" charset="-122"/>
                <a:sym typeface="+mn-ea"/>
              </a:rPr>
              <a:t>三</a:t>
            </a:r>
            <a:r>
              <a:rPr lang="en-US" altLang="zh-CN" sz="2400" b="1" dirty="0">
                <a:latin typeface="KaiTi" panose="02010609060101010101" pitchFamily="49" charset="-122"/>
                <a:ea typeface="KaiTi" panose="02010609060101010101" pitchFamily="49" charset="-122"/>
                <a:sym typeface="+mn-ea"/>
              </a:rPr>
              <a:t>)</a:t>
            </a:r>
            <a:r>
              <a:rPr lang="zh-CN" altLang="en-US" sz="2400" b="1" dirty="0">
                <a:latin typeface="KaiTi" panose="02010609060101010101" pitchFamily="49" charset="-122"/>
                <a:ea typeface="KaiTi" panose="02010609060101010101" pitchFamily="49" charset="-122"/>
                <a:sym typeface="+mn-ea"/>
              </a:rPr>
              <a:t>应聘比</a:t>
            </a:r>
            <a:endParaRPr lang="zh-CN" altLang="en-US" sz="2400" b="1" dirty="0">
              <a:latin typeface="KaiTi" panose="02010609060101010101" pitchFamily="49" charset="-122"/>
              <a:ea typeface="KaiTi" panose="02010609060101010101" pitchFamily="49" charset="-122"/>
            </a:endParaRPr>
          </a:p>
          <a:p>
            <a:pPr fontAlgn="auto">
              <a:lnSpc>
                <a:spcPct val="150000"/>
              </a:lnSpc>
            </a:pPr>
            <a:r>
              <a:rPr lang="zh-CN" altLang="en-US" sz="2400" dirty="0">
                <a:latin typeface="KaiTi" panose="02010609060101010101" pitchFamily="49" charset="-122"/>
                <a:ea typeface="KaiTi" panose="02010609060101010101" pitchFamily="49" charset="-122"/>
                <a:sym typeface="+mn-ea"/>
              </a:rPr>
              <a:t>应聘比是指应聘人数和计划招聘人数的比值</a:t>
            </a:r>
            <a:r>
              <a:rPr lang="en-US" altLang="zh-CN" sz="2400" dirty="0">
                <a:latin typeface="KaiTi" panose="02010609060101010101" pitchFamily="49" charset="-122"/>
                <a:ea typeface="KaiTi" panose="02010609060101010101" pitchFamily="49" charset="-122"/>
                <a:sym typeface="+mn-ea"/>
              </a:rPr>
              <a:t>,</a:t>
            </a:r>
            <a:r>
              <a:rPr lang="zh-CN" altLang="en-US" sz="2400" dirty="0">
                <a:latin typeface="KaiTi" panose="02010609060101010101" pitchFamily="49" charset="-122"/>
                <a:ea typeface="KaiTi" panose="02010609060101010101" pitchFamily="49" charset="-122"/>
                <a:sym typeface="+mn-ea"/>
              </a:rPr>
              <a:t>反映的是招聘宣传的力度和招聘广告的吸引力。 </a:t>
            </a:r>
            <a:endParaRPr lang="zh-CN" altLang="en-US" sz="2400" dirty="0">
              <a:latin typeface="KaiTi" panose="02010609060101010101" pitchFamily="49" charset="-122"/>
              <a:ea typeface="KaiTi" panose="02010609060101010101" pitchFamily="49" charset="-122"/>
            </a:endParaRPr>
          </a:p>
        </p:txBody>
      </p:sp>
      <p:sp>
        <p:nvSpPr>
          <p:cNvPr id="5" name="e7d195523061f1c0"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hidden="1"/>
          <p:cNvSpPr txBox="1"/>
          <p:nvPr/>
        </p:nvSpPr>
        <p:spPr>
          <a:xfrm>
            <a:off x="-355600" y="1803400"/>
            <a:ext cx="293927" cy="1016000"/>
          </a:xfrm>
          <a:prstGeom prst="rect">
            <a:avLst/>
          </a:prstGeom>
          <a:noFill/>
        </p:spPr>
        <p:txBody>
          <a:bodyPr vert="wordArtVert" rtlCol="0">
            <a:spAutoFit/>
          </a:bodyPr>
          <a:lstStyle/>
          <a:p>
            <a:r>
              <a:rPr lang="en-US" altLang="zh-CN" sz="100"/>
              <a:t>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a:t>
            </a:r>
            <a:endParaRPr lang="zh-CN" altLang="en-US" sz="100"/>
          </a:p>
        </p:txBody>
      </p:sp>
    </p:spTree>
    <p:extLst>
      <p:ext uri="{BB962C8B-B14F-4D97-AF65-F5344CB8AC3E}">
        <p14:creationId xmlns:p14="http://schemas.microsoft.com/office/powerpoint/2010/main" val="3202858846"/>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0">
        <p15:prstTrans prst="pageCurlDouble"/>
      </p:transition>
    </mc:Choice>
    <mc:Fallback xmlns="">
      <p:transition spd="slow" advTm="0">
        <p:fade/>
      </p:transition>
    </mc:Fallback>
  </mc:AlternateContent>
</p:sld>
</file>

<file path=ppt/slides/slide3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矩形 24"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549157" y="-975631"/>
            <a:ext cx="583096" cy="838080"/>
          </a:xfrm>
          <a:prstGeom prst="rect">
            <a:avLst/>
          </a:prstGeom>
          <a:solidFill>
            <a:srgbClr val="365B7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 name="矩形 25"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1132253" y="-975631"/>
            <a:ext cx="583096" cy="838080"/>
          </a:xfrm>
          <a:prstGeom prst="rect">
            <a:avLst/>
          </a:prstGeom>
          <a:solidFill>
            <a:srgbClr val="96648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 name="矩形 26"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1715349" y="-975631"/>
            <a:ext cx="583096" cy="838080"/>
          </a:xfrm>
          <a:prstGeom prst="rect">
            <a:avLst/>
          </a:prstGeom>
          <a:solidFill>
            <a:srgbClr val="D06F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 name="矩形 27"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2298446" y="-975631"/>
            <a:ext cx="583096" cy="838080"/>
          </a:xfrm>
          <a:prstGeom prst="rect">
            <a:avLst/>
          </a:prstGeom>
          <a:solidFill>
            <a:srgbClr val="F779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 name="矩形 28"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2881542" y="-975631"/>
            <a:ext cx="583096" cy="838080"/>
          </a:xfrm>
          <a:prstGeom prst="rect">
            <a:avLst/>
          </a:prstGeom>
          <a:solidFill>
            <a:srgbClr val="F8AD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cxnSp>
        <p:nvCxnSpPr>
          <p:cNvPr id="46" name="直接连接符 45"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CxnSpPr/>
          <p:nvPr/>
        </p:nvCxnSpPr>
        <p:spPr>
          <a:xfrm>
            <a:off x="3246637" y="1273629"/>
            <a:ext cx="5770860"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47" name="文本框 46"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txBox="1"/>
          <p:nvPr/>
        </p:nvSpPr>
        <p:spPr>
          <a:xfrm>
            <a:off x="4487804" y="496471"/>
            <a:ext cx="2697480" cy="521970"/>
          </a:xfrm>
          <a:prstGeom prst="rect">
            <a:avLst/>
          </a:prstGeom>
          <a:noFill/>
        </p:spPr>
        <p:txBody>
          <a:bodyPr wrap="none" rtlCol="0">
            <a:spAutoFit/>
          </a:bodyPr>
          <a:lstStyle/>
          <a:p>
            <a:pPr algn="l"/>
            <a:r>
              <a:rPr lang="zh-CN" altLang="en-US" sz="2800" b="1" spc="500" dirty="0">
                <a:solidFill>
                  <a:schemeClr val="bg1">
                    <a:lumMod val="50000"/>
                  </a:schemeClr>
                </a:solidFill>
                <a:latin typeface="微软雅黑" panose="020B0503020204020204" charset="-122"/>
                <a:ea typeface="微软雅黑" panose="020B0503020204020204" charset="-122"/>
                <a:cs typeface="Arial" panose="020B0604020202020204" pitchFamily="34" charset="0"/>
              </a:rPr>
              <a:t>二、质量评估</a:t>
            </a:r>
          </a:p>
        </p:txBody>
      </p:sp>
      <p:sp>
        <p:nvSpPr>
          <p:cNvPr id="48" name="椭圆 47"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flipH="1">
            <a:off x="2686180" y="813581"/>
            <a:ext cx="157493" cy="157493"/>
          </a:xfrm>
          <a:prstGeom prst="ellipse">
            <a:avLst/>
          </a:prstGeom>
          <a:solidFill>
            <a:srgbClr val="D06F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9" name="椭圆 48"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flipH="1">
            <a:off x="2686180" y="335956"/>
            <a:ext cx="321030" cy="321030"/>
          </a:xfrm>
          <a:prstGeom prst="ellipse">
            <a:avLst/>
          </a:prstGeom>
          <a:solidFill>
            <a:srgbClr val="966481"/>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0" name="椭圆 49"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flipH="1">
            <a:off x="2991678" y="806317"/>
            <a:ext cx="219803" cy="219803"/>
          </a:xfrm>
          <a:prstGeom prst="ellipse">
            <a:avLst/>
          </a:prstGeom>
          <a:solidFill>
            <a:srgbClr val="365B7C"/>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1" name="椭圆 50"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flipH="1">
            <a:off x="2031169" y="697840"/>
            <a:ext cx="164852" cy="164852"/>
          </a:xfrm>
          <a:prstGeom prst="ellipse">
            <a:avLst/>
          </a:prstGeom>
          <a:solidFill>
            <a:srgbClr val="F779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2" name="椭圆 51"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9354354" y="755438"/>
            <a:ext cx="157493" cy="157493"/>
          </a:xfrm>
          <a:prstGeom prst="ellipse">
            <a:avLst/>
          </a:prstGeom>
          <a:solidFill>
            <a:srgbClr val="D06F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3" name="椭圆 52"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9190817" y="277813"/>
            <a:ext cx="321030" cy="321030"/>
          </a:xfrm>
          <a:prstGeom prst="ellipse">
            <a:avLst/>
          </a:prstGeom>
          <a:solidFill>
            <a:srgbClr val="966481"/>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4" name="椭圆 53"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a:off x="8986546" y="748174"/>
            <a:ext cx="219803" cy="219803"/>
          </a:xfrm>
          <a:prstGeom prst="ellipse">
            <a:avLst/>
          </a:prstGeom>
          <a:solidFill>
            <a:srgbClr val="365B7C"/>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5" name="椭圆 54"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a:off x="10002006" y="639697"/>
            <a:ext cx="164852" cy="164852"/>
          </a:xfrm>
          <a:prstGeom prst="ellipse">
            <a:avLst/>
          </a:prstGeom>
          <a:solidFill>
            <a:srgbClr val="F779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7" name="Rectangle 42"/>
          <p:cNvSpPr/>
          <p:nvPr/>
        </p:nvSpPr>
        <p:spPr>
          <a:xfrm flipH="1">
            <a:off x="1472955" y="1482835"/>
            <a:ext cx="9893835" cy="589653"/>
          </a:xfrm>
          <a:prstGeom prst="rect">
            <a:avLst/>
          </a:prstGeom>
          <a:noFill/>
          <a:ln w="12700" cap="flat" cmpd="sng" algn="ctr">
            <a:noFill/>
            <a:prstDash val="solid"/>
          </a:ln>
          <a:effectLst/>
        </p:spPr>
        <p:txBody>
          <a:bodyPr lIns="91440" tIns="0" rIns="91440" bIns="0" rtlCol="0" anchor="t"/>
          <a:lstStyle/>
          <a:p>
            <a:pPr fontAlgn="auto">
              <a:lnSpc>
                <a:spcPct val="150000"/>
              </a:lnSpc>
            </a:pPr>
            <a:r>
              <a:rPr lang="en-US" altLang="zh-CN" sz="2400" b="1" dirty="0">
                <a:latin typeface="KaiTi" panose="02010609060101010101" pitchFamily="49" charset="-122"/>
                <a:ea typeface="KaiTi" panose="02010609060101010101" pitchFamily="49" charset="-122"/>
                <a:sym typeface="+mn-ea"/>
              </a:rPr>
              <a:t>(</a:t>
            </a:r>
            <a:r>
              <a:rPr lang="zh-CN" altLang="en-US" sz="2400" b="1" dirty="0">
                <a:latin typeface="KaiTi" panose="02010609060101010101" pitchFamily="49" charset="-122"/>
                <a:ea typeface="KaiTi" panose="02010609060101010101" pitchFamily="49" charset="-122"/>
                <a:sym typeface="+mn-ea"/>
              </a:rPr>
              <a:t>一</a:t>
            </a:r>
            <a:r>
              <a:rPr lang="en-US" altLang="zh-CN" sz="2400" b="1" dirty="0">
                <a:latin typeface="KaiTi" panose="02010609060101010101" pitchFamily="49" charset="-122"/>
                <a:ea typeface="KaiTi" panose="02010609060101010101" pitchFamily="49" charset="-122"/>
                <a:sym typeface="+mn-ea"/>
              </a:rPr>
              <a:t>)</a:t>
            </a:r>
            <a:r>
              <a:rPr lang="zh-CN" altLang="en-US" sz="2400" b="1" dirty="0">
                <a:latin typeface="KaiTi" panose="02010609060101010101" pitchFamily="49" charset="-122"/>
                <a:ea typeface="KaiTi" panose="02010609060101010101" pitchFamily="49" charset="-122"/>
                <a:sym typeface="+mn-ea"/>
              </a:rPr>
              <a:t>录用合格比</a:t>
            </a:r>
            <a:endParaRPr lang="zh-CN" altLang="en-US" sz="2400" b="1" dirty="0">
              <a:latin typeface="KaiTi" panose="02010609060101010101" pitchFamily="49" charset="-122"/>
              <a:ea typeface="KaiTi" panose="02010609060101010101" pitchFamily="49" charset="-122"/>
            </a:endParaRPr>
          </a:p>
          <a:p>
            <a:pPr fontAlgn="auto">
              <a:lnSpc>
                <a:spcPct val="150000"/>
              </a:lnSpc>
            </a:pPr>
            <a:r>
              <a:rPr lang="zh-CN" altLang="en-US" sz="2400" dirty="0">
                <a:latin typeface="KaiTi" panose="02010609060101010101" pitchFamily="49" charset="-122"/>
                <a:ea typeface="KaiTi" panose="02010609060101010101" pitchFamily="49" charset="-122"/>
                <a:sym typeface="+mn-ea"/>
              </a:rPr>
              <a:t>录用合格比可以用来衡量胜任工作的录用人员人数占实际录用人数的比例。 </a:t>
            </a:r>
            <a:endParaRPr lang="zh-CN" altLang="en-US" sz="2400" dirty="0">
              <a:latin typeface="KaiTi" panose="02010609060101010101" pitchFamily="49" charset="-122"/>
              <a:ea typeface="KaiTi" panose="02010609060101010101" pitchFamily="49" charset="-122"/>
            </a:endParaRPr>
          </a:p>
          <a:p>
            <a:pPr fontAlgn="auto">
              <a:lnSpc>
                <a:spcPct val="150000"/>
              </a:lnSpc>
            </a:pPr>
            <a:r>
              <a:rPr lang="en-US" altLang="zh-CN" sz="2400" b="1" dirty="0">
                <a:latin typeface="KaiTi" panose="02010609060101010101" pitchFamily="49" charset="-122"/>
                <a:ea typeface="KaiTi" panose="02010609060101010101" pitchFamily="49" charset="-122"/>
                <a:sym typeface="+mn-ea"/>
              </a:rPr>
              <a:t>(</a:t>
            </a:r>
            <a:r>
              <a:rPr lang="zh-CN" altLang="en-US" sz="2400" b="1" dirty="0">
                <a:latin typeface="KaiTi" panose="02010609060101010101" pitchFamily="49" charset="-122"/>
                <a:ea typeface="KaiTi" panose="02010609060101010101" pitchFamily="49" charset="-122"/>
                <a:sym typeface="+mn-ea"/>
              </a:rPr>
              <a:t>二</a:t>
            </a:r>
            <a:r>
              <a:rPr lang="en-US" altLang="zh-CN" sz="2400" b="1" dirty="0">
                <a:latin typeface="KaiTi" panose="02010609060101010101" pitchFamily="49" charset="-122"/>
                <a:ea typeface="KaiTi" panose="02010609060101010101" pitchFamily="49" charset="-122"/>
                <a:sym typeface="+mn-ea"/>
              </a:rPr>
              <a:t>)</a:t>
            </a:r>
            <a:r>
              <a:rPr lang="zh-CN" altLang="en-US" sz="2400" b="1" dirty="0">
                <a:latin typeface="KaiTi" panose="02010609060101010101" pitchFamily="49" charset="-122"/>
                <a:ea typeface="KaiTi" panose="02010609060101010101" pitchFamily="49" charset="-122"/>
                <a:sym typeface="+mn-ea"/>
              </a:rPr>
              <a:t>录用员工的稳定性</a:t>
            </a:r>
            <a:endParaRPr lang="zh-CN" altLang="en-US" sz="2400" b="1" dirty="0">
              <a:latin typeface="KaiTi" panose="02010609060101010101" pitchFamily="49" charset="-122"/>
              <a:ea typeface="KaiTi" panose="02010609060101010101" pitchFamily="49" charset="-122"/>
            </a:endParaRPr>
          </a:p>
          <a:p>
            <a:pPr fontAlgn="auto">
              <a:lnSpc>
                <a:spcPct val="150000"/>
              </a:lnSpc>
            </a:pPr>
            <a:r>
              <a:rPr lang="en-US" altLang="zh-CN" sz="2400" b="1" dirty="0">
                <a:latin typeface="KaiTi" panose="02010609060101010101" pitchFamily="49" charset="-122"/>
                <a:ea typeface="KaiTi" panose="02010609060101010101" pitchFamily="49" charset="-122"/>
                <a:sym typeface="+mn-ea"/>
              </a:rPr>
              <a:t>(</a:t>
            </a:r>
            <a:r>
              <a:rPr lang="zh-CN" altLang="en-US" sz="2400" b="1" dirty="0">
                <a:latin typeface="KaiTi" panose="02010609060101010101" pitchFamily="49" charset="-122"/>
                <a:ea typeface="KaiTi" panose="02010609060101010101" pitchFamily="49" charset="-122"/>
                <a:sym typeface="+mn-ea"/>
              </a:rPr>
              <a:t>三</a:t>
            </a:r>
            <a:r>
              <a:rPr lang="en-US" altLang="zh-CN" sz="2400" b="1" dirty="0">
                <a:latin typeface="KaiTi" panose="02010609060101010101" pitchFamily="49" charset="-122"/>
                <a:ea typeface="KaiTi" panose="02010609060101010101" pitchFamily="49" charset="-122"/>
                <a:sym typeface="+mn-ea"/>
              </a:rPr>
              <a:t>)</a:t>
            </a:r>
            <a:r>
              <a:rPr lang="zh-CN" altLang="en-US" sz="2400" b="1" dirty="0">
                <a:latin typeface="KaiTi" panose="02010609060101010101" pitchFamily="49" charset="-122"/>
                <a:ea typeface="KaiTi" panose="02010609060101010101" pitchFamily="49" charset="-122"/>
                <a:sym typeface="+mn-ea"/>
              </a:rPr>
              <a:t>录用员工的成长性</a:t>
            </a:r>
            <a:endParaRPr lang="zh-CN" altLang="en-US" sz="2400" b="1" dirty="0">
              <a:latin typeface="KaiTi" panose="02010609060101010101" pitchFamily="49" charset="-122"/>
              <a:ea typeface="KaiTi" panose="02010609060101010101" pitchFamily="49" charset="-122"/>
            </a:endParaRPr>
          </a:p>
          <a:p>
            <a:pPr fontAlgn="auto">
              <a:lnSpc>
                <a:spcPct val="150000"/>
              </a:lnSpc>
            </a:pPr>
            <a:r>
              <a:rPr lang="zh-CN" altLang="en-US" sz="2400" dirty="0">
                <a:latin typeface="KaiTi" panose="02010609060101010101" pitchFamily="49" charset="-122"/>
                <a:ea typeface="KaiTi" panose="02010609060101010101" pitchFamily="49" charset="-122"/>
                <a:sym typeface="+mn-ea"/>
              </a:rPr>
              <a:t>录用员工的成长是指新员工在入职后的职务晋升、技能晋级。 </a:t>
            </a:r>
            <a:endParaRPr lang="zh-CN" altLang="en-US" sz="2400" dirty="0">
              <a:latin typeface="KaiTi" panose="02010609060101010101" pitchFamily="49" charset="-122"/>
              <a:ea typeface="KaiTi" panose="02010609060101010101" pitchFamily="49" charset="-122"/>
            </a:endParaRPr>
          </a:p>
          <a:p>
            <a:pPr fontAlgn="auto">
              <a:lnSpc>
                <a:spcPct val="150000"/>
              </a:lnSpc>
            </a:pPr>
            <a:r>
              <a:rPr lang="en-US" altLang="zh-CN" sz="2400" b="1" dirty="0">
                <a:latin typeface="KaiTi" panose="02010609060101010101" pitchFamily="49" charset="-122"/>
                <a:ea typeface="KaiTi" panose="02010609060101010101" pitchFamily="49" charset="-122"/>
                <a:sym typeface="+mn-ea"/>
              </a:rPr>
              <a:t>(</a:t>
            </a:r>
            <a:r>
              <a:rPr lang="zh-CN" altLang="en-US" sz="2400" b="1" dirty="0">
                <a:latin typeface="KaiTi" panose="02010609060101010101" pitchFamily="49" charset="-122"/>
                <a:ea typeface="KaiTi" panose="02010609060101010101" pitchFamily="49" charset="-122"/>
                <a:sym typeface="+mn-ea"/>
              </a:rPr>
              <a:t>四</a:t>
            </a:r>
            <a:r>
              <a:rPr lang="en-US" altLang="zh-CN" sz="2400" b="1" dirty="0">
                <a:latin typeface="KaiTi" panose="02010609060101010101" pitchFamily="49" charset="-122"/>
                <a:ea typeface="KaiTi" panose="02010609060101010101" pitchFamily="49" charset="-122"/>
                <a:sym typeface="+mn-ea"/>
              </a:rPr>
              <a:t>)</a:t>
            </a:r>
            <a:r>
              <a:rPr lang="zh-CN" altLang="en-US" sz="2400" b="1" dirty="0">
                <a:latin typeface="KaiTi" panose="02010609060101010101" pitchFamily="49" charset="-122"/>
                <a:ea typeface="KaiTi" panose="02010609060101010101" pitchFamily="49" charset="-122"/>
                <a:sym typeface="+mn-ea"/>
              </a:rPr>
              <a:t>录用员工的业绩</a:t>
            </a:r>
            <a:endParaRPr lang="zh-CN" altLang="en-US" sz="2400" b="1" dirty="0">
              <a:latin typeface="KaiTi" panose="02010609060101010101" pitchFamily="49" charset="-122"/>
              <a:ea typeface="KaiTi" panose="02010609060101010101" pitchFamily="49" charset="-122"/>
            </a:endParaRPr>
          </a:p>
          <a:p>
            <a:pPr fontAlgn="auto">
              <a:lnSpc>
                <a:spcPct val="150000"/>
              </a:lnSpc>
            </a:pPr>
            <a:r>
              <a:rPr lang="zh-CN" altLang="en-US" sz="2400" dirty="0">
                <a:latin typeface="KaiTi" panose="02010609060101010101" pitchFamily="49" charset="-122"/>
                <a:ea typeface="KaiTi" panose="02010609060101010101" pitchFamily="49" charset="-122"/>
                <a:sym typeface="+mn-ea"/>
              </a:rPr>
              <a:t>录用员工的业绩是最能反映录用员工质量的指标</a:t>
            </a:r>
            <a:r>
              <a:rPr lang="en-US" altLang="zh-CN" sz="2400" dirty="0">
                <a:latin typeface="KaiTi" panose="02010609060101010101" pitchFamily="49" charset="-122"/>
                <a:ea typeface="KaiTi" panose="02010609060101010101" pitchFamily="49" charset="-122"/>
                <a:sym typeface="+mn-ea"/>
              </a:rPr>
              <a:t>,</a:t>
            </a:r>
            <a:r>
              <a:rPr lang="zh-CN" altLang="en-US" sz="2400" dirty="0">
                <a:latin typeface="KaiTi" panose="02010609060101010101" pitchFamily="49" charset="-122"/>
                <a:ea typeface="KaiTi" panose="02010609060101010101" pitchFamily="49" charset="-122"/>
                <a:sym typeface="+mn-ea"/>
              </a:rPr>
              <a:t>可以由人力资源部门或所在部门进行月度、季度或年度绩效考核来衡量录用员工的业绩。 </a:t>
            </a:r>
            <a:endParaRPr lang="zh-CN" altLang="en-US" sz="2400" dirty="0">
              <a:latin typeface="KaiTi" panose="02010609060101010101" pitchFamily="49" charset="-122"/>
              <a:ea typeface="KaiTi" panose="02010609060101010101" pitchFamily="49" charset="-122"/>
            </a:endParaRPr>
          </a:p>
        </p:txBody>
      </p:sp>
      <p:sp>
        <p:nvSpPr>
          <p:cNvPr id="5" name="e7d195523061f1c0"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hidden="1"/>
          <p:cNvSpPr txBox="1"/>
          <p:nvPr/>
        </p:nvSpPr>
        <p:spPr>
          <a:xfrm>
            <a:off x="-355600" y="1803400"/>
            <a:ext cx="293927" cy="1016000"/>
          </a:xfrm>
          <a:prstGeom prst="rect">
            <a:avLst/>
          </a:prstGeom>
          <a:noFill/>
        </p:spPr>
        <p:txBody>
          <a:bodyPr vert="wordArtVert" rtlCol="0">
            <a:spAutoFit/>
          </a:bodyPr>
          <a:lstStyle/>
          <a:p>
            <a:r>
              <a:rPr lang="en-US" altLang="zh-CN" sz="100"/>
              <a:t>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a:t>
            </a:r>
            <a:endParaRPr lang="zh-CN" altLang="en-US" sz="100"/>
          </a:p>
        </p:txBody>
      </p:sp>
    </p:spTree>
    <p:extLst>
      <p:ext uri="{BB962C8B-B14F-4D97-AF65-F5344CB8AC3E}">
        <p14:creationId xmlns:p14="http://schemas.microsoft.com/office/powerpoint/2010/main" val="1239822101"/>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0">
        <p15:prstTrans prst="pageCurlDouble"/>
      </p:transition>
    </mc:Choice>
    <mc:Fallback xmlns="">
      <p:transition spd="slow" advTm="0">
        <p:fade/>
      </p:transition>
    </mc:Fallback>
  </mc:AlternateContent>
</p:sld>
</file>

<file path=ppt/slides/slide3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矩形 24"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549157" y="-975631"/>
            <a:ext cx="583096" cy="838080"/>
          </a:xfrm>
          <a:prstGeom prst="rect">
            <a:avLst/>
          </a:prstGeom>
          <a:solidFill>
            <a:srgbClr val="365B7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 name="矩形 25"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1132253" y="-975631"/>
            <a:ext cx="583096" cy="838080"/>
          </a:xfrm>
          <a:prstGeom prst="rect">
            <a:avLst/>
          </a:prstGeom>
          <a:solidFill>
            <a:srgbClr val="96648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 name="矩形 26"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1715349" y="-975631"/>
            <a:ext cx="583096" cy="838080"/>
          </a:xfrm>
          <a:prstGeom prst="rect">
            <a:avLst/>
          </a:prstGeom>
          <a:solidFill>
            <a:srgbClr val="D06F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 name="矩形 27"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2298446" y="-975631"/>
            <a:ext cx="583096" cy="838080"/>
          </a:xfrm>
          <a:prstGeom prst="rect">
            <a:avLst/>
          </a:prstGeom>
          <a:solidFill>
            <a:srgbClr val="F779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 name="矩形 28"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2881542" y="-975631"/>
            <a:ext cx="583096" cy="838080"/>
          </a:xfrm>
          <a:prstGeom prst="rect">
            <a:avLst/>
          </a:prstGeom>
          <a:solidFill>
            <a:srgbClr val="F8AD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2" name="组合 1"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GrpSpPr/>
          <p:nvPr/>
        </p:nvGrpSpPr>
        <p:grpSpPr>
          <a:xfrm>
            <a:off x="3669742" y="1907754"/>
            <a:ext cx="7889519" cy="1341409"/>
            <a:chOff x="2521662" y="1943949"/>
            <a:chExt cx="7889519" cy="1341409"/>
          </a:xfrm>
        </p:grpSpPr>
        <p:sp>
          <p:nvSpPr>
            <p:cNvPr id="11" name="圆角矩形 10"/>
            <p:cNvSpPr/>
            <p:nvPr/>
          </p:nvSpPr>
          <p:spPr>
            <a:xfrm>
              <a:off x="2521662" y="1943949"/>
              <a:ext cx="7889519" cy="1341409"/>
            </a:xfrm>
            <a:prstGeom prst="roundRect">
              <a:avLst>
                <a:gd name="adj" fmla="val 6909"/>
              </a:avLst>
            </a:prstGeom>
            <a:solidFill>
              <a:srgbClr val="EFEFEF"/>
            </a:solidFill>
            <a:ln w="19050">
              <a:gradFill>
                <a:gsLst>
                  <a:gs pos="89000">
                    <a:schemeClr val="bg1">
                      <a:lumMod val="85000"/>
                    </a:schemeClr>
                  </a:gs>
                  <a:gs pos="0">
                    <a:schemeClr val="bg1"/>
                  </a:gs>
                </a:gsLst>
                <a:lin ang="7200000" scaled="0"/>
              </a:gradFill>
            </a:ln>
            <a:effectLst>
              <a:outerShdw blurRad="254000" dist="127000" dir="8160000" algn="tr" rotWithShape="0">
                <a:prstClr val="black">
                  <a:alpha val="34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800">
                <a:latin typeface="KaiTi" panose="02010609060101010101" pitchFamily="49" charset="-122"/>
                <a:ea typeface="KaiTi" panose="02010609060101010101" pitchFamily="49" charset="-122"/>
              </a:endParaRPr>
            </a:p>
          </p:txBody>
        </p:sp>
        <p:sp>
          <p:nvSpPr>
            <p:cNvPr id="12" name="矩形 6"/>
            <p:cNvSpPr/>
            <p:nvPr/>
          </p:nvSpPr>
          <p:spPr>
            <a:xfrm>
              <a:off x="3646983" y="1943949"/>
              <a:ext cx="6563854" cy="1125385"/>
            </a:xfrm>
            <a:custGeom>
              <a:avLst/>
              <a:gdLst/>
              <a:ahLst/>
              <a:cxnLst/>
              <a:rect l="l" t="t" r="r" b="b"/>
              <a:pathLst>
                <a:path w="6563854" h="1125385">
                  <a:moveTo>
                    <a:pt x="1" y="0"/>
                  </a:moveTo>
                  <a:lnTo>
                    <a:pt x="6563854" y="0"/>
                  </a:lnTo>
                  <a:lnTo>
                    <a:pt x="6563854" y="1125385"/>
                  </a:lnTo>
                  <a:lnTo>
                    <a:pt x="0" y="1125385"/>
                  </a:lnTo>
                  <a:cubicBezTo>
                    <a:pt x="185435" y="1006937"/>
                    <a:pt x="307745" y="799098"/>
                    <a:pt x="307745" y="562692"/>
                  </a:cubicBezTo>
                  <a:cubicBezTo>
                    <a:pt x="307745" y="326287"/>
                    <a:pt x="185436" y="118449"/>
                    <a:pt x="1" y="0"/>
                  </a:cubicBezTo>
                  <a:close/>
                </a:path>
              </a:pathLst>
            </a:custGeom>
            <a:solidFill>
              <a:srgbClr val="365B7C"/>
            </a:solidFill>
            <a:ln>
              <a:noFill/>
            </a:ln>
            <a:effectLst>
              <a:innerShdw blurRad="63500" dist="50800" dir="81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800">
                <a:latin typeface="KaiTi" panose="02010609060101010101" pitchFamily="49" charset="-122"/>
                <a:ea typeface="KaiTi" panose="02010609060101010101" pitchFamily="49" charset="-122"/>
              </a:endParaRPr>
            </a:p>
          </p:txBody>
        </p:sp>
        <p:sp>
          <p:nvSpPr>
            <p:cNvPr id="13" name="TextBox 51"/>
            <p:cNvSpPr txBox="1"/>
            <p:nvPr/>
          </p:nvSpPr>
          <p:spPr>
            <a:xfrm>
              <a:off x="2595891" y="2183475"/>
              <a:ext cx="1080120" cy="523220"/>
            </a:xfrm>
            <a:prstGeom prst="rect">
              <a:avLst/>
            </a:prstGeom>
            <a:noFill/>
          </p:spPr>
          <p:txBody>
            <a:bodyPr wrap="square" rtlCol="0">
              <a:spAutoFit/>
            </a:bodyPr>
            <a:lstStyle/>
            <a:p>
              <a:pPr algn="ctr"/>
              <a:r>
                <a:rPr lang="en-US" altLang="zh-CN" sz="2800" b="1" dirty="0">
                  <a:solidFill>
                    <a:srgbClr val="365B7C"/>
                  </a:solidFill>
                  <a:effectLst>
                    <a:innerShdw blurRad="63500" dist="50800" dir="18900000">
                      <a:prstClr val="black">
                        <a:alpha val="50000"/>
                      </a:prstClr>
                    </a:innerShdw>
                  </a:effectLst>
                  <a:latin typeface="KaiTi" panose="02010609060101010101" pitchFamily="49" charset="-122"/>
                  <a:ea typeface="KaiTi" panose="02010609060101010101" pitchFamily="49" charset="-122"/>
                  <a:cs typeface="Arial" panose="020B0604020202020204" pitchFamily="34" charset="0"/>
                </a:rPr>
                <a:t>01</a:t>
              </a:r>
              <a:endParaRPr lang="zh-CN" altLang="en-US" sz="2800" b="1" dirty="0">
                <a:solidFill>
                  <a:srgbClr val="365B7C"/>
                </a:solidFill>
                <a:effectLst>
                  <a:innerShdw blurRad="63500" dist="50800" dir="18900000">
                    <a:prstClr val="black">
                      <a:alpha val="50000"/>
                    </a:prstClr>
                  </a:innerShdw>
                </a:effectLst>
                <a:latin typeface="KaiTi" panose="02010609060101010101" pitchFamily="49" charset="-122"/>
                <a:ea typeface="KaiTi" panose="02010609060101010101" pitchFamily="49" charset="-122"/>
                <a:cs typeface="Arial" panose="020B0604020202020204" pitchFamily="34" charset="0"/>
              </a:endParaRPr>
            </a:p>
          </p:txBody>
        </p:sp>
        <p:sp>
          <p:nvSpPr>
            <p:cNvPr id="14" name="燕尾形 13"/>
            <p:cNvSpPr/>
            <p:nvPr/>
          </p:nvSpPr>
          <p:spPr>
            <a:xfrm>
              <a:off x="4194709" y="2183475"/>
              <a:ext cx="255488" cy="646331"/>
            </a:xfrm>
            <a:prstGeom prst="chevron">
              <a:avLst>
                <a:gd name="adj" fmla="val 66155"/>
              </a:avLst>
            </a:prstGeom>
            <a:solidFill>
              <a:srgbClr val="FEFEF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800">
                <a:solidFill>
                  <a:schemeClr val="tx1"/>
                </a:solidFill>
                <a:latin typeface="KaiTi" panose="02010609060101010101" pitchFamily="49" charset="-122"/>
                <a:ea typeface="KaiTi" panose="02010609060101010101" pitchFamily="49" charset="-122"/>
              </a:endParaRPr>
            </a:p>
          </p:txBody>
        </p:sp>
        <p:sp>
          <p:nvSpPr>
            <p:cNvPr id="15" name="燕尾形 14"/>
            <p:cNvSpPr/>
            <p:nvPr/>
          </p:nvSpPr>
          <p:spPr>
            <a:xfrm>
              <a:off x="4378189" y="2183475"/>
              <a:ext cx="255488" cy="646331"/>
            </a:xfrm>
            <a:prstGeom prst="chevron">
              <a:avLst>
                <a:gd name="adj" fmla="val 66155"/>
              </a:avLst>
            </a:prstGeom>
            <a:solidFill>
              <a:srgbClr val="FEFEF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800">
                <a:solidFill>
                  <a:schemeClr val="tx1"/>
                </a:solidFill>
                <a:latin typeface="KaiTi" panose="02010609060101010101" pitchFamily="49" charset="-122"/>
                <a:ea typeface="KaiTi" panose="02010609060101010101" pitchFamily="49" charset="-122"/>
              </a:endParaRPr>
            </a:p>
          </p:txBody>
        </p:sp>
        <p:sp>
          <p:nvSpPr>
            <p:cNvPr id="16" name="Rectangle 42"/>
            <p:cNvSpPr/>
            <p:nvPr/>
          </p:nvSpPr>
          <p:spPr>
            <a:xfrm flipH="1">
              <a:off x="4794962" y="2154134"/>
              <a:ext cx="5010150" cy="238760"/>
            </a:xfrm>
            <a:prstGeom prst="rect">
              <a:avLst/>
            </a:prstGeom>
            <a:noFill/>
            <a:ln w="12700" cap="flat" cmpd="sng" algn="ctr">
              <a:noFill/>
              <a:prstDash val="solid"/>
            </a:ln>
            <a:effectLst/>
          </p:spPr>
          <p:txBody>
            <a:bodyPr lIns="91440" tIns="0" rIns="91440" bIns="0" rtlCol="0" anchor="t"/>
            <a:lstStyle/>
            <a:p>
              <a:r>
                <a:rPr lang="en-US" altLang="zh-CN" sz="2800" b="1" dirty="0">
                  <a:solidFill>
                    <a:schemeClr val="bg1"/>
                  </a:solidFill>
                  <a:latin typeface="KaiTi" panose="02010609060101010101" pitchFamily="49" charset="-122"/>
                  <a:ea typeface="KaiTi" panose="02010609060101010101" pitchFamily="49" charset="-122"/>
                  <a:cs typeface="Arial" panose="020B0604020202020204" pitchFamily="34" charset="0"/>
                </a:rPr>
                <a:t>信度与效度评估</a:t>
              </a:r>
            </a:p>
          </p:txBody>
        </p:sp>
      </p:grpSp>
      <p:grpSp>
        <p:nvGrpSpPr>
          <p:cNvPr id="3" name="组合 2"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GrpSpPr/>
          <p:nvPr/>
        </p:nvGrpSpPr>
        <p:grpSpPr>
          <a:xfrm>
            <a:off x="3669742" y="4051112"/>
            <a:ext cx="7889519" cy="1341409"/>
            <a:chOff x="2521662" y="3456117"/>
            <a:chExt cx="7889519" cy="1341409"/>
          </a:xfrm>
        </p:grpSpPr>
        <p:sp>
          <p:nvSpPr>
            <p:cNvPr id="18" name="圆角矩形 17"/>
            <p:cNvSpPr/>
            <p:nvPr/>
          </p:nvSpPr>
          <p:spPr>
            <a:xfrm>
              <a:off x="2521662" y="3456117"/>
              <a:ext cx="7889519" cy="1341409"/>
            </a:xfrm>
            <a:prstGeom prst="roundRect">
              <a:avLst>
                <a:gd name="adj" fmla="val 6909"/>
              </a:avLst>
            </a:prstGeom>
            <a:solidFill>
              <a:srgbClr val="EFEFEF"/>
            </a:solidFill>
            <a:ln w="19050">
              <a:gradFill>
                <a:gsLst>
                  <a:gs pos="89000">
                    <a:schemeClr val="bg1">
                      <a:lumMod val="85000"/>
                    </a:schemeClr>
                  </a:gs>
                  <a:gs pos="0">
                    <a:schemeClr val="bg1"/>
                  </a:gs>
                </a:gsLst>
                <a:lin ang="7200000" scaled="0"/>
              </a:gradFill>
            </a:ln>
            <a:effectLst>
              <a:outerShdw blurRad="254000" dist="127000" dir="8160000" algn="tr" rotWithShape="0">
                <a:prstClr val="black">
                  <a:alpha val="34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800">
                <a:latin typeface="KaiTi" panose="02010609060101010101" pitchFamily="49" charset="-122"/>
                <a:ea typeface="KaiTi" panose="02010609060101010101" pitchFamily="49" charset="-122"/>
              </a:endParaRPr>
            </a:p>
          </p:txBody>
        </p:sp>
        <p:sp>
          <p:nvSpPr>
            <p:cNvPr id="19" name="矩形 6"/>
            <p:cNvSpPr/>
            <p:nvPr/>
          </p:nvSpPr>
          <p:spPr>
            <a:xfrm>
              <a:off x="3646983" y="3456117"/>
              <a:ext cx="6563854" cy="1125385"/>
            </a:xfrm>
            <a:custGeom>
              <a:avLst/>
              <a:gdLst/>
              <a:ahLst/>
              <a:cxnLst/>
              <a:rect l="l" t="t" r="r" b="b"/>
              <a:pathLst>
                <a:path w="6563854" h="1125385">
                  <a:moveTo>
                    <a:pt x="1" y="0"/>
                  </a:moveTo>
                  <a:lnTo>
                    <a:pt x="6563854" y="0"/>
                  </a:lnTo>
                  <a:lnTo>
                    <a:pt x="6563854" y="1125385"/>
                  </a:lnTo>
                  <a:lnTo>
                    <a:pt x="0" y="1125385"/>
                  </a:lnTo>
                  <a:cubicBezTo>
                    <a:pt x="185435" y="1006937"/>
                    <a:pt x="307745" y="799098"/>
                    <a:pt x="307745" y="562692"/>
                  </a:cubicBezTo>
                  <a:cubicBezTo>
                    <a:pt x="307745" y="326287"/>
                    <a:pt x="185436" y="118449"/>
                    <a:pt x="1" y="0"/>
                  </a:cubicBezTo>
                  <a:close/>
                </a:path>
              </a:pathLst>
            </a:custGeom>
            <a:solidFill>
              <a:srgbClr val="D06F83"/>
            </a:solidFill>
            <a:ln>
              <a:noFill/>
            </a:ln>
            <a:effectLst>
              <a:innerShdw blurRad="63500" dist="50800" dir="81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800">
                <a:latin typeface="KaiTi" panose="02010609060101010101" pitchFamily="49" charset="-122"/>
                <a:ea typeface="KaiTi" panose="02010609060101010101" pitchFamily="49" charset="-122"/>
              </a:endParaRPr>
            </a:p>
          </p:txBody>
        </p:sp>
        <p:sp>
          <p:nvSpPr>
            <p:cNvPr id="20" name="TextBox 60"/>
            <p:cNvSpPr txBox="1"/>
            <p:nvPr/>
          </p:nvSpPr>
          <p:spPr>
            <a:xfrm>
              <a:off x="2595891" y="3695643"/>
              <a:ext cx="1080120" cy="523220"/>
            </a:xfrm>
            <a:prstGeom prst="rect">
              <a:avLst/>
            </a:prstGeom>
            <a:noFill/>
          </p:spPr>
          <p:txBody>
            <a:bodyPr wrap="square" rtlCol="0">
              <a:spAutoFit/>
            </a:bodyPr>
            <a:lstStyle/>
            <a:p>
              <a:pPr algn="ctr"/>
              <a:r>
                <a:rPr lang="en-US" altLang="zh-CN" sz="2800" b="1" dirty="0">
                  <a:solidFill>
                    <a:srgbClr val="D06F83"/>
                  </a:solidFill>
                  <a:effectLst>
                    <a:innerShdw blurRad="63500" dist="50800" dir="18900000">
                      <a:prstClr val="black">
                        <a:alpha val="50000"/>
                      </a:prstClr>
                    </a:innerShdw>
                  </a:effectLst>
                  <a:latin typeface="KaiTi" panose="02010609060101010101" pitchFamily="49" charset="-122"/>
                  <a:ea typeface="KaiTi" panose="02010609060101010101" pitchFamily="49" charset="-122"/>
                  <a:cs typeface="Arial" panose="020B0604020202020204" pitchFamily="34" charset="0"/>
                </a:rPr>
                <a:t>02</a:t>
              </a:r>
              <a:endParaRPr lang="zh-CN" altLang="en-US" sz="2800" b="1" dirty="0">
                <a:solidFill>
                  <a:srgbClr val="D06F83"/>
                </a:solidFill>
                <a:effectLst>
                  <a:innerShdw blurRad="63500" dist="50800" dir="18900000">
                    <a:prstClr val="black">
                      <a:alpha val="50000"/>
                    </a:prstClr>
                  </a:innerShdw>
                </a:effectLst>
                <a:latin typeface="KaiTi" panose="02010609060101010101" pitchFamily="49" charset="-122"/>
                <a:ea typeface="KaiTi" panose="02010609060101010101" pitchFamily="49" charset="-122"/>
                <a:cs typeface="Arial" panose="020B0604020202020204" pitchFamily="34" charset="0"/>
              </a:endParaRPr>
            </a:p>
          </p:txBody>
        </p:sp>
        <p:sp>
          <p:nvSpPr>
            <p:cNvPr id="21" name="燕尾形 20"/>
            <p:cNvSpPr/>
            <p:nvPr/>
          </p:nvSpPr>
          <p:spPr>
            <a:xfrm>
              <a:off x="4194709" y="3695643"/>
              <a:ext cx="255488" cy="646331"/>
            </a:xfrm>
            <a:prstGeom prst="chevron">
              <a:avLst>
                <a:gd name="adj" fmla="val 66155"/>
              </a:avLst>
            </a:prstGeom>
            <a:solidFill>
              <a:srgbClr val="FEFEF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800">
                <a:solidFill>
                  <a:schemeClr val="tx1"/>
                </a:solidFill>
                <a:latin typeface="KaiTi" panose="02010609060101010101" pitchFamily="49" charset="-122"/>
                <a:ea typeface="KaiTi" panose="02010609060101010101" pitchFamily="49" charset="-122"/>
              </a:endParaRPr>
            </a:p>
          </p:txBody>
        </p:sp>
        <p:sp>
          <p:nvSpPr>
            <p:cNvPr id="22" name="燕尾形 21"/>
            <p:cNvSpPr/>
            <p:nvPr/>
          </p:nvSpPr>
          <p:spPr>
            <a:xfrm>
              <a:off x="4378189" y="3695643"/>
              <a:ext cx="255488" cy="646331"/>
            </a:xfrm>
            <a:prstGeom prst="chevron">
              <a:avLst>
                <a:gd name="adj" fmla="val 66155"/>
              </a:avLst>
            </a:prstGeom>
            <a:solidFill>
              <a:srgbClr val="FEFEF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800">
                <a:solidFill>
                  <a:schemeClr val="tx1"/>
                </a:solidFill>
                <a:latin typeface="KaiTi" panose="02010609060101010101" pitchFamily="49" charset="-122"/>
                <a:ea typeface="KaiTi" panose="02010609060101010101" pitchFamily="49" charset="-122"/>
              </a:endParaRPr>
            </a:p>
          </p:txBody>
        </p:sp>
        <p:sp>
          <p:nvSpPr>
            <p:cNvPr id="23" name="Rectangle 42"/>
            <p:cNvSpPr/>
            <p:nvPr/>
          </p:nvSpPr>
          <p:spPr>
            <a:xfrm flipH="1">
              <a:off x="4794962" y="3666302"/>
              <a:ext cx="4844415" cy="238760"/>
            </a:xfrm>
            <a:prstGeom prst="rect">
              <a:avLst/>
            </a:prstGeom>
            <a:noFill/>
            <a:ln w="12700" cap="flat" cmpd="sng" algn="ctr">
              <a:noFill/>
              <a:prstDash val="solid"/>
            </a:ln>
            <a:effectLst/>
          </p:spPr>
          <p:txBody>
            <a:bodyPr lIns="91440" tIns="0" rIns="91440" bIns="0" rtlCol="0" anchor="t"/>
            <a:lstStyle/>
            <a:p>
              <a:r>
                <a:rPr lang="en-US" altLang="zh-CN" sz="2800" b="1" dirty="0">
                  <a:solidFill>
                    <a:schemeClr val="bg1"/>
                  </a:solidFill>
                  <a:latin typeface="KaiTi" panose="02010609060101010101" pitchFamily="49" charset="-122"/>
                  <a:ea typeface="KaiTi" panose="02010609060101010101" pitchFamily="49" charset="-122"/>
                  <a:cs typeface="Arial" panose="020B0604020202020204" pitchFamily="34" charset="0"/>
                </a:rPr>
                <a:t>录用环节评估</a:t>
              </a:r>
            </a:p>
          </p:txBody>
        </p:sp>
      </p:grpSp>
      <p:cxnSp>
        <p:nvCxnSpPr>
          <p:cNvPr id="37" name="直接连接符 36"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CxnSpPr/>
          <p:nvPr/>
        </p:nvCxnSpPr>
        <p:spPr>
          <a:xfrm>
            <a:off x="3246637" y="1273629"/>
            <a:ext cx="5770860"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38" name="文本框 37"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txBox="1"/>
          <p:nvPr/>
        </p:nvSpPr>
        <p:spPr>
          <a:xfrm>
            <a:off x="5202745" y="519444"/>
            <a:ext cx="1859280" cy="521970"/>
          </a:xfrm>
          <a:prstGeom prst="rect">
            <a:avLst/>
          </a:prstGeom>
          <a:noFill/>
        </p:spPr>
        <p:txBody>
          <a:bodyPr wrap="none" rtlCol="0">
            <a:spAutoFit/>
          </a:bodyPr>
          <a:lstStyle/>
          <a:p>
            <a:pPr algn="l"/>
            <a:r>
              <a:rPr lang="zh-CN" altLang="en-US" sz="2800" b="1" spc="500" dirty="0">
                <a:solidFill>
                  <a:schemeClr val="bg1">
                    <a:lumMod val="50000"/>
                  </a:schemeClr>
                </a:solidFill>
                <a:latin typeface="微软雅黑" panose="020B0503020204020204" charset="-122"/>
                <a:ea typeface="微软雅黑" panose="020B0503020204020204" charset="-122"/>
                <a:cs typeface="Arial" panose="020B0604020202020204" pitchFamily="34" charset="0"/>
                <a:sym typeface="+mn-ea"/>
              </a:rPr>
              <a:t>任务描述</a:t>
            </a:r>
            <a:endParaRPr lang="en-US" altLang="zh-CN" sz="2800" b="1" spc="500" dirty="0">
              <a:solidFill>
                <a:schemeClr val="bg1">
                  <a:lumMod val="50000"/>
                </a:schemeClr>
              </a:solidFill>
              <a:latin typeface="微软雅黑" panose="020B0503020204020204" charset="-122"/>
              <a:ea typeface="微软雅黑" panose="020B0503020204020204" charset="-122"/>
              <a:cs typeface="Arial" panose="020B0604020202020204" pitchFamily="34" charset="0"/>
            </a:endParaRPr>
          </a:p>
        </p:txBody>
      </p:sp>
      <p:sp>
        <p:nvSpPr>
          <p:cNvPr id="39" name="椭圆 38"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flipH="1">
            <a:off x="2686180" y="813581"/>
            <a:ext cx="157493" cy="157493"/>
          </a:xfrm>
          <a:prstGeom prst="ellipse">
            <a:avLst/>
          </a:prstGeom>
          <a:solidFill>
            <a:srgbClr val="D06F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0" name="椭圆 39"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flipH="1">
            <a:off x="2686180" y="335956"/>
            <a:ext cx="321030" cy="321030"/>
          </a:xfrm>
          <a:prstGeom prst="ellipse">
            <a:avLst/>
          </a:prstGeom>
          <a:solidFill>
            <a:srgbClr val="966481"/>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1" name="椭圆 40"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flipH="1">
            <a:off x="2991678" y="806317"/>
            <a:ext cx="219803" cy="219803"/>
          </a:xfrm>
          <a:prstGeom prst="ellipse">
            <a:avLst/>
          </a:prstGeom>
          <a:solidFill>
            <a:srgbClr val="365B7C"/>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2" name="椭圆 41"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flipH="1">
            <a:off x="2031169" y="697840"/>
            <a:ext cx="164852" cy="164852"/>
          </a:xfrm>
          <a:prstGeom prst="ellipse">
            <a:avLst/>
          </a:prstGeom>
          <a:solidFill>
            <a:srgbClr val="F779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3" name="椭圆 42"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9354354" y="755438"/>
            <a:ext cx="157493" cy="157493"/>
          </a:xfrm>
          <a:prstGeom prst="ellipse">
            <a:avLst/>
          </a:prstGeom>
          <a:solidFill>
            <a:srgbClr val="D06F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4" name="椭圆 43"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9190817" y="277813"/>
            <a:ext cx="321030" cy="321030"/>
          </a:xfrm>
          <a:prstGeom prst="ellipse">
            <a:avLst/>
          </a:prstGeom>
          <a:solidFill>
            <a:srgbClr val="966481"/>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5" name="椭圆 44"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a:off x="8986546" y="748174"/>
            <a:ext cx="219803" cy="219803"/>
          </a:xfrm>
          <a:prstGeom prst="ellipse">
            <a:avLst/>
          </a:prstGeom>
          <a:solidFill>
            <a:srgbClr val="365B7C"/>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6" name="椭圆 45"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a:off x="10002006" y="639697"/>
            <a:ext cx="164852" cy="164852"/>
          </a:xfrm>
          <a:prstGeom prst="ellipse">
            <a:avLst/>
          </a:prstGeom>
          <a:solidFill>
            <a:srgbClr val="F779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 name="e7d195523061f1c0"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hidden="1"/>
          <p:cNvSpPr txBox="1"/>
          <p:nvPr/>
        </p:nvSpPr>
        <p:spPr>
          <a:xfrm>
            <a:off x="-355600" y="1803400"/>
            <a:ext cx="293927" cy="1016000"/>
          </a:xfrm>
          <a:prstGeom prst="rect">
            <a:avLst/>
          </a:prstGeom>
          <a:noFill/>
        </p:spPr>
        <p:txBody>
          <a:bodyPr vert="wordArtVert" rtlCol="0">
            <a:spAutoFit/>
          </a:bodyPr>
          <a:lstStyle/>
          <a:p>
            <a:r>
              <a:rPr lang="en-US" altLang="zh-CN" sz="100"/>
              <a:t>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a:t>
            </a:r>
            <a:endParaRPr lang="zh-CN" altLang="en-US" sz="100"/>
          </a:p>
        </p:txBody>
      </p:sp>
      <p:grpSp>
        <p:nvGrpSpPr>
          <p:cNvPr id="55" name="组合 54"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GrpSpPr/>
          <p:nvPr/>
        </p:nvGrpSpPr>
        <p:grpSpPr>
          <a:xfrm>
            <a:off x="809768" y="1217177"/>
            <a:ext cx="2304256" cy="4421085"/>
            <a:chOff x="752634" y="1779108"/>
            <a:chExt cx="2304256" cy="4421085"/>
          </a:xfrm>
        </p:grpSpPr>
        <p:sp>
          <p:nvSpPr>
            <p:cNvPr id="56" name="圆角矩形 38"/>
            <p:cNvSpPr/>
            <p:nvPr/>
          </p:nvSpPr>
          <p:spPr>
            <a:xfrm rot="572624">
              <a:off x="1297576" y="1779108"/>
              <a:ext cx="1274792" cy="1256404"/>
            </a:xfrm>
            <a:custGeom>
              <a:avLst/>
              <a:gdLst/>
              <a:ahLst/>
              <a:cxnLst/>
              <a:rect l="l" t="t" r="r" b="b"/>
              <a:pathLst>
                <a:path w="1554798" h="1532371">
                  <a:moveTo>
                    <a:pt x="260464" y="73817"/>
                  </a:moveTo>
                  <a:cubicBezTo>
                    <a:pt x="306072" y="28209"/>
                    <a:pt x="369078" y="0"/>
                    <a:pt x="438674" y="0"/>
                  </a:cubicBezTo>
                  <a:lnTo>
                    <a:pt x="1302770" y="0"/>
                  </a:lnTo>
                  <a:cubicBezTo>
                    <a:pt x="1441961" y="0"/>
                    <a:pt x="1554798" y="112837"/>
                    <a:pt x="1554798" y="252028"/>
                  </a:cubicBezTo>
                  <a:lnTo>
                    <a:pt x="1554798" y="252029"/>
                  </a:lnTo>
                  <a:lnTo>
                    <a:pt x="1554798" y="1116125"/>
                  </a:lnTo>
                  <a:cubicBezTo>
                    <a:pt x="1554798" y="1255316"/>
                    <a:pt x="1441961" y="1368153"/>
                    <a:pt x="1302770" y="1368153"/>
                  </a:cubicBezTo>
                  <a:cubicBezTo>
                    <a:pt x="1163579" y="1368153"/>
                    <a:pt x="1050742" y="1255316"/>
                    <a:pt x="1050742" y="1116125"/>
                  </a:cubicBezTo>
                  <a:lnTo>
                    <a:pt x="1050742" y="860250"/>
                  </a:lnTo>
                  <a:cubicBezTo>
                    <a:pt x="1050311" y="861013"/>
                    <a:pt x="1049708" y="861600"/>
                    <a:pt x="1049101" y="862186"/>
                  </a:cubicBezTo>
                  <a:lnTo>
                    <a:pt x="426920" y="1461813"/>
                  </a:lnTo>
                  <a:cubicBezTo>
                    <a:pt x="326697" y="1558402"/>
                    <a:pt x="167149" y="1555457"/>
                    <a:pt x="70559" y="1455234"/>
                  </a:cubicBezTo>
                  <a:cubicBezTo>
                    <a:pt x="-26031" y="1355012"/>
                    <a:pt x="-23086" y="1195463"/>
                    <a:pt x="77137" y="1098874"/>
                  </a:cubicBezTo>
                  <a:lnTo>
                    <a:pt x="694328" y="504056"/>
                  </a:lnTo>
                  <a:lnTo>
                    <a:pt x="438674" y="504056"/>
                  </a:lnTo>
                  <a:cubicBezTo>
                    <a:pt x="299483" y="504056"/>
                    <a:pt x="186646" y="391219"/>
                    <a:pt x="186646" y="252028"/>
                  </a:cubicBezTo>
                  <a:cubicBezTo>
                    <a:pt x="186646" y="182432"/>
                    <a:pt x="214855" y="119426"/>
                    <a:pt x="260464" y="73817"/>
                  </a:cubicBezTo>
                  <a:close/>
                </a:path>
              </a:pathLst>
            </a:custGeom>
            <a:solidFill>
              <a:srgbClr val="D06F83"/>
            </a:solidFill>
            <a:ln w="19050">
              <a:gradFill>
                <a:gsLst>
                  <a:gs pos="89000">
                    <a:schemeClr val="bg1">
                      <a:lumMod val="85000"/>
                    </a:schemeClr>
                  </a:gs>
                  <a:gs pos="0">
                    <a:schemeClr val="bg1"/>
                  </a:gs>
                </a:gsLst>
                <a:lin ang="7200000" scaled="0"/>
              </a:gradFill>
            </a:ln>
            <a:effectLst>
              <a:outerShdw blurRad="254000" dist="127000" dir="8160000" algn="tr" rotWithShape="0">
                <a:prstClr val="black">
                  <a:alpha val="34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圆角矩形 5"/>
            <p:cNvSpPr/>
            <p:nvPr/>
          </p:nvSpPr>
          <p:spPr>
            <a:xfrm>
              <a:off x="752634" y="3115798"/>
              <a:ext cx="2304256" cy="2830540"/>
            </a:xfrm>
            <a:prstGeom prst="roundRect">
              <a:avLst>
                <a:gd name="adj" fmla="val 6909"/>
              </a:avLst>
            </a:prstGeom>
            <a:solidFill>
              <a:srgbClr val="EFEFEF"/>
            </a:solidFill>
            <a:ln w="19050">
              <a:gradFill>
                <a:gsLst>
                  <a:gs pos="89000">
                    <a:schemeClr val="bg1">
                      <a:lumMod val="85000"/>
                    </a:schemeClr>
                  </a:gs>
                  <a:gs pos="0">
                    <a:schemeClr val="bg1"/>
                  </a:gs>
                </a:gsLst>
                <a:lin ang="7200000" scaled="0"/>
              </a:gradFill>
            </a:ln>
            <a:effectLst>
              <a:outerShdw blurRad="254000" dist="127000" dir="8160000" algn="tr" rotWithShape="0">
                <a:prstClr val="black">
                  <a:alpha val="34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58" name="组合 57"/>
            <p:cNvGrpSpPr/>
            <p:nvPr/>
          </p:nvGrpSpPr>
          <p:grpSpPr>
            <a:xfrm rot="16200000">
              <a:off x="2087525" y="3024024"/>
              <a:ext cx="441397" cy="58863"/>
              <a:chOff x="2975753" y="1851670"/>
              <a:chExt cx="539968" cy="72008"/>
            </a:xfrm>
          </p:grpSpPr>
          <p:sp>
            <p:nvSpPr>
              <p:cNvPr id="66" name="椭圆 65"/>
              <p:cNvSpPr/>
              <p:nvPr/>
            </p:nvSpPr>
            <p:spPr>
              <a:xfrm>
                <a:off x="2975753" y="1851670"/>
                <a:ext cx="72008" cy="72008"/>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7" name="椭圆 66"/>
              <p:cNvSpPr/>
              <p:nvPr/>
            </p:nvSpPr>
            <p:spPr>
              <a:xfrm>
                <a:off x="3443713" y="1851670"/>
                <a:ext cx="72008" cy="72008"/>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8" name="圆角矩形 67"/>
              <p:cNvSpPr/>
              <p:nvPr/>
            </p:nvSpPr>
            <p:spPr>
              <a:xfrm>
                <a:off x="3011757" y="1864814"/>
                <a:ext cx="467960" cy="45719"/>
              </a:xfrm>
              <a:prstGeom prst="roundRect">
                <a:avLst>
                  <a:gd name="adj" fmla="val 50000"/>
                </a:avLst>
              </a:prstGeom>
              <a:gradFill>
                <a:gsLst>
                  <a:gs pos="0">
                    <a:schemeClr val="bg1">
                      <a:lumMod val="75000"/>
                    </a:schemeClr>
                  </a:gs>
                  <a:gs pos="50000">
                    <a:schemeClr val="bg1">
                      <a:lumMod val="95000"/>
                    </a:schemeClr>
                  </a:gs>
                  <a:gs pos="100000">
                    <a:schemeClr val="bg1">
                      <a:lumMod val="75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59" name="组合 58"/>
            <p:cNvGrpSpPr/>
            <p:nvPr/>
          </p:nvGrpSpPr>
          <p:grpSpPr>
            <a:xfrm rot="16200000">
              <a:off x="1203997" y="3024024"/>
              <a:ext cx="441397" cy="58863"/>
              <a:chOff x="2975753" y="1851670"/>
              <a:chExt cx="539968" cy="72008"/>
            </a:xfrm>
          </p:grpSpPr>
          <p:sp>
            <p:nvSpPr>
              <p:cNvPr id="63" name="椭圆 62"/>
              <p:cNvSpPr/>
              <p:nvPr/>
            </p:nvSpPr>
            <p:spPr>
              <a:xfrm>
                <a:off x="2975753" y="1851670"/>
                <a:ext cx="72008" cy="72008"/>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4" name="椭圆 63"/>
              <p:cNvSpPr/>
              <p:nvPr/>
            </p:nvSpPr>
            <p:spPr>
              <a:xfrm>
                <a:off x="3443713" y="1851670"/>
                <a:ext cx="72008" cy="72008"/>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5" name="圆角矩形 64"/>
              <p:cNvSpPr/>
              <p:nvPr/>
            </p:nvSpPr>
            <p:spPr>
              <a:xfrm>
                <a:off x="3011757" y="1864814"/>
                <a:ext cx="467960" cy="45719"/>
              </a:xfrm>
              <a:prstGeom prst="roundRect">
                <a:avLst>
                  <a:gd name="adj" fmla="val 50000"/>
                </a:avLst>
              </a:prstGeom>
              <a:gradFill>
                <a:gsLst>
                  <a:gs pos="0">
                    <a:schemeClr val="bg1">
                      <a:lumMod val="75000"/>
                    </a:schemeClr>
                  </a:gs>
                  <a:gs pos="50000">
                    <a:schemeClr val="bg1">
                      <a:lumMod val="95000"/>
                    </a:schemeClr>
                  </a:gs>
                  <a:gs pos="100000">
                    <a:schemeClr val="bg1">
                      <a:lumMod val="75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61" name="Rectangle 42"/>
            <p:cNvSpPr/>
            <p:nvPr/>
          </p:nvSpPr>
          <p:spPr>
            <a:xfrm flipH="1">
              <a:off x="954836" y="3993736"/>
              <a:ext cx="1960186" cy="168953"/>
            </a:xfrm>
            <a:prstGeom prst="rect">
              <a:avLst/>
            </a:prstGeom>
            <a:noFill/>
            <a:ln w="12700" cap="flat" cmpd="sng" algn="ctr">
              <a:noFill/>
              <a:prstDash val="solid"/>
            </a:ln>
            <a:effectLst/>
          </p:spPr>
          <p:txBody>
            <a:bodyPr lIns="91440" tIns="0" rIns="91440" bIns="0" rtlCol="0" anchor="t"/>
            <a:lstStyle/>
            <a:p>
              <a:r>
                <a:rPr lang="zh-CN" altLang="en-US" sz="2400" b="1" dirty="0">
                  <a:solidFill>
                    <a:schemeClr val="tx1">
                      <a:lumMod val="65000"/>
                      <a:lumOff val="35000"/>
                    </a:schemeClr>
                  </a:solidFill>
                  <a:latin typeface="楷体" panose="02010609060101010101" pitchFamily="49" charset="-122"/>
                  <a:ea typeface="楷体" panose="02010609060101010101" pitchFamily="49" charset="-122"/>
                  <a:cs typeface="Arial" panose="020B0604020202020204" pitchFamily="34" charset="0"/>
                </a:rPr>
                <a:t>任务三</a:t>
              </a:r>
            </a:p>
          </p:txBody>
        </p:sp>
        <p:sp>
          <p:nvSpPr>
            <p:cNvPr id="62" name="Rectangle 42"/>
            <p:cNvSpPr/>
            <p:nvPr/>
          </p:nvSpPr>
          <p:spPr>
            <a:xfrm flipH="1">
              <a:off x="973816" y="4496756"/>
              <a:ext cx="1960186" cy="1703437"/>
            </a:xfrm>
            <a:prstGeom prst="rect">
              <a:avLst/>
            </a:prstGeom>
            <a:noFill/>
            <a:ln w="12700" cap="flat" cmpd="sng" algn="ctr">
              <a:noFill/>
              <a:prstDash val="solid"/>
            </a:ln>
            <a:effectLst/>
          </p:spPr>
          <p:txBody>
            <a:bodyPr lIns="91440" tIns="0" rIns="91440" bIns="0" rtlCol="0" anchor="t"/>
            <a:lstStyle/>
            <a:p>
              <a:pPr>
                <a:defRPr/>
              </a:pPr>
              <a:r>
                <a:rPr lang="zh-CN" altLang="en-US" sz="2400" kern="0" dirty="0">
                  <a:solidFill>
                    <a:schemeClr val="tx1">
                      <a:lumMod val="65000"/>
                      <a:lumOff val="35000"/>
                    </a:schemeClr>
                  </a:solidFill>
                  <a:latin typeface="楷体" panose="02010609060101010101" pitchFamily="49" charset="-122"/>
                  <a:ea typeface="楷体" panose="02010609060101010101" pitchFamily="49" charset="-122"/>
                  <a:cs typeface="Arial" panose="020B0604020202020204" pitchFamily="34" charset="0"/>
                </a:rPr>
                <a:t>效果评估</a:t>
              </a:r>
            </a:p>
          </p:txBody>
        </p:sp>
      </p:grpSp>
    </p:spTree>
    <p:extLst>
      <p:ext uri="{BB962C8B-B14F-4D97-AF65-F5344CB8AC3E}">
        <p14:creationId xmlns:p14="http://schemas.microsoft.com/office/powerpoint/2010/main" val="1866714837"/>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0">
        <p15:prstTrans prst="pageCurlDouble"/>
      </p:transition>
    </mc:Choice>
    <mc:Fallback xmlns="">
      <p:transition spd="slow"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44000"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750" fill="hold"/>
                                        <p:tgtEl>
                                          <p:spTgt spid="2"/>
                                        </p:tgtEl>
                                        <p:attrNameLst>
                                          <p:attrName>ppt_x</p:attrName>
                                        </p:attrNameLst>
                                      </p:cBhvr>
                                      <p:tavLst>
                                        <p:tav tm="0">
                                          <p:val>
                                            <p:strVal val="0-#ppt_w/2"/>
                                          </p:val>
                                        </p:tav>
                                        <p:tav tm="100000">
                                          <p:val>
                                            <p:strVal val="#ppt_x"/>
                                          </p:val>
                                        </p:tav>
                                      </p:tavLst>
                                    </p:anim>
                                    <p:anim calcmode="lin" valueType="num">
                                      <p:cBhvr additive="base">
                                        <p:cTn id="8" dur="750" fill="hold"/>
                                        <p:tgtEl>
                                          <p:spTgt spid="2"/>
                                        </p:tgtEl>
                                        <p:attrNameLst>
                                          <p:attrName>ppt_y</p:attrName>
                                        </p:attrNameLst>
                                      </p:cBhvr>
                                      <p:tavLst>
                                        <p:tav tm="0">
                                          <p:val>
                                            <p:strVal val="#ppt_y"/>
                                          </p:val>
                                        </p:tav>
                                        <p:tav tm="100000">
                                          <p:val>
                                            <p:strVal val="#ppt_y"/>
                                          </p:val>
                                        </p:tav>
                                      </p:tavLst>
                                    </p:anim>
                                  </p:childTnLst>
                                </p:cTn>
                              </p:par>
                            </p:childTnLst>
                          </p:cTn>
                        </p:par>
                        <p:par>
                          <p:cTn id="9" fill="hold">
                            <p:stCondLst>
                              <p:cond delay="1000"/>
                            </p:stCondLst>
                            <p:childTnLst>
                              <p:par>
                                <p:cTn id="10" presetID="2" presetClass="entr" presetSubtype="8" decel="44000" fill="hold" nodeType="afterEffect">
                                  <p:stCondLst>
                                    <p:cond delay="0"/>
                                  </p:stCondLst>
                                  <p:childTnLst>
                                    <p:set>
                                      <p:cBhvr>
                                        <p:cTn id="11" dur="1" fill="hold">
                                          <p:stCondLst>
                                            <p:cond delay="0"/>
                                          </p:stCondLst>
                                        </p:cTn>
                                        <p:tgtEl>
                                          <p:spTgt spid="3"/>
                                        </p:tgtEl>
                                        <p:attrNameLst>
                                          <p:attrName>style.visibility</p:attrName>
                                        </p:attrNameLst>
                                      </p:cBhvr>
                                      <p:to>
                                        <p:strVal val="visible"/>
                                      </p:to>
                                    </p:set>
                                    <p:anim calcmode="lin" valueType="num">
                                      <p:cBhvr additive="base">
                                        <p:cTn id="12" dur="750" fill="hold"/>
                                        <p:tgtEl>
                                          <p:spTgt spid="3"/>
                                        </p:tgtEl>
                                        <p:attrNameLst>
                                          <p:attrName>ppt_x</p:attrName>
                                        </p:attrNameLst>
                                      </p:cBhvr>
                                      <p:tavLst>
                                        <p:tav tm="0">
                                          <p:val>
                                            <p:strVal val="0-#ppt_w/2"/>
                                          </p:val>
                                        </p:tav>
                                        <p:tav tm="100000">
                                          <p:val>
                                            <p:strVal val="#ppt_x"/>
                                          </p:val>
                                        </p:tav>
                                      </p:tavLst>
                                    </p:anim>
                                    <p:anim calcmode="lin" valueType="num">
                                      <p:cBhvr additive="base">
                                        <p:cTn id="13" dur="750" fill="hold"/>
                                        <p:tgtEl>
                                          <p:spTgt spid="3"/>
                                        </p:tgtEl>
                                        <p:attrNameLst>
                                          <p:attrName>ppt_y</p:attrName>
                                        </p:attrNameLst>
                                      </p:cBhvr>
                                      <p:tavLst>
                                        <p:tav tm="0">
                                          <p:val>
                                            <p:strVal val="#ppt_y"/>
                                          </p:val>
                                        </p:tav>
                                        <p:tav tm="100000">
                                          <p:val>
                                            <p:strVal val="#ppt_y"/>
                                          </p:val>
                                        </p:tav>
                                      </p:tavLst>
                                    </p:anim>
                                  </p:childTnLst>
                                </p:cTn>
                              </p:par>
                              <p:par>
                                <p:cTn id="14" presetID="2" presetClass="entr" presetSubtype="4" decel="44000" fill="hold" nodeType="withEffect">
                                  <p:stCondLst>
                                    <p:cond delay="250"/>
                                  </p:stCondLst>
                                  <p:childTnLst>
                                    <p:set>
                                      <p:cBhvr>
                                        <p:cTn id="15" dur="1" fill="hold">
                                          <p:stCondLst>
                                            <p:cond delay="0"/>
                                          </p:stCondLst>
                                        </p:cTn>
                                        <p:tgtEl>
                                          <p:spTgt spid="55"/>
                                        </p:tgtEl>
                                        <p:attrNameLst>
                                          <p:attrName>style.visibility</p:attrName>
                                        </p:attrNameLst>
                                      </p:cBhvr>
                                      <p:to>
                                        <p:strVal val="visible"/>
                                      </p:to>
                                    </p:set>
                                    <p:anim calcmode="lin" valueType="num">
                                      <p:cBhvr additive="base">
                                        <p:cTn id="16" dur="750" fill="hold"/>
                                        <p:tgtEl>
                                          <p:spTgt spid="55"/>
                                        </p:tgtEl>
                                        <p:attrNameLst>
                                          <p:attrName>ppt_x</p:attrName>
                                        </p:attrNameLst>
                                      </p:cBhvr>
                                      <p:tavLst>
                                        <p:tav tm="0">
                                          <p:val>
                                            <p:strVal val="#ppt_x"/>
                                          </p:val>
                                        </p:tav>
                                        <p:tav tm="100000">
                                          <p:val>
                                            <p:strVal val="#ppt_x"/>
                                          </p:val>
                                        </p:tav>
                                      </p:tavLst>
                                    </p:anim>
                                    <p:anim calcmode="lin" valueType="num">
                                      <p:cBhvr additive="base">
                                        <p:cTn id="17" dur="750" fill="hold"/>
                                        <p:tgtEl>
                                          <p:spTgt spid="5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矩形 24"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549157" y="-975631"/>
            <a:ext cx="583096" cy="838080"/>
          </a:xfrm>
          <a:prstGeom prst="rect">
            <a:avLst/>
          </a:prstGeom>
          <a:solidFill>
            <a:srgbClr val="365B7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 name="矩形 25"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1132253" y="-975631"/>
            <a:ext cx="583096" cy="838080"/>
          </a:xfrm>
          <a:prstGeom prst="rect">
            <a:avLst/>
          </a:prstGeom>
          <a:solidFill>
            <a:srgbClr val="96648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 name="矩形 26"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1715349" y="-975631"/>
            <a:ext cx="583096" cy="838080"/>
          </a:xfrm>
          <a:prstGeom prst="rect">
            <a:avLst/>
          </a:prstGeom>
          <a:solidFill>
            <a:srgbClr val="D06F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 name="矩形 27"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2298446" y="-975631"/>
            <a:ext cx="583096" cy="838080"/>
          </a:xfrm>
          <a:prstGeom prst="rect">
            <a:avLst/>
          </a:prstGeom>
          <a:solidFill>
            <a:srgbClr val="F779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 name="矩形 28"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2881542" y="-975631"/>
            <a:ext cx="583096" cy="838080"/>
          </a:xfrm>
          <a:prstGeom prst="rect">
            <a:avLst/>
          </a:prstGeom>
          <a:solidFill>
            <a:srgbClr val="F8AD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cxnSp>
        <p:nvCxnSpPr>
          <p:cNvPr id="46" name="直接连接符 45"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CxnSpPr/>
          <p:nvPr/>
        </p:nvCxnSpPr>
        <p:spPr>
          <a:xfrm>
            <a:off x="3246637" y="1273629"/>
            <a:ext cx="5770860"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47" name="文本框 46"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txBox="1"/>
          <p:nvPr/>
        </p:nvSpPr>
        <p:spPr>
          <a:xfrm>
            <a:off x="4487804" y="496471"/>
            <a:ext cx="3954780" cy="521970"/>
          </a:xfrm>
          <a:prstGeom prst="rect">
            <a:avLst/>
          </a:prstGeom>
          <a:noFill/>
        </p:spPr>
        <p:txBody>
          <a:bodyPr wrap="none" rtlCol="0">
            <a:spAutoFit/>
          </a:bodyPr>
          <a:lstStyle/>
          <a:p>
            <a:pPr algn="l"/>
            <a:r>
              <a:rPr lang="zh-CN" altLang="en-US" sz="2800" b="1" spc="500" dirty="0">
                <a:solidFill>
                  <a:schemeClr val="bg1">
                    <a:lumMod val="50000"/>
                  </a:schemeClr>
                </a:solidFill>
                <a:latin typeface="微软雅黑" panose="020B0503020204020204" charset="-122"/>
                <a:ea typeface="微软雅黑" panose="020B0503020204020204" charset="-122"/>
                <a:cs typeface="Arial" panose="020B0604020202020204" pitchFamily="34" charset="0"/>
              </a:rPr>
              <a:t>一、信度与效度评估</a:t>
            </a:r>
          </a:p>
        </p:txBody>
      </p:sp>
      <p:sp>
        <p:nvSpPr>
          <p:cNvPr id="48" name="椭圆 47"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flipH="1">
            <a:off x="2686180" y="813581"/>
            <a:ext cx="157493" cy="157493"/>
          </a:xfrm>
          <a:prstGeom prst="ellipse">
            <a:avLst/>
          </a:prstGeom>
          <a:solidFill>
            <a:srgbClr val="D06F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9" name="椭圆 48"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flipH="1">
            <a:off x="2686180" y="335956"/>
            <a:ext cx="321030" cy="321030"/>
          </a:xfrm>
          <a:prstGeom prst="ellipse">
            <a:avLst/>
          </a:prstGeom>
          <a:solidFill>
            <a:srgbClr val="966481"/>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0" name="椭圆 49"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flipH="1">
            <a:off x="2991678" y="806317"/>
            <a:ext cx="219803" cy="219803"/>
          </a:xfrm>
          <a:prstGeom prst="ellipse">
            <a:avLst/>
          </a:prstGeom>
          <a:solidFill>
            <a:srgbClr val="365B7C"/>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1" name="椭圆 50"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flipH="1">
            <a:off x="2031169" y="697840"/>
            <a:ext cx="164852" cy="164852"/>
          </a:xfrm>
          <a:prstGeom prst="ellipse">
            <a:avLst/>
          </a:prstGeom>
          <a:solidFill>
            <a:srgbClr val="F779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2" name="椭圆 51"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9354354" y="755438"/>
            <a:ext cx="157493" cy="157493"/>
          </a:xfrm>
          <a:prstGeom prst="ellipse">
            <a:avLst/>
          </a:prstGeom>
          <a:solidFill>
            <a:srgbClr val="D06F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3" name="椭圆 52"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9190817" y="277813"/>
            <a:ext cx="321030" cy="321030"/>
          </a:xfrm>
          <a:prstGeom prst="ellipse">
            <a:avLst/>
          </a:prstGeom>
          <a:solidFill>
            <a:srgbClr val="966481"/>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4" name="椭圆 53"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a:off x="8986546" y="748174"/>
            <a:ext cx="219803" cy="219803"/>
          </a:xfrm>
          <a:prstGeom prst="ellipse">
            <a:avLst/>
          </a:prstGeom>
          <a:solidFill>
            <a:srgbClr val="365B7C"/>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5" name="椭圆 54"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a:off x="10002006" y="639697"/>
            <a:ext cx="164852" cy="164852"/>
          </a:xfrm>
          <a:prstGeom prst="ellipse">
            <a:avLst/>
          </a:prstGeom>
          <a:solidFill>
            <a:srgbClr val="F779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7" name="Rectangle 42"/>
          <p:cNvSpPr/>
          <p:nvPr/>
        </p:nvSpPr>
        <p:spPr>
          <a:xfrm flipH="1">
            <a:off x="1376435" y="1792080"/>
            <a:ext cx="9893835" cy="589653"/>
          </a:xfrm>
          <a:prstGeom prst="rect">
            <a:avLst/>
          </a:prstGeom>
          <a:noFill/>
          <a:ln w="12700" cap="flat" cmpd="sng" algn="ctr">
            <a:noFill/>
            <a:prstDash val="solid"/>
          </a:ln>
          <a:effectLst/>
        </p:spPr>
        <p:txBody>
          <a:bodyPr lIns="91440" tIns="0" rIns="91440" bIns="0" rtlCol="0" anchor="t"/>
          <a:lstStyle/>
          <a:p>
            <a:pPr fontAlgn="auto">
              <a:lnSpc>
                <a:spcPct val="100000"/>
              </a:lnSpc>
            </a:pPr>
            <a:r>
              <a:rPr lang="zh-CN" altLang="en-US" sz="2400" dirty="0">
                <a:latin typeface="KaiTi" panose="02010609060101010101" pitchFamily="49" charset="-122"/>
                <a:ea typeface="KaiTi" panose="02010609060101010101" pitchFamily="49" charset="-122"/>
                <a:sym typeface="+mn-ea"/>
              </a:rPr>
              <a:t>信度与效度评估是对招聘过程中所使用的甄选方法的正确性与有效性进行检验</a:t>
            </a:r>
            <a:r>
              <a:rPr lang="en-US" altLang="zh-CN" sz="2400" dirty="0">
                <a:latin typeface="KaiTi" panose="02010609060101010101" pitchFamily="49" charset="-122"/>
                <a:ea typeface="KaiTi" panose="02010609060101010101" pitchFamily="49" charset="-122"/>
                <a:sym typeface="+mn-ea"/>
              </a:rPr>
              <a:t>,</a:t>
            </a:r>
            <a:r>
              <a:rPr lang="zh-CN" altLang="en-US" sz="2400" dirty="0">
                <a:latin typeface="KaiTi" panose="02010609060101010101" pitchFamily="49" charset="-122"/>
                <a:ea typeface="KaiTi" panose="02010609060101010101" pitchFamily="49" charset="-122"/>
                <a:sym typeface="+mn-ea"/>
              </a:rPr>
              <a:t>这无疑会提高招聘工作的质量。 </a:t>
            </a:r>
            <a:endParaRPr lang="zh-CN" altLang="en-US" sz="2400" dirty="0">
              <a:latin typeface="KaiTi" panose="02010609060101010101" pitchFamily="49" charset="-122"/>
              <a:ea typeface="KaiTi" panose="02010609060101010101" pitchFamily="49" charset="-122"/>
            </a:endParaRPr>
          </a:p>
          <a:p>
            <a:pPr fontAlgn="auto">
              <a:lnSpc>
                <a:spcPct val="100000"/>
              </a:lnSpc>
            </a:pPr>
            <a:endParaRPr lang="en-US" altLang="zh-CN" sz="2400" b="1" dirty="0">
              <a:latin typeface="KaiTi" panose="02010609060101010101" pitchFamily="49" charset="-122"/>
              <a:ea typeface="KaiTi" panose="02010609060101010101" pitchFamily="49" charset="-122"/>
              <a:sym typeface="+mn-ea"/>
            </a:endParaRPr>
          </a:p>
          <a:p>
            <a:pPr fontAlgn="auto">
              <a:lnSpc>
                <a:spcPct val="100000"/>
              </a:lnSpc>
            </a:pPr>
            <a:r>
              <a:rPr lang="en-US" altLang="zh-CN" sz="2400" b="1" dirty="0">
                <a:latin typeface="KaiTi" panose="02010609060101010101" pitchFamily="49" charset="-122"/>
                <a:ea typeface="KaiTi" panose="02010609060101010101" pitchFamily="49" charset="-122"/>
                <a:sym typeface="+mn-ea"/>
              </a:rPr>
              <a:t>(</a:t>
            </a:r>
            <a:r>
              <a:rPr lang="zh-CN" altLang="en-US" sz="2400" b="1" dirty="0">
                <a:latin typeface="KaiTi" panose="02010609060101010101" pitchFamily="49" charset="-122"/>
                <a:ea typeface="KaiTi" panose="02010609060101010101" pitchFamily="49" charset="-122"/>
                <a:sym typeface="+mn-ea"/>
              </a:rPr>
              <a:t>一</a:t>
            </a:r>
            <a:r>
              <a:rPr lang="en-US" altLang="zh-CN" sz="2400" b="1" dirty="0">
                <a:latin typeface="KaiTi" panose="02010609060101010101" pitchFamily="49" charset="-122"/>
                <a:ea typeface="KaiTi" panose="02010609060101010101" pitchFamily="49" charset="-122"/>
                <a:sym typeface="+mn-ea"/>
              </a:rPr>
              <a:t>)</a:t>
            </a:r>
            <a:r>
              <a:rPr lang="zh-CN" altLang="en-US" sz="2400" b="1" dirty="0">
                <a:latin typeface="KaiTi" panose="02010609060101010101" pitchFamily="49" charset="-122"/>
                <a:ea typeface="KaiTi" panose="02010609060101010101" pitchFamily="49" charset="-122"/>
                <a:sym typeface="+mn-ea"/>
              </a:rPr>
              <a:t>信度评估</a:t>
            </a:r>
            <a:endParaRPr lang="zh-CN" altLang="en-US" sz="2400" b="1" dirty="0">
              <a:latin typeface="KaiTi" panose="02010609060101010101" pitchFamily="49" charset="-122"/>
              <a:ea typeface="KaiTi" panose="02010609060101010101" pitchFamily="49" charset="-122"/>
            </a:endParaRPr>
          </a:p>
          <a:p>
            <a:pPr fontAlgn="auto">
              <a:lnSpc>
                <a:spcPct val="100000"/>
              </a:lnSpc>
            </a:pPr>
            <a:r>
              <a:rPr lang="zh-CN" altLang="en-US" sz="2400" dirty="0">
                <a:latin typeface="KaiTi" panose="02010609060101010101" pitchFamily="49" charset="-122"/>
                <a:ea typeface="KaiTi" panose="02010609060101010101" pitchFamily="49" charset="-122"/>
                <a:sym typeface="+mn-ea"/>
              </a:rPr>
              <a:t>信度主要是指测试结果的可靠性或一致性。 </a:t>
            </a:r>
            <a:endParaRPr lang="zh-CN" altLang="en-US" sz="2400" dirty="0">
              <a:latin typeface="KaiTi" panose="02010609060101010101" pitchFamily="49" charset="-122"/>
              <a:ea typeface="KaiTi" panose="02010609060101010101" pitchFamily="49" charset="-122"/>
            </a:endParaRPr>
          </a:p>
          <a:p>
            <a:pPr fontAlgn="auto">
              <a:lnSpc>
                <a:spcPct val="100000"/>
              </a:lnSpc>
            </a:pPr>
            <a:r>
              <a:rPr lang="en-US" altLang="zh-CN" sz="2400" dirty="0">
                <a:latin typeface="KaiTi" panose="02010609060101010101" pitchFamily="49" charset="-122"/>
                <a:ea typeface="KaiTi" panose="02010609060101010101" pitchFamily="49" charset="-122"/>
                <a:sym typeface="+mn-ea"/>
              </a:rPr>
              <a:t>1.</a:t>
            </a:r>
            <a:r>
              <a:rPr lang="zh-CN" altLang="en-US" sz="2400" dirty="0">
                <a:latin typeface="KaiTi" panose="02010609060101010101" pitchFamily="49" charset="-122"/>
                <a:ea typeface="KaiTi" panose="02010609060101010101" pitchFamily="49" charset="-122"/>
                <a:sym typeface="+mn-ea"/>
              </a:rPr>
              <a:t>重测信度</a:t>
            </a:r>
            <a:endParaRPr lang="zh-CN" altLang="en-US" sz="2400" dirty="0">
              <a:latin typeface="KaiTi" panose="02010609060101010101" pitchFamily="49" charset="-122"/>
              <a:ea typeface="KaiTi" panose="02010609060101010101" pitchFamily="49" charset="-122"/>
            </a:endParaRPr>
          </a:p>
          <a:p>
            <a:pPr fontAlgn="auto">
              <a:lnSpc>
                <a:spcPct val="100000"/>
              </a:lnSpc>
            </a:pPr>
            <a:r>
              <a:rPr lang="zh-CN" altLang="en-US" sz="2400" dirty="0">
                <a:latin typeface="KaiTi" panose="02010609060101010101" pitchFamily="49" charset="-122"/>
                <a:ea typeface="KaiTi" panose="02010609060101010101" pitchFamily="49" charset="-122"/>
                <a:sym typeface="+mn-ea"/>
              </a:rPr>
              <a:t>重测信度</a:t>
            </a:r>
            <a:r>
              <a:rPr lang="en-US" altLang="zh-CN" sz="2400" dirty="0">
                <a:latin typeface="KaiTi" panose="02010609060101010101" pitchFamily="49" charset="-122"/>
                <a:ea typeface="KaiTi" panose="02010609060101010101" pitchFamily="49" charset="-122"/>
                <a:sym typeface="+mn-ea"/>
              </a:rPr>
              <a:t>,</a:t>
            </a:r>
            <a:r>
              <a:rPr lang="zh-CN" altLang="en-US" sz="2400" dirty="0">
                <a:latin typeface="KaiTi" panose="02010609060101010101" pitchFamily="49" charset="-122"/>
                <a:ea typeface="KaiTi" panose="02010609060101010101" pitchFamily="49" charset="-122"/>
                <a:sym typeface="+mn-ea"/>
              </a:rPr>
              <a:t>又称再测信度</a:t>
            </a:r>
            <a:r>
              <a:rPr lang="en-US" altLang="zh-CN" sz="2400" dirty="0">
                <a:latin typeface="KaiTi" panose="02010609060101010101" pitchFamily="49" charset="-122"/>
                <a:ea typeface="KaiTi" panose="02010609060101010101" pitchFamily="49" charset="-122"/>
                <a:sym typeface="+mn-ea"/>
              </a:rPr>
              <a:t>,</a:t>
            </a:r>
            <a:r>
              <a:rPr lang="zh-CN" altLang="en-US" sz="2400" dirty="0">
                <a:latin typeface="KaiTi" panose="02010609060101010101" pitchFamily="49" charset="-122"/>
                <a:ea typeface="KaiTi" panose="02010609060101010101" pitchFamily="49" charset="-122"/>
                <a:sym typeface="+mn-ea"/>
              </a:rPr>
              <a:t>是常用信度评估方法之一</a:t>
            </a:r>
            <a:r>
              <a:rPr lang="en-US" altLang="zh-CN" sz="2400" dirty="0">
                <a:latin typeface="KaiTi" panose="02010609060101010101" pitchFamily="49" charset="-122"/>
                <a:ea typeface="KaiTi" panose="02010609060101010101" pitchFamily="49" charset="-122"/>
                <a:sym typeface="+mn-ea"/>
              </a:rPr>
              <a:t>,</a:t>
            </a:r>
            <a:r>
              <a:rPr lang="zh-CN" altLang="en-US" sz="2400" dirty="0">
                <a:latin typeface="KaiTi" panose="02010609060101010101" pitchFamily="49" charset="-122"/>
                <a:ea typeface="KaiTi" panose="02010609060101010101" pitchFamily="49" charset="-122"/>
                <a:sym typeface="+mn-ea"/>
              </a:rPr>
              <a:t>反映测验跨越时间的稳定性和一致性。重测信度应用同一测验方法</a:t>
            </a:r>
            <a:r>
              <a:rPr lang="en-US" altLang="zh-CN" sz="2400" dirty="0">
                <a:latin typeface="KaiTi" panose="02010609060101010101" pitchFamily="49" charset="-122"/>
                <a:ea typeface="KaiTi" panose="02010609060101010101" pitchFamily="49" charset="-122"/>
                <a:sym typeface="+mn-ea"/>
              </a:rPr>
              <a:t>,</a:t>
            </a:r>
            <a:r>
              <a:rPr lang="zh-CN" altLang="en-US" sz="2400" dirty="0">
                <a:latin typeface="KaiTi" panose="02010609060101010101" pitchFamily="49" charset="-122"/>
                <a:ea typeface="KaiTi" panose="02010609060101010101" pitchFamily="49" charset="-122"/>
                <a:sym typeface="+mn-ea"/>
              </a:rPr>
              <a:t>对同一组被测者先后两次进行测试</a:t>
            </a:r>
            <a:r>
              <a:rPr lang="en-US" altLang="zh-CN" sz="2400" dirty="0">
                <a:latin typeface="KaiTi" panose="02010609060101010101" pitchFamily="49" charset="-122"/>
                <a:ea typeface="KaiTi" panose="02010609060101010101" pitchFamily="49" charset="-122"/>
                <a:sym typeface="+mn-ea"/>
              </a:rPr>
              <a:t>,</a:t>
            </a:r>
            <a:r>
              <a:rPr lang="zh-CN" altLang="en-US" sz="2400" dirty="0">
                <a:latin typeface="KaiTi" panose="02010609060101010101" pitchFamily="49" charset="-122"/>
                <a:ea typeface="KaiTi" panose="02010609060101010101" pitchFamily="49" charset="-122"/>
                <a:sym typeface="+mn-ea"/>
              </a:rPr>
              <a:t>然后计算两次测试所得分数的关系系数</a:t>
            </a:r>
            <a:r>
              <a:rPr lang="en-US" altLang="zh-CN" sz="2400" dirty="0">
                <a:latin typeface="KaiTi" panose="02010609060101010101" pitchFamily="49" charset="-122"/>
                <a:ea typeface="KaiTi" panose="02010609060101010101" pitchFamily="49" charset="-122"/>
                <a:sym typeface="+mn-ea"/>
              </a:rPr>
              <a:t>,</a:t>
            </a:r>
            <a:r>
              <a:rPr lang="zh-CN" altLang="en-US" sz="2400" dirty="0">
                <a:latin typeface="KaiTi" panose="02010609060101010101" pitchFamily="49" charset="-122"/>
                <a:ea typeface="KaiTi" panose="02010609060101010101" pitchFamily="49" charset="-122"/>
                <a:sym typeface="+mn-ea"/>
              </a:rPr>
              <a:t>相关程度高</a:t>
            </a:r>
            <a:r>
              <a:rPr lang="en-US" altLang="zh-CN" sz="2400" dirty="0">
                <a:latin typeface="KaiTi" panose="02010609060101010101" pitchFamily="49" charset="-122"/>
                <a:ea typeface="KaiTi" panose="02010609060101010101" pitchFamily="49" charset="-122"/>
                <a:sym typeface="+mn-ea"/>
              </a:rPr>
              <a:t>,</a:t>
            </a:r>
            <a:r>
              <a:rPr lang="zh-CN" altLang="en-US" sz="2400" dirty="0">
                <a:latin typeface="KaiTi" panose="02010609060101010101" pitchFamily="49" charset="-122"/>
                <a:ea typeface="KaiTi" panose="02010609060101010101" pitchFamily="49" charset="-122"/>
                <a:sym typeface="+mn-ea"/>
              </a:rPr>
              <a:t>表示前后测量一致性高</a:t>
            </a:r>
            <a:r>
              <a:rPr lang="en-US" altLang="zh-CN" sz="2400" dirty="0">
                <a:latin typeface="KaiTi" panose="02010609060101010101" pitchFamily="49" charset="-122"/>
                <a:ea typeface="KaiTi" panose="02010609060101010101" pitchFamily="49" charset="-122"/>
                <a:sym typeface="+mn-ea"/>
              </a:rPr>
              <a:t>,</a:t>
            </a:r>
            <a:r>
              <a:rPr lang="zh-CN" altLang="en-US" sz="2400" dirty="0">
                <a:latin typeface="KaiTi" panose="02010609060101010101" pitchFamily="49" charset="-122"/>
                <a:ea typeface="KaiTi" panose="02010609060101010101" pitchFamily="49" charset="-122"/>
                <a:sym typeface="+mn-ea"/>
              </a:rPr>
              <a:t>稳定性好。 </a:t>
            </a:r>
          </a:p>
          <a:p>
            <a:pPr fontAlgn="auto">
              <a:lnSpc>
                <a:spcPct val="100000"/>
              </a:lnSpc>
            </a:pPr>
            <a:r>
              <a:rPr lang="en-US" altLang="zh-CN" sz="2400" dirty="0">
                <a:latin typeface="KaiTi" panose="02010609060101010101" pitchFamily="49" charset="-122"/>
                <a:ea typeface="KaiTi" panose="02010609060101010101" pitchFamily="49" charset="-122"/>
                <a:sym typeface="+mn-ea"/>
              </a:rPr>
              <a:t>2.</a:t>
            </a:r>
            <a:r>
              <a:rPr lang="zh-CN" altLang="en-US" sz="2400" dirty="0">
                <a:latin typeface="KaiTi" panose="02010609060101010101" pitchFamily="49" charset="-122"/>
                <a:ea typeface="KaiTi" panose="02010609060101010101" pitchFamily="49" charset="-122"/>
                <a:sym typeface="+mn-ea"/>
              </a:rPr>
              <a:t>复本信度</a:t>
            </a:r>
          </a:p>
          <a:p>
            <a:pPr fontAlgn="auto">
              <a:lnSpc>
                <a:spcPct val="100000"/>
              </a:lnSpc>
            </a:pPr>
            <a:endParaRPr lang="zh-CN" altLang="en-US" sz="2400" dirty="0">
              <a:latin typeface="KaiTi" panose="02010609060101010101" pitchFamily="49" charset="-122"/>
              <a:ea typeface="KaiTi" panose="02010609060101010101" pitchFamily="49" charset="-122"/>
            </a:endParaRPr>
          </a:p>
          <a:p>
            <a:pPr eaLnBrk="1" hangingPunct="1">
              <a:lnSpc>
                <a:spcPct val="90000"/>
              </a:lnSpc>
            </a:pPr>
            <a:endParaRPr lang="zh-CN" altLang="en-US" sz="2400" dirty="0">
              <a:latin typeface="KaiTi" panose="02010609060101010101" pitchFamily="49" charset="-122"/>
              <a:ea typeface="KaiTi" panose="02010609060101010101" pitchFamily="49" charset="-122"/>
            </a:endParaRPr>
          </a:p>
        </p:txBody>
      </p:sp>
      <p:sp>
        <p:nvSpPr>
          <p:cNvPr id="5" name="e7d195523061f1c0"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hidden="1"/>
          <p:cNvSpPr txBox="1"/>
          <p:nvPr/>
        </p:nvSpPr>
        <p:spPr>
          <a:xfrm>
            <a:off x="-355600" y="1803400"/>
            <a:ext cx="293927" cy="1016000"/>
          </a:xfrm>
          <a:prstGeom prst="rect">
            <a:avLst/>
          </a:prstGeom>
          <a:noFill/>
        </p:spPr>
        <p:txBody>
          <a:bodyPr vert="wordArtVert" rtlCol="0">
            <a:spAutoFit/>
          </a:bodyPr>
          <a:lstStyle/>
          <a:p>
            <a:r>
              <a:rPr lang="en-US" altLang="zh-CN" sz="100"/>
              <a:t>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a:t>
            </a:r>
            <a:endParaRPr lang="zh-CN" altLang="en-US" sz="100"/>
          </a:p>
        </p:txBody>
      </p:sp>
    </p:spTree>
    <p:extLst>
      <p:ext uri="{BB962C8B-B14F-4D97-AF65-F5344CB8AC3E}">
        <p14:creationId xmlns:p14="http://schemas.microsoft.com/office/powerpoint/2010/main" val="3040425789"/>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0">
        <p15:prstTrans prst="pageCurlDouble"/>
      </p:transition>
    </mc:Choice>
    <mc:Fallback xmlns="">
      <p:transition spd="slow" advTm="0">
        <p:fade/>
      </p:transition>
    </mc:Fallback>
  </mc:AlternateContent>
</p:sld>
</file>

<file path=ppt/slides/slide3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矩形 24"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549157" y="-975631"/>
            <a:ext cx="583096" cy="838080"/>
          </a:xfrm>
          <a:prstGeom prst="rect">
            <a:avLst/>
          </a:prstGeom>
          <a:solidFill>
            <a:srgbClr val="365B7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 name="矩形 25"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1132253" y="-975631"/>
            <a:ext cx="583096" cy="838080"/>
          </a:xfrm>
          <a:prstGeom prst="rect">
            <a:avLst/>
          </a:prstGeom>
          <a:solidFill>
            <a:srgbClr val="96648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 name="矩形 26"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1715349" y="-975631"/>
            <a:ext cx="583096" cy="838080"/>
          </a:xfrm>
          <a:prstGeom prst="rect">
            <a:avLst/>
          </a:prstGeom>
          <a:solidFill>
            <a:srgbClr val="D06F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 name="矩形 27"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2298446" y="-975631"/>
            <a:ext cx="583096" cy="838080"/>
          </a:xfrm>
          <a:prstGeom prst="rect">
            <a:avLst/>
          </a:prstGeom>
          <a:solidFill>
            <a:srgbClr val="F779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 name="矩形 28"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2881542" y="-975631"/>
            <a:ext cx="583096" cy="838080"/>
          </a:xfrm>
          <a:prstGeom prst="rect">
            <a:avLst/>
          </a:prstGeom>
          <a:solidFill>
            <a:srgbClr val="F8AD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7" name="Rectangle 42"/>
          <p:cNvSpPr/>
          <p:nvPr/>
        </p:nvSpPr>
        <p:spPr>
          <a:xfrm flipH="1">
            <a:off x="1366910" y="520810"/>
            <a:ext cx="9893835" cy="589653"/>
          </a:xfrm>
          <a:prstGeom prst="rect">
            <a:avLst/>
          </a:prstGeom>
          <a:noFill/>
          <a:ln w="12700" cap="flat" cmpd="sng" algn="ctr">
            <a:noFill/>
            <a:prstDash val="solid"/>
          </a:ln>
          <a:effectLst/>
        </p:spPr>
        <p:txBody>
          <a:bodyPr lIns="91440" tIns="0" rIns="91440" bIns="0" rtlCol="0" anchor="t"/>
          <a:lstStyle/>
          <a:p>
            <a:pPr fontAlgn="auto">
              <a:lnSpc>
                <a:spcPct val="100000"/>
              </a:lnSpc>
            </a:pPr>
            <a:r>
              <a:rPr lang="zh-CN" altLang="en-US" sz="2400" dirty="0">
                <a:latin typeface="KaiTi" panose="02010609060101010101" pitchFamily="49" charset="-122"/>
                <a:ea typeface="KaiTi" panose="02010609060101010101" pitchFamily="49" charset="-122"/>
                <a:sym typeface="+mn-ea"/>
              </a:rPr>
              <a:t> </a:t>
            </a:r>
            <a:endParaRPr lang="zh-CN" altLang="en-US" sz="2400" dirty="0">
              <a:latin typeface="KaiTi" panose="02010609060101010101" pitchFamily="49" charset="-122"/>
              <a:ea typeface="KaiTi" panose="02010609060101010101" pitchFamily="49" charset="-122"/>
            </a:endParaRPr>
          </a:p>
          <a:p>
            <a:pPr fontAlgn="auto">
              <a:lnSpc>
                <a:spcPct val="100000"/>
              </a:lnSpc>
            </a:pPr>
            <a:r>
              <a:rPr lang="en-US" altLang="zh-CN" sz="2400" dirty="0">
                <a:latin typeface="KaiTi" panose="02010609060101010101" pitchFamily="49" charset="-122"/>
                <a:ea typeface="KaiTi" panose="02010609060101010101" pitchFamily="49" charset="-122"/>
                <a:sym typeface="+mn-ea"/>
              </a:rPr>
              <a:t>3.</a:t>
            </a:r>
            <a:r>
              <a:rPr lang="zh-CN" altLang="en-US" sz="2400" dirty="0">
                <a:latin typeface="KaiTi" panose="02010609060101010101" pitchFamily="49" charset="-122"/>
                <a:ea typeface="KaiTi" panose="02010609060101010101" pitchFamily="49" charset="-122"/>
                <a:sym typeface="+mn-ea"/>
              </a:rPr>
              <a:t>内部一致性信度</a:t>
            </a:r>
            <a:endParaRPr lang="zh-CN" altLang="en-US" sz="2400" dirty="0">
              <a:latin typeface="KaiTi" panose="02010609060101010101" pitchFamily="49" charset="-122"/>
              <a:ea typeface="KaiTi" panose="02010609060101010101" pitchFamily="49" charset="-122"/>
            </a:endParaRPr>
          </a:p>
          <a:p>
            <a:pPr fontAlgn="auto">
              <a:lnSpc>
                <a:spcPct val="100000"/>
              </a:lnSpc>
            </a:pPr>
            <a:r>
              <a:rPr lang="zh-CN" altLang="en-US" sz="2400" dirty="0">
                <a:latin typeface="KaiTi" panose="02010609060101010101" pitchFamily="49" charset="-122"/>
                <a:ea typeface="KaiTi" panose="02010609060101010101" pitchFamily="49" charset="-122"/>
                <a:sym typeface="+mn-ea"/>
              </a:rPr>
              <a:t>内部一致性信度主要测验内部题目之间的关系</a:t>
            </a:r>
            <a:r>
              <a:rPr lang="en-US" altLang="zh-CN" sz="2400" dirty="0">
                <a:latin typeface="KaiTi" panose="02010609060101010101" pitchFamily="49" charset="-122"/>
                <a:ea typeface="KaiTi" panose="02010609060101010101" pitchFamily="49" charset="-122"/>
                <a:sym typeface="+mn-ea"/>
              </a:rPr>
              <a:t>,</a:t>
            </a:r>
            <a:r>
              <a:rPr lang="zh-CN" altLang="en-US" sz="2400" dirty="0">
                <a:latin typeface="KaiTi" panose="02010609060101010101" pitchFamily="49" charset="-122"/>
                <a:ea typeface="KaiTi" panose="02010609060101010101" pitchFamily="49" charset="-122"/>
                <a:sym typeface="+mn-ea"/>
              </a:rPr>
              <a:t>考察测验的各个题目是否测量了相同的内容或特质</a:t>
            </a:r>
            <a:r>
              <a:rPr lang="en-US" altLang="zh-CN" sz="2400" dirty="0">
                <a:latin typeface="KaiTi" panose="02010609060101010101" pitchFamily="49" charset="-122"/>
                <a:ea typeface="KaiTi" panose="02010609060101010101" pitchFamily="49" charset="-122"/>
                <a:sym typeface="+mn-ea"/>
              </a:rPr>
              <a:t>,</a:t>
            </a:r>
            <a:r>
              <a:rPr lang="zh-CN" altLang="en-US" sz="2400" dirty="0">
                <a:latin typeface="KaiTi" panose="02010609060101010101" pitchFamily="49" charset="-122"/>
                <a:ea typeface="KaiTi" panose="02010609060101010101" pitchFamily="49" charset="-122"/>
                <a:sym typeface="+mn-ea"/>
              </a:rPr>
              <a:t>即把同一</a:t>
            </a:r>
            <a:r>
              <a:rPr lang="en-US" altLang="zh-CN" sz="2400" dirty="0">
                <a:latin typeface="KaiTi" panose="02010609060101010101" pitchFamily="49" charset="-122"/>
                <a:ea typeface="KaiTi" panose="02010609060101010101" pitchFamily="49" charset="-122"/>
                <a:sym typeface="+mn-ea"/>
              </a:rPr>
              <a:t>(</a:t>
            </a:r>
            <a:r>
              <a:rPr lang="zh-CN" altLang="en-US" sz="2400" dirty="0">
                <a:latin typeface="KaiTi" panose="02010609060101010101" pitchFamily="49" charset="-122"/>
                <a:ea typeface="KaiTi" panose="02010609060101010101" pitchFamily="49" charset="-122"/>
                <a:sym typeface="+mn-ea"/>
              </a:rPr>
              <a:t>组</a:t>
            </a:r>
            <a:r>
              <a:rPr lang="en-US" altLang="zh-CN" sz="2400" dirty="0">
                <a:latin typeface="KaiTi" panose="02010609060101010101" pitchFamily="49" charset="-122"/>
                <a:ea typeface="KaiTi" panose="02010609060101010101" pitchFamily="49" charset="-122"/>
                <a:sym typeface="+mn-ea"/>
              </a:rPr>
              <a:t>)</a:t>
            </a:r>
            <a:r>
              <a:rPr lang="zh-CN" altLang="en-US" sz="2400" dirty="0">
                <a:latin typeface="KaiTi" panose="02010609060101010101" pitchFamily="49" charset="-122"/>
                <a:ea typeface="KaiTi" panose="02010609060101010101" pitchFamily="49" charset="-122"/>
                <a:sym typeface="+mn-ea"/>
              </a:rPr>
              <a:t>应聘者进行的同一测试分为若干部分</a:t>
            </a:r>
            <a:r>
              <a:rPr lang="en-US" altLang="zh-CN" sz="2400" dirty="0">
                <a:latin typeface="KaiTi" panose="02010609060101010101" pitchFamily="49" charset="-122"/>
                <a:ea typeface="KaiTi" panose="02010609060101010101" pitchFamily="49" charset="-122"/>
                <a:sym typeface="+mn-ea"/>
              </a:rPr>
              <a:t>,</a:t>
            </a:r>
            <a:r>
              <a:rPr lang="zh-CN" altLang="en-US" sz="2400" dirty="0">
                <a:latin typeface="KaiTi" panose="02010609060101010101" pitchFamily="49" charset="-122"/>
                <a:ea typeface="KaiTi" panose="02010609060101010101" pitchFamily="49" charset="-122"/>
                <a:sym typeface="+mn-ea"/>
              </a:rPr>
              <a:t>考察各部分所得结果之间的一致性。 </a:t>
            </a:r>
            <a:endParaRPr lang="zh-CN" altLang="en-US" sz="2400" dirty="0">
              <a:latin typeface="KaiTi" panose="02010609060101010101" pitchFamily="49" charset="-122"/>
              <a:ea typeface="KaiTi" panose="02010609060101010101" pitchFamily="49" charset="-122"/>
            </a:endParaRPr>
          </a:p>
          <a:p>
            <a:pPr fontAlgn="auto">
              <a:lnSpc>
                <a:spcPct val="100000"/>
              </a:lnSpc>
            </a:pPr>
            <a:r>
              <a:rPr lang="en-US" altLang="zh-CN" sz="2400" dirty="0">
                <a:latin typeface="KaiTi" panose="02010609060101010101" pitchFamily="49" charset="-122"/>
                <a:ea typeface="KaiTi" panose="02010609060101010101" pitchFamily="49" charset="-122"/>
                <a:sym typeface="+mn-ea"/>
              </a:rPr>
              <a:t>4.</a:t>
            </a:r>
            <a:r>
              <a:rPr lang="zh-CN" altLang="en-US" sz="2400" dirty="0">
                <a:latin typeface="KaiTi" panose="02010609060101010101" pitchFamily="49" charset="-122"/>
                <a:ea typeface="KaiTi" panose="02010609060101010101" pitchFamily="49" charset="-122"/>
                <a:sym typeface="+mn-ea"/>
              </a:rPr>
              <a:t>评分者信度</a:t>
            </a:r>
            <a:endParaRPr lang="zh-CN" altLang="en-US" sz="2400" dirty="0">
              <a:latin typeface="KaiTi" panose="02010609060101010101" pitchFamily="49" charset="-122"/>
              <a:ea typeface="KaiTi" panose="02010609060101010101" pitchFamily="49" charset="-122"/>
            </a:endParaRPr>
          </a:p>
          <a:p>
            <a:pPr fontAlgn="auto">
              <a:lnSpc>
                <a:spcPct val="100000"/>
              </a:lnSpc>
            </a:pPr>
            <a:r>
              <a:rPr lang="zh-CN" altLang="en-US" sz="2400" dirty="0">
                <a:latin typeface="KaiTi" panose="02010609060101010101" pitchFamily="49" charset="-122"/>
                <a:ea typeface="KaiTi" panose="02010609060101010101" pitchFamily="49" charset="-122"/>
                <a:sym typeface="+mn-ea"/>
              </a:rPr>
              <a:t>评分者信度是指不同评分者对同一对象进行评定时的一致性。</a:t>
            </a:r>
          </a:p>
          <a:p>
            <a:pPr fontAlgn="auto">
              <a:lnSpc>
                <a:spcPct val="100000"/>
              </a:lnSpc>
            </a:pPr>
            <a:endParaRPr lang="en-US" altLang="zh-CN" sz="2400" b="1" dirty="0">
              <a:latin typeface="KaiTi" panose="02010609060101010101" pitchFamily="49" charset="-122"/>
              <a:ea typeface="KaiTi" panose="02010609060101010101" pitchFamily="49" charset="-122"/>
              <a:sym typeface="+mn-ea"/>
            </a:endParaRPr>
          </a:p>
          <a:p>
            <a:pPr fontAlgn="auto">
              <a:lnSpc>
                <a:spcPct val="100000"/>
              </a:lnSpc>
            </a:pPr>
            <a:r>
              <a:rPr lang="en-US" altLang="zh-CN" sz="2400" b="1" dirty="0">
                <a:latin typeface="KaiTi" panose="02010609060101010101" pitchFamily="49" charset="-122"/>
                <a:ea typeface="KaiTi" panose="02010609060101010101" pitchFamily="49" charset="-122"/>
                <a:sym typeface="+mn-ea"/>
              </a:rPr>
              <a:t>(</a:t>
            </a:r>
            <a:r>
              <a:rPr lang="zh-CN" altLang="en-US" sz="2400" b="1" dirty="0">
                <a:latin typeface="KaiTi" panose="02010609060101010101" pitchFamily="49" charset="-122"/>
                <a:ea typeface="KaiTi" panose="02010609060101010101" pitchFamily="49" charset="-122"/>
                <a:sym typeface="+mn-ea"/>
              </a:rPr>
              <a:t>二</a:t>
            </a:r>
            <a:r>
              <a:rPr lang="en-US" altLang="zh-CN" sz="2400" b="1" dirty="0">
                <a:latin typeface="KaiTi" panose="02010609060101010101" pitchFamily="49" charset="-122"/>
                <a:ea typeface="KaiTi" panose="02010609060101010101" pitchFamily="49" charset="-122"/>
                <a:sym typeface="+mn-ea"/>
              </a:rPr>
              <a:t>)</a:t>
            </a:r>
            <a:r>
              <a:rPr lang="zh-CN" altLang="en-US" sz="2400" b="1" dirty="0">
                <a:latin typeface="KaiTi" panose="02010609060101010101" pitchFamily="49" charset="-122"/>
                <a:ea typeface="KaiTi" panose="02010609060101010101" pitchFamily="49" charset="-122"/>
                <a:sym typeface="+mn-ea"/>
              </a:rPr>
              <a:t>效度评估</a:t>
            </a:r>
            <a:endParaRPr lang="zh-CN" altLang="en-US" sz="2400" b="1" dirty="0">
              <a:latin typeface="KaiTi" panose="02010609060101010101" pitchFamily="49" charset="-122"/>
              <a:ea typeface="KaiTi" panose="02010609060101010101" pitchFamily="49" charset="-122"/>
            </a:endParaRPr>
          </a:p>
          <a:p>
            <a:pPr fontAlgn="auto">
              <a:lnSpc>
                <a:spcPct val="100000"/>
              </a:lnSpc>
            </a:pPr>
            <a:r>
              <a:rPr lang="en-US" altLang="zh-CN" sz="2400" dirty="0">
                <a:latin typeface="KaiTi" panose="02010609060101010101" pitchFamily="49" charset="-122"/>
                <a:ea typeface="KaiTi" panose="02010609060101010101" pitchFamily="49" charset="-122"/>
                <a:sym typeface="+mn-ea"/>
              </a:rPr>
              <a:t>1.</a:t>
            </a:r>
            <a:r>
              <a:rPr lang="zh-CN" altLang="en-US" sz="2400" dirty="0">
                <a:latin typeface="KaiTi" panose="02010609060101010101" pitchFamily="49" charset="-122"/>
                <a:ea typeface="KaiTi" panose="02010609060101010101" pitchFamily="49" charset="-122"/>
                <a:sym typeface="+mn-ea"/>
              </a:rPr>
              <a:t>内容效度</a:t>
            </a:r>
            <a:endParaRPr lang="zh-CN" altLang="en-US" sz="2400" dirty="0">
              <a:latin typeface="KaiTi" panose="02010609060101010101" pitchFamily="49" charset="-122"/>
              <a:ea typeface="KaiTi" panose="02010609060101010101" pitchFamily="49" charset="-122"/>
            </a:endParaRPr>
          </a:p>
          <a:p>
            <a:pPr fontAlgn="auto">
              <a:lnSpc>
                <a:spcPct val="100000"/>
              </a:lnSpc>
            </a:pPr>
            <a:r>
              <a:rPr lang="zh-CN" altLang="en-US" sz="2400" dirty="0">
                <a:latin typeface="KaiTi" panose="02010609060101010101" pitchFamily="49" charset="-122"/>
                <a:ea typeface="KaiTi" panose="02010609060101010101" pitchFamily="49" charset="-122"/>
                <a:sym typeface="+mn-ea"/>
              </a:rPr>
              <a:t>内容效度是指测试方法能测出想测的内容的程度</a:t>
            </a:r>
            <a:r>
              <a:rPr lang="en-US" altLang="zh-CN" sz="2400" dirty="0">
                <a:latin typeface="KaiTi" panose="02010609060101010101" pitchFamily="49" charset="-122"/>
                <a:ea typeface="KaiTi" panose="02010609060101010101" pitchFamily="49" charset="-122"/>
                <a:sym typeface="+mn-ea"/>
              </a:rPr>
              <a:t>,</a:t>
            </a:r>
            <a:r>
              <a:rPr lang="zh-CN" altLang="en-US" sz="2400" dirty="0">
                <a:latin typeface="KaiTi" panose="02010609060101010101" pitchFamily="49" charset="-122"/>
                <a:ea typeface="KaiTi" panose="02010609060101010101" pitchFamily="49" charset="-122"/>
                <a:sym typeface="+mn-ea"/>
              </a:rPr>
              <a:t>即测试所选择的项目是否符合测试的目的和要求。 </a:t>
            </a:r>
            <a:endParaRPr lang="zh-CN" altLang="en-US" sz="2400" dirty="0">
              <a:latin typeface="KaiTi" panose="02010609060101010101" pitchFamily="49" charset="-122"/>
              <a:ea typeface="KaiTi" panose="02010609060101010101" pitchFamily="49" charset="-122"/>
            </a:endParaRPr>
          </a:p>
          <a:p>
            <a:pPr fontAlgn="auto">
              <a:lnSpc>
                <a:spcPct val="100000"/>
              </a:lnSpc>
            </a:pPr>
            <a:r>
              <a:rPr lang="en-US" altLang="zh-CN" sz="2400" dirty="0">
                <a:latin typeface="KaiTi" panose="02010609060101010101" pitchFamily="49" charset="-122"/>
                <a:ea typeface="KaiTi" panose="02010609060101010101" pitchFamily="49" charset="-122"/>
                <a:sym typeface="+mn-ea"/>
              </a:rPr>
              <a:t>2.</a:t>
            </a:r>
            <a:r>
              <a:rPr lang="zh-CN" altLang="en-US" sz="2400" dirty="0">
                <a:latin typeface="KaiTi" panose="02010609060101010101" pitchFamily="49" charset="-122"/>
                <a:ea typeface="KaiTi" panose="02010609060101010101" pitchFamily="49" charset="-122"/>
                <a:sym typeface="+mn-ea"/>
              </a:rPr>
              <a:t>构想效度</a:t>
            </a:r>
            <a:endParaRPr lang="zh-CN" altLang="en-US" sz="2400" dirty="0">
              <a:latin typeface="KaiTi" panose="02010609060101010101" pitchFamily="49" charset="-122"/>
              <a:ea typeface="KaiTi" panose="02010609060101010101" pitchFamily="49" charset="-122"/>
            </a:endParaRPr>
          </a:p>
          <a:p>
            <a:pPr fontAlgn="auto">
              <a:lnSpc>
                <a:spcPct val="100000"/>
              </a:lnSpc>
            </a:pPr>
            <a:r>
              <a:rPr lang="zh-CN" altLang="en-US" sz="2400" dirty="0">
                <a:latin typeface="KaiTi" panose="02010609060101010101" pitchFamily="49" charset="-122"/>
                <a:ea typeface="KaiTi" panose="02010609060101010101" pitchFamily="49" charset="-122"/>
                <a:sym typeface="+mn-ea"/>
              </a:rPr>
              <a:t>构想效度是指测验分数能够说明心理学理论上的某种结构或特质的程度。 </a:t>
            </a:r>
            <a:endParaRPr lang="zh-CN" altLang="en-US" sz="2400" dirty="0">
              <a:latin typeface="KaiTi" panose="02010609060101010101" pitchFamily="49" charset="-122"/>
              <a:ea typeface="KaiTi" panose="02010609060101010101" pitchFamily="49" charset="-122"/>
            </a:endParaRPr>
          </a:p>
          <a:p>
            <a:pPr fontAlgn="auto">
              <a:lnSpc>
                <a:spcPct val="100000"/>
              </a:lnSpc>
            </a:pPr>
            <a:r>
              <a:rPr lang="en-US" altLang="zh-CN" sz="2400" dirty="0">
                <a:latin typeface="KaiTi" panose="02010609060101010101" pitchFamily="49" charset="-122"/>
                <a:ea typeface="KaiTi" panose="02010609060101010101" pitchFamily="49" charset="-122"/>
                <a:sym typeface="+mn-ea"/>
              </a:rPr>
              <a:t>3.</a:t>
            </a:r>
            <a:r>
              <a:rPr lang="zh-CN" altLang="en-US" sz="2400" dirty="0">
                <a:latin typeface="KaiTi" panose="02010609060101010101" pitchFamily="49" charset="-122"/>
                <a:ea typeface="KaiTi" panose="02010609060101010101" pitchFamily="49" charset="-122"/>
                <a:sym typeface="+mn-ea"/>
              </a:rPr>
              <a:t>效标关联效度</a:t>
            </a:r>
            <a:endParaRPr lang="zh-CN" altLang="en-US" sz="2400" dirty="0">
              <a:latin typeface="KaiTi" panose="02010609060101010101" pitchFamily="49" charset="-122"/>
              <a:ea typeface="KaiTi" panose="02010609060101010101" pitchFamily="49" charset="-122"/>
            </a:endParaRPr>
          </a:p>
          <a:p>
            <a:pPr fontAlgn="auto">
              <a:lnSpc>
                <a:spcPct val="100000"/>
              </a:lnSpc>
            </a:pPr>
            <a:r>
              <a:rPr lang="zh-CN" altLang="en-US" sz="2400" dirty="0">
                <a:latin typeface="KaiTi" panose="02010609060101010101" pitchFamily="49" charset="-122"/>
                <a:ea typeface="KaiTi" panose="02010609060101010101" pitchFamily="49" charset="-122"/>
                <a:sym typeface="+mn-ea"/>
              </a:rPr>
              <a:t>效标关联效度</a:t>
            </a:r>
            <a:r>
              <a:rPr lang="en-US" altLang="zh-CN" sz="2400" dirty="0">
                <a:latin typeface="KaiTi" panose="02010609060101010101" pitchFamily="49" charset="-122"/>
                <a:ea typeface="KaiTi" panose="02010609060101010101" pitchFamily="49" charset="-122"/>
                <a:sym typeface="+mn-ea"/>
              </a:rPr>
              <a:t>,</a:t>
            </a:r>
            <a:r>
              <a:rPr lang="zh-CN" altLang="en-US" sz="2400" dirty="0">
                <a:latin typeface="KaiTi" panose="02010609060101010101" pitchFamily="49" charset="-122"/>
                <a:ea typeface="KaiTi" panose="02010609060101010101" pitchFamily="49" charset="-122"/>
                <a:sym typeface="+mn-ea"/>
              </a:rPr>
              <a:t>也称准则效度</a:t>
            </a:r>
            <a:r>
              <a:rPr lang="en-US" altLang="zh-CN" sz="2400" dirty="0">
                <a:latin typeface="KaiTi" panose="02010609060101010101" pitchFamily="49" charset="-122"/>
                <a:ea typeface="KaiTi" panose="02010609060101010101" pitchFamily="49" charset="-122"/>
                <a:sym typeface="+mn-ea"/>
              </a:rPr>
              <a:t>,</a:t>
            </a:r>
            <a:r>
              <a:rPr lang="zh-CN" altLang="en-US" sz="2400" dirty="0">
                <a:latin typeface="KaiTi" panose="02010609060101010101" pitchFamily="49" charset="-122"/>
                <a:ea typeface="KaiTi" panose="02010609060101010101" pitchFamily="49" charset="-122"/>
                <a:sym typeface="+mn-ea"/>
              </a:rPr>
              <a:t>是指测验分数与效度标准的一致程度。 </a:t>
            </a:r>
            <a:endParaRPr lang="zh-CN" altLang="en-US" sz="2400" dirty="0">
              <a:latin typeface="KaiTi" panose="02010609060101010101" pitchFamily="49" charset="-122"/>
              <a:ea typeface="KaiTi" panose="02010609060101010101" pitchFamily="49" charset="-122"/>
            </a:endParaRPr>
          </a:p>
          <a:p>
            <a:pPr fontAlgn="auto">
              <a:lnSpc>
                <a:spcPct val="100000"/>
              </a:lnSpc>
            </a:pPr>
            <a:r>
              <a:rPr lang="zh-CN" altLang="en-US" sz="2400" dirty="0">
                <a:latin typeface="KaiTi" panose="02010609060101010101" pitchFamily="49" charset="-122"/>
                <a:ea typeface="KaiTi" panose="02010609060101010101" pitchFamily="49" charset="-122"/>
                <a:sym typeface="+mn-ea"/>
              </a:rPr>
              <a:t> </a:t>
            </a:r>
            <a:endParaRPr lang="zh-CN" altLang="en-US" sz="2400" dirty="0">
              <a:latin typeface="KaiTi" panose="02010609060101010101" pitchFamily="49" charset="-122"/>
              <a:ea typeface="KaiTi" panose="02010609060101010101" pitchFamily="49" charset="-122"/>
            </a:endParaRPr>
          </a:p>
          <a:p>
            <a:pPr eaLnBrk="1" hangingPunct="1">
              <a:lnSpc>
                <a:spcPct val="90000"/>
              </a:lnSpc>
            </a:pPr>
            <a:endParaRPr lang="zh-CN" altLang="en-US" sz="2400" dirty="0">
              <a:latin typeface="KaiTi" panose="02010609060101010101" pitchFamily="49" charset="-122"/>
              <a:ea typeface="KaiTi" panose="02010609060101010101" pitchFamily="49" charset="-122"/>
            </a:endParaRPr>
          </a:p>
        </p:txBody>
      </p:sp>
      <p:sp>
        <p:nvSpPr>
          <p:cNvPr id="5" name="e7d195523061f1c0"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hidden="1"/>
          <p:cNvSpPr txBox="1"/>
          <p:nvPr/>
        </p:nvSpPr>
        <p:spPr>
          <a:xfrm>
            <a:off x="-355600" y="1803400"/>
            <a:ext cx="293927" cy="1016000"/>
          </a:xfrm>
          <a:prstGeom prst="rect">
            <a:avLst/>
          </a:prstGeom>
          <a:noFill/>
        </p:spPr>
        <p:txBody>
          <a:bodyPr vert="wordArtVert" rtlCol="0">
            <a:spAutoFit/>
          </a:bodyPr>
          <a:lstStyle/>
          <a:p>
            <a:r>
              <a:rPr lang="en-US" altLang="zh-CN" sz="100"/>
              <a:t>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a:t>
            </a:r>
            <a:endParaRPr lang="zh-CN" altLang="en-US" sz="100"/>
          </a:p>
        </p:txBody>
      </p:sp>
    </p:spTree>
    <p:extLst>
      <p:ext uri="{BB962C8B-B14F-4D97-AF65-F5344CB8AC3E}">
        <p14:creationId xmlns:p14="http://schemas.microsoft.com/office/powerpoint/2010/main" val="960274425"/>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0">
        <p15:prstTrans prst="pageCurlDouble"/>
      </p:transition>
    </mc:Choice>
    <mc:Fallback xmlns="">
      <p:transition spd="slow" advTm="0">
        <p:fade/>
      </p:transition>
    </mc:Fallback>
  </mc:AlternateContent>
</p:sld>
</file>

<file path=ppt/slides/slide3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矩形 24"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549157" y="-975631"/>
            <a:ext cx="583096" cy="838080"/>
          </a:xfrm>
          <a:prstGeom prst="rect">
            <a:avLst/>
          </a:prstGeom>
          <a:solidFill>
            <a:srgbClr val="365B7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 name="矩形 25"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1132253" y="-975631"/>
            <a:ext cx="583096" cy="838080"/>
          </a:xfrm>
          <a:prstGeom prst="rect">
            <a:avLst/>
          </a:prstGeom>
          <a:solidFill>
            <a:srgbClr val="96648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 name="矩形 26"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1715349" y="-975631"/>
            <a:ext cx="583096" cy="838080"/>
          </a:xfrm>
          <a:prstGeom prst="rect">
            <a:avLst/>
          </a:prstGeom>
          <a:solidFill>
            <a:srgbClr val="D06F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 name="矩形 27"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2298446" y="-975631"/>
            <a:ext cx="583096" cy="838080"/>
          </a:xfrm>
          <a:prstGeom prst="rect">
            <a:avLst/>
          </a:prstGeom>
          <a:solidFill>
            <a:srgbClr val="F779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 name="矩形 28"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2881542" y="-975631"/>
            <a:ext cx="583096" cy="838080"/>
          </a:xfrm>
          <a:prstGeom prst="rect">
            <a:avLst/>
          </a:prstGeom>
          <a:solidFill>
            <a:srgbClr val="F8AD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2" name="组合 1"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GrpSpPr/>
          <p:nvPr/>
        </p:nvGrpSpPr>
        <p:grpSpPr>
          <a:xfrm>
            <a:off x="3501604" y="1961721"/>
            <a:ext cx="5512331" cy="5396511"/>
            <a:chOff x="2978526" y="1593270"/>
            <a:chExt cx="6259335" cy="6127820"/>
          </a:xfrm>
        </p:grpSpPr>
        <p:grpSp>
          <p:nvGrpSpPr>
            <p:cNvPr id="4" name="组合 3"/>
            <p:cNvGrpSpPr/>
            <p:nvPr/>
          </p:nvGrpSpPr>
          <p:grpSpPr>
            <a:xfrm>
              <a:off x="2978526" y="1593270"/>
              <a:ext cx="6259335" cy="6127820"/>
              <a:chOff x="2312009" y="999934"/>
              <a:chExt cx="7601306" cy="7441595"/>
            </a:xfrm>
          </p:grpSpPr>
          <p:sp>
            <p:nvSpPr>
              <p:cNvPr id="37" name="Freeform 5"/>
              <p:cNvSpPr/>
              <p:nvPr/>
            </p:nvSpPr>
            <p:spPr bwMode="auto">
              <a:xfrm>
                <a:off x="5506975" y="999934"/>
                <a:ext cx="2512504" cy="7441595"/>
              </a:xfrm>
              <a:custGeom>
                <a:avLst/>
                <a:gdLst>
                  <a:gd name="T0" fmla="*/ 16 w 1886"/>
                  <a:gd name="T1" fmla="*/ 0 h 5586"/>
                  <a:gd name="T2" fmla="*/ 0 w 1886"/>
                  <a:gd name="T3" fmla="*/ 7 h 5586"/>
                  <a:gd name="T4" fmla="*/ 567 w 1886"/>
                  <a:gd name="T5" fmla="*/ 1611 h 5586"/>
                  <a:gd name="T6" fmla="*/ 1867 w 1886"/>
                  <a:gd name="T7" fmla="*/ 5586 h 5586"/>
                  <a:gd name="T8" fmla="*/ 1886 w 1886"/>
                  <a:gd name="T9" fmla="*/ 5582 h 5586"/>
                  <a:gd name="T10" fmla="*/ 583 w 1886"/>
                  <a:gd name="T11" fmla="*/ 1604 h 5586"/>
                  <a:gd name="T12" fmla="*/ 16 w 1886"/>
                  <a:gd name="T13" fmla="*/ 0 h 5586"/>
                </a:gdLst>
                <a:ahLst/>
                <a:cxnLst>
                  <a:cxn ang="0">
                    <a:pos x="T0" y="T1"/>
                  </a:cxn>
                  <a:cxn ang="0">
                    <a:pos x="T2" y="T3"/>
                  </a:cxn>
                  <a:cxn ang="0">
                    <a:pos x="T4" y="T5"/>
                  </a:cxn>
                  <a:cxn ang="0">
                    <a:pos x="T6" y="T7"/>
                  </a:cxn>
                  <a:cxn ang="0">
                    <a:pos x="T8" y="T9"/>
                  </a:cxn>
                  <a:cxn ang="0">
                    <a:pos x="T10" y="T11"/>
                  </a:cxn>
                  <a:cxn ang="0">
                    <a:pos x="T12" y="T13"/>
                  </a:cxn>
                </a:cxnLst>
                <a:rect l="0" t="0" r="r" b="b"/>
                <a:pathLst>
                  <a:path w="1886" h="5586">
                    <a:moveTo>
                      <a:pt x="16" y="0"/>
                    </a:moveTo>
                    <a:lnTo>
                      <a:pt x="0" y="7"/>
                    </a:lnTo>
                    <a:lnTo>
                      <a:pt x="567" y="1611"/>
                    </a:lnTo>
                    <a:lnTo>
                      <a:pt x="1867" y="5586"/>
                    </a:lnTo>
                    <a:lnTo>
                      <a:pt x="1886" y="5582"/>
                    </a:lnTo>
                    <a:lnTo>
                      <a:pt x="583" y="1604"/>
                    </a:lnTo>
                    <a:lnTo>
                      <a:pt x="16" y="0"/>
                    </a:lnTo>
                    <a:close/>
                  </a:path>
                </a:pathLst>
              </a:custGeom>
              <a:solidFill>
                <a:srgbClr val="B4B4B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 name="Freeform 10"/>
              <p:cNvSpPr/>
              <p:nvPr/>
            </p:nvSpPr>
            <p:spPr bwMode="auto">
              <a:xfrm>
                <a:off x="2312009" y="1817452"/>
                <a:ext cx="5941551" cy="4031197"/>
              </a:xfrm>
              <a:custGeom>
                <a:avLst/>
                <a:gdLst>
                  <a:gd name="T0" fmla="*/ 4450 w 4460"/>
                  <a:gd name="T1" fmla="*/ 0 h 3026"/>
                  <a:gd name="T2" fmla="*/ 4450 w 4460"/>
                  <a:gd name="T3" fmla="*/ 0 h 3026"/>
                  <a:gd name="T4" fmla="*/ 3168 w 4460"/>
                  <a:gd name="T5" fmla="*/ 855 h 3026"/>
                  <a:gd name="T6" fmla="*/ 0 w 4460"/>
                  <a:gd name="T7" fmla="*/ 3010 h 3026"/>
                  <a:gd name="T8" fmla="*/ 9 w 4460"/>
                  <a:gd name="T9" fmla="*/ 3026 h 3026"/>
                  <a:gd name="T10" fmla="*/ 3180 w 4460"/>
                  <a:gd name="T11" fmla="*/ 869 h 3026"/>
                  <a:gd name="T12" fmla="*/ 4460 w 4460"/>
                  <a:gd name="T13" fmla="*/ 17 h 3026"/>
                  <a:gd name="T14" fmla="*/ 4450 w 4460"/>
                  <a:gd name="T15" fmla="*/ 0 h 302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60" h="3026">
                    <a:moveTo>
                      <a:pt x="4450" y="0"/>
                    </a:moveTo>
                    <a:lnTo>
                      <a:pt x="4450" y="0"/>
                    </a:lnTo>
                    <a:lnTo>
                      <a:pt x="3168" y="855"/>
                    </a:lnTo>
                    <a:lnTo>
                      <a:pt x="0" y="3010"/>
                    </a:lnTo>
                    <a:lnTo>
                      <a:pt x="9" y="3026"/>
                    </a:lnTo>
                    <a:lnTo>
                      <a:pt x="3180" y="869"/>
                    </a:lnTo>
                    <a:lnTo>
                      <a:pt x="4460" y="17"/>
                    </a:lnTo>
                    <a:lnTo>
                      <a:pt x="4450" y="0"/>
                    </a:lnTo>
                    <a:close/>
                  </a:path>
                </a:pathLst>
              </a:custGeom>
              <a:solidFill>
                <a:srgbClr val="B4B4B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 name="Freeform 15"/>
              <p:cNvSpPr/>
              <p:nvPr/>
            </p:nvSpPr>
            <p:spPr bwMode="auto">
              <a:xfrm>
                <a:off x="3100514" y="1592950"/>
                <a:ext cx="6812801" cy="2890845"/>
              </a:xfrm>
              <a:custGeom>
                <a:avLst/>
                <a:gdLst>
                  <a:gd name="T0" fmla="*/ 7 w 5114"/>
                  <a:gd name="T1" fmla="*/ 0 h 2170"/>
                  <a:gd name="T2" fmla="*/ 0 w 5114"/>
                  <a:gd name="T3" fmla="*/ 16 h 2170"/>
                  <a:gd name="T4" fmla="*/ 2699 w 5114"/>
                  <a:gd name="T5" fmla="*/ 1080 h 2170"/>
                  <a:gd name="T6" fmla="*/ 5107 w 5114"/>
                  <a:gd name="T7" fmla="*/ 2170 h 2170"/>
                  <a:gd name="T8" fmla="*/ 5114 w 5114"/>
                  <a:gd name="T9" fmla="*/ 2153 h 2170"/>
                  <a:gd name="T10" fmla="*/ 2706 w 5114"/>
                  <a:gd name="T11" fmla="*/ 1063 h 2170"/>
                  <a:gd name="T12" fmla="*/ 7 w 5114"/>
                  <a:gd name="T13" fmla="*/ 0 h 2170"/>
                </a:gdLst>
                <a:ahLst/>
                <a:cxnLst>
                  <a:cxn ang="0">
                    <a:pos x="T0" y="T1"/>
                  </a:cxn>
                  <a:cxn ang="0">
                    <a:pos x="T2" y="T3"/>
                  </a:cxn>
                  <a:cxn ang="0">
                    <a:pos x="T4" y="T5"/>
                  </a:cxn>
                  <a:cxn ang="0">
                    <a:pos x="T6" y="T7"/>
                  </a:cxn>
                  <a:cxn ang="0">
                    <a:pos x="T8" y="T9"/>
                  </a:cxn>
                  <a:cxn ang="0">
                    <a:pos x="T10" y="T11"/>
                  </a:cxn>
                  <a:cxn ang="0">
                    <a:pos x="T12" y="T13"/>
                  </a:cxn>
                </a:cxnLst>
                <a:rect l="0" t="0" r="r" b="b"/>
                <a:pathLst>
                  <a:path w="5114" h="2170">
                    <a:moveTo>
                      <a:pt x="7" y="0"/>
                    </a:moveTo>
                    <a:lnTo>
                      <a:pt x="0" y="16"/>
                    </a:lnTo>
                    <a:lnTo>
                      <a:pt x="2699" y="1080"/>
                    </a:lnTo>
                    <a:lnTo>
                      <a:pt x="5107" y="2170"/>
                    </a:lnTo>
                    <a:lnTo>
                      <a:pt x="5114" y="2153"/>
                    </a:lnTo>
                    <a:lnTo>
                      <a:pt x="2706" y="1063"/>
                    </a:lnTo>
                    <a:lnTo>
                      <a:pt x="7" y="0"/>
                    </a:lnTo>
                    <a:close/>
                  </a:path>
                </a:pathLst>
              </a:custGeom>
              <a:solidFill>
                <a:srgbClr val="B4B4B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 name="任意多边形 35"/>
              <p:cNvSpPr/>
              <p:nvPr/>
            </p:nvSpPr>
            <p:spPr>
              <a:xfrm rot="1793743">
                <a:off x="2925649" y="1383579"/>
                <a:ext cx="6122511" cy="5106120"/>
              </a:xfrm>
              <a:custGeom>
                <a:avLst/>
                <a:gdLst>
                  <a:gd name="connsiteX0" fmla="*/ 1284082 w 5273788"/>
                  <a:gd name="connsiteY0" fmla="*/ 400956 h 4398292"/>
                  <a:gd name="connsiteX1" fmla="*/ 214909 w 5273788"/>
                  <a:gd name="connsiteY1" fmla="*/ 2078006 h 4398292"/>
                  <a:gd name="connsiteX2" fmla="*/ 2639939 w 5273788"/>
                  <a:gd name="connsiteY2" fmla="*/ 4100461 h 4398292"/>
                  <a:gd name="connsiteX3" fmla="*/ 5064969 w 5273788"/>
                  <a:gd name="connsiteY3" fmla="*/ 2078006 h 4398292"/>
                  <a:gd name="connsiteX4" fmla="*/ 2639939 w 5273788"/>
                  <a:gd name="connsiteY4" fmla="*/ 55553 h 4398292"/>
                  <a:gd name="connsiteX5" fmla="*/ 1284082 w 5273788"/>
                  <a:gd name="connsiteY5" fmla="*/ 400956 h 4398292"/>
                  <a:gd name="connsiteX6" fmla="*/ 1162582 w 5273788"/>
                  <a:gd name="connsiteY6" fmla="*/ 375580 h 4398292"/>
                  <a:gd name="connsiteX7" fmla="*/ 2636894 w 5273788"/>
                  <a:gd name="connsiteY7" fmla="*/ 0 h 4398292"/>
                  <a:gd name="connsiteX8" fmla="*/ 5273788 w 5273788"/>
                  <a:gd name="connsiteY8" fmla="*/ 2199146 h 4398292"/>
                  <a:gd name="connsiteX9" fmla="*/ 2636894 w 5273788"/>
                  <a:gd name="connsiteY9" fmla="*/ 4398292 h 4398292"/>
                  <a:gd name="connsiteX10" fmla="*/ 0 w 5273788"/>
                  <a:gd name="connsiteY10" fmla="*/ 2199146 h 4398292"/>
                  <a:gd name="connsiteX11" fmla="*/ 1162582 w 5273788"/>
                  <a:gd name="connsiteY11" fmla="*/ 375580 h 4398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273788" h="4398292">
                    <a:moveTo>
                      <a:pt x="1284082" y="400956"/>
                    </a:moveTo>
                    <a:cubicBezTo>
                      <a:pt x="639020" y="764405"/>
                      <a:pt x="214909" y="1379900"/>
                      <a:pt x="214909" y="2078006"/>
                    </a:cubicBezTo>
                    <a:cubicBezTo>
                      <a:pt x="214909" y="3194978"/>
                      <a:pt x="1300632" y="4100461"/>
                      <a:pt x="2639939" y="4100461"/>
                    </a:cubicBezTo>
                    <a:cubicBezTo>
                      <a:pt x="3979246" y="4100461"/>
                      <a:pt x="5064969" y="3194978"/>
                      <a:pt x="5064969" y="2078006"/>
                    </a:cubicBezTo>
                    <a:cubicBezTo>
                      <a:pt x="5064970" y="961035"/>
                      <a:pt x="3979246" y="55552"/>
                      <a:pt x="2639939" y="55553"/>
                    </a:cubicBezTo>
                    <a:cubicBezTo>
                      <a:pt x="2137699" y="55553"/>
                      <a:pt x="1671119" y="182886"/>
                      <a:pt x="1284082" y="400956"/>
                    </a:cubicBezTo>
                    <a:close/>
                    <a:moveTo>
                      <a:pt x="1162582" y="375580"/>
                    </a:moveTo>
                    <a:cubicBezTo>
                      <a:pt x="1583433" y="138458"/>
                      <a:pt x="2090776" y="0"/>
                      <a:pt x="2636894" y="0"/>
                    </a:cubicBezTo>
                    <a:cubicBezTo>
                      <a:pt x="4093210" y="0"/>
                      <a:pt x="5273788" y="984591"/>
                      <a:pt x="5273788" y="2199146"/>
                    </a:cubicBezTo>
                    <a:cubicBezTo>
                      <a:pt x="5273788" y="3413701"/>
                      <a:pt x="4093210" y="4398292"/>
                      <a:pt x="2636894" y="4398292"/>
                    </a:cubicBezTo>
                    <a:cubicBezTo>
                      <a:pt x="1180578" y="4398292"/>
                      <a:pt x="0" y="3413701"/>
                      <a:pt x="0" y="2199146"/>
                    </a:cubicBezTo>
                    <a:cubicBezTo>
                      <a:pt x="0" y="1440049"/>
                      <a:pt x="461163" y="770782"/>
                      <a:pt x="1162582" y="375580"/>
                    </a:cubicBezTo>
                    <a:close/>
                  </a:path>
                </a:pathLst>
              </a:custGeom>
              <a:gradFill>
                <a:gsLst>
                  <a:gs pos="0">
                    <a:schemeClr val="bg1"/>
                  </a:gs>
                  <a:gs pos="100000">
                    <a:schemeClr val="bg1">
                      <a:lumMod val="85000"/>
                    </a:schemeClr>
                  </a:gs>
                </a:gsLst>
                <a:lin ang="5400000" scaled="1"/>
              </a:gra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 name="Freeform 5"/>
              <p:cNvSpPr/>
              <p:nvPr/>
            </p:nvSpPr>
            <p:spPr bwMode="auto">
              <a:xfrm>
                <a:off x="3962425" y="1847041"/>
                <a:ext cx="1891299" cy="1238745"/>
              </a:xfrm>
              <a:custGeom>
                <a:avLst/>
                <a:gdLst>
                  <a:gd name="T0" fmla="*/ 0 w 629"/>
                  <a:gd name="T1" fmla="*/ 176 h 411"/>
                  <a:gd name="T2" fmla="*/ 0 w 629"/>
                  <a:gd name="T3" fmla="*/ 186 h 411"/>
                  <a:gd name="T4" fmla="*/ 3 w 629"/>
                  <a:gd name="T5" fmla="*/ 195 h 411"/>
                  <a:gd name="T6" fmla="*/ 7 w 629"/>
                  <a:gd name="T7" fmla="*/ 205 h 411"/>
                  <a:gd name="T8" fmla="*/ 13 w 629"/>
                  <a:gd name="T9" fmla="*/ 213 h 411"/>
                  <a:gd name="T10" fmla="*/ 146 w 629"/>
                  <a:gd name="T11" fmla="*/ 372 h 411"/>
                  <a:gd name="T12" fmla="*/ 164 w 629"/>
                  <a:gd name="T13" fmla="*/ 388 h 411"/>
                  <a:gd name="T14" fmla="*/ 189 w 629"/>
                  <a:gd name="T15" fmla="*/ 401 h 411"/>
                  <a:gd name="T16" fmla="*/ 217 w 629"/>
                  <a:gd name="T17" fmla="*/ 409 h 411"/>
                  <a:gd name="T18" fmla="*/ 245 w 629"/>
                  <a:gd name="T19" fmla="*/ 411 h 411"/>
                  <a:gd name="T20" fmla="*/ 485 w 629"/>
                  <a:gd name="T21" fmla="*/ 406 h 411"/>
                  <a:gd name="T22" fmla="*/ 508 w 629"/>
                  <a:gd name="T23" fmla="*/ 402 h 411"/>
                  <a:gd name="T24" fmla="*/ 529 w 629"/>
                  <a:gd name="T25" fmla="*/ 394 h 411"/>
                  <a:gd name="T26" fmla="*/ 547 w 629"/>
                  <a:gd name="T27" fmla="*/ 382 h 411"/>
                  <a:gd name="T28" fmla="*/ 558 w 629"/>
                  <a:gd name="T29" fmla="*/ 367 h 411"/>
                  <a:gd name="T30" fmla="*/ 625 w 629"/>
                  <a:gd name="T31" fmla="*/ 232 h 411"/>
                  <a:gd name="T32" fmla="*/ 627 w 629"/>
                  <a:gd name="T33" fmla="*/ 226 h 411"/>
                  <a:gd name="T34" fmla="*/ 629 w 629"/>
                  <a:gd name="T35" fmla="*/ 218 h 411"/>
                  <a:gd name="T36" fmla="*/ 628 w 629"/>
                  <a:gd name="T37" fmla="*/ 210 h 411"/>
                  <a:gd name="T38" fmla="*/ 627 w 629"/>
                  <a:gd name="T39" fmla="*/ 202 h 411"/>
                  <a:gd name="T40" fmla="*/ 624 w 629"/>
                  <a:gd name="T41" fmla="*/ 194 h 411"/>
                  <a:gd name="T42" fmla="*/ 620 w 629"/>
                  <a:gd name="T43" fmla="*/ 186 h 411"/>
                  <a:gd name="T44" fmla="*/ 615 w 629"/>
                  <a:gd name="T45" fmla="*/ 179 h 411"/>
                  <a:gd name="T46" fmla="*/ 609 w 629"/>
                  <a:gd name="T47" fmla="*/ 172 h 411"/>
                  <a:gd name="T48" fmla="*/ 491 w 629"/>
                  <a:gd name="T49" fmla="*/ 53 h 411"/>
                  <a:gd name="T50" fmla="*/ 476 w 629"/>
                  <a:gd name="T51" fmla="*/ 41 h 411"/>
                  <a:gd name="T52" fmla="*/ 458 w 629"/>
                  <a:gd name="T53" fmla="*/ 31 h 411"/>
                  <a:gd name="T54" fmla="*/ 437 w 629"/>
                  <a:gd name="T55" fmla="*/ 24 h 411"/>
                  <a:gd name="T56" fmla="*/ 417 w 629"/>
                  <a:gd name="T57" fmla="*/ 20 h 411"/>
                  <a:gd name="T58" fmla="*/ 216 w 629"/>
                  <a:gd name="T59" fmla="*/ 1 h 411"/>
                  <a:gd name="T60" fmla="*/ 193 w 629"/>
                  <a:gd name="T61" fmla="*/ 1 h 411"/>
                  <a:gd name="T62" fmla="*/ 171 w 629"/>
                  <a:gd name="T63" fmla="*/ 5 h 411"/>
                  <a:gd name="T64" fmla="*/ 151 w 629"/>
                  <a:gd name="T65" fmla="*/ 12 h 411"/>
                  <a:gd name="T66" fmla="*/ 136 w 629"/>
                  <a:gd name="T67" fmla="*/ 23 h 411"/>
                  <a:gd name="T68" fmla="*/ 15 w 629"/>
                  <a:gd name="T69" fmla="*/ 142 h 411"/>
                  <a:gd name="T70" fmla="*/ 9 w 629"/>
                  <a:gd name="T71" fmla="*/ 150 h 411"/>
                  <a:gd name="T72" fmla="*/ 4 w 629"/>
                  <a:gd name="T73" fmla="*/ 158 h 411"/>
                  <a:gd name="T74" fmla="*/ 1 w 629"/>
                  <a:gd name="T75" fmla="*/ 167 h 411"/>
                  <a:gd name="T76" fmla="*/ 0 w 629"/>
                  <a:gd name="T77" fmla="*/ 176 h 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29" h="411">
                    <a:moveTo>
                      <a:pt x="0" y="176"/>
                    </a:moveTo>
                    <a:cubicBezTo>
                      <a:pt x="0" y="180"/>
                      <a:pt x="0" y="183"/>
                      <a:pt x="0" y="186"/>
                    </a:cubicBezTo>
                    <a:cubicBezTo>
                      <a:pt x="1" y="189"/>
                      <a:pt x="2" y="192"/>
                      <a:pt x="3" y="195"/>
                    </a:cubicBezTo>
                    <a:cubicBezTo>
                      <a:pt x="4" y="199"/>
                      <a:pt x="5" y="202"/>
                      <a:pt x="7" y="205"/>
                    </a:cubicBezTo>
                    <a:cubicBezTo>
                      <a:pt x="8" y="208"/>
                      <a:pt x="10" y="210"/>
                      <a:pt x="13" y="213"/>
                    </a:cubicBezTo>
                    <a:cubicBezTo>
                      <a:pt x="146" y="372"/>
                      <a:pt x="146" y="372"/>
                      <a:pt x="146" y="372"/>
                    </a:cubicBezTo>
                    <a:cubicBezTo>
                      <a:pt x="151" y="377"/>
                      <a:pt x="157" y="383"/>
                      <a:pt x="164" y="388"/>
                    </a:cubicBezTo>
                    <a:cubicBezTo>
                      <a:pt x="172" y="393"/>
                      <a:pt x="180" y="397"/>
                      <a:pt x="189" y="401"/>
                    </a:cubicBezTo>
                    <a:cubicBezTo>
                      <a:pt x="198" y="404"/>
                      <a:pt x="207" y="407"/>
                      <a:pt x="217" y="409"/>
                    </a:cubicBezTo>
                    <a:cubicBezTo>
                      <a:pt x="226" y="411"/>
                      <a:pt x="236" y="411"/>
                      <a:pt x="245" y="411"/>
                    </a:cubicBezTo>
                    <a:cubicBezTo>
                      <a:pt x="485" y="406"/>
                      <a:pt x="485" y="406"/>
                      <a:pt x="485" y="406"/>
                    </a:cubicBezTo>
                    <a:cubicBezTo>
                      <a:pt x="493" y="406"/>
                      <a:pt x="501" y="404"/>
                      <a:pt x="508" y="402"/>
                    </a:cubicBezTo>
                    <a:cubicBezTo>
                      <a:pt x="516" y="400"/>
                      <a:pt x="523" y="397"/>
                      <a:pt x="529" y="394"/>
                    </a:cubicBezTo>
                    <a:cubicBezTo>
                      <a:pt x="536" y="390"/>
                      <a:pt x="542" y="386"/>
                      <a:pt x="547" y="382"/>
                    </a:cubicBezTo>
                    <a:cubicBezTo>
                      <a:pt x="551" y="377"/>
                      <a:pt x="555" y="372"/>
                      <a:pt x="558" y="367"/>
                    </a:cubicBezTo>
                    <a:cubicBezTo>
                      <a:pt x="625" y="232"/>
                      <a:pt x="625" y="232"/>
                      <a:pt x="625" y="232"/>
                    </a:cubicBezTo>
                    <a:cubicBezTo>
                      <a:pt x="626" y="230"/>
                      <a:pt x="627" y="228"/>
                      <a:pt x="627" y="226"/>
                    </a:cubicBezTo>
                    <a:cubicBezTo>
                      <a:pt x="628" y="223"/>
                      <a:pt x="628" y="221"/>
                      <a:pt x="629" y="218"/>
                    </a:cubicBezTo>
                    <a:cubicBezTo>
                      <a:pt x="629" y="216"/>
                      <a:pt x="629" y="213"/>
                      <a:pt x="628" y="210"/>
                    </a:cubicBezTo>
                    <a:cubicBezTo>
                      <a:pt x="628" y="208"/>
                      <a:pt x="628" y="205"/>
                      <a:pt x="627" y="202"/>
                    </a:cubicBezTo>
                    <a:cubicBezTo>
                      <a:pt x="626" y="200"/>
                      <a:pt x="625" y="197"/>
                      <a:pt x="624" y="194"/>
                    </a:cubicBezTo>
                    <a:cubicBezTo>
                      <a:pt x="623" y="192"/>
                      <a:pt x="622" y="189"/>
                      <a:pt x="620" y="186"/>
                    </a:cubicBezTo>
                    <a:cubicBezTo>
                      <a:pt x="619" y="184"/>
                      <a:pt x="617" y="181"/>
                      <a:pt x="615" y="179"/>
                    </a:cubicBezTo>
                    <a:cubicBezTo>
                      <a:pt x="613" y="177"/>
                      <a:pt x="611" y="174"/>
                      <a:pt x="609" y="172"/>
                    </a:cubicBezTo>
                    <a:cubicBezTo>
                      <a:pt x="491" y="53"/>
                      <a:pt x="491" y="53"/>
                      <a:pt x="491" y="53"/>
                    </a:cubicBezTo>
                    <a:cubicBezTo>
                      <a:pt x="487" y="49"/>
                      <a:pt x="482" y="45"/>
                      <a:pt x="476" y="41"/>
                    </a:cubicBezTo>
                    <a:cubicBezTo>
                      <a:pt x="471" y="37"/>
                      <a:pt x="465" y="34"/>
                      <a:pt x="458" y="31"/>
                    </a:cubicBezTo>
                    <a:cubicBezTo>
                      <a:pt x="451" y="28"/>
                      <a:pt x="444" y="26"/>
                      <a:pt x="437" y="24"/>
                    </a:cubicBezTo>
                    <a:cubicBezTo>
                      <a:pt x="430" y="22"/>
                      <a:pt x="423" y="21"/>
                      <a:pt x="417" y="20"/>
                    </a:cubicBezTo>
                    <a:cubicBezTo>
                      <a:pt x="216" y="1"/>
                      <a:pt x="216" y="1"/>
                      <a:pt x="216" y="1"/>
                    </a:cubicBezTo>
                    <a:cubicBezTo>
                      <a:pt x="209" y="0"/>
                      <a:pt x="201" y="0"/>
                      <a:pt x="193" y="1"/>
                    </a:cubicBezTo>
                    <a:cubicBezTo>
                      <a:pt x="185" y="2"/>
                      <a:pt x="178" y="3"/>
                      <a:pt x="171" y="5"/>
                    </a:cubicBezTo>
                    <a:cubicBezTo>
                      <a:pt x="164" y="7"/>
                      <a:pt x="157" y="9"/>
                      <a:pt x="151" y="12"/>
                    </a:cubicBezTo>
                    <a:cubicBezTo>
                      <a:pt x="145" y="15"/>
                      <a:pt x="140" y="19"/>
                      <a:pt x="136" y="23"/>
                    </a:cubicBezTo>
                    <a:cubicBezTo>
                      <a:pt x="15" y="142"/>
                      <a:pt x="15" y="142"/>
                      <a:pt x="15" y="142"/>
                    </a:cubicBezTo>
                    <a:cubicBezTo>
                      <a:pt x="13" y="144"/>
                      <a:pt x="11" y="147"/>
                      <a:pt x="9" y="150"/>
                    </a:cubicBezTo>
                    <a:cubicBezTo>
                      <a:pt x="7" y="152"/>
                      <a:pt x="5" y="155"/>
                      <a:pt x="4" y="158"/>
                    </a:cubicBezTo>
                    <a:cubicBezTo>
                      <a:pt x="3" y="161"/>
                      <a:pt x="2" y="164"/>
                      <a:pt x="1" y="167"/>
                    </a:cubicBezTo>
                    <a:cubicBezTo>
                      <a:pt x="0" y="170"/>
                      <a:pt x="0" y="173"/>
                      <a:pt x="0" y="176"/>
                    </a:cubicBezTo>
                  </a:path>
                </a:pathLst>
              </a:custGeom>
              <a:gradFill>
                <a:gsLst>
                  <a:gs pos="0">
                    <a:schemeClr val="bg1"/>
                  </a:gs>
                  <a:gs pos="100000">
                    <a:schemeClr val="bg1">
                      <a:lumMod val="75000"/>
                    </a:schemeClr>
                  </a:gs>
                </a:gsLst>
                <a:lin ang="5400000" scaled="1"/>
              </a:gradFill>
              <a:ln>
                <a:noFill/>
              </a:ln>
              <a:effectLst>
                <a:outerShdw blurRad="50800" dist="38100" dir="8100000" algn="tr" rotWithShape="0">
                  <a:prstClr val="black">
                    <a:alpha val="40000"/>
                  </a:prstClr>
                </a:outerShdw>
              </a:effectLst>
            </p:spPr>
            <p:txBody>
              <a:bodyPr vert="horz" wrap="square" lIns="91440" tIns="45720" rIns="91440" bIns="45720" numCol="1" anchor="t" anchorCtr="0" compatLnSpc="1"/>
              <a:lstStyle/>
              <a:p>
                <a:endParaRPr lang="zh-CN" altLang="en-US"/>
              </a:p>
            </p:txBody>
          </p:sp>
          <p:sp>
            <p:nvSpPr>
              <p:cNvPr id="8" name="Freeform 9"/>
              <p:cNvSpPr/>
              <p:nvPr/>
            </p:nvSpPr>
            <p:spPr bwMode="auto">
              <a:xfrm>
                <a:off x="5464590" y="1537855"/>
                <a:ext cx="1347505" cy="932746"/>
              </a:xfrm>
              <a:custGeom>
                <a:avLst/>
                <a:gdLst>
                  <a:gd name="T0" fmla="*/ 1 w 448"/>
                  <a:gd name="T1" fmla="*/ 124 h 309"/>
                  <a:gd name="T2" fmla="*/ 3 w 448"/>
                  <a:gd name="T3" fmla="*/ 131 h 309"/>
                  <a:gd name="T4" fmla="*/ 6 w 448"/>
                  <a:gd name="T5" fmla="*/ 138 h 309"/>
                  <a:gd name="T6" fmla="*/ 11 w 448"/>
                  <a:gd name="T7" fmla="*/ 145 h 309"/>
                  <a:gd name="T8" fmla="*/ 16 w 448"/>
                  <a:gd name="T9" fmla="*/ 151 h 309"/>
                  <a:gd name="T10" fmla="*/ 134 w 448"/>
                  <a:gd name="T11" fmla="*/ 269 h 309"/>
                  <a:gd name="T12" fmla="*/ 149 w 448"/>
                  <a:gd name="T13" fmla="*/ 282 h 309"/>
                  <a:gd name="T14" fmla="*/ 168 w 448"/>
                  <a:gd name="T15" fmla="*/ 292 h 309"/>
                  <a:gd name="T16" fmla="*/ 188 w 448"/>
                  <a:gd name="T17" fmla="*/ 299 h 309"/>
                  <a:gd name="T18" fmla="*/ 208 w 448"/>
                  <a:gd name="T19" fmla="*/ 302 h 309"/>
                  <a:gd name="T20" fmla="*/ 372 w 448"/>
                  <a:gd name="T21" fmla="*/ 309 h 309"/>
                  <a:gd name="T22" fmla="*/ 388 w 448"/>
                  <a:gd name="T23" fmla="*/ 307 h 309"/>
                  <a:gd name="T24" fmla="*/ 402 w 448"/>
                  <a:gd name="T25" fmla="*/ 302 h 309"/>
                  <a:gd name="T26" fmla="*/ 412 w 448"/>
                  <a:gd name="T27" fmla="*/ 295 h 309"/>
                  <a:gd name="T28" fmla="*/ 418 w 448"/>
                  <a:gd name="T29" fmla="*/ 284 h 309"/>
                  <a:gd name="T30" fmla="*/ 447 w 448"/>
                  <a:gd name="T31" fmla="*/ 189 h 309"/>
                  <a:gd name="T32" fmla="*/ 448 w 448"/>
                  <a:gd name="T33" fmla="*/ 184 h 309"/>
                  <a:gd name="T34" fmla="*/ 447 w 448"/>
                  <a:gd name="T35" fmla="*/ 178 h 309"/>
                  <a:gd name="T36" fmla="*/ 446 w 448"/>
                  <a:gd name="T37" fmla="*/ 172 h 309"/>
                  <a:gd name="T38" fmla="*/ 444 w 448"/>
                  <a:gd name="T39" fmla="*/ 166 h 309"/>
                  <a:gd name="T40" fmla="*/ 441 w 448"/>
                  <a:gd name="T41" fmla="*/ 160 h 309"/>
                  <a:gd name="T42" fmla="*/ 437 w 448"/>
                  <a:gd name="T43" fmla="*/ 154 h 309"/>
                  <a:gd name="T44" fmla="*/ 432 w 448"/>
                  <a:gd name="T45" fmla="*/ 148 h 309"/>
                  <a:gd name="T46" fmla="*/ 427 w 448"/>
                  <a:gd name="T47" fmla="*/ 143 h 309"/>
                  <a:gd name="T48" fmla="*/ 323 w 448"/>
                  <a:gd name="T49" fmla="*/ 48 h 309"/>
                  <a:gd name="T50" fmla="*/ 310 w 448"/>
                  <a:gd name="T51" fmla="*/ 39 h 309"/>
                  <a:gd name="T52" fmla="*/ 295 w 448"/>
                  <a:gd name="T53" fmla="*/ 31 h 309"/>
                  <a:gd name="T54" fmla="*/ 279 w 448"/>
                  <a:gd name="T55" fmla="*/ 24 h 309"/>
                  <a:gd name="T56" fmla="*/ 264 w 448"/>
                  <a:gd name="T57" fmla="*/ 21 h 309"/>
                  <a:gd name="T58" fmla="*/ 118 w 448"/>
                  <a:gd name="T59" fmla="*/ 1 h 309"/>
                  <a:gd name="T60" fmla="*/ 102 w 448"/>
                  <a:gd name="T61" fmla="*/ 0 h 309"/>
                  <a:gd name="T62" fmla="*/ 87 w 448"/>
                  <a:gd name="T63" fmla="*/ 2 h 309"/>
                  <a:gd name="T64" fmla="*/ 74 w 448"/>
                  <a:gd name="T65" fmla="*/ 7 h 309"/>
                  <a:gd name="T66" fmla="*/ 66 w 448"/>
                  <a:gd name="T67" fmla="*/ 15 h 309"/>
                  <a:gd name="T68" fmla="*/ 5 w 448"/>
                  <a:gd name="T69" fmla="*/ 100 h 309"/>
                  <a:gd name="T70" fmla="*/ 2 w 448"/>
                  <a:gd name="T71" fmla="*/ 105 h 309"/>
                  <a:gd name="T72" fmla="*/ 0 w 448"/>
                  <a:gd name="T73" fmla="*/ 111 h 309"/>
                  <a:gd name="T74" fmla="*/ 0 w 448"/>
                  <a:gd name="T75" fmla="*/ 117 h 309"/>
                  <a:gd name="T76" fmla="*/ 1 w 448"/>
                  <a:gd name="T77" fmla="*/ 124 h 3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48" h="309">
                    <a:moveTo>
                      <a:pt x="1" y="124"/>
                    </a:moveTo>
                    <a:cubicBezTo>
                      <a:pt x="1" y="126"/>
                      <a:pt x="2" y="129"/>
                      <a:pt x="3" y="131"/>
                    </a:cubicBezTo>
                    <a:cubicBezTo>
                      <a:pt x="4" y="133"/>
                      <a:pt x="5" y="136"/>
                      <a:pt x="6" y="138"/>
                    </a:cubicBezTo>
                    <a:cubicBezTo>
                      <a:pt x="7" y="140"/>
                      <a:pt x="9" y="143"/>
                      <a:pt x="11" y="145"/>
                    </a:cubicBezTo>
                    <a:cubicBezTo>
                      <a:pt x="12" y="147"/>
                      <a:pt x="14" y="149"/>
                      <a:pt x="16" y="151"/>
                    </a:cubicBezTo>
                    <a:cubicBezTo>
                      <a:pt x="134" y="269"/>
                      <a:pt x="134" y="269"/>
                      <a:pt x="134" y="269"/>
                    </a:cubicBezTo>
                    <a:cubicBezTo>
                      <a:pt x="138" y="274"/>
                      <a:pt x="143" y="278"/>
                      <a:pt x="149" y="282"/>
                    </a:cubicBezTo>
                    <a:cubicBezTo>
                      <a:pt x="155" y="285"/>
                      <a:pt x="161" y="289"/>
                      <a:pt x="168" y="292"/>
                    </a:cubicBezTo>
                    <a:cubicBezTo>
                      <a:pt x="174" y="295"/>
                      <a:pt x="181" y="297"/>
                      <a:pt x="188" y="299"/>
                    </a:cubicBezTo>
                    <a:cubicBezTo>
                      <a:pt x="195" y="300"/>
                      <a:pt x="201" y="301"/>
                      <a:pt x="208" y="302"/>
                    </a:cubicBezTo>
                    <a:cubicBezTo>
                      <a:pt x="372" y="309"/>
                      <a:pt x="372" y="309"/>
                      <a:pt x="372" y="309"/>
                    </a:cubicBezTo>
                    <a:cubicBezTo>
                      <a:pt x="378" y="309"/>
                      <a:pt x="383" y="309"/>
                      <a:pt x="388" y="307"/>
                    </a:cubicBezTo>
                    <a:cubicBezTo>
                      <a:pt x="393" y="306"/>
                      <a:pt x="398" y="305"/>
                      <a:pt x="402" y="302"/>
                    </a:cubicBezTo>
                    <a:cubicBezTo>
                      <a:pt x="406" y="300"/>
                      <a:pt x="410" y="298"/>
                      <a:pt x="412" y="295"/>
                    </a:cubicBezTo>
                    <a:cubicBezTo>
                      <a:pt x="415" y="291"/>
                      <a:pt x="417" y="288"/>
                      <a:pt x="418" y="284"/>
                    </a:cubicBezTo>
                    <a:cubicBezTo>
                      <a:pt x="447" y="189"/>
                      <a:pt x="447" y="189"/>
                      <a:pt x="447" y="189"/>
                    </a:cubicBezTo>
                    <a:cubicBezTo>
                      <a:pt x="447" y="187"/>
                      <a:pt x="448" y="186"/>
                      <a:pt x="448" y="184"/>
                    </a:cubicBezTo>
                    <a:cubicBezTo>
                      <a:pt x="448" y="182"/>
                      <a:pt x="448" y="180"/>
                      <a:pt x="447" y="178"/>
                    </a:cubicBezTo>
                    <a:cubicBezTo>
                      <a:pt x="447" y="176"/>
                      <a:pt x="447" y="174"/>
                      <a:pt x="446" y="172"/>
                    </a:cubicBezTo>
                    <a:cubicBezTo>
                      <a:pt x="446" y="170"/>
                      <a:pt x="445" y="168"/>
                      <a:pt x="444" y="166"/>
                    </a:cubicBezTo>
                    <a:cubicBezTo>
                      <a:pt x="443" y="164"/>
                      <a:pt x="442" y="162"/>
                      <a:pt x="441" y="160"/>
                    </a:cubicBezTo>
                    <a:cubicBezTo>
                      <a:pt x="440" y="158"/>
                      <a:pt x="438" y="156"/>
                      <a:pt x="437" y="154"/>
                    </a:cubicBezTo>
                    <a:cubicBezTo>
                      <a:pt x="435" y="152"/>
                      <a:pt x="434" y="150"/>
                      <a:pt x="432" y="148"/>
                    </a:cubicBezTo>
                    <a:cubicBezTo>
                      <a:pt x="431" y="147"/>
                      <a:pt x="429" y="145"/>
                      <a:pt x="427" y="143"/>
                    </a:cubicBezTo>
                    <a:cubicBezTo>
                      <a:pt x="323" y="48"/>
                      <a:pt x="323" y="48"/>
                      <a:pt x="323" y="48"/>
                    </a:cubicBezTo>
                    <a:cubicBezTo>
                      <a:pt x="319" y="45"/>
                      <a:pt x="315" y="42"/>
                      <a:pt x="310" y="39"/>
                    </a:cubicBezTo>
                    <a:cubicBezTo>
                      <a:pt x="306" y="36"/>
                      <a:pt x="300" y="33"/>
                      <a:pt x="295" y="31"/>
                    </a:cubicBezTo>
                    <a:cubicBezTo>
                      <a:pt x="290" y="28"/>
                      <a:pt x="285" y="26"/>
                      <a:pt x="279" y="24"/>
                    </a:cubicBezTo>
                    <a:cubicBezTo>
                      <a:pt x="274" y="23"/>
                      <a:pt x="269" y="21"/>
                      <a:pt x="264" y="21"/>
                    </a:cubicBezTo>
                    <a:cubicBezTo>
                      <a:pt x="118" y="1"/>
                      <a:pt x="118" y="1"/>
                      <a:pt x="118" y="1"/>
                    </a:cubicBezTo>
                    <a:cubicBezTo>
                      <a:pt x="112" y="0"/>
                      <a:pt x="107" y="0"/>
                      <a:pt x="102" y="0"/>
                    </a:cubicBezTo>
                    <a:cubicBezTo>
                      <a:pt x="96" y="0"/>
                      <a:pt x="91" y="1"/>
                      <a:pt x="87" y="2"/>
                    </a:cubicBezTo>
                    <a:cubicBezTo>
                      <a:pt x="82" y="3"/>
                      <a:pt x="78" y="5"/>
                      <a:pt x="74" y="7"/>
                    </a:cubicBezTo>
                    <a:cubicBezTo>
                      <a:pt x="71" y="9"/>
                      <a:pt x="68" y="12"/>
                      <a:pt x="66" y="15"/>
                    </a:cubicBezTo>
                    <a:cubicBezTo>
                      <a:pt x="5" y="100"/>
                      <a:pt x="5" y="100"/>
                      <a:pt x="5" y="100"/>
                    </a:cubicBezTo>
                    <a:cubicBezTo>
                      <a:pt x="4" y="101"/>
                      <a:pt x="3" y="103"/>
                      <a:pt x="2" y="105"/>
                    </a:cubicBezTo>
                    <a:cubicBezTo>
                      <a:pt x="1" y="107"/>
                      <a:pt x="0" y="109"/>
                      <a:pt x="0" y="111"/>
                    </a:cubicBezTo>
                    <a:cubicBezTo>
                      <a:pt x="0" y="113"/>
                      <a:pt x="0" y="115"/>
                      <a:pt x="0" y="117"/>
                    </a:cubicBezTo>
                    <a:cubicBezTo>
                      <a:pt x="0" y="120"/>
                      <a:pt x="0" y="122"/>
                      <a:pt x="1" y="124"/>
                    </a:cubicBezTo>
                  </a:path>
                </a:pathLst>
              </a:custGeom>
              <a:gradFill>
                <a:gsLst>
                  <a:gs pos="0">
                    <a:schemeClr val="bg1"/>
                  </a:gs>
                  <a:gs pos="100000">
                    <a:schemeClr val="bg1">
                      <a:lumMod val="75000"/>
                    </a:schemeClr>
                  </a:gs>
                </a:gsLst>
                <a:lin ang="5400000" scaled="1"/>
              </a:gradFill>
              <a:ln>
                <a:noFill/>
              </a:ln>
              <a:effectLst>
                <a:outerShdw blurRad="50800" dist="38100" dir="8100000" algn="tr" rotWithShape="0">
                  <a:prstClr val="black">
                    <a:alpha val="40000"/>
                  </a:prstClr>
                </a:outerShdw>
              </a:effectLst>
            </p:spPr>
            <p:txBody>
              <a:bodyPr vert="horz" wrap="square" lIns="91440" tIns="45720" rIns="91440" bIns="45720" numCol="1" anchor="t" anchorCtr="0" compatLnSpc="1"/>
              <a:lstStyle/>
              <a:p>
                <a:endParaRPr lang="zh-CN" altLang="en-US"/>
              </a:p>
            </p:txBody>
          </p:sp>
          <p:sp>
            <p:nvSpPr>
              <p:cNvPr id="9" name="Freeform 13"/>
              <p:cNvSpPr/>
              <p:nvPr/>
            </p:nvSpPr>
            <p:spPr bwMode="auto">
              <a:xfrm>
                <a:off x="6767831" y="2072003"/>
                <a:ext cx="1153950" cy="956709"/>
              </a:xfrm>
              <a:custGeom>
                <a:avLst/>
                <a:gdLst>
                  <a:gd name="T0" fmla="*/ 5 w 382"/>
                  <a:gd name="T1" fmla="*/ 141 h 317"/>
                  <a:gd name="T2" fmla="*/ 8 w 382"/>
                  <a:gd name="T3" fmla="*/ 148 h 317"/>
                  <a:gd name="T4" fmla="*/ 12 w 382"/>
                  <a:gd name="T5" fmla="*/ 156 h 317"/>
                  <a:gd name="T6" fmla="*/ 18 w 382"/>
                  <a:gd name="T7" fmla="*/ 163 h 317"/>
                  <a:gd name="T8" fmla="*/ 24 w 382"/>
                  <a:gd name="T9" fmla="*/ 169 h 317"/>
                  <a:gd name="T10" fmla="*/ 149 w 382"/>
                  <a:gd name="T11" fmla="*/ 287 h 317"/>
                  <a:gd name="T12" fmla="*/ 164 w 382"/>
                  <a:gd name="T13" fmla="*/ 299 h 317"/>
                  <a:gd name="T14" fmla="*/ 182 w 382"/>
                  <a:gd name="T15" fmla="*/ 309 h 317"/>
                  <a:gd name="T16" fmla="*/ 200 w 382"/>
                  <a:gd name="T17" fmla="*/ 315 h 317"/>
                  <a:gd name="T18" fmla="*/ 216 w 382"/>
                  <a:gd name="T19" fmla="*/ 317 h 317"/>
                  <a:gd name="T20" fmla="*/ 351 w 382"/>
                  <a:gd name="T21" fmla="*/ 314 h 317"/>
                  <a:gd name="T22" fmla="*/ 364 w 382"/>
                  <a:gd name="T23" fmla="*/ 311 h 317"/>
                  <a:gd name="T24" fmla="*/ 374 w 382"/>
                  <a:gd name="T25" fmla="*/ 305 h 317"/>
                  <a:gd name="T26" fmla="*/ 380 w 382"/>
                  <a:gd name="T27" fmla="*/ 296 h 317"/>
                  <a:gd name="T28" fmla="*/ 382 w 382"/>
                  <a:gd name="T29" fmla="*/ 285 h 317"/>
                  <a:gd name="T30" fmla="*/ 382 w 382"/>
                  <a:gd name="T31" fmla="*/ 180 h 317"/>
                  <a:gd name="T32" fmla="*/ 382 w 382"/>
                  <a:gd name="T33" fmla="*/ 175 h 317"/>
                  <a:gd name="T34" fmla="*/ 380 w 382"/>
                  <a:gd name="T35" fmla="*/ 169 h 317"/>
                  <a:gd name="T36" fmla="*/ 377 w 382"/>
                  <a:gd name="T37" fmla="*/ 163 h 317"/>
                  <a:gd name="T38" fmla="*/ 374 w 382"/>
                  <a:gd name="T39" fmla="*/ 156 h 317"/>
                  <a:gd name="T40" fmla="*/ 370 w 382"/>
                  <a:gd name="T41" fmla="*/ 150 h 317"/>
                  <a:gd name="T42" fmla="*/ 365 w 382"/>
                  <a:gd name="T43" fmla="*/ 144 h 317"/>
                  <a:gd name="T44" fmla="*/ 360 w 382"/>
                  <a:gd name="T45" fmla="*/ 138 h 317"/>
                  <a:gd name="T46" fmla="*/ 354 w 382"/>
                  <a:gd name="T47" fmla="*/ 132 h 317"/>
                  <a:gd name="T48" fmla="*/ 246 w 382"/>
                  <a:gd name="T49" fmla="*/ 37 h 317"/>
                  <a:gd name="T50" fmla="*/ 233 w 382"/>
                  <a:gd name="T51" fmla="*/ 28 h 317"/>
                  <a:gd name="T52" fmla="*/ 219 w 382"/>
                  <a:gd name="T53" fmla="*/ 20 h 317"/>
                  <a:gd name="T54" fmla="*/ 204 w 382"/>
                  <a:gd name="T55" fmla="*/ 14 h 317"/>
                  <a:gd name="T56" fmla="*/ 191 w 382"/>
                  <a:gd name="T57" fmla="*/ 12 h 317"/>
                  <a:gd name="T58" fmla="*/ 67 w 382"/>
                  <a:gd name="T59" fmla="*/ 0 h 317"/>
                  <a:gd name="T60" fmla="*/ 54 w 382"/>
                  <a:gd name="T61" fmla="*/ 0 h 317"/>
                  <a:gd name="T62" fmla="*/ 42 w 382"/>
                  <a:gd name="T63" fmla="*/ 4 h 317"/>
                  <a:gd name="T64" fmla="*/ 34 w 382"/>
                  <a:gd name="T65" fmla="*/ 10 h 317"/>
                  <a:gd name="T66" fmla="*/ 29 w 382"/>
                  <a:gd name="T67" fmla="*/ 19 h 317"/>
                  <a:gd name="T68" fmla="*/ 2 w 382"/>
                  <a:gd name="T69" fmla="*/ 114 h 317"/>
                  <a:gd name="T70" fmla="*/ 1 w 382"/>
                  <a:gd name="T71" fmla="*/ 120 h 317"/>
                  <a:gd name="T72" fmla="*/ 1 w 382"/>
                  <a:gd name="T73" fmla="*/ 127 h 317"/>
                  <a:gd name="T74" fmla="*/ 2 w 382"/>
                  <a:gd name="T75" fmla="*/ 134 h 317"/>
                  <a:gd name="T76" fmla="*/ 5 w 382"/>
                  <a:gd name="T77" fmla="*/ 141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82" h="317">
                    <a:moveTo>
                      <a:pt x="5" y="141"/>
                    </a:moveTo>
                    <a:cubicBezTo>
                      <a:pt x="6" y="143"/>
                      <a:pt x="7" y="146"/>
                      <a:pt x="8" y="148"/>
                    </a:cubicBezTo>
                    <a:cubicBezTo>
                      <a:pt x="9" y="151"/>
                      <a:pt x="11" y="153"/>
                      <a:pt x="12" y="156"/>
                    </a:cubicBezTo>
                    <a:cubicBezTo>
                      <a:pt x="14" y="158"/>
                      <a:pt x="16" y="160"/>
                      <a:pt x="18" y="163"/>
                    </a:cubicBezTo>
                    <a:cubicBezTo>
                      <a:pt x="20" y="165"/>
                      <a:pt x="22" y="167"/>
                      <a:pt x="24" y="169"/>
                    </a:cubicBezTo>
                    <a:cubicBezTo>
                      <a:pt x="149" y="287"/>
                      <a:pt x="149" y="287"/>
                      <a:pt x="149" y="287"/>
                    </a:cubicBezTo>
                    <a:cubicBezTo>
                      <a:pt x="153" y="292"/>
                      <a:pt x="158" y="296"/>
                      <a:pt x="164" y="299"/>
                    </a:cubicBezTo>
                    <a:cubicBezTo>
                      <a:pt x="170" y="303"/>
                      <a:pt x="176" y="306"/>
                      <a:pt x="182" y="309"/>
                    </a:cubicBezTo>
                    <a:cubicBezTo>
                      <a:pt x="188" y="311"/>
                      <a:pt x="194" y="314"/>
                      <a:pt x="200" y="315"/>
                    </a:cubicBezTo>
                    <a:cubicBezTo>
                      <a:pt x="206" y="316"/>
                      <a:pt x="211" y="317"/>
                      <a:pt x="216" y="317"/>
                    </a:cubicBezTo>
                    <a:cubicBezTo>
                      <a:pt x="351" y="314"/>
                      <a:pt x="351" y="314"/>
                      <a:pt x="351" y="314"/>
                    </a:cubicBezTo>
                    <a:cubicBezTo>
                      <a:pt x="356" y="314"/>
                      <a:pt x="360" y="313"/>
                      <a:pt x="364" y="311"/>
                    </a:cubicBezTo>
                    <a:cubicBezTo>
                      <a:pt x="368" y="310"/>
                      <a:pt x="371" y="308"/>
                      <a:pt x="374" y="305"/>
                    </a:cubicBezTo>
                    <a:cubicBezTo>
                      <a:pt x="377" y="303"/>
                      <a:pt x="379" y="299"/>
                      <a:pt x="380" y="296"/>
                    </a:cubicBezTo>
                    <a:cubicBezTo>
                      <a:pt x="382" y="293"/>
                      <a:pt x="382" y="289"/>
                      <a:pt x="382" y="285"/>
                    </a:cubicBezTo>
                    <a:cubicBezTo>
                      <a:pt x="382" y="180"/>
                      <a:pt x="382" y="180"/>
                      <a:pt x="382" y="180"/>
                    </a:cubicBezTo>
                    <a:cubicBezTo>
                      <a:pt x="382" y="179"/>
                      <a:pt x="382" y="177"/>
                      <a:pt x="382" y="175"/>
                    </a:cubicBezTo>
                    <a:cubicBezTo>
                      <a:pt x="381" y="173"/>
                      <a:pt x="381" y="171"/>
                      <a:pt x="380" y="169"/>
                    </a:cubicBezTo>
                    <a:cubicBezTo>
                      <a:pt x="379" y="167"/>
                      <a:pt x="378" y="165"/>
                      <a:pt x="377" y="163"/>
                    </a:cubicBezTo>
                    <a:cubicBezTo>
                      <a:pt x="376" y="161"/>
                      <a:pt x="375" y="158"/>
                      <a:pt x="374" y="156"/>
                    </a:cubicBezTo>
                    <a:cubicBezTo>
                      <a:pt x="373" y="154"/>
                      <a:pt x="372" y="152"/>
                      <a:pt x="370" y="150"/>
                    </a:cubicBezTo>
                    <a:cubicBezTo>
                      <a:pt x="369" y="148"/>
                      <a:pt x="367" y="146"/>
                      <a:pt x="365" y="144"/>
                    </a:cubicBezTo>
                    <a:cubicBezTo>
                      <a:pt x="364" y="142"/>
                      <a:pt x="362" y="140"/>
                      <a:pt x="360" y="138"/>
                    </a:cubicBezTo>
                    <a:cubicBezTo>
                      <a:pt x="358" y="136"/>
                      <a:pt x="356" y="134"/>
                      <a:pt x="354" y="132"/>
                    </a:cubicBezTo>
                    <a:cubicBezTo>
                      <a:pt x="246" y="37"/>
                      <a:pt x="246" y="37"/>
                      <a:pt x="246" y="37"/>
                    </a:cubicBezTo>
                    <a:cubicBezTo>
                      <a:pt x="242" y="34"/>
                      <a:pt x="238" y="31"/>
                      <a:pt x="233" y="28"/>
                    </a:cubicBezTo>
                    <a:cubicBezTo>
                      <a:pt x="229" y="25"/>
                      <a:pt x="224" y="22"/>
                      <a:pt x="219" y="20"/>
                    </a:cubicBezTo>
                    <a:cubicBezTo>
                      <a:pt x="214" y="18"/>
                      <a:pt x="209" y="16"/>
                      <a:pt x="204" y="14"/>
                    </a:cubicBezTo>
                    <a:cubicBezTo>
                      <a:pt x="200" y="13"/>
                      <a:pt x="195" y="12"/>
                      <a:pt x="191" y="12"/>
                    </a:cubicBezTo>
                    <a:cubicBezTo>
                      <a:pt x="67" y="0"/>
                      <a:pt x="67" y="0"/>
                      <a:pt x="67" y="0"/>
                    </a:cubicBezTo>
                    <a:cubicBezTo>
                      <a:pt x="63" y="0"/>
                      <a:pt x="58" y="0"/>
                      <a:pt x="54" y="0"/>
                    </a:cubicBezTo>
                    <a:cubicBezTo>
                      <a:pt x="50" y="1"/>
                      <a:pt x="46" y="2"/>
                      <a:pt x="42" y="4"/>
                    </a:cubicBezTo>
                    <a:cubicBezTo>
                      <a:pt x="39" y="6"/>
                      <a:pt x="36" y="8"/>
                      <a:pt x="34" y="10"/>
                    </a:cubicBezTo>
                    <a:cubicBezTo>
                      <a:pt x="31" y="13"/>
                      <a:pt x="30" y="15"/>
                      <a:pt x="29" y="19"/>
                    </a:cubicBezTo>
                    <a:cubicBezTo>
                      <a:pt x="2" y="114"/>
                      <a:pt x="2" y="114"/>
                      <a:pt x="2" y="114"/>
                    </a:cubicBezTo>
                    <a:cubicBezTo>
                      <a:pt x="1" y="116"/>
                      <a:pt x="1" y="118"/>
                      <a:pt x="1" y="120"/>
                    </a:cubicBezTo>
                    <a:cubicBezTo>
                      <a:pt x="0" y="122"/>
                      <a:pt x="0" y="125"/>
                      <a:pt x="1" y="127"/>
                    </a:cubicBezTo>
                    <a:cubicBezTo>
                      <a:pt x="1" y="129"/>
                      <a:pt x="1" y="131"/>
                      <a:pt x="2" y="134"/>
                    </a:cubicBezTo>
                    <a:cubicBezTo>
                      <a:pt x="3" y="136"/>
                      <a:pt x="4" y="139"/>
                      <a:pt x="5" y="141"/>
                    </a:cubicBezTo>
                  </a:path>
                </a:pathLst>
              </a:custGeom>
              <a:gradFill>
                <a:gsLst>
                  <a:gs pos="0">
                    <a:schemeClr val="bg1"/>
                  </a:gs>
                  <a:gs pos="100000">
                    <a:schemeClr val="bg1">
                      <a:lumMod val="75000"/>
                    </a:schemeClr>
                  </a:gs>
                </a:gsLst>
                <a:lin ang="5400000" scaled="1"/>
              </a:gradFill>
              <a:ln>
                <a:noFill/>
              </a:ln>
              <a:effectLst>
                <a:outerShdw blurRad="50800" dist="38100" dir="8100000" algn="tr" rotWithShape="0">
                  <a:prstClr val="black">
                    <a:alpha val="40000"/>
                  </a:prstClr>
                </a:outerShdw>
              </a:effectLst>
            </p:spPr>
            <p:txBody>
              <a:bodyPr vert="horz" wrap="square" lIns="91440" tIns="45720" rIns="91440" bIns="45720" numCol="1" anchor="t" anchorCtr="0" compatLnSpc="1"/>
              <a:lstStyle/>
              <a:p>
                <a:endParaRPr lang="zh-CN" altLang="en-US"/>
              </a:p>
            </p:txBody>
          </p:sp>
          <p:sp>
            <p:nvSpPr>
              <p:cNvPr id="10" name="Freeform 17"/>
              <p:cNvSpPr/>
              <p:nvPr/>
            </p:nvSpPr>
            <p:spPr bwMode="auto">
              <a:xfrm>
                <a:off x="5697378" y="2487254"/>
                <a:ext cx="1552119" cy="1308794"/>
              </a:xfrm>
              <a:custGeom>
                <a:avLst/>
                <a:gdLst>
                  <a:gd name="T0" fmla="*/ 2 w 516"/>
                  <a:gd name="T1" fmla="*/ 201 h 434"/>
                  <a:gd name="T2" fmla="*/ 5 w 516"/>
                  <a:gd name="T3" fmla="*/ 211 h 434"/>
                  <a:gd name="T4" fmla="*/ 9 w 516"/>
                  <a:gd name="T5" fmla="*/ 221 h 434"/>
                  <a:gd name="T6" fmla="*/ 15 w 516"/>
                  <a:gd name="T7" fmla="*/ 230 h 434"/>
                  <a:gd name="T8" fmla="*/ 22 w 516"/>
                  <a:gd name="T9" fmla="*/ 239 h 434"/>
                  <a:gd name="T10" fmla="*/ 168 w 516"/>
                  <a:gd name="T11" fmla="*/ 397 h 434"/>
                  <a:gd name="T12" fmla="*/ 187 w 516"/>
                  <a:gd name="T13" fmla="*/ 413 h 434"/>
                  <a:gd name="T14" fmla="*/ 210 w 516"/>
                  <a:gd name="T15" fmla="*/ 425 h 434"/>
                  <a:gd name="T16" fmla="*/ 234 w 516"/>
                  <a:gd name="T17" fmla="*/ 432 h 434"/>
                  <a:gd name="T18" fmla="*/ 257 w 516"/>
                  <a:gd name="T19" fmla="*/ 433 h 434"/>
                  <a:gd name="T20" fmla="*/ 447 w 516"/>
                  <a:gd name="T21" fmla="*/ 412 h 434"/>
                  <a:gd name="T22" fmla="*/ 465 w 516"/>
                  <a:gd name="T23" fmla="*/ 407 h 434"/>
                  <a:gd name="T24" fmla="*/ 480 w 516"/>
                  <a:gd name="T25" fmla="*/ 397 h 434"/>
                  <a:gd name="T26" fmla="*/ 490 w 516"/>
                  <a:gd name="T27" fmla="*/ 383 h 434"/>
                  <a:gd name="T28" fmla="*/ 496 w 516"/>
                  <a:gd name="T29" fmla="*/ 367 h 434"/>
                  <a:gd name="T30" fmla="*/ 516 w 516"/>
                  <a:gd name="T31" fmla="*/ 220 h 434"/>
                  <a:gd name="T32" fmla="*/ 516 w 516"/>
                  <a:gd name="T33" fmla="*/ 212 h 434"/>
                  <a:gd name="T34" fmla="*/ 515 w 516"/>
                  <a:gd name="T35" fmla="*/ 204 h 434"/>
                  <a:gd name="T36" fmla="*/ 513 w 516"/>
                  <a:gd name="T37" fmla="*/ 196 h 434"/>
                  <a:gd name="T38" fmla="*/ 510 w 516"/>
                  <a:gd name="T39" fmla="*/ 187 h 434"/>
                  <a:gd name="T40" fmla="*/ 505 w 516"/>
                  <a:gd name="T41" fmla="*/ 179 h 434"/>
                  <a:gd name="T42" fmla="*/ 500 w 516"/>
                  <a:gd name="T43" fmla="*/ 171 h 434"/>
                  <a:gd name="T44" fmla="*/ 494 w 516"/>
                  <a:gd name="T45" fmla="*/ 163 h 434"/>
                  <a:gd name="T46" fmla="*/ 488 w 516"/>
                  <a:gd name="T47" fmla="*/ 156 h 434"/>
                  <a:gd name="T48" fmla="*/ 362 w 516"/>
                  <a:gd name="T49" fmla="*/ 36 h 434"/>
                  <a:gd name="T50" fmla="*/ 347 w 516"/>
                  <a:gd name="T51" fmla="*/ 25 h 434"/>
                  <a:gd name="T52" fmla="*/ 330 w 516"/>
                  <a:gd name="T53" fmla="*/ 15 h 434"/>
                  <a:gd name="T54" fmla="*/ 311 w 516"/>
                  <a:gd name="T55" fmla="*/ 9 h 434"/>
                  <a:gd name="T56" fmla="*/ 294 w 516"/>
                  <a:gd name="T57" fmla="*/ 6 h 434"/>
                  <a:gd name="T58" fmla="*/ 128 w 516"/>
                  <a:gd name="T59" fmla="*/ 0 h 434"/>
                  <a:gd name="T60" fmla="*/ 110 w 516"/>
                  <a:gd name="T61" fmla="*/ 1 h 434"/>
                  <a:gd name="T62" fmla="*/ 93 w 516"/>
                  <a:gd name="T63" fmla="*/ 7 h 434"/>
                  <a:gd name="T64" fmla="*/ 79 w 516"/>
                  <a:gd name="T65" fmla="*/ 16 h 434"/>
                  <a:gd name="T66" fmla="*/ 70 w 516"/>
                  <a:gd name="T67" fmla="*/ 28 h 434"/>
                  <a:gd name="T68" fmla="*/ 5 w 516"/>
                  <a:gd name="T69" fmla="*/ 163 h 434"/>
                  <a:gd name="T70" fmla="*/ 2 w 516"/>
                  <a:gd name="T71" fmla="*/ 172 h 434"/>
                  <a:gd name="T72" fmla="*/ 0 w 516"/>
                  <a:gd name="T73" fmla="*/ 181 h 434"/>
                  <a:gd name="T74" fmla="*/ 0 w 516"/>
                  <a:gd name="T75" fmla="*/ 191 h 434"/>
                  <a:gd name="T76" fmla="*/ 2 w 516"/>
                  <a:gd name="T77" fmla="*/ 201 h 4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16" h="434">
                    <a:moveTo>
                      <a:pt x="2" y="201"/>
                    </a:moveTo>
                    <a:cubicBezTo>
                      <a:pt x="2" y="204"/>
                      <a:pt x="3" y="208"/>
                      <a:pt x="5" y="211"/>
                    </a:cubicBezTo>
                    <a:cubicBezTo>
                      <a:pt x="6" y="214"/>
                      <a:pt x="7" y="218"/>
                      <a:pt x="9" y="221"/>
                    </a:cubicBezTo>
                    <a:cubicBezTo>
                      <a:pt x="11" y="224"/>
                      <a:pt x="12" y="227"/>
                      <a:pt x="15" y="230"/>
                    </a:cubicBezTo>
                    <a:cubicBezTo>
                      <a:pt x="17" y="233"/>
                      <a:pt x="19" y="236"/>
                      <a:pt x="22" y="239"/>
                    </a:cubicBezTo>
                    <a:cubicBezTo>
                      <a:pt x="168" y="397"/>
                      <a:pt x="168" y="397"/>
                      <a:pt x="168" y="397"/>
                    </a:cubicBezTo>
                    <a:cubicBezTo>
                      <a:pt x="174" y="403"/>
                      <a:pt x="180" y="409"/>
                      <a:pt x="187" y="413"/>
                    </a:cubicBezTo>
                    <a:cubicBezTo>
                      <a:pt x="194" y="418"/>
                      <a:pt x="202" y="422"/>
                      <a:pt x="210" y="425"/>
                    </a:cubicBezTo>
                    <a:cubicBezTo>
                      <a:pt x="218" y="428"/>
                      <a:pt x="226" y="431"/>
                      <a:pt x="234" y="432"/>
                    </a:cubicBezTo>
                    <a:cubicBezTo>
                      <a:pt x="242" y="433"/>
                      <a:pt x="250" y="434"/>
                      <a:pt x="257" y="433"/>
                    </a:cubicBezTo>
                    <a:cubicBezTo>
                      <a:pt x="447" y="412"/>
                      <a:pt x="447" y="412"/>
                      <a:pt x="447" y="412"/>
                    </a:cubicBezTo>
                    <a:cubicBezTo>
                      <a:pt x="453" y="412"/>
                      <a:pt x="459" y="410"/>
                      <a:pt x="465" y="407"/>
                    </a:cubicBezTo>
                    <a:cubicBezTo>
                      <a:pt x="470" y="405"/>
                      <a:pt x="475" y="401"/>
                      <a:pt x="480" y="397"/>
                    </a:cubicBezTo>
                    <a:cubicBezTo>
                      <a:pt x="484" y="393"/>
                      <a:pt x="488" y="388"/>
                      <a:pt x="490" y="383"/>
                    </a:cubicBezTo>
                    <a:cubicBezTo>
                      <a:pt x="493" y="378"/>
                      <a:pt x="495" y="373"/>
                      <a:pt x="496" y="367"/>
                    </a:cubicBezTo>
                    <a:cubicBezTo>
                      <a:pt x="516" y="220"/>
                      <a:pt x="516" y="220"/>
                      <a:pt x="516" y="220"/>
                    </a:cubicBezTo>
                    <a:cubicBezTo>
                      <a:pt x="516" y="217"/>
                      <a:pt x="516" y="215"/>
                      <a:pt x="516" y="212"/>
                    </a:cubicBezTo>
                    <a:cubicBezTo>
                      <a:pt x="516" y="209"/>
                      <a:pt x="515" y="207"/>
                      <a:pt x="515" y="204"/>
                    </a:cubicBezTo>
                    <a:cubicBezTo>
                      <a:pt x="514" y="201"/>
                      <a:pt x="514" y="198"/>
                      <a:pt x="513" y="196"/>
                    </a:cubicBezTo>
                    <a:cubicBezTo>
                      <a:pt x="512" y="193"/>
                      <a:pt x="511" y="190"/>
                      <a:pt x="510" y="187"/>
                    </a:cubicBezTo>
                    <a:cubicBezTo>
                      <a:pt x="508" y="184"/>
                      <a:pt x="507" y="182"/>
                      <a:pt x="505" y="179"/>
                    </a:cubicBezTo>
                    <a:cubicBezTo>
                      <a:pt x="504" y="176"/>
                      <a:pt x="502" y="173"/>
                      <a:pt x="500" y="171"/>
                    </a:cubicBezTo>
                    <a:cubicBezTo>
                      <a:pt x="498" y="168"/>
                      <a:pt x="496" y="166"/>
                      <a:pt x="494" y="163"/>
                    </a:cubicBezTo>
                    <a:cubicBezTo>
                      <a:pt x="492" y="161"/>
                      <a:pt x="490" y="158"/>
                      <a:pt x="488" y="156"/>
                    </a:cubicBezTo>
                    <a:cubicBezTo>
                      <a:pt x="362" y="36"/>
                      <a:pt x="362" y="36"/>
                      <a:pt x="362" y="36"/>
                    </a:cubicBezTo>
                    <a:cubicBezTo>
                      <a:pt x="358" y="32"/>
                      <a:pt x="353" y="28"/>
                      <a:pt x="347" y="25"/>
                    </a:cubicBezTo>
                    <a:cubicBezTo>
                      <a:pt x="342" y="21"/>
                      <a:pt x="336" y="18"/>
                      <a:pt x="330" y="15"/>
                    </a:cubicBezTo>
                    <a:cubicBezTo>
                      <a:pt x="324" y="13"/>
                      <a:pt x="317" y="10"/>
                      <a:pt x="311" y="9"/>
                    </a:cubicBezTo>
                    <a:cubicBezTo>
                      <a:pt x="305" y="7"/>
                      <a:pt x="299" y="6"/>
                      <a:pt x="294" y="6"/>
                    </a:cubicBezTo>
                    <a:cubicBezTo>
                      <a:pt x="128" y="0"/>
                      <a:pt x="128" y="0"/>
                      <a:pt x="128" y="0"/>
                    </a:cubicBezTo>
                    <a:cubicBezTo>
                      <a:pt x="122" y="0"/>
                      <a:pt x="115" y="0"/>
                      <a:pt x="110" y="1"/>
                    </a:cubicBezTo>
                    <a:cubicBezTo>
                      <a:pt x="104" y="3"/>
                      <a:pt x="98" y="4"/>
                      <a:pt x="93" y="7"/>
                    </a:cubicBezTo>
                    <a:cubicBezTo>
                      <a:pt x="87" y="9"/>
                      <a:pt x="83" y="12"/>
                      <a:pt x="79" y="16"/>
                    </a:cubicBezTo>
                    <a:cubicBezTo>
                      <a:pt x="75" y="20"/>
                      <a:pt x="72" y="24"/>
                      <a:pt x="70" y="28"/>
                    </a:cubicBezTo>
                    <a:cubicBezTo>
                      <a:pt x="5" y="163"/>
                      <a:pt x="5" y="163"/>
                      <a:pt x="5" y="163"/>
                    </a:cubicBezTo>
                    <a:cubicBezTo>
                      <a:pt x="4" y="166"/>
                      <a:pt x="3" y="169"/>
                      <a:pt x="2" y="172"/>
                    </a:cubicBezTo>
                    <a:cubicBezTo>
                      <a:pt x="1" y="175"/>
                      <a:pt x="0" y="178"/>
                      <a:pt x="0" y="181"/>
                    </a:cubicBezTo>
                    <a:cubicBezTo>
                      <a:pt x="0" y="184"/>
                      <a:pt x="0" y="188"/>
                      <a:pt x="0" y="191"/>
                    </a:cubicBezTo>
                    <a:cubicBezTo>
                      <a:pt x="0" y="194"/>
                      <a:pt x="1" y="198"/>
                      <a:pt x="2" y="201"/>
                    </a:cubicBezTo>
                  </a:path>
                </a:pathLst>
              </a:custGeom>
              <a:gradFill>
                <a:gsLst>
                  <a:gs pos="0">
                    <a:schemeClr val="bg1"/>
                  </a:gs>
                  <a:gs pos="100000">
                    <a:schemeClr val="bg1">
                      <a:lumMod val="75000"/>
                    </a:schemeClr>
                  </a:gs>
                </a:gsLst>
                <a:lin ang="5400000" scaled="1"/>
              </a:gradFill>
              <a:ln>
                <a:noFill/>
              </a:ln>
              <a:effectLst>
                <a:outerShdw blurRad="50800" dist="38100" dir="8100000" algn="tr" rotWithShape="0">
                  <a:prstClr val="black">
                    <a:alpha val="40000"/>
                  </a:prstClr>
                </a:outerShdw>
              </a:effectLst>
            </p:spPr>
            <p:txBody>
              <a:bodyPr vert="horz" wrap="square" lIns="91440" tIns="45720" rIns="91440" bIns="45720" numCol="1" anchor="t" anchorCtr="0" compatLnSpc="1"/>
              <a:lstStyle/>
              <a:p>
                <a:endParaRPr lang="zh-CN" altLang="en-US"/>
              </a:p>
            </p:txBody>
          </p:sp>
          <p:sp>
            <p:nvSpPr>
              <p:cNvPr id="11" name="Freeform 21"/>
              <p:cNvSpPr/>
              <p:nvPr/>
            </p:nvSpPr>
            <p:spPr bwMode="auto">
              <a:xfrm>
                <a:off x="6086184" y="3773103"/>
                <a:ext cx="1823094" cy="2101443"/>
              </a:xfrm>
              <a:custGeom>
                <a:avLst/>
                <a:gdLst>
                  <a:gd name="T0" fmla="*/ 3 w 606"/>
                  <a:gd name="T1" fmla="*/ 368 h 699"/>
                  <a:gd name="T2" fmla="*/ 8 w 606"/>
                  <a:gd name="T3" fmla="*/ 384 h 699"/>
                  <a:gd name="T4" fmla="*/ 14 w 606"/>
                  <a:gd name="T5" fmla="*/ 399 h 699"/>
                  <a:gd name="T6" fmla="*/ 22 w 606"/>
                  <a:gd name="T7" fmla="*/ 413 h 699"/>
                  <a:gd name="T8" fmla="*/ 31 w 606"/>
                  <a:gd name="T9" fmla="*/ 426 h 699"/>
                  <a:gd name="T10" fmla="*/ 224 w 606"/>
                  <a:gd name="T11" fmla="*/ 656 h 699"/>
                  <a:gd name="T12" fmla="*/ 249 w 606"/>
                  <a:gd name="T13" fmla="*/ 679 h 699"/>
                  <a:gd name="T14" fmla="*/ 278 w 606"/>
                  <a:gd name="T15" fmla="*/ 693 h 699"/>
                  <a:gd name="T16" fmla="*/ 308 w 606"/>
                  <a:gd name="T17" fmla="*/ 699 h 699"/>
                  <a:gd name="T18" fmla="*/ 336 w 606"/>
                  <a:gd name="T19" fmla="*/ 694 h 699"/>
                  <a:gd name="T20" fmla="*/ 557 w 606"/>
                  <a:gd name="T21" fmla="*/ 612 h 699"/>
                  <a:gd name="T22" fmla="*/ 577 w 606"/>
                  <a:gd name="T23" fmla="*/ 600 h 699"/>
                  <a:gd name="T24" fmla="*/ 592 w 606"/>
                  <a:gd name="T25" fmla="*/ 579 h 699"/>
                  <a:gd name="T26" fmla="*/ 602 w 606"/>
                  <a:gd name="T27" fmla="*/ 554 h 699"/>
                  <a:gd name="T28" fmla="*/ 606 w 606"/>
                  <a:gd name="T29" fmla="*/ 526 h 699"/>
                  <a:gd name="T30" fmla="*/ 605 w 606"/>
                  <a:gd name="T31" fmla="*/ 286 h 699"/>
                  <a:gd name="T32" fmla="*/ 604 w 606"/>
                  <a:gd name="T33" fmla="*/ 274 h 699"/>
                  <a:gd name="T34" fmla="*/ 602 w 606"/>
                  <a:gd name="T35" fmla="*/ 261 h 699"/>
                  <a:gd name="T36" fmla="*/ 598 w 606"/>
                  <a:gd name="T37" fmla="*/ 249 h 699"/>
                  <a:gd name="T38" fmla="*/ 593 w 606"/>
                  <a:gd name="T39" fmla="*/ 236 h 699"/>
                  <a:gd name="T40" fmla="*/ 587 w 606"/>
                  <a:gd name="T41" fmla="*/ 224 h 699"/>
                  <a:gd name="T42" fmla="*/ 581 w 606"/>
                  <a:gd name="T43" fmla="*/ 213 h 699"/>
                  <a:gd name="T44" fmla="*/ 573 w 606"/>
                  <a:gd name="T45" fmla="*/ 202 h 699"/>
                  <a:gd name="T46" fmla="*/ 564 w 606"/>
                  <a:gd name="T47" fmla="*/ 192 h 699"/>
                  <a:gd name="T48" fmla="*/ 407 w 606"/>
                  <a:gd name="T49" fmla="*/ 33 h 699"/>
                  <a:gd name="T50" fmla="*/ 388 w 606"/>
                  <a:gd name="T51" fmla="*/ 18 h 699"/>
                  <a:gd name="T52" fmla="*/ 368 w 606"/>
                  <a:gd name="T53" fmla="*/ 7 h 699"/>
                  <a:gd name="T54" fmla="*/ 346 w 606"/>
                  <a:gd name="T55" fmla="*/ 1 h 699"/>
                  <a:gd name="T56" fmla="*/ 326 w 606"/>
                  <a:gd name="T57" fmla="*/ 0 h 699"/>
                  <a:gd name="T58" fmla="*/ 135 w 606"/>
                  <a:gd name="T59" fmla="*/ 22 h 699"/>
                  <a:gd name="T60" fmla="*/ 114 w 606"/>
                  <a:gd name="T61" fmla="*/ 28 h 699"/>
                  <a:gd name="T62" fmla="*/ 95 w 606"/>
                  <a:gd name="T63" fmla="*/ 40 h 699"/>
                  <a:gd name="T64" fmla="*/ 80 w 606"/>
                  <a:gd name="T65" fmla="*/ 57 h 699"/>
                  <a:gd name="T66" fmla="*/ 70 w 606"/>
                  <a:gd name="T67" fmla="*/ 77 h 699"/>
                  <a:gd name="T68" fmla="*/ 4 w 606"/>
                  <a:gd name="T69" fmla="*/ 306 h 699"/>
                  <a:gd name="T70" fmla="*/ 1 w 606"/>
                  <a:gd name="T71" fmla="*/ 321 h 699"/>
                  <a:gd name="T72" fmla="*/ 0 w 606"/>
                  <a:gd name="T73" fmla="*/ 336 h 699"/>
                  <a:gd name="T74" fmla="*/ 1 w 606"/>
                  <a:gd name="T75" fmla="*/ 352 h 699"/>
                  <a:gd name="T76" fmla="*/ 3 w 606"/>
                  <a:gd name="T77" fmla="*/ 368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06" h="699">
                    <a:moveTo>
                      <a:pt x="3" y="368"/>
                    </a:moveTo>
                    <a:cubicBezTo>
                      <a:pt x="5" y="373"/>
                      <a:pt x="6" y="379"/>
                      <a:pt x="8" y="384"/>
                    </a:cubicBezTo>
                    <a:cubicBezTo>
                      <a:pt x="10" y="389"/>
                      <a:pt x="12" y="394"/>
                      <a:pt x="14" y="399"/>
                    </a:cubicBezTo>
                    <a:cubicBezTo>
                      <a:pt x="16" y="404"/>
                      <a:pt x="19" y="409"/>
                      <a:pt x="22" y="413"/>
                    </a:cubicBezTo>
                    <a:cubicBezTo>
                      <a:pt x="24" y="418"/>
                      <a:pt x="27" y="422"/>
                      <a:pt x="31" y="426"/>
                    </a:cubicBezTo>
                    <a:cubicBezTo>
                      <a:pt x="224" y="656"/>
                      <a:pt x="224" y="656"/>
                      <a:pt x="224" y="656"/>
                    </a:cubicBezTo>
                    <a:cubicBezTo>
                      <a:pt x="231" y="665"/>
                      <a:pt x="240" y="673"/>
                      <a:pt x="249" y="679"/>
                    </a:cubicBezTo>
                    <a:cubicBezTo>
                      <a:pt x="258" y="685"/>
                      <a:pt x="268" y="690"/>
                      <a:pt x="278" y="693"/>
                    </a:cubicBezTo>
                    <a:cubicBezTo>
                      <a:pt x="288" y="697"/>
                      <a:pt x="298" y="698"/>
                      <a:pt x="308" y="699"/>
                    </a:cubicBezTo>
                    <a:cubicBezTo>
                      <a:pt x="318" y="699"/>
                      <a:pt x="327" y="697"/>
                      <a:pt x="336" y="694"/>
                    </a:cubicBezTo>
                    <a:cubicBezTo>
                      <a:pt x="557" y="612"/>
                      <a:pt x="557" y="612"/>
                      <a:pt x="557" y="612"/>
                    </a:cubicBezTo>
                    <a:cubicBezTo>
                      <a:pt x="564" y="610"/>
                      <a:pt x="571" y="605"/>
                      <a:pt x="577" y="600"/>
                    </a:cubicBezTo>
                    <a:cubicBezTo>
                      <a:pt x="583" y="594"/>
                      <a:pt x="588" y="587"/>
                      <a:pt x="592" y="579"/>
                    </a:cubicBezTo>
                    <a:cubicBezTo>
                      <a:pt x="596" y="572"/>
                      <a:pt x="600" y="563"/>
                      <a:pt x="602" y="554"/>
                    </a:cubicBezTo>
                    <a:cubicBezTo>
                      <a:pt x="605" y="545"/>
                      <a:pt x="606" y="535"/>
                      <a:pt x="606" y="526"/>
                    </a:cubicBezTo>
                    <a:cubicBezTo>
                      <a:pt x="605" y="286"/>
                      <a:pt x="605" y="286"/>
                      <a:pt x="605" y="286"/>
                    </a:cubicBezTo>
                    <a:cubicBezTo>
                      <a:pt x="605" y="282"/>
                      <a:pt x="605" y="278"/>
                      <a:pt x="604" y="274"/>
                    </a:cubicBezTo>
                    <a:cubicBezTo>
                      <a:pt x="604" y="270"/>
                      <a:pt x="603" y="265"/>
                      <a:pt x="602" y="261"/>
                    </a:cubicBezTo>
                    <a:cubicBezTo>
                      <a:pt x="601" y="257"/>
                      <a:pt x="600" y="253"/>
                      <a:pt x="598" y="249"/>
                    </a:cubicBezTo>
                    <a:cubicBezTo>
                      <a:pt x="597" y="244"/>
                      <a:pt x="595" y="240"/>
                      <a:pt x="593" y="236"/>
                    </a:cubicBezTo>
                    <a:cubicBezTo>
                      <a:pt x="592" y="232"/>
                      <a:pt x="590" y="228"/>
                      <a:pt x="587" y="224"/>
                    </a:cubicBezTo>
                    <a:cubicBezTo>
                      <a:pt x="585" y="220"/>
                      <a:pt x="583" y="216"/>
                      <a:pt x="581" y="213"/>
                    </a:cubicBezTo>
                    <a:cubicBezTo>
                      <a:pt x="578" y="209"/>
                      <a:pt x="576" y="205"/>
                      <a:pt x="573" y="202"/>
                    </a:cubicBezTo>
                    <a:cubicBezTo>
                      <a:pt x="570" y="199"/>
                      <a:pt x="567" y="195"/>
                      <a:pt x="564" y="192"/>
                    </a:cubicBezTo>
                    <a:cubicBezTo>
                      <a:pt x="407" y="33"/>
                      <a:pt x="407" y="33"/>
                      <a:pt x="407" y="33"/>
                    </a:cubicBezTo>
                    <a:cubicBezTo>
                      <a:pt x="401" y="28"/>
                      <a:pt x="395" y="23"/>
                      <a:pt x="388" y="18"/>
                    </a:cubicBezTo>
                    <a:cubicBezTo>
                      <a:pt x="382" y="14"/>
                      <a:pt x="375" y="10"/>
                      <a:pt x="368" y="7"/>
                    </a:cubicBezTo>
                    <a:cubicBezTo>
                      <a:pt x="361" y="4"/>
                      <a:pt x="353" y="2"/>
                      <a:pt x="346" y="1"/>
                    </a:cubicBezTo>
                    <a:cubicBezTo>
                      <a:pt x="339" y="0"/>
                      <a:pt x="332" y="0"/>
                      <a:pt x="326" y="0"/>
                    </a:cubicBezTo>
                    <a:cubicBezTo>
                      <a:pt x="135" y="22"/>
                      <a:pt x="135" y="22"/>
                      <a:pt x="135" y="22"/>
                    </a:cubicBezTo>
                    <a:cubicBezTo>
                      <a:pt x="128" y="23"/>
                      <a:pt x="121" y="25"/>
                      <a:pt x="114" y="28"/>
                    </a:cubicBezTo>
                    <a:cubicBezTo>
                      <a:pt x="107" y="31"/>
                      <a:pt x="101" y="35"/>
                      <a:pt x="95" y="40"/>
                    </a:cubicBezTo>
                    <a:cubicBezTo>
                      <a:pt x="89" y="45"/>
                      <a:pt x="84" y="51"/>
                      <a:pt x="80" y="57"/>
                    </a:cubicBezTo>
                    <a:cubicBezTo>
                      <a:pt x="75" y="63"/>
                      <a:pt x="72" y="70"/>
                      <a:pt x="70" y="77"/>
                    </a:cubicBezTo>
                    <a:cubicBezTo>
                      <a:pt x="4" y="306"/>
                      <a:pt x="4" y="306"/>
                      <a:pt x="4" y="306"/>
                    </a:cubicBezTo>
                    <a:cubicBezTo>
                      <a:pt x="3" y="311"/>
                      <a:pt x="2" y="316"/>
                      <a:pt x="1" y="321"/>
                    </a:cubicBezTo>
                    <a:cubicBezTo>
                      <a:pt x="1" y="326"/>
                      <a:pt x="0" y="331"/>
                      <a:pt x="0" y="336"/>
                    </a:cubicBezTo>
                    <a:cubicBezTo>
                      <a:pt x="0" y="341"/>
                      <a:pt x="0" y="347"/>
                      <a:pt x="1" y="352"/>
                    </a:cubicBezTo>
                    <a:cubicBezTo>
                      <a:pt x="1" y="357"/>
                      <a:pt x="2" y="363"/>
                      <a:pt x="3" y="368"/>
                    </a:cubicBezTo>
                  </a:path>
                </a:pathLst>
              </a:custGeom>
              <a:gradFill>
                <a:gsLst>
                  <a:gs pos="0">
                    <a:schemeClr val="bg1"/>
                  </a:gs>
                  <a:gs pos="100000">
                    <a:schemeClr val="bg1">
                      <a:lumMod val="75000"/>
                    </a:schemeClr>
                  </a:gs>
                </a:gsLst>
                <a:lin ang="5400000" scaled="1"/>
              </a:gradFill>
              <a:ln>
                <a:noFill/>
              </a:ln>
              <a:effectLst>
                <a:outerShdw blurRad="50800" dist="38100" dir="8100000" algn="tr" rotWithShape="0">
                  <a:prstClr val="black">
                    <a:alpha val="40000"/>
                  </a:prstClr>
                </a:outerShdw>
              </a:effectLst>
            </p:spPr>
            <p:txBody>
              <a:bodyPr vert="horz" wrap="square" lIns="91440" tIns="45720" rIns="91440" bIns="45720" numCol="1" anchor="t" anchorCtr="0" compatLnSpc="1"/>
              <a:lstStyle/>
              <a:p>
                <a:endParaRPr lang="zh-CN" altLang="en-US"/>
              </a:p>
            </p:txBody>
          </p:sp>
          <p:sp>
            <p:nvSpPr>
              <p:cNvPr id="12" name="Freeform 25"/>
              <p:cNvSpPr/>
              <p:nvPr/>
            </p:nvSpPr>
            <p:spPr bwMode="auto">
              <a:xfrm>
                <a:off x="3914402" y="3129750"/>
                <a:ext cx="2339239" cy="2011119"/>
              </a:xfrm>
              <a:custGeom>
                <a:avLst/>
                <a:gdLst>
                  <a:gd name="T0" fmla="*/ 0 w 778"/>
                  <a:gd name="T1" fmla="*/ 329 h 669"/>
                  <a:gd name="T2" fmla="*/ 1 w 778"/>
                  <a:gd name="T3" fmla="*/ 344 h 669"/>
                  <a:gd name="T4" fmla="*/ 4 w 778"/>
                  <a:gd name="T5" fmla="*/ 359 h 669"/>
                  <a:gd name="T6" fmla="*/ 9 w 778"/>
                  <a:gd name="T7" fmla="*/ 374 h 669"/>
                  <a:gd name="T8" fmla="*/ 16 w 778"/>
                  <a:gd name="T9" fmla="*/ 387 h 669"/>
                  <a:gd name="T10" fmla="*/ 189 w 778"/>
                  <a:gd name="T11" fmla="*/ 622 h 669"/>
                  <a:gd name="T12" fmla="*/ 213 w 778"/>
                  <a:gd name="T13" fmla="*/ 646 h 669"/>
                  <a:gd name="T14" fmla="*/ 245 w 778"/>
                  <a:gd name="T15" fmla="*/ 662 h 669"/>
                  <a:gd name="T16" fmla="*/ 282 w 778"/>
                  <a:gd name="T17" fmla="*/ 669 h 669"/>
                  <a:gd name="T18" fmla="*/ 318 w 778"/>
                  <a:gd name="T19" fmla="*/ 666 h 669"/>
                  <a:gd name="T20" fmla="*/ 619 w 778"/>
                  <a:gd name="T21" fmla="*/ 599 h 669"/>
                  <a:gd name="T22" fmla="*/ 648 w 778"/>
                  <a:gd name="T23" fmla="*/ 588 h 669"/>
                  <a:gd name="T24" fmla="*/ 673 w 778"/>
                  <a:gd name="T25" fmla="*/ 570 h 669"/>
                  <a:gd name="T26" fmla="*/ 693 w 778"/>
                  <a:gd name="T27" fmla="*/ 546 h 669"/>
                  <a:gd name="T28" fmla="*/ 706 w 778"/>
                  <a:gd name="T29" fmla="*/ 519 h 669"/>
                  <a:gd name="T30" fmla="*/ 775 w 778"/>
                  <a:gd name="T31" fmla="*/ 289 h 669"/>
                  <a:gd name="T32" fmla="*/ 777 w 778"/>
                  <a:gd name="T33" fmla="*/ 277 h 669"/>
                  <a:gd name="T34" fmla="*/ 778 w 778"/>
                  <a:gd name="T35" fmla="*/ 265 h 669"/>
                  <a:gd name="T36" fmla="*/ 777 w 778"/>
                  <a:gd name="T37" fmla="*/ 253 h 669"/>
                  <a:gd name="T38" fmla="*/ 774 w 778"/>
                  <a:gd name="T39" fmla="*/ 241 h 669"/>
                  <a:gd name="T40" fmla="*/ 771 w 778"/>
                  <a:gd name="T41" fmla="*/ 229 h 669"/>
                  <a:gd name="T42" fmla="*/ 765 w 778"/>
                  <a:gd name="T43" fmla="*/ 218 h 669"/>
                  <a:gd name="T44" fmla="*/ 759 w 778"/>
                  <a:gd name="T45" fmla="*/ 207 h 669"/>
                  <a:gd name="T46" fmla="*/ 751 w 778"/>
                  <a:gd name="T47" fmla="*/ 198 h 669"/>
                  <a:gd name="T48" fmla="*/ 604 w 778"/>
                  <a:gd name="T49" fmla="*/ 37 h 669"/>
                  <a:gd name="T50" fmla="*/ 585 w 778"/>
                  <a:gd name="T51" fmla="*/ 22 h 669"/>
                  <a:gd name="T52" fmla="*/ 563 w 778"/>
                  <a:gd name="T53" fmla="*/ 10 h 669"/>
                  <a:gd name="T54" fmla="*/ 538 w 778"/>
                  <a:gd name="T55" fmla="*/ 3 h 669"/>
                  <a:gd name="T56" fmla="*/ 514 w 778"/>
                  <a:gd name="T57" fmla="*/ 0 h 669"/>
                  <a:gd name="T58" fmla="*/ 272 w 778"/>
                  <a:gd name="T59" fmla="*/ 8 h 669"/>
                  <a:gd name="T60" fmla="*/ 243 w 778"/>
                  <a:gd name="T61" fmla="*/ 12 h 669"/>
                  <a:gd name="T62" fmla="*/ 216 w 778"/>
                  <a:gd name="T63" fmla="*/ 22 h 669"/>
                  <a:gd name="T64" fmla="*/ 192 w 778"/>
                  <a:gd name="T65" fmla="*/ 37 h 669"/>
                  <a:gd name="T66" fmla="*/ 173 w 778"/>
                  <a:gd name="T67" fmla="*/ 55 h 669"/>
                  <a:gd name="T68" fmla="*/ 20 w 778"/>
                  <a:gd name="T69" fmla="*/ 269 h 669"/>
                  <a:gd name="T70" fmla="*/ 12 w 778"/>
                  <a:gd name="T71" fmla="*/ 283 h 669"/>
                  <a:gd name="T72" fmla="*/ 6 w 778"/>
                  <a:gd name="T73" fmla="*/ 298 h 669"/>
                  <a:gd name="T74" fmla="*/ 2 w 778"/>
                  <a:gd name="T75" fmla="*/ 313 h 669"/>
                  <a:gd name="T76" fmla="*/ 0 w 778"/>
                  <a:gd name="T77" fmla="*/ 329 h 6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78" h="669">
                    <a:moveTo>
                      <a:pt x="0" y="329"/>
                    </a:moveTo>
                    <a:cubicBezTo>
                      <a:pt x="0" y="334"/>
                      <a:pt x="0" y="339"/>
                      <a:pt x="1" y="344"/>
                    </a:cubicBezTo>
                    <a:cubicBezTo>
                      <a:pt x="1" y="349"/>
                      <a:pt x="2" y="354"/>
                      <a:pt x="4" y="359"/>
                    </a:cubicBezTo>
                    <a:cubicBezTo>
                      <a:pt x="5" y="364"/>
                      <a:pt x="7" y="369"/>
                      <a:pt x="9" y="374"/>
                    </a:cubicBezTo>
                    <a:cubicBezTo>
                      <a:pt x="11" y="378"/>
                      <a:pt x="13" y="382"/>
                      <a:pt x="16" y="387"/>
                    </a:cubicBezTo>
                    <a:cubicBezTo>
                      <a:pt x="189" y="622"/>
                      <a:pt x="189" y="622"/>
                      <a:pt x="189" y="622"/>
                    </a:cubicBezTo>
                    <a:cubicBezTo>
                      <a:pt x="195" y="631"/>
                      <a:pt x="204" y="639"/>
                      <a:pt x="213" y="646"/>
                    </a:cubicBezTo>
                    <a:cubicBezTo>
                      <a:pt x="223" y="652"/>
                      <a:pt x="234" y="658"/>
                      <a:pt x="245" y="662"/>
                    </a:cubicBezTo>
                    <a:cubicBezTo>
                      <a:pt x="257" y="665"/>
                      <a:pt x="269" y="668"/>
                      <a:pt x="282" y="669"/>
                    </a:cubicBezTo>
                    <a:cubicBezTo>
                      <a:pt x="294" y="669"/>
                      <a:pt x="306" y="669"/>
                      <a:pt x="318" y="666"/>
                    </a:cubicBezTo>
                    <a:cubicBezTo>
                      <a:pt x="619" y="599"/>
                      <a:pt x="619" y="599"/>
                      <a:pt x="619" y="599"/>
                    </a:cubicBezTo>
                    <a:cubicBezTo>
                      <a:pt x="629" y="597"/>
                      <a:pt x="639" y="593"/>
                      <a:pt x="648" y="588"/>
                    </a:cubicBezTo>
                    <a:cubicBezTo>
                      <a:pt x="657" y="583"/>
                      <a:pt x="666" y="577"/>
                      <a:pt x="673" y="570"/>
                    </a:cubicBezTo>
                    <a:cubicBezTo>
                      <a:pt x="681" y="562"/>
                      <a:pt x="688" y="554"/>
                      <a:pt x="693" y="546"/>
                    </a:cubicBezTo>
                    <a:cubicBezTo>
                      <a:pt x="699" y="537"/>
                      <a:pt x="703" y="528"/>
                      <a:pt x="706" y="519"/>
                    </a:cubicBezTo>
                    <a:cubicBezTo>
                      <a:pt x="775" y="289"/>
                      <a:pt x="775" y="289"/>
                      <a:pt x="775" y="289"/>
                    </a:cubicBezTo>
                    <a:cubicBezTo>
                      <a:pt x="776" y="285"/>
                      <a:pt x="777" y="281"/>
                      <a:pt x="777" y="277"/>
                    </a:cubicBezTo>
                    <a:cubicBezTo>
                      <a:pt x="778" y="273"/>
                      <a:pt x="778" y="269"/>
                      <a:pt x="778" y="265"/>
                    </a:cubicBezTo>
                    <a:cubicBezTo>
                      <a:pt x="778" y="261"/>
                      <a:pt x="777" y="257"/>
                      <a:pt x="777" y="253"/>
                    </a:cubicBezTo>
                    <a:cubicBezTo>
                      <a:pt x="776" y="249"/>
                      <a:pt x="775" y="245"/>
                      <a:pt x="774" y="241"/>
                    </a:cubicBezTo>
                    <a:cubicBezTo>
                      <a:pt x="773" y="237"/>
                      <a:pt x="772" y="233"/>
                      <a:pt x="771" y="229"/>
                    </a:cubicBezTo>
                    <a:cubicBezTo>
                      <a:pt x="769" y="225"/>
                      <a:pt x="767" y="222"/>
                      <a:pt x="765" y="218"/>
                    </a:cubicBezTo>
                    <a:cubicBezTo>
                      <a:pt x="763" y="214"/>
                      <a:pt x="761" y="211"/>
                      <a:pt x="759" y="207"/>
                    </a:cubicBezTo>
                    <a:cubicBezTo>
                      <a:pt x="756" y="204"/>
                      <a:pt x="754" y="201"/>
                      <a:pt x="751" y="198"/>
                    </a:cubicBezTo>
                    <a:cubicBezTo>
                      <a:pt x="604" y="37"/>
                      <a:pt x="604" y="37"/>
                      <a:pt x="604" y="37"/>
                    </a:cubicBezTo>
                    <a:cubicBezTo>
                      <a:pt x="598" y="31"/>
                      <a:pt x="592" y="26"/>
                      <a:pt x="585" y="22"/>
                    </a:cubicBezTo>
                    <a:cubicBezTo>
                      <a:pt x="579" y="17"/>
                      <a:pt x="571" y="13"/>
                      <a:pt x="563" y="10"/>
                    </a:cubicBezTo>
                    <a:cubicBezTo>
                      <a:pt x="555" y="7"/>
                      <a:pt x="547" y="4"/>
                      <a:pt x="538" y="3"/>
                    </a:cubicBezTo>
                    <a:cubicBezTo>
                      <a:pt x="530" y="1"/>
                      <a:pt x="522" y="0"/>
                      <a:pt x="514" y="0"/>
                    </a:cubicBezTo>
                    <a:cubicBezTo>
                      <a:pt x="272" y="8"/>
                      <a:pt x="272" y="8"/>
                      <a:pt x="272" y="8"/>
                    </a:cubicBezTo>
                    <a:cubicBezTo>
                      <a:pt x="262" y="8"/>
                      <a:pt x="253" y="9"/>
                      <a:pt x="243" y="12"/>
                    </a:cubicBezTo>
                    <a:cubicBezTo>
                      <a:pt x="234" y="14"/>
                      <a:pt x="225" y="18"/>
                      <a:pt x="216" y="22"/>
                    </a:cubicBezTo>
                    <a:cubicBezTo>
                      <a:pt x="207" y="26"/>
                      <a:pt x="199" y="31"/>
                      <a:pt x="192" y="37"/>
                    </a:cubicBezTo>
                    <a:cubicBezTo>
                      <a:pt x="184" y="42"/>
                      <a:pt x="178" y="49"/>
                      <a:pt x="173" y="55"/>
                    </a:cubicBezTo>
                    <a:cubicBezTo>
                      <a:pt x="20" y="269"/>
                      <a:pt x="20" y="269"/>
                      <a:pt x="20" y="269"/>
                    </a:cubicBezTo>
                    <a:cubicBezTo>
                      <a:pt x="17" y="274"/>
                      <a:pt x="15" y="278"/>
                      <a:pt x="12" y="283"/>
                    </a:cubicBezTo>
                    <a:cubicBezTo>
                      <a:pt x="10" y="288"/>
                      <a:pt x="8" y="293"/>
                      <a:pt x="6" y="298"/>
                    </a:cubicBezTo>
                    <a:cubicBezTo>
                      <a:pt x="4" y="303"/>
                      <a:pt x="3" y="308"/>
                      <a:pt x="2" y="313"/>
                    </a:cubicBezTo>
                    <a:cubicBezTo>
                      <a:pt x="1" y="318"/>
                      <a:pt x="0" y="323"/>
                      <a:pt x="0" y="329"/>
                    </a:cubicBezTo>
                  </a:path>
                </a:pathLst>
              </a:custGeom>
              <a:gradFill>
                <a:gsLst>
                  <a:gs pos="0">
                    <a:schemeClr val="bg1"/>
                  </a:gs>
                  <a:gs pos="100000">
                    <a:schemeClr val="bg1">
                      <a:lumMod val="75000"/>
                    </a:schemeClr>
                  </a:gs>
                </a:gsLst>
                <a:lin ang="5400000" scaled="1"/>
              </a:gradFill>
              <a:ln>
                <a:noFill/>
              </a:ln>
              <a:effectLst>
                <a:outerShdw blurRad="50800" dist="38100" dir="8100000" algn="tr" rotWithShape="0">
                  <a:prstClr val="black">
                    <a:alpha val="40000"/>
                  </a:prstClr>
                </a:outerShdw>
              </a:effectLst>
            </p:spPr>
            <p:txBody>
              <a:bodyPr vert="horz" wrap="square" lIns="91440" tIns="45720" rIns="91440" bIns="45720" numCol="1" anchor="t" anchorCtr="0" compatLnSpc="1"/>
              <a:lstStyle/>
              <a:p>
                <a:endParaRPr lang="zh-CN" altLang="en-US"/>
              </a:p>
            </p:txBody>
          </p:sp>
          <p:sp>
            <p:nvSpPr>
              <p:cNvPr id="13" name="Freeform 29"/>
              <p:cNvSpPr/>
              <p:nvPr/>
            </p:nvSpPr>
            <p:spPr bwMode="auto">
              <a:xfrm>
                <a:off x="7250793" y="3054984"/>
                <a:ext cx="1341975" cy="1369625"/>
              </a:xfrm>
              <a:custGeom>
                <a:avLst/>
                <a:gdLst>
                  <a:gd name="T0" fmla="*/ 7 w 446"/>
                  <a:gd name="T1" fmla="*/ 225 h 455"/>
                  <a:gd name="T2" fmla="*/ 12 w 446"/>
                  <a:gd name="T3" fmla="*/ 235 h 455"/>
                  <a:gd name="T4" fmla="*/ 18 w 446"/>
                  <a:gd name="T5" fmla="*/ 246 h 455"/>
                  <a:gd name="T6" fmla="*/ 25 w 446"/>
                  <a:gd name="T7" fmla="*/ 255 h 455"/>
                  <a:gd name="T8" fmla="*/ 33 w 446"/>
                  <a:gd name="T9" fmla="*/ 264 h 455"/>
                  <a:gd name="T10" fmla="*/ 189 w 446"/>
                  <a:gd name="T11" fmla="*/ 421 h 455"/>
                  <a:gd name="T12" fmla="*/ 209 w 446"/>
                  <a:gd name="T13" fmla="*/ 437 h 455"/>
                  <a:gd name="T14" fmla="*/ 230 w 446"/>
                  <a:gd name="T15" fmla="*/ 448 h 455"/>
                  <a:gd name="T16" fmla="*/ 251 w 446"/>
                  <a:gd name="T17" fmla="*/ 454 h 455"/>
                  <a:gd name="T18" fmla="*/ 270 w 446"/>
                  <a:gd name="T19" fmla="*/ 453 h 455"/>
                  <a:gd name="T20" fmla="*/ 417 w 446"/>
                  <a:gd name="T21" fmla="*/ 421 h 455"/>
                  <a:gd name="T22" fmla="*/ 430 w 446"/>
                  <a:gd name="T23" fmla="*/ 414 h 455"/>
                  <a:gd name="T24" fmla="*/ 440 w 446"/>
                  <a:gd name="T25" fmla="*/ 403 h 455"/>
                  <a:gd name="T26" fmla="*/ 445 w 446"/>
                  <a:gd name="T27" fmla="*/ 387 h 455"/>
                  <a:gd name="T28" fmla="*/ 446 w 446"/>
                  <a:gd name="T29" fmla="*/ 370 h 455"/>
                  <a:gd name="T30" fmla="*/ 426 w 446"/>
                  <a:gd name="T31" fmla="*/ 213 h 455"/>
                  <a:gd name="T32" fmla="*/ 425 w 446"/>
                  <a:gd name="T33" fmla="*/ 205 h 455"/>
                  <a:gd name="T34" fmla="*/ 422 w 446"/>
                  <a:gd name="T35" fmla="*/ 197 h 455"/>
                  <a:gd name="T36" fmla="*/ 418 w 446"/>
                  <a:gd name="T37" fmla="*/ 188 h 455"/>
                  <a:gd name="T38" fmla="*/ 414 w 446"/>
                  <a:gd name="T39" fmla="*/ 179 h 455"/>
                  <a:gd name="T40" fmla="*/ 408 w 446"/>
                  <a:gd name="T41" fmla="*/ 170 h 455"/>
                  <a:gd name="T42" fmla="*/ 402 w 446"/>
                  <a:gd name="T43" fmla="*/ 162 h 455"/>
                  <a:gd name="T44" fmla="*/ 395 w 446"/>
                  <a:gd name="T45" fmla="*/ 154 h 455"/>
                  <a:gd name="T46" fmla="*/ 388 w 446"/>
                  <a:gd name="T47" fmla="*/ 147 h 455"/>
                  <a:gd name="T48" fmla="*/ 257 w 446"/>
                  <a:gd name="T49" fmla="*/ 28 h 455"/>
                  <a:gd name="T50" fmla="*/ 242 w 446"/>
                  <a:gd name="T51" fmla="*/ 16 h 455"/>
                  <a:gd name="T52" fmla="*/ 225 w 446"/>
                  <a:gd name="T53" fmla="*/ 7 h 455"/>
                  <a:gd name="T54" fmla="*/ 209 w 446"/>
                  <a:gd name="T55" fmla="*/ 2 h 455"/>
                  <a:gd name="T56" fmla="*/ 194 w 446"/>
                  <a:gd name="T57" fmla="*/ 0 h 455"/>
                  <a:gd name="T58" fmla="*/ 58 w 446"/>
                  <a:gd name="T59" fmla="*/ 4 h 455"/>
                  <a:gd name="T60" fmla="*/ 44 w 446"/>
                  <a:gd name="T61" fmla="*/ 7 h 455"/>
                  <a:gd name="T62" fmla="*/ 32 w 446"/>
                  <a:gd name="T63" fmla="*/ 14 h 455"/>
                  <a:gd name="T64" fmla="*/ 23 w 446"/>
                  <a:gd name="T65" fmla="*/ 24 h 455"/>
                  <a:gd name="T66" fmla="*/ 18 w 446"/>
                  <a:gd name="T67" fmla="*/ 38 h 455"/>
                  <a:gd name="T68" fmla="*/ 0 w 446"/>
                  <a:gd name="T69" fmla="*/ 185 h 455"/>
                  <a:gd name="T70" fmla="*/ 0 w 446"/>
                  <a:gd name="T71" fmla="*/ 194 h 455"/>
                  <a:gd name="T72" fmla="*/ 1 w 446"/>
                  <a:gd name="T73" fmla="*/ 204 h 455"/>
                  <a:gd name="T74" fmla="*/ 4 w 446"/>
                  <a:gd name="T75" fmla="*/ 215 h 455"/>
                  <a:gd name="T76" fmla="*/ 7 w 446"/>
                  <a:gd name="T77" fmla="*/ 225 h 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46" h="455">
                    <a:moveTo>
                      <a:pt x="7" y="225"/>
                    </a:moveTo>
                    <a:cubicBezTo>
                      <a:pt x="9" y="229"/>
                      <a:pt x="10" y="232"/>
                      <a:pt x="12" y="235"/>
                    </a:cubicBezTo>
                    <a:cubicBezTo>
                      <a:pt x="14" y="239"/>
                      <a:pt x="16" y="242"/>
                      <a:pt x="18" y="246"/>
                    </a:cubicBezTo>
                    <a:cubicBezTo>
                      <a:pt x="20" y="249"/>
                      <a:pt x="23" y="252"/>
                      <a:pt x="25" y="255"/>
                    </a:cubicBezTo>
                    <a:cubicBezTo>
                      <a:pt x="27" y="258"/>
                      <a:pt x="30" y="261"/>
                      <a:pt x="33" y="264"/>
                    </a:cubicBezTo>
                    <a:cubicBezTo>
                      <a:pt x="189" y="421"/>
                      <a:pt x="189" y="421"/>
                      <a:pt x="189" y="421"/>
                    </a:cubicBezTo>
                    <a:cubicBezTo>
                      <a:pt x="195" y="427"/>
                      <a:pt x="202" y="432"/>
                      <a:pt x="209" y="437"/>
                    </a:cubicBezTo>
                    <a:cubicBezTo>
                      <a:pt x="215" y="441"/>
                      <a:pt x="223" y="445"/>
                      <a:pt x="230" y="448"/>
                    </a:cubicBezTo>
                    <a:cubicBezTo>
                      <a:pt x="237" y="451"/>
                      <a:pt x="244" y="453"/>
                      <a:pt x="251" y="454"/>
                    </a:cubicBezTo>
                    <a:cubicBezTo>
                      <a:pt x="258" y="455"/>
                      <a:pt x="264" y="454"/>
                      <a:pt x="270" y="453"/>
                    </a:cubicBezTo>
                    <a:cubicBezTo>
                      <a:pt x="417" y="421"/>
                      <a:pt x="417" y="421"/>
                      <a:pt x="417" y="421"/>
                    </a:cubicBezTo>
                    <a:cubicBezTo>
                      <a:pt x="422" y="419"/>
                      <a:pt x="427" y="417"/>
                      <a:pt x="430" y="414"/>
                    </a:cubicBezTo>
                    <a:cubicBezTo>
                      <a:pt x="434" y="411"/>
                      <a:pt x="438" y="407"/>
                      <a:pt x="440" y="403"/>
                    </a:cubicBezTo>
                    <a:cubicBezTo>
                      <a:pt x="443" y="398"/>
                      <a:pt x="444" y="393"/>
                      <a:pt x="445" y="387"/>
                    </a:cubicBezTo>
                    <a:cubicBezTo>
                      <a:pt x="446" y="382"/>
                      <a:pt x="446" y="376"/>
                      <a:pt x="446" y="370"/>
                    </a:cubicBezTo>
                    <a:cubicBezTo>
                      <a:pt x="426" y="213"/>
                      <a:pt x="426" y="213"/>
                      <a:pt x="426" y="213"/>
                    </a:cubicBezTo>
                    <a:cubicBezTo>
                      <a:pt x="426" y="211"/>
                      <a:pt x="425" y="208"/>
                      <a:pt x="425" y="205"/>
                    </a:cubicBezTo>
                    <a:cubicBezTo>
                      <a:pt x="424" y="202"/>
                      <a:pt x="423" y="199"/>
                      <a:pt x="422" y="197"/>
                    </a:cubicBezTo>
                    <a:cubicBezTo>
                      <a:pt x="421" y="194"/>
                      <a:pt x="420" y="191"/>
                      <a:pt x="418" y="188"/>
                    </a:cubicBezTo>
                    <a:cubicBezTo>
                      <a:pt x="417" y="185"/>
                      <a:pt x="415" y="182"/>
                      <a:pt x="414" y="179"/>
                    </a:cubicBezTo>
                    <a:cubicBezTo>
                      <a:pt x="412" y="176"/>
                      <a:pt x="410" y="173"/>
                      <a:pt x="408" y="170"/>
                    </a:cubicBezTo>
                    <a:cubicBezTo>
                      <a:pt x="406" y="168"/>
                      <a:pt x="404" y="165"/>
                      <a:pt x="402" y="162"/>
                    </a:cubicBezTo>
                    <a:cubicBezTo>
                      <a:pt x="400" y="160"/>
                      <a:pt x="398" y="157"/>
                      <a:pt x="395" y="154"/>
                    </a:cubicBezTo>
                    <a:cubicBezTo>
                      <a:pt x="393" y="152"/>
                      <a:pt x="391" y="150"/>
                      <a:pt x="388" y="147"/>
                    </a:cubicBezTo>
                    <a:cubicBezTo>
                      <a:pt x="257" y="28"/>
                      <a:pt x="257" y="28"/>
                      <a:pt x="257" y="28"/>
                    </a:cubicBezTo>
                    <a:cubicBezTo>
                      <a:pt x="252" y="23"/>
                      <a:pt x="247" y="20"/>
                      <a:pt x="242" y="16"/>
                    </a:cubicBezTo>
                    <a:cubicBezTo>
                      <a:pt x="236" y="13"/>
                      <a:pt x="231" y="10"/>
                      <a:pt x="225" y="7"/>
                    </a:cubicBezTo>
                    <a:cubicBezTo>
                      <a:pt x="220" y="5"/>
                      <a:pt x="214" y="3"/>
                      <a:pt x="209" y="2"/>
                    </a:cubicBezTo>
                    <a:cubicBezTo>
                      <a:pt x="204" y="0"/>
                      <a:pt x="198" y="0"/>
                      <a:pt x="194" y="0"/>
                    </a:cubicBezTo>
                    <a:cubicBezTo>
                      <a:pt x="58" y="4"/>
                      <a:pt x="58" y="4"/>
                      <a:pt x="58" y="4"/>
                    </a:cubicBezTo>
                    <a:cubicBezTo>
                      <a:pt x="53" y="4"/>
                      <a:pt x="48" y="5"/>
                      <a:pt x="44" y="7"/>
                    </a:cubicBezTo>
                    <a:cubicBezTo>
                      <a:pt x="39" y="8"/>
                      <a:pt x="35" y="11"/>
                      <a:pt x="32" y="14"/>
                    </a:cubicBezTo>
                    <a:cubicBezTo>
                      <a:pt x="28" y="17"/>
                      <a:pt x="25" y="20"/>
                      <a:pt x="23" y="24"/>
                    </a:cubicBezTo>
                    <a:cubicBezTo>
                      <a:pt x="20" y="29"/>
                      <a:pt x="19" y="33"/>
                      <a:pt x="18" y="38"/>
                    </a:cubicBezTo>
                    <a:cubicBezTo>
                      <a:pt x="0" y="185"/>
                      <a:pt x="0" y="185"/>
                      <a:pt x="0" y="185"/>
                    </a:cubicBezTo>
                    <a:cubicBezTo>
                      <a:pt x="0" y="188"/>
                      <a:pt x="0" y="191"/>
                      <a:pt x="0" y="194"/>
                    </a:cubicBezTo>
                    <a:cubicBezTo>
                      <a:pt x="0" y="198"/>
                      <a:pt x="1" y="201"/>
                      <a:pt x="1" y="204"/>
                    </a:cubicBezTo>
                    <a:cubicBezTo>
                      <a:pt x="2" y="208"/>
                      <a:pt x="3" y="211"/>
                      <a:pt x="4" y="215"/>
                    </a:cubicBezTo>
                    <a:cubicBezTo>
                      <a:pt x="5" y="218"/>
                      <a:pt x="6" y="222"/>
                      <a:pt x="7" y="225"/>
                    </a:cubicBezTo>
                  </a:path>
                </a:pathLst>
              </a:custGeom>
              <a:gradFill>
                <a:gsLst>
                  <a:gs pos="0">
                    <a:schemeClr val="bg1"/>
                  </a:gs>
                  <a:gs pos="100000">
                    <a:schemeClr val="bg1">
                      <a:lumMod val="75000"/>
                    </a:schemeClr>
                  </a:gs>
                </a:gsLst>
                <a:lin ang="5400000" scaled="1"/>
              </a:gradFill>
              <a:ln>
                <a:noFill/>
              </a:ln>
              <a:effectLst>
                <a:outerShdw blurRad="50800" dist="38100" dir="8100000" algn="tr" rotWithShape="0">
                  <a:prstClr val="black">
                    <a:alpha val="40000"/>
                  </a:prstClr>
                </a:outerShdw>
              </a:effectLst>
            </p:spPr>
            <p:txBody>
              <a:bodyPr vert="horz" wrap="square" lIns="91440" tIns="45720" rIns="91440" bIns="45720" numCol="1" anchor="t" anchorCtr="0" compatLnSpc="1"/>
              <a:lstStyle/>
              <a:p>
                <a:endParaRPr lang="zh-CN" altLang="en-US"/>
              </a:p>
            </p:txBody>
          </p:sp>
          <p:sp>
            <p:nvSpPr>
              <p:cNvPr id="14" name="Freeform 5"/>
              <p:cNvSpPr>
                <a:spLocks noChangeAspect="1"/>
              </p:cNvSpPr>
              <p:nvPr/>
            </p:nvSpPr>
            <p:spPr bwMode="auto">
              <a:xfrm>
                <a:off x="4131927" y="1938212"/>
                <a:ext cx="1585599" cy="1038521"/>
              </a:xfrm>
              <a:custGeom>
                <a:avLst/>
                <a:gdLst>
                  <a:gd name="T0" fmla="*/ 0 w 629"/>
                  <a:gd name="T1" fmla="*/ 176 h 411"/>
                  <a:gd name="T2" fmla="*/ 0 w 629"/>
                  <a:gd name="T3" fmla="*/ 186 h 411"/>
                  <a:gd name="T4" fmla="*/ 3 w 629"/>
                  <a:gd name="T5" fmla="*/ 195 h 411"/>
                  <a:gd name="T6" fmla="*/ 7 w 629"/>
                  <a:gd name="T7" fmla="*/ 205 h 411"/>
                  <a:gd name="T8" fmla="*/ 13 w 629"/>
                  <a:gd name="T9" fmla="*/ 213 h 411"/>
                  <a:gd name="T10" fmla="*/ 146 w 629"/>
                  <a:gd name="T11" fmla="*/ 372 h 411"/>
                  <a:gd name="T12" fmla="*/ 164 w 629"/>
                  <a:gd name="T13" fmla="*/ 388 h 411"/>
                  <a:gd name="T14" fmla="*/ 189 w 629"/>
                  <a:gd name="T15" fmla="*/ 401 h 411"/>
                  <a:gd name="T16" fmla="*/ 217 w 629"/>
                  <a:gd name="T17" fmla="*/ 409 h 411"/>
                  <a:gd name="T18" fmla="*/ 245 w 629"/>
                  <a:gd name="T19" fmla="*/ 411 h 411"/>
                  <a:gd name="T20" fmla="*/ 485 w 629"/>
                  <a:gd name="T21" fmla="*/ 406 h 411"/>
                  <a:gd name="T22" fmla="*/ 508 w 629"/>
                  <a:gd name="T23" fmla="*/ 402 h 411"/>
                  <a:gd name="T24" fmla="*/ 529 w 629"/>
                  <a:gd name="T25" fmla="*/ 394 h 411"/>
                  <a:gd name="T26" fmla="*/ 547 w 629"/>
                  <a:gd name="T27" fmla="*/ 382 h 411"/>
                  <a:gd name="T28" fmla="*/ 558 w 629"/>
                  <a:gd name="T29" fmla="*/ 367 h 411"/>
                  <a:gd name="T30" fmla="*/ 625 w 629"/>
                  <a:gd name="T31" fmla="*/ 232 h 411"/>
                  <a:gd name="T32" fmla="*/ 627 w 629"/>
                  <a:gd name="T33" fmla="*/ 226 h 411"/>
                  <a:gd name="T34" fmla="*/ 629 w 629"/>
                  <a:gd name="T35" fmla="*/ 218 h 411"/>
                  <a:gd name="T36" fmla="*/ 628 w 629"/>
                  <a:gd name="T37" fmla="*/ 210 h 411"/>
                  <a:gd name="T38" fmla="*/ 627 w 629"/>
                  <a:gd name="T39" fmla="*/ 202 h 411"/>
                  <a:gd name="T40" fmla="*/ 624 w 629"/>
                  <a:gd name="T41" fmla="*/ 194 h 411"/>
                  <a:gd name="T42" fmla="*/ 620 w 629"/>
                  <a:gd name="T43" fmla="*/ 186 h 411"/>
                  <a:gd name="T44" fmla="*/ 615 w 629"/>
                  <a:gd name="T45" fmla="*/ 179 h 411"/>
                  <a:gd name="T46" fmla="*/ 609 w 629"/>
                  <a:gd name="T47" fmla="*/ 172 h 411"/>
                  <a:gd name="T48" fmla="*/ 491 w 629"/>
                  <a:gd name="T49" fmla="*/ 53 h 411"/>
                  <a:gd name="T50" fmla="*/ 476 w 629"/>
                  <a:gd name="T51" fmla="*/ 41 h 411"/>
                  <a:gd name="T52" fmla="*/ 458 w 629"/>
                  <a:gd name="T53" fmla="*/ 31 h 411"/>
                  <a:gd name="T54" fmla="*/ 437 w 629"/>
                  <a:gd name="T55" fmla="*/ 24 h 411"/>
                  <a:gd name="T56" fmla="*/ 417 w 629"/>
                  <a:gd name="T57" fmla="*/ 20 h 411"/>
                  <a:gd name="T58" fmla="*/ 216 w 629"/>
                  <a:gd name="T59" fmla="*/ 1 h 411"/>
                  <a:gd name="T60" fmla="*/ 193 w 629"/>
                  <a:gd name="T61" fmla="*/ 1 h 411"/>
                  <a:gd name="T62" fmla="*/ 171 w 629"/>
                  <a:gd name="T63" fmla="*/ 5 h 411"/>
                  <a:gd name="T64" fmla="*/ 151 w 629"/>
                  <a:gd name="T65" fmla="*/ 12 h 411"/>
                  <a:gd name="T66" fmla="*/ 136 w 629"/>
                  <a:gd name="T67" fmla="*/ 23 h 411"/>
                  <a:gd name="T68" fmla="*/ 15 w 629"/>
                  <a:gd name="T69" fmla="*/ 142 h 411"/>
                  <a:gd name="T70" fmla="*/ 9 w 629"/>
                  <a:gd name="T71" fmla="*/ 150 h 411"/>
                  <a:gd name="T72" fmla="*/ 4 w 629"/>
                  <a:gd name="T73" fmla="*/ 158 h 411"/>
                  <a:gd name="T74" fmla="*/ 1 w 629"/>
                  <a:gd name="T75" fmla="*/ 167 h 411"/>
                  <a:gd name="T76" fmla="*/ 0 w 629"/>
                  <a:gd name="T77" fmla="*/ 176 h 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29" h="411">
                    <a:moveTo>
                      <a:pt x="0" y="176"/>
                    </a:moveTo>
                    <a:cubicBezTo>
                      <a:pt x="0" y="180"/>
                      <a:pt x="0" y="183"/>
                      <a:pt x="0" y="186"/>
                    </a:cubicBezTo>
                    <a:cubicBezTo>
                      <a:pt x="1" y="189"/>
                      <a:pt x="2" y="192"/>
                      <a:pt x="3" y="195"/>
                    </a:cubicBezTo>
                    <a:cubicBezTo>
                      <a:pt x="4" y="199"/>
                      <a:pt x="5" y="202"/>
                      <a:pt x="7" y="205"/>
                    </a:cubicBezTo>
                    <a:cubicBezTo>
                      <a:pt x="8" y="208"/>
                      <a:pt x="10" y="210"/>
                      <a:pt x="13" y="213"/>
                    </a:cubicBezTo>
                    <a:cubicBezTo>
                      <a:pt x="146" y="372"/>
                      <a:pt x="146" y="372"/>
                      <a:pt x="146" y="372"/>
                    </a:cubicBezTo>
                    <a:cubicBezTo>
                      <a:pt x="151" y="377"/>
                      <a:pt x="157" y="383"/>
                      <a:pt x="164" y="388"/>
                    </a:cubicBezTo>
                    <a:cubicBezTo>
                      <a:pt x="172" y="393"/>
                      <a:pt x="180" y="397"/>
                      <a:pt x="189" y="401"/>
                    </a:cubicBezTo>
                    <a:cubicBezTo>
                      <a:pt x="198" y="404"/>
                      <a:pt x="207" y="407"/>
                      <a:pt x="217" y="409"/>
                    </a:cubicBezTo>
                    <a:cubicBezTo>
                      <a:pt x="226" y="411"/>
                      <a:pt x="236" y="411"/>
                      <a:pt x="245" y="411"/>
                    </a:cubicBezTo>
                    <a:cubicBezTo>
                      <a:pt x="485" y="406"/>
                      <a:pt x="485" y="406"/>
                      <a:pt x="485" y="406"/>
                    </a:cubicBezTo>
                    <a:cubicBezTo>
                      <a:pt x="493" y="406"/>
                      <a:pt x="501" y="404"/>
                      <a:pt x="508" y="402"/>
                    </a:cubicBezTo>
                    <a:cubicBezTo>
                      <a:pt x="516" y="400"/>
                      <a:pt x="523" y="397"/>
                      <a:pt x="529" y="394"/>
                    </a:cubicBezTo>
                    <a:cubicBezTo>
                      <a:pt x="536" y="390"/>
                      <a:pt x="542" y="386"/>
                      <a:pt x="547" y="382"/>
                    </a:cubicBezTo>
                    <a:cubicBezTo>
                      <a:pt x="551" y="377"/>
                      <a:pt x="555" y="372"/>
                      <a:pt x="558" y="367"/>
                    </a:cubicBezTo>
                    <a:cubicBezTo>
                      <a:pt x="625" y="232"/>
                      <a:pt x="625" y="232"/>
                      <a:pt x="625" y="232"/>
                    </a:cubicBezTo>
                    <a:cubicBezTo>
                      <a:pt x="626" y="230"/>
                      <a:pt x="627" y="228"/>
                      <a:pt x="627" y="226"/>
                    </a:cubicBezTo>
                    <a:cubicBezTo>
                      <a:pt x="628" y="223"/>
                      <a:pt x="628" y="221"/>
                      <a:pt x="629" y="218"/>
                    </a:cubicBezTo>
                    <a:cubicBezTo>
                      <a:pt x="629" y="216"/>
                      <a:pt x="629" y="213"/>
                      <a:pt x="628" y="210"/>
                    </a:cubicBezTo>
                    <a:cubicBezTo>
                      <a:pt x="628" y="208"/>
                      <a:pt x="628" y="205"/>
                      <a:pt x="627" y="202"/>
                    </a:cubicBezTo>
                    <a:cubicBezTo>
                      <a:pt x="626" y="200"/>
                      <a:pt x="625" y="197"/>
                      <a:pt x="624" y="194"/>
                    </a:cubicBezTo>
                    <a:cubicBezTo>
                      <a:pt x="623" y="192"/>
                      <a:pt x="622" y="189"/>
                      <a:pt x="620" y="186"/>
                    </a:cubicBezTo>
                    <a:cubicBezTo>
                      <a:pt x="619" y="184"/>
                      <a:pt x="617" y="181"/>
                      <a:pt x="615" y="179"/>
                    </a:cubicBezTo>
                    <a:cubicBezTo>
                      <a:pt x="613" y="177"/>
                      <a:pt x="611" y="174"/>
                      <a:pt x="609" y="172"/>
                    </a:cubicBezTo>
                    <a:cubicBezTo>
                      <a:pt x="491" y="53"/>
                      <a:pt x="491" y="53"/>
                      <a:pt x="491" y="53"/>
                    </a:cubicBezTo>
                    <a:cubicBezTo>
                      <a:pt x="487" y="49"/>
                      <a:pt x="482" y="45"/>
                      <a:pt x="476" y="41"/>
                    </a:cubicBezTo>
                    <a:cubicBezTo>
                      <a:pt x="471" y="37"/>
                      <a:pt x="465" y="34"/>
                      <a:pt x="458" y="31"/>
                    </a:cubicBezTo>
                    <a:cubicBezTo>
                      <a:pt x="451" y="28"/>
                      <a:pt x="444" y="26"/>
                      <a:pt x="437" y="24"/>
                    </a:cubicBezTo>
                    <a:cubicBezTo>
                      <a:pt x="430" y="22"/>
                      <a:pt x="423" y="21"/>
                      <a:pt x="417" y="20"/>
                    </a:cubicBezTo>
                    <a:cubicBezTo>
                      <a:pt x="216" y="1"/>
                      <a:pt x="216" y="1"/>
                      <a:pt x="216" y="1"/>
                    </a:cubicBezTo>
                    <a:cubicBezTo>
                      <a:pt x="209" y="0"/>
                      <a:pt x="201" y="0"/>
                      <a:pt x="193" y="1"/>
                    </a:cubicBezTo>
                    <a:cubicBezTo>
                      <a:pt x="185" y="2"/>
                      <a:pt x="178" y="3"/>
                      <a:pt x="171" y="5"/>
                    </a:cubicBezTo>
                    <a:cubicBezTo>
                      <a:pt x="164" y="7"/>
                      <a:pt x="157" y="9"/>
                      <a:pt x="151" y="12"/>
                    </a:cubicBezTo>
                    <a:cubicBezTo>
                      <a:pt x="145" y="15"/>
                      <a:pt x="140" y="19"/>
                      <a:pt x="136" y="23"/>
                    </a:cubicBezTo>
                    <a:cubicBezTo>
                      <a:pt x="15" y="142"/>
                      <a:pt x="15" y="142"/>
                      <a:pt x="15" y="142"/>
                    </a:cubicBezTo>
                    <a:cubicBezTo>
                      <a:pt x="13" y="144"/>
                      <a:pt x="11" y="147"/>
                      <a:pt x="9" y="150"/>
                    </a:cubicBezTo>
                    <a:cubicBezTo>
                      <a:pt x="7" y="152"/>
                      <a:pt x="5" y="155"/>
                      <a:pt x="4" y="158"/>
                    </a:cubicBezTo>
                    <a:cubicBezTo>
                      <a:pt x="3" y="161"/>
                      <a:pt x="2" y="164"/>
                      <a:pt x="1" y="167"/>
                    </a:cubicBezTo>
                    <a:cubicBezTo>
                      <a:pt x="0" y="170"/>
                      <a:pt x="0" y="173"/>
                      <a:pt x="0" y="176"/>
                    </a:cubicBezTo>
                  </a:path>
                </a:pathLst>
              </a:custGeom>
              <a:solidFill>
                <a:srgbClr val="D06F83"/>
              </a:solidFill>
              <a:ln w="25400">
                <a:noFill/>
              </a:ln>
              <a:effectLst>
                <a:innerShdw blurRad="63500" dist="25400" dir="13500000">
                  <a:prstClr val="black">
                    <a:alpha val="50000"/>
                  </a:prstClr>
                </a:innerShdw>
              </a:effectLst>
            </p:spPr>
            <p:txBody>
              <a:bodyPr vert="horz" wrap="square" lIns="91440" tIns="45720" rIns="91440" bIns="45720" numCol="1" anchor="t" anchorCtr="0" compatLnSpc="1"/>
              <a:lstStyle/>
              <a:p>
                <a:endParaRPr lang="zh-CN" altLang="en-US"/>
              </a:p>
            </p:txBody>
          </p:sp>
          <p:sp>
            <p:nvSpPr>
              <p:cNvPr id="15" name="Freeform 25"/>
              <p:cNvSpPr/>
              <p:nvPr/>
            </p:nvSpPr>
            <p:spPr bwMode="auto">
              <a:xfrm>
                <a:off x="4070610" y="3248210"/>
                <a:ext cx="2042052" cy="1755618"/>
              </a:xfrm>
              <a:custGeom>
                <a:avLst/>
                <a:gdLst>
                  <a:gd name="T0" fmla="*/ 0 w 778"/>
                  <a:gd name="T1" fmla="*/ 329 h 669"/>
                  <a:gd name="T2" fmla="*/ 1 w 778"/>
                  <a:gd name="T3" fmla="*/ 344 h 669"/>
                  <a:gd name="T4" fmla="*/ 4 w 778"/>
                  <a:gd name="T5" fmla="*/ 359 h 669"/>
                  <a:gd name="T6" fmla="*/ 9 w 778"/>
                  <a:gd name="T7" fmla="*/ 374 h 669"/>
                  <a:gd name="T8" fmla="*/ 16 w 778"/>
                  <a:gd name="T9" fmla="*/ 387 h 669"/>
                  <a:gd name="T10" fmla="*/ 189 w 778"/>
                  <a:gd name="T11" fmla="*/ 622 h 669"/>
                  <a:gd name="T12" fmla="*/ 213 w 778"/>
                  <a:gd name="T13" fmla="*/ 646 h 669"/>
                  <a:gd name="T14" fmla="*/ 245 w 778"/>
                  <a:gd name="T15" fmla="*/ 662 h 669"/>
                  <a:gd name="T16" fmla="*/ 282 w 778"/>
                  <a:gd name="T17" fmla="*/ 669 h 669"/>
                  <a:gd name="T18" fmla="*/ 318 w 778"/>
                  <a:gd name="T19" fmla="*/ 666 h 669"/>
                  <a:gd name="T20" fmla="*/ 619 w 778"/>
                  <a:gd name="T21" fmla="*/ 599 h 669"/>
                  <a:gd name="T22" fmla="*/ 648 w 778"/>
                  <a:gd name="T23" fmla="*/ 588 h 669"/>
                  <a:gd name="T24" fmla="*/ 673 w 778"/>
                  <a:gd name="T25" fmla="*/ 570 h 669"/>
                  <a:gd name="T26" fmla="*/ 693 w 778"/>
                  <a:gd name="T27" fmla="*/ 546 h 669"/>
                  <a:gd name="T28" fmla="*/ 706 w 778"/>
                  <a:gd name="T29" fmla="*/ 519 h 669"/>
                  <a:gd name="T30" fmla="*/ 775 w 778"/>
                  <a:gd name="T31" fmla="*/ 289 h 669"/>
                  <a:gd name="T32" fmla="*/ 777 w 778"/>
                  <a:gd name="T33" fmla="*/ 277 h 669"/>
                  <a:gd name="T34" fmla="*/ 778 w 778"/>
                  <a:gd name="T35" fmla="*/ 265 h 669"/>
                  <a:gd name="T36" fmla="*/ 777 w 778"/>
                  <a:gd name="T37" fmla="*/ 253 h 669"/>
                  <a:gd name="T38" fmla="*/ 774 w 778"/>
                  <a:gd name="T39" fmla="*/ 241 h 669"/>
                  <a:gd name="T40" fmla="*/ 771 w 778"/>
                  <a:gd name="T41" fmla="*/ 229 h 669"/>
                  <a:gd name="T42" fmla="*/ 765 w 778"/>
                  <a:gd name="T43" fmla="*/ 218 h 669"/>
                  <a:gd name="T44" fmla="*/ 759 w 778"/>
                  <a:gd name="T45" fmla="*/ 207 h 669"/>
                  <a:gd name="T46" fmla="*/ 751 w 778"/>
                  <a:gd name="T47" fmla="*/ 198 h 669"/>
                  <a:gd name="T48" fmla="*/ 604 w 778"/>
                  <a:gd name="T49" fmla="*/ 37 h 669"/>
                  <a:gd name="T50" fmla="*/ 585 w 778"/>
                  <a:gd name="T51" fmla="*/ 22 h 669"/>
                  <a:gd name="T52" fmla="*/ 563 w 778"/>
                  <a:gd name="T53" fmla="*/ 10 h 669"/>
                  <a:gd name="T54" fmla="*/ 538 w 778"/>
                  <a:gd name="T55" fmla="*/ 3 h 669"/>
                  <a:gd name="T56" fmla="*/ 514 w 778"/>
                  <a:gd name="T57" fmla="*/ 0 h 669"/>
                  <a:gd name="T58" fmla="*/ 272 w 778"/>
                  <a:gd name="T59" fmla="*/ 8 h 669"/>
                  <a:gd name="T60" fmla="*/ 243 w 778"/>
                  <a:gd name="T61" fmla="*/ 12 h 669"/>
                  <a:gd name="T62" fmla="*/ 216 w 778"/>
                  <a:gd name="T63" fmla="*/ 22 h 669"/>
                  <a:gd name="T64" fmla="*/ 192 w 778"/>
                  <a:gd name="T65" fmla="*/ 37 h 669"/>
                  <a:gd name="T66" fmla="*/ 173 w 778"/>
                  <a:gd name="T67" fmla="*/ 55 h 669"/>
                  <a:gd name="T68" fmla="*/ 20 w 778"/>
                  <a:gd name="T69" fmla="*/ 269 h 669"/>
                  <a:gd name="T70" fmla="*/ 12 w 778"/>
                  <a:gd name="T71" fmla="*/ 283 h 669"/>
                  <a:gd name="T72" fmla="*/ 6 w 778"/>
                  <a:gd name="T73" fmla="*/ 298 h 669"/>
                  <a:gd name="T74" fmla="*/ 2 w 778"/>
                  <a:gd name="T75" fmla="*/ 313 h 669"/>
                  <a:gd name="T76" fmla="*/ 0 w 778"/>
                  <a:gd name="T77" fmla="*/ 329 h 6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78" h="669">
                    <a:moveTo>
                      <a:pt x="0" y="329"/>
                    </a:moveTo>
                    <a:cubicBezTo>
                      <a:pt x="0" y="334"/>
                      <a:pt x="0" y="339"/>
                      <a:pt x="1" y="344"/>
                    </a:cubicBezTo>
                    <a:cubicBezTo>
                      <a:pt x="1" y="349"/>
                      <a:pt x="2" y="354"/>
                      <a:pt x="4" y="359"/>
                    </a:cubicBezTo>
                    <a:cubicBezTo>
                      <a:pt x="5" y="364"/>
                      <a:pt x="7" y="369"/>
                      <a:pt x="9" y="374"/>
                    </a:cubicBezTo>
                    <a:cubicBezTo>
                      <a:pt x="11" y="378"/>
                      <a:pt x="13" y="382"/>
                      <a:pt x="16" y="387"/>
                    </a:cubicBezTo>
                    <a:cubicBezTo>
                      <a:pt x="189" y="622"/>
                      <a:pt x="189" y="622"/>
                      <a:pt x="189" y="622"/>
                    </a:cubicBezTo>
                    <a:cubicBezTo>
                      <a:pt x="195" y="631"/>
                      <a:pt x="204" y="639"/>
                      <a:pt x="213" y="646"/>
                    </a:cubicBezTo>
                    <a:cubicBezTo>
                      <a:pt x="223" y="652"/>
                      <a:pt x="234" y="658"/>
                      <a:pt x="245" y="662"/>
                    </a:cubicBezTo>
                    <a:cubicBezTo>
                      <a:pt x="257" y="665"/>
                      <a:pt x="269" y="668"/>
                      <a:pt x="282" y="669"/>
                    </a:cubicBezTo>
                    <a:cubicBezTo>
                      <a:pt x="294" y="669"/>
                      <a:pt x="306" y="669"/>
                      <a:pt x="318" y="666"/>
                    </a:cubicBezTo>
                    <a:cubicBezTo>
                      <a:pt x="619" y="599"/>
                      <a:pt x="619" y="599"/>
                      <a:pt x="619" y="599"/>
                    </a:cubicBezTo>
                    <a:cubicBezTo>
                      <a:pt x="629" y="597"/>
                      <a:pt x="639" y="593"/>
                      <a:pt x="648" y="588"/>
                    </a:cubicBezTo>
                    <a:cubicBezTo>
                      <a:pt x="657" y="583"/>
                      <a:pt x="666" y="577"/>
                      <a:pt x="673" y="570"/>
                    </a:cubicBezTo>
                    <a:cubicBezTo>
                      <a:pt x="681" y="562"/>
                      <a:pt x="688" y="554"/>
                      <a:pt x="693" y="546"/>
                    </a:cubicBezTo>
                    <a:cubicBezTo>
                      <a:pt x="699" y="537"/>
                      <a:pt x="703" y="528"/>
                      <a:pt x="706" y="519"/>
                    </a:cubicBezTo>
                    <a:cubicBezTo>
                      <a:pt x="775" y="289"/>
                      <a:pt x="775" y="289"/>
                      <a:pt x="775" y="289"/>
                    </a:cubicBezTo>
                    <a:cubicBezTo>
                      <a:pt x="776" y="285"/>
                      <a:pt x="777" y="281"/>
                      <a:pt x="777" y="277"/>
                    </a:cubicBezTo>
                    <a:cubicBezTo>
                      <a:pt x="778" y="273"/>
                      <a:pt x="778" y="269"/>
                      <a:pt x="778" y="265"/>
                    </a:cubicBezTo>
                    <a:cubicBezTo>
                      <a:pt x="778" y="261"/>
                      <a:pt x="777" y="257"/>
                      <a:pt x="777" y="253"/>
                    </a:cubicBezTo>
                    <a:cubicBezTo>
                      <a:pt x="776" y="249"/>
                      <a:pt x="775" y="245"/>
                      <a:pt x="774" y="241"/>
                    </a:cubicBezTo>
                    <a:cubicBezTo>
                      <a:pt x="773" y="237"/>
                      <a:pt x="772" y="233"/>
                      <a:pt x="771" y="229"/>
                    </a:cubicBezTo>
                    <a:cubicBezTo>
                      <a:pt x="769" y="225"/>
                      <a:pt x="767" y="222"/>
                      <a:pt x="765" y="218"/>
                    </a:cubicBezTo>
                    <a:cubicBezTo>
                      <a:pt x="763" y="214"/>
                      <a:pt x="761" y="211"/>
                      <a:pt x="759" y="207"/>
                    </a:cubicBezTo>
                    <a:cubicBezTo>
                      <a:pt x="756" y="204"/>
                      <a:pt x="754" y="201"/>
                      <a:pt x="751" y="198"/>
                    </a:cubicBezTo>
                    <a:cubicBezTo>
                      <a:pt x="604" y="37"/>
                      <a:pt x="604" y="37"/>
                      <a:pt x="604" y="37"/>
                    </a:cubicBezTo>
                    <a:cubicBezTo>
                      <a:pt x="598" y="31"/>
                      <a:pt x="592" y="26"/>
                      <a:pt x="585" y="22"/>
                    </a:cubicBezTo>
                    <a:cubicBezTo>
                      <a:pt x="579" y="17"/>
                      <a:pt x="571" y="13"/>
                      <a:pt x="563" y="10"/>
                    </a:cubicBezTo>
                    <a:cubicBezTo>
                      <a:pt x="555" y="7"/>
                      <a:pt x="547" y="4"/>
                      <a:pt x="538" y="3"/>
                    </a:cubicBezTo>
                    <a:cubicBezTo>
                      <a:pt x="530" y="1"/>
                      <a:pt x="522" y="0"/>
                      <a:pt x="514" y="0"/>
                    </a:cubicBezTo>
                    <a:cubicBezTo>
                      <a:pt x="272" y="8"/>
                      <a:pt x="272" y="8"/>
                      <a:pt x="272" y="8"/>
                    </a:cubicBezTo>
                    <a:cubicBezTo>
                      <a:pt x="262" y="8"/>
                      <a:pt x="253" y="9"/>
                      <a:pt x="243" y="12"/>
                    </a:cubicBezTo>
                    <a:cubicBezTo>
                      <a:pt x="234" y="14"/>
                      <a:pt x="225" y="18"/>
                      <a:pt x="216" y="22"/>
                    </a:cubicBezTo>
                    <a:cubicBezTo>
                      <a:pt x="207" y="26"/>
                      <a:pt x="199" y="31"/>
                      <a:pt x="192" y="37"/>
                    </a:cubicBezTo>
                    <a:cubicBezTo>
                      <a:pt x="184" y="42"/>
                      <a:pt x="178" y="49"/>
                      <a:pt x="173" y="55"/>
                    </a:cubicBezTo>
                    <a:cubicBezTo>
                      <a:pt x="20" y="269"/>
                      <a:pt x="20" y="269"/>
                      <a:pt x="20" y="269"/>
                    </a:cubicBezTo>
                    <a:cubicBezTo>
                      <a:pt x="17" y="274"/>
                      <a:pt x="15" y="278"/>
                      <a:pt x="12" y="283"/>
                    </a:cubicBezTo>
                    <a:cubicBezTo>
                      <a:pt x="10" y="288"/>
                      <a:pt x="8" y="293"/>
                      <a:pt x="6" y="298"/>
                    </a:cubicBezTo>
                    <a:cubicBezTo>
                      <a:pt x="4" y="303"/>
                      <a:pt x="3" y="308"/>
                      <a:pt x="2" y="313"/>
                    </a:cubicBezTo>
                    <a:cubicBezTo>
                      <a:pt x="1" y="318"/>
                      <a:pt x="0" y="323"/>
                      <a:pt x="0" y="329"/>
                    </a:cubicBezTo>
                  </a:path>
                </a:pathLst>
              </a:custGeom>
              <a:solidFill>
                <a:srgbClr val="365B7C"/>
              </a:solidFill>
              <a:ln w="25400">
                <a:noFill/>
              </a:ln>
              <a:effectLst>
                <a:innerShdw blurRad="63500" dist="25400" dir="13500000">
                  <a:prstClr val="black">
                    <a:alpha val="50000"/>
                  </a:prstClr>
                </a:innerShdw>
              </a:effectLst>
            </p:spPr>
            <p:txBody>
              <a:bodyPr vert="horz" wrap="square" lIns="91440" tIns="45720" rIns="91440" bIns="45720" numCol="1" anchor="t" anchorCtr="0" compatLnSpc="1"/>
              <a:lstStyle/>
              <a:p>
                <a:endParaRPr lang="zh-CN" altLang="en-US"/>
              </a:p>
            </p:txBody>
          </p:sp>
          <p:sp>
            <p:nvSpPr>
              <p:cNvPr id="16" name="Freeform 21"/>
              <p:cNvSpPr/>
              <p:nvPr/>
            </p:nvSpPr>
            <p:spPr bwMode="auto">
              <a:xfrm>
                <a:off x="6236987" y="3914074"/>
                <a:ext cx="1572890" cy="1813038"/>
              </a:xfrm>
              <a:custGeom>
                <a:avLst/>
                <a:gdLst>
                  <a:gd name="T0" fmla="*/ 3 w 606"/>
                  <a:gd name="T1" fmla="*/ 368 h 699"/>
                  <a:gd name="T2" fmla="*/ 8 w 606"/>
                  <a:gd name="T3" fmla="*/ 384 h 699"/>
                  <a:gd name="T4" fmla="*/ 14 w 606"/>
                  <a:gd name="T5" fmla="*/ 399 h 699"/>
                  <a:gd name="T6" fmla="*/ 22 w 606"/>
                  <a:gd name="T7" fmla="*/ 413 h 699"/>
                  <a:gd name="T8" fmla="*/ 31 w 606"/>
                  <a:gd name="T9" fmla="*/ 426 h 699"/>
                  <a:gd name="T10" fmla="*/ 224 w 606"/>
                  <a:gd name="T11" fmla="*/ 656 h 699"/>
                  <a:gd name="T12" fmla="*/ 249 w 606"/>
                  <a:gd name="T13" fmla="*/ 679 h 699"/>
                  <a:gd name="T14" fmla="*/ 278 w 606"/>
                  <a:gd name="T15" fmla="*/ 693 h 699"/>
                  <a:gd name="T16" fmla="*/ 308 w 606"/>
                  <a:gd name="T17" fmla="*/ 699 h 699"/>
                  <a:gd name="T18" fmla="*/ 336 w 606"/>
                  <a:gd name="T19" fmla="*/ 694 h 699"/>
                  <a:gd name="T20" fmla="*/ 557 w 606"/>
                  <a:gd name="T21" fmla="*/ 612 h 699"/>
                  <a:gd name="T22" fmla="*/ 577 w 606"/>
                  <a:gd name="T23" fmla="*/ 600 h 699"/>
                  <a:gd name="T24" fmla="*/ 592 w 606"/>
                  <a:gd name="T25" fmla="*/ 579 h 699"/>
                  <a:gd name="T26" fmla="*/ 602 w 606"/>
                  <a:gd name="T27" fmla="*/ 554 h 699"/>
                  <a:gd name="T28" fmla="*/ 606 w 606"/>
                  <a:gd name="T29" fmla="*/ 526 h 699"/>
                  <a:gd name="T30" fmla="*/ 605 w 606"/>
                  <a:gd name="T31" fmla="*/ 286 h 699"/>
                  <a:gd name="T32" fmla="*/ 604 w 606"/>
                  <a:gd name="T33" fmla="*/ 274 h 699"/>
                  <a:gd name="T34" fmla="*/ 602 w 606"/>
                  <a:gd name="T35" fmla="*/ 261 h 699"/>
                  <a:gd name="T36" fmla="*/ 598 w 606"/>
                  <a:gd name="T37" fmla="*/ 249 h 699"/>
                  <a:gd name="T38" fmla="*/ 593 w 606"/>
                  <a:gd name="T39" fmla="*/ 236 h 699"/>
                  <a:gd name="T40" fmla="*/ 587 w 606"/>
                  <a:gd name="T41" fmla="*/ 224 h 699"/>
                  <a:gd name="T42" fmla="*/ 581 w 606"/>
                  <a:gd name="T43" fmla="*/ 213 h 699"/>
                  <a:gd name="T44" fmla="*/ 573 w 606"/>
                  <a:gd name="T45" fmla="*/ 202 h 699"/>
                  <a:gd name="T46" fmla="*/ 564 w 606"/>
                  <a:gd name="T47" fmla="*/ 192 h 699"/>
                  <a:gd name="T48" fmla="*/ 407 w 606"/>
                  <a:gd name="T49" fmla="*/ 33 h 699"/>
                  <a:gd name="T50" fmla="*/ 388 w 606"/>
                  <a:gd name="T51" fmla="*/ 18 h 699"/>
                  <a:gd name="T52" fmla="*/ 368 w 606"/>
                  <a:gd name="T53" fmla="*/ 7 h 699"/>
                  <a:gd name="T54" fmla="*/ 346 w 606"/>
                  <a:gd name="T55" fmla="*/ 1 h 699"/>
                  <a:gd name="T56" fmla="*/ 326 w 606"/>
                  <a:gd name="T57" fmla="*/ 0 h 699"/>
                  <a:gd name="T58" fmla="*/ 135 w 606"/>
                  <a:gd name="T59" fmla="*/ 22 h 699"/>
                  <a:gd name="T60" fmla="*/ 114 w 606"/>
                  <a:gd name="T61" fmla="*/ 28 h 699"/>
                  <a:gd name="T62" fmla="*/ 95 w 606"/>
                  <a:gd name="T63" fmla="*/ 40 h 699"/>
                  <a:gd name="T64" fmla="*/ 80 w 606"/>
                  <a:gd name="T65" fmla="*/ 57 h 699"/>
                  <a:gd name="T66" fmla="*/ 70 w 606"/>
                  <a:gd name="T67" fmla="*/ 77 h 699"/>
                  <a:gd name="T68" fmla="*/ 4 w 606"/>
                  <a:gd name="T69" fmla="*/ 306 h 699"/>
                  <a:gd name="T70" fmla="*/ 1 w 606"/>
                  <a:gd name="T71" fmla="*/ 321 h 699"/>
                  <a:gd name="T72" fmla="*/ 0 w 606"/>
                  <a:gd name="T73" fmla="*/ 336 h 699"/>
                  <a:gd name="T74" fmla="*/ 1 w 606"/>
                  <a:gd name="T75" fmla="*/ 352 h 699"/>
                  <a:gd name="T76" fmla="*/ 3 w 606"/>
                  <a:gd name="T77" fmla="*/ 368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06" h="699">
                    <a:moveTo>
                      <a:pt x="3" y="368"/>
                    </a:moveTo>
                    <a:cubicBezTo>
                      <a:pt x="5" y="373"/>
                      <a:pt x="6" y="379"/>
                      <a:pt x="8" y="384"/>
                    </a:cubicBezTo>
                    <a:cubicBezTo>
                      <a:pt x="10" y="389"/>
                      <a:pt x="12" y="394"/>
                      <a:pt x="14" y="399"/>
                    </a:cubicBezTo>
                    <a:cubicBezTo>
                      <a:pt x="16" y="404"/>
                      <a:pt x="19" y="409"/>
                      <a:pt x="22" y="413"/>
                    </a:cubicBezTo>
                    <a:cubicBezTo>
                      <a:pt x="24" y="418"/>
                      <a:pt x="27" y="422"/>
                      <a:pt x="31" y="426"/>
                    </a:cubicBezTo>
                    <a:cubicBezTo>
                      <a:pt x="224" y="656"/>
                      <a:pt x="224" y="656"/>
                      <a:pt x="224" y="656"/>
                    </a:cubicBezTo>
                    <a:cubicBezTo>
                      <a:pt x="231" y="665"/>
                      <a:pt x="240" y="673"/>
                      <a:pt x="249" y="679"/>
                    </a:cubicBezTo>
                    <a:cubicBezTo>
                      <a:pt x="258" y="685"/>
                      <a:pt x="268" y="690"/>
                      <a:pt x="278" y="693"/>
                    </a:cubicBezTo>
                    <a:cubicBezTo>
                      <a:pt x="288" y="697"/>
                      <a:pt x="298" y="698"/>
                      <a:pt x="308" y="699"/>
                    </a:cubicBezTo>
                    <a:cubicBezTo>
                      <a:pt x="318" y="699"/>
                      <a:pt x="327" y="697"/>
                      <a:pt x="336" y="694"/>
                    </a:cubicBezTo>
                    <a:cubicBezTo>
                      <a:pt x="557" y="612"/>
                      <a:pt x="557" y="612"/>
                      <a:pt x="557" y="612"/>
                    </a:cubicBezTo>
                    <a:cubicBezTo>
                      <a:pt x="564" y="610"/>
                      <a:pt x="571" y="605"/>
                      <a:pt x="577" y="600"/>
                    </a:cubicBezTo>
                    <a:cubicBezTo>
                      <a:pt x="583" y="594"/>
                      <a:pt x="588" y="587"/>
                      <a:pt x="592" y="579"/>
                    </a:cubicBezTo>
                    <a:cubicBezTo>
                      <a:pt x="596" y="572"/>
                      <a:pt x="600" y="563"/>
                      <a:pt x="602" y="554"/>
                    </a:cubicBezTo>
                    <a:cubicBezTo>
                      <a:pt x="605" y="545"/>
                      <a:pt x="606" y="535"/>
                      <a:pt x="606" y="526"/>
                    </a:cubicBezTo>
                    <a:cubicBezTo>
                      <a:pt x="605" y="286"/>
                      <a:pt x="605" y="286"/>
                      <a:pt x="605" y="286"/>
                    </a:cubicBezTo>
                    <a:cubicBezTo>
                      <a:pt x="605" y="282"/>
                      <a:pt x="605" y="278"/>
                      <a:pt x="604" y="274"/>
                    </a:cubicBezTo>
                    <a:cubicBezTo>
                      <a:pt x="604" y="270"/>
                      <a:pt x="603" y="265"/>
                      <a:pt x="602" y="261"/>
                    </a:cubicBezTo>
                    <a:cubicBezTo>
                      <a:pt x="601" y="257"/>
                      <a:pt x="600" y="253"/>
                      <a:pt x="598" y="249"/>
                    </a:cubicBezTo>
                    <a:cubicBezTo>
                      <a:pt x="597" y="244"/>
                      <a:pt x="595" y="240"/>
                      <a:pt x="593" y="236"/>
                    </a:cubicBezTo>
                    <a:cubicBezTo>
                      <a:pt x="592" y="232"/>
                      <a:pt x="590" y="228"/>
                      <a:pt x="587" y="224"/>
                    </a:cubicBezTo>
                    <a:cubicBezTo>
                      <a:pt x="585" y="220"/>
                      <a:pt x="583" y="216"/>
                      <a:pt x="581" y="213"/>
                    </a:cubicBezTo>
                    <a:cubicBezTo>
                      <a:pt x="578" y="209"/>
                      <a:pt x="576" y="205"/>
                      <a:pt x="573" y="202"/>
                    </a:cubicBezTo>
                    <a:cubicBezTo>
                      <a:pt x="570" y="199"/>
                      <a:pt x="567" y="195"/>
                      <a:pt x="564" y="192"/>
                    </a:cubicBezTo>
                    <a:cubicBezTo>
                      <a:pt x="407" y="33"/>
                      <a:pt x="407" y="33"/>
                      <a:pt x="407" y="33"/>
                    </a:cubicBezTo>
                    <a:cubicBezTo>
                      <a:pt x="401" y="28"/>
                      <a:pt x="395" y="23"/>
                      <a:pt x="388" y="18"/>
                    </a:cubicBezTo>
                    <a:cubicBezTo>
                      <a:pt x="382" y="14"/>
                      <a:pt x="375" y="10"/>
                      <a:pt x="368" y="7"/>
                    </a:cubicBezTo>
                    <a:cubicBezTo>
                      <a:pt x="361" y="4"/>
                      <a:pt x="353" y="2"/>
                      <a:pt x="346" y="1"/>
                    </a:cubicBezTo>
                    <a:cubicBezTo>
                      <a:pt x="339" y="0"/>
                      <a:pt x="332" y="0"/>
                      <a:pt x="326" y="0"/>
                    </a:cubicBezTo>
                    <a:cubicBezTo>
                      <a:pt x="135" y="22"/>
                      <a:pt x="135" y="22"/>
                      <a:pt x="135" y="22"/>
                    </a:cubicBezTo>
                    <a:cubicBezTo>
                      <a:pt x="128" y="23"/>
                      <a:pt x="121" y="25"/>
                      <a:pt x="114" y="28"/>
                    </a:cubicBezTo>
                    <a:cubicBezTo>
                      <a:pt x="107" y="31"/>
                      <a:pt x="101" y="35"/>
                      <a:pt x="95" y="40"/>
                    </a:cubicBezTo>
                    <a:cubicBezTo>
                      <a:pt x="89" y="45"/>
                      <a:pt x="84" y="51"/>
                      <a:pt x="80" y="57"/>
                    </a:cubicBezTo>
                    <a:cubicBezTo>
                      <a:pt x="75" y="63"/>
                      <a:pt x="72" y="70"/>
                      <a:pt x="70" y="77"/>
                    </a:cubicBezTo>
                    <a:cubicBezTo>
                      <a:pt x="4" y="306"/>
                      <a:pt x="4" y="306"/>
                      <a:pt x="4" y="306"/>
                    </a:cubicBezTo>
                    <a:cubicBezTo>
                      <a:pt x="3" y="311"/>
                      <a:pt x="2" y="316"/>
                      <a:pt x="1" y="321"/>
                    </a:cubicBezTo>
                    <a:cubicBezTo>
                      <a:pt x="1" y="326"/>
                      <a:pt x="0" y="331"/>
                      <a:pt x="0" y="336"/>
                    </a:cubicBezTo>
                    <a:cubicBezTo>
                      <a:pt x="0" y="341"/>
                      <a:pt x="0" y="347"/>
                      <a:pt x="1" y="352"/>
                    </a:cubicBezTo>
                    <a:cubicBezTo>
                      <a:pt x="1" y="357"/>
                      <a:pt x="2" y="363"/>
                      <a:pt x="3" y="368"/>
                    </a:cubicBezTo>
                  </a:path>
                </a:pathLst>
              </a:custGeom>
              <a:solidFill>
                <a:srgbClr val="F8AD94"/>
              </a:solidFill>
              <a:ln w="25400">
                <a:noFill/>
              </a:ln>
              <a:effectLst>
                <a:innerShdw blurRad="63500" dist="25400" dir="13500000">
                  <a:prstClr val="black">
                    <a:alpha val="50000"/>
                  </a:prstClr>
                </a:innerShdw>
              </a:effectLst>
            </p:spPr>
            <p:txBody>
              <a:bodyPr vert="horz" wrap="square" lIns="91440" tIns="45720" rIns="91440" bIns="45720" numCol="1" anchor="t" anchorCtr="0" compatLnSpc="1"/>
              <a:lstStyle/>
              <a:p>
                <a:endParaRPr lang="zh-CN" altLang="en-US"/>
              </a:p>
            </p:txBody>
          </p:sp>
          <p:sp>
            <p:nvSpPr>
              <p:cNvPr id="17" name="Freeform 29"/>
              <p:cNvSpPr>
                <a:spLocks noChangeAspect="1"/>
              </p:cNvSpPr>
              <p:nvPr/>
            </p:nvSpPr>
            <p:spPr bwMode="auto">
              <a:xfrm>
                <a:off x="7371459" y="3158305"/>
                <a:ext cx="1125065" cy="1148246"/>
              </a:xfrm>
              <a:custGeom>
                <a:avLst/>
                <a:gdLst>
                  <a:gd name="T0" fmla="*/ 7 w 446"/>
                  <a:gd name="T1" fmla="*/ 225 h 455"/>
                  <a:gd name="T2" fmla="*/ 12 w 446"/>
                  <a:gd name="T3" fmla="*/ 235 h 455"/>
                  <a:gd name="T4" fmla="*/ 18 w 446"/>
                  <a:gd name="T5" fmla="*/ 246 h 455"/>
                  <a:gd name="T6" fmla="*/ 25 w 446"/>
                  <a:gd name="T7" fmla="*/ 255 h 455"/>
                  <a:gd name="T8" fmla="*/ 33 w 446"/>
                  <a:gd name="T9" fmla="*/ 264 h 455"/>
                  <a:gd name="T10" fmla="*/ 189 w 446"/>
                  <a:gd name="T11" fmla="*/ 421 h 455"/>
                  <a:gd name="T12" fmla="*/ 209 w 446"/>
                  <a:gd name="T13" fmla="*/ 437 h 455"/>
                  <a:gd name="T14" fmla="*/ 230 w 446"/>
                  <a:gd name="T15" fmla="*/ 448 h 455"/>
                  <a:gd name="T16" fmla="*/ 251 w 446"/>
                  <a:gd name="T17" fmla="*/ 454 h 455"/>
                  <a:gd name="T18" fmla="*/ 270 w 446"/>
                  <a:gd name="T19" fmla="*/ 453 h 455"/>
                  <a:gd name="T20" fmla="*/ 417 w 446"/>
                  <a:gd name="T21" fmla="*/ 421 h 455"/>
                  <a:gd name="T22" fmla="*/ 430 w 446"/>
                  <a:gd name="T23" fmla="*/ 414 h 455"/>
                  <a:gd name="T24" fmla="*/ 440 w 446"/>
                  <a:gd name="T25" fmla="*/ 403 h 455"/>
                  <a:gd name="T26" fmla="*/ 445 w 446"/>
                  <a:gd name="T27" fmla="*/ 387 h 455"/>
                  <a:gd name="T28" fmla="*/ 446 w 446"/>
                  <a:gd name="T29" fmla="*/ 370 h 455"/>
                  <a:gd name="T30" fmla="*/ 426 w 446"/>
                  <a:gd name="T31" fmla="*/ 213 h 455"/>
                  <a:gd name="T32" fmla="*/ 425 w 446"/>
                  <a:gd name="T33" fmla="*/ 205 h 455"/>
                  <a:gd name="T34" fmla="*/ 422 w 446"/>
                  <a:gd name="T35" fmla="*/ 197 h 455"/>
                  <a:gd name="T36" fmla="*/ 418 w 446"/>
                  <a:gd name="T37" fmla="*/ 188 h 455"/>
                  <a:gd name="T38" fmla="*/ 414 w 446"/>
                  <a:gd name="T39" fmla="*/ 179 h 455"/>
                  <a:gd name="T40" fmla="*/ 408 w 446"/>
                  <a:gd name="T41" fmla="*/ 170 h 455"/>
                  <a:gd name="T42" fmla="*/ 402 w 446"/>
                  <a:gd name="T43" fmla="*/ 162 h 455"/>
                  <a:gd name="T44" fmla="*/ 395 w 446"/>
                  <a:gd name="T45" fmla="*/ 154 h 455"/>
                  <a:gd name="T46" fmla="*/ 388 w 446"/>
                  <a:gd name="T47" fmla="*/ 147 h 455"/>
                  <a:gd name="T48" fmla="*/ 257 w 446"/>
                  <a:gd name="T49" fmla="*/ 28 h 455"/>
                  <a:gd name="T50" fmla="*/ 242 w 446"/>
                  <a:gd name="T51" fmla="*/ 16 h 455"/>
                  <a:gd name="T52" fmla="*/ 225 w 446"/>
                  <a:gd name="T53" fmla="*/ 7 h 455"/>
                  <a:gd name="T54" fmla="*/ 209 w 446"/>
                  <a:gd name="T55" fmla="*/ 2 h 455"/>
                  <a:gd name="T56" fmla="*/ 194 w 446"/>
                  <a:gd name="T57" fmla="*/ 0 h 455"/>
                  <a:gd name="T58" fmla="*/ 58 w 446"/>
                  <a:gd name="T59" fmla="*/ 4 h 455"/>
                  <a:gd name="T60" fmla="*/ 44 w 446"/>
                  <a:gd name="T61" fmla="*/ 7 h 455"/>
                  <a:gd name="T62" fmla="*/ 32 w 446"/>
                  <a:gd name="T63" fmla="*/ 14 h 455"/>
                  <a:gd name="T64" fmla="*/ 23 w 446"/>
                  <a:gd name="T65" fmla="*/ 24 h 455"/>
                  <a:gd name="T66" fmla="*/ 18 w 446"/>
                  <a:gd name="T67" fmla="*/ 38 h 455"/>
                  <a:gd name="T68" fmla="*/ 0 w 446"/>
                  <a:gd name="T69" fmla="*/ 185 h 455"/>
                  <a:gd name="T70" fmla="*/ 0 w 446"/>
                  <a:gd name="T71" fmla="*/ 194 h 455"/>
                  <a:gd name="T72" fmla="*/ 1 w 446"/>
                  <a:gd name="T73" fmla="*/ 204 h 455"/>
                  <a:gd name="T74" fmla="*/ 4 w 446"/>
                  <a:gd name="T75" fmla="*/ 215 h 455"/>
                  <a:gd name="T76" fmla="*/ 7 w 446"/>
                  <a:gd name="T77" fmla="*/ 225 h 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46" h="455">
                    <a:moveTo>
                      <a:pt x="7" y="225"/>
                    </a:moveTo>
                    <a:cubicBezTo>
                      <a:pt x="9" y="229"/>
                      <a:pt x="10" y="232"/>
                      <a:pt x="12" y="235"/>
                    </a:cubicBezTo>
                    <a:cubicBezTo>
                      <a:pt x="14" y="239"/>
                      <a:pt x="16" y="242"/>
                      <a:pt x="18" y="246"/>
                    </a:cubicBezTo>
                    <a:cubicBezTo>
                      <a:pt x="20" y="249"/>
                      <a:pt x="23" y="252"/>
                      <a:pt x="25" y="255"/>
                    </a:cubicBezTo>
                    <a:cubicBezTo>
                      <a:pt x="27" y="258"/>
                      <a:pt x="30" y="261"/>
                      <a:pt x="33" y="264"/>
                    </a:cubicBezTo>
                    <a:cubicBezTo>
                      <a:pt x="189" y="421"/>
                      <a:pt x="189" y="421"/>
                      <a:pt x="189" y="421"/>
                    </a:cubicBezTo>
                    <a:cubicBezTo>
                      <a:pt x="195" y="427"/>
                      <a:pt x="202" y="432"/>
                      <a:pt x="209" y="437"/>
                    </a:cubicBezTo>
                    <a:cubicBezTo>
                      <a:pt x="215" y="441"/>
                      <a:pt x="223" y="445"/>
                      <a:pt x="230" y="448"/>
                    </a:cubicBezTo>
                    <a:cubicBezTo>
                      <a:pt x="237" y="451"/>
                      <a:pt x="244" y="453"/>
                      <a:pt x="251" y="454"/>
                    </a:cubicBezTo>
                    <a:cubicBezTo>
                      <a:pt x="258" y="455"/>
                      <a:pt x="264" y="454"/>
                      <a:pt x="270" y="453"/>
                    </a:cubicBezTo>
                    <a:cubicBezTo>
                      <a:pt x="417" y="421"/>
                      <a:pt x="417" y="421"/>
                      <a:pt x="417" y="421"/>
                    </a:cubicBezTo>
                    <a:cubicBezTo>
                      <a:pt x="422" y="419"/>
                      <a:pt x="427" y="417"/>
                      <a:pt x="430" y="414"/>
                    </a:cubicBezTo>
                    <a:cubicBezTo>
                      <a:pt x="434" y="411"/>
                      <a:pt x="438" y="407"/>
                      <a:pt x="440" y="403"/>
                    </a:cubicBezTo>
                    <a:cubicBezTo>
                      <a:pt x="443" y="398"/>
                      <a:pt x="444" y="393"/>
                      <a:pt x="445" y="387"/>
                    </a:cubicBezTo>
                    <a:cubicBezTo>
                      <a:pt x="446" y="382"/>
                      <a:pt x="446" y="376"/>
                      <a:pt x="446" y="370"/>
                    </a:cubicBezTo>
                    <a:cubicBezTo>
                      <a:pt x="426" y="213"/>
                      <a:pt x="426" y="213"/>
                      <a:pt x="426" y="213"/>
                    </a:cubicBezTo>
                    <a:cubicBezTo>
                      <a:pt x="426" y="211"/>
                      <a:pt x="425" y="208"/>
                      <a:pt x="425" y="205"/>
                    </a:cubicBezTo>
                    <a:cubicBezTo>
                      <a:pt x="424" y="202"/>
                      <a:pt x="423" y="199"/>
                      <a:pt x="422" y="197"/>
                    </a:cubicBezTo>
                    <a:cubicBezTo>
                      <a:pt x="421" y="194"/>
                      <a:pt x="420" y="191"/>
                      <a:pt x="418" y="188"/>
                    </a:cubicBezTo>
                    <a:cubicBezTo>
                      <a:pt x="417" y="185"/>
                      <a:pt x="415" y="182"/>
                      <a:pt x="414" y="179"/>
                    </a:cubicBezTo>
                    <a:cubicBezTo>
                      <a:pt x="412" y="176"/>
                      <a:pt x="410" y="173"/>
                      <a:pt x="408" y="170"/>
                    </a:cubicBezTo>
                    <a:cubicBezTo>
                      <a:pt x="406" y="168"/>
                      <a:pt x="404" y="165"/>
                      <a:pt x="402" y="162"/>
                    </a:cubicBezTo>
                    <a:cubicBezTo>
                      <a:pt x="400" y="160"/>
                      <a:pt x="398" y="157"/>
                      <a:pt x="395" y="154"/>
                    </a:cubicBezTo>
                    <a:cubicBezTo>
                      <a:pt x="393" y="152"/>
                      <a:pt x="391" y="150"/>
                      <a:pt x="388" y="147"/>
                    </a:cubicBezTo>
                    <a:cubicBezTo>
                      <a:pt x="257" y="28"/>
                      <a:pt x="257" y="28"/>
                      <a:pt x="257" y="28"/>
                    </a:cubicBezTo>
                    <a:cubicBezTo>
                      <a:pt x="252" y="23"/>
                      <a:pt x="247" y="20"/>
                      <a:pt x="242" y="16"/>
                    </a:cubicBezTo>
                    <a:cubicBezTo>
                      <a:pt x="236" y="13"/>
                      <a:pt x="231" y="10"/>
                      <a:pt x="225" y="7"/>
                    </a:cubicBezTo>
                    <a:cubicBezTo>
                      <a:pt x="220" y="5"/>
                      <a:pt x="214" y="3"/>
                      <a:pt x="209" y="2"/>
                    </a:cubicBezTo>
                    <a:cubicBezTo>
                      <a:pt x="204" y="0"/>
                      <a:pt x="198" y="0"/>
                      <a:pt x="194" y="0"/>
                    </a:cubicBezTo>
                    <a:cubicBezTo>
                      <a:pt x="58" y="4"/>
                      <a:pt x="58" y="4"/>
                      <a:pt x="58" y="4"/>
                    </a:cubicBezTo>
                    <a:cubicBezTo>
                      <a:pt x="53" y="4"/>
                      <a:pt x="48" y="5"/>
                      <a:pt x="44" y="7"/>
                    </a:cubicBezTo>
                    <a:cubicBezTo>
                      <a:pt x="39" y="8"/>
                      <a:pt x="35" y="11"/>
                      <a:pt x="32" y="14"/>
                    </a:cubicBezTo>
                    <a:cubicBezTo>
                      <a:pt x="28" y="17"/>
                      <a:pt x="25" y="20"/>
                      <a:pt x="23" y="24"/>
                    </a:cubicBezTo>
                    <a:cubicBezTo>
                      <a:pt x="20" y="29"/>
                      <a:pt x="19" y="33"/>
                      <a:pt x="18" y="38"/>
                    </a:cubicBezTo>
                    <a:cubicBezTo>
                      <a:pt x="0" y="185"/>
                      <a:pt x="0" y="185"/>
                      <a:pt x="0" y="185"/>
                    </a:cubicBezTo>
                    <a:cubicBezTo>
                      <a:pt x="0" y="188"/>
                      <a:pt x="0" y="191"/>
                      <a:pt x="0" y="194"/>
                    </a:cubicBezTo>
                    <a:cubicBezTo>
                      <a:pt x="0" y="198"/>
                      <a:pt x="1" y="201"/>
                      <a:pt x="1" y="204"/>
                    </a:cubicBezTo>
                    <a:cubicBezTo>
                      <a:pt x="2" y="208"/>
                      <a:pt x="3" y="211"/>
                      <a:pt x="4" y="215"/>
                    </a:cubicBezTo>
                    <a:cubicBezTo>
                      <a:pt x="5" y="218"/>
                      <a:pt x="6" y="222"/>
                      <a:pt x="7" y="225"/>
                    </a:cubicBezTo>
                  </a:path>
                </a:pathLst>
              </a:custGeom>
              <a:solidFill>
                <a:srgbClr val="D06F83"/>
              </a:solidFill>
              <a:ln w="25400">
                <a:noFill/>
              </a:ln>
              <a:effectLst>
                <a:innerShdw blurRad="63500" dist="25400" dir="13500000">
                  <a:prstClr val="black">
                    <a:alpha val="50000"/>
                  </a:prstClr>
                </a:innerShdw>
              </a:effectLst>
            </p:spPr>
            <p:txBody>
              <a:bodyPr vert="horz" wrap="square" lIns="91440" tIns="45720" rIns="91440" bIns="45720" numCol="1" anchor="t" anchorCtr="0" compatLnSpc="1"/>
              <a:lstStyle/>
              <a:p>
                <a:endParaRPr lang="zh-CN" altLang="en-US"/>
              </a:p>
            </p:txBody>
          </p:sp>
          <p:sp>
            <p:nvSpPr>
              <p:cNvPr id="19" name="Freeform 13"/>
              <p:cNvSpPr>
                <a:spLocks noChangeAspect="1"/>
              </p:cNvSpPr>
              <p:nvPr/>
            </p:nvSpPr>
            <p:spPr bwMode="auto">
              <a:xfrm>
                <a:off x="6874553" y="2155728"/>
                <a:ext cx="951978" cy="789258"/>
              </a:xfrm>
              <a:custGeom>
                <a:avLst/>
                <a:gdLst>
                  <a:gd name="T0" fmla="*/ 5 w 382"/>
                  <a:gd name="T1" fmla="*/ 141 h 317"/>
                  <a:gd name="T2" fmla="*/ 8 w 382"/>
                  <a:gd name="T3" fmla="*/ 148 h 317"/>
                  <a:gd name="T4" fmla="*/ 12 w 382"/>
                  <a:gd name="T5" fmla="*/ 156 h 317"/>
                  <a:gd name="T6" fmla="*/ 18 w 382"/>
                  <a:gd name="T7" fmla="*/ 163 h 317"/>
                  <a:gd name="T8" fmla="*/ 24 w 382"/>
                  <a:gd name="T9" fmla="*/ 169 h 317"/>
                  <a:gd name="T10" fmla="*/ 149 w 382"/>
                  <a:gd name="T11" fmla="*/ 287 h 317"/>
                  <a:gd name="T12" fmla="*/ 164 w 382"/>
                  <a:gd name="T13" fmla="*/ 299 h 317"/>
                  <a:gd name="T14" fmla="*/ 182 w 382"/>
                  <a:gd name="T15" fmla="*/ 309 h 317"/>
                  <a:gd name="T16" fmla="*/ 200 w 382"/>
                  <a:gd name="T17" fmla="*/ 315 h 317"/>
                  <a:gd name="T18" fmla="*/ 216 w 382"/>
                  <a:gd name="T19" fmla="*/ 317 h 317"/>
                  <a:gd name="T20" fmla="*/ 351 w 382"/>
                  <a:gd name="T21" fmla="*/ 314 h 317"/>
                  <a:gd name="T22" fmla="*/ 364 w 382"/>
                  <a:gd name="T23" fmla="*/ 311 h 317"/>
                  <a:gd name="T24" fmla="*/ 374 w 382"/>
                  <a:gd name="T25" fmla="*/ 305 h 317"/>
                  <a:gd name="T26" fmla="*/ 380 w 382"/>
                  <a:gd name="T27" fmla="*/ 296 h 317"/>
                  <a:gd name="T28" fmla="*/ 382 w 382"/>
                  <a:gd name="T29" fmla="*/ 285 h 317"/>
                  <a:gd name="T30" fmla="*/ 382 w 382"/>
                  <a:gd name="T31" fmla="*/ 180 h 317"/>
                  <a:gd name="T32" fmla="*/ 382 w 382"/>
                  <a:gd name="T33" fmla="*/ 175 h 317"/>
                  <a:gd name="T34" fmla="*/ 380 w 382"/>
                  <a:gd name="T35" fmla="*/ 169 h 317"/>
                  <a:gd name="T36" fmla="*/ 377 w 382"/>
                  <a:gd name="T37" fmla="*/ 163 h 317"/>
                  <a:gd name="T38" fmla="*/ 374 w 382"/>
                  <a:gd name="T39" fmla="*/ 156 h 317"/>
                  <a:gd name="T40" fmla="*/ 370 w 382"/>
                  <a:gd name="T41" fmla="*/ 150 h 317"/>
                  <a:gd name="T42" fmla="*/ 365 w 382"/>
                  <a:gd name="T43" fmla="*/ 144 h 317"/>
                  <a:gd name="T44" fmla="*/ 360 w 382"/>
                  <a:gd name="T45" fmla="*/ 138 h 317"/>
                  <a:gd name="T46" fmla="*/ 354 w 382"/>
                  <a:gd name="T47" fmla="*/ 132 h 317"/>
                  <a:gd name="T48" fmla="*/ 246 w 382"/>
                  <a:gd name="T49" fmla="*/ 37 h 317"/>
                  <a:gd name="T50" fmla="*/ 233 w 382"/>
                  <a:gd name="T51" fmla="*/ 28 h 317"/>
                  <a:gd name="T52" fmla="*/ 219 w 382"/>
                  <a:gd name="T53" fmla="*/ 20 h 317"/>
                  <a:gd name="T54" fmla="*/ 204 w 382"/>
                  <a:gd name="T55" fmla="*/ 14 h 317"/>
                  <a:gd name="T56" fmla="*/ 191 w 382"/>
                  <a:gd name="T57" fmla="*/ 12 h 317"/>
                  <a:gd name="T58" fmla="*/ 67 w 382"/>
                  <a:gd name="T59" fmla="*/ 0 h 317"/>
                  <a:gd name="T60" fmla="*/ 54 w 382"/>
                  <a:gd name="T61" fmla="*/ 0 h 317"/>
                  <a:gd name="T62" fmla="*/ 42 w 382"/>
                  <a:gd name="T63" fmla="*/ 4 h 317"/>
                  <a:gd name="T64" fmla="*/ 34 w 382"/>
                  <a:gd name="T65" fmla="*/ 10 h 317"/>
                  <a:gd name="T66" fmla="*/ 29 w 382"/>
                  <a:gd name="T67" fmla="*/ 19 h 317"/>
                  <a:gd name="T68" fmla="*/ 2 w 382"/>
                  <a:gd name="T69" fmla="*/ 114 h 317"/>
                  <a:gd name="T70" fmla="*/ 1 w 382"/>
                  <a:gd name="T71" fmla="*/ 120 h 317"/>
                  <a:gd name="T72" fmla="*/ 1 w 382"/>
                  <a:gd name="T73" fmla="*/ 127 h 317"/>
                  <a:gd name="T74" fmla="*/ 2 w 382"/>
                  <a:gd name="T75" fmla="*/ 134 h 317"/>
                  <a:gd name="T76" fmla="*/ 5 w 382"/>
                  <a:gd name="T77" fmla="*/ 141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82" h="317">
                    <a:moveTo>
                      <a:pt x="5" y="141"/>
                    </a:moveTo>
                    <a:cubicBezTo>
                      <a:pt x="6" y="143"/>
                      <a:pt x="7" y="146"/>
                      <a:pt x="8" y="148"/>
                    </a:cubicBezTo>
                    <a:cubicBezTo>
                      <a:pt x="9" y="151"/>
                      <a:pt x="11" y="153"/>
                      <a:pt x="12" y="156"/>
                    </a:cubicBezTo>
                    <a:cubicBezTo>
                      <a:pt x="14" y="158"/>
                      <a:pt x="16" y="160"/>
                      <a:pt x="18" y="163"/>
                    </a:cubicBezTo>
                    <a:cubicBezTo>
                      <a:pt x="20" y="165"/>
                      <a:pt x="22" y="167"/>
                      <a:pt x="24" y="169"/>
                    </a:cubicBezTo>
                    <a:cubicBezTo>
                      <a:pt x="149" y="287"/>
                      <a:pt x="149" y="287"/>
                      <a:pt x="149" y="287"/>
                    </a:cubicBezTo>
                    <a:cubicBezTo>
                      <a:pt x="153" y="292"/>
                      <a:pt x="158" y="296"/>
                      <a:pt x="164" y="299"/>
                    </a:cubicBezTo>
                    <a:cubicBezTo>
                      <a:pt x="170" y="303"/>
                      <a:pt x="176" y="306"/>
                      <a:pt x="182" y="309"/>
                    </a:cubicBezTo>
                    <a:cubicBezTo>
                      <a:pt x="188" y="311"/>
                      <a:pt x="194" y="314"/>
                      <a:pt x="200" y="315"/>
                    </a:cubicBezTo>
                    <a:cubicBezTo>
                      <a:pt x="206" y="316"/>
                      <a:pt x="211" y="317"/>
                      <a:pt x="216" y="317"/>
                    </a:cubicBezTo>
                    <a:cubicBezTo>
                      <a:pt x="351" y="314"/>
                      <a:pt x="351" y="314"/>
                      <a:pt x="351" y="314"/>
                    </a:cubicBezTo>
                    <a:cubicBezTo>
                      <a:pt x="356" y="314"/>
                      <a:pt x="360" y="313"/>
                      <a:pt x="364" y="311"/>
                    </a:cubicBezTo>
                    <a:cubicBezTo>
                      <a:pt x="368" y="310"/>
                      <a:pt x="371" y="308"/>
                      <a:pt x="374" y="305"/>
                    </a:cubicBezTo>
                    <a:cubicBezTo>
                      <a:pt x="377" y="303"/>
                      <a:pt x="379" y="299"/>
                      <a:pt x="380" y="296"/>
                    </a:cubicBezTo>
                    <a:cubicBezTo>
                      <a:pt x="382" y="293"/>
                      <a:pt x="382" y="289"/>
                      <a:pt x="382" y="285"/>
                    </a:cubicBezTo>
                    <a:cubicBezTo>
                      <a:pt x="382" y="180"/>
                      <a:pt x="382" y="180"/>
                      <a:pt x="382" y="180"/>
                    </a:cubicBezTo>
                    <a:cubicBezTo>
                      <a:pt x="382" y="179"/>
                      <a:pt x="382" y="177"/>
                      <a:pt x="382" y="175"/>
                    </a:cubicBezTo>
                    <a:cubicBezTo>
                      <a:pt x="381" y="173"/>
                      <a:pt x="381" y="171"/>
                      <a:pt x="380" y="169"/>
                    </a:cubicBezTo>
                    <a:cubicBezTo>
                      <a:pt x="379" y="167"/>
                      <a:pt x="378" y="165"/>
                      <a:pt x="377" y="163"/>
                    </a:cubicBezTo>
                    <a:cubicBezTo>
                      <a:pt x="376" y="161"/>
                      <a:pt x="375" y="158"/>
                      <a:pt x="374" y="156"/>
                    </a:cubicBezTo>
                    <a:cubicBezTo>
                      <a:pt x="373" y="154"/>
                      <a:pt x="372" y="152"/>
                      <a:pt x="370" y="150"/>
                    </a:cubicBezTo>
                    <a:cubicBezTo>
                      <a:pt x="369" y="148"/>
                      <a:pt x="367" y="146"/>
                      <a:pt x="365" y="144"/>
                    </a:cubicBezTo>
                    <a:cubicBezTo>
                      <a:pt x="364" y="142"/>
                      <a:pt x="362" y="140"/>
                      <a:pt x="360" y="138"/>
                    </a:cubicBezTo>
                    <a:cubicBezTo>
                      <a:pt x="358" y="136"/>
                      <a:pt x="356" y="134"/>
                      <a:pt x="354" y="132"/>
                    </a:cubicBezTo>
                    <a:cubicBezTo>
                      <a:pt x="246" y="37"/>
                      <a:pt x="246" y="37"/>
                      <a:pt x="246" y="37"/>
                    </a:cubicBezTo>
                    <a:cubicBezTo>
                      <a:pt x="242" y="34"/>
                      <a:pt x="238" y="31"/>
                      <a:pt x="233" y="28"/>
                    </a:cubicBezTo>
                    <a:cubicBezTo>
                      <a:pt x="229" y="25"/>
                      <a:pt x="224" y="22"/>
                      <a:pt x="219" y="20"/>
                    </a:cubicBezTo>
                    <a:cubicBezTo>
                      <a:pt x="214" y="18"/>
                      <a:pt x="209" y="16"/>
                      <a:pt x="204" y="14"/>
                    </a:cubicBezTo>
                    <a:cubicBezTo>
                      <a:pt x="200" y="13"/>
                      <a:pt x="195" y="12"/>
                      <a:pt x="191" y="12"/>
                    </a:cubicBezTo>
                    <a:cubicBezTo>
                      <a:pt x="67" y="0"/>
                      <a:pt x="67" y="0"/>
                      <a:pt x="67" y="0"/>
                    </a:cubicBezTo>
                    <a:cubicBezTo>
                      <a:pt x="63" y="0"/>
                      <a:pt x="58" y="0"/>
                      <a:pt x="54" y="0"/>
                    </a:cubicBezTo>
                    <a:cubicBezTo>
                      <a:pt x="50" y="1"/>
                      <a:pt x="46" y="2"/>
                      <a:pt x="42" y="4"/>
                    </a:cubicBezTo>
                    <a:cubicBezTo>
                      <a:pt x="39" y="6"/>
                      <a:pt x="36" y="8"/>
                      <a:pt x="34" y="10"/>
                    </a:cubicBezTo>
                    <a:cubicBezTo>
                      <a:pt x="31" y="13"/>
                      <a:pt x="30" y="15"/>
                      <a:pt x="29" y="19"/>
                    </a:cubicBezTo>
                    <a:cubicBezTo>
                      <a:pt x="2" y="114"/>
                      <a:pt x="2" y="114"/>
                      <a:pt x="2" y="114"/>
                    </a:cubicBezTo>
                    <a:cubicBezTo>
                      <a:pt x="1" y="116"/>
                      <a:pt x="1" y="118"/>
                      <a:pt x="1" y="120"/>
                    </a:cubicBezTo>
                    <a:cubicBezTo>
                      <a:pt x="0" y="122"/>
                      <a:pt x="0" y="125"/>
                      <a:pt x="1" y="127"/>
                    </a:cubicBezTo>
                    <a:cubicBezTo>
                      <a:pt x="1" y="129"/>
                      <a:pt x="1" y="131"/>
                      <a:pt x="2" y="134"/>
                    </a:cubicBezTo>
                    <a:cubicBezTo>
                      <a:pt x="3" y="136"/>
                      <a:pt x="4" y="139"/>
                      <a:pt x="5" y="141"/>
                    </a:cubicBezTo>
                  </a:path>
                </a:pathLst>
              </a:custGeom>
              <a:solidFill>
                <a:srgbClr val="365B7C"/>
              </a:solidFill>
              <a:ln w="25400">
                <a:noFill/>
              </a:ln>
              <a:effectLst>
                <a:innerShdw blurRad="63500" dist="50800" dir="13500000">
                  <a:prstClr val="black">
                    <a:alpha val="50000"/>
                  </a:prstClr>
                </a:innerShdw>
              </a:effectLst>
            </p:spPr>
            <p:txBody>
              <a:bodyPr vert="horz" wrap="square" lIns="91440" tIns="45720" rIns="91440" bIns="45720" numCol="1" anchor="t" anchorCtr="0" compatLnSpc="1"/>
              <a:lstStyle/>
              <a:p>
                <a:endParaRPr lang="zh-CN" altLang="en-US"/>
              </a:p>
            </p:txBody>
          </p:sp>
          <p:sp>
            <p:nvSpPr>
              <p:cNvPr id="20" name="Freeform 9"/>
              <p:cNvSpPr>
                <a:spLocks noChangeAspect="1"/>
              </p:cNvSpPr>
              <p:nvPr/>
            </p:nvSpPr>
            <p:spPr bwMode="auto">
              <a:xfrm>
                <a:off x="5626967" y="1629817"/>
                <a:ext cx="1081793" cy="748821"/>
              </a:xfrm>
              <a:custGeom>
                <a:avLst/>
                <a:gdLst>
                  <a:gd name="T0" fmla="*/ 1 w 448"/>
                  <a:gd name="T1" fmla="*/ 124 h 309"/>
                  <a:gd name="T2" fmla="*/ 3 w 448"/>
                  <a:gd name="T3" fmla="*/ 131 h 309"/>
                  <a:gd name="T4" fmla="*/ 6 w 448"/>
                  <a:gd name="T5" fmla="*/ 138 h 309"/>
                  <a:gd name="T6" fmla="*/ 11 w 448"/>
                  <a:gd name="T7" fmla="*/ 145 h 309"/>
                  <a:gd name="T8" fmla="*/ 16 w 448"/>
                  <a:gd name="T9" fmla="*/ 151 h 309"/>
                  <a:gd name="T10" fmla="*/ 134 w 448"/>
                  <a:gd name="T11" fmla="*/ 269 h 309"/>
                  <a:gd name="T12" fmla="*/ 149 w 448"/>
                  <a:gd name="T13" fmla="*/ 282 h 309"/>
                  <a:gd name="T14" fmla="*/ 168 w 448"/>
                  <a:gd name="T15" fmla="*/ 292 h 309"/>
                  <a:gd name="T16" fmla="*/ 188 w 448"/>
                  <a:gd name="T17" fmla="*/ 299 h 309"/>
                  <a:gd name="T18" fmla="*/ 208 w 448"/>
                  <a:gd name="T19" fmla="*/ 302 h 309"/>
                  <a:gd name="T20" fmla="*/ 372 w 448"/>
                  <a:gd name="T21" fmla="*/ 309 h 309"/>
                  <a:gd name="T22" fmla="*/ 388 w 448"/>
                  <a:gd name="T23" fmla="*/ 307 h 309"/>
                  <a:gd name="T24" fmla="*/ 402 w 448"/>
                  <a:gd name="T25" fmla="*/ 302 h 309"/>
                  <a:gd name="T26" fmla="*/ 412 w 448"/>
                  <a:gd name="T27" fmla="*/ 295 h 309"/>
                  <a:gd name="T28" fmla="*/ 418 w 448"/>
                  <a:gd name="T29" fmla="*/ 284 h 309"/>
                  <a:gd name="T30" fmla="*/ 447 w 448"/>
                  <a:gd name="T31" fmla="*/ 189 h 309"/>
                  <a:gd name="T32" fmla="*/ 448 w 448"/>
                  <a:gd name="T33" fmla="*/ 184 h 309"/>
                  <a:gd name="T34" fmla="*/ 447 w 448"/>
                  <a:gd name="T35" fmla="*/ 178 h 309"/>
                  <a:gd name="T36" fmla="*/ 446 w 448"/>
                  <a:gd name="T37" fmla="*/ 172 h 309"/>
                  <a:gd name="T38" fmla="*/ 444 w 448"/>
                  <a:gd name="T39" fmla="*/ 166 h 309"/>
                  <a:gd name="T40" fmla="*/ 441 w 448"/>
                  <a:gd name="T41" fmla="*/ 160 h 309"/>
                  <a:gd name="T42" fmla="*/ 437 w 448"/>
                  <a:gd name="T43" fmla="*/ 154 h 309"/>
                  <a:gd name="T44" fmla="*/ 432 w 448"/>
                  <a:gd name="T45" fmla="*/ 148 h 309"/>
                  <a:gd name="T46" fmla="*/ 427 w 448"/>
                  <a:gd name="T47" fmla="*/ 143 h 309"/>
                  <a:gd name="T48" fmla="*/ 323 w 448"/>
                  <a:gd name="T49" fmla="*/ 48 h 309"/>
                  <a:gd name="T50" fmla="*/ 310 w 448"/>
                  <a:gd name="T51" fmla="*/ 39 h 309"/>
                  <a:gd name="T52" fmla="*/ 295 w 448"/>
                  <a:gd name="T53" fmla="*/ 31 h 309"/>
                  <a:gd name="T54" fmla="*/ 279 w 448"/>
                  <a:gd name="T55" fmla="*/ 24 h 309"/>
                  <a:gd name="T56" fmla="*/ 264 w 448"/>
                  <a:gd name="T57" fmla="*/ 21 h 309"/>
                  <a:gd name="T58" fmla="*/ 118 w 448"/>
                  <a:gd name="T59" fmla="*/ 1 h 309"/>
                  <a:gd name="T60" fmla="*/ 102 w 448"/>
                  <a:gd name="T61" fmla="*/ 0 h 309"/>
                  <a:gd name="T62" fmla="*/ 87 w 448"/>
                  <a:gd name="T63" fmla="*/ 2 h 309"/>
                  <a:gd name="T64" fmla="*/ 74 w 448"/>
                  <a:gd name="T65" fmla="*/ 7 h 309"/>
                  <a:gd name="T66" fmla="*/ 66 w 448"/>
                  <a:gd name="T67" fmla="*/ 15 h 309"/>
                  <a:gd name="T68" fmla="*/ 5 w 448"/>
                  <a:gd name="T69" fmla="*/ 100 h 309"/>
                  <a:gd name="T70" fmla="*/ 2 w 448"/>
                  <a:gd name="T71" fmla="*/ 105 h 309"/>
                  <a:gd name="T72" fmla="*/ 0 w 448"/>
                  <a:gd name="T73" fmla="*/ 111 h 309"/>
                  <a:gd name="T74" fmla="*/ 0 w 448"/>
                  <a:gd name="T75" fmla="*/ 117 h 309"/>
                  <a:gd name="T76" fmla="*/ 1 w 448"/>
                  <a:gd name="T77" fmla="*/ 124 h 3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48" h="309">
                    <a:moveTo>
                      <a:pt x="1" y="124"/>
                    </a:moveTo>
                    <a:cubicBezTo>
                      <a:pt x="1" y="126"/>
                      <a:pt x="2" y="129"/>
                      <a:pt x="3" y="131"/>
                    </a:cubicBezTo>
                    <a:cubicBezTo>
                      <a:pt x="4" y="133"/>
                      <a:pt x="5" y="136"/>
                      <a:pt x="6" y="138"/>
                    </a:cubicBezTo>
                    <a:cubicBezTo>
                      <a:pt x="7" y="140"/>
                      <a:pt x="9" y="143"/>
                      <a:pt x="11" y="145"/>
                    </a:cubicBezTo>
                    <a:cubicBezTo>
                      <a:pt x="12" y="147"/>
                      <a:pt x="14" y="149"/>
                      <a:pt x="16" y="151"/>
                    </a:cubicBezTo>
                    <a:cubicBezTo>
                      <a:pt x="134" y="269"/>
                      <a:pt x="134" y="269"/>
                      <a:pt x="134" y="269"/>
                    </a:cubicBezTo>
                    <a:cubicBezTo>
                      <a:pt x="138" y="274"/>
                      <a:pt x="143" y="278"/>
                      <a:pt x="149" y="282"/>
                    </a:cubicBezTo>
                    <a:cubicBezTo>
                      <a:pt x="155" y="285"/>
                      <a:pt x="161" y="289"/>
                      <a:pt x="168" y="292"/>
                    </a:cubicBezTo>
                    <a:cubicBezTo>
                      <a:pt x="174" y="295"/>
                      <a:pt x="181" y="297"/>
                      <a:pt x="188" y="299"/>
                    </a:cubicBezTo>
                    <a:cubicBezTo>
                      <a:pt x="195" y="300"/>
                      <a:pt x="201" y="301"/>
                      <a:pt x="208" y="302"/>
                    </a:cubicBezTo>
                    <a:cubicBezTo>
                      <a:pt x="372" y="309"/>
                      <a:pt x="372" y="309"/>
                      <a:pt x="372" y="309"/>
                    </a:cubicBezTo>
                    <a:cubicBezTo>
                      <a:pt x="378" y="309"/>
                      <a:pt x="383" y="309"/>
                      <a:pt x="388" y="307"/>
                    </a:cubicBezTo>
                    <a:cubicBezTo>
                      <a:pt x="393" y="306"/>
                      <a:pt x="398" y="305"/>
                      <a:pt x="402" y="302"/>
                    </a:cubicBezTo>
                    <a:cubicBezTo>
                      <a:pt x="406" y="300"/>
                      <a:pt x="410" y="298"/>
                      <a:pt x="412" y="295"/>
                    </a:cubicBezTo>
                    <a:cubicBezTo>
                      <a:pt x="415" y="291"/>
                      <a:pt x="417" y="288"/>
                      <a:pt x="418" y="284"/>
                    </a:cubicBezTo>
                    <a:cubicBezTo>
                      <a:pt x="447" y="189"/>
                      <a:pt x="447" y="189"/>
                      <a:pt x="447" y="189"/>
                    </a:cubicBezTo>
                    <a:cubicBezTo>
                      <a:pt x="447" y="187"/>
                      <a:pt x="448" y="186"/>
                      <a:pt x="448" y="184"/>
                    </a:cubicBezTo>
                    <a:cubicBezTo>
                      <a:pt x="448" y="182"/>
                      <a:pt x="448" y="180"/>
                      <a:pt x="447" y="178"/>
                    </a:cubicBezTo>
                    <a:cubicBezTo>
                      <a:pt x="447" y="176"/>
                      <a:pt x="447" y="174"/>
                      <a:pt x="446" y="172"/>
                    </a:cubicBezTo>
                    <a:cubicBezTo>
                      <a:pt x="446" y="170"/>
                      <a:pt x="445" y="168"/>
                      <a:pt x="444" y="166"/>
                    </a:cubicBezTo>
                    <a:cubicBezTo>
                      <a:pt x="443" y="164"/>
                      <a:pt x="442" y="162"/>
                      <a:pt x="441" y="160"/>
                    </a:cubicBezTo>
                    <a:cubicBezTo>
                      <a:pt x="440" y="158"/>
                      <a:pt x="438" y="156"/>
                      <a:pt x="437" y="154"/>
                    </a:cubicBezTo>
                    <a:cubicBezTo>
                      <a:pt x="435" y="152"/>
                      <a:pt x="434" y="150"/>
                      <a:pt x="432" y="148"/>
                    </a:cubicBezTo>
                    <a:cubicBezTo>
                      <a:pt x="431" y="147"/>
                      <a:pt x="429" y="145"/>
                      <a:pt x="427" y="143"/>
                    </a:cubicBezTo>
                    <a:cubicBezTo>
                      <a:pt x="323" y="48"/>
                      <a:pt x="323" y="48"/>
                      <a:pt x="323" y="48"/>
                    </a:cubicBezTo>
                    <a:cubicBezTo>
                      <a:pt x="319" y="45"/>
                      <a:pt x="315" y="42"/>
                      <a:pt x="310" y="39"/>
                    </a:cubicBezTo>
                    <a:cubicBezTo>
                      <a:pt x="306" y="36"/>
                      <a:pt x="300" y="33"/>
                      <a:pt x="295" y="31"/>
                    </a:cubicBezTo>
                    <a:cubicBezTo>
                      <a:pt x="290" y="28"/>
                      <a:pt x="285" y="26"/>
                      <a:pt x="279" y="24"/>
                    </a:cubicBezTo>
                    <a:cubicBezTo>
                      <a:pt x="274" y="23"/>
                      <a:pt x="269" y="21"/>
                      <a:pt x="264" y="21"/>
                    </a:cubicBezTo>
                    <a:cubicBezTo>
                      <a:pt x="118" y="1"/>
                      <a:pt x="118" y="1"/>
                      <a:pt x="118" y="1"/>
                    </a:cubicBezTo>
                    <a:cubicBezTo>
                      <a:pt x="112" y="0"/>
                      <a:pt x="107" y="0"/>
                      <a:pt x="102" y="0"/>
                    </a:cubicBezTo>
                    <a:cubicBezTo>
                      <a:pt x="96" y="0"/>
                      <a:pt x="91" y="1"/>
                      <a:pt x="87" y="2"/>
                    </a:cubicBezTo>
                    <a:cubicBezTo>
                      <a:pt x="82" y="3"/>
                      <a:pt x="78" y="5"/>
                      <a:pt x="74" y="7"/>
                    </a:cubicBezTo>
                    <a:cubicBezTo>
                      <a:pt x="71" y="9"/>
                      <a:pt x="68" y="12"/>
                      <a:pt x="66" y="15"/>
                    </a:cubicBezTo>
                    <a:cubicBezTo>
                      <a:pt x="5" y="100"/>
                      <a:pt x="5" y="100"/>
                      <a:pt x="5" y="100"/>
                    </a:cubicBezTo>
                    <a:cubicBezTo>
                      <a:pt x="4" y="101"/>
                      <a:pt x="3" y="103"/>
                      <a:pt x="2" y="105"/>
                    </a:cubicBezTo>
                    <a:cubicBezTo>
                      <a:pt x="1" y="107"/>
                      <a:pt x="0" y="109"/>
                      <a:pt x="0" y="111"/>
                    </a:cubicBezTo>
                    <a:cubicBezTo>
                      <a:pt x="0" y="113"/>
                      <a:pt x="0" y="115"/>
                      <a:pt x="0" y="117"/>
                    </a:cubicBezTo>
                    <a:cubicBezTo>
                      <a:pt x="0" y="120"/>
                      <a:pt x="0" y="122"/>
                      <a:pt x="1" y="124"/>
                    </a:cubicBezTo>
                  </a:path>
                </a:pathLst>
              </a:custGeom>
              <a:solidFill>
                <a:srgbClr val="F8AD94"/>
              </a:solidFill>
              <a:ln w="25400">
                <a:noFill/>
              </a:ln>
              <a:effectLst>
                <a:innerShdw blurRad="63500" dist="25400" dir="13500000">
                  <a:prstClr val="black">
                    <a:alpha val="50000"/>
                  </a:prstClr>
                </a:innerShdw>
              </a:effectLst>
            </p:spPr>
            <p:txBody>
              <a:bodyPr vert="horz" wrap="square" lIns="91440" tIns="45720" rIns="91440" bIns="45720" numCol="1" anchor="t" anchorCtr="0" compatLnSpc="1"/>
              <a:lstStyle/>
              <a:p>
                <a:endParaRPr lang="zh-CN" altLang="en-US"/>
              </a:p>
            </p:txBody>
          </p:sp>
          <p:sp>
            <p:nvSpPr>
              <p:cNvPr id="21" name="Freeform 17"/>
              <p:cNvSpPr>
                <a:spLocks noChangeAspect="1"/>
              </p:cNvSpPr>
              <p:nvPr/>
            </p:nvSpPr>
            <p:spPr bwMode="auto">
              <a:xfrm>
                <a:off x="5839751" y="2590418"/>
                <a:ext cx="1298151" cy="1094642"/>
              </a:xfrm>
              <a:custGeom>
                <a:avLst/>
                <a:gdLst>
                  <a:gd name="T0" fmla="*/ 2 w 516"/>
                  <a:gd name="T1" fmla="*/ 201 h 434"/>
                  <a:gd name="T2" fmla="*/ 5 w 516"/>
                  <a:gd name="T3" fmla="*/ 211 h 434"/>
                  <a:gd name="T4" fmla="*/ 9 w 516"/>
                  <a:gd name="T5" fmla="*/ 221 h 434"/>
                  <a:gd name="T6" fmla="*/ 15 w 516"/>
                  <a:gd name="T7" fmla="*/ 230 h 434"/>
                  <a:gd name="T8" fmla="*/ 22 w 516"/>
                  <a:gd name="T9" fmla="*/ 239 h 434"/>
                  <a:gd name="T10" fmla="*/ 168 w 516"/>
                  <a:gd name="T11" fmla="*/ 397 h 434"/>
                  <a:gd name="T12" fmla="*/ 187 w 516"/>
                  <a:gd name="T13" fmla="*/ 413 h 434"/>
                  <a:gd name="T14" fmla="*/ 210 w 516"/>
                  <a:gd name="T15" fmla="*/ 425 h 434"/>
                  <a:gd name="T16" fmla="*/ 234 w 516"/>
                  <a:gd name="T17" fmla="*/ 432 h 434"/>
                  <a:gd name="T18" fmla="*/ 257 w 516"/>
                  <a:gd name="T19" fmla="*/ 433 h 434"/>
                  <a:gd name="T20" fmla="*/ 447 w 516"/>
                  <a:gd name="T21" fmla="*/ 412 h 434"/>
                  <a:gd name="T22" fmla="*/ 465 w 516"/>
                  <a:gd name="T23" fmla="*/ 407 h 434"/>
                  <a:gd name="T24" fmla="*/ 480 w 516"/>
                  <a:gd name="T25" fmla="*/ 397 h 434"/>
                  <a:gd name="T26" fmla="*/ 490 w 516"/>
                  <a:gd name="T27" fmla="*/ 383 h 434"/>
                  <a:gd name="T28" fmla="*/ 496 w 516"/>
                  <a:gd name="T29" fmla="*/ 367 h 434"/>
                  <a:gd name="T30" fmla="*/ 516 w 516"/>
                  <a:gd name="T31" fmla="*/ 220 h 434"/>
                  <a:gd name="T32" fmla="*/ 516 w 516"/>
                  <a:gd name="T33" fmla="*/ 212 h 434"/>
                  <a:gd name="T34" fmla="*/ 515 w 516"/>
                  <a:gd name="T35" fmla="*/ 204 h 434"/>
                  <a:gd name="T36" fmla="*/ 513 w 516"/>
                  <a:gd name="T37" fmla="*/ 196 h 434"/>
                  <a:gd name="T38" fmla="*/ 510 w 516"/>
                  <a:gd name="T39" fmla="*/ 187 h 434"/>
                  <a:gd name="T40" fmla="*/ 505 w 516"/>
                  <a:gd name="T41" fmla="*/ 179 h 434"/>
                  <a:gd name="T42" fmla="*/ 500 w 516"/>
                  <a:gd name="T43" fmla="*/ 171 h 434"/>
                  <a:gd name="T44" fmla="*/ 494 w 516"/>
                  <a:gd name="T45" fmla="*/ 163 h 434"/>
                  <a:gd name="T46" fmla="*/ 488 w 516"/>
                  <a:gd name="T47" fmla="*/ 156 h 434"/>
                  <a:gd name="T48" fmla="*/ 362 w 516"/>
                  <a:gd name="T49" fmla="*/ 36 h 434"/>
                  <a:gd name="T50" fmla="*/ 347 w 516"/>
                  <a:gd name="T51" fmla="*/ 25 h 434"/>
                  <a:gd name="T52" fmla="*/ 330 w 516"/>
                  <a:gd name="T53" fmla="*/ 15 h 434"/>
                  <a:gd name="T54" fmla="*/ 311 w 516"/>
                  <a:gd name="T55" fmla="*/ 9 h 434"/>
                  <a:gd name="T56" fmla="*/ 294 w 516"/>
                  <a:gd name="T57" fmla="*/ 6 h 434"/>
                  <a:gd name="T58" fmla="*/ 128 w 516"/>
                  <a:gd name="T59" fmla="*/ 0 h 434"/>
                  <a:gd name="T60" fmla="*/ 110 w 516"/>
                  <a:gd name="T61" fmla="*/ 1 h 434"/>
                  <a:gd name="T62" fmla="*/ 93 w 516"/>
                  <a:gd name="T63" fmla="*/ 7 h 434"/>
                  <a:gd name="T64" fmla="*/ 79 w 516"/>
                  <a:gd name="T65" fmla="*/ 16 h 434"/>
                  <a:gd name="T66" fmla="*/ 70 w 516"/>
                  <a:gd name="T67" fmla="*/ 28 h 434"/>
                  <a:gd name="T68" fmla="*/ 5 w 516"/>
                  <a:gd name="T69" fmla="*/ 163 h 434"/>
                  <a:gd name="T70" fmla="*/ 2 w 516"/>
                  <a:gd name="T71" fmla="*/ 172 h 434"/>
                  <a:gd name="T72" fmla="*/ 0 w 516"/>
                  <a:gd name="T73" fmla="*/ 181 h 434"/>
                  <a:gd name="T74" fmla="*/ 0 w 516"/>
                  <a:gd name="T75" fmla="*/ 191 h 434"/>
                  <a:gd name="T76" fmla="*/ 2 w 516"/>
                  <a:gd name="T77" fmla="*/ 201 h 4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16" h="434">
                    <a:moveTo>
                      <a:pt x="2" y="201"/>
                    </a:moveTo>
                    <a:cubicBezTo>
                      <a:pt x="2" y="204"/>
                      <a:pt x="3" y="208"/>
                      <a:pt x="5" y="211"/>
                    </a:cubicBezTo>
                    <a:cubicBezTo>
                      <a:pt x="6" y="214"/>
                      <a:pt x="7" y="218"/>
                      <a:pt x="9" y="221"/>
                    </a:cubicBezTo>
                    <a:cubicBezTo>
                      <a:pt x="11" y="224"/>
                      <a:pt x="12" y="227"/>
                      <a:pt x="15" y="230"/>
                    </a:cubicBezTo>
                    <a:cubicBezTo>
                      <a:pt x="17" y="233"/>
                      <a:pt x="19" y="236"/>
                      <a:pt x="22" y="239"/>
                    </a:cubicBezTo>
                    <a:cubicBezTo>
                      <a:pt x="168" y="397"/>
                      <a:pt x="168" y="397"/>
                      <a:pt x="168" y="397"/>
                    </a:cubicBezTo>
                    <a:cubicBezTo>
                      <a:pt x="174" y="403"/>
                      <a:pt x="180" y="409"/>
                      <a:pt x="187" y="413"/>
                    </a:cubicBezTo>
                    <a:cubicBezTo>
                      <a:pt x="194" y="418"/>
                      <a:pt x="202" y="422"/>
                      <a:pt x="210" y="425"/>
                    </a:cubicBezTo>
                    <a:cubicBezTo>
                      <a:pt x="218" y="428"/>
                      <a:pt x="226" y="431"/>
                      <a:pt x="234" y="432"/>
                    </a:cubicBezTo>
                    <a:cubicBezTo>
                      <a:pt x="242" y="433"/>
                      <a:pt x="250" y="434"/>
                      <a:pt x="257" y="433"/>
                    </a:cubicBezTo>
                    <a:cubicBezTo>
                      <a:pt x="447" y="412"/>
                      <a:pt x="447" y="412"/>
                      <a:pt x="447" y="412"/>
                    </a:cubicBezTo>
                    <a:cubicBezTo>
                      <a:pt x="453" y="412"/>
                      <a:pt x="459" y="410"/>
                      <a:pt x="465" y="407"/>
                    </a:cubicBezTo>
                    <a:cubicBezTo>
                      <a:pt x="470" y="405"/>
                      <a:pt x="475" y="401"/>
                      <a:pt x="480" y="397"/>
                    </a:cubicBezTo>
                    <a:cubicBezTo>
                      <a:pt x="484" y="393"/>
                      <a:pt x="488" y="388"/>
                      <a:pt x="490" y="383"/>
                    </a:cubicBezTo>
                    <a:cubicBezTo>
                      <a:pt x="493" y="378"/>
                      <a:pt x="495" y="373"/>
                      <a:pt x="496" y="367"/>
                    </a:cubicBezTo>
                    <a:cubicBezTo>
                      <a:pt x="516" y="220"/>
                      <a:pt x="516" y="220"/>
                      <a:pt x="516" y="220"/>
                    </a:cubicBezTo>
                    <a:cubicBezTo>
                      <a:pt x="516" y="217"/>
                      <a:pt x="516" y="215"/>
                      <a:pt x="516" y="212"/>
                    </a:cubicBezTo>
                    <a:cubicBezTo>
                      <a:pt x="516" y="209"/>
                      <a:pt x="515" y="207"/>
                      <a:pt x="515" y="204"/>
                    </a:cubicBezTo>
                    <a:cubicBezTo>
                      <a:pt x="514" y="201"/>
                      <a:pt x="514" y="198"/>
                      <a:pt x="513" y="196"/>
                    </a:cubicBezTo>
                    <a:cubicBezTo>
                      <a:pt x="512" y="193"/>
                      <a:pt x="511" y="190"/>
                      <a:pt x="510" y="187"/>
                    </a:cubicBezTo>
                    <a:cubicBezTo>
                      <a:pt x="508" y="184"/>
                      <a:pt x="507" y="182"/>
                      <a:pt x="505" y="179"/>
                    </a:cubicBezTo>
                    <a:cubicBezTo>
                      <a:pt x="504" y="176"/>
                      <a:pt x="502" y="173"/>
                      <a:pt x="500" y="171"/>
                    </a:cubicBezTo>
                    <a:cubicBezTo>
                      <a:pt x="498" y="168"/>
                      <a:pt x="496" y="166"/>
                      <a:pt x="494" y="163"/>
                    </a:cubicBezTo>
                    <a:cubicBezTo>
                      <a:pt x="492" y="161"/>
                      <a:pt x="490" y="158"/>
                      <a:pt x="488" y="156"/>
                    </a:cubicBezTo>
                    <a:cubicBezTo>
                      <a:pt x="362" y="36"/>
                      <a:pt x="362" y="36"/>
                      <a:pt x="362" y="36"/>
                    </a:cubicBezTo>
                    <a:cubicBezTo>
                      <a:pt x="358" y="32"/>
                      <a:pt x="353" y="28"/>
                      <a:pt x="347" y="25"/>
                    </a:cubicBezTo>
                    <a:cubicBezTo>
                      <a:pt x="342" y="21"/>
                      <a:pt x="336" y="18"/>
                      <a:pt x="330" y="15"/>
                    </a:cubicBezTo>
                    <a:cubicBezTo>
                      <a:pt x="324" y="13"/>
                      <a:pt x="317" y="10"/>
                      <a:pt x="311" y="9"/>
                    </a:cubicBezTo>
                    <a:cubicBezTo>
                      <a:pt x="305" y="7"/>
                      <a:pt x="299" y="6"/>
                      <a:pt x="294" y="6"/>
                    </a:cubicBezTo>
                    <a:cubicBezTo>
                      <a:pt x="128" y="0"/>
                      <a:pt x="128" y="0"/>
                      <a:pt x="128" y="0"/>
                    </a:cubicBezTo>
                    <a:cubicBezTo>
                      <a:pt x="122" y="0"/>
                      <a:pt x="115" y="0"/>
                      <a:pt x="110" y="1"/>
                    </a:cubicBezTo>
                    <a:cubicBezTo>
                      <a:pt x="104" y="3"/>
                      <a:pt x="98" y="4"/>
                      <a:pt x="93" y="7"/>
                    </a:cubicBezTo>
                    <a:cubicBezTo>
                      <a:pt x="87" y="9"/>
                      <a:pt x="83" y="12"/>
                      <a:pt x="79" y="16"/>
                    </a:cubicBezTo>
                    <a:cubicBezTo>
                      <a:pt x="75" y="20"/>
                      <a:pt x="72" y="24"/>
                      <a:pt x="70" y="28"/>
                    </a:cubicBezTo>
                    <a:cubicBezTo>
                      <a:pt x="5" y="163"/>
                      <a:pt x="5" y="163"/>
                      <a:pt x="5" y="163"/>
                    </a:cubicBezTo>
                    <a:cubicBezTo>
                      <a:pt x="4" y="166"/>
                      <a:pt x="3" y="169"/>
                      <a:pt x="2" y="172"/>
                    </a:cubicBezTo>
                    <a:cubicBezTo>
                      <a:pt x="1" y="175"/>
                      <a:pt x="0" y="178"/>
                      <a:pt x="0" y="181"/>
                    </a:cubicBezTo>
                    <a:cubicBezTo>
                      <a:pt x="0" y="184"/>
                      <a:pt x="0" y="188"/>
                      <a:pt x="0" y="191"/>
                    </a:cubicBezTo>
                    <a:cubicBezTo>
                      <a:pt x="0" y="194"/>
                      <a:pt x="1" y="198"/>
                      <a:pt x="2" y="201"/>
                    </a:cubicBezTo>
                  </a:path>
                </a:pathLst>
              </a:custGeom>
              <a:solidFill>
                <a:srgbClr val="F77983"/>
              </a:solidFill>
              <a:ln w="25400">
                <a:noFill/>
              </a:ln>
              <a:effectLst>
                <a:innerShdw blurRad="63500" dist="25400" dir="13500000">
                  <a:prstClr val="black">
                    <a:alpha val="50000"/>
                  </a:prstClr>
                </a:innerShdw>
              </a:effectLst>
            </p:spPr>
            <p:txBody>
              <a:bodyPr vert="horz" wrap="square" lIns="91440" tIns="45720" rIns="91440" bIns="45720" numCol="1" anchor="t" anchorCtr="0" compatLnSpc="1"/>
              <a:lstStyle/>
              <a:p>
                <a:endParaRPr lang="zh-CN" altLang="en-US"/>
              </a:p>
            </p:txBody>
          </p:sp>
          <p:sp>
            <p:nvSpPr>
              <p:cNvPr id="23" name="Freeform 25"/>
              <p:cNvSpPr/>
              <p:nvPr/>
            </p:nvSpPr>
            <p:spPr bwMode="auto">
              <a:xfrm>
                <a:off x="4190360" y="3348742"/>
                <a:ext cx="1797344" cy="1545234"/>
              </a:xfrm>
              <a:custGeom>
                <a:avLst/>
                <a:gdLst>
                  <a:gd name="T0" fmla="*/ 0 w 778"/>
                  <a:gd name="T1" fmla="*/ 329 h 669"/>
                  <a:gd name="T2" fmla="*/ 1 w 778"/>
                  <a:gd name="T3" fmla="*/ 344 h 669"/>
                  <a:gd name="T4" fmla="*/ 4 w 778"/>
                  <a:gd name="T5" fmla="*/ 359 h 669"/>
                  <a:gd name="T6" fmla="*/ 9 w 778"/>
                  <a:gd name="T7" fmla="*/ 374 h 669"/>
                  <a:gd name="T8" fmla="*/ 16 w 778"/>
                  <a:gd name="T9" fmla="*/ 387 h 669"/>
                  <a:gd name="T10" fmla="*/ 189 w 778"/>
                  <a:gd name="T11" fmla="*/ 622 h 669"/>
                  <a:gd name="T12" fmla="*/ 213 w 778"/>
                  <a:gd name="T13" fmla="*/ 646 h 669"/>
                  <a:gd name="T14" fmla="*/ 245 w 778"/>
                  <a:gd name="T15" fmla="*/ 662 h 669"/>
                  <a:gd name="T16" fmla="*/ 282 w 778"/>
                  <a:gd name="T17" fmla="*/ 669 h 669"/>
                  <a:gd name="T18" fmla="*/ 318 w 778"/>
                  <a:gd name="T19" fmla="*/ 666 h 669"/>
                  <a:gd name="T20" fmla="*/ 619 w 778"/>
                  <a:gd name="T21" fmla="*/ 599 h 669"/>
                  <a:gd name="T22" fmla="*/ 648 w 778"/>
                  <a:gd name="T23" fmla="*/ 588 h 669"/>
                  <a:gd name="T24" fmla="*/ 673 w 778"/>
                  <a:gd name="T25" fmla="*/ 570 h 669"/>
                  <a:gd name="T26" fmla="*/ 693 w 778"/>
                  <a:gd name="T27" fmla="*/ 546 h 669"/>
                  <a:gd name="T28" fmla="*/ 706 w 778"/>
                  <a:gd name="T29" fmla="*/ 519 h 669"/>
                  <a:gd name="T30" fmla="*/ 775 w 778"/>
                  <a:gd name="T31" fmla="*/ 289 h 669"/>
                  <a:gd name="T32" fmla="*/ 777 w 778"/>
                  <a:gd name="T33" fmla="*/ 277 h 669"/>
                  <a:gd name="T34" fmla="*/ 778 w 778"/>
                  <a:gd name="T35" fmla="*/ 265 h 669"/>
                  <a:gd name="T36" fmla="*/ 777 w 778"/>
                  <a:gd name="T37" fmla="*/ 253 h 669"/>
                  <a:gd name="T38" fmla="*/ 774 w 778"/>
                  <a:gd name="T39" fmla="*/ 241 h 669"/>
                  <a:gd name="T40" fmla="*/ 771 w 778"/>
                  <a:gd name="T41" fmla="*/ 229 h 669"/>
                  <a:gd name="T42" fmla="*/ 765 w 778"/>
                  <a:gd name="T43" fmla="*/ 218 h 669"/>
                  <a:gd name="T44" fmla="*/ 759 w 778"/>
                  <a:gd name="T45" fmla="*/ 207 h 669"/>
                  <a:gd name="T46" fmla="*/ 751 w 778"/>
                  <a:gd name="T47" fmla="*/ 198 h 669"/>
                  <a:gd name="T48" fmla="*/ 604 w 778"/>
                  <a:gd name="T49" fmla="*/ 37 h 669"/>
                  <a:gd name="T50" fmla="*/ 585 w 778"/>
                  <a:gd name="T51" fmla="*/ 22 h 669"/>
                  <a:gd name="T52" fmla="*/ 563 w 778"/>
                  <a:gd name="T53" fmla="*/ 10 h 669"/>
                  <a:gd name="T54" fmla="*/ 538 w 778"/>
                  <a:gd name="T55" fmla="*/ 3 h 669"/>
                  <a:gd name="T56" fmla="*/ 514 w 778"/>
                  <a:gd name="T57" fmla="*/ 0 h 669"/>
                  <a:gd name="T58" fmla="*/ 272 w 778"/>
                  <a:gd name="T59" fmla="*/ 8 h 669"/>
                  <a:gd name="T60" fmla="*/ 243 w 778"/>
                  <a:gd name="T61" fmla="*/ 12 h 669"/>
                  <a:gd name="T62" fmla="*/ 216 w 778"/>
                  <a:gd name="T63" fmla="*/ 22 h 669"/>
                  <a:gd name="T64" fmla="*/ 192 w 778"/>
                  <a:gd name="T65" fmla="*/ 37 h 669"/>
                  <a:gd name="T66" fmla="*/ 173 w 778"/>
                  <a:gd name="T67" fmla="*/ 55 h 669"/>
                  <a:gd name="T68" fmla="*/ 20 w 778"/>
                  <a:gd name="T69" fmla="*/ 269 h 669"/>
                  <a:gd name="T70" fmla="*/ 12 w 778"/>
                  <a:gd name="T71" fmla="*/ 283 h 669"/>
                  <a:gd name="T72" fmla="*/ 6 w 778"/>
                  <a:gd name="T73" fmla="*/ 298 h 669"/>
                  <a:gd name="T74" fmla="*/ 2 w 778"/>
                  <a:gd name="T75" fmla="*/ 313 h 669"/>
                  <a:gd name="T76" fmla="*/ 0 w 778"/>
                  <a:gd name="T77" fmla="*/ 329 h 6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78" h="669">
                    <a:moveTo>
                      <a:pt x="0" y="329"/>
                    </a:moveTo>
                    <a:cubicBezTo>
                      <a:pt x="0" y="334"/>
                      <a:pt x="0" y="339"/>
                      <a:pt x="1" y="344"/>
                    </a:cubicBezTo>
                    <a:cubicBezTo>
                      <a:pt x="1" y="349"/>
                      <a:pt x="2" y="354"/>
                      <a:pt x="4" y="359"/>
                    </a:cubicBezTo>
                    <a:cubicBezTo>
                      <a:pt x="5" y="364"/>
                      <a:pt x="7" y="369"/>
                      <a:pt x="9" y="374"/>
                    </a:cubicBezTo>
                    <a:cubicBezTo>
                      <a:pt x="11" y="378"/>
                      <a:pt x="13" y="382"/>
                      <a:pt x="16" y="387"/>
                    </a:cubicBezTo>
                    <a:cubicBezTo>
                      <a:pt x="189" y="622"/>
                      <a:pt x="189" y="622"/>
                      <a:pt x="189" y="622"/>
                    </a:cubicBezTo>
                    <a:cubicBezTo>
                      <a:pt x="195" y="631"/>
                      <a:pt x="204" y="639"/>
                      <a:pt x="213" y="646"/>
                    </a:cubicBezTo>
                    <a:cubicBezTo>
                      <a:pt x="223" y="652"/>
                      <a:pt x="234" y="658"/>
                      <a:pt x="245" y="662"/>
                    </a:cubicBezTo>
                    <a:cubicBezTo>
                      <a:pt x="257" y="665"/>
                      <a:pt x="269" y="668"/>
                      <a:pt x="282" y="669"/>
                    </a:cubicBezTo>
                    <a:cubicBezTo>
                      <a:pt x="294" y="669"/>
                      <a:pt x="306" y="669"/>
                      <a:pt x="318" y="666"/>
                    </a:cubicBezTo>
                    <a:cubicBezTo>
                      <a:pt x="619" y="599"/>
                      <a:pt x="619" y="599"/>
                      <a:pt x="619" y="599"/>
                    </a:cubicBezTo>
                    <a:cubicBezTo>
                      <a:pt x="629" y="597"/>
                      <a:pt x="639" y="593"/>
                      <a:pt x="648" y="588"/>
                    </a:cubicBezTo>
                    <a:cubicBezTo>
                      <a:pt x="657" y="583"/>
                      <a:pt x="666" y="577"/>
                      <a:pt x="673" y="570"/>
                    </a:cubicBezTo>
                    <a:cubicBezTo>
                      <a:pt x="681" y="562"/>
                      <a:pt x="688" y="554"/>
                      <a:pt x="693" y="546"/>
                    </a:cubicBezTo>
                    <a:cubicBezTo>
                      <a:pt x="699" y="537"/>
                      <a:pt x="703" y="528"/>
                      <a:pt x="706" y="519"/>
                    </a:cubicBezTo>
                    <a:cubicBezTo>
                      <a:pt x="775" y="289"/>
                      <a:pt x="775" y="289"/>
                      <a:pt x="775" y="289"/>
                    </a:cubicBezTo>
                    <a:cubicBezTo>
                      <a:pt x="776" y="285"/>
                      <a:pt x="777" y="281"/>
                      <a:pt x="777" y="277"/>
                    </a:cubicBezTo>
                    <a:cubicBezTo>
                      <a:pt x="778" y="273"/>
                      <a:pt x="778" y="269"/>
                      <a:pt x="778" y="265"/>
                    </a:cubicBezTo>
                    <a:cubicBezTo>
                      <a:pt x="778" y="261"/>
                      <a:pt x="777" y="257"/>
                      <a:pt x="777" y="253"/>
                    </a:cubicBezTo>
                    <a:cubicBezTo>
                      <a:pt x="776" y="249"/>
                      <a:pt x="775" y="245"/>
                      <a:pt x="774" y="241"/>
                    </a:cubicBezTo>
                    <a:cubicBezTo>
                      <a:pt x="773" y="237"/>
                      <a:pt x="772" y="233"/>
                      <a:pt x="771" y="229"/>
                    </a:cubicBezTo>
                    <a:cubicBezTo>
                      <a:pt x="769" y="225"/>
                      <a:pt x="767" y="222"/>
                      <a:pt x="765" y="218"/>
                    </a:cubicBezTo>
                    <a:cubicBezTo>
                      <a:pt x="763" y="214"/>
                      <a:pt x="761" y="211"/>
                      <a:pt x="759" y="207"/>
                    </a:cubicBezTo>
                    <a:cubicBezTo>
                      <a:pt x="756" y="204"/>
                      <a:pt x="754" y="201"/>
                      <a:pt x="751" y="198"/>
                    </a:cubicBezTo>
                    <a:cubicBezTo>
                      <a:pt x="604" y="37"/>
                      <a:pt x="604" y="37"/>
                      <a:pt x="604" y="37"/>
                    </a:cubicBezTo>
                    <a:cubicBezTo>
                      <a:pt x="598" y="31"/>
                      <a:pt x="592" y="26"/>
                      <a:pt x="585" y="22"/>
                    </a:cubicBezTo>
                    <a:cubicBezTo>
                      <a:pt x="579" y="17"/>
                      <a:pt x="571" y="13"/>
                      <a:pt x="563" y="10"/>
                    </a:cubicBezTo>
                    <a:cubicBezTo>
                      <a:pt x="555" y="7"/>
                      <a:pt x="547" y="4"/>
                      <a:pt x="538" y="3"/>
                    </a:cubicBezTo>
                    <a:cubicBezTo>
                      <a:pt x="530" y="1"/>
                      <a:pt x="522" y="0"/>
                      <a:pt x="514" y="0"/>
                    </a:cubicBezTo>
                    <a:cubicBezTo>
                      <a:pt x="272" y="8"/>
                      <a:pt x="272" y="8"/>
                      <a:pt x="272" y="8"/>
                    </a:cubicBezTo>
                    <a:cubicBezTo>
                      <a:pt x="262" y="8"/>
                      <a:pt x="253" y="9"/>
                      <a:pt x="243" y="12"/>
                    </a:cubicBezTo>
                    <a:cubicBezTo>
                      <a:pt x="234" y="14"/>
                      <a:pt x="225" y="18"/>
                      <a:pt x="216" y="22"/>
                    </a:cubicBezTo>
                    <a:cubicBezTo>
                      <a:pt x="207" y="26"/>
                      <a:pt x="199" y="31"/>
                      <a:pt x="192" y="37"/>
                    </a:cubicBezTo>
                    <a:cubicBezTo>
                      <a:pt x="184" y="42"/>
                      <a:pt x="178" y="49"/>
                      <a:pt x="173" y="55"/>
                    </a:cubicBezTo>
                    <a:cubicBezTo>
                      <a:pt x="20" y="269"/>
                      <a:pt x="20" y="269"/>
                      <a:pt x="20" y="269"/>
                    </a:cubicBezTo>
                    <a:cubicBezTo>
                      <a:pt x="17" y="274"/>
                      <a:pt x="15" y="278"/>
                      <a:pt x="12" y="283"/>
                    </a:cubicBezTo>
                    <a:cubicBezTo>
                      <a:pt x="10" y="288"/>
                      <a:pt x="8" y="293"/>
                      <a:pt x="6" y="298"/>
                    </a:cubicBezTo>
                    <a:cubicBezTo>
                      <a:pt x="4" y="303"/>
                      <a:pt x="3" y="308"/>
                      <a:pt x="2" y="313"/>
                    </a:cubicBezTo>
                    <a:cubicBezTo>
                      <a:pt x="1" y="318"/>
                      <a:pt x="0" y="323"/>
                      <a:pt x="0" y="329"/>
                    </a:cubicBezTo>
                  </a:path>
                </a:pathLst>
              </a:custGeom>
              <a:gradFill>
                <a:gsLst>
                  <a:gs pos="0">
                    <a:schemeClr val="bg1"/>
                  </a:gs>
                  <a:gs pos="100000">
                    <a:schemeClr val="bg1">
                      <a:lumMod val="75000"/>
                    </a:schemeClr>
                  </a:gs>
                </a:gsLst>
                <a:lin ang="5400000" scaled="1"/>
              </a:gradFill>
              <a:ln>
                <a:noFill/>
              </a:ln>
              <a:effectLst>
                <a:outerShdw blurRad="50800" dist="38100" dir="8100000" algn="tr" rotWithShape="0">
                  <a:prstClr val="black">
                    <a:alpha val="40000"/>
                  </a:prstClr>
                </a:outerShdw>
              </a:effectLst>
            </p:spPr>
            <p:txBody>
              <a:bodyPr vert="horz" wrap="square" lIns="91440" tIns="45720" rIns="91440" bIns="45720" numCol="1" anchor="t" anchorCtr="0" compatLnSpc="1"/>
              <a:lstStyle/>
              <a:p>
                <a:endParaRPr lang="zh-CN" altLang="en-US"/>
              </a:p>
            </p:txBody>
          </p:sp>
          <p:sp>
            <p:nvSpPr>
              <p:cNvPr id="30" name="Freeform 5"/>
              <p:cNvSpPr>
                <a:spLocks noChangeAspect="1"/>
              </p:cNvSpPr>
              <p:nvPr/>
            </p:nvSpPr>
            <p:spPr bwMode="auto">
              <a:xfrm>
                <a:off x="4240891" y="2010019"/>
                <a:ext cx="1368000" cy="895999"/>
              </a:xfrm>
              <a:custGeom>
                <a:avLst/>
                <a:gdLst>
                  <a:gd name="T0" fmla="*/ 0 w 629"/>
                  <a:gd name="T1" fmla="*/ 176 h 411"/>
                  <a:gd name="T2" fmla="*/ 0 w 629"/>
                  <a:gd name="T3" fmla="*/ 186 h 411"/>
                  <a:gd name="T4" fmla="*/ 3 w 629"/>
                  <a:gd name="T5" fmla="*/ 195 h 411"/>
                  <a:gd name="T6" fmla="*/ 7 w 629"/>
                  <a:gd name="T7" fmla="*/ 205 h 411"/>
                  <a:gd name="T8" fmla="*/ 13 w 629"/>
                  <a:gd name="T9" fmla="*/ 213 h 411"/>
                  <a:gd name="T10" fmla="*/ 146 w 629"/>
                  <a:gd name="T11" fmla="*/ 372 h 411"/>
                  <a:gd name="T12" fmla="*/ 164 w 629"/>
                  <a:gd name="T13" fmla="*/ 388 h 411"/>
                  <a:gd name="T14" fmla="*/ 189 w 629"/>
                  <a:gd name="T15" fmla="*/ 401 h 411"/>
                  <a:gd name="T16" fmla="*/ 217 w 629"/>
                  <a:gd name="T17" fmla="*/ 409 h 411"/>
                  <a:gd name="T18" fmla="*/ 245 w 629"/>
                  <a:gd name="T19" fmla="*/ 411 h 411"/>
                  <a:gd name="T20" fmla="*/ 485 w 629"/>
                  <a:gd name="T21" fmla="*/ 406 h 411"/>
                  <a:gd name="T22" fmla="*/ 508 w 629"/>
                  <a:gd name="T23" fmla="*/ 402 h 411"/>
                  <a:gd name="T24" fmla="*/ 529 w 629"/>
                  <a:gd name="T25" fmla="*/ 394 h 411"/>
                  <a:gd name="T26" fmla="*/ 547 w 629"/>
                  <a:gd name="T27" fmla="*/ 382 h 411"/>
                  <a:gd name="T28" fmla="*/ 558 w 629"/>
                  <a:gd name="T29" fmla="*/ 367 h 411"/>
                  <a:gd name="T30" fmla="*/ 625 w 629"/>
                  <a:gd name="T31" fmla="*/ 232 h 411"/>
                  <a:gd name="T32" fmla="*/ 627 w 629"/>
                  <a:gd name="T33" fmla="*/ 226 h 411"/>
                  <a:gd name="T34" fmla="*/ 629 w 629"/>
                  <a:gd name="T35" fmla="*/ 218 h 411"/>
                  <a:gd name="T36" fmla="*/ 628 w 629"/>
                  <a:gd name="T37" fmla="*/ 210 h 411"/>
                  <a:gd name="T38" fmla="*/ 627 w 629"/>
                  <a:gd name="T39" fmla="*/ 202 h 411"/>
                  <a:gd name="T40" fmla="*/ 624 w 629"/>
                  <a:gd name="T41" fmla="*/ 194 h 411"/>
                  <a:gd name="T42" fmla="*/ 620 w 629"/>
                  <a:gd name="T43" fmla="*/ 186 h 411"/>
                  <a:gd name="T44" fmla="*/ 615 w 629"/>
                  <a:gd name="T45" fmla="*/ 179 h 411"/>
                  <a:gd name="T46" fmla="*/ 609 w 629"/>
                  <a:gd name="T47" fmla="*/ 172 h 411"/>
                  <a:gd name="T48" fmla="*/ 491 w 629"/>
                  <a:gd name="T49" fmla="*/ 53 h 411"/>
                  <a:gd name="T50" fmla="*/ 476 w 629"/>
                  <a:gd name="T51" fmla="*/ 41 h 411"/>
                  <a:gd name="T52" fmla="*/ 458 w 629"/>
                  <a:gd name="T53" fmla="*/ 31 h 411"/>
                  <a:gd name="T54" fmla="*/ 437 w 629"/>
                  <a:gd name="T55" fmla="*/ 24 h 411"/>
                  <a:gd name="T56" fmla="*/ 417 w 629"/>
                  <a:gd name="T57" fmla="*/ 20 h 411"/>
                  <a:gd name="T58" fmla="*/ 216 w 629"/>
                  <a:gd name="T59" fmla="*/ 1 h 411"/>
                  <a:gd name="T60" fmla="*/ 193 w 629"/>
                  <a:gd name="T61" fmla="*/ 1 h 411"/>
                  <a:gd name="T62" fmla="*/ 171 w 629"/>
                  <a:gd name="T63" fmla="*/ 5 h 411"/>
                  <a:gd name="T64" fmla="*/ 151 w 629"/>
                  <a:gd name="T65" fmla="*/ 12 h 411"/>
                  <a:gd name="T66" fmla="*/ 136 w 629"/>
                  <a:gd name="T67" fmla="*/ 23 h 411"/>
                  <a:gd name="T68" fmla="*/ 15 w 629"/>
                  <a:gd name="T69" fmla="*/ 142 h 411"/>
                  <a:gd name="T70" fmla="*/ 9 w 629"/>
                  <a:gd name="T71" fmla="*/ 150 h 411"/>
                  <a:gd name="T72" fmla="*/ 4 w 629"/>
                  <a:gd name="T73" fmla="*/ 158 h 411"/>
                  <a:gd name="T74" fmla="*/ 1 w 629"/>
                  <a:gd name="T75" fmla="*/ 167 h 411"/>
                  <a:gd name="T76" fmla="*/ 0 w 629"/>
                  <a:gd name="T77" fmla="*/ 176 h 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29" h="411">
                    <a:moveTo>
                      <a:pt x="0" y="176"/>
                    </a:moveTo>
                    <a:cubicBezTo>
                      <a:pt x="0" y="180"/>
                      <a:pt x="0" y="183"/>
                      <a:pt x="0" y="186"/>
                    </a:cubicBezTo>
                    <a:cubicBezTo>
                      <a:pt x="1" y="189"/>
                      <a:pt x="2" y="192"/>
                      <a:pt x="3" y="195"/>
                    </a:cubicBezTo>
                    <a:cubicBezTo>
                      <a:pt x="4" y="199"/>
                      <a:pt x="5" y="202"/>
                      <a:pt x="7" y="205"/>
                    </a:cubicBezTo>
                    <a:cubicBezTo>
                      <a:pt x="8" y="208"/>
                      <a:pt x="10" y="210"/>
                      <a:pt x="13" y="213"/>
                    </a:cubicBezTo>
                    <a:cubicBezTo>
                      <a:pt x="146" y="372"/>
                      <a:pt x="146" y="372"/>
                      <a:pt x="146" y="372"/>
                    </a:cubicBezTo>
                    <a:cubicBezTo>
                      <a:pt x="151" y="377"/>
                      <a:pt x="157" y="383"/>
                      <a:pt x="164" y="388"/>
                    </a:cubicBezTo>
                    <a:cubicBezTo>
                      <a:pt x="172" y="393"/>
                      <a:pt x="180" y="397"/>
                      <a:pt x="189" y="401"/>
                    </a:cubicBezTo>
                    <a:cubicBezTo>
                      <a:pt x="198" y="404"/>
                      <a:pt x="207" y="407"/>
                      <a:pt x="217" y="409"/>
                    </a:cubicBezTo>
                    <a:cubicBezTo>
                      <a:pt x="226" y="411"/>
                      <a:pt x="236" y="411"/>
                      <a:pt x="245" y="411"/>
                    </a:cubicBezTo>
                    <a:cubicBezTo>
                      <a:pt x="485" y="406"/>
                      <a:pt x="485" y="406"/>
                      <a:pt x="485" y="406"/>
                    </a:cubicBezTo>
                    <a:cubicBezTo>
                      <a:pt x="493" y="406"/>
                      <a:pt x="501" y="404"/>
                      <a:pt x="508" y="402"/>
                    </a:cubicBezTo>
                    <a:cubicBezTo>
                      <a:pt x="516" y="400"/>
                      <a:pt x="523" y="397"/>
                      <a:pt x="529" y="394"/>
                    </a:cubicBezTo>
                    <a:cubicBezTo>
                      <a:pt x="536" y="390"/>
                      <a:pt x="542" y="386"/>
                      <a:pt x="547" y="382"/>
                    </a:cubicBezTo>
                    <a:cubicBezTo>
                      <a:pt x="551" y="377"/>
                      <a:pt x="555" y="372"/>
                      <a:pt x="558" y="367"/>
                    </a:cubicBezTo>
                    <a:cubicBezTo>
                      <a:pt x="625" y="232"/>
                      <a:pt x="625" y="232"/>
                      <a:pt x="625" y="232"/>
                    </a:cubicBezTo>
                    <a:cubicBezTo>
                      <a:pt x="626" y="230"/>
                      <a:pt x="627" y="228"/>
                      <a:pt x="627" y="226"/>
                    </a:cubicBezTo>
                    <a:cubicBezTo>
                      <a:pt x="628" y="223"/>
                      <a:pt x="628" y="221"/>
                      <a:pt x="629" y="218"/>
                    </a:cubicBezTo>
                    <a:cubicBezTo>
                      <a:pt x="629" y="216"/>
                      <a:pt x="629" y="213"/>
                      <a:pt x="628" y="210"/>
                    </a:cubicBezTo>
                    <a:cubicBezTo>
                      <a:pt x="628" y="208"/>
                      <a:pt x="628" y="205"/>
                      <a:pt x="627" y="202"/>
                    </a:cubicBezTo>
                    <a:cubicBezTo>
                      <a:pt x="626" y="200"/>
                      <a:pt x="625" y="197"/>
                      <a:pt x="624" y="194"/>
                    </a:cubicBezTo>
                    <a:cubicBezTo>
                      <a:pt x="623" y="192"/>
                      <a:pt x="622" y="189"/>
                      <a:pt x="620" y="186"/>
                    </a:cubicBezTo>
                    <a:cubicBezTo>
                      <a:pt x="619" y="184"/>
                      <a:pt x="617" y="181"/>
                      <a:pt x="615" y="179"/>
                    </a:cubicBezTo>
                    <a:cubicBezTo>
                      <a:pt x="613" y="177"/>
                      <a:pt x="611" y="174"/>
                      <a:pt x="609" y="172"/>
                    </a:cubicBezTo>
                    <a:cubicBezTo>
                      <a:pt x="491" y="53"/>
                      <a:pt x="491" y="53"/>
                      <a:pt x="491" y="53"/>
                    </a:cubicBezTo>
                    <a:cubicBezTo>
                      <a:pt x="487" y="49"/>
                      <a:pt x="482" y="45"/>
                      <a:pt x="476" y="41"/>
                    </a:cubicBezTo>
                    <a:cubicBezTo>
                      <a:pt x="471" y="37"/>
                      <a:pt x="465" y="34"/>
                      <a:pt x="458" y="31"/>
                    </a:cubicBezTo>
                    <a:cubicBezTo>
                      <a:pt x="451" y="28"/>
                      <a:pt x="444" y="26"/>
                      <a:pt x="437" y="24"/>
                    </a:cubicBezTo>
                    <a:cubicBezTo>
                      <a:pt x="430" y="22"/>
                      <a:pt x="423" y="21"/>
                      <a:pt x="417" y="20"/>
                    </a:cubicBezTo>
                    <a:cubicBezTo>
                      <a:pt x="216" y="1"/>
                      <a:pt x="216" y="1"/>
                      <a:pt x="216" y="1"/>
                    </a:cubicBezTo>
                    <a:cubicBezTo>
                      <a:pt x="209" y="0"/>
                      <a:pt x="201" y="0"/>
                      <a:pt x="193" y="1"/>
                    </a:cubicBezTo>
                    <a:cubicBezTo>
                      <a:pt x="185" y="2"/>
                      <a:pt x="178" y="3"/>
                      <a:pt x="171" y="5"/>
                    </a:cubicBezTo>
                    <a:cubicBezTo>
                      <a:pt x="164" y="7"/>
                      <a:pt x="157" y="9"/>
                      <a:pt x="151" y="12"/>
                    </a:cubicBezTo>
                    <a:cubicBezTo>
                      <a:pt x="145" y="15"/>
                      <a:pt x="140" y="19"/>
                      <a:pt x="136" y="23"/>
                    </a:cubicBezTo>
                    <a:cubicBezTo>
                      <a:pt x="15" y="142"/>
                      <a:pt x="15" y="142"/>
                      <a:pt x="15" y="142"/>
                    </a:cubicBezTo>
                    <a:cubicBezTo>
                      <a:pt x="13" y="144"/>
                      <a:pt x="11" y="147"/>
                      <a:pt x="9" y="150"/>
                    </a:cubicBezTo>
                    <a:cubicBezTo>
                      <a:pt x="7" y="152"/>
                      <a:pt x="5" y="155"/>
                      <a:pt x="4" y="158"/>
                    </a:cubicBezTo>
                    <a:cubicBezTo>
                      <a:pt x="3" y="161"/>
                      <a:pt x="2" y="164"/>
                      <a:pt x="1" y="167"/>
                    </a:cubicBezTo>
                    <a:cubicBezTo>
                      <a:pt x="0" y="170"/>
                      <a:pt x="0" y="173"/>
                      <a:pt x="0" y="176"/>
                    </a:cubicBezTo>
                  </a:path>
                </a:pathLst>
              </a:custGeom>
              <a:gradFill>
                <a:gsLst>
                  <a:gs pos="0">
                    <a:schemeClr val="bg1"/>
                  </a:gs>
                  <a:gs pos="100000">
                    <a:schemeClr val="bg1">
                      <a:lumMod val="75000"/>
                    </a:schemeClr>
                  </a:gs>
                </a:gsLst>
                <a:lin ang="5400000" scaled="1"/>
              </a:gradFill>
              <a:ln>
                <a:noFill/>
              </a:ln>
              <a:effectLst>
                <a:outerShdw blurRad="50800" dist="38100" dir="8100000" algn="tr" rotWithShape="0">
                  <a:prstClr val="black">
                    <a:alpha val="40000"/>
                  </a:prstClr>
                </a:outerShdw>
              </a:effectLst>
            </p:spPr>
            <p:txBody>
              <a:bodyPr vert="horz" wrap="square" lIns="91440" tIns="45720" rIns="91440" bIns="45720" numCol="1" anchor="t" anchorCtr="0" compatLnSpc="1"/>
              <a:lstStyle/>
              <a:p>
                <a:endParaRPr lang="zh-CN" altLang="en-US"/>
              </a:p>
            </p:txBody>
          </p:sp>
          <p:sp>
            <p:nvSpPr>
              <p:cNvPr id="31" name="Freeform 9"/>
              <p:cNvSpPr>
                <a:spLocks noChangeAspect="1"/>
              </p:cNvSpPr>
              <p:nvPr/>
            </p:nvSpPr>
            <p:spPr bwMode="auto">
              <a:xfrm>
                <a:off x="5720618" y="1692682"/>
                <a:ext cx="900000" cy="622985"/>
              </a:xfrm>
              <a:custGeom>
                <a:avLst/>
                <a:gdLst>
                  <a:gd name="T0" fmla="*/ 1 w 448"/>
                  <a:gd name="T1" fmla="*/ 124 h 309"/>
                  <a:gd name="T2" fmla="*/ 3 w 448"/>
                  <a:gd name="T3" fmla="*/ 131 h 309"/>
                  <a:gd name="T4" fmla="*/ 6 w 448"/>
                  <a:gd name="T5" fmla="*/ 138 h 309"/>
                  <a:gd name="T6" fmla="*/ 11 w 448"/>
                  <a:gd name="T7" fmla="*/ 145 h 309"/>
                  <a:gd name="T8" fmla="*/ 16 w 448"/>
                  <a:gd name="T9" fmla="*/ 151 h 309"/>
                  <a:gd name="T10" fmla="*/ 134 w 448"/>
                  <a:gd name="T11" fmla="*/ 269 h 309"/>
                  <a:gd name="T12" fmla="*/ 149 w 448"/>
                  <a:gd name="T13" fmla="*/ 282 h 309"/>
                  <a:gd name="T14" fmla="*/ 168 w 448"/>
                  <a:gd name="T15" fmla="*/ 292 h 309"/>
                  <a:gd name="T16" fmla="*/ 188 w 448"/>
                  <a:gd name="T17" fmla="*/ 299 h 309"/>
                  <a:gd name="T18" fmla="*/ 208 w 448"/>
                  <a:gd name="T19" fmla="*/ 302 h 309"/>
                  <a:gd name="T20" fmla="*/ 372 w 448"/>
                  <a:gd name="T21" fmla="*/ 309 h 309"/>
                  <a:gd name="T22" fmla="*/ 388 w 448"/>
                  <a:gd name="T23" fmla="*/ 307 h 309"/>
                  <a:gd name="T24" fmla="*/ 402 w 448"/>
                  <a:gd name="T25" fmla="*/ 302 h 309"/>
                  <a:gd name="T26" fmla="*/ 412 w 448"/>
                  <a:gd name="T27" fmla="*/ 295 h 309"/>
                  <a:gd name="T28" fmla="*/ 418 w 448"/>
                  <a:gd name="T29" fmla="*/ 284 h 309"/>
                  <a:gd name="T30" fmla="*/ 447 w 448"/>
                  <a:gd name="T31" fmla="*/ 189 h 309"/>
                  <a:gd name="T32" fmla="*/ 448 w 448"/>
                  <a:gd name="T33" fmla="*/ 184 h 309"/>
                  <a:gd name="T34" fmla="*/ 447 w 448"/>
                  <a:gd name="T35" fmla="*/ 178 h 309"/>
                  <a:gd name="T36" fmla="*/ 446 w 448"/>
                  <a:gd name="T37" fmla="*/ 172 h 309"/>
                  <a:gd name="T38" fmla="*/ 444 w 448"/>
                  <a:gd name="T39" fmla="*/ 166 h 309"/>
                  <a:gd name="T40" fmla="*/ 441 w 448"/>
                  <a:gd name="T41" fmla="*/ 160 h 309"/>
                  <a:gd name="T42" fmla="*/ 437 w 448"/>
                  <a:gd name="T43" fmla="*/ 154 h 309"/>
                  <a:gd name="T44" fmla="*/ 432 w 448"/>
                  <a:gd name="T45" fmla="*/ 148 h 309"/>
                  <a:gd name="T46" fmla="*/ 427 w 448"/>
                  <a:gd name="T47" fmla="*/ 143 h 309"/>
                  <a:gd name="T48" fmla="*/ 323 w 448"/>
                  <a:gd name="T49" fmla="*/ 48 h 309"/>
                  <a:gd name="T50" fmla="*/ 310 w 448"/>
                  <a:gd name="T51" fmla="*/ 39 h 309"/>
                  <a:gd name="T52" fmla="*/ 295 w 448"/>
                  <a:gd name="T53" fmla="*/ 31 h 309"/>
                  <a:gd name="T54" fmla="*/ 279 w 448"/>
                  <a:gd name="T55" fmla="*/ 24 h 309"/>
                  <a:gd name="T56" fmla="*/ 264 w 448"/>
                  <a:gd name="T57" fmla="*/ 21 h 309"/>
                  <a:gd name="T58" fmla="*/ 118 w 448"/>
                  <a:gd name="T59" fmla="*/ 1 h 309"/>
                  <a:gd name="T60" fmla="*/ 102 w 448"/>
                  <a:gd name="T61" fmla="*/ 0 h 309"/>
                  <a:gd name="T62" fmla="*/ 87 w 448"/>
                  <a:gd name="T63" fmla="*/ 2 h 309"/>
                  <a:gd name="T64" fmla="*/ 74 w 448"/>
                  <a:gd name="T65" fmla="*/ 7 h 309"/>
                  <a:gd name="T66" fmla="*/ 66 w 448"/>
                  <a:gd name="T67" fmla="*/ 15 h 309"/>
                  <a:gd name="T68" fmla="*/ 5 w 448"/>
                  <a:gd name="T69" fmla="*/ 100 h 309"/>
                  <a:gd name="T70" fmla="*/ 2 w 448"/>
                  <a:gd name="T71" fmla="*/ 105 h 309"/>
                  <a:gd name="T72" fmla="*/ 0 w 448"/>
                  <a:gd name="T73" fmla="*/ 111 h 309"/>
                  <a:gd name="T74" fmla="*/ 0 w 448"/>
                  <a:gd name="T75" fmla="*/ 117 h 309"/>
                  <a:gd name="T76" fmla="*/ 1 w 448"/>
                  <a:gd name="T77" fmla="*/ 124 h 3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48" h="309">
                    <a:moveTo>
                      <a:pt x="1" y="124"/>
                    </a:moveTo>
                    <a:cubicBezTo>
                      <a:pt x="1" y="126"/>
                      <a:pt x="2" y="129"/>
                      <a:pt x="3" y="131"/>
                    </a:cubicBezTo>
                    <a:cubicBezTo>
                      <a:pt x="4" y="133"/>
                      <a:pt x="5" y="136"/>
                      <a:pt x="6" y="138"/>
                    </a:cubicBezTo>
                    <a:cubicBezTo>
                      <a:pt x="7" y="140"/>
                      <a:pt x="9" y="143"/>
                      <a:pt x="11" y="145"/>
                    </a:cubicBezTo>
                    <a:cubicBezTo>
                      <a:pt x="12" y="147"/>
                      <a:pt x="14" y="149"/>
                      <a:pt x="16" y="151"/>
                    </a:cubicBezTo>
                    <a:cubicBezTo>
                      <a:pt x="134" y="269"/>
                      <a:pt x="134" y="269"/>
                      <a:pt x="134" y="269"/>
                    </a:cubicBezTo>
                    <a:cubicBezTo>
                      <a:pt x="138" y="274"/>
                      <a:pt x="143" y="278"/>
                      <a:pt x="149" y="282"/>
                    </a:cubicBezTo>
                    <a:cubicBezTo>
                      <a:pt x="155" y="285"/>
                      <a:pt x="161" y="289"/>
                      <a:pt x="168" y="292"/>
                    </a:cubicBezTo>
                    <a:cubicBezTo>
                      <a:pt x="174" y="295"/>
                      <a:pt x="181" y="297"/>
                      <a:pt x="188" y="299"/>
                    </a:cubicBezTo>
                    <a:cubicBezTo>
                      <a:pt x="195" y="300"/>
                      <a:pt x="201" y="301"/>
                      <a:pt x="208" y="302"/>
                    </a:cubicBezTo>
                    <a:cubicBezTo>
                      <a:pt x="372" y="309"/>
                      <a:pt x="372" y="309"/>
                      <a:pt x="372" y="309"/>
                    </a:cubicBezTo>
                    <a:cubicBezTo>
                      <a:pt x="378" y="309"/>
                      <a:pt x="383" y="309"/>
                      <a:pt x="388" y="307"/>
                    </a:cubicBezTo>
                    <a:cubicBezTo>
                      <a:pt x="393" y="306"/>
                      <a:pt x="398" y="305"/>
                      <a:pt x="402" y="302"/>
                    </a:cubicBezTo>
                    <a:cubicBezTo>
                      <a:pt x="406" y="300"/>
                      <a:pt x="410" y="298"/>
                      <a:pt x="412" y="295"/>
                    </a:cubicBezTo>
                    <a:cubicBezTo>
                      <a:pt x="415" y="291"/>
                      <a:pt x="417" y="288"/>
                      <a:pt x="418" y="284"/>
                    </a:cubicBezTo>
                    <a:cubicBezTo>
                      <a:pt x="447" y="189"/>
                      <a:pt x="447" y="189"/>
                      <a:pt x="447" y="189"/>
                    </a:cubicBezTo>
                    <a:cubicBezTo>
                      <a:pt x="447" y="187"/>
                      <a:pt x="448" y="186"/>
                      <a:pt x="448" y="184"/>
                    </a:cubicBezTo>
                    <a:cubicBezTo>
                      <a:pt x="448" y="182"/>
                      <a:pt x="448" y="180"/>
                      <a:pt x="447" y="178"/>
                    </a:cubicBezTo>
                    <a:cubicBezTo>
                      <a:pt x="447" y="176"/>
                      <a:pt x="447" y="174"/>
                      <a:pt x="446" y="172"/>
                    </a:cubicBezTo>
                    <a:cubicBezTo>
                      <a:pt x="446" y="170"/>
                      <a:pt x="445" y="168"/>
                      <a:pt x="444" y="166"/>
                    </a:cubicBezTo>
                    <a:cubicBezTo>
                      <a:pt x="443" y="164"/>
                      <a:pt x="442" y="162"/>
                      <a:pt x="441" y="160"/>
                    </a:cubicBezTo>
                    <a:cubicBezTo>
                      <a:pt x="440" y="158"/>
                      <a:pt x="438" y="156"/>
                      <a:pt x="437" y="154"/>
                    </a:cubicBezTo>
                    <a:cubicBezTo>
                      <a:pt x="435" y="152"/>
                      <a:pt x="434" y="150"/>
                      <a:pt x="432" y="148"/>
                    </a:cubicBezTo>
                    <a:cubicBezTo>
                      <a:pt x="431" y="147"/>
                      <a:pt x="429" y="145"/>
                      <a:pt x="427" y="143"/>
                    </a:cubicBezTo>
                    <a:cubicBezTo>
                      <a:pt x="323" y="48"/>
                      <a:pt x="323" y="48"/>
                      <a:pt x="323" y="48"/>
                    </a:cubicBezTo>
                    <a:cubicBezTo>
                      <a:pt x="319" y="45"/>
                      <a:pt x="315" y="42"/>
                      <a:pt x="310" y="39"/>
                    </a:cubicBezTo>
                    <a:cubicBezTo>
                      <a:pt x="306" y="36"/>
                      <a:pt x="300" y="33"/>
                      <a:pt x="295" y="31"/>
                    </a:cubicBezTo>
                    <a:cubicBezTo>
                      <a:pt x="290" y="28"/>
                      <a:pt x="285" y="26"/>
                      <a:pt x="279" y="24"/>
                    </a:cubicBezTo>
                    <a:cubicBezTo>
                      <a:pt x="274" y="23"/>
                      <a:pt x="269" y="21"/>
                      <a:pt x="264" y="21"/>
                    </a:cubicBezTo>
                    <a:cubicBezTo>
                      <a:pt x="118" y="1"/>
                      <a:pt x="118" y="1"/>
                      <a:pt x="118" y="1"/>
                    </a:cubicBezTo>
                    <a:cubicBezTo>
                      <a:pt x="112" y="0"/>
                      <a:pt x="107" y="0"/>
                      <a:pt x="102" y="0"/>
                    </a:cubicBezTo>
                    <a:cubicBezTo>
                      <a:pt x="96" y="0"/>
                      <a:pt x="91" y="1"/>
                      <a:pt x="87" y="2"/>
                    </a:cubicBezTo>
                    <a:cubicBezTo>
                      <a:pt x="82" y="3"/>
                      <a:pt x="78" y="5"/>
                      <a:pt x="74" y="7"/>
                    </a:cubicBezTo>
                    <a:cubicBezTo>
                      <a:pt x="71" y="9"/>
                      <a:pt x="68" y="12"/>
                      <a:pt x="66" y="15"/>
                    </a:cubicBezTo>
                    <a:cubicBezTo>
                      <a:pt x="5" y="100"/>
                      <a:pt x="5" y="100"/>
                      <a:pt x="5" y="100"/>
                    </a:cubicBezTo>
                    <a:cubicBezTo>
                      <a:pt x="4" y="101"/>
                      <a:pt x="3" y="103"/>
                      <a:pt x="2" y="105"/>
                    </a:cubicBezTo>
                    <a:cubicBezTo>
                      <a:pt x="1" y="107"/>
                      <a:pt x="0" y="109"/>
                      <a:pt x="0" y="111"/>
                    </a:cubicBezTo>
                    <a:cubicBezTo>
                      <a:pt x="0" y="113"/>
                      <a:pt x="0" y="115"/>
                      <a:pt x="0" y="117"/>
                    </a:cubicBezTo>
                    <a:cubicBezTo>
                      <a:pt x="0" y="120"/>
                      <a:pt x="0" y="122"/>
                      <a:pt x="1" y="124"/>
                    </a:cubicBezTo>
                  </a:path>
                </a:pathLst>
              </a:custGeom>
              <a:gradFill>
                <a:gsLst>
                  <a:gs pos="0">
                    <a:schemeClr val="bg1"/>
                  </a:gs>
                  <a:gs pos="100000">
                    <a:schemeClr val="bg1">
                      <a:lumMod val="75000"/>
                    </a:schemeClr>
                  </a:gs>
                </a:gsLst>
                <a:lin ang="5400000" scaled="1"/>
              </a:gradFill>
              <a:ln>
                <a:noFill/>
              </a:ln>
              <a:effectLst>
                <a:outerShdw blurRad="50800" dist="38100" dir="8100000" algn="tr" rotWithShape="0">
                  <a:prstClr val="black">
                    <a:alpha val="40000"/>
                  </a:prstClr>
                </a:outerShdw>
              </a:effectLst>
            </p:spPr>
            <p:txBody>
              <a:bodyPr vert="horz" wrap="square" lIns="91440" tIns="45720" rIns="91440" bIns="45720" numCol="1" anchor="t" anchorCtr="0" compatLnSpc="1"/>
              <a:lstStyle/>
              <a:p>
                <a:endParaRPr lang="zh-CN" altLang="en-US"/>
              </a:p>
            </p:txBody>
          </p:sp>
          <p:sp>
            <p:nvSpPr>
              <p:cNvPr id="32" name="Freeform 13"/>
              <p:cNvSpPr>
                <a:spLocks noChangeAspect="1"/>
              </p:cNvSpPr>
              <p:nvPr/>
            </p:nvSpPr>
            <p:spPr bwMode="auto">
              <a:xfrm>
                <a:off x="6952321" y="2222045"/>
                <a:ext cx="792000" cy="656623"/>
              </a:xfrm>
              <a:custGeom>
                <a:avLst/>
                <a:gdLst>
                  <a:gd name="T0" fmla="*/ 5 w 382"/>
                  <a:gd name="T1" fmla="*/ 141 h 317"/>
                  <a:gd name="T2" fmla="*/ 8 w 382"/>
                  <a:gd name="T3" fmla="*/ 148 h 317"/>
                  <a:gd name="T4" fmla="*/ 12 w 382"/>
                  <a:gd name="T5" fmla="*/ 156 h 317"/>
                  <a:gd name="T6" fmla="*/ 18 w 382"/>
                  <a:gd name="T7" fmla="*/ 163 h 317"/>
                  <a:gd name="T8" fmla="*/ 24 w 382"/>
                  <a:gd name="T9" fmla="*/ 169 h 317"/>
                  <a:gd name="T10" fmla="*/ 149 w 382"/>
                  <a:gd name="T11" fmla="*/ 287 h 317"/>
                  <a:gd name="T12" fmla="*/ 164 w 382"/>
                  <a:gd name="T13" fmla="*/ 299 h 317"/>
                  <a:gd name="T14" fmla="*/ 182 w 382"/>
                  <a:gd name="T15" fmla="*/ 309 h 317"/>
                  <a:gd name="T16" fmla="*/ 200 w 382"/>
                  <a:gd name="T17" fmla="*/ 315 h 317"/>
                  <a:gd name="T18" fmla="*/ 216 w 382"/>
                  <a:gd name="T19" fmla="*/ 317 h 317"/>
                  <a:gd name="T20" fmla="*/ 351 w 382"/>
                  <a:gd name="T21" fmla="*/ 314 h 317"/>
                  <a:gd name="T22" fmla="*/ 364 w 382"/>
                  <a:gd name="T23" fmla="*/ 311 h 317"/>
                  <a:gd name="T24" fmla="*/ 374 w 382"/>
                  <a:gd name="T25" fmla="*/ 305 h 317"/>
                  <a:gd name="T26" fmla="*/ 380 w 382"/>
                  <a:gd name="T27" fmla="*/ 296 h 317"/>
                  <a:gd name="T28" fmla="*/ 382 w 382"/>
                  <a:gd name="T29" fmla="*/ 285 h 317"/>
                  <a:gd name="T30" fmla="*/ 382 w 382"/>
                  <a:gd name="T31" fmla="*/ 180 h 317"/>
                  <a:gd name="T32" fmla="*/ 382 w 382"/>
                  <a:gd name="T33" fmla="*/ 175 h 317"/>
                  <a:gd name="T34" fmla="*/ 380 w 382"/>
                  <a:gd name="T35" fmla="*/ 169 h 317"/>
                  <a:gd name="T36" fmla="*/ 377 w 382"/>
                  <a:gd name="T37" fmla="*/ 163 h 317"/>
                  <a:gd name="T38" fmla="*/ 374 w 382"/>
                  <a:gd name="T39" fmla="*/ 156 h 317"/>
                  <a:gd name="T40" fmla="*/ 370 w 382"/>
                  <a:gd name="T41" fmla="*/ 150 h 317"/>
                  <a:gd name="T42" fmla="*/ 365 w 382"/>
                  <a:gd name="T43" fmla="*/ 144 h 317"/>
                  <a:gd name="T44" fmla="*/ 360 w 382"/>
                  <a:gd name="T45" fmla="*/ 138 h 317"/>
                  <a:gd name="T46" fmla="*/ 354 w 382"/>
                  <a:gd name="T47" fmla="*/ 132 h 317"/>
                  <a:gd name="T48" fmla="*/ 246 w 382"/>
                  <a:gd name="T49" fmla="*/ 37 h 317"/>
                  <a:gd name="T50" fmla="*/ 233 w 382"/>
                  <a:gd name="T51" fmla="*/ 28 h 317"/>
                  <a:gd name="T52" fmla="*/ 219 w 382"/>
                  <a:gd name="T53" fmla="*/ 20 h 317"/>
                  <a:gd name="T54" fmla="*/ 204 w 382"/>
                  <a:gd name="T55" fmla="*/ 14 h 317"/>
                  <a:gd name="T56" fmla="*/ 191 w 382"/>
                  <a:gd name="T57" fmla="*/ 12 h 317"/>
                  <a:gd name="T58" fmla="*/ 67 w 382"/>
                  <a:gd name="T59" fmla="*/ 0 h 317"/>
                  <a:gd name="T60" fmla="*/ 54 w 382"/>
                  <a:gd name="T61" fmla="*/ 0 h 317"/>
                  <a:gd name="T62" fmla="*/ 42 w 382"/>
                  <a:gd name="T63" fmla="*/ 4 h 317"/>
                  <a:gd name="T64" fmla="*/ 34 w 382"/>
                  <a:gd name="T65" fmla="*/ 10 h 317"/>
                  <a:gd name="T66" fmla="*/ 29 w 382"/>
                  <a:gd name="T67" fmla="*/ 19 h 317"/>
                  <a:gd name="T68" fmla="*/ 2 w 382"/>
                  <a:gd name="T69" fmla="*/ 114 h 317"/>
                  <a:gd name="T70" fmla="*/ 1 w 382"/>
                  <a:gd name="T71" fmla="*/ 120 h 317"/>
                  <a:gd name="T72" fmla="*/ 1 w 382"/>
                  <a:gd name="T73" fmla="*/ 127 h 317"/>
                  <a:gd name="T74" fmla="*/ 2 w 382"/>
                  <a:gd name="T75" fmla="*/ 134 h 317"/>
                  <a:gd name="T76" fmla="*/ 5 w 382"/>
                  <a:gd name="T77" fmla="*/ 141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82" h="317">
                    <a:moveTo>
                      <a:pt x="5" y="141"/>
                    </a:moveTo>
                    <a:cubicBezTo>
                      <a:pt x="6" y="143"/>
                      <a:pt x="7" y="146"/>
                      <a:pt x="8" y="148"/>
                    </a:cubicBezTo>
                    <a:cubicBezTo>
                      <a:pt x="9" y="151"/>
                      <a:pt x="11" y="153"/>
                      <a:pt x="12" y="156"/>
                    </a:cubicBezTo>
                    <a:cubicBezTo>
                      <a:pt x="14" y="158"/>
                      <a:pt x="16" y="160"/>
                      <a:pt x="18" y="163"/>
                    </a:cubicBezTo>
                    <a:cubicBezTo>
                      <a:pt x="20" y="165"/>
                      <a:pt x="22" y="167"/>
                      <a:pt x="24" y="169"/>
                    </a:cubicBezTo>
                    <a:cubicBezTo>
                      <a:pt x="149" y="287"/>
                      <a:pt x="149" y="287"/>
                      <a:pt x="149" y="287"/>
                    </a:cubicBezTo>
                    <a:cubicBezTo>
                      <a:pt x="153" y="292"/>
                      <a:pt x="158" y="296"/>
                      <a:pt x="164" y="299"/>
                    </a:cubicBezTo>
                    <a:cubicBezTo>
                      <a:pt x="170" y="303"/>
                      <a:pt x="176" y="306"/>
                      <a:pt x="182" y="309"/>
                    </a:cubicBezTo>
                    <a:cubicBezTo>
                      <a:pt x="188" y="311"/>
                      <a:pt x="194" y="314"/>
                      <a:pt x="200" y="315"/>
                    </a:cubicBezTo>
                    <a:cubicBezTo>
                      <a:pt x="206" y="316"/>
                      <a:pt x="211" y="317"/>
                      <a:pt x="216" y="317"/>
                    </a:cubicBezTo>
                    <a:cubicBezTo>
                      <a:pt x="351" y="314"/>
                      <a:pt x="351" y="314"/>
                      <a:pt x="351" y="314"/>
                    </a:cubicBezTo>
                    <a:cubicBezTo>
                      <a:pt x="356" y="314"/>
                      <a:pt x="360" y="313"/>
                      <a:pt x="364" y="311"/>
                    </a:cubicBezTo>
                    <a:cubicBezTo>
                      <a:pt x="368" y="310"/>
                      <a:pt x="371" y="308"/>
                      <a:pt x="374" y="305"/>
                    </a:cubicBezTo>
                    <a:cubicBezTo>
                      <a:pt x="377" y="303"/>
                      <a:pt x="379" y="299"/>
                      <a:pt x="380" y="296"/>
                    </a:cubicBezTo>
                    <a:cubicBezTo>
                      <a:pt x="382" y="293"/>
                      <a:pt x="382" y="289"/>
                      <a:pt x="382" y="285"/>
                    </a:cubicBezTo>
                    <a:cubicBezTo>
                      <a:pt x="382" y="180"/>
                      <a:pt x="382" y="180"/>
                      <a:pt x="382" y="180"/>
                    </a:cubicBezTo>
                    <a:cubicBezTo>
                      <a:pt x="382" y="179"/>
                      <a:pt x="382" y="177"/>
                      <a:pt x="382" y="175"/>
                    </a:cubicBezTo>
                    <a:cubicBezTo>
                      <a:pt x="381" y="173"/>
                      <a:pt x="381" y="171"/>
                      <a:pt x="380" y="169"/>
                    </a:cubicBezTo>
                    <a:cubicBezTo>
                      <a:pt x="379" y="167"/>
                      <a:pt x="378" y="165"/>
                      <a:pt x="377" y="163"/>
                    </a:cubicBezTo>
                    <a:cubicBezTo>
                      <a:pt x="376" y="161"/>
                      <a:pt x="375" y="158"/>
                      <a:pt x="374" y="156"/>
                    </a:cubicBezTo>
                    <a:cubicBezTo>
                      <a:pt x="373" y="154"/>
                      <a:pt x="372" y="152"/>
                      <a:pt x="370" y="150"/>
                    </a:cubicBezTo>
                    <a:cubicBezTo>
                      <a:pt x="369" y="148"/>
                      <a:pt x="367" y="146"/>
                      <a:pt x="365" y="144"/>
                    </a:cubicBezTo>
                    <a:cubicBezTo>
                      <a:pt x="364" y="142"/>
                      <a:pt x="362" y="140"/>
                      <a:pt x="360" y="138"/>
                    </a:cubicBezTo>
                    <a:cubicBezTo>
                      <a:pt x="358" y="136"/>
                      <a:pt x="356" y="134"/>
                      <a:pt x="354" y="132"/>
                    </a:cubicBezTo>
                    <a:cubicBezTo>
                      <a:pt x="246" y="37"/>
                      <a:pt x="246" y="37"/>
                      <a:pt x="246" y="37"/>
                    </a:cubicBezTo>
                    <a:cubicBezTo>
                      <a:pt x="242" y="34"/>
                      <a:pt x="238" y="31"/>
                      <a:pt x="233" y="28"/>
                    </a:cubicBezTo>
                    <a:cubicBezTo>
                      <a:pt x="229" y="25"/>
                      <a:pt x="224" y="22"/>
                      <a:pt x="219" y="20"/>
                    </a:cubicBezTo>
                    <a:cubicBezTo>
                      <a:pt x="214" y="18"/>
                      <a:pt x="209" y="16"/>
                      <a:pt x="204" y="14"/>
                    </a:cubicBezTo>
                    <a:cubicBezTo>
                      <a:pt x="200" y="13"/>
                      <a:pt x="195" y="12"/>
                      <a:pt x="191" y="12"/>
                    </a:cubicBezTo>
                    <a:cubicBezTo>
                      <a:pt x="67" y="0"/>
                      <a:pt x="67" y="0"/>
                      <a:pt x="67" y="0"/>
                    </a:cubicBezTo>
                    <a:cubicBezTo>
                      <a:pt x="63" y="0"/>
                      <a:pt x="58" y="0"/>
                      <a:pt x="54" y="0"/>
                    </a:cubicBezTo>
                    <a:cubicBezTo>
                      <a:pt x="50" y="1"/>
                      <a:pt x="46" y="2"/>
                      <a:pt x="42" y="4"/>
                    </a:cubicBezTo>
                    <a:cubicBezTo>
                      <a:pt x="39" y="6"/>
                      <a:pt x="36" y="8"/>
                      <a:pt x="34" y="10"/>
                    </a:cubicBezTo>
                    <a:cubicBezTo>
                      <a:pt x="31" y="13"/>
                      <a:pt x="30" y="15"/>
                      <a:pt x="29" y="19"/>
                    </a:cubicBezTo>
                    <a:cubicBezTo>
                      <a:pt x="2" y="114"/>
                      <a:pt x="2" y="114"/>
                      <a:pt x="2" y="114"/>
                    </a:cubicBezTo>
                    <a:cubicBezTo>
                      <a:pt x="1" y="116"/>
                      <a:pt x="1" y="118"/>
                      <a:pt x="1" y="120"/>
                    </a:cubicBezTo>
                    <a:cubicBezTo>
                      <a:pt x="0" y="122"/>
                      <a:pt x="0" y="125"/>
                      <a:pt x="1" y="127"/>
                    </a:cubicBezTo>
                    <a:cubicBezTo>
                      <a:pt x="1" y="129"/>
                      <a:pt x="1" y="131"/>
                      <a:pt x="2" y="134"/>
                    </a:cubicBezTo>
                    <a:cubicBezTo>
                      <a:pt x="3" y="136"/>
                      <a:pt x="4" y="139"/>
                      <a:pt x="5" y="141"/>
                    </a:cubicBezTo>
                  </a:path>
                </a:pathLst>
              </a:custGeom>
              <a:gradFill>
                <a:gsLst>
                  <a:gs pos="0">
                    <a:schemeClr val="bg1"/>
                  </a:gs>
                  <a:gs pos="100000">
                    <a:schemeClr val="bg1">
                      <a:lumMod val="75000"/>
                    </a:schemeClr>
                  </a:gs>
                </a:gsLst>
                <a:lin ang="5400000" scaled="1"/>
              </a:gradFill>
              <a:ln>
                <a:noFill/>
              </a:ln>
              <a:effectLst>
                <a:outerShdw blurRad="50800" dist="38100" dir="8100000" algn="tr" rotWithShape="0">
                  <a:prstClr val="black">
                    <a:alpha val="40000"/>
                  </a:prstClr>
                </a:outerShdw>
              </a:effectLst>
            </p:spPr>
            <p:txBody>
              <a:bodyPr vert="horz" wrap="square" lIns="91440" tIns="45720" rIns="91440" bIns="45720" numCol="1" anchor="t" anchorCtr="0" compatLnSpc="1"/>
              <a:lstStyle/>
              <a:p>
                <a:endParaRPr lang="zh-CN" altLang="en-US"/>
              </a:p>
            </p:txBody>
          </p:sp>
          <p:sp>
            <p:nvSpPr>
              <p:cNvPr id="33" name="Freeform 29"/>
              <p:cNvSpPr>
                <a:spLocks noChangeAspect="1"/>
              </p:cNvSpPr>
              <p:nvPr/>
            </p:nvSpPr>
            <p:spPr bwMode="auto">
              <a:xfrm>
                <a:off x="7448725" y="3222561"/>
                <a:ext cx="972000" cy="992024"/>
              </a:xfrm>
              <a:custGeom>
                <a:avLst/>
                <a:gdLst>
                  <a:gd name="T0" fmla="*/ 7 w 446"/>
                  <a:gd name="T1" fmla="*/ 225 h 455"/>
                  <a:gd name="T2" fmla="*/ 12 w 446"/>
                  <a:gd name="T3" fmla="*/ 235 h 455"/>
                  <a:gd name="T4" fmla="*/ 18 w 446"/>
                  <a:gd name="T5" fmla="*/ 246 h 455"/>
                  <a:gd name="T6" fmla="*/ 25 w 446"/>
                  <a:gd name="T7" fmla="*/ 255 h 455"/>
                  <a:gd name="T8" fmla="*/ 33 w 446"/>
                  <a:gd name="T9" fmla="*/ 264 h 455"/>
                  <a:gd name="T10" fmla="*/ 189 w 446"/>
                  <a:gd name="T11" fmla="*/ 421 h 455"/>
                  <a:gd name="T12" fmla="*/ 209 w 446"/>
                  <a:gd name="T13" fmla="*/ 437 h 455"/>
                  <a:gd name="T14" fmla="*/ 230 w 446"/>
                  <a:gd name="T15" fmla="*/ 448 h 455"/>
                  <a:gd name="T16" fmla="*/ 251 w 446"/>
                  <a:gd name="T17" fmla="*/ 454 h 455"/>
                  <a:gd name="T18" fmla="*/ 270 w 446"/>
                  <a:gd name="T19" fmla="*/ 453 h 455"/>
                  <a:gd name="T20" fmla="*/ 417 w 446"/>
                  <a:gd name="T21" fmla="*/ 421 h 455"/>
                  <a:gd name="T22" fmla="*/ 430 w 446"/>
                  <a:gd name="T23" fmla="*/ 414 h 455"/>
                  <a:gd name="T24" fmla="*/ 440 w 446"/>
                  <a:gd name="T25" fmla="*/ 403 h 455"/>
                  <a:gd name="T26" fmla="*/ 445 w 446"/>
                  <a:gd name="T27" fmla="*/ 387 h 455"/>
                  <a:gd name="T28" fmla="*/ 446 w 446"/>
                  <a:gd name="T29" fmla="*/ 370 h 455"/>
                  <a:gd name="T30" fmla="*/ 426 w 446"/>
                  <a:gd name="T31" fmla="*/ 213 h 455"/>
                  <a:gd name="T32" fmla="*/ 425 w 446"/>
                  <a:gd name="T33" fmla="*/ 205 h 455"/>
                  <a:gd name="T34" fmla="*/ 422 w 446"/>
                  <a:gd name="T35" fmla="*/ 197 h 455"/>
                  <a:gd name="T36" fmla="*/ 418 w 446"/>
                  <a:gd name="T37" fmla="*/ 188 h 455"/>
                  <a:gd name="T38" fmla="*/ 414 w 446"/>
                  <a:gd name="T39" fmla="*/ 179 h 455"/>
                  <a:gd name="T40" fmla="*/ 408 w 446"/>
                  <a:gd name="T41" fmla="*/ 170 h 455"/>
                  <a:gd name="T42" fmla="*/ 402 w 446"/>
                  <a:gd name="T43" fmla="*/ 162 h 455"/>
                  <a:gd name="T44" fmla="*/ 395 w 446"/>
                  <a:gd name="T45" fmla="*/ 154 h 455"/>
                  <a:gd name="T46" fmla="*/ 388 w 446"/>
                  <a:gd name="T47" fmla="*/ 147 h 455"/>
                  <a:gd name="T48" fmla="*/ 257 w 446"/>
                  <a:gd name="T49" fmla="*/ 28 h 455"/>
                  <a:gd name="T50" fmla="*/ 242 w 446"/>
                  <a:gd name="T51" fmla="*/ 16 h 455"/>
                  <a:gd name="T52" fmla="*/ 225 w 446"/>
                  <a:gd name="T53" fmla="*/ 7 h 455"/>
                  <a:gd name="T54" fmla="*/ 209 w 446"/>
                  <a:gd name="T55" fmla="*/ 2 h 455"/>
                  <a:gd name="T56" fmla="*/ 194 w 446"/>
                  <a:gd name="T57" fmla="*/ 0 h 455"/>
                  <a:gd name="T58" fmla="*/ 58 w 446"/>
                  <a:gd name="T59" fmla="*/ 4 h 455"/>
                  <a:gd name="T60" fmla="*/ 44 w 446"/>
                  <a:gd name="T61" fmla="*/ 7 h 455"/>
                  <a:gd name="T62" fmla="*/ 32 w 446"/>
                  <a:gd name="T63" fmla="*/ 14 h 455"/>
                  <a:gd name="T64" fmla="*/ 23 w 446"/>
                  <a:gd name="T65" fmla="*/ 24 h 455"/>
                  <a:gd name="T66" fmla="*/ 18 w 446"/>
                  <a:gd name="T67" fmla="*/ 38 h 455"/>
                  <a:gd name="T68" fmla="*/ 0 w 446"/>
                  <a:gd name="T69" fmla="*/ 185 h 455"/>
                  <a:gd name="T70" fmla="*/ 0 w 446"/>
                  <a:gd name="T71" fmla="*/ 194 h 455"/>
                  <a:gd name="T72" fmla="*/ 1 w 446"/>
                  <a:gd name="T73" fmla="*/ 204 h 455"/>
                  <a:gd name="T74" fmla="*/ 4 w 446"/>
                  <a:gd name="T75" fmla="*/ 215 h 455"/>
                  <a:gd name="T76" fmla="*/ 7 w 446"/>
                  <a:gd name="T77" fmla="*/ 225 h 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46" h="455">
                    <a:moveTo>
                      <a:pt x="7" y="225"/>
                    </a:moveTo>
                    <a:cubicBezTo>
                      <a:pt x="9" y="229"/>
                      <a:pt x="10" y="232"/>
                      <a:pt x="12" y="235"/>
                    </a:cubicBezTo>
                    <a:cubicBezTo>
                      <a:pt x="14" y="239"/>
                      <a:pt x="16" y="242"/>
                      <a:pt x="18" y="246"/>
                    </a:cubicBezTo>
                    <a:cubicBezTo>
                      <a:pt x="20" y="249"/>
                      <a:pt x="23" y="252"/>
                      <a:pt x="25" y="255"/>
                    </a:cubicBezTo>
                    <a:cubicBezTo>
                      <a:pt x="27" y="258"/>
                      <a:pt x="30" y="261"/>
                      <a:pt x="33" y="264"/>
                    </a:cubicBezTo>
                    <a:cubicBezTo>
                      <a:pt x="189" y="421"/>
                      <a:pt x="189" y="421"/>
                      <a:pt x="189" y="421"/>
                    </a:cubicBezTo>
                    <a:cubicBezTo>
                      <a:pt x="195" y="427"/>
                      <a:pt x="202" y="432"/>
                      <a:pt x="209" y="437"/>
                    </a:cubicBezTo>
                    <a:cubicBezTo>
                      <a:pt x="215" y="441"/>
                      <a:pt x="223" y="445"/>
                      <a:pt x="230" y="448"/>
                    </a:cubicBezTo>
                    <a:cubicBezTo>
                      <a:pt x="237" y="451"/>
                      <a:pt x="244" y="453"/>
                      <a:pt x="251" y="454"/>
                    </a:cubicBezTo>
                    <a:cubicBezTo>
                      <a:pt x="258" y="455"/>
                      <a:pt x="264" y="454"/>
                      <a:pt x="270" y="453"/>
                    </a:cubicBezTo>
                    <a:cubicBezTo>
                      <a:pt x="417" y="421"/>
                      <a:pt x="417" y="421"/>
                      <a:pt x="417" y="421"/>
                    </a:cubicBezTo>
                    <a:cubicBezTo>
                      <a:pt x="422" y="419"/>
                      <a:pt x="427" y="417"/>
                      <a:pt x="430" y="414"/>
                    </a:cubicBezTo>
                    <a:cubicBezTo>
                      <a:pt x="434" y="411"/>
                      <a:pt x="438" y="407"/>
                      <a:pt x="440" y="403"/>
                    </a:cubicBezTo>
                    <a:cubicBezTo>
                      <a:pt x="443" y="398"/>
                      <a:pt x="444" y="393"/>
                      <a:pt x="445" y="387"/>
                    </a:cubicBezTo>
                    <a:cubicBezTo>
                      <a:pt x="446" y="382"/>
                      <a:pt x="446" y="376"/>
                      <a:pt x="446" y="370"/>
                    </a:cubicBezTo>
                    <a:cubicBezTo>
                      <a:pt x="426" y="213"/>
                      <a:pt x="426" y="213"/>
                      <a:pt x="426" y="213"/>
                    </a:cubicBezTo>
                    <a:cubicBezTo>
                      <a:pt x="426" y="211"/>
                      <a:pt x="425" y="208"/>
                      <a:pt x="425" y="205"/>
                    </a:cubicBezTo>
                    <a:cubicBezTo>
                      <a:pt x="424" y="202"/>
                      <a:pt x="423" y="199"/>
                      <a:pt x="422" y="197"/>
                    </a:cubicBezTo>
                    <a:cubicBezTo>
                      <a:pt x="421" y="194"/>
                      <a:pt x="420" y="191"/>
                      <a:pt x="418" y="188"/>
                    </a:cubicBezTo>
                    <a:cubicBezTo>
                      <a:pt x="417" y="185"/>
                      <a:pt x="415" y="182"/>
                      <a:pt x="414" y="179"/>
                    </a:cubicBezTo>
                    <a:cubicBezTo>
                      <a:pt x="412" y="176"/>
                      <a:pt x="410" y="173"/>
                      <a:pt x="408" y="170"/>
                    </a:cubicBezTo>
                    <a:cubicBezTo>
                      <a:pt x="406" y="168"/>
                      <a:pt x="404" y="165"/>
                      <a:pt x="402" y="162"/>
                    </a:cubicBezTo>
                    <a:cubicBezTo>
                      <a:pt x="400" y="160"/>
                      <a:pt x="398" y="157"/>
                      <a:pt x="395" y="154"/>
                    </a:cubicBezTo>
                    <a:cubicBezTo>
                      <a:pt x="393" y="152"/>
                      <a:pt x="391" y="150"/>
                      <a:pt x="388" y="147"/>
                    </a:cubicBezTo>
                    <a:cubicBezTo>
                      <a:pt x="257" y="28"/>
                      <a:pt x="257" y="28"/>
                      <a:pt x="257" y="28"/>
                    </a:cubicBezTo>
                    <a:cubicBezTo>
                      <a:pt x="252" y="23"/>
                      <a:pt x="247" y="20"/>
                      <a:pt x="242" y="16"/>
                    </a:cubicBezTo>
                    <a:cubicBezTo>
                      <a:pt x="236" y="13"/>
                      <a:pt x="231" y="10"/>
                      <a:pt x="225" y="7"/>
                    </a:cubicBezTo>
                    <a:cubicBezTo>
                      <a:pt x="220" y="5"/>
                      <a:pt x="214" y="3"/>
                      <a:pt x="209" y="2"/>
                    </a:cubicBezTo>
                    <a:cubicBezTo>
                      <a:pt x="204" y="0"/>
                      <a:pt x="198" y="0"/>
                      <a:pt x="194" y="0"/>
                    </a:cubicBezTo>
                    <a:cubicBezTo>
                      <a:pt x="58" y="4"/>
                      <a:pt x="58" y="4"/>
                      <a:pt x="58" y="4"/>
                    </a:cubicBezTo>
                    <a:cubicBezTo>
                      <a:pt x="53" y="4"/>
                      <a:pt x="48" y="5"/>
                      <a:pt x="44" y="7"/>
                    </a:cubicBezTo>
                    <a:cubicBezTo>
                      <a:pt x="39" y="8"/>
                      <a:pt x="35" y="11"/>
                      <a:pt x="32" y="14"/>
                    </a:cubicBezTo>
                    <a:cubicBezTo>
                      <a:pt x="28" y="17"/>
                      <a:pt x="25" y="20"/>
                      <a:pt x="23" y="24"/>
                    </a:cubicBezTo>
                    <a:cubicBezTo>
                      <a:pt x="20" y="29"/>
                      <a:pt x="19" y="33"/>
                      <a:pt x="18" y="38"/>
                    </a:cubicBezTo>
                    <a:cubicBezTo>
                      <a:pt x="0" y="185"/>
                      <a:pt x="0" y="185"/>
                      <a:pt x="0" y="185"/>
                    </a:cubicBezTo>
                    <a:cubicBezTo>
                      <a:pt x="0" y="188"/>
                      <a:pt x="0" y="191"/>
                      <a:pt x="0" y="194"/>
                    </a:cubicBezTo>
                    <a:cubicBezTo>
                      <a:pt x="0" y="198"/>
                      <a:pt x="1" y="201"/>
                      <a:pt x="1" y="204"/>
                    </a:cubicBezTo>
                    <a:cubicBezTo>
                      <a:pt x="2" y="208"/>
                      <a:pt x="3" y="211"/>
                      <a:pt x="4" y="215"/>
                    </a:cubicBezTo>
                    <a:cubicBezTo>
                      <a:pt x="5" y="218"/>
                      <a:pt x="6" y="222"/>
                      <a:pt x="7" y="225"/>
                    </a:cubicBezTo>
                  </a:path>
                </a:pathLst>
              </a:custGeom>
              <a:gradFill>
                <a:gsLst>
                  <a:gs pos="0">
                    <a:schemeClr val="bg1"/>
                  </a:gs>
                  <a:gs pos="100000">
                    <a:schemeClr val="bg1">
                      <a:lumMod val="75000"/>
                    </a:schemeClr>
                  </a:gs>
                </a:gsLst>
                <a:lin ang="5400000" scaled="1"/>
              </a:gradFill>
              <a:ln>
                <a:noFill/>
              </a:ln>
              <a:effectLst>
                <a:outerShdw blurRad="50800" dist="38100" dir="8100000" algn="tr" rotWithShape="0">
                  <a:prstClr val="black">
                    <a:alpha val="40000"/>
                  </a:prstClr>
                </a:outerShdw>
              </a:effectLst>
            </p:spPr>
            <p:txBody>
              <a:bodyPr vert="horz" wrap="square" lIns="91440" tIns="45720" rIns="91440" bIns="45720" numCol="1" anchor="t" anchorCtr="0" compatLnSpc="1"/>
              <a:lstStyle/>
              <a:p>
                <a:endParaRPr lang="zh-CN" altLang="en-US"/>
              </a:p>
            </p:txBody>
          </p:sp>
          <p:sp>
            <p:nvSpPr>
              <p:cNvPr id="34" name="Freeform 21"/>
              <p:cNvSpPr>
                <a:spLocks noChangeAspect="1"/>
              </p:cNvSpPr>
              <p:nvPr/>
            </p:nvSpPr>
            <p:spPr bwMode="auto">
              <a:xfrm>
                <a:off x="6347759" y="4032159"/>
                <a:ext cx="1368000" cy="1576867"/>
              </a:xfrm>
              <a:custGeom>
                <a:avLst/>
                <a:gdLst>
                  <a:gd name="T0" fmla="*/ 3 w 606"/>
                  <a:gd name="T1" fmla="*/ 368 h 699"/>
                  <a:gd name="T2" fmla="*/ 8 w 606"/>
                  <a:gd name="T3" fmla="*/ 384 h 699"/>
                  <a:gd name="T4" fmla="*/ 14 w 606"/>
                  <a:gd name="T5" fmla="*/ 399 h 699"/>
                  <a:gd name="T6" fmla="*/ 22 w 606"/>
                  <a:gd name="T7" fmla="*/ 413 h 699"/>
                  <a:gd name="T8" fmla="*/ 31 w 606"/>
                  <a:gd name="T9" fmla="*/ 426 h 699"/>
                  <a:gd name="T10" fmla="*/ 224 w 606"/>
                  <a:gd name="T11" fmla="*/ 656 h 699"/>
                  <a:gd name="T12" fmla="*/ 249 w 606"/>
                  <a:gd name="T13" fmla="*/ 679 h 699"/>
                  <a:gd name="T14" fmla="*/ 278 w 606"/>
                  <a:gd name="T15" fmla="*/ 693 h 699"/>
                  <a:gd name="T16" fmla="*/ 308 w 606"/>
                  <a:gd name="T17" fmla="*/ 699 h 699"/>
                  <a:gd name="T18" fmla="*/ 336 w 606"/>
                  <a:gd name="T19" fmla="*/ 694 h 699"/>
                  <a:gd name="T20" fmla="*/ 557 w 606"/>
                  <a:gd name="T21" fmla="*/ 612 h 699"/>
                  <a:gd name="T22" fmla="*/ 577 w 606"/>
                  <a:gd name="T23" fmla="*/ 600 h 699"/>
                  <a:gd name="T24" fmla="*/ 592 w 606"/>
                  <a:gd name="T25" fmla="*/ 579 h 699"/>
                  <a:gd name="T26" fmla="*/ 602 w 606"/>
                  <a:gd name="T27" fmla="*/ 554 h 699"/>
                  <a:gd name="T28" fmla="*/ 606 w 606"/>
                  <a:gd name="T29" fmla="*/ 526 h 699"/>
                  <a:gd name="T30" fmla="*/ 605 w 606"/>
                  <a:gd name="T31" fmla="*/ 286 h 699"/>
                  <a:gd name="T32" fmla="*/ 604 w 606"/>
                  <a:gd name="T33" fmla="*/ 274 h 699"/>
                  <a:gd name="T34" fmla="*/ 602 w 606"/>
                  <a:gd name="T35" fmla="*/ 261 h 699"/>
                  <a:gd name="T36" fmla="*/ 598 w 606"/>
                  <a:gd name="T37" fmla="*/ 249 h 699"/>
                  <a:gd name="T38" fmla="*/ 593 w 606"/>
                  <a:gd name="T39" fmla="*/ 236 h 699"/>
                  <a:gd name="T40" fmla="*/ 587 w 606"/>
                  <a:gd name="T41" fmla="*/ 224 h 699"/>
                  <a:gd name="T42" fmla="*/ 581 w 606"/>
                  <a:gd name="T43" fmla="*/ 213 h 699"/>
                  <a:gd name="T44" fmla="*/ 573 w 606"/>
                  <a:gd name="T45" fmla="*/ 202 h 699"/>
                  <a:gd name="T46" fmla="*/ 564 w 606"/>
                  <a:gd name="T47" fmla="*/ 192 h 699"/>
                  <a:gd name="T48" fmla="*/ 407 w 606"/>
                  <a:gd name="T49" fmla="*/ 33 h 699"/>
                  <a:gd name="T50" fmla="*/ 388 w 606"/>
                  <a:gd name="T51" fmla="*/ 18 h 699"/>
                  <a:gd name="T52" fmla="*/ 368 w 606"/>
                  <a:gd name="T53" fmla="*/ 7 h 699"/>
                  <a:gd name="T54" fmla="*/ 346 w 606"/>
                  <a:gd name="T55" fmla="*/ 1 h 699"/>
                  <a:gd name="T56" fmla="*/ 326 w 606"/>
                  <a:gd name="T57" fmla="*/ 0 h 699"/>
                  <a:gd name="T58" fmla="*/ 135 w 606"/>
                  <a:gd name="T59" fmla="*/ 22 h 699"/>
                  <a:gd name="T60" fmla="*/ 114 w 606"/>
                  <a:gd name="T61" fmla="*/ 28 h 699"/>
                  <a:gd name="T62" fmla="*/ 95 w 606"/>
                  <a:gd name="T63" fmla="*/ 40 h 699"/>
                  <a:gd name="T64" fmla="*/ 80 w 606"/>
                  <a:gd name="T65" fmla="*/ 57 h 699"/>
                  <a:gd name="T66" fmla="*/ 70 w 606"/>
                  <a:gd name="T67" fmla="*/ 77 h 699"/>
                  <a:gd name="T68" fmla="*/ 4 w 606"/>
                  <a:gd name="T69" fmla="*/ 306 h 699"/>
                  <a:gd name="T70" fmla="*/ 1 w 606"/>
                  <a:gd name="T71" fmla="*/ 321 h 699"/>
                  <a:gd name="T72" fmla="*/ 0 w 606"/>
                  <a:gd name="T73" fmla="*/ 336 h 699"/>
                  <a:gd name="T74" fmla="*/ 1 w 606"/>
                  <a:gd name="T75" fmla="*/ 352 h 699"/>
                  <a:gd name="T76" fmla="*/ 3 w 606"/>
                  <a:gd name="T77" fmla="*/ 368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06" h="699">
                    <a:moveTo>
                      <a:pt x="3" y="368"/>
                    </a:moveTo>
                    <a:cubicBezTo>
                      <a:pt x="5" y="373"/>
                      <a:pt x="6" y="379"/>
                      <a:pt x="8" y="384"/>
                    </a:cubicBezTo>
                    <a:cubicBezTo>
                      <a:pt x="10" y="389"/>
                      <a:pt x="12" y="394"/>
                      <a:pt x="14" y="399"/>
                    </a:cubicBezTo>
                    <a:cubicBezTo>
                      <a:pt x="16" y="404"/>
                      <a:pt x="19" y="409"/>
                      <a:pt x="22" y="413"/>
                    </a:cubicBezTo>
                    <a:cubicBezTo>
                      <a:pt x="24" y="418"/>
                      <a:pt x="27" y="422"/>
                      <a:pt x="31" y="426"/>
                    </a:cubicBezTo>
                    <a:cubicBezTo>
                      <a:pt x="224" y="656"/>
                      <a:pt x="224" y="656"/>
                      <a:pt x="224" y="656"/>
                    </a:cubicBezTo>
                    <a:cubicBezTo>
                      <a:pt x="231" y="665"/>
                      <a:pt x="240" y="673"/>
                      <a:pt x="249" y="679"/>
                    </a:cubicBezTo>
                    <a:cubicBezTo>
                      <a:pt x="258" y="685"/>
                      <a:pt x="268" y="690"/>
                      <a:pt x="278" y="693"/>
                    </a:cubicBezTo>
                    <a:cubicBezTo>
                      <a:pt x="288" y="697"/>
                      <a:pt x="298" y="698"/>
                      <a:pt x="308" y="699"/>
                    </a:cubicBezTo>
                    <a:cubicBezTo>
                      <a:pt x="318" y="699"/>
                      <a:pt x="327" y="697"/>
                      <a:pt x="336" y="694"/>
                    </a:cubicBezTo>
                    <a:cubicBezTo>
                      <a:pt x="557" y="612"/>
                      <a:pt x="557" y="612"/>
                      <a:pt x="557" y="612"/>
                    </a:cubicBezTo>
                    <a:cubicBezTo>
                      <a:pt x="564" y="610"/>
                      <a:pt x="571" y="605"/>
                      <a:pt x="577" y="600"/>
                    </a:cubicBezTo>
                    <a:cubicBezTo>
                      <a:pt x="583" y="594"/>
                      <a:pt x="588" y="587"/>
                      <a:pt x="592" y="579"/>
                    </a:cubicBezTo>
                    <a:cubicBezTo>
                      <a:pt x="596" y="572"/>
                      <a:pt x="600" y="563"/>
                      <a:pt x="602" y="554"/>
                    </a:cubicBezTo>
                    <a:cubicBezTo>
                      <a:pt x="605" y="545"/>
                      <a:pt x="606" y="535"/>
                      <a:pt x="606" y="526"/>
                    </a:cubicBezTo>
                    <a:cubicBezTo>
                      <a:pt x="605" y="286"/>
                      <a:pt x="605" y="286"/>
                      <a:pt x="605" y="286"/>
                    </a:cubicBezTo>
                    <a:cubicBezTo>
                      <a:pt x="605" y="282"/>
                      <a:pt x="605" y="278"/>
                      <a:pt x="604" y="274"/>
                    </a:cubicBezTo>
                    <a:cubicBezTo>
                      <a:pt x="604" y="270"/>
                      <a:pt x="603" y="265"/>
                      <a:pt x="602" y="261"/>
                    </a:cubicBezTo>
                    <a:cubicBezTo>
                      <a:pt x="601" y="257"/>
                      <a:pt x="600" y="253"/>
                      <a:pt x="598" y="249"/>
                    </a:cubicBezTo>
                    <a:cubicBezTo>
                      <a:pt x="597" y="244"/>
                      <a:pt x="595" y="240"/>
                      <a:pt x="593" y="236"/>
                    </a:cubicBezTo>
                    <a:cubicBezTo>
                      <a:pt x="592" y="232"/>
                      <a:pt x="590" y="228"/>
                      <a:pt x="587" y="224"/>
                    </a:cubicBezTo>
                    <a:cubicBezTo>
                      <a:pt x="585" y="220"/>
                      <a:pt x="583" y="216"/>
                      <a:pt x="581" y="213"/>
                    </a:cubicBezTo>
                    <a:cubicBezTo>
                      <a:pt x="578" y="209"/>
                      <a:pt x="576" y="205"/>
                      <a:pt x="573" y="202"/>
                    </a:cubicBezTo>
                    <a:cubicBezTo>
                      <a:pt x="570" y="199"/>
                      <a:pt x="567" y="195"/>
                      <a:pt x="564" y="192"/>
                    </a:cubicBezTo>
                    <a:cubicBezTo>
                      <a:pt x="407" y="33"/>
                      <a:pt x="407" y="33"/>
                      <a:pt x="407" y="33"/>
                    </a:cubicBezTo>
                    <a:cubicBezTo>
                      <a:pt x="401" y="28"/>
                      <a:pt x="395" y="23"/>
                      <a:pt x="388" y="18"/>
                    </a:cubicBezTo>
                    <a:cubicBezTo>
                      <a:pt x="382" y="14"/>
                      <a:pt x="375" y="10"/>
                      <a:pt x="368" y="7"/>
                    </a:cubicBezTo>
                    <a:cubicBezTo>
                      <a:pt x="361" y="4"/>
                      <a:pt x="353" y="2"/>
                      <a:pt x="346" y="1"/>
                    </a:cubicBezTo>
                    <a:cubicBezTo>
                      <a:pt x="339" y="0"/>
                      <a:pt x="332" y="0"/>
                      <a:pt x="326" y="0"/>
                    </a:cubicBezTo>
                    <a:cubicBezTo>
                      <a:pt x="135" y="22"/>
                      <a:pt x="135" y="22"/>
                      <a:pt x="135" y="22"/>
                    </a:cubicBezTo>
                    <a:cubicBezTo>
                      <a:pt x="128" y="23"/>
                      <a:pt x="121" y="25"/>
                      <a:pt x="114" y="28"/>
                    </a:cubicBezTo>
                    <a:cubicBezTo>
                      <a:pt x="107" y="31"/>
                      <a:pt x="101" y="35"/>
                      <a:pt x="95" y="40"/>
                    </a:cubicBezTo>
                    <a:cubicBezTo>
                      <a:pt x="89" y="45"/>
                      <a:pt x="84" y="51"/>
                      <a:pt x="80" y="57"/>
                    </a:cubicBezTo>
                    <a:cubicBezTo>
                      <a:pt x="75" y="63"/>
                      <a:pt x="72" y="70"/>
                      <a:pt x="70" y="77"/>
                    </a:cubicBezTo>
                    <a:cubicBezTo>
                      <a:pt x="4" y="306"/>
                      <a:pt x="4" y="306"/>
                      <a:pt x="4" y="306"/>
                    </a:cubicBezTo>
                    <a:cubicBezTo>
                      <a:pt x="3" y="311"/>
                      <a:pt x="2" y="316"/>
                      <a:pt x="1" y="321"/>
                    </a:cubicBezTo>
                    <a:cubicBezTo>
                      <a:pt x="1" y="326"/>
                      <a:pt x="0" y="331"/>
                      <a:pt x="0" y="336"/>
                    </a:cubicBezTo>
                    <a:cubicBezTo>
                      <a:pt x="0" y="341"/>
                      <a:pt x="0" y="347"/>
                      <a:pt x="1" y="352"/>
                    </a:cubicBezTo>
                    <a:cubicBezTo>
                      <a:pt x="1" y="357"/>
                      <a:pt x="2" y="363"/>
                      <a:pt x="3" y="368"/>
                    </a:cubicBezTo>
                  </a:path>
                </a:pathLst>
              </a:custGeom>
              <a:gradFill>
                <a:gsLst>
                  <a:gs pos="0">
                    <a:schemeClr val="bg1"/>
                  </a:gs>
                  <a:gs pos="100000">
                    <a:schemeClr val="bg1">
                      <a:lumMod val="75000"/>
                    </a:schemeClr>
                  </a:gs>
                </a:gsLst>
                <a:lin ang="5400000" scaled="1"/>
              </a:gradFill>
              <a:ln>
                <a:noFill/>
              </a:ln>
              <a:effectLst>
                <a:outerShdw blurRad="50800" dist="38100" dir="8100000" algn="tr" rotWithShape="0">
                  <a:prstClr val="black">
                    <a:alpha val="40000"/>
                  </a:prstClr>
                </a:outerShdw>
              </a:effectLst>
            </p:spPr>
            <p:txBody>
              <a:bodyPr vert="horz" wrap="square" lIns="91440" tIns="45720" rIns="91440" bIns="45720" numCol="1" anchor="t" anchorCtr="0" compatLnSpc="1"/>
              <a:lstStyle/>
              <a:p>
                <a:endParaRPr lang="zh-CN" altLang="en-US"/>
              </a:p>
            </p:txBody>
          </p:sp>
          <p:sp>
            <p:nvSpPr>
              <p:cNvPr id="35" name="Freeform 17"/>
              <p:cNvSpPr>
                <a:spLocks noChangeAspect="1"/>
              </p:cNvSpPr>
              <p:nvPr/>
            </p:nvSpPr>
            <p:spPr bwMode="auto">
              <a:xfrm>
                <a:off x="5962681" y="2668537"/>
                <a:ext cx="1080000" cy="910693"/>
              </a:xfrm>
              <a:custGeom>
                <a:avLst/>
                <a:gdLst>
                  <a:gd name="T0" fmla="*/ 2 w 516"/>
                  <a:gd name="T1" fmla="*/ 201 h 434"/>
                  <a:gd name="T2" fmla="*/ 5 w 516"/>
                  <a:gd name="T3" fmla="*/ 211 h 434"/>
                  <a:gd name="T4" fmla="*/ 9 w 516"/>
                  <a:gd name="T5" fmla="*/ 221 h 434"/>
                  <a:gd name="T6" fmla="*/ 15 w 516"/>
                  <a:gd name="T7" fmla="*/ 230 h 434"/>
                  <a:gd name="T8" fmla="*/ 22 w 516"/>
                  <a:gd name="T9" fmla="*/ 239 h 434"/>
                  <a:gd name="T10" fmla="*/ 168 w 516"/>
                  <a:gd name="T11" fmla="*/ 397 h 434"/>
                  <a:gd name="T12" fmla="*/ 187 w 516"/>
                  <a:gd name="T13" fmla="*/ 413 h 434"/>
                  <a:gd name="T14" fmla="*/ 210 w 516"/>
                  <a:gd name="T15" fmla="*/ 425 h 434"/>
                  <a:gd name="T16" fmla="*/ 234 w 516"/>
                  <a:gd name="T17" fmla="*/ 432 h 434"/>
                  <a:gd name="T18" fmla="*/ 257 w 516"/>
                  <a:gd name="T19" fmla="*/ 433 h 434"/>
                  <a:gd name="T20" fmla="*/ 447 w 516"/>
                  <a:gd name="T21" fmla="*/ 412 h 434"/>
                  <a:gd name="T22" fmla="*/ 465 w 516"/>
                  <a:gd name="T23" fmla="*/ 407 h 434"/>
                  <a:gd name="T24" fmla="*/ 480 w 516"/>
                  <a:gd name="T25" fmla="*/ 397 h 434"/>
                  <a:gd name="T26" fmla="*/ 490 w 516"/>
                  <a:gd name="T27" fmla="*/ 383 h 434"/>
                  <a:gd name="T28" fmla="*/ 496 w 516"/>
                  <a:gd name="T29" fmla="*/ 367 h 434"/>
                  <a:gd name="T30" fmla="*/ 516 w 516"/>
                  <a:gd name="T31" fmla="*/ 220 h 434"/>
                  <a:gd name="T32" fmla="*/ 516 w 516"/>
                  <a:gd name="T33" fmla="*/ 212 h 434"/>
                  <a:gd name="T34" fmla="*/ 515 w 516"/>
                  <a:gd name="T35" fmla="*/ 204 h 434"/>
                  <a:gd name="T36" fmla="*/ 513 w 516"/>
                  <a:gd name="T37" fmla="*/ 196 h 434"/>
                  <a:gd name="T38" fmla="*/ 510 w 516"/>
                  <a:gd name="T39" fmla="*/ 187 h 434"/>
                  <a:gd name="T40" fmla="*/ 505 w 516"/>
                  <a:gd name="T41" fmla="*/ 179 h 434"/>
                  <a:gd name="T42" fmla="*/ 500 w 516"/>
                  <a:gd name="T43" fmla="*/ 171 h 434"/>
                  <a:gd name="T44" fmla="*/ 494 w 516"/>
                  <a:gd name="T45" fmla="*/ 163 h 434"/>
                  <a:gd name="T46" fmla="*/ 488 w 516"/>
                  <a:gd name="T47" fmla="*/ 156 h 434"/>
                  <a:gd name="T48" fmla="*/ 362 w 516"/>
                  <a:gd name="T49" fmla="*/ 36 h 434"/>
                  <a:gd name="T50" fmla="*/ 347 w 516"/>
                  <a:gd name="T51" fmla="*/ 25 h 434"/>
                  <a:gd name="T52" fmla="*/ 330 w 516"/>
                  <a:gd name="T53" fmla="*/ 15 h 434"/>
                  <a:gd name="T54" fmla="*/ 311 w 516"/>
                  <a:gd name="T55" fmla="*/ 9 h 434"/>
                  <a:gd name="T56" fmla="*/ 294 w 516"/>
                  <a:gd name="T57" fmla="*/ 6 h 434"/>
                  <a:gd name="T58" fmla="*/ 128 w 516"/>
                  <a:gd name="T59" fmla="*/ 0 h 434"/>
                  <a:gd name="T60" fmla="*/ 110 w 516"/>
                  <a:gd name="T61" fmla="*/ 1 h 434"/>
                  <a:gd name="T62" fmla="*/ 93 w 516"/>
                  <a:gd name="T63" fmla="*/ 7 h 434"/>
                  <a:gd name="T64" fmla="*/ 79 w 516"/>
                  <a:gd name="T65" fmla="*/ 16 h 434"/>
                  <a:gd name="T66" fmla="*/ 70 w 516"/>
                  <a:gd name="T67" fmla="*/ 28 h 434"/>
                  <a:gd name="T68" fmla="*/ 5 w 516"/>
                  <a:gd name="T69" fmla="*/ 163 h 434"/>
                  <a:gd name="T70" fmla="*/ 2 w 516"/>
                  <a:gd name="T71" fmla="*/ 172 h 434"/>
                  <a:gd name="T72" fmla="*/ 0 w 516"/>
                  <a:gd name="T73" fmla="*/ 181 h 434"/>
                  <a:gd name="T74" fmla="*/ 0 w 516"/>
                  <a:gd name="T75" fmla="*/ 191 h 434"/>
                  <a:gd name="T76" fmla="*/ 2 w 516"/>
                  <a:gd name="T77" fmla="*/ 201 h 4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16" h="434">
                    <a:moveTo>
                      <a:pt x="2" y="201"/>
                    </a:moveTo>
                    <a:cubicBezTo>
                      <a:pt x="2" y="204"/>
                      <a:pt x="3" y="208"/>
                      <a:pt x="5" y="211"/>
                    </a:cubicBezTo>
                    <a:cubicBezTo>
                      <a:pt x="6" y="214"/>
                      <a:pt x="7" y="218"/>
                      <a:pt x="9" y="221"/>
                    </a:cubicBezTo>
                    <a:cubicBezTo>
                      <a:pt x="11" y="224"/>
                      <a:pt x="12" y="227"/>
                      <a:pt x="15" y="230"/>
                    </a:cubicBezTo>
                    <a:cubicBezTo>
                      <a:pt x="17" y="233"/>
                      <a:pt x="19" y="236"/>
                      <a:pt x="22" y="239"/>
                    </a:cubicBezTo>
                    <a:cubicBezTo>
                      <a:pt x="168" y="397"/>
                      <a:pt x="168" y="397"/>
                      <a:pt x="168" y="397"/>
                    </a:cubicBezTo>
                    <a:cubicBezTo>
                      <a:pt x="174" y="403"/>
                      <a:pt x="180" y="409"/>
                      <a:pt x="187" y="413"/>
                    </a:cubicBezTo>
                    <a:cubicBezTo>
                      <a:pt x="194" y="418"/>
                      <a:pt x="202" y="422"/>
                      <a:pt x="210" y="425"/>
                    </a:cubicBezTo>
                    <a:cubicBezTo>
                      <a:pt x="218" y="428"/>
                      <a:pt x="226" y="431"/>
                      <a:pt x="234" y="432"/>
                    </a:cubicBezTo>
                    <a:cubicBezTo>
                      <a:pt x="242" y="433"/>
                      <a:pt x="250" y="434"/>
                      <a:pt x="257" y="433"/>
                    </a:cubicBezTo>
                    <a:cubicBezTo>
                      <a:pt x="447" y="412"/>
                      <a:pt x="447" y="412"/>
                      <a:pt x="447" y="412"/>
                    </a:cubicBezTo>
                    <a:cubicBezTo>
                      <a:pt x="453" y="412"/>
                      <a:pt x="459" y="410"/>
                      <a:pt x="465" y="407"/>
                    </a:cubicBezTo>
                    <a:cubicBezTo>
                      <a:pt x="470" y="405"/>
                      <a:pt x="475" y="401"/>
                      <a:pt x="480" y="397"/>
                    </a:cubicBezTo>
                    <a:cubicBezTo>
                      <a:pt x="484" y="393"/>
                      <a:pt x="488" y="388"/>
                      <a:pt x="490" y="383"/>
                    </a:cubicBezTo>
                    <a:cubicBezTo>
                      <a:pt x="493" y="378"/>
                      <a:pt x="495" y="373"/>
                      <a:pt x="496" y="367"/>
                    </a:cubicBezTo>
                    <a:cubicBezTo>
                      <a:pt x="516" y="220"/>
                      <a:pt x="516" y="220"/>
                      <a:pt x="516" y="220"/>
                    </a:cubicBezTo>
                    <a:cubicBezTo>
                      <a:pt x="516" y="217"/>
                      <a:pt x="516" y="215"/>
                      <a:pt x="516" y="212"/>
                    </a:cubicBezTo>
                    <a:cubicBezTo>
                      <a:pt x="516" y="209"/>
                      <a:pt x="515" y="207"/>
                      <a:pt x="515" y="204"/>
                    </a:cubicBezTo>
                    <a:cubicBezTo>
                      <a:pt x="514" y="201"/>
                      <a:pt x="514" y="198"/>
                      <a:pt x="513" y="196"/>
                    </a:cubicBezTo>
                    <a:cubicBezTo>
                      <a:pt x="512" y="193"/>
                      <a:pt x="511" y="190"/>
                      <a:pt x="510" y="187"/>
                    </a:cubicBezTo>
                    <a:cubicBezTo>
                      <a:pt x="508" y="184"/>
                      <a:pt x="507" y="182"/>
                      <a:pt x="505" y="179"/>
                    </a:cubicBezTo>
                    <a:cubicBezTo>
                      <a:pt x="504" y="176"/>
                      <a:pt x="502" y="173"/>
                      <a:pt x="500" y="171"/>
                    </a:cubicBezTo>
                    <a:cubicBezTo>
                      <a:pt x="498" y="168"/>
                      <a:pt x="496" y="166"/>
                      <a:pt x="494" y="163"/>
                    </a:cubicBezTo>
                    <a:cubicBezTo>
                      <a:pt x="492" y="161"/>
                      <a:pt x="490" y="158"/>
                      <a:pt x="488" y="156"/>
                    </a:cubicBezTo>
                    <a:cubicBezTo>
                      <a:pt x="362" y="36"/>
                      <a:pt x="362" y="36"/>
                      <a:pt x="362" y="36"/>
                    </a:cubicBezTo>
                    <a:cubicBezTo>
                      <a:pt x="358" y="32"/>
                      <a:pt x="353" y="28"/>
                      <a:pt x="347" y="25"/>
                    </a:cubicBezTo>
                    <a:cubicBezTo>
                      <a:pt x="342" y="21"/>
                      <a:pt x="336" y="18"/>
                      <a:pt x="330" y="15"/>
                    </a:cubicBezTo>
                    <a:cubicBezTo>
                      <a:pt x="324" y="13"/>
                      <a:pt x="317" y="10"/>
                      <a:pt x="311" y="9"/>
                    </a:cubicBezTo>
                    <a:cubicBezTo>
                      <a:pt x="305" y="7"/>
                      <a:pt x="299" y="6"/>
                      <a:pt x="294" y="6"/>
                    </a:cubicBezTo>
                    <a:cubicBezTo>
                      <a:pt x="128" y="0"/>
                      <a:pt x="128" y="0"/>
                      <a:pt x="128" y="0"/>
                    </a:cubicBezTo>
                    <a:cubicBezTo>
                      <a:pt x="122" y="0"/>
                      <a:pt x="115" y="0"/>
                      <a:pt x="110" y="1"/>
                    </a:cubicBezTo>
                    <a:cubicBezTo>
                      <a:pt x="104" y="3"/>
                      <a:pt x="98" y="4"/>
                      <a:pt x="93" y="7"/>
                    </a:cubicBezTo>
                    <a:cubicBezTo>
                      <a:pt x="87" y="9"/>
                      <a:pt x="83" y="12"/>
                      <a:pt x="79" y="16"/>
                    </a:cubicBezTo>
                    <a:cubicBezTo>
                      <a:pt x="75" y="20"/>
                      <a:pt x="72" y="24"/>
                      <a:pt x="70" y="28"/>
                    </a:cubicBezTo>
                    <a:cubicBezTo>
                      <a:pt x="5" y="163"/>
                      <a:pt x="5" y="163"/>
                      <a:pt x="5" y="163"/>
                    </a:cubicBezTo>
                    <a:cubicBezTo>
                      <a:pt x="4" y="166"/>
                      <a:pt x="3" y="169"/>
                      <a:pt x="2" y="172"/>
                    </a:cubicBezTo>
                    <a:cubicBezTo>
                      <a:pt x="1" y="175"/>
                      <a:pt x="0" y="178"/>
                      <a:pt x="0" y="181"/>
                    </a:cubicBezTo>
                    <a:cubicBezTo>
                      <a:pt x="0" y="184"/>
                      <a:pt x="0" y="188"/>
                      <a:pt x="0" y="191"/>
                    </a:cubicBezTo>
                    <a:cubicBezTo>
                      <a:pt x="0" y="194"/>
                      <a:pt x="1" y="198"/>
                      <a:pt x="2" y="201"/>
                    </a:cubicBezTo>
                  </a:path>
                </a:pathLst>
              </a:custGeom>
              <a:gradFill>
                <a:gsLst>
                  <a:gs pos="0">
                    <a:schemeClr val="bg1"/>
                  </a:gs>
                  <a:gs pos="100000">
                    <a:schemeClr val="bg1">
                      <a:lumMod val="75000"/>
                    </a:schemeClr>
                  </a:gs>
                </a:gsLst>
                <a:lin ang="5400000" scaled="1"/>
              </a:gradFill>
              <a:ln>
                <a:noFill/>
              </a:ln>
              <a:effectLst>
                <a:outerShdw blurRad="50800" dist="38100" dir="8100000" algn="tr" rotWithShape="0">
                  <a:prstClr val="black">
                    <a:alpha val="40000"/>
                  </a:prstClr>
                </a:outerShdw>
              </a:effectLst>
            </p:spPr>
            <p:txBody>
              <a:bodyPr vert="horz" wrap="square" lIns="91440" tIns="45720" rIns="91440" bIns="45720" numCol="1" anchor="t" anchorCtr="0" compatLnSpc="1"/>
              <a:lstStyle/>
              <a:p>
                <a:endParaRPr lang="zh-CN" altLang="en-US"/>
              </a:p>
            </p:txBody>
          </p:sp>
        </p:grpSp>
        <p:sp>
          <p:nvSpPr>
            <p:cNvPr id="40" name="Rectangle 42"/>
            <p:cNvSpPr/>
            <p:nvPr/>
          </p:nvSpPr>
          <p:spPr>
            <a:xfrm>
              <a:off x="6707904" y="2700545"/>
              <a:ext cx="681814" cy="503374"/>
            </a:xfrm>
            <a:prstGeom prst="rect">
              <a:avLst/>
            </a:prstGeom>
            <a:noFill/>
            <a:ln w="12700" cap="flat" cmpd="sng" algn="ctr">
              <a:noFill/>
              <a:prstDash val="solid"/>
            </a:ln>
            <a:effectLst/>
          </p:spPr>
          <p:txBody>
            <a:bodyPr lIns="91440" tIns="0" rIns="91440" bIns="0" rtlCol="0" anchor="t"/>
            <a:lstStyle/>
            <a:p>
              <a:pPr algn="r"/>
              <a:r>
                <a:rPr lang="en-US" altLang="zh-CN" sz="2000" b="1" dirty="0">
                  <a:solidFill>
                    <a:srgbClr val="365B7C"/>
                  </a:solidFill>
                  <a:latin typeface="Arial" panose="020B0604020202020204" pitchFamily="34" charset="0"/>
                  <a:cs typeface="Arial" panose="020B0604020202020204" pitchFamily="34" charset="0"/>
                </a:rPr>
                <a:t>01</a:t>
              </a:r>
              <a:endParaRPr lang="zh-CN" altLang="en-US" sz="2000" b="1" dirty="0">
                <a:solidFill>
                  <a:srgbClr val="365B7C"/>
                </a:solidFill>
                <a:latin typeface="Arial" panose="020B0604020202020204" pitchFamily="34" charset="0"/>
                <a:cs typeface="Arial" panose="020B0604020202020204" pitchFamily="34" charset="0"/>
              </a:endParaRPr>
            </a:p>
          </p:txBody>
        </p:sp>
        <p:sp>
          <p:nvSpPr>
            <p:cNvPr id="41" name="Rectangle 42"/>
            <p:cNvSpPr/>
            <p:nvPr/>
          </p:nvSpPr>
          <p:spPr>
            <a:xfrm>
              <a:off x="4888873" y="3921125"/>
              <a:ext cx="681814" cy="503374"/>
            </a:xfrm>
            <a:prstGeom prst="rect">
              <a:avLst/>
            </a:prstGeom>
            <a:noFill/>
            <a:ln w="12700" cap="flat" cmpd="sng" algn="ctr">
              <a:noFill/>
              <a:prstDash val="solid"/>
            </a:ln>
            <a:effectLst/>
          </p:spPr>
          <p:txBody>
            <a:bodyPr lIns="91440" tIns="0" rIns="91440" bIns="0" rtlCol="0" anchor="t"/>
            <a:lstStyle/>
            <a:p>
              <a:pPr algn="r"/>
              <a:r>
                <a:rPr lang="en-US" altLang="zh-CN" sz="2800" b="1" dirty="0">
                  <a:solidFill>
                    <a:srgbClr val="365B7C"/>
                  </a:solidFill>
                  <a:latin typeface="Arial" panose="020B0604020202020204" pitchFamily="34" charset="0"/>
                  <a:cs typeface="Arial" panose="020B0604020202020204" pitchFamily="34" charset="0"/>
                </a:rPr>
                <a:t>04</a:t>
              </a:r>
              <a:endParaRPr lang="zh-CN" altLang="en-US" sz="2800" b="1" dirty="0">
                <a:solidFill>
                  <a:srgbClr val="365B7C"/>
                </a:solidFill>
                <a:latin typeface="Arial" panose="020B0604020202020204" pitchFamily="34" charset="0"/>
                <a:cs typeface="Arial" panose="020B0604020202020204" pitchFamily="34" charset="0"/>
              </a:endParaRPr>
            </a:p>
          </p:txBody>
        </p:sp>
        <p:sp>
          <p:nvSpPr>
            <p:cNvPr id="42" name="Rectangle 42"/>
            <p:cNvSpPr/>
            <p:nvPr/>
          </p:nvSpPr>
          <p:spPr>
            <a:xfrm>
              <a:off x="5746059" y="2258137"/>
              <a:ext cx="681814" cy="503374"/>
            </a:xfrm>
            <a:prstGeom prst="rect">
              <a:avLst/>
            </a:prstGeom>
            <a:noFill/>
            <a:ln w="12700" cap="flat" cmpd="sng" algn="ctr">
              <a:noFill/>
              <a:prstDash val="solid"/>
            </a:ln>
            <a:effectLst/>
          </p:spPr>
          <p:txBody>
            <a:bodyPr lIns="91440" tIns="0" rIns="91440" bIns="0" rtlCol="0" anchor="t"/>
            <a:lstStyle/>
            <a:p>
              <a:pPr algn="r"/>
              <a:r>
                <a:rPr lang="en-US" altLang="zh-CN" sz="2000" b="1" dirty="0">
                  <a:solidFill>
                    <a:srgbClr val="F8AD94"/>
                  </a:solidFill>
                  <a:latin typeface="Arial" panose="020B0604020202020204" pitchFamily="34" charset="0"/>
                  <a:cs typeface="Arial" panose="020B0604020202020204" pitchFamily="34" charset="0"/>
                </a:rPr>
                <a:t>02</a:t>
              </a:r>
              <a:endParaRPr lang="zh-CN" altLang="en-US" sz="2000" b="1" dirty="0">
                <a:solidFill>
                  <a:srgbClr val="F8AD94"/>
                </a:solidFill>
                <a:latin typeface="Arial" panose="020B0604020202020204" pitchFamily="34" charset="0"/>
                <a:cs typeface="Arial" panose="020B0604020202020204" pitchFamily="34" charset="0"/>
              </a:endParaRPr>
            </a:p>
          </p:txBody>
        </p:sp>
        <p:sp>
          <p:nvSpPr>
            <p:cNvPr id="43" name="Rectangle 42"/>
            <p:cNvSpPr/>
            <p:nvPr/>
          </p:nvSpPr>
          <p:spPr>
            <a:xfrm>
              <a:off x="6507521" y="4489214"/>
              <a:ext cx="681814" cy="503374"/>
            </a:xfrm>
            <a:prstGeom prst="rect">
              <a:avLst/>
            </a:prstGeom>
            <a:noFill/>
            <a:ln w="12700" cap="flat" cmpd="sng" algn="ctr">
              <a:noFill/>
              <a:prstDash val="solid"/>
            </a:ln>
            <a:effectLst/>
          </p:spPr>
          <p:txBody>
            <a:bodyPr lIns="91440" tIns="0" rIns="91440" bIns="0" rtlCol="0" anchor="t"/>
            <a:lstStyle/>
            <a:p>
              <a:pPr algn="r"/>
              <a:r>
                <a:rPr lang="en-US" altLang="zh-CN" sz="2800" b="1" dirty="0">
                  <a:solidFill>
                    <a:srgbClr val="F8AD94"/>
                  </a:solidFill>
                  <a:latin typeface="Arial" panose="020B0604020202020204" pitchFamily="34" charset="0"/>
                  <a:cs typeface="Arial" panose="020B0604020202020204" pitchFamily="34" charset="0"/>
                </a:rPr>
                <a:t>05</a:t>
              </a:r>
              <a:endParaRPr lang="zh-CN" altLang="en-US" sz="2800" b="1" dirty="0">
                <a:solidFill>
                  <a:srgbClr val="F8AD94"/>
                </a:solidFill>
                <a:latin typeface="Arial" panose="020B0604020202020204" pitchFamily="34" charset="0"/>
                <a:cs typeface="Arial" panose="020B0604020202020204" pitchFamily="34" charset="0"/>
              </a:endParaRPr>
            </a:p>
          </p:txBody>
        </p:sp>
        <p:sp>
          <p:nvSpPr>
            <p:cNvPr id="44" name="Rectangle 42"/>
            <p:cNvSpPr/>
            <p:nvPr/>
          </p:nvSpPr>
          <p:spPr>
            <a:xfrm>
              <a:off x="7173276" y="3671737"/>
              <a:ext cx="681814" cy="503374"/>
            </a:xfrm>
            <a:prstGeom prst="rect">
              <a:avLst/>
            </a:prstGeom>
            <a:noFill/>
            <a:ln w="12700" cap="flat" cmpd="sng" algn="ctr">
              <a:noFill/>
              <a:prstDash val="solid"/>
            </a:ln>
            <a:effectLst/>
          </p:spPr>
          <p:txBody>
            <a:bodyPr lIns="91440" tIns="0" rIns="91440" bIns="0" rtlCol="0" anchor="t"/>
            <a:lstStyle/>
            <a:p>
              <a:pPr algn="r"/>
              <a:r>
                <a:rPr lang="en-US" altLang="zh-CN" sz="2000" b="1" dirty="0">
                  <a:solidFill>
                    <a:srgbClr val="966481"/>
                  </a:solidFill>
                  <a:latin typeface="Arial" panose="020B0604020202020204" pitchFamily="34" charset="0"/>
                  <a:cs typeface="Arial" panose="020B0604020202020204" pitchFamily="34" charset="0"/>
                </a:rPr>
                <a:t>06</a:t>
              </a:r>
              <a:endParaRPr lang="zh-CN" altLang="en-US" sz="2000" b="1" dirty="0">
                <a:solidFill>
                  <a:srgbClr val="966481"/>
                </a:solidFill>
                <a:latin typeface="Arial" panose="020B0604020202020204" pitchFamily="34" charset="0"/>
                <a:cs typeface="Arial" panose="020B0604020202020204" pitchFamily="34" charset="0"/>
              </a:endParaRPr>
            </a:p>
          </p:txBody>
        </p:sp>
        <p:sp>
          <p:nvSpPr>
            <p:cNvPr id="45" name="Rectangle 42"/>
            <p:cNvSpPr/>
            <p:nvPr/>
          </p:nvSpPr>
          <p:spPr>
            <a:xfrm>
              <a:off x="4706930" y="2621646"/>
              <a:ext cx="681814" cy="503374"/>
            </a:xfrm>
            <a:prstGeom prst="rect">
              <a:avLst/>
            </a:prstGeom>
            <a:noFill/>
            <a:ln w="12700" cap="flat" cmpd="sng" algn="ctr">
              <a:noFill/>
              <a:prstDash val="solid"/>
            </a:ln>
            <a:effectLst/>
          </p:spPr>
          <p:txBody>
            <a:bodyPr lIns="91440" tIns="0" rIns="91440" bIns="0" rtlCol="0" anchor="t"/>
            <a:lstStyle/>
            <a:p>
              <a:pPr algn="r"/>
              <a:r>
                <a:rPr lang="en-US" altLang="zh-CN" sz="2400" b="1" dirty="0">
                  <a:solidFill>
                    <a:srgbClr val="966481"/>
                  </a:solidFill>
                  <a:latin typeface="Arial" panose="020B0604020202020204" pitchFamily="34" charset="0"/>
                  <a:cs typeface="Arial" panose="020B0604020202020204" pitchFamily="34" charset="0"/>
                </a:rPr>
                <a:t>03</a:t>
              </a:r>
              <a:endParaRPr lang="zh-CN" altLang="en-US" sz="2400" b="1" dirty="0">
                <a:solidFill>
                  <a:srgbClr val="966481"/>
                </a:solidFill>
                <a:latin typeface="Arial" panose="020B0604020202020204" pitchFamily="34" charset="0"/>
                <a:cs typeface="Arial" panose="020B0604020202020204" pitchFamily="34" charset="0"/>
              </a:endParaRPr>
            </a:p>
          </p:txBody>
        </p:sp>
      </p:grpSp>
      <p:cxnSp>
        <p:nvCxnSpPr>
          <p:cNvPr id="46" name="直接连接符 45"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CxnSpPr/>
          <p:nvPr/>
        </p:nvCxnSpPr>
        <p:spPr>
          <a:xfrm>
            <a:off x="3246637" y="1273629"/>
            <a:ext cx="5770860"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47" name="文本框 46"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txBox="1"/>
          <p:nvPr/>
        </p:nvSpPr>
        <p:spPr>
          <a:xfrm>
            <a:off x="4364460" y="573138"/>
            <a:ext cx="3535680" cy="521970"/>
          </a:xfrm>
          <a:prstGeom prst="rect">
            <a:avLst/>
          </a:prstGeom>
          <a:noFill/>
        </p:spPr>
        <p:txBody>
          <a:bodyPr wrap="none" rtlCol="0">
            <a:spAutoFit/>
          </a:bodyPr>
          <a:lstStyle/>
          <a:p>
            <a:pPr algn="l"/>
            <a:r>
              <a:rPr lang="zh-CN" altLang="en-US" sz="2800" b="1" spc="500" dirty="0">
                <a:solidFill>
                  <a:schemeClr val="bg1">
                    <a:lumMod val="50000"/>
                  </a:schemeClr>
                </a:solidFill>
                <a:latin typeface="微软雅黑" panose="020B0503020204020204" charset="-122"/>
                <a:ea typeface="微软雅黑" panose="020B0503020204020204" charset="-122"/>
                <a:cs typeface="Arial" panose="020B0604020202020204" pitchFamily="34" charset="0"/>
                <a:sym typeface="+mn-ea"/>
              </a:rPr>
              <a:t>二、录用环节评估</a:t>
            </a:r>
            <a:endParaRPr lang="en-US" altLang="zh-CN" sz="2800" b="1" spc="500" dirty="0">
              <a:solidFill>
                <a:schemeClr val="bg1">
                  <a:lumMod val="50000"/>
                </a:schemeClr>
              </a:solidFill>
              <a:latin typeface="微软雅黑" panose="020B0503020204020204" charset="-122"/>
              <a:ea typeface="微软雅黑" panose="020B0503020204020204" charset="-122"/>
              <a:cs typeface="Arial" panose="020B0604020202020204" pitchFamily="34" charset="0"/>
            </a:endParaRPr>
          </a:p>
        </p:txBody>
      </p:sp>
      <p:sp>
        <p:nvSpPr>
          <p:cNvPr id="48" name="椭圆 47"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flipH="1">
            <a:off x="2686180" y="813581"/>
            <a:ext cx="157493" cy="157493"/>
          </a:xfrm>
          <a:prstGeom prst="ellipse">
            <a:avLst/>
          </a:prstGeom>
          <a:solidFill>
            <a:srgbClr val="D06F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9" name="椭圆 48"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flipH="1">
            <a:off x="2686180" y="335956"/>
            <a:ext cx="321030" cy="321030"/>
          </a:xfrm>
          <a:prstGeom prst="ellipse">
            <a:avLst/>
          </a:prstGeom>
          <a:solidFill>
            <a:srgbClr val="966481"/>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0" name="椭圆 49"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flipH="1">
            <a:off x="2991678" y="806317"/>
            <a:ext cx="219803" cy="219803"/>
          </a:xfrm>
          <a:prstGeom prst="ellipse">
            <a:avLst/>
          </a:prstGeom>
          <a:solidFill>
            <a:srgbClr val="365B7C"/>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1" name="椭圆 50"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flipH="1">
            <a:off x="2031169" y="697840"/>
            <a:ext cx="164852" cy="164852"/>
          </a:xfrm>
          <a:prstGeom prst="ellipse">
            <a:avLst/>
          </a:prstGeom>
          <a:solidFill>
            <a:srgbClr val="F779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2" name="椭圆 51"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9354354" y="755438"/>
            <a:ext cx="157493" cy="157493"/>
          </a:xfrm>
          <a:prstGeom prst="ellipse">
            <a:avLst/>
          </a:prstGeom>
          <a:solidFill>
            <a:srgbClr val="D06F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3" name="椭圆 52"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9190817" y="277813"/>
            <a:ext cx="321030" cy="321030"/>
          </a:xfrm>
          <a:prstGeom prst="ellipse">
            <a:avLst/>
          </a:prstGeom>
          <a:solidFill>
            <a:srgbClr val="966481"/>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4" name="椭圆 53"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a:off x="8986546" y="748174"/>
            <a:ext cx="219803" cy="219803"/>
          </a:xfrm>
          <a:prstGeom prst="ellipse">
            <a:avLst/>
          </a:prstGeom>
          <a:solidFill>
            <a:srgbClr val="365B7C"/>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5" name="椭圆 54"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a:off x="10002006" y="639697"/>
            <a:ext cx="164852" cy="164852"/>
          </a:xfrm>
          <a:prstGeom prst="ellipse">
            <a:avLst/>
          </a:prstGeom>
          <a:solidFill>
            <a:srgbClr val="F779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8" name="Rectangle 42"/>
          <p:cNvSpPr/>
          <p:nvPr/>
        </p:nvSpPr>
        <p:spPr>
          <a:xfrm flipH="1">
            <a:off x="2196465" y="1379855"/>
            <a:ext cx="3745230" cy="417830"/>
          </a:xfrm>
          <a:prstGeom prst="rect">
            <a:avLst/>
          </a:prstGeom>
          <a:noFill/>
          <a:ln w="12700" cap="flat" cmpd="sng" algn="ctr">
            <a:noFill/>
            <a:prstDash val="solid"/>
          </a:ln>
          <a:effectLst/>
        </p:spPr>
        <p:txBody>
          <a:bodyPr lIns="91440" tIns="0" rIns="91440" bIns="0" rtlCol="0" anchor="t"/>
          <a:lstStyle/>
          <a:p>
            <a:pPr fontAlgn="auto">
              <a:lnSpc>
                <a:spcPct val="150000"/>
              </a:lnSpc>
            </a:pPr>
            <a:r>
              <a:rPr lang="en-US" altLang="zh-CN" sz="2400" b="1">
                <a:latin typeface="KaiTi" panose="02010609060101010101" pitchFamily="49" charset="-122"/>
                <a:ea typeface="KaiTi" panose="02010609060101010101" pitchFamily="49" charset="-122"/>
                <a:sym typeface="+mn-ea"/>
              </a:rPr>
              <a:t>(</a:t>
            </a:r>
            <a:r>
              <a:rPr lang="zh-CN" altLang="en-US" sz="2400" b="1">
                <a:latin typeface="KaiTi" panose="02010609060101010101" pitchFamily="49" charset="-122"/>
                <a:ea typeface="KaiTi" panose="02010609060101010101" pitchFamily="49" charset="-122"/>
                <a:sym typeface="+mn-ea"/>
              </a:rPr>
              <a:t>二</a:t>
            </a:r>
            <a:r>
              <a:rPr lang="en-US" altLang="zh-CN" sz="2400" b="1">
                <a:latin typeface="KaiTi" panose="02010609060101010101" pitchFamily="49" charset="-122"/>
                <a:ea typeface="KaiTi" panose="02010609060101010101" pitchFamily="49" charset="-122"/>
                <a:sym typeface="+mn-ea"/>
              </a:rPr>
              <a:t>)</a:t>
            </a:r>
            <a:r>
              <a:rPr lang="zh-CN" altLang="en-US" sz="2400" b="1">
                <a:latin typeface="KaiTi" panose="02010609060101010101" pitchFamily="49" charset="-122"/>
                <a:ea typeface="KaiTi" panose="02010609060101010101" pitchFamily="49" charset="-122"/>
                <a:sym typeface="+mn-ea"/>
              </a:rPr>
              <a:t>对招聘部门工作的评估</a:t>
            </a:r>
            <a:endParaRPr lang="zh-CN" altLang="en-US" sz="2400" b="1" dirty="0">
              <a:solidFill>
                <a:schemeClr val="tx1">
                  <a:lumMod val="65000"/>
                  <a:lumOff val="35000"/>
                </a:schemeClr>
              </a:solidFill>
              <a:latin typeface="KaiTi" panose="02010609060101010101" pitchFamily="49" charset="-122"/>
              <a:ea typeface="KaiTi" panose="02010609060101010101" pitchFamily="49" charset="-122"/>
              <a:cs typeface="Arial" panose="020B0604020202020204" pitchFamily="34" charset="0"/>
            </a:endParaRPr>
          </a:p>
        </p:txBody>
      </p:sp>
      <p:sp>
        <p:nvSpPr>
          <p:cNvPr id="61" name="Rectangle 42"/>
          <p:cNvSpPr/>
          <p:nvPr/>
        </p:nvSpPr>
        <p:spPr>
          <a:xfrm flipH="1">
            <a:off x="694690" y="2811145"/>
            <a:ext cx="2838450" cy="229235"/>
          </a:xfrm>
          <a:prstGeom prst="rect">
            <a:avLst/>
          </a:prstGeom>
          <a:noFill/>
          <a:ln w="12700" cap="flat" cmpd="sng" algn="ctr">
            <a:noFill/>
            <a:prstDash val="solid"/>
          </a:ln>
          <a:effectLst/>
        </p:spPr>
        <p:txBody>
          <a:bodyPr lIns="91440" tIns="0" rIns="91440" bIns="0" rtlCol="0" anchor="t"/>
          <a:lstStyle/>
          <a:p>
            <a:pPr fontAlgn="auto">
              <a:lnSpc>
                <a:spcPct val="150000"/>
              </a:lnSpc>
            </a:pPr>
            <a:r>
              <a:rPr lang="en-US" altLang="zh-CN" sz="2400" b="1">
                <a:latin typeface="KaiTi" panose="02010609060101010101" pitchFamily="49" charset="-122"/>
                <a:ea typeface="KaiTi" panose="02010609060101010101" pitchFamily="49" charset="-122"/>
                <a:sym typeface="+mn-ea"/>
              </a:rPr>
              <a:t>(</a:t>
            </a:r>
            <a:r>
              <a:rPr lang="zh-CN" altLang="en-US" sz="2400" b="1">
                <a:latin typeface="KaiTi" panose="02010609060101010101" pitchFamily="49" charset="-122"/>
                <a:ea typeface="KaiTi" panose="02010609060101010101" pitchFamily="49" charset="-122"/>
                <a:sym typeface="+mn-ea"/>
              </a:rPr>
              <a:t>三</a:t>
            </a:r>
            <a:r>
              <a:rPr lang="en-US" altLang="zh-CN" sz="2400" b="1">
                <a:latin typeface="KaiTi" panose="02010609060101010101" pitchFamily="49" charset="-122"/>
                <a:ea typeface="KaiTi" panose="02010609060101010101" pitchFamily="49" charset="-122"/>
                <a:sym typeface="+mn-ea"/>
              </a:rPr>
              <a:t>)</a:t>
            </a:r>
            <a:r>
              <a:rPr lang="zh-CN" altLang="en-US" sz="2400" b="1">
                <a:latin typeface="KaiTi" panose="02010609060101010101" pitchFamily="49" charset="-122"/>
                <a:ea typeface="KaiTi" panose="02010609060101010101" pitchFamily="49" charset="-122"/>
                <a:sym typeface="+mn-ea"/>
              </a:rPr>
              <a:t>招聘时间评估</a:t>
            </a:r>
            <a:endParaRPr lang="zh-CN" altLang="en-US" sz="2400" b="1" dirty="0">
              <a:solidFill>
                <a:schemeClr val="tx1">
                  <a:lumMod val="65000"/>
                  <a:lumOff val="35000"/>
                </a:schemeClr>
              </a:solidFill>
              <a:latin typeface="KaiTi" panose="02010609060101010101" pitchFamily="49" charset="-122"/>
              <a:ea typeface="KaiTi" panose="02010609060101010101" pitchFamily="49" charset="-122"/>
              <a:cs typeface="Arial" panose="020B0604020202020204" pitchFamily="34" charset="0"/>
            </a:endParaRPr>
          </a:p>
        </p:txBody>
      </p:sp>
      <p:sp>
        <p:nvSpPr>
          <p:cNvPr id="64" name="Rectangle 42"/>
          <p:cNvSpPr/>
          <p:nvPr/>
        </p:nvSpPr>
        <p:spPr>
          <a:xfrm flipH="1">
            <a:off x="489585" y="5013960"/>
            <a:ext cx="2829560" cy="229235"/>
          </a:xfrm>
          <a:prstGeom prst="rect">
            <a:avLst/>
          </a:prstGeom>
          <a:noFill/>
          <a:ln w="12700" cap="flat" cmpd="sng" algn="ctr">
            <a:noFill/>
            <a:prstDash val="solid"/>
          </a:ln>
          <a:effectLst/>
        </p:spPr>
        <p:txBody>
          <a:bodyPr lIns="91440" tIns="0" rIns="91440" bIns="0" rtlCol="0" anchor="t"/>
          <a:lstStyle/>
          <a:p>
            <a:pPr fontAlgn="auto">
              <a:lnSpc>
                <a:spcPct val="150000"/>
              </a:lnSpc>
            </a:pPr>
            <a:r>
              <a:rPr lang="en-US" altLang="zh-CN" sz="2400" b="1">
                <a:latin typeface="KaiTi" panose="02010609060101010101" pitchFamily="49" charset="-122"/>
                <a:ea typeface="KaiTi" panose="02010609060101010101" pitchFamily="49" charset="-122"/>
                <a:sym typeface="+mn-ea"/>
              </a:rPr>
              <a:t>(</a:t>
            </a:r>
            <a:r>
              <a:rPr lang="zh-CN" altLang="en-US" sz="2400" b="1">
                <a:latin typeface="KaiTi" panose="02010609060101010101" pitchFamily="49" charset="-122"/>
                <a:ea typeface="KaiTi" panose="02010609060101010101" pitchFamily="49" charset="-122"/>
                <a:sym typeface="+mn-ea"/>
              </a:rPr>
              <a:t>四</a:t>
            </a:r>
            <a:r>
              <a:rPr lang="en-US" altLang="zh-CN" sz="2400" b="1">
                <a:latin typeface="KaiTi" panose="02010609060101010101" pitchFamily="49" charset="-122"/>
                <a:ea typeface="KaiTi" panose="02010609060101010101" pitchFamily="49" charset="-122"/>
                <a:sym typeface="+mn-ea"/>
              </a:rPr>
              <a:t>)</a:t>
            </a:r>
            <a:r>
              <a:rPr lang="zh-CN" altLang="en-US" sz="2400" b="1">
                <a:latin typeface="KaiTi" panose="02010609060101010101" pitchFamily="49" charset="-122"/>
                <a:ea typeface="KaiTi" panose="02010609060101010101" pitchFamily="49" charset="-122"/>
                <a:sym typeface="+mn-ea"/>
              </a:rPr>
              <a:t>招聘渠道评估</a:t>
            </a:r>
            <a:endParaRPr lang="zh-CN" altLang="en-US" sz="2400" b="1" dirty="0">
              <a:solidFill>
                <a:schemeClr val="tx1">
                  <a:lumMod val="65000"/>
                  <a:lumOff val="35000"/>
                </a:schemeClr>
              </a:solidFill>
              <a:latin typeface="KaiTi" panose="02010609060101010101" pitchFamily="49" charset="-122"/>
              <a:ea typeface="KaiTi" panose="02010609060101010101" pitchFamily="49" charset="-122"/>
              <a:cs typeface="Arial" panose="020B0604020202020204" pitchFamily="34" charset="0"/>
            </a:endParaRPr>
          </a:p>
        </p:txBody>
      </p:sp>
      <p:sp>
        <p:nvSpPr>
          <p:cNvPr id="67" name="Rectangle 42"/>
          <p:cNvSpPr/>
          <p:nvPr/>
        </p:nvSpPr>
        <p:spPr>
          <a:xfrm flipH="1">
            <a:off x="8056880" y="2141220"/>
            <a:ext cx="3008630" cy="322580"/>
          </a:xfrm>
          <a:prstGeom prst="rect">
            <a:avLst/>
          </a:prstGeom>
          <a:noFill/>
          <a:ln w="12700" cap="flat" cmpd="sng" algn="ctr">
            <a:noFill/>
            <a:prstDash val="solid"/>
          </a:ln>
          <a:effectLst/>
        </p:spPr>
        <p:txBody>
          <a:bodyPr lIns="91440" tIns="0" rIns="91440" bIns="0" rtlCol="0" anchor="t"/>
          <a:lstStyle/>
          <a:p>
            <a:r>
              <a:rPr lang="en-US" altLang="zh-CN" sz="2400" b="1">
                <a:latin typeface="KaiTi" panose="02010609060101010101" pitchFamily="49" charset="-122"/>
                <a:ea typeface="KaiTi" panose="02010609060101010101" pitchFamily="49" charset="-122"/>
                <a:sym typeface="+mn-ea"/>
              </a:rPr>
              <a:t>(</a:t>
            </a:r>
            <a:r>
              <a:rPr lang="zh-CN" altLang="en-US" sz="2400" b="1">
                <a:latin typeface="KaiTi" panose="02010609060101010101" pitchFamily="49" charset="-122"/>
                <a:ea typeface="KaiTi" panose="02010609060101010101" pitchFamily="49" charset="-122"/>
                <a:sym typeface="+mn-ea"/>
              </a:rPr>
              <a:t>一</a:t>
            </a:r>
            <a:r>
              <a:rPr lang="en-US" altLang="zh-CN" sz="2400" b="1">
                <a:latin typeface="KaiTi" panose="02010609060101010101" pitchFamily="49" charset="-122"/>
                <a:ea typeface="KaiTi" panose="02010609060101010101" pitchFamily="49" charset="-122"/>
                <a:sym typeface="+mn-ea"/>
              </a:rPr>
              <a:t>)</a:t>
            </a:r>
            <a:r>
              <a:rPr lang="zh-CN" altLang="en-US" sz="2400" b="1">
                <a:latin typeface="KaiTi" panose="02010609060101010101" pitchFamily="49" charset="-122"/>
                <a:ea typeface="KaiTi" panose="02010609060101010101" pitchFamily="49" charset="-122"/>
                <a:sym typeface="+mn-ea"/>
              </a:rPr>
              <a:t>招聘需求评估</a:t>
            </a:r>
            <a:r>
              <a:rPr lang="zh-CN" altLang="en-US" sz="1400" b="1">
                <a:latin typeface="KaiTi" panose="02010609060101010101" pitchFamily="49" charset="-122"/>
                <a:ea typeface="KaiTi" panose="02010609060101010101" pitchFamily="49" charset="-122"/>
                <a:sym typeface="+mn-ea"/>
              </a:rPr>
              <a:t> </a:t>
            </a:r>
            <a:endParaRPr lang="zh-CN" altLang="en-US" sz="1400" b="1" dirty="0">
              <a:solidFill>
                <a:schemeClr val="tx1">
                  <a:lumMod val="65000"/>
                  <a:lumOff val="35000"/>
                </a:schemeClr>
              </a:solidFill>
              <a:latin typeface="KaiTi" panose="02010609060101010101" pitchFamily="49" charset="-122"/>
              <a:ea typeface="KaiTi" panose="02010609060101010101" pitchFamily="49" charset="-122"/>
              <a:cs typeface="Arial" panose="020B0604020202020204" pitchFamily="34" charset="0"/>
            </a:endParaRPr>
          </a:p>
        </p:txBody>
      </p:sp>
      <p:sp>
        <p:nvSpPr>
          <p:cNvPr id="70" name="Rectangle 42"/>
          <p:cNvSpPr/>
          <p:nvPr/>
        </p:nvSpPr>
        <p:spPr>
          <a:xfrm flipH="1">
            <a:off x="8986520" y="4293235"/>
            <a:ext cx="2573020" cy="611505"/>
          </a:xfrm>
          <a:prstGeom prst="rect">
            <a:avLst/>
          </a:prstGeom>
          <a:noFill/>
          <a:ln w="12700" cap="flat" cmpd="sng" algn="ctr">
            <a:noFill/>
            <a:prstDash val="solid"/>
          </a:ln>
          <a:effectLst/>
        </p:spPr>
        <p:txBody>
          <a:bodyPr lIns="91440" tIns="0" rIns="91440" bIns="0" rtlCol="0" anchor="t"/>
          <a:lstStyle/>
          <a:p>
            <a:r>
              <a:rPr lang="en-US" altLang="zh-CN" sz="2400" b="1">
                <a:latin typeface="KaiTi" panose="02010609060101010101" pitchFamily="49" charset="-122"/>
                <a:ea typeface="KaiTi" panose="02010609060101010101" pitchFamily="49" charset="-122"/>
                <a:sym typeface="+mn-ea"/>
              </a:rPr>
              <a:t>(</a:t>
            </a:r>
            <a:r>
              <a:rPr lang="zh-CN" altLang="en-US" sz="2400" b="1">
                <a:latin typeface="KaiTi" panose="02010609060101010101" pitchFamily="49" charset="-122"/>
                <a:ea typeface="KaiTi" panose="02010609060101010101" pitchFamily="49" charset="-122"/>
                <a:sym typeface="+mn-ea"/>
              </a:rPr>
              <a:t>六</a:t>
            </a:r>
            <a:r>
              <a:rPr lang="en-US" altLang="zh-CN" sz="2400" b="1">
                <a:latin typeface="KaiTi" panose="02010609060101010101" pitchFamily="49" charset="-122"/>
                <a:ea typeface="KaiTi" panose="02010609060101010101" pitchFamily="49" charset="-122"/>
                <a:sym typeface="+mn-ea"/>
              </a:rPr>
              <a:t>)</a:t>
            </a:r>
            <a:r>
              <a:rPr lang="zh-CN" altLang="en-US" sz="2400" b="1">
                <a:latin typeface="KaiTi" panose="02010609060101010101" pitchFamily="49" charset="-122"/>
                <a:ea typeface="KaiTi" panose="02010609060101010101" pitchFamily="49" charset="-122"/>
                <a:sym typeface="+mn-ea"/>
              </a:rPr>
              <a:t>甄选工作评估</a:t>
            </a:r>
            <a:endParaRPr lang="zh-CN" altLang="en-US" sz="2400" b="1" dirty="0">
              <a:solidFill>
                <a:schemeClr val="tx1">
                  <a:lumMod val="65000"/>
                  <a:lumOff val="35000"/>
                </a:schemeClr>
              </a:solidFill>
              <a:latin typeface="KaiTi" panose="02010609060101010101" pitchFamily="49" charset="-122"/>
              <a:ea typeface="KaiTi" panose="02010609060101010101" pitchFamily="49" charset="-122"/>
              <a:cs typeface="Arial" panose="020B0604020202020204" pitchFamily="34" charset="0"/>
            </a:endParaRPr>
          </a:p>
        </p:txBody>
      </p:sp>
      <p:sp>
        <p:nvSpPr>
          <p:cNvPr id="73" name="Rectangle 42"/>
          <p:cNvSpPr/>
          <p:nvPr/>
        </p:nvSpPr>
        <p:spPr>
          <a:xfrm flipH="1">
            <a:off x="8706485" y="5875020"/>
            <a:ext cx="2645410" cy="833120"/>
          </a:xfrm>
          <a:prstGeom prst="rect">
            <a:avLst/>
          </a:prstGeom>
          <a:noFill/>
          <a:ln w="12700" cap="flat" cmpd="sng" algn="ctr">
            <a:noFill/>
            <a:prstDash val="solid"/>
          </a:ln>
          <a:effectLst/>
        </p:spPr>
        <p:txBody>
          <a:bodyPr lIns="91440" tIns="0" rIns="91440" bIns="0" rtlCol="0" anchor="t"/>
          <a:lstStyle/>
          <a:p>
            <a:pPr fontAlgn="auto">
              <a:lnSpc>
                <a:spcPct val="150000"/>
              </a:lnSpc>
            </a:pPr>
            <a:r>
              <a:rPr lang="en-US" altLang="zh-CN" sz="2400" b="1">
                <a:latin typeface="KaiTi" panose="02010609060101010101" pitchFamily="49" charset="-122"/>
                <a:ea typeface="KaiTi" panose="02010609060101010101" pitchFamily="49" charset="-122"/>
                <a:sym typeface="+mn-ea"/>
              </a:rPr>
              <a:t>(</a:t>
            </a:r>
            <a:r>
              <a:rPr lang="zh-CN" altLang="en-US" sz="2400" b="1">
                <a:latin typeface="KaiTi" panose="02010609060101010101" pitchFamily="49" charset="-122"/>
                <a:ea typeface="KaiTi" panose="02010609060101010101" pitchFamily="49" charset="-122"/>
                <a:sym typeface="+mn-ea"/>
              </a:rPr>
              <a:t>五</a:t>
            </a:r>
            <a:r>
              <a:rPr lang="en-US" altLang="zh-CN" sz="2400" b="1">
                <a:latin typeface="KaiTi" panose="02010609060101010101" pitchFamily="49" charset="-122"/>
                <a:ea typeface="KaiTi" panose="02010609060101010101" pitchFamily="49" charset="-122"/>
                <a:sym typeface="+mn-ea"/>
              </a:rPr>
              <a:t>)</a:t>
            </a:r>
            <a:r>
              <a:rPr lang="zh-CN" altLang="en-US" sz="2400" b="1">
                <a:latin typeface="KaiTi" panose="02010609060101010101" pitchFamily="49" charset="-122"/>
                <a:ea typeface="KaiTi" panose="02010609060101010101" pitchFamily="49" charset="-122"/>
                <a:sym typeface="+mn-ea"/>
              </a:rPr>
              <a:t>招募工作评估</a:t>
            </a:r>
            <a:endParaRPr lang="zh-CN" altLang="en-US" sz="2400" b="1" dirty="0">
              <a:solidFill>
                <a:schemeClr val="tx1">
                  <a:lumMod val="65000"/>
                  <a:lumOff val="35000"/>
                </a:schemeClr>
              </a:solidFill>
              <a:latin typeface="KaiTi" panose="02010609060101010101" pitchFamily="49" charset="-122"/>
              <a:ea typeface="KaiTi" panose="02010609060101010101" pitchFamily="49" charset="-122"/>
              <a:cs typeface="Arial" panose="020B0604020202020204" pitchFamily="34" charset="0"/>
            </a:endParaRPr>
          </a:p>
        </p:txBody>
      </p:sp>
      <p:sp>
        <p:nvSpPr>
          <p:cNvPr id="5" name="e7d195523061f1c0"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hidden="1"/>
          <p:cNvSpPr txBox="1"/>
          <p:nvPr/>
        </p:nvSpPr>
        <p:spPr>
          <a:xfrm>
            <a:off x="-355600" y="1803400"/>
            <a:ext cx="293927" cy="1016000"/>
          </a:xfrm>
          <a:prstGeom prst="rect">
            <a:avLst/>
          </a:prstGeom>
          <a:noFill/>
        </p:spPr>
        <p:txBody>
          <a:bodyPr vert="wordArtVert" rtlCol="0">
            <a:spAutoFit/>
          </a:bodyPr>
          <a:lstStyle/>
          <a:p>
            <a:r>
              <a:rPr lang="en-US" altLang="zh-CN" sz="100"/>
              <a:t>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a:t>
            </a:r>
            <a:endParaRPr lang="zh-CN" altLang="en-US" sz="100"/>
          </a:p>
        </p:txBody>
      </p:sp>
      <p:cxnSp>
        <p:nvCxnSpPr>
          <p:cNvPr id="6" name="直接连接符 5"/>
          <p:cNvCxnSpPr>
            <a:stCxn id="39" idx="0"/>
          </p:cNvCxnSpPr>
          <p:nvPr/>
        </p:nvCxnSpPr>
        <p:spPr>
          <a:xfrm flipH="1">
            <a:off x="2686050" y="2392045"/>
            <a:ext cx="1393825" cy="427355"/>
          </a:xfrm>
          <a:prstGeom prst="line">
            <a:avLst/>
          </a:prstGeom>
          <a:ln w="12700" cmpd="sng">
            <a:solidFill>
              <a:srgbClr val="B4B4B5"/>
            </a:solidFill>
            <a:prstDash val="solid"/>
          </a:ln>
        </p:spPr>
        <p:style>
          <a:lnRef idx="1">
            <a:schemeClr val="accent1"/>
          </a:lnRef>
          <a:fillRef idx="0">
            <a:schemeClr val="accent1"/>
          </a:fillRef>
          <a:effectRef idx="0">
            <a:schemeClr val="accent1"/>
          </a:effectRef>
          <a:fontRef idx="minor">
            <a:schemeClr val="tx1"/>
          </a:fontRef>
        </p:style>
      </p:cxnSp>
      <p:cxnSp>
        <p:nvCxnSpPr>
          <p:cNvPr id="18" name="直接连接符 17"/>
          <p:cNvCxnSpPr>
            <a:stCxn id="38" idx="4"/>
          </p:cNvCxnSpPr>
          <p:nvPr/>
        </p:nvCxnSpPr>
        <p:spPr>
          <a:xfrm flipH="1">
            <a:off x="2991485" y="5478145"/>
            <a:ext cx="518795" cy="0"/>
          </a:xfrm>
          <a:prstGeom prst="line">
            <a:avLst/>
          </a:prstGeom>
          <a:ln>
            <a:solidFill>
              <a:srgbClr val="B4B4B5"/>
            </a:solidFill>
          </a:ln>
        </p:spPr>
        <p:style>
          <a:lnRef idx="1">
            <a:schemeClr val="accent1"/>
          </a:lnRef>
          <a:fillRef idx="0">
            <a:schemeClr val="accent1"/>
          </a:fillRef>
          <a:effectRef idx="0">
            <a:schemeClr val="accent1"/>
          </a:effectRef>
          <a:fontRef idx="minor">
            <a:schemeClr val="tx1"/>
          </a:fontRef>
        </p:style>
      </p:cxnSp>
      <p:sp>
        <p:nvSpPr>
          <p:cNvPr id="22" name="矩形 21"/>
          <p:cNvSpPr/>
          <p:nvPr/>
        </p:nvSpPr>
        <p:spPr>
          <a:xfrm>
            <a:off x="7043420" y="6291580"/>
            <a:ext cx="856615" cy="540385"/>
          </a:xfrm>
          <a:prstGeom prst="rect">
            <a:avLst/>
          </a:prstGeom>
          <a:solidFill>
            <a:srgbClr val="F0F0F0"/>
          </a:solidFill>
          <a:ln>
            <a:solidFill>
              <a:srgbClr val="F0F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cxnSp>
        <p:nvCxnSpPr>
          <p:cNvPr id="24" name="直接连接符 23"/>
          <p:cNvCxnSpPr/>
          <p:nvPr/>
        </p:nvCxnSpPr>
        <p:spPr>
          <a:xfrm>
            <a:off x="7281545" y="6291580"/>
            <a:ext cx="1227455" cy="0"/>
          </a:xfrm>
          <a:prstGeom prst="line">
            <a:avLst/>
          </a:prstGeom>
          <a:ln>
            <a:solidFill>
              <a:srgbClr val="B4B4B5"/>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34782831"/>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0">
        <p15:prstTrans prst="pageCurlDouble"/>
      </p:transition>
    </mc:Choice>
    <mc:Fallback xmlns="">
      <p:transition spd="slow"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21" presetClass="entr" presetSubtype="1" fill="hold" grpId="0" nodeType="afterEffect">
                                  <p:stCondLst>
                                    <p:cond delay="0"/>
                                  </p:stCondLst>
                                  <p:childTnLst>
                                    <p:set>
                                      <p:cBhvr>
                                        <p:cTn id="10" dur="500" fill="hold">
                                          <p:stCondLst>
                                            <p:cond delay="0"/>
                                          </p:stCondLst>
                                        </p:cTn>
                                        <p:tgtEl>
                                          <p:spTgt spid="67"/>
                                        </p:tgtEl>
                                        <p:attrNameLst>
                                          <p:attrName>style.visibility</p:attrName>
                                        </p:attrNameLst>
                                      </p:cBhvr>
                                      <p:to>
                                        <p:strVal val="visible"/>
                                      </p:to>
                                    </p:set>
                                    <p:animEffect transition="in" filter="wheel(1)">
                                      <p:cBhvr>
                                        <p:cTn id="11" dur="500"/>
                                        <p:tgtEl>
                                          <p:spTgt spid="67"/>
                                        </p:tgtEl>
                                      </p:cBhvr>
                                    </p:animEffect>
                                  </p:childTnLst>
                                </p:cTn>
                              </p:par>
                            </p:childTnLst>
                          </p:cTn>
                        </p:par>
                        <p:par>
                          <p:cTn id="12" fill="hold">
                            <p:stCondLst>
                              <p:cond delay="1000"/>
                            </p:stCondLst>
                            <p:childTnLst>
                              <p:par>
                                <p:cTn id="13" presetID="4" presetClass="entr" presetSubtype="16" fill="hold" grpId="0" nodeType="afterEffect">
                                  <p:stCondLst>
                                    <p:cond delay="0"/>
                                  </p:stCondLst>
                                  <p:childTnLst>
                                    <p:set>
                                      <p:cBhvr>
                                        <p:cTn id="14" dur="500" fill="hold">
                                          <p:stCondLst>
                                            <p:cond delay="0"/>
                                          </p:stCondLst>
                                        </p:cTn>
                                        <p:tgtEl>
                                          <p:spTgt spid="58"/>
                                        </p:tgtEl>
                                        <p:attrNameLst>
                                          <p:attrName>style.visibility</p:attrName>
                                        </p:attrNameLst>
                                      </p:cBhvr>
                                      <p:to>
                                        <p:strVal val="visible"/>
                                      </p:to>
                                    </p:set>
                                    <p:animEffect transition="in" filter="box(in)">
                                      <p:cBhvr>
                                        <p:cTn id="15" dur="500"/>
                                        <p:tgtEl>
                                          <p:spTgt spid="58"/>
                                        </p:tgtEl>
                                      </p:cBhvr>
                                    </p:animEffect>
                                  </p:childTnLst>
                                </p:cTn>
                              </p:par>
                            </p:childTnLst>
                          </p:cTn>
                        </p:par>
                        <p:par>
                          <p:cTn id="16" fill="hold">
                            <p:stCondLst>
                              <p:cond delay="1500"/>
                            </p:stCondLst>
                            <p:childTnLst>
                              <p:par>
                                <p:cTn id="17" presetID="21" presetClass="entr" presetSubtype="1" fill="hold" grpId="0" nodeType="afterEffect">
                                  <p:stCondLst>
                                    <p:cond delay="0"/>
                                  </p:stCondLst>
                                  <p:childTnLst>
                                    <p:set>
                                      <p:cBhvr>
                                        <p:cTn id="18" dur="500" fill="hold">
                                          <p:stCondLst>
                                            <p:cond delay="0"/>
                                          </p:stCondLst>
                                        </p:cTn>
                                        <p:tgtEl>
                                          <p:spTgt spid="61"/>
                                        </p:tgtEl>
                                        <p:attrNameLst>
                                          <p:attrName>style.visibility</p:attrName>
                                        </p:attrNameLst>
                                      </p:cBhvr>
                                      <p:to>
                                        <p:strVal val="visible"/>
                                      </p:to>
                                    </p:set>
                                    <p:animEffect transition="in" filter="wheel(1)">
                                      <p:cBhvr>
                                        <p:cTn id="19" dur="500"/>
                                        <p:tgtEl>
                                          <p:spTgt spid="61"/>
                                        </p:tgtEl>
                                      </p:cBhvr>
                                    </p:animEffect>
                                  </p:childTnLst>
                                </p:cTn>
                              </p:par>
                            </p:childTnLst>
                          </p:cTn>
                        </p:par>
                        <p:par>
                          <p:cTn id="20" fill="hold">
                            <p:stCondLst>
                              <p:cond delay="2000"/>
                            </p:stCondLst>
                            <p:childTnLst>
                              <p:par>
                                <p:cTn id="21" presetID="2" presetClass="entr" presetSubtype="4" fill="hold" grpId="0" nodeType="afterEffect">
                                  <p:stCondLst>
                                    <p:cond delay="0"/>
                                  </p:stCondLst>
                                  <p:childTnLst>
                                    <p:set>
                                      <p:cBhvr>
                                        <p:cTn id="22" dur="1" fill="hold">
                                          <p:stCondLst>
                                            <p:cond delay="0"/>
                                          </p:stCondLst>
                                        </p:cTn>
                                        <p:tgtEl>
                                          <p:spTgt spid="64"/>
                                        </p:tgtEl>
                                        <p:attrNameLst>
                                          <p:attrName>style.visibility</p:attrName>
                                        </p:attrNameLst>
                                      </p:cBhvr>
                                      <p:to>
                                        <p:strVal val="visible"/>
                                      </p:to>
                                    </p:set>
                                    <p:anim calcmode="lin" valueType="num">
                                      <p:cBhvr additive="base">
                                        <p:cTn id="23" dur="500" fill="hold"/>
                                        <p:tgtEl>
                                          <p:spTgt spid="64"/>
                                        </p:tgtEl>
                                        <p:attrNameLst>
                                          <p:attrName>ppt_x</p:attrName>
                                        </p:attrNameLst>
                                      </p:cBhvr>
                                      <p:tavLst>
                                        <p:tav tm="0">
                                          <p:val>
                                            <p:strVal val="#ppt_x"/>
                                          </p:val>
                                        </p:tav>
                                        <p:tav tm="100000">
                                          <p:val>
                                            <p:strVal val="#ppt_x"/>
                                          </p:val>
                                        </p:tav>
                                      </p:tavLst>
                                    </p:anim>
                                    <p:anim calcmode="lin" valueType="num">
                                      <p:cBhvr additive="base">
                                        <p:cTn id="24" dur="500" fill="hold"/>
                                        <p:tgtEl>
                                          <p:spTgt spid="64"/>
                                        </p:tgtEl>
                                        <p:attrNameLst>
                                          <p:attrName>ppt_y</p:attrName>
                                        </p:attrNameLst>
                                      </p:cBhvr>
                                      <p:tavLst>
                                        <p:tav tm="0">
                                          <p:val>
                                            <p:strVal val="1+#ppt_h/2"/>
                                          </p:val>
                                        </p:tav>
                                        <p:tav tm="100000">
                                          <p:val>
                                            <p:strVal val="#ppt_y"/>
                                          </p:val>
                                        </p:tav>
                                      </p:tavLst>
                                    </p:anim>
                                  </p:childTnLst>
                                </p:cTn>
                              </p:par>
                            </p:childTnLst>
                          </p:cTn>
                        </p:par>
                        <p:par>
                          <p:cTn id="25" fill="hold">
                            <p:stCondLst>
                              <p:cond delay="2500"/>
                            </p:stCondLst>
                            <p:childTnLst>
                              <p:par>
                                <p:cTn id="26" presetID="16" presetClass="entr" presetSubtype="21" fill="hold" grpId="0" nodeType="afterEffect">
                                  <p:stCondLst>
                                    <p:cond delay="0"/>
                                  </p:stCondLst>
                                  <p:childTnLst>
                                    <p:set>
                                      <p:cBhvr>
                                        <p:cTn id="27" dur="1" fill="hold">
                                          <p:stCondLst>
                                            <p:cond delay="0"/>
                                          </p:stCondLst>
                                        </p:cTn>
                                        <p:tgtEl>
                                          <p:spTgt spid="73"/>
                                        </p:tgtEl>
                                        <p:attrNameLst>
                                          <p:attrName>style.visibility</p:attrName>
                                        </p:attrNameLst>
                                      </p:cBhvr>
                                      <p:to>
                                        <p:strVal val="visible"/>
                                      </p:to>
                                    </p:set>
                                    <p:animEffect transition="in" filter="barn(inVertical)">
                                      <p:cBhvr>
                                        <p:cTn id="28" dur="500"/>
                                        <p:tgtEl>
                                          <p:spTgt spid="73"/>
                                        </p:tgtEl>
                                      </p:cBhvr>
                                    </p:animEffect>
                                  </p:childTnLst>
                                </p:cTn>
                              </p:par>
                            </p:childTnLst>
                          </p:cTn>
                        </p:par>
                        <p:par>
                          <p:cTn id="29" fill="hold">
                            <p:stCondLst>
                              <p:cond delay="3000"/>
                            </p:stCondLst>
                            <p:childTnLst>
                              <p:par>
                                <p:cTn id="30" presetID="5" presetClass="entr" presetSubtype="10" fill="hold" grpId="0" nodeType="afterEffect">
                                  <p:stCondLst>
                                    <p:cond delay="0"/>
                                  </p:stCondLst>
                                  <p:childTnLst>
                                    <p:set>
                                      <p:cBhvr>
                                        <p:cTn id="31" dur="1" fill="hold">
                                          <p:stCondLst>
                                            <p:cond delay="0"/>
                                          </p:stCondLst>
                                        </p:cTn>
                                        <p:tgtEl>
                                          <p:spTgt spid="70"/>
                                        </p:tgtEl>
                                        <p:attrNameLst>
                                          <p:attrName>style.visibility</p:attrName>
                                        </p:attrNameLst>
                                      </p:cBhvr>
                                      <p:to>
                                        <p:strVal val="visible"/>
                                      </p:to>
                                    </p:set>
                                    <p:animEffect transition="in" filter="checkerboard(across)">
                                      <p:cBhvr>
                                        <p:cTn id="32" dur="500"/>
                                        <p:tgtEl>
                                          <p:spTgt spid="7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8" grpId="0" animBg="1"/>
      <p:bldP spid="58" grpId="1" animBg="1"/>
      <p:bldP spid="61" grpId="0" animBg="1"/>
      <p:bldP spid="61" grpId="1" animBg="1"/>
      <p:bldP spid="64" grpId="0" animBg="1"/>
      <p:bldP spid="64" grpId="1" animBg="1"/>
      <p:bldP spid="67" grpId="0" animBg="1"/>
      <p:bldP spid="67" grpId="1" animBg="1"/>
      <p:bldP spid="70" grpId="0" animBg="1"/>
      <p:bldP spid="70" grpId="1" animBg="1"/>
      <p:bldP spid="73" grpId="0" animBg="1"/>
      <p:bldP spid="73" grpId="1" animBg="1"/>
    </p:bld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矩形 24"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549157" y="-975631"/>
            <a:ext cx="583096" cy="838080"/>
          </a:xfrm>
          <a:prstGeom prst="rect">
            <a:avLst/>
          </a:prstGeom>
          <a:solidFill>
            <a:srgbClr val="365B7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 name="矩形 25"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1132253" y="-975631"/>
            <a:ext cx="583096" cy="838080"/>
          </a:xfrm>
          <a:prstGeom prst="rect">
            <a:avLst/>
          </a:prstGeom>
          <a:solidFill>
            <a:srgbClr val="96648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 name="矩形 26"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1715349" y="-975631"/>
            <a:ext cx="583096" cy="838080"/>
          </a:xfrm>
          <a:prstGeom prst="rect">
            <a:avLst/>
          </a:prstGeom>
          <a:solidFill>
            <a:srgbClr val="D06F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 name="矩形 27"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2298446" y="-975631"/>
            <a:ext cx="583096" cy="838080"/>
          </a:xfrm>
          <a:prstGeom prst="rect">
            <a:avLst/>
          </a:prstGeom>
          <a:solidFill>
            <a:srgbClr val="F779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 name="矩形 28"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2881542" y="-975631"/>
            <a:ext cx="583096" cy="838080"/>
          </a:xfrm>
          <a:prstGeom prst="rect">
            <a:avLst/>
          </a:prstGeom>
          <a:solidFill>
            <a:srgbClr val="F8AD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cxnSp>
        <p:nvCxnSpPr>
          <p:cNvPr id="158" name="直接连接符 157"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CxnSpPr/>
          <p:nvPr/>
        </p:nvCxnSpPr>
        <p:spPr>
          <a:xfrm>
            <a:off x="3246755" y="1273810"/>
            <a:ext cx="6868795" cy="12065"/>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162" name="椭圆 161"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flipH="1">
            <a:off x="2686180" y="813581"/>
            <a:ext cx="157493" cy="157493"/>
          </a:xfrm>
          <a:prstGeom prst="ellipse">
            <a:avLst/>
          </a:prstGeom>
          <a:solidFill>
            <a:srgbClr val="D06F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3" name="椭圆 162"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flipH="1">
            <a:off x="2686180" y="335956"/>
            <a:ext cx="321030" cy="321030"/>
          </a:xfrm>
          <a:prstGeom prst="ellipse">
            <a:avLst/>
          </a:prstGeom>
          <a:solidFill>
            <a:srgbClr val="966481"/>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4" name="椭圆 163"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flipH="1">
            <a:off x="2991678" y="806317"/>
            <a:ext cx="219803" cy="219803"/>
          </a:xfrm>
          <a:prstGeom prst="ellipse">
            <a:avLst/>
          </a:prstGeom>
          <a:solidFill>
            <a:srgbClr val="365B7C"/>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5" name="椭圆 164"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flipH="1">
            <a:off x="2031169" y="697840"/>
            <a:ext cx="164852" cy="164852"/>
          </a:xfrm>
          <a:prstGeom prst="ellipse">
            <a:avLst/>
          </a:prstGeom>
          <a:solidFill>
            <a:srgbClr val="F779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0" name="椭圆 169"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10997734" y="806238"/>
            <a:ext cx="157493" cy="157493"/>
          </a:xfrm>
          <a:prstGeom prst="ellipse">
            <a:avLst/>
          </a:prstGeom>
          <a:solidFill>
            <a:srgbClr val="D06F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1" name="椭圆 170"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10676082" y="376238"/>
            <a:ext cx="321030" cy="321030"/>
          </a:xfrm>
          <a:prstGeom prst="ellipse">
            <a:avLst/>
          </a:prstGeom>
          <a:solidFill>
            <a:srgbClr val="966481"/>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2" name="椭圆 171"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a:off x="10603891" y="806594"/>
            <a:ext cx="219803" cy="219803"/>
          </a:xfrm>
          <a:prstGeom prst="ellipse">
            <a:avLst/>
          </a:prstGeom>
          <a:solidFill>
            <a:srgbClr val="365B7C"/>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3" name="椭圆 172"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a:off x="11389481" y="698117"/>
            <a:ext cx="164852" cy="164852"/>
          </a:xfrm>
          <a:prstGeom prst="ellipse">
            <a:avLst/>
          </a:prstGeom>
          <a:solidFill>
            <a:srgbClr val="F779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 name="e7d195523061f1c0"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hidden="1"/>
          <p:cNvSpPr txBox="1"/>
          <p:nvPr/>
        </p:nvSpPr>
        <p:spPr>
          <a:xfrm>
            <a:off x="-355600" y="1803400"/>
            <a:ext cx="293927" cy="1016000"/>
          </a:xfrm>
          <a:prstGeom prst="rect">
            <a:avLst/>
          </a:prstGeom>
          <a:noFill/>
        </p:spPr>
        <p:txBody>
          <a:bodyPr vert="wordArtVert" rtlCol="0">
            <a:spAutoFit/>
          </a:bodyPr>
          <a:lstStyle/>
          <a:p>
            <a:r>
              <a:rPr lang="en-US" altLang="zh-CN" sz="100"/>
              <a:t>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a:t>
            </a:r>
            <a:endParaRPr lang="zh-CN" altLang="en-US" sz="100"/>
          </a:p>
        </p:txBody>
      </p:sp>
      <p:sp>
        <p:nvSpPr>
          <p:cNvPr id="6" name="文本框 5"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txBox="1"/>
          <p:nvPr/>
        </p:nvSpPr>
        <p:spPr>
          <a:xfrm>
            <a:off x="3246755" y="639445"/>
            <a:ext cx="6798945" cy="521970"/>
          </a:xfrm>
          <a:prstGeom prst="rect">
            <a:avLst/>
          </a:prstGeom>
          <a:noFill/>
        </p:spPr>
        <p:txBody>
          <a:bodyPr wrap="square" rtlCol="0">
            <a:spAutoFit/>
          </a:bodyPr>
          <a:lstStyle/>
          <a:p>
            <a:pPr algn="l"/>
            <a:r>
              <a:rPr lang="en-US" altLang="zh-CN" sz="2800" b="1" spc="500" dirty="0">
                <a:solidFill>
                  <a:schemeClr val="bg1">
                    <a:lumMod val="50000"/>
                  </a:schemeClr>
                </a:solidFill>
                <a:latin typeface="微软雅黑" panose="020B0503020204020204" pitchFamily="34" charset="-122"/>
                <a:ea typeface="微软雅黑" panose="020B0503020204020204" pitchFamily="34" charset="-122"/>
                <a:cs typeface="Arial" panose="020B0604020202020204" pitchFamily="34" charset="0"/>
                <a:sym typeface="+mn-ea"/>
              </a:rPr>
              <a:t> </a:t>
            </a:r>
            <a:r>
              <a:rPr lang="zh-CN" sz="2800" b="1" spc="500" dirty="0">
                <a:solidFill>
                  <a:schemeClr val="bg1">
                    <a:lumMod val="50000"/>
                  </a:schemeClr>
                </a:solidFill>
                <a:latin typeface="微软雅黑" panose="020B0503020204020204" pitchFamily="34" charset="-122"/>
                <a:ea typeface="微软雅黑" panose="020B0503020204020204" pitchFamily="34" charset="-122"/>
                <a:cs typeface="Arial" panose="020B0604020202020204" pitchFamily="34" charset="0"/>
                <a:sym typeface="+mn-ea"/>
              </a:rPr>
              <a:t>招聘因素及招聘录用法律风险认知</a:t>
            </a:r>
            <a:endParaRPr lang="zh-CN" sz="2800" b="1" spc="500" dirty="0">
              <a:solidFill>
                <a:schemeClr val="bg1">
                  <a:lumMod val="50000"/>
                </a:schemeClr>
              </a:solidFill>
              <a:latin typeface="微软雅黑" panose="020B0503020204020204" pitchFamily="34" charset="-122"/>
              <a:ea typeface="微软雅黑" panose="020B0503020204020204" pitchFamily="34" charset="-122"/>
              <a:cs typeface="Arial" panose="020B0604020202020204" pitchFamily="34" charset="0"/>
            </a:endParaRPr>
          </a:p>
        </p:txBody>
      </p:sp>
      <p:sp>
        <p:nvSpPr>
          <p:cNvPr id="63" name="文本框 62"/>
          <p:cNvSpPr txBox="1"/>
          <p:nvPr/>
        </p:nvSpPr>
        <p:spPr>
          <a:xfrm>
            <a:off x="1375410" y="1604645"/>
            <a:ext cx="3452495" cy="521970"/>
          </a:xfrm>
          <a:prstGeom prst="rect">
            <a:avLst/>
          </a:prstGeom>
          <a:noFill/>
        </p:spPr>
        <p:txBody>
          <a:bodyPr wrap="square" rtlCol="0">
            <a:spAutoFit/>
          </a:bodyPr>
          <a:lstStyle/>
          <a:p>
            <a:pPr>
              <a:defRPr/>
            </a:pPr>
            <a:r>
              <a:rPr lang="zh-CN" altLang="en-US" sz="2800" b="1" dirty="0">
                <a:solidFill>
                  <a:srgbClr val="365B7C"/>
                </a:solidFill>
                <a:latin typeface="楷体" panose="02010609060101010101" pitchFamily="49" charset="-122"/>
                <a:ea typeface="楷体" panose="02010609060101010101" pitchFamily="49" charset="-122"/>
                <a:sym typeface="+mn-ea"/>
              </a:rPr>
              <a:t>一、外部影响因素</a:t>
            </a:r>
          </a:p>
        </p:txBody>
      </p:sp>
      <p:sp>
        <p:nvSpPr>
          <p:cNvPr id="106" name="文本框 105"/>
          <p:cNvSpPr txBox="1"/>
          <p:nvPr/>
        </p:nvSpPr>
        <p:spPr>
          <a:xfrm>
            <a:off x="2196465" y="2126615"/>
            <a:ext cx="4554855" cy="4891405"/>
          </a:xfrm>
          <a:prstGeom prst="rect">
            <a:avLst/>
          </a:prstGeom>
          <a:noFill/>
        </p:spPr>
        <p:txBody>
          <a:bodyPr wrap="square" rtlCol="0">
            <a:spAutoFit/>
          </a:bodyPr>
          <a:lstStyle/>
          <a:p>
            <a:pPr eaLnBrk="1" hangingPunct="1">
              <a:lnSpc>
                <a:spcPct val="120000"/>
              </a:lnSpc>
              <a:spcBef>
                <a:spcPts val="0"/>
              </a:spcBef>
              <a:spcAft>
                <a:spcPts val="0"/>
              </a:spcAft>
            </a:pPr>
            <a:r>
              <a:rPr lang="en-US" altLang="zh-CN" sz="240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400">
                <a:latin typeface="楷体" panose="02010609060101010101" pitchFamily="49" charset="-122"/>
                <a:ea typeface="楷体" panose="02010609060101010101" pitchFamily="49" charset="-122"/>
                <a:cs typeface="楷体" panose="02010609060101010101" pitchFamily="49" charset="-122"/>
                <a:sym typeface="+mn-ea"/>
              </a:rPr>
              <a:t>一</a:t>
            </a:r>
            <a:r>
              <a:rPr lang="en-US" altLang="zh-CN" sz="240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400">
                <a:latin typeface="楷体" panose="02010609060101010101" pitchFamily="49" charset="-122"/>
                <a:ea typeface="楷体" panose="02010609060101010101" pitchFamily="49" charset="-122"/>
                <a:cs typeface="楷体" panose="02010609060101010101" pitchFamily="49" charset="-122"/>
                <a:sym typeface="+mn-ea"/>
              </a:rPr>
              <a:t>国家的政策法规</a:t>
            </a:r>
            <a:endParaRPr lang="zh-CN" altLang="en-US" sz="2400">
              <a:latin typeface="楷体" panose="02010609060101010101" pitchFamily="49" charset="-122"/>
              <a:ea typeface="楷体" panose="02010609060101010101" pitchFamily="49" charset="-122"/>
              <a:cs typeface="楷体" panose="02010609060101010101" pitchFamily="49" charset="-122"/>
            </a:endParaRPr>
          </a:p>
          <a:p>
            <a:pPr eaLnBrk="1" hangingPunct="1">
              <a:lnSpc>
                <a:spcPct val="120000"/>
              </a:lnSpc>
              <a:spcBef>
                <a:spcPts val="0"/>
              </a:spcBef>
              <a:spcAft>
                <a:spcPts val="0"/>
              </a:spcAft>
            </a:pPr>
            <a:r>
              <a:rPr lang="en-US" altLang="zh-CN" sz="2400">
                <a:latin typeface="楷体" panose="02010609060101010101" pitchFamily="49" charset="-122"/>
                <a:ea typeface="楷体" panose="02010609060101010101" pitchFamily="49" charset="-122"/>
                <a:cs typeface="楷体" panose="02010609060101010101" pitchFamily="49" charset="-122"/>
                <a:sym typeface="+mn-ea"/>
              </a:rPr>
              <a:t>1.</a:t>
            </a:r>
            <a:r>
              <a:rPr lang="zh-CN" altLang="en-US" sz="2400">
                <a:latin typeface="楷体" panose="02010609060101010101" pitchFamily="49" charset="-122"/>
                <a:ea typeface="楷体" panose="02010609060101010101" pitchFamily="49" charset="-122"/>
                <a:cs typeface="楷体" panose="02010609060101010101" pitchFamily="49" charset="-122"/>
                <a:sym typeface="+mn-ea"/>
              </a:rPr>
              <a:t>政策对招聘的规定方面 </a:t>
            </a:r>
            <a:endParaRPr lang="zh-CN" altLang="en-US" sz="2400">
              <a:latin typeface="楷体" panose="02010609060101010101" pitchFamily="49" charset="-122"/>
              <a:ea typeface="楷体" panose="02010609060101010101" pitchFamily="49" charset="-122"/>
              <a:cs typeface="楷体" panose="02010609060101010101" pitchFamily="49" charset="-122"/>
            </a:endParaRPr>
          </a:p>
          <a:p>
            <a:pPr eaLnBrk="1" hangingPunct="1">
              <a:lnSpc>
                <a:spcPct val="120000"/>
              </a:lnSpc>
              <a:spcBef>
                <a:spcPts val="0"/>
              </a:spcBef>
              <a:spcAft>
                <a:spcPts val="0"/>
              </a:spcAft>
            </a:pPr>
            <a:r>
              <a:rPr lang="en-US" altLang="zh-CN" sz="2400">
                <a:latin typeface="楷体" panose="02010609060101010101" pitchFamily="49" charset="-122"/>
                <a:ea typeface="楷体" panose="02010609060101010101" pitchFamily="49" charset="-122"/>
                <a:cs typeface="楷体" panose="02010609060101010101" pitchFamily="49" charset="-122"/>
                <a:sym typeface="+mn-ea"/>
              </a:rPr>
              <a:t>2.</a:t>
            </a:r>
            <a:r>
              <a:rPr lang="zh-CN" altLang="en-US" sz="2400">
                <a:latin typeface="楷体" panose="02010609060101010101" pitchFamily="49" charset="-122"/>
                <a:ea typeface="楷体" panose="02010609060101010101" pitchFamily="49" charset="-122"/>
                <a:cs typeface="楷体" panose="02010609060101010101" pitchFamily="49" charset="-122"/>
                <a:sym typeface="+mn-ea"/>
              </a:rPr>
              <a:t>政策对就业的控制方面</a:t>
            </a:r>
          </a:p>
          <a:p>
            <a:pPr marL="0" lvl="0" indent="0" eaLnBrk="1" hangingPunct="1">
              <a:lnSpc>
                <a:spcPct val="120000"/>
              </a:lnSpc>
              <a:spcBef>
                <a:spcPts val="0"/>
              </a:spcBef>
              <a:spcAft>
                <a:spcPts val="0"/>
              </a:spcAft>
              <a:buNone/>
            </a:pPr>
            <a:r>
              <a:rPr lang="en-US" altLang="zh-CN" sz="2400" dirty="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400" dirty="0">
                <a:latin typeface="楷体" panose="02010609060101010101" pitchFamily="49" charset="-122"/>
                <a:ea typeface="楷体" panose="02010609060101010101" pitchFamily="49" charset="-122"/>
                <a:cs typeface="楷体" panose="02010609060101010101" pitchFamily="49" charset="-122"/>
                <a:sym typeface="+mn-ea"/>
              </a:rPr>
              <a:t>二</a:t>
            </a:r>
            <a:r>
              <a:rPr lang="en-US" altLang="zh-CN" sz="2400" dirty="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400" dirty="0">
                <a:latin typeface="楷体" panose="02010609060101010101" pitchFamily="49" charset="-122"/>
                <a:ea typeface="楷体" panose="02010609060101010101" pitchFamily="49" charset="-122"/>
                <a:cs typeface="楷体" panose="02010609060101010101" pitchFamily="49" charset="-122"/>
                <a:sym typeface="+mn-ea"/>
              </a:rPr>
              <a:t>经济因素</a:t>
            </a:r>
          </a:p>
          <a:p>
            <a:pPr eaLnBrk="1" hangingPunct="1">
              <a:lnSpc>
                <a:spcPct val="120000"/>
              </a:lnSpc>
              <a:spcBef>
                <a:spcPts val="0"/>
              </a:spcBef>
              <a:spcAft>
                <a:spcPts val="0"/>
              </a:spcAft>
            </a:pPr>
            <a:r>
              <a:rPr lang="en-US" altLang="zh-CN" sz="2400">
                <a:latin typeface="楷体" panose="02010609060101010101" pitchFamily="49" charset="-122"/>
                <a:ea typeface="楷体" panose="02010609060101010101" pitchFamily="49" charset="-122"/>
                <a:cs typeface="楷体" panose="02010609060101010101" pitchFamily="49" charset="-122"/>
                <a:sym typeface="+mn-ea"/>
              </a:rPr>
              <a:t>1.</a:t>
            </a:r>
            <a:r>
              <a:rPr lang="zh-CN" altLang="en-US" sz="2400">
                <a:latin typeface="楷体" panose="02010609060101010101" pitchFamily="49" charset="-122"/>
                <a:ea typeface="楷体" panose="02010609060101010101" pitchFamily="49" charset="-122"/>
                <a:cs typeface="楷体" panose="02010609060101010101" pitchFamily="49" charset="-122"/>
                <a:sym typeface="+mn-ea"/>
              </a:rPr>
              <a:t>经济形势</a:t>
            </a:r>
            <a:endParaRPr lang="zh-CN" altLang="en-US" sz="2400">
              <a:latin typeface="楷体" panose="02010609060101010101" pitchFamily="49" charset="-122"/>
              <a:ea typeface="楷体" panose="02010609060101010101" pitchFamily="49" charset="-122"/>
              <a:cs typeface="楷体" panose="02010609060101010101" pitchFamily="49" charset="-122"/>
            </a:endParaRPr>
          </a:p>
          <a:p>
            <a:pPr eaLnBrk="1" hangingPunct="1">
              <a:lnSpc>
                <a:spcPct val="120000"/>
              </a:lnSpc>
              <a:spcBef>
                <a:spcPts val="0"/>
              </a:spcBef>
              <a:spcAft>
                <a:spcPts val="0"/>
              </a:spcAft>
            </a:pPr>
            <a:r>
              <a:rPr lang="en-US" altLang="zh-CN" sz="2400">
                <a:latin typeface="楷体" panose="02010609060101010101" pitchFamily="49" charset="-122"/>
                <a:ea typeface="楷体" panose="02010609060101010101" pitchFamily="49" charset="-122"/>
                <a:cs typeface="楷体" panose="02010609060101010101" pitchFamily="49" charset="-122"/>
                <a:sym typeface="+mn-ea"/>
              </a:rPr>
              <a:t>2.</a:t>
            </a:r>
            <a:r>
              <a:rPr lang="zh-CN" altLang="en-US" sz="2400">
                <a:latin typeface="楷体" panose="02010609060101010101" pitchFamily="49" charset="-122"/>
                <a:ea typeface="楷体" panose="02010609060101010101" pitchFamily="49" charset="-122"/>
                <a:cs typeface="楷体" panose="02010609060101010101" pitchFamily="49" charset="-122"/>
                <a:sym typeface="+mn-ea"/>
              </a:rPr>
              <a:t>劳动力市场</a:t>
            </a:r>
            <a:endParaRPr lang="zh-CN" altLang="en-US" sz="2400">
              <a:latin typeface="楷体" panose="02010609060101010101" pitchFamily="49" charset="-122"/>
              <a:ea typeface="楷体" panose="02010609060101010101" pitchFamily="49" charset="-122"/>
              <a:cs typeface="楷体" panose="02010609060101010101" pitchFamily="49" charset="-122"/>
            </a:endParaRPr>
          </a:p>
          <a:p>
            <a:pPr lvl="1" eaLnBrk="1" hangingPunct="1">
              <a:lnSpc>
                <a:spcPct val="120000"/>
              </a:lnSpc>
              <a:spcBef>
                <a:spcPts val="0"/>
              </a:spcBef>
              <a:spcAft>
                <a:spcPts val="0"/>
              </a:spcAft>
            </a:pPr>
            <a:r>
              <a:rPr lang="en-US" altLang="zh-CN" sz="2400">
                <a:latin typeface="楷体" panose="02010609060101010101" pitchFamily="49" charset="-122"/>
                <a:ea typeface="楷体" panose="02010609060101010101" pitchFamily="49" charset="-122"/>
                <a:cs typeface="楷体" panose="02010609060101010101" pitchFamily="49" charset="-122"/>
                <a:sym typeface="+mn-ea"/>
              </a:rPr>
              <a:t>(1)</a:t>
            </a:r>
            <a:r>
              <a:rPr lang="zh-CN" altLang="en-US" sz="2400">
                <a:latin typeface="楷体" panose="02010609060101010101" pitchFamily="49" charset="-122"/>
                <a:ea typeface="楷体" panose="02010609060101010101" pitchFamily="49" charset="-122"/>
                <a:cs typeface="楷体" panose="02010609060101010101" pitchFamily="49" charset="-122"/>
                <a:sym typeface="+mn-ea"/>
              </a:rPr>
              <a:t>地域特征 </a:t>
            </a:r>
            <a:endParaRPr lang="zh-CN" altLang="en-US" sz="2400">
              <a:latin typeface="楷体" panose="02010609060101010101" pitchFamily="49" charset="-122"/>
              <a:ea typeface="楷体" panose="02010609060101010101" pitchFamily="49" charset="-122"/>
              <a:cs typeface="楷体" panose="02010609060101010101" pitchFamily="49" charset="-122"/>
            </a:endParaRPr>
          </a:p>
          <a:p>
            <a:pPr lvl="1" eaLnBrk="1" hangingPunct="1">
              <a:lnSpc>
                <a:spcPct val="120000"/>
              </a:lnSpc>
              <a:spcBef>
                <a:spcPts val="0"/>
              </a:spcBef>
              <a:spcAft>
                <a:spcPts val="0"/>
              </a:spcAft>
            </a:pPr>
            <a:r>
              <a:rPr lang="en-US" altLang="zh-CN" sz="2400">
                <a:latin typeface="楷体" panose="02010609060101010101" pitchFamily="49" charset="-122"/>
                <a:ea typeface="楷体" panose="02010609060101010101" pitchFamily="49" charset="-122"/>
                <a:cs typeface="楷体" panose="02010609060101010101" pitchFamily="49" charset="-122"/>
                <a:sym typeface="+mn-ea"/>
              </a:rPr>
              <a:t>(2)</a:t>
            </a:r>
            <a:r>
              <a:rPr lang="zh-CN" altLang="en-US" sz="2400">
                <a:latin typeface="楷体" panose="02010609060101010101" pitchFamily="49" charset="-122"/>
                <a:ea typeface="楷体" panose="02010609060101010101" pitchFamily="49" charset="-122"/>
                <a:cs typeface="楷体" panose="02010609060101010101" pitchFamily="49" charset="-122"/>
                <a:sym typeface="+mn-ea"/>
              </a:rPr>
              <a:t>供需状况 </a:t>
            </a:r>
            <a:endParaRPr lang="zh-CN" altLang="en-US" sz="2400">
              <a:latin typeface="楷体" panose="02010609060101010101" pitchFamily="49" charset="-122"/>
              <a:ea typeface="楷体" panose="02010609060101010101" pitchFamily="49" charset="-122"/>
              <a:cs typeface="楷体" panose="02010609060101010101" pitchFamily="49" charset="-122"/>
            </a:endParaRPr>
          </a:p>
          <a:p>
            <a:pPr lvl="1" eaLnBrk="1" hangingPunct="1">
              <a:lnSpc>
                <a:spcPct val="120000"/>
              </a:lnSpc>
              <a:spcBef>
                <a:spcPts val="0"/>
              </a:spcBef>
              <a:spcAft>
                <a:spcPts val="0"/>
              </a:spcAft>
            </a:pPr>
            <a:r>
              <a:rPr lang="en-US" altLang="zh-CN" sz="2400">
                <a:latin typeface="楷体" panose="02010609060101010101" pitchFamily="49" charset="-122"/>
                <a:ea typeface="楷体" panose="02010609060101010101" pitchFamily="49" charset="-122"/>
                <a:cs typeface="楷体" panose="02010609060101010101" pitchFamily="49" charset="-122"/>
                <a:sym typeface="+mn-ea"/>
              </a:rPr>
              <a:t>(3)</a:t>
            </a:r>
            <a:r>
              <a:rPr lang="zh-CN" altLang="en-US" sz="2400">
                <a:latin typeface="楷体" panose="02010609060101010101" pitchFamily="49" charset="-122"/>
                <a:ea typeface="楷体" panose="02010609060101010101" pitchFamily="49" charset="-122"/>
                <a:cs typeface="楷体" panose="02010609060101010101" pitchFamily="49" charset="-122"/>
                <a:sym typeface="+mn-ea"/>
              </a:rPr>
              <a:t>供给结构 </a:t>
            </a:r>
          </a:p>
          <a:p>
            <a:pPr marL="0" lvl="0" indent="0" eaLnBrk="1" hangingPunct="1">
              <a:lnSpc>
                <a:spcPct val="120000"/>
              </a:lnSpc>
              <a:spcBef>
                <a:spcPts val="0"/>
              </a:spcBef>
              <a:spcAft>
                <a:spcPts val="0"/>
              </a:spcAft>
              <a:buNone/>
            </a:pPr>
            <a:r>
              <a:rPr lang="en-US" altLang="zh-CN" sz="2400">
                <a:solidFill>
                  <a:schemeClr val="tx1"/>
                </a:solidFill>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400">
                <a:latin typeface="楷体" panose="02010609060101010101" pitchFamily="49" charset="-122"/>
                <a:ea typeface="楷体" panose="02010609060101010101" pitchFamily="49" charset="-122"/>
                <a:cs typeface="楷体" panose="02010609060101010101" pitchFamily="49" charset="-122"/>
                <a:sym typeface="+mn-ea"/>
              </a:rPr>
              <a:t>三</a:t>
            </a:r>
            <a:r>
              <a:rPr lang="en-US" altLang="zh-CN" sz="240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400">
                <a:latin typeface="楷体" panose="02010609060101010101" pitchFamily="49" charset="-122"/>
                <a:ea typeface="楷体" panose="02010609060101010101" pitchFamily="49" charset="-122"/>
                <a:cs typeface="楷体" panose="02010609060101010101" pitchFamily="49" charset="-122"/>
                <a:sym typeface="+mn-ea"/>
              </a:rPr>
              <a:t>竞争对手</a:t>
            </a:r>
            <a:endParaRPr lang="zh-CN" altLang="en-US" sz="2400">
              <a:latin typeface="楷体" panose="02010609060101010101" pitchFamily="49" charset="-122"/>
              <a:ea typeface="楷体" panose="02010609060101010101" pitchFamily="49" charset="-122"/>
              <a:cs typeface="楷体" panose="02010609060101010101" pitchFamily="49" charset="-122"/>
            </a:endParaRPr>
          </a:p>
          <a:p>
            <a:pPr marL="0" lvl="0" indent="0" eaLnBrk="1" hangingPunct="1">
              <a:buNone/>
            </a:pPr>
            <a:endParaRPr lang="zh-CN" altLang="en-US" sz="2400">
              <a:solidFill>
                <a:schemeClr val="tx1"/>
              </a:solidFill>
              <a:latin typeface="楷体" panose="02010609060101010101" pitchFamily="49" charset="-122"/>
              <a:ea typeface="楷体" panose="02010609060101010101" pitchFamily="49" charset="-122"/>
              <a:cs typeface="楷体" panose="02010609060101010101" pitchFamily="49" charset="-122"/>
            </a:endParaRPr>
          </a:p>
        </p:txBody>
      </p:sp>
      <p:sp>
        <p:nvSpPr>
          <p:cNvPr id="107" name="矩形 106"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6939280" y="2531110"/>
            <a:ext cx="4307205" cy="3352800"/>
          </a:xfrm>
          <a:prstGeom prst="rect">
            <a:avLst/>
          </a:prstGeom>
          <a:blipFill dpi="0" rotWithShape="1">
            <a:blip r:embed="rId3" cstate="print">
              <a:extLst>
                <a:ext uri="{28A0092B-C50C-407E-A947-70E740481C1C}">
                  <a14:useLocalDpi xmlns:a14="http://schemas.microsoft.com/office/drawing/2010/main" val="0"/>
                </a:ext>
              </a:extLst>
            </a:blip>
            <a:srcRect/>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Tree>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0">
        <p15:prstTrans prst="pageCurlDouble"/>
      </p:transition>
    </mc:Choice>
    <mc:Fallback xmlns="">
      <p:transition spd="slow"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44000" fill="hold" grpId="0" nodeType="withEffect">
                                  <p:stCondLst>
                                    <p:cond delay="0"/>
                                  </p:stCondLst>
                                  <p:childTnLst>
                                    <p:set>
                                      <p:cBhvr>
                                        <p:cTn id="6" dur="1" fill="hold">
                                          <p:stCondLst>
                                            <p:cond delay="0"/>
                                          </p:stCondLst>
                                        </p:cTn>
                                        <p:tgtEl>
                                          <p:spTgt spid="107"/>
                                        </p:tgtEl>
                                        <p:attrNameLst>
                                          <p:attrName>style.visibility</p:attrName>
                                        </p:attrNameLst>
                                      </p:cBhvr>
                                      <p:to>
                                        <p:strVal val="visible"/>
                                      </p:to>
                                    </p:set>
                                    <p:anim calcmode="lin" valueType="num">
                                      <p:cBhvr additive="base">
                                        <p:cTn id="7" dur="750" fill="hold"/>
                                        <p:tgtEl>
                                          <p:spTgt spid="107"/>
                                        </p:tgtEl>
                                        <p:attrNameLst>
                                          <p:attrName>ppt_x</p:attrName>
                                        </p:attrNameLst>
                                      </p:cBhvr>
                                      <p:tavLst>
                                        <p:tav tm="0">
                                          <p:val>
                                            <p:strVal val="#ppt_x"/>
                                          </p:val>
                                        </p:tav>
                                        <p:tav tm="100000">
                                          <p:val>
                                            <p:strVal val="#ppt_x"/>
                                          </p:val>
                                        </p:tav>
                                      </p:tavLst>
                                    </p:anim>
                                    <p:anim calcmode="lin" valueType="num">
                                      <p:cBhvr additive="base">
                                        <p:cTn id="8" dur="750" fill="hold"/>
                                        <p:tgtEl>
                                          <p:spTgt spid="107"/>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7" grpId="0" bldLvl="0" animBg="1"/>
    </p:bldLst>
  </p:timing>
</p:sld>
</file>

<file path=ppt/slides/slide3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矩形 24"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549157" y="-975631"/>
            <a:ext cx="583096" cy="838080"/>
          </a:xfrm>
          <a:prstGeom prst="rect">
            <a:avLst/>
          </a:prstGeom>
          <a:solidFill>
            <a:srgbClr val="365B7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 name="矩形 25"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1132253" y="-975631"/>
            <a:ext cx="583096" cy="838080"/>
          </a:xfrm>
          <a:prstGeom prst="rect">
            <a:avLst/>
          </a:prstGeom>
          <a:solidFill>
            <a:srgbClr val="96648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 name="矩形 26"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1715349" y="-975631"/>
            <a:ext cx="583096" cy="838080"/>
          </a:xfrm>
          <a:prstGeom prst="rect">
            <a:avLst/>
          </a:prstGeom>
          <a:solidFill>
            <a:srgbClr val="D06F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 name="矩形 27"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2298446" y="-975631"/>
            <a:ext cx="583096" cy="838080"/>
          </a:xfrm>
          <a:prstGeom prst="rect">
            <a:avLst/>
          </a:prstGeom>
          <a:solidFill>
            <a:srgbClr val="F779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 name="矩形 28"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2881542" y="-975631"/>
            <a:ext cx="583096" cy="838080"/>
          </a:xfrm>
          <a:prstGeom prst="rect">
            <a:avLst/>
          </a:prstGeom>
          <a:solidFill>
            <a:srgbClr val="F8AD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cxnSp>
        <p:nvCxnSpPr>
          <p:cNvPr id="46" name="直接连接符 45"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CxnSpPr/>
          <p:nvPr/>
        </p:nvCxnSpPr>
        <p:spPr>
          <a:xfrm>
            <a:off x="3246637" y="1273629"/>
            <a:ext cx="5770860"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47" name="文本框 46"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txBox="1"/>
          <p:nvPr/>
        </p:nvSpPr>
        <p:spPr>
          <a:xfrm>
            <a:off x="4487804" y="496471"/>
            <a:ext cx="3535680" cy="521970"/>
          </a:xfrm>
          <a:prstGeom prst="rect">
            <a:avLst/>
          </a:prstGeom>
          <a:noFill/>
        </p:spPr>
        <p:txBody>
          <a:bodyPr wrap="none" rtlCol="0">
            <a:spAutoFit/>
          </a:bodyPr>
          <a:lstStyle/>
          <a:p>
            <a:pPr algn="l"/>
            <a:r>
              <a:rPr lang="zh-CN" altLang="en-US" sz="2800" b="1" spc="500" dirty="0">
                <a:solidFill>
                  <a:schemeClr val="bg1">
                    <a:lumMod val="50000"/>
                  </a:schemeClr>
                </a:solidFill>
                <a:latin typeface="微软雅黑" panose="020B0503020204020204" charset="-122"/>
                <a:ea typeface="微软雅黑" panose="020B0503020204020204" charset="-122"/>
                <a:cs typeface="Arial" panose="020B0604020202020204" pitchFamily="34" charset="0"/>
              </a:rPr>
              <a:t>二、录用环节评估</a:t>
            </a:r>
          </a:p>
        </p:txBody>
      </p:sp>
      <p:sp>
        <p:nvSpPr>
          <p:cNvPr id="48" name="椭圆 47"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flipH="1">
            <a:off x="2686180" y="813581"/>
            <a:ext cx="157493" cy="157493"/>
          </a:xfrm>
          <a:prstGeom prst="ellipse">
            <a:avLst/>
          </a:prstGeom>
          <a:solidFill>
            <a:srgbClr val="D06F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9" name="椭圆 48"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flipH="1">
            <a:off x="2686180" y="335956"/>
            <a:ext cx="321030" cy="321030"/>
          </a:xfrm>
          <a:prstGeom prst="ellipse">
            <a:avLst/>
          </a:prstGeom>
          <a:solidFill>
            <a:srgbClr val="966481"/>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0" name="椭圆 49"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flipH="1">
            <a:off x="2991678" y="806317"/>
            <a:ext cx="219803" cy="219803"/>
          </a:xfrm>
          <a:prstGeom prst="ellipse">
            <a:avLst/>
          </a:prstGeom>
          <a:solidFill>
            <a:srgbClr val="365B7C"/>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1" name="椭圆 50"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flipH="1">
            <a:off x="2031169" y="697840"/>
            <a:ext cx="164852" cy="164852"/>
          </a:xfrm>
          <a:prstGeom prst="ellipse">
            <a:avLst/>
          </a:prstGeom>
          <a:solidFill>
            <a:srgbClr val="F779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2" name="椭圆 51"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9354354" y="755438"/>
            <a:ext cx="157493" cy="157493"/>
          </a:xfrm>
          <a:prstGeom prst="ellipse">
            <a:avLst/>
          </a:prstGeom>
          <a:solidFill>
            <a:srgbClr val="D06F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3" name="椭圆 52"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9190817" y="277813"/>
            <a:ext cx="321030" cy="321030"/>
          </a:xfrm>
          <a:prstGeom prst="ellipse">
            <a:avLst/>
          </a:prstGeom>
          <a:solidFill>
            <a:srgbClr val="966481"/>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4" name="椭圆 53"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a:off x="8986546" y="748174"/>
            <a:ext cx="219803" cy="219803"/>
          </a:xfrm>
          <a:prstGeom prst="ellipse">
            <a:avLst/>
          </a:prstGeom>
          <a:solidFill>
            <a:srgbClr val="365B7C"/>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5" name="椭圆 54"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a:off x="10002006" y="639697"/>
            <a:ext cx="164852" cy="164852"/>
          </a:xfrm>
          <a:prstGeom prst="ellipse">
            <a:avLst/>
          </a:prstGeom>
          <a:solidFill>
            <a:srgbClr val="F779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7" name="Rectangle 42"/>
          <p:cNvSpPr/>
          <p:nvPr/>
        </p:nvSpPr>
        <p:spPr>
          <a:xfrm flipH="1">
            <a:off x="2031120" y="1713975"/>
            <a:ext cx="9893835" cy="589653"/>
          </a:xfrm>
          <a:prstGeom prst="rect">
            <a:avLst/>
          </a:prstGeom>
          <a:noFill/>
          <a:ln w="12700" cap="flat" cmpd="sng" algn="ctr">
            <a:noFill/>
            <a:prstDash val="solid"/>
          </a:ln>
          <a:effectLst/>
        </p:spPr>
        <p:txBody>
          <a:bodyPr lIns="91440" tIns="0" rIns="91440" bIns="0" rtlCol="0" anchor="t"/>
          <a:lstStyle/>
          <a:p>
            <a:pPr fontAlgn="auto">
              <a:lnSpc>
                <a:spcPct val="150000"/>
              </a:lnSpc>
            </a:pPr>
            <a:r>
              <a:rPr lang="en-US" altLang="zh-CN" sz="2400" b="1" dirty="0">
                <a:latin typeface="KaiTi" panose="02010609060101010101" pitchFamily="49" charset="-122"/>
                <a:ea typeface="KaiTi" panose="02010609060101010101" pitchFamily="49" charset="-122"/>
                <a:sym typeface="+mn-ea"/>
              </a:rPr>
              <a:t>(</a:t>
            </a:r>
            <a:r>
              <a:rPr lang="zh-CN" altLang="en-US" sz="2400" b="1" dirty="0">
                <a:latin typeface="KaiTi" panose="02010609060101010101" pitchFamily="49" charset="-122"/>
                <a:ea typeface="KaiTi" panose="02010609060101010101" pitchFamily="49" charset="-122"/>
                <a:sym typeface="+mn-ea"/>
              </a:rPr>
              <a:t>一</a:t>
            </a:r>
            <a:r>
              <a:rPr lang="en-US" altLang="zh-CN" sz="2400" b="1" dirty="0">
                <a:latin typeface="KaiTi" panose="02010609060101010101" pitchFamily="49" charset="-122"/>
                <a:ea typeface="KaiTi" panose="02010609060101010101" pitchFamily="49" charset="-122"/>
                <a:sym typeface="+mn-ea"/>
              </a:rPr>
              <a:t>)</a:t>
            </a:r>
            <a:r>
              <a:rPr lang="zh-CN" altLang="en-US" sz="2400" b="1" dirty="0">
                <a:latin typeface="KaiTi" panose="02010609060101010101" pitchFamily="49" charset="-122"/>
                <a:ea typeface="KaiTi" panose="02010609060101010101" pitchFamily="49" charset="-122"/>
                <a:sym typeface="+mn-ea"/>
              </a:rPr>
              <a:t>招聘需求评估 </a:t>
            </a:r>
            <a:endParaRPr lang="zh-CN" altLang="en-US" sz="2400" b="1" dirty="0">
              <a:latin typeface="KaiTi" panose="02010609060101010101" pitchFamily="49" charset="-122"/>
              <a:ea typeface="KaiTi" panose="02010609060101010101" pitchFamily="49" charset="-122"/>
            </a:endParaRPr>
          </a:p>
          <a:p>
            <a:pPr fontAlgn="auto">
              <a:lnSpc>
                <a:spcPct val="150000"/>
              </a:lnSpc>
            </a:pPr>
            <a:r>
              <a:rPr lang="en-US" altLang="zh-CN" sz="2400" dirty="0">
                <a:latin typeface="KaiTi" panose="02010609060101010101" pitchFamily="49" charset="-122"/>
                <a:ea typeface="KaiTi" panose="02010609060101010101" pitchFamily="49" charset="-122"/>
                <a:sym typeface="+mn-ea"/>
              </a:rPr>
              <a:t>1.</a:t>
            </a:r>
            <a:r>
              <a:rPr lang="zh-CN" altLang="en-US" sz="2400" dirty="0">
                <a:latin typeface="KaiTi" panose="02010609060101010101" pitchFamily="49" charset="-122"/>
                <a:ea typeface="KaiTi" panose="02010609060101010101" pitchFamily="49" charset="-122"/>
                <a:sym typeface="+mn-ea"/>
              </a:rPr>
              <a:t>需求确定的及时性</a:t>
            </a:r>
            <a:endParaRPr lang="zh-CN" altLang="en-US" sz="2400" dirty="0">
              <a:latin typeface="KaiTi" panose="02010609060101010101" pitchFamily="49" charset="-122"/>
              <a:ea typeface="KaiTi" panose="02010609060101010101" pitchFamily="49" charset="-122"/>
            </a:endParaRPr>
          </a:p>
          <a:p>
            <a:pPr fontAlgn="auto">
              <a:lnSpc>
                <a:spcPct val="150000"/>
              </a:lnSpc>
            </a:pPr>
            <a:r>
              <a:rPr lang="en-US" altLang="zh-CN" sz="2400" dirty="0">
                <a:latin typeface="KaiTi" panose="02010609060101010101" pitchFamily="49" charset="-122"/>
                <a:ea typeface="KaiTi" panose="02010609060101010101" pitchFamily="49" charset="-122"/>
                <a:sym typeface="+mn-ea"/>
              </a:rPr>
              <a:t>2.</a:t>
            </a:r>
            <a:r>
              <a:rPr lang="zh-CN" altLang="en-US" sz="2400" dirty="0">
                <a:latin typeface="KaiTi" panose="02010609060101010101" pitchFamily="49" charset="-122"/>
                <a:ea typeface="KaiTi" panose="02010609060101010101" pitchFamily="49" charset="-122"/>
                <a:sym typeface="+mn-ea"/>
              </a:rPr>
              <a:t>需求确定的全面性</a:t>
            </a:r>
            <a:endParaRPr lang="zh-CN" altLang="en-US" sz="2400" dirty="0">
              <a:latin typeface="KaiTi" panose="02010609060101010101" pitchFamily="49" charset="-122"/>
              <a:ea typeface="KaiTi" panose="02010609060101010101" pitchFamily="49" charset="-122"/>
            </a:endParaRPr>
          </a:p>
          <a:p>
            <a:pPr fontAlgn="auto">
              <a:lnSpc>
                <a:spcPct val="150000"/>
              </a:lnSpc>
            </a:pPr>
            <a:r>
              <a:rPr lang="en-US" altLang="zh-CN" sz="2400" dirty="0">
                <a:latin typeface="KaiTi" panose="02010609060101010101" pitchFamily="49" charset="-122"/>
                <a:ea typeface="KaiTi" panose="02010609060101010101" pitchFamily="49" charset="-122"/>
                <a:sym typeface="+mn-ea"/>
              </a:rPr>
              <a:t>3.</a:t>
            </a:r>
            <a:r>
              <a:rPr lang="zh-CN" altLang="en-US" sz="2400" dirty="0">
                <a:latin typeface="KaiTi" panose="02010609060101010101" pitchFamily="49" charset="-122"/>
                <a:ea typeface="KaiTi" panose="02010609060101010101" pitchFamily="49" charset="-122"/>
                <a:sym typeface="+mn-ea"/>
              </a:rPr>
              <a:t>需求确定的科学性</a:t>
            </a:r>
          </a:p>
          <a:p>
            <a:pPr fontAlgn="auto">
              <a:lnSpc>
                <a:spcPct val="150000"/>
              </a:lnSpc>
            </a:pPr>
            <a:endParaRPr lang="en-US" altLang="zh-CN" sz="2400" dirty="0">
              <a:latin typeface="KaiTi" panose="02010609060101010101" pitchFamily="49" charset="-122"/>
              <a:ea typeface="KaiTi" panose="02010609060101010101" pitchFamily="49" charset="-122"/>
              <a:sym typeface="+mn-ea"/>
            </a:endParaRPr>
          </a:p>
          <a:p>
            <a:pPr fontAlgn="auto">
              <a:lnSpc>
                <a:spcPct val="150000"/>
              </a:lnSpc>
            </a:pPr>
            <a:r>
              <a:rPr lang="en-US" altLang="zh-CN" sz="2400" b="1" dirty="0">
                <a:latin typeface="KaiTi" panose="02010609060101010101" pitchFamily="49" charset="-122"/>
                <a:ea typeface="KaiTi" panose="02010609060101010101" pitchFamily="49" charset="-122"/>
                <a:sym typeface="+mn-ea"/>
              </a:rPr>
              <a:t>(</a:t>
            </a:r>
            <a:r>
              <a:rPr lang="zh-CN" altLang="en-US" sz="2400" b="1" dirty="0">
                <a:latin typeface="KaiTi" panose="02010609060101010101" pitchFamily="49" charset="-122"/>
                <a:ea typeface="KaiTi" panose="02010609060101010101" pitchFamily="49" charset="-122"/>
                <a:sym typeface="+mn-ea"/>
              </a:rPr>
              <a:t>二</a:t>
            </a:r>
            <a:r>
              <a:rPr lang="en-US" altLang="zh-CN" sz="2400" b="1" dirty="0">
                <a:latin typeface="KaiTi" panose="02010609060101010101" pitchFamily="49" charset="-122"/>
                <a:ea typeface="KaiTi" panose="02010609060101010101" pitchFamily="49" charset="-122"/>
                <a:sym typeface="+mn-ea"/>
              </a:rPr>
              <a:t>)</a:t>
            </a:r>
            <a:r>
              <a:rPr lang="zh-CN" altLang="en-US" sz="2400" b="1" dirty="0">
                <a:latin typeface="KaiTi" panose="02010609060101010101" pitchFamily="49" charset="-122"/>
                <a:ea typeface="KaiTi" panose="02010609060101010101" pitchFamily="49" charset="-122"/>
                <a:sym typeface="+mn-ea"/>
              </a:rPr>
              <a:t>对招聘部门工作的评估</a:t>
            </a:r>
            <a:endParaRPr lang="zh-CN" altLang="en-US" sz="2400" b="1" dirty="0">
              <a:latin typeface="KaiTi" panose="02010609060101010101" pitchFamily="49" charset="-122"/>
              <a:ea typeface="KaiTi" panose="02010609060101010101" pitchFamily="49" charset="-122"/>
            </a:endParaRPr>
          </a:p>
          <a:p>
            <a:pPr fontAlgn="auto">
              <a:lnSpc>
                <a:spcPct val="150000"/>
              </a:lnSpc>
            </a:pPr>
            <a:r>
              <a:rPr lang="zh-CN" altLang="en-US" sz="2400" dirty="0">
                <a:latin typeface="KaiTi" panose="02010609060101010101" pitchFamily="49" charset="-122"/>
                <a:ea typeface="KaiTi" panose="02010609060101010101" pitchFamily="49" charset="-122"/>
                <a:sym typeface="+mn-ea"/>
              </a:rPr>
              <a:t>评估招聘部门的工作是否成功</a:t>
            </a:r>
            <a:r>
              <a:rPr lang="en-US" altLang="zh-CN" sz="2400" dirty="0">
                <a:latin typeface="KaiTi" panose="02010609060101010101" pitchFamily="49" charset="-122"/>
                <a:ea typeface="KaiTi" panose="02010609060101010101" pitchFamily="49" charset="-122"/>
                <a:sym typeface="+mn-ea"/>
              </a:rPr>
              <a:t>,</a:t>
            </a:r>
            <a:r>
              <a:rPr lang="zh-CN" altLang="en-US" sz="2400" dirty="0">
                <a:latin typeface="KaiTi" panose="02010609060101010101" pitchFamily="49" charset="-122"/>
                <a:ea typeface="KaiTi" panose="02010609060101010101" pitchFamily="49" charset="-122"/>
                <a:sym typeface="+mn-ea"/>
              </a:rPr>
              <a:t>可以从以下几个方面来看</a:t>
            </a:r>
            <a:r>
              <a:rPr lang="en-US" altLang="zh-CN" sz="2400" dirty="0">
                <a:latin typeface="KaiTi" panose="02010609060101010101" pitchFamily="49" charset="-122"/>
                <a:ea typeface="KaiTi" panose="02010609060101010101" pitchFamily="49" charset="-122"/>
                <a:sym typeface="+mn-ea"/>
              </a:rPr>
              <a:t>:</a:t>
            </a:r>
            <a:endParaRPr lang="en-US" altLang="zh-CN" sz="2400" dirty="0">
              <a:latin typeface="KaiTi" panose="02010609060101010101" pitchFamily="49" charset="-122"/>
              <a:ea typeface="KaiTi" panose="02010609060101010101" pitchFamily="49" charset="-122"/>
            </a:endParaRPr>
          </a:p>
          <a:p>
            <a:pPr eaLnBrk="1" hangingPunct="1"/>
            <a:endParaRPr lang="zh-CN" altLang="en-US" sz="2400" dirty="0">
              <a:latin typeface="KaiTi" panose="02010609060101010101" pitchFamily="49" charset="-122"/>
              <a:ea typeface="KaiTi" panose="02010609060101010101" pitchFamily="49" charset="-122"/>
            </a:endParaRPr>
          </a:p>
        </p:txBody>
      </p:sp>
      <p:sp>
        <p:nvSpPr>
          <p:cNvPr id="5" name="e7d195523061f1c0"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hidden="1"/>
          <p:cNvSpPr txBox="1"/>
          <p:nvPr/>
        </p:nvSpPr>
        <p:spPr>
          <a:xfrm>
            <a:off x="-355600" y="1803400"/>
            <a:ext cx="293927" cy="1016000"/>
          </a:xfrm>
          <a:prstGeom prst="rect">
            <a:avLst/>
          </a:prstGeom>
          <a:noFill/>
        </p:spPr>
        <p:txBody>
          <a:bodyPr vert="wordArtVert" rtlCol="0">
            <a:spAutoFit/>
          </a:bodyPr>
          <a:lstStyle/>
          <a:p>
            <a:r>
              <a:rPr lang="en-US" altLang="zh-CN" sz="100"/>
              <a:t>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a:t>
            </a:r>
            <a:endParaRPr lang="zh-CN" altLang="en-US" sz="100"/>
          </a:p>
        </p:txBody>
      </p:sp>
    </p:spTree>
    <p:extLst>
      <p:ext uri="{BB962C8B-B14F-4D97-AF65-F5344CB8AC3E}">
        <p14:creationId xmlns:p14="http://schemas.microsoft.com/office/powerpoint/2010/main" val="1973151425"/>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0">
        <p15:prstTrans prst="pageCurlDouble"/>
      </p:transition>
    </mc:Choice>
    <mc:Fallback xmlns="">
      <p:transition spd="slow" advTm="0">
        <p:fade/>
      </p:transition>
    </mc:Fallback>
  </mc:AlternateContent>
</p:sld>
</file>

<file path=ppt/slides/slide3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矩形 24"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549157" y="-975631"/>
            <a:ext cx="583096" cy="838080"/>
          </a:xfrm>
          <a:prstGeom prst="rect">
            <a:avLst/>
          </a:prstGeom>
          <a:solidFill>
            <a:srgbClr val="365B7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 name="矩形 25"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1132253" y="-975631"/>
            <a:ext cx="583096" cy="838080"/>
          </a:xfrm>
          <a:prstGeom prst="rect">
            <a:avLst/>
          </a:prstGeom>
          <a:solidFill>
            <a:srgbClr val="96648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 name="矩形 26"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1715349" y="-975631"/>
            <a:ext cx="583096" cy="838080"/>
          </a:xfrm>
          <a:prstGeom prst="rect">
            <a:avLst/>
          </a:prstGeom>
          <a:solidFill>
            <a:srgbClr val="D06F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 name="矩形 27"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2298446" y="-975631"/>
            <a:ext cx="583096" cy="838080"/>
          </a:xfrm>
          <a:prstGeom prst="rect">
            <a:avLst/>
          </a:prstGeom>
          <a:solidFill>
            <a:srgbClr val="F779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 name="矩形 28"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2881542" y="-975631"/>
            <a:ext cx="583096" cy="838080"/>
          </a:xfrm>
          <a:prstGeom prst="rect">
            <a:avLst/>
          </a:prstGeom>
          <a:solidFill>
            <a:srgbClr val="F8AD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7" name="Rectangle 42"/>
          <p:cNvSpPr/>
          <p:nvPr/>
        </p:nvSpPr>
        <p:spPr>
          <a:xfrm flipH="1">
            <a:off x="1337700" y="772905"/>
            <a:ext cx="9893835" cy="589653"/>
          </a:xfrm>
          <a:prstGeom prst="rect">
            <a:avLst/>
          </a:prstGeom>
          <a:noFill/>
          <a:ln w="12700" cap="flat" cmpd="sng" algn="ctr">
            <a:noFill/>
            <a:prstDash val="solid"/>
          </a:ln>
          <a:effectLst/>
        </p:spPr>
        <p:txBody>
          <a:bodyPr lIns="91440" tIns="0" rIns="91440" bIns="0" rtlCol="0" anchor="t"/>
          <a:lstStyle/>
          <a:p>
            <a:pPr fontAlgn="auto">
              <a:lnSpc>
                <a:spcPct val="150000"/>
              </a:lnSpc>
            </a:pPr>
            <a:r>
              <a:rPr lang="en-US" altLang="zh-CN" sz="2400" dirty="0">
                <a:latin typeface="KaiTi" panose="02010609060101010101" pitchFamily="49" charset="-122"/>
                <a:ea typeface="KaiTi" panose="02010609060101010101" pitchFamily="49" charset="-122"/>
                <a:sym typeface="+mn-ea"/>
              </a:rPr>
              <a:t>(1)</a:t>
            </a:r>
            <a:r>
              <a:rPr lang="zh-CN" altLang="en-US" sz="2400" dirty="0">
                <a:latin typeface="KaiTi" panose="02010609060101010101" pitchFamily="49" charset="-122"/>
                <a:ea typeface="KaiTi" panose="02010609060101010101" pitchFamily="49" charset="-122"/>
                <a:sym typeface="+mn-ea"/>
              </a:rPr>
              <a:t>负责招聘的人员是否花时间与企业其他部门的经理们一起讨论他们对应聘人员的要求</a:t>
            </a:r>
            <a:endParaRPr lang="zh-CN" altLang="en-US" sz="2400" dirty="0">
              <a:latin typeface="KaiTi" panose="02010609060101010101" pitchFamily="49" charset="-122"/>
              <a:ea typeface="KaiTi" panose="02010609060101010101" pitchFamily="49" charset="-122"/>
            </a:endParaRPr>
          </a:p>
          <a:p>
            <a:pPr fontAlgn="auto">
              <a:lnSpc>
                <a:spcPct val="150000"/>
              </a:lnSpc>
            </a:pPr>
            <a:r>
              <a:rPr lang="en-US" altLang="zh-CN" sz="2400" dirty="0">
                <a:latin typeface="KaiTi" panose="02010609060101010101" pitchFamily="49" charset="-122"/>
                <a:ea typeface="KaiTi" panose="02010609060101010101" pitchFamily="49" charset="-122"/>
                <a:sym typeface="+mn-ea"/>
              </a:rPr>
              <a:t>(2)</a:t>
            </a:r>
            <a:r>
              <a:rPr lang="zh-CN" altLang="en-US" sz="2400" dirty="0">
                <a:latin typeface="KaiTi" panose="02010609060101010101" pitchFamily="49" charset="-122"/>
                <a:ea typeface="KaiTi" panose="02010609060101010101" pitchFamily="49" charset="-122"/>
                <a:sym typeface="+mn-ea"/>
              </a:rPr>
              <a:t>对人力资源部门工作的评估可以从以下几方面进行</a:t>
            </a:r>
            <a:r>
              <a:rPr lang="en-US" altLang="zh-CN" sz="2400" dirty="0">
                <a:latin typeface="KaiTi" panose="02010609060101010101" pitchFamily="49" charset="-122"/>
                <a:ea typeface="KaiTi" panose="02010609060101010101" pitchFamily="49" charset="-122"/>
                <a:sym typeface="+mn-ea"/>
              </a:rPr>
              <a:t>:</a:t>
            </a:r>
            <a:r>
              <a:rPr lang="zh-CN" altLang="en-US" sz="2400" dirty="0">
                <a:latin typeface="KaiTi" panose="02010609060101010101" pitchFamily="49" charset="-122"/>
                <a:ea typeface="KaiTi" panose="02010609060101010101" pitchFamily="49" charset="-122"/>
                <a:sym typeface="+mn-ea"/>
              </a:rPr>
              <a:t>第一</a:t>
            </a:r>
            <a:r>
              <a:rPr lang="en-US" altLang="zh-CN" sz="2400" dirty="0">
                <a:latin typeface="KaiTi" panose="02010609060101010101" pitchFamily="49" charset="-122"/>
                <a:ea typeface="KaiTi" panose="02010609060101010101" pitchFamily="49" charset="-122"/>
                <a:sym typeface="+mn-ea"/>
              </a:rPr>
              <a:t>,</a:t>
            </a:r>
            <a:r>
              <a:rPr lang="zh-CN" altLang="en-US" sz="2400" dirty="0">
                <a:latin typeface="KaiTi" panose="02010609060101010101" pitchFamily="49" charset="-122"/>
                <a:ea typeface="KaiTi" panose="02010609060101010101" pitchFamily="49" charset="-122"/>
                <a:sym typeface="+mn-ea"/>
              </a:rPr>
              <a:t>人力资源部门的反应是否迅速</a:t>
            </a:r>
            <a:r>
              <a:rPr lang="en-US" altLang="zh-CN" sz="2400" dirty="0">
                <a:latin typeface="KaiTi" panose="02010609060101010101" pitchFamily="49" charset="-122"/>
                <a:ea typeface="KaiTi" panose="02010609060101010101" pitchFamily="49" charset="-122"/>
                <a:sym typeface="+mn-ea"/>
              </a:rPr>
              <a:t>,</a:t>
            </a:r>
            <a:r>
              <a:rPr lang="zh-CN" altLang="en-US" sz="2400" dirty="0">
                <a:latin typeface="KaiTi" panose="02010609060101010101" pitchFamily="49" charset="-122"/>
                <a:ea typeface="KaiTi" panose="02010609060101010101" pitchFamily="49" charset="-122"/>
                <a:sym typeface="+mn-ea"/>
              </a:rPr>
              <a:t>能否在接到用人要求后</a:t>
            </a:r>
            <a:r>
              <a:rPr lang="en-US" altLang="zh-CN" sz="2400" dirty="0">
                <a:latin typeface="KaiTi" panose="02010609060101010101" pitchFamily="49" charset="-122"/>
                <a:ea typeface="KaiTi" panose="02010609060101010101" pitchFamily="49" charset="-122"/>
                <a:sym typeface="+mn-ea"/>
              </a:rPr>
              <a:t>,</a:t>
            </a:r>
            <a:r>
              <a:rPr lang="zh-CN" altLang="en-US" sz="2400" dirty="0">
                <a:latin typeface="KaiTi" panose="02010609060101010101" pitchFamily="49" charset="-122"/>
                <a:ea typeface="KaiTi" panose="02010609060101010101" pitchFamily="49" charset="-122"/>
                <a:sym typeface="+mn-ea"/>
              </a:rPr>
              <a:t>短时间内就找到有希望的候选人第二</a:t>
            </a:r>
            <a:r>
              <a:rPr lang="en-US" altLang="zh-CN" sz="2400" dirty="0">
                <a:latin typeface="KaiTi" panose="02010609060101010101" pitchFamily="49" charset="-122"/>
                <a:ea typeface="KaiTi" panose="02010609060101010101" pitchFamily="49" charset="-122"/>
                <a:sym typeface="+mn-ea"/>
              </a:rPr>
              <a:t>,</a:t>
            </a:r>
            <a:r>
              <a:rPr lang="zh-CN" altLang="en-US" sz="2400" dirty="0">
                <a:latin typeface="KaiTi" panose="02010609060101010101" pitchFamily="49" charset="-122"/>
                <a:ea typeface="KaiTi" panose="02010609060101010101" pitchFamily="49" charset="-122"/>
                <a:sym typeface="+mn-ea"/>
              </a:rPr>
              <a:t>面试的人员数量。第三</a:t>
            </a:r>
            <a:r>
              <a:rPr lang="en-US" altLang="zh-CN" sz="2400" dirty="0">
                <a:latin typeface="KaiTi" panose="02010609060101010101" pitchFamily="49" charset="-122"/>
                <a:ea typeface="KaiTi" panose="02010609060101010101" pitchFamily="49" charset="-122"/>
                <a:sym typeface="+mn-ea"/>
              </a:rPr>
              <a:t>,</a:t>
            </a:r>
            <a:r>
              <a:rPr lang="zh-CN" altLang="en-US" sz="2400" dirty="0">
                <a:latin typeface="KaiTi" panose="02010609060101010101" pitchFamily="49" charset="-122"/>
                <a:ea typeface="KaiTi" panose="02010609060101010101" pitchFamily="49" charset="-122"/>
                <a:sym typeface="+mn-ea"/>
              </a:rPr>
              <a:t>进行企业宣传的质量。第四</a:t>
            </a:r>
            <a:r>
              <a:rPr lang="en-US" altLang="zh-CN" sz="2400" dirty="0">
                <a:latin typeface="KaiTi" panose="02010609060101010101" pitchFamily="49" charset="-122"/>
                <a:ea typeface="KaiTi" panose="02010609060101010101" pitchFamily="49" charset="-122"/>
                <a:sym typeface="+mn-ea"/>
              </a:rPr>
              <a:t>,</a:t>
            </a:r>
            <a:r>
              <a:rPr lang="zh-CN" altLang="en-US" sz="2400" dirty="0">
                <a:latin typeface="KaiTi" panose="02010609060101010101" pitchFamily="49" charset="-122"/>
                <a:ea typeface="KaiTi" panose="02010609060101010101" pitchFamily="49" charset="-122"/>
                <a:sym typeface="+mn-ea"/>
              </a:rPr>
              <a:t>人力资源部门推荐的候选人被录用的数量。第五</a:t>
            </a:r>
            <a:r>
              <a:rPr lang="en-US" altLang="zh-CN" sz="2400" dirty="0">
                <a:latin typeface="KaiTi" panose="02010609060101010101" pitchFamily="49" charset="-122"/>
                <a:ea typeface="KaiTi" panose="02010609060101010101" pitchFamily="49" charset="-122"/>
                <a:sym typeface="+mn-ea"/>
              </a:rPr>
              <a:t>,</a:t>
            </a:r>
            <a:r>
              <a:rPr lang="zh-CN" altLang="en-US" sz="2400" dirty="0">
                <a:latin typeface="KaiTi" panose="02010609060101010101" pitchFamily="49" charset="-122"/>
                <a:ea typeface="KaiTi" panose="02010609060101010101" pitchFamily="49" charset="-122"/>
                <a:sym typeface="+mn-ea"/>
              </a:rPr>
              <a:t>推荐的候选人中被录用且业绩突出的人员比例 </a:t>
            </a:r>
            <a:endParaRPr lang="zh-CN" altLang="en-US" sz="2400" dirty="0">
              <a:latin typeface="KaiTi" panose="02010609060101010101" pitchFamily="49" charset="-122"/>
              <a:ea typeface="KaiTi" panose="02010609060101010101" pitchFamily="49" charset="-122"/>
            </a:endParaRPr>
          </a:p>
          <a:p>
            <a:pPr fontAlgn="auto">
              <a:lnSpc>
                <a:spcPct val="150000"/>
              </a:lnSpc>
            </a:pPr>
            <a:r>
              <a:rPr lang="zh-CN" altLang="en-US" sz="2400" dirty="0">
                <a:latin typeface="KaiTi" panose="02010609060101010101" pitchFamily="49" charset="-122"/>
                <a:ea typeface="KaiTi" panose="02010609060101010101" pitchFamily="49" charset="-122"/>
                <a:sym typeface="+mn-ea"/>
              </a:rPr>
              <a:t> </a:t>
            </a:r>
            <a:r>
              <a:rPr lang="en-US" altLang="zh-CN" sz="2400" dirty="0">
                <a:latin typeface="KaiTi" panose="02010609060101010101" pitchFamily="49" charset="-122"/>
                <a:ea typeface="KaiTi" panose="02010609060101010101" pitchFamily="49" charset="-122"/>
                <a:sym typeface="+mn-ea"/>
              </a:rPr>
              <a:t>(3)</a:t>
            </a:r>
            <a:r>
              <a:rPr lang="zh-CN" altLang="en-US" sz="2400" dirty="0">
                <a:latin typeface="KaiTi" panose="02010609060101010101" pitchFamily="49" charset="-122"/>
                <a:ea typeface="KaiTi" panose="02010609060101010101" pitchFamily="49" charset="-122"/>
                <a:sym typeface="+mn-ea"/>
              </a:rPr>
              <a:t>对用人部门工作的评估主要是从两个方面进行</a:t>
            </a:r>
            <a:r>
              <a:rPr lang="en-US" altLang="zh-CN" sz="2400" dirty="0">
                <a:latin typeface="KaiTi" panose="02010609060101010101" pitchFamily="49" charset="-122"/>
                <a:ea typeface="KaiTi" panose="02010609060101010101" pitchFamily="49" charset="-122"/>
                <a:sym typeface="+mn-ea"/>
              </a:rPr>
              <a:t>:</a:t>
            </a:r>
            <a:r>
              <a:rPr lang="zh-CN" altLang="en-US" sz="2400" dirty="0">
                <a:latin typeface="KaiTi" panose="02010609060101010101" pitchFamily="49" charset="-122"/>
                <a:ea typeface="KaiTi" panose="02010609060101010101" pitchFamily="49" charset="-122"/>
                <a:sym typeface="+mn-ea"/>
              </a:rPr>
              <a:t>第一</a:t>
            </a:r>
            <a:r>
              <a:rPr lang="en-US" altLang="zh-CN" sz="2400" dirty="0">
                <a:latin typeface="KaiTi" panose="02010609060101010101" pitchFamily="49" charset="-122"/>
                <a:ea typeface="KaiTi" panose="02010609060101010101" pitchFamily="49" charset="-122"/>
                <a:sym typeface="+mn-ea"/>
              </a:rPr>
              <a:t>,</a:t>
            </a:r>
            <a:r>
              <a:rPr lang="zh-CN" altLang="en-US" sz="2400" dirty="0">
                <a:latin typeface="KaiTi" panose="02010609060101010101" pitchFamily="49" charset="-122"/>
                <a:ea typeface="KaiTi" panose="02010609060101010101" pitchFamily="49" charset="-122"/>
                <a:sym typeface="+mn-ea"/>
              </a:rPr>
              <a:t>用人部门是否准确提出本部门的用人数量和任职要求。第二</a:t>
            </a:r>
            <a:r>
              <a:rPr lang="en-US" altLang="zh-CN" sz="2400" dirty="0">
                <a:latin typeface="KaiTi" panose="02010609060101010101" pitchFamily="49" charset="-122"/>
                <a:ea typeface="KaiTi" panose="02010609060101010101" pitchFamily="49" charset="-122"/>
                <a:sym typeface="+mn-ea"/>
              </a:rPr>
              <a:t>,</a:t>
            </a:r>
            <a:r>
              <a:rPr lang="zh-CN" altLang="en-US" sz="2400" dirty="0">
                <a:latin typeface="KaiTi" panose="02010609060101010101" pitchFamily="49" charset="-122"/>
                <a:ea typeface="KaiTi" panose="02010609060101010101" pitchFamily="49" charset="-122"/>
                <a:sym typeface="+mn-ea"/>
              </a:rPr>
              <a:t>用人部门的经理们能否及时安排面试</a:t>
            </a:r>
            <a:r>
              <a:rPr lang="en-US" altLang="zh-CN" sz="2400" dirty="0">
                <a:latin typeface="KaiTi" panose="02010609060101010101" pitchFamily="49" charset="-122"/>
                <a:ea typeface="KaiTi" panose="02010609060101010101" pitchFamily="49" charset="-122"/>
                <a:sym typeface="+mn-ea"/>
              </a:rPr>
              <a:t>,</a:t>
            </a:r>
            <a:r>
              <a:rPr lang="zh-CN" altLang="en-US" sz="2400" dirty="0">
                <a:latin typeface="KaiTi" panose="02010609060101010101" pitchFamily="49" charset="-122"/>
                <a:ea typeface="KaiTi" panose="02010609060101010101" pitchFamily="49" charset="-122"/>
                <a:sym typeface="+mn-ea"/>
              </a:rPr>
              <a:t>如果不能</a:t>
            </a:r>
            <a:r>
              <a:rPr lang="en-US" altLang="zh-CN" sz="2400" dirty="0">
                <a:latin typeface="KaiTi" panose="02010609060101010101" pitchFamily="49" charset="-122"/>
                <a:ea typeface="KaiTi" panose="02010609060101010101" pitchFamily="49" charset="-122"/>
                <a:sym typeface="+mn-ea"/>
              </a:rPr>
              <a:t>,</a:t>
            </a:r>
            <a:r>
              <a:rPr lang="zh-CN" altLang="en-US" sz="2400" dirty="0">
                <a:latin typeface="KaiTi" panose="02010609060101010101" pitchFamily="49" charset="-122"/>
                <a:ea typeface="KaiTi" panose="02010609060101010101" pitchFamily="49" charset="-122"/>
                <a:sym typeface="+mn-ea"/>
              </a:rPr>
              <a:t>就会错过真正优秀的人才。</a:t>
            </a:r>
            <a:endParaRPr lang="zh-CN" altLang="en-US" sz="2400" dirty="0">
              <a:latin typeface="KaiTi" panose="02010609060101010101" pitchFamily="49" charset="-122"/>
              <a:ea typeface="KaiTi" panose="02010609060101010101" pitchFamily="49" charset="-122"/>
            </a:endParaRPr>
          </a:p>
          <a:p>
            <a:pPr fontAlgn="auto">
              <a:lnSpc>
                <a:spcPct val="100000"/>
              </a:lnSpc>
            </a:pPr>
            <a:endParaRPr lang="zh-CN" altLang="en-US" sz="2400" dirty="0">
              <a:latin typeface="KaiTi" panose="02010609060101010101" pitchFamily="49" charset="-122"/>
              <a:ea typeface="KaiTi" panose="02010609060101010101" pitchFamily="49" charset="-122"/>
            </a:endParaRPr>
          </a:p>
          <a:p>
            <a:pPr eaLnBrk="1" hangingPunct="1">
              <a:lnSpc>
                <a:spcPct val="90000"/>
              </a:lnSpc>
            </a:pPr>
            <a:endParaRPr lang="zh-CN" altLang="en-US" sz="2400" dirty="0">
              <a:latin typeface="KaiTi" panose="02010609060101010101" pitchFamily="49" charset="-122"/>
              <a:ea typeface="KaiTi" panose="02010609060101010101" pitchFamily="49" charset="-122"/>
            </a:endParaRPr>
          </a:p>
        </p:txBody>
      </p:sp>
      <p:sp>
        <p:nvSpPr>
          <p:cNvPr id="5" name="e7d195523061f1c0"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hidden="1"/>
          <p:cNvSpPr txBox="1"/>
          <p:nvPr/>
        </p:nvSpPr>
        <p:spPr>
          <a:xfrm>
            <a:off x="-355600" y="1803400"/>
            <a:ext cx="293927" cy="1016000"/>
          </a:xfrm>
          <a:prstGeom prst="rect">
            <a:avLst/>
          </a:prstGeom>
          <a:noFill/>
        </p:spPr>
        <p:txBody>
          <a:bodyPr vert="wordArtVert" rtlCol="0">
            <a:spAutoFit/>
          </a:bodyPr>
          <a:lstStyle/>
          <a:p>
            <a:r>
              <a:rPr lang="en-US" altLang="zh-CN" sz="100"/>
              <a:t>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a:t>
            </a:r>
            <a:endParaRPr lang="zh-CN" altLang="en-US" sz="100"/>
          </a:p>
        </p:txBody>
      </p:sp>
    </p:spTree>
    <p:extLst>
      <p:ext uri="{BB962C8B-B14F-4D97-AF65-F5344CB8AC3E}">
        <p14:creationId xmlns:p14="http://schemas.microsoft.com/office/powerpoint/2010/main" val="4210948002"/>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0">
        <p15:prstTrans prst="pageCurlDouble"/>
      </p:transition>
    </mc:Choice>
    <mc:Fallback xmlns="">
      <p:transition spd="slow" advTm="0">
        <p:fade/>
      </p:transition>
    </mc:Fallback>
  </mc:AlternateContent>
</p:sld>
</file>

<file path=ppt/slides/slide3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矩形 24"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549157" y="-975631"/>
            <a:ext cx="583096" cy="838080"/>
          </a:xfrm>
          <a:prstGeom prst="rect">
            <a:avLst/>
          </a:prstGeom>
          <a:solidFill>
            <a:srgbClr val="365B7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 name="矩形 25"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1132253" y="-975631"/>
            <a:ext cx="583096" cy="838080"/>
          </a:xfrm>
          <a:prstGeom prst="rect">
            <a:avLst/>
          </a:prstGeom>
          <a:solidFill>
            <a:srgbClr val="96648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 name="矩形 26"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1715349" y="-975631"/>
            <a:ext cx="583096" cy="838080"/>
          </a:xfrm>
          <a:prstGeom prst="rect">
            <a:avLst/>
          </a:prstGeom>
          <a:solidFill>
            <a:srgbClr val="D06F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 name="矩形 27"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2298446" y="-975631"/>
            <a:ext cx="583096" cy="838080"/>
          </a:xfrm>
          <a:prstGeom prst="rect">
            <a:avLst/>
          </a:prstGeom>
          <a:solidFill>
            <a:srgbClr val="F779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 name="矩形 28"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2881542" y="-975631"/>
            <a:ext cx="583096" cy="838080"/>
          </a:xfrm>
          <a:prstGeom prst="rect">
            <a:avLst/>
          </a:prstGeom>
          <a:solidFill>
            <a:srgbClr val="F8AD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7" name="Rectangle 42"/>
          <p:cNvSpPr/>
          <p:nvPr/>
        </p:nvSpPr>
        <p:spPr>
          <a:xfrm flipH="1">
            <a:off x="1423801" y="1621991"/>
            <a:ext cx="9893835" cy="589653"/>
          </a:xfrm>
          <a:prstGeom prst="rect">
            <a:avLst/>
          </a:prstGeom>
          <a:noFill/>
          <a:ln w="12700" cap="flat" cmpd="sng" algn="ctr">
            <a:noFill/>
            <a:prstDash val="solid"/>
          </a:ln>
          <a:effectLst/>
        </p:spPr>
        <p:txBody>
          <a:bodyPr lIns="91440" tIns="0" rIns="91440" bIns="0" rtlCol="0" anchor="t"/>
          <a:lstStyle/>
          <a:p>
            <a:pPr fontAlgn="auto">
              <a:lnSpc>
                <a:spcPct val="150000"/>
              </a:lnSpc>
            </a:pPr>
            <a:r>
              <a:rPr lang="en-US" altLang="zh-CN" sz="2400" b="1" dirty="0">
                <a:latin typeface="KaiTi" panose="02010609060101010101" pitchFamily="49" charset="-122"/>
                <a:ea typeface="KaiTi" panose="02010609060101010101" pitchFamily="49" charset="-122"/>
                <a:sym typeface="+mn-ea"/>
              </a:rPr>
              <a:t>(</a:t>
            </a:r>
            <a:r>
              <a:rPr lang="zh-CN" altLang="en-US" sz="2400" b="1" dirty="0">
                <a:latin typeface="KaiTi" panose="02010609060101010101" pitchFamily="49" charset="-122"/>
                <a:ea typeface="KaiTi" panose="02010609060101010101" pitchFamily="49" charset="-122"/>
                <a:sym typeface="+mn-ea"/>
              </a:rPr>
              <a:t>三</a:t>
            </a:r>
            <a:r>
              <a:rPr lang="en-US" altLang="zh-CN" sz="2400" b="1" dirty="0">
                <a:latin typeface="KaiTi" panose="02010609060101010101" pitchFamily="49" charset="-122"/>
                <a:ea typeface="KaiTi" panose="02010609060101010101" pitchFamily="49" charset="-122"/>
                <a:sym typeface="+mn-ea"/>
              </a:rPr>
              <a:t>)</a:t>
            </a:r>
            <a:r>
              <a:rPr lang="zh-CN" altLang="en-US" sz="2400" b="1" dirty="0">
                <a:latin typeface="KaiTi" panose="02010609060101010101" pitchFamily="49" charset="-122"/>
                <a:ea typeface="KaiTi" panose="02010609060101010101" pitchFamily="49" charset="-122"/>
                <a:sym typeface="+mn-ea"/>
              </a:rPr>
              <a:t>招聘时间评估</a:t>
            </a:r>
            <a:endParaRPr lang="zh-CN" altLang="en-US" sz="2400" b="1" dirty="0">
              <a:latin typeface="KaiTi" panose="02010609060101010101" pitchFamily="49" charset="-122"/>
              <a:ea typeface="KaiTi" panose="02010609060101010101" pitchFamily="49" charset="-122"/>
            </a:endParaRPr>
          </a:p>
          <a:p>
            <a:pPr fontAlgn="auto">
              <a:lnSpc>
                <a:spcPct val="150000"/>
              </a:lnSpc>
            </a:pPr>
            <a:r>
              <a:rPr lang="en-US" altLang="zh-CN" sz="2400" b="1" dirty="0">
                <a:latin typeface="KaiTi" panose="02010609060101010101" pitchFamily="49" charset="-122"/>
                <a:ea typeface="KaiTi" panose="02010609060101010101" pitchFamily="49" charset="-122"/>
                <a:sym typeface="+mn-ea"/>
              </a:rPr>
              <a:t>(</a:t>
            </a:r>
            <a:r>
              <a:rPr lang="zh-CN" altLang="en-US" sz="2400" b="1" dirty="0">
                <a:latin typeface="KaiTi" panose="02010609060101010101" pitchFamily="49" charset="-122"/>
                <a:ea typeface="KaiTi" panose="02010609060101010101" pitchFamily="49" charset="-122"/>
                <a:sym typeface="+mn-ea"/>
              </a:rPr>
              <a:t>四</a:t>
            </a:r>
            <a:r>
              <a:rPr lang="en-US" altLang="zh-CN" sz="2400" b="1" dirty="0">
                <a:latin typeface="KaiTi" panose="02010609060101010101" pitchFamily="49" charset="-122"/>
                <a:ea typeface="KaiTi" panose="02010609060101010101" pitchFamily="49" charset="-122"/>
                <a:sym typeface="+mn-ea"/>
              </a:rPr>
              <a:t>)</a:t>
            </a:r>
            <a:r>
              <a:rPr lang="zh-CN" altLang="en-US" sz="2400" b="1" dirty="0">
                <a:latin typeface="KaiTi" panose="02010609060101010101" pitchFamily="49" charset="-122"/>
                <a:ea typeface="KaiTi" panose="02010609060101010101" pitchFamily="49" charset="-122"/>
                <a:sym typeface="+mn-ea"/>
              </a:rPr>
              <a:t>招聘渠道评估</a:t>
            </a:r>
            <a:endParaRPr lang="zh-CN" altLang="en-US" sz="2400" b="1" dirty="0">
              <a:latin typeface="KaiTi" panose="02010609060101010101" pitchFamily="49" charset="-122"/>
              <a:ea typeface="KaiTi" panose="02010609060101010101" pitchFamily="49" charset="-122"/>
            </a:endParaRPr>
          </a:p>
          <a:p>
            <a:pPr fontAlgn="auto">
              <a:lnSpc>
                <a:spcPct val="150000"/>
              </a:lnSpc>
            </a:pPr>
            <a:r>
              <a:rPr lang="en-US" altLang="zh-CN" sz="2400" b="1" dirty="0">
                <a:latin typeface="KaiTi" panose="02010609060101010101" pitchFamily="49" charset="-122"/>
                <a:ea typeface="KaiTi" panose="02010609060101010101" pitchFamily="49" charset="-122"/>
                <a:sym typeface="+mn-ea"/>
              </a:rPr>
              <a:t>(</a:t>
            </a:r>
            <a:r>
              <a:rPr lang="zh-CN" altLang="en-US" sz="2400" b="1" dirty="0">
                <a:latin typeface="KaiTi" panose="02010609060101010101" pitchFamily="49" charset="-122"/>
                <a:ea typeface="KaiTi" panose="02010609060101010101" pitchFamily="49" charset="-122"/>
                <a:sym typeface="+mn-ea"/>
              </a:rPr>
              <a:t>五</a:t>
            </a:r>
            <a:r>
              <a:rPr lang="en-US" altLang="zh-CN" sz="2400" b="1" dirty="0">
                <a:latin typeface="KaiTi" panose="02010609060101010101" pitchFamily="49" charset="-122"/>
                <a:ea typeface="KaiTi" panose="02010609060101010101" pitchFamily="49" charset="-122"/>
                <a:sym typeface="+mn-ea"/>
              </a:rPr>
              <a:t>)</a:t>
            </a:r>
            <a:r>
              <a:rPr lang="zh-CN" altLang="en-US" sz="2400" b="1" dirty="0">
                <a:latin typeface="KaiTi" panose="02010609060101010101" pitchFamily="49" charset="-122"/>
                <a:ea typeface="KaiTi" panose="02010609060101010101" pitchFamily="49" charset="-122"/>
                <a:sym typeface="+mn-ea"/>
              </a:rPr>
              <a:t>招募工作评估</a:t>
            </a:r>
            <a:endParaRPr lang="zh-CN" altLang="en-US" sz="2400" b="1" dirty="0">
              <a:latin typeface="KaiTi" panose="02010609060101010101" pitchFamily="49" charset="-122"/>
              <a:ea typeface="KaiTi" panose="02010609060101010101" pitchFamily="49" charset="-122"/>
            </a:endParaRPr>
          </a:p>
          <a:p>
            <a:pPr fontAlgn="auto">
              <a:lnSpc>
                <a:spcPct val="150000"/>
              </a:lnSpc>
            </a:pPr>
            <a:r>
              <a:rPr lang="en-US" altLang="zh-CN" sz="2400" b="1" dirty="0">
                <a:latin typeface="KaiTi" panose="02010609060101010101" pitchFamily="49" charset="-122"/>
                <a:ea typeface="KaiTi" panose="02010609060101010101" pitchFamily="49" charset="-122"/>
                <a:sym typeface="+mn-ea"/>
              </a:rPr>
              <a:t>(</a:t>
            </a:r>
            <a:r>
              <a:rPr lang="zh-CN" altLang="en-US" sz="2400" b="1" dirty="0">
                <a:latin typeface="KaiTi" panose="02010609060101010101" pitchFamily="49" charset="-122"/>
                <a:ea typeface="KaiTi" panose="02010609060101010101" pitchFamily="49" charset="-122"/>
                <a:sym typeface="+mn-ea"/>
              </a:rPr>
              <a:t>六</a:t>
            </a:r>
            <a:r>
              <a:rPr lang="en-US" altLang="zh-CN" sz="2400" b="1" dirty="0">
                <a:latin typeface="KaiTi" panose="02010609060101010101" pitchFamily="49" charset="-122"/>
                <a:ea typeface="KaiTi" panose="02010609060101010101" pitchFamily="49" charset="-122"/>
                <a:sym typeface="+mn-ea"/>
              </a:rPr>
              <a:t>)</a:t>
            </a:r>
            <a:r>
              <a:rPr lang="zh-CN" altLang="en-US" sz="2400" b="1" dirty="0">
                <a:latin typeface="KaiTi" panose="02010609060101010101" pitchFamily="49" charset="-122"/>
                <a:ea typeface="KaiTi" panose="02010609060101010101" pitchFamily="49" charset="-122"/>
                <a:sym typeface="+mn-ea"/>
              </a:rPr>
              <a:t>甄选工作评估</a:t>
            </a:r>
            <a:endParaRPr lang="zh-CN" altLang="en-US" sz="2400" b="1" dirty="0">
              <a:latin typeface="KaiTi" panose="02010609060101010101" pitchFamily="49" charset="-122"/>
              <a:ea typeface="KaiTi" panose="02010609060101010101" pitchFamily="49" charset="-122"/>
            </a:endParaRPr>
          </a:p>
          <a:p>
            <a:pPr fontAlgn="auto">
              <a:lnSpc>
                <a:spcPct val="150000"/>
              </a:lnSpc>
            </a:pPr>
            <a:r>
              <a:rPr lang="zh-CN" altLang="en-US" sz="2400" dirty="0">
                <a:latin typeface="KaiTi" panose="02010609060101010101" pitchFamily="49" charset="-122"/>
                <a:ea typeface="KaiTi" panose="02010609060101010101" pitchFamily="49" charset="-122"/>
                <a:sym typeface="+mn-ea"/>
              </a:rPr>
              <a:t>人员甄选工作的评估有两个方面的内容</a:t>
            </a:r>
            <a:r>
              <a:rPr lang="en-US" altLang="zh-CN" sz="2400" dirty="0">
                <a:latin typeface="KaiTi" panose="02010609060101010101" pitchFamily="49" charset="-122"/>
                <a:ea typeface="KaiTi" panose="02010609060101010101" pitchFamily="49" charset="-122"/>
                <a:sym typeface="+mn-ea"/>
              </a:rPr>
              <a:t>:</a:t>
            </a:r>
            <a:r>
              <a:rPr lang="zh-CN" altLang="en-US" sz="2400" dirty="0">
                <a:latin typeface="KaiTi" panose="02010609060101010101" pitchFamily="49" charset="-122"/>
                <a:ea typeface="KaiTi" panose="02010609060101010101" pitchFamily="49" charset="-122"/>
                <a:sym typeface="+mn-ea"/>
              </a:rPr>
              <a:t>一是效率评估</a:t>
            </a:r>
            <a:r>
              <a:rPr lang="en-US" altLang="zh-CN" sz="2400" dirty="0">
                <a:latin typeface="KaiTi" panose="02010609060101010101" pitchFamily="49" charset="-122"/>
                <a:ea typeface="KaiTi" panose="02010609060101010101" pitchFamily="49" charset="-122"/>
                <a:sym typeface="+mn-ea"/>
              </a:rPr>
              <a:t>,</a:t>
            </a:r>
            <a:r>
              <a:rPr lang="zh-CN" altLang="en-US" sz="2400" dirty="0">
                <a:latin typeface="KaiTi" panose="02010609060101010101" pitchFamily="49" charset="-122"/>
                <a:ea typeface="KaiTi" panose="02010609060101010101" pitchFamily="49" charset="-122"/>
                <a:sym typeface="+mn-ea"/>
              </a:rPr>
              <a:t>二是正确率评估 </a:t>
            </a:r>
            <a:endParaRPr lang="zh-CN" altLang="en-US" sz="2400" dirty="0">
              <a:latin typeface="KaiTi" panose="02010609060101010101" pitchFamily="49" charset="-122"/>
              <a:ea typeface="KaiTi" panose="02010609060101010101" pitchFamily="49" charset="-122"/>
            </a:endParaRPr>
          </a:p>
          <a:p>
            <a:pPr fontAlgn="auto">
              <a:lnSpc>
                <a:spcPct val="100000"/>
              </a:lnSpc>
            </a:pPr>
            <a:endParaRPr lang="zh-CN" altLang="en-US" sz="2400" dirty="0">
              <a:latin typeface="KaiTi" panose="02010609060101010101" pitchFamily="49" charset="-122"/>
              <a:ea typeface="KaiTi" panose="02010609060101010101" pitchFamily="49" charset="-122"/>
            </a:endParaRPr>
          </a:p>
          <a:p>
            <a:pPr eaLnBrk="1" hangingPunct="1">
              <a:lnSpc>
                <a:spcPct val="90000"/>
              </a:lnSpc>
            </a:pPr>
            <a:endParaRPr lang="zh-CN" altLang="en-US" sz="2400" dirty="0">
              <a:latin typeface="KaiTi" panose="02010609060101010101" pitchFamily="49" charset="-122"/>
              <a:ea typeface="KaiTi" panose="02010609060101010101" pitchFamily="49" charset="-122"/>
            </a:endParaRPr>
          </a:p>
        </p:txBody>
      </p:sp>
      <p:sp>
        <p:nvSpPr>
          <p:cNvPr id="5" name="e7d195523061f1c0"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hidden="1"/>
          <p:cNvSpPr txBox="1"/>
          <p:nvPr/>
        </p:nvSpPr>
        <p:spPr>
          <a:xfrm>
            <a:off x="-355600" y="1803400"/>
            <a:ext cx="293927" cy="1016000"/>
          </a:xfrm>
          <a:prstGeom prst="rect">
            <a:avLst/>
          </a:prstGeom>
          <a:noFill/>
        </p:spPr>
        <p:txBody>
          <a:bodyPr vert="wordArtVert" rtlCol="0">
            <a:spAutoFit/>
          </a:bodyPr>
          <a:lstStyle/>
          <a:p>
            <a:r>
              <a:rPr lang="en-US" altLang="zh-CN" sz="100"/>
              <a:t>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a:t>
            </a:r>
            <a:endParaRPr lang="zh-CN" altLang="en-US" sz="100"/>
          </a:p>
        </p:txBody>
      </p:sp>
    </p:spTree>
    <p:extLst>
      <p:ext uri="{BB962C8B-B14F-4D97-AF65-F5344CB8AC3E}">
        <p14:creationId xmlns:p14="http://schemas.microsoft.com/office/powerpoint/2010/main" val="787235741"/>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0">
        <p15:prstTrans prst="pageCurlDouble"/>
      </p:transition>
    </mc:Choice>
    <mc:Fallback xmlns="">
      <p:transition spd="slow" advTm="0">
        <p:fade/>
      </p:transition>
    </mc:Fallback>
  </mc:AlternateContent>
</p:sld>
</file>

<file path=ppt/slides/slide3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矩形 24"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549157" y="-975631"/>
            <a:ext cx="583096" cy="838080"/>
          </a:xfrm>
          <a:prstGeom prst="rect">
            <a:avLst/>
          </a:prstGeom>
          <a:solidFill>
            <a:srgbClr val="365B7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 name="矩形 25"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1132253" y="-975631"/>
            <a:ext cx="583096" cy="838080"/>
          </a:xfrm>
          <a:prstGeom prst="rect">
            <a:avLst/>
          </a:prstGeom>
          <a:solidFill>
            <a:srgbClr val="96648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 name="矩形 26"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1715349" y="-975631"/>
            <a:ext cx="583096" cy="838080"/>
          </a:xfrm>
          <a:prstGeom prst="rect">
            <a:avLst/>
          </a:prstGeom>
          <a:solidFill>
            <a:srgbClr val="D06F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 name="矩形 27"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2298446" y="-975631"/>
            <a:ext cx="583096" cy="838080"/>
          </a:xfrm>
          <a:prstGeom prst="rect">
            <a:avLst/>
          </a:prstGeom>
          <a:solidFill>
            <a:srgbClr val="F779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 name="矩形 28"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2881542" y="-975631"/>
            <a:ext cx="583096" cy="838080"/>
          </a:xfrm>
          <a:prstGeom prst="rect">
            <a:avLst/>
          </a:prstGeom>
          <a:solidFill>
            <a:srgbClr val="F8AD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6" name="任意多边形 45"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bwMode="auto">
          <a:xfrm flipV="1">
            <a:off x="303333" y="954312"/>
            <a:ext cx="1528" cy="2292"/>
          </a:xfrm>
          <a:custGeom>
            <a:avLst/>
            <a:gdLst>
              <a:gd name="connsiteX0" fmla="*/ 3475 w 3475"/>
              <a:gd name="connsiteY0" fmla="*/ 0 h 5213"/>
              <a:gd name="connsiteX1" fmla="*/ 1597 w 3475"/>
              <a:gd name="connsiteY1" fmla="*/ 2818 h 5213"/>
              <a:gd name="connsiteX2" fmla="*/ 0 w 3475"/>
              <a:gd name="connsiteY2" fmla="*/ 5213 h 5213"/>
              <a:gd name="connsiteX3" fmla="*/ 3475 w 3475"/>
              <a:gd name="connsiteY3" fmla="*/ 0 h 5213"/>
            </a:gdLst>
            <a:ahLst/>
            <a:cxnLst>
              <a:cxn ang="0">
                <a:pos x="connsiteX0" y="connsiteY0"/>
              </a:cxn>
              <a:cxn ang="0">
                <a:pos x="connsiteX1" y="connsiteY1"/>
              </a:cxn>
              <a:cxn ang="0">
                <a:pos x="connsiteX2" y="connsiteY2"/>
              </a:cxn>
              <a:cxn ang="0">
                <a:pos x="connsiteX3" y="connsiteY3"/>
              </a:cxn>
            </a:cxnLst>
            <a:rect l="l" t="t" r="r" b="b"/>
            <a:pathLst>
              <a:path w="3475" h="5213">
                <a:moveTo>
                  <a:pt x="3475" y="0"/>
                </a:moveTo>
                <a:cubicBezTo>
                  <a:pt x="3475" y="0"/>
                  <a:pt x="3475" y="0"/>
                  <a:pt x="1597" y="2818"/>
                </a:cubicBezTo>
                <a:lnTo>
                  <a:pt x="0" y="5213"/>
                </a:lnTo>
                <a:lnTo>
                  <a:pt x="3475" y="0"/>
                </a:lnTo>
                <a:close/>
              </a:path>
            </a:pathLst>
          </a:custGeom>
          <a:solidFill>
            <a:schemeClr val="accent1"/>
          </a:solidFill>
          <a:ln>
            <a:noFill/>
          </a:ln>
        </p:spPr>
        <p:txBody>
          <a:bodyPr vert="horz" wrap="square" lIns="91440" tIns="45720" rIns="91440" bIns="45720" numCol="1" anchor="t" anchorCtr="0" compatLnSpc="1">
            <a:noAutofit/>
          </a:bodyPr>
          <a:lstStyle/>
          <a:p>
            <a:endParaRPr lang="zh-CN" altLang="en-US"/>
          </a:p>
        </p:txBody>
      </p:sp>
      <p:sp>
        <p:nvSpPr>
          <p:cNvPr id="47" name="任意多边形 46"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bwMode="auto">
          <a:xfrm flipV="1">
            <a:off x="299782" y="948984"/>
            <a:ext cx="3551" cy="5328"/>
          </a:xfrm>
          <a:custGeom>
            <a:avLst/>
            <a:gdLst>
              <a:gd name="connsiteX0" fmla="*/ 8077 w 8077"/>
              <a:gd name="connsiteY0" fmla="*/ 0 h 12118"/>
              <a:gd name="connsiteX1" fmla="*/ 2865 w 8077"/>
              <a:gd name="connsiteY1" fmla="*/ 7820 h 12118"/>
              <a:gd name="connsiteX2" fmla="*/ 0 w 8077"/>
              <a:gd name="connsiteY2" fmla="*/ 12118 h 12118"/>
              <a:gd name="connsiteX3" fmla="*/ 5212 w 8077"/>
              <a:gd name="connsiteY3" fmla="*/ 4298 h 12118"/>
              <a:gd name="connsiteX4" fmla="*/ 8077 w 8077"/>
              <a:gd name="connsiteY4" fmla="*/ 0 h 121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77" h="12118">
                <a:moveTo>
                  <a:pt x="8077" y="0"/>
                </a:moveTo>
                <a:lnTo>
                  <a:pt x="2865" y="7820"/>
                </a:lnTo>
                <a:lnTo>
                  <a:pt x="0" y="12118"/>
                </a:lnTo>
                <a:lnTo>
                  <a:pt x="5212" y="4298"/>
                </a:lnTo>
                <a:lnTo>
                  <a:pt x="8077" y="0"/>
                </a:lnTo>
                <a:close/>
              </a:path>
            </a:pathLst>
          </a:custGeom>
          <a:solidFill>
            <a:schemeClr val="accent1"/>
          </a:solidFill>
          <a:ln>
            <a:noFill/>
          </a:ln>
        </p:spPr>
        <p:txBody>
          <a:bodyPr vert="horz" wrap="square" lIns="91440" tIns="45720" rIns="91440" bIns="45720" numCol="1" anchor="t" anchorCtr="0" compatLnSpc="1">
            <a:noAutofit/>
          </a:bodyPr>
          <a:lstStyle/>
          <a:p>
            <a:endParaRPr lang="zh-CN" altLang="en-US"/>
          </a:p>
        </p:txBody>
      </p:sp>
      <p:sp>
        <p:nvSpPr>
          <p:cNvPr id="48" name="任意多边形 47"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bwMode="auto">
          <a:xfrm flipV="1">
            <a:off x="298255" y="946692"/>
            <a:ext cx="1528" cy="2292"/>
          </a:xfrm>
          <a:custGeom>
            <a:avLst/>
            <a:gdLst>
              <a:gd name="connsiteX0" fmla="*/ 3475 w 3475"/>
              <a:gd name="connsiteY0" fmla="*/ 0 h 5213"/>
              <a:gd name="connsiteX1" fmla="*/ 0 w 3475"/>
              <a:gd name="connsiteY1" fmla="*/ 5213 h 5213"/>
              <a:gd name="connsiteX2" fmla="*/ 1878 w 3475"/>
              <a:gd name="connsiteY2" fmla="*/ 2395 h 5213"/>
              <a:gd name="connsiteX3" fmla="*/ 3475 w 3475"/>
              <a:gd name="connsiteY3" fmla="*/ 0 h 5213"/>
            </a:gdLst>
            <a:ahLst/>
            <a:cxnLst>
              <a:cxn ang="0">
                <a:pos x="connsiteX0" y="connsiteY0"/>
              </a:cxn>
              <a:cxn ang="0">
                <a:pos x="connsiteX1" y="connsiteY1"/>
              </a:cxn>
              <a:cxn ang="0">
                <a:pos x="connsiteX2" y="connsiteY2"/>
              </a:cxn>
              <a:cxn ang="0">
                <a:pos x="connsiteX3" y="connsiteY3"/>
              </a:cxn>
            </a:cxnLst>
            <a:rect l="l" t="t" r="r" b="b"/>
            <a:pathLst>
              <a:path w="3475" h="5213">
                <a:moveTo>
                  <a:pt x="3475" y="0"/>
                </a:moveTo>
                <a:lnTo>
                  <a:pt x="0" y="5213"/>
                </a:lnTo>
                <a:cubicBezTo>
                  <a:pt x="0" y="5213"/>
                  <a:pt x="0" y="5213"/>
                  <a:pt x="1878" y="2395"/>
                </a:cubicBezTo>
                <a:lnTo>
                  <a:pt x="3475" y="0"/>
                </a:lnTo>
                <a:close/>
              </a:path>
            </a:pathLst>
          </a:custGeom>
          <a:solidFill>
            <a:schemeClr val="accent1"/>
          </a:solidFill>
          <a:ln>
            <a:noFill/>
          </a:ln>
        </p:spPr>
        <p:txBody>
          <a:bodyPr vert="horz" wrap="square" lIns="91440" tIns="45720" rIns="91440" bIns="45720" numCol="1" anchor="t" anchorCtr="0" compatLnSpc="1">
            <a:noAutofit/>
          </a:bodyPr>
          <a:lstStyle/>
          <a:p>
            <a:endParaRPr lang="zh-CN" altLang="en-US"/>
          </a:p>
        </p:txBody>
      </p:sp>
      <p:sp>
        <p:nvSpPr>
          <p:cNvPr id="49" name="任意多边形 48"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bwMode="auto">
          <a:xfrm flipV="1">
            <a:off x="289996" y="935129"/>
            <a:ext cx="8258" cy="11563"/>
          </a:xfrm>
          <a:custGeom>
            <a:avLst/>
            <a:gdLst>
              <a:gd name="connsiteX0" fmla="*/ 18784 w 18784"/>
              <a:gd name="connsiteY0" fmla="*/ 0 h 26300"/>
              <a:gd name="connsiteX1" fmla="*/ 0 w 18784"/>
              <a:gd name="connsiteY1" fmla="*/ 26300 h 26300"/>
              <a:gd name="connsiteX2" fmla="*/ 18784 w 18784"/>
              <a:gd name="connsiteY2" fmla="*/ 0 h 26300"/>
            </a:gdLst>
            <a:ahLst/>
            <a:cxnLst>
              <a:cxn ang="0">
                <a:pos x="connsiteX0" y="connsiteY0"/>
              </a:cxn>
              <a:cxn ang="0">
                <a:pos x="connsiteX1" y="connsiteY1"/>
              </a:cxn>
              <a:cxn ang="0">
                <a:pos x="connsiteX2" y="connsiteY2"/>
              </a:cxn>
            </a:cxnLst>
            <a:rect l="l" t="t" r="r" b="b"/>
            <a:pathLst>
              <a:path w="18784" h="26300">
                <a:moveTo>
                  <a:pt x="18784" y="0"/>
                </a:moveTo>
                <a:cubicBezTo>
                  <a:pt x="0" y="26300"/>
                  <a:pt x="0" y="26300"/>
                  <a:pt x="0" y="26300"/>
                </a:cubicBezTo>
                <a:lnTo>
                  <a:pt x="18784" y="0"/>
                </a:lnTo>
                <a:close/>
              </a:path>
            </a:pathLst>
          </a:custGeom>
          <a:solidFill>
            <a:schemeClr val="accent1"/>
          </a:solidFill>
          <a:ln>
            <a:noFill/>
          </a:ln>
        </p:spPr>
        <p:txBody>
          <a:bodyPr vert="horz" wrap="square" lIns="91440" tIns="45720" rIns="91440" bIns="45720" numCol="1" anchor="t" anchorCtr="0" compatLnSpc="1">
            <a:noAutofit/>
          </a:bodyPr>
          <a:lstStyle/>
          <a:p>
            <a:endParaRPr lang="zh-CN" altLang="en-US"/>
          </a:p>
        </p:txBody>
      </p:sp>
      <p:sp>
        <p:nvSpPr>
          <p:cNvPr id="37" name="椭圆 36"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1367800" y="2047158"/>
            <a:ext cx="2091797" cy="2091797"/>
          </a:xfrm>
          <a:prstGeom prst="ellipse">
            <a:avLst/>
          </a:prstGeom>
          <a:solidFill>
            <a:srgbClr val="365B7C"/>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8" name="椭圆 37"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3794443" y="2041083"/>
            <a:ext cx="2091797" cy="2091797"/>
          </a:xfrm>
          <a:prstGeom prst="ellipse">
            <a:avLst/>
          </a:prstGeom>
          <a:solidFill>
            <a:srgbClr val="91617D"/>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9" name="椭圆 38"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6257858" y="2041079"/>
            <a:ext cx="2091797" cy="2091797"/>
          </a:xfrm>
          <a:prstGeom prst="ellipse">
            <a:avLst/>
          </a:prstGeom>
          <a:solidFill>
            <a:srgbClr val="CA6B7F"/>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0" name="椭圆 39"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8733975" y="2041077"/>
            <a:ext cx="2091797" cy="2091797"/>
          </a:xfrm>
          <a:prstGeom prst="ellipse">
            <a:avLst/>
          </a:prstGeom>
          <a:solidFill>
            <a:srgbClr val="F3778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3" name="组合 2"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GrpSpPr/>
          <p:nvPr/>
        </p:nvGrpSpPr>
        <p:grpSpPr>
          <a:xfrm>
            <a:off x="1511930" y="2191363"/>
            <a:ext cx="1791239" cy="1791239"/>
            <a:chOff x="2032003" y="2035321"/>
            <a:chExt cx="1791239" cy="1791239"/>
          </a:xfrm>
        </p:grpSpPr>
        <p:sp>
          <p:nvSpPr>
            <p:cNvPr id="30" name="椭圆 29" descr="e7d195523061f1c0deeec63e560781cfd59afb0ea006f2a87ABB68BF51EA6619813959095094C18C62A12F549504892A4AAA8C1554C6663626E05CA27F281A14E6983772AFC3FB97135759321DEA3D709AACD122C08E6ED1C77BAD4A88EF4CD28A80260D8F97957F436F83C1F553EF0169027D0DBFA7A77088E1513DBDFC101C4B4DFF310B01A5021663E46B6BC2AAB5"/>
            <p:cNvSpPr>
              <a:spLocks noChangeAspect="1"/>
            </p:cNvSpPr>
            <p:nvPr/>
          </p:nvSpPr>
          <p:spPr>
            <a:xfrm>
              <a:off x="2032003" y="2035321"/>
              <a:ext cx="1791239" cy="1791239"/>
            </a:xfrm>
            <a:prstGeom prst="ellipse">
              <a:avLst/>
            </a:prstGeom>
            <a:gradFill>
              <a:gsLst>
                <a:gs pos="0">
                  <a:schemeClr val="bg1"/>
                </a:gs>
                <a:gs pos="100000">
                  <a:srgbClr val="C7C7C7"/>
                </a:gs>
              </a:gsLst>
              <a:lin ang="13200000" scaled="0"/>
            </a:gradFill>
            <a:ln w="22225">
              <a:solidFill>
                <a:schemeClr val="bg1"/>
              </a:solidFill>
            </a:ln>
            <a:effectLst>
              <a:outerShdw blurRad="393700" dist="1270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2" name="TextBox 53"/>
            <p:cNvSpPr txBox="1"/>
            <p:nvPr/>
          </p:nvSpPr>
          <p:spPr>
            <a:xfrm>
              <a:off x="2369433" y="2269219"/>
              <a:ext cx="1058274" cy="1323439"/>
            </a:xfrm>
            <a:prstGeom prst="rect">
              <a:avLst/>
            </a:prstGeom>
            <a:noFill/>
          </p:spPr>
          <p:txBody>
            <a:bodyPr wrap="square" rtlCol="0">
              <a:spAutoFit/>
            </a:bodyPr>
            <a:lstStyle/>
            <a:p>
              <a:pPr algn="ctr"/>
              <a:r>
                <a:rPr lang="en-US" altLang="zh-CN" sz="8000" b="1" dirty="0">
                  <a:solidFill>
                    <a:srgbClr val="365B7C"/>
                  </a:solidFill>
                  <a:latin typeface="Arial" panose="020B0604020202020204" pitchFamily="34" charset="0"/>
                  <a:cs typeface="Arial" panose="020B0604020202020204" pitchFamily="34" charset="0"/>
                </a:rPr>
                <a:t>2</a:t>
              </a:r>
              <a:endParaRPr lang="zh-CN" altLang="en-US" sz="8000" b="1" dirty="0">
                <a:solidFill>
                  <a:srgbClr val="365B7C"/>
                </a:solidFill>
                <a:latin typeface="Arial" panose="020B0604020202020204" pitchFamily="34" charset="0"/>
                <a:cs typeface="Arial" panose="020B0604020202020204" pitchFamily="34" charset="0"/>
              </a:endParaRPr>
            </a:p>
          </p:txBody>
        </p:sp>
      </p:grpSp>
      <p:grpSp>
        <p:nvGrpSpPr>
          <p:cNvPr id="4" name="组合 3"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GrpSpPr/>
          <p:nvPr/>
        </p:nvGrpSpPr>
        <p:grpSpPr>
          <a:xfrm>
            <a:off x="3947413" y="2191364"/>
            <a:ext cx="1791239" cy="1791239"/>
            <a:chOff x="4136099" y="2044868"/>
            <a:chExt cx="1791239" cy="1791239"/>
          </a:xfrm>
        </p:grpSpPr>
        <p:sp>
          <p:nvSpPr>
            <p:cNvPr id="34" name="椭圆 33" descr="e7d195523061f1c0deeec63e560781cfd59afb0ea006f2a87ABB68BF51EA6619813959095094C18C62A12F549504892A4AAA8C1554C6663626E05CA27F281A14E6983772AFC3FB97135759321DEA3D709AACD122C08E6ED1C77BAD4A88EF4CD28A80260D8F97957F436F83C1F553EF0169027D0DBFA7A77088E1513DBDFC101C4B4DFF310B01A5021663E46B6BC2AAB5"/>
            <p:cNvSpPr>
              <a:spLocks noChangeAspect="1"/>
            </p:cNvSpPr>
            <p:nvPr/>
          </p:nvSpPr>
          <p:spPr>
            <a:xfrm>
              <a:off x="4136099" y="2044868"/>
              <a:ext cx="1791239" cy="1791239"/>
            </a:xfrm>
            <a:prstGeom prst="ellipse">
              <a:avLst/>
            </a:prstGeom>
            <a:gradFill>
              <a:gsLst>
                <a:gs pos="0">
                  <a:schemeClr val="bg1"/>
                </a:gs>
                <a:gs pos="100000">
                  <a:srgbClr val="C7C7C7"/>
                </a:gs>
              </a:gsLst>
              <a:lin ang="13200000" scaled="0"/>
            </a:gradFill>
            <a:ln w="22225">
              <a:solidFill>
                <a:schemeClr val="bg1"/>
              </a:solidFill>
            </a:ln>
            <a:effectLst>
              <a:outerShdw blurRad="393700" dist="1270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3" name="TextBox 53"/>
            <p:cNvSpPr txBox="1"/>
            <p:nvPr/>
          </p:nvSpPr>
          <p:spPr>
            <a:xfrm>
              <a:off x="4507717" y="2269218"/>
              <a:ext cx="1058274" cy="1323439"/>
            </a:xfrm>
            <a:prstGeom prst="rect">
              <a:avLst/>
            </a:prstGeom>
            <a:noFill/>
          </p:spPr>
          <p:txBody>
            <a:bodyPr wrap="square" rtlCol="0">
              <a:spAutoFit/>
            </a:bodyPr>
            <a:lstStyle/>
            <a:p>
              <a:pPr algn="ctr"/>
              <a:r>
                <a:rPr lang="en-US" altLang="zh-CN" sz="8000" b="1" dirty="0">
                  <a:solidFill>
                    <a:srgbClr val="91617D"/>
                  </a:solidFill>
                  <a:latin typeface="Arial" panose="020B0604020202020204" pitchFamily="34" charset="0"/>
                  <a:cs typeface="Arial" panose="020B0604020202020204" pitchFamily="34" charset="0"/>
                </a:rPr>
                <a:t>0</a:t>
              </a:r>
              <a:endParaRPr lang="zh-CN" altLang="en-US" sz="8000" b="1" dirty="0">
                <a:solidFill>
                  <a:srgbClr val="91617D"/>
                </a:solidFill>
                <a:latin typeface="Arial" panose="020B0604020202020204" pitchFamily="34" charset="0"/>
                <a:cs typeface="Arial" panose="020B0604020202020204" pitchFamily="34" charset="0"/>
              </a:endParaRPr>
            </a:p>
          </p:txBody>
        </p:sp>
      </p:grpSp>
      <p:grpSp>
        <p:nvGrpSpPr>
          <p:cNvPr id="5" name="组合 4"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GrpSpPr/>
          <p:nvPr/>
        </p:nvGrpSpPr>
        <p:grpSpPr>
          <a:xfrm>
            <a:off x="6408138" y="2191363"/>
            <a:ext cx="1791239" cy="1791239"/>
            <a:chOff x="6260735" y="2035320"/>
            <a:chExt cx="1791239" cy="1791239"/>
          </a:xfrm>
        </p:grpSpPr>
        <p:sp>
          <p:nvSpPr>
            <p:cNvPr id="35" name="椭圆 34" descr="e7d195523061f1c0deeec63e560781cfd59afb0ea006f2a87ABB68BF51EA6619813959095094C18C62A12F549504892A4AAA8C1554C6663626E05CA27F281A14E6983772AFC3FB97135759321DEA3D709AACD122C08E6ED1C77BAD4A88EF4CD28A80260D8F97957F436F83C1F553EF0169027D0DBFA7A77088E1513DBDFC101C4B4DFF310B01A5021663E46B6BC2AAB5"/>
            <p:cNvSpPr>
              <a:spLocks noChangeAspect="1"/>
            </p:cNvSpPr>
            <p:nvPr/>
          </p:nvSpPr>
          <p:spPr>
            <a:xfrm>
              <a:off x="6260735" y="2035320"/>
              <a:ext cx="1791239" cy="1791239"/>
            </a:xfrm>
            <a:prstGeom prst="ellipse">
              <a:avLst/>
            </a:prstGeom>
            <a:gradFill>
              <a:gsLst>
                <a:gs pos="0">
                  <a:schemeClr val="bg1"/>
                </a:gs>
                <a:gs pos="100000">
                  <a:srgbClr val="C7C7C7"/>
                </a:gs>
              </a:gsLst>
              <a:lin ang="13200000" scaled="0"/>
            </a:gradFill>
            <a:ln w="22225">
              <a:solidFill>
                <a:schemeClr val="bg1"/>
              </a:solidFill>
            </a:ln>
            <a:effectLst>
              <a:outerShdw blurRad="393700" dist="1270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4" name="TextBox 53"/>
            <p:cNvSpPr txBox="1"/>
            <p:nvPr/>
          </p:nvSpPr>
          <p:spPr>
            <a:xfrm>
              <a:off x="6601542" y="2269217"/>
              <a:ext cx="1058274" cy="1323439"/>
            </a:xfrm>
            <a:prstGeom prst="rect">
              <a:avLst/>
            </a:prstGeom>
            <a:noFill/>
          </p:spPr>
          <p:txBody>
            <a:bodyPr wrap="square" rtlCol="0">
              <a:spAutoFit/>
            </a:bodyPr>
            <a:lstStyle/>
            <a:p>
              <a:pPr algn="ctr"/>
              <a:r>
                <a:rPr lang="en-US" altLang="zh-CN" sz="8000" b="1" dirty="0">
                  <a:solidFill>
                    <a:srgbClr val="CA6B7F"/>
                  </a:solidFill>
                  <a:latin typeface="Arial" panose="020B0604020202020204" pitchFamily="34" charset="0"/>
                  <a:cs typeface="Arial" panose="020B0604020202020204" pitchFamily="34" charset="0"/>
                </a:rPr>
                <a:t>2</a:t>
              </a:r>
              <a:endParaRPr lang="zh-CN" altLang="en-US" sz="8000" b="1" dirty="0">
                <a:solidFill>
                  <a:srgbClr val="CA6B7F"/>
                </a:solidFill>
                <a:latin typeface="Arial" panose="020B0604020202020204" pitchFamily="34" charset="0"/>
                <a:cs typeface="Arial" panose="020B0604020202020204" pitchFamily="34" charset="0"/>
              </a:endParaRPr>
            </a:p>
          </p:txBody>
        </p:sp>
      </p:grpSp>
      <p:grpSp>
        <p:nvGrpSpPr>
          <p:cNvPr id="6" name="组合 5"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GrpSpPr/>
          <p:nvPr/>
        </p:nvGrpSpPr>
        <p:grpSpPr>
          <a:xfrm>
            <a:off x="8884255" y="2191357"/>
            <a:ext cx="1791239" cy="1791239"/>
            <a:chOff x="8364831" y="2044867"/>
            <a:chExt cx="1791239" cy="1791239"/>
          </a:xfrm>
        </p:grpSpPr>
        <p:sp>
          <p:nvSpPr>
            <p:cNvPr id="36" name="椭圆 35" descr="e7d195523061f1c0deeec63e560781cfd59afb0ea006f2a87ABB68BF51EA6619813959095094C18C62A12F549504892A4AAA8C1554C6663626E05CA27F281A14E6983772AFC3FB97135759321DEA3D709AACD122C08E6ED1C77BAD4A88EF4CD28A80260D8F97957F436F83C1F553EF0169027D0DBFA7A77088E1513DBDFC101C4B4DFF310B01A5021663E46B6BC2AAB5"/>
            <p:cNvSpPr>
              <a:spLocks noChangeAspect="1"/>
            </p:cNvSpPr>
            <p:nvPr/>
          </p:nvSpPr>
          <p:spPr>
            <a:xfrm>
              <a:off x="8364831" y="2044867"/>
              <a:ext cx="1791239" cy="1791239"/>
            </a:xfrm>
            <a:prstGeom prst="ellipse">
              <a:avLst/>
            </a:prstGeom>
            <a:gradFill>
              <a:gsLst>
                <a:gs pos="0">
                  <a:schemeClr val="bg1"/>
                </a:gs>
                <a:gs pos="100000">
                  <a:srgbClr val="C7C7C7"/>
                </a:gs>
              </a:gsLst>
              <a:lin ang="13200000" scaled="0"/>
            </a:gradFill>
            <a:ln w="22225">
              <a:solidFill>
                <a:schemeClr val="bg1"/>
              </a:solidFill>
            </a:ln>
            <a:effectLst>
              <a:outerShdw blurRad="393700" dist="1270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5" name="TextBox 53"/>
            <p:cNvSpPr txBox="1"/>
            <p:nvPr/>
          </p:nvSpPr>
          <p:spPr>
            <a:xfrm>
              <a:off x="8736449" y="2269216"/>
              <a:ext cx="1058274" cy="1323439"/>
            </a:xfrm>
            <a:prstGeom prst="rect">
              <a:avLst/>
            </a:prstGeom>
            <a:noFill/>
          </p:spPr>
          <p:txBody>
            <a:bodyPr wrap="square" rtlCol="0">
              <a:spAutoFit/>
            </a:bodyPr>
            <a:lstStyle/>
            <a:p>
              <a:pPr algn="ctr"/>
              <a:r>
                <a:rPr lang="en-US" altLang="zh-CN" sz="8000" b="1" dirty="0">
                  <a:solidFill>
                    <a:srgbClr val="F57882"/>
                  </a:solidFill>
                  <a:latin typeface="Arial" panose="020B0604020202020204" pitchFamily="34" charset="0"/>
                  <a:cs typeface="Arial" panose="020B0604020202020204" pitchFamily="34" charset="0"/>
                </a:rPr>
                <a:t>0</a:t>
              </a:r>
              <a:endParaRPr lang="zh-CN" altLang="en-US" sz="8000" b="1" dirty="0">
                <a:solidFill>
                  <a:srgbClr val="F57882"/>
                </a:solidFill>
                <a:latin typeface="Arial" panose="020B0604020202020204" pitchFamily="34" charset="0"/>
                <a:cs typeface="Arial" panose="020B0604020202020204" pitchFamily="34" charset="0"/>
              </a:endParaRPr>
            </a:p>
          </p:txBody>
        </p:sp>
      </p:grpSp>
      <p:grpSp>
        <p:nvGrpSpPr>
          <p:cNvPr id="50" name="组合 49"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GrpSpPr/>
          <p:nvPr/>
        </p:nvGrpSpPr>
        <p:grpSpPr>
          <a:xfrm>
            <a:off x="1809677" y="5047540"/>
            <a:ext cx="8635983" cy="1072497"/>
            <a:chOff x="1790169" y="4571905"/>
            <a:chExt cx="8635983" cy="1072497"/>
          </a:xfrm>
        </p:grpSpPr>
        <p:sp>
          <p:nvSpPr>
            <p:cNvPr id="51" name="圆角矩形 50" descr="e7d195523061f1c0deeec63e560781cfd59afb0ea006f2a87ABB68BF51EA6619813959095094C18C62A12F549504892A4AAA8C1554C6663626E05CA27F281A14E6983772AFC3FB97135759321DEA3D70D3A1A6E5C304F5B70C2E70ECF3F85DB29B29CE85FC9BB385AFE6C82F84D9625C3F4F3BE9B93DA30402C7700BA80D8E0DC0A5AC58389B3DCF41FDDD4EED03E62B"/>
            <p:cNvSpPr/>
            <p:nvPr/>
          </p:nvSpPr>
          <p:spPr bwMode="auto">
            <a:xfrm flipH="1">
              <a:off x="1790169" y="4571905"/>
              <a:ext cx="8635983" cy="1072497"/>
            </a:xfrm>
            <a:prstGeom prst="roundRect">
              <a:avLst>
                <a:gd name="adj" fmla="val 50000"/>
              </a:avLst>
            </a:prstGeom>
            <a:gradFill flip="none" rotWithShape="1">
              <a:gsLst>
                <a:gs pos="0">
                  <a:schemeClr val="bg1"/>
                </a:gs>
                <a:gs pos="100000">
                  <a:srgbClr val="E0E0E0"/>
                </a:gs>
              </a:gsLst>
              <a:lin ang="5400000" scaled="1"/>
              <a:tileRect/>
            </a:gradFill>
            <a:ln>
              <a:gradFill>
                <a:gsLst>
                  <a:gs pos="0">
                    <a:schemeClr val="bg1">
                      <a:lumMod val="85000"/>
                    </a:schemeClr>
                  </a:gs>
                  <a:gs pos="50000">
                    <a:schemeClr val="bg1">
                      <a:lumMod val="95000"/>
                    </a:schemeClr>
                  </a:gs>
                  <a:gs pos="100000">
                    <a:schemeClr val="bg1"/>
                  </a:gs>
                </a:gsLst>
                <a:lin ang="8100000" scaled="0"/>
              </a:gradFill>
            </a:ln>
            <a:effectLst>
              <a:outerShdw blurRad="279400" dist="2540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sz="2400">
                <a:solidFill>
                  <a:prstClr val="white"/>
                </a:solidFill>
              </a:endParaRPr>
            </a:p>
          </p:txBody>
        </p:sp>
        <p:sp>
          <p:nvSpPr>
            <p:cNvPr id="52" name="文本框 51"/>
            <p:cNvSpPr txBox="1"/>
            <p:nvPr/>
          </p:nvSpPr>
          <p:spPr>
            <a:xfrm flipH="1">
              <a:off x="3687704" y="4809646"/>
              <a:ext cx="4867038" cy="769441"/>
            </a:xfrm>
            <a:prstGeom prst="rect">
              <a:avLst/>
            </a:prstGeom>
            <a:noFill/>
          </p:spPr>
          <p:txBody>
            <a:bodyPr wrap="none" rtlCol="0">
              <a:spAutoFit/>
            </a:bodyPr>
            <a:lstStyle/>
            <a:p>
              <a:r>
                <a:rPr lang="zh-CN" altLang="en-US" sz="4400" b="1" dirty="0">
                  <a:gradFill>
                    <a:gsLst>
                      <a:gs pos="100000">
                        <a:srgbClr val="F57882"/>
                      </a:gs>
                      <a:gs pos="0">
                        <a:srgbClr val="365B7C"/>
                      </a:gs>
                    </a:gsLst>
                    <a:lin ang="2400000" scaled="0"/>
                  </a:gradFill>
                  <a:latin typeface="微软雅黑" panose="020B0503020204020204" charset="-122"/>
                  <a:ea typeface="微软雅黑" panose="020B0503020204020204" charset="-122"/>
                  <a:cs typeface="Aharoni" panose="02010803020104030203" pitchFamily="2" charset="-79"/>
                </a:rPr>
                <a:t>演示完毕 感谢聆听</a:t>
              </a:r>
            </a:p>
          </p:txBody>
        </p:sp>
      </p:grpSp>
      <p:sp>
        <p:nvSpPr>
          <p:cNvPr id="2" name="e7d195523061f1c0"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hidden="1"/>
          <p:cNvSpPr txBox="1"/>
          <p:nvPr/>
        </p:nvSpPr>
        <p:spPr>
          <a:xfrm>
            <a:off x="-355600" y="1803400"/>
            <a:ext cx="293927" cy="1016000"/>
          </a:xfrm>
          <a:prstGeom prst="rect">
            <a:avLst/>
          </a:prstGeom>
          <a:noFill/>
        </p:spPr>
        <p:txBody>
          <a:bodyPr vert="wordArtVert" rtlCol="0">
            <a:spAutoFit/>
          </a:bodyPr>
          <a:lstStyle/>
          <a:p>
            <a:r>
              <a:rPr lang="en-US" altLang="zh-CN" sz="100"/>
              <a:t>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a:t>
            </a:r>
            <a:endParaRPr lang="zh-CN" altLang="en-US" sz="100"/>
          </a:p>
        </p:txBody>
      </p:sp>
    </p:spTree>
    <p:extLst>
      <p:ext uri="{BB962C8B-B14F-4D97-AF65-F5344CB8AC3E}">
        <p14:creationId xmlns:p14="http://schemas.microsoft.com/office/powerpoint/2010/main" val="3192535263"/>
      </p:ext>
    </p:extLst>
  </p:cSld>
  <p:clrMapOvr>
    <a:masterClrMapping/>
  </p:clrMapOvr>
  <mc:AlternateContent xmlns:mc="http://schemas.openxmlformats.org/markup-compatibility/2006" xmlns:p14="http://schemas.microsoft.com/office/powerpoint/2010/main">
    <mc:Choice Requires="p14">
      <p:transition spd="slow" p14:dur="3000" advTm="0">
        <p14:vortex dir="r"/>
      </p:transition>
    </mc:Choice>
    <mc:Fallback xmlns="">
      <p:transition spd="slow"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37"/>
                                        </p:tgtEl>
                                        <p:attrNameLst>
                                          <p:attrName>style.visibility</p:attrName>
                                        </p:attrNameLst>
                                      </p:cBhvr>
                                      <p:to>
                                        <p:strVal val="visible"/>
                                      </p:to>
                                    </p:set>
                                    <p:animEffect transition="in" filter="fade">
                                      <p:cBhvr>
                                        <p:cTn id="7" dur="500"/>
                                        <p:tgtEl>
                                          <p:spTgt spid="37"/>
                                        </p:tgtEl>
                                      </p:cBhvr>
                                    </p:animEffect>
                                  </p:childTnLst>
                                </p:cTn>
                              </p:par>
                              <p:par>
                                <p:cTn id="8" presetID="10" presetClass="entr" presetSubtype="0" fill="hold" grpId="0" nodeType="withEffect">
                                  <p:stCondLst>
                                    <p:cond delay="250"/>
                                  </p:stCondLst>
                                  <p:childTnLst>
                                    <p:set>
                                      <p:cBhvr>
                                        <p:cTn id="9" dur="1" fill="hold">
                                          <p:stCondLst>
                                            <p:cond delay="0"/>
                                          </p:stCondLst>
                                        </p:cTn>
                                        <p:tgtEl>
                                          <p:spTgt spid="38"/>
                                        </p:tgtEl>
                                        <p:attrNameLst>
                                          <p:attrName>style.visibility</p:attrName>
                                        </p:attrNameLst>
                                      </p:cBhvr>
                                      <p:to>
                                        <p:strVal val="visible"/>
                                      </p:to>
                                    </p:set>
                                    <p:animEffect transition="in" filter="fade">
                                      <p:cBhvr>
                                        <p:cTn id="10" dur="500"/>
                                        <p:tgtEl>
                                          <p:spTgt spid="38"/>
                                        </p:tgtEl>
                                      </p:cBhvr>
                                    </p:animEffect>
                                  </p:childTnLst>
                                </p:cTn>
                              </p:par>
                              <p:par>
                                <p:cTn id="11" presetID="10" presetClass="entr" presetSubtype="0" fill="hold" grpId="0" nodeType="withEffect">
                                  <p:stCondLst>
                                    <p:cond delay="500"/>
                                  </p:stCondLst>
                                  <p:childTnLst>
                                    <p:set>
                                      <p:cBhvr>
                                        <p:cTn id="12" dur="1" fill="hold">
                                          <p:stCondLst>
                                            <p:cond delay="0"/>
                                          </p:stCondLst>
                                        </p:cTn>
                                        <p:tgtEl>
                                          <p:spTgt spid="39"/>
                                        </p:tgtEl>
                                        <p:attrNameLst>
                                          <p:attrName>style.visibility</p:attrName>
                                        </p:attrNameLst>
                                      </p:cBhvr>
                                      <p:to>
                                        <p:strVal val="visible"/>
                                      </p:to>
                                    </p:set>
                                    <p:animEffect transition="in" filter="fade">
                                      <p:cBhvr>
                                        <p:cTn id="13" dur="500"/>
                                        <p:tgtEl>
                                          <p:spTgt spid="39"/>
                                        </p:tgtEl>
                                      </p:cBhvr>
                                    </p:animEffect>
                                  </p:childTnLst>
                                </p:cTn>
                              </p:par>
                              <p:par>
                                <p:cTn id="14" presetID="10" presetClass="entr" presetSubtype="0" fill="hold" grpId="0" nodeType="withEffect">
                                  <p:stCondLst>
                                    <p:cond delay="750"/>
                                  </p:stCondLst>
                                  <p:childTnLst>
                                    <p:set>
                                      <p:cBhvr>
                                        <p:cTn id="15" dur="1" fill="hold">
                                          <p:stCondLst>
                                            <p:cond delay="0"/>
                                          </p:stCondLst>
                                        </p:cTn>
                                        <p:tgtEl>
                                          <p:spTgt spid="40"/>
                                        </p:tgtEl>
                                        <p:attrNameLst>
                                          <p:attrName>style.visibility</p:attrName>
                                        </p:attrNameLst>
                                      </p:cBhvr>
                                      <p:to>
                                        <p:strVal val="visible"/>
                                      </p:to>
                                    </p:set>
                                    <p:animEffect transition="in" filter="fade">
                                      <p:cBhvr>
                                        <p:cTn id="16" dur="500"/>
                                        <p:tgtEl>
                                          <p:spTgt spid="40"/>
                                        </p:tgtEl>
                                      </p:cBhvr>
                                    </p:animEffect>
                                  </p:childTnLst>
                                </p:cTn>
                              </p:par>
                            </p:childTnLst>
                          </p:cTn>
                        </p:par>
                        <p:par>
                          <p:cTn id="17" fill="hold">
                            <p:stCondLst>
                              <p:cond delay="500"/>
                            </p:stCondLst>
                            <p:childTnLst>
                              <p:par>
                                <p:cTn id="18" presetID="23" presetClass="entr" presetSubtype="32" fill="hold" nodeType="afterEffect">
                                  <p:stCondLst>
                                    <p:cond delay="0"/>
                                  </p:stCondLst>
                                  <p:childTnLst>
                                    <p:set>
                                      <p:cBhvr>
                                        <p:cTn id="19" dur="1" fill="hold">
                                          <p:stCondLst>
                                            <p:cond delay="0"/>
                                          </p:stCondLst>
                                        </p:cTn>
                                        <p:tgtEl>
                                          <p:spTgt spid="3"/>
                                        </p:tgtEl>
                                        <p:attrNameLst>
                                          <p:attrName>style.visibility</p:attrName>
                                        </p:attrNameLst>
                                      </p:cBhvr>
                                      <p:to>
                                        <p:strVal val="visible"/>
                                      </p:to>
                                    </p:set>
                                    <p:anim calcmode="lin" valueType="num">
                                      <p:cBhvr>
                                        <p:cTn id="20" dur="750" fill="hold"/>
                                        <p:tgtEl>
                                          <p:spTgt spid="3"/>
                                        </p:tgtEl>
                                        <p:attrNameLst>
                                          <p:attrName>ppt_w</p:attrName>
                                        </p:attrNameLst>
                                      </p:cBhvr>
                                      <p:tavLst>
                                        <p:tav tm="0">
                                          <p:val>
                                            <p:strVal val="4*#ppt_w"/>
                                          </p:val>
                                        </p:tav>
                                        <p:tav tm="100000">
                                          <p:val>
                                            <p:strVal val="#ppt_w"/>
                                          </p:val>
                                        </p:tav>
                                      </p:tavLst>
                                    </p:anim>
                                    <p:anim calcmode="lin" valueType="num">
                                      <p:cBhvr>
                                        <p:cTn id="21" dur="750" fill="hold"/>
                                        <p:tgtEl>
                                          <p:spTgt spid="3"/>
                                        </p:tgtEl>
                                        <p:attrNameLst>
                                          <p:attrName>ppt_h</p:attrName>
                                        </p:attrNameLst>
                                      </p:cBhvr>
                                      <p:tavLst>
                                        <p:tav tm="0">
                                          <p:val>
                                            <p:strVal val="4*#ppt_h"/>
                                          </p:val>
                                        </p:tav>
                                        <p:tav tm="100000">
                                          <p:val>
                                            <p:strVal val="#ppt_h"/>
                                          </p:val>
                                        </p:tav>
                                      </p:tavLst>
                                    </p:anim>
                                  </p:childTnLst>
                                </p:cTn>
                              </p:par>
                              <p:par>
                                <p:cTn id="22" presetID="23" presetClass="entr" presetSubtype="32" fill="hold" nodeType="withEffect">
                                  <p:stCondLst>
                                    <p:cond delay="250"/>
                                  </p:stCondLst>
                                  <p:childTnLst>
                                    <p:set>
                                      <p:cBhvr>
                                        <p:cTn id="23" dur="1" fill="hold">
                                          <p:stCondLst>
                                            <p:cond delay="0"/>
                                          </p:stCondLst>
                                        </p:cTn>
                                        <p:tgtEl>
                                          <p:spTgt spid="4"/>
                                        </p:tgtEl>
                                        <p:attrNameLst>
                                          <p:attrName>style.visibility</p:attrName>
                                        </p:attrNameLst>
                                      </p:cBhvr>
                                      <p:to>
                                        <p:strVal val="visible"/>
                                      </p:to>
                                    </p:set>
                                    <p:anim calcmode="lin" valueType="num">
                                      <p:cBhvr>
                                        <p:cTn id="24" dur="750" fill="hold"/>
                                        <p:tgtEl>
                                          <p:spTgt spid="4"/>
                                        </p:tgtEl>
                                        <p:attrNameLst>
                                          <p:attrName>ppt_w</p:attrName>
                                        </p:attrNameLst>
                                      </p:cBhvr>
                                      <p:tavLst>
                                        <p:tav tm="0">
                                          <p:val>
                                            <p:strVal val="4*#ppt_w"/>
                                          </p:val>
                                        </p:tav>
                                        <p:tav tm="100000">
                                          <p:val>
                                            <p:strVal val="#ppt_w"/>
                                          </p:val>
                                        </p:tav>
                                      </p:tavLst>
                                    </p:anim>
                                    <p:anim calcmode="lin" valueType="num">
                                      <p:cBhvr>
                                        <p:cTn id="25" dur="750" fill="hold"/>
                                        <p:tgtEl>
                                          <p:spTgt spid="4"/>
                                        </p:tgtEl>
                                        <p:attrNameLst>
                                          <p:attrName>ppt_h</p:attrName>
                                        </p:attrNameLst>
                                      </p:cBhvr>
                                      <p:tavLst>
                                        <p:tav tm="0">
                                          <p:val>
                                            <p:strVal val="4*#ppt_h"/>
                                          </p:val>
                                        </p:tav>
                                        <p:tav tm="100000">
                                          <p:val>
                                            <p:strVal val="#ppt_h"/>
                                          </p:val>
                                        </p:tav>
                                      </p:tavLst>
                                    </p:anim>
                                  </p:childTnLst>
                                </p:cTn>
                              </p:par>
                              <p:par>
                                <p:cTn id="26" presetID="23" presetClass="entr" presetSubtype="32" fill="hold" nodeType="withEffect">
                                  <p:stCondLst>
                                    <p:cond delay="500"/>
                                  </p:stCondLst>
                                  <p:childTnLst>
                                    <p:set>
                                      <p:cBhvr>
                                        <p:cTn id="27" dur="1" fill="hold">
                                          <p:stCondLst>
                                            <p:cond delay="0"/>
                                          </p:stCondLst>
                                        </p:cTn>
                                        <p:tgtEl>
                                          <p:spTgt spid="5"/>
                                        </p:tgtEl>
                                        <p:attrNameLst>
                                          <p:attrName>style.visibility</p:attrName>
                                        </p:attrNameLst>
                                      </p:cBhvr>
                                      <p:to>
                                        <p:strVal val="visible"/>
                                      </p:to>
                                    </p:set>
                                    <p:anim calcmode="lin" valueType="num">
                                      <p:cBhvr>
                                        <p:cTn id="28" dur="750" fill="hold"/>
                                        <p:tgtEl>
                                          <p:spTgt spid="5"/>
                                        </p:tgtEl>
                                        <p:attrNameLst>
                                          <p:attrName>ppt_w</p:attrName>
                                        </p:attrNameLst>
                                      </p:cBhvr>
                                      <p:tavLst>
                                        <p:tav tm="0">
                                          <p:val>
                                            <p:strVal val="4*#ppt_w"/>
                                          </p:val>
                                        </p:tav>
                                        <p:tav tm="100000">
                                          <p:val>
                                            <p:strVal val="#ppt_w"/>
                                          </p:val>
                                        </p:tav>
                                      </p:tavLst>
                                    </p:anim>
                                    <p:anim calcmode="lin" valueType="num">
                                      <p:cBhvr>
                                        <p:cTn id="29" dur="750" fill="hold"/>
                                        <p:tgtEl>
                                          <p:spTgt spid="5"/>
                                        </p:tgtEl>
                                        <p:attrNameLst>
                                          <p:attrName>ppt_h</p:attrName>
                                        </p:attrNameLst>
                                      </p:cBhvr>
                                      <p:tavLst>
                                        <p:tav tm="0">
                                          <p:val>
                                            <p:strVal val="4*#ppt_h"/>
                                          </p:val>
                                        </p:tav>
                                        <p:tav tm="100000">
                                          <p:val>
                                            <p:strVal val="#ppt_h"/>
                                          </p:val>
                                        </p:tav>
                                      </p:tavLst>
                                    </p:anim>
                                  </p:childTnLst>
                                </p:cTn>
                              </p:par>
                              <p:par>
                                <p:cTn id="30" presetID="23" presetClass="entr" presetSubtype="32" fill="hold" nodeType="withEffect">
                                  <p:stCondLst>
                                    <p:cond delay="750"/>
                                  </p:stCondLst>
                                  <p:childTnLst>
                                    <p:set>
                                      <p:cBhvr>
                                        <p:cTn id="31" dur="1" fill="hold">
                                          <p:stCondLst>
                                            <p:cond delay="0"/>
                                          </p:stCondLst>
                                        </p:cTn>
                                        <p:tgtEl>
                                          <p:spTgt spid="6"/>
                                        </p:tgtEl>
                                        <p:attrNameLst>
                                          <p:attrName>style.visibility</p:attrName>
                                        </p:attrNameLst>
                                      </p:cBhvr>
                                      <p:to>
                                        <p:strVal val="visible"/>
                                      </p:to>
                                    </p:set>
                                    <p:anim calcmode="lin" valueType="num">
                                      <p:cBhvr>
                                        <p:cTn id="32" dur="750" fill="hold"/>
                                        <p:tgtEl>
                                          <p:spTgt spid="6"/>
                                        </p:tgtEl>
                                        <p:attrNameLst>
                                          <p:attrName>ppt_w</p:attrName>
                                        </p:attrNameLst>
                                      </p:cBhvr>
                                      <p:tavLst>
                                        <p:tav tm="0">
                                          <p:val>
                                            <p:strVal val="4*#ppt_w"/>
                                          </p:val>
                                        </p:tav>
                                        <p:tav tm="100000">
                                          <p:val>
                                            <p:strVal val="#ppt_w"/>
                                          </p:val>
                                        </p:tav>
                                      </p:tavLst>
                                    </p:anim>
                                    <p:anim calcmode="lin" valueType="num">
                                      <p:cBhvr>
                                        <p:cTn id="33" dur="750" fill="hold"/>
                                        <p:tgtEl>
                                          <p:spTgt spid="6"/>
                                        </p:tgtEl>
                                        <p:attrNameLst>
                                          <p:attrName>ppt_h</p:attrName>
                                        </p:attrNameLst>
                                      </p:cBhvr>
                                      <p:tavLst>
                                        <p:tav tm="0">
                                          <p:val>
                                            <p:strVal val="4*#ppt_h"/>
                                          </p:val>
                                        </p:tav>
                                        <p:tav tm="100000">
                                          <p:val>
                                            <p:strVal val="#ppt_h"/>
                                          </p:val>
                                        </p:tav>
                                      </p:tavLst>
                                    </p:anim>
                                  </p:childTnLst>
                                </p:cTn>
                              </p:par>
                            </p:childTnLst>
                          </p:cTn>
                        </p:par>
                        <p:par>
                          <p:cTn id="34" fill="hold">
                            <p:stCondLst>
                              <p:cond delay="1500"/>
                            </p:stCondLst>
                            <p:childTnLst>
                              <p:par>
                                <p:cTn id="35" presetID="26" presetClass="emph" presetSubtype="0" fill="hold" nodeType="afterEffect">
                                  <p:stCondLst>
                                    <p:cond delay="0"/>
                                  </p:stCondLst>
                                  <p:childTnLst>
                                    <p:animEffect transition="out" filter="fade">
                                      <p:cBhvr>
                                        <p:cTn id="36" dur="500" tmFilter="0, 0; .2, .5; .8, .5; 1, 0"/>
                                        <p:tgtEl>
                                          <p:spTgt spid="3"/>
                                        </p:tgtEl>
                                      </p:cBhvr>
                                    </p:animEffect>
                                    <p:animScale>
                                      <p:cBhvr>
                                        <p:cTn id="37" dur="250" autoRev="1" fill="hold"/>
                                        <p:tgtEl>
                                          <p:spTgt spid="3"/>
                                        </p:tgtEl>
                                      </p:cBhvr>
                                      <p:by x="105000" y="105000"/>
                                    </p:animScale>
                                  </p:childTnLst>
                                </p:cTn>
                              </p:par>
                              <p:par>
                                <p:cTn id="38" presetID="26" presetClass="emph" presetSubtype="0" fill="hold" nodeType="withEffect">
                                  <p:stCondLst>
                                    <p:cond delay="250"/>
                                  </p:stCondLst>
                                  <p:childTnLst>
                                    <p:animEffect transition="out" filter="fade">
                                      <p:cBhvr>
                                        <p:cTn id="39" dur="500" tmFilter="0, 0; .2, .5; .8, .5; 1, 0"/>
                                        <p:tgtEl>
                                          <p:spTgt spid="4"/>
                                        </p:tgtEl>
                                      </p:cBhvr>
                                    </p:animEffect>
                                    <p:animScale>
                                      <p:cBhvr>
                                        <p:cTn id="40" dur="250" autoRev="1" fill="hold"/>
                                        <p:tgtEl>
                                          <p:spTgt spid="4"/>
                                        </p:tgtEl>
                                      </p:cBhvr>
                                      <p:by x="105000" y="105000"/>
                                    </p:animScale>
                                  </p:childTnLst>
                                </p:cTn>
                              </p:par>
                              <p:par>
                                <p:cTn id="41" presetID="26" presetClass="emph" presetSubtype="0" fill="hold" nodeType="withEffect">
                                  <p:stCondLst>
                                    <p:cond delay="500"/>
                                  </p:stCondLst>
                                  <p:childTnLst>
                                    <p:animEffect transition="out" filter="fade">
                                      <p:cBhvr>
                                        <p:cTn id="42" dur="500" tmFilter="0, 0; .2, .5; .8, .5; 1, 0"/>
                                        <p:tgtEl>
                                          <p:spTgt spid="5"/>
                                        </p:tgtEl>
                                      </p:cBhvr>
                                    </p:animEffect>
                                    <p:animScale>
                                      <p:cBhvr>
                                        <p:cTn id="43" dur="250" autoRev="1" fill="hold"/>
                                        <p:tgtEl>
                                          <p:spTgt spid="5"/>
                                        </p:tgtEl>
                                      </p:cBhvr>
                                      <p:by x="105000" y="105000"/>
                                    </p:animScale>
                                  </p:childTnLst>
                                </p:cTn>
                              </p:par>
                              <p:par>
                                <p:cTn id="44" presetID="26" presetClass="emph" presetSubtype="0" fill="hold" nodeType="withEffect">
                                  <p:stCondLst>
                                    <p:cond delay="750"/>
                                  </p:stCondLst>
                                  <p:childTnLst>
                                    <p:animEffect transition="out" filter="fade">
                                      <p:cBhvr>
                                        <p:cTn id="45" dur="500" tmFilter="0, 0; .2, .5; .8, .5; 1, 0"/>
                                        <p:tgtEl>
                                          <p:spTgt spid="6"/>
                                        </p:tgtEl>
                                      </p:cBhvr>
                                    </p:animEffect>
                                    <p:animScale>
                                      <p:cBhvr>
                                        <p:cTn id="46" dur="250" autoRev="1" fill="hold"/>
                                        <p:tgtEl>
                                          <p:spTgt spid="6"/>
                                        </p:tgtEl>
                                      </p:cBhvr>
                                      <p:by x="105000" y="105000"/>
                                    </p:animScale>
                                  </p:childTnLst>
                                </p:cTn>
                              </p:par>
                            </p:childTnLst>
                          </p:cTn>
                        </p:par>
                        <p:par>
                          <p:cTn id="47" fill="hold">
                            <p:stCondLst>
                              <p:cond delay="2000"/>
                            </p:stCondLst>
                            <p:childTnLst>
                              <p:par>
                                <p:cTn id="48" presetID="25" presetClass="entr" presetSubtype="0" fill="hold" nodeType="afterEffect">
                                  <p:stCondLst>
                                    <p:cond delay="0"/>
                                  </p:stCondLst>
                                  <p:childTnLst>
                                    <p:set>
                                      <p:cBhvr>
                                        <p:cTn id="49" dur="1" fill="hold">
                                          <p:stCondLst>
                                            <p:cond delay="0"/>
                                          </p:stCondLst>
                                        </p:cTn>
                                        <p:tgtEl>
                                          <p:spTgt spid="50"/>
                                        </p:tgtEl>
                                        <p:attrNameLst>
                                          <p:attrName>style.visibility</p:attrName>
                                        </p:attrNameLst>
                                      </p:cBhvr>
                                      <p:to>
                                        <p:strVal val="visible"/>
                                      </p:to>
                                    </p:set>
                                    <p:anim calcmode="lin" valueType="num">
                                      <p:cBhvr>
                                        <p:cTn id="50" dur="500" decel="50000" fill="hold">
                                          <p:stCondLst>
                                            <p:cond delay="0"/>
                                          </p:stCondLst>
                                        </p:cTn>
                                        <p:tgtEl>
                                          <p:spTgt spid="50"/>
                                        </p:tgtEl>
                                        <p:attrNameLst>
                                          <p:attrName>style.rotation</p:attrName>
                                        </p:attrNameLst>
                                      </p:cBhvr>
                                      <p:tavLst>
                                        <p:tav tm="0">
                                          <p:val>
                                            <p:fltVal val="-90"/>
                                          </p:val>
                                        </p:tav>
                                        <p:tav tm="100000">
                                          <p:val>
                                            <p:fltVal val="0"/>
                                          </p:val>
                                        </p:tav>
                                      </p:tavLst>
                                    </p:anim>
                                    <p:anim calcmode="lin" valueType="num">
                                      <p:cBhvr>
                                        <p:cTn id="51" dur="500" decel="50000" fill="hold">
                                          <p:stCondLst>
                                            <p:cond delay="0"/>
                                          </p:stCondLst>
                                        </p:cTn>
                                        <p:tgtEl>
                                          <p:spTgt spid="50"/>
                                        </p:tgtEl>
                                        <p:attrNameLst>
                                          <p:attrName>ppt_w</p:attrName>
                                        </p:attrNameLst>
                                      </p:cBhvr>
                                      <p:tavLst>
                                        <p:tav tm="0">
                                          <p:val>
                                            <p:strVal val="#ppt_w"/>
                                          </p:val>
                                        </p:tav>
                                        <p:tav tm="100000">
                                          <p:val>
                                            <p:strVal val="#ppt_w*.05"/>
                                          </p:val>
                                        </p:tav>
                                      </p:tavLst>
                                    </p:anim>
                                    <p:anim calcmode="lin" valueType="num">
                                      <p:cBhvr>
                                        <p:cTn id="52" dur="500" accel="50000" fill="hold">
                                          <p:stCondLst>
                                            <p:cond delay="500"/>
                                          </p:stCondLst>
                                        </p:cTn>
                                        <p:tgtEl>
                                          <p:spTgt spid="50"/>
                                        </p:tgtEl>
                                        <p:attrNameLst>
                                          <p:attrName>ppt_w</p:attrName>
                                        </p:attrNameLst>
                                      </p:cBhvr>
                                      <p:tavLst>
                                        <p:tav tm="0">
                                          <p:val>
                                            <p:strVal val="#ppt_w*.05"/>
                                          </p:val>
                                        </p:tav>
                                        <p:tav tm="100000">
                                          <p:val>
                                            <p:strVal val="#ppt_w"/>
                                          </p:val>
                                        </p:tav>
                                      </p:tavLst>
                                    </p:anim>
                                    <p:anim calcmode="lin" valueType="num">
                                      <p:cBhvr>
                                        <p:cTn id="53" dur="1000" fill="hold"/>
                                        <p:tgtEl>
                                          <p:spTgt spid="50"/>
                                        </p:tgtEl>
                                        <p:attrNameLst>
                                          <p:attrName>ppt_h</p:attrName>
                                        </p:attrNameLst>
                                      </p:cBhvr>
                                      <p:tavLst>
                                        <p:tav tm="0">
                                          <p:val>
                                            <p:strVal val="#ppt_h"/>
                                          </p:val>
                                        </p:tav>
                                        <p:tav tm="100000">
                                          <p:val>
                                            <p:strVal val="#ppt_h"/>
                                          </p:val>
                                        </p:tav>
                                      </p:tavLst>
                                    </p:anim>
                                    <p:anim calcmode="lin" valueType="num">
                                      <p:cBhvr>
                                        <p:cTn id="54" dur="500" decel="50000" fill="hold">
                                          <p:stCondLst>
                                            <p:cond delay="0"/>
                                          </p:stCondLst>
                                        </p:cTn>
                                        <p:tgtEl>
                                          <p:spTgt spid="50"/>
                                        </p:tgtEl>
                                        <p:attrNameLst>
                                          <p:attrName>ppt_x</p:attrName>
                                        </p:attrNameLst>
                                      </p:cBhvr>
                                      <p:tavLst>
                                        <p:tav tm="0">
                                          <p:val>
                                            <p:strVal val="#ppt_x+.4"/>
                                          </p:val>
                                        </p:tav>
                                        <p:tav tm="100000">
                                          <p:val>
                                            <p:strVal val="#ppt_x"/>
                                          </p:val>
                                        </p:tav>
                                      </p:tavLst>
                                    </p:anim>
                                    <p:anim calcmode="lin" valueType="num">
                                      <p:cBhvr>
                                        <p:cTn id="55" dur="500" decel="50000" fill="hold">
                                          <p:stCondLst>
                                            <p:cond delay="0"/>
                                          </p:stCondLst>
                                        </p:cTn>
                                        <p:tgtEl>
                                          <p:spTgt spid="50"/>
                                        </p:tgtEl>
                                        <p:attrNameLst>
                                          <p:attrName>ppt_y</p:attrName>
                                        </p:attrNameLst>
                                      </p:cBhvr>
                                      <p:tavLst>
                                        <p:tav tm="0">
                                          <p:val>
                                            <p:strVal val="#ppt_y-.2"/>
                                          </p:val>
                                        </p:tav>
                                        <p:tav tm="100000">
                                          <p:val>
                                            <p:strVal val="#ppt_y+.1"/>
                                          </p:val>
                                        </p:tav>
                                      </p:tavLst>
                                    </p:anim>
                                    <p:anim calcmode="lin" valueType="num">
                                      <p:cBhvr>
                                        <p:cTn id="56" dur="500" accel="50000" fill="hold">
                                          <p:stCondLst>
                                            <p:cond delay="500"/>
                                          </p:stCondLst>
                                        </p:cTn>
                                        <p:tgtEl>
                                          <p:spTgt spid="50"/>
                                        </p:tgtEl>
                                        <p:attrNameLst>
                                          <p:attrName>ppt_y</p:attrName>
                                        </p:attrNameLst>
                                      </p:cBhvr>
                                      <p:tavLst>
                                        <p:tav tm="0">
                                          <p:val>
                                            <p:strVal val="#ppt_y+.1"/>
                                          </p:val>
                                        </p:tav>
                                        <p:tav tm="100000">
                                          <p:val>
                                            <p:strVal val="#ppt_y"/>
                                          </p:val>
                                        </p:tav>
                                      </p:tavLst>
                                    </p:anim>
                                    <p:animEffect transition="in" filter="fade">
                                      <p:cBhvr>
                                        <p:cTn id="57" dur="1000" decel="50000">
                                          <p:stCondLst>
                                            <p:cond delay="0"/>
                                          </p:stCondLst>
                                        </p:cTn>
                                        <p:tgtEl>
                                          <p:spTgt spid="5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 grpId="0" bldLvl="0" animBg="1"/>
      <p:bldP spid="38" grpId="0" bldLvl="0" animBg="1"/>
      <p:bldP spid="39" grpId="0" bldLvl="0" animBg="1"/>
      <p:bldP spid="40" grpId="0" bldLvl="0" animBg="1"/>
    </p:bldLst>
  </p:timing>
</p:sld>
</file>

<file path=ppt/slides/slide3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0" name="Rectangle 2">
            <a:extLst>
              <a:ext uri="{FF2B5EF4-FFF2-40B4-BE49-F238E27FC236}">
                <a16:creationId xmlns:a16="http://schemas.microsoft.com/office/drawing/2014/main" id="{247C0AE3-C66D-4F52-9CBE-573EB3EFF51D}"/>
              </a:ext>
            </a:extLst>
          </p:cNvPr>
          <p:cNvSpPr>
            <a:spLocks noGrp="1" noChangeArrowheads="1"/>
          </p:cNvSpPr>
          <p:nvPr>
            <p:ph type="body" idx="1"/>
          </p:nvPr>
        </p:nvSpPr>
        <p:spPr>
          <a:xfrm>
            <a:off x="1524000" y="1143000"/>
            <a:ext cx="9144000" cy="5715000"/>
          </a:xfrm>
        </p:spPr>
        <p:txBody>
          <a:bodyPr/>
          <a:lstStyle/>
          <a:p>
            <a:pPr eaLnBrk="1" hangingPunct="1">
              <a:lnSpc>
                <a:spcPct val="80000"/>
              </a:lnSpc>
            </a:pPr>
            <a:r>
              <a:rPr lang="en-US" altLang="zh-CN" sz="1600"/>
              <a:t> </a:t>
            </a:r>
            <a:endParaRPr lang="en-US" altLang="zh-CN" sz="1600" b="1"/>
          </a:p>
          <a:p>
            <a:pPr eaLnBrk="1" hangingPunct="1">
              <a:lnSpc>
                <a:spcPct val="80000"/>
              </a:lnSpc>
            </a:pPr>
            <a:r>
              <a:rPr lang="zh-CN" altLang="en-US" sz="1600" b="1"/>
              <a:t>学习方式：</a:t>
            </a:r>
            <a:r>
              <a:rPr lang="zh-CN" altLang="en-US" b="1">
                <a:ea typeface="黑体" panose="02010609060101010101" pitchFamily="49" charset="-122"/>
              </a:rPr>
              <a:t>全国招生  函授学习  权威双证  国际互认</a:t>
            </a:r>
            <a:endParaRPr lang="zh-CN" altLang="en-US" sz="1600" b="1"/>
          </a:p>
          <a:p>
            <a:pPr eaLnBrk="1" hangingPunct="1">
              <a:lnSpc>
                <a:spcPct val="80000"/>
              </a:lnSpc>
            </a:pPr>
            <a:endParaRPr lang="en-US" altLang="zh-CN" sz="1600" b="1"/>
          </a:p>
          <a:p>
            <a:pPr eaLnBrk="1" hangingPunct="1">
              <a:lnSpc>
                <a:spcPct val="80000"/>
              </a:lnSpc>
            </a:pPr>
            <a:r>
              <a:rPr lang="zh-CN" altLang="en-US" sz="1600" b="1"/>
              <a:t>认证项目：注册</a:t>
            </a:r>
            <a:r>
              <a:rPr lang="en-US" altLang="zh-CN" sz="1600" b="1"/>
              <a:t> </a:t>
            </a:r>
            <a:r>
              <a:rPr lang="zh-CN" altLang="en-US" sz="1600" b="1"/>
              <a:t>职业经理、人力资源总监、品质经理、生产经理、营销策划师、物流经理、</a:t>
            </a:r>
            <a:endParaRPr lang="en-US" altLang="zh-CN" sz="1600" b="1"/>
          </a:p>
          <a:p>
            <a:pPr eaLnBrk="1" hangingPunct="1">
              <a:lnSpc>
                <a:spcPct val="80000"/>
              </a:lnSpc>
            </a:pPr>
            <a:r>
              <a:rPr lang="zh-CN" altLang="en-US" sz="1600" b="1"/>
              <a:t>          项目经理、企业管理咨询师、企业总经理、营销经理、财务总监、酒店经理、企业培训师</a:t>
            </a:r>
            <a:endParaRPr lang="en-US" altLang="zh-CN" sz="1600" b="1"/>
          </a:p>
          <a:p>
            <a:pPr eaLnBrk="1" hangingPunct="1">
              <a:lnSpc>
                <a:spcPct val="80000"/>
              </a:lnSpc>
            </a:pPr>
            <a:r>
              <a:rPr lang="zh-CN" altLang="en-US" sz="1600" b="1"/>
              <a:t>          采购经理、</a:t>
            </a:r>
            <a:r>
              <a:rPr lang="en-US" altLang="zh-CN" sz="1600" b="1"/>
              <a:t>IE</a:t>
            </a:r>
            <a:r>
              <a:rPr lang="zh-CN" altLang="en-US" sz="1600" b="1"/>
              <a:t>工业工程师、医院管理、行政总监、市场总监、工厂管理、服装企业管理、</a:t>
            </a:r>
            <a:endParaRPr lang="en-US" altLang="zh-CN" sz="1600" b="1"/>
          </a:p>
          <a:p>
            <a:pPr eaLnBrk="1" hangingPunct="1">
              <a:lnSpc>
                <a:spcPct val="80000"/>
              </a:lnSpc>
            </a:pPr>
            <a:r>
              <a:rPr lang="zh-CN" altLang="en-US" sz="1600" b="1"/>
              <a:t>          六西格玛管理师、车间主管、经济管理师、生产运营管理师、精益管理师等</a:t>
            </a:r>
            <a:r>
              <a:rPr lang="en-US" altLang="zh-CN" sz="1600" b="1"/>
              <a:t>MBA</a:t>
            </a:r>
            <a:r>
              <a:rPr lang="zh-CN" altLang="en-US" sz="1600" b="1"/>
              <a:t>等认证。</a:t>
            </a:r>
          </a:p>
          <a:p>
            <a:pPr eaLnBrk="1" hangingPunct="1">
              <a:lnSpc>
                <a:spcPct val="80000"/>
              </a:lnSpc>
            </a:pPr>
            <a:endParaRPr lang="zh-CN" altLang="en-US" sz="1600" b="1"/>
          </a:p>
          <a:p>
            <a:pPr eaLnBrk="1" hangingPunct="1">
              <a:lnSpc>
                <a:spcPct val="80000"/>
              </a:lnSpc>
            </a:pPr>
            <a:r>
              <a:rPr lang="zh-CN" altLang="en-US" sz="1600" b="1"/>
              <a:t>颁发双证：经理资格证</a:t>
            </a:r>
            <a:r>
              <a:rPr lang="en-US" altLang="zh-CN" sz="1600" b="1"/>
              <a:t>+MBA</a:t>
            </a:r>
            <a:r>
              <a:rPr lang="zh-CN" altLang="en-US" sz="1600" b="1"/>
              <a:t>研修证</a:t>
            </a:r>
            <a:r>
              <a:rPr lang="en-US" altLang="zh-CN" sz="1600" b="1"/>
              <a:t>+</a:t>
            </a:r>
            <a:r>
              <a:rPr lang="zh-CN" altLang="en-US" sz="1600" b="1"/>
              <a:t>全套学籍档案</a:t>
            </a:r>
          </a:p>
          <a:p>
            <a:pPr eaLnBrk="1" hangingPunct="1">
              <a:lnSpc>
                <a:spcPct val="80000"/>
              </a:lnSpc>
            </a:pPr>
            <a:r>
              <a:rPr lang="zh-CN" altLang="en-US" sz="1600" b="1"/>
              <a:t>收费标准  ：</a:t>
            </a:r>
            <a:r>
              <a:rPr lang="zh-CN" altLang="en-US" sz="2400" b="1"/>
              <a:t>仅收取</a:t>
            </a:r>
            <a:r>
              <a:rPr lang="en-US" altLang="zh-CN" sz="2400" b="1"/>
              <a:t>1280</a:t>
            </a:r>
            <a:r>
              <a:rPr lang="zh-CN" altLang="en-US" sz="2400" b="1"/>
              <a:t>元</a:t>
            </a:r>
            <a:r>
              <a:rPr lang="zh-CN" altLang="en-US" sz="1600" b="1"/>
              <a:t>       招生网址： </a:t>
            </a:r>
            <a:r>
              <a:rPr lang="en-US" altLang="zh-CN" b="1">
                <a:hlinkClick r:id="rId2"/>
              </a:rPr>
              <a:t>www.mhjy.net</a:t>
            </a:r>
            <a:endParaRPr lang="en-US" altLang="zh-CN" b="1"/>
          </a:p>
          <a:p>
            <a:pPr eaLnBrk="1" hangingPunct="1">
              <a:lnSpc>
                <a:spcPct val="80000"/>
              </a:lnSpc>
              <a:buFontTx/>
              <a:buNone/>
            </a:pPr>
            <a:r>
              <a:rPr lang="en-US" altLang="zh-CN" b="1"/>
              <a:t>    </a:t>
            </a:r>
            <a:r>
              <a:rPr lang="zh-CN" altLang="en-US" sz="1600" b="1"/>
              <a:t>报名电话：</a:t>
            </a:r>
            <a:r>
              <a:rPr lang="en-US" altLang="zh-CN" sz="1600" b="1"/>
              <a:t>13684609885    0451—88342620 </a:t>
            </a:r>
          </a:p>
          <a:p>
            <a:pPr eaLnBrk="1" hangingPunct="1">
              <a:lnSpc>
                <a:spcPct val="80000"/>
              </a:lnSpc>
              <a:buFontTx/>
              <a:buNone/>
            </a:pPr>
            <a:r>
              <a:rPr lang="en-US" altLang="zh-CN" sz="1600" b="1"/>
              <a:t>        </a:t>
            </a:r>
            <a:r>
              <a:rPr lang="zh-CN" altLang="en-US" sz="1600" b="1"/>
              <a:t>微信公众号：</a:t>
            </a:r>
            <a:r>
              <a:rPr lang="en-US" altLang="zh-CN" sz="1600" b="1"/>
              <a:t>MHJY1998   </a:t>
            </a:r>
            <a:r>
              <a:rPr lang="zh-CN" altLang="en-US" sz="1600" b="1"/>
              <a:t>微信客服：</a:t>
            </a:r>
            <a:r>
              <a:rPr lang="en-US" altLang="zh-CN" sz="1600" b="1"/>
              <a:t>122285053    </a:t>
            </a:r>
            <a:r>
              <a:rPr lang="zh-CN" altLang="en-US" sz="1600" b="1"/>
              <a:t>咨询邮箱：</a:t>
            </a:r>
            <a:r>
              <a:rPr lang="en-US" altLang="zh-CN" sz="1600" b="1">
                <a:hlinkClick r:id="rId3"/>
              </a:rPr>
              <a:t>xchy007@163.com</a:t>
            </a:r>
            <a:r>
              <a:rPr lang="en-US" altLang="zh-CN" sz="1600" b="1"/>
              <a:t>   </a:t>
            </a:r>
          </a:p>
          <a:p>
            <a:pPr eaLnBrk="1" hangingPunct="1">
              <a:lnSpc>
                <a:spcPct val="80000"/>
              </a:lnSpc>
              <a:buFontTx/>
              <a:buNone/>
            </a:pPr>
            <a:r>
              <a:rPr lang="en-US" altLang="zh-CN" sz="1600" b="1"/>
              <a:t>        </a:t>
            </a:r>
            <a:r>
              <a:rPr lang="zh-CN" altLang="en-US" sz="1600" b="1"/>
              <a:t>咨询教师</a:t>
            </a:r>
            <a:r>
              <a:rPr lang="en-US" altLang="zh-CN" sz="1600" b="1"/>
              <a:t>: </a:t>
            </a:r>
            <a:r>
              <a:rPr lang="zh-CN" altLang="en-US" sz="1600" b="1"/>
              <a:t>王海涛 郑毅 </a:t>
            </a:r>
          </a:p>
          <a:p>
            <a:pPr eaLnBrk="1" hangingPunct="1">
              <a:lnSpc>
                <a:spcPct val="80000"/>
              </a:lnSpc>
            </a:pPr>
            <a:endParaRPr lang="zh-CN" altLang="en-US" sz="1600" b="1"/>
          </a:p>
          <a:p>
            <a:pPr algn="r" eaLnBrk="1" hangingPunct="1">
              <a:lnSpc>
                <a:spcPct val="80000"/>
              </a:lnSpc>
              <a:buFontTx/>
              <a:buNone/>
            </a:pPr>
            <a:r>
              <a:rPr lang="zh-CN" altLang="en-US" sz="1800" b="1"/>
              <a:t>颁证单位：中国经济管理大学</a:t>
            </a:r>
          </a:p>
          <a:p>
            <a:pPr algn="r" eaLnBrk="1" hangingPunct="1">
              <a:lnSpc>
                <a:spcPct val="80000"/>
              </a:lnSpc>
            </a:pPr>
            <a:r>
              <a:rPr lang="zh-CN" altLang="en-US" sz="1800" b="1"/>
              <a:t>主办单位：哈尔滨美华企业管理有限公司</a:t>
            </a:r>
            <a:endParaRPr lang="en-US" altLang="zh-CN" sz="1800" b="1"/>
          </a:p>
        </p:txBody>
      </p:sp>
      <p:sp>
        <p:nvSpPr>
          <p:cNvPr id="2051" name="WordArt 4">
            <a:extLst>
              <a:ext uri="{FF2B5EF4-FFF2-40B4-BE49-F238E27FC236}">
                <a16:creationId xmlns:a16="http://schemas.microsoft.com/office/drawing/2014/main" id="{AEA8057C-8A5B-4D9B-8B3D-EE2041C19333}"/>
              </a:ext>
            </a:extLst>
          </p:cNvPr>
          <p:cNvSpPr>
            <a:spLocks noChangeArrowheads="1" noChangeShapeType="1" noTextEdit="1"/>
          </p:cNvSpPr>
          <p:nvPr/>
        </p:nvSpPr>
        <p:spPr bwMode="auto">
          <a:xfrm flipH="1">
            <a:off x="13596938" y="5373688"/>
            <a:ext cx="215900" cy="412750"/>
          </a:xfrm>
          <a:prstGeom prst="rect">
            <a:avLst/>
          </a:prstGeom>
        </p:spPr>
        <p:txBody>
          <a:bodyPr wrap="none" fromWordArt="1">
            <a:prstTxWarp prst="textSlantUp">
              <a:avLst>
                <a:gd name="adj" fmla="val 32056"/>
              </a:avLst>
            </a:prstTxWarp>
          </a:bodyPr>
          <a:lstStyle/>
          <a:p>
            <a:pPr algn="ctr"/>
            <a:endParaRPr lang="zh-CN" altLang="en-US" kern="10">
              <a:ln w="9525">
                <a:solidFill>
                  <a:srgbClr val="FF0000"/>
                </a:solidFill>
                <a:round/>
                <a:headEnd/>
                <a:tailEnd/>
              </a:ln>
              <a:solidFill>
                <a:srgbClr val="FF0000"/>
              </a:solidFill>
              <a:effectLst>
                <a:outerShdw dist="53882" dir="2700000" algn="ctr" rotWithShape="0">
                  <a:srgbClr val="9999FF">
                    <a:alpha val="79999"/>
                  </a:srgbClr>
                </a:outerShdw>
              </a:effectLst>
              <a:latin typeface="华文新魏" panose="02010800040101010101" pitchFamily="2" charset="-122"/>
              <a:ea typeface="华文新魏" panose="02010800040101010101" pitchFamily="2" charset="-122"/>
            </a:endParaRPr>
          </a:p>
        </p:txBody>
      </p:sp>
      <p:sp>
        <p:nvSpPr>
          <p:cNvPr id="2052" name="Rectangle 7">
            <a:extLst>
              <a:ext uri="{FF2B5EF4-FFF2-40B4-BE49-F238E27FC236}">
                <a16:creationId xmlns:a16="http://schemas.microsoft.com/office/drawing/2014/main" id="{FA5C6CA4-6732-4ACA-AAB3-4AD14E81607C}"/>
              </a:ext>
            </a:extLst>
          </p:cNvPr>
          <p:cNvSpPr>
            <a:spLocks noGrp="1" noChangeArrowheads="1"/>
          </p:cNvSpPr>
          <p:nvPr>
            <p:ph type="title"/>
          </p:nvPr>
        </p:nvSpPr>
        <p:spPr/>
        <p:txBody>
          <a:bodyPr/>
          <a:lstStyle/>
          <a:p>
            <a:pPr eaLnBrk="1" hangingPunct="1"/>
            <a:br>
              <a:rPr lang="en-US" altLang="zh-CN" sz="4000">
                <a:solidFill>
                  <a:srgbClr val="FF0000"/>
                </a:solidFill>
              </a:rPr>
            </a:br>
            <a:endParaRPr lang="en-US" altLang="zh-CN" sz="4000">
              <a:solidFill>
                <a:srgbClr val="FF0000"/>
              </a:solidFill>
            </a:endParaRPr>
          </a:p>
        </p:txBody>
      </p:sp>
      <p:sp>
        <p:nvSpPr>
          <p:cNvPr id="3080" name="WordArt 8">
            <a:extLst>
              <a:ext uri="{FF2B5EF4-FFF2-40B4-BE49-F238E27FC236}">
                <a16:creationId xmlns:a16="http://schemas.microsoft.com/office/drawing/2014/main" id="{A6F5C521-9032-47A1-912D-A7ED97CC7AF1}"/>
              </a:ext>
            </a:extLst>
          </p:cNvPr>
          <p:cNvSpPr>
            <a:spLocks noChangeArrowheads="1" noChangeShapeType="1" noTextEdit="1"/>
          </p:cNvSpPr>
          <p:nvPr/>
        </p:nvSpPr>
        <p:spPr bwMode="auto">
          <a:xfrm>
            <a:off x="1919288" y="357166"/>
            <a:ext cx="8105802" cy="1000132"/>
          </a:xfrm>
          <a:prstGeom prst="rect">
            <a:avLst/>
          </a:prstGeom>
        </p:spPr>
        <p:txBody>
          <a:bodyPr wrap="none" fromWordArt="1">
            <a:prstTxWarp prst="textPlain">
              <a:avLst>
                <a:gd name="adj" fmla="val 50000"/>
              </a:avLst>
            </a:prstTxWarp>
          </a:bodyPr>
          <a:lstStyle/>
          <a:p>
            <a:pPr algn="ctr" eaLnBrk="1" hangingPunct="1">
              <a:defRPr/>
            </a:pPr>
            <a:r>
              <a:rPr lang="zh-CN" altLang="en-US" sz="3600" b="1" kern="10" dirty="0">
                <a:ln w="9525">
                  <a:solidFill>
                    <a:srgbClr val="FF0000"/>
                  </a:solidFill>
                  <a:round/>
                  <a:headEnd/>
                  <a:tailEnd/>
                </a:ln>
                <a:solidFill>
                  <a:srgbClr val="FF0000"/>
                </a:solidFill>
                <a:latin typeface="黑体"/>
                <a:ea typeface="黑体"/>
              </a:rPr>
              <a:t>全国迷你型</a:t>
            </a:r>
            <a:r>
              <a:rPr lang="en-US" altLang="zh-CN" sz="3600" b="1" kern="10" dirty="0">
                <a:ln w="9525">
                  <a:solidFill>
                    <a:srgbClr val="FF0000"/>
                  </a:solidFill>
                  <a:round/>
                  <a:headEnd/>
                  <a:tailEnd/>
                </a:ln>
                <a:solidFill>
                  <a:srgbClr val="FF0000"/>
                </a:solidFill>
                <a:latin typeface="黑体"/>
                <a:ea typeface="黑体"/>
              </a:rPr>
              <a:t>MBA</a:t>
            </a:r>
            <a:r>
              <a:rPr lang="zh-CN" altLang="en-US" sz="3600" b="1" kern="10" dirty="0">
                <a:ln w="9525">
                  <a:solidFill>
                    <a:srgbClr val="FF0000"/>
                  </a:solidFill>
                  <a:round/>
                  <a:headEnd/>
                  <a:tailEnd/>
                </a:ln>
                <a:solidFill>
                  <a:srgbClr val="FF0000"/>
                </a:solidFill>
                <a:latin typeface="黑体"/>
                <a:ea typeface="黑体"/>
              </a:rPr>
              <a:t>职业经理双证班</a:t>
            </a:r>
          </a:p>
        </p:txBody>
      </p:sp>
    </p:spTree>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文本框 2"/>
          <p:cNvSpPr txBox="1"/>
          <p:nvPr/>
        </p:nvSpPr>
        <p:spPr>
          <a:xfrm>
            <a:off x="1442720" y="1745615"/>
            <a:ext cx="4500245" cy="4831080"/>
          </a:xfrm>
          <a:prstGeom prst="rect">
            <a:avLst/>
          </a:prstGeom>
          <a:noFill/>
        </p:spPr>
        <p:txBody>
          <a:bodyPr wrap="square" rtlCol="0">
            <a:spAutoFit/>
          </a:bodyPr>
          <a:lstStyle/>
          <a:p>
            <a:pPr>
              <a:lnSpc>
                <a:spcPct val="200000"/>
              </a:lnSpc>
              <a:defRPr/>
            </a:pPr>
            <a:r>
              <a:rPr lang="zh-CN" altLang="en-US" sz="2800">
                <a:solidFill>
                  <a:srgbClr val="365B7C"/>
                </a:solidFill>
                <a:latin typeface="楷体" panose="02010609060101010101" pitchFamily="49" charset="-122"/>
                <a:ea typeface="楷体" panose="02010609060101010101" pitchFamily="49" charset="-122"/>
                <a:cs typeface="楷体" panose="02010609060101010101" pitchFamily="49" charset="-122"/>
                <a:sym typeface="+mn-ea"/>
              </a:rPr>
              <a:t>二、内部因素</a:t>
            </a:r>
          </a:p>
          <a:p>
            <a:pPr eaLnBrk="1" hangingPunct="1">
              <a:lnSpc>
                <a:spcPct val="200000"/>
              </a:lnSpc>
            </a:pPr>
            <a:r>
              <a:rPr lang="en-US" altLang="zh-CN" sz="2800">
                <a:solidFill>
                  <a:schemeClr val="tx1"/>
                </a:solidFill>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800">
                <a:solidFill>
                  <a:schemeClr val="tx1"/>
                </a:solidFill>
                <a:latin typeface="楷体" panose="02010609060101010101" pitchFamily="49" charset="-122"/>
                <a:ea typeface="楷体" panose="02010609060101010101" pitchFamily="49" charset="-122"/>
                <a:cs typeface="楷体" panose="02010609060101010101" pitchFamily="49" charset="-122"/>
                <a:sym typeface="+mn-ea"/>
              </a:rPr>
              <a:t>一</a:t>
            </a:r>
            <a:r>
              <a:rPr lang="en-US" altLang="zh-CN" sz="2800">
                <a:solidFill>
                  <a:schemeClr val="tx1"/>
                </a:solidFill>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800">
                <a:solidFill>
                  <a:schemeClr val="tx1"/>
                </a:solidFill>
                <a:latin typeface="楷体" panose="02010609060101010101" pitchFamily="49" charset="-122"/>
                <a:ea typeface="楷体" panose="02010609060101010101" pitchFamily="49" charset="-122"/>
                <a:cs typeface="楷体" panose="02010609060101010101" pitchFamily="49" charset="-122"/>
                <a:sym typeface="+mn-ea"/>
              </a:rPr>
              <a:t>企业形象和文化</a:t>
            </a:r>
            <a:endParaRPr lang="zh-CN" altLang="en-US" sz="2800">
              <a:solidFill>
                <a:schemeClr val="tx1"/>
              </a:solidFill>
              <a:latin typeface="楷体" panose="02010609060101010101" pitchFamily="49" charset="-122"/>
              <a:ea typeface="楷体" panose="02010609060101010101" pitchFamily="49" charset="-122"/>
              <a:cs typeface="楷体" panose="02010609060101010101" pitchFamily="49" charset="-122"/>
            </a:endParaRPr>
          </a:p>
          <a:p>
            <a:pPr eaLnBrk="1" hangingPunct="1">
              <a:lnSpc>
                <a:spcPct val="200000"/>
              </a:lnSpc>
            </a:pPr>
            <a:r>
              <a:rPr lang="en-US" altLang="zh-CN" sz="2800">
                <a:solidFill>
                  <a:schemeClr val="tx1"/>
                </a:solidFill>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800">
                <a:solidFill>
                  <a:schemeClr val="tx1"/>
                </a:solidFill>
                <a:latin typeface="楷体" panose="02010609060101010101" pitchFamily="49" charset="-122"/>
                <a:ea typeface="楷体" panose="02010609060101010101" pitchFamily="49" charset="-122"/>
                <a:cs typeface="楷体" panose="02010609060101010101" pitchFamily="49" charset="-122"/>
                <a:sym typeface="+mn-ea"/>
              </a:rPr>
              <a:t>二</a:t>
            </a:r>
            <a:r>
              <a:rPr lang="en-US" altLang="zh-CN" sz="2800">
                <a:solidFill>
                  <a:schemeClr val="tx1"/>
                </a:solidFill>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800">
                <a:solidFill>
                  <a:schemeClr val="tx1"/>
                </a:solidFill>
                <a:latin typeface="楷体" panose="02010609060101010101" pitchFamily="49" charset="-122"/>
                <a:ea typeface="楷体" panose="02010609060101010101" pitchFamily="49" charset="-122"/>
                <a:cs typeface="楷体" panose="02010609060101010101" pitchFamily="49" charset="-122"/>
                <a:sym typeface="+mn-ea"/>
              </a:rPr>
              <a:t>企业发展阶段</a:t>
            </a:r>
            <a:endParaRPr lang="zh-CN" altLang="en-US" sz="2800">
              <a:solidFill>
                <a:schemeClr val="tx1"/>
              </a:solidFill>
              <a:latin typeface="楷体" panose="02010609060101010101" pitchFamily="49" charset="-122"/>
              <a:ea typeface="楷体" panose="02010609060101010101" pitchFamily="49" charset="-122"/>
              <a:cs typeface="楷体" panose="02010609060101010101" pitchFamily="49" charset="-122"/>
            </a:endParaRPr>
          </a:p>
          <a:p>
            <a:pPr eaLnBrk="1" hangingPunct="1">
              <a:lnSpc>
                <a:spcPct val="200000"/>
              </a:lnSpc>
            </a:pPr>
            <a:r>
              <a:rPr lang="en-US" altLang="zh-CN" sz="2800">
                <a:solidFill>
                  <a:schemeClr val="tx1"/>
                </a:solidFill>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800">
                <a:solidFill>
                  <a:schemeClr val="tx1"/>
                </a:solidFill>
                <a:latin typeface="楷体" panose="02010609060101010101" pitchFamily="49" charset="-122"/>
                <a:ea typeface="楷体" panose="02010609060101010101" pitchFamily="49" charset="-122"/>
                <a:cs typeface="楷体" panose="02010609060101010101" pitchFamily="49" charset="-122"/>
                <a:sym typeface="+mn-ea"/>
              </a:rPr>
              <a:t>三</a:t>
            </a:r>
            <a:r>
              <a:rPr lang="en-US" altLang="zh-CN" sz="2800">
                <a:solidFill>
                  <a:schemeClr val="tx1"/>
                </a:solidFill>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800">
                <a:solidFill>
                  <a:schemeClr val="tx1"/>
                </a:solidFill>
                <a:latin typeface="楷体" panose="02010609060101010101" pitchFamily="49" charset="-122"/>
                <a:ea typeface="楷体" panose="02010609060101010101" pitchFamily="49" charset="-122"/>
                <a:cs typeface="楷体" panose="02010609060101010101" pitchFamily="49" charset="-122"/>
                <a:sym typeface="+mn-ea"/>
              </a:rPr>
              <a:t>企业招聘政策</a:t>
            </a:r>
            <a:endParaRPr lang="zh-CN" altLang="en-US" sz="2800">
              <a:solidFill>
                <a:schemeClr val="tx1"/>
              </a:solidFill>
              <a:latin typeface="楷体" panose="02010609060101010101" pitchFamily="49" charset="-122"/>
              <a:ea typeface="楷体" panose="02010609060101010101" pitchFamily="49" charset="-122"/>
              <a:cs typeface="楷体" panose="02010609060101010101" pitchFamily="49" charset="-122"/>
            </a:endParaRPr>
          </a:p>
          <a:p>
            <a:pPr eaLnBrk="1" hangingPunct="1">
              <a:lnSpc>
                <a:spcPct val="200000"/>
              </a:lnSpc>
            </a:pPr>
            <a:r>
              <a:rPr lang="en-US" altLang="zh-CN" sz="2800">
                <a:solidFill>
                  <a:schemeClr val="tx1"/>
                </a:solidFill>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800">
                <a:solidFill>
                  <a:schemeClr val="tx1"/>
                </a:solidFill>
                <a:latin typeface="楷体" panose="02010609060101010101" pitchFamily="49" charset="-122"/>
                <a:ea typeface="楷体" panose="02010609060101010101" pitchFamily="49" charset="-122"/>
                <a:cs typeface="楷体" panose="02010609060101010101" pitchFamily="49" charset="-122"/>
                <a:sym typeface="+mn-ea"/>
              </a:rPr>
              <a:t>四</a:t>
            </a:r>
            <a:r>
              <a:rPr lang="en-US" altLang="zh-CN" sz="2800">
                <a:solidFill>
                  <a:schemeClr val="tx1"/>
                </a:solidFill>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800">
                <a:solidFill>
                  <a:schemeClr val="tx1"/>
                </a:solidFill>
                <a:latin typeface="楷体" panose="02010609060101010101" pitchFamily="49" charset="-122"/>
                <a:ea typeface="楷体" panose="02010609060101010101" pitchFamily="49" charset="-122"/>
                <a:cs typeface="楷体" panose="02010609060101010101" pitchFamily="49" charset="-122"/>
                <a:sym typeface="+mn-ea"/>
              </a:rPr>
              <a:t>薪酬福利制度</a:t>
            </a:r>
            <a:endParaRPr lang="zh-CN" altLang="en-US" sz="2800">
              <a:solidFill>
                <a:schemeClr val="tx1"/>
              </a:solidFill>
              <a:latin typeface="楷体" panose="02010609060101010101" pitchFamily="49" charset="-122"/>
              <a:ea typeface="楷体" panose="02010609060101010101" pitchFamily="49" charset="-122"/>
              <a:cs typeface="楷体" panose="02010609060101010101" pitchFamily="49" charset="-122"/>
            </a:endParaRPr>
          </a:p>
          <a:p>
            <a:pPr>
              <a:defRPr/>
            </a:pPr>
            <a:endParaRPr lang="zh-CN" altLang="en-US" sz="2800">
              <a:solidFill>
                <a:schemeClr val="tx1"/>
              </a:solidFill>
              <a:latin typeface="楷体" panose="02010609060101010101" pitchFamily="49" charset="-122"/>
              <a:ea typeface="楷体" panose="02010609060101010101" pitchFamily="49" charset="-122"/>
              <a:cs typeface="楷体" panose="02010609060101010101" pitchFamily="49" charset="-122"/>
            </a:endParaRPr>
          </a:p>
        </p:txBody>
      </p:sp>
      <p:cxnSp>
        <p:nvCxnSpPr>
          <p:cNvPr id="158" name="直接连接符 157"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CxnSpPr/>
          <p:nvPr/>
        </p:nvCxnSpPr>
        <p:spPr>
          <a:xfrm>
            <a:off x="3246755" y="1273810"/>
            <a:ext cx="6868795" cy="12065"/>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162" name="椭圆 161"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flipH="1">
            <a:off x="2686180" y="813581"/>
            <a:ext cx="157493" cy="157493"/>
          </a:xfrm>
          <a:prstGeom prst="ellipse">
            <a:avLst/>
          </a:prstGeom>
          <a:solidFill>
            <a:srgbClr val="D06F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3" name="椭圆 162"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flipH="1">
            <a:off x="2686180" y="335956"/>
            <a:ext cx="321030" cy="321030"/>
          </a:xfrm>
          <a:prstGeom prst="ellipse">
            <a:avLst/>
          </a:prstGeom>
          <a:solidFill>
            <a:srgbClr val="966481"/>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4" name="椭圆 163"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flipH="1">
            <a:off x="2991678" y="806317"/>
            <a:ext cx="219803" cy="219803"/>
          </a:xfrm>
          <a:prstGeom prst="ellipse">
            <a:avLst/>
          </a:prstGeom>
          <a:solidFill>
            <a:srgbClr val="365B7C"/>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5" name="椭圆 164"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flipH="1">
            <a:off x="2031169" y="697840"/>
            <a:ext cx="164852" cy="164852"/>
          </a:xfrm>
          <a:prstGeom prst="ellipse">
            <a:avLst/>
          </a:prstGeom>
          <a:solidFill>
            <a:srgbClr val="F779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0" name="椭圆 169"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10997734" y="806238"/>
            <a:ext cx="157493" cy="157493"/>
          </a:xfrm>
          <a:prstGeom prst="ellipse">
            <a:avLst/>
          </a:prstGeom>
          <a:solidFill>
            <a:srgbClr val="D06F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1" name="椭圆 170"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10676082" y="376238"/>
            <a:ext cx="321030" cy="321030"/>
          </a:xfrm>
          <a:prstGeom prst="ellipse">
            <a:avLst/>
          </a:prstGeom>
          <a:solidFill>
            <a:srgbClr val="966481"/>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2" name="椭圆 171"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a:off x="10603891" y="806594"/>
            <a:ext cx="219803" cy="219803"/>
          </a:xfrm>
          <a:prstGeom prst="ellipse">
            <a:avLst/>
          </a:prstGeom>
          <a:solidFill>
            <a:srgbClr val="365B7C"/>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3" name="椭圆 172"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a:off x="11389481" y="698117"/>
            <a:ext cx="164852" cy="164852"/>
          </a:xfrm>
          <a:prstGeom prst="ellipse">
            <a:avLst/>
          </a:prstGeom>
          <a:solidFill>
            <a:srgbClr val="F779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文本框 5"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txBox="1"/>
          <p:nvPr/>
        </p:nvSpPr>
        <p:spPr>
          <a:xfrm>
            <a:off x="3246755" y="639445"/>
            <a:ext cx="6798945" cy="521970"/>
          </a:xfrm>
          <a:prstGeom prst="rect">
            <a:avLst/>
          </a:prstGeom>
          <a:noFill/>
        </p:spPr>
        <p:txBody>
          <a:bodyPr wrap="square" rtlCol="0">
            <a:spAutoFit/>
          </a:bodyPr>
          <a:lstStyle/>
          <a:p>
            <a:pPr algn="l"/>
            <a:r>
              <a:rPr lang="en-US" altLang="zh-CN" sz="2800" b="1" spc="500" dirty="0">
                <a:solidFill>
                  <a:schemeClr val="bg1">
                    <a:lumMod val="50000"/>
                  </a:schemeClr>
                </a:solidFill>
                <a:latin typeface="微软雅黑" panose="020B0503020204020204" pitchFamily="34" charset="-122"/>
                <a:ea typeface="微软雅黑" panose="020B0503020204020204" pitchFamily="34" charset="-122"/>
                <a:cs typeface="Arial" panose="020B0604020202020204" pitchFamily="34" charset="0"/>
                <a:sym typeface="+mn-ea"/>
              </a:rPr>
              <a:t> </a:t>
            </a:r>
            <a:r>
              <a:rPr lang="zh-CN" sz="2800" b="1" spc="500" dirty="0">
                <a:solidFill>
                  <a:schemeClr val="bg1">
                    <a:lumMod val="50000"/>
                  </a:schemeClr>
                </a:solidFill>
                <a:latin typeface="微软雅黑" panose="020B0503020204020204" pitchFamily="34" charset="-122"/>
                <a:ea typeface="微软雅黑" panose="020B0503020204020204" pitchFamily="34" charset="-122"/>
                <a:cs typeface="Arial" panose="020B0604020202020204" pitchFamily="34" charset="0"/>
                <a:sym typeface="+mn-ea"/>
              </a:rPr>
              <a:t>招聘因素及招聘录用法律风险认知</a:t>
            </a:r>
            <a:endParaRPr lang="zh-CN" sz="2800" b="1" spc="500" dirty="0">
              <a:solidFill>
                <a:schemeClr val="bg1">
                  <a:lumMod val="50000"/>
                </a:schemeClr>
              </a:solidFill>
              <a:latin typeface="微软雅黑" panose="020B0503020204020204" pitchFamily="34" charset="-122"/>
              <a:ea typeface="微软雅黑" panose="020B0503020204020204" pitchFamily="34" charset="-122"/>
              <a:cs typeface="Arial" panose="020B0604020202020204" pitchFamily="34" charset="0"/>
            </a:endParaRPr>
          </a:p>
        </p:txBody>
      </p:sp>
      <p:pic>
        <p:nvPicPr>
          <p:cNvPr id="4" name="图片 3" descr="&amp;pky8427065347&amp;"/>
          <p:cNvPicPr>
            <a:picLocks noChangeAspect="1"/>
          </p:cNvPicPr>
          <p:nvPr/>
        </p:nvPicPr>
        <p:blipFill>
          <a:blip r:embed="rId2"/>
          <a:stretch>
            <a:fillRect/>
          </a:stretch>
        </p:blipFill>
        <p:spPr>
          <a:xfrm>
            <a:off x="5611495" y="2168525"/>
            <a:ext cx="6377305" cy="4257675"/>
          </a:xfrm>
          <a:prstGeom prst="rect">
            <a:avLst/>
          </a:prstGeom>
        </p:spPr>
      </p:pic>
    </p:spTree>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7" name="组合 16"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GrpSpPr/>
          <p:nvPr/>
        </p:nvGrpSpPr>
        <p:grpSpPr>
          <a:xfrm>
            <a:off x="171280" y="169033"/>
            <a:ext cx="1891633" cy="1891633"/>
            <a:chOff x="831765" y="1948847"/>
            <a:chExt cx="1891633" cy="1891633"/>
          </a:xfrm>
        </p:grpSpPr>
        <p:grpSp>
          <p:nvGrpSpPr>
            <p:cNvPr id="18" name="组合 17"/>
            <p:cNvGrpSpPr/>
            <p:nvPr/>
          </p:nvGrpSpPr>
          <p:grpSpPr>
            <a:xfrm>
              <a:off x="831765" y="1948847"/>
              <a:ext cx="1891633" cy="1891633"/>
              <a:chOff x="1375509" y="1976984"/>
              <a:chExt cx="2018000" cy="2018000"/>
            </a:xfrm>
          </p:grpSpPr>
          <p:sp>
            <p:nvSpPr>
              <p:cNvPr id="21" name="椭圆 20" descr="e7d195523061f1c0deeec63e560781cfd59afb0ea006f2a87ABB68BF51EA6619813959095094C18C62A12F549504892A4AAA8C1554C6663626E05CA27F281A14E6983772AFC3FB97135759321DEA3D709AACD122C08E6ED1C77BAD4A88EF4CD28A80260D8F97957F436F83C1F553EF0169027D0DBFA7A77088E1513DBDFC101C4B4DFF310B01A5021663E46B6BC2AAB5"/>
              <p:cNvSpPr>
                <a:spLocks noChangeAspect="1"/>
              </p:cNvSpPr>
              <p:nvPr/>
            </p:nvSpPr>
            <p:spPr>
              <a:xfrm>
                <a:off x="1375509" y="1976984"/>
                <a:ext cx="2018000" cy="2018000"/>
              </a:xfrm>
              <a:prstGeom prst="ellipse">
                <a:avLst/>
              </a:prstGeom>
              <a:gradFill>
                <a:gsLst>
                  <a:gs pos="0">
                    <a:schemeClr val="bg1"/>
                  </a:gs>
                  <a:gs pos="100000">
                    <a:srgbClr val="C7C7C7"/>
                  </a:gs>
                </a:gsLst>
                <a:lin ang="13200000" scaled="0"/>
              </a:gradFill>
              <a:ln w="22225">
                <a:solidFill>
                  <a:schemeClr val="bg1"/>
                </a:solidFill>
              </a:ln>
              <a:effectLst>
                <a:outerShdw blurRad="393700" dist="1270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2" name="任意多边形 16"/>
              <p:cNvSpPr/>
              <p:nvPr/>
            </p:nvSpPr>
            <p:spPr>
              <a:xfrm rot="5400000">
                <a:off x="1220020" y="2637800"/>
                <a:ext cx="1007034" cy="694933"/>
              </a:xfrm>
              <a:custGeom>
                <a:avLst/>
                <a:gdLst>
                  <a:gd name="connsiteX0" fmla="*/ 0 w 1007034"/>
                  <a:gd name="connsiteY0" fmla="*/ 555348 h 694933"/>
                  <a:gd name="connsiteX1" fmla="*/ 322102 w 1007034"/>
                  <a:gd name="connsiteY1" fmla="*/ 0 h 694933"/>
                  <a:gd name="connsiteX2" fmla="*/ 392164 w 1007034"/>
                  <a:gd name="connsiteY2" fmla="*/ 21748 h 694933"/>
                  <a:gd name="connsiteX3" fmla="*/ 503517 w 1007034"/>
                  <a:gd name="connsiteY3" fmla="*/ 32974 h 694933"/>
                  <a:gd name="connsiteX4" fmla="*/ 614869 w 1007034"/>
                  <a:gd name="connsiteY4" fmla="*/ 21748 h 694933"/>
                  <a:gd name="connsiteX5" fmla="*/ 684932 w 1007034"/>
                  <a:gd name="connsiteY5" fmla="*/ 0 h 694933"/>
                  <a:gd name="connsiteX6" fmla="*/ 1007034 w 1007034"/>
                  <a:gd name="connsiteY6" fmla="*/ 555347 h 694933"/>
                  <a:gd name="connsiteX7" fmla="*/ 895766 w 1007034"/>
                  <a:gd name="connsiteY7" fmla="*/ 615742 h 694933"/>
                  <a:gd name="connsiteX8" fmla="*/ 503516 w 1007034"/>
                  <a:gd name="connsiteY8" fmla="*/ 694933 h 694933"/>
                  <a:gd name="connsiteX9" fmla="*/ 111266 w 1007034"/>
                  <a:gd name="connsiteY9" fmla="*/ 615742 h 694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07034" h="694933">
                    <a:moveTo>
                      <a:pt x="0" y="555348"/>
                    </a:moveTo>
                    <a:lnTo>
                      <a:pt x="322102" y="0"/>
                    </a:lnTo>
                    <a:lnTo>
                      <a:pt x="392164" y="21748"/>
                    </a:lnTo>
                    <a:cubicBezTo>
                      <a:pt x="428132" y="29108"/>
                      <a:pt x="465373" y="32974"/>
                      <a:pt x="503517" y="32974"/>
                    </a:cubicBezTo>
                    <a:cubicBezTo>
                      <a:pt x="541660" y="32974"/>
                      <a:pt x="578901" y="29108"/>
                      <a:pt x="614869" y="21748"/>
                    </a:cubicBezTo>
                    <a:lnTo>
                      <a:pt x="684932" y="0"/>
                    </a:lnTo>
                    <a:lnTo>
                      <a:pt x="1007034" y="555347"/>
                    </a:lnTo>
                    <a:lnTo>
                      <a:pt x="895766" y="615742"/>
                    </a:lnTo>
                    <a:cubicBezTo>
                      <a:pt x="775204" y="666735"/>
                      <a:pt x="642653" y="694933"/>
                      <a:pt x="503516" y="694933"/>
                    </a:cubicBezTo>
                    <a:cubicBezTo>
                      <a:pt x="364379" y="694933"/>
                      <a:pt x="231828" y="666735"/>
                      <a:pt x="111266" y="615742"/>
                    </a:cubicBezTo>
                    <a:close/>
                  </a:path>
                </a:pathLst>
              </a:custGeom>
              <a:solidFill>
                <a:srgbClr val="365B7C"/>
              </a:solidFill>
              <a:ln>
                <a:noFill/>
              </a:ln>
              <a:effectLst>
                <a:innerShdw blurRad="63500" dist="381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20" name="Freeform 48"/>
            <p:cNvSpPr>
              <a:spLocks noEditPoints="1"/>
            </p:cNvSpPr>
            <p:nvPr/>
          </p:nvSpPr>
          <p:spPr bwMode="auto">
            <a:xfrm>
              <a:off x="1822373" y="2622634"/>
              <a:ext cx="490056" cy="469081"/>
            </a:xfrm>
            <a:custGeom>
              <a:avLst/>
              <a:gdLst>
                <a:gd name="T0" fmla="*/ 419 w 628"/>
                <a:gd name="T1" fmla="*/ 232 h 600"/>
                <a:gd name="T2" fmla="*/ 411 w 628"/>
                <a:gd name="T3" fmla="*/ 249 h 600"/>
                <a:gd name="T4" fmla="*/ 408 w 628"/>
                <a:gd name="T5" fmla="*/ 261 h 600"/>
                <a:gd name="T6" fmla="*/ 409 w 628"/>
                <a:gd name="T7" fmla="*/ 283 h 600"/>
                <a:gd name="T8" fmla="*/ 417 w 628"/>
                <a:gd name="T9" fmla="*/ 304 h 600"/>
                <a:gd name="T10" fmla="*/ 424 w 628"/>
                <a:gd name="T11" fmla="*/ 315 h 600"/>
                <a:gd name="T12" fmla="*/ 441 w 628"/>
                <a:gd name="T13" fmla="*/ 330 h 600"/>
                <a:gd name="T14" fmla="*/ 453 w 628"/>
                <a:gd name="T15" fmla="*/ 335 h 600"/>
                <a:gd name="T16" fmla="*/ 478 w 628"/>
                <a:gd name="T17" fmla="*/ 200 h 600"/>
                <a:gd name="T18" fmla="*/ 449 w 628"/>
                <a:gd name="T19" fmla="*/ 206 h 600"/>
                <a:gd name="T20" fmla="*/ 433 w 628"/>
                <a:gd name="T21" fmla="*/ 216 h 600"/>
                <a:gd name="T22" fmla="*/ 425 w 628"/>
                <a:gd name="T23" fmla="*/ 224 h 600"/>
                <a:gd name="T24" fmla="*/ 384 w 628"/>
                <a:gd name="T25" fmla="*/ 70 h 600"/>
                <a:gd name="T26" fmla="*/ 314 w 628"/>
                <a:gd name="T27" fmla="*/ 140 h 600"/>
                <a:gd name="T28" fmla="*/ 379 w 628"/>
                <a:gd name="T29" fmla="*/ 283 h 600"/>
                <a:gd name="T30" fmla="*/ 379 w 628"/>
                <a:gd name="T31" fmla="*/ 254 h 600"/>
                <a:gd name="T32" fmla="*/ 359 w 628"/>
                <a:gd name="T33" fmla="*/ 154 h 600"/>
                <a:gd name="T34" fmla="*/ 250 w 628"/>
                <a:gd name="T35" fmla="*/ 270 h 600"/>
                <a:gd name="T36" fmla="*/ 314 w 628"/>
                <a:gd name="T37" fmla="*/ 396 h 600"/>
                <a:gd name="T38" fmla="*/ 282 w 628"/>
                <a:gd name="T39" fmla="*/ 400 h 600"/>
                <a:gd name="T40" fmla="*/ 267 w 628"/>
                <a:gd name="T41" fmla="*/ 382 h 600"/>
                <a:gd name="T42" fmla="*/ 257 w 628"/>
                <a:gd name="T43" fmla="*/ 374 h 600"/>
                <a:gd name="T44" fmla="*/ 214 w 628"/>
                <a:gd name="T45" fmla="*/ 356 h 600"/>
                <a:gd name="T46" fmla="*/ 195 w 628"/>
                <a:gd name="T47" fmla="*/ 354 h 600"/>
                <a:gd name="T48" fmla="*/ 0 w 628"/>
                <a:gd name="T49" fmla="*/ 600 h 600"/>
                <a:gd name="T50" fmla="*/ 83 w 628"/>
                <a:gd name="T51" fmla="*/ 454 h 600"/>
                <a:gd name="T52" fmla="*/ 216 w 628"/>
                <a:gd name="T53" fmla="*/ 454 h 600"/>
                <a:gd name="T54" fmla="*/ 301 w 628"/>
                <a:gd name="T55" fmla="*/ 600 h 600"/>
                <a:gd name="T56" fmla="*/ 282 w 628"/>
                <a:gd name="T57" fmla="*/ 400 h 600"/>
                <a:gd name="T58" fmla="*/ 433 w 628"/>
                <a:gd name="T59" fmla="*/ 354 h 600"/>
                <a:gd name="T60" fmla="*/ 413 w 628"/>
                <a:gd name="T61" fmla="*/ 356 h 600"/>
                <a:gd name="T62" fmla="*/ 361 w 628"/>
                <a:gd name="T63" fmla="*/ 382 h 600"/>
                <a:gd name="T64" fmla="*/ 353 w 628"/>
                <a:gd name="T65" fmla="*/ 391 h 600"/>
                <a:gd name="T66" fmla="*/ 389 w 628"/>
                <a:gd name="T67" fmla="*/ 600 h 600"/>
                <a:gd name="T68" fmla="*/ 410 w 628"/>
                <a:gd name="T69" fmla="*/ 600 h 600"/>
                <a:gd name="T70" fmla="*/ 564 w 628"/>
                <a:gd name="T71" fmla="*/ 454 h 600"/>
                <a:gd name="T72" fmla="*/ 628 w 628"/>
                <a:gd name="T73" fmla="*/ 460 h 600"/>
                <a:gd name="T74" fmla="*/ 151 w 628"/>
                <a:gd name="T75" fmla="*/ 340 h 600"/>
                <a:gd name="T76" fmla="*/ 186 w 628"/>
                <a:gd name="T77" fmla="*/ 330 h 600"/>
                <a:gd name="T78" fmla="*/ 196 w 628"/>
                <a:gd name="T79" fmla="*/ 323 h 600"/>
                <a:gd name="T80" fmla="*/ 216 w 628"/>
                <a:gd name="T81" fmla="*/ 295 h 600"/>
                <a:gd name="T82" fmla="*/ 219 w 628"/>
                <a:gd name="T83" fmla="*/ 281 h 600"/>
                <a:gd name="T84" fmla="*/ 219 w 628"/>
                <a:gd name="T85" fmla="*/ 258 h 600"/>
                <a:gd name="T86" fmla="*/ 214 w 628"/>
                <a:gd name="T87" fmla="*/ 241 h 600"/>
                <a:gd name="T88" fmla="*/ 208 w 628"/>
                <a:gd name="T89" fmla="*/ 231 h 600"/>
                <a:gd name="T90" fmla="*/ 195 w 628"/>
                <a:gd name="T91" fmla="*/ 217 h 600"/>
                <a:gd name="T92" fmla="*/ 186 w 628"/>
                <a:gd name="T93" fmla="*/ 210 h 600"/>
                <a:gd name="T94" fmla="*/ 151 w 628"/>
                <a:gd name="T95" fmla="*/ 200 h 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28" h="600">
                  <a:moveTo>
                    <a:pt x="425" y="224"/>
                  </a:moveTo>
                  <a:cubicBezTo>
                    <a:pt x="423" y="226"/>
                    <a:pt x="421" y="229"/>
                    <a:pt x="420" y="231"/>
                  </a:cubicBezTo>
                  <a:cubicBezTo>
                    <a:pt x="419" y="231"/>
                    <a:pt x="419" y="232"/>
                    <a:pt x="419" y="232"/>
                  </a:cubicBezTo>
                  <a:cubicBezTo>
                    <a:pt x="418" y="234"/>
                    <a:pt x="416" y="236"/>
                    <a:pt x="415" y="239"/>
                  </a:cubicBezTo>
                  <a:cubicBezTo>
                    <a:pt x="415" y="240"/>
                    <a:pt x="414" y="240"/>
                    <a:pt x="414" y="241"/>
                  </a:cubicBezTo>
                  <a:cubicBezTo>
                    <a:pt x="413" y="244"/>
                    <a:pt x="412" y="246"/>
                    <a:pt x="411" y="249"/>
                  </a:cubicBezTo>
                  <a:cubicBezTo>
                    <a:pt x="411" y="249"/>
                    <a:pt x="411" y="250"/>
                    <a:pt x="411" y="250"/>
                  </a:cubicBezTo>
                  <a:cubicBezTo>
                    <a:pt x="410" y="253"/>
                    <a:pt x="409" y="255"/>
                    <a:pt x="409" y="258"/>
                  </a:cubicBezTo>
                  <a:cubicBezTo>
                    <a:pt x="409" y="259"/>
                    <a:pt x="409" y="260"/>
                    <a:pt x="408" y="261"/>
                  </a:cubicBezTo>
                  <a:cubicBezTo>
                    <a:pt x="408" y="264"/>
                    <a:pt x="408" y="267"/>
                    <a:pt x="408" y="270"/>
                  </a:cubicBezTo>
                  <a:cubicBezTo>
                    <a:pt x="408" y="274"/>
                    <a:pt x="408" y="278"/>
                    <a:pt x="409" y="281"/>
                  </a:cubicBezTo>
                  <a:cubicBezTo>
                    <a:pt x="409" y="282"/>
                    <a:pt x="409" y="283"/>
                    <a:pt x="409" y="283"/>
                  </a:cubicBezTo>
                  <a:cubicBezTo>
                    <a:pt x="410" y="287"/>
                    <a:pt x="411" y="290"/>
                    <a:pt x="412" y="293"/>
                  </a:cubicBezTo>
                  <a:cubicBezTo>
                    <a:pt x="412" y="294"/>
                    <a:pt x="412" y="294"/>
                    <a:pt x="412" y="295"/>
                  </a:cubicBezTo>
                  <a:cubicBezTo>
                    <a:pt x="414" y="298"/>
                    <a:pt x="415" y="301"/>
                    <a:pt x="417" y="304"/>
                  </a:cubicBezTo>
                  <a:cubicBezTo>
                    <a:pt x="417" y="305"/>
                    <a:pt x="417" y="305"/>
                    <a:pt x="418" y="306"/>
                  </a:cubicBezTo>
                  <a:cubicBezTo>
                    <a:pt x="420" y="309"/>
                    <a:pt x="422" y="312"/>
                    <a:pt x="424" y="315"/>
                  </a:cubicBezTo>
                  <a:cubicBezTo>
                    <a:pt x="424" y="315"/>
                    <a:pt x="424" y="315"/>
                    <a:pt x="424" y="315"/>
                  </a:cubicBezTo>
                  <a:cubicBezTo>
                    <a:pt x="427" y="318"/>
                    <a:pt x="429" y="320"/>
                    <a:pt x="432" y="323"/>
                  </a:cubicBezTo>
                  <a:cubicBezTo>
                    <a:pt x="432" y="323"/>
                    <a:pt x="432" y="323"/>
                    <a:pt x="432" y="323"/>
                  </a:cubicBezTo>
                  <a:cubicBezTo>
                    <a:pt x="435" y="326"/>
                    <a:pt x="438" y="328"/>
                    <a:pt x="441" y="330"/>
                  </a:cubicBezTo>
                  <a:cubicBezTo>
                    <a:pt x="442" y="330"/>
                    <a:pt x="442" y="330"/>
                    <a:pt x="442" y="330"/>
                  </a:cubicBezTo>
                  <a:cubicBezTo>
                    <a:pt x="446" y="332"/>
                    <a:pt x="449" y="334"/>
                    <a:pt x="452" y="335"/>
                  </a:cubicBezTo>
                  <a:cubicBezTo>
                    <a:pt x="453" y="335"/>
                    <a:pt x="453" y="335"/>
                    <a:pt x="453" y="335"/>
                  </a:cubicBezTo>
                  <a:cubicBezTo>
                    <a:pt x="461" y="338"/>
                    <a:pt x="469" y="340"/>
                    <a:pt x="478" y="340"/>
                  </a:cubicBezTo>
                  <a:cubicBezTo>
                    <a:pt x="516" y="340"/>
                    <a:pt x="547" y="309"/>
                    <a:pt x="547" y="270"/>
                  </a:cubicBezTo>
                  <a:cubicBezTo>
                    <a:pt x="547" y="231"/>
                    <a:pt x="516" y="200"/>
                    <a:pt x="478" y="200"/>
                  </a:cubicBezTo>
                  <a:cubicBezTo>
                    <a:pt x="468" y="200"/>
                    <a:pt x="458" y="202"/>
                    <a:pt x="450" y="206"/>
                  </a:cubicBezTo>
                  <a:cubicBezTo>
                    <a:pt x="450" y="206"/>
                    <a:pt x="450" y="206"/>
                    <a:pt x="450" y="206"/>
                  </a:cubicBezTo>
                  <a:cubicBezTo>
                    <a:pt x="449" y="206"/>
                    <a:pt x="449" y="206"/>
                    <a:pt x="449" y="206"/>
                  </a:cubicBezTo>
                  <a:cubicBezTo>
                    <a:pt x="446" y="208"/>
                    <a:pt x="444" y="209"/>
                    <a:pt x="442" y="210"/>
                  </a:cubicBezTo>
                  <a:cubicBezTo>
                    <a:pt x="441" y="210"/>
                    <a:pt x="441" y="211"/>
                    <a:pt x="440" y="211"/>
                  </a:cubicBezTo>
                  <a:cubicBezTo>
                    <a:pt x="438" y="213"/>
                    <a:pt x="435" y="215"/>
                    <a:pt x="433" y="216"/>
                  </a:cubicBezTo>
                  <a:cubicBezTo>
                    <a:pt x="433" y="217"/>
                    <a:pt x="432" y="217"/>
                    <a:pt x="432" y="217"/>
                  </a:cubicBezTo>
                  <a:cubicBezTo>
                    <a:pt x="430" y="219"/>
                    <a:pt x="428" y="221"/>
                    <a:pt x="426" y="223"/>
                  </a:cubicBezTo>
                  <a:cubicBezTo>
                    <a:pt x="426" y="223"/>
                    <a:pt x="425" y="224"/>
                    <a:pt x="425" y="224"/>
                  </a:cubicBezTo>
                  <a:close/>
                  <a:moveTo>
                    <a:pt x="314" y="140"/>
                  </a:moveTo>
                  <a:lnTo>
                    <a:pt x="314" y="140"/>
                  </a:lnTo>
                  <a:cubicBezTo>
                    <a:pt x="353" y="140"/>
                    <a:pt x="384" y="108"/>
                    <a:pt x="384" y="70"/>
                  </a:cubicBezTo>
                  <a:cubicBezTo>
                    <a:pt x="384" y="31"/>
                    <a:pt x="353" y="0"/>
                    <a:pt x="314" y="0"/>
                  </a:cubicBezTo>
                  <a:cubicBezTo>
                    <a:pt x="275" y="0"/>
                    <a:pt x="244" y="31"/>
                    <a:pt x="244" y="70"/>
                  </a:cubicBezTo>
                  <a:cubicBezTo>
                    <a:pt x="244" y="108"/>
                    <a:pt x="275" y="140"/>
                    <a:pt x="314" y="140"/>
                  </a:cubicBezTo>
                  <a:close/>
                  <a:moveTo>
                    <a:pt x="379" y="336"/>
                  </a:moveTo>
                  <a:lnTo>
                    <a:pt x="379" y="336"/>
                  </a:lnTo>
                  <a:lnTo>
                    <a:pt x="379" y="283"/>
                  </a:lnTo>
                  <a:cubicBezTo>
                    <a:pt x="379" y="279"/>
                    <a:pt x="378" y="274"/>
                    <a:pt x="378" y="270"/>
                  </a:cubicBezTo>
                  <a:cubicBezTo>
                    <a:pt x="378" y="266"/>
                    <a:pt x="379" y="262"/>
                    <a:pt x="379" y="257"/>
                  </a:cubicBezTo>
                  <a:lnTo>
                    <a:pt x="379" y="254"/>
                  </a:lnTo>
                  <a:lnTo>
                    <a:pt x="380" y="254"/>
                  </a:lnTo>
                  <a:cubicBezTo>
                    <a:pt x="385" y="223"/>
                    <a:pt x="404" y="197"/>
                    <a:pt x="431" y="183"/>
                  </a:cubicBezTo>
                  <a:cubicBezTo>
                    <a:pt x="412" y="165"/>
                    <a:pt x="387" y="154"/>
                    <a:pt x="359" y="154"/>
                  </a:cubicBezTo>
                  <a:lnTo>
                    <a:pt x="269" y="154"/>
                  </a:lnTo>
                  <a:cubicBezTo>
                    <a:pt x="241" y="154"/>
                    <a:pt x="216" y="165"/>
                    <a:pt x="197" y="183"/>
                  </a:cubicBezTo>
                  <a:cubicBezTo>
                    <a:pt x="228" y="199"/>
                    <a:pt x="250" y="232"/>
                    <a:pt x="250" y="270"/>
                  </a:cubicBezTo>
                  <a:cubicBezTo>
                    <a:pt x="250" y="278"/>
                    <a:pt x="249" y="285"/>
                    <a:pt x="247" y="293"/>
                  </a:cubicBezTo>
                  <a:lnTo>
                    <a:pt x="247" y="335"/>
                  </a:lnTo>
                  <a:cubicBezTo>
                    <a:pt x="276" y="347"/>
                    <a:pt x="299" y="369"/>
                    <a:pt x="314" y="396"/>
                  </a:cubicBezTo>
                  <a:cubicBezTo>
                    <a:pt x="328" y="369"/>
                    <a:pt x="352" y="348"/>
                    <a:pt x="379" y="336"/>
                  </a:cubicBezTo>
                  <a:close/>
                  <a:moveTo>
                    <a:pt x="282" y="400"/>
                  </a:moveTo>
                  <a:lnTo>
                    <a:pt x="282" y="400"/>
                  </a:lnTo>
                  <a:cubicBezTo>
                    <a:pt x="280" y="397"/>
                    <a:pt x="278" y="394"/>
                    <a:pt x="275" y="391"/>
                  </a:cubicBezTo>
                  <a:cubicBezTo>
                    <a:pt x="275" y="390"/>
                    <a:pt x="274" y="390"/>
                    <a:pt x="274" y="390"/>
                  </a:cubicBezTo>
                  <a:cubicBezTo>
                    <a:pt x="272" y="387"/>
                    <a:pt x="270" y="385"/>
                    <a:pt x="267" y="382"/>
                  </a:cubicBezTo>
                  <a:cubicBezTo>
                    <a:pt x="267" y="382"/>
                    <a:pt x="266" y="382"/>
                    <a:pt x="266" y="381"/>
                  </a:cubicBezTo>
                  <a:cubicBezTo>
                    <a:pt x="263" y="379"/>
                    <a:pt x="261" y="377"/>
                    <a:pt x="258" y="375"/>
                  </a:cubicBezTo>
                  <a:cubicBezTo>
                    <a:pt x="257" y="374"/>
                    <a:pt x="257" y="374"/>
                    <a:pt x="257" y="374"/>
                  </a:cubicBezTo>
                  <a:cubicBezTo>
                    <a:pt x="247" y="367"/>
                    <a:pt x="237" y="362"/>
                    <a:pt x="225" y="359"/>
                  </a:cubicBezTo>
                  <a:cubicBezTo>
                    <a:pt x="223" y="358"/>
                    <a:pt x="220" y="357"/>
                    <a:pt x="218" y="357"/>
                  </a:cubicBezTo>
                  <a:cubicBezTo>
                    <a:pt x="217" y="356"/>
                    <a:pt x="215" y="356"/>
                    <a:pt x="214" y="356"/>
                  </a:cubicBezTo>
                  <a:cubicBezTo>
                    <a:pt x="212" y="356"/>
                    <a:pt x="210" y="355"/>
                    <a:pt x="208" y="355"/>
                  </a:cubicBezTo>
                  <a:cubicBezTo>
                    <a:pt x="207" y="355"/>
                    <a:pt x="206" y="355"/>
                    <a:pt x="205" y="355"/>
                  </a:cubicBezTo>
                  <a:cubicBezTo>
                    <a:pt x="202" y="354"/>
                    <a:pt x="199" y="354"/>
                    <a:pt x="195" y="354"/>
                  </a:cubicBezTo>
                  <a:lnTo>
                    <a:pt x="105" y="354"/>
                  </a:lnTo>
                  <a:cubicBezTo>
                    <a:pt x="47" y="354"/>
                    <a:pt x="0" y="401"/>
                    <a:pt x="0" y="460"/>
                  </a:cubicBezTo>
                  <a:lnTo>
                    <a:pt x="0" y="600"/>
                  </a:lnTo>
                  <a:lnTo>
                    <a:pt x="62" y="600"/>
                  </a:lnTo>
                  <a:lnTo>
                    <a:pt x="62" y="454"/>
                  </a:lnTo>
                  <a:lnTo>
                    <a:pt x="83" y="454"/>
                  </a:lnTo>
                  <a:lnTo>
                    <a:pt x="83" y="600"/>
                  </a:lnTo>
                  <a:lnTo>
                    <a:pt x="216" y="600"/>
                  </a:lnTo>
                  <a:lnTo>
                    <a:pt x="216" y="454"/>
                  </a:lnTo>
                  <a:lnTo>
                    <a:pt x="237" y="454"/>
                  </a:lnTo>
                  <a:lnTo>
                    <a:pt x="237" y="600"/>
                  </a:lnTo>
                  <a:lnTo>
                    <a:pt x="301" y="600"/>
                  </a:lnTo>
                  <a:lnTo>
                    <a:pt x="301" y="460"/>
                  </a:lnTo>
                  <a:cubicBezTo>
                    <a:pt x="301" y="437"/>
                    <a:pt x="294" y="417"/>
                    <a:pt x="282" y="400"/>
                  </a:cubicBezTo>
                  <a:cubicBezTo>
                    <a:pt x="282" y="400"/>
                    <a:pt x="282" y="400"/>
                    <a:pt x="282" y="400"/>
                  </a:cubicBezTo>
                  <a:close/>
                  <a:moveTo>
                    <a:pt x="523" y="354"/>
                  </a:moveTo>
                  <a:lnTo>
                    <a:pt x="523" y="354"/>
                  </a:lnTo>
                  <a:lnTo>
                    <a:pt x="433" y="354"/>
                  </a:lnTo>
                  <a:cubicBezTo>
                    <a:pt x="429" y="354"/>
                    <a:pt x="426" y="354"/>
                    <a:pt x="423" y="355"/>
                  </a:cubicBezTo>
                  <a:cubicBezTo>
                    <a:pt x="422" y="355"/>
                    <a:pt x="421" y="355"/>
                    <a:pt x="420" y="355"/>
                  </a:cubicBezTo>
                  <a:cubicBezTo>
                    <a:pt x="418" y="355"/>
                    <a:pt x="415" y="356"/>
                    <a:pt x="413" y="356"/>
                  </a:cubicBezTo>
                  <a:cubicBezTo>
                    <a:pt x="412" y="356"/>
                    <a:pt x="411" y="356"/>
                    <a:pt x="410" y="357"/>
                  </a:cubicBezTo>
                  <a:cubicBezTo>
                    <a:pt x="408" y="357"/>
                    <a:pt x="405" y="358"/>
                    <a:pt x="403" y="358"/>
                  </a:cubicBezTo>
                  <a:cubicBezTo>
                    <a:pt x="387" y="363"/>
                    <a:pt x="373" y="371"/>
                    <a:pt x="361" y="382"/>
                  </a:cubicBezTo>
                  <a:cubicBezTo>
                    <a:pt x="361" y="382"/>
                    <a:pt x="361" y="382"/>
                    <a:pt x="361" y="383"/>
                  </a:cubicBezTo>
                  <a:cubicBezTo>
                    <a:pt x="358" y="385"/>
                    <a:pt x="356" y="388"/>
                    <a:pt x="353" y="390"/>
                  </a:cubicBezTo>
                  <a:cubicBezTo>
                    <a:pt x="353" y="390"/>
                    <a:pt x="353" y="391"/>
                    <a:pt x="353" y="391"/>
                  </a:cubicBezTo>
                  <a:cubicBezTo>
                    <a:pt x="337" y="409"/>
                    <a:pt x="327" y="433"/>
                    <a:pt x="327" y="460"/>
                  </a:cubicBezTo>
                  <a:lnTo>
                    <a:pt x="327" y="600"/>
                  </a:lnTo>
                  <a:lnTo>
                    <a:pt x="389" y="600"/>
                  </a:lnTo>
                  <a:lnTo>
                    <a:pt x="389" y="454"/>
                  </a:lnTo>
                  <a:lnTo>
                    <a:pt x="410" y="454"/>
                  </a:lnTo>
                  <a:lnTo>
                    <a:pt x="410" y="600"/>
                  </a:lnTo>
                  <a:lnTo>
                    <a:pt x="543" y="600"/>
                  </a:lnTo>
                  <a:lnTo>
                    <a:pt x="543" y="454"/>
                  </a:lnTo>
                  <a:lnTo>
                    <a:pt x="564" y="454"/>
                  </a:lnTo>
                  <a:lnTo>
                    <a:pt x="564" y="600"/>
                  </a:lnTo>
                  <a:lnTo>
                    <a:pt x="628" y="600"/>
                  </a:lnTo>
                  <a:lnTo>
                    <a:pt x="628" y="460"/>
                  </a:lnTo>
                  <a:cubicBezTo>
                    <a:pt x="628" y="401"/>
                    <a:pt x="581" y="354"/>
                    <a:pt x="523" y="354"/>
                  </a:cubicBezTo>
                  <a:close/>
                  <a:moveTo>
                    <a:pt x="151" y="340"/>
                  </a:moveTo>
                  <a:lnTo>
                    <a:pt x="151" y="340"/>
                  </a:lnTo>
                  <a:cubicBezTo>
                    <a:pt x="159" y="340"/>
                    <a:pt x="167" y="338"/>
                    <a:pt x="175" y="335"/>
                  </a:cubicBezTo>
                  <a:cubicBezTo>
                    <a:pt x="175" y="335"/>
                    <a:pt x="175" y="335"/>
                    <a:pt x="176" y="335"/>
                  </a:cubicBezTo>
                  <a:cubicBezTo>
                    <a:pt x="179" y="334"/>
                    <a:pt x="183" y="332"/>
                    <a:pt x="186" y="330"/>
                  </a:cubicBezTo>
                  <a:cubicBezTo>
                    <a:pt x="186" y="330"/>
                    <a:pt x="186" y="330"/>
                    <a:pt x="186" y="330"/>
                  </a:cubicBezTo>
                  <a:cubicBezTo>
                    <a:pt x="190" y="328"/>
                    <a:pt x="193" y="326"/>
                    <a:pt x="196" y="323"/>
                  </a:cubicBezTo>
                  <a:cubicBezTo>
                    <a:pt x="196" y="323"/>
                    <a:pt x="196" y="323"/>
                    <a:pt x="196" y="323"/>
                  </a:cubicBezTo>
                  <a:cubicBezTo>
                    <a:pt x="202" y="318"/>
                    <a:pt x="206" y="312"/>
                    <a:pt x="210" y="306"/>
                  </a:cubicBezTo>
                  <a:cubicBezTo>
                    <a:pt x="211" y="305"/>
                    <a:pt x="211" y="305"/>
                    <a:pt x="211" y="304"/>
                  </a:cubicBezTo>
                  <a:cubicBezTo>
                    <a:pt x="213" y="301"/>
                    <a:pt x="214" y="298"/>
                    <a:pt x="216" y="295"/>
                  </a:cubicBezTo>
                  <a:cubicBezTo>
                    <a:pt x="216" y="294"/>
                    <a:pt x="216" y="294"/>
                    <a:pt x="216" y="293"/>
                  </a:cubicBezTo>
                  <a:cubicBezTo>
                    <a:pt x="217" y="290"/>
                    <a:pt x="218" y="287"/>
                    <a:pt x="219" y="283"/>
                  </a:cubicBezTo>
                  <a:cubicBezTo>
                    <a:pt x="219" y="282"/>
                    <a:pt x="219" y="282"/>
                    <a:pt x="219" y="281"/>
                  </a:cubicBezTo>
                  <a:cubicBezTo>
                    <a:pt x="220" y="278"/>
                    <a:pt x="220" y="274"/>
                    <a:pt x="220" y="270"/>
                  </a:cubicBezTo>
                  <a:cubicBezTo>
                    <a:pt x="220" y="267"/>
                    <a:pt x="220" y="264"/>
                    <a:pt x="220" y="261"/>
                  </a:cubicBezTo>
                  <a:cubicBezTo>
                    <a:pt x="219" y="260"/>
                    <a:pt x="219" y="259"/>
                    <a:pt x="219" y="258"/>
                  </a:cubicBezTo>
                  <a:cubicBezTo>
                    <a:pt x="219" y="255"/>
                    <a:pt x="218" y="252"/>
                    <a:pt x="217" y="250"/>
                  </a:cubicBezTo>
                  <a:cubicBezTo>
                    <a:pt x="217" y="249"/>
                    <a:pt x="217" y="249"/>
                    <a:pt x="217" y="249"/>
                  </a:cubicBezTo>
                  <a:cubicBezTo>
                    <a:pt x="216" y="246"/>
                    <a:pt x="215" y="244"/>
                    <a:pt x="214" y="241"/>
                  </a:cubicBezTo>
                  <a:cubicBezTo>
                    <a:pt x="214" y="240"/>
                    <a:pt x="213" y="240"/>
                    <a:pt x="213" y="239"/>
                  </a:cubicBezTo>
                  <a:cubicBezTo>
                    <a:pt x="212" y="236"/>
                    <a:pt x="210" y="234"/>
                    <a:pt x="209" y="231"/>
                  </a:cubicBezTo>
                  <a:lnTo>
                    <a:pt x="208" y="231"/>
                  </a:lnTo>
                  <a:cubicBezTo>
                    <a:pt x="207" y="229"/>
                    <a:pt x="205" y="226"/>
                    <a:pt x="203" y="224"/>
                  </a:cubicBezTo>
                  <a:cubicBezTo>
                    <a:pt x="203" y="224"/>
                    <a:pt x="202" y="223"/>
                    <a:pt x="202" y="223"/>
                  </a:cubicBezTo>
                  <a:cubicBezTo>
                    <a:pt x="200" y="221"/>
                    <a:pt x="198" y="219"/>
                    <a:pt x="195" y="217"/>
                  </a:cubicBezTo>
                  <a:cubicBezTo>
                    <a:pt x="195" y="217"/>
                    <a:pt x="195" y="217"/>
                    <a:pt x="195" y="216"/>
                  </a:cubicBezTo>
                  <a:cubicBezTo>
                    <a:pt x="193" y="215"/>
                    <a:pt x="190" y="213"/>
                    <a:pt x="188" y="211"/>
                  </a:cubicBezTo>
                  <a:cubicBezTo>
                    <a:pt x="187" y="211"/>
                    <a:pt x="187" y="210"/>
                    <a:pt x="186" y="210"/>
                  </a:cubicBezTo>
                  <a:cubicBezTo>
                    <a:pt x="184" y="209"/>
                    <a:pt x="181" y="207"/>
                    <a:pt x="179" y="206"/>
                  </a:cubicBezTo>
                  <a:cubicBezTo>
                    <a:pt x="179" y="206"/>
                    <a:pt x="178" y="206"/>
                    <a:pt x="178" y="206"/>
                  </a:cubicBezTo>
                  <a:cubicBezTo>
                    <a:pt x="170" y="202"/>
                    <a:pt x="160" y="200"/>
                    <a:pt x="151" y="200"/>
                  </a:cubicBezTo>
                  <a:cubicBezTo>
                    <a:pt x="112" y="200"/>
                    <a:pt x="81" y="231"/>
                    <a:pt x="81" y="270"/>
                  </a:cubicBezTo>
                  <a:cubicBezTo>
                    <a:pt x="81" y="309"/>
                    <a:pt x="112" y="340"/>
                    <a:pt x="151" y="340"/>
                  </a:cubicBezTo>
                  <a:close/>
                </a:path>
              </a:pathLst>
            </a:custGeom>
            <a:solidFill>
              <a:srgbClr val="365B7C"/>
            </a:solidFill>
            <a:ln>
              <a:noFill/>
            </a:ln>
          </p:spPr>
          <p:txBody>
            <a:bodyPr vert="horz" wrap="square" lIns="91440" tIns="45720" rIns="91440" bIns="45720" numCol="1" anchor="t" anchorCtr="0" compatLnSpc="1"/>
            <a:lstStyle/>
            <a:p>
              <a:endParaRPr lang="zh-CN" altLang="en-US">
                <a:solidFill>
                  <a:schemeClr val="accent2"/>
                </a:solidFill>
              </a:endParaRPr>
            </a:p>
          </p:txBody>
        </p:sp>
      </p:grpSp>
      <p:sp>
        <p:nvSpPr>
          <p:cNvPr id="23" name="矩形 22"/>
          <p:cNvSpPr/>
          <p:nvPr/>
        </p:nvSpPr>
        <p:spPr>
          <a:xfrm>
            <a:off x="2237740" y="878840"/>
            <a:ext cx="4951730" cy="47053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800" b="1" dirty="0">
                <a:latin typeface="楷体" panose="02010609060101010101" pitchFamily="49" charset="-122"/>
                <a:ea typeface="楷体" panose="02010609060101010101" pitchFamily="49" charset="-122"/>
                <a:cs typeface="+mn-ea"/>
                <a:sym typeface="+mn-lt"/>
              </a:rPr>
              <a:t>案例：</a:t>
            </a:r>
            <a:r>
              <a:rPr lang="zh-CN" sz="2800" b="1" dirty="0">
                <a:latin typeface="楷体" panose="02010609060101010101" pitchFamily="49" charset="-122"/>
                <a:ea typeface="楷体" panose="02010609060101010101" pitchFamily="49" charset="-122"/>
                <a:cs typeface="+mn-ea"/>
                <a:sym typeface="+mn-lt"/>
              </a:rPr>
              <a:t>阿里招聘的口碑传递</a:t>
            </a:r>
          </a:p>
        </p:txBody>
      </p:sp>
      <p:sp>
        <p:nvSpPr>
          <p:cNvPr id="3" name="文本框 2"/>
          <p:cNvSpPr txBox="1"/>
          <p:nvPr/>
        </p:nvSpPr>
        <p:spPr>
          <a:xfrm>
            <a:off x="2063115" y="1452245"/>
            <a:ext cx="9990455" cy="5699125"/>
          </a:xfrm>
          <a:prstGeom prst="rect">
            <a:avLst/>
          </a:prstGeom>
          <a:noFill/>
        </p:spPr>
        <p:txBody>
          <a:bodyPr wrap="square" rtlCol="0">
            <a:spAutoFit/>
          </a:bodyPr>
          <a:lstStyle/>
          <a:p>
            <a:pPr eaLnBrk="1" hangingPunct="1">
              <a:lnSpc>
                <a:spcPct val="130000"/>
              </a:lnSpc>
              <a:spcBef>
                <a:spcPts val="0"/>
              </a:spcBef>
              <a:spcAft>
                <a:spcPts val="0"/>
              </a:spcAft>
            </a:pPr>
            <a:r>
              <a:rPr lang="en-US" altLang="zh-CN" sz="2400" dirty="0">
                <a:latin typeface="楷体" panose="02010609060101010101" pitchFamily="49" charset="-122"/>
                <a:ea typeface="楷体" panose="02010609060101010101" pitchFamily="49" charset="-122"/>
                <a:cs typeface="楷体" panose="02010609060101010101" pitchFamily="49" charset="-122"/>
                <a:sym typeface="+mn-ea"/>
              </a:rPr>
              <a:t>  </a:t>
            </a:r>
            <a:r>
              <a:rPr lang="zh-CN" altLang="en-US" sz="2400" dirty="0">
                <a:latin typeface="楷体" panose="02010609060101010101" pitchFamily="49" charset="-122"/>
                <a:ea typeface="楷体" panose="02010609060101010101" pitchFamily="49" charset="-122"/>
                <a:cs typeface="楷体" panose="02010609060101010101" pitchFamily="49" charset="-122"/>
                <a:sym typeface="+mn-ea"/>
              </a:rPr>
              <a:t>阿里巴巴管理运行体系最重要的核心就是打造阿里巴巴的招聘系统。阿里发展到二百多人时</a:t>
            </a:r>
            <a:r>
              <a:rPr lang="en-US" altLang="zh-CN" sz="2400" dirty="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400" dirty="0">
                <a:latin typeface="楷体" panose="02010609060101010101" pitchFamily="49" charset="-122"/>
                <a:ea typeface="楷体" panose="02010609060101010101" pitchFamily="49" charset="-122"/>
                <a:cs typeface="楷体" panose="02010609060101010101" pitchFamily="49" charset="-122"/>
                <a:sym typeface="+mn-ea"/>
              </a:rPr>
              <a:t>马云会一个一个亲自去面谈</a:t>
            </a:r>
            <a:r>
              <a:rPr lang="en-US" altLang="zh-CN" sz="2400" dirty="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400" dirty="0">
                <a:latin typeface="楷体" panose="02010609060101010101" pitchFamily="49" charset="-122"/>
                <a:ea typeface="楷体" panose="02010609060101010101" pitchFamily="49" charset="-122"/>
                <a:cs typeface="楷体" panose="02010609060101010101" pitchFamily="49" charset="-122"/>
                <a:sym typeface="+mn-ea"/>
              </a:rPr>
              <a:t>快到七八百人时虽无法逐个面谈了</a:t>
            </a:r>
            <a:r>
              <a:rPr lang="en-US" altLang="zh-CN" sz="2400" dirty="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400" dirty="0">
                <a:latin typeface="楷体" panose="02010609060101010101" pitchFamily="49" charset="-122"/>
                <a:ea typeface="楷体" panose="02010609060101010101" pitchFamily="49" charset="-122"/>
                <a:cs typeface="楷体" panose="02010609060101010101" pitchFamily="49" charset="-122"/>
                <a:sym typeface="+mn-ea"/>
              </a:rPr>
              <a:t>但马云也一定 会安排一天时间</a:t>
            </a:r>
            <a:r>
              <a:rPr lang="en-US" altLang="zh-CN" sz="2400" dirty="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400" dirty="0">
                <a:latin typeface="楷体" panose="02010609060101010101" pitchFamily="49" charset="-122"/>
                <a:ea typeface="楷体" panose="02010609060101010101" pitchFamily="49" charset="-122"/>
                <a:cs typeface="楷体" panose="02010609060101010101" pitchFamily="49" charset="-122"/>
                <a:sym typeface="+mn-ea"/>
              </a:rPr>
              <a:t>在新员工培训会上</a:t>
            </a:r>
            <a:r>
              <a:rPr lang="en-US" altLang="zh-CN" sz="2400" dirty="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400" dirty="0">
                <a:latin typeface="楷体" panose="02010609060101010101" pitchFamily="49" charset="-122"/>
                <a:ea typeface="楷体" panose="02010609060101010101" pitchFamily="49" charset="-122"/>
                <a:cs typeface="楷体" panose="02010609060101010101" pitchFamily="49" charset="-122"/>
                <a:sym typeface="+mn-ea"/>
              </a:rPr>
              <a:t>与所有新员工面对面沟通。为什么有这个环节呢</a:t>
            </a:r>
            <a:r>
              <a:rPr lang="en-US" altLang="zh-CN" sz="2400" dirty="0">
                <a:latin typeface="楷体" panose="02010609060101010101" pitchFamily="49" charset="-122"/>
                <a:ea typeface="楷体" panose="02010609060101010101" pitchFamily="49" charset="-122"/>
                <a:cs typeface="楷体" panose="02010609060101010101" pitchFamily="49" charset="-122"/>
                <a:sym typeface="+mn-ea"/>
              </a:rPr>
              <a:t>? </a:t>
            </a:r>
            <a:r>
              <a:rPr lang="zh-CN" altLang="en-US" sz="2400" dirty="0">
                <a:latin typeface="楷体" panose="02010609060101010101" pitchFamily="49" charset="-122"/>
                <a:ea typeface="楷体" panose="02010609060101010101" pitchFamily="49" charset="-122"/>
                <a:cs typeface="楷体" panose="02010609060101010101" pitchFamily="49" charset="-122"/>
                <a:sym typeface="+mn-ea"/>
              </a:rPr>
              <a:t>因为阿里是一家靠梦想驱动的公司</a:t>
            </a:r>
            <a:r>
              <a:rPr lang="en-US" altLang="zh-CN" sz="2400" dirty="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400" dirty="0">
                <a:latin typeface="楷体" panose="02010609060101010101" pitchFamily="49" charset="-122"/>
                <a:ea typeface="楷体" panose="02010609060101010101" pitchFamily="49" charset="-122"/>
                <a:cs typeface="楷体" panose="02010609060101010101" pitchFamily="49" charset="-122"/>
                <a:sym typeface="+mn-ea"/>
              </a:rPr>
              <a:t>阿里很清楚自己要什么样的人</a:t>
            </a:r>
            <a:r>
              <a:rPr lang="en-US" altLang="zh-CN" sz="2400" dirty="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400" dirty="0">
                <a:latin typeface="楷体" panose="02010609060101010101" pitchFamily="49" charset="-122"/>
                <a:ea typeface="楷体" panose="02010609060101010101" pitchFamily="49" charset="-122"/>
                <a:cs typeface="楷体" panose="02010609060101010101" pitchFamily="49" charset="-122"/>
                <a:sym typeface="+mn-ea"/>
              </a:rPr>
              <a:t>它选人有一个理念</a:t>
            </a:r>
            <a:r>
              <a:rPr lang="en-US" altLang="zh-CN" sz="2400" dirty="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400" dirty="0">
                <a:latin typeface="楷体" panose="02010609060101010101" pitchFamily="49" charset="-122"/>
                <a:ea typeface="楷体" panose="02010609060101010101" pitchFamily="49" charset="-122"/>
                <a:cs typeface="楷体" panose="02010609060101010101" pitchFamily="49" charset="-122"/>
                <a:sym typeface="+mn-ea"/>
              </a:rPr>
              <a:t>要的不是能力最强的人</a:t>
            </a:r>
            <a:r>
              <a:rPr lang="en-US" altLang="zh-CN" sz="2400" dirty="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400" dirty="0">
                <a:latin typeface="楷体" panose="02010609060101010101" pitchFamily="49" charset="-122"/>
                <a:ea typeface="楷体" panose="02010609060101010101" pitchFamily="49" charset="-122"/>
                <a:cs typeface="楷体" panose="02010609060101010101" pitchFamily="49" charset="-122"/>
                <a:sym typeface="+mn-ea"/>
              </a:rPr>
              <a:t>而是与阿里这家公司价值观最合适的人。 </a:t>
            </a:r>
            <a:endParaRPr lang="zh-CN" altLang="en-US" sz="2400" dirty="0">
              <a:latin typeface="楷体" panose="02010609060101010101" pitchFamily="49" charset="-122"/>
              <a:ea typeface="楷体" panose="02010609060101010101" pitchFamily="49" charset="-122"/>
              <a:cs typeface="楷体" panose="02010609060101010101" pitchFamily="49" charset="-122"/>
            </a:endParaRPr>
          </a:p>
          <a:p>
            <a:pPr eaLnBrk="1" hangingPunct="1">
              <a:lnSpc>
                <a:spcPct val="130000"/>
              </a:lnSpc>
              <a:spcBef>
                <a:spcPts val="0"/>
              </a:spcBef>
              <a:spcAft>
                <a:spcPts val="0"/>
              </a:spcAft>
            </a:pPr>
            <a:r>
              <a:rPr lang="zh-CN" altLang="en-US" sz="2400" dirty="0">
                <a:latin typeface="楷体" panose="02010609060101010101" pitchFamily="49" charset="-122"/>
                <a:ea typeface="楷体" panose="02010609060101010101" pitchFamily="49" charset="-122"/>
                <a:cs typeface="楷体" panose="02010609060101010101" pitchFamily="49" charset="-122"/>
                <a:sym typeface="+mn-ea"/>
              </a:rPr>
              <a:t>  阿里面试后</a:t>
            </a:r>
            <a:r>
              <a:rPr lang="en-US" altLang="zh-CN" sz="2400" dirty="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400" dirty="0">
                <a:latin typeface="楷体" panose="02010609060101010101" pitchFamily="49" charset="-122"/>
                <a:ea typeface="楷体" panose="02010609060101010101" pitchFamily="49" charset="-122"/>
                <a:cs typeface="楷体" panose="02010609060101010101" pitchFamily="49" charset="-122"/>
                <a:sym typeface="+mn-ea"/>
              </a:rPr>
              <a:t>会有一个叫作 “出师表”的资料</a:t>
            </a:r>
            <a:r>
              <a:rPr lang="en-US" altLang="zh-CN" sz="2400" dirty="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400" dirty="0">
                <a:latin typeface="楷体" panose="02010609060101010101" pitchFamily="49" charset="-122"/>
                <a:ea typeface="楷体" panose="02010609060101010101" pitchFamily="49" charset="-122"/>
                <a:cs typeface="楷体" panose="02010609060101010101" pitchFamily="49" charset="-122"/>
                <a:sym typeface="+mn-ea"/>
              </a:rPr>
              <a:t>其中包括评价。而对不合适的员工</a:t>
            </a:r>
            <a:r>
              <a:rPr lang="en-US" altLang="zh-CN" sz="2400" dirty="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400" dirty="0">
                <a:latin typeface="楷体" panose="02010609060101010101" pitchFamily="49" charset="-122"/>
                <a:ea typeface="楷体" panose="02010609060101010101" pitchFamily="49" charset="-122"/>
                <a:cs typeface="楷体" panose="02010609060101010101" pitchFamily="49" charset="-122"/>
                <a:sym typeface="+mn-ea"/>
              </a:rPr>
              <a:t>阿里现场就表达感 激</a:t>
            </a:r>
            <a:r>
              <a:rPr lang="en-US" altLang="zh-CN" sz="2400" dirty="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400" dirty="0">
                <a:latin typeface="楷体" panose="02010609060101010101" pitchFamily="49" charset="-122"/>
                <a:ea typeface="楷体" panose="02010609060101010101" pitchFamily="49" charset="-122"/>
                <a:cs typeface="楷体" panose="02010609060101010101" pitchFamily="49" charset="-122"/>
                <a:sym typeface="+mn-ea"/>
              </a:rPr>
              <a:t>并直接告诉他们更适合于哪些工作类型</a:t>
            </a:r>
            <a:r>
              <a:rPr lang="en-US" altLang="zh-CN" sz="2400" dirty="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400" dirty="0">
                <a:latin typeface="楷体" panose="02010609060101010101" pitchFamily="49" charset="-122"/>
                <a:ea typeface="楷体" panose="02010609060101010101" pitchFamily="49" charset="-122"/>
                <a:cs typeface="楷体" panose="02010609060101010101" pitchFamily="49" charset="-122"/>
                <a:sym typeface="+mn-ea"/>
              </a:rPr>
              <a:t>给出建议。通过上述环节</a:t>
            </a:r>
            <a:r>
              <a:rPr lang="en-US" altLang="zh-CN" sz="2400" dirty="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400" dirty="0">
                <a:latin typeface="楷体" panose="02010609060101010101" pitchFamily="49" charset="-122"/>
                <a:ea typeface="楷体" panose="02010609060101010101" pitchFamily="49" charset="-122"/>
                <a:cs typeface="楷体" panose="02010609060101010101" pitchFamily="49" charset="-122"/>
                <a:sym typeface="+mn-ea"/>
              </a:rPr>
              <a:t>阿里带来了人才市场口碑</a:t>
            </a:r>
            <a:r>
              <a:rPr lang="en-US" altLang="zh-CN" sz="2400" dirty="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400" dirty="0">
                <a:latin typeface="楷体" panose="02010609060101010101" pitchFamily="49" charset="-122"/>
                <a:ea typeface="楷体" panose="02010609060101010101" pitchFamily="49" charset="-122"/>
                <a:cs typeface="楷体" panose="02010609060101010101" pitchFamily="49" charset="-122"/>
                <a:sym typeface="+mn-ea"/>
              </a:rPr>
              <a:t>即使面试者没有通过面试</a:t>
            </a:r>
            <a:r>
              <a:rPr lang="en-US" altLang="zh-CN" sz="2400" dirty="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400" dirty="0">
                <a:latin typeface="楷体" panose="02010609060101010101" pitchFamily="49" charset="-122"/>
                <a:ea typeface="楷体" panose="02010609060101010101" pitchFamily="49" charset="-122"/>
                <a:cs typeface="楷体" panose="02010609060101010101" pitchFamily="49" charset="-122"/>
                <a:sym typeface="+mn-ea"/>
              </a:rPr>
              <a:t>也会向朋友推荐阿里</a:t>
            </a:r>
            <a:r>
              <a:rPr lang="en-US" altLang="zh-CN" sz="2400" dirty="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400" dirty="0">
                <a:latin typeface="楷体" panose="02010609060101010101" pitchFamily="49" charset="-122"/>
                <a:ea typeface="楷体" panose="02010609060101010101" pitchFamily="49" charset="-122"/>
                <a:cs typeface="楷体" panose="02010609060101010101" pitchFamily="49" charset="-122"/>
                <a:sym typeface="+mn-ea"/>
              </a:rPr>
              <a:t>并且向人们传递了 “为人着想”的公众形象。 </a:t>
            </a:r>
            <a:endParaRPr lang="zh-CN" altLang="en-US" sz="2400" dirty="0">
              <a:latin typeface="楷体" panose="02010609060101010101" pitchFamily="49" charset="-122"/>
              <a:ea typeface="楷体" panose="02010609060101010101" pitchFamily="49" charset="-122"/>
              <a:cs typeface="楷体" panose="02010609060101010101" pitchFamily="49" charset="-122"/>
            </a:endParaRPr>
          </a:p>
          <a:p>
            <a:pPr eaLnBrk="1" hangingPunct="1">
              <a:lnSpc>
                <a:spcPct val="90000"/>
              </a:lnSpc>
            </a:pPr>
            <a:endParaRPr lang="zh-CN" altLang="en-US" sz="2400" dirty="0">
              <a:latin typeface="楷体" panose="02010609060101010101" pitchFamily="49" charset="-122"/>
              <a:ea typeface="楷体" panose="02010609060101010101" pitchFamily="49" charset="-122"/>
              <a:cs typeface="楷体" panose="02010609060101010101" pitchFamily="49" charset="-122"/>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5" presetClass="entr" presetSubtype="0" fill="hold" nodeType="withEffect">
                                  <p:stCondLst>
                                    <p:cond delay="250"/>
                                  </p:stCondLst>
                                  <p:childTnLst>
                                    <p:set>
                                      <p:cBhvr>
                                        <p:cTn id="6" dur="1" fill="hold">
                                          <p:stCondLst>
                                            <p:cond delay="0"/>
                                          </p:stCondLst>
                                        </p:cTn>
                                        <p:tgtEl>
                                          <p:spTgt spid="17"/>
                                        </p:tgtEl>
                                        <p:attrNameLst>
                                          <p:attrName>style.visibility</p:attrName>
                                        </p:attrNameLst>
                                      </p:cBhvr>
                                      <p:to>
                                        <p:strVal val="visible"/>
                                      </p:to>
                                    </p:set>
                                    <p:anim calcmode="lin" valueType="num">
                                      <p:cBhvr>
                                        <p:cTn id="7" dur="500" decel="50000" fill="hold">
                                          <p:stCondLst>
                                            <p:cond delay="0"/>
                                          </p:stCondLst>
                                        </p:cTn>
                                        <p:tgtEl>
                                          <p:spTgt spid="17"/>
                                        </p:tgtEl>
                                        <p:attrNameLst>
                                          <p:attrName>style.rotation</p:attrName>
                                        </p:attrNameLst>
                                      </p:cBhvr>
                                      <p:tavLst>
                                        <p:tav tm="0">
                                          <p:val>
                                            <p:fltVal val="-90"/>
                                          </p:val>
                                        </p:tav>
                                        <p:tav tm="100000">
                                          <p:val>
                                            <p:fltVal val="0"/>
                                          </p:val>
                                        </p:tav>
                                      </p:tavLst>
                                    </p:anim>
                                    <p:anim calcmode="lin" valueType="num">
                                      <p:cBhvr>
                                        <p:cTn id="8" dur="500" decel="50000" fill="hold">
                                          <p:stCondLst>
                                            <p:cond delay="0"/>
                                          </p:stCondLst>
                                        </p:cTn>
                                        <p:tgtEl>
                                          <p:spTgt spid="17"/>
                                        </p:tgtEl>
                                        <p:attrNameLst>
                                          <p:attrName>ppt_w</p:attrName>
                                        </p:attrNameLst>
                                      </p:cBhvr>
                                      <p:tavLst>
                                        <p:tav tm="0">
                                          <p:val>
                                            <p:strVal val="#ppt_w"/>
                                          </p:val>
                                        </p:tav>
                                        <p:tav tm="100000">
                                          <p:val>
                                            <p:strVal val="#ppt_w*.05"/>
                                          </p:val>
                                        </p:tav>
                                      </p:tavLst>
                                    </p:anim>
                                    <p:anim calcmode="lin" valueType="num">
                                      <p:cBhvr>
                                        <p:cTn id="9" dur="500" accel="50000" fill="hold">
                                          <p:stCondLst>
                                            <p:cond delay="500"/>
                                          </p:stCondLst>
                                        </p:cTn>
                                        <p:tgtEl>
                                          <p:spTgt spid="17"/>
                                        </p:tgtEl>
                                        <p:attrNameLst>
                                          <p:attrName>ppt_w</p:attrName>
                                        </p:attrNameLst>
                                      </p:cBhvr>
                                      <p:tavLst>
                                        <p:tav tm="0">
                                          <p:val>
                                            <p:strVal val="#ppt_w*.05"/>
                                          </p:val>
                                        </p:tav>
                                        <p:tav tm="100000">
                                          <p:val>
                                            <p:strVal val="#ppt_w"/>
                                          </p:val>
                                        </p:tav>
                                      </p:tavLst>
                                    </p:anim>
                                    <p:anim calcmode="lin" valueType="num">
                                      <p:cBhvr>
                                        <p:cTn id="10" dur="1000" fill="hold"/>
                                        <p:tgtEl>
                                          <p:spTgt spid="17"/>
                                        </p:tgtEl>
                                        <p:attrNameLst>
                                          <p:attrName>ppt_h</p:attrName>
                                        </p:attrNameLst>
                                      </p:cBhvr>
                                      <p:tavLst>
                                        <p:tav tm="0">
                                          <p:val>
                                            <p:strVal val="#ppt_h"/>
                                          </p:val>
                                        </p:tav>
                                        <p:tav tm="100000">
                                          <p:val>
                                            <p:strVal val="#ppt_h"/>
                                          </p:val>
                                        </p:tav>
                                      </p:tavLst>
                                    </p:anim>
                                    <p:anim calcmode="lin" valueType="num">
                                      <p:cBhvr>
                                        <p:cTn id="11" dur="500" decel="50000" fill="hold">
                                          <p:stCondLst>
                                            <p:cond delay="0"/>
                                          </p:stCondLst>
                                        </p:cTn>
                                        <p:tgtEl>
                                          <p:spTgt spid="17"/>
                                        </p:tgtEl>
                                        <p:attrNameLst>
                                          <p:attrName>ppt_x</p:attrName>
                                        </p:attrNameLst>
                                      </p:cBhvr>
                                      <p:tavLst>
                                        <p:tav tm="0">
                                          <p:val>
                                            <p:strVal val="#ppt_x+.4"/>
                                          </p:val>
                                        </p:tav>
                                        <p:tav tm="100000">
                                          <p:val>
                                            <p:strVal val="#ppt_x"/>
                                          </p:val>
                                        </p:tav>
                                      </p:tavLst>
                                    </p:anim>
                                    <p:anim calcmode="lin" valueType="num">
                                      <p:cBhvr>
                                        <p:cTn id="12" dur="500" decel="50000" fill="hold">
                                          <p:stCondLst>
                                            <p:cond delay="0"/>
                                          </p:stCondLst>
                                        </p:cTn>
                                        <p:tgtEl>
                                          <p:spTgt spid="17"/>
                                        </p:tgtEl>
                                        <p:attrNameLst>
                                          <p:attrName>ppt_y</p:attrName>
                                        </p:attrNameLst>
                                      </p:cBhvr>
                                      <p:tavLst>
                                        <p:tav tm="0">
                                          <p:val>
                                            <p:strVal val="#ppt_y-.2"/>
                                          </p:val>
                                        </p:tav>
                                        <p:tav tm="100000">
                                          <p:val>
                                            <p:strVal val="#ppt_y+.1"/>
                                          </p:val>
                                        </p:tav>
                                      </p:tavLst>
                                    </p:anim>
                                    <p:anim calcmode="lin" valueType="num">
                                      <p:cBhvr>
                                        <p:cTn id="13" dur="500" accel="50000" fill="hold">
                                          <p:stCondLst>
                                            <p:cond delay="500"/>
                                          </p:stCondLst>
                                        </p:cTn>
                                        <p:tgtEl>
                                          <p:spTgt spid="17"/>
                                        </p:tgtEl>
                                        <p:attrNameLst>
                                          <p:attrName>ppt_y</p:attrName>
                                        </p:attrNameLst>
                                      </p:cBhvr>
                                      <p:tavLst>
                                        <p:tav tm="0">
                                          <p:val>
                                            <p:strVal val="#ppt_y+.1"/>
                                          </p:val>
                                        </p:tav>
                                        <p:tav tm="100000">
                                          <p:val>
                                            <p:strVal val="#ppt_y"/>
                                          </p:val>
                                        </p:tav>
                                      </p:tavLst>
                                    </p:anim>
                                    <p:animEffect transition="in" filter="fade">
                                      <p:cBhvr>
                                        <p:cTn id="14" dur="1000" decel="50000">
                                          <p:stCondLst>
                                            <p:cond delay="0"/>
                                          </p:stCondLst>
                                        </p:cTn>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GrpSpPr/>
          <p:nvPr/>
        </p:nvGrpSpPr>
        <p:grpSpPr>
          <a:xfrm>
            <a:off x="1646075" y="1876277"/>
            <a:ext cx="2273673" cy="1960063"/>
            <a:chOff x="1646075" y="1876277"/>
            <a:chExt cx="2273673" cy="1960063"/>
          </a:xfrm>
        </p:grpSpPr>
        <p:sp>
          <p:nvSpPr>
            <p:cNvPr id="36" name="等腰三角形 35"/>
            <p:cNvSpPr/>
            <p:nvPr/>
          </p:nvSpPr>
          <p:spPr>
            <a:xfrm>
              <a:off x="1646075" y="1876277"/>
              <a:ext cx="2273673" cy="1960063"/>
            </a:xfrm>
            <a:prstGeom prst="triangle">
              <a:avLst/>
            </a:prstGeom>
            <a:solidFill>
              <a:srgbClr val="365B7C"/>
            </a:solidFill>
            <a:ln w="19050">
              <a:noFill/>
            </a:ln>
            <a:effectLst>
              <a:outerShdw blurRad="254000" dist="127000" dir="8160000" algn="tr" rotWithShape="0">
                <a:prstClr val="black">
                  <a:alpha val="34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0" name="TextBox 36"/>
            <p:cNvSpPr txBox="1"/>
            <p:nvPr/>
          </p:nvSpPr>
          <p:spPr>
            <a:xfrm>
              <a:off x="1787078" y="3481620"/>
              <a:ext cx="448531" cy="335109"/>
            </a:xfrm>
            <a:prstGeom prst="rect">
              <a:avLst/>
            </a:prstGeom>
            <a:noFill/>
          </p:spPr>
          <p:txBody>
            <a:bodyPr wrap="square" rtlCol="0">
              <a:spAutoFit/>
            </a:bodyPr>
            <a:lstStyle/>
            <a:p>
              <a:r>
                <a:rPr lang="en-US" altLang="zh-CN" sz="1400" b="1" dirty="0">
                  <a:solidFill>
                    <a:schemeClr val="bg1"/>
                  </a:solidFill>
                  <a:latin typeface="Arial" panose="020B0604020202020204" pitchFamily="34" charset="0"/>
                  <a:cs typeface="Arial" panose="020B0604020202020204" pitchFamily="34" charset="0"/>
                </a:rPr>
                <a:t>01</a:t>
              </a:r>
              <a:endParaRPr lang="zh-CN" altLang="en-US" sz="1400" b="1" dirty="0">
                <a:solidFill>
                  <a:schemeClr val="bg1"/>
                </a:solidFill>
                <a:latin typeface="Arial" panose="020B0604020202020204" pitchFamily="34" charset="0"/>
                <a:cs typeface="Arial" panose="020B0604020202020204" pitchFamily="34" charset="0"/>
              </a:endParaRPr>
            </a:p>
          </p:txBody>
        </p:sp>
        <p:sp>
          <p:nvSpPr>
            <p:cNvPr id="51" name="Freeform 28"/>
            <p:cNvSpPr>
              <a:spLocks noEditPoints="1"/>
            </p:cNvSpPr>
            <p:nvPr/>
          </p:nvSpPr>
          <p:spPr bwMode="auto">
            <a:xfrm>
              <a:off x="2700045" y="2106823"/>
              <a:ext cx="165734" cy="145492"/>
            </a:xfrm>
            <a:custGeom>
              <a:avLst/>
              <a:gdLst>
                <a:gd name="T0" fmla="*/ 137 w 262"/>
                <a:gd name="T1" fmla="*/ 53 h 230"/>
                <a:gd name="T2" fmla="*/ 157 w 262"/>
                <a:gd name="T3" fmla="*/ 53 h 230"/>
                <a:gd name="T4" fmla="*/ 157 w 262"/>
                <a:gd name="T5" fmla="*/ 111 h 230"/>
                <a:gd name="T6" fmla="*/ 193 w 262"/>
                <a:gd name="T7" fmla="*/ 147 h 230"/>
                <a:gd name="T8" fmla="*/ 179 w 262"/>
                <a:gd name="T9" fmla="*/ 161 h 230"/>
                <a:gd name="T10" fmla="*/ 137 w 262"/>
                <a:gd name="T11" fmla="*/ 119 h 230"/>
                <a:gd name="T12" fmla="*/ 137 w 262"/>
                <a:gd name="T13" fmla="*/ 53 h 230"/>
                <a:gd name="T14" fmla="*/ 147 w 262"/>
                <a:gd name="T15" fmla="*/ 0 h 230"/>
                <a:gd name="T16" fmla="*/ 174 w 262"/>
                <a:gd name="T17" fmla="*/ 4 h 230"/>
                <a:gd name="T18" fmla="*/ 198 w 262"/>
                <a:gd name="T19" fmla="*/ 13 h 230"/>
                <a:gd name="T20" fmla="*/ 218 w 262"/>
                <a:gd name="T21" fmla="*/ 26 h 230"/>
                <a:gd name="T22" fmla="*/ 236 w 262"/>
                <a:gd name="T23" fmla="*/ 43 h 230"/>
                <a:gd name="T24" fmla="*/ 250 w 262"/>
                <a:gd name="T25" fmla="*/ 65 h 230"/>
                <a:gd name="T26" fmla="*/ 259 w 262"/>
                <a:gd name="T27" fmla="*/ 89 h 230"/>
                <a:gd name="T28" fmla="*/ 262 w 262"/>
                <a:gd name="T29" fmla="*/ 116 h 230"/>
                <a:gd name="T30" fmla="*/ 259 w 262"/>
                <a:gd name="T31" fmla="*/ 141 h 230"/>
                <a:gd name="T32" fmla="*/ 250 w 262"/>
                <a:gd name="T33" fmla="*/ 165 h 230"/>
                <a:gd name="T34" fmla="*/ 236 w 262"/>
                <a:gd name="T35" fmla="*/ 187 h 230"/>
                <a:gd name="T36" fmla="*/ 218 w 262"/>
                <a:gd name="T37" fmla="*/ 205 h 230"/>
                <a:gd name="T38" fmla="*/ 198 w 262"/>
                <a:gd name="T39" fmla="*/ 217 h 230"/>
                <a:gd name="T40" fmla="*/ 174 w 262"/>
                <a:gd name="T41" fmla="*/ 226 h 230"/>
                <a:gd name="T42" fmla="*/ 147 w 262"/>
                <a:gd name="T43" fmla="*/ 230 h 230"/>
                <a:gd name="T44" fmla="*/ 122 w 262"/>
                <a:gd name="T45" fmla="*/ 226 h 230"/>
                <a:gd name="T46" fmla="*/ 98 w 262"/>
                <a:gd name="T47" fmla="*/ 218 h 230"/>
                <a:gd name="T48" fmla="*/ 77 w 262"/>
                <a:gd name="T49" fmla="*/ 206 h 230"/>
                <a:gd name="T50" fmla="*/ 96 w 262"/>
                <a:gd name="T51" fmla="*/ 184 h 230"/>
                <a:gd name="T52" fmla="*/ 112 w 262"/>
                <a:gd name="T53" fmla="*/ 193 h 230"/>
                <a:gd name="T54" fmla="*/ 129 w 262"/>
                <a:gd name="T55" fmla="*/ 199 h 230"/>
                <a:gd name="T56" fmla="*/ 147 w 262"/>
                <a:gd name="T57" fmla="*/ 201 h 230"/>
                <a:gd name="T58" fmla="*/ 170 w 262"/>
                <a:gd name="T59" fmla="*/ 198 h 230"/>
                <a:gd name="T60" fmla="*/ 190 w 262"/>
                <a:gd name="T61" fmla="*/ 189 h 230"/>
                <a:gd name="T62" fmla="*/ 208 w 262"/>
                <a:gd name="T63" fmla="*/ 175 h 230"/>
                <a:gd name="T64" fmla="*/ 221 w 262"/>
                <a:gd name="T65" fmla="*/ 159 h 230"/>
                <a:gd name="T66" fmla="*/ 230 w 262"/>
                <a:gd name="T67" fmla="*/ 137 h 230"/>
                <a:gd name="T68" fmla="*/ 234 w 262"/>
                <a:gd name="T69" fmla="*/ 116 h 230"/>
                <a:gd name="T70" fmla="*/ 230 w 262"/>
                <a:gd name="T71" fmla="*/ 93 h 230"/>
                <a:gd name="T72" fmla="*/ 221 w 262"/>
                <a:gd name="T73" fmla="*/ 71 h 230"/>
                <a:gd name="T74" fmla="*/ 208 w 262"/>
                <a:gd name="T75" fmla="*/ 55 h 230"/>
                <a:gd name="T76" fmla="*/ 190 w 262"/>
                <a:gd name="T77" fmla="*/ 41 h 230"/>
                <a:gd name="T78" fmla="*/ 170 w 262"/>
                <a:gd name="T79" fmla="*/ 32 h 230"/>
                <a:gd name="T80" fmla="*/ 147 w 262"/>
                <a:gd name="T81" fmla="*/ 29 h 230"/>
                <a:gd name="T82" fmla="*/ 126 w 262"/>
                <a:gd name="T83" fmla="*/ 32 h 230"/>
                <a:gd name="T84" fmla="*/ 105 w 262"/>
                <a:gd name="T85" fmla="*/ 41 h 230"/>
                <a:gd name="T86" fmla="*/ 88 w 262"/>
                <a:gd name="T87" fmla="*/ 53 h 230"/>
                <a:gd name="T88" fmla="*/ 75 w 262"/>
                <a:gd name="T89" fmla="*/ 70 h 230"/>
                <a:gd name="T90" fmla="*/ 66 w 262"/>
                <a:gd name="T91" fmla="*/ 90 h 230"/>
                <a:gd name="T92" fmla="*/ 62 w 262"/>
                <a:gd name="T93" fmla="*/ 112 h 230"/>
                <a:gd name="T94" fmla="*/ 102 w 262"/>
                <a:gd name="T95" fmla="*/ 112 h 230"/>
                <a:gd name="T96" fmla="*/ 51 w 262"/>
                <a:gd name="T97" fmla="*/ 169 h 230"/>
                <a:gd name="T98" fmla="*/ 0 w 262"/>
                <a:gd name="T99" fmla="*/ 112 h 230"/>
                <a:gd name="T100" fmla="*/ 34 w 262"/>
                <a:gd name="T101" fmla="*/ 112 h 230"/>
                <a:gd name="T102" fmla="*/ 37 w 262"/>
                <a:gd name="T103" fmla="*/ 86 h 230"/>
                <a:gd name="T104" fmla="*/ 46 w 262"/>
                <a:gd name="T105" fmla="*/ 64 h 230"/>
                <a:gd name="T106" fmla="*/ 60 w 262"/>
                <a:gd name="T107" fmla="*/ 42 h 230"/>
                <a:gd name="T108" fmla="*/ 77 w 262"/>
                <a:gd name="T109" fmla="*/ 26 h 230"/>
                <a:gd name="T110" fmla="*/ 98 w 262"/>
                <a:gd name="T111" fmla="*/ 12 h 230"/>
                <a:gd name="T112" fmla="*/ 122 w 262"/>
                <a:gd name="T113" fmla="*/ 4 h 230"/>
                <a:gd name="T114" fmla="*/ 147 w 262"/>
                <a:gd name="T115" fmla="*/ 0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62" h="230">
                  <a:moveTo>
                    <a:pt x="137" y="53"/>
                  </a:moveTo>
                  <a:lnTo>
                    <a:pt x="157" y="53"/>
                  </a:lnTo>
                  <a:lnTo>
                    <a:pt x="157" y="111"/>
                  </a:lnTo>
                  <a:lnTo>
                    <a:pt x="193" y="147"/>
                  </a:lnTo>
                  <a:lnTo>
                    <a:pt x="179" y="161"/>
                  </a:lnTo>
                  <a:lnTo>
                    <a:pt x="137" y="119"/>
                  </a:lnTo>
                  <a:lnTo>
                    <a:pt x="137" y="53"/>
                  </a:lnTo>
                  <a:close/>
                  <a:moveTo>
                    <a:pt x="147" y="0"/>
                  </a:moveTo>
                  <a:lnTo>
                    <a:pt x="174" y="4"/>
                  </a:lnTo>
                  <a:lnTo>
                    <a:pt x="198" y="13"/>
                  </a:lnTo>
                  <a:lnTo>
                    <a:pt x="218" y="26"/>
                  </a:lnTo>
                  <a:lnTo>
                    <a:pt x="236" y="43"/>
                  </a:lnTo>
                  <a:lnTo>
                    <a:pt x="250" y="65"/>
                  </a:lnTo>
                  <a:lnTo>
                    <a:pt x="259" y="89"/>
                  </a:lnTo>
                  <a:lnTo>
                    <a:pt x="262" y="116"/>
                  </a:lnTo>
                  <a:lnTo>
                    <a:pt x="259" y="141"/>
                  </a:lnTo>
                  <a:lnTo>
                    <a:pt x="250" y="165"/>
                  </a:lnTo>
                  <a:lnTo>
                    <a:pt x="236" y="187"/>
                  </a:lnTo>
                  <a:lnTo>
                    <a:pt x="218" y="205"/>
                  </a:lnTo>
                  <a:lnTo>
                    <a:pt x="198" y="217"/>
                  </a:lnTo>
                  <a:lnTo>
                    <a:pt x="174" y="226"/>
                  </a:lnTo>
                  <a:lnTo>
                    <a:pt x="147" y="230"/>
                  </a:lnTo>
                  <a:lnTo>
                    <a:pt x="122" y="226"/>
                  </a:lnTo>
                  <a:lnTo>
                    <a:pt x="98" y="218"/>
                  </a:lnTo>
                  <a:lnTo>
                    <a:pt x="77" y="206"/>
                  </a:lnTo>
                  <a:lnTo>
                    <a:pt x="96" y="184"/>
                  </a:lnTo>
                  <a:lnTo>
                    <a:pt x="112" y="193"/>
                  </a:lnTo>
                  <a:lnTo>
                    <a:pt x="129" y="199"/>
                  </a:lnTo>
                  <a:lnTo>
                    <a:pt x="147" y="201"/>
                  </a:lnTo>
                  <a:lnTo>
                    <a:pt x="170" y="198"/>
                  </a:lnTo>
                  <a:lnTo>
                    <a:pt x="190" y="189"/>
                  </a:lnTo>
                  <a:lnTo>
                    <a:pt x="208" y="175"/>
                  </a:lnTo>
                  <a:lnTo>
                    <a:pt x="221" y="159"/>
                  </a:lnTo>
                  <a:lnTo>
                    <a:pt x="230" y="137"/>
                  </a:lnTo>
                  <a:lnTo>
                    <a:pt x="234" y="116"/>
                  </a:lnTo>
                  <a:lnTo>
                    <a:pt x="230" y="93"/>
                  </a:lnTo>
                  <a:lnTo>
                    <a:pt x="221" y="71"/>
                  </a:lnTo>
                  <a:lnTo>
                    <a:pt x="208" y="55"/>
                  </a:lnTo>
                  <a:lnTo>
                    <a:pt x="190" y="41"/>
                  </a:lnTo>
                  <a:lnTo>
                    <a:pt x="170" y="32"/>
                  </a:lnTo>
                  <a:lnTo>
                    <a:pt x="147" y="29"/>
                  </a:lnTo>
                  <a:lnTo>
                    <a:pt x="126" y="32"/>
                  </a:lnTo>
                  <a:lnTo>
                    <a:pt x="105" y="41"/>
                  </a:lnTo>
                  <a:lnTo>
                    <a:pt x="88" y="53"/>
                  </a:lnTo>
                  <a:lnTo>
                    <a:pt x="75" y="70"/>
                  </a:lnTo>
                  <a:lnTo>
                    <a:pt x="66" y="90"/>
                  </a:lnTo>
                  <a:lnTo>
                    <a:pt x="62" y="112"/>
                  </a:lnTo>
                  <a:lnTo>
                    <a:pt x="102" y="112"/>
                  </a:lnTo>
                  <a:lnTo>
                    <a:pt x="51" y="169"/>
                  </a:lnTo>
                  <a:lnTo>
                    <a:pt x="0" y="112"/>
                  </a:lnTo>
                  <a:lnTo>
                    <a:pt x="34" y="112"/>
                  </a:lnTo>
                  <a:lnTo>
                    <a:pt x="37" y="86"/>
                  </a:lnTo>
                  <a:lnTo>
                    <a:pt x="46" y="64"/>
                  </a:lnTo>
                  <a:lnTo>
                    <a:pt x="60" y="42"/>
                  </a:lnTo>
                  <a:lnTo>
                    <a:pt x="77" y="26"/>
                  </a:lnTo>
                  <a:lnTo>
                    <a:pt x="98" y="12"/>
                  </a:lnTo>
                  <a:lnTo>
                    <a:pt x="122" y="4"/>
                  </a:lnTo>
                  <a:lnTo>
                    <a:pt x="147" y="0"/>
                  </a:lnTo>
                  <a:close/>
                </a:path>
              </a:pathLst>
            </a:custGeom>
            <a:solidFill>
              <a:schemeClr val="bg1"/>
            </a:solidFill>
            <a:ln w="0">
              <a:noFill/>
              <a:prstDash val="solid"/>
              <a:round/>
            </a:ln>
          </p:spPr>
          <p:txBody>
            <a:bodyPr vert="horz" wrap="square" lIns="91440" tIns="45720" rIns="91440" bIns="45720" numCol="1" anchor="t" anchorCtr="0" compatLnSpc="1"/>
            <a:lstStyle/>
            <a:p>
              <a:endParaRPr lang="zh-CN" altLang="en-US"/>
            </a:p>
          </p:txBody>
        </p:sp>
      </p:grpSp>
      <p:grpSp>
        <p:nvGrpSpPr>
          <p:cNvPr id="4" name="组合 3"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GrpSpPr/>
          <p:nvPr/>
        </p:nvGrpSpPr>
        <p:grpSpPr>
          <a:xfrm>
            <a:off x="6208883" y="4424360"/>
            <a:ext cx="2273673" cy="1960063"/>
            <a:chOff x="6208883" y="4424360"/>
            <a:chExt cx="2273673" cy="1960063"/>
          </a:xfrm>
        </p:grpSpPr>
        <p:sp>
          <p:nvSpPr>
            <p:cNvPr id="41" name="等腰三角形 40"/>
            <p:cNvSpPr/>
            <p:nvPr/>
          </p:nvSpPr>
          <p:spPr>
            <a:xfrm>
              <a:off x="6208883" y="4424360"/>
              <a:ext cx="2273673" cy="1960063"/>
            </a:xfrm>
            <a:prstGeom prst="triangle">
              <a:avLst/>
            </a:prstGeom>
            <a:solidFill>
              <a:srgbClr val="F77983"/>
            </a:solidFill>
            <a:ln w="19050">
              <a:noFill/>
            </a:ln>
            <a:effectLst>
              <a:outerShdw blurRad="254000" dist="127000" dir="8160000" algn="tr" rotWithShape="0">
                <a:prstClr val="black">
                  <a:alpha val="34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5" name="TextBox 42"/>
            <p:cNvSpPr txBox="1"/>
            <p:nvPr/>
          </p:nvSpPr>
          <p:spPr>
            <a:xfrm>
              <a:off x="6349886" y="6029703"/>
              <a:ext cx="448531" cy="335109"/>
            </a:xfrm>
            <a:prstGeom prst="rect">
              <a:avLst/>
            </a:prstGeom>
            <a:noFill/>
          </p:spPr>
          <p:txBody>
            <a:bodyPr wrap="square" rtlCol="0">
              <a:spAutoFit/>
            </a:bodyPr>
            <a:lstStyle/>
            <a:p>
              <a:r>
                <a:rPr lang="en-US" altLang="zh-CN" sz="1400" b="1" dirty="0">
                  <a:solidFill>
                    <a:schemeClr val="bg1"/>
                  </a:solidFill>
                  <a:latin typeface="Arial" panose="020B0604020202020204" pitchFamily="34" charset="0"/>
                  <a:cs typeface="Arial" panose="020B0604020202020204" pitchFamily="34" charset="0"/>
                </a:rPr>
                <a:t>04</a:t>
              </a:r>
              <a:endParaRPr lang="zh-CN" altLang="en-US" sz="1400" b="1" dirty="0">
                <a:solidFill>
                  <a:schemeClr val="bg1"/>
                </a:solidFill>
                <a:latin typeface="Arial" panose="020B0604020202020204" pitchFamily="34" charset="0"/>
                <a:cs typeface="Arial" panose="020B0604020202020204" pitchFamily="34" charset="0"/>
              </a:endParaRPr>
            </a:p>
          </p:txBody>
        </p:sp>
        <p:sp>
          <p:nvSpPr>
            <p:cNvPr id="52" name="Freeform 19"/>
            <p:cNvSpPr/>
            <p:nvPr/>
          </p:nvSpPr>
          <p:spPr bwMode="auto">
            <a:xfrm>
              <a:off x="7259624" y="4652046"/>
              <a:ext cx="176581" cy="166307"/>
            </a:xfrm>
            <a:custGeom>
              <a:avLst/>
              <a:gdLst>
                <a:gd name="T0" fmla="*/ 74 w 275"/>
                <a:gd name="T1" fmla="*/ 0 h 259"/>
                <a:gd name="T2" fmla="*/ 102 w 275"/>
                <a:gd name="T3" fmla="*/ 0 h 259"/>
                <a:gd name="T4" fmla="*/ 163 w 275"/>
                <a:gd name="T5" fmla="*/ 111 h 259"/>
                <a:gd name="T6" fmla="*/ 234 w 275"/>
                <a:gd name="T7" fmla="*/ 111 h 259"/>
                <a:gd name="T8" fmla="*/ 237 w 275"/>
                <a:gd name="T9" fmla="*/ 111 h 259"/>
                <a:gd name="T10" fmla="*/ 244 w 275"/>
                <a:gd name="T11" fmla="*/ 111 h 259"/>
                <a:gd name="T12" fmla="*/ 255 w 275"/>
                <a:gd name="T13" fmla="*/ 112 h 259"/>
                <a:gd name="T14" fmla="*/ 265 w 275"/>
                <a:gd name="T15" fmla="*/ 116 h 259"/>
                <a:gd name="T16" fmla="*/ 272 w 275"/>
                <a:gd name="T17" fmla="*/ 121 h 259"/>
                <a:gd name="T18" fmla="*/ 275 w 275"/>
                <a:gd name="T19" fmla="*/ 130 h 259"/>
                <a:gd name="T20" fmla="*/ 272 w 275"/>
                <a:gd name="T21" fmla="*/ 138 h 259"/>
                <a:gd name="T22" fmla="*/ 265 w 275"/>
                <a:gd name="T23" fmla="*/ 143 h 259"/>
                <a:gd name="T24" fmla="*/ 255 w 275"/>
                <a:gd name="T25" fmla="*/ 147 h 259"/>
                <a:gd name="T26" fmla="*/ 244 w 275"/>
                <a:gd name="T27" fmla="*/ 148 h 259"/>
                <a:gd name="T28" fmla="*/ 237 w 275"/>
                <a:gd name="T29" fmla="*/ 149 h 259"/>
                <a:gd name="T30" fmla="*/ 234 w 275"/>
                <a:gd name="T31" fmla="*/ 149 h 259"/>
                <a:gd name="T32" fmla="*/ 163 w 275"/>
                <a:gd name="T33" fmla="*/ 149 h 259"/>
                <a:gd name="T34" fmla="*/ 102 w 275"/>
                <a:gd name="T35" fmla="*/ 259 h 259"/>
                <a:gd name="T36" fmla="*/ 74 w 275"/>
                <a:gd name="T37" fmla="*/ 259 h 259"/>
                <a:gd name="T38" fmla="*/ 108 w 275"/>
                <a:gd name="T39" fmla="*/ 149 h 259"/>
                <a:gd name="T40" fmla="*/ 58 w 275"/>
                <a:gd name="T41" fmla="*/ 149 h 259"/>
                <a:gd name="T42" fmla="*/ 28 w 275"/>
                <a:gd name="T43" fmla="*/ 176 h 259"/>
                <a:gd name="T44" fmla="*/ 0 w 275"/>
                <a:gd name="T45" fmla="*/ 176 h 259"/>
                <a:gd name="T46" fmla="*/ 21 w 275"/>
                <a:gd name="T47" fmla="*/ 130 h 259"/>
                <a:gd name="T48" fmla="*/ 0 w 275"/>
                <a:gd name="T49" fmla="*/ 83 h 259"/>
                <a:gd name="T50" fmla="*/ 28 w 275"/>
                <a:gd name="T51" fmla="*/ 83 h 259"/>
                <a:gd name="T52" fmla="*/ 58 w 275"/>
                <a:gd name="T53" fmla="*/ 111 h 259"/>
                <a:gd name="T54" fmla="*/ 108 w 275"/>
                <a:gd name="T55" fmla="*/ 111 h 259"/>
                <a:gd name="T56" fmla="*/ 74 w 275"/>
                <a:gd name="T57" fmla="*/ 0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75" h="259">
                  <a:moveTo>
                    <a:pt x="74" y="0"/>
                  </a:moveTo>
                  <a:lnTo>
                    <a:pt x="102" y="0"/>
                  </a:lnTo>
                  <a:lnTo>
                    <a:pt x="163" y="111"/>
                  </a:lnTo>
                  <a:lnTo>
                    <a:pt x="234" y="111"/>
                  </a:lnTo>
                  <a:lnTo>
                    <a:pt x="237" y="111"/>
                  </a:lnTo>
                  <a:lnTo>
                    <a:pt x="244" y="111"/>
                  </a:lnTo>
                  <a:lnTo>
                    <a:pt x="255" y="112"/>
                  </a:lnTo>
                  <a:lnTo>
                    <a:pt x="265" y="116"/>
                  </a:lnTo>
                  <a:lnTo>
                    <a:pt x="272" y="121"/>
                  </a:lnTo>
                  <a:lnTo>
                    <a:pt x="275" y="130"/>
                  </a:lnTo>
                  <a:lnTo>
                    <a:pt x="272" y="138"/>
                  </a:lnTo>
                  <a:lnTo>
                    <a:pt x="265" y="143"/>
                  </a:lnTo>
                  <a:lnTo>
                    <a:pt x="255" y="147"/>
                  </a:lnTo>
                  <a:lnTo>
                    <a:pt x="244" y="148"/>
                  </a:lnTo>
                  <a:lnTo>
                    <a:pt x="237" y="149"/>
                  </a:lnTo>
                  <a:lnTo>
                    <a:pt x="234" y="149"/>
                  </a:lnTo>
                  <a:lnTo>
                    <a:pt x="163" y="149"/>
                  </a:lnTo>
                  <a:lnTo>
                    <a:pt x="102" y="259"/>
                  </a:lnTo>
                  <a:lnTo>
                    <a:pt x="74" y="259"/>
                  </a:lnTo>
                  <a:lnTo>
                    <a:pt x="108" y="149"/>
                  </a:lnTo>
                  <a:lnTo>
                    <a:pt x="58" y="149"/>
                  </a:lnTo>
                  <a:lnTo>
                    <a:pt x="28" y="176"/>
                  </a:lnTo>
                  <a:lnTo>
                    <a:pt x="0" y="176"/>
                  </a:lnTo>
                  <a:lnTo>
                    <a:pt x="21" y="130"/>
                  </a:lnTo>
                  <a:lnTo>
                    <a:pt x="0" y="83"/>
                  </a:lnTo>
                  <a:lnTo>
                    <a:pt x="28" y="83"/>
                  </a:lnTo>
                  <a:lnTo>
                    <a:pt x="58" y="111"/>
                  </a:lnTo>
                  <a:lnTo>
                    <a:pt x="108" y="111"/>
                  </a:lnTo>
                  <a:lnTo>
                    <a:pt x="74" y="0"/>
                  </a:lnTo>
                  <a:close/>
                </a:path>
              </a:pathLst>
            </a:custGeom>
            <a:solidFill>
              <a:schemeClr val="bg1"/>
            </a:solidFill>
            <a:ln w="0">
              <a:noFill/>
              <a:prstDash val="solid"/>
              <a:round/>
            </a:ln>
          </p:spPr>
          <p:txBody>
            <a:bodyPr vert="horz" wrap="square" lIns="91440" tIns="45720" rIns="91440" bIns="45720" numCol="1" anchor="t" anchorCtr="0" compatLnSpc="1"/>
            <a:lstStyle/>
            <a:p>
              <a:endParaRPr lang="zh-CN" altLang="en-US"/>
            </a:p>
          </p:txBody>
        </p:sp>
      </p:grpSp>
      <p:grpSp>
        <p:nvGrpSpPr>
          <p:cNvPr id="3" name="组合 2"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GrpSpPr/>
          <p:nvPr/>
        </p:nvGrpSpPr>
        <p:grpSpPr>
          <a:xfrm>
            <a:off x="6208883" y="1876277"/>
            <a:ext cx="2273673" cy="1960063"/>
            <a:chOff x="6208883" y="1876277"/>
            <a:chExt cx="2273673" cy="1960063"/>
          </a:xfrm>
        </p:grpSpPr>
        <p:sp>
          <p:nvSpPr>
            <p:cNvPr id="31" name="等腰三角形 30"/>
            <p:cNvSpPr/>
            <p:nvPr/>
          </p:nvSpPr>
          <p:spPr>
            <a:xfrm>
              <a:off x="6208883" y="1876277"/>
              <a:ext cx="2273673" cy="1960063"/>
            </a:xfrm>
            <a:prstGeom prst="triangle">
              <a:avLst/>
            </a:prstGeom>
            <a:solidFill>
              <a:srgbClr val="D06F83"/>
            </a:solidFill>
            <a:ln w="19050">
              <a:noFill/>
            </a:ln>
            <a:effectLst>
              <a:outerShdw blurRad="254000" dist="127000" dir="8160000" algn="tr" rotWithShape="0">
                <a:prstClr val="black">
                  <a:alpha val="34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5" name="TextBox 29"/>
            <p:cNvSpPr txBox="1"/>
            <p:nvPr/>
          </p:nvSpPr>
          <p:spPr>
            <a:xfrm>
              <a:off x="6349886" y="3481620"/>
              <a:ext cx="448531" cy="335109"/>
            </a:xfrm>
            <a:prstGeom prst="rect">
              <a:avLst/>
            </a:prstGeom>
            <a:noFill/>
          </p:spPr>
          <p:txBody>
            <a:bodyPr wrap="square" rtlCol="0">
              <a:spAutoFit/>
            </a:bodyPr>
            <a:lstStyle/>
            <a:p>
              <a:r>
                <a:rPr lang="en-US" altLang="zh-CN" sz="1400" b="1" dirty="0">
                  <a:solidFill>
                    <a:schemeClr val="bg1"/>
                  </a:solidFill>
                  <a:latin typeface="Arial" panose="020B0604020202020204" pitchFamily="34" charset="0"/>
                  <a:cs typeface="Arial" panose="020B0604020202020204" pitchFamily="34" charset="0"/>
                </a:rPr>
                <a:t>02</a:t>
              </a:r>
              <a:endParaRPr lang="zh-CN" altLang="en-US" sz="1400" b="1" dirty="0">
                <a:solidFill>
                  <a:schemeClr val="bg1"/>
                </a:solidFill>
                <a:latin typeface="Arial" panose="020B0604020202020204" pitchFamily="34" charset="0"/>
                <a:cs typeface="Arial" panose="020B0604020202020204" pitchFamily="34" charset="0"/>
              </a:endParaRPr>
            </a:p>
          </p:txBody>
        </p:sp>
        <p:sp>
          <p:nvSpPr>
            <p:cNvPr id="53" name="Freeform 33"/>
            <p:cNvSpPr/>
            <p:nvPr/>
          </p:nvSpPr>
          <p:spPr bwMode="auto">
            <a:xfrm>
              <a:off x="7276216" y="2161477"/>
              <a:ext cx="158602" cy="149611"/>
            </a:xfrm>
            <a:custGeom>
              <a:avLst/>
              <a:gdLst>
                <a:gd name="T0" fmla="*/ 85 w 247"/>
                <a:gd name="T1" fmla="*/ 0 h 233"/>
                <a:gd name="T2" fmla="*/ 95 w 247"/>
                <a:gd name="T3" fmla="*/ 1 h 233"/>
                <a:gd name="T4" fmla="*/ 103 w 247"/>
                <a:gd name="T5" fmla="*/ 6 h 233"/>
                <a:gd name="T6" fmla="*/ 109 w 247"/>
                <a:gd name="T7" fmla="*/ 12 h 233"/>
                <a:gd name="T8" fmla="*/ 116 w 247"/>
                <a:gd name="T9" fmla="*/ 20 h 233"/>
                <a:gd name="T10" fmla="*/ 123 w 247"/>
                <a:gd name="T11" fmla="*/ 29 h 233"/>
                <a:gd name="T12" fmla="*/ 130 w 247"/>
                <a:gd name="T13" fmla="*/ 37 h 233"/>
                <a:gd name="T14" fmla="*/ 139 w 247"/>
                <a:gd name="T15" fmla="*/ 44 h 233"/>
                <a:gd name="T16" fmla="*/ 149 w 247"/>
                <a:gd name="T17" fmla="*/ 51 h 233"/>
                <a:gd name="T18" fmla="*/ 160 w 247"/>
                <a:gd name="T19" fmla="*/ 54 h 233"/>
                <a:gd name="T20" fmla="*/ 176 w 247"/>
                <a:gd name="T21" fmla="*/ 57 h 233"/>
                <a:gd name="T22" fmla="*/ 193 w 247"/>
                <a:gd name="T23" fmla="*/ 56 h 233"/>
                <a:gd name="T24" fmla="*/ 215 w 247"/>
                <a:gd name="T25" fmla="*/ 52 h 233"/>
                <a:gd name="T26" fmla="*/ 241 w 247"/>
                <a:gd name="T27" fmla="*/ 43 h 233"/>
                <a:gd name="T28" fmla="*/ 243 w 247"/>
                <a:gd name="T29" fmla="*/ 42 h 233"/>
                <a:gd name="T30" fmla="*/ 246 w 247"/>
                <a:gd name="T31" fmla="*/ 43 h 233"/>
                <a:gd name="T32" fmla="*/ 247 w 247"/>
                <a:gd name="T33" fmla="*/ 44 h 233"/>
                <a:gd name="T34" fmla="*/ 247 w 247"/>
                <a:gd name="T35" fmla="*/ 46 h 233"/>
                <a:gd name="T36" fmla="*/ 246 w 247"/>
                <a:gd name="T37" fmla="*/ 48 h 233"/>
                <a:gd name="T38" fmla="*/ 227 w 247"/>
                <a:gd name="T39" fmla="*/ 76 h 233"/>
                <a:gd name="T40" fmla="*/ 210 w 247"/>
                <a:gd name="T41" fmla="*/ 98 h 233"/>
                <a:gd name="T42" fmla="*/ 195 w 247"/>
                <a:gd name="T43" fmla="*/ 113 h 233"/>
                <a:gd name="T44" fmla="*/ 183 w 247"/>
                <a:gd name="T45" fmla="*/ 125 h 233"/>
                <a:gd name="T46" fmla="*/ 172 w 247"/>
                <a:gd name="T47" fmla="*/ 131 h 233"/>
                <a:gd name="T48" fmla="*/ 163 w 247"/>
                <a:gd name="T49" fmla="*/ 134 h 233"/>
                <a:gd name="T50" fmla="*/ 155 w 247"/>
                <a:gd name="T51" fmla="*/ 134 h 233"/>
                <a:gd name="T52" fmla="*/ 149 w 247"/>
                <a:gd name="T53" fmla="*/ 131 h 233"/>
                <a:gd name="T54" fmla="*/ 142 w 247"/>
                <a:gd name="T55" fmla="*/ 128 h 233"/>
                <a:gd name="T56" fmla="*/ 136 w 247"/>
                <a:gd name="T57" fmla="*/ 123 h 233"/>
                <a:gd name="T58" fmla="*/ 130 w 247"/>
                <a:gd name="T59" fmla="*/ 118 h 233"/>
                <a:gd name="T60" fmla="*/ 123 w 247"/>
                <a:gd name="T61" fmla="*/ 114 h 233"/>
                <a:gd name="T62" fmla="*/ 116 w 247"/>
                <a:gd name="T63" fmla="*/ 111 h 233"/>
                <a:gd name="T64" fmla="*/ 107 w 247"/>
                <a:gd name="T65" fmla="*/ 109 h 233"/>
                <a:gd name="T66" fmla="*/ 97 w 247"/>
                <a:gd name="T67" fmla="*/ 111 h 233"/>
                <a:gd name="T68" fmla="*/ 84 w 247"/>
                <a:gd name="T69" fmla="*/ 114 h 233"/>
                <a:gd name="T70" fmla="*/ 70 w 247"/>
                <a:gd name="T71" fmla="*/ 123 h 233"/>
                <a:gd name="T72" fmla="*/ 53 w 247"/>
                <a:gd name="T73" fmla="*/ 136 h 233"/>
                <a:gd name="T74" fmla="*/ 77 w 247"/>
                <a:gd name="T75" fmla="*/ 233 h 233"/>
                <a:gd name="T76" fmla="*/ 51 w 247"/>
                <a:gd name="T77" fmla="*/ 233 h 233"/>
                <a:gd name="T78" fmla="*/ 0 w 247"/>
                <a:gd name="T79" fmla="*/ 34 h 233"/>
                <a:gd name="T80" fmla="*/ 25 w 247"/>
                <a:gd name="T81" fmla="*/ 25 h 233"/>
                <a:gd name="T82" fmla="*/ 44 w 247"/>
                <a:gd name="T83" fmla="*/ 12 h 233"/>
                <a:gd name="T84" fmla="*/ 61 w 247"/>
                <a:gd name="T85" fmla="*/ 4 h 233"/>
                <a:gd name="T86" fmla="*/ 75 w 247"/>
                <a:gd name="T87" fmla="*/ 0 h 233"/>
                <a:gd name="T88" fmla="*/ 85 w 247"/>
                <a:gd name="T89" fmla="*/ 0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47" h="233">
                  <a:moveTo>
                    <a:pt x="85" y="0"/>
                  </a:moveTo>
                  <a:lnTo>
                    <a:pt x="95" y="1"/>
                  </a:lnTo>
                  <a:lnTo>
                    <a:pt x="103" y="6"/>
                  </a:lnTo>
                  <a:lnTo>
                    <a:pt x="109" y="12"/>
                  </a:lnTo>
                  <a:lnTo>
                    <a:pt x="116" y="20"/>
                  </a:lnTo>
                  <a:lnTo>
                    <a:pt x="123" y="29"/>
                  </a:lnTo>
                  <a:lnTo>
                    <a:pt x="130" y="37"/>
                  </a:lnTo>
                  <a:lnTo>
                    <a:pt x="139" y="44"/>
                  </a:lnTo>
                  <a:lnTo>
                    <a:pt x="149" y="51"/>
                  </a:lnTo>
                  <a:lnTo>
                    <a:pt x="160" y="54"/>
                  </a:lnTo>
                  <a:lnTo>
                    <a:pt x="176" y="57"/>
                  </a:lnTo>
                  <a:lnTo>
                    <a:pt x="193" y="56"/>
                  </a:lnTo>
                  <a:lnTo>
                    <a:pt x="215" y="52"/>
                  </a:lnTo>
                  <a:lnTo>
                    <a:pt x="241" y="43"/>
                  </a:lnTo>
                  <a:lnTo>
                    <a:pt x="243" y="42"/>
                  </a:lnTo>
                  <a:lnTo>
                    <a:pt x="246" y="43"/>
                  </a:lnTo>
                  <a:lnTo>
                    <a:pt x="247" y="44"/>
                  </a:lnTo>
                  <a:lnTo>
                    <a:pt x="247" y="46"/>
                  </a:lnTo>
                  <a:lnTo>
                    <a:pt x="246" y="48"/>
                  </a:lnTo>
                  <a:lnTo>
                    <a:pt x="227" y="76"/>
                  </a:lnTo>
                  <a:lnTo>
                    <a:pt x="210" y="98"/>
                  </a:lnTo>
                  <a:lnTo>
                    <a:pt x="195" y="113"/>
                  </a:lnTo>
                  <a:lnTo>
                    <a:pt x="183" y="125"/>
                  </a:lnTo>
                  <a:lnTo>
                    <a:pt x="172" y="131"/>
                  </a:lnTo>
                  <a:lnTo>
                    <a:pt x="163" y="134"/>
                  </a:lnTo>
                  <a:lnTo>
                    <a:pt x="155" y="134"/>
                  </a:lnTo>
                  <a:lnTo>
                    <a:pt x="149" y="131"/>
                  </a:lnTo>
                  <a:lnTo>
                    <a:pt x="142" y="128"/>
                  </a:lnTo>
                  <a:lnTo>
                    <a:pt x="136" y="123"/>
                  </a:lnTo>
                  <a:lnTo>
                    <a:pt x="130" y="118"/>
                  </a:lnTo>
                  <a:lnTo>
                    <a:pt x="123" y="114"/>
                  </a:lnTo>
                  <a:lnTo>
                    <a:pt x="116" y="111"/>
                  </a:lnTo>
                  <a:lnTo>
                    <a:pt x="107" y="109"/>
                  </a:lnTo>
                  <a:lnTo>
                    <a:pt x="97" y="111"/>
                  </a:lnTo>
                  <a:lnTo>
                    <a:pt x="84" y="114"/>
                  </a:lnTo>
                  <a:lnTo>
                    <a:pt x="70" y="123"/>
                  </a:lnTo>
                  <a:lnTo>
                    <a:pt x="53" y="136"/>
                  </a:lnTo>
                  <a:lnTo>
                    <a:pt x="77" y="233"/>
                  </a:lnTo>
                  <a:lnTo>
                    <a:pt x="51" y="233"/>
                  </a:lnTo>
                  <a:lnTo>
                    <a:pt x="0" y="34"/>
                  </a:lnTo>
                  <a:lnTo>
                    <a:pt x="25" y="25"/>
                  </a:lnTo>
                  <a:lnTo>
                    <a:pt x="44" y="12"/>
                  </a:lnTo>
                  <a:lnTo>
                    <a:pt x="61" y="4"/>
                  </a:lnTo>
                  <a:lnTo>
                    <a:pt x="75" y="0"/>
                  </a:lnTo>
                  <a:lnTo>
                    <a:pt x="85" y="0"/>
                  </a:lnTo>
                  <a:close/>
                </a:path>
              </a:pathLst>
            </a:custGeom>
            <a:solidFill>
              <a:schemeClr val="bg1"/>
            </a:solidFill>
            <a:ln w="0">
              <a:noFill/>
              <a:prstDash val="solid"/>
              <a:round/>
            </a:ln>
          </p:spPr>
          <p:txBody>
            <a:bodyPr vert="horz" wrap="square" lIns="91440" tIns="45720" rIns="91440" bIns="45720" numCol="1" anchor="t" anchorCtr="0" compatLnSpc="1"/>
            <a:lstStyle/>
            <a:p>
              <a:endParaRPr lang="zh-CN" altLang="en-US"/>
            </a:p>
          </p:txBody>
        </p:sp>
      </p:grpSp>
      <p:grpSp>
        <p:nvGrpSpPr>
          <p:cNvPr id="5" name="组合 4"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GrpSpPr/>
          <p:nvPr/>
        </p:nvGrpSpPr>
        <p:grpSpPr>
          <a:xfrm>
            <a:off x="1646075" y="4424360"/>
            <a:ext cx="2273673" cy="1960063"/>
            <a:chOff x="1646075" y="4424360"/>
            <a:chExt cx="2273673" cy="1960063"/>
          </a:xfrm>
        </p:grpSpPr>
        <p:sp>
          <p:nvSpPr>
            <p:cNvPr id="46" name="等腰三角形 45"/>
            <p:cNvSpPr/>
            <p:nvPr/>
          </p:nvSpPr>
          <p:spPr>
            <a:xfrm>
              <a:off x="1646075" y="4424360"/>
              <a:ext cx="2273673" cy="1960063"/>
            </a:xfrm>
            <a:prstGeom prst="triangle">
              <a:avLst/>
            </a:prstGeom>
            <a:solidFill>
              <a:srgbClr val="966481"/>
            </a:solidFill>
            <a:ln w="19050">
              <a:noFill/>
            </a:ln>
            <a:effectLst>
              <a:outerShdw blurRad="254000" dist="127000" dir="8160000" algn="tr" rotWithShape="0">
                <a:prstClr val="black">
                  <a:alpha val="34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0" name="TextBox 49"/>
            <p:cNvSpPr txBox="1"/>
            <p:nvPr/>
          </p:nvSpPr>
          <p:spPr>
            <a:xfrm>
              <a:off x="1787078" y="6029703"/>
              <a:ext cx="448531" cy="335109"/>
            </a:xfrm>
            <a:prstGeom prst="rect">
              <a:avLst/>
            </a:prstGeom>
            <a:noFill/>
          </p:spPr>
          <p:txBody>
            <a:bodyPr wrap="square" rtlCol="0">
              <a:spAutoFit/>
            </a:bodyPr>
            <a:lstStyle/>
            <a:p>
              <a:r>
                <a:rPr lang="en-US" altLang="zh-CN" sz="1400" b="1" dirty="0">
                  <a:solidFill>
                    <a:schemeClr val="bg1"/>
                  </a:solidFill>
                  <a:latin typeface="Arial" panose="020B0604020202020204" pitchFamily="34" charset="0"/>
                  <a:cs typeface="Arial" panose="020B0604020202020204" pitchFamily="34" charset="0"/>
                </a:rPr>
                <a:t>03</a:t>
              </a:r>
              <a:endParaRPr lang="zh-CN" altLang="en-US" sz="1400" b="1" dirty="0">
                <a:solidFill>
                  <a:schemeClr val="bg1"/>
                </a:solidFill>
                <a:latin typeface="Arial" panose="020B0604020202020204" pitchFamily="34" charset="0"/>
                <a:cs typeface="Arial" panose="020B0604020202020204" pitchFamily="34" charset="0"/>
              </a:endParaRPr>
            </a:p>
          </p:txBody>
        </p:sp>
        <p:sp>
          <p:nvSpPr>
            <p:cNvPr id="54" name="Freeform 56"/>
            <p:cNvSpPr>
              <a:spLocks noEditPoints="1"/>
            </p:cNvSpPr>
            <p:nvPr/>
          </p:nvSpPr>
          <p:spPr bwMode="auto">
            <a:xfrm>
              <a:off x="2706821" y="4688368"/>
              <a:ext cx="152181" cy="158602"/>
            </a:xfrm>
            <a:custGeom>
              <a:avLst/>
              <a:gdLst>
                <a:gd name="T0" fmla="*/ 150 w 237"/>
                <a:gd name="T1" fmla="*/ 34 h 247"/>
                <a:gd name="T2" fmla="*/ 150 w 237"/>
                <a:gd name="T3" fmla="*/ 62 h 247"/>
                <a:gd name="T4" fmla="*/ 163 w 237"/>
                <a:gd name="T5" fmla="*/ 107 h 247"/>
                <a:gd name="T6" fmla="*/ 182 w 237"/>
                <a:gd name="T7" fmla="*/ 140 h 247"/>
                <a:gd name="T8" fmla="*/ 200 w 237"/>
                <a:gd name="T9" fmla="*/ 159 h 247"/>
                <a:gd name="T10" fmla="*/ 210 w 237"/>
                <a:gd name="T11" fmla="*/ 166 h 247"/>
                <a:gd name="T12" fmla="*/ 212 w 237"/>
                <a:gd name="T13" fmla="*/ 150 h 247"/>
                <a:gd name="T14" fmla="*/ 206 w 237"/>
                <a:gd name="T15" fmla="*/ 115 h 247"/>
                <a:gd name="T16" fmla="*/ 190 w 237"/>
                <a:gd name="T17" fmla="*/ 74 h 247"/>
                <a:gd name="T18" fmla="*/ 170 w 237"/>
                <a:gd name="T19" fmla="*/ 46 h 247"/>
                <a:gd name="T20" fmla="*/ 155 w 237"/>
                <a:gd name="T21" fmla="*/ 31 h 247"/>
                <a:gd name="T22" fmla="*/ 151 w 237"/>
                <a:gd name="T23" fmla="*/ 0 h 247"/>
                <a:gd name="T24" fmla="*/ 173 w 237"/>
                <a:gd name="T25" fmla="*/ 14 h 247"/>
                <a:gd name="T26" fmla="*/ 196 w 237"/>
                <a:gd name="T27" fmla="*/ 43 h 247"/>
                <a:gd name="T28" fmla="*/ 218 w 237"/>
                <a:gd name="T29" fmla="*/ 83 h 247"/>
                <a:gd name="T30" fmla="*/ 232 w 237"/>
                <a:gd name="T31" fmla="*/ 126 h 247"/>
                <a:gd name="T32" fmla="*/ 237 w 237"/>
                <a:gd name="T33" fmla="*/ 162 h 247"/>
                <a:gd name="T34" fmla="*/ 232 w 237"/>
                <a:gd name="T35" fmla="*/ 186 h 247"/>
                <a:gd name="T36" fmla="*/ 216 w 237"/>
                <a:gd name="T37" fmla="*/ 194 h 247"/>
                <a:gd name="T38" fmla="*/ 200 w 237"/>
                <a:gd name="T39" fmla="*/ 186 h 247"/>
                <a:gd name="T40" fmla="*/ 178 w 237"/>
                <a:gd name="T41" fmla="*/ 175 h 247"/>
                <a:gd name="T42" fmla="*/ 145 w 237"/>
                <a:gd name="T43" fmla="*/ 167 h 247"/>
                <a:gd name="T44" fmla="*/ 118 w 237"/>
                <a:gd name="T45" fmla="*/ 168 h 247"/>
                <a:gd name="T46" fmla="*/ 110 w 237"/>
                <a:gd name="T47" fmla="*/ 172 h 247"/>
                <a:gd name="T48" fmla="*/ 108 w 237"/>
                <a:gd name="T49" fmla="*/ 178 h 247"/>
                <a:gd name="T50" fmla="*/ 112 w 237"/>
                <a:gd name="T51" fmla="*/ 189 h 247"/>
                <a:gd name="T52" fmla="*/ 119 w 237"/>
                <a:gd name="T53" fmla="*/ 205 h 247"/>
                <a:gd name="T54" fmla="*/ 123 w 237"/>
                <a:gd name="T55" fmla="*/ 215 h 247"/>
                <a:gd name="T56" fmla="*/ 130 w 237"/>
                <a:gd name="T57" fmla="*/ 219 h 247"/>
                <a:gd name="T58" fmla="*/ 135 w 237"/>
                <a:gd name="T59" fmla="*/ 224 h 247"/>
                <a:gd name="T60" fmla="*/ 136 w 237"/>
                <a:gd name="T61" fmla="*/ 229 h 247"/>
                <a:gd name="T62" fmla="*/ 132 w 237"/>
                <a:gd name="T63" fmla="*/ 235 h 247"/>
                <a:gd name="T64" fmla="*/ 122 w 237"/>
                <a:gd name="T65" fmla="*/ 238 h 247"/>
                <a:gd name="T66" fmla="*/ 107 w 237"/>
                <a:gd name="T67" fmla="*/ 245 h 247"/>
                <a:gd name="T68" fmla="*/ 98 w 237"/>
                <a:gd name="T69" fmla="*/ 247 h 247"/>
                <a:gd name="T70" fmla="*/ 91 w 237"/>
                <a:gd name="T71" fmla="*/ 243 h 247"/>
                <a:gd name="T72" fmla="*/ 86 w 237"/>
                <a:gd name="T73" fmla="*/ 236 h 247"/>
                <a:gd name="T74" fmla="*/ 79 w 237"/>
                <a:gd name="T75" fmla="*/ 218 h 247"/>
                <a:gd name="T76" fmla="*/ 70 w 237"/>
                <a:gd name="T77" fmla="*/ 199 h 247"/>
                <a:gd name="T78" fmla="*/ 61 w 237"/>
                <a:gd name="T79" fmla="*/ 195 h 247"/>
                <a:gd name="T80" fmla="*/ 48 w 237"/>
                <a:gd name="T81" fmla="*/ 186 h 247"/>
                <a:gd name="T82" fmla="*/ 45 w 237"/>
                <a:gd name="T83" fmla="*/ 187 h 247"/>
                <a:gd name="T84" fmla="*/ 42 w 237"/>
                <a:gd name="T85" fmla="*/ 189 h 247"/>
                <a:gd name="T86" fmla="*/ 38 w 237"/>
                <a:gd name="T87" fmla="*/ 190 h 247"/>
                <a:gd name="T88" fmla="*/ 17 w 237"/>
                <a:gd name="T89" fmla="*/ 187 h 247"/>
                <a:gd name="T90" fmla="*/ 2 w 237"/>
                <a:gd name="T91" fmla="*/ 171 h 247"/>
                <a:gd name="T92" fmla="*/ 1 w 237"/>
                <a:gd name="T93" fmla="*/ 149 h 247"/>
                <a:gd name="T94" fmla="*/ 12 w 237"/>
                <a:gd name="T95" fmla="*/ 133 h 247"/>
                <a:gd name="T96" fmla="*/ 76 w 237"/>
                <a:gd name="T97" fmla="*/ 99 h 247"/>
                <a:gd name="T98" fmla="*/ 109 w 237"/>
                <a:gd name="T99" fmla="*/ 69 h 247"/>
                <a:gd name="T100" fmla="*/ 125 w 237"/>
                <a:gd name="T101" fmla="*/ 42 h 247"/>
                <a:gd name="T102" fmla="*/ 130 w 237"/>
                <a:gd name="T103" fmla="*/ 20 h 247"/>
                <a:gd name="T104" fmla="*/ 136 w 237"/>
                <a:gd name="T105" fmla="*/ 5 h 247"/>
                <a:gd name="T106" fmla="*/ 151 w 237"/>
                <a:gd name="T107" fmla="*/ 0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37" h="247">
                  <a:moveTo>
                    <a:pt x="151" y="29"/>
                  </a:moveTo>
                  <a:lnTo>
                    <a:pt x="150" y="34"/>
                  </a:lnTo>
                  <a:lnTo>
                    <a:pt x="149" y="46"/>
                  </a:lnTo>
                  <a:lnTo>
                    <a:pt x="150" y="62"/>
                  </a:lnTo>
                  <a:lnTo>
                    <a:pt x="154" y="84"/>
                  </a:lnTo>
                  <a:lnTo>
                    <a:pt x="163" y="107"/>
                  </a:lnTo>
                  <a:lnTo>
                    <a:pt x="172" y="125"/>
                  </a:lnTo>
                  <a:lnTo>
                    <a:pt x="182" y="140"/>
                  </a:lnTo>
                  <a:lnTo>
                    <a:pt x="191" y="152"/>
                  </a:lnTo>
                  <a:lnTo>
                    <a:pt x="200" y="159"/>
                  </a:lnTo>
                  <a:lnTo>
                    <a:pt x="206" y="164"/>
                  </a:lnTo>
                  <a:lnTo>
                    <a:pt x="210" y="166"/>
                  </a:lnTo>
                  <a:lnTo>
                    <a:pt x="211" y="161"/>
                  </a:lnTo>
                  <a:lnTo>
                    <a:pt x="212" y="150"/>
                  </a:lnTo>
                  <a:lnTo>
                    <a:pt x="211" y="135"/>
                  </a:lnTo>
                  <a:lnTo>
                    <a:pt x="206" y="115"/>
                  </a:lnTo>
                  <a:lnTo>
                    <a:pt x="198" y="93"/>
                  </a:lnTo>
                  <a:lnTo>
                    <a:pt x="190" y="74"/>
                  </a:lnTo>
                  <a:lnTo>
                    <a:pt x="179" y="59"/>
                  </a:lnTo>
                  <a:lnTo>
                    <a:pt x="170" y="46"/>
                  </a:lnTo>
                  <a:lnTo>
                    <a:pt x="161" y="37"/>
                  </a:lnTo>
                  <a:lnTo>
                    <a:pt x="155" y="31"/>
                  </a:lnTo>
                  <a:lnTo>
                    <a:pt x="151" y="29"/>
                  </a:lnTo>
                  <a:close/>
                  <a:moveTo>
                    <a:pt x="151" y="0"/>
                  </a:moveTo>
                  <a:lnTo>
                    <a:pt x="161" y="5"/>
                  </a:lnTo>
                  <a:lnTo>
                    <a:pt x="173" y="14"/>
                  </a:lnTo>
                  <a:lnTo>
                    <a:pt x="184" y="27"/>
                  </a:lnTo>
                  <a:lnTo>
                    <a:pt x="196" y="43"/>
                  </a:lnTo>
                  <a:lnTo>
                    <a:pt x="207" y="62"/>
                  </a:lnTo>
                  <a:lnTo>
                    <a:pt x="218" y="83"/>
                  </a:lnTo>
                  <a:lnTo>
                    <a:pt x="225" y="105"/>
                  </a:lnTo>
                  <a:lnTo>
                    <a:pt x="232" y="126"/>
                  </a:lnTo>
                  <a:lnTo>
                    <a:pt x="235" y="145"/>
                  </a:lnTo>
                  <a:lnTo>
                    <a:pt x="237" y="162"/>
                  </a:lnTo>
                  <a:lnTo>
                    <a:pt x="235" y="176"/>
                  </a:lnTo>
                  <a:lnTo>
                    <a:pt x="232" y="186"/>
                  </a:lnTo>
                  <a:lnTo>
                    <a:pt x="225" y="193"/>
                  </a:lnTo>
                  <a:lnTo>
                    <a:pt x="216" y="194"/>
                  </a:lnTo>
                  <a:lnTo>
                    <a:pt x="209" y="191"/>
                  </a:lnTo>
                  <a:lnTo>
                    <a:pt x="200" y="186"/>
                  </a:lnTo>
                  <a:lnTo>
                    <a:pt x="190" y="181"/>
                  </a:lnTo>
                  <a:lnTo>
                    <a:pt x="178" y="175"/>
                  </a:lnTo>
                  <a:lnTo>
                    <a:pt x="163" y="170"/>
                  </a:lnTo>
                  <a:lnTo>
                    <a:pt x="145" y="167"/>
                  </a:lnTo>
                  <a:lnTo>
                    <a:pt x="122" y="167"/>
                  </a:lnTo>
                  <a:lnTo>
                    <a:pt x="118" y="168"/>
                  </a:lnTo>
                  <a:lnTo>
                    <a:pt x="113" y="170"/>
                  </a:lnTo>
                  <a:lnTo>
                    <a:pt x="110" y="172"/>
                  </a:lnTo>
                  <a:lnTo>
                    <a:pt x="109" y="175"/>
                  </a:lnTo>
                  <a:lnTo>
                    <a:pt x="108" y="178"/>
                  </a:lnTo>
                  <a:lnTo>
                    <a:pt x="109" y="182"/>
                  </a:lnTo>
                  <a:lnTo>
                    <a:pt x="112" y="189"/>
                  </a:lnTo>
                  <a:lnTo>
                    <a:pt x="116" y="198"/>
                  </a:lnTo>
                  <a:lnTo>
                    <a:pt x="119" y="205"/>
                  </a:lnTo>
                  <a:lnTo>
                    <a:pt x="122" y="212"/>
                  </a:lnTo>
                  <a:lnTo>
                    <a:pt x="123" y="215"/>
                  </a:lnTo>
                  <a:lnTo>
                    <a:pt x="127" y="217"/>
                  </a:lnTo>
                  <a:lnTo>
                    <a:pt x="130" y="219"/>
                  </a:lnTo>
                  <a:lnTo>
                    <a:pt x="133" y="222"/>
                  </a:lnTo>
                  <a:lnTo>
                    <a:pt x="135" y="224"/>
                  </a:lnTo>
                  <a:lnTo>
                    <a:pt x="136" y="227"/>
                  </a:lnTo>
                  <a:lnTo>
                    <a:pt x="136" y="229"/>
                  </a:lnTo>
                  <a:lnTo>
                    <a:pt x="135" y="232"/>
                  </a:lnTo>
                  <a:lnTo>
                    <a:pt x="132" y="235"/>
                  </a:lnTo>
                  <a:lnTo>
                    <a:pt x="130" y="237"/>
                  </a:lnTo>
                  <a:lnTo>
                    <a:pt x="122" y="238"/>
                  </a:lnTo>
                  <a:lnTo>
                    <a:pt x="114" y="242"/>
                  </a:lnTo>
                  <a:lnTo>
                    <a:pt x="107" y="245"/>
                  </a:lnTo>
                  <a:lnTo>
                    <a:pt x="100" y="247"/>
                  </a:lnTo>
                  <a:lnTo>
                    <a:pt x="98" y="247"/>
                  </a:lnTo>
                  <a:lnTo>
                    <a:pt x="94" y="246"/>
                  </a:lnTo>
                  <a:lnTo>
                    <a:pt x="91" y="243"/>
                  </a:lnTo>
                  <a:lnTo>
                    <a:pt x="89" y="240"/>
                  </a:lnTo>
                  <a:lnTo>
                    <a:pt x="86" y="236"/>
                  </a:lnTo>
                  <a:lnTo>
                    <a:pt x="82" y="228"/>
                  </a:lnTo>
                  <a:lnTo>
                    <a:pt x="79" y="218"/>
                  </a:lnTo>
                  <a:lnTo>
                    <a:pt x="74" y="208"/>
                  </a:lnTo>
                  <a:lnTo>
                    <a:pt x="70" y="199"/>
                  </a:lnTo>
                  <a:lnTo>
                    <a:pt x="66" y="196"/>
                  </a:lnTo>
                  <a:lnTo>
                    <a:pt x="61" y="195"/>
                  </a:lnTo>
                  <a:lnTo>
                    <a:pt x="54" y="193"/>
                  </a:lnTo>
                  <a:lnTo>
                    <a:pt x="48" y="186"/>
                  </a:lnTo>
                  <a:lnTo>
                    <a:pt x="48" y="186"/>
                  </a:lnTo>
                  <a:lnTo>
                    <a:pt x="45" y="187"/>
                  </a:lnTo>
                  <a:lnTo>
                    <a:pt x="44" y="187"/>
                  </a:lnTo>
                  <a:lnTo>
                    <a:pt x="42" y="189"/>
                  </a:lnTo>
                  <a:lnTo>
                    <a:pt x="39" y="190"/>
                  </a:lnTo>
                  <a:lnTo>
                    <a:pt x="38" y="190"/>
                  </a:lnTo>
                  <a:lnTo>
                    <a:pt x="28" y="191"/>
                  </a:lnTo>
                  <a:lnTo>
                    <a:pt x="17" y="187"/>
                  </a:lnTo>
                  <a:lnTo>
                    <a:pt x="9" y="180"/>
                  </a:lnTo>
                  <a:lnTo>
                    <a:pt x="2" y="171"/>
                  </a:lnTo>
                  <a:lnTo>
                    <a:pt x="0" y="159"/>
                  </a:lnTo>
                  <a:lnTo>
                    <a:pt x="1" y="149"/>
                  </a:lnTo>
                  <a:lnTo>
                    <a:pt x="5" y="139"/>
                  </a:lnTo>
                  <a:lnTo>
                    <a:pt x="12" y="133"/>
                  </a:lnTo>
                  <a:lnTo>
                    <a:pt x="48" y="116"/>
                  </a:lnTo>
                  <a:lnTo>
                    <a:pt x="76" y="99"/>
                  </a:lnTo>
                  <a:lnTo>
                    <a:pt x="95" y="84"/>
                  </a:lnTo>
                  <a:lnTo>
                    <a:pt x="109" y="69"/>
                  </a:lnTo>
                  <a:lnTo>
                    <a:pt x="118" y="55"/>
                  </a:lnTo>
                  <a:lnTo>
                    <a:pt x="125" y="42"/>
                  </a:lnTo>
                  <a:lnTo>
                    <a:pt x="127" y="31"/>
                  </a:lnTo>
                  <a:lnTo>
                    <a:pt x="130" y="20"/>
                  </a:lnTo>
                  <a:lnTo>
                    <a:pt x="132" y="12"/>
                  </a:lnTo>
                  <a:lnTo>
                    <a:pt x="136" y="5"/>
                  </a:lnTo>
                  <a:lnTo>
                    <a:pt x="142" y="1"/>
                  </a:lnTo>
                  <a:lnTo>
                    <a:pt x="151" y="0"/>
                  </a:lnTo>
                  <a:close/>
                </a:path>
              </a:pathLst>
            </a:custGeom>
            <a:solidFill>
              <a:schemeClr val="bg1"/>
            </a:solidFill>
            <a:ln w="0">
              <a:noFill/>
              <a:prstDash val="solid"/>
              <a:round/>
            </a:ln>
          </p:spPr>
          <p:txBody>
            <a:bodyPr vert="horz" wrap="square" lIns="91440" tIns="45720" rIns="91440" bIns="45720" numCol="1" anchor="t" anchorCtr="0" compatLnSpc="1"/>
            <a:lstStyle/>
            <a:p>
              <a:endParaRPr lang="zh-CN" altLang="en-US"/>
            </a:p>
          </p:txBody>
        </p:sp>
      </p:grpSp>
      <p:sp>
        <p:nvSpPr>
          <p:cNvPr id="25" name="矩形 24"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549157" y="-975631"/>
            <a:ext cx="583096" cy="838080"/>
          </a:xfrm>
          <a:prstGeom prst="rect">
            <a:avLst/>
          </a:prstGeom>
          <a:solidFill>
            <a:srgbClr val="365B7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 name="矩形 25"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1132253" y="-975631"/>
            <a:ext cx="583096" cy="838080"/>
          </a:xfrm>
          <a:prstGeom prst="rect">
            <a:avLst/>
          </a:prstGeom>
          <a:solidFill>
            <a:srgbClr val="96648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 name="矩形 26"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1715349" y="-975631"/>
            <a:ext cx="583096" cy="838080"/>
          </a:xfrm>
          <a:prstGeom prst="rect">
            <a:avLst/>
          </a:prstGeom>
          <a:solidFill>
            <a:srgbClr val="D06F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 name="矩形 27"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2298446" y="-975631"/>
            <a:ext cx="583096" cy="838080"/>
          </a:xfrm>
          <a:prstGeom prst="rect">
            <a:avLst/>
          </a:prstGeom>
          <a:solidFill>
            <a:srgbClr val="F779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 name="矩形 28"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2881542" y="-975631"/>
            <a:ext cx="583096" cy="838080"/>
          </a:xfrm>
          <a:prstGeom prst="rect">
            <a:avLst/>
          </a:prstGeom>
          <a:solidFill>
            <a:srgbClr val="F8AD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7" name="组合 6"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GrpSpPr/>
          <p:nvPr/>
        </p:nvGrpSpPr>
        <p:grpSpPr>
          <a:xfrm>
            <a:off x="6758312" y="2385894"/>
            <a:ext cx="3744673" cy="1270244"/>
            <a:chOff x="6758312" y="2385894"/>
            <a:chExt cx="3744673" cy="1270244"/>
          </a:xfrm>
        </p:grpSpPr>
        <p:sp>
          <p:nvSpPr>
            <p:cNvPr id="32" name="圆角矩形 31"/>
            <p:cNvSpPr/>
            <p:nvPr/>
          </p:nvSpPr>
          <p:spPr>
            <a:xfrm>
              <a:off x="6758312" y="2385894"/>
              <a:ext cx="3744673" cy="1270244"/>
            </a:xfrm>
            <a:prstGeom prst="roundRect">
              <a:avLst>
                <a:gd name="adj" fmla="val 5364"/>
              </a:avLst>
            </a:prstGeom>
            <a:solidFill>
              <a:schemeClr val="bg1"/>
            </a:solidFill>
            <a:ln w="19050">
              <a:gradFill>
                <a:gsLst>
                  <a:gs pos="89000">
                    <a:schemeClr val="bg1">
                      <a:lumMod val="85000"/>
                    </a:schemeClr>
                  </a:gs>
                  <a:gs pos="0">
                    <a:schemeClr val="bg1"/>
                  </a:gs>
                </a:gsLst>
                <a:lin ang="7200000" scaled="0"/>
              </a:gradFill>
            </a:ln>
            <a:effectLst>
              <a:outerShdw blurRad="254000" dist="127000" dir="8160000" algn="tr" rotWithShape="0">
                <a:prstClr val="black">
                  <a:alpha val="34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KaiTi" panose="02010609060101010101" pitchFamily="49" charset="-122"/>
                <a:ea typeface="KaiTi" panose="02010609060101010101" pitchFamily="49" charset="-122"/>
              </a:endParaRPr>
            </a:p>
          </p:txBody>
        </p:sp>
        <p:sp>
          <p:nvSpPr>
            <p:cNvPr id="34" name="Rectangle 42"/>
            <p:cNvSpPr/>
            <p:nvPr/>
          </p:nvSpPr>
          <p:spPr>
            <a:xfrm flipH="1">
              <a:off x="7041522" y="2835474"/>
              <a:ext cx="3280410" cy="645795"/>
            </a:xfrm>
            <a:prstGeom prst="rect">
              <a:avLst/>
            </a:prstGeom>
            <a:noFill/>
            <a:ln w="12700" cap="flat" cmpd="sng" algn="ctr">
              <a:noFill/>
              <a:prstDash val="solid"/>
            </a:ln>
            <a:effectLst/>
          </p:spPr>
          <p:txBody>
            <a:bodyPr lIns="91440" tIns="0" rIns="91440" bIns="0" rtlCol="0" anchor="t"/>
            <a:lstStyle/>
            <a:p>
              <a:r>
                <a:rPr lang="zh-CN" sz="2400" b="1" dirty="0">
                  <a:solidFill>
                    <a:schemeClr val="tx1">
                      <a:lumMod val="65000"/>
                      <a:lumOff val="35000"/>
                    </a:schemeClr>
                  </a:solidFill>
                  <a:latin typeface="KaiTi" panose="02010609060101010101" pitchFamily="49" charset="-122"/>
                  <a:ea typeface="KaiTi" panose="02010609060101010101" pitchFamily="49" charset="-122"/>
                  <a:cs typeface="Arial" panose="020B0604020202020204" pitchFamily="34" charset="0"/>
                </a:rPr>
                <a:t>录用过程的法律风险</a:t>
              </a:r>
            </a:p>
          </p:txBody>
        </p:sp>
      </p:grpSp>
      <p:grpSp>
        <p:nvGrpSpPr>
          <p:cNvPr id="6" name="组合 5"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GrpSpPr/>
          <p:nvPr/>
        </p:nvGrpSpPr>
        <p:grpSpPr>
          <a:xfrm>
            <a:off x="2195505" y="2385894"/>
            <a:ext cx="3744673" cy="1270244"/>
            <a:chOff x="2195505" y="2385894"/>
            <a:chExt cx="3744673" cy="1270244"/>
          </a:xfrm>
        </p:grpSpPr>
        <p:sp>
          <p:nvSpPr>
            <p:cNvPr id="37" name="圆角矩形 36"/>
            <p:cNvSpPr/>
            <p:nvPr/>
          </p:nvSpPr>
          <p:spPr>
            <a:xfrm>
              <a:off x="2195505" y="2385894"/>
              <a:ext cx="3744673" cy="1270244"/>
            </a:xfrm>
            <a:prstGeom prst="roundRect">
              <a:avLst>
                <a:gd name="adj" fmla="val 5364"/>
              </a:avLst>
            </a:prstGeom>
            <a:solidFill>
              <a:schemeClr val="bg1"/>
            </a:solidFill>
            <a:ln w="19050">
              <a:gradFill>
                <a:gsLst>
                  <a:gs pos="89000">
                    <a:schemeClr val="bg1">
                      <a:lumMod val="85000"/>
                    </a:schemeClr>
                  </a:gs>
                  <a:gs pos="0">
                    <a:schemeClr val="bg1"/>
                  </a:gs>
                </a:gsLst>
                <a:lin ang="7200000" scaled="0"/>
              </a:gradFill>
            </a:ln>
            <a:effectLst>
              <a:outerShdw blurRad="254000" dist="127000" dir="8160000" algn="tr" rotWithShape="0">
                <a:prstClr val="black">
                  <a:alpha val="34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KaiTi" panose="02010609060101010101" pitchFamily="49" charset="-122"/>
                <a:ea typeface="KaiTi" panose="02010609060101010101" pitchFamily="49" charset="-122"/>
              </a:endParaRPr>
            </a:p>
          </p:txBody>
        </p:sp>
        <p:sp>
          <p:nvSpPr>
            <p:cNvPr id="39" name="Rectangle 42"/>
            <p:cNvSpPr/>
            <p:nvPr/>
          </p:nvSpPr>
          <p:spPr>
            <a:xfrm flipH="1">
              <a:off x="2478715" y="2835474"/>
              <a:ext cx="3357245" cy="664210"/>
            </a:xfrm>
            <a:prstGeom prst="rect">
              <a:avLst/>
            </a:prstGeom>
            <a:noFill/>
            <a:ln w="12700" cap="flat" cmpd="sng" algn="ctr">
              <a:noFill/>
              <a:prstDash val="solid"/>
            </a:ln>
            <a:effectLst/>
          </p:spPr>
          <p:txBody>
            <a:bodyPr lIns="91440" tIns="0" rIns="91440" bIns="0" rtlCol="0" anchor="t"/>
            <a:lstStyle/>
            <a:p>
              <a:r>
                <a:rPr lang="zh-CN" altLang="en-US" sz="2400" b="1" dirty="0">
                  <a:solidFill>
                    <a:schemeClr val="tx1">
                      <a:lumMod val="65000"/>
                      <a:lumOff val="35000"/>
                    </a:schemeClr>
                  </a:solidFill>
                  <a:latin typeface="KaiTi" panose="02010609060101010101" pitchFamily="49" charset="-122"/>
                  <a:ea typeface="KaiTi" panose="02010609060101010101" pitchFamily="49" charset="-122"/>
                  <a:cs typeface="Arial" panose="020B0604020202020204" pitchFamily="34" charset="0"/>
                </a:rPr>
                <a:t>招聘过程的法律风险</a:t>
              </a:r>
            </a:p>
          </p:txBody>
        </p:sp>
      </p:grpSp>
      <p:grpSp>
        <p:nvGrpSpPr>
          <p:cNvPr id="8" name="组合 7"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GrpSpPr/>
          <p:nvPr/>
        </p:nvGrpSpPr>
        <p:grpSpPr>
          <a:xfrm>
            <a:off x="6758312" y="4933976"/>
            <a:ext cx="3744673" cy="1270244"/>
            <a:chOff x="6758312" y="4933976"/>
            <a:chExt cx="3744673" cy="1270244"/>
          </a:xfrm>
        </p:grpSpPr>
        <p:sp>
          <p:nvSpPr>
            <p:cNvPr id="42" name="圆角矩形 41"/>
            <p:cNvSpPr/>
            <p:nvPr/>
          </p:nvSpPr>
          <p:spPr>
            <a:xfrm>
              <a:off x="6758312" y="4933976"/>
              <a:ext cx="3744673" cy="1270244"/>
            </a:xfrm>
            <a:prstGeom prst="roundRect">
              <a:avLst>
                <a:gd name="adj" fmla="val 5364"/>
              </a:avLst>
            </a:prstGeom>
            <a:solidFill>
              <a:schemeClr val="bg1"/>
            </a:solidFill>
            <a:ln w="19050">
              <a:gradFill>
                <a:gsLst>
                  <a:gs pos="89000">
                    <a:schemeClr val="bg1">
                      <a:lumMod val="85000"/>
                    </a:schemeClr>
                  </a:gs>
                  <a:gs pos="0">
                    <a:schemeClr val="bg1"/>
                  </a:gs>
                </a:gsLst>
                <a:lin ang="7200000" scaled="0"/>
              </a:gradFill>
            </a:ln>
            <a:effectLst>
              <a:outerShdw blurRad="254000" dist="127000" dir="8160000" algn="tr" rotWithShape="0">
                <a:prstClr val="black">
                  <a:alpha val="34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KaiTi" panose="02010609060101010101" pitchFamily="49" charset="-122"/>
                <a:ea typeface="KaiTi" panose="02010609060101010101" pitchFamily="49" charset="-122"/>
              </a:endParaRPr>
            </a:p>
          </p:txBody>
        </p:sp>
        <p:sp>
          <p:nvSpPr>
            <p:cNvPr id="44" name="Rectangle 42"/>
            <p:cNvSpPr/>
            <p:nvPr/>
          </p:nvSpPr>
          <p:spPr>
            <a:xfrm flipH="1">
              <a:off x="7767962" y="5339741"/>
              <a:ext cx="1827530" cy="596265"/>
            </a:xfrm>
            <a:prstGeom prst="rect">
              <a:avLst/>
            </a:prstGeom>
            <a:noFill/>
            <a:ln w="12700" cap="flat" cmpd="sng" algn="ctr">
              <a:noFill/>
              <a:prstDash val="solid"/>
            </a:ln>
            <a:effectLst/>
          </p:spPr>
          <p:txBody>
            <a:bodyPr lIns="91440" tIns="0" rIns="91440" bIns="0" rtlCol="0" anchor="t"/>
            <a:lstStyle/>
            <a:p>
              <a:pPr eaLnBrk="1" hangingPunct="1"/>
              <a:r>
                <a:rPr kumimoji="1" lang="zh-CN" altLang="en-US" sz="2800">
                  <a:latin typeface="KaiTi" panose="02010609060101010101" pitchFamily="49" charset="-122"/>
                  <a:ea typeface="KaiTi" panose="02010609060101010101" pitchFamily="49" charset="-122"/>
                  <a:sym typeface="+mn-ea"/>
                </a:rPr>
                <a:t>防范措施</a:t>
              </a:r>
              <a:endParaRPr lang="zh-CN" altLang="en-US" sz="2800" b="1" dirty="0">
                <a:solidFill>
                  <a:schemeClr val="tx1">
                    <a:lumMod val="65000"/>
                    <a:lumOff val="35000"/>
                  </a:schemeClr>
                </a:solidFill>
                <a:latin typeface="KaiTi" panose="02010609060101010101" pitchFamily="49" charset="-122"/>
                <a:ea typeface="KaiTi" panose="02010609060101010101" pitchFamily="49" charset="-122"/>
                <a:cs typeface="Arial" panose="020B0604020202020204" pitchFamily="34" charset="0"/>
              </a:endParaRPr>
            </a:p>
          </p:txBody>
        </p:sp>
      </p:grpSp>
      <p:grpSp>
        <p:nvGrpSpPr>
          <p:cNvPr id="9" name="组合 8"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GrpSpPr/>
          <p:nvPr/>
        </p:nvGrpSpPr>
        <p:grpSpPr>
          <a:xfrm>
            <a:off x="2195505" y="4933976"/>
            <a:ext cx="3744673" cy="1270244"/>
            <a:chOff x="2195505" y="4933976"/>
            <a:chExt cx="3744673" cy="1270244"/>
          </a:xfrm>
        </p:grpSpPr>
        <p:sp>
          <p:nvSpPr>
            <p:cNvPr id="47" name="圆角矩形 46"/>
            <p:cNvSpPr/>
            <p:nvPr/>
          </p:nvSpPr>
          <p:spPr>
            <a:xfrm>
              <a:off x="2195505" y="4933976"/>
              <a:ext cx="3744673" cy="1270244"/>
            </a:xfrm>
            <a:prstGeom prst="roundRect">
              <a:avLst>
                <a:gd name="adj" fmla="val 5364"/>
              </a:avLst>
            </a:prstGeom>
            <a:solidFill>
              <a:schemeClr val="bg1"/>
            </a:solidFill>
            <a:ln w="19050">
              <a:gradFill>
                <a:gsLst>
                  <a:gs pos="89000">
                    <a:schemeClr val="bg1">
                      <a:lumMod val="85000"/>
                    </a:schemeClr>
                  </a:gs>
                  <a:gs pos="0">
                    <a:schemeClr val="bg1"/>
                  </a:gs>
                </a:gsLst>
                <a:lin ang="7200000" scaled="0"/>
              </a:gradFill>
            </a:ln>
            <a:effectLst>
              <a:outerShdw blurRad="254000" dist="127000" dir="8160000" algn="tr" rotWithShape="0">
                <a:prstClr val="black">
                  <a:alpha val="34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KaiTi" panose="02010609060101010101" pitchFamily="49" charset="-122"/>
                <a:ea typeface="KaiTi" panose="02010609060101010101" pitchFamily="49" charset="-122"/>
              </a:endParaRPr>
            </a:p>
          </p:txBody>
        </p:sp>
        <p:sp>
          <p:nvSpPr>
            <p:cNvPr id="49" name="Rectangle 42"/>
            <p:cNvSpPr/>
            <p:nvPr/>
          </p:nvSpPr>
          <p:spPr>
            <a:xfrm flipH="1">
              <a:off x="2820345" y="5425466"/>
              <a:ext cx="2494915" cy="510540"/>
            </a:xfrm>
            <a:prstGeom prst="rect">
              <a:avLst/>
            </a:prstGeom>
            <a:noFill/>
            <a:ln w="12700" cap="flat" cmpd="sng" algn="ctr">
              <a:noFill/>
              <a:prstDash val="solid"/>
            </a:ln>
            <a:effectLst/>
          </p:spPr>
          <p:txBody>
            <a:bodyPr lIns="91440" tIns="0" rIns="91440" bIns="0" rtlCol="0" anchor="t"/>
            <a:lstStyle/>
            <a:p>
              <a:pPr eaLnBrk="1" hangingPunct="1"/>
              <a:r>
                <a:rPr kumimoji="1" lang="zh-CN" altLang="en-US" sz="2800">
                  <a:latin typeface="KaiTi" panose="02010609060101010101" pitchFamily="49" charset="-122"/>
                  <a:ea typeface="KaiTi" panose="02010609060101010101" pitchFamily="49" charset="-122"/>
                  <a:sym typeface="+mn-ea"/>
                </a:rPr>
                <a:t>其他法律风险</a:t>
              </a:r>
              <a:endParaRPr lang="en-US" altLang="zh-CN" sz="2800" b="1" dirty="0">
                <a:solidFill>
                  <a:schemeClr val="tx1">
                    <a:lumMod val="65000"/>
                    <a:lumOff val="35000"/>
                  </a:schemeClr>
                </a:solidFill>
                <a:latin typeface="KaiTi" panose="02010609060101010101" pitchFamily="49" charset="-122"/>
                <a:ea typeface="KaiTi" panose="02010609060101010101" pitchFamily="49" charset="-122"/>
                <a:cs typeface="Arial" panose="020B0604020202020204" pitchFamily="34" charset="0"/>
              </a:endParaRPr>
            </a:p>
          </p:txBody>
        </p:sp>
      </p:grpSp>
      <p:cxnSp>
        <p:nvCxnSpPr>
          <p:cNvPr id="55" name="直接连接符 54"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CxnSpPr/>
          <p:nvPr/>
        </p:nvCxnSpPr>
        <p:spPr>
          <a:xfrm>
            <a:off x="3246755" y="1273810"/>
            <a:ext cx="7000240" cy="127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56" name="文本框 55"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txBox="1"/>
          <p:nvPr/>
        </p:nvSpPr>
        <p:spPr>
          <a:xfrm>
            <a:off x="3464727" y="519291"/>
            <a:ext cx="6638925" cy="521970"/>
          </a:xfrm>
          <a:prstGeom prst="rect">
            <a:avLst/>
          </a:prstGeom>
          <a:noFill/>
        </p:spPr>
        <p:txBody>
          <a:bodyPr wrap="none" rtlCol="0">
            <a:spAutoFit/>
          </a:bodyPr>
          <a:lstStyle/>
          <a:p>
            <a:pPr algn="l"/>
            <a:r>
              <a:rPr lang="en-US" altLang="zh-CN" sz="2800" b="1" spc="500" dirty="0">
                <a:solidFill>
                  <a:schemeClr val="bg1">
                    <a:lumMod val="50000"/>
                  </a:schemeClr>
                </a:solidFill>
                <a:latin typeface="微软雅黑" panose="020B0503020204020204" pitchFamily="34" charset="-122"/>
                <a:ea typeface="微软雅黑" panose="020B0503020204020204" pitchFamily="34" charset="-122"/>
                <a:cs typeface="Arial" panose="020B0604020202020204" pitchFamily="34" charset="0"/>
                <a:sym typeface="+mn-ea"/>
              </a:rPr>
              <a:t> </a:t>
            </a:r>
            <a:r>
              <a:rPr lang="zh-CN" sz="2800" b="1" spc="500" dirty="0">
                <a:solidFill>
                  <a:schemeClr val="bg1">
                    <a:lumMod val="50000"/>
                  </a:schemeClr>
                </a:solidFill>
                <a:latin typeface="微软雅黑" panose="020B0503020204020204" pitchFamily="34" charset="-122"/>
                <a:ea typeface="微软雅黑" panose="020B0503020204020204" pitchFamily="34" charset="-122"/>
                <a:cs typeface="Arial" panose="020B0604020202020204" pitchFamily="34" charset="0"/>
                <a:sym typeface="+mn-ea"/>
              </a:rPr>
              <a:t>招聘因素及招聘录用法律风险认知</a:t>
            </a:r>
            <a:endParaRPr lang="en-US" altLang="zh-CN" sz="2800" b="1" spc="500" dirty="0">
              <a:solidFill>
                <a:schemeClr val="bg1">
                  <a:lumMod val="50000"/>
                </a:schemeClr>
              </a:solidFill>
              <a:latin typeface="微软雅黑" panose="020B0503020204020204" pitchFamily="34" charset="-122"/>
              <a:ea typeface="微软雅黑" panose="020B0503020204020204" pitchFamily="34" charset="-122"/>
              <a:cs typeface="Arial" panose="020B0604020202020204" pitchFamily="34" charset="0"/>
            </a:endParaRPr>
          </a:p>
        </p:txBody>
      </p:sp>
      <p:sp>
        <p:nvSpPr>
          <p:cNvPr id="57" name="椭圆 56"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flipH="1">
            <a:off x="2686180" y="813581"/>
            <a:ext cx="157493" cy="157493"/>
          </a:xfrm>
          <a:prstGeom prst="ellipse">
            <a:avLst/>
          </a:prstGeom>
          <a:solidFill>
            <a:srgbClr val="D06F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8" name="椭圆 57"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flipH="1">
            <a:off x="2686180" y="335956"/>
            <a:ext cx="321030" cy="321030"/>
          </a:xfrm>
          <a:prstGeom prst="ellipse">
            <a:avLst/>
          </a:prstGeom>
          <a:solidFill>
            <a:srgbClr val="966481"/>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9" name="椭圆 58"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flipH="1">
            <a:off x="2991678" y="806317"/>
            <a:ext cx="219803" cy="219803"/>
          </a:xfrm>
          <a:prstGeom prst="ellipse">
            <a:avLst/>
          </a:prstGeom>
          <a:solidFill>
            <a:srgbClr val="365B7C"/>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0" name="椭圆 59"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flipH="1">
            <a:off x="2031169" y="697840"/>
            <a:ext cx="164852" cy="164852"/>
          </a:xfrm>
          <a:prstGeom prst="ellipse">
            <a:avLst/>
          </a:prstGeom>
          <a:solidFill>
            <a:srgbClr val="F779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1" name="椭圆 60"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10758974" y="806238"/>
            <a:ext cx="157493" cy="157493"/>
          </a:xfrm>
          <a:prstGeom prst="ellipse">
            <a:avLst/>
          </a:prstGeom>
          <a:solidFill>
            <a:srgbClr val="D06F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2" name="椭圆 61"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10502727" y="335598"/>
            <a:ext cx="321030" cy="321030"/>
          </a:xfrm>
          <a:prstGeom prst="ellipse">
            <a:avLst/>
          </a:prstGeom>
          <a:solidFill>
            <a:srgbClr val="966481"/>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3" name="椭圆 62"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a:off x="11082046" y="821834"/>
            <a:ext cx="219803" cy="219803"/>
          </a:xfrm>
          <a:prstGeom prst="ellipse">
            <a:avLst/>
          </a:prstGeom>
          <a:solidFill>
            <a:srgbClr val="365B7C"/>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4" name="椭圆 63"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a:off x="11673326" y="698117"/>
            <a:ext cx="164852" cy="164852"/>
          </a:xfrm>
          <a:prstGeom prst="ellipse">
            <a:avLst/>
          </a:prstGeom>
          <a:solidFill>
            <a:srgbClr val="F779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 name="e7d195523061f1c0"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hidden="1"/>
          <p:cNvSpPr txBox="1"/>
          <p:nvPr/>
        </p:nvSpPr>
        <p:spPr>
          <a:xfrm>
            <a:off x="-355600" y="1803400"/>
            <a:ext cx="293927" cy="1016000"/>
          </a:xfrm>
          <a:prstGeom prst="rect">
            <a:avLst/>
          </a:prstGeom>
          <a:noFill/>
        </p:spPr>
        <p:txBody>
          <a:bodyPr vert="wordArtVert" rtlCol="0">
            <a:spAutoFit/>
          </a:bodyPr>
          <a:lstStyle/>
          <a:p>
            <a:r>
              <a:rPr lang="en-US" altLang="zh-CN" sz="100"/>
              <a:t>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a:t>
            </a:r>
            <a:endParaRPr lang="zh-CN" altLang="en-US" sz="100"/>
          </a:p>
        </p:txBody>
      </p:sp>
      <p:sp>
        <p:nvSpPr>
          <p:cNvPr id="11" name="文本框 10"/>
          <p:cNvSpPr txBox="1"/>
          <p:nvPr/>
        </p:nvSpPr>
        <p:spPr>
          <a:xfrm>
            <a:off x="1241425" y="1416050"/>
            <a:ext cx="3549650" cy="460375"/>
          </a:xfrm>
          <a:prstGeom prst="rect">
            <a:avLst/>
          </a:prstGeom>
          <a:noFill/>
        </p:spPr>
        <p:txBody>
          <a:bodyPr wrap="none" rtlCol="0" anchor="t">
            <a:spAutoFit/>
          </a:bodyPr>
          <a:lstStyle/>
          <a:p>
            <a:pPr>
              <a:defRPr/>
            </a:pPr>
            <a:r>
              <a:rPr kumimoji="1" lang="zh-CN" altLang="en-US" sz="2400" b="1" dirty="0">
                <a:solidFill>
                  <a:srgbClr val="365B7C"/>
                </a:solidFill>
                <a:latin typeface="楷体" panose="02010609060101010101" pitchFamily="49" charset="-122"/>
                <a:ea typeface="楷体" panose="02010609060101010101" pitchFamily="49" charset="-122"/>
                <a:sym typeface="+mn-ea"/>
              </a:rPr>
              <a:t>三、录用法律风险与防范</a:t>
            </a:r>
          </a:p>
        </p:txBody>
      </p:sp>
    </p:spTree>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0">
        <p15:prstTrans prst="pageCurlDouble"/>
      </p:transition>
    </mc:Choice>
    <mc:Fallback xmlns="">
      <p:transition spd="slow"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with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1000"/>
                                        <p:tgtEl>
                                          <p:spTgt spid="5"/>
                                        </p:tgtEl>
                                      </p:cBhvr>
                                    </p:animEffect>
                                    <p:anim calcmode="lin" valueType="num">
                                      <p:cBhvr>
                                        <p:cTn id="8" dur="1000" fill="hold"/>
                                        <p:tgtEl>
                                          <p:spTgt spid="5"/>
                                        </p:tgtEl>
                                        <p:attrNameLst>
                                          <p:attrName>ppt_x</p:attrName>
                                        </p:attrNameLst>
                                      </p:cBhvr>
                                      <p:tavLst>
                                        <p:tav tm="0">
                                          <p:val>
                                            <p:strVal val="#ppt_x"/>
                                          </p:val>
                                        </p:tav>
                                        <p:tav tm="100000">
                                          <p:val>
                                            <p:strVal val="#ppt_x"/>
                                          </p:val>
                                        </p:tav>
                                      </p:tavLst>
                                    </p:anim>
                                    <p:anim calcmode="lin" valueType="num">
                                      <p:cBhvr>
                                        <p:cTn id="9" dur="900" decel="100000" fill="hold"/>
                                        <p:tgtEl>
                                          <p:spTgt spid="5"/>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5"/>
                                        </p:tgtEl>
                                        <p:attrNameLst>
                                          <p:attrName>ppt_y</p:attrName>
                                        </p:attrNameLst>
                                      </p:cBhvr>
                                      <p:tavLst>
                                        <p:tav tm="0">
                                          <p:val>
                                            <p:strVal val="#ppt_y-.03"/>
                                          </p:val>
                                        </p:tav>
                                        <p:tav tm="100000">
                                          <p:val>
                                            <p:strVal val="#ppt_y"/>
                                          </p:val>
                                        </p:tav>
                                      </p:tavLst>
                                    </p:anim>
                                  </p:childTnLst>
                                </p:cTn>
                              </p:par>
                              <p:par>
                                <p:cTn id="11" presetID="37" presetClass="entr" presetSubtype="0" fill="hold" nodeType="withEffect">
                                  <p:stCondLst>
                                    <p:cond delay="250"/>
                                  </p:stCondLst>
                                  <p:childTnLst>
                                    <p:set>
                                      <p:cBhvr>
                                        <p:cTn id="12" dur="1" fill="hold">
                                          <p:stCondLst>
                                            <p:cond delay="0"/>
                                          </p:stCondLst>
                                        </p:cTn>
                                        <p:tgtEl>
                                          <p:spTgt spid="2"/>
                                        </p:tgtEl>
                                        <p:attrNameLst>
                                          <p:attrName>style.visibility</p:attrName>
                                        </p:attrNameLst>
                                      </p:cBhvr>
                                      <p:to>
                                        <p:strVal val="visible"/>
                                      </p:to>
                                    </p:set>
                                    <p:animEffect transition="in" filter="fade">
                                      <p:cBhvr>
                                        <p:cTn id="13" dur="1000"/>
                                        <p:tgtEl>
                                          <p:spTgt spid="2"/>
                                        </p:tgtEl>
                                      </p:cBhvr>
                                    </p:animEffect>
                                    <p:anim calcmode="lin" valueType="num">
                                      <p:cBhvr>
                                        <p:cTn id="14" dur="1000" fill="hold"/>
                                        <p:tgtEl>
                                          <p:spTgt spid="2"/>
                                        </p:tgtEl>
                                        <p:attrNameLst>
                                          <p:attrName>ppt_x</p:attrName>
                                        </p:attrNameLst>
                                      </p:cBhvr>
                                      <p:tavLst>
                                        <p:tav tm="0">
                                          <p:val>
                                            <p:strVal val="#ppt_x"/>
                                          </p:val>
                                        </p:tav>
                                        <p:tav tm="100000">
                                          <p:val>
                                            <p:strVal val="#ppt_x"/>
                                          </p:val>
                                        </p:tav>
                                      </p:tavLst>
                                    </p:anim>
                                    <p:anim calcmode="lin" valueType="num">
                                      <p:cBhvr>
                                        <p:cTn id="15" dur="900" decel="100000" fill="hold"/>
                                        <p:tgtEl>
                                          <p:spTgt spid="2"/>
                                        </p:tgtEl>
                                        <p:attrNameLst>
                                          <p:attrName>ppt_y</p:attrName>
                                        </p:attrNameLst>
                                      </p:cBhvr>
                                      <p:tavLst>
                                        <p:tav tm="0">
                                          <p:val>
                                            <p:strVal val="#ppt_y+1"/>
                                          </p:val>
                                        </p:tav>
                                        <p:tav tm="100000">
                                          <p:val>
                                            <p:strVal val="#ppt_y-.03"/>
                                          </p:val>
                                        </p:tav>
                                      </p:tavLst>
                                    </p:anim>
                                    <p:anim calcmode="lin" valueType="num">
                                      <p:cBhvr>
                                        <p:cTn id="16" dur="100" accel="100000" fill="hold">
                                          <p:stCondLst>
                                            <p:cond delay="900"/>
                                          </p:stCondLst>
                                        </p:cTn>
                                        <p:tgtEl>
                                          <p:spTgt spid="2"/>
                                        </p:tgtEl>
                                        <p:attrNameLst>
                                          <p:attrName>ppt_y</p:attrName>
                                        </p:attrNameLst>
                                      </p:cBhvr>
                                      <p:tavLst>
                                        <p:tav tm="0">
                                          <p:val>
                                            <p:strVal val="#ppt_y-.03"/>
                                          </p:val>
                                        </p:tav>
                                        <p:tav tm="100000">
                                          <p:val>
                                            <p:strVal val="#ppt_y"/>
                                          </p:val>
                                        </p:tav>
                                      </p:tavLst>
                                    </p:anim>
                                  </p:childTnLst>
                                </p:cTn>
                              </p:par>
                              <p:par>
                                <p:cTn id="17" presetID="37" presetClass="entr" presetSubtype="0" fill="hold" nodeType="withEffect">
                                  <p:stCondLst>
                                    <p:cond delay="500"/>
                                  </p:stCondLst>
                                  <p:childTnLst>
                                    <p:set>
                                      <p:cBhvr>
                                        <p:cTn id="18" dur="1" fill="hold">
                                          <p:stCondLst>
                                            <p:cond delay="0"/>
                                          </p:stCondLst>
                                        </p:cTn>
                                        <p:tgtEl>
                                          <p:spTgt spid="3"/>
                                        </p:tgtEl>
                                        <p:attrNameLst>
                                          <p:attrName>style.visibility</p:attrName>
                                        </p:attrNameLst>
                                      </p:cBhvr>
                                      <p:to>
                                        <p:strVal val="visible"/>
                                      </p:to>
                                    </p:set>
                                    <p:animEffect transition="in" filter="fade">
                                      <p:cBhvr>
                                        <p:cTn id="19" dur="1000"/>
                                        <p:tgtEl>
                                          <p:spTgt spid="3"/>
                                        </p:tgtEl>
                                      </p:cBhvr>
                                    </p:animEffect>
                                    <p:anim calcmode="lin" valueType="num">
                                      <p:cBhvr>
                                        <p:cTn id="20" dur="1000" fill="hold"/>
                                        <p:tgtEl>
                                          <p:spTgt spid="3"/>
                                        </p:tgtEl>
                                        <p:attrNameLst>
                                          <p:attrName>ppt_x</p:attrName>
                                        </p:attrNameLst>
                                      </p:cBhvr>
                                      <p:tavLst>
                                        <p:tav tm="0">
                                          <p:val>
                                            <p:strVal val="#ppt_x"/>
                                          </p:val>
                                        </p:tav>
                                        <p:tav tm="100000">
                                          <p:val>
                                            <p:strVal val="#ppt_x"/>
                                          </p:val>
                                        </p:tav>
                                      </p:tavLst>
                                    </p:anim>
                                    <p:anim calcmode="lin" valueType="num">
                                      <p:cBhvr>
                                        <p:cTn id="21" dur="900" decel="100000" fill="hold"/>
                                        <p:tgtEl>
                                          <p:spTgt spid="3"/>
                                        </p:tgtEl>
                                        <p:attrNameLst>
                                          <p:attrName>ppt_y</p:attrName>
                                        </p:attrNameLst>
                                      </p:cBhvr>
                                      <p:tavLst>
                                        <p:tav tm="0">
                                          <p:val>
                                            <p:strVal val="#ppt_y+1"/>
                                          </p:val>
                                        </p:tav>
                                        <p:tav tm="100000">
                                          <p:val>
                                            <p:strVal val="#ppt_y-.03"/>
                                          </p:val>
                                        </p:tav>
                                      </p:tavLst>
                                    </p:anim>
                                    <p:anim calcmode="lin" valueType="num">
                                      <p:cBhvr>
                                        <p:cTn id="22" dur="100" accel="100000" fill="hold">
                                          <p:stCondLst>
                                            <p:cond delay="900"/>
                                          </p:stCondLst>
                                        </p:cTn>
                                        <p:tgtEl>
                                          <p:spTgt spid="3"/>
                                        </p:tgtEl>
                                        <p:attrNameLst>
                                          <p:attrName>ppt_y</p:attrName>
                                        </p:attrNameLst>
                                      </p:cBhvr>
                                      <p:tavLst>
                                        <p:tav tm="0">
                                          <p:val>
                                            <p:strVal val="#ppt_y-.03"/>
                                          </p:val>
                                        </p:tav>
                                        <p:tav tm="100000">
                                          <p:val>
                                            <p:strVal val="#ppt_y"/>
                                          </p:val>
                                        </p:tav>
                                      </p:tavLst>
                                    </p:anim>
                                  </p:childTnLst>
                                </p:cTn>
                              </p:par>
                              <p:par>
                                <p:cTn id="23" presetID="37" presetClass="entr" presetSubtype="0" fill="hold" nodeType="withEffect">
                                  <p:stCondLst>
                                    <p:cond delay="750"/>
                                  </p:stCondLst>
                                  <p:childTnLst>
                                    <p:set>
                                      <p:cBhvr>
                                        <p:cTn id="24" dur="1" fill="hold">
                                          <p:stCondLst>
                                            <p:cond delay="0"/>
                                          </p:stCondLst>
                                        </p:cTn>
                                        <p:tgtEl>
                                          <p:spTgt spid="4"/>
                                        </p:tgtEl>
                                        <p:attrNameLst>
                                          <p:attrName>style.visibility</p:attrName>
                                        </p:attrNameLst>
                                      </p:cBhvr>
                                      <p:to>
                                        <p:strVal val="visible"/>
                                      </p:to>
                                    </p:set>
                                    <p:animEffect transition="in" filter="fade">
                                      <p:cBhvr>
                                        <p:cTn id="25" dur="1000"/>
                                        <p:tgtEl>
                                          <p:spTgt spid="4"/>
                                        </p:tgtEl>
                                      </p:cBhvr>
                                    </p:animEffect>
                                    <p:anim calcmode="lin" valueType="num">
                                      <p:cBhvr>
                                        <p:cTn id="26" dur="1000" fill="hold"/>
                                        <p:tgtEl>
                                          <p:spTgt spid="4"/>
                                        </p:tgtEl>
                                        <p:attrNameLst>
                                          <p:attrName>ppt_x</p:attrName>
                                        </p:attrNameLst>
                                      </p:cBhvr>
                                      <p:tavLst>
                                        <p:tav tm="0">
                                          <p:val>
                                            <p:strVal val="#ppt_x"/>
                                          </p:val>
                                        </p:tav>
                                        <p:tav tm="100000">
                                          <p:val>
                                            <p:strVal val="#ppt_x"/>
                                          </p:val>
                                        </p:tav>
                                      </p:tavLst>
                                    </p:anim>
                                    <p:anim calcmode="lin" valueType="num">
                                      <p:cBhvr>
                                        <p:cTn id="27" dur="900" decel="100000" fill="hold"/>
                                        <p:tgtEl>
                                          <p:spTgt spid="4"/>
                                        </p:tgtEl>
                                        <p:attrNameLst>
                                          <p:attrName>ppt_y</p:attrName>
                                        </p:attrNameLst>
                                      </p:cBhvr>
                                      <p:tavLst>
                                        <p:tav tm="0">
                                          <p:val>
                                            <p:strVal val="#ppt_y+1"/>
                                          </p:val>
                                        </p:tav>
                                        <p:tav tm="100000">
                                          <p:val>
                                            <p:strVal val="#ppt_y-.03"/>
                                          </p:val>
                                        </p:tav>
                                      </p:tavLst>
                                    </p:anim>
                                    <p:anim calcmode="lin" valueType="num">
                                      <p:cBhvr>
                                        <p:cTn id="28" dur="100" accel="100000" fill="hold">
                                          <p:stCondLst>
                                            <p:cond delay="900"/>
                                          </p:stCondLst>
                                        </p:cTn>
                                        <p:tgtEl>
                                          <p:spTgt spid="4"/>
                                        </p:tgtEl>
                                        <p:attrNameLst>
                                          <p:attrName>ppt_y</p:attrName>
                                        </p:attrNameLst>
                                      </p:cBhvr>
                                      <p:tavLst>
                                        <p:tav tm="0">
                                          <p:val>
                                            <p:strVal val="#ppt_y-.03"/>
                                          </p:val>
                                        </p:tav>
                                        <p:tav tm="100000">
                                          <p:val>
                                            <p:strVal val="#ppt_y"/>
                                          </p:val>
                                        </p:tav>
                                      </p:tavLst>
                                    </p:anim>
                                  </p:childTnLst>
                                </p:cTn>
                              </p:par>
                            </p:childTnLst>
                          </p:cTn>
                        </p:par>
                        <p:par>
                          <p:cTn id="29" fill="hold">
                            <p:stCondLst>
                              <p:cond delay="1000"/>
                            </p:stCondLst>
                            <p:childTnLst>
                              <p:par>
                                <p:cTn id="30" presetID="22" presetClass="entr" presetSubtype="8" fill="hold" nodeType="afterEffect">
                                  <p:stCondLst>
                                    <p:cond delay="0"/>
                                  </p:stCondLst>
                                  <p:childTnLst>
                                    <p:set>
                                      <p:cBhvr>
                                        <p:cTn id="31" dur="1" fill="hold">
                                          <p:stCondLst>
                                            <p:cond delay="0"/>
                                          </p:stCondLst>
                                        </p:cTn>
                                        <p:tgtEl>
                                          <p:spTgt spid="9"/>
                                        </p:tgtEl>
                                        <p:attrNameLst>
                                          <p:attrName>style.visibility</p:attrName>
                                        </p:attrNameLst>
                                      </p:cBhvr>
                                      <p:to>
                                        <p:strVal val="visible"/>
                                      </p:to>
                                    </p:set>
                                    <p:animEffect transition="in" filter="wipe(left)">
                                      <p:cBhvr>
                                        <p:cTn id="32" dur="750"/>
                                        <p:tgtEl>
                                          <p:spTgt spid="9"/>
                                        </p:tgtEl>
                                      </p:cBhvr>
                                    </p:animEffect>
                                  </p:childTnLst>
                                </p:cTn>
                              </p:par>
                              <p:par>
                                <p:cTn id="33" presetID="22" presetClass="entr" presetSubtype="8" fill="hold" nodeType="withEffect">
                                  <p:stCondLst>
                                    <p:cond delay="0"/>
                                  </p:stCondLst>
                                  <p:childTnLst>
                                    <p:set>
                                      <p:cBhvr>
                                        <p:cTn id="34" dur="1" fill="hold">
                                          <p:stCondLst>
                                            <p:cond delay="0"/>
                                          </p:stCondLst>
                                        </p:cTn>
                                        <p:tgtEl>
                                          <p:spTgt spid="6"/>
                                        </p:tgtEl>
                                        <p:attrNameLst>
                                          <p:attrName>style.visibility</p:attrName>
                                        </p:attrNameLst>
                                      </p:cBhvr>
                                      <p:to>
                                        <p:strVal val="visible"/>
                                      </p:to>
                                    </p:set>
                                    <p:animEffect transition="in" filter="wipe(left)">
                                      <p:cBhvr>
                                        <p:cTn id="35" dur="750"/>
                                        <p:tgtEl>
                                          <p:spTgt spid="6"/>
                                        </p:tgtEl>
                                      </p:cBhvr>
                                    </p:animEffect>
                                  </p:childTnLst>
                                </p:cTn>
                              </p:par>
                              <p:par>
                                <p:cTn id="36" presetID="22" presetClass="entr" presetSubtype="8" fill="hold" nodeType="withEffect">
                                  <p:stCondLst>
                                    <p:cond delay="0"/>
                                  </p:stCondLst>
                                  <p:childTnLst>
                                    <p:set>
                                      <p:cBhvr>
                                        <p:cTn id="37" dur="1" fill="hold">
                                          <p:stCondLst>
                                            <p:cond delay="0"/>
                                          </p:stCondLst>
                                        </p:cTn>
                                        <p:tgtEl>
                                          <p:spTgt spid="7"/>
                                        </p:tgtEl>
                                        <p:attrNameLst>
                                          <p:attrName>style.visibility</p:attrName>
                                        </p:attrNameLst>
                                      </p:cBhvr>
                                      <p:to>
                                        <p:strVal val="visible"/>
                                      </p:to>
                                    </p:set>
                                    <p:animEffect transition="in" filter="wipe(left)">
                                      <p:cBhvr>
                                        <p:cTn id="38" dur="750"/>
                                        <p:tgtEl>
                                          <p:spTgt spid="7"/>
                                        </p:tgtEl>
                                      </p:cBhvr>
                                    </p:animEffect>
                                  </p:childTnLst>
                                </p:cTn>
                              </p:par>
                              <p:par>
                                <p:cTn id="39" presetID="22" presetClass="entr" presetSubtype="8" fill="hold" nodeType="withEffect">
                                  <p:stCondLst>
                                    <p:cond delay="0"/>
                                  </p:stCondLst>
                                  <p:childTnLst>
                                    <p:set>
                                      <p:cBhvr>
                                        <p:cTn id="40" dur="1" fill="hold">
                                          <p:stCondLst>
                                            <p:cond delay="0"/>
                                          </p:stCondLst>
                                        </p:cTn>
                                        <p:tgtEl>
                                          <p:spTgt spid="8"/>
                                        </p:tgtEl>
                                        <p:attrNameLst>
                                          <p:attrName>style.visibility</p:attrName>
                                        </p:attrNameLst>
                                      </p:cBhvr>
                                      <p:to>
                                        <p:strVal val="visible"/>
                                      </p:to>
                                    </p:set>
                                    <p:animEffect transition="in" filter="wipe(left)">
                                      <p:cBhvr>
                                        <p:cTn id="41" dur="75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8613" name="2.jp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593725" y="224790"/>
            <a:ext cx="2125345" cy="1514475"/>
          </a:xfrm>
          <a:prstGeom prst="rect">
            <a:avLst/>
          </a:prstGeom>
          <a:gradFill>
            <a:gsLst>
              <a:gs pos="0">
                <a:srgbClr val="012D86"/>
              </a:gs>
              <a:gs pos="100000">
                <a:srgbClr val="0E2557"/>
              </a:gs>
            </a:gsLst>
            <a:lin ang="5400000" scaled="0"/>
          </a:gradFill>
          <a:ln>
            <a:noFill/>
          </a:ln>
          <a:extLst>
            <a:ext uri="{91240B29-F687-4F45-9708-019B960494DF}">
              <a14:hiddenLine xmlns:a14="http://schemas.microsoft.com/office/drawing/2010/main" w="9525">
                <a:solidFill>
                  <a:srgbClr val="000000"/>
                </a:solidFill>
                <a:miter lim="800000"/>
                <a:headEnd/>
                <a:tailEnd/>
              </a14:hiddenLine>
            </a:ext>
          </a:extLst>
        </p:spPr>
      </p:pic>
      <p:sp>
        <p:nvSpPr>
          <p:cNvPr id="23" name="矩形 22"/>
          <p:cNvSpPr/>
          <p:nvPr/>
        </p:nvSpPr>
        <p:spPr>
          <a:xfrm>
            <a:off x="2719070" y="845820"/>
            <a:ext cx="1818005" cy="470535"/>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800" b="1" dirty="0">
                <a:latin typeface="楷体" panose="02010609060101010101" pitchFamily="49" charset="-122"/>
                <a:ea typeface="楷体" panose="02010609060101010101" pitchFamily="49" charset="-122"/>
                <a:cs typeface="+mn-ea"/>
                <a:sym typeface="+mn-lt"/>
              </a:rPr>
              <a:t>思考</a:t>
            </a:r>
            <a:endParaRPr lang="zh-CN" sz="2800" b="1" dirty="0">
              <a:latin typeface="楷体" panose="02010609060101010101" pitchFamily="49" charset="-122"/>
              <a:ea typeface="楷体" panose="02010609060101010101" pitchFamily="49" charset="-122"/>
              <a:cs typeface="+mn-ea"/>
              <a:sym typeface="+mn-lt"/>
            </a:endParaRPr>
          </a:p>
        </p:txBody>
      </p:sp>
      <p:sp>
        <p:nvSpPr>
          <p:cNvPr id="3" name="文本框 2"/>
          <p:cNvSpPr txBox="1"/>
          <p:nvPr/>
        </p:nvSpPr>
        <p:spPr>
          <a:xfrm>
            <a:off x="2171065" y="1630045"/>
            <a:ext cx="8103235" cy="3046095"/>
          </a:xfrm>
          <a:prstGeom prst="rect">
            <a:avLst/>
          </a:prstGeom>
          <a:noFill/>
        </p:spPr>
        <p:txBody>
          <a:bodyPr wrap="square" rtlCol="0">
            <a:spAutoFit/>
          </a:bodyPr>
          <a:lstStyle/>
          <a:p>
            <a:pPr eaLnBrk="1" hangingPunct="1">
              <a:lnSpc>
                <a:spcPct val="300000"/>
              </a:lnSpc>
            </a:pPr>
            <a:r>
              <a:rPr lang="zh-CN" altLang="en-US" sz="3200">
                <a:solidFill>
                  <a:srgbClr val="365B7C"/>
                </a:solidFill>
                <a:latin typeface="楷体" panose="02010609060101010101" pitchFamily="49" charset="-122"/>
                <a:ea typeface="楷体" panose="02010609060101010101" pitchFamily="49" charset="-122"/>
                <a:sym typeface="+mn-ea"/>
              </a:rPr>
              <a:t>招聘　招聘需求分析　招聘计划　招聘预算　招聘评估　招聘渠道　招聘策略</a:t>
            </a:r>
          </a:p>
        </p:txBody>
      </p:sp>
      <p:grpSp>
        <p:nvGrpSpPr>
          <p:cNvPr id="10" name="组合 9"/>
          <p:cNvGrpSpPr/>
          <p:nvPr/>
        </p:nvGrpSpPr>
        <p:grpSpPr>
          <a:xfrm>
            <a:off x="5506720" y="4989195"/>
            <a:ext cx="6380480" cy="1333500"/>
            <a:chOff x="2270" y="3200"/>
            <a:chExt cx="14574" cy="5160"/>
          </a:xfrm>
        </p:grpSpPr>
        <p:sp>
          <p:nvSpPr>
            <p:cNvPr id="5" name="椭圆 4"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14616" y="6132"/>
              <a:ext cx="2229" cy="2229"/>
            </a:xfrm>
            <a:prstGeom prst="ellipse">
              <a:avLst/>
            </a:prstGeom>
            <a:blipFill dpi="0" rotWithShape="1">
              <a:blip r:embed="rId3" cstate="print">
                <a:extLst>
                  <a:ext uri="{28A0092B-C50C-407E-A947-70E740481C1C}">
                    <a14:useLocalDpi xmlns:a14="http://schemas.microsoft.com/office/drawing/2010/main" val="0"/>
                  </a:ext>
                </a:extLst>
              </a:blip>
              <a:srcRect/>
              <a:stretch>
                <a:fillRect/>
              </a:stretch>
            </a:blipFill>
            <a:ln w="88900">
              <a:solidFill>
                <a:srgbClr val="F8AD94"/>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椭圆 5"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2270" y="6132"/>
              <a:ext cx="2229" cy="2229"/>
            </a:xfrm>
            <a:prstGeom prst="ellipse">
              <a:avLst/>
            </a:prstGeom>
            <a:blipFill dpi="0" rotWithShape="1">
              <a:blip r:embed="rId4" cstate="print">
                <a:extLst>
                  <a:ext uri="{28A0092B-C50C-407E-A947-70E740481C1C}">
                    <a14:useLocalDpi xmlns:a14="http://schemas.microsoft.com/office/drawing/2010/main" val="0"/>
                  </a:ext>
                </a:extLst>
              </a:blip>
              <a:srcRect/>
              <a:stretch>
                <a:fillRect/>
              </a:stretch>
            </a:blipFill>
            <a:ln w="88900">
              <a:solidFill>
                <a:srgbClr val="365B7C"/>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 name="椭圆 6"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11609" y="4697"/>
              <a:ext cx="3348" cy="3348"/>
            </a:xfrm>
            <a:prstGeom prst="ellipse">
              <a:avLst/>
            </a:prstGeom>
            <a:blipFill dpi="0" rotWithShape="1">
              <a:blip r:embed="rId5" cstate="print">
                <a:extLst>
                  <a:ext uri="{28A0092B-C50C-407E-A947-70E740481C1C}">
                    <a14:useLocalDpi xmlns:a14="http://schemas.microsoft.com/office/drawing/2010/main" val="0"/>
                  </a:ext>
                </a:extLst>
              </a:blip>
              <a:srcRect/>
              <a:stretch>
                <a:fillRect/>
              </a:stretch>
            </a:blipFill>
            <a:ln w="88900">
              <a:solidFill>
                <a:srgbClr val="F77983"/>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 name="椭圆 7"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4242" y="4697"/>
              <a:ext cx="3348" cy="3348"/>
            </a:xfrm>
            <a:prstGeom prst="ellipse">
              <a:avLst/>
            </a:prstGeom>
            <a:blipFill dpi="0" rotWithShape="1">
              <a:blip r:embed="rId6" cstate="print">
                <a:extLst>
                  <a:ext uri="{28A0092B-C50C-407E-A947-70E740481C1C}">
                    <a14:useLocalDpi xmlns:a14="http://schemas.microsoft.com/office/drawing/2010/main" val="0"/>
                  </a:ext>
                </a:extLst>
              </a:blip>
              <a:srcRect/>
              <a:stretch>
                <a:fillRect/>
              </a:stretch>
            </a:blipFill>
            <a:ln w="88900">
              <a:solidFill>
                <a:srgbClr val="96648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 name="椭圆 8"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7199" y="3200"/>
              <a:ext cx="4723" cy="4723"/>
            </a:xfrm>
            <a:prstGeom prst="ellipse">
              <a:avLst/>
            </a:prstGeom>
            <a:blipFill dpi="0" rotWithShape="1">
              <a:blip r:embed="rId7" cstate="print">
                <a:extLst>
                  <a:ext uri="{28A0092B-C50C-407E-A947-70E740481C1C}">
                    <a14:useLocalDpi xmlns:a14="http://schemas.microsoft.com/office/drawing/2010/main" val="0"/>
                  </a:ext>
                </a:extLst>
              </a:blip>
              <a:srcRect/>
              <a:stretch>
                <a:fillRect/>
              </a:stretch>
            </a:blipFill>
            <a:ln w="88900">
              <a:solidFill>
                <a:srgbClr val="D06F83"/>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0" name="Rectangle 2">
            <a:extLst>
              <a:ext uri="{FF2B5EF4-FFF2-40B4-BE49-F238E27FC236}">
                <a16:creationId xmlns:a16="http://schemas.microsoft.com/office/drawing/2014/main" id="{247C0AE3-C66D-4F52-9CBE-573EB3EFF51D}"/>
              </a:ext>
            </a:extLst>
          </p:cNvPr>
          <p:cNvSpPr>
            <a:spLocks noGrp="1" noChangeArrowheads="1"/>
          </p:cNvSpPr>
          <p:nvPr>
            <p:ph type="body" idx="1"/>
          </p:nvPr>
        </p:nvSpPr>
        <p:spPr>
          <a:xfrm>
            <a:off x="1524000" y="1143000"/>
            <a:ext cx="9144000" cy="5715000"/>
          </a:xfrm>
        </p:spPr>
        <p:txBody>
          <a:bodyPr/>
          <a:lstStyle/>
          <a:p>
            <a:pPr eaLnBrk="1" hangingPunct="1">
              <a:lnSpc>
                <a:spcPct val="80000"/>
              </a:lnSpc>
            </a:pPr>
            <a:r>
              <a:rPr lang="en-US" altLang="zh-CN" sz="1600"/>
              <a:t> </a:t>
            </a:r>
            <a:endParaRPr lang="en-US" altLang="zh-CN" sz="1600" b="1"/>
          </a:p>
          <a:p>
            <a:pPr eaLnBrk="1" hangingPunct="1">
              <a:lnSpc>
                <a:spcPct val="80000"/>
              </a:lnSpc>
            </a:pPr>
            <a:r>
              <a:rPr lang="zh-CN" altLang="en-US" sz="1600" b="1"/>
              <a:t>学习方式：</a:t>
            </a:r>
            <a:r>
              <a:rPr lang="zh-CN" altLang="en-US" b="1">
                <a:ea typeface="黑体" panose="02010609060101010101" pitchFamily="49" charset="-122"/>
              </a:rPr>
              <a:t>全国招生  函授学习  权威双证  国际互认</a:t>
            </a:r>
            <a:endParaRPr lang="zh-CN" altLang="en-US" sz="1600" b="1"/>
          </a:p>
          <a:p>
            <a:pPr eaLnBrk="1" hangingPunct="1">
              <a:lnSpc>
                <a:spcPct val="80000"/>
              </a:lnSpc>
            </a:pPr>
            <a:endParaRPr lang="en-US" altLang="zh-CN" sz="1600" b="1"/>
          </a:p>
          <a:p>
            <a:pPr eaLnBrk="1" hangingPunct="1">
              <a:lnSpc>
                <a:spcPct val="80000"/>
              </a:lnSpc>
            </a:pPr>
            <a:r>
              <a:rPr lang="zh-CN" altLang="en-US" sz="1600" b="1"/>
              <a:t>认证项目：注册</a:t>
            </a:r>
            <a:r>
              <a:rPr lang="en-US" altLang="zh-CN" sz="1600" b="1"/>
              <a:t> </a:t>
            </a:r>
            <a:r>
              <a:rPr lang="zh-CN" altLang="en-US" sz="1600" b="1"/>
              <a:t>职业经理、人力资源总监、品质经理、生产经理、营销策划师、物流经理、</a:t>
            </a:r>
            <a:endParaRPr lang="en-US" altLang="zh-CN" sz="1600" b="1"/>
          </a:p>
          <a:p>
            <a:pPr eaLnBrk="1" hangingPunct="1">
              <a:lnSpc>
                <a:spcPct val="80000"/>
              </a:lnSpc>
            </a:pPr>
            <a:r>
              <a:rPr lang="zh-CN" altLang="en-US" sz="1600" b="1"/>
              <a:t>          项目经理、企业管理咨询师、企业总经理、营销经理、财务总监、酒店经理、企业培训师</a:t>
            </a:r>
            <a:endParaRPr lang="en-US" altLang="zh-CN" sz="1600" b="1"/>
          </a:p>
          <a:p>
            <a:pPr eaLnBrk="1" hangingPunct="1">
              <a:lnSpc>
                <a:spcPct val="80000"/>
              </a:lnSpc>
            </a:pPr>
            <a:r>
              <a:rPr lang="zh-CN" altLang="en-US" sz="1600" b="1"/>
              <a:t>          采购经理、</a:t>
            </a:r>
            <a:r>
              <a:rPr lang="en-US" altLang="zh-CN" sz="1600" b="1"/>
              <a:t>IE</a:t>
            </a:r>
            <a:r>
              <a:rPr lang="zh-CN" altLang="en-US" sz="1600" b="1"/>
              <a:t>工业工程师、医院管理、行政总监、市场总监、工厂管理、服装企业管理、</a:t>
            </a:r>
            <a:endParaRPr lang="en-US" altLang="zh-CN" sz="1600" b="1"/>
          </a:p>
          <a:p>
            <a:pPr eaLnBrk="1" hangingPunct="1">
              <a:lnSpc>
                <a:spcPct val="80000"/>
              </a:lnSpc>
            </a:pPr>
            <a:r>
              <a:rPr lang="zh-CN" altLang="en-US" sz="1600" b="1"/>
              <a:t>          六西格玛管理师、车间主管、经济管理师、生产运营管理师、精益管理师等</a:t>
            </a:r>
            <a:r>
              <a:rPr lang="en-US" altLang="zh-CN" sz="1600" b="1"/>
              <a:t>MBA</a:t>
            </a:r>
            <a:r>
              <a:rPr lang="zh-CN" altLang="en-US" sz="1600" b="1"/>
              <a:t>等认证。</a:t>
            </a:r>
          </a:p>
          <a:p>
            <a:pPr eaLnBrk="1" hangingPunct="1">
              <a:lnSpc>
                <a:spcPct val="80000"/>
              </a:lnSpc>
            </a:pPr>
            <a:endParaRPr lang="zh-CN" altLang="en-US" sz="1600" b="1"/>
          </a:p>
          <a:p>
            <a:pPr eaLnBrk="1" hangingPunct="1">
              <a:lnSpc>
                <a:spcPct val="80000"/>
              </a:lnSpc>
            </a:pPr>
            <a:r>
              <a:rPr lang="zh-CN" altLang="en-US" sz="1600" b="1"/>
              <a:t>颁发双证：经理资格证</a:t>
            </a:r>
            <a:r>
              <a:rPr lang="en-US" altLang="zh-CN" sz="1600" b="1"/>
              <a:t>+MBA</a:t>
            </a:r>
            <a:r>
              <a:rPr lang="zh-CN" altLang="en-US" sz="1600" b="1"/>
              <a:t>研修证</a:t>
            </a:r>
            <a:r>
              <a:rPr lang="en-US" altLang="zh-CN" sz="1600" b="1"/>
              <a:t>+</a:t>
            </a:r>
            <a:r>
              <a:rPr lang="zh-CN" altLang="en-US" sz="1600" b="1"/>
              <a:t>全套学籍档案</a:t>
            </a:r>
          </a:p>
          <a:p>
            <a:pPr eaLnBrk="1" hangingPunct="1">
              <a:lnSpc>
                <a:spcPct val="80000"/>
              </a:lnSpc>
            </a:pPr>
            <a:r>
              <a:rPr lang="zh-CN" altLang="en-US" sz="1600" b="1"/>
              <a:t>收费标准  ：</a:t>
            </a:r>
            <a:r>
              <a:rPr lang="zh-CN" altLang="en-US" sz="2400" b="1"/>
              <a:t>仅收取</a:t>
            </a:r>
            <a:r>
              <a:rPr lang="en-US" altLang="zh-CN" sz="2400" b="1"/>
              <a:t>1280</a:t>
            </a:r>
            <a:r>
              <a:rPr lang="zh-CN" altLang="en-US" sz="2400" b="1"/>
              <a:t>元</a:t>
            </a:r>
            <a:r>
              <a:rPr lang="zh-CN" altLang="en-US" sz="1600" b="1"/>
              <a:t>       招生网址： </a:t>
            </a:r>
            <a:r>
              <a:rPr lang="en-US" altLang="zh-CN" b="1">
                <a:hlinkClick r:id="rId2"/>
              </a:rPr>
              <a:t>www.mhjy.net</a:t>
            </a:r>
            <a:endParaRPr lang="en-US" altLang="zh-CN" b="1"/>
          </a:p>
          <a:p>
            <a:pPr eaLnBrk="1" hangingPunct="1">
              <a:lnSpc>
                <a:spcPct val="80000"/>
              </a:lnSpc>
              <a:buFontTx/>
              <a:buNone/>
            </a:pPr>
            <a:r>
              <a:rPr lang="en-US" altLang="zh-CN" b="1"/>
              <a:t>    </a:t>
            </a:r>
            <a:r>
              <a:rPr lang="zh-CN" altLang="en-US" sz="1600" b="1"/>
              <a:t>报名电话：</a:t>
            </a:r>
            <a:r>
              <a:rPr lang="en-US" altLang="zh-CN" sz="1600" b="1"/>
              <a:t>13684609885    0451—88342620 </a:t>
            </a:r>
          </a:p>
          <a:p>
            <a:pPr eaLnBrk="1" hangingPunct="1">
              <a:lnSpc>
                <a:spcPct val="80000"/>
              </a:lnSpc>
              <a:buFontTx/>
              <a:buNone/>
            </a:pPr>
            <a:r>
              <a:rPr lang="en-US" altLang="zh-CN" sz="1600" b="1"/>
              <a:t>        </a:t>
            </a:r>
            <a:r>
              <a:rPr lang="zh-CN" altLang="en-US" sz="1600" b="1"/>
              <a:t>微信公众号：</a:t>
            </a:r>
            <a:r>
              <a:rPr lang="en-US" altLang="zh-CN" sz="1600" b="1"/>
              <a:t>MHJY1998   </a:t>
            </a:r>
            <a:r>
              <a:rPr lang="zh-CN" altLang="en-US" sz="1600" b="1"/>
              <a:t>微信客服：</a:t>
            </a:r>
            <a:r>
              <a:rPr lang="en-US" altLang="zh-CN" sz="1600" b="1"/>
              <a:t>122285053    </a:t>
            </a:r>
            <a:r>
              <a:rPr lang="zh-CN" altLang="en-US" sz="1600" b="1"/>
              <a:t>咨询邮箱：</a:t>
            </a:r>
            <a:r>
              <a:rPr lang="en-US" altLang="zh-CN" sz="1600" b="1">
                <a:hlinkClick r:id="rId3"/>
              </a:rPr>
              <a:t>xchy007@163.com</a:t>
            </a:r>
            <a:r>
              <a:rPr lang="en-US" altLang="zh-CN" sz="1600" b="1"/>
              <a:t>   </a:t>
            </a:r>
          </a:p>
          <a:p>
            <a:pPr eaLnBrk="1" hangingPunct="1">
              <a:lnSpc>
                <a:spcPct val="80000"/>
              </a:lnSpc>
              <a:buFontTx/>
              <a:buNone/>
            </a:pPr>
            <a:r>
              <a:rPr lang="en-US" altLang="zh-CN" sz="1600" b="1"/>
              <a:t>        </a:t>
            </a:r>
            <a:r>
              <a:rPr lang="zh-CN" altLang="en-US" sz="1600" b="1"/>
              <a:t>咨询教师</a:t>
            </a:r>
            <a:r>
              <a:rPr lang="en-US" altLang="zh-CN" sz="1600" b="1"/>
              <a:t>: </a:t>
            </a:r>
            <a:r>
              <a:rPr lang="zh-CN" altLang="en-US" sz="1600" b="1"/>
              <a:t>王海涛 郑毅 </a:t>
            </a:r>
          </a:p>
          <a:p>
            <a:pPr eaLnBrk="1" hangingPunct="1">
              <a:lnSpc>
                <a:spcPct val="80000"/>
              </a:lnSpc>
            </a:pPr>
            <a:endParaRPr lang="zh-CN" altLang="en-US" sz="1600" b="1"/>
          </a:p>
          <a:p>
            <a:pPr algn="r" eaLnBrk="1" hangingPunct="1">
              <a:lnSpc>
                <a:spcPct val="80000"/>
              </a:lnSpc>
              <a:buFontTx/>
              <a:buNone/>
            </a:pPr>
            <a:r>
              <a:rPr lang="zh-CN" altLang="en-US" sz="1800" b="1"/>
              <a:t>颁证单位：中国经济管理大学</a:t>
            </a:r>
          </a:p>
          <a:p>
            <a:pPr algn="r" eaLnBrk="1" hangingPunct="1">
              <a:lnSpc>
                <a:spcPct val="80000"/>
              </a:lnSpc>
            </a:pPr>
            <a:r>
              <a:rPr lang="zh-CN" altLang="en-US" sz="1800" b="1"/>
              <a:t>主办单位：哈尔滨美华企业管理有限公司</a:t>
            </a:r>
            <a:endParaRPr lang="en-US" altLang="zh-CN" sz="1800" b="1"/>
          </a:p>
        </p:txBody>
      </p:sp>
      <p:sp>
        <p:nvSpPr>
          <p:cNvPr id="2051" name="WordArt 4">
            <a:extLst>
              <a:ext uri="{FF2B5EF4-FFF2-40B4-BE49-F238E27FC236}">
                <a16:creationId xmlns:a16="http://schemas.microsoft.com/office/drawing/2014/main" id="{AEA8057C-8A5B-4D9B-8B3D-EE2041C19333}"/>
              </a:ext>
            </a:extLst>
          </p:cNvPr>
          <p:cNvSpPr>
            <a:spLocks noChangeArrowheads="1" noChangeShapeType="1" noTextEdit="1"/>
          </p:cNvSpPr>
          <p:nvPr/>
        </p:nvSpPr>
        <p:spPr bwMode="auto">
          <a:xfrm flipH="1">
            <a:off x="13596938" y="5373688"/>
            <a:ext cx="215900" cy="412750"/>
          </a:xfrm>
          <a:prstGeom prst="rect">
            <a:avLst/>
          </a:prstGeom>
        </p:spPr>
        <p:txBody>
          <a:bodyPr wrap="none" fromWordArt="1">
            <a:prstTxWarp prst="textSlantUp">
              <a:avLst>
                <a:gd name="adj" fmla="val 32056"/>
              </a:avLst>
            </a:prstTxWarp>
          </a:bodyPr>
          <a:lstStyle/>
          <a:p>
            <a:pPr algn="ctr"/>
            <a:endParaRPr lang="zh-CN" altLang="en-US" kern="10">
              <a:ln w="9525">
                <a:solidFill>
                  <a:srgbClr val="FF0000"/>
                </a:solidFill>
                <a:round/>
                <a:headEnd/>
                <a:tailEnd/>
              </a:ln>
              <a:solidFill>
                <a:srgbClr val="FF0000"/>
              </a:solidFill>
              <a:effectLst>
                <a:outerShdw dist="53882" dir="2700000" algn="ctr" rotWithShape="0">
                  <a:srgbClr val="9999FF">
                    <a:alpha val="79999"/>
                  </a:srgbClr>
                </a:outerShdw>
              </a:effectLst>
              <a:latin typeface="华文新魏" panose="02010800040101010101" pitchFamily="2" charset="-122"/>
              <a:ea typeface="华文新魏" panose="02010800040101010101" pitchFamily="2" charset="-122"/>
            </a:endParaRPr>
          </a:p>
        </p:txBody>
      </p:sp>
      <p:sp>
        <p:nvSpPr>
          <p:cNvPr id="2052" name="Rectangle 7">
            <a:extLst>
              <a:ext uri="{FF2B5EF4-FFF2-40B4-BE49-F238E27FC236}">
                <a16:creationId xmlns:a16="http://schemas.microsoft.com/office/drawing/2014/main" id="{FA5C6CA4-6732-4ACA-AAB3-4AD14E81607C}"/>
              </a:ext>
            </a:extLst>
          </p:cNvPr>
          <p:cNvSpPr>
            <a:spLocks noGrp="1" noChangeArrowheads="1"/>
          </p:cNvSpPr>
          <p:nvPr>
            <p:ph type="title"/>
          </p:nvPr>
        </p:nvSpPr>
        <p:spPr/>
        <p:txBody>
          <a:bodyPr/>
          <a:lstStyle/>
          <a:p>
            <a:pPr eaLnBrk="1" hangingPunct="1"/>
            <a:br>
              <a:rPr lang="en-US" altLang="zh-CN" sz="4000">
                <a:solidFill>
                  <a:srgbClr val="FF0000"/>
                </a:solidFill>
              </a:rPr>
            </a:br>
            <a:endParaRPr lang="en-US" altLang="zh-CN" sz="4000">
              <a:solidFill>
                <a:srgbClr val="FF0000"/>
              </a:solidFill>
            </a:endParaRPr>
          </a:p>
        </p:txBody>
      </p:sp>
      <p:sp>
        <p:nvSpPr>
          <p:cNvPr id="3080" name="WordArt 8">
            <a:extLst>
              <a:ext uri="{FF2B5EF4-FFF2-40B4-BE49-F238E27FC236}">
                <a16:creationId xmlns:a16="http://schemas.microsoft.com/office/drawing/2014/main" id="{A6F5C521-9032-47A1-912D-A7ED97CC7AF1}"/>
              </a:ext>
            </a:extLst>
          </p:cNvPr>
          <p:cNvSpPr>
            <a:spLocks noChangeArrowheads="1" noChangeShapeType="1" noTextEdit="1"/>
          </p:cNvSpPr>
          <p:nvPr/>
        </p:nvSpPr>
        <p:spPr bwMode="auto">
          <a:xfrm>
            <a:off x="1919288" y="357166"/>
            <a:ext cx="8105802" cy="1000132"/>
          </a:xfrm>
          <a:prstGeom prst="rect">
            <a:avLst/>
          </a:prstGeom>
        </p:spPr>
        <p:txBody>
          <a:bodyPr wrap="none" fromWordArt="1">
            <a:prstTxWarp prst="textPlain">
              <a:avLst>
                <a:gd name="adj" fmla="val 50000"/>
              </a:avLst>
            </a:prstTxWarp>
          </a:bodyPr>
          <a:lstStyle/>
          <a:p>
            <a:pPr algn="ctr" eaLnBrk="1" hangingPunct="1">
              <a:defRPr/>
            </a:pPr>
            <a:r>
              <a:rPr lang="zh-CN" altLang="en-US" sz="3600" b="1" kern="10" dirty="0">
                <a:ln w="9525">
                  <a:solidFill>
                    <a:srgbClr val="FF0000"/>
                  </a:solidFill>
                  <a:round/>
                  <a:headEnd/>
                  <a:tailEnd/>
                </a:ln>
                <a:solidFill>
                  <a:srgbClr val="FF0000"/>
                </a:solidFill>
                <a:latin typeface="黑体"/>
                <a:ea typeface="黑体"/>
              </a:rPr>
              <a:t>全国迷你型</a:t>
            </a:r>
            <a:r>
              <a:rPr lang="en-US" altLang="zh-CN" sz="3600" b="1" kern="10" dirty="0">
                <a:ln w="9525">
                  <a:solidFill>
                    <a:srgbClr val="FF0000"/>
                  </a:solidFill>
                  <a:round/>
                  <a:headEnd/>
                  <a:tailEnd/>
                </a:ln>
                <a:solidFill>
                  <a:srgbClr val="FF0000"/>
                </a:solidFill>
                <a:latin typeface="黑体"/>
                <a:ea typeface="黑体"/>
              </a:rPr>
              <a:t>MBA</a:t>
            </a:r>
            <a:r>
              <a:rPr lang="zh-CN" altLang="en-US" sz="3600" b="1" kern="10" dirty="0">
                <a:ln w="9525">
                  <a:solidFill>
                    <a:srgbClr val="FF0000"/>
                  </a:solidFill>
                  <a:round/>
                  <a:headEnd/>
                  <a:tailEnd/>
                </a:ln>
                <a:solidFill>
                  <a:srgbClr val="FF0000"/>
                </a:solidFill>
                <a:latin typeface="黑体"/>
                <a:ea typeface="黑体"/>
              </a:rPr>
              <a:t>职业经理双证班</a:t>
            </a:r>
          </a:p>
        </p:txBody>
      </p:sp>
    </p:spTree>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8613" name="2.jp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593725" y="224790"/>
            <a:ext cx="2125345" cy="1514475"/>
          </a:xfrm>
          <a:prstGeom prst="rect">
            <a:avLst/>
          </a:prstGeom>
          <a:gradFill>
            <a:gsLst>
              <a:gs pos="0">
                <a:srgbClr val="012D86"/>
              </a:gs>
              <a:gs pos="100000">
                <a:srgbClr val="0E2557"/>
              </a:gs>
            </a:gsLst>
            <a:lin ang="5400000" scaled="0"/>
          </a:gradFill>
          <a:ln>
            <a:noFill/>
          </a:ln>
          <a:extLst>
            <a:ext uri="{91240B29-F687-4F45-9708-019B960494DF}">
              <a14:hiddenLine xmlns:a14="http://schemas.microsoft.com/office/drawing/2010/main" w="9525">
                <a:solidFill>
                  <a:srgbClr val="000000"/>
                </a:solidFill>
                <a:miter lim="800000"/>
                <a:headEnd/>
                <a:tailEnd/>
              </a14:hiddenLine>
            </a:ext>
          </a:extLst>
        </p:spPr>
      </p:pic>
      <p:sp>
        <p:nvSpPr>
          <p:cNvPr id="23" name="矩形 22"/>
          <p:cNvSpPr/>
          <p:nvPr/>
        </p:nvSpPr>
        <p:spPr>
          <a:xfrm>
            <a:off x="2719070" y="845820"/>
            <a:ext cx="1818005" cy="470535"/>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800" b="1" dirty="0">
                <a:latin typeface="楷体" panose="02010609060101010101" pitchFamily="49" charset="-122"/>
                <a:ea typeface="楷体" panose="02010609060101010101" pitchFamily="49" charset="-122"/>
                <a:cs typeface="+mn-ea"/>
                <a:sym typeface="+mn-lt"/>
              </a:rPr>
              <a:t>思考</a:t>
            </a:r>
            <a:endParaRPr lang="zh-CN" sz="2800" b="1" dirty="0">
              <a:latin typeface="楷体" panose="02010609060101010101" pitchFamily="49" charset="-122"/>
              <a:ea typeface="楷体" panose="02010609060101010101" pitchFamily="49" charset="-122"/>
              <a:cs typeface="+mn-ea"/>
              <a:sym typeface="+mn-lt"/>
            </a:endParaRPr>
          </a:p>
        </p:txBody>
      </p:sp>
      <p:sp>
        <p:nvSpPr>
          <p:cNvPr id="3" name="文本框 2"/>
          <p:cNvSpPr txBox="1"/>
          <p:nvPr/>
        </p:nvSpPr>
        <p:spPr>
          <a:xfrm>
            <a:off x="1671955" y="1481455"/>
            <a:ext cx="10243185" cy="5408295"/>
          </a:xfrm>
          <a:prstGeom prst="rect">
            <a:avLst/>
          </a:prstGeom>
          <a:noFill/>
        </p:spPr>
        <p:txBody>
          <a:bodyPr wrap="square" rtlCol="0" anchor="t">
            <a:spAutoFit/>
          </a:bodyPr>
          <a:lstStyle/>
          <a:p>
            <a:pPr eaLnBrk="1" hangingPunct="1">
              <a:lnSpc>
                <a:spcPct val="120000"/>
              </a:lnSpc>
              <a:spcBef>
                <a:spcPts val="0"/>
              </a:spcBef>
              <a:spcAft>
                <a:spcPts val="0"/>
              </a:spcAft>
            </a:pPr>
            <a:r>
              <a:rPr lang="en-US" altLang="zh-CN" sz="2400">
                <a:latin typeface="楷体" panose="02010609060101010101" pitchFamily="49" charset="-122"/>
                <a:ea typeface="楷体" panose="02010609060101010101" pitchFamily="49" charset="-122"/>
                <a:cs typeface="楷体" panose="02010609060101010101" pitchFamily="49" charset="-122"/>
                <a:sym typeface="+mn-ea"/>
              </a:rPr>
              <a:t>1.</a:t>
            </a:r>
            <a:r>
              <a:rPr lang="zh-CN" altLang="en-US" sz="2400">
                <a:latin typeface="楷体" panose="02010609060101010101" pitchFamily="49" charset="-122"/>
                <a:ea typeface="楷体" panose="02010609060101010101" pitchFamily="49" charset="-122"/>
                <a:cs typeface="楷体" panose="02010609060101010101" pitchFamily="49" charset="-122"/>
                <a:sym typeface="+mn-ea"/>
              </a:rPr>
              <a:t>试述招聘的意义。如果招聘工作不成功</a:t>
            </a:r>
            <a:r>
              <a:rPr lang="en-US" altLang="zh-CN" sz="240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400">
                <a:latin typeface="楷体" panose="02010609060101010101" pitchFamily="49" charset="-122"/>
                <a:ea typeface="楷体" panose="02010609060101010101" pitchFamily="49" charset="-122"/>
                <a:cs typeface="楷体" panose="02010609060101010101" pitchFamily="49" charset="-122"/>
                <a:sym typeface="+mn-ea"/>
              </a:rPr>
              <a:t>会导致哪些负面结果</a:t>
            </a:r>
            <a:r>
              <a:rPr lang="en-US" altLang="zh-CN" sz="2400">
                <a:latin typeface="楷体" panose="02010609060101010101" pitchFamily="49" charset="-122"/>
                <a:ea typeface="楷体" panose="02010609060101010101" pitchFamily="49" charset="-122"/>
                <a:cs typeface="楷体" panose="02010609060101010101" pitchFamily="49" charset="-122"/>
                <a:sym typeface="+mn-ea"/>
              </a:rPr>
              <a:t>?</a:t>
            </a:r>
            <a:endParaRPr lang="en-US" altLang="zh-CN" sz="2400">
              <a:latin typeface="楷体" panose="02010609060101010101" pitchFamily="49" charset="-122"/>
              <a:ea typeface="楷体" panose="02010609060101010101" pitchFamily="49" charset="-122"/>
              <a:cs typeface="楷体" panose="02010609060101010101" pitchFamily="49" charset="-122"/>
            </a:endParaRPr>
          </a:p>
          <a:p>
            <a:pPr eaLnBrk="1" hangingPunct="1">
              <a:lnSpc>
                <a:spcPct val="120000"/>
              </a:lnSpc>
              <a:spcBef>
                <a:spcPts val="0"/>
              </a:spcBef>
              <a:spcAft>
                <a:spcPts val="0"/>
              </a:spcAft>
            </a:pPr>
            <a:r>
              <a:rPr lang="en-US" altLang="zh-CN" sz="2400">
                <a:latin typeface="楷体" panose="02010609060101010101" pitchFamily="49" charset="-122"/>
                <a:ea typeface="楷体" panose="02010609060101010101" pitchFamily="49" charset="-122"/>
                <a:cs typeface="楷体" panose="02010609060101010101" pitchFamily="49" charset="-122"/>
                <a:sym typeface="+mn-ea"/>
              </a:rPr>
              <a:t>2.</a:t>
            </a:r>
            <a:r>
              <a:rPr lang="zh-CN" altLang="en-US" sz="2400">
                <a:latin typeface="楷体" panose="02010609060101010101" pitchFamily="49" charset="-122"/>
                <a:ea typeface="楷体" panose="02010609060101010101" pitchFamily="49" charset="-122"/>
                <a:cs typeface="楷体" panose="02010609060101010101" pitchFamily="49" charset="-122"/>
                <a:sym typeface="+mn-ea"/>
              </a:rPr>
              <a:t>在招聘过程中</a:t>
            </a:r>
            <a:r>
              <a:rPr lang="en-US" altLang="zh-CN" sz="240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400">
                <a:latin typeface="楷体" panose="02010609060101010101" pitchFamily="49" charset="-122"/>
                <a:ea typeface="楷体" panose="02010609060101010101" pitchFamily="49" charset="-122"/>
                <a:cs typeface="楷体" panose="02010609060101010101" pitchFamily="49" charset="-122"/>
                <a:sym typeface="+mn-ea"/>
              </a:rPr>
              <a:t>如何保证遵循招聘原则</a:t>
            </a:r>
            <a:r>
              <a:rPr lang="en-US" altLang="zh-CN" sz="240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400">
                <a:latin typeface="楷体" panose="02010609060101010101" pitchFamily="49" charset="-122"/>
                <a:ea typeface="楷体" panose="02010609060101010101" pitchFamily="49" charset="-122"/>
                <a:cs typeface="楷体" panose="02010609060101010101" pitchFamily="49" charset="-122"/>
                <a:sym typeface="+mn-ea"/>
              </a:rPr>
              <a:t>如果你是招聘专员</a:t>
            </a:r>
            <a:r>
              <a:rPr lang="en-US" altLang="zh-CN" sz="240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400">
                <a:latin typeface="楷体" panose="02010609060101010101" pitchFamily="49" charset="-122"/>
                <a:ea typeface="楷体" panose="02010609060101010101" pitchFamily="49" charset="-122"/>
                <a:cs typeface="楷体" panose="02010609060101010101" pitchFamily="49" charset="-122"/>
                <a:sym typeface="+mn-ea"/>
              </a:rPr>
              <a:t>你会怎么做</a:t>
            </a:r>
            <a:r>
              <a:rPr lang="en-US" altLang="zh-CN" sz="2400">
                <a:latin typeface="楷体" panose="02010609060101010101" pitchFamily="49" charset="-122"/>
                <a:ea typeface="楷体" panose="02010609060101010101" pitchFamily="49" charset="-122"/>
                <a:cs typeface="楷体" panose="02010609060101010101" pitchFamily="49" charset="-122"/>
                <a:sym typeface="+mn-ea"/>
              </a:rPr>
              <a:t>?</a:t>
            </a:r>
            <a:endParaRPr lang="en-US" altLang="zh-CN" sz="2400">
              <a:latin typeface="楷体" panose="02010609060101010101" pitchFamily="49" charset="-122"/>
              <a:ea typeface="楷体" panose="02010609060101010101" pitchFamily="49" charset="-122"/>
              <a:cs typeface="楷体" panose="02010609060101010101" pitchFamily="49" charset="-122"/>
            </a:endParaRPr>
          </a:p>
          <a:p>
            <a:pPr eaLnBrk="1" hangingPunct="1">
              <a:lnSpc>
                <a:spcPct val="120000"/>
              </a:lnSpc>
              <a:spcBef>
                <a:spcPts val="0"/>
              </a:spcBef>
              <a:spcAft>
                <a:spcPts val="0"/>
              </a:spcAft>
            </a:pPr>
            <a:r>
              <a:rPr lang="en-US" altLang="zh-CN" sz="2400">
                <a:latin typeface="楷体" panose="02010609060101010101" pitchFamily="49" charset="-122"/>
                <a:ea typeface="楷体" panose="02010609060101010101" pitchFamily="49" charset="-122"/>
                <a:cs typeface="楷体" panose="02010609060101010101" pitchFamily="49" charset="-122"/>
                <a:sym typeface="+mn-ea"/>
              </a:rPr>
              <a:t>3.</a:t>
            </a:r>
            <a:r>
              <a:rPr lang="zh-CN" altLang="en-US" sz="2400">
                <a:latin typeface="楷体" panose="02010609060101010101" pitchFamily="49" charset="-122"/>
                <a:ea typeface="楷体" panose="02010609060101010101" pitchFamily="49" charset="-122"/>
                <a:cs typeface="楷体" panose="02010609060101010101" pitchFamily="49" charset="-122"/>
                <a:sym typeface="+mn-ea"/>
              </a:rPr>
              <a:t>在招聘准备阶段</a:t>
            </a:r>
            <a:r>
              <a:rPr lang="en-US" altLang="zh-CN" sz="240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400">
                <a:latin typeface="楷体" panose="02010609060101010101" pitchFamily="49" charset="-122"/>
                <a:ea typeface="楷体" panose="02010609060101010101" pitchFamily="49" charset="-122"/>
                <a:cs typeface="楷体" panose="02010609060101010101" pitchFamily="49" charset="-122"/>
                <a:sym typeface="+mn-ea"/>
              </a:rPr>
              <a:t>需要完成哪些内容</a:t>
            </a:r>
            <a:r>
              <a:rPr lang="en-US" altLang="zh-CN" sz="240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400">
                <a:latin typeface="楷体" panose="02010609060101010101" pitchFamily="49" charset="-122"/>
                <a:ea typeface="楷体" panose="02010609060101010101" pitchFamily="49" charset="-122"/>
                <a:cs typeface="楷体" panose="02010609060101010101" pitchFamily="49" charset="-122"/>
                <a:sym typeface="+mn-ea"/>
              </a:rPr>
              <a:t>具体操作步骤和方法是什么</a:t>
            </a:r>
            <a:r>
              <a:rPr lang="en-US" altLang="zh-CN" sz="2400">
                <a:latin typeface="楷体" panose="02010609060101010101" pitchFamily="49" charset="-122"/>
                <a:ea typeface="楷体" panose="02010609060101010101" pitchFamily="49" charset="-122"/>
                <a:cs typeface="楷体" panose="02010609060101010101" pitchFamily="49" charset="-122"/>
                <a:sym typeface="+mn-ea"/>
              </a:rPr>
              <a:t>? </a:t>
            </a:r>
            <a:endParaRPr lang="en-US" altLang="zh-CN" sz="2400">
              <a:latin typeface="楷体" panose="02010609060101010101" pitchFamily="49" charset="-122"/>
              <a:ea typeface="楷体" panose="02010609060101010101" pitchFamily="49" charset="-122"/>
              <a:cs typeface="楷体" panose="02010609060101010101" pitchFamily="49" charset="-122"/>
            </a:endParaRPr>
          </a:p>
          <a:p>
            <a:pPr eaLnBrk="1" hangingPunct="1">
              <a:lnSpc>
                <a:spcPct val="120000"/>
              </a:lnSpc>
              <a:spcBef>
                <a:spcPts val="0"/>
              </a:spcBef>
              <a:spcAft>
                <a:spcPts val="0"/>
              </a:spcAft>
            </a:pPr>
            <a:r>
              <a:rPr lang="en-US" altLang="zh-CN" sz="2400">
                <a:latin typeface="楷体" panose="02010609060101010101" pitchFamily="49" charset="-122"/>
                <a:ea typeface="楷体" panose="02010609060101010101" pitchFamily="49" charset="-122"/>
                <a:cs typeface="楷体" panose="02010609060101010101" pitchFamily="49" charset="-122"/>
                <a:sym typeface="+mn-ea"/>
              </a:rPr>
              <a:t>4.</a:t>
            </a:r>
            <a:r>
              <a:rPr lang="zh-CN" altLang="en-US" sz="2400">
                <a:latin typeface="楷体" panose="02010609060101010101" pitchFamily="49" charset="-122"/>
                <a:ea typeface="楷体" panose="02010609060101010101" pitchFamily="49" charset="-122"/>
                <a:cs typeface="楷体" panose="02010609060101010101" pitchFamily="49" charset="-122"/>
                <a:sym typeface="+mn-ea"/>
              </a:rPr>
              <a:t>在招募阶段应当完成哪些工作</a:t>
            </a:r>
            <a:r>
              <a:rPr lang="en-US" altLang="zh-CN" sz="240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400">
                <a:latin typeface="楷体" panose="02010609060101010101" pitchFamily="49" charset="-122"/>
                <a:ea typeface="楷体" panose="02010609060101010101" pitchFamily="49" charset="-122"/>
                <a:cs typeface="楷体" panose="02010609060101010101" pitchFamily="49" charset="-122"/>
                <a:sym typeface="+mn-ea"/>
              </a:rPr>
              <a:t>所使用的方法和渠道各有什么优缺点</a:t>
            </a:r>
            <a:r>
              <a:rPr lang="en-US" altLang="zh-CN" sz="2400">
                <a:latin typeface="楷体" panose="02010609060101010101" pitchFamily="49" charset="-122"/>
                <a:ea typeface="楷体" panose="02010609060101010101" pitchFamily="49" charset="-122"/>
                <a:cs typeface="楷体" panose="02010609060101010101" pitchFamily="49" charset="-122"/>
                <a:sym typeface="+mn-ea"/>
              </a:rPr>
              <a:t>?</a:t>
            </a:r>
            <a:endParaRPr lang="en-US" altLang="zh-CN" sz="2400">
              <a:latin typeface="楷体" panose="02010609060101010101" pitchFamily="49" charset="-122"/>
              <a:ea typeface="楷体" panose="02010609060101010101" pitchFamily="49" charset="-122"/>
              <a:cs typeface="楷体" panose="02010609060101010101" pitchFamily="49" charset="-122"/>
            </a:endParaRPr>
          </a:p>
          <a:p>
            <a:pPr eaLnBrk="1" hangingPunct="1">
              <a:lnSpc>
                <a:spcPct val="120000"/>
              </a:lnSpc>
              <a:spcBef>
                <a:spcPts val="0"/>
              </a:spcBef>
              <a:spcAft>
                <a:spcPts val="0"/>
              </a:spcAft>
            </a:pPr>
            <a:r>
              <a:rPr lang="en-US" altLang="zh-CN" sz="2400">
                <a:latin typeface="楷体" panose="02010609060101010101" pitchFamily="49" charset="-122"/>
                <a:ea typeface="楷体" panose="02010609060101010101" pitchFamily="49" charset="-122"/>
                <a:cs typeface="楷体" panose="02010609060101010101" pitchFamily="49" charset="-122"/>
                <a:sym typeface="+mn-ea"/>
              </a:rPr>
              <a:t>5.</a:t>
            </a:r>
            <a:r>
              <a:rPr lang="zh-CN" altLang="en-US" sz="2400">
                <a:latin typeface="楷体" panose="02010609060101010101" pitchFamily="49" charset="-122"/>
                <a:ea typeface="楷体" panose="02010609060101010101" pitchFamily="49" charset="-122"/>
                <a:cs typeface="楷体" panose="02010609060101010101" pitchFamily="49" charset="-122"/>
                <a:sym typeface="+mn-ea"/>
              </a:rPr>
              <a:t>甄选的方法有哪些</a:t>
            </a:r>
            <a:r>
              <a:rPr lang="en-US" altLang="zh-CN" sz="240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400">
                <a:latin typeface="楷体" panose="02010609060101010101" pitchFamily="49" charset="-122"/>
                <a:ea typeface="楷体" panose="02010609060101010101" pitchFamily="49" charset="-122"/>
                <a:cs typeface="楷体" panose="02010609060101010101" pitchFamily="49" charset="-122"/>
                <a:sym typeface="+mn-ea"/>
              </a:rPr>
              <a:t>分别需要注意哪些问题</a:t>
            </a:r>
            <a:r>
              <a:rPr lang="en-US" altLang="zh-CN" sz="2400">
                <a:latin typeface="楷体" panose="02010609060101010101" pitchFamily="49" charset="-122"/>
                <a:ea typeface="楷体" panose="02010609060101010101" pitchFamily="49" charset="-122"/>
                <a:cs typeface="楷体" panose="02010609060101010101" pitchFamily="49" charset="-122"/>
                <a:sym typeface="+mn-ea"/>
              </a:rPr>
              <a:t>?</a:t>
            </a:r>
            <a:endParaRPr lang="en-US" altLang="zh-CN" sz="2400">
              <a:latin typeface="楷体" panose="02010609060101010101" pitchFamily="49" charset="-122"/>
              <a:ea typeface="楷体" panose="02010609060101010101" pitchFamily="49" charset="-122"/>
              <a:cs typeface="楷体" panose="02010609060101010101" pitchFamily="49" charset="-122"/>
            </a:endParaRPr>
          </a:p>
          <a:p>
            <a:pPr eaLnBrk="1" hangingPunct="1">
              <a:lnSpc>
                <a:spcPct val="120000"/>
              </a:lnSpc>
              <a:spcBef>
                <a:spcPts val="0"/>
              </a:spcBef>
              <a:spcAft>
                <a:spcPts val="0"/>
              </a:spcAft>
            </a:pPr>
            <a:r>
              <a:rPr lang="en-US" altLang="zh-CN" sz="2400">
                <a:latin typeface="楷体" panose="02010609060101010101" pitchFamily="49" charset="-122"/>
                <a:ea typeface="楷体" panose="02010609060101010101" pitchFamily="49" charset="-122"/>
                <a:cs typeface="楷体" panose="02010609060101010101" pitchFamily="49" charset="-122"/>
                <a:sym typeface="+mn-ea"/>
              </a:rPr>
              <a:t>6.</a:t>
            </a:r>
            <a:r>
              <a:rPr lang="zh-CN" altLang="en-US" sz="2400">
                <a:latin typeface="楷体" panose="02010609060101010101" pitchFamily="49" charset="-122"/>
                <a:ea typeface="楷体" panose="02010609060101010101" pitchFamily="49" charset="-122"/>
                <a:cs typeface="楷体" panose="02010609060101010101" pitchFamily="49" charset="-122"/>
                <a:sym typeface="+mn-ea"/>
              </a:rPr>
              <a:t>录用由哪几个环节组成</a:t>
            </a:r>
            <a:r>
              <a:rPr lang="en-US" altLang="zh-CN" sz="240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400">
                <a:latin typeface="楷体" panose="02010609060101010101" pitchFamily="49" charset="-122"/>
                <a:ea typeface="楷体" panose="02010609060101010101" pitchFamily="49" charset="-122"/>
                <a:cs typeface="楷体" panose="02010609060101010101" pitchFamily="49" charset="-122"/>
                <a:sym typeface="+mn-ea"/>
              </a:rPr>
              <a:t>做出录用决策需要注意什么</a:t>
            </a:r>
            <a:r>
              <a:rPr lang="en-US" altLang="zh-CN" sz="240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400">
                <a:latin typeface="楷体" panose="02010609060101010101" pitchFamily="49" charset="-122"/>
                <a:ea typeface="楷体" panose="02010609060101010101" pitchFamily="49" charset="-122"/>
                <a:cs typeface="楷体" panose="02010609060101010101" pitchFamily="49" charset="-122"/>
                <a:sym typeface="+mn-ea"/>
              </a:rPr>
              <a:t>需要办理的录用手续有哪些</a:t>
            </a:r>
            <a:r>
              <a:rPr lang="en-US" altLang="zh-CN" sz="2400">
                <a:latin typeface="楷体" panose="02010609060101010101" pitchFamily="49" charset="-122"/>
                <a:ea typeface="楷体" panose="02010609060101010101" pitchFamily="49" charset="-122"/>
                <a:cs typeface="楷体" panose="02010609060101010101" pitchFamily="49" charset="-122"/>
                <a:sym typeface="+mn-ea"/>
              </a:rPr>
              <a:t>?</a:t>
            </a:r>
          </a:p>
          <a:p>
            <a:pPr eaLnBrk="1" hangingPunct="1">
              <a:lnSpc>
                <a:spcPct val="120000"/>
              </a:lnSpc>
              <a:spcBef>
                <a:spcPts val="0"/>
              </a:spcBef>
              <a:spcAft>
                <a:spcPts val="0"/>
              </a:spcAft>
            </a:pPr>
            <a:r>
              <a:rPr lang="en-US" altLang="zh-CN" sz="2400">
                <a:latin typeface="楷体" panose="02010609060101010101" pitchFamily="49" charset="-122"/>
                <a:ea typeface="楷体" panose="02010609060101010101" pitchFamily="49" charset="-122"/>
                <a:cs typeface="楷体" panose="02010609060101010101" pitchFamily="49" charset="-122"/>
                <a:sym typeface="+mn-ea"/>
              </a:rPr>
              <a:t>7.</a:t>
            </a:r>
            <a:r>
              <a:rPr lang="zh-CN" altLang="en-US" sz="2400">
                <a:latin typeface="楷体" panose="02010609060101010101" pitchFamily="49" charset="-122"/>
                <a:ea typeface="楷体" panose="02010609060101010101" pitchFamily="49" charset="-122"/>
                <a:cs typeface="楷体" panose="02010609060101010101" pitchFamily="49" charset="-122"/>
                <a:sym typeface="+mn-ea"/>
              </a:rPr>
              <a:t>选择招聘人员时</a:t>
            </a:r>
            <a:r>
              <a:rPr lang="en-US" altLang="zh-CN" sz="240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400">
                <a:latin typeface="楷体" panose="02010609060101010101" pitchFamily="49" charset="-122"/>
                <a:ea typeface="楷体" panose="02010609060101010101" pitchFamily="49" charset="-122"/>
                <a:cs typeface="楷体" panose="02010609060101010101" pitchFamily="49" charset="-122"/>
                <a:sym typeface="+mn-ea"/>
              </a:rPr>
              <a:t>需要注意哪些问题</a:t>
            </a:r>
            <a:r>
              <a:rPr lang="en-US" altLang="zh-CN" sz="2400">
                <a:latin typeface="楷体" panose="02010609060101010101" pitchFamily="49" charset="-122"/>
                <a:ea typeface="楷体" panose="02010609060101010101" pitchFamily="49" charset="-122"/>
                <a:cs typeface="楷体" panose="02010609060101010101" pitchFamily="49" charset="-122"/>
                <a:sym typeface="+mn-ea"/>
              </a:rPr>
              <a:t>?</a:t>
            </a:r>
            <a:endParaRPr lang="en-US" altLang="zh-CN" sz="2400">
              <a:latin typeface="楷体" panose="02010609060101010101" pitchFamily="49" charset="-122"/>
              <a:ea typeface="楷体" panose="02010609060101010101" pitchFamily="49" charset="-122"/>
              <a:cs typeface="楷体" panose="02010609060101010101" pitchFamily="49" charset="-122"/>
            </a:endParaRPr>
          </a:p>
          <a:p>
            <a:pPr eaLnBrk="1" hangingPunct="1">
              <a:lnSpc>
                <a:spcPct val="120000"/>
              </a:lnSpc>
              <a:spcBef>
                <a:spcPts val="0"/>
              </a:spcBef>
              <a:spcAft>
                <a:spcPts val="0"/>
              </a:spcAft>
            </a:pPr>
            <a:r>
              <a:rPr lang="en-US" altLang="zh-CN" sz="2400">
                <a:latin typeface="楷体" panose="02010609060101010101" pitchFamily="49" charset="-122"/>
                <a:ea typeface="楷体" panose="02010609060101010101" pitchFamily="49" charset="-122"/>
                <a:cs typeface="楷体" panose="02010609060101010101" pitchFamily="49" charset="-122"/>
                <a:sym typeface="+mn-ea"/>
              </a:rPr>
              <a:t>8.</a:t>
            </a:r>
            <a:r>
              <a:rPr lang="zh-CN" altLang="en-US" sz="2400">
                <a:latin typeface="楷体" panose="02010609060101010101" pitchFamily="49" charset="-122"/>
                <a:ea typeface="楷体" panose="02010609060101010101" pitchFamily="49" charset="-122"/>
                <a:cs typeface="楷体" panose="02010609060101010101" pitchFamily="49" charset="-122"/>
                <a:sym typeface="+mn-ea"/>
              </a:rPr>
              <a:t>招聘策略有哪几种</a:t>
            </a:r>
            <a:r>
              <a:rPr lang="en-US" altLang="zh-CN" sz="240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400">
                <a:latin typeface="楷体" panose="02010609060101010101" pitchFamily="49" charset="-122"/>
                <a:ea typeface="楷体" panose="02010609060101010101" pitchFamily="49" charset="-122"/>
                <a:cs typeface="楷体" panose="02010609060101010101" pitchFamily="49" charset="-122"/>
                <a:sym typeface="+mn-ea"/>
              </a:rPr>
              <a:t>怎样操作和实现</a:t>
            </a:r>
            <a:r>
              <a:rPr lang="en-US" altLang="zh-CN" sz="2400">
                <a:latin typeface="楷体" panose="02010609060101010101" pitchFamily="49" charset="-122"/>
                <a:ea typeface="楷体" panose="02010609060101010101" pitchFamily="49" charset="-122"/>
                <a:cs typeface="楷体" panose="02010609060101010101" pitchFamily="49" charset="-122"/>
                <a:sym typeface="+mn-ea"/>
              </a:rPr>
              <a:t>?</a:t>
            </a:r>
            <a:endParaRPr lang="en-US" altLang="zh-CN" sz="2400">
              <a:latin typeface="楷体" panose="02010609060101010101" pitchFamily="49" charset="-122"/>
              <a:ea typeface="楷体" panose="02010609060101010101" pitchFamily="49" charset="-122"/>
              <a:cs typeface="楷体" panose="02010609060101010101" pitchFamily="49" charset="-122"/>
            </a:endParaRPr>
          </a:p>
          <a:p>
            <a:pPr eaLnBrk="1" hangingPunct="1">
              <a:lnSpc>
                <a:spcPct val="120000"/>
              </a:lnSpc>
              <a:spcBef>
                <a:spcPts val="0"/>
              </a:spcBef>
              <a:spcAft>
                <a:spcPts val="0"/>
              </a:spcAft>
            </a:pPr>
            <a:r>
              <a:rPr lang="en-US" altLang="zh-CN" sz="2400">
                <a:latin typeface="楷体" panose="02010609060101010101" pitchFamily="49" charset="-122"/>
                <a:ea typeface="楷体" panose="02010609060101010101" pitchFamily="49" charset="-122"/>
                <a:cs typeface="楷体" panose="02010609060101010101" pitchFamily="49" charset="-122"/>
                <a:sym typeface="+mn-ea"/>
              </a:rPr>
              <a:t>9.</a:t>
            </a:r>
            <a:r>
              <a:rPr lang="zh-CN" altLang="en-US" sz="2400">
                <a:latin typeface="楷体" panose="02010609060101010101" pitchFamily="49" charset="-122"/>
                <a:ea typeface="楷体" panose="02010609060101010101" pitchFamily="49" charset="-122"/>
                <a:cs typeface="楷体" panose="02010609060101010101" pitchFamily="49" charset="-122"/>
                <a:sym typeface="+mn-ea"/>
              </a:rPr>
              <a:t>试分析招聘风险产生的原因以及控制风险的方法。</a:t>
            </a:r>
            <a:endParaRPr lang="zh-CN" altLang="en-US" sz="2400">
              <a:latin typeface="楷体" panose="02010609060101010101" pitchFamily="49" charset="-122"/>
              <a:ea typeface="楷体" panose="02010609060101010101" pitchFamily="49" charset="-122"/>
              <a:cs typeface="楷体" panose="02010609060101010101" pitchFamily="49" charset="-122"/>
            </a:endParaRPr>
          </a:p>
          <a:p>
            <a:pPr eaLnBrk="1" hangingPunct="1">
              <a:lnSpc>
                <a:spcPct val="120000"/>
              </a:lnSpc>
              <a:spcBef>
                <a:spcPts val="0"/>
              </a:spcBef>
              <a:spcAft>
                <a:spcPts val="0"/>
              </a:spcAft>
            </a:pPr>
            <a:r>
              <a:rPr lang="en-US" altLang="zh-CN" sz="2400">
                <a:latin typeface="楷体" panose="02010609060101010101" pitchFamily="49" charset="-122"/>
                <a:ea typeface="楷体" panose="02010609060101010101" pitchFamily="49" charset="-122"/>
                <a:cs typeface="楷体" panose="02010609060101010101" pitchFamily="49" charset="-122"/>
                <a:sym typeface="+mn-ea"/>
              </a:rPr>
              <a:t>10.</a:t>
            </a:r>
            <a:r>
              <a:rPr lang="zh-CN" altLang="en-US" sz="2400">
                <a:latin typeface="楷体" panose="02010609060101010101" pitchFamily="49" charset="-122"/>
                <a:ea typeface="楷体" panose="02010609060101010101" pitchFamily="49" charset="-122"/>
                <a:cs typeface="楷体" panose="02010609060101010101" pitchFamily="49" charset="-122"/>
                <a:sym typeface="+mn-ea"/>
              </a:rPr>
              <a:t>影响招聘的因素有哪些</a:t>
            </a:r>
            <a:r>
              <a:rPr lang="en-US" altLang="zh-CN" sz="2400">
                <a:latin typeface="楷体" panose="02010609060101010101" pitchFamily="49" charset="-122"/>
                <a:ea typeface="楷体" panose="02010609060101010101" pitchFamily="49" charset="-122"/>
                <a:cs typeface="楷体" panose="02010609060101010101" pitchFamily="49" charset="-122"/>
                <a:sym typeface="+mn-ea"/>
              </a:rPr>
              <a:t>?</a:t>
            </a:r>
            <a:endParaRPr lang="en-US" altLang="zh-CN" sz="2400">
              <a:latin typeface="楷体" panose="02010609060101010101" pitchFamily="49" charset="-122"/>
              <a:ea typeface="楷体" panose="02010609060101010101" pitchFamily="49" charset="-122"/>
              <a:cs typeface="楷体" panose="02010609060101010101" pitchFamily="49" charset="-122"/>
            </a:endParaRPr>
          </a:p>
          <a:p>
            <a:pPr eaLnBrk="1" hangingPunct="1">
              <a:lnSpc>
                <a:spcPct val="120000"/>
              </a:lnSpc>
              <a:spcBef>
                <a:spcPts val="0"/>
              </a:spcBef>
              <a:spcAft>
                <a:spcPts val="0"/>
              </a:spcAft>
            </a:pPr>
            <a:r>
              <a:rPr lang="en-US" altLang="zh-CN" sz="2400">
                <a:latin typeface="楷体" panose="02010609060101010101" pitchFamily="49" charset="-122"/>
                <a:ea typeface="楷体" panose="02010609060101010101" pitchFamily="49" charset="-122"/>
                <a:cs typeface="楷体" panose="02010609060101010101" pitchFamily="49" charset="-122"/>
                <a:sym typeface="+mn-ea"/>
              </a:rPr>
              <a:t>11.</a:t>
            </a:r>
            <a:r>
              <a:rPr lang="zh-CN" altLang="en-US" sz="2400">
                <a:latin typeface="楷体" panose="02010609060101010101" pitchFamily="49" charset="-122"/>
                <a:ea typeface="楷体" panose="02010609060101010101" pitchFamily="49" charset="-122"/>
                <a:cs typeface="楷体" panose="02010609060101010101" pitchFamily="49" charset="-122"/>
                <a:sym typeface="+mn-ea"/>
              </a:rPr>
              <a:t>招聘评估有哪几个方面</a:t>
            </a:r>
            <a:r>
              <a:rPr lang="en-US" altLang="zh-CN" sz="240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400">
                <a:latin typeface="楷体" panose="02010609060101010101" pitchFamily="49" charset="-122"/>
                <a:ea typeface="楷体" panose="02010609060101010101" pitchFamily="49" charset="-122"/>
                <a:cs typeface="楷体" panose="02010609060101010101" pitchFamily="49" charset="-122"/>
                <a:sym typeface="+mn-ea"/>
              </a:rPr>
              <a:t>如何进行招聘评估</a:t>
            </a:r>
            <a:r>
              <a:rPr lang="en-US" altLang="zh-CN" sz="2400">
                <a:latin typeface="楷体" panose="02010609060101010101" pitchFamily="49" charset="-122"/>
                <a:ea typeface="楷体" panose="02010609060101010101" pitchFamily="49" charset="-122"/>
                <a:cs typeface="楷体" panose="02010609060101010101" pitchFamily="49" charset="-122"/>
                <a:sym typeface="+mn-ea"/>
              </a:rPr>
              <a:t>?</a:t>
            </a:r>
            <a:endParaRPr lang="zh-CN" altLang="en-US" sz="2400">
              <a:latin typeface="楷体" panose="02010609060101010101" pitchFamily="49" charset="-122"/>
              <a:ea typeface="楷体" panose="02010609060101010101" pitchFamily="49" charset="-122"/>
              <a:cs typeface="楷体" panose="02010609060101010101" pitchFamily="49" charset="-122"/>
            </a:endParaRPr>
          </a:p>
        </p:txBody>
      </p:sp>
    </p:spTree>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1685" name="4.jp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56565" y="327660"/>
            <a:ext cx="1553845" cy="14058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3" name="矩形 22"/>
          <p:cNvSpPr/>
          <p:nvPr/>
        </p:nvSpPr>
        <p:spPr>
          <a:xfrm>
            <a:off x="2010410" y="795655"/>
            <a:ext cx="2202180" cy="470535"/>
          </a:xfrm>
          <a:prstGeom prst="rect">
            <a:avLst/>
          </a:pr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sz="2800" b="1" dirty="0">
                <a:latin typeface="楷体" panose="02010609060101010101" pitchFamily="49" charset="-122"/>
                <a:ea typeface="楷体" panose="02010609060101010101" pitchFamily="49" charset="-122"/>
                <a:cs typeface="+mn-ea"/>
                <a:sym typeface="+mn-lt"/>
              </a:rPr>
              <a:t>实际运用</a:t>
            </a:r>
          </a:p>
        </p:txBody>
      </p:sp>
      <p:sp>
        <p:nvSpPr>
          <p:cNvPr id="3" name="文本框 2"/>
          <p:cNvSpPr txBox="1"/>
          <p:nvPr/>
        </p:nvSpPr>
        <p:spPr>
          <a:xfrm>
            <a:off x="2010410" y="1266190"/>
            <a:ext cx="9982200" cy="5631180"/>
          </a:xfrm>
          <a:prstGeom prst="rect">
            <a:avLst/>
          </a:prstGeom>
          <a:noFill/>
        </p:spPr>
        <p:txBody>
          <a:bodyPr wrap="square" rtlCol="0" anchor="t">
            <a:spAutoFit/>
          </a:bodyPr>
          <a:lstStyle/>
          <a:p>
            <a:r>
              <a:rPr lang="en-US" altLang="zh-CN" sz="2400">
                <a:latin typeface="楷体" panose="02010609060101010101" pitchFamily="49" charset="-122"/>
                <a:ea typeface="楷体" panose="02010609060101010101" pitchFamily="49" charset="-122"/>
                <a:cs typeface="楷体" panose="02010609060101010101" pitchFamily="49" charset="-122"/>
                <a:sym typeface="+mn-ea"/>
              </a:rPr>
              <a:t>  A</a:t>
            </a:r>
            <a:r>
              <a:rPr lang="zh-CN" altLang="en-US" sz="2400">
                <a:latin typeface="楷体" panose="02010609060101010101" pitchFamily="49" charset="-122"/>
                <a:ea typeface="楷体" panose="02010609060101010101" pitchFamily="49" charset="-122"/>
                <a:cs typeface="楷体" panose="02010609060101010101" pitchFamily="49" charset="-122"/>
                <a:sym typeface="+mn-ea"/>
              </a:rPr>
              <a:t>公司专业从事流量仪表的研发、制造、销售及服务。随着公司业绩的不断提升</a:t>
            </a:r>
            <a:r>
              <a:rPr lang="en-US" altLang="zh-CN" sz="240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400">
                <a:latin typeface="楷体" panose="02010609060101010101" pitchFamily="49" charset="-122"/>
                <a:ea typeface="楷体" panose="02010609060101010101" pitchFamily="49" charset="-122"/>
                <a:cs typeface="楷体" panose="02010609060101010101" pitchFamily="49" charset="-122"/>
                <a:sym typeface="+mn-ea"/>
              </a:rPr>
              <a:t>公司人员规模不断壮大</a:t>
            </a:r>
            <a:r>
              <a:rPr lang="en-US" altLang="zh-CN" sz="240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400">
                <a:latin typeface="楷体" panose="02010609060101010101" pitchFamily="49" charset="-122"/>
                <a:ea typeface="楷体" panose="02010609060101010101" pitchFamily="49" charset="-122"/>
                <a:cs typeface="楷体" panose="02010609060101010101" pitchFamily="49" charset="-122"/>
                <a:sym typeface="+mn-ea"/>
              </a:rPr>
              <a:t>对人员需求量也日益增加</a:t>
            </a:r>
            <a:r>
              <a:rPr lang="en-US" altLang="zh-CN" sz="240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400">
                <a:latin typeface="楷体" panose="02010609060101010101" pitchFamily="49" charset="-122"/>
                <a:ea typeface="楷体" panose="02010609060101010101" pitchFamily="49" charset="-122"/>
                <a:cs typeface="楷体" panose="02010609060101010101" pitchFamily="49" charset="-122"/>
                <a:sym typeface="+mn-ea"/>
              </a:rPr>
              <a:t>而人力资源部的招聘速度却跟不上公司的发展</a:t>
            </a:r>
            <a:r>
              <a:rPr lang="en-US" altLang="zh-CN" sz="240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400">
                <a:latin typeface="楷体" panose="02010609060101010101" pitchFamily="49" charset="-122"/>
                <a:ea typeface="楷体" panose="02010609060101010101" pitchFamily="49" charset="-122"/>
                <a:cs typeface="楷体" panose="02010609060101010101" pitchFamily="49" charset="-122"/>
                <a:sym typeface="+mn-ea"/>
              </a:rPr>
              <a:t>经常出现职位空缺、长时间无人填补的情况</a:t>
            </a:r>
            <a:r>
              <a:rPr lang="en-US" altLang="zh-CN" sz="240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400">
                <a:latin typeface="楷体" panose="02010609060101010101" pitchFamily="49" charset="-122"/>
                <a:ea typeface="楷体" panose="02010609060101010101" pitchFamily="49" charset="-122"/>
                <a:cs typeface="楷体" panose="02010609060101010101" pitchFamily="49" charset="-122"/>
                <a:sym typeface="+mn-ea"/>
              </a:rPr>
              <a:t>在一定程度上制约了</a:t>
            </a:r>
            <a:r>
              <a:rPr lang="en-US" altLang="zh-CN" sz="2400">
                <a:latin typeface="楷体" panose="02010609060101010101" pitchFamily="49" charset="-122"/>
                <a:ea typeface="楷体" panose="02010609060101010101" pitchFamily="49" charset="-122"/>
                <a:cs typeface="楷体" panose="02010609060101010101" pitchFamily="49" charset="-122"/>
                <a:sym typeface="+mn-ea"/>
              </a:rPr>
              <a:t>A</a:t>
            </a:r>
            <a:r>
              <a:rPr lang="zh-CN" altLang="en-US" sz="2400">
                <a:latin typeface="楷体" panose="02010609060101010101" pitchFamily="49" charset="-122"/>
                <a:ea typeface="楷体" panose="02010609060101010101" pitchFamily="49" charset="-122"/>
                <a:cs typeface="楷体" panose="02010609060101010101" pitchFamily="49" charset="-122"/>
                <a:sym typeface="+mn-ea"/>
              </a:rPr>
              <a:t>公司的整体发展速度。</a:t>
            </a:r>
          </a:p>
          <a:p>
            <a:r>
              <a:rPr lang="zh-CN" altLang="en-US" sz="2400">
                <a:latin typeface="楷体" panose="02010609060101010101" pitchFamily="49" charset="-122"/>
                <a:ea typeface="楷体" panose="02010609060101010101" pitchFamily="49" charset="-122"/>
                <a:cs typeface="楷体" panose="02010609060101010101" pitchFamily="49" charset="-122"/>
                <a:sym typeface="+mn-ea"/>
              </a:rPr>
              <a:t>由于招聘量较大</a:t>
            </a:r>
            <a:r>
              <a:rPr lang="en-US" altLang="zh-CN" sz="240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400">
                <a:latin typeface="楷体" panose="02010609060101010101" pitchFamily="49" charset="-122"/>
                <a:ea typeface="楷体" panose="02010609060101010101" pitchFamily="49" charset="-122"/>
                <a:cs typeface="楷体" panose="02010609060101010101" pitchFamily="49" charset="-122"/>
                <a:sym typeface="+mn-ea"/>
              </a:rPr>
              <a:t>涉及的业务部门较多</a:t>
            </a:r>
            <a:r>
              <a:rPr lang="en-US" altLang="zh-CN" sz="240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400">
                <a:latin typeface="楷体" panose="02010609060101010101" pitchFamily="49" charset="-122"/>
                <a:ea typeface="楷体" panose="02010609060101010101" pitchFamily="49" charset="-122"/>
                <a:cs typeface="楷体" panose="02010609060101010101" pitchFamily="49" charset="-122"/>
                <a:sym typeface="+mn-ea"/>
              </a:rPr>
              <a:t>需要参与招聘的各部门主管投入了大量的时间和精力来面试</a:t>
            </a:r>
            <a:r>
              <a:rPr lang="en-US" altLang="zh-CN" sz="240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400">
                <a:latin typeface="楷体" panose="02010609060101010101" pitchFamily="49" charset="-122"/>
                <a:ea typeface="楷体" panose="02010609060101010101" pitchFamily="49" charset="-122"/>
                <a:cs typeface="楷体" panose="02010609060101010101" pitchFamily="49" charset="-122"/>
                <a:sym typeface="+mn-ea"/>
              </a:rPr>
              <a:t>大家的意见都很大。同时</a:t>
            </a:r>
            <a:r>
              <a:rPr lang="en-US" altLang="zh-CN" sz="240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400">
                <a:latin typeface="楷体" panose="02010609060101010101" pitchFamily="49" charset="-122"/>
                <a:ea typeface="楷体" panose="02010609060101010101" pitchFamily="49" charset="-122"/>
                <a:cs typeface="楷体" panose="02010609060101010101" pitchFamily="49" charset="-122"/>
                <a:sym typeface="+mn-ea"/>
              </a:rPr>
              <a:t>有很高比例的新入职员工出现了违背公司价值观</a:t>
            </a:r>
            <a:r>
              <a:rPr lang="en-US" altLang="zh-CN" sz="240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400">
                <a:latin typeface="楷体" panose="02010609060101010101" pitchFamily="49" charset="-122"/>
                <a:ea typeface="楷体" panose="02010609060101010101" pitchFamily="49" charset="-122"/>
                <a:cs typeface="楷体" panose="02010609060101010101" pitchFamily="49" charset="-122"/>
                <a:sym typeface="+mn-ea"/>
              </a:rPr>
              <a:t>甚至违反公司规定的现象</a:t>
            </a:r>
            <a:r>
              <a:rPr lang="en-US" altLang="zh-CN" sz="240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400">
                <a:latin typeface="楷体" panose="02010609060101010101" pitchFamily="49" charset="-122"/>
                <a:ea typeface="楷体" panose="02010609060101010101" pitchFamily="49" charset="-122"/>
                <a:cs typeface="楷体" panose="02010609060101010101" pitchFamily="49" charset="-122"/>
                <a:sym typeface="+mn-ea"/>
              </a:rPr>
              <a:t>如利用职务之便谋取个人利益等。</a:t>
            </a:r>
            <a:endParaRPr kumimoji="1" lang="zh-CN" altLang="en-US" sz="2400">
              <a:latin typeface="楷体" panose="02010609060101010101" pitchFamily="49" charset="-122"/>
              <a:ea typeface="楷体" panose="02010609060101010101" pitchFamily="49" charset="-122"/>
              <a:cs typeface="楷体" panose="02010609060101010101" pitchFamily="49" charset="-122"/>
            </a:endParaRPr>
          </a:p>
          <a:p>
            <a:r>
              <a:rPr lang="en-US" altLang="zh-CN" sz="2400">
                <a:latin typeface="楷体" panose="02010609060101010101" pitchFamily="49" charset="-122"/>
                <a:ea typeface="楷体" panose="02010609060101010101" pitchFamily="49" charset="-122"/>
                <a:cs typeface="楷体" panose="02010609060101010101" pitchFamily="49" charset="-122"/>
                <a:sym typeface="+mn-ea"/>
              </a:rPr>
              <a:t>  A</a:t>
            </a:r>
            <a:r>
              <a:rPr lang="zh-CN" altLang="en-US" sz="2400">
                <a:latin typeface="楷体" panose="02010609060101010101" pitchFamily="49" charset="-122"/>
                <a:ea typeface="楷体" panose="02010609060101010101" pitchFamily="49" charset="-122"/>
                <a:cs typeface="楷体" panose="02010609060101010101" pitchFamily="49" charset="-122"/>
                <a:sym typeface="+mn-ea"/>
              </a:rPr>
              <a:t>公司总经理李总意识到必须解决人员招聘的规范化和标准化问题</a:t>
            </a:r>
            <a:r>
              <a:rPr lang="en-US" altLang="zh-CN" sz="240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400">
                <a:latin typeface="楷体" panose="02010609060101010101" pitchFamily="49" charset="-122"/>
                <a:ea typeface="楷体" panose="02010609060101010101" pitchFamily="49" charset="-122"/>
                <a:cs typeface="楷体" panose="02010609060101010101" pitchFamily="49" charset="-122"/>
                <a:sym typeface="+mn-ea"/>
              </a:rPr>
              <a:t>也曾向专业的人才测评机构寻求帮助</a:t>
            </a:r>
            <a:r>
              <a:rPr lang="en-US" altLang="zh-CN" sz="240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400">
                <a:latin typeface="楷体" panose="02010609060101010101" pitchFamily="49" charset="-122"/>
                <a:ea typeface="楷体" panose="02010609060101010101" pitchFamily="49" charset="-122"/>
                <a:cs typeface="楷体" panose="02010609060101010101" pitchFamily="49" charset="-122"/>
                <a:sym typeface="+mn-ea"/>
              </a:rPr>
              <a:t>但由于未考虑到</a:t>
            </a:r>
            <a:r>
              <a:rPr lang="en-US" altLang="zh-CN" sz="2400">
                <a:latin typeface="楷体" panose="02010609060101010101" pitchFamily="49" charset="-122"/>
                <a:ea typeface="楷体" panose="02010609060101010101" pitchFamily="49" charset="-122"/>
                <a:cs typeface="楷体" panose="02010609060101010101" pitchFamily="49" charset="-122"/>
                <a:sym typeface="+mn-ea"/>
              </a:rPr>
              <a:t>A</a:t>
            </a:r>
            <a:r>
              <a:rPr lang="zh-CN" altLang="en-US" sz="2400">
                <a:latin typeface="楷体" panose="02010609060101010101" pitchFamily="49" charset="-122"/>
                <a:ea typeface="楷体" panose="02010609060101010101" pitchFamily="49" charset="-122"/>
                <a:cs typeface="楷体" panose="02010609060101010101" pitchFamily="49" charset="-122"/>
                <a:sym typeface="+mn-ea"/>
              </a:rPr>
              <a:t>公司的特殊用人要求</a:t>
            </a:r>
            <a:r>
              <a:rPr lang="en-US" altLang="zh-CN" sz="240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400">
                <a:latin typeface="楷体" panose="02010609060101010101" pitchFamily="49" charset="-122"/>
                <a:ea typeface="楷体" panose="02010609060101010101" pitchFamily="49" charset="-122"/>
                <a:cs typeface="楷体" panose="02010609060101010101" pitchFamily="49" charset="-122"/>
                <a:sym typeface="+mn-ea"/>
              </a:rPr>
              <a:t>使用测评产品的效果也不理想。</a:t>
            </a:r>
            <a:endParaRPr kumimoji="1" lang="zh-CN" altLang="en-US" sz="2400">
              <a:latin typeface="楷体" panose="02010609060101010101" pitchFamily="49" charset="-122"/>
              <a:ea typeface="楷体" panose="02010609060101010101" pitchFamily="49" charset="-122"/>
              <a:cs typeface="楷体" panose="02010609060101010101" pitchFamily="49" charset="-122"/>
            </a:endParaRPr>
          </a:p>
          <a:p>
            <a:pPr eaLnBrk="1" hangingPunct="1"/>
            <a:r>
              <a:rPr lang="en-US" altLang="zh-CN" sz="2400">
                <a:latin typeface="楷体" panose="02010609060101010101" pitchFamily="49" charset="-122"/>
                <a:ea typeface="楷体" panose="02010609060101010101" pitchFamily="49" charset="-122"/>
                <a:cs typeface="楷体" panose="02010609060101010101" pitchFamily="49" charset="-122"/>
                <a:sym typeface="+mn-ea"/>
              </a:rPr>
              <a:t>  A</a:t>
            </a:r>
            <a:r>
              <a:rPr lang="zh-CN" altLang="en-US" sz="2400">
                <a:latin typeface="楷体" panose="02010609060101010101" pitchFamily="49" charset="-122"/>
                <a:ea typeface="楷体" panose="02010609060101010101" pitchFamily="49" charset="-122"/>
                <a:cs typeface="楷体" panose="02010609060101010101" pitchFamily="49" charset="-122"/>
                <a:sym typeface="+mn-ea"/>
              </a:rPr>
              <a:t>公司决定构建一套关键岗位的标准化招聘体系</a:t>
            </a:r>
            <a:r>
              <a:rPr lang="en-US" altLang="zh-CN" sz="240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400">
                <a:latin typeface="楷体" panose="02010609060101010101" pitchFamily="49" charset="-122"/>
                <a:ea typeface="楷体" panose="02010609060101010101" pitchFamily="49" charset="-122"/>
                <a:cs typeface="楷体" panose="02010609060101010101" pitchFamily="49" charset="-122"/>
                <a:sym typeface="+mn-ea"/>
              </a:rPr>
              <a:t>共分为四大类</a:t>
            </a:r>
            <a:r>
              <a:rPr lang="en-US" altLang="zh-CN" sz="240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400">
                <a:latin typeface="楷体" panose="02010609060101010101" pitchFamily="49" charset="-122"/>
                <a:ea typeface="楷体" panose="02010609060101010101" pitchFamily="49" charset="-122"/>
                <a:cs typeface="楷体" panose="02010609060101010101" pitchFamily="49" charset="-122"/>
                <a:sym typeface="+mn-ea"/>
              </a:rPr>
              <a:t>行政类、技术类、销售类和管理类</a:t>
            </a:r>
            <a:r>
              <a:rPr lang="en-US" altLang="zh-CN" sz="240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400">
                <a:latin typeface="楷体" panose="02010609060101010101" pitchFamily="49" charset="-122"/>
                <a:ea typeface="楷体" panose="02010609060101010101" pitchFamily="49" charset="-122"/>
                <a:cs typeface="楷体" panose="02010609060101010101" pitchFamily="49" charset="-122"/>
                <a:sym typeface="+mn-ea"/>
              </a:rPr>
              <a:t>招聘体系的构建将以这个分类为标准</a:t>
            </a:r>
            <a:r>
              <a:rPr lang="en-US" altLang="zh-CN" sz="240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400">
                <a:latin typeface="楷体" panose="02010609060101010101" pitchFamily="49" charset="-122"/>
                <a:ea typeface="楷体" panose="02010609060101010101" pitchFamily="49" charset="-122"/>
                <a:cs typeface="楷体" panose="02010609060101010101" pitchFamily="49" charset="-122"/>
                <a:sym typeface="+mn-ea"/>
              </a:rPr>
              <a:t>分别进行。</a:t>
            </a:r>
            <a:endParaRPr lang="zh-CN" altLang="en-US" sz="2400">
              <a:latin typeface="楷体" panose="02010609060101010101" pitchFamily="49" charset="-122"/>
              <a:ea typeface="楷体" panose="02010609060101010101" pitchFamily="49" charset="-122"/>
              <a:cs typeface="楷体" panose="02010609060101010101" pitchFamily="49" charset="-122"/>
            </a:endParaRPr>
          </a:p>
          <a:p>
            <a:pPr eaLnBrk="1" hangingPunct="1"/>
            <a:r>
              <a:rPr lang="zh-CN" altLang="en-US" sz="2400">
                <a:latin typeface="楷体" panose="02010609060101010101" pitchFamily="49" charset="-122"/>
                <a:ea typeface="楷体" panose="02010609060101010101" pitchFamily="49" charset="-122"/>
                <a:cs typeface="楷体" panose="02010609060101010101" pitchFamily="49" charset="-122"/>
                <a:sym typeface="+mn-ea"/>
              </a:rPr>
              <a:t>要求</a:t>
            </a:r>
            <a:r>
              <a:rPr lang="en-US" altLang="zh-CN" sz="240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400">
                <a:latin typeface="楷体" panose="02010609060101010101" pitchFamily="49" charset="-122"/>
                <a:ea typeface="楷体" panose="02010609060101010101" pitchFamily="49" charset="-122"/>
                <a:cs typeface="楷体" panose="02010609060101010101" pitchFamily="49" charset="-122"/>
                <a:sym typeface="+mn-ea"/>
              </a:rPr>
              <a:t>假如你是</a:t>
            </a:r>
            <a:r>
              <a:rPr lang="en-US" altLang="zh-CN" sz="2400">
                <a:latin typeface="楷体" panose="02010609060101010101" pitchFamily="49" charset="-122"/>
                <a:ea typeface="楷体" panose="02010609060101010101" pitchFamily="49" charset="-122"/>
                <a:cs typeface="楷体" panose="02010609060101010101" pitchFamily="49" charset="-122"/>
                <a:sym typeface="+mn-ea"/>
              </a:rPr>
              <a:t>A</a:t>
            </a:r>
            <a:r>
              <a:rPr lang="zh-CN" altLang="en-US" sz="2400">
                <a:latin typeface="楷体" panose="02010609060101010101" pitchFamily="49" charset="-122"/>
                <a:ea typeface="楷体" panose="02010609060101010101" pitchFamily="49" charset="-122"/>
                <a:cs typeface="楷体" panose="02010609060101010101" pitchFamily="49" charset="-122"/>
                <a:sym typeface="+mn-ea"/>
              </a:rPr>
              <a:t>公司人力资源部负责人</a:t>
            </a:r>
            <a:r>
              <a:rPr lang="en-US" altLang="zh-CN" sz="2400">
                <a:latin typeface="楷体" panose="02010609060101010101" pitchFamily="49" charset="-122"/>
                <a:ea typeface="楷体" panose="02010609060101010101" pitchFamily="49" charset="-122"/>
                <a:cs typeface="楷体" panose="02010609060101010101" pitchFamily="49" charset="-122"/>
                <a:sym typeface="+mn-ea"/>
              </a:rPr>
              <a:t>,</a:t>
            </a:r>
            <a:r>
              <a:rPr lang="zh-CN" altLang="en-US" sz="2400">
                <a:latin typeface="楷体" panose="02010609060101010101" pitchFamily="49" charset="-122"/>
                <a:ea typeface="楷体" panose="02010609060101010101" pitchFamily="49" charset="-122"/>
                <a:cs typeface="楷体" panose="02010609060101010101" pitchFamily="49" charset="-122"/>
                <a:sym typeface="+mn-ea"/>
              </a:rPr>
              <a:t>请利用本章所学的内容为该公司设计一套标准化招聘体系。</a:t>
            </a:r>
            <a:endParaRPr lang="zh-CN" altLang="en-US" sz="2400">
              <a:latin typeface="楷体" panose="02010609060101010101" pitchFamily="49" charset="-122"/>
              <a:ea typeface="楷体" panose="02010609060101010101" pitchFamily="49" charset="-122"/>
              <a:cs typeface="楷体" panose="02010609060101010101" pitchFamily="49" charset="-122"/>
            </a:endParaRPr>
          </a:p>
        </p:txBody>
      </p:sp>
    </p:spTree>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1685" name="4.jp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83515" y="65405"/>
            <a:ext cx="1553845" cy="14058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3" name="矩形 22"/>
          <p:cNvSpPr/>
          <p:nvPr/>
        </p:nvSpPr>
        <p:spPr>
          <a:xfrm>
            <a:off x="1851660" y="430530"/>
            <a:ext cx="2202180" cy="470535"/>
          </a:xfrm>
          <a:prstGeom prst="rect">
            <a:avLst/>
          </a:pr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sz="2800" b="1" dirty="0">
                <a:latin typeface="楷体" panose="02010609060101010101" pitchFamily="49" charset="-122"/>
                <a:ea typeface="楷体" panose="02010609060101010101" pitchFamily="49" charset="-122"/>
                <a:cs typeface="+mn-ea"/>
                <a:sym typeface="+mn-lt"/>
              </a:rPr>
              <a:t>实际运用</a:t>
            </a:r>
          </a:p>
        </p:txBody>
      </p:sp>
      <p:sp>
        <p:nvSpPr>
          <p:cNvPr id="75778" name="Rectangle 3"/>
          <p:cNvSpPr>
            <a:spLocks noGrp="1" noChangeArrowheads="1"/>
          </p:cNvSpPr>
          <p:nvPr/>
        </p:nvSpPr>
        <p:spPr>
          <a:xfrm>
            <a:off x="783772" y="1266190"/>
            <a:ext cx="11495224" cy="5959475"/>
          </a:xfrm>
          <a:prstGeom prst="rect">
            <a:avLst/>
          </a:prstGeom>
        </p:spPr>
        <p:txBody>
          <a:bodyPr vert="horz" lIns="91440" tIns="45720" rIns="91440" bIns="45720" rtlCol="0" anchor="ctr">
            <a:noAutofit/>
          </a:bodyPr>
          <a:lstStyle>
            <a:lvl1pPr marL="228600" indent="-228600" algn="l" defTabSz="914400" rtl="0" eaLnBrk="1" latinLnBrk="0" hangingPunct="1">
              <a:lnSpc>
                <a:spcPct val="120000"/>
              </a:lnSpc>
              <a:spcBef>
                <a:spcPts val="1000"/>
              </a:spcBef>
              <a:buClr>
                <a:schemeClr val="accent1"/>
              </a:buClr>
              <a:buSzPct val="110000"/>
              <a:buFont typeface="Wingdings" panose="05000000000000000000" pitchFamily="2" charset="2"/>
              <a:buChar char="§"/>
              <a:defRPr sz="1800" kern="1200">
                <a:solidFill>
                  <a:schemeClr val="tx1"/>
                </a:solidFill>
                <a:effectLst/>
                <a:latin typeface="+mn-lt"/>
                <a:ea typeface="+mn-ea"/>
                <a:cs typeface="+mn-cs"/>
              </a:defRPr>
            </a:lvl1pPr>
            <a:lvl2pPr marL="685800" indent="-228600" algn="l" defTabSz="914400" rtl="0" eaLnBrk="1" latinLnBrk="0" hangingPunct="1">
              <a:lnSpc>
                <a:spcPct val="120000"/>
              </a:lnSpc>
              <a:spcBef>
                <a:spcPts val="500"/>
              </a:spcBef>
              <a:buClr>
                <a:schemeClr val="accent1"/>
              </a:buClr>
              <a:buSzPct val="110000"/>
              <a:buFont typeface="Wingdings" panose="05000000000000000000" pitchFamily="2" charset="2"/>
              <a:buChar char="§"/>
              <a:defRPr sz="1600" kern="1200">
                <a:solidFill>
                  <a:schemeClr val="tx1"/>
                </a:solidFill>
                <a:effectLst/>
                <a:latin typeface="+mn-lt"/>
                <a:ea typeface="+mn-ea"/>
                <a:cs typeface="+mn-cs"/>
              </a:defRPr>
            </a:lvl2pPr>
            <a:lvl3pPr marL="1143000" indent="-228600" algn="l" defTabSz="914400" rtl="0" eaLnBrk="1" latinLnBrk="0" hangingPunct="1">
              <a:lnSpc>
                <a:spcPct val="120000"/>
              </a:lnSpc>
              <a:spcBef>
                <a:spcPts val="500"/>
              </a:spcBef>
              <a:buClr>
                <a:schemeClr val="accent1"/>
              </a:buClr>
              <a:buSzPct val="110000"/>
              <a:buFont typeface="Wingdings" panose="05000000000000000000" pitchFamily="2" charset="2"/>
              <a:buChar char="§"/>
              <a:defRPr sz="1400" kern="1200">
                <a:solidFill>
                  <a:schemeClr val="tx1"/>
                </a:solidFill>
                <a:effectLst/>
                <a:latin typeface="+mn-lt"/>
                <a:ea typeface="+mn-ea"/>
                <a:cs typeface="+mn-cs"/>
              </a:defRPr>
            </a:lvl3pPr>
            <a:lvl4pPr marL="1600200" indent="-228600" algn="l" defTabSz="914400" rtl="0" eaLnBrk="1" latinLnBrk="0" hangingPunct="1">
              <a:lnSpc>
                <a:spcPct val="120000"/>
              </a:lnSpc>
              <a:spcBef>
                <a:spcPts val="500"/>
              </a:spcBef>
              <a:buClr>
                <a:schemeClr val="accent1"/>
              </a:buClr>
              <a:buSzPct val="110000"/>
              <a:buFont typeface="Wingdings" panose="05000000000000000000" pitchFamily="2" charset="2"/>
              <a:buChar char="§"/>
              <a:defRPr sz="1200" kern="1200">
                <a:solidFill>
                  <a:schemeClr val="tx1"/>
                </a:solidFill>
                <a:effectLst/>
                <a:latin typeface="+mn-lt"/>
                <a:ea typeface="+mn-ea"/>
                <a:cs typeface="+mn-cs"/>
              </a:defRPr>
            </a:lvl4pPr>
            <a:lvl5pPr marL="2057400" indent="-228600" algn="l" defTabSz="914400" rtl="0" eaLnBrk="1" latinLnBrk="0" hangingPunct="1">
              <a:lnSpc>
                <a:spcPct val="120000"/>
              </a:lnSpc>
              <a:spcBef>
                <a:spcPts val="500"/>
              </a:spcBef>
              <a:buClr>
                <a:schemeClr val="accent1"/>
              </a:buClr>
              <a:buSzPct val="110000"/>
              <a:buFont typeface="Wingdings" panose="05000000000000000000" pitchFamily="2" charset="2"/>
              <a:buChar char="§"/>
              <a:defRPr sz="1200" kern="1200">
                <a:solidFill>
                  <a:schemeClr val="tx1"/>
                </a:solidFill>
                <a:effectLst/>
                <a:latin typeface="+mn-lt"/>
                <a:ea typeface="+mn-ea"/>
                <a:cs typeface="+mn-cs"/>
              </a:defRPr>
            </a:lvl5pPr>
            <a:lvl6pPr marL="2514600" indent="-228600" algn="l" defTabSz="914400" rtl="0" eaLnBrk="1" latinLnBrk="0" hangingPunct="1">
              <a:lnSpc>
                <a:spcPct val="120000"/>
              </a:lnSpc>
              <a:spcBef>
                <a:spcPts val="500"/>
              </a:spcBef>
              <a:buClr>
                <a:schemeClr val="accent1"/>
              </a:buClr>
              <a:buSzPct val="110000"/>
              <a:buFont typeface="Wingdings" panose="05000000000000000000" pitchFamily="2" charset="2"/>
              <a:buChar char="§"/>
              <a:defRPr sz="1200" kern="1200">
                <a:solidFill>
                  <a:schemeClr val="tx1"/>
                </a:solidFill>
                <a:effectLst/>
                <a:latin typeface="+mn-lt"/>
                <a:ea typeface="+mn-ea"/>
                <a:cs typeface="+mn-cs"/>
              </a:defRPr>
            </a:lvl6pPr>
            <a:lvl7pPr marL="2971800" indent="-228600" algn="l" defTabSz="914400" rtl="0" eaLnBrk="1" latinLnBrk="0" hangingPunct="1">
              <a:lnSpc>
                <a:spcPct val="120000"/>
              </a:lnSpc>
              <a:spcBef>
                <a:spcPts val="500"/>
              </a:spcBef>
              <a:buClr>
                <a:schemeClr val="accent1"/>
              </a:buClr>
              <a:buSzPct val="110000"/>
              <a:buFont typeface="Wingdings" panose="05000000000000000000" pitchFamily="2" charset="2"/>
              <a:buChar char="§"/>
              <a:defRPr sz="1200" kern="1200">
                <a:solidFill>
                  <a:schemeClr val="tx1"/>
                </a:solidFill>
                <a:effectLst/>
                <a:latin typeface="+mn-lt"/>
                <a:ea typeface="+mn-ea"/>
                <a:cs typeface="+mn-cs"/>
              </a:defRPr>
            </a:lvl7pPr>
            <a:lvl8pPr marL="3429000" indent="-228600" algn="l" defTabSz="914400" rtl="0" eaLnBrk="1" latinLnBrk="0" hangingPunct="1">
              <a:lnSpc>
                <a:spcPct val="120000"/>
              </a:lnSpc>
              <a:spcBef>
                <a:spcPts val="500"/>
              </a:spcBef>
              <a:buClr>
                <a:schemeClr val="accent1"/>
              </a:buClr>
              <a:buSzPct val="110000"/>
              <a:buFont typeface="Wingdings" panose="05000000000000000000" pitchFamily="2" charset="2"/>
              <a:buChar char="§"/>
              <a:defRPr sz="1200" kern="1200">
                <a:solidFill>
                  <a:schemeClr val="tx1"/>
                </a:solidFill>
                <a:effectLst/>
                <a:latin typeface="+mn-lt"/>
                <a:ea typeface="+mn-ea"/>
                <a:cs typeface="+mn-cs"/>
              </a:defRPr>
            </a:lvl8pPr>
            <a:lvl9pPr marL="3886200" indent="-228600" algn="l" defTabSz="914400" rtl="0" eaLnBrk="1" latinLnBrk="0" hangingPunct="1">
              <a:lnSpc>
                <a:spcPct val="120000"/>
              </a:lnSpc>
              <a:spcBef>
                <a:spcPts val="500"/>
              </a:spcBef>
              <a:buClr>
                <a:schemeClr val="accent1"/>
              </a:buClr>
              <a:buSzPct val="110000"/>
              <a:buFont typeface="Wingdings" panose="05000000000000000000" pitchFamily="2" charset="2"/>
              <a:buChar char="§"/>
              <a:defRPr sz="1200" kern="1200">
                <a:solidFill>
                  <a:schemeClr val="tx1"/>
                </a:solidFill>
                <a:effectLst/>
                <a:latin typeface="+mn-lt"/>
                <a:ea typeface="+mn-ea"/>
                <a:cs typeface="+mn-cs"/>
              </a:defRPr>
            </a:lvl9pPr>
          </a:lstStyle>
          <a:p>
            <a:pPr marL="0" indent="0" eaLnBrk="1" hangingPunct="1">
              <a:lnSpc>
                <a:spcPct val="100000"/>
              </a:lnSpc>
              <a:buNone/>
            </a:pPr>
            <a:r>
              <a:rPr lang="en-US" altLang="zh-CN" sz="2400" dirty="0">
                <a:latin typeface="楷体" panose="02010609060101010101" pitchFamily="49" charset="-122"/>
                <a:ea typeface="楷体" panose="02010609060101010101" pitchFamily="49" charset="-122"/>
                <a:cs typeface="楷体" panose="02010609060101010101" pitchFamily="49" charset="-122"/>
              </a:rPr>
              <a:t>  </a:t>
            </a:r>
            <a:r>
              <a:rPr lang="zh-CN" altLang="en-US" sz="2400" dirty="0">
                <a:latin typeface="楷体" panose="02010609060101010101" pitchFamily="49" charset="-122"/>
                <a:ea typeface="楷体" panose="02010609060101010101" pitchFamily="49" charset="-122"/>
                <a:cs typeface="楷体" panose="02010609060101010101" pitchFamily="49" charset="-122"/>
              </a:rPr>
              <a:t>    </a:t>
            </a:r>
            <a:r>
              <a:rPr lang="zh-CN" altLang="zh-CN" sz="2400" dirty="0">
                <a:latin typeface="楷体" panose="02010609060101010101" pitchFamily="49" charset="-122"/>
                <a:ea typeface="楷体" panose="02010609060101010101" pitchFamily="49" charset="-122"/>
                <a:cs typeface="楷体" panose="02010609060101010101" pitchFamily="49" charset="-122"/>
              </a:rPr>
              <a:t>上海某精密仪器制造企业（</a:t>
            </a:r>
            <a:r>
              <a:rPr lang="en-US" altLang="zh-CN" sz="2400" dirty="0">
                <a:latin typeface="楷体" panose="02010609060101010101" pitchFamily="49" charset="-122"/>
                <a:ea typeface="楷体" panose="02010609060101010101" pitchFamily="49" charset="-122"/>
                <a:cs typeface="楷体" panose="02010609060101010101" pitchFamily="49" charset="-122"/>
              </a:rPr>
              <a:t>A</a:t>
            </a:r>
            <a:r>
              <a:rPr lang="zh-CN" altLang="zh-CN" sz="2400" dirty="0">
                <a:latin typeface="楷体" panose="02010609060101010101" pitchFamily="49" charset="-122"/>
                <a:ea typeface="楷体" panose="02010609060101010101" pitchFamily="49" charset="-122"/>
                <a:cs typeface="楷体" panose="02010609060101010101" pitchFamily="49" charset="-122"/>
              </a:rPr>
              <a:t>公司）专业从事流量仪表的研发、制造、销售及服务。随着公司业绩的不断提升，公司人员规模也不断壮大，对人员需求量也日益增大，而人力资源部的招聘速度跟不上公司的发展，经常出现职位空缺、长时间无人填补的情况，一定程度上制约了</a:t>
            </a:r>
            <a:r>
              <a:rPr lang="en-US" altLang="zh-CN" sz="2400" dirty="0">
                <a:latin typeface="楷体" panose="02010609060101010101" pitchFamily="49" charset="-122"/>
                <a:ea typeface="楷体" panose="02010609060101010101" pitchFamily="49" charset="-122"/>
                <a:cs typeface="楷体" panose="02010609060101010101" pitchFamily="49" charset="-122"/>
              </a:rPr>
              <a:t>A</a:t>
            </a:r>
            <a:r>
              <a:rPr lang="zh-CN" altLang="zh-CN" sz="2400" dirty="0">
                <a:latin typeface="楷体" panose="02010609060101010101" pitchFamily="49" charset="-122"/>
                <a:ea typeface="楷体" panose="02010609060101010101" pitchFamily="49" charset="-122"/>
                <a:cs typeface="楷体" panose="02010609060101010101" pitchFamily="49" charset="-122"/>
              </a:rPr>
              <a:t>公司的整体发展速度；由于招聘量较大，涉及的业务部门较多，需要参与招聘的各部门主管投入了大量的时间和精力来面试，大家的意见都很大；</a:t>
            </a:r>
          </a:p>
          <a:p>
            <a:pPr marL="0" indent="0" eaLnBrk="1" hangingPunct="1">
              <a:lnSpc>
                <a:spcPct val="100000"/>
              </a:lnSpc>
              <a:buNone/>
            </a:pPr>
            <a:r>
              <a:rPr lang="zh-CN" altLang="zh-CN" sz="2400" dirty="0">
                <a:latin typeface="楷体" panose="02010609060101010101" pitchFamily="49" charset="-122"/>
                <a:ea typeface="楷体" panose="02010609060101010101" pitchFamily="49" charset="-122"/>
                <a:cs typeface="楷体" panose="02010609060101010101" pitchFamily="49" charset="-122"/>
              </a:rPr>
              <a:t>  </a:t>
            </a:r>
            <a:r>
              <a:rPr lang="zh-CN" altLang="zh-CN" sz="2400" dirty="0">
                <a:latin typeface="楷体" panose="02010609060101010101" pitchFamily="49" charset="-122"/>
                <a:ea typeface="楷体" panose="02010609060101010101" pitchFamily="49" charset="-122"/>
                <a:cs typeface="楷体" panose="02010609060101010101" pitchFamily="49" charset="-122"/>
                <a:sym typeface="+mn-ea"/>
              </a:rPr>
              <a:t>同时，新入职的员工中有很高比例的员工出现了违背公司价值观，甚至是违反公司规定的现象，如利用职务之便谋取个人利益等。公司总经理李总意识到必须解决人员招聘的规范化和标准化问题，也曾向专业的人才测评机构寻求帮助，但使用测评产品在实际应用过程中未考虑到</a:t>
            </a:r>
            <a:r>
              <a:rPr lang="en-US" altLang="zh-CN" sz="2400" dirty="0">
                <a:latin typeface="楷体" panose="02010609060101010101" pitchFamily="49" charset="-122"/>
                <a:ea typeface="楷体" panose="02010609060101010101" pitchFamily="49" charset="-122"/>
                <a:cs typeface="楷体" panose="02010609060101010101" pitchFamily="49" charset="-122"/>
                <a:sym typeface="+mn-ea"/>
              </a:rPr>
              <a:t>A</a:t>
            </a:r>
            <a:r>
              <a:rPr lang="zh-CN" altLang="zh-CN" sz="2400" dirty="0">
                <a:latin typeface="楷体" panose="02010609060101010101" pitchFamily="49" charset="-122"/>
                <a:ea typeface="楷体" panose="02010609060101010101" pitchFamily="49" charset="-122"/>
                <a:cs typeface="楷体" panose="02010609060101010101" pitchFamily="49" charset="-122"/>
                <a:sym typeface="+mn-ea"/>
              </a:rPr>
              <a:t>公司的特殊用人要求，效果也不理想。</a:t>
            </a:r>
            <a:r>
              <a:rPr lang="en-US" altLang="zh-CN" sz="2400" dirty="0">
                <a:latin typeface="楷体" panose="02010609060101010101" pitchFamily="49" charset="-122"/>
                <a:ea typeface="楷体" panose="02010609060101010101" pitchFamily="49" charset="-122"/>
                <a:cs typeface="楷体" panose="02010609060101010101" pitchFamily="49" charset="-122"/>
                <a:sym typeface="+mn-ea"/>
              </a:rPr>
              <a:t>A</a:t>
            </a:r>
            <a:r>
              <a:rPr lang="zh-CN" altLang="zh-CN" sz="2400" dirty="0">
                <a:latin typeface="楷体" panose="02010609060101010101" pitchFamily="49" charset="-122"/>
                <a:ea typeface="楷体" panose="02010609060101010101" pitchFamily="49" charset="-122"/>
                <a:cs typeface="楷体" panose="02010609060101010101" pitchFamily="49" charset="-122"/>
                <a:sym typeface="+mn-ea"/>
              </a:rPr>
              <a:t>公司决定构建一套关键岗位的标准化招聘体系，共分为四大类：行政类、技术类、销售类和管理类，招聘体系的构建将以这个分类为标准，分别进行。</a:t>
            </a:r>
            <a:endParaRPr lang="zh-CN" altLang="zh-CN" sz="2400" dirty="0">
              <a:latin typeface="楷体" panose="02010609060101010101" pitchFamily="49" charset="-122"/>
              <a:ea typeface="楷体" panose="02010609060101010101" pitchFamily="49" charset="-122"/>
              <a:cs typeface="楷体" panose="02010609060101010101" pitchFamily="49" charset="-122"/>
            </a:endParaRPr>
          </a:p>
          <a:p>
            <a:pPr marL="0" indent="0" eaLnBrk="1" hangingPunct="1">
              <a:lnSpc>
                <a:spcPct val="100000"/>
              </a:lnSpc>
              <a:buNone/>
            </a:pPr>
            <a:r>
              <a:rPr lang="zh-CN" altLang="zh-CN" sz="2400" dirty="0">
                <a:latin typeface="楷体" panose="02010609060101010101" pitchFamily="49" charset="-122"/>
                <a:ea typeface="楷体" panose="02010609060101010101" pitchFamily="49" charset="-122"/>
                <a:cs typeface="楷体" panose="02010609060101010101" pitchFamily="49" charset="-122"/>
                <a:sym typeface="+mn-ea"/>
              </a:rPr>
              <a:t>设计内容及要求：假如你是</a:t>
            </a:r>
            <a:r>
              <a:rPr lang="en-US" altLang="zh-CN" sz="2400" dirty="0">
                <a:latin typeface="楷体" panose="02010609060101010101" pitchFamily="49" charset="-122"/>
                <a:ea typeface="楷体" panose="02010609060101010101" pitchFamily="49" charset="-122"/>
                <a:cs typeface="楷体" panose="02010609060101010101" pitchFamily="49" charset="-122"/>
                <a:sym typeface="+mn-ea"/>
              </a:rPr>
              <a:t>A</a:t>
            </a:r>
            <a:r>
              <a:rPr lang="zh-CN" altLang="zh-CN" sz="2400" dirty="0">
                <a:latin typeface="楷体" panose="02010609060101010101" pitchFamily="49" charset="-122"/>
                <a:ea typeface="楷体" panose="02010609060101010101" pitchFamily="49" charset="-122"/>
                <a:cs typeface="楷体" panose="02010609060101010101" pitchFamily="49" charset="-122"/>
                <a:sym typeface="+mn-ea"/>
              </a:rPr>
              <a:t>公司人力资源部负责人员，请利用本章所学内容，为该公司设计一套标准化招聘体系。</a:t>
            </a:r>
            <a:endParaRPr lang="zh-CN" altLang="en-US" sz="2400" dirty="0"/>
          </a:p>
          <a:p>
            <a:pPr marL="0" indent="0" eaLnBrk="1" hangingPunct="1">
              <a:lnSpc>
                <a:spcPct val="80000"/>
              </a:lnSpc>
              <a:buNone/>
            </a:pPr>
            <a:endParaRPr kumimoji="1" lang="zh-CN" altLang="en-US" sz="2400" dirty="0"/>
          </a:p>
          <a:p>
            <a:pPr marL="0" indent="0" eaLnBrk="1" hangingPunct="1">
              <a:lnSpc>
                <a:spcPct val="80000"/>
              </a:lnSpc>
              <a:buNone/>
            </a:pPr>
            <a:endParaRPr lang="zh-CN" altLang="en-US" sz="2400" dirty="0"/>
          </a:p>
        </p:txBody>
      </p:sp>
    </p:spTree>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7" name="组合 16"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GrpSpPr/>
          <p:nvPr/>
        </p:nvGrpSpPr>
        <p:grpSpPr>
          <a:xfrm>
            <a:off x="171280" y="169033"/>
            <a:ext cx="1891633" cy="1891633"/>
            <a:chOff x="831765" y="1948847"/>
            <a:chExt cx="1891633" cy="1891633"/>
          </a:xfrm>
        </p:grpSpPr>
        <p:grpSp>
          <p:nvGrpSpPr>
            <p:cNvPr id="18" name="组合 17"/>
            <p:cNvGrpSpPr/>
            <p:nvPr/>
          </p:nvGrpSpPr>
          <p:grpSpPr>
            <a:xfrm>
              <a:off x="831765" y="1948847"/>
              <a:ext cx="1891633" cy="1891633"/>
              <a:chOff x="1375509" y="1976984"/>
              <a:chExt cx="2018000" cy="2018000"/>
            </a:xfrm>
          </p:grpSpPr>
          <p:sp>
            <p:nvSpPr>
              <p:cNvPr id="21" name="椭圆 20" descr="e7d195523061f1c0deeec63e560781cfd59afb0ea006f2a87ABB68BF51EA6619813959095094C18C62A12F549504892A4AAA8C1554C6663626E05CA27F281A14E6983772AFC3FB97135759321DEA3D709AACD122C08E6ED1C77BAD4A88EF4CD28A80260D8F97957F436F83C1F553EF0169027D0DBFA7A77088E1513DBDFC101C4B4DFF310B01A5021663E46B6BC2AAB5"/>
              <p:cNvSpPr>
                <a:spLocks noChangeAspect="1"/>
              </p:cNvSpPr>
              <p:nvPr/>
            </p:nvSpPr>
            <p:spPr>
              <a:xfrm>
                <a:off x="1375509" y="1976984"/>
                <a:ext cx="2018000" cy="2018000"/>
              </a:xfrm>
              <a:prstGeom prst="ellipse">
                <a:avLst/>
              </a:prstGeom>
              <a:gradFill>
                <a:gsLst>
                  <a:gs pos="0">
                    <a:schemeClr val="bg1"/>
                  </a:gs>
                  <a:gs pos="100000">
                    <a:srgbClr val="C7C7C7"/>
                  </a:gs>
                </a:gsLst>
                <a:lin ang="13200000" scaled="0"/>
              </a:gradFill>
              <a:ln w="22225">
                <a:solidFill>
                  <a:schemeClr val="bg1"/>
                </a:solidFill>
              </a:ln>
              <a:effectLst>
                <a:outerShdw blurRad="393700" dist="1270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2" name="任意多边形 16"/>
              <p:cNvSpPr/>
              <p:nvPr/>
            </p:nvSpPr>
            <p:spPr>
              <a:xfrm rot="5400000">
                <a:off x="1220020" y="2637800"/>
                <a:ext cx="1007034" cy="694933"/>
              </a:xfrm>
              <a:custGeom>
                <a:avLst/>
                <a:gdLst>
                  <a:gd name="connsiteX0" fmla="*/ 0 w 1007034"/>
                  <a:gd name="connsiteY0" fmla="*/ 555348 h 694933"/>
                  <a:gd name="connsiteX1" fmla="*/ 322102 w 1007034"/>
                  <a:gd name="connsiteY1" fmla="*/ 0 h 694933"/>
                  <a:gd name="connsiteX2" fmla="*/ 392164 w 1007034"/>
                  <a:gd name="connsiteY2" fmla="*/ 21748 h 694933"/>
                  <a:gd name="connsiteX3" fmla="*/ 503517 w 1007034"/>
                  <a:gd name="connsiteY3" fmla="*/ 32974 h 694933"/>
                  <a:gd name="connsiteX4" fmla="*/ 614869 w 1007034"/>
                  <a:gd name="connsiteY4" fmla="*/ 21748 h 694933"/>
                  <a:gd name="connsiteX5" fmla="*/ 684932 w 1007034"/>
                  <a:gd name="connsiteY5" fmla="*/ 0 h 694933"/>
                  <a:gd name="connsiteX6" fmla="*/ 1007034 w 1007034"/>
                  <a:gd name="connsiteY6" fmla="*/ 555347 h 694933"/>
                  <a:gd name="connsiteX7" fmla="*/ 895766 w 1007034"/>
                  <a:gd name="connsiteY7" fmla="*/ 615742 h 694933"/>
                  <a:gd name="connsiteX8" fmla="*/ 503516 w 1007034"/>
                  <a:gd name="connsiteY8" fmla="*/ 694933 h 694933"/>
                  <a:gd name="connsiteX9" fmla="*/ 111266 w 1007034"/>
                  <a:gd name="connsiteY9" fmla="*/ 615742 h 694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07034" h="694933">
                    <a:moveTo>
                      <a:pt x="0" y="555348"/>
                    </a:moveTo>
                    <a:lnTo>
                      <a:pt x="322102" y="0"/>
                    </a:lnTo>
                    <a:lnTo>
                      <a:pt x="392164" y="21748"/>
                    </a:lnTo>
                    <a:cubicBezTo>
                      <a:pt x="428132" y="29108"/>
                      <a:pt x="465373" y="32974"/>
                      <a:pt x="503517" y="32974"/>
                    </a:cubicBezTo>
                    <a:cubicBezTo>
                      <a:pt x="541660" y="32974"/>
                      <a:pt x="578901" y="29108"/>
                      <a:pt x="614869" y="21748"/>
                    </a:cubicBezTo>
                    <a:lnTo>
                      <a:pt x="684932" y="0"/>
                    </a:lnTo>
                    <a:lnTo>
                      <a:pt x="1007034" y="555347"/>
                    </a:lnTo>
                    <a:lnTo>
                      <a:pt x="895766" y="615742"/>
                    </a:lnTo>
                    <a:cubicBezTo>
                      <a:pt x="775204" y="666735"/>
                      <a:pt x="642653" y="694933"/>
                      <a:pt x="503516" y="694933"/>
                    </a:cubicBezTo>
                    <a:cubicBezTo>
                      <a:pt x="364379" y="694933"/>
                      <a:pt x="231828" y="666735"/>
                      <a:pt x="111266" y="615742"/>
                    </a:cubicBezTo>
                    <a:close/>
                  </a:path>
                </a:pathLst>
              </a:custGeom>
              <a:solidFill>
                <a:srgbClr val="365B7C"/>
              </a:solidFill>
              <a:ln>
                <a:noFill/>
              </a:ln>
              <a:effectLst>
                <a:innerShdw blurRad="63500" dist="381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20" name="Freeform 48"/>
            <p:cNvSpPr>
              <a:spLocks noEditPoints="1"/>
            </p:cNvSpPr>
            <p:nvPr/>
          </p:nvSpPr>
          <p:spPr bwMode="auto">
            <a:xfrm>
              <a:off x="1822373" y="2622634"/>
              <a:ext cx="490056" cy="469081"/>
            </a:xfrm>
            <a:custGeom>
              <a:avLst/>
              <a:gdLst>
                <a:gd name="T0" fmla="*/ 419 w 628"/>
                <a:gd name="T1" fmla="*/ 232 h 600"/>
                <a:gd name="T2" fmla="*/ 411 w 628"/>
                <a:gd name="T3" fmla="*/ 249 h 600"/>
                <a:gd name="T4" fmla="*/ 408 w 628"/>
                <a:gd name="T5" fmla="*/ 261 h 600"/>
                <a:gd name="T6" fmla="*/ 409 w 628"/>
                <a:gd name="T7" fmla="*/ 283 h 600"/>
                <a:gd name="T8" fmla="*/ 417 w 628"/>
                <a:gd name="T9" fmla="*/ 304 h 600"/>
                <a:gd name="T10" fmla="*/ 424 w 628"/>
                <a:gd name="T11" fmla="*/ 315 h 600"/>
                <a:gd name="T12" fmla="*/ 441 w 628"/>
                <a:gd name="T13" fmla="*/ 330 h 600"/>
                <a:gd name="T14" fmla="*/ 453 w 628"/>
                <a:gd name="T15" fmla="*/ 335 h 600"/>
                <a:gd name="T16" fmla="*/ 478 w 628"/>
                <a:gd name="T17" fmla="*/ 200 h 600"/>
                <a:gd name="T18" fmla="*/ 449 w 628"/>
                <a:gd name="T19" fmla="*/ 206 h 600"/>
                <a:gd name="T20" fmla="*/ 433 w 628"/>
                <a:gd name="T21" fmla="*/ 216 h 600"/>
                <a:gd name="T22" fmla="*/ 425 w 628"/>
                <a:gd name="T23" fmla="*/ 224 h 600"/>
                <a:gd name="T24" fmla="*/ 384 w 628"/>
                <a:gd name="T25" fmla="*/ 70 h 600"/>
                <a:gd name="T26" fmla="*/ 314 w 628"/>
                <a:gd name="T27" fmla="*/ 140 h 600"/>
                <a:gd name="T28" fmla="*/ 379 w 628"/>
                <a:gd name="T29" fmla="*/ 283 h 600"/>
                <a:gd name="T30" fmla="*/ 379 w 628"/>
                <a:gd name="T31" fmla="*/ 254 h 600"/>
                <a:gd name="T32" fmla="*/ 359 w 628"/>
                <a:gd name="T33" fmla="*/ 154 h 600"/>
                <a:gd name="T34" fmla="*/ 250 w 628"/>
                <a:gd name="T35" fmla="*/ 270 h 600"/>
                <a:gd name="T36" fmla="*/ 314 w 628"/>
                <a:gd name="T37" fmla="*/ 396 h 600"/>
                <a:gd name="T38" fmla="*/ 282 w 628"/>
                <a:gd name="T39" fmla="*/ 400 h 600"/>
                <a:gd name="T40" fmla="*/ 267 w 628"/>
                <a:gd name="T41" fmla="*/ 382 h 600"/>
                <a:gd name="T42" fmla="*/ 257 w 628"/>
                <a:gd name="T43" fmla="*/ 374 h 600"/>
                <a:gd name="T44" fmla="*/ 214 w 628"/>
                <a:gd name="T45" fmla="*/ 356 h 600"/>
                <a:gd name="T46" fmla="*/ 195 w 628"/>
                <a:gd name="T47" fmla="*/ 354 h 600"/>
                <a:gd name="T48" fmla="*/ 0 w 628"/>
                <a:gd name="T49" fmla="*/ 600 h 600"/>
                <a:gd name="T50" fmla="*/ 83 w 628"/>
                <a:gd name="T51" fmla="*/ 454 h 600"/>
                <a:gd name="T52" fmla="*/ 216 w 628"/>
                <a:gd name="T53" fmla="*/ 454 h 600"/>
                <a:gd name="T54" fmla="*/ 301 w 628"/>
                <a:gd name="T55" fmla="*/ 600 h 600"/>
                <a:gd name="T56" fmla="*/ 282 w 628"/>
                <a:gd name="T57" fmla="*/ 400 h 600"/>
                <a:gd name="T58" fmla="*/ 433 w 628"/>
                <a:gd name="T59" fmla="*/ 354 h 600"/>
                <a:gd name="T60" fmla="*/ 413 w 628"/>
                <a:gd name="T61" fmla="*/ 356 h 600"/>
                <a:gd name="T62" fmla="*/ 361 w 628"/>
                <a:gd name="T63" fmla="*/ 382 h 600"/>
                <a:gd name="T64" fmla="*/ 353 w 628"/>
                <a:gd name="T65" fmla="*/ 391 h 600"/>
                <a:gd name="T66" fmla="*/ 389 w 628"/>
                <a:gd name="T67" fmla="*/ 600 h 600"/>
                <a:gd name="T68" fmla="*/ 410 w 628"/>
                <a:gd name="T69" fmla="*/ 600 h 600"/>
                <a:gd name="T70" fmla="*/ 564 w 628"/>
                <a:gd name="T71" fmla="*/ 454 h 600"/>
                <a:gd name="T72" fmla="*/ 628 w 628"/>
                <a:gd name="T73" fmla="*/ 460 h 600"/>
                <a:gd name="T74" fmla="*/ 151 w 628"/>
                <a:gd name="T75" fmla="*/ 340 h 600"/>
                <a:gd name="T76" fmla="*/ 186 w 628"/>
                <a:gd name="T77" fmla="*/ 330 h 600"/>
                <a:gd name="T78" fmla="*/ 196 w 628"/>
                <a:gd name="T79" fmla="*/ 323 h 600"/>
                <a:gd name="T80" fmla="*/ 216 w 628"/>
                <a:gd name="T81" fmla="*/ 295 h 600"/>
                <a:gd name="T82" fmla="*/ 219 w 628"/>
                <a:gd name="T83" fmla="*/ 281 h 600"/>
                <a:gd name="T84" fmla="*/ 219 w 628"/>
                <a:gd name="T85" fmla="*/ 258 h 600"/>
                <a:gd name="T86" fmla="*/ 214 w 628"/>
                <a:gd name="T87" fmla="*/ 241 h 600"/>
                <a:gd name="T88" fmla="*/ 208 w 628"/>
                <a:gd name="T89" fmla="*/ 231 h 600"/>
                <a:gd name="T90" fmla="*/ 195 w 628"/>
                <a:gd name="T91" fmla="*/ 217 h 600"/>
                <a:gd name="T92" fmla="*/ 186 w 628"/>
                <a:gd name="T93" fmla="*/ 210 h 600"/>
                <a:gd name="T94" fmla="*/ 151 w 628"/>
                <a:gd name="T95" fmla="*/ 200 h 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28" h="600">
                  <a:moveTo>
                    <a:pt x="425" y="224"/>
                  </a:moveTo>
                  <a:cubicBezTo>
                    <a:pt x="423" y="226"/>
                    <a:pt x="421" y="229"/>
                    <a:pt x="420" y="231"/>
                  </a:cubicBezTo>
                  <a:cubicBezTo>
                    <a:pt x="419" y="231"/>
                    <a:pt x="419" y="232"/>
                    <a:pt x="419" y="232"/>
                  </a:cubicBezTo>
                  <a:cubicBezTo>
                    <a:pt x="418" y="234"/>
                    <a:pt x="416" y="236"/>
                    <a:pt x="415" y="239"/>
                  </a:cubicBezTo>
                  <a:cubicBezTo>
                    <a:pt x="415" y="240"/>
                    <a:pt x="414" y="240"/>
                    <a:pt x="414" y="241"/>
                  </a:cubicBezTo>
                  <a:cubicBezTo>
                    <a:pt x="413" y="244"/>
                    <a:pt x="412" y="246"/>
                    <a:pt x="411" y="249"/>
                  </a:cubicBezTo>
                  <a:cubicBezTo>
                    <a:pt x="411" y="249"/>
                    <a:pt x="411" y="250"/>
                    <a:pt x="411" y="250"/>
                  </a:cubicBezTo>
                  <a:cubicBezTo>
                    <a:pt x="410" y="253"/>
                    <a:pt x="409" y="255"/>
                    <a:pt x="409" y="258"/>
                  </a:cubicBezTo>
                  <a:cubicBezTo>
                    <a:pt x="409" y="259"/>
                    <a:pt x="409" y="260"/>
                    <a:pt x="408" y="261"/>
                  </a:cubicBezTo>
                  <a:cubicBezTo>
                    <a:pt x="408" y="264"/>
                    <a:pt x="408" y="267"/>
                    <a:pt x="408" y="270"/>
                  </a:cubicBezTo>
                  <a:cubicBezTo>
                    <a:pt x="408" y="274"/>
                    <a:pt x="408" y="278"/>
                    <a:pt x="409" y="281"/>
                  </a:cubicBezTo>
                  <a:cubicBezTo>
                    <a:pt x="409" y="282"/>
                    <a:pt x="409" y="283"/>
                    <a:pt x="409" y="283"/>
                  </a:cubicBezTo>
                  <a:cubicBezTo>
                    <a:pt x="410" y="287"/>
                    <a:pt x="411" y="290"/>
                    <a:pt x="412" y="293"/>
                  </a:cubicBezTo>
                  <a:cubicBezTo>
                    <a:pt x="412" y="294"/>
                    <a:pt x="412" y="294"/>
                    <a:pt x="412" y="295"/>
                  </a:cubicBezTo>
                  <a:cubicBezTo>
                    <a:pt x="414" y="298"/>
                    <a:pt x="415" y="301"/>
                    <a:pt x="417" y="304"/>
                  </a:cubicBezTo>
                  <a:cubicBezTo>
                    <a:pt x="417" y="305"/>
                    <a:pt x="417" y="305"/>
                    <a:pt x="418" y="306"/>
                  </a:cubicBezTo>
                  <a:cubicBezTo>
                    <a:pt x="420" y="309"/>
                    <a:pt x="422" y="312"/>
                    <a:pt x="424" y="315"/>
                  </a:cubicBezTo>
                  <a:cubicBezTo>
                    <a:pt x="424" y="315"/>
                    <a:pt x="424" y="315"/>
                    <a:pt x="424" y="315"/>
                  </a:cubicBezTo>
                  <a:cubicBezTo>
                    <a:pt x="427" y="318"/>
                    <a:pt x="429" y="320"/>
                    <a:pt x="432" y="323"/>
                  </a:cubicBezTo>
                  <a:cubicBezTo>
                    <a:pt x="432" y="323"/>
                    <a:pt x="432" y="323"/>
                    <a:pt x="432" y="323"/>
                  </a:cubicBezTo>
                  <a:cubicBezTo>
                    <a:pt x="435" y="326"/>
                    <a:pt x="438" y="328"/>
                    <a:pt x="441" y="330"/>
                  </a:cubicBezTo>
                  <a:cubicBezTo>
                    <a:pt x="442" y="330"/>
                    <a:pt x="442" y="330"/>
                    <a:pt x="442" y="330"/>
                  </a:cubicBezTo>
                  <a:cubicBezTo>
                    <a:pt x="446" y="332"/>
                    <a:pt x="449" y="334"/>
                    <a:pt x="452" y="335"/>
                  </a:cubicBezTo>
                  <a:cubicBezTo>
                    <a:pt x="453" y="335"/>
                    <a:pt x="453" y="335"/>
                    <a:pt x="453" y="335"/>
                  </a:cubicBezTo>
                  <a:cubicBezTo>
                    <a:pt x="461" y="338"/>
                    <a:pt x="469" y="340"/>
                    <a:pt x="478" y="340"/>
                  </a:cubicBezTo>
                  <a:cubicBezTo>
                    <a:pt x="516" y="340"/>
                    <a:pt x="547" y="309"/>
                    <a:pt x="547" y="270"/>
                  </a:cubicBezTo>
                  <a:cubicBezTo>
                    <a:pt x="547" y="231"/>
                    <a:pt x="516" y="200"/>
                    <a:pt x="478" y="200"/>
                  </a:cubicBezTo>
                  <a:cubicBezTo>
                    <a:pt x="468" y="200"/>
                    <a:pt x="458" y="202"/>
                    <a:pt x="450" y="206"/>
                  </a:cubicBezTo>
                  <a:cubicBezTo>
                    <a:pt x="450" y="206"/>
                    <a:pt x="450" y="206"/>
                    <a:pt x="450" y="206"/>
                  </a:cubicBezTo>
                  <a:cubicBezTo>
                    <a:pt x="449" y="206"/>
                    <a:pt x="449" y="206"/>
                    <a:pt x="449" y="206"/>
                  </a:cubicBezTo>
                  <a:cubicBezTo>
                    <a:pt x="446" y="208"/>
                    <a:pt x="444" y="209"/>
                    <a:pt x="442" y="210"/>
                  </a:cubicBezTo>
                  <a:cubicBezTo>
                    <a:pt x="441" y="210"/>
                    <a:pt x="441" y="211"/>
                    <a:pt x="440" y="211"/>
                  </a:cubicBezTo>
                  <a:cubicBezTo>
                    <a:pt x="438" y="213"/>
                    <a:pt x="435" y="215"/>
                    <a:pt x="433" y="216"/>
                  </a:cubicBezTo>
                  <a:cubicBezTo>
                    <a:pt x="433" y="217"/>
                    <a:pt x="432" y="217"/>
                    <a:pt x="432" y="217"/>
                  </a:cubicBezTo>
                  <a:cubicBezTo>
                    <a:pt x="430" y="219"/>
                    <a:pt x="428" y="221"/>
                    <a:pt x="426" y="223"/>
                  </a:cubicBezTo>
                  <a:cubicBezTo>
                    <a:pt x="426" y="223"/>
                    <a:pt x="425" y="224"/>
                    <a:pt x="425" y="224"/>
                  </a:cubicBezTo>
                  <a:close/>
                  <a:moveTo>
                    <a:pt x="314" y="140"/>
                  </a:moveTo>
                  <a:lnTo>
                    <a:pt x="314" y="140"/>
                  </a:lnTo>
                  <a:cubicBezTo>
                    <a:pt x="353" y="140"/>
                    <a:pt x="384" y="108"/>
                    <a:pt x="384" y="70"/>
                  </a:cubicBezTo>
                  <a:cubicBezTo>
                    <a:pt x="384" y="31"/>
                    <a:pt x="353" y="0"/>
                    <a:pt x="314" y="0"/>
                  </a:cubicBezTo>
                  <a:cubicBezTo>
                    <a:pt x="275" y="0"/>
                    <a:pt x="244" y="31"/>
                    <a:pt x="244" y="70"/>
                  </a:cubicBezTo>
                  <a:cubicBezTo>
                    <a:pt x="244" y="108"/>
                    <a:pt x="275" y="140"/>
                    <a:pt x="314" y="140"/>
                  </a:cubicBezTo>
                  <a:close/>
                  <a:moveTo>
                    <a:pt x="379" y="336"/>
                  </a:moveTo>
                  <a:lnTo>
                    <a:pt x="379" y="336"/>
                  </a:lnTo>
                  <a:lnTo>
                    <a:pt x="379" y="283"/>
                  </a:lnTo>
                  <a:cubicBezTo>
                    <a:pt x="379" y="279"/>
                    <a:pt x="378" y="274"/>
                    <a:pt x="378" y="270"/>
                  </a:cubicBezTo>
                  <a:cubicBezTo>
                    <a:pt x="378" y="266"/>
                    <a:pt x="379" y="262"/>
                    <a:pt x="379" y="257"/>
                  </a:cubicBezTo>
                  <a:lnTo>
                    <a:pt x="379" y="254"/>
                  </a:lnTo>
                  <a:lnTo>
                    <a:pt x="380" y="254"/>
                  </a:lnTo>
                  <a:cubicBezTo>
                    <a:pt x="385" y="223"/>
                    <a:pt x="404" y="197"/>
                    <a:pt x="431" y="183"/>
                  </a:cubicBezTo>
                  <a:cubicBezTo>
                    <a:pt x="412" y="165"/>
                    <a:pt x="387" y="154"/>
                    <a:pt x="359" y="154"/>
                  </a:cubicBezTo>
                  <a:lnTo>
                    <a:pt x="269" y="154"/>
                  </a:lnTo>
                  <a:cubicBezTo>
                    <a:pt x="241" y="154"/>
                    <a:pt x="216" y="165"/>
                    <a:pt x="197" y="183"/>
                  </a:cubicBezTo>
                  <a:cubicBezTo>
                    <a:pt x="228" y="199"/>
                    <a:pt x="250" y="232"/>
                    <a:pt x="250" y="270"/>
                  </a:cubicBezTo>
                  <a:cubicBezTo>
                    <a:pt x="250" y="278"/>
                    <a:pt x="249" y="285"/>
                    <a:pt x="247" y="293"/>
                  </a:cubicBezTo>
                  <a:lnTo>
                    <a:pt x="247" y="335"/>
                  </a:lnTo>
                  <a:cubicBezTo>
                    <a:pt x="276" y="347"/>
                    <a:pt x="299" y="369"/>
                    <a:pt x="314" y="396"/>
                  </a:cubicBezTo>
                  <a:cubicBezTo>
                    <a:pt x="328" y="369"/>
                    <a:pt x="352" y="348"/>
                    <a:pt x="379" y="336"/>
                  </a:cubicBezTo>
                  <a:close/>
                  <a:moveTo>
                    <a:pt x="282" y="400"/>
                  </a:moveTo>
                  <a:lnTo>
                    <a:pt x="282" y="400"/>
                  </a:lnTo>
                  <a:cubicBezTo>
                    <a:pt x="280" y="397"/>
                    <a:pt x="278" y="394"/>
                    <a:pt x="275" y="391"/>
                  </a:cubicBezTo>
                  <a:cubicBezTo>
                    <a:pt x="275" y="390"/>
                    <a:pt x="274" y="390"/>
                    <a:pt x="274" y="390"/>
                  </a:cubicBezTo>
                  <a:cubicBezTo>
                    <a:pt x="272" y="387"/>
                    <a:pt x="270" y="385"/>
                    <a:pt x="267" y="382"/>
                  </a:cubicBezTo>
                  <a:cubicBezTo>
                    <a:pt x="267" y="382"/>
                    <a:pt x="266" y="382"/>
                    <a:pt x="266" y="381"/>
                  </a:cubicBezTo>
                  <a:cubicBezTo>
                    <a:pt x="263" y="379"/>
                    <a:pt x="261" y="377"/>
                    <a:pt x="258" y="375"/>
                  </a:cubicBezTo>
                  <a:cubicBezTo>
                    <a:pt x="257" y="374"/>
                    <a:pt x="257" y="374"/>
                    <a:pt x="257" y="374"/>
                  </a:cubicBezTo>
                  <a:cubicBezTo>
                    <a:pt x="247" y="367"/>
                    <a:pt x="237" y="362"/>
                    <a:pt x="225" y="359"/>
                  </a:cubicBezTo>
                  <a:cubicBezTo>
                    <a:pt x="223" y="358"/>
                    <a:pt x="220" y="357"/>
                    <a:pt x="218" y="357"/>
                  </a:cubicBezTo>
                  <a:cubicBezTo>
                    <a:pt x="217" y="356"/>
                    <a:pt x="215" y="356"/>
                    <a:pt x="214" y="356"/>
                  </a:cubicBezTo>
                  <a:cubicBezTo>
                    <a:pt x="212" y="356"/>
                    <a:pt x="210" y="355"/>
                    <a:pt x="208" y="355"/>
                  </a:cubicBezTo>
                  <a:cubicBezTo>
                    <a:pt x="207" y="355"/>
                    <a:pt x="206" y="355"/>
                    <a:pt x="205" y="355"/>
                  </a:cubicBezTo>
                  <a:cubicBezTo>
                    <a:pt x="202" y="354"/>
                    <a:pt x="199" y="354"/>
                    <a:pt x="195" y="354"/>
                  </a:cubicBezTo>
                  <a:lnTo>
                    <a:pt x="105" y="354"/>
                  </a:lnTo>
                  <a:cubicBezTo>
                    <a:pt x="47" y="354"/>
                    <a:pt x="0" y="401"/>
                    <a:pt x="0" y="460"/>
                  </a:cubicBezTo>
                  <a:lnTo>
                    <a:pt x="0" y="600"/>
                  </a:lnTo>
                  <a:lnTo>
                    <a:pt x="62" y="600"/>
                  </a:lnTo>
                  <a:lnTo>
                    <a:pt x="62" y="454"/>
                  </a:lnTo>
                  <a:lnTo>
                    <a:pt x="83" y="454"/>
                  </a:lnTo>
                  <a:lnTo>
                    <a:pt x="83" y="600"/>
                  </a:lnTo>
                  <a:lnTo>
                    <a:pt x="216" y="600"/>
                  </a:lnTo>
                  <a:lnTo>
                    <a:pt x="216" y="454"/>
                  </a:lnTo>
                  <a:lnTo>
                    <a:pt x="237" y="454"/>
                  </a:lnTo>
                  <a:lnTo>
                    <a:pt x="237" y="600"/>
                  </a:lnTo>
                  <a:lnTo>
                    <a:pt x="301" y="600"/>
                  </a:lnTo>
                  <a:lnTo>
                    <a:pt x="301" y="460"/>
                  </a:lnTo>
                  <a:cubicBezTo>
                    <a:pt x="301" y="437"/>
                    <a:pt x="294" y="417"/>
                    <a:pt x="282" y="400"/>
                  </a:cubicBezTo>
                  <a:cubicBezTo>
                    <a:pt x="282" y="400"/>
                    <a:pt x="282" y="400"/>
                    <a:pt x="282" y="400"/>
                  </a:cubicBezTo>
                  <a:close/>
                  <a:moveTo>
                    <a:pt x="523" y="354"/>
                  </a:moveTo>
                  <a:lnTo>
                    <a:pt x="523" y="354"/>
                  </a:lnTo>
                  <a:lnTo>
                    <a:pt x="433" y="354"/>
                  </a:lnTo>
                  <a:cubicBezTo>
                    <a:pt x="429" y="354"/>
                    <a:pt x="426" y="354"/>
                    <a:pt x="423" y="355"/>
                  </a:cubicBezTo>
                  <a:cubicBezTo>
                    <a:pt x="422" y="355"/>
                    <a:pt x="421" y="355"/>
                    <a:pt x="420" y="355"/>
                  </a:cubicBezTo>
                  <a:cubicBezTo>
                    <a:pt x="418" y="355"/>
                    <a:pt x="415" y="356"/>
                    <a:pt x="413" y="356"/>
                  </a:cubicBezTo>
                  <a:cubicBezTo>
                    <a:pt x="412" y="356"/>
                    <a:pt x="411" y="356"/>
                    <a:pt x="410" y="357"/>
                  </a:cubicBezTo>
                  <a:cubicBezTo>
                    <a:pt x="408" y="357"/>
                    <a:pt x="405" y="358"/>
                    <a:pt x="403" y="358"/>
                  </a:cubicBezTo>
                  <a:cubicBezTo>
                    <a:pt x="387" y="363"/>
                    <a:pt x="373" y="371"/>
                    <a:pt x="361" y="382"/>
                  </a:cubicBezTo>
                  <a:cubicBezTo>
                    <a:pt x="361" y="382"/>
                    <a:pt x="361" y="382"/>
                    <a:pt x="361" y="383"/>
                  </a:cubicBezTo>
                  <a:cubicBezTo>
                    <a:pt x="358" y="385"/>
                    <a:pt x="356" y="388"/>
                    <a:pt x="353" y="390"/>
                  </a:cubicBezTo>
                  <a:cubicBezTo>
                    <a:pt x="353" y="390"/>
                    <a:pt x="353" y="391"/>
                    <a:pt x="353" y="391"/>
                  </a:cubicBezTo>
                  <a:cubicBezTo>
                    <a:pt x="337" y="409"/>
                    <a:pt x="327" y="433"/>
                    <a:pt x="327" y="460"/>
                  </a:cubicBezTo>
                  <a:lnTo>
                    <a:pt x="327" y="600"/>
                  </a:lnTo>
                  <a:lnTo>
                    <a:pt x="389" y="600"/>
                  </a:lnTo>
                  <a:lnTo>
                    <a:pt x="389" y="454"/>
                  </a:lnTo>
                  <a:lnTo>
                    <a:pt x="410" y="454"/>
                  </a:lnTo>
                  <a:lnTo>
                    <a:pt x="410" y="600"/>
                  </a:lnTo>
                  <a:lnTo>
                    <a:pt x="543" y="600"/>
                  </a:lnTo>
                  <a:lnTo>
                    <a:pt x="543" y="454"/>
                  </a:lnTo>
                  <a:lnTo>
                    <a:pt x="564" y="454"/>
                  </a:lnTo>
                  <a:lnTo>
                    <a:pt x="564" y="600"/>
                  </a:lnTo>
                  <a:lnTo>
                    <a:pt x="628" y="600"/>
                  </a:lnTo>
                  <a:lnTo>
                    <a:pt x="628" y="460"/>
                  </a:lnTo>
                  <a:cubicBezTo>
                    <a:pt x="628" y="401"/>
                    <a:pt x="581" y="354"/>
                    <a:pt x="523" y="354"/>
                  </a:cubicBezTo>
                  <a:close/>
                  <a:moveTo>
                    <a:pt x="151" y="340"/>
                  </a:moveTo>
                  <a:lnTo>
                    <a:pt x="151" y="340"/>
                  </a:lnTo>
                  <a:cubicBezTo>
                    <a:pt x="159" y="340"/>
                    <a:pt x="167" y="338"/>
                    <a:pt x="175" y="335"/>
                  </a:cubicBezTo>
                  <a:cubicBezTo>
                    <a:pt x="175" y="335"/>
                    <a:pt x="175" y="335"/>
                    <a:pt x="176" y="335"/>
                  </a:cubicBezTo>
                  <a:cubicBezTo>
                    <a:pt x="179" y="334"/>
                    <a:pt x="183" y="332"/>
                    <a:pt x="186" y="330"/>
                  </a:cubicBezTo>
                  <a:cubicBezTo>
                    <a:pt x="186" y="330"/>
                    <a:pt x="186" y="330"/>
                    <a:pt x="186" y="330"/>
                  </a:cubicBezTo>
                  <a:cubicBezTo>
                    <a:pt x="190" y="328"/>
                    <a:pt x="193" y="326"/>
                    <a:pt x="196" y="323"/>
                  </a:cubicBezTo>
                  <a:cubicBezTo>
                    <a:pt x="196" y="323"/>
                    <a:pt x="196" y="323"/>
                    <a:pt x="196" y="323"/>
                  </a:cubicBezTo>
                  <a:cubicBezTo>
                    <a:pt x="202" y="318"/>
                    <a:pt x="206" y="312"/>
                    <a:pt x="210" y="306"/>
                  </a:cubicBezTo>
                  <a:cubicBezTo>
                    <a:pt x="211" y="305"/>
                    <a:pt x="211" y="305"/>
                    <a:pt x="211" y="304"/>
                  </a:cubicBezTo>
                  <a:cubicBezTo>
                    <a:pt x="213" y="301"/>
                    <a:pt x="214" y="298"/>
                    <a:pt x="216" y="295"/>
                  </a:cubicBezTo>
                  <a:cubicBezTo>
                    <a:pt x="216" y="294"/>
                    <a:pt x="216" y="294"/>
                    <a:pt x="216" y="293"/>
                  </a:cubicBezTo>
                  <a:cubicBezTo>
                    <a:pt x="217" y="290"/>
                    <a:pt x="218" y="287"/>
                    <a:pt x="219" y="283"/>
                  </a:cubicBezTo>
                  <a:cubicBezTo>
                    <a:pt x="219" y="282"/>
                    <a:pt x="219" y="282"/>
                    <a:pt x="219" y="281"/>
                  </a:cubicBezTo>
                  <a:cubicBezTo>
                    <a:pt x="220" y="278"/>
                    <a:pt x="220" y="274"/>
                    <a:pt x="220" y="270"/>
                  </a:cubicBezTo>
                  <a:cubicBezTo>
                    <a:pt x="220" y="267"/>
                    <a:pt x="220" y="264"/>
                    <a:pt x="220" y="261"/>
                  </a:cubicBezTo>
                  <a:cubicBezTo>
                    <a:pt x="219" y="260"/>
                    <a:pt x="219" y="259"/>
                    <a:pt x="219" y="258"/>
                  </a:cubicBezTo>
                  <a:cubicBezTo>
                    <a:pt x="219" y="255"/>
                    <a:pt x="218" y="252"/>
                    <a:pt x="217" y="250"/>
                  </a:cubicBezTo>
                  <a:cubicBezTo>
                    <a:pt x="217" y="249"/>
                    <a:pt x="217" y="249"/>
                    <a:pt x="217" y="249"/>
                  </a:cubicBezTo>
                  <a:cubicBezTo>
                    <a:pt x="216" y="246"/>
                    <a:pt x="215" y="244"/>
                    <a:pt x="214" y="241"/>
                  </a:cubicBezTo>
                  <a:cubicBezTo>
                    <a:pt x="214" y="240"/>
                    <a:pt x="213" y="240"/>
                    <a:pt x="213" y="239"/>
                  </a:cubicBezTo>
                  <a:cubicBezTo>
                    <a:pt x="212" y="236"/>
                    <a:pt x="210" y="234"/>
                    <a:pt x="209" y="231"/>
                  </a:cubicBezTo>
                  <a:lnTo>
                    <a:pt x="208" y="231"/>
                  </a:lnTo>
                  <a:cubicBezTo>
                    <a:pt x="207" y="229"/>
                    <a:pt x="205" y="226"/>
                    <a:pt x="203" y="224"/>
                  </a:cubicBezTo>
                  <a:cubicBezTo>
                    <a:pt x="203" y="224"/>
                    <a:pt x="202" y="223"/>
                    <a:pt x="202" y="223"/>
                  </a:cubicBezTo>
                  <a:cubicBezTo>
                    <a:pt x="200" y="221"/>
                    <a:pt x="198" y="219"/>
                    <a:pt x="195" y="217"/>
                  </a:cubicBezTo>
                  <a:cubicBezTo>
                    <a:pt x="195" y="217"/>
                    <a:pt x="195" y="217"/>
                    <a:pt x="195" y="216"/>
                  </a:cubicBezTo>
                  <a:cubicBezTo>
                    <a:pt x="193" y="215"/>
                    <a:pt x="190" y="213"/>
                    <a:pt x="188" y="211"/>
                  </a:cubicBezTo>
                  <a:cubicBezTo>
                    <a:pt x="187" y="211"/>
                    <a:pt x="187" y="210"/>
                    <a:pt x="186" y="210"/>
                  </a:cubicBezTo>
                  <a:cubicBezTo>
                    <a:pt x="184" y="209"/>
                    <a:pt x="181" y="207"/>
                    <a:pt x="179" y="206"/>
                  </a:cubicBezTo>
                  <a:cubicBezTo>
                    <a:pt x="179" y="206"/>
                    <a:pt x="178" y="206"/>
                    <a:pt x="178" y="206"/>
                  </a:cubicBezTo>
                  <a:cubicBezTo>
                    <a:pt x="170" y="202"/>
                    <a:pt x="160" y="200"/>
                    <a:pt x="151" y="200"/>
                  </a:cubicBezTo>
                  <a:cubicBezTo>
                    <a:pt x="112" y="200"/>
                    <a:pt x="81" y="231"/>
                    <a:pt x="81" y="270"/>
                  </a:cubicBezTo>
                  <a:cubicBezTo>
                    <a:pt x="81" y="309"/>
                    <a:pt x="112" y="340"/>
                    <a:pt x="151" y="340"/>
                  </a:cubicBezTo>
                  <a:close/>
                </a:path>
              </a:pathLst>
            </a:custGeom>
            <a:solidFill>
              <a:srgbClr val="365B7C"/>
            </a:solidFill>
            <a:ln>
              <a:noFill/>
            </a:ln>
          </p:spPr>
          <p:txBody>
            <a:bodyPr vert="horz" wrap="square" lIns="91440" tIns="45720" rIns="91440" bIns="45720" numCol="1" anchor="t" anchorCtr="0" compatLnSpc="1"/>
            <a:lstStyle/>
            <a:p>
              <a:endParaRPr lang="zh-CN" altLang="en-US">
                <a:solidFill>
                  <a:schemeClr val="accent2"/>
                </a:solidFill>
              </a:endParaRPr>
            </a:p>
          </p:txBody>
        </p:sp>
      </p:grpSp>
      <p:sp>
        <p:nvSpPr>
          <p:cNvPr id="23" name="矩形 22"/>
          <p:cNvSpPr/>
          <p:nvPr/>
        </p:nvSpPr>
        <p:spPr>
          <a:xfrm>
            <a:off x="2237740" y="878840"/>
            <a:ext cx="4951730" cy="47053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800" b="1" dirty="0">
                <a:latin typeface="楷体" panose="02010609060101010101" pitchFamily="49" charset="-122"/>
                <a:ea typeface="楷体" panose="02010609060101010101" pitchFamily="49" charset="-122"/>
                <a:cs typeface="+mn-ea"/>
                <a:sym typeface="+mn-lt"/>
              </a:rPr>
              <a:t>案例：</a:t>
            </a:r>
            <a:r>
              <a:rPr lang="zh-CN" sz="2800" b="1" dirty="0">
                <a:latin typeface="楷体" panose="02010609060101010101" pitchFamily="49" charset="-122"/>
                <a:ea typeface="楷体" panose="02010609060101010101" pitchFamily="49" charset="-122"/>
                <a:cs typeface="+mn-ea"/>
                <a:sym typeface="+mn-lt"/>
              </a:rPr>
              <a:t>中兴通讯的招聘</a:t>
            </a:r>
          </a:p>
        </p:txBody>
      </p:sp>
      <p:sp>
        <p:nvSpPr>
          <p:cNvPr id="78850" name="Rectangle 3"/>
          <p:cNvSpPr>
            <a:spLocks noGrp="1" noChangeArrowheads="1"/>
          </p:cNvSpPr>
          <p:nvPr/>
        </p:nvSpPr>
        <p:spPr>
          <a:xfrm>
            <a:off x="1652270" y="1349375"/>
            <a:ext cx="10289540" cy="5463540"/>
          </a:xfrm>
          <a:prstGeom prst="rect">
            <a:avLst/>
          </a:prstGeom>
        </p:spPr>
        <p:txBody>
          <a:bodyPr vert="horz" lIns="91440" tIns="45720" rIns="91440" bIns="45720" rtlCol="0" anchor="ctr">
            <a:normAutofit fontScale="90000" lnSpcReduction="20000"/>
          </a:bodyPr>
          <a:lstStyle>
            <a:lvl1pPr marL="228600" indent="-228600" algn="l" defTabSz="914400" rtl="0" eaLnBrk="1" latinLnBrk="0" hangingPunct="1">
              <a:lnSpc>
                <a:spcPct val="120000"/>
              </a:lnSpc>
              <a:spcBef>
                <a:spcPts val="1000"/>
              </a:spcBef>
              <a:buClr>
                <a:schemeClr val="accent1"/>
              </a:buClr>
              <a:buSzPct val="110000"/>
              <a:buFont typeface="Wingdings" panose="05000000000000000000" pitchFamily="2" charset="2"/>
              <a:buChar char="§"/>
              <a:defRPr sz="1800" kern="1200">
                <a:solidFill>
                  <a:schemeClr val="tx1"/>
                </a:solidFill>
                <a:effectLst/>
                <a:latin typeface="+mn-lt"/>
                <a:ea typeface="+mn-ea"/>
                <a:cs typeface="+mn-cs"/>
              </a:defRPr>
            </a:lvl1pPr>
            <a:lvl2pPr marL="685800" indent="-228600" algn="l" defTabSz="914400" rtl="0" eaLnBrk="1" latinLnBrk="0" hangingPunct="1">
              <a:lnSpc>
                <a:spcPct val="120000"/>
              </a:lnSpc>
              <a:spcBef>
                <a:spcPts val="500"/>
              </a:spcBef>
              <a:buClr>
                <a:schemeClr val="accent1"/>
              </a:buClr>
              <a:buSzPct val="110000"/>
              <a:buFont typeface="Wingdings" panose="05000000000000000000" pitchFamily="2" charset="2"/>
              <a:buChar char="§"/>
              <a:defRPr sz="1600" kern="1200">
                <a:solidFill>
                  <a:schemeClr val="tx1"/>
                </a:solidFill>
                <a:effectLst/>
                <a:latin typeface="+mn-lt"/>
                <a:ea typeface="+mn-ea"/>
                <a:cs typeface="+mn-cs"/>
              </a:defRPr>
            </a:lvl2pPr>
            <a:lvl3pPr marL="1143000" indent="-228600" algn="l" defTabSz="914400" rtl="0" eaLnBrk="1" latinLnBrk="0" hangingPunct="1">
              <a:lnSpc>
                <a:spcPct val="120000"/>
              </a:lnSpc>
              <a:spcBef>
                <a:spcPts val="500"/>
              </a:spcBef>
              <a:buClr>
                <a:schemeClr val="accent1"/>
              </a:buClr>
              <a:buSzPct val="110000"/>
              <a:buFont typeface="Wingdings" panose="05000000000000000000" pitchFamily="2" charset="2"/>
              <a:buChar char="§"/>
              <a:defRPr sz="1400" kern="1200">
                <a:solidFill>
                  <a:schemeClr val="tx1"/>
                </a:solidFill>
                <a:effectLst/>
                <a:latin typeface="+mn-lt"/>
                <a:ea typeface="+mn-ea"/>
                <a:cs typeface="+mn-cs"/>
              </a:defRPr>
            </a:lvl3pPr>
            <a:lvl4pPr marL="1600200" indent="-228600" algn="l" defTabSz="914400" rtl="0" eaLnBrk="1" latinLnBrk="0" hangingPunct="1">
              <a:lnSpc>
                <a:spcPct val="120000"/>
              </a:lnSpc>
              <a:spcBef>
                <a:spcPts val="500"/>
              </a:spcBef>
              <a:buClr>
                <a:schemeClr val="accent1"/>
              </a:buClr>
              <a:buSzPct val="110000"/>
              <a:buFont typeface="Wingdings" panose="05000000000000000000" pitchFamily="2" charset="2"/>
              <a:buChar char="§"/>
              <a:defRPr sz="1200" kern="1200">
                <a:solidFill>
                  <a:schemeClr val="tx1"/>
                </a:solidFill>
                <a:effectLst/>
                <a:latin typeface="+mn-lt"/>
                <a:ea typeface="+mn-ea"/>
                <a:cs typeface="+mn-cs"/>
              </a:defRPr>
            </a:lvl4pPr>
            <a:lvl5pPr marL="2057400" indent="-228600" algn="l" defTabSz="914400" rtl="0" eaLnBrk="1" latinLnBrk="0" hangingPunct="1">
              <a:lnSpc>
                <a:spcPct val="120000"/>
              </a:lnSpc>
              <a:spcBef>
                <a:spcPts val="500"/>
              </a:spcBef>
              <a:buClr>
                <a:schemeClr val="accent1"/>
              </a:buClr>
              <a:buSzPct val="110000"/>
              <a:buFont typeface="Wingdings" panose="05000000000000000000" pitchFamily="2" charset="2"/>
              <a:buChar char="§"/>
              <a:defRPr sz="1200" kern="1200">
                <a:solidFill>
                  <a:schemeClr val="tx1"/>
                </a:solidFill>
                <a:effectLst/>
                <a:latin typeface="+mn-lt"/>
                <a:ea typeface="+mn-ea"/>
                <a:cs typeface="+mn-cs"/>
              </a:defRPr>
            </a:lvl5pPr>
            <a:lvl6pPr marL="2514600" indent="-228600" algn="l" defTabSz="914400" rtl="0" eaLnBrk="1" latinLnBrk="0" hangingPunct="1">
              <a:lnSpc>
                <a:spcPct val="120000"/>
              </a:lnSpc>
              <a:spcBef>
                <a:spcPts val="500"/>
              </a:spcBef>
              <a:buClr>
                <a:schemeClr val="accent1"/>
              </a:buClr>
              <a:buSzPct val="110000"/>
              <a:buFont typeface="Wingdings" panose="05000000000000000000" pitchFamily="2" charset="2"/>
              <a:buChar char="§"/>
              <a:defRPr sz="1200" kern="1200">
                <a:solidFill>
                  <a:schemeClr val="tx1"/>
                </a:solidFill>
                <a:effectLst/>
                <a:latin typeface="+mn-lt"/>
                <a:ea typeface="+mn-ea"/>
                <a:cs typeface="+mn-cs"/>
              </a:defRPr>
            </a:lvl6pPr>
            <a:lvl7pPr marL="2971800" indent="-228600" algn="l" defTabSz="914400" rtl="0" eaLnBrk="1" latinLnBrk="0" hangingPunct="1">
              <a:lnSpc>
                <a:spcPct val="120000"/>
              </a:lnSpc>
              <a:spcBef>
                <a:spcPts val="500"/>
              </a:spcBef>
              <a:buClr>
                <a:schemeClr val="accent1"/>
              </a:buClr>
              <a:buSzPct val="110000"/>
              <a:buFont typeface="Wingdings" panose="05000000000000000000" pitchFamily="2" charset="2"/>
              <a:buChar char="§"/>
              <a:defRPr sz="1200" kern="1200">
                <a:solidFill>
                  <a:schemeClr val="tx1"/>
                </a:solidFill>
                <a:effectLst/>
                <a:latin typeface="+mn-lt"/>
                <a:ea typeface="+mn-ea"/>
                <a:cs typeface="+mn-cs"/>
              </a:defRPr>
            </a:lvl7pPr>
            <a:lvl8pPr marL="3429000" indent="-228600" algn="l" defTabSz="914400" rtl="0" eaLnBrk="1" latinLnBrk="0" hangingPunct="1">
              <a:lnSpc>
                <a:spcPct val="120000"/>
              </a:lnSpc>
              <a:spcBef>
                <a:spcPts val="500"/>
              </a:spcBef>
              <a:buClr>
                <a:schemeClr val="accent1"/>
              </a:buClr>
              <a:buSzPct val="110000"/>
              <a:buFont typeface="Wingdings" panose="05000000000000000000" pitchFamily="2" charset="2"/>
              <a:buChar char="§"/>
              <a:defRPr sz="1200" kern="1200">
                <a:solidFill>
                  <a:schemeClr val="tx1"/>
                </a:solidFill>
                <a:effectLst/>
                <a:latin typeface="+mn-lt"/>
                <a:ea typeface="+mn-ea"/>
                <a:cs typeface="+mn-cs"/>
              </a:defRPr>
            </a:lvl8pPr>
            <a:lvl9pPr marL="3886200" indent="-228600" algn="l" defTabSz="914400" rtl="0" eaLnBrk="1" latinLnBrk="0" hangingPunct="1">
              <a:lnSpc>
                <a:spcPct val="120000"/>
              </a:lnSpc>
              <a:spcBef>
                <a:spcPts val="500"/>
              </a:spcBef>
              <a:buClr>
                <a:schemeClr val="accent1"/>
              </a:buClr>
              <a:buSzPct val="110000"/>
              <a:buFont typeface="Wingdings" panose="05000000000000000000" pitchFamily="2" charset="2"/>
              <a:buChar char="§"/>
              <a:defRPr sz="1200" kern="1200">
                <a:solidFill>
                  <a:schemeClr val="tx1"/>
                </a:solidFill>
                <a:effectLst/>
                <a:latin typeface="+mn-lt"/>
                <a:ea typeface="+mn-ea"/>
                <a:cs typeface="+mn-cs"/>
              </a:defRPr>
            </a:lvl9pPr>
          </a:lstStyle>
          <a:p>
            <a:pPr algn="just" eaLnBrk="1" hangingPunct="1">
              <a:lnSpc>
                <a:spcPct val="100000"/>
              </a:lnSpc>
              <a:spcAft>
                <a:spcPts val="0"/>
              </a:spcAft>
              <a:buFont typeface="Wingdings" panose="05000000000000000000" pitchFamily="2" charset="2"/>
              <a:buNone/>
            </a:pPr>
            <a:r>
              <a:rPr lang="en-US" altLang="zh-CN" sz="2400">
                <a:latin typeface="楷体" panose="02010609060101010101" pitchFamily="49" charset="-122"/>
                <a:ea typeface="楷体" panose="02010609060101010101" pitchFamily="49" charset="-122"/>
                <a:cs typeface="楷体" panose="02010609060101010101" pitchFamily="49" charset="-122"/>
              </a:rPr>
              <a:t>   </a:t>
            </a:r>
            <a:r>
              <a:rPr lang="zh-CN" altLang="en-US" sz="2400">
                <a:latin typeface="楷体" panose="02010609060101010101" pitchFamily="49" charset="-122"/>
                <a:ea typeface="楷体" panose="02010609060101010101" pitchFamily="49" charset="-122"/>
                <a:cs typeface="楷体" panose="02010609060101010101" pitchFamily="49" charset="-122"/>
              </a:rPr>
              <a:t>目前</a:t>
            </a:r>
            <a:r>
              <a:rPr lang="en-US" altLang="zh-CN" sz="2400">
                <a:latin typeface="楷体" panose="02010609060101010101" pitchFamily="49" charset="-122"/>
                <a:ea typeface="楷体" panose="02010609060101010101" pitchFamily="49" charset="-122"/>
                <a:cs typeface="楷体" panose="02010609060101010101" pitchFamily="49" charset="-122"/>
              </a:rPr>
              <a:t>,</a:t>
            </a:r>
            <a:r>
              <a:rPr lang="zh-CN" altLang="en-US" sz="2400">
                <a:latin typeface="楷体" panose="02010609060101010101" pitchFamily="49" charset="-122"/>
                <a:ea typeface="楷体" panose="02010609060101010101" pitchFamily="49" charset="-122"/>
                <a:cs typeface="楷体" panose="02010609060101010101" pitchFamily="49" charset="-122"/>
              </a:rPr>
              <a:t>世界各国的通信企业都处于快速发展阶段</a:t>
            </a:r>
            <a:r>
              <a:rPr lang="en-US" altLang="zh-CN" sz="2400">
                <a:latin typeface="楷体" panose="02010609060101010101" pitchFamily="49" charset="-122"/>
                <a:ea typeface="楷体" panose="02010609060101010101" pitchFamily="49" charset="-122"/>
                <a:cs typeface="楷体" panose="02010609060101010101" pitchFamily="49" charset="-122"/>
              </a:rPr>
              <a:t>,</a:t>
            </a:r>
            <a:r>
              <a:rPr lang="zh-CN" altLang="en-US" sz="2400">
                <a:latin typeface="楷体" panose="02010609060101010101" pitchFamily="49" charset="-122"/>
                <a:ea typeface="楷体" panose="02010609060101010101" pitchFamily="49" charset="-122"/>
                <a:cs typeface="楷体" panose="02010609060101010101" pitchFamily="49" charset="-122"/>
              </a:rPr>
              <a:t>一方面</a:t>
            </a:r>
            <a:r>
              <a:rPr lang="en-US" altLang="zh-CN" sz="2400">
                <a:latin typeface="楷体" panose="02010609060101010101" pitchFamily="49" charset="-122"/>
                <a:ea typeface="楷体" panose="02010609060101010101" pitchFamily="49" charset="-122"/>
                <a:cs typeface="楷体" panose="02010609060101010101" pitchFamily="49" charset="-122"/>
              </a:rPr>
              <a:t>,</a:t>
            </a:r>
            <a:r>
              <a:rPr lang="zh-CN" altLang="en-US" sz="2400">
                <a:latin typeface="楷体" panose="02010609060101010101" pitchFamily="49" charset="-122"/>
                <a:ea typeface="楷体" panose="02010609060101010101" pitchFamily="49" charset="-122"/>
                <a:cs typeface="楷体" panose="02010609060101010101" pitchFamily="49" charset="-122"/>
              </a:rPr>
              <a:t>企业业务高度膨胀</a:t>
            </a:r>
            <a:r>
              <a:rPr lang="en-US" altLang="zh-CN" sz="2400">
                <a:latin typeface="楷体" panose="02010609060101010101" pitchFamily="49" charset="-122"/>
                <a:ea typeface="楷体" panose="02010609060101010101" pitchFamily="49" charset="-122"/>
                <a:cs typeface="楷体" panose="02010609060101010101" pitchFamily="49" charset="-122"/>
              </a:rPr>
              <a:t>,</a:t>
            </a:r>
            <a:r>
              <a:rPr lang="zh-CN" altLang="en-US" sz="2400">
                <a:latin typeface="楷体" panose="02010609060101010101" pitchFamily="49" charset="-122"/>
                <a:ea typeface="楷体" panose="02010609060101010101" pitchFamily="49" charset="-122"/>
                <a:cs typeface="楷体" panose="02010609060101010101" pitchFamily="49" charset="-122"/>
              </a:rPr>
              <a:t>市场分额不断扩大</a:t>
            </a:r>
            <a:r>
              <a:rPr lang="en-US" altLang="zh-CN" sz="2400">
                <a:latin typeface="楷体" panose="02010609060101010101" pitchFamily="49" charset="-122"/>
                <a:ea typeface="楷体" panose="02010609060101010101" pitchFamily="49" charset="-122"/>
                <a:cs typeface="楷体" panose="02010609060101010101" pitchFamily="49" charset="-122"/>
              </a:rPr>
              <a:t>;</a:t>
            </a:r>
            <a:r>
              <a:rPr lang="zh-CN" altLang="en-US" sz="2400">
                <a:latin typeface="楷体" panose="02010609060101010101" pitchFamily="49" charset="-122"/>
                <a:ea typeface="楷体" panose="02010609060101010101" pitchFamily="49" charset="-122"/>
                <a:cs typeface="楷体" panose="02010609060101010101" pitchFamily="49" charset="-122"/>
              </a:rPr>
              <a:t>另一方面</a:t>
            </a:r>
            <a:r>
              <a:rPr lang="en-US" altLang="zh-CN" sz="2400">
                <a:latin typeface="楷体" panose="02010609060101010101" pitchFamily="49" charset="-122"/>
                <a:ea typeface="楷体" panose="02010609060101010101" pitchFamily="49" charset="-122"/>
                <a:cs typeface="楷体" panose="02010609060101010101" pitchFamily="49" charset="-122"/>
              </a:rPr>
              <a:t>,</a:t>
            </a:r>
            <a:r>
              <a:rPr lang="zh-CN" altLang="en-US" sz="2400">
                <a:latin typeface="楷体" panose="02010609060101010101" pitchFamily="49" charset="-122"/>
                <a:ea typeface="楷体" panose="02010609060101010101" pitchFamily="49" charset="-122"/>
                <a:cs typeface="楷体" panose="02010609060101010101" pitchFamily="49" charset="-122"/>
              </a:rPr>
              <a:t>技术的更新换代持续加快。二者都需要快速补充合格的人才</a:t>
            </a:r>
            <a:r>
              <a:rPr lang="en-US" altLang="zh-CN" sz="2400">
                <a:latin typeface="楷体" panose="02010609060101010101" pitchFamily="49" charset="-122"/>
                <a:ea typeface="楷体" panose="02010609060101010101" pitchFamily="49" charset="-122"/>
                <a:cs typeface="楷体" panose="02010609060101010101" pitchFamily="49" charset="-122"/>
              </a:rPr>
              <a:t>,</a:t>
            </a:r>
            <a:r>
              <a:rPr lang="zh-CN" altLang="en-US" sz="2400">
                <a:latin typeface="楷体" panose="02010609060101010101" pitchFamily="49" charset="-122"/>
                <a:ea typeface="楷体" panose="02010609060101010101" pitchFamily="49" charset="-122"/>
                <a:cs typeface="楷体" panose="02010609060101010101" pitchFamily="49" charset="-122"/>
              </a:rPr>
              <a:t>也因此出现人力资源短缺的问题</a:t>
            </a:r>
            <a:r>
              <a:rPr lang="en-US" altLang="zh-CN" sz="2400">
                <a:latin typeface="楷体" panose="02010609060101010101" pitchFamily="49" charset="-122"/>
                <a:ea typeface="楷体" panose="02010609060101010101" pitchFamily="49" charset="-122"/>
                <a:cs typeface="楷体" panose="02010609060101010101" pitchFamily="49" charset="-122"/>
              </a:rPr>
              <a:t>,</a:t>
            </a:r>
            <a:r>
              <a:rPr lang="zh-CN" altLang="en-US" sz="2400">
                <a:latin typeface="楷体" panose="02010609060101010101" pitchFamily="49" charset="-122"/>
                <a:ea typeface="楷体" panose="02010609060101010101" pitchFamily="49" charset="-122"/>
                <a:cs typeface="楷体" panose="02010609060101010101" pitchFamily="49" charset="-122"/>
              </a:rPr>
              <a:t>成为限制业务拓展的主要障碍之一。</a:t>
            </a:r>
          </a:p>
          <a:p>
            <a:pPr algn="just" eaLnBrk="1" hangingPunct="1">
              <a:lnSpc>
                <a:spcPct val="100000"/>
              </a:lnSpc>
              <a:spcAft>
                <a:spcPts val="0"/>
              </a:spcAft>
              <a:buFont typeface="Wingdings" panose="05000000000000000000" pitchFamily="2" charset="2"/>
              <a:buNone/>
            </a:pPr>
            <a:r>
              <a:rPr lang="zh-CN" altLang="en-US" sz="2400">
                <a:latin typeface="楷体" panose="02010609060101010101" pitchFamily="49" charset="-122"/>
                <a:ea typeface="楷体" panose="02010609060101010101" pitchFamily="49" charset="-122"/>
                <a:cs typeface="楷体" panose="02010609060101010101" pitchFamily="49" charset="-122"/>
              </a:rPr>
              <a:t>   中兴通讯是一家能够保持人力资源扩张与企业快速发展相匹配的企业。中兴通讯一直非常重视招聘</a:t>
            </a:r>
            <a:r>
              <a:rPr lang="en-US" altLang="zh-CN" sz="2400">
                <a:latin typeface="楷体" panose="02010609060101010101" pitchFamily="49" charset="-122"/>
                <a:ea typeface="楷体" panose="02010609060101010101" pitchFamily="49" charset="-122"/>
                <a:cs typeface="楷体" panose="02010609060101010101" pitchFamily="49" charset="-122"/>
              </a:rPr>
              <a:t>,</a:t>
            </a:r>
            <a:r>
              <a:rPr lang="zh-CN" altLang="en-US" sz="2400">
                <a:latin typeface="楷体" panose="02010609060101010101" pitchFamily="49" charset="-122"/>
                <a:ea typeface="楷体" panose="02010609060101010101" pitchFamily="49" charset="-122"/>
                <a:cs typeface="楷体" panose="02010609060101010101" pitchFamily="49" charset="-122"/>
              </a:rPr>
              <a:t>并提出了“以一流的标准选聘和培训员工”的理念</a:t>
            </a:r>
            <a:r>
              <a:rPr lang="en-US" altLang="zh-CN" sz="2400">
                <a:latin typeface="楷体" panose="02010609060101010101" pitchFamily="49" charset="-122"/>
                <a:ea typeface="楷体" panose="02010609060101010101" pitchFamily="49" charset="-122"/>
                <a:cs typeface="楷体" panose="02010609060101010101" pitchFamily="49" charset="-122"/>
              </a:rPr>
              <a:t>,</a:t>
            </a:r>
            <a:r>
              <a:rPr lang="zh-CN" altLang="en-US" sz="2400">
                <a:latin typeface="楷体" panose="02010609060101010101" pitchFamily="49" charset="-122"/>
                <a:ea typeface="楷体" panose="02010609060101010101" pitchFamily="49" charset="-122"/>
                <a:cs typeface="楷体" panose="02010609060101010101" pitchFamily="49" charset="-122"/>
              </a:rPr>
              <a:t>将“一流员工”定位为“在某一个专业领域里的国内前</a:t>
            </a:r>
            <a:r>
              <a:rPr lang="en-US" altLang="zh-CN" sz="2400">
                <a:latin typeface="楷体" panose="02010609060101010101" pitchFamily="49" charset="-122"/>
                <a:ea typeface="楷体" panose="02010609060101010101" pitchFamily="49" charset="-122"/>
                <a:cs typeface="楷体" panose="02010609060101010101" pitchFamily="49" charset="-122"/>
              </a:rPr>
              <a:t>5%”</a:t>
            </a:r>
            <a:r>
              <a:rPr lang="zh-CN" altLang="en-US" sz="2400">
                <a:latin typeface="楷体" panose="02010609060101010101" pitchFamily="49" charset="-122"/>
                <a:ea typeface="楷体" panose="02010609060101010101" pitchFamily="49" charset="-122"/>
                <a:cs typeface="楷体" panose="02010609060101010101" pitchFamily="49" charset="-122"/>
              </a:rPr>
              <a:t>。人力资源中心主任陈健洲认为</a:t>
            </a:r>
            <a:r>
              <a:rPr lang="en-US" altLang="zh-CN" sz="2400">
                <a:latin typeface="楷体" panose="02010609060101010101" pitchFamily="49" charset="-122"/>
                <a:ea typeface="楷体" panose="02010609060101010101" pitchFamily="49" charset="-122"/>
                <a:cs typeface="楷体" panose="02010609060101010101" pitchFamily="49" charset="-122"/>
              </a:rPr>
              <a:t>,</a:t>
            </a:r>
            <a:r>
              <a:rPr lang="zh-CN" altLang="en-US" sz="2400">
                <a:latin typeface="楷体" panose="02010609060101010101" pitchFamily="49" charset="-122"/>
                <a:ea typeface="楷体" panose="02010609060101010101" pitchFamily="49" charset="-122"/>
                <a:cs typeface="楷体" panose="02010609060101010101" pitchFamily="49" charset="-122"/>
              </a:rPr>
              <a:t>员工招聘就是从应聘者中挑选最适合特定岗位要求的人的过程</a:t>
            </a:r>
            <a:r>
              <a:rPr lang="en-US" altLang="zh-CN" sz="2400">
                <a:latin typeface="楷体" panose="02010609060101010101" pitchFamily="49" charset="-122"/>
                <a:ea typeface="楷体" panose="02010609060101010101" pitchFamily="49" charset="-122"/>
                <a:cs typeface="楷体" panose="02010609060101010101" pitchFamily="49" charset="-122"/>
              </a:rPr>
              <a:t>,</a:t>
            </a:r>
            <a:r>
              <a:rPr lang="zh-CN" altLang="en-US" sz="2400">
                <a:latin typeface="楷体" panose="02010609060101010101" pitchFamily="49" charset="-122"/>
                <a:ea typeface="楷体" panose="02010609060101010101" pitchFamily="49" charset="-122"/>
                <a:cs typeface="楷体" panose="02010609060101010101" pitchFamily="49" charset="-122"/>
              </a:rPr>
              <a:t>而企业招聘工作对选择过程的质量影响很大</a:t>
            </a:r>
            <a:r>
              <a:rPr lang="en-US" altLang="zh-CN" sz="2400">
                <a:latin typeface="楷体" panose="02010609060101010101" pitchFamily="49" charset="-122"/>
                <a:ea typeface="楷体" panose="02010609060101010101" pitchFamily="49" charset="-122"/>
                <a:cs typeface="楷体" panose="02010609060101010101" pitchFamily="49" charset="-122"/>
              </a:rPr>
              <a:t>,</a:t>
            </a:r>
            <a:r>
              <a:rPr lang="zh-CN" altLang="en-US" sz="2400">
                <a:latin typeface="楷体" panose="02010609060101010101" pitchFamily="49" charset="-122"/>
                <a:ea typeface="楷体" panose="02010609060101010101" pitchFamily="49" charset="-122"/>
                <a:cs typeface="楷体" panose="02010609060101010101" pitchFamily="49" charset="-122"/>
              </a:rPr>
              <a:t>如果符合条件的应聘者很少</a:t>
            </a:r>
            <a:r>
              <a:rPr lang="en-US" altLang="zh-CN" sz="2400">
                <a:latin typeface="楷体" panose="02010609060101010101" pitchFamily="49" charset="-122"/>
                <a:ea typeface="楷体" panose="02010609060101010101" pitchFamily="49" charset="-122"/>
                <a:cs typeface="楷体" panose="02010609060101010101" pitchFamily="49" charset="-122"/>
              </a:rPr>
              <a:t>,</a:t>
            </a:r>
            <a:r>
              <a:rPr lang="zh-CN" altLang="en-US" sz="2400">
                <a:latin typeface="楷体" panose="02010609060101010101" pitchFamily="49" charset="-122"/>
                <a:ea typeface="楷体" panose="02010609060101010101" pitchFamily="49" charset="-122"/>
                <a:cs typeface="楷体" panose="02010609060101010101" pitchFamily="49" charset="-122"/>
              </a:rPr>
              <a:t>可能不得不雇用条件不是十分理想的人</a:t>
            </a:r>
            <a:r>
              <a:rPr lang="en-US" altLang="zh-CN" sz="2400">
                <a:latin typeface="楷体" panose="02010609060101010101" pitchFamily="49" charset="-122"/>
                <a:ea typeface="楷体" panose="02010609060101010101" pitchFamily="49" charset="-122"/>
                <a:cs typeface="楷体" panose="02010609060101010101" pitchFamily="49" charset="-122"/>
              </a:rPr>
              <a:t>,</a:t>
            </a:r>
            <a:r>
              <a:rPr lang="zh-CN" altLang="en-US" sz="2400">
                <a:latin typeface="楷体" panose="02010609060101010101" pitchFamily="49" charset="-122"/>
                <a:ea typeface="楷体" panose="02010609060101010101" pitchFamily="49" charset="-122"/>
                <a:cs typeface="楷体" panose="02010609060101010101" pitchFamily="49" charset="-122"/>
              </a:rPr>
              <a:t>企业就不得不加强培训工作</a:t>
            </a:r>
            <a:r>
              <a:rPr lang="en-US" altLang="zh-CN" sz="2400">
                <a:latin typeface="楷体" panose="02010609060101010101" pitchFamily="49" charset="-122"/>
                <a:ea typeface="楷体" panose="02010609060101010101" pitchFamily="49" charset="-122"/>
                <a:cs typeface="楷体" panose="02010609060101010101" pitchFamily="49" charset="-122"/>
              </a:rPr>
              <a:t>,</a:t>
            </a:r>
            <a:r>
              <a:rPr lang="zh-CN" altLang="en-US" sz="2400">
                <a:latin typeface="楷体" panose="02010609060101010101" pitchFamily="49" charset="-122"/>
                <a:ea typeface="楷体" panose="02010609060101010101" pitchFamily="49" charset="-122"/>
                <a:cs typeface="楷体" panose="02010609060101010101" pitchFamily="49" charset="-122"/>
              </a:rPr>
              <a:t>这增加了隐性成本。</a:t>
            </a:r>
          </a:p>
          <a:p>
            <a:pPr algn="just" eaLnBrk="1" hangingPunct="1">
              <a:lnSpc>
                <a:spcPct val="100000"/>
              </a:lnSpc>
              <a:spcAft>
                <a:spcPts val="0"/>
              </a:spcAft>
              <a:buFont typeface="Wingdings" panose="05000000000000000000" pitchFamily="2" charset="2"/>
              <a:buNone/>
            </a:pPr>
            <a:r>
              <a:rPr lang="zh-CN" altLang="en-US" sz="2400">
                <a:latin typeface="楷体" panose="02010609060101010101" pitchFamily="49" charset="-122"/>
                <a:ea typeface="楷体" panose="02010609060101010101" pitchFamily="49" charset="-122"/>
                <a:cs typeface="楷体" panose="02010609060101010101" pitchFamily="49" charset="-122"/>
              </a:rPr>
              <a:t>    因此中兴通讯招聘时有两个潜规则：一是在招聘工作中花费大量精力和时间,二是重点考虑人才的背景。中兴通讯在搜索了30万~50万份的简历,面试了10万多人后,最终雇用了其中的1万多名员工。中兴通讯的大部分岗位都要求员工有好的技术背景,对应聘者就读的院校和专业都有较为明确的要求,如要求应聘者在重点本科院校接受教育。此外,对工作经验及身体健康也要求较高。中兴通讯的面试非常严格,分别从技术能力和素质考核两个方面进行考察,被面试者须通过6~7关,把关极其严格,实行一票否决制,而且中兴通讯的面试官都是通过专业培训的。</a:t>
            </a:r>
          </a:p>
          <a:p>
            <a:pPr algn="just" eaLnBrk="1" hangingPunct="1">
              <a:lnSpc>
                <a:spcPct val="100000"/>
              </a:lnSpc>
              <a:spcAft>
                <a:spcPts val="0"/>
              </a:spcAft>
              <a:buFont typeface="Wingdings" panose="05000000000000000000" pitchFamily="2" charset="2"/>
              <a:buNone/>
            </a:pPr>
            <a:r>
              <a:rPr lang="zh-CN" altLang="en-US" sz="2400">
                <a:latin typeface="楷体" panose="02010609060101010101" pitchFamily="49" charset="-122"/>
                <a:ea typeface="楷体" panose="02010609060101010101" pitchFamily="49" charset="-122"/>
                <a:cs typeface="楷体" panose="02010609060101010101" pitchFamily="49" charset="-122"/>
              </a:rPr>
              <a:t>    中兴通讯以其招聘理念和招聘方法,网罗了大批的优秀人才,为中兴通讯在市场中的表现奠定了良好的基础。</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5" presetClass="entr" presetSubtype="0" fill="hold" nodeType="withEffect">
                                  <p:stCondLst>
                                    <p:cond delay="250"/>
                                  </p:stCondLst>
                                  <p:childTnLst>
                                    <p:set>
                                      <p:cBhvr>
                                        <p:cTn id="6" dur="1" fill="hold">
                                          <p:stCondLst>
                                            <p:cond delay="0"/>
                                          </p:stCondLst>
                                        </p:cTn>
                                        <p:tgtEl>
                                          <p:spTgt spid="17"/>
                                        </p:tgtEl>
                                        <p:attrNameLst>
                                          <p:attrName>style.visibility</p:attrName>
                                        </p:attrNameLst>
                                      </p:cBhvr>
                                      <p:to>
                                        <p:strVal val="visible"/>
                                      </p:to>
                                    </p:set>
                                    <p:anim calcmode="lin" valueType="num">
                                      <p:cBhvr>
                                        <p:cTn id="7" dur="500" decel="50000" fill="hold">
                                          <p:stCondLst>
                                            <p:cond delay="0"/>
                                          </p:stCondLst>
                                        </p:cTn>
                                        <p:tgtEl>
                                          <p:spTgt spid="17"/>
                                        </p:tgtEl>
                                        <p:attrNameLst>
                                          <p:attrName>style.rotation</p:attrName>
                                        </p:attrNameLst>
                                      </p:cBhvr>
                                      <p:tavLst>
                                        <p:tav tm="0">
                                          <p:val>
                                            <p:fltVal val="-90"/>
                                          </p:val>
                                        </p:tav>
                                        <p:tav tm="100000">
                                          <p:val>
                                            <p:fltVal val="0"/>
                                          </p:val>
                                        </p:tav>
                                      </p:tavLst>
                                    </p:anim>
                                    <p:anim calcmode="lin" valueType="num">
                                      <p:cBhvr>
                                        <p:cTn id="8" dur="500" decel="50000" fill="hold">
                                          <p:stCondLst>
                                            <p:cond delay="0"/>
                                          </p:stCondLst>
                                        </p:cTn>
                                        <p:tgtEl>
                                          <p:spTgt spid="17"/>
                                        </p:tgtEl>
                                        <p:attrNameLst>
                                          <p:attrName>ppt_w</p:attrName>
                                        </p:attrNameLst>
                                      </p:cBhvr>
                                      <p:tavLst>
                                        <p:tav tm="0">
                                          <p:val>
                                            <p:strVal val="#ppt_w"/>
                                          </p:val>
                                        </p:tav>
                                        <p:tav tm="100000">
                                          <p:val>
                                            <p:strVal val="#ppt_w*.05"/>
                                          </p:val>
                                        </p:tav>
                                      </p:tavLst>
                                    </p:anim>
                                    <p:anim calcmode="lin" valueType="num">
                                      <p:cBhvr>
                                        <p:cTn id="9" dur="500" accel="50000" fill="hold">
                                          <p:stCondLst>
                                            <p:cond delay="500"/>
                                          </p:stCondLst>
                                        </p:cTn>
                                        <p:tgtEl>
                                          <p:spTgt spid="17"/>
                                        </p:tgtEl>
                                        <p:attrNameLst>
                                          <p:attrName>ppt_w</p:attrName>
                                        </p:attrNameLst>
                                      </p:cBhvr>
                                      <p:tavLst>
                                        <p:tav tm="0">
                                          <p:val>
                                            <p:strVal val="#ppt_w*.05"/>
                                          </p:val>
                                        </p:tav>
                                        <p:tav tm="100000">
                                          <p:val>
                                            <p:strVal val="#ppt_w"/>
                                          </p:val>
                                        </p:tav>
                                      </p:tavLst>
                                    </p:anim>
                                    <p:anim calcmode="lin" valueType="num">
                                      <p:cBhvr>
                                        <p:cTn id="10" dur="1000" fill="hold"/>
                                        <p:tgtEl>
                                          <p:spTgt spid="17"/>
                                        </p:tgtEl>
                                        <p:attrNameLst>
                                          <p:attrName>ppt_h</p:attrName>
                                        </p:attrNameLst>
                                      </p:cBhvr>
                                      <p:tavLst>
                                        <p:tav tm="0">
                                          <p:val>
                                            <p:strVal val="#ppt_h"/>
                                          </p:val>
                                        </p:tav>
                                        <p:tav tm="100000">
                                          <p:val>
                                            <p:strVal val="#ppt_h"/>
                                          </p:val>
                                        </p:tav>
                                      </p:tavLst>
                                    </p:anim>
                                    <p:anim calcmode="lin" valueType="num">
                                      <p:cBhvr>
                                        <p:cTn id="11" dur="500" decel="50000" fill="hold">
                                          <p:stCondLst>
                                            <p:cond delay="0"/>
                                          </p:stCondLst>
                                        </p:cTn>
                                        <p:tgtEl>
                                          <p:spTgt spid="17"/>
                                        </p:tgtEl>
                                        <p:attrNameLst>
                                          <p:attrName>ppt_x</p:attrName>
                                        </p:attrNameLst>
                                      </p:cBhvr>
                                      <p:tavLst>
                                        <p:tav tm="0">
                                          <p:val>
                                            <p:strVal val="#ppt_x+.4"/>
                                          </p:val>
                                        </p:tav>
                                        <p:tav tm="100000">
                                          <p:val>
                                            <p:strVal val="#ppt_x"/>
                                          </p:val>
                                        </p:tav>
                                      </p:tavLst>
                                    </p:anim>
                                    <p:anim calcmode="lin" valueType="num">
                                      <p:cBhvr>
                                        <p:cTn id="12" dur="500" decel="50000" fill="hold">
                                          <p:stCondLst>
                                            <p:cond delay="0"/>
                                          </p:stCondLst>
                                        </p:cTn>
                                        <p:tgtEl>
                                          <p:spTgt spid="17"/>
                                        </p:tgtEl>
                                        <p:attrNameLst>
                                          <p:attrName>ppt_y</p:attrName>
                                        </p:attrNameLst>
                                      </p:cBhvr>
                                      <p:tavLst>
                                        <p:tav tm="0">
                                          <p:val>
                                            <p:strVal val="#ppt_y-.2"/>
                                          </p:val>
                                        </p:tav>
                                        <p:tav tm="100000">
                                          <p:val>
                                            <p:strVal val="#ppt_y+.1"/>
                                          </p:val>
                                        </p:tav>
                                      </p:tavLst>
                                    </p:anim>
                                    <p:anim calcmode="lin" valueType="num">
                                      <p:cBhvr>
                                        <p:cTn id="13" dur="500" accel="50000" fill="hold">
                                          <p:stCondLst>
                                            <p:cond delay="500"/>
                                          </p:stCondLst>
                                        </p:cTn>
                                        <p:tgtEl>
                                          <p:spTgt spid="17"/>
                                        </p:tgtEl>
                                        <p:attrNameLst>
                                          <p:attrName>ppt_y</p:attrName>
                                        </p:attrNameLst>
                                      </p:cBhvr>
                                      <p:tavLst>
                                        <p:tav tm="0">
                                          <p:val>
                                            <p:strVal val="#ppt_y+.1"/>
                                          </p:val>
                                        </p:tav>
                                        <p:tav tm="100000">
                                          <p:val>
                                            <p:strVal val="#ppt_y"/>
                                          </p:val>
                                        </p:tav>
                                      </p:tavLst>
                                    </p:anim>
                                    <p:animEffect transition="in" filter="fade">
                                      <p:cBhvr>
                                        <p:cTn id="14" dur="1000" decel="50000">
                                          <p:stCondLst>
                                            <p:cond delay="0"/>
                                          </p:stCondLst>
                                        </p:cTn>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nvPr>
        </p:nvSpPr>
        <p:spPr>
          <a:xfrm>
            <a:off x="1607820" y="2067560"/>
            <a:ext cx="9165590" cy="2353310"/>
          </a:xfrm>
        </p:spPr>
        <p:txBody>
          <a:bodyPr/>
          <a:lstStyle/>
          <a:p>
            <a:pPr>
              <a:lnSpc>
                <a:spcPct val="150000"/>
              </a:lnSpc>
            </a:pPr>
            <a:br>
              <a:rPr lang="en-US" altLang="zh-CN" sz="3200">
                <a:solidFill>
                  <a:srgbClr val="F8AD94"/>
                </a:solidFill>
                <a:latin typeface="楷体" panose="02010609060101010101" pitchFamily="49" charset="-122"/>
                <a:ea typeface="楷体" panose="02010609060101010101" pitchFamily="49" charset="-122"/>
                <a:cs typeface="楷体" panose="02010609060101010101" pitchFamily="49" charset="-122"/>
              </a:rPr>
            </a:br>
            <a:r>
              <a:rPr lang="en-US" altLang="zh-CN" sz="3200">
                <a:solidFill>
                  <a:srgbClr val="365B7C"/>
                </a:solidFill>
                <a:latin typeface="楷体" panose="02010609060101010101" pitchFamily="49" charset="-122"/>
                <a:ea typeface="楷体" panose="02010609060101010101" pitchFamily="49" charset="-122"/>
                <a:cs typeface="楷体" panose="02010609060101010101" pitchFamily="49" charset="-122"/>
                <a:sym typeface="+mn-ea"/>
              </a:rPr>
              <a:t>1.</a:t>
            </a:r>
            <a:r>
              <a:rPr lang="zh-CN" altLang="en-US" sz="3200">
                <a:solidFill>
                  <a:srgbClr val="365B7C"/>
                </a:solidFill>
                <a:latin typeface="楷体" panose="02010609060101010101" pitchFamily="49" charset="-122"/>
                <a:ea typeface="楷体" panose="02010609060101010101" pitchFamily="49" charset="-122"/>
                <a:cs typeface="楷体" panose="02010609060101010101" pitchFamily="49" charset="-122"/>
                <a:sym typeface="+mn-ea"/>
              </a:rPr>
              <a:t>中兴通讯的招聘工作之所以取得较好的效果</a:t>
            </a:r>
            <a:r>
              <a:rPr lang="en-US" altLang="zh-CN" sz="3200">
                <a:solidFill>
                  <a:srgbClr val="365B7C"/>
                </a:solidFill>
                <a:latin typeface="楷体" panose="02010609060101010101" pitchFamily="49" charset="-122"/>
                <a:ea typeface="楷体" panose="02010609060101010101" pitchFamily="49" charset="-122"/>
                <a:cs typeface="楷体" panose="02010609060101010101" pitchFamily="49" charset="-122"/>
                <a:sym typeface="+mn-ea"/>
              </a:rPr>
              <a:t>,</a:t>
            </a:r>
            <a:r>
              <a:rPr lang="zh-CN" altLang="en-US" sz="3200">
                <a:solidFill>
                  <a:srgbClr val="365B7C"/>
                </a:solidFill>
                <a:latin typeface="楷体" panose="02010609060101010101" pitchFamily="49" charset="-122"/>
                <a:ea typeface="楷体" panose="02010609060101010101" pitchFamily="49" charset="-122"/>
                <a:cs typeface="楷体" panose="02010609060101010101" pitchFamily="49" charset="-122"/>
                <a:sym typeface="+mn-ea"/>
              </a:rPr>
              <a:t>主要原因是什么</a:t>
            </a:r>
            <a:r>
              <a:rPr lang="en-US" altLang="zh-CN" sz="3200">
                <a:solidFill>
                  <a:srgbClr val="365B7C"/>
                </a:solidFill>
                <a:latin typeface="楷体" panose="02010609060101010101" pitchFamily="49" charset="-122"/>
                <a:ea typeface="楷体" panose="02010609060101010101" pitchFamily="49" charset="-122"/>
                <a:cs typeface="楷体" panose="02010609060101010101" pitchFamily="49" charset="-122"/>
                <a:sym typeface="+mn-ea"/>
              </a:rPr>
              <a:t>?</a:t>
            </a:r>
            <a:br>
              <a:rPr lang="en-US" altLang="zh-CN" sz="3200">
                <a:solidFill>
                  <a:srgbClr val="365B7C"/>
                </a:solidFill>
                <a:latin typeface="楷体" panose="02010609060101010101" pitchFamily="49" charset="-122"/>
                <a:ea typeface="楷体" panose="02010609060101010101" pitchFamily="49" charset="-122"/>
                <a:cs typeface="楷体" panose="02010609060101010101" pitchFamily="49" charset="-122"/>
              </a:rPr>
            </a:br>
            <a:r>
              <a:rPr lang="en-US" altLang="zh-CN" sz="3200">
                <a:solidFill>
                  <a:srgbClr val="365B7C"/>
                </a:solidFill>
                <a:latin typeface="楷体" panose="02010609060101010101" pitchFamily="49" charset="-122"/>
                <a:ea typeface="楷体" panose="02010609060101010101" pitchFamily="49" charset="-122"/>
                <a:cs typeface="楷体" panose="02010609060101010101" pitchFamily="49" charset="-122"/>
                <a:sym typeface="+mn-ea"/>
              </a:rPr>
              <a:t>2.</a:t>
            </a:r>
            <a:r>
              <a:rPr lang="zh-CN" altLang="en-US" sz="3200">
                <a:solidFill>
                  <a:srgbClr val="365B7C"/>
                </a:solidFill>
                <a:latin typeface="楷体" panose="02010609060101010101" pitchFamily="49" charset="-122"/>
                <a:ea typeface="楷体" panose="02010609060101010101" pitchFamily="49" charset="-122"/>
                <a:cs typeface="楷体" panose="02010609060101010101" pitchFamily="49" charset="-122"/>
                <a:sym typeface="+mn-ea"/>
              </a:rPr>
              <a:t>中兴通讯的招聘工作有何特点</a:t>
            </a:r>
            <a:r>
              <a:rPr lang="en-US" altLang="zh-CN" sz="3200">
                <a:solidFill>
                  <a:srgbClr val="365B7C"/>
                </a:solidFill>
                <a:latin typeface="楷体" panose="02010609060101010101" pitchFamily="49" charset="-122"/>
                <a:ea typeface="楷体" panose="02010609060101010101" pitchFamily="49" charset="-122"/>
                <a:cs typeface="楷体" panose="02010609060101010101" pitchFamily="49" charset="-122"/>
                <a:sym typeface="+mn-ea"/>
              </a:rPr>
              <a:t>?</a:t>
            </a:r>
            <a:r>
              <a:rPr lang="en-US" altLang="zh-CN" sz="3200">
                <a:solidFill>
                  <a:srgbClr val="F8AD94"/>
                </a:solidFill>
                <a:latin typeface="楷体" panose="02010609060101010101" pitchFamily="49" charset="-122"/>
                <a:ea typeface="楷体" panose="02010609060101010101" pitchFamily="49" charset="-122"/>
                <a:cs typeface="楷体" panose="02010609060101010101" pitchFamily="49" charset="-122"/>
                <a:sym typeface="+mn-ea"/>
              </a:rPr>
              <a:t> </a:t>
            </a:r>
            <a:br>
              <a:rPr lang="en-US" altLang="zh-CN"/>
            </a:br>
            <a:br>
              <a:rPr lang="en-US" altLang="zh-CN"/>
            </a:br>
            <a:endParaRPr lang="zh-CN" altLang="en-US"/>
          </a:p>
        </p:txBody>
      </p:sp>
      <p:pic>
        <p:nvPicPr>
          <p:cNvPr id="68613" name="2.jp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593725" y="224790"/>
            <a:ext cx="2125345" cy="1514475"/>
          </a:xfrm>
          <a:prstGeom prst="rect">
            <a:avLst/>
          </a:prstGeom>
          <a:gradFill>
            <a:gsLst>
              <a:gs pos="0">
                <a:srgbClr val="012D86"/>
              </a:gs>
              <a:gs pos="100000">
                <a:srgbClr val="0E2557"/>
              </a:gs>
            </a:gsLst>
            <a:lin ang="5400000" scaled="0"/>
          </a:gradFill>
          <a:ln>
            <a:noFill/>
          </a:ln>
          <a:extLst>
            <a:ext uri="{91240B29-F687-4F45-9708-019B960494DF}">
              <a14:hiddenLine xmlns:a14="http://schemas.microsoft.com/office/drawing/2010/main" w="9525">
                <a:solidFill>
                  <a:srgbClr val="000000"/>
                </a:solidFill>
                <a:miter lim="800000"/>
                <a:headEnd/>
                <a:tailEnd/>
              </a14:hiddenLine>
            </a:ext>
          </a:extLst>
        </p:spPr>
      </p:pic>
      <p:sp>
        <p:nvSpPr>
          <p:cNvPr id="23" name="矩形 22"/>
          <p:cNvSpPr/>
          <p:nvPr/>
        </p:nvSpPr>
        <p:spPr>
          <a:xfrm>
            <a:off x="2719070" y="845820"/>
            <a:ext cx="3131820" cy="470535"/>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sz="2800" b="1" dirty="0">
                <a:latin typeface="楷体" panose="02010609060101010101" pitchFamily="49" charset="-122"/>
                <a:ea typeface="楷体" panose="02010609060101010101" pitchFamily="49" charset="-122"/>
                <a:cs typeface="+mn-ea"/>
                <a:sym typeface="+mn-lt"/>
              </a:rPr>
              <a:t>讨论与思考</a:t>
            </a:r>
          </a:p>
        </p:txBody>
      </p:sp>
    </p:spTree>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矩形 8"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549157" y="-975631"/>
            <a:ext cx="583096" cy="838080"/>
          </a:xfrm>
          <a:prstGeom prst="rect">
            <a:avLst/>
          </a:prstGeom>
          <a:solidFill>
            <a:srgbClr val="365B7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 name="矩形 9"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1132253" y="-975631"/>
            <a:ext cx="583096" cy="838080"/>
          </a:xfrm>
          <a:prstGeom prst="rect">
            <a:avLst/>
          </a:prstGeom>
          <a:solidFill>
            <a:srgbClr val="96648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 name="矩形 10"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1715349" y="-975631"/>
            <a:ext cx="583096" cy="838080"/>
          </a:xfrm>
          <a:prstGeom prst="rect">
            <a:avLst/>
          </a:prstGeom>
          <a:solidFill>
            <a:srgbClr val="D06F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 name="矩形 11"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2298446" y="-975631"/>
            <a:ext cx="583096" cy="838080"/>
          </a:xfrm>
          <a:prstGeom prst="rect">
            <a:avLst/>
          </a:prstGeom>
          <a:solidFill>
            <a:srgbClr val="F779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 name="矩形 12"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2881542" y="-975631"/>
            <a:ext cx="583096" cy="838080"/>
          </a:xfrm>
          <a:prstGeom prst="rect">
            <a:avLst/>
          </a:prstGeom>
          <a:solidFill>
            <a:srgbClr val="F8AD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 name="椭圆 13"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4386271" y="1413079"/>
            <a:ext cx="2919766" cy="2919766"/>
          </a:xfrm>
          <a:prstGeom prst="ellipse">
            <a:avLst/>
          </a:prstGeom>
          <a:solidFill>
            <a:schemeClr val="bg1">
              <a:lumMod val="75000"/>
            </a:schemeClr>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28" name="组合 27"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GrpSpPr/>
          <p:nvPr/>
        </p:nvGrpSpPr>
        <p:grpSpPr>
          <a:xfrm>
            <a:off x="3279212" y="5038423"/>
            <a:ext cx="5631833" cy="1137293"/>
            <a:chOff x="5525820" y="970544"/>
            <a:chExt cx="4865710" cy="982582"/>
          </a:xfrm>
        </p:grpSpPr>
        <p:grpSp>
          <p:nvGrpSpPr>
            <p:cNvPr id="29" name="组合 28"/>
            <p:cNvGrpSpPr/>
            <p:nvPr/>
          </p:nvGrpSpPr>
          <p:grpSpPr>
            <a:xfrm>
              <a:off x="5525820" y="970544"/>
              <a:ext cx="4865710" cy="982582"/>
              <a:chOff x="5525820" y="970544"/>
              <a:chExt cx="4865710" cy="982582"/>
            </a:xfrm>
          </p:grpSpPr>
          <p:sp>
            <p:nvSpPr>
              <p:cNvPr id="31" name="圆角矩形 30"/>
              <p:cNvSpPr/>
              <p:nvPr/>
            </p:nvSpPr>
            <p:spPr>
              <a:xfrm>
                <a:off x="5525820" y="970544"/>
                <a:ext cx="4865710" cy="982582"/>
              </a:xfrm>
              <a:prstGeom prst="roundRect">
                <a:avLst>
                  <a:gd name="adj" fmla="val 50000"/>
                </a:avLst>
              </a:prstGeom>
              <a:gradFill>
                <a:gsLst>
                  <a:gs pos="0">
                    <a:schemeClr val="bg1"/>
                  </a:gs>
                  <a:gs pos="100000">
                    <a:srgbClr val="D1D1D1"/>
                  </a:gs>
                </a:gsLst>
                <a:lin ang="5400000" scaled="0"/>
              </a:gradFill>
              <a:ln>
                <a:noFill/>
              </a:ln>
              <a:effectLst>
                <a:outerShdw blurRad="127000" dist="508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 name="圆角矩形 31"/>
              <p:cNvSpPr/>
              <p:nvPr/>
            </p:nvSpPr>
            <p:spPr>
              <a:xfrm>
                <a:off x="5679111" y="1085854"/>
                <a:ext cx="4539809" cy="749678"/>
              </a:xfrm>
              <a:prstGeom prst="roundRect">
                <a:avLst>
                  <a:gd name="adj" fmla="val 50000"/>
                </a:avLst>
              </a:prstGeom>
              <a:gradFill>
                <a:gsLst>
                  <a:gs pos="0">
                    <a:schemeClr val="bg1"/>
                  </a:gs>
                  <a:gs pos="100000">
                    <a:srgbClr val="D1D1D1"/>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30" name="文本框 29" descr="e7d195523061f1c0deeec63e560781cfd59afb0ea006f2a87ABB68BF51EA6619813959095094C18C62A12F549504892A4AAA8C1554C6663626E05CA27F281A14E6983772AFC3FB97135759321DEA3D703E9D8D869A2273EE84F8CAFF6F755178F38330D862923FEB0607E18DEE43D2E176D46B2866D88DD46CC4CE617A3D848542E4F074681214E3"/>
            <p:cNvSpPr txBox="1"/>
            <p:nvPr/>
          </p:nvSpPr>
          <p:spPr>
            <a:xfrm>
              <a:off x="6366388" y="1136970"/>
              <a:ext cx="3186374" cy="650661"/>
            </a:xfrm>
            <a:prstGeom prst="rect">
              <a:avLst/>
            </a:prstGeom>
            <a:noFill/>
          </p:spPr>
          <p:txBody>
            <a:bodyPr wrap="none" rtlCol="0">
              <a:spAutoFit/>
            </a:bodyPr>
            <a:lstStyle/>
            <a:p>
              <a:r>
                <a:rPr lang="zh-CN" altLang="en-US" sz="4300" b="1" spc="300" dirty="0">
                  <a:solidFill>
                    <a:srgbClr val="966481"/>
                  </a:solidFill>
                  <a:latin typeface="微软雅黑" panose="020B0503020204020204" pitchFamily="34" charset="-122"/>
                  <a:ea typeface="微软雅黑" panose="020B0503020204020204" pitchFamily="34" charset="-122"/>
                  <a:cs typeface="Kartika" panose="02020503030404060203" pitchFamily="18" charset="0"/>
                </a:rPr>
                <a:t>招聘前期准备</a:t>
              </a:r>
            </a:p>
          </p:txBody>
        </p:sp>
      </p:grpSp>
      <p:sp>
        <p:nvSpPr>
          <p:cNvPr id="7" name="椭圆 6" descr="e7d195523061f1c0deeec63e560781cfd59afb0ea006f2a87ABB68BF51EA6619813959095094C18C62A12F549504892A4AAA8C1554C6663626E05CA27F281A14E6983772AFC3FB97135759321DEA3D709AACD122C08E6ED1C77BAD4A88EF4CD28A80260D8F97957F436F83C1F553EF0169027D0DBFA7A77088E1513DBDFC101C4B4DFF310B01A5021663E46B6BC2AAB5"/>
          <p:cNvSpPr>
            <a:spLocks noChangeAspect="1"/>
          </p:cNvSpPr>
          <p:nvPr/>
        </p:nvSpPr>
        <p:spPr>
          <a:xfrm>
            <a:off x="4856480" y="1412875"/>
            <a:ext cx="2919730" cy="2919730"/>
          </a:xfrm>
          <a:prstGeom prst="ellipse">
            <a:avLst/>
          </a:prstGeom>
          <a:gradFill>
            <a:gsLst>
              <a:gs pos="0">
                <a:schemeClr val="bg1"/>
              </a:gs>
              <a:gs pos="100000">
                <a:srgbClr val="C7C7C7"/>
              </a:gs>
            </a:gsLst>
            <a:lin ang="13200000" scaled="0"/>
          </a:gradFill>
          <a:ln w="22225">
            <a:solidFill>
              <a:schemeClr val="bg1"/>
            </a:solidFill>
          </a:ln>
          <a:effectLst>
            <a:outerShdw blurRad="393700" dist="1270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5" name="组合 4"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GrpSpPr/>
          <p:nvPr/>
        </p:nvGrpSpPr>
        <p:grpSpPr>
          <a:xfrm>
            <a:off x="4856224" y="787788"/>
            <a:ext cx="1331077" cy="1331077"/>
            <a:chOff x="4856224" y="787788"/>
            <a:chExt cx="1331077" cy="1331077"/>
          </a:xfrm>
        </p:grpSpPr>
        <p:sp>
          <p:nvSpPr>
            <p:cNvPr id="8" name="椭圆 7"/>
            <p:cNvSpPr/>
            <p:nvPr/>
          </p:nvSpPr>
          <p:spPr>
            <a:xfrm>
              <a:off x="4856224" y="787788"/>
              <a:ext cx="1331077" cy="1331077"/>
            </a:xfrm>
            <a:prstGeom prst="ellipse">
              <a:avLst/>
            </a:prstGeom>
            <a:solidFill>
              <a:srgbClr val="96648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 name="Freeform 26"/>
            <p:cNvSpPr>
              <a:spLocks noEditPoints="1"/>
            </p:cNvSpPr>
            <p:nvPr/>
          </p:nvSpPr>
          <p:spPr bwMode="auto">
            <a:xfrm>
              <a:off x="5302853" y="1191586"/>
              <a:ext cx="449263" cy="472012"/>
            </a:xfrm>
            <a:custGeom>
              <a:avLst/>
              <a:gdLst>
                <a:gd name="T0" fmla="*/ 139 w 577"/>
                <a:gd name="T1" fmla="*/ 87 h 609"/>
                <a:gd name="T2" fmla="*/ 27 w 577"/>
                <a:gd name="T3" fmla="*/ 87 h 609"/>
                <a:gd name="T4" fmla="*/ 27 w 577"/>
                <a:gd name="T5" fmla="*/ 48 h 609"/>
                <a:gd name="T6" fmla="*/ 139 w 577"/>
                <a:gd name="T7" fmla="*/ 48 h 609"/>
                <a:gd name="T8" fmla="*/ 139 w 577"/>
                <a:gd name="T9" fmla="*/ 87 h 609"/>
                <a:gd name="T10" fmla="*/ 139 w 577"/>
                <a:gd name="T11" fmla="*/ 179 h 609"/>
                <a:gd name="T12" fmla="*/ 27 w 577"/>
                <a:gd name="T13" fmla="*/ 179 h 609"/>
                <a:gd name="T14" fmla="*/ 27 w 577"/>
                <a:gd name="T15" fmla="*/ 140 h 609"/>
                <a:gd name="T16" fmla="*/ 139 w 577"/>
                <a:gd name="T17" fmla="*/ 140 h 609"/>
                <a:gd name="T18" fmla="*/ 139 w 577"/>
                <a:gd name="T19" fmla="*/ 179 h 609"/>
                <a:gd name="T20" fmla="*/ 139 w 577"/>
                <a:gd name="T21" fmla="*/ 271 h 609"/>
                <a:gd name="T22" fmla="*/ 27 w 577"/>
                <a:gd name="T23" fmla="*/ 271 h 609"/>
                <a:gd name="T24" fmla="*/ 27 w 577"/>
                <a:gd name="T25" fmla="*/ 232 h 609"/>
                <a:gd name="T26" fmla="*/ 139 w 577"/>
                <a:gd name="T27" fmla="*/ 232 h 609"/>
                <a:gd name="T28" fmla="*/ 139 w 577"/>
                <a:gd name="T29" fmla="*/ 271 h 609"/>
                <a:gd name="T30" fmla="*/ 0 w 577"/>
                <a:gd name="T31" fmla="*/ 609 h 609"/>
                <a:gd name="T32" fmla="*/ 166 w 577"/>
                <a:gd name="T33" fmla="*/ 609 h 609"/>
                <a:gd name="T34" fmla="*/ 166 w 577"/>
                <a:gd name="T35" fmla="*/ 0 h 609"/>
                <a:gd name="T36" fmla="*/ 0 w 577"/>
                <a:gd name="T37" fmla="*/ 0 h 609"/>
                <a:gd name="T38" fmla="*/ 0 w 577"/>
                <a:gd name="T39" fmla="*/ 609 h 609"/>
                <a:gd name="T40" fmla="*/ 344 w 577"/>
                <a:gd name="T41" fmla="*/ 87 h 609"/>
                <a:gd name="T42" fmla="*/ 232 w 577"/>
                <a:gd name="T43" fmla="*/ 87 h 609"/>
                <a:gd name="T44" fmla="*/ 232 w 577"/>
                <a:gd name="T45" fmla="*/ 48 h 609"/>
                <a:gd name="T46" fmla="*/ 344 w 577"/>
                <a:gd name="T47" fmla="*/ 48 h 609"/>
                <a:gd name="T48" fmla="*/ 344 w 577"/>
                <a:gd name="T49" fmla="*/ 87 h 609"/>
                <a:gd name="T50" fmla="*/ 344 w 577"/>
                <a:gd name="T51" fmla="*/ 179 h 609"/>
                <a:gd name="T52" fmla="*/ 232 w 577"/>
                <a:gd name="T53" fmla="*/ 179 h 609"/>
                <a:gd name="T54" fmla="*/ 232 w 577"/>
                <a:gd name="T55" fmla="*/ 140 h 609"/>
                <a:gd name="T56" fmla="*/ 344 w 577"/>
                <a:gd name="T57" fmla="*/ 140 h 609"/>
                <a:gd name="T58" fmla="*/ 344 w 577"/>
                <a:gd name="T59" fmla="*/ 179 h 609"/>
                <a:gd name="T60" fmla="*/ 344 w 577"/>
                <a:gd name="T61" fmla="*/ 271 h 609"/>
                <a:gd name="T62" fmla="*/ 232 w 577"/>
                <a:gd name="T63" fmla="*/ 271 h 609"/>
                <a:gd name="T64" fmla="*/ 232 w 577"/>
                <a:gd name="T65" fmla="*/ 232 h 609"/>
                <a:gd name="T66" fmla="*/ 344 w 577"/>
                <a:gd name="T67" fmla="*/ 232 h 609"/>
                <a:gd name="T68" fmla="*/ 344 w 577"/>
                <a:gd name="T69" fmla="*/ 271 h 609"/>
                <a:gd name="T70" fmla="*/ 205 w 577"/>
                <a:gd name="T71" fmla="*/ 609 h 609"/>
                <a:gd name="T72" fmla="*/ 371 w 577"/>
                <a:gd name="T73" fmla="*/ 609 h 609"/>
                <a:gd name="T74" fmla="*/ 371 w 577"/>
                <a:gd name="T75" fmla="*/ 0 h 609"/>
                <a:gd name="T76" fmla="*/ 205 w 577"/>
                <a:gd name="T77" fmla="*/ 0 h 609"/>
                <a:gd name="T78" fmla="*/ 205 w 577"/>
                <a:gd name="T79" fmla="*/ 609 h 609"/>
                <a:gd name="T80" fmla="*/ 549 w 577"/>
                <a:gd name="T81" fmla="*/ 87 h 609"/>
                <a:gd name="T82" fmla="*/ 437 w 577"/>
                <a:gd name="T83" fmla="*/ 87 h 609"/>
                <a:gd name="T84" fmla="*/ 437 w 577"/>
                <a:gd name="T85" fmla="*/ 48 h 609"/>
                <a:gd name="T86" fmla="*/ 549 w 577"/>
                <a:gd name="T87" fmla="*/ 48 h 609"/>
                <a:gd name="T88" fmla="*/ 549 w 577"/>
                <a:gd name="T89" fmla="*/ 87 h 609"/>
                <a:gd name="T90" fmla="*/ 549 w 577"/>
                <a:gd name="T91" fmla="*/ 179 h 609"/>
                <a:gd name="T92" fmla="*/ 437 w 577"/>
                <a:gd name="T93" fmla="*/ 179 h 609"/>
                <a:gd name="T94" fmla="*/ 437 w 577"/>
                <a:gd name="T95" fmla="*/ 140 h 609"/>
                <a:gd name="T96" fmla="*/ 549 w 577"/>
                <a:gd name="T97" fmla="*/ 140 h 609"/>
                <a:gd name="T98" fmla="*/ 549 w 577"/>
                <a:gd name="T99" fmla="*/ 179 h 609"/>
                <a:gd name="T100" fmla="*/ 549 w 577"/>
                <a:gd name="T101" fmla="*/ 271 h 609"/>
                <a:gd name="T102" fmla="*/ 437 w 577"/>
                <a:gd name="T103" fmla="*/ 271 h 609"/>
                <a:gd name="T104" fmla="*/ 437 w 577"/>
                <a:gd name="T105" fmla="*/ 232 h 609"/>
                <a:gd name="T106" fmla="*/ 549 w 577"/>
                <a:gd name="T107" fmla="*/ 232 h 609"/>
                <a:gd name="T108" fmla="*/ 549 w 577"/>
                <a:gd name="T109" fmla="*/ 271 h 609"/>
                <a:gd name="T110" fmla="*/ 410 w 577"/>
                <a:gd name="T111" fmla="*/ 609 h 609"/>
                <a:gd name="T112" fmla="*/ 577 w 577"/>
                <a:gd name="T113" fmla="*/ 609 h 609"/>
                <a:gd name="T114" fmla="*/ 577 w 577"/>
                <a:gd name="T115" fmla="*/ 0 h 609"/>
                <a:gd name="T116" fmla="*/ 410 w 577"/>
                <a:gd name="T117" fmla="*/ 0 h 609"/>
                <a:gd name="T118" fmla="*/ 410 w 577"/>
                <a:gd name="T119" fmla="*/ 609 h 6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77" h="609">
                  <a:moveTo>
                    <a:pt x="139" y="87"/>
                  </a:moveTo>
                  <a:lnTo>
                    <a:pt x="27" y="87"/>
                  </a:lnTo>
                  <a:lnTo>
                    <a:pt x="27" y="48"/>
                  </a:lnTo>
                  <a:lnTo>
                    <a:pt x="139" y="48"/>
                  </a:lnTo>
                  <a:lnTo>
                    <a:pt x="139" y="87"/>
                  </a:lnTo>
                  <a:close/>
                  <a:moveTo>
                    <a:pt x="139" y="179"/>
                  </a:moveTo>
                  <a:lnTo>
                    <a:pt x="27" y="179"/>
                  </a:lnTo>
                  <a:lnTo>
                    <a:pt x="27" y="140"/>
                  </a:lnTo>
                  <a:lnTo>
                    <a:pt x="139" y="140"/>
                  </a:lnTo>
                  <a:lnTo>
                    <a:pt x="139" y="179"/>
                  </a:lnTo>
                  <a:close/>
                  <a:moveTo>
                    <a:pt x="139" y="271"/>
                  </a:moveTo>
                  <a:lnTo>
                    <a:pt x="27" y="271"/>
                  </a:lnTo>
                  <a:lnTo>
                    <a:pt x="27" y="232"/>
                  </a:lnTo>
                  <a:lnTo>
                    <a:pt x="139" y="232"/>
                  </a:lnTo>
                  <a:lnTo>
                    <a:pt x="139" y="271"/>
                  </a:lnTo>
                  <a:close/>
                  <a:moveTo>
                    <a:pt x="0" y="609"/>
                  </a:moveTo>
                  <a:lnTo>
                    <a:pt x="166" y="609"/>
                  </a:lnTo>
                  <a:lnTo>
                    <a:pt x="166" y="0"/>
                  </a:lnTo>
                  <a:lnTo>
                    <a:pt x="0" y="0"/>
                  </a:lnTo>
                  <a:lnTo>
                    <a:pt x="0" y="609"/>
                  </a:lnTo>
                  <a:close/>
                  <a:moveTo>
                    <a:pt x="344" y="87"/>
                  </a:moveTo>
                  <a:lnTo>
                    <a:pt x="232" y="87"/>
                  </a:lnTo>
                  <a:lnTo>
                    <a:pt x="232" y="48"/>
                  </a:lnTo>
                  <a:lnTo>
                    <a:pt x="344" y="48"/>
                  </a:lnTo>
                  <a:lnTo>
                    <a:pt x="344" y="87"/>
                  </a:lnTo>
                  <a:close/>
                  <a:moveTo>
                    <a:pt x="344" y="179"/>
                  </a:moveTo>
                  <a:lnTo>
                    <a:pt x="232" y="179"/>
                  </a:lnTo>
                  <a:lnTo>
                    <a:pt x="232" y="140"/>
                  </a:lnTo>
                  <a:lnTo>
                    <a:pt x="344" y="140"/>
                  </a:lnTo>
                  <a:lnTo>
                    <a:pt x="344" y="179"/>
                  </a:lnTo>
                  <a:close/>
                  <a:moveTo>
                    <a:pt x="344" y="271"/>
                  </a:moveTo>
                  <a:lnTo>
                    <a:pt x="232" y="271"/>
                  </a:lnTo>
                  <a:lnTo>
                    <a:pt x="232" y="232"/>
                  </a:lnTo>
                  <a:lnTo>
                    <a:pt x="344" y="232"/>
                  </a:lnTo>
                  <a:lnTo>
                    <a:pt x="344" y="271"/>
                  </a:lnTo>
                  <a:close/>
                  <a:moveTo>
                    <a:pt x="205" y="609"/>
                  </a:moveTo>
                  <a:lnTo>
                    <a:pt x="371" y="609"/>
                  </a:lnTo>
                  <a:lnTo>
                    <a:pt x="371" y="0"/>
                  </a:lnTo>
                  <a:lnTo>
                    <a:pt x="205" y="0"/>
                  </a:lnTo>
                  <a:lnTo>
                    <a:pt x="205" y="609"/>
                  </a:lnTo>
                  <a:close/>
                  <a:moveTo>
                    <a:pt x="549" y="87"/>
                  </a:moveTo>
                  <a:lnTo>
                    <a:pt x="437" y="87"/>
                  </a:lnTo>
                  <a:lnTo>
                    <a:pt x="437" y="48"/>
                  </a:lnTo>
                  <a:lnTo>
                    <a:pt x="549" y="48"/>
                  </a:lnTo>
                  <a:lnTo>
                    <a:pt x="549" y="87"/>
                  </a:lnTo>
                  <a:close/>
                  <a:moveTo>
                    <a:pt x="549" y="179"/>
                  </a:moveTo>
                  <a:lnTo>
                    <a:pt x="437" y="179"/>
                  </a:lnTo>
                  <a:lnTo>
                    <a:pt x="437" y="140"/>
                  </a:lnTo>
                  <a:lnTo>
                    <a:pt x="549" y="140"/>
                  </a:lnTo>
                  <a:lnTo>
                    <a:pt x="549" y="179"/>
                  </a:lnTo>
                  <a:close/>
                  <a:moveTo>
                    <a:pt x="549" y="271"/>
                  </a:moveTo>
                  <a:lnTo>
                    <a:pt x="437" y="271"/>
                  </a:lnTo>
                  <a:lnTo>
                    <a:pt x="437" y="232"/>
                  </a:lnTo>
                  <a:lnTo>
                    <a:pt x="549" y="232"/>
                  </a:lnTo>
                  <a:lnTo>
                    <a:pt x="549" y="271"/>
                  </a:lnTo>
                  <a:close/>
                  <a:moveTo>
                    <a:pt x="410" y="609"/>
                  </a:moveTo>
                  <a:lnTo>
                    <a:pt x="577" y="609"/>
                  </a:lnTo>
                  <a:lnTo>
                    <a:pt x="577" y="0"/>
                  </a:lnTo>
                  <a:lnTo>
                    <a:pt x="410" y="0"/>
                  </a:lnTo>
                  <a:lnTo>
                    <a:pt x="410" y="609"/>
                  </a:lnTo>
                  <a:close/>
                </a:path>
              </a:pathLst>
            </a:custGeom>
            <a:solidFill>
              <a:srgbClr val="FEFEFE"/>
            </a:solidFill>
            <a:ln>
              <a:noFill/>
            </a:ln>
          </p:spPr>
          <p:txBody>
            <a:bodyPr vert="horz" wrap="square" lIns="91440" tIns="45720" rIns="91440" bIns="45720" numCol="1" anchor="t" anchorCtr="0" compatLnSpc="1"/>
            <a:lstStyle/>
            <a:p>
              <a:endParaRPr lang="zh-CN" altLang="en-US">
                <a:solidFill>
                  <a:schemeClr val="accent2"/>
                </a:solidFill>
              </a:endParaRPr>
            </a:p>
          </p:txBody>
        </p:sp>
      </p:grpSp>
      <p:sp>
        <p:nvSpPr>
          <p:cNvPr id="6" name="e7d195523061f1c0"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hidden="1"/>
          <p:cNvSpPr txBox="1"/>
          <p:nvPr/>
        </p:nvSpPr>
        <p:spPr>
          <a:xfrm>
            <a:off x="-355600" y="1803400"/>
            <a:ext cx="293927" cy="1016000"/>
          </a:xfrm>
          <a:prstGeom prst="rect">
            <a:avLst/>
          </a:prstGeom>
          <a:noFill/>
        </p:spPr>
        <p:txBody>
          <a:bodyPr vert="wordArtVert" rtlCol="0">
            <a:spAutoFit/>
          </a:bodyPr>
          <a:lstStyle/>
          <a:p>
            <a:r>
              <a:rPr lang="en-US" altLang="zh-CN" sz="100"/>
              <a:t>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a:t>
            </a:r>
            <a:endParaRPr lang="zh-CN" altLang="en-US" sz="100"/>
          </a:p>
        </p:txBody>
      </p:sp>
      <p:sp>
        <p:nvSpPr>
          <p:cNvPr id="3" name="文本框 2"/>
          <p:cNvSpPr txBox="1"/>
          <p:nvPr/>
        </p:nvSpPr>
        <p:spPr>
          <a:xfrm>
            <a:off x="5302885" y="2488565"/>
            <a:ext cx="2308225" cy="768350"/>
          </a:xfrm>
          <a:prstGeom prst="rect">
            <a:avLst/>
          </a:prstGeom>
          <a:noFill/>
        </p:spPr>
        <p:txBody>
          <a:bodyPr wrap="square" rtlCol="0">
            <a:spAutoFit/>
          </a:bodyPr>
          <a:lstStyle/>
          <a:p>
            <a:r>
              <a:rPr lang="zh-CN" altLang="en-US" sz="4300" b="1" spc="300" dirty="0">
                <a:solidFill>
                  <a:srgbClr val="966481"/>
                </a:solidFill>
                <a:latin typeface="微软雅黑" panose="020B0503020204020204" pitchFamily="34" charset="-122"/>
                <a:ea typeface="微软雅黑" panose="020B0503020204020204" pitchFamily="34" charset="-122"/>
                <a:cs typeface="Kartika" panose="02020503030404060203" pitchFamily="18" charset="0"/>
              </a:rPr>
              <a:t>项目二</a:t>
            </a:r>
            <a:endParaRPr lang="zh-CN" altLang="en-US" sz="4400" b="1" dirty="0">
              <a:latin typeface="黑体" panose="02010609060101010101" pitchFamily="49" charset="-122"/>
              <a:ea typeface="黑体" panose="02010609060101010101" pitchFamily="49" charset="-122"/>
            </a:endParaRPr>
          </a:p>
        </p:txBody>
      </p:sp>
    </p:spTree>
    <p:extLst>
      <p:ext uri="{BB962C8B-B14F-4D97-AF65-F5344CB8AC3E}">
        <p14:creationId xmlns:p14="http://schemas.microsoft.com/office/powerpoint/2010/main" val="3350778559"/>
      </p:ext>
    </p:extLst>
  </p:cSld>
  <p:clrMapOvr>
    <a:masterClrMapping/>
  </p:clrMapOvr>
  <mc:AlternateContent xmlns:mc="http://schemas.openxmlformats.org/markup-compatibility/2006" xmlns:p14="http://schemas.microsoft.com/office/powerpoint/2010/main">
    <mc:Choice Requires="p14">
      <p:transition spd="slow" p14:dur="3000" advTm="0">
        <p14:shred/>
      </p:transition>
    </mc:Choice>
    <mc:Fallback xmlns="">
      <p:transition spd="slow"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44000" fill="hold" grpId="0" nodeType="withEffect">
                                  <p:stCondLst>
                                    <p:cond delay="0"/>
                                  </p:stCondLst>
                                  <p:childTnLst>
                                    <p:set>
                                      <p:cBhvr>
                                        <p:cTn id="6" dur="1" fill="hold">
                                          <p:stCondLst>
                                            <p:cond delay="0"/>
                                          </p:stCondLst>
                                        </p:cTn>
                                        <p:tgtEl>
                                          <p:spTgt spid="14"/>
                                        </p:tgtEl>
                                        <p:attrNameLst>
                                          <p:attrName>style.visibility</p:attrName>
                                        </p:attrNameLst>
                                      </p:cBhvr>
                                      <p:to>
                                        <p:strVal val="visible"/>
                                      </p:to>
                                    </p:set>
                                    <p:anim calcmode="lin" valueType="num">
                                      <p:cBhvr additive="base">
                                        <p:cTn id="7" dur="750" fill="hold"/>
                                        <p:tgtEl>
                                          <p:spTgt spid="14"/>
                                        </p:tgtEl>
                                        <p:attrNameLst>
                                          <p:attrName>ppt_x</p:attrName>
                                        </p:attrNameLst>
                                      </p:cBhvr>
                                      <p:tavLst>
                                        <p:tav tm="0">
                                          <p:val>
                                            <p:strVal val="0-#ppt_w/2"/>
                                          </p:val>
                                        </p:tav>
                                        <p:tav tm="100000">
                                          <p:val>
                                            <p:strVal val="#ppt_x"/>
                                          </p:val>
                                        </p:tav>
                                      </p:tavLst>
                                    </p:anim>
                                    <p:anim calcmode="lin" valueType="num">
                                      <p:cBhvr additive="base">
                                        <p:cTn id="8" dur="750" fill="hold"/>
                                        <p:tgtEl>
                                          <p:spTgt spid="14"/>
                                        </p:tgtEl>
                                        <p:attrNameLst>
                                          <p:attrName>ppt_y</p:attrName>
                                        </p:attrNameLst>
                                      </p:cBhvr>
                                      <p:tavLst>
                                        <p:tav tm="0">
                                          <p:val>
                                            <p:strVal val="#ppt_y"/>
                                          </p:val>
                                        </p:tav>
                                        <p:tav tm="100000">
                                          <p:val>
                                            <p:strVal val="#ppt_y"/>
                                          </p:val>
                                        </p:tav>
                                      </p:tavLst>
                                    </p:anim>
                                  </p:childTnLst>
                                </p:cTn>
                              </p:par>
                            </p:childTnLst>
                          </p:cTn>
                        </p:par>
                        <p:par>
                          <p:cTn id="9" fill="hold">
                            <p:stCondLst>
                              <p:cond delay="1000"/>
                            </p:stCondLst>
                            <p:childTnLst>
                              <p:par>
                                <p:cTn id="10" presetID="47" presetClass="entr" presetSubtype="0" fill="hold" nodeType="after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fade">
                                      <p:cBhvr>
                                        <p:cTn id="12" dur="1000"/>
                                        <p:tgtEl>
                                          <p:spTgt spid="5"/>
                                        </p:tgtEl>
                                      </p:cBhvr>
                                    </p:animEffect>
                                    <p:anim calcmode="lin" valueType="num">
                                      <p:cBhvr>
                                        <p:cTn id="13" dur="1000" fill="hold"/>
                                        <p:tgtEl>
                                          <p:spTgt spid="5"/>
                                        </p:tgtEl>
                                        <p:attrNameLst>
                                          <p:attrName>ppt_x</p:attrName>
                                        </p:attrNameLst>
                                      </p:cBhvr>
                                      <p:tavLst>
                                        <p:tav tm="0">
                                          <p:val>
                                            <p:strVal val="#ppt_x"/>
                                          </p:val>
                                        </p:tav>
                                        <p:tav tm="100000">
                                          <p:val>
                                            <p:strVal val="#ppt_x"/>
                                          </p:val>
                                        </p:tav>
                                      </p:tavLst>
                                    </p:anim>
                                    <p:anim calcmode="lin" valueType="num">
                                      <p:cBhvr>
                                        <p:cTn id="14" dur="1000" fill="hold"/>
                                        <p:tgtEl>
                                          <p:spTgt spid="5"/>
                                        </p:tgtEl>
                                        <p:attrNameLst>
                                          <p:attrName>ppt_y</p:attrName>
                                        </p:attrNameLst>
                                      </p:cBhvr>
                                      <p:tavLst>
                                        <p:tav tm="0">
                                          <p:val>
                                            <p:strVal val="#ppt_y-.1"/>
                                          </p:val>
                                        </p:tav>
                                        <p:tav tm="100000">
                                          <p:val>
                                            <p:strVal val="#ppt_y"/>
                                          </p:val>
                                        </p:tav>
                                      </p:tavLst>
                                    </p:anim>
                                  </p:childTnLst>
                                </p:cTn>
                              </p:par>
                            </p:childTnLst>
                          </p:cTn>
                        </p:par>
                        <p:par>
                          <p:cTn id="15" fill="hold">
                            <p:stCondLst>
                              <p:cond delay="2000"/>
                            </p:stCondLst>
                            <p:childTnLst>
                              <p:par>
                                <p:cTn id="16" presetID="50" presetClass="entr" presetSubtype="0" decel="100000" fill="hold" nodeType="afterEffect">
                                  <p:stCondLst>
                                    <p:cond delay="0"/>
                                  </p:stCondLst>
                                  <p:childTnLst>
                                    <p:set>
                                      <p:cBhvr>
                                        <p:cTn id="17" dur="1" fill="hold">
                                          <p:stCondLst>
                                            <p:cond delay="0"/>
                                          </p:stCondLst>
                                        </p:cTn>
                                        <p:tgtEl>
                                          <p:spTgt spid="28"/>
                                        </p:tgtEl>
                                        <p:attrNameLst>
                                          <p:attrName>style.visibility</p:attrName>
                                        </p:attrNameLst>
                                      </p:cBhvr>
                                      <p:to>
                                        <p:strVal val="visible"/>
                                      </p:to>
                                    </p:set>
                                    <p:anim calcmode="lin" valueType="num">
                                      <p:cBhvr>
                                        <p:cTn id="18" dur="1000" fill="hold"/>
                                        <p:tgtEl>
                                          <p:spTgt spid="28"/>
                                        </p:tgtEl>
                                        <p:attrNameLst>
                                          <p:attrName>ppt_w</p:attrName>
                                        </p:attrNameLst>
                                      </p:cBhvr>
                                      <p:tavLst>
                                        <p:tav tm="0">
                                          <p:val>
                                            <p:strVal val="#ppt_w+.3"/>
                                          </p:val>
                                        </p:tav>
                                        <p:tav tm="100000">
                                          <p:val>
                                            <p:strVal val="#ppt_w"/>
                                          </p:val>
                                        </p:tav>
                                      </p:tavLst>
                                    </p:anim>
                                    <p:anim calcmode="lin" valueType="num">
                                      <p:cBhvr>
                                        <p:cTn id="19" dur="1000" fill="hold"/>
                                        <p:tgtEl>
                                          <p:spTgt spid="28"/>
                                        </p:tgtEl>
                                        <p:attrNameLst>
                                          <p:attrName>ppt_h</p:attrName>
                                        </p:attrNameLst>
                                      </p:cBhvr>
                                      <p:tavLst>
                                        <p:tav tm="0">
                                          <p:val>
                                            <p:strVal val="#ppt_h"/>
                                          </p:val>
                                        </p:tav>
                                        <p:tav tm="100000">
                                          <p:val>
                                            <p:strVal val="#ppt_h"/>
                                          </p:val>
                                        </p:tav>
                                      </p:tavLst>
                                    </p:anim>
                                    <p:animEffect transition="in" filter="fade">
                                      <p:cBhvr>
                                        <p:cTn id="20" dur="1000"/>
                                        <p:tgtEl>
                                          <p:spTgt spid="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bldLvl="0" animBg="1"/>
    </p:bld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矩形 1"/>
          <p:cNvSpPr/>
          <p:nvPr/>
        </p:nvSpPr>
        <p:spPr>
          <a:xfrm>
            <a:off x="4763044" y="2414014"/>
            <a:ext cx="6487886" cy="2030095"/>
          </a:xfrm>
          <a:prstGeom prst="rect">
            <a:avLst/>
          </a:prstGeom>
        </p:spPr>
        <p:txBody>
          <a:bodyPr wrap="square">
            <a:spAutoFit/>
          </a:bodyPr>
          <a:lstStyle/>
          <a:p>
            <a:pPr>
              <a:lnSpc>
                <a:spcPct val="150000"/>
              </a:lnSpc>
            </a:pPr>
            <a:r>
              <a:rPr sz="2800" dirty="0">
                <a:latin typeface="楷体" panose="02010609060101010101" pitchFamily="49" charset="-122"/>
                <a:ea typeface="楷体" panose="02010609060101010101" pitchFamily="49" charset="-122"/>
              </a:rPr>
              <a:t>● 了解招聘的内外部环境分析</a:t>
            </a:r>
          </a:p>
          <a:p>
            <a:pPr>
              <a:lnSpc>
                <a:spcPct val="150000"/>
              </a:lnSpc>
            </a:pPr>
            <a:r>
              <a:rPr sz="2800" dirty="0">
                <a:latin typeface="楷体" panose="02010609060101010101" pitchFamily="49" charset="-122"/>
                <a:ea typeface="楷体" panose="02010609060101010101" pitchFamily="49" charset="-122"/>
              </a:rPr>
              <a:t>● 掌握岗位分析的内容、方法和步骤</a:t>
            </a:r>
          </a:p>
          <a:p>
            <a:pPr>
              <a:lnSpc>
                <a:spcPct val="150000"/>
              </a:lnSpc>
            </a:pPr>
            <a:r>
              <a:rPr sz="2800" dirty="0">
                <a:latin typeface="楷体" panose="02010609060101010101" pitchFamily="49" charset="-122"/>
                <a:ea typeface="楷体" panose="02010609060101010101" pitchFamily="49" charset="-122"/>
              </a:rPr>
              <a:t>● 掌握职务说明书的内容和编制</a:t>
            </a:r>
          </a:p>
        </p:txBody>
      </p:sp>
      <p:cxnSp>
        <p:nvCxnSpPr>
          <p:cNvPr id="4" name="直线连接符 3"/>
          <p:cNvCxnSpPr/>
          <p:nvPr/>
        </p:nvCxnSpPr>
        <p:spPr>
          <a:xfrm>
            <a:off x="4131129" y="1159329"/>
            <a:ext cx="0" cy="501287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5" name="组合 4"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GrpSpPr/>
          <p:nvPr/>
        </p:nvGrpSpPr>
        <p:grpSpPr>
          <a:xfrm>
            <a:off x="1253416" y="771469"/>
            <a:ext cx="2396391" cy="4167230"/>
            <a:chOff x="752634" y="1779108"/>
            <a:chExt cx="2396391" cy="4167230"/>
          </a:xfrm>
        </p:grpSpPr>
        <p:sp>
          <p:nvSpPr>
            <p:cNvPr id="6" name="圆角矩形 38"/>
            <p:cNvSpPr/>
            <p:nvPr/>
          </p:nvSpPr>
          <p:spPr>
            <a:xfrm rot="572624">
              <a:off x="1297576" y="1779108"/>
              <a:ext cx="1274792" cy="1256404"/>
            </a:xfrm>
            <a:custGeom>
              <a:avLst/>
              <a:gdLst/>
              <a:ahLst/>
              <a:cxnLst/>
              <a:rect l="l" t="t" r="r" b="b"/>
              <a:pathLst>
                <a:path w="1554798" h="1532371">
                  <a:moveTo>
                    <a:pt x="260464" y="73817"/>
                  </a:moveTo>
                  <a:cubicBezTo>
                    <a:pt x="306072" y="28209"/>
                    <a:pt x="369078" y="0"/>
                    <a:pt x="438674" y="0"/>
                  </a:cubicBezTo>
                  <a:lnTo>
                    <a:pt x="1302770" y="0"/>
                  </a:lnTo>
                  <a:cubicBezTo>
                    <a:pt x="1441961" y="0"/>
                    <a:pt x="1554798" y="112837"/>
                    <a:pt x="1554798" y="252028"/>
                  </a:cubicBezTo>
                  <a:lnTo>
                    <a:pt x="1554798" y="252029"/>
                  </a:lnTo>
                  <a:lnTo>
                    <a:pt x="1554798" y="1116125"/>
                  </a:lnTo>
                  <a:cubicBezTo>
                    <a:pt x="1554798" y="1255316"/>
                    <a:pt x="1441961" y="1368153"/>
                    <a:pt x="1302770" y="1368153"/>
                  </a:cubicBezTo>
                  <a:cubicBezTo>
                    <a:pt x="1163579" y="1368153"/>
                    <a:pt x="1050742" y="1255316"/>
                    <a:pt x="1050742" y="1116125"/>
                  </a:cubicBezTo>
                  <a:lnTo>
                    <a:pt x="1050742" y="860250"/>
                  </a:lnTo>
                  <a:cubicBezTo>
                    <a:pt x="1050311" y="861013"/>
                    <a:pt x="1049708" y="861600"/>
                    <a:pt x="1049101" y="862186"/>
                  </a:cubicBezTo>
                  <a:lnTo>
                    <a:pt x="426920" y="1461813"/>
                  </a:lnTo>
                  <a:cubicBezTo>
                    <a:pt x="326697" y="1558402"/>
                    <a:pt x="167149" y="1555457"/>
                    <a:pt x="70559" y="1455234"/>
                  </a:cubicBezTo>
                  <a:cubicBezTo>
                    <a:pt x="-26031" y="1355012"/>
                    <a:pt x="-23086" y="1195463"/>
                    <a:pt x="77137" y="1098874"/>
                  </a:cubicBezTo>
                  <a:lnTo>
                    <a:pt x="694328" y="504056"/>
                  </a:lnTo>
                  <a:lnTo>
                    <a:pt x="438674" y="504056"/>
                  </a:lnTo>
                  <a:cubicBezTo>
                    <a:pt x="299483" y="504056"/>
                    <a:pt x="186646" y="391219"/>
                    <a:pt x="186646" y="252028"/>
                  </a:cubicBezTo>
                  <a:cubicBezTo>
                    <a:pt x="186646" y="182432"/>
                    <a:pt x="214855" y="119426"/>
                    <a:pt x="260464" y="73817"/>
                  </a:cubicBezTo>
                  <a:close/>
                </a:path>
              </a:pathLst>
            </a:custGeom>
            <a:solidFill>
              <a:srgbClr val="365B7C"/>
            </a:solidFill>
            <a:ln w="19050">
              <a:gradFill>
                <a:gsLst>
                  <a:gs pos="89000">
                    <a:schemeClr val="bg1">
                      <a:lumMod val="85000"/>
                    </a:schemeClr>
                  </a:gs>
                  <a:gs pos="0">
                    <a:schemeClr val="bg1"/>
                  </a:gs>
                </a:gsLst>
                <a:lin ang="7200000" scaled="0"/>
              </a:gradFill>
            </a:ln>
            <a:effectLst>
              <a:outerShdw blurRad="254000" dist="127000" dir="8160000" algn="tr" rotWithShape="0">
                <a:prstClr val="black">
                  <a:alpha val="34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 name="圆角矩形 6"/>
            <p:cNvSpPr/>
            <p:nvPr/>
          </p:nvSpPr>
          <p:spPr>
            <a:xfrm>
              <a:off x="752634" y="3115798"/>
              <a:ext cx="2304256" cy="2830540"/>
            </a:xfrm>
            <a:prstGeom prst="roundRect">
              <a:avLst>
                <a:gd name="adj" fmla="val 6909"/>
              </a:avLst>
            </a:prstGeom>
            <a:solidFill>
              <a:srgbClr val="EFEFEF"/>
            </a:solidFill>
            <a:ln w="19050">
              <a:gradFill>
                <a:gsLst>
                  <a:gs pos="89000">
                    <a:schemeClr val="bg1">
                      <a:lumMod val="85000"/>
                    </a:schemeClr>
                  </a:gs>
                  <a:gs pos="0">
                    <a:schemeClr val="bg1"/>
                  </a:gs>
                </a:gsLst>
                <a:lin ang="7200000" scaled="0"/>
              </a:gradFill>
            </a:ln>
            <a:effectLst>
              <a:outerShdw blurRad="254000" dist="127000" dir="8160000" algn="tr" rotWithShape="0">
                <a:prstClr val="black">
                  <a:alpha val="34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8" name="组合 7"/>
            <p:cNvGrpSpPr/>
            <p:nvPr/>
          </p:nvGrpSpPr>
          <p:grpSpPr>
            <a:xfrm rot="16200000">
              <a:off x="2087525" y="3024024"/>
              <a:ext cx="441397" cy="58863"/>
              <a:chOff x="2975753" y="1851670"/>
              <a:chExt cx="539968" cy="72008"/>
            </a:xfrm>
          </p:grpSpPr>
          <p:sp>
            <p:nvSpPr>
              <p:cNvPr id="16" name="椭圆 15"/>
              <p:cNvSpPr/>
              <p:nvPr/>
            </p:nvSpPr>
            <p:spPr>
              <a:xfrm>
                <a:off x="2975753" y="1851670"/>
                <a:ext cx="72008" cy="72008"/>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 name="椭圆 16"/>
              <p:cNvSpPr/>
              <p:nvPr/>
            </p:nvSpPr>
            <p:spPr>
              <a:xfrm>
                <a:off x="3443713" y="1851670"/>
                <a:ext cx="72008" cy="72008"/>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8" name="圆角矩形 17"/>
              <p:cNvSpPr/>
              <p:nvPr/>
            </p:nvSpPr>
            <p:spPr>
              <a:xfrm>
                <a:off x="3011757" y="1864814"/>
                <a:ext cx="467960" cy="45719"/>
              </a:xfrm>
              <a:prstGeom prst="roundRect">
                <a:avLst>
                  <a:gd name="adj" fmla="val 50000"/>
                </a:avLst>
              </a:prstGeom>
              <a:gradFill>
                <a:gsLst>
                  <a:gs pos="0">
                    <a:schemeClr val="bg1">
                      <a:lumMod val="75000"/>
                    </a:schemeClr>
                  </a:gs>
                  <a:gs pos="50000">
                    <a:schemeClr val="bg1">
                      <a:lumMod val="95000"/>
                    </a:schemeClr>
                  </a:gs>
                  <a:gs pos="100000">
                    <a:schemeClr val="bg1">
                      <a:lumMod val="75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9" name="组合 8"/>
            <p:cNvGrpSpPr/>
            <p:nvPr/>
          </p:nvGrpSpPr>
          <p:grpSpPr>
            <a:xfrm rot="16200000">
              <a:off x="1203997" y="3024024"/>
              <a:ext cx="441397" cy="58863"/>
              <a:chOff x="2975753" y="1851670"/>
              <a:chExt cx="539968" cy="72008"/>
            </a:xfrm>
          </p:grpSpPr>
          <p:sp>
            <p:nvSpPr>
              <p:cNvPr id="13" name="椭圆 12"/>
              <p:cNvSpPr/>
              <p:nvPr/>
            </p:nvSpPr>
            <p:spPr>
              <a:xfrm>
                <a:off x="2975753" y="1851670"/>
                <a:ext cx="72008" cy="72008"/>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 name="椭圆 13"/>
              <p:cNvSpPr/>
              <p:nvPr/>
            </p:nvSpPr>
            <p:spPr>
              <a:xfrm>
                <a:off x="3443713" y="1851670"/>
                <a:ext cx="72008" cy="72008"/>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 name="圆角矩形 14"/>
              <p:cNvSpPr/>
              <p:nvPr/>
            </p:nvSpPr>
            <p:spPr>
              <a:xfrm>
                <a:off x="3011757" y="1864814"/>
                <a:ext cx="467960" cy="45719"/>
              </a:xfrm>
              <a:prstGeom prst="roundRect">
                <a:avLst>
                  <a:gd name="adj" fmla="val 50000"/>
                </a:avLst>
              </a:prstGeom>
              <a:gradFill>
                <a:gsLst>
                  <a:gs pos="0">
                    <a:schemeClr val="bg1">
                      <a:lumMod val="75000"/>
                    </a:schemeClr>
                  </a:gs>
                  <a:gs pos="50000">
                    <a:schemeClr val="bg1">
                      <a:lumMod val="95000"/>
                    </a:schemeClr>
                  </a:gs>
                  <a:gs pos="100000">
                    <a:schemeClr val="bg1">
                      <a:lumMod val="75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10" name="TextBox 53"/>
            <p:cNvSpPr txBox="1"/>
            <p:nvPr/>
          </p:nvSpPr>
          <p:spPr>
            <a:xfrm>
              <a:off x="1865412" y="1988825"/>
              <a:ext cx="660794" cy="461665"/>
            </a:xfrm>
            <a:prstGeom prst="rect">
              <a:avLst/>
            </a:prstGeom>
            <a:noFill/>
          </p:spPr>
          <p:txBody>
            <a:bodyPr wrap="square" rtlCol="0">
              <a:spAutoFit/>
            </a:bodyPr>
            <a:lstStyle/>
            <a:p>
              <a:pPr algn="ctr"/>
              <a:endParaRPr lang="zh-CN" altLang="en-US" sz="2400" b="1" dirty="0">
                <a:solidFill>
                  <a:schemeClr val="bg1"/>
                </a:solidFill>
                <a:latin typeface="Arial" panose="020B0604020202020204" pitchFamily="34" charset="0"/>
                <a:cs typeface="Arial" panose="020B0604020202020204" pitchFamily="34" charset="0"/>
              </a:endParaRPr>
            </a:p>
          </p:txBody>
        </p:sp>
        <p:sp>
          <p:nvSpPr>
            <p:cNvPr id="12" name="Rectangle 42"/>
            <p:cNvSpPr/>
            <p:nvPr/>
          </p:nvSpPr>
          <p:spPr>
            <a:xfrm flipH="1">
              <a:off x="1188839" y="3687699"/>
              <a:ext cx="1960186" cy="1703437"/>
            </a:xfrm>
            <a:prstGeom prst="rect">
              <a:avLst/>
            </a:prstGeom>
            <a:noFill/>
            <a:ln w="12700" cap="flat" cmpd="sng" algn="ctr">
              <a:noFill/>
              <a:prstDash val="solid"/>
            </a:ln>
            <a:effectLst/>
          </p:spPr>
          <p:txBody>
            <a:bodyPr lIns="91440" tIns="0" rIns="91440" bIns="0" rtlCol="0" anchor="t"/>
            <a:lstStyle/>
            <a:p>
              <a:pPr>
                <a:defRPr/>
              </a:pPr>
              <a:r>
                <a:rPr lang="zh-CN" altLang="en-US" sz="4800" kern="0" dirty="0">
                  <a:solidFill>
                    <a:schemeClr val="tx1">
                      <a:lumMod val="65000"/>
                      <a:lumOff val="35000"/>
                    </a:schemeClr>
                  </a:solidFill>
                  <a:latin typeface="楷体" panose="02010609060101010101" pitchFamily="49" charset="-122"/>
                  <a:ea typeface="楷体" panose="02010609060101010101" pitchFamily="49" charset="-122"/>
                  <a:cs typeface="Arial" panose="020B0604020202020204" pitchFamily="34" charset="0"/>
                </a:rPr>
                <a:t>学习目标</a:t>
              </a:r>
              <a:endParaRPr lang="en-US" altLang="zh-CN" sz="4800" kern="0" dirty="0">
                <a:solidFill>
                  <a:schemeClr val="tx1">
                    <a:lumMod val="65000"/>
                    <a:lumOff val="35000"/>
                  </a:schemeClr>
                </a:solidFill>
                <a:latin typeface="楷体" panose="02010609060101010101" pitchFamily="49" charset="-122"/>
                <a:ea typeface="楷体" panose="02010609060101010101" pitchFamily="49" charset="-122"/>
                <a:cs typeface="Arial" panose="020B0604020202020204" pitchFamily="34" charset="0"/>
              </a:endParaRPr>
            </a:p>
            <a:p>
              <a:pPr>
                <a:defRPr/>
              </a:pPr>
              <a:endParaRPr lang="en-US" sz="4800" kern="0" dirty="0">
                <a:solidFill>
                  <a:schemeClr val="tx1">
                    <a:lumMod val="65000"/>
                    <a:lumOff val="35000"/>
                  </a:schemeClr>
                </a:solidFill>
                <a:latin typeface="楷体" panose="02010609060101010101" pitchFamily="49" charset="-122"/>
                <a:ea typeface="楷体" panose="02010609060101010101" pitchFamily="49" charset="-122"/>
                <a:cs typeface="Arial" panose="020B0604020202020204" pitchFamily="34" charset="0"/>
              </a:endParaRPr>
            </a:p>
          </p:txBody>
        </p:sp>
      </p:grpSp>
    </p:spTree>
    <p:extLst>
      <p:ext uri="{BB962C8B-B14F-4D97-AF65-F5344CB8AC3E}">
        <p14:creationId xmlns:p14="http://schemas.microsoft.com/office/powerpoint/2010/main" val="61181166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44000" fill="hold"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750" fill="hold"/>
                                        <p:tgtEl>
                                          <p:spTgt spid="5"/>
                                        </p:tgtEl>
                                        <p:attrNameLst>
                                          <p:attrName>ppt_x</p:attrName>
                                        </p:attrNameLst>
                                      </p:cBhvr>
                                      <p:tavLst>
                                        <p:tav tm="0">
                                          <p:val>
                                            <p:strVal val="#ppt_x"/>
                                          </p:val>
                                        </p:tav>
                                        <p:tav tm="100000">
                                          <p:val>
                                            <p:strVal val="#ppt_x"/>
                                          </p:val>
                                        </p:tav>
                                      </p:tavLst>
                                    </p:anim>
                                    <p:anim calcmode="lin" valueType="num">
                                      <p:cBhvr additive="base">
                                        <p:cTn id="8" dur="75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7" name="组合 16"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GrpSpPr/>
          <p:nvPr/>
        </p:nvGrpSpPr>
        <p:grpSpPr>
          <a:xfrm>
            <a:off x="242400" y="42668"/>
            <a:ext cx="1891633" cy="1891633"/>
            <a:chOff x="831765" y="1948847"/>
            <a:chExt cx="1891633" cy="1891633"/>
          </a:xfrm>
        </p:grpSpPr>
        <p:grpSp>
          <p:nvGrpSpPr>
            <p:cNvPr id="18" name="组合 17"/>
            <p:cNvGrpSpPr/>
            <p:nvPr/>
          </p:nvGrpSpPr>
          <p:grpSpPr>
            <a:xfrm>
              <a:off x="831765" y="1948847"/>
              <a:ext cx="1891633" cy="1891633"/>
              <a:chOff x="1375509" y="1976984"/>
              <a:chExt cx="2018000" cy="2018000"/>
            </a:xfrm>
          </p:grpSpPr>
          <p:sp>
            <p:nvSpPr>
              <p:cNvPr id="21" name="椭圆 20" descr="e7d195523061f1c0deeec63e560781cfd59afb0ea006f2a87ABB68BF51EA6619813959095094C18C62A12F549504892A4AAA8C1554C6663626E05CA27F281A14E6983772AFC3FB97135759321DEA3D709AACD122C08E6ED1C77BAD4A88EF4CD28A80260D8F97957F436F83C1F553EF0169027D0DBFA7A77088E1513DBDFC101C4B4DFF310B01A5021663E46B6BC2AAB5"/>
              <p:cNvSpPr>
                <a:spLocks noChangeAspect="1"/>
              </p:cNvSpPr>
              <p:nvPr/>
            </p:nvSpPr>
            <p:spPr>
              <a:xfrm>
                <a:off x="1375509" y="1976984"/>
                <a:ext cx="2018000" cy="2018000"/>
              </a:xfrm>
              <a:prstGeom prst="ellipse">
                <a:avLst/>
              </a:prstGeom>
              <a:gradFill>
                <a:gsLst>
                  <a:gs pos="0">
                    <a:schemeClr val="bg1"/>
                  </a:gs>
                  <a:gs pos="100000">
                    <a:srgbClr val="C7C7C7"/>
                  </a:gs>
                </a:gsLst>
                <a:lin ang="13200000" scaled="0"/>
              </a:gradFill>
              <a:ln w="22225">
                <a:solidFill>
                  <a:schemeClr val="bg1"/>
                </a:solidFill>
              </a:ln>
              <a:effectLst>
                <a:outerShdw blurRad="393700" dist="1270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2" name="任意多边形 16"/>
              <p:cNvSpPr/>
              <p:nvPr/>
            </p:nvSpPr>
            <p:spPr>
              <a:xfrm rot="5400000">
                <a:off x="1220020" y="2637800"/>
                <a:ext cx="1007034" cy="694933"/>
              </a:xfrm>
              <a:custGeom>
                <a:avLst/>
                <a:gdLst>
                  <a:gd name="connsiteX0" fmla="*/ 0 w 1007034"/>
                  <a:gd name="connsiteY0" fmla="*/ 555348 h 694933"/>
                  <a:gd name="connsiteX1" fmla="*/ 322102 w 1007034"/>
                  <a:gd name="connsiteY1" fmla="*/ 0 h 694933"/>
                  <a:gd name="connsiteX2" fmla="*/ 392164 w 1007034"/>
                  <a:gd name="connsiteY2" fmla="*/ 21748 h 694933"/>
                  <a:gd name="connsiteX3" fmla="*/ 503517 w 1007034"/>
                  <a:gd name="connsiteY3" fmla="*/ 32974 h 694933"/>
                  <a:gd name="connsiteX4" fmla="*/ 614869 w 1007034"/>
                  <a:gd name="connsiteY4" fmla="*/ 21748 h 694933"/>
                  <a:gd name="connsiteX5" fmla="*/ 684932 w 1007034"/>
                  <a:gd name="connsiteY5" fmla="*/ 0 h 694933"/>
                  <a:gd name="connsiteX6" fmla="*/ 1007034 w 1007034"/>
                  <a:gd name="connsiteY6" fmla="*/ 555347 h 694933"/>
                  <a:gd name="connsiteX7" fmla="*/ 895766 w 1007034"/>
                  <a:gd name="connsiteY7" fmla="*/ 615742 h 694933"/>
                  <a:gd name="connsiteX8" fmla="*/ 503516 w 1007034"/>
                  <a:gd name="connsiteY8" fmla="*/ 694933 h 694933"/>
                  <a:gd name="connsiteX9" fmla="*/ 111266 w 1007034"/>
                  <a:gd name="connsiteY9" fmla="*/ 615742 h 694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07034" h="694933">
                    <a:moveTo>
                      <a:pt x="0" y="555348"/>
                    </a:moveTo>
                    <a:lnTo>
                      <a:pt x="322102" y="0"/>
                    </a:lnTo>
                    <a:lnTo>
                      <a:pt x="392164" y="21748"/>
                    </a:lnTo>
                    <a:cubicBezTo>
                      <a:pt x="428132" y="29108"/>
                      <a:pt x="465373" y="32974"/>
                      <a:pt x="503517" y="32974"/>
                    </a:cubicBezTo>
                    <a:cubicBezTo>
                      <a:pt x="541660" y="32974"/>
                      <a:pt x="578901" y="29108"/>
                      <a:pt x="614869" y="21748"/>
                    </a:cubicBezTo>
                    <a:lnTo>
                      <a:pt x="684932" y="0"/>
                    </a:lnTo>
                    <a:lnTo>
                      <a:pt x="1007034" y="555347"/>
                    </a:lnTo>
                    <a:lnTo>
                      <a:pt x="895766" y="615742"/>
                    </a:lnTo>
                    <a:cubicBezTo>
                      <a:pt x="775204" y="666735"/>
                      <a:pt x="642653" y="694933"/>
                      <a:pt x="503516" y="694933"/>
                    </a:cubicBezTo>
                    <a:cubicBezTo>
                      <a:pt x="364379" y="694933"/>
                      <a:pt x="231828" y="666735"/>
                      <a:pt x="111266" y="615742"/>
                    </a:cubicBezTo>
                    <a:close/>
                  </a:path>
                </a:pathLst>
              </a:custGeom>
              <a:solidFill>
                <a:srgbClr val="365B7C"/>
              </a:solidFill>
              <a:ln>
                <a:noFill/>
              </a:ln>
              <a:effectLst>
                <a:innerShdw blurRad="63500" dist="381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20" name="Freeform 48"/>
            <p:cNvSpPr>
              <a:spLocks noEditPoints="1"/>
            </p:cNvSpPr>
            <p:nvPr/>
          </p:nvSpPr>
          <p:spPr bwMode="auto">
            <a:xfrm>
              <a:off x="1822373" y="2622634"/>
              <a:ext cx="490056" cy="469081"/>
            </a:xfrm>
            <a:custGeom>
              <a:avLst/>
              <a:gdLst>
                <a:gd name="T0" fmla="*/ 419 w 628"/>
                <a:gd name="T1" fmla="*/ 232 h 600"/>
                <a:gd name="T2" fmla="*/ 411 w 628"/>
                <a:gd name="T3" fmla="*/ 249 h 600"/>
                <a:gd name="T4" fmla="*/ 408 w 628"/>
                <a:gd name="T5" fmla="*/ 261 h 600"/>
                <a:gd name="T6" fmla="*/ 409 w 628"/>
                <a:gd name="T7" fmla="*/ 283 h 600"/>
                <a:gd name="T8" fmla="*/ 417 w 628"/>
                <a:gd name="T9" fmla="*/ 304 h 600"/>
                <a:gd name="T10" fmla="*/ 424 w 628"/>
                <a:gd name="T11" fmla="*/ 315 h 600"/>
                <a:gd name="T12" fmla="*/ 441 w 628"/>
                <a:gd name="T13" fmla="*/ 330 h 600"/>
                <a:gd name="T14" fmla="*/ 453 w 628"/>
                <a:gd name="T15" fmla="*/ 335 h 600"/>
                <a:gd name="T16" fmla="*/ 478 w 628"/>
                <a:gd name="T17" fmla="*/ 200 h 600"/>
                <a:gd name="T18" fmla="*/ 449 w 628"/>
                <a:gd name="T19" fmla="*/ 206 h 600"/>
                <a:gd name="T20" fmla="*/ 433 w 628"/>
                <a:gd name="T21" fmla="*/ 216 h 600"/>
                <a:gd name="T22" fmla="*/ 425 w 628"/>
                <a:gd name="T23" fmla="*/ 224 h 600"/>
                <a:gd name="T24" fmla="*/ 384 w 628"/>
                <a:gd name="T25" fmla="*/ 70 h 600"/>
                <a:gd name="T26" fmla="*/ 314 w 628"/>
                <a:gd name="T27" fmla="*/ 140 h 600"/>
                <a:gd name="T28" fmla="*/ 379 w 628"/>
                <a:gd name="T29" fmla="*/ 283 h 600"/>
                <a:gd name="T30" fmla="*/ 379 w 628"/>
                <a:gd name="T31" fmla="*/ 254 h 600"/>
                <a:gd name="T32" fmla="*/ 359 w 628"/>
                <a:gd name="T33" fmla="*/ 154 h 600"/>
                <a:gd name="T34" fmla="*/ 250 w 628"/>
                <a:gd name="T35" fmla="*/ 270 h 600"/>
                <a:gd name="T36" fmla="*/ 314 w 628"/>
                <a:gd name="T37" fmla="*/ 396 h 600"/>
                <a:gd name="T38" fmla="*/ 282 w 628"/>
                <a:gd name="T39" fmla="*/ 400 h 600"/>
                <a:gd name="T40" fmla="*/ 267 w 628"/>
                <a:gd name="T41" fmla="*/ 382 h 600"/>
                <a:gd name="T42" fmla="*/ 257 w 628"/>
                <a:gd name="T43" fmla="*/ 374 h 600"/>
                <a:gd name="T44" fmla="*/ 214 w 628"/>
                <a:gd name="T45" fmla="*/ 356 h 600"/>
                <a:gd name="T46" fmla="*/ 195 w 628"/>
                <a:gd name="T47" fmla="*/ 354 h 600"/>
                <a:gd name="T48" fmla="*/ 0 w 628"/>
                <a:gd name="T49" fmla="*/ 600 h 600"/>
                <a:gd name="T50" fmla="*/ 83 w 628"/>
                <a:gd name="T51" fmla="*/ 454 h 600"/>
                <a:gd name="T52" fmla="*/ 216 w 628"/>
                <a:gd name="T53" fmla="*/ 454 h 600"/>
                <a:gd name="T54" fmla="*/ 301 w 628"/>
                <a:gd name="T55" fmla="*/ 600 h 600"/>
                <a:gd name="T56" fmla="*/ 282 w 628"/>
                <a:gd name="T57" fmla="*/ 400 h 600"/>
                <a:gd name="T58" fmla="*/ 433 w 628"/>
                <a:gd name="T59" fmla="*/ 354 h 600"/>
                <a:gd name="T60" fmla="*/ 413 w 628"/>
                <a:gd name="T61" fmla="*/ 356 h 600"/>
                <a:gd name="T62" fmla="*/ 361 w 628"/>
                <a:gd name="T63" fmla="*/ 382 h 600"/>
                <a:gd name="T64" fmla="*/ 353 w 628"/>
                <a:gd name="T65" fmla="*/ 391 h 600"/>
                <a:gd name="T66" fmla="*/ 389 w 628"/>
                <a:gd name="T67" fmla="*/ 600 h 600"/>
                <a:gd name="T68" fmla="*/ 410 w 628"/>
                <a:gd name="T69" fmla="*/ 600 h 600"/>
                <a:gd name="T70" fmla="*/ 564 w 628"/>
                <a:gd name="T71" fmla="*/ 454 h 600"/>
                <a:gd name="T72" fmla="*/ 628 w 628"/>
                <a:gd name="T73" fmla="*/ 460 h 600"/>
                <a:gd name="T74" fmla="*/ 151 w 628"/>
                <a:gd name="T75" fmla="*/ 340 h 600"/>
                <a:gd name="T76" fmla="*/ 186 w 628"/>
                <a:gd name="T77" fmla="*/ 330 h 600"/>
                <a:gd name="T78" fmla="*/ 196 w 628"/>
                <a:gd name="T79" fmla="*/ 323 h 600"/>
                <a:gd name="T80" fmla="*/ 216 w 628"/>
                <a:gd name="T81" fmla="*/ 295 h 600"/>
                <a:gd name="T82" fmla="*/ 219 w 628"/>
                <a:gd name="T83" fmla="*/ 281 h 600"/>
                <a:gd name="T84" fmla="*/ 219 w 628"/>
                <a:gd name="T85" fmla="*/ 258 h 600"/>
                <a:gd name="T86" fmla="*/ 214 w 628"/>
                <a:gd name="T87" fmla="*/ 241 h 600"/>
                <a:gd name="T88" fmla="*/ 208 w 628"/>
                <a:gd name="T89" fmla="*/ 231 h 600"/>
                <a:gd name="T90" fmla="*/ 195 w 628"/>
                <a:gd name="T91" fmla="*/ 217 h 600"/>
                <a:gd name="T92" fmla="*/ 186 w 628"/>
                <a:gd name="T93" fmla="*/ 210 h 600"/>
                <a:gd name="T94" fmla="*/ 151 w 628"/>
                <a:gd name="T95" fmla="*/ 200 h 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28" h="600">
                  <a:moveTo>
                    <a:pt x="425" y="224"/>
                  </a:moveTo>
                  <a:cubicBezTo>
                    <a:pt x="423" y="226"/>
                    <a:pt x="421" y="229"/>
                    <a:pt x="420" y="231"/>
                  </a:cubicBezTo>
                  <a:cubicBezTo>
                    <a:pt x="419" y="231"/>
                    <a:pt x="419" y="232"/>
                    <a:pt x="419" y="232"/>
                  </a:cubicBezTo>
                  <a:cubicBezTo>
                    <a:pt x="418" y="234"/>
                    <a:pt x="416" y="236"/>
                    <a:pt x="415" y="239"/>
                  </a:cubicBezTo>
                  <a:cubicBezTo>
                    <a:pt x="415" y="240"/>
                    <a:pt x="414" y="240"/>
                    <a:pt x="414" y="241"/>
                  </a:cubicBezTo>
                  <a:cubicBezTo>
                    <a:pt x="413" y="244"/>
                    <a:pt x="412" y="246"/>
                    <a:pt x="411" y="249"/>
                  </a:cubicBezTo>
                  <a:cubicBezTo>
                    <a:pt x="411" y="249"/>
                    <a:pt x="411" y="250"/>
                    <a:pt x="411" y="250"/>
                  </a:cubicBezTo>
                  <a:cubicBezTo>
                    <a:pt x="410" y="253"/>
                    <a:pt x="409" y="255"/>
                    <a:pt x="409" y="258"/>
                  </a:cubicBezTo>
                  <a:cubicBezTo>
                    <a:pt x="409" y="259"/>
                    <a:pt x="409" y="260"/>
                    <a:pt x="408" y="261"/>
                  </a:cubicBezTo>
                  <a:cubicBezTo>
                    <a:pt x="408" y="264"/>
                    <a:pt x="408" y="267"/>
                    <a:pt x="408" y="270"/>
                  </a:cubicBezTo>
                  <a:cubicBezTo>
                    <a:pt x="408" y="274"/>
                    <a:pt x="408" y="278"/>
                    <a:pt x="409" y="281"/>
                  </a:cubicBezTo>
                  <a:cubicBezTo>
                    <a:pt x="409" y="282"/>
                    <a:pt x="409" y="283"/>
                    <a:pt x="409" y="283"/>
                  </a:cubicBezTo>
                  <a:cubicBezTo>
                    <a:pt x="410" y="287"/>
                    <a:pt x="411" y="290"/>
                    <a:pt x="412" y="293"/>
                  </a:cubicBezTo>
                  <a:cubicBezTo>
                    <a:pt x="412" y="294"/>
                    <a:pt x="412" y="294"/>
                    <a:pt x="412" y="295"/>
                  </a:cubicBezTo>
                  <a:cubicBezTo>
                    <a:pt x="414" y="298"/>
                    <a:pt x="415" y="301"/>
                    <a:pt x="417" y="304"/>
                  </a:cubicBezTo>
                  <a:cubicBezTo>
                    <a:pt x="417" y="305"/>
                    <a:pt x="417" y="305"/>
                    <a:pt x="418" y="306"/>
                  </a:cubicBezTo>
                  <a:cubicBezTo>
                    <a:pt x="420" y="309"/>
                    <a:pt x="422" y="312"/>
                    <a:pt x="424" y="315"/>
                  </a:cubicBezTo>
                  <a:cubicBezTo>
                    <a:pt x="424" y="315"/>
                    <a:pt x="424" y="315"/>
                    <a:pt x="424" y="315"/>
                  </a:cubicBezTo>
                  <a:cubicBezTo>
                    <a:pt x="427" y="318"/>
                    <a:pt x="429" y="320"/>
                    <a:pt x="432" y="323"/>
                  </a:cubicBezTo>
                  <a:cubicBezTo>
                    <a:pt x="432" y="323"/>
                    <a:pt x="432" y="323"/>
                    <a:pt x="432" y="323"/>
                  </a:cubicBezTo>
                  <a:cubicBezTo>
                    <a:pt x="435" y="326"/>
                    <a:pt x="438" y="328"/>
                    <a:pt x="441" y="330"/>
                  </a:cubicBezTo>
                  <a:cubicBezTo>
                    <a:pt x="442" y="330"/>
                    <a:pt x="442" y="330"/>
                    <a:pt x="442" y="330"/>
                  </a:cubicBezTo>
                  <a:cubicBezTo>
                    <a:pt x="446" y="332"/>
                    <a:pt x="449" y="334"/>
                    <a:pt x="452" y="335"/>
                  </a:cubicBezTo>
                  <a:cubicBezTo>
                    <a:pt x="453" y="335"/>
                    <a:pt x="453" y="335"/>
                    <a:pt x="453" y="335"/>
                  </a:cubicBezTo>
                  <a:cubicBezTo>
                    <a:pt x="461" y="338"/>
                    <a:pt x="469" y="340"/>
                    <a:pt x="478" y="340"/>
                  </a:cubicBezTo>
                  <a:cubicBezTo>
                    <a:pt x="516" y="340"/>
                    <a:pt x="547" y="309"/>
                    <a:pt x="547" y="270"/>
                  </a:cubicBezTo>
                  <a:cubicBezTo>
                    <a:pt x="547" y="231"/>
                    <a:pt x="516" y="200"/>
                    <a:pt x="478" y="200"/>
                  </a:cubicBezTo>
                  <a:cubicBezTo>
                    <a:pt x="468" y="200"/>
                    <a:pt x="458" y="202"/>
                    <a:pt x="450" y="206"/>
                  </a:cubicBezTo>
                  <a:cubicBezTo>
                    <a:pt x="450" y="206"/>
                    <a:pt x="450" y="206"/>
                    <a:pt x="450" y="206"/>
                  </a:cubicBezTo>
                  <a:cubicBezTo>
                    <a:pt x="449" y="206"/>
                    <a:pt x="449" y="206"/>
                    <a:pt x="449" y="206"/>
                  </a:cubicBezTo>
                  <a:cubicBezTo>
                    <a:pt x="446" y="208"/>
                    <a:pt x="444" y="209"/>
                    <a:pt x="442" y="210"/>
                  </a:cubicBezTo>
                  <a:cubicBezTo>
                    <a:pt x="441" y="210"/>
                    <a:pt x="441" y="211"/>
                    <a:pt x="440" y="211"/>
                  </a:cubicBezTo>
                  <a:cubicBezTo>
                    <a:pt x="438" y="213"/>
                    <a:pt x="435" y="215"/>
                    <a:pt x="433" y="216"/>
                  </a:cubicBezTo>
                  <a:cubicBezTo>
                    <a:pt x="433" y="217"/>
                    <a:pt x="432" y="217"/>
                    <a:pt x="432" y="217"/>
                  </a:cubicBezTo>
                  <a:cubicBezTo>
                    <a:pt x="430" y="219"/>
                    <a:pt x="428" y="221"/>
                    <a:pt x="426" y="223"/>
                  </a:cubicBezTo>
                  <a:cubicBezTo>
                    <a:pt x="426" y="223"/>
                    <a:pt x="425" y="224"/>
                    <a:pt x="425" y="224"/>
                  </a:cubicBezTo>
                  <a:close/>
                  <a:moveTo>
                    <a:pt x="314" y="140"/>
                  </a:moveTo>
                  <a:lnTo>
                    <a:pt x="314" y="140"/>
                  </a:lnTo>
                  <a:cubicBezTo>
                    <a:pt x="353" y="140"/>
                    <a:pt x="384" y="108"/>
                    <a:pt x="384" y="70"/>
                  </a:cubicBezTo>
                  <a:cubicBezTo>
                    <a:pt x="384" y="31"/>
                    <a:pt x="353" y="0"/>
                    <a:pt x="314" y="0"/>
                  </a:cubicBezTo>
                  <a:cubicBezTo>
                    <a:pt x="275" y="0"/>
                    <a:pt x="244" y="31"/>
                    <a:pt x="244" y="70"/>
                  </a:cubicBezTo>
                  <a:cubicBezTo>
                    <a:pt x="244" y="108"/>
                    <a:pt x="275" y="140"/>
                    <a:pt x="314" y="140"/>
                  </a:cubicBezTo>
                  <a:close/>
                  <a:moveTo>
                    <a:pt x="379" y="336"/>
                  </a:moveTo>
                  <a:lnTo>
                    <a:pt x="379" y="336"/>
                  </a:lnTo>
                  <a:lnTo>
                    <a:pt x="379" y="283"/>
                  </a:lnTo>
                  <a:cubicBezTo>
                    <a:pt x="379" y="279"/>
                    <a:pt x="378" y="274"/>
                    <a:pt x="378" y="270"/>
                  </a:cubicBezTo>
                  <a:cubicBezTo>
                    <a:pt x="378" y="266"/>
                    <a:pt x="379" y="262"/>
                    <a:pt x="379" y="257"/>
                  </a:cubicBezTo>
                  <a:lnTo>
                    <a:pt x="379" y="254"/>
                  </a:lnTo>
                  <a:lnTo>
                    <a:pt x="380" y="254"/>
                  </a:lnTo>
                  <a:cubicBezTo>
                    <a:pt x="385" y="223"/>
                    <a:pt x="404" y="197"/>
                    <a:pt x="431" y="183"/>
                  </a:cubicBezTo>
                  <a:cubicBezTo>
                    <a:pt x="412" y="165"/>
                    <a:pt x="387" y="154"/>
                    <a:pt x="359" y="154"/>
                  </a:cubicBezTo>
                  <a:lnTo>
                    <a:pt x="269" y="154"/>
                  </a:lnTo>
                  <a:cubicBezTo>
                    <a:pt x="241" y="154"/>
                    <a:pt x="216" y="165"/>
                    <a:pt x="197" y="183"/>
                  </a:cubicBezTo>
                  <a:cubicBezTo>
                    <a:pt x="228" y="199"/>
                    <a:pt x="250" y="232"/>
                    <a:pt x="250" y="270"/>
                  </a:cubicBezTo>
                  <a:cubicBezTo>
                    <a:pt x="250" y="278"/>
                    <a:pt x="249" y="285"/>
                    <a:pt x="247" y="293"/>
                  </a:cubicBezTo>
                  <a:lnTo>
                    <a:pt x="247" y="335"/>
                  </a:lnTo>
                  <a:cubicBezTo>
                    <a:pt x="276" y="347"/>
                    <a:pt x="299" y="369"/>
                    <a:pt x="314" y="396"/>
                  </a:cubicBezTo>
                  <a:cubicBezTo>
                    <a:pt x="328" y="369"/>
                    <a:pt x="352" y="348"/>
                    <a:pt x="379" y="336"/>
                  </a:cubicBezTo>
                  <a:close/>
                  <a:moveTo>
                    <a:pt x="282" y="400"/>
                  </a:moveTo>
                  <a:lnTo>
                    <a:pt x="282" y="400"/>
                  </a:lnTo>
                  <a:cubicBezTo>
                    <a:pt x="280" y="397"/>
                    <a:pt x="278" y="394"/>
                    <a:pt x="275" y="391"/>
                  </a:cubicBezTo>
                  <a:cubicBezTo>
                    <a:pt x="275" y="390"/>
                    <a:pt x="274" y="390"/>
                    <a:pt x="274" y="390"/>
                  </a:cubicBezTo>
                  <a:cubicBezTo>
                    <a:pt x="272" y="387"/>
                    <a:pt x="270" y="385"/>
                    <a:pt x="267" y="382"/>
                  </a:cubicBezTo>
                  <a:cubicBezTo>
                    <a:pt x="267" y="382"/>
                    <a:pt x="266" y="382"/>
                    <a:pt x="266" y="381"/>
                  </a:cubicBezTo>
                  <a:cubicBezTo>
                    <a:pt x="263" y="379"/>
                    <a:pt x="261" y="377"/>
                    <a:pt x="258" y="375"/>
                  </a:cubicBezTo>
                  <a:cubicBezTo>
                    <a:pt x="257" y="374"/>
                    <a:pt x="257" y="374"/>
                    <a:pt x="257" y="374"/>
                  </a:cubicBezTo>
                  <a:cubicBezTo>
                    <a:pt x="247" y="367"/>
                    <a:pt x="237" y="362"/>
                    <a:pt x="225" y="359"/>
                  </a:cubicBezTo>
                  <a:cubicBezTo>
                    <a:pt x="223" y="358"/>
                    <a:pt x="220" y="357"/>
                    <a:pt x="218" y="357"/>
                  </a:cubicBezTo>
                  <a:cubicBezTo>
                    <a:pt x="217" y="356"/>
                    <a:pt x="215" y="356"/>
                    <a:pt x="214" y="356"/>
                  </a:cubicBezTo>
                  <a:cubicBezTo>
                    <a:pt x="212" y="356"/>
                    <a:pt x="210" y="355"/>
                    <a:pt x="208" y="355"/>
                  </a:cubicBezTo>
                  <a:cubicBezTo>
                    <a:pt x="207" y="355"/>
                    <a:pt x="206" y="355"/>
                    <a:pt x="205" y="355"/>
                  </a:cubicBezTo>
                  <a:cubicBezTo>
                    <a:pt x="202" y="354"/>
                    <a:pt x="199" y="354"/>
                    <a:pt x="195" y="354"/>
                  </a:cubicBezTo>
                  <a:lnTo>
                    <a:pt x="105" y="354"/>
                  </a:lnTo>
                  <a:cubicBezTo>
                    <a:pt x="47" y="354"/>
                    <a:pt x="0" y="401"/>
                    <a:pt x="0" y="460"/>
                  </a:cubicBezTo>
                  <a:lnTo>
                    <a:pt x="0" y="600"/>
                  </a:lnTo>
                  <a:lnTo>
                    <a:pt x="62" y="600"/>
                  </a:lnTo>
                  <a:lnTo>
                    <a:pt x="62" y="454"/>
                  </a:lnTo>
                  <a:lnTo>
                    <a:pt x="83" y="454"/>
                  </a:lnTo>
                  <a:lnTo>
                    <a:pt x="83" y="600"/>
                  </a:lnTo>
                  <a:lnTo>
                    <a:pt x="216" y="600"/>
                  </a:lnTo>
                  <a:lnTo>
                    <a:pt x="216" y="454"/>
                  </a:lnTo>
                  <a:lnTo>
                    <a:pt x="237" y="454"/>
                  </a:lnTo>
                  <a:lnTo>
                    <a:pt x="237" y="600"/>
                  </a:lnTo>
                  <a:lnTo>
                    <a:pt x="301" y="600"/>
                  </a:lnTo>
                  <a:lnTo>
                    <a:pt x="301" y="460"/>
                  </a:lnTo>
                  <a:cubicBezTo>
                    <a:pt x="301" y="437"/>
                    <a:pt x="294" y="417"/>
                    <a:pt x="282" y="400"/>
                  </a:cubicBezTo>
                  <a:cubicBezTo>
                    <a:pt x="282" y="400"/>
                    <a:pt x="282" y="400"/>
                    <a:pt x="282" y="400"/>
                  </a:cubicBezTo>
                  <a:close/>
                  <a:moveTo>
                    <a:pt x="523" y="354"/>
                  </a:moveTo>
                  <a:lnTo>
                    <a:pt x="523" y="354"/>
                  </a:lnTo>
                  <a:lnTo>
                    <a:pt x="433" y="354"/>
                  </a:lnTo>
                  <a:cubicBezTo>
                    <a:pt x="429" y="354"/>
                    <a:pt x="426" y="354"/>
                    <a:pt x="423" y="355"/>
                  </a:cubicBezTo>
                  <a:cubicBezTo>
                    <a:pt x="422" y="355"/>
                    <a:pt x="421" y="355"/>
                    <a:pt x="420" y="355"/>
                  </a:cubicBezTo>
                  <a:cubicBezTo>
                    <a:pt x="418" y="355"/>
                    <a:pt x="415" y="356"/>
                    <a:pt x="413" y="356"/>
                  </a:cubicBezTo>
                  <a:cubicBezTo>
                    <a:pt x="412" y="356"/>
                    <a:pt x="411" y="356"/>
                    <a:pt x="410" y="357"/>
                  </a:cubicBezTo>
                  <a:cubicBezTo>
                    <a:pt x="408" y="357"/>
                    <a:pt x="405" y="358"/>
                    <a:pt x="403" y="358"/>
                  </a:cubicBezTo>
                  <a:cubicBezTo>
                    <a:pt x="387" y="363"/>
                    <a:pt x="373" y="371"/>
                    <a:pt x="361" y="382"/>
                  </a:cubicBezTo>
                  <a:cubicBezTo>
                    <a:pt x="361" y="382"/>
                    <a:pt x="361" y="382"/>
                    <a:pt x="361" y="383"/>
                  </a:cubicBezTo>
                  <a:cubicBezTo>
                    <a:pt x="358" y="385"/>
                    <a:pt x="356" y="388"/>
                    <a:pt x="353" y="390"/>
                  </a:cubicBezTo>
                  <a:cubicBezTo>
                    <a:pt x="353" y="390"/>
                    <a:pt x="353" y="391"/>
                    <a:pt x="353" y="391"/>
                  </a:cubicBezTo>
                  <a:cubicBezTo>
                    <a:pt x="337" y="409"/>
                    <a:pt x="327" y="433"/>
                    <a:pt x="327" y="460"/>
                  </a:cubicBezTo>
                  <a:lnTo>
                    <a:pt x="327" y="600"/>
                  </a:lnTo>
                  <a:lnTo>
                    <a:pt x="389" y="600"/>
                  </a:lnTo>
                  <a:lnTo>
                    <a:pt x="389" y="454"/>
                  </a:lnTo>
                  <a:lnTo>
                    <a:pt x="410" y="454"/>
                  </a:lnTo>
                  <a:lnTo>
                    <a:pt x="410" y="600"/>
                  </a:lnTo>
                  <a:lnTo>
                    <a:pt x="543" y="600"/>
                  </a:lnTo>
                  <a:lnTo>
                    <a:pt x="543" y="454"/>
                  </a:lnTo>
                  <a:lnTo>
                    <a:pt x="564" y="454"/>
                  </a:lnTo>
                  <a:lnTo>
                    <a:pt x="564" y="600"/>
                  </a:lnTo>
                  <a:lnTo>
                    <a:pt x="628" y="600"/>
                  </a:lnTo>
                  <a:lnTo>
                    <a:pt x="628" y="460"/>
                  </a:lnTo>
                  <a:cubicBezTo>
                    <a:pt x="628" y="401"/>
                    <a:pt x="581" y="354"/>
                    <a:pt x="523" y="354"/>
                  </a:cubicBezTo>
                  <a:close/>
                  <a:moveTo>
                    <a:pt x="151" y="340"/>
                  </a:moveTo>
                  <a:lnTo>
                    <a:pt x="151" y="340"/>
                  </a:lnTo>
                  <a:cubicBezTo>
                    <a:pt x="159" y="340"/>
                    <a:pt x="167" y="338"/>
                    <a:pt x="175" y="335"/>
                  </a:cubicBezTo>
                  <a:cubicBezTo>
                    <a:pt x="175" y="335"/>
                    <a:pt x="175" y="335"/>
                    <a:pt x="176" y="335"/>
                  </a:cubicBezTo>
                  <a:cubicBezTo>
                    <a:pt x="179" y="334"/>
                    <a:pt x="183" y="332"/>
                    <a:pt x="186" y="330"/>
                  </a:cubicBezTo>
                  <a:cubicBezTo>
                    <a:pt x="186" y="330"/>
                    <a:pt x="186" y="330"/>
                    <a:pt x="186" y="330"/>
                  </a:cubicBezTo>
                  <a:cubicBezTo>
                    <a:pt x="190" y="328"/>
                    <a:pt x="193" y="326"/>
                    <a:pt x="196" y="323"/>
                  </a:cubicBezTo>
                  <a:cubicBezTo>
                    <a:pt x="196" y="323"/>
                    <a:pt x="196" y="323"/>
                    <a:pt x="196" y="323"/>
                  </a:cubicBezTo>
                  <a:cubicBezTo>
                    <a:pt x="202" y="318"/>
                    <a:pt x="206" y="312"/>
                    <a:pt x="210" y="306"/>
                  </a:cubicBezTo>
                  <a:cubicBezTo>
                    <a:pt x="211" y="305"/>
                    <a:pt x="211" y="305"/>
                    <a:pt x="211" y="304"/>
                  </a:cubicBezTo>
                  <a:cubicBezTo>
                    <a:pt x="213" y="301"/>
                    <a:pt x="214" y="298"/>
                    <a:pt x="216" y="295"/>
                  </a:cubicBezTo>
                  <a:cubicBezTo>
                    <a:pt x="216" y="294"/>
                    <a:pt x="216" y="294"/>
                    <a:pt x="216" y="293"/>
                  </a:cubicBezTo>
                  <a:cubicBezTo>
                    <a:pt x="217" y="290"/>
                    <a:pt x="218" y="287"/>
                    <a:pt x="219" y="283"/>
                  </a:cubicBezTo>
                  <a:cubicBezTo>
                    <a:pt x="219" y="282"/>
                    <a:pt x="219" y="282"/>
                    <a:pt x="219" y="281"/>
                  </a:cubicBezTo>
                  <a:cubicBezTo>
                    <a:pt x="220" y="278"/>
                    <a:pt x="220" y="274"/>
                    <a:pt x="220" y="270"/>
                  </a:cubicBezTo>
                  <a:cubicBezTo>
                    <a:pt x="220" y="267"/>
                    <a:pt x="220" y="264"/>
                    <a:pt x="220" y="261"/>
                  </a:cubicBezTo>
                  <a:cubicBezTo>
                    <a:pt x="219" y="260"/>
                    <a:pt x="219" y="259"/>
                    <a:pt x="219" y="258"/>
                  </a:cubicBezTo>
                  <a:cubicBezTo>
                    <a:pt x="219" y="255"/>
                    <a:pt x="218" y="252"/>
                    <a:pt x="217" y="250"/>
                  </a:cubicBezTo>
                  <a:cubicBezTo>
                    <a:pt x="217" y="249"/>
                    <a:pt x="217" y="249"/>
                    <a:pt x="217" y="249"/>
                  </a:cubicBezTo>
                  <a:cubicBezTo>
                    <a:pt x="216" y="246"/>
                    <a:pt x="215" y="244"/>
                    <a:pt x="214" y="241"/>
                  </a:cubicBezTo>
                  <a:cubicBezTo>
                    <a:pt x="214" y="240"/>
                    <a:pt x="213" y="240"/>
                    <a:pt x="213" y="239"/>
                  </a:cubicBezTo>
                  <a:cubicBezTo>
                    <a:pt x="212" y="236"/>
                    <a:pt x="210" y="234"/>
                    <a:pt x="209" y="231"/>
                  </a:cubicBezTo>
                  <a:lnTo>
                    <a:pt x="208" y="231"/>
                  </a:lnTo>
                  <a:cubicBezTo>
                    <a:pt x="207" y="229"/>
                    <a:pt x="205" y="226"/>
                    <a:pt x="203" y="224"/>
                  </a:cubicBezTo>
                  <a:cubicBezTo>
                    <a:pt x="203" y="224"/>
                    <a:pt x="202" y="223"/>
                    <a:pt x="202" y="223"/>
                  </a:cubicBezTo>
                  <a:cubicBezTo>
                    <a:pt x="200" y="221"/>
                    <a:pt x="198" y="219"/>
                    <a:pt x="195" y="217"/>
                  </a:cubicBezTo>
                  <a:cubicBezTo>
                    <a:pt x="195" y="217"/>
                    <a:pt x="195" y="217"/>
                    <a:pt x="195" y="216"/>
                  </a:cubicBezTo>
                  <a:cubicBezTo>
                    <a:pt x="193" y="215"/>
                    <a:pt x="190" y="213"/>
                    <a:pt x="188" y="211"/>
                  </a:cubicBezTo>
                  <a:cubicBezTo>
                    <a:pt x="187" y="211"/>
                    <a:pt x="187" y="210"/>
                    <a:pt x="186" y="210"/>
                  </a:cubicBezTo>
                  <a:cubicBezTo>
                    <a:pt x="184" y="209"/>
                    <a:pt x="181" y="207"/>
                    <a:pt x="179" y="206"/>
                  </a:cubicBezTo>
                  <a:cubicBezTo>
                    <a:pt x="179" y="206"/>
                    <a:pt x="178" y="206"/>
                    <a:pt x="178" y="206"/>
                  </a:cubicBezTo>
                  <a:cubicBezTo>
                    <a:pt x="170" y="202"/>
                    <a:pt x="160" y="200"/>
                    <a:pt x="151" y="200"/>
                  </a:cubicBezTo>
                  <a:cubicBezTo>
                    <a:pt x="112" y="200"/>
                    <a:pt x="81" y="231"/>
                    <a:pt x="81" y="270"/>
                  </a:cubicBezTo>
                  <a:cubicBezTo>
                    <a:pt x="81" y="309"/>
                    <a:pt x="112" y="340"/>
                    <a:pt x="151" y="340"/>
                  </a:cubicBezTo>
                  <a:close/>
                </a:path>
              </a:pathLst>
            </a:custGeom>
            <a:solidFill>
              <a:srgbClr val="365B7C"/>
            </a:solidFill>
            <a:ln>
              <a:noFill/>
            </a:ln>
          </p:spPr>
          <p:txBody>
            <a:bodyPr vert="horz" wrap="square" lIns="91440" tIns="45720" rIns="91440" bIns="45720" numCol="1" anchor="t" anchorCtr="0" compatLnSpc="1"/>
            <a:lstStyle/>
            <a:p>
              <a:endParaRPr lang="zh-CN" altLang="en-US">
                <a:solidFill>
                  <a:schemeClr val="accent2"/>
                </a:solidFill>
              </a:endParaRPr>
            </a:p>
          </p:txBody>
        </p:sp>
      </p:grpSp>
      <p:sp>
        <p:nvSpPr>
          <p:cNvPr id="16" name="矩形 15"/>
          <p:cNvSpPr/>
          <p:nvPr/>
        </p:nvSpPr>
        <p:spPr>
          <a:xfrm>
            <a:off x="1327785" y="1459865"/>
            <a:ext cx="10487025" cy="5200650"/>
          </a:xfrm>
          <a:prstGeom prst="rect">
            <a:avLst/>
          </a:prstGeom>
        </p:spPr>
        <p:txBody>
          <a:bodyPr wrap="square">
            <a:spAutoFit/>
          </a:bodyPr>
          <a:lstStyle/>
          <a:p>
            <a:pPr fontAlgn="auto">
              <a:lnSpc>
                <a:spcPts val="3080"/>
              </a:lnSpc>
            </a:pPr>
            <a:r>
              <a:rPr lang="zh-CN" altLang="en-US" sz="2400" dirty="0">
                <a:latin typeface="楷体" panose="02010609060101010101" pitchFamily="49" charset="-122"/>
                <a:ea typeface="楷体" panose="02010609060101010101" pitchFamily="49" charset="-122"/>
              </a:rPr>
              <a:t>    </a:t>
            </a:r>
            <a:r>
              <a:rPr sz="2400" dirty="0">
                <a:latin typeface="楷体" panose="02010609060101010101" pitchFamily="49" charset="-122"/>
                <a:ea typeface="楷体" panose="02010609060101010101" pitchFamily="49" charset="-122"/>
              </a:rPr>
              <a:t>Intel (英特尔)公司的外包岗位有一次要招聘一名安卓开发工程师,工作期限只有3个月。有没有招聘的必要性呢? 如何开展这次招聘工作呢? 招聘专员首先做了一个全面的分析: </a:t>
            </a:r>
          </a:p>
          <a:p>
            <a:pPr fontAlgn="auto">
              <a:lnSpc>
                <a:spcPts val="3080"/>
              </a:lnSpc>
            </a:pPr>
            <a:r>
              <a:rPr sz="2400" dirty="0">
                <a:latin typeface="楷体" panose="02010609060101010101" pitchFamily="49" charset="-122"/>
                <a:ea typeface="楷体" panose="02010609060101010101" pitchFamily="49" charset="-122"/>
              </a:rPr>
              <a:t>1.新增岗位:外包业务安卓App开发1人,不属于内部的组织架构 (招聘的合规 性、可替代性分析:新增岗,无替代方案)。 </a:t>
            </a:r>
          </a:p>
          <a:p>
            <a:pPr fontAlgn="auto">
              <a:lnSpc>
                <a:spcPts val="3080"/>
              </a:lnSpc>
            </a:pPr>
            <a:r>
              <a:rPr sz="2400" dirty="0">
                <a:latin typeface="楷体" panose="02010609060101010101" pitchFamily="49" charset="-122"/>
                <a:ea typeface="楷体" panose="02010609060101010101" pitchFamily="49" charset="-122"/>
              </a:rPr>
              <a:t>2.岗位性质:外包(招聘的必要性,岗位存在的价值:外包以赚取工资差价获利)。 </a:t>
            </a:r>
          </a:p>
          <a:p>
            <a:pPr fontAlgn="auto">
              <a:lnSpc>
                <a:spcPts val="3080"/>
              </a:lnSpc>
            </a:pPr>
            <a:r>
              <a:rPr sz="2400" dirty="0">
                <a:latin typeface="楷体" panose="02010609060101010101" pitchFamily="49" charset="-122"/>
                <a:ea typeface="楷体" panose="02010609060101010101" pitchFamily="49" charset="-122"/>
                <a:sym typeface="+mn-ea"/>
              </a:rPr>
              <a:t>3.</a:t>
            </a:r>
            <a:r>
              <a:rPr sz="2400" dirty="0">
                <a:latin typeface="楷体" panose="02010609060101010101" pitchFamily="49" charset="-122"/>
                <a:ea typeface="楷体" panose="02010609060101010101" pitchFamily="49" charset="-122"/>
              </a:rPr>
              <a:t>岗位工作地点:上海闵行区,Intel公司。</a:t>
            </a:r>
            <a:br>
              <a:rPr sz="2400" dirty="0">
                <a:latin typeface="楷体" panose="02010609060101010101" pitchFamily="49" charset="-122"/>
                <a:ea typeface="楷体" panose="02010609060101010101" pitchFamily="49" charset="-122"/>
              </a:rPr>
            </a:br>
            <a:r>
              <a:rPr sz="2400" dirty="0">
                <a:latin typeface="楷体" panose="02010609060101010101" pitchFamily="49" charset="-122"/>
                <a:ea typeface="楷体" panose="02010609060101010101" pitchFamily="49" charset="-122"/>
              </a:rPr>
              <a:t>4.岗位职责:安卓 App开发,2年左右的工作经验,头脑灵活。 </a:t>
            </a:r>
          </a:p>
          <a:p>
            <a:pPr fontAlgn="auto">
              <a:lnSpc>
                <a:spcPts val="3080"/>
              </a:lnSpc>
            </a:pPr>
            <a:r>
              <a:rPr sz="2400" dirty="0">
                <a:latin typeface="楷体" panose="02010609060101010101" pitchFamily="49" charset="-122"/>
                <a:ea typeface="楷体" panose="02010609060101010101" pitchFamily="49" charset="-122"/>
              </a:rPr>
              <a:t>5.薪资待遇:与市场水平基本相当,略高也可以。 </a:t>
            </a:r>
          </a:p>
          <a:p>
            <a:pPr fontAlgn="auto">
              <a:lnSpc>
                <a:spcPts val="3080"/>
              </a:lnSpc>
            </a:pPr>
            <a:r>
              <a:rPr sz="2400" dirty="0">
                <a:latin typeface="楷体" panose="02010609060101010101" pitchFamily="49" charset="-122"/>
                <a:ea typeface="楷体" panose="02010609060101010101" pitchFamily="49" charset="-122"/>
              </a:rPr>
              <a:t>6.隐性条件:男性,90后,学历大专亦可,因高层领导介入,即使不收费不赚钱也务必要完成这个任务 (招聘的达标性、岗位的必要性分析,而且为未来扩大外包业务打下基础)。 </a:t>
            </a:r>
          </a:p>
          <a:p>
            <a:endParaRPr sz="2400" dirty="0">
              <a:latin typeface="楷体" panose="02010609060101010101" pitchFamily="49" charset="-122"/>
              <a:ea typeface="楷体" panose="02010609060101010101" pitchFamily="49" charset="-122"/>
            </a:endParaRPr>
          </a:p>
        </p:txBody>
      </p:sp>
      <p:sp>
        <p:nvSpPr>
          <p:cNvPr id="23" name="矩形 22"/>
          <p:cNvSpPr/>
          <p:nvPr/>
        </p:nvSpPr>
        <p:spPr>
          <a:xfrm>
            <a:off x="2133958" y="714973"/>
            <a:ext cx="2087446" cy="470748"/>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800" b="1" dirty="0">
                <a:latin typeface="楷体" panose="02010609060101010101" pitchFamily="49" charset="-122"/>
                <a:ea typeface="楷体" panose="02010609060101010101" pitchFamily="49" charset="-122"/>
                <a:cs typeface="+mn-ea"/>
                <a:sym typeface="+mn-lt"/>
              </a:rPr>
              <a:t>案例导学</a:t>
            </a:r>
          </a:p>
        </p:txBody>
      </p:sp>
    </p:spTree>
    <p:extLst>
      <p:ext uri="{BB962C8B-B14F-4D97-AF65-F5344CB8AC3E}">
        <p14:creationId xmlns:p14="http://schemas.microsoft.com/office/powerpoint/2010/main" val="90796409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5" presetClass="entr" presetSubtype="0" fill="hold" nodeType="withEffect">
                                  <p:stCondLst>
                                    <p:cond delay="250"/>
                                  </p:stCondLst>
                                  <p:childTnLst>
                                    <p:set>
                                      <p:cBhvr>
                                        <p:cTn id="6" dur="1" fill="hold">
                                          <p:stCondLst>
                                            <p:cond delay="0"/>
                                          </p:stCondLst>
                                        </p:cTn>
                                        <p:tgtEl>
                                          <p:spTgt spid="17"/>
                                        </p:tgtEl>
                                        <p:attrNameLst>
                                          <p:attrName>style.visibility</p:attrName>
                                        </p:attrNameLst>
                                      </p:cBhvr>
                                      <p:to>
                                        <p:strVal val="visible"/>
                                      </p:to>
                                    </p:set>
                                    <p:anim calcmode="lin" valueType="num">
                                      <p:cBhvr>
                                        <p:cTn id="7" dur="500" decel="50000" fill="hold">
                                          <p:stCondLst>
                                            <p:cond delay="0"/>
                                          </p:stCondLst>
                                        </p:cTn>
                                        <p:tgtEl>
                                          <p:spTgt spid="17"/>
                                        </p:tgtEl>
                                        <p:attrNameLst>
                                          <p:attrName>style.rotation</p:attrName>
                                        </p:attrNameLst>
                                      </p:cBhvr>
                                      <p:tavLst>
                                        <p:tav tm="0">
                                          <p:val>
                                            <p:fltVal val="-90"/>
                                          </p:val>
                                        </p:tav>
                                        <p:tav tm="100000">
                                          <p:val>
                                            <p:fltVal val="0"/>
                                          </p:val>
                                        </p:tav>
                                      </p:tavLst>
                                    </p:anim>
                                    <p:anim calcmode="lin" valueType="num">
                                      <p:cBhvr>
                                        <p:cTn id="8" dur="500" decel="50000" fill="hold">
                                          <p:stCondLst>
                                            <p:cond delay="0"/>
                                          </p:stCondLst>
                                        </p:cTn>
                                        <p:tgtEl>
                                          <p:spTgt spid="17"/>
                                        </p:tgtEl>
                                        <p:attrNameLst>
                                          <p:attrName>ppt_w</p:attrName>
                                        </p:attrNameLst>
                                      </p:cBhvr>
                                      <p:tavLst>
                                        <p:tav tm="0">
                                          <p:val>
                                            <p:strVal val="#ppt_w"/>
                                          </p:val>
                                        </p:tav>
                                        <p:tav tm="100000">
                                          <p:val>
                                            <p:strVal val="#ppt_w*.05"/>
                                          </p:val>
                                        </p:tav>
                                      </p:tavLst>
                                    </p:anim>
                                    <p:anim calcmode="lin" valueType="num">
                                      <p:cBhvr>
                                        <p:cTn id="9" dur="500" accel="50000" fill="hold">
                                          <p:stCondLst>
                                            <p:cond delay="500"/>
                                          </p:stCondLst>
                                        </p:cTn>
                                        <p:tgtEl>
                                          <p:spTgt spid="17"/>
                                        </p:tgtEl>
                                        <p:attrNameLst>
                                          <p:attrName>ppt_w</p:attrName>
                                        </p:attrNameLst>
                                      </p:cBhvr>
                                      <p:tavLst>
                                        <p:tav tm="0">
                                          <p:val>
                                            <p:strVal val="#ppt_w*.05"/>
                                          </p:val>
                                        </p:tav>
                                        <p:tav tm="100000">
                                          <p:val>
                                            <p:strVal val="#ppt_w"/>
                                          </p:val>
                                        </p:tav>
                                      </p:tavLst>
                                    </p:anim>
                                    <p:anim calcmode="lin" valueType="num">
                                      <p:cBhvr>
                                        <p:cTn id="10" dur="1000" fill="hold"/>
                                        <p:tgtEl>
                                          <p:spTgt spid="17"/>
                                        </p:tgtEl>
                                        <p:attrNameLst>
                                          <p:attrName>ppt_h</p:attrName>
                                        </p:attrNameLst>
                                      </p:cBhvr>
                                      <p:tavLst>
                                        <p:tav tm="0">
                                          <p:val>
                                            <p:strVal val="#ppt_h"/>
                                          </p:val>
                                        </p:tav>
                                        <p:tav tm="100000">
                                          <p:val>
                                            <p:strVal val="#ppt_h"/>
                                          </p:val>
                                        </p:tav>
                                      </p:tavLst>
                                    </p:anim>
                                    <p:anim calcmode="lin" valueType="num">
                                      <p:cBhvr>
                                        <p:cTn id="11" dur="500" decel="50000" fill="hold">
                                          <p:stCondLst>
                                            <p:cond delay="0"/>
                                          </p:stCondLst>
                                        </p:cTn>
                                        <p:tgtEl>
                                          <p:spTgt spid="17"/>
                                        </p:tgtEl>
                                        <p:attrNameLst>
                                          <p:attrName>ppt_x</p:attrName>
                                        </p:attrNameLst>
                                      </p:cBhvr>
                                      <p:tavLst>
                                        <p:tav tm="0">
                                          <p:val>
                                            <p:strVal val="#ppt_x+.4"/>
                                          </p:val>
                                        </p:tav>
                                        <p:tav tm="100000">
                                          <p:val>
                                            <p:strVal val="#ppt_x"/>
                                          </p:val>
                                        </p:tav>
                                      </p:tavLst>
                                    </p:anim>
                                    <p:anim calcmode="lin" valueType="num">
                                      <p:cBhvr>
                                        <p:cTn id="12" dur="500" decel="50000" fill="hold">
                                          <p:stCondLst>
                                            <p:cond delay="0"/>
                                          </p:stCondLst>
                                        </p:cTn>
                                        <p:tgtEl>
                                          <p:spTgt spid="17"/>
                                        </p:tgtEl>
                                        <p:attrNameLst>
                                          <p:attrName>ppt_y</p:attrName>
                                        </p:attrNameLst>
                                      </p:cBhvr>
                                      <p:tavLst>
                                        <p:tav tm="0">
                                          <p:val>
                                            <p:strVal val="#ppt_y-.2"/>
                                          </p:val>
                                        </p:tav>
                                        <p:tav tm="100000">
                                          <p:val>
                                            <p:strVal val="#ppt_y+.1"/>
                                          </p:val>
                                        </p:tav>
                                      </p:tavLst>
                                    </p:anim>
                                    <p:anim calcmode="lin" valueType="num">
                                      <p:cBhvr>
                                        <p:cTn id="13" dur="500" accel="50000" fill="hold">
                                          <p:stCondLst>
                                            <p:cond delay="500"/>
                                          </p:stCondLst>
                                        </p:cTn>
                                        <p:tgtEl>
                                          <p:spTgt spid="17"/>
                                        </p:tgtEl>
                                        <p:attrNameLst>
                                          <p:attrName>ppt_y</p:attrName>
                                        </p:attrNameLst>
                                      </p:cBhvr>
                                      <p:tavLst>
                                        <p:tav tm="0">
                                          <p:val>
                                            <p:strVal val="#ppt_y+.1"/>
                                          </p:val>
                                        </p:tav>
                                        <p:tav tm="100000">
                                          <p:val>
                                            <p:strVal val="#ppt_y"/>
                                          </p:val>
                                        </p:tav>
                                      </p:tavLst>
                                    </p:anim>
                                    <p:animEffect transition="in" filter="fade">
                                      <p:cBhvr>
                                        <p:cTn id="14" dur="1000" decel="50000">
                                          <p:stCondLst>
                                            <p:cond delay="0"/>
                                          </p:stCondLst>
                                        </p:cTn>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7" name="组合 16"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GrpSpPr/>
          <p:nvPr/>
        </p:nvGrpSpPr>
        <p:grpSpPr>
          <a:xfrm>
            <a:off x="23325" y="7108"/>
            <a:ext cx="1891633" cy="1891633"/>
            <a:chOff x="831765" y="1948847"/>
            <a:chExt cx="1891633" cy="1891633"/>
          </a:xfrm>
        </p:grpSpPr>
        <p:grpSp>
          <p:nvGrpSpPr>
            <p:cNvPr id="18" name="组合 17"/>
            <p:cNvGrpSpPr/>
            <p:nvPr/>
          </p:nvGrpSpPr>
          <p:grpSpPr>
            <a:xfrm>
              <a:off x="831765" y="1948847"/>
              <a:ext cx="1891633" cy="1891633"/>
              <a:chOff x="1375509" y="1976984"/>
              <a:chExt cx="2018000" cy="2018000"/>
            </a:xfrm>
          </p:grpSpPr>
          <p:sp>
            <p:nvSpPr>
              <p:cNvPr id="21" name="椭圆 20" descr="e7d195523061f1c0deeec63e560781cfd59afb0ea006f2a87ABB68BF51EA6619813959095094C18C62A12F549504892A4AAA8C1554C6663626E05CA27F281A14E6983772AFC3FB97135759321DEA3D709AACD122C08E6ED1C77BAD4A88EF4CD28A80260D8F97957F436F83C1F553EF0169027D0DBFA7A77088E1513DBDFC101C4B4DFF310B01A5021663E46B6BC2AAB5"/>
              <p:cNvSpPr>
                <a:spLocks noChangeAspect="1"/>
              </p:cNvSpPr>
              <p:nvPr/>
            </p:nvSpPr>
            <p:spPr>
              <a:xfrm>
                <a:off x="1375509" y="1976984"/>
                <a:ext cx="2018000" cy="2018000"/>
              </a:xfrm>
              <a:prstGeom prst="ellipse">
                <a:avLst/>
              </a:prstGeom>
              <a:gradFill>
                <a:gsLst>
                  <a:gs pos="0">
                    <a:schemeClr val="bg1"/>
                  </a:gs>
                  <a:gs pos="100000">
                    <a:srgbClr val="C7C7C7"/>
                  </a:gs>
                </a:gsLst>
                <a:lin ang="13200000" scaled="0"/>
              </a:gradFill>
              <a:ln w="22225">
                <a:solidFill>
                  <a:schemeClr val="bg1"/>
                </a:solidFill>
              </a:ln>
              <a:effectLst>
                <a:outerShdw blurRad="393700" dist="1270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2" name="任意多边形 16"/>
              <p:cNvSpPr/>
              <p:nvPr/>
            </p:nvSpPr>
            <p:spPr>
              <a:xfrm rot="5400000">
                <a:off x="1220020" y="2637800"/>
                <a:ext cx="1007034" cy="694933"/>
              </a:xfrm>
              <a:custGeom>
                <a:avLst/>
                <a:gdLst>
                  <a:gd name="connsiteX0" fmla="*/ 0 w 1007034"/>
                  <a:gd name="connsiteY0" fmla="*/ 555348 h 694933"/>
                  <a:gd name="connsiteX1" fmla="*/ 322102 w 1007034"/>
                  <a:gd name="connsiteY1" fmla="*/ 0 h 694933"/>
                  <a:gd name="connsiteX2" fmla="*/ 392164 w 1007034"/>
                  <a:gd name="connsiteY2" fmla="*/ 21748 h 694933"/>
                  <a:gd name="connsiteX3" fmla="*/ 503517 w 1007034"/>
                  <a:gd name="connsiteY3" fmla="*/ 32974 h 694933"/>
                  <a:gd name="connsiteX4" fmla="*/ 614869 w 1007034"/>
                  <a:gd name="connsiteY4" fmla="*/ 21748 h 694933"/>
                  <a:gd name="connsiteX5" fmla="*/ 684932 w 1007034"/>
                  <a:gd name="connsiteY5" fmla="*/ 0 h 694933"/>
                  <a:gd name="connsiteX6" fmla="*/ 1007034 w 1007034"/>
                  <a:gd name="connsiteY6" fmla="*/ 555347 h 694933"/>
                  <a:gd name="connsiteX7" fmla="*/ 895766 w 1007034"/>
                  <a:gd name="connsiteY7" fmla="*/ 615742 h 694933"/>
                  <a:gd name="connsiteX8" fmla="*/ 503516 w 1007034"/>
                  <a:gd name="connsiteY8" fmla="*/ 694933 h 694933"/>
                  <a:gd name="connsiteX9" fmla="*/ 111266 w 1007034"/>
                  <a:gd name="connsiteY9" fmla="*/ 615742 h 694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07034" h="694933">
                    <a:moveTo>
                      <a:pt x="0" y="555348"/>
                    </a:moveTo>
                    <a:lnTo>
                      <a:pt x="322102" y="0"/>
                    </a:lnTo>
                    <a:lnTo>
                      <a:pt x="392164" y="21748"/>
                    </a:lnTo>
                    <a:cubicBezTo>
                      <a:pt x="428132" y="29108"/>
                      <a:pt x="465373" y="32974"/>
                      <a:pt x="503517" y="32974"/>
                    </a:cubicBezTo>
                    <a:cubicBezTo>
                      <a:pt x="541660" y="32974"/>
                      <a:pt x="578901" y="29108"/>
                      <a:pt x="614869" y="21748"/>
                    </a:cubicBezTo>
                    <a:lnTo>
                      <a:pt x="684932" y="0"/>
                    </a:lnTo>
                    <a:lnTo>
                      <a:pt x="1007034" y="555347"/>
                    </a:lnTo>
                    <a:lnTo>
                      <a:pt x="895766" y="615742"/>
                    </a:lnTo>
                    <a:cubicBezTo>
                      <a:pt x="775204" y="666735"/>
                      <a:pt x="642653" y="694933"/>
                      <a:pt x="503516" y="694933"/>
                    </a:cubicBezTo>
                    <a:cubicBezTo>
                      <a:pt x="364379" y="694933"/>
                      <a:pt x="231828" y="666735"/>
                      <a:pt x="111266" y="615742"/>
                    </a:cubicBezTo>
                    <a:close/>
                  </a:path>
                </a:pathLst>
              </a:custGeom>
              <a:solidFill>
                <a:srgbClr val="365B7C"/>
              </a:solidFill>
              <a:ln>
                <a:noFill/>
              </a:ln>
              <a:effectLst>
                <a:innerShdw blurRad="63500" dist="381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20" name="Freeform 48"/>
            <p:cNvSpPr>
              <a:spLocks noEditPoints="1"/>
            </p:cNvSpPr>
            <p:nvPr/>
          </p:nvSpPr>
          <p:spPr bwMode="auto">
            <a:xfrm>
              <a:off x="1822373" y="2622634"/>
              <a:ext cx="490056" cy="469081"/>
            </a:xfrm>
            <a:custGeom>
              <a:avLst/>
              <a:gdLst>
                <a:gd name="T0" fmla="*/ 419 w 628"/>
                <a:gd name="T1" fmla="*/ 232 h 600"/>
                <a:gd name="T2" fmla="*/ 411 w 628"/>
                <a:gd name="T3" fmla="*/ 249 h 600"/>
                <a:gd name="T4" fmla="*/ 408 w 628"/>
                <a:gd name="T5" fmla="*/ 261 h 600"/>
                <a:gd name="T6" fmla="*/ 409 w 628"/>
                <a:gd name="T7" fmla="*/ 283 h 600"/>
                <a:gd name="T8" fmla="*/ 417 w 628"/>
                <a:gd name="T9" fmla="*/ 304 h 600"/>
                <a:gd name="T10" fmla="*/ 424 w 628"/>
                <a:gd name="T11" fmla="*/ 315 h 600"/>
                <a:gd name="T12" fmla="*/ 441 w 628"/>
                <a:gd name="T13" fmla="*/ 330 h 600"/>
                <a:gd name="T14" fmla="*/ 453 w 628"/>
                <a:gd name="T15" fmla="*/ 335 h 600"/>
                <a:gd name="T16" fmla="*/ 478 w 628"/>
                <a:gd name="T17" fmla="*/ 200 h 600"/>
                <a:gd name="T18" fmla="*/ 449 w 628"/>
                <a:gd name="T19" fmla="*/ 206 h 600"/>
                <a:gd name="T20" fmla="*/ 433 w 628"/>
                <a:gd name="T21" fmla="*/ 216 h 600"/>
                <a:gd name="T22" fmla="*/ 425 w 628"/>
                <a:gd name="T23" fmla="*/ 224 h 600"/>
                <a:gd name="T24" fmla="*/ 384 w 628"/>
                <a:gd name="T25" fmla="*/ 70 h 600"/>
                <a:gd name="T26" fmla="*/ 314 w 628"/>
                <a:gd name="T27" fmla="*/ 140 h 600"/>
                <a:gd name="T28" fmla="*/ 379 w 628"/>
                <a:gd name="T29" fmla="*/ 283 h 600"/>
                <a:gd name="T30" fmla="*/ 379 w 628"/>
                <a:gd name="T31" fmla="*/ 254 h 600"/>
                <a:gd name="T32" fmla="*/ 359 w 628"/>
                <a:gd name="T33" fmla="*/ 154 h 600"/>
                <a:gd name="T34" fmla="*/ 250 w 628"/>
                <a:gd name="T35" fmla="*/ 270 h 600"/>
                <a:gd name="T36" fmla="*/ 314 w 628"/>
                <a:gd name="T37" fmla="*/ 396 h 600"/>
                <a:gd name="T38" fmla="*/ 282 w 628"/>
                <a:gd name="T39" fmla="*/ 400 h 600"/>
                <a:gd name="T40" fmla="*/ 267 w 628"/>
                <a:gd name="T41" fmla="*/ 382 h 600"/>
                <a:gd name="T42" fmla="*/ 257 w 628"/>
                <a:gd name="T43" fmla="*/ 374 h 600"/>
                <a:gd name="T44" fmla="*/ 214 w 628"/>
                <a:gd name="T45" fmla="*/ 356 h 600"/>
                <a:gd name="T46" fmla="*/ 195 w 628"/>
                <a:gd name="T47" fmla="*/ 354 h 600"/>
                <a:gd name="T48" fmla="*/ 0 w 628"/>
                <a:gd name="T49" fmla="*/ 600 h 600"/>
                <a:gd name="T50" fmla="*/ 83 w 628"/>
                <a:gd name="T51" fmla="*/ 454 h 600"/>
                <a:gd name="T52" fmla="*/ 216 w 628"/>
                <a:gd name="T53" fmla="*/ 454 h 600"/>
                <a:gd name="T54" fmla="*/ 301 w 628"/>
                <a:gd name="T55" fmla="*/ 600 h 600"/>
                <a:gd name="T56" fmla="*/ 282 w 628"/>
                <a:gd name="T57" fmla="*/ 400 h 600"/>
                <a:gd name="T58" fmla="*/ 433 w 628"/>
                <a:gd name="T59" fmla="*/ 354 h 600"/>
                <a:gd name="T60" fmla="*/ 413 w 628"/>
                <a:gd name="T61" fmla="*/ 356 h 600"/>
                <a:gd name="T62" fmla="*/ 361 w 628"/>
                <a:gd name="T63" fmla="*/ 382 h 600"/>
                <a:gd name="T64" fmla="*/ 353 w 628"/>
                <a:gd name="T65" fmla="*/ 391 h 600"/>
                <a:gd name="T66" fmla="*/ 389 w 628"/>
                <a:gd name="T67" fmla="*/ 600 h 600"/>
                <a:gd name="T68" fmla="*/ 410 w 628"/>
                <a:gd name="T69" fmla="*/ 600 h 600"/>
                <a:gd name="T70" fmla="*/ 564 w 628"/>
                <a:gd name="T71" fmla="*/ 454 h 600"/>
                <a:gd name="T72" fmla="*/ 628 w 628"/>
                <a:gd name="T73" fmla="*/ 460 h 600"/>
                <a:gd name="T74" fmla="*/ 151 w 628"/>
                <a:gd name="T75" fmla="*/ 340 h 600"/>
                <a:gd name="T76" fmla="*/ 186 w 628"/>
                <a:gd name="T77" fmla="*/ 330 h 600"/>
                <a:gd name="T78" fmla="*/ 196 w 628"/>
                <a:gd name="T79" fmla="*/ 323 h 600"/>
                <a:gd name="T80" fmla="*/ 216 w 628"/>
                <a:gd name="T81" fmla="*/ 295 h 600"/>
                <a:gd name="T82" fmla="*/ 219 w 628"/>
                <a:gd name="T83" fmla="*/ 281 h 600"/>
                <a:gd name="T84" fmla="*/ 219 w 628"/>
                <a:gd name="T85" fmla="*/ 258 h 600"/>
                <a:gd name="T86" fmla="*/ 214 w 628"/>
                <a:gd name="T87" fmla="*/ 241 h 600"/>
                <a:gd name="T88" fmla="*/ 208 w 628"/>
                <a:gd name="T89" fmla="*/ 231 h 600"/>
                <a:gd name="T90" fmla="*/ 195 w 628"/>
                <a:gd name="T91" fmla="*/ 217 h 600"/>
                <a:gd name="T92" fmla="*/ 186 w 628"/>
                <a:gd name="T93" fmla="*/ 210 h 600"/>
                <a:gd name="T94" fmla="*/ 151 w 628"/>
                <a:gd name="T95" fmla="*/ 200 h 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28" h="600">
                  <a:moveTo>
                    <a:pt x="425" y="224"/>
                  </a:moveTo>
                  <a:cubicBezTo>
                    <a:pt x="423" y="226"/>
                    <a:pt x="421" y="229"/>
                    <a:pt x="420" y="231"/>
                  </a:cubicBezTo>
                  <a:cubicBezTo>
                    <a:pt x="419" y="231"/>
                    <a:pt x="419" y="232"/>
                    <a:pt x="419" y="232"/>
                  </a:cubicBezTo>
                  <a:cubicBezTo>
                    <a:pt x="418" y="234"/>
                    <a:pt x="416" y="236"/>
                    <a:pt x="415" y="239"/>
                  </a:cubicBezTo>
                  <a:cubicBezTo>
                    <a:pt x="415" y="240"/>
                    <a:pt x="414" y="240"/>
                    <a:pt x="414" y="241"/>
                  </a:cubicBezTo>
                  <a:cubicBezTo>
                    <a:pt x="413" y="244"/>
                    <a:pt x="412" y="246"/>
                    <a:pt x="411" y="249"/>
                  </a:cubicBezTo>
                  <a:cubicBezTo>
                    <a:pt x="411" y="249"/>
                    <a:pt x="411" y="250"/>
                    <a:pt x="411" y="250"/>
                  </a:cubicBezTo>
                  <a:cubicBezTo>
                    <a:pt x="410" y="253"/>
                    <a:pt x="409" y="255"/>
                    <a:pt x="409" y="258"/>
                  </a:cubicBezTo>
                  <a:cubicBezTo>
                    <a:pt x="409" y="259"/>
                    <a:pt x="409" y="260"/>
                    <a:pt x="408" y="261"/>
                  </a:cubicBezTo>
                  <a:cubicBezTo>
                    <a:pt x="408" y="264"/>
                    <a:pt x="408" y="267"/>
                    <a:pt x="408" y="270"/>
                  </a:cubicBezTo>
                  <a:cubicBezTo>
                    <a:pt x="408" y="274"/>
                    <a:pt x="408" y="278"/>
                    <a:pt x="409" y="281"/>
                  </a:cubicBezTo>
                  <a:cubicBezTo>
                    <a:pt x="409" y="282"/>
                    <a:pt x="409" y="283"/>
                    <a:pt x="409" y="283"/>
                  </a:cubicBezTo>
                  <a:cubicBezTo>
                    <a:pt x="410" y="287"/>
                    <a:pt x="411" y="290"/>
                    <a:pt x="412" y="293"/>
                  </a:cubicBezTo>
                  <a:cubicBezTo>
                    <a:pt x="412" y="294"/>
                    <a:pt x="412" y="294"/>
                    <a:pt x="412" y="295"/>
                  </a:cubicBezTo>
                  <a:cubicBezTo>
                    <a:pt x="414" y="298"/>
                    <a:pt x="415" y="301"/>
                    <a:pt x="417" y="304"/>
                  </a:cubicBezTo>
                  <a:cubicBezTo>
                    <a:pt x="417" y="305"/>
                    <a:pt x="417" y="305"/>
                    <a:pt x="418" y="306"/>
                  </a:cubicBezTo>
                  <a:cubicBezTo>
                    <a:pt x="420" y="309"/>
                    <a:pt x="422" y="312"/>
                    <a:pt x="424" y="315"/>
                  </a:cubicBezTo>
                  <a:cubicBezTo>
                    <a:pt x="424" y="315"/>
                    <a:pt x="424" y="315"/>
                    <a:pt x="424" y="315"/>
                  </a:cubicBezTo>
                  <a:cubicBezTo>
                    <a:pt x="427" y="318"/>
                    <a:pt x="429" y="320"/>
                    <a:pt x="432" y="323"/>
                  </a:cubicBezTo>
                  <a:cubicBezTo>
                    <a:pt x="432" y="323"/>
                    <a:pt x="432" y="323"/>
                    <a:pt x="432" y="323"/>
                  </a:cubicBezTo>
                  <a:cubicBezTo>
                    <a:pt x="435" y="326"/>
                    <a:pt x="438" y="328"/>
                    <a:pt x="441" y="330"/>
                  </a:cubicBezTo>
                  <a:cubicBezTo>
                    <a:pt x="442" y="330"/>
                    <a:pt x="442" y="330"/>
                    <a:pt x="442" y="330"/>
                  </a:cubicBezTo>
                  <a:cubicBezTo>
                    <a:pt x="446" y="332"/>
                    <a:pt x="449" y="334"/>
                    <a:pt x="452" y="335"/>
                  </a:cubicBezTo>
                  <a:cubicBezTo>
                    <a:pt x="453" y="335"/>
                    <a:pt x="453" y="335"/>
                    <a:pt x="453" y="335"/>
                  </a:cubicBezTo>
                  <a:cubicBezTo>
                    <a:pt x="461" y="338"/>
                    <a:pt x="469" y="340"/>
                    <a:pt x="478" y="340"/>
                  </a:cubicBezTo>
                  <a:cubicBezTo>
                    <a:pt x="516" y="340"/>
                    <a:pt x="547" y="309"/>
                    <a:pt x="547" y="270"/>
                  </a:cubicBezTo>
                  <a:cubicBezTo>
                    <a:pt x="547" y="231"/>
                    <a:pt x="516" y="200"/>
                    <a:pt x="478" y="200"/>
                  </a:cubicBezTo>
                  <a:cubicBezTo>
                    <a:pt x="468" y="200"/>
                    <a:pt x="458" y="202"/>
                    <a:pt x="450" y="206"/>
                  </a:cubicBezTo>
                  <a:cubicBezTo>
                    <a:pt x="450" y="206"/>
                    <a:pt x="450" y="206"/>
                    <a:pt x="450" y="206"/>
                  </a:cubicBezTo>
                  <a:cubicBezTo>
                    <a:pt x="449" y="206"/>
                    <a:pt x="449" y="206"/>
                    <a:pt x="449" y="206"/>
                  </a:cubicBezTo>
                  <a:cubicBezTo>
                    <a:pt x="446" y="208"/>
                    <a:pt x="444" y="209"/>
                    <a:pt x="442" y="210"/>
                  </a:cubicBezTo>
                  <a:cubicBezTo>
                    <a:pt x="441" y="210"/>
                    <a:pt x="441" y="211"/>
                    <a:pt x="440" y="211"/>
                  </a:cubicBezTo>
                  <a:cubicBezTo>
                    <a:pt x="438" y="213"/>
                    <a:pt x="435" y="215"/>
                    <a:pt x="433" y="216"/>
                  </a:cubicBezTo>
                  <a:cubicBezTo>
                    <a:pt x="433" y="217"/>
                    <a:pt x="432" y="217"/>
                    <a:pt x="432" y="217"/>
                  </a:cubicBezTo>
                  <a:cubicBezTo>
                    <a:pt x="430" y="219"/>
                    <a:pt x="428" y="221"/>
                    <a:pt x="426" y="223"/>
                  </a:cubicBezTo>
                  <a:cubicBezTo>
                    <a:pt x="426" y="223"/>
                    <a:pt x="425" y="224"/>
                    <a:pt x="425" y="224"/>
                  </a:cubicBezTo>
                  <a:close/>
                  <a:moveTo>
                    <a:pt x="314" y="140"/>
                  </a:moveTo>
                  <a:lnTo>
                    <a:pt x="314" y="140"/>
                  </a:lnTo>
                  <a:cubicBezTo>
                    <a:pt x="353" y="140"/>
                    <a:pt x="384" y="108"/>
                    <a:pt x="384" y="70"/>
                  </a:cubicBezTo>
                  <a:cubicBezTo>
                    <a:pt x="384" y="31"/>
                    <a:pt x="353" y="0"/>
                    <a:pt x="314" y="0"/>
                  </a:cubicBezTo>
                  <a:cubicBezTo>
                    <a:pt x="275" y="0"/>
                    <a:pt x="244" y="31"/>
                    <a:pt x="244" y="70"/>
                  </a:cubicBezTo>
                  <a:cubicBezTo>
                    <a:pt x="244" y="108"/>
                    <a:pt x="275" y="140"/>
                    <a:pt x="314" y="140"/>
                  </a:cubicBezTo>
                  <a:close/>
                  <a:moveTo>
                    <a:pt x="379" y="336"/>
                  </a:moveTo>
                  <a:lnTo>
                    <a:pt x="379" y="336"/>
                  </a:lnTo>
                  <a:lnTo>
                    <a:pt x="379" y="283"/>
                  </a:lnTo>
                  <a:cubicBezTo>
                    <a:pt x="379" y="279"/>
                    <a:pt x="378" y="274"/>
                    <a:pt x="378" y="270"/>
                  </a:cubicBezTo>
                  <a:cubicBezTo>
                    <a:pt x="378" y="266"/>
                    <a:pt x="379" y="262"/>
                    <a:pt x="379" y="257"/>
                  </a:cubicBezTo>
                  <a:lnTo>
                    <a:pt x="379" y="254"/>
                  </a:lnTo>
                  <a:lnTo>
                    <a:pt x="380" y="254"/>
                  </a:lnTo>
                  <a:cubicBezTo>
                    <a:pt x="385" y="223"/>
                    <a:pt x="404" y="197"/>
                    <a:pt x="431" y="183"/>
                  </a:cubicBezTo>
                  <a:cubicBezTo>
                    <a:pt x="412" y="165"/>
                    <a:pt x="387" y="154"/>
                    <a:pt x="359" y="154"/>
                  </a:cubicBezTo>
                  <a:lnTo>
                    <a:pt x="269" y="154"/>
                  </a:lnTo>
                  <a:cubicBezTo>
                    <a:pt x="241" y="154"/>
                    <a:pt x="216" y="165"/>
                    <a:pt x="197" y="183"/>
                  </a:cubicBezTo>
                  <a:cubicBezTo>
                    <a:pt x="228" y="199"/>
                    <a:pt x="250" y="232"/>
                    <a:pt x="250" y="270"/>
                  </a:cubicBezTo>
                  <a:cubicBezTo>
                    <a:pt x="250" y="278"/>
                    <a:pt x="249" y="285"/>
                    <a:pt x="247" y="293"/>
                  </a:cubicBezTo>
                  <a:lnTo>
                    <a:pt x="247" y="335"/>
                  </a:lnTo>
                  <a:cubicBezTo>
                    <a:pt x="276" y="347"/>
                    <a:pt x="299" y="369"/>
                    <a:pt x="314" y="396"/>
                  </a:cubicBezTo>
                  <a:cubicBezTo>
                    <a:pt x="328" y="369"/>
                    <a:pt x="352" y="348"/>
                    <a:pt x="379" y="336"/>
                  </a:cubicBezTo>
                  <a:close/>
                  <a:moveTo>
                    <a:pt x="282" y="400"/>
                  </a:moveTo>
                  <a:lnTo>
                    <a:pt x="282" y="400"/>
                  </a:lnTo>
                  <a:cubicBezTo>
                    <a:pt x="280" y="397"/>
                    <a:pt x="278" y="394"/>
                    <a:pt x="275" y="391"/>
                  </a:cubicBezTo>
                  <a:cubicBezTo>
                    <a:pt x="275" y="390"/>
                    <a:pt x="274" y="390"/>
                    <a:pt x="274" y="390"/>
                  </a:cubicBezTo>
                  <a:cubicBezTo>
                    <a:pt x="272" y="387"/>
                    <a:pt x="270" y="385"/>
                    <a:pt x="267" y="382"/>
                  </a:cubicBezTo>
                  <a:cubicBezTo>
                    <a:pt x="267" y="382"/>
                    <a:pt x="266" y="382"/>
                    <a:pt x="266" y="381"/>
                  </a:cubicBezTo>
                  <a:cubicBezTo>
                    <a:pt x="263" y="379"/>
                    <a:pt x="261" y="377"/>
                    <a:pt x="258" y="375"/>
                  </a:cubicBezTo>
                  <a:cubicBezTo>
                    <a:pt x="257" y="374"/>
                    <a:pt x="257" y="374"/>
                    <a:pt x="257" y="374"/>
                  </a:cubicBezTo>
                  <a:cubicBezTo>
                    <a:pt x="247" y="367"/>
                    <a:pt x="237" y="362"/>
                    <a:pt x="225" y="359"/>
                  </a:cubicBezTo>
                  <a:cubicBezTo>
                    <a:pt x="223" y="358"/>
                    <a:pt x="220" y="357"/>
                    <a:pt x="218" y="357"/>
                  </a:cubicBezTo>
                  <a:cubicBezTo>
                    <a:pt x="217" y="356"/>
                    <a:pt x="215" y="356"/>
                    <a:pt x="214" y="356"/>
                  </a:cubicBezTo>
                  <a:cubicBezTo>
                    <a:pt x="212" y="356"/>
                    <a:pt x="210" y="355"/>
                    <a:pt x="208" y="355"/>
                  </a:cubicBezTo>
                  <a:cubicBezTo>
                    <a:pt x="207" y="355"/>
                    <a:pt x="206" y="355"/>
                    <a:pt x="205" y="355"/>
                  </a:cubicBezTo>
                  <a:cubicBezTo>
                    <a:pt x="202" y="354"/>
                    <a:pt x="199" y="354"/>
                    <a:pt x="195" y="354"/>
                  </a:cubicBezTo>
                  <a:lnTo>
                    <a:pt x="105" y="354"/>
                  </a:lnTo>
                  <a:cubicBezTo>
                    <a:pt x="47" y="354"/>
                    <a:pt x="0" y="401"/>
                    <a:pt x="0" y="460"/>
                  </a:cubicBezTo>
                  <a:lnTo>
                    <a:pt x="0" y="600"/>
                  </a:lnTo>
                  <a:lnTo>
                    <a:pt x="62" y="600"/>
                  </a:lnTo>
                  <a:lnTo>
                    <a:pt x="62" y="454"/>
                  </a:lnTo>
                  <a:lnTo>
                    <a:pt x="83" y="454"/>
                  </a:lnTo>
                  <a:lnTo>
                    <a:pt x="83" y="600"/>
                  </a:lnTo>
                  <a:lnTo>
                    <a:pt x="216" y="600"/>
                  </a:lnTo>
                  <a:lnTo>
                    <a:pt x="216" y="454"/>
                  </a:lnTo>
                  <a:lnTo>
                    <a:pt x="237" y="454"/>
                  </a:lnTo>
                  <a:lnTo>
                    <a:pt x="237" y="600"/>
                  </a:lnTo>
                  <a:lnTo>
                    <a:pt x="301" y="600"/>
                  </a:lnTo>
                  <a:lnTo>
                    <a:pt x="301" y="460"/>
                  </a:lnTo>
                  <a:cubicBezTo>
                    <a:pt x="301" y="437"/>
                    <a:pt x="294" y="417"/>
                    <a:pt x="282" y="400"/>
                  </a:cubicBezTo>
                  <a:cubicBezTo>
                    <a:pt x="282" y="400"/>
                    <a:pt x="282" y="400"/>
                    <a:pt x="282" y="400"/>
                  </a:cubicBezTo>
                  <a:close/>
                  <a:moveTo>
                    <a:pt x="523" y="354"/>
                  </a:moveTo>
                  <a:lnTo>
                    <a:pt x="523" y="354"/>
                  </a:lnTo>
                  <a:lnTo>
                    <a:pt x="433" y="354"/>
                  </a:lnTo>
                  <a:cubicBezTo>
                    <a:pt x="429" y="354"/>
                    <a:pt x="426" y="354"/>
                    <a:pt x="423" y="355"/>
                  </a:cubicBezTo>
                  <a:cubicBezTo>
                    <a:pt x="422" y="355"/>
                    <a:pt x="421" y="355"/>
                    <a:pt x="420" y="355"/>
                  </a:cubicBezTo>
                  <a:cubicBezTo>
                    <a:pt x="418" y="355"/>
                    <a:pt x="415" y="356"/>
                    <a:pt x="413" y="356"/>
                  </a:cubicBezTo>
                  <a:cubicBezTo>
                    <a:pt x="412" y="356"/>
                    <a:pt x="411" y="356"/>
                    <a:pt x="410" y="357"/>
                  </a:cubicBezTo>
                  <a:cubicBezTo>
                    <a:pt x="408" y="357"/>
                    <a:pt x="405" y="358"/>
                    <a:pt x="403" y="358"/>
                  </a:cubicBezTo>
                  <a:cubicBezTo>
                    <a:pt x="387" y="363"/>
                    <a:pt x="373" y="371"/>
                    <a:pt x="361" y="382"/>
                  </a:cubicBezTo>
                  <a:cubicBezTo>
                    <a:pt x="361" y="382"/>
                    <a:pt x="361" y="382"/>
                    <a:pt x="361" y="383"/>
                  </a:cubicBezTo>
                  <a:cubicBezTo>
                    <a:pt x="358" y="385"/>
                    <a:pt x="356" y="388"/>
                    <a:pt x="353" y="390"/>
                  </a:cubicBezTo>
                  <a:cubicBezTo>
                    <a:pt x="353" y="390"/>
                    <a:pt x="353" y="391"/>
                    <a:pt x="353" y="391"/>
                  </a:cubicBezTo>
                  <a:cubicBezTo>
                    <a:pt x="337" y="409"/>
                    <a:pt x="327" y="433"/>
                    <a:pt x="327" y="460"/>
                  </a:cubicBezTo>
                  <a:lnTo>
                    <a:pt x="327" y="600"/>
                  </a:lnTo>
                  <a:lnTo>
                    <a:pt x="389" y="600"/>
                  </a:lnTo>
                  <a:lnTo>
                    <a:pt x="389" y="454"/>
                  </a:lnTo>
                  <a:lnTo>
                    <a:pt x="410" y="454"/>
                  </a:lnTo>
                  <a:lnTo>
                    <a:pt x="410" y="600"/>
                  </a:lnTo>
                  <a:lnTo>
                    <a:pt x="543" y="600"/>
                  </a:lnTo>
                  <a:lnTo>
                    <a:pt x="543" y="454"/>
                  </a:lnTo>
                  <a:lnTo>
                    <a:pt x="564" y="454"/>
                  </a:lnTo>
                  <a:lnTo>
                    <a:pt x="564" y="600"/>
                  </a:lnTo>
                  <a:lnTo>
                    <a:pt x="628" y="600"/>
                  </a:lnTo>
                  <a:lnTo>
                    <a:pt x="628" y="460"/>
                  </a:lnTo>
                  <a:cubicBezTo>
                    <a:pt x="628" y="401"/>
                    <a:pt x="581" y="354"/>
                    <a:pt x="523" y="354"/>
                  </a:cubicBezTo>
                  <a:close/>
                  <a:moveTo>
                    <a:pt x="151" y="340"/>
                  </a:moveTo>
                  <a:lnTo>
                    <a:pt x="151" y="340"/>
                  </a:lnTo>
                  <a:cubicBezTo>
                    <a:pt x="159" y="340"/>
                    <a:pt x="167" y="338"/>
                    <a:pt x="175" y="335"/>
                  </a:cubicBezTo>
                  <a:cubicBezTo>
                    <a:pt x="175" y="335"/>
                    <a:pt x="175" y="335"/>
                    <a:pt x="176" y="335"/>
                  </a:cubicBezTo>
                  <a:cubicBezTo>
                    <a:pt x="179" y="334"/>
                    <a:pt x="183" y="332"/>
                    <a:pt x="186" y="330"/>
                  </a:cubicBezTo>
                  <a:cubicBezTo>
                    <a:pt x="186" y="330"/>
                    <a:pt x="186" y="330"/>
                    <a:pt x="186" y="330"/>
                  </a:cubicBezTo>
                  <a:cubicBezTo>
                    <a:pt x="190" y="328"/>
                    <a:pt x="193" y="326"/>
                    <a:pt x="196" y="323"/>
                  </a:cubicBezTo>
                  <a:cubicBezTo>
                    <a:pt x="196" y="323"/>
                    <a:pt x="196" y="323"/>
                    <a:pt x="196" y="323"/>
                  </a:cubicBezTo>
                  <a:cubicBezTo>
                    <a:pt x="202" y="318"/>
                    <a:pt x="206" y="312"/>
                    <a:pt x="210" y="306"/>
                  </a:cubicBezTo>
                  <a:cubicBezTo>
                    <a:pt x="211" y="305"/>
                    <a:pt x="211" y="305"/>
                    <a:pt x="211" y="304"/>
                  </a:cubicBezTo>
                  <a:cubicBezTo>
                    <a:pt x="213" y="301"/>
                    <a:pt x="214" y="298"/>
                    <a:pt x="216" y="295"/>
                  </a:cubicBezTo>
                  <a:cubicBezTo>
                    <a:pt x="216" y="294"/>
                    <a:pt x="216" y="294"/>
                    <a:pt x="216" y="293"/>
                  </a:cubicBezTo>
                  <a:cubicBezTo>
                    <a:pt x="217" y="290"/>
                    <a:pt x="218" y="287"/>
                    <a:pt x="219" y="283"/>
                  </a:cubicBezTo>
                  <a:cubicBezTo>
                    <a:pt x="219" y="282"/>
                    <a:pt x="219" y="282"/>
                    <a:pt x="219" y="281"/>
                  </a:cubicBezTo>
                  <a:cubicBezTo>
                    <a:pt x="220" y="278"/>
                    <a:pt x="220" y="274"/>
                    <a:pt x="220" y="270"/>
                  </a:cubicBezTo>
                  <a:cubicBezTo>
                    <a:pt x="220" y="267"/>
                    <a:pt x="220" y="264"/>
                    <a:pt x="220" y="261"/>
                  </a:cubicBezTo>
                  <a:cubicBezTo>
                    <a:pt x="219" y="260"/>
                    <a:pt x="219" y="259"/>
                    <a:pt x="219" y="258"/>
                  </a:cubicBezTo>
                  <a:cubicBezTo>
                    <a:pt x="219" y="255"/>
                    <a:pt x="218" y="252"/>
                    <a:pt x="217" y="250"/>
                  </a:cubicBezTo>
                  <a:cubicBezTo>
                    <a:pt x="217" y="249"/>
                    <a:pt x="217" y="249"/>
                    <a:pt x="217" y="249"/>
                  </a:cubicBezTo>
                  <a:cubicBezTo>
                    <a:pt x="216" y="246"/>
                    <a:pt x="215" y="244"/>
                    <a:pt x="214" y="241"/>
                  </a:cubicBezTo>
                  <a:cubicBezTo>
                    <a:pt x="214" y="240"/>
                    <a:pt x="213" y="240"/>
                    <a:pt x="213" y="239"/>
                  </a:cubicBezTo>
                  <a:cubicBezTo>
                    <a:pt x="212" y="236"/>
                    <a:pt x="210" y="234"/>
                    <a:pt x="209" y="231"/>
                  </a:cubicBezTo>
                  <a:lnTo>
                    <a:pt x="208" y="231"/>
                  </a:lnTo>
                  <a:cubicBezTo>
                    <a:pt x="207" y="229"/>
                    <a:pt x="205" y="226"/>
                    <a:pt x="203" y="224"/>
                  </a:cubicBezTo>
                  <a:cubicBezTo>
                    <a:pt x="203" y="224"/>
                    <a:pt x="202" y="223"/>
                    <a:pt x="202" y="223"/>
                  </a:cubicBezTo>
                  <a:cubicBezTo>
                    <a:pt x="200" y="221"/>
                    <a:pt x="198" y="219"/>
                    <a:pt x="195" y="217"/>
                  </a:cubicBezTo>
                  <a:cubicBezTo>
                    <a:pt x="195" y="217"/>
                    <a:pt x="195" y="217"/>
                    <a:pt x="195" y="216"/>
                  </a:cubicBezTo>
                  <a:cubicBezTo>
                    <a:pt x="193" y="215"/>
                    <a:pt x="190" y="213"/>
                    <a:pt x="188" y="211"/>
                  </a:cubicBezTo>
                  <a:cubicBezTo>
                    <a:pt x="187" y="211"/>
                    <a:pt x="187" y="210"/>
                    <a:pt x="186" y="210"/>
                  </a:cubicBezTo>
                  <a:cubicBezTo>
                    <a:pt x="184" y="209"/>
                    <a:pt x="181" y="207"/>
                    <a:pt x="179" y="206"/>
                  </a:cubicBezTo>
                  <a:cubicBezTo>
                    <a:pt x="179" y="206"/>
                    <a:pt x="178" y="206"/>
                    <a:pt x="178" y="206"/>
                  </a:cubicBezTo>
                  <a:cubicBezTo>
                    <a:pt x="170" y="202"/>
                    <a:pt x="160" y="200"/>
                    <a:pt x="151" y="200"/>
                  </a:cubicBezTo>
                  <a:cubicBezTo>
                    <a:pt x="112" y="200"/>
                    <a:pt x="81" y="231"/>
                    <a:pt x="81" y="270"/>
                  </a:cubicBezTo>
                  <a:cubicBezTo>
                    <a:pt x="81" y="309"/>
                    <a:pt x="112" y="340"/>
                    <a:pt x="151" y="340"/>
                  </a:cubicBezTo>
                  <a:close/>
                </a:path>
              </a:pathLst>
            </a:custGeom>
            <a:solidFill>
              <a:srgbClr val="365B7C"/>
            </a:solidFill>
            <a:ln>
              <a:noFill/>
            </a:ln>
          </p:spPr>
          <p:txBody>
            <a:bodyPr vert="horz" wrap="square" lIns="91440" tIns="45720" rIns="91440" bIns="45720" numCol="1" anchor="t" anchorCtr="0" compatLnSpc="1"/>
            <a:lstStyle/>
            <a:p>
              <a:endParaRPr lang="zh-CN" altLang="en-US">
                <a:solidFill>
                  <a:schemeClr val="accent2"/>
                </a:solidFill>
              </a:endParaRPr>
            </a:p>
          </p:txBody>
        </p:sp>
      </p:grpSp>
      <p:sp>
        <p:nvSpPr>
          <p:cNvPr id="16" name="矩形 15"/>
          <p:cNvSpPr/>
          <p:nvPr/>
        </p:nvSpPr>
        <p:spPr>
          <a:xfrm>
            <a:off x="1014095" y="1289050"/>
            <a:ext cx="10663555" cy="3992245"/>
          </a:xfrm>
          <a:prstGeom prst="rect">
            <a:avLst/>
          </a:prstGeom>
        </p:spPr>
        <p:txBody>
          <a:bodyPr wrap="square">
            <a:spAutoFit/>
          </a:bodyPr>
          <a:lstStyle/>
          <a:p>
            <a:endParaRPr sz="2400" dirty="0">
              <a:latin typeface="楷体" panose="02010609060101010101" pitchFamily="49" charset="-122"/>
              <a:ea typeface="楷体" panose="02010609060101010101" pitchFamily="49" charset="-122"/>
            </a:endParaRPr>
          </a:p>
          <a:p>
            <a:pPr algn="just" fontAlgn="auto">
              <a:lnSpc>
                <a:spcPts val="3060"/>
              </a:lnSpc>
            </a:pPr>
            <a:r>
              <a:rPr sz="2400" dirty="0">
                <a:latin typeface="楷体" panose="02010609060101010101" pitchFamily="49" charset="-122"/>
                <a:ea typeface="楷体" panose="02010609060101010101" pitchFamily="49" charset="-122"/>
              </a:rPr>
              <a:t>     </a:t>
            </a:r>
            <a:r>
              <a:rPr sz="2800" dirty="0">
                <a:latin typeface="楷体" panose="02010609060101010101" pitchFamily="49" charset="-122"/>
                <a:ea typeface="楷体" panose="02010609060101010101" pitchFamily="49" charset="-122"/>
              </a:rPr>
              <a:t>接下来,如何招聘是一个问题。工作周期只有3个月,挖猎在职人员肯定是不行的, 所以只能锁定在目前为离职状态的简历中寻找。</a:t>
            </a:r>
          </a:p>
          <a:p>
            <a:pPr algn="just" fontAlgn="auto">
              <a:lnSpc>
                <a:spcPts val="3060"/>
              </a:lnSpc>
            </a:pPr>
            <a:r>
              <a:rPr sz="2800" dirty="0">
                <a:latin typeface="楷体" panose="02010609060101010101" pitchFamily="49" charset="-122"/>
                <a:ea typeface="楷体" panose="02010609060101010101" pitchFamily="49" charset="-122"/>
              </a:rPr>
              <a:t>    再分析一下工作优势:在Intel公司工作, 是名企、外企而且入职后的工作就是负责项目的开发,能够介入一个项目从开始到结束整个过程,对以后找工作,在简历上也是非常加分的。招聘专员在邀约时重点突出了上述优 势,很快就招到一个合适的人选。 </a:t>
            </a:r>
          </a:p>
          <a:p>
            <a:pPr algn="just" fontAlgn="auto">
              <a:lnSpc>
                <a:spcPts val="3060"/>
              </a:lnSpc>
            </a:pPr>
            <a:endParaRPr sz="2800" b="1" dirty="0">
              <a:solidFill>
                <a:srgbClr val="966481"/>
              </a:solidFill>
              <a:latin typeface="楷体" panose="02010609060101010101" pitchFamily="49" charset="-122"/>
              <a:ea typeface="楷体" panose="02010609060101010101" pitchFamily="49" charset="-122"/>
            </a:endParaRPr>
          </a:p>
          <a:p>
            <a:pPr algn="just" fontAlgn="auto">
              <a:lnSpc>
                <a:spcPts val="3060"/>
              </a:lnSpc>
            </a:pPr>
            <a:r>
              <a:rPr sz="2800" b="1" dirty="0">
                <a:solidFill>
                  <a:srgbClr val="365B7C"/>
                </a:solidFill>
                <a:latin typeface="楷体" panose="02010609060101010101" pitchFamily="49" charset="-122"/>
                <a:ea typeface="楷体" panose="02010609060101010101" pitchFamily="49" charset="-122"/>
              </a:rPr>
              <a:t>1.如果要顺利地招聘到合适的人才,需要做哪些准备工作? </a:t>
            </a:r>
          </a:p>
          <a:p>
            <a:pPr algn="just" fontAlgn="auto">
              <a:lnSpc>
                <a:spcPts val="3060"/>
              </a:lnSpc>
            </a:pPr>
            <a:r>
              <a:rPr sz="2800" b="1" dirty="0">
                <a:solidFill>
                  <a:srgbClr val="365B7C"/>
                </a:solidFill>
                <a:latin typeface="楷体" panose="02010609060101010101" pitchFamily="49" charset="-122"/>
                <a:ea typeface="楷体" panose="02010609060101010101" pitchFamily="49" charset="-122"/>
              </a:rPr>
              <a:t>2.招聘准备工作的目的和意义是什么? </a:t>
            </a:r>
          </a:p>
        </p:txBody>
      </p:sp>
      <p:sp>
        <p:nvSpPr>
          <p:cNvPr id="23" name="矩形 22"/>
          <p:cNvSpPr/>
          <p:nvPr/>
        </p:nvSpPr>
        <p:spPr>
          <a:xfrm>
            <a:off x="1914883" y="679413"/>
            <a:ext cx="2087446" cy="470748"/>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800" b="1" dirty="0">
                <a:latin typeface="楷体" panose="02010609060101010101" pitchFamily="49" charset="-122"/>
                <a:ea typeface="楷体" panose="02010609060101010101" pitchFamily="49" charset="-122"/>
                <a:cs typeface="+mn-ea"/>
                <a:sym typeface="+mn-lt"/>
              </a:rPr>
              <a:t>案例导学</a:t>
            </a:r>
          </a:p>
        </p:txBody>
      </p:sp>
    </p:spTree>
    <p:extLst>
      <p:ext uri="{BB962C8B-B14F-4D97-AF65-F5344CB8AC3E}">
        <p14:creationId xmlns:p14="http://schemas.microsoft.com/office/powerpoint/2010/main" val="300011608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5" presetClass="entr" presetSubtype="0" fill="hold" nodeType="withEffect">
                                  <p:stCondLst>
                                    <p:cond delay="250"/>
                                  </p:stCondLst>
                                  <p:childTnLst>
                                    <p:set>
                                      <p:cBhvr>
                                        <p:cTn id="6" dur="1" fill="hold">
                                          <p:stCondLst>
                                            <p:cond delay="0"/>
                                          </p:stCondLst>
                                        </p:cTn>
                                        <p:tgtEl>
                                          <p:spTgt spid="17"/>
                                        </p:tgtEl>
                                        <p:attrNameLst>
                                          <p:attrName>style.visibility</p:attrName>
                                        </p:attrNameLst>
                                      </p:cBhvr>
                                      <p:to>
                                        <p:strVal val="visible"/>
                                      </p:to>
                                    </p:set>
                                    <p:anim calcmode="lin" valueType="num">
                                      <p:cBhvr>
                                        <p:cTn id="7" dur="500" decel="50000" fill="hold">
                                          <p:stCondLst>
                                            <p:cond delay="0"/>
                                          </p:stCondLst>
                                        </p:cTn>
                                        <p:tgtEl>
                                          <p:spTgt spid="17"/>
                                        </p:tgtEl>
                                        <p:attrNameLst>
                                          <p:attrName>style.rotation</p:attrName>
                                        </p:attrNameLst>
                                      </p:cBhvr>
                                      <p:tavLst>
                                        <p:tav tm="0">
                                          <p:val>
                                            <p:fltVal val="-90"/>
                                          </p:val>
                                        </p:tav>
                                        <p:tav tm="100000">
                                          <p:val>
                                            <p:fltVal val="0"/>
                                          </p:val>
                                        </p:tav>
                                      </p:tavLst>
                                    </p:anim>
                                    <p:anim calcmode="lin" valueType="num">
                                      <p:cBhvr>
                                        <p:cTn id="8" dur="500" decel="50000" fill="hold">
                                          <p:stCondLst>
                                            <p:cond delay="0"/>
                                          </p:stCondLst>
                                        </p:cTn>
                                        <p:tgtEl>
                                          <p:spTgt spid="17"/>
                                        </p:tgtEl>
                                        <p:attrNameLst>
                                          <p:attrName>ppt_w</p:attrName>
                                        </p:attrNameLst>
                                      </p:cBhvr>
                                      <p:tavLst>
                                        <p:tav tm="0">
                                          <p:val>
                                            <p:strVal val="#ppt_w"/>
                                          </p:val>
                                        </p:tav>
                                        <p:tav tm="100000">
                                          <p:val>
                                            <p:strVal val="#ppt_w*.05"/>
                                          </p:val>
                                        </p:tav>
                                      </p:tavLst>
                                    </p:anim>
                                    <p:anim calcmode="lin" valueType="num">
                                      <p:cBhvr>
                                        <p:cTn id="9" dur="500" accel="50000" fill="hold">
                                          <p:stCondLst>
                                            <p:cond delay="500"/>
                                          </p:stCondLst>
                                        </p:cTn>
                                        <p:tgtEl>
                                          <p:spTgt spid="17"/>
                                        </p:tgtEl>
                                        <p:attrNameLst>
                                          <p:attrName>ppt_w</p:attrName>
                                        </p:attrNameLst>
                                      </p:cBhvr>
                                      <p:tavLst>
                                        <p:tav tm="0">
                                          <p:val>
                                            <p:strVal val="#ppt_w*.05"/>
                                          </p:val>
                                        </p:tav>
                                        <p:tav tm="100000">
                                          <p:val>
                                            <p:strVal val="#ppt_w"/>
                                          </p:val>
                                        </p:tav>
                                      </p:tavLst>
                                    </p:anim>
                                    <p:anim calcmode="lin" valueType="num">
                                      <p:cBhvr>
                                        <p:cTn id="10" dur="1000" fill="hold"/>
                                        <p:tgtEl>
                                          <p:spTgt spid="17"/>
                                        </p:tgtEl>
                                        <p:attrNameLst>
                                          <p:attrName>ppt_h</p:attrName>
                                        </p:attrNameLst>
                                      </p:cBhvr>
                                      <p:tavLst>
                                        <p:tav tm="0">
                                          <p:val>
                                            <p:strVal val="#ppt_h"/>
                                          </p:val>
                                        </p:tav>
                                        <p:tav tm="100000">
                                          <p:val>
                                            <p:strVal val="#ppt_h"/>
                                          </p:val>
                                        </p:tav>
                                      </p:tavLst>
                                    </p:anim>
                                    <p:anim calcmode="lin" valueType="num">
                                      <p:cBhvr>
                                        <p:cTn id="11" dur="500" decel="50000" fill="hold">
                                          <p:stCondLst>
                                            <p:cond delay="0"/>
                                          </p:stCondLst>
                                        </p:cTn>
                                        <p:tgtEl>
                                          <p:spTgt spid="17"/>
                                        </p:tgtEl>
                                        <p:attrNameLst>
                                          <p:attrName>ppt_x</p:attrName>
                                        </p:attrNameLst>
                                      </p:cBhvr>
                                      <p:tavLst>
                                        <p:tav tm="0">
                                          <p:val>
                                            <p:strVal val="#ppt_x+.4"/>
                                          </p:val>
                                        </p:tav>
                                        <p:tav tm="100000">
                                          <p:val>
                                            <p:strVal val="#ppt_x"/>
                                          </p:val>
                                        </p:tav>
                                      </p:tavLst>
                                    </p:anim>
                                    <p:anim calcmode="lin" valueType="num">
                                      <p:cBhvr>
                                        <p:cTn id="12" dur="500" decel="50000" fill="hold">
                                          <p:stCondLst>
                                            <p:cond delay="0"/>
                                          </p:stCondLst>
                                        </p:cTn>
                                        <p:tgtEl>
                                          <p:spTgt spid="17"/>
                                        </p:tgtEl>
                                        <p:attrNameLst>
                                          <p:attrName>ppt_y</p:attrName>
                                        </p:attrNameLst>
                                      </p:cBhvr>
                                      <p:tavLst>
                                        <p:tav tm="0">
                                          <p:val>
                                            <p:strVal val="#ppt_y-.2"/>
                                          </p:val>
                                        </p:tav>
                                        <p:tav tm="100000">
                                          <p:val>
                                            <p:strVal val="#ppt_y+.1"/>
                                          </p:val>
                                        </p:tav>
                                      </p:tavLst>
                                    </p:anim>
                                    <p:anim calcmode="lin" valueType="num">
                                      <p:cBhvr>
                                        <p:cTn id="13" dur="500" accel="50000" fill="hold">
                                          <p:stCondLst>
                                            <p:cond delay="500"/>
                                          </p:stCondLst>
                                        </p:cTn>
                                        <p:tgtEl>
                                          <p:spTgt spid="17"/>
                                        </p:tgtEl>
                                        <p:attrNameLst>
                                          <p:attrName>ppt_y</p:attrName>
                                        </p:attrNameLst>
                                      </p:cBhvr>
                                      <p:tavLst>
                                        <p:tav tm="0">
                                          <p:val>
                                            <p:strVal val="#ppt_y+.1"/>
                                          </p:val>
                                        </p:tav>
                                        <p:tav tm="100000">
                                          <p:val>
                                            <p:strVal val="#ppt_y"/>
                                          </p:val>
                                        </p:tav>
                                      </p:tavLst>
                                    </p:anim>
                                    <p:animEffect transition="in" filter="fade">
                                      <p:cBhvr>
                                        <p:cTn id="14" dur="1000" decel="50000">
                                          <p:stCondLst>
                                            <p:cond delay="0"/>
                                          </p:stCondLst>
                                        </p:cTn>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2" name="组合 31"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GrpSpPr/>
          <p:nvPr/>
        </p:nvGrpSpPr>
        <p:grpSpPr>
          <a:xfrm>
            <a:off x="7041798" y="2584137"/>
            <a:ext cx="412014" cy="603688"/>
            <a:chOff x="2905126" y="2119313"/>
            <a:chExt cx="798511" cy="1169987"/>
          </a:xfrm>
          <a:solidFill>
            <a:schemeClr val="bg1">
              <a:lumMod val="65000"/>
            </a:schemeClr>
          </a:solidFill>
        </p:grpSpPr>
        <p:sp>
          <p:nvSpPr>
            <p:cNvPr id="33" name="Freeform 99"/>
            <p:cNvSpPr/>
            <p:nvPr/>
          </p:nvSpPr>
          <p:spPr bwMode="auto">
            <a:xfrm>
              <a:off x="2905126" y="3157538"/>
              <a:ext cx="55562" cy="131762"/>
            </a:xfrm>
            <a:custGeom>
              <a:avLst/>
              <a:gdLst>
                <a:gd name="T0" fmla="*/ 1 w 2"/>
                <a:gd name="T1" fmla="*/ 5 h 5"/>
                <a:gd name="T2" fmla="*/ 0 w 2"/>
                <a:gd name="T3" fmla="*/ 4 h 5"/>
                <a:gd name="T4" fmla="*/ 0 w 2"/>
                <a:gd name="T5" fmla="*/ 1 h 5"/>
                <a:gd name="T6" fmla="*/ 1 w 2"/>
                <a:gd name="T7" fmla="*/ 0 h 5"/>
                <a:gd name="T8" fmla="*/ 2 w 2"/>
                <a:gd name="T9" fmla="*/ 1 h 5"/>
                <a:gd name="T10" fmla="*/ 2 w 2"/>
                <a:gd name="T11" fmla="*/ 4 h 5"/>
                <a:gd name="T12" fmla="*/ 1 w 2"/>
                <a:gd name="T13" fmla="*/ 5 h 5"/>
              </a:gdLst>
              <a:ahLst/>
              <a:cxnLst>
                <a:cxn ang="0">
                  <a:pos x="T0" y="T1"/>
                </a:cxn>
                <a:cxn ang="0">
                  <a:pos x="T2" y="T3"/>
                </a:cxn>
                <a:cxn ang="0">
                  <a:pos x="T4" y="T5"/>
                </a:cxn>
                <a:cxn ang="0">
                  <a:pos x="T6" y="T7"/>
                </a:cxn>
                <a:cxn ang="0">
                  <a:pos x="T8" y="T9"/>
                </a:cxn>
                <a:cxn ang="0">
                  <a:pos x="T10" y="T11"/>
                </a:cxn>
                <a:cxn ang="0">
                  <a:pos x="T12" y="T13"/>
                </a:cxn>
              </a:cxnLst>
              <a:rect l="0" t="0" r="r" b="b"/>
              <a:pathLst>
                <a:path w="2" h="5">
                  <a:moveTo>
                    <a:pt x="1" y="5"/>
                  </a:moveTo>
                  <a:cubicBezTo>
                    <a:pt x="1" y="5"/>
                    <a:pt x="0" y="4"/>
                    <a:pt x="0" y="4"/>
                  </a:cubicBezTo>
                  <a:cubicBezTo>
                    <a:pt x="0" y="1"/>
                    <a:pt x="0" y="1"/>
                    <a:pt x="0" y="1"/>
                  </a:cubicBezTo>
                  <a:cubicBezTo>
                    <a:pt x="0" y="0"/>
                    <a:pt x="1" y="0"/>
                    <a:pt x="1" y="0"/>
                  </a:cubicBezTo>
                  <a:cubicBezTo>
                    <a:pt x="2" y="0"/>
                    <a:pt x="2" y="0"/>
                    <a:pt x="2" y="1"/>
                  </a:cubicBezTo>
                  <a:cubicBezTo>
                    <a:pt x="2" y="4"/>
                    <a:pt x="2" y="4"/>
                    <a:pt x="2" y="4"/>
                  </a:cubicBezTo>
                  <a:cubicBezTo>
                    <a:pt x="2" y="4"/>
                    <a:pt x="2" y="5"/>
                    <a:pt x="1"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 name="Freeform 100"/>
            <p:cNvSpPr>
              <a:spLocks noEditPoints="1"/>
            </p:cNvSpPr>
            <p:nvPr/>
          </p:nvSpPr>
          <p:spPr bwMode="auto">
            <a:xfrm>
              <a:off x="2905126" y="2384425"/>
              <a:ext cx="55562" cy="639762"/>
            </a:xfrm>
            <a:custGeom>
              <a:avLst/>
              <a:gdLst>
                <a:gd name="T0" fmla="*/ 1 w 2"/>
                <a:gd name="T1" fmla="*/ 24 h 24"/>
                <a:gd name="T2" fmla="*/ 0 w 2"/>
                <a:gd name="T3" fmla="*/ 23 h 24"/>
                <a:gd name="T4" fmla="*/ 0 w 2"/>
                <a:gd name="T5" fmla="*/ 16 h 24"/>
                <a:gd name="T6" fmla="*/ 1 w 2"/>
                <a:gd name="T7" fmla="*/ 15 h 24"/>
                <a:gd name="T8" fmla="*/ 2 w 2"/>
                <a:gd name="T9" fmla="*/ 16 h 24"/>
                <a:gd name="T10" fmla="*/ 2 w 2"/>
                <a:gd name="T11" fmla="*/ 23 h 24"/>
                <a:gd name="T12" fmla="*/ 1 w 2"/>
                <a:gd name="T13" fmla="*/ 24 h 24"/>
                <a:gd name="T14" fmla="*/ 1 w 2"/>
                <a:gd name="T15" fmla="*/ 10 h 24"/>
                <a:gd name="T16" fmla="*/ 0 w 2"/>
                <a:gd name="T17" fmla="*/ 9 h 24"/>
                <a:gd name="T18" fmla="*/ 0 w 2"/>
                <a:gd name="T19" fmla="*/ 1 h 24"/>
                <a:gd name="T20" fmla="*/ 1 w 2"/>
                <a:gd name="T21" fmla="*/ 0 h 24"/>
                <a:gd name="T22" fmla="*/ 2 w 2"/>
                <a:gd name="T23" fmla="*/ 1 h 24"/>
                <a:gd name="T24" fmla="*/ 2 w 2"/>
                <a:gd name="T25" fmla="*/ 9 h 24"/>
                <a:gd name="T26" fmla="*/ 1 w 2"/>
                <a:gd name="T27" fmla="*/ 1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 h="24">
                  <a:moveTo>
                    <a:pt x="1" y="24"/>
                  </a:moveTo>
                  <a:cubicBezTo>
                    <a:pt x="1" y="24"/>
                    <a:pt x="0" y="23"/>
                    <a:pt x="0" y="23"/>
                  </a:cubicBezTo>
                  <a:cubicBezTo>
                    <a:pt x="0" y="16"/>
                    <a:pt x="0" y="16"/>
                    <a:pt x="0" y="16"/>
                  </a:cubicBezTo>
                  <a:cubicBezTo>
                    <a:pt x="0" y="15"/>
                    <a:pt x="1" y="15"/>
                    <a:pt x="1" y="15"/>
                  </a:cubicBezTo>
                  <a:cubicBezTo>
                    <a:pt x="2" y="15"/>
                    <a:pt x="2" y="15"/>
                    <a:pt x="2" y="16"/>
                  </a:cubicBezTo>
                  <a:cubicBezTo>
                    <a:pt x="2" y="23"/>
                    <a:pt x="2" y="23"/>
                    <a:pt x="2" y="23"/>
                  </a:cubicBezTo>
                  <a:cubicBezTo>
                    <a:pt x="2" y="23"/>
                    <a:pt x="2" y="24"/>
                    <a:pt x="1" y="24"/>
                  </a:cubicBezTo>
                  <a:close/>
                  <a:moveTo>
                    <a:pt x="1" y="10"/>
                  </a:moveTo>
                  <a:cubicBezTo>
                    <a:pt x="1" y="10"/>
                    <a:pt x="0" y="9"/>
                    <a:pt x="0" y="9"/>
                  </a:cubicBezTo>
                  <a:cubicBezTo>
                    <a:pt x="0" y="1"/>
                    <a:pt x="0" y="1"/>
                    <a:pt x="0" y="1"/>
                  </a:cubicBezTo>
                  <a:cubicBezTo>
                    <a:pt x="0" y="1"/>
                    <a:pt x="1" y="0"/>
                    <a:pt x="1" y="0"/>
                  </a:cubicBezTo>
                  <a:cubicBezTo>
                    <a:pt x="2" y="0"/>
                    <a:pt x="2" y="1"/>
                    <a:pt x="2" y="1"/>
                  </a:cubicBezTo>
                  <a:cubicBezTo>
                    <a:pt x="2" y="9"/>
                    <a:pt x="2" y="9"/>
                    <a:pt x="2" y="9"/>
                  </a:cubicBezTo>
                  <a:cubicBezTo>
                    <a:pt x="2" y="9"/>
                    <a:pt x="2" y="10"/>
                    <a:pt x="1"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 name="Freeform 101"/>
            <p:cNvSpPr/>
            <p:nvPr/>
          </p:nvSpPr>
          <p:spPr bwMode="auto">
            <a:xfrm>
              <a:off x="2905126" y="2119313"/>
              <a:ext cx="138112" cy="131762"/>
            </a:xfrm>
            <a:custGeom>
              <a:avLst/>
              <a:gdLst>
                <a:gd name="T0" fmla="*/ 1 w 5"/>
                <a:gd name="T1" fmla="*/ 5 h 5"/>
                <a:gd name="T2" fmla="*/ 0 w 5"/>
                <a:gd name="T3" fmla="*/ 4 h 5"/>
                <a:gd name="T4" fmla="*/ 0 w 5"/>
                <a:gd name="T5" fmla="*/ 1 h 5"/>
                <a:gd name="T6" fmla="*/ 1 w 5"/>
                <a:gd name="T7" fmla="*/ 0 h 5"/>
                <a:gd name="T8" fmla="*/ 4 w 5"/>
                <a:gd name="T9" fmla="*/ 0 h 5"/>
                <a:gd name="T10" fmla="*/ 5 w 5"/>
                <a:gd name="T11" fmla="*/ 1 h 5"/>
                <a:gd name="T12" fmla="*/ 4 w 5"/>
                <a:gd name="T13" fmla="*/ 2 h 5"/>
                <a:gd name="T14" fmla="*/ 2 w 5"/>
                <a:gd name="T15" fmla="*/ 2 h 5"/>
                <a:gd name="T16" fmla="*/ 2 w 5"/>
                <a:gd name="T17" fmla="*/ 4 h 5"/>
                <a:gd name="T18" fmla="*/ 1 w 5"/>
                <a:gd name="T19"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5">
                  <a:moveTo>
                    <a:pt x="1" y="5"/>
                  </a:moveTo>
                  <a:cubicBezTo>
                    <a:pt x="1" y="5"/>
                    <a:pt x="0" y="5"/>
                    <a:pt x="0" y="4"/>
                  </a:cubicBezTo>
                  <a:cubicBezTo>
                    <a:pt x="0" y="1"/>
                    <a:pt x="0" y="1"/>
                    <a:pt x="0" y="1"/>
                  </a:cubicBezTo>
                  <a:cubicBezTo>
                    <a:pt x="0" y="1"/>
                    <a:pt x="1" y="0"/>
                    <a:pt x="1" y="0"/>
                  </a:cubicBezTo>
                  <a:cubicBezTo>
                    <a:pt x="4" y="0"/>
                    <a:pt x="4" y="0"/>
                    <a:pt x="4" y="0"/>
                  </a:cubicBezTo>
                  <a:cubicBezTo>
                    <a:pt x="5" y="0"/>
                    <a:pt x="5" y="1"/>
                    <a:pt x="5" y="1"/>
                  </a:cubicBezTo>
                  <a:cubicBezTo>
                    <a:pt x="5" y="2"/>
                    <a:pt x="5" y="2"/>
                    <a:pt x="4" y="2"/>
                  </a:cubicBezTo>
                  <a:cubicBezTo>
                    <a:pt x="2" y="2"/>
                    <a:pt x="2" y="2"/>
                    <a:pt x="2" y="2"/>
                  </a:cubicBezTo>
                  <a:cubicBezTo>
                    <a:pt x="2" y="4"/>
                    <a:pt x="2" y="4"/>
                    <a:pt x="2" y="4"/>
                  </a:cubicBezTo>
                  <a:cubicBezTo>
                    <a:pt x="2" y="5"/>
                    <a:pt x="2" y="5"/>
                    <a:pt x="1"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 name="Freeform 102"/>
            <p:cNvSpPr/>
            <p:nvPr/>
          </p:nvSpPr>
          <p:spPr bwMode="auto">
            <a:xfrm>
              <a:off x="3179763" y="2119313"/>
              <a:ext cx="247650" cy="52387"/>
            </a:xfrm>
            <a:custGeom>
              <a:avLst/>
              <a:gdLst>
                <a:gd name="T0" fmla="*/ 8 w 9"/>
                <a:gd name="T1" fmla="*/ 2 h 2"/>
                <a:gd name="T2" fmla="*/ 1 w 9"/>
                <a:gd name="T3" fmla="*/ 2 h 2"/>
                <a:gd name="T4" fmla="*/ 0 w 9"/>
                <a:gd name="T5" fmla="*/ 1 h 2"/>
                <a:gd name="T6" fmla="*/ 1 w 9"/>
                <a:gd name="T7" fmla="*/ 0 h 2"/>
                <a:gd name="T8" fmla="*/ 8 w 9"/>
                <a:gd name="T9" fmla="*/ 0 h 2"/>
                <a:gd name="T10" fmla="*/ 9 w 9"/>
                <a:gd name="T11" fmla="*/ 1 h 2"/>
                <a:gd name="T12" fmla="*/ 8 w 9"/>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9" h="2">
                  <a:moveTo>
                    <a:pt x="8" y="2"/>
                  </a:moveTo>
                  <a:cubicBezTo>
                    <a:pt x="1" y="2"/>
                    <a:pt x="1" y="2"/>
                    <a:pt x="1" y="2"/>
                  </a:cubicBezTo>
                  <a:cubicBezTo>
                    <a:pt x="1" y="2"/>
                    <a:pt x="0" y="2"/>
                    <a:pt x="0" y="1"/>
                  </a:cubicBezTo>
                  <a:cubicBezTo>
                    <a:pt x="0" y="1"/>
                    <a:pt x="1" y="0"/>
                    <a:pt x="1" y="0"/>
                  </a:cubicBezTo>
                  <a:cubicBezTo>
                    <a:pt x="8" y="0"/>
                    <a:pt x="8" y="0"/>
                    <a:pt x="8" y="0"/>
                  </a:cubicBezTo>
                  <a:cubicBezTo>
                    <a:pt x="8" y="0"/>
                    <a:pt x="9" y="1"/>
                    <a:pt x="9" y="1"/>
                  </a:cubicBezTo>
                  <a:cubicBezTo>
                    <a:pt x="9" y="2"/>
                    <a:pt x="8" y="2"/>
                    <a:pt x="8"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 name="Freeform 103"/>
            <p:cNvSpPr/>
            <p:nvPr/>
          </p:nvSpPr>
          <p:spPr bwMode="auto">
            <a:xfrm>
              <a:off x="3565525" y="2119313"/>
              <a:ext cx="138112" cy="52387"/>
            </a:xfrm>
            <a:custGeom>
              <a:avLst/>
              <a:gdLst>
                <a:gd name="T0" fmla="*/ 4 w 5"/>
                <a:gd name="T1" fmla="*/ 2 h 2"/>
                <a:gd name="T2" fmla="*/ 1 w 5"/>
                <a:gd name="T3" fmla="*/ 2 h 2"/>
                <a:gd name="T4" fmla="*/ 0 w 5"/>
                <a:gd name="T5" fmla="*/ 1 h 2"/>
                <a:gd name="T6" fmla="*/ 1 w 5"/>
                <a:gd name="T7" fmla="*/ 0 h 2"/>
                <a:gd name="T8" fmla="*/ 4 w 5"/>
                <a:gd name="T9" fmla="*/ 0 h 2"/>
                <a:gd name="T10" fmla="*/ 5 w 5"/>
                <a:gd name="T11" fmla="*/ 1 h 2"/>
                <a:gd name="T12" fmla="*/ 4 w 5"/>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5" h="2">
                  <a:moveTo>
                    <a:pt x="4" y="2"/>
                  </a:moveTo>
                  <a:cubicBezTo>
                    <a:pt x="1" y="2"/>
                    <a:pt x="1" y="2"/>
                    <a:pt x="1" y="2"/>
                  </a:cubicBezTo>
                  <a:cubicBezTo>
                    <a:pt x="0" y="2"/>
                    <a:pt x="0" y="2"/>
                    <a:pt x="0" y="1"/>
                  </a:cubicBezTo>
                  <a:cubicBezTo>
                    <a:pt x="0" y="1"/>
                    <a:pt x="0" y="0"/>
                    <a:pt x="1" y="0"/>
                  </a:cubicBezTo>
                  <a:cubicBezTo>
                    <a:pt x="4" y="0"/>
                    <a:pt x="4" y="0"/>
                    <a:pt x="4" y="0"/>
                  </a:cubicBezTo>
                  <a:cubicBezTo>
                    <a:pt x="4" y="0"/>
                    <a:pt x="5" y="1"/>
                    <a:pt x="5" y="1"/>
                  </a:cubicBezTo>
                  <a:cubicBezTo>
                    <a:pt x="5" y="2"/>
                    <a:pt x="4" y="2"/>
                    <a:pt x="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16" name="组合 15"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GrpSpPr/>
          <p:nvPr/>
        </p:nvGrpSpPr>
        <p:grpSpPr>
          <a:xfrm>
            <a:off x="6368415" y="3005455"/>
            <a:ext cx="1757045" cy="1749425"/>
            <a:chOff x="6207015" y="3226676"/>
            <a:chExt cx="1550610" cy="1553304"/>
          </a:xfrm>
        </p:grpSpPr>
        <p:grpSp>
          <p:nvGrpSpPr>
            <p:cNvPr id="21" name="组合 20"/>
            <p:cNvGrpSpPr/>
            <p:nvPr/>
          </p:nvGrpSpPr>
          <p:grpSpPr>
            <a:xfrm flipH="1">
              <a:off x="6207015" y="3226676"/>
              <a:ext cx="1550610" cy="1553304"/>
              <a:chOff x="3719415" y="2667004"/>
              <a:chExt cx="1656000" cy="1658877"/>
            </a:xfrm>
          </p:grpSpPr>
          <p:sp>
            <p:nvSpPr>
              <p:cNvPr id="22" name="任意多边形 21"/>
              <p:cNvSpPr/>
              <p:nvPr/>
            </p:nvSpPr>
            <p:spPr>
              <a:xfrm>
                <a:off x="3719415" y="2667004"/>
                <a:ext cx="1656000" cy="1658877"/>
              </a:xfrm>
              <a:custGeom>
                <a:avLst/>
                <a:gdLst>
                  <a:gd name="connsiteX0" fmla="*/ 0 w 1656000"/>
                  <a:gd name="connsiteY0" fmla="*/ 0 h 1658877"/>
                  <a:gd name="connsiteX1" fmla="*/ 404726 w 1656000"/>
                  <a:gd name="connsiteY1" fmla="*/ 0 h 1658877"/>
                  <a:gd name="connsiteX2" fmla="*/ 583096 w 1656000"/>
                  <a:gd name="connsiteY2" fmla="*/ 0 h 1658877"/>
                  <a:gd name="connsiteX3" fmla="*/ 1251274 w 1656000"/>
                  <a:gd name="connsiteY3" fmla="*/ 0 h 1658877"/>
                  <a:gd name="connsiteX4" fmla="*/ 1656000 w 1656000"/>
                  <a:gd name="connsiteY4" fmla="*/ 404726 h 1658877"/>
                  <a:gd name="connsiteX5" fmla="*/ 1656000 w 1656000"/>
                  <a:gd name="connsiteY5" fmla="*/ 1251274 h 1658877"/>
                  <a:gd name="connsiteX6" fmla="*/ 1652796 w 1656000"/>
                  <a:gd name="connsiteY6" fmla="*/ 1283057 h 1658877"/>
                  <a:gd name="connsiteX7" fmla="*/ 1652796 w 1656000"/>
                  <a:gd name="connsiteY7" fmla="*/ 1658877 h 1658877"/>
                  <a:gd name="connsiteX8" fmla="*/ 1069700 w 1656000"/>
                  <a:gd name="connsiteY8" fmla="*/ 1658877 h 1658877"/>
                  <a:gd name="connsiteX9" fmla="*/ 1069700 w 1656000"/>
                  <a:gd name="connsiteY9" fmla="*/ 1656000 h 1658877"/>
                  <a:gd name="connsiteX10" fmla="*/ 404726 w 1656000"/>
                  <a:gd name="connsiteY10" fmla="*/ 1656000 h 1658877"/>
                  <a:gd name="connsiteX11" fmla="*/ 0 w 1656000"/>
                  <a:gd name="connsiteY11" fmla="*/ 1251274 h 1658877"/>
                  <a:gd name="connsiteX12" fmla="*/ 0 w 1656000"/>
                  <a:gd name="connsiteY12" fmla="*/ 838080 h 1658877"/>
                  <a:gd name="connsiteX13" fmla="*/ 0 w 1656000"/>
                  <a:gd name="connsiteY13" fmla="*/ 404726 h 1658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56000" h="1658877">
                    <a:moveTo>
                      <a:pt x="0" y="0"/>
                    </a:moveTo>
                    <a:lnTo>
                      <a:pt x="404726" y="0"/>
                    </a:lnTo>
                    <a:lnTo>
                      <a:pt x="583096" y="0"/>
                    </a:lnTo>
                    <a:lnTo>
                      <a:pt x="1251274" y="0"/>
                    </a:lnTo>
                    <a:cubicBezTo>
                      <a:pt x="1474798" y="0"/>
                      <a:pt x="1656000" y="181202"/>
                      <a:pt x="1656000" y="404726"/>
                    </a:cubicBezTo>
                    <a:lnTo>
                      <a:pt x="1656000" y="1251274"/>
                    </a:lnTo>
                    <a:lnTo>
                      <a:pt x="1652796" y="1283057"/>
                    </a:lnTo>
                    <a:lnTo>
                      <a:pt x="1652796" y="1658877"/>
                    </a:lnTo>
                    <a:lnTo>
                      <a:pt x="1069700" y="1658877"/>
                    </a:lnTo>
                    <a:lnTo>
                      <a:pt x="1069700" y="1656000"/>
                    </a:lnTo>
                    <a:lnTo>
                      <a:pt x="404726" y="1656000"/>
                    </a:lnTo>
                    <a:cubicBezTo>
                      <a:pt x="181202" y="1656000"/>
                      <a:pt x="0" y="1474798"/>
                      <a:pt x="0" y="1251274"/>
                    </a:cubicBezTo>
                    <a:lnTo>
                      <a:pt x="0" y="838080"/>
                    </a:lnTo>
                    <a:lnTo>
                      <a:pt x="0" y="404726"/>
                    </a:lnTo>
                    <a:close/>
                  </a:path>
                </a:pathLst>
              </a:custGeom>
              <a:solidFill>
                <a:srgbClr val="D06F8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23" name="任意多边形 22"/>
              <p:cNvSpPr>
                <a:spLocks noChangeAspect="1"/>
              </p:cNvSpPr>
              <p:nvPr/>
            </p:nvSpPr>
            <p:spPr>
              <a:xfrm>
                <a:off x="3954445" y="2902442"/>
                <a:ext cx="1185940" cy="1188000"/>
              </a:xfrm>
              <a:custGeom>
                <a:avLst/>
                <a:gdLst>
                  <a:gd name="connsiteX0" fmla="*/ 0 w 1656000"/>
                  <a:gd name="connsiteY0" fmla="*/ 0 h 1658877"/>
                  <a:gd name="connsiteX1" fmla="*/ 404726 w 1656000"/>
                  <a:gd name="connsiteY1" fmla="*/ 0 h 1658877"/>
                  <a:gd name="connsiteX2" fmla="*/ 583096 w 1656000"/>
                  <a:gd name="connsiteY2" fmla="*/ 0 h 1658877"/>
                  <a:gd name="connsiteX3" fmla="*/ 1251274 w 1656000"/>
                  <a:gd name="connsiteY3" fmla="*/ 0 h 1658877"/>
                  <a:gd name="connsiteX4" fmla="*/ 1656000 w 1656000"/>
                  <a:gd name="connsiteY4" fmla="*/ 404726 h 1658877"/>
                  <a:gd name="connsiteX5" fmla="*/ 1656000 w 1656000"/>
                  <a:gd name="connsiteY5" fmla="*/ 1251274 h 1658877"/>
                  <a:gd name="connsiteX6" fmla="*/ 1652796 w 1656000"/>
                  <a:gd name="connsiteY6" fmla="*/ 1283057 h 1658877"/>
                  <a:gd name="connsiteX7" fmla="*/ 1652796 w 1656000"/>
                  <a:gd name="connsiteY7" fmla="*/ 1658877 h 1658877"/>
                  <a:gd name="connsiteX8" fmla="*/ 1069700 w 1656000"/>
                  <a:gd name="connsiteY8" fmla="*/ 1658877 h 1658877"/>
                  <a:gd name="connsiteX9" fmla="*/ 1069700 w 1656000"/>
                  <a:gd name="connsiteY9" fmla="*/ 1656000 h 1658877"/>
                  <a:gd name="connsiteX10" fmla="*/ 404726 w 1656000"/>
                  <a:gd name="connsiteY10" fmla="*/ 1656000 h 1658877"/>
                  <a:gd name="connsiteX11" fmla="*/ 0 w 1656000"/>
                  <a:gd name="connsiteY11" fmla="*/ 1251274 h 1658877"/>
                  <a:gd name="connsiteX12" fmla="*/ 0 w 1656000"/>
                  <a:gd name="connsiteY12" fmla="*/ 838080 h 1658877"/>
                  <a:gd name="connsiteX13" fmla="*/ 0 w 1656000"/>
                  <a:gd name="connsiteY13" fmla="*/ 404726 h 1658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56000" h="1658877">
                    <a:moveTo>
                      <a:pt x="0" y="0"/>
                    </a:moveTo>
                    <a:lnTo>
                      <a:pt x="404726" y="0"/>
                    </a:lnTo>
                    <a:lnTo>
                      <a:pt x="583096" y="0"/>
                    </a:lnTo>
                    <a:lnTo>
                      <a:pt x="1251274" y="0"/>
                    </a:lnTo>
                    <a:cubicBezTo>
                      <a:pt x="1474798" y="0"/>
                      <a:pt x="1656000" y="181202"/>
                      <a:pt x="1656000" y="404726"/>
                    </a:cubicBezTo>
                    <a:lnTo>
                      <a:pt x="1656000" y="1251274"/>
                    </a:lnTo>
                    <a:lnTo>
                      <a:pt x="1652796" y="1283057"/>
                    </a:lnTo>
                    <a:lnTo>
                      <a:pt x="1652796" y="1658877"/>
                    </a:lnTo>
                    <a:lnTo>
                      <a:pt x="1069700" y="1658877"/>
                    </a:lnTo>
                    <a:lnTo>
                      <a:pt x="1069700" y="1656000"/>
                    </a:lnTo>
                    <a:lnTo>
                      <a:pt x="404726" y="1656000"/>
                    </a:lnTo>
                    <a:cubicBezTo>
                      <a:pt x="181202" y="1656000"/>
                      <a:pt x="0" y="1474798"/>
                      <a:pt x="0" y="1251274"/>
                    </a:cubicBezTo>
                    <a:lnTo>
                      <a:pt x="0" y="838080"/>
                    </a:lnTo>
                    <a:lnTo>
                      <a:pt x="0" y="404726"/>
                    </a:lnTo>
                    <a:close/>
                  </a:path>
                </a:pathLst>
              </a:custGeom>
              <a:gradFill>
                <a:gsLst>
                  <a:gs pos="100000">
                    <a:schemeClr val="bg1">
                      <a:lumMod val="85000"/>
                    </a:schemeClr>
                  </a:gs>
                  <a:gs pos="0">
                    <a:schemeClr val="bg1"/>
                  </a:gs>
                </a:gsLst>
                <a:lin ang="13200000" scaled="0"/>
              </a:gradFill>
              <a:ln>
                <a:noFill/>
              </a:ln>
              <a:effectLst>
                <a:outerShdw blurRad="127000" dist="635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grpSp>
        <p:sp>
          <p:nvSpPr>
            <p:cNvPr id="66" name="Freeform 31"/>
            <p:cNvSpPr>
              <a:spLocks noEditPoints="1"/>
            </p:cNvSpPr>
            <p:nvPr/>
          </p:nvSpPr>
          <p:spPr bwMode="auto">
            <a:xfrm>
              <a:off x="6790880" y="3781198"/>
              <a:ext cx="377553" cy="474802"/>
            </a:xfrm>
            <a:custGeom>
              <a:avLst/>
              <a:gdLst>
                <a:gd name="T0" fmla="*/ 82 w 484"/>
                <a:gd name="T1" fmla="*/ 166 h 606"/>
                <a:gd name="T2" fmla="*/ 82 w 484"/>
                <a:gd name="T3" fmla="*/ 186 h 606"/>
                <a:gd name="T4" fmla="*/ 331 w 484"/>
                <a:gd name="T5" fmla="*/ 193 h 606"/>
                <a:gd name="T6" fmla="*/ 331 w 484"/>
                <a:gd name="T7" fmla="*/ 173 h 606"/>
                <a:gd name="T8" fmla="*/ 387 w 484"/>
                <a:gd name="T9" fmla="*/ 556 h 606"/>
                <a:gd name="T10" fmla="*/ 388 w 484"/>
                <a:gd name="T11" fmla="*/ 564 h 606"/>
                <a:gd name="T12" fmla="*/ 418 w 484"/>
                <a:gd name="T13" fmla="*/ 594 h 606"/>
                <a:gd name="T14" fmla="*/ 474 w 484"/>
                <a:gd name="T15" fmla="*/ 581 h 606"/>
                <a:gd name="T16" fmla="*/ 474 w 484"/>
                <a:gd name="T17" fmla="*/ 531 h 606"/>
                <a:gd name="T18" fmla="*/ 444 w 484"/>
                <a:gd name="T19" fmla="*/ 501 h 606"/>
                <a:gd name="T20" fmla="*/ 418 w 484"/>
                <a:gd name="T21" fmla="*/ 519 h 606"/>
                <a:gd name="T22" fmla="*/ 384 w 484"/>
                <a:gd name="T23" fmla="*/ 553 h 606"/>
                <a:gd name="T24" fmla="*/ 218 w 484"/>
                <a:gd name="T25" fmla="*/ 354 h 606"/>
                <a:gd name="T26" fmla="*/ 229 w 484"/>
                <a:gd name="T27" fmla="*/ 336 h 606"/>
                <a:gd name="T28" fmla="*/ 207 w 484"/>
                <a:gd name="T29" fmla="*/ 320 h 606"/>
                <a:gd name="T30" fmla="*/ 207 w 484"/>
                <a:gd name="T31" fmla="*/ 327 h 606"/>
                <a:gd name="T32" fmla="*/ 246 w 484"/>
                <a:gd name="T33" fmla="*/ 422 h 606"/>
                <a:gd name="T34" fmla="*/ 297 w 484"/>
                <a:gd name="T35" fmla="*/ 364 h 606"/>
                <a:gd name="T36" fmla="*/ 296 w 484"/>
                <a:gd name="T37" fmla="*/ 357 h 606"/>
                <a:gd name="T38" fmla="*/ 224 w 484"/>
                <a:gd name="T39" fmla="*/ 362 h 606"/>
                <a:gd name="T40" fmla="*/ 224 w 484"/>
                <a:gd name="T41" fmla="*/ 368 h 606"/>
                <a:gd name="T42" fmla="*/ 246 w 484"/>
                <a:gd name="T43" fmla="*/ 422 h 606"/>
                <a:gd name="T44" fmla="*/ 429 w 484"/>
                <a:gd name="T45" fmla="*/ 493 h 606"/>
                <a:gd name="T46" fmla="*/ 429 w 484"/>
                <a:gd name="T47" fmla="*/ 487 h 606"/>
                <a:gd name="T48" fmla="*/ 394 w 484"/>
                <a:gd name="T49" fmla="*/ 451 h 606"/>
                <a:gd name="T50" fmla="*/ 256 w 484"/>
                <a:gd name="T51" fmla="*/ 425 h 606"/>
                <a:gd name="T52" fmla="*/ 256 w 484"/>
                <a:gd name="T53" fmla="*/ 432 h 606"/>
                <a:gd name="T54" fmla="*/ 354 w 484"/>
                <a:gd name="T55" fmla="*/ 530 h 606"/>
                <a:gd name="T56" fmla="*/ 395 w 484"/>
                <a:gd name="T57" fmla="*/ 528 h 606"/>
                <a:gd name="T58" fmla="*/ 20 w 484"/>
                <a:gd name="T59" fmla="*/ 150 h 606"/>
                <a:gd name="T60" fmla="*/ 89 w 484"/>
                <a:gd name="T61" fmla="*/ 152 h 606"/>
                <a:gd name="T62" fmla="*/ 141 w 484"/>
                <a:gd name="T63" fmla="*/ 100 h 606"/>
                <a:gd name="T64" fmla="*/ 141 w 484"/>
                <a:gd name="T65" fmla="*/ 93 h 606"/>
                <a:gd name="T66" fmla="*/ 383 w 484"/>
                <a:gd name="T67" fmla="*/ 27 h 606"/>
                <a:gd name="T68" fmla="*/ 394 w 484"/>
                <a:gd name="T69" fmla="*/ 422 h 606"/>
                <a:gd name="T70" fmla="*/ 414 w 484"/>
                <a:gd name="T71" fmla="*/ 449 h 606"/>
                <a:gd name="T72" fmla="*/ 414 w 484"/>
                <a:gd name="T73" fmla="*/ 39 h 606"/>
                <a:gd name="T74" fmla="*/ 383 w 484"/>
                <a:gd name="T75" fmla="*/ 0 h 606"/>
                <a:gd name="T76" fmla="*/ 121 w 484"/>
                <a:gd name="T77" fmla="*/ 2 h 606"/>
                <a:gd name="T78" fmla="*/ 0 w 484"/>
                <a:gd name="T79" fmla="*/ 123 h 606"/>
                <a:gd name="T80" fmla="*/ 0 w 484"/>
                <a:gd name="T81" fmla="*/ 492 h 606"/>
                <a:gd name="T82" fmla="*/ 32 w 484"/>
                <a:gd name="T83" fmla="*/ 530 h 606"/>
                <a:gd name="T84" fmla="*/ 319 w 484"/>
                <a:gd name="T85" fmla="*/ 524 h 606"/>
                <a:gd name="T86" fmla="*/ 305 w 484"/>
                <a:gd name="T87" fmla="*/ 503 h 606"/>
                <a:gd name="T88" fmla="*/ 20 w 484"/>
                <a:gd name="T89" fmla="*/ 492 h 606"/>
                <a:gd name="T90" fmla="*/ 20 w 484"/>
                <a:gd name="T91" fmla="*/ 150 h 606"/>
                <a:gd name="T92" fmla="*/ 156 w 484"/>
                <a:gd name="T93" fmla="*/ 321 h 606"/>
                <a:gd name="T94" fmla="*/ 156 w 484"/>
                <a:gd name="T95" fmla="*/ 301 h 606"/>
                <a:gd name="T96" fmla="*/ 82 w 484"/>
                <a:gd name="T97" fmla="*/ 294 h 606"/>
                <a:gd name="T98" fmla="*/ 82 w 484"/>
                <a:gd name="T99" fmla="*/ 315 h 606"/>
                <a:gd name="T100" fmla="*/ 82 w 484"/>
                <a:gd name="T101" fmla="*/ 272 h 606"/>
                <a:gd name="T102" fmla="*/ 331 w 484"/>
                <a:gd name="T103" fmla="*/ 279 h 606"/>
                <a:gd name="T104" fmla="*/ 331 w 484"/>
                <a:gd name="T105" fmla="*/ 258 h 606"/>
                <a:gd name="T106" fmla="*/ 82 w 484"/>
                <a:gd name="T107" fmla="*/ 252 h 606"/>
                <a:gd name="T108" fmla="*/ 82 w 484"/>
                <a:gd name="T109" fmla="*/ 272 h 606"/>
                <a:gd name="T110" fmla="*/ 82 w 484"/>
                <a:gd name="T111" fmla="*/ 236 h 606"/>
                <a:gd name="T112" fmla="*/ 331 w 484"/>
                <a:gd name="T113" fmla="*/ 229 h 606"/>
                <a:gd name="T114" fmla="*/ 331 w 484"/>
                <a:gd name="T115" fmla="*/ 209 h 606"/>
                <a:gd name="T116" fmla="*/ 82 w 484"/>
                <a:gd name="T117" fmla="*/ 216 h 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84" h="606">
                  <a:moveTo>
                    <a:pt x="331" y="166"/>
                  </a:moveTo>
                  <a:lnTo>
                    <a:pt x="82" y="166"/>
                  </a:lnTo>
                  <a:lnTo>
                    <a:pt x="82" y="173"/>
                  </a:lnTo>
                  <a:lnTo>
                    <a:pt x="82" y="186"/>
                  </a:lnTo>
                  <a:lnTo>
                    <a:pt x="82" y="193"/>
                  </a:lnTo>
                  <a:lnTo>
                    <a:pt x="331" y="193"/>
                  </a:lnTo>
                  <a:lnTo>
                    <a:pt x="331" y="186"/>
                  </a:lnTo>
                  <a:lnTo>
                    <a:pt x="331" y="173"/>
                  </a:lnTo>
                  <a:lnTo>
                    <a:pt x="331" y="166"/>
                  </a:lnTo>
                  <a:close/>
                  <a:moveTo>
                    <a:pt x="387" y="556"/>
                  </a:moveTo>
                  <a:lnTo>
                    <a:pt x="384" y="560"/>
                  </a:lnTo>
                  <a:lnTo>
                    <a:pt x="388" y="564"/>
                  </a:lnTo>
                  <a:lnTo>
                    <a:pt x="408" y="583"/>
                  </a:lnTo>
                  <a:lnTo>
                    <a:pt x="418" y="594"/>
                  </a:lnTo>
                  <a:cubicBezTo>
                    <a:pt x="430" y="606"/>
                    <a:pt x="450" y="606"/>
                    <a:pt x="462" y="594"/>
                  </a:cubicBezTo>
                  <a:lnTo>
                    <a:pt x="474" y="581"/>
                  </a:lnTo>
                  <a:cubicBezTo>
                    <a:pt x="481" y="575"/>
                    <a:pt x="484" y="565"/>
                    <a:pt x="483" y="556"/>
                  </a:cubicBezTo>
                  <a:cubicBezTo>
                    <a:pt x="484" y="547"/>
                    <a:pt x="481" y="538"/>
                    <a:pt x="474" y="531"/>
                  </a:cubicBezTo>
                  <a:lnTo>
                    <a:pt x="462" y="519"/>
                  </a:lnTo>
                  <a:lnTo>
                    <a:pt x="444" y="501"/>
                  </a:lnTo>
                  <a:lnTo>
                    <a:pt x="440" y="497"/>
                  </a:lnTo>
                  <a:lnTo>
                    <a:pt x="418" y="519"/>
                  </a:lnTo>
                  <a:lnTo>
                    <a:pt x="412" y="525"/>
                  </a:lnTo>
                  <a:lnTo>
                    <a:pt x="384" y="553"/>
                  </a:lnTo>
                  <a:lnTo>
                    <a:pt x="387" y="556"/>
                  </a:lnTo>
                  <a:close/>
                  <a:moveTo>
                    <a:pt x="218" y="354"/>
                  </a:moveTo>
                  <a:lnTo>
                    <a:pt x="234" y="338"/>
                  </a:lnTo>
                  <a:lnTo>
                    <a:pt x="229" y="336"/>
                  </a:lnTo>
                  <a:lnTo>
                    <a:pt x="234" y="331"/>
                  </a:lnTo>
                  <a:lnTo>
                    <a:pt x="207" y="320"/>
                  </a:lnTo>
                  <a:lnTo>
                    <a:pt x="211" y="328"/>
                  </a:lnTo>
                  <a:lnTo>
                    <a:pt x="207" y="327"/>
                  </a:lnTo>
                  <a:lnTo>
                    <a:pt x="218" y="354"/>
                  </a:lnTo>
                  <a:close/>
                  <a:moveTo>
                    <a:pt x="246" y="422"/>
                  </a:moveTo>
                  <a:lnTo>
                    <a:pt x="302" y="366"/>
                  </a:lnTo>
                  <a:lnTo>
                    <a:pt x="297" y="364"/>
                  </a:lnTo>
                  <a:lnTo>
                    <a:pt x="302" y="359"/>
                  </a:lnTo>
                  <a:lnTo>
                    <a:pt x="296" y="357"/>
                  </a:lnTo>
                  <a:lnTo>
                    <a:pt x="249" y="337"/>
                  </a:lnTo>
                  <a:lnTo>
                    <a:pt x="224" y="362"/>
                  </a:lnTo>
                  <a:lnTo>
                    <a:pt x="226" y="366"/>
                  </a:lnTo>
                  <a:lnTo>
                    <a:pt x="224" y="368"/>
                  </a:lnTo>
                  <a:lnTo>
                    <a:pt x="243" y="416"/>
                  </a:lnTo>
                  <a:lnTo>
                    <a:pt x="246" y="422"/>
                  </a:lnTo>
                  <a:close/>
                  <a:moveTo>
                    <a:pt x="412" y="511"/>
                  </a:moveTo>
                  <a:lnTo>
                    <a:pt x="429" y="493"/>
                  </a:lnTo>
                  <a:lnTo>
                    <a:pt x="426" y="490"/>
                  </a:lnTo>
                  <a:lnTo>
                    <a:pt x="429" y="487"/>
                  </a:lnTo>
                  <a:lnTo>
                    <a:pt x="414" y="472"/>
                  </a:lnTo>
                  <a:lnTo>
                    <a:pt x="394" y="451"/>
                  </a:lnTo>
                  <a:lnTo>
                    <a:pt x="312" y="369"/>
                  </a:lnTo>
                  <a:lnTo>
                    <a:pt x="256" y="425"/>
                  </a:lnTo>
                  <a:lnTo>
                    <a:pt x="260" y="429"/>
                  </a:lnTo>
                  <a:lnTo>
                    <a:pt x="256" y="432"/>
                  </a:lnTo>
                  <a:lnTo>
                    <a:pt x="334" y="510"/>
                  </a:lnTo>
                  <a:lnTo>
                    <a:pt x="354" y="530"/>
                  </a:lnTo>
                  <a:lnTo>
                    <a:pt x="374" y="549"/>
                  </a:lnTo>
                  <a:lnTo>
                    <a:pt x="395" y="528"/>
                  </a:lnTo>
                  <a:lnTo>
                    <a:pt x="412" y="511"/>
                  </a:lnTo>
                  <a:close/>
                  <a:moveTo>
                    <a:pt x="20" y="150"/>
                  </a:moveTo>
                  <a:lnTo>
                    <a:pt x="89" y="152"/>
                  </a:lnTo>
                  <a:lnTo>
                    <a:pt x="89" y="152"/>
                  </a:lnTo>
                  <a:lnTo>
                    <a:pt x="89" y="152"/>
                  </a:lnTo>
                  <a:cubicBezTo>
                    <a:pt x="118" y="152"/>
                    <a:pt x="141" y="129"/>
                    <a:pt x="141" y="100"/>
                  </a:cubicBezTo>
                  <a:lnTo>
                    <a:pt x="141" y="94"/>
                  </a:lnTo>
                  <a:lnTo>
                    <a:pt x="141" y="93"/>
                  </a:lnTo>
                  <a:lnTo>
                    <a:pt x="141" y="27"/>
                  </a:lnTo>
                  <a:lnTo>
                    <a:pt x="383" y="27"/>
                  </a:lnTo>
                  <a:cubicBezTo>
                    <a:pt x="389" y="27"/>
                    <a:pt x="394" y="32"/>
                    <a:pt x="394" y="38"/>
                  </a:cubicBezTo>
                  <a:lnTo>
                    <a:pt x="394" y="422"/>
                  </a:lnTo>
                  <a:lnTo>
                    <a:pt x="394" y="429"/>
                  </a:lnTo>
                  <a:lnTo>
                    <a:pt x="414" y="449"/>
                  </a:lnTo>
                  <a:lnTo>
                    <a:pt x="414" y="443"/>
                  </a:lnTo>
                  <a:lnTo>
                    <a:pt x="414" y="39"/>
                  </a:lnTo>
                  <a:lnTo>
                    <a:pt x="414" y="32"/>
                  </a:lnTo>
                  <a:cubicBezTo>
                    <a:pt x="414" y="14"/>
                    <a:pt x="400" y="0"/>
                    <a:pt x="383" y="0"/>
                  </a:cubicBezTo>
                  <a:lnTo>
                    <a:pt x="123" y="0"/>
                  </a:lnTo>
                  <a:lnTo>
                    <a:pt x="121" y="2"/>
                  </a:lnTo>
                  <a:lnTo>
                    <a:pt x="1" y="122"/>
                  </a:lnTo>
                  <a:lnTo>
                    <a:pt x="0" y="123"/>
                  </a:lnTo>
                  <a:lnTo>
                    <a:pt x="0" y="130"/>
                  </a:lnTo>
                  <a:lnTo>
                    <a:pt x="0" y="492"/>
                  </a:lnTo>
                  <a:lnTo>
                    <a:pt x="0" y="499"/>
                  </a:lnTo>
                  <a:cubicBezTo>
                    <a:pt x="0" y="516"/>
                    <a:pt x="14" y="530"/>
                    <a:pt x="32" y="530"/>
                  </a:cubicBezTo>
                  <a:lnTo>
                    <a:pt x="326" y="530"/>
                  </a:lnTo>
                  <a:lnTo>
                    <a:pt x="319" y="524"/>
                  </a:lnTo>
                  <a:lnTo>
                    <a:pt x="326" y="524"/>
                  </a:lnTo>
                  <a:lnTo>
                    <a:pt x="305" y="503"/>
                  </a:lnTo>
                  <a:lnTo>
                    <a:pt x="32" y="503"/>
                  </a:lnTo>
                  <a:cubicBezTo>
                    <a:pt x="25" y="503"/>
                    <a:pt x="21" y="498"/>
                    <a:pt x="20" y="492"/>
                  </a:cubicBezTo>
                  <a:lnTo>
                    <a:pt x="20" y="492"/>
                  </a:lnTo>
                  <a:lnTo>
                    <a:pt x="20" y="150"/>
                  </a:lnTo>
                  <a:close/>
                  <a:moveTo>
                    <a:pt x="82" y="321"/>
                  </a:moveTo>
                  <a:lnTo>
                    <a:pt x="156" y="321"/>
                  </a:lnTo>
                  <a:lnTo>
                    <a:pt x="156" y="315"/>
                  </a:lnTo>
                  <a:lnTo>
                    <a:pt x="156" y="301"/>
                  </a:lnTo>
                  <a:lnTo>
                    <a:pt x="156" y="294"/>
                  </a:lnTo>
                  <a:lnTo>
                    <a:pt x="82" y="294"/>
                  </a:lnTo>
                  <a:lnTo>
                    <a:pt x="82" y="301"/>
                  </a:lnTo>
                  <a:lnTo>
                    <a:pt x="82" y="315"/>
                  </a:lnTo>
                  <a:lnTo>
                    <a:pt x="82" y="321"/>
                  </a:lnTo>
                  <a:close/>
                  <a:moveTo>
                    <a:pt x="82" y="272"/>
                  </a:moveTo>
                  <a:lnTo>
                    <a:pt x="82" y="279"/>
                  </a:lnTo>
                  <a:lnTo>
                    <a:pt x="331" y="279"/>
                  </a:lnTo>
                  <a:lnTo>
                    <a:pt x="331" y="272"/>
                  </a:lnTo>
                  <a:lnTo>
                    <a:pt x="331" y="258"/>
                  </a:lnTo>
                  <a:lnTo>
                    <a:pt x="331" y="252"/>
                  </a:lnTo>
                  <a:lnTo>
                    <a:pt x="82" y="252"/>
                  </a:lnTo>
                  <a:lnTo>
                    <a:pt x="82" y="258"/>
                  </a:lnTo>
                  <a:lnTo>
                    <a:pt x="82" y="272"/>
                  </a:lnTo>
                  <a:close/>
                  <a:moveTo>
                    <a:pt x="82" y="229"/>
                  </a:moveTo>
                  <a:lnTo>
                    <a:pt x="82" y="236"/>
                  </a:lnTo>
                  <a:lnTo>
                    <a:pt x="331" y="236"/>
                  </a:lnTo>
                  <a:lnTo>
                    <a:pt x="331" y="229"/>
                  </a:lnTo>
                  <a:lnTo>
                    <a:pt x="331" y="216"/>
                  </a:lnTo>
                  <a:lnTo>
                    <a:pt x="331" y="209"/>
                  </a:lnTo>
                  <a:lnTo>
                    <a:pt x="82" y="209"/>
                  </a:lnTo>
                  <a:lnTo>
                    <a:pt x="82" y="216"/>
                  </a:lnTo>
                  <a:lnTo>
                    <a:pt x="82" y="229"/>
                  </a:lnTo>
                  <a:close/>
                </a:path>
              </a:pathLst>
            </a:custGeom>
            <a:solidFill>
              <a:srgbClr val="D06F83"/>
            </a:solidFill>
            <a:ln>
              <a:noFill/>
            </a:ln>
          </p:spPr>
          <p:txBody>
            <a:bodyPr vert="horz" wrap="square" lIns="91440" tIns="45720" rIns="91440" bIns="45720" numCol="1" anchor="t" anchorCtr="0" compatLnSpc="1"/>
            <a:lstStyle/>
            <a:p>
              <a:endParaRPr lang="zh-CN" altLang="en-US">
                <a:solidFill>
                  <a:schemeClr val="accent2"/>
                </a:solidFill>
              </a:endParaRPr>
            </a:p>
          </p:txBody>
        </p:sp>
      </p:grpSp>
      <p:grpSp>
        <p:nvGrpSpPr>
          <p:cNvPr id="38" name="组合 37"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GrpSpPr/>
          <p:nvPr/>
        </p:nvGrpSpPr>
        <p:grpSpPr>
          <a:xfrm>
            <a:off x="5645785" y="2459355"/>
            <a:ext cx="367030" cy="2346960"/>
            <a:chOff x="6011863" y="2119313"/>
            <a:chExt cx="700087" cy="2570163"/>
          </a:xfrm>
          <a:solidFill>
            <a:schemeClr val="bg1">
              <a:lumMod val="65000"/>
            </a:schemeClr>
          </a:solidFill>
        </p:grpSpPr>
        <p:sp>
          <p:nvSpPr>
            <p:cNvPr id="39" name="Freeform 89"/>
            <p:cNvSpPr/>
            <p:nvPr/>
          </p:nvSpPr>
          <p:spPr bwMode="auto">
            <a:xfrm>
              <a:off x="6011863" y="4584701"/>
              <a:ext cx="46037" cy="104775"/>
            </a:xfrm>
            <a:custGeom>
              <a:avLst/>
              <a:gdLst>
                <a:gd name="T0" fmla="*/ 1 w 2"/>
                <a:gd name="T1" fmla="*/ 5 h 5"/>
                <a:gd name="T2" fmla="*/ 0 w 2"/>
                <a:gd name="T3" fmla="*/ 4 h 5"/>
                <a:gd name="T4" fmla="*/ 0 w 2"/>
                <a:gd name="T5" fmla="*/ 1 h 5"/>
                <a:gd name="T6" fmla="*/ 1 w 2"/>
                <a:gd name="T7" fmla="*/ 0 h 5"/>
                <a:gd name="T8" fmla="*/ 2 w 2"/>
                <a:gd name="T9" fmla="*/ 1 h 5"/>
                <a:gd name="T10" fmla="*/ 2 w 2"/>
                <a:gd name="T11" fmla="*/ 4 h 5"/>
                <a:gd name="T12" fmla="*/ 1 w 2"/>
                <a:gd name="T13" fmla="*/ 5 h 5"/>
              </a:gdLst>
              <a:ahLst/>
              <a:cxnLst>
                <a:cxn ang="0">
                  <a:pos x="T0" y="T1"/>
                </a:cxn>
                <a:cxn ang="0">
                  <a:pos x="T2" y="T3"/>
                </a:cxn>
                <a:cxn ang="0">
                  <a:pos x="T4" y="T5"/>
                </a:cxn>
                <a:cxn ang="0">
                  <a:pos x="T6" y="T7"/>
                </a:cxn>
                <a:cxn ang="0">
                  <a:pos x="T8" y="T9"/>
                </a:cxn>
                <a:cxn ang="0">
                  <a:pos x="T10" y="T11"/>
                </a:cxn>
                <a:cxn ang="0">
                  <a:pos x="T12" y="T13"/>
                </a:cxn>
              </a:cxnLst>
              <a:rect l="0" t="0" r="r" b="b"/>
              <a:pathLst>
                <a:path w="2" h="5">
                  <a:moveTo>
                    <a:pt x="1" y="5"/>
                  </a:moveTo>
                  <a:cubicBezTo>
                    <a:pt x="1" y="5"/>
                    <a:pt x="0" y="4"/>
                    <a:pt x="0" y="4"/>
                  </a:cubicBezTo>
                  <a:cubicBezTo>
                    <a:pt x="0" y="1"/>
                    <a:pt x="0" y="1"/>
                    <a:pt x="0" y="1"/>
                  </a:cubicBezTo>
                  <a:cubicBezTo>
                    <a:pt x="0" y="0"/>
                    <a:pt x="1" y="0"/>
                    <a:pt x="1" y="0"/>
                  </a:cubicBezTo>
                  <a:cubicBezTo>
                    <a:pt x="2" y="0"/>
                    <a:pt x="2" y="0"/>
                    <a:pt x="2" y="1"/>
                  </a:cubicBezTo>
                  <a:cubicBezTo>
                    <a:pt x="2" y="4"/>
                    <a:pt x="2" y="4"/>
                    <a:pt x="2" y="4"/>
                  </a:cubicBezTo>
                  <a:cubicBezTo>
                    <a:pt x="2" y="4"/>
                    <a:pt x="2" y="5"/>
                    <a:pt x="1"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 name="Freeform 90"/>
            <p:cNvSpPr>
              <a:spLocks noEditPoints="1"/>
            </p:cNvSpPr>
            <p:nvPr/>
          </p:nvSpPr>
          <p:spPr bwMode="auto">
            <a:xfrm>
              <a:off x="6011863" y="3889376"/>
              <a:ext cx="46037" cy="611188"/>
            </a:xfrm>
            <a:custGeom>
              <a:avLst/>
              <a:gdLst>
                <a:gd name="T0" fmla="*/ 1 w 2"/>
                <a:gd name="T1" fmla="*/ 29 h 29"/>
                <a:gd name="T2" fmla="*/ 0 w 2"/>
                <a:gd name="T3" fmla="*/ 28 h 29"/>
                <a:gd name="T4" fmla="*/ 0 w 2"/>
                <a:gd name="T5" fmla="*/ 23 h 29"/>
                <a:gd name="T6" fmla="*/ 1 w 2"/>
                <a:gd name="T7" fmla="*/ 22 h 29"/>
                <a:gd name="T8" fmla="*/ 2 w 2"/>
                <a:gd name="T9" fmla="*/ 23 h 29"/>
                <a:gd name="T10" fmla="*/ 2 w 2"/>
                <a:gd name="T11" fmla="*/ 28 h 29"/>
                <a:gd name="T12" fmla="*/ 1 w 2"/>
                <a:gd name="T13" fmla="*/ 29 h 29"/>
                <a:gd name="T14" fmla="*/ 1 w 2"/>
                <a:gd name="T15" fmla="*/ 18 h 29"/>
                <a:gd name="T16" fmla="*/ 0 w 2"/>
                <a:gd name="T17" fmla="*/ 17 h 29"/>
                <a:gd name="T18" fmla="*/ 0 w 2"/>
                <a:gd name="T19" fmla="*/ 12 h 29"/>
                <a:gd name="T20" fmla="*/ 1 w 2"/>
                <a:gd name="T21" fmla="*/ 11 h 29"/>
                <a:gd name="T22" fmla="*/ 2 w 2"/>
                <a:gd name="T23" fmla="*/ 12 h 29"/>
                <a:gd name="T24" fmla="*/ 2 w 2"/>
                <a:gd name="T25" fmla="*/ 17 h 29"/>
                <a:gd name="T26" fmla="*/ 1 w 2"/>
                <a:gd name="T27" fmla="*/ 18 h 29"/>
                <a:gd name="T28" fmla="*/ 1 w 2"/>
                <a:gd name="T29" fmla="*/ 7 h 29"/>
                <a:gd name="T30" fmla="*/ 0 w 2"/>
                <a:gd name="T31" fmla="*/ 6 h 29"/>
                <a:gd name="T32" fmla="*/ 0 w 2"/>
                <a:gd name="T33" fmla="*/ 1 h 29"/>
                <a:gd name="T34" fmla="*/ 1 w 2"/>
                <a:gd name="T35" fmla="*/ 0 h 29"/>
                <a:gd name="T36" fmla="*/ 2 w 2"/>
                <a:gd name="T37" fmla="*/ 1 h 29"/>
                <a:gd name="T38" fmla="*/ 2 w 2"/>
                <a:gd name="T39" fmla="*/ 6 h 29"/>
                <a:gd name="T40" fmla="*/ 1 w 2"/>
                <a:gd name="T41"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 h="29">
                  <a:moveTo>
                    <a:pt x="1" y="29"/>
                  </a:moveTo>
                  <a:cubicBezTo>
                    <a:pt x="1" y="29"/>
                    <a:pt x="0" y="29"/>
                    <a:pt x="0" y="28"/>
                  </a:cubicBezTo>
                  <a:cubicBezTo>
                    <a:pt x="0" y="23"/>
                    <a:pt x="0" y="23"/>
                    <a:pt x="0" y="23"/>
                  </a:cubicBezTo>
                  <a:cubicBezTo>
                    <a:pt x="0" y="22"/>
                    <a:pt x="1" y="22"/>
                    <a:pt x="1" y="22"/>
                  </a:cubicBezTo>
                  <a:cubicBezTo>
                    <a:pt x="2" y="22"/>
                    <a:pt x="2" y="22"/>
                    <a:pt x="2" y="23"/>
                  </a:cubicBezTo>
                  <a:cubicBezTo>
                    <a:pt x="2" y="28"/>
                    <a:pt x="2" y="28"/>
                    <a:pt x="2" y="28"/>
                  </a:cubicBezTo>
                  <a:cubicBezTo>
                    <a:pt x="2" y="29"/>
                    <a:pt x="2" y="29"/>
                    <a:pt x="1" y="29"/>
                  </a:cubicBezTo>
                  <a:close/>
                  <a:moveTo>
                    <a:pt x="1" y="18"/>
                  </a:moveTo>
                  <a:cubicBezTo>
                    <a:pt x="1" y="18"/>
                    <a:pt x="0" y="18"/>
                    <a:pt x="0" y="17"/>
                  </a:cubicBezTo>
                  <a:cubicBezTo>
                    <a:pt x="0" y="12"/>
                    <a:pt x="0" y="12"/>
                    <a:pt x="0" y="12"/>
                  </a:cubicBezTo>
                  <a:cubicBezTo>
                    <a:pt x="0" y="11"/>
                    <a:pt x="1" y="11"/>
                    <a:pt x="1" y="11"/>
                  </a:cubicBezTo>
                  <a:cubicBezTo>
                    <a:pt x="2" y="11"/>
                    <a:pt x="2" y="11"/>
                    <a:pt x="2" y="12"/>
                  </a:cubicBezTo>
                  <a:cubicBezTo>
                    <a:pt x="2" y="17"/>
                    <a:pt x="2" y="17"/>
                    <a:pt x="2" y="17"/>
                  </a:cubicBezTo>
                  <a:cubicBezTo>
                    <a:pt x="2" y="18"/>
                    <a:pt x="2" y="18"/>
                    <a:pt x="1" y="18"/>
                  </a:cubicBezTo>
                  <a:close/>
                  <a:moveTo>
                    <a:pt x="1" y="7"/>
                  </a:moveTo>
                  <a:cubicBezTo>
                    <a:pt x="1" y="7"/>
                    <a:pt x="0" y="7"/>
                    <a:pt x="0" y="6"/>
                  </a:cubicBezTo>
                  <a:cubicBezTo>
                    <a:pt x="0" y="1"/>
                    <a:pt x="0" y="1"/>
                    <a:pt x="0" y="1"/>
                  </a:cubicBezTo>
                  <a:cubicBezTo>
                    <a:pt x="0" y="0"/>
                    <a:pt x="1" y="0"/>
                    <a:pt x="1" y="0"/>
                  </a:cubicBezTo>
                  <a:cubicBezTo>
                    <a:pt x="2" y="0"/>
                    <a:pt x="2" y="0"/>
                    <a:pt x="2" y="1"/>
                  </a:cubicBezTo>
                  <a:cubicBezTo>
                    <a:pt x="2" y="6"/>
                    <a:pt x="2" y="6"/>
                    <a:pt x="2" y="6"/>
                  </a:cubicBezTo>
                  <a:cubicBezTo>
                    <a:pt x="2" y="7"/>
                    <a:pt x="2" y="7"/>
                    <a:pt x="1"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 name="Freeform 91"/>
            <p:cNvSpPr/>
            <p:nvPr/>
          </p:nvSpPr>
          <p:spPr bwMode="auto">
            <a:xfrm>
              <a:off x="6011863" y="3698876"/>
              <a:ext cx="112712" cy="106363"/>
            </a:xfrm>
            <a:custGeom>
              <a:avLst/>
              <a:gdLst>
                <a:gd name="T0" fmla="*/ 1 w 5"/>
                <a:gd name="T1" fmla="*/ 5 h 5"/>
                <a:gd name="T2" fmla="*/ 0 w 5"/>
                <a:gd name="T3" fmla="*/ 4 h 5"/>
                <a:gd name="T4" fmla="*/ 0 w 5"/>
                <a:gd name="T5" fmla="*/ 1 h 5"/>
                <a:gd name="T6" fmla="*/ 1 w 5"/>
                <a:gd name="T7" fmla="*/ 0 h 5"/>
                <a:gd name="T8" fmla="*/ 4 w 5"/>
                <a:gd name="T9" fmla="*/ 0 h 5"/>
                <a:gd name="T10" fmla="*/ 5 w 5"/>
                <a:gd name="T11" fmla="*/ 1 h 5"/>
                <a:gd name="T12" fmla="*/ 4 w 5"/>
                <a:gd name="T13" fmla="*/ 2 h 5"/>
                <a:gd name="T14" fmla="*/ 2 w 5"/>
                <a:gd name="T15" fmla="*/ 2 h 5"/>
                <a:gd name="T16" fmla="*/ 2 w 5"/>
                <a:gd name="T17" fmla="*/ 4 h 5"/>
                <a:gd name="T18" fmla="*/ 1 w 5"/>
                <a:gd name="T19"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5">
                  <a:moveTo>
                    <a:pt x="1" y="5"/>
                  </a:moveTo>
                  <a:cubicBezTo>
                    <a:pt x="1" y="5"/>
                    <a:pt x="0" y="5"/>
                    <a:pt x="0" y="4"/>
                  </a:cubicBezTo>
                  <a:cubicBezTo>
                    <a:pt x="0" y="1"/>
                    <a:pt x="0" y="1"/>
                    <a:pt x="0" y="1"/>
                  </a:cubicBezTo>
                  <a:cubicBezTo>
                    <a:pt x="0" y="1"/>
                    <a:pt x="1" y="0"/>
                    <a:pt x="1" y="0"/>
                  </a:cubicBezTo>
                  <a:cubicBezTo>
                    <a:pt x="4" y="0"/>
                    <a:pt x="4" y="0"/>
                    <a:pt x="4" y="0"/>
                  </a:cubicBezTo>
                  <a:cubicBezTo>
                    <a:pt x="5" y="0"/>
                    <a:pt x="5" y="1"/>
                    <a:pt x="5" y="1"/>
                  </a:cubicBezTo>
                  <a:cubicBezTo>
                    <a:pt x="5" y="2"/>
                    <a:pt x="5" y="2"/>
                    <a:pt x="4" y="2"/>
                  </a:cubicBezTo>
                  <a:cubicBezTo>
                    <a:pt x="2" y="2"/>
                    <a:pt x="2" y="2"/>
                    <a:pt x="2" y="2"/>
                  </a:cubicBezTo>
                  <a:cubicBezTo>
                    <a:pt x="2" y="4"/>
                    <a:pt x="2" y="4"/>
                    <a:pt x="2" y="4"/>
                  </a:cubicBezTo>
                  <a:cubicBezTo>
                    <a:pt x="2" y="5"/>
                    <a:pt x="2" y="5"/>
                    <a:pt x="1"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 name="Freeform 92"/>
            <p:cNvSpPr/>
            <p:nvPr/>
          </p:nvSpPr>
          <p:spPr bwMode="auto">
            <a:xfrm>
              <a:off x="6259513" y="3698876"/>
              <a:ext cx="203200" cy="42863"/>
            </a:xfrm>
            <a:custGeom>
              <a:avLst/>
              <a:gdLst>
                <a:gd name="T0" fmla="*/ 8 w 9"/>
                <a:gd name="T1" fmla="*/ 2 h 2"/>
                <a:gd name="T2" fmla="*/ 1 w 9"/>
                <a:gd name="T3" fmla="*/ 2 h 2"/>
                <a:gd name="T4" fmla="*/ 0 w 9"/>
                <a:gd name="T5" fmla="*/ 1 h 2"/>
                <a:gd name="T6" fmla="*/ 1 w 9"/>
                <a:gd name="T7" fmla="*/ 0 h 2"/>
                <a:gd name="T8" fmla="*/ 8 w 9"/>
                <a:gd name="T9" fmla="*/ 0 h 2"/>
                <a:gd name="T10" fmla="*/ 9 w 9"/>
                <a:gd name="T11" fmla="*/ 1 h 2"/>
                <a:gd name="T12" fmla="*/ 8 w 9"/>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9" h="2">
                  <a:moveTo>
                    <a:pt x="8" y="2"/>
                  </a:moveTo>
                  <a:cubicBezTo>
                    <a:pt x="1" y="2"/>
                    <a:pt x="1" y="2"/>
                    <a:pt x="1" y="2"/>
                  </a:cubicBezTo>
                  <a:cubicBezTo>
                    <a:pt x="0" y="2"/>
                    <a:pt x="0" y="2"/>
                    <a:pt x="0" y="1"/>
                  </a:cubicBezTo>
                  <a:cubicBezTo>
                    <a:pt x="0" y="1"/>
                    <a:pt x="0" y="0"/>
                    <a:pt x="1" y="0"/>
                  </a:cubicBezTo>
                  <a:cubicBezTo>
                    <a:pt x="8" y="0"/>
                    <a:pt x="8" y="0"/>
                    <a:pt x="8" y="0"/>
                  </a:cubicBezTo>
                  <a:cubicBezTo>
                    <a:pt x="9" y="0"/>
                    <a:pt x="9" y="1"/>
                    <a:pt x="9" y="1"/>
                  </a:cubicBezTo>
                  <a:cubicBezTo>
                    <a:pt x="9" y="2"/>
                    <a:pt x="9" y="2"/>
                    <a:pt x="8"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 name="Freeform 93"/>
            <p:cNvSpPr/>
            <p:nvPr/>
          </p:nvSpPr>
          <p:spPr bwMode="auto">
            <a:xfrm>
              <a:off x="6599238" y="3636963"/>
              <a:ext cx="112712" cy="104775"/>
            </a:xfrm>
            <a:custGeom>
              <a:avLst/>
              <a:gdLst>
                <a:gd name="T0" fmla="*/ 4 w 5"/>
                <a:gd name="T1" fmla="*/ 5 h 5"/>
                <a:gd name="T2" fmla="*/ 1 w 5"/>
                <a:gd name="T3" fmla="*/ 5 h 5"/>
                <a:gd name="T4" fmla="*/ 0 w 5"/>
                <a:gd name="T5" fmla="*/ 4 h 5"/>
                <a:gd name="T6" fmla="*/ 1 w 5"/>
                <a:gd name="T7" fmla="*/ 3 h 5"/>
                <a:gd name="T8" fmla="*/ 3 w 5"/>
                <a:gd name="T9" fmla="*/ 3 h 5"/>
                <a:gd name="T10" fmla="*/ 3 w 5"/>
                <a:gd name="T11" fmla="*/ 1 h 5"/>
                <a:gd name="T12" fmla="*/ 4 w 5"/>
                <a:gd name="T13" fmla="*/ 0 h 5"/>
                <a:gd name="T14" fmla="*/ 5 w 5"/>
                <a:gd name="T15" fmla="*/ 1 h 5"/>
                <a:gd name="T16" fmla="*/ 5 w 5"/>
                <a:gd name="T17" fmla="*/ 4 h 5"/>
                <a:gd name="T18" fmla="*/ 4 w 5"/>
                <a:gd name="T19"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5">
                  <a:moveTo>
                    <a:pt x="4" y="5"/>
                  </a:moveTo>
                  <a:cubicBezTo>
                    <a:pt x="1" y="5"/>
                    <a:pt x="1" y="5"/>
                    <a:pt x="1" y="5"/>
                  </a:cubicBezTo>
                  <a:cubicBezTo>
                    <a:pt x="0" y="5"/>
                    <a:pt x="0" y="5"/>
                    <a:pt x="0" y="4"/>
                  </a:cubicBezTo>
                  <a:cubicBezTo>
                    <a:pt x="0" y="4"/>
                    <a:pt x="0" y="3"/>
                    <a:pt x="1" y="3"/>
                  </a:cubicBezTo>
                  <a:cubicBezTo>
                    <a:pt x="3" y="3"/>
                    <a:pt x="3" y="3"/>
                    <a:pt x="3" y="3"/>
                  </a:cubicBezTo>
                  <a:cubicBezTo>
                    <a:pt x="3" y="1"/>
                    <a:pt x="3" y="1"/>
                    <a:pt x="3" y="1"/>
                  </a:cubicBezTo>
                  <a:cubicBezTo>
                    <a:pt x="3" y="1"/>
                    <a:pt x="3" y="0"/>
                    <a:pt x="4" y="0"/>
                  </a:cubicBezTo>
                  <a:cubicBezTo>
                    <a:pt x="4" y="0"/>
                    <a:pt x="5" y="1"/>
                    <a:pt x="5" y="1"/>
                  </a:cubicBezTo>
                  <a:cubicBezTo>
                    <a:pt x="5" y="4"/>
                    <a:pt x="5" y="4"/>
                    <a:pt x="5" y="4"/>
                  </a:cubicBezTo>
                  <a:cubicBezTo>
                    <a:pt x="5" y="5"/>
                    <a:pt x="4" y="5"/>
                    <a:pt x="4"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 name="Freeform 94"/>
            <p:cNvSpPr>
              <a:spLocks noEditPoints="1"/>
            </p:cNvSpPr>
            <p:nvPr/>
          </p:nvSpPr>
          <p:spPr bwMode="auto">
            <a:xfrm>
              <a:off x="6665913" y="2330451"/>
              <a:ext cx="46037" cy="1220788"/>
            </a:xfrm>
            <a:custGeom>
              <a:avLst/>
              <a:gdLst>
                <a:gd name="T0" fmla="*/ 1 w 2"/>
                <a:gd name="T1" fmla="*/ 58 h 58"/>
                <a:gd name="T2" fmla="*/ 0 w 2"/>
                <a:gd name="T3" fmla="*/ 57 h 58"/>
                <a:gd name="T4" fmla="*/ 0 w 2"/>
                <a:gd name="T5" fmla="*/ 51 h 58"/>
                <a:gd name="T6" fmla="*/ 1 w 2"/>
                <a:gd name="T7" fmla="*/ 50 h 58"/>
                <a:gd name="T8" fmla="*/ 2 w 2"/>
                <a:gd name="T9" fmla="*/ 51 h 58"/>
                <a:gd name="T10" fmla="*/ 2 w 2"/>
                <a:gd name="T11" fmla="*/ 57 h 58"/>
                <a:gd name="T12" fmla="*/ 1 w 2"/>
                <a:gd name="T13" fmla="*/ 58 h 58"/>
                <a:gd name="T14" fmla="*/ 1 w 2"/>
                <a:gd name="T15" fmla="*/ 45 h 58"/>
                <a:gd name="T16" fmla="*/ 0 w 2"/>
                <a:gd name="T17" fmla="*/ 44 h 58"/>
                <a:gd name="T18" fmla="*/ 0 w 2"/>
                <a:gd name="T19" fmla="*/ 38 h 58"/>
                <a:gd name="T20" fmla="*/ 1 w 2"/>
                <a:gd name="T21" fmla="*/ 37 h 58"/>
                <a:gd name="T22" fmla="*/ 2 w 2"/>
                <a:gd name="T23" fmla="*/ 38 h 58"/>
                <a:gd name="T24" fmla="*/ 2 w 2"/>
                <a:gd name="T25" fmla="*/ 44 h 58"/>
                <a:gd name="T26" fmla="*/ 1 w 2"/>
                <a:gd name="T27" fmla="*/ 45 h 58"/>
                <a:gd name="T28" fmla="*/ 1 w 2"/>
                <a:gd name="T29" fmla="*/ 33 h 58"/>
                <a:gd name="T30" fmla="*/ 0 w 2"/>
                <a:gd name="T31" fmla="*/ 32 h 58"/>
                <a:gd name="T32" fmla="*/ 0 w 2"/>
                <a:gd name="T33" fmla="*/ 26 h 58"/>
                <a:gd name="T34" fmla="*/ 1 w 2"/>
                <a:gd name="T35" fmla="*/ 25 h 58"/>
                <a:gd name="T36" fmla="*/ 2 w 2"/>
                <a:gd name="T37" fmla="*/ 26 h 58"/>
                <a:gd name="T38" fmla="*/ 2 w 2"/>
                <a:gd name="T39" fmla="*/ 32 h 58"/>
                <a:gd name="T40" fmla="*/ 1 w 2"/>
                <a:gd name="T41" fmla="*/ 33 h 58"/>
                <a:gd name="T42" fmla="*/ 1 w 2"/>
                <a:gd name="T43" fmla="*/ 20 h 58"/>
                <a:gd name="T44" fmla="*/ 0 w 2"/>
                <a:gd name="T45" fmla="*/ 19 h 58"/>
                <a:gd name="T46" fmla="*/ 0 w 2"/>
                <a:gd name="T47" fmla="*/ 13 h 58"/>
                <a:gd name="T48" fmla="*/ 1 w 2"/>
                <a:gd name="T49" fmla="*/ 12 h 58"/>
                <a:gd name="T50" fmla="*/ 2 w 2"/>
                <a:gd name="T51" fmla="*/ 13 h 58"/>
                <a:gd name="T52" fmla="*/ 2 w 2"/>
                <a:gd name="T53" fmla="*/ 19 h 58"/>
                <a:gd name="T54" fmla="*/ 1 w 2"/>
                <a:gd name="T55" fmla="*/ 20 h 58"/>
                <a:gd name="T56" fmla="*/ 1 w 2"/>
                <a:gd name="T57" fmla="*/ 8 h 58"/>
                <a:gd name="T58" fmla="*/ 0 w 2"/>
                <a:gd name="T59" fmla="*/ 7 h 58"/>
                <a:gd name="T60" fmla="*/ 0 w 2"/>
                <a:gd name="T61" fmla="*/ 1 h 58"/>
                <a:gd name="T62" fmla="*/ 1 w 2"/>
                <a:gd name="T63" fmla="*/ 0 h 58"/>
                <a:gd name="T64" fmla="*/ 2 w 2"/>
                <a:gd name="T65" fmla="*/ 1 h 58"/>
                <a:gd name="T66" fmla="*/ 2 w 2"/>
                <a:gd name="T67" fmla="*/ 7 h 58"/>
                <a:gd name="T68" fmla="*/ 1 w 2"/>
                <a:gd name="T69" fmla="*/ 8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 h="58">
                  <a:moveTo>
                    <a:pt x="1" y="58"/>
                  </a:moveTo>
                  <a:cubicBezTo>
                    <a:pt x="0" y="58"/>
                    <a:pt x="0" y="57"/>
                    <a:pt x="0" y="57"/>
                  </a:cubicBezTo>
                  <a:cubicBezTo>
                    <a:pt x="0" y="51"/>
                    <a:pt x="0" y="51"/>
                    <a:pt x="0" y="51"/>
                  </a:cubicBezTo>
                  <a:cubicBezTo>
                    <a:pt x="0" y="50"/>
                    <a:pt x="0" y="50"/>
                    <a:pt x="1" y="50"/>
                  </a:cubicBezTo>
                  <a:cubicBezTo>
                    <a:pt x="1" y="50"/>
                    <a:pt x="2" y="50"/>
                    <a:pt x="2" y="51"/>
                  </a:cubicBezTo>
                  <a:cubicBezTo>
                    <a:pt x="2" y="57"/>
                    <a:pt x="2" y="57"/>
                    <a:pt x="2" y="57"/>
                  </a:cubicBezTo>
                  <a:cubicBezTo>
                    <a:pt x="2" y="57"/>
                    <a:pt x="1" y="58"/>
                    <a:pt x="1" y="58"/>
                  </a:cubicBezTo>
                  <a:close/>
                  <a:moveTo>
                    <a:pt x="1" y="45"/>
                  </a:moveTo>
                  <a:cubicBezTo>
                    <a:pt x="0" y="45"/>
                    <a:pt x="0" y="45"/>
                    <a:pt x="0" y="44"/>
                  </a:cubicBezTo>
                  <a:cubicBezTo>
                    <a:pt x="0" y="38"/>
                    <a:pt x="0" y="38"/>
                    <a:pt x="0" y="38"/>
                  </a:cubicBezTo>
                  <a:cubicBezTo>
                    <a:pt x="0" y="38"/>
                    <a:pt x="0" y="37"/>
                    <a:pt x="1" y="37"/>
                  </a:cubicBezTo>
                  <a:cubicBezTo>
                    <a:pt x="1" y="37"/>
                    <a:pt x="2" y="38"/>
                    <a:pt x="2" y="38"/>
                  </a:cubicBezTo>
                  <a:cubicBezTo>
                    <a:pt x="2" y="44"/>
                    <a:pt x="2" y="44"/>
                    <a:pt x="2" y="44"/>
                  </a:cubicBezTo>
                  <a:cubicBezTo>
                    <a:pt x="2" y="45"/>
                    <a:pt x="1" y="45"/>
                    <a:pt x="1" y="45"/>
                  </a:cubicBezTo>
                  <a:close/>
                  <a:moveTo>
                    <a:pt x="1" y="33"/>
                  </a:moveTo>
                  <a:cubicBezTo>
                    <a:pt x="0" y="33"/>
                    <a:pt x="0" y="32"/>
                    <a:pt x="0" y="32"/>
                  </a:cubicBezTo>
                  <a:cubicBezTo>
                    <a:pt x="0" y="26"/>
                    <a:pt x="0" y="26"/>
                    <a:pt x="0" y="26"/>
                  </a:cubicBezTo>
                  <a:cubicBezTo>
                    <a:pt x="0" y="25"/>
                    <a:pt x="0" y="25"/>
                    <a:pt x="1" y="25"/>
                  </a:cubicBezTo>
                  <a:cubicBezTo>
                    <a:pt x="1" y="25"/>
                    <a:pt x="2" y="25"/>
                    <a:pt x="2" y="26"/>
                  </a:cubicBezTo>
                  <a:cubicBezTo>
                    <a:pt x="2" y="32"/>
                    <a:pt x="2" y="32"/>
                    <a:pt x="2" y="32"/>
                  </a:cubicBezTo>
                  <a:cubicBezTo>
                    <a:pt x="2" y="32"/>
                    <a:pt x="1" y="33"/>
                    <a:pt x="1" y="33"/>
                  </a:cubicBezTo>
                  <a:close/>
                  <a:moveTo>
                    <a:pt x="1" y="20"/>
                  </a:moveTo>
                  <a:cubicBezTo>
                    <a:pt x="0" y="20"/>
                    <a:pt x="0" y="20"/>
                    <a:pt x="0" y="19"/>
                  </a:cubicBezTo>
                  <a:cubicBezTo>
                    <a:pt x="0" y="13"/>
                    <a:pt x="0" y="13"/>
                    <a:pt x="0" y="13"/>
                  </a:cubicBezTo>
                  <a:cubicBezTo>
                    <a:pt x="0" y="12"/>
                    <a:pt x="0" y="12"/>
                    <a:pt x="1" y="12"/>
                  </a:cubicBezTo>
                  <a:cubicBezTo>
                    <a:pt x="1" y="12"/>
                    <a:pt x="2" y="12"/>
                    <a:pt x="2" y="13"/>
                  </a:cubicBezTo>
                  <a:cubicBezTo>
                    <a:pt x="2" y="19"/>
                    <a:pt x="2" y="19"/>
                    <a:pt x="2" y="19"/>
                  </a:cubicBezTo>
                  <a:cubicBezTo>
                    <a:pt x="2" y="20"/>
                    <a:pt x="1" y="20"/>
                    <a:pt x="1" y="20"/>
                  </a:cubicBezTo>
                  <a:close/>
                  <a:moveTo>
                    <a:pt x="1" y="8"/>
                  </a:moveTo>
                  <a:cubicBezTo>
                    <a:pt x="0" y="8"/>
                    <a:pt x="0" y="7"/>
                    <a:pt x="0" y="7"/>
                  </a:cubicBezTo>
                  <a:cubicBezTo>
                    <a:pt x="0" y="1"/>
                    <a:pt x="0" y="1"/>
                    <a:pt x="0" y="1"/>
                  </a:cubicBezTo>
                  <a:cubicBezTo>
                    <a:pt x="0" y="0"/>
                    <a:pt x="0" y="0"/>
                    <a:pt x="1" y="0"/>
                  </a:cubicBezTo>
                  <a:cubicBezTo>
                    <a:pt x="1" y="0"/>
                    <a:pt x="2" y="0"/>
                    <a:pt x="2" y="1"/>
                  </a:cubicBezTo>
                  <a:cubicBezTo>
                    <a:pt x="2" y="7"/>
                    <a:pt x="2" y="7"/>
                    <a:pt x="2" y="7"/>
                  </a:cubicBezTo>
                  <a:cubicBezTo>
                    <a:pt x="2" y="7"/>
                    <a:pt x="1" y="8"/>
                    <a:pt x="1"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 name="Freeform 95"/>
            <p:cNvSpPr/>
            <p:nvPr/>
          </p:nvSpPr>
          <p:spPr bwMode="auto">
            <a:xfrm>
              <a:off x="6665913" y="2119313"/>
              <a:ext cx="46037" cy="104775"/>
            </a:xfrm>
            <a:custGeom>
              <a:avLst/>
              <a:gdLst>
                <a:gd name="T0" fmla="*/ 1 w 2"/>
                <a:gd name="T1" fmla="*/ 5 h 5"/>
                <a:gd name="T2" fmla="*/ 0 w 2"/>
                <a:gd name="T3" fmla="*/ 4 h 5"/>
                <a:gd name="T4" fmla="*/ 0 w 2"/>
                <a:gd name="T5" fmla="*/ 1 h 5"/>
                <a:gd name="T6" fmla="*/ 1 w 2"/>
                <a:gd name="T7" fmla="*/ 0 h 5"/>
                <a:gd name="T8" fmla="*/ 2 w 2"/>
                <a:gd name="T9" fmla="*/ 1 h 5"/>
                <a:gd name="T10" fmla="*/ 2 w 2"/>
                <a:gd name="T11" fmla="*/ 4 h 5"/>
                <a:gd name="T12" fmla="*/ 1 w 2"/>
                <a:gd name="T13" fmla="*/ 5 h 5"/>
              </a:gdLst>
              <a:ahLst/>
              <a:cxnLst>
                <a:cxn ang="0">
                  <a:pos x="T0" y="T1"/>
                </a:cxn>
                <a:cxn ang="0">
                  <a:pos x="T2" y="T3"/>
                </a:cxn>
                <a:cxn ang="0">
                  <a:pos x="T4" y="T5"/>
                </a:cxn>
                <a:cxn ang="0">
                  <a:pos x="T6" y="T7"/>
                </a:cxn>
                <a:cxn ang="0">
                  <a:pos x="T8" y="T9"/>
                </a:cxn>
                <a:cxn ang="0">
                  <a:pos x="T10" y="T11"/>
                </a:cxn>
                <a:cxn ang="0">
                  <a:pos x="T12" y="T13"/>
                </a:cxn>
              </a:cxnLst>
              <a:rect l="0" t="0" r="r" b="b"/>
              <a:pathLst>
                <a:path w="2" h="5">
                  <a:moveTo>
                    <a:pt x="1" y="5"/>
                  </a:moveTo>
                  <a:cubicBezTo>
                    <a:pt x="0" y="5"/>
                    <a:pt x="0" y="5"/>
                    <a:pt x="0" y="4"/>
                  </a:cubicBezTo>
                  <a:cubicBezTo>
                    <a:pt x="0" y="1"/>
                    <a:pt x="0" y="1"/>
                    <a:pt x="0" y="1"/>
                  </a:cubicBezTo>
                  <a:cubicBezTo>
                    <a:pt x="0" y="1"/>
                    <a:pt x="0" y="0"/>
                    <a:pt x="1" y="0"/>
                  </a:cubicBezTo>
                  <a:cubicBezTo>
                    <a:pt x="1" y="0"/>
                    <a:pt x="2" y="1"/>
                    <a:pt x="2" y="1"/>
                  </a:cubicBezTo>
                  <a:cubicBezTo>
                    <a:pt x="2" y="4"/>
                    <a:pt x="2" y="4"/>
                    <a:pt x="2" y="4"/>
                  </a:cubicBezTo>
                  <a:cubicBezTo>
                    <a:pt x="2" y="5"/>
                    <a:pt x="1" y="5"/>
                    <a:pt x="1"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46" name="组合 45"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GrpSpPr/>
          <p:nvPr/>
        </p:nvGrpSpPr>
        <p:grpSpPr>
          <a:xfrm>
            <a:off x="4090940" y="4231342"/>
            <a:ext cx="678136" cy="855640"/>
            <a:chOff x="8477251" y="1703388"/>
            <a:chExt cx="1485900" cy="1874838"/>
          </a:xfrm>
          <a:solidFill>
            <a:schemeClr val="bg1">
              <a:lumMod val="65000"/>
            </a:schemeClr>
          </a:solidFill>
        </p:grpSpPr>
        <p:sp>
          <p:nvSpPr>
            <p:cNvPr id="47" name="Freeform 107"/>
            <p:cNvSpPr/>
            <p:nvPr/>
          </p:nvSpPr>
          <p:spPr bwMode="auto">
            <a:xfrm>
              <a:off x="9909176" y="1703388"/>
              <a:ext cx="53975" cy="134938"/>
            </a:xfrm>
            <a:custGeom>
              <a:avLst/>
              <a:gdLst>
                <a:gd name="T0" fmla="*/ 1 w 2"/>
                <a:gd name="T1" fmla="*/ 5 h 5"/>
                <a:gd name="T2" fmla="*/ 0 w 2"/>
                <a:gd name="T3" fmla="*/ 4 h 5"/>
                <a:gd name="T4" fmla="*/ 0 w 2"/>
                <a:gd name="T5" fmla="*/ 1 h 5"/>
                <a:gd name="T6" fmla="*/ 1 w 2"/>
                <a:gd name="T7" fmla="*/ 0 h 5"/>
                <a:gd name="T8" fmla="*/ 2 w 2"/>
                <a:gd name="T9" fmla="*/ 1 h 5"/>
                <a:gd name="T10" fmla="*/ 2 w 2"/>
                <a:gd name="T11" fmla="*/ 4 h 5"/>
                <a:gd name="T12" fmla="*/ 1 w 2"/>
                <a:gd name="T13" fmla="*/ 5 h 5"/>
              </a:gdLst>
              <a:ahLst/>
              <a:cxnLst>
                <a:cxn ang="0">
                  <a:pos x="T0" y="T1"/>
                </a:cxn>
                <a:cxn ang="0">
                  <a:pos x="T2" y="T3"/>
                </a:cxn>
                <a:cxn ang="0">
                  <a:pos x="T4" y="T5"/>
                </a:cxn>
                <a:cxn ang="0">
                  <a:pos x="T6" y="T7"/>
                </a:cxn>
                <a:cxn ang="0">
                  <a:pos x="T8" y="T9"/>
                </a:cxn>
                <a:cxn ang="0">
                  <a:pos x="T10" y="T11"/>
                </a:cxn>
                <a:cxn ang="0">
                  <a:pos x="T12" y="T13"/>
                </a:cxn>
              </a:cxnLst>
              <a:rect l="0" t="0" r="r" b="b"/>
              <a:pathLst>
                <a:path w="2" h="5">
                  <a:moveTo>
                    <a:pt x="1" y="5"/>
                  </a:moveTo>
                  <a:cubicBezTo>
                    <a:pt x="0" y="5"/>
                    <a:pt x="0" y="4"/>
                    <a:pt x="0" y="4"/>
                  </a:cubicBezTo>
                  <a:cubicBezTo>
                    <a:pt x="0" y="1"/>
                    <a:pt x="0" y="1"/>
                    <a:pt x="0" y="1"/>
                  </a:cubicBezTo>
                  <a:cubicBezTo>
                    <a:pt x="0" y="0"/>
                    <a:pt x="0" y="0"/>
                    <a:pt x="1" y="0"/>
                  </a:cubicBezTo>
                  <a:cubicBezTo>
                    <a:pt x="1" y="0"/>
                    <a:pt x="2" y="0"/>
                    <a:pt x="2" y="1"/>
                  </a:cubicBezTo>
                  <a:cubicBezTo>
                    <a:pt x="2" y="4"/>
                    <a:pt x="2" y="4"/>
                    <a:pt x="2" y="4"/>
                  </a:cubicBezTo>
                  <a:cubicBezTo>
                    <a:pt x="2" y="4"/>
                    <a:pt x="1" y="5"/>
                    <a:pt x="1"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 name="Freeform 108"/>
            <p:cNvSpPr>
              <a:spLocks noEditPoints="1"/>
            </p:cNvSpPr>
            <p:nvPr/>
          </p:nvSpPr>
          <p:spPr bwMode="auto">
            <a:xfrm>
              <a:off x="9909176" y="1917701"/>
              <a:ext cx="53975" cy="1446213"/>
            </a:xfrm>
            <a:custGeom>
              <a:avLst/>
              <a:gdLst>
                <a:gd name="T0" fmla="*/ 1 w 2"/>
                <a:gd name="T1" fmla="*/ 54 h 54"/>
                <a:gd name="T2" fmla="*/ 0 w 2"/>
                <a:gd name="T3" fmla="*/ 53 h 54"/>
                <a:gd name="T4" fmla="*/ 0 w 2"/>
                <a:gd name="T5" fmla="*/ 47 h 54"/>
                <a:gd name="T6" fmla="*/ 1 w 2"/>
                <a:gd name="T7" fmla="*/ 46 h 54"/>
                <a:gd name="T8" fmla="*/ 2 w 2"/>
                <a:gd name="T9" fmla="*/ 47 h 54"/>
                <a:gd name="T10" fmla="*/ 2 w 2"/>
                <a:gd name="T11" fmla="*/ 53 h 54"/>
                <a:gd name="T12" fmla="*/ 1 w 2"/>
                <a:gd name="T13" fmla="*/ 54 h 54"/>
                <a:gd name="T14" fmla="*/ 1 w 2"/>
                <a:gd name="T15" fmla="*/ 42 h 54"/>
                <a:gd name="T16" fmla="*/ 0 w 2"/>
                <a:gd name="T17" fmla="*/ 41 h 54"/>
                <a:gd name="T18" fmla="*/ 0 w 2"/>
                <a:gd name="T19" fmla="*/ 36 h 54"/>
                <a:gd name="T20" fmla="*/ 1 w 2"/>
                <a:gd name="T21" fmla="*/ 35 h 54"/>
                <a:gd name="T22" fmla="*/ 2 w 2"/>
                <a:gd name="T23" fmla="*/ 36 h 54"/>
                <a:gd name="T24" fmla="*/ 2 w 2"/>
                <a:gd name="T25" fmla="*/ 41 h 54"/>
                <a:gd name="T26" fmla="*/ 1 w 2"/>
                <a:gd name="T27" fmla="*/ 42 h 54"/>
                <a:gd name="T28" fmla="*/ 1 w 2"/>
                <a:gd name="T29" fmla="*/ 31 h 54"/>
                <a:gd name="T30" fmla="*/ 0 w 2"/>
                <a:gd name="T31" fmla="*/ 30 h 54"/>
                <a:gd name="T32" fmla="*/ 0 w 2"/>
                <a:gd name="T33" fmla="*/ 24 h 54"/>
                <a:gd name="T34" fmla="*/ 1 w 2"/>
                <a:gd name="T35" fmla="*/ 23 h 54"/>
                <a:gd name="T36" fmla="*/ 2 w 2"/>
                <a:gd name="T37" fmla="*/ 24 h 54"/>
                <a:gd name="T38" fmla="*/ 2 w 2"/>
                <a:gd name="T39" fmla="*/ 30 h 54"/>
                <a:gd name="T40" fmla="*/ 1 w 2"/>
                <a:gd name="T41" fmla="*/ 31 h 54"/>
                <a:gd name="T42" fmla="*/ 1 w 2"/>
                <a:gd name="T43" fmla="*/ 19 h 54"/>
                <a:gd name="T44" fmla="*/ 0 w 2"/>
                <a:gd name="T45" fmla="*/ 18 h 54"/>
                <a:gd name="T46" fmla="*/ 0 w 2"/>
                <a:gd name="T47" fmla="*/ 13 h 54"/>
                <a:gd name="T48" fmla="*/ 1 w 2"/>
                <a:gd name="T49" fmla="*/ 12 h 54"/>
                <a:gd name="T50" fmla="*/ 2 w 2"/>
                <a:gd name="T51" fmla="*/ 13 h 54"/>
                <a:gd name="T52" fmla="*/ 2 w 2"/>
                <a:gd name="T53" fmla="*/ 18 h 54"/>
                <a:gd name="T54" fmla="*/ 1 w 2"/>
                <a:gd name="T55" fmla="*/ 19 h 54"/>
                <a:gd name="T56" fmla="*/ 1 w 2"/>
                <a:gd name="T57" fmla="*/ 8 h 54"/>
                <a:gd name="T58" fmla="*/ 0 w 2"/>
                <a:gd name="T59" fmla="*/ 7 h 54"/>
                <a:gd name="T60" fmla="*/ 0 w 2"/>
                <a:gd name="T61" fmla="*/ 1 h 54"/>
                <a:gd name="T62" fmla="*/ 1 w 2"/>
                <a:gd name="T63" fmla="*/ 0 h 54"/>
                <a:gd name="T64" fmla="*/ 2 w 2"/>
                <a:gd name="T65" fmla="*/ 1 h 54"/>
                <a:gd name="T66" fmla="*/ 2 w 2"/>
                <a:gd name="T67" fmla="*/ 7 h 54"/>
                <a:gd name="T68" fmla="*/ 1 w 2"/>
                <a:gd name="T69" fmla="*/ 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 h="54">
                  <a:moveTo>
                    <a:pt x="1" y="54"/>
                  </a:moveTo>
                  <a:cubicBezTo>
                    <a:pt x="0" y="54"/>
                    <a:pt x="0" y="53"/>
                    <a:pt x="0" y="53"/>
                  </a:cubicBezTo>
                  <a:cubicBezTo>
                    <a:pt x="0" y="47"/>
                    <a:pt x="0" y="47"/>
                    <a:pt x="0" y="47"/>
                  </a:cubicBezTo>
                  <a:cubicBezTo>
                    <a:pt x="0" y="46"/>
                    <a:pt x="0" y="46"/>
                    <a:pt x="1" y="46"/>
                  </a:cubicBezTo>
                  <a:cubicBezTo>
                    <a:pt x="1" y="46"/>
                    <a:pt x="2" y="46"/>
                    <a:pt x="2" y="47"/>
                  </a:cubicBezTo>
                  <a:cubicBezTo>
                    <a:pt x="2" y="53"/>
                    <a:pt x="2" y="53"/>
                    <a:pt x="2" y="53"/>
                  </a:cubicBezTo>
                  <a:cubicBezTo>
                    <a:pt x="2" y="53"/>
                    <a:pt x="1" y="54"/>
                    <a:pt x="1" y="54"/>
                  </a:cubicBezTo>
                  <a:close/>
                  <a:moveTo>
                    <a:pt x="1" y="42"/>
                  </a:moveTo>
                  <a:cubicBezTo>
                    <a:pt x="0" y="42"/>
                    <a:pt x="0" y="42"/>
                    <a:pt x="0" y="41"/>
                  </a:cubicBezTo>
                  <a:cubicBezTo>
                    <a:pt x="0" y="36"/>
                    <a:pt x="0" y="36"/>
                    <a:pt x="0" y="36"/>
                  </a:cubicBezTo>
                  <a:cubicBezTo>
                    <a:pt x="0" y="35"/>
                    <a:pt x="0" y="35"/>
                    <a:pt x="1" y="35"/>
                  </a:cubicBezTo>
                  <a:cubicBezTo>
                    <a:pt x="1" y="35"/>
                    <a:pt x="2" y="35"/>
                    <a:pt x="2" y="36"/>
                  </a:cubicBezTo>
                  <a:cubicBezTo>
                    <a:pt x="2" y="41"/>
                    <a:pt x="2" y="41"/>
                    <a:pt x="2" y="41"/>
                  </a:cubicBezTo>
                  <a:cubicBezTo>
                    <a:pt x="2" y="42"/>
                    <a:pt x="1" y="42"/>
                    <a:pt x="1" y="42"/>
                  </a:cubicBezTo>
                  <a:close/>
                  <a:moveTo>
                    <a:pt x="1" y="31"/>
                  </a:moveTo>
                  <a:cubicBezTo>
                    <a:pt x="0" y="31"/>
                    <a:pt x="0" y="30"/>
                    <a:pt x="0" y="30"/>
                  </a:cubicBezTo>
                  <a:cubicBezTo>
                    <a:pt x="0" y="24"/>
                    <a:pt x="0" y="24"/>
                    <a:pt x="0" y="24"/>
                  </a:cubicBezTo>
                  <a:cubicBezTo>
                    <a:pt x="0" y="24"/>
                    <a:pt x="0" y="23"/>
                    <a:pt x="1" y="23"/>
                  </a:cubicBezTo>
                  <a:cubicBezTo>
                    <a:pt x="1" y="23"/>
                    <a:pt x="2" y="24"/>
                    <a:pt x="2" y="24"/>
                  </a:cubicBezTo>
                  <a:cubicBezTo>
                    <a:pt x="2" y="30"/>
                    <a:pt x="2" y="30"/>
                    <a:pt x="2" y="30"/>
                  </a:cubicBezTo>
                  <a:cubicBezTo>
                    <a:pt x="2" y="30"/>
                    <a:pt x="1" y="31"/>
                    <a:pt x="1" y="31"/>
                  </a:cubicBezTo>
                  <a:close/>
                  <a:moveTo>
                    <a:pt x="1" y="19"/>
                  </a:moveTo>
                  <a:cubicBezTo>
                    <a:pt x="0" y="19"/>
                    <a:pt x="0" y="19"/>
                    <a:pt x="0" y="18"/>
                  </a:cubicBezTo>
                  <a:cubicBezTo>
                    <a:pt x="0" y="13"/>
                    <a:pt x="0" y="13"/>
                    <a:pt x="0" y="13"/>
                  </a:cubicBezTo>
                  <a:cubicBezTo>
                    <a:pt x="0" y="12"/>
                    <a:pt x="0" y="12"/>
                    <a:pt x="1" y="12"/>
                  </a:cubicBezTo>
                  <a:cubicBezTo>
                    <a:pt x="1" y="12"/>
                    <a:pt x="2" y="12"/>
                    <a:pt x="2" y="13"/>
                  </a:cubicBezTo>
                  <a:cubicBezTo>
                    <a:pt x="2" y="18"/>
                    <a:pt x="2" y="18"/>
                    <a:pt x="2" y="18"/>
                  </a:cubicBezTo>
                  <a:cubicBezTo>
                    <a:pt x="2" y="19"/>
                    <a:pt x="1" y="19"/>
                    <a:pt x="1" y="19"/>
                  </a:cubicBezTo>
                  <a:close/>
                  <a:moveTo>
                    <a:pt x="1" y="8"/>
                  </a:moveTo>
                  <a:cubicBezTo>
                    <a:pt x="0" y="8"/>
                    <a:pt x="0" y="8"/>
                    <a:pt x="0" y="7"/>
                  </a:cubicBezTo>
                  <a:cubicBezTo>
                    <a:pt x="0" y="1"/>
                    <a:pt x="0" y="1"/>
                    <a:pt x="0" y="1"/>
                  </a:cubicBezTo>
                  <a:cubicBezTo>
                    <a:pt x="0" y="1"/>
                    <a:pt x="0" y="0"/>
                    <a:pt x="1" y="0"/>
                  </a:cubicBezTo>
                  <a:cubicBezTo>
                    <a:pt x="1" y="0"/>
                    <a:pt x="2" y="1"/>
                    <a:pt x="2" y="1"/>
                  </a:cubicBezTo>
                  <a:cubicBezTo>
                    <a:pt x="2" y="7"/>
                    <a:pt x="2" y="7"/>
                    <a:pt x="2" y="7"/>
                  </a:cubicBezTo>
                  <a:cubicBezTo>
                    <a:pt x="2" y="8"/>
                    <a:pt x="1" y="8"/>
                    <a:pt x="1"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 name="Freeform 109"/>
            <p:cNvSpPr/>
            <p:nvPr/>
          </p:nvSpPr>
          <p:spPr bwMode="auto">
            <a:xfrm>
              <a:off x="9828213" y="3444876"/>
              <a:ext cx="134938" cy="133350"/>
            </a:xfrm>
            <a:custGeom>
              <a:avLst/>
              <a:gdLst>
                <a:gd name="T0" fmla="*/ 4 w 5"/>
                <a:gd name="T1" fmla="*/ 5 h 5"/>
                <a:gd name="T2" fmla="*/ 1 w 5"/>
                <a:gd name="T3" fmla="*/ 5 h 5"/>
                <a:gd name="T4" fmla="*/ 0 w 5"/>
                <a:gd name="T5" fmla="*/ 4 h 5"/>
                <a:gd name="T6" fmla="*/ 1 w 5"/>
                <a:gd name="T7" fmla="*/ 3 h 5"/>
                <a:gd name="T8" fmla="*/ 3 w 5"/>
                <a:gd name="T9" fmla="*/ 3 h 5"/>
                <a:gd name="T10" fmla="*/ 3 w 5"/>
                <a:gd name="T11" fmla="*/ 1 h 5"/>
                <a:gd name="T12" fmla="*/ 4 w 5"/>
                <a:gd name="T13" fmla="*/ 0 h 5"/>
                <a:gd name="T14" fmla="*/ 5 w 5"/>
                <a:gd name="T15" fmla="*/ 1 h 5"/>
                <a:gd name="T16" fmla="*/ 5 w 5"/>
                <a:gd name="T17" fmla="*/ 4 h 5"/>
                <a:gd name="T18" fmla="*/ 4 w 5"/>
                <a:gd name="T19"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5">
                  <a:moveTo>
                    <a:pt x="4" y="5"/>
                  </a:moveTo>
                  <a:cubicBezTo>
                    <a:pt x="1" y="5"/>
                    <a:pt x="1" y="5"/>
                    <a:pt x="1" y="5"/>
                  </a:cubicBezTo>
                  <a:cubicBezTo>
                    <a:pt x="0" y="5"/>
                    <a:pt x="0" y="5"/>
                    <a:pt x="0" y="4"/>
                  </a:cubicBezTo>
                  <a:cubicBezTo>
                    <a:pt x="0" y="4"/>
                    <a:pt x="0" y="3"/>
                    <a:pt x="1" y="3"/>
                  </a:cubicBezTo>
                  <a:cubicBezTo>
                    <a:pt x="3" y="3"/>
                    <a:pt x="3" y="3"/>
                    <a:pt x="3" y="3"/>
                  </a:cubicBezTo>
                  <a:cubicBezTo>
                    <a:pt x="3" y="1"/>
                    <a:pt x="3" y="1"/>
                    <a:pt x="3" y="1"/>
                  </a:cubicBezTo>
                  <a:cubicBezTo>
                    <a:pt x="3" y="1"/>
                    <a:pt x="3" y="0"/>
                    <a:pt x="4" y="0"/>
                  </a:cubicBezTo>
                  <a:cubicBezTo>
                    <a:pt x="4" y="0"/>
                    <a:pt x="5" y="1"/>
                    <a:pt x="5" y="1"/>
                  </a:cubicBezTo>
                  <a:cubicBezTo>
                    <a:pt x="5" y="4"/>
                    <a:pt x="5" y="4"/>
                    <a:pt x="5" y="4"/>
                  </a:cubicBezTo>
                  <a:cubicBezTo>
                    <a:pt x="5" y="5"/>
                    <a:pt x="4" y="5"/>
                    <a:pt x="4"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 name="Freeform 110"/>
            <p:cNvSpPr>
              <a:spLocks noEditPoints="1"/>
            </p:cNvSpPr>
            <p:nvPr/>
          </p:nvSpPr>
          <p:spPr bwMode="auto">
            <a:xfrm>
              <a:off x="8747126" y="3524251"/>
              <a:ext cx="946150" cy="53975"/>
            </a:xfrm>
            <a:custGeom>
              <a:avLst/>
              <a:gdLst>
                <a:gd name="T0" fmla="*/ 34 w 35"/>
                <a:gd name="T1" fmla="*/ 2 h 2"/>
                <a:gd name="T2" fmla="*/ 28 w 35"/>
                <a:gd name="T3" fmla="*/ 2 h 2"/>
                <a:gd name="T4" fmla="*/ 27 w 35"/>
                <a:gd name="T5" fmla="*/ 1 h 2"/>
                <a:gd name="T6" fmla="*/ 28 w 35"/>
                <a:gd name="T7" fmla="*/ 0 h 2"/>
                <a:gd name="T8" fmla="*/ 34 w 35"/>
                <a:gd name="T9" fmla="*/ 0 h 2"/>
                <a:gd name="T10" fmla="*/ 35 w 35"/>
                <a:gd name="T11" fmla="*/ 1 h 2"/>
                <a:gd name="T12" fmla="*/ 34 w 35"/>
                <a:gd name="T13" fmla="*/ 2 h 2"/>
                <a:gd name="T14" fmla="*/ 21 w 35"/>
                <a:gd name="T15" fmla="*/ 2 h 2"/>
                <a:gd name="T16" fmla="*/ 14 w 35"/>
                <a:gd name="T17" fmla="*/ 2 h 2"/>
                <a:gd name="T18" fmla="*/ 13 w 35"/>
                <a:gd name="T19" fmla="*/ 1 h 2"/>
                <a:gd name="T20" fmla="*/ 14 w 35"/>
                <a:gd name="T21" fmla="*/ 0 h 2"/>
                <a:gd name="T22" fmla="*/ 21 w 35"/>
                <a:gd name="T23" fmla="*/ 0 h 2"/>
                <a:gd name="T24" fmla="*/ 22 w 35"/>
                <a:gd name="T25" fmla="*/ 1 h 2"/>
                <a:gd name="T26" fmla="*/ 21 w 35"/>
                <a:gd name="T27" fmla="*/ 2 h 2"/>
                <a:gd name="T28" fmla="*/ 8 w 35"/>
                <a:gd name="T29" fmla="*/ 2 h 2"/>
                <a:gd name="T30" fmla="*/ 1 w 35"/>
                <a:gd name="T31" fmla="*/ 2 h 2"/>
                <a:gd name="T32" fmla="*/ 0 w 35"/>
                <a:gd name="T33" fmla="*/ 1 h 2"/>
                <a:gd name="T34" fmla="*/ 1 w 35"/>
                <a:gd name="T35" fmla="*/ 0 h 2"/>
                <a:gd name="T36" fmla="*/ 8 w 35"/>
                <a:gd name="T37" fmla="*/ 0 h 2"/>
                <a:gd name="T38" fmla="*/ 9 w 35"/>
                <a:gd name="T39" fmla="*/ 1 h 2"/>
                <a:gd name="T40" fmla="*/ 8 w 35"/>
                <a:gd name="T41"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5" h="2">
                  <a:moveTo>
                    <a:pt x="34" y="2"/>
                  </a:moveTo>
                  <a:cubicBezTo>
                    <a:pt x="28" y="2"/>
                    <a:pt x="28" y="2"/>
                    <a:pt x="28" y="2"/>
                  </a:cubicBezTo>
                  <a:cubicBezTo>
                    <a:pt x="27" y="2"/>
                    <a:pt x="27" y="2"/>
                    <a:pt x="27" y="1"/>
                  </a:cubicBezTo>
                  <a:cubicBezTo>
                    <a:pt x="27" y="1"/>
                    <a:pt x="27" y="0"/>
                    <a:pt x="28" y="0"/>
                  </a:cubicBezTo>
                  <a:cubicBezTo>
                    <a:pt x="34" y="0"/>
                    <a:pt x="34" y="0"/>
                    <a:pt x="34" y="0"/>
                  </a:cubicBezTo>
                  <a:cubicBezTo>
                    <a:pt x="35" y="0"/>
                    <a:pt x="35" y="1"/>
                    <a:pt x="35" y="1"/>
                  </a:cubicBezTo>
                  <a:cubicBezTo>
                    <a:pt x="35" y="2"/>
                    <a:pt x="35" y="2"/>
                    <a:pt x="34" y="2"/>
                  </a:cubicBezTo>
                  <a:close/>
                  <a:moveTo>
                    <a:pt x="21" y="2"/>
                  </a:moveTo>
                  <a:cubicBezTo>
                    <a:pt x="14" y="2"/>
                    <a:pt x="14" y="2"/>
                    <a:pt x="14" y="2"/>
                  </a:cubicBezTo>
                  <a:cubicBezTo>
                    <a:pt x="14" y="2"/>
                    <a:pt x="13" y="2"/>
                    <a:pt x="13" y="1"/>
                  </a:cubicBezTo>
                  <a:cubicBezTo>
                    <a:pt x="13" y="1"/>
                    <a:pt x="14" y="0"/>
                    <a:pt x="14" y="0"/>
                  </a:cubicBezTo>
                  <a:cubicBezTo>
                    <a:pt x="21" y="0"/>
                    <a:pt x="21" y="0"/>
                    <a:pt x="21" y="0"/>
                  </a:cubicBezTo>
                  <a:cubicBezTo>
                    <a:pt x="21" y="0"/>
                    <a:pt x="22" y="1"/>
                    <a:pt x="22" y="1"/>
                  </a:cubicBezTo>
                  <a:cubicBezTo>
                    <a:pt x="22" y="2"/>
                    <a:pt x="21" y="2"/>
                    <a:pt x="21" y="2"/>
                  </a:cubicBezTo>
                  <a:close/>
                  <a:moveTo>
                    <a:pt x="8" y="2"/>
                  </a:moveTo>
                  <a:cubicBezTo>
                    <a:pt x="1" y="2"/>
                    <a:pt x="1" y="2"/>
                    <a:pt x="1" y="2"/>
                  </a:cubicBezTo>
                  <a:cubicBezTo>
                    <a:pt x="0" y="2"/>
                    <a:pt x="0" y="2"/>
                    <a:pt x="0" y="1"/>
                  </a:cubicBezTo>
                  <a:cubicBezTo>
                    <a:pt x="0" y="1"/>
                    <a:pt x="0" y="0"/>
                    <a:pt x="1" y="0"/>
                  </a:cubicBezTo>
                  <a:cubicBezTo>
                    <a:pt x="8" y="0"/>
                    <a:pt x="8" y="0"/>
                    <a:pt x="8" y="0"/>
                  </a:cubicBezTo>
                  <a:cubicBezTo>
                    <a:pt x="8" y="0"/>
                    <a:pt x="9" y="1"/>
                    <a:pt x="9" y="1"/>
                  </a:cubicBezTo>
                  <a:cubicBezTo>
                    <a:pt x="9" y="2"/>
                    <a:pt x="8" y="2"/>
                    <a:pt x="8"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 name="Freeform 111"/>
            <p:cNvSpPr/>
            <p:nvPr/>
          </p:nvSpPr>
          <p:spPr bwMode="auto">
            <a:xfrm>
              <a:off x="8477251" y="3524251"/>
              <a:ext cx="134938" cy="53975"/>
            </a:xfrm>
            <a:custGeom>
              <a:avLst/>
              <a:gdLst>
                <a:gd name="T0" fmla="*/ 4 w 5"/>
                <a:gd name="T1" fmla="*/ 2 h 2"/>
                <a:gd name="T2" fmla="*/ 1 w 5"/>
                <a:gd name="T3" fmla="*/ 2 h 2"/>
                <a:gd name="T4" fmla="*/ 0 w 5"/>
                <a:gd name="T5" fmla="*/ 1 h 2"/>
                <a:gd name="T6" fmla="*/ 1 w 5"/>
                <a:gd name="T7" fmla="*/ 0 h 2"/>
                <a:gd name="T8" fmla="*/ 4 w 5"/>
                <a:gd name="T9" fmla="*/ 0 h 2"/>
                <a:gd name="T10" fmla="*/ 5 w 5"/>
                <a:gd name="T11" fmla="*/ 1 h 2"/>
                <a:gd name="T12" fmla="*/ 4 w 5"/>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5" h="2">
                  <a:moveTo>
                    <a:pt x="4" y="2"/>
                  </a:moveTo>
                  <a:cubicBezTo>
                    <a:pt x="1" y="2"/>
                    <a:pt x="1" y="2"/>
                    <a:pt x="1" y="2"/>
                  </a:cubicBezTo>
                  <a:cubicBezTo>
                    <a:pt x="1" y="2"/>
                    <a:pt x="0" y="2"/>
                    <a:pt x="0" y="1"/>
                  </a:cubicBezTo>
                  <a:cubicBezTo>
                    <a:pt x="0" y="1"/>
                    <a:pt x="1" y="0"/>
                    <a:pt x="1" y="0"/>
                  </a:cubicBezTo>
                  <a:cubicBezTo>
                    <a:pt x="4" y="0"/>
                    <a:pt x="4" y="0"/>
                    <a:pt x="4" y="0"/>
                  </a:cubicBezTo>
                  <a:cubicBezTo>
                    <a:pt x="5" y="0"/>
                    <a:pt x="5" y="1"/>
                    <a:pt x="5" y="1"/>
                  </a:cubicBezTo>
                  <a:cubicBezTo>
                    <a:pt x="5" y="2"/>
                    <a:pt x="5" y="2"/>
                    <a:pt x="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25" name="矩形 24"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549157" y="-975631"/>
            <a:ext cx="583096" cy="838080"/>
          </a:xfrm>
          <a:prstGeom prst="rect">
            <a:avLst/>
          </a:prstGeom>
          <a:solidFill>
            <a:srgbClr val="365B7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 name="矩形 25"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1132253" y="-975631"/>
            <a:ext cx="583096" cy="838080"/>
          </a:xfrm>
          <a:prstGeom prst="rect">
            <a:avLst/>
          </a:prstGeom>
          <a:solidFill>
            <a:srgbClr val="96648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 name="矩形 26"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1715349" y="-975631"/>
            <a:ext cx="583096" cy="838080"/>
          </a:xfrm>
          <a:prstGeom prst="rect">
            <a:avLst/>
          </a:prstGeom>
          <a:solidFill>
            <a:srgbClr val="D06F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 name="矩形 27"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2298446" y="-975631"/>
            <a:ext cx="583096" cy="838080"/>
          </a:xfrm>
          <a:prstGeom prst="rect">
            <a:avLst/>
          </a:prstGeom>
          <a:solidFill>
            <a:srgbClr val="F779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 name="矩形 28"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2881542" y="-975631"/>
            <a:ext cx="583096" cy="838080"/>
          </a:xfrm>
          <a:prstGeom prst="rect">
            <a:avLst/>
          </a:prstGeom>
          <a:solidFill>
            <a:srgbClr val="F8AD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0" name="Rectangle 42"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3326841" y="4792757"/>
            <a:ext cx="606976" cy="563151"/>
          </a:xfrm>
          <a:prstGeom prst="rect">
            <a:avLst/>
          </a:prstGeom>
          <a:noFill/>
          <a:ln w="12700" cap="flat" cmpd="sng" algn="ctr">
            <a:noFill/>
            <a:prstDash val="solid"/>
          </a:ln>
          <a:effectLst/>
        </p:spPr>
        <p:txBody>
          <a:bodyPr lIns="91440" tIns="0" rIns="91440" bIns="0" rtlCol="0" anchor="t"/>
          <a:lstStyle/>
          <a:p>
            <a:pPr algn="r"/>
            <a:r>
              <a:rPr lang="en-US" altLang="zh-CN" sz="4000" b="1" dirty="0">
                <a:solidFill>
                  <a:srgbClr val="365B7C"/>
                </a:solidFill>
                <a:latin typeface="Arial" panose="020B0604020202020204" pitchFamily="34" charset="0"/>
                <a:cs typeface="Arial" panose="020B0604020202020204" pitchFamily="34" charset="0"/>
              </a:rPr>
              <a:t>A</a:t>
            </a:r>
            <a:endParaRPr lang="zh-CN" altLang="en-US" sz="4000" b="1" dirty="0">
              <a:solidFill>
                <a:srgbClr val="365B7C"/>
              </a:solidFill>
              <a:latin typeface="Arial" panose="020B0604020202020204" pitchFamily="34" charset="0"/>
              <a:cs typeface="Arial" panose="020B0604020202020204" pitchFamily="34" charset="0"/>
            </a:endParaRPr>
          </a:p>
        </p:txBody>
      </p:sp>
      <p:sp>
        <p:nvSpPr>
          <p:cNvPr id="61" name="Rectangle 42"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5679184" y="1873892"/>
            <a:ext cx="606976" cy="563151"/>
          </a:xfrm>
          <a:prstGeom prst="rect">
            <a:avLst/>
          </a:prstGeom>
          <a:noFill/>
          <a:ln w="12700" cap="flat" cmpd="sng" algn="ctr">
            <a:noFill/>
            <a:prstDash val="solid"/>
          </a:ln>
          <a:effectLst/>
        </p:spPr>
        <p:txBody>
          <a:bodyPr lIns="91440" tIns="0" rIns="91440" bIns="0" rtlCol="0" anchor="t"/>
          <a:lstStyle/>
          <a:p>
            <a:pPr algn="r"/>
            <a:r>
              <a:rPr lang="en-US" altLang="zh-CN" sz="4000" b="1" dirty="0">
                <a:solidFill>
                  <a:srgbClr val="966481"/>
                </a:solidFill>
                <a:latin typeface="Arial" panose="020B0604020202020204" pitchFamily="34" charset="0"/>
                <a:cs typeface="Arial" panose="020B0604020202020204" pitchFamily="34" charset="0"/>
              </a:rPr>
              <a:t>B</a:t>
            </a:r>
            <a:endParaRPr lang="zh-CN" altLang="en-US" sz="4000" b="1" dirty="0">
              <a:solidFill>
                <a:srgbClr val="966481"/>
              </a:solidFill>
              <a:latin typeface="Arial" panose="020B0604020202020204" pitchFamily="34" charset="0"/>
              <a:cs typeface="Arial" panose="020B0604020202020204" pitchFamily="34" charset="0"/>
            </a:endParaRPr>
          </a:p>
        </p:txBody>
      </p:sp>
      <p:sp>
        <p:nvSpPr>
          <p:cNvPr id="62" name="Rectangle 42"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7382692" y="2350994"/>
            <a:ext cx="606976" cy="563151"/>
          </a:xfrm>
          <a:prstGeom prst="rect">
            <a:avLst/>
          </a:prstGeom>
          <a:noFill/>
          <a:ln w="12700" cap="flat" cmpd="sng" algn="ctr">
            <a:noFill/>
            <a:prstDash val="solid"/>
          </a:ln>
          <a:effectLst/>
        </p:spPr>
        <p:txBody>
          <a:bodyPr lIns="91440" tIns="0" rIns="91440" bIns="0" rtlCol="0" anchor="t"/>
          <a:lstStyle/>
          <a:p>
            <a:pPr algn="r"/>
            <a:r>
              <a:rPr lang="en-US" altLang="zh-CN" sz="4000" b="1" dirty="0">
                <a:solidFill>
                  <a:srgbClr val="D06F83"/>
                </a:solidFill>
                <a:latin typeface="Arial" panose="020B0604020202020204" pitchFamily="34" charset="0"/>
                <a:cs typeface="Arial" panose="020B0604020202020204" pitchFamily="34" charset="0"/>
              </a:rPr>
              <a:t>C</a:t>
            </a:r>
            <a:endParaRPr lang="zh-CN" altLang="en-US" sz="4000" b="1" dirty="0">
              <a:solidFill>
                <a:srgbClr val="D06F83"/>
              </a:solidFill>
              <a:latin typeface="Arial" panose="020B0604020202020204" pitchFamily="34" charset="0"/>
              <a:cs typeface="Arial" panose="020B0604020202020204" pitchFamily="34" charset="0"/>
            </a:endParaRPr>
          </a:p>
        </p:txBody>
      </p:sp>
      <p:grpSp>
        <p:nvGrpSpPr>
          <p:cNvPr id="8" name="组合 7"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GrpSpPr/>
          <p:nvPr/>
        </p:nvGrpSpPr>
        <p:grpSpPr>
          <a:xfrm>
            <a:off x="4056380" y="2672715"/>
            <a:ext cx="1668145" cy="1701800"/>
            <a:chOff x="3550602" y="2863953"/>
            <a:chExt cx="1550610" cy="1553304"/>
          </a:xfrm>
        </p:grpSpPr>
        <p:grpSp>
          <p:nvGrpSpPr>
            <p:cNvPr id="7" name="组合 6"/>
            <p:cNvGrpSpPr/>
            <p:nvPr/>
          </p:nvGrpSpPr>
          <p:grpSpPr>
            <a:xfrm>
              <a:off x="3550602" y="2863953"/>
              <a:ext cx="1550610" cy="1553304"/>
              <a:chOff x="3719415" y="2667004"/>
              <a:chExt cx="1656000" cy="1658877"/>
            </a:xfrm>
          </p:grpSpPr>
          <p:sp>
            <p:nvSpPr>
              <p:cNvPr id="11" name="任意多边形 10"/>
              <p:cNvSpPr/>
              <p:nvPr/>
            </p:nvSpPr>
            <p:spPr>
              <a:xfrm>
                <a:off x="3719415" y="2667004"/>
                <a:ext cx="1656000" cy="1658877"/>
              </a:xfrm>
              <a:custGeom>
                <a:avLst/>
                <a:gdLst>
                  <a:gd name="connsiteX0" fmla="*/ 0 w 1656000"/>
                  <a:gd name="connsiteY0" fmla="*/ 0 h 1658877"/>
                  <a:gd name="connsiteX1" fmla="*/ 404726 w 1656000"/>
                  <a:gd name="connsiteY1" fmla="*/ 0 h 1658877"/>
                  <a:gd name="connsiteX2" fmla="*/ 583096 w 1656000"/>
                  <a:gd name="connsiteY2" fmla="*/ 0 h 1658877"/>
                  <a:gd name="connsiteX3" fmla="*/ 1251274 w 1656000"/>
                  <a:gd name="connsiteY3" fmla="*/ 0 h 1658877"/>
                  <a:gd name="connsiteX4" fmla="*/ 1656000 w 1656000"/>
                  <a:gd name="connsiteY4" fmla="*/ 404726 h 1658877"/>
                  <a:gd name="connsiteX5" fmla="*/ 1656000 w 1656000"/>
                  <a:gd name="connsiteY5" fmla="*/ 1251274 h 1658877"/>
                  <a:gd name="connsiteX6" fmla="*/ 1652796 w 1656000"/>
                  <a:gd name="connsiteY6" fmla="*/ 1283057 h 1658877"/>
                  <a:gd name="connsiteX7" fmla="*/ 1652796 w 1656000"/>
                  <a:gd name="connsiteY7" fmla="*/ 1658877 h 1658877"/>
                  <a:gd name="connsiteX8" fmla="*/ 1069700 w 1656000"/>
                  <a:gd name="connsiteY8" fmla="*/ 1658877 h 1658877"/>
                  <a:gd name="connsiteX9" fmla="*/ 1069700 w 1656000"/>
                  <a:gd name="connsiteY9" fmla="*/ 1656000 h 1658877"/>
                  <a:gd name="connsiteX10" fmla="*/ 404726 w 1656000"/>
                  <a:gd name="connsiteY10" fmla="*/ 1656000 h 1658877"/>
                  <a:gd name="connsiteX11" fmla="*/ 0 w 1656000"/>
                  <a:gd name="connsiteY11" fmla="*/ 1251274 h 1658877"/>
                  <a:gd name="connsiteX12" fmla="*/ 0 w 1656000"/>
                  <a:gd name="connsiteY12" fmla="*/ 838080 h 1658877"/>
                  <a:gd name="connsiteX13" fmla="*/ 0 w 1656000"/>
                  <a:gd name="connsiteY13" fmla="*/ 404726 h 1658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56000" h="1658877">
                    <a:moveTo>
                      <a:pt x="0" y="0"/>
                    </a:moveTo>
                    <a:lnTo>
                      <a:pt x="404726" y="0"/>
                    </a:lnTo>
                    <a:lnTo>
                      <a:pt x="583096" y="0"/>
                    </a:lnTo>
                    <a:lnTo>
                      <a:pt x="1251274" y="0"/>
                    </a:lnTo>
                    <a:cubicBezTo>
                      <a:pt x="1474798" y="0"/>
                      <a:pt x="1656000" y="181202"/>
                      <a:pt x="1656000" y="404726"/>
                    </a:cubicBezTo>
                    <a:lnTo>
                      <a:pt x="1656000" y="1251274"/>
                    </a:lnTo>
                    <a:lnTo>
                      <a:pt x="1652796" y="1283057"/>
                    </a:lnTo>
                    <a:lnTo>
                      <a:pt x="1652796" y="1658877"/>
                    </a:lnTo>
                    <a:lnTo>
                      <a:pt x="1069700" y="1658877"/>
                    </a:lnTo>
                    <a:lnTo>
                      <a:pt x="1069700" y="1656000"/>
                    </a:lnTo>
                    <a:lnTo>
                      <a:pt x="404726" y="1656000"/>
                    </a:lnTo>
                    <a:cubicBezTo>
                      <a:pt x="181202" y="1656000"/>
                      <a:pt x="0" y="1474798"/>
                      <a:pt x="0" y="1251274"/>
                    </a:cubicBezTo>
                    <a:lnTo>
                      <a:pt x="0" y="838080"/>
                    </a:lnTo>
                    <a:lnTo>
                      <a:pt x="0" y="404726"/>
                    </a:lnTo>
                    <a:close/>
                  </a:path>
                </a:pathLst>
              </a:custGeom>
              <a:solidFill>
                <a:srgbClr val="365B7C"/>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2" name="任意多边形 11"/>
              <p:cNvSpPr>
                <a:spLocks noChangeAspect="1"/>
              </p:cNvSpPr>
              <p:nvPr/>
            </p:nvSpPr>
            <p:spPr>
              <a:xfrm>
                <a:off x="3954445" y="2902442"/>
                <a:ext cx="1185940" cy="1188000"/>
              </a:xfrm>
              <a:custGeom>
                <a:avLst/>
                <a:gdLst>
                  <a:gd name="connsiteX0" fmla="*/ 0 w 1656000"/>
                  <a:gd name="connsiteY0" fmla="*/ 0 h 1658877"/>
                  <a:gd name="connsiteX1" fmla="*/ 404726 w 1656000"/>
                  <a:gd name="connsiteY1" fmla="*/ 0 h 1658877"/>
                  <a:gd name="connsiteX2" fmla="*/ 583096 w 1656000"/>
                  <a:gd name="connsiteY2" fmla="*/ 0 h 1658877"/>
                  <a:gd name="connsiteX3" fmla="*/ 1251274 w 1656000"/>
                  <a:gd name="connsiteY3" fmla="*/ 0 h 1658877"/>
                  <a:gd name="connsiteX4" fmla="*/ 1656000 w 1656000"/>
                  <a:gd name="connsiteY4" fmla="*/ 404726 h 1658877"/>
                  <a:gd name="connsiteX5" fmla="*/ 1656000 w 1656000"/>
                  <a:gd name="connsiteY5" fmla="*/ 1251274 h 1658877"/>
                  <a:gd name="connsiteX6" fmla="*/ 1652796 w 1656000"/>
                  <a:gd name="connsiteY6" fmla="*/ 1283057 h 1658877"/>
                  <a:gd name="connsiteX7" fmla="*/ 1652796 w 1656000"/>
                  <a:gd name="connsiteY7" fmla="*/ 1658877 h 1658877"/>
                  <a:gd name="connsiteX8" fmla="*/ 1069700 w 1656000"/>
                  <a:gd name="connsiteY8" fmla="*/ 1658877 h 1658877"/>
                  <a:gd name="connsiteX9" fmla="*/ 1069700 w 1656000"/>
                  <a:gd name="connsiteY9" fmla="*/ 1656000 h 1658877"/>
                  <a:gd name="connsiteX10" fmla="*/ 404726 w 1656000"/>
                  <a:gd name="connsiteY10" fmla="*/ 1656000 h 1658877"/>
                  <a:gd name="connsiteX11" fmla="*/ 0 w 1656000"/>
                  <a:gd name="connsiteY11" fmla="*/ 1251274 h 1658877"/>
                  <a:gd name="connsiteX12" fmla="*/ 0 w 1656000"/>
                  <a:gd name="connsiteY12" fmla="*/ 838080 h 1658877"/>
                  <a:gd name="connsiteX13" fmla="*/ 0 w 1656000"/>
                  <a:gd name="connsiteY13" fmla="*/ 404726 h 1658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56000" h="1658877">
                    <a:moveTo>
                      <a:pt x="0" y="0"/>
                    </a:moveTo>
                    <a:lnTo>
                      <a:pt x="404726" y="0"/>
                    </a:lnTo>
                    <a:lnTo>
                      <a:pt x="583096" y="0"/>
                    </a:lnTo>
                    <a:lnTo>
                      <a:pt x="1251274" y="0"/>
                    </a:lnTo>
                    <a:cubicBezTo>
                      <a:pt x="1474798" y="0"/>
                      <a:pt x="1656000" y="181202"/>
                      <a:pt x="1656000" y="404726"/>
                    </a:cubicBezTo>
                    <a:lnTo>
                      <a:pt x="1656000" y="1251274"/>
                    </a:lnTo>
                    <a:lnTo>
                      <a:pt x="1652796" y="1283057"/>
                    </a:lnTo>
                    <a:lnTo>
                      <a:pt x="1652796" y="1658877"/>
                    </a:lnTo>
                    <a:lnTo>
                      <a:pt x="1069700" y="1658877"/>
                    </a:lnTo>
                    <a:lnTo>
                      <a:pt x="1069700" y="1656000"/>
                    </a:lnTo>
                    <a:lnTo>
                      <a:pt x="404726" y="1656000"/>
                    </a:lnTo>
                    <a:cubicBezTo>
                      <a:pt x="181202" y="1656000"/>
                      <a:pt x="0" y="1474798"/>
                      <a:pt x="0" y="1251274"/>
                    </a:cubicBezTo>
                    <a:lnTo>
                      <a:pt x="0" y="838080"/>
                    </a:lnTo>
                    <a:lnTo>
                      <a:pt x="0" y="404726"/>
                    </a:lnTo>
                    <a:close/>
                  </a:path>
                </a:pathLst>
              </a:custGeom>
              <a:gradFill>
                <a:gsLst>
                  <a:gs pos="100000">
                    <a:schemeClr val="bg1">
                      <a:lumMod val="85000"/>
                    </a:schemeClr>
                  </a:gs>
                  <a:gs pos="0">
                    <a:schemeClr val="bg1"/>
                  </a:gs>
                </a:gsLst>
                <a:lin ang="13200000" scaled="0"/>
              </a:gradFill>
              <a:ln>
                <a:noFill/>
              </a:ln>
              <a:effectLst>
                <a:outerShdw blurRad="127000" dist="635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grpSp>
        <p:sp>
          <p:nvSpPr>
            <p:cNvPr id="64" name="Freeform 48"/>
            <p:cNvSpPr>
              <a:spLocks noEditPoints="1"/>
            </p:cNvSpPr>
            <p:nvPr/>
          </p:nvSpPr>
          <p:spPr bwMode="auto">
            <a:xfrm>
              <a:off x="4098631" y="3399556"/>
              <a:ext cx="448104" cy="428925"/>
            </a:xfrm>
            <a:custGeom>
              <a:avLst/>
              <a:gdLst>
                <a:gd name="T0" fmla="*/ 419 w 628"/>
                <a:gd name="T1" fmla="*/ 232 h 600"/>
                <a:gd name="T2" fmla="*/ 411 w 628"/>
                <a:gd name="T3" fmla="*/ 249 h 600"/>
                <a:gd name="T4" fmla="*/ 408 w 628"/>
                <a:gd name="T5" fmla="*/ 261 h 600"/>
                <a:gd name="T6" fmla="*/ 409 w 628"/>
                <a:gd name="T7" fmla="*/ 283 h 600"/>
                <a:gd name="T8" fmla="*/ 417 w 628"/>
                <a:gd name="T9" fmla="*/ 304 h 600"/>
                <a:gd name="T10" fmla="*/ 424 w 628"/>
                <a:gd name="T11" fmla="*/ 315 h 600"/>
                <a:gd name="T12" fmla="*/ 441 w 628"/>
                <a:gd name="T13" fmla="*/ 330 h 600"/>
                <a:gd name="T14" fmla="*/ 453 w 628"/>
                <a:gd name="T15" fmla="*/ 335 h 600"/>
                <a:gd name="T16" fmla="*/ 478 w 628"/>
                <a:gd name="T17" fmla="*/ 200 h 600"/>
                <a:gd name="T18" fmla="*/ 449 w 628"/>
                <a:gd name="T19" fmla="*/ 206 h 600"/>
                <a:gd name="T20" fmla="*/ 433 w 628"/>
                <a:gd name="T21" fmla="*/ 216 h 600"/>
                <a:gd name="T22" fmla="*/ 425 w 628"/>
                <a:gd name="T23" fmla="*/ 224 h 600"/>
                <a:gd name="T24" fmla="*/ 384 w 628"/>
                <a:gd name="T25" fmla="*/ 70 h 600"/>
                <a:gd name="T26" fmla="*/ 314 w 628"/>
                <a:gd name="T27" fmla="*/ 140 h 600"/>
                <a:gd name="T28" fmla="*/ 379 w 628"/>
                <a:gd name="T29" fmla="*/ 283 h 600"/>
                <a:gd name="T30" fmla="*/ 379 w 628"/>
                <a:gd name="T31" fmla="*/ 254 h 600"/>
                <a:gd name="T32" fmla="*/ 359 w 628"/>
                <a:gd name="T33" fmla="*/ 154 h 600"/>
                <a:gd name="T34" fmla="*/ 250 w 628"/>
                <a:gd name="T35" fmla="*/ 270 h 600"/>
                <a:gd name="T36" fmla="*/ 314 w 628"/>
                <a:gd name="T37" fmla="*/ 396 h 600"/>
                <a:gd name="T38" fmla="*/ 282 w 628"/>
                <a:gd name="T39" fmla="*/ 400 h 600"/>
                <a:gd name="T40" fmla="*/ 267 w 628"/>
                <a:gd name="T41" fmla="*/ 382 h 600"/>
                <a:gd name="T42" fmla="*/ 257 w 628"/>
                <a:gd name="T43" fmla="*/ 374 h 600"/>
                <a:gd name="T44" fmla="*/ 214 w 628"/>
                <a:gd name="T45" fmla="*/ 356 h 600"/>
                <a:gd name="T46" fmla="*/ 195 w 628"/>
                <a:gd name="T47" fmla="*/ 354 h 600"/>
                <a:gd name="T48" fmla="*/ 0 w 628"/>
                <a:gd name="T49" fmla="*/ 600 h 600"/>
                <a:gd name="T50" fmla="*/ 83 w 628"/>
                <a:gd name="T51" fmla="*/ 454 h 600"/>
                <a:gd name="T52" fmla="*/ 216 w 628"/>
                <a:gd name="T53" fmla="*/ 454 h 600"/>
                <a:gd name="T54" fmla="*/ 301 w 628"/>
                <a:gd name="T55" fmla="*/ 600 h 600"/>
                <a:gd name="T56" fmla="*/ 282 w 628"/>
                <a:gd name="T57" fmla="*/ 400 h 600"/>
                <a:gd name="T58" fmla="*/ 433 w 628"/>
                <a:gd name="T59" fmla="*/ 354 h 600"/>
                <a:gd name="T60" fmla="*/ 413 w 628"/>
                <a:gd name="T61" fmla="*/ 356 h 600"/>
                <a:gd name="T62" fmla="*/ 361 w 628"/>
                <a:gd name="T63" fmla="*/ 382 h 600"/>
                <a:gd name="T64" fmla="*/ 353 w 628"/>
                <a:gd name="T65" fmla="*/ 391 h 600"/>
                <a:gd name="T66" fmla="*/ 389 w 628"/>
                <a:gd name="T67" fmla="*/ 600 h 600"/>
                <a:gd name="T68" fmla="*/ 410 w 628"/>
                <a:gd name="T69" fmla="*/ 600 h 600"/>
                <a:gd name="T70" fmla="*/ 564 w 628"/>
                <a:gd name="T71" fmla="*/ 454 h 600"/>
                <a:gd name="T72" fmla="*/ 628 w 628"/>
                <a:gd name="T73" fmla="*/ 460 h 600"/>
                <a:gd name="T74" fmla="*/ 151 w 628"/>
                <a:gd name="T75" fmla="*/ 340 h 600"/>
                <a:gd name="T76" fmla="*/ 186 w 628"/>
                <a:gd name="T77" fmla="*/ 330 h 600"/>
                <a:gd name="T78" fmla="*/ 196 w 628"/>
                <a:gd name="T79" fmla="*/ 323 h 600"/>
                <a:gd name="T80" fmla="*/ 216 w 628"/>
                <a:gd name="T81" fmla="*/ 295 h 600"/>
                <a:gd name="T82" fmla="*/ 219 w 628"/>
                <a:gd name="T83" fmla="*/ 281 h 600"/>
                <a:gd name="T84" fmla="*/ 219 w 628"/>
                <a:gd name="T85" fmla="*/ 258 h 600"/>
                <a:gd name="T86" fmla="*/ 214 w 628"/>
                <a:gd name="T87" fmla="*/ 241 h 600"/>
                <a:gd name="T88" fmla="*/ 208 w 628"/>
                <a:gd name="T89" fmla="*/ 231 h 600"/>
                <a:gd name="T90" fmla="*/ 195 w 628"/>
                <a:gd name="T91" fmla="*/ 217 h 600"/>
                <a:gd name="T92" fmla="*/ 186 w 628"/>
                <a:gd name="T93" fmla="*/ 210 h 600"/>
                <a:gd name="T94" fmla="*/ 151 w 628"/>
                <a:gd name="T95" fmla="*/ 200 h 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28" h="600">
                  <a:moveTo>
                    <a:pt x="425" y="224"/>
                  </a:moveTo>
                  <a:cubicBezTo>
                    <a:pt x="423" y="226"/>
                    <a:pt x="421" y="229"/>
                    <a:pt x="420" y="231"/>
                  </a:cubicBezTo>
                  <a:cubicBezTo>
                    <a:pt x="419" y="231"/>
                    <a:pt x="419" y="232"/>
                    <a:pt x="419" y="232"/>
                  </a:cubicBezTo>
                  <a:cubicBezTo>
                    <a:pt x="418" y="234"/>
                    <a:pt x="416" y="236"/>
                    <a:pt x="415" y="239"/>
                  </a:cubicBezTo>
                  <a:cubicBezTo>
                    <a:pt x="415" y="240"/>
                    <a:pt x="414" y="240"/>
                    <a:pt x="414" y="241"/>
                  </a:cubicBezTo>
                  <a:cubicBezTo>
                    <a:pt x="413" y="244"/>
                    <a:pt x="412" y="246"/>
                    <a:pt x="411" y="249"/>
                  </a:cubicBezTo>
                  <a:cubicBezTo>
                    <a:pt x="411" y="249"/>
                    <a:pt x="411" y="250"/>
                    <a:pt x="411" y="250"/>
                  </a:cubicBezTo>
                  <a:cubicBezTo>
                    <a:pt x="410" y="253"/>
                    <a:pt x="409" y="255"/>
                    <a:pt x="409" y="258"/>
                  </a:cubicBezTo>
                  <a:cubicBezTo>
                    <a:pt x="409" y="259"/>
                    <a:pt x="409" y="260"/>
                    <a:pt x="408" y="261"/>
                  </a:cubicBezTo>
                  <a:cubicBezTo>
                    <a:pt x="408" y="264"/>
                    <a:pt x="408" y="267"/>
                    <a:pt x="408" y="270"/>
                  </a:cubicBezTo>
                  <a:cubicBezTo>
                    <a:pt x="408" y="274"/>
                    <a:pt x="408" y="278"/>
                    <a:pt x="409" y="281"/>
                  </a:cubicBezTo>
                  <a:cubicBezTo>
                    <a:pt x="409" y="282"/>
                    <a:pt x="409" y="283"/>
                    <a:pt x="409" y="283"/>
                  </a:cubicBezTo>
                  <a:cubicBezTo>
                    <a:pt x="410" y="287"/>
                    <a:pt x="411" y="290"/>
                    <a:pt x="412" y="293"/>
                  </a:cubicBezTo>
                  <a:cubicBezTo>
                    <a:pt x="412" y="294"/>
                    <a:pt x="412" y="294"/>
                    <a:pt x="412" y="295"/>
                  </a:cubicBezTo>
                  <a:cubicBezTo>
                    <a:pt x="414" y="298"/>
                    <a:pt x="415" y="301"/>
                    <a:pt x="417" y="304"/>
                  </a:cubicBezTo>
                  <a:cubicBezTo>
                    <a:pt x="417" y="305"/>
                    <a:pt x="417" y="305"/>
                    <a:pt x="418" y="306"/>
                  </a:cubicBezTo>
                  <a:cubicBezTo>
                    <a:pt x="420" y="309"/>
                    <a:pt x="422" y="312"/>
                    <a:pt x="424" y="315"/>
                  </a:cubicBezTo>
                  <a:cubicBezTo>
                    <a:pt x="424" y="315"/>
                    <a:pt x="424" y="315"/>
                    <a:pt x="424" y="315"/>
                  </a:cubicBezTo>
                  <a:cubicBezTo>
                    <a:pt x="427" y="318"/>
                    <a:pt x="429" y="320"/>
                    <a:pt x="432" y="323"/>
                  </a:cubicBezTo>
                  <a:cubicBezTo>
                    <a:pt x="432" y="323"/>
                    <a:pt x="432" y="323"/>
                    <a:pt x="432" y="323"/>
                  </a:cubicBezTo>
                  <a:cubicBezTo>
                    <a:pt x="435" y="326"/>
                    <a:pt x="438" y="328"/>
                    <a:pt x="441" y="330"/>
                  </a:cubicBezTo>
                  <a:cubicBezTo>
                    <a:pt x="442" y="330"/>
                    <a:pt x="442" y="330"/>
                    <a:pt x="442" y="330"/>
                  </a:cubicBezTo>
                  <a:cubicBezTo>
                    <a:pt x="446" y="332"/>
                    <a:pt x="449" y="334"/>
                    <a:pt x="452" y="335"/>
                  </a:cubicBezTo>
                  <a:cubicBezTo>
                    <a:pt x="453" y="335"/>
                    <a:pt x="453" y="335"/>
                    <a:pt x="453" y="335"/>
                  </a:cubicBezTo>
                  <a:cubicBezTo>
                    <a:pt x="461" y="338"/>
                    <a:pt x="469" y="340"/>
                    <a:pt x="478" y="340"/>
                  </a:cubicBezTo>
                  <a:cubicBezTo>
                    <a:pt x="516" y="340"/>
                    <a:pt x="547" y="309"/>
                    <a:pt x="547" y="270"/>
                  </a:cubicBezTo>
                  <a:cubicBezTo>
                    <a:pt x="547" y="231"/>
                    <a:pt x="516" y="200"/>
                    <a:pt x="478" y="200"/>
                  </a:cubicBezTo>
                  <a:cubicBezTo>
                    <a:pt x="468" y="200"/>
                    <a:pt x="458" y="202"/>
                    <a:pt x="450" y="206"/>
                  </a:cubicBezTo>
                  <a:cubicBezTo>
                    <a:pt x="450" y="206"/>
                    <a:pt x="450" y="206"/>
                    <a:pt x="450" y="206"/>
                  </a:cubicBezTo>
                  <a:cubicBezTo>
                    <a:pt x="449" y="206"/>
                    <a:pt x="449" y="206"/>
                    <a:pt x="449" y="206"/>
                  </a:cubicBezTo>
                  <a:cubicBezTo>
                    <a:pt x="446" y="208"/>
                    <a:pt x="444" y="209"/>
                    <a:pt x="442" y="210"/>
                  </a:cubicBezTo>
                  <a:cubicBezTo>
                    <a:pt x="441" y="210"/>
                    <a:pt x="441" y="211"/>
                    <a:pt x="440" y="211"/>
                  </a:cubicBezTo>
                  <a:cubicBezTo>
                    <a:pt x="438" y="213"/>
                    <a:pt x="435" y="215"/>
                    <a:pt x="433" y="216"/>
                  </a:cubicBezTo>
                  <a:cubicBezTo>
                    <a:pt x="433" y="217"/>
                    <a:pt x="432" y="217"/>
                    <a:pt x="432" y="217"/>
                  </a:cubicBezTo>
                  <a:cubicBezTo>
                    <a:pt x="430" y="219"/>
                    <a:pt x="428" y="221"/>
                    <a:pt x="426" y="223"/>
                  </a:cubicBezTo>
                  <a:cubicBezTo>
                    <a:pt x="426" y="223"/>
                    <a:pt x="425" y="224"/>
                    <a:pt x="425" y="224"/>
                  </a:cubicBezTo>
                  <a:close/>
                  <a:moveTo>
                    <a:pt x="314" y="140"/>
                  </a:moveTo>
                  <a:lnTo>
                    <a:pt x="314" y="140"/>
                  </a:lnTo>
                  <a:cubicBezTo>
                    <a:pt x="353" y="140"/>
                    <a:pt x="384" y="108"/>
                    <a:pt x="384" y="70"/>
                  </a:cubicBezTo>
                  <a:cubicBezTo>
                    <a:pt x="384" y="31"/>
                    <a:pt x="353" y="0"/>
                    <a:pt x="314" y="0"/>
                  </a:cubicBezTo>
                  <a:cubicBezTo>
                    <a:pt x="275" y="0"/>
                    <a:pt x="244" y="31"/>
                    <a:pt x="244" y="70"/>
                  </a:cubicBezTo>
                  <a:cubicBezTo>
                    <a:pt x="244" y="108"/>
                    <a:pt x="275" y="140"/>
                    <a:pt x="314" y="140"/>
                  </a:cubicBezTo>
                  <a:close/>
                  <a:moveTo>
                    <a:pt x="379" y="336"/>
                  </a:moveTo>
                  <a:lnTo>
                    <a:pt x="379" y="336"/>
                  </a:lnTo>
                  <a:lnTo>
                    <a:pt x="379" y="283"/>
                  </a:lnTo>
                  <a:cubicBezTo>
                    <a:pt x="379" y="279"/>
                    <a:pt x="378" y="274"/>
                    <a:pt x="378" y="270"/>
                  </a:cubicBezTo>
                  <a:cubicBezTo>
                    <a:pt x="378" y="266"/>
                    <a:pt x="379" y="262"/>
                    <a:pt x="379" y="257"/>
                  </a:cubicBezTo>
                  <a:lnTo>
                    <a:pt x="379" y="254"/>
                  </a:lnTo>
                  <a:lnTo>
                    <a:pt x="380" y="254"/>
                  </a:lnTo>
                  <a:cubicBezTo>
                    <a:pt x="385" y="223"/>
                    <a:pt x="404" y="197"/>
                    <a:pt x="431" y="183"/>
                  </a:cubicBezTo>
                  <a:cubicBezTo>
                    <a:pt x="412" y="165"/>
                    <a:pt x="387" y="154"/>
                    <a:pt x="359" y="154"/>
                  </a:cubicBezTo>
                  <a:lnTo>
                    <a:pt x="269" y="154"/>
                  </a:lnTo>
                  <a:cubicBezTo>
                    <a:pt x="241" y="154"/>
                    <a:pt x="216" y="165"/>
                    <a:pt x="197" y="183"/>
                  </a:cubicBezTo>
                  <a:cubicBezTo>
                    <a:pt x="228" y="199"/>
                    <a:pt x="250" y="232"/>
                    <a:pt x="250" y="270"/>
                  </a:cubicBezTo>
                  <a:cubicBezTo>
                    <a:pt x="250" y="278"/>
                    <a:pt x="249" y="285"/>
                    <a:pt x="247" y="293"/>
                  </a:cubicBezTo>
                  <a:lnTo>
                    <a:pt x="247" y="335"/>
                  </a:lnTo>
                  <a:cubicBezTo>
                    <a:pt x="276" y="347"/>
                    <a:pt x="299" y="369"/>
                    <a:pt x="314" y="396"/>
                  </a:cubicBezTo>
                  <a:cubicBezTo>
                    <a:pt x="328" y="369"/>
                    <a:pt x="352" y="348"/>
                    <a:pt x="379" y="336"/>
                  </a:cubicBezTo>
                  <a:close/>
                  <a:moveTo>
                    <a:pt x="282" y="400"/>
                  </a:moveTo>
                  <a:lnTo>
                    <a:pt x="282" y="400"/>
                  </a:lnTo>
                  <a:cubicBezTo>
                    <a:pt x="280" y="397"/>
                    <a:pt x="278" y="394"/>
                    <a:pt x="275" y="391"/>
                  </a:cubicBezTo>
                  <a:cubicBezTo>
                    <a:pt x="275" y="390"/>
                    <a:pt x="274" y="390"/>
                    <a:pt x="274" y="390"/>
                  </a:cubicBezTo>
                  <a:cubicBezTo>
                    <a:pt x="272" y="387"/>
                    <a:pt x="270" y="385"/>
                    <a:pt x="267" y="382"/>
                  </a:cubicBezTo>
                  <a:cubicBezTo>
                    <a:pt x="267" y="382"/>
                    <a:pt x="266" y="382"/>
                    <a:pt x="266" y="381"/>
                  </a:cubicBezTo>
                  <a:cubicBezTo>
                    <a:pt x="263" y="379"/>
                    <a:pt x="261" y="377"/>
                    <a:pt x="258" y="375"/>
                  </a:cubicBezTo>
                  <a:cubicBezTo>
                    <a:pt x="257" y="374"/>
                    <a:pt x="257" y="374"/>
                    <a:pt x="257" y="374"/>
                  </a:cubicBezTo>
                  <a:cubicBezTo>
                    <a:pt x="247" y="367"/>
                    <a:pt x="237" y="362"/>
                    <a:pt x="225" y="359"/>
                  </a:cubicBezTo>
                  <a:cubicBezTo>
                    <a:pt x="223" y="358"/>
                    <a:pt x="220" y="357"/>
                    <a:pt x="218" y="357"/>
                  </a:cubicBezTo>
                  <a:cubicBezTo>
                    <a:pt x="217" y="356"/>
                    <a:pt x="215" y="356"/>
                    <a:pt x="214" y="356"/>
                  </a:cubicBezTo>
                  <a:cubicBezTo>
                    <a:pt x="212" y="356"/>
                    <a:pt x="210" y="355"/>
                    <a:pt x="208" y="355"/>
                  </a:cubicBezTo>
                  <a:cubicBezTo>
                    <a:pt x="207" y="355"/>
                    <a:pt x="206" y="355"/>
                    <a:pt x="205" y="355"/>
                  </a:cubicBezTo>
                  <a:cubicBezTo>
                    <a:pt x="202" y="354"/>
                    <a:pt x="199" y="354"/>
                    <a:pt x="195" y="354"/>
                  </a:cubicBezTo>
                  <a:lnTo>
                    <a:pt x="105" y="354"/>
                  </a:lnTo>
                  <a:cubicBezTo>
                    <a:pt x="47" y="354"/>
                    <a:pt x="0" y="401"/>
                    <a:pt x="0" y="460"/>
                  </a:cubicBezTo>
                  <a:lnTo>
                    <a:pt x="0" y="600"/>
                  </a:lnTo>
                  <a:lnTo>
                    <a:pt x="62" y="600"/>
                  </a:lnTo>
                  <a:lnTo>
                    <a:pt x="62" y="454"/>
                  </a:lnTo>
                  <a:lnTo>
                    <a:pt x="83" y="454"/>
                  </a:lnTo>
                  <a:lnTo>
                    <a:pt x="83" y="600"/>
                  </a:lnTo>
                  <a:lnTo>
                    <a:pt x="216" y="600"/>
                  </a:lnTo>
                  <a:lnTo>
                    <a:pt x="216" y="454"/>
                  </a:lnTo>
                  <a:lnTo>
                    <a:pt x="237" y="454"/>
                  </a:lnTo>
                  <a:lnTo>
                    <a:pt x="237" y="600"/>
                  </a:lnTo>
                  <a:lnTo>
                    <a:pt x="301" y="600"/>
                  </a:lnTo>
                  <a:lnTo>
                    <a:pt x="301" y="460"/>
                  </a:lnTo>
                  <a:cubicBezTo>
                    <a:pt x="301" y="437"/>
                    <a:pt x="294" y="417"/>
                    <a:pt x="282" y="400"/>
                  </a:cubicBezTo>
                  <a:cubicBezTo>
                    <a:pt x="282" y="400"/>
                    <a:pt x="282" y="400"/>
                    <a:pt x="282" y="400"/>
                  </a:cubicBezTo>
                  <a:close/>
                  <a:moveTo>
                    <a:pt x="523" y="354"/>
                  </a:moveTo>
                  <a:lnTo>
                    <a:pt x="523" y="354"/>
                  </a:lnTo>
                  <a:lnTo>
                    <a:pt x="433" y="354"/>
                  </a:lnTo>
                  <a:cubicBezTo>
                    <a:pt x="429" y="354"/>
                    <a:pt x="426" y="354"/>
                    <a:pt x="423" y="355"/>
                  </a:cubicBezTo>
                  <a:cubicBezTo>
                    <a:pt x="422" y="355"/>
                    <a:pt x="421" y="355"/>
                    <a:pt x="420" y="355"/>
                  </a:cubicBezTo>
                  <a:cubicBezTo>
                    <a:pt x="418" y="355"/>
                    <a:pt x="415" y="356"/>
                    <a:pt x="413" y="356"/>
                  </a:cubicBezTo>
                  <a:cubicBezTo>
                    <a:pt x="412" y="356"/>
                    <a:pt x="411" y="356"/>
                    <a:pt x="410" y="357"/>
                  </a:cubicBezTo>
                  <a:cubicBezTo>
                    <a:pt x="408" y="357"/>
                    <a:pt x="405" y="358"/>
                    <a:pt x="403" y="358"/>
                  </a:cubicBezTo>
                  <a:cubicBezTo>
                    <a:pt x="387" y="363"/>
                    <a:pt x="373" y="371"/>
                    <a:pt x="361" y="382"/>
                  </a:cubicBezTo>
                  <a:cubicBezTo>
                    <a:pt x="361" y="382"/>
                    <a:pt x="361" y="382"/>
                    <a:pt x="361" y="383"/>
                  </a:cubicBezTo>
                  <a:cubicBezTo>
                    <a:pt x="358" y="385"/>
                    <a:pt x="356" y="388"/>
                    <a:pt x="353" y="390"/>
                  </a:cubicBezTo>
                  <a:cubicBezTo>
                    <a:pt x="353" y="390"/>
                    <a:pt x="353" y="391"/>
                    <a:pt x="353" y="391"/>
                  </a:cubicBezTo>
                  <a:cubicBezTo>
                    <a:pt x="337" y="409"/>
                    <a:pt x="327" y="433"/>
                    <a:pt x="327" y="460"/>
                  </a:cubicBezTo>
                  <a:lnTo>
                    <a:pt x="327" y="600"/>
                  </a:lnTo>
                  <a:lnTo>
                    <a:pt x="389" y="600"/>
                  </a:lnTo>
                  <a:lnTo>
                    <a:pt x="389" y="454"/>
                  </a:lnTo>
                  <a:lnTo>
                    <a:pt x="410" y="454"/>
                  </a:lnTo>
                  <a:lnTo>
                    <a:pt x="410" y="600"/>
                  </a:lnTo>
                  <a:lnTo>
                    <a:pt x="543" y="600"/>
                  </a:lnTo>
                  <a:lnTo>
                    <a:pt x="543" y="454"/>
                  </a:lnTo>
                  <a:lnTo>
                    <a:pt x="564" y="454"/>
                  </a:lnTo>
                  <a:lnTo>
                    <a:pt x="564" y="600"/>
                  </a:lnTo>
                  <a:lnTo>
                    <a:pt x="628" y="600"/>
                  </a:lnTo>
                  <a:lnTo>
                    <a:pt x="628" y="460"/>
                  </a:lnTo>
                  <a:cubicBezTo>
                    <a:pt x="628" y="401"/>
                    <a:pt x="581" y="354"/>
                    <a:pt x="523" y="354"/>
                  </a:cubicBezTo>
                  <a:close/>
                  <a:moveTo>
                    <a:pt x="151" y="340"/>
                  </a:moveTo>
                  <a:lnTo>
                    <a:pt x="151" y="340"/>
                  </a:lnTo>
                  <a:cubicBezTo>
                    <a:pt x="159" y="340"/>
                    <a:pt x="167" y="338"/>
                    <a:pt x="175" y="335"/>
                  </a:cubicBezTo>
                  <a:cubicBezTo>
                    <a:pt x="175" y="335"/>
                    <a:pt x="175" y="335"/>
                    <a:pt x="176" y="335"/>
                  </a:cubicBezTo>
                  <a:cubicBezTo>
                    <a:pt x="179" y="334"/>
                    <a:pt x="183" y="332"/>
                    <a:pt x="186" y="330"/>
                  </a:cubicBezTo>
                  <a:cubicBezTo>
                    <a:pt x="186" y="330"/>
                    <a:pt x="186" y="330"/>
                    <a:pt x="186" y="330"/>
                  </a:cubicBezTo>
                  <a:cubicBezTo>
                    <a:pt x="190" y="328"/>
                    <a:pt x="193" y="326"/>
                    <a:pt x="196" y="323"/>
                  </a:cubicBezTo>
                  <a:cubicBezTo>
                    <a:pt x="196" y="323"/>
                    <a:pt x="196" y="323"/>
                    <a:pt x="196" y="323"/>
                  </a:cubicBezTo>
                  <a:cubicBezTo>
                    <a:pt x="202" y="318"/>
                    <a:pt x="206" y="312"/>
                    <a:pt x="210" y="306"/>
                  </a:cubicBezTo>
                  <a:cubicBezTo>
                    <a:pt x="211" y="305"/>
                    <a:pt x="211" y="305"/>
                    <a:pt x="211" y="304"/>
                  </a:cubicBezTo>
                  <a:cubicBezTo>
                    <a:pt x="213" y="301"/>
                    <a:pt x="214" y="298"/>
                    <a:pt x="216" y="295"/>
                  </a:cubicBezTo>
                  <a:cubicBezTo>
                    <a:pt x="216" y="294"/>
                    <a:pt x="216" y="294"/>
                    <a:pt x="216" y="293"/>
                  </a:cubicBezTo>
                  <a:cubicBezTo>
                    <a:pt x="217" y="290"/>
                    <a:pt x="218" y="287"/>
                    <a:pt x="219" y="283"/>
                  </a:cubicBezTo>
                  <a:cubicBezTo>
                    <a:pt x="219" y="282"/>
                    <a:pt x="219" y="282"/>
                    <a:pt x="219" y="281"/>
                  </a:cubicBezTo>
                  <a:cubicBezTo>
                    <a:pt x="220" y="278"/>
                    <a:pt x="220" y="274"/>
                    <a:pt x="220" y="270"/>
                  </a:cubicBezTo>
                  <a:cubicBezTo>
                    <a:pt x="220" y="267"/>
                    <a:pt x="220" y="264"/>
                    <a:pt x="220" y="261"/>
                  </a:cubicBezTo>
                  <a:cubicBezTo>
                    <a:pt x="219" y="260"/>
                    <a:pt x="219" y="259"/>
                    <a:pt x="219" y="258"/>
                  </a:cubicBezTo>
                  <a:cubicBezTo>
                    <a:pt x="219" y="255"/>
                    <a:pt x="218" y="252"/>
                    <a:pt x="217" y="250"/>
                  </a:cubicBezTo>
                  <a:cubicBezTo>
                    <a:pt x="217" y="249"/>
                    <a:pt x="217" y="249"/>
                    <a:pt x="217" y="249"/>
                  </a:cubicBezTo>
                  <a:cubicBezTo>
                    <a:pt x="216" y="246"/>
                    <a:pt x="215" y="244"/>
                    <a:pt x="214" y="241"/>
                  </a:cubicBezTo>
                  <a:cubicBezTo>
                    <a:pt x="214" y="240"/>
                    <a:pt x="213" y="240"/>
                    <a:pt x="213" y="239"/>
                  </a:cubicBezTo>
                  <a:cubicBezTo>
                    <a:pt x="212" y="236"/>
                    <a:pt x="210" y="234"/>
                    <a:pt x="209" y="231"/>
                  </a:cubicBezTo>
                  <a:lnTo>
                    <a:pt x="208" y="231"/>
                  </a:lnTo>
                  <a:cubicBezTo>
                    <a:pt x="207" y="229"/>
                    <a:pt x="205" y="226"/>
                    <a:pt x="203" y="224"/>
                  </a:cubicBezTo>
                  <a:cubicBezTo>
                    <a:pt x="203" y="224"/>
                    <a:pt x="202" y="223"/>
                    <a:pt x="202" y="223"/>
                  </a:cubicBezTo>
                  <a:cubicBezTo>
                    <a:pt x="200" y="221"/>
                    <a:pt x="198" y="219"/>
                    <a:pt x="195" y="217"/>
                  </a:cubicBezTo>
                  <a:cubicBezTo>
                    <a:pt x="195" y="217"/>
                    <a:pt x="195" y="217"/>
                    <a:pt x="195" y="216"/>
                  </a:cubicBezTo>
                  <a:cubicBezTo>
                    <a:pt x="193" y="215"/>
                    <a:pt x="190" y="213"/>
                    <a:pt x="188" y="211"/>
                  </a:cubicBezTo>
                  <a:cubicBezTo>
                    <a:pt x="187" y="211"/>
                    <a:pt x="187" y="210"/>
                    <a:pt x="186" y="210"/>
                  </a:cubicBezTo>
                  <a:cubicBezTo>
                    <a:pt x="184" y="209"/>
                    <a:pt x="181" y="207"/>
                    <a:pt x="179" y="206"/>
                  </a:cubicBezTo>
                  <a:cubicBezTo>
                    <a:pt x="179" y="206"/>
                    <a:pt x="178" y="206"/>
                    <a:pt x="178" y="206"/>
                  </a:cubicBezTo>
                  <a:cubicBezTo>
                    <a:pt x="170" y="202"/>
                    <a:pt x="160" y="200"/>
                    <a:pt x="151" y="200"/>
                  </a:cubicBezTo>
                  <a:cubicBezTo>
                    <a:pt x="112" y="200"/>
                    <a:pt x="81" y="231"/>
                    <a:pt x="81" y="270"/>
                  </a:cubicBezTo>
                  <a:cubicBezTo>
                    <a:pt x="81" y="309"/>
                    <a:pt x="112" y="340"/>
                    <a:pt x="151" y="340"/>
                  </a:cubicBezTo>
                  <a:close/>
                </a:path>
              </a:pathLst>
            </a:custGeom>
            <a:solidFill>
              <a:srgbClr val="365B7C"/>
            </a:solidFill>
            <a:ln>
              <a:noFill/>
            </a:ln>
          </p:spPr>
          <p:txBody>
            <a:bodyPr vert="horz" wrap="square" lIns="91440" tIns="45720" rIns="91440" bIns="45720" numCol="1" anchor="t" anchorCtr="0" compatLnSpc="1"/>
            <a:lstStyle/>
            <a:p>
              <a:endParaRPr lang="zh-CN" altLang="en-US">
                <a:solidFill>
                  <a:schemeClr val="accent2"/>
                </a:solidFill>
              </a:endParaRPr>
            </a:p>
          </p:txBody>
        </p:sp>
      </p:grpSp>
      <p:grpSp>
        <p:nvGrpSpPr>
          <p:cNvPr id="10" name="组合 9"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GrpSpPr/>
          <p:nvPr/>
        </p:nvGrpSpPr>
        <p:grpSpPr>
          <a:xfrm>
            <a:off x="5063734" y="3866453"/>
            <a:ext cx="1873882" cy="1877138"/>
            <a:chOff x="4698609" y="3736913"/>
            <a:chExt cx="1873882" cy="1877138"/>
          </a:xfrm>
        </p:grpSpPr>
        <p:grpSp>
          <p:nvGrpSpPr>
            <p:cNvPr id="6" name="组合 5"/>
            <p:cNvGrpSpPr/>
            <p:nvPr/>
          </p:nvGrpSpPr>
          <p:grpSpPr>
            <a:xfrm>
              <a:off x="4698609" y="3736913"/>
              <a:ext cx="1873882" cy="1877138"/>
              <a:chOff x="2063415" y="3261004"/>
              <a:chExt cx="1656000" cy="1658877"/>
            </a:xfrm>
          </p:grpSpPr>
          <p:sp>
            <p:nvSpPr>
              <p:cNvPr id="17" name="任意多边形 16"/>
              <p:cNvSpPr/>
              <p:nvPr/>
            </p:nvSpPr>
            <p:spPr>
              <a:xfrm>
                <a:off x="2063415" y="3261004"/>
                <a:ext cx="1656000" cy="1658877"/>
              </a:xfrm>
              <a:custGeom>
                <a:avLst/>
                <a:gdLst>
                  <a:gd name="connsiteX0" fmla="*/ 0 w 1656000"/>
                  <a:gd name="connsiteY0" fmla="*/ 0 h 1658877"/>
                  <a:gd name="connsiteX1" fmla="*/ 404726 w 1656000"/>
                  <a:gd name="connsiteY1" fmla="*/ 0 h 1658877"/>
                  <a:gd name="connsiteX2" fmla="*/ 583096 w 1656000"/>
                  <a:gd name="connsiteY2" fmla="*/ 0 h 1658877"/>
                  <a:gd name="connsiteX3" fmla="*/ 1251274 w 1656000"/>
                  <a:gd name="connsiteY3" fmla="*/ 0 h 1658877"/>
                  <a:gd name="connsiteX4" fmla="*/ 1656000 w 1656000"/>
                  <a:gd name="connsiteY4" fmla="*/ 404726 h 1658877"/>
                  <a:gd name="connsiteX5" fmla="*/ 1656000 w 1656000"/>
                  <a:gd name="connsiteY5" fmla="*/ 1251274 h 1658877"/>
                  <a:gd name="connsiteX6" fmla="*/ 1652796 w 1656000"/>
                  <a:gd name="connsiteY6" fmla="*/ 1283057 h 1658877"/>
                  <a:gd name="connsiteX7" fmla="*/ 1652796 w 1656000"/>
                  <a:gd name="connsiteY7" fmla="*/ 1658877 h 1658877"/>
                  <a:gd name="connsiteX8" fmla="*/ 1069700 w 1656000"/>
                  <a:gd name="connsiteY8" fmla="*/ 1658877 h 1658877"/>
                  <a:gd name="connsiteX9" fmla="*/ 1069700 w 1656000"/>
                  <a:gd name="connsiteY9" fmla="*/ 1656000 h 1658877"/>
                  <a:gd name="connsiteX10" fmla="*/ 404726 w 1656000"/>
                  <a:gd name="connsiteY10" fmla="*/ 1656000 h 1658877"/>
                  <a:gd name="connsiteX11" fmla="*/ 0 w 1656000"/>
                  <a:gd name="connsiteY11" fmla="*/ 1251274 h 1658877"/>
                  <a:gd name="connsiteX12" fmla="*/ 0 w 1656000"/>
                  <a:gd name="connsiteY12" fmla="*/ 838080 h 1658877"/>
                  <a:gd name="connsiteX13" fmla="*/ 0 w 1656000"/>
                  <a:gd name="connsiteY13" fmla="*/ 404726 h 1658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56000" h="1658877">
                    <a:moveTo>
                      <a:pt x="0" y="0"/>
                    </a:moveTo>
                    <a:lnTo>
                      <a:pt x="404726" y="0"/>
                    </a:lnTo>
                    <a:lnTo>
                      <a:pt x="583096" y="0"/>
                    </a:lnTo>
                    <a:lnTo>
                      <a:pt x="1251274" y="0"/>
                    </a:lnTo>
                    <a:cubicBezTo>
                      <a:pt x="1474798" y="0"/>
                      <a:pt x="1656000" y="181202"/>
                      <a:pt x="1656000" y="404726"/>
                    </a:cubicBezTo>
                    <a:lnTo>
                      <a:pt x="1656000" y="1251274"/>
                    </a:lnTo>
                    <a:lnTo>
                      <a:pt x="1652796" y="1283057"/>
                    </a:lnTo>
                    <a:lnTo>
                      <a:pt x="1652796" y="1658877"/>
                    </a:lnTo>
                    <a:lnTo>
                      <a:pt x="1069700" y="1658877"/>
                    </a:lnTo>
                    <a:lnTo>
                      <a:pt x="1069700" y="1656000"/>
                    </a:lnTo>
                    <a:lnTo>
                      <a:pt x="404726" y="1656000"/>
                    </a:lnTo>
                    <a:cubicBezTo>
                      <a:pt x="181202" y="1656000"/>
                      <a:pt x="0" y="1474798"/>
                      <a:pt x="0" y="1251274"/>
                    </a:cubicBezTo>
                    <a:lnTo>
                      <a:pt x="0" y="838080"/>
                    </a:lnTo>
                    <a:lnTo>
                      <a:pt x="0" y="404726"/>
                    </a:lnTo>
                    <a:close/>
                  </a:path>
                </a:pathLst>
              </a:custGeom>
              <a:solidFill>
                <a:srgbClr val="96648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8" name="任意多边形 17"/>
              <p:cNvSpPr>
                <a:spLocks noChangeAspect="1"/>
              </p:cNvSpPr>
              <p:nvPr/>
            </p:nvSpPr>
            <p:spPr>
              <a:xfrm>
                <a:off x="2298445" y="3496442"/>
                <a:ext cx="1185940" cy="1188000"/>
              </a:xfrm>
              <a:custGeom>
                <a:avLst/>
                <a:gdLst>
                  <a:gd name="connsiteX0" fmla="*/ 0 w 1656000"/>
                  <a:gd name="connsiteY0" fmla="*/ 0 h 1658877"/>
                  <a:gd name="connsiteX1" fmla="*/ 404726 w 1656000"/>
                  <a:gd name="connsiteY1" fmla="*/ 0 h 1658877"/>
                  <a:gd name="connsiteX2" fmla="*/ 583096 w 1656000"/>
                  <a:gd name="connsiteY2" fmla="*/ 0 h 1658877"/>
                  <a:gd name="connsiteX3" fmla="*/ 1251274 w 1656000"/>
                  <a:gd name="connsiteY3" fmla="*/ 0 h 1658877"/>
                  <a:gd name="connsiteX4" fmla="*/ 1656000 w 1656000"/>
                  <a:gd name="connsiteY4" fmla="*/ 404726 h 1658877"/>
                  <a:gd name="connsiteX5" fmla="*/ 1656000 w 1656000"/>
                  <a:gd name="connsiteY5" fmla="*/ 1251274 h 1658877"/>
                  <a:gd name="connsiteX6" fmla="*/ 1652796 w 1656000"/>
                  <a:gd name="connsiteY6" fmla="*/ 1283057 h 1658877"/>
                  <a:gd name="connsiteX7" fmla="*/ 1652796 w 1656000"/>
                  <a:gd name="connsiteY7" fmla="*/ 1658877 h 1658877"/>
                  <a:gd name="connsiteX8" fmla="*/ 1069700 w 1656000"/>
                  <a:gd name="connsiteY8" fmla="*/ 1658877 h 1658877"/>
                  <a:gd name="connsiteX9" fmla="*/ 1069700 w 1656000"/>
                  <a:gd name="connsiteY9" fmla="*/ 1656000 h 1658877"/>
                  <a:gd name="connsiteX10" fmla="*/ 404726 w 1656000"/>
                  <a:gd name="connsiteY10" fmla="*/ 1656000 h 1658877"/>
                  <a:gd name="connsiteX11" fmla="*/ 0 w 1656000"/>
                  <a:gd name="connsiteY11" fmla="*/ 1251274 h 1658877"/>
                  <a:gd name="connsiteX12" fmla="*/ 0 w 1656000"/>
                  <a:gd name="connsiteY12" fmla="*/ 838080 h 1658877"/>
                  <a:gd name="connsiteX13" fmla="*/ 0 w 1656000"/>
                  <a:gd name="connsiteY13" fmla="*/ 404726 h 1658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56000" h="1658877">
                    <a:moveTo>
                      <a:pt x="0" y="0"/>
                    </a:moveTo>
                    <a:lnTo>
                      <a:pt x="404726" y="0"/>
                    </a:lnTo>
                    <a:lnTo>
                      <a:pt x="583096" y="0"/>
                    </a:lnTo>
                    <a:lnTo>
                      <a:pt x="1251274" y="0"/>
                    </a:lnTo>
                    <a:cubicBezTo>
                      <a:pt x="1474798" y="0"/>
                      <a:pt x="1656000" y="181202"/>
                      <a:pt x="1656000" y="404726"/>
                    </a:cubicBezTo>
                    <a:lnTo>
                      <a:pt x="1656000" y="1251274"/>
                    </a:lnTo>
                    <a:lnTo>
                      <a:pt x="1652796" y="1283057"/>
                    </a:lnTo>
                    <a:lnTo>
                      <a:pt x="1652796" y="1658877"/>
                    </a:lnTo>
                    <a:lnTo>
                      <a:pt x="1069700" y="1658877"/>
                    </a:lnTo>
                    <a:lnTo>
                      <a:pt x="1069700" y="1656000"/>
                    </a:lnTo>
                    <a:lnTo>
                      <a:pt x="404726" y="1656000"/>
                    </a:lnTo>
                    <a:cubicBezTo>
                      <a:pt x="181202" y="1656000"/>
                      <a:pt x="0" y="1474798"/>
                      <a:pt x="0" y="1251274"/>
                    </a:cubicBezTo>
                    <a:lnTo>
                      <a:pt x="0" y="838080"/>
                    </a:lnTo>
                    <a:lnTo>
                      <a:pt x="0" y="404726"/>
                    </a:lnTo>
                    <a:close/>
                  </a:path>
                </a:pathLst>
              </a:custGeom>
              <a:gradFill>
                <a:gsLst>
                  <a:gs pos="100000">
                    <a:schemeClr val="bg1">
                      <a:lumMod val="85000"/>
                    </a:schemeClr>
                  </a:gs>
                  <a:gs pos="0">
                    <a:schemeClr val="bg1"/>
                  </a:gs>
                </a:gsLst>
                <a:lin ang="13200000" scaled="0"/>
              </a:gradFill>
              <a:ln>
                <a:noFill/>
              </a:ln>
              <a:effectLst>
                <a:outerShdw blurRad="127000" dist="635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grpSp>
        <p:sp>
          <p:nvSpPr>
            <p:cNvPr id="65" name="Freeform 26"/>
            <p:cNvSpPr>
              <a:spLocks noEditPoints="1"/>
            </p:cNvSpPr>
            <p:nvPr/>
          </p:nvSpPr>
          <p:spPr bwMode="auto">
            <a:xfrm>
              <a:off x="5399114" y="4447591"/>
              <a:ext cx="455210" cy="478260"/>
            </a:xfrm>
            <a:custGeom>
              <a:avLst/>
              <a:gdLst>
                <a:gd name="T0" fmla="*/ 139 w 577"/>
                <a:gd name="T1" fmla="*/ 87 h 609"/>
                <a:gd name="T2" fmla="*/ 27 w 577"/>
                <a:gd name="T3" fmla="*/ 87 h 609"/>
                <a:gd name="T4" fmla="*/ 27 w 577"/>
                <a:gd name="T5" fmla="*/ 48 h 609"/>
                <a:gd name="T6" fmla="*/ 139 w 577"/>
                <a:gd name="T7" fmla="*/ 48 h 609"/>
                <a:gd name="T8" fmla="*/ 139 w 577"/>
                <a:gd name="T9" fmla="*/ 87 h 609"/>
                <a:gd name="T10" fmla="*/ 139 w 577"/>
                <a:gd name="T11" fmla="*/ 179 h 609"/>
                <a:gd name="T12" fmla="*/ 27 w 577"/>
                <a:gd name="T13" fmla="*/ 179 h 609"/>
                <a:gd name="T14" fmla="*/ 27 w 577"/>
                <a:gd name="T15" fmla="*/ 140 h 609"/>
                <a:gd name="T16" fmla="*/ 139 w 577"/>
                <a:gd name="T17" fmla="*/ 140 h 609"/>
                <a:gd name="T18" fmla="*/ 139 w 577"/>
                <a:gd name="T19" fmla="*/ 179 h 609"/>
                <a:gd name="T20" fmla="*/ 139 w 577"/>
                <a:gd name="T21" fmla="*/ 271 h 609"/>
                <a:gd name="T22" fmla="*/ 27 w 577"/>
                <a:gd name="T23" fmla="*/ 271 h 609"/>
                <a:gd name="T24" fmla="*/ 27 w 577"/>
                <a:gd name="T25" fmla="*/ 232 h 609"/>
                <a:gd name="T26" fmla="*/ 139 w 577"/>
                <a:gd name="T27" fmla="*/ 232 h 609"/>
                <a:gd name="T28" fmla="*/ 139 w 577"/>
                <a:gd name="T29" fmla="*/ 271 h 609"/>
                <a:gd name="T30" fmla="*/ 0 w 577"/>
                <a:gd name="T31" fmla="*/ 609 h 609"/>
                <a:gd name="T32" fmla="*/ 166 w 577"/>
                <a:gd name="T33" fmla="*/ 609 h 609"/>
                <a:gd name="T34" fmla="*/ 166 w 577"/>
                <a:gd name="T35" fmla="*/ 0 h 609"/>
                <a:gd name="T36" fmla="*/ 0 w 577"/>
                <a:gd name="T37" fmla="*/ 0 h 609"/>
                <a:gd name="T38" fmla="*/ 0 w 577"/>
                <a:gd name="T39" fmla="*/ 609 h 609"/>
                <a:gd name="T40" fmla="*/ 344 w 577"/>
                <a:gd name="T41" fmla="*/ 87 h 609"/>
                <a:gd name="T42" fmla="*/ 232 w 577"/>
                <a:gd name="T43" fmla="*/ 87 h 609"/>
                <a:gd name="T44" fmla="*/ 232 w 577"/>
                <a:gd name="T45" fmla="*/ 48 h 609"/>
                <a:gd name="T46" fmla="*/ 344 w 577"/>
                <a:gd name="T47" fmla="*/ 48 h 609"/>
                <a:gd name="T48" fmla="*/ 344 w 577"/>
                <a:gd name="T49" fmla="*/ 87 h 609"/>
                <a:gd name="T50" fmla="*/ 344 w 577"/>
                <a:gd name="T51" fmla="*/ 179 h 609"/>
                <a:gd name="T52" fmla="*/ 232 w 577"/>
                <a:gd name="T53" fmla="*/ 179 h 609"/>
                <a:gd name="T54" fmla="*/ 232 w 577"/>
                <a:gd name="T55" fmla="*/ 140 h 609"/>
                <a:gd name="T56" fmla="*/ 344 w 577"/>
                <a:gd name="T57" fmla="*/ 140 h 609"/>
                <a:gd name="T58" fmla="*/ 344 w 577"/>
                <a:gd name="T59" fmla="*/ 179 h 609"/>
                <a:gd name="T60" fmla="*/ 344 w 577"/>
                <a:gd name="T61" fmla="*/ 271 h 609"/>
                <a:gd name="T62" fmla="*/ 232 w 577"/>
                <a:gd name="T63" fmla="*/ 271 h 609"/>
                <a:gd name="T64" fmla="*/ 232 w 577"/>
                <a:gd name="T65" fmla="*/ 232 h 609"/>
                <a:gd name="T66" fmla="*/ 344 w 577"/>
                <a:gd name="T67" fmla="*/ 232 h 609"/>
                <a:gd name="T68" fmla="*/ 344 w 577"/>
                <a:gd name="T69" fmla="*/ 271 h 609"/>
                <a:gd name="T70" fmla="*/ 205 w 577"/>
                <a:gd name="T71" fmla="*/ 609 h 609"/>
                <a:gd name="T72" fmla="*/ 371 w 577"/>
                <a:gd name="T73" fmla="*/ 609 h 609"/>
                <a:gd name="T74" fmla="*/ 371 w 577"/>
                <a:gd name="T75" fmla="*/ 0 h 609"/>
                <a:gd name="T76" fmla="*/ 205 w 577"/>
                <a:gd name="T77" fmla="*/ 0 h 609"/>
                <a:gd name="T78" fmla="*/ 205 w 577"/>
                <a:gd name="T79" fmla="*/ 609 h 609"/>
                <a:gd name="T80" fmla="*/ 549 w 577"/>
                <a:gd name="T81" fmla="*/ 87 h 609"/>
                <a:gd name="T82" fmla="*/ 437 w 577"/>
                <a:gd name="T83" fmla="*/ 87 h 609"/>
                <a:gd name="T84" fmla="*/ 437 w 577"/>
                <a:gd name="T85" fmla="*/ 48 h 609"/>
                <a:gd name="T86" fmla="*/ 549 w 577"/>
                <a:gd name="T87" fmla="*/ 48 h 609"/>
                <a:gd name="T88" fmla="*/ 549 w 577"/>
                <a:gd name="T89" fmla="*/ 87 h 609"/>
                <a:gd name="T90" fmla="*/ 549 w 577"/>
                <a:gd name="T91" fmla="*/ 179 h 609"/>
                <a:gd name="T92" fmla="*/ 437 w 577"/>
                <a:gd name="T93" fmla="*/ 179 h 609"/>
                <a:gd name="T94" fmla="*/ 437 w 577"/>
                <a:gd name="T95" fmla="*/ 140 h 609"/>
                <a:gd name="T96" fmla="*/ 549 w 577"/>
                <a:gd name="T97" fmla="*/ 140 h 609"/>
                <a:gd name="T98" fmla="*/ 549 w 577"/>
                <a:gd name="T99" fmla="*/ 179 h 609"/>
                <a:gd name="T100" fmla="*/ 549 w 577"/>
                <a:gd name="T101" fmla="*/ 271 h 609"/>
                <a:gd name="T102" fmla="*/ 437 w 577"/>
                <a:gd name="T103" fmla="*/ 271 h 609"/>
                <a:gd name="T104" fmla="*/ 437 w 577"/>
                <a:gd name="T105" fmla="*/ 232 h 609"/>
                <a:gd name="T106" fmla="*/ 549 w 577"/>
                <a:gd name="T107" fmla="*/ 232 h 609"/>
                <a:gd name="T108" fmla="*/ 549 w 577"/>
                <a:gd name="T109" fmla="*/ 271 h 609"/>
                <a:gd name="T110" fmla="*/ 410 w 577"/>
                <a:gd name="T111" fmla="*/ 609 h 609"/>
                <a:gd name="T112" fmla="*/ 577 w 577"/>
                <a:gd name="T113" fmla="*/ 609 h 609"/>
                <a:gd name="T114" fmla="*/ 577 w 577"/>
                <a:gd name="T115" fmla="*/ 0 h 609"/>
                <a:gd name="T116" fmla="*/ 410 w 577"/>
                <a:gd name="T117" fmla="*/ 0 h 609"/>
                <a:gd name="T118" fmla="*/ 410 w 577"/>
                <a:gd name="T119" fmla="*/ 609 h 6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77" h="609">
                  <a:moveTo>
                    <a:pt x="139" y="87"/>
                  </a:moveTo>
                  <a:lnTo>
                    <a:pt x="27" y="87"/>
                  </a:lnTo>
                  <a:lnTo>
                    <a:pt x="27" y="48"/>
                  </a:lnTo>
                  <a:lnTo>
                    <a:pt x="139" y="48"/>
                  </a:lnTo>
                  <a:lnTo>
                    <a:pt x="139" y="87"/>
                  </a:lnTo>
                  <a:close/>
                  <a:moveTo>
                    <a:pt x="139" y="179"/>
                  </a:moveTo>
                  <a:lnTo>
                    <a:pt x="27" y="179"/>
                  </a:lnTo>
                  <a:lnTo>
                    <a:pt x="27" y="140"/>
                  </a:lnTo>
                  <a:lnTo>
                    <a:pt x="139" y="140"/>
                  </a:lnTo>
                  <a:lnTo>
                    <a:pt x="139" y="179"/>
                  </a:lnTo>
                  <a:close/>
                  <a:moveTo>
                    <a:pt x="139" y="271"/>
                  </a:moveTo>
                  <a:lnTo>
                    <a:pt x="27" y="271"/>
                  </a:lnTo>
                  <a:lnTo>
                    <a:pt x="27" y="232"/>
                  </a:lnTo>
                  <a:lnTo>
                    <a:pt x="139" y="232"/>
                  </a:lnTo>
                  <a:lnTo>
                    <a:pt x="139" y="271"/>
                  </a:lnTo>
                  <a:close/>
                  <a:moveTo>
                    <a:pt x="0" y="609"/>
                  </a:moveTo>
                  <a:lnTo>
                    <a:pt x="166" y="609"/>
                  </a:lnTo>
                  <a:lnTo>
                    <a:pt x="166" y="0"/>
                  </a:lnTo>
                  <a:lnTo>
                    <a:pt x="0" y="0"/>
                  </a:lnTo>
                  <a:lnTo>
                    <a:pt x="0" y="609"/>
                  </a:lnTo>
                  <a:close/>
                  <a:moveTo>
                    <a:pt x="344" y="87"/>
                  </a:moveTo>
                  <a:lnTo>
                    <a:pt x="232" y="87"/>
                  </a:lnTo>
                  <a:lnTo>
                    <a:pt x="232" y="48"/>
                  </a:lnTo>
                  <a:lnTo>
                    <a:pt x="344" y="48"/>
                  </a:lnTo>
                  <a:lnTo>
                    <a:pt x="344" y="87"/>
                  </a:lnTo>
                  <a:close/>
                  <a:moveTo>
                    <a:pt x="344" y="179"/>
                  </a:moveTo>
                  <a:lnTo>
                    <a:pt x="232" y="179"/>
                  </a:lnTo>
                  <a:lnTo>
                    <a:pt x="232" y="140"/>
                  </a:lnTo>
                  <a:lnTo>
                    <a:pt x="344" y="140"/>
                  </a:lnTo>
                  <a:lnTo>
                    <a:pt x="344" y="179"/>
                  </a:lnTo>
                  <a:close/>
                  <a:moveTo>
                    <a:pt x="344" y="271"/>
                  </a:moveTo>
                  <a:lnTo>
                    <a:pt x="232" y="271"/>
                  </a:lnTo>
                  <a:lnTo>
                    <a:pt x="232" y="232"/>
                  </a:lnTo>
                  <a:lnTo>
                    <a:pt x="344" y="232"/>
                  </a:lnTo>
                  <a:lnTo>
                    <a:pt x="344" y="271"/>
                  </a:lnTo>
                  <a:close/>
                  <a:moveTo>
                    <a:pt x="205" y="609"/>
                  </a:moveTo>
                  <a:lnTo>
                    <a:pt x="371" y="609"/>
                  </a:lnTo>
                  <a:lnTo>
                    <a:pt x="371" y="0"/>
                  </a:lnTo>
                  <a:lnTo>
                    <a:pt x="205" y="0"/>
                  </a:lnTo>
                  <a:lnTo>
                    <a:pt x="205" y="609"/>
                  </a:lnTo>
                  <a:close/>
                  <a:moveTo>
                    <a:pt x="549" y="87"/>
                  </a:moveTo>
                  <a:lnTo>
                    <a:pt x="437" y="87"/>
                  </a:lnTo>
                  <a:lnTo>
                    <a:pt x="437" y="48"/>
                  </a:lnTo>
                  <a:lnTo>
                    <a:pt x="549" y="48"/>
                  </a:lnTo>
                  <a:lnTo>
                    <a:pt x="549" y="87"/>
                  </a:lnTo>
                  <a:close/>
                  <a:moveTo>
                    <a:pt x="549" y="179"/>
                  </a:moveTo>
                  <a:lnTo>
                    <a:pt x="437" y="179"/>
                  </a:lnTo>
                  <a:lnTo>
                    <a:pt x="437" y="140"/>
                  </a:lnTo>
                  <a:lnTo>
                    <a:pt x="549" y="140"/>
                  </a:lnTo>
                  <a:lnTo>
                    <a:pt x="549" y="179"/>
                  </a:lnTo>
                  <a:close/>
                  <a:moveTo>
                    <a:pt x="549" y="271"/>
                  </a:moveTo>
                  <a:lnTo>
                    <a:pt x="437" y="271"/>
                  </a:lnTo>
                  <a:lnTo>
                    <a:pt x="437" y="232"/>
                  </a:lnTo>
                  <a:lnTo>
                    <a:pt x="549" y="232"/>
                  </a:lnTo>
                  <a:lnTo>
                    <a:pt x="549" y="271"/>
                  </a:lnTo>
                  <a:close/>
                  <a:moveTo>
                    <a:pt x="410" y="609"/>
                  </a:moveTo>
                  <a:lnTo>
                    <a:pt x="577" y="609"/>
                  </a:lnTo>
                  <a:lnTo>
                    <a:pt x="577" y="0"/>
                  </a:lnTo>
                  <a:lnTo>
                    <a:pt x="410" y="0"/>
                  </a:lnTo>
                  <a:lnTo>
                    <a:pt x="410" y="609"/>
                  </a:lnTo>
                  <a:close/>
                </a:path>
              </a:pathLst>
            </a:custGeom>
            <a:solidFill>
              <a:srgbClr val="966481"/>
            </a:solidFill>
            <a:ln>
              <a:noFill/>
            </a:ln>
          </p:spPr>
          <p:txBody>
            <a:bodyPr vert="horz" wrap="square" lIns="91440" tIns="45720" rIns="91440" bIns="45720" numCol="1" anchor="t" anchorCtr="0" compatLnSpc="1"/>
            <a:lstStyle/>
            <a:p>
              <a:endParaRPr lang="zh-CN" altLang="en-US">
                <a:solidFill>
                  <a:schemeClr val="accent2"/>
                </a:solidFill>
              </a:endParaRPr>
            </a:p>
          </p:txBody>
        </p:sp>
      </p:grpSp>
      <p:cxnSp>
        <p:nvCxnSpPr>
          <p:cNvPr id="68" name="直接连接符 67"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CxnSpPr/>
          <p:nvPr/>
        </p:nvCxnSpPr>
        <p:spPr>
          <a:xfrm>
            <a:off x="3246637" y="1273629"/>
            <a:ext cx="5770860"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69" name="文本框 68"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txBox="1"/>
          <p:nvPr/>
        </p:nvSpPr>
        <p:spPr>
          <a:xfrm>
            <a:off x="4904507" y="510871"/>
            <a:ext cx="1877437" cy="523220"/>
          </a:xfrm>
          <a:prstGeom prst="rect">
            <a:avLst/>
          </a:prstGeom>
          <a:noFill/>
        </p:spPr>
        <p:txBody>
          <a:bodyPr wrap="none" rtlCol="0">
            <a:spAutoFit/>
          </a:bodyPr>
          <a:lstStyle/>
          <a:p>
            <a:r>
              <a:rPr lang="zh-CN" altLang="en-US" sz="2800" b="1" spc="500" dirty="0">
                <a:solidFill>
                  <a:schemeClr val="bg1">
                    <a:lumMod val="50000"/>
                  </a:schemeClr>
                </a:solidFill>
                <a:latin typeface="微软雅黑" panose="020B0503020204020204" pitchFamily="34" charset="-122"/>
                <a:ea typeface="微软雅黑" panose="020B0503020204020204" pitchFamily="34" charset="-122"/>
                <a:cs typeface="Arial" panose="020B0604020202020204" pitchFamily="34" charset="0"/>
              </a:rPr>
              <a:t>任务分解</a:t>
            </a:r>
            <a:endParaRPr lang="en-US" altLang="zh-CN" sz="2800" b="1" spc="500" dirty="0">
              <a:solidFill>
                <a:schemeClr val="bg1">
                  <a:lumMod val="50000"/>
                </a:schemeClr>
              </a:solidFill>
              <a:latin typeface="微软雅黑" panose="020B0503020204020204" pitchFamily="34" charset="-122"/>
              <a:ea typeface="微软雅黑" panose="020B0503020204020204" pitchFamily="34" charset="-122"/>
              <a:cs typeface="Arial" panose="020B0604020202020204" pitchFamily="34" charset="0"/>
            </a:endParaRPr>
          </a:p>
        </p:txBody>
      </p:sp>
      <p:sp>
        <p:nvSpPr>
          <p:cNvPr id="70" name="椭圆 69"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flipH="1">
            <a:off x="2686180" y="813581"/>
            <a:ext cx="157493" cy="157493"/>
          </a:xfrm>
          <a:prstGeom prst="ellipse">
            <a:avLst/>
          </a:prstGeom>
          <a:solidFill>
            <a:srgbClr val="D06F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1" name="椭圆 70"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flipH="1">
            <a:off x="2686180" y="335956"/>
            <a:ext cx="321030" cy="321030"/>
          </a:xfrm>
          <a:prstGeom prst="ellipse">
            <a:avLst/>
          </a:prstGeom>
          <a:solidFill>
            <a:srgbClr val="966481"/>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2" name="椭圆 71"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flipH="1">
            <a:off x="2991678" y="806317"/>
            <a:ext cx="219803" cy="219803"/>
          </a:xfrm>
          <a:prstGeom prst="ellipse">
            <a:avLst/>
          </a:prstGeom>
          <a:solidFill>
            <a:srgbClr val="365B7C"/>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3" name="椭圆 72"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flipH="1">
            <a:off x="2031169" y="697840"/>
            <a:ext cx="164852" cy="164852"/>
          </a:xfrm>
          <a:prstGeom prst="ellipse">
            <a:avLst/>
          </a:prstGeom>
          <a:solidFill>
            <a:srgbClr val="F779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4" name="椭圆 73"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9354354" y="755438"/>
            <a:ext cx="157493" cy="157493"/>
          </a:xfrm>
          <a:prstGeom prst="ellipse">
            <a:avLst/>
          </a:prstGeom>
          <a:solidFill>
            <a:srgbClr val="D06F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5" name="椭圆 74"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9190817" y="277813"/>
            <a:ext cx="321030" cy="321030"/>
          </a:xfrm>
          <a:prstGeom prst="ellipse">
            <a:avLst/>
          </a:prstGeom>
          <a:solidFill>
            <a:srgbClr val="966481"/>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6" name="椭圆 75"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a:off x="8986546" y="748174"/>
            <a:ext cx="219803" cy="219803"/>
          </a:xfrm>
          <a:prstGeom prst="ellipse">
            <a:avLst/>
          </a:prstGeom>
          <a:solidFill>
            <a:srgbClr val="365B7C"/>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7" name="椭圆 76"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a:off x="10002006" y="639697"/>
            <a:ext cx="164852" cy="164852"/>
          </a:xfrm>
          <a:prstGeom prst="ellipse">
            <a:avLst/>
          </a:prstGeom>
          <a:solidFill>
            <a:srgbClr val="F779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79" name="组合 78"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GrpSpPr/>
          <p:nvPr/>
        </p:nvGrpSpPr>
        <p:grpSpPr>
          <a:xfrm>
            <a:off x="1423627" y="2008813"/>
            <a:ext cx="3136101" cy="1040658"/>
            <a:chOff x="2444426" y="2605863"/>
            <a:chExt cx="3136101" cy="1040658"/>
          </a:xfrm>
        </p:grpSpPr>
        <p:sp>
          <p:nvSpPr>
            <p:cNvPr id="80" name="Rectangle 42"/>
            <p:cNvSpPr/>
            <p:nvPr/>
          </p:nvSpPr>
          <p:spPr>
            <a:xfrm flipH="1">
              <a:off x="2444426" y="3056868"/>
              <a:ext cx="3136101" cy="589653"/>
            </a:xfrm>
            <a:prstGeom prst="rect">
              <a:avLst/>
            </a:prstGeom>
            <a:noFill/>
            <a:ln w="12700" cap="flat" cmpd="sng" algn="ctr">
              <a:noFill/>
              <a:prstDash val="solid"/>
            </a:ln>
            <a:effectLst/>
          </p:spPr>
          <p:txBody>
            <a:bodyPr lIns="91440" tIns="0" rIns="91440" bIns="0" rtlCol="0" anchor="t"/>
            <a:lstStyle/>
            <a:p>
              <a:pPr>
                <a:defRPr/>
              </a:pPr>
              <a:r>
                <a:rPr lang="zh-CN" altLang="en-US" sz="2400" kern="0" dirty="0">
                  <a:solidFill>
                    <a:schemeClr val="tx1">
                      <a:lumMod val="65000"/>
                      <a:lumOff val="35000"/>
                    </a:schemeClr>
                  </a:solidFill>
                  <a:latin typeface="KaiTi" panose="02010609060101010101" pitchFamily="49" charset="-122"/>
                  <a:ea typeface="KaiTi" panose="02010609060101010101" pitchFamily="49" charset="-122"/>
                  <a:cs typeface="Arial" panose="020B0604020202020204" pitchFamily="34" charset="0"/>
                </a:rPr>
                <a:t>人力资源规划</a:t>
              </a:r>
            </a:p>
          </p:txBody>
        </p:sp>
        <p:sp>
          <p:nvSpPr>
            <p:cNvPr id="81" name="Rectangle 42"/>
            <p:cNvSpPr/>
            <p:nvPr/>
          </p:nvSpPr>
          <p:spPr>
            <a:xfrm flipH="1">
              <a:off x="2478120" y="2605863"/>
              <a:ext cx="1850053" cy="229011"/>
            </a:xfrm>
            <a:prstGeom prst="rect">
              <a:avLst/>
            </a:prstGeom>
            <a:noFill/>
            <a:ln w="12700" cap="flat" cmpd="sng" algn="ctr">
              <a:noFill/>
              <a:prstDash val="solid"/>
            </a:ln>
            <a:effectLst/>
          </p:spPr>
          <p:txBody>
            <a:bodyPr lIns="91440" tIns="0" rIns="91440" bIns="0" rtlCol="0" anchor="t"/>
            <a:lstStyle/>
            <a:p>
              <a:r>
                <a:rPr lang="zh-CN" altLang="en-US" sz="2400" b="1" dirty="0">
                  <a:solidFill>
                    <a:schemeClr val="tx1">
                      <a:lumMod val="65000"/>
                      <a:lumOff val="35000"/>
                    </a:schemeClr>
                  </a:solidFill>
                  <a:latin typeface="KaiTi" panose="02010609060101010101" pitchFamily="49" charset="-122"/>
                  <a:ea typeface="KaiTi" panose="02010609060101010101" pitchFamily="49" charset="-122"/>
                  <a:cs typeface="Arial" panose="020B0604020202020204" pitchFamily="34" charset="0"/>
                </a:rPr>
                <a:t>任务二</a:t>
              </a:r>
            </a:p>
          </p:txBody>
        </p:sp>
      </p:grpSp>
      <p:grpSp>
        <p:nvGrpSpPr>
          <p:cNvPr id="82" name="组合 81"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GrpSpPr/>
          <p:nvPr/>
        </p:nvGrpSpPr>
        <p:grpSpPr>
          <a:xfrm>
            <a:off x="992111" y="4687162"/>
            <a:ext cx="3136101" cy="1056817"/>
            <a:chOff x="2431120" y="2605863"/>
            <a:chExt cx="3136101" cy="1056817"/>
          </a:xfrm>
        </p:grpSpPr>
        <p:sp>
          <p:nvSpPr>
            <p:cNvPr id="83" name="Rectangle 42"/>
            <p:cNvSpPr/>
            <p:nvPr/>
          </p:nvSpPr>
          <p:spPr>
            <a:xfrm flipH="1">
              <a:off x="2431120" y="3073027"/>
              <a:ext cx="3136101" cy="589653"/>
            </a:xfrm>
            <a:prstGeom prst="rect">
              <a:avLst/>
            </a:prstGeom>
            <a:noFill/>
            <a:ln w="12700" cap="flat" cmpd="sng" algn="ctr">
              <a:noFill/>
              <a:prstDash val="solid"/>
            </a:ln>
            <a:effectLst/>
          </p:spPr>
          <p:txBody>
            <a:bodyPr lIns="91440" tIns="0" rIns="91440" bIns="0" rtlCol="0" anchor="t"/>
            <a:lstStyle/>
            <a:p>
              <a:pPr>
                <a:defRPr/>
              </a:pPr>
              <a:r>
                <a:rPr lang="zh-CN" altLang="en-US" sz="2400" kern="0" dirty="0">
                  <a:solidFill>
                    <a:schemeClr val="tx1">
                      <a:lumMod val="65000"/>
                      <a:lumOff val="35000"/>
                    </a:schemeClr>
                  </a:solidFill>
                  <a:latin typeface="KaiTi" panose="02010609060101010101" pitchFamily="49" charset="-122"/>
                  <a:ea typeface="KaiTi" panose="02010609060101010101" pitchFamily="49" charset="-122"/>
                  <a:cs typeface="Arial" panose="020B0604020202020204" pitchFamily="34" charset="0"/>
                  <a:sym typeface="+mn-ea"/>
                </a:rPr>
                <a:t>招聘需求分析 </a:t>
              </a:r>
              <a:endParaRPr lang="zh-CN" altLang="en-US" sz="2400" kern="0" dirty="0">
                <a:solidFill>
                  <a:schemeClr val="tx1">
                    <a:lumMod val="65000"/>
                    <a:lumOff val="35000"/>
                  </a:schemeClr>
                </a:solidFill>
                <a:latin typeface="KaiTi" panose="02010609060101010101" pitchFamily="49" charset="-122"/>
                <a:ea typeface="KaiTi" panose="02010609060101010101" pitchFamily="49" charset="-122"/>
                <a:cs typeface="Arial" panose="020B0604020202020204" pitchFamily="34" charset="0"/>
              </a:endParaRPr>
            </a:p>
          </p:txBody>
        </p:sp>
        <p:sp>
          <p:nvSpPr>
            <p:cNvPr id="84" name="Rectangle 42"/>
            <p:cNvSpPr/>
            <p:nvPr/>
          </p:nvSpPr>
          <p:spPr>
            <a:xfrm flipH="1">
              <a:off x="2478120" y="2605863"/>
              <a:ext cx="1850053" cy="229011"/>
            </a:xfrm>
            <a:prstGeom prst="rect">
              <a:avLst/>
            </a:prstGeom>
            <a:noFill/>
            <a:ln w="12700" cap="flat" cmpd="sng" algn="ctr">
              <a:noFill/>
              <a:prstDash val="solid"/>
            </a:ln>
            <a:effectLst/>
          </p:spPr>
          <p:txBody>
            <a:bodyPr lIns="91440" tIns="0" rIns="91440" bIns="0" rtlCol="0" anchor="t"/>
            <a:lstStyle/>
            <a:p>
              <a:r>
                <a:rPr lang="zh-CN" altLang="en-US" sz="2400" b="1" dirty="0">
                  <a:solidFill>
                    <a:schemeClr val="tx1">
                      <a:lumMod val="65000"/>
                      <a:lumOff val="35000"/>
                    </a:schemeClr>
                  </a:solidFill>
                  <a:latin typeface="KaiTi" panose="02010609060101010101" pitchFamily="49" charset="-122"/>
                  <a:ea typeface="KaiTi" panose="02010609060101010101" pitchFamily="49" charset="-122"/>
                  <a:cs typeface="Arial" panose="020B0604020202020204" pitchFamily="34" charset="0"/>
                </a:rPr>
                <a:t>任务一</a:t>
              </a:r>
            </a:p>
          </p:txBody>
        </p:sp>
      </p:grpSp>
      <p:grpSp>
        <p:nvGrpSpPr>
          <p:cNvPr id="85" name="组合 84"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GrpSpPr/>
          <p:nvPr/>
        </p:nvGrpSpPr>
        <p:grpSpPr>
          <a:xfrm>
            <a:off x="8714905" y="2041077"/>
            <a:ext cx="3136101" cy="1010238"/>
            <a:chOff x="2472278" y="2476837"/>
            <a:chExt cx="3136101" cy="1010238"/>
          </a:xfrm>
        </p:grpSpPr>
        <p:sp>
          <p:nvSpPr>
            <p:cNvPr id="86" name="Rectangle 42"/>
            <p:cNvSpPr/>
            <p:nvPr/>
          </p:nvSpPr>
          <p:spPr>
            <a:xfrm flipH="1">
              <a:off x="2472278" y="2897422"/>
              <a:ext cx="3136101" cy="589653"/>
            </a:xfrm>
            <a:prstGeom prst="rect">
              <a:avLst/>
            </a:prstGeom>
            <a:noFill/>
            <a:ln w="12700" cap="flat" cmpd="sng" algn="ctr">
              <a:noFill/>
              <a:prstDash val="solid"/>
            </a:ln>
            <a:effectLst/>
          </p:spPr>
          <p:txBody>
            <a:bodyPr lIns="91440" tIns="0" rIns="91440" bIns="0" rtlCol="0" anchor="t"/>
            <a:lstStyle/>
            <a:p>
              <a:pPr>
                <a:defRPr/>
              </a:pPr>
              <a:r>
                <a:rPr lang="zh-CN" altLang="en-US" sz="2400" kern="0" dirty="0">
                  <a:solidFill>
                    <a:schemeClr val="tx1">
                      <a:lumMod val="65000"/>
                      <a:lumOff val="35000"/>
                    </a:schemeClr>
                  </a:solidFill>
                  <a:latin typeface="KaiTi" panose="02010609060101010101" pitchFamily="49" charset="-122"/>
                  <a:ea typeface="KaiTi" panose="02010609060101010101" pitchFamily="49" charset="-122"/>
                  <a:cs typeface="Arial" panose="020B0604020202020204" pitchFamily="34" charset="0"/>
                </a:rPr>
                <a:t>岗位标准分析</a:t>
              </a:r>
            </a:p>
          </p:txBody>
        </p:sp>
        <p:sp>
          <p:nvSpPr>
            <p:cNvPr id="87" name="Rectangle 42"/>
            <p:cNvSpPr/>
            <p:nvPr/>
          </p:nvSpPr>
          <p:spPr>
            <a:xfrm flipH="1">
              <a:off x="2472278" y="2476837"/>
              <a:ext cx="1850053" cy="229011"/>
            </a:xfrm>
            <a:prstGeom prst="rect">
              <a:avLst/>
            </a:prstGeom>
            <a:noFill/>
            <a:ln w="12700" cap="flat" cmpd="sng" algn="ctr">
              <a:noFill/>
              <a:prstDash val="solid"/>
            </a:ln>
            <a:effectLst/>
          </p:spPr>
          <p:txBody>
            <a:bodyPr lIns="91440" tIns="0" rIns="91440" bIns="0" rtlCol="0" anchor="t"/>
            <a:lstStyle/>
            <a:p>
              <a:r>
                <a:rPr lang="zh-CN" altLang="en-US" sz="2400" b="1" dirty="0">
                  <a:solidFill>
                    <a:schemeClr val="tx1">
                      <a:lumMod val="65000"/>
                      <a:lumOff val="35000"/>
                    </a:schemeClr>
                  </a:solidFill>
                  <a:latin typeface="KaiTi" panose="02010609060101010101" pitchFamily="49" charset="-122"/>
                  <a:ea typeface="KaiTi" panose="02010609060101010101" pitchFamily="49" charset="-122"/>
                  <a:cs typeface="Arial" panose="020B0604020202020204" pitchFamily="34" charset="0"/>
                </a:rPr>
                <a:t>任务三</a:t>
              </a:r>
            </a:p>
          </p:txBody>
        </p:sp>
      </p:grpSp>
      <p:sp>
        <p:nvSpPr>
          <p:cNvPr id="20" name="e7d195523061f1c0"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hidden="1"/>
          <p:cNvSpPr txBox="1"/>
          <p:nvPr/>
        </p:nvSpPr>
        <p:spPr>
          <a:xfrm>
            <a:off x="-355600" y="1803400"/>
            <a:ext cx="293927" cy="1016000"/>
          </a:xfrm>
          <a:prstGeom prst="rect">
            <a:avLst/>
          </a:prstGeom>
          <a:noFill/>
        </p:spPr>
        <p:txBody>
          <a:bodyPr vert="wordArtVert" rtlCol="0">
            <a:spAutoFit/>
          </a:bodyPr>
          <a:lstStyle/>
          <a:p>
            <a:r>
              <a:rPr lang="en-US" altLang="zh-CN" sz="100"/>
              <a:t>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a:t>
            </a:r>
            <a:endParaRPr lang="zh-CN" altLang="en-US" sz="100"/>
          </a:p>
        </p:txBody>
      </p:sp>
    </p:spTree>
    <p:extLst>
      <p:ext uri="{BB962C8B-B14F-4D97-AF65-F5344CB8AC3E}">
        <p14:creationId xmlns:p14="http://schemas.microsoft.com/office/powerpoint/2010/main" val="2335608135"/>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0">
        <p15:prstTrans prst="pageCurlDouble"/>
      </p:transition>
    </mc:Choice>
    <mc:Fallback xmlns="">
      <p:transition spd="slow"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nodeType="with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dissolve">
                                      <p:cBhvr>
                                        <p:cTn id="7" dur="500"/>
                                        <p:tgtEl>
                                          <p:spTgt spid="8"/>
                                        </p:tgtEl>
                                      </p:cBhvr>
                                    </p:animEffect>
                                  </p:childTnLst>
                                </p:cTn>
                              </p:par>
                              <p:par>
                                <p:cTn id="8" presetID="9" presetClass="entr" presetSubtype="0" fill="hold" nodeType="withEffect">
                                  <p:stCondLst>
                                    <p:cond delay="250"/>
                                  </p:stCondLst>
                                  <p:childTnLst>
                                    <p:set>
                                      <p:cBhvr>
                                        <p:cTn id="9" dur="1" fill="hold">
                                          <p:stCondLst>
                                            <p:cond delay="0"/>
                                          </p:stCondLst>
                                        </p:cTn>
                                        <p:tgtEl>
                                          <p:spTgt spid="10"/>
                                        </p:tgtEl>
                                        <p:attrNameLst>
                                          <p:attrName>style.visibility</p:attrName>
                                        </p:attrNameLst>
                                      </p:cBhvr>
                                      <p:to>
                                        <p:strVal val="visible"/>
                                      </p:to>
                                    </p:set>
                                    <p:animEffect transition="in" filter="dissolve">
                                      <p:cBhvr>
                                        <p:cTn id="10" dur="500"/>
                                        <p:tgtEl>
                                          <p:spTgt spid="10"/>
                                        </p:tgtEl>
                                      </p:cBhvr>
                                    </p:animEffect>
                                  </p:childTnLst>
                                </p:cTn>
                              </p:par>
                              <p:par>
                                <p:cTn id="11" presetID="9" presetClass="entr" presetSubtype="0" fill="hold" nodeType="withEffect">
                                  <p:stCondLst>
                                    <p:cond delay="500"/>
                                  </p:stCondLst>
                                  <p:childTnLst>
                                    <p:set>
                                      <p:cBhvr>
                                        <p:cTn id="12" dur="1" fill="hold">
                                          <p:stCondLst>
                                            <p:cond delay="0"/>
                                          </p:stCondLst>
                                        </p:cTn>
                                        <p:tgtEl>
                                          <p:spTgt spid="16"/>
                                        </p:tgtEl>
                                        <p:attrNameLst>
                                          <p:attrName>style.visibility</p:attrName>
                                        </p:attrNameLst>
                                      </p:cBhvr>
                                      <p:to>
                                        <p:strVal val="visible"/>
                                      </p:to>
                                    </p:set>
                                    <p:animEffect transition="in" filter="dissolve">
                                      <p:cBhvr>
                                        <p:cTn id="13" dur="500"/>
                                        <p:tgtEl>
                                          <p:spTgt spid="16"/>
                                        </p:tgtEl>
                                      </p:cBhvr>
                                    </p:animEffect>
                                  </p:childTnLst>
                                </p:cTn>
                              </p:par>
                            </p:childTnLst>
                          </p:cTn>
                        </p:par>
                        <p:par>
                          <p:cTn id="14" fill="hold">
                            <p:stCondLst>
                              <p:cond delay="500"/>
                            </p:stCondLst>
                            <p:childTnLst>
                              <p:par>
                                <p:cTn id="15" presetID="22" presetClass="entr" presetSubtype="4" fill="hold" nodeType="afterEffect">
                                  <p:stCondLst>
                                    <p:cond delay="0"/>
                                  </p:stCondLst>
                                  <p:childTnLst>
                                    <p:set>
                                      <p:cBhvr>
                                        <p:cTn id="16" dur="1" fill="hold">
                                          <p:stCondLst>
                                            <p:cond delay="0"/>
                                          </p:stCondLst>
                                        </p:cTn>
                                        <p:tgtEl>
                                          <p:spTgt spid="38"/>
                                        </p:tgtEl>
                                        <p:attrNameLst>
                                          <p:attrName>style.visibility</p:attrName>
                                        </p:attrNameLst>
                                      </p:cBhvr>
                                      <p:to>
                                        <p:strVal val="visible"/>
                                      </p:to>
                                    </p:set>
                                    <p:animEffect transition="in" filter="wipe(down)">
                                      <p:cBhvr>
                                        <p:cTn id="17" dur="500"/>
                                        <p:tgtEl>
                                          <p:spTgt spid="38"/>
                                        </p:tgtEl>
                                      </p:cBhvr>
                                    </p:animEffect>
                                  </p:childTnLst>
                                </p:cTn>
                              </p:par>
                              <p:par>
                                <p:cTn id="18" presetID="22" presetClass="entr" presetSubtype="4" fill="hold" nodeType="withEffect">
                                  <p:stCondLst>
                                    <p:cond delay="0"/>
                                  </p:stCondLst>
                                  <p:childTnLst>
                                    <p:set>
                                      <p:cBhvr>
                                        <p:cTn id="19" dur="1" fill="hold">
                                          <p:stCondLst>
                                            <p:cond delay="0"/>
                                          </p:stCondLst>
                                        </p:cTn>
                                        <p:tgtEl>
                                          <p:spTgt spid="32"/>
                                        </p:tgtEl>
                                        <p:attrNameLst>
                                          <p:attrName>style.visibility</p:attrName>
                                        </p:attrNameLst>
                                      </p:cBhvr>
                                      <p:to>
                                        <p:strVal val="visible"/>
                                      </p:to>
                                    </p:set>
                                    <p:animEffect transition="in" filter="wipe(down)">
                                      <p:cBhvr>
                                        <p:cTn id="20" dur="500"/>
                                        <p:tgtEl>
                                          <p:spTgt spid="32"/>
                                        </p:tgtEl>
                                      </p:cBhvr>
                                    </p:animEffect>
                                  </p:childTnLst>
                                </p:cTn>
                              </p:par>
                              <p:par>
                                <p:cTn id="21" presetID="22" presetClass="entr" presetSubtype="1" fill="hold" nodeType="withEffect">
                                  <p:stCondLst>
                                    <p:cond delay="0"/>
                                  </p:stCondLst>
                                  <p:childTnLst>
                                    <p:set>
                                      <p:cBhvr>
                                        <p:cTn id="22" dur="1" fill="hold">
                                          <p:stCondLst>
                                            <p:cond delay="0"/>
                                          </p:stCondLst>
                                        </p:cTn>
                                        <p:tgtEl>
                                          <p:spTgt spid="46"/>
                                        </p:tgtEl>
                                        <p:attrNameLst>
                                          <p:attrName>style.visibility</p:attrName>
                                        </p:attrNameLst>
                                      </p:cBhvr>
                                      <p:to>
                                        <p:strVal val="visible"/>
                                      </p:to>
                                    </p:set>
                                    <p:animEffect transition="in" filter="wipe(up)">
                                      <p:cBhvr>
                                        <p:cTn id="23" dur="500"/>
                                        <p:tgtEl>
                                          <p:spTgt spid="46"/>
                                        </p:tgtEl>
                                      </p:cBhvr>
                                    </p:animEffect>
                                  </p:childTnLst>
                                </p:cTn>
                              </p:par>
                            </p:childTnLst>
                          </p:cTn>
                        </p:par>
                        <p:par>
                          <p:cTn id="24" fill="hold">
                            <p:stCondLst>
                              <p:cond delay="1000"/>
                            </p:stCondLst>
                            <p:childTnLst>
                              <p:par>
                                <p:cTn id="25" presetID="10" presetClass="entr" presetSubtype="0" fill="hold" grpId="0" nodeType="afterEffect">
                                  <p:stCondLst>
                                    <p:cond delay="0"/>
                                  </p:stCondLst>
                                  <p:childTnLst>
                                    <p:set>
                                      <p:cBhvr>
                                        <p:cTn id="26" dur="1" fill="hold">
                                          <p:stCondLst>
                                            <p:cond delay="0"/>
                                          </p:stCondLst>
                                        </p:cTn>
                                        <p:tgtEl>
                                          <p:spTgt spid="60"/>
                                        </p:tgtEl>
                                        <p:attrNameLst>
                                          <p:attrName>style.visibility</p:attrName>
                                        </p:attrNameLst>
                                      </p:cBhvr>
                                      <p:to>
                                        <p:strVal val="visible"/>
                                      </p:to>
                                    </p:set>
                                    <p:animEffect transition="in" filter="fade">
                                      <p:cBhvr>
                                        <p:cTn id="27" dur="500"/>
                                        <p:tgtEl>
                                          <p:spTgt spid="60"/>
                                        </p:tgtEl>
                                      </p:cBhvr>
                                    </p:animEffect>
                                  </p:childTnLst>
                                </p:cTn>
                              </p:par>
                              <p:par>
                                <p:cTn id="28" presetID="10" presetClass="entr" presetSubtype="0" fill="hold" grpId="0" nodeType="withEffect">
                                  <p:stCondLst>
                                    <p:cond delay="0"/>
                                  </p:stCondLst>
                                  <p:childTnLst>
                                    <p:set>
                                      <p:cBhvr>
                                        <p:cTn id="29" dur="1" fill="hold">
                                          <p:stCondLst>
                                            <p:cond delay="0"/>
                                          </p:stCondLst>
                                        </p:cTn>
                                        <p:tgtEl>
                                          <p:spTgt spid="61"/>
                                        </p:tgtEl>
                                        <p:attrNameLst>
                                          <p:attrName>style.visibility</p:attrName>
                                        </p:attrNameLst>
                                      </p:cBhvr>
                                      <p:to>
                                        <p:strVal val="visible"/>
                                      </p:to>
                                    </p:set>
                                    <p:animEffect transition="in" filter="fade">
                                      <p:cBhvr>
                                        <p:cTn id="30" dur="500"/>
                                        <p:tgtEl>
                                          <p:spTgt spid="61"/>
                                        </p:tgtEl>
                                      </p:cBhvr>
                                    </p:animEffect>
                                  </p:childTnLst>
                                </p:cTn>
                              </p:par>
                              <p:par>
                                <p:cTn id="31" presetID="10" presetClass="entr" presetSubtype="0" fill="hold" grpId="0" nodeType="withEffect">
                                  <p:stCondLst>
                                    <p:cond delay="0"/>
                                  </p:stCondLst>
                                  <p:childTnLst>
                                    <p:set>
                                      <p:cBhvr>
                                        <p:cTn id="32" dur="1" fill="hold">
                                          <p:stCondLst>
                                            <p:cond delay="0"/>
                                          </p:stCondLst>
                                        </p:cTn>
                                        <p:tgtEl>
                                          <p:spTgt spid="62"/>
                                        </p:tgtEl>
                                        <p:attrNameLst>
                                          <p:attrName>style.visibility</p:attrName>
                                        </p:attrNameLst>
                                      </p:cBhvr>
                                      <p:to>
                                        <p:strVal val="visible"/>
                                      </p:to>
                                    </p:set>
                                    <p:animEffect transition="in" filter="fade">
                                      <p:cBhvr>
                                        <p:cTn id="33" dur="500"/>
                                        <p:tgtEl>
                                          <p:spTgt spid="62"/>
                                        </p:tgtEl>
                                      </p:cBhvr>
                                    </p:animEffect>
                                  </p:childTnLst>
                                </p:cTn>
                              </p:par>
                            </p:childTnLst>
                          </p:cTn>
                        </p:par>
                        <p:par>
                          <p:cTn id="34" fill="hold">
                            <p:stCondLst>
                              <p:cond delay="1500"/>
                            </p:stCondLst>
                            <p:childTnLst>
                              <p:par>
                                <p:cTn id="35" presetID="10" presetClass="entr" presetSubtype="0" fill="hold" nodeType="afterEffect">
                                  <p:stCondLst>
                                    <p:cond delay="0"/>
                                  </p:stCondLst>
                                  <p:childTnLst>
                                    <p:set>
                                      <p:cBhvr>
                                        <p:cTn id="36" dur="1" fill="hold">
                                          <p:stCondLst>
                                            <p:cond delay="0"/>
                                          </p:stCondLst>
                                        </p:cTn>
                                        <p:tgtEl>
                                          <p:spTgt spid="79"/>
                                        </p:tgtEl>
                                        <p:attrNameLst>
                                          <p:attrName>style.visibility</p:attrName>
                                        </p:attrNameLst>
                                      </p:cBhvr>
                                      <p:to>
                                        <p:strVal val="visible"/>
                                      </p:to>
                                    </p:set>
                                    <p:animEffect transition="in" filter="fade">
                                      <p:cBhvr>
                                        <p:cTn id="37" dur="500"/>
                                        <p:tgtEl>
                                          <p:spTgt spid="79"/>
                                        </p:tgtEl>
                                      </p:cBhvr>
                                    </p:animEffect>
                                  </p:childTnLst>
                                </p:cTn>
                              </p:par>
                              <p:par>
                                <p:cTn id="38" presetID="10" presetClass="entr" presetSubtype="0" fill="hold" nodeType="withEffect">
                                  <p:stCondLst>
                                    <p:cond delay="0"/>
                                  </p:stCondLst>
                                  <p:childTnLst>
                                    <p:set>
                                      <p:cBhvr>
                                        <p:cTn id="39" dur="1" fill="hold">
                                          <p:stCondLst>
                                            <p:cond delay="0"/>
                                          </p:stCondLst>
                                        </p:cTn>
                                        <p:tgtEl>
                                          <p:spTgt spid="82"/>
                                        </p:tgtEl>
                                        <p:attrNameLst>
                                          <p:attrName>style.visibility</p:attrName>
                                        </p:attrNameLst>
                                      </p:cBhvr>
                                      <p:to>
                                        <p:strVal val="visible"/>
                                      </p:to>
                                    </p:set>
                                    <p:animEffect transition="in" filter="fade">
                                      <p:cBhvr>
                                        <p:cTn id="40" dur="500"/>
                                        <p:tgtEl>
                                          <p:spTgt spid="82"/>
                                        </p:tgtEl>
                                      </p:cBhvr>
                                    </p:animEffect>
                                  </p:childTnLst>
                                </p:cTn>
                              </p:par>
                              <p:par>
                                <p:cTn id="41" presetID="10" presetClass="entr" presetSubtype="0" fill="hold" nodeType="withEffect">
                                  <p:stCondLst>
                                    <p:cond delay="0"/>
                                  </p:stCondLst>
                                  <p:childTnLst>
                                    <p:set>
                                      <p:cBhvr>
                                        <p:cTn id="42" dur="1" fill="hold">
                                          <p:stCondLst>
                                            <p:cond delay="0"/>
                                          </p:stCondLst>
                                        </p:cTn>
                                        <p:tgtEl>
                                          <p:spTgt spid="85"/>
                                        </p:tgtEl>
                                        <p:attrNameLst>
                                          <p:attrName>style.visibility</p:attrName>
                                        </p:attrNameLst>
                                      </p:cBhvr>
                                      <p:to>
                                        <p:strVal val="visible"/>
                                      </p:to>
                                    </p:set>
                                    <p:animEffect transition="in" filter="fade">
                                      <p:cBhvr>
                                        <p:cTn id="43" dur="500"/>
                                        <p:tgtEl>
                                          <p:spTgt spid="8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0" grpId="0" bldLvl="0" animBg="1"/>
      <p:bldP spid="61" grpId="0" bldLvl="0" animBg="1"/>
      <p:bldP spid="62" grpId="0" bldLvl="0" animBg="1"/>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矩形 8"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549157" y="-975631"/>
            <a:ext cx="583096" cy="838080"/>
          </a:xfrm>
          <a:prstGeom prst="rect">
            <a:avLst/>
          </a:prstGeom>
          <a:solidFill>
            <a:srgbClr val="365B7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 name="矩形 9"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1132253" y="-975631"/>
            <a:ext cx="583096" cy="838080"/>
          </a:xfrm>
          <a:prstGeom prst="rect">
            <a:avLst/>
          </a:prstGeom>
          <a:solidFill>
            <a:srgbClr val="96648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 name="矩形 10"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1715349" y="-975631"/>
            <a:ext cx="583096" cy="838080"/>
          </a:xfrm>
          <a:prstGeom prst="rect">
            <a:avLst/>
          </a:prstGeom>
          <a:solidFill>
            <a:srgbClr val="D06F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 name="矩形 11"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2298446" y="-975631"/>
            <a:ext cx="583096" cy="838080"/>
          </a:xfrm>
          <a:prstGeom prst="rect">
            <a:avLst/>
          </a:prstGeom>
          <a:solidFill>
            <a:srgbClr val="F779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 name="矩形 12"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2881542" y="-975631"/>
            <a:ext cx="583096" cy="838080"/>
          </a:xfrm>
          <a:prstGeom prst="rect">
            <a:avLst/>
          </a:prstGeom>
          <a:solidFill>
            <a:srgbClr val="F8AD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 name="椭圆 13"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4386271" y="1413079"/>
            <a:ext cx="2919766" cy="2919766"/>
          </a:xfrm>
          <a:prstGeom prst="ellipse">
            <a:avLst/>
          </a:prstGeom>
          <a:solidFill>
            <a:schemeClr val="bg1">
              <a:lumMod val="75000"/>
            </a:schemeClr>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 name="椭圆 6" descr="e7d195523061f1c0deeec63e560781cfd59afb0ea006f2a87ABB68BF51EA6619813959095094C18C62A12F549504892A4AAA8C1554C6663626E05CA27F281A14E6983772AFC3FB97135759321DEA3D709AACD122C08E6ED1C77BAD4A88EF4CD28A80260D8F97957F436F83C1F553EF0169027D0DBFA7A77088E1513DBDFC101C4B4DFF310B01A5021663E46B6BC2AAB5"/>
          <p:cNvSpPr>
            <a:spLocks noChangeAspect="1"/>
          </p:cNvSpPr>
          <p:nvPr/>
        </p:nvSpPr>
        <p:spPr>
          <a:xfrm>
            <a:off x="4856224" y="1413080"/>
            <a:ext cx="2919766" cy="2919766"/>
          </a:xfrm>
          <a:prstGeom prst="ellipse">
            <a:avLst/>
          </a:prstGeom>
          <a:gradFill>
            <a:gsLst>
              <a:gs pos="0">
                <a:schemeClr val="bg1"/>
              </a:gs>
              <a:gs pos="100000">
                <a:srgbClr val="C7C7C7"/>
              </a:gs>
            </a:gsLst>
            <a:lin ang="13200000" scaled="0"/>
          </a:gradFill>
          <a:ln w="22225">
            <a:solidFill>
              <a:schemeClr val="bg1"/>
            </a:solidFill>
          </a:ln>
          <a:effectLst>
            <a:outerShdw blurRad="393700" dist="1270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4400" b="1" dirty="0">
                <a:solidFill>
                  <a:schemeClr val="tx1"/>
                </a:solidFill>
                <a:latin typeface="黑体" panose="02010609060101010101" pitchFamily="49" charset="-122"/>
                <a:ea typeface="黑体" panose="02010609060101010101" pitchFamily="49" charset="-122"/>
              </a:rPr>
              <a:t>项目一</a:t>
            </a:r>
          </a:p>
        </p:txBody>
      </p:sp>
      <p:grpSp>
        <p:nvGrpSpPr>
          <p:cNvPr id="3" name="组合 2"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GrpSpPr/>
          <p:nvPr/>
        </p:nvGrpSpPr>
        <p:grpSpPr>
          <a:xfrm>
            <a:off x="4856224" y="787788"/>
            <a:ext cx="1331077" cy="1331077"/>
            <a:chOff x="4856224" y="787788"/>
            <a:chExt cx="1331077" cy="1331077"/>
          </a:xfrm>
        </p:grpSpPr>
        <p:sp>
          <p:nvSpPr>
            <p:cNvPr id="8" name="椭圆 7"/>
            <p:cNvSpPr/>
            <p:nvPr/>
          </p:nvSpPr>
          <p:spPr>
            <a:xfrm>
              <a:off x="4856224" y="787788"/>
              <a:ext cx="1331077" cy="1331077"/>
            </a:xfrm>
            <a:prstGeom prst="ellipse">
              <a:avLst/>
            </a:prstGeom>
            <a:solidFill>
              <a:srgbClr val="365B7C"/>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 name="Freeform 48"/>
            <p:cNvSpPr>
              <a:spLocks noEditPoints="1"/>
            </p:cNvSpPr>
            <p:nvPr/>
          </p:nvSpPr>
          <p:spPr bwMode="auto">
            <a:xfrm>
              <a:off x="5242864" y="1146117"/>
              <a:ext cx="557795" cy="533920"/>
            </a:xfrm>
            <a:custGeom>
              <a:avLst/>
              <a:gdLst>
                <a:gd name="T0" fmla="*/ 419 w 628"/>
                <a:gd name="T1" fmla="*/ 232 h 600"/>
                <a:gd name="T2" fmla="*/ 411 w 628"/>
                <a:gd name="T3" fmla="*/ 249 h 600"/>
                <a:gd name="T4" fmla="*/ 408 w 628"/>
                <a:gd name="T5" fmla="*/ 261 h 600"/>
                <a:gd name="T6" fmla="*/ 409 w 628"/>
                <a:gd name="T7" fmla="*/ 283 h 600"/>
                <a:gd name="T8" fmla="*/ 417 w 628"/>
                <a:gd name="T9" fmla="*/ 304 h 600"/>
                <a:gd name="T10" fmla="*/ 424 w 628"/>
                <a:gd name="T11" fmla="*/ 315 h 600"/>
                <a:gd name="T12" fmla="*/ 441 w 628"/>
                <a:gd name="T13" fmla="*/ 330 h 600"/>
                <a:gd name="T14" fmla="*/ 453 w 628"/>
                <a:gd name="T15" fmla="*/ 335 h 600"/>
                <a:gd name="T16" fmla="*/ 478 w 628"/>
                <a:gd name="T17" fmla="*/ 200 h 600"/>
                <a:gd name="T18" fmla="*/ 449 w 628"/>
                <a:gd name="T19" fmla="*/ 206 h 600"/>
                <a:gd name="T20" fmla="*/ 433 w 628"/>
                <a:gd name="T21" fmla="*/ 216 h 600"/>
                <a:gd name="T22" fmla="*/ 425 w 628"/>
                <a:gd name="T23" fmla="*/ 224 h 600"/>
                <a:gd name="T24" fmla="*/ 384 w 628"/>
                <a:gd name="T25" fmla="*/ 70 h 600"/>
                <a:gd name="T26" fmla="*/ 314 w 628"/>
                <a:gd name="T27" fmla="*/ 140 h 600"/>
                <a:gd name="T28" fmla="*/ 379 w 628"/>
                <a:gd name="T29" fmla="*/ 283 h 600"/>
                <a:gd name="T30" fmla="*/ 379 w 628"/>
                <a:gd name="T31" fmla="*/ 254 h 600"/>
                <a:gd name="T32" fmla="*/ 359 w 628"/>
                <a:gd name="T33" fmla="*/ 154 h 600"/>
                <a:gd name="T34" fmla="*/ 250 w 628"/>
                <a:gd name="T35" fmla="*/ 270 h 600"/>
                <a:gd name="T36" fmla="*/ 314 w 628"/>
                <a:gd name="T37" fmla="*/ 396 h 600"/>
                <a:gd name="T38" fmla="*/ 282 w 628"/>
                <a:gd name="T39" fmla="*/ 400 h 600"/>
                <a:gd name="T40" fmla="*/ 267 w 628"/>
                <a:gd name="T41" fmla="*/ 382 h 600"/>
                <a:gd name="T42" fmla="*/ 257 w 628"/>
                <a:gd name="T43" fmla="*/ 374 h 600"/>
                <a:gd name="T44" fmla="*/ 214 w 628"/>
                <a:gd name="T45" fmla="*/ 356 h 600"/>
                <a:gd name="T46" fmla="*/ 195 w 628"/>
                <a:gd name="T47" fmla="*/ 354 h 600"/>
                <a:gd name="T48" fmla="*/ 0 w 628"/>
                <a:gd name="T49" fmla="*/ 600 h 600"/>
                <a:gd name="T50" fmla="*/ 83 w 628"/>
                <a:gd name="T51" fmla="*/ 454 h 600"/>
                <a:gd name="T52" fmla="*/ 216 w 628"/>
                <a:gd name="T53" fmla="*/ 454 h 600"/>
                <a:gd name="T54" fmla="*/ 301 w 628"/>
                <a:gd name="T55" fmla="*/ 600 h 600"/>
                <a:gd name="T56" fmla="*/ 282 w 628"/>
                <a:gd name="T57" fmla="*/ 400 h 600"/>
                <a:gd name="T58" fmla="*/ 433 w 628"/>
                <a:gd name="T59" fmla="*/ 354 h 600"/>
                <a:gd name="T60" fmla="*/ 413 w 628"/>
                <a:gd name="T61" fmla="*/ 356 h 600"/>
                <a:gd name="T62" fmla="*/ 361 w 628"/>
                <a:gd name="T63" fmla="*/ 382 h 600"/>
                <a:gd name="T64" fmla="*/ 353 w 628"/>
                <a:gd name="T65" fmla="*/ 391 h 600"/>
                <a:gd name="T66" fmla="*/ 389 w 628"/>
                <a:gd name="T67" fmla="*/ 600 h 600"/>
                <a:gd name="T68" fmla="*/ 410 w 628"/>
                <a:gd name="T69" fmla="*/ 600 h 600"/>
                <a:gd name="T70" fmla="*/ 564 w 628"/>
                <a:gd name="T71" fmla="*/ 454 h 600"/>
                <a:gd name="T72" fmla="*/ 628 w 628"/>
                <a:gd name="T73" fmla="*/ 460 h 600"/>
                <a:gd name="T74" fmla="*/ 151 w 628"/>
                <a:gd name="T75" fmla="*/ 340 h 600"/>
                <a:gd name="T76" fmla="*/ 186 w 628"/>
                <a:gd name="T77" fmla="*/ 330 h 600"/>
                <a:gd name="T78" fmla="*/ 196 w 628"/>
                <a:gd name="T79" fmla="*/ 323 h 600"/>
                <a:gd name="T80" fmla="*/ 216 w 628"/>
                <a:gd name="T81" fmla="*/ 295 h 600"/>
                <a:gd name="T82" fmla="*/ 219 w 628"/>
                <a:gd name="T83" fmla="*/ 281 h 600"/>
                <a:gd name="T84" fmla="*/ 219 w 628"/>
                <a:gd name="T85" fmla="*/ 258 h 600"/>
                <a:gd name="T86" fmla="*/ 214 w 628"/>
                <a:gd name="T87" fmla="*/ 241 h 600"/>
                <a:gd name="T88" fmla="*/ 208 w 628"/>
                <a:gd name="T89" fmla="*/ 231 h 600"/>
                <a:gd name="T90" fmla="*/ 195 w 628"/>
                <a:gd name="T91" fmla="*/ 217 h 600"/>
                <a:gd name="T92" fmla="*/ 186 w 628"/>
                <a:gd name="T93" fmla="*/ 210 h 600"/>
                <a:gd name="T94" fmla="*/ 151 w 628"/>
                <a:gd name="T95" fmla="*/ 200 h 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28" h="600">
                  <a:moveTo>
                    <a:pt x="425" y="224"/>
                  </a:moveTo>
                  <a:cubicBezTo>
                    <a:pt x="423" y="226"/>
                    <a:pt x="421" y="229"/>
                    <a:pt x="420" y="231"/>
                  </a:cubicBezTo>
                  <a:cubicBezTo>
                    <a:pt x="419" y="231"/>
                    <a:pt x="419" y="232"/>
                    <a:pt x="419" y="232"/>
                  </a:cubicBezTo>
                  <a:cubicBezTo>
                    <a:pt x="418" y="234"/>
                    <a:pt x="416" y="236"/>
                    <a:pt x="415" y="239"/>
                  </a:cubicBezTo>
                  <a:cubicBezTo>
                    <a:pt x="415" y="240"/>
                    <a:pt x="414" y="240"/>
                    <a:pt x="414" y="241"/>
                  </a:cubicBezTo>
                  <a:cubicBezTo>
                    <a:pt x="413" y="244"/>
                    <a:pt x="412" y="246"/>
                    <a:pt x="411" y="249"/>
                  </a:cubicBezTo>
                  <a:cubicBezTo>
                    <a:pt x="411" y="249"/>
                    <a:pt x="411" y="250"/>
                    <a:pt x="411" y="250"/>
                  </a:cubicBezTo>
                  <a:cubicBezTo>
                    <a:pt x="410" y="253"/>
                    <a:pt x="409" y="255"/>
                    <a:pt x="409" y="258"/>
                  </a:cubicBezTo>
                  <a:cubicBezTo>
                    <a:pt x="409" y="259"/>
                    <a:pt x="409" y="260"/>
                    <a:pt x="408" y="261"/>
                  </a:cubicBezTo>
                  <a:cubicBezTo>
                    <a:pt x="408" y="264"/>
                    <a:pt x="408" y="267"/>
                    <a:pt x="408" y="270"/>
                  </a:cubicBezTo>
                  <a:cubicBezTo>
                    <a:pt x="408" y="274"/>
                    <a:pt x="408" y="278"/>
                    <a:pt x="409" y="281"/>
                  </a:cubicBezTo>
                  <a:cubicBezTo>
                    <a:pt x="409" y="282"/>
                    <a:pt x="409" y="283"/>
                    <a:pt x="409" y="283"/>
                  </a:cubicBezTo>
                  <a:cubicBezTo>
                    <a:pt x="410" y="287"/>
                    <a:pt x="411" y="290"/>
                    <a:pt x="412" y="293"/>
                  </a:cubicBezTo>
                  <a:cubicBezTo>
                    <a:pt x="412" y="294"/>
                    <a:pt x="412" y="294"/>
                    <a:pt x="412" y="295"/>
                  </a:cubicBezTo>
                  <a:cubicBezTo>
                    <a:pt x="414" y="298"/>
                    <a:pt x="415" y="301"/>
                    <a:pt x="417" y="304"/>
                  </a:cubicBezTo>
                  <a:cubicBezTo>
                    <a:pt x="417" y="305"/>
                    <a:pt x="417" y="305"/>
                    <a:pt x="418" y="306"/>
                  </a:cubicBezTo>
                  <a:cubicBezTo>
                    <a:pt x="420" y="309"/>
                    <a:pt x="422" y="312"/>
                    <a:pt x="424" y="315"/>
                  </a:cubicBezTo>
                  <a:cubicBezTo>
                    <a:pt x="424" y="315"/>
                    <a:pt x="424" y="315"/>
                    <a:pt x="424" y="315"/>
                  </a:cubicBezTo>
                  <a:cubicBezTo>
                    <a:pt x="427" y="318"/>
                    <a:pt x="429" y="320"/>
                    <a:pt x="432" y="323"/>
                  </a:cubicBezTo>
                  <a:cubicBezTo>
                    <a:pt x="432" y="323"/>
                    <a:pt x="432" y="323"/>
                    <a:pt x="432" y="323"/>
                  </a:cubicBezTo>
                  <a:cubicBezTo>
                    <a:pt x="435" y="326"/>
                    <a:pt x="438" y="328"/>
                    <a:pt x="441" y="330"/>
                  </a:cubicBezTo>
                  <a:cubicBezTo>
                    <a:pt x="442" y="330"/>
                    <a:pt x="442" y="330"/>
                    <a:pt x="442" y="330"/>
                  </a:cubicBezTo>
                  <a:cubicBezTo>
                    <a:pt x="446" y="332"/>
                    <a:pt x="449" y="334"/>
                    <a:pt x="452" y="335"/>
                  </a:cubicBezTo>
                  <a:cubicBezTo>
                    <a:pt x="453" y="335"/>
                    <a:pt x="453" y="335"/>
                    <a:pt x="453" y="335"/>
                  </a:cubicBezTo>
                  <a:cubicBezTo>
                    <a:pt x="461" y="338"/>
                    <a:pt x="469" y="340"/>
                    <a:pt x="478" y="340"/>
                  </a:cubicBezTo>
                  <a:cubicBezTo>
                    <a:pt x="516" y="340"/>
                    <a:pt x="547" y="309"/>
                    <a:pt x="547" y="270"/>
                  </a:cubicBezTo>
                  <a:cubicBezTo>
                    <a:pt x="547" y="231"/>
                    <a:pt x="516" y="200"/>
                    <a:pt x="478" y="200"/>
                  </a:cubicBezTo>
                  <a:cubicBezTo>
                    <a:pt x="468" y="200"/>
                    <a:pt x="458" y="202"/>
                    <a:pt x="450" y="206"/>
                  </a:cubicBezTo>
                  <a:cubicBezTo>
                    <a:pt x="450" y="206"/>
                    <a:pt x="450" y="206"/>
                    <a:pt x="450" y="206"/>
                  </a:cubicBezTo>
                  <a:cubicBezTo>
                    <a:pt x="449" y="206"/>
                    <a:pt x="449" y="206"/>
                    <a:pt x="449" y="206"/>
                  </a:cubicBezTo>
                  <a:cubicBezTo>
                    <a:pt x="446" y="208"/>
                    <a:pt x="444" y="209"/>
                    <a:pt x="442" y="210"/>
                  </a:cubicBezTo>
                  <a:cubicBezTo>
                    <a:pt x="441" y="210"/>
                    <a:pt x="441" y="211"/>
                    <a:pt x="440" y="211"/>
                  </a:cubicBezTo>
                  <a:cubicBezTo>
                    <a:pt x="438" y="213"/>
                    <a:pt x="435" y="215"/>
                    <a:pt x="433" y="216"/>
                  </a:cubicBezTo>
                  <a:cubicBezTo>
                    <a:pt x="433" y="217"/>
                    <a:pt x="432" y="217"/>
                    <a:pt x="432" y="217"/>
                  </a:cubicBezTo>
                  <a:cubicBezTo>
                    <a:pt x="430" y="219"/>
                    <a:pt x="428" y="221"/>
                    <a:pt x="426" y="223"/>
                  </a:cubicBezTo>
                  <a:cubicBezTo>
                    <a:pt x="426" y="223"/>
                    <a:pt x="425" y="224"/>
                    <a:pt x="425" y="224"/>
                  </a:cubicBezTo>
                  <a:close/>
                  <a:moveTo>
                    <a:pt x="314" y="140"/>
                  </a:moveTo>
                  <a:lnTo>
                    <a:pt x="314" y="140"/>
                  </a:lnTo>
                  <a:cubicBezTo>
                    <a:pt x="353" y="140"/>
                    <a:pt x="384" y="108"/>
                    <a:pt x="384" y="70"/>
                  </a:cubicBezTo>
                  <a:cubicBezTo>
                    <a:pt x="384" y="31"/>
                    <a:pt x="353" y="0"/>
                    <a:pt x="314" y="0"/>
                  </a:cubicBezTo>
                  <a:cubicBezTo>
                    <a:pt x="275" y="0"/>
                    <a:pt x="244" y="31"/>
                    <a:pt x="244" y="70"/>
                  </a:cubicBezTo>
                  <a:cubicBezTo>
                    <a:pt x="244" y="108"/>
                    <a:pt x="275" y="140"/>
                    <a:pt x="314" y="140"/>
                  </a:cubicBezTo>
                  <a:close/>
                  <a:moveTo>
                    <a:pt x="379" y="336"/>
                  </a:moveTo>
                  <a:lnTo>
                    <a:pt x="379" y="336"/>
                  </a:lnTo>
                  <a:lnTo>
                    <a:pt x="379" y="283"/>
                  </a:lnTo>
                  <a:cubicBezTo>
                    <a:pt x="379" y="279"/>
                    <a:pt x="378" y="274"/>
                    <a:pt x="378" y="270"/>
                  </a:cubicBezTo>
                  <a:cubicBezTo>
                    <a:pt x="378" y="266"/>
                    <a:pt x="379" y="262"/>
                    <a:pt x="379" y="257"/>
                  </a:cubicBezTo>
                  <a:lnTo>
                    <a:pt x="379" y="254"/>
                  </a:lnTo>
                  <a:lnTo>
                    <a:pt x="380" y="254"/>
                  </a:lnTo>
                  <a:cubicBezTo>
                    <a:pt x="385" y="223"/>
                    <a:pt x="404" y="197"/>
                    <a:pt x="431" y="183"/>
                  </a:cubicBezTo>
                  <a:cubicBezTo>
                    <a:pt x="412" y="165"/>
                    <a:pt x="387" y="154"/>
                    <a:pt x="359" y="154"/>
                  </a:cubicBezTo>
                  <a:lnTo>
                    <a:pt x="269" y="154"/>
                  </a:lnTo>
                  <a:cubicBezTo>
                    <a:pt x="241" y="154"/>
                    <a:pt x="216" y="165"/>
                    <a:pt x="197" y="183"/>
                  </a:cubicBezTo>
                  <a:cubicBezTo>
                    <a:pt x="228" y="199"/>
                    <a:pt x="250" y="232"/>
                    <a:pt x="250" y="270"/>
                  </a:cubicBezTo>
                  <a:cubicBezTo>
                    <a:pt x="250" y="278"/>
                    <a:pt x="249" y="285"/>
                    <a:pt x="247" y="293"/>
                  </a:cubicBezTo>
                  <a:lnTo>
                    <a:pt x="247" y="335"/>
                  </a:lnTo>
                  <a:cubicBezTo>
                    <a:pt x="276" y="347"/>
                    <a:pt x="299" y="369"/>
                    <a:pt x="314" y="396"/>
                  </a:cubicBezTo>
                  <a:cubicBezTo>
                    <a:pt x="328" y="369"/>
                    <a:pt x="352" y="348"/>
                    <a:pt x="379" y="336"/>
                  </a:cubicBezTo>
                  <a:close/>
                  <a:moveTo>
                    <a:pt x="282" y="400"/>
                  </a:moveTo>
                  <a:lnTo>
                    <a:pt x="282" y="400"/>
                  </a:lnTo>
                  <a:cubicBezTo>
                    <a:pt x="280" y="397"/>
                    <a:pt x="278" y="394"/>
                    <a:pt x="275" y="391"/>
                  </a:cubicBezTo>
                  <a:cubicBezTo>
                    <a:pt x="275" y="390"/>
                    <a:pt x="274" y="390"/>
                    <a:pt x="274" y="390"/>
                  </a:cubicBezTo>
                  <a:cubicBezTo>
                    <a:pt x="272" y="387"/>
                    <a:pt x="270" y="385"/>
                    <a:pt x="267" y="382"/>
                  </a:cubicBezTo>
                  <a:cubicBezTo>
                    <a:pt x="267" y="382"/>
                    <a:pt x="266" y="382"/>
                    <a:pt x="266" y="381"/>
                  </a:cubicBezTo>
                  <a:cubicBezTo>
                    <a:pt x="263" y="379"/>
                    <a:pt x="261" y="377"/>
                    <a:pt x="258" y="375"/>
                  </a:cubicBezTo>
                  <a:cubicBezTo>
                    <a:pt x="257" y="374"/>
                    <a:pt x="257" y="374"/>
                    <a:pt x="257" y="374"/>
                  </a:cubicBezTo>
                  <a:cubicBezTo>
                    <a:pt x="247" y="367"/>
                    <a:pt x="237" y="362"/>
                    <a:pt x="225" y="359"/>
                  </a:cubicBezTo>
                  <a:cubicBezTo>
                    <a:pt x="223" y="358"/>
                    <a:pt x="220" y="357"/>
                    <a:pt x="218" y="357"/>
                  </a:cubicBezTo>
                  <a:cubicBezTo>
                    <a:pt x="217" y="356"/>
                    <a:pt x="215" y="356"/>
                    <a:pt x="214" y="356"/>
                  </a:cubicBezTo>
                  <a:cubicBezTo>
                    <a:pt x="212" y="356"/>
                    <a:pt x="210" y="355"/>
                    <a:pt x="208" y="355"/>
                  </a:cubicBezTo>
                  <a:cubicBezTo>
                    <a:pt x="207" y="355"/>
                    <a:pt x="206" y="355"/>
                    <a:pt x="205" y="355"/>
                  </a:cubicBezTo>
                  <a:cubicBezTo>
                    <a:pt x="202" y="354"/>
                    <a:pt x="199" y="354"/>
                    <a:pt x="195" y="354"/>
                  </a:cubicBezTo>
                  <a:lnTo>
                    <a:pt x="105" y="354"/>
                  </a:lnTo>
                  <a:cubicBezTo>
                    <a:pt x="47" y="354"/>
                    <a:pt x="0" y="401"/>
                    <a:pt x="0" y="460"/>
                  </a:cubicBezTo>
                  <a:lnTo>
                    <a:pt x="0" y="600"/>
                  </a:lnTo>
                  <a:lnTo>
                    <a:pt x="62" y="600"/>
                  </a:lnTo>
                  <a:lnTo>
                    <a:pt x="62" y="454"/>
                  </a:lnTo>
                  <a:lnTo>
                    <a:pt x="83" y="454"/>
                  </a:lnTo>
                  <a:lnTo>
                    <a:pt x="83" y="600"/>
                  </a:lnTo>
                  <a:lnTo>
                    <a:pt x="216" y="600"/>
                  </a:lnTo>
                  <a:lnTo>
                    <a:pt x="216" y="454"/>
                  </a:lnTo>
                  <a:lnTo>
                    <a:pt x="237" y="454"/>
                  </a:lnTo>
                  <a:lnTo>
                    <a:pt x="237" y="600"/>
                  </a:lnTo>
                  <a:lnTo>
                    <a:pt x="301" y="600"/>
                  </a:lnTo>
                  <a:lnTo>
                    <a:pt x="301" y="460"/>
                  </a:lnTo>
                  <a:cubicBezTo>
                    <a:pt x="301" y="437"/>
                    <a:pt x="294" y="417"/>
                    <a:pt x="282" y="400"/>
                  </a:cubicBezTo>
                  <a:cubicBezTo>
                    <a:pt x="282" y="400"/>
                    <a:pt x="282" y="400"/>
                    <a:pt x="282" y="400"/>
                  </a:cubicBezTo>
                  <a:close/>
                  <a:moveTo>
                    <a:pt x="523" y="354"/>
                  </a:moveTo>
                  <a:lnTo>
                    <a:pt x="523" y="354"/>
                  </a:lnTo>
                  <a:lnTo>
                    <a:pt x="433" y="354"/>
                  </a:lnTo>
                  <a:cubicBezTo>
                    <a:pt x="429" y="354"/>
                    <a:pt x="426" y="354"/>
                    <a:pt x="423" y="355"/>
                  </a:cubicBezTo>
                  <a:cubicBezTo>
                    <a:pt x="422" y="355"/>
                    <a:pt x="421" y="355"/>
                    <a:pt x="420" y="355"/>
                  </a:cubicBezTo>
                  <a:cubicBezTo>
                    <a:pt x="418" y="355"/>
                    <a:pt x="415" y="356"/>
                    <a:pt x="413" y="356"/>
                  </a:cubicBezTo>
                  <a:cubicBezTo>
                    <a:pt x="412" y="356"/>
                    <a:pt x="411" y="356"/>
                    <a:pt x="410" y="357"/>
                  </a:cubicBezTo>
                  <a:cubicBezTo>
                    <a:pt x="408" y="357"/>
                    <a:pt x="405" y="358"/>
                    <a:pt x="403" y="358"/>
                  </a:cubicBezTo>
                  <a:cubicBezTo>
                    <a:pt x="387" y="363"/>
                    <a:pt x="373" y="371"/>
                    <a:pt x="361" y="382"/>
                  </a:cubicBezTo>
                  <a:cubicBezTo>
                    <a:pt x="361" y="382"/>
                    <a:pt x="361" y="382"/>
                    <a:pt x="361" y="383"/>
                  </a:cubicBezTo>
                  <a:cubicBezTo>
                    <a:pt x="358" y="385"/>
                    <a:pt x="356" y="388"/>
                    <a:pt x="353" y="390"/>
                  </a:cubicBezTo>
                  <a:cubicBezTo>
                    <a:pt x="353" y="390"/>
                    <a:pt x="353" y="391"/>
                    <a:pt x="353" y="391"/>
                  </a:cubicBezTo>
                  <a:cubicBezTo>
                    <a:pt x="337" y="409"/>
                    <a:pt x="327" y="433"/>
                    <a:pt x="327" y="460"/>
                  </a:cubicBezTo>
                  <a:lnTo>
                    <a:pt x="327" y="600"/>
                  </a:lnTo>
                  <a:lnTo>
                    <a:pt x="389" y="600"/>
                  </a:lnTo>
                  <a:lnTo>
                    <a:pt x="389" y="454"/>
                  </a:lnTo>
                  <a:lnTo>
                    <a:pt x="410" y="454"/>
                  </a:lnTo>
                  <a:lnTo>
                    <a:pt x="410" y="600"/>
                  </a:lnTo>
                  <a:lnTo>
                    <a:pt x="543" y="600"/>
                  </a:lnTo>
                  <a:lnTo>
                    <a:pt x="543" y="454"/>
                  </a:lnTo>
                  <a:lnTo>
                    <a:pt x="564" y="454"/>
                  </a:lnTo>
                  <a:lnTo>
                    <a:pt x="564" y="600"/>
                  </a:lnTo>
                  <a:lnTo>
                    <a:pt x="628" y="600"/>
                  </a:lnTo>
                  <a:lnTo>
                    <a:pt x="628" y="460"/>
                  </a:lnTo>
                  <a:cubicBezTo>
                    <a:pt x="628" y="401"/>
                    <a:pt x="581" y="354"/>
                    <a:pt x="523" y="354"/>
                  </a:cubicBezTo>
                  <a:close/>
                  <a:moveTo>
                    <a:pt x="151" y="340"/>
                  </a:moveTo>
                  <a:lnTo>
                    <a:pt x="151" y="340"/>
                  </a:lnTo>
                  <a:cubicBezTo>
                    <a:pt x="159" y="340"/>
                    <a:pt x="167" y="338"/>
                    <a:pt x="175" y="335"/>
                  </a:cubicBezTo>
                  <a:cubicBezTo>
                    <a:pt x="175" y="335"/>
                    <a:pt x="175" y="335"/>
                    <a:pt x="176" y="335"/>
                  </a:cubicBezTo>
                  <a:cubicBezTo>
                    <a:pt x="179" y="334"/>
                    <a:pt x="183" y="332"/>
                    <a:pt x="186" y="330"/>
                  </a:cubicBezTo>
                  <a:cubicBezTo>
                    <a:pt x="186" y="330"/>
                    <a:pt x="186" y="330"/>
                    <a:pt x="186" y="330"/>
                  </a:cubicBezTo>
                  <a:cubicBezTo>
                    <a:pt x="190" y="328"/>
                    <a:pt x="193" y="326"/>
                    <a:pt x="196" y="323"/>
                  </a:cubicBezTo>
                  <a:cubicBezTo>
                    <a:pt x="196" y="323"/>
                    <a:pt x="196" y="323"/>
                    <a:pt x="196" y="323"/>
                  </a:cubicBezTo>
                  <a:cubicBezTo>
                    <a:pt x="202" y="318"/>
                    <a:pt x="206" y="312"/>
                    <a:pt x="210" y="306"/>
                  </a:cubicBezTo>
                  <a:cubicBezTo>
                    <a:pt x="211" y="305"/>
                    <a:pt x="211" y="305"/>
                    <a:pt x="211" y="304"/>
                  </a:cubicBezTo>
                  <a:cubicBezTo>
                    <a:pt x="213" y="301"/>
                    <a:pt x="214" y="298"/>
                    <a:pt x="216" y="295"/>
                  </a:cubicBezTo>
                  <a:cubicBezTo>
                    <a:pt x="216" y="294"/>
                    <a:pt x="216" y="294"/>
                    <a:pt x="216" y="293"/>
                  </a:cubicBezTo>
                  <a:cubicBezTo>
                    <a:pt x="217" y="290"/>
                    <a:pt x="218" y="287"/>
                    <a:pt x="219" y="283"/>
                  </a:cubicBezTo>
                  <a:cubicBezTo>
                    <a:pt x="219" y="282"/>
                    <a:pt x="219" y="282"/>
                    <a:pt x="219" y="281"/>
                  </a:cubicBezTo>
                  <a:cubicBezTo>
                    <a:pt x="220" y="278"/>
                    <a:pt x="220" y="274"/>
                    <a:pt x="220" y="270"/>
                  </a:cubicBezTo>
                  <a:cubicBezTo>
                    <a:pt x="220" y="267"/>
                    <a:pt x="220" y="264"/>
                    <a:pt x="220" y="261"/>
                  </a:cubicBezTo>
                  <a:cubicBezTo>
                    <a:pt x="219" y="260"/>
                    <a:pt x="219" y="259"/>
                    <a:pt x="219" y="258"/>
                  </a:cubicBezTo>
                  <a:cubicBezTo>
                    <a:pt x="219" y="255"/>
                    <a:pt x="218" y="252"/>
                    <a:pt x="217" y="250"/>
                  </a:cubicBezTo>
                  <a:cubicBezTo>
                    <a:pt x="217" y="249"/>
                    <a:pt x="217" y="249"/>
                    <a:pt x="217" y="249"/>
                  </a:cubicBezTo>
                  <a:cubicBezTo>
                    <a:pt x="216" y="246"/>
                    <a:pt x="215" y="244"/>
                    <a:pt x="214" y="241"/>
                  </a:cubicBezTo>
                  <a:cubicBezTo>
                    <a:pt x="214" y="240"/>
                    <a:pt x="213" y="240"/>
                    <a:pt x="213" y="239"/>
                  </a:cubicBezTo>
                  <a:cubicBezTo>
                    <a:pt x="212" y="236"/>
                    <a:pt x="210" y="234"/>
                    <a:pt x="209" y="231"/>
                  </a:cubicBezTo>
                  <a:lnTo>
                    <a:pt x="208" y="231"/>
                  </a:lnTo>
                  <a:cubicBezTo>
                    <a:pt x="207" y="229"/>
                    <a:pt x="205" y="226"/>
                    <a:pt x="203" y="224"/>
                  </a:cubicBezTo>
                  <a:cubicBezTo>
                    <a:pt x="203" y="224"/>
                    <a:pt x="202" y="223"/>
                    <a:pt x="202" y="223"/>
                  </a:cubicBezTo>
                  <a:cubicBezTo>
                    <a:pt x="200" y="221"/>
                    <a:pt x="198" y="219"/>
                    <a:pt x="195" y="217"/>
                  </a:cubicBezTo>
                  <a:cubicBezTo>
                    <a:pt x="195" y="217"/>
                    <a:pt x="195" y="217"/>
                    <a:pt x="195" y="216"/>
                  </a:cubicBezTo>
                  <a:cubicBezTo>
                    <a:pt x="193" y="215"/>
                    <a:pt x="190" y="213"/>
                    <a:pt x="188" y="211"/>
                  </a:cubicBezTo>
                  <a:cubicBezTo>
                    <a:pt x="187" y="211"/>
                    <a:pt x="187" y="210"/>
                    <a:pt x="186" y="210"/>
                  </a:cubicBezTo>
                  <a:cubicBezTo>
                    <a:pt x="184" y="209"/>
                    <a:pt x="181" y="207"/>
                    <a:pt x="179" y="206"/>
                  </a:cubicBezTo>
                  <a:cubicBezTo>
                    <a:pt x="179" y="206"/>
                    <a:pt x="178" y="206"/>
                    <a:pt x="178" y="206"/>
                  </a:cubicBezTo>
                  <a:cubicBezTo>
                    <a:pt x="170" y="202"/>
                    <a:pt x="160" y="200"/>
                    <a:pt x="151" y="200"/>
                  </a:cubicBezTo>
                  <a:cubicBezTo>
                    <a:pt x="112" y="200"/>
                    <a:pt x="81" y="231"/>
                    <a:pt x="81" y="270"/>
                  </a:cubicBezTo>
                  <a:cubicBezTo>
                    <a:pt x="81" y="309"/>
                    <a:pt x="112" y="340"/>
                    <a:pt x="151" y="340"/>
                  </a:cubicBezTo>
                  <a:close/>
                </a:path>
              </a:pathLst>
            </a:custGeom>
            <a:solidFill>
              <a:srgbClr val="FEFEFE"/>
            </a:solidFill>
            <a:ln>
              <a:noFill/>
            </a:ln>
          </p:spPr>
          <p:txBody>
            <a:bodyPr vert="horz" wrap="square" lIns="91440" tIns="45720" rIns="91440" bIns="45720" numCol="1" anchor="t" anchorCtr="0" compatLnSpc="1"/>
            <a:lstStyle/>
            <a:p>
              <a:endParaRPr lang="zh-CN" altLang="en-US">
                <a:solidFill>
                  <a:schemeClr val="accent2"/>
                </a:solidFill>
              </a:endParaRPr>
            </a:p>
          </p:txBody>
        </p:sp>
      </p:grpSp>
      <p:grpSp>
        <p:nvGrpSpPr>
          <p:cNvPr id="28" name="组合 27"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GrpSpPr/>
          <p:nvPr/>
        </p:nvGrpSpPr>
        <p:grpSpPr>
          <a:xfrm>
            <a:off x="3279214" y="5038423"/>
            <a:ext cx="5631833" cy="1137293"/>
            <a:chOff x="5525820" y="970544"/>
            <a:chExt cx="4865710" cy="982582"/>
          </a:xfrm>
        </p:grpSpPr>
        <p:grpSp>
          <p:nvGrpSpPr>
            <p:cNvPr id="29" name="组合 28"/>
            <p:cNvGrpSpPr/>
            <p:nvPr/>
          </p:nvGrpSpPr>
          <p:grpSpPr>
            <a:xfrm>
              <a:off x="5525820" y="970544"/>
              <a:ext cx="4865710" cy="982582"/>
              <a:chOff x="5525820" y="970544"/>
              <a:chExt cx="4865710" cy="982582"/>
            </a:xfrm>
          </p:grpSpPr>
          <p:sp>
            <p:nvSpPr>
              <p:cNvPr id="31" name="圆角矩形 30"/>
              <p:cNvSpPr/>
              <p:nvPr/>
            </p:nvSpPr>
            <p:spPr>
              <a:xfrm>
                <a:off x="5525820" y="970544"/>
                <a:ext cx="4865710" cy="982582"/>
              </a:xfrm>
              <a:prstGeom prst="roundRect">
                <a:avLst>
                  <a:gd name="adj" fmla="val 50000"/>
                </a:avLst>
              </a:prstGeom>
              <a:gradFill>
                <a:gsLst>
                  <a:gs pos="0">
                    <a:schemeClr val="bg1"/>
                  </a:gs>
                  <a:gs pos="100000">
                    <a:srgbClr val="D1D1D1"/>
                  </a:gs>
                </a:gsLst>
                <a:lin ang="5400000" scaled="0"/>
              </a:gradFill>
              <a:ln>
                <a:noFill/>
              </a:ln>
              <a:effectLst>
                <a:outerShdw blurRad="127000" dist="508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 name="圆角矩形 31"/>
              <p:cNvSpPr/>
              <p:nvPr/>
            </p:nvSpPr>
            <p:spPr>
              <a:xfrm>
                <a:off x="5679111" y="1085854"/>
                <a:ext cx="4539809" cy="749678"/>
              </a:xfrm>
              <a:prstGeom prst="roundRect">
                <a:avLst>
                  <a:gd name="adj" fmla="val 50000"/>
                </a:avLst>
              </a:prstGeom>
              <a:gradFill>
                <a:gsLst>
                  <a:gs pos="0">
                    <a:schemeClr val="bg1"/>
                  </a:gs>
                  <a:gs pos="100000">
                    <a:srgbClr val="D1D1D1"/>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30" name="文本框 29" descr="e7d195523061f1c0deeec63e560781cfd59afb0ea006f2a87ABB68BF51EA6619813959095094C18C62A12F549504892A4AAA8C1554C6663626E05CA27F281A14E6983772AFC3FB97135759321DEA3D703E9D8D869A2273EE84F8CAFF6F755178F38330D862923FEB0607E18DEE43D2E176D46B2866D88DD46CC4CE617A3D848542E4F074681214E3"/>
            <p:cNvSpPr txBox="1"/>
            <p:nvPr/>
          </p:nvSpPr>
          <p:spPr>
            <a:xfrm>
              <a:off x="6806682" y="1184056"/>
              <a:ext cx="2198175" cy="651476"/>
            </a:xfrm>
            <a:prstGeom prst="rect">
              <a:avLst/>
            </a:prstGeom>
            <a:noFill/>
          </p:spPr>
          <p:txBody>
            <a:bodyPr wrap="none" rtlCol="0">
              <a:spAutoFit/>
            </a:bodyPr>
            <a:lstStyle/>
            <a:p>
              <a:r>
                <a:rPr lang="zh-CN" altLang="en-US" sz="4300" b="1" spc="300" dirty="0">
                  <a:solidFill>
                    <a:srgbClr val="365B7C"/>
                  </a:solidFill>
                  <a:latin typeface="微软雅黑" panose="020B0503020204020204" pitchFamily="34" charset="-122"/>
                  <a:ea typeface="微软雅黑" panose="020B0503020204020204" pitchFamily="34" charset="-122"/>
                  <a:cs typeface="Kartika" panose="02020503030404060203" pitchFamily="18" charset="0"/>
                </a:rPr>
                <a:t>招聘认知</a:t>
              </a:r>
            </a:p>
          </p:txBody>
        </p:sp>
      </p:grpSp>
      <p:sp>
        <p:nvSpPr>
          <p:cNvPr id="5" name="e7d195523061f1c0"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hidden="1"/>
          <p:cNvSpPr txBox="1"/>
          <p:nvPr/>
        </p:nvSpPr>
        <p:spPr>
          <a:xfrm>
            <a:off x="-355600" y="1803400"/>
            <a:ext cx="293927" cy="1016000"/>
          </a:xfrm>
          <a:prstGeom prst="rect">
            <a:avLst/>
          </a:prstGeom>
          <a:noFill/>
        </p:spPr>
        <p:txBody>
          <a:bodyPr vert="wordArtVert" rtlCol="0">
            <a:spAutoFit/>
          </a:bodyPr>
          <a:lstStyle/>
          <a:p>
            <a:r>
              <a:rPr lang="en-US" altLang="zh-CN" sz="100"/>
              <a:t>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a:t>
            </a:r>
            <a:endParaRPr lang="zh-CN" altLang="en-US" sz="100"/>
          </a:p>
        </p:txBody>
      </p:sp>
    </p:spTree>
  </p:cSld>
  <p:clrMapOvr>
    <a:masterClrMapping/>
  </p:clrMapOvr>
  <mc:AlternateContent xmlns:mc="http://schemas.openxmlformats.org/markup-compatibility/2006" xmlns:p14="http://schemas.microsoft.com/office/powerpoint/2010/main">
    <mc:Choice Requires="p14">
      <p:transition spd="slow" p14:dur="3000" advTm="0">
        <p14:shred/>
      </p:transition>
    </mc:Choice>
    <mc:Fallback xmlns="">
      <p:transition spd="slow"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44000" fill="hold" grpId="0" nodeType="withEffect">
                                  <p:stCondLst>
                                    <p:cond delay="0"/>
                                  </p:stCondLst>
                                  <p:childTnLst>
                                    <p:set>
                                      <p:cBhvr>
                                        <p:cTn id="6" dur="1" fill="hold">
                                          <p:stCondLst>
                                            <p:cond delay="0"/>
                                          </p:stCondLst>
                                        </p:cTn>
                                        <p:tgtEl>
                                          <p:spTgt spid="14"/>
                                        </p:tgtEl>
                                        <p:attrNameLst>
                                          <p:attrName>style.visibility</p:attrName>
                                        </p:attrNameLst>
                                      </p:cBhvr>
                                      <p:to>
                                        <p:strVal val="visible"/>
                                      </p:to>
                                    </p:set>
                                    <p:anim calcmode="lin" valueType="num">
                                      <p:cBhvr additive="base">
                                        <p:cTn id="7" dur="750" fill="hold"/>
                                        <p:tgtEl>
                                          <p:spTgt spid="14"/>
                                        </p:tgtEl>
                                        <p:attrNameLst>
                                          <p:attrName>ppt_x</p:attrName>
                                        </p:attrNameLst>
                                      </p:cBhvr>
                                      <p:tavLst>
                                        <p:tav tm="0">
                                          <p:val>
                                            <p:strVal val="0-#ppt_w/2"/>
                                          </p:val>
                                        </p:tav>
                                        <p:tav tm="100000">
                                          <p:val>
                                            <p:strVal val="#ppt_x"/>
                                          </p:val>
                                        </p:tav>
                                      </p:tavLst>
                                    </p:anim>
                                    <p:anim calcmode="lin" valueType="num">
                                      <p:cBhvr additive="base">
                                        <p:cTn id="8" dur="750" fill="hold"/>
                                        <p:tgtEl>
                                          <p:spTgt spid="14"/>
                                        </p:tgtEl>
                                        <p:attrNameLst>
                                          <p:attrName>ppt_y</p:attrName>
                                        </p:attrNameLst>
                                      </p:cBhvr>
                                      <p:tavLst>
                                        <p:tav tm="0">
                                          <p:val>
                                            <p:strVal val="#ppt_y"/>
                                          </p:val>
                                        </p:tav>
                                        <p:tav tm="100000">
                                          <p:val>
                                            <p:strVal val="#ppt_y"/>
                                          </p:val>
                                        </p:tav>
                                      </p:tavLst>
                                    </p:anim>
                                  </p:childTnLst>
                                </p:cTn>
                              </p:par>
                            </p:childTnLst>
                          </p:cTn>
                        </p:par>
                        <p:par>
                          <p:cTn id="9" fill="hold">
                            <p:stCondLst>
                              <p:cond delay="1000"/>
                            </p:stCondLst>
                            <p:childTnLst>
                              <p:par>
                                <p:cTn id="10" presetID="47" presetClass="entr" presetSubtype="0" fill="hold" nodeType="after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fade">
                                      <p:cBhvr>
                                        <p:cTn id="12" dur="1000"/>
                                        <p:tgtEl>
                                          <p:spTgt spid="3"/>
                                        </p:tgtEl>
                                      </p:cBhvr>
                                    </p:animEffect>
                                    <p:anim calcmode="lin" valueType="num">
                                      <p:cBhvr>
                                        <p:cTn id="13" dur="1000" fill="hold"/>
                                        <p:tgtEl>
                                          <p:spTgt spid="3"/>
                                        </p:tgtEl>
                                        <p:attrNameLst>
                                          <p:attrName>ppt_x</p:attrName>
                                        </p:attrNameLst>
                                      </p:cBhvr>
                                      <p:tavLst>
                                        <p:tav tm="0">
                                          <p:val>
                                            <p:strVal val="#ppt_x"/>
                                          </p:val>
                                        </p:tav>
                                        <p:tav tm="100000">
                                          <p:val>
                                            <p:strVal val="#ppt_x"/>
                                          </p:val>
                                        </p:tav>
                                      </p:tavLst>
                                    </p:anim>
                                    <p:anim calcmode="lin" valueType="num">
                                      <p:cBhvr>
                                        <p:cTn id="14" dur="1000" fill="hold"/>
                                        <p:tgtEl>
                                          <p:spTgt spid="3"/>
                                        </p:tgtEl>
                                        <p:attrNameLst>
                                          <p:attrName>ppt_y</p:attrName>
                                        </p:attrNameLst>
                                      </p:cBhvr>
                                      <p:tavLst>
                                        <p:tav tm="0">
                                          <p:val>
                                            <p:strVal val="#ppt_y-.1"/>
                                          </p:val>
                                        </p:tav>
                                        <p:tav tm="100000">
                                          <p:val>
                                            <p:strVal val="#ppt_y"/>
                                          </p:val>
                                        </p:tav>
                                      </p:tavLst>
                                    </p:anim>
                                  </p:childTnLst>
                                </p:cTn>
                              </p:par>
                            </p:childTnLst>
                          </p:cTn>
                        </p:par>
                        <p:par>
                          <p:cTn id="15" fill="hold">
                            <p:stCondLst>
                              <p:cond delay="2000"/>
                            </p:stCondLst>
                            <p:childTnLst>
                              <p:par>
                                <p:cTn id="16" presetID="50" presetClass="entr" presetSubtype="0" decel="100000" fill="hold" nodeType="afterEffect">
                                  <p:stCondLst>
                                    <p:cond delay="0"/>
                                  </p:stCondLst>
                                  <p:childTnLst>
                                    <p:set>
                                      <p:cBhvr>
                                        <p:cTn id="17" dur="1" fill="hold">
                                          <p:stCondLst>
                                            <p:cond delay="0"/>
                                          </p:stCondLst>
                                        </p:cTn>
                                        <p:tgtEl>
                                          <p:spTgt spid="28"/>
                                        </p:tgtEl>
                                        <p:attrNameLst>
                                          <p:attrName>style.visibility</p:attrName>
                                        </p:attrNameLst>
                                      </p:cBhvr>
                                      <p:to>
                                        <p:strVal val="visible"/>
                                      </p:to>
                                    </p:set>
                                    <p:anim calcmode="lin" valueType="num">
                                      <p:cBhvr>
                                        <p:cTn id="18" dur="1000" fill="hold"/>
                                        <p:tgtEl>
                                          <p:spTgt spid="28"/>
                                        </p:tgtEl>
                                        <p:attrNameLst>
                                          <p:attrName>ppt_w</p:attrName>
                                        </p:attrNameLst>
                                      </p:cBhvr>
                                      <p:tavLst>
                                        <p:tav tm="0">
                                          <p:val>
                                            <p:strVal val="#ppt_w+.3"/>
                                          </p:val>
                                        </p:tav>
                                        <p:tav tm="100000">
                                          <p:val>
                                            <p:strVal val="#ppt_w"/>
                                          </p:val>
                                        </p:tav>
                                      </p:tavLst>
                                    </p:anim>
                                    <p:anim calcmode="lin" valueType="num">
                                      <p:cBhvr>
                                        <p:cTn id="19" dur="1000" fill="hold"/>
                                        <p:tgtEl>
                                          <p:spTgt spid="28"/>
                                        </p:tgtEl>
                                        <p:attrNameLst>
                                          <p:attrName>ppt_h</p:attrName>
                                        </p:attrNameLst>
                                      </p:cBhvr>
                                      <p:tavLst>
                                        <p:tav tm="0">
                                          <p:val>
                                            <p:strVal val="#ppt_h"/>
                                          </p:val>
                                        </p:tav>
                                        <p:tav tm="100000">
                                          <p:val>
                                            <p:strVal val="#ppt_h"/>
                                          </p:val>
                                        </p:tav>
                                      </p:tavLst>
                                    </p:anim>
                                    <p:animEffect transition="in" filter="fade">
                                      <p:cBhvr>
                                        <p:cTn id="20" dur="1000"/>
                                        <p:tgtEl>
                                          <p:spTgt spid="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矩形 24"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549157" y="-975631"/>
            <a:ext cx="583096" cy="838080"/>
          </a:xfrm>
          <a:prstGeom prst="rect">
            <a:avLst/>
          </a:prstGeom>
          <a:solidFill>
            <a:srgbClr val="365B7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 name="矩形 25"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1132253" y="-975631"/>
            <a:ext cx="583096" cy="838080"/>
          </a:xfrm>
          <a:prstGeom prst="rect">
            <a:avLst/>
          </a:prstGeom>
          <a:solidFill>
            <a:srgbClr val="96648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 name="矩形 26"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1715349" y="-975631"/>
            <a:ext cx="583096" cy="838080"/>
          </a:xfrm>
          <a:prstGeom prst="rect">
            <a:avLst/>
          </a:prstGeom>
          <a:solidFill>
            <a:srgbClr val="D06F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 name="矩形 27"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2298446" y="-975631"/>
            <a:ext cx="583096" cy="838080"/>
          </a:xfrm>
          <a:prstGeom prst="rect">
            <a:avLst/>
          </a:prstGeom>
          <a:solidFill>
            <a:srgbClr val="F779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 name="矩形 28"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2881542" y="-975631"/>
            <a:ext cx="583096" cy="838080"/>
          </a:xfrm>
          <a:prstGeom prst="rect">
            <a:avLst/>
          </a:prstGeom>
          <a:solidFill>
            <a:srgbClr val="F8AD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55" name="组合 54"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GrpSpPr/>
          <p:nvPr/>
        </p:nvGrpSpPr>
        <p:grpSpPr>
          <a:xfrm>
            <a:off x="854075" y="1231900"/>
            <a:ext cx="2750819" cy="4167505"/>
            <a:chOff x="752634" y="1779108"/>
            <a:chExt cx="2428719" cy="4167505"/>
          </a:xfrm>
        </p:grpSpPr>
        <p:sp>
          <p:nvSpPr>
            <p:cNvPr id="56" name="圆角矩形 38"/>
            <p:cNvSpPr/>
            <p:nvPr/>
          </p:nvSpPr>
          <p:spPr>
            <a:xfrm rot="572624">
              <a:off x="1297576" y="1779108"/>
              <a:ext cx="1274792" cy="1256404"/>
            </a:xfrm>
            <a:custGeom>
              <a:avLst/>
              <a:gdLst/>
              <a:ahLst/>
              <a:cxnLst/>
              <a:rect l="l" t="t" r="r" b="b"/>
              <a:pathLst>
                <a:path w="1554798" h="1532371">
                  <a:moveTo>
                    <a:pt x="260464" y="73817"/>
                  </a:moveTo>
                  <a:cubicBezTo>
                    <a:pt x="306072" y="28209"/>
                    <a:pt x="369078" y="0"/>
                    <a:pt x="438674" y="0"/>
                  </a:cubicBezTo>
                  <a:lnTo>
                    <a:pt x="1302770" y="0"/>
                  </a:lnTo>
                  <a:cubicBezTo>
                    <a:pt x="1441961" y="0"/>
                    <a:pt x="1554798" y="112837"/>
                    <a:pt x="1554798" y="252028"/>
                  </a:cubicBezTo>
                  <a:lnTo>
                    <a:pt x="1554798" y="252029"/>
                  </a:lnTo>
                  <a:lnTo>
                    <a:pt x="1554798" y="1116125"/>
                  </a:lnTo>
                  <a:cubicBezTo>
                    <a:pt x="1554798" y="1255316"/>
                    <a:pt x="1441961" y="1368153"/>
                    <a:pt x="1302770" y="1368153"/>
                  </a:cubicBezTo>
                  <a:cubicBezTo>
                    <a:pt x="1163579" y="1368153"/>
                    <a:pt x="1050742" y="1255316"/>
                    <a:pt x="1050742" y="1116125"/>
                  </a:cubicBezTo>
                  <a:lnTo>
                    <a:pt x="1050742" y="860250"/>
                  </a:lnTo>
                  <a:cubicBezTo>
                    <a:pt x="1050311" y="861013"/>
                    <a:pt x="1049708" y="861600"/>
                    <a:pt x="1049101" y="862186"/>
                  </a:cubicBezTo>
                  <a:lnTo>
                    <a:pt x="426920" y="1461813"/>
                  </a:lnTo>
                  <a:cubicBezTo>
                    <a:pt x="326697" y="1558402"/>
                    <a:pt x="167149" y="1555457"/>
                    <a:pt x="70559" y="1455234"/>
                  </a:cubicBezTo>
                  <a:cubicBezTo>
                    <a:pt x="-26031" y="1355012"/>
                    <a:pt x="-23086" y="1195463"/>
                    <a:pt x="77137" y="1098874"/>
                  </a:cubicBezTo>
                  <a:lnTo>
                    <a:pt x="694328" y="504056"/>
                  </a:lnTo>
                  <a:lnTo>
                    <a:pt x="438674" y="504056"/>
                  </a:lnTo>
                  <a:cubicBezTo>
                    <a:pt x="299483" y="504056"/>
                    <a:pt x="186646" y="391219"/>
                    <a:pt x="186646" y="252028"/>
                  </a:cubicBezTo>
                  <a:cubicBezTo>
                    <a:pt x="186646" y="182432"/>
                    <a:pt x="214855" y="119426"/>
                    <a:pt x="260464" y="73817"/>
                  </a:cubicBezTo>
                  <a:close/>
                </a:path>
              </a:pathLst>
            </a:custGeom>
            <a:solidFill>
              <a:srgbClr val="D06F83"/>
            </a:solidFill>
            <a:ln w="19050">
              <a:gradFill>
                <a:gsLst>
                  <a:gs pos="89000">
                    <a:schemeClr val="bg1">
                      <a:lumMod val="85000"/>
                    </a:schemeClr>
                  </a:gs>
                  <a:gs pos="0">
                    <a:schemeClr val="bg1"/>
                  </a:gs>
                </a:gsLst>
                <a:lin ang="7200000" scaled="0"/>
              </a:gradFill>
            </a:ln>
            <a:effectLst>
              <a:outerShdw blurRad="254000" dist="127000" dir="8160000" algn="tr" rotWithShape="0">
                <a:prstClr val="black">
                  <a:alpha val="34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7" name="圆角矩形 56"/>
            <p:cNvSpPr/>
            <p:nvPr/>
          </p:nvSpPr>
          <p:spPr>
            <a:xfrm>
              <a:off x="752634" y="3115798"/>
              <a:ext cx="2304256" cy="2830540"/>
            </a:xfrm>
            <a:prstGeom prst="roundRect">
              <a:avLst>
                <a:gd name="adj" fmla="val 6909"/>
              </a:avLst>
            </a:prstGeom>
            <a:solidFill>
              <a:srgbClr val="EFEFEF"/>
            </a:solidFill>
            <a:ln w="19050">
              <a:gradFill>
                <a:gsLst>
                  <a:gs pos="89000">
                    <a:schemeClr val="bg1">
                      <a:lumMod val="85000"/>
                    </a:schemeClr>
                  </a:gs>
                  <a:gs pos="0">
                    <a:schemeClr val="bg1"/>
                  </a:gs>
                </a:gsLst>
                <a:lin ang="7200000" scaled="0"/>
              </a:gradFill>
            </a:ln>
            <a:effectLst>
              <a:outerShdw blurRad="254000" dist="127000" dir="8160000" algn="tr" rotWithShape="0">
                <a:prstClr val="black">
                  <a:alpha val="34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58" name="组合 57"/>
            <p:cNvGrpSpPr/>
            <p:nvPr/>
          </p:nvGrpSpPr>
          <p:grpSpPr>
            <a:xfrm rot="16200000">
              <a:off x="2087525" y="3024024"/>
              <a:ext cx="441397" cy="58863"/>
              <a:chOff x="2975753" y="1851670"/>
              <a:chExt cx="539968" cy="72008"/>
            </a:xfrm>
          </p:grpSpPr>
          <p:sp>
            <p:nvSpPr>
              <p:cNvPr id="66" name="椭圆 65"/>
              <p:cNvSpPr/>
              <p:nvPr/>
            </p:nvSpPr>
            <p:spPr>
              <a:xfrm>
                <a:off x="2975753" y="1851670"/>
                <a:ext cx="72008" cy="72008"/>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7" name="椭圆 66"/>
              <p:cNvSpPr/>
              <p:nvPr/>
            </p:nvSpPr>
            <p:spPr>
              <a:xfrm>
                <a:off x="3443713" y="1851670"/>
                <a:ext cx="72008" cy="72008"/>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8" name="圆角矩形 67"/>
              <p:cNvSpPr/>
              <p:nvPr/>
            </p:nvSpPr>
            <p:spPr>
              <a:xfrm>
                <a:off x="3011757" y="1864814"/>
                <a:ext cx="467960" cy="45719"/>
              </a:xfrm>
              <a:prstGeom prst="roundRect">
                <a:avLst>
                  <a:gd name="adj" fmla="val 50000"/>
                </a:avLst>
              </a:prstGeom>
              <a:gradFill>
                <a:gsLst>
                  <a:gs pos="0">
                    <a:schemeClr val="bg1">
                      <a:lumMod val="75000"/>
                    </a:schemeClr>
                  </a:gs>
                  <a:gs pos="50000">
                    <a:schemeClr val="bg1">
                      <a:lumMod val="95000"/>
                    </a:schemeClr>
                  </a:gs>
                  <a:gs pos="100000">
                    <a:schemeClr val="bg1">
                      <a:lumMod val="75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59" name="组合 58"/>
            <p:cNvGrpSpPr/>
            <p:nvPr/>
          </p:nvGrpSpPr>
          <p:grpSpPr>
            <a:xfrm rot="16200000">
              <a:off x="1203997" y="3024024"/>
              <a:ext cx="441397" cy="58863"/>
              <a:chOff x="2975753" y="1851670"/>
              <a:chExt cx="539968" cy="72008"/>
            </a:xfrm>
          </p:grpSpPr>
          <p:sp>
            <p:nvSpPr>
              <p:cNvPr id="63" name="椭圆 62"/>
              <p:cNvSpPr/>
              <p:nvPr/>
            </p:nvSpPr>
            <p:spPr>
              <a:xfrm>
                <a:off x="2975753" y="1851670"/>
                <a:ext cx="72008" cy="72008"/>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4" name="椭圆 63"/>
              <p:cNvSpPr/>
              <p:nvPr/>
            </p:nvSpPr>
            <p:spPr>
              <a:xfrm>
                <a:off x="3443713" y="1851670"/>
                <a:ext cx="72008" cy="72008"/>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5" name="圆角矩形 64"/>
              <p:cNvSpPr/>
              <p:nvPr/>
            </p:nvSpPr>
            <p:spPr>
              <a:xfrm>
                <a:off x="3011757" y="1864814"/>
                <a:ext cx="467960" cy="45719"/>
              </a:xfrm>
              <a:prstGeom prst="roundRect">
                <a:avLst>
                  <a:gd name="adj" fmla="val 50000"/>
                </a:avLst>
              </a:prstGeom>
              <a:gradFill>
                <a:gsLst>
                  <a:gs pos="0">
                    <a:schemeClr val="bg1">
                      <a:lumMod val="75000"/>
                    </a:schemeClr>
                  </a:gs>
                  <a:gs pos="50000">
                    <a:schemeClr val="bg1">
                      <a:lumMod val="95000"/>
                    </a:schemeClr>
                  </a:gs>
                  <a:gs pos="100000">
                    <a:schemeClr val="bg1">
                      <a:lumMod val="75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61" name="Rectangle 42"/>
            <p:cNvSpPr/>
            <p:nvPr/>
          </p:nvSpPr>
          <p:spPr>
            <a:xfrm flipH="1">
              <a:off x="998126" y="3609561"/>
              <a:ext cx="1960186" cy="168953"/>
            </a:xfrm>
            <a:prstGeom prst="rect">
              <a:avLst/>
            </a:prstGeom>
            <a:noFill/>
            <a:ln w="12700" cap="flat" cmpd="sng" algn="ctr">
              <a:noFill/>
              <a:prstDash val="solid"/>
            </a:ln>
            <a:effectLst/>
          </p:spPr>
          <p:txBody>
            <a:bodyPr lIns="91440" tIns="0" rIns="91440" bIns="0" rtlCol="0" anchor="t"/>
            <a:lstStyle/>
            <a:p>
              <a:r>
                <a:rPr lang="zh-CN" altLang="en-US" sz="2800" b="1" dirty="0">
                  <a:solidFill>
                    <a:schemeClr val="tx1">
                      <a:lumMod val="65000"/>
                      <a:lumOff val="35000"/>
                    </a:schemeClr>
                  </a:solidFill>
                  <a:latin typeface="楷体" panose="02010609060101010101" pitchFamily="49" charset="-122"/>
                  <a:ea typeface="楷体" panose="02010609060101010101" pitchFamily="49" charset="-122"/>
                  <a:cs typeface="Arial" panose="020B0604020202020204" pitchFamily="34" charset="0"/>
                </a:rPr>
                <a:t>任务一</a:t>
              </a:r>
            </a:p>
          </p:txBody>
        </p:sp>
        <p:sp>
          <p:nvSpPr>
            <p:cNvPr id="62" name="Rectangle 42"/>
            <p:cNvSpPr/>
            <p:nvPr/>
          </p:nvSpPr>
          <p:spPr>
            <a:xfrm flipH="1">
              <a:off x="752634" y="4242908"/>
              <a:ext cx="2428719" cy="1703705"/>
            </a:xfrm>
            <a:prstGeom prst="rect">
              <a:avLst/>
            </a:prstGeom>
            <a:noFill/>
            <a:ln w="12700" cap="flat" cmpd="sng" algn="ctr">
              <a:noFill/>
              <a:prstDash val="solid"/>
            </a:ln>
            <a:effectLst/>
          </p:spPr>
          <p:txBody>
            <a:bodyPr lIns="91440" tIns="0" rIns="91440" bIns="0" rtlCol="0" anchor="t"/>
            <a:lstStyle/>
            <a:p>
              <a:pPr>
                <a:defRPr/>
              </a:pPr>
              <a:r>
                <a:rPr lang="zh-CN" altLang="en-US" sz="3200" kern="0" dirty="0">
                  <a:solidFill>
                    <a:schemeClr val="tx1">
                      <a:lumMod val="65000"/>
                      <a:lumOff val="35000"/>
                    </a:schemeClr>
                  </a:solidFill>
                  <a:latin typeface="楷体" panose="02010609060101010101" pitchFamily="49" charset="-122"/>
                  <a:ea typeface="楷体" panose="02010609060101010101" pitchFamily="49" charset="-122"/>
                  <a:cs typeface="Arial" panose="020B0604020202020204" pitchFamily="34" charset="0"/>
                </a:rPr>
                <a:t>招聘需求分析</a:t>
              </a:r>
              <a:endParaRPr lang="en-US" altLang="zh-CN" sz="2400" kern="0" dirty="0">
                <a:solidFill>
                  <a:schemeClr val="tx1">
                    <a:lumMod val="65000"/>
                    <a:lumOff val="35000"/>
                  </a:schemeClr>
                </a:solidFill>
                <a:latin typeface="楷体" panose="02010609060101010101" pitchFamily="49" charset="-122"/>
                <a:ea typeface="楷体" panose="02010609060101010101" pitchFamily="49" charset="-122"/>
                <a:cs typeface="Arial" panose="020B0604020202020204" pitchFamily="34" charset="0"/>
              </a:endParaRPr>
            </a:p>
            <a:p>
              <a:pPr>
                <a:defRPr/>
              </a:pPr>
              <a:endParaRPr lang="en-US" altLang="zh-CN" sz="2400" kern="0" dirty="0">
                <a:solidFill>
                  <a:schemeClr val="tx1">
                    <a:lumMod val="65000"/>
                    <a:lumOff val="35000"/>
                  </a:schemeClr>
                </a:solidFill>
                <a:latin typeface="Arial" panose="020B0604020202020204" pitchFamily="34" charset="0"/>
                <a:cs typeface="Arial" panose="020B0604020202020204" pitchFamily="34" charset="0"/>
              </a:endParaRPr>
            </a:p>
            <a:p>
              <a:pPr>
                <a:defRPr/>
              </a:pPr>
              <a:endParaRPr lang="en-US" sz="2400" kern="0" dirty="0">
                <a:solidFill>
                  <a:schemeClr val="tx1">
                    <a:lumMod val="65000"/>
                    <a:lumOff val="35000"/>
                  </a:schemeClr>
                </a:solidFill>
                <a:latin typeface="Arial" panose="020B0604020202020204" pitchFamily="34" charset="0"/>
                <a:cs typeface="Arial" panose="020B0604020202020204" pitchFamily="34" charset="0"/>
              </a:endParaRPr>
            </a:p>
          </p:txBody>
        </p:sp>
      </p:grpSp>
      <p:cxnSp>
        <p:nvCxnSpPr>
          <p:cNvPr id="83" name="直接连接符 82"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CxnSpPr/>
          <p:nvPr/>
        </p:nvCxnSpPr>
        <p:spPr>
          <a:xfrm>
            <a:off x="3246637" y="1273629"/>
            <a:ext cx="5770860"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84" name="文本框 83"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txBox="1"/>
          <p:nvPr/>
        </p:nvSpPr>
        <p:spPr>
          <a:xfrm>
            <a:off x="5035262" y="572574"/>
            <a:ext cx="1877437" cy="523220"/>
          </a:xfrm>
          <a:prstGeom prst="rect">
            <a:avLst/>
          </a:prstGeom>
          <a:noFill/>
        </p:spPr>
        <p:txBody>
          <a:bodyPr wrap="none" rtlCol="0">
            <a:spAutoFit/>
          </a:bodyPr>
          <a:lstStyle/>
          <a:p>
            <a:r>
              <a:rPr lang="zh-CN" altLang="en-US" sz="2800" b="1" spc="500" dirty="0">
                <a:solidFill>
                  <a:schemeClr val="bg1">
                    <a:lumMod val="50000"/>
                  </a:schemeClr>
                </a:solidFill>
                <a:latin typeface="微软雅黑" panose="020B0503020204020204" pitchFamily="34" charset="-122"/>
                <a:ea typeface="微软雅黑" panose="020B0503020204020204" pitchFamily="34" charset="-122"/>
                <a:cs typeface="Arial" panose="020B0604020202020204" pitchFamily="34" charset="0"/>
              </a:rPr>
              <a:t>任务描述</a:t>
            </a:r>
            <a:endParaRPr lang="en-US" altLang="zh-CN" sz="2800" b="1" spc="500" dirty="0">
              <a:solidFill>
                <a:schemeClr val="bg1">
                  <a:lumMod val="50000"/>
                </a:schemeClr>
              </a:solidFill>
              <a:latin typeface="微软雅黑" panose="020B0503020204020204" pitchFamily="34" charset="-122"/>
              <a:ea typeface="微软雅黑" panose="020B0503020204020204" pitchFamily="34" charset="-122"/>
              <a:cs typeface="Arial" panose="020B0604020202020204" pitchFamily="34" charset="0"/>
            </a:endParaRPr>
          </a:p>
        </p:txBody>
      </p:sp>
      <p:sp>
        <p:nvSpPr>
          <p:cNvPr id="85" name="椭圆 84"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flipH="1">
            <a:off x="2686180" y="813581"/>
            <a:ext cx="157493" cy="157493"/>
          </a:xfrm>
          <a:prstGeom prst="ellipse">
            <a:avLst/>
          </a:prstGeom>
          <a:solidFill>
            <a:srgbClr val="D06F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6" name="椭圆 85"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flipH="1">
            <a:off x="2686180" y="335956"/>
            <a:ext cx="321030" cy="321030"/>
          </a:xfrm>
          <a:prstGeom prst="ellipse">
            <a:avLst/>
          </a:prstGeom>
          <a:solidFill>
            <a:srgbClr val="966481"/>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7" name="椭圆 86"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flipH="1">
            <a:off x="2991678" y="806317"/>
            <a:ext cx="219803" cy="219803"/>
          </a:xfrm>
          <a:prstGeom prst="ellipse">
            <a:avLst/>
          </a:prstGeom>
          <a:solidFill>
            <a:srgbClr val="365B7C"/>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8" name="椭圆 87"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flipH="1">
            <a:off x="2031169" y="697840"/>
            <a:ext cx="164852" cy="164852"/>
          </a:xfrm>
          <a:prstGeom prst="ellipse">
            <a:avLst/>
          </a:prstGeom>
          <a:solidFill>
            <a:srgbClr val="F779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9" name="椭圆 88"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9354354" y="755438"/>
            <a:ext cx="157493" cy="157493"/>
          </a:xfrm>
          <a:prstGeom prst="ellipse">
            <a:avLst/>
          </a:prstGeom>
          <a:solidFill>
            <a:srgbClr val="D06F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0" name="椭圆 89"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9190817" y="277813"/>
            <a:ext cx="321030" cy="321030"/>
          </a:xfrm>
          <a:prstGeom prst="ellipse">
            <a:avLst/>
          </a:prstGeom>
          <a:solidFill>
            <a:srgbClr val="966481"/>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1" name="椭圆 90"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a:off x="8986546" y="748174"/>
            <a:ext cx="219803" cy="219803"/>
          </a:xfrm>
          <a:prstGeom prst="ellipse">
            <a:avLst/>
          </a:prstGeom>
          <a:solidFill>
            <a:srgbClr val="365B7C"/>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2" name="椭圆 91"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a:off x="10002006" y="639697"/>
            <a:ext cx="164852" cy="164852"/>
          </a:xfrm>
          <a:prstGeom prst="ellipse">
            <a:avLst/>
          </a:prstGeom>
          <a:solidFill>
            <a:srgbClr val="F779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 name="e7d195523061f1c0"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hidden="1"/>
          <p:cNvSpPr txBox="1"/>
          <p:nvPr/>
        </p:nvSpPr>
        <p:spPr>
          <a:xfrm>
            <a:off x="-355600" y="1803400"/>
            <a:ext cx="293927" cy="1016000"/>
          </a:xfrm>
          <a:prstGeom prst="rect">
            <a:avLst/>
          </a:prstGeom>
          <a:noFill/>
        </p:spPr>
        <p:txBody>
          <a:bodyPr vert="wordArtVert" rtlCol="0">
            <a:spAutoFit/>
          </a:bodyPr>
          <a:lstStyle/>
          <a:p>
            <a:r>
              <a:rPr lang="en-US" altLang="zh-CN" sz="100"/>
              <a:t>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a:t>
            </a:r>
            <a:endParaRPr lang="zh-CN" altLang="en-US" sz="100"/>
          </a:p>
        </p:txBody>
      </p:sp>
      <p:sp>
        <p:nvSpPr>
          <p:cNvPr id="3" name="矩形 2"/>
          <p:cNvSpPr/>
          <p:nvPr/>
        </p:nvSpPr>
        <p:spPr>
          <a:xfrm>
            <a:off x="4409802" y="2827351"/>
            <a:ext cx="7204246" cy="1568450"/>
          </a:xfrm>
          <a:prstGeom prst="rect">
            <a:avLst/>
          </a:prstGeom>
        </p:spPr>
        <p:txBody>
          <a:bodyPr wrap="square">
            <a:spAutoFit/>
          </a:bodyPr>
          <a:lstStyle/>
          <a:p>
            <a:pPr marL="342900" indent="-342900" fontAlgn="auto">
              <a:lnSpc>
                <a:spcPct val="150000"/>
              </a:lnSpc>
              <a:buFont typeface="Arial" panose="020B0604020202020204" pitchFamily="34" charset="0"/>
              <a:buChar char="•"/>
            </a:pPr>
            <a:r>
              <a:rPr lang="zh-CN" altLang="en-US" sz="3200" kern="0" dirty="0">
                <a:solidFill>
                  <a:schemeClr val="tx1">
                    <a:lumMod val="65000"/>
                    <a:lumOff val="35000"/>
                  </a:schemeClr>
                </a:solidFill>
                <a:latin typeface="楷体" panose="02010609060101010101" pitchFamily="49" charset="-122"/>
                <a:ea typeface="楷体" panose="02010609060101010101" pitchFamily="49" charset="-122"/>
                <a:cs typeface="Arial" panose="020B0604020202020204" pitchFamily="34" charset="0"/>
              </a:rPr>
              <a:t>招聘的内外部环境分析</a:t>
            </a:r>
          </a:p>
          <a:p>
            <a:pPr marL="342900" indent="-342900" fontAlgn="auto">
              <a:lnSpc>
                <a:spcPct val="150000"/>
              </a:lnSpc>
              <a:buFont typeface="Arial" panose="020B0604020202020204" pitchFamily="34" charset="0"/>
              <a:buChar char="•"/>
            </a:pPr>
            <a:r>
              <a:rPr lang="zh-CN" altLang="en-US" sz="3200" kern="0" dirty="0">
                <a:solidFill>
                  <a:schemeClr val="tx1">
                    <a:lumMod val="65000"/>
                    <a:lumOff val="35000"/>
                  </a:schemeClr>
                </a:solidFill>
                <a:latin typeface="楷体" panose="02010609060101010101" pitchFamily="49" charset="-122"/>
                <a:ea typeface="楷体" panose="02010609060101010101" pitchFamily="49" charset="-122"/>
                <a:cs typeface="Arial" panose="020B0604020202020204" pitchFamily="34" charset="0"/>
                <a:sym typeface="+mn-ea"/>
              </a:rPr>
              <a:t>招聘需求的三维模型</a:t>
            </a:r>
          </a:p>
        </p:txBody>
      </p:sp>
    </p:spTree>
    <p:extLst>
      <p:ext uri="{BB962C8B-B14F-4D97-AF65-F5344CB8AC3E}">
        <p14:creationId xmlns:p14="http://schemas.microsoft.com/office/powerpoint/2010/main" val="2907863645"/>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0">
        <p15:prstTrans prst="pageCurlDouble"/>
      </p:transition>
    </mc:Choice>
    <mc:Fallback xmlns="">
      <p:transition spd="slow"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44000" fill="hold" nodeType="withEffect">
                                  <p:stCondLst>
                                    <p:cond delay="250"/>
                                  </p:stCondLst>
                                  <p:childTnLst>
                                    <p:set>
                                      <p:cBhvr>
                                        <p:cTn id="6" dur="1" fill="hold">
                                          <p:stCondLst>
                                            <p:cond delay="0"/>
                                          </p:stCondLst>
                                        </p:cTn>
                                        <p:tgtEl>
                                          <p:spTgt spid="55"/>
                                        </p:tgtEl>
                                        <p:attrNameLst>
                                          <p:attrName>style.visibility</p:attrName>
                                        </p:attrNameLst>
                                      </p:cBhvr>
                                      <p:to>
                                        <p:strVal val="visible"/>
                                      </p:to>
                                    </p:set>
                                    <p:anim calcmode="lin" valueType="num">
                                      <p:cBhvr additive="base">
                                        <p:cTn id="7" dur="750" fill="hold"/>
                                        <p:tgtEl>
                                          <p:spTgt spid="55"/>
                                        </p:tgtEl>
                                        <p:attrNameLst>
                                          <p:attrName>ppt_x</p:attrName>
                                        </p:attrNameLst>
                                      </p:cBhvr>
                                      <p:tavLst>
                                        <p:tav tm="0">
                                          <p:val>
                                            <p:strVal val="#ppt_x"/>
                                          </p:val>
                                        </p:tav>
                                        <p:tav tm="100000">
                                          <p:val>
                                            <p:strVal val="#ppt_x"/>
                                          </p:val>
                                        </p:tav>
                                      </p:tavLst>
                                    </p:anim>
                                    <p:anim calcmode="lin" valueType="num">
                                      <p:cBhvr additive="base">
                                        <p:cTn id="8" dur="750" fill="hold"/>
                                        <p:tgtEl>
                                          <p:spTgt spid="5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矩形 24"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549157" y="-975631"/>
            <a:ext cx="583096" cy="838080"/>
          </a:xfrm>
          <a:prstGeom prst="rect">
            <a:avLst/>
          </a:prstGeom>
          <a:solidFill>
            <a:srgbClr val="365B7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 name="矩形 25"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1132253" y="-975631"/>
            <a:ext cx="583096" cy="838080"/>
          </a:xfrm>
          <a:prstGeom prst="rect">
            <a:avLst/>
          </a:prstGeom>
          <a:solidFill>
            <a:srgbClr val="96648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 name="矩形 26"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1715349" y="-975631"/>
            <a:ext cx="583096" cy="838080"/>
          </a:xfrm>
          <a:prstGeom prst="rect">
            <a:avLst/>
          </a:prstGeom>
          <a:solidFill>
            <a:srgbClr val="D06F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 name="矩形 27"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2298446" y="-975631"/>
            <a:ext cx="583096" cy="838080"/>
          </a:xfrm>
          <a:prstGeom prst="rect">
            <a:avLst/>
          </a:prstGeom>
          <a:solidFill>
            <a:srgbClr val="F779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 name="矩形 28"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2881542" y="-975631"/>
            <a:ext cx="583096" cy="838080"/>
          </a:xfrm>
          <a:prstGeom prst="rect">
            <a:avLst/>
          </a:prstGeom>
          <a:solidFill>
            <a:srgbClr val="F8AD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2" name="组合 1"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GrpSpPr/>
          <p:nvPr/>
        </p:nvGrpSpPr>
        <p:grpSpPr>
          <a:xfrm>
            <a:off x="1281430" y="1866900"/>
            <a:ext cx="4197985" cy="4031615"/>
            <a:chOff x="1821601" y="2248644"/>
            <a:chExt cx="3652658" cy="3398599"/>
          </a:xfrm>
        </p:grpSpPr>
        <p:sp>
          <p:nvSpPr>
            <p:cNvPr id="11" name="矩形 10"/>
            <p:cNvSpPr/>
            <p:nvPr/>
          </p:nvSpPr>
          <p:spPr>
            <a:xfrm>
              <a:off x="1992829" y="2735893"/>
              <a:ext cx="3310690" cy="2215933"/>
            </a:xfrm>
            <a:prstGeom prst="rect">
              <a:avLst/>
            </a:prstGeom>
            <a:solidFill>
              <a:srgbClr val="365B7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KaiTi" panose="02010609060101010101" pitchFamily="49" charset="-122"/>
                <a:ea typeface="KaiTi" panose="02010609060101010101" pitchFamily="49" charset="-122"/>
              </a:endParaRPr>
            </a:p>
          </p:txBody>
        </p:sp>
        <p:sp>
          <p:nvSpPr>
            <p:cNvPr id="15" name="Freeform 36"/>
            <p:cNvSpPr>
              <a:spLocks noEditPoints="1"/>
            </p:cNvSpPr>
            <p:nvPr/>
          </p:nvSpPr>
          <p:spPr bwMode="auto">
            <a:xfrm>
              <a:off x="1821601" y="2248644"/>
              <a:ext cx="3652658" cy="3398599"/>
            </a:xfrm>
            <a:custGeom>
              <a:avLst/>
              <a:gdLst>
                <a:gd name="T0" fmla="*/ 1616 w 1756"/>
                <a:gd name="T1" fmla="*/ 0 h 1634"/>
                <a:gd name="T2" fmla="*/ 140 w 1756"/>
                <a:gd name="T3" fmla="*/ 0 h 1634"/>
                <a:gd name="T4" fmla="*/ 0 w 1756"/>
                <a:gd name="T5" fmla="*/ 140 h 1634"/>
                <a:gd name="T6" fmla="*/ 0 w 1756"/>
                <a:gd name="T7" fmla="*/ 1243 h 1634"/>
                <a:gd name="T8" fmla="*/ 140 w 1756"/>
                <a:gd name="T9" fmla="*/ 1383 h 1634"/>
                <a:gd name="T10" fmla="*/ 232 w 1756"/>
                <a:gd name="T11" fmla="*/ 1383 h 1634"/>
                <a:gd name="T12" fmla="*/ 232 w 1756"/>
                <a:gd name="T13" fmla="*/ 1584 h 1634"/>
                <a:gd name="T14" fmla="*/ 276 w 1756"/>
                <a:gd name="T15" fmla="*/ 1598 h 1634"/>
                <a:gd name="T16" fmla="*/ 419 w 1756"/>
                <a:gd name="T17" fmla="*/ 1383 h 1634"/>
                <a:gd name="T18" fmla="*/ 1616 w 1756"/>
                <a:gd name="T19" fmla="*/ 1383 h 1634"/>
                <a:gd name="T20" fmla="*/ 1756 w 1756"/>
                <a:gd name="T21" fmla="*/ 1243 h 1634"/>
                <a:gd name="T22" fmla="*/ 1756 w 1756"/>
                <a:gd name="T23" fmla="*/ 140 h 1634"/>
                <a:gd name="T24" fmla="*/ 1616 w 1756"/>
                <a:gd name="T25" fmla="*/ 0 h 1634"/>
                <a:gd name="T26" fmla="*/ 982 w 1756"/>
                <a:gd name="T27" fmla="*/ 422 h 1634"/>
                <a:gd name="T28" fmla="*/ 1023 w 1756"/>
                <a:gd name="T29" fmla="*/ 422 h 1634"/>
                <a:gd name="T30" fmla="*/ 1023 w 1756"/>
                <a:gd name="T31" fmla="*/ 381 h 1634"/>
                <a:gd name="T32" fmla="*/ 1041 w 1756"/>
                <a:gd name="T33" fmla="*/ 363 h 1634"/>
                <a:gd name="T34" fmla="*/ 1058 w 1756"/>
                <a:gd name="T35" fmla="*/ 381 h 1634"/>
                <a:gd name="T36" fmla="*/ 1058 w 1756"/>
                <a:gd name="T37" fmla="*/ 422 h 1634"/>
                <a:gd name="T38" fmla="*/ 1100 w 1756"/>
                <a:gd name="T39" fmla="*/ 422 h 1634"/>
                <a:gd name="T40" fmla="*/ 1117 w 1756"/>
                <a:gd name="T41" fmla="*/ 440 h 1634"/>
                <a:gd name="T42" fmla="*/ 1100 w 1756"/>
                <a:gd name="T43" fmla="*/ 457 h 1634"/>
                <a:gd name="T44" fmla="*/ 1058 w 1756"/>
                <a:gd name="T45" fmla="*/ 457 h 1634"/>
                <a:gd name="T46" fmla="*/ 1058 w 1756"/>
                <a:gd name="T47" fmla="*/ 498 h 1634"/>
                <a:gd name="T48" fmla="*/ 1041 w 1756"/>
                <a:gd name="T49" fmla="*/ 516 h 1634"/>
                <a:gd name="T50" fmla="*/ 1023 w 1756"/>
                <a:gd name="T51" fmla="*/ 498 h 1634"/>
                <a:gd name="T52" fmla="*/ 1023 w 1756"/>
                <a:gd name="T53" fmla="*/ 457 h 1634"/>
                <a:gd name="T54" fmla="*/ 982 w 1756"/>
                <a:gd name="T55" fmla="*/ 457 h 1634"/>
                <a:gd name="T56" fmla="*/ 965 w 1756"/>
                <a:gd name="T57" fmla="*/ 440 h 1634"/>
                <a:gd name="T58" fmla="*/ 982 w 1756"/>
                <a:gd name="T59" fmla="*/ 422 h 1634"/>
                <a:gd name="T60" fmla="*/ 1636 w 1756"/>
                <a:gd name="T61" fmla="*/ 1243 h 1634"/>
                <a:gd name="T62" fmla="*/ 1616 w 1756"/>
                <a:gd name="T63" fmla="*/ 1263 h 1634"/>
                <a:gd name="T64" fmla="*/ 140 w 1756"/>
                <a:gd name="T65" fmla="*/ 1263 h 1634"/>
                <a:gd name="T66" fmla="*/ 120 w 1756"/>
                <a:gd name="T67" fmla="*/ 1243 h 1634"/>
                <a:gd name="T68" fmla="*/ 120 w 1756"/>
                <a:gd name="T69" fmla="*/ 460 h 1634"/>
                <a:gd name="T70" fmla="*/ 140 w 1756"/>
                <a:gd name="T71" fmla="*/ 440 h 1634"/>
                <a:gd name="T72" fmla="*/ 229 w 1756"/>
                <a:gd name="T73" fmla="*/ 440 h 1634"/>
                <a:gd name="T74" fmla="*/ 229 w 1756"/>
                <a:gd name="T75" fmla="*/ 440 h 1634"/>
                <a:gd name="T76" fmla="*/ 358 w 1756"/>
                <a:gd name="T77" fmla="*/ 310 h 1634"/>
                <a:gd name="T78" fmla="*/ 782 w 1756"/>
                <a:gd name="T79" fmla="*/ 310 h 1634"/>
                <a:gd name="T80" fmla="*/ 911 w 1756"/>
                <a:gd name="T81" fmla="*/ 440 h 1634"/>
                <a:gd name="T82" fmla="*/ 911 w 1756"/>
                <a:gd name="T83" fmla="*/ 440 h 1634"/>
                <a:gd name="T84" fmla="*/ 1041 w 1756"/>
                <a:gd name="T85" fmla="*/ 569 h 1634"/>
                <a:gd name="T86" fmla="*/ 1170 w 1756"/>
                <a:gd name="T87" fmla="*/ 440 h 1634"/>
                <a:gd name="T88" fmla="*/ 1170 w 1756"/>
                <a:gd name="T89" fmla="*/ 440 h 1634"/>
                <a:gd name="T90" fmla="*/ 1201 w 1756"/>
                <a:gd name="T91" fmla="*/ 440 h 1634"/>
                <a:gd name="T92" fmla="*/ 1201 w 1756"/>
                <a:gd name="T93" fmla="*/ 440 h 1634"/>
                <a:gd name="T94" fmla="*/ 1616 w 1756"/>
                <a:gd name="T95" fmla="*/ 440 h 1634"/>
                <a:gd name="T96" fmla="*/ 1636 w 1756"/>
                <a:gd name="T97" fmla="*/ 460 h 1634"/>
                <a:gd name="T98" fmla="*/ 1636 w 1756"/>
                <a:gd name="T99" fmla="*/ 1243 h 1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756" h="1634">
                  <a:moveTo>
                    <a:pt x="1616" y="0"/>
                  </a:moveTo>
                  <a:cubicBezTo>
                    <a:pt x="140" y="0"/>
                    <a:pt x="140" y="0"/>
                    <a:pt x="140" y="0"/>
                  </a:cubicBezTo>
                  <a:cubicBezTo>
                    <a:pt x="62" y="0"/>
                    <a:pt x="0" y="63"/>
                    <a:pt x="0" y="140"/>
                  </a:cubicBezTo>
                  <a:cubicBezTo>
                    <a:pt x="0" y="1243"/>
                    <a:pt x="0" y="1243"/>
                    <a:pt x="0" y="1243"/>
                  </a:cubicBezTo>
                  <a:cubicBezTo>
                    <a:pt x="0" y="1320"/>
                    <a:pt x="62" y="1383"/>
                    <a:pt x="140" y="1383"/>
                  </a:cubicBezTo>
                  <a:cubicBezTo>
                    <a:pt x="232" y="1383"/>
                    <a:pt x="232" y="1383"/>
                    <a:pt x="232" y="1383"/>
                  </a:cubicBezTo>
                  <a:cubicBezTo>
                    <a:pt x="232" y="1584"/>
                    <a:pt x="232" y="1584"/>
                    <a:pt x="232" y="1584"/>
                  </a:cubicBezTo>
                  <a:cubicBezTo>
                    <a:pt x="232" y="1628"/>
                    <a:pt x="252" y="1634"/>
                    <a:pt x="276" y="1598"/>
                  </a:cubicBezTo>
                  <a:cubicBezTo>
                    <a:pt x="419" y="1383"/>
                    <a:pt x="419" y="1383"/>
                    <a:pt x="419" y="1383"/>
                  </a:cubicBezTo>
                  <a:cubicBezTo>
                    <a:pt x="1616" y="1383"/>
                    <a:pt x="1616" y="1383"/>
                    <a:pt x="1616" y="1383"/>
                  </a:cubicBezTo>
                  <a:cubicBezTo>
                    <a:pt x="1693" y="1383"/>
                    <a:pt x="1756" y="1320"/>
                    <a:pt x="1756" y="1243"/>
                  </a:cubicBezTo>
                  <a:cubicBezTo>
                    <a:pt x="1756" y="140"/>
                    <a:pt x="1756" y="140"/>
                    <a:pt x="1756" y="140"/>
                  </a:cubicBezTo>
                  <a:cubicBezTo>
                    <a:pt x="1756" y="63"/>
                    <a:pt x="1693" y="0"/>
                    <a:pt x="1616" y="0"/>
                  </a:cubicBezTo>
                  <a:close/>
                  <a:moveTo>
                    <a:pt x="982" y="422"/>
                  </a:moveTo>
                  <a:cubicBezTo>
                    <a:pt x="1023" y="422"/>
                    <a:pt x="1023" y="422"/>
                    <a:pt x="1023" y="422"/>
                  </a:cubicBezTo>
                  <a:cubicBezTo>
                    <a:pt x="1023" y="381"/>
                    <a:pt x="1023" y="381"/>
                    <a:pt x="1023" y="381"/>
                  </a:cubicBezTo>
                  <a:cubicBezTo>
                    <a:pt x="1023" y="371"/>
                    <a:pt x="1031" y="363"/>
                    <a:pt x="1041" y="363"/>
                  </a:cubicBezTo>
                  <a:cubicBezTo>
                    <a:pt x="1051" y="363"/>
                    <a:pt x="1058" y="371"/>
                    <a:pt x="1058" y="381"/>
                  </a:cubicBezTo>
                  <a:cubicBezTo>
                    <a:pt x="1058" y="422"/>
                    <a:pt x="1058" y="422"/>
                    <a:pt x="1058" y="422"/>
                  </a:cubicBezTo>
                  <a:cubicBezTo>
                    <a:pt x="1100" y="422"/>
                    <a:pt x="1100" y="422"/>
                    <a:pt x="1100" y="422"/>
                  </a:cubicBezTo>
                  <a:cubicBezTo>
                    <a:pt x="1109" y="422"/>
                    <a:pt x="1117" y="430"/>
                    <a:pt x="1117" y="440"/>
                  </a:cubicBezTo>
                  <a:cubicBezTo>
                    <a:pt x="1117" y="449"/>
                    <a:pt x="1109" y="457"/>
                    <a:pt x="1100" y="457"/>
                  </a:cubicBezTo>
                  <a:cubicBezTo>
                    <a:pt x="1058" y="457"/>
                    <a:pt x="1058" y="457"/>
                    <a:pt x="1058" y="457"/>
                  </a:cubicBezTo>
                  <a:cubicBezTo>
                    <a:pt x="1058" y="498"/>
                    <a:pt x="1058" y="498"/>
                    <a:pt x="1058" y="498"/>
                  </a:cubicBezTo>
                  <a:cubicBezTo>
                    <a:pt x="1058" y="508"/>
                    <a:pt x="1051" y="516"/>
                    <a:pt x="1041" y="516"/>
                  </a:cubicBezTo>
                  <a:cubicBezTo>
                    <a:pt x="1031" y="516"/>
                    <a:pt x="1023" y="508"/>
                    <a:pt x="1023" y="498"/>
                  </a:cubicBezTo>
                  <a:cubicBezTo>
                    <a:pt x="1023" y="457"/>
                    <a:pt x="1023" y="457"/>
                    <a:pt x="1023" y="457"/>
                  </a:cubicBezTo>
                  <a:cubicBezTo>
                    <a:pt x="982" y="457"/>
                    <a:pt x="982" y="457"/>
                    <a:pt x="982" y="457"/>
                  </a:cubicBezTo>
                  <a:cubicBezTo>
                    <a:pt x="973" y="457"/>
                    <a:pt x="965" y="449"/>
                    <a:pt x="965" y="440"/>
                  </a:cubicBezTo>
                  <a:cubicBezTo>
                    <a:pt x="965" y="430"/>
                    <a:pt x="973" y="422"/>
                    <a:pt x="982" y="422"/>
                  </a:cubicBezTo>
                  <a:close/>
                  <a:moveTo>
                    <a:pt x="1636" y="1243"/>
                  </a:moveTo>
                  <a:cubicBezTo>
                    <a:pt x="1636" y="1254"/>
                    <a:pt x="1627" y="1263"/>
                    <a:pt x="1616" y="1263"/>
                  </a:cubicBezTo>
                  <a:cubicBezTo>
                    <a:pt x="140" y="1263"/>
                    <a:pt x="140" y="1263"/>
                    <a:pt x="140" y="1263"/>
                  </a:cubicBezTo>
                  <a:cubicBezTo>
                    <a:pt x="129" y="1263"/>
                    <a:pt x="120" y="1254"/>
                    <a:pt x="120" y="1243"/>
                  </a:cubicBezTo>
                  <a:cubicBezTo>
                    <a:pt x="120" y="460"/>
                    <a:pt x="120" y="460"/>
                    <a:pt x="120" y="460"/>
                  </a:cubicBezTo>
                  <a:cubicBezTo>
                    <a:pt x="120" y="449"/>
                    <a:pt x="129" y="440"/>
                    <a:pt x="140" y="440"/>
                  </a:cubicBezTo>
                  <a:cubicBezTo>
                    <a:pt x="229" y="440"/>
                    <a:pt x="229" y="440"/>
                    <a:pt x="229" y="440"/>
                  </a:cubicBezTo>
                  <a:cubicBezTo>
                    <a:pt x="229" y="440"/>
                    <a:pt x="229" y="440"/>
                    <a:pt x="229" y="440"/>
                  </a:cubicBezTo>
                  <a:cubicBezTo>
                    <a:pt x="229" y="368"/>
                    <a:pt x="287" y="310"/>
                    <a:pt x="358" y="310"/>
                  </a:cubicBezTo>
                  <a:cubicBezTo>
                    <a:pt x="782" y="310"/>
                    <a:pt x="782" y="310"/>
                    <a:pt x="782" y="310"/>
                  </a:cubicBezTo>
                  <a:cubicBezTo>
                    <a:pt x="853" y="310"/>
                    <a:pt x="911" y="368"/>
                    <a:pt x="911" y="440"/>
                  </a:cubicBezTo>
                  <a:cubicBezTo>
                    <a:pt x="911" y="440"/>
                    <a:pt x="911" y="440"/>
                    <a:pt x="911" y="440"/>
                  </a:cubicBezTo>
                  <a:cubicBezTo>
                    <a:pt x="911" y="511"/>
                    <a:pt x="969" y="569"/>
                    <a:pt x="1041" y="569"/>
                  </a:cubicBezTo>
                  <a:cubicBezTo>
                    <a:pt x="1112" y="569"/>
                    <a:pt x="1170" y="511"/>
                    <a:pt x="1170" y="440"/>
                  </a:cubicBezTo>
                  <a:cubicBezTo>
                    <a:pt x="1170" y="440"/>
                    <a:pt x="1170" y="440"/>
                    <a:pt x="1170" y="440"/>
                  </a:cubicBezTo>
                  <a:cubicBezTo>
                    <a:pt x="1201" y="440"/>
                    <a:pt x="1201" y="440"/>
                    <a:pt x="1201" y="440"/>
                  </a:cubicBezTo>
                  <a:cubicBezTo>
                    <a:pt x="1201" y="440"/>
                    <a:pt x="1201" y="440"/>
                    <a:pt x="1201" y="440"/>
                  </a:cubicBezTo>
                  <a:cubicBezTo>
                    <a:pt x="1616" y="440"/>
                    <a:pt x="1616" y="440"/>
                    <a:pt x="1616" y="440"/>
                  </a:cubicBezTo>
                  <a:cubicBezTo>
                    <a:pt x="1627" y="440"/>
                    <a:pt x="1636" y="449"/>
                    <a:pt x="1636" y="460"/>
                  </a:cubicBezTo>
                  <a:lnTo>
                    <a:pt x="1636" y="1243"/>
                  </a:lnTo>
                  <a:close/>
                </a:path>
              </a:pathLst>
            </a:custGeom>
            <a:gradFill>
              <a:gsLst>
                <a:gs pos="100000">
                  <a:schemeClr val="bg1"/>
                </a:gs>
                <a:gs pos="0">
                  <a:srgbClr val="E0E0E0"/>
                </a:gs>
              </a:gsLst>
              <a:lin ang="1800000" scaled="0"/>
            </a:gradFill>
            <a:ln>
              <a:noFill/>
            </a:ln>
            <a:effectLst>
              <a:outerShdw blurRad="127000" dist="63500" dir="2700000" algn="tl" rotWithShape="0">
                <a:prstClr val="black">
                  <a:alpha val="35000"/>
                </a:prstClr>
              </a:outerShdw>
            </a:effectLst>
          </p:spPr>
          <p:txBody>
            <a:bodyPr vert="horz" wrap="square" lIns="91440" tIns="45720" rIns="91440" bIns="45720" numCol="1" anchor="t" anchorCtr="0" compatLnSpc="1"/>
            <a:lstStyle/>
            <a:p>
              <a:endParaRPr lang="zh-CN" altLang="en-US">
                <a:latin typeface="KaiTi" panose="02010609060101010101" pitchFamily="49" charset="-122"/>
                <a:ea typeface="KaiTi" panose="02010609060101010101" pitchFamily="49" charset="-122"/>
              </a:endParaRPr>
            </a:p>
          </p:txBody>
        </p:sp>
        <p:grpSp>
          <p:nvGrpSpPr>
            <p:cNvPr id="13" name="组合 12"/>
            <p:cNvGrpSpPr/>
            <p:nvPr/>
          </p:nvGrpSpPr>
          <p:grpSpPr>
            <a:xfrm>
              <a:off x="4464555" y="2545020"/>
              <a:ext cx="599813" cy="297054"/>
              <a:chOff x="1923908" y="1320796"/>
              <a:chExt cx="782820" cy="387687"/>
            </a:xfrm>
            <a:solidFill>
              <a:srgbClr val="365B7C"/>
            </a:solidFill>
          </p:grpSpPr>
          <p:sp>
            <p:nvSpPr>
              <p:cNvPr id="14" name="Freeform 31"/>
              <p:cNvSpPr>
                <a:spLocks noEditPoints="1"/>
              </p:cNvSpPr>
              <p:nvPr/>
            </p:nvSpPr>
            <p:spPr bwMode="auto">
              <a:xfrm>
                <a:off x="1923908" y="1324517"/>
                <a:ext cx="368849" cy="383966"/>
              </a:xfrm>
              <a:custGeom>
                <a:avLst/>
                <a:gdLst>
                  <a:gd name="T0" fmla="*/ 35 w 38"/>
                  <a:gd name="T1" fmla="*/ 2 h 38"/>
                  <a:gd name="T2" fmla="*/ 32 w 38"/>
                  <a:gd name="T3" fmla="*/ 1 h 38"/>
                  <a:gd name="T4" fmla="*/ 28 w 38"/>
                  <a:gd name="T5" fmla="*/ 0 h 38"/>
                  <a:gd name="T6" fmla="*/ 10 w 38"/>
                  <a:gd name="T7" fmla="*/ 0 h 38"/>
                  <a:gd name="T8" fmla="*/ 6 w 38"/>
                  <a:gd name="T9" fmla="*/ 1 h 38"/>
                  <a:gd name="T10" fmla="*/ 3 w 38"/>
                  <a:gd name="T11" fmla="*/ 2 h 38"/>
                  <a:gd name="T12" fmla="*/ 1 w 38"/>
                  <a:gd name="T13" fmla="*/ 5 h 38"/>
                  <a:gd name="T14" fmla="*/ 0 w 38"/>
                  <a:gd name="T15" fmla="*/ 8 h 38"/>
                  <a:gd name="T16" fmla="*/ 0 w 38"/>
                  <a:gd name="T17" fmla="*/ 29 h 38"/>
                  <a:gd name="T18" fmla="*/ 1 w 38"/>
                  <a:gd name="T19" fmla="*/ 33 h 38"/>
                  <a:gd name="T20" fmla="*/ 3 w 38"/>
                  <a:gd name="T21" fmla="*/ 35 h 38"/>
                  <a:gd name="T22" fmla="*/ 6 w 38"/>
                  <a:gd name="T23" fmla="*/ 37 h 38"/>
                  <a:gd name="T24" fmla="*/ 10 w 38"/>
                  <a:gd name="T25" fmla="*/ 38 h 38"/>
                  <a:gd name="T26" fmla="*/ 28 w 38"/>
                  <a:gd name="T27" fmla="*/ 38 h 38"/>
                  <a:gd name="T28" fmla="*/ 32 w 38"/>
                  <a:gd name="T29" fmla="*/ 37 h 38"/>
                  <a:gd name="T30" fmla="*/ 35 w 38"/>
                  <a:gd name="T31" fmla="*/ 36 h 38"/>
                  <a:gd name="T32" fmla="*/ 37 w 38"/>
                  <a:gd name="T33" fmla="*/ 33 h 38"/>
                  <a:gd name="T34" fmla="*/ 38 w 38"/>
                  <a:gd name="T35" fmla="*/ 29 h 38"/>
                  <a:gd name="T36" fmla="*/ 38 w 38"/>
                  <a:gd name="T37" fmla="*/ 8 h 38"/>
                  <a:gd name="T38" fmla="*/ 37 w 38"/>
                  <a:gd name="T39" fmla="*/ 5 h 38"/>
                  <a:gd name="T40" fmla="*/ 35 w 38"/>
                  <a:gd name="T41" fmla="*/ 2 h 38"/>
                  <a:gd name="T42" fmla="*/ 28 w 38"/>
                  <a:gd name="T43" fmla="*/ 33 h 38"/>
                  <a:gd name="T44" fmla="*/ 10 w 38"/>
                  <a:gd name="T45" fmla="*/ 33 h 38"/>
                  <a:gd name="T46" fmla="*/ 8 w 38"/>
                  <a:gd name="T47" fmla="*/ 33 h 38"/>
                  <a:gd name="T48" fmla="*/ 6 w 38"/>
                  <a:gd name="T49" fmla="*/ 32 h 38"/>
                  <a:gd name="T50" fmla="*/ 5 w 38"/>
                  <a:gd name="T51" fmla="*/ 31 h 38"/>
                  <a:gd name="T52" fmla="*/ 5 w 38"/>
                  <a:gd name="T53" fmla="*/ 29 h 38"/>
                  <a:gd name="T54" fmla="*/ 5 w 38"/>
                  <a:gd name="T55" fmla="*/ 8 h 38"/>
                  <a:gd name="T56" fmla="*/ 5 w 38"/>
                  <a:gd name="T57" fmla="*/ 7 h 38"/>
                  <a:gd name="T58" fmla="*/ 6 w 38"/>
                  <a:gd name="T59" fmla="*/ 6 h 38"/>
                  <a:gd name="T60" fmla="*/ 8 w 38"/>
                  <a:gd name="T61" fmla="*/ 5 h 38"/>
                  <a:gd name="T62" fmla="*/ 10 w 38"/>
                  <a:gd name="T63" fmla="*/ 5 h 38"/>
                  <a:gd name="T64" fmla="*/ 28 w 38"/>
                  <a:gd name="T65" fmla="*/ 5 h 38"/>
                  <a:gd name="T66" fmla="*/ 30 w 38"/>
                  <a:gd name="T67" fmla="*/ 5 h 38"/>
                  <a:gd name="T68" fmla="*/ 32 w 38"/>
                  <a:gd name="T69" fmla="*/ 6 h 38"/>
                  <a:gd name="T70" fmla="*/ 33 w 38"/>
                  <a:gd name="T71" fmla="*/ 7 h 38"/>
                  <a:gd name="T72" fmla="*/ 33 w 38"/>
                  <a:gd name="T73" fmla="*/ 8 h 38"/>
                  <a:gd name="T74" fmla="*/ 33 w 38"/>
                  <a:gd name="T75" fmla="*/ 29 h 38"/>
                  <a:gd name="T76" fmla="*/ 33 w 38"/>
                  <a:gd name="T77" fmla="*/ 31 h 38"/>
                  <a:gd name="T78" fmla="*/ 32 w 38"/>
                  <a:gd name="T79" fmla="*/ 32 h 38"/>
                  <a:gd name="T80" fmla="*/ 30 w 38"/>
                  <a:gd name="T81" fmla="*/ 33 h 38"/>
                  <a:gd name="T82" fmla="*/ 28 w 38"/>
                  <a:gd name="T83" fmla="*/ 33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8" h="38">
                    <a:moveTo>
                      <a:pt x="35" y="2"/>
                    </a:moveTo>
                    <a:cubicBezTo>
                      <a:pt x="34" y="2"/>
                      <a:pt x="33" y="1"/>
                      <a:pt x="32" y="1"/>
                    </a:cubicBezTo>
                    <a:cubicBezTo>
                      <a:pt x="31" y="0"/>
                      <a:pt x="29" y="0"/>
                      <a:pt x="28" y="0"/>
                    </a:cubicBezTo>
                    <a:cubicBezTo>
                      <a:pt x="10" y="0"/>
                      <a:pt x="10" y="0"/>
                      <a:pt x="10" y="0"/>
                    </a:cubicBezTo>
                    <a:cubicBezTo>
                      <a:pt x="9" y="0"/>
                      <a:pt x="7" y="0"/>
                      <a:pt x="6" y="1"/>
                    </a:cubicBezTo>
                    <a:cubicBezTo>
                      <a:pt x="5" y="1"/>
                      <a:pt x="4" y="2"/>
                      <a:pt x="3" y="2"/>
                    </a:cubicBezTo>
                    <a:cubicBezTo>
                      <a:pt x="2" y="3"/>
                      <a:pt x="1" y="4"/>
                      <a:pt x="1" y="5"/>
                    </a:cubicBezTo>
                    <a:cubicBezTo>
                      <a:pt x="0" y="6"/>
                      <a:pt x="0" y="7"/>
                      <a:pt x="0" y="8"/>
                    </a:cubicBezTo>
                    <a:cubicBezTo>
                      <a:pt x="0" y="29"/>
                      <a:pt x="0" y="29"/>
                      <a:pt x="0" y="29"/>
                    </a:cubicBezTo>
                    <a:cubicBezTo>
                      <a:pt x="0" y="31"/>
                      <a:pt x="0" y="32"/>
                      <a:pt x="1" y="33"/>
                    </a:cubicBezTo>
                    <a:cubicBezTo>
                      <a:pt x="1" y="34"/>
                      <a:pt x="2" y="35"/>
                      <a:pt x="3" y="35"/>
                    </a:cubicBezTo>
                    <a:cubicBezTo>
                      <a:pt x="4" y="36"/>
                      <a:pt x="5" y="37"/>
                      <a:pt x="6" y="37"/>
                    </a:cubicBezTo>
                    <a:cubicBezTo>
                      <a:pt x="7" y="38"/>
                      <a:pt x="9" y="38"/>
                      <a:pt x="10" y="38"/>
                    </a:cubicBezTo>
                    <a:cubicBezTo>
                      <a:pt x="28" y="38"/>
                      <a:pt x="28" y="38"/>
                      <a:pt x="28" y="38"/>
                    </a:cubicBezTo>
                    <a:cubicBezTo>
                      <a:pt x="29" y="38"/>
                      <a:pt x="31" y="38"/>
                      <a:pt x="32" y="37"/>
                    </a:cubicBezTo>
                    <a:cubicBezTo>
                      <a:pt x="33" y="37"/>
                      <a:pt x="34" y="36"/>
                      <a:pt x="35" y="36"/>
                    </a:cubicBezTo>
                    <a:cubicBezTo>
                      <a:pt x="36" y="35"/>
                      <a:pt x="37" y="34"/>
                      <a:pt x="37" y="33"/>
                    </a:cubicBezTo>
                    <a:cubicBezTo>
                      <a:pt x="38" y="32"/>
                      <a:pt x="38" y="31"/>
                      <a:pt x="38" y="29"/>
                    </a:cubicBezTo>
                    <a:cubicBezTo>
                      <a:pt x="38" y="8"/>
                      <a:pt x="38" y="8"/>
                      <a:pt x="38" y="8"/>
                    </a:cubicBezTo>
                    <a:cubicBezTo>
                      <a:pt x="38" y="7"/>
                      <a:pt x="38" y="6"/>
                      <a:pt x="37" y="5"/>
                    </a:cubicBezTo>
                    <a:cubicBezTo>
                      <a:pt x="37" y="4"/>
                      <a:pt x="36" y="3"/>
                      <a:pt x="35" y="2"/>
                    </a:cubicBezTo>
                    <a:close/>
                    <a:moveTo>
                      <a:pt x="28" y="33"/>
                    </a:moveTo>
                    <a:cubicBezTo>
                      <a:pt x="10" y="33"/>
                      <a:pt x="10" y="33"/>
                      <a:pt x="10" y="33"/>
                    </a:cubicBezTo>
                    <a:cubicBezTo>
                      <a:pt x="9" y="33"/>
                      <a:pt x="9" y="33"/>
                      <a:pt x="8" y="33"/>
                    </a:cubicBezTo>
                    <a:cubicBezTo>
                      <a:pt x="7" y="33"/>
                      <a:pt x="7" y="32"/>
                      <a:pt x="6" y="32"/>
                    </a:cubicBezTo>
                    <a:cubicBezTo>
                      <a:pt x="6" y="32"/>
                      <a:pt x="6" y="31"/>
                      <a:pt x="5" y="31"/>
                    </a:cubicBezTo>
                    <a:cubicBezTo>
                      <a:pt x="5" y="30"/>
                      <a:pt x="5" y="30"/>
                      <a:pt x="5" y="29"/>
                    </a:cubicBezTo>
                    <a:cubicBezTo>
                      <a:pt x="5" y="8"/>
                      <a:pt x="5" y="8"/>
                      <a:pt x="5" y="8"/>
                    </a:cubicBezTo>
                    <a:cubicBezTo>
                      <a:pt x="5" y="8"/>
                      <a:pt x="5" y="7"/>
                      <a:pt x="5" y="7"/>
                    </a:cubicBezTo>
                    <a:cubicBezTo>
                      <a:pt x="6" y="6"/>
                      <a:pt x="6" y="6"/>
                      <a:pt x="6" y="6"/>
                    </a:cubicBezTo>
                    <a:cubicBezTo>
                      <a:pt x="7" y="5"/>
                      <a:pt x="7" y="5"/>
                      <a:pt x="8" y="5"/>
                    </a:cubicBezTo>
                    <a:cubicBezTo>
                      <a:pt x="9" y="5"/>
                      <a:pt x="9" y="5"/>
                      <a:pt x="10" y="5"/>
                    </a:cubicBezTo>
                    <a:cubicBezTo>
                      <a:pt x="28" y="5"/>
                      <a:pt x="28" y="5"/>
                      <a:pt x="28" y="5"/>
                    </a:cubicBezTo>
                    <a:cubicBezTo>
                      <a:pt x="29" y="5"/>
                      <a:pt x="29" y="5"/>
                      <a:pt x="30" y="5"/>
                    </a:cubicBezTo>
                    <a:cubicBezTo>
                      <a:pt x="31" y="5"/>
                      <a:pt x="31" y="5"/>
                      <a:pt x="32" y="6"/>
                    </a:cubicBezTo>
                    <a:cubicBezTo>
                      <a:pt x="32" y="6"/>
                      <a:pt x="32" y="6"/>
                      <a:pt x="33" y="7"/>
                    </a:cubicBezTo>
                    <a:cubicBezTo>
                      <a:pt x="33" y="7"/>
                      <a:pt x="33" y="8"/>
                      <a:pt x="33" y="8"/>
                    </a:cubicBezTo>
                    <a:cubicBezTo>
                      <a:pt x="33" y="29"/>
                      <a:pt x="33" y="29"/>
                      <a:pt x="33" y="29"/>
                    </a:cubicBezTo>
                    <a:cubicBezTo>
                      <a:pt x="33" y="30"/>
                      <a:pt x="33" y="30"/>
                      <a:pt x="33" y="31"/>
                    </a:cubicBezTo>
                    <a:cubicBezTo>
                      <a:pt x="32" y="31"/>
                      <a:pt x="32" y="32"/>
                      <a:pt x="32" y="32"/>
                    </a:cubicBezTo>
                    <a:cubicBezTo>
                      <a:pt x="31" y="32"/>
                      <a:pt x="31" y="33"/>
                      <a:pt x="30" y="33"/>
                    </a:cubicBezTo>
                    <a:cubicBezTo>
                      <a:pt x="29" y="33"/>
                      <a:pt x="29" y="33"/>
                      <a:pt x="28" y="33"/>
                    </a:cubicBezTo>
                    <a:close/>
                  </a:path>
                </a:pathLst>
              </a:custGeom>
              <a:grpFill/>
              <a:ln>
                <a:noFill/>
              </a:ln>
            </p:spPr>
            <p:txBody>
              <a:bodyPr vert="horz" wrap="square" lIns="91440" tIns="45720" rIns="91440" bIns="45720" numCol="1" anchor="t" anchorCtr="0" compatLnSpc="1"/>
              <a:lstStyle/>
              <a:p>
                <a:endParaRPr lang="zh-CN" altLang="en-US">
                  <a:latin typeface="KaiTi" panose="02010609060101010101" pitchFamily="49" charset="-122"/>
                  <a:ea typeface="KaiTi" panose="02010609060101010101" pitchFamily="49" charset="-122"/>
                </a:endParaRPr>
              </a:p>
            </p:txBody>
          </p:sp>
          <p:sp>
            <p:nvSpPr>
              <p:cNvPr id="16" name="Freeform 32"/>
              <p:cNvSpPr/>
              <p:nvPr/>
            </p:nvSpPr>
            <p:spPr bwMode="auto">
              <a:xfrm>
                <a:off x="2403294" y="1320796"/>
                <a:ext cx="303434" cy="387687"/>
              </a:xfrm>
              <a:custGeom>
                <a:avLst/>
                <a:gdLst>
                  <a:gd name="T0" fmla="*/ 28 w 31"/>
                  <a:gd name="T1" fmla="*/ 33 h 38"/>
                  <a:gd name="T2" fmla="*/ 18 w 31"/>
                  <a:gd name="T3" fmla="*/ 33 h 38"/>
                  <a:gd name="T4" fmla="*/ 18 w 31"/>
                  <a:gd name="T5" fmla="*/ 2 h 38"/>
                  <a:gd name="T6" fmla="*/ 16 w 31"/>
                  <a:gd name="T7" fmla="*/ 0 h 38"/>
                  <a:gd name="T8" fmla="*/ 9 w 31"/>
                  <a:gd name="T9" fmla="*/ 0 h 38"/>
                  <a:gd name="T10" fmla="*/ 7 w 31"/>
                  <a:gd name="T11" fmla="*/ 2 h 38"/>
                  <a:gd name="T12" fmla="*/ 9 w 31"/>
                  <a:gd name="T13" fmla="*/ 5 h 38"/>
                  <a:gd name="T14" fmla="*/ 13 w 31"/>
                  <a:gd name="T15" fmla="*/ 5 h 38"/>
                  <a:gd name="T16" fmla="*/ 13 w 31"/>
                  <a:gd name="T17" fmla="*/ 33 h 38"/>
                  <a:gd name="T18" fmla="*/ 3 w 31"/>
                  <a:gd name="T19" fmla="*/ 33 h 38"/>
                  <a:gd name="T20" fmla="*/ 0 w 31"/>
                  <a:gd name="T21" fmla="*/ 35 h 38"/>
                  <a:gd name="T22" fmla="*/ 3 w 31"/>
                  <a:gd name="T23" fmla="*/ 38 h 38"/>
                  <a:gd name="T24" fmla="*/ 28 w 31"/>
                  <a:gd name="T25" fmla="*/ 38 h 38"/>
                  <a:gd name="T26" fmla="*/ 31 w 31"/>
                  <a:gd name="T27" fmla="*/ 35 h 38"/>
                  <a:gd name="T28" fmla="*/ 28 w 31"/>
                  <a:gd name="T29" fmla="*/ 33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1" h="38">
                    <a:moveTo>
                      <a:pt x="28" y="33"/>
                    </a:moveTo>
                    <a:cubicBezTo>
                      <a:pt x="18" y="33"/>
                      <a:pt x="18" y="33"/>
                      <a:pt x="18" y="33"/>
                    </a:cubicBezTo>
                    <a:cubicBezTo>
                      <a:pt x="18" y="2"/>
                      <a:pt x="18" y="2"/>
                      <a:pt x="18" y="2"/>
                    </a:cubicBezTo>
                    <a:cubicBezTo>
                      <a:pt x="18" y="1"/>
                      <a:pt x="17" y="0"/>
                      <a:pt x="16" y="0"/>
                    </a:cubicBezTo>
                    <a:cubicBezTo>
                      <a:pt x="9" y="0"/>
                      <a:pt x="9" y="0"/>
                      <a:pt x="9" y="0"/>
                    </a:cubicBezTo>
                    <a:cubicBezTo>
                      <a:pt x="7" y="0"/>
                      <a:pt x="7" y="1"/>
                      <a:pt x="7" y="2"/>
                    </a:cubicBezTo>
                    <a:cubicBezTo>
                      <a:pt x="7" y="4"/>
                      <a:pt x="7" y="5"/>
                      <a:pt x="9" y="5"/>
                    </a:cubicBezTo>
                    <a:cubicBezTo>
                      <a:pt x="13" y="5"/>
                      <a:pt x="13" y="5"/>
                      <a:pt x="13" y="5"/>
                    </a:cubicBezTo>
                    <a:cubicBezTo>
                      <a:pt x="13" y="33"/>
                      <a:pt x="13" y="33"/>
                      <a:pt x="13" y="33"/>
                    </a:cubicBezTo>
                    <a:cubicBezTo>
                      <a:pt x="3" y="33"/>
                      <a:pt x="3" y="33"/>
                      <a:pt x="3" y="33"/>
                    </a:cubicBezTo>
                    <a:cubicBezTo>
                      <a:pt x="1" y="33"/>
                      <a:pt x="0" y="34"/>
                      <a:pt x="0" y="35"/>
                    </a:cubicBezTo>
                    <a:cubicBezTo>
                      <a:pt x="0" y="37"/>
                      <a:pt x="1" y="38"/>
                      <a:pt x="3" y="38"/>
                    </a:cubicBezTo>
                    <a:cubicBezTo>
                      <a:pt x="28" y="38"/>
                      <a:pt x="28" y="38"/>
                      <a:pt x="28" y="38"/>
                    </a:cubicBezTo>
                    <a:cubicBezTo>
                      <a:pt x="30" y="38"/>
                      <a:pt x="31" y="37"/>
                      <a:pt x="31" y="35"/>
                    </a:cubicBezTo>
                    <a:cubicBezTo>
                      <a:pt x="31" y="34"/>
                      <a:pt x="30" y="33"/>
                      <a:pt x="28" y="33"/>
                    </a:cubicBezTo>
                    <a:close/>
                  </a:path>
                </a:pathLst>
              </a:custGeom>
              <a:grpFill/>
              <a:ln>
                <a:noFill/>
              </a:ln>
            </p:spPr>
            <p:txBody>
              <a:bodyPr vert="horz" wrap="square" lIns="91440" tIns="45720" rIns="91440" bIns="45720" numCol="1" anchor="t" anchorCtr="0" compatLnSpc="1"/>
              <a:lstStyle/>
              <a:p>
                <a:endParaRPr lang="zh-CN" altLang="en-US">
                  <a:latin typeface="KaiTi" panose="02010609060101010101" pitchFamily="49" charset="-122"/>
                  <a:ea typeface="KaiTi" panose="02010609060101010101" pitchFamily="49" charset="-122"/>
                </a:endParaRPr>
              </a:p>
            </p:txBody>
          </p:sp>
        </p:grpSp>
        <p:sp>
          <p:nvSpPr>
            <p:cNvPr id="20" name="Rectangle 42"/>
            <p:cNvSpPr/>
            <p:nvPr/>
          </p:nvSpPr>
          <p:spPr>
            <a:xfrm flipH="1">
              <a:off x="2384059" y="3485180"/>
              <a:ext cx="2363647" cy="1049717"/>
            </a:xfrm>
            <a:prstGeom prst="rect">
              <a:avLst/>
            </a:prstGeom>
            <a:noFill/>
            <a:ln w="12700" cap="flat" cmpd="sng" algn="ctr">
              <a:noFill/>
              <a:prstDash val="solid"/>
            </a:ln>
            <a:effectLst/>
          </p:spPr>
          <p:txBody>
            <a:bodyPr lIns="91440" tIns="0" rIns="91440" bIns="0" rtlCol="0" anchor="t"/>
            <a:lstStyle/>
            <a:p>
              <a:pPr>
                <a:defRPr/>
              </a:pPr>
              <a:r>
                <a:rPr lang="en-US" sz="1200" kern="0" dirty="0">
                  <a:solidFill>
                    <a:srgbClr val="FEFEFE"/>
                  </a:solidFill>
                  <a:latin typeface="KaiTi" panose="02010609060101010101" pitchFamily="49" charset="-122"/>
                  <a:ea typeface="KaiTi" panose="02010609060101010101" pitchFamily="49" charset="-122"/>
                  <a:cs typeface="Arial" panose="020B0604020202020204" pitchFamily="34" charset="0"/>
                </a:rPr>
                <a:t> </a:t>
              </a:r>
            </a:p>
            <a:p>
              <a:pPr>
                <a:defRPr/>
              </a:pPr>
              <a:r>
                <a:rPr lang="en-US" sz="2400" kern="0" dirty="0">
                  <a:solidFill>
                    <a:srgbClr val="FEFEFE"/>
                  </a:solidFill>
                  <a:latin typeface="KaiTi" panose="02010609060101010101" pitchFamily="49" charset="-122"/>
                  <a:ea typeface="KaiTi" panose="02010609060101010101" pitchFamily="49" charset="-122"/>
                  <a:cs typeface="Arial" panose="020B0604020202020204" pitchFamily="34" charset="0"/>
                </a:rPr>
                <a:t>1.全球经济环境</a:t>
              </a:r>
            </a:p>
            <a:p>
              <a:pPr>
                <a:defRPr/>
              </a:pPr>
              <a:r>
                <a:rPr lang="en-US" sz="2400" kern="0" dirty="0">
                  <a:solidFill>
                    <a:srgbClr val="FEFEFE"/>
                  </a:solidFill>
                  <a:latin typeface="KaiTi" panose="02010609060101010101" pitchFamily="49" charset="-122"/>
                  <a:ea typeface="KaiTi" panose="02010609060101010101" pitchFamily="49" charset="-122"/>
                  <a:cs typeface="Arial" panose="020B0604020202020204" pitchFamily="34" charset="0"/>
                </a:rPr>
                <a:t>2.国家的法律法规</a:t>
              </a:r>
            </a:p>
            <a:p>
              <a:pPr>
                <a:defRPr/>
              </a:pPr>
              <a:r>
                <a:rPr lang="en-US" sz="2400" kern="0" dirty="0">
                  <a:solidFill>
                    <a:srgbClr val="FEFEFE"/>
                  </a:solidFill>
                  <a:latin typeface="KaiTi" panose="02010609060101010101" pitchFamily="49" charset="-122"/>
                  <a:ea typeface="KaiTi" panose="02010609060101010101" pitchFamily="49" charset="-122"/>
                  <a:cs typeface="Arial" panose="020B0604020202020204" pitchFamily="34" charset="0"/>
                </a:rPr>
                <a:t>3.外部劳动力市场</a:t>
              </a:r>
            </a:p>
          </p:txBody>
        </p:sp>
        <p:sp>
          <p:nvSpPr>
            <p:cNvPr id="21" name="Rectangle 42"/>
            <p:cNvSpPr/>
            <p:nvPr/>
          </p:nvSpPr>
          <p:spPr>
            <a:xfrm flipH="1">
              <a:off x="2474117" y="2458480"/>
              <a:ext cx="1791797" cy="383808"/>
            </a:xfrm>
            <a:prstGeom prst="rect">
              <a:avLst/>
            </a:prstGeom>
            <a:noFill/>
            <a:ln w="12700" cap="flat" cmpd="sng" algn="ctr">
              <a:noFill/>
              <a:prstDash val="solid"/>
            </a:ln>
            <a:effectLst/>
          </p:spPr>
          <p:txBody>
            <a:bodyPr lIns="91440" tIns="0" rIns="91440" bIns="0" rtlCol="0" anchor="t"/>
            <a:lstStyle/>
            <a:p>
              <a:r>
                <a:rPr lang="en-US" altLang="zh-CN" sz="2400" b="1" dirty="0">
                  <a:solidFill>
                    <a:schemeClr val="accent1"/>
                  </a:solidFill>
                  <a:effectLst>
                    <a:outerShdw blurRad="38100" dist="25400" dir="5400000" algn="ctr" rotWithShape="0">
                      <a:srgbClr val="6E747A">
                        <a:alpha val="43000"/>
                      </a:srgbClr>
                    </a:outerShdw>
                  </a:effectLst>
                  <a:latin typeface="KaiTi" panose="02010609060101010101" pitchFamily="49" charset="-122"/>
                  <a:ea typeface="KaiTi" panose="02010609060101010101" pitchFamily="49" charset="-122"/>
                  <a:cs typeface="Arial" panose="020B0604020202020204" pitchFamily="34" charset="0"/>
                </a:rPr>
                <a:t>外部影响因素</a:t>
              </a:r>
            </a:p>
          </p:txBody>
        </p:sp>
      </p:grpSp>
      <p:grpSp>
        <p:nvGrpSpPr>
          <p:cNvPr id="3" name="组合 2"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GrpSpPr/>
          <p:nvPr/>
        </p:nvGrpSpPr>
        <p:grpSpPr>
          <a:xfrm>
            <a:off x="7184390" y="1838960"/>
            <a:ext cx="3891280" cy="4031615"/>
            <a:chOff x="7539537" y="2225091"/>
            <a:chExt cx="2875535" cy="3398599"/>
          </a:xfrm>
        </p:grpSpPr>
        <p:sp>
          <p:nvSpPr>
            <p:cNvPr id="12" name="矩形 11"/>
            <p:cNvSpPr/>
            <p:nvPr/>
          </p:nvSpPr>
          <p:spPr>
            <a:xfrm>
              <a:off x="7635674" y="2735892"/>
              <a:ext cx="2633739" cy="2215933"/>
            </a:xfrm>
            <a:prstGeom prst="rect">
              <a:avLst/>
            </a:prstGeom>
            <a:solidFill>
              <a:srgbClr val="D06F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KaiTi" panose="02010609060101010101" pitchFamily="49" charset="-122"/>
                <a:ea typeface="KaiTi" panose="02010609060101010101" pitchFamily="49" charset="-122"/>
              </a:endParaRPr>
            </a:p>
          </p:txBody>
        </p:sp>
        <p:sp>
          <p:nvSpPr>
            <p:cNvPr id="51" name="Freeform 45"/>
            <p:cNvSpPr>
              <a:spLocks noEditPoints="1"/>
            </p:cNvSpPr>
            <p:nvPr/>
          </p:nvSpPr>
          <p:spPr bwMode="auto">
            <a:xfrm>
              <a:off x="7539537" y="2225091"/>
              <a:ext cx="2875535" cy="3398599"/>
            </a:xfrm>
            <a:custGeom>
              <a:avLst/>
              <a:gdLst>
                <a:gd name="T0" fmla="*/ 1242 w 1382"/>
                <a:gd name="T1" fmla="*/ 0 h 1634"/>
                <a:gd name="T2" fmla="*/ 140 w 1382"/>
                <a:gd name="T3" fmla="*/ 0 h 1634"/>
                <a:gd name="T4" fmla="*/ 0 w 1382"/>
                <a:gd name="T5" fmla="*/ 140 h 1634"/>
                <a:gd name="T6" fmla="*/ 0 w 1382"/>
                <a:gd name="T7" fmla="*/ 1243 h 1634"/>
                <a:gd name="T8" fmla="*/ 140 w 1382"/>
                <a:gd name="T9" fmla="*/ 1383 h 1634"/>
                <a:gd name="T10" fmla="*/ 228 w 1382"/>
                <a:gd name="T11" fmla="*/ 1383 h 1634"/>
                <a:gd name="T12" fmla="*/ 228 w 1382"/>
                <a:gd name="T13" fmla="*/ 1584 h 1634"/>
                <a:gd name="T14" fmla="*/ 272 w 1382"/>
                <a:gd name="T15" fmla="*/ 1598 h 1634"/>
                <a:gd name="T16" fmla="*/ 415 w 1382"/>
                <a:gd name="T17" fmla="*/ 1383 h 1634"/>
                <a:gd name="T18" fmla="*/ 1242 w 1382"/>
                <a:gd name="T19" fmla="*/ 1383 h 1634"/>
                <a:gd name="T20" fmla="*/ 1382 w 1382"/>
                <a:gd name="T21" fmla="*/ 1243 h 1634"/>
                <a:gd name="T22" fmla="*/ 1382 w 1382"/>
                <a:gd name="T23" fmla="*/ 140 h 1634"/>
                <a:gd name="T24" fmla="*/ 1242 w 1382"/>
                <a:gd name="T25" fmla="*/ 0 h 1634"/>
                <a:gd name="T26" fmla="*/ 982 w 1382"/>
                <a:gd name="T27" fmla="*/ 422 h 1634"/>
                <a:gd name="T28" fmla="*/ 1023 w 1382"/>
                <a:gd name="T29" fmla="*/ 422 h 1634"/>
                <a:gd name="T30" fmla="*/ 1023 w 1382"/>
                <a:gd name="T31" fmla="*/ 381 h 1634"/>
                <a:gd name="T32" fmla="*/ 1041 w 1382"/>
                <a:gd name="T33" fmla="*/ 363 h 1634"/>
                <a:gd name="T34" fmla="*/ 1058 w 1382"/>
                <a:gd name="T35" fmla="*/ 381 h 1634"/>
                <a:gd name="T36" fmla="*/ 1058 w 1382"/>
                <a:gd name="T37" fmla="*/ 422 h 1634"/>
                <a:gd name="T38" fmla="*/ 1100 w 1382"/>
                <a:gd name="T39" fmla="*/ 422 h 1634"/>
                <a:gd name="T40" fmla="*/ 1117 w 1382"/>
                <a:gd name="T41" fmla="*/ 440 h 1634"/>
                <a:gd name="T42" fmla="*/ 1100 w 1382"/>
                <a:gd name="T43" fmla="*/ 457 h 1634"/>
                <a:gd name="T44" fmla="*/ 1058 w 1382"/>
                <a:gd name="T45" fmla="*/ 457 h 1634"/>
                <a:gd name="T46" fmla="*/ 1058 w 1382"/>
                <a:gd name="T47" fmla="*/ 498 h 1634"/>
                <a:gd name="T48" fmla="*/ 1041 w 1382"/>
                <a:gd name="T49" fmla="*/ 516 h 1634"/>
                <a:gd name="T50" fmla="*/ 1023 w 1382"/>
                <a:gd name="T51" fmla="*/ 498 h 1634"/>
                <a:gd name="T52" fmla="*/ 1023 w 1382"/>
                <a:gd name="T53" fmla="*/ 457 h 1634"/>
                <a:gd name="T54" fmla="*/ 982 w 1382"/>
                <a:gd name="T55" fmla="*/ 457 h 1634"/>
                <a:gd name="T56" fmla="*/ 965 w 1382"/>
                <a:gd name="T57" fmla="*/ 440 h 1634"/>
                <a:gd name="T58" fmla="*/ 982 w 1382"/>
                <a:gd name="T59" fmla="*/ 422 h 1634"/>
                <a:gd name="T60" fmla="*/ 1262 w 1382"/>
                <a:gd name="T61" fmla="*/ 1243 h 1634"/>
                <a:gd name="T62" fmla="*/ 1242 w 1382"/>
                <a:gd name="T63" fmla="*/ 1263 h 1634"/>
                <a:gd name="T64" fmla="*/ 140 w 1382"/>
                <a:gd name="T65" fmla="*/ 1263 h 1634"/>
                <a:gd name="T66" fmla="*/ 120 w 1382"/>
                <a:gd name="T67" fmla="*/ 1243 h 1634"/>
                <a:gd name="T68" fmla="*/ 120 w 1382"/>
                <a:gd name="T69" fmla="*/ 460 h 1634"/>
                <a:gd name="T70" fmla="*/ 140 w 1382"/>
                <a:gd name="T71" fmla="*/ 440 h 1634"/>
                <a:gd name="T72" fmla="*/ 229 w 1382"/>
                <a:gd name="T73" fmla="*/ 440 h 1634"/>
                <a:gd name="T74" fmla="*/ 229 w 1382"/>
                <a:gd name="T75" fmla="*/ 440 h 1634"/>
                <a:gd name="T76" fmla="*/ 358 w 1382"/>
                <a:gd name="T77" fmla="*/ 310 h 1634"/>
                <a:gd name="T78" fmla="*/ 781 w 1382"/>
                <a:gd name="T79" fmla="*/ 310 h 1634"/>
                <a:gd name="T80" fmla="*/ 911 w 1382"/>
                <a:gd name="T81" fmla="*/ 440 h 1634"/>
                <a:gd name="T82" fmla="*/ 911 w 1382"/>
                <a:gd name="T83" fmla="*/ 440 h 1634"/>
                <a:gd name="T84" fmla="*/ 1041 w 1382"/>
                <a:gd name="T85" fmla="*/ 569 h 1634"/>
                <a:gd name="T86" fmla="*/ 1170 w 1382"/>
                <a:gd name="T87" fmla="*/ 440 h 1634"/>
                <a:gd name="T88" fmla="*/ 1170 w 1382"/>
                <a:gd name="T89" fmla="*/ 440 h 1634"/>
                <a:gd name="T90" fmla="*/ 1201 w 1382"/>
                <a:gd name="T91" fmla="*/ 440 h 1634"/>
                <a:gd name="T92" fmla="*/ 1201 w 1382"/>
                <a:gd name="T93" fmla="*/ 440 h 1634"/>
                <a:gd name="T94" fmla="*/ 1242 w 1382"/>
                <a:gd name="T95" fmla="*/ 440 h 1634"/>
                <a:gd name="T96" fmla="*/ 1262 w 1382"/>
                <a:gd name="T97" fmla="*/ 460 h 1634"/>
                <a:gd name="T98" fmla="*/ 1262 w 1382"/>
                <a:gd name="T99" fmla="*/ 1243 h 1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382" h="1634">
                  <a:moveTo>
                    <a:pt x="1242" y="0"/>
                  </a:moveTo>
                  <a:cubicBezTo>
                    <a:pt x="140" y="0"/>
                    <a:pt x="140" y="0"/>
                    <a:pt x="140" y="0"/>
                  </a:cubicBezTo>
                  <a:cubicBezTo>
                    <a:pt x="62" y="0"/>
                    <a:pt x="0" y="63"/>
                    <a:pt x="0" y="140"/>
                  </a:cubicBezTo>
                  <a:cubicBezTo>
                    <a:pt x="0" y="1243"/>
                    <a:pt x="0" y="1243"/>
                    <a:pt x="0" y="1243"/>
                  </a:cubicBezTo>
                  <a:cubicBezTo>
                    <a:pt x="0" y="1320"/>
                    <a:pt x="62" y="1383"/>
                    <a:pt x="140" y="1383"/>
                  </a:cubicBezTo>
                  <a:cubicBezTo>
                    <a:pt x="228" y="1383"/>
                    <a:pt x="228" y="1383"/>
                    <a:pt x="228" y="1383"/>
                  </a:cubicBezTo>
                  <a:cubicBezTo>
                    <a:pt x="228" y="1584"/>
                    <a:pt x="228" y="1584"/>
                    <a:pt x="228" y="1584"/>
                  </a:cubicBezTo>
                  <a:cubicBezTo>
                    <a:pt x="228" y="1628"/>
                    <a:pt x="248" y="1634"/>
                    <a:pt x="272" y="1598"/>
                  </a:cubicBezTo>
                  <a:cubicBezTo>
                    <a:pt x="415" y="1383"/>
                    <a:pt x="415" y="1383"/>
                    <a:pt x="415" y="1383"/>
                  </a:cubicBezTo>
                  <a:cubicBezTo>
                    <a:pt x="1242" y="1383"/>
                    <a:pt x="1242" y="1383"/>
                    <a:pt x="1242" y="1383"/>
                  </a:cubicBezTo>
                  <a:cubicBezTo>
                    <a:pt x="1320" y="1383"/>
                    <a:pt x="1382" y="1320"/>
                    <a:pt x="1382" y="1243"/>
                  </a:cubicBezTo>
                  <a:cubicBezTo>
                    <a:pt x="1382" y="140"/>
                    <a:pt x="1382" y="140"/>
                    <a:pt x="1382" y="140"/>
                  </a:cubicBezTo>
                  <a:cubicBezTo>
                    <a:pt x="1382" y="63"/>
                    <a:pt x="1320" y="0"/>
                    <a:pt x="1242" y="0"/>
                  </a:cubicBezTo>
                  <a:close/>
                  <a:moveTo>
                    <a:pt x="982" y="422"/>
                  </a:moveTo>
                  <a:cubicBezTo>
                    <a:pt x="1023" y="422"/>
                    <a:pt x="1023" y="422"/>
                    <a:pt x="1023" y="422"/>
                  </a:cubicBezTo>
                  <a:cubicBezTo>
                    <a:pt x="1023" y="381"/>
                    <a:pt x="1023" y="381"/>
                    <a:pt x="1023" y="381"/>
                  </a:cubicBezTo>
                  <a:cubicBezTo>
                    <a:pt x="1023" y="371"/>
                    <a:pt x="1031" y="363"/>
                    <a:pt x="1041" y="363"/>
                  </a:cubicBezTo>
                  <a:cubicBezTo>
                    <a:pt x="1051" y="363"/>
                    <a:pt x="1058" y="371"/>
                    <a:pt x="1058" y="381"/>
                  </a:cubicBezTo>
                  <a:cubicBezTo>
                    <a:pt x="1058" y="422"/>
                    <a:pt x="1058" y="422"/>
                    <a:pt x="1058" y="422"/>
                  </a:cubicBezTo>
                  <a:cubicBezTo>
                    <a:pt x="1100" y="422"/>
                    <a:pt x="1100" y="422"/>
                    <a:pt x="1100" y="422"/>
                  </a:cubicBezTo>
                  <a:cubicBezTo>
                    <a:pt x="1109" y="422"/>
                    <a:pt x="1117" y="430"/>
                    <a:pt x="1117" y="440"/>
                  </a:cubicBezTo>
                  <a:cubicBezTo>
                    <a:pt x="1117" y="449"/>
                    <a:pt x="1109" y="457"/>
                    <a:pt x="1100" y="457"/>
                  </a:cubicBezTo>
                  <a:cubicBezTo>
                    <a:pt x="1058" y="457"/>
                    <a:pt x="1058" y="457"/>
                    <a:pt x="1058" y="457"/>
                  </a:cubicBezTo>
                  <a:cubicBezTo>
                    <a:pt x="1058" y="498"/>
                    <a:pt x="1058" y="498"/>
                    <a:pt x="1058" y="498"/>
                  </a:cubicBezTo>
                  <a:cubicBezTo>
                    <a:pt x="1058" y="508"/>
                    <a:pt x="1051" y="516"/>
                    <a:pt x="1041" y="516"/>
                  </a:cubicBezTo>
                  <a:cubicBezTo>
                    <a:pt x="1031" y="516"/>
                    <a:pt x="1023" y="508"/>
                    <a:pt x="1023" y="498"/>
                  </a:cubicBezTo>
                  <a:cubicBezTo>
                    <a:pt x="1023" y="457"/>
                    <a:pt x="1023" y="457"/>
                    <a:pt x="1023" y="457"/>
                  </a:cubicBezTo>
                  <a:cubicBezTo>
                    <a:pt x="982" y="457"/>
                    <a:pt x="982" y="457"/>
                    <a:pt x="982" y="457"/>
                  </a:cubicBezTo>
                  <a:cubicBezTo>
                    <a:pt x="973" y="457"/>
                    <a:pt x="965" y="449"/>
                    <a:pt x="965" y="440"/>
                  </a:cubicBezTo>
                  <a:cubicBezTo>
                    <a:pt x="965" y="430"/>
                    <a:pt x="973" y="422"/>
                    <a:pt x="982" y="422"/>
                  </a:cubicBezTo>
                  <a:close/>
                  <a:moveTo>
                    <a:pt x="1262" y="1243"/>
                  </a:moveTo>
                  <a:cubicBezTo>
                    <a:pt x="1262" y="1254"/>
                    <a:pt x="1253" y="1263"/>
                    <a:pt x="1242" y="1263"/>
                  </a:cubicBezTo>
                  <a:cubicBezTo>
                    <a:pt x="140" y="1263"/>
                    <a:pt x="140" y="1263"/>
                    <a:pt x="140" y="1263"/>
                  </a:cubicBezTo>
                  <a:cubicBezTo>
                    <a:pt x="129" y="1263"/>
                    <a:pt x="120" y="1254"/>
                    <a:pt x="120" y="1243"/>
                  </a:cubicBezTo>
                  <a:cubicBezTo>
                    <a:pt x="120" y="460"/>
                    <a:pt x="120" y="460"/>
                    <a:pt x="120" y="460"/>
                  </a:cubicBezTo>
                  <a:cubicBezTo>
                    <a:pt x="120" y="449"/>
                    <a:pt x="129" y="440"/>
                    <a:pt x="140" y="440"/>
                  </a:cubicBezTo>
                  <a:cubicBezTo>
                    <a:pt x="229" y="440"/>
                    <a:pt x="229" y="440"/>
                    <a:pt x="229" y="440"/>
                  </a:cubicBezTo>
                  <a:cubicBezTo>
                    <a:pt x="229" y="440"/>
                    <a:pt x="229" y="440"/>
                    <a:pt x="229" y="440"/>
                  </a:cubicBezTo>
                  <a:cubicBezTo>
                    <a:pt x="229" y="368"/>
                    <a:pt x="287" y="310"/>
                    <a:pt x="358" y="310"/>
                  </a:cubicBezTo>
                  <a:cubicBezTo>
                    <a:pt x="781" y="310"/>
                    <a:pt x="781" y="310"/>
                    <a:pt x="781" y="310"/>
                  </a:cubicBezTo>
                  <a:cubicBezTo>
                    <a:pt x="853" y="310"/>
                    <a:pt x="911" y="368"/>
                    <a:pt x="911" y="440"/>
                  </a:cubicBezTo>
                  <a:cubicBezTo>
                    <a:pt x="911" y="440"/>
                    <a:pt x="911" y="440"/>
                    <a:pt x="911" y="440"/>
                  </a:cubicBezTo>
                  <a:cubicBezTo>
                    <a:pt x="911" y="511"/>
                    <a:pt x="969" y="569"/>
                    <a:pt x="1041" y="569"/>
                  </a:cubicBezTo>
                  <a:cubicBezTo>
                    <a:pt x="1112" y="569"/>
                    <a:pt x="1170" y="511"/>
                    <a:pt x="1170" y="440"/>
                  </a:cubicBezTo>
                  <a:cubicBezTo>
                    <a:pt x="1170" y="440"/>
                    <a:pt x="1170" y="440"/>
                    <a:pt x="1170" y="440"/>
                  </a:cubicBezTo>
                  <a:cubicBezTo>
                    <a:pt x="1201" y="440"/>
                    <a:pt x="1201" y="440"/>
                    <a:pt x="1201" y="440"/>
                  </a:cubicBezTo>
                  <a:cubicBezTo>
                    <a:pt x="1201" y="440"/>
                    <a:pt x="1201" y="440"/>
                    <a:pt x="1201" y="440"/>
                  </a:cubicBezTo>
                  <a:cubicBezTo>
                    <a:pt x="1242" y="440"/>
                    <a:pt x="1242" y="440"/>
                    <a:pt x="1242" y="440"/>
                  </a:cubicBezTo>
                  <a:cubicBezTo>
                    <a:pt x="1253" y="440"/>
                    <a:pt x="1262" y="449"/>
                    <a:pt x="1262" y="460"/>
                  </a:cubicBezTo>
                  <a:lnTo>
                    <a:pt x="1262" y="1243"/>
                  </a:lnTo>
                  <a:close/>
                </a:path>
              </a:pathLst>
            </a:custGeom>
            <a:gradFill>
              <a:gsLst>
                <a:gs pos="100000">
                  <a:schemeClr val="bg1"/>
                </a:gs>
                <a:gs pos="0">
                  <a:srgbClr val="E0E0E0"/>
                </a:gs>
              </a:gsLst>
              <a:lin ang="1800000" scaled="0"/>
            </a:gradFill>
            <a:ln>
              <a:noFill/>
            </a:ln>
            <a:effectLst>
              <a:outerShdw blurRad="127000" dist="63500" dir="2700000" algn="tl" rotWithShape="0">
                <a:prstClr val="black">
                  <a:alpha val="35000"/>
                </a:prstClr>
              </a:outerShdw>
            </a:effectLst>
          </p:spPr>
          <p:txBody>
            <a:bodyPr vert="horz" wrap="square" lIns="91440" tIns="45720" rIns="91440" bIns="45720" numCol="1" anchor="t" anchorCtr="0" compatLnSpc="1"/>
            <a:lstStyle/>
            <a:p>
              <a:endParaRPr lang="zh-CN" altLang="en-US">
                <a:latin typeface="KaiTi" panose="02010609060101010101" pitchFamily="49" charset="-122"/>
                <a:ea typeface="KaiTi" panose="02010609060101010101" pitchFamily="49" charset="-122"/>
              </a:endParaRPr>
            </a:p>
          </p:txBody>
        </p:sp>
        <p:grpSp>
          <p:nvGrpSpPr>
            <p:cNvPr id="17" name="组合 16"/>
            <p:cNvGrpSpPr/>
            <p:nvPr/>
          </p:nvGrpSpPr>
          <p:grpSpPr>
            <a:xfrm>
              <a:off x="9487776" y="2545020"/>
              <a:ext cx="615364" cy="305110"/>
              <a:chOff x="1923908" y="2803742"/>
              <a:chExt cx="803116" cy="398201"/>
            </a:xfrm>
            <a:solidFill>
              <a:srgbClr val="D06F83"/>
            </a:solidFill>
          </p:grpSpPr>
          <p:sp>
            <p:nvSpPr>
              <p:cNvPr id="18" name="Freeform 27"/>
              <p:cNvSpPr/>
              <p:nvPr/>
            </p:nvSpPr>
            <p:spPr bwMode="auto">
              <a:xfrm>
                <a:off x="2354679" y="2813694"/>
                <a:ext cx="372345" cy="388249"/>
              </a:xfrm>
              <a:custGeom>
                <a:avLst/>
                <a:gdLst>
                  <a:gd name="T0" fmla="*/ 6 w 38"/>
                  <a:gd name="T1" fmla="*/ 24 h 38"/>
                  <a:gd name="T2" fmla="*/ 7 w 38"/>
                  <a:gd name="T3" fmla="*/ 22 h 38"/>
                  <a:gd name="T4" fmla="*/ 8 w 38"/>
                  <a:gd name="T5" fmla="*/ 22 h 38"/>
                  <a:gd name="T6" fmla="*/ 10 w 38"/>
                  <a:gd name="T7" fmla="*/ 21 h 38"/>
                  <a:gd name="T8" fmla="*/ 28 w 38"/>
                  <a:gd name="T9" fmla="*/ 21 h 38"/>
                  <a:gd name="T10" fmla="*/ 32 w 38"/>
                  <a:gd name="T11" fmla="*/ 21 h 38"/>
                  <a:gd name="T12" fmla="*/ 35 w 38"/>
                  <a:gd name="T13" fmla="*/ 19 h 38"/>
                  <a:gd name="T14" fmla="*/ 38 w 38"/>
                  <a:gd name="T15" fmla="*/ 16 h 38"/>
                  <a:gd name="T16" fmla="*/ 38 w 38"/>
                  <a:gd name="T17" fmla="*/ 13 h 38"/>
                  <a:gd name="T18" fmla="*/ 38 w 38"/>
                  <a:gd name="T19" fmla="*/ 8 h 38"/>
                  <a:gd name="T20" fmla="*/ 38 w 38"/>
                  <a:gd name="T21" fmla="*/ 5 h 38"/>
                  <a:gd name="T22" fmla="*/ 35 w 38"/>
                  <a:gd name="T23" fmla="*/ 2 h 38"/>
                  <a:gd name="T24" fmla="*/ 32 w 38"/>
                  <a:gd name="T25" fmla="*/ 1 h 38"/>
                  <a:gd name="T26" fmla="*/ 28 w 38"/>
                  <a:gd name="T27" fmla="*/ 0 h 38"/>
                  <a:gd name="T28" fmla="*/ 9 w 38"/>
                  <a:gd name="T29" fmla="*/ 0 h 38"/>
                  <a:gd name="T30" fmla="*/ 6 w 38"/>
                  <a:gd name="T31" fmla="*/ 2 h 38"/>
                  <a:gd name="T32" fmla="*/ 9 w 38"/>
                  <a:gd name="T33" fmla="*/ 5 h 38"/>
                  <a:gd name="T34" fmla="*/ 28 w 38"/>
                  <a:gd name="T35" fmla="*/ 5 h 38"/>
                  <a:gd name="T36" fmla="*/ 30 w 38"/>
                  <a:gd name="T37" fmla="*/ 5 h 38"/>
                  <a:gd name="T38" fmla="*/ 32 w 38"/>
                  <a:gd name="T39" fmla="*/ 6 h 38"/>
                  <a:gd name="T40" fmla="*/ 33 w 38"/>
                  <a:gd name="T41" fmla="*/ 7 h 38"/>
                  <a:gd name="T42" fmla="*/ 33 w 38"/>
                  <a:gd name="T43" fmla="*/ 8 h 38"/>
                  <a:gd name="T44" fmla="*/ 33 w 38"/>
                  <a:gd name="T45" fmla="*/ 13 h 38"/>
                  <a:gd name="T46" fmla="*/ 33 w 38"/>
                  <a:gd name="T47" fmla="*/ 14 h 38"/>
                  <a:gd name="T48" fmla="*/ 32 w 38"/>
                  <a:gd name="T49" fmla="*/ 16 h 38"/>
                  <a:gd name="T50" fmla="*/ 30 w 38"/>
                  <a:gd name="T51" fmla="*/ 16 h 38"/>
                  <a:gd name="T52" fmla="*/ 28 w 38"/>
                  <a:gd name="T53" fmla="*/ 17 h 38"/>
                  <a:gd name="T54" fmla="*/ 10 w 38"/>
                  <a:gd name="T55" fmla="*/ 17 h 38"/>
                  <a:gd name="T56" fmla="*/ 6 w 38"/>
                  <a:gd name="T57" fmla="*/ 17 h 38"/>
                  <a:gd name="T58" fmla="*/ 3 w 38"/>
                  <a:gd name="T59" fmla="*/ 19 h 38"/>
                  <a:gd name="T60" fmla="*/ 1 w 38"/>
                  <a:gd name="T61" fmla="*/ 22 h 38"/>
                  <a:gd name="T62" fmla="*/ 0 w 38"/>
                  <a:gd name="T63" fmla="*/ 25 h 38"/>
                  <a:gd name="T64" fmla="*/ 0 w 38"/>
                  <a:gd name="T65" fmla="*/ 29 h 38"/>
                  <a:gd name="T66" fmla="*/ 1 w 38"/>
                  <a:gd name="T67" fmla="*/ 33 h 38"/>
                  <a:gd name="T68" fmla="*/ 3 w 38"/>
                  <a:gd name="T69" fmla="*/ 36 h 38"/>
                  <a:gd name="T70" fmla="*/ 6 w 38"/>
                  <a:gd name="T71" fmla="*/ 37 h 38"/>
                  <a:gd name="T72" fmla="*/ 10 w 38"/>
                  <a:gd name="T73" fmla="*/ 38 h 38"/>
                  <a:gd name="T74" fmla="*/ 36 w 38"/>
                  <a:gd name="T75" fmla="*/ 38 h 38"/>
                  <a:gd name="T76" fmla="*/ 38 w 38"/>
                  <a:gd name="T77" fmla="*/ 35 h 38"/>
                  <a:gd name="T78" fmla="*/ 36 w 38"/>
                  <a:gd name="T79" fmla="*/ 33 h 38"/>
                  <a:gd name="T80" fmla="*/ 10 w 38"/>
                  <a:gd name="T81" fmla="*/ 33 h 38"/>
                  <a:gd name="T82" fmla="*/ 8 w 38"/>
                  <a:gd name="T83" fmla="*/ 33 h 38"/>
                  <a:gd name="T84" fmla="*/ 7 w 38"/>
                  <a:gd name="T85" fmla="*/ 32 h 38"/>
                  <a:gd name="T86" fmla="*/ 6 w 38"/>
                  <a:gd name="T87" fmla="*/ 31 h 38"/>
                  <a:gd name="T88" fmla="*/ 5 w 38"/>
                  <a:gd name="T89" fmla="*/ 29 h 38"/>
                  <a:gd name="T90" fmla="*/ 5 w 38"/>
                  <a:gd name="T91" fmla="*/ 25 h 38"/>
                  <a:gd name="T92" fmla="*/ 6 w 38"/>
                  <a:gd name="T93" fmla="*/ 24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8" h="38">
                    <a:moveTo>
                      <a:pt x="6" y="24"/>
                    </a:moveTo>
                    <a:cubicBezTo>
                      <a:pt x="6" y="23"/>
                      <a:pt x="6" y="23"/>
                      <a:pt x="7" y="22"/>
                    </a:cubicBezTo>
                    <a:cubicBezTo>
                      <a:pt x="7" y="22"/>
                      <a:pt x="8" y="22"/>
                      <a:pt x="8" y="22"/>
                    </a:cubicBezTo>
                    <a:cubicBezTo>
                      <a:pt x="9" y="21"/>
                      <a:pt x="10" y="21"/>
                      <a:pt x="10" y="21"/>
                    </a:cubicBezTo>
                    <a:cubicBezTo>
                      <a:pt x="28" y="21"/>
                      <a:pt x="28" y="21"/>
                      <a:pt x="28" y="21"/>
                    </a:cubicBezTo>
                    <a:cubicBezTo>
                      <a:pt x="30" y="21"/>
                      <a:pt x="31" y="21"/>
                      <a:pt x="32" y="21"/>
                    </a:cubicBezTo>
                    <a:cubicBezTo>
                      <a:pt x="33" y="20"/>
                      <a:pt x="34" y="20"/>
                      <a:pt x="35" y="19"/>
                    </a:cubicBezTo>
                    <a:cubicBezTo>
                      <a:pt x="36" y="18"/>
                      <a:pt x="37" y="17"/>
                      <a:pt x="38" y="16"/>
                    </a:cubicBezTo>
                    <a:cubicBezTo>
                      <a:pt x="38" y="15"/>
                      <a:pt x="38" y="14"/>
                      <a:pt x="38" y="13"/>
                    </a:cubicBezTo>
                    <a:cubicBezTo>
                      <a:pt x="38" y="8"/>
                      <a:pt x="38" y="8"/>
                      <a:pt x="38" y="8"/>
                    </a:cubicBezTo>
                    <a:cubicBezTo>
                      <a:pt x="38" y="7"/>
                      <a:pt x="38" y="6"/>
                      <a:pt x="38" y="5"/>
                    </a:cubicBezTo>
                    <a:cubicBezTo>
                      <a:pt x="37" y="4"/>
                      <a:pt x="36" y="3"/>
                      <a:pt x="35" y="2"/>
                    </a:cubicBezTo>
                    <a:cubicBezTo>
                      <a:pt x="34" y="2"/>
                      <a:pt x="33" y="1"/>
                      <a:pt x="32" y="1"/>
                    </a:cubicBezTo>
                    <a:cubicBezTo>
                      <a:pt x="31" y="0"/>
                      <a:pt x="29" y="0"/>
                      <a:pt x="28" y="0"/>
                    </a:cubicBezTo>
                    <a:cubicBezTo>
                      <a:pt x="9" y="0"/>
                      <a:pt x="9" y="0"/>
                      <a:pt x="9" y="0"/>
                    </a:cubicBezTo>
                    <a:cubicBezTo>
                      <a:pt x="7" y="0"/>
                      <a:pt x="6" y="1"/>
                      <a:pt x="6" y="2"/>
                    </a:cubicBezTo>
                    <a:cubicBezTo>
                      <a:pt x="6" y="4"/>
                      <a:pt x="7" y="5"/>
                      <a:pt x="9" y="5"/>
                    </a:cubicBezTo>
                    <a:cubicBezTo>
                      <a:pt x="28" y="5"/>
                      <a:pt x="28" y="5"/>
                      <a:pt x="28" y="5"/>
                    </a:cubicBezTo>
                    <a:cubicBezTo>
                      <a:pt x="29" y="5"/>
                      <a:pt x="29" y="5"/>
                      <a:pt x="30" y="5"/>
                    </a:cubicBezTo>
                    <a:cubicBezTo>
                      <a:pt x="31" y="5"/>
                      <a:pt x="31" y="6"/>
                      <a:pt x="32" y="6"/>
                    </a:cubicBezTo>
                    <a:cubicBezTo>
                      <a:pt x="32" y="6"/>
                      <a:pt x="33" y="7"/>
                      <a:pt x="33" y="7"/>
                    </a:cubicBezTo>
                    <a:cubicBezTo>
                      <a:pt x="33" y="7"/>
                      <a:pt x="33" y="8"/>
                      <a:pt x="33" y="8"/>
                    </a:cubicBezTo>
                    <a:cubicBezTo>
                      <a:pt x="33" y="13"/>
                      <a:pt x="33" y="13"/>
                      <a:pt x="33" y="13"/>
                    </a:cubicBezTo>
                    <a:cubicBezTo>
                      <a:pt x="33" y="13"/>
                      <a:pt x="33" y="14"/>
                      <a:pt x="33" y="14"/>
                    </a:cubicBezTo>
                    <a:cubicBezTo>
                      <a:pt x="33" y="15"/>
                      <a:pt x="32" y="15"/>
                      <a:pt x="32" y="16"/>
                    </a:cubicBezTo>
                    <a:cubicBezTo>
                      <a:pt x="31" y="16"/>
                      <a:pt x="31" y="16"/>
                      <a:pt x="30" y="16"/>
                    </a:cubicBezTo>
                    <a:cubicBezTo>
                      <a:pt x="29" y="16"/>
                      <a:pt x="29" y="17"/>
                      <a:pt x="28" y="17"/>
                    </a:cubicBezTo>
                    <a:cubicBezTo>
                      <a:pt x="10" y="17"/>
                      <a:pt x="10" y="17"/>
                      <a:pt x="10" y="17"/>
                    </a:cubicBezTo>
                    <a:cubicBezTo>
                      <a:pt x="9" y="17"/>
                      <a:pt x="7" y="17"/>
                      <a:pt x="6" y="17"/>
                    </a:cubicBezTo>
                    <a:cubicBezTo>
                      <a:pt x="5" y="18"/>
                      <a:pt x="4" y="18"/>
                      <a:pt x="3" y="19"/>
                    </a:cubicBezTo>
                    <a:cubicBezTo>
                      <a:pt x="2" y="20"/>
                      <a:pt x="1" y="21"/>
                      <a:pt x="1" y="22"/>
                    </a:cubicBezTo>
                    <a:cubicBezTo>
                      <a:pt x="0" y="23"/>
                      <a:pt x="0" y="24"/>
                      <a:pt x="0" y="25"/>
                    </a:cubicBezTo>
                    <a:cubicBezTo>
                      <a:pt x="0" y="29"/>
                      <a:pt x="0" y="29"/>
                      <a:pt x="0" y="29"/>
                    </a:cubicBezTo>
                    <a:cubicBezTo>
                      <a:pt x="0" y="31"/>
                      <a:pt x="0" y="32"/>
                      <a:pt x="1" y="33"/>
                    </a:cubicBezTo>
                    <a:cubicBezTo>
                      <a:pt x="1" y="34"/>
                      <a:pt x="2" y="35"/>
                      <a:pt x="3" y="36"/>
                    </a:cubicBezTo>
                    <a:cubicBezTo>
                      <a:pt x="4" y="36"/>
                      <a:pt x="5" y="37"/>
                      <a:pt x="6" y="37"/>
                    </a:cubicBezTo>
                    <a:cubicBezTo>
                      <a:pt x="7" y="38"/>
                      <a:pt x="9" y="38"/>
                      <a:pt x="10" y="38"/>
                    </a:cubicBezTo>
                    <a:cubicBezTo>
                      <a:pt x="36" y="38"/>
                      <a:pt x="36" y="38"/>
                      <a:pt x="36" y="38"/>
                    </a:cubicBezTo>
                    <a:cubicBezTo>
                      <a:pt x="38" y="38"/>
                      <a:pt x="38" y="37"/>
                      <a:pt x="38" y="35"/>
                    </a:cubicBezTo>
                    <a:cubicBezTo>
                      <a:pt x="38" y="34"/>
                      <a:pt x="38" y="33"/>
                      <a:pt x="36" y="33"/>
                    </a:cubicBezTo>
                    <a:cubicBezTo>
                      <a:pt x="10" y="33"/>
                      <a:pt x="10" y="33"/>
                      <a:pt x="10" y="33"/>
                    </a:cubicBezTo>
                    <a:cubicBezTo>
                      <a:pt x="10" y="33"/>
                      <a:pt x="9" y="33"/>
                      <a:pt x="8" y="33"/>
                    </a:cubicBezTo>
                    <a:cubicBezTo>
                      <a:pt x="8" y="33"/>
                      <a:pt x="7" y="32"/>
                      <a:pt x="7" y="32"/>
                    </a:cubicBezTo>
                    <a:cubicBezTo>
                      <a:pt x="6" y="32"/>
                      <a:pt x="6" y="31"/>
                      <a:pt x="6" y="31"/>
                    </a:cubicBezTo>
                    <a:cubicBezTo>
                      <a:pt x="5" y="30"/>
                      <a:pt x="5" y="30"/>
                      <a:pt x="5" y="29"/>
                    </a:cubicBezTo>
                    <a:cubicBezTo>
                      <a:pt x="5" y="25"/>
                      <a:pt x="5" y="25"/>
                      <a:pt x="5" y="25"/>
                    </a:cubicBezTo>
                    <a:cubicBezTo>
                      <a:pt x="5" y="24"/>
                      <a:pt x="5" y="24"/>
                      <a:pt x="6" y="24"/>
                    </a:cubicBezTo>
                    <a:close/>
                  </a:path>
                </a:pathLst>
              </a:custGeom>
              <a:grpFill/>
              <a:ln>
                <a:noFill/>
              </a:ln>
            </p:spPr>
            <p:txBody>
              <a:bodyPr vert="horz" wrap="square" lIns="91440" tIns="45720" rIns="91440" bIns="45720" numCol="1" anchor="t" anchorCtr="0" compatLnSpc="1"/>
              <a:lstStyle/>
              <a:p>
                <a:endParaRPr lang="zh-CN" altLang="en-US">
                  <a:latin typeface="KaiTi" panose="02010609060101010101" pitchFamily="49" charset="-122"/>
                  <a:ea typeface="KaiTi" panose="02010609060101010101" pitchFamily="49" charset="-122"/>
                </a:endParaRPr>
              </a:p>
            </p:txBody>
          </p:sp>
          <p:sp>
            <p:nvSpPr>
              <p:cNvPr id="19" name="Freeform 31"/>
              <p:cNvSpPr>
                <a:spLocks noEditPoints="1"/>
              </p:cNvSpPr>
              <p:nvPr/>
            </p:nvSpPr>
            <p:spPr bwMode="auto">
              <a:xfrm>
                <a:off x="1923908" y="2803742"/>
                <a:ext cx="368849" cy="383966"/>
              </a:xfrm>
              <a:custGeom>
                <a:avLst/>
                <a:gdLst>
                  <a:gd name="T0" fmla="*/ 35 w 38"/>
                  <a:gd name="T1" fmla="*/ 2 h 38"/>
                  <a:gd name="T2" fmla="*/ 32 w 38"/>
                  <a:gd name="T3" fmla="*/ 1 h 38"/>
                  <a:gd name="T4" fmla="*/ 28 w 38"/>
                  <a:gd name="T5" fmla="*/ 0 h 38"/>
                  <a:gd name="T6" fmla="*/ 10 w 38"/>
                  <a:gd name="T7" fmla="*/ 0 h 38"/>
                  <a:gd name="T8" fmla="*/ 6 w 38"/>
                  <a:gd name="T9" fmla="*/ 1 h 38"/>
                  <a:gd name="T10" fmla="*/ 3 w 38"/>
                  <a:gd name="T11" fmla="*/ 2 h 38"/>
                  <a:gd name="T12" fmla="*/ 1 w 38"/>
                  <a:gd name="T13" fmla="*/ 5 h 38"/>
                  <a:gd name="T14" fmla="*/ 0 w 38"/>
                  <a:gd name="T15" fmla="*/ 8 h 38"/>
                  <a:gd name="T16" fmla="*/ 0 w 38"/>
                  <a:gd name="T17" fmla="*/ 29 h 38"/>
                  <a:gd name="T18" fmla="*/ 1 w 38"/>
                  <a:gd name="T19" fmla="*/ 33 h 38"/>
                  <a:gd name="T20" fmla="*/ 3 w 38"/>
                  <a:gd name="T21" fmla="*/ 35 h 38"/>
                  <a:gd name="T22" fmla="*/ 6 w 38"/>
                  <a:gd name="T23" fmla="*/ 37 h 38"/>
                  <a:gd name="T24" fmla="*/ 10 w 38"/>
                  <a:gd name="T25" fmla="*/ 38 h 38"/>
                  <a:gd name="T26" fmla="*/ 28 w 38"/>
                  <a:gd name="T27" fmla="*/ 38 h 38"/>
                  <a:gd name="T28" fmla="*/ 32 w 38"/>
                  <a:gd name="T29" fmla="*/ 37 h 38"/>
                  <a:gd name="T30" fmla="*/ 35 w 38"/>
                  <a:gd name="T31" fmla="*/ 36 h 38"/>
                  <a:gd name="T32" fmla="*/ 37 w 38"/>
                  <a:gd name="T33" fmla="*/ 33 h 38"/>
                  <a:gd name="T34" fmla="*/ 38 w 38"/>
                  <a:gd name="T35" fmla="*/ 29 h 38"/>
                  <a:gd name="T36" fmla="*/ 38 w 38"/>
                  <a:gd name="T37" fmla="*/ 8 h 38"/>
                  <a:gd name="T38" fmla="*/ 37 w 38"/>
                  <a:gd name="T39" fmla="*/ 5 h 38"/>
                  <a:gd name="T40" fmla="*/ 35 w 38"/>
                  <a:gd name="T41" fmla="*/ 2 h 38"/>
                  <a:gd name="T42" fmla="*/ 28 w 38"/>
                  <a:gd name="T43" fmla="*/ 33 h 38"/>
                  <a:gd name="T44" fmla="*/ 10 w 38"/>
                  <a:gd name="T45" fmla="*/ 33 h 38"/>
                  <a:gd name="T46" fmla="*/ 8 w 38"/>
                  <a:gd name="T47" fmla="*/ 33 h 38"/>
                  <a:gd name="T48" fmla="*/ 6 w 38"/>
                  <a:gd name="T49" fmla="*/ 32 h 38"/>
                  <a:gd name="T50" fmla="*/ 5 w 38"/>
                  <a:gd name="T51" fmla="*/ 31 h 38"/>
                  <a:gd name="T52" fmla="*/ 5 w 38"/>
                  <a:gd name="T53" fmla="*/ 29 h 38"/>
                  <a:gd name="T54" fmla="*/ 5 w 38"/>
                  <a:gd name="T55" fmla="*/ 8 h 38"/>
                  <a:gd name="T56" fmla="*/ 5 w 38"/>
                  <a:gd name="T57" fmla="*/ 7 h 38"/>
                  <a:gd name="T58" fmla="*/ 6 w 38"/>
                  <a:gd name="T59" fmla="*/ 6 h 38"/>
                  <a:gd name="T60" fmla="*/ 8 w 38"/>
                  <a:gd name="T61" fmla="*/ 5 h 38"/>
                  <a:gd name="T62" fmla="*/ 10 w 38"/>
                  <a:gd name="T63" fmla="*/ 5 h 38"/>
                  <a:gd name="T64" fmla="*/ 28 w 38"/>
                  <a:gd name="T65" fmla="*/ 5 h 38"/>
                  <a:gd name="T66" fmla="*/ 30 w 38"/>
                  <a:gd name="T67" fmla="*/ 5 h 38"/>
                  <a:gd name="T68" fmla="*/ 32 w 38"/>
                  <a:gd name="T69" fmla="*/ 6 h 38"/>
                  <a:gd name="T70" fmla="*/ 33 w 38"/>
                  <a:gd name="T71" fmla="*/ 7 h 38"/>
                  <a:gd name="T72" fmla="*/ 33 w 38"/>
                  <a:gd name="T73" fmla="*/ 8 h 38"/>
                  <a:gd name="T74" fmla="*/ 33 w 38"/>
                  <a:gd name="T75" fmla="*/ 29 h 38"/>
                  <a:gd name="T76" fmla="*/ 33 w 38"/>
                  <a:gd name="T77" fmla="*/ 31 h 38"/>
                  <a:gd name="T78" fmla="*/ 32 w 38"/>
                  <a:gd name="T79" fmla="*/ 32 h 38"/>
                  <a:gd name="T80" fmla="*/ 30 w 38"/>
                  <a:gd name="T81" fmla="*/ 33 h 38"/>
                  <a:gd name="T82" fmla="*/ 28 w 38"/>
                  <a:gd name="T83" fmla="*/ 33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8" h="38">
                    <a:moveTo>
                      <a:pt x="35" y="2"/>
                    </a:moveTo>
                    <a:cubicBezTo>
                      <a:pt x="34" y="2"/>
                      <a:pt x="33" y="1"/>
                      <a:pt x="32" y="1"/>
                    </a:cubicBezTo>
                    <a:cubicBezTo>
                      <a:pt x="31" y="0"/>
                      <a:pt x="29" y="0"/>
                      <a:pt x="28" y="0"/>
                    </a:cubicBezTo>
                    <a:cubicBezTo>
                      <a:pt x="10" y="0"/>
                      <a:pt x="10" y="0"/>
                      <a:pt x="10" y="0"/>
                    </a:cubicBezTo>
                    <a:cubicBezTo>
                      <a:pt x="9" y="0"/>
                      <a:pt x="7" y="0"/>
                      <a:pt x="6" y="1"/>
                    </a:cubicBezTo>
                    <a:cubicBezTo>
                      <a:pt x="5" y="1"/>
                      <a:pt x="4" y="2"/>
                      <a:pt x="3" y="2"/>
                    </a:cubicBezTo>
                    <a:cubicBezTo>
                      <a:pt x="2" y="3"/>
                      <a:pt x="1" y="4"/>
                      <a:pt x="1" y="5"/>
                    </a:cubicBezTo>
                    <a:cubicBezTo>
                      <a:pt x="0" y="6"/>
                      <a:pt x="0" y="7"/>
                      <a:pt x="0" y="8"/>
                    </a:cubicBezTo>
                    <a:cubicBezTo>
                      <a:pt x="0" y="29"/>
                      <a:pt x="0" y="29"/>
                      <a:pt x="0" y="29"/>
                    </a:cubicBezTo>
                    <a:cubicBezTo>
                      <a:pt x="0" y="31"/>
                      <a:pt x="0" y="32"/>
                      <a:pt x="1" y="33"/>
                    </a:cubicBezTo>
                    <a:cubicBezTo>
                      <a:pt x="1" y="34"/>
                      <a:pt x="2" y="35"/>
                      <a:pt x="3" y="35"/>
                    </a:cubicBezTo>
                    <a:cubicBezTo>
                      <a:pt x="4" y="36"/>
                      <a:pt x="5" y="37"/>
                      <a:pt x="6" y="37"/>
                    </a:cubicBezTo>
                    <a:cubicBezTo>
                      <a:pt x="7" y="38"/>
                      <a:pt x="9" y="38"/>
                      <a:pt x="10" y="38"/>
                    </a:cubicBezTo>
                    <a:cubicBezTo>
                      <a:pt x="28" y="38"/>
                      <a:pt x="28" y="38"/>
                      <a:pt x="28" y="38"/>
                    </a:cubicBezTo>
                    <a:cubicBezTo>
                      <a:pt x="29" y="38"/>
                      <a:pt x="31" y="38"/>
                      <a:pt x="32" y="37"/>
                    </a:cubicBezTo>
                    <a:cubicBezTo>
                      <a:pt x="33" y="37"/>
                      <a:pt x="34" y="36"/>
                      <a:pt x="35" y="36"/>
                    </a:cubicBezTo>
                    <a:cubicBezTo>
                      <a:pt x="36" y="35"/>
                      <a:pt x="37" y="34"/>
                      <a:pt x="37" y="33"/>
                    </a:cubicBezTo>
                    <a:cubicBezTo>
                      <a:pt x="38" y="32"/>
                      <a:pt x="38" y="31"/>
                      <a:pt x="38" y="29"/>
                    </a:cubicBezTo>
                    <a:cubicBezTo>
                      <a:pt x="38" y="8"/>
                      <a:pt x="38" y="8"/>
                      <a:pt x="38" y="8"/>
                    </a:cubicBezTo>
                    <a:cubicBezTo>
                      <a:pt x="38" y="7"/>
                      <a:pt x="38" y="6"/>
                      <a:pt x="37" y="5"/>
                    </a:cubicBezTo>
                    <a:cubicBezTo>
                      <a:pt x="37" y="4"/>
                      <a:pt x="36" y="3"/>
                      <a:pt x="35" y="2"/>
                    </a:cubicBezTo>
                    <a:close/>
                    <a:moveTo>
                      <a:pt x="28" y="33"/>
                    </a:moveTo>
                    <a:cubicBezTo>
                      <a:pt x="10" y="33"/>
                      <a:pt x="10" y="33"/>
                      <a:pt x="10" y="33"/>
                    </a:cubicBezTo>
                    <a:cubicBezTo>
                      <a:pt x="9" y="33"/>
                      <a:pt x="9" y="33"/>
                      <a:pt x="8" y="33"/>
                    </a:cubicBezTo>
                    <a:cubicBezTo>
                      <a:pt x="7" y="33"/>
                      <a:pt x="7" y="32"/>
                      <a:pt x="6" y="32"/>
                    </a:cubicBezTo>
                    <a:cubicBezTo>
                      <a:pt x="6" y="32"/>
                      <a:pt x="6" y="31"/>
                      <a:pt x="5" y="31"/>
                    </a:cubicBezTo>
                    <a:cubicBezTo>
                      <a:pt x="5" y="30"/>
                      <a:pt x="5" y="30"/>
                      <a:pt x="5" y="29"/>
                    </a:cubicBezTo>
                    <a:cubicBezTo>
                      <a:pt x="5" y="8"/>
                      <a:pt x="5" y="8"/>
                      <a:pt x="5" y="8"/>
                    </a:cubicBezTo>
                    <a:cubicBezTo>
                      <a:pt x="5" y="8"/>
                      <a:pt x="5" y="7"/>
                      <a:pt x="5" y="7"/>
                    </a:cubicBezTo>
                    <a:cubicBezTo>
                      <a:pt x="6" y="6"/>
                      <a:pt x="6" y="6"/>
                      <a:pt x="6" y="6"/>
                    </a:cubicBezTo>
                    <a:cubicBezTo>
                      <a:pt x="7" y="5"/>
                      <a:pt x="7" y="5"/>
                      <a:pt x="8" y="5"/>
                    </a:cubicBezTo>
                    <a:cubicBezTo>
                      <a:pt x="9" y="5"/>
                      <a:pt x="9" y="5"/>
                      <a:pt x="10" y="5"/>
                    </a:cubicBezTo>
                    <a:cubicBezTo>
                      <a:pt x="28" y="5"/>
                      <a:pt x="28" y="5"/>
                      <a:pt x="28" y="5"/>
                    </a:cubicBezTo>
                    <a:cubicBezTo>
                      <a:pt x="29" y="5"/>
                      <a:pt x="29" y="5"/>
                      <a:pt x="30" y="5"/>
                    </a:cubicBezTo>
                    <a:cubicBezTo>
                      <a:pt x="31" y="5"/>
                      <a:pt x="31" y="5"/>
                      <a:pt x="32" y="6"/>
                    </a:cubicBezTo>
                    <a:cubicBezTo>
                      <a:pt x="32" y="6"/>
                      <a:pt x="32" y="6"/>
                      <a:pt x="33" y="7"/>
                    </a:cubicBezTo>
                    <a:cubicBezTo>
                      <a:pt x="33" y="7"/>
                      <a:pt x="33" y="8"/>
                      <a:pt x="33" y="8"/>
                    </a:cubicBezTo>
                    <a:cubicBezTo>
                      <a:pt x="33" y="29"/>
                      <a:pt x="33" y="29"/>
                      <a:pt x="33" y="29"/>
                    </a:cubicBezTo>
                    <a:cubicBezTo>
                      <a:pt x="33" y="30"/>
                      <a:pt x="33" y="30"/>
                      <a:pt x="33" y="31"/>
                    </a:cubicBezTo>
                    <a:cubicBezTo>
                      <a:pt x="32" y="31"/>
                      <a:pt x="32" y="32"/>
                      <a:pt x="32" y="32"/>
                    </a:cubicBezTo>
                    <a:cubicBezTo>
                      <a:pt x="31" y="32"/>
                      <a:pt x="31" y="33"/>
                      <a:pt x="30" y="33"/>
                    </a:cubicBezTo>
                    <a:cubicBezTo>
                      <a:pt x="29" y="33"/>
                      <a:pt x="29" y="33"/>
                      <a:pt x="28" y="33"/>
                    </a:cubicBezTo>
                    <a:close/>
                  </a:path>
                </a:pathLst>
              </a:custGeom>
              <a:grpFill/>
              <a:ln>
                <a:noFill/>
              </a:ln>
            </p:spPr>
            <p:txBody>
              <a:bodyPr vert="horz" wrap="square" lIns="91440" tIns="45720" rIns="91440" bIns="45720" numCol="1" anchor="t" anchorCtr="0" compatLnSpc="1"/>
              <a:lstStyle/>
              <a:p>
                <a:endParaRPr lang="zh-CN" altLang="en-US">
                  <a:latin typeface="KaiTi" panose="02010609060101010101" pitchFamily="49" charset="-122"/>
                  <a:ea typeface="KaiTi" panose="02010609060101010101" pitchFamily="49" charset="-122"/>
                </a:endParaRPr>
              </a:p>
            </p:txBody>
          </p:sp>
        </p:grpSp>
        <p:sp>
          <p:nvSpPr>
            <p:cNvPr id="22" name="Rectangle 42"/>
            <p:cNvSpPr/>
            <p:nvPr/>
          </p:nvSpPr>
          <p:spPr>
            <a:xfrm flipH="1">
              <a:off x="7967957" y="3628103"/>
              <a:ext cx="2135066" cy="933022"/>
            </a:xfrm>
            <a:prstGeom prst="rect">
              <a:avLst/>
            </a:prstGeom>
            <a:noFill/>
            <a:ln w="12700" cap="flat" cmpd="sng" algn="ctr">
              <a:noFill/>
              <a:prstDash val="solid"/>
            </a:ln>
            <a:effectLst/>
          </p:spPr>
          <p:txBody>
            <a:bodyPr lIns="91440" tIns="0" rIns="91440" bIns="0" rtlCol="0" anchor="t"/>
            <a:lstStyle/>
            <a:p>
              <a:pPr algn="l">
                <a:buClrTx/>
                <a:buSzTx/>
                <a:buNone/>
                <a:defRPr/>
              </a:pPr>
              <a:r>
                <a:rPr lang="en-US" sz="2400" kern="0" dirty="0">
                  <a:solidFill>
                    <a:srgbClr val="FEFEFE"/>
                  </a:solidFill>
                  <a:latin typeface="KaiTi" panose="02010609060101010101" pitchFamily="49" charset="-122"/>
                  <a:ea typeface="KaiTi" panose="02010609060101010101" pitchFamily="49" charset="-122"/>
                  <a:cs typeface="Arial" panose="020B0604020202020204" pitchFamily="34" charset="0"/>
                  <a:sym typeface="+mn-ea"/>
                </a:rPr>
                <a:t>1.组织的技术变革</a:t>
              </a:r>
              <a:endParaRPr lang="en-US" sz="2400" kern="0" dirty="0">
                <a:solidFill>
                  <a:srgbClr val="FEFEFE"/>
                </a:solidFill>
                <a:latin typeface="KaiTi" panose="02010609060101010101" pitchFamily="49" charset="-122"/>
                <a:ea typeface="KaiTi" panose="02010609060101010101" pitchFamily="49" charset="-122"/>
                <a:cs typeface="Arial" panose="020B0604020202020204" pitchFamily="34" charset="0"/>
              </a:endParaRPr>
            </a:p>
            <a:p>
              <a:pPr algn="l">
                <a:buClrTx/>
                <a:buSzTx/>
                <a:buNone/>
                <a:defRPr/>
              </a:pPr>
              <a:r>
                <a:rPr lang="en-US" sz="2400" kern="0" dirty="0">
                  <a:solidFill>
                    <a:srgbClr val="FEFEFE"/>
                  </a:solidFill>
                  <a:latin typeface="KaiTi" panose="02010609060101010101" pitchFamily="49" charset="-122"/>
                  <a:ea typeface="KaiTi" panose="02010609060101010101" pitchFamily="49" charset="-122"/>
                  <a:cs typeface="Arial" panose="020B0604020202020204" pitchFamily="34" charset="0"/>
                  <a:sym typeface="+mn-ea"/>
                </a:rPr>
                <a:t>2.组织的发展战略 </a:t>
              </a:r>
              <a:endParaRPr lang="en-US" sz="2400" kern="0" dirty="0">
                <a:solidFill>
                  <a:srgbClr val="FEFEFE"/>
                </a:solidFill>
                <a:latin typeface="KaiTi" panose="02010609060101010101" pitchFamily="49" charset="-122"/>
                <a:ea typeface="KaiTi" panose="02010609060101010101" pitchFamily="49" charset="-122"/>
                <a:cs typeface="Arial" panose="020B0604020202020204" pitchFamily="34" charset="0"/>
              </a:endParaRPr>
            </a:p>
          </p:txBody>
        </p:sp>
        <p:sp>
          <p:nvSpPr>
            <p:cNvPr id="23" name="Rectangle 42"/>
            <p:cNvSpPr/>
            <p:nvPr/>
          </p:nvSpPr>
          <p:spPr>
            <a:xfrm flipH="1">
              <a:off x="7880875" y="2455606"/>
              <a:ext cx="1741075" cy="383972"/>
            </a:xfrm>
            <a:prstGeom prst="rect">
              <a:avLst/>
            </a:prstGeom>
            <a:noFill/>
            <a:ln w="12700" cap="flat" cmpd="sng" algn="ctr">
              <a:noFill/>
              <a:prstDash val="solid"/>
            </a:ln>
            <a:effectLst/>
          </p:spPr>
          <p:txBody>
            <a:bodyPr lIns="91440" tIns="0" rIns="91440" bIns="0" rtlCol="0" anchor="t"/>
            <a:lstStyle/>
            <a:p>
              <a:r>
                <a:rPr lang="en-US" altLang="zh-CN" sz="2400" b="1" dirty="0">
                  <a:solidFill>
                    <a:srgbClr val="CA6B7F"/>
                  </a:solidFill>
                  <a:effectLst>
                    <a:outerShdw blurRad="38100" dist="25400" dir="5400000" algn="ctr" rotWithShape="0">
                      <a:srgbClr val="6E747A">
                        <a:alpha val="43000"/>
                      </a:srgbClr>
                    </a:outerShdw>
                  </a:effectLst>
                  <a:latin typeface="KaiTi" panose="02010609060101010101" pitchFamily="49" charset="-122"/>
                  <a:ea typeface="KaiTi" panose="02010609060101010101" pitchFamily="49" charset="-122"/>
                  <a:cs typeface="Arial" panose="020B0604020202020204" pitchFamily="34" charset="0"/>
                </a:rPr>
                <a:t>内部影响因素</a:t>
              </a:r>
            </a:p>
          </p:txBody>
        </p:sp>
      </p:grpSp>
      <p:cxnSp>
        <p:nvCxnSpPr>
          <p:cNvPr id="24" name="直接连接符 23"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CxnSpPr/>
          <p:nvPr/>
        </p:nvCxnSpPr>
        <p:spPr>
          <a:xfrm>
            <a:off x="3246637" y="1273629"/>
            <a:ext cx="5770860"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30" name="文本框 29"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txBox="1"/>
          <p:nvPr/>
        </p:nvSpPr>
        <p:spPr>
          <a:xfrm>
            <a:off x="3651321" y="504480"/>
            <a:ext cx="4962525" cy="521970"/>
          </a:xfrm>
          <a:prstGeom prst="rect">
            <a:avLst/>
          </a:prstGeom>
          <a:noFill/>
        </p:spPr>
        <p:txBody>
          <a:bodyPr wrap="none" rtlCol="0">
            <a:spAutoFit/>
          </a:bodyPr>
          <a:lstStyle/>
          <a:p>
            <a:pPr algn="l"/>
            <a:r>
              <a:rPr lang="zh-CN" altLang="en-US" sz="2800" b="1" spc="500" dirty="0">
                <a:solidFill>
                  <a:schemeClr val="bg1">
                    <a:lumMod val="50000"/>
                  </a:schemeClr>
                </a:solidFill>
                <a:latin typeface="微软雅黑" panose="020B0503020204020204" pitchFamily="34" charset="-122"/>
                <a:ea typeface="微软雅黑" panose="020B0503020204020204" pitchFamily="34" charset="-122"/>
                <a:cs typeface="Arial" panose="020B0604020202020204" pitchFamily="34" charset="0"/>
                <a:sym typeface="+mn-ea"/>
              </a:rPr>
              <a:t>一 招聘的内外部环境分析</a:t>
            </a:r>
            <a:endParaRPr lang="en-US" altLang="zh-CN" sz="2800" b="1" spc="500" dirty="0">
              <a:solidFill>
                <a:schemeClr val="bg1">
                  <a:lumMod val="50000"/>
                </a:schemeClr>
              </a:solidFill>
              <a:latin typeface="微软雅黑" panose="020B0503020204020204" pitchFamily="34" charset="-122"/>
              <a:ea typeface="微软雅黑" panose="020B0503020204020204" pitchFamily="34" charset="-122"/>
              <a:cs typeface="Arial" panose="020B0604020202020204" pitchFamily="34" charset="0"/>
            </a:endParaRPr>
          </a:p>
        </p:txBody>
      </p:sp>
      <p:sp>
        <p:nvSpPr>
          <p:cNvPr id="31" name="椭圆 30"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flipH="1">
            <a:off x="2686180" y="813581"/>
            <a:ext cx="157493" cy="157493"/>
          </a:xfrm>
          <a:prstGeom prst="ellipse">
            <a:avLst/>
          </a:prstGeom>
          <a:solidFill>
            <a:srgbClr val="D06F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 name="椭圆 31"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flipH="1">
            <a:off x="2686180" y="335956"/>
            <a:ext cx="321030" cy="321030"/>
          </a:xfrm>
          <a:prstGeom prst="ellipse">
            <a:avLst/>
          </a:prstGeom>
          <a:solidFill>
            <a:srgbClr val="966481"/>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3" name="椭圆 32"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flipH="1">
            <a:off x="2991678" y="806317"/>
            <a:ext cx="219803" cy="219803"/>
          </a:xfrm>
          <a:prstGeom prst="ellipse">
            <a:avLst/>
          </a:prstGeom>
          <a:solidFill>
            <a:srgbClr val="365B7C"/>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4" name="椭圆 33"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flipH="1">
            <a:off x="2031169" y="697840"/>
            <a:ext cx="164852" cy="164852"/>
          </a:xfrm>
          <a:prstGeom prst="ellipse">
            <a:avLst/>
          </a:prstGeom>
          <a:solidFill>
            <a:srgbClr val="F779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5" name="椭圆 34"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9354354" y="755438"/>
            <a:ext cx="157493" cy="157493"/>
          </a:xfrm>
          <a:prstGeom prst="ellipse">
            <a:avLst/>
          </a:prstGeom>
          <a:solidFill>
            <a:srgbClr val="D06F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6" name="椭圆 35"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9190817" y="277813"/>
            <a:ext cx="321030" cy="321030"/>
          </a:xfrm>
          <a:prstGeom prst="ellipse">
            <a:avLst/>
          </a:prstGeom>
          <a:solidFill>
            <a:srgbClr val="966481"/>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7" name="椭圆 36"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a:off x="8986546" y="748174"/>
            <a:ext cx="219803" cy="219803"/>
          </a:xfrm>
          <a:prstGeom prst="ellipse">
            <a:avLst/>
          </a:prstGeom>
          <a:solidFill>
            <a:srgbClr val="365B7C"/>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8" name="椭圆 37"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a:off x="10002006" y="639697"/>
            <a:ext cx="164852" cy="164852"/>
          </a:xfrm>
          <a:prstGeom prst="ellipse">
            <a:avLst/>
          </a:prstGeom>
          <a:solidFill>
            <a:srgbClr val="F779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 name="e7d195523061f1c0"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hidden="1"/>
          <p:cNvSpPr txBox="1"/>
          <p:nvPr/>
        </p:nvSpPr>
        <p:spPr>
          <a:xfrm>
            <a:off x="-355600" y="1803400"/>
            <a:ext cx="293927" cy="1016000"/>
          </a:xfrm>
          <a:prstGeom prst="rect">
            <a:avLst/>
          </a:prstGeom>
          <a:noFill/>
        </p:spPr>
        <p:txBody>
          <a:bodyPr vert="wordArtVert" rtlCol="0">
            <a:spAutoFit/>
          </a:bodyPr>
          <a:lstStyle/>
          <a:p>
            <a:r>
              <a:rPr lang="en-US" altLang="zh-CN" sz="100"/>
              <a:t>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a:t>
            </a:r>
            <a:endParaRPr lang="zh-CN" altLang="en-US" sz="100"/>
          </a:p>
        </p:txBody>
      </p:sp>
    </p:spTree>
    <p:extLst>
      <p:ext uri="{BB962C8B-B14F-4D97-AF65-F5344CB8AC3E}">
        <p14:creationId xmlns:p14="http://schemas.microsoft.com/office/powerpoint/2010/main" val="1939945005"/>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0">
        <p15:prstTrans prst="pageCurlDouble"/>
      </p:transition>
    </mc:Choice>
    <mc:Fallback xmlns="">
      <p:transition spd="slow"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8" presetClass="entr" presetSubtype="12"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strips(downLeft)">
                                      <p:cBhvr>
                                        <p:cTn id="7" dur="500"/>
                                        <p:tgtEl>
                                          <p:spTgt spid="2"/>
                                        </p:tgtEl>
                                      </p:cBhvr>
                                    </p:animEffect>
                                  </p:childTnLst>
                                </p:cTn>
                              </p:par>
                            </p:childTnLst>
                          </p:cTn>
                        </p:par>
                        <p:par>
                          <p:cTn id="8" fill="hold">
                            <p:stCondLst>
                              <p:cond delay="500"/>
                            </p:stCondLst>
                            <p:childTnLst>
                              <p:par>
                                <p:cTn id="9" presetID="18" presetClass="entr" presetSubtype="12" fill="hold" nodeType="afterEffect">
                                  <p:stCondLst>
                                    <p:cond delay="250"/>
                                  </p:stCondLst>
                                  <p:childTnLst>
                                    <p:set>
                                      <p:cBhvr>
                                        <p:cTn id="10" dur="1" fill="hold">
                                          <p:stCondLst>
                                            <p:cond delay="0"/>
                                          </p:stCondLst>
                                        </p:cTn>
                                        <p:tgtEl>
                                          <p:spTgt spid="3"/>
                                        </p:tgtEl>
                                        <p:attrNameLst>
                                          <p:attrName>style.visibility</p:attrName>
                                        </p:attrNameLst>
                                      </p:cBhvr>
                                      <p:to>
                                        <p:strVal val="visible"/>
                                      </p:to>
                                    </p:set>
                                    <p:animEffect transition="in" filter="strips(downLeft)">
                                      <p:cBhvr>
                                        <p:cTn id="11"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矩形 24"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549157" y="-975631"/>
            <a:ext cx="583096" cy="838080"/>
          </a:xfrm>
          <a:prstGeom prst="rect">
            <a:avLst/>
          </a:prstGeom>
          <a:solidFill>
            <a:srgbClr val="365B7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 name="矩形 25"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1132253" y="-975631"/>
            <a:ext cx="583096" cy="838080"/>
          </a:xfrm>
          <a:prstGeom prst="rect">
            <a:avLst/>
          </a:prstGeom>
          <a:solidFill>
            <a:srgbClr val="96648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 name="矩形 26"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1715349" y="-975631"/>
            <a:ext cx="583096" cy="838080"/>
          </a:xfrm>
          <a:prstGeom prst="rect">
            <a:avLst/>
          </a:prstGeom>
          <a:solidFill>
            <a:srgbClr val="D06F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 name="矩形 27"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2298446" y="-975631"/>
            <a:ext cx="583096" cy="838080"/>
          </a:xfrm>
          <a:prstGeom prst="rect">
            <a:avLst/>
          </a:prstGeom>
          <a:solidFill>
            <a:srgbClr val="F779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 name="矩形 28"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2881542" y="-975631"/>
            <a:ext cx="583096" cy="838080"/>
          </a:xfrm>
          <a:prstGeom prst="rect">
            <a:avLst/>
          </a:prstGeom>
          <a:solidFill>
            <a:srgbClr val="F8AD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2" name="组合 1"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GrpSpPr/>
          <p:nvPr/>
        </p:nvGrpSpPr>
        <p:grpSpPr>
          <a:xfrm>
            <a:off x="2521662" y="1898864"/>
            <a:ext cx="7889519" cy="1341409"/>
            <a:chOff x="2521662" y="1943949"/>
            <a:chExt cx="7889519" cy="1341409"/>
          </a:xfrm>
        </p:grpSpPr>
        <p:sp>
          <p:nvSpPr>
            <p:cNvPr id="11" name="圆角矩形 10"/>
            <p:cNvSpPr/>
            <p:nvPr/>
          </p:nvSpPr>
          <p:spPr>
            <a:xfrm>
              <a:off x="2521662" y="1943949"/>
              <a:ext cx="7889519" cy="1341409"/>
            </a:xfrm>
            <a:prstGeom prst="roundRect">
              <a:avLst>
                <a:gd name="adj" fmla="val 6909"/>
              </a:avLst>
            </a:prstGeom>
            <a:solidFill>
              <a:srgbClr val="EFEFEF"/>
            </a:solidFill>
            <a:ln w="19050">
              <a:gradFill>
                <a:gsLst>
                  <a:gs pos="89000">
                    <a:schemeClr val="bg1">
                      <a:lumMod val="85000"/>
                    </a:schemeClr>
                  </a:gs>
                  <a:gs pos="0">
                    <a:schemeClr val="bg1"/>
                  </a:gs>
                </a:gsLst>
                <a:lin ang="7200000" scaled="0"/>
              </a:gradFill>
            </a:ln>
            <a:effectLst>
              <a:outerShdw blurRad="254000" dist="127000" dir="8160000" algn="tr" rotWithShape="0">
                <a:prstClr val="black">
                  <a:alpha val="34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KaiTi" panose="02010609060101010101" pitchFamily="49" charset="-122"/>
                <a:ea typeface="KaiTi" panose="02010609060101010101" pitchFamily="49" charset="-122"/>
              </a:endParaRPr>
            </a:p>
          </p:txBody>
        </p:sp>
        <p:sp>
          <p:nvSpPr>
            <p:cNvPr id="12" name="矩形 6"/>
            <p:cNvSpPr/>
            <p:nvPr/>
          </p:nvSpPr>
          <p:spPr>
            <a:xfrm>
              <a:off x="3646983" y="1943949"/>
              <a:ext cx="6563854" cy="1125385"/>
            </a:xfrm>
            <a:custGeom>
              <a:avLst/>
              <a:gdLst/>
              <a:ahLst/>
              <a:cxnLst/>
              <a:rect l="l" t="t" r="r" b="b"/>
              <a:pathLst>
                <a:path w="6563854" h="1125385">
                  <a:moveTo>
                    <a:pt x="1" y="0"/>
                  </a:moveTo>
                  <a:lnTo>
                    <a:pt x="6563854" y="0"/>
                  </a:lnTo>
                  <a:lnTo>
                    <a:pt x="6563854" y="1125385"/>
                  </a:lnTo>
                  <a:lnTo>
                    <a:pt x="0" y="1125385"/>
                  </a:lnTo>
                  <a:cubicBezTo>
                    <a:pt x="185435" y="1006937"/>
                    <a:pt x="307745" y="799098"/>
                    <a:pt x="307745" y="562692"/>
                  </a:cubicBezTo>
                  <a:cubicBezTo>
                    <a:pt x="307745" y="326287"/>
                    <a:pt x="185436" y="118449"/>
                    <a:pt x="1" y="0"/>
                  </a:cubicBezTo>
                  <a:close/>
                </a:path>
              </a:pathLst>
            </a:custGeom>
            <a:solidFill>
              <a:srgbClr val="365B7C"/>
            </a:solidFill>
            <a:ln>
              <a:noFill/>
            </a:ln>
            <a:effectLst>
              <a:innerShdw blurRad="63500" dist="50800" dir="81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KaiTi" panose="02010609060101010101" pitchFamily="49" charset="-122"/>
                <a:ea typeface="KaiTi" panose="02010609060101010101" pitchFamily="49" charset="-122"/>
              </a:endParaRPr>
            </a:p>
          </p:txBody>
        </p:sp>
        <p:sp>
          <p:nvSpPr>
            <p:cNvPr id="13" name="TextBox 51"/>
            <p:cNvSpPr txBox="1"/>
            <p:nvPr/>
          </p:nvSpPr>
          <p:spPr>
            <a:xfrm>
              <a:off x="2595891" y="2183475"/>
              <a:ext cx="1080120" cy="646331"/>
            </a:xfrm>
            <a:prstGeom prst="rect">
              <a:avLst/>
            </a:prstGeom>
            <a:noFill/>
          </p:spPr>
          <p:txBody>
            <a:bodyPr wrap="square" rtlCol="0">
              <a:spAutoFit/>
            </a:bodyPr>
            <a:lstStyle/>
            <a:p>
              <a:pPr algn="ctr"/>
              <a:r>
                <a:rPr lang="en-US" altLang="zh-CN" sz="3600" b="1" dirty="0">
                  <a:solidFill>
                    <a:srgbClr val="365B7C"/>
                  </a:solidFill>
                  <a:effectLst>
                    <a:innerShdw blurRad="63500" dist="50800" dir="18900000">
                      <a:prstClr val="black">
                        <a:alpha val="50000"/>
                      </a:prstClr>
                    </a:innerShdw>
                  </a:effectLst>
                  <a:latin typeface="KaiTi" panose="02010609060101010101" pitchFamily="49" charset="-122"/>
                  <a:ea typeface="KaiTi" panose="02010609060101010101" pitchFamily="49" charset="-122"/>
                  <a:cs typeface="Arial" panose="020B0604020202020204" pitchFamily="34" charset="0"/>
                </a:rPr>
                <a:t>01</a:t>
              </a:r>
              <a:endParaRPr lang="zh-CN" altLang="en-US" sz="3600" b="1" dirty="0">
                <a:solidFill>
                  <a:srgbClr val="365B7C"/>
                </a:solidFill>
                <a:effectLst>
                  <a:innerShdw blurRad="63500" dist="50800" dir="18900000">
                    <a:prstClr val="black">
                      <a:alpha val="50000"/>
                    </a:prstClr>
                  </a:innerShdw>
                </a:effectLst>
                <a:latin typeface="KaiTi" panose="02010609060101010101" pitchFamily="49" charset="-122"/>
                <a:ea typeface="KaiTi" panose="02010609060101010101" pitchFamily="49" charset="-122"/>
                <a:cs typeface="Arial" panose="020B0604020202020204" pitchFamily="34" charset="0"/>
              </a:endParaRPr>
            </a:p>
          </p:txBody>
        </p:sp>
        <p:sp>
          <p:nvSpPr>
            <p:cNvPr id="14" name="燕尾形 13"/>
            <p:cNvSpPr/>
            <p:nvPr/>
          </p:nvSpPr>
          <p:spPr>
            <a:xfrm>
              <a:off x="4194709" y="2183475"/>
              <a:ext cx="255488" cy="646331"/>
            </a:xfrm>
            <a:prstGeom prst="chevron">
              <a:avLst>
                <a:gd name="adj" fmla="val 66155"/>
              </a:avLst>
            </a:prstGeom>
            <a:solidFill>
              <a:srgbClr val="FEFEF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latin typeface="KaiTi" panose="02010609060101010101" pitchFamily="49" charset="-122"/>
                <a:ea typeface="KaiTi" panose="02010609060101010101" pitchFamily="49" charset="-122"/>
              </a:endParaRPr>
            </a:p>
          </p:txBody>
        </p:sp>
        <p:sp>
          <p:nvSpPr>
            <p:cNvPr id="15" name="燕尾形 14"/>
            <p:cNvSpPr/>
            <p:nvPr/>
          </p:nvSpPr>
          <p:spPr>
            <a:xfrm>
              <a:off x="4378189" y="2183475"/>
              <a:ext cx="255488" cy="646331"/>
            </a:xfrm>
            <a:prstGeom prst="chevron">
              <a:avLst>
                <a:gd name="adj" fmla="val 66155"/>
              </a:avLst>
            </a:prstGeom>
            <a:solidFill>
              <a:srgbClr val="FEFEF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latin typeface="KaiTi" panose="02010609060101010101" pitchFamily="49" charset="-122"/>
                <a:ea typeface="KaiTi" panose="02010609060101010101" pitchFamily="49" charset="-122"/>
              </a:endParaRPr>
            </a:p>
          </p:txBody>
        </p:sp>
        <p:sp>
          <p:nvSpPr>
            <p:cNvPr id="16" name="Rectangle 42"/>
            <p:cNvSpPr/>
            <p:nvPr/>
          </p:nvSpPr>
          <p:spPr>
            <a:xfrm flipH="1">
              <a:off x="5591252" y="2279229"/>
              <a:ext cx="3763010" cy="454025"/>
            </a:xfrm>
            <a:prstGeom prst="rect">
              <a:avLst/>
            </a:prstGeom>
            <a:noFill/>
            <a:ln w="12700" cap="flat" cmpd="sng" algn="ctr">
              <a:noFill/>
              <a:prstDash val="solid"/>
            </a:ln>
            <a:effectLst/>
          </p:spPr>
          <p:txBody>
            <a:bodyPr lIns="91440" tIns="0" rIns="91440" bIns="0" rtlCol="0" anchor="t"/>
            <a:lstStyle/>
            <a:p>
              <a:r>
                <a:rPr lang="en-US" altLang="zh-CN" sz="2800" b="1" dirty="0">
                  <a:solidFill>
                    <a:schemeClr val="bg1"/>
                  </a:solidFill>
                  <a:latin typeface="KaiTi" panose="02010609060101010101" pitchFamily="49" charset="-122"/>
                  <a:ea typeface="KaiTi" panose="02010609060101010101" pitchFamily="49" charset="-122"/>
                  <a:cs typeface="Arial" panose="020B0604020202020204" pitchFamily="34" charset="0"/>
                </a:rPr>
                <a:t>招聘需求甄别</a:t>
              </a:r>
            </a:p>
          </p:txBody>
        </p:sp>
      </p:grpSp>
      <p:grpSp>
        <p:nvGrpSpPr>
          <p:cNvPr id="3" name="组合 2"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GrpSpPr/>
          <p:nvPr/>
        </p:nvGrpSpPr>
        <p:grpSpPr>
          <a:xfrm>
            <a:off x="2521662" y="3456117"/>
            <a:ext cx="7889519" cy="1341409"/>
            <a:chOff x="2521662" y="3456117"/>
            <a:chExt cx="7889519" cy="1341409"/>
          </a:xfrm>
        </p:grpSpPr>
        <p:sp>
          <p:nvSpPr>
            <p:cNvPr id="18" name="圆角矩形 17"/>
            <p:cNvSpPr/>
            <p:nvPr/>
          </p:nvSpPr>
          <p:spPr>
            <a:xfrm>
              <a:off x="2521662" y="3456117"/>
              <a:ext cx="7889519" cy="1341409"/>
            </a:xfrm>
            <a:prstGeom prst="roundRect">
              <a:avLst>
                <a:gd name="adj" fmla="val 6909"/>
              </a:avLst>
            </a:prstGeom>
            <a:solidFill>
              <a:srgbClr val="EFEFEF"/>
            </a:solidFill>
            <a:ln w="19050">
              <a:gradFill>
                <a:gsLst>
                  <a:gs pos="89000">
                    <a:schemeClr val="bg1">
                      <a:lumMod val="85000"/>
                    </a:schemeClr>
                  </a:gs>
                  <a:gs pos="0">
                    <a:schemeClr val="bg1"/>
                  </a:gs>
                </a:gsLst>
                <a:lin ang="7200000" scaled="0"/>
              </a:gradFill>
            </a:ln>
            <a:effectLst>
              <a:outerShdw blurRad="254000" dist="127000" dir="8160000" algn="tr" rotWithShape="0">
                <a:prstClr val="black">
                  <a:alpha val="34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KaiTi" panose="02010609060101010101" pitchFamily="49" charset="-122"/>
                <a:ea typeface="KaiTi" panose="02010609060101010101" pitchFamily="49" charset="-122"/>
              </a:endParaRPr>
            </a:p>
          </p:txBody>
        </p:sp>
        <p:sp>
          <p:nvSpPr>
            <p:cNvPr id="19" name="矩形 6"/>
            <p:cNvSpPr/>
            <p:nvPr/>
          </p:nvSpPr>
          <p:spPr>
            <a:xfrm>
              <a:off x="3646983" y="3456117"/>
              <a:ext cx="6563854" cy="1125385"/>
            </a:xfrm>
            <a:custGeom>
              <a:avLst/>
              <a:gdLst/>
              <a:ahLst/>
              <a:cxnLst/>
              <a:rect l="l" t="t" r="r" b="b"/>
              <a:pathLst>
                <a:path w="6563854" h="1125385">
                  <a:moveTo>
                    <a:pt x="1" y="0"/>
                  </a:moveTo>
                  <a:lnTo>
                    <a:pt x="6563854" y="0"/>
                  </a:lnTo>
                  <a:lnTo>
                    <a:pt x="6563854" y="1125385"/>
                  </a:lnTo>
                  <a:lnTo>
                    <a:pt x="0" y="1125385"/>
                  </a:lnTo>
                  <a:cubicBezTo>
                    <a:pt x="185435" y="1006937"/>
                    <a:pt x="307745" y="799098"/>
                    <a:pt x="307745" y="562692"/>
                  </a:cubicBezTo>
                  <a:cubicBezTo>
                    <a:pt x="307745" y="326287"/>
                    <a:pt x="185436" y="118449"/>
                    <a:pt x="1" y="0"/>
                  </a:cubicBezTo>
                  <a:close/>
                </a:path>
              </a:pathLst>
            </a:custGeom>
            <a:solidFill>
              <a:srgbClr val="D06F83"/>
            </a:solidFill>
            <a:ln>
              <a:noFill/>
            </a:ln>
            <a:effectLst>
              <a:innerShdw blurRad="63500" dist="50800" dir="81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KaiTi" panose="02010609060101010101" pitchFamily="49" charset="-122"/>
                <a:ea typeface="KaiTi" panose="02010609060101010101" pitchFamily="49" charset="-122"/>
              </a:endParaRPr>
            </a:p>
          </p:txBody>
        </p:sp>
        <p:sp>
          <p:nvSpPr>
            <p:cNvPr id="20" name="TextBox 60"/>
            <p:cNvSpPr txBox="1"/>
            <p:nvPr/>
          </p:nvSpPr>
          <p:spPr>
            <a:xfrm>
              <a:off x="2595891" y="3695643"/>
              <a:ext cx="1080120" cy="646331"/>
            </a:xfrm>
            <a:prstGeom prst="rect">
              <a:avLst/>
            </a:prstGeom>
            <a:noFill/>
          </p:spPr>
          <p:txBody>
            <a:bodyPr wrap="square" rtlCol="0">
              <a:spAutoFit/>
            </a:bodyPr>
            <a:lstStyle/>
            <a:p>
              <a:pPr algn="ctr"/>
              <a:r>
                <a:rPr lang="en-US" altLang="zh-CN" sz="3600" b="1" dirty="0">
                  <a:solidFill>
                    <a:srgbClr val="D06F83"/>
                  </a:solidFill>
                  <a:effectLst>
                    <a:innerShdw blurRad="63500" dist="50800" dir="18900000">
                      <a:prstClr val="black">
                        <a:alpha val="50000"/>
                      </a:prstClr>
                    </a:innerShdw>
                  </a:effectLst>
                  <a:latin typeface="KaiTi" panose="02010609060101010101" pitchFamily="49" charset="-122"/>
                  <a:ea typeface="KaiTi" panose="02010609060101010101" pitchFamily="49" charset="-122"/>
                  <a:cs typeface="Arial" panose="020B0604020202020204" pitchFamily="34" charset="0"/>
                </a:rPr>
                <a:t>02</a:t>
              </a:r>
              <a:endParaRPr lang="zh-CN" altLang="en-US" sz="3600" b="1" dirty="0">
                <a:solidFill>
                  <a:srgbClr val="D06F83"/>
                </a:solidFill>
                <a:effectLst>
                  <a:innerShdw blurRad="63500" dist="50800" dir="18900000">
                    <a:prstClr val="black">
                      <a:alpha val="50000"/>
                    </a:prstClr>
                  </a:innerShdw>
                </a:effectLst>
                <a:latin typeface="KaiTi" panose="02010609060101010101" pitchFamily="49" charset="-122"/>
                <a:ea typeface="KaiTi" panose="02010609060101010101" pitchFamily="49" charset="-122"/>
                <a:cs typeface="Arial" panose="020B0604020202020204" pitchFamily="34" charset="0"/>
              </a:endParaRPr>
            </a:p>
          </p:txBody>
        </p:sp>
        <p:sp>
          <p:nvSpPr>
            <p:cNvPr id="21" name="燕尾形 20"/>
            <p:cNvSpPr/>
            <p:nvPr/>
          </p:nvSpPr>
          <p:spPr>
            <a:xfrm>
              <a:off x="4194709" y="3695643"/>
              <a:ext cx="255488" cy="646331"/>
            </a:xfrm>
            <a:prstGeom prst="chevron">
              <a:avLst>
                <a:gd name="adj" fmla="val 66155"/>
              </a:avLst>
            </a:prstGeom>
            <a:solidFill>
              <a:srgbClr val="FEFEF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latin typeface="KaiTi" panose="02010609060101010101" pitchFamily="49" charset="-122"/>
                <a:ea typeface="KaiTi" panose="02010609060101010101" pitchFamily="49" charset="-122"/>
              </a:endParaRPr>
            </a:p>
          </p:txBody>
        </p:sp>
        <p:sp>
          <p:nvSpPr>
            <p:cNvPr id="22" name="燕尾形 21"/>
            <p:cNvSpPr/>
            <p:nvPr/>
          </p:nvSpPr>
          <p:spPr>
            <a:xfrm>
              <a:off x="4378189" y="3695643"/>
              <a:ext cx="255488" cy="646331"/>
            </a:xfrm>
            <a:prstGeom prst="chevron">
              <a:avLst>
                <a:gd name="adj" fmla="val 66155"/>
              </a:avLst>
            </a:prstGeom>
            <a:solidFill>
              <a:srgbClr val="FEFEF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latin typeface="KaiTi" panose="02010609060101010101" pitchFamily="49" charset="-122"/>
                <a:ea typeface="KaiTi" panose="02010609060101010101" pitchFamily="49" charset="-122"/>
              </a:endParaRPr>
            </a:p>
          </p:txBody>
        </p:sp>
        <p:sp>
          <p:nvSpPr>
            <p:cNvPr id="23" name="Rectangle 42"/>
            <p:cNvSpPr/>
            <p:nvPr/>
          </p:nvSpPr>
          <p:spPr>
            <a:xfrm flipH="1">
              <a:off x="5591252" y="3750757"/>
              <a:ext cx="2437130" cy="535940"/>
            </a:xfrm>
            <a:prstGeom prst="rect">
              <a:avLst/>
            </a:prstGeom>
            <a:noFill/>
            <a:ln w="12700" cap="flat" cmpd="sng" algn="ctr">
              <a:noFill/>
              <a:prstDash val="solid"/>
            </a:ln>
            <a:effectLst/>
          </p:spPr>
          <p:txBody>
            <a:bodyPr lIns="91440" tIns="0" rIns="91440" bIns="0" rtlCol="0" anchor="t"/>
            <a:lstStyle/>
            <a:p>
              <a:pPr algn="l">
                <a:buClrTx/>
                <a:buSzTx/>
                <a:buFontTx/>
              </a:pPr>
              <a:r>
                <a:rPr lang="en-US" altLang="zh-CN" sz="2800" b="1" dirty="0">
                  <a:solidFill>
                    <a:schemeClr val="bg1"/>
                  </a:solidFill>
                  <a:latin typeface="KaiTi" panose="02010609060101010101" pitchFamily="49" charset="-122"/>
                  <a:ea typeface="KaiTi" panose="02010609060101010101" pitchFamily="49" charset="-122"/>
                  <a:cs typeface="Arial" panose="020B0604020202020204" pitchFamily="34" charset="0"/>
                  <a:sym typeface="+mn-ea"/>
                </a:rPr>
                <a:t>招聘需求分析</a:t>
              </a:r>
              <a:endParaRPr lang="en-US" altLang="zh-CN" sz="2800" b="1" dirty="0">
                <a:solidFill>
                  <a:schemeClr val="bg1"/>
                </a:solidFill>
                <a:latin typeface="KaiTi" panose="02010609060101010101" pitchFamily="49" charset="-122"/>
                <a:ea typeface="KaiTi" panose="02010609060101010101" pitchFamily="49" charset="-122"/>
                <a:cs typeface="Arial" panose="020B0604020202020204" pitchFamily="34" charset="0"/>
              </a:endParaRPr>
            </a:p>
          </p:txBody>
        </p:sp>
      </p:grpSp>
      <p:grpSp>
        <p:nvGrpSpPr>
          <p:cNvPr id="4" name="组合 3"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GrpSpPr/>
          <p:nvPr/>
        </p:nvGrpSpPr>
        <p:grpSpPr>
          <a:xfrm>
            <a:off x="2521662" y="4968285"/>
            <a:ext cx="7889519" cy="1341409"/>
            <a:chOff x="2521662" y="4968285"/>
            <a:chExt cx="7889519" cy="1341409"/>
          </a:xfrm>
        </p:grpSpPr>
        <p:sp>
          <p:nvSpPr>
            <p:cNvPr id="30" name="圆角矩形 29"/>
            <p:cNvSpPr/>
            <p:nvPr/>
          </p:nvSpPr>
          <p:spPr>
            <a:xfrm>
              <a:off x="2521662" y="4968285"/>
              <a:ext cx="7889519" cy="1341409"/>
            </a:xfrm>
            <a:prstGeom prst="roundRect">
              <a:avLst>
                <a:gd name="adj" fmla="val 6909"/>
              </a:avLst>
            </a:prstGeom>
            <a:solidFill>
              <a:srgbClr val="EFEFEF"/>
            </a:solidFill>
            <a:ln w="19050">
              <a:gradFill>
                <a:gsLst>
                  <a:gs pos="89000">
                    <a:schemeClr val="bg1">
                      <a:lumMod val="85000"/>
                    </a:schemeClr>
                  </a:gs>
                  <a:gs pos="0">
                    <a:schemeClr val="bg1"/>
                  </a:gs>
                </a:gsLst>
                <a:lin ang="7200000" scaled="0"/>
              </a:gradFill>
            </a:ln>
            <a:effectLst>
              <a:outerShdw blurRad="254000" dist="127000" dir="8160000" algn="tr" rotWithShape="0">
                <a:prstClr val="black">
                  <a:alpha val="34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KaiTi" panose="02010609060101010101" pitchFamily="49" charset="-122"/>
                <a:ea typeface="KaiTi" panose="02010609060101010101" pitchFamily="49" charset="-122"/>
              </a:endParaRPr>
            </a:p>
          </p:txBody>
        </p:sp>
        <p:sp>
          <p:nvSpPr>
            <p:cNvPr id="31" name="矩形 6"/>
            <p:cNvSpPr/>
            <p:nvPr/>
          </p:nvSpPr>
          <p:spPr>
            <a:xfrm>
              <a:off x="3646983" y="4968285"/>
              <a:ext cx="6563854" cy="1125385"/>
            </a:xfrm>
            <a:custGeom>
              <a:avLst/>
              <a:gdLst/>
              <a:ahLst/>
              <a:cxnLst/>
              <a:rect l="l" t="t" r="r" b="b"/>
              <a:pathLst>
                <a:path w="6563854" h="1125385">
                  <a:moveTo>
                    <a:pt x="1" y="0"/>
                  </a:moveTo>
                  <a:lnTo>
                    <a:pt x="6563854" y="0"/>
                  </a:lnTo>
                  <a:lnTo>
                    <a:pt x="6563854" y="1125385"/>
                  </a:lnTo>
                  <a:lnTo>
                    <a:pt x="0" y="1125385"/>
                  </a:lnTo>
                  <a:cubicBezTo>
                    <a:pt x="185435" y="1006937"/>
                    <a:pt x="307745" y="799098"/>
                    <a:pt x="307745" y="562692"/>
                  </a:cubicBezTo>
                  <a:cubicBezTo>
                    <a:pt x="307745" y="326287"/>
                    <a:pt x="185436" y="118449"/>
                    <a:pt x="1" y="0"/>
                  </a:cubicBezTo>
                  <a:close/>
                </a:path>
              </a:pathLst>
            </a:custGeom>
            <a:solidFill>
              <a:srgbClr val="F8AD94"/>
            </a:solidFill>
            <a:ln>
              <a:noFill/>
            </a:ln>
            <a:effectLst>
              <a:innerShdw blurRad="63500" dist="50800" dir="81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KaiTi" panose="02010609060101010101" pitchFamily="49" charset="-122"/>
                <a:ea typeface="KaiTi" panose="02010609060101010101" pitchFamily="49" charset="-122"/>
              </a:endParaRPr>
            </a:p>
          </p:txBody>
        </p:sp>
        <p:sp>
          <p:nvSpPr>
            <p:cNvPr id="32" name="TextBox 68"/>
            <p:cNvSpPr txBox="1"/>
            <p:nvPr/>
          </p:nvSpPr>
          <p:spPr>
            <a:xfrm>
              <a:off x="2595891" y="5207811"/>
              <a:ext cx="1080120" cy="646331"/>
            </a:xfrm>
            <a:prstGeom prst="rect">
              <a:avLst/>
            </a:prstGeom>
            <a:noFill/>
          </p:spPr>
          <p:txBody>
            <a:bodyPr wrap="square" rtlCol="0">
              <a:spAutoFit/>
            </a:bodyPr>
            <a:lstStyle/>
            <a:p>
              <a:pPr algn="ctr"/>
              <a:r>
                <a:rPr lang="en-US" altLang="zh-CN" sz="3600" b="1" dirty="0">
                  <a:solidFill>
                    <a:srgbClr val="F8AD94"/>
                  </a:solidFill>
                  <a:effectLst>
                    <a:innerShdw blurRad="63500" dist="50800" dir="18900000">
                      <a:prstClr val="black">
                        <a:alpha val="50000"/>
                      </a:prstClr>
                    </a:innerShdw>
                  </a:effectLst>
                  <a:latin typeface="KaiTi" panose="02010609060101010101" pitchFamily="49" charset="-122"/>
                  <a:ea typeface="KaiTi" panose="02010609060101010101" pitchFamily="49" charset="-122"/>
                  <a:cs typeface="Arial" panose="020B0604020202020204" pitchFamily="34" charset="0"/>
                </a:rPr>
                <a:t>03</a:t>
              </a:r>
              <a:endParaRPr lang="zh-CN" altLang="en-US" sz="3600" b="1" dirty="0">
                <a:solidFill>
                  <a:srgbClr val="F8AD94"/>
                </a:solidFill>
                <a:effectLst>
                  <a:innerShdw blurRad="63500" dist="50800" dir="18900000">
                    <a:prstClr val="black">
                      <a:alpha val="50000"/>
                    </a:prstClr>
                  </a:innerShdw>
                </a:effectLst>
                <a:latin typeface="KaiTi" panose="02010609060101010101" pitchFamily="49" charset="-122"/>
                <a:ea typeface="KaiTi" panose="02010609060101010101" pitchFamily="49" charset="-122"/>
                <a:cs typeface="Arial" panose="020B0604020202020204" pitchFamily="34" charset="0"/>
              </a:endParaRPr>
            </a:p>
          </p:txBody>
        </p:sp>
        <p:sp>
          <p:nvSpPr>
            <p:cNvPr id="33" name="燕尾形 32"/>
            <p:cNvSpPr/>
            <p:nvPr/>
          </p:nvSpPr>
          <p:spPr>
            <a:xfrm>
              <a:off x="4194709" y="5207811"/>
              <a:ext cx="255488" cy="646331"/>
            </a:xfrm>
            <a:prstGeom prst="chevron">
              <a:avLst>
                <a:gd name="adj" fmla="val 66155"/>
              </a:avLst>
            </a:prstGeom>
            <a:solidFill>
              <a:srgbClr val="FEFEF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latin typeface="KaiTi" panose="02010609060101010101" pitchFamily="49" charset="-122"/>
                <a:ea typeface="KaiTi" panose="02010609060101010101" pitchFamily="49" charset="-122"/>
              </a:endParaRPr>
            </a:p>
          </p:txBody>
        </p:sp>
        <p:sp>
          <p:nvSpPr>
            <p:cNvPr id="34" name="燕尾形 33"/>
            <p:cNvSpPr/>
            <p:nvPr/>
          </p:nvSpPr>
          <p:spPr>
            <a:xfrm>
              <a:off x="4378189" y="5207811"/>
              <a:ext cx="255488" cy="646331"/>
            </a:xfrm>
            <a:prstGeom prst="chevron">
              <a:avLst>
                <a:gd name="adj" fmla="val 66155"/>
              </a:avLst>
            </a:prstGeom>
            <a:solidFill>
              <a:srgbClr val="FEFEF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latin typeface="KaiTi" panose="02010609060101010101" pitchFamily="49" charset="-122"/>
                <a:ea typeface="KaiTi" panose="02010609060101010101" pitchFamily="49" charset="-122"/>
              </a:endParaRPr>
            </a:p>
          </p:txBody>
        </p:sp>
        <p:sp>
          <p:nvSpPr>
            <p:cNvPr id="35" name="Rectangle 42"/>
            <p:cNvSpPr/>
            <p:nvPr/>
          </p:nvSpPr>
          <p:spPr>
            <a:xfrm flipH="1">
              <a:off x="5591252" y="5345475"/>
              <a:ext cx="3124835" cy="370840"/>
            </a:xfrm>
            <a:prstGeom prst="rect">
              <a:avLst/>
            </a:prstGeom>
            <a:noFill/>
            <a:ln w="12700" cap="flat" cmpd="sng" algn="ctr">
              <a:noFill/>
              <a:prstDash val="solid"/>
            </a:ln>
            <a:effectLst/>
          </p:spPr>
          <p:txBody>
            <a:bodyPr lIns="91440" tIns="0" rIns="91440" bIns="0" rtlCol="0" anchor="t"/>
            <a:lstStyle/>
            <a:p>
              <a:r>
                <a:rPr lang="en-US" altLang="zh-CN" sz="2800" b="1" dirty="0">
                  <a:solidFill>
                    <a:schemeClr val="bg1"/>
                  </a:solidFill>
                  <a:latin typeface="KaiTi" panose="02010609060101010101" pitchFamily="49" charset="-122"/>
                  <a:ea typeface="KaiTi" panose="02010609060101010101" pitchFamily="49" charset="-122"/>
                  <a:cs typeface="Arial" panose="020B0604020202020204" pitchFamily="34" charset="0"/>
                </a:rPr>
                <a:t>招聘需求锁定</a:t>
              </a:r>
            </a:p>
          </p:txBody>
        </p:sp>
      </p:grpSp>
      <p:cxnSp>
        <p:nvCxnSpPr>
          <p:cNvPr id="37" name="直接连接符 36"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CxnSpPr/>
          <p:nvPr/>
        </p:nvCxnSpPr>
        <p:spPr>
          <a:xfrm>
            <a:off x="3246637" y="1273629"/>
            <a:ext cx="5770860"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38" name="文本框 37"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txBox="1"/>
          <p:nvPr/>
        </p:nvSpPr>
        <p:spPr>
          <a:xfrm>
            <a:off x="3824160" y="599454"/>
            <a:ext cx="4543425" cy="953135"/>
          </a:xfrm>
          <a:prstGeom prst="rect">
            <a:avLst/>
          </a:prstGeom>
          <a:noFill/>
        </p:spPr>
        <p:txBody>
          <a:bodyPr wrap="none" rtlCol="0">
            <a:spAutoFit/>
          </a:bodyPr>
          <a:lstStyle/>
          <a:p>
            <a:pPr algn="l"/>
            <a:r>
              <a:rPr lang="zh-CN" altLang="en-US" sz="2800" b="1" spc="500" dirty="0">
                <a:solidFill>
                  <a:schemeClr val="bg1">
                    <a:lumMod val="50000"/>
                  </a:schemeClr>
                </a:solidFill>
                <a:latin typeface="微软雅黑" panose="020B0503020204020204" pitchFamily="34" charset="-122"/>
                <a:ea typeface="微软雅黑" panose="020B0503020204020204" pitchFamily="34" charset="-122"/>
                <a:cs typeface="Arial" panose="020B0604020202020204" pitchFamily="34" charset="0"/>
              </a:rPr>
              <a:t>二 招聘需求的三维模型 </a:t>
            </a:r>
            <a:br>
              <a:rPr lang="zh-CN" altLang="en-US" sz="2800" b="1" spc="500" dirty="0">
                <a:solidFill>
                  <a:schemeClr val="bg1">
                    <a:lumMod val="50000"/>
                  </a:schemeClr>
                </a:solidFill>
                <a:latin typeface="微软雅黑" panose="020B0503020204020204" pitchFamily="34" charset="-122"/>
                <a:ea typeface="微软雅黑" panose="020B0503020204020204" pitchFamily="34" charset="-122"/>
                <a:cs typeface="Arial" panose="020B0604020202020204" pitchFamily="34" charset="0"/>
              </a:rPr>
            </a:br>
            <a:endParaRPr lang="zh-CN" altLang="en-US" sz="2800" b="1" spc="500" dirty="0">
              <a:solidFill>
                <a:schemeClr val="bg1">
                  <a:lumMod val="50000"/>
                </a:schemeClr>
              </a:solidFill>
              <a:latin typeface="微软雅黑" panose="020B0503020204020204" pitchFamily="34" charset="-122"/>
              <a:ea typeface="微软雅黑" panose="020B0503020204020204" pitchFamily="34" charset="-122"/>
              <a:cs typeface="Arial" panose="020B0604020202020204" pitchFamily="34" charset="0"/>
            </a:endParaRPr>
          </a:p>
        </p:txBody>
      </p:sp>
      <p:sp>
        <p:nvSpPr>
          <p:cNvPr id="39" name="椭圆 38"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flipH="1">
            <a:off x="2686180" y="813581"/>
            <a:ext cx="157493" cy="157493"/>
          </a:xfrm>
          <a:prstGeom prst="ellipse">
            <a:avLst/>
          </a:prstGeom>
          <a:solidFill>
            <a:srgbClr val="D06F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0" name="椭圆 39"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flipH="1">
            <a:off x="2686180" y="335956"/>
            <a:ext cx="321030" cy="321030"/>
          </a:xfrm>
          <a:prstGeom prst="ellipse">
            <a:avLst/>
          </a:prstGeom>
          <a:solidFill>
            <a:srgbClr val="966481"/>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1" name="椭圆 40"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flipH="1">
            <a:off x="2991678" y="806317"/>
            <a:ext cx="219803" cy="219803"/>
          </a:xfrm>
          <a:prstGeom prst="ellipse">
            <a:avLst/>
          </a:prstGeom>
          <a:solidFill>
            <a:srgbClr val="365B7C"/>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2" name="椭圆 41"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flipH="1">
            <a:off x="2031169" y="697840"/>
            <a:ext cx="164852" cy="164852"/>
          </a:xfrm>
          <a:prstGeom prst="ellipse">
            <a:avLst/>
          </a:prstGeom>
          <a:solidFill>
            <a:srgbClr val="F779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3" name="椭圆 42"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9354354" y="755438"/>
            <a:ext cx="157493" cy="157493"/>
          </a:xfrm>
          <a:prstGeom prst="ellipse">
            <a:avLst/>
          </a:prstGeom>
          <a:solidFill>
            <a:srgbClr val="D06F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4" name="椭圆 43"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9190817" y="277813"/>
            <a:ext cx="321030" cy="321030"/>
          </a:xfrm>
          <a:prstGeom prst="ellipse">
            <a:avLst/>
          </a:prstGeom>
          <a:solidFill>
            <a:srgbClr val="966481"/>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5" name="椭圆 44"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a:off x="8986546" y="748174"/>
            <a:ext cx="219803" cy="219803"/>
          </a:xfrm>
          <a:prstGeom prst="ellipse">
            <a:avLst/>
          </a:prstGeom>
          <a:solidFill>
            <a:srgbClr val="365B7C"/>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6" name="椭圆 45"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a:off x="10002006" y="639697"/>
            <a:ext cx="164852" cy="164852"/>
          </a:xfrm>
          <a:prstGeom prst="ellipse">
            <a:avLst/>
          </a:prstGeom>
          <a:solidFill>
            <a:srgbClr val="F779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 name="e7d195523061f1c0"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hidden="1"/>
          <p:cNvSpPr txBox="1"/>
          <p:nvPr/>
        </p:nvSpPr>
        <p:spPr>
          <a:xfrm>
            <a:off x="-355600" y="1803400"/>
            <a:ext cx="293927" cy="1016000"/>
          </a:xfrm>
          <a:prstGeom prst="rect">
            <a:avLst/>
          </a:prstGeom>
          <a:noFill/>
        </p:spPr>
        <p:txBody>
          <a:bodyPr vert="wordArtVert" rtlCol="0">
            <a:spAutoFit/>
          </a:bodyPr>
          <a:lstStyle/>
          <a:p>
            <a:r>
              <a:rPr lang="en-US" altLang="zh-CN" sz="100"/>
              <a:t>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a:t>
            </a:r>
            <a:endParaRPr lang="zh-CN" altLang="en-US" sz="100"/>
          </a:p>
        </p:txBody>
      </p:sp>
    </p:spTree>
    <p:extLst>
      <p:ext uri="{BB962C8B-B14F-4D97-AF65-F5344CB8AC3E}">
        <p14:creationId xmlns:p14="http://schemas.microsoft.com/office/powerpoint/2010/main" val="587266235"/>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0">
        <p15:prstTrans prst="pageCurlDouble"/>
      </p:transition>
    </mc:Choice>
    <mc:Fallback xmlns="">
      <p:transition spd="slow"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44000"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750" fill="hold"/>
                                        <p:tgtEl>
                                          <p:spTgt spid="2"/>
                                        </p:tgtEl>
                                        <p:attrNameLst>
                                          <p:attrName>ppt_x</p:attrName>
                                        </p:attrNameLst>
                                      </p:cBhvr>
                                      <p:tavLst>
                                        <p:tav tm="0">
                                          <p:val>
                                            <p:strVal val="0-#ppt_w/2"/>
                                          </p:val>
                                        </p:tav>
                                        <p:tav tm="100000">
                                          <p:val>
                                            <p:strVal val="#ppt_x"/>
                                          </p:val>
                                        </p:tav>
                                      </p:tavLst>
                                    </p:anim>
                                    <p:anim calcmode="lin" valueType="num">
                                      <p:cBhvr additive="base">
                                        <p:cTn id="8" dur="750" fill="hold"/>
                                        <p:tgtEl>
                                          <p:spTgt spid="2"/>
                                        </p:tgtEl>
                                        <p:attrNameLst>
                                          <p:attrName>ppt_y</p:attrName>
                                        </p:attrNameLst>
                                      </p:cBhvr>
                                      <p:tavLst>
                                        <p:tav tm="0">
                                          <p:val>
                                            <p:strVal val="#ppt_y"/>
                                          </p:val>
                                        </p:tav>
                                        <p:tav tm="100000">
                                          <p:val>
                                            <p:strVal val="#ppt_y"/>
                                          </p:val>
                                        </p:tav>
                                      </p:tavLst>
                                    </p:anim>
                                  </p:childTnLst>
                                </p:cTn>
                              </p:par>
                            </p:childTnLst>
                          </p:cTn>
                        </p:par>
                        <p:par>
                          <p:cTn id="9" fill="hold">
                            <p:stCondLst>
                              <p:cond delay="1000"/>
                            </p:stCondLst>
                            <p:childTnLst>
                              <p:par>
                                <p:cTn id="10" presetID="2" presetClass="entr" presetSubtype="8" decel="44000" fill="hold" nodeType="afterEffect">
                                  <p:stCondLst>
                                    <p:cond delay="0"/>
                                  </p:stCondLst>
                                  <p:childTnLst>
                                    <p:set>
                                      <p:cBhvr>
                                        <p:cTn id="11" dur="1" fill="hold">
                                          <p:stCondLst>
                                            <p:cond delay="0"/>
                                          </p:stCondLst>
                                        </p:cTn>
                                        <p:tgtEl>
                                          <p:spTgt spid="3"/>
                                        </p:tgtEl>
                                        <p:attrNameLst>
                                          <p:attrName>style.visibility</p:attrName>
                                        </p:attrNameLst>
                                      </p:cBhvr>
                                      <p:to>
                                        <p:strVal val="visible"/>
                                      </p:to>
                                    </p:set>
                                    <p:anim calcmode="lin" valueType="num">
                                      <p:cBhvr additive="base">
                                        <p:cTn id="12" dur="750" fill="hold"/>
                                        <p:tgtEl>
                                          <p:spTgt spid="3"/>
                                        </p:tgtEl>
                                        <p:attrNameLst>
                                          <p:attrName>ppt_x</p:attrName>
                                        </p:attrNameLst>
                                      </p:cBhvr>
                                      <p:tavLst>
                                        <p:tav tm="0">
                                          <p:val>
                                            <p:strVal val="0-#ppt_w/2"/>
                                          </p:val>
                                        </p:tav>
                                        <p:tav tm="100000">
                                          <p:val>
                                            <p:strVal val="#ppt_x"/>
                                          </p:val>
                                        </p:tav>
                                      </p:tavLst>
                                    </p:anim>
                                    <p:anim calcmode="lin" valueType="num">
                                      <p:cBhvr additive="base">
                                        <p:cTn id="13" dur="750" fill="hold"/>
                                        <p:tgtEl>
                                          <p:spTgt spid="3"/>
                                        </p:tgtEl>
                                        <p:attrNameLst>
                                          <p:attrName>ppt_y</p:attrName>
                                        </p:attrNameLst>
                                      </p:cBhvr>
                                      <p:tavLst>
                                        <p:tav tm="0">
                                          <p:val>
                                            <p:strVal val="#ppt_y"/>
                                          </p:val>
                                        </p:tav>
                                        <p:tav tm="100000">
                                          <p:val>
                                            <p:strVal val="#ppt_y"/>
                                          </p:val>
                                        </p:tav>
                                      </p:tavLst>
                                    </p:anim>
                                  </p:childTnLst>
                                </p:cTn>
                              </p:par>
                            </p:childTnLst>
                          </p:cTn>
                        </p:par>
                        <p:par>
                          <p:cTn id="14" fill="hold">
                            <p:stCondLst>
                              <p:cond delay="2000"/>
                            </p:stCondLst>
                            <p:childTnLst>
                              <p:par>
                                <p:cTn id="15" presetID="2" presetClass="entr" presetSubtype="8" decel="44000" fill="hold" nodeType="afterEffect">
                                  <p:stCondLst>
                                    <p:cond delay="0"/>
                                  </p:stCondLst>
                                  <p:childTnLst>
                                    <p:set>
                                      <p:cBhvr>
                                        <p:cTn id="16" dur="1" fill="hold">
                                          <p:stCondLst>
                                            <p:cond delay="0"/>
                                          </p:stCondLst>
                                        </p:cTn>
                                        <p:tgtEl>
                                          <p:spTgt spid="4"/>
                                        </p:tgtEl>
                                        <p:attrNameLst>
                                          <p:attrName>style.visibility</p:attrName>
                                        </p:attrNameLst>
                                      </p:cBhvr>
                                      <p:to>
                                        <p:strVal val="visible"/>
                                      </p:to>
                                    </p:set>
                                    <p:anim calcmode="lin" valueType="num">
                                      <p:cBhvr additive="base">
                                        <p:cTn id="17" dur="750" fill="hold"/>
                                        <p:tgtEl>
                                          <p:spTgt spid="4"/>
                                        </p:tgtEl>
                                        <p:attrNameLst>
                                          <p:attrName>ppt_x</p:attrName>
                                        </p:attrNameLst>
                                      </p:cBhvr>
                                      <p:tavLst>
                                        <p:tav tm="0">
                                          <p:val>
                                            <p:strVal val="0-#ppt_w/2"/>
                                          </p:val>
                                        </p:tav>
                                        <p:tav tm="100000">
                                          <p:val>
                                            <p:strVal val="#ppt_x"/>
                                          </p:val>
                                        </p:tav>
                                      </p:tavLst>
                                    </p:anim>
                                    <p:anim calcmode="lin" valueType="num">
                                      <p:cBhvr additive="base">
                                        <p:cTn id="18" dur="750" fill="hold"/>
                                        <p:tgtEl>
                                          <p:spTgt spid="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矩形 24"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549157" y="-975631"/>
            <a:ext cx="583096" cy="838080"/>
          </a:xfrm>
          <a:prstGeom prst="rect">
            <a:avLst/>
          </a:prstGeom>
          <a:solidFill>
            <a:srgbClr val="365B7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 name="矩形 25"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1132253" y="-975631"/>
            <a:ext cx="583096" cy="838080"/>
          </a:xfrm>
          <a:prstGeom prst="rect">
            <a:avLst/>
          </a:prstGeom>
          <a:solidFill>
            <a:srgbClr val="96648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 name="矩形 26"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1715349" y="-975631"/>
            <a:ext cx="583096" cy="838080"/>
          </a:xfrm>
          <a:prstGeom prst="rect">
            <a:avLst/>
          </a:prstGeom>
          <a:solidFill>
            <a:srgbClr val="D06F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 name="矩形 27"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2298446" y="-975631"/>
            <a:ext cx="583096" cy="838080"/>
          </a:xfrm>
          <a:prstGeom prst="rect">
            <a:avLst/>
          </a:prstGeom>
          <a:solidFill>
            <a:srgbClr val="F779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 name="矩形 28"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2881542" y="-975631"/>
            <a:ext cx="583096" cy="838080"/>
          </a:xfrm>
          <a:prstGeom prst="rect">
            <a:avLst/>
          </a:prstGeom>
          <a:solidFill>
            <a:srgbClr val="F8AD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55" name="组合 54"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GrpSpPr/>
          <p:nvPr/>
        </p:nvGrpSpPr>
        <p:grpSpPr>
          <a:xfrm>
            <a:off x="854075" y="1231900"/>
            <a:ext cx="2779395" cy="4167230"/>
            <a:chOff x="752634" y="1779108"/>
            <a:chExt cx="2453949" cy="4167230"/>
          </a:xfrm>
        </p:grpSpPr>
        <p:sp>
          <p:nvSpPr>
            <p:cNvPr id="56" name="圆角矩形 38"/>
            <p:cNvSpPr/>
            <p:nvPr/>
          </p:nvSpPr>
          <p:spPr>
            <a:xfrm rot="572624">
              <a:off x="1297576" y="1779108"/>
              <a:ext cx="1274792" cy="1256404"/>
            </a:xfrm>
            <a:custGeom>
              <a:avLst/>
              <a:gdLst/>
              <a:ahLst/>
              <a:cxnLst/>
              <a:rect l="l" t="t" r="r" b="b"/>
              <a:pathLst>
                <a:path w="1554798" h="1532371">
                  <a:moveTo>
                    <a:pt x="260464" y="73817"/>
                  </a:moveTo>
                  <a:cubicBezTo>
                    <a:pt x="306072" y="28209"/>
                    <a:pt x="369078" y="0"/>
                    <a:pt x="438674" y="0"/>
                  </a:cubicBezTo>
                  <a:lnTo>
                    <a:pt x="1302770" y="0"/>
                  </a:lnTo>
                  <a:cubicBezTo>
                    <a:pt x="1441961" y="0"/>
                    <a:pt x="1554798" y="112837"/>
                    <a:pt x="1554798" y="252028"/>
                  </a:cubicBezTo>
                  <a:lnTo>
                    <a:pt x="1554798" y="252029"/>
                  </a:lnTo>
                  <a:lnTo>
                    <a:pt x="1554798" y="1116125"/>
                  </a:lnTo>
                  <a:cubicBezTo>
                    <a:pt x="1554798" y="1255316"/>
                    <a:pt x="1441961" y="1368153"/>
                    <a:pt x="1302770" y="1368153"/>
                  </a:cubicBezTo>
                  <a:cubicBezTo>
                    <a:pt x="1163579" y="1368153"/>
                    <a:pt x="1050742" y="1255316"/>
                    <a:pt x="1050742" y="1116125"/>
                  </a:cubicBezTo>
                  <a:lnTo>
                    <a:pt x="1050742" y="860250"/>
                  </a:lnTo>
                  <a:cubicBezTo>
                    <a:pt x="1050311" y="861013"/>
                    <a:pt x="1049708" y="861600"/>
                    <a:pt x="1049101" y="862186"/>
                  </a:cubicBezTo>
                  <a:lnTo>
                    <a:pt x="426920" y="1461813"/>
                  </a:lnTo>
                  <a:cubicBezTo>
                    <a:pt x="326697" y="1558402"/>
                    <a:pt x="167149" y="1555457"/>
                    <a:pt x="70559" y="1455234"/>
                  </a:cubicBezTo>
                  <a:cubicBezTo>
                    <a:pt x="-26031" y="1355012"/>
                    <a:pt x="-23086" y="1195463"/>
                    <a:pt x="77137" y="1098874"/>
                  </a:cubicBezTo>
                  <a:lnTo>
                    <a:pt x="694328" y="504056"/>
                  </a:lnTo>
                  <a:lnTo>
                    <a:pt x="438674" y="504056"/>
                  </a:lnTo>
                  <a:cubicBezTo>
                    <a:pt x="299483" y="504056"/>
                    <a:pt x="186646" y="391219"/>
                    <a:pt x="186646" y="252028"/>
                  </a:cubicBezTo>
                  <a:cubicBezTo>
                    <a:pt x="186646" y="182432"/>
                    <a:pt x="214855" y="119426"/>
                    <a:pt x="260464" y="73817"/>
                  </a:cubicBezTo>
                  <a:close/>
                </a:path>
              </a:pathLst>
            </a:custGeom>
            <a:solidFill>
              <a:srgbClr val="D06F83"/>
            </a:solidFill>
            <a:ln w="19050">
              <a:gradFill>
                <a:gsLst>
                  <a:gs pos="89000">
                    <a:schemeClr val="bg1">
                      <a:lumMod val="85000"/>
                    </a:schemeClr>
                  </a:gs>
                  <a:gs pos="0">
                    <a:schemeClr val="bg1"/>
                  </a:gs>
                </a:gsLst>
                <a:lin ang="7200000" scaled="0"/>
              </a:gradFill>
            </a:ln>
            <a:effectLst>
              <a:outerShdw blurRad="254000" dist="127000" dir="8160000" algn="tr" rotWithShape="0">
                <a:prstClr val="black">
                  <a:alpha val="34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7" name="圆角矩形 56"/>
            <p:cNvSpPr/>
            <p:nvPr/>
          </p:nvSpPr>
          <p:spPr>
            <a:xfrm>
              <a:off x="752634" y="3115798"/>
              <a:ext cx="2304256" cy="2830540"/>
            </a:xfrm>
            <a:prstGeom prst="roundRect">
              <a:avLst>
                <a:gd name="adj" fmla="val 6909"/>
              </a:avLst>
            </a:prstGeom>
            <a:solidFill>
              <a:srgbClr val="EFEFEF"/>
            </a:solidFill>
            <a:ln w="19050">
              <a:gradFill>
                <a:gsLst>
                  <a:gs pos="89000">
                    <a:schemeClr val="bg1">
                      <a:lumMod val="85000"/>
                    </a:schemeClr>
                  </a:gs>
                  <a:gs pos="0">
                    <a:schemeClr val="bg1"/>
                  </a:gs>
                </a:gsLst>
                <a:lin ang="7200000" scaled="0"/>
              </a:gradFill>
            </a:ln>
            <a:effectLst>
              <a:outerShdw blurRad="254000" dist="127000" dir="8160000" algn="tr" rotWithShape="0">
                <a:prstClr val="black">
                  <a:alpha val="34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58" name="组合 57"/>
            <p:cNvGrpSpPr/>
            <p:nvPr/>
          </p:nvGrpSpPr>
          <p:grpSpPr>
            <a:xfrm rot="16200000">
              <a:off x="2087525" y="3024024"/>
              <a:ext cx="441397" cy="58863"/>
              <a:chOff x="2975753" y="1851670"/>
              <a:chExt cx="539968" cy="72008"/>
            </a:xfrm>
          </p:grpSpPr>
          <p:sp>
            <p:nvSpPr>
              <p:cNvPr id="66" name="椭圆 65"/>
              <p:cNvSpPr/>
              <p:nvPr/>
            </p:nvSpPr>
            <p:spPr>
              <a:xfrm>
                <a:off x="2975753" y="1851670"/>
                <a:ext cx="72008" cy="72008"/>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7" name="椭圆 66"/>
              <p:cNvSpPr/>
              <p:nvPr/>
            </p:nvSpPr>
            <p:spPr>
              <a:xfrm>
                <a:off x="3443713" y="1851670"/>
                <a:ext cx="72008" cy="72008"/>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8" name="圆角矩形 67"/>
              <p:cNvSpPr/>
              <p:nvPr/>
            </p:nvSpPr>
            <p:spPr>
              <a:xfrm>
                <a:off x="3011757" y="1864814"/>
                <a:ext cx="467960" cy="45719"/>
              </a:xfrm>
              <a:prstGeom prst="roundRect">
                <a:avLst>
                  <a:gd name="adj" fmla="val 50000"/>
                </a:avLst>
              </a:prstGeom>
              <a:gradFill>
                <a:gsLst>
                  <a:gs pos="0">
                    <a:schemeClr val="bg1">
                      <a:lumMod val="75000"/>
                    </a:schemeClr>
                  </a:gs>
                  <a:gs pos="50000">
                    <a:schemeClr val="bg1">
                      <a:lumMod val="95000"/>
                    </a:schemeClr>
                  </a:gs>
                  <a:gs pos="100000">
                    <a:schemeClr val="bg1">
                      <a:lumMod val="75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59" name="组合 58"/>
            <p:cNvGrpSpPr/>
            <p:nvPr/>
          </p:nvGrpSpPr>
          <p:grpSpPr>
            <a:xfrm rot="16200000">
              <a:off x="1203997" y="3024024"/>
              <a:ext cx="441397" cy="58863"/>
              <a:chOff x="2975753" y="1851670"/>
              <a:chExt cx="539968" cy="72008"/>
            </a:xfrm>
          </p:grpSpPr>
          <p:sp>
            <p:nvSpPr>
              <p:cNvPr id="63" name="椭圆 62"/>
              <p:cNvSpPr/>
              <p:nvPr/>
            </p:nvSpPr>
            <p:spPr>
              <a:xfrm>
                <a:off x="2975753" y="1851670"/>
                <a:ext cx="72008" cy="72008"/>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4" name="椭圆 63"/>
              <p:cNvSpPr/>
              <p:nvPr/>
            </p:nvSpPr>
            <p:spPr>
              <a:xfrm>
                <a:off x="3443713" y="1851670"/>
                <a:ext cx="72008" cy="72008"/>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5" name="圆角矩形 64"/>
              <p:cNvSpPr/>
              <p:nvPr/>
            </p:nvSpPr>
            <p:spPr>
              <a:xfrm>
                <a:off x="3011757" y="1864814"/>
                <a:ext cx="467960" cy="45719"/>
              </a:xfrm>
              <a:prstGeom prst="roundRect">
                <a:avLst>
                  <a:gd name="adj" fmla="val 50000"/>
                </a:avLst>
              </a:prstGeom>
              <a:gradFill>
                <a:gsLst>
                  <a:gs pos="0">
                    <a:schemeClr val="bg1">
                      <a:lumMod val="75000"/>
                    </a:schemeClr>
                  </a:gs>
                  <a:gs pos="50000">
                    <a:schemeClr val="bg1">
                      <a:lumMod val="95000"/>
                    </a:schemeClr>
                  </a:gs>
                  <a:gs pos="100000">
                    <a:schemeClr val="bg1">
                      <a:lumMod val="75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61" name="Rectangle 42"/>
            <p:cNvSpPr/>
            <p:nvPr/>
          </p:nvSpPr>
          <p:spPr>
            <a:xfrm flipH="1">
              <a:off x="998197" y="3609813"/>
              <a:ext cx="1166144" cy="440055"/>
            </a:xfrm>
            <a:prstGeom prst="rect">
              <a:avLst/>
            </a:prstGeom>
            <a:noFill/>
            <a:ln w="12700" cap="flat" cmpd="sng" algn="ctr">
              <a:noFill/>
              <a:prstDash val="solid"/>
            </a:ln>
            <a:effectLst/>
          </p:spPr>
          <p:txBody>
            <a:bodyPr lIns="91440" tIns="0" rIns="91440" bIns="0" rtlCol="0" anchor="t"/>
            <a:lstStyle/>
            <a:p>
              <a:r>
                <a:rPr lang="zh-CN" altLang="en-US" sz="2800" b="1" dirty="0">
                  <a:solidFill>
                    <a:schemeClr val="tx1">
                      <a:lumMod val="65000"/>
                      <a:lumOff val="35000"/>
                    </a:schemeClr>
                  </a:solidFill>
                  <a:latin typeface="楷体" panose="02010609060101010101" pitchFamily="49" charset="-122"/>
                  <a:ea typeface="楷体" panose="02010609060101010101" pitchFamily="49" charset="-122"/>
                  <a:cs typeface="Arial" panose="020B0604020202020204" pitchFamily="34" charset="0"/>
                </a:rPr>
                <a:t>任务二</a:t>
              </a:r>
            </a:p>
          </p:txBody>
        </p:sp>
        <p:sp>
          <p:nvSpPr>
            <p:cNvPr id="62" name="Rectangle 42"/>
            <p:cNvSpPr/>
            <p:nvPr/>
          </p:nvSpPr>
          <p:spPr>
            <a:xfrm flipH="1">
              <a:off x="752634" y="4239098"/>
              <a:ext cx="2453949" cy="584200"/>
            </a:xfrm>
            <a:prstGeom prst="rect">
              <a:avLst/>
            </a:prstGeom>
            <a:noFill/>
            <a:ln w="12700" cap="flat" cmpd="sng" algn="ctr">
              <a:noFill/>
              <a:prstDash val="solid"/>
            </a:ln>
            <a:effectLst/>
          </p:spPr>
          <p:txBody>
            <a:bodyPr lIns="91440" tIns="0" rIns="91440" bIns="0" rtlCol="0" anchor="t"/>
            <a:lstStyle/>
            <a:p>
              <a:pPr>
                <a:defRPr/>
              </a:pPr>
              <a:r>
                <a:rPr lang="zh-CN" altLang="en-US" sz="3200" kern="0" dirty="0">
                  <a:solidFill>
                    <a:schemeClr val="tx1">
                      <a:lumMod val="65000"/>
                      <a:lumOff val="35000"/>
                    </a:schemeClr>
                  </a:solidFill>
                  <a:latin typeface="楷体" panose="02010609060101010101" pitchFamily="49" charset="-122"/>
                  <a:ea typeface="楷体" panose="02010609060101010101" pitchFamily="49" charset="-122"/>
                  <a:cs typeface="Arial" panose="020B0604020202020204" pitchFamily="34" charset="0"/>
                </a:rPr>
                <a:t>人力资源规划</a:t>
              </a:r>
              <a:endParaRPr lang="en-US" altLang="zh-CN" sz="2400" kern="0" dirty="0">
                <a:solidFill>
                  <a:schemeClr val="tx1">
                    <a:lumMod val="65000"/>
                    <a:lumOff val="35000"/>
                  </a:schemeClr>
                </a:solidFill>
                <a:latin typeface="楷体" panose="02010609060101010101" pitchFamily="49" charset="-122"/>
                <a:ea typeface="楷体" panose="02010609060101010101" pitchFamily="49" charset="-122"/>
                <a:cs typeface="Arial" panose="020B0604020202020204" pitchFamily="34" charset="0"/>
              </a:endParaRPr>
            </a:p>
            <a:p>
              <a:pPr>
                <a:defRPr/>
              </a:pPr>
              <a:endParaRPr lang="en-US" altLang="zh-CN" sz="2400" kern="0" dirty="0">
                <a:solidFill>
                  <a:schemeClr val="tx1">
                    <a:lumMod val="65000"/>
                    <a:lumOff val="35000"/>
                  </a:schemeClr>
                </a:solidFill>
                <a:latin typeface="Arial" panose="020B0604020202020204" pitchFamily="34" charset="0"/>
                <a:cs typeface="Arial" panose="020B0604020202020204" pitchFamily="34" charset="0"/>
              </a:endParaRPr>
            </a:p>
            <a:p>
              <a:pPr>
                <a:defRPr/>
              </a:pPr>
              <a:endParaRPr lang="en-US" sz="2400" kern="0" dirty="0">
                <a:solidFill>
                  <a:schemeClr val="tx1">
                    <a:lumMod val="65000"/>
                    <a:lumOff val="35000"/>
                  </a:schemeClr>
                </a:solidFill>
                <a:latin typeface="Arial" panose="020B0604020202020204" pitchFamily="34" charset="0"/>
                <a:cs typeface="Arial" panose="020B0604020202020204" pitchFamily="34" charset="0"/>
              </a:endParaRPr>
            </a:p>
          </p:txBody>
        </p:sp>
      </p:grpSp>
      <p:cxnSp>
        <p:nvCxnSpPr>
          <p:cNvPr id="83" name="直接连接符 82"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CxnSpPr/>
          <p:nvPr/>
        </p:nvCxnSpPr>
        <p:spPr>
          <a:xfrm>
            <a:off x="3246637" y="1273629"/>
            <a:ext cx="5770860"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84" name="文本框 83"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txBox="1"/>
          <p:nvPr/>
        </p:nvSpPr>
        <p:spPr>
          <a:xfrm>
            <a:off x="5035262" y="572574"/>
            <a:ext cx="1877437" cy="523220"/>
          </a:xfrm>
          <a:prstGeom prst="rect">
            <a:avLst/>
          </a:prstGeom>
          <a:noFill/>
        </p:spPr>
        <p:txBody>
          <a:bodyPr wrap="none" rtlCol="0">
            <a:spAutoFit/>
          </a:bodyPr>
          <a:lstStyle/>
          <a:p>
            <a:r>
              <a:rPr lang="zh-CN" altLang="en-US" sz="2800" b="1" spc="500" dirty="0">
                <a:solidFill>
                  <a:schemeClr val="bg1">
                    <a:lumMod val="50000"/>
                  </a:schemeClr>
                </a:solidFill>
                <a:latin typeface="微软雅黑" panose="020B0503020204020204" pitchFamily="34" charset="-122"/>
                <a:ea typeface="微软雅黑" panose="020B0503020204020204" pitchFamily="34" charset="-122"/>
                <a:cs typeface="Arial" panose="020B0604020202020204" pitchFamily="34" charset="0"/>
              </a:rPr>
              <a:t>任务描述</a:t>
            </a:r>
            <a:endParaRPr lang="en-US" altLang="zh-CN" sz="2800" b="1" spc="500" dirty="0">
              <a:solidFill>
                <a:schemeClr val="bg1">
                  <a:lumMod val="50000"/>
                </a:schemeClr>
              </a:solidFill>
              <a:latin typeface="微软雅黑" panose="020B0503020204020204" pitchFamily="34" charset="-122"/>
              <a:ea typeface="微软雅黑" panose="020B0503020204020204" pitchFamily="34" charset="-122"/>
              <a:cs typeface="Arial" panose="020B0604020202020204" pitchFamily="34" charset="0"/>
            </a:endParaRPr>
          </a:p>
        </p:txBody>
      </p:sp>
      <p:sp>
        <p:nvSpPr>
          <p:cNvPr id="85" name="椭圆 84"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flipH="1">
            <a:off x="2686180" y="813581"/>
            <a:ext cx="157493" cy="157493"/>
          </a:xfrm>
          <a:prstGeom prst="ellipse">
            <a:avLst/>
          </a:prstGeom>
          <a:solidFill>
            <a:srgbClr val="D06F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6" name="椭圆 85"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flipH="1">
            <a:off x="2686180" y="335956"/>
            <a:ext cx="321030" cy="321030"/>
          </a:xfrm>
          <a:prstGeom prst="ellipse">
            <a:avLst/>
          </a:prstGeom>
          <a:solidFill>
            <a:srgbClr val="966481"/>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7" name="椭圆 86"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flipH="1">
            <a:off x="2991678" y="806317"/>
            <a:ext cx="219803" cy="219803"/>
          </a:xfrm>
          <a:prstGeom prst="ellipse">
            <a:avLst/>
          </a:prstGeom>
          <a:solidFill>
            <a:srgbClr val="365B7C"/>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8" name="椭圆 87"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flipH="1">
            <a:off x="2031169" y="697840"/>
            <a:ext cx="164852" cy="164852"/>
          </a:xfrm>
          <a:prstGeom prst="ellipse">
            <a:avLst/>
          </a:prstGeom>
          <a:solidFill>
            <a:srgbClr val="F779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9" name="椭圆 88"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9354354" y="755438"/>
            <a:ext cx="157493" cy="157493"/>
          </a:xfrm>
          <a:prstGeom prst="ellipse">
            <a:avLst/>
          </a:prstGeom>
          <a:solidFill>
            <a:srgbClr val="D06F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0" name="椭圆 89"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9190817" y="277813"/>
            <a:ext cx="321030" cy="321030"/>
          </a:xfrm>
          <a:prstGeom prst="ellipse">
            <a:avLst/>
          </a:prstGeom>
          <a:solidFill>
            <a:srgbClr val="966481"/>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1" name="椭圆 90"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a:off x="8986546" y="748174"/>
            <a:ext cx="219803" cy="219803"/>
          </a:xfrm>
          <a:prstGeom prst="ellipse">
            <a:avLst/>
          </a:prstGeom>
          <a:solidFill>
            <a:srgbClr val="365B7C"/>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2" name="椭圆 91"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a:off x="10002006" y="639697"/>
            <a:ext cx="164852" cy="164852"/>
          </a:xfrm>
          <a:prstGeom prst="ellipse">
            <a:avLst/>
          </a:prstGeom>
          <a:solidFill>
            <a:srgbClr val="F779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 name="e7d195523061f1c0"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hidden="1"/>
          <p:cNvSpPr txBox="1"/>
          <p:nvPr/>
        </p:nvSpPr>
        <p:spPr>
          <a:xfrm>
            <a:off x="-355600" y="1803400"/>
            <a:ext cx="293927" cy="1016000"/>
          </a:xfrm>
          <a:prstGeom prst="rect">
            <a:avLst/>
          </a:prstGeom>
          <a:noFill/>
        </p:spPr>
        <p:txBody>
          <a:bodyPr vert="wordArtVert" rtlCol="0">
            <a:spAutoFit/>
          </a:bodyPr>
          <a:lstStyle/>
          <a:p>
            <a:r>
              <a:rPr lang="en-US" altLang="zh-CN" sz="100"/>
              <a:t>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a:t>
            </a:r>
            <a:endParaRPr lang="zh-CN" altLang="en-US" sz="100"/>
          </a:p>
        </p:txBody>
      </p:sp>
      <p:sp>
        <p:nvSpPr>
          <p:cNvPr id="3" name="矩形 2"/>
          <p:cNvSpPr/>
          <p:nvPr/>
        </p:nvSpPr>
        <p:spPr>
          <a:xfrm>
            <a:off x="4763497" y="2697176"/>
            <a:ext cx="7204246" cy="2306955"/>
          </a:xfrm>
          <a:prstGeom prst="rect">
            <a:avLst/>
          </a:prstGeom>
        </p:spPr>
        <p:txBody>
          <a:bodyPr wrap="square">
            <a:spAutoFit/>
          </a:bodyPr>
          <a:lstStyle/>
          <a:p>
            <a:pPr marL="342900" indent="-342900" fontAlgn="auto">
              <a:lnSpc>
                <a:spcPct val="150000"/>
              </a:lnSpc>
              <a:buFont typeface="Arial" panose="020B0604020202020204" pitchFamily="34" charset="0"/>
              <a:buChar char="•"/>
            </a:pPr>
            <a:r>
              <a:rPr lang="zh-CN" altLang="en-US" sz="3200" kern="0" dirty="0">
                <a:solidFill>
                  <a:schemeClr val="tx1">
                    <a:lumMod val="65000"/>
                    <a:lumOff val="35000"/>
                  </a:schemeClr>
                </a:solidFill>
                <a:latin typeface="楷体" panose="02010609060101010101" pitchFamily="49" charset="-122"/>
                <a:ea typeface="楷体" panose="02010609060101010101" pitchFamily="49" charset="-122"/>
                <a:cs typeface="Arial" panose="020B0604020202020204" pitchFamily="34" charset="0"/>
              </a:rPr>
              <a:t>人力资源需求计划</a:t>
            </a:r>
          </a:p>
          <a:p>
            <a:pPr marL="342900" indent="-342900" fontAlgn="auto">
              <a:lnSpc>
                <a:spcPct val="150000"/>
              </a:lnSpc>
              <a:buFont typeface="Arial" panose="020B0604020202020204" pitchFamily="34" charset="0"/>
              <a:buChar char="•"/>
            </a:pPr>
            <a:r>
              <a:rPr lang="zh-CN" altLang="en-US" sz="3200" kern="0" dirty="0">
                <a:solidFill>
                  <a:schemeClr val="tx1">
                    <a:lumMod val="65000"/>
                    <a:lumOff val="35000"/>
                  </a:schemeClr>
                </a:solidFill>
                <a:latin typeface="楷体" panose="02010609060101010101" pitchFamily="49" charset="-122"/>
                <a:ea typeface="楷体" panose="02010609060101010101" pitchFamily="49" charset="-122"/>
                <a:cs typeface="Arial" panose="020B0604020202020204" pitchFamily="34" charset="0"/>
                <a:sym typeface="+mn-ea"/>
              </a:rPr>
              <a:t>招聘计划</a:t>
            </a:r>
          </a:p>
          <a:p>
            <a:pPr marL="342900" indent="-342900" fontAlgn="auto">
              <a:lnSpc>
                <a:spcPct val="150000"/>
              </a:lnSpc>
              <a:buFont typeface="Arial" panose="020B0604020202020204" pitchFamily="34" charset="0"/>
              <a:buChar char="•"/>
            </a:pPr>
            <a:r>
              <a:rPr lang="zh-CN" altLang="en-US" sz="3200" kern="0" dirty="0">
                <a:solidFill>
                  <a:schemeClr val="tx1">
                    <a:lumMod val="65000"/>
                    <a:lumOff val="35000"/>
                  </a:schemeClr>
                </a:solidFill>
                <a:latin typeface="楷体" panose="02010609060101010101" pitchFamily="49" charset="-122"/>
                <a:ea typeface="楷体" panose="02010609060101010101" pitchFamily="49" charset="-122"/>
                <a:cs typeface="Arial" panose="020B0604020202020204" pitchFamily="34" charset="0"/>
                <a:sym typeface="+mn-ea"/>
              </a:rPr>
              <a:t>拟订招聘工作报告表</a:t>
            </a:r>
          </a:p>
        </p:txBody>
      </p:sp>
    </p:spTree>
    <p:extLst>
      <p:ext uri="{BB962C8B-B14F-4D97-AF65-F5344CB8AC3E}">
        <p14:creationId xmlns:p14="http://schemas.microsoft.com/office/powerpoint/2010/main" val="808571425"/>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0">
        <p15:prstTrans prst="pageCurlDouble"/>
      </p:transition>
    </mc:Choice>
    <mc:Fallback xmlns="">
      <p:transition spd="slow"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44000" fill="hold" nodeType="withEffect">
                                  <p:stCondLst>
                                    <p:cond delay="250"/>
                                  </p:stCondLst>
                                  <p:childTnLst>
                                    <p:set>
                                      <p:cBhvr>
                                        <p:cTn id="6" dur="1" fill="hold">
                                          <p:stCondLst>
                                            <p:cond delay="0"/>
                                          </p:stCondLst>
                                        </p:cTn>
                                        <p:tgtEl>
                                          <p:spTgt spid="55"/>
                                        </p:tgtEl>
                                        <p:attrNameLst>
                                          <p:attrName>style.visibility</p:attrName>
                                        </p:attrNameLst>
                                      </p:cBhvr>
                                      <p:to>
                                        <p:strVal val="visible"/>
                                      </p:to>
                                    </p:set>
                                    <p:anim calcmode="lin" valueType="num">
                                      <p:cBhvr additive="base">
                                        <p:cTn id="7" dur="750" fill="hold"/>
                                        <p:tgtEl>
                                          <p:spTgt spid="55"/>
                                        </p:tgtEl>
                                        <p:attrNameLst>
                                          <p:attrName>ppt_x</p:attrName>
                                        </p:attrNameLst>
                                      </p:cBhvr>
                                      <p:tavLst>
                                        <p:tav tm="0">
                                          <p:val>
                                            <p:strVal val="#ppt_x"/>
                                          </p:val>
                                        </p:tav>
                                        <p:tav tm="100000">
                                          <p:val>
                                            <p:strVal val="#ppt_x"/>
                                          </p:val>
                                        </p:tav>
                                      </p:tavLst>
                                    </p:anim>
                                    <p:anim calcmode="lin" valueType="num">
                                      <p:cBhvr additive="base">
                                        <p:cTn id="8" dur="750" fill="hold"/>
                                        <p:tgtEl>
                                          <p:spTgt spid="5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矩形 24"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549157" y="-975631"/>
            <a:ext cx="583096" cy="838080"/>
          </a:xfrm>
          <a:prstGeom prst="rect">
            <a:avLst/>
          </a:prstGeom>
          <a:solidFill>
            <a:srgbClr val="365B7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 name="矩形 25"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1132253" y="-975631"/>
            <a:ext cx="583096" cy="838080"/>
          </a:xfrm>
          <a:prstGeom prst="rect">
            <a:avLst/>
          </a:prstGeom>
          <a:solidFill>
            <a:srgbClr val="96648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 name="矩形 26"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1715349" y="-975631"/>
            <a:ext cx="583096" cy="838080"/>
          </a:xfrm>
          <a:prstGeom prst="rect">
            <a:avLst/>
          </a:prstGeom>
          <a:solidFill>
            <a:srgbClr val="D06F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 name="矩形 27"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2298446" y="-975631"/>
            <a:ext cx="583096" cy="838080"/>
          </a:xfrm>
          <a:prstGeom prst="rect">
            <a:avLst/>
          </a:prstGeom>
          <a:solidFill>
            <a:srgbClr val="F779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 name="矩形 28"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2881542" y="-975631"/>
            <a:ext cx="583096" cy="838080"/>
          </a:xfrm>
          <a:prstGeom prst="rect">
            <a:avLst/>
          </a:prstGeom>
          <a:solidFill>
            <a:srgbClr val="F8AD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2" name="组合 1"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GrpSpPr/>
          <p:nvPr/>
        </p:nvGrpSpPr>
        <p:grpSpPr>
          <a:xfrm>
            <a:off x="1711960" y="1761490"/>
            <a:ext cx="8874760" cy="2039621"/>
            <a:chOff x="1776999" y="1383030"/>
            <a:chExt cx="8654386" cy="1572026"/>
          </a:xfrm>
        </p:grpSpPr>
        <p:grpSp>
          <p:nvGrpSpPr>
            <p:cNvPr id="7" name="组合 6"/>
            <p:cNvGrpSpPr/>
            <p:nvPr/>
          </p:nvGrpSpPr>
          <p:grpSpPr>
            <a:xfrm>
              <a:off x="1836677" y="2241039"/>
              <a:ext cx="463966" cy="464413"/>
              <a:chOff x="7167096" y="561975"/>
              <a:chExt cx="1547910" cy="1549400"/>
            </a:xfrm>
          </p:grpSpPr>
          <p:sp>
            <p:nvSpPr>
              <p:cNvPr id="8" name="Freeform 40"/>
              <p:cNvSpPr/>
              <p:nvPr/>
            </p:nvSpPr>
            <p:spPr bwMode="auto">
              <a:xfrm>
                <a:off x="7167096" y="561975"/>
                <a:ext cx="1547910" cy="1518490"/>
              </a:xfrm>
              <a:custGeom>
                <a:avLst/>
                <a:gdLst/>
                <a:ahLst/>
                <a:cxnLst/>
                <a:rect l="l" t="t" r="r" b="b"/>
                <a:pathLst>
                  <a:path w="1547910" h="1518490">
                    <a:moveTo>
                      <a:pt x="735325" y="0"/>
                    </a:moveTo>
                    <a:cubicBezTo>
                      <a:pt x="1125922" y="0"/>
                      <a:pt x="1099882" y="195344"/>
                      <a:pt x="1099882" y="273482"/>
                    </a:cubicBezTo>
                    <a:cubicBezTo>
                      <a:pt x="1099882" y="338596"/>
                      <a:pt x="1047802" y="533941"/>
                      <a:pt x="1034783" y="612078"/>
                    </a:cubicBezTo>
                    <a:cubicBezTo>
                      <a:pt x="1008743" y="677193"/>
                      <a:pt x="995723" y="755331"/>
                      <a:pt x="1021763" y="794399"/>
                    </a:cubicBezTo>
                    <a:cubicBezTo>
                      <a:pt x="1034783" y="820445"/>
                      <a:pt x="1073842" y="872537"/>
                      <a:pt x="1243100" y="963698"/>
                    </a:cubicBezTo>
                    <a:cubicBezTo>
                      <a:pt x="1399339" y="1054858"/>
                      <a:pt x="1581617" y="1067881"/>
                      <a:pt x="1542557" y="1289271"/>
                    </a:cubicBezTo>
                    <a:cubicBezTo>
                      <a:pt x="1520081" y="1379197"/>
                      <a:pt x="1500030" y="1452144"/>
                      <a:pt x="1480009" y="1518490"/>
                    </a:cubicBezTo>
                    <a:lnTo>
                      <a:pt x="0" y="1518490"/>
                    </a:lnTo>
                    <a:cubicBezTo>
                      <a:pt x="15993" y="1434519"/>
                      <a:pt x="15303" y="1372240"/>
                      <a:pt x="45272" y="1302294"/>
                    </a:cubicBezTo>
                    <a:cubicBezTo>
                      <a:pt x="71312" y="1211134"/>
                      <a:pt x="97352" y="1119973"/>
                      <a:pt x="279630" y="1041835"/>
                    </a:cubicBezTo>
                    <a:cubicBezTo>
                      <a:pt x="461908" y="963698"/>
                      <a:pt x="579087" y="911606"/>
                      <a:pt x="579087" y="911606"/>
                    </a:cubicBezTo>
                    <a:cubicBezTo>
                      <a:pt x="579087" y="911528"/>
                      <a:pt x="579093" y="820440"/>
                      <a:pt x="592107" y="807422"/>
                    </a:cubicBezTo>
                    <a:cubicBezTo>
                      <a:pt x="605127" y="807422"/>
                      <a:pt x="631166" y="768354"/>
                      <a:pt x="605127" y="729285"/>
                    </a:cubicBezTo>
                    <a:cubicBezTo>
                      <a:pt x="592107" y="677193"/>
                      <a:pt x="566067" y="625101"/>
                      <a:pt x="566067" y="599055"/>
                    </a:cubicBezTo>
                    <a:cubicBezTo>
                      <a:pt x="566067" y="573009"/>
                      <a:pt x="344729" y="0"/>
                      <a:pt x="735325" y="0"/>
                    </a:cubicBezTo>
                    <a:close/>
                  </a:path>
                </a:pathLst>
              </a:custGeom>
              <a:solidFill>
                <a:schemeClr val="bg1">
                  <a:lumMod val="75000"/>
                </a:schemeClr>
              </a:solidFill>
              <a:ln w="9525">
                <a:noFill/>
                <a:round/>
              </a:ln>
            </p:spPr>
            <p:txBody>
              <a:bodyPr/>
              <a:lstStyle/>
              <a:p>
                <a:endParaRPr lang="zh-TW" altLang="en-US"/>
              </a:p>
            </p:txBody>
          </p:sp>
          <p:sp>
            <p:nvSpPr>
              <p:cNvPr id="9" name="Freeform 41"/>
              <p:cNvSpPr/>
              <p:nvPr/>
            </p:nvSpPr>
            <p:spPr bwMode="auto">
              <a:xfrm>
                <a:off x="7672637" y="1330325"/>
                <a:ext cx="520700" cy="768350"/>
              </a:xfrm>
              <a:custGeom>
                <a:avLst/>
                <a:gdLst>
                  <a:gd name="T0" fmla="*/ 2147483647 w 40"/>
                  <a:gd name="T1" fmla="*/ 2147483647 h 59"/>
                  <a:gd name="T2" fmla="*/ 2147483647 w 40"/>
                  <a:gd name="T3" fmla="*/ 2147483647 h 59"/>
                  <a:gd name="T4" fmla="*/ 2147483647 w 40"/>
                  <a:gd name="T5" fmla="*/ 0 h 59"/>
                  <a:gd name="T6" fmla="*/ 2147483647 w 40"/>
                  <a:gd name="T7" fmla="*/ 2147483647 h 59"/>
                  <a:gd name="T8" fmla="*/ 2147483647 w 40"/>
                  <a:gd name="T9" fmla="*/ 2147483647 h 59"/>
                  <a:gd name="T10" fmla="*/ 2147483647 w 40"/>
                  <a:gd name="T11" fmla="*/ 2147483647 h 59"/>
                  <a:gd name="T12" fmla="*/ 2147483647 w 40"/>
                  <a:gd name="T13" fmla="*/ 2147483647 h 59"/>
                  <a:gd name="T14" fmla="*/ 2147483647 w 40"/>
                  <a:gd name="T15" fmla="*/ 2147483647 h 59"/>
                  <a:gd name="T16" fmla="*/ 0 60000 65536"/>
                  <a:gd name="T17" fmla="*/ 0 60000 65536"/>
                  <a:gd name="T18" fmla="*/ 0 60000 65536"/>
                  <a:gd name="T19" fmla="*/ 0 60000 65536"/>
                  <a:gd name="T20" fmla="*/ 0 60000 65536"/>
                  <a:gd name="T21" fmla="*/ 0 60000 65536"/>
                  <a:gd name="T22" fmla="*/ 0 60000 65536"/>
                  <a:gd name="T23" fmla="*/ 0 60000 65536"/>
                  <a:gd name="T24" fmla="*/ 0 w 40"/>
                  <a:gd name="T25" fmla="*/ 0 h 59"/>
                  <a:gd name="T26" fmla="*/ 40 w 40"/>
                  <a:gd name="T27" fmla="*/ 59 h 5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0" h="59">
                    <a:moveTo>
                      <a:pt x="1" y="59"/>
                    </a:moveTo>
                    <a:cubicBezTo>
                      <a:pt x="1" y="59"/>
                      <a:pt x="19" y="21"/>
                      <a:pt x="40" y="4"/>
                    </a:cubicBezTo>
                    <a:cubicBezTo>
                      <a:pt x="40" y="4"/>
                      <a:pt x="37" y="2"/>
                      <a:pt x="37" y="0"/>
                    </a:cubicBezTo>
                    <a:cubicBezTo>
                      <a:pt x="37" y="0"/>
                      <a:pt x="16" y="14"/>
                      <a:pt x="15" y="15"/>
                    </a:cubicBezTo>
                    <a:cubicBezTo>
                      <a:pt x="14" y="16"/>
                      <a:pt x="13" y="16"/>
                      <a:pt x="12" y="15"/>
                    </a:cubicBezTo>
                    <a:cubicBezTo>
                      <a:pt x="11" y="14"/>
                      <a:pt x="5" y="3"/>
                      <a:pt x="5" y="3"/>
                    </a:cubicBezTo>
                    <a:cubicBezTo>
                      <a:pt x="5" y="3"/>
                      <a:pt x="3" y="10"/>
                      <a:pt x="4" y="11"/>
                    </a:cubicBezTo>
                    <a:cubicBezTo>
                      <a:pt x="4" y="13"/>
                      <a:pt x="0" y="49"/>
                      <a:pt x="1" y="59"/>
                    </a:cubicBezTo>
                    <a:close/>
                  </a:path>
                </a:pathLst>
              </a:custGeom>
              <a:solidFill>
                <a:srgbClr val="FFFFFF"/>
              </a:solidFill>
              <a:ln w="9525">
                <a:noFill/>
                <a:round/>
              </a:ln>
            </p:spPr>
            <p:txBody>
              <a:bodyPr/>
              <a:lstStyle/>
              <a:p>
                <a:endParaRPr lang="zh-TW" altLang="en-US"/>
              </a:p>
            </p:txBody>
          </p:sp>
          <p:sp>
            <p:nvSpPr>
              <p:cNvPr id="10" name="Freeform 42"/>
              <p:cNvSpPr/>
              <p:nvPr/>
            </p:nvSpPr>
            <p:spPr bwMode="auto">
              <a:xfrm>
                <a:off x="7672388" y="1500188"/>
                <a:ext cx="220662" cy="611187"/>
              </a:xfrm>
              <a:custGeom>
                <a:avLst/>
                <a:gdLst>
                  <a:gd name="T0" fmla="*/ 0 w 17"/>
                  <a:gd name="T1" fmla="*/ 2147483647 h 47"/>
                  <a:gd name="T2" fmla="*/ 2147483647 w 17"/>
                  <a:gd name="T3" fmla="*/ 2147483647 h 47"/>
                  <a:gd name="T4" fmla="*/ 2147483647 w 17"/>
                  <a:gd name="T5" fmla="*/ 1183728112 h 47"/>
                  <a:gd name="T6" fmla="*/ 2147483647 w 17"/>
                  <a:gd name="T7" fmla="*/ 507312048 h 47"/>
                  <a:gd name="T8" fmla="*/ 1684852866 w 17"/>
                  <a:gd name="T9" fmla="*/ 845520080 h 47"/>
                  <a:gd name="T10" fmla="*/ 168482691 w 17"/>
                  <a:gd name="T11" fmla="*/ 2147483647 h 47"/>
                  <a:gd name="T12" fmla="*/ 0 w 17"/>
                  <a:gd name="T13" fmla="*/ 2147483647 h 47"/>
                  <a:gd name="T14" fmla="*/ 0 60000 65536"/>
                  <a:gd name="T15" fmla="*/ 0 60000 65536"/>
                  <a:gd name="T16" fmla="*/ 0 60000 65536"/>
                  <a:gd name="T17" fmla="*/ 0 60000 65536"/>
                  <a:gd name="T18" fmla="*/ 0 60000 65536"/>
                  <a:gd name="T19" fmla="*/ 0 60000 65536"/>
                  <a:gd name="T20" fmla="*/ 0 60000 65536"/>
                  <a:gd name="T21" fmla="*/ 0 w 17"/>
                  <a:gd name="T22" fmla="*/ 0 h 47"/>
                  <a:gd name="T23" fmla="*/ 17 w 17"/>
                  <a:gd name="T24" fmla="*/ 47 h 4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7" h="47">
                    <a:moveTo>
                      <a:pt x="0" y="47"/>
                    </a:moveTo>
                    <a:cubicBezTo>
                      <a:pt x="0" y="47"/>
                      <a:pt x="14" y="25"/>
                      <a:pt x="13" y="14"/>
                    </a:cubicBezTo>
                    <a:cubicBezTo>
                      <a:pt x="13" y="9"/>
                      <a:pt x="14" y="7"/>
                      <a:pt x="14" y="7"/>
                    </a:cubicBezTo>
                    <a:cubicBezTo>
                      <a:pt x="14" y="7"/>
                      <a:pt x="17" y="4"/>
                      <a:pt x="16" y="3"/>
                    </a:cubicBezTo>
                    <a:cubicBezTo>
                      <a:pt x="15" y="1"/>
                      <a:pt x="12" y="0"/>
                      <a:pt x="10" y="5"/>
                    </a:cubicBezTo>
                    <a:cubicBezTo>
                      <a:pt x="11" y="8"/>
                      <a:pt x="1" y="15"/>
                      <a:pt x="1" y="26"/>
                    </a:cubicBezTo>
                    <a:lnTo>
                      <a:pt x="0" y="47"/>
                    </a:lnTo>
                    <a:close/>
                  </a:path>
                </a:pathLst>
              </a:custGeom>
              <a:solidFill>
                <a:schemeClr val="bg1">
                  <a:lumMod val="75000"/>
                </a:schemeClr>
              </a:solidFill>
              <a:ln w="9525">
                <a:noFill/>
                <a:round/>
              </a:ln>
            </p:spPr>
            <p:txBody>
              <a:bodyPr/>
              <a:lstStyle/>
              <a:p>
                <a:pPr>
                  <a:defRPr/>
                </a:pPr>
                <a:endParaRPr lang="zh-TW" altLang="en-US"/>
              </a:p>
            </p:txBody>
          </p:sp>
          <p:sp>
            <p:nvSpPr>
              <p:cNvPr id="11" name="Freeform 43"/>
              <p:cNvSpPr/>
              <p:nvPr/>
            </p:nvSpPr>
            <p:spPr bwMode="auto">
              <a:xfrm>
                <a:off x="7880599" y="1512888"/>
                <a:ext cx="104775" cy="90488"/>
              </a:xfrm>
              <a:custGeom>
                <a:avLst/>
                <a:gdLst>
                  <a:gd name="T0" fmla="*/ 0 w 66"/>
                  <a:gd name="T1" fmla="*/ 2147483647 h 57"/>
                  <a:gd name="T2" fmla="*/ 0 w 66"/>
                  <a:gd name="T3" fmla="*/ 0 h 57"/>
                  <a:gd name="T4" fmla="*/ 2147483647 w 66"/>
                  <a:gd name="T5" fmla="*/ 2147483647 h 57"/>
                  <a:gd name="T6" fmla="*/ 2147483647 w 66"/>
                  <a:gd name="T7" fmla="*/ 2147483647 h 57"/>
                  <a:gd name="T8" fmla="*/ 0 w 66"/>
                  <a:gd name="T9" fmla="*/ 2147483647 h 57"/>
                  <a:gd name="T10" fmla="*/ 0 60000 65536"/>
                  <a:gd name="T11" fmla="*/ 0 60000 65536"/>
                  <a:gd name="T12" fmla="*/ 0 60000 65536"/>
                  <a:gd name="T13" fmla="*/ 0 60000 65536"/>
                  <a:gd name="T14" fmla="*/ 0 60000 65536"/>
                  <a:gd name="T15" fmla="*/ 0 w 66"/>
                  <a:gd name="T16" fmla="*/ 0 h 57"/>
                  <a:gd name="T17" fmla="*/ 66 w 66"/>
                  <a:gd name="T18" fmla="*/ 57 h 57"/>
                </a:gdLst>
                <a:ahLst/>
                <a:cxnLst>
                  <a:cxn ang="T10">
                    <a:pos x="T0" y="T1"/>
                  </a:cxn>
                  <a:cxn ang="T11">
                    <a:pos x="T2" y="T3"/>
                  </a:cxn>
                  <a:cxn ang="T12">
                    <a:pos x="T4" y="T5"/>
                  </a:cxn>
                  <a:cxn ang="T13">
                    <a:pos x="T6" y="T7"/>
                  </a:cxn>
                  <a:cxn ang="T14">
                    <a:pos x="T8" y="T9"/>
                  </a:cxn>
                </a:cxnLst>
                <a:rect l="T15" t="T16" r="T17" b="T18"/>
                <a:pathLst>
                  <a:path w="66" h="57">
                    <a:moveTo>
                      <a:pt x="0" y="8"/>
                    </a:moveTo>
                    <a:lnTo>
                      <a:pt x="0" y="0"/>
                    </a:lnTo>
                    <a:lnTo>
                      <a:pt x="66" y="57"/>
                    </a:lnTo>
                    <a:lnTo>
                      <a:pt x="0" y="8"/>
                    </a:lnTo>
                    <a:close/>
                  </a:path>
                </a:pathLst>
              </a:custGeom>
              <a:solidFill>
                <a:srgbClr val="000000"/>
              </a:solidFill>
              <a:ln w="9525">
                <a:noFill/>
                <a:round/>
              </a:ln>
            </p:spPr>
            <p:txBody>
              <a:bodyPr/>
              <a:lstStyle/>
              <a:p>
                <a:endParaRPr lang="zh-TW" altLang="en-US"/>
              </a:p>
            </p:txBody>
          </p:sp>
          <p:sp>
            <p:nvSpPr>
              <p:cNvPr id="12" name="Freeform 44"/>
              <p:cNvSpPr/>
              <p:nvPr/>
            </p:nvSpPr>
            <p:spPr bwMode="auto">
              <a:xfrm>
                <a:off x="7710737" y="1512888"/>
                <a:ext cx="117475" cy="90488"/>
              </a:xfrm>
              <a:custGeom>
                <a:avLst/>
                <a:gdLst>
                  <a:gd name="T0" fmla="*/ 0 w 74"/>
                  <a:gd name="T1" fmla="*/ 2147483647 h 57"/>
                  <a:gd name="T2" fmla="*/ 2147483647 w 74"/>
                  <a:gd name="T3" fmla="*/ 0 h 57"/>
                  <a:gd name="T4" fmla="*/ 2147483647 w 74"/>
                  <a:gd name="T5" fmla="*/ 0 h 57"/>
                  <a:gd name="T6" fmla="*/ 0 w 74"/>
                  <a:gd name="T7" fmla="*/ 2147483647 h 57"/>
                  <a:gd name="T8" fmla="*/ 0 w 74"/>
                  <a:gd name="T9" fmla="*/ 2147483647 h 57"/>
                  <a:gd name="T10" fmla="*/ 0 60000 65536"/>
                  <a:gd name="T11" fmla="*/ 0 60000 65536"/>
                  <a:gd name="T12" fmla="*/ 0 60000 65536"/>
                  <a:gd name="T13" fmla="*/ 0 60000 65536"/>
                  <a:gd name="T14" fmla="*/ 0 60000 65536"/>
                  <a:gd name="T15" fmla="*/ 0 w 74"/>
                  <a:gd name="T16" fmla="*/ 0 h 57"/>
                  <a:gd name="T17" fmla="*/ 74 w 74"/>
                  <a:gd name="T18" fmla="*/ 57 h 57"/>
                </a:gdLst>
                <a:ahLst/>
                <a:cxnLst>
                  <a:cxn ang="T10">
                    <a:pos x="T0" y="T1"/>
                  </a:cxn>
                  <a:cxn ang="T11">
                    <a:pos x="T2" y="T3"/>
                  </a:cxn>
                  <a:cxn ang="T12">
                    <a:pos x="T4" y="T5"/>
                  </a:cxn>
                  <a:cxn ang="T13">
                    <a:pos x="T6" y="T7"/>
                  </a:cxn>
                  <a:cxn ang="T14">
                    <a:pos x="T8" y="T9"/>
                  </a:cxn>
                </a:cxnLst>
                <a:rect l="T15" t="T16" r="T17" b="T18"/>
                <a:pathLst>
                  <a:path w="74" h="57">
                    <a:moveTo>
                      <a:pt x="0" y="57"/>
                    </a:moveTo>
                    <a:lnTo>
                      <a:pt x="66" y="0"/>
                    </a:lnTo>
                    <a:lnTo>
                      <a:pt x="74" y="0"/>
                    </a:lnTo>
                    <a:lnTo>
                      <a:pt x="0" y="57"/>
                    </a:lnTo>
                    <a:close/>
                  </a:path>
                </a:pathLst>
              </a:custGeom>
              <a:solidFill>
                <a:srgbClr val="000000"/>
              </a:solidFill>
              <a:ln w="9525">
                <a:noFill/>
                <a:round/>
              </a:ln>
            </p:spPr>
            <p:txBody>
              <a:bodyPr/>
              <a:lstStyle/>
              <a:p>
                <a:endParaRPr lang="zh-TW" altLang="en-US"/>
              </a:p>
            </p:txBody>
          </p:sp>
        </p:grpSp>
        <p:grpSp>
          <p:nvGrpSpPr>
            <p:cNvPr id="13" name="组合 12"/>
            <p:cNvGrpSpPr/>
            <p:nvPr/>
          </p:nvGrpSpPr>
          <p:grpSpPr>
            <a:xfrm>
              <a:off x="2636693" y="2114958"/>
              <a:ext cx="589925" cy="590494"/>
              <a:chOff x="7167096" y="561975"/>
              <a:chExt cx="1547910" cy="1549400"/>
            </a:xfrm>
          </p:grpSpPr>
          <p:sp>
            <p:nvSpPr>
              <p:cNvPr id="14" name="Freeform 40"/>
              <p:cNvSpPr/>
              <p:nvPr/>
            </p:nvSpPr>
            <p:spPr bwMode="auto">
              <a:xfrm>
                <a:off x="7167096" y="561975"/>
                <a:ext cx="1547910" cy="1518490"/>
              </a:xfrm>
              <a:custGeom>
                <a:avLst/>
                <a:gdLst/>
                <a:ahLst/>
                <a:cxnLst/>
                <a:rect l="l" t="t" r="r" b="b"/>
                <a:pathLst>
                  <a:path w="1547910" h="1518490">
                    <a:moveTo>
                      <a:pt x="735325" y="0"/>
                    </a:moveTo>
                    <a:cubicBezTo>
                      <a:pt x="1125922" y="0"/>
                      <a:pt x="1099882" y="195344"/>
                      <a:pt x="1099882" y="273482"/>
                    </a:cubicBezTo>
                    <a:cubicBezTo>
                      <a:pt x="1099882" y="338596"/>
                      <a:pt x="1047802" y="533941"/>
                      <a:pt x="1034783" y="612078"/>
                    </a:cubicBezTo>
                    <a:cubicBezTo>
                      <a:pt x="1008743" y="677193"/>
                      <a:pt x="995723" y="755331"/>
                      <a:pt x="1021763" y="794399"/>
                    </a:cubicBezTo>
                    <a:cubicBezTo>
                      <a:pt x="1034783" y="820445"/>
                      <a:pt x="1073842" y="872537"/>
                      <a:pt x="1243100" y="963698"/>
                    </a:cubicBezTo>
                    <a:cubicBezTo>
                      <a:pt x="1399339" y="1054858"/>
                      <a:pt x="1581617" y="1067881"/>
                      <a:pt x="1542557" y="1289271"/>
                    </a:cubicBezTo>
                    <a:cubicBezTo>
                      <a:pt x="1520081" y="1379197"/>
                      <a:pt x="1500030" y="1452144"/>
                      <a:pt x="1480009" y="1518490"/>
                    </a:cubicBezTo>
                    <a:lnTo>
                      <a:pt x="0" y="1518490"/>
                    </a:lnTo>
                    <a:cubicBezTo>
                      <a:pt x="15993" y="1434519"/>
                      <a:pt x="15303" y="1372240"/>
                      <a:pt x="45272" y="1302294"/>
                    </a:cubicBezTo>
                    <a:cubicBezTo>
                      <a:pt x="71312" y="1211134"/>
                      <a:pt x="97352" y="1119973"/>
                      <a:pt x="279630" y="1041835"/>
                    </a:cubicBezTo>
                    <a:cubicBezTo>
                      <a:pt x="461908" y="963698"/>
                      <a:pt x="579087" y="911606"/>
                      <a:pt x="579087" y="911606"/>
                    </a:cubicBezTo>
                    <a:cubicBezTo>
                      <a:pt x="579087" y="911528"/>
                      <a:pt x="579093" y="820440"/>
                      <a:pt x="592107" y="807422"/>
                    </a:cubicBezTo>
                    <a:cubicBezTo>
                      <a:pt x="605127" y="807422"/>
                      <a:pt x="631166" y="768354"/>
                      <a:pt x="605127" y="729285"/>
                    </a:cubicBezTo>
                    <a:cubicBezTo>
                      <a:pt x="592107" y="677193"/>
                      <a:pt x="566067" y="625101"/>
                      <a:pt x="566067" y="599055"/>
                    </a:cubicBezTo>
                    <a:cubicBezTo>
                      <a:pt x="566067" y="573009"/>
                      <a:pt x="344729" y="0"/>
                      <a:pt x="735325" y="0"/>
                    </a:cubicBezTo>
                    <a:close/>
                  </a:path>
                </a:pathLst>
              </a:custGeom>
              <a:solidFill>
                <a:schemeClr val="bg1">
                  <a:lumMod val="75000"/>
                </a:schemeClr>
              </a:solidFill>
              <a:ln w="9525">
                <a:noFill/>
                <a:round/>
              </a:ln>
            </p:spPr>
            <p:txBody>
              <a:bodyPr/>
              <a:lstStyle/>
              <a:p>
                <a:endParaRPr lang="zh-TW" altLang="en-US"/>
              </a:p>
            </p:txBody>
          </p:sp>
          <p:sp>
            <p:nvSpPr>
              <p:cNvPr id="15" name="Freeform 41"/>
              <p:cNvSpPr/>
              <p:nvPr/>
            </p:nvSpPr>
            <p:spPr bwMode="auto">
              <a:xfrm>
                <a:off x="7672637" y="1330325"/>
                <a:ext cx="520700" cy="768350"/>
              </a:xfrm>
              <a:custGeom>
                <a:avLst/>
                <a:gdLst>
                  <a:gd name="T0" fmla="*/ 2147483647 w 40"/>
                  <a:gd name="T1" fmla="*/ 2147483647 h 59"/>
                  <a:gd name="T2" fmla="*/ 2147483647 w 40"/>
                  <a:gd name="T3" fmla="*/ 2147483647 h 59"/>
                  <a:gd name="T4" fmla="*/ 2147483647 w 40"/>
                  <a:gd name="T5" fmla="*/ 0 h 59"/>
                  <a:gd name="T6" fmla="*/ 2147483647 w 40"/>
                  <a:gd name="T7" fmla="*/ 2147483647 h 59"/>
                  <a:gd name="T8" fmla="*/ 2147483647 w 40"/>
                  <a:gd name="T9" fmla="*/ 2147483647 h 59"/>
                  <a:gd name="T10" fmla="*/ 2147483647 w 40"/>
                  <a:gd name="T11" fmla="*/ 2147483647 h 59"/>
                  <a:gd name="T12" fmla="*/ 2147483647 w 40"/>
                  <a:gd name="T13" fmla="*/ 2147483647 h 59"/>
                  <a:gd name="T14" fmla="*/ 2147483647 w 40"/>
                  <a:gd name="T15" fmla="*/ 2147483647 h 59"/>
                  <a:gd name="T16" fmla="*/ 0 60000 65536"/>
                  <a:gd name="T17" fmla="*/ 0 60000 65536"/>
                  <a:gd name="T18" fmla="*/ 0 60000 65536"/>
                  <a:gd name="T19" fmla="*/ 0 60000 65536"/>
                  <a:gd name="T20" fmla="*/ 0 60000 65536"/>
                  <a:gd name="T21" fmla="*/ 0 60000 65536"/>
                  <a:gd name="T22" fmla="*/ 0 60000 65536"/>
                  <a:gd name="T23" fmla="*/ 0 60000 65536"/>
                  <a:gd name="T24" fmla="*/ 0 w 40"/>
                  <a:gd name="T25" fmla="*/ 0 h 59"/>
                  <a:gd name="T26" fmla="*/ 40 w 40"/>
                  <a:gd name="T27" fmla="*/ 59 h 5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0" h="59">
                    <a:moveTo>
                      <a:pt x="1" y="59"/>
                    </a:moveTo>
                    <a:cubicBezTo>
                      <a:pt x="1" y="59"/>
                      <a:pt x="19" y="21"/>
                      <a:pt x="40" y="4"/>
                    </a:cubicBezTo>
                    <a:cubicBezTo>
                      <a:pt x="40" y="4"/>
                      <a:pt x="37" y="2"/>
                      <a:pt x="37" y="0"/>
                    </a:cubicBezTo>
                    <a:cubicBezTo>
                      <a:pt x="37" y="0"/>
                      <a:pt x="16" y="14"/>
                      <a:pt x="15" y="15"/>
                    </a:cubicBezTo>
                    <a:cubicBezTo>
                      <a:pt x="14" y="16"/>
                      <a:pt x="13" y="16"/>
                      <a:pt x="12" y="15"/>
                    </a:cubicBezTo>
                    <a:cubicBezTo>
                      <a:pt x="11" y="14"/>
                      <a:pt x="5" y="3"/>
                      <a:pt x="5" y="3"/>
                    </a:cubicBezTo>
                    <a:cubicBezTo>
                      <a:pt x="5" y="3"/>
                      <a:pt x="3" y="10"/>
                      <a:pt x="4" y="11"/>
                    </a:cubicBezTo>
                    <a:cubicBezTo>
                      <a:pt x="4" y="13"/>
                      <a:pt x="0" y="49"/>
                      <a:pt x="1" y="59"/>
                    </a:cubicBezTo>
                    <a:close/>
                  </a:path>
                </a:pathLst>
              </a:custGeom>
              <a:solidFill>
                <a:srgbClr val="FFFFFF"/>
              </a:solidFill>
              <a:ln w="9525">
                <a:noFill/>
                <a:round/>
              </a:ln>
            </p:spPr>
            <p:txBody>
              <a:bodyPr/>
              <a:lstStyle/>
              <a:p>
                <a:endParaRPr lang="zh-TW" altLang="en-US"/>
              </a:p>
            </p:txBody>
          </p:sp>
          <p:sp>
            <p:nvSpPr>
              <p:cNvPr id="16" name="Freeform 42"/>
              <p:cNvSpPr/>
              <p:nvPr/>
            </p:nvSpPr>
            <p:spPr bwMode="auto">
              <a:xfrm>
                <a:off x="7672388" y="1500188"/>
                <a:ext cx="220662" cy="611187"/>
              </a:xfrm>
              <a:custGeom>
                <a:avLst/>
                <a:gdLst>
                  <a:gd name="T0" fmla="*/ 0 w 17"/>
                  <a:gd name="T1" fmla="*/ 2147483647 h 47"/>
                  <a:gd name="T2" fmla="*/ 2147483647 w 17"/>
                  <a:gd name="T3" fmla="*/ 2147483647 h 47"/>
                  <a:gd name="T4" fmla="*/ 2147483647 w 17"/>
                  <a:gd name="T5" fmla="*/ 1183728112 h 47"/>
                  <a:gd name="T6" fmla="*/ 2147483647 w 17"/>
                  <a:gd name="T7" fmla="*/ 507312048 h 47"/>
                  <a:gd name="T8" fmla="*/ 1684852866 w 17"/>
                  <a:gd name="T9" fmla="*/ 845520080 h 47"/>
                  <a:gd name="T10" fmla="*/ 168482691 w 17"/>
                  <a:gd name="T11" fmla="*/ 2147483647 h 47"/>
                  <a:gd name="T12" fmla="*/ 0 w 17"/>
                  <a:gd name="T13" fmla="*/ 2147483647 h 47"/>
                  <a:gd name="T14" fmla="*/ 0 60000 65536"/>
                  <a:gd name="T15" fmla="*/ 0 60000 65536"/>
                  <a:gd name="T16" fmla="*/ 0 60000 65536"/>
                  <a:gd name="T17" fmla="*/ 0 60000 65536"/>
                  <a:gd name="T18" fmla="*/ 0 60000 65536"/>
                  <a:gd name="T19" fmla="*/ 0 60000 65536"/>
                  <a:gd name="T20" fmla="*/ 0 60000 65536"/>
                  <a:gd name="T21" fmla="*/ 0 w 17"/>
                  <a:gd name="T22" fmla="*/ 0 h 47"/>
                  <a:gd name="T23" fmla="*/ 17 w 17"/>
                  <a:gd name="T24" fmla="*/ 47 h 4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7" h="47">
                    <a:moveTo>
                      <a:pt x="0" y="47"/>
                    </a:moveTo>
                    <a:cubicBezTo>
                      <a:pt x="0" y="47"/>
                      <a:pt x="14" y="25"/>
                      <a:pt x="13" y="14"/>
                    </a:cubicBezTo>
                    <a:cubicBezTo>
                      <a:pt x="13" y="9"/>
                      <a:pt x="14" y="7"/>
                      <a:pt x="14" y="7"/>
                    </a:cubicBezTo>
                    <a:cubicBezTo>
                      <a:pt x="14" y="7"/>
                      <a:pt x="17" y="4"/>
                      <a:pt x="16" y="3"/>
                    </a:cubicBezTo>
                    <a:cubicBezTo>
                      <a:pt x="15" y="1"/>
                      <a:pt x="12" y="0"/>
                      <a:pt x="10" y="5"/>
                    </a:cubicBezTo>
                    <a:cubicBezTo>
                      <a:pt x="11" y="8"/>
                      <a:pt x="1" y="15"/>
                      <a:pt x="1" y="26"/>
                    </a:cubicBezTo>
                    <a:lnTo>
                      <a:pt x="0" y="47"/>
                    </a:lnTo>
                    <a:close/>
                  </a:path>
                </a:pathLst>
              </a:custGeom>
              <a:solidFill>
                <a:schemeClr val="bg1">
                  <a:lumMod val="75000"/>
                </a:schemeClr>
              </a:solidFill>
              <a:ln w="9525">
                <a:noFill/>
                <a:round/>
              </a:ln>
            </p:spPr>
            <p:txBody>
              <a:bodyPr/>
              <a:lstStyle/>
              <a:p>
                <a:pPr>
                  <a:defRPr/>
                </a:pPr>
                <a:endParaRPr lang="zh-TW" altLang="en-US"/>
              </a:p>
            </p:txBody>
          </p:sp>
          <p:sp>
            <p:nvSpPr>
              <p:cNvPr id="17" name="Freeform 43"/>
              <p:cNvSpPr/>
              <p:nvPr/>
            </p:nvSpPr>
            <p:spPr bwMode="auto">
              <a:xfrm>
                <a:off x="7880599" y="1512888"/>
                <a:ext cx="104775" cy="90488"/>
              </a:xfrm>
              <a:custGeom>
                <a:avLst/>
                <a:gdLst>
                  <a:gd name="T0" fmla="*/ 0 w 66"/>
                  <a:gd name="T1" fmla="*/ 2147483647 h 57"/>
                  <a:gd name="T2" fmla="*/ 0 w 66"/>
                  <a:gd name="T3" fmla="*/ 0 h 57"/>
                  <a:gd name="T4" fmla="*/ 2147483647 w 66"/>
                  <a:gd name="T5" fmla="*/ 2147483647 h 57"/>
                  <a:gd name="T6" fmla="*/ 2147483647 w 66"/>
                  <a:gd name="T7" fmla="*/ 2147483647 h 57"/>
                  <a:gd name="T8" fmla="*/ 0 w 66"/>
                  <a:gd name="T9" fmla="*/ 2147483647 h 57"/>
                  <a:gd name="T10" fmla="*/ 0 60000 65536"/>
                  <a:gd name="T11" fmla="*/ 0 60000 65536"/>
                  <a:gd name="T12" fmla="*/ 0 60000 65536"/>
                  <a:gd name="T13" fmla="*/ 0 60000 65536"/>
                  <a:gd name="T14" fmla="*/ 0 60000 65536"/>
                  <a:gd name="T15" fmla="*/ 0 w 66"/>
                  <a:gd name="T16" fmla="*/ 0 h 57"/>
                  <a:gd name="T17" fmla="*/ 66 w 66"/>
                  <a:gd name="T18" fmla="*/ 57 h 57"/>
                </a:gdLst>
                <a:ahLst/>
                <a:cxnLst>
                  <a:cxn ang="T10">
                    <a:pos x="T0" y="T1"/>
                  </a:cxn>
                  <a:cxn ang="T11">
                    <a:pos x="T2" y="T3"/>
                  </a:cxn>
                  <a:cxn ang="T12">
                    <a:pos x="T4" y="T5"/>
                  </a:cxn>
                  <a:cxn ang="T13">
                    <a:pos x="T6" y="T7"/>
                  </a:cxn>
                  <a:cxn ang="T14">
                    <a:pos x="T8" y="T9"/>
                  </a:cxn>
                </a:cxnLst>
                <a:rect l="T15" t="T16" r="T17" b="T18"/>
                <a:pathLst>
                  <a:path w="66" h="57">
                    <a:moveTo>
                      <a:pt x="0" y="8"/>
                    </a:moveTo>
                    <a:lnTo>
                      <a:pt x="0" y="0"/>
                    </a:lnTo>
                    <a:lnTo>
                      <a:pt x="66" y="57"/>
                    </a:lnTo>
                    <a:lnTo>
                      <a:pt x="0" y="8"/>
                    </a:lnTo>
                    <a:close/>
                  </a:path>
                </a:pathLst>
              </a:custGeom>
              <a:solidFill>
                <a:srgbClr val="000000"/>
              </a:solidFill>
              <a:ln w="9525">
                <a:noFill/>
                <a:round/>
              </a:ln>
            </p:spPr>
            <p:txBody>
              <a:bodyPr/>
              <a:lstStyle/>
              <a:p>
                <a:endParaRPr lang="zh-TW" altLang="en-US"/>
              </a:p>
            </p:txBody>
          </p:sp>
          <p:sp>
            <p:nvSpPr>
              <p:cNvPr id="18" name="Freeform 44"/>
              <p:cNvSpPr/>
              <p:nvPr/>
            </p:nvSpPr>
            <p:spPr bwMode="auto">
              <a:xfrm>
                <a:off x="7710737" y="1512888"/>
                <a:ext cx="117475" cy="90488"/>
              </a:xfrm>
              <a:custGeom>
                <a:avLst/>
                <a:gdLst>
                  <a:gd name="T0" fmla="*/ 0 w 74"/>
                  <a:gd name="T1" fmla="*/ 2147483647 h 57"/>
                  <a:gd name="T2" fmla="*/ 2147483647 w 74"/>
                  <a:gd name="T3" fmla="*/ 0 h 57"/>
                  <a:gd name="T4" fmla="*/ 2147483647 w 74"/>
                  <a:gd name="T5" fmla="*/ 0 h 57"/>
                  <a:gd name="T6" fmla="*/ 0 w 74"/>
                  <a:gd name="T7" fmla="*/ 2147483647 h 57"/>
                  <a:gd name="T8" fmla="*/ 0 w 74"/>
                  <a:gd name="T9" fmla="*/ 2147483647 h 57"/>
                  <a:gd name="T10" fmla="*/ 0 60000 65536"/>
                  <a:gd name="T11" fmla="*/ 0 60000 65536"/>
                  <a:gd name="T12" fmla="*/ 0 60000 65536"/>
                  <a:gd name="T13" fmla="*/ 0 60000 65536"/>
                  <a:gd name="T14" fmla="*/ 0 60000 65536"/>
                  <a:gd name="T15" fmla="*/ 0 w 74"/>
                  <a:gd name="T16" fmla="*/ 0 h 57"/>
                  <a:gd name="T17" fmla="*/ 74 w 74"/>
                  <a:gd name="T18" fmla="*/ 57 h 57"/>
                </a:gdLst>
                <a:ahLst/>
                <a:cxnLst>
                  <a:cxn ang="T10">
                    <a:pos x="T0" y="T1"/>
                  </a:cxn>
                  <a:cxn ang="T11">
                    <a:pos x="T2" y="T3"/>
                  </a:cxn>
                  <a:cxn ang="T12">
                    <a:pos x="T4" y="T5"/>
                  </a:cxn>
                  <a:cxn ang="T13">
                    <a:pos x="T6" y="T7"/>
                  </a:cxn>
                  <a:cxn ang="T14">
                    <a:pos x="T8" y="T9"/>
                  </a:cxn>
                </a:cxnLst>
                <a:rect l="T15" t="T16" r="T17" b="T18"/>
                <a:pathLst>
                  <a:path w="74" h="57">
                    <a:moveTo>
                      <a:pt x="0" y="57"/>
                    </a:moveTo>
                    <a:lnTo>
                      <a:pt x="66" y="0"/>
                    </a:lnTo>
                    <a:lnTo>
                      <a:pt x="74" y="0"/>
                    </a:lnTo>
                    <a:lnTo>
                      <a:pt x="0" y="57"/>
                    </a:lnTo>
                    <a:close/>
                  </a:path>
                </a:pathLst>
              </a:custGeom>
              <a:solidFill>
                <a:srgbClr val="000000"/>
              </a:solidFill>
              <a:ln w="9525">
                <a:noFill/>
                <a:round/>
              </a:ln>
            </p:spPr>
            <p:txBody>
              <a:bodyPr/>
              <a:lstStyle/>
              <a:p>
                <a:endParaRPr lang="zh-TW" altLang="en-US"/>
              </a:p>
            </p:txBody>
          </p:sp>
        </p:grpSp>
        <p:grpSp>
          <p:nvGrpSpPr>
            <p:cNvPr id="19" name="组合 18"/>
            <p:cNvGrpSpPr/>
            <p:nvPr/>
          </p:nvGrpSpPr>
          <p:grpSpPr>
            <a:xfrm>
              <a:off x="2190902" y="2032404"/>
              <a:ext cx="672399" cy="673048"/>
              <a:chOff x="7167096" y="561975"/>
              <a:chExt cx="1547910" cy="1549400"/>
            </a:xfrm>
          </p:grpSpPr>
          <p:sp>
            <p:nvSpPr>
              <p:cNvPr id="20" name="Freeform 40"/>
              <p:cNvSpPr/>
              <p:nvPr/>
            </p:nvSpPr>
            <p:spPr bwMode="auto">
              <a:xfrm>
                <a:off x="7167096" y="561975"/>
                <a:ext cx="1547910" cy="1518490"/>
              </a:xfrm>
              <a:custGeom>
                <a:avLst/>
                <a:gdLst/>
                <a:ahLst/>
                <a:cxnLst/>
                <a:rect l="l" t="t" r="r" b="b"/>
                <a:pathLst>
                  <a:path w="1547910" h="1518490">
                    <a:moveTo>
                      <a:pt x="735325" y="0"/>
                    </a:moveTo>
                    <a:cubicBezTo>
                      <a:pt x="1125922" y="0"/>
                      <a:pt x="1099882" y="195344"/>
                      <a:pt x="1099882" y="273482"/>
                    </a:cubicBezTo>
                    <a:cubicBezTo>
                      <a:pt x="1099882" y="338596"/>
                      <a:pt x="1047802" y="533941"/>
                      <a:pt x="1034783" y="612078"/>
                    </a:cubicBezTo>
                    <a:cubicBezTo>
                      <a:pt x="1008743" y="677193"/>
                      <a:pt x="995723" y="755331"/>
                      <a:pt x="1021763" y="794399"/>
                    </a:cubicBezTo>
                    <a:cubicBezTo>
                      <a:pt x="1034783" y="820445"/>
                      <a:pt x="1073842" y="872537"/>
                      <a:pt x="1243100" y="963698"/>
                    </a:cubicBezTo>
                    <a:cubicBezTo>
                      <a:pt x="1399339" y="1054858"/>
                      <a:pt x="1581617" y="1067881"/>
                      <a:pt x="1542557" y="1289271"/>
                    </a:cubicBezTo>
                    <a:cubicBezTo>
                      <a:pt x="1520081" y="1379197"/>
                      <a:pt x="1500030" y="1452144"/>
                      <a:pt x="1480009" y="1518490"/>
                    </a:cubicBezTo>
                    <a:lnTo>
                      <a:pt x="0" y="1518490"/>
                    </a:lnTo>
                    <a:cubicBezTo>
                      <a:pt x="15993" y="1434519"/>
                      <a:pt x="15303" y="1372240"/>
                      <a:pt x="45272" y="1302294"/>
                    </a:cubicBezTo>
                    <a:cubicBezTo>
                      <a:pt x="71312" y="1211134"/>
                      <a:pt x="97352" y="1119973"/>
                      <a:pt x="279630" y="1041835"/>
                    </a:cubicBezTo>
                    <a:cubicBezTo>
                      <a:pt x="461908" y="963698"/>
                      <a:pt x="579087" y="911606"/>
                      <a:pt x="579087" y="911606"/>
                    </a:cubicBezTo>
                    <a:cubicBezTo>
                      <a:pt x="579087" y="911528"/>
                      <a:pt x="579093" y="820440"/>
                      <a:pt x="592107" y="807422"/>
                    </a:cubicBezTo>
                    <a:cubicBezTo>
                      <a:pt x="605127" y="807422"/>
                      <a:pt x="631166" y="768354"/>
                      <a:pt x="605127" y="729285"/>
                    </a:cubicBezTo>
                    <a:cubicBezTo>
                      <a:pt x="592107" y="677193"/>
                      <a:pt x="566067" y="625101"/>
                      <a:pt x="566067" y="599055"/>
                    </a:cubicBezTo>
                    <a:cubicBezTo>
                      <a:pt x="566067" y="573009"/>
                      <a:pt x="344729" y="0"/>
                      <a:pt x="735325" y="0"/>
                    </a:cubicBezTo>
                    <a:close/>
                  </a:path>
                </a:pathLst>
              </a:custGeom>
              <a:solidFill>
                <a:schemeClr val="bg1">
                  <a:lumMod val="65000"/>
                </a:schemeClr>
              </a:solidFill>
              <a:ln w="9525">
                <a:noFill/>
                <a:round/>
              </a:ln>
            </p:spPr>
            <p:txBody>
              <a:bodyPr/>
              <a:lstStyle/>
              <a:p>
                <a:endParaRPr lang="zh-TW" altLang="en-US"/>
              </a:p>
            </p:txBody>
          </p:sp>
          <p:sp>
            <p:nvSpPr>
              <p:cNvPr id="21" name="Freeform 41"/>
              <p:cNvSpPr/>
              <p:nvPr/>
            </p:nvSpPr>
            <p:spPr bwMode="auto">
              <a:xfrm>
                <a:off x="7672637" y="1330325"/>
                <a:ext cx="520700" cy="768350"/>
              </a:xfrm>
              <a:custGeom>
                <a:avLst/>
                <a:gdLst>
                  <a:gd name="T0" fmla="*/ 2147483647 w 40"/>
                  <a:gd name="T1" fmla="*/ 2147483647 h 59"/>
                  <a:gd name="T2" fmla="*/ 2147483647 w 40"/>
                  <a:gd name="T3" fmla="*/ 2147483647 h 59"/>
                  <a:gd name="T4" fmla="*/ 2147483647 w 40"/>
                  <a:gd name="T5" fmla="*/ 0 h 59"/>
                  <a:gd name="T6" fmla="*/ 2147483647 w 40"/>
                  <a:gd name="T7" fmla="*/ 2147483647 h 59"/>
                  <a:gd name="T8" fmla="*/ 2147483647 w 40"/>
                  <a:gd name="T9" fmla="*/ 2147483647 h 59"/>
                  <a:gd name="T10" fmla="*/ 2147483647 w 40"/>
                  <a:gd name="T11" fmla="*/ 2147483647 h 59"/>
                  <a:gd name="T12" fmla="*/ 2147483647 w 40"/>
                  <a:gd name="T13" fmla="*/ 2147483647 h 59"/>
                  <a:gd name="T14" fmla="*/ 2147483647 w 40"/>
                  <a:gd name="T15" fmla="*/ 2147483647 h 59"/>
                  <a:gd name="T16" fmla="*/ 0 60000 65536"/>
                  <a:gd name="T17" fmla="*/ 0 60000 65536"/>
                  <a:gd name="T18" fmla="*/ 0 60000 65536"/>
                  <a:gd name="T19" fmla="*/ 0 60000 65536"/>
                  <a:gd name="T20" fmla="*/ 0 60000 65536"/>
                  <a:gd name="T21" fmla="*/ 0 60000 65536"/>
                  <a:gd name="T22" fmla="*/ 0 60000 65536"/>
                  <a:gd name="T23" fmla="*/ 0 60000 65536"/>
                  <a:gd name="T24" fmla="*/ 0 w 40"/>
                  <a:gd name="T25" fmla="*/ 0 h 59"/>
                  <a:gd name="T26" fmla="*/ 40 w 40"/>
                  <a:gd name="T27" fmla="*/ 59 h 5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0" h="59">
                    <a:moveTo>
                      <a:pt x="1" y="59"/>
                    </a:moveTo>
                    <a:cubicBezTo>
                      <a:pt x="1" y="59"/>
                      <a:pt x="19" y="21"/>
                      <a:pt x="40" y="4"/>
                    </a:cubicBezTo>
                    <a:cubicBezTo>
                      <a:pt x="40" y="4"/>
                      <a:pt x="37" y="2"/>
                      <a:pt x="37" y="0"/>
                    </a:cubicBezTo>
                    <a:cubicBezTo>
                      <a:pt x="37" y="0"/>
                      <a:pt x="16" y="14"/>
                      <a:pt x="15" y="15"/>
                    </a:cubicBezTo>
                    <a:cubicBezTo>
                      <a:pt x="14" y="16"/>
                      <a:pt x="13" y="16"/>
                      <a:pt x="12" y="15"/>
                    </a:cubicBezTo>
                    <a:cubicBezTo>
                      <a:pt x="11" y="14"/>
                      <a:pt x="5" y="3"/>
                      <a:pt x="5" y="3"/>
                    </a:cubicBezTo>
                    <a:cubicBezTo>
                      <a:pt x="5" y="3"/>
                      <a:pt x="3" y="10"/>
                      <a:pt x="4" y="11"/>
                    </a:cubicBezTo>
                    <a:cubicBezTo>
                      <a:pt x="4" y="13"/>
                      <a:pt x="0" y="49"/>
                      <a:pt x="1" y="59"/>
                    </a:cubicBezTo>
                    <a:close/>
                  </a:path>
                </a:pathLst>
              </a:custGeom>
              <a:solidFill>
                <a:srgbClr val="FFFFFF"/>
              </a:solidFill>
              <a:ln w="9525">
                <a:noFill/>
                <a:round/>
              </a:ln>
            </p:spPr>
            <p:txBody>
              <a:bodyPr/>
              <a:lstStyle/>
              <a:p>
                <a:endParaRPr lang="zh-TW" altLang="en-US"/>
              </a:p>
            </p:txBody>
          </p:sp>
          <p:sp>
            <p:nvSpPr>
              <p:cNvPr id="22" name="Freeform 42"/>
              <p:cNvSpPr/>
              <p:nvPr/>
            </p:nvSpPr>
            <p:spPr bwMode="auto">
              <a:xfrm>
                <a:off x="7672388" y="1500188"/>
                <a:ext cx="220662" cy="611187"/>
              </a:xfrm>
              <a:custGeom>
                <a:avLst/>
                <a:gdLst>
                  <a:gd name="T0" fmla="*/ 0 w 17"/>
                  <a:gd name="T1" fmla="*/ 2147483647 h 47"/>
                  <a:gd name="T2" fmla="*/ 2147483647 w 17"/>
                  <a:gd name="T3" fmla="*/ 2147483647 h 47"/>
                  <a:gd name="T4" fmla="*/ 2147483647 w 17"/>
                  <a:gd name="T5" fmla="*/ 1183728112 h 47"/>
                  <a:gd name="T6" fmla="*/ 2147483647 w 17"/>
                  <a:gd name="T7" fmla="*/ 507312048 h 47"/>
                  <a:gd name="T8" fmla="*/ 1684852866 w 17"/>
                  <a:gd name="T9" fmla="*/ 845520080 h 47"/>
                  <a:gd name="T10" fmla="*/ 168482691 w 17"/>
                  <a:gd name="T11" fmla="*/ 2147483647 h 47"/>
                  <a:gd name="T12" fmla="*/ 0 w 17"/>
                  <a:gd name="T13" fmla="*/ 2147483647 h 47"/>
                  <a:gd name="T14" fmla="*/ 0 60000 65536"/>
                  <a:gd name="T15" fmla="*/ 0 60000 65536"/>
                  <a:gd name="T16" fmla="*/ 0 60000 65536"/>
                  <a:gd name="T17" fmla="*/ 0 60000 65536"/>
                  <a:gd name="T18" fmla="*/ 0 60000 65536"/>
                  <a:gd name="T19" fmla="*/ 0 60000 65536"/>
                  <a:gd name="T20" fmla="*/ 0 60000 65536"/>
                  <a:gd name="T21" fmla="*/ 0 w 17"/>
                  <a:gd name="T22" fmla="*/ 0 h 47"/>
                  <a:gd name="T23" fmla="*/ 17 w 17"/>
                  <a:gd name="T24" fmla="*/ 47 h 4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7" h="47">
                    <a:moveTo>
                      <a:pt x="0" y="47"/>
                    </a:moveTo>
                    <a:cubicBezTo>
                      <a:pt x="0" y="47"/>
                      <a:pt x="14" y="25"/>
                      <a:pt x="13" y="14"/>
                    </a:cubicBezTo>
                    <a:cubicBezTo>
                      <a:pt x="13" y="9"/>
                      <a:pt x="14" y="7"/>
                      <a:pt x="14" y="7"/>
                    </a:cubicBezTo>
                    <a:cubicBezTo>
                      <a:pt x="14" y="7"/>
                      <a:pt x="17" y="4"/>
                      <a:pt x="16" y="3"/>
                    </a:cubicBezTo>
                    <a:cubicBezTo>
                      <a:pt x="15" y="1"/>
                      <a:pt x="12" y="0"/>
                      <a:pt x="10" y="5"/>
                    </a:cubicBezTo>
                    <a:cubicBezTo>
                      <a:pt x="11" y="8"/>
                      <a:pt x="1" y="15"/>
                      <a:pt x="1" y="26"/>
                    </a:cubicBezTo>
                    <a:lnTo>
                      <a:pt x="0" y="47"/>
                    </a:lnTo>
                    <a:close/>
                  </a:path>
                </a:pathLst>
              </a:custGeom>
              <a:solidFill>
                <a:schemeClr val="bg1">
                  <a:lumMod val="65000"/>
                </a:schemeClr>
              </a:solidFill>
              <a:ln w="9525">
                <a:noFill/>
                <a:round/>
              </a:ln>
            </p:spPr>
            <p:txBody>
              <a:bodyPr/>
              <a:lstStyle/>
              <a:p>
                <a:pPr>
                  <a:defRPr/>
                </a:pPr>
                <a:endParaRPr lang="zh-TW" altLang="en-US"/>
              </a:p>
            </p:txBody>
          </p:sp>
          <p:sp>
            <p:nvSpPr>
              <p:cNvPr id="23" name="Freeform 43"/>
              <p:cNvSpPr/>
              <p:nvPr/>
            </p:nvSpPr>
            <p:spPr bwMode="auto">
              <a:xfrm>
                <a:off x="7880599" y="1512888"/>
                <a:ext cx="104775" cy="90488"/>
              </a:xfrm>
              <a:custGeom>
                <a:avLst/>
                <a:gdLst>
                  <a:gd name="T0" fmla="*/ 0 w 66"/>
                  <a:gd name="T1" fmla="*/ 2147483647 h 57"/>
                  <a:gd name="T2" fmla="*/ 0 w 66"/>
                  <a:gd name="T3" fmla="*/ 0 h 57"/>
                  <a:gd name="T4" fmla="*/ 2147483647 w 66"/>
                  <a:gd name="T5" fmla="*/ 2147483647 h 57"/>
                  <a:gd name="T6" fmla="*/ 2147483647 w 66"/>
                  <a:gd name="T7" fmla="*/ 2147483647 h 57"/>
                  <a:gd name="T8" fmla="*/ 0 w 66"/>
                  <a:gd name="T9" fmla="*/ 2147483647 h 57"/>
                  <a:gd name="T10" fmla="*/ 0 60000 65536"/>
                  <a:gd name="T11" fmla="*/ 0 60000 65536"/>
                  <a:gd name="T12" fmla="*/ 0 60000 65536"/>
                  <a:gd name="T13" fmla="*/ 0 60000 65536"/>
                  <a:gd name="T14" fmla="*/ 0 60000 65536"/>
                  <a:gd name="T15" fmla="*/ 0 w 66"/>
                  <a:gd name="T16" fmla="*/ 0 h 57"/>
                  <a:gd name="T17" fmla="*/ 66 w 66"/>
                  <a:gd name="T18" fmla="*/ 57 h 57"/>
                </a:gdLst>
                <a:ahLst/>
                <a:cxnLst>
                  <a:cxn ang="T10">
                    <a:pos x="T0" y="T1"/>
                  </a:cxn>
                  <a:cxn ang="T11">
                    <a:pos x="T2" y="T3"/>
                  </a:cxn>
                  <a:cxn ang="T12">
                    <a:pos x="T4" y="T5"/>
                  </a:cxn>
                  <a:cxn ang="T13">
                    <a:pos x="T6" y="T7"/>
                  </a:cxn>
                  <a:cxn ang="T14">
                    <a:pos x="T8" y="T9"/>
                  </a:cxn>
                </a:cxnLst>
                <a:rect l="T15" t="T16" r="T17" b="T18"/>
                <a:pathLst>
                  <a:path w="66" h="57">
                    <a:moveTo>
                      <a:pt x="0" y="8"/>
                    </a:moveTo>
                    <a:lnTo>
                      <a:pt x="0" y="0"/>
                    </a:lnTo>
                    <a:lnTo>
                      <a:pt x="66" y="57"/>
                    </a:lnTo>
                    <a:lnTo>
                      <a:pt x="0" y="8"/>
                    </a:lnTo>
                    <a:close/>
                  </a:path>
                </a:pathLst>
              </a:custGeom>
              <a:solidFill>
                <a:srgbClr val="000000"/>
              </a:solidFill>
              <a:ln w="9525">
                <a:noFill/>
                <a:round/>
              </a:ln>
            </p:spPr>
            <p:txBody>
              <a:bodyPr/>
              <a:lstStyle/>
              <a:p>
                <a:endParaRPr lang="zh-TW" altLang="en-US"/>
              </a:p>
            </p:txBody>
          </p:sp>
          <p:sp>
            <p:nvSpPr>
              <p:cNvPr id="24" name="Freeform 44"/>
              <p:cNvSpPr/>
              <p:nvPr/>
            </p:nvSpPr>
            <p:spPr bwMode="auto">
              <a:xfrm>
                <a:off x="7710737" y="1512888"/>
                <a:ext cx="117475" cy="90488"/>
              </a:xfrm>
              <a:custGeom>
                <a:avLst/>
                <a:gdLst>
                  <a:gd name="T0" fmla="*/ 0 w 74"/>
                  <a:gd name="T1" fmla="*/ 2147483647 h 57"/>
                  <a:gd name="T2" fmla="*/ 2147483647 w 74"/>
                  <a:gd name="T3" fmla="*/ 0 h 57"/>
                  <a:gd name="T4" fmla="*/ 2147483647 w 74"/>
                  <a:gd name="T5" fmla="*/ 0 h 57"/>
                  <a:gd name="T6" fmla="*/ 0 w 74"/>
                  <a:gd name="T7" fmla="*/ 2147483647 h 57"/>
                  <a:gd name="T8" fmla="*/ 0 w 74"/>
                  <a:gd name="T9" fmla="*/ 2147483647 h 57"/>
                  <a:gd name="T10" fmla="*/ 0 60000 65536"/>
                  <a:gd name="T11" fmla="*/ 0 60000 65536"/>
                  <a:gd name="T12" fmla="*/ 0 60000 65536"/>
                  <a:gd name="T13" fmla="*/ 0 60000 65536"/>
                  <a:gd name="T14" fmla="*/ 0 60000 65536"/>
                  <a:gd name="T15" fmla="*/ 0 w 74"/>
                  <a:gd name="T16" fmla="*/ 0 h 57"/>
                  <a:gd name="T17" fmla="*/ 74 w 74"/>
                  <a:gd name="T18" fmla="*/ 57 h 57"/>
                </a:gdLst>
                <a:ahLst/>
                <a:cxnLst>
                  <a:cxn ang="T10">
                    <a:pos x="T0" y="T1"/>
                  </a:cxn>
                  <a:cxn ang="T11">
                    <a:pos x="T2" y="T3"/>
                  </a:cxn>
                  <a:cxn ang="T12">
                    <a:pos x="T4" y="T5"/>
                  </a:cxn>
                  <a:cxn ang="T13">
                    <a:pos x="T6" y="T7"/>
                  </a:cxn>
                  <a:cxn ang="T14">
                    <a:pos x="T8" y="T9"/>
                  </a:cxn>
                </a:cxnLst>
                <a:rect l="T15" t="T16" r="T17" b="T18"/>
                <a:pathLst>
                  <a:path w="74" h="57">
                    <a:moveTo>
                      <a:pt x="0" y="57"/>
                    </a:moveTo>
                    <a:lnTo>
                      <a:pt x="66" y="0"/>
                    </a:lnTo>
                    <a:lnTo>
                      <a:pt x="74" y="0"/>
                    </a:lnTo>
                    <a:lnTo>
                      <a:pt x="0" y="57"/>
                    </a:lnTo>
                    <a:close/>
                  </a:path>
                </a:pathLst>
              </a:custGeom>
              <a:solidFill>
                <a:srgbClr val="000000"/>
              </a:solidFill>
              <a:ln w="9525">
                <a:noFill/>
                <a:round/>
              </a:ln>
            </p:spPr>
            <p:txBody>
              <a:bodyPr/>
              <a:lstStyle/>
              <a:p>
                <a:endParaRPr lang="zh-TW" altLang="en-US"/>
              </a:p>
            </p:txBody>
          </p:sp>
        </p:grpSp>
        <p:grpSp>
          <p:nvGrpSpPr>
            <p:cNvPr id="30" name="组合 29"/>
            <p:cNvGrpSpPr/>
            <p:nvPr/>
          </p:nvGrpSpPr>
          <p:grpSpPr>
            <a:xfrm flipH="1">
              <a:off x="3774698" y="1946364"/>
              <a:ext cx="758357" cy="759088"/>
              <a:chOff x="7167096" y="561975"/>
              <a:chExt cx="1547910" cy="1549400"/>
            </a:xfrm>
          </p:grpSpPr>
          <p:sp>
            <p:nvSpPr>
              <p:cNvPr id="31" name="Freeform 40"/>
              <p:cNvSpPr/>
              <p:nvPr/>
            </p:nvSpPr>
            <p:spPr bwMode="auto">
              <a:xfrm>
                <a:off x="7167096" y="561975"/>
                <a:ext cx="1547910" cy="1518490"/>
              </a:xfrm>
              <a:custGeom>
                <a:avLst/>
                <a:gdLst/>
                <a:ahLst/>
                <a:cxnLst/>
                <a:rect l="l" t="t" r="r" b="b"/>
                <a:pathLst>
                  <a:path w="1547910" h="1518490">
                    <a:moveTo>
                      <a:pt x="735325" y="0"/>
                    </a:moveTo>
                    <a:cubicBezTo>
                      <a:pt x="1125922" y="0"/>
                      <a:pt x="1099882" y="195344"/>
                      <a:pt x="1099882" y="273482"/>
                    </a:cubicBezTo>
                    <a:cubicBezTo>
                      <a:pt x="1099882" y="338596"/>
                      <a:pt x="1047802" y="533941"/>
                      <a:pt x="1034783" y="612078"/>
                    </a:cubicBezTo>
                    <a:cubicBezTo>
                      <a:pt x="1008743" y="677193"/>
                      <a:pt x="995723" y="755331"/>
                      <a:pt x="1021763" y="794399"/>
                    </a:cubicBezTo>
                    <a:cubicBezTo>
                      <a:pt x="1034783" y="820445"/>
                      <a:pt x="1073842" y="872537"/>
                      <a:pt x="1243100" y="963698"/>
                    </a:cubicBezTo>
                    <a:cubicBezTo>
                      <a:pt x="1399339" y="1054858"/>
                      <a:pt x="1581617" y="1067881"/>
                      <a:pt x="1542557" y="1289271"/>
                    </a:cubicBezTo>
                    <a:cubicBezTo>
                      <a:pt x="1520081" y="1379197"/>
                      <a:pt x="1500030" y="1452144"/>
                      <a:pt x="1480009" y="1518490"/>
                    </a:cubicBezTo>
                    <a:lnTo>
                      <a:pt x="0" y="1518490"/>
                    </a:lnTo>
                    <a:cubicBezTo>
                      <a:pt x="15993" y="1434519"/>
                      <a:pt x="15303" y="1372240"/>
                      <a:pt x="45272" y="1302294"/>
                    </a:cubicBezTo>
                    <a:cubicBezTo>
                      <a:pt x="71312" y="1211134"/>
                      <a:pt x="97352" y="1119973"/>
                      <a:pt x="279630" y="1041835"/>
                    </a:cubicBezTo>
                    <a:cubicBezTo>
                      <a:pt x="461908" y="963698"/>
                      <a:pt x="579087" y="911606"/>
                      <a:pt x="579087" y="911606"/>
                    </a:cubicBezTo>
                    <a:cubicBezTo>
                      <a:pt x="579087" y="911528"/>
                      <a:pt x="579093" y="820440"/>
                      <a:pt x="592107" y="807422"/>
                    </a:cubicBezTo>
                    <a:cubicBezTo>
                      <a:pt x="605127" y="807422"/>
                      <a:pt x="631166" y="768354"/>
                      <a:pt x="605127" y="729285"/>
                    </a:cubicBezTo>
                    <a:cubicBezTo>
                      <a:pt x="592107" y="677193"/>
                      <a:pt x="566067" y="625101"/>
                      <a:pt x="566067" y="599055"/>
                    </a:cubicBezTo>
                    <a:cubicBezTo>
                      <a:pt x="566067" y="573009"/>
                      <a:pt x="344729" y="0"/>
                      <a:pt x="735325" y="0"/>
                    </a:cubicBezTo>
                    <a:close/>
                  </a:path>
                </a:pathLst>
              </a:custGeom>
              <a:solidFill>
                <a:schemeClr val="bg1">
                  <a:lumMod val="65000"/>
                </a:schemeClr>
              </a:solidFill>
              <a:ln w="9525">
                <a:noFill/>
                <a:round/>
              </a:ln>
            </p:spPr>
            <p:txBody>
              <a:bodyPr/>
              <a:lstStyle/>
              <a:p>
                <a:endParaRPr lang="zh-TW" altLang="en-US"/>
              </a:p>
            </p:txBody>
          </p:sp>
          <p:sp>
            <p:nvSpPr>
              <p:cNvPr id="32" name="Freeform 41"/>
              <p:cNvSpPr/>
              <p:nvPr/>
            </p:nvSpPr>
            <p:spPr bwMode="auto">
              <a:xfrm>
                <a:off x="7672637" y="1330325"/>
                <a:ext cx="520700" cy="768350"/>
              </a:xfrm>
              <a:custGeom>
                <a:avLst/>
                <a:gdLst>
                  <a:gd name="T0" fmla="*/ 2147483647 w 40"/>
                  <a:gd name="T1" fmla="*/ 2147483647 h 59"/>
                  <a:gd name="T2" fmla="*/ 2147483647 w 40"/>
                  <a:gd name="T3" fmla="*/ 2147483647 h 59"/>
                  <a:gd name="T4" fmla="*/ 2147483647 w 40"/>
                  <a:gd name="T5" fmla="*/ 0 h 59"/>
                  <a:gd name="T6" fmla="*/ 2147483647 w 40"/>
                  <a:gd name="T7" fmla="*/ 2147483647 h 59"/>
                  <a:gd name="T8" fmla="*/ 2147483647 w 40"/>
                  <a:gd name="T9" fmla="*/ 2147483647 h 59"/>
                  <a:gd name="T10" fmla="*/ 2147483647 w 40"/>
                  <a:gd name="T11" fmla="*/ 2147483647 h 59"/>
                  <a:gd name="T12" fmla="*/ 2147483647 w 40"/>
                  <a:gd name="T13" fmla="*/ 2147483647 h 59"/>
                  <a:gd name="T14" fmla="*/ 2147483647 w 40"/>
                  <a:gd name="T15" fmla="*/ 2147483647 h 59"/>
                  <a:gd name="T16" fmla="*/ 0 60000 65536"/>
                  <a:gd name="T17" fmla="*/ 0 60000 65536"/>
                  <a:gd name="T18" fmla="*/ 0 60000 65536"/>
                  <a:gd name="T19" fmla="*/ 0 60000 65536"/>
                  <a:gd name="T20" fmla="*/ 0 60000 65536"/>
                  <a:gd name="T21" fmla="*/ 0 60000 65536"/>
                  <a:gd name="T22" fmla="*/ 0 60000 65536"/>
                  <a:gd name="T23" fmla="*/ 0 60000 65536"/>
                  <a:gd name="T24" fmla="*/ 0 w 40"/>
                  <a:gd name="T25" fmla="*/ 0 h 59"/>
                  <a:gd name="T26" fmla="*/ 40 w 40"/>
                  <a:gd name="T27" fmla="*/ 59 h 5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0" h="59">
                    <a:moveTo>
                      <a:pt x="1" y="59"/>
                    </a:moveTo>
                    <a:cubicBezTo>
                      <a:pt x="1" y="59"/>
                      <a:pt x="19" y="21"/>
                      <a:pt x="40" y="4"/>
                    </a:cubicBezTo>
                    <a:cubicBezTo>
                      <a:pt x="40" y="4"/>
                      <a:pt x="37" y="2"/>
                      <a:pt x="37" y="0"/>
                    </a:cubicBezTo>
                    <a:cubicBezTo>
                      <a:pt x="37" y="0"/>
                      <a:pt x="16" y="14"/>
                      <a:pt x="15" y="15"/>
                    </a:cubicBezTo>
                    <a:cubicBezTo>
                      <a:pt x="14" y="16"/>
                      <a:pt x="13" y="16"/>
                      <a:pt x="12" y="15"/>
                    </a:cubicBezTo>
                    <a:cubicBezTo>
                      <a:pt x="11" y="14"/>
                      <a:pt x="5" y="3"/>
                      <a:pt x="5" y="3"/>
                    </a:cubicBezTo>
                    <a:cubicBezTo>
                      <a:pt x="5" y="3"/>
                      <a:pt x="3" y="10"/>
                      <a:pt x="4" y="11"/>
                    </a:cubicBezTo>
                    <a:cubicBezTo>
                      <a:pt x="4" y="13"/>
                      <a:pt x="0" y="49"/>
                      <a:pt x="1" y="59"/>
                    </a:cubicBezTo>
                    <a:close/>
                  </a:path>
                </a:pathLst>
              </a:custGeom>
              <a:solidFill>
                <a:srgbClr val="FFFFFF"/>
              </a:solidFill>
              <a:ln w="9525">
                <a:noFill/>
                <a:round/>
              </a:ln>
            </p:spPr>
            <p:txBody>
              <a:bodyPr/>
              <a:lstStyle/>
              <a:p>
                <a:endParaRPr lang="zh-TW" altLang="en-US"/>
              </a:p>
            </p:txBody>
          </p:sp>
          <p:sp>
            <p:nvSpPr>
              <p:cNvPr id="33" name="Freeform 42"/>
              <p:cNvSpPr/>
              <p:nvPr/>
            </p:nvSpPr>
            <p:spPr bwMode="auto">
              <a:xfrm>
                <a:off x="7672388" y="1500188"/>
                <a:ext cx="220662" cy="611187"/>
              </a:xfrm>
              <a:custGeom>
                <a:avLst/>
                <a:gdLst>
                  <a:gd name="T0" fmla="*/ 0 w 17"/>
                  <a:gd name="T1" fmla="*/ 2147483647 h 47"/>
                  <a:gd name="T2" fmla="*/ 2147483647 w 17"/>
                  <a:gd name="T3" fmla="*/ 2147483647 h 47"/>
                  <a:gd name="T4" fmla="*/ 2147483647 w 17"/>
                  <a:gd name="T5" fmla="*/ 1183728112 h 47"/>
                  <a:gd name="T6" fmla="*/ 2147483647 w 17"/>
                  <a:gd name="T7" fmla="*/ 507312048 h 47"/>
                  <a:gd name="T8" fmla="*/ 1684852866 w 17"/>
                  <a:gd name="T9" fmla="*/ 845520080 h 47"/>
                  <a:gd name="T10" fmla="*/ 168482691 w 17"/>
                  <a:gd name="T11" fmla="*/ 2147483647 h 47"/>
                  <a:gd name="T12" fmla="*/ 0 w 17"/>
                  <a:gd name="T13" fmla="*/ 2147483647 h 47"/>
                  <a:gd name="T14" fmla="*/ 0 60000 65536"/>
                  <a:gd name="T15" fmla="*/ 0 60000 65536"/>
                  <a:gd name="T16" fmla="*/ 0 60000 65536"/>
                  <a:gd name="T17" fmla="*/ 0 60000 65536"/>
                  <a:gd name="T18" fmla="*/ 0 60000 65536"/>
                  <a:gd name="T19" fmla="*/ 0 60000 65536"/>
                  <a:gd name="T20" fmla="*/ 0 60000 65536"/>
                  <a:gd name="T21" fmla="*/ 0 w 17"/>
                  <a:gd name="T22" fmla="*/ 0 h 47"/>
                  <a:gd name="T23" fmla="*/ 17 w 17"/>
                  <a:gd name="T24" fmla="*/ 47 h 4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7" h="47">
                    <a:moveTo>
                      <a:pt x="0" y="47"/>
                    </a:moveTo>
                    <a:cubicBezTo>
                      <a:pt x="0" y="47"/>
                      <a:pt x="14" y="25"/>
                      <a:pt x="13" y="14"/>
                    </a:cubicBezTo>
                    <a:cubicBezTo>
                      <a:pt x="13" y="9"/>
                      <a:pt x="14" y="7"/>
                      <a:pt x="14" y="7"/>
                    </a:cubicBezTo>
                    <a:cubicBezTo>
                      <a:pt x="14" y="7"/>
                      <a:pt x="17" y="4"/>
                      <a:pt x="16" y="3"/>
                    </a:cubicBezTo>
                    <a:cubicBezTo>
                      <a:pt x="15" y="1"/>
                      <a:pt x="12" y="0"/>
                      <a:pt x="10" y="5"/>
                    </a:cubicBezTo>
                    <a:cubicBezTo>
                      <a:pt x="11" y="8"/>
                      <a:pt x="1" y="15"/>
                      <a:pt x="1" y="26"/>
                    </a:cubicBezTo>
                    <a:lnTo>
                      <a:pt x="0" y="47"/>
                    </a:lnTo>
                    <a:close/>
                  </a:path>
                </a:pathLst>
              </a:custGeom>
              <a:solidFill>
                <a:schemeClr val="bg1">
                  <a:lumMod val="65000"/>
                </a:schemeClr>
              </a:solidFill>
              <a:ln w="9525">
                <a:noFill/>
                <a:round/>
              </a:ln>
            </p:spPr>
            <p:txBody>
              <a:bodyPr/>
              <a:lstStyle/>
              <a:p>
                <a:pPr>
                  <a:defRPr/>
                </a:pPr>
                <a:endParaRPr lang="zh-TW" altLang="en-US"/>
              </a:p>
            </p:txBody>
          </p:sp>
          <p:sp>
            <p:nvSpPr>
              <p:cNvPr id="34" name="Freeform 43"/>
              <p:cNvSpPr/>
              <p:nvPr/>
            </p:nvSpPr>
            <p:spPr bwMode="auto">
              <a:xfrm>
                <a:off x="7880599" y="1512888"/>
                <a:ext cx="104775" cy="90488"/>
              </a:xfrm>
              <a:custGeom>
                <a:avLst/>
                <a:gdLst>
                  <a:gd name="T0" fmla="*/ 0 w 66"/>
                  <a:gd name="T1" fmla="*/ 2147483647 h 57"/>
                  <a:gd name="T2" fmla="*/ 0 w 66"/>
                  <a:gd name="T3" fmla="*/ 0 h 57"/>
                  <a:gd name="T4" fmla="*/ 2147483647 w 66"/>
                  <a:gd name="T5" fmla="*/ 2147483647 h 57"/>
                  <a:gd name="T6" fmla="*/ 2147483647 w 66"/>
                  <a:gd name="T7" fmla="*/ 2147483647 h 57"/>
                  <a:gd name="T8" fmla="*/ 0 w 66"/>
                  <a:gd name="T9" fmla="*/ 2147483647 h 57"/>
                  <a:gd name="T10" fmla="*/ 0 60000 65536"/>
                  <a:gd name="T11" fmla="*/ 0 60000 65536"/>
                  <a:gd name="T12" fmla="*/ 0 60000 65536"/>
                  <a:gd name="T13" fmla="*/ 0 60000 65536"/>
                  <a:gd name="T14" fmla="*/ 0 60000 65536"/>
                  <a:gd name="T15" fmla="*/ 0 w 66"/>
                  <a:gd name="T16" fmla="*/ 0 h 57"/>
                  <a:gd name="T17" fmla="*/ 66 w 66"/>
                  <a:gd name="T18" fmla="*/ 57 h 57"/>
                </a:gdLst>
                <a:ahLst/>
                <a:cxnLst>
                  <a:cxn ang="T10">
                    <a:pos x="T0" y="T1"/>
                  </a:cxn>
                  <a:cxn ang="T11">
                    <a:pos x="T2" y="T3"/>
                  </a:cxn>
                  <a:cxn ang="T12">
                    <a:pos x="T4" y="T5"/>
                  </a:cxn>
                  <a:cxn ang="T13">
                    <a:pos x="T6" y="T7"/>
                  </a:cxn>
                  <a:cxn ang="T14">
                    <a:pos x="T8" y="T9"/>
                  </a:cxn>
                </a:cxnLst>
                <a:rect l="T15" t="T16" r="T17" b="T18"/>
                <a:pathLst>
                  <a:path w="66" h="57">
                    <a:moveTo>
                      <a:pt x="0" y="8"/>
                    </a:moveTo>
                    <a:lnTo>
                      <a:pt x="0" y="0"/>
                    </a:lnTo>
                    <a:lnTo>
                      <a:pt x="66" y="57"/>
                    </a:lnTo>
                    <a:lnTo>
                      <a:pt x="0" y="8"/>
                    </a:lnTo>
                    <a:close/>
                  </a:path>
                </a:pathLst>
              </a:custGeom>
              <a:solidFill>
                <a:srgbClr val="000000"/>
              </a:solidFill>
              <a:ln w="9525">
                <a:noFill/>
                <a:round/>
              </a:ln>
            </p:spPr>
            <p:txBody>
              <a:bodyPr/>
              <a:lstStyle/>
              <a:p>
                <a:endParaRPr lang="zh-TW" altLang="en-US"/>
              </a:p>
            </p:txBody>
          </p:sp>
          <p:sp>
            <p:nvSpPr>
              <p:cNvPr id="35" name="Freeform 44"/>
              <p:cNvSpPr/>
              <p:nvPr/>
            </p:nvSpPr>
            <p:spPr bwMode="auto">
              <a:xfrm>
                <a:off x="7710737" y="1512888"/>
                <a:ext cx="117475" cy="90488"/>
              </a:xfrm>
              <a:custGeom>
                <a:avLst/>
                <a:gdLst>
                  <a:gd name="T0" fmla="*/ 0 w 74"/>
                  <a:gd name="T1" fmla="*/ 2147483647 h 57"/>
                  <a:gd name="T2" fmla="*/ 2147483647 w 74"/>
                  <a:gd name="T3" fmla="*/ 0 h 57"/>
                  <a:gd name="T4" fmla="*/ 2147483647 w 74"/>
                  <a:gd name="T5" fmla="*/ 0 h 57"/>
                  <a:gd name="T6" fmla="*/ 0 w 74"/>
                  <a:gd name="T7" fmla="*/ 2147483647 h 57"/>
                  <a:gd name="T8" fmla="*/ 0 w 74"/>
                  <a:gd name="T9" fmla="*/ 2147483647 h 57"/>
                  <a:gd name="T10" fmla="*/ 0 60000 65536"/>
                  <a:gd name="T11" fmla="*/ 0 60000 65536"/>
                  <a:gd name="T12" fmla="*/ 0 60000 65536"/>
                  <a:gd name="T13" fmla="*/ 0 60000 65536"/>
                  <a:gd name="T14" fmla="*/ 0 60000 65536"/>
                  <a:gd name="T15" fmla="*/ 0 w 74"/>
                  <a:gd name="T16" fmla="*/ 0 h 57"/>
                  <a:gd name="T17" fmla="*/ 74 w 74"/>
                  <a:gd name="T18" fmla="*/ 57 h 57"/>
                </a:gdLst>
                <a:ahLst/>
                <a:cxnLst>
                  <a:cxn ang="T10">
                    <a:pos x="T0" y="T1"/>
                  </a:cxn>
                  <a:cxn ang="T11">
                    <a:pos x="T2" y="T3"/>
                  </a:cxn>
                  <a:cxn ang="T12">
                    <a:pos x="T4" y="T5"/>
                  </a:cxn>
                  <a:cxn ang="T13">
                    <a:pos x="T6" y="T7"/>
                  </a:cxn>
                  <a:cxn ang="T14">
                    <a:pos x="T8" y="T9"/>
                  </a:cxn>
                </a:cxnLst>
                <a:rect l="T15" t="T16" r="T17" b="T18"/>
                <a:pathLst>
                  <a:path w="74" h="57">
                    <a:moveTo>
                      <a:pt x="0" y="57"/>
                    </a:moveTo>
                    <a:lnTo>
                      <a:pt x="66" y="0"/>
                    </a:lnTo>
                    <a:lnTo>
                      <a:pt x="74" y="0"/>
                    </a:lnTo>
                    <a:lnTo>
                      <a:pt x="0" y="57"/>
                    </a:lnTo>
                    <a:close/>
                  </a:path>
                </a:pathLst>
              </a:custGeom>
              <a:solidFill>
                <a:srgbClr val="000000"/>
              </a:solidFill>
              <a:ln w="9525">
                <a:noFill/>
                <a:round/>
              </a:ln>
            </p:spPr>
            <p:txBody>
              <a:bodyPr/>
              <a:lstStyle/>
              <a:p>
                <a:endParaRPr lang="zh-TW" altLang="en-US"/>
              </a:p>
            </p:txBody>
          </p:sp>
        </p:grpSp>
        <p:grpSp>
          <p:nvGrpSpPr>
            <p:cNvPr id="36" name="组合 35"/>
            <p:cNvGrpSpPr/>
            <p:nvPr/>
          </p:nvGrpSpPr>
          <p:grpSpPr>
            <a:xfrm flipH="1">
              <a:off x="2948546" y="1628868"/>
              <a:ext cx="1075546" cy="1076583"/>
              <a:chOff x="7167096" y="561975"/>
              <a:chExt cx="1547910" cy="1549400"/>
            </a:xfrm>
            <a:effectLst>
              <a:outerShdw blurRad="127000" dist="63500" dir="2700000" algn="tl" rotWithShape="0">
                <a:prstClr val="black">
                  <a:alpha val="40000"/>
                </a:prstClr>
              </a:outerShdw>
            </a:effectLst>
          </p:grpSpPr>
          <p:sp>
            <p:nvSpPr>
              <p:cNvPr id="37" name="Freeform 40"/>
              <p:cNvSpPr/>
              <p:nvPr/>
            </p:nvSpPr>
            <p:spPr bwMode="auto">
              <a:xfrm>
                <a:off x="7167096" y="561975"/>
                <a:ext cx="1547910" cy="1518490"/>
              </a:xfrm>
              <a:custGeom>
                <a:avLst/>
                <a:gdLst/>
                <a:ahLst/>
                <a:cxnLst/>
                <a:rect l="l" t="t" r="r" b="b"/>
                <a:pathLst>
                  <a:path w="1547910" h="1518490">
                    <a:moveTo>
                      <a:pt x="735325" y="0"/>
                    </a:moveTo>
                    <a:cubicBezTo>
                      <a:pt x="1125922" y="0"/>
                      <a:pt x="1099882" y="195344"/>
                      <a:pt x="1099882" y="273482"/>
                    </a:cubicBezTo>
                    <a:cubicBezTo>
                      <a:pt x="1099882" y="338596"/>
                      <a:pt x="1047802" y="533941"/>
                      <a:pt x="1034783" y="612078"/>
                    </a:cubicBezTo>
                    <a:cubicBezTo>
                      <a:pt x="1008743" y="677193"/>
                      <a:pt x="995723" y="755331"/>
                      <a:pt x="1021763" y="794399"/>
                    </a:cubicBezTo>
                    <a:cubicBezTo>
                      <a:pt x="1034783" y="820445"/>
                      <a:pt x="1073842" y="872537"/>
                      <a:pt x="1243100" y="963698"/>
                    </a:cubicBezTo>
                    <a:cubicBezTo>
                      <a:pt x="1399339" y="1054858"/>
                      <a:pt x="1581617" y="1067881"/>
                      <a:pt x="1542557" y="1289271"/>
                    </a:cubicBezTo>
                    <a:cubicBezTo>
                      <a:pt x="1520081" y="1379197"/>
                      <a:pt x="1500030" y="1452144"/>
                      <a:pt x="1480009" y="1518490"/>
                    </a:cubicBezTo>
                    <a:lnTo>
                      <a:pt x="0" y="1518490"/>
                    </a:lnTo>
                    <a:cubicBezTo>
                      <a:pt x="15993" y="1434519"/>
                      <a:pt x="15303" y="1372240"/>
                      <a:pt x="45272" y="1302294"/>
                    </a:cubicBezTo>
                    <a:cubicBezTo>
                      <a:pt x="71312" y="1211134"/>
                      <a:pt x="97352" y="1119973"/>
                      <a:pt x="279630" y="1041835"/>
                    </a:cubicBezTo>
                    <a:cubicBezTo>
                      <a:pt x="461908" y="963698"/>
                      <a:pt x="579087" y="911606"/>
                      <a:pt x="579087" y="911606"/>
                    </a:cubicBezTo>
                    <a:cubicBezTo>
                      <a:pt x="579087" y="911528"/>
                      <a:pt x="579093" y="820440"/>
                      <a:pt x="592107" y="807422"/>
                    </a:cubicBezTo>
                    <a:cubicBezTo>
                      <a:pt x="605127" y="807422"/>
                      <a:pt x="631166" y="768354"/>
                      <a:pt x="605127" y="729285"/>
                    </a:cubicBezTo>
                    <a:cubicBezTo>
                      <a:pt x="592107" y="677193"/>
                      <a:pt x="566067" y="625101"/>
                      <a:pt x="566067" y="599055"/>
                    </a:cubicBezTo>
                    <a:cubicBezTo>
                      <a:pt x="566067" y="573009"/>
                      <a:pt x="344729" y="0"/>
                      <a:pt x="735325" y="0"/>
                    </a:cubicBezTo>
                    <a:close/>
                  </a:path>
                </a:pathLst>
              </a:custGeom>
              <a:solidFill>
                <a:srgbClr val="365B7C"/>
              </a:solidFill>
              <a:ln w="9525">
                <a:noFill/>
                <a:round/>
              </a:ln>
            </p:spPr>
            <p:txBody>
              <a:bodyPr/>
              <a:lstStyle/>
              <a:p>
                <a:endParaRPr lang="zh-TW" altLang="en-US"/>
              </a:p>
            </p:txBody>
          </p:sp>
          <p:sp>
            <p:nvSpPr>
              <p:cNvPr id="38" name="Freeform 41"/>
              <p:cNvSpPr/>
              <p:nvPr/>
            </p:nvSpPr>
            <p:spPr bwMode="auto">
              <a:xfrm>
                <a:off x="7672637" y="1330325"/>
                <a:ext cx="520700" cy="768350"/>
              </a:xfrm>
              <a:custGeom>
                <a:avLst/>
                <a:gdLst>
                  <a:gd name="T0" fmla="*/ 2147483647 w 40"/>
                  <a:gd name="T1" fmla="*/ 2147483647 h 59"/>
                  <a:gd name="T2" fmla="*/ 2147483647 w 40"/>
                  <a:gd name="T3" fmla="*/ 2147483647 h 59"/>
                  <a:gd name="T4" fmla="*/ 2147483647 w 40"/>
                  <a:gd name="T5" fmla="*/ 0 h 59"/>
                  <a:gd name="T6" fmla="*/ 2147483647 w 40"/>
                  <a:gd name="T7" fmla="*/ 2147483647 h 59"/>
                  <a:gd name="T8" fmla="*/ 2147483647 w 40"/>
                  <a:gd name="T9" fmla="*/ 2147483647 h 59"/>
                  <a:gd name="T10" fmla="*/ 2147483647 w 40"/>
                  <a:gd name="T11" fmla="*/ 2147483647 h 59"/>
                  <a:gd name="T12" fmla="*/ 2147483647 w 40"/>
                  <a:gd name="T13" fmla="*/ 2147483647 h 59"/>
                  <a:gd name="T14" fmla="*/ 2147483647 w 40"/>
                  <a:gd name="T15" fmla="*/ 2147483647 h 59"/>
                  <a:gd name="T16" fmla="*/ 0 60000 65536"/>
                  <a:gd name="T17" fmla="*/ 0 60000 65536"/>
                  <a:gd name="T18" fmla="*/ 0 60000 65536"/>
                  <a:gd name="T19" fmla="*/ 0 60000 65536"/>
                  <a:gd name="T20" fmla="*/ 0 60000 65536"/>
                  <a:gd name="T21" fmla="*/ 0 60000 65536"/>
                  <a:gd name="T22" fmla="*/ 0 60000 65536"/>
                  <a:gd name="T23" fmla="*/ 0 60000 65536"/>
                  <a:gd name="T24" fmla="*/ 0 w 40"/>
                  <a:gd name="T25" fmla="*/ 0 h 59"/>
                  <a:gd name="T26" fmla="*/ 40 w 40"/>
                  <a:gd name="T27" fmla="*/ 59 h 5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0" h="59">
                    <a:moveTo>
                      <a:pt x="1" y="59"/>
                    </a:moveTo>
                    <a:cubicBezTo>
                      <a:pt x="1" y="59"/>
                      <a:pt x="19" y="21"/>
                      <a:pt x="40" y="4"/>
                    </a:cubicBezTo>
                    <a:cubicBezTo>
                      <a:pt x="40" y="4"/>
                      <a:pt x="37" y="2"/>
                      <a:pt x="37" y="0"/>
                    </a:cubicBezTo>
                    <a:cubicBezTo>
                      <a:pt x="37" y="0"/>
                      <a:pt x="16" y="14"/>
                      <a:pt x="15" y="15"/>
                    </a:cubicBezTo>
                    <a:cubicBezTo>
                      <a:pt x="14" y="16"/>
                      <a:pt x="13" y="16"/>
                      <a:pt x="12" y="15"/>
                    </a:cubicBezTo>
                    <a:cubicBezTo>
                      <a:pt x="11" y="14"/>
                      <a:pt x="5" y="3"/>
                      <a:pt x="5" y="3"/>
                    </a:cubicBezTo>
                    <a:cubicBezTo>
                      <a:pt x="5" y="3"/>
                      <a:pt x="3" y="10"/>
                      <a:pt x="4" y="11"/>
                    </a:cubicBezTo>
                    <a:cubicBezTo>
                      <a:pt x="4" y="13"/>
                      <a:pt x="0" y="49"/>
                      <a:pt x="1" y="59"/>
                    </a:cubicBezTo>
                    <a:close/>
                  </a:path>
                </a:pathLst>
              </a:custGeom>
              <a:solidFill>
                <a:srgbClr val="FFFFFF"/>
              </a:solidFill>
              <a:ln w="9525">
                <a:noFill/>
                <a:round/>
              </a:ln>
            </p:spPr>
            <p:txBody>
              <a:bodyPr/>
              <a:lstStyle/>
              <a:p>
                <a:endParaRPr lang="zh-TW" altLang="en-US"/>
              </a:p>
            </p:txBody>
          </p:sp>
          <p:sp>
            <p:nvSpPr>
              <p:cNvPr id="39" name="Freeform 42"/>
              <p:cNvSpPr/>
              <p:nvPr/>
            </p:nvSpPr>
            <p:spPr bwMode="auto">
              <a:xfrm>
                <a:off x="7672388" y="1500188"/>
                <a:ext cx="220662" cy="611187"/>
              </a:xfrm>
              <a:custGeom>
                <a:avLst/>
                <a:gdLst>
                  <a:gd name="T0" fmla="*/ 0 w 17"/>
                  <a:gd name="T1" fmla="*/ 2147483647 h 47"/>
                  <a:gd name="T2" fmla="*/ 2147483647 w 17"/>
                  <a:gd name="T3" fmla="*/ 2147483647 h 47"/>
                  <a:gd name="T4" fmla="*/ 2147483647 w 17"/>
                  <a:gd name="T5" fmla="*/ 1183728112 h 47"/>
                  <a:gd name="T6" fmla="*/ 2147483647 w 17"/>
                  <a:gd name="T7" fmla="*/ 507312048 h 47"/>
                  <a:gd name="T8" fmla="*/ 1684852866 w 17"/>
                  <a:gd name="T9" fmla="*/ 845520080 h 47"/>
                  <a:gd name="T10" fmla="*/ 168482691 w 17"/>
                  <a:gd name="T11" fmla="*/ 2147483647 h 47"/>
                  <a:gd name="T12" fmla="*/ 0 w 17"/>
                  <a:gd name="T13" fmla="*/ 2147483647 h 47"/>
                  <a:gd name="T14" fmla="*/ 0 60000 65536"/>
                  <a:gd name="T15" fmla="*/ 0 60000 65536"/>
                  <a:gd name="T16" fmla="*/ 0 60000 65536"/>
                  <a:gd name="T17" fmla="*/ 0 60000 65536"/>
                  <a:gd name="T18" fmla="*/ 0 60000 65536"/>
                  <a:gd name="T19" fmla="*/ 0 60000 65536"/>
                  <a:gd name="T20" fmla="*/ 0 60000 65536"/>
                  <a:gd name="T21" fmla="*/ 0 w 17"/>
                  <a:gd name="T22" fmla="*/ 0 h 47"/>
                  <a:gd name="T23" fmla="*/ 17 w 17"/>
                  <a:gd name="T24" fmla="*/ 47 h 4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7" h="47">
                    <a:moveTo>
                      <a:pt x="0" y="47"/>
                    </a:moveTo>
                    <a:cubicBezTo>
                      <a:pt x="0" y="47"/>
                      <a:pt x="14" y="25"/>
                      <a:pt x="13" y="14"/>
                    </a:cubicBezTo>
                    <a:cubicBezTo>
                      <a:pt x="13" y="9"/>
                      <a:pt x="14" y="7"/>
                      <a:pt x="14" y="7"/>
                    </a:cubicBezTo>
                    <a:cubicBezTo>
                      <a:pt x="14" y="7"/>
                      <a:pt x="17" y="4"/>
                      <a:pt x="16" y="3"/>
                    </a:cubicBezTo>
                    <a:cubicBezTo>
                      <a:pt x="15" y="1"/>
                      <a:pt x="12" y="0"/>
                      <a:pt x="10" y="5"/>
                    </a:cubicBezTo>
                    <a:cubicBezTo>
                      <a:pt x="11" y="8"/>
                      <a:pt x="1" y="15"/>
                      <a:pt x="1" y="26"/>
                    </a:cubicBezTo>
                    <a:lnTo>
                      <a:pt x="0" y="47"/>
                    </a:lnTo>
                    <a:close/>
                  </a:path>
                </a:pathLst>
              </a:custGeom>
              <a:solidFill>
                <a:srgbClr val="365B7C"/>
              </a:solidFill>
              <a:ln w="9525">
                <a:noFill/>
                <a:round/>
              </a:ln>
            </p:spPr>
            <p:txBody>
              <a:bodyPr/>
              <a:lstStyle/>
              <a:p>
                <a:pPr>
                  <a:defRPr/>
                </a:pPr>
                <a:endParaRPr lang="zh-TW" altLang="en-US"/>
              </a:p>
            </p:txBody>
          </p:sp>
          <p:sp>
            <p:nvSpPr>
              <p:cNvPr id="40" name="Freeform 43"/>
              <p:cNvSpPr/>
              <p:nvPr/>
            </p:nvSpPr>
            <p:spPr bwMode="auto">
              <a:xfrm>
                <a:off x="7880599" y="1512888"/>
                <a:ext cx="104775" cy="90488"/>
              </a:xfrm>
              <a:custGeom>
                <a:avLst/>
                <a:gdLst>
                  <a:gd name="T0" fmla="*/ 0 w 66"/>
                  <a:gd name="T1" fmla="*/ 2147483647 h 57"/>
                  <a:gd name="T2" fmla="*/ 0 w 66"/>
                  <a:gd name="T3" fmla="*/ 0 h 57"/>
                  <a:gd name="T4" fmla="*/ 2147483647 w 66"/>
                  <a:gd name="T5" fmla="*/ 2147483647 h 57"/>
                  <a:gd name="T6" fmla="*/ 2147483647 w 66"/>
                  <a:gd name="T7" fmla="*/ 2147483647 h 57"/>
                  <a:gd name="T8" fmla="*/ 0 w 66"/>
                  <a:gd name="T9" fmla="*/ 2147483647 h 57"/>
                  <a:gd name="T10" fmla="*/ 0 60000 65536"/>
                  <a:gd name="T11" fmla="*/ 0 60000 65536"/>
                  <a:gd name="T12" fmla="*/ 0 60000 65536"/>
                  <a:gd name="T13" fmla="*/ 0 60000 65536"/>
                  <a:gd name="T14" fmla="*/ 0 60000 65536"/>
                  <a:gd name="T15" fmla="*/ 0 w 66"/>
                  <a:gd name="T16" fmla="*/ 0 h 57"/>
                  <a:gd name="T17" fmla="*/ 66 w 66"/>
                  <a:gd name="T18" fmla="*/ 57 h 57"/>
                </a:gdLst>
                <a:ahLst/>
                <a:cxnLst>
                  <a:cxn ang="T10">
                    <a:pos x="T0" y="T1"/>
                  </a:cxn>
                  <a:cxn ang="T11">
                    <a:pos x="T2" y="T3"/>
                  </a:cxn>
                  <a:cxn ang="T12">
                    <a:pos x="T4" y="T5"/>
                  </a:cxn>
                  <a:cxn ang="T13">
                    <a:pos x="T6" y="T7"/>
                  </a:cxn>
                  <a:cxn ang="T14">
                    <a:pos x="T8" y="T9"/>
                  </a:cxn>
                </a:cxnLst>
                <a:rect l="T15" t="T16" r="T17" b="T18"/>
                <a:pathLst>
                  <a:path w="66" h="57">
                    <a:moveTo>
                      <a:pt x="0" y="8"/>
                    </a:moveTo>
                    <a:lnTo>
                      <a:pt x="0" y="0"/>
                    </a:lnTo>
                    <a:lnTo>
                      <a:pt x="66" y="57"/>
                    </a:lnTo>
                    <a:lnTo>
                      <a:pt x="0" y="8"/>
                    </a:lnTo>
                    <a:close/>
                  </a:path>
                </a:pathLst>
              </a:custGeom>
              <a:solidFill>
                <a:srgbClr val="000000"/>
              </a:solidFill>
              <a:ln w="9525">
                <a:noFill/>
                <a:round/>
              </a:ln>
            </p:spPr>
            <p:txBody>
              <a:bodyPr/>
              <a:lstStyle/>
              <a:p>
                <a:endParaRPr lang="zh-TW" altLang="en-US"/>
              </a:p>
            </p:txBody>
          </p:sp>
          <p:sp>
            <p:nvSpPr>
              <p:cNvPr id="41" name="Freeform 44"/>
              <p:cNvSpPr/>
              <p:nvPr/>
            </p:nvSpPr>
            <p:spPr bwMode="auto">
              <a:xfrm>
                <a:off x="7710737" y="1512888"/>
                <a:ext cx="117475" cy="90488"/>
              </a:xfrm>
              <a:custGeom>
                <a:avLst/>
                <a:gdLst>
                  <a:gd name="T0" fmla="*/ 0 w 74"/>
                  <a:gd name="T1" fmla="*/ 2147483647 h 57"/>
                  <a:gd name="T2" fmla="*/ 2147483647 w 74"/>
                  <a:gd name="T3" fmla="*/ 0 h 57"/>
                  <a:gd name="T4" fmla="*/ 2147483647 w 74"/>
                  <a:gd name="T5" fmla="*/ 0 h 57"/>
                  <a:gd name="T6" fmla="*/ 0 w 74"/>
                  <a:gd name="T7" fmla="*/ 2147483647 h 57"/>
                  <a:gd name="T8" fmla="*/ 0 w 74"/>
                  <a:gd name="T9" fmla="*/ 2147483647 h 57"/>
                  <a:gd name="T10" fmla="*/ 0 60000 65536"/>
                  <a:gd name="T11" fmla="*/ 0 60000 65536"/>
                  <a:gd name="T12" fmla="*/ 0 60000 65536"/>
                  <a:gd name="T13" fmla="*/ 0 60000 65536"/>
                  <a:gd name="T14" fmla="*/ 0 60000 65536"/>
                  <a:gd name="T15" fmla="*/ 0 w 74"/>
                  <a:gd name="T16" fmla="*/ 0 h 57"/>
                  <a:gd name="T17" fmla="*/ 74 w 74"/>
                  <a:gd name="T18" fmla="*/ 57 h 57"/>
                </a:gdLst>
                <a:ahLst/>
                <a:cxnLst>
                  <a:cxn ang="T10">
                    <a:pos x="T0" y="T1"/>
                  </a:cxn>
                  <a:cxn ang="T11">
                    <a:pos x="T2" y="T3"/>
                  </a:cxn>
                  <a:cxn ang="T12">
                    <a:pos x="T4" y="T5"/>
                  </a:cxn>
                  <a:cxn ang="T13">
                    <a:pos x="T6" y="T7"/>
                  </a:cxn>
                  <a:cxn ang="T14">
                    <a:pos x="T8" y="T9"/>
                  </a:cxn>
                </a:cxnLst>
                <a:rect l="T15" t="T16" r="T17" b="T18"/>
                <a:pathLst>
                  <a:path w="74" h="57">
                    <a:moveTo>
                      <a:pt x="0" y="57"/>
                    </a:moveTo>
                    <a:lnTo>
                      <a:pt x="66" y="0"/>
                    </a:lnTo>
                    <a:lnTo>
                      <a:pt x="74" y="0"/>
                    </a:lnTo>
                    <a:lnTo>
                      <a:pt x="0" y="57"/>
                    </a:lnTo>
                    <a:close/>
                  </a:path>
                </a:pathLst>
              </a:custGeom>
              <a:solidFill>
                <a:srgbClr val="000000"/>
              </a:solidFill>
              <a:ln w="9525">
                <a:noFill/>
                <a:round/>
              </a:ln>
            </p:spPr>
            <p:txBody>
              <a:bodyPr/>
              <a:lstStyle/>
              <a:p>
                <a:endParaRPr lang="zh-TW" altLang="en-US"/>
              </a:p>
            </p:txBody>
          </p:sp>
        </p:grpSp>
        <p:grpSp>
          <p:nvGrpSpPr>
            <p:cNvPr id="42" name="组合 41"/>
            <p:cNvGrpSpPr/>
            <p:nvPr/>
          </p:nvGrpSpPr>
          <p:grpSpPr>
            <a:xfrm flipH="1">
              <a:off x="5517288" y="2318336"/>
              <a:ext cx="386742" cy="387116"/>
              <a:chOff x="7167096" y="561975"/>
              <a:chExt cx="1547910" cy="1549400"/>
            </a:xfrm>
          </p:grpSpPr>
          <p:sp>
            <p:nvSpPr>
              <p:cNvPr id="43" name="Freeform 40"/>
              <p:cNvSpPr/>
              <p:nvPr/>
            </p:nvSpPr>
            <p:spPr bwMode="auto">
              <a:xfrm>
                <a:off x="7167096" y="561975"/>
                <a:ext cx="1547910" cy="1518490"/>
              </a:xfrm>
              <a:custGeom>
                <a:avLst/>
                <a:gdLst/>
                <a:ahLst/>
                <a:cxnLst/>
                <a:rect l="l" t="t" r="r" b="b"/>
                <a:pathLst>
                  <a:path w="1547910" h="1518490">
                    <a:moveTo>
                      <a:pt x="735325" y="0"/>
                    </a:moveTo>
                    <a:cubicBezTo>
                      <a:pt x="1125922" y="0"/>
                      <a:pt x="1099882" y="195344"/>
                      <a:pt x="1099882" y="273482"/>
                    </a:cubicBezTo>
                    <a:cubicBezTo>
                      <a:pt x="1099882" y="338596"/>
                      <a:pt x="1047802" y="533941"/>
                      <a:pt x="1034783" y="612078"/>
                    </a:cubicBezTo>
                    <a:cubicBezTo>
                      <a:pt x="1008743" y="677193"/>
                      <a:pt x="995723" y="755331"/>
                      <a:pt x="1021763" y="794399"/>
                    </a:cubicBezTo>
                    <a:cubicBezTo>
                      <a:pt x="1034783" y="820445"/>
                      <a:pt x="1073842" y="872537"/>
                      <a:pt x="1243100" y="963698"/>
                    </a:cubicBezTo>
                    <a:cubicBezTo>
                      <a:pt x="1399339" y="1054858"/>
                      <a:pt x="1581617" y="1067881"/>
                      <a:pt x="1542557" y="1289271"/>
                    </a:cubicBezTo>
                    <a:cubicBezTo>
                      <a:pt x="1520081" y="1379197"/>
                      <a:pt x="1500030" y="1452144"/>
                      <a:pt x="1480009" y="1518490"/>
                    </a:cubicBezTo>
                    <a:lnTo>
                      <a:pt x="0" y="1518490"/>
                    </a:lnTo>
                    <a:cubicBezTo>
                      <a:pt x="15993" y="1434519"/>
                      <a:pt x="15303" y="1372240"/>
                      <a:pt x="45272" y="1302294"/>
                    </a:cubicBezTo>
                    <a:cubicBezTo>
                      <a:pt x="71312" y="1211134"/>
                      <a:pt x="97352" y="1119973"/>
                      <a:pt x="279630" y="1041835"/>
                    </a:cubicBezTo>
                    <a:cubicBezTo>
                      <a:pt x="461908" y="963698"/>
                      <a:pt x="579087" y="911606"/>
                      <a:pt x="579087" y="911606"/>
                    </a:cubicBezTo>
                    <a:cubicBezTo>
                      <a:pt x="579087" y="911528"/>
                      <a:pt x="579093" y="820440"/>
                      <a:pt x="592107" y="807422"/>
                    </a:cubicBezTo>
                    <a:cubicBezTo>
                      <a:pt x="605127" y="807422"/>
                      <a:pt x="631166" y="768354"/>
                      <a:pt x="605127" y="729285"/>
                    </a:cubicBezTo>
                    <a:cubicBezTo>
                      <a:pt x="592107" y="677193"/>
                      <a:pt x="566067" y="625101"/>
                      <a:pt x="566067" y="599055"/>
                    </a:cubicBezTo>
                    <a:cubicBezTo>
                      <a:pt x="566067" y="573009"/>
                      <a:pt x="344729" y="0"/>
                      <a:pt x="735325" y="0"/>
                    </a:cubicBezTo>
                    <a:close/>
                  </a:path>
                </a:pathLst>
              </a:custGeom>
              <a:solidFill>
                <a:schemeClr val="bg1">
                  <a:lumMod val="75000"/>
                </a:schemeClr>
              </a:solidFill>
              <a:ln w="9525">
                <a:noFill/>
                <a:round/>
              </a:ln>
            </p:spPr>
            <p:txBody>
              <a:bodyPr/>
              <a:lstStyle/>
              <a:p>
                <a:endParaRPr lang="zh-TW" altLang="en-US"/>
              </a:p>
            </p:txBody>
          </p:sp>
          <p:sp>
            <p:nvSpPr>
              <p:cNvPr id="44" name="Freeform 41"/>
              <p:cNvSpPr/>
              <p:nvPr/>
            </p:nvSpPr>
            <p:spPr bwMode="auto">
              <a:xfrm>
                <a:off x="7672637" y="1330325"/>
                <a:ext cx="520700" cy="768350"/>
              </a:xfrm>
              <a:custGeom>
                <a:avLst/>
                <a:gdLst>
                  <a:gd name="T0" fmla="*/ 2147483647 w 40"/>
                  <a:gd name="T1" fmla="*/ 2147483647 h 59"/>
                  <a:gd name="T2" fmla="*/ 2147483647 w 40"/>
                  <a:gd name="T3" fmla="*/ 2147483647 h 59"/>
                  <a:gd name="T4" fmla="*/ 2147483647 w 40"/>
                  <a:gd name="T5" fmla="*/ 0 h 59"/>
                  <a:gd name="T6" fmla="*/ 2147483647 w 40"/>
                  <a:gd name="T7" fmla="*/ 2147483647 h 59"/>
                  <a:gd name="T8" fmla="*/ 2147483647 w 40"/>
                  <a:gd name="T9" fmla="*/ 2147483647 h 59"/>
                  <a:gd name="T10" fmla="*/ 2147483647 w 40"/>
                  <a:gd name="T11" fmla="*/ 2147483647 h 59"/>
                  <a:gd name="T12" fmla="*/ 2147483647 w 40"/>
                  <a:gd name="T13" fmla="*/ 2147483647 h 59"/>
                  <a:gd name="T14" fmla="*/ 2147483647 w 40"/>
                  <a:gd name="T15" fmla="*/ 2147483647 h 59"/>
                  <a:gd name="T16" fmla="*/ 0 60000 65536"/>
                  <a:gd name="T17" fmla="*/ 0 60000 65536"/>
                  <a:gd name="T18" fmla="*/ 0 60000 65536"/>
                  <a:gd name="T19" fmla="*/ 0 60000 65536"/>
                  <a:gd name="T20" fmla="*/ 0 60000 65536"/>
                  <a:gd name="T21" fmla="*/ 0 60000 65536"/>
                  <a:gd name="T22" fmla="*/ 0 60000 65536"/>
                  <a:gd name="T23" fmla="*/ 0 60000 65536"/>
                  <a:gd name="T24" fmla="*/ 0 w 40"/>
                  <a:gd name="T25" fmla="*/ 0 h 59"/>
                  <a:gd name="T26" fmla="*/ 40 w 40"/>
                  <a:gd name="T27" fmla="*/ 59 h 5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0" h="59">
                    <a:moveTo>
                      <a:pt x="1" y="59"/>
                    </a:moveTo>
                    <a:cubicBezTo>
                      <a:pt x="1" y="59"/>
                      <a:pt x="19" y="21"/>
                      <a:pt x="40" y="4"/>
                    </a:cubicBezTo>
                    <a:cubicBezTo>
                      <a:pt x="40" y="4"/>
                      <a:pt x="37" y="2"/>
                      <a:pt x="37" y="0"/>
                    </a:cubicBezTo>
                    <a:cubicBezTo>
                      <a:pt x="37" y="0"/>
                      <a:pt x="16" y="14"/>
                      <a:pt x="15" y="15"/>
                    </a:cubicBezTo>
                    <a:cubicBezTo>
                      <a:pt x="14" y="16"/>
                      <a:pt x="13" y="16"/>
                      <a:pt x="12" y="15"/>
                    </a:cubicBezTo>
                    <a:cubicBezTo>
                      <a:pt x="11" y="14"/>
                      <a:pt x="5" y="3"/>
                      <a:pt x="5" y="3"/>
                    </a:cubicBezTo>
                    <a:cubicBezTo>
                      <a:pt x="5" y="3"/>
                      <a:pt x="3" y="10"/>
                      <a:pt x="4" y="11"/>
                    </a:cubicBezTo>
                    <a:cubicBezTo>
                      <a:pt x="4" y="13"/>
                      <a:pt x="0" y="49"/>
                      <a:pt x="1" y="59"/>
                    </a:cubicBezTo>
                    <a:close/>
                  </a:path>
                </a:pathLst>
              </a:custGeom>
              <a:solidFill>
                <a:srgbClr val="FFFFFF"/>
              </a:solidFill>
              <a:ln w="9525">
                <a:noFill/>
                <a:round/>
              </a:ln>
            </p:spPr>
            <p:txBody>
              <a:bodyPr/>
              <a:lstStyle/>
              <a:p>
                <a:endParaRPr lang="zh-TW" altLang="en-US"/>
              </a:p>
            </p:txBody>
          </p:sp>
          <p:sp>
            <p:nvSpPr>
              <p:cNvPr id="45" name="Freeform 42"/>
              <p:cNvSpPr/>
              <p:nvPr/>
            </p:nvSpPr>
            <p:spPr bwMode="auto">
              <a:xfrm>
                <a:off x="7672388" y="1500188"/>
                <a:ext cx="220662" cy="611187"/>
              </a:xfrm>
              <a:custGeom>
                <a:avLst/>
                <a:gdLst>
                  <a:gd name="T0" fmla="*/ 0 w 17"/>
                  <a:gd name="T1" fmla="*/ 2147483647 h 47"/>
                  <a:gd name="T2" fmla="*/ 2147483647 w 17"/>
                  <a:gd name="T3" fmla="*/ 2147483647 h 47"/>
                  <a:gd name="T4" fmla="*/ 2147483647 w 17"/>
                  <a:gd name="T5" fmla="*/ 1183728112 h 47"/>
                  <a:gd name="T6" fmla="*/ 2147483647 w 17"/>
                  <a:gd name="T7" fmla="*/ 507312048 h 47"/>
                  <a:gd name="T8" fmla="*/ 1684852866 w 17"/>
                  <a:gd name="T9" fmla="*/ 845520080 h 47"/>
                  <a:gd name="T10" fmla="*/ 168482691 w 17"/>
                  <a:gd name="T11" fmla="*/ 2147483647 h 47"/>
                  <a:gd name="T12" fmla="*/ 0 w 17"/>
                  <a:gd name="T13" fmla="*/ 2147483647 h 47"/>
                  <a:gd name="T14" fmla="*/ 0 60000 65536"/>
                  <a:gd name="T15" fmla="*/ 0 60000 65536"/>
                  <a:gd name="T16" fmla="*/ 0 60000 65536"/>
                  <a:gd name="T17" fmla="*/ 0 60000 65536"/>
                  <a:gd name="T18" fmla="*/ 0 60000 65536"/>
                  <a:gd name="T19" fmla="*/ 0 60000 65536"/>
                  <a:gd name="T20" fmla="*/ 0 60000 65536"/>
                  <a:gd name="T21" fmla="*/ 0 w 17"/>
                  <a:gd name="T22" fmla="*/ 0 h 47"/>
                  <a:gd name="T23" fmla="*/ 17 w 17"/>
                  <a:gd name="T24" fmla="*/ 47 h 4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7" h="47">
                    <a:moveTo>
                      <a:pt x="0" y="47"/>
                    </a:moveTo>
                    <a:cubicBezTo>
                      <a:pt x="0" y="47"/>
                      <a:pt x="14" y="25"/>
                      <a:pt x="13" y="14"/>
                    </a:cubicBezTo>
                    <a:cubicBezTo>
                      <a:pt x="13" y="9"/>
                      <a:pt x="14" y="7"/>
                      <a:pt x="14" y="7"/>
                    </a:cubicBezTo>
                    <a:cubicBezTo>
                      <a:pt x="14" y="7"/>
                      <a:pt x="17" y="4"/>
                      <a:pt x="16" y="3"/>
                    </a:cubicBezTo>
                    <a:cubicBezTo>
                      <a:pt x="15" y="1"/>
                      <a:pt x="12" y="0"/>
                      <a:pt x="10" y="5"/>
                    </a:cubicBezTo>
                    <a:cubicBezTo>
                      <a:pt x="11" y="8"/>
                      <a:pt x="1" y="15"/>
                      <a:pt x="1" y="26"/>
                    </a:cubicBezTo>
                    <a:lnTo>
                      <a:pt x="0" y="47"/>
                    </a:lnTo>
                    <a:close/>
                  </a:path>
                </a:pathLst>
              </a:custGeom>
              <a:solidFill>
                <a:schemeClr val="bg1">
                  <a:lumMod val="65000"/>
                </a:schemeClr>
              </a:solidFill>
              <a:ln w="9525">
                <a:noFill/>
                <a:round/>
              </a:ln>
            </p:spPr>
            <p:txBody>
              <a:bodyPr/>
              <a:lstStyle/>
              <a:p>
                <a:pPr>
                  <a:defRPr/>
                </a:pPr>
                <a:endParaRPr lang="zh-TW" altLang="en-US"/>
              </a:p>
            </p:txBody>
          </p:sp>
          <p:sp>
            <p:nvSpPr>
              <p:cNvPr id="46" name="Freeform 43"/>
              <p:cNvSpPr/>
              <p:nvPr/>
            </p:nvSpPr>
            <p:spPr bwMode="auto">
              <a:xfrm>
                <a:off x="7880599" y="1512888"/>
                <a:ext cx="104775" cy="90488"/>
              </a:xfrm>
              <a:custGeom>
                <a:avLst/>
                <a:gdLst>
                  <a:gd name="T0" fmla="*/ 0 w 66"/>
                  <a:gd name="T1" fmla="*/ 2147483647 h 57"/>
                  <a:gd name="T2" fmla="*/ 0 w 66"/>
                  <a:gd name="T3" fmla="*/ 0 h 57"/>
                  <a:gd name="T4" fmla="*/ 2147483647 w 66"/>
                  <a:gd name="T5" fmla="*/ 2147483647 h 57"/>
                  <a:gd name="T6" fmla="*/ 2147483647 w 66"/>
                  <a:gd name="T7" fmla="*/ 2147483647 h 57"/>
                  <a:gd name="T8" fmla="*/ 0 w 66"/>
                  <a:gd name="T9" fmla="*/ 2147483647 h 57"/>
                  <a:gd name="T10" fmla="*/ 0 60000 65536"/>
                  <a:gd name="T11" fmla="*/ 0 60000 65536"/>
                  <a:gd name="T12" fmla="*/ 0 60000 65536"/>
                  <a:gd name="T13" fmla="*/ 0 60000 65536"/>
                  <a:gd name="T14" fmla="*/ 0 60000 65536"/>
                  <a:gd name="T15" fmla="*/ 0 w 66"/>
                  <a:gd name="T16" fmla="*/ 0 h 57"/>
                  <a:gd name="T17" fmla="*/ 66 w 66"/>
                  <a:gd name="T18" fmla="*/ 57 h 57"/>
                </a:gdLst>
                <a:ahLst/>
                <a:cxnLst>
                  <a:cxn ang="T10">
                    <a:pos x="T0" y="T1"/>
                  </a:cxn>
                  <a:cxn ang="T11">
                    <a:pos x="T2" y="T3"/>
                  </a:cxn>
                  <a:cxn ang="T12">
                    <a:pos x="T4" y="T5"/>
                  </a:cxn>
                  <a:cxn ang="T13">
                    <a:pos x="T6" y="T7"/>
                  </a:cxn>
                  <a:cxn ang="T14">
                    <a:pos x="T8" y="T9"/>
                  </a:cxn>
                </a:cxnLst>
                <a:rect l="T15" t="T16" r="T17" b="T18"/>
                <a:pathLst>
                  <a:path w="66" h="57">
                    <a:moveTo>
                      <a:pt x="0" y="8"/>
                    </a:moveTo>
                    <a:lnTo>
                      <a:pt x="0" y="0"/>
                    </a:lnTo>
                    <a:lnTo>
                      <a:pt x="66" y="57"/>
                    </a:lnTo>
                    <a:lnTo>
                      <a:pt x="0" y="8"/>
                    </a:lnTo>
                    <a:close/>
                  </a:path>
                </a:pathLst>
              </a:custGeom>
              <a:solidFill>
                <a:srgbClr val="000000"/>
              </a:solidFill>
              <a:ln w="9525">
                <a:noFill/>
                <a:round/>
              </a:ln>
            </p:spPr>
            <p:txBody>
              <a:bodyPr/>
              <a:lstStyle/>
              <a:p>
                <a:endParaRPr lang="zh-TW" altLang="en-US"/>
              </a:p>
            </p:txBody>
          </p:sp>
          <p:sp>
            <p:nvSpPr>
              <p:cNvPr id="47" name="Freeform 44"/>
              <p:cNvSpPr/>
              <p:nvPr/>
            </p:nvSpPr>
            <p:spPr bwMode="auto">
              <a:xfrm>
                <a:off x="7710737" y="1512888"/>
                <a:ext cx="117475" cy="90488"/>
              </a:xfrm>
              <a:custGeom>
                <a:avLst/>
                <a:gdLst>
                  <a:gd name="T0" fmla="*/ 0 w 74"/>
                  <a:gd name="T1" fmla="*/ 2147483647 h 57"/>
                  <a:gd name="T2" fmla="*/ 2147483647 w 74"/>
                  <a:gd name="T3" fmla="*/ 0 h 57"/>
                  <a:gd name="T4" fmla="*/ 2147483647 w 74"/>
                  <a:gd name="T5" fmla="*/ 0 h 57"/>
                  <a:gd name="T6" fmla="*/ 0 w 74"/>
                  <a:gd name="T7" fmla="*/ 2147483647 h 57"/>
                  <a:gd name="T8" fmla="*/ 0 w 74"/>
                  <a:gd name="T9" fmla="*/ 2147483647 h 57"/>
                  <a:gd name="T10" fmla="*/ 0 60000 65536"/>
                  <a:gd name="T11" fmla="*/ 0 60000 65536"/>
                  <a:gd name="T12" fmla="*/ 0 60000 65536"/>
                  <a:gd name="T13" fmla="*/ 0 60000 65536"/>
                  <a:gd name="T14" fmla="*/ 0 60000 65536"/>
                  <a:gd name="T15" fmla="*/ 0 w 74"/>
                  <a:gd name="T16" fmla="*/ 0 h 57"/>
                  <a:gd name="T17" fmla="*/ 74 w 74"/>
                  <a:gd name="T18" fmla="*/ 57 h 57"/>
                </a:gdLst>
                <a:ahLst/>
                <a:cxnLst>
                  <a:cxn ang="T10">
                    <a:pos x="T0" y="T1"/>
                  </a:cxn>
                  <a:cxn ang="T11">
                    <a:pos x="T2" y="T3"/>
                  </a:cxn>
                  <a:cxn ang="T12">
                    <a:pos x="T4" y="T5"/>
                  </a:cxn>
                  <a:cxn ang="T13">
                    <a:pos x="T6" y="T7"/>
                  </a:cxn>
                  <a:cxn ang="T14">
                    <a:pos x="T8" y="T9"/>
                  </a:cxn>
                </a:cxnLst>
                <a:rect l="T15" t="T16" r="T17" b="T18"/>
                <a:pathLst>
                  <a:path w="74" h="57">
                    <a:moveTo>
                      <a:pt x="0" y="57"/>
                    </a:moveTo>
                    <a:lnTo>
                      <a:pt x="66" y="0"/>
                    </a:lnTo>
                    <a:lnTo>
                      <a:pt x="74" y="0"/>
                    </a:lnTo>
                    <a:lnTo>
                      <a:pt x="0" y="57"/>
                    </a:lnTo>
                    <a:close/>
                  </a:path>
                </a:pathLst>
              </a:custGeom>
              <a:solidFill>
                <a:srgbClr val="000000"/>
              </a:solidFill>
              <a:ln w="9525">
                <a:noFill/>
                <a:round/>
              </a:ln>
            </p:spPr>
            <p:txBody>
              <a:bodyPr/>
              <a:lstStyle/>
              <a:p>
                <a:endParaRPr lang="zh-TW" altLang="en-US"/>
              </a:p>
            </p:txBody>
          </p:sp>
        </p:grpSp>
        <p:grpSp>
          <p:nvGrpSpPr>
            <p:cNvPr id="48" name="组合 47"/>
            <p:cNvGrpSpPr/>
            <p:nvPr/>
          </p:nvGrpSpPr>
          <p:grpSpPr>
            <a:xfrm flipH="1">
              <a:off x="4555101" y="2162748"/>
              <a:ext cx="542180" cy="542703"/>
              <a:chOff x="7167096" y="561975"/>
              <a:chExt cx="1547910" cy="1549400"/>
            </a:xfrm>
          </p:grpSpPr>
          <p:sp>
            <p:nvSpPr>
              <p:cNvPr id="49" name="Freeform 40"/>
              <p:cNvSpPr/>
              <p:nvPr/>
            </p:nvSpPr>
            <p:spPr bwMode="auto">
              <a:xfrm>
                <a:off x="7167096" y="561975"/>
                <a:ext cx="1547910" cy="1518490"/>
              </a:xfrm>
              <a:custGeom>
                <a:avLst/>
                <a:gdLst/>
                <a:ahLst/>
                <a:cxnLst/>
                <a:rect l="l" t="t" r="r" b="b"/>
                <a:pathLst>
                  <a:path w="1547910" h="1518490">
                    <a:moveTo>
                      <a:pt x="735325" y="0"/>
                    </a:moveTo>
                    <a:cubicBezTo>
                      <a:pt x="1125922" y="0"/>
                      <a:pt x="1099882" y="195344"/>
                      <a:pt x="1099882" y="273482"/>
                    </a:cubicBezTo>
                    <a:cubicBezTo>
                      <a:pt x="1099882" y="338596"/>
                      <a:pt x="1047802" y="533941"/>
                      <a:pt x="1034783" y="612078"/>
                    </a:cubicBezTo>
                    <a:cubicBezTo>
                      <a:pt x="1008743" y="677193"/>
                      <a:pt x="995723" y="755331"/>
                      <a:pt x="1021763" y="794399"/>
                    </a:cubicBezTo>
                    <a:cubicBezTo>
                      <a:pt x="1034783" y="820445"/>
                      <a:pt x="1073842" y="872537"/>
                      <a:pt x="1243100" y="963698"/>
                    </a:cubicBezTo>
                    <a:cubicBezTo>
                      <a:pt x="1399339" y="1054858"/>
                      <a:pt x="1581617" y="1067881"/>
                      <a:pt x="1542557" y="1289271"/>
                    </a:cubicBezTo>
                    <a:cubicBezTo>
                      <a:pt x="1520081" y="1379197"/>
                      <a:pt x="1500030" y="1452144"/>
                      <a:pt x="1480009" y="1518490"/>
                    </a:cubicBezTo>
                    <a:lnTo>
                      <a:pt x="0" y="1518490"/>
                    </a:lnTo>
                    <a:cubicBezTo>
                      <a:pt x="15993" y="1434519"/>
                      <a:pt x="15303" y="1372240"/>
                      <a:pt x="45272" y="1302294"/>
                    </a:cubicBezTo>
                    <a:cubicBezTo>
                      <a:pt x="71312" y="1211134"/>
                      <a:pt x="97352" y="1119973"/>
                      <a:pt x="279630" y="1041835"/>
                    </a:cubicBezTo>
                    <a:cubicBezTo>
                      <a:pt x="461908" y="963698"/>
                      <a:pt x="579087" y="911606"/>
                      <a:pt x="579087" y="911606"/>
                    </a:cubicBezTo>
                    <a:cubicBezTo>
                      <a:pt x="579087" y="911528"/>
                      <a:pt x="579093" y="820440"/>
                      <a:pt x="592107" y="807422"/>
                    </a:cubicBezTo>
                    <a:cubicBezTo>
                      <a:pt x="605127" y="807422"/>
                      <a:pt x="631166" y="768354"/>
                      <a:pt x="605127" y="729285"/>
                    </a:cubicBezTo>
                    <a:cubicBezTo>
                      <a:pt x="592107" y="677193"/>
                      <a:pt x="566067" y="625101"/>
                      <a:pt x="566067" y="599055"/>
                    </a:cubicBezTo>
                    <a:cubicBezTo>
                      <a:pt x="566067" y="573009"/>
                      <a:pt x="344729" y="0"/>
                      <a:pt x="735325" y="0"/>
                    </a:cubicBezTo>
                    <a:close/>
                  </a:path>
                </a:pathLst>
              </a:custGeom>
              <a:solidFill>
                <a:schemeClr val="bg1">
                  <a:lumMod val="75000"/>
                </a:schemeClr>
              </a:solidFill>
              <a:ln w="9525">
                <a:noFill/>
                <a:round/>
              </a:ln>
            </p:spPr>
            <p:txBody>
              <a:bodyPr/>
              <a:lstStyle/>
              <a:p>
                <a:endParaRPr lang="zh-TW" altLang="en-US"/>
              </a:p>
            </p:txBody>
          </p:sp>
          <p:sp>
            <p:nvSpPr>
              <p:cNvPr id="50" name="Freeform 41"/>
              <p:cNvSpPr/>
              <p:nvPr/>
            </p:nvSpPr>
            <p:spPr bwMode="auto">
              <a:xfrm>
                <a:off x="7672637" y="1330325"/>
                <a:ext cx="520700" cy="768350"/>
              </a:xfrm>
              <a:custGeom>
                <a:avLst/>
                <a:gdLst>
                  <a:gd name="T0" fmla="*/ 2147483647 w 40"/>
                  <a:gd name="T1" fmla="*/ 2147483647 h 59"/>
                  <a:gd name="T2" fmla="*/ 2147483647 w 40"/>
                  <a:gd name="T3" fmla="*/ 2147483647 h 59"/>
                  <a:gd name="T4" fmla="*/ 2147483647 w 40"/>
                  <a:gd name="T5" fmla="*/ 0 h 59"/>
                  <a:gd name="T6" fmla="*/ 2147483647 w 40"/>
                  <a:gd name="T7" fmla="*/ 2147483647 h 59"/>
                  <a:gd name="T8" fmla="*/ 2147483647 w 40"/>
                  <a:gd name="T9" fmla="*/ 2147483647 h 59"/>
                  <a:gd name="T10" fmla="*/ 2147483647 w 40"/>
                  <a:gd name="T11" fmla="*/ 2147483647 h 59"/>
                  <a:gd name="T12" fmla="*/ 2147483647 w 40"/>
                  <a:gd name="T13" fmla="*/ 2147483647 h 59"/>
                  <a:gd name="T14" fmla="*/ 2147483647 w 40"/>
                  <a:gd name="T15" fmla="*/ 2147483647 h 59"/>
                  <a:gd name="T16" fmla="*/ 0 60000 65536"/>
                  <a:gd name="T17" fmla="*/ 0 60000 65536"/>
                  <a:gd name="T18" fmla="*/ 0 60000 65536"/>
                  <a:gd name="T19" fmla="*/ 0 60000 65536"/>
                  <a:gd name="T20" fmla="*/ 0 60000 65536"/>
                  <a:gd name="T21" fmla="*/ 0 60000 65536"/>
                  <a:gd name="T22" fmla="*/ 0 60000 65536"/>
                  <a:gd name="T23" fmla="*/ 0 60000 65536"/>
                  <a:gd name="T24" fmla="*/ 0 w 40"/>
                  <a:gd name="T25" fmla="*/ 0 h 59"/>
                  <a:gd name="T26" fmla="*/ 40 w 40"/>
                  <a:gd name="T27" fmla="*/ 59 h 5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0" h="59">
                    <a:moveTo>
                      <a:pt x="1" y="59"/>
                    </a:moveTo>
                    <a:cubicBezTo>
                      <a:pt x="1" y="59"/>
                      <a:pt x="19" y="21"/>
                      <a:pt x="40" y="4"/>
                    </a:cubicBezTo>
                    <a:cubicBezTo>
                      <a:pt x="40" y="4"/>
                      <a:pt x="37" y="2"/>
                      <a:pt x="37" y="0"/>
                    </a:cubicBezTo>
                    <a:cubicBezTo>
                      <a:pt x="37" y="0"/>
                      <a:pt x="16" y="14"/>
                      <a:pt x="15" y="15"/>
                    </a:cubicBezTo>
                    <a:cubicBezTo>
                      <a:pt x="14" y="16"/>
                      <a:pt x="13" y="16"/>
                      <a:pt x="12" y="15"/>
                    </a:cubicBezTo>
                    <a:cubicBezTo>
                      <a:pt x="11" y="14"/>
                      <a:pt x="5" y="3"/>
                      <a:pt x="5" y="3"/>
                    </a:cubicBezTo>
                    <a:cubicBezTo>
                      <a:pt x="5" y="3"/>
                      <a:pt x="3" y="10"/>
                      <a:pt x="4" y="11"/>
                    </a:cubicBezTo>
                    <a:cubicBezTo>
                      <a:pt x="4" y="13"/>
                      <a:pt x="0" y="49"/>
                      <a:pt x="1" y="59"/>
                    </a:cubicBezTo>
                    <a:close/>
                  </a:path>
                </a:pathLst>
              </a:custGeom>
              <a:solidFill>
                <a:srgbClr val="FFFFFF"/>
              </a:solidFill>
              <a:ln w="9525">
                <a:noFill/>
                <a:round/>
              </a:ln>
            </p:spPr>
            <p:txBody>
              <a:bodyPr/>
              <a:lstStyle/>
              <a:p>
                <a:endParaRPr lang="zh-TW" altLang="en-US"/>
              </a:p>
            </p:txBody>
          </p:sp>
          <p:sp>
            <p:nvSpPr>
              <p:cNvPr id="51" name="Freeform 42"/>
              <p:cNvSpPr/>
              <p:nvPr/>
            </p:nvSpPr>
            <p:spPr bwMode="auto">
              <a:xfrm>
                <a:off x="7672388" y="1500188"/>
                <a:ext cx="220662" cy="611187"/>
              </a:xfrm>
              <a:custGeom>
                <a:avLst/>
                <a:gdLst>
                  <a:gd name="T0" fmla="*/ 0 w 17"/>
                  <a:gd name="T1" fmla="*/ 2147483647 h 47"/>
                  <a:gd name="T2" fmla="*/ 2147483647 w 17"/>
                  <a:gd name="T3" fmla="*/ 2147483647 h 47"/>
                  <a:gd name="T4" fmla="*/ 2147483647 w 17"/>
                  <a:gd name="T5" fmla="*/ 1183728112 h 47"/>
                  <a:gd name="T6" fmla="*/ 2147483647 w 17"/>
                  <a:gd name="T7" fmla="*/ 507312048 h 47"/>
                  <a:gd name="T8" fmla="*/ 1684852866 w 17"/>
                  <a:gd name="T9" fmla="*/ 845520080 h 47"/>
                  <a:gd name="T10" fmla="*/ 168482691 w 17"/>
                  <a:gd name="T11" fmla="*/ 2147483647 h 47"/>
                  <a:gd name="T12" fmla="*/ 0 w 17"/>
                  <a:gd name="T13" fmla="*/ 2147483647 h 47"/>
                  <a:gd name="T14" fmla="*/ 0 60000 65536"/>
                  <a:gd name="T15" fmla="*/ 0 60000 65536"/>
                  <a:gd name="T16" fmla="*/ 0 60000 65536"/>
                  <a:gd name="T17" fmla="*/ 0 60000 65536"/>
                  <a:gd name="T18" fmla="*/ 0 60000 65536"/>
                  <a:gd name="T19" fmla="*/ 0 60000 65536"/>
                  <a:gd name="T20" fmla="*/ 0 60000 65536"/>
                  <a:gd name="T21" fmla="*/ 0 w 17"/>
                  <a:gd name="T22" fmla="*/ 0 h 47"/>
                  <a:gd name="T23" fmla="*/ 17 w 17"/>
                  <a:gd name="T24" fmla="*/ 47 h 4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7" h="47">
                    <a:moveTo>
                      <a:pt x="0" y="47"/>
                    </a:moveTo>
                    <a:cubicBezTo>
                      <a:pt x="0" y="47"/>
                      <a:pt x="14" y="25"/>
                      <a:pt x="13" y="14"/>
                    </a:cubicBezTo>
                    <a:cubicBezTo>
                      <a:pt x="13" y="9"/>
                      <a:pt x="14" y="7"/>
                      <a:pt x="14" y="7"/>
                    </a:cubicBezTo>
                    <a:cubicBezTo>
                      <a:pt x="14" y="7"/>
                      <a:pt x="17" y="4"/>
                      <a:pt x="16" y="3"/>
                    </a:cubicBezTo>
                    <a:cubicBezTo>
                      <a:pt x="15" y="1"/>
                      <a:pt x="12" y="0"/>
                      <a:pt x="10" y="5"/>
                    </a:cubicBezTo>
                    <a:cubicBezTo>
                      <a:pt x="11" y="8"/>
                      <a:pt x="1" y="15"/>
                      <a:pt x="1" y="26"/>
                    </a:cubicBezTo>
                    <a:lnTo>
                      <a:pt x="0" y="47"/>
                    </a:lnTo>
                    <a:close/>
                  </a:path>
                </a:pathLst>
              </a:custGeom>
              <a:solidFill>
                <a:schemeClr val="bg1">
                  <a:lumMod val="65000"/>
                </a:schemeClr>
              </a:solidFill>
              <a:ln w="9525">
                <a:noFill/>
                <a:round/>
              </a:ln>
            </p:spPr>
            <p:txBody>
              <a:bodyPr/>
              <a:lstStyle/>
              <a:p>
                <a:pPr>
                  <a:defRPr/>
                </a:pPr>
                <a:endParaRPr lang="zh-TW" altLang="en-US"/>
              </a:p>
            </p:txBody>
          </p:sp>
          <p:sp>
            <p:nvSpPr>
              <p:cNvPr id="52" name="Freeform 43"/>
              <p:cNvSpPr/>
              <p:nvPr/>
            </p:nvSpPr>
            <p:spPr bwMode="auto">
              <a:xfrm>
                <a:off x="7880599" y="1512888"/>
                <a:ext cx="104775" cy="90488"/>
              </a:xfrm>
              <a:custGeom>
                <a:avLst/>
                <a:gdLst>
                  <a:gd name="T0" fmla="*/ 0 w 66"/>
                  <a:gd name="T1" fmla="*/ 2147483647 h 57"/>
                  <a:gd name="T2" fmla="*/ 0 w 66"/>
                  <a:gd name="T3" fmla="*/ 0 h 57"/>
                  <a:gd name="T4" fmla="*/ 2147483647 w 66"/>
                  <a:gd name="T5" fmla="*/ 2147483647 h 57"/>
                  <a:gd name="T6" fmla="*/ 2147483647 w 66"/>
                  <a:gd name="T7" fmla="*/ 2147483647 h 57"/>
                  <a:gd name="T8" fmla="*/ 0 w 66"/>
                  <a:gd name="T9" fmla="*/ 2147483647 h 57"/>
                  <a:gd name="T10" fmla="*/ 0 60000 65536"/>
                  <a:gd name="T11" fmla="*/ 0 60000 65536"/>
                  <a:gd name="T12" fmla="*/ 0 60000 65536"/>
                  <a:gd name="T13" fmla="*/ 0 60000 65536"/>
                  <a:gd name="T14" fmla="*/ 0 60000 65536"/>
                  <a:gd name="T15" fmla="*/ 0 w 66"/>
                  <a:gd name="T16" fmla="*/ 0 h 57"/>
                  <a:gd name="T17" fmla="*/ 66 w 66"/>
                  <a:gd name="T18" fmla="*/ 57 h 57"/>
                </a:gdLst>
                <a:ahLst/>
                <a:cxnLst>
                  <a:cxn ang="T10">
                    <a:pos x="T0" y="T1"/>
                  </a:cxn>
                  <a:cxn ang="T11">
                    <a:pos x="T2" y="T3"/>
                  </a:cxn>
                  <a:cxn ang="T12">
                    <a:pos x="T4" y="T5"/>
                  </a:cxn>
                  <a:cxn ang="T13">
                    <a:pos x="T6" y="T7"/>
                  </a:cxn>
                  <a:cxn ang="T14">
                    <a:pos x="T8" y="T9"/>
                  </a:cxn>
                </a:cxnLst>
                <a:rect l="T15" t="T16" r="T17" b="T18"/>
                <a:pathLst>
                  <a:path w="66" h="57">
                    <a:moveTo>
                      <a:pt x="0" y="8"/>
                    </a:moveTo>
                    <a:lnTo>
                      <a:pt x="0" y="0"/>
                    </a:lnTo>
                    <a:lnTo>
                      <a:pt x="66" y="57"/>
                    </a:lnTo>
                    <a:lnTo>
                      <a:pt x="0" y="8"/>
                    </a:lnTo>
                    <a:close/>
                  </a:path>
                </a:pathLst>
              </a:custGeom>
              <a:solidFill>
                <a:srgbClr val="000000"/>
              </a:solidFill>
              <a:ln w="9525">
                <a:noFill/>
                <a:round/>
              </a:ln>
            </p:spPr>
            <p:txBody>
              <a:bodyPr/>
              <a:lstStyle/>
              <a:p>
                <a:endParaRPr lang="zh-TW" altLang="en-US"/>
              </a:p>
            </p:txBody>
          </p:sp>
          <p:sp>
            <p:nvSpPr>
              <p:cNvPr id="53" name="Freeform 44"/>
              <p:cNvSpPr/>
              <p:nvPr/>
            </p:nvSpPr>
            <p:spPr bwMode="auto">
              <a:xfrm>
                <a:off x="7710737" y="1512888"/>
                <a:ext cx="117475" cy="90488"/>
              </a:xfrm>
              <a:custGeom>
                <a:avLst/>
                <a:gdLst>
                  <a:gd name="T0" fmla="*/ 0 w 74"/>
                  <a:gd name="T1" fmla="*/ 2147483647 h 57"/>
                  <a:gd name="T2" fmla="*/ 2147483647 w 74"/>
                  <a:gd name="T3" fmla="*/ 0 h 57"/>
                  <a:gd name="T4" fmla="*/ 2147483647 w 74"/>
                  <a:gd name="T5" fmla="*/ 0 h 57"/>
                  <a:gd name="T6" fmla="*/ 0 w 74"/>
                  <a:gd name="T7" fmla="*/ 2147483647 h 57"/>
                  <a:gd name="T8" fmla="*/ 0 w 74"/>
                  <a:gd name="T9" fmla="*/ 2147483647 h 57"/>
                  <a:gd name="T10" fmla="*/ 0 60000 65536"/>
                  <a:gd name="T11" fmla="*/ 0 60000 65536"/>
                  <a:gd name="T12" fmla="*/ 0 60000 65536"/>
                  <a:gd name="T13" fmla="*/ 0 60000 65536"/>
                  <a:gd name="T14" fmla="*/ 0 60000 65536"/>
                  <a:gd name="T15" fmla="*/ 0 w 74"/>
                  <a:gd name="T16" fmla="*/ 0 h 57"/>
                  <a:gd name="T17" fmla="*/ 74 w 74"/>
                  <a:gd name="T18" fmla="*/ 57 h 57"/>
                </a:gdLst>
                <a:ahLst/>
                <a:cxnLst>
                  <a:cxn ang="T10">
                    <a:pos x="T0" y="T1"/>
                  </a:cxn>
                  <a:cxn ang="T11">
                    <a:pos x="T2" y="T3"/>
                  </a:cxn>
                  <a:cxn ang="T12">
                    <a:pos x="T4" y="T5"/>
                  </a:cxn>
                  <a:cxn ang="T13">
                    <a:pos x="T6" y="T7"/>
                  </a:cxn>
                  <a:cxn ang="T14">
                    <a:pos x="T8" y="T9"/>
                  </a:cxn>
                </a:cxnLst>
                <a:rect l="T15" t="T16" r="T17" b="T18"/>
                <a:pathLst>
                  <a:path w="74" h="57">
                    <a:moveTo>
                      <a:pt x="0" y="57"/>
                    </a:moveTo>
                    <a:lnTo>
                      <a:pt x="66" y="0"/>
                    </a:lnTo>
                    <a:lnTo>
                      <a:pt x="74" y="0"/>
                    </a:lnTo>
                    <a:lnTo>
                      <a:pt x="0" y="57"/>
                    </a:lnTo>
                    <a:close/>
                  </a:path>
                </a:pathLst>
              </a:custGeom>
              <a:solidFill>
                <a:srgbClr val="000000"/>
              </a:solidFill>
              <a:ln w="9525">
                <a:noFill/>
                <a:round/>
              </a:ln>
            </p:spPr>
            <p:txBody>
              <a:bodyPr/>
              <a:lstStyle/>
              <a:p>
                <a:endParaRPr lang="zh-TW" altLang="en-US"/>
              </a:p>
            </p:txBody>
          </p:sp>
        </p:grpSp>
        <p:grpSp>
          <p:nvGrpSpPr>
            <p:cNvPr id="54" name="组合 53"/>
            <p:cNvGrpSpPr/>
            <p:nvPr/>
          </p:nvGrpSpPr>
          <p:grpSpPr>
            <a:xfrm flipH="1">
              <a:off x="4870102" y="2030708"/>
              <a:ext cx="674094" cy="674744"/>
              <a:chOff x="7167096" y="561975"/>
              <a:chExt cx="1547910" cy="1549400"/>
            </a:xfrm>
          </p:grpSpPr>
          <p:sp>
            <p:nvSpPr>
              <p:cNvPr id="55" name="Freeform 40"/>
              <p:cNvSpPr/>
              <p:nvPr/>
            </p:nvSpPr>
            <p:spPr bwMode="auto">
              <a:xfrm>
                <a:off x="7167096" y="561975"/>
                <a:ext cx="1547910" cy="1518490"/>
              </a:xfrm>
              <a:custGeom>
                <a:avLst/>
                <a:gdLst/>
                <a:ahLst/>
                <a:cxnLst/>
                <a:rect l="l" t="t" r="r" b="b"/>
                <a:pathLst>
                  <a:path w="1547910" h="1518490">
                    <a:moveTo>
                      <a:pt x="735325" y="0"/>
                    </a:moveTo>
                    <a:cubicBezTo>
                      <a:pt x="1125922" y="0"/>
                      <a:pt x="1099882" y="195344"/>
                      <a:pt x="1099882" y="273482"/>
                    </a:cubicBezTo>
                    <a:cubicBezTo>
                      <a:pt x="1099882" y="338596"/>
                      <a:pt x="1047802" y="533941"/>
                      <a:pt x="1034783" y="612078"/>
                    </a:cubicBezTo>
                    <a:cubicBezTo>
                      <a:pt x="1008743" y="677193"/>
                      <a:pt x="995723" y="755331"/>
                      <a:pt x="1021763" y="794399"/>
                    </a:cubicBezTo>
                    <a:cubicBezTo>
                      <a:pt x="1034783" y="820445"/>
                      <a:pt x="1073842" y="872537"/>
                      <a:pt x="1243100" y="963698"/>
                    </a:cubicBezTo>
                    <a:cubicBezTo>
                      <a:pt x="1399339" y="1054858"/>
                      <a:pt x="1581617" y="1067881"/>
                      <a:pt x="1542557" y="1289271"/>
                    </a:cubicBezTo>
                    <a:cubicBezTo>
                      <a:pt x="1520081" y="1379197"/>
                      <a:pt x="1500030" y="1452144"/>
                      <a:pt x="1480009" y="1518490"/>
                    </a:cubicBezTo>
                    <a:lnTo>
                      <a:pt x="0" y="1518490"/>
                    </a:lnTo>
                    <a:cubicBezTo>
                      <a:pt x="15993" y="1434519"/>
                      <a:pt x="15303" y="1372240"/>
                      <a:pt x="45272" y="1302294"/>
                    </a:cubicBezTo>
                    <a:cubicBezTo>
                      <a:pt x="71312" y="1211134"/>
                      <a:pt x="97352" y="1119973"/>
                      <a:pt x="279630" y="1041835"/>
                    </a:cubicBezTo>
                    <a:cubicBezTo>
                      <a:pt x="461908" y="963698"/>
                      <a:pt x="579087" y="911606"/>
                      <a:pt x="579087" y="911606"/>
                    </a:cubicBezTo>
                    <a:cubicBezTo>
                      <a:pt x="579087" y="911528"/>
                      <a:pt x="579093" y="820440"/>
                      <a:pt x="592107" y="807422"/>
                    </a:cubicBezTo>
                    <a:cubicBezTo>
                      <a:pt x="605127" y="807422"/>
                      <a:pt x="631166" y="768354"/>
                      <a:pt x="605127" y="729285"/>
                    </a:cubicBezTo>
                    <a:cubicBezTo>
                      <a:pt x="592107" y="677193"/>
                      <a:pt x="566067" y="625101"/>
                      <a:pt x="566067" y="599055"/>
                    </a:cubicBezTo>
                    <a:cubicBezTo>
                      <a:pt x="566067" y="573009"/>
                      <a:pt x="344729" y="0"/>
                      <a:pt x="735325" y="0"/>
                    </a:cubicBezTo>
                    <a:close/>
                  </a:path>
                </a:pathLst>
              </a:custGeom>
              <a:solidFill>
                <a:schemeClr val="bg1">
                  <a:lumMod val="65000"/>
                </a:schemeClr>
              </a:solidFill>
              <a:ln w="9525">
                <a:noFill/>
                <a:round/>
              </a:ln>
            </p:spPr>
            <p:txBody>
              <a:bodyPr/>
              <a:lstStyle/>
              <a:p>
                <a:endParaRPr lang="zh-TW" altLang="en-US"/>
              </a:p>
            </p:txBody>
          </p:sp>
          <p:sp>
            <p:nvSpPr>
              <p:cNvPr id="56" name="Freeform 41"/>
              <p:cNvSpPr/>
              <p:nvPr/>
            </p:nvSpPr>
            <p:spPr bwMode="auto">
              <a:xfrm>
                <a:off x="7672637" y="1330325"/>
                <a:ext cx="520700" cy="768350"/>
              </a:xfrm>
              <a:custGeom>
                <a:avLst/>
                <a:gdLst>
                  <a:gd name="T0" fmla="*/ 2147483647 w 40"/>
                  <a:gd name="T1" fmla="*/ 2147483647 h 59"/>
                  <a:gd name="T2" fmla="*/ 2147483647 w 40"/>
                  <a:gd name="T3" fmla="*/ 2147483647 h 59"/>
                  <a:gd name="T4" fmla="*/ 2147483647 w 40"/>
                  <a:gd name="T5" fmla="*/ 0 h 59"/>
                  <a:gd name="T6" fmla="*/ 2147483647 w 40"/>
                  <a:gd name="T7" fmla="*/ 2147483647 h 59"/>
                  <a:gd name="T8" fmla="*/ 2147483647 w 40"/>
                  <a:gd name="T9" fmla="*/ 2147483647 h 59"/>
                  <a:gd name="T10" fmla="*/ 2147483647 w 40"/>
                  <a:gd name="T11" fmla="*/ 2147483647 h 59"/>
                  <a:gd name="T12" fmla="*/ 2147483647 w 40"/>
                  <a:gd name="T13" fmla="*/ 2147483647 h 59"/>
                  <a:gd name="T14" fmla="*/ 2147483647 w 40"/>
                  <a:gd name="T15" fmla="*/ 2147483647 h 59"/>
                  <a:gd name="T16" fmla="*/ 0 60000 65536"/>
                  <a:gd name="T17" fmla="*/ 0 60000 65536"/>
                  <a:gd name="T18" fmla="*/ 0 60000 65536"/>
                  <a:gd name="T19" fmla="*/ 0 60000 65536"/>
                  <a:gd name="T20" fmla="*/ 0 60000 65536"/>
                  <a:gd name="T21" fmla="*/ 0 60000 65536"/>
                  <a:gd name="T22" fmla="*/ 0 60000 65536"/>
                  <a:gd name="T23" fmla="*/ 0 60000 65536"/>
                  <a:gd name="T24" fmla="*/ 0 w 40"/>
                  <a:gd name="T25" fmla="*/ 0 h 59"/>
                  <a:gd name="T26" fmla="*/ 40 w 40"/>
                  <a:gd name="T27" fmla="*/ 59 h 5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0" h="59">
                    <a:moveTo>
                      <a:pt x="1" y="59"/>
                    </a:moveTo>
                    <a:cubicBezTo>
                      <a:pt x="1" y="59"/>
                      <a:pt x="19" y="21"/>
                      <a:pt x="40" y="4"/>
                    </a:cubicBezTo>
                    <a:cubicBezTo>
                      <a:pt x="40" y="4"/>
                      <a:pt x="37" y="2"/>
                      <a:pt x="37" y="0"/>
                    </a:cubicBezTo>
                    <a:cubicBezTo>
                      <a:pt x="37" y="0"/>
                      <a:pt x="16" y="14"/>
                      <a:pt x="15" y="15"/>
                    </a:cubicBezTo>
                    <a:cubicBezTo>
                      <a:pt x="14" y="16"/>
                      <a:pt x="13" y="16"/>
                      <a:pt x="12" y="15"/>
                    </a:cubicBezTo>
                    <a:cubicBezTo>
                      <a:pt x="11" y="14"/>
                      <a:pt x="5" y="3"/>
                      <a:pt x="5" y="3"/>
                    </a:cubicBezTo>
                    <a:cubicBezTo>
                      <a:pt x="5" y="3"/>
                      <a:pt x="3" y="10"/>
                      <a:pt x="4" y="11"/>
                    </a:cubicBezTo>
                    <a:cubicBezTo>
                      <a:pt x="4" y="13"/>
                      <a:pt x="0" y="49"/>
                      <a:pt x="1" y="59"/>
                    </a:cubicBezTo>
                    <a:close/>
                  </a:path>
                </a:pathLst>
              </a:custGeom>
              <a:solidFill>
                <a:srgbClr val="FFFFFF"/>
              </a:solidFill>
              <a:ln w="9525">
                <a:noFill/>
                <a:round/>
              </a:ln>
            </p:spPr>
            <p:txBody>
              <a:bodyPr/>
              <a:lstStyle/>
              <a:p>
                <a:endParaRPr lang="zh-TW" altLang="en-US"/>
              </a:p>
            </p:txBody>
          </p:sp>
          <p:sp>
            <p:nvSpPr>
              <p:cNvPr id="57" name="Freeform 42"/>
              <p:cNvSpPr/>
              <p:nvPr/>
            </p:nvSpPr>
            <p:spPr bwMode="auto">
              <a:xfrm>
                <a:off x="7672388" y="1500188"/>
                <a:ext cx="220662" cy="611187"/>
              </a:xfrm>
              <a:custGeom>
                <a:avLst/>
                <a:gdLst>
                  <a:gd name="T0" fmla="*/ 0 w 17"/>
                  <a:gd name="T1" fmla="*/ 2147483647 h 47"/>
                  <a:gd name="T2" fmla="*/ 2147483647 w 17"/>
                  <a:gd name="T3" fmla="*/ 2147483647 h 47"/>
                  <a:gd name="T4" fmla="*/ 2147483647 w 17"/>
                  <a:gd name="T5" fmla="*/ 1183728112 h 47"/>
                  <a:gd name="T6" fmla="*/ 2147483647 w 17"/>
                  <a:gd name="T7" fmla="*/ 507312048 h 47"/>
                  <a:gd name="T8" fmla="*/ 1684852866 w 17"/>
                  <a:gd name="T9" fmla="*/ 845520080 h 47"/>
                  <a:gd name="T10" fmla="*/ 168482691 w 17"/>
                  <a:gd name="T11" fmla="*/ 2147483647 h 47"/>
                  <a:gd name="T12" fmla="*/ 0 w 17"/>
                  <a:gd name="T13" fmla="*/ 2147483647 h 47"/>
                  <a:gd name="T14" fmla="*/ 0 60000 65536"/>
                  <a:gd name="T15" fmla="*/ 0 60000 65536"/>
                  <a:gd name="T16" fmla="*/ 0 60000 65536"/>
                  <a:gd name="T17" fmla="*/ 0 60000 65536"/>
                  <a:gd name="T18" fmla="*/ 0 60000 65536"/>
                  <a:gd name="T19" fmla="*/ 0 60000 65536"/>
                  <a:gd name="T20" fmla="*/ 0 60000 65536"/>
                  <a:gd name="T21" fmla="*/ 0 w 17"/>
                  <a:gd name="T22" fmla="*/ 0 h 47"/>
                  <a:gd name="T23" fmla="*/ 17 w 17"/>
                  <a:gd name="T24" fmla="*/ 47 h 4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7" h="47">
                    <a:moveTo>
                      <a:pt x="0" y="47"/>
                    </a:moveTo>
                    <a:cubicBezTo>
                      <a:pt x="0" y="47"/>
                      <a:pt x="14" y="25"/>
                      <a:pt x="13" y="14"/>
                    </a:cubicBezTo>
                    <a:cubicBezTo>
                      <a:pt x="13" y="9"/>
                      <a:pt x="14" y="7"/>
                      <a:pt x="14" y="7"/>
                    </a:cubicBezTo>
                    <a:cubicBezTo>
                      <a:pt x="14" y="7"/>
                      <a:pt x="17" y="4"/>
                      <a:pt x="16" y="3"/>
                    </a:cubicBezTo>
                    <a:cubicBezTo>
                      <a:pt x="15" y="1"/>
                      <a:pt x="12" y="0"/>
                      <a:pt x="10" y="5"/>
                    </a:cubicBezTo>
                    <a:cubicBezTo>
                      <a:pt x="11" y="8"/>
                      <a:pt x="1" y="15"/>
                      <a:pt x="1" y="26"/>
                    </a:cubicBezTo>
                    <a:lnTo>
                      <a:pt x="0" y="47"/>
                    </a:lnTo>
                    <a:close/>
                  </a:path>
                </a:pathLst>
              </a:custGeom>
              <a:solidFill>
                <a:schemeClr val="bg1">
                  <a:lumMod val="65000"/>
                </a:schemeClr>
              </a:solidFill>
              <a:ln w="9525">
                <a:noFill/>
                <a:round/>
              </a:ln>
            </p:spPr>
            <p:txBody>
              <a:bodyPr/>
              <a:lstStyle/>
              <a:p>
                <a:pPr>
                  <a:defRPr/>
                </a:pPr>
                <a:endParaRPr lang="zh-TW" altLang="en-US"/>
              </a:p>
            </p:txBody>
          </p:sp>
          <p:sp>
            <p:nvSpPr>
              <p:cNvPr id="58" name="Freeform 43"/>
              <p:cNvSpPr/>
              <p:nvPr/>
            </p:nvSpPr>
            <p:spPr bwMode="auto">
              <a:xfrm>
                <a:off x="7880599" y="1512888"/>
                <a:ext cx="104775" cy="90488"/>
              </a:xfrm>
              <a:custGeom>
                <a:avLst/>
                <a:gdLst>
                  <a:gd name="T0" fmla="*/ 0 w 66"/>
                  <a:gd name="T1" fmla="*/ 2147483647 h 57"/>
                  <a:gd name="T2" fmla="*/ 0 w 66"/>
                  <a:gd name="T3" fmla="*/ 0 h 57"/>
                  <a:gd name="T4" fmla="*/ 2147483647 w 66"/>
                  <a:gd name="T5" fmla="*/ 2147483647 h 57"/>
                  <a:gd name="T6" fmla="*/ 2147483647 w 66"/>
                  <a:gd name="T7" fmla="*/ 2147483647 h 57"/>
                  <a:gd name="T8" fmla="*/ 0 w 66"/>
                  <a:gd name="T9" fmla="*/ 2147483647 h 57"/>
                  <a:gd name="T10" fmla="*/ 0 60000 65536"/>
                  <a:gd name="T11" fmla="*/ 0 60000 65536"/>
                  <a:gd name="T12" fmla="*/ 0 60000 65536"/>
                  <a:gd name="T13" fmla="*/ 0 60000 65536"/>
                  <a:gd name="T14" fmla="*/ 0 60000 65536"/>
                  <a:gd name="T15" fmla="*/ 0 w 66"/>
                  <a:gd name="T16" fmla="*/ 0 h 57"/>
                  <a:gd name="T17" fmla="*/ 66 w 66"/>
                  <a:gd name="T18" fmla="*/ 57 h 57"/>
                </a:gdLst>
                <a:ahLst/>
                <a:cxnLst>
                  <a:cxn ang="T10">
                    <a:pos x="T0" y="T1"/>
                  </a:cxn>
                  <a:cxn ang="T11">
                    <a:pos x="T2" y="T3"/>
                  </a:cxn>
                  <a:cxn ang="T12">
                    <a:pos x="T4" y="T5"/>
                  </a:cxn>
                  <a:cxn ang="T13">
                    <a:pos x="T6" y="T7"/>
                  </a:cxn>
                  <a:cxn ang="T14">
                    <a:pos x="T8" y="T9"/>
                  </a:cxn>
                </a:cxnLst>
                <a:rect l="T15" t="T16" r="T17" b="T18"/>
                <a:pathLst>
                  <a:path w="66" h="57">
                    <a:moveTo>
                      <a:pt x="0" y="8"/>
                    </a:moveTo>
                    <a:lnTo>
                      <a:pt x="0" y="0"/>
                    </a:lnTo>
                    <a:lnTo>
                      <a:pt x="66" y="57"/>
                    </a:lnTo>
                    <a:lnTo>
                      <a:pt x="0" y="8"/>
                    </a:lnTo>
                    <a:close/>
                  </a:path>
                </a:pathLst>
              </a:custGeom>
              <a:solidFill>
                <a:srgbClr val="000000"/>
              </a:solidFill>
              <a:ln w="9525">
                <a:noFill/>
                <a:round/>
              </a:ln>
            </p:spPr>
            <p:txBody>
              <a:bodyPr/>
              <a:lstStyle/>
              <a:p>
                <a:endParaRPr lang="zh-TW" altLang="en-US"/>
              </a:p>
            </p:txBody>
          </p:sp>
          <p:sp>
            <p:nvSpPr>
              <p:cNvPr id="59" name="Freeform 44"/>
              <p:cNvSpPr/>
              <p:nvPr/>
            </p:nvSpPr>
            <p:spPr bwMode="auto">
              <a:xfrm>
                <a:off x="7710737" y="1512888"/>
                <a:ext cx="117475" cy="90488"/>
              </a:xfrm>
              <a:custGeom>
                <a:avLst/>
                <a:gdLst>
                  <a:gd name="T0" fmla="*/ 0 w 74"/>
                  <a:gd name="T1" fmla="*/ 2147483647 h 57"/>
                  <a:gd name="T2" fmla="*/ 2147483647 w 74"/>
                  <a:gd name="T3" fmla="*/ 0 h 57"/>
                  <a:gd name="T4" fmla="*/ 2147483647 w 74"/>
                  <a:gd name="T5" fmla="*/ 0 h 57"/>
                  <a:gd name="T6" fmla="*/ 0 w 74"/>
                  <a:gd name="T7" fmla="*/ 2147483647 h 57"/>
                  <a:gd name="T8" fmla="*/ 0 w 74"/>
                  <a:gd name="T9" fmla="*/ 2147483647 h 57"/>
                  <a:gd name="T10" fmla="*/ 0 60000 65536"/>
                  <a:gd name="T11" fmla="*/ 0 60000 65536"/>
                  <a:gd name="T12" fmla="*/ 0 60000 65536"/>
                  <a:gd name="T13" fmla="*/ 0 60000 65536"/>
                  <a:gd name="T14" fmla="*/ 0 60000 65536"/>
                  <a:gd name="T15" fmla="*/ 0 w 74"/>
                  <a:gd name="T16" fmla="*/ 0 h 57"/>
                  <a:gd name="T17" fmla="*/ 74 w 74"/>
                  <a:gd name="T18" fmla="*/ 57 h 57"/>
                </a:gdLst>
                <a:ahLst/>
                <a:cxnLst>
                  <a:cxn ang="T10">
                    <a:pos x="T0" y="T1"/>
                  </a:cxn>
                  <a:cxn ang="T11">
                    <a:pos x="T2" y="T3"/>
                  </a:cxn>
                  <a:cxn ang="T12">
                    <a:pos x="T4" y="T5"/>
                  </a:cxn>
                  <a:cxn ang="T13">
                    <a:pos x="T6" y="T7"/>
                  </a:cxn>
                  <a:cxn ang="T14">
                    <a:pos x="T8" y="T9"/>
                  </a:cxn>
                </a:cxnLst>
                <a:rect l="T15" t="T16" r="T17" b="T18"/>
                <a:pathLst>
                  <a:path w="74" h="57">
                    <a:moveTo>
                      <a:pt x="0" y="57"/>
                    </a:moveTo>
                    <a:lnTo>
                      <a:pt x="66" y="0"/>
                    </a:lnTo>
                    <a:lnTo>
                      <a:pt x="74" y="0"/>
                    </a:lnTo>
                    <a:lnTo>
                      <a:pt x="0" y="57"/>
                    </a:lnTo>
                    <a:close/>
                  </a:path>
                </a:pathLst>
              </a:custGeom>
              <a:solidFill>
                <a:srgbClr val="000000"/>
              </a:solidFill>
              <a:ln w="9525">
                <a:noFill/>
                <a:round/>
              </a:ln>
            </p:spPr>
            <p:txBody>
              <a:bodyPr/>
              <a:lstStyle/>
              <a:p>
                <a:endParaRPr lang="zh-TW" altLang="en-US"/>
              </a:p>
            </p:txBody>
          </p:sp>
        </p:grpSp>
        <p:cxnSp>
          <p:nvCxnSpPr>
            <p:cNvPr id="60" name="直接连接符 59"/>
            <p:cNvCxnSpPr/>
            <p:nvPr/>
          </p:nvCxnSpPr>
          <p:spPr>
            <a:xfrm>
              <a:off x="10431385" y="1463040"/>
              <a:ext cx="0" cy="1076583"/>
            </a:xfrm>
            <a:prstGeom prst="line">
              <a:avLst/>
            </a:prstGeom>
            <a:ln w="19050">
              <a:gradFill>
                <a:gsLst>
                  <a:gs pos="0">
                    <a:srgbClr val="BECCCD">
                      <a:alpha val="15000"/>
                    </a:srgbClr>
                  </a:gs>
                  <a:gs pos="50000">
                    <a:schemeClr val="bg1">
                      <a:lumMod val="50000"/>
                    </a:schemeClr>
                  </a:gs>
                  <a:gs pos="100000">
                    <a:srgbClr val="BECCCD">
                      <a:alpha val="40000"/>
                    </a:srgbClr>
                  </a:gs>
                </a:gsLst>
                <a:lin ang="5400000" scaled="0"/>
              </a:gradFill>
            </a:ln>
          </p:spPr>
          <p:style>
            <a:lnRef idx="1">
              <a:schemeClr val="accent1"/>
            </a:lnRef>
            <a:fillRef idx="0">
              <a:schemeClr val="accent1"/>
            </a:fillRef>
            <a:effectRef idx="0">
              <a:schemeClr val="accent1"/>
            </a:effectRef>
            <a:fontRef idx="minor">
              <a:schemeClr val="tx1"/>
            </a:fontRef>
          </p:style>
        </p:cxnSp>
        <p:cxnSp>
          <p:nvCxnSpPr>
            <p:cNvPr id="61" name="直接连接符 60"/>
            <p:cNvCxnSpPr/>
            <p:nvPr/>
          </p:nvCxnSpPr>
          <p:spPr>
            <a:xfrm flipH="1">
              <a:off x="1776999" y="2685396"/>
              <a:ext cx="7980292" cy="0"/>
            </a:xfrm>
            <a:prstGeom prst="line">
              <a:avLst/>
            </a:prstGeom>
            <a:ln w="19050">
              <a:gradFill>
                <a:gsLst>
                  <a:gs pos="0">
                    <a:srgbClr val="BECCCD">
                      <a:alpha val="15000"/>
                    </a:srgbClr>
                  </a:gs>
                  <a:gs pos="50000">
                    <a:schemeClr val="bg1">
                      <a:lumMod val="50000"/>
                    </a:schemeClr>
                  </a:gs>
                  <a:gs pos="100000">
                    <a:srgbClr val="BECCCD">
                      <a:alpha val="40000"/>
                    </a:srgbClr>
                  </a:gs>
                </a:gsLst>
                <a:lin ang="0" scaled="0"/>
              </a:gradFill>
            </a:ln>
          </p:spPr>
          <p:style>
            <a:lnRef idx="1">
              <a:schemeClr val="accent1"/>
            </a:lnRef>
            <a:fillRef idx="0">
              <a:schemeClr val="accent1"/>
            </a:fillRef>
            <a:effectRef idx="0">
              <a:schemeClr val="accent1"/>
            </a:effectRef>
            <a:fontRef idx="minor">
              <a:schemeClr val="tx1"/>
            </a:fontRef>
          </p:style>
        </p:cxnSp>
        <p:sp>
          <p:nvSpPr>
            <p:cNvPr id="160" name="Rectangle 42"/>
            <p:cNvSpPr/>
            <p:nvPr/>
          </p:nvSpPr>
          <p:spPr>
            <a:xfrm>
              <a:off x="4024192" y="1383030"/>
              <a:ext cx="5358833" cy="563325"/>
            </a:xfrm>
            <a:prstGeom prst="rect">
              <a:avLst/>
            </a:prstGeom>
            <a:noFill/>
            <a:ln w="12700" cap="flat" cmpd="sng" algn="ctr">
              <a:noFill/>
              <a:prstDash val="solid"/>
            </a:ln>
            <a:effectLst/>
          </p:spPr>
          <p:txBody>
            <a:bodyPr lIns="91440" tIns="0" rIns="91440" bIns="0" rtlCol="0" anchor="t"/>
            <a:lstStyle/>
            <a:p>
              <a:pPr eaLnBrk="1" hangingPunct="1"/>
              <a:r>
                <a:rPr lang="zh-CN" altLang="en-US" sz="2400" b="1" spc="500" dirty="0">
                  <a:solidFill>
                    <a:schemeClr val="bg1">
                      <a:lumMod val="50000"/>
                    </a:schemeClr>
                  </a:solidFill>
                  <a:latin typeface="微软雅黑" panose="020B0503020204020204" pitchFamily="34" charset="-122"/>
                  <a:ea typeface="微软雅黑" panose="020B0503020204020204" pitchFamily="34" charset="-122"/>
                  <a:cs typeface="Arial" panose="020B0604020202020204" pitchFamily="34" charset="0"/>
                  <a:sym typeface="+mn-ea"/>
                </a:rPr>
                <a:t>（一）人力资源需求的影响因素</a:t>
              </a:r>
              <a:endParaRPr lang="zh-CN" altLang="en-US" sz="2400" b="1" spc="500" dirty="0">
                <a:solidFill>
                  <a:schemeClr val="bg1">
                    <a:lumMod val="50000"/>
                  </a:schemeClr>
                </a:solidFill>
                <a:latin typeface="微软雅黑" panose="020B0503020204020204" pitchFamily="34" charset="-122"/>
                <a:ea typeface="微软雅黑" panose="020B0503020204020204" pitchFamily="34" charset="-122"/>
                <a:cs typeface="Arial" panose="020B0604020202020204" pitchFamily="34" charset="0"/>
              </a:endParaRPr>
            </a:p>
            <a:p>
              <a:pPr eaLnBrk="1" hangingPunct="1"/>
              <a:endParaRPr lang="zh-CN" altLang="en-US" b="1" dirty="0">
                <a:solidFill>
                  <a:schemeClr val="tx1">
                    <a:lumMod val="65000"/>
                    <a:lumOff val="35000"/>
                  </a:schemeClr>
                </a:solidFill>
                <a:latin typeface="Arial" panose="020B0604020202020204" pitchFamily="34" charset="0"/>
                <a:cs typeface="Arial" panose="020B0604020202020204" pitchFamily="34" charset="0"/>
              </a:endParaRPr>
            </a:p>
          </p:txBody>
        </p:sp>
        <p:sp>
          <p:nvSpPr>
            <p:cNvPr id="161" name="Rectangle 42"/>
            <p:cNvSpPr/>
            <p:nvPr/>
          </p:nvSpPr>
          <p:spPr>
            <a:xfrm>
              <a:off x="6071533" y="1914689"/>
              <a:ext cx="3436115" cy="1040367"/>
            </a:xfrm>
            <a:prstGeom prst="rect">
              <a:avLst/>
            </a:prstGeom>
            <a:noFill/>
            <a:ln w="12700" cap="flat" cmpd="sng" algn="ctr">
              <a:noFill/>
              <a:prstDash val="solid"/>
            </a:ln>
            <a:effectLst/>
          </p:spPr>
          <p:txBody>
            <a:bodyPr lIns="91440" tIns="0" rIns="91440" bIns="0" rtlCol="0" anchor="t"/>
            <a:lstStyle/>
            <a:p>
              <a:pPr marL="742950" lvl="1" indent="-285750" eaLnBrk="1" hangingPunct="1">
                <a:buFont typeface="Arial" panose="020B0604020202020204" pitchFamily="34" charset="0"/>
                <a:buChar char="•"/>
              </a:pPr>
              <a:r>
                <a:rPr lang="zh-CN" altLang="en-US" b="1" spc="500" dirty="0">
                  <a:solidFill>
                    <a:schemeClr val="bg1">
                      <a:lumMod val="50000"/>
                    </a:schemeClr>
                  </a:solidFill>
                  <a:latin typeface="微软雅黑" panose="020B0503020204020204" pitchFamily="34" charset="-122"/>
                  <a:ea typeface="微软雅黑" panose="020B0503020204020204" pitchFamily="34" charset="-122"/>
                  <a:cs typeface="Arial" panose="020B0604020202020204" pitchFamily="34" charset="0"/>
                  <a:sym typeface="+mn-ea"/>
                </a:rPr>
                <a:t>组织因素</a:t>
              </a:r>
              <a:endParaRPr lang="zh-CN" altLang="en-US" b="1" spc="500" dirty="0">
                <a:solidFill>
                  <a:schemeClr val="bg1">
                    <a:lumMod val="50000"/>
                  </a:schemeClr>
                </a:solidFill>
                <a:latin typeface="微软雅黑" panose="020B0503020204020204" pitchFamily="34" charset="-122"/>
                <a:ea typeface="微软雅黑" panose="020B0503020204020204" pitchFamily="34" charset="-122"/>
                <a:cs typeface="Arial" panose="020B0604020202020204" pitchFamily="34" charset="0"/>
              </a:endParaRPr>
            </a:p>
            <a:p>
              <a:pPr marL="742950" lvl="1" indent="-285750" eaLnBrk="1" hangingPunct="1">
                <a:buFont typeface="Arial" panose="020B0604020202020204" pitchFamily="34" charset="0"/>
                <a:buChar char="•"/>
              </a:pPr>
              <a:r>
                <a:rPr lang="zh-CN" altLang="en-US" b="1" spc="500" dirty="0">
                  <a:solidFill>
                    <a:schemeClr val="bg1">
                      <a:lumMod val="50000"/>
                    </a:schemeClr>
                  </a:solidFill>
                  <a:latin typeface="微软雅黑" panose="020B0503020204020204" pitchFamily="34" charset="-122"/>
                  <a:ea typeface="微软雅黑" panose="020B0503020204020204" pitchFamily="34" charset="-122"/>
                  <a:cs typeface="Arial" panose="020B0604020202020204" pitchFamily="34" charset="0"/>
                  <a:sym typeface="+mn-ea"/>
                </a:rPr>
                <a:t>社会性因素</a:t>
              </a:r>
              <a:endParaRPr lang="zh-CN" altLang="en-US" b="1" spc="500" dirty="0">
                <a:solidFill>
                  <a:schemeClr val="bg1">
                    <a:lumMod val="50000"/>
                  </a:schemeClr>
                </a:solidFill>
                <a:latin typeface="微软雅黑" panose="020B0503020204020204" pitchFamily="34" charset="-122"/>
                <a:ea typeface="微软雅黑" panose="020B0503020204020204" pitchFamily="34" charset="-122"/>
                <a:cs typeface="Arial" panose="020B0604020202020204" pitchFamily="34" charset="0"/>
              </a:endParaRPr>
            </a:p>
            <a:p>
              <a:pPr marL="742950" lvl="1" indent="-285750" eaLnBrk="1" hangingPunct="1">
                <a:buFont typeface="Arial" panose="020B0604020202020204" pitchFamily="34" charset="0"/>
                <a:buChar char="•"/>
              </a:pPr>
              <a:r>
                <a:rPr lang="zh-CN" altLang="en-US" b="1" spc="500" dirty="0">
                  <a:solidFill>
                    <a:schemeClr val="bg1">
                      <a:lumMod val="50000"/>
                    </a:schemeClr>
                  </a:solidFill>
                  <a:latin typeface="微软雅黑" panose="020B0503020204020204" pitchFamily="34" charset="-122"/>
                  <a:ea typeface="微软雅黑" panose="020B0503020204020204" pitchFamily="34" charset="-122"/>
                  <a:cs typeface="Arial" panose="020B0604020202020204" pitchFamily="34" charset="0"/>
                  <a:sym typeface="+mn-ea"/>
                </a:rPr>
                <a:t>组织人力资源因素</a:t>
              </a:r>
              <a:endParaRPr lang="zh-CN" altLang="en-US" sz="1400"/>
            </a:p>
            <a:p>
              <a:pPr algn="r">
                <a:defRPr/>
              </a:pPr>
              <a:endParaRPr lang="en-US" sz="1600" kern="0" dirty="0">
                <a:solidFill>
                  <a:schemeClr val="tx1">
                    <a:lumMod val="65000"/>
                    <a:lumOff val="35000"/>
                  </a:schemeClr>
                </a:solidFill>
                <a:latin typeface="Arial" panose="020B0604020202020204" pitchFamily="34" charset="0"/>
                <a:cs typeface="Arial" panose="020B0604020202020204" pitchFamily="34" charset="0"/>
              </a:endParaRPr>
            </a:p>
          </p:txBody>
        </p:sp>
      </p:grpSp>
      <p:grpSp>
        <p:nvGrpSpPr>
          <p:cNvPr id="3" name="组合 2"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GrpSpPr/>
          <p:nvPr/>
        </p:nvGrpSpPr>
        <p:grpSpPr>
          <a:xfrm>
            <a:off x="1436371" y="3900170"/>
            <a:ext cx="9814559" cy="1706654"/>
            <a:chOff x="1375282" y="3266502"/>
            <a:chExt cx="9046381" cy="1242412"/>
          </a:xfrm>
        </p:grpSpPr>
        <p:sp>
          <p:nvSpPr>
            <p:cNvPr id="64" name="Freeform 40"/>
            <p:cNvSpPr/>
            <p:nvPr/>
          </p:nvSpPr>
          <p:spPr bwMode="auto">
            <a:xfrm flipH="1">
              <a:off x="9898020" y="4044501"/>
              <a:ext cx="463966" cy="455147"/>
            </a:xfrm>
            <a:custGeom>
              <a:avLst/>
              <a:gdLst/>
              <a:ahLst/>
              <a:cxnLst/>
              <a:rect l="l" t="t" r="r" b="b"/>
              <a:pathLst>
                <a:path w="1547910" h="1518490">
                  <a:moveTo>
                    <a:pt x="735325" y="0"/>
                  </a:moveTo>
                  <a:cubicBezTo>
                    <a:pt x="1125922" y="0"/>
                    <a:pt x="1099882" y="195344"/>
                    <a:pt x="1099882" y="273482"/>
                  </a:cubicBezTo>
                  <a:cubicBezTo>
                    <a:pt x="1099882" y="338596"/>
                    <a:pt x="1047802" y="533941"/>
                    <a:pt x="1034783" y="612078"/>
                  </a:cubicBezTo>
                  <a:cubicBezTo>
                    <a:pt x="1008743" y="677193"/>
                    <a:pt x="995723" y="755331"/>
                    <a:pt x="1021763" y="794399"/>
                  </a:cubicBezTo>
                  <a:cubicBezTo>
                    <a:pt x="1034783" y="820445"/>
                    <a:pt x="1073842" y="872537"/>
                    <a:pt x="1243100" y="963698"/>
                  </a:cubicBezTo>
                  <a:cubicBezTo>
                    <a:pt x="1399339" y="1054858"/>
                    <a:pt x="1581617" y="1067881"/>
                    <a:pt x="1542557" y="1289271"/>
                  </a:cubicBezTo>
                  <a:cubicBezTo>
                    <a:pt x="1520081" y="1379197"/>
                    <a:pt x="1500030" y="1452144"/>
                    <a:pt x="1480009" y="1518490"/>
                  </a:cubicBezTo>
                  <a:lnTo>
                    <a:pt x="0" y="1518490"/>
                  </a:lnTo>
                  <a:cubicBezTo>
                    <a:pt x="15993" y="1434519"/>
                    <a:pt x="15303" y="1372240"/>
                    <a:pt x="45272" y="1302294"/>
                  </a:cubicBezTo>
                  <a:cubicBezTo>
                    <a:pt x="71312" y="1211134"/>
                    <a:pt x="97352" y="1119973"/>
                    <a:pt x="279630" y="1041835"/>
                  </a:cubicBezTo>
                  <a:cubicBezTo>
                    <a:pt x="461908" y="963698"/>
                    <a:pt x="579087" y="911606"/>
                    <a:pt x="579087" y="911606"/>
                  </a:cubicBezTo>
                  <a:cubicBezTo>
                    <a:pt x="579087" y="911528"/>
                    <a:pt x="579093" y="820440"/>
                    <a:pt x="592107" y="807422"/>
                  </a:cubicBezTo>
                  <a:cubicBezTo>
                    <a:pt x="605127" y="807422"/>
                    <a:pt x="631166" y="768354"/>
                    <a:pt x="605127" y="729285"/>
                  </a:cubicBezTo>
                  <a:cubicBezTo>
                    <a:pt x="592107" y="677193"/>
                    <a:pt x="566067" y="625101"/>
                    <a:pt x="566067" y="599055"/>
                  </a:cubicBezTo>
                  <a:cubicBezTo>
                    <a:pt x="566067" y="573009"/>
                    <a:pt x="344729" y="0"/>
                    <a:pt x="735325" y="0"/>
                  </a:cubicBezTo>
                  <a:close/>
                </a:path>
              </a:pathLst>
            </a:custGeom>
            <a:solidFill>
              <a:schemeClr val="bg1">
                <a:lumMod val="75000"/>
              </a:schemeClr>
            </a:solidFill>
            <a:ln w="9525">
              <a:noFill/>
              <a:round/>
            </a:ln>
          </p:spPr>
          <p:txBody>
            <a:bodyPr/>
            <a:lstStyle/>
            <a:p>
              <a:endParaRPr lang="zh-TW" altLang="en-US"/>
            </a:p>
          </p:txBody>
        </p:sp>
        <p:sp>
          <p:nvSpPr>
            <p:cNvPr id="65" name="Freeform 41"/>
            <p:cNvSpPr/>
            <p:nvPr/>
          </p:nvSpPr>
          <p:spPr bwMode="auto">
            <a:xfrm flipH="1">
              <a:off x="10054382" y="4274804"/>
              <a:ext cx="156073" cy="230303"/>
            </a:xfrm>
            <a:custGeom>
              <a:avLst/>
              <a:gdLst>
                <a:gd name="T0" fmla="*/ 2147483647 w 40"/>
                <a:gd name="T1" fmla="*/ 2147483647 h 59"/>
                <a:gd name="T2" fmla="*/ 2147483647 w 40"/>
                <a:gd name="T3" fmla="*/ 2147483647 h 59"/>
                <a:gd name="T4" fmla="*/ 2147483647 w 40"/>
                <a:gd name="T5" fmla="*/ 0 h 59"/>
                <a:gd name="T6" fmla="*/ 2147483647 w 40"/>
                <a:gd name="T7" fmla="*/ 2147483647 h 59"/>
                <a:gd name="T8" fmla="*/ 2147483647 w 40"/>
                <a:gd name="T9" fmla="*/ 2147483647 h 59"/>
                <a:gd name="T10" fmla="*/ 2147483647 w 40"/>
                <a:gd name="T11" fmla="*/ 2147483647 h 59"/>
                <a:gd name="T12" fmla="*/ 2147483647 w 40"/>
                <a:gd name="T13" fmla="*/ 2147483647 h 59"/>
                <a:gd name="T14" fmla="*/ 2147483647 w 40"/>
                <a:gd name="T15" fmla="*/ 2147483647 h 59"/>
                <a:gd name="T16" fmla="*/ 0 60000 65536"/>
                <a:gd name="T17" fmla="*/ 0 60000 65536"/>
                <a:gd name="T18" fmla="*/ 0 60000 65536"/>
                <a:gd name="T19" fmla="*/ 0 60000 65536"/>
                <a:gd name="T20" fmla="*/ 0 60000 65536"/>
                <a:gd name="T21" fmla="*/ 0 60000 65536"/>
                <a:gd name="T22" fmla="*/ 0 60000 65536"/>
                <a:gd name="T23" fmla="*/ 0 60000 65536"/>
                <a:gd name="T24" fmla="*/ 0 w 40"/>
                <a:gd name="T25" fmla="*/ 0 h 59"/>
                <a:gd name="T26" fmla="*/ 40 w 40"/>
                <a:gd name="T27" fmla="*/ 59 h 5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0" h="59">
                  <a:moveTo>
                    <a:pt x="1" y="59"/>
                  </a:moveTo>
                  <a:cubicBezTo>
                    <a:pt x="1" y="59"/>
                    <a:pt x="19" y="21"/>
                    <a:pt x="40" y="4"/>
                  </a:cubicBezTo>
                  <a:cubicBezTo>
                    <a:pt x="40" y="4"/>
                    <a:pt x="37" y="2"/>
                    <a:pt x="37" y="0"/>
                  </a:cubicBezTo>
                  <a:cubicBezTo>
                    <a:pt x="37" y="0"/>
                    <a:pt x="16" y="14"/>
                    <a:pt x="15" y="15"/>
                  </a:cubicBezTo>
                  <a:cubicBezTo>
                    <a:pt x="14" y="16"/>
                    <a:pt x="13" y="16"/>
                    <a:pt x="12" y="15"/>
                  </a:cubicBezTo>
                  <a:cubicBezTo>
                    <a:pt x="11" y="14"/>
                    <a:pt x="5" y="3"/>
                    <a:pt x="5" y="3"/>
                  </a:cubicBezTo>
                  <a:cubicBezTo>
                    <a:pt x="5" y="3"/>
                    <a:pt x="3" y="10"/>
                    <a:pt x="4" y="11"/>
                  </a:cubicBezTo>
                  <a:cubicBezTo>
                    <a:pt x="4" y="13"/>
                    <a:pt x="0" y="49"/>
                    <a:pt x="1" y="59"/>
                  </a:cubicBezTo>
                  <a:close/>
                </a:path>
              </a:pathLst>
            </a:custGeom>
            <a:solidFill>
              <a:srgbClr val="FFFFFF"/>
            </a:solidFill>
            <a:ln w="9525">
              <a:noFill/>
              <a:round/>
            </a:ln>
          </p:spPr>
          <p:txBody>
            <a:bodyPr/>
            <a:lstStyle/>
            <a:p>
              <a:endParaRPr lang="zh-TW" altLang="en-US"/>
            </a:p>
          </p:txBody>
        </p:sp>
        <p:sp>
          <p:nvSpPr>
            <p:cNvPr id="66" name="Freeform 42"/>
            <p:cNvSpPr/>
            <p:nvPr/>
          </p:nvSpPr>
          <p:spPr bwMode="auto">
            <a:xfrm flipH="1">
              <a:off x="10144389" y="4325717"/>
              <a:ext cx="66141" cy="183195"/>
            </a:xfrm>
            <a:custGeom>
              <a:avLst/>
              <a:gdLst>
                <a:gd name="T0" fmla="*/ 0 w 17"/>
                <a:gd name="T1" fmla="*/ 2147483647 h 47"/>
                <a:gd name="T2" fmla="*/ 2147483647 w 17"/>
                <a:gd name="T3" fmla="*/ 2147483647 h 47"/>
                <a:gd name="T4" fmla="*/ 2147483647 w 17"/>
                <a:gd name="T5" fmla="*/ 1183728112 h 47"/>
                <a:gd name="T6" fmla="*/ 2147483647 w 17"/>
                <a:gd name="T7" fmla="*/ 507312048 h 47"/>
                <a:gd name="T8" fmla="*/ 1684852866 w 17"/>
                <a:gd name="T9" fmla="*/ 845520080 h 47"/>
                <a:gd name="T10" fmla="*/ 168482691 w 17"/>
                <a:gd name="T11" fmla="*/ 2147483647 h 47"/>
                <a:gd name="T12" fmla="*/ 0 w 17"/>
                <a:gd name="T13" fmla="*/ 2147483647 h 47"/>
                <a:gd name="T14" fmla="*/ 0 60000 65536"/>
                <a:gd name="T15" fmla="*/ 0 60000 65536"/>
                <a:gd name="T16" fmla="*/ 0 60000 65536"/>
                <a:gd name="T17" fmla="*/ 0 60000 65536"/>
                <a:gd name="T18" fmla="*/ 0 60000 65536"/>
                <a:gd name="T19" fmla="*/ 0 60000 65536"/>
                <a:gd name="T20" fmla="*/ 0 60000 65536"/>
                <a:gd name="T21" fmla="*/ 0 w 17"/>
                <a:gd name="T22" fmla="*/ 0 h 47"/>
                <a:gd name="T23" fmla="*/ 17 w 17"/>
                <a:gd name="T24" fmla="*/ 47 h 4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7" h="47">
                  <a:moveTo>
                    <a:pt x="0" y="47"/>
                  </a:moveTo>
                  <a:cubicBezTo>
                    <a:pt x="0" y="47"/>
                    <a:pt x="14" y="25"/>
                    <a:pt x="13" y="14"/>
                  </a:cubicBezTo>
                  <a:cubicBezTo>
                    <a:pt x="13" y="9"/>
                    <a:pt x="14" y="7"/>
                    <a:pt x="14" y="7"/>
                  </a:cubicBezTo>
                  <a:cubicBezTo>
                    <a:pt x="14" y="7"/>
                    <a:pt x="17" y="4"/>
                    <a:pt x="16" y="3"/>
                  </a:cubicBezTo>
                  <a:cubicBezTo>
                    <a:pt x="15" y="1"/>
                    <a:pt x="12" y="0"/>
                    <a:pt x="10" y="5"/>
                  </a:cubicBezTo>
                  <a:cubicBezTo>
                    <a:pt x="11" y="8"/>
                    <a:pt x="1" y="15"/>
                    <a:pt x="1" y="26"/>
                  </a:cubicBezTo>
                  <a:lnTo>
                    <a:pt x="0" y="47"/>
                  </a:lnTo>
                  <a:close/>
                </a:path>
              </a:pathLst>
            </a:custGeom>
            <a:solidFill>
              <a:schemeClr val="bg1">
                <a:lumMod val="75000"/>
              </a:schemeClr>
            </a:solidFill>
            <a:ln w="9525">
              <a:noFill/>
              <a:round/>
            </a:ln>
          </p:spPr>
          <p:txBody>
            <a:bodyPr/>
            <a:lstStyle/>
            <a:p>
              <a:pPr>
                <a:defRPr/>
              </a:pPr>
              <a:endParaRPr lang="zh-TW" altLang="en-US"/>
            </a:p>
          </p:txBody>
        </p:sp>
        <p:sp>
          <p:nvSpPr>
            <p:cNvPr id="67" name="Freeform 43"/>
            <p:cNvSpPr/>
            <p:nvPr/>
          </p:nvSpPr>
          <p:spPr bwMode="auto">
            <a:xfrm flipH="1">
              <a:off x="10116716" y="4329524"/>
              <a:ext cx="31405" cy="27122"/>
            </a:xfrm>
            <a:custGeom>
              <a:avLst/>
              <a:gdLst>
                <a:gd name="T0" fmla="*/ 0 w 66"/>
                <a:gd name="T1" fmla="*/ 2147483647 h 57"/>
                <a:gd name="T2" fmla="*/ 0 w 66"/>
                <a:gd name="T3" fmla="*/ 0 h 57"/>
                <a:gd name="T4" fmla="*/ 2147483647 w 66"/>
                <a:gd name="T5" fmla="*/ 2147483647 h 57"/>
                <a:gd name="T6" fmla="*/ 2147483647 w 66"/>
                <a:gd name="T7" fmla="*/ 2147483647 h 57"/>
                <a:gd name="T8" fmla="*/ 0 w 66"/>
                <a:gd name="T9" fmla="*/ 2147483647 h 57"/>
                <a:gd name="T10" fmla="*/ 0 60000 65536"/>
                <a:gd name="T11" fmla="*/ 0 60000 65536"/>
                <a:gd name="T12" fmla="*/ 0 60000 65536"/>
                <a:gd name="T13" fmla="*/ 0 60000 65536"/>
                <a:gd name="T14" fmla="*/ 0 60000 65536"/>
                <a:gd name="T15" fmla="*/ 0 w 66"/>
                <a:gd name="T16" fmla="*/ 0 h 57"/>
                <a:gd name="T17" fmla="*/ 66 w 66"/>
                <a:gd name="T18" fmla="*/ 57 h 57"/>
              </a:gdLst>
              <a:ahLst/>
              <a:cxnLst>
                <a:cxn ang="T10">
                  <a:pos x="T0" y="T1"/>
                </a:cxn>
                <a:cxn ang="T11">
                  <a:pos x="T2" y="T3"/>
                </a:cxn>
                <a:cxn ang="T12">
                  <a:pos x="T4" y="T5"/>
                </a:cxn>
                <a:cxn ang="T13">
                  <a:pos x="T6" y="T7"/>
                </a:cxn>
                <a:cxn ang="T14">
                  <a:pos x="T8" y="T9"/>
                </a:cxn>
              </a:cxnLst>
              <a:rect l="T15" t="T16" r="T17" b="T18"/>
              <a:pathLst>
                <a:path w="66" h="57">
                  <a:moveTo>
                    <a:pt x="0" y="8"/>
                  </a:moveTo>
                  <a:lnTo>
                    <a:pt x="0" y="0"/>
                  </a:lnTo>
                  <a:lnTo>
                    <a:pt x="66" y="57"/>
                  </a:lnTo>
                  <a:lnTo>
                    <a:pt x="0" y="8"/>
                  </a:lnTo>
                  <a:close/>
                </a:path>
              </a:pathLst>
            </a:custGeom>
            <a:solidFill>
              <a:srgbClr val="000000"/>
            </a:solidFill>
            <a:ln w="9525">
              <a:noFill/>
              <a:round/>
            </a:ln>
          </p:spPr>
          <p:txBody>
            <a:bodyPr/>
            <a:lstStyle/>
            <a:p>
              <a:endParaRPr lang="zh-TW" altLang="en-US"/>
            </a:p>
          </p:txBody>
        </p:sp>
        <p:sp>
          <p:nvSpPr>
            <p:cNvPr id="68" name="Freeform 44"/>
            <p:cNvSpPr/>
            <p:nvPr/>
          </p:nvSpPr>
          <p:spPr bwMode="auto">
            <a:xfrm flipH="1">
              <a:off x="10163825" y="4329524"/>
              <a:ext cx="35212" cy="27122"/>
            </a:xfrm>
            <a:custGeom>
              <a:avLst/>
              <a:gdLst>
                <a:gd name="T0" fmla="*/ 0 w 74"/>
                <a:gd name="T1" fmla="*/ 2147483647 h 57"/>
                <a:gd name="T2" fmla="*/ 2147483647 w 74"/>
                <a:gd name="T3" fmla="*/ 0 h 57"/>
                <a:gd name="T4" fmla="*/ 2147483647 w 74"/>
                <a:gd name="T5" fmla="*/ 0 h 57"/>
                <a:gd name="T6" fmla="*/ 0 w 74"/>
                <a:gd name="T7" fmla="*/ 2147483647 h 57"/>
                <a:gd name="T8" fmla="*/ 0 w 74"/>
                <a:gd name="T9" fmla="*/ 2147483647 h 57"/>
                <a:gd name="T10" fmla="*/ 0 60000 65536"/>
                <a:gd name="T11" fmla="*/ 0 60000 65536"/>
                <a:gd name="T12" fmla="*/ 0 60000 65536"/>
                <a:gd name="T13" fmla="*/ 0 60000 65536"/>
                <a:gd name="T14" fmla="*/ 0 60000 65536"/>
                <a:gd name="T15" fmla="*/ 0 w 74"/>
                <a:gd name="T16" fmla="*/ 0 h 57"/>
                <a:gd name="T17" fmla="*/ 74 w 74"/>
                <a:gd name="T18" fmla="*/ 57 h 57"/>
              </a:gdLst>
              <a:ahLst/>
              <a:cxnLst>
                <a:cxn ang="T10">
                  <a:pos x="T0" y="T1"/>
                </a:cxn>
                <a:cxn ang="T11">
                  <a:pos x="T2" y="T3"/>
                </a:cxn>
                <a:cxn ang="T12">
                  <a:pos x="T4" y="T5"/>
                </a:cxn>
                <a:cxn ang="T13">
                  <a:pos x="T6" y="T7"/>
                </a:cxn>
                <a:cxn ang="T14">
                  <a:pos x="T8" y="T9"/>
                </a:cxn>
              </a:cxnLst>
              <a:rect l="T15" t="T16" r="T17" b="T18"/>
              <a:pathLst>
                <a:path w="74" h="57">
                  <a:moveTo>
                    <a:pt x="0" y="57"/>
                  </a:moveTo>
                  <a:lnTo>
                    <a:pt x="66" y="0"/>
                  </a:lnTo>
                  <a:lnTo>
                    <a:pt x="74" y="0"/>
                  </a:lnTo>
                  <a:lnTo>
                    <a:pt x="0" y="57"/>
                  </a:lnTo>
                  <a:close/>
                </a:path>
              </a:pathLst>
            </a:custGeom>
            <a:solidFill>
              <a:srgbClr val="000000"/>
            </a:solidFill>
            <a:ln w="9525">
              <a:noFill/>
              <a:round/>
            </a:ln>
          </p:spPr>
          <p:txBody>
            <a:bodyPr/>
            <a:lstStyle/>
            <a:p>
              <a:endParaRPr lang="zh-TW" altLang="en-US"/>
            </a:p>
          </p:txBody>
        </p:sp>
        <p:sp>
          <p:nvSpPr>
            <p:cNvPr id="69" name="Freeform 40"/>
            <p:cNvSpPr/>
            <p:nvPr/>
          </p:nvSpPr>
          <p:spPr bwMode="auto">
            <a:xfrm flipH="1">
              <a:off x="8972044" y="3918419"/>
              <a:ext cx="589925" cy="578714"/>
            </a:xfrm>
            <a:custGeom>
              <a:avLst/>
              <a:gdLst/>
              <a:ahLst/>
              <a:cxnLst/>
              <a:rect l="l" t="t" r="r" b="b"/>
              <a:pathLst>
                <a:path w="1547910" h="1518490">
                  <a:moveTo>
                    <a:pt x="735325" y="0"/>
                  </a:moveTo>
                  <a:cubicBezTo>
                    <a:pt x="1125922" y="0"/>
                    <a:pt x="1099882" y="195344"/>
                    <a:pt x="1099882" y="273482"/>
                  </a:cubicBezTo>
                  <a:cubicBezTo>
                    <a:pt x="1099882" y="338596"/>
                    <a:pt x="1047802" y="533941"/>
                    <a:pt x="1034783" y="612078"/>
                  </a:cubicBezTo>
                  <a:cubicBezTo>
                    <a:pt x="1008743" y="677193"/>
                    <a:pt x="995723" y="755331"/>
                    <a:pt x="1021763" y="794399"/>
                  </a:cubicBezTo>
                  <a:cubicBezTo>
                    <a:pt x="1034783" y="820445"/>
                    <a:pt x="1073842" y="872537"/>
                    <a:pt x="1243100" y="963698"/>
                  </a:cubicBezTo>
                  <a:cubicBezTo>
                    <a:pt x="1399339" y="1054858"/>
                    <a:pt x="1581617" y="1067881"/>
                    <a:pt x="1542557" y="1289271"/>
                  </a:cubicBezTo>
                  <a:cubicBezTo>
                    <a:pt x="1520081" y="1379197"/>
                    <a:pt x="1500030" y="1452144"/>
                    <a:pt x="1480009" y="1518490"/>
                  </a:cubicBezTo>
                  <a:lnTo>
                    <a:pt x="0" y="1518490"/>
                  </a:lnTo>
                  <a:cubicBezTo>
                    <a:pt x="15993" y="1434519"/>
                    <a:pt x="15303" y="1372240"/>
                    <a:pt x="45272" y="1302294"/>
                  </a:cubicBezTo>
                  <a:cubicBezTo>
                    <a:pt x="71312" y="1211134"/>
                    <a:pt x="97352" y="1119973"/>
                    <a:pt x="279630" y="1041835"/>
                  </a:cubicBezTo>
                  <a:cubicBezTo>
                    <a:pt x="461908" y="963698"/>
                    <a:pt x="579087" y="911606"/>
                    <a:pt x="579087" y="911606"/>
                  </a:cubicBezTo>
                  <a:cubicBezTo>
                    <a:pt x="579087" y="911528"/>
                    <a:pt x="579093" y="820440"/>
                    <a:pt x="592107" y="807422"/>
                  </a:cubicBezTo>
                  <a:cubicBezTo>
                    <a:pt x="605127" y="807422"/>
                    <a:pt x="631166" y="768354"/>
                    <a:pt x="605127" y="729285"/>
                  </a:cubicBezTo>
                  <a:cubicBezTo>
                    <a:pt x="592107" y="677193"/>
                    <a:pt x="566067" y="625101"/>
                    <a:pt x="566067" y="599055"/>
                  </a:cubicBezTo>
                  <a:cubicBezTo>
                    <a:pt x="566067" y="573009"/>
                    <a:pt x="344729" y="0"/>
                    <a:pt x="735325" y="0"/>
                  </a:cubicBezTo>
                  <a:close/>
                </a:path>
              </a:pathLst>
            </a:custGeom>
            <a:solidFill>
              <a:schemeClr val="bg1">
                <a:lumMod val="75000"/>
              </a:schemeClr>
            </a:solidFill>
            <a:ln w="9525">
              <a:noFill/>
              <a:round/>
            </a:ln>
          </p:spPr>
          <p:txBody>
            <a:bodyPr/>
            <a:lstStyle/>
            <a:p>
              <a:endParaRPr lang="zh-TW" altLang="en-US"/>
            </a:p>
          </p:txBody>
        </p:sp>
        <p:sp>
          <p:nvSpPr>
            <p:cNvPr id="70" name="Freeform 41"/>
            <p:cNvSpPr/>
            <p:nvPr/>
          </p:nvSpPr>
          <p:spPr bwMode="auto">
            <a:xfrm flipH="1">
              <a:off x="9170856" y="4211245"/>
              <a:ext cx="198445" cy="292827"/>
            </a:xfrm>
            <a:custGeom>
              <a:avLst/>
              <a:gdLst>
                <a:gd name="T0" fmla="*/ 2147483647 w 40"/>
                <a:gd name="T1" fmla="*/ 2147483647 h 59"/>
                <a:gd name="T2" fmla="*/ 2147483647 w 40"/>
                <a:gd name="T3" fmla="*/ 2147483647 h 59"/>
                <a:gd name="T4" fmla="*/ 2147483647 w 40"/>
                <a:gd name="T5" fmla="*/ 0 h 59"/>
                <a:gd name="T6" fmla="*/ 2147483647 w 40"/>
                <a:gd name="T7" fmla="*/ 2147483647 h 59"/>
                <a:gd name="T8" fmla="*/ 2147483647 w 40"/>
                <a:gd name="T9" fmla="*/ 2147483647 h 59"/>
                <a:gd name="T10" fmla="*/ 2147483647 w 40"/>
                <a:gd name="T11" fmla="*/ 2147483647 h 59"/>
                <a:gd name="T12" fmla="*/ 2147483647 w 40"/>
                <a:gd name="T13" fmla="*/ 2147483647 h 59"/>
                <a:gd name="T14" fmla="*/ 2147483647 w 40"/>
                <a:gd name="T15" fmla="*/ 2147483647 h 59"/>
                <a:gd name="T16" fmla="*/ 0 60000 65536"/>
                <a:gd name="T17" fmla="*/ 0 60000 65536"/>
                <a:gd name="T18" fmla="*/ 0 60000 65536"/>
                <a:gd name="T19" fmla="*/ 0 60000 65536"/>
                <a:gd name="T20" fmla="*/ 0 60000 65536"/>
                <a:gd name="T21" fmla="*/ 0 60000 65536"/>
                <a:gd name="T22" fmla="*/ 0 60000 65536"/>
                <a:gd name="T23" fmla="*/ 0 60000 65536"/>
                <a:gd name="T24" fmla="*/ 0 w 40"/>
                <a:gd name="T25" fmla="*/ 0 h 59"/>
                <a:gd name="T26" fmla="*/ 40 w 40"/>
                <a:gd name="T27" fmla="*/ 59 h 5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0" h="59">
                  <a:moveTo>
                    <a:pt x="1" y="59"/>
                  </a:moveTo>
                  <a:cubicBezTo>
                    <a:pt x="1" y="59"/>
                    <a:pt x="19" y="21"/>
                    <a:pt x="40" y="4"/>
                  </a:cubicBezTo>
                  <a:cubicBezTo>
                    <a:pt x="40" y="4"/>
                    <a:pt x="37" y="2"/>
                    <a:pt x="37" y="0"/>
                  </a:cubicBezTo>
                  <a:cubicBezTo>
                    <a:pt x="37" y="0"/>
                    <a:pt x="16" y="14"/>
                    <a:pt x="15" y="15"/>
                  </a:cubicBezTo>
                  <a:cubicBezTo>
                    <a:pt x="14" y="16"/>
                    <a:pt x="13" y="16"/>
                    <a:pt x="12" y="15"/>
                  </a:cubicBezTo>
                  <a:cubicBezTo>
                    <a:pt x="11" y="14"/>
                    <a:pt x="5" y="3"/>
                    <a:pt x="5" y="3"/>
                  </a:cubicBezTo>
                  <a:cubicBezTo>
                    <a:pt x="5" y="3"/>
                    <a:pt x="3" y="10"/>
                    <a:pt x="4" y="11"/>
                  </a:cubicBezTo>
                  <a:cubicBezTo>
                    <a:pt x="4" y="13"/>
                    <a:pt x="0" y="49"/>
                    <a:pt x="1" y="59"/>
                  </a:cubicBezTo>
                  <a:close/>
                </a:path>
              </a:pathLst>
            </a:custGeom>
            <a:solidFill>
              <a:srgbClr val="FFFFFF"/>
            </a:solidFill>
            <a:ln w="9525">
              <a:noFill/>
              <a:round/>
            </a:ln>
          </p:spPr>
          <p:txBody>
            <a:bodyPr/>
            <a:lstStyle/>
            <a:p>
              <a:endParaRPr lang="zh-TW" altLang="en-US"/>
            </a:p>
          </p:txBody>
        </p:sp>
        <p:sp>
          <p:nvSpPr>
            <p:cNvPr id="71" name="Freeform 42"/>
            <p:cNvSpPr/>
            <p:nvPr/>
          </p:nvSpPr>
          <p:spPr bwMode="auto">
            <a:xfrm flipH="1">
              <a:off x="9285301" y="4275983"/>
              <a:ext cx="84097" cy="232930"/>
            </a:xfrm>
            <a:custGeom>
              <a:avLst/>
              <a:gdLst>
                <a:gd name="T0" fmla="*/ 0 w 17"/>
                <a:gd name="T1" fmla="*/ 2147483647 h 47"/>
                <a:gd name="T2" fmla="*/ 2147483647 w 17"/>
                <a:gd name="T3" fmla="*/ 2147483647 h 47"/>
                <a:gd name="T4" fmla="*/ 2147483647 w 17"/>
                <a:gd name="T5" fmla="*/ 1183728112 h 47"/>
                <a:gd name="T6" fmla="*/ 2147483647 w 17"/>
                <a:gd name="T7" fmla="*/ 507312048 h 47"/>
                <a:gd name="T8" fmla="*/ 1684852866 w 17"/>
                <a:gd name="T9" fmla="*/ 845520080 h 47"/>
                <a:gd name="T10" fmla="*/ 168482691 w 17"/>
                <a:gd name="T11" fmla="*/ 2147483647 h 47"/>
                <a:gd name="T12" fmla="*/ 0 w 17"/>
                <a:gd name="T13" fmla="*/ 2147483647 h 47"/>
                <a:gd name="T14" fmla="*/ 0 60000 65536"/>
                <a:gd name="T15" fmla="*/ 0 60000 65536"/>
                <a:gd name="T16" fmla="*/ 0 60000 65536"/>
                <a:gd name="T17" fmla="*/ 0 60000 65536"/>
                <a:gd name="T18" fmla="*/ 0 60000 65536"/>
                <a:gd name="T19" fmla="*/ 0 60000 65536"/>
                <a:gd name="T20" fmla="*/ 0 60000 65536"/>
                <a:gd name="T21" fmla="*/ 0 w 17"/>
                <a:gd name="T22" fmla="*/ 0 h 47"/>
                <a:gd name="T23" fmla="*/ 17 w 17"/>
                <a:gd name="T24" fmla="*/ 47 h 4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7" h="47">
                  <a:moveTo>
                    <a:pt x="0" y="47"/>
                  </a:moveTo>
                  <a:cubicBezTo>
                    <a:pt x="0" y="47"/>
                    <a:pt x="14" y="25"/>
                    <a:pt x="13" y="14"/>
                  </a:cubicBezTo>
                  <a:cubicBezTo>
                    <a:pt x="13" y="9"/>
                    <a:pt x="14" y="7"/>
                    <a:pt x="14" y="7"/>
                  </a:cubicBezTo>
                  <a:cubicBezTo>
                    <a:pt x="14" y="7"/>
                    <a:pt x="17" y="4"/>
                    <a:pt x="16" y="3"/>
                  </a:cubicBezTo>
                  <a:cubicBezTo>
                    <a:pt x="15" y="1"/>
                    <a:pt x="12" y="0"/>
                    <a:pt x="10" y="5"/>
                  </a:cubicBezTo>
                  <a:cubicBezTo>
                    <a:pt x="11" y="8"/>
                    <a:pt x="1" y="15"/>
                    <a:pt x="1" y="26"/>
                  </a:cubicBezTo>
                  <a:lnTo>
                    <a:pt x="0" y="47"/>
                  </a:lnTo>
                  <a:close/>
                </a:path>
              </a:pathLst>
            </a:custGeom>
            <a:solidFill>
              <a:schemeClr val="bg1">
                <a:lumMod val="75000"/>
              </a:schemeClr>
            </a:solidFill>
            <a:ln w="9525">
              <a:noFill/>
              <a:round/>
            </a:ln>
          </p:spPr>
          <p:txBody>
            <a:bodyPr/>
            <a:lstStyle/>
            <a:p>
              <a:pPr>
                <a:defRPr/>
              </a:pPr>
              <a:endParaRPr lang="zh-TW" altLang="en-US"/>
            </a:p>
          </p:txBody>
        </p:sp>
        <p:sp>
          <p:nvSpPr>
            <p:cNvPr id="72" name="Freeform 43"/>
            <p:cNvSpPr/>
            <p:nvPr/>
          </p:nvSpPr>
          <p:spPr bwMode="auto">
            <a:xfrm flipH="1">
              <a:off x="9250114" y="4280824"/>
              <a:ext cx="39931" cy="34486"/>
            </a:xfrm>
            <a:custGeom>
              <a:avLst/>
              <a:gdLst>
                <a:gd name="T0" fmla="*/ 0 w 66"/>
                <a:gd name="T1" fmla="*/ 2147483647 h 57"/>
                <a:gd name="T2" fmla="*/ 0 w 66"/>
                <a:gd name="T3" fmla="*/ 0 h 57"/>
                <a:gd name="T4" fmla="*/ 2147483647 w 66"/>
                <a:gd name="T5" fmla="*/ 2147483647 h 57"/>
                <a:gd name="T6" fmla="*/ 2147483647 w 66"/>
                <a:gd name="T7" fmla="*/ 2147483647 h 57"/>
                <a:gd name="T8" fmla="*/ 0 w 66"/>
                <a:gd name="T9" fmla="*/ 2147483647 h 57"/>
                <a:gd name="T10" fmla="*/ 0 60000 65536"/>
                <a:gd name="T11" fmla="*/ 0 60000 65536"/>
                <a:gd name="T12" fmla="*/ 0 60000 65536"/>
                <a:gd name="T13" fmla="*/ 0 60000 65536"/>
                <a:gd name="T14" fmla="*/ 0 60000 65536"/>
                <a:gd name="T15" fmla="*/ 0 w 66"/>
                <a:gd name="T16" fmla="*/ 0 h 57"/>
                <a:gd name="T17" fmla="*/ 66 w 66"/>
                <a:gd name="T18" fmla="*/ 57 h 57"/>
              </a:gdLst>
              <a:ahLst/>
              <a:cxnLst>
                <a:cxn ang="T10">
                  <a:pos x="T0" y="T1"/>
                </a:cxn>
                <a:cxn ang="T11">
                  <a:pos x="T2" y="T3"/>
                </a:cxn>
                <a:cxn ang="T12">
                  <a:pos x="T4" y="T5"/>
                </a:cxn>
                <a:cxn ang="T13">
                  <a:pos x="T6" y="T7"/>
                </a:cxn>
                <a:cxn ang="T14">
                  <a:pos x="T8" y="T9"/>
                </a:cxn>
              </a:cxnLst>
              <a:rect l="T15" t="T16" r="T17" b="T18"/>
              <a:pathLst>
                <a:path w="66" h="57">
                  <a:moveTo>
                    <a:pt x="0" y="8"/>
                  </a:moveTo>
                  <a:lnTo>
                    <a:pt x="0" y="0"/>
                  </a:lnTo>
                  <a:lnTo>
                    <a:pt x="66" y="57"/>
                  </a:lnTo>
                  <a:lnTo>
                    <a:pt x="0" y="8"/>
                  </a:lnTo>
                  <a:close/>
                </a:path>
              </a:pathLst>
            </a:custGeom>
            <a:solidFill>
              <a:srgbClr val="000000"/>
            </a:solidFill>
            <a:ln w="9525">
              <a:noFill/>
              <a:round/>
            </a:ln>
          </p:spPr>
          <p:txBody>
            <a:bodyPr/>
            <a:lstStyle/>
            <a:p>
              <a:endParaRPr lang="zh-TW" altLang="en-US"/>
            </a:p>
          </p:txBody>
        </p:sp>
        <p:sp>
          <p:nvSpPr>
            <p:cNvPr id="73" name="Freeform 44"/>
            <p:cNvSpPr/>
            <p:nvPr/>
          </p:nvSpPr>
          <p:spPr bwMode="auto">
            <a:xfrm flipH="1">
              <a:off x="9310010" y="4280824"/>
              <a:ext cx="44771" cy="34486"/>
            </a:xfrm>
            <a:custGeom>
              <a:avLst/>
              <a:gdLst>
                <a:gd name="T0" fmla="*/ 0 w 74"/>
                <a:gd name="T1" fmla="*/ 2147483647 h 57"/>
                <a:gd name="T2" fmla="*/ 2147483647 w 74"/>
                <a:gd name="T3" fmla="*/ 0 h 57"/>
                <a:gd name="T4" fmla="*/ 2147483647 w 74"/>
                <a:gd name="T5" fmla="*/ 0 h 57"/>
                <a:gd name="T6" fmla="*/ 0 w 74"/>
                <a:gd name="T7" fmla="*/ 2147483647 h 57"/>
                <a:gd name="T8" fmla="*/ 0 w 74"/>
                <a:gd name="T9" fmla="*/ 2147483647 h 57"/>
                <a:gd name="T10" fmla="*/ 0 60000 65536"/>
                <a:gd name="T11" fmla="*/ 0 60000 65536"/>
                <a:gd name="T12" fmla="*/ 0 60000 65536"/>
                <a:gd name="T13" fmla="*/ 0 60000 65536"/>
                <a:gd name="T14" fmla="*/ 0 60000 65536"/>
                <a:gd name="T15" fmla="*/ 0 w 74"/>
                <a:gd name="T16" fmla="*/ 0 h 57"/>
                <a:gd name="T17" fmla="*/ 74 w 74"/>
                <a:gd name="T18" fmla="*/ 57 h 57"/>
              </a:gdLst>
              <a:ahLst/>
              <a:cxnLst>
                <a:cxn ang="T10">
                  <a:pos x="T0" y="T1"/>
                </a:cxn>
                <a:cxn ang="T11">
                  <a:pos x="T2" y="T3"/>
                </a:cxn>
                <a:cxn ang="T12">
                  <a:pos x="T4" y="T5"/>
                </a:cxn>
                <a:cxn ang="T13">
                  <a:pos x="T6" y="T7"/>
                </a:cxn>
                <a:cxn ang="T14">
                  <a:pos x="T8" y="T9"/>
                </a:cxn>
              </a:cxnLst>
              <a:rect l="T15" t="T16" r="T17" b="T18"/>
              <a:pathLst>
                <a:path w="74" h="57">
                  <a:moveTo>
                    <a:pt x="0" y="57"/>
                  </a:moveTo>
                  <a:lnTo>
                    <a:pt x="66" y="0"/>
                  </a:lnTo>
                  <a:lnTo>
                    <a:pt x="74" y="0"/>
                  </a:lnTo>
                  <a:lnTo>
                    <a:pt x="0" y="57"/>
                  </a:lnTo>
                  <a:close/>
                </a:path>
              </a:pathLst>
            </a:custGeom>
            <a:solidFill>
              <a:srgbClr val="000000"/>
            </a:solidFill>
            <a:ln w="9525">
              <a:noFill/>
              <a:round/>
            </a:ln>
          </p:spPr>
          <p:txBody>
            <a:bodyPr/>
            <a:lstStyle/>
            <a:p>
              <a:endParaRPr lang="zh-TW" altLang="en-US"/>
            </a:p>
          </p:txBody>
        </p:sp>
        <p:sp>
          <p:nvSpPr>
            <p:cNvPr id="74" name="Freeform 40"/>
            <p:cNvSpPr/>
            <p:nvPr/>
          </p:nvSpPr>
          <p:spPr bwMode="auto">
            <a:xfrm flipH="1">
              <a:off x="9335361" y="3835866"/>
              <a:ext cx="672399" cy="659621"/>
            </a:xfrm>
            <a:custGeom>
              <a:avLst/>
              <a:gdLst/>
              <a:ahLst/>
              <a:cxnLst/>
              <a:rect l="l" t="t" r="r" b="b"/>
              <a:pathLst>
                <a:path w="1547910" h="1518490">
                  <a:moveTo>
                    <a:pt x="735325" y="0"/>
                  </a:moveTo>
                  <a:cubicBezTo>
                    <a:pt x="1125922" y="0"/>
                    <a:pt x="1099882" y="195344"/>
                    <a:pt x="1099882" y="273482"/>
                  </a:cubicBezTo>
                  <a:cubicBezTo>
                    <a:pt x="1099882" y="338596"/>
                    <a:pt x="1047802" y="533941"/>
                    <a:pt x="1034783" y="612078"/>
                  </a:cubicBezTo>
                  <a:cubicBezTo>
                    <a:pt x="1008743" y="677193"/>
                    <a:pt x="995723" y="755331"/>
                    <a:pt x="1021763" y="794399"/>
                  </a:cubicBezTo>
                  <a:cubicBezTo>
                    <a:pt x="1034783" y="820445"/>
                    <a:pt x="1073842" y="872537"/>
                    <a:pt x="1243100" y="963698"/>
                  </a:cubicBezTo>
                  <a:cubicBezTo>
                    <a:pt x="1399339" y="1054858"/>
                    <a:pt x="1581617" y="1067881"/>
                    <a:pt x="1542557" y="1289271"/>
                  </a:cubicBezTo>
                  <a:cubicBezTo>
                    <a:pt x="1520081" y="1379197"/>
                    <a:pt x="1500030" y="1452144"/>
                    <a:pt x="1480009" y="1518490"/>
                  </a:cubicBezTo>
                  <a:lnTo>
                    <a:pt x="0" y="1518490"/>
                  </a:lnTo>
                  <a:cubicBezTo>
                    <a:pt x="15993" y="1434519"/>
                    <a:pt x="15303" y="1372240"/>
                    <a:pt x="45272" y="1302294"/>
                  </a:cubicBezTo>
                  <a:cubicBezTo>
                    <a:pt x="71312" y="1211134"/>
                    <a:pt x="97352" y="1119973"/>
                    <a:pt x="279630" y="1041835"/>
                  </a:cubicBezTo>
                  <a:cubicBezTo>
                    <a:pt x="461908" y="963698"/>
                    <a:pt x="579087" y="911606"/>
                    <a:pt x="579087" y="911606"/>
                  </a:cubicBezTo>
                  <a:cubicBezTo>
                    <a:pt x="579087" y="911528"/>
                    <a:pt x="579093" y="820440"/>
                    <a:pt x="592107" y="807422"/>
                  </a:cubicBezTo>
                  <a:cubicBezTo>
                    <a:pt x="605127" y="807422"/>
                    <a:pt x="631166" y="768354"/>
                    <a:pt x="605127" y="729285"/>
                  </a:cubicBezTo>
                  <a:cubicBezTo>
                    <a:pt x="592107" y="677193"/>
                    <a:pt x="566067" y="625101"/>
                    <a:pt x="566067" y="599055"/>
                  </a:cubicBezTo>
                  <a:cubicBezTo>
                    <a:pt x="566067" y="573009"/>
                    <a:pt x="344729" y="0"/>
                    <a:pt x="735325" y="0"/>
                  </a:cubicBezTo>
                  <a:close/>
                </a:path>
              </a:pathLst>
            </a:custGeom>
            <a:solidFill>
              <a:schemeClr val="bg1">
                <a:lumMod val="65000"/>
              </a:schemeClr>
            </a:solidFill>
            <a:ln w="9525">
              <a:noFill/>
              <a:round/>
            </a:ln>
          </p:spPr>
          <p:txBody>
            <a:bodyPr/>
            <a:lstStyle/>
            <a:p>
              <a:endParaRPr lang="zh-TW" altLang="en-US"/>
            </a:p>
          </p:txBody>
        </p:sp>
        <p:sp>
          <p:nvSpPr>
            <p:cNvPr id="75" name="Freeform 41"/>
            <p:cNvSpPr/>
            <p:nvPr/>
          </p:nvSpPr>
          <p:spPr bwMode="auto">
            <a:xfrm flipH="1">
              <a:off x="9561968" y="4169631"/>
              <a:ext cx="226188" cy="333765"/>
            </a:xfrm>
            <a:custGeom>
              <a:avLst/>
              <a:gdLst>
                <a:gd name="T0" fmla="*/ 2147483647 w 40"/>
                <a:gd name="T1" fmla="*/ 2147483647 h 59"/>
                <a:gd name="T2" fmla="*/ 2147483647 w 40"/>
                <a:gd name="T3" fmla="*/ 2147483647 h 59"/>
                <a:gd name="T4" fmla="*/ 2147483647 w 40"/>
                <a:gd name="T5" fmla="*/ 0 h 59"/>
                <a:gd name="T6" fmla="*/ 2147483647 w 40"/>
                <a:gd name="T7" fmla="*/ 2147483647 h 59"/>
                <a:gd name="T8" fmla="*/ 2147483647 w 40"/>
                <a:gd name="T9" fmla="*/ 2147483647 h 59"/>
                <a:gd name="T10" fmla="*/ 2147483647 w 40"/>
                <a:gd name="T11" fmla="*/ 2147483647 h 59"/>
                <a:gd name="T12" fmla="*/ 2147483647 w 40"/>
                <a:gd name="T13" fmla="*/ 2147483647 h 59"/>
                <a:gd name="T14" fmla="*/ 2147483647 w 40"/>
                <a:gd name="T15" fmla="*/ 2147483647 h 59"/>
                <a:gd name="T16" fmla="*/ 0 60000 65536"/>
                <a:gd name="T17" fmla="*/ 0 60000 65536"/>
                <a:gd name="T18" fmla="*/ 0 60000 65536"/>
                <a:gd name="T19" fmla="*/ 0 60000 65536"/>
                <a:gd name="T20" fmla="*/ 0 60000 65536"/>
                <a:gd name="T21" fmla="*/ 0 60000 65536"/>
                <a:gd name="T22" fmla="*/ 0 60000 65536"/>
                <a:gd name="T23" fmla="*/ 0 60000 65536"/>
                <a:gd name="T24" fmla="*/ 0 w 40"/>
                <a:gd name="T25" fmla="*/ 0 h 59"/>
                <a:gd name="T26" fmla="*/ 40 w 40"/>
                <a:gd name="T27" fmla="*/ 59 h 5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0" h="59">
                  <a:moveTo>
                    <a:pt x="1" y="59"/>
                  </a:moveTo>
                  <a:cubicBezTo>
                    <a:pt x="1" y="59"/>
                    <a:pt x="19" y="21"/>
                    <a:pt x="40" y="4"/>
                  </a:cubicBezTo>
                  <a:cubicBezTo>
                    <a:pt x="40" y="4"/>
                    <a:pt x="37" y="2"/>
                    <a:pt x="37" y="0"/>
                  </a:cubicBezTo>
                  <a:cubicBezTo>
                    <a:pt x="37" y="0"/>
                    <a:pt x="16" y="14"/>
                    <a:pt x="15" y="15"/>
                  </a:cubicBezTo>
                  <a:cubicBezTo>
                    <a:pt x="14" y="16"/>
                    <a:pt x="13" y="16"/>
                    <a:pt x="12" y="15"/>
                  </a:cubicBezTo>
                  <a:cubicBezTo>
                    <a:pt x="11" y="14"/>
                    <a:pt x="5" y="3"/>
                    <a:pt x="5" y="3"/>
                  </a:cubicBezTo>
                  <a:cubicBezTo>
                    <a:pt x="5" y="3"/>
                    <a:pt x="3" y="10"/>
                    <a:pt x="4" y="11"/>
                  </a:cubicBezTo>
                  <a:cubicBezTo>
                    <a:pt x="4" y="13"/>
                    <a:pt x="0" y="49"/>
                    <a:pt x="1" y="59"/>
                  </a:cubicBezTo>
                  <a:close/>
                </a:path>
              </a:pathLst>
            </a:custGeom>
            <a:solidFill>
              <a:srgbClr val="FFFFFF"/>
            </a:solidFill>
            <a:ln w="9525">
              <a:noFill/>
              <a:round/>
            </a:ln>
          </p:spPr>
          <p:txBody>
            <a:bodyPr/>
            <a:lstStyle/>
            <a:p>
              <a:endParaRPr lang="zh-TW" altLang="en-US"/>
            </a:p>
          </p:txBody>
        </p:sp>
        <p:sp>
          <p:nvSpPr>
            <p:cNvPr id="76" name="Freeform 42"/>
            <p:cNvSpPr/>
            <p:nvPr/>
          </p:nvSpPr>
          <p:spPr bwMode="auto">
            <a:xfrm flipH="1">
              <a:off x="9692410" y="4243419"/>
              <a:ext cx="95854" cy="265495"/>
            </a:xfrm>
            <a:custGeom>
              <a:avLst/>
              <a:gdLst>
                <a:gd name="T0" fmla="*/ 0 w 17"/>
                <a:gd name="T1" fmla="*/ 2147483647 h 47"/>
                <a:gd name="T2" fmla="*/ 2147483647 w 17"/>
                <a:gd name="T3" fmla="*/ 2147483647 h 47"/>
                <a:gd name="T4" fmla="*/ 2147483647 w 17"/>
                <a:gd name="T5" fmla="*/ 1183728112 h 47"/>
                <a:gd name="T6" fmla="*/ 2147483647 w 17"/>
                <a:gd name="T7" fmla="*/ 507312048 h 47"/>
                <a:gd name="T8" fmla="*/ 1684852866 w 17"/>
                <a:gd name="T9" fmla="*/ 845520080 h 47"/>
                <a:gd name="T10" fmla="*/ 168482691 w 17"/>
                <a:gd name="T11" fmla="*/ 2147483647 h 47"/>
                <a:gd name="T12" fmla="*/ 0 w 17"/>
                <a:gd name="T13" fmla="*/ 2147483647 h 47"/>
                <a:gd name="T14" fmla="*/ 0 60000 65536"/>
                <a:gd name="T15" fmla="*/ 0 60000 65536"/>
                <a:gd name="T16" fmla="*/ 0 60000 65536"/>
                <a:gd name="T17" fmla="*/ 0 60000 65536"/>
                <a:gd name="T18" fmla="*/ 0 60000 65536"/>
                <a:gd name="T19" fmla="*/ 0 60000 65536"/>
                <a:gd name="T20" fmla="*/ 0 60000 65536"/>
                <a:gd name="T21" fmla="*/ 0 w 17"/>
                <a:gd name="T22" fmla="*/ 0 h 47"/>
                <a:gd name="T23" fmla="*/ 17 w 17"/>
                <a:gd name="T24" fmla="*/ 47 h 4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7" h="47">
                  <a:moveTo>
                    <a:pt x="0" y="47"/>
                  </a:moveTo>
                  <a:cubicBezTo>
                    <a:pt x="0" y="47"/>
                    <a:pt x="14" y="25"/>
                    <a:pt x="13" y="14"/>
                  </a:cubicBezTo>
                  <a:cubicBezTo>
                    <a:pt x="13" y="9"/>
                    <a:pt x="14" y="7"/>
                    <a:pt x="14" y="7"/>
                  </a:cubicBezTo>
                  <a:cubicBezTo>
                    <a:pt x="14" y="7"/>
                    <a:pt x="17" y="4"/>
                    <a:pt x="16" y="3"/>
                  </a:cubicBezTo>
                  <a:cubicBezTo>
                    <a:pt x="15" y="1"/>
                    <a:pt x="12" y="0"/>
                    <a:pt x="10" y="5"/>
                  </a:cubicBezTo>
                  <a:cubicBezTo>
                    <a:pt x="11" y="8"/>
                    <a:pt x="1" y="15"/>
                    <a:pt x="1" y="26"/>
                  </a:cubicBezTo>
                  <a:lnTo>
                    <a:pt x="0" y="47"/>
                  </a:lnTo>
                  <a:close/>
                </a:path>
              </a:pathLst>
            </a:custGeom>
            <a:solidFill>
              <a:schemeClr val="bg1">
                <a:lumMod val="65000"/>
              </a:schemeClr>
            </a:solidFill>
            <a:ln w="9525">
              <a:noFill/>
              <a:round/>
            </a:ln>
          </p:spPr>
          <p:txBody>
            <a:bodyPr/>
            <a:lstStyle/>
            <a:p>
              <a:pPr>
                <a:defRPr/>
              </a:pPr>
              <a:endParaRPr lang="zh-TW" altLang="en-US"/>
            </a:p>
          </p:txBody>
        </p:sp>
        <p:sp>
          <p:nvSpPr>
            <p:cNvPr id="77" name="Freeform 43"/>
            <p:cNvSpPr/>
            <p:nvPr/>
          </p:nvSpPr>
          <p:spPr bwMode="auto">
            <a:xfrm flipH="1">
              <a:off x="9652307" y="4248935"/>
              <a:ext cx="45514" cy="39307"/>
            </a:xfrm>
            <a:custGeom>
              <a:avLst/>
              <a:gdLst>
                <a:gd name="T0" fmla="*/ 0 w 66"/>
                <a:gd name="T1" fmla="*/ 2147483647 h 57"/>
                <a:gd name="T2" fmla="*/ 0 w 66"/>
                <a:gd name="T3" fmla="*/ 0 h 57"/>
                <a:gd name="T4" fmla="*/ 2147483647 w 66"/>
                <a:gd name="T5" fmla="*/ 2147483647 h 57"/>
                <a:gd name="T6" fmla="*/ 2147483647 w 66"/>
                <a:gd name="T7" fmla="*/ 2147483647 h 57"/>
                <a:gd name="T8" fmla="*/ 0 w 66"/>
                <a:gd name="T9" fmla="*/ 2147483647 h 57"/>
                <a:gd name="T10" fmla="*/ 0 60000 65536"/>
                <a:gd name="T11" fmla="*/ 0 60000 65536"/>
                <a:gd name="T12" fmla="*/ 0 60000 65536"/>
                <a:gd name="T13" fmla="*/ 0 60000 65536"/>
                <a:gd name="T14" fmla="*/ 0 60000 65536"/>
                <a:gd name="T15" fmla="*/ 0 w 66"/>
                <a:gd name="T16" fmla="*/ 0 h 57"/>
                <a:gd name="T17" fmla="*/ 66 w 66"/>
                <a:gd name="T18" fmla="*/ 57 h 57"/>
              </a:gdLst>
              <a:ahLst/>
              <a:cxnLst>
                <a:cxn ang="T10">
                  <a:pos x="T0" y="T1"/>
                </a:cxn>
                <a:cxn ang="T11">
                  <a:pos x="T2" y="T3"/>
                </a:cxn>
                <a:cxn ang="T12">
                  <a:pos x="T4" y="T5"/>
                </a:cxn>
                <a:cxn ang="T13">
                  <a:pos x="T6" y="T7"/>
                </a:cxn>
                <a:cxn ang="T14">
                  <a:pos x="T8" y="T9"/>
                </a:cxn>
              </a:cxnLst>
              <a:rect l="T15" t="T16" r="T17" b="T18"/>
              <a:pathLst>
                <a:path w="66" h="57">
                  <a:moveTo>
                    <a:pt x="0" y="8"/>
                  </a:moveTo>
                  <a:lnTo>
                    <a:pt x="0" y="0"/>
                  </a:lnTo>
                  <a:lnTo>
                    <a:pt x="66" y="57"/>
                  </a:lnTo>
                  <a:lnTo>
                    <a:pt x="0" y="8"/>
                  </a:lnTo>
                  <a:close/>
                </a:path>
              </a:pathLst>
            </a:custGeom>
            <a:solidFill>
              <a:srgbClr val="000000"/>
            </a:solidFill>
            <a:ln w="9525">
              <a:noFill/>
              <a:round/>
            </a:ln>
          </p:spPr>
          <p:txBody>
            <a:bodyPr/>
            <a:lstStyle/>
            <a:p>
              <a:endParaRPr lang="zh-TW" altLang="en-US"/>
            </a:p>
          </p:txBody>
        </p:sp>
        <p:sp>
          <p:nvSpPr>
            <p:cNvPr id="78" name="Freeform 44"/>
            <p:cNvSpPr/>
            <p:nvPr/>
          </p:nvSpPr>
          <p:spPr bwMode="auto">
            <a:xfrm flipH="1">
              <a:off x="9720577" y="4248935"/>
              <a:ext cx="51030" cy="39307"/>
            </a:xfrm>
            <a:custGeom>
              <a:avLst/>
              <a:gdLst>
                <a:gd name="T0" fmla="*/ 0 w 74"/>
                <a:gd name="T1" fmla="*/ 2147483647 h 57"/>
                <a:gd name="T2" fmla="*/ 2147483647 w 74"/>
                <a:gd name="T3" fmla="*/ 0 h 57"/>
                <a:gd name="T4" fmla="*/ 2147483647 w 74"/>
                <a:gd name="T5" fmla="*/ 0 h 57"/>
                <a:gd name="T6" fmla="*/ 0 w 74"/>
                <a:gd name="T7" fmla="*/ 2147483647 h 57"/>
                <a:gd name="T8" fmla="*/ 0 w 74"/>
                <a:gd name="T9" fmla="*/ 2147483647 h 57"/>
                <a:gd name="T10" fmla="*/ 0 60000 65536"/>
                <a:gd name="T11" fmla="*/ 0 60000 65536"/>
                <a:gd name="T12" fmla="*/ 0 60000 65536"/>
                <a:gd name="T13" fmla="*/ 0 60000 65536"/>
                <a:gd name="T14" fmla="*/ 0 60000 65536"/>
                <a:gd name="T15" fmla="*/ 0 w 74"/>
                <a:gd name="T16" fmla="*/ 0 h 57"/>
                <a:gd name="T17" fmla="*/ 74 w 74"/>
                <a:gd name="T18" fmla="*/ 57 h 57"/>
              </a:gdLst>
              <a:ahLst/>
              <a:cxnLst>
                <a:cxn ang="T10">
                  <a:pos x="T0" y="T1"/>
                </a:cxn>
                <a:cxn ang="T11">
                  <a:pos x="T2" y="T3"/>
                </a:cxn>
                <a:cxn ang="T12">
                  <a:pos x="T4" y="T5"/>
                </a:cxn>
                <a:cxn ang="T13">
                  <a:pos x="T6" y="T7"/>
                </a:cxn>
                <a:cxn ang="T14">
                  <a:pos x="T8" y="T9"/>
                </a:cxn>
              </a:cxnLst>
              <a:rect l="T15" t="T16" r="T17" b="T18"/>
              <a:pathLst>
                <a:path w="74" h="57">
                  <a:moveTo>
                    <a:pt x="0" y="57"/>
                  </a:moveTo>
                  <a:lnTo>
                    <a:pt x="66" y="0"/>
                  </a:lnTo>
                  <a:lnTo>
                    <a:pt x="74" y="0"/>
                  </a:lnTo>
                  <a:lnTo>
                    <a:pt x="0" y="57"/>
                  </a:lnTo>
                  <a:close/>
                </a:path>
              </a:pathLst>
            </a:custGeom>
            <a:solidFill>
              <a:srgbClr val="000000"/>
            </a:solidFill>
            <a:ln w="9525">
              <a:noFill/>
              <a:round/>
            </a:ln>
          </p:spPr>
          <p:txBody>
            <a:bodyPr/>
            <a:lstStyle/>
            <a:p>
              <a:endParaRPr lang="zh-TW" altLang="en-US"/>
            </a:p>
          </p:txBody>
        </p:sp>
        <p:sp>
          <p:nvSpPr>
            <p:cNvPr id="79" name="Freeform 40"/>
            <p:cNvSpPr/>
            <p:nvPr/>
          </p:nvSpPr>
          <p:spPr bwMode="auto">
            <a:xfrm>
              <a:off x="7665605" y="3763893"/>
              <a:ext cx="758357" cy="743945"/>
            </a:xfrm>
            <a:custGeom>
              <a:avLst/>
              <a:gdLst/>
              <a:ahLst/>
              <a:cxnLst/>
              <a:rect l="l" t="t" r="r" b="b"/>
              <a:pathLst>
                <a:path w="1547910" h="1518490">
                  <a:moveTo>
                    <a:pt x="735325" y="0"/>
                  </a:moveTo>
                  <a:cubicBezTo>
                    <a:pt x="1125922" y="0"/>
                    <a:pt x="1099882" y="195344"/>
                    <a:pt x="1099882" y="273482"/>
                  </a:cubicBezTo>
                  <a:cubicBezTo>
                    <a:pt x="1099882" y="338596"/>
                    <a:pt x="1047802" y="533941"/>
                    <a:pt x="1034783" y="612078"/>
                  </a:cubicBezTo>
                  <a:cubicBezTo>
                    <a:pt x="1008743" y="677193"/>
                    <a:pt x="995723" y="755331"/>
                    <a:pt x="1021763" y="794399"/>
                  </a:cubicBezTo>
                  <a:cubicBezTo>
                    <a:pt x="1034783" y="820445"/>
                    <a:pt x="1073842" y="872537"/>
                    <a:pt x="1243100" y="963698"/>
                  </a:cubicBezTo>
                  <a:cubicBezTo>
                    <a:pt x="1399339" y="1054858"/>
                    <a:pt x="1581617" y="1067881"/>
                    <a:pt x="1542557" y="1289271"/>
                  </a:cubicBezTo>
                  <a:cubicBezTo>
                    <a:pt x="1520081" y="1379197"/>
                    <a:pt x="1500030" y="1452144"/>
                    <a:pt x="1480009" y="1518490"/>
                  </a:cubicBezTo>
                  <a:lnTo>
                    <a:pt x="0" y="1518490"/>
                  </a:lnTo>
                  <a:cubicBezTo>
                    <a:pt x="15993" y="1434519"/>
                    <a:pt x="15303" y="1372240"/>
                    <a:pt x="45272" y="1302294"/>
                  </a:cubicBezTo>
                  <a:cubicBezTo>
                    <a:pt x="71312" y="1211134"/>
                    <a:pt x="97352" y="1119973"/>
                    <a:pt x="279630" y="1041835"/>
                  </a:cubicBezTo>
                  <a:cubicBezTo>
                    <a:pt x="461908" y="963698"/>
                    <a:pt x="579087" y="911606"/>
                    <a:pt x="579087" y="911606"/>
                  </a:cubicBezTo>
                  <a:cubicBezTo>
                    <a:pt x="579087" y="911528"/>
                    <a:pt x="579093" y="820440"/>
                    <a:pt x="592107" y="807422"/>
                  </a:cubicBezTo>
                  <a:cubicBezTo>
                    <a:pt x="605127" y="807422"/>
                    <a:pt x="631166" y="768354"/>
                    <a:pt x="605127" y="729285"/>
                  </a:cubicBezTo>
                  <a:cubicBezTo>
                    <a:pt x="592107" y="677193"/>
                    <a:pt x="566067" y="625101"/>
                    <a:pt x="566067" y="599055"/>
                  </a:cubicBezTo>
                  <a:cubicBezTo>
                    <a:pt x="566067" y="573009"/>
                    <a:pt x="344729" y="0"/>
                    <a:pt x="735325" y="0"/>
                  </a:cubicBezTo>
                  <a:close/>
                </a:path>
              </a:pathLst>
            </a:custGeom>
            <a:solidFill>
              <a:schemeClr val="bg1">
                <a:lumMod val="65000"/>
              </a:schemeClr>
            </a:solidFill>
            <a:ln w="9525">
              <a:noFill/>
              <a:round/>
            </a:ln>
          </p:spPr>
          <p:txBody>
            <a:bodyPr/>
            <a:lstStyle/>
            <a:p>
              <a:endParaRPr lang="zh-TW" altLang="en-US"/>
            </a:p>
          </p:txBody>
        </p:sp>
        <p:sp>
          <p:nvSpPr>
            <p:cNvPr id="80" name="Freeform 41"/>
            <p:cNvSpPr/>
            <p:nvPr/>
          </p:nvSpPr>
          <p:spPr bwMode="auto">
            <a:xfrm>
              <a:off x="7913281" y="4126258"/>
              <a:ext cx="255103" cy="376433"/>
            </a:xfrm>
            <a:custGeom>
              <a:avLst/>
              <a:gdLst>
                <a:gd name="T0" fmla="*/ 2147483647 w 40"/>
                <a:gd name="T1" fmla="*/ 2147483647 h 59"/>
                <a:gd name="T2" fmla="*/ 2147483647 w 40"/>
                <a:gd name="T3" fmla="*/ 2147483647 h 59"/>
                <a:gd name="T4" fmla="*/ 2147483647 w 40"/>
                <a:gd name="T5" fmla="*/ 0 h 59"/>
                <a:gd name="T6" fmla="*/ 2147483647 w 40"/>
                <a:gd name="T7" fmla="*/ 2147483647 h 59"/>
                <a:gd name="T8" fmla="*/ 2147483647 w 40"/>
                <a:gd name="T9" fmla="*/ 2147483647 h 59"/>
                <a:gd name="T10" fmla="*/ 2147483647 w 40"/>
                <a:gd name="T11" fmla="*/ 2147483647 h 59"/>
                <a:gd name="T12" fmla="*/ 2147483647 w 40"/>
                <a:gd name="T13" fmla="*/ 2147483647 h 59"/>
                <a:gd name="T14" fmla="*/ 2147483647 w 40"/>
                <a:gd name="T15" fmla="*/ 2147483647 h 59"/>
                <a:gd name="T16" fmla="*/ 0 60000 65536"/>
                <a:gd name="T17" fmla="*/ 0 60000 65536"/>
                <a:gd name="T18" fmla="*/ 0 60000 65536"/>
                <a:gd name="T19" fmla="*/ 0 60000 65536"/>
                <a:gd name="T20" fmla="*/ 0 60000 65536"/>
                <a:gd name="T21" fmla="*/ 0 60000 65536"/>
                <a:gd name="T22" fmla="*/ 0 60000 65536"/>
                <a:gd name="T23" fmla="*/ 0 60000 65536"/>
                <a:gd name="T24" fmla="*/ 0 w 40"/>
                <a:gd name="T25" fmla="*/ 0 h 59"/>
                <a:gd name="T26" fmla="*/ 40 w 40"/>
                <a:gd name="T27" fmla="*/ 59 h 5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0" h="59">
                  <a:moveTo>
                    <a:pt x="1" y="59"/>
                  </a:moveTo>
                  <a:cubicBezTo>
                    <a:pt x="1" y="59"/>
                    <a:pt x="19" y="21"/>
                    <a:pt x="40" y="4"/>
                  </a:cubicBezTo>
                  <a:cubicBezTo>
                    <a:pt x="40" y="4"/>
                    <a:pt x="37" y="2"/>
                    <a:pt x="37" y="0"/>
                  </a:cubicBezTo>
                  <a:cubicBezTo>
                    <a:pt x="37" y="0"/>
                    <a:pt x="16" y="14"/>
                    <a:pt x="15" y="15"/>
                  </a:cubicBezTo>
                  <a:cubicBezTo>
                    <a:pt x="14" y="16"/>
                    <a:pt x="13" y="16"/>
                    <a:pt x="12" y="15"/>
                  </a:cubicBezTo>
                  <a:cubicBezTo>
                    <a:pt x="11" y="14"/>
                    <a:pt x="5" y="3"/>
                    <a:pt x="5" y="3"/>
                  </a:cubicBezTo>
                  <a:cubicBezTo>
                    <a:pt x="5" y="3"/>
                    <a:pt x="3" y="10"/>
                    <a:pt x="4" y="11"/>
                  </a:cubicBezTo>
                  <a:cubicBezTo>
                    <a:pt x="4" y="13"/>
                    <a:pt x="0" y="49"/>
                    <a:pt x="1" y="59"/>
                  </a:cubicBezTo>
                  <a:close/>
                </a:path>
              </a:pathLst>
            </a:custGeom>
            <a:solidFill>
              <a:srgbClr val="FFFFFF"/>
            </a:solidFill>
            <a:ln w="9525">
              <a:noFill/>
              <a:round/>
            </a:ln>
          </p:spPr>
          <p:txBody>
            <a:bodyPr/>
            <a:lstStyle/>
            <a:p>
              <a:endParaRPr lang="zh-TW" altLang="en-US"/>
            </a:p>
          </p:txBody>
        </p:sp>
        <p:sp>
          <p:nvSpPr>
            <p:cNvPr id="81" name="Freeform 42"/>
            <p:cNvSpPr/>
            <p:nvPr/>
          </p:nvSpPr>
          <p:spPr bwMode="auto">
            <a:xfrm>
              <a:off x="7913159" y="4209479"/>
              <a:ext cx="108108" cy="299435"/>
            </a:xfrm>
            <a:custGeom>
              <a:avLst/>
              <a:gdLst>
                <a:gd name="T0" fmla="*/ 0 w 17"/>
                <a:gd name="T1" fmla="*/ 2147483647 h 47"/>
                <a:gd name="T2" fmla="*/ 2147483647 w 17"/>
                <a:gd name="T3" fmla="*/ 2147483647 h 47"/>
                <a:gd name="T4" fmla="*/ 2147483647 w 17"/>
                <a:gd name="T5" fmla="*/ 1183728112 h 47"/>
                <a:gd name="T6" fmla="*/ 2147483647 w 17"/>
                <a:gd name="T7" fmla="*/ 507312048 h 47"/>
                <a:gd name="T8" fmla="*/ 1684852866 w 17"/>
                <a:gd name="T9" fmla="*/ 845520080 h 47"/>
                <a:gd name="T10" fmla="*/ 168482691 w 17"/>
                <a:gd name="T11" fmla="*/ 2147483647 h 47"/>
                <a:gd name="T12" fmla="*/ 0 w 17"/>
                <a:gd name="T13" fmla="*/ 2147483647 h 47"/>
                <a:gd name="T14" fmla="*/ 0 60000 65536"/>
                <a:gd name="T15" fmla="*/ 0 60000 65536"/>
                <a:gd name="T16" fmla="*/ 0 60000 65536"/>
                <a:gd name="T17" fmla="*/ 0 60000 65536"/>
                <a:gd name="T18" fmla="*/ 0 60000 65536"/>
                <a:gd name="T19" fmla="*/ 0 60000 65536"/>
                <a:gd name="T20" fmla="*/ 0 60000 65536"/>
                <a:gd name="T21" fmla="*/ 0 w 17"/>
                <a:gd name="T22" fmla="*/ 0 h 47"/>
                <a:gd name="T23" fmla="*/ 17 w 17"/>
                <a:gd name="T24" fmla="*/ 47 h 4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7" h="47">
                  <a:moveTo>
                    <a:pt x="0" y="47"/>
                  </a:moveTo>
                  <a:cubicBezTo>
                    <a:pt x="0" y="47"/>
                    <a:pt x="14" y="25"/>
                    <a:pt x="13" y="14"/>
                  </a:cubicBezTo>
                  <a:cubicBezTo>
                    <a:pt x="13" y="9"/>
                    <a:pt x="14" y="7"/>
                    <a:pt x="14" y="7"/>
                  </a:cubicBezTo>
                  <a:cubicBezTo>
                    <a:pt x="14" y="7"/>
                    <a:pt x="17" y="4"/>
                    <a:pt x="16" y="3"/>
                  </a:cubicBezTo>
                  <a:cubicBezTo>
                    <a:pt x="15" y="1"/>
                    <a:pt x="12" y="0"/>
                    <a:pt x="10" y="5"/>
                  </a:cubicBezTo>
                  <a:cubicBezTo>
                    <a:pt x="11" y="8"/>
                    <a:pt x="1" y="15"/>
                    <a:pt x="1" y="26"/>
                  </a:cubicBezTo>
                  <a:lnTo>
                    <a:pt x="0" y="47"/>
                  </a:lnTo>
                  <a:close/>
                </a:path>
              </a:pathLst>
            </a:custGeom>
            <a:solidFill>
              <a:schemeClr val="bg1">
                <a:lumMod val="65000"/>
              </a:schemeClr>
            </a:solidFill>
            <a:ln w="9525">
              <a:noFill/>
              <a:round/>
            </a:ln>
          </p:spPr>
          <p:txBody>
            <a:bodyPr/>
            <a:lstStyle/>
            <a:p>
              <a:pPr>
                <a:defRPr/>
              </a:pPr>
              <a:endParaRPr lang="zh-TW" altLang="en-US"/>
            </a:p>
          </p:txBody>
        </p:sp>
        <p:sp>
          <p:nvSpPr>
            <p:cNvPr id="82" name="Freeform 43"/>
            <p:cNvSpPr/>
            <p:nvPr/>
          </p:nvSpPr>
          <p:spPr bwMode="auto">
            <a:xfrm>
              <a:off x="8015167" y="4215701"/>
              <a:ext cx="51332" cy="44332"/>
            </a:xfrm>
            <a:custGeom>
              <a:avLst/>
              <a:gdLst>
                <a:gd name="T0" fmla="*/ 0 w 66"/>
                <a:gd name="T1" fmla="*/ 2147483647 h 57"/>
                <a:gd name="T2" fmla="*/ 0 w 66"/>
                <a:gd name="T3" fmla="*/ 0 h 57"/>
                <a:gd name="T4" fmla="*/ 2147483647 w 66"/>
                <a:gd name="T5" fmla="*/ 2147483647 h 57"/>
                <a:gd name="T6" fmla="*/ 2147483647 w 66"/>
                <a:gd name="T7" fmla="*/ 2147483647 h 57"/>
                <a:gd name="T8" fmla="*/ 0 w 66"/>
                <a:gd name="T9" fmla="*/ 2147483647 h 57"/>
                <a:gd name="T10" fmla="*/ 0 60000 65536"/>
                <a:gd name="T11" fmla="*/ 0 60000 65536"/>
                <a:gd name="T12" fmla="*/ 0 60000 65536"/>
                <a:gd name="T13" fmla="*/ 0 60000 65536"/>
                <a:gd name="T14" fmla="*/ 0 60000 65536"/>
                <a:gd name="T15" fmla="*/ 0 w 66"/>
                <a:gd name="T16" fmla="*/ 0 h 57"/>
                <a:gd name="T17" fmla="*/ 66 w 66"/>
                <a:gd name="T18" fmla="*/ 57 h 57"/>
              </a:gdLst>
              <a:ahLst/>
              <a:cxnLst>
                <a:cxn ang="T10">
                  <a:pos x="T0" y="T1"/>
                </a:cxn>
                <a:cxn ang="T11">
                  <a:pos x="T2" y="T3"/>
                </a:cxn>
                <a:cxn ang="T12">
                  <a:pos x="T4" y="T5"/>
                </a:cxn>
                <a:cxn ang="T13">
                  <a:pos x="T6" y="T7"/>
                </a:cxn>
                <a:cxn ang="T14">
                  <a:pos x="T8" y="T9"/>
                </a:cxn>
              </a:cxnLst>
              <a:rect l="T15" t="T16" r="T17" b="T18"/>
              <a:pathLst>
                <a:path w="66" h="57">
                  <a:moveTo>
                    <a:pt x="0" y="8"/>
                  </a:moveTo>
                  <a:lnTo>
                    <a:pt x="0" y="0"/>
                  </a:lnTo>
                  <a:lnTo>
                    <a:pt x="66" y="57"/>
                  </a:lnTo>
                  <a:lnTo>
                    <a:pt x="0" y="8"/>
                  </a:lnTo>
                  <a:close/>
                </a:path>
              </a:pathLst>
            </a:custGeom>
            <a:solidFill>
              <a:srgbClr val="000000"/>
            </a:solidFill>
            <a:ln w="9525">
              <a:noFill/>
              <a:round/>
            </a:ln>
          </p:spPr>
          <p:txBody>
            <a:bodyPr/>
            <a:lstStyle/>
            <a:p>
              <a:endParaRPr lang="zh-TW" altLang="en-US"/>
            </a:p>
          </p:txBody>
        </p:sp>
        <p:sp>
          <p:nvSpPr>
            <p:cNvPr id="83" name="Freeform 44"/>
            <p:cNvSpPr/>
            <p:nvPr/>
          </p:nvSpPr>
          <p:spPr bwMode="auto">
            <a:xfrm>
              <a:off x="7931947" y="4215701"/>
              <a:ext cx="57554" cy="44332"/>
            </a:xfrm>
            <a:custGeom>
              <a:avLst/>
              <a:gdLst>
                <a:gd name="T0" fmla="*/ 0 w 74"/>
                <a:gd name="T1" fmla="*/ 2147483647 h 57"/>
                <a:gd name="T2" fmla="*/ 2147483647 w 74"/>
                <a:gd name="T3" fmla="*/ 0 h 57"/>
                <a:gd name="T4" fmla="*/ 2147483647 w 74"/>
                <a:gd name="T5" fmla="*/ 0 h 57"/>
                <a:gd name="T6" fmla="*/ 0 w 74"/>
                <a:gd name="T7" fmla="*/ 2147483647 h 57"/>
                <a:gd name="T8" fmla="*/ 0 w 74"/>
                <a:gd name="T9" fmla="*/ 2147483647 h 57"/>
                <a:gd name="T10" fmla="*/ 0 60000 65536"/>
                <a:gd name="T11" fmla="*/ 0 60000 65536"/>
                <a:gd name="T12" fmla="*/ 0 60000 65536"/>
                <a:gd name="T13" fmla="*/ 0 60000 65536"/>
                <a:gd name="T14" fmla="*/ 0 60000 65536"/>
                <a:gd name="T15" fmla="*/ 0 w 74"/>
                <a:gd name="T16" fmla="*/ 0 h 57"/>
                <a:gd name="T17" fmla="*/ 74 w 74"/>
                <a:gd name="T18" fmla="*/ 57 h 57"/>
              </a:gdLst>
              <a:ahLst/>
              <a:cxnLst>
                <a:cxn ang="T10">
                  <a:pos x="T0" y="T1"/>
                </a:cxn>
                <a:cxn ang="T11">
                  <a:pos x="T2" y="T3"/>
                </a:cxn>
                <a:cxn ang="T12">
                  <a:pos x="T4" y="T5"/>
                </a:cxn>
                <a:cxn ang="T13">
                  <a:pos x="T6" y="T7"/>
                </a:cxn>
                <a:cxn ang="T14">
                  <a:pos x="T8" y="T9"/>
                </a:cxn>
              </a:cxnLst>
              <a:rect l="T15" t="T16" r="T17" b="T18"/>
              <a:pathLst>
                <a:path w="74" h="57">
                  <a:moveTo>
                    <a:pt x="0" y="57"/>
                  </a:moveTo>
                  <a:lnTo>
                    <a:pt x="66" y="0"/>
                  </a:lnTo>
                  <a:lnTo>
                    <a:pt x="74" y="0"/>
                  </a:lnTo>
                  <a:lnTo>
                    <a:pt x="0" y="57"/>
                  </a:lnTo>
                  <a:close/>
                </a:path>
              </a:pathLst>
            </a:custGeom>
            <a:solidFill>
              <a:srgbClr val="000000"/>
            </a:solidFill>
            <a:ln w="9525">
              <a:noFill/>
              <a:round/>
            </a:ln>
          </p:spPr>
          <p:txBody>
            <a:bodyPr/>
            <a:lstStyle/>
            <a:p>
              <a:endParaRPr lang="zh-TW" altLang="en-US"/>
            </a:p>
          </p:txBody>
        </p:sp>
        <p:sp>
          <p:nvSpPr>
            <p:cNvPr id="84" name="Freeform 40"/>
            <p:cNvSpPr/>
            <p:nvPr/>
          </p:nvSpPr>
          <p:spPr bwMode="auto">
            <a:xfrm>
              <a:off x="8174567" y="3446398"/>
              <a:ext cx="1075546" cy="1055106"/>
            </a:xfrm>
            <a:custGeom>
              <a:avLst/>
              <a:gdLst/>
              <a:ahLst/>
              <a:cxnLst/>
              <a:rect l="l" t="t" r="r" b="b"/>
              <a:pathLst>
                <a:path w="1547910" h="1518490">
                  <a:moveTo>
                    <a:pt x="735325" y="0"/>
                  </a:moveTo>
                  <a:cubicBezTo>
                    <a:pt x="1125922" y="0"/>
                    <a:pt x="1099882" y="195344"/>
                    <a:pt x="1099882" y="273482"/>
                  </a:cubicBezTo>
                  <a:cubicBezTo>
                    <a:pt x="1099882" y="338596"/>
                    <a:pt x="1047802" y="533941"/>
                    <a:pt x="1034783" y="612078"/>
                  </a:cubicBezTo>
                  <a:cubicBezTo>
                    <a:pt x="1008743" y="677193"/>
                    <a:pt x="995723" y="755331"/>
                    <a:pt x="1021763" y="794399"/>
                  </a:cubicBezTo>
                  <a:cubicBezTo>
                    <a:pt x="1034783" y="820445"/>
                    <a:pt x="1073842" y="872537"/>
                    <a:pt x="1243100" y="963698"/>
                  </a:cubicBezTo>
                  <a:cubicBezTo>
                    <a:pt x="1399339" y="1054858"/>
                    <a:pt x="1581617" y="1067881"/>
                    <a:pt x="1542557" y="1289271"/>
                  </a:cubicBezTo>
                  <a:cubicBezTo>
                    <a:pt x="1520081" y="1379197"/>
                    <a:pt x="1500030" y="1452144"/>
                    <a:pt x="1480009" y="1518490"/>
                  </a:cubicBezTo>
                  <a:lnTo>
                    <a:pt x="0" y="1518490"/>
                  </a:lnTo>
                  <a:cubicBezTo>
                    <a:pt x="15993" y="1434519"/>
                    <a:pt x="15303" y="1372240"/>
                    <a:pt x="45272" y="1302294"/>
                  </a:cubicBezTo>
                  <a:cubicBezTo>
                    <a:pt x="71312" y="1211134"/>
                    <a:pt x="97352" y="1119973"/>
                    <a:pt x="279630" y="1041835"/>
                  </a:cubicBezTo>
                  <a:cubicBezTo>
                    <a:pt x="461908" y="963698"/>
                    <a:pt x="579087" y="911606"/>
                    <a:pt x="579087" y="911606"/>
                  </a:cubicBezTo>
                  <a:cubicBezTo>
                    <a:pt x="579087" y="911528"/>
                    <a:pt x="579093" y="820440"/>
                    <a:pt x="592107" y="807422"/>
                  </a:cubicBezTo>
                  <a:cubicBezTo>
                    <a:pt x="605127" y="807422"/>
                    <a:pt x="631166" y="768354"/>
                    <a:pt x="605127" y="729285"/>
                  </a:cubicBezTo>
                  <a:cubicBezTo>
                    <a:pt x="592107" y="677193"/>
                    <a:pt x="566067" y="625101"/>
                    <a:pt x="566067" y="599055"/>
                  </a:cubicBezTo>
                  <a:cubicBezTo>
                    <a:pt x="566067" y="573009"/>
                    <a:pt x="344729" y="0"/>
                    <a:pt x="735325" y="0"/>
                  </a:cubicBezTo>
                  <a:close/>
                </a:path>
              </a:pathLst>
            </a:custGeom>
            <a:solidFill>
              <a:srgbClr val="D06F83"/>
            </a:solidFill>
            <a:ln w="9525">
              <a:noFill/>
              <a:round/>
            </a:ln>
            <a:effectLst>
              <a:outerShdw blurRad="127000" dist="63500" dir="2700000" algn="tl" rotWithShape="0">
                <a:prstClr val="black">
                  <a:alpha val="40000"/>
                </a:prstClr>
              </a:outerShdw>
            </a:effectLst>
          </p:spPr>
          <p:txBody>
            <a:bodyPr/>
            <a:lstStyle/>
            <a:p>
              <a:endParaRPr lang="zh-TW" altLang="en-US"/>
            </a:p>
          </p:txBody>
        </p:sp>
        <p:sp>
          <p:nvSpPr>
            <p:cNvPr id="85" name="Freeform 41"/>
            <p:cNvSpPr/>
            <p:nvPr/>
          </p:nvSpPr>
          <p:spPr bwMode="auto">
            <a:xfrm>
              <a:off x="8525837" y="3966210"/>
              <a:ext cx="361802" cy="533879"/>
            </a:xfrm>
            <a:custGeom>
              <a:avLst/>
              <a:gdLst>
                <a:gd name="T0" fmla="*/ 2147483647 w 40"/>
                <a:gd name="T1" fmla="*/ 2147483647 h 59"/>
                <a:gd name="T2" fmla="*/ 2147483647 w 40"/>
                <a:gd name="T3" fmla="*/ 2147483647 h 59"/>
                <a:gd name="T4" fmla="*/ 2147483647 w 40"/>
                <a:gd name="T5" fmla="*/ 0 h 59"/>
                <a:gd name="T6" fmla="*/ 2147483647 w 40"/>
                <a:gd name="T7" fmla="*/ 2147483647 h 59"/>
                <a:gd name="T8" fmla="*/ 2147483647 w 40"/>
                <a:gd name="T9" fmla="*/ 2147483647 h 59"/>
                <a:gd name="T10" fmla="*/ 2147483647 w 40"/>
                <a:gd name="T11" fmla="*/ 2147483647 h 59"/>
                <a:gd name="T12" fmla="*/ 2147483647 w 40"/>
                <a:gd name="T13" fmla="*/ 2147483647 h 59"/>
                <a:gd name="T14" fmla="*/ 2147483647 w 40"/>
                <a:gd name="T15" fmla="*/ 2147483647 h 59"/>
                <a:gd name="T16" fmla="*/ 0 60000 65536"/>
                <a:gd name="T17" fmla="*/ 0 60000 65536"/>
                <a:gd name="T18" fmla="*/ 0 60000 65536"/>
                <a:gd name="T19" fmla="*/ 0 60000 65536"/>
                <a:gd name="T20" fmla="*/ 0 60000 65536"/>
                <a:gd name="T21" fmla="*/ 0 60000 65536"/>
                <a:gd name="T22" fmla="*/ 0 60000 65536"/>
                <a:gd name="T23" fmla="*/ 0 60000 65536"/>
                <a:gd name="T24" fmla="*/ 0 w 40"/>
                <a:gd name="T25" fmla="*/ 0 h 59"/>
                <a:gd name="T26" fmla="*/ 40 w 40"/>
                <a:gd name="T27" fmla="*/ 59 h 5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0" h="59">
                  <a:moveTo>
                    <a:pt x="1" y="59"/>
                  </a:moveTo>
                  <a:cubicBezTo>
                    <a:pt x="1" y="59"/>
                    <a:pt x="19" y="21"/>
                    <a:pt x="40" y="4"/>
                  </a:cubicBezTo>
                  <a:cubicBezTo>
                    <a:pt x="40" y="4"/>
                    <a:pt x="37" y="2"/>
                    <a:pt x="37" y="0"/>
                  </a:cubicBezTo>
                  <a:cubicBezTo>
                    <a:pt x="37" y="0"/>
                    <a:pt x="16" y="14"/>
                    <a:pt x="15" y="15"/>
                  </a:cubicBezTo>
                  <a:cubicBezTo>
                    <a:pt x="14" y="16"/>
                    <a:pt x="13" y="16"/>
                    <a:pt x="12" y="15"/>
                  </a:cubicBezTo>
                  <a:cubicBezTo>
                    <a:pt x="11" y="14"/>
                    <a:pt x="5" y="3"/>
                    <a:pt x="5" y="3"/>
                  </a:cubicBezTo>
                  <a:cubicBezTo>
                    <a:pt x="5" y="3"/>
                    <a:pt x="3" y="10"/>
                    <a:pt x="4" y="11"/>
                  </a:cubicBezTo>
                  <a:cubicBezTo>
                    <a:pt x="4" y="13"/>
                    <a:pt x="0" y="49"/>
                    <a:pt x="1" y="59"/>
                  </a:cubicBezTo>
                  <a:close/>
                </a:path>
              </a:pathLst>
            </a:custGeom>
            <a:solidFill>
              <a:srgbClr val="FFFFFF"/>
            </a:solidFill>
            <a:ln w="9525">
              <a:noFill/>
              <a:round/>
            </a:ln>
          </p:spPr>
          <p:txBody>
            <a:bodyPr/>
            <a:lstStyle/>
            <a:p>
              <a:endParaRPr lang="zh-TW" altLang="en-US"/>
            </a:p>
          </p:txBody>
        </p:sp>
        <p:sp>
          <p:nvSpPr>
            <p:cNvPr id="86" name="Freeform 42"/>
            <p:cNvSpPr/>
            <p:nvPr/>
          </p:nvSpPr>
          <p:spPr bwMode="auto">
            <a:xfrm>
              <a:off x="8525665" y="4084238"/>
              <a:ext cx="153324" cy="424676"/>
            </a:xfrm>
            <a:custGeom>
              <a:avLst/>
              <a:gdLst>
                <a:gd name="T0" fmla="*/ 0 w 17"/>
                <a:gd name="T1" fmla="*/ 2147483647 h 47"/>
                <a:gd name="T2" fmla="*/ 2147483647 w 17"/>
                <a:gd name="T3" fmla="*/ 2147483647 h 47"/>
                <a:gd name="T4" fmla="*/ 2147483647 w 17"/>
                <a:gd name="T5" fmla="*/ 1183728112 h 47"/>
                <a:gd name="T6" fmla="*/ 2147483647 w 17"/>
                <a:gd name="T7" fmla="*/ 507312048 h 47"/>
                <a:gd name="T8" fmla="*/ 1684852866 w 17"/>
                <a:gd name="T9" fmla="*/ 845520080 h 47"/>
                <a:gd name="T10" fmla="*/ 168482691 w 17"/>
                <a:gd name="T11" fmla="*/ 2147483647 h 47"/>
                <a:gd name="T12" fmla="*/ 0 w 17"/>
                <a:gd name="T13" fmla="*/ 2147483647 h 47"/>
                <a:gd name="T14" fmla="*/ 0 60000 65536"/>
                <a:gd name="T15" fmla="*/ 0 60000 65536"/>
                <a:gd name="T16" fmla="*/ 0 60000 65536"/>
                <a:gd name="T17" fmla="*/ 0 60000 65536"/>
                <a:gd name="T18" fmla="*/ 0 60000 65536"/>
                <a:gd name="T19" fmla="*/ 0 60000 65536"/>
                <a:gd name="T20" fmla="*/ 0 60000 65536"/>
                <a:gd name="T21" fmla="*/ 0 w 17"/>
                <a:gd name="T22" fmla="*/ 0 h 47"/>
                <a:gd name="T23" fmla="*/ 17 w 17"/>
                <a:gd name="T24" fmla="*/ 47 h 4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7" h="47">
                  <a:moveTo>
                    <a:pt x="0" y="47"/>
                  </a:moveTo>
                  <a:cubicBezTo>
                    <a:pt x="0" y="47"/>
                    <a:pt x="14" y="25"/>
                    <a:pt x="13" y="14"/>
                  </a:cubicBezTo>
                  <a:cubicBezTo>
                    <a:pt x="13" y="9"/>
                    <a:pt x="14" y="7"/>
                    <a:pt x="14" y="7"/>
                  </a:cubicBezTo>
                  <a:cubicBezTo>
                    <a:pt x="14" y="7"/>
                    <a:pt x="17" y="4"/>
                    <a:pt x="16" y="3"/>
                  </a:cubicBezTo>
                  <a:cubicBezTo>
                    <a:pt x="15" y="1"/>
                    <a:pt x="12" y="0"/>
                    <a:pt x="10" y="5"/>
                  </a:cubicBezTo>
                  <a:cubicBezTo>
                    <a:pt x="11" y="8"/>
                    <a:pt x="1" y="15"/>
                    <a:pt x="1" y="26"/>
                  </a:cubicBezTo>
                  <a:lnTo>
                    <a:pt x="0" y="47"/>
                  </a:lnTo>
                  <a:close/>
                </a:path>
              </a:pathLst>
            </a:custGeom>
            <a:solidFill>
              <a:srgbClr val="D06F83"/>
            </a:solidFill>
            <a:ln w="9525">
              <a:noFill/>
              <a:round/>
            </a:ln>
          </p:spPr>
          <p:txBody>
            <a:bodyPr/>
            <a:lstStyle/>
            <a:p>
              <a:pPr>
                <a:defRPr/>
              </a:pPr>
              <a:endParaRPr lang="zh-TW" altLang="en-US"/>
            </a:p>
          </p:txBody>
        </p:sp>
        <p:sp>
          <p:nvSpPr>
            <p:cNvPr id="87" name="Freeform 43"/>
            <p:cNvSpPr/>
            <p:nvPr/>
          </p:nvSpPr>
          <p:spPr bwMode="auto">
            <a:xfrm>
              <a:off x="8670336" y="4093062"/>
              <a:ext cx="72801" cy="62875"/>
            </a:xfrm>
            <a:custGeom>
              <a:avLst/>
              <a:gdLst>
                <a:gd name="T0" fmla="*/ 0 w 66"/>
                <a:gd name="T1" fmla="*/ 2147483647 h 57"/>
                <a:gd name="T2" fmla="*/ 0 w 66"/>
                <a:gd name="T3" fmla="*/ 0 h 57"/>
                <a:gd name="T4" fmla="*/ 2147483647 w 66"/>
                <a:gd name="T5" fmla="*/ 2147483647 h 57"/>
                <a:gd name="T6" fmla="*/ 2147483647 w 66"/>
                <a:gd name="T7" fmla="*/ 2147483647 h 57"/>
                <a:gd name="T8" fmla="*/ 0 w 66"/>
                <a:gd name="T9" fmla="*/ 2147483647 h 57"/>
                <a:gd name="T10" fmla="*/ 0 60000 65536"/>
                <a:gd name="T11" fmla="*/ 0 60000 65536"/>
                <a:gd name="T12" fmla="*/ 0 60000 65536"/>
                <a:gd name="T13" fmla="*/ 0 60000 65536"/>
                <a:gd name="T14" fmla="*/ 0 60000 65536"/>
                <a:gd name="T15" fmla="*/ 0 w 66"/>
                <a:gd name="T16" fmla="*/ 0 h 57"/>
                <a:gd name="T17" fmla="*/ 66 w 66"/>
                <a:gd name="T18" fmla="*/ 57 h 57"/>
              </a:gdLst>
              <a:ahLst/>
              <a:cxnLst>
                <a:cxn ang="T10">
                  <a:pos x="T0" y="T1"/>
                </a:cxn>
                <a:cxn ang="T11">
                  <a:pos x="T2" y="T3"/>
                </a:cxn>
                <a:cxn ang="T12">
                  <a:pos x="T4" y="T5"/>
                </a:cxn>
                <a:cxn ang="T13">
                  <a:pos x="T6" y="T7"/>
                </a:cxn>
                <a:cxn ang="T14">
                  <a:pos x="T8" y="T9"/>
                </a:cxn>
              </a:cxnLst>
              <a:rect l="T15" t="T16" r="T17" b="T18"/>
              <a:pathLst>
                <a:path w="66" h="57">
                  <a:moveTo>
                    <a:pt x="0" y="8"/>
                  </a:moveTo>
                  <a:lnTo>
                    <a:pt x="0" y="0"/>
                  </a:lnTo>
                  <a:lnTo>
                    <a:pt x="66" y="57"/>
                  </a:lnTo>
                  <a:lnTo>
                    <a:pt x="0" y="8"/>
                  </a:lnTo>
                  <a:close/>
                </a:path>
              </a:pathLst>
            </a:custGeom>
            <a:solidFill>
              <a:srgbClr val="000000"/>
            </a:solidFill>
            <a:ln w="9525">
              <a:noFill/>
              <a:round/>
            </a:ln>
          </p:spPr>
          <p:txBody>
            <a:bodyPr/>
            <a:lstStyle/>
            <a:p>
              <a:endParaRPr lang="zh-TW" altLang="en-US"/>
            </a:p>
          </p:txBody>
        </p:sp>
        <p:sp>
          <p:nvSpPr>
            <p:cNvPr id="88" name="Freeform 44"/>
            <p:cNvSpPr/>
            <p:nvPr/>
          </p:nvSpPr>
          <p:spPr bwMode="auto">
            <a:xfrm>
              <a:off x="8552310" y="4093062"/>
              <a:ext cx="81627" cy="62875"/>
            </a:xfrm>
            <a:custGeom>
              <a:avLst/>
              <a:gdLst>
                <a:gd name="T0" fmla="*/ 0 w 74"/>
                <a:gd name="T1" fmla="*/ 2147483647 h 57"/>
                <a:gd name="T2" fmla="*/ 2147483647 w 74"/>
                <a:gd name="T3" fmla="*/ 0 h 57"/>
                <a:gd name="T4" fmla="*/ 2147483647 w 74"/>
                <a:gd name="T5" fmla="*/ 0 h 57"/>
                <a:gd name="T6" fmla="*/ 0 w 74"/>
                <a:gd name="T7" fmla="*/ 2147483647 h 57"/>
                <a:gd name="T8" fmla="*/ 0 w 74"/>
                <a:gd name="T9" fmla="*/ 2147483647 h 57"/>
                <a:gd name="T10" fmla="*/ 0 60000 65536"/>
                <a:gd name="T11" fmla="*/ 0 60000 65536"/>
                <a:gd name="T12" fmla="*/ 0 60000 65536"/>
                <a:gd name="T13" fmla="*/ 0 60000 65536"/>
                <a:gd name="T14" fmla="*/ 0 60000 65536"/>
                <a:gd name="T15" fmla="*/ 0 w 74"/>
                <a:gd name="T16" fmla="*/ 0 h 57"/>
                <a:gd name="T17" fmla="*/ 74 w 74"/>
                <a:gd name="T18" fmla="*/ 57 h 57"/>
              </a:gdLst>
              <a:ahLst/>
              <a:cxnLst>
                <a:cxn ang="T10">
                  <a:pos x="T0" y="T1"/>
                </a:cxn>
                <a:cxn ang="T11">
                  <a:pos x="T2" y="T3"/>
                </a:cxn>
                <a:cxn ang="T12">
                  <a:pos x="T4" y="T5"/>
                </a:cxn>
                <a:cxn ang="T13">
                  <a:pos x="T6" y="T7"/>
                </a:cxn>
                <a:cxn ang="T14">
                  <a:pos x="T8" y="T9"/>
                </a:cxn>
              </a:cxnLst>
              <a:rect l="T15" t="T16" r="T17" b="T18"/>
              <a:pathLst>
                <a:path w="74" h="57">
                  <a:moveTo>
                    <a:pt x="0" y="57"/>
                  </a:moveTo>
                  <a:lnTo>
                    <a:pt x="66" y="0"/>
                  </a:lnTo>
                  <a:lnTo>
                    <a:pt x="74" y="0"/>
                  </a:lnTo>
                  <a:lnTo>
                    <a:pt x="0" y="57"/>
                  </a:lnTo>
                  <a:close/>
                </a:path>
              </a:pathLst>
            </a:custGeom>
            <a:solidFill>
              <a:srgbClr val="000000"/>
            </a:solidFill>
            <a:ln w="9525">
              <a:noFill/>
              <a:round/>
            </a:ln>
          </p:spPr>
          <p:txBody>
            <a:bodyPr/>
            <a:lstStyle/>
            <a:p>
              <a:endParaRPr lang="zh-TW" altLang="en-US"/>
            </a:p>
          </p:txBody>
        </p:sp>
        <p:sp>
          <p:nvSpPr>
            <p:cNvPr id="89" name="Freeform 40"/>
            <p:cNvSpPr/>
            <p:nvPr/>
          </p:nvSpPr>
          <p:spPr bwMode="auto">
            <a:xfrm>
              <a:off x="6294630" y="4121798"/>
              <a:ext cx="386742" cy="379392"/>
            </a:xfrm>
            <a:custGeom>
              <a:avLst/>
              <a:gdLst/>
              <a:ahLst/>
              <a:cxnLst/>
              <a:rect l="l" t="t" r="r" b="b"/>
              <a:pathLst>
                <a:path w="1547910" h="1518490">
                  <a:moveTo>
                    <a:pt x="735325" y="0"/>
                  </a:moveTo>
                  <a:cubicBezTo>
                    <a:pt x="1125922" y="0"/>
                    <a:pt x="1099882" y="195344"/>
                    <a:pt x="1099882" y="273482"/>
                  </a:cubicBezTo>
                  <a:cubicBezTo>
                    <a:pt x="1099882" y="338596"/>
                    <a:pt x="1047802" y="533941"/>
                    <a:pt x="1034783" y="612078"/>
                  </a:cubicBezTo>
                  <a:cubicBezTo>
                    <a:pt x="1008743" y="677193"/>
                    <a:pt x="995723" y="755331"/>
                    <a:pt x="1021763" y="794399"/>
                  </a:cubicBezTo>
                  <a:cubicBezTo>
                    <a:pt x="1034783" y="820445"/>
                    <a:pt x="1073842" y="872537"/>
                    <a:pt x="1243100" y="963698"/>
                  </a:cubicBezTo>
                  <a:cubicBezTo>
                    <a:pt x="1399339" y="1054858"/>
                    <a:pt x="1581617" y="1067881"/>
                    <a:pt x="1542557" y="1289271"/>
                  </a:cubicBezTo>
                  <a:cubicBezTo>
                    <a:pt x="1520081" y="1379197"/>
                    <a:pt x="1500030" y="1452144"/>
                    <a:pt x="1480009" y="1518490"/>
                  </a:cubicBezTo>
                  <a:lnTo>
                    <a:pt x="0" y="1518490"/>
                  </a:lnTo>
                  <a:cubicBezTo>
                    <a:pt x="15993" y="1434519"/>
                    <a:pt x="15303" y="1372240"/>
                    <a:pt x="45272" y="1302294"/>
                  </a:cubicBezTo>
                  <a:cubicBezTo>
                    <a:pt x="71312" y="1211134"/>
                    <a:pt x="97352" y="1119973"/>
                    <a:pt x="279630" y="1041835"/>
                  </a:cubicBezTo>
                  <a:cubicBezTo>
                    <a:pt x="461908" y="963698"/>
                    <a:pt x="579087" y="911606"/>
                    <a:pt x="579087" y="911606"/>
                  </a:cubicBezTo>
                  <a:cubicBezTo>
                    <a:pt x="579087" y="911528"/>
                    <a:pt x="579093" y="820440"/>
                    <a:pt x="592107" y="807422"/>
                  </a:cubicBezTo>
                  <a:cubicBezTo>
                    <a:pt x="605127" y="807422"/>
                    <a:pt x="631166" y="768354"/>
                    <a:pt x="605127" y="729285"/>
                  </a:cubicBezTo>
                  <a:cubicBezTo>
                    <a:pt x="592107" y="677193"/>
                    <a:pt x="566067" y="625101"/>
                    <a:pt x="566067" y="599055"/>
                  </a:cubicBezTo>
                  <a:cubicBezTo>
                    <a:pt x="566067" y="573009"/>
                    <a:pt x="344729" y="0"/>
                    <a:pt x="735325" y="0"/>
                  </a:cubicBezTo>
                  <a:close/>
                </a:path>
              </a:pathLst>
            </a:custGeom>
            <a:solidFill>
              <a:schemeClr val="bg1">
                <a:lumMod val="75000"/>
              </a:schemeClr>
            </a:solidFill>
            <a:ln w="9525">
              <a:noFill/>
              <a:round/>
            </a:ln>
          </p:spPr>
          <p:txBody>
            <a:bodyPr/>
            <a:lstStyle/>
            <a:p>
              <a:endParaRPr lang="zh-TW" altLang="en-US"/>
            </a:p>
          </p:txBody>
        </p:sp>
        <p:sp>
          <p:nvSpPr>
            <p:cNvPr id="90" name="Freeform 41"/>
            <p:cNvSpPr/>
            <p:nvPr/>
          </p:nvSpPr>
          <p:spPr bwMode="auto">
            <a:xfrm>
              <a:off x="6420939" y="4313769"/>
              <a:ext cx="130096" cy="191972"/>
            </a:xfrm>
            <a:custGeom>
              <a:avLst/>
              <a:gdLst>
                <a:gd name="T0" fmla="*/ 2147483647 w 40"/>
                <a:gd name="T1" fmla="*/ 2147483647 h 59"/>
                <a:gd name="T2" fmla="*/ 2147483647 w 40"/>
                <a:gd name="T3" fmla="*/ 2147483647 h 59"/>
                <a:gd name="T4" fmla="*/ 2147483647 w 40"/>
                <a:gd name="T5" fmla="*/ 0 h 59"/>
                <a:gd name="T6" fmla="*/ 2147483647 w 40"/>
                <a:gd name="T7" fmla="*/ 2147483647 h 59"/>
                <a:gd name="T8" fmla="*/ 2147483647 w 40"/>
                <a:gd name="T9" fmla="*/ 2147483647 h 59"/>
                <a:gd name="T10" fmla="*/ 2147483647 w 40"/>
                <a:gd name="T11" fmla="*/ 2147483647 h 59"/>
                <a:gd name="T12" fmla="*/ 2147483647 w 40"/>
                <a:gd name="T13" fmla="*/ 2147483647 h 59"/>
                <a:gd name="T14" fmla="*/ 2147483647 w 40"/>
                <a:gd name="T15" fmla="*/ 2147483647 h 59"/>
                <a:gd name="T16" fmla="*/ 0 60000 65536"/>
                <a:gd name="T17" fmla="*/ 0 60000 65536"/>
                <a:gd name="T18" fmla="*/ 0 60000 65536"/>
                <a:gd name="T19" fmla="*/ 0 60000 65536"/>
                <a:gd name="T20" fmla="*/ 0 60000 65536"/>
                <a:gd name="T21" fmla="*/ 0 60000 65536"/>
                <a:gd name="T22" fmla="*/ 0 60000 65536"/>
                <a:gd name="T23" fmla="*/ 0 60000 65536"/>
                <a:gd name="T24" fmla="*/ 0 w 40"/>
                <a:gd name="T25" fmla="*/ 0 h 59"/>
                <a:gd name="T26" fmla="*/ 40 w 40"/>
                <a:gd name="T27" fmla="*/ 59 h 5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0" h="59">
                  <a:moveTo>
                    <a:pt x="1" y="59"/>
                  </a:moveTo>
                  <a:cubicBezTo>
                    <a:pt x="1" y="59"/>
                    <a:pt x="19" y="21"/>
                    <a:pt x="40" y="4"/>
                  </a:cubicBezTo>
                  <a:cubicBezTo>
                    <a:pt x="40" y="4"/>
                    <a:pt x="37" y="2"/>
                    <a:pt x="37" y="0"/>
                  </a:cubicBezTo>
                  <a:cubicBezTo>
                    <a:pt x="37" y="0"/>
                    <a:pt x="16" y="14"/>
                    <a:pt x="15" y="15"/>
                  </a:cubicBezTo>
                  <a:cubicBezTo>
                    <a:pt x="14" y="16"/>
                    <a:pt x="13" y="16"/>
                    <a:pt x="12" y="15"/>
                  </a:cubicBezTo>
                  <a:cubicBezTo>
                    <a:pt x="11" y="14"/>
                    <a:pt x="5" y="3"/>
                    <a:pt x="5" y="3"/>
                  </a:cubicBezTo>
                  <a:cubicBezTo>
                    <a:pt x="5" y="3"/>
                    <a:pt x="3" y="10"/>
                    <a:pt x="4" y="11"/>
                  </a:cubicBezTo>
                  <a:cubicBezTo>
                    <a:pt x="4" y="13"/>
                    <a:pt x="0" y="49"/>
                    <a:pt x="1" y="59"/>
                  </a:cubicBezTo>
                  <a:close/>
                </a:path>
              </a:pathLst>
            </a:custGeom>
            <a:solidFill>
              <a:srgbClr val="FFFFFF"/>
            </a:solidFill>
            <a:ln w="9525">
              <a:noFill/>
              <a:round/>
            </a:ln>
          </p:spPr>
          <p:txBody>
            <a:bodyPr/>
            <a:lstStyle/>
            <a:p>
              <a:endParaRPr lang="zh-TW" altLang="en-US"/>
            </a:p>
          </p:txBody>
        </p:sp>
        <p:sp>
          <p:nvSpPr>
            <p:cNvPr id="91" name="Freeform 42"/>
            <p:cNvSpPr/>
            <p:nvPr/>
          </p:nvSpPr>
          <p:spPr bwMode="auto">
            <a:xfrm>
              <a:off x="6420876" y="4356210"/>
              <a:ext cx="55132" cy="152704"/>
            </a:xfrm>
            <a:custGeom>
              <a:avLst/>
              <a:gdLst>
                <a:gd name="T0" fmla="*/ 0 w 17"/>
                <a:gd name="T1" fmla="*/ 2147483647 h 47"/>
                <a:gd name="T2" fmla="*/ 2147483647 w 17"/>
                <a:gd name="T3" fmla="*/ 2147483647 h 47"/>
                <a:gd name="T4" fmla="*/ 2147483647 w 17"/>
                <a:gd name="T5" fmla="*/ 1183728112 h 47"/>
                <a:gd name="T6" fmla="*/ 2147483647 w 17"/>
                <a:gd name="T7" fmla="*/ 507312048 h 47"/>
                <a:gd name="T8" fmla="*/ 1684852866 w 17"/>
                <a:gd name="T9" fmla="*/ 845520080 h 47"/>
                <a:gd name="T10" fmla="*/ 168482691 w 17"/>
                <a:gd name="T11" fmla="*/ 2147483647 h 47"/>
                <a:gd name="T12" fmla="*/ 0 w 17"/>
                <a:gd name="T13" fmla="*/ 2147483647 h 47"/>
                <a:gd name="T14" fmla="*/ 0 60000 65536"/>
                <a:gd name="T15" fmla="*/ 0 60000 65536"/>
                <a:gd name="T16" fmla="*/ 0 60000 65536"/>
                <a:gd name="T17" fmla="*/ 0 60000 65536"/>
                <a:gd name="T18" fmla="*/ 0 60000 65536"/>
                <a:gd name="T19" fmla="*/ 0 60000 65536"/>
                <a:gd name="T20" fmla="*/ 0 60000 65536"/>
                <a:gd name="T21" fmla="*/ 0 w 17"/>
                <a:gd name="T22" fmla="*/ 0 h 47"/>
                <a:gd name="T23" fmla="*/ 17 w 17"/>
                <a:gd name="T24" fmla="*/ 47 h 4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7" h="47">
                  <a:moveTo>
                    <a:pt x="0" y="47"/>
                  </a:moveTo>
                  <a:cubicBezTo>
                    <a:pt x="0" y="47"/>
                    <a:pt x="14" y="25"/>
                    <a:pt x="13" y="14"/>
                  </a:cubicBezTo>
                  <a:cubicBezTo>
                    <a:pt x="13" y="9"/>
                    <a:pt x="14" y="7"/>
                    <a:pt x="14" y="7"/>
                  </a:cubicBezTo>
                  <a:cubicBezTo>
                    <a:pt x="14" y="7"/>
                    <a:pt x="17" y="4"/>
                    <a:pt x="16" y="3"/>
                  </a:cubicBezTo>
                  <a:cubicBezTo>
                    <a:pt x="15" y="1"/>
                    <a:pt x="12" y="0"/>
                    <a:pt x="10" y="5"/>
                  </a:cubicBezTo>
                  <a:cubicBezTo>
                    <a:pt x="11" y="8"/>
                    <a:pt x="1" y="15"/>
                    <a:pt x="1" y="26"/>
                  </a:cubicBezTo>
                  <a:lnTo>
                    <a:pt x="0" y="47"/>
                  </a:lnTo>
                  <a:close/>
                </a:path>
              </a:pathLst>
            </a:custGeom>
            <a:solidFill>
              <a:schemeClr val="bg1">
                <a:lumMod val="65000"/>
              </a:schemeClr>
            </a:solidFill>
            <a:ln w="9525">
              <a:noFill/>
              <a:round/>
            </a:ln>
          </p:spPr>
          <p:txBody>
            <a:bodyPr/>
            <a:lstStyle/>
            <a:p>
              <a:pPr>
                <a:defRPr/>
              </a:pPr>
              <a:endParaRPr lang="zh-TW" altLang="en-US"/>
            </a:p>
          </p:txBody>
        </p:sp>
        <p:sp>
          <p:nvSpPr>
            <p:cNvPr id="92" name="Freeform 43"/>
            <p:cNvSpPr/>
            <p:nvPr/>
          </p:nvSpPr>
          <p:spPr bwMode="auto">
            <a:xfrm>
              <a:off x="6472898" y="4359381"/>
              <a:ext cx="26178" cy="22608"/>
            </a:xfrm>
            <a:custGeom>
              <a:avLst/>
              <a:gdLst>
                <a:gd name="T0" fmla="*/ 0 w 66"/>
                <a:gd name="T1" fmla="*/ 2147483647 h 57"/>
                <a:gd name="T2" fmla="*/ 0 w 66"/>
                <a:gd name="T3" fmla="*/ 0 h 57"/>
                <a:gd name="T4" fmla="*/ 2147483647 w 66"/>
                <a:gd name="T5" fmla="*/ 2147483647 h 57"/>
                <a:gd name="T6" fmla="*/ 2147483647 w 66"/>
                <a:gd name="T7" fmla="*/ 2147483647 h 57"/>
                <a:gd name="T8" fmla="*/ 0 w 66"/>
                <a:gd name="T9" fmla="*/ 2147483647 h 57"/>
                <a:gd name="T10" fmla="*/ 0 60000 65536"/>
                <a:gd name="T11" fmla="*/ 0 60000 65536"/>
                <a:gd name="T12" fmla="*/ 0 60000 65536"/>
                <a:gd name="T13" fmla="*/ 0 60000 65536"/>
                <a:gd name="T14" fmla="*/ 0 60000 65536"/>
                <a:gd name="T15" fmla="*/ 0 w 66"/>
                <a:gd name="T16" fmla="*/ 0 h 57"/>
                <a:gd name="T17" fmla="*/ 66 w 66"/>
                <a:gd name="T18" fmla="*/ 57 h 57"/>
              </a:gdLst>
              <a:ahLst/>
              <a:cxnLst>
                <a:cxn ang="T10">
                  <a:pos x="T0" y="T1"/>
                </a:cxn>
                <a:cxn ang="T11">
                  <a:pos x="T2" y="T3"/>
                </a:cxn>
                <a:cxn ang="T12">
                  <a:pos x="T4" y="T5"/>
                </a:cxn>
                <a:cxn ang="T13">
                  <a:pos x="T6" y="T7"/>
                </a:cxn>
                <a:cxn ang="T14">
                  <a:pos x="T8" y="T9"/>
                </a:cxn>
              </a:cxnLst>
              <a:rect l="T15" t="T16" r="T17" b="T18"/>
              <a:pathLst>
                <a:path w="66" h="57">
                  <a:moveTo>
                    <a:pt x="0" y="8"/>
                  </a:moveTo>
                  <a:lnTo>
                    <a:pt x="0" y="0"/>
                  </a:lnTo>
                  <a:lnTo>
                    <a:pt x="66" y="57"/>
                  </a:lnTo>
                  <a:lnTo>
                    <a:pt x="0" y="8"/>
                  </a:lnTo>
                  <a:close/>
                </a:path>
              </a:pathLst>
            </a:custGeom>
            <a:solidFill>
              <a:srgbClr val="000000"/>
            </a:solidFill>
            <a:ln w="9525">
              <a:noFill/>
              <a:round/>
            </a:ln>
          </p:spPr>
          <p:txBody>
            <a:bodyPr/>
            <a:lstStyle/>
            <a:p>
              <a:endParaRPr lang="zh-TW" altLang="en-US"/>
            </a:p>
          </p:txBody>
        </p:sp>
        <p:sp>
          <p:nvSpPr>
            <p:cNvPr id="93" name="Freeform 44"/>
            <p:cNvSpPr/>
            <p:nvPr/>
          </p:nvSpPr>
          <p:spPr bwMode="auto">
            <a:xfrm>
              <a:off x="6430459" y="4359381"/>
              <a:ext cx="29351" cy="22608"/>
            </a:xfrm>
            <a:custGeom>
              <a:avLst/>
              <a:gdLst>
                <a:gd name="T0" fmla="*/ 0 w 74"/>
                <a:gd name="T1" fmla="*/ 2147483647 h 57"/>
                <a:gd name="T2" fmla="*/ 2147483647 w 74"/>
                <a:gd name="T3" fmla="*/ 0 h 57"/>
                <a:gd name="T4" fmla="*/ 2147483647 w 74"/>
                <a:gd name="T5" fmla="*/ 0 h 57"/>
                <a:gd name="T6" fmla="*/ 0 w 74"/>
                <a:gd name="T7" fmla="*/ 2147483647 h 57"/>
                <a:gd name="T8" fmla="*/ 0 w 74"/>
                <a:gd name="T9" fmla="*/ 2147483647 h 57"/>
                <a:gd name="T10" fmla="*/ 0 60000 65536"/>
                <a:gd name="T11" fmla="*/ 0 60000 65536"/>
                <a:gd name="T12" fmla="*/ 0 60000 65536"/>
                <a:gd name="T13" fmla="*/ 0 60000 65536"/>
                <a:gd name="T14" fmla="*/ 0 60000 65536"/>
                <a:gd name="T15" fmla="*/ 0 w 74"/>
                <a:gd name="T16" fmla="*/ 0 h 57"/>
                <a:gd name="T17" fmla="*/ 74 w 74"/>
                <a:gd name="T18" fmla="*/ 57 h 57"/>
              </a:gdLst>
              <a:ahLst/>
              <a:cxnLst>
                <a:cxn ang="T10">
                  <a:pos x="T0" y="T1"/>
                </a:cxn>
                <a:cxn ang="T11">
                  <a:pos x="T2" y="T3"/>
                </a:cxn>
                <a:cxn ang="T12">
                  <a:pos x="T4" y="T5"/>
                </a:cxn>
                <a:cxn ang="T13">
                  <a:pos x="T6" y="T7"/>
                </a:cxn>
                <a:cxn ang="T14">
                  <a:pos x="T8" y="T9"/>
                </a:cxn>
              </a:cxnLst>
              <a:rect l="T15" t="T16" r="T17" b="T18"/>
              <a:pathLst>
                <a:path w="74" h="57">
                  <a:moveTo>
                    <a:pt x="0" y="57"/>
                  </a:moveTo>
                  <a:lnTo>
                    <a:pt x="66" y="0"/>
                  </a:lnTo>
                  <a:lnTo>
                    <a:pt x="74" y="0"/>
                  </a:lnTo>
                  <a:lnTo>
                    <a:pt x="0" y="57"/>
                  </a:lnTo>
                  <a:close/>
                </a:path>
              </a:pathLst>
            </a:custGeom>
            <a:solidFill>
              <a:srgbClr val="000000"/>
            </a:solidFill>
            <a:ln w="9525">
              <a:noFill/>
              <a:round/>
            </a:ln>
          </p:spPr>
          <p:txBody>
            <a:bodyPr/>
            <a:lstStyle/>
            <a:p>
              <a:endParaRPr lang="zh-TW" altLang="en-US"/>
            </a:p>
          </p:txBody>
        </p:sp>
        <p:sp>
          <p:nvSpPr>
            <p:cNvPr id="94" name="Freeform 40"/>
            <p:cNvSpPr/>
            <p:nvPr/>
          </p:nvSpPr>
          <p:spPr bwMode="auto">
            <a:xfrm>
              <a:off x="7101381" y="3966210"/>
              <a:ext cx="542180" cy="531877"/>
            </a:xfrm>
            <a:custGeom>
              <a:avLst/>
              <a:gdLst/>
              <a:ahLst/>
              <a:cxnLst/>
              <a:rect l="l" t="t" r="r" b="b"/>
              <a:pathLst>
                <a:path w="1547910" h="1518490">
                  <a:moveTo>
                    <a:pt x="735325" y="0"/>
                  </a:moveTo>
                  <a:cubicBezTo>
                    <a:pt x="1125922" y="0"/>
                    <a:pt x="1099882" y="195344"/>
                    <a:pt x="1099882" y="273482"/>
                  </a:cubicBezTo>
                  <a:cubicBezTo>
                    <a:pt x="1099882" y="338596"/>
                    <a:pt x="1047802" y="533941"/>
                    <a:pt x="1034783" y="612078"/>
                  </a:cubicBezTo>
                  <a:cubicBezTo>
                    <a:pt x="1008743" y="677193"/>
                    <a:pt x="995723" y="755331"/>
                    <a:pt x="1021763" y="794399"/>
                  </a:cubicBezTo>
                  <a:cubicBezTo>
                    <a:pt x="1034783" y="820445"/>
                    <a:pt x="1073842" y="872537"/>
                    <a:pt x="1243100" y="963698"/>
                  </a:cubicBezTo>
                  <a:cubicBezTo>
                    <a:pt x="1399339" y="1054858"/>
                    <a:pt x="1581617" y="1067881"/>
                    <a:pt x="1542557" y="1289271"/>
                  </a:cubicBezTo>
                  <a:cubicBezTo>
                    <a:pt x="1520081" y="1379197"/>
                    <a:pt x="1500030" y="1452144"/>
                    <a:pt x="1480009" y="1518490"/>
                  </a:cubicBezTo>
                  <a:lnTo>
                    <a:pt x="0" y="1518490"/>
                  </a:lnTo>
                  <a:cubicBezTo>
                    <a:pt x="15993" y="1434519"/>
                    <a:pt x="15303" y="1372240"/>
                    <a:pt x="45272" y="1302294"/>
                  </a:cubicBezTo>
                  <a:cubicBezTo>
                    <a:pt x="71312" y="1211134"/>
                    <a:pt x="97352" y="1119973"/>
                    <a:pt x="279630" y="1041835"/>
                  </a:cubicBezTo>
                  <a:cubicBezTo>
                    <a:pt x="461908" y="963698"/>
                    <a:pt x="579087" y="911606"/>
                    <a:pt x="579087" y="911606"/>
                  </a:cubicBezTo>
                  <a:cubicBezTo>
                    <a:pt x="579087" y="911528"/>
                    <a:pt x="579093" y="820440"/>
                    <a:pt x="592107" y="807422"/>
                  </a:cubicBezTo>
                  <a:cubicBezTo>
                    <a:pt x="605127" y="807422"/>
                    <a:pt x="631166" y="768354"/>
                    <a:pt x="605127" y="729285"/>
                  </a:cubicBezTo>
                  <a:cubicBezTo>
                    <a:pt x="592107" y="677193"/>
                    <a:pt x="566067" y="625101"/>
                    <a:pt x="566067" y="599055"/>
                  </a:cubicBezTo>
                  <a:cubicBezTo>
                    <a:pt x="566067" y="573009"/>
                    <a:pt x="344729" y="0"/>
                    <a:pt x="735325" y="0"/>
                  </a:cubicBezTo>
                  <a:close/>
                </a:path>
              </a:pathLst>
            </a:custGeom>
            <a:solidFill>
              <a:schemeClr val="bg1">
                <a:lumMod val="75000"/>
              </a:schemeClr>
            </a:solidFill>
            <a:ln w="9525">
              <a:noFill/>
              <a:round/>
            </a:ln>
          </p:spPr>
          <p:txBody>
            <a:bodyPr/>
            <a:lstStyle/>
            <a:p>
              <a:endParaRPr lang="zh-TW" altLang="en-US"/>
            </a:p>
          </p:txBody>
        </p:sp>
        <p:sp>
          <p:nvSpPr>
            <p:cNvPr id="95" name="Freeform 41"/>
            <p:cNvSpPr/>
            <p:nvPr/>
          </p:nvSpPr>
          <p:spPr bwMode="auto">
            <a:xfrm>
              <a:off x="7278454" y="4235338"/>
              <a:ext cx="182383" cy="269127"/>
            </a:xfrm>
            <a:custGeom>
              <a:avLst/>
              <a:gdLst>
                <a:gd name="T0" fmla="*/ 2147483647 w 40"/>
                <a:gd name="T1" fmla="*/ 2147483647 h 59"/>
                <a:gd name="T2" fmla="*/ 2147483647 w 40"/>
                <a:gd name="T3" fmla="*/ 2147483647 h 59"/>
                <a:gd name="T4" fmla="*/ 2147483647 w 40"/>
                <a:gd name="T5" fmla="*/ 0 h 59"/>
                <a:gd name="T6" fmla="*/ 2147483647 w 40"/>
                <a:gd name="T7" fmla="*/ 2147483647 h 59"/>
                <a:gd name="T8" fmla="*/ 2147483647 w 40"/>
                <a:gd name="T9" fmla="*/ 2147483647 h 59"/>
                <a:gd name="T10" fmla="*/ 2147483647 w 40"/>
                <a:gd name="T11" fmla="*/ 2147483647 h 59"/>
                <a:gd name="T12" fmla="*/ 2147483647 w 40"/>
                <a:gd name="T13" fmla="*/ 2147483647 h 59"/>
                <a:gd name="T14" fmla="*/ 2147483647 w 40"/>
                <a:gd name="T15" fmla="*/ 2147483647 h 59"/>
                <a:gd name="T16" fmla="*/ 0 60000 65536"/>
                <a:gd name="T17" fmla="*/ 0 60000 65536"/>
                <a:gd name="T18" fmla="*/ 0 60000 65536"/>
                <a:gd name="T19" fmla="*/ 0 60000 65536"/>
                <a:gd name="T20" fmla="*/ 0 60000 65536"/>
                <a:gd name="T21" fmla="*/ 0 60000 65536"/>
                <a:gd name="T22" fmla="*/ 0 60000 65536"/>
                <a:gd name="T23" fmla="*/ 0 60000 65536"/>
                <a:gd name="T24" fmla="*/ 0 w 40"/>
                <a:gd name="T25" fmla="*/ 0 h 59"/>
                <a:gd name="T26" fmla="*/ 40 w 40"/>
                <a:gd name="T27" fmla="*/ 59 h 5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0" h="59">
                  <a:moveTo>
                    <a:pt x="1" y="59"/>
                  </a:moveTo>
                  <a:cubicBezTo>
                    <a:pt x="1" y="59"/>
                    <a:pt x="19" y="21"/>
                    <a:pt x="40" y="4"/>
                  </a:cubicBezTo>
                  <a:cubicBezTo>
                    <a:pt x="40" y="4"/>
                    <a:pt x="37" y="2"/>
                    <a:pt x="37" y="0"/>
                  </a:cubicBezTo>
                  <a:cubicBezTo>
                    <a:pt x="37" y="0"/>
                    <a:pt x="16" y="14"/>
                    <a:pt x="15" y="15"/>
                  </a:cubicBezTo>
                  <a:cubicBezTo>
                    <a:pt x="14" y="16"/>
                    <a:pt x="13" y="16"/>
                    <a:pt x="12" y="15"/>
                  </a:cubicBezTo>
                  <a:cubicBezTo>
                    <a:pt x="11" y="14"/>
                    <a:pt x="5" y="3"/>
                    <a:pt x="5" y="3"/>
                  </a:cubicBezTo>
                  <a:cubicBezTo>
                    <a:pt x="5" y="3"/>
                    <a:pt x="3" y="10"/>
                    <a:pt x="4" y="11"/>
                  </a:cubicBezTo>
                  <a:cubicBezTo>
                    <a:pt x="4" y="13"/>
                    <a:pt x="0" y="49"/>
                    <a:pt x="1" y="59"/>
                  </a:cubicBezTo>
                  <a:close/>
                </a:path>
              </a:pathLst>
            </a:custGeom>
            <a:solidFill>
              <a:srgbClr val="FFFFFF"/>
            </a:solidFill>
            <a:ln w="9525">
              <a:noFill/>
              <a:round/>
            </a:ln>
          </p:spPr>
          <p:txBody>
            <a:bodyPr/>
            <a:lstStyle/>
            <a:p>
              <a:endParaRPr lang="zh-TW" altLang="en-US"/>
            </a:p>
          </p:txBody>
        </p:sp>
        <p:sp>
          <p:nvSpPr>
            <p:cNvPr id="96" name="Freeform 42"/>
            <p:cNvSpPr/>
            <p:nvPr/>
          </p:nvSpPr>
          <p:spPr bwMode="auto">
            <a:xfrm>
              <a:off x="7278366" y="4294834"/>
              <a:ext cx="77290" cy="214079"/>
            </a:xfrm>
            <a:custGeom>
              <a:avLst/>
              <a:gdLst>
                <a:gd name="T0" fmla="*/ 0 w 17"/>
                <a:gd name="T1" fmla="*/ 2147483647 h 47"/>
                <a:gd name="T2" fmla="*/ 2147483647 w 17"/>
                <a:gd name="T3" fmla="*/ 2147483647 h 47"/>
                <a:gd name="T4" fmla="*/ 2147483647 w 17"/>
                <a:gd name="T5" fmla="*/ 1183728112 h 47"/>
                <a:gd name="T6" fmla="*/ 2147483647 w 17"/>
                <a:gd name="T7" fmla="*/ 507312048 h 47"/>
                <a:gd name="T8" fmla="*/ 1684852866 w 17"/>
                <a:gd name="T9" fmla="*/ 845520080 h 47"/>
                <a:gd name="T10" fmla="*/ 168482691 w 17"/>
                <a:gd name="T11" fmla="*/ 2147483647 h 47"/>
                <a:gd name="T12" fmla="*/ 0 w 17"/>
                <a:gd name="T13" fmla="*/ 2147483647 h 47"/>
                <a:gd name="T14" fmla="*/ 0 60000 65536"/>
                <a:gd name="T15" fmla="*/ 0 60000 65536"/>
                <a:gd name="T16" fmla="*/ 0 60000 65536"/>
                <a:gd name="T17" fmla="*/ 0 60000 65536"/>
                <a:gd name="T18" fmla="*/ 0 60000 65536"/>
                <a:gd name="T19" fmla="*/ 0 60000 65536"/>
                <a:gd name="T20" fmla="*/ 0 60000 65536"/>
                <a:gd name="T21" fmla="*/ 0 w 17"/>
                <a:gd name="T22" fmla="*/ 0 h 47"/>
                <a:gd name="T23" fmla="*/ 17 w 17"/>
                <a:gd name="T24" fmla="*/ 47 h 4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7" h="47">
                  <a:moveTo>
                    <a:pt x="0" y="47"/>
                  </a:moveTo>
                  <a:cubicBezTo>
                    <a:pt x="0" y="47"/>
                    <a:pt x="14" y="25"/>
                    <a:pt x="13" y="14"/>
                  </a:cubicBezTo>
                  <a:cubicBezTo>
                    <a:pt x="13" y="9"/>
                    <a:pt x="14" y="7"/>
                    <a:pt x="14" y="7"/>
                  </a:cubicBezTo>
                  <a:cubicBezTo>
                    <a:pt x="14" y="7"/>
                    <a:pt x="17" y="4"/>
                    <a:pt x="16" y="3"/>
                  </a:cubicBezTo>
                  <a:cubicBezTo>
                    <a:pt x="15" y="1"/>
                    <a:pt x="12" y="0"/>
                    <a:pt x="10" y="5"/>
                  </a:cubicBezTo>
                  <a:cubicBezTo>
                    <a:pt x="11" y="8"/>
                    <a:pt x="1" y="15"/>
                    <a:pt x="1" y="26"/>
                  </a:cubicBezTo>
                  <a:lnTo>
                    <a:pt x="0" y="47"/>
                  </a:lnTo>
                  <a:close/>
                </a:path>
              </a:pathLst>
            </a:custGeom>
            <a:solidFill>
              <a:schemeClr val="bg1">
                <a:lumMod val="65000"/>
              </a:schemeClr>
            </a:solidFill>
            <a:ln w="9525">
              <a:noFill/>
              <a:round/>
            </a:ln>
          </p:spPr>
          <p:txBody>
            <a:bodyPr/>
            <a:lstStyle/>
            <a:p>
              <a:pPr>
                <a:defRPr/>
              </a:pPr>
              <a:endParaRPr lang="zh-TW" altLang="en-US"/>
            </a:p>
          </p:txBody>
        </p:sp>
        <p:sp>
          <p:nvSpPr>
            <p:cNvPr id="97" name="Freeform 43"/>
            <p:cNvSpPr/>
            <p:nvPr/>
          </p:nvSpPr>
          <p:spPr bwMode="auto">
            <a:xfrm>
              <a:off x="7351296" y="4299283"/>
              <a:ext cx="36699" cy="31695"/>
            </a:xfrm>
            <a:custGeom>
              <a:avLst/>
              <a:gdLst>
                <a:gd name="T0" fmla="*/ 0 w 66"/>
                <a:gd name="T1" fmla="*/ 2147483647 h 57"/>
                <a:gd name="T2" fmla="*/ 0 w 66"/>
                <a:gd name="T3" fmla="*/ 0 h 57"/>
                <a:gd name="T4" fmla="*/ 2147483647 w 66"/>
                <a:gd name="T5" fmla="*/ 2147483647 h 57"/>
                <a:gd name="T6" fmla="*/ 2147483647 w 66"/>
                <a:gd name="T7" fmla="*/ 2147483647 h 57"/>
                <a:gd name="T8" fmla="*/ 0 w 66"/>
                <a:gd name="T9" fmla="*/ 2147483647 h 57"/>
                <a:gd name="T10" fmla="*/ 0 60000 65536"/>
                <a:gd name="T11" fmla="*/ 0 60000 65536"/>
                <a:gd name="T12" fmla="*/ 0 60000 65536"/>
                <a:gd name="T13" fmla="*/ 0 60000 65536"/>
                <a:gd name="T14" fmla="*/ 0 60000 65536"/>
                <a:gd name="T15" fmla="*/ 0 w 66"/>
                <a:gd name="T16" fmla="*/ 0 h 57"/>
                <a:gd name="T17" fmla="*/ 66 w 66"/>
                <a:gd name="T18" fmla="*/ 57 h 57"/>
              </a:gdLst>
              <a:ahLst/>
              <a:cxnLst>
                <a:cxn ang="T10">
                  <a:pos x="T0" y="T1"/>
                </a:cxn>
                <a:cxn ang="T11">
                  <a:pos x="T2" y="T3"/>
                </a:cxn>
                <a:cxn ang="T12">
                  <a:pos x="T4" y="T5"/>
                </a:cxn>
                <a:cxn ang="T13">
                  <a:pos x="T6" y="T7"/>
                </a:cxn>
                <a:cxn ang="T14">
                  <a:pos x="T8" y="T9"/>
                </a:cxn>
              </a:cxnLst>
              <a:rect l="T15" t="T16" r="T17" b="T18"/>
              <a:pathLst>
                <a:path w="66" h="57">
                  <a:moveTo>
                    <a:pt x="0" y="8"/>
                  </a:moveTo>
                  <a:lnTo>
                    <a:pt x="0" y="0"/>
                  </a:lnTo>
                  <a:lnTo>
                    <a:pt x="66" y="57"/>
                  </a:lnTo>
                  <a:lnTo>
                    <a:pt x="0" y="8"/>
                  </a:lnTo>
                  <a:close/>
                </a:path>
              </a:pathLst>
            </a:custGeom>
            <a:solidFill>
              <a:srgbClr val="000000"/>
            </a:solidFill>
            <a:ln w="9525">
              <a:noFill/>
              <a:round/>
            </a:ln>
          </p:spPr>
          <p:txBody>
            <a:bodyPr/>
            <a:lstStyle/>
            <a:p>
              <a:endParaRPr lang="zh-TW" altLang="en-US"/>
            </a:p>
          </p:txBody>
        </p:sp>
        <p:sp>
          <p:nvSpPr>
            <p:cNvPr id="98" name="Freeform 44"/>
            <p:cNvSpPr/>
            <p:nvPr/>
          </p:nvSpPr>
          <p:spPr bwMode="auto">
            <a:xfrm>
              <a:off x="7291799" y="4299283"/>
              <a:ext cx="41148" cy="31695"/>
            </a:xfrm>
            <a:custGeom>
              <a:avLst/>
              <a:gdLst>
                <a:gd name="T0" fmla="*/ 0 w 74"/>
                <a:gd name="T1" fmla="*/ 2147483647 h 57"/>
                <a:gd name="T2" fmla="*/ 2147483647 w 74"/>
                <a:gd name="T3" fmla="*/ 0 h 57"/>
                <a:gd name="T4" fmla="*/ 2147483647 w 74"/>
                <a:gd name="T5" fmla="*/ 0 h 57"/>
                <a:gd name="T6" fmla="*/ 0 w 74"/>
                <a:gd name="T7" fmla="*/ 2147483647 h 57"/>
                <a:gd name="T8" fmla="*/ 0 w 74"/>
                <a:gd name="T9" fmla="*/ 2147483647 h 57"/>
                <a:gd name="T10" fmla="*/ 0 60000 65536"/>
                <a:gd name="T11" fmla="*/ 0 60000 65536"/>
                <a:gd name="T12" fmla="*/ 0 60000 65536"/>
                <a:gd name="T13" fmla="*/ 0 60000 65536"/>
                <a:gd name="T14" fmla="*/ 0 60000 65536"/>
                <a:gd name="T15" fmla="*/ 0 w 74"/>
                <a:gd name="T16" fmla="*/ 0 h 57"/>
                <a:gd name="T17" fmla="*/ 74 w 74"/>
                <a:gd name="T18" fmla="*/ 57 h 57"/>
              </a:gdLst>
              <a:ahLst/>
              <a:cxnLst>
                <a:cxn ang="T10">
                  <a:pos x="T0" y="T1"/>
                </a:cxn>
                <a:cxn ang="T11">
                  <a:pos x="T2" y="T3"/>
                </a:cxn>
                <a:cxn ang="T12">
                  <a:pos x="T4" y="T5"/>
                </a:cxn>
                <a:cxn ang="T13">
                  <a:pos x="T6" y="T7"/>
                </a:cxn>
                <a:cxn ang="T14">
                  <a:pos x="T8" y="T9"/>
                </a:cxn>
              </a:cxnLst>
              <a:rect l="T15" t="T16" r="T17" b="T18"/>
              <a:pathLst>
                <a:path w="74" h="57">
                  <a:moveTo>
                    <a:pt x="0" y="57"/>
                  </a:moveTo>
                  <a:lnTo>
                    <a:pt x="66" y="0"/>
                  </a:lnTo>
                  <a:lnTo>
                    <a:pt x="74" y="0"/>
                  </a:lnTo>
                  <a:lnTo>
                    <a:pt x="0" y="57"/>
                  </a:lnTo>
                  <a:close/>
                </a:path>
              </a:pathLst>
            </a:custGeom>
            <a:solidFill>
              <a:srgbClr val="000000"/>
            </a:solidFill>
            <a:ln w="9525">
              <a:noFill/>
              <a:round/>
            </a:ln>
          </p:spPr>
          <p:txBody>
            <a:bodyPr/>
            <a:lstStyle/>
            <a:p>
              <a:endParaRPr lang="zh-TW" altLang="en-US"/>
            </a:p>
          </p:txBody>
        </p:sp>
        <p:sp>
          <p:nvSpPr>
            <p:cNvPr id="99" name="Freeform 40"/>
            <p:cNvSpPr/>
            <p:nvPr/>
          </p:nvSpPr>
          <p:spPr bwMode="auto">
            <a:xfrm>
              <a:off x="6654466" y="3834168"/>
              <a:ext cx="674094" cy="661284"/>
            </a:xfrm>
            <a:custGeom>
              <a:avLst/>
              <a:gdLst/>
              <a:ahLst/>
              <a:cxnLst/>
              <a:rect l="l" t="t" r="r" b="b"/>
              <a:pathLst>
                <a:path w="1547910" h="1518490">
                  <a:moveTo>
                    <a:pt x="735325" y="0"/>
                  </a:moveTo>
                  <a:cubicBezTo>
                    <a:pt x="1125922" y="0"/>
                    <a:pt x="1099882" y="195344"/>
                    <a:pt x="1099882" y="273482"/>
                  </a:cubicBezTo>
                  <a:cubicBezTo>
                    <a:pt x="1099882" y="338596"/>
                    <a:pt x="1047802" y="533941"/>
                    <a:pt x="1034783" y="612078"/>
                  </a:cubicBezTo>
                  <a:cubicBezTo>
                    <a:pt x="1008743" y="677193"/>
                    <a:pt x="995723" y="755331"/>
                    <a:pt x="1021763" y="794399"/>
                  </a:cubicBezTo>
                  <a:cubicBezTo>
                    <a:pt x="1034783" y="820445"/>
                    <a:pt x="1073842" y="872537"/>
                    <a:pt x="1243100" y="963698"/>
                  </a:cubicBezTo>
                  <a:cubicBezTo>
                    <a:pt x="1399339" y="1054858"/>
                    <a:pt x="1581617" y="1067881"/>
                    <a:pt x="1542557" y="1289271"/>
                  </a:cubicBezTo>
                  <a:cubicBezTo>
                    <a:pt x="1520081" y="1379197"/>
                    <a:pt x="1500030" y="1452144"/>
                    <a:pt x="1480009" y="1518490"/>
                  </a:cubicBezTo>
                  <a:lnTo>
                    <a:pt x="0" y="1518490"/>
                  </a:lnTo>
                  <a:cubicBezTo>
                    <a:pt x="15993" y="1434519"/>
                    <a:pt x="15303" y="1372240"/>
                    <a:pt x="45272" y="1302294"/>
                  </a:cubicBezTo>
                  <a:cubicBezTo>
                    <a:pt x="71312" y="1211134"/>
                    <a:pt x="97352" y="1119973"/>
                    <a:pt x="279630" y="1041835"/>
                  </a:cubicBezTo>
                  <a:cubicBezTo>
                    <a:pt x="461908" y="963698"/>
                    <a:pt x="579087" y="911606"/>
                    <a:pt x="579087" y="911606"/>
                  </a:cubicBezTo>
                  <a:cubicBezTo>
                    <a:pt x="579087" y="911528"/>
                    <a:pt x="579093" y="820440"/>
                    <a:pt x="592107" y="807422"/>
                  </a:cubicBezTo>
                  <a:cubicBezTo>
                    <a:pt x="605127" y="807422"/>
                    <a:pt x="631166" y="768354"/>
                    <a:pt x="605127" y="729285"/>
                  </a:cubicBezTo>
                  <a:cubicBezTo>
                    <a:pt x="592107" y="677193"/>
                    <a:pt x="566067" y="625101"/>
                    <a:pt x="566067" y="599055"/>
                  </a:cubicBezTo>
                  <a:cubicBezTo>
                    <a:pt x="566067" y="573009"/>
                    <a:pt x="344729" y="0"/>
                    <a:pt x="735325" y="0"/>
                  </a:cubicBezTo>
                  <a:close/>
                </a:path>
              </a:pathLst>
            </a:custGeom>
            <a:solidFill>
              <a:schemeClr val="bg1">
                <a:lumMod val="65000"/>
              </a:schemeClr>
            </a:solidFill>
            <a:ln w="9525">
              <a:noFill/>
              <a:round/>
            </a:ln>
          </p:spPr>
          <p:txBody>
            <a:bodyPr/>
            <a:lstStyle/>
            <a:p>
              <a:endParaRPr lang="zh-TW" altLang="en-US"/>
            </a:p>
          </p:txBody>
        </p:sp>
        <p:sp>
          <p:nvSpPr>
            <p:cNvPr id="100" name="Freeform 41"/>
            <p:cNvSpPr/>
            <p:nvPr/>
          </p:nvSpPr>
          <p:spPr bwMode="auto">
            <a:xfrm>
              <a:off x="6874623" y="4168775"/>
              <a:ext cx="226757" cy="334606"/>
            </a:xfrm>
            <a:custGeom>
              <a:avLst/>
              <a:gdLst>
                <a:gd name="T0" fmla="*/ 2147483647 w 40"/>
                <a:gd name="T1" fmla="*/ 2147483647 h 59"/>
                <a:gd name="T2" fmla="*/ 2147483647 w 40"/>
                <a:gd name="T3" fmla="*/ 2147483647 h 59"/>
                <a:gd name="T4" fmla="*/ 2147483647 w 40"/>
                <a:gd name="T5" fmla="*/ 0 h 59"/>
                <a:gd name="T6" fmla="*/ 2147483647 w 40"/>
                <a:gd name="T7" fmla="*/ 2147483647 h 59"/>
                <a:gd name="T8" fmla="*/ 2147483647 w 40"/>
                <a:gd name="T9" fmla="*/ 2147483647 h 59"/>
                <a:gd name="T10" fmla="*/ 2147483647 w 40"/>
                <a:gd name="T11" fmla="*/ 2147483647 h 59"/>
                <a:gd name="T12" fmla="*/ 2147483647 w 40"/>
                <a:gd name="T13" fmla="*/ 2147483647 h 59"/>
                <a:gd name="T14" fmla="*/ 2147483647 w 40"/>
                <a:gd name="T15" fmla="*/ 2147483647 h 59"/>
                <a:gd name="T16" fmla="*/ 0 60000 65536"/>
                <a:gd name="T17" fmla="*/ 0 60000 65536"/>
                <a:gd name="T18" fmla="*/ 0 60000 65536"/>
                <a:gd name="T19" fmla="*/ 0 60000 65536"/>
                <a:gd name="T20" fmla="*/ 0 60000 65536"/>
                <a:gd name="T21" fmla="*/ 0 60000 65536"/>
                <a:gd name="T22" fmla="*/ 0 60000 65536"/>
                <a:gd name="T23" fmla="*/ 0 60000 65536"/>
                <a:gd name="T24" fmla="*/ 0 w 40"/>
                <a:gd name="T25" fmla="*/ 0 h 59"/>
                <a:gd name="T26" fmla="*/ 40 w 40"/>
                <a:gd name="T27" fmla="*/ 59 h 5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0" h="59">
                  <a:moveTo>
                    <a:pt x="1" y="59"/>
                  </a:moveTo>
                  <a:cubicBezTo>
                    <a:pt x="1" y="59"/>
                    <a:pt x="19" y="21"/>
                    <a:pt x="40" y="4"/>
                  </a:cubicBezTo>
                  <a:cubicBezTo>
                    <a:pt x="40" y="4"/>
                    <a:pt x="37" y="2"/>
                    <a:pt x="37" y="0"/>
                  </a:cubicBezTo>
                  <a:cubicBezTo>
                    <a:pt x="37" y="0"/>
                    <a:pt x="16" y="14"/>
                    <a:pt x="15" y="15"/>
                  </a:cubicBezTo>
                  <a:cubicBezTo>
                    <a:pt x="14" y="16"/>
                    <a:pt x="13" y="16"/>
                    <a:pt x="12" y="15"/>
                  </a:cubicBezTo>
                  <a:cubicBezTo>
                    <a:pt x="11" y="14"/>
                    <a:pt x="5" y="3"/>
                    <a:pt x="5" y="3"/>
                  </a:cubicBezTo>
                  <a:cubicBezTo>
                    <a:pt x="5" y="3"/>
                    <a:pt x="3" y="10"/>
                    <a:pt x="4" y="11"/>
                  </a:cubicBezTo>
                  <a:cubicBezTo>
                    <a:pt x="4" y="13"/>
                    <a:pt x="0" y="49"/>
                    <a:pt x="1" y="59"/>
                  </a:cubicBezTo>
                  <a:close/>
                </a:path>
              </a:pathLst>
            </a:custGeom>
            <a:solidFill>
              <a:srgbClr val="FFFFFF"/>
            </a:solidFill>
            <a:ln w="9525">
              <a:noFill/>
              <a:round/>
            </a:ln>
          </p:spPr>
          <p:txBody>
            <a:bodyPr/>
            <a:lstStyle/>
            <a:p>
              <a:endParaRPr lang="zh-TW" altLang="en-US"/>
            </a:p>
          </p:txBody>
        </p:sp>
        <p:sp>
          <p:nvSpPr>
            <p:cNvPr id="101" name="Freeform 42"/>
            <p:cNvSpPr/>
            <p:nvPr/>
          </p:nvSpPr>
          <p:spPr bwMode="auto">
            <a:xfrm>
              <a:off x="6874514" y="4242750"/>
              <a:ext cx="96096" cy="266164"/>
            </a:xfrm>
            <a:custGeom>
              <a:avLst/>
              <a:gdLst>
                <a:gd name="T0" fmla="*/ 0 w 17"/>
                <a:gd name="T1" fmla="*/ 2147483647 h 47"/>
                <a:gd name="T2" fmla="*/ 2147483647 w 17"/>
                <a:gd name="T3" fmla="*/ 2147483647 h 47"/>
                <a:gd name="T4" fmla="*/ 2147483647 w 17"/>
                <a:gd name="T5" fmla="*/ 1183728112 h 47"/>
                <a:gd name="T6" fmla="*/ 2147483647 w 17"/>
                <a:gd name="T7" fmla="*/ 507312048 h 47"/>
                <a:gd name="T8" fmla="*/ 1684852866 w 17"/>
                <a:gd name="T9" fmla="*/ 845520080 h 47"/>
                <a:gd name="T10" fmla="*/ 168482691 w 17"/>
                <a:gd name="T11" fmla="*/ 2147483647 h 47"/>
                <a:gd name="T12" fmla="*/ 0 w 17"/>
                <a:gd name="T13" fmla="*/ 2147483647 h 47"/>
                <a:gd name="T14" fmla="*/ 0 60000 65536"/>
                <a:gd name="T15" fmla="*/ 0 60000 65536"/>
                <a:gd name="T16" fmla="*/ 0 60000 65536"/>
                <a:gd name="T17" fmla="*/ 0 60000 65536"/>
                <a:gd name="T18" fmla="*/ 0 60000 65536"/>
                <a:gd name="T19" fmla="*/ 0 60000 65536"/>
                <a:gd name="T20" fmla="*/ 0 60000 65536"/>
                <a:gd name="T21" fmla="*/ 0 w 17"/>
                <a:gd name="T22" fmla="*/ 0 h 47"/>
                <a:gd name="T23" fmla="*/ 17 w 17"/>
                <a:gd name="T24" fmla="*/ 47 h 4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7" h="47">
                  <a:moveTo>
                    <a:pt x="0" y="47"/>
                  </a:moveTo>
                  <a:cubicBezTo>
                    <a:pt x="0" y="47"/>
                    <a:pt x="14" y="25"/>
                    <a:pt x="13" y="14"/>
                  </a:cubicBezTo>
                  <a:cubicBezTo>
                    <a:pt x="13" y="9"/>
                    <a:pt x="14" y="7"/>
                    <a:pt x="14" y="7"/>
                  </a:cubicBezTo>
                  <a:cubicBezTo>
                    <a:pt x="14" y="7"/>
                    <a:pt x="17" y="4"/>
                    <a:pt x="16" y="3"/>
                  </a:cubicBezTo>
                  <a:cubicBezTo>
                    <a:pt x="15" y="1"/>
                    <a:pt x="12" y="0"/>
                    <a:pt x="10" y="5"/>
                  </a:cubicBezTo>
                  <a:cubicBezTo>
                    <a:pt x="11" y="8"/>
                    <a:pt x="1" y="15"/>
                    <a:pt x="1" y="26"/>
                  </a:cubicBezTo>
                  <a:lnTo>
                    <a:pt x="0" y="47"/>
                  </a:lnTo>
                  <a:close/>
                </a:path>
              </a:pathLst>
            </a:custGeom>
            <a:solidFill>
              <a:schemeClr val="bg1">
                <a:lumMod val="65000"/>
              </a:schemeClr>
            </a:solidFill>
            <a:ln w="9525">
              <a:noFill/>
              <a:round/>
            </a:ln>
          </p:spPr>
          <p:txBody>
            <a:bodyPr/>
            <a:lstStyle/>
            <a:p>
              <a:pPr>
                <a:defRPr/>
              </a:pPr>
              <a:endParaRPr lang="zh-TW" altLang="en-US"/>
            </a:p>
          </p:txBody>
        </p:sp>
        <p:sp>
          <p:nvSpPr>
            <p:cNvPr id="102" name="Freeform 43"/>
            <p:cNvSpPr/>
            <p:nvPr/>
          </p:nvSpPr>
          <p:spPr bwMode="auto">
            <a:xfrm>
              <a:off x="6965187" y="4248279"/>
              <a:ext cx="45629" cy="39407"/>
            </a:xfrm>
            <a:custGeom>
              <a:avLst/>
              <a:gdLst>
                <a:gd name="T0" fmla="*/ 0 w 66"/>
                <a:gd name="T1" fmla="*/ 2147483647 h 57"/>
                <a:gd name="T2" fmla="*/ 0 w 66"/>
                <a:gd name="T3" fmla="*/ 0 h 57"/>
                <a:gd name="T4" fmla="*/ 2147483647 w 66"/>
                <a:gd name="T5" fmla="*/ 2147483647 h 57"/>
                <a:gd name="T6" fmla="*/ 2147483647 w 66"/>
                <a:gd name="T7" fmla="*/ 2147483647 h 57"/>
                <a:gd name="T8" fmla="*/ 0 w 66"/>
                <a:gd name="T9" fmla="*/ 2147483647 h 57"/>
                <a:gd name="T10" fmla="*/ 0 60000 65536"/>
                <a:gd name="T11" fmla="*/ 0 60000 65536"/>
                <a:gd name="T12" fmla="*/ 0 60000 65536"/>
                <a:gd name="T13" fmla="*/ 0 60000 65536"/>
                <a:gd name="T14" fmla="*/ 0 60000 65536"/>
                <a:gd name="T15" fmla="*/ 0 w 66"/>
                <a:gd name="T16" fmla="*/ 0 h 57"/>
                <a:gd name="T17" fmla="*/ 66 w 66"/>
                <a:gd name="T18" fmla="*/ 57 h 57"/>
              </a:gdLst>
              <a:ahLst/>
              <a:cxnLst>
                <a:cxn ang="T10">
                  <a:pos x="T0" y="T1"/>
                </a:cxn>
                <a:cxn ang="T11">
                  <a:pos x="T2" y="T3"/>
                </a:cxn>
                <a:cxn ang="T12">
                  <a:pos x="T4" y="T5"/>
                </a:cxn>
                <a:cxn ang="T13">
                  <a:pos x="T6" y="T7"/>
                </a:cxn>
                <a:cxn ang="T14">
                  <a:pos x="T8" y="T9"/>
                </a:cxn>
              </a:cxnLst>
              <a:rect l="T15" t="T16" r="T17" b="T18"/>
              <a:pathLst>
                <a:path w="66" h="57">
                  <a:moveTo>
                    <a:pt x="0" y="8"/>
                  </a:moveTo>
                  <a:lnTo>
                    <a:pt x="0" y="0"/>
                  </a:lnTo>
                  <a:lnTo>
                    <a:pt x="66" y="57"/>
                  </a:lnTo>
                  <a:lnTo>
                    <a:pt x="0" y="8"/>
                  </a:lnTo>
                  <a:close/>
                </a:path>
              </a:pathLst>
            </a:custGeom>
            <a:solidFill>
              <a:srgbClr val="000000"/>
            </a:solidFill>
            <a:ln w="9525">
              <a:noFill/>
              <a:round/>
            </a:ln>
          </p:spPr>
          <p:txBody>
            <a:bodyPr/>
            <a:lstStyle/>
            <a:p>
              <a:endParaRPr lang="zh-TW" altLang="en-US"/>
            </a:p>
          </p:txBody>
        </p:sp>
        <p:sp>
          <p:nvSpPr>
            <p:cNvPr id="103" name="Freeform 44"/>
            <p:cNvSpPr/>
            <p:nvPr/>
          </p:nvSpPr>
          <p:spPr bwMode="auto">
            <a:xfrm>
              <a:off x="6891214" y="4248279"/>
              <a:ext cx="51159" cy="39407"/>
            </a:xfrm>
            <a:custGeom>
              <a:avLst/>
              <a:gdLst>
                <a:gd name="T0" fmla="*/ 0 w 74"/>
                <a:gd name="T1" fmla="*/ 2147483647 h 57"/>
                <a:gd name="T2" fmla="*/ 2147483647 w 74"/>
                <a:gd name="T3" fmla="*/ 0 h 57"/>
                <a:gd name="T4" fmla="*/ 2147483647 w 74"/>
                <a:gd name="T5" fmla="*/ 0 h 57"/>
                <a:gd name="T6" fmla="*/ 0 w 74"/>
                <a:gd name="T7" fmla="*/ 2147483647 h 57"/>
                <a:gd name="T8" fmla="*/ 0 w 74"/>
                <a:gd name="T9" fmla="*/ 2147483647 h 57"/>
                <a:gd name="T10" fmla="*/ 0 60000 65536"/>
                <a:gd name="T11" fmla="*/ 0 60000 65536"/>
                <a:gd name="T12" fmla="*/ 0 60000 65536"/>
                <a:gd name="T13" fmla="*/ 0 60000 65536"/>
                <a:gd name="T14" fmla="*/ 0 60000 65536"/>
                <a:gd name="T15" fmla="*/ 0 w 74"/>
                <a:gd name="T16" fmla="*/ 0 h 57"/>
                <a:gd name="T17" fmla="*/ 74 w 74"/>
                <a:gd name="T18" fmla="*/ 57 h 57"/>
              </a:gdLst>
              <a:ahLst/>
              <a:cxnLst>
                <a:cxn ang="T10">
                  <a:pos x="T0" y="T1"/>
                </a:cxn>
                <a:cxn ang="T11">
                  <a:pos x="T2" y="T3"/>
                </a:cxn>
                <a:cxn ang="T12">
                  <a:pos x="T4" y="T5"/>
                </a:cxn>
                <a:cxn ang="T13">
                  <a:pos x="T6" y="T7"/>
                </a:cxn>
                <a:cxn ang="T14">
                  <a:pos x="T8" y="T9"/>
                </a:cxn>
              </a:cxnLst>
              <a:rect l="T15" t="T16" r="T17" b="T18"/>
              <a:pathLst>
                <a:path w="74" h="57">
                  <a:moveTo>
                    <a:pt x="0" y="57"/>
                  </a:moveTo>
                  <a:lnTo>
                    <a:pt x="66" y="0"/>
                  </a:lnTo>
                  <a:lnTo>
                    <a:pt x="74" y="0"/>
                  </a:lnTo>
                  <a:lnTo>
                    <a:pt x="0" y="57"/>
                  </a:lnTo>
                  <a:close/>
                </a:path>
              </a:pathLst>
            </a:custGeom>
            <a:solidFill>
              <a:srgbClr val="000000"/>
            </a:solidFill>
            <a:ln w="9525">
              <a:noFill/>
              <a:round/>
            </a:ln>
          </p:spPr>
          <p:txBody>
            <a:bodyPr/>
            <a:lstStyle/>
            <a:p>
              <a:endParaRPr lang="zh-TW" altLang="en-US"/>
            </a:p>
          </p:txBody>
        </p:sp>
        <p:cxnSp>
          <p:nvCxnSpPr>
            <p:cNvPr id="104" name="直接连接符 103"/>
            <p:cNvCxnSpPr/>
            <p:nvPr/>
          </p:nvCxnSpPr>
          <p:spPr>
            <a:xfrm flipH="1">
              <a:off x="1767275" y="3266502"/>
              <a:ext cx="0" cy="1076583"/>
            </a:xfrm>
            <a:prstGeom prst="line">
              <a:avLst/>
            </a:prstGeom>
            <a:ln w="19050">
              <a:gradFill>
                <a:gsLst>
                  <a:gs pos="0">
                    <a:srgbClr val="BECCCD">
                      <a:alpha val="15000"/>
                    </a:srgbClr>
                  </a:gs>
                  <a:gs pos="50000">
                    <a:schemeClr val="bg1">
                      <a:lumMod val="50000"/>
                    </a:schemeClr>
                  </a:gs>
                  <a:gs pos="100000">
                    <a:srgbClr val="BECCCD">
                      <a:alpha val="40000"/>
                    </a:srgbClr>
                  </a:gs>
                </a:gsLst>
                <a:lin ang="5400000" scaled="0"/>
              </a:gradFill>
            </a:ln>
          </p:spPr>
          <p:style>
            <a:lnRef idx="1">
              <a:schemeClr val="accent1"/>
            </a:lnRef>
            <a:fillRef idx="0">
              <a:schemeClr val="accent1"/>
            </a:fillRef>
            <a:effectRef idx="0">
              <a:schemeClr val="accent1"/>
            </a:effectRef>
            <a:fontRef idx="minor">
              <a:schemeClr val="tx1"/>
            </a:fontRef>
          </p:style>
        </p:cxnSp>
        <p:cxnSp>
          <p:nvCxnSpPr>
            <p:cNvPr id="105" name="直接连接符 104"/>
            <p:cNvCxnSpPr/>
            <p:nvPr/>
          </p:nvCxnSpPr>
          <p:spPr>
            <a:xfrm>
              <a:off x="2441371" y="4502926"/>
              <a:ext cx="7980292" cy="0"/>
            </a:xfrm>
            <a:prstGeom prst="line">
              <a:avLst/>
            </a:prstGeom>
            <a:ln w="19050">
              <a:gradFill>
                <a:gsLst>
                  <a:gs pos="0">
                    <a:srgbClr val="BECCCD">
                      <a:alpha val="15000"/>
                    </a:srgbClr>
                  </a:gs>
                  <a:gs pos="50000">
                    <a:schemeClr val="bg1">
                      <a:lumMod val="50000"/>
                    </a:schemeClr>
                  </a:gs>
                  <a:gs pos="100000">
                    <a:srgbClr val="BECCCD">
                      <a:alpha val="40000"/>
                    </a:srgbClr>
                  </a:gs>
                </a:gsLst>
                <a:lin ang="0" scaled="0"/>
              </a:gradFill>
            </a:ln>
          </p:spPr>
          <p:style>
            <a:lnRef idx="1">
              <a:schemeClr val="accent1"/>
            </a:lnRef>
            <a:fillRef idx="0">
              <a:schemeClr val="accent1"/>
            </a:fillRef>
            <a:effectRef idx="0">
              <a:schemeClr val="accent1"/>
            </a:effectRef>
            <a:fontRef idx="minor">
              <a:schemeClr val="tx1"/>
            </a:fontRef>
          </p:style>
        </p:cxnSp>
        <p:sp>
          <p:nvSpPr>
            <p:cNvPr id="168" name="Rectangle 42"/>
            <p:cNvSpPr/>
            <p:nvPr/>
          </p:nvSpPr>
          <p:spPr>
            <a:xfrm>
              <a:off x="1375282" y="3696874"/>
              <a:ext cx="4919438" cy="563042"/>
            </a:xfrm>
            <a:prstGeom prst="rect">
              <a:avLst/>
            </a:prstGeom>
            <a:noFill/>
            <a:ln w="12700" cap="flat" cmpd="sng" algn="ctr">
              <a:noFill/>
              <a:prstDash val="solid"/>
            </a:ln>
            <a:effectLst/>
          </p:spPr>
          <p:txBody>
            <a:bodyPr lIns="91440" tIns="0" rIns="91440" bIns="0" rtlCol="0" anchor="t"/>
            <a:lstStyle/>
            <a:p>
              <a:pPr algn="r"/>
              <a:r>
                <a:rPr lang="zh-CN" altLang="en-US" sz="2400" b="1" spc="500" dirty="0">
                  <a:solidFill>
                    <a:schemeClr val="bg1">
                      <a:lumMod val="50000"/>
                    </a:schemeClr>
                  </a:solidFill>
                  <a:latin typeface="微软雅黑" panose="020B0503020204020204" pitchFamily="34" charset="-122"/>
                  <a:ea typeface="微软雅黑" panose="020B0503020204020204" pitchFamily="34" charset="-122"/>
                  <a:cs typeface="Arial" panose="020B0604020202020204" pitchFamily="34" charset="0"/>
                  <a:sym typeface="+mn-ea"/>
                </a:rPr>
                <a:t>（二）用市场的方式处理问题</a:t>
              </a:r>
              <a:endParaRPr lang="zh-CN" altLang="en-US" sz="2800" b="1" spc="500" dirty="0">
                <a:solidFill>
                  <a:schemeClr val="bg1">
                    <a:lumMod val="50000"/>
                  </a:schemeClr>
                </a:solidFill>
                <a:latin typeface="微软雅黑" panose="020B0503020204020204" pitchFamily="34" charset="-122"/>
                <a:ea typeface="微软雅黑" panose="020B0503020204020204" pitchFamily="34" charset="-122"/>
                <a:cs typeface="Arial" panose="020B0604020202020204" pitchFamily="34" charset="0"/>
              </a:endParaRPr>
            </a:p>
            <a:p>
              <a:pPr algn="r"/>
              <a:endParaRPr lang="zh-CN" altLang="en-US" b="1" dirty="0">
                <a:solidFill>
                  <a:schemeClr val="tx1">
                    <a:lumMod val="65000"/>
                    <a:lumOff val="35000"/>
                  </a:schemeClr>
                </a:solidFill>
                <a:latin typeface="Arial" panose="020B0604020202020204" pitchFamily="34" charset="0"/>
                <a:cs typeface="Arial" panose="020B0604020202020204" pitchFamily="34" charset="0"/>
              </a:endParaRPr>
            </a:p>
          </p:txBody>
        </p:sp>
      </p:grpSp>
      <p:cxnSp>
        <p:nvCxnSpPr>
          <p:cNvPr id="158" name="直接连接符 157"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CxnSpPr/>
          <p:nvPr/>
        </p:nvCxnSpPr>
        <p:spPr>
          <a:xfrm>
            <a:off x="3246637" y="1273629"/>
            <a:ext cx="5770860"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159" name="文本框 158"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txBox="1"/>
          <p:nvPr/>
        </p:nvSpPr>
        <p:spPr>
          <a:xfrm>
            <a:off x="4017709" y="545159"/>
            <a:ext cx="4124325" cy="953135"/>
          </a:xfrm>
          <a:prstGeom prst="rect">
            <a:avLst/>
          </a:prstGeom>
          <a:noFill/>
        </p:spPr>
        <p:txBody>
          <a:bodyPr wrap="none" rtlCol="0">
            <a:spAutoFit/>
          </a:bodyPr>
          <a:lstStyle/>
          <a:p>
            <a:pPr algn="l"/>
            <a:r>
              <a:rPr lang="zh-CN" altLang="en-US" sz="2800" b="1" spc="500" dirty="0">
                <a:solidFill>
                  <a:schemeClr val="bg1">
                    <a:lumMod val="50000"/>
                  </a:schemeClr>
                </a:solidFill>
                <a:latin typeface="微软雅黑" panose="020B0503020204020204" pitchFamily="34" charset="-122"/>
                <a:ea typeface="微软雅黑" panose="020B0503020204020204" pitchFamily="34" charset="-122"/>
                <a:cs typeface="Arial" panose="020B0604020202020204" pitchFamily="34" charset="0"/>
                <a:sym typeface="+mn-ea"/>
              </a:rPr>
              <a:t>一 人力资源需求计划</a:t>
            </a:r>
            <a:endParaRPr lang="zh-CN" altLang="en-US" sz="2800" b="1" spc="500" dirty="0">
              <a:solidFill>
                <a:schemeClr val="bg1">
                  <a:lumMod val="50000"/>
                </a:schemeClr>
              </a:solidFill>
              <a:latin typeface="微软雅黑" panose="020B0503020204020204" pitchFamily="34" charset="-122"/>
              <a:ea typeface="微软雅黑" panose="020B0503020204020204" pitchFamily="34" charset="-122"/>
              <a:cs typeface="Arial" panose="020B0604020202020204" pitchFamily="34" charset="0"/>
            </a:endParaRPr>
          </a:p>
          <a:p>
            <a:endParaRPr lang="en-US" altLang="zh-CN" sz="2800" b="1" spc="500" dirty="0">
              <a:solidFill>
                <a:schemeClr val="bg1">
                  <a:lumMod val="50000"/>
                </a:schemeClr>
              </a:solidFill>
              <a:latin typeface="微软雅黑" panose="020B0503020204020204" pitchFamily="34" charset="-122"/>
              <a:ea typeface="微软雅黑" panose="020B0503020204020204" pitchFamily="34" charset="-122"/>
              <a:cs typeface="Arial" panose="020B0604020202020204" pitchFamily="34" charset="0"/>
            </a:endParaRPr>
          </a:p>
        </p:txBody>
      </p:sp>
      <p:sp>
        <p:nvSpPr>
          <p:cNvPr id="162" name="椭圆 161"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flipH="1">
            <a:off x="2686180" y="813581"/>
            <a:ext cx="157493" cy="157493"/>
          </a:xfrm>
          <a:prstGeom prst="ellipse">
            <a:avLst/>
          </a:prstGeom>
          <a:solidFill>
            <a:srgbClr val="D06F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3" name="椭圆 162"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flipH="1">
            <a:off x="2686180" y="335956"/>
            <a:ext cx="321030" cy="321030"/>
          </a:xfrm>
          <a:prstGeom prst="ellipse">
            <a:avLst/>
          </a:prstGeom>
          <a:solidFill>
            <a:srgbClr val="966481"/>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4" name="椭圆 163"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flipH="1">
            <a:off x="2991678" y="806317"/>
            <a:ext cx="219803" cy="219803"/>
          </a:xfrm>
          <a:prstGeom prst="ellipse">
            <a:avLst/>
          </a:prstGeom>
          <a:solidFill>
            <a:srgbClr val="365B7C"/>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5" name="椭圆 164"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flipH="1">
            <a:off x="2031169" y="697840"/>
            <a:ext cx="164852" cy="164852"/>
          </a:xfrm>
          <a:prstGeom prst="ellipse">
            <a:avLst/>
          </a:prstGeom>
          <a:solidFill>
            <a:srgbClr val="F779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0" name="椭圆 169"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9354354" y="755438"/>
            <a:ext cx="157493" cy="157493"/>
          </a:xfrm>
          <a:prstGeom prst="ellipse">
            <a:avLst/>
          </a:prstGeom>
          <a:solidFill>
            <a:srgbClr val="D06F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1" name="椭圆 170"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9190817" y="277813"/>
            <a:ext cx="321030" cy="321030"/>
          </a:xfrm>
          <a:prstGeom prst="ellipse">
            <a:avLst/>
          </a:prstGeom>
          <a:solidFill>
            <a:srgbClr val="966481"/>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2" name="椭圆 171"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a:off x="8986546" y="748174"/>
            <a:ext cx="219803" cy="219803"/>
          </a:xfrm>
          <a:prstGeom prst="ellipse">
            <a:avLst/>
          </a:prstGeom>
          <a:solidFill>
            <a:srgbClr val="365B7C"/>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3" name="椭圆 172"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a:off x="10002006" y="639697"/>
            <a:ext cx="164852" cy="164852"/>
          </a:xfrm>
          <a:prstGeom prst="ellipse">
            <a:avLst/>
          </a:prstGeom>
          <a:solidFill>
            <a:srgbClr val="F779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 name="e7d195523061f1c0"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hidden="1"/>
          <p:cNvSpPr txBox="1"/>
          <p:nvPr/>
        </p:nvSpPr>
        <p:spPr>
          <a:xfrm>
            <a:off x="-355600" y="1803400"/>
            <a:ext cx="293927" cy="1016000"/>
          </a:xfrm>
          <a:prstGeom prst="rect">
            <a:avLst/>
          </a:prstGeom>
          <a:noFill/>
        </p:spPr>
        <p:txBody>
          <a:bodyPr vert="wordArtVert" rtlCol="0">
            <a:spAutoFit/>
          </a:bodyPr>
          <a:lstStyle/>
          <a:p>
            <a:r>
              <a:rPr lang="en-US" altLang="zh-CN" sz="100"/>
              <a:t>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a:t>
            </a:r>
            <a:endParaRPr lang="zh-CN" altLang="en-US" sz="100"/>
          </a:p>
        </p:txBody>
      </p:sp>
    </p:spTree>
    <p:extLst>
      <p:ext uri="{BB962C8B-B14F-4D97-AF65-F5344CB8AC3E}">
        <p14:creationId xmlns:p14="http://schemas.microsoft.com/office/powerpoint/2010/main" val="110409844"/>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0">
        <p15:prstTrans prst="pageCurlDouble"/>
      </p:transition>
    </mc:Choice>
    <mc:Fallback xmlns="">
      <p:transition spd="slow"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4" presetClass="entr" presetSubtype="10"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randombar(horizontal)">
                                      <p:cBhvr>
                                        <p:cTn id="7" dur="500"/>
                                        <p:tgtEl>
                                          <p:spTgt spid="2"/>
                                        </p:tgtEl>
                                      </p:cBhvr>
                                    </p:animEffect>
                                  </p:childTnLst>
                                </p:cTn>
                              </p:par>
                            </p:childTnLst>
                          </p:cTn>
                        </p:par>
                        <p:par>
                          <p:cTn id="8" fill="hold">
                            <p:stCondLst>
                              <p:cond delay="500"/>
                            </p:stCondLst>
                            <p:childTnLst>
                              <p:par>
                                <p:cTn id="9" presetID="14" presetClass="entr" presetSubtype="10"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randombar(horizontal)">
                                      <p:cBhvr>
                                        <p:cTn id="11"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矩形 24"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549157" y="-975631"/>
            <a:ext cx="583096" cy="838080"/>
          </a:xfrm>
          <a:prstGeom prst="rect">
            <a:avLst/>
          </a:prstGeom>
          <a:solidFill>
            <a:srgbClr val="365B7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 name="矩形 25"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1132253" y="-975631"/>
            <a:ext cx="583096" cy="838080"/>
          </a:xfrm>
          <a:prstGeom prst="rect">
            <a:avLst/>
          </a:prstGeom>
          <a:solidFill>
            <a:srgbClr val="96648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 name="矩形 26"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1715349" y="-975631"/>
            <a:ext cx="583096" cy="838080"/>
          </a:xfrm>
          <a:prstGeom prst="rect">
            <a:avLst/>
          </a:prstGeom>
          <a:solidFill>
            <a:srgbClr val="D06F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 name="矩形 27"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2298446" y="-975631"/>
            <a:ext cx="583096" cy="838080"/>
          </a:xfrm>
          <a:prstGeom prst="rect">
            <a:avLst/>
          </a:prstGeom>
          <a:solidFill>
            <a:srgbClr val="F779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 name="矩形 28"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2881542" y="-975631"/>
            <a:ext cx="583096" cy="838080"/>
          </a:xfrm>
          <a:prstGeom prst="rect">
            <a:avLst/>
          </a:prstGeom>
          <a:solidFill>
            <a:srgbClr val="F8AD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cxnSp>
        <p:nvCxnSpPr>
          <p:cNvPr id="46" name="直接连接符 45"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CxnSpPr/>
          <p:nvPr/>
        </p:nvCxnSpPr>
        <p:spPr>
          <a:xfrm flipH="1" flipV="1">
            <a:off x="1164590" y="1210945"/>
            <a:ext cx="40640" cy="4540885"/>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47" name="文本框 46"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txBox="1"/>
          <p:nvPr/>
        </p:nvSpPr>
        <p:spPr>
          <a:xfrm>
            <a:off x="549910" y="1633855"/>
            <a:ext cx="582295" cy="3969385"/>
          </a:xfrm>
          <a:prstGeom prst="rect">
            <a:avLst/>
          </a:prstGeom>
          <a:noFill/>
        </p:spPr>
        <p:txBody>
          <a:bodyPr wrap="square" rtlCol="0">
            <a:spAutoFit/>
          </a:bodyPr>
          <a:lstStyle/>
          <a:p>
            <a:pPr algn="l"/>
            <a:r>
              <a:rPr lang="zh-CN" altLang="en-US" sz="2800" b="1" spc="500" dirty="0">
                <a:solidFill>
                  <a:schemeClr val="bg1">
                    <a:lumMod val="50000"/>
                  </a:schemeClr>
                </a:solidFill>
                <a:latin typeface="微软雅黑" panose="020B0503020204020204" pitchFamily="34" charset="-122"/>
                <a:ea typeface="微软雅黑" panose="020B0503020204020204" pitchFamily="34" charset="-122"/>
                <a:cs typeface="Arial" panose="020B0604020202020204" pitchFamily="34" charset="0"/>
                <a:sym typeface="+mn-ea"/>
              </a:rPr>
              <a:t>人力资源需求计划</a:t>
            </a:r>
          </a:p>
          <a:p>
            <a:pPr algn="l"/>
            <a:endParaRPr lang="zh-CN" altLang="en-US" sz="2800" b="1" spc="500" dirty="0">
              <a:solidFill>
                <a:schemeClr val="bg1">
                  <a:lumMod val="50000"/>
                </a:schemeClr>
              </a:solidFill>
              <a:latin typeface="微软雅黑" panose="020B0503020204020204" pitchFamily="34" charset="-122"/>
              <a:ea typeface="微软雅黑" panose="020B0503020204020204" pitchFamily="34" charset="-122"/>
              <a:cs typeface="Arial" panose="020B0604020202020204" pitchFamily="34" charset="0"/>
            </a:endParaRPr>
          </a:p>
        </p:txBody>
      </p:sp>
      <p:sp>
        <p:nvSpPr>
          <p:cNvPr id="48" name="椭圆 47"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flipH="1">
            <a:off x="744985" y="779291"/>
            <a:ext cx="157493" cy="157493"/>
          </a:xfrm>
          <a:prstGeom prst="ellipse">
            <a:avLst/>
          </a:prstGeom>
          <a:solidFill>
            <a:srgbClr val="D06F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9" name="椭圆 48"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flipH="1">
            <a:off x="902465" y="144186"/>
            <a:ext cx="321030" cy="321030"/>
          </a:xfrm>
          <a:prstGeom prst="ellipse">
            <a:avLst/>
          </a:prstGeom>
          <a:solidFill>
            <a:srgbClr val="966481"/>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0" name="椭圆 49"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flipH="1">
            <a:off x="1223838" y="639312"/>
            <a:ext cx="219803" cy="219803"/>
          </a:xfrm>
          <a:prstGeom prst="ellipse">
            <a:avLst/>
          </a:prstGeom>
          <a:solidFill>
            <a:srgbClr val="365B7C"/>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1" name="椭圆 50"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flipH="1">
            <a:off x="383979" y="582905"/>
            <a:ext cx="164852" cy="164852"/>
          </a:xfrm>
          <a:prstGeom prst="ellipse">
            <a:avLst/>
          </a:prstGeom>
          <a:solidFill>
            <a:srgbClr val="F779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 name="e7d195523061f1c0"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hidden="1"/>
          <p:cNvSpPr txBox="1"/>
          <p:nvPr/>
        </p:nvSpPr>
        <p:spPr>
          <a:xfrm>
            <a:off x="-355600" y="1803400"/>
            <a:ext cx="293927" cy="1016000"/>
          </a:xfrm>
          <a:prstGeom prst="rect">
            <a:avLst/>
          </a:prstGeom>
          <a:noFill/>
        </p:spPr>
        <p:txBody>
          <a:bodyPr vert="wordArtVert" rtlCol="0">
            <a:spAutoFit/>
          </a:bodyPr>
          <a:lstStyle/>
          <a:p>
            <a:r>
              <a:rPr lang="en-US" altLang="zh-CN" sz="100"/>
              <a:t>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a:t>
            </a:r>
            <a:endParaRPr lang="zh-CN" altLang="en-US" sz="100"/>
          </a:p>
        </p:txBody>
      </p:sp>
      <p:pic>
        <p:nvPicPr>
          <p:cNvPr id="95237" name="Picture 4"/>
          <p:cNvPicPr>
            <a:picLocks noChangeAspect="1" noChangeArrowheads="1"/>
          </p:cNvPicPr>
          <p:nvPr/>
        </p:nvPicPr>
        <p:blipFill>
          <a:blip r:embed="rId3">
            <a:extLst>
              <a:ext uri="{28A0092B-C50C-407E-A947-70E740481C1C}">
                <a14:useLocalDpi xmlns:a14="http://schemas.microsoft.com/office/drawing/2010/main" val="0"/>
              </a:ext>
            </a:extLst>
          </a:blip>
          <a:srcRect l="788" r="469" b="-536"/>
          <a:stretch>
            <a:fillRect/>
          </a:stretch>
        </p:blipFill>
        <p:spPr bwMode="auto">
          <a:xfrm>
            <a:off x="1958975" y="20955"/>
            <a:ext cx="9465945" cy="64535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文本框 1"/>
          <p:cNvSpPr txBox="1"/>
          <p:nvPr/>
        </p:nvSpPr>
        <p:spPr>
          <a:xfrm>
            <a:off x="4702175" y="6474460"/>
            <a:ext cx="3566160" cy="306705"/>
          </a:xfrm>
          <a:prstGeom prst="rect">
            <a:avLst/>
          </a:prstGeom>
          <a:noFill/>
        </p:spPr>
        <p:txBody>
          <a:bodyPr wrap="square" rtlCol="0">
            <a:spAutoFit/>
          </a:bodyPr>
          <a:lstStyle/>
          <a:p>
            <a:pPr marL="285750" indent="-285750">
              <a:buFont typeface="Arial" panose="020B0604020202020204" pitchFamily="34" charset="0"/>
              <a:buChar char="•"/>
            </a:pPr>
            <a:r>
              <a:rPr lang="zh-CN" altLang="en-US" sz="1400" b="1" spc="500" dirty="0">
                <a:solidFill>
                  <a:schemeClr val="bg1">
                    <a:lumMod val="50000"/>
                  </a:schemeClr>
                </a:solidFill>
                <a:latin typeface="微软雅黑" panose="020B0503020204020204" pitchFamily="34" charset="-122"/>
                <a:ea typeface="微软雅黑" panose="020B0503020204020204" pitchFamily="34" charset="-122"/>
                <a:cs typeface="Arial" panose="020B0604020202020204" pitchFamily="34" charset="0"/>
              </a:rPr>
              <a:t>表2-1 人力资源需求计划表</a:t>
            </a:r>
          </a:p>
        </p:txBody>
      </p:sp>
    </p:spTree>
    <p:extLst>
      <p:ext uri="{BB962C8B-B14F-4D97-AF65-F5344CB8AC3E}">
        <p14:creationId xmlns:p14="http://schemas.microsoft.com/office/powerpoint/2010/main" val="416680033"/>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0">
        <p15:prstTrans prst="pageCurlDouble"/>
      </p:transition>
    </mc:Choice>
    <mc:Fallback xmlns="">
      <p:transition spd="slow" advTm="0">
        <p:fade/>
      </p:transition>
    </mc:Fallback>
  </mc:AlternateContent>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矩形 24"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549157" y="-975631"/>
            <a:ext cx="583096" cy="838080"/>
          </a:xfrm>
          <a:prstGeom prst="rect">
            <a:avLst/>
          </a:prstGeom>
          <a:solidFill>
            <a:srgbClr val="365B7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 name="矩形 25"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1132253" y="-975631"/>
            <a:ext cx="583096" cy="838080"/>
          </a:xfrm>
          <a:prstGeom prst="rect">
            <a:avLst/>
          </a:prstGeom>
          <a:solidFill>
            <a:srgbClr val="96648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 name="矩形 26"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1715349" y="-975631"/>
            <a:ext cx="583096" cy="838080"/>
          </a:xfrm>
          <a:prstGeom prst="rect">
            <a:avLst/>
          </a:prstGeom>
          <a:solidFill>
            <a:srgbClr val="D06F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 name="矩形 27"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2298446" y="-975631"/>
            <a:ext cx="583096" cy="838080"/>
          </a:xfrm>
          <a:prstGeom prst="rect">
            <a:avLst/>
          </a:prstGeom>
          <a:solidFill>
            <a:srgbClr val="F779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 name="矩形 28"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2881542" y="-975631"/>
            <a:ext cx="583096" cy="838080"/>
          </a:xfrm>
          <a:prstGeom prst="rect">
            <a:avLst/>
          </a:prstGeom>
          <a:solidFill>
            <a:srgbClr val="F8AD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2" name="组合 1"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GrpSpPr/>
          <p:nvPr/>
        </p:nvGrpSpPr>
        <p:grpSpPr>
          <a:xfrm>
            <a:off x="78740" y="1797050"/>
            <a:ext cx="12026900" cy="4029710"/>
            <a:chOff x="1776999" y="1463040"/>
            <a:chExt cx="8654386" cy="1242412"/>
          </a:xfrm>
        </p:grpSpPr>
        <p:grpSp>
          <p:nvGrpSpPr>
            <p:cNvPr id="7" name="组合 6"/>
            <p:cNvGrpSpPr/>
            <p:nvPr/>
          </p:nvGrpSpPr>
          <p:grpSpPr>
            <a:xfrm>
              <a:off x="1836677" y="2241039"/>
              <a:ext cx="463966" cy="464413"/>
              <a:chOff x="7167096" y="561975"/>
              <a:chExt cx="1547910" cy="1549400"/>
            </a:xfrm>
          </p:grpSpPr>
          <p:sp>
            <p:nvSpPr>
              <p:cNvPr id="8" name="Freeform 40"/>
              <p:cNvSpPr/>
              <p:nvPr/>
            </p:nvSpPr>
            <p:spPr bwMode="auto">
              <a:xfrm>
                <a:off x="7167096" y="561975"/>
                <a:ext cx="1547910" cy="1518490"/>
              </a:xfrm>
              <a:custGeom>
                <a:avLst/>
                <a:gdLst/>
                <a:ahLst/>
                <a:cxnLst/>
                <a:rect l="l" t="t" r="r" b="b"/>
                <a:pathLst>
                  <a:path w="1547910" h="1518490">
                    <a:moveTo>
                      <a:pt x="735325" y="0"/>
                    </a:moveTo>
                    <a:cubicBezTo>
                      <a:pt x="1125922" y="0"/>
                      <a:pt x="1099882" y="195344"/>
                      <a:pt x="1099882" y="273482"/>
                    </a:cubicBezTo>
                    <a:cubicBezTo>
                      <a:pt x="1099882" y="338596"/>
                      <a:pt x="1047802" y="533941"/>
                      <a:pt x="1034783" y="612078"/>
                    </a:cubicBezTo>
                    <a:cubicBezTo>
                      <a:pt x="1008743" y="677193"/>
                      <a:pt x="995723" y="755331"/>
                      <a:pt x="1021763" y="794399"/>
                    </a:cubicBezTo>
                    <a:cubicBezTo>
                      <a:pt x="1034783" y="820445"/>
                      <a:pt x="1073842" y="872537"/>
                      <a:pt x="1243100" y="963698"/>
                    </a:cubicBezTo>
                    <a:cubicBezTo>
                      <a:pt x="1399339" y="1054858"/>
                      <a:pt x="1581617" y="1067881"/>
                      <a:pt x="1542557" y="1289271"/>
                    </a:cubicBezTo>
                    <a:cubicBezTo>
                      <a:pt x="1520081" y="1379197"/>
                      <a:pt x="1500030" y="1452144"/>
                      <a:pt x="1480009" y="1518490"/>
                    </a:cubicBezTo>
                    <a:lnTo>
                      <a:pt x="0" y="1518490"/>
                    </a:lnTo>
                    <a:cubicBezTo>
                      <a:pt x="15993" y="1434519"/>
                      <a:pt x="15303" y="1372240"/>
                      <a:pt x="45272" y="1302294"/>
                    </a:cubicBezTo>
                    <a:cubicBezTo>
                      <a:pt x="71312" y="1211134"/>
                      <a:pt x="97352" y="1119973"/>
                      <a:pt x="279630" y="1041835"/>
                    </a:cubicBezTo>
                    <a:cubicBezTo>
                      <a:pt x="461908" y="963698"/>
                      <a:pt x="579087" y="911606"/>
                      <a:pt x="579087" y="911606"/>
                    </a:cubicBezTo>
                    <a:cubicBezTo>
                      <a:pt x="579087" y="911528"/>
                      <a:pt x="579093" y="820440"/>
                      <a:pt x="592107" y="807422"/>
                    </a:cubicBezTo>
                    <a:cubicBezTo>
                      <a:pt x="605127" y="807422"/>
                      <a:pt x="631166" y="768354"/>
                      <a:pt x="605127" y="729285"/>
                    </a:cubicBezTo>
                    <a:cubicBezTo>
                      <a:pt x="592107" y="677193"/>
                      <a:pt x="566067" y="625101"/>
                      <a:pt x="566067" y="599055"/>
                    </a:cubicBezTo>
                    <a:cubicBezTo>
                      <a:pt x="566067" y="573009"/>
                      <a:pt x="344729" y="0"/>
                      <a:pt x="735325" y="0"/>
                    </a:cubicBezTo>
                    <a:close/>
                  </a:path>
                </a:pathLst>
              </a:custGeom>
              <a:solidFill>
                <a:schemeClr val="bg1">
                  <a:lumMod val="75000"/>
                </a:schemeClr>
              </a:solidFill>
              <a:ln w="9525">
                <a:noFill/>
                <a:round/>
              </a:ln>
            </p:spPr>
            <p:txBody>
              <a:bodyPr/>
              <a:lstStyle/>
              <a:p>
                <a:endParaRPr lang="zh-TW" altLang="en-US"/>
              </a:p>
            </p:txBody>
          </p:sp>
          <p:sp>
            <p:nvSpPr>
              <p:cNvPr id="9" name="Freeform 41"/>
              <p:cNvSpPr/>
              <p:nvPr/>
            </p:nvSpPr>
            <p:spPr bwMode="auto">
              <a:xfrm>
                <a:off x="7672637" y="1330325"/>
                <a:ext cx="520700" cy="768350"/>
              </a:xfrm>
              <a:custGeom>
                <a:avLst/>
                <a:gdLst>
                  <a:gd name="T0" fmla="*/ 2147483647 w 40"/>
                  <a:gd name="T1" fmla="*/ 2147483647 h 59"/>
                  <a:gd name="T2" fmla="*/ 2147483647 w 40"/>
                  <a:gd name="T3" fmla="*/ 2147483647 h 59"/>
                  <a:gd name="T4" fmla="*/ 2147483647 w 40"/>
                  <a:gd name="T5" fmla="*/ 0 h 59"/>
                  <a:gd name="T6" fmla="*/ 2147483647 w 40"/>
                  <a:gd name="T7" fmla="*/ 2147483647 h 59"/>
                  <a:gd name="T8" fmla="*/ 2147483647 w 40"/>
                  <a:gd name="T9" fmla="*/ 2147483647 h 59"/>
                  <a:gd name="T10" fmla="*/ 2147483647 w 40"/>
                  <a:gd name="T11" fmla="*/ 2147483647 h 59"/>
                  <a:gd name="T12" fmla="*/ 2147483647 w 40"/>
                  <a:gd name="T13" fmla="*/ 2147483647 h 59"/>
                  <a:gd name="T14" fmla="*/ 2147483647 w 40"/>
                  <a:gd name="T15" fmla="*/ 2147483647 h 59"/>
                  <a:gd name="T16" fmla="*/ 0 60000 65536"/>
                  <a:gd name="T17" fmla="*/ 0 60000 65536"/>
                  <a:gd name="T18" fmla="*/ 0 60000 65536"/>
                  <a:gd name="T19" fmla="*/ 0 60000 65536"/>
                  <a:gd name="T20" fmla="*/ 0 60000 65536"/>
                  <a:gd name="T21" fmla="*/ 0 60000 65536"/>
                  <a:gd name="T22" fmla="*/ 0 60000 65536"/>
                  <a:gd name="T23" fmla="*/ 0 60000 65536"/>
                  <a:gd name="T24" fmla="*/ 0 w 40"/>
                  <a:gd name="T25" fmla="*/ 0 h 59"/>
                  <a:gd name="T26" fmla="*/ 40 w 40"/>
                  <a:gd name="T27" fmla="*/ 59 h 5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0" h="59">
                    <a:moveTo>
                      <a:pt x="1" y="59"/>
                    </a:moveTo>
                    <a:cubicBezTo>
                      <a:pt x="1" y="59"/>
                      <a:pt x="19" y="21"/>
                      <a:pt x="40" y="4"/>
                    </a:cubicBezTo>
                    <a:cubicBezTo>
                      <a:pt x="40" y="4"/>
                      <a:pt x="37" y="2"/>
                      <a:pt x="37" y="0"/>
                    </a:cubicBezTo>
                    <a:cubicBezTo>
                      <a:pt x="37" y="0"/>
                      <a:pt x="16" y="14"/>
                      <a:pt x="15" y="15"/>
                    </a:cubicBezTo>
                    <a:cubicBezTo>
                      <a:pt x="14" y="16"/>
                      <a:pt x="13" y="16"/>
                      <a:pt x="12" y="15"/>
                    </a:cubicBezTo>
                    <a:cubicBezTo>
                      <a:pt x="11" y="14"/>
                      <a:pt x="5" y="3"/>
                      <a:pt x="5" y="3"/>
                    </a:cubicBezTo>
                    <a:cubicBezTo>
                      <a:pt x="5" y="3"/>
                      <a:pt x="3" y="10"/>
                      <a:pt x="4" y="11"/>
                    </a:cubicBezTo>
                    <a:cubicBezTo>
                      <a:pt x="4" y="13"/>
                      <a:pt x="0" y="49"/>
                      <a:pt x="1" y="59"/>
                    </a:cubicBezTo>
                    <a:close/>
                  </a:path>
                </a:pathLst>
              </a:custGeom>
              <a:solidFill>
                <a:srgbClr val="FFFFFF"/>
              </a:solidFill>
              <a:ln w="9525">
                <a:noFill/>
                <a:round/>
              </a:ln>
            </p:spPr>
            <p:txBody>
              <a:bodyPr/>
              <a:lstStyle/>
              <a:p>
                <a:endParaRPr lang="zh-TW" altLang="en-US"/>
              </a:p>
            </p:txBody>
          </p:sp>
          <p:sp>
            <p:nvSpPr>
              <p:cNvPr id="10" name="Freeform 42"/>
              <p:cNvSpPr/>
              <p:nvPr/>
            </p:nvSpPr>
            <p:spPr bwMode="auto">
              <a:xfrm>
                <a:off x="7672388" y="1500188"/>
                <a:ext cx="220662" cy="611187"/>
              </a:xfrm>
              <a:custGeom>
                <a:avLst/>
                <a:gdLst>
                  <a:gd name="T0" fmla="*/ 0 w 17"/>
                  <a:gd name="T1" fmla="*/ 2147483647 h 47"/>
                  <a:gd name="T2" fmla="*/ 2147483647 w 17"/>
                  <a:gd name="T3" fmla="*/ 2147483647 h 47"/>
                  <a:gd name="T4" fmla="*/ 2147483647 w 17"/>
                  <a:gd name="T5" fmla="*/ 1183728112 h 47"/>
                  <a:gd name="T6" fmla="*/ 2147483647 w 17"/>
                  <a:gd name="T7" fmla="*/ 507312048 h 47"/>
                  <a:gd name="T8" fmla="*/ 1684852866 w 17"/>
                  <a:gd name="T9" fmla="*/ 845520080 h 47"/>
                  <a:gd name="T10" fmla="*/ 168482691 w 17"/>
                  <a:gd name="T11" fmla="*/ 2147483647 h 47"/>
                  <a:gd name="T12" fmla="*/ 0 w 17"/>
                  <a:gd name="T13" fmla="*/ 2147483647 h 47"/>
                  <a:gd name="T14" fmla="*/ 0 60000 65536"/>
                  <a:gd name="T15" fmla="*/ 0 60000 65536"/>
                  <a:gd name="T16" fmla="*/ 0 60000 65536"/>
                  <a:gd name="T17" fmla="*/ 0 60000 65536"/>
                  <a:gd name="T18" fmla="*/ 0 60000 65536"/>
                  <a:gd name="T19" fmla="*/ 0 60000 65536"/>
                  <a:gd name="T20" fmla="*/ 0 60000 65536"/>
                  <a:gd name="T21" fmla="*/ 0 w 17"/>
                  <a:gd name="T22" fmla="*/ 0 h 47"/>
                  <a:gd name="T23" fmla="*/ 17 w 17"/>
                  <a:gd name="T24" fmla="*/ 47 h 4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7" h="47">
                    <a:moveTo>
                      <a:pt x="0" y="47"/>
                    </a:moveTo>
                    <a:cubicBezTo>
                      <a:pt x="0" y="47"/>
                      <a:pt x="14" y="25"/>
                      <a:pt x="13" y="14"/>
                    </a:cubicBezTo>
                    <a:cubicBezTo>
                      <a:pt x="13" y="9"/>
                      <a:pt x="14" y="7"/>
                      <a:pt x="14" y="7"/>
                    </a:cubicBezTo>
                    <a:cubicBezTo>
                      <a:pt x="14" y="7"/>
                      <a:pt x="17" y="4"/>
                      <a:pt x="16" y="3"/>
                    </a:cubicBezTo>
                    <a:cubicBezTo>
                      <a:pt x="15" y="1"/>
                      <a:pt x="12" y="0"/>
                      <a:pt x="10" y="5"/>
                    </a:cubicBezTo>
                    <a:cubicBezTo>
                      <a:pt x="11" y="8"/>
                      <a:pt x="1" y="15"/>
                      <a:pt x="1" y="26"/>
                    </a:cubicBezTo>
                    <a:lnTo>
                      <a:pt x="0" y="47"/>
                    </a:lnTo>
                    <a:close/>
                  </a:path>
                </a:pathLst>
              </a:custGeom>
              <a:solidFill>
                <a:schemeClr val="bg1">
                  <a:lumMod val="75000"/>
                </a:schemeClr>
              </a:solidFill>
              <a:ln w="9525">
                <a:noFill/>
                <a:round/>
              </a:ln>
            </p:spPr>
            <p:txBody>
              <a:bodyPr/>
              <a:lstStyle/>
              <a:p>
                <a:pPr>
                  <a:defRPr/>
                </a:pPr>
                <a:endParaRPr lang="zh-TW" altLang="en-US"/>
              </a:p>
            </p:txBody>
          </p:sp>
          <p:sp>
            <p:nvSpPr>
              <p:cNvPr id="11" name="Freeform 43"/>
              <p:cNvSpPr/>
              <p:nvPr/>
            </p:nvSpPr>
            <p:spPr bwMode="auto">
              <a:xfrm>
                <a:off x="7880599" y="1512888"/>
                <a:ext cx="104775" cy="90488"/>
              </a:xfrm>
              <a:custGeom>
                <a:avLst/>
                <a:gdLst>
                  <a:gd name="T0" fmla="*/ 0 w 66"/>
                  <a:gd name="T1" fmla="*/ 2147483647 h 57"/>
                  <a:gd name="T2" fmla="*/ 0 w 66"/>
                  <a:gd name="T3" fmla="*/ 0 h 57"/>
                  <a:gd name="T4" fmla="*/ 2147483647 w 66"/>
                  <a:gd name="T5" fmla="*/ 2147483647 h 57"/>
                  <a:gd name="T6" fmla="*/ 2147483647 w 66"/>
                  <a:gd name="T7" fmla="*/ 2147483647 h 57"/>
                  <a:gd name="T8" fmla="*/ 0 w 66"/>
                  <a:gd name="T9" fmla="*/ 2147483647 h 57"/>
                  <a:gd name="T10" fmla="*/ 0 60000 65536"/>
                  <a:gd name="T11" fmla="*/ 0 60000 65536"/>
                  <a:gd name="T12" fmla="*/ 0 60000 65536"/>
                  <a:gd name="T13" fmla="*/ 0 60000 65536"/>
                  <a:gd name="T14" fmla="*/ 0 60000 65536"/>
                  <a:gd name="T15" fmla="*/ 0 w 66"/>
                  <a:gd name="T16" fmla="*/ 0 h 57"/>
                  <a:gd name="T17" fmla="*/ 66 w 66"/>
                  <a:gd name="T18" fmla="*/ 57 h 57"/>
                </a:gdLst>
                <a:ahLst/>
                <a:cxnLst>
                  <a:cxn ang="T10">
                    <a:pos x="T0" y="T1"/>
                  </a:cxn>
                  <a:cxn ang="T11">
                    <a:pos x="T2" y="T3"/>
                  </a:cxn>
                  <a:cxn ang="T12">
                    <a:pos x="T4" y="T5"/>
                  </a:cxn>
                  <a:cxn ang="T13">
                    <a:pos x="T6" y="T7"/>
                  </a:cxn>
                  <a:cxn ang="T14">
                    <a:pos x="T8" y="T9"/>
                  </a:cxn>
                </a:cxnLst>
                <a:rect l="T15" t="T16" r="T17" b="T18"/>
                <a:pathLst>
                  <a:path w="66" h="57">
                    <a:moveTo>
                      <a:pt x="0" y="8"/>
                    </a:moveTo>
                    <a:lnTo>
                      <a:pt x="0" y="0"/>
                    </a:lnTo>
                    <a:lnTo>
                      <a:pt x="66" y="57"/>
                    </a:lnTo>
                    <a:lnTo>
                      <a:pt x="0" y="8"/>
                    </a:lnTo>
                    <a:close/>
                  </a:path>
                </a:pathLst>
              </a:custGeom>
              <a:solidFill>
                <a:srgbClr val="000000"/>
              </a:solidFill>
              <a:ln w="9525">
                <a:noFill/>
                <a:round/>
              </a:ln>
            </p:spPr>
            <p:txBody>
              <a:bodyPr/>
              <a:lstStyle/>
              <a:p>
                <a:endParaRPr lang="zh-TW" altLang="en-US"/>
              </a:p>
            </p:txBody>
          </p:sp>
          <p:sp>
            <p:nvSpPr>
              <p:cNvPr id="12" name="Freeform 44"/>
              <p:cNvSpPr/>
              <p:nvPr/>
            </p:nvSpPr>
            <p:spPr bwMode="auto">
              <a:xfrm>
                <a:off x="7710737" y="1512888"/>
                <a:ext cx="117475" cy="90488"/>
              </a:xfrm>
              <a:custGeom>
                <a:avLst/>
                <a:gdLst>
                  <a:gd name="T0" fmla="*/ 0 w 74"/>
                  <a:gd name="T1" fmla="*/ 2147483647 h 57"/>
                  <a:gd name="T2" fmla="*/ 2147483647 w 74"/>
                  <a:gd name="T3" fmla="*/ 0 h 57"/>
                  <a:gd name="T4" fmla="*/ 2147483647 w 74"/>
                  <a:gd name="T5" fmla="*/ 0 h 57"/>
                  <a:gd name="T6" fmla="*/ 0 w 74"/>
                  <a:gd name="T7" fmla="*/ 2147483647 h 57"/>
                  <a:gd name="T8" fmla="*/ 0 w 74"/>
                  <a:gd name="T9" fmla="*/ 2147483647 h 57"/>
                  <a:gd name="T10" fmla="*/ 0 60000 65536"/>
                  <a:gd name="T11" fmla="*/ 0 60000 65536"/>
                  <a:gd name="T12" fmla="*/ 0 60000 65536"/>
                  <a:gd name="T13" fmla="*/ 0 60000 65536"/>
                  <a:gd name="T14" fmla="*/ 0 60000 65536"/>
                  <a:gd name="T15" fmla="*/ 0 w 74"/>
                  <a:gd name="T16" fmla="*/ 0 h 57"/>
                  <a:gd name="T17" fmla="*/ 74 w 74"/>
                  <a:gd name="T18" fmla="*/ 57 h 57"/>
                </a:gdLst>
                <a:ahLst/>
                <a:cxnLst>
                  <a:cxn ang="T10">
                    <a:pos x="T0" y="T1"/>
                  </a:cxn>
                  <a:cxn ang="T11">
                    <a:pos x="T2" y="T3"/>
                  </a:cxn>
                  <a:cxn ang="T12">
                    <a:pos x="T4" y="T5"/>
                  </a:cxn>
                  <a:cxn ang="T13">
                    <a:pos x="T6" y="T7"/>
                  </a:cxn>
                  <a:cxn ang="T14">
                    <a:pos x="T8" y="T9"/>
                  </a:cxn>
                </a:cxnLst>
                <a:rect l="T15" t="T16" r="T17" b="T18"/>
                <a:pathLst>
                  <a:path w="74" h="57">
                    <a:moveTo>
                      <a:pt x="0" y="57"/>
                    </a:moveTo>
                    <a:lnTo>
                      <a:pt x="66" y="0"/>
                    </a:lnTo>
                    <a:lnTo>
                      <a:pt x="74" y="0"/>
                    </a:lnTo>
                    <a:lnTo>
                      <a:pt x="0" y="57"/>
                    </a:lnTo>
                    <a:close/>
                  </a:path>
                </a:pathLst>
              </a:custGeom>
              <a:solidFill>
                <a:srgbClr val="000000"/>
              </a:solidFill>
              <a:ln w="9525">
                <a:noFill/>
                <a:round/>
              </a:ln>
            </p:spPr>
            <p:txBody>
              <a:bodyPr/>
              <a:lstStyle/>
              <a:p>
                <a:endParaRPr lang="zh-TW" altLang="en-US"/>
              </a:p>
            </p:txBody>
          </p:sp>
        </p:grpSp>
        <p:grpSp>
          <p:nvGrpSpPr>
            <p:cNvPr id="13" name="组合 12"/>
            <p:cNvGrpSpPr/>
            <p:nvPr/>
          </p:nvGrpSpPr>
          <p:grpSpPr>
            <a:xfrm>
              <a:off x="2636693" y="2114958"/>
              <a:ext cx="589925" cy="590494"/>
              <a:chOff x="7167096" y="561975"/>
              <a:chExt cx="1547910" cy="1549400"/>
            </a:xfrm>
          </p:grpSpPr>
          <p:sp>
            <p:nvSpPr>
              <p:cNvPr id="14" name="Freeform 40"/>
              <p:cNvSpPr/>
              <p:nvPr/>
            </p:nvSpPr>
            <p:spPr bwMode="auto">
              <a:xfrm>
                <a:off x="7167096" y="561975"/>
                <a:ext cx="1547910" cy="1518490"/>
              </a:xfrm>
              <a:custGeom>
                <a:avLst/>
                <a:gdLst/>
                <a:ahLst/>
                <a:cxnLst/>
                <a:rect l="l" t="t" r="r" b="b"/>
                <a:pathLst>
                  <a:path w="1547910" h="1518490">
                    <a:moveTo>
                      <a:pt x="735325" y="0"/>
                    </a:moveTo>
                    <a:cubicBezTo>
                      <a:pt x="1125922" y="0"/>
                      <a:pt x="1099882" y="195344"/>
                      <a:pt x="1099882" y="273482"/>
                    </a:cubicBezTo>
                    <a:cubicBezTo>
                      <a:pt x="1099882" y="338596"/>
                      <a:pt x="1047802" y="533941"/>
                      <a:pt x="1034783" y="612078"/>
                    </a:cubicBezTo>
                    <a:cubicBezTo>
                      <a:pt x="1008743" y="677193"/>
                      <a:pt x="995723" y="755331"/>
                      <a:pt x="1021763" y="794399"/>
                    </a:cubicBezTo>
                    <a:cubicBezTo>
                      <a:pt x="1034783" y="820445"/>
                      <a:pt x="1073842" y="872537"/>
                      <a:pt x="1243100" y="963698"/>
                    </a:cubicBezTo>
                    <a:cubicBezTo>
                      <a:pt x="1399339" y="1054858"/>
                      <a:pt x="1581617" y="1067881"/>
                      <a:pt x="1542557" y="1289271"/>
                    </a:cubicBezTo>
                    <a:cubicBezTo>
                      <a:pt x="1520081" y="1379197"/>
                      <a:pt x="1500030" y="1452144"/>
                      <a:pt x="1480009" y="1518490"/>
                    </a:cubicBezTo>
                    <a:lnTo>
                      <a:pt x="0" y="1518490"/>
                    </a:lnTo>
                    <a:cubicBezTo>
                      <a:pt x="15993" y="1434519"/>
                      <a:pt x="15303" y="1372240"/>
                      <a:pt x="45272" y="1302294"/>
                    </a:cubicBezTo>
                    <a:cubicBezTo>
                      <a:pt x="71312" y="1211134"/>
                      <a:pt x="97352" y="1119973"/>
                      <a:pt x="279630" y="1041835"/>
                    </a:cubicBezTo>
                    <a:cubicBezTo>
                      <a:pt x="461908" y="963698"/>
                      <a:pt x="579087" y="911606"/>
                      <a:pt x="579087" y="911606"/>
                    </a:cubicBezTo>
                    <a:cubicBezTo>
                      <a:pt x="579087" y="911528"/>
                      <a:pt x="579093" y="820440"/>
                      <a:pt x="592107" y="807422"/>
                    </a:cubicBezTo>
                    <a:cubicBezTo>
                      <a:pt x="605127" y="807422"/>
                      <a:pt x="631166" y="768354"/>
                      <a:pt x="605127" y="729285"/>
                    </a:cubicBezTo>
                    <a:cubicBezTo>
                      <a:pt x="592107" y="677193"/>
                      <a:pt x="566067" y="625101"/>
                      <a:pt x="566067" y="599055"/>
                    </a:cubicBezTo>
                    <a:cubicBezTo>
                      <a:pt x="566067" y="573009"/>
                      <a:pt x="344729" y="0"/>
                      <a:pt x="735325" y="0"/>
                    </a:cubicBezTo>
                    <a:close/>
                  </a:path>
                </a:pathLst>
              </a:custGeom>
              <a:solidFill>
                <a:schemeClr val="bg1">
                  <a:lumMod val="75000"/>
                </a:schemeClr>
              </a:solidFill>
              <a:ln w="9525">
                <a:noFill/>
                <a:round/>
              </a:ln>
            </p:spPr>
            <p:txBody>
              <a:bodyPr/>
              <a:lstStyle/>
              <a:p>
                <a:endParaRPr lang="zh-TW" altLang="en-US"/>
              </a:p>
            </p:txBody>
          </p:sp>
          <p:sp>
            <p:nvSpPr>
              <p:cNvPr id="15" name="Freeform 41"/>
              <p:cNvSpPr/>
              <p:nvPr/>
            </p:nvSpPr>
            <p:spPr bwMode="auto">
              <a:xfrm>
                <a:off x="7672637" y="1330325"/>
                <a:ext cx="520700" cy="768350"/>
              </a:xfrm>
              <a:custGeom>
                <a:avLst/>
                <a:gdLst>
                  <a:gd name="T0" fmla="*/ 2147483647 w 40"/>
                  <a:gd name="T1" fmla="*/ 2147483647 h 59"/>
                  <a:gd name="T2" fmla="*/ 2147483647 w 40"/>
                  <a:gd name="T3" fmla="*/ 2147483647 h 59"/>
                  <a:gd name="T4" fmla="*/ 2147483647 w 40"/>
                  <a:gd name="T5" fmla="*/ 0 h 59"/>
                  <a:gd name="T6" fmla="*/ 2147483647 w 40"/>
                  <a:gd name="T7" fmla="*/ 2147483647 h 59"/>
                  <a:gd name="T8" fmla="*/ 2147483647 w 40"/>
                  <a:gd name="T9" fmla="*/ 2147483647 h 59"/>
                  <a:gd name="T10" fmla="*/ 2147483647 w 40"/>
                  <a:gd name="T11" fmla="*/ 2147483647 h 59"/>
                  <a:gd name="T12" fmla="*/ 2147483647 w 40"/>
                  <a:gd name="T13" fmla="*/ 2147483647 h 59"/>
                  <a:gd name="T14" fmla="*/ 2147483647 w 40"/>
                  <a:gd name="T15" fmla="*/ 2147483647 h 59"/>
                  <a:gd name="T16" fmla="*/ 0 60000 65536"/>
                  <a:gd name="T17" fmla="*/ 0 60000 65536"/>
                  <a:gd name="T18" fmla="*/ 0 60000 65536"/>
                  <a:gd name="T19" fmla="*/ 0 60000 65536"/>
                  <a:gd name="T20" fmla="*/ 0 60000 65536"/>
                  <a:gd name="T21" fmla="*/ 0 60000 65536"/>
                  <a:gd name="T22" fmla="*/ 0 60000 65536"/>
                  <a:gd name="T23" fmla="*/ 0 60000 65536"/>
                  <a:gd name="T24" fmla="*/ 0 w 40"/>
                  <a:gd name="T25" fmla="*/ 0 h 59"/>
                  <a:gd name="T26" fmla="*/ 40 w 40"/>
                  <a:gd name="T27" fmla="*/ 59 h 5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0" h="59">
                    <a:moveTo>
                      <a:pt x="1" y="59"/>
                    </a:moveTo>
                    <a:cubicBezTo>
                      <a:pt x="1" y="59"/>
                      <a:pt x="19" y="21"/>
                      <a:pt x="40" y="4"/>
                    </a:cubicBezTo>
                    <a:cubicBezTo>
                      <a:pt x="40" y="4"/>
                      <a:pt x="37" y="2"/>
                      <a:pt x="37" y="0"/>
                    </a:cubicBezTo>
                    <a:cubicBezTo>
                      <a:pt x="37" y="0"/>
                      <a:pt x="16" y="14"/>
                      <a:pt x="15" y="15"/>
                    </a:cubicBezTo>
                    <a:cubicBezTo>
                      <a:pt x="14" y="16"/>
                      <a:pt x="13" y="16"/>
                      <a:pt x="12" y="15"/>
                    </a:cubicBezTo>
                    <a:cubicBezTo>
                      <a:pt x="11" y="14"/>
                      <a:pt x="5" y="3"/>
                      <a:pt x="5" y="3"/>
                    </a:cubicBezTo>
                    <a:cubicBezTo>
                      <a:pt x="5" y="3"/>
                      <a:pt x="3" y="10"/>
                      <a:pt x="4" y="11"/>
                    </a:cubicBezTo>
                    <a:cubicBezTo>
                      <a:pt x="4" y="13"/>
                      <a:pt x="0" y="49"/>
                      <a:pt x="1" y="59"/>
                    </a:cubicBezTo>
                    <a:close/>
                  </a:path>
                </a:pathLst>
              </a:custGeom>
              <a:solidFill>
                <a:srgbClr val="FFFFFF"/>
              </a:solidFill>
              <a:ln w="9525">
                <a:noFill/>
                <a:round/>
              </a:ln>
            </p:spPr>
            <p:txBody>
              <a:bodyPr/>
              <a:lstStyle/>
              <a:p>
                <a:endParaRPr lang="zh-TW" altLang="en-US"/>
              </a:p>
            </p:txBody>
          </p:sp>
          <p:sp>
            <p:nvSpPr>
              <p:cNvPr id="16" name="Freeform 42"/>
              <p:cNvSpPr/>
              <p:nvPr/>
            </p:nvSpPr>
            <p:spPr bwMode="auto">
              <a:xfrm>
                <a:off x="7672388" y="1500188"/>
                <a:ext cx="220662" cy="611187"/>
              </a:xfrm>
              <a:custGeom>
                <a:avLst/>
                <a:gdLst>
                  <a:gd name="T0" fmla="*/ 0 w 17"/>
                  <a:gd name="T1" fmla="*/ 2147483647 h 47"/>
                  <a:gd name="T2" fmla="*/ 2147483647 w 17"/>
                  <a:gd name="T3" fmla="*/ 2147483647 h 47"/>
                  <a:gd name="T4" fmla="*/ 2147483647 w 17"/>
                  <a:gd name="T5" fmla="*/ 1183728112 h 47"/>
                  <a:gd name="T6" fmla="*/ 2147483647 w 17"/>
                  <a:gd name="T7" fmla="*/ 507312048 h 47"/>
                  <a:gd name="T8" fmla="*/ 1684852866 w 17"/>
                  <a:gd name="T9" fmla="*/ 845520080 h 47"/>
                  <a:gd name="T10" fmla="*/ 168482691 w 17"/>
                  <a:gd name="T11" fmla="*/ 2147483647 h 47"/>
                  <a:gd name="T12" fmla="*/ 0 w 17"/>
                  <a:gd name="T13" fmla="*/ 2147483647 h 47"/>
                  <a:gd name="T14" fmla="*/ 0 60000 65536"/>
                  <a:gd name="T15" fmla="*/ 0 60000 65536"/>
                  <a:gd name="T16" fmla="*/ 0 60000 65536"/>
                  <a:gd name="T17" fmla="*/ 0 60000 65536"/>
                  <a:gd name="T18" fmla="*/ 0 60000 65536"/>
                  <a:gd name="T19" fmla="*/ 0 60000 65536"/>
                  <a:gd name="T20" fmla="*/ 0 60000 65536"/>
                  <a:gd name="T21" fmla="*/ 0 w 17"/>
                  <a:gd name="T22" fmla="*/ 0 h 47"/>
                  <a:gd name="T23" fmla="*/ 17 w 17"/>
                  <a:gd name="T24" fmla="*/ 47 h 4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7" h="47">
                    <a:moveTo>
                      <a:pt x="0" y="47"/>
                    </a:moveTo>
                    <a:cubicBezTo>
                      <a:pt x="0" y="47"/>
                      <a:pt x="14" y="25"/>
                      <a:pt x="13" y="14"/>
                    </a:cubicBezTo>
                    <a:cubicBezTo>
                      <a:pt x="13" y="9"/>
                      <a:pt x="14" y="7"/>
                      <a:pt x="14" y="7"/>
                    </a:cubicBezTo>
                    <a:cubicBezTo>
                      <a:pt x="14" y="7"/>
                      <a:pt x="17" y="4"/>
                      <a:pt x="16" y="3"/>
                    </a:cubicBezTo>
                    <a:cubicBezTo>
                      <a:pt x="15" y="1"/>
                      <a:pt x="12" y="0"/>
                      <a:pt x="10" y="5"/>
                    </a:cubicBezTo>
                    <a:cubicBezTo>
                      <a:pt x="11" y="8"/>
                      <a:pt x="1" y="15"/>
                      <a:pt x="1" y="26"/>
                    </a:cubicBezTo>
                    <a:lnTo>
                      <a:pt x="0" y="47"/>
                    </a:lnTo>
                    <a:close/>
                  </a:path>
                </a:pathLst>
              </a:custGeom>
              <a:solidFill>
                <a:schemeClr val="bg1">
                  <a:lumMod val="75000"/>
                </a:schemeClr>
              </a:solidFill>
              <a:ln w="9525">
                <a:noFill/>
                <a:round/>
              </a:ln>
            </p:spPr>
            <p:txBody>
              <a:bodyPr/>
              <a:lstStyle/>
              <a:p>
                <a:pPr>
                  <a:defRPr/>
                </a:pPr>
                <a:endParaRPr lang="zh-TW" altLang="en-US"/>
              </a:p>
            </p:txBody>
          </p:sp>
          <p:sp>
            <p:nvSpPr>
              <p:cNvPr id="17" name="Freeform 43"/>
              <p:cNvSpPr/>
              <p:nvPr/>
            </p:nvSpPr>
            <p:spPr bwMode="auto">
              <a:xfrm>
                <a:off x="7880599" y="1512888"/>
                <a:ext cx="104775" cy="90488"/>
              </a:xfrm>
              <a:custGeom>
                <a:avLst/>
                <a:gdLst>
                  <a:gd name="T0" fmla="*/ 0 w 66"/>
                  <a:gd name="T1" fmla="*/ 2147483647 h 57"/>
                  <a:gd name="T2" fmla="*/ 0 w 66"/>
                  <a:gd name="T3" fmla="*/ 0 h 57"/>
                  <a:gd name="T4" fmla="*/ 2147483647 w 66"/>
                  <a:gd name="T5" fmla="*/ 2147483647 h 57"/>
                  <a:gd name="T6" fmla="*/ 2147483647 w 66"/>
                  <a:gd name="T7" fmla="*/ 2147483647 h 57"/>
                  <a:gd name="T8" fmla="*/ 0 w 66"/>
                  <a:gd name="T9" fmla="*/ 2147483647 h 57"/>
                  <a:gd name="T10" fmla="*/ 0 60000 65536"/>
                  <a:gd name="T11" fmla="*/ 0 60000 65536"/>
                  <a:gd name="T12" fmla="*/ 0 60000 65536"/>
                  <a:gd name="T13" fmla="*/ 0 60000 65536"/>
                  <a:gd name="T14" fmla="*/ 0 60000 65536"/>
                  <a:gd name="T15" fmla="*/ 0 w 66"/>
                  <a:gd name="T16" fmla="*/ 0 h 57"/>
                  <a:gd name="T17" fmla="*/ 66 w 66"/>
                  <a:gd name="T18" fmla="*/ 57 h 57"/>
                </a:gdLst>
                <a:ahLst/>
                <a:cxnLst>
                  <a:cxn ang="T10">
                    <a:pos x="T0" y="T1"/>
                  </a:cxn>
                  <a:cxn ang="T11">
                    <a:pos x="T2" y="T3"/>
                  </a:cxn>
                  <a:cxn ang="T12">
                    <a:pos x="T4" y="T5"/>
                  </a:cxn>
                  <a:cxn ang="T13">
                    <a:pos x="T6" y="T7"/>
                  </a:cxn>
                  <a:cxn ang="T14">
                    <a:pos x="T8" y="T9"/>
                  </a:cxn>
                </a:cxnLst>
                <a:rect l="T15" t="T16" r="T17" b="T18"/>
                <a:pathLst>
                  <a:path w="66" h="57">
                    <a:moveTo>
                      <a:pt x="0" y="8"/>
                    </a:moveTo>
                    <a:lnTo>
                      <a:pt x="0" y="0"/>
                    </a:lnTo>
                    <a:lnTo>
                      <a:pt x="66" y="57"/>
                    </a:lnTo>
                    <a:lnTo>
                      <a:pt x="0" y="8"/>
                    </a:lnTo>
                    <a:close/>
                  </a:path>
                </a:pathLst>
              </a:custGeom>
              <a:solidFill>
                <a:srgbClr val="000000"/>
              </a:solidFill>
              <a:ln w="9525">
                <a:noFill/>
                <a:round/>
              </a:ln>
            </p:spPr>
            <p:txBody>
              <a:bodyPr/>
              <a:lstStyle/>
              <a:p>
                <a:endParaRPr lang="zh-TW" altLang="en-US"/>
              </a:p>
            </p:txBody>
          </p:sp>
          <p:sp>
            <p:nvSpPr>
              <p:cNvPr id="18" name="Freeform 44"/>
              <p:cNvSpPr/>
              <p:nvPr/>
            </p:nvSpPr>
            <p:spPr bwMode="auto">
              <a:xfrm>
                <a:off x="7710737" y="1512888"/>
                <a:ext cx="117475" cy="90488"/>
              </a:xfrm>
              <a:custGeom>
                <a:avLst/>
                <a:gdLst>
                  <a:gd name="T0" fmla="*/ 0 w 74"/>
                  <a:gd name="T1" fmla="*/ 2147483647 h 57"/>
                  <a:gd name="T2" fmla="*/ 2147483647 w 74"/>
                  <a:gd name="T3" fmla="*/ 0 h 57"/>
                  <a:gd name="T4" fmla="*/ 2147483647 w 74"/>
                  <a:gd name="T5" fmla="*/ 0 h 57"/>
                  <a:gd name="T6" fmla="*/ 0 w 74"/>
                  <a:gd name="T7" fmla="*/ 2147483647 h 57"/>
                  <a:gd name="T8" fmla="*/ 0 w 74"/>
                  <a:gd name="T9" fmla="*/ 2147483647 h 57"/>
                  <a:gd name="T10" fmla="*/ 0 60000 65536"/>
                  <a:gd name="T11" fmla="*/ 0 60000 65536"/>
                  <a:gd name="T12" fmla="*/ 0 60000 65536"/>
                  <a:gd name="T13" fmla="*/ 0 60000 65536"/>
                  <a:gd name="T14" fmla="*/ 0 60000 65536"/>
                  <a:gd name="T15" fmla="*/ 0 w 74"/>
                  <a:gd name="T16" fmla="*/ 0 h 57"/>
                  <a:gd name="T17" fmla="*/ 74 w 74"/>
                  <a:gd name="T18" fmla="*/ 57 h 57"/>
                </a:gdLst>
                <a:ahLst/>
                <a:cxnLst>
                  <a:cxn ang="T10">
                    <a:pos x="T0" y="T1"/>
                  </a:cxn>
                  <a:cxn ang="T11">
                    <a:pos x="T2" y="T3"/>
                  </a:cxn>
                  <a:cxn ang="T12">
                    <a:pos x="T4" y="T5"/>
                  </a:cxn>
                  <a:cxn ang="T13">
                    <a:pos x="T6" y="T7"/>
                  </a:cxn>
                  <a:cxn ang="T14">
                    <a:pos x="T8" y="T9"/>
                  </a:cxn>
                </a:cxnLst>
                <a:rect l="T15" t="T16" r="T17" b="T18"/>
                <a:pathLst>
                  <a:path w="74" h="57">
                    <a:moveTo>
                      <a:pt x="0" y="57"/>
                    </a:moveTo>
                    <a:lnTo>
                      <a:pt x="66" y="0"/>
                    </a:lnTo>
                    <a:lnTo>
                      <a:pt x="74" y="0"/>
                    </a:lnTo>
                    <a:lnTo>
                      <a:pt x="0" y="57"/>
                    </a:lnTo>
                    <a:close/>
                  </a:path>
                </a:pathLst>
              </a:custGeom>
              <a:solidFill>
                <a:srgbClr val="000000"/>
              </a:solidFill>
              <a:ln w="9525">
                <a:noFill/>
                <a:round/>
              </a:ln>
            </p:spPr>
            <p:txBody>
              <a:bodyPr/>
              <a:lstStyle/>
              <a:p>
                <a:endParaRPr lang="zh-TW" altLang="en-US"/>
              </a:p>
            </p:txBody>
          </p:sp>
        </p:grpSp>
        <p:grpSp>
          <p:nvGrpSpPr>
            <p:cNvPr id="19" name="组合 18"/>
            <p:cNvGrpSpPr/>
            <p:nvPr/>
          </p:nvGrpSpPr>
          <p:grpSpPr>
            <a:xfrm>
              <a:off x="2190902" y="2032404"/>
              <a:ext cx="672399" cy="673048"/>
              <a:chOff x="7167096" y="561975"/>
              <a:chExt cx="1547910" cy="1549400"/>
            </a:xfrm>
          </p:grpSpPr>
          <p:sp>
            <p:nvSpPr>
              <p:cNvPr id="20" name="Freeform 40"/>
              <p:cNvSpPr/>
              <p:nvPr/>
            </p:nvSpPr>
            <p:spPr bwMode="auto">
              <a:xfrm>
                <a:off x="7167096" y="561975"/>
                <a:ext cx="1547910" cy="1518490"/>
              </a:xfrm>
              <a:custGeom>
                <a:avLst/>
                <a:gdLst/>
                <a:ahLst/>
                <a:cxnLst/>
                <a:rect l="l" t="t" r="r" b="b"/>
                <a:pathLst>
                  <a:path w="1547910" h="1518490">
                    <a:moveTo>
                      <a:pt x="735325" y="0"/>
                    </a:moveTo>
                    <a:cubicBezTo>
                      <a:pt x="1125922" y="0"/>
                      <a:pt x="1099882" y="195344"/>
                      <a:pt x="1099882" y="273482"/>
                    </a:cubicBezTo>
                    <a:cubicBezTo>
                      <a:pt x="1099882" y="338596"/>
                      <a:pt x="1047802" y="533941"/>
                      <a:pt x="1034783" y="612078"/>
                    </a:cubicBezTo>
                    <a:cubicBezTo>
                      <a:pt x="1008743" y="677193"/>
                      <a:pt x="995723" y="755331"/>
                      <a:pt x="1021763" y="794399"/>
                    </a:cubicBezTo>
                    <a:cubicBezTo>
                      <a:pt x="1034783" y="820445"/>
                      <a:pt x="1073842" y="872537"/>
                      <a:pt x="1243100" y="963698"/>
                    </a:cubicBezTo>
                    <a:cubicBezTo>
                      <a:pt x="1399339" y="1054858"/>
                      <a:pt x="1581617" y="1067881"/>
                      <a:pt x="1542557" y="1289271"/>
                    </a:cubicBezTo>
                    <a:cubicBezTo>
                      <a:pt x="1520081" y="1379197"/>
                      <a:pt x="1500030" y="1452144"/>
                      <a:pt x="1480009" y="1518490"/>
                    </a:cubicBezTo>
                    <a:lnTo>
                      <a:pt x="0" y="1518490"/>
                    </a:lnTo>
                    <a:cubicBezTo>
                      <a:pt x="15993" y="1434519"/>
                      <a:pt x="15303" y="1372240"/>
                      <a:pt x="45272" y="1302294"/>
                    </a:cubicBezTo>
                    <a:cubicBezTo>
                      <a:pt x="71312" y="1211134"/>
                      <a:pt x="97352" y="1119973"/>
                      <a:pt x="279630" y="1041835"/>
                    </a:cubicBezTo>
                    <a:cubicBezTo>
                      <a:pt x="461908" y="963698"/>
                      <a:pt x="579087" y="911606"/>
                      <a:pt x="579087" y="911606"/>
                    </a:cubicBezTo>
                    <a:cubicBezTo>
                      <a:pt x="579087" y="911528"/>
                      <a:pt x="579093" y="820440"/>
                      <a:pt x="592107" y="807422"/>
                    </a:cubicBezTo>
                    <a:cubicBezTo>
                      <a:pt x="605127" y="807422"/>
                      <a:pt x="631166" y="768354"/>
                      <a:pt x="605127" y="729285"/>
                    </a:cubicBezTo>
                    <a:cubicBezTo>
                      <a:pt x="592107" y="677193"/>
                      <a:pt x="566067" y="625101"/>
                      <a:pt x="566067" y="599055"/>
                    </a:cubicBezTo>
                    <a:cubicBezTo>
                      <a:pt x="566067" y="573009"/>
                      <a:pt x="344729" y="0"/>
                      <a:pt x="735325" y="0"/>
                    </a:cubicBezTo>
                    <a:close/>
                  </a:path>
                </a:pathLst>
              </a:custGeom>
              <a:solidFill>
                <a:schemeClr val="bg1">
                  <a:lumMod val="65000"/>
                </a:schemeClr>
              </a:solidFill>
              <a:ln w="9525">
                <a:noFill/>
                <a:round/>
              </a:ln>
            </p:spPr>
            <p:txBody>
              <a:bodyPr/>
              <a:lstStyle/>
              <a:p>
                <a:endParaRPr lang="zh-TW" altLang="en-US"/>
              </a:p>
            </p:txBody>
          </p:sp>
          <p:sp>
            <p:nvSpPr>
              <p:cNvPr id="21" name="Freeform 41"/>
              <p:cNvSpPr/>
              <p:nvPr/>
            </p:nvSpPr>
            <p:spPr bwMode="auto">
              <a:xfrm>
                <a:off x="7672637" y="1330325"/>
                <a:ext cx="520700" cy="768350"/>
              </a:xfrm>
              <a:custGeom>
                <a:avLst/>
                <a:gdLst>
                  <a:gd name="T0" fmla="*/ 2147483647 w 40"/>
                  <a:gd name="T1" fmla="*/ 2147483647 h 59"/>
                  <a:gd name="T2" fmla="*/ 2147483647 w 40"/>
                  <a:gd name="T3" fmla="*/ 2147483647 h 59"/>
                  <a:gd name="T4" fmla="*/ 2147483647 w 40"/>
                  <a:gd name="T5" fmla="*/ 0 h 59"/>
                  <a:gd name="T6" fmla="*/ 2147483647 w 40"/>
                  <a:gd name="T7" fmla="*/ 2147483647 h 59"/>
                  <a:gd name="T8" fmla="*/ 2147483647 w 40"/>
                  <a:gd name="T9" fmla="*/ 2147483647 h 59"/>
                  <a:gd name="T10" fmla="*/ 2147483647 w 40"/>
                  <a:gd name="T11" fmla="*/ 2147483647 h 59"/>
                  <a:gd name="T12" fmla="*/ 2147483647 w 40"/>
                  <a:gd name="T13" fmla="*/ 2147483647 h 59"/>
                  <a:gd name="T14" fmla="*/ 2147483647 w 40"/>
                  <a:gd name="T15" fmla="*/ 2147483647 h 59"/>
                  <a:gd name="T16" fmla="*/ 0 60000 65536"/>
                  <a:gd name="T17" fmla="*/ 0 60000 65536"/>
                  <a:gd name="T18" fmla="*/ 0 60000 65536"/>
                  <a:gd name="T19" fmla="*/ 0 60000 65536"/>
                  <a:gd name="T20" fmla="*/ 0 60000 65536"/>
                  <a:gd name="T21" fmla="*/ 0 60000 65536"/>
                  <a:gd name="T22" fmla="*/ 0 60000 65536"/>
                  <a:gd name="T23" fmla="*/ 0 60000 65536"/>
                  <a:gd name="T24" fmla="*/ 0 w 40"/>
                  <a:gd name="T25" fmla="*/ 0 h 59"/>
                  <a:gd name="T26" fmla="*/ 40 w 40"/>
                  <a:gd name="T27" fmla="*/ 59 h 5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0" h="59">
                    <a:moveTo>
                      <a:pt x="1" y="59"/>
                    </a:moveTo>
                    <a:cubicBezTo>
                      <a:pt x="1" y="59"/>
                      <a:pt x="19" y="21"/>
                      <a:pt x="40" y="4"/>
                    </a:cubicBezTo>
                    <a:cubicBezTo>
                      <a:pt x="40" y="4"/>
                      <a:pt x="37" y="2"/>
                      <a:pt x="37" y="0"/>
                    </a:cubicBezTo>
                    <a:cubicBezTo>
                      <a:pt x="37" y="0"/>
                      <a:pt x="16" y="14"/>
                      <a:pt x="15" y="15"/>
                    </a:cubicBezTo>
                    <a:cubicBezTo>
                      <a:pt x="14" y="16"/>
                      <a:pt x="13" y="16"/>
                      <a:pt x="12" y="15"/>
                    </a:cubicBezTo>
                    <a:cubicBezTo>
                      <a:pt x="11" y="14"/>
                      <a:pt x="5" y="3"/>
                      <a:pt x="5" y="3"/>
                    </a:cubicBezTo>
                    <a:cubicBezTo>
                      <a:pt x="5" y="3"/>
                      <a:pt x="3" y="10"/>
                      <a:pt x="4" y="11"/>
                    </a:cubicBezTo>
                    <a:cubicBezTo>
                      <a:pt x="4" y="13"/>
                      <a:pt x="0" y="49"/>
                      <a:pt x="1" y="59"/>
                    </a:cubicBezTo>
                    <a:close/>
                  </a:path>
                </a:pathLst>
              </a:custGeom>
              <a:solidFill>
                <a:srgbClr val="FFFFFF"/>
              </a:solidFill>
              <a:ln w="9525">
                <a:noFill/>
                <a:round/>
              </a:ln>
            </p:spPr>
            <p:txBody>
              <a:bodyPr/>
              <a:lstStyle/>
              <a:p>
                <a:endParaRPr lang="zh-TW" altLang="en-US"/>
              </a:p>
            </p:txBody>
          </p:sp>
          <p:sp>
            <p:nvSpPr>
              <p:cNvPr id="22" name="Freeform 42"/>
              <p:cNvSpPr/>
              <p:nvPr/>
            </p:nvSpPr>
            <p:spPr bwMode="auto">
              <a:xfrm>
                <a:off x="7672388" y="1500188"/>
                <a:ext cx="220662" cy="611187"/>
              </a:xfrm>
              <a:custGeom>
                <a:avLst/>
                <a:gdLst>
                  <a:gd name="T0" fmla="*/ 0 w 17"/>
                  <a:gd name="T1" fmla="*/ 2147483647 h 47"/>
                  <a:gd name="T2" fmla="*/ 2147483647 w 17"/>
                  <a:gd name="T3" fmla="*/ 2147483647 h 47"/>
                  <a:gd name="T4" fmla="*/ 2147483647 w 17"/>
                  <a:gd name="T5" fmla="*/ 1183728112 h 47"/>
                  <a:gd name="T6" fmla="*/ 2147483647 w 17"/>
                  <a:gd name="T7" fmla="*/ 507312048 h 47"/>
                  <a:gd name="T8" fmla="*/ 1684852866 w 17"/>
                  <a:gd name="T9" fmla="*/ 845520080 h 47"/>
                  <a:gd name="T10" fmla="*/ 168482691 w 17"/>
                  <a:gd name="T11" fmla="*/ 2147483647 h 47"/>
                  <a:gd name="T12" fmla="*/ 0 w 17"/>
                  <a:gd name="T13" fmla="*/ 2147483647 h 47"/>
                  <a:gd name="T14" fmla="*/ 0 60000 65536"/>
                  <a:gd name="T15" fmla="*/ 0 60000 65536"/>
                  <a:gd name="T16" fmla="*/ 0 60000 65536"/>
                  <a:gd name="T17" fmla="*/ 0 60000 65536"/>
                  <a:gd name="T18" fmla="*/ 0 60000 65536"/>
                  <a:gd name="T19" fmla="*/ 0 60000 65536"/>
                  <a:gd name="T20" fmla="*/ 0 60000 65536"/>
                  <a:gd name="T21" fmla="*/ 0 w 17"/>
                  <a:gd name="T22" fmla="*/ 0 h 47"/>
                  <a:gd name="T23" fmla="*/ 17 w 17"/>
                  <a:gd name="T24" fmla="*/ 47 h 4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7" h="47">
                    <a:moveTo>
                      <a:pt x="0" y="47"/>
                    </a:moveTo>
                    <a:cubicBezTo>
                      <a:pt x="0" y="47"/>
                      <a:pt x="14" y="25"/>
                      <a:pt x="13" y="14"/>
                    </a:cubicBezTo>
                    <a:cubicBezTo>
                      <a:pt x="13" y="9"/>
                      <a:pt x="14" y="7"/>
                      <a:pt x="14" y="7"/>
                    </a:cubicBezTo>
                    <a:cubicBezTo>
                      <a:pt x="14" y="7"/>
                      <a:pt x="17" y="4"/>
                      <a:pt x="16" y="3"/>
                    </a:cubicBezTo>
                    <a:cubicBezTo>
                      <a:pt x="15" y="1"/>
                      <a:pt x="12" y="0"/>
                      <a:pt x="10" y="5"/>
                    </a:cubicBezTo>
                    <a:cubicBezTo>
                      <a:pt x="11" y="8"/>
                      <a:pt x="1" y="15"/>
                      <a:pt x="1" y="26"/>
                    </a:cubicBezTo>
                    <a:lnTo>
                      <a:pt x="0" y="47"/>
                    </a:lnTo>
                    <a:close/>
                  </a:path>
                </a:pathLst>
              </a:custGeom>
              <a:solidFill>
                <a:schemeClr val="bg1">
                  <a:lumMod val="65000"/>
                </a:schemeClr>
              </a:solidFill>
              <a:ln w="9525">
                <a:noFill/>
                <a:round/>
              </a:ln>
            </p:spPr>
            <p:txBody>
              <a:bodyPr/>
              <a:lstStyle/>
              <a:p>
                <a:pPr>
                  <a:defRPr/>
                </a:pPr>
                <a:endParaRPr lang="zh-TW" altLang="en-US"/>
              </a:p>
            </p:txBody>
          </p:sp>
          <p:sp>
            <p:nvSpPr>
              <p:cNvPr id="23" name="Freeform 43"/>
              <p:cNvSpPr/>
              <p:nvPr/>
            </p:nvSpPr>
            <p:spPr bwMode="auto">
              <a:xfrm>
                <a:off x="7880599" y="1512888"/>
                <a:ext cx="104775" cy="90488"/>
              </a:xfrm>
              <a:custGeom>
                <a:avLst/>
                <a:gdLst>
                  <a:gd name="T0" fmla="*/ 0 w 66"/>
                  <a:gd name="T1" fmla="*/ 2147483647 h 57"/>
                  <a:gd name="T2" fmla="*/ 0 w 66"/>
                  <a:gd name="T3" fmla="*/ 0 h 57"/>
                  <a:gd name="T4" fmla="*/ 2147483647 w 66"/>
                  <a:gd name="T5" fmla="*/ 2147483647 h 57"/>
                  <a:gd name="T6" fmla="*/ 2147483647 w 66"/>
                  <a:gd name="T7" fmla="*/ 2147483647 h 57"/>
                  <a:gd name="T8" fmla="*/ 0 w 66"/>
                  <a:gd name="T9" fmla="*/ 2147483647 h 57"/>
                  <a:gd name="T10" fmla="*/ 0 60000 65536"/>
                  <a:gd name="T11" fmla="*/ 0 60000 65536"/>
                  <a:gd name="T12" fmla="*/ 0 60000 65536"/>
                  <a:gd name="T13" fmla="*/ 0 60000 65536"/>
                  <a:gd name="T14" fmla="*/ 0 60000 65536"/>
                  <a:gd name="T15" fmla="*/ 0 w 66"/>
                  <a:gd name="T16" fmla="*/ 0 h 57"/>
                  <a:gd name="T17" fmla="*/ 66 w 66"/>
                  <a:gd name="T18" fmla="*/ 57 h 57"/>
                </a:gdLst>
                <a:ahLst/>
                <a:cxnLst>
                  <a:cxn ang="T10">
                    <a:pos x="T0" y="T1"/>
                  </a:cxn>
                  <a:cxn ang="T11">
                    <a:pos x="T2" y="T3"/>
                  </a:cxn>
                  <a:cxn ang="T12">
                    <a:pos x="T4" y="T5"/>
                  </a:cxn>
                  <a:cxn ang="T13">
                    <a:pos x="T6" y="T7"/>
                  </a:cxn>
                  <a:cxn ang="T14">
                    <a:pos x="T8" y="T9"/>
                  </a:cxn>
                </a:cxnLst>
                <a:rect l="T15" t="T16" r="T17" b="T18"/>
                <a:pathLst>
                  <a:path w="66" h="57">
                    <a:moveTo>
                      <a:pt x="0" y="8"/>
                    </a:moveTo>
                    <a:lnTo>
                      <a:pt x="0" y="0"/>
                    </a:lnTo>
                    <a:lnTo>
                      <a:pt x="66" y="57"/>
                    </a:lnTo>
                    <a:lnTo>
                      <a:pt x="0" y="8"/>
                    </a:lnTo>
                    <a:close/>
                  </a:path>
                </a:pathLst>
              </a:custGeom>
              <a:solidFill>
                <a:srgbClr val="000000"/>
              </a:solidFill>
              <a:ln w="9525">
                <a:noFill/>
                <a:round/>
              </a:ln>
            </p:spPr>
            <p:txBody>
              <a:bodyPr/>
              <a:lstStyle/>
              <a:p>
                <a:endParaRPr lang="zh-TW" altLang="en-US"/>
              </a:p>
            </p:txBody>
          </p:sp>
          <p:sp>
            <p:nvSpPr>
              <p:cNvPr id="24" name="Freeform 44"/>
              <p:cNvSpPr/>
              <p:nvPr/>
            </p:nvSpPr>
            <p:spPr bwMode="auto">
              <a:xfrm>
                <a:off x="7710737" y="1512888"/>
                <a:ext cx="117475" cy="90488"/>
              </a:xfrm>
              <a:custGeom>
                <a:avLst/>
                <a:gdLst>
                  <a:gd name="T0" fmla="*/ 0 w 74"/>
                  <a:gd name="T1" fmla="*/ 2147483647 h 57"/>
                  <a:gd name="T2" fmla="*/ 2147483647 w 74"/>
                  <a:gd name="T3" fmla="*/ 0 h 57"/>
                  <a:gd name="T4" fmla="*/ 2147483647 w 74"/>
                  <a:gd name="T5" fmla="*/ 0 h 57"/>
                  <a:gd name="T6" fmla="*/ 0 w 74"/>
                  <a:gd name="T7" fmla="*/ 2147483647 h 57"/>
                  <a:gd name="T8" fmla="*/ 0 w 74"/>
                  <a:gd name="T9" fmla="*/ 2147483647 h 57"/>
                  <a:gd name="T10" fmla="*/ 0 60000 65536"/>
                  <a:gd name="T11" fmla="*/ 0 60000 65536"/>
                  <a:gd name="T12" fmla="*/ 0 60000 65536"/>
                  <a:gd name="T13" fmla="*/ 0 60000 65536"/>
                  <a:gd name="T14" fmla="*/ 0 60000 65536"/>
                  <a:gd name="T15" fmla="*/ 0 w 74"/>
                  <a:gd name="T16" fmla="*/ 0 h 57"/>
                  <a:gd name="T17" fmla="*/ 74 w 74"/>
                  <a:gd name="T18" fmla="*/ 57 h 57"/>
                </a:gdLst>
                <a:ahLst/>
                <a:cxnLst>
                  <a:cxn ang="T10">
                    <a:pos x="T0" y="T1"/>
                  </a:cxn>
                  <a:cxn ang="T11">
                    <a:pos x="T2" y="T3"/>
                  </a:cxn>
                  <a:cxn ang="T12">
                    <a:pos x="T4" y="T5"/>
                  </a:cxn>
                  <a:cxn ang="T13">
                    <a:pos x="T6" y="T7"/>
                  </a:cxn>
                  <a:cxn ang="T14">
                    <a:pos x="T8" y="T9"/>
                  </a:cxn>
                </a:cxnLst>
                <a:rect l="T15" t="T16" r="T17" b="T18"/>
                <a:pathLst>
                  <a:path w="74" h="57">
                    <a:moveTo>
                      <a:pt x="0" y="57"/>
                    </a:moveTo>
                    <a:lnTo>
                      <a:pt x="66" y="0"/>
                    </a:lnTo>
                    <a:lnTo>
                      <a:pt x="74" y="0"/>
                    </a:lnTo>
                    <a:lnTo>
                      <a:pt x="0" y="57"/>
                    </a:lnTo>
                    <a:close/>
                  </a:path>
                </a:pathLst>
              </a:custGeom>
              <a:solidFill>
                <a:srgbClr val="000000"/>
              </a:solidFill>
              <a:ln w="9525">
                <a:noFill/>
                <a:round/>
              </a:ln>
            </p:spPr>
            <p:txBody>
              <a:bodyPr/>
              <a:lstStyle/>
              <a:p>
                <a:endParaRPr lang="zh-TW" altLang="en-US"/>
              </a:p>
            </p:txBody>
          </p:sp>
        </p:grpSp>
        <p:grpSp>
          <p:nvGrpSpPr>
            <p:cNvPr id="36" name="组合 35"/>
            <p:cNvGrpSpPr/>
            <p:nvPr/>
          </p:nvGrpSpPr>
          <p:grpSpPr>
            <a:xfrm flipH="1">
              <a:off x="2948546" y="1628868"/>
              <a:ext cx="1075546" cy="1076583"/>
              <a:chOff x="7167096" y="561975"/>
              <a:chExt cx="1547910" cy="1549400"/>
            </a:xfrm>
            <a:effectLst>
              <a:outerShdw blurRad="127000" dist="63500" dir="2700000" algn="tl" rotWithShape="0">
                <a:prstClr val="black">
                  <a:alpha val="40000"/>
                </a:prstClr>
              </a:outerShdw>
            </a:effectLst>
          </p:grpSpPr>
          <p:sp>
            <p:nvSpPr>
              <p:cNvPr id="37" name="Freeform 40"/>
              <p:cNvSpPr/>
              <p:nvPr/>
            </p:nvSpPr>
            <p:spPr bwMode="auto">
              <a:xfrm>
                <a:off x="7167096" y="561975"/>
                <a:ext cx="1547910" cy="1518490"/>
              </a:xfrm>
              <a:custGeom>
                <a:avLst/>
                <a:gdLst/>
                <a:ahLst/>
                <a:cxnLst/>
                <a:rect l="l" t="t" r="r" b="b"/>
                <a:pathLst>
                  <a:path w="1547910" h="1518490">
                    <a:moveTo>
                      <a:pt x="735325" y="0"/>
                    </a:moveTo>
                    <a:cubicBezTo>
                      <a:pt x="1125922" y="0"/>
                      <a:pt x="1099882" y="195344"/>
                      <a:pt x="1099882" y="273482"/>
                    </a:cubicBezTo>
                    <a:cubicBezTo>
                      <a:pt x="1099882" y="338596"/>
                      <a:pt x="1047802" y="533941"/>
                      <a:pt x="1034783" y="612078"/>
                    </a:cubicBezTo>
                    <a:cubicBezTo>
                      <a:pt x="1008743" y="677193"/>
                      <a:pt x="995723" y="755331"/>
                      <a:pt x="1021763" y="794399"/>
                    </a:cubicBezTo>
                    <a:cubicBezTo>
                      <a:pt x="1034783" y="820445"/>
                      <a:pt x="1073842" y="872537"/>
                      <a:pt x="1243100" y="963698"/>
                    </a:cubicBezTo>
                    <a:cubicBezTo>
                      <a:pt x="1399339" y="1054858"/>
                      <a:pt x="1581617" y="1067881"/>
                      <a:pt x="1542557" y="1289271"/>
                    </a:cubicBezTo>
                    <a:cubicBezTo>
                      <a:pt x="1520081" y="1379197"/>
                      <a:pt x="1500030" y="1452144"/>
                      <a:pt x="1480009" y="1518490"/>
                    </a:cubicBezTo>
                    <a:lnTo>
                      <a:pt x="0" y="1518490"/>
                    </a:lnTo>
                    <a:cubicBezTo>
                      <a:pt x="15993" y="1434519"/>
                      <a:pt x="15303" y="1372240"/>
                      <a:pt x="45272" y="1302294"/>
                    </a:cubicBezTo>
                    <a:cubicBezTo>
                      <a:pt x="71312" y="1211134"/>
                      <a:pt x="97352" y="1119973"/>
                      <a:pt x="279630" y="1041835"/>
                    </a:cubicBezTo>
                    <a:cubicBezTo>
                      <a:pt x="461908" y="963698"/>
                      <a:pt x="579087" y="911606"/>
                      <a:pt x="579087" y="911606"/>
                    </a:cubicBezTo>
                    <a:cubicBezTo>
                      <a:pt x="579087" y="911528"/>
                      <a:pt x="579093" y="820440"/>
                      <a:pt x="592107" y="807422"/>
                    </a:cubicBezTo>
                    <a:cubicBezTo>
                      <a:pt x="605127" y="807422"/>
                      <a:pt x="631166" y="768354"/>
                      <a:pt x="605127" y="729285"/>
                    </a:cubicBezTo>
                    <a:cubicBezTo>
                      <a:pt x="592107" y="677193"/>
                      <a:pt x="566067" y="625101"/>
                      <a:pt x="566067" y="599055"/>
                    </a:cubicBezTo>
                    <a:cubicBezTo>
                      <a:pt x="566067" y="573009"/>
                      <a:pt x="344729" y="0"/>
                      <a:pt x="735325" y="0"/>
                    </a:cubicBezTo>
                    <a:close/>
                  </a:path>
                </a:pathLst>
              </a:custGeom>
              <a:solidFill>
                <a:srgbClr val="365B7C"/>
              </a:solidFill>
              <a:ln w="9525">
                <a:noFill/>
                <a:round/>
              </a:ln>
            </p:spPr>
            <p:txBody>
              <a:bodyPr/>
              <a:lstStyle/>
              <a:p>
                <a:endParaRPr lang="zh-TW" altLang="en-US"/>
              </a:p>
            </p:txBody>
          </p:sp>
          <p:sp>
            <p:nvSpPr>
              <p:cNvPr id="38" name="Freeform 41"/>
              <p:cNvSpPr/>
              <p:nvPr/>
            </p:nvSpPr>
            <p:spPr bwMode="auto">
              <a:xfrm>
                <a:off x="7672637" y="1330325"/>
                <a:ext cx="520700" cy="768350"/>
              </a:xfrm>
              <a:custGeom>
                <a:avLst/>
                <a:gdLst>
                  <a:gd name="T0" fmla="*/ 2147483647 w 40"/>
                  <a:gd name="T1" fmla="*/ 2147483647 h 59"/>
                  <a:gd name="T2" fmla="*/ 2147483647 w 40"/>
                  <a:gd name="T3" fmla="*/ 2147483647 h 59"/>
                  <a:gd name="T4" fmla="*/ 2147483647 w 40"/>
                  <a:gd name="T5" fmla="*/ 0 h 59"/>
                  <a:gd name="T6" fmla="*/ 2147483647 w 40"/>
                  <a:gd name="T7" fmla="*/ 2147483647 h 59"/>
                  <a:gd name="T8" fmla="*/ 2147483647 w 40"/>
                  <a:gd name="T9" fmla="*/ 2147483647 h 59"/>
                  <a:gd name="T10" fmla="*/ 2147483647 w 40"/>
                  <a:gd name="T11" fmla="*/ 2147483647 h 59"/>
                  <a:gd name="T12" fmla="*/ 2147483647 w 40"/>
                  <a:gd name="T13" fmla="*/ 2147483647 h 59"/>
                  <a:gd name="T14" fmla="*/ 2147483647 w 40"/>
                  <a:gd name="T15" fmla="*/ 2147483647 h 59"/>
                  <a:gd name="T16" fmla="*/ 0 60000 65536"/>
                  <a:gd name="T17" fmla="*/ 0 60000 65536"/>
                  <a:gd name="T18" fmla="*/ 0 60000 65536"/>
                  <a:gd name="T19" fmla="*/ 0 60000 65536"/>
                  <a:gd name="T20" fmla="*/ 0 60000 65536"/>
                  <a:gd name="T21" fmla="*/ 0 60000 65536"/>
                  <a:gd name="T22" fmla="*/ 0 60000 65536"/>
                  <a:gd name="T23" fmla="*/ 0 60000 65536"/>
                  <a:gd name="T24" fmla="*/ 0 w 40"/>
                  <a:gd name="T25" fmla="*/ 0 h 59"/>
                  <a:gd name="T26" fmla="*/ 40 w 40"/>
                  <a:gd name="T27" fmla="*/ 59 h 5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0" h="59">
                    <a:moveTo>
                      <a:pt x="1" y="59"/>
                    </a:moveTo>
                    <a:cubicBezTo>
                      <a:pt x="1" y="59"/>
                      <a:pt x="19" y="21"/>
                      <a:pt x="40" y="4"/>
                    </a:cubicBezTo>
                    <a:cubicBezTo>
                      <a:pt x="40" y="4"/>
                      <a:pt x="37" y="2"/>
                      <a:pt x="37" y="0"/>
                    </a:cubicBezTo>
                    <a:cubicBezTo>
                      <a:pt x="37" y="0"/>
                      <a:pt x="16" y="14"/>
                      <a:pt x="15" y="15"/>
                    </a:cubicBezTo>
                    <a:cubicBezTo>
                      <a:pt x="14" y="16"/>
                      <a:pt x="13" y="16"/>
                      <a:pt x="12" y="15"/>
                    </a:cubicBezTo>
                    <a:cubicBezTo>
                      <a:pt x="11" y="14"/>
                      <a:pt x="5" y="3"/>
                      <a:pt x="5" y="3"/>
                    </a:cubicBezTo>
                    <a:cubicBezTo>
                      <a:pt x="5" y="3"/>
                      <a:pt x="3" y="10"/>
                      <a:pt x="4" y="11"/>
                    </a:cubicBezTo>
                    <a:cubicBezTo>
                      <a:pt x="4" y="13"/>
                      <a:pt x="0" y="49"/>
                      <a:pt x="1" y="59"/>
                    </a:cubicBezTo>
                    <a:close/>
                  </a:path>
                </a:pathLst>
              </a:custGeom>
              <a:solidFill>
                <a:srgbClr val="FFFFFF"/>
              </a:solidFill>
              <a:ln w="9525">
                <a:noFill/>
                <a:round/>
              </a:ln>
            </p:spPr>
            <p:txBody>
              <a:bodyPr/>
              <a:lstStyle/>
              <a:p>
                <a:endParaRPr lang="zh-TW" altLang="en-US"/>
              </a:p>
            </p:txBody>
          </p:sp>
          <p:sp>
            <p:nvSpPr>
              <p:cNvPr id="39" name="Freeform 42"/>
              <p:cNvSpPr/>
              <p:nvPr/>
            </p:nvSpPr>
            <p:spPr bwMode="auto">
              <a:xfrm>
                <a:off x="7672388" y="1500188"/>
                <a:ext cx="220662" cy="611187"/>
              </a:xfrm>
              <a:custGeom>
                <a:avLst/>
                <a:gdLst>
                  <a:gd name="T0" fmla="*/ 0 w 17"/>
                  <a:gd name="T1" fmla="*/ 2147483647 h 47"/>
                  <a:gd name="T2" fmla="*/ 2147483647 w 17"/>
                  <a:gd name="T3" fmla="*/ 2147483647 h 47"/>
                  <a:gd name="T4" fmla="*/ 2147483647 w 17"/>
                  <a:gd name="T5" fmla="*/ 1183728112 h 47"/>
                  <a:gd name="T6" fmla="*/ 2147483647 w 17"/>
                  <a:gd name="T7" fmla="*/ 507312048 h 47"/>
                  <a:gd name="T8" fmla="*/ 1684852866 w 17"/>
                  <a:gd name="T9" fmla="*/ 845520080 h 47"/>
                  <a:gd name="T10" fmla="*/ 168482691 w 17"/>
                  <a:gd name="T11" fmla="*/ 2147483647 h 47"/>
                  <a:gd name="T12" fmla="*/ 0 w 17"/>
                  <a:gd name="T13" fmla="*/ 2147483647 h 47"/>
                  <a:gd name="T14" fmla="*/ 0 60000 65536"/>
                  <a:gd name="T15" fmla="*/ 0 60000 65536"/>
                  <a:gd name="T16" fmla="*/ 0 60000 65536"/>
                  <a:gd name="T17" fmla="*/ 0 60000 65536"/>
                  <a:gd name="T18" fmla="*/ 0 60000 65536"/>
                  <a:gd name="T19" fmla="*/ 0 60000 65536"/>
                  <a:gd name="T20" fmla="*/ 0 60000 65536"/>
                  <a:gd name="T21" fmla="*/ 0 w 17"/>
                  <a:gd name="T22" fmla="*/ 0 h 47"/>
                  <a:gd name="T23" fmla="*/ 17 w 17"/>
                  <a:gd name="T24" fmla="*/ 47 h 4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7" h="47">
                    <a:moveTo>
                      <a:pt x="0" y="47"/>
                    </a:moveTo>
                    <a:cubicBezTo>
                      <a:pt x="0" y="47"/>
                      <a:pt x="14" y="25"/>
                      <a:pt x="13" y="14"/>
                    </a:cubicBezTo>
                    <a:cubicBezTo>
                      <a:pt x="13" y="9"/>
                      <a:pt x="14" y="7"/>
                      <a:pt x="14" y="7"/>
                    </a:cubicBezTo>
                    <a:cubicBezTo>
                      <a:pt x="14" y="7"/>
                      <a:pt x="17" y="4"/>
                      <a:pt x="16" y="3"/>
                    </a:cubicBezTo>
                    <a:cubicBezTo>
                      <a:pt x="15" y="1"/>
                      <a:pt x="12" y="0"/>
                      <a:pt x="10" y="5"/>
                    </a:cubicBezTo>
                    <a:cubicBezTo>
                      <a:pt x="11" y="8"/>
                      <a:pt x="1" y="15"/>
                      <a:pt x="1" y="26"/>
                    </a:cubicBezTo>
                    <a:lnTo>
                      <a:pt x="0" y="47"/>
                    </a:lnTo>
                    <a:close/>
                  </a:path>
                </a:pathLst>
              </a:custGeom>
              <a:solidFill>
                <a:srgbClr val="365B7C"/>
              </a:solidFill>
              <a:ln w="9525">
                <a:noFill/>
                <a:round/>
              </a:ln>
            </p:spPr>
            <p:txBody>
              <a:bodyPr/>
              <a:lstStyle/>
              <a:p>
                <a:pPr>
                  <a:defRPr/>
                </a:pPr>
                <a:endParaRPr lang="zh-TW" altLang="en-US"/>
              </a:p>
            </p:txBody>
          </p:sp>
          <p:sp>
            <p:nvSpPr>
              <p:cNvPr id="40" name="Freeform 43"/>
              <p:cNvSpPr/>
              <p:nvPr/>
            </p:nvSpPr>
            <p:spPr bwMode="auto">
              <a:xfrm>
                <a:off x="7880599" y="1512888"/>
                <a:ext cx="104775" cy="90488"/>
              </a:xfrm>
              <a:custGeom>
                <a:avLst/>
                <a:gdLst>
                  <a:gd name="T0" fmla="*/ 0 w 66"/>
                  <a:gd name="T1" fmla="*/ 2147483647 h 57"/>
                  <a:gd name="T2" fmla="*/ 0 w 66"/>
                  <a:gd name="T3" fmla="*/ 0 h 57"/>
                  <a:gd name="T4" fmla="*/ 2147483647 w 66"/>
                  <a:gd name="T5" fmla="*/ 2147483647 h 57"/>
                  <a:gd name="T6" fmla="*/ 2147483647 w 66"/>
                  <a:gd name="T7" fmla="*/ 2147483647 h 57"/>
                  <a:gd name="T8" fmla="*/ 0 w 66"/>
                  <a:gd name="T9" fmla="*/ 2147483647 h 57"/>
                  <a:gd name="T10" fmla="*/ 0 60000 65536"/>
                  <a:gd name="T11" fmla="*/ 0 60000 65536"/>
                  <a:gd name="T12" fmla="*/ 0 60000 65536"/>
                  <a:gd name="T13" fmla="*/ 0 60000 65536"/>
                  <a:gd name="T14" fmla="*/ 0 60000 65536"/>
                  <a:gd name="T15" fmla="*/ 0 w 66"/>
                  <a:gd name="T16" fmla="*/ 0 h 57"/>
                  <a:gd name="T17" fmla="*/ 66 w 66"/>
                  <a:gd name="T18" fmla="*/ 57 h 57"/>
                </a:gdLst>
                <a:ahLst/>
                <a:cxnLst>
                  <a:cxn ang="T10">
                    <a:pos x="T0" y="T1"/>
                  </a:cxn>
                  <a:cxn ang="T11">
                    <a:pos x="T2" y="T3"/>
                  </a:cxn>
                  <a:cxn ang="T12">
                    <a:pos x="T4" y="T5"/>
                  </a:cxn>
                  <a:cxn ang="T13">
                    <a:pos x="T6" y="T7"/>
                  </a:cxn>
                  <a:cxn ang="T14">
                    <a:pos x="T8" y="T9"/>
                  </a:cxn>
                </a:cxnLst>
                <a:rect l="T15" t="T16" r="T17" b="T18"/>
                <a:pathLst>
                  <a:path w="66" h="57">
                    <a:moveTo>
                      <a:pt x="0" y="8"/>
                    </a:moveTo>
                    <a:lnTo>
                      <a:pt x="0" y="0"/>
                    </a:lnTo>
                    <a:lnTo>
                      <a:pt x="66" y="57"/>
                    </a:lnTo>
                    <a:lnTo>
                      <a:pt x="0" y="8"/>
                    </a:lnTo>
                    <a:close/>
                  </a:path>
                </a:pathLst>
              </a:custGeom>
              <a:solidFill>
                <a:srgbClr val="000000"/>
              </a:solidFill>
              <a:ln w="9525">
                <a:noFill/>
                <a:round/>
              </a:ln>
            </p:spPr>
            <p:txBody>
              <a:bodyPr/>
              <a:lstStyle/>
              <a:p>
                <a:endParaRPr lang="zh-TW" altLang="en-US"/>
              </a:p>
            </p:txBody>
          </p:sp>
          <p:sp>
            <p:nvSpPr>
              <p:cNvPr id="41" name="Freeform 44"/>
              <p:cNvSpPr/>
              <p:nvPr/>
            </p:nvSpPr>
            <p:spPr bwMode="auto">
              <a:xfrm>
                <a:off x="7710737" y="1512888"/>
                <a:ext cx="117475" cy="90488"/>
              </a:xfrm>
              <a:custGeom>
                <a:avLst/>
                <a:gdLst>
                  <a:gd name="T0" fmla="*/ 0 w 74"/>
                  <a:gd name="T1" fmla="*/ 2147483647 h 57"/>
                  <a:gd name="T2" fmla="*/ 2147483647 w 74"/>
                  <a:gd name="T3" fmla="*/ 0 h 57"/>
                  <a:gd name="T4" fmla="*/ 2147483647 w 74"/>
                  <a:gd name="T5" fmla="*/ 0 h 57"/>
                  <a:gd name="T6" fmla="*/ 0 w 74"/>
                  <a:gd name="T7" fmla="*/ 2147483647 h 57"/>
                  <a:gd name="T8" fmla="*/ 0 w 74"/>
                  <a:gd name="T9" fmla="*/ 2147483647 h 57"/>
                  <a:gd name="T10" fmla="*/ 0 60000 65536"/>
                  <a:gd name="T11" fmla="*/ 0 60000 65536"/>
                  <a:gd name="T12" fmla="*/ 0 60000 65536"/>
                  <a:gd name="T13" fmla="*/ 0 60000 65536"/>
                  <a:gd name="T14" fmla="*/ 0 60000 65536"/>
                  <a:gd name="T15" fmla="*/ 0 w 74"/>
                  <a:gd name="T16" fmla="*/ 0 h 57"/>
                  <a:gd name="T17" fmla="*/ 74 w 74"/>
                  <a:gd name="T18" fmla="*/ 57 h 57"/>
                </a:gdLst>
                <a:ahLst/>
                <a:cxnLst>
                  <a:cxn ang="T10">
                    <a:pos x="T0" y="T1"/>
                  </a:cxn>
                  <a:cxn ang="T11">
                    <a:pos x="T2" y="T3"/>
                  </a:cxn>
                  <a:cxn ang="T12">
                    <a:pos x="T4" y="T5"/>
                  </a:cxn>
                  <a:cxn ang="T13">
                    <a:pos x="T6" y="T7"/>
                  </a:cxn>
                  <a:cxn ang="T14">
                    <a:pos x="T8" y="T9"/>
                  </a:cxn>
                </a:cxnLst>
                <a:rect l="T15" t="T16" r="T17" b="T18"/>
                <a:pathLst>
                  <a:path w="74" h="57">
                    <a:moveTo>
                      <a:pt x="0" y="57"/>
                    </a:moveTo>
                    <a:lnTo>
                      <a:pt x="66" y="0"/>
                    </a:lnTo>
                    <a:lnTo>
                      <a:pt x="74" y="0"/>
                    </a:lnTo>
                    <a:lnTo>
                      <a:pt x="0" y="57"/>
                    </a:lnTo>
                    <a:close/>
                  </a:path>
                </a:pathLst>
              </a:custGeom>
              <a:solidFill>
                <a:srgbClr val="000000"/>
              </a:solidFill>
              <a:ln w="9525">
                <a:noFill/>
                <a:round/>
              </a:ln>
            </p:spPr>
            <p:txBody>
              <a:bodyPr/>
              <a:lstStyle/>
              <a:p>
                <a:endParaRPr lang="zh-TW" altLang="en-US"/>
              </a:p>
            </p:txBody>
          </p:sp>
        </p:grpSp>
        <p:cxnSp>
          <p:nvCxnSpPr>
            <p:cNvPr id="60" name="直接连接符 59"/>
            <p:cNvCxnSpPr/>
            <p:nvPr/>
          </p:nvCxnSpPr>
          <p:spPr>
            <a:xfrm>
              <a:off x="10431385" y="1463040"/>
              <a:ext cx="0" cy="1076583"/>
            </a:xfrm>
            <a:prstGeom prst="line">
              <a:avLst/>
            </a:prstGeom>
            <a:ln w="19050">
              <a:gradFill>
                <a:gsLst>
                  <a:gs pos="0">
                    <a:srgbClr val="BECCCD">
                      <a:alpha val="15000"/>
                    </a:srgbClr>
                  </a:gs>
                  <a:gs pos="50000">
                    <a:schemeClr val="bg1">
                      <a:lumMod val="50000"/>
                    </a:schemeClr>
                  </a:gs>
                  <a:gs pos="100000">
                    <a:srgbClr val="BECCCD">
                      <a:alpha val="40000"/>
                    </a:srgbClr>
                  </a:gs>
                </a:gsLst>
                <a:lin ang="5400000" scaled="0"/>
              </a:gradFill>
            </a:ln>
          </p:spPr>
          <p:style>
            <a:lnRef idx="1">
              <a:schemeClr val="accent1"/>
            </a:lnRef>
            <a:fillRef idx="0">
              <a:schemeClr val="accent1"/>
            </a:fillRef>
            <a:effectRef idx="0">
              <a:schemeClr val="accent1"/>
            </a:effectRef>
            <a:fontRef idx="minor">
              <a:schemeClr val="tx1"/>
            </a:fontRef>
          </p:style>
        </p:cxnSp>
        <p:cxnSp>
          <p:nvCxnSpPr>
            <p:cNvPr id="61" name="直接连接符 60"/>
            <p:cNvCxnSpPr/>
            <p:nvPr/>
          </p:nvCxnSpPr>
          <p:spPr>
            <a:xfrm flipH="1">
              <a:off x="1776999" y="2685396"/>
              <a:ext cx="7980292" cy="0"/>
            </a:xfrm>
            <a:prstGeom prst="line">
              <a:avLst/>
            </a:prstGeom>
            <a:ln w="19050">
              <a:gradFill>
                <a:gsLst>
                  <a:gs pos="0">
                    <a:srgbClr val="BECCCD">
                      <a:alpha val="15000"/>
                    </a:srgbClr>
                  </a:gs>
                  <a:gs pos="50000">
                    <a:schemeClr val="bg1">
                      <a:lumMod val="50000"/>
                    </a:schemeClr>
                  </a:gs>
                  <a:gs pos="100000">
                    <a:srgbClr val="BECCCD">
                      <a:alpha val="40000"/>
                    </a:srgbClr>
                  </a:gs>
                </a:gsLst>
                <a:lin ang="0" scaled="0"/>
              </a:gradFill>
            </a:ln>
          </p:spPr>
          <p:style>
            <a:lnRef idx="1">
              <a:schemeClr val="accent1"/>
            </a:lnRef>
            <a:fillRef idx="0">
              <a:schemeClr val="accent1"/>
            </a:fillRef>
            <a:effectRef idx="0">
              <a:schemeClr val="accent1"/>
            </a:effectRef>
            <a:fontRef idx="minor">
              <a:schemeClr val="tx1"/>
            </a:fontRef>
          </p:style>
        </p:cxnSp>
        <p:sp>
          <p:nvSpPr>
            <p:cNvPr id="160" name="Rectangle 42"/>
            <p:cNvSpPr/>
            <p:nvPr/>
          </p:nvSpPr>
          <p:spPr>
            <a:xfrm>
              <a:off x="4753487" y="1759253"/>
              <a:ext cx="5224160" cy="686205"/>
            </a:xfrm>
            <a:prstGeom prst="rect">
              <a:avLst/>
            </a:prstGeom>
            <a:noFill/>
            <a:ln w="12700" cap="flat" cmpd="sng" algn="ctr">
              <a:noFill/>
              <a:prstDash val="solid"/>
            </a:ln>
            <a:effectLst/>
          </p:spPr>
          <p:txBody>
            <a:bodyPr lIns="91440" tIns="0" rIns="91440" bIns="0" rtlCol="0" anchor="t"/>
            <a:lstStyle/>
            <a:p>
              <a:pPr eaLnBrk="1" hangingPunct="1"/>
              <a:r>
                <a:rPr lang="en-US" altLang="zh-CN" sz="2800" b="1" spc="500" dirty="0">
                  <a:solidFill>
                    <a:schemeClr val="bg1">
                      <a:lumMod val="50000"/>
                    </a:schemeClr>
                  </a:solidFill>
                  <a:latin typeface="微软雅黑" panose="020B0503020204020204" pitchFamily="34" charset="-122"/>
                  <a:ea typeface="微软雅黑" panose="020B0503020204020204" pitchFamily="34" charset="-122"/>
                  <a:cs typeface="Arial" panose="020B0604020202020204" pitchFamily="34" charset="0"/>
                  <a:sym typeface="+mn-ea"/>
                </a:rPr>
                <a:t>     </a:t>
              </a:r>
              <a:r>
                <a:rPr lang="zh-CN" altLang="en-US" sz="2800" b="1" spc="500" dirty="0">
                  <a:solidFill>
                    <a:schemeClr val="bg1">
                      <a:lumMod val="50000"/>
                    </a:schemeClr>
                  </a:solidFill>
                  <a:latin typeface="微软雅黑" panose="020B0503020204020204" pitchFamily="34" charset="-122"/>
                  <a:ea typeface="微软雅黑" panose="020B0503020204020204" pitchFamily="34" charset="-122"/>
                  <a:cs typeface="Arial" panose="020B0604020202020204" pitchFamily="34" charset="0"/>
                  <a:sym typeface="+mn-ea"/>
                </a:rPr>
                <a:t>一般招聘计划包括招聘目标、信息发布时间和渠道、招聘小组成员名单、选择方案及时间安排、新员工上岗时间、招聘费用预算和招聘工作时间表等。</a:t>
              </a:r>
              <a:r>
                <a:rPr lang="zh-CN" altLang="en-US" sz="2400" b="1" spc="500" dirty="0">
                  <a:solidFill>
                    <a:schemeClr val="bg1">
                      <a:lumMod val="50000"/>
                    </a:schemeClr>
                  </a:solidFill>
                  <a:latin typeface="微软雅黑" panose="020B0503020204020204" pitchFamily="34" charset="-122"/>
                  <a:ea typeface="微软雅黑" panose="020B0503020204020204" pitchFamily="34" charset="-122"/>
                  <a:cs typeface="Arial" panose="020B0604020202020204" pitchFamily="34" charset="0"/>
                  <a:sym typeface="+mn-ea"/>
                </a:rPr>
                <a:t> </a:t>
              </a:r>
            </a:p>
            <a:p>
              <a:pPr eaLnBrk="1" hangingPunct="1"/>
              <a:endParaRPr lang="zh-CN" altLang="en-US" b="1" dirty="0">
                <a:solidFill>
                  <a:schemeClr val="tx1">
                    <a:lumMod val="65000"/>
                    <a:lumOff val="35000"/>
                  </a:schemeClr>
                </a:solidFill>
                <a:latin typeface="Arial" panose="020B0604020202020204" pitchFamily="34" charset="0"/>
                <a:cs typeface="Arial" panose="020B0604020202020204" pitchFamily="34" charset="0"/>
              </a:endParaRPr>
            </a:p>
          </p:txBody>
        </p:sp>
      </p:grpSp>
      <p:cxnSp>
        <p:nvCxnSpPr>
          <p:cNvPr id="158" name="直接连接符 157"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CxnSpPr/>
          <p:nvPr/>
        </p:nvCxnSpPr>
        <p:spPr>
          <a:xfrm>
            <a:off x="3246637" y="1273629"/>
            <a:ext cx="5770860"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159" name="文本框 158"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txBox="1"/>
          <p:nvPr/>
        </p:nvSpPr>
        <p:spPr>
          <a:xfrm>
            <a:off x="4665345" y="599440"/>
            <a:ext cx="3175635" cy="953135"/>
          </a:xfrm>
          <a:prstGeom prst="rect">
            <a:avLst/>
          </a:prstGeom>
          <a:noFill/>
        </p:spPr>
        <p:txBody>
          <a:bodyPr wrap="square" rtlCol="0">
            <a:spAutoFit/>
          </a:bodyPr>
          <a:lstStyle/>
          <a:p>
            <a:pPr algn="l"/>
            <a:r>
              <a:rPr lang="zh-CN" altLang="en-US" sz="2800" b="1" spc="500" dirty="0">
                <a:solidFill>
                  <a:schemeClr val="bg1">
                    <a:lumMod val="50000"/>
                  </a:schemeClr>
                </a:solidFill>
                <a:latin typeface="微软雅黑" panose="020B0503020204020204" pitchFamily="34" charset="-122"/>
                <a:ea typeface="微软雅黑" panose="020B0503020204020204" pitchFamily="34" charset="-122"/>
                <a:cs typeface="Arial" panose="020B0604020202020204" pitchFamily="34" charset="0"/>
                <a:sym typeface="+mn-ea"/>
              </a:rPr>
              <a:t>二 招聘计划</a:t>
            </a:r>
            <a:endParaRPr lang="zh-CN" altLang="en-US" sz="2800" b="1" spc="500" dirty="0">
              <a:solidFill>
                <a:schemeClr val="bg1">
                  <a:lumMod val="50000"/>
                </a:schemeClr>
              </a:solidFill>
              <a:latin typeface="微软雅黑" panose="020B0503020204020204" pitchFamily="34" charset="-122"/>
              <a:ea typeface="微软雅黑" panose="020B0503020204020204" pitchFamily="34" charset="-122"/>
              <a:cs typeface="Arial" panose="020B0604020202020204" pitchFamily="34" charset="0"/>
            </a:endParaRPr>
          </a:p>
          <a:p>
            <a:endParaRPr lang="en-US" altLang="zh-CN" sz="2800" b="1" spc="500" dirty="0">
              <a:solidFill>
                <a:schemeClr val="bg1">
                  <a:lumMod val="50000"/>
                </a:schemeClr>
              </a:solidFill>
              <a:latin typeface="微软雅黑" panose="020B0503020204020204" pitchFamily="34" charset="-122"/>
              <a:ea typeface="微软雅黑" panose="020B0503020204020204" pitchFamily="34" charset="-122"/>
              <a:cs typeface="Arial" panose="020B0604020202020204" pitchFamily="34" charset="0"/>
            </a:endParaRPr>
          </a:p>
        </p:txBody>
      </p:sp>
      <p:sp>
        <p:nvSpPr>
          <p:cNvPr id="162" name="椭圆 161"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flipH="1">
            <a:off x="2686180" y="813581"/>
            <a:ext cx="157493" cy="157493"/>
          </a:xfrm>
          <a:prstGeom prst="ellipse">
            <a:avLst/>
          </a:prstGeom>
          <a:solidFill>
            <a:srgbClr val="D06F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3" name="椭圆 162"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flipH="1">
            <a:off x="2686180" y="335956"/>
            <a:ext cx="321030" cy="321030"/>
          </a:xfrm>
          <a:prstGeom prst="ellipse">
            <a:avLst/>
          </a:prstGeom>
          <a:solidFill>
            <a:srgbClr val="966481"/>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4" name="椭圆 163"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flipH="1">
            <a:off x="2991678" y="806317"/>
            <a:ext cx="219803" cy="219803"/>
          </a:xfrm>
          <a:prstGeom prst="ellipse">
            <a:avLst/>
          </a:prstGeom>
          <a:solidFill>
            <a:srgbClr val="365B7C"/>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5" name="椭圆 164"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flipH="1">
            <a:off x="2031169" y="697840"/>
            <a:ext cx="164852" cy="164852"/>
          </a:xfrm>
          <a:prstGeom prst="ellipse">
            <a:avLst/>
          </a:prstGeom>
          <a:solidFill>
            <a:srgbClr val="F779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0" name="椭圆 169"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9354354" y="755438"/>
            <a:ext cx="157493" cy="157493"/>
          </a:xfrm>
          <a:prstGeom prst="ellipse">
            <a:avLst/>
          </a:prstGeom>
          <a:solidFill>
            <a:srgbClr val="D06F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1" name="椭圆 170"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9190817" y="277813"/>
            <a:ext cx="321030" cy="321030"/>
          </a:xfrm>
          <a:prstGeom prst="ellipse">
            <a:avLst/>
          </a:prstGeom>
          <a:solidFill>
            <a:srgbClr val="966481"/>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2" name="椭圆 171"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a:off x="8986546" y="748174"/>
            <a:ext cx="219803" cy="219803"/>
          </a:xfrm>
          <a:prstGeom prst="ellipse">
            <a:avLst/>
          </a:prstGeom>
          <a:solidFill>
            <a:srgbClr val="365B7C"/>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3" name="椭圆 172"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a:off x="10002006" y="639697"/>
            <a:ext cx="164852" cy="164852"/>
          </a:xfrm>
          <a:prstGeom prst="ellipse">
            <a:avLst/>
          </a:prstGeom>
          <a:solidFill>
            <a:srgbClr val="F779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 name="e7d195523061f1c0"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hidden="1"/>
          <p:cNvSpPr txBox="1"/>
          <p:nvPr/>
        </p:nvSpPr>
        <p:spPr>
          <a:xfrm>
            <a:off x="-355600" y="1803400"/>
            <a:ext cx="293927" cy="1016000"/>
          </a:xfrm>
          <a:prstGeom prst="rect">
            <a:avLst/>
          </a:prstGeom>
          <a:noFill/>
        </p:spPr>
        <p:txBody>
          <a:bodyPr vert="wordArtVert" rtlCol="0">
            <a:spAutoFit/>
          </a:bodyPr>
          <a:lstStyle/>
          <a:p>
            <a:r>
              <a:rPr lang="en-US" altLang="zh-CN" sz="100"/>
              <a:t>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a:t>
            </a:r>
            <a:endParaRPr lang="zh-CN" altLang="en-US" sz="100"/>
          </a:p>
        </p:txBody>
      </p:sp>
    </p:spTree>
    <p:extLst>
      <p:ext uri="{BB962C8B-B14F-4D97-AF65-F5344CB8AC3E}">
        <p14:creationId xmlns:p14="http://schemas.microsoft.com/office/powerpoint/2010/main" val="46543638"/>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0">
        <p15:prstTrans prst="pageCurlDouble"/>
      </p:transition>
    </mc:Choice>
    <mc:Fallback xmlns="">
      <p:transition spd="slow"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4" presetClass="entr" presetSubtype="10"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randombar(horizontal)">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矩形 24"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549157" y="-975631"/>
            <a:ext cx="583096" cy="838080"/>
          </a:xfrm>
          <a:prstGeom prst="rect">
            <a:avLst/>
          </a:prstGeom>
          <a:solidFill>
            <a:srgbClr val="365B7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 name="矩形 25"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1132253" y="-975631"/>
            <a:ext cx="583096" cy="838080"/>
          </a:xfrm>
          <a:prstGeom prst="rect">
            <a:avLst/>
          </a:prstGeom>
          <a:solidFill>
            <a:srgbClr val="96648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 name="矩形 26"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1715349" y="-975631"/>
            <a:ext cx="583096" cy="838080"/>
          </a:xfrm>
          <a:prstGeom prst="rect">
            <a:avLst/>
          </a:prstGeom>
          <a:solidFill>
            <a:srgbClr val="D06F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 name="矩形 27"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2298446" y="-975631"/>
            <a:ext cx="583096" cy="838080"/>
          </a:xfrm>
          <a:prstGeom prst="rect">
            <a:avLst/>
          </a:prstGeom>
          <a:solidFill>
            <a:srgbClr val="F779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 name="矩形 28"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2881542" y="-975631"/>
            <a:ext cx="583096" cy="838080"/>
          </a:xfrm>
          <a:prstGeom prst="rect">
            <a:avLst/>
          </a:prstGeom>
          <a:solidFill>
            <a:srgbClr val="F8AD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2" name="组合 1"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GrpSpPr/>
          <p:nvPr/>
        </p:nvGrpSpPr>
        <p:grpSpPr>
          <a:xfrm>
            <a:off x="2521662" y="1898864"/>
            <a:ext cx="7889519" cy="1341409"/>
            <a:chOff x="2521662" y="1943949"/>
            <a:chExt cx="7889519" cy="1341409"/>
          </a:xfrm>
        </p:grpSpPr>
        <p:sp>
          <p:nvSpPr>
            <p:cNvPr id="11" name="圆角矩形 10"/>
            <p:cNvSpPr/>
            <p:nvPr/>
          </p:nvSpPr>
          <p:spPr>
            <a:xfrm>
              <a:off x="2521662" y="1943949"/>
              <a:ext cx="7889519" cy="1341409"/>
            </a:xfrm>
            <a:prstGeom prst="roundRect">
              <a:avLst>
                <a:gd name="adj" fmla="val 6909"/>
              </a:avLst>
            </a:prstGeom>
            <a:solidFill>
              <a:srgbClr val="EFEFEF"/>
            </a:solidFill>
            <a:ln w="19050">
              <a:gradFill>
                <a:gsLst>
                  <a:gs pos="89000">
                    <a:schemeClr val="bg1">
                      <a:lumMod val="85000"/>
                    </a:schemeClr>
                  </a:gs>
                  <a:gs pos="0">
                    <a:schemeClr val="bg1"/>
                  </a:gs>
                </a:gsLst>
                <a:lin ang="7200000" scaled="0"/>
              </a:gradFill>
            </a:ln>
            <a:effectLst>
              <a:outerShdw blurRad="254000" dist="127000" dir="8160000" algn="tr" rotWithShape="0">
                <a:prstClr val="black">
                  <a:alpha val="34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KaiTi" panose="02010609060101010101" pitchFamily="49" charset="-122"/>
                <a:ea typeface="KaiTi" panose="02010609060101010101" pitchFamily="49" charset="-122"/>
              </a:endParaRPr>
            </a:p>
          </p:txBody>
        </p:sp>
        <p:sp>
          <p:nvSpPr>
            <p:cNvPr id="12" name="矩形 6"/>
            <p:cNvSpPr/>
            <p:nvPr/>
          </p:nvSpPr>
          <p:spPr>
            <a:xfrm>
              <a:off x="3646983" y="1943949"/>
              <a:ext cx="6563854" cy="1125385"/>
            </a:xfrm>
            <a:custGeom>
              <a:avLst/>
              <a:gdLst/>
              <a:ahLst/>
              <a:cxnLst/>
              <a:rect l="l" t="t" r="r" b="b"/>
              <a:pathLst>
                <a:path w="6563854" h="1125385">
                  <a:moveTo>
                    <a:pt x="1" y="0"/>
                  </a:moveTo>
                  <a:lnTo>
                    <a:pt x="6563854" y="0"/>
                  </a:lnTo>
                  <a:lnTo>
                    <a:pt x="6563854" y="1125385"/>
                  </a:lnTo>
                  <a:lnTo>
                    <a:pt x="0" y="1125385"/>
                  </a:lnTo>
                  <a:cubicBezTo>
                    <a:pt x="185435" y="1006937"/>
                    <a:pt x="307745" y="799098"/>
                    <a:pt x="307745" y="562692"/>
                  </a:cubicBezTo>
                  <a:cubicBezTo>
                    <a:pt x="307745" y="326287"/>
                    <a:pt x="185436" y="118449"/>
                    <a:pt x="1" y="0"/>
                  </a:cubicBezTo>
                  <a:close/>
                </a:path>
              </a:pathLst>
            </a:custGeom>
            <a:solidFill>
              <a:srgbClr val="365B7C"/>
            </a:solidFill>
            <a:ln>
              <a:noFill/>
            </a:ln>
            <a:effectLst>
              <a:innerShdw blurRad="63500" dist="50800" dir="81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KaiTi" panose="02010609060101010101" pitchFamily="49" charset="-122"/>
                <a:ea typeface="KaiTi" panose="02010609060101010101" pitchFamily="49" charset="-122"/>
              </a:endParaRPr>
            </a:p>
          </p:txBody>
        </p:sp>
        <p:sp>
          <p:nvSpPr>
            <p:cNvPr id="13" name="TextBox 51"/>
            <p:cNvSpPr txBox="1"/>
            <p:nvPr/>
          </p:nvSpPr>
          <p:spPr>
            <a:xfrm>
              <a:off x="2595891" y="2183475"/>
              <a:ext cx="1080120" cy="646331"/>
            </a:xfrm>
            <a:prstGeom prst="rect">
              <a:avLst/>
            </a:prstGeom>
            <a:noFill/>
          </p:spPr>
          <p:txBody>
            <a:bodyPr wrap="square" rtlCol="0">
              <a:spAutoFit/>
            </a:bodyPr>
            <a:lstStyle/>
            <a:p>
              <a:pPr algn="ctr"/>
              <a:r>
                <a:rPr lang="en-US" altLang="zh-CN" sz="3600" b="1" dirty="0">
                  <a:solidFill>
                    <a:srgbClr val="365B7C"/>
                  </a:solidFill>
                  <a:effectLst>
                    <a:innerShdw blurRad="63500" dist="50800" dir="18900000">
                      <a:prstClr val="black">
                        <a:alpha val="50000"/>
                      </a:prstClr>
                    </a:innerShdw>
                  </a:effectLst>
                  <a:latin typeface="KaiTi" panose="02010609060101010101" pitchFamily="49" charset="-122"/>
                  <a:ea typeface="KaiTi" panose="02010609060101010101" pitchFamily="49" charset="-122"/>
                  <a:cs typeface="Arial" panose="020B0604020202020204" pitchFamily="34" charset="0"/>
                </a:rPr>
                <a:t>01</a:t>
              </a:r>
              <a:endParaRPr lang="zh-CN" altLang="en-US" sz="3600" b="1" dirty="0">
                <a:solidFill>
                  <a:srgbClr val="365B7C"/>
                </a:solidFill>
                <a:effectLst>
                  <a:innerShdw blurRad="63500" dist="50800" dir="18900000">
                    <a:prstClr val="black">
                      <a:alpha val="50000"/>
                    </a:prstClr>
                  </a:innerShdw>
                </a:effectLst>
                <a:latin typeface="KaiTi" panose="02010609060101010101" pitchFamily="49" charset="-122"/>
                <a:ea typeface="KaiTi" panose="02010609060101010101" pitchFamily="49" charset="-122"/>
                <a:cs typeface="Arial" panose="020B0604020202020204" pitchFamily="34" charset="0"/>
              </a:endParaRPr>
            </a:p>
          </p:txBody>
        </p:sp>
        <p:sp>
          <p:nvSpPr>
            <p:cNvPr id="14" name="燕尾形 13"/>
            <p:cNvSpPr/>
            <p:nvPr/>
          </p:nvSpPr>
          <p:spPr>
            <a:xfrm>
              <a:off x="4194709" y="2183475"/>
              <a:ext cx="255488" cy="646331"/>
            </a:xfrm>
            <a:prstGeom prst="chevron">
              <a:avLst>
                <a:gd name="adj" fmla="val 66155"/>
              </a:avLst>
            </a:prstGeom>
            <a:solidFill>
              <a:srgbClr val="FEFEF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latin typeface="KaiTi" panose="02010609060101010101" pitchFamily="49" charset="-122"/>
                <a:ea typeface="KaiTi" panose="02010609060101010101" pitchFamily="49" charset="-122"/>
              </a:endParaRPr>
            </a:p>
          </p:txBody>
        </p:sp>
        <p:sp>
          <p:nvSpPr>
            <p:cNvPr id="15" name="燕尾形 14"/>
            <p:cNvSpPr/>
            <p:nvPr/>
          </p:nvSpPr>
          <p:spPr>
            <a:xfrm>
              <a:off x="4378189" y="2183475"/>
              <a:ext cx="255488" cy="646331"/>
            </a:xfrm>
            <a:prstGeom prst="chevron">
              <a:avLst>
                <a:gd name="adj" fmla="val 66155"/>
              </a:avLst>
            </a:prstGeom>
            <a:solidFill>
              <a:srgbClr val="FEFEF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latin typeface="KaiTi" panose="02010609060101010101" pitchFamily="49" charset="-122"/>
                <a:ea typeface="KaiTi" panose="02010609060101010101" pitchFamily="49" charset="-122"/>
              </a:endParaRPr>
            </a:p>
          </p:txBody>
        </p:sp>
        <p:sp>
          <p:nvSpPr>
            <p:cNvPr id="16" name="Rectangle 42"/>
            <p:cNvSpPr/>
            <p:nvPr/>
          </p:nvSpPr>
          <p:spPr>
            <a:xfrm flipH="1">
              <a:off x="4840682" y="2279229"/>
              <a:ext cx="5370195" cy="454025"/>
            </a:xfrm>
            <a:prstGeom prst="rect">
              <a:avLst/>
            </a:prstGeom>
            <a:noFill/>
            <a:ln w="12700" cap="flat" cmpd="sng" algn="ctr">
              <a:noFill/>
              <a:prstDash val="solid"/>
            </a:ln>
            <a:effectLst/>
          </p:spPr>
          <p:txBody>
            <a:bodyPr lIns="91440" tIns="0" rIns="91440" bIns="0" rtlCol="0" anchor="t"/>
            <a:lstStyle/>
            <a:p>
              <a:r>
                <a:rPr lang="en-US" altLang="zh-CN" sz="2800" b="1" dirty="0">
                  <a:solidFill>
                    <a:schemeClr val="bg1"/>
                  </a:solidFill>
                  <a:latin typeface="KaiTi" panose="02010609060101010101" pitchFamily="49" charset="-122"/>
                  <a:ea typeface="KaiTi" panose="02010609060101010101" pitchFamily="49" charset="-122"/>
                  <a:cs typeface="Arial" panose="020B0604020202020204" pitchFamily="34" charset="0"/>
                </a:rPr>
                <a:t>了解影响应聘者工作决策的因素</a:t>
              </a:r>
            </a:p>
          </p:txBody>
        </p:sp>
      </p:grpSp>
      <p:grpSp>
        <p:nvGrpSpPr>
          <p:cNvPr id="3" name="组合 2"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GrpSpPr/>
          <p:nvPr/>
        </p:nvGrpSpPr>
        <p:grpSpPr>
          <a:xfrm>
            <a:off x="2521662" y="3456117"/>
            <a:ext cx="7889519" cy="1341409"/>
            <a:chOff x="2521662" y="3456117"/>
            <a:chExt cx="7889519" cy="1341409"/>
          </a:xfrm>
        </p:grpSpPr>
        <p:sp>
          <p:nvSpPr>
            <p:cNvPr id="18" name="圆角矩形 17"/>
            <p:cNvSpPr/>
            <p:nvPr/>
          </p:nvSpPr>
          <p:spPr>
            <a:xfrm>
              <a:off x="2521662" y="3456117"/>
              <a:ext cx="7889519" cy="1341409"/>
            </a:xfrm>
            <a:prstGeom prst="roundRect">
              <a:avLst>
                <a:gd name="adj" fmla="val 6909"/>
              </a:avLst>
            </a:prstGeom>
            <a:solidFill>
              <a:srgbClr val="EFEFEF"/>
            </a:solidFill>
            <a:ln w="19050">
              <a:gradFill>
                <a:gsLst>
                  <a:gs pos="89000">
                    <a:schemeClr val="bg1">
                      <a:lumMod val="85000"/>
                    </a:schemeClr>
                  </a:gs>
                  <a:gs pos="0">
                    <a:schemeClr val="bg1"/>
                  </a:gs>
                </a:gsLst>
                <a:lin ang="7200000" scaled="0"/>
              </a:gradFill>
            </a:ln>
            <a:effectLst>
              <a:outerShdw blurRad="254000" dist="127000" dir="8160000" algn="tr" rotWithShape="0">
                <a:prstClr val="black">
                  <a:alpha val="34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KaiTi" panose="02010609060101010101" pitchFamily="49" charset="-122"/>
                <a:ea typeface="KaiTi" panose="02010609060101010101" pitchFamily="49" charset="-122"/>
              </a:endParaRPr>
            </a:p>
          </p:txBody>
        </p:sp>
        <p:sp>
          <p:nvSpPr>
            <p:cNvPr id="19" name="矩形 6"/>
            <p:cNvSpPr/>
            <p:nvPr/>
          </p:nvSpPr>
          <p:spPr>
            <a:xfrm>
              <a:off x="3646983" y="3456117"/>
              <a:ext cx="6563854" cy="1125385"/>
            </a:xfrm>
            <a:custGeom>
              <a:avLst/>
              <a:gdLst/>
              <a:ahLst/>
              <a:cxnLst/>
              <a:rect l="l" t="t" r="r" b="b"/>
              <a:pathLst>
                <a:path w="6563854" h="1125385">
                  <a:moveTo>
                    <a:pt x="1" y="0"/>
                  </a:moveTo>
                  <a:lnTo>
                    <a:pt x="6563854" y="0"/>
                  </a:lnTo>
                  <a:lnTo>
                    <a:pt x="6563854" y="1125385"/>
                  </a:lnTo>
                  <a:lnTo>
                    <a:pt x="0" y="1125385"/>
                  </a:lnTo>
                  <a:cubicBezTo>
                    <a:pt x="185435" y="1006937"/>
                    <a:pt x="307745" y="799098"/>
                    <a:pt x="307745" y="562692"/>
                  </a:cubicBezTo>
                  <a:cubicBezTo>
                    <a:pt x="307745" y="326287"/>
                    <a:pt x="185436" y="118449"/>
                    <a:pt x="1" y="0"/>
                  </a:cubicBezTo>
                  <a:close/>
                </a:path>
              </a:pathLst>
            </a:custGeom>
            <a:solidFill>
              <a:srgbClr val="D06F83"/>
            </a:solidFill>
            <a:ln>
              <a:noFill/>
            </a:ln>
            <a:effectLst>
              <a:innerShdw blurRad="63500" dist="50800" dir="81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KaiTi" panose="02010609060101010101" pitchFamily="49" charset="-122"/>
                <a:ea typeface="KaiTi" panose="02010609060101010101" pitchFamily="49" charset="-122"/>
              </a:endParaRPr>
            </a:p>
          </p:txBody>
        </p:sp>
        <p:sp>
          <p:nvSpPr>
            <p:cNvPr id="20" name="TextBox 60"/>
            <p:cNvSpPr txBox="1"/>
            <p:nvPr/>
          </p:nvSpPr>
          <p:spPr>
            <a:xfrm>
              <a:off x="2595891" y="3695643"/>
              <a:ext cx="1080120" cy="646331"/>
            </a:xfrm>
            <a:prstGeom prst="rect">
              <a:avLst/>
            </a:prstGeom>
            <a:noFill/>
          </p:spPr>
          <p:txBody>
            <a:bodyPr wrap="square" rtlCol="0">
              <a:spAutoFit/>
            </a:bodyPr>
            <a:lstStyle/>
            <a:p>
              <a:pPr algn="ctr"/>
              <a:r>
                <a:rPr lang="en-US" altLang="zh-CN" sz="3600" b="1" dirty="0">
                  <a:solidFill>
                    <a:srgbClr val="D06F83"/>
                  </a:solidFill>
                  <a:effectLst>
                    <a:innerShdw blurRad="63500" dist="50800" dir="18900000">
                      <a:prstClr val="black">
                        <a:alpha val="50000"/>
                      </a:prstClr>
                    </a:innerShdw>
                  </a:effectLst>
                  <a:latin typeface="KaiTi" panose="02010609060101010101" pitchFamily="49" charset="-122"/>
                  <a:ea typeface="KaiTi" panose="02010609060101010101" pitchFamily="49" charset="-122"/>
                  <a:cs typeface="Arial" panose="020B0604020202020204" pitchFamily="34" charset="0"/>
                </a:rPr>
                <a:t>02</a:t>
              </a:r>
              <a:endParaRPr lang="zh-CN" altLang="en-US" sz="3600" b="1" dirty="0">
                <a:solidFill>
                  <a:srgbClr val="D06F83"/>
                </a:solidFill>
                <a:effectLst>
                  <a:innerShdw blurRad="63500" dist="50800" dir="18900000">
                    <a:prstClr val="black">
                      <a:alpha val="50000"/>
                    </a:prstClr>
                  </a:innerShdw>
                </a:effectLst>
                <a:latin typeface="KaiTi" panose="02010609060101010101" pitchFamily="49" charset="-122"/>
                <a:ea typeface="KaiTi" panose="02010609060101010101" pitchFamily="49" charset="-122"/>
                <a:cs typeface="Arial" panose="020B0604020202020204" pitchFamily="34" charset="0"/>
              </a:endParaRPr>
            </a:p>
          </p:txBody>
        </p:sp>
        <p:sp>
          <p:nvSpPr>
            <p:cNvPr id="21" name="燕尾形 20"/>
            <p:cNvSpPr/>
            <p:nvPr/>
          </p:nvSpPr>
          <p:spPr>
            <a:xfrm>
              <a:off x="4194709" y="3695643"/>
              <a:ext cx="255488" cy="646331"/>
            </a:xfrm>
            <a:prstGeom prst="chevron">
              <a:avLst>
                <a:gd name="adj" fmla="val 66155"/>
              </a:avLst>
            </a:prstGeom>
            <a:solidFill>
              <a:srgbClr val="FEFEF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latin typeface="KaiTi" panose="02010609060101010101" pitchFamily="49" charset="-122"/>
                <a:ea typeface="KaiTi" panose="02010609060101010101" pitchFamily="49" charset="-122"/>
              </a:endParaRPr>
            </a:p>
          </p:txBody>
        </p:sp>
        <p:sp>
          <p:nvSpPr>
            <p:cNvPr id="22" name="燕尾形 21"/>
            <p:cNvSpPr/>
            <p:nvPr/>
          </p:nvSpPr>
          <p:spPr>
            <a:xfrm>
              <a:off x="4378189" y="3695643"/>
              <a:ext cx="255488" cy="646331"/>
            </a:xfrm>
            <a:prstGeom prst="chevron">
              <a:avLst>
                <a:gd name="adj" fmla="val 66155"/>
              </a:avLst>
            </a:prstGeom>
            <a:solidFill>
              <a:srgbClr val="FEFEF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latin typeface="KaiTi" panose="02010609060101010101" pitchFamily="49" charset="-122"/>
                <a:ea typeface="KaiTi" panose="02010609060101010101" pitchFamily="49" charset="-122"/>
              </a:endParaRPr>
            </a:p>
          </p:txBody>
        </p:sp>
        <p:sp>
          <p:nvSpPr>
            <p:cNvPr id="23" name="Rectangle 42"/>
            <p:cNvSpPr/>
            <p:nvPr/>
          </p:nvSpPr>
          <p:spPr>
            <a:xfrm flipH="1">
              <a:off x="4840681" y="3806002"/>
              <a:ext cx="3526903" cy="535940"/>
            </a:xfrm>
            <a:prstGeom prst="rect">
              <a:avLst/>
            </a:prstGeom>
            <a:noFill/>
            <a:ln w="12700" cap="flat" cmpd="sng" algn="ctr">
              <a:noFill/>
              <a:prstDash val="solid"/>
            </a:ln>
            <a:effectLst/>
          </p:spPr>
          <p:txBody>
            <a:bodyPr lIns="91440" tIns="0" rIns="91440" bIns="0" rtlCol="0" anchor="t"/>
            <a:lstStyle/>
            <a:p>
              <a:pPr algn="l">
                <a:buClrTx/>
                <a:buSzTx/>
                <a:buFontTx/>
              </a:pPr>
              <a:r>
                <a:rPr lang="en-US" altLang="zh-CN" sz="2800" b="1" dirty="0">
                  <a:solidFill>
                    <a:schemeClr val="bg1"/>
                  </a:solidFill>
                  <a:latin typeface="KaiTi" panose="02010609060101010101" pitchFamily="49" charset="-122"/>
                  <a:ea typeface="KaiTi" panose="02010609060101010101" pitchFamily="49" charset="-122"/>
                  <a:cs typeface="Arial" panose="020B0604020202020204" pitchFamily="34" charset="0"/>
                  <a:sym typeface="+mn-ea"/>
                </a:rPr>
                <a:t>强调组织的“卖点”</a:t>
              </a:r>
            </a:p>
          </p:txBody>
        </p:sp>
      </p:grpSp>
      <p:grpSp>
        <p:nvGrpSpPr>
          <p:cNvPr id="4" name="组合 3"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GrpSpPr/>
          <p:nvPr/>
        </p:nvGrpSpPr>
        <p:grpSpPr>
          <a:xfrm>
            <a:off x="2521662" y="4968285"/>
            <a:ext cx="7889519" cy="1341409"/>
            <a:chOff x="2521662" y="4968285"/>
            <a:chExt cx="7889519" cy="1341409"/>
          </a:xfrm>
        </p:grpSpPr>
        <p:sp>
          <p:nvSpPr>
            <p:cNvPr id="30" name="圆角矩形 29"/>
            <p:cNvSpPr/>
            <p:nvPr/>
          </p:nvSpPr>
          <p:spPr>
            <a:xfrm>
              <a:off x="2521662" y="4968285"/>
              <a:ext cx="7889519" cy="1341409"/>
            </a:xfrm>
            <a:prstGeom prst="roundRect">
              <a:avLst>
                <a:gd name="adj" fmla="val 6909"/>
              </a:avLst>
            </a:prstGeom>
            <a:solidFill>
              <a:srgbClr val="EFEFEF"/>
            </a:solidFill>
            <a:ln w="19050">
              <a:gradFill>
                <a:gsLst>
                  <a:gs pos="89000">
                    <a:schemeClr val="bg1">
                      <a:lumMod val="85000"/>
                    </a:schemeClr>
                  </a:gs>
                  <a:gs pos="0">
                    <a:schemeClr val="bg1"/>
                  </a:gs>
                </a:gsLst>
                <a:lin ang="7200000" scaled="0"/>
              </a:gradFill>
            </a:ln>
            <a:effectLst>
              <a:outerShdw blurRad="254000" dist="127000" dir="8160000" algn="tr" rotWithShape="0">
                <a:prstClr val="black">
                  <a:alpha val="34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KaiTi" panose="02010609060101010101" pitchFamily="49" charset="-122"/>
                <a:ea typeface="KaiTi" panose="02010609060101010101" pitchFamily="49" charset="-122"/>
              </a:endParaRPr>
            </a:p>
          </p:txBody>
        </p:sp>
        <p:sp>
          <p:nvSpPr>
            <p:cNvPr id="31" name="矩形 6"/>
            <p:cNvSpPr/>
            <p:nvPr/>
          </p:nvSpPr>
          <p:spPr>
            <a:xfrm>
              <a:off x="3646983" y="4968285"/>
              <a:ext cx="6563854" cy="1125385"/>
            </a:xfrm>
            <a:custGeom>
              <a:avLst/>
              <a:gdLst/>
              <a:ahLst/>
              <a:cxnLst/>
              <a:rect l="l" t="t" r="r" b="b"/>
              <a:pathLst>
                <a:path w="6563854" h="1125385">
                  <a:moveTo>
                    <a:pt x="1" y="0"/>
                  </a:moveTo>
                  <a:lnTo>
                    <a:pt x="6563854" y="0"/>
                  </a:lnTo>
                  <a:lnTo>
                    <a:pt x="6563854" y="1125385"/>
                  </a:lnTo>
                  <a:lnTo>
                    <a:pt x="0" y="1125385"/>
                  </a:lnTo>
                  <a:cubicBezTo>
                    <a:pt x="185435" y="1006937"/>
                    <a:pt x="307745" y="799098"/>
                    <a:pt x="307745" y="562692"/>
                  </a:cubicBezTo>
                  <a:cubicBezTo>
                    <a:pt x="307745" y="326287"/>
                    <a:pt x="185436" y="118449"/>
                    <a:pt x="1" y="0"/>
                  </a:cubicBezTo>
                  <a:close/>
                </a:path>
              </a:pathLst>
            </a:custGeom>
            <a:solidFill>
              <a:srgbClr val="F8AD94"/>
            </a:solidFill>
            <a:ln>
              <a:noFill/>
            </a:ln>
            <a:effectLst>
              <a:innerShdw blurRad="63500" dist="50800" dir="81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KaiTi" panose="02010609060101010101" pitchFamily="49" charset="-122"/>
                <a:ea typeface="KaiTi" panose="02010609060101010101" pitchFamily="49" charset="-122"/>
              </a:endParaRPr>
            </a:p>
          </p:txBody>
        </p:sp>
        <p:sp>
          <p:nvSpPr>
            <p:cNvPr id="32" name="TextBox 68"/>
            <p:cNvSpPr txBox="1"/>
            <p:nvPr/>
          </p:nvSpPr>
          <p:spPr>
            <a:xfrm>
              <a:off x="2595891" y="5207811"/>
              <a:ext cx="1080120" cy="646331"/>
            </a:xfrm>
            <a:prstGeom prst="rect">
              <a:avLst/>
            </a:prstGeom>
            <a:noFill/>
          </p:spPr>
          <p:txBody>
            <a:bodyPr wrap="square" rtlCol="0">
              <a:spAutoFit/>
            </a:bodyPr>
            <a:lstStyle/>
            <a:p>
              <a:pPr algn="ctr"/>
              <a:r>
                <a:rPr lang="en-US" altLang="zh-CN" sz="3600" b="1" dirty="0">
                  <a:solidFill>
                    <a:srgbClr val="F8AD94"/>
                  </a:solidFill>
                  <a:effectLst>
                    <a:innerShdw blurRad="63500" dist="50800" dir="18900000">
                      <a:prstClr val="black">
                        <a:alpha val="50000"/>
                      </a:prstClr>
                    </a:innerShdw>
                  </a:effectLst>
                  <a:latin typeface="KaiTi" panose="02010609060101010101" pitchFamily="49" charset="-122"/>
                  <a:ea typeface="KaiTi" panose="02010609060101010101" pitchFamily="49" charset="-122"/>
                  <a:cs typeface="Arial" panose="020B0604020202020204" pitchFamily="34" charset="0"/>
                </a:rPr>
                <a:t>03</a:t>
              </a:r>
              <a:endParaRPr lang="zh-CN" altLang="en-US" sz="3600" b="1" dirty="0">
                <a:solidFill>
                  <a:srgbClr val="F8AD94"/>
                </a:solidFill>
                <a:effectLst>
                  <a:innerShdw blurRad="63500" dist="50800" dir="18900000">
                    <a:prstClr val="black">
                      <a:alpha val="50000"/>
                    </a:prstClr>
                  </a:innerShdw>
                </a:effectLst>
                <a:latin typeface="KaiTi" panose="02010609060101010101" pitchFamily="49" charset="-122"/>
                <a:ea typeface="KaiTi" panose="02010609060101010101" pitchFamily="49" charset="-122"/>
                <a:cs typeface="Arial" panose="020B0604020202020204" pitchFamily="34" charset="0"/>
              </a:endParaRPr>
            </a:p>
          </p:txBody>
        </p:sp>
        <p:sp>
          <p:nvSpPr>
            <p:cNvPr id="33" name="燕尾形 32"/>
            <p:cNvSpPr/>
            <p:nvPr/>
          </p:nvSpPr>
          <p:spPr>
            <a:xfrm>
              <a:off x="4194709" y="5207811"/>
              <a:ext cx="255488" cy="646331"/>
            </a:xfrm>
            <a:prstGeom prst="chevron">
              <a:avLst>
                <a:gd name="adj" fmla="val 66155"/>
              </a:avLst>
            </a:prstGeom>
            <a:solidFill>
              <a:srgbClr val="FEFEF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latin typeface="KaiTi" panose="02010609060101010101" pitchFamily="49" charset="-122"/>
                <a:ea typeface="KaiTi" panose="02010609060101010101" pitchFamily="49" charset="-122"/>
              </a:endParaRPr>
            </a:p>
          </p:txBody>
        </p:sp>
        <p:sp>
          <p:nvSpPr>
            <p:cNvPr id="34" name="燕尾形 33"/>
            <p:cNvSpPr/>
            <p:nvPr/>
          </p:nvSpPr>
          <p:spPr>
            <a:xfrm>
              <a:off x="4378189" y="5207811"/>
              <a:ext cx="255488" cy="646331"/>
            </a:xfrm>
            <a:prstGeom prst="chevron">
              <a:avLst>
                <a:gd name="adj" fmla="val 66155"/>
              </a:avLst>
            </a:prstGeom>
            <a:solidFill>
              <a:srgbClr val="FEFEF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latin typeface="KaiTi" panose="02010609060101010101" pitchFamily="49" charset="-122"/>
                <a:ea typeface="KaiTi" panose="02010609060101010101" pitchFamily="49" charset="-122"/>
              </a:endParaRPr>
            </a:p>
          </p:txBody>
        </p:sp>
        <p:sp>
          <p:nvSpPr>
            <p:cNvPr id="35" name="Rectangle 42"/>
            <p:cNvSpPr/>
            <p:nvPr/>
          </p:nvSpPr>
          <p:spPr>
            <a:xfrm flipH="1">
              <a:off x="4840682" y="5345475"/>
              <a:ext cx="4575175" cy="370840"/>
            </a:xfrm>
            <a:prstGeom prst="rect">
              <a:avLst/>
            </a:prstGeom>
            <a:noFill/>
            <a:ln w="12700" cap="flat" cmpd="sng" algn="ctr">
              <a:noFill/>
              <a:prstDash val="solid"/>
            </a:ln>
            <a:effectLst/>
          </p:spPr>
          <p:txBody>
            <a:bodyPr lIns="91440" tIns="0" rIns="91440" bIns="0" rtlCol="0" anchor="t"/>
            <a:lstStyle/>
            <a:p>
              <a:r>
                <a:rPr lang="en-US" altLang="zh-CN" sz="2800" b="1" dirty="0">
                  <a:solidFill>
                    <a:schemeClr val="bg1"/>
                  </a:solidFill>
                  <a:latin typeface="KaiTi" panose="02010609060101010101" pitchFamily="49" charset="-122"/>
                  <a:ea typeface="KaiTi" panose="02010609060101010101" pitchFamily="49" charset="-122"/>
                  <a:cs typeface="Arial" panose="020B0604020202020204" pitchFamily="34" charset="0"/>
                </a:rPr>
                <a:t>收集、分析竞争对手的信息</a:t>
              </a:r>
            </a:p>
          </p:txBody>
        </p:sp>
      </p:grpSp>
      <p:cxnSp>
        <p:nvCxnSpPr>
          <p:cNvPr id="37" name="直接连接符 36"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CxnSpPr/>
          <p:nvPr/>
        </p:nvCxnSpPr>
        <p:spPr>
          <a:xfrm>
            <a:off x="3246637" y="1273629"/>
            <a:ext cx="5770860"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38" name="文本框 37"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txBox="1"/>
          <p:nvPr/>
        </p:nvSpPr>
        <p:spPr>
          <a:xfrm>
            <a:off x="3824160" y="599454"/>
            <a:ext cx="4543425" cy="953135"/>
          </a:xfrm>
          <a:prstGeom prst="rect">
            <a:avLst/>
          </a:prstGeom>
          <a:noFill/>
        </p:spPr>
        <p:txBody>
          <a:bodyPr wrap="none" rtlCol="0">
            <a:spAutoFit/>
          </a:bodyPr>
          <a:lstStyle/>
          <a:p>
            <a:pPr algn="l"/>
            <a:r>
              <a:rPr lang="zh-CN" altLang="en-US" sz="2800" b="1" spc="500" dirty="0">
                <a:solidFill>
                  <a:schemeClr val="bg1">
                    <a:lumMod val="50000"/>
                  </a:schemeClr>
                </a:solidFill>
                <a:latin typeface="微软雅黑" panose="020B0503020204020204" pitchFamily="34" charset="-122"/>
                <a:ea typeface="微软雅黑" panose="020B0503020204020204" pitchFamily="34" charset="-122"/>
                <a:cs typeface="Arial" panose="020B0604020202020204" pitchFamily="34" charset="0"/>
              </a:rPr>
              <a:t>三 </a:t>
            </a:r>
            <a:r>
              <a:rPr lang="zh-CN" altLang="en-US" sz="2800" b="1" spc="500" dirty="0">
                <a:solidFill>
                  <a:schemeClr val="bg1">
                    <a:lumMod val="50000"/>
                  </a:schemeClr>
                </a:solidFill>
                <a:latin typeface="微软雅黑" panose="020B0503020204020204" pitchFamily="34" charset="-122"/>
                <a:ea typeface="微软雅黑" panose="020B0503020204020204" pitchFamily="34" charset="-122"/>
                <a:cs typeface="Arial" panose="020B0604020202020204" pitchFamily="34" charset="0"/>
                <a:sym typeface="+mn-ea"/>
              </a:rPr>
              <a:t>拟订招聘工作报告表</a:t>
            </a:r>
            <a:r>
              <a:rPr lang="zh-CN" altLang="en-US" sz="2800" b="1" spc="500" dirty="0">
                <a:solidFill>
                  <a:schemeClr val="bg1">
                    <a:lumMod val="50000"/>
                  </a:schemeClr>
                </a:solidFill>
                <a:latin typeface="微软雅黑" panose="020B0503020204020204" pitchFamily="34" charset="-122"/>
                <a:ea typeface="微软雅黑" panose="020B0503020204020204" pitchFamily="34" charset="-122"/>
                <a:cs typeface="Arial" panose="020B0604020202020204" pitchFamily="34" charset="0"/>
              </a:rPr>
              <a:t> </a:t>
            </a:r>
            <a:br>
              <a:rPr lang="zh-CN" altLang="en-US" sz="2800" b="1" spc="500" dirty="0">
                <a:solidFill>
                  <a:schemeClr val="bg1">
                    <a:lumMod val="50000"/>
                  </a:schemeClr>
                </a:solidFill>
                <a:latin typeface="微软雅黑" panose="020B0503020204020204" pitchFamily="34" charset="-122"/>
                <a:ea typeface="微软雅黑" panose="020B0503020204020204" pitchFamily="34" charset="-122"/>
                <a:cs typeface="Arial" panose="020B0604020202020204" pitchFamily="34" charset="0"/>
              </a:rPr>
            </a:br>
            <a:endParaRPr lang="zh-CN" altLang="en-US" sz="2800" b="1" spc="500" dirty="0">
              <a:solidFill>
                <a:schemeClr val="bg1">
                  <a:lumMod val="50000"/>
                </a:schemeClr>
              </a:solidFill>
              <a:latin typeface="微软雅黑" panose="020B0503020204020204" pitchFamily="34" charset="-122"/>
              <a:ea typeface="微软雅黑" panose="020B0503020204020204" pitchFamily="34" charset="-122"/>
              <a:cs typeface="Arial" panose="020B0604020202020204" pitchFamily="34" charset="0"/>
            </a:endParaRPr>
          </a:p>
        </p:txBody>
      </p:sp>
      <p:sp>
        <p:nvSpPr>
          <p:cNvPr id="39" name="椭圆 38"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flipH="1">
            <a:off x="2686180" y="813581"/>
            <a:ext cx="157493" cy="157493"/>
          </a:xfrm>
          <a:prstGeom prst="ellipse">
            <a:avLst/>
          </a:prstGeom>
          <a:solidFill>
            <a:srgbClr val="D06F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0" name="椭圆 39"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flipH="1">
            <a:off x="2686180" y="335956"/>
            <a:ext cx="321030" cy="321030"/>
          </a:xfrm>
          <a:prstGeom prst="ellipse">
            <a:avLst/>
          </a:prstGeom>
          <a:solidFill>
            <a:srgbClr val="966481"/>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1" name="椭圆 40"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flipH="1">
            <a:off x="2991678" y="806317"/>
            <a:ext cx="219803" cy="219803"/>
          </a:xfrm>
          <a:prstGeom prst="ellipse">
            <a:avLst/>
          </a:prstGeom>
          <a:solidFill>
            <a:srgbClr val="365B7C"/>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2" name="椭圆 41"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flipH="1">
            <a:off x="2031169" y="697840"/>
            <a:ext cx="164852" cy="164852"/>
          </a:xfrm>
          <a:prstGeom prst="ellipse">
            <a:avLst/>
          </a:prstGeom>
          <a:solidFill>
            <a:srgbClr val="F779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3" name="椭圆 42"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9354354" y="755438"/>
            <a:ext cx="157493" cy="157493"/>
          </a:xfrm>
          <a:prstGeom prst="ellipse">
            <a:avLst/>
          </a:prstGeom>
          <a:solidFill>
            <a:srgbClr val="D06F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4" name="椭圆 43"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9190817" y="277813"/>
            <a:ext cx="321030" cy="321030"/>
          </a:xfrm>
          <a:prstGeom prst="ellipse">
            <a:avLst/>
          </a:prstGeom>
          <a:solidFill>
            <a:srgbClr val="966481"/>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5" name="椭圆 44"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a:off x="8986546" y="748174"/>
            <a:ext cx="219803" cy="219803"/>
          </a:xfrm>
          <a:prstGeom prst="ellipse">
            <a:avLst/>
          </a:prstGeom>
          <a:solidFill>
            <a:srgbClr val="365B7C"/>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6" name="椭圆 45"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a:off x="10002006" y="639697"/>
            <a:ext cx="164852" cy="164852"/>
          </a:xfrm>
          <a:prstGeom prst="ellipse">
            <a:avLst/>
          </a:prstGeom>
          <a:solidFill>
            <a:srgbClr val="F779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 name="e7d195523061f1c0"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hidden="1"/>
          <p:cNvSpPr txBox="1"/>
          <p:nvPr/>
        </p:nvSpPr>
        <p:spPr>
          <a:xfrm>
            <a:off x="-355600" y="1803400"/>
            <a:ext cx="293927" cy="1016000"/>
          </a:xfrm>
          <a:prstGeom prst="rect">
            <a:avLst/>
          </a:prstGeom>
          <a:noFill/>
        </p:spPr>
        <p:txBody>
          <a:bodyPr vert="wordArtVert" rtlCol="0">
            <a:spAutoFit/>
          </a:bodyPr>
          <a:lstStyle/>
          <a:p>
            <a:r>
              <a:rPr lang="en-US" altLang="zh-CN" sz="100"/>
              <a:t>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a:t>
            </a:r>
            <a:endParaRPr lang="zh-CN" altLang="en-US" sz="100"/>
          </a:p>
        </p:txBody>
      </p:sp>
    </p:spTree>
    <p:extLst>
      <p:ext uri="{BB962C8B-B14F-4D97-AF65-F5344CB8AC3E}">
        <p14:creationId xmlns:p14="http://schemas.microsoft.com/office/powerpoint/2010/main" val="4035834755"/>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0">
        <p15:prstTrans prst="pageCurlDouble"/>
      </p:transition>
    </mc:Choice>
    <mc:Fallback xmlns="">
      <p:transition spd="slow"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44000"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750" fill="hold"/>
                                        <p:tgtEl>
                                          <p:spTgt spid="2"/>
                                        </p:tgtEl>
                                        <p:attrNameLst>
                                          <p:attrName>ppt_x</p:attrName>
                                        </p:attrNameLst>
                                      </p:cBhvr>
                                      <p:tavLst>
                                        <p:tav tm="0">
                                          <p:val>
                                            <p:strVal val="0-#ppt_w/2"/>
                                          </p:val>
                                        </p:tav>
                                        <p:tav tm="100000">
                                          <p:val>
                                            <p:strVal val="#ppt_x"/>
                                          </p:val>
                                        </p:tav>
                                      </p:tavLst>
                                    </p:anim>
                                    <p:anim calcmode="lin" valueType="num">
                                      <p:cBhvr additive="base">
                                        <p:cTn id="8" dur="750" fill="hold"/>
                                        <p:tgtEl>
                                          <p:spTgt spid="2"/>
                                        </p:tgtEl>
                                        <p:attrNameLst>
                                          <p:attrName>ppt_y</p:attrName>
                                        </p:attrNameLst>
                                      </p:cBhvr>
                                      <p:tavLst>
                                        <p:tav tm="0">
                                          <p:val>
                                            <p:strVal val="#ppt_y"/>
                                          </p:val>
                                        </p:tav>
                                        <p:tav tm="100000">
                                          <p:val>
                                            <p:strVal val="#ppt_y"/>
                                          </p:val>
                                        </p:tav>
                                      </p:tavLst>
                                    </p:anim>
                                  </p:childTnLst>
                                </p:cTn>
                              </p:par>
                            </p:childTnLst>
                          </p:cTn>
                        </p:par>
                        <p:par>
                          <p:cTn id="9" fill="hold">
                            <p:stCondLst>
                              <p:cond delay="1000"/>
                            </p:stCondLst>
                            <p:childTnLst>
                              <p:par>
                                <p:cTn id="10" presetID="2" presetClass="entr" presetSubtype="8" decel="44000" fill="hold" nodeType="afterEffect">
                                  <p:stCondLst>
                                    <p:cond delay="0"/>
                                  </p:stCondLst>
                                  <p:childTnLst>
                                    <p:set>
                                      <p:cBhvr>
                                        <p:cTn id="11" dur="1" fill="hold">
                                          <p:stCondLst>
                                            <p:cond delay="0"/>
                                          </p:stCondLst>
                                        </p:cTn>
                                        <p:tgtEl>
                                          <p:spTgt spid="3"/>
                                        </p:tgtEl>
                                        <p:attrNameLst>
                                          <p:attrName>style.visibility</p:attrName>
                                        </p:attrNameLst>
                                      </p:cBhvr>
                                      <p:to>
                                        <p:strVal val="visible"/>
                                      </p:to>
                                    </p:set>
                                    <p:anim calcmode="lin" valueType="num">
                                      <p:cBhvr additive="base">
                                        <p:cTn id="12" dur="750" fill="hold"/>
                                        <p:tgtEl>
                                          <p:spTgt spid="3"/>
                                        </p:tgtEl>
                                        <p:attrNameLst>
                                          <p:attrName>ppt_x</p:attrName>
                                        </p:attrNameLst>
                                      </p:cBhvr>
                                      <p:tavLst>
                                        <p:tav tm="0">
                                          <p:val>
                                            <p:strVal val="0-#ppt_w/2"/>
                                          </p:val>
                                        </p:tav>
                                        <p:tav tm="100000">
                                          <p:val>
                                            <p:strVal val="#ppt_x"/>
                                          </p:val>
                                        </p:tav>
                                      </p:tavLst>
                                    </p:anim>
                                    <p:anim calcmode="lin" valueType="num">
                                      <p:cBhvr additive="base">
                                        <p:cTn id="13" dur="750" fill="hold"/>
                                        <p:tgtEl>
                                          <p:spTgt spid="3"/>
                                        </p:tgtEl>
                                        <p:attrNameLst>
                                          <p:attrName>ppt_y</p:attrName>
                                        </p:attrNameLst>
                                      </p:cBhvr>
                                      <p:tavLst>
                                        <p:tav tm="0">
                                          <p:val>
                                            <p:strVal val="#ppt_y"/>
                                          </p:val>
                                        </p:tav>
                                        <p:tav tm="100000">
                                          <p:val>
                                            <p:strVal val="#ppt_y"/>
                                          </p:val>
                                        </p:tav>
                                      </p:tavLst>
                                    </p:anim>
                                  </p:childTnLst>
                                </p:cTn>
                              </p:par>
                            </p:childTnLst>
                          </p:cTn>
                        </p:par>
                        <p:par>
                          <p:cTn id="14" fill="hold">
                            <p:stCondLst>
                              <p:cond delay="2000"/>
                            </p:stCondLst>
                            <p:childTnLst>
                              <p:par>
                                <p:cTn id="15" presetID="2" presetClass="entr" presetSubtype="8" decel="44000" fill="hold" nodeType="afterEffect">
                                  <p:stCondLst>
                                    <p:cond delay="0"/>
                                  </p:stCondLst>
                                  <p:childTnLst>
                                    <p:set>
                                      <p:cBhvr>
                                        <p:cTn id="16" dur="1" fill="hold">
                                          <p:stCondLst>
                                            <p:cond delay="0"/>
                                          </p:stCondLst>
                                        </p:cTn>
                                        <p:tgtEl>
                                          <p:spTgt spid="4"/>
                                        </p:tgtEl>
                                        <p:attrNameLst>
                                          <p:attrName>style.visibility</p:attrName>
                                        </p:attrNameLst>
                                      </p:cBhvr>
                                      <p:to>
                                        <p:strVal val="visible"/>
                                      </p:to>
                                    </p:set>
                                    <p:anim calcmode="lin" valueType="num">
                                      <p:cBhvr additive="base">
                                        <p:cTn id="17" dur="750" fill="hold"/>
                                        <p:tgtEl>
                                          <p:spTgt spid="4"/>
                                        </p:tgtEl>
                                        <p:attrNameLst>
                                          <p:attrName>ppt_x</p:attrName>
                                        </p:attrNameLst>
                                      </p:cBhvr>
                                      <p:tavLst>
                                        <p:tav tm="0">
                                          <p:val>
                                            <p:strVal val="0-#ppt_w/2"/>
                                          </p:val>
                                        </p:tav>
                                        <p:tav tm="100000">
                                          <p:val>
                                            <p:strVal val="#ppt_x"/>
                                          </p:val>
                                        </p:tav>
                                      </p:tavLst>
                                    </p:anim>
                                    <p:anim calcmode="lin" valueType="num">
                                      <p:cBhvr additive="base">
                                        <p:cTn id="18" dur="750" fill="hold"/>
                                        <p:tgtEl>
                                          <p:spTgt spid="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矩形 24"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549157" y="-975631"/>
            <a:ext cx="583096" cy="838080"/>
          </a:xfrm>
          <a:prstGeom prst="rect">
            <a:avLst/>
          </a:prstGeom>
          <a:solidFill>
            <a:srgbClr val="365B7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 name="矩形 25"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1132253" y="-975631"/>
            <a:ext cx="583096" cy="838080"/>
          </a:xfrm>
          <a:prstGeom prst="rect">
            <a:avLst/>
          </a:prstGeom>
          <a:solidFill>
            <a:srgbClr val="96648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 name="矩形 26"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1715349" y="-975631"/>
            <a:ext cx="583096" cy="838080"/>
          </a:xfrm>
          <a:prstGeom prst="rect">
            <a:avLst/>
          </a:prstGeom>
          <a:solidFill>
            <a:srgbClr val="D06F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 name="矩形 27"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2298446" y="-975631"/>
            <a:ext cx="583096" cy="838080"/>
          </a:xfrm>
          <a:prstGeom prst="rect">
            <a:avLst/>
          </a:prstGeom>
          <a:solidFill>
            <a:srgbClr val="F779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 name="矩形 28"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2881542" y="-975631"/>
            <a:ext cx="583096" cy="838080"/>
          </a:xfrm>
          <a:prstGeom prst="rect">
            <a:avLst/>
          </a:prstGeom>
          <a:solidFill>
            <a:srgbClr val="F8AD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6" name="任意多边形 45"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rot="4549899" flipH="1">
            <a:off x="4582795" y="436245"/>
            <a:ext cx="3371215" cy="6874510"/>
          </a:xfrm>
          <a:custGeom>
            <a:avLst/>
            <a:gdLst>
              <a:gd name="connsiteX0" fmla="*/ 3902543 w 3902543"/>
              <a:gd name="connsiteY0" fmla="*/ 828016 h 8315311"/>
              <a:gd name="connsiteX1" fmla="*/ 3481392 w 3902543"/>
              <a:gd name="connsiteY1" fmla="*/ 0 h 8315311"/>
              <a:gd name="connsiteX2" fmla="*/ 3045878 w 3902543"/>
              <a:gd name="connsiteY2" fmla="*/ 820553 h 8315311"/>
              <a:gd name="connsiteX3" fmla="*/ 3250338 w 3902543"/>
              <a:gd name="connsiteY3" fmla="*/ 822334 h 8315311"/>
              <a:gd name="connsiteX4" fmla="*/ 3250339 w 3902543"/>
              <a:gd name="connsiteY4" fmla="*/ 2191529 h 8315311"/>
              <a:gd name="connsiteX5" fmla="*/ 2746042 w 3902543"/>
              <a:gd name="connsiteY5" fmla="*/ 2810280 h 8315311"/>
              <a:gd name="connsiteX6" fmla="*/ 2671842 w 3902543"/>
              <a:gd name="connsiteY6" fmla="*/ 2817761 h 8315311"/>
              <a:gd name="connsiteX7" fmla="*/ 1022746 w 3902543"/>
              <a:gd name="connsiteY7" fmla="*/ 2817761 h 8315311"/>
              <a:gd name="connsiteX8" fmla="*/ 0 w 3902543"/>
              <a:gd name="connsiteY8" fmla="*/ 3840507 h 8315311"/>
              <a:gd name="connsiteX9" fmla="*/ 0 w 3902543"/>
              <a:gd name="connsiteY9" fmla="*/ 3840506 h 8315311"/>
              <a:gd name="connsiteX10" fmla="*/ 1022746 w 3902543"/>
              <a:gd name="connsiteY10" fmla="*/ 4863252 h 8315311"/>
              <a:gd name="connsiteX11" fmla="*/ 2946847 w 3902543"/>
              <a:gd name="connsiteY11" fmla="*/ 4863252 h 8315311"/>
              <a:gd name="connsiteX12" fmla="*/ 2946904 w 3902543"/>
              <a:gd name="connsiteY12" fmla="*/ 4863295 h 8315311"/>
              <a:gd name="connsiteX13" fmla="*/ 3018713 w 3902543"/>
              <a:gd name="connsiteY13" fmla="*/ 4875104 h 8315311"/>
              <a:gd name="connsiteX14" fmla="*/ 3218660 w 3902543"/>
              <a:gd name="connsiteY14" fmla="*/ 4974435 h 8315311"/>
              <a:gd name="connsiteX15" fmla="*/ 3218744 w 3902543"/>
              <a:gd name="connsiteY15" fmla="*/ 4974512 h 8315311"/>
              <a:gd name="connsiteX16" fmla="*/ 3293068 w 3902543"/>
              <a:gd name="connsiteY16" fmla="*/ 5045260 h 8315311"/>
              <a:gd name="connsiteX17" fmla="*/ 3311938 w 3902543"/>
              <a:gd name="connsiteY17" fmla="*/ 5068405 h 8315311"/>
              <a:gd name="connsiteX18" fmla="*/ 3354017 w 3902543"/>
              <a:gd name="connsiteY18" fmla="*/ 5128672 h 8315311"/>
              <a:gd name="connsiteX19" fmla="*/ 3368860 w 3902543"/>
              <a:gd name="connsiteY19" fmla="*/ 5153707 h 8315311"/>
              <a:gd name="connsiteX20" fmla="*/ 3408000 w 3902543"/>
              <a:gd name="connsiteY20" fmla="*/ 5242971 h 8315311"/>
              <a:gd name="connsiteX21" fmla="*/ 3408042 w 3902543"/>
              <a:gd name="connsiteY21" fmla="*/ 5243075 h 8315311"/>
              <a:gd name="connsiteX22" fmla="*/ 3432113 w 3902543"/>
              <a:gd name="connsiteY22" fmla="*/ 5363801 h 8315311"/>
              <a:gd name="connsiteX23" fmla="*/ 3433242 w 3902543"/>
              <a:gd name="connsiteY23" fmla="*/ 5401980 h 8315311"/>
              <a:gd name="connsiteX24" fmla="*/ 3429583 w 3902543"/>
              <a:gd name="connsiteY24" fmla="*/ 5488155 h 8315311"/>
              <a:gd name="connsiteX25" fmla="*/ 3422577 w 3902543"/>
              <a:gd name="connsiteY25" fmla="*/ 5530748 h 8315311"/>
              <a:gd name="connsiteX26" fmla="*/ 3397964 w 3902543"/>
              <a:gd name="connsiteY26" fmla="*/ 5614624 h 8315311"/>
              <a:gd name="connsiteX27" fmla="*/ 3384049 w 3902543"/>
              <a:gd name="connsiteY27" fmla="*/ 5651669 h 8315311"/>
              <a:gd name="connsiteX28" fmla="*/ 3317877 w 3902543"/>
              <a:gd name="connsiteY28" fmla="*/ 5763328 h 8315311"/>
              <a:gd name="connsiteX29" fmla="*/ 1869136 w 3902543"/>
              <a:gd name="connsiteY29" fmla="*/ 7628907 h 8315311"/>
              <a:gd name="connsiteX30" fmla="*/ 1080241 w 3902543"/>
              <a:gd name="connsiteY30" fmla="*/ 7728124 h 8315311"/>
              <a:gd name="connsiteX31" fmla="*/ 864058 w 3902543"/>
              <a:gd name="connsiteY31" fmla="*/ 7246400 h 8315311"/>
              <a:gd name="connsiteX32" fmla="*/ 868617 w 3902543"/>
              <a:gd name="connsiteY32" fmla="*/ 7218676 h 8315311"/>
              <a:gd name="connsiteX33" fmla="*/ 441448 w 3902543"/>
              <a:gd name="connsiteY33" fmla="*/ 6915647 h 8315311"/>
              <a:gd name="connsiteX34" fmla="*/ 398894 w 3902543"/>
              <a:gd name="connsiteY34" fmla="*/ 7028945 h 8315311"/>
              <a:gd name="connsiteX35" fmla="*/ 760074 w 3902543"/>
              <a:gd name="connsiteY35" fmla="*/ 8100300 h 8315311"/>
              <a:gd name="connsiteX36" fmla="*/ 760073 w 3902543"/>
              <a:gd name="connsiteY36" fmla="*/ 8100298 h 8315311"/>
              <a:gd name="connsiteX37" fmla="*/ 2195148 w 3902543"/>
              <a:gd name="connsiteY37" fmla="*/ 7919812 h 8315311"/>
              <a:gd name="connsiteX38" fmla="*/ 3630471 w 3902543"/>
              <a:gd name="connsiteY38" fmla="*/ 6071514 h 8315311"/>
              <a:gd name="connsiteX39" fmla="*/ 3658730 w 3902543"/>
              <a:gd name="connsiteY39" fmla="*/ 6030659 h 8315311"/>
              <a:gd name="connsiteX40" fmla="*/ 3668957 w 3902543"/>
              <a:gd name="connsiteY40" fmla="*/ 6018266 h 8315311"/>
              <a:gd name="connsiteX41" fmla="*/ 3674982 w 3902543"/>
              <a:gd name="connsiteY41" fmla="*/ 6007163 h 8315311"/>
              <a:gd name="connsiteX42" fmla="*/ 3695551 w 3902543"/>
              <a:gd name="connsiteY42" fmla="*/ 5977428 h 8315311"/>
              <a:gd name="connsiteX43" fmla="*/ 3748769 w 3902543"/>
              <a:gd name="connsiteY43" fmla="*/ 5878778 h 8315311"/>
              <a:gd name="connsiteX44" fmla="*/ 3760891 w 3902543"/>
              <a:gd name="connsiteY44" fmla="*/ 5848890 h 8315311"/>
              <a:gd name="connsiteX45" fmla="*/ 3763253 w 3902543"/>
              <a:gd name="connsiteY45" fmla="*/ 5844538 h 8315311"/>
              <a:gd name="connsiteX46" fmla="*/ 3765200 w 3902543"/>
              <a:gd name="connsiteY46" fmla="*/ 5838262 h 8315311"/>
              <a:gd name="connsiteX47" fmla="*/ 3790244 w 3902543"/>
              <a:gd name="connsiteY47" fmla="*/ 5776511 h 8315311"/>
              <a:gd name="connsiteX48" fmla="*/ 3825650 w 3902543"/>
              <a:gd name="connsiteY48" fmla="*/ 5243936 h 8315311"/>
              <a:gd name="connsiteX49" fmla="*/ 3794491 w 3902543"/>
              <a:gd name="connsiteY49" fmla="*/ 5125121 h 8315311"/>
              <a:gd name="connsiteX50" fmla="*/ 3773198 w 3902543"/>
              <a:gd name="connsiteY50" fmla="*/ 5073146 h 8315311"/>
              <a:gd name="connsiteX51" fmla="*/ 3772686 w 3902543"/>
              <a:gd name="connsiteY51" fmla="*/ 5071423 h 8315311"/>
              <a:gd name="connsiteX52" fmla="*/ 3771575 w 3902543"/>
              <a:gd name="connsiteY52" fmla="*/ 5069187 h 8315311"/>
              <a:gd name="connsiteX53" fmla="*/ 3738334 w 3902543"/>
              <a:gd name="connsiteY53" fmla="*/ 4988052 h 8315311"/>
              <a:gd name="connsiteX54" fmla="*/ 3449985 w 3902543"/>
              <a:gd name="connsiteY54" fmla="*/ 4636438 h 8315311"/>
              <a:gd name="connsiteX55" fmla="*/ 3449984 w 3902543"/>
              <a:gd name="connsiteY55" fmla="*/ 4636438 h 8315311"/>
              <a:gd name="connsiteX56" fmla="*/ 2866636 w 3902543"/>
              <a:gd name="connsiteY56" fmla="*/ 4422336 h 8315311"/>
              <a:gd name="connsiteX57" fmla="*/ 2789950 w 3902543"/>
              <a:gd name="connsiteY57" fmla="*/ 4423692 h 8315311"/>
              <a:gd name="connsiteX58" fmla="*/ 2327210 w 3902543"/>
              <a:gd name="connsiteY58" fmla="*/ 4423692 h 8315311"/>
              <a:gd name="connsiteX59" fmla="*/ 2329981 w 3902543"/>
              <a:gd name="connsiteY59" fmla="*/ 4425658 h 8315311"/>
              <a:gd name="connsiteX60" fmla="*/ 972933 w 3902543"/>
              <a:gd name="connsiteY60" fmla="*/ 4425659 h 8315311"/>
              <a:gd name="connsiteX61" fmla="*/ 365556 w 3902543"/>
              <a:gd name="connsiteY61" fmla="*/ 3818281 h 8315311"/>
              <a:gd name="connsiteX62" fmla="*/ 850525 w 3902543"/>
              <a:gd name="connsiteY62" fmla="*/ 3223245 h 8315311"/>
              <a:gd name="connsiteX63" fmla="*/ 918676 w 3902543"/>
              <a:gd name="connsiteY63" fmla="*/ 3216374 h 8315311"/>
              <a:gd name="connsiteX64" fmla="*/ 2692447 w 3902543"/>
              <a:gd name="connsiteY64" fmla="*/ 3216374 h 8315311"/>
              <a:gd name="connsiteX65" fmla="*/ 3702890 w 3902543"/>
              <a:gd name="connsiteY65" fmla="*/ 2205931 h 8315311"/>
              <a:gd name="connsiteX66" fmla="*/ 3702890 w 3902543"/>
              <a:gd name="connsiteY66" fmla="*/ 826277 h 8315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3902543" h="8315311">
                <a:moveTo>
                  <a:pt x="3902543" y="828016"/>
                </a:moveTo>
                <a:lnTo>
                  <a:pt x="3481392" y="0"/>
                </a:lnTo>
                <a:lnTo>
                  <a:pt x="3045878" y="820553"/>
                </a:lnTo>
                <a:lnTo>
                  <a:pt x="3250338" y="822334"/>
                </a:lnTo>
                <a:lnTo>
                  <a:pt x="3250339" y="2191529"/>
                </a:lnTo>
                <a:cubicBezTo>
                  <a:pt x="3250339" y="2496741"/>
                  <a:pt x="3033844" y="2751389"/>
                  <a:pt x="2746042" y="2810280"/>
                </a:cubicBezTo>
                <a:lnTo>
                  <a:pt x="2671842" y="2817761"/>
                </a:lnTo>
                <a:lnTo>
                  <a:pt x="1022746" y="2817761"/>
                </a:lnTo>
                <a:cubicBezTo>
                  <a:pt x="457899" y="2817760"/>
                  <a:pt x="0" y="3275660"/>
                  <a:pt x="0" y="3840507"/>
                </a:cubicBezTo>
                <a:lnTo>
                  <a:pt x="0" y="3840506"/>
                </a:lnTo>
                <a:cubicBezTo>
                  <a:pt x="0" y="4405352"/>
                  <a:pt x="457899" y="4863252"/>
                  <a:pt x="1022746" y="4863252"/>
                </a:cubicBezTo>
                <a:lnTo>
                  <a:pt x="2946847" y="4863252"/>
                </a:lnTo>
                <a:lnTo>
                  <a:pt x="2946904" y="4863295"/>
                </a:lnTo>
                <a:lnTo>
                  <a:pt x="3018713" y="4875104"/>
                </a:lnTo>
                <a:cubicBezTo>
                  <a:pt x="3089291" y="4893889"/>
                  <a:pt x="3157349" y="4926822"/>
                  <a:pt x="3218660" y="4974435"/>
                </a:cubicBezTo>
                <a:lnTo>
                  <a:pt x="3218744" y="4974512"/>
                </a:lnTo>
                <a:lnTo>
                  <a:pt x="3293068" y="5045260"/>
                </a:lnTo>
                <a:lnTo>
                  <a:pt x="3311938" y="5068405"/>
                </a:lnTo>
                <a:lnTo>
                  <a:pt x="3354017" y="5128672"/>
                </a:lnTo>
                <a:lnTo>
                  <a:pt x="3368860" y="5153707"/>
                </a:lnTo>
                <a:lnTo>
                  <a:pt x="3408000" y="5242971"/>
                </a:lnTo>
                <a:lnTo>
                  <a:pt x="3408042" y="5243075"/>
                </a:lnTo>
                <a:lnTo>
                  <a:pt x="3432113" y="5363801"/>
                </a:lnTo>
                <a:lnTo>
                  <a:pt x="3433242" y="5401980"/>
                </a:lnTo>
                <a:lnTo>
                  <a:pt x="3429583" y="5488155"/>
                </a:lnTo>
                <a:lnTo>
                  <a:pt x="3422577" y="5530748"/>
                </a:lnTo>
                <a:lnTo>
                  <a:pt x="3397964" y="5614624"/>
                </a:lnTo>
                <a:lnTo>
                  <a:pt x="3384049" y="5651669"/>
                </a:lnTo>
                <a:lnTo>
                  <a:pt x="3317877" y="5763328"/>
                </a:lnTo>
                <a:lnTo>
                  <a:pt x="1869136" y="7628907"/>
                </a:lnTo>
                <a:cubicBezTo>
                  <a:pt x="1678686" y="7874153"/>
                  <a:pt x="1325485" y="7918575"/>
                  <a:pt x="1080241" y="7728124"/>
                </a:cubicBezTo>
                <a:cubicBezTo>
                  <a:pt x="926963" y="7609095"/>
                  <a:pt x="852131" y="7426489"/>
                  <a:pt x="864058" y="7246400"/>
                </a:cubicBezTo>
                <a:lnTo>
                  <a:pt x="868617" y="7218676"/>
                </a:lnTo>
                <a:lnTo>
                  <a:pt x="441448" y="6915647"/>
                </a:lnTo>
                <a:lnTo>
                  <a:pt x="398894" y="7028945"/>
                </a:lnTo>
                <a:cubicBezTo>
                  <a:pt x="296376" y="7414097"/>
                  <a:pt x="425479" y="7840465"/>
                  <a:pt x="760074" y="8100300"/>
                </a:cubicBezTo>
                <a:lnTo>
                  <a:pt x="760073" y="8100298"/>
                </a:lnTo>
                <a:cubicBezTo>
                  <a:pt x="1206198" y="8446745"/>
                  <a:pt x="1848702" y="8365938"/>
                  <a:pt x="2195148" y="7919812"/>
                </a:cubicBezTo>
                <a:lnTo>
                  <a:pt x="3630471" y="6071514"/>
                </a:lnTo>
                <a:lnTo>
                  <a:pt x="3658730" y="6030659"/>
                </a:lnTo>
                <a:lnTo>
                  <a:pt x="3668957" y="6018266"/>
                </a:lnTo>
                <a:lnTo>
                  <a:pt x="3674982" y="6007163"/>
                </a:lnTo>
                <a:lnTo>
                  <a:pt x="3695551" y="5977428"/>
                </a:lnTo>
                <a:cubicBezTo>
                  <a:pt x="3715260" y="5945253"/>
                  <a:pt x="3732993" y="5912317"/>
                  <a:pt x="3748769" y="5878778"/>
                </a:cubicBezTo>
                <a:lnTo>
                  <a:pt x="3760891" y="5848890"/>
                </a:lnTo>
                <a:lnTo>
                  <a:pt x="3763253" y="5844538"/>
                </a:lnTo>
                <a:lnTo>
                  <a:pt x="3765200" y="5838262"/>
                </a:lnTo>
                <a:lnTo>
                  <a:pt x="3790244" y="5776511"/>
                </a:lnTo>
                <a:cubicBezTo>
                  <a:pt x="3849653" y="5603576"/>
                  <a:pt x="3860630" y="5419496"/>
                  <a:pt x="3825650" y="5243936"/>
                </a:cubicBezTo>
                <a:cubicBezTo>
                  <a:pt x="3817656" y="5203807"/>
                  <a:pt x="3807259" y="5164124"/>
                  <a:pt x="3794491" y="5125121"/>
                </a:cubicBezTo>
                <a:lnTo>
                  <a:pt x="3773198" y="5073146"/>
                </a:lnTo>
                <a:lnTo>
                  <a:pt x="3772686" y="5071423"/>
                </a:lnTo>
                <a:lnTo>
                  <a:pt x="3771575" y="5069187"/>
                </a:lnTo>
                <a:lnTo>
                  <a:pt x="3738334" y="4988052"/>
                </a:lnTo>
                <a:cubicBezTo>
                  <a:pt x="3672033" y="4854731"/>
                  <a:pt x="3575458" y="4733875"/>
                  <a:pt x="3449985" y="4636438"/>
                </a:cubicBezTo>
                <a:lnTo>
                  <a:pt x="3449984" y="4636438"/>
                </a:lnTo>
                <a:cubicBezTo>
                  <a:pt x="3275716" y="4501107"/>
                  <a:pt x="3071483" y="4430971"/>
                  <a:pt x="2866636" y="4422336"/>
                </a:cubicBezTo>
                <a:lnTo>
                  <a:pt x="2789950" y="4423692"/>
                </a:lnTo>
                <a:lnTo>
                  <a:pt x="2327210" y="4423692"/>
                </a:lnTo>
                <a:lnTo>
                  <a:pt x="2329981" y="4425658"/>
                </a:lnTo>
                <a:lnTo>
                  <a:pt x="972933" y="4425659"/>
                </a:lnTo>
                <a:cubicBezTo>
                  <a:pt x="637487" y="4425660"/>
                  <a:pt x="365555" y="4153727"/>
                  <a:pt x="365556" y="3818281"/>
                </a:cubicBezTo>
                <a:cubicBezTo>
                  <a:pt x="365556" y="3524765"/>
                  <a:pt x="573754" y="3279879"/>
                  <a:pt x="850525" y="3223245"/>
                </a:cubicBezTo>
                <a:lnTo>
                  <a:pt x="918676" y="3216374"/>
                </a:lnTo>
                <a:lnTo>
                  <a:pt x="2692447" y="3216374"/>
                </a:lnTo>
                <a:cubicBezTo>
                  <a:pt x="3250499" y="3216374"/>
                  <a:pt x="3702890" y="2763983"/>
                  <a:pt x="3702890" y="2205931"/>
                </a:cubicBezTo>
                <a:lnTo>
                  <a:pt x="3702890" y="826277"/>
                </a:lnTo>
                <a:close/>
              </a:path>
            </a:pathLst>
          </a:custGeom>
          <a:gradFill>
            <a:gsLst>
              <a:gs pos="100000">
                <a:schemeClr val="bg1"/>
              </a:gs>
              <a:gs pos="0">
                <a:srgbClr val="E0E0E0"/>
              </a:gs>
            </a:gsLst>
            <a:lin ang="8100000" scaled="0"/>
          </a:gradFill>
          <a:ln>
            <a:noFill/>
          </a:ln>
          <a:effectLst>
            <a:outerShdw blurRad="254000" dist="635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grpSp>
        <p:nvGrpSpPr>
          <p:cNvPr id="3" name="组合 2"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GrpSpPr/>
          <p:nvPr/>
        </p:nvGrpSpPr>
        <p:grpSpPr>
          <a:xfrm>
            <a:off x="3482340" y="4538345"/>
            <a:ext cx="735330" cy="717550"/>
            <a:chOff x="2873293" y="4937760"/>
            <a:chExt cx="947938" cy="947938"/>
          </a:xfrm>
        </p:grpSpPr>
        <p:sp>
          <p:nvSpPr>
            <p:cNvPr id="8" name="MH_Other_4" descr="e7d195523061f1c0deeec63e560781cfd59afb0ea006f2a87ABB68BF51EA6619813959095094C18C62A12F549504892A4AAA8C1554C6663626E05CA27F281A14E6983772AFC3FB97135759321DEA3D703E9D8D869A2273EEB2A0BB67749286FC6AC0CABC13E93DFA52684F44072F01AF674423D8E4F9F8BECABFE5771A30929D6D0D81E4AAAF4547CD35BA5A33B94A9D"/>
            <p:cNvSpPr>
              <a:spLocks noChangeAspect="1"/>
            </p:cNvSpPr>
            <p:nvPr>
              <p:custDataLst>
                <p:tags r:id="rId4"/>
              </p:custDataLst>
            </p:nvPr>
          </p:nvSpPr>
          <p:spPr>
            <a:xfrm>
              <a:off x="2873293" y="4937760"/>
              <a:ext cx="947938" cy="947938"/>
            </a:xfrm>
            <a:prstGeom prst="ellipse">
              <a:avLst/>
            </a:prstGeom>
            <a:solidFill>
              <a:srgbClr val="365B7C"/>
            </a:solidFill>
            <a:ln w="9525">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en-US" sz="2400">
                <a:solidFill>
                  <a:prstClr val="white"/>
                </a:solidFill>
                <a:sym typeface="+mn-lt"/>
              </a:endParaRPr>
            </a:p>
          </p:txBody>
        </p:sp>
        <p:grpSp>
          <p:nvGrpSpPr>
            <p:cNvPr id="47" name="组合 46"/>
            <p:cNvGrpSpPr/>
            <p:nvPr/>
          </p:nvGrpSpPr>
          <p:grpSpPr>
            <a:xfrm>
              <a:off x="3059643" y="5266317"/>
              <a:ext cx="587232" cy="290823"/>
              <a:chOff x="1923908" y="1320796"/>
              <a:chExt cx="782820" cy="387687"/>
            </a:xfrm>
            <a:solidFill>
              <a:srgbClr val="FDFDFD"/>
            </a:solidFill>
          </p:grpSpPr>
          <p:sp>
            <p:nvSpPr>
              <p:cNvPr id="48" name="Freeform 31"/>
              <p:cNvSpPr>
                <a:spLocks noEditPoints="1"/>
              </p:cNvSpPr>
              <p:nvPr/>
            </p:nvSpPr>
            <p:spPr bwMode="auto">
              <a:xfrm>
                <a:off x="1923908" y="1324517"/>
                <a:ext cx="368849" cy="383966"/>
              </a:xfrm>
              <a:custGeom>
                <a:avLst/>
                <a:gdLst>
                  <a:gd name="T0" fmla="*/ 35 w 38"/>
                  <a:gd name="T1" fmla="*/ 2 h 38"/>
                  <a:gd name="T2" fmla="*/ 32 w 38"/>
                  <a:gd name="T3" fmla="*/ 1 h 38"/>
                  <a:gd name="T4" fmla="*/ 28 w 38"/>
                  <a:gd name="T5" fmla="*/ 0 h 38"/>
                  <a:gd name="T6" fmla="*/ 10 w 38"/>
                  <a:gd name="T7" fmla="*/ 0 h 38"/>
                  <a:gd name="T8" fmla="*/ 6 w 38"/>
                  <a:gd name="T9" fmla="*/ 1 h 38"/>
                  <a:gd name="T10" fmla="*/ 3 w 38"/>
                  <a:gd name="T11" fmla="*/ 2 h 38"/>
                  <a:gd name="T12" fmla="*/ 1 w 38"/>
                  <a:gd name="T13" fmla="*/ 5 h 38"/>
                  <a:gd name="T14" fmla="*/ 0 w 38"/>
                  <a:gd name="T15" fmla="*/ 8 h 38"/>
                  <a:gd name="T16" fmla="*/ 0 w 38"/>
                  <a:gd name="T17" fmla="*/ 29 h 38"/>
                  <a:gd name="T18" fmla="*/ 1 w 38"/>
                  <a:gd name="T19" fmla="*/ 33 h 38"/>
                  <a:gd name="T20" fmla="*/ 3 w 38"/>
                  <a:gd name="T21" fmla="*/ 35 h 38"/>
                  <a:gd name="T22" fmla="*/ 6 w 38"/>
                  <a:gd name="T23" fmla="*/ 37 h 38"/>
                  <a:gd name="T24" fmla="*/ 10 w 38"/>
                  <a:gd name="T25" fmla="*/ 38 h 38"/>
                  <a:gd name="T26" fmla="*/ 28 w 38"/>
                  <a:gd name="T27" fmla="*/ 38 h 38"/>
                  <a:gd name="T28" fmla="*/ 32 w 38"/>
                  <a:gd name="T29" fmla="*/ 37 h 38"/>
                  <a:gd name="T30" fmla="*/ 35 w 38"/>
                  <a:gd name="T31" fmla="*/ 36 h 38"/>
                  <a:gd name="T32" fmla="*/ 37 w 38"/>
                  <a:gd name="T33" fmla="*/ 33 h 38"/>
                  <a:gd name="T34" fmla="*/ 38 w 38"/>
                  <a:gd name="T35" fmla="*/ 29 h 38"/>
                  <a:gd name="T36" fmla="*/ 38 w 38"/>
                  <a:gd name="T37" fmla="*/ 8 h 38"/>
                  <a:gd name="T38" fmla="*/ 37 w 38"/>
                  <a:gd name="T39" fmla="*/ 5 h 38"/>
                  <a:gd name="T40" fmla="*/ 35 w 38"/>
                  <a:gd name="T41" fmla="*/ 2 h 38"/>
                  <a:gd name="T42" fmla="*/ 28 w 38"/>
                  <a:gd name="T43" fmla="*/ 33 h 38"/>
                  <a:gd name="T44" fmla="*/ 10 w 38"/>
                  <a:gd name="T45" fmla="*/ 33 h 38"/>
                  <a:gd name="T46" fmla="*/ 8 w 38"/>
                  <a:gd name="T47" fmla="*/ 33 h 38"/>
                  <a:gd name="T48" fmla="*/ 6 w 38"/>
                  <a:gd name="T49" fmla="*/ 32 h 38"/>
                  <a:gd name="T50" fmla="*/ 5 w 38"/>
                  <a:gd name="T51" fmla="*/ 31 h 38"/>
                  <a:gd name="T52" fmla="*/ 5 w 38"/>
                  <a:gd name="T53" fmla="*/ 29 h 38"/>
                  <a:gd name="T54" fmla="*/ 5 w 38"/>
                  <a:gd name="T55" fmla="*/ 8 h 38"/>
                  <a:gd name="T56" fmla="*/ 5 w 38"/>
                  <a:gd name="T57" fmla="*/ 7 h 38"/>
                  <a:gd name="T58" fmla="*/ 6 w 38"/>
                  <a:gd name="T59" fmla="*/ 6 h 38"/>
                  <a:gd name="T60" fmla="*/ 8 w 38"/>
                  <a:gd name="T61" fmla="*/ 5 h 38"/>
                  <a:gd name="T62" fmla="*/ 10 w 38"/>
                  <a:gd name="T63" fmla="*/ 5 h 38"/>
                  <a:gd name="T64" fmla="*/ 28 w 38"/>
                  <a:gd name="T65" fmla="*/ 5 h 38"/>
                  <a:gd name="T66" fmla="*/ 30 w 38"/>
                  <a:gd name="T67" fmla="*/ 5 h 38"/>
                  <a:gd name="T68" fmla="*/ 32 w 38"/>
                  <a:gd name="T69" fmla="*/ 6 h 38"/>
                  <a:gd name="T70" fmla="*/ 33 w 38"/>
                  <a:gd name="T71" fmla="*/ 7 h 38"/>
                  <a:gd name="T72" fmla="*/ 33 w 38"/>
                  <a:gd name="T73" fmla="*/ 8 h 38"/>
                  <a:gd name="T74" fmla="*/ 33 w 38"/>
                  <a:gd name="T75" fmla="*/ 29 h 38"/>
                  <a:gd name="T76" fmla="*/ 33 w 38"/>
                  <a:gd name="T77" fmla="*/ 31 h 38"/>
                  <a:gd name="T78" fmla="*/ 32 w 38"/>
                  <a:gd name="T79" fmla="*/ 32 h 38"/>
                  <a:gd name="T80" fmla="*/ 30 w 38"/>
                  <a:gd name="T81" fmla="*/ 33 h 38"/>
                  <a:gd name="T82" fmla="*/ 28 w 38"/>
                  <a:gd name="T83" fmla="*/ 33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8" h="38">
                    <a:moveTo>
                      <a:pt x="35" y="2"/>
                    </a:moveTo>
                    <a:cubicBezTo>
                      <a:pt x="34" y="2"/>
                      <a:pt x="33" y="1"/>
                      <a:pt x="32" y="1"/>
                    </a:cubicBezTo>
                    <a:cubicBezTo>
                      <a:pt x="31" y="0"/>
                      <a:pt x="29" y="0"/>
                      <a:pt x="28" y="0"/>
                    </a:cubicBezTo>
                    <a:cubicBezTo>
                      <a:pt x="10" y="0"/>
                      <a:pt x="10" y="0"/>
                      <a:pt x="10" y="0"/>
                    </a:cubicBezTo>
                    <a:cubicBezTo>
                      <a:pt x="9" y="0"/>
                      <a:pt x="7" y="0"/>
                      <a:pt x="6" y="1"/>
                    </a:cubicBezTo>
                    <a:cubicBezTo>
                      <a:pt x="5" y="1"/>
                      <a:pt x="4" y="2"/>
                      <a:pt x="3" y="2"/>
                    </a:cubicBezTo>
                    <a:cubicBezTo>
                      <a:pt x="2" y="3"/>
                      <a:pt x="1" y="4"/>
                      <a:pt x="1" y="5"/>
                    </a:cubicBezTo>
                    <a:cubicBezTo>
                      <a:pt x="0" y="6"/>
                      <a:pt x="0" y="7"/>
                      <a:pt x="0" y="8"/>
                    </a:cubicBezTo>
                    <a:cubicBezTo>
                      <a:pt x="0" y="29"/>
                      <a:pt x="0" y="29"/>
                      <a:pt x="0" y="29"/>
                    </a:cubicBezTo>
                    <a:cubicBezTo>
                      <a:pt x="0" y="31"/>
                      <a:pt x="0" y="32"/>
                      <a:pt x="1" y="33"/>
                    </a:cubicBezTo>
                    <a:cubicBezTo>
                      <a:pt x="1" y="34"/>
                      <a:pt x="2" y="35"/>
                      <a:pt x="3" y="35"/>
                    </a:cubicBezTo>
                    <a:cubicBezTo>
                      <a:pt x="4" y="36"/>
                      <a:pt x="5" y="37"/>
                      <a:pt x="6" y="37"/>
                    </a:cubicBezTo>
                    <a:cubicBezTo>
                      <a:pt x="7" y="38"/>
                      <a:pt x="9" y="38"/>
                      <a:pt x="10" y="38"/>
                    </a:cubicBezTo>
                    <a:cubicBezTo>
                      <a:pt x="28" y="38"/>
                      <a:pt x="28" y="38"/>
                      <a:pt x="28" y="38"/>
                    </a:cubicBezTo>
                    <a:cubicBezTo>
                      <a:pt x="29" y="38"/>
                      <a:pt x="31" y="38"/>
                      <a:pt x="32" y="37"/>
                    </a:cubicBezTo>
                    <a:cubicBezTo>
                      <a:pt x="33" y="37"/>
                      <a:pt x="34" y="36"/>
                      <a:pt x="35" y="36"/>
                    </a:cubicBezTo>
                    <a:cubicBezTo>
                      <a:pt x="36" y="35"/>
                      <a:pt x="37" y="34"/>
                      <a:pt x="37" y="33"/>
                    </a:cubicBezTo>
                    <a:cubicBezTo>
                      <a:pt x="38" y="32"/>
                      <a:pt x="38" y="31"/>
                      <a:pt x="38" y="29"/>
                    </a:cubicBezTo>
                    <a:cubicBezTo>
                      <a:pt x="38" y="8"/>
                      <a:pt x="38" y="8"/>
                      <a:pt x="38" y="8"/>
                    </a:cubicBezTo>
                    <a:cubicBezTo>
                      <a:pt x="38" y="7"/>
                      <a:pt x="38" y="6"/>
                      <a:pt x="37" y="5"/>
                    </a:cubicBezTo>
                    <a:cubicBezTo>
                      <a:pt x="37" y="4"/>
                      <a:pt x="36" y="3"/>
                      <a:pt x="35" y="2"/>
                    </a:cubicBezTo>
                    <a:close/>
                    <a:moveTo>
                      <a:pt x="28" y="33"/>
                    </a:moveTo>
                    <a:cubicBezTo>
                      <a:pt x="10" y="33"/>
                      <a:pt x="10" y="33"/>
                      <a:pt x="10" y="33"/>
                    </a:cubicBezTo>
                    <a:cubicBezTo>
                      <a:pt x="9" y="33"/>
                      <a:pt x="9" y="33"/>
                      <a:pt x="8" y="33"/>
                    </a:cubicBezTo>
                    <a:cubicBezTo>
                      <a:pt x="7" y="33"/>
                      <a:pt x="7" y="32"/>
                      <a:pt x="6" y="32"/>
                    </a:cubicBezTo>
                    <a:cubicBezTo>
                      <a:pt x="6" y="32"/>
                      <a:pt x="6" y="31"/>
                      <a:pt x="5" y="31"/>
                    </a:cubicBezTo>
                    <a:cubicBezTo>
                      <a:pt x="5" y="30"/>
                      <a:pt x="5" y="30"/>
                      <a:pt x="5" y="29"/>
                    </a:cubicBezTo>
                    <a:cubicBezTo>
                      <a:pt x="5" y="8"/>
                      <a:pt x="5" y="8"/>
                      <a:pt x="5" y="8"/>
                    </a:cubicBezTo>
                    <a:cubicBezTo>
                      <a:pt x="5" y="8"/>
                      <a:pt x="5" y="7"/>
                      <a:pt x="5" y="7"/>
                    </a:cubicBezTo>
                    <a:cubicBezTo>
                      <a:pt x="6" y="6"/>
                      <a:pt x="6" y="6"/>
                      <a:pt x="6" y="6"/>
                    </a:cubicBezTo>
                    <a:cubicBezTo>
                      <a:pt x="7" y="5"/>
                      <a:pt x="7" y="5"/>
                      <a:pt x="8" y="5"/>
                    </a:cubicBezTo>
                    <a:cubicBezTo>
                      <a:pt x="9" y="5"/>
                      <a:pt x="9" y="5"/>
                      <a:pt x="10" y="5"/>
                    </a:cubicBezTo>
                    <a:cubicBezTo>
                      <a:pt x="28" y="5"/>
                      <a:pt x="28" y="5"/>
                      <a:pt x="28" y="5"/>
                    </a:cubicBezTo>
                    <a:cubicBezTo>
                      <a:pt x="29" y="5"/>
                      <a:pt x="29" y="5"/>
                      <a:pt x="30" y="5"/>
                    </a:cubicBezTo>
                    <a:cubicBezTo>
                      <a:pt x="31" y="5"/>
                      <a:pt x="31" y="5"/>
                      <a:pt x="32" y="6"/>
                    </a:cubicBezTo>
                    <a:cubicBezTo>
                      <a:pt x="32" y="6"/>
                      <a:pt x="32" y="6"/>
                      <a:pt x="33" y="7"/>
                    </a:cubicBezTo>
                    <a:cubicBezTo>
                      <a:pt x="33" y="7"/>
                      <a:pt x="33" y="8"/>
                      <a:pt x="33" y="8"/>
                    </a:cubicBezTo>
                    <a:cubicBezTo>
                      <a:pt x="33" y="29"/>
                      <a:pt x="33" y="29"/>
                      <a:pt x="33" y="29"/>
                    </a:cubicBezTo>
                    <a:cubicBezTo>
                      <a:pt x="33" y="30"/>
                      <a:pt x="33" y="30"/>
                      <a:pt x="33" y="31"/>
                    </a:cubicBezTo>
                    <a:cubicBezTo>
                      <a:pt x="32" y="31"/>
                      <a:pt x="32" y="32"/>
                      <a:pt x="32" y="32"/>
                    </a:cubicBezTo>
                    <a:cubicBezTo>
                      <a:pt x="31" y="32"/>
                      <a:pt x="31" y="33"/>
                      <a:pt x="30" y="33"/>
                    </a:cubicBezTo>
                    <a:cubicBezTo>
                      <a:pt x="29" y="33"/>
                      <a:pt x="29" y="33"/>
                      <a:pt x="28" y="33"/>
                    </a:cubicBezTo>
                    <a:close/>
                  </a:path>
                </a:pathLst>
              </a:custGeom>
              <a:grpFill/>
              <a:ln>
                <a:noFill/>
              </a:ln>
            </p:spPr>
            <p:txBody>
              <a:bodyPr vert="horz" wrap="square" lIns="91440" tIns="45720" rIns="91440" bIns="45720" numCol="1" anchor="t" anchorCtr="0" compatLnSpc="1"/>
              <a:lstStyle/>
              <a:p>
                <a:endParaRPr lang="zh-CN" altLang="en-US"/>
              </a:p>
            </p:txBody>
          </p:sp>
          <p:sp>
            <p:nvSpPr>
              <p:cNvPr id="49" name="Freeform 32"/>
              <p:cNvSpPr/>
              <p:nvPr/>
            </p:nvSpPr>
            <p:spPr bwMode="auto">
              <a:xfrm>
                <a:off x="2403294" y="1320796"/>
                <a:ext cx="303434" cy="387687"/>
              </a:xfrm>
              <a:custGeom>
                <a:avLst/>
                <a:gdLst>
                  <a:gd name="T0" fmla="*/ 28 w 31"/>
                  <a:gd name="T1" fmla="*/ 33 h 38"/>
                  <a:gd name="T2" fmla="*/ 18 w 31"/>
                  <a:gd name="T3" fmla="*/ 33 h 38"/>
                  <a:gd name="T4" fmla="*/ 18 w 31"/>
                  <a:gd name="T5" fmla="*/ 2 h 38"/>
                  <a:gd name="T6" fmla="*/ 16 w 31"/>
                  <a:gd name="T7" fmla="*/ 0 h 38"/>
                  <a:gd name="T8" fmla="*/ 9 w 31"/>
                  <a:gd name="T9" fmla="*/ 0 h 38"/>
                  <a:gd name="T10" fmla="*/ 7 w 31"/>
                  <a:gd name="T11" fmla="*/ 2 h 38"/>
                  <a:gd name="T12" fmla="*/ 9 w 31"/>
                  <a:gd name="T13" fmla="*/ 5 h 38"/>
                  <a:gd name="T14" fmla="*/ 13 w 31"/>
                  <a:gd name="T15" fmla="*/ 5 h 38"/>
                  <a:gd name="T16" fmla="*/ 13 w 31"/>
                  <a:gd name="T17" fmla="*/ 33 h 38"/>
                  <a:gd name="T18" fmla="*/ 3 w 31"/>
                  <a:gd name="T19" fmla="*/ 33 h 38"/>
                  <a:gd name="T20" fmla="*/ 0 w 31"/>
                  <a:gd name="T21" fmla="*/ 35 h 38"/>
                  <a:gd name="T22" fmla="*/ 3 w 31"/>
                  <a:gd name="T23" fmla="*/ 38 h 38"/>
                  <a:gd name="T24" fmla="*/ 28 w 31"/>
                  <a:gd name="T25" fmla="*/ 38 h 38"/>
                  <a:gd name="T26" fmla="*/ 31 w 31"/>
                  <a:gd name="T27" fmla="*/ 35 h 38"/>
                  <a:gd name="T28" fmla="*/ 28 w 31"/>
                  <a:gd name="T29" fmla="*/ 33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1" h="38">
                    <a:moveTo>
                      <a:pt x="28" y="33"/>
                    </a:moveTo>
                    <a:cubicBezTo>
                      <a:pt x="18" y="33"/>
                      <a:pt x="18" y="33"/>
                      <a:pt x="18" y="33"/>
                    </a:cubicBezTo>
                    <a:cubicBezTo>
                      <a:pt x="18" y="2"/>
                      <a:pt x="18" y="2"/>
                      <a:pt x="18" y="2"/>
                    </a:cubicBezTo>
                    <a:cubicBezTo>
                      <a:pt x="18" y="1"/>
                      <a:pt x="17" y="0"/>
                      <a:pt x="16" y="0"/>
                    </a:cubicBezTo>
                    <a:cubicBezTo>
                      <a:pt x="9" y="0"/>
                      <a:pt x="9" y="0"/>
                      <a:pt x="9" y="0"/>
                    </a:cubicBezTo>
                    <a:cubicBezTo>
                      <a:pt x="7" y="0"/>
                      <a:pt x="7" y="1"/>
                      <a:pt x="7" y="2"/>
                    </a:cubicBezTo>
                    <a:cubicBezTo>
                      <a:pt x="7" y="4"/>
                      <a:pt x="7" y="5"/>
                      <a:pt x="9" y="5"/>
                    </a:cubicBezTo>
                    <a:cubicBezTo>
                      <a:pt x="13" y="5"/>
                      <a:pt x="13" y="5"/>
                      <a:pt x="13" y="5"/>
                    </a:cubicBezTo>
                    <a:cubicBezTo>
                      <a:pt x="13" y="33"/>
                      <a:pt x="13" y="33"/>
                      <a:pt x="13" y="33"/>
                    </a:cubicBezTo>
                    <a:cubicBezTo>
                      <a:pt x="3" y="33"/>
                      <a:pt x="3" y="33"/>
                      <a:pt x="3" y="33"/>
                    </a:cubicBezTo>
                    <a:cubicBezTo>
                      <a:pt x="1" y="33"/>
                      <a:pt x="0" y="34"/>
                      <a:pt x="0" y="35"/>
                    </a:cubicBezTo>
                    <a:cubicBezTo>
                      <a:pt x="0" y="37"/>
                      <a:pt x="1" y="38"/>
                      <a:pt x="3" y="38"/>
                    </a:cubicBezTo>
                    <a:cubicBezTo>
                      <a:pt x="28" y="38"/>
                      <a:pt x="28" y="38"/>
                      <a:pt x="28" y="38"/>
                    </a:cubicBezTo>
                    <a:cubicBezTo>
                      <a:pt x="30" y="38"/>
                      <a:pt x="31" y="37"/>
                      <a:pt x="31" y="35"/>
                    </a:cubicBezTo>
                    <a:cubicBezTo>
                      <a:pt x="31" y="34"/>
                      <a:pt x="30" y="33"/>
                      <a:pt x="28" y="33"/>
                    </a:cubicBezTo>
                    <a:close/>
                  </a:path>
                </a:pathLst>
              </a:custGeom>
              <a:grpFill/>
              <a:ln>
                <a:noFill/>
              </a:ln>
            </p:spPr>
            <p:txBody>
              <a:bodyPr vert="horz" wrap="square" lIns="91440" tIns="45720" rIns="91440" bIns="45720" numCol="1" anchor="t" anchorCtr="0" compatLnSpc="1"/>
              <a:lstStyle/>
              <a:p>
                <a:endParaRPr lang="zh-CN" altLang="en-US"/>
              </a:p>
            </p:txBody>
          </p:sp>
        </p:grpSp>
      </p:grpSp>
      <p:grpSp>
        <p:nvGrpSpPr>
          <p:cNvPr id="4" name="组合 3"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GrpSpPr/>
          <p:nvPr/>
        </p:nvGrpSpPr>
        <p:grpSpPr>
          <a:xfrm>
            <a:off x="4674235" y="3051810"/>
            <a:ext cx="742315" cy="744855"/>
            <a:chOff x="4291522" y="3106616"/>
            <a:chExt cx="947938" cy="947938"/>
          </a:xfrm>
        </p:grpSpPr>
        <p:sp>
          <p:nvSpPr>
            <p:cNvPr id="43" name="MH_Other_4" descr="e7d195523061f1c0deeec63e560781cfd59afb0ea006f2a87ABB68BF51EA6619813959095094C18C62A12F549504892A4AAA8C1554C6663626E05CA27F281A14E6983772AFC3FB97135759321DEA3D703E9D8D869A2273EEB2A0BB67749286FC6AC0CABC13E93DFA52684F44072F01AF674423D8E4F9F8BECABFE5771A30929D6D0D81E4AAAF4547CD35BA5A33B94A9D"/>
            <p:cNvSpPr>
              <a:spLocks noChangeAspect="1"/>
            </p:cNvSpPr>
            <p:nvPr>
              <p:custDataLst>
                <p:tags r:id="rId3"/>
              </p:custDataLst>
            </p:nvPr>
          </p:nvSpPr>
          <p:spPr>
            <a:xfrm>
              <a:off x="4291522" y="3106616"/>
              <a:ext cx="947938" cy="947938"/>
            </a:xfrm>
            <a:prstGeom prst="ellipse">
              <a:avLst/>
            </a:prstGeom>
            <a:solidFill>
              <a:srgbClr val="966481"/>
            </a:solidFill>
            <a:ln w="9525">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en-US" sz="2400">
                <a:solidFill>
                  <a:prstClr val="white"/>
                </a:solidFill>
                <a:sym typeface="+mn-lt"/>
              </a:endParaRPr>
            </a:p>
          </p:txBody>
        </p:sp>
        <p:grpSp>
          <p:nvGrpSpPr>
            <p:cNvPr id="50" name="组合 49"/>
            <p:cNvGrpSpPr/>
            <p:nvPr/>
          </p:nvGrpSpPr>
          <p:grpSpPr>
            <a:xfrm>
              <a:off x="4464262" y="3433958"/>
              <a:ext cx="602457" cy="298710"/>
              <a:chOff x="1923908" y="2803742"/>
              <a:chExt cx="803116" cy="398201"/>
            </a:xfrm>
            <a:solidFill>
              <a:srgbClr val="FDFDFD"/>
            </a:solidFill>
          </p:grpSpPr>
          <p:sp>
            <p:nvSpPr>
              <p:cNvPr id="51" name="Freeform 27"/>
              <p:cNvSpPr/>
              <p:nvPr/>
            </p:nvSpPr>
            <p:spPr bwMode="auto">
              <a:xfrm>
                <a:off x="2354679" y="2813694"/>
                <a:ext cx="372345" cy="388249"/>
              </a:xfrm>
              <a:custGeom>
                <a:avLst/>
                <a:gdLst>
                  <a:gd name="T0" fmla="*/ 6 w 38"/>
                  <a:gd name="T1" fmla="*/ 24 h 38"/>
                  <a:gd name="T2" fmla="*/ 7 w 38"/>
                  <a:gd name="T3" fmla="*/ 22 h 38"/>
                  <a:gd name="T4" fmla="*/ 8 w 38"/>
                  <a:gd name="T5" fmla="*/ 22 h 38"/>
                  <a:gd name="T6" fmla="*/ 10 w 38"/>
                  <a:gd name="T7" fmla="*/ 21 h 38"/>
                  <a:gd name="T8" fmla="*/ 28 w 38"/>
                  <a:gd name="T9" fmla="*/ 21 h 38"/>
                  <a:gd name="T10" fmla="*/ 32 w 38"/>
                  <a:gd name="T11" fmla="*/ 21 h 38"/>
                  <a:gd name="T12" fmla="*/ 35 w 38"/>
                  <a:gd name="T13" fmla="*/ 19 h 38"/>
                  <a:gd name="T14" fmla="*/ 38 w 38"/>
                  <a:gd name="T15" fmla="*/ 16 h 38"/>
                  <a:gd name="T16" fmla="*/ 38 w 38"/>
                  <a:gd name="T17" fmla="*/ 13 h 38"/>
                  <a:gd name="T18" fmla="*/ 38 w 38"/>
                  <a:gd name="T19" fmla="*/ 8 h 38"/>
                  <a:gd name="T20" fmla="*/ 38 w 38"/>
                  <a:gd name="T21" fmla="*/ 5 h 38"/>
                  <a:gd name="T22" fmla="*/ 35 w 38"/>
                  <a:gd name="T23" fmla="*/ 2 h 38"/>
                  <a:gd name="T24" fmla="*/ 32 w 38"/>
                  <a:gd name="T25" fmla="*/ 1 h 38"/>
                  <a:gd name="T26" fmla="*/ 28 w 38"/>
                  <a:gd name="T27" fmla="*/ 0 h 38"/>
                  <a:gd name="T28" fmla="*/ 9 w 38"/>
                  <a:gd name="T29" fmla="*/ 0 h 38"/>
                  <a:gd name="T30" fmla="*/ 6 w 38"/>
                  <a:gd name="T31" fmla="*/ 2 h 38"/>
                  <a:gd name="T32" fmla="*/ 9 w 38"/>
                  <a:gd name="T33" fmla="*/ 5 h 38"/>
                  <a:gd name="T34" fmla="*/ 28 w 38"/>
                  <a:gd name="T35" fmla="*/ 5 h 38"/>
                  <a:gd name="T36" fmla="*/ 30 w 38"/>
                  <a:gd name="T37" fmla="*/ 5 h 38"/>
                  <a:gd name="T38" fmla="*/ 32 w 38"/>
                  <a:gd name="T39" fmla="*/ 6 h 38"/>
                  <a:gd name="T40" fmla="*/ 33 w 38"/>
                  <a:gd name="T41" fmla="*/ 7 h 38"/>
                  <a:gd name="T42" fmla="*/ 33 w 38"/>
                  <a:gd name="T43" fmla="*/ 8 h 38"/>
                  <a:gd name="T44" fmla="*/ 33 w 38"/>
                  <a:gd name="T45" fmla="*/ 13 h 38"/>
                  <a:gd name="T46" fmla="*/ 33 w 38"/>
                  <a:gd name="T47" fmla="*/ 14 h 38"/>
                  <a:gd name="T48" fmla="*/ 32 w 38"/>
                  <a:gd name="T49" fmla="*/ 16 h 38"/>
                  <a:gd name="T50" fmla="*/ 30 w 38"/>
                  <a:gd name="T51" fmla="*/ 16 h 38"/>
                  <a:gd name="T52" fmla="*/ 28 w 38"/>
                  <a:gd name="T53" fmla="*/ 17 h 38"/>
                  <a:gd name="T54" fmla="*/ 10 w 38"/>
                  <a:gd name="T55" fmla="*/ 17 h 38"/>
                  <a:gd name="T56" fmla="*/ 6 w 38"/>
                  <a:gd name="T57" fmla="*/ 17 h 38"/>
                  <a:gd name="T58" fmla="*/ 3 w 38"/>
                  <a:gd name="T59" fmla="*/ 19 h 38"/>
                  <a:gd name="T60" fmla="*/ 1 w 38"/>
                  <a:gd name="T61" fmla="*/ 22 h 38"/>
                  <a:gd name="T62" fmla="*/ 0 w 38"/>
                  <a:gd name="T63" fmla="*/ 25 h 38"/>
                  <a:gd name="T64" fmla="*/ 0 w 38"/>
                  <a:gd name="T65" fmla="*/ 29 h 38"/>
                  <a:gd name="T66" fmla="*/ 1 w 38"/>
                  <a:gd name="T67" fmla="*/ 33 h 38"/>
                  <a:gd name="T68" fmla="*/ 3 w 38"/>
                  <a:gd name="T69" fmla="*/ 36 h 38"/>
                  <a:gd name="T70" fmla="*/ 6 w 38"/>
                  <a:gd name="T71" fmla="*/ 37 h 38"/>
                  <a:gd name="T72" fmla="*/ 10 w 38"/>
                  <a:gd name="T73" fmla="*/ 38 h 38"/>
                  <a:gd name="T74" fmla="*/ 36 w 38"/>
                  <a:gd name="T75" fmla="*/ 38 h 38"/>
                  <a:gd name="T76" fmla="*/ 38 w 38"/>
                  <a:gd name="T77" fmla="*/ 35 h 38"/>
                  <a:gd name="T78" fmla="*/ 36 w 38"/>
                  <a:gd name="T79" fmla="*/ 33 h 38"/>
                  <a:gd name="T80" fmla="*/ 10 w 38"/>
                  <a:gd name="T81" fmla="*/ 33 h 38"/>
                  <a:gd name="T82" fmla="*/ 8 w 38"/>
                  <a:gd name="T83" fmla="*/ 33 h 38"/>
                  <a:gd name="T84" fmla="*/ 7 w 38"/>
                  <a:gd name="T85" fmla="*/ 32 h 38"/>
                  <a:gd name="T86" fmla="*/ 6 w 38"/>
                  <a:gd name="T87" fmla="*/ 31 h 38"/>
                  <a:gd name="T88" fmla="*/ 5 w 38"/>
                  <a:gd name="T89" fmla="*/ 29 h 38"/>
                  <a:gd name="T90" fmla="*/ 5 w 38"/>
                  <a:gd name="T91" fmla="*/ 25 h 38"/>
                  <a:gd name="T92" fmla="*/ 6 w 38"/>
                  <a:gd name="T93" fmla="*/ 24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8" h="38">
                    <a:moveTo>
                      <a:pt x="6" y="24"/>
                    </a:moveTo>
                    <a:cubicBezTo>
                      <a:pt x="6" y="23"/>
                      <a:pt x="6" y="23"/>
                      <a:pt x="7" y="22"/>
                    </a:cubicBezTo>
                    <a:cubicBezTo>
                      <a:pt x="7" y="22"/>
                      <a:pt x="8" y="22"/>
                      <a:pt x="8" y="22"/>
                    </a:cubicBezTo>
                    <a:cubicBezTo>
                      <a:pt x="9" y="21"/>
                      <a:pt x="10" y="21"/>
                      <a:pt x="10" y="21"/>
                    </a:cubicBezTo>
                    <a:cubicBezTo>
                      <a:pt x="28" y="21"/>
                      <a:pt x="28" y="21"/>
                      <a:pt x="28" y="21"/>
                    </a:cubicBezTo>
                    <a:cubicBezTo>
                      <a:pt x="30" y="21"/>
                      <a:pt x="31" y="21"/>
                      <a:pt x="32" y="21"/>
                    </a:cubicBezTo>
                    <a:cubicBezTo>
                      <a:pt x="33" y="20"/>
                      <a:pt x="34" y="20"/>
                      <a:pt x="35" y="19"/>
                    </a:cubicBezTo>
                    <a:cubicBezTo>
                      <a:pt x="36" y="18"/>
                      <a:pt x="37" y="17"/>
                      <a:pt x="38" y="16"/>
                    </a:cubicBezTo>
                    <a:cubicBezTo>
                      <a:pt x="38" y="15"/>
                      <a:pt x="38" y="14"/>
                      <a:pt x="38" y="13"/>
                    </a:cubicBezTo>
                    <a:cubicBezTo>
                      <a:pt x="38" y="8"/>
                      <a:pt x="38" y="8"/>
                      <a:pt x="38" y="8"/>
                    </a:cubicBezTo>
                    <a:cubicBezTo>
                      <a:pt x="38" y="7"/>
                      <a:pt x="38" y="6"/>
                      <a:pt x="38" y="5"/>
                    </a:cubicBezTo>
                    <a:cubicBezTo>
                      <a:pt x="37" y="4"/>
                      <a:pt x="36" y="3"/>
                      <a:pt x="35" y="2"/>
                    </a:cubicBezTo>
                    <a:cubicBezTo>
                      <a:pt x="34" y="2"/>
                      <a:pt x="33" y="1"/>
                      <a:pt x="32" y="1"/>
                    </a:cubicBezTo>
                    <a:cubicBezTo>
                      <a:pt x="31" y="0"/>
                      <a:pt x="29" y="0"/>
                      <a:pt x="28" y="0"/>
                    </a:cubicBezTo>
                    <a:cubicBezTo>
                      <a:pt x="9" y="0"/>
                      <a:pt x="9" y="0"/>
                      <a:pt x="9" y="0"/>
                    </a:cubicBezTo>
                    <a:cubicBezTo>
                      <a:pt x="7" y="0"/>
                      <a:pt x="6" y="1"/>
                      <a:pt x="6" y="2"/>
                    </a:cubicBezTo>
                    <a:cubicBezTo>
                      <a:pt x="6" y="4"/>
                      <a:pt x="7" y="5"/>
                      <a:pt x="9" y="5"/>
                    </a:cubicBezTo>
                    <a:cubicBezTo>
                      <a:pt x="28" y="5"/>
                      <a:pt x="28" y="5"/>
                      <a:pt x="28" y="5"/>
                    </a:cubicBezTo>
                    <a:cubicBezTo>
                      <a:pt x="29" y="5"/>
                      <a:pt x="29" y="5"/>
                      <a:pt x="30" y="5"/>
                    </a:cubicBezTo>
                    <a:cubicBezTo>
                      <a:pt x="31" y="5"/>
                      <a:pt x="31" y="6"/>
                      <a:pt x="32" y="6"/>
                    </a:cubicBezTo>
                    <a:cubicBezTo>
                      <a:pt x="32" y="6"/>
                      <a:pt x="33" y="7"/>
                      <a:pt x="33" y="7"/>
                    </a:cubicBezTo>
                    <a:cubicBezTo>
                      <a:pt x="33" y="7"/>
                      <a:pt x="33" y="8"/>
                      <a:pt x="33" y="8"/>
                    </a:cubicBezTo>
                    <a:cubicBezTo>
                      <a:pt x="33" y="13"/>
                      <a:pt x="33" y="13"/>
                      <a:pt x="33" y="13"/>
                    </a:cubicBezTo>
                    <a:cubicBezTo>
                      <a:pt x="33" y="13"/>
                      <a:pt x="33" y="14"/>
                      <a:pt x="33" y="14"/>
                    </a:cubicBezTo>
                    <a:cubicBezTo>
                      <a:pt x="33" y="15"/>
                      <a:pt x="32" y="15"/>
                      <a:pt x="32" y="16"/>
                    </a:cubicBezTo>
                    <a:cubicBezTo>
                      <a:pt x="31" y="16"/>
                      <a:pt x="31" y="16"/>
                      <a:pt x="30" y="16"/>
                    </a:cubicBezTo>
                    <a:cubicBezTo>
                      <a:pt x="29" y="16"/>
                      <a:pt x="29" y="17"/>
                      <a:pt x="28" y="17"/>
                    </a:cubicBezTo>
                    <a:cubicBezTo>
                      <a:pt x="10" y="17"/>
                      <a:pt x="10" y="17"/>
                      <a:pt x="10" y="17"/>
                    </a:cubicBezTo>
                    <a:cubicBezTo>
                      <a:pt x="9" y="17"/>
                      <a:pt x="7" y="17"/>
                      <a:pt x="6" y="17"/>
                    </a:cubicBezTo>
                    <a:cubicBezTo>
                      <a:pt x="5" y="18"/>
                      <a:pt x="4" y="18"/>
                      <a:pt x="3" y="19"/>
                    </a:cubicBezTo>
                    <a:cubicBezTo>
                      <a:pt x="2" y="20"/>
                      <a:pt x="1" y="21"/>
                      <a:pt x="1" y="22"/>
                    </a:cubicBezTo>
                    <a:cubicBezTo>
                      <a:pt x="0" y="23"/>
                      <a:pt x="0" y="24"/>
                      <a:pt x="0" y="25"/>
                    </a:cubicBezTo>
                    <a:cubicBezTo>
                      <a:pt x="0" y="29"/>
                      <a:pt x="0" y="29"/>
                      <a:pt x="0" y="29"/>
                    </a:cubicBezTo>
                    <a:cubicBezTo>
                      <a:pt x="0" y="31"/>
                      <a:pt x="0" y="32"/>
                      <a:pt x="1" y="33"/>
                    </a:cubicBezTo>
                    <a:cubicBezTo>
                      <a:pt x="1" y="34"/>
                      <a:pt x="2" y="35"/>
                      <a:pt x="3" y="36"/>
                    </a:cubicBezTo>
                    <a:cubicBezTo>
                      <a:pt x="4" y="36"/>
                      <a:pt x="5" y="37"/>
                      <a:pt x="6" y="37"/>
                    </a:cubicBezTo>
                    <a:cubicBezTo>
                      <a:pt x="7" y="38"/>
                      <a:pt x="9" y="38"/>
                      <a:pt x="10" y="38"/>
                    </a:cubicBezTo>
                    <a:cubicBezTo>
                      <a:pt x="36" y="38"/>
                      <a:pt x="36" y="38"/>
                      <a:pt x="36" y="38"/>
                    </a:cubicBezTo>
                    <a:cubicBezTo>
                      <a:pt x="38" y="38"/>
                      <a:pt x="38" y="37"/>
                      <a:pt x="38" y="35"/>
                    </a:cubicBezTo>
                    <a:cubicBezTo>
                      <a:pt x="38" y="34"/>
                      <a:pt x="38" y="33"/>
                      <a:pt x="36" y="33"/>
                    </a:cubicBezTo>
                    <a:cubicBezTo>
                      <a:pt x="10" y="33"/>
                      <a:pt x="10" y="33"/>
                      <a:pt x="10" y="33"/>
                    </a:cubicBezTo>
                    <a:cubicBezTo>
                      <a:pt x="10" y="33"/>
                      <a:pt x="9" y="33"/>
                      <a:pt x="8" y="33"/>
                    </a:cubicBezTo>
                    <a:cubicBezTo>
                      <a:pt x="8" y="33"/>
                      <a:pt x="7" y="32"/>
                      <a:pt x="7" y="32"/>
                    </a:cubicBezTo>
                    <a:cubicBezTo>
                      <a:pt x="6" y="32"/>
                      <a:pt x="6" y="31"/>
                      <a:pt x="6" y="31"/>
                    </a:cubicBezTo>
                    <a:cubicBezTo>
                      <a:pt x="5" y="30"/>
                      <a:pt x="5" y="30"/>
                      <a:pt x="5" y="29"/>
                    </a:cubicBezTo>
                    <a:cubicBezTo>
                      <a:pt x="5" y="25"/>
                      <a:pt x="5" y="25"/>
                      <a:pt x="5" y="25"/>
                    </a:cubicBezTo>
                    <a:cubicBezTo>
                      <a:pt x="5" y="24"/>
                      <a:pt x="5" y="24"/>
                      <a:pt x="6" y="24"/>
                    </a:cubicBezTo>
                    <a:close/>
                  </a:path>
                </a:pathLst>
              </a:custGeom>
              <a:grpFill/>
              <a:ln>
                <a:noFill/>
              </a:ln>
            </p:spPr>
            <p:txBody>
              <a:bodyPr vert="horz" wrap="square" lIns="91440" tIns="45720" rIns="91440" bIns="45720" numCol="1" anchor="t" anchorCtr="0" compatLnSpc="1"/>
              <a:lstStyle/>
              <a:p>
                <a:endParaRPr lang="zh-CN" altLang="en-US"/>
              </a:p>
            </p:txBody>
          </p:sp>
          <p:sp>
            <p:nvSpPr>
              <p:cNvPr id="52" name="Freeform 31"/>
              <p:cNvSpPr>
                <a:spLocks noEditPoints="1"/>
              </p:cNvSpPr>
              <p:nvPr/>
            </p:nvSpPr>
            <p:spPr bwMode="auto">
              <a:xfrm>
                <a:off x="1923908" y="2803742"/>
                <a:ext cx="368849" cy="383966"/>
              </a:xfrm>
              <a:custGeom>
                <a:avLst/>
                <a:gdLst>
                  <a:gd name="T0" fmla="*/ 35 w 38"/>
                  <a:gd name="T1" fmla="*/ 2 h 38"/>
                  <a:gd name="T2" fmla="*/ 32 w 38"/>
                  <a:gd name="T3" fmla="*/ 1 h 38"/>
                  <a:gd name="T4" fmla="*/ 28 w 38"/>
                  <a:gd name="T5" fmla="*/ 0 h 38"/>
                  <a:gd name="T6" fmla="*/ 10 w 38"/>
                  <a:gd name="T7" fmla="*/ 0 h 38"/>
                  <a:gd name="T8" fmla="*/ 6 w 38"/>
                  <a:gd name="T9" fmla="*/ 1 h 38"/>
                  <a:gd name="T10" fmla="*/ 3 w 38"/>
                  <a:gd name="T11" fmla="*/ 2 h 38"/>
                  <a:gd name="T12" fmla="*/ 1 w 38"/>
                  <a:gd name="T13" fmla="*/ 5 h 38"/>
                  <a:gd name="T14" fmla="*/ 0 w 38"/>
                  <a:gd name="T15" fmla="*/ 8 h 38"/>
                  <a:gd name="T16" fmla="*/ 0 w 38"/>
                  <a:gd name="T17" fmla="*/ 29 h 38"/>
                  <a:gd name="T18" fmla="*/ 1 w 38"/>
                  <a:gd name="T19" fmla="*/ 33 h 38"/>
                  <a:gd name="T20" fmla="*/ 3 w 38"/>
                  <a:gd name="T21" fmla="*/ 35 h 38"/>
                  <a:gd name="T22" fmla="*/ 6 w 38"/>
                  <a:gd name="T23" fmla="*/ 37 h 38"/>
                  <a:gd name="T24" fmla="*/ 10 w 38"/>
                  <a:gd name="T25" fmla="*/ 38 h 38"/>
                  <a:gd name="T26" fmla="*/ 28 w 38"/>
                  <a:gd name="T27" fmla="*/ 38 h 38"/>
                  <a:gd name="T28" fmla="*/ 32 w 38"/>
                  <a:gd name="T29" fmla="*/ 37 h 38"/>
                  <a:gd name="T30" fmla="*/ 35 w 38"/>
                  <a:gd name="T31" fmla="*/ 36 h 38"/>
                  <a:gd name="T32" fmla="*/ 37 w 38"/>
                  <a:gd name="T33" fmla="*/ 33 h 38"/>
                  <a:gd name="T34" fmla="*/ 38 w 38"/>
                  <a:gd name="T35" fmla="*/ 29 h 38"/>
                  <a:gd name="T36" fmla="*/ 38 w 38"/>
                  <a:gd name="T37" fmla="*/ 8 h 38"/>
                  <a:gd name="T38" fmla="*/ 37 w 38"/>
                  <a:gd name="T39" fmla="*/ 5 h 38"/>
                  <a:gd name="T40" fmla="*/ 35 w 38"/>
                  <a:gd name="T41" fmla="*/ 2 h 38"/>
                  <a:gd name="T42" fmla="*/ 28 w 38"/>
                  <a:gd name="T43" fmla="*/ 33 h 38"/>
                  <a:gd name="T44" fmla="*/ 10 w 38"/>
                  <a:gd name="T45" fmla="*/ 33 h 38"/>
                  <a:gd name="T46" fmla="*/ 8 w 38"/>
                  <a:gd name="T47" fmla="*/ 33 h 38"/>
                  <a:gd name="T48" fmla="*/ 6 w 38"/>
                  <a:gd name="T49" fmla="*/ 32 h 38"/>
                  <a:gd name="T50" fmla="*/ 5 w 38"/>
                  <a:gd name="T51" fmla="*/ 31 h 38"/>
                  <a:gd name="T52" fmla="*/ 5 w 38"/>
                  <a:gd name="T53" fmla="*/ 29 h 38"/>
                  <a:gd name="T54" fmla="*/ 5 w 38"/>
                  <a:gd name="T55" fmla="*/ 8 h 38"/>
                  <a:gd name="T56" fmla="*/ 5 w 38"/>
                  <a:gd name="T57" fmla="*/ 7 h 38"/>
                  <a:gd name="T58" fmla="*/ 6 w 38"/>
                  <a:gd name="T59" fmla="*/ 6 h 38"/>
                  <a:gd name="T60" fmla="*/ 8 w 38"/>
                  <a:gd name="T61" fmla="*/ 5 h 38"/>
                  <a:gd name="T62" fmla="*/ 10 w 38"/>
                  <a:gd name="T63" fmla="*/ 5 h 38"/>
                  <a:gd name="T64" fmla="*/ 28 w 38"/>
                  <a:gd name="T65" fmla="*/ 5 h 38"/>
                  <a:gd name="T66" fmla="*/ 30 w 38"/>
                  <a:gd name="T67" fmla="*/ 5 h 38"/>
                  <a:gd name="T68" fmla="*/ 32 w 38"/>
                  <a:gd name="T69" fmla="*/ 6 h 38"/>
                  <a:gd name="T70" fmla="*/ 33 w 38"/>
                  <a:gd name="T71" fmla="*/ 7 h 38"/>
                  <a:gd name="T72" fmla="*/ 33 w 38"/>
                  <a:gd name="T73" fmla="*/ 8 h 38"/>
                  <a:gd name="T74" fmla="*/ 33 w 38"/>
                  <a:gd name="T75" fmla="*/ 29 h 38"/>
                  <a:gd name="T76" fmla="*/ 33 w 38"/>
                  <a:gd name="T77" fmla="*/ 31 h 38"/>
                  <a:gd name="T78" fmla="*/ 32 w 38"/>
                  <a:gd name="T79" fmla="*/ 32 h 38"/>
                  <a:gd name="T80" fmla="*/ 30 w 38"/>
                  <a:gd name="T81" fmla="*/ 33 h 38"/>
                  <a:gd name="T82" fmla="*/ 28 w 38"/>
                  <a:gd name="T83" fmla="*/ 33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8" h="38">
                    <a:moveTo>
                      <a:pt x="35" y="2"/>
                    </a:moveTo>
                    <a:cubicBezTo>
                      <a:pt x="34" y="2"/>
                      <a:pt x="33" y="1"/>
                      <a:pt x="32" y="1"/>
                    </a:cubicBezTo>
                    <a:cubicBezTo>
                      <a:pt x="31" y="0"/>
                      <a:pt x="29" y="0"/>
                      <a:pt x="28" y="0"/>
                    </a:cubicBezTo>
                    <a:cubicBezTo>
                      <a:pt x="10" y="0"/>
                      <a:pt x="10" y="0"/>
                      <a:pt x="10" y="0"/>
                    </a:cubicBezTo>
                    <a:cubicBezTo>
                      <a:pt x="9" y="0"/>
                      <a:pt x="7" y="0"/>
                      <a:pt x="6" y="1"/>
                    </a:cubicBezTo>
                    <a:cubicBezTo>
                      <a:pt x="5" y="1"/>
                      <a:pt x="4" y="2"/>
                      <a:pt x="3" y="2"/>
                    </a:cubicBezTo>
                    <a:cubicBezTo>
                      <a:pt x="2" y="3"/>
                      <a:pt x="1" y="4"/>
                      <a:pt x="1" y="5"/>
                    </a:cubicBezTo>
                    <a:cubicBezTo>
                      <a:pt x="0" y="6"/>
                      <a:pt x="0" y="7"/>
                      <a:pt x="0" y="8"/>
                    </a:cubicBezTo>
                    <a:cubicBezTo>
                      <a:pt x="0" y="29"/>
                      <a:pt x="0" y="29"/>
                      <a:pt x="0" y="29"/>
                    </a:cubicBezTo>
                    <a:cubicBezTo>
                      <a:pt x="0" y="31"/>
                      <a:pt x="0" y="32"/>
                      <a:pt x="1" y="33"/>
                    </a:cubicBezTo>
                    <a:cubicBezTo>
                      <a:pt x="1" y="34"/>
                      <a:pt x="2" y="35"/>
                      <a:pt x="3" y="35"/>
                    </a:cubicBezTo>
                    <a:cubicBezTo>
                      <a:pt x="4" y="36"/>
                      <a:pt x="5" y="37"/>
                      <a:pt x="6" y="37"/>
                    </a:cubicBezTo>
                    <a:cubicBezTo>
                      <a:pt x="7" y="38"/>
                      <a:pt x="9" y="38"/>
                      <a:pt x="10" y="38"/>
                    </a:cubicBezTo>
                    <a:cubicBezTo>
                      <a:pt x="28" y="38"/>
                      <a:pt x="28" y="38"/>
                      <a:pt x="28" y="38"/>
                    </a:cubicBezTo>
                    <a:cubicBezTo>
                      <a:pt x="29" y="38"/>
                      <a:pt x="31" y="38"/>
                      <a:pt x="32" y="37"/>
                    </a:cubicBezTo>
                    <a:cubicBezTo>
                      <a:pt x="33" y="37"/>
                      <a:pt x="34" y="36"/>
                      <a:pt x="35" y="36"/>
                    </a:cubicBezTo>
                    <a:cubicBezTo>
                      <a:pt x="36" y="35"/>
                      <a:pt x="37" y="34"/>
                      <a:pt x="37" y="33"/>
                    </a:cubicBezTo>
                    <a:cubicBezTo>
                      <a:pt x="38" y="32"/>
                      <a:pt x="38" y="31"/>
                      <a:pt x="38" y="29"/>
                    </a:cubicBezTo>
                    <a:cubicBezTo>
                      <a:pt x="38" y="8"/>
                      <a:pt x="38" y="8"/>
                      <a:pt x="38" y="8"/>
                    </a:cubicBezTo>
                    <a:cubicBezTo>
                      <a:pt x="38" y="7"/>
                      <a:pt x="38" y="6"/>
                      <a:pt x="37" y="5"/>
                    </a:cubicBezTo>
                    <a:cubicBezTo>
                      <a:pt x="37" y="4"/>
                      <a:pt x="36" y="3"/>
                      <a:pt x="35" y="2"/>
                    </a:cubicBezTo>
                    <a:close/>
                    <a:moveTo>
                      <a:pt x="28" y="33"/>
                    </a:moveTo>
                    <a:cubicBezTo>
                      <a:pt x="10" y="33"/>
                      <a:pt x="10" y="33"/>
                      <a:pt x="10" y="33"/>
                    </a:cubicBezTo>
                    <a:cubicBezTo>
                      <a:pt x="9" y="33"/>
                      <a:pt x="9" y="33"/>
                      <a:pt x="8" y="33"/>
                    </a:cubicBezTo>
                    <a:cubicBezTo>
                      <a:pt x="7" y="33"/>
                      <a:pt x="7" y="32"/>
                      <a:pt x="6" y="32"/>
                    </a:cubicBezTo>
                    <a:cubicBezTo>
                      <a:pt x="6" y="32"/>
                      <a:pt x="6" y="31"/>
                      <a:pt x="5" y="31"/>
                    </a:cubicBezTo>
                    <a:cubicBezTo>
                      <a:pt x="5" y="30"/>
                      <a:pt x="5" y="30"/>
                      <a:pt x="5" y="29"/>
                    </a:cubicBezTo>
                    <a:cubicBezTo>
                      <a:pt x="5" y="8"/>
                      <a:pt x="5" y="8"/>
                      <a:pt x="5" y="8"/>
                    </a:cubicBezTo>
                    <a:cubicBezTo>
                      <a:pt x="5" y="8"/>
                      <a:pt x="5" y="7"/>
                      <a:pt x="5" y="7"/>
                    </a:cubicBezTo>
                    <a:cubicBezTo>
                      <a:pt x="6" y="6"/>
                      <a:pt x="6" y="6"/>
                      <a:pt x="6" y="6"/>
                    </a:cubicBezTo>
                    <a:cubicBezTo>
                      <a:pt x="7" y="5"/>
                      <a:pt x="7" y="5"/>
                      <a:pt x="8" y="5"/>
                    </a:cubicBezTo>
                    <a:cubicBezTo>
                      <a:pt x="9" y="5"/>
                      <a:pt x="9" y="5"/>
                      <a:pt x="10" y="5"/>
                    </a:cubicBezTo>
                    <a:cubicBezTo>
                      <a:pt x="28" y="5"/>
                      <a:pt x="28" y="5"/>
                      <a:pt x="28" y="5"/>
                    </a:cubicBezTo>
                    <a:cubicBezTo>
                      <a:pt x="29" y="5"/>
                      <a:pt x="29" y="5"/>
                      <a:pt x="30" y="5"/>
                    </a:cubicBezTo>
                    <a:cubicBezTo>
                      <a:pt x="31" y="5"/>
                      <a:pt x="31" y="5"/>
                      <a:pt x="32" y="6"/>
                    </a:cubicBezTo>
                    <a:cubicBezTo>
                      <a:pt x="32" y="6"/>
                      <a:pt x="32" y="6"/>
                      <a:pt x="33" y="7"/>
                    </a:cubicBezTo>
                    <a:cubicBezTo>
                      <a:pt x="33" y="7"/>
                      <a:pt x="33" y="8"/>
                      <a:pt x="33" y="8"/>
                    </a:cubicBezTo>
                    <a:cubicBezTo>
                      <a:pt x="33" y="29"/>
                      <a:pt x="33" y="29"/>
                      <a:pt x="33" y="29"/>
                    </a:cubicBezTo>
                    <a:cubicBezTo>
                      <a:pt x="33" y="30"/>
                      <a:pt x="33" y="30"/>
                      <a:pt x="33" y="31"/>
                    </a:cubicBezTo>
                    <a:cubicBezTo>
                      <a:pt x="32" y="31"/>
                      <a:pt x="32" y="32"/>
                      <a:pt x="32" y="32"/>
                    </a:cubicBezTo>
                    <a:cubicBezTo>
                      <a:pt x="31" y="32"/>
                      <a:pt x="31" y="33"/>
                      <a:pt x="30" y="33"/>
                    </a:cubicBezTo>
                    <a:cubicBezTo>
                      <a:pt x="29" y="33"/>
                      <a:pt x="29" y="33"/>
                      <a:pt x="28" y="33"/>
                    </a:cubicBezTo>
                    <a:close/>
                  </a:path>
                </a:pathLst>
              </a:custGeom>
              <a:grpFill/>
              <a:ln>
                <a:noFill/>
              </a:ln>
            </p:spPr>
            <p:txBody>
              <a:bodyPr vert="horz" wrap="square" lIns="91440" tIns="45720" rIns="91440" bIns="45720" numCol="1" anchor="t" anchorCtr="0" compatLnSpc="1"/>
              <a:lstStyle/>
              <a:p>
                <a:endParaRPr lang="zh-CN" altLang="en-US"/>
              </a:p>
            </p:txBody>
          </p:sp>
        </p:grpSp>
      </p:grpSp>
      <p:grpSp>
        <p:nvGrpSpPr>
          <p:cNvPr id="5" name="组合 4"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GrpSpPr/>
          <p:nvPr/>
        </p:nvGrpSpPr>
        <p:grpSpPr>
          <a:xfrm>
            <a:off x="6343015" y="4275455"/>
            <a:ext cx="801370" cy="786765"/>
            <a:chOff x="6327166" y="4548199"/>
            <a:chExt cx="947938" cy="947938"/>
          </a:xfrm>
        </p:grpSpPr>
        <p:sp>
          <p:nvSpPr>
            <p:cNvPr id="44" name="MH_Other_4" descr="e7d195523061f1c0deeec63e560781cfd59afb0ea006f2a87ABB68BF51EA6619813959095094C18C62A12F549504892A4AAA8C1554C6663626E05CA27F281A14E6983772AFC3FB97135759321DEA3D703E9D8D869A2273EEB2A0BB67749286FC6AC0CABC13E93DFA52684F44072F01AF674423D8E4F9F8BECABFE5771A30929D6D0D81E4AAAF4547CD35BA5A33B94A9D"/>
            <p:cNvSpPr>
              <a:spLocks noChangeAspect="1"/>
            </p:cNvSpPr>
            <p:nvPr>
              <p:custDataLst>
                <p:tags r:id="rId2"/>
              </p:custDataLst>
            </p:nvPr>
          </p:nvSpPr>
          <p:spPr>
            <a:xfrm>
              <a:off x="6327166" y="4548199"/>
              <a:ext cx="947938" cy="947938"/>
            </a:xfrm>
            <a:prstGeom prst="ellipse">
              <a:avLst/>
            </a:prstGeom>
            <a:solidFill>
              <a:srgbClr val="D06F83"/>
            </a:solidFill>
            <a:ln w="9525">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en-US" sz="2400">
                <a:solidFill>
                  <a:prstClr val="white"/>
                </a:solidFill>
                <a:sym typeface="+mn-lt"/>
              </a:endParaRPr>
            </a:p>
          </p:txBody>
        </p:sp>
        <p:grpSp>
          <p:nvGrpSpPr>
            <p:cNvPr id="53" name="组合 52"/>
            <p:cNvGrpSpPr/>
            <p:nvPr/>
          </p:nvGrpSpPr>
          <p:grpSpPr>
            <a:xfrm>
              <a:off x="6499906" y="4876757"/>
              <a:ext cx="602457" cy="290822"/>
              <a:chOff x="1923908" y="4238286"/>
              <a:chExt cx="803116" cy="387686"/>
            </a:xfrm>
            <a:solidFill>
              <a:srgbClr val="FDFDFD"/>
            </a:solidFill>
          </p:grpSpPr>
          <p:sp>
            <p:nvSpPr>
              <p:cNvPr id="54" name="Freeform 22"/>
              <p:cNvSpPr/>
              <p:nvPr/>
            </p:nvSpPr>
            <p:spPr bwMode="auto">
              <a:xfrm>
                <a:off x="2382998" y="4238286"/>
                <a:ext cx="344026" cy="387686"/>
              </a:xfrm>
              <a:custGeom>
                <a:avLst/>
                <a:gdLst>
                  <a:gd name="T0" fmla="*/ 35 w 35"/>
                  <a:gd name="T1" fmla="*/ 13 h 38"/>
                  <a:gd name="T2" fmla="*/ 35 w 35"/>
                  <a:gd name="T3" fmla="*/ 9 h 38"/>
                  <a:gd name="T4" fmla="*/ 34 w 35"/>
                  <a:gd name="T5" fmla="*/ 5 h 38"/>
                  <a:gd name="T6" fmla="*/ 31 w 35"/>
                  <a:gd name="T7" fmla="*/ 3 h 38"/>
                  <a:gd name="T8" fmla="*/ 28 w 35"/>
                  <a:gd name="T9" fmla="*/ 1 h 38"/>
                  <a:gd name="T10" fmla="*/ 24 w 35"/>
                  <a:gd name="T11" fmla="*/ 0 h 38"/>
                  <a:gd name="T12" fmla="*/ 2 w 35"/>
                  <a:gd name="T13" fmla="*/ 0 h 38"/>
                  <a:gd name="T14" fmla="*/ 0 w 35"/>
                  <a:gd name="T15" fmla="*/ 3 h 38"/>
                  <a:gd name="T16" fmla="*/ 2 w 35"/>
                  <a:gd name="T17" fmla="*/ 5 h 38"/>
                  <a:gd name="T18" fmla="*/ 24 w 35"/>
                  <a:gd name="T19" fmla="*/ 5 h 38"/>
                  <a:gd name="T20" fmla="*/ 26 w 35"/>
                  <a:gd name="T21" fmla="*/ 5 h 38"/>
                  <a:gd name="T22" fmla="*/ 28 w 35"/>
                  <a:gd name="T23" fmla="*/ 6 h 38"/>
                  <a:gd name="T24" fmla="*/ 29 w 35"/>
                  <a:gd name="T25" fmla="*/ 7 h 38"/>
                  <a:gd name="T26" fmla="*/ 29 w 35"/>
                  <a:gd name="T27" fmla="*/ 9 h 38"/>
                  <a:gd name="T28" fmla="*/ 29 w 35"/>
                  <a:gd name="T29" fmla="*/ 13 h 38"/>
                  <a:gd name="T30" fmla="*/ 29 w 35"/>
                  <a:gd name="T31" fmla="*/ 15 h 38"/>
                  <a:gd name="T32" fmla="*/ 28 w 35"/>
                  <a:gd name="T33" fmla="*/ 16 h 38"/>
                  <a:gd name="T34" fmla="*/ 26 w 35"/>
                  <a:gd name="T35" fmla="*/ 16 h 38"/>
                  <a:gd name="T36" fmla="*/ 24 w 35"/>
                  <a:gd name="T37" fmla="*/ 17 h 38"/>
                  <a:gd name="T38" fmla="*/ 6 w 35"/>
                  <a:gd name="T39" fmla="*/ 17 h 38"/>
                  <a:gd name="T40" fmla="*/ 4 w 35"/>
                  <a:gd name="T41" fmla="*/ 19 h 38"/>
                  <a:gd name="T42" fmla="*/ 6 w 35"/>
                  <a:gd name="T43" fmla="*/ 22 h 38"/>
                  <a:gd name="T44" fmla="*/ 24 w 35"/>
                  <a:gd name="T45" fmla="*/ 22 h 38"/>
                  <a:gd name="T46" fmla="*/ 26 w 35"/>
                  <a:gd name="T47" fmla="*/ 22 h 38"/>
                  <a:gd name="T48" fmla="*/ 28 w 35"/>
                  <a:gd name="T49" fmla="*/ 23 h 38"/>
                  <a:gd name="T50" fmla="*/ 29 w 35"/>
                  <a:gd name="T51" fmla="*/ 24 h 38"/>
                  <a:gd name="T52" fmla="*/ 29 w 35"/>
                  <a:gd name="T53" fmla="*/ 25 h 38"/>
                  <a:gd name="T54" fmla="*/ 29 w 35"/>
                  <a:gd name="T55" fmla="*/ 30 h 38"/>
                  <a:gd name="T56" fmla="*/ 29 w 35"/>
                  <a:gd name="T57" fmla="*/ 31 h 38"/>
                  <a:gd name="T58" fmla="*/ 28 w 35"/>
                  <a:gd name="T59" fmla="*/ 32 h 38"/>
                  <a:gd name="T60" fmla="*/ 26 w 35"/>
                  <a:gd name="T61" fmla="*/ 33 h 38"/>
                  <a:gd name="T62" fmla="*/ 24 w 35"/>
                  <a:gd name="T63" fmla="*/ 33 h 38"/>
                  <a:gd name="T64" fmla="*/ 2 w 35"/>
                  <a:gd name="T65" fmla="*/ 33 h 38"/>
                  <a:gd name="T66" fmla="*/ 0 w 35"/>
                  <a:gd name="T67" fmla="*/ 36 h 38"/>
                  <a:gd name="T68" fmla="*/ 2 w 35"/>
                  <a:gd name="T69" fmla="*/ 38 h 38"/>
                  <a:gd name="T70" fmla="*/ 24 w 35"/>
                  <a:gd name="T71" fmla="*/ 38 h 38"/>
                  <a:gd name="T72" fmla="*/ 28 w 35"/>
                  <a:gd name="T73" fmla="*/ 38 h 38"/>
                  <a:gd name="T74" fmla="*/ 31 w 35"/>
                  <a:gd name="T75" fmla="*/ 36 h 38"/>
                  <a:gd name="T76" fmla="*/ 34 w 35"/>
                  <a:gd name="T77" fmla="*/ 33 h 38"/>
                  <a:gd name="T78" fmla="*/ 35 w 35"/>
                  <a:gd name="T79" fmla="*/ 30 h 38"/>
                  <a:gd name="T80" fmla="*/ 35 w 35"/>
                  <a:gd name="T81" fmla="*/ 25 h 38"/>
                  <a:gd name="T82" fmla="*/ 32 w 35"/>
                  <a:gd name="T83" fmla="*/ 19 h 38"/>
                  <a:gd name="T84" fmla="*/ 35 w 35"/>
                  <a:gd name="T85" fmla="*/ 13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5" h="38">
                    <a:moveTo>
                      <a:pt x="35" y="13"/>
                    </a:moveTo>
                    <a:cubicBezTo>
                      <a:pt x="35" y="9"/>
                      <a:pt x="35" y="9"/>
                      <a:pt x="35" y="9"/>
                    </a:cubicBezTo>
                    <a:cubicBezTo>
                      <a:pt x="35" y="7"/>
                      <a:pt x="34" y="6"/>
                      <a:pt x="34" y="5"/>
                    </a:cubicBezTo>
                    <a:cubicBezTo>
                      <a:pt x="33" y="4"/>
                      <a:pt x="32" y="3"/>
                      <a:pt x="31" y="3"/>
                    </a:cubicBezTo>
                    <a:cubicBezTo>
                      <a:pt x="31" y="2"/>
                      <a:pt x="29" y="1"/>
                      <a:pt x="28" y="1"/>
                    </a:cubicBezTo>
                    <a:cubicBezTo>
                      <a:pt x="27" y="0"/>
                      <a:pt x="26" y="0"/>
                      <a:pt x="24" y="0"/>
                    </a:cubicBezTo>
                    <a:cubicBezTo>
                      <a:pt x="2" y="0"/>
                      <a:pt x="2" y="0"/>
                      <a:pt x="2" y="0"/>
                    </a:cubicBezTo>
                    <a:cubicBezTo>
                      <a:pt x="1" y="0"/>
                      <a:pt x="0" y="1"/>
                      <a:pt x="0" y="3"/>
                    </a:cubicBezTo>
                    <a:cubicBezTo>
                      <a:pt x="0" y="4"/>
                      <a:pt x="1" y="5"/>
                      <a:pt x="2" y="5"/>
                    </a:cubicBezTo>
                    <a:cubicBezTo>
                      <a:pt x="24" y="5"/>
                      <a:pt x="24" y="5"/>
                      <a:pt x="24" y="5"/>
                    </a:cubicBezTo>
                    <a:cubicBezTo>
                      <a:pt x="25" y="5"/>
                      <a:pt x="26" y="5"/>
                      <a:pt x="26" y="5"/>
                    </a:cubicBezTo>
                    <a:cubicBezTo>
                      <a:pt x="27" y="6"/>
                      <a:pt x="28" y="6"/>
                      <a:pt x="28" y="6"/>
                    </a:cubicBezTo>
                    <a:cubicBezTo>
                      <a:pt x="28" y="6"/>
                      <a:pt x="29" y="7"/>
                      <a:pt x="29" y="7"/>
                    </a:cubicBezTo>
                    <a:cubicBezTo>
                      <a:pt x="29" y="8"/>
                      <a:pt x="29" y="8"/>
                      <a:pt x="29" y="9"/>
                    </a:cubicBezTo>
                    <a:cubicBezTo>
                      <a:pt x="29" y="13"/>
                      <a:pt x="29" y="13"/>
                      <a:pt x="29" y="13"/>
                    </a:cubicBezTo>
                    <a:cubicBezTo>
                      <a:pt x="29" y="14"/>
                      <a:pt x="29" y="14"/>
                      <a:pt x="29" y="15"/>
                    </a:cubicBezTo>
                    <a:cubicBezTo>
                      <a:pt x="29" y="15"/>
                      <a:pt x="28" y="15"/>
                      <a:pt x="28" y="16"/>
                    </a:cubicBezTo>
                    <a:cubicBezTo>
                      <a:pt x="28" y="16"/>
                      <a:pt x="27" y="16"/>
                      <a:pt x="26" y="16"/>
                    </a:cubicBezTo>
                    <a:cubicBezTo>
                      <a:pt x="26" y="17"/>
                      <a:pt x="25" y="17"/>
                      <a:pt x="24" y="17"/>
                    </a:cubicBezTo>
                    <a:cubicBezTo>
                      <a:pt x="6" y="17"/>
                      <a:pt x="6" y="17"/>
                      <a:pt x="6" y="17"/>
                    </a:cubicBezTo>
                    <a:cubicBezTo>
                      <a:pt x="5" y="17"/>
                      <a:pt x="4" y="18"/>
                      <a:pt x="4" y="19"/>
                    </a:cubicBezTo>
                    <a:cubicBezTo>
                      <a:pt x="4" y="21"/>
                      <a:pt x="5" y="22"/>
                      <a:pt x="6" y="22"/>
                    </a:cubicBezTo>
                    <a:cubicBezTo>
                      <a:pt x="24" y="22"/>
                      <a:pt x="24" y="22"/>
                      <a:pt x="24" y="22"/>
                    </a:cubicBezTo>
                    <a:cubicBezTo>
                      <a:pt x="25" y="22"/>
                      <a:pt x="26" y="22"/>
                      <a:pt x="26" y="22"/>
                    </a:cubicBezTo>
                    <a:cubicBezTo>
                      <a:pt x="27" y="22"/>
                      <a:pt x="28" y="22"/>
                      <a:pt x="28" y="23"/>
                    </a:cubicBezTo>
                    <a:cubicBezTo>
                      <a:pt x="28" y="23"/>
                      <a:pt x="29" y="23"/>
                      <a:pt x="29" y="24"/>
                    </a:cubicBezTo>
                    <a:cubicBezTo>
                      <a:pt x="29" y="24"/>
                      <a:pt x="29" y="25"/>
                      <a:pt x="29" y="25"/>
                    </a:cubicBezTo>
                    <a:cubicBezTo>
                      <a:pt x="29" y="30"/>
                      <a:pt x="29" y="30"/>
                      <a:pt x="29" y="30"/>
                    </a:cubicBezTo>
                    <a:cubicBezTo>
                      <a:pt x="29" y="30"/>
                      <a:pt x="29" y="31"/>
                      <a:pt x="29" y="31"/>
                    </a:cubicBezTo>
                    <a:cubicBezTo>
                      <a:pt x="29" y="32"/>
                      <a:pt x="28" y="32"/>
                      <a:pt x="28" y="32"/>
                    </a:cubicBezTo>
                    <a:cubicBezTo>
                      <a:pt x="28" y="33"/>
                      <a:pt x="27" y="33"/>
                      <a:pt x="26" y="33"/>
                    </a:cubicBezTo>
                    <a:cubicBezTo>
                      <a:pt x="26" y="33"/>
                      <a:pt x="25" y="33"/>
                      <a:pt x="24" y="33"/>
                    </a:cubicBezTo>
                    <a:cubicBezTo>
                      <a:pt x="2" y="33"/>
                      <a:pt x="2" y="33"/>
                      <a:pt x="2" y="33"/>
                    </a:cubicBezTo>
                    <a:cubicBezTo>
                      <a:pt x="1" y="33"/>
                      <a:pt x="0" y="34"/>
                      <a:pt x="0" y="36"/>
                    </a:cubicBezTo>
                    <a:cubicBezTo>
                      <a:pt x="0" y="37"/>
                      <a:pt x="1" y="38"/>
                      <a:pt x="2" y="38"/>
                    </a:cubicBezTo>
                    <a:cubicBezTo>
                      <a:pt x="24" y="38"/>
                      <a:pt x="24" y="38"/>
                      <a:pt x="24" y="38"/>
                    </a:cubicBezTo>
                    <a:cubicBezTo>
                      <a:pt x="26" y="38"/>
                      <a:pt x="27" y="38"/>
                      <a:pt x="28" y="38"/>
                    </a:cubicBezTo>
                    <a:cubicBezTo>
                      <a:pt x="29" y="37"/>
                      <a:pt x="31" y="37"/>
                      <a:pt x="31" y="36"/>
                    </a:cubicBezTo>
                    <a:cubicBezTo>
                      <a:pt x="32" y="35"/>
                      <a:pt x="33" y="34"/>
                      <a:pt x="34" y="33"/>
                    </a:cubicBezTo>
                    <a:cubicBezTo>
                      <a:pt x="34" y="32"/>
                      <a:pt x="35" y="31"/>
                      <a:pt x="35" y="30"/>
                    </a:cubicBezTo>
                    <a:cubicBezTo>
                      <a:pt x="35" y="25"/>
                      <a:pt x="35" y="25"/>
                      <a:pt x="35" y="25"/>
                    </a:cubicBezTo>
                    <a:cubicBezTo>
                      <a:pt x="35" y="23"/>
                      <a:pt x="34" y="21"/>
                      <a:pt x="32" y="19"/>
                    </a:cubicBezTo>
                    <a:cubicBezTo>
                      <a:pt x="34" y="18"/>
                      <a:pt x="35" y="16"/>
                      <a:pt x="35" y="13"/>
                    </a:cubicBezTo>
                    <a:close/>
                  </a:path>
                </a:pathLst>
              </a:custGeom>
              <a:grpFill/>
              <a:ln>
                <a:noFill/>
              </a:ln>
            </p:spPr>
            <p:txBody>
              <a:bodyPr vert="horz" wrap="square" lIns="91440" tIns="45720" rIns="91440" bIns="45720" numCol="1" anchor="t" anchorCtr="0" compatLnSpc="1"/>
              <a:lstStyle/>
              <a:p>
                <a:endParaRPr lang="zh-CN" altLang="en-US"/>
              </a:p>
            </p:txBody>
          </p:sp>
          <p:sp>
            <p:nvSpPr>
              <p:cNvPr id="55" name="Freeform 31"/>
              <p:cNvSpPr>
                <a:spLocks noEditPoints="1"/>
              </p:cNvSpPr>
              <p:nvPr/>
            </p:nvSpPr>
            <p:spPr bwMode="auto">
              <a:xfrm>
                <a:off x="1923908" y="4238286"/>
                <a:ext cx="368849" cy="383966"/>
              </a:xfrm>
              <a:custGeom>
                <a:avLst/>
                <a:gdLst>
                  <a:gd name="T0" fmla="*/ 35 w 38"/>
                  <a:gd name="T1" fmla="*/ 2 h 38"/>
                  <a:gd name="T2" fmla="*/ 32 w 38"/>
                  <a:gd name="T3" fmla="*/ 1 h 38"/>
                  <a:gd name="T4" fmla="*/ 28 w 38"/>
                  <a:gd name="T5" fmla="*/ 0 h 38"/>
                  <a:gd name="T6" fmla="*/ 10 w 38"/>
                  <a:gd name="T7" fmla="*/ 0 h 38"/>
                  <a:gd name="T8" fmla="*/ 6 w 38"/>
                  <a:gd name="T9" fmla="*/ 1 h 38"/>
                  <a:gd name="T10" fmla="*/ 3 w 38"/>
                  <a:gd name="T11" fmla="*/ 2 h 38"/>
                  <a:gd name="T12" fmla="*/ 1 w 38"/>
                  <a:gd name="T13" fmla="*/ 5 h 38"/>
                  <a:gd name="T14" fmla="*/ 0 w 38"/>
                  <a:gd name="T15" fmla="*/ 8 h 38"/>
                  <a:gd name="T16" fmla="*/ 0 w 38"/>
                  <a:gd name="T17" fmla="*/ 29 h 38"/>
                  <a:gd name="T18" fmla="*/ 1 w 38"/>
                  <a:gd name="T19" fmla="*/ 33 h 38"/>
                  <a:gd name="T20" fmla="*/ 3 w 38"/>
                  <a:gd name="T21" fmla="*/ 35 h 38"/>
                  <a:gd name="T22" fmla="*/ 6 w 38"/>
                  <a:gd name="T23" fmla="*/ 37 h 38"/>
                  <a:gd name="T24" fmla="*/ 10 w 38"/>
                  <a:gd name="T25" fmla="*/ 38 h 38"/>
                  <a:gd name="T26" fmla="*/ 28 w 38"/>
                  <a:gd name="T27" fmla="*/ 38 h 38"/>
                  <a:gd name="T28" fmla="*/ 32 w 38"/>
                  <a:gd name="T29" fmla="*/ 37 h 38"/>
                  <a:gd name="T30" fmla="*/ 35 w 38"/>
                  <a:gd name="T31" fmla="*/ 36 h 38"/>
                  <a:gd name="T32" fmla="*/ 37 w 38"/>
                  <a:gd name="T33" fmla="*/ 33 h 38"/>
                  <a:gd name="T34" fmla="*/ 38 w 38"/>
                  <a:gd name="T35" fmla="*/ 29 h 38"/>
                  <a:gd name="T36" fmla="*/ 38 w 38"/>
                  <a:gd name="T37" fmla="*/ 8 h 38"/>
                  <a:gd name="T38" fmla="*/ 37 w 38"/>
                  <a:gd name="T39" fmla="*/ 5 h 38"/>
                  <a:gd name="T40" fmla="*/ 35 w 38"/>
                  <a:gd name="T41" fmla="*/ 2 h 38"/>
                  <a:gd name="T42" fmla="*/ 28 w 38"/>
                  <a:gd name="T43" fmla="*/ 33 h 38"/>
                  <a:gd name="T44" fmla="*/ 10 w 38"/>
                  <a:gd name="T45" fmla="*/ 33 h 38"/>
                  <a:gd name="T46" fmla="*/ 8 w 38"/>
                  <a:gd name="T47" fmla="*/ 33 h 38"/>
                  <a:gd name="T48" fmla="*/ 6 w 38"/>
                  <a:gd name="T49" fmla="*/ 32 h 38"/>
                  <a:gd name="T50" fmla="*/ 5 w 38"/>
                  <a:gd name="T51" fmla="*/ 31 h 38"/>
                  <a:gd name="T52" fmla="*/ 5 w 38"/>
                  <a:gd name="T53" fmla="*/ 29 h 38"/>
                  <a:gd name="T54" fmla="*/ 5 w 38"/>
                  <a:gd name="T55" fmla="*/ 8 h 38"/>
                  <a:gd name="T56" fmla="*/ 5 w 38"/>
                  <a:gd name="T57" fmla="*/ 7 h 38"/>
                  <a:gd name="T58" fmla="*/ 6 w 38"/>
                  <a:gd name="T59" fmla="*/ 6 h 38"/>
                  <a:gd name="T60" fmla="*/ 8 w 38"/>
                  <a:gd name="T61" fmla="*/ 5 h 38"/>
                  <a:gd name="T62" fmla="*/ 10 w 38"/>
                  <a:gd name="T63" fmla="*/ 5 h 38"/>
                  <a:gd name="T64" fmla="*/ 28 w 38"/>
                  <a:gd name="T65" fmla="*/ 5 h 38"/>
                  <a:gd name="T66" fmla="*/ 30 w 38"/>
                  <a:gd name="T67" fmla="*/ 5 h 38"/>
                  <a:gd name="T68" fmla="*/ 32 w 38"/>
                  <a:gd name="T69" fmla="*/ 6 h 38"/>
                  <a:gd name="T70" fmla="*/ 33 w 38"/>
                  <a:gd name="T71" fmla="*/ 7 h 38"/>
                  <a:gd name="T72" fmla="*/ 33 w 38"/>
                  <a:gd name="T73" fmla="*/ 8 h 38"/>
                  <a:gd name="T74" fmla="*/ 33 w 38"/>
                  <a:gd name="T75" fmla="*/ 29 h 38"/>
                  <a:gd name="T76" fmla="*/ 33 w 38"/>
                  <a:gd name="T77" fmla="*/ 31 h 38"/>
                  <a:gd name="T78" fmla="*/ 32 w 38"/>
                  <a:gd name="T79" fmla="*/ 32 h 38"/>
                  <a:gd name="T80" fmla="*/ 30 w 38"/>
                  <a:gd name="T81" fmla="*/ 33 h 38"/>
                  <a:gd name="T82" fmla="*/ 28 w 38"/>
                  <a:gd name="T83" fmla="*/ 33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8" h="38">
                    <a:moveTo>
                      <a:pt x="35" y="2"/>
                    </a:moveTo>
                    <a:cubicBezTo>
                      <a:pt x="34" y="2"/>
                      <a:pt x="33" y="1"/>
                      <a:pt x="32" y="1"/>
                    </a:cubicBezTo>
                    <a:cubicBezTo>
                      <a:pt x="31" y="0"/>
                      <a:pt x="29" y="0"/>
                      <a:pt x="28" y="0"/>
                    </a:cubicBezTo>
                    <a:cubicBezTo>
                      <a:pt x="10" y="0"/>
                      <a:pt x="10" y="0"/>
                      <a:pt x="10" y="0"/>
                    </a:cubicBezTo>
                    <a:cubicBezTo>
                      <a:pt x="9" y="0"/>
                      <a:pt x="7" y="0"/>
                      <a:pt x="6" y="1"/>
                    </a:cubicBezTo>
                    <a:cubicBezTo>
                      <a:pt x="5" y="1"/>
                      <a:pt x="4" y="2"/>
                      <a:pt x="3" y="2"/>
                    </a:cubicBezTo>
                    <a:cubicBezTo>
                      <a:pt x="2" y="3"/>
                      <a:pt x="1" y="4"/>
                      <a:pt x="1" y="5"/>
                    </a:cubicBezTo>
                    <a:cubicBezTo>
                      <a:pt x="0" y="6"/>
                      <a:pt x="0" y="7"/>
                      <a:pt x="0" y="8"/>
                    </a:cubicBezTo>
                    <a:cubicBezTo>
                      <a:pt x="0" y="29"/>
                      <a:pt x="0" y="29"/>
                      <a:pt x="0" y="29"/>
                    </a:cubicBezTo>
                    <a:cubicBezTo>
                      <a:pt x="0" y="31"/>
                      <a:pt x="0" y="32"/>
                      <a:pt x="1" y="33"/>
                    </a:cubicBezTo>
                    <a:cubicBezTo>
                      <a:pt x="1" y="34"/>
                      <a:pt x="2" y="35"/>
                      <a:pt x="3" y="35"/>
                    </a:cubicBezTo>
                    <a:cubicBezTo>
                      <a:pt x="4" y="36"/>
                      <a:pt x="5" y="37"/>
                      <a:pt x="6" y="37"/>
                    </a:cubicBezTo>
                    <a:cubicBezTo>
                      <a:pt x="7" y="38"/>
                      <a:pt x="9" y="38"/>
                      <a:pt x="10" y="38"/>
                    </a:cubicBezTo>
                    <a:cubicBezTo>
                      <a:pt x="28" y="38"/>
                      <a:pt x="28" y="38"/>
                      <a:pt x="28" y="38"/>
                    </a:cubicBezTo>
                    <a:cubicBezTo>
                      <a:pt x="29" y="38"/>
                      <a:pt x="31" y="38"/>
                      <a:pt x="32" y="37"/>
                    </a:cubicBezTo>
                    <a:cubicBezTo>
                      <a:pt x="33" y="37"/>
                      <a:pt x="34" y="36"/>
                      <a:pt x="35" y="36"/>
                    </a:cubicBezTo>
                    <a:cubicBezTo>
                      <a:pt x="36" y="35"/>
                      <a:pt x="37" y="34"/>
                      <a:pt x="37" y="33"/>
                    </a:cubicBezTo>
                    <a:cubicBezTo>
                      <a:pt x="38" y="32"/>
                      <a:pt x="38" y="31"/>
                      <a:pt x="38" y="29"/>
                    </a:cubicBezTo>
                    <a:cubicBezTo>
                      <a:pt x="38" y="8"/>
                      <a:pt x="38" y="8"/>
                      <a:pt x="38" y="8"/>
                    </a:cubicBezTo>
                    <a:cubicBezTo>
                      <a:pt x="38" y="7"/>
                      <a:pt x="38" y="6"/>
                      <a:pt x="37" y="5"/>
                    </a:cubicBezTo>
                    <a:cubicBezTo>
                      <a:pt x="37" y="4"/>
                      <a:pt x="36" y="3"/>
                      <a:pt x="35" y="2"/>
                    </a:cubicBezTo>
                    <a:close/>
                    <a:moveTo>
                      <a:pt x="28" y="33"/>
                    </a:moveTo>
                    <a:cubicBezTo>
                      <a:pt x="10" y="33"/>
                      <a:pt x="10" y="33"/>
                      <a:pt x="10" y="33"/>
                    </a:cubicBezTo>
                    <a:cubicBezTo>
                      <a:pt x="9" y="33"/>
                      <a:pt x="9" y="33"/>
                      <a:pt x="8" y="33"/>
                    </a:cubicBezTo>
                    <a:cubicBezTo>
                      <a:pt x="7" y="33"/>
                      <a:pt x="7" y="32"/>
                      <a:pt x="6" y="32"/>
                    </a:cubicBezTo>
                    <a:cubicBezTo>
                      <a:pt x="6" y="32"/>
                      <a:pt x="6" y="31"/>
                      <a:pt x="5" y="31"/>
                    </a:cubicBezTo>
                    <a:cubicBezTo>
                      <a:pt x="5" y="30"/>
                      <a:pt x="5" y="30"/>
                      <a:pt x="5" y="29"/>
                    </a:cubicBezTo>
                    <a:cubicBezTo>
                      <a:pt x="5" y="8"/>
                      <a:pt x="5" y="8"/>
                      <a:pt x="5" y="8"/>
                    </a:cubicBezTo>
                    <a:cubicBezTo>
                      <a:pt x="5" y="8"/>
                      <a:pt x="5" y="7"/>
                      <a:pt x="5" y="7"/>
                    </a:cubicBezTo>
                    <a:cubicBezTo>
                      <a:pt x="6" y="6"/>
                      <a:pt x="6" y="6"/>
                      <a:pt x="6" y="6"/>
                    </a:cubicBezTo>
                    <a:cubicBezTo>
                      <a:pt x="7" y="5"/>
                      <a:pt x="7" y="5"/>
                      <a:pt x="8" y="5"/>
                    </a:cubicBezTo>
                    <a:cubicBezTo>
                      <a:pt x="9" y="5"/>
                      <a:pt x="9" y="5"/>
                      <a:pt x="10" y="5"/>
                    </a:cubicBezTo>
                    <a:cubicBezTo>
                      <a:pt x="28" y="5"/>
                      <a:pt x="28" y="5"/>
                      <a:pt x="28" y="5"/>
                    </a:cubicBezTo>
                    <a:cubicBezTo>
                      <a:pt x="29" y="5"/>
                      <a:pt x="29" y="5"/>
                      <a:pt x="30" y="5"/>
                    </a:cubicBezTo>
                    <a:cubicBezTo>
                      <a:pt x="31" y="5"/>
                      <a:pt x="31" y="5"/>
                      <a:pt x="32" y="6"/>
                    </a:cubicBezTo>
                    <a:cubicBezTo>
                      <a:pt x="32" y="6"/>
                      <a:pt x="32" y="6"/>
                      <a:pt x="33" y="7"/>
                    </a:cubicBezTo>
                    <a:cubicBezTo>
                      <a:pt x="33" y="7"/>
                      <a:pt x="33" y="8"/>
                      <a:pt x="33" y="8"/>
                    </a:cubicBezTo>
                    <a:cubicBezTo>
                      <a:pt x="33" y="29"/>
                      <a:pt x="33" y="29"/>
                      <a:pt x="33" y="29"/>
                    </a:cubicBezTo>
                    <a:cubicBezTo>
                      <a:pt x="33" y="30"/>
                      <a:pt x="33" y="30"/>
                      <a:pt x="33" y="31"/>
                    </a:cubicBezTo>
                    <a:cubicBezTo>
                      <a:pt x="32" y="31"/>
                      <a:pt x="32" y="32"/>
                      <a:pt x="32" y="32"/>
                    </a:cubicBezTo>
                    <a:cubicBezTo>
                      <a:pt x="31" y="32"/>
                      <a:pt x="31" y="33"/>
                      <a:pt x="30" y="33"/>
                    </a:cubicBezTo>
                    <a:cubicBezTo>
                      <a:pt x="29" y="33"/>
                      <a:pt x="29" y="33"/>
                      <a:pt x="28" y="33"/>
                    </a:cubicBezTo>
                    <a:close/>
                  </a:path>
                </a:pathLst>
              </a:custGeom>
              <a:grpFill/>
              <a:ln>
                <a:noFill/>
              </a:ln>
            </p:spPr>
            <p:txBody>
              <a:bodyPr vert="horz" wrap="square" lIns="91440" tIns="45720" rIns="91440" bIns="45720" numCol="1" anchor="t" anchorCtr="0" compatLnSpc="1"/>
              <a:lstStyle/>
              <a:p>
                <a:endParaRPr lang="zh-CN" altLang="en-US"/>
              </a:p>
            </p:txBody>
          </p:sp>
        </p:grpSp>
      </p:grpSp>
      <p:grpSp>
        <p:nvGrpSpPr>
          <p:cNvPr id="6" name="组合 5"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GrpSpPr/>
          <p:nvPr/>
        </p:nvGrpSpPr>
        <p:grpSpPr>
          <a:xfrm>
            <a:off x="7284720" y="2563495"/>
            <a:ext cx="756920" cy="734695"/>
            <a:chOff x="7450236" y="2534175"/>
            <a:chExt cx="947938" cy="947938"/>
          </a:xfrm>
        </p:grpSpPr>
        <p:sp>
          <p:nvSpPr>
            <p:cNvPr id="45" name="MH_Other_4" descr="e7d195523061f1c0deeec63e560781cfd59afb0ea006f2a87ABB68BF51EA6619813959095094C18C62A12F549504892A4AAA8C1554C6663626E05CA27F281A14E6983772AFC3FB97135759321DEA3D703E9D8D869A2273EEB2A0BB67749286FC6AC0CABC13E93DFA52684F44072F01AF674423D8E4F9F8BECABFE5771A30929D6D0D81E4AAAF4547CD35BA5A33B94A9D"/>
            <p:cNvSpPr>
              <a:spLocks noChangeAspect="1"/>
            </p:cNvSpPr>
            <p:nvPr>
              <p:custDataLst>
                <p:tags r:id="rId1"/>
              </p:custDataLst>
            </p:nvPr>
          </p:nvSpPr>
          <p:spPr>
            <a:xfrm>
              <a:off x="7450236" y="2534175"/>
              <a:ext cx="947938" cy="947938"/>
            </a:xfrm>
            <a:prstGeom prst="ellipse">
              <a:avLst/>
            </a:prstGeom>
            <a:solidFill>
              <a:srgbClr val="F77983"/>
            </a:solidFill>
            <a:ln w="9525">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en-US" sz="2400">
                <a:solidFill>
                  <a:prstClr val="white"/>
                </a:solidFill>
                <a:sym typeface="+mn-lt"/>
              </a:endParaRPr>
            </a:p>
          </p:txBody>
        </p:sp>
        <p:grpSp>
          <p:nvGrpSpPr>
            <p:cNvPr id="56" name="组合 55"/>
            <p:cNvGrpSpPr/>
            <p:nvPr/>
          </p:nvGrpSpPr>
          <p:grpSpPr>
            <a:xfrm>
              <a:off x="7616157" y="2862732"/>
              <a:ext cx="616095" cy="290823"/>
              <a:chOff x="1923908" y="5703977"/>
              <a:chExt cx="821296" cy="387687"/>
            </a:xfrm>
            <a:solidFill>
              <a:srgbClr val="FDFDFD"/>
            </a:solidFill>
          </p:grpSpPr>
          <p:sp>
            <p:nvSpPr>
              <p:cNvPr id="57" name="Freeform 17"/>
              <p:cNvSpPr>
                <a:spLocks noChangeAspect="1"/>
              </p:cNvSpPr>
              <p:nvPr/>
            </p:nvSpPr>
            <p:spPr bwMode="auto">
              <a:xfrm>
                <a:off x="2364817" y="5703977"/>
                <a:ext cx="380387" cy="387687"/>
              </a:xfrm>
              <a:custGeom>
                <a:avLst/>
                <a:gdLst>
                  <a:gd name="T0" fmla="*/ 36 w 39"/>
                  <a:gd name="T1" fmla="*/ 27 h 38"/>
                  <a:gd name="T2" fmla="*/ 32 w 39"/>
                  <a:gd name="T3" fmla="*/ 27 h 38"/>
                  <a:gd name="T4" fmla="*/ 32 w 39"/>
                  <a:gd name="T5" fmla="*/ 10 h 38"/>
                  <a:gd name="T6" fmla="*/ 29 w 39"/>
                  <a:gd name="T7" fmla="*/ 8 h 38"/>
                  <a:gd name="T8" fmla="*/ 27 w 39"/>
                  <a:gd name="T9" fmla="*/ 10 h 38"/>
                  <a:gd name="T10" fmla="*/ 27 w 39"/>
                  <a:gd name="T11" fmla="*/ 27 h 38"/>
                  <a:gd name="T12" fmla="*/ 10 w 39"/>
                  <a:gd name="T13" fmla="*/ 27 h 38"/>
                  <a:gd name="T14" fmla="*/ 8 w 39"/>
                  <a:gd name="T15" fmla="*/ 26 h 38"/>
                  <a:gd name="T16" fmla="*/ 7 w 39"/>
                  <a:gd name="T17" fmla="*/ 26 h 38"/>
                  <a:gd name="T18" fmla="*/ 6 w 39"/>
                  <a:gd name="T19" fmla="*/ 24 h 38"/>
                  <a:gd name="T20" fmla="*/ 5 w 39"/>
                  <a:gd name="T21" fmla="*/ 23 h 38"/>
                  <a:gd name="T22" fmla="*/ 9 w 39"/>
                  <a:gd name="T23" fmla="*/ 2 h 38"/>
                  <a:gd name="T24" fmla="*/ 9 w 39"/>
                  <a:gd name="T25" fmla="*/ 2 h 38"/>
                  <a:gd name="T26" fmla="*/ 6 w 39"/>
                  <a:gd name="T27" fmla="*/ 0 h 38"/>
                  <a:gd name="T28" fmla="*/ 4 w 39"/>
                  <a:gd name="T29" fmla="*/ 0 h 38"/>
                  <a:gd name="T30" fmla="*/ 3 w 39"/>
                  <a:gd name="T31" fmla="*/ 2 h 38"/>
                  <a:gd name="T32" fmla="*/ 2 w 39"/>
                  <a:gd name="T33" fmla="*/ 10 h 38"/>
                  <a:gd name="T34" fmla="*/ 1 w 39"/>
                  <a:gd name="T35" fmla="*/ 16 h 38"/>
                  <a:gd name="T36" fmla="*/ 0 w 39"/>
                  <a:gd name="T37" fmla="*/ 19 h 38"/>
                  <a:gd name="T38" fmla="*/ 0 w 39"/>
                  <a:gd name="T39" fmla="*/ 21 h 38"/>
                  <a:gd name="T40" fmla="*/ 0 w 39"/>
                  <a:gd name="T41" fmla="*/ 22 h 38"/>
                  <a:gd name="T42" fmla="*/ 0 w 39"/>
                  <a:gd name="T43" fmla="*/ 22 h 38"/>
                  <a:gd name="T44" fmla="*/ 1 w 39"/>
                  <a:gd name="T45" fmla="*/ 26 h 38"/>
                  <a:gd name="T46" fmla="*/ 3 w 39"/>
                  <a:gd name="T47" fmla="*/ 29 h 38"/>
                  <a:gd name="T48" fmla="*/ 6 w 39"/>
                  <a:gd name="T49" fmla="*/ 31 h 38"/>
                  <a:gd name="T50" fmla="*/ 10 w 39"/>
                  <a:gd name="T51" fmla="*/ 31 h 38"/>
                  <a:gd name="T52" fmla="*/ 27 w 39"/>
                  <a:gd name="T53" fmla="*/ 31 h 38"/>
                  <a:gd name="T54" fmla="*/ 27 w 39"/>
                  <a:gd name="T55" fmla="*/ 35 h 38"/>
                  <a:gd name="T56" fmla="*/ 29 w 39"/>
                  <a:gd name="T57" fmla="*/ 38 h 38"/>
                  <a:gd name="T58" fmla="*/ 32 w 39"/>
                  <a:gd name="T59" fmla="*/ 35 h 38"/>
                  <a:gd name="T60" fmla="*/ 32 w 39"/>
                  <a:gd name="T61" fmla="*/ 31 h 38"/>
                  <a:gd name="T62" fmla="*/ 36 w 39"/>
                  <a:gd name="T63" fmla="*/ 31 h 38"/>
                  <a:gd name="T64" fmla="*/ 39 w 39"/>
                  <a:gd name="T65" fmla="*/ 29 h 38"/>
                  <a:gd name="T66" fmla="*/ 36 w 39"/>
                  <a:gd name="T67" fmla="*/ 27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9" h="38">
                    <a:moveTo>
                      <a:pt x="36" y="27"/>
                    </a:moveTo>
                    <a:cubicBezTo>
                      <a:pt x="32" y="27"/>
                      <a:pt x="32" y="27"/>
                      <a:pt x="32" y="27"/>
                    </a:cubicBezTo>
                    <a:cubicBezTo>
                      <a:pt x="32" y="10"/>
                      <a:pt x="32" y="10"/>
                      <a:pt x="32" y="10"/>
                    </a:cubicBezTo>
                    <a:cubicBezTo>
                      <a:pt x="32" y="9"/>
                      <a:pt x="31" y="8"/>
                      <a:pt x="29" y="8"/>
                    </a:cubicBezTo>
                    <a:cubicBezTo>
                      <a:pt x="28" y="8"/>
                      <a:pt x="27" y="9"/>
                      <a:pt x="27" y="10"/>
                    </a:cubicBezTo>
                    <a:cubicBezTo>
                      <a:pt x="27" y="27"/>
                      <a:pt x="27" y="27"/>
                      <a:pt x="27" y="27"/>
                    </a:cubicBezTo>
                    <a:cubicBezTo>
                      <a:pt x="10" y="27"/>
                      <a:pt x="10" y="27"/>
                      <a:pt x="10" y="27"/>
                    </a:cubicBezTo>
                    <a:cubicBezTo>
                      <a:pt x="10" y="27"/>
                      <a:pt x="9" y="27"/>
                      <a:pt x="8" y="26"/>
                    </a:cubicBezTo>
                    <a:cubicBezTo>
                      <a:pt x="8" y="26"/>
                      <a:pt x="7" y="26"/>
                      <a:pt x="7" y="26"/>
                    </a:cubicBezTo>
                    <a:cubicBezTo>
                      <a:pt x="6" y="25"/>
                      <a:pt x="6" y="25"/>
                      <a:pt x="6" y="24"/>
                    </a:cubicBezTo>
                    <a:cubicBezTo>
                      <a:pt x="5" y="24"/>
                      <a:pt x="5" y="23"/>
                      <a:pt x="5" y="23"/>
                    </a:cubicBezTo>
                    <a:cubicBezTo>
                      <a:pt x="9" y="2"/>
                      <a:pt x="9" y="2"/>
                      <a:pt x="9" y="2"/>
                    </a:cubicBezTo>
                    <a:cubicBezTo>
                      <a:pt x="9" y="2"/>
                      <a:pt x="9" y="2"/>
                      <a:pt x="9" y="2"/>
                    </a:cubicBezTo>
                    <a:cubicBezTo>
                      <a:pt x="9" y="1"/>
                      <a:pt x="8" y="0"/>
                      <a:pt x="6" y="0"/>
                    </a:cubicBezTo>
                    <a:cubicBezTo>
                      <a:pt x="5" y="0"/>
                      <a:pt x="5" y="0"/>
                      <a:pt x="4" y="0"/>
                    </a:cubicBezTo>
                    <a:cubicBezTo>
                      <a:pt x="4" y="0"/>
                      <a:pt x="4" y="1"/>
                      <a:pt x="3" y="2"/>
                    </a:cubicBezTo>
                    <a:cubicBezTo>
                      <a:pt x="3" y="5"/>
                      <a:pt x="2" y="8"/>
                      <a:pt x="2" y="10"/>
                    </a:cubicBezTo>
                    <a:cubicBezTo>
                      <a:pt x="1" y="16"/>
                      <a:pt x="1" y="16"/>
                      <a:pt x="1" y="16"/>
                    </a:cubicBezTo>
                    <a:cubicBezTo>
                      <a:pt x="1" y="17"/>
                      <a:pt x="1" y="18"/>
                      <a:pt x="0" y="19"/>
                    </a:cubicBezTo>
                    <a:cubicBezTo>
                      <a:pt x="0" y="21"/>
                      <a:pt x="0" y="21"/>
                      <a:pt x="0" y="21"/>
                    </a:cubicBezTo>
                    <a:cubicBezTo>
                      <a:pt x="0" y="22"/>
                      <a:pt x="0" y="22"/>
                      <a:pt x="0" y="22"/>
                    </a:cubicBezTo>
                    <a:cubicBezTo>
                      <a:pt x="0" y="22"/>
                      <a:pt x="0" y="22"/>
                      <a:pt x="0" y="22"/>
                    </a:cubicBezTo>
                    <a:cubicBezTo>
                      <a:pt x="0" y="24"/>
                      <a:pt x="0" y="25"/>
                      <a:pt x="1" y="26"/>
                    </a:cubicBezTo>
                    <a:cubicBezTo>
                      <a:pt x="1" y="27"/>
                      <a:pt x="2" y="28"/>
                      <a:pt x="3" y="29"/>
                    </a:cubicBezTo>
                    <a:cubicBezTo>
                      <a:pt x="4" y="30"/>
                      <a:pt x="5" y="30"/>
                      <a:pt x="6" y="31"/>
                    </a:cubicBezTo>
                    <a:cubicBezTo>
                      <a:pt x="7" y="31"/>
                      <a:pt x="9" y="31"/>
                      <a:pt x="10" y="31"/>
                    </a:cubicBezTo>
                    <a:cubicBezTo>
                      <a:pt x="27" y="31"/>
                      <a:pt x="27" y="31"/>
                      <a:pt x="27" y="31"/>
                    </a:cubicBezTo>
                    <a:cubicBezTo>
                      <a:pt x="27" y="35"/>
                      <a:pt x="27" y="35"/>
                      <a:pt x="27" y="35"/>
                    </a:cubicBezTo>
                    <a:cubicBezTo>
                      <a:pt x="27" y="37"/>
                      <a:pt x="28" y="38"/>
                      <a:pt x="29" y="38"/>
                    </a:cubicBezTo>
                    <a:cubicBezTo>
                      <a:pt x="31" y="38"/>
                      <a:pt x="32" y="37"/>
                      <a:pt x="32" y="35"/>
                    </a:cubicBezTo>
                    <a:cubicBezTo>
                      <a:pt x="32" y="31"/>
                      <a:pt x="32" y="31"/>
                      <a:pt x="32" y="31"/>
                    </a:cubicBezTo>
                    <a:cubicBezTo>
                      <a:pt x="36" y="31"/>
                      <a:pt x="36" y="31"/>
                      <a:pt x="36" y="31"/>
                    </a:cubicBezTo>
                    <a:cubicBezTo>
                      <a:pt x="38" y="31"/>
                      <a:pt x="39" y="31"/>
                      <a:pt x="39" y="29"/>
                    </a:cubicBezTo>
                    <a:cubicBezTo>
                      <a:pt x="39" y="28"/>
                      <a:pt x="38" y="27"/>
                      <a:pt x="36" y="27"/>
                    </a:cubicBezTo>
                    <a:close/>
                  </a:path>
                </a:pathLst>
              </a:custGeom>
              <a:grpFill/>
              <a:ln>
                <a:noFill/>
              </a:ln>
            </p:spPr>
            <p:txBody>
              <a:bodyPr vert="horz" wrap="square" lIns="91440" tIns="45720" rIns="91440" bIns="45720" numCol="1" anchor="t" anchorCtr="0" compatLnSpc="1"/>
              <a:lstStyle/>
              <a:p>
                <a:endParaRPr lang="zh-CN" altLang="en-US"/>
              </a:p>
            </p:txBody>
          </p:sp>
          <p:sp>
            <p:nvSpPr>
              <p:cNvPr id="58" name="Freeform 31"/>
              <p:cNvSpPr>
                <a:spLocks noEditPoints="1"/>
              </p:cNvSpPr>
              <p:nvPr/>
            </p:nvSpPr>
            <p:spPr bwMode="auto">
              <a:xfrm>
                <a:off x="1923908" y="5703977"/>
                <a:ext cx="368849" cy="383966"/>
              </a:xfrm>
              <a:custGeom>
                <a:avLst/>
                <a:gdLst>
                  <a:gd name="T0" fmla="*/ 35 w 38"/>
                  <a:gd name="T1" fmla="*/ 2 h 38"/>
                  <a:gd name="T2" fmla="*/ 32 w 38"/>
                  <a:gd name="T3" fmla="*/ 1 h 38"/>
                  <a:gd name="T4" fmla="*/ 28 w 38"/>
                  <a:gd name="T5" fmla="*/ 0 h 38"/>
                  <a:gd name="T6" fmla="*/ 10 w 38"/>
                  <a:gd name="T7" fmla="*/ 0 h 38"/>
                  <a:gd name="T8" fmla="*/ 6 w 38"/>
                  <a:gd name="T9" fmla="*/ 1 h 38"/>
                  <a:gd name="T10" fmla="*/ 3 w 38"/>
                  <a:gd name="T11" fmla="*/ 2 h 38"/>
                  <a:gd name="T12" fmla="*/ 1 w 38"/>
                  <a:gd name="T13" fmla="*/ 5 h 38"/>
                  <a:gd name="T14" fmla="*/ 0 w 38"/>
                  <a:gd name="T15" fmla="*/ 8 h 38"/>
                  <a:gd name="T16" fmla="*/ 0 w 38"/>
                  <a:gd name="T17" fmla="*/ 29 h 38"/>
                  <a:gd name="T18" fmla="*/ 1 w 38"/>
                  <a:gd name="T19" fmla="*/ 33 h 38"/>
                  <a:gd name="T20" fmla="*/ 3 w 38"/>
                  <a:gd name="T21" fmla="*/ 35 h 38"/>
                  <a:gd name="T22" fmla="*/ 6 w 38"/>
                  <a:gd name="T23" fmla="*/ 37 h 38"/>
                  <a:gd name="T24" fmla="*/ 10 w 38"/>
                  <a:gd name="T25" fmla="*/ 38 h 38"/>
                  <a:gd name="T26" fmla="*/ 28 w 38"/>
                  <a:gd name="T27" fmla="*/ 38 h 38"/>
                  <a:gd name="T28" fmla="*/ 32 w 38"/>
                  <a:gd name="T29" fmla="*/ 37 h 38"/>
                  <a:gd name="T30" fmla="*/ 35 w 38"/>
                  <a:gd name="T31" fmla="*/ 36 h 38"/>
                  <a:gd name="T32" fmla="*/ 37 w 38"/>
                  <a:gd name="T33" fmla="*/ 33 h 38"/>
                  <a:gd name="T34" fmla="*/ 38 w 38"/>
                  <a:gd name="T35" fmla="*/ 29 h 38"/>
                  <a:gd name="T36" fmla="*/ 38 w 38"/>
                  <a:gd name="T37" fmla="*/ 8 h 38"/>
                  <a:gd name="T38" fmla="*/ 37 w 38"/>
                  <a:gd name="T39" fmla="*/ 5 h 38"/>
                  <a:gd name="T40" fmla="*/ 35 w 38"/>
                  <a:gd name="T41" fmla="*/ 2 h 38"/>
                  <a:gd name="T42" fmla="*/ 28 w 38"/>
                  <a:gd name="T43" fmla="*/ 33 h 38"/>
                  <a:gd name="T44" fmla="*/ 10 w 38"/>
                  <a:gd name="T45" fmla="*/ 33 h 38"/>
                  <a:gd name="T46" fmla="*/ 8 w 38"/>
                  <a:gd name="T47" fmla="*/ 33 h 38"/>
                  <a:gd name="T48" fmla="*/ 6 w 38"/>
                  <a:gd name="T49" fmla="*/ 32 h 38"/>
                  <a:gd name="T50" fmla="*/ 5 w 38"/>
                  <a:gd name="T51" fmla="*/ 31 h 38"/>
                  <a:gd name="T52" fmla="*/ 5 w 38"/>
                  <a:gd name="T53" fmla="*/ 29 h 38"/>
                  <a:gd name="T54" fmla="*/ 5 w 38"/>
                  <a:gd name="T55" fmla="*/ 8 h 38"/>
                  <a:gd name="T56" fmla="*/ 5 w 38"/>
                  <a:gd name="T57" fmla="*/ 7 h 38"/>
                  <a:gd name="T58" fmla="*/ 6 w 38"/>
                  <a:gd name="T59" fmla="*/ 6 h 38"/>
                  <a:gd name="T60" fmla="*/ 8 w 38"/>
                  <a:gd name="T61" fmla="*/ 5 h 38"/>
                  <a:gd name="T62" fmla="*/ 10 w 38"/>
                  <a:gd name="T63" fmla="*/ 5 h 38"/>
                  <a:gd name="T64" fmla="*/ 28 w 38"/>
                  <a:gd name="T65" fmla="*/ 5 h 38"/>
                  <a:gd name="T66" fmla="*/ 30 w 38"/>
                  <a:gd name="T67" fmla="*/ 5 h 38"/>
                  <a:gd name="T68" fmla="*/ 32 w 38"/>
                  <a:gd name="T69" fmla="*/ 6 h 38"/>
                  <a:gd name="T70" fmla="*/ 33 w 38"/>
                  <a:gd name="T71" fmla="*/ 7 h 38"/>
                  <a:gd name="T72" fmla="*/ 33 w 38"/>
                  <a:gd name="T73" fmla="*/ 8 h 38"/>
                  <a:gd name="T74" fmla="*/ 33 w 38"/>
                  <a:gd name="T75" fmla="*/ 29 h 38"/>
                  <a:gd name="T76" fmla="*/ 33 w 38"/>
                  <a:gd name="T77" fmla="*/ 31 h 38"/>
                  <a:gd name="T78" fmla="*/ 32 w 38"/>
                  <a:gd name="T79" fmla="*/ 32 h 38"/>
                  <a:gd name="T80" fmla="*/ 30 w 38"/>
                  <a:gd name="T81" fmla="*/ 33 h 38"/>
                  <a:gd name="T82" fmla="*/ 28 w 38"/>
                  <a:gd name="T83" fmla="*/ 33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8" h="38">
                    <a:moveTo>
                      <a:pt x="35" y="2"/>
                    </a:moveTo>
                    <a:cubicBezTo>
                      <a:pt x="34" y="2"/>
                      <a:pt x="33" y="1"/>
                      <a:pt x="32" y="1"/>
                    </a:cubicBezTo>
                    <a:cubicBezTo>
                      <a:pt x="31" y="0"/>
                      <a:pt x="29" y="0"/>
                      <a:pt x="28" y="0"/>
                    </a:cubicBezTo>
                    <a:cubicBezTo>
                      <a:pt x="10" y="0"/>
                      <a:pt x="10" y="0"/>
                      <a:pt x="10" y="0"/>
                    </a:cubicBezTo>
                    <a:cubicBezTo>
                      <a:pt x="9" y="0"/>
                      <a:pt x="7" y="0"/>
                      <a:pt x="6" y="1"/>
                    </a:cubicBezTo>
                    <a:cubicBezTo>
                      <a:pt x="5" y="1"/>
                      <a:pt x="4" y="2"/>
                      <a:pt x="3" y="2"/>
                    </a:cubicBezTo>
                    <a:cubicBezTo>
                      <a:pt x="2" y="3"/>
                      <a:pt x="1" y="4"/>
                      <a:pt x="1" y="5"/>
                    </a:cubicBezTo>
                    <a:cubicBezTo>
                      <a:pt x="0" y="6"/>
                      <a:pt x="0" y="7"/>
                      <a:pt x="0" y="8"/>
                    </a:cubicBezTo>
                    <a:cubicBezTo>
                      <a:pt x="0" y="29"/>
                      <a:pt x="0" y="29"/>
                      <a:pt x="0" y="29"/>
                    </a:cubicBezTo>
                    <a:cubicBezTo>
                      <a:pt x="0" y="31"/>
                      <a:pt x="0" y="32"/>
                      <a:pt x="1" y="33"/>
                    </a:cubicBezTo>
                    <a:cubicBezTo>
                      <a:pt x="1" y="34"/>
                      <a:pt x="2" y="35"/>
                      <a:pt x="3" y="35"/>
                    </a:cubicBezTo>
                    <a:cubicBezTo>
                      <a:pt x="4" y="36"/>
                      <a:pt x="5" y="37"/>
                      <a:pt x="6" y="37"/>
                    </a:cubicBezTo>
                    <a:cubicBezTo>
                      <a:pt x="7" y="38"/>
                      <a:pt x="9" y="38"/>
                      <a:pt x="10" y="38"/>
                    </a:cubicBezTo>
                    <a:cubicBezTo>
                      <a:pt x="28" y="38"/>
                      <a:pt x="28" y="38"/>
                      <a:pt x="28" y="38"/>
                    </a:cubicBezTo>
                    <a:cubicBezTo>
                      <a:pt x="29" y="38"/>
                      <a:pt x="31" y="38"/>
                      <a:pt x="32" y="37"/>
                    </a:cubicBezTo>
                    <a:cubicBezTo>
                      <a:pt x="33" y="37"/>
                      <a:pt x="34" y="36"/>
                      <a:pt x="35" y="36"/>
                    </a:cubicBezTo>
                    <a:cubicBezTo>
                      <a:pt x="36" y="35"/>
                      <a:pt x="37" y="34"/>
                      <a:pt x="37" y="33"/>
                    </a:cubicBezTo>
                    <a:cubicBezTo>
                      <a:pt x="38" y="32"/>
                      <a:pt x="38" y="31"/>
                      <a:pt x="38" y="29"/>
                    </a:cubicBezTo>
                    <a:cubicBezTo>
                      <a:pt x="38" y="8"/>
                      <a:pt x="38" y="8"/>
                      <a:pt x="38" y="8"/>
                    </a:cubicBezTo>
                    <a:cubicBezTo>
                      <a:pt x="38" y="7"/>
                      <a:pt x="38" y="6"/>
                      <a:pt x="37" y="5"/>
                    </a:cubicBezTo>
                    <a:cubicBezTo>
                      <a:pt x="37" y="4"/>
                      <a:pt x="36" y="3"/>
                      <a:pt x="35" y="2"/>
                    </a:cubicBezTo>
                    <a:close/>
                    <a:moveTo>
                      <a:pt x="28" y="33"/>
                    </a:moveTo>
                    <a:cubicBezTo>
                      <a:pt x="10" y="33"/>
                      <a:pt x="10" y="33"/>
                      <a:pt x="10" y="33"/>
                    </a:cubicBezTo>
                    <a:cubicBezTo>
                      <a:pt x="9" y="33"/>
                      <a:pt x="9" y="33"/>
                      <a:pt x="8" y="33"/>
                    </a:cubicBezTo>
                    <a:cubicBezTo>
                      <a:pt x="7" y="33"/>
                      <a:pt x="7" y="32"/>
                      <a:pt x="6" y="32"/>
                    </a:cubicBezTo>
                    <a:cubicBezTo>
                      <a:pt x="6" y="32"/>
                      <a:pt x="6" y="31"/>
                      <a:pt x="5" y="31"/>
                    </a:cubicBezTo>
                    <a:cubicBezTo>
                      <a:pt x="5" y="30"/>
                      <a:pt x="5" y="30"/>
                      <a:pt x="5" y="29"/>
                    </a:cubicBezTo>
                    <a:cubicBezTo>
                      <a:pt x="5" y="8"/>
                      <a:pt x="5" y="8"/>
                      <a:pt x="5" y="8"/>
                    </a:cubicBezTo>
                    <a:cubicBezTo>
                      <a:pt x="5" y="8"/>
                      <a:pt x="5" y="7"/>
                      <a:pt x="5" y="7"/>
                    </a:cubicBezTo>
                    <a:cubicBezTo>
                      <a:pt x="6" y="6"/>
                      <a:pt x="6" y="6"/>
                      <a:pt x="6" y="6"/>
                    </a:cubicBezTo>
                    <a:cubicBezTo>
                      <a:pt x="7" y="5"/>
                      <a:pt x="7" y="5"/>
                      <a:pt x="8" y="5"/>
                    </a:cubicBezTo>
                    <a:cubicBezTo>
                      <a:pt x="9" y="5"/>
                      <a:pt x="9" y="5"/>
                      <a:pt x="10" y="5"/>
                    </a:cubicBezTo>
                    <a:cubicBezTo>
                      <a:pt x="28" y="5"/>
                      <a:pt x="28" y="5"/>
                      <a:pt x="28" y="5"/>
                    </a:cubicBezTo>
                    <a:cubicBezTo>
                      <a:pt x="29" y="5"/>
                      <a:pt x="29" y="5"/>
                      <a:pt x="30" y="5"/>
                    </a:cubicBezTo>
                    <a:cubicBezTo>
                      <a:pt x="31" y="5"/>
                      <a:pt x="31" y="5"/>
                      <a:pt x="32" y="6"/>
                    </a:cubicBezTo>
                    <a:cubicBezTo>
                      <a:pt x="32" y="6"/>
                      <a:pt x="32" y="6"/>
                      <a:pt x="33" y="7"/>
                    </a:cubicBezTo>
                    <a:cubicBezTo>
                      <a:pt x="33" y="7"/>
                      <a:pt x="33" y="8"/>
                      <a:pt x="33" y="8"/>
                    </a:cubicBezTo>
                    <a:cubicBezTo>
                      <a:pt x="33" y="29"/>
                      <a:pt x="33" y="29"/>
                      <a:pt x="33" y="29"/>
                    </a:cubicBezTo>
                    <a:cubicBezTo>
                      <a:pt x="33" y="30"/>
                      <a:pt x="33" y="30"/>
                      <a:pt x="33" y="31"/>
                    </a:cubicBezTo>
                    <a:cubicBezTo>
                      <a:pt x="32" y="31"/>
                      <a:pt x="32" y="32"/>
                      <a:pt x="32" y="32"/>
                    </a:cubicBezTo>
                    <a:cubicBezTo>
                      <a:pt x="31" y="32"/>
                      <a:pt x="31" y="33"/>
                      <a:pt x="30" y="33"/>
                    </a:cubicBezTo>
                    <a:cubicBezTo>
                      <a:pt x="29" y="33"/>
                      <a:pt x="29" y="33"/>
                      <a:pt x="28" y="33"/>
                    </a:cubicBezTo>
                    <a:close/>
                  </a:path>
                </a:pathLst>
              </a:custGeom>
              <a:grpFill/>
              <a:ln>
                <a:noFill/>
              </a:ln>
            </p:spPr>
            <p:txBody>
              <a:bodyPr vert="horz" wrap="square" lIns="91440" tIns="45720" rIns="91440" bIns="45720" numCol="1" anchor="t" anchorCtr="0" compatLnSpc="1"/>
              <a:lstStyle/>
              <a:p>
                <a:endParaRPr lang="zh-CN" altLang="en-US"/>
              </a:p>
            </p:txBody>
          </p:sp>
        </p:grpSp>
      </p:grpSp>
      <p:cxnSp>
        <p:nvCxnSpPr>
          <p:cNvPr id="60" name="直接连接符 59"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CxnSpPr/>
          <p:nvPr/>
        </p:nvCxnSpPr>
        <p:spPr>
          <a:xfrm>
            <a:off x="3164840" y="1183640"/>
            <a:ext cx="7124700" cy="1270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61" name="文本框 60"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txBox="1"/>
          <p:nvPr/>
        </p:nvSpPr>
        <p:spPr>
          <a:xfrm>
            <a:off x="2881760" y="519291"/>
            <a:ext cx="7307580" cy="521970"/>
          </a:xfrm>
          <a:prstGeom prst="rect">
            <a:avLst/>
          </a:prstGeom>
          <a:noFill/>
        </p:spPr>
        <p:txBody>
          <a:bodyPr wrap="none" rtlCol="0">
            <a:spAutoFit/>
          </a:bodyPr>
          <a:lstStyle/>
          <a:p>
            <a:pPr algn="l"/>
            <a:r>
              <a:rPr lang="zh-CN" altLang="en-US" sz="2800" b="1" spc="500" dirty="0">
                <a:solidFill>
                  <a:schemeClr val="bg1">
                    <a:lumMod val="50000"/>
                  </a:schemeClr>
                </a:solidFill>
                <a:latin typeface="微软雅黑" panose="020B0503020204020204" pitchFamily="34" charset="-122"/>
                <a:ea typeface="微软雅黑" panose="020B0503020204020204" pitchFamily="34" charset="-122"/>
                <a:cs typeface="Arial" panose="020B0604020202020204" pitchFamily="34" charset="0"/>
              </a:rPr>
              <a:t>（一）了解影响应聘者工作决策的因素</a:t>
            </a:r>
          </a:p>
        </p:txBody>
      </p:sp>
      <p:sp>
        <p:nvSpPr>
          <p:cNvPr id="62" name="椭圆 61"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flipH="1">
            <a:off x="2058165" y="1017416"/>
            <a:ext cx="157493" cy="157493"/>
          </a:xfrm>
          <a:prstGeom prst="ellipse">
            <a:avLst/>
          </a:prstGeom>
          <a:solidFill>
            <a:srgbClr val="D06F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3" name="椭圆 62"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flipH="1">
            <a:off x="2215645" y="376596"/>
            <a:ext cx="321030" cy="321030"/>
          </a:xfrm>
          <a:prstGeom prst="ellipse">
            <a:avLst/>
          </a:prstGeom>
          <a:solidFill>
            <a:srgbClr val="966481"/>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4" name="椭圆 63"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rot="20580000" flipH="1">
            <a:off x="2550353" y="911727"/>
            <a:ext cx="219803" cy="219803"/>
          </a:xfrm>
          <a:prstGeom prst="ellipse">
            <a:avLst/>
          </a:prstGeom>
          <a:solidFill>
            <a:srgbClr val="365B7C"/>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5" name="椭圆 64"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flipH="1">
            <a:off x="1714939" y="697840"/>
            <a:ext cx="164852" cy="164852"/>
          </a:xfrm>
          <a:prstGeom prst="ellipse">
            <a:avLst/>
          </a:prstGeom>
          <a:solidFill>
            <a:srgbClr val="F779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6" name="Rectangle 42"/>
          <p:cNvSpPr/>
          <p:nvPr/>
        </p:nvSpPr>
        <p:spPr>
          <a:xfrm rot="10800000" flipH="1" flipV="1">
            <a:off x="300990" y="5007610"/>
            <a:ext cx="2706370" cy="488315"/>
          </a:xfrm>
          <a:prstGeom prst="rect">
            <a:avLst/>
          </a:prstGeom>
          <a:noFill/>
          <a:ln w="12700" cap="flat" cmpd="sng" algn="ctr">
            <a:noFill/>
            <a:prstDash val="solid"/>
          </a:ln>
          <a:effectLst/>
        </p:spPr>
        <p:txBody>
          <a:bodyPr lIns="91440" tIns="0" rIns="91440" bIns="0" rtlCol="0" anchor="t"/>
          <a:lstStyle/>
          <a:p>
            <a:pPr algn="just" fontAlgn="auto"/>
            <a:r>
              <a:rPr lang="en-US" altLang="zh-CN" sz="2400" b="1" dirty="0">
                <a:solidFill>
                  <a:schemeClr val="tx1">
                    <a:lumMod val="65000"/>
                    <a:lumOff val="35000"/>
                  </a:schemeClr>
                </a:solidFill>
                <a:latin typeface="KaiTi" panose="02010609060101010101" pitchFamily="49" charset="-122"/>
                <a:ea typeface="KaiTi" panose="02010609060101010101" pitchFamily="49" charset="-122"/>
                <a:cs typeface="Arial" panose="020B0604020202020204" pitchFamily="34" charset="0"/>
              </a:rPr>
              <a:t>替代性的工作机会</a:t>
            </a:r>
          </a:p>
        </p:txBody>
      </p:sp>
      <p:sp>
        <p:nvSpPr>
          <p:cNvPr id="7" name="e7d195523061f1c0"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hidden="1"/>
          <p:cNvSpPr txBox="1"/>
          <p:nvPr/>
        </p:nvSpPr>
        <p:spPr>
          <a:xfrm>
            <a:off x="-355600" y="1803400"/>
            <a:ext cx="293927" cy="1016000"/>
          </a:xfrm>
          <a:prstGeom prst="rect">
            <a:avLst/>
          </a:prstGeom>
          <a:noFill/>
        </p:spPr>
        <p:txBody>
          <a:bodyPr vert="wordArtVert" rtlCol="0">
            <a:spAutoFit/>
          </a:bodyPr>
          <a:lstStyle/>
          <a:p>
            <a:r>
              <a:rPr lang="en-US" altLang="zh-CN" sz="100"/>
              <a:t>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a:t>
            </a:r>
            <a:endParaRPr lang="zh-CN" altLang="en-US" sz="100"/>
          </a:p>
        </p:txBody>
      </p:sp>
      <p:sp>
        <p:nvSpPr>
          <p:cNvPr id="2" name="Rectangle 42"/>
          <p:cNvSpPr/>
          <p:nvPr/>
        </p:nvSpPr>
        <p:spPr>
          <a:xfrm rot="10800000" flipH="1" flipV="1">
            <a:off x="2058035" y="2563495"/>
            <a:ext cx="2086610" cy="488315"/>
          </a:xfrm>
          <a:prstGeom prst="rect">
            <a:avLst/>
          </a:prstGeom>
          <a:noFill/>
          <a:ln w="12700" cap="flat" cmpd="sng" algn="ctr">
            <a:noFill/>
            <a:prstDash val="solid"/>
          </a:ln>
          <a:effectLst/>
        </p:spPr>
        <p:txBody>
          <a:bodyPr lIns="91440" tIns="0" rIns="91440" bIns="0" rtlCol="0" anchor="t"/>
          <a:lstStyle/>
          <a:p>
            <a:pPr algn="just" fontAlgn="auto"/>
            <a:r>
              <a:rPr lang="en-US" altLang="zh-CN" sz="2400" b="1" dirty="0">
                <a:solidFill>
                  <a:schemeClr val="tx1">
                    <a:lumMod val="65000"/>
                    <a:lumOff val="35000"/>
                  </a:schemeClr>
                </a:solidFill>
                <a:latin typeface="KaiTi" panose="02010609060101010101" pitchFamily="49" charset="-122"/>
                <a:ea typeface="KaiTi" panose="02010609060101010101" pitchFamily="49" charset="-122"/>
                <a:cs typeface="Arial" panose="020B0604020202020204" pitchFamily="34" charset="0"/>
              </a:rPr>
              <a:t>公司的吸引力</a:t>
            </a:r>
          </a:p>
        </p:txBody>
      </p:sp>
      <p:sp>
        <p:nvSpPr>
          <p:cNvPr id="9" name="Rectangle 42"/>
          <p:cNvSpPr/>
          <p:nvPr/>
        </p:nvSpPr>
        <p:spPr>
          <a:xfrm rot="10800000" flipH="1" flipV="1">
            <a:off x="8890635" y="2443480"/>
            <a:ext cx="1527175" cy="488315"/>
          </a:xfrm>
          <a:prstGeom prst="rect">
            <a:avLst/>
          </a:prstGeom>
          <a:noFill/>
          <a:ln w="12700" cap="flat" cmpd="sng" algn="ctr">
            <a:noFill/>
            <a:prstDash val="solid"/>
          </a:ln>
          <a:effectLst/>
        </p:spPr>
        <p:txBody>
          <a:bodyPr lIns="91440" tIns="0" rIns="91440" bIns="0" rtlCol="0" anchor="t"/>
          <a:lstStyle/>
          <a:p>
            <a:pPr algn="just" fontAlgn="auto"/>
            <a:r>
              <a:rPr lang="en-US" altLang="zh-CN" sz="2400" b="1" dirty="0">
                <a:solidFill>
                  <a:schemeClr val="tx1">
                    <a:lumMod val="65000"/>
                    <a:lumOff val="35000"/>
                  </a:schemeClr>
                </a:solidFill>
                <a:latin typeface="KaiTi" panose="02010609060101010101" pitchFamily="49" charset="-122"/>
                <a:ea typeface="KaiTi" panose="02010609060101010101" pitchFamily="49" charset="-122"/>
                <a:cs typeface="Arial" panose="020B0604020202020204" pitchFamily="34" charset="0"/>
              </a:rPr>
              <a:t>招聘活动</a:t>
            </a:r>
          </a:p>
        </p:txBody>
      </p:sp>
      <p:sp>
        <p:nvSpPr>
          <p:cNvPr id="10" name="Rectangle 42"/>
          <p:cNvSpPr/>
          <p:nvPr/>
        </p:nvSpPr>
        <p:spPr>
          <a:xfrm rot="10800000" flipH="1" flipV="1">
            <a:off x="7711440" y="4653915"/>
            <a:ext cx="2706370" cy="488315"/>
          </a:xfrm>
          <a:prstGeom prst="rect">
            <a:avLst/>
          </a:prstGeom>
          <a:noFill/>
          <a:ln w="12700" cap="flat" cmpd="sng" algn="ctr">
            <a:noFill/>
            <a:prstDash val="solid"/>
          </a:ln>
          <a:effectLst/>
        </p:spPr>
        <p:txBody>
          <a:bodyPr lIns="91440" tIns="0" rIns="91440" bIns="0" rtlCol="0" anchor="t"/>
          <a:lstStyle/>
          <a:p>
            <a:pPr algn="just" fontAlgn="auto"/>
            <a:r>
              <a:rPr lang="en-US" altLang="zh-CN" sz="2400" b="1" dirty="0">
                <a:solidFill>
                  <a:schemeClr val="tx1">
                    <a:lumMod val="65000"/>
                    <a:lumOff val="35000"/>
                  </a:schemeClr>
                </a:solidFill>
                <a:latin typeface="KaiTi" panose="02010609060101010101" pitchFamily="49" charset="-122"/>
                <a:ea typeface="KaiTi" panose="02010609060101010101" pitchFamily="49" charset="-122"/>
                <a:cs typeface="Arial" panose="020B0604020202020204" pitchFamily="34" charset="0"/>
              </a:rPr>
              <a:t>工作的吸引力</a:t>
            </a:r>
          </a:p>
        </p:txBody>
      </p:sp>
    </p:spTree>
    <p:extLst>
      <p:ext uri="{BB962C8B-B14F-4D97-AF65-F5344CB8AC3E}">
        <p14:creationId xmlns:p14="http://schemas.microsoft.com/office/powerpoint/2010/main" val="7390396"/>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0">
        <p15:prstTrans prst="pageCurlDouble"/>
      </p:transition>
    </mc:Choice>
    <mc:Fallback xmlns="">
      <p:transition spd="slow"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46"/>
                                        </p:tgtEl>
                                        <p:attrNameLst>
                                          <p:attrName>style.visibility</p:attrName>
                                        </p:attrNameLst>
                                      </p:cBhvr>
                                      <p:to>
                                        <p:strVal val="visible"/>
                                      </p:to>
                                    </p:set>
                                    <p:animEffect transition="in" filter="wipe(left)">
                                      <p:cBhvr>
                                        <p:cTn id="7" dur="1000"/>
                                        <p:tgtEl>
                                          <p:spTgt spid="46"/>
                                        </p:tgtEl>
                                      </p:cBhvr>
                                    </p:animEffect>
                                  </p:childTnLst>
                                </p:cTn>
                              </p:par>
                            </p:childTnLst>
                          </p:cTn>
                        </p:par>
                        <p:par>
                          <p:cTn id="8" fill="hold">
                            <p:stCondLst>
                              <p:cond delay="1000"/>
                            </p:stCondLst>
                            <p:childTnLst>
                              <p:par>
                                <p:cTn id="9" presetID="10" presetClass="entr" presetSubtype="0"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par>
                                <p:cTn id="12" presetID="3" presetClass="entr" presetSubtype="10" fill="hold" grpId="0" nodeType="withEffect">
                                  <p:stCondLst>
                                    <p:cond delay="0"/>
                                  </p:stCondLst>
                                  <p:childTnLst>
                                    <p:set>
                                      <p:cBhvr>
                                        <p:cTn id="13" dur="1" fill="hold">
                                          <p:stCondLst>
                                            <p:cond delay="0"/>
                                          </p:stCondLst>
                                        </p:cTn>
                                        <p:tgtEl>
                                          <p:spTgt spid="76"/>
                                        </p:tgtEl>
                                        <p:attrNameLst>
                                          <p:attrName>style.visibility</p:attrName>
                                        </p:attrNameLst>
                                      </p:cBhvr>
                                      <p:to>
                                        <p:strVal val="visible"/>
                                      </p:to>
                                    </p:set>
                                    <p:animEffect transition="in" filter="blinds(horizontal)">
                                      <p:cBhvr>
                                        <p:cTn id="14" dur="500"/>
                                        <p:tgtEl>
                                          <p:spTgt spid="76"/>
                                        </p:tgtEl>
                                      </p:cBhvr>
                                    </p:animEffect>
                                  </p:childTnLst>
                                </p:cTn>
                              </p:par>
                              <p:par>
                                <p:cTn id="15" presetID="10" presetClass="entr" presetSubtype="0" fill="hold" nodeType="withEffect">
                                  <p:stCondLst>
                                    <p:cond delay="250"/>
                                  </p:stCondLst>
                                  <p:childTnLst>
                                    <p:set>
                                      <p:cBhvr>
                                        <p:cTn id="16" dur="1" fill="hold">
                                          <p:stCondLst>
                                            <p:cond delay="0"/>
                                          </p:stCondLst>
                                        </p:cTn>
                                        <p:tgtEl>
                                          <p:spTgt spid="4"/>
                                        </p:tgtEl>
                                        <p:attrNameLst>
                                          <p:attrName>style.visibility</p:attrName>
                                        </p:attrNameLst>
                                      </p:cBhvr>
                                      <p:to>
                                        <p:strVal val="visible"/>
                                      </p:to>
                                    </p:set>
                                    <p:animEffect transition="in" filter="fade">
                                      <p:cBhvr>
                                        <p:cTn id="17" dur="500"/>
                                        <p:tgtEl>
                                          <p:spTgt spid="4"/>
                                        </p:tgtEl>
                                      </p:cBhvr>
                                    </p:animEffect>
                                  </p:childTnLst>
                                </p:cTn>
                              </p:par>
                              <p:par>
                                <p:cTn id="18" presetID="3" presetClass="entr" presetSubtype="10" fill="hold" grpId="0" nodeType="withEffect">
                                  <p:stCondLst>
                                    <p:cond delay="0"/>
                                  </p:stCondLst>
                                  <p:childTnLst>
                                    <p:set>
                                      <p:cBhvr>
                                        <p:cTn id="19" dur="1" fill="hold">
                                          <p:stCondLst>
                                            <p:cond delay="0"/>
                                          </p:stCondLst>
                                        </p:cTn>
                                        <p:tgtEl>
                                          <p:spTgt spid="2"/>
                                        </p:tgtEl>
                                        <p:attrNameLst>
                                          <p:attrName>style.visibility</p:attrName>
                                        </p:attrNameLst>
                                      </p:cBhvr>
                                      <p:to>
                                        <p:strVal val="visible"/>
                                      </p:to>
                                    </p:set>
                                    <p:animEffect transition="in" filter="blinds(horizontal)">
                                      <p:cBhvr>
                                        <p:cTn id="20" dur="500"/>
                                        <p:tgtEl>
                                          <p:spTgt spid="2"/>
                                        </p:tgtEl>
                                      </p:cBhvr>
                                    </p:animEffect>
                                  </p:childTnLst>
                                </p:cTn>
                              </p:par>
                              <p:par>
                                <p:cTn id="21" presetID="10" presetClass="entr" presetSubtype="0" fill="hold" nodeType="withEffect">
                                  <p:stCondLst>
                                    <p:cond delay="500"/>
                                  </p:stCondLst>
                                  <p:childTnLst>
                                    <p:set>
                                      <p:cBhvr>
                                        <p:cTn id="22" dur="1" fill="hold">
                                          <p:stCondLst>
                                            <p:cond delay="0"/>
                                          </p:stCondLst>
                                        </p:cTn>
                                        <p:tgtEl>
                                          <p:spTgt spid="5"/>
                                        </p:tgtEl>
                                        <p:attrNameLst>
                                          <p:attrName>style.visibility</p:attrName>
                                        </p:attrNameLst>
                                      </p:cBhvr>
                                      <p:to>
                                        <p:strVal val="visible"/>
                                      </p:to>
                                    </p:set>
                                    <p:animEffect transition="in" filter="fade">
                                      <p:cBhvr>
                                        <p:cTn id="23" dur="500"/>
                                        <p:tgtEl>
                                          <p:spTgt spid="5"/>
                                        </p:tgtEl>
                                      </p:cBhvr>
                                    </p:animEffect>
                                  </p:childTnLst>
                                </p:cTn>
                              </p:par>
                              <p:par>
                                <p:cTn id="24" presetID="3" presetClass="entr" presetSubtype="10" fill="hold" grpId="0" nodeType="withEffect">
                                  <p:stCondLst>
                                    <p:cond delay="0"/>
                                  </p:stCondLst>
                                  <p:childTnLst>
                                    <p:set>
                                      <p:cBhvr>
                                        <p:cTn id="25" dur="1" fill="hold">
                                          <p:stCondLst>
                                            <p:cond delay="0"/>
                                          </p:stCondLst>
                                        </p:cTn>
                                        <p:tgtEl>
                                          <p:spTgt spid="10"/>
                                        </p:tgtEl>
                                        <p:attrNameLst>
                                          <p:attrName>style.visibility</p:attrName>
                                        </p:attrNameLst>
                                      </p:cBhvr>
                                      <p:to>
                                        <p:strVal val="visible"/>
                                      </p:to>
                                    </p:set>
                                    <p:animEffect transition="in" filter="blinds(horizontal)">
                                      <p:cBhvr>
                                        <p:cTn id="26" dur="500"/>
                                        <p:tgtEl>
                                          <p:spTgt spid="10"/>
                                        </p:tgtEl>
                                      </p:cBhvr>
                                    </p:animEffect>
                                  </p:childTnLst>
                                </p:cTn>
                              </p:par>
                              <p:par>
                                <p:cTn id="27" presetID="10" presetClass="entr" presetSubtype="0" fill="hold" nodeType="withEffect">
                                  <p:stCondLst>
                                    <p:cond delay="750"/>
                                  </p:stCondLst>
                                  <p:childTnLst>
                                    <p:set>
                                      <p:cBhvr>
                                        <p:cTn id="28" dur="1" fill="hold">
                                          <p:stCondLst>
                                            <p:cond delay="0"/>
                                          </p:stCondLst>
                                        </p:cTn>
                                        <p:tgtEl>
                                          <p:spTgt spid="6"/>
                                        </p:tgtEl>
                                        <p:attrNameLst>
                                          <p:attrName>style.visibility</p:attrName>
                                        </p:attrNameLst>
                                      </p:cBhvr>
                                      <p:to>
                                        <p:strVal val="visible"/>
                                      </p:to>
                                    </p:set>
                                    <p:animEffect transition="in" filter="fade">
                                      <p:cBhvr>
                                        <p:cTn id="29" dur="500"/>
                                        <p:tgtEl>
                                          <p:spTgt spid="6"/>
                                        </p:tgtEl>
                                      </p:cBhvr>
                                    </p:animEffect>
                                  </p:childTnLst>
                                </p:cTn>
                              </p:par>
                              <p:par>
                                <p:cTn id="30" presetID="3" presetClass="entr" presetSubtype="10" fill="hold" grpId="0" nodeType="withEffect">
                                  <p:stCondLst>
                                    <p:cond delay="0"/>
                                  </p:stCondLst>
                                  <p:childTnLst>
                                    <p:set>
                                      <p:cBhvr>
                                        <p:cTn id="31" dur="1" fill="hold">
                                          <p:stCondLst>
                                            <p:cond delay="0"/>
                                          </p:stCondLst>
                                        </p:cTn>
                                        <p:tgtEl>
                                          <p:spTgt spid="9"/>
                                        </p:tgtEl>
                                        <p:attrNameLst>
                                          <p:attrName>style.visibility</p:attrName>
                                        </p:attrNameLst>
                                      </p:cBhvr>
                                      <p:to>
                                        <p:strVal val="visible"/>
                                      </p:to>
                                    </p:set>
                                    <p:animEffect transition="in" filter="blinds(horizontal)">
                                      <p:cBhvr>
                                        <p:cTn id="32"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 grpId="0" bldLvl="0" animBg="1"/>
      <p:bldP spid="76" grpId="0" animBg="1"/>
      <p:bldP spid="2" grpId="0" animBg="1"/>
      <p:bldP spid="9" grpId="0" animBg="1"/>
      <p:bldP spid="10" grpId="0" animBg="1"/>
    </p:bld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 name="椭圆 31"/>
          <p:cNvSpPr/>
          <p:nvPr/>
        </p:nvSpPr>
        <p:spPr>
          <a:xfrm>
            <a:off x="4977765" y="4119245"/>
            <a:ext cx="2247265" cy="2247265"/>
          </a:xfrm>
          <a:prstGeom prst="ellipse">
            <a:avLst/>
          </a:prstGeom>
          <a:solidFill>
            <a:srgbClr val="365B7C"/>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 name="矩形 24"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549157" y="-975631"/>
            <a:ext cx="583096" cy="838080"/>
          </a:xfrm>
          <a:prstGeom prst="rect">
            <a:avLst/>
          </a:prstGeom>
          <a:solidFill>
            <a:srgbClr val="365B7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 name="矩形 25"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1132253" y="-975631"/>
            <a:ext cx="583096" cy="838080"/>
          </a:xfrm>
          <a:prstGeom prst="rect">
            <a:avLst/>
          </a:prstGeom>
          <a:solidFill>
            <a:srgbClr val="96648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 name="矩形 26"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1715349" y="-975631"/>
            <a:ext cx="583096" cy="838080"/>
          </a:xfrm>
          <a:prstGeom prst="rect">
            <a:avLst/>
          </a:prstGeom>
          <a:solidFill>
            <a:srgbClr val="D06F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 name="矩形 27"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2298446" y="-975631"/>
            <a:ext cx="583096" cy="838080"/>
          </a:xfrm>
          <a:prstGeom prst="rect">
            <a:avLst/>
          </a:prstGeom>
          <a:solidFill>
            <a:srgbClr val="F779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 name="矩形 28"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2881542" y="-975631"/>
            <a:ext cx="583096" cy="838080"/>
          </a:xfrm>
          <a:prstGeom prst="rect">
            <a:avLst/>
          </a:prstGeom>
          <a:solidFill>
            <a:srgbClr val="F8AD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4" name="组合 3"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GrpSpPr/>
          <p:nvPr/>
        </p:nvGrpSpPr>
        <p:grpSpPr>
          <a:xfrm>
            <a:off x="3335358" y="3884920"/>
            <a:ext cx="2765770" cy="1792588"/>
            <a:chOff x="3335358" y="3884920"/>
            <a:chExt cx="2765770" cy="1792588"/>
          </a:xfrm>
        </p:grpSpPr>
        <p:sp>
          <p:nvSpPr>
            <p:cNvPr id="30" name="任意多边形 29"/>
            <p:cNvSpPr>
              <a:spLocks noChangeAspect="1"/>
            </p:cNvSpPr>
            <p:nvPr/>
          </p:nvSpPr>
          <p:spPr>
            <a:xfrm rot="16200000" flipH="1">
              <a:off x="3821949" y="3398329"/>
              <a:ext cx="1792588" cy="2765770"/>
            </a:xfrm>
            <a:custGeom>
              <a:avLst/>
              <a:gdLst>
                <a:gd name="connsiteX0" fmla="*/ 752620 w 1505240"/>
                <a:gd name="connsiteY0" fmla="*/ 0 h 2322423"/>
                <a:gd name="connsiteX1" fmla="*/ 1505240 w 1505240"/>
                <a:gd name="connsiteY1" fmla="*/ 752620 h 2322423"/>
                <a:gd name="connsiteX2" fmla="*/ 1446095 w 1505240"/>
                <a:gd name="connsiteY2" fmla="*/ 1045574 h 2322423"/>
                <a:gd name="connsiteX3" fmla="*/ 1426537 w 1505240"/>
                <a:gd name="connsiteY3" fmla="*/ 1081607 h 2322423"/>
                <a:gd name="connsiteX4" fmla="*/ 1430918 w 1505240"/>
                <a:gd name="connsiteY4" fmla="*/ 1081607 h 2322423"/>
                <a:gd name="connsiteX5" fmla="*/ 1390137 w 1505240"/>
                <a:gd name="connsiteY5" fmla="*/ 1177352 h 2322423"/>
                <a:gd name="connsiteX6" fmla="*/ 752620 w 1505240"/>
                <a:gd name="connsiteY6" fmla="*/ 2322423 h 2322423"/>
                <a:gd name="connsiteX7" fmla="*/ 115103 w 1505240"/>
                <a:gd name="connsiteY7" fmla="*/ 1177352 h 2322423"/>
                <a:gd name="connsiteX8" fmla="*/ 74322 w 1505240"/>
                <a:gd name="connsiteY8" fmla="*/ 1081607 h 2322423"/>
                <a:gd name="connsiteX9" fmla="*/ 78703 w 1505240"/>
                <a:gd name="connsiteY9" fmla="*/ 1081607 h 2322423"/>
                <a:gd name="connsiteX10" fmla="*/ 59145 w 1505240"/>
                <a:gd name="connsiteY10" fmla="*/ 1045574 h 2322423"/>
                <a:gd name="connsiteX11" fmla="*/ 0 w 1505240"/>
                <a:gd name="connsiteY11" fmla="*/ 752620 h 2322423"/>
                <a:gd name="connsiteX12" fmla="*/ 752620 w 1505240"/>
                <a:gd name="connsiteY12" fmla="*/ 0 h 2322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05240" h="2322423">
                  <a:moveTo>
                    <a:pt x="752620" y="0"/>
                  </a:moveTo>
                  <a:cubicBezTo>
                    <a:pt x="1168281" y="0"/>
                    <a:pt x="1505240" y="336959"/>
                    <a:pt x="1505240" y="752620"/>
                  </a:cubicBezTo>
                  <a:cubicBezTo>
                    <a:pt x="1505240" y="856535"/>
                    <a:pt x="1484180" y="955532"/>
                    <a:pt x="1446095" y="1045574"/>
                  </a:cubicBezTo>
                  <a:lnTo>
                    <a:pt x="1426537" y="1081607"/>
                  </a:lnTo>
                  <a:lnTo>
                    <a:pt x="1430918" y="1081607"/>
                  </a:lnTo>
                  <a:lnTo>
                    <a:pt x="1390137" y="1177352"/>
                  </a:lnTo>
                  <a:cubicBezTo>
                    <a:pt x="1254093" y="1482617"/>
                    <a:pt x="1075327" y="1830597"/>
                    <a:pt x="752620" y="2322423"/>
                  </a:cubicBezTo>
                  <a:cubicBezTo>
                    <a:pt x="429913" y="1830597"/>
                    <a:pt x="251148" y="1482617"/>
                    <a:pt x="115103" y="1177352"/>
                  </a:cubicBezTo>
                  <a:lnTo>
                    <a:pt x="74322" y="1081607"/>
                  </a:lnTo>
                  <a:lnTo>
                    <a:pt x="78703" y="1081607"/>
                  </a:lnTo>
                  <a:lnTo>
                    <a:pt x="59145" y="1045574"/>
                  </a:lnTo>
                  <a:cubicBezTo>
                    <a:pt x="21060" y="955532"/>
                    <a:pt x="0" y="856535"/>
                    <a:pt x="0" y="752620"/>
                  </a:cubicBezTo>
                  <a:cubicBezTo>
                    <a:pt x="0" y="336959"/>
                    <a:pt x="336959" y="0"/>
                    <a:pt x="752620" y="0"/>
                  </a:cubicBezTo>
                  <a:close/>
                </a:path>
              </a:pathLst>
            </a:custGeom>
            <a:solidFill>
              <a:srgbClr val="D06F8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31" name="MH_Other_4" descr="e7d195523061f1c0deeec63e560781cfd59afb0ea006f2a87ABB68BF51EA6619813959095094C18C62A12F549504892A4AAA8C1554C6663626E05CA27F281A14E6983772AFC3FB97135759321DEA3D703E9D8D869A2273EEB2A0BB67749286FC6AC0CABC13E93DFA52684F44072F01AF674423D8E4F9F8BECABFE5771A30929D6D0D81E4AAAF4547CD35BA5A33B94A9D"/>
            <p:cNvSpPr>
              <a:spLocks noChangeAspect="1"/>
            </p:cNvSpPr>
            <p:nvPr>
              <p:custDataLst>
                <p:tags r:id="rId3"/>
              </p:custDataLst>
            </p:nvPr>
          </p:nvSpPr>
          <p:spPr>
            <a:xfrm rot="16200000" flipH="1">
              <a:off x="3679128" y="4213441"/>
              <a:ext cx="1105046" cy="1105046"/>
            </a:xfrm>
            <a:prstGeom prst="ellipse">
              <a:avLst/>
            </a:prstGeom>
            <a:gradFill flip="none" rotWithShape="1">
              <a:gsLst>
                <a:gs pos="100000">
                  <a:schemeClr val="bg1"/>
                </a:gs>
                <a:gs pos="0">
                  <a:srgbClr val="E0E0E0"/>
                </a:gs>
              </a:gsLst>
              <a:lin ang="8100000" scaled="0"/>
              <a:tileRect/>
            </a:gradFill>
            <a:ln w="9525">
              <a:gradFill>
                <a:gsLst>
                  <a:gs pos="100000">
                    <a:schemeClr val="bg1">
                      <a:lumMod val="85000"/>
                    </a:schemeClr>
                  </a:gs>
                  <a:gs pos="0">
                    <a:schemeClr val="bg1"/>
                  </a:gs>
                </a:gsLst>
                <a:lin ang="8100000" scaled="0"/>
              </a:gradFill>
            </a:ln>
            <a:effectLst>
              <a:outerShdw blurRad="279400" dist="1016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en-US" sz="2400">
                <a:solidFill>
                  <a:prstClr val="white"/>
                </a:solidFill>
                <a:sym typeface="+mn-lt"/>
              </a:endParaRPr>
            </a:p>
          </p:txBody>
        </p:sp>
        <p:sp>
          <p:nvSpPr>
            <p:cNvPr id="34" name="Freeform 26"/>
            <p:cNvSpPr>
              <a:spLocks noEditPoints="1"/>
            </p:cNvSpPr>
            <p:nvPr/>
          </p:nvSpPr>
          <p:spPr bwMode="auto">
            <a:xfrm>
              <a:off x="4031423" y="4569968"/>
              <a:ext cx="373097" cy="391989"/>
            </a:xfrm>
            <a:custGeom>
              <a:avLst/>
              <a:gdLst>
                <a:gd name="T0" fmla="*/ 139 w 577"/>
                <a:gd name="T1" fmla="*/ 87 h 609"/>
                <a:gd name="T2" fmla="*/ 27 w 577"/>
                <a:gd name="T3" fmla="*/ 87 h 609"/>
                <a:gd name="T4" fmla="*/ 27 w 577"/>
                <a:gd name="T5" fmla="*/ 48 h 609"/>
                <a:gd name="T6" fmla="*/ 139 w 577"/>
                <a:gd name="T7" fmla="*/ 48 h 609"/>
                <a:gd name="T8" fmla="*/ 139 w 577"/>
                <a:gd name="T9" fmla="*/ 87 h 609"/>
                <a:gd name="T10" fmla="*/ 139 w 577"/>
                <a:gd name="T11" fmla="*/ 179 h 609"/>
                <a:gd name="T12" fmla="*/ 27 w 577"/>
                <a:gd name="T13" fmla="*/ 179 h 609"/>
                <a:gd name="T14" fmla="*/ 27 w 577"/>
                <a:gd name="T15" fmla="*/ 140 h 609"/>
                <a:gd name="T16" fmla="*/ 139 w 577"/>
                <a:gd name="T17" fmla="*/ 140 h 609"/>
                <a:gd name="T18" fmla="*/ 139 w 577"/>
                <a:gd name="T19" fmla="*/ 179 h 609"/>
                <a:gd name="T20" fmla="*/ 139 w 577"/>
                <a:gd name="T21" fmla="*/ 271 h 609"/>
                <a:gd name="T22" fmla="*/ 27 w 577"/>
                <a:gd name="T23" fmla="*/ 271 h 609"/>
                <a:gd name="T24" fmla="*/ 27 w 577"/>
                <a:gd name="T25" fmla="*/ 232 h 609"/>
                <a:gd name="T26" fmla="*/ 139 w 577"/>
                <a:gd name="T27" fmla="*/ 232 h 609"/>
                <a:gd name="T28" fmla="*/ 139 w 577"/>
                <a:gd name="T29" fmla="*/ 271 h 609"/>
                <a:gd name="T30" fmla="*/ 0 w 577"/>
                <a:gd name="T31" fmla="*/ 609 h 609"/>
                <a:gd name="T32" fmla="*/ 166 w 577"/>
                <a:gd name="T33" fmla="*/ 609 h 609"/>
                <a:gd name="T34" fmla="*/ 166 w 577"/>
                <a:gd name="T35" fmla="*/ 0 h 609"/>
                <a:gd name="T36" fmla="*/ 0 w 577"/>
                <a:gd name="T37" fmla="*/ 0 h 609"/>
                <a:gd name="T38" fmla="*/ 0 w 577"/>
                <a:gd name="T39" fmla="*/ 609 h 609"/>
                <a:gd name="T40" fmla="*/ 344 w 577"/>
                <a:gd name="T41" fmla="*/ 87 h 609"/>
                <a:gd name="T42" fmla="*/ 232 w 577"/>
                <a:gd name="T43" fmla="*/ 87 h 609"/>
                <a:gd name="T44" fmla="*/ 232 w 577"/>
                <a:gd name="T45" fmla="*/ 48 h 609"/>
                <a:gd name="T46" fmla="*/ 344 w 577"/>
                <a:gd name="T47" fmla="*/ 48 h 609"/>
                <a:gd name="T48" fmla="*/ 344 w 577"/>
                <a:gd name="T49" fmla="*/ 87 h 609"/>
                <a:gd name="T50" fmla="*/ 344 w 577"/>
                <a:gd name="T51" fmla="*/ 179 h 609"/>
                <a:gd name="T52" fmla="*/ 232 w 577"/>
                <a:gd name="T53" fmla="*/ 179 h 609"/>
                <a:gd name="T54" fmla="*/ 232 w 577"/>
                <a:gd name="T55" fmla="*/ 140 h 609"/>
                <a:gd name="T56" fmla="*/ 344 w 577"/>
                <a:gd name="T57" fmla="*/ 140 h 609"/>
                <a:gd name="T58" fmla="*/ 344 w 577"/>
                <a:gd name="T59" fmla="*/ 179 h 609"/>
                <a:gd name="T60" fmla="*/ 344 w 577"/>
                <a:gd name="T61" fmla="*/ 271 h 609"/>
                <a:gd name="T62" fmla="*/ 232 w 577"/>
                <a:gd name="T63" fmla="*/ 271 h 609"/>
                <a:gd name="T64" fmla="*/ 232 w 577"/>
                <a:gd name="T65" fmla="*/ 232 h 609"/>
                <a:gd name="T66" fmla="*/ 344 w 577"/>
                <a:gd name="T67" fmla="*/ 232 h 609"/>
                <a:gd name="T68" fmla="*/ 344 w 577"/>
                <a:gd name="T69" fmla="*/ 271 h 609"/>
                <a:gd name="T70" fmla="*/ 205 w 577"/>
                <a:gd name="T71" fmla="*/ 609 h 609"/>
                <a:gd name="T72" fmla="*/ 371 w 577"/>
                <a:gd name="T73" fmla="*/ 609 h 609"/>
                <a:gd name="T74" fmla="*/ 371 w 577"/>
                <a:gd name="T75" fmla="*/ 0 h 609"/>
                <a:gd name="T76" fmla="*/ 205 w 577"/>
                <a:gd name="T77" fmla="*/ 0 h 609"/>
                <a:gd name="T78" fmla="*/ 205 w 577"/>
                <a:gd name="T79" fmla="*/ 609 h 609"/>
                <a:gd name="T80" fmla="*/ 549 w 577"/>
                <a:gd name="T81" fmla="*/ 87 h 609"/>
                <a:gd name="T82" fmla="*/ 437 w 577"/>
                <a:gd name="T83" fmla="*/ 87 h 609"/>
                <a:gd name="T84" fmla="*/ 437 w 577"/>
                <a:gd name="T85" fmla="*/ 48 h 609"/>
                <a:gd name="T86" fmla="*/ 549 w 577"/>
                <a:gd name="T87" fmla="*/ 48 h 609"/>
                <a:gd name="T88" fmla="*/ 549 w 577"/>
                <a:gd name="T89" fmla="*/ 87 h 609"/>
                <a:gd name="T90" fmla="*/ 549 w 577"/>
                <a:gd name="T91" fmla="*/ 179 h 609"/>
                <a:gd name="T92" fmla="*/ 437 w 577"/>
                <a:gd name="T93" fmla="*/ 179 h 609"/>
                <a:gd name="T94" fmla="*/ 437 w 577"/>
                <a:gd name="T95" fmla="*/ 140 h 609"/>
                <a:gd name="T96" fmla="*/ 549 w 577"/>
                <a:gd name="T97" fmla="*/ 140 h 609"/>
                <a:gd name="T98" fmla="*/ 549 w 577"/>
                <a:gd name="T99" fmla="*/ 179 h 609"/>
                <a:gd name="T100" fmla="*/ 549 w 577"/>
                <a:gd name="T101" fmla="*/ 271 h 609"/>
                <a:gd name="T102" fmla="*/ 437 w 577"/>
                <a:gd name="T103" fmla="*/ 271 h 609"/>
                <a:gd name="T104" fmla="*/ 437 w 577"/>
                <a:gd name="T105" fmla="*/ 232 h 609"/>
                <a:gd name="T106" fmla="*/ 549 w 577"/>
                <a:gd name="T107" fmla="*/ 232 h 609"/>
                <a:gd name="T108" fmla="*/ 549 w 577"/>
                <a:gd name="T109" fmla="*/ 271 h 609"/>
                <a:gd name="T110" fmla="*/ 410 w 577"/>
                <a:gd name="T111" fmla="*/ 609 h 609"/>
                <a:gd name="T112" fmla="*/ 577 w 577"/>
                <a:gd name="T113" fmla="*/ 609 h 609"/>
                <a:gd name="T114" fmla="*/ 577 w 577"/>
                <a:gd name="T115" fmla="*/ 0 h 609"/>
                <a:gd name="T116" fmla="*/ 410 w 577"/>
                <a:gd name="T117" fmla="*/ 0 h 609"/>
                <a:gd name="T118" fmla="*/ 410 w 577"/>
                <a:gd name="T119" fmla="*/ 609 h 6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77" h="609">
                  <a:moveTo>
                    <a:pt x="139" y="87"/>
                  </a:moveTo>
                  <a:lnTo>
                    <a:pt x="27" y="87"/>
                  </a:lnTo>
                  <a:lnTo>
                    <a:pt x="27" y="48"/>
                  </a:lnTo>
                  <a:lnTo>
                    <a:pt x="139" y="48"/>
                  </a:lnTo>
                  <a:lnTo>
                    <a:pt x="139" y="87"/>
                  </a:lnTo>
                  <a:close/>
                  <a:moveTo>
                    <a:pt x="139" y="179"/>
                  </a:moveTo>
                  <a:lnTo>
                    <a:pt x="27" y="179"/>
                  </a:lnTo>
                  <a:lnTo>
                    <a:pt x="27" y="140"/>
                  </a:lnTo>
                  <a:lnTo>
                    <a:pt x="139" y="140"/>
                  </a:lnTo>
                  <a:lnTo>
                    <a:pt x="139" y="179"/>
                  </a:lnTo>
                  <a:close/>
                  <a:moveTo>
                    <a:pt x="139" y="271"/>
                  </a:moveTo>
                  <a:lnTo>
                    <a:pt x="27" y="271"/>
                  </a:lnTo>
                  <a:lnTo>
                    <a:pt x="27" y="232"/>
                  </a:lnTo>
                  <a:lnTo>
                    <a:pt x="139" y="232"/>
                  </a:lnTo>
                  <a:lnTo>
                    <a:pt x="139" y="271"/>
                  </a:lnTo>
                  <a:close/>
                  <a:moveTo>
                    <a:pt x="0" y="609"/>
                  </a:moveTo>
                  <a:lnTo>
                    <a:pt x="166" y="609"/>
                  </a:lnTo>
                  <a:lnTo>
                    <a:pt x="166" y="0"/>
                  </a:lnTo>
                  <a:lnTo>
                    <a:pt x="0" y="0"/>
                  </a:lnTo>
                  <a:lnTo>
                    <a:pt x="0" y="609"/>
                  </a:lnTo>
                  <a:close/>
                  <a:moveTo>
                    <a:pt x="344" y="87"/>
                  </a:moveTo>
                  <a:lnTo>
                    <a:pt x="232" y="87"/>
                  </a:lnTo>
                  <a:lnTo>
                    <a:pt x="232" y="48"/>
                  </a:lnTo>
                  <a:lnTo>
                    <a:pt x="344" y="48"/>
                  </a:lnTo>
                  <a:lnTo>
                    <a:pt x="344" y="87"/>
                  </a:lnTo>
                  <a:close/>
                  <a:moveTo>
                    <a:pt x="344" y="179"/>
                  </a:moveTo>
                  <a:lnTo>
                    <a:pt x="232" y="179"/>
                  </a:lnTo>
                  <a:lnTo>
                    <a:pt x="232" y="140"/>
                  </a:lnTo>
                  <a:lnTo>
                    <a:pt x="344" y="140"/>
                  </a:lnTo>
                  <a:lnTo>
                    <a:pt x="344" y="179"/>
                  </a:lnTo>
                  <a:close/>
                  <a:moveTo>
                    <a:pt x="344" y="271"/>
                  </a:moveTo>
                  <a:lnTo>
                    <a:pt x="232" y="271"/>
                  </a:lnTo>
                  <a:lnTo>
                    <a:pt x="232" y="232"/>
                  </a:lnTo>
                  <a:lnTo>
                    <a:pt x="344" y="232"/>
                  </a:lnTo>
                  <a:lnTo>
                    <a:pt x="344" y="271"/>
                  </a:lnTo>
                  <a:close/>
                  <a:moveTo>
                    <a:pt x="205" y="609"/>
                  </a:moveTo>
                  <a:lnTo>
                    <a:pt x="371" y="609"/>
                  </a:lnTo>
                  <a:lnTo>
                    <a:pt x="371" y="0"/>
                  </a:lnTo>
                  <a:lnTo>
                    <a:pt x="205" y="0"/>
                  </a:lnTo>
                  <a:lnTo>
                    <a:pt x="205" y="609"/>
                  </a:lnTo>
                  <a:close/>
                  <a:moveTo>
                    <a:pt x="549" y="87"/>
                  </a:moveTo>
                  <a:lnTo>
                    <a:pt x="437" y="87"/>
                  </a:lnTo>
                  <a:lnTo>
                    <a:pt x="437" y="48"/>
                  </a:lnTo>
                  <a:lnTo>
                    <a:pt x="549" y="48"/>
                  </a:lnTo>
                  <a:lnTo>
                    <a:pt x="549" y="87"/>
                  </a:lnTo>
                  <a:close/>
                  <a:moveTo>
                    <a:pt x="549" y="179"/>
                  </a:moveTo>
                  <a:lnTo>
                    <a:pt x="437" y="179"/>
                  </a:lnTo>
                  <a:lnTo>
                    <a:pt x="437" y="140"/>
                  </a:lnTo>
                  <a:lnTo>
                    <a:pt x="549" y="140"/>
                  </a:lnTo>
                  <a:lnTo>
                    <a:pt x="549" y="179"/>
                  </a:lnTo>
                  <a:close/>
                  <a:moveTo>
                    <a:pt x="549" y="271"/>
                  </a:moveTo>
                  <a:lnTo>
                    <a:pt x="437" y="271"/>
                  </a:lnTo>
                  <a:lnTo>
                    <a:pt x="437" y="232"/>
                  </a:lnTo>
                  <a:lnTo>
                    <a:pt x="549" y="232"/>
                  </a:lnTo>
                  <a:lnTo>
                    <a:pt x="549" y="271"/>
                  </a:lnTo>
                  <a:close/>
                  <a:moveTo>
                    <a:pt x="410" y="609"/>
                  </a:moveTo>
                  <a:lnTo>
                    <a:pt x="577" y="609"/>
                  </a:lnTo>
                  <a:lnTo>
                    <a:pt x="577" y="0"/>
                  </a:lnTo>
                  <a:lnTo>
                    <a:pt x="410" y="0"/>
                  </a:lnTo>
                  <a:lnTo>
                    <a:pt x="410" y="609"/>
                  </a:lnTo>
                  <a:close/>
                </a:path>
              </a:pathLst>
            </a:custGeom>
            <a:solidFill>
              <a:srgbClr val="D06F83"/>
            </a:solidFill>
            <a:ln>
              <a:noFill/>
            </a:ln>
          </p:spPr>
          <p:txBody>
            <a:bodyPr vert="horz" wrap="square" lIns="91440" tIns="45720" rIns="91440" bIns="45720" numCol="1" anchor="t" anchorCtr="0" compatLnSpc="1"/>
            <a:lstStyle/>
            <a:p>
              <a:endParaRPr lang="zh-CN" altLang="en-US">
                <a:solidFill>
                  <a:schemeClr val="accent2"/>
                </a:solidFill>
              </a:endParaRPr>
            </a:p>
          </p:txBody>
        </p:sp>
        <p:sp>
          <p:nvSpPr>
            <p:cNvPr id="36" name="Rectangle 42"/>
            <p:cNvSpPr/>
            <p:nvPr/>
          </p:nvSpPr>
          <p:spPr>
            <a:xfrm>
              <a:off x="4904443" y="4565005"/>
              <a:ext cx="643890" cy="512445"/>
            </a:xfrm>
            <a:prstGeom prst="rect">
              <a:avLst/>
            </a:prstGeom>
            <a:noFill/>
            <a:ln w="12700" cap="flat" cmpd="sng" algn="ctr">
              <a:noFill/>
              <a:prstDash val="solid"/>
            </a:ln>
            <a:effectLst/>
          </p:spPr>
          <p:txBody>
            <a:bodyPr lIns="91440" tIns="0" rIns="91440" bIns="0" rtlCol="0" anchor="t"/>
            <a:lstStyle/>
            <a:p>
              <a:pPr algn="r"/>
              <a:r>
                <a:rPr lang="en-US" altLang="zh-CN" sz="2800" b="1" dirty="0">
                  <a:solidFill>
                    <a:schemeClr val="bg1"/>
                  </a:solidFill>
                  <a:latin typeface="Arial" panose="020B0604020202020204" pitchFamily="34" charset="0"/>
                  <a:cs typeface="Arial" panose="020B0604020202020204" pitchFamily="34" charset="0"/>
                  <a:sym typeface="+mn-ea"/>
                </a:rPr>
                <a:t>01</a:t>
              </a:r>
              <a:endParaRPr lang="zh-CN" altLang="en-US" sz="2000" b="1" dirty="0">
                <a:solidFill>
                  <a:schemeClr val="bg1"/>
                </a:solidFill>
                <a:latin typeface="Arial" panose="020B0604020202020204" pitchFamily="34" charset="0"/>
                <a:cs typeface="Arial" panose="020B0604020202020204" pitchFamily="34" charset="0"/>
              </a:endParaRPr>
            </a:p>
            <a:p>
              <a:pPr algn="r"/>
              <a:r>
                <a:rPr lang="en-US" altLang="zh-CN" sz="2000" dirty="0">
                  <a:solidFill>
                    <a:schemeClr val="bg1"/>
                  </a:solidFill>
                  <a:latin typeface="Arial" panose="020B0604020202020204" pitchFamily="34" charset="0"/>
                  <a:cs typeface="Arial" panose="020B0604020202020204" pitchFamily="34" charset="0"/>
                </a:rPr>
                <a:t>  </a:t>
              </a:r>
            </a:p>
            <a:p>
              <a:pPr algn="r"/>
              <a:r>
                <a:rPr lang="en-US" altLang="zh-CN" sz="2000" b="1" dirty="0">
                  <a:solidFill>
                    <a:schemeClr val="bg1"/>
                  </a:solidFill>
                  <a:latin typeface="Arial" panose="020B0604020202020204" pitchFamily="34" charset="0"/>
                  <a:cs typeface="Arial" panose="020B0604020202020204" pitchFamily="34" charset="0"/>
                </a:rPr>
                <a:t>   </a:t>
              </a:r>
              <a:endParaRPr lang="zh-CN" altLang="en-US" sz="2000" b="1" dirty="0">
                <a:solidFill>
                  <a:schemeClr val="bg1"/>
                </a:solidFill>
                <a:latin typeface="Arial" panose="020B0604020202020204" pitchFamily="34" charset="0"/>
                <a:cs typeface="Arial" panose="020B0604020202020204" pitchFamily="34" charset="0"/>
              </a:endParaRPr>
            </a:p>
          </p:txBody>
        </p:sp>
      </p:grpSp>
      <p:grpSp>
        <p:nvGrpSpPr>
          <p:cNvPr id="3" name="组合 2"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GrpSpPr/>
          <p:nvPr/>
        </p:nvGrpSpPr>
        <p:grpSpPr>
          <a:xfrm>
            <a:off x="6101128" y="3869035"/>
            <a:ext cx="2765770" cy="1792588"/>
            <a:chOff x="6101128" y="3869670"/>
            <a:chExt cx="2765770" cy="1792588"/>
          </a:xfrm>
        </p:grpSpPr>
        <p:sp>
          <p:nvSpPr>
            <p:cNvPr id="22" name="任意多边形 21"/>
            <p:cNvSpPr>
              <a:spLocks noChangeAspect="1"/>
            </p:cNvSpPr>
            <p:nvPr/>
          </p:nvSpPr>
          <p:spPr>
            <a:xfrm rot="5400000">
              <a:off x="6587719" y="3383079"/>
              <a:ext cx="1792588" cy="2765770"/>
            </a:xfrm>
            <a:custGeom>
              <a:avLst/>
              <a:gdLst>
                <a:gd name="connsiteX0" fmla="*/ 752620 w 1505240"/>
                <a:gd name="connsiteY0" fmla="*/ 0 h 2322423"/>
                <a:gd name="connsiteX1" fmla="*/ 1505240 w 1505240"/>
                <a:gd name="connsiteY1" fmla="*/ 752620 h 2322423"/>
                <a:gd name="connsiteX2" fmla="*/ 1446095 w 1505240"/>
                <a:gd name="connsiteY2" fmla="*/ 1045574 h 2322423"/>
                <a:gd name="connsiteX3" fmla="*/ 1426537 w 1505240"/>
                <a:gd name="connsiteY3" fmla="*/ 1081607 h 2322423"/>
                <a:gd name="connsiteX4" fmla="*/ 1430918 w 1505240"/>
                <a:gd name="connsiteY4" fmla="*/ 1081607 h 2322423"/>
                <a:gd name="connsiteX5" fmla="*/ 1390137 w 1505240"/>
                <a:gd name="connsiteY5" fmla="*/ 1177352 h 2322423"/>
                <a:gd name="connsiteX6" fmla="*/ 752620 w 1505240"/>
                <a:gd name="connsiteY6" fmla="*/ 2322423 h 2322423"/>
                <a:gd name="connsiteX7" fmla="*/ 115103 w 1505240"/>
                <a:gd name="connsiteY7" fmla="*/ 1177352 h 2322423"/>
                <a:gd name="connsiteX8" fmla="*/ 74322 w 1505240"/>
                <a:gd name="connsiteY8" fmla="*/ 1081607 h 2322423"/>
                <a:gd name="connsiteX9" fmla="*/ 78703 w 1505240"/>
                <a:gd name="connsiteY9" fmla="*/ 1081607 h 2322423"/>
                <a:gd name="connsiteX10" fmla="*/ 59145 w 1505240"/>
                <a:gd name="connsiteY10" fmla="*/ 1045574 h 2322423"/>
                <a:gd name="connsiteX11" fmla="*/ 0 w 1505240"/>
                <a:gd name="connsiteY11" fmla="*/ 752620 h 2322423"/>
                <a:gd name="connsiteX12" fmla="*/ 752620 w 1505240"/>
                <a:gd name="connsiteY12" fmla="*/ 0 h 2322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05240" h="2322423">
                  <a:moveTo>
                    <a:pt x="752620" y="0"/>
                  </a:moveTo>
                  <a:cubicBezTo>
                    <a:pt x="1168281" y="0"/>
                    <a:pt x="1505240" y="336959"/>
                    <a:pt x="1505240" y="752620"/>
                  </a:cubicBezTo>
                  <a:cubicBezTo>
                    <a:pt x="1505240" y="856535"/>
                    <a:pt x="1484180" y="955532"/>
                    <a:pt x="1446095" y="1045574"/>
                  </a:cubicBezTo>
                  <a:lnTo>
                    <a:pt x="1426537" y="1081607"/>
                  </a:lnTo>
                  <a:lnTo>
                    <a:pt x="1430918" y="1081607"/>
                  </a:lnTo>
                  <a:lnTo>
                    <a:pt x="1390137" y="1177352"/>
                  </a:lnTo>
                  <a:cubicBezTo>
                    <a:pt x="1254093" y="1482617"/>
                    <a:pt x="1075327" y="1830597"/>
                    <a:pt x="752620" y="2322423"/>
                  </a:cubicBezTo>
                  <a:cubicBezTo>
                    <a:pt x="429913" y="1830597"/>
                    <a:pt x="251148" y="1482617"/>
                    <a:pt x="115103" y="1177352"/>
                  </a:cubicBezTo>
                  <a:lnTo>
                    <a:pt x="74322" y="1081607"/>
                  </a:lnTo>
                  <a:lnTo>
                    <a:pt x="78703" y="1081607"/>
                  </a:lnTo>
                  <a:lnTo>
                    <a:pt x="59145" y="1045574"/>
                  </a:lnTo>
                  <a:cubicBezTo>
                    <a:pt x="21060" y="955532"/>
                    <a:pt x="0" y="856535"/>
                    <a:pt x="0" y="752620"/>
                  </a:cubicBezTo>
                  <a:cubicBezTo>
                    <a:pt x="0" y="336959"/>
                    <a:pt x="336959" y="0"/>
                    <a:pt x="752620" y="0"/>
                  </a:cubicBezTo>
                  <a:close/>
                </a:path>
              </a:pathLst>
            </a:custGeom>
            <a:solidFill>
              <a:srgbClr val="F8AD9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23" name="MH_Other_4" descr="e7d195523061f1c0deeec63e560781cfd59afb0ea006f2a87ABB68BF51EA6619813959095094C18C62A12F549504892A4AAA8C1554C6663626E05CA27F281A14E6983772AFC3FB97135759321DEA3D703E9D8D869A2273EEB2A0BB67749286FC6AC0CABC13E93DFA52684F44072F01AF674423D8E4F9F8BECABFE5771A30929D6D0D81E4AAAF4547CD35BA5A33B94A9D"/>
            <p:cNvSpPr>
              <a:spLocks noChangeAspect="1"/>
            </p:cNvSpPr>
            <p:nvPr>
              <p:custDataLst>
                <p:tags r:id="rId2"/>
              </p:custDataLst>
            </p:nvPr>
          </p:nvSpPr>
          <p:spPr>
            <a:xfrm rot="5400000">
              <a:off x="7418081" y="4213441"/>
              <a:ext cx="1105046" cy="1105046"/>
            </a:xfrm>
            <a:prstGeom prst="ellipse">
              <a:avLst/>
            </a:prstGeom>
            <a:gradFill flip="none" rotWithShape="1">
              <a:gsLst>
                <a:gs pos="100000">
                  <a:schemeClr val="bg1"/>
                </a:gs>
                <a:gs pos="0">
                  <a:srgbClr val="E0E0E0"/>
                </a:gs>
              </a:gsLst>
              <a:lin ang="8100000" scaled="0"/>
              <a:tileRect/>
            </a:gradFill>
            <a:ln w="9525">
              <a:gradFill>
                <a:gsLst>
                  <a:gs pos="100000">
                    <a:schemeClr val="bg1">
                      <a:lumMod val="85000"/>
                    </a:schemeClr>
                  </a:gs>
                  <a:gs pos="0">
                    <a:schemeClr val="bg1"/>
                  </a:gs>
                </a:gsLst>
                <a:lin ang="8100000" scaled="0"/>
              </a:gradFill>
            </a:ln>
            <a:effectLst>
              <a:outerShdw blurRad="279400" dist="1016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en-US" sz="2400">
                <a:solidFill>
                  <a:prstClr val="white"/>
                </a:solidFill>
                <a:sym typeface="+mn-lt"/>
              </a:endParaRPr>
            </a:p>
          </p:txBody>
        </p:sp>
        <p:sp>
          <p:nvSpPr>
            <p:cNvPr id="35" name="Freeform 16"/>
            <p:cNvSpPr>
              <a:spLocks noEditPoints="1"/>
            </p:cNvSpPr>
            <p:nvPr/>
          </p:nvSpPr>
          <p:spPr bwMode="auto">
            <a:xfrm>
              <a:off x="7736001" y="4564871"/>
              <a:ext cx="504322" cy="402181"/>
            </a:xfrm>
            <a:custGeom>
              <a:avLst/>
              <a:gdLst>
                <a:gd name="T0" fmla="*/ 1238 w 1238"/>
                <a:gd name="T1" fmla="*/ 579 h 986"/>
                <a:gd name="T2" fmla="*/ 424 w 1238"/>
                <a:gd name="T3" fmla="*/ 579 h 986"/>
                <a:gd name="T4" fmla="*/ 443 w 1238"/>
                <a:gd name="T5" fmla="*/ 209 h 986"/>
                <a:gd name="T6" fmla="*/ 357 w 1238"/>
                <a:gd name="T7" fmla="*/ 223 h 986"/>
                <a:gd name="T8" fmla="*/ 329 w 1238"/>
                <a:gd name="T9" fmla="*/ 254 h 986"/>
                <a:gd name="T10" fmla="*/ 441 w 1238"/>
                <a:gd name="T11" fmla="*/ 316 h 986"/>
                <a:gd name="T12" fmla="*/ 311 w 1238"/>
                <a:gd name="T13" fmla="*/ 0 h 986"/>
                <a:gd name="T14" fmla="*/ 311 w 1238"/>
                <a:gd name="T15" fmla="*/ 620 h 986"/>
                <a:gd name="T16" fmla="*/ 367 w 1238"/>
                <a:gd name="T17" fmla="*/ 550 h 986"/>
                <a:gd name="T18" fmla="*/ 329 w 1238"/>
                <a:gd name="T19" fmla="*/ 473 h 986"/>
                <a:gd name="T20" fmla="*/ 295 w 1238"/>
                <a:gd name="T21" fmla="*/ 516 h 986"/>
                <a:gd name="T22" fmla="*/ 168 w 1238"/>
                <a:gd name="T23" fmla="*/ 370 h 986"/>
                <a:gd name="T24" fmla="*/ 295 w 1238"/>
                <a:gd name="T25" fmla="*/ 410 h 986"/>
                <a:gd name="T26" fmla="*/ 229 w 1238"/>
                <a:gd name="T27" fmla="*/ 307 h 986"/>
                <a:gd name="T28" fmla="*/ 295 w 1238"/>
                <a:gd name="T29" fmla="*/ 127 h 986"/>
                <a:gd name="T30" fmla="*/ 329 w 1238"/>
                <a:gd name="T31" fmla="*/ 104 h 986"/>
                <a:gd name="T32" fmla="*/ 443 w 1238"/>
                <a:gd name="T33" fmla="*/ 209 h 986"/>
                <a:gd name="T34" fmla="*/ 295 w 1238"/>
                <a:gd name="T35" fmla="*/ 186 h 986"/>
                <a:gd name="T36" fmla="*/ 295 w 1238"/>
                <a:gd name="T37" fmla="*/ 245 h 986"/>
                <a:gd name="T38" fmla="*/ 329 w 1238"/>
                <a:gd name="T39" fmla="*/ 413 h 986"/>
                <a:gd name="T40" fmla="*/ 357 w 1238"/>
                <a:gd name="T41" fmla="*/ 398 h 986"/>
                <a:gd name="T42" fmla="*/ 359 w 1238"/>
                <a:gd name="T43" fmla="*/ 356 h 986"/>
                <a:gd name="T44" fmla="*/ 329 w 1238"/>
                <a:gd name="T45" fmla="*/ 413 h 986"/>
                <a:gd name="T46" fmla="*/ 854 w 1238"/>
                <a:gd name="T47" fmla="*/ 713 h 986"/>
                <a:gd name="T48" fmla="*/ 904 w 1238"/>
                <a:gd name="T49" fmla="*/ 665 h 986"/>
                <a:gd name="T50" fmla="*/ 854 w 1238"/>
                <a:gd name="T51" fmla="*/ 617 h 986"/>
                <a:gd name="T52" fmla="*/ 810 w 1238"/>
                <a:gd name="T53" fmla="*/ 416 h 986"/>
                <a:gd name="T54" fmla="*/ 784 w 1238"/>
                <a:gd name="T55" fmla="*/ 477 h 986"/>
                <a:gd name="T56" fmla="*/ 810 w 1238"/>
                <a:gd name="T57" fmla="*/ 416 h 986"/>
                <a:gd name="T58" fmla="*/ 1004 w 1238"/>
                <a:gd name="T59" fmla="*/ 447 h 986"/>
                <a:gd name="T60" fmla="*/ 854 w 1238"/>
                <a:gd name="T61" fmla="*/ 418 h 986"/>
                <a:gd name="T62" fmla="*/ 977 w 1238"/>
                <a:gd name="T63" fmla="*/ 557 h 986"/>
                <a:gd name="T64" fmla="*/ 854 w 1238"/>
                <a:gd name="T65" fmla="*/ 792 h 986"/>
                <a:gd name="T66" fmla="*/ 810 w 1238"/>
                <a:gd name="T67" fmla="*/ 849 h 986"/>
                <a:gd name="T68" fmla="*/ 643 w 1238"/>
                <a:gd name="T69" fmla="*/ 658 h 986"/>
                <a:gd name="T70" fmla="*/ 810 w 1238"/>
                <a:gd name="T71" fmla="*/ 710 h 986"/>
                <a:gd name="T72" fmla="*/ 724 w 1238"/>
                <a:gd name="T73" fmla="*/ 575 h 986"/>
                <a:gd name="T74" fmla="*/ 810 w 1238"/>
                <a:gd name="T75" fmla="*/ 339 h 986"/>
                <a:gd name="T76" fmla="*/ 854 w 1238"/>
                <a:gd name="T77" fmla="*/ 309 h 986"/>
                <a:gd name="T78" fmla="*/ 1004 w 1238"/>
                <a:gd name="T79" fmla="*/ 447 h 9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38" h="986">
                  <a:moveTo>
                    <a:pt x="831" y="172"/>
                  </a:moveTo>
                  <a:cubicBezTo>
                    <a:pt x="1055" y="172"/>
                    <a:pt x="1238" y="354"/>
                    <a:pt x="1238" y="579"/>
                  </a:cubicBezTo>
                  <a:cubicBezTo>
                    <a:pt x="1238" y="804"/>
                    <a:pt x="1055" y="986"/>
                    <a:pt x="831" y="986"/>
                  </a:cubicBezTo>
                  <a:cubicBezTo>
                    <a:pt x="606" y="986"/>
                    <a:pt x="424" y="804"/>
                    <a:pt x="424" y="579"/>
                  </a:cubicBezTo>
                  <a:cubicBezTo>
                    <a:pt x="424" y="354"/>
                    <a:pt x="606" y="172"/>
                    <a:pt x="831" y="172"/>
                  </a:cubicBezTo>
                  <a:close/>
                  <a:moveTo>
                    <a:pt x="443" y="209"/>
                  </a:moveTo>
                  <a:lnTo>
                    <a:pt x="443" y="209"/>
                  </a:lnTo>
                  <a:lnTo>
                    <a:pt x="357" y="223"/>
                  </a:lnTo>
                  <a:cubicBezTo>
                    <a:pt x="350" y="204"/>
                    <a:pt x="346" y="197"/>
                    <a:pt x="329" y="187"/>
                  </a:cubicBezTo>
                  <a:lnTo>
                    <a:pt x="329" y="254"/>
                  </a:lnTo>
                  <a:cubicBezTo>
                    <a:pt x="375" y="266"/>
                    <a:pt x="406" y="279"/>
                    <a:pt x="422" y="293"/>
                  </a:cubicBezTo>
                  <a:cubicBezTo>
                    <a:pt x="430" y="300"/>
                    <a:pt x="436" y="308"/>
                    <a:pt x="441" y="316"/>
                  </a:cubicBezTo>
                  <a:cubicBezTo>
                    <a:pt x="480" y="260"/>
                    <a:pt x="533" y="215"/>
                    <a:pt x="594" y="185"/>
                  </a:cubicBezTo>
                  <a:cubicBezTo>
                    <a:pt x="546" y="76"/>
                    <a:pt x="437" y="0"/>
                    <a:pt x="311" y="0"/>
                  </a:cubicBezTo>
                  <a:cubicBezTo>
                    <a:pt x="139" y="0"/>
                    <a:pt x="0" y="139"/>
                    <a:pt x="0" y="310"/>
                  </a:cubicBezTo>
                  <a:cubicBezTo>
                    <a:pt x="0" y="481"/>
                    <a:pt x="139" y="620"/>
                    <a:pt x="311" y="620"/>
                  </a:cubicBezTo>
                  <a:cubicBezTo>
                    <a:pt x="331" y="620"/>
                    <a:pt x="352" y="618"/>
                    <a:pt x="372" y="614"/>
                  </a:cubicBezTo>
                  <a:cubicBezTo>
                    <a:pt x="368" y="593"/>
                    <a:pt x="367" y="572"/>
                    <a:pt x="367" y="550"/>
                  </a:cubicBezTo>
                  <a:cubicBezTo>
                    <a:pt x="367" y="521"/>
                    <a:pt x="370" y="493"/>
                    <a:pt x="376" y="465"/>
                  </a:cubicBezTo>
                  <a:cubicBezTo>
                    <a:pt x="361" y="470"/>
                    <a:pt x="345" y="472"/>
                    <a:pt x="329" y="473"/>
                  </a:cubicBezTo>
                  <a:lnTo>
                    <a:pt x="329" y="516"/>
                  </a:lnTo>
                  <a:lnTo>
                    <a:pt x="295" y="516"/>
                  </a:lnTo>
                  <a:lnTo>
                    <a:pt x="295" y="473"/>
                  </a:lnTo>
                  <a:cubicBezTo>
                    <a:pt x="226" y="467"/>
                    <a:pt x="180" y="440"/>
                    <a:pt x="168" y="370"/>
                  </a:cubicBezTo>
                  <a:lnTo>
                    <a:pt x="261" y="359"/>
                  </a:lnTo>
                  <a:cubicBezTo>
                    <a:pt x="265" y="385"/>
                    <a:pt x="271" y="398"/>
                    <a:pt x="295" y="410"/>
                  </a:cubicBezTo>
                  <a:lnTo>
                    <a:pt x="295" y="329"/>
                  </a:lnTo>
                  <a:cubicBezTo>
                    <a:pt x="264" y="320"/>
                    <a:pt x="242" y="313"/>
                    <a:pt x="229" y="307"/>
                  </a:cubicBezTo>
                  <a:cubicBezTo>
                    <a:pt x="173" y="279"/>
                    <a:pt x="166" y="200"/>
                    <a:pt x="210" y="157"/>
                  </a:cubicBezTo>
                  <a:cubicBezTo>
                    <a:pt x="229" y="139"/>
                    <a:pt x="257" y="129"/>
                    <a:pt x="295" y="127"/>
                  </a:cubicBezTo>
                  <a:lnTo>
                    <a:pt x="295" y="104"/>
                  </a:lnTo>
                  <a:lnTo>
                    <a:pt x="329" y="104"/>
                  </a:lnTo>
                  <a:lnTo>
                    <a:pt x="329" y="127"/>
                  </a:lnTo>
                  <a:cubicBezTo>
                    <a:pt x="384" y="130"/>
                    <a:pt x="430" y="151"/>
                    <a:pt x="443" y="209"/>
                  </a:cubicBezTo>
                  <a:close/>
                  <a:moveTo>
                    <a:pt x="295" y="186"/>
                  </a:moveTo>
                  <a:lnTo>
                    <a:pt x="295" y="186"/>
                  </a:lnTo>
                  <a:cubicBezTo>
                    <a:pt x="274" y="193"/>
                    <a:pt x="259" y="212"/>
                    <a:pt x="275" y="233"/>
                  </a:cubicBezTo>
                  <a:cubicBezTo>
                    <a:pt x="279" y="238"/>
                    <a:pt x="285" y="242"/>
                    <a:pt x="295" y="245"/>
                  </a:cubicBezTo>
                  <a:lnTo>
                    <a:pt x="295" y="186"/>
                  </a:lnTo>
                  <a:close/>
                  <a:moveTo>
                    <a:pt x="329" y="413"/>
                  </a:moveTo>
                  <a:lnTo>
                    <a:pt x="329" y="413"/>
                  </a:lnTo>
                  <a:cubicBezTo>
                    <a:pt x="342" y="410"/>
                    <a:pt x="351" y="405"/>
                    <a:pt x="357" y="398"/>
                  </a:cubicBezTo>
                  <a:cubicBezTo>
                    <a:pt x="363" y="392"/>
                    <a:pt x="366" y="384"/>
                    <a:pt x="366" y="376"/>
                  </a:cubicBezTo>
                  <a:cubicBezTo>
                    <a:pt x="366" y="368"/>
                    <a:pt x="364" y="362"/>
                    <a:pt x="359" y="356"/>
                  </a:cubicBezTo>
                  <a:cubicBezTo>
                    <a:pt x="354" y="350"/>
                    <a:pt x="344" y="344"/>
                    <a:pt x="329" y="339"/>
                  </a:cubicBezTo>
                  <a:lnTo>
                    <a:pt x="329" y="413"/>
                  </a:lnTo>
                  <a:close/>
                  <a:moveTo>
                    <a:pt x="854" y="713"/>
                  </a:moveTo>
                  <a:lnTo>
                    <a:pt x="854" y="713"/>
                  </a:lnTo>
                  <a:cubicBezTo>
                    <a:pt x="871" y="710"/>
                    <a:pt x="884" y="703"/>
                    <a:pt x="892" y="695"/>
                  </a:cubicBezTo>
                  <a:cubicBezTo>
                    <a:pt x="900" y="686"/>
                    <a:pt x="904" y="676"/>
                    <a:pt x="904" y="665"/>
                  </a:cubicBezTo>
                  <a:cubicBezTo>
                    <a:pt x="904" y="656"/>
                    <a:pt x="901" y="647"/>
                    <a:pt x="894" y="639"/>
                  </a:cubicBezTo>
                  <a:cubicBezTo>
                    <a:pt x="887" y="631"/>
                    <a:pt x="874" y="624"/>
                    <a:pt x="854" y="617"/>
                  </a:cubicBezTo>
                  <a:lnTo>
                    <a:pt x="854" y="713"/>
                  </a:lnTo>
                  <a:close/>
                  <a:moveTo>
                    <a:pt x="810" y="416"/>
                  </a:moveTo>
                  <a:lnTo>
                    <a:pt x="810" y="416"/>
                  </a:lnTo>
                  <a:cubicBezTo>
                    <a:pt x="783" y="426"/>
                    <a:pt x="763" y="451"/>
                    <a:pt x="784" y="477"/>
                  </a:cubicBezTo>
                  <a:cubicBezTo>
                    <a:pt x="789" y="484"/>
                    <a:pt x="798" y="489"/>
                    <a:pt x="810" y="494"/>
                  </a:cubicBezTo>
                  <a:lnTo>
                    <a:pt x="810" y="416"/>
                  </a:lnTo>
                  <a:close/>
                  <a:moveTo>
                    <a:pt x="1004" y="447"/>
                  </a:moveTo>
                  <a:lnTo>
                    <a:pt x="1004" y="447"/>
                  </a:lnTo>
                  <a:lnTo>
                    <a:pt x="892" y="464"/>
                  </a:lnTo>
                  <a:cubicBezTo>
                    <a:pt x="883" y="440"/>
                    <a:pt x="877" y="430"/>
                    <a:pt x="854" y="418"/>
                  </a:cubicBezTo>
                  <a:lnTo>
                    <a:pt x="854" y="505"/>
                  </a:lnTo>
                  <a:cubicBezTo>
                    <a:pt x="916" y="521"/>
                    <a:pt x="956" y="539"/>
                    <a:pt x="977" y="557"/>
                  </a:cubicBezTo>
                  <a:cubicBezTo>
                    <a:pt x="1043" y="616"/>
                    <a:pt x="1024" y="719"/>
                    <a:pt x="953" y="765"/>
                  </a:cubicBezTo>
                  <a:cubicBezTo>
                    <a:pt x="925" y="783"/>
                    <a:pt x="892" y="791"/>
                    <a:pt x="854" y="792"/>
                  </a:cubicBezTo>
                  <a:lnTo>
                    <a:pt x="854" y="849"/>
                  </a:lnTo>
                  <a:lnTo>
                    <a:pt x="810" y="849"/>
                  </a:lnTo>
                  <a:lnTo>
                    <a:pt x="810" y="792"/>
                  </a:lnTo>
                  <a:cubicBezTo>
                    <a:pt x="720" y="784"/>
                    <a:pt x="660" y="750"/>
                    <a:pt x="643" y="658"/>
                  </a:cubicBezTo>
                  <a:lnTo>
                    <a:pt x="765" y="644"/>
                  </a:lnTo>
                  <a:cubicBezTo>
                    <a:pt x="772" y="677"/>
                    <a:pt x="779" y="695"/>
                    <a:pt x="810" y="710"/>
                  </a:cubicBezTo>
                  <a:lnTo>
                    <a:pt x="810" y="604"/>
                  </a:lnTo>
                  <a:cubicBezTo>
                    <a:pt x="770" y="593"/>
                    <a:pt x="741" y="583"/>
                    <a:pt x="724" y="575"/>
                  </a:cubicBezTo>
                  <a:cubicBezTo>
                    <a:pt x="650" y="539"/>
                    <a:pt x="641" y="434"/>
                    <a:pt x="699" y="379"/>
                  </a:cubicBezTo>
                  <a:cubicBezTo>
                    <a:pt x="724" y="355"/>
                    <a:pt x="761" y="341"/>
                    <a:pt x="810" y="339"/>
                  </a:cubicBezTo>
                  <a:lnTo>
                    <a:pt x="810" y="309"/>
                  </a:lnTo>
                  <a:lnTo>
                    <a:pt x="854" y="309"/>
                  </a:lnTo>
                  <a:lnTo>
                    <a:pt x="854" y="339"/>
                  </a:lnTo>
                  <a:cubicBezTo>
                    <a:pt x="927" y="343"/>
                    <a:pt x="987" y="370"/>
                    <a:pt x="1004" y="447"/>
                  </a:cubicBezTo>
                  <a:close/>
                </a:path>
              </a:pathLst>
            </a:custGeom>
            <a:solidFill>
              <a:srgbClr val="F8AD94"/>
            </a:solidFill>
            <a:ln>
              <a:noFill/>
            </a:ln>
          </p:spPr>
          <p:txBody>
            <a:bodyPr vert="horz" wrap="square" lIns="91440" tIns="45720" rIns="91440" bIns="45720" numCol="1" anchor="t" anchorCtr="0" compatLnSpc="1"/>
            <a:lstStyle/>
            <a:p>
              <a:endParaRPr lang="zh-CN" altLang="en-US">
                <a:solidFill>
                  <a:schemeClr val="accent2"/>
                </a:solidFill>
              </a:endParaRPr>
            </a:p>
          </p:txBody>
        </p:sp>
      </p:grpSp>
      <p:grpSp>
        <p:nvGrpSpPr>
          <p:cNvPr id="2" name="组合 1"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GrpSpPr/>
          <p:nvPr/>
        </p:nvGrpSpPr>
        <p:grpSpPr>
          <a:xfrm>
            <a:off x="5204834" y="1925899"/>
            <a:ext cx="1792588" cy="2765770"/>
            <a:chOff x="5204834" y="2000194"/>
            <a:chExt cx="1792588" cy="2765770"/>
          </a:xfrm>
        </p:grpSpPr>
        <p:sp>
          <p:nvSpPr>
            <p:cNvPr id="18" name="任意多边形 17"/>
            <p:cNvSpPr>
              <a:spLocks noChangeAspect="1"/>
            </p:cNvSpPr>
            <p:nvPr/>
          </p:nvSpPr>
          <p:spPr>
            <a:xfrm>
              <a:off x="5204834" y="2000194"/>
              <a:ext cx="1792588" cy="2765770"/>
            </a:xfrm>
            <a:custGeom>
              <a:avLst/>
              <a:gdLst>
                <a:gd name="connsiteX0" fmla="*/ 752620 w 1505240"/>
                <a:gd name="connsiteY0" fmla="*/ 0 h 2322423"/>
                <a:gd name="connsiteX1" fmla="*/ 1505240 w 1505240"/>
                <a:gd name="connsiteY1" fmla="*/ 752620 h 2322423"/>
                <a:gd name="connsiteX2" fmla="*/ 1446095 w 1505240"/>
                <a:gd name="connsiteY2" fmla="*/ 1045574 h 2322423"/>
                <a:gd name="connsiteX3" fmla="*/ 1426537 w 1505240"/>
                <a:gd name="connsiteY3" fmla="*/ 1081607 h 2322423"/>
                <a:gd name="connsiteX4" fmla="*/ 1430918 w 1505240"/>
                <a:gd name="connsiteY4" fmla="*/ 1081607 h 2322423"/>
                <a:gd name="connsiteX5" fmla="*/ 1390137 w 1505240"/>
                <a:gd name="connsiteY5" fmla="*/ 1177352 h 2322423"/>
                <a:gd name="connsiteX6" fmla="*/ 752620 w 1505240"/>
                <a:gd name="connsiteY6" fmla="*/ 2322423 h 2322423"/>
                <a:gd name="connsiteX7" fmla="*/ 115103 w 1505240"/>
                <a:gd name="connsiteY7" fmla="*/ 1177352 h 2322423"/>
                <a:gd name="connsiteX8" fmla="*/ 74322 w 1505240"/>
                <a:gd name="connsiteY8" fmla="*/ 1081607 h 2322423"/>
                <a:gd name="connsiteX9" fmla="*/ 78703 w 1505240"/>
                <a:gd name="connsiteY9" fmla="*/ 1081607 h 2322423"/>
                <a:gd name="connsiteX10" fmla="*/ 59145 w 1505240"/>
                <a:gd name="connsiteY10" fmla="*/ 1045574 h 2322423"/>
                <a:gd name="connsiteX11" fmla="*/ 0 w 1505240"/>
                <a:gd name="connsiteY11" fmla="*/ 752620 h 2322423"/>
                <a:gd name="connsiteX12" fmla="*/ 752620 w 1505240"/>
                <a:gd name="connsiteY12" fmla="*/ 0 h 2322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05240" h="2322423">
                  <a:moveTo>
                    <a:pt x="752620" y="0"/>
                  </a:moveTo>
                  <a:cubicBezTo>
                    <a:pt x="1168281" y="0"/>
                    <a:pt x="1505240" y="336959"/>
                    <a:pt x="1505240" y="752620"/>
                  </a:cubicBezTo>
                  <a:cubicBezTo>
                    <a:pt x="1505240" y="856535"/>
                    <a:pt x="1484180" y="955532"/>
                    <a:pt x="1446095" y="1045574"/>
                  </a:cubicBezTo>
                  <a:lnTo>
                    <a:pt x="1426537" y="1081607"/>
                  </a:lnTo>
                  <a:lnTo>
                    <a:pt x="1430918" y="1081607"/>
                  </a:lnTo>
                  <a:lnTo>
                    <a:pt x="1390137" y="1177352"/>
                  </a:lnTo>
                  <a:cubicBezTo>
                    <a:pt x="1254093" y="1482617"/>
                    <a:pt x="1075327" y="1830597"/>
                    <a:pt x="752620" y="2322423"/>
                  </a:cubicBezTo>
                  <a:cubicBezTo>
                    <a:pt x="429913" y="1830597"/>
                    <a:pt x="251148" y="1482617"/>
                    <a:pt x="115103" y="1177352"/>
                  </a:cubicBezTo>
                  <a:lnTo>
                    <a:pt x="74322" y="1081607"/>
                  </a:lnTo>
                  <a:lnTo>
                    <a:pt x="78703" y="1081607"/>
                  </a:lnTo>
                  <a:lnTo>
                    <a:pt x="59145" y="1045574"/>
                  </a:lnTo>
                  <a:cubicBezTo>
                    <a:pt x="21060" y="955532"/>
                    <a:pt x="0" y="856535"/>
                    <a:pt x="0" y="752620"/>
                  </a:cubicBezTo>
                  <a:cubicBezTo>
                    <a:pt x="0" y="336959"/>
                    <a:pt x="336959" y="0"/>
                    <a:pt x="752620" y="0"/>
                  </a:cubicBezTo>
                  <a:close/>
                </a:path>
              </a:pathLst>
            </a:custGeom>
            <a:solidFill>
              <a:srgbClr val="F7798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9" name="MH_Other_4" descr="e7d195523061f1c0deeec63e560781cfd59afb0ea006f2a87ABB68BF51EA6619813959095094C18C62A12F549504892A4AAA8C1554C6663626E05CA27F281A14E6983772AFC3FB97135759321DEA3D703E9D8D869A2273EEB2A0BB67749286FC6AC0CABC13E93DFA52684F44072F01AF674423D8E4F9F8BECABFE5771A30929D6D0D81E4AAAF4547CD35BA5A33B94A9D"/>
            <p:cNvSpPr>
              <a:spLocks noChangeAspect="1"/>
            </p:cNvSpPr>
            <p:nvPr>
              <p:custDataLst>
                <p:tags r:id="rId1"/>
              </p:custDataLst>
            </p:nvPr>
          </p:nvSpPr>
          <p:spPr>
            <a:xfrm>
              <a:off x="5548604" y="2285141"/>
              <a:ext cx="1105046" cy="1105046"/>
            </a:xfrm>
            <a:prstGeom prst="ellipse">
              <a:avLst/>
            </a:prstGeom>
            <a:gradFill flip="none" rotWithShape="1">
              <a:gsLst>
                <a:gs pos="100000">
                  <a:schemeClr val="bg1"/>
                </a:gs>
                <a:gs pos="0">
                  <a:srgbClr val="E0E0E0"/>
                </a:gs>
              </a:gsLst>
              <a:lin ang="8100000" scaled="0"/>
              <a:tileRect/>
            </a:gradFill>
            <a:ln w="9525">
              <a:gradFill>
                <a:gsLst>
                  <a:gs pos="100000">
                    <a:schemeClr val="bg1">
                      <a:lumMod val="85000"/>
                    </a:schemeClr>
                  </a:gs>
                  <a:gs pos="0">
                    <a:schemeClr val="bg1"/>
                  </a:gs>
                </a:gsLst>
                <a:lin ang="8100000" scaled="0"/>
              </a:gradFill>
            </a:ln>
            <a:effectLst>
              <a:outerShdw blurRad="279400" dist="1016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en-US" sz="2400">
                <a:solidFill>
                  <a:prstClr val="white"/>
                </a:solidFill>
                <a:sym typeface="+mn-lt"/>
              </a:endParaRPr>
            </a:p>
          </p:txBody>
        </p:sp>
        <p:sp>
          <p:nvSpPr>
            <p:cNvPr id="33" name="Freeform 48"/>
            <p:cNvSpPr>
              <a:spLocks noEditPoints="1"/>
            </p:cNvSpPr>
            <p:nvPr/>
          </p:nvSpPr>
          <p:spPr bwMode="auto">
            <a:xfrm>
              <a:off x="5878661" y="2547488"/>
              <a:ext cx="444931" cy="425887"/>
            </a:xfrm>
            <a:custGeom>
              <a:avLst/>
              <a:gdLst>
                <a:gd name="T0" fmla="*/ 419 w 628"/>
                <a:gd name="T1" fmla="*/ 232 h 600"/>
                <a:gd name="T2" fmla="*/ 411 w 628"/>
                <a:gd name="T3" fmla="*/ 249 h 600"/>
                <a:gd name="T4" fmla="*/ 408 w 628"/>
                <a:gd name="T5" fmla="*/ 261 h 600"/>
                <a:gd name="T6" fmla="*/ 409 w 628"/>
                <a:gd name="T7" fmla="*/ 283 h 600"/>
                <a:gd name="T8" fmla="*/ 417 w 628"/>
                <a:gd name="T9" fmla="*/ 304 h 600"/>
                <a:gd name="T10" fmla="*/ 424 w 628"/>
                <a:gd name="T11" fmla="*/ 315 h 600"/>
                <a:gd name="T12" fmla="*/ 441 w 628"/>
                <a:gd name="T13" fmla="*/ 330 h 600"/>
                <a:gd name="T14" fmla="*/ 453 w 628"/>
                <a:gd name="T15" fmla="*/ 335 h 600"/>
                <a:gd name="T16" fmla="*/ 478 w 628"/>
                <a:gd name="T17" fmla="*/ 200 h 600"/>
                <a:gd name="T18" fmla="*/ 449 w 628"/>
                <a:gd name="T19" fmla="*/ 206 h 600"/>
                <a:gd name="T20" fmla="*/ 433 w 628"/>
                <a:gd name="T21" fmla="*/ 216 h 600"/>
                <a:gd name="T22" fmla="*/ 425 w 628"/>
                <a:gd name="T23" fmla="*/ 224 h 600"/>
                <a:gd name="T24" fmla="*/ 384 w 628"/>
                <a:gd name="T25" fmla="*/ 70 h 600"/>
                <a:gd name="T26" fmla="*/ 314 w 628"/>
                <a:gd name="T27" fmla="*/ 140 h 600"/>
                <a:gd name="T28" fmla="*/ 379 w 628"/>
                <a:gd name="T29" fmla="*/ 283 h 600"/>
                <a:gd name="T30" fmla="*/ 379 w 628"/>
                <a:gd name="T31" fmla="*/ 254 h 600"/>
                <a:gd name="T32" fmla="*/ 359 w 628"/>
                <a:gd name="T33" fmla="*/ 154 h 600"/>
                <a:gd name="T34" fmla="*/ 250 w 628"/>
                <a:gd name="T35" fmla="*/ 270 h 600"/>
                <a:gd name="T36" fmla="*/ 314 w 628"/>
                <a:gd name="T37" fmla="*/ 396 h 600"/>
                <a:gd name="T38" fmla="*/ 282 w 628"/>
                <a:gd name="T39" fmla="*/ 400 h 600"/>
                <a:gd name="T40" fmla="*/ 267 w 628"/>
                <a:gd name="T41" fmla="*/ 382 h 600"/>
                <a:gd name="T42" fmla="*/ 257 w 628"/>
                <a:gd name="T43" fmla="*/ 374 h 600"/>
                <a:gd name="T44" fmla="*/ 214 w 628"/>
                <a:gd name="T45" fmla="*/ 356 h 600"/>
                <a:gd name="T46" fmla="*/ 195 w 628"/>
                <a:gd name="T47" fmla="*/ 354 h 600"/>
                <a:gd name="T48" fmla="*/ 0 w 628"/>
                <a:gd name="T49" fmla="*/ 600 h 600"/>
                <a:gd name="T50" fmla="*/ 83 w 628"/>
                <a:gd name="T51" fmla="*/ 454 h 600"/>
                <a:gd name="T52" fmla="*/ 216 w 628"/>
                <a:gd name="T53" fmla="*/ 454 h 600"/>
                <a:gd name="T54" fmla="*/ 301 w 628"/>
                <a:gd name="T55" fmla="*/ 600 h 600"/>
                <a:gd name="T56" fmla="*/ 282 w 628"/>
                <a:gd name="T57" fmla="*/ 400 h 600"/>
                <a:gd name="T58" fmla="*/ 433 w 628"/>
                <a:gd name="T59" fmla="*/ 354 h 600"/>
                <a:gd name="T60" fmla="*/ 413 w 628"/>
                <a:gd name="T61" fmla="*/ 356 h 600"/>
                <a:gd name="T62" fmla="*/ 361 w 628"/>
                <a:gd name="T63" fmla="*/ 382 h 600"/>
                <a:gd name="T64" fmla="*/ 353 w 628"/>
                <a:gd name="T65" fmla="*/ 391 h 600"/>
                <a:gd name="T66" fmla="*/ 389 w 628"/>
                <a:gd name="T67" fmla="*/ 600 h 600"/>
                <a:gd name="T68" fmla="*/ 410 w 628"/>
                <a:gd name="T69" fmla="*/ 600 h 600"/>
                <a:gd name="T70" fmla="*/ 564 w 628"/>
                <a:gd name="T71" fmla="*/ 454 h 600"/>
                <a:gd name="T72" fmla="*/ 628 w 628"/>
                <a:gd name="T73" fmla="*/ 460 h 600"/>
                <a:gd name="T74" fmla="*/ 151 w 628"/>
                <a:gd name="T75" fmla="*/ 340 h 600"/>
                <a:gd name="T76" fmla="*/ 186 w 628"/>
                <a:gd name="T77" fmla="*/ 330 h 600"/>
                <a:gd name="T78" fmla="*/ 196 w 628"/>
                <a:gd name="T79" fmla="*/ 323 h 600"/>
                <a:gd name="T80" fmla="*/ 216 w 628"/>
                <a:gd name="T81" fmla="*/ 295 h 600"/>
                <a:gd name="T82" fmla="*/ 219 w 628"/>
                <a:gd name="T83" fmla="*/ 281 h 600"/>
                <a:gd name="T84" fmla="*/ 219 w 628"/>
                <a:gd name="T85" fmla="*/ 258 h 600"/>
                <a:gd name="T86" fmla="*/ 214 w 628"/>
                <a:gd name="T87" fmla="*/ 241 h 600"/>
                <a:gd name="T88" fmla="*/ 208 w 628"/>
                <a:gd name="T89" fmla="*/ 231 h 600"/>
                <a:gd name="T90" fmla="*/ 195 w 628"/>
                <a:gd name="T91" fmla="*/ 217 h 600"/>
                <a:gd name="T92" fmla="*/ 186 w 628"/>
                <a:gd name="T93" fmla="*/ 210 h 600"/>
                <a:gd name="T94" fmla="*/ 151 w 628"/>
                <a:gd name="T95" fmla="*/ 200 h 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28" h="600">
                  <a:moveTo>
                    <a:pt x="425" y="224"/>
                  </a:moveTo>
                  <a:cubicBezTo>
                    <a:pt x="423" y="226"/>
                    <a:pt x="421" y="229"/>
                    <a:pt x="420" y="231"/>
                  </a:cubicBezTo>
                  <a:cubicBezTo>
                    <a:pt x="419" y="231"/>
                    <a:pt x="419" y="232"/>
                    <a:pt x="419" y="232"/>
                  </a:cubicBezTo>
                  <a:cubicBezTo>
                    <a:pt x="418" y="234"/>
                    <a:pt x="416" y="236"/>
                    <a:pt x="415" y="239"/>
                  </a:cubicBezTo>
                  <a:cubicBezTo>
                    <a:pt x="415" y="240"/>
                    <a:pt x="414" y="240"/>
                    <a:pt x="414" y="241"/>
                  </a:cubicBezTo>
                  <a:cubicBezTo>
                    <a:pt x="413" y="244"/>
                    <a:pt x="412" y="246"/>
                    <a:pt x="411" y="249"/>
                  </a:cubicBezTo>
                  <a:cubicBezTo>
                    <a:pt x="411" y="249"/>
                    <a:pt x="411" y="250"/>
                    <a:pt x="411" y="250"/>
                  </a:cubicBezTo>
                  <a:cubicBezTo>
                    <a:pt x="410" y="253"/>
                    <a:pt x="409" y="255"/>
                    <a:pt x="409" y="258"/>
                  </a:cubicBezTo>
                  <a:cubicBezTo>
                    <a:pt x="409" y="259"/>
                    <a:pt x="409" y="260"/>
                    <a:pt x="408" y="261"/>
                  </a:cubicBezTo>
                  <a:cubicBezTo>
                    <a:pt x="408" y="264"/>
                    <a:pt x="408" y="267"/>
                    <a:pt x="408" y="270"/>
                  </a:cubicBezTo>
                  <a:cubicBezTo>
                    <a:pt x="408" y="274"/>
                    <a:pt x="408" y="278"/>
                    <a:pt x="409" y="281"/>
                  </a:cubicBezTo>
                  <a:cubicBezTo>
                    <a:pt x="409" y="282"/>
                    <a:pt x="409" y="283"/>
                    <a:pt x="409" y="283"/>
                  </a:cubicBezTo>
                  <a:cubicBezTo>
                    <a:pt x="410" y="287"/>
                    <a:pt x="411" y="290"/>
                    <a:pt x="412" y="293"/>
                  </a:cubicBezTo>
                  <a:cubicBezTo>
                    <a:pt x="412" y="294"/>
                    <a:pt x="412" y="294"/>
                    <a:pt x="412" y="295"/>
                  </a:cubicBezTo>
                  <a:cubicBezTo>
                    <a:pt x="414" y="298"/>
                    <a:pt x="415" y="301"/>
                    <a:pt x="417" y="304"/>
                  </a:cubicBezTo>
                  <a:cubicBezTo>
                    <a:pt x="417" y="305"/>
                    <a:pt x="417" y="305"/>
                    <a:pt x="418" y="306"/>
                  </a:cubicBezTo>
                  <a:cubicBezTo>
                    <a:pt x="420" y="309"/>
                    <a:pt x="422" y="312"/>
                    <a:pt x="424" y="315"/>
                  </a:cubicBezTo>
                  <a:cubicBezTo>
                    <a:pt x="424" y="315"/>
                    <a:pt x="424" y="315"/>
                    <a:pt x="424" y="315"/>
                  </a:cubicBezTo>
                  <a:cubicBezTo>
                    <a:pt x="427" y="318"/>
                    <a:pt x="429" y="320"/>
                    <a:pt x="432" y="323"/>
                  </a:cubicBezTo>
                  <a:cubicBezTo>
                    <a:pt x="432" y="323"/>
                    <a:pt x="432" y="323"/>
                    <a:pt x="432" y="323"/>
                  </a:cubicBezTo>
                  <a:cubicBezTo>
                    <a:pt x="435" y="326"/>
                    <a:pt x="438" y="328"/>
                    <a:pt x="441" y="330"/>
                  </a:cubicBezTo>
                  <a:cubicBezTo>
                    <a:pt x="442" y="330"/>
                    <a:pt x="442" y="330"/>
                    <a:pt x="442" y="330"/>
                  </a:cubicBezTo>
                  <a:cubicBezTo>
                    <a:pt x="446" y="332"/>
                    <a:pt x="449" y="334"/>
                    <a:pt x="452" y="335"/>
                  </a:cubicBezTo>
                  <a:cubicBezTo>
                    <a:pt x="453" y="335"/>
                    <a:pt x="453" y="335"/>
                    <a:pt x="453" y="335"/>
                  </a:cubicBezTo>
                  <a:cubicBezTo>
                    <a:pt x="461" y="338"/>
                    <a:pt x="469" y="340"/>
                    <a:pt x="478" y="340"/>
                  </a:cubicBezTo>
                  <a:cubicBezTo>
                    <a:pt x="516" y="340"/>
                    <a:pt x="547" y="309"/>
                    <a:pt x="547" y="270"/>
                  </a:cubicBezTo>
                  <a:cubicBezTo>
                    <a:pt x="547" y="231"/>
                    <a:pt x="516" y="200"/>
                    <a:pt x="478" y="200"/>
                  </a:cubicBezTo>
                  <a:cubicBezTo>
                    <a:pt x="468" y="200"/>
                    <a:pt x="458" y="202"/>
                    <a:pt x="450" y="206"/>
                  </a:cubicBezTo>
                  <a:cubicBezTo>
                    <a:pt x="450" y="206"/>
                    <a:pt x="450" y="206"/>
                    <a:pt x="450" y="206"/>
                  </a:cubicBezTo>
                  <a:cubicBezTo>
                    <a:pt x="449" y="206"/>
                    <a:pt x="449" y="206"/>
                    <a:pt x="449" y="206"/>
                  </a:cubicBezTo>
                  <a:cubicBezTo>
                    <a:pt x="446" y="208"/>
                    <a:pt x="444" y="209"/>
                    <a:pt x="442" y="210"/>
                  </a:cubicBezTo>
                  <a:cubicBezTo>
                    <a:pt x="441" y="210"/>
                    <a:pt x="441" y="211"/>
                    <a:pt x="440" y="211"/>
                  </a:cubicBezTo>
                  <a:cubicBezTo>
                    <a:pt x="438" y="213"/>
                    <a:pt x="435" y="215"/>
                    <a:pt x="433" y="216"/>
                  </a:cubicBezTo>
                  <a:cubicBezTo>
                    <a:pt x="433" y="217"/>
                    <a:pt x="432" y="217"/>
                    <a:pt x="432" y="217"/>
                  </a:cubicBezTo>
                  <a:cubicBezTo>
                    <a:pt x="430" y="219"/>
                    <a:pt x="428" y="221"/>
                    <a:pt x="426" y="223"/>
                  </a:cubicBezTo>
                  <a:cubicBezTo>
                    <a:pt x="426" y="223"/>
                    <a:pt x="425" y="224"/>
                    <a:pt x="425" y="224"/>
                  </a:cubicBezTo>
                  <a:close/>
                  <a:moveTo>
                    <a:pt x="314" y="140"/>
                  </a:moveTo>
                  <a:lnTo>
                    <a:pt x="314" y="140"/>
                  </a:lnTo>
                  <a:cubicBezTo>
                    <a:pt x="353" y="140"/>
                    <a:pt x="384" y="108"/>
                    <a:pt x="384" y="70"/>
                  </a:cubicBezTo>
                  <a:cubicBezTo>
                    <a:pt x="384" y="31"/>
                    <a:pt x="353" y="0"/>
                    <a:pt x="314" y="0"/>
                  </a:cubicBezTo>
                  <a:cubicBezTo>
                    <a:pt x="275" y="0"/>
                    <a:pt x="244" y="31"/>
                    <a:pt x="244" y="70"/>
                  </a:cubicBezTo>
                  <a:cubicBezTo>
                    <a:pt x="244" y="108"/>
                    <a:pt x="275" y="140"/>
                    <a:pt x="314" y="140"/>
                  </a:cubicBezTo>
                  <a:close/>
                  <a:moveTo>
                    <a:pt x="379" y="336"/>
                  </a:moveTo>
                  <a:lnTo>
                    <a:pt x="379" y="336"/>
                  </a:lnTo>
                  <a:lnTo>
                    <a:pt x="379" y="283"/>
                  </a:lnTo>
                  <a:cubicBezTo>
                    <a:pt x="379" y="279"/>
                    <a:pt x="378" y="274"/>
                    <a:pt x="378" y="270"/>
                  </a:cubicBezTo>
                  <a:cubicBezTo>
                    <a:pt x="378" y="266"/>
                    <a:pt x="379" y="262"/>
                    <a:pt x="379" y="257"/>
                  </a:cubicBezTo>
                  <a:lnTo>
                    <a:pt x="379" y="254"/>
                  </a:lnTo>
                  <a:lnTo>
                    <a:pt x="380" y="254"/>
                  </a:lnTo>
                  <a:cubicBezTo>
                    <a:pt x="385" y="223"/>
                    <a:pt x="404" y="197"/>
                    <a:pt x="431" y="183"/>
                  </a:cubicBezTo>
                  <a:cubicBezTo>
                    <a:pt x="412" y="165"/>
                    <a:pt x="387" y="154"/>
                    <a:pt x="359" y="154"/>
                  </a:cubicBezTo>
                  <a:lnTo>
                    <a:pt x="269" y="154"/>
                  </a:lnTo>
                  <a:cubicBezTo>
                    <a:pt x="241" y="154"/>
                    <a:pt x="216" y="165"/>
                    <a:pt x="197" y="183"/>
                  </a:cubicBezTo>
                  <a:cubicBezTo>
                    <a:pt x="228" y="199"/>
                    <a:pt x="250" y="232"/>
                    <a:pt x="250" y="270"/>
                  </a:cubicBezTo>
                  <a:cubicBezTo>
                    <a:pt x="250" y="278"/>
                    <a:pt x="249" y="285"/>
                    <a:pt x="247" y="293"/>
                  </a:cubicBezTo>
                  <a:lnTo>
                    <a:pt x="247" y="335"/>
                  </a:lnTo>
                  <a:cubicBezTo>
                    <a:pt x="276" y="347"/>
                    <a:pt x="299" y="369"/>
                    <a:pt x="314" y="396"/>
                  </a:cubicBezTo>
                  <a:cubicBezTo>
                    <a:pt x="328" y="369"/>
                    <a:pt x="352" y="348"/>
                    <a:pt x="379" y="336"/>
                  </a:cubicBezTo>
                  <a:close/>
                  <a:moveTo>
                    <a:pt x="282" y="400"/>
                  </a:moveTo>
                  <a:lnTo>
                    <a:pt x="282" y="400"/>
                  </a:lnTo>
                  <a:cubicBezTo>
                    <a:pt x="280" y="397"/>
                    <a:pt x="278" y="394"/>
                    <a:pt x="275" y="391"/>
                  </a:cubicBezTo>
                  <a:cubicBezTo>
                    <a:pt x="275" y="390"/>
                    <a:pt x="274" y="390"/>
                    <a:pt x="274" y="390"/>
                  </a:cubicBezTo>
                  <a:cubicBezTo>
                    <a:pt x="272" y="387"/>
                    <a:pt x="270" y="385"/>
                    <a:pt x="267" y="382"/>
                  </a:cubicBezTo>
                  <a:cubicBezTo>
                    <a:pt x="267" y="382"/>
                    <a:pt x="266" y="382"/>
                    <a:pt x="266" y="381"/>
                  </a:cubicBezTo>
                  <a:cubicBezTo>
                    <a:pt x="263" y="379"/>
                    <a:pt x="261" y="377"/>
                    <a:pt x="258" y="375"/>
                  </a:cubicBezTo>
                  <a:cubicBezTo>
                    <a:pt x="257" y="374"/>
                    <a:pt x="257" y="374"/>
                    <a:pt x="257" y="374"/>
                  </a:cubicBezTo>
                  <a:cubicBezTo>
                    <a:pt x="247" y="367"/>
                    <a:pt x="237" y="362"/>
                    <a:pt x="225" y="359"/>
                  </a:cubicBezTo>
                  <a:cubicBezTo>
                    <a:pt x="223" y="358"/>
                    <a:pt x="220" y="357"/>
                    <a:pt x="218" y="357"/>
                  </a:cubicBezTo>
                  <a:cubicBezTo>
                    <a:pt x="217" y="356"/>
                    <a:pt x="215" y="356"/>
                    <a:pt x="214" y="356"/>
                  </a:cubicBezTo>
                  <a:cubicBezTo>
                    <a:pt x="212" y="356"/>
                    <a:pt x="210" y="355"/>
                    <a:pt x="208" y="355"/>
                  </a:cubicBezTo>
                  <a:cubicBezTo>
                    <a:pt x="207" y="355"/>
                    <a:pt x="206" y="355"/>
                    <a:pt x="205" y="355"/>
                  </a:cubicBezTo>
                  <a:cubicBezTo>
                    <a:pt x="202" y="354"/>
                    <a:pt x="199" y="354"/>
                    <a:pt x="195" y="354"/>
                  </a:cubicBezTo>
                  <a:lnTo>
                    <a:pt x="105" y="354"/>
                  </a:lnTo>
                  <a:cubicBezTo>
                    <a:pt x="47" y="354"/>
                    <a:pt x="0" y="401"/>
                    <a:pt x="0" y="460"/>
                  </a:cubicBezTo>
                  <a:lnTo>
                    <a:pt x="0" y="600"/>
                  </a:lnTo>
                  <a:lnTo>
                    <a:pt x="62" y="600"/>
                  </a:lnTo>
                  <a:lnTo>
                    <a:pt x="62" y="454"/>
                  </a:lnTo>
                  <a:lnTo>
                    <a:pt x="83" y="454"/>
                  </a:lnTo>
                  <a:lnTo>
                    <a:pt x="83" y="600"/>
                  </a:lnTo>
                  <a:lnTo>
                    <a:pt x="216" y="600"/>
                  </a:lnTo>
                  <a:lnTo>
                    <a:pt x="216" y="454"/>
                  </a:lnTo>
                  <a:lnTo>
                    <a:pt x="237" y="454"/>
                  </a:lnTo>
                  <a:lnTo>
                    <a:pt x="237" y="600"/>
                  </a:lnTo>
                  <a:lnTo>
                    <a:pt x="301" y="600"/>
                  </a:lnTo>
                  <a:lnTo>
                    <a:pt x="301" y="460"/>
                  </a:lnTo>
                  <a:cubicBezTo>
                    <a:pt x="301" y="437"/>
                    <a:pt x="294" y="417"/>
                    <a:pt x="282" y="400"/>
                  </a:cubicBezTo>
                  <a:cubicBezTo>
                    <a:pt x="282" y="400"/>
                    <a:pt x="282" y="400"/>
                    <a:pt x="282" y="400"/>
                  </a:cubicBezTo>
                  <a:close/>
                  <a:moveTo>
                    <a:pt x="523" y="354"/>
                  </a:moveTo>
                  <a:lnTo>
                    <a:pt x="523" y="354"/>
                  </a:lnTo>
                  <a:lnTo>
                    <a:pt x="433" y="354"/>
                  </a:lnTo>
                  <a:cubicBezTo>
                    <a:pt x="429" y="354"/>
                    <a:pt x="426" y="354"/>
                    <a:pt x="423" y="355"/>
                  </a:cubicBezTo>
                  <a:cubicBezTo>
                    <a:pt x="422" y="355"/>
                    <a:pt x="421" y="355"/>
                    <a:pt x="420" y="355"/>
                  </a:cubicBezTo>
                  <a:cubicBezTo>
                    <a:pt x="418" y="355"/>
                    <a:pt x="415" y="356"/>
                    <a:pt x="413" y="356"/>
                  </a:cubicBezTo>
                  <a:cubicBezTo>
                    <a:pt x="412" y="356"/>
                    <a:pt x="411" y="356"/>
                    <a:pt x="410" y="357"/>
                  </a:cubicBezTo>
                  <a:cubicBezTo>
                    <a:pt x="408" y="357"/>
                    <a:pt x="405" y="358"/>
                    <a:pt x="403" y="358"/>
                  </a:cubicBezTo>
                  <a:cubicBezTo>
                    <a:pt x="387" y="363"/>
                    <a:pt x="373" y="371"/>
                    <a:pt x="361" y="382"/>
                  </a:cubicBezTo>
                  <a:cubicBezTo>
                    <a:pt x="361" y="382"/>
                    <a:pt x="361" y="382"/>
                    <a:pt x="361" y="383"/>
                  </a:cubicBezTo>
                  <a:cubicBezTo>
                    <a:pt x="358" y="385"/>
                    <a:pt x="356" y="388"/>
                    <a:pt x="353" y="390"/>
                  </a:cubicBezTo>
                  <a:cubicBezTo>
                    <a:pt x="353" y="390"/>
                    <a:pt x="353" y="391"/>
                    <a:pt x="353" y="391"/>
                  </a:cubicBezTo>
                  <a:cubicBezTo>
                    <a:pt x="337" y="409"/>
                    <a:pt x="327" y="433"/>
                    <a:pt x="327" y="460"/>
                  </a:cubicBezTo>
                  <a:lnTo>
                    <a:pt x="327" y="600"/>
                  </a:lnTo>
                  <a:lnTo>
                    <a:pt x="389" y="600"/>
                  </a:lnTo>
                  <a:lnTo>
                    <a:pt x="389" y="454"/>
                  </a:lnTo>
                  <a:lnTo>
                    <a:pt x="410" y="454"/>
                  </a:lnTo>
                  <a:lnTo>
                    <a:pt x="410" y="600"/>
                  </a:lnTo>
                  <a:lnTo>
                    <a:pt x="543" y="600"/>
                  </a:lnTo>
                  <a:lnTo>
                    <a:pt x="543" y="454"/>
                  </a:lnTo>
                  <a:lnTo>
                    <a:pt x="564" y="454"/>
                  </a:lnTo>
                  <a:lnTo>
                    <a:pt x="564" y="600"/>
                  </a:lnTo>
                  <a:lnTo>
                    <a:pt x="628" y="600"/>
                  </a:lnTo>
                  <a:lnTo>
                    <a:pt x="628" y="460"/>
                  </a:lnTo>
                  <a:cubicBezTo>
                    <a:pt x="628" y="401"/>
                    <a:pt x="581" y="354"/>
                    <a:pt x="523" y="354"/>
                  </a:cubicBezTo>
                  <a:close/>
                  <a:moveTo>
                    <a:pt x="151" y="340"/>
                  </a:moveTo>
                  <a:lnTo>
                    <a:pt x="151" y="340"/>
                  </a:lnTo>
                  <a:cubicBezTo>
                    <a:pt x="159" y="340"/>
                    <a:pt x="167" y="338"/>
                    <a:pt x="175" y="335"/>
                  </a:cubicBezTo>
                  <a:cubicBezTo>
                    <a:pt x="175" y="335"/>
                    <a:pt x="175" y="335"/>
                    <a:pt x="176" y="335"/>
                  </a:cubicBezTo>
                  <a:cubicBezTo>
                    <a:pt x="179" y="334"/>
                    <a:pt x="183" y="332"/>
                    <a:pt x="186" y="330"/>
                  </a:cubicBezTo>
                  <a:cubicBezTo>
                    <a:pt x="186" y="330"/>
                    <a:pt x="186" y="330"/>
                    <a:pt x="186" y="330"/>
                  </a:cubicBezTo>
                  <a:cubicBezTo>
                    <a:pt x="190" y="328"/>
                    <a:pt x="193" y="326"/>
                    <a:pt x="196" y="323"/>
                  </a:cubicBezTo>
                  <a:cubicBezTo>
                    <a:pt x="196" y="323"/>
                    <a:pt x="196" y="323"/>
                    <a:pt x="196" y="323"/>
                  </a:cubicBezTo>
                  <a:cubicBezTo>
                    <a:pt x="202" y="318"/>
                    <a:pt x="206" y="312"/>
                    <a:pt x="210" y="306"/>
                  </a:cubicBezTo>
                  <a:cubicBezTo>
                    <a:pt x="211" y="305"/>
                    <a:pt x="211" y="305"/>
                    <a:pt x="211" y="304"/>
                  </a:cubicBezTo>
                  <a:cubicBezTo>
                    <a:pt x="213" y="301"/>
                    <a:pt x="214" y="298"/>
                    <a:pt x="216" y="295"/>
                  </a:cubicBezTo>
                  <a:cubicBezTo>
                    <a:pt x="216" y="294"/>
                    <a:pt x="216" y="294"/>
                    <a:pt x="216" y="293"/>
                  </a:cubicBezTo>
                  <a:cubicBezTo>
                    <a:pt x="217" y="290"/>
                    <a:pt x="218" y="287"/>
                    <a:pt x="219" y="283"/>
                  </a:cubicBezTo>
                  <a:cubicBezTo>
                    <a:pt x="219" y="282"/>
                    <a:pt x="219" y="282"/>
                    <a:pt x="219" y="281"/>
                  </a:cubicBezTo>
                  <a:cubicBezTo>
                    <a:pt x="220" y="278"/>
                    <a:pt x="220" y="274"/>
                    <a:pt x="220" y="270"/>
                  </a:cubicBezTo>
                  <a:cubicBezTo>
                    <a:pt x="220" y="267"/>
                    <a:pt x="220" y="264"/>
                    <a:pt x="220" y="261"/>
                  </a:cubicBezTo>
                  <a:cubicBezTo>
                    <a:pt x="219" y="260"/>
                    <a:pt x="219" y="259"/>
                    <a:pt x="219" y="258"/>
                  </a:cubicBezTo>
                  <a:cubicBezTo>
                    <a:pt x="219" y="255"/>
                    <a:pt x="218" y="252"/>
                    <a:pt x="217" y="250"/>
                  </a:cubicBezTo>
                  <a:cubicBezTo>
                    <a:pt x="217" y="249"/>
                    <a:pt x="217" y="249"/>
                    <a:pt x="217" y="249"/>
                  </a:cubicBezTo>
                  <a:cubicBezTo>
                    <a:pt x="216" y="246"/>
                    <a:pt x="215" y="244"/>
                    <a:pt x="214" y="241"/>
                  </a:cubicBezTo>
                  <a:cubicBezTo>
                    <a:pt x="214" y="240"/>
                    <a:pt x="213" y="240"/>
                    <a:pt x="213" y="239"/>
                  </a:cubicBezTo>
                  <a:cubicBezTo>
                    <a:pt x="212" y="236"/>
                    <a:pt x="210" y="234"/>
                    <a:pt x="209" y="231"/>
                  </a:cubicBezTo>
                  <a:lnTo>
                    <a:pt x="208" y="231"/>
                  </a:lnTo>
                  <a:cubicBezTo>
                    <a:pt x="207" y="229"/>
                    <a:pt x="205" y="226"/>
                    <a:pt x="203" y="224"/>
                  </a:cubicBezTo>
                  <a:cubicBezTo>
                    <a:pt x="203" y="224"/>
                    <a:pt x="202" y="223"/>
                    <a:pt x="202" y="223"/>
                  </a:cubicBezTo>
                  <a:cubicBezTo>
                    <a:pt x="200" y="221"/>
                    <a:pt x="198" y="219"/>
                    <a:pt x="195" y="217"/>
                  </a:cubicBezTo>
                  <a:cubicBezTo>
                    <a:pt x="195" y="217"/>
                    <a:pt x="195" y="217"/>
                    <a:pt x="195" y="216"/>
                  </a:cubicBezTo>
                  <a:cubicBezTo>
                    <a:pt x="193" y="215"/>
                    <a:pt x="190" y="213"/>
                    <a:pt x="188" y="211"/>
                  </a:cubicBezTo>
                  <a:cubicBezTo>
                    <a:pt x="187" y="211"/>
                    <a:pt x="187" y="210"/>
                    <a:pt x="186" y="210"/>
                  </a:cubicBezTo>
                  <a:cubicBezTo>
                    <a:pt x="184" y="209"/>
                    <a:pt x="181" y="207"/>
                    <a:pt x="179" y="206"/>
                  </a:cubicBezTo>
                  <a:cubicBezTo>
                    <a:pt x="179" y="206"/>
                    <a:pt x="178" y="206"/>
                    <a:pt x="178" y="206"/>
                  </a:cubicBezTo>
                  <a:cubicBezTo>
                    <a:pt x="170" y="202"/>
                    <a:pt x="160" y="200"/>
                    <a:pt x="151" y="200"/>
                  </a:cubicBezTo>
                  <a:cubicBezTo>
                    <a:pt x="112" y="200"/>
                    <a:pt x="81" y="231"/>
                    <a:pt x="81" y="270"/>
                  </a:cubicBezTo>
                  <a:cubicBezTo>
                    <a:pt x="81" y="309"/>
                    <a:pt x="112" y="340"/>
                    <a:pt x="151" y="340"/>
                  </a:cubicBezTo>
                  <a:close/>
                </a:path>
              </a:pathLst>
            </a:custGeom>
            <a:solidFill>
              <a:srgbClr val="F77983"/>
            </a:solidFill>
            <a:ln>
              <a:noFill/>
            </a:ln>
          </p:spPr>
          <p:txBody>
            <a:bodyPr vert="horz" wrap="square" lIns="91440" tIns="45720" rIns="91440" bIns="45720" numCol="1" anchor="t" anchorCtr="0" compatLnSpc="1"/>
            <a:lstStyle/>
            <a:p>
              <a:endParaRPr lang="zh-CN" altLang="en-US">
                <a:solidFill>
                  <a:schemeClr val="accent2"/>
                </a:solidFill>
              </a:endParaRPr>
            </a:p>
          </p:txBody>
        </p:sp>
      </p:grpSp>
      <p:cxnSp>
        <p:nvCxnSpPr>
          <p:cNvPr id="21" name="直接连接符 20"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CxnSpPr/>
          <p:nvPr/>
        </p:nvCxnSpPr>
        <p:spPr>
          <a:xfrm>
            <a:off x="3248542" y="1025979"/>
            <a:ext cx="5770860"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40" name="椭圆 39"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flipH="1">
            <a:off x="2686180" y="813581"/>
            <a:ext cx="157493" cy="157493"/>
          </a:xfrm>
          <a:prstGeom prst="ellipse">
            <a:avLst/>
          </a:prstGeom>
          <a:solidFill>
            <a:srgbClr val="D06F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1" name="椭圆 40"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flipH="1">
            <a:off x="2686180" y="335956"/>
            <a:ext cx="321030" cy="321030"/>
          </a:xfrm>
          <a:prstGeom prst="ellipse">
            <a:avLst/>
          </a:prstGeom>
          <a:solidFill>
            <a:srgbClr val="966481"/>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2" name="椭圆 41"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flipH="1">
            <a:off x="2991678" y="806317"/>
            <a:ext cx="219803" cy="219803"/>
          </a:xfrm>
          <a:prstGeom prst="ellipse">
            <a:avLst/>
          </a:prstGeom>
          <a:solidFill>
            <a:srgbClr val="365B7C"/>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3" name="椭圆 42"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flipH="1">
            <a:off x="2031169" y="697840"/>
            <a:ext cx="164852" cy="164852"/>
          </a:xfrm>
          <a:prstGeom prst="ellipse">
            <a:avLst/>
          </a:prstGeom>
          <a:solidFill>
            <a:srgbClr val="F779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4" name="椭圆 43"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9354354" y="755438"/>
            <a:ext cx="157493" cy="157493"/>
          </a:xfrm>
          <a:prstGeom prst="ellipse">
            <a:avLst/>
          </a:prstGeom>
          <a:solidFill>
            <a:srgbClr val="D06F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5" name="椭圆 44"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9190817" y="277813"/>
            <a:ext cx="321030" cy="321030"/>
          </a:xfrm>
          <a:prstGeom prst="ellipse">
            <a:avLst/>
          </a:prstGeom>
          <a:solidFill>
            <a:srgbClr val="966481"/>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6" name="椭圆 45"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a:off x="8986546" y="748174"/>
            <a:ext cx="219803" cy="219803"/>
          </a:xfrm>
          <a:prstGeom prst="ellipse">
            <a:avLst/>
          </a:prstGeom>
          <a:solidFill>
            <a:srgbClr val="365B7C"/>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7" name="椭圆 46"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a:off x="10002006" y="639697"/>
            <a:ext cx="164852" cy="164852"/>
          </a:xfrm>
          <a:prstGeom prst="ellipse">
            <a:avLst/>
          </a:prstGeom>
          <a:solidFill>
            <a:srgbClr val="F779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e7d195523061f1c0"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hidden="1"/>
          <p:cNvSpPr txBox="1"/>
          <p:nvPr/>
        </p:nvSpPr>
        <p:spPr>
          <a:xfrm>
            <a:off x="-355600" y="1803400"/>
            <a:ext cx="293927" cy="1016000"/>
          </a:xfrm>
          <a:prstGeom prst="rect">
            <a:avLst/>
          </a:prstGeom>
          <a:noFill/>
        </p:spPr>
        <p:txBody>
          <a:bodyPr vert="wordArtVert" rtlCol="0">
            <a:spAutoFit/>
          </a:bodyPr>
          <a:lstStyle/>
          <a:p>
            <a:r>
              <a:rPr lang="en-US" altLang="zh-CN" sz="100"/>
              <a:t>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a:t>
            </a:r>
            <a:endParaRPr lang="zh-CN" altLang="en-US" sz="100"/>
          </a:p>
        </p:txBody>
      </p:sp>
      <p:sp>
        <p:nvSpPr>
          <p:cNvPr id="63" name="文本框 62"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txBox="1"/>
          <p:nvPr/>
        </p:nvSpPr>
        <p:spPr>
          <a:xfrm>
            <a:off x="3745518" y="504170"/>
            <a:ext cx="4777740" cy="521970"/>
          </a:xfrm>
          <a:prstGeom prst="rect">
            <a:avLst/>
          </a:prstGeom>
          <a:noFill/>
        </p:spPr>
        <p:txBody>
          <a:bodyPr wrap="none" rtlCol="0">
            <a:spAutoFit/>
          </a:bodyPr>
          <a:lstStyle/>
          <a:p>
            <a:pPr algn="l"/>
            <a:r>
              <a:rPr lang="zh-CN" altLang="en-US" sz="2800" b="1" spc="500" dirty="0">
                <a:solidFill>
                  <a:schemeClr val="bg1">
                    <a:lumMod val="50000"/>
                  </a:schemeClr>
                </a:solidFill>
                <a:latin typeface="微软雅黑" panose="020B0503020204020204" pitchFamily="34" charset="-122"/>
                <a:ea typeface="微软雅黑" panose="020B0503020204020204" pitchFamily="34" charset="-122"/>
                <a:cs typeface="Arial" panose="020B0604020202020204" pitchFamily="34" charset="0"/>
              </a:rPr>
              <a:t>(二)强调组织的“卖点”</a:t>
            </a:r>
          </a:p>
        </p:txBody>
      </p:sp>
      <p:sp>
        <p:nvSpPr>
          <p:cNvPr id="7" name="文本框 6"/>
          <p:cNvSpPr txBox="1"/>
          <p:nvPr/>
        </p:nvSpPr>
        <p:spPr>
          <a:xfrm>
            <a:off x="106680" y="2456815"/>
            <a:ext cx="3228975" cy="4246245"/>
          </a:xfrm>
          <a:prstGeom prst="rect">
            <a:avLst/>
          </a:prstGeom>
          <a:noFill/>
        </p:spPr>
        <p:txBody>
          <a:bodyPr wrap="square" rtlCol="0">
            <a:spAutoFit/>
          </a:bodyPr>
          <a:lstStyle/>
          <a:p>
            <a:pPr algn="just" fontAlgn="auto"/>
            <a:r>
              <a:rPr lang="zh-CN" altLang="en-US" b="1" spc="500" dirty="0">
                <a:solidFill>
                  <a:schemeClr val="bg1">
                    <a:lumMod val="50000"/>
                  </a:schemeClr>
                </a:solidFill>
                <a:effectLst/>
                <a:latin typeface="KaiTi" panose="02010609060101010101" pitchFamily="49" charset="-122"/>
                <a:ea typeface="KaiTi" panose="02010609060101010101" pitchFamily="49" charset="-122"/>
                <a:cs typeface="微软雅黑" panose="020B0503020204020204" pitchFamily="34" charset="-122"/>
              </a:rPr>
              <a:t>了解公司最近一段时期的招聘情况和效果,了解公司新雇员的情况,了解他们为什么愿意到本公司来工作,询问他们认为公司最大的优点是什么,了解应聘的时候公司的哪些情况曾经使他们担心或者犹豫,由此基本可以确定本公司在招聘时有哪些优势、哪些不利因素。尤其要仔细分析那些不利因素,在招聘时向应聘者进行有针对性的解释。</a:t>
            </a:r>
          </a:p>
        </p:txBody>
      </p:sp>
      <p:sp>
        <p:nvSpPr>
          <p:cNvPr id="8" name="文本框 7"/>
          <p:cNvSpPr txBox="1"/>
          <p:nvPr/>
        </p:nvSpPr>
        <p:spPr>
          <a:xfrm>
            <a:off x="3679190" y="1419225"/>
            <a:ext cx="5984331" cy="400110"/>
          </a:xfrm>
          <a:prstGeom prst="rect">
            <a:avLst/>
          </a:prstGeom>
          <a:noFill/>
        </p:spPr>
        <p:txBody>
          <a:bodyPr wrap="none" rtlCol="0" anchor="t">
            <a:spAutoFit/>
          </a:bodyPr>
          <a:lstStyle/>
          <a:p>
            <a:r>
              <a:rPr lang="zh-CN" altLang="en-US" sz="2000" b="1" spc="500" dirty="0">
                <a:solidFill>
                  <a:schemeClr val="bg1">
                    <a:lumMod val="50000"/>
                  </a:schemeClr>
                </a:solidFill>
                <a:effectLst/>
                <a:latin typeface="KaiTi" panose="02010609060101010101" pitchFamily="49" charset="-122"/>
                <a:ea typeface="KaiTi" panose="02010609060101010101" pitchFamily="49" charset="-122"/>
                <a:cs typeface="微软雅黑" panose="020B0503020204020204" pitchFamily="34" charset="-122"/>
                <a:sym typeface="+mn-ea"/>
              </a:rPr>
              <a:t>花时间分析如何更好地展现公司的优点。</a:t>
            </a:r>
          </a:p>
        </p:txBody>
      </p:sp>
      <p:sp>
        <p:nvSpPr>
          <p:cNvPr id="9" name="Rectangle 42"/>
          <p:cNvSpPr/>
          <p:nvPr/>
        </p:nvSpPr>
        <p:spPr>
          <a:xfrm>
            <a:off x="5773758" y="3461375"/>
            <a:ext cx="643890" cy="512445"/>
          </a:xfrm>
          <a:prstGeom prst="rect">
            <a:avLst/>
          </a:prstGeom>
          <a:noFill/>
          <a:ln w="12700" cap="flat" cmpd="sng" algn="ctr">
            <a:noFill/>
            <a:prstDash val="solid"/>
          </a:ln>
          <a:effectLst/>
        </p:spPr>
        <p:txBody>
          <a:bodyPr lIns="91440" tIns="0" rIns="91440" bIns="0" rtlCol="0" anchor="t"/>
          <a:lstStyle/>
          <a:p>
            <a:pPr algn="r"/>
            <a:r>
              <a:rPr lang="en-US" altLang="zh-CN" sz="2800" b="1" dirty="0">
                <a:solidFill>
                  <a:schemeClr val="bg1"/>
                </a:solidFill>
                <a:latin typeface="Arial" panose="020B0604020202020204" pitchFamily="34" charset="0"/>
                <a:cs typeface="Arial" panose="020B0604020202020204" pitchFamily="34" charset="0"/>
                <a:sym typeface="+mn-ea"/>
              </a:rPr>
              <a:t>02</a:t>
            </a:r>
            <a:endParaRPr lang="zh-CN" altLang="en-US" sz="2000" b="1" dirty="0">
              <a:solidFill>
                <a:schemeClr val="bg1"/>
              </a:solidFill>
              <a:latin typeface="Arial" panose="020B0604020202020204" pitchFamily="34" charset="0"/>
              <a:cs typeface="Arial" panose="020B0604020202020204" pitchFamily="34" charset="0"/>
            </a:endParaRPr>
          </a:p>
          <a:p>
            <a:pPr algn="r"/>
            <a:r>
              <a:rPr lang="en-US" altLang="zh-CN" sz="2000" dirty="0">
                <a:solidFill>
                  <a:schemeClr val="bg1"/>
                </a:solidFill>
                <a:latin typeface="Arial" panose="020B0604020202020204" pitchFamily="34" charset="0"/>
                <a:cs typeface="Arial" panose="020B0604020202020204" pitchFamily="34" charset="0"/>
              </a:rPr>
              <a:t>  </a:t>
            </a:r>
          </a:p>
          <a:p>
            <a:pPr algn="r"/>
            <a:r>
              <a:rPr lang="en-US" altLang="zh-CN" sz="2000" b="1" dirty="0">
                <a:solidFill>
                  <a:schemeClr val="bg1"/>
                </a:solidFill>
                <a:latin typeface="Arial" panose="020B0604020202020204" pitchFamily="34" charset="0"/>
                <a:cs typeface="Arial" panose="020B0604020202020204" pitchFamily="34" charset="0"/>
              </a:rPr>
              <a:t>   </a:t>
            </a:r>
            <a:endParaRPr lang="zh-CN" altLang="en-US" sz="2000" b="1" dirty="0">
              <a:solidFill>
                <a:schemeClr val="bg1"/>
              </a:solidFill>
              <a:latin typeface="Arial" panose="020B0604020202020204" pitchFamily="34" charset="0"/>
              <a:cs typeface="Arial" panose="020B0604020202020204" pitchFamily="34" charset="0"/>
            </a:endParaRPr>
          </a:p>
        </p:txBody>
      </p:sp>
      <p:sp>
        <p:nvSpPr>
          <p:cNvPr id="10" name="Rectangle 42"/>
          <p:cNvSpPr/>
          <p:nvPr/>
        </p:nvSpPr>
        <p:spPr>
          <a:xfrm>
            <a:off x="6580843" y="4565005"/>
            <a:ext cx="643890" cy="512445"/>
          </a:xfrm>
          <a:prstGeom prst="rect">
            <a:avLst/>
          </a:prstGeom>
          <a:noFill/>
          <a:ln w="12700" cap="flat" cmpd="sng" algn="ctr">
            <a:noFill/>
            <a:prstDash val="solid"/>
          </a:ln>
          <a:effectLst/>
        </p:spPr>
        <p:txBody>
          <a:bodyPr lIns="91440" tIns="0" rIns="91440" bIns="0" rtlCol="0" anchor="t"/>
          <a:lstStyle/>
          <a:p>
            <a:pPr algn="r"/>
            <a:r>
              <a:rPr lang="en-US" altLang="zh-CN" sz="2800" b="1" dirty="0">
                <a:solidFill>
                  <a:schemeClr val="bg1"/>
                </a:solidFill>
                <a:latin typeface="Arial" panose="020B0604020202020204" pitchFamily="34" charset="0"/>
                <a:cs typeface="Arial" panose="020B0604020202020204" pitchFamily="34" charset="0"/>
                <a:sym typeface="+mn-ea"/>
              </a:rPr>
              <a:t>03</a:t>
            </a:r>
            <a:endParaRPr lang="zh-CN" altLang="en-US" sz="2000" b="1" dirty="0">
              <a:solidFill>
                <a:schemeClr val="bg1"/>
              </a:solidFill>
              <a:latin typeface="Arial" panose="020B0604020202020204" pitchFamily="34" charset="0"/>
              <a:cs typeface="Arial" panose="020B0604020202020204" pitchFamily="34" charset="0"/>
            </a:endParaRPr>
          </a:p>
          <a:p>
            <a:pPr algn="r"/>
            <a:r>
              <a:rPr lang="en-US" altLang="zh-CN" sz="2000" dirty="0">
                <a:solidFill>
                  <a:schemeClr val="bg1"/>
                </a:solidFill>
                <a:latin typeface="Arial" panose="020B0604020202020204" pitchFamily="34" charset="0"/>
                <a:cs typeface="Arial" panose="020B0604020202020204" pitchFamily="34" charset="0"/>
              </a:rPr>
              <a:t>  </a:t>
            </a:r>
          </a:p>
          <a:p>
            <a:pPr algn="r"/>
            <a:r>
              <a:rPr lang="en-US" altLang="zh-CN" sz="2000" b="1" dirty="0">
                <a:solidFill>
                  <a:schemeClr val="bg1"/>
                </a:solidFill>
                <a:latin typeface="Arial" panose="020B0604020202020204" pitchFamily="34" charset="0"/>
                <a:cs typeface="Arial" panose="020B0604020202020204" pitchFamily="34" charset="0"/>
              </a:rPr>
              <a:t>   </a:t>
            </a:r>
            <a:endParaRPr lang="zh-CN" altLang="en-US" sz="2000" b="1" dirty="0">
              <a:solidFill>
                <a:schemeClr val="bg1"/>
              </a:solidFill>
              <a:latin typeface="Arial" panose="020B0604020202020204" pitchFamily="34" charset="0"/>
              <a:cs typeface="Arial" panose="020B0604020202020204" pitchFamily="34" charset="0"/>
            </a:endParaRPr>
          </a:p>
        </p:txBody>
      </p:sp>
      <p:sp>
        <p:nvSpPr>
          <p:cNvPr id="11" name="文本框 10"/>
          <p:cNvSpPr txBox="1"/>
          <p:nvPr/>
        </p:nvSpPr>
        <p:spPr>
          <a:xfrm>
            <a:off x="8867140" y="2456815"/>
            <a:ext cx="3348990" cy="3446145"/>
          </a:xfrm>
          <a:prstGeom prst="rect">
            <a:avLst/>
          </a:prstGeom>
          <a:noFill/>
        </p:spPr>
        <p:txBody>
          <a:bodyPr wrap="square" rtlCol="0" anchor="t">
            <a:spAutoFit/>
          </a:bodyPr>
          <a:lstStyle/>
          <a:p>
            <a:pPr algn="just" fontAlgn="auto"/>
            <a:r>
              <a:rPr lang="zh-CN" altLang="en-US" sz="2000" b="1" spc="500" dirty="0">
                <a:solidFill>
                  <a:schemeClr val="bg1">
                    <a:lumMod val="50000"/>
                  </a:schemeClr>
                </a:solidFill>
                <a:effectLst/>
                <a:latin typeface="KaiTi" panose="02010609060101010101" pitchFamily="49" charset="-122"/>
                <a:ea typeface="KaiTi" panose="02010609060101010101" pitchFamily="49" charset="-122"/>
                <a:cs typeface="微软雅黑" panose="020B0503020204020204" pitchFamily="34" charset="-122"/>
                <a:sym typeface="+mn-ea"/>
              </a:rPr>
              <a:t>了解哪些人有可能被公司的优点所吸引,了解这些人在基本情况方面有哪些共性;同时,比较一下公司员工的基本情况,了解什么类型的人才会喜欢这个公司,了解在招聘的时候是否有一些共同的个人因素可以考虑</a:t>
            </a:r>
            <a:r>
              <a:rPr lang="zh-CN" altLang="en-US" b="1" spc="500" dirty="0">
                <a:solidFill>
                  <a:schemeClr val="bg1">
                    <a:lumMod val="50000"/>
                  </a:schemeClr>
                </a:solidFill>
                <a:effectLst/>
                <a:latin typeface="KaiTi" panose="02010609060101010101" pitchFamily="49" charset="-122"/>
                <a:ea typeface="KaiTi" panose="02010609060101010101" pitchFamily="49" charset="-122"/>
                <a:cs typeface="微软雅黑" panose="020B0503020204020204" pitchFamily="34" charset="-122"/>
                <a:sym typeface="+mn-ea"/>
              </a:rPr>
              <a:t>。 </a:t>
            </a:r>
          </a:p>
          <a:p>
            <a:endParaRPr lang="zh-CN" altLang="en-US" b="1" spc="500" dirty="0">
              <a:solidFill>
                <a:schemeClr val="bg1">
                  <a:lumMod val="50000"/>
                </a:schemeClr>
              </a:solidFill>
              <a:effectLst/>
              <a:latin typeface="KaiTi" panose="02010609060101010101" pitchFamily="49" charset="-122"/>
              <a:ea typeface="KaiTi" panose="02010609060101010101" pitchFamily="49" charset="-122"/>
              <a:cs typeface="微软雅黑" panose="020B0503020204020204" pitchFamily="34" charset="-122"/>
              <a:sym typeface="+mn-ea"/>
            </a:endParaRPr>
          </a:p>
        </p:txBody>
      </p:sp>
    </p:spTree>
    <p:extLst>
      <p:ext uri="{BB962C8B-B14F-4D97-AF65-F5344CB8AC3E}">
        <p14:creationId xmlns:p14="http://schemas.microsoft.com/office/powerpoint/2010/main" val="2974012110"/>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0">
        <p15:prstTrans prst="pageCurlDouble"/>
      </p:transition>
    </mc:Choice>
    <mc:Fallback xmlns="">
      <p:transition spd="slow"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44000" fill="hold" nodeType="withEffect">
                                  <p:stCondLst>
                                    <p:cond delay="25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750" fill="hold"/>
                                        <p:tgtEl>
                                          <p:spTgt spid="4"/>
                                        </p:tgtEl>
                                        <p:attrNameLst>
                                          <p:attrName>ppt_x</p:attrName>
                                        </p:attrNameLst>
                                      </p:cBhvr>
                                      <p:tavLst>
                                        <p:tav tm="0">
                                          <p:val>
                                            <p:strVal val="0-#ppt_w/2"/>
                                          </p:val>
                                        </p:tav>
                                        <p:tav tm="100000">
                                          <p:val>
                                            <p:strVal val="#ppt_x"/>
                                          </p:val>
                                        </p:tav>
                                      </p:tavLst>
                                    </p:anim>
                                    <p:anim calcmode="lin" valueType="num">
                                      <p:cBhvr additive="base">
                                        <p:cTn id="8" dur="750" fill="hold"/>
                                        <p:tgtEl>
                                          <p:spTgt spid="4"/>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3" presetClass="entr" presetSubtype="10" fill="hold" grpId="0" nodeType="clickEffect">
                                  <p:stCondLst>
                                    <p:cond delay="0"/>
                                  </p:stCondLst>
                                  <p:childTnLst>
                                    <p:set>
                                      <p:cBhvr>
                                        <p:cTn id="12" dur="1" fill="hold">
                                          <p:stCondLst>
                                            <p:cond delay="0"/>
                                          </p:stCondLst>
                                        </p:cTn>
                                        <p:tgtEl>
                                          <p:spTgt spid="7"/>
                                        </p:tgtEl>
                                        <p:attrNameLst>
                                          <p:attrName>style.visibility</p:attrName>
                                        </p:attrNameLst>
                                      </p:cBhvr>
                                      <p:to>
                                        <p:strVal val="visible"/>
                                      </p:to>
                                    </p:set>
                                    <p:animEffect transition="in" filter="blinds(horizontal)">
                                      <p:cBhvr>
                                        <p:cTn id="13" dur="500"/>
                                        <p:tgtEl>
                                          <p:spTgt spid="7"/>
                                        </p:tgtEl>
                                      </p:cBhvr>
                                    </p:animEffect>
                                  </p:childTnLst>
                                </p:cTn>
                              </p:par>
                            </p:childTnLst>
                          </p:cTn>
                        </p:par>
                        <p:par>
                          <p:cTn id="14" fill="hold">
                            <p:stCondLst>
                              <p:cond delay="500"/>
                            </p:stCondLst>
                            <p:childTnLst>
                              <p:par>
                                <p:cTn id="15" presetID="2" presetClass="entr" presetSubtype="1" decel="44000" fill="hold" nodeType="afterEffect">
                                  <p:stCondLst>
                                    <p:cond delay="0"/>
                                  </p:stCondLst>
                                  <p:childTnLst>
                                    <p:set>
                                      <p:cBhvr>
                                        <p:cTn id="16" dur="1" fill="hold">
                                          <p:stCondLst>
                                            <p:cond delay="0"/>
                                          </p:stCondLst>
                                        </p:cTn>
                                        <p:tgtEl>
                                          <p:spTgt spid="2"/>
                                        </p:tgtEl>
                                        <p:attrNameLst>
                                          <p:attrName>style.visibility</p:attrName>
                                        </p:attrNameLst>
                                      </p:cBhvr>
                                      <p:to>
                                        <p:strVal val="visible"/>
                                      </p:to>
                                    </p:set>
                                    <p:anim calcmode="lin" valueType="num">
                                      <p:cBhvr additive="base">
                                        <p:cTn id="17" dur="750" fill="hold"/>
                                        <p:tgtEl>
                                          <p:spTgt spid="2"/>
                                        </p:tgtEl>
                                        <p:attrNameLst>
                                          <p:attrName>ppt_x</p:attrName>
                                        </p:attrNameLst>
                                      </p:cBhvr>
                                      <p:tavLst>
                                        <p:tav tm="0">
                                          <p:val>
                                            <p:strVal val="#ppt_x"/>
                                          </p:val>
                                        </p:tav>
                                        <p:tav tm="100000">
                                          <p:val>
                                            <p:strVal val="#ppt_x"/>
                                          </p:val>
                                        </p:tav>
                                      </p:tavLst>
                                    </p:anim>
                                    <p:anim calcmode="lin" valueType="num">
                                      <p:cBhvr additive="base">
                                        <p:cTn id="18" dur="750" fill="hold"/>
                                        <p:tgtEl>
                                          <p:spTgt spid="2"/>
                                        </p:tgtEl>
                                        <p:attrNameLst>
                                          <p:attrName>ppt_y</p:attrName>
                                        </p:attrNameLst>
                                      </p:cBhvr>
                                      <p:tavLst>
                                        <p:tav tm="0">
                                          <p:val>
                                            <p:strVal val="0-#ppt_h/2"/>
                                          </p:val>
                                        </p:tav>
                                        <p:tav tm="100000">
                                          <p:val>
                                            <p:strVal val="#ppt_y"/>
                                          </p:val>
                                        </p:tav>
                                      </p:tavLst>
                                    </p:anim>
                                  </p:childTnLst>
                                </p:cTn>
                              </p:par>
                            </p:childTnLst>
                          </p:cTn>
                        </p:par>
                        <p:par>
                          <p:cTn id="19" fill="hold">
                            <p:stCondLst>
                              <p:cond delay="1500"/>
                            </p:stCondLst>
                            <p:childTnLst>
                              <p:par>
                                <p:cTn id="20" presetID="18" presetClass="entr" presetSubtype="12" fill="hold" grpId="0" nodeType="afterEffect">
                                  <p:stCondLst>
                                    <p:cond delay="0"/>
                                  </p:stCondLst>
                                  <p:childTnLst>
                                    <p:set>
                                      <p:cBhvr>
                                        <p:cTn id="21" dur="1" fill="hold">
                                          <p:stCondLst>
                                            <p:cond delay="0"/>
                                          </p:stCondLst>
                                        </p:cTn>
                                        <p:tgtEl>
                                          <p:spTgt spid="9"/>
                                        </p:tgtEl>
                                        <p:attrNameLst>
                                          <p:attrName>style.visibility</p:attrName>
                                        </p:attrNameLst>
                                      </p:cBhvr>
                                      <p:to>
                                        <p:strVal val="visible"/>
                                      </p:to>
                                    </p:set>
                                    <p:animEffect transition="in" filter="strips(downLeft)">
                                      <p:cBhvr>
                                        <p:cTn id="22" dur="500"/>
                                        <p:tgtEl>
                                          <p:spTgt spid="9"/>
                                        </p:tgtEl>
                                      </p:cBhvr>
                                    </p:animEffect>
                                  </p:childTnLst>
                                </p:cTn>
                              </p:par>
                            </p:childTnLst>
                          </p:cTn>
                        </p:par>
                      </p:childTnLst>
                    </p:cTn>
                  </p:par>
                  <p:par>
                    <p:cTn id="23" fill="hold">
                      <p:stCondLst>
                        <p:cond delay="indefinite"/>
                      </p:stCondLst>
                      <p:childTnLst>
                        <p:par>
                          <p:cTn id="24" fill="hold">
                            <p:stCondLst>
                              <p:cond delay="0"/>
                            </p:stCondLst>
                            <p:childTnLst>
                              <p:par>
                                <p:cTn id="25" presetID="3" presetClass="entr" presetSubtype="10" fill="hold" grpId="0" nodeType="clickEffect">
                                  <p:stCondLst>
                                    <p:cond delay="0"/>
                                  </p:stCondLst>
                                  <p:childTnLst>
                                    <p:set>
                                      <p:cBhvr>
                                        <p:cTn id="26" dur="1" fill="hold">
                                          <p:stCondLst>
                                            <p:cond delay="0"/>
                                          </p:stCondLst>
                                        </p:cTn>
                                        <p:tgtEl>
                                          <p:spTgt spid="8"/>
                                        </p:tgtEl>
                                        <p:attrNameLst>
                                          <p:attrName>style.visibility</p:attrName>
                                        </p:attrNameLst>
                                      </p:cBhvr>
                                      <p:to>
                                        <p:strVal val="visible"/>
                                      </p:to>
                                    </p:set>
                                    <p:animEffect transition="in" filter="blinds(horizontal)">
                                      <p:cBhvr>
                                        <p:cTn id="27" dur="500"/>
                                        <p:tgtEl>
                                          <p:spTgt spid="8"/>
                                        </p:tgtEl>
                                      </p:cBhvr>
                                    </p:animEffect>
                                  </p:childTnLst>
                                </p:cTn>
                              </p:par>
                              <p:par>
                                <p:cTn id="28" presetID="2" presetClass="entr" presetSubtype="2" decel="44000" fill="hold" nodeType="withEffect">
                                  <p:stCondLst>
                                    <p:cond delay="250"/>
                                  </p:stCondLst>
                                  <p:childTnLst>
                                    <p:set>
                                      <p:cBhvr>
                                        <p:cTn id="29" dur="1" fill="hold">
                                          <p:stCondLst>
                                            <p:cond delay="0"/>
                                          </p:stCondLst>
                                        </p:cTn>
                                        <p:tgtEl>
                                          <p:spTgt spid="3"/>
                                        </p:tgtEl>
                                        <p:attrNameLst>
                                          <p:attrName>style.visibility</p:attrName>
                                        </p:attrNameLst>
                                      </p:cBhvr>
                                      <p:to>
                                        <p:strVal val="visible"/>
                                      </p:to>
                                    </p:set>
                                    <p:anim calcmode="lin" valueType="num">
                                      <p:cBhvr additive="base">
                                        <p:cTn id="30" dur="750" fill="hold"/>
                                        <p:tgtEl>
                                          <p:spTgt spid="3"/>
                                        </p:tgtEl>
                                        <p:attrNameLst>
                                          <p:attrName>ppt_x</p:attrName>
                                        </p:attrNameLst>
                                      </p:cBhvr>
                                      <p:tavLst>
                                        <p:tav tm="0">
                                          <p:val>
                                            <p:strVal val="1+#ppt_w/2"/>
                                          </p:val>
                                        </p:tav>
                                        <p:tav tm="100000">
                                          <p:val>
                                            <p:strVal val="#ppt_x"/>
                                          </p:val>
                                        </p:tav>
                                      </p:tavLst>
                                    </p:anim>
                                    <p:anim calcmode="lin" valueType="num">
                                      <p:cBhvr additive="base">
                                        <p:cTn id="31" dur="750" fill="hold"/>
                                        <p:tgtEl>
                                          <p:spTgt spid="3"/>
                                        </p:tgtEl>
                                        <p:attrNameLst>
                                          <p:attrName>ppt_y</p:attrName>
                                        </p:attrNameLst>
                                      </p:cBhvr>
                                      <p:tavLst>
                                        <p:tav tm="0">
                                          <p:val>
                                            <p:strVal val="#ppt_y"/>
                                          </p:val>
                                        </p:tav>
                                        <p:tav tm="100000">
                                          <p:val>
                                            <p:strVal val="#ppt_y"/>
                                          </p:val>
                                        </p:tav>
                                      </p:tavLst>
                                    </p:anim>
                                  </p:childTnLst>
                                </p:cTn>
                              </p:par>
                            </p:childTnLst>
                          </p:cTn>
                        </p:par>
                        <p:par>
                          <p:cTn id="32" fill="hold">
                            <p:stCondLst>
                              <p:cond delay="500"/>
                            </p:stCondLst>
                            <p:childTnLst>
                              <p:par>
                                <p:cTn id="33" presetID="18" presetClass="entr" presetSubtype="12" fill="hold" grpId="0" nodeType="afterEffect">
                                  <p:stCondLst>
                                    <p:cond delay="0"/>
                                  </p:stCondLst>
                                  <p:childTnLst>
                                    <p:set>
                                      <p:cBhvr>
                                        <p:cTn id="34" dur="1" fill="hold">
                                          <p:stCondLst>
                                            <p:cond delay="0"/>
                                          </p:stCondLst>
                                        </p:cTn>
                                        <p:tgtEl>
                                          <p:spTgt spid="10"/>
                                        </p:tgtEl>
                                        <p:attrNameLst>
                                          <p:attrName>style.visibility</p:attrName>
                                        </p:attrNameLst>
                                      </p:cBhvr>
                                      <p:to>
                                        <p:strVal val="visible"/>
                                      </p:to>
                                    </p:set>
                                    <p:animEffect transition="in" filter="strips(downLeft)">
                                      <p:cBhvr>
                                        <p:cTn id="35" dur="500"/>
                                        <p:tgtEl>
                                          <p:spTgt spid="10"/>
                                        </p:tgtEl>
                                      </p:cBhvr>
                                    </p:animEffect>
                                  </p:childTnLst>
                                </p:cTn>
                              </p:par>
                            </p:childTnLst>
                          </p:cTn>
                        </p:par>
                      </p:childTnLst>
                    </p:cTn>
                  </p:par>
                  <p:par>
                    <p:cTn id="36" fill="hold">
                      <p:stCondLst>
                        <p:cond delay="indefinite"/>
                      </p:stCondLst>
                      <p:childTnLst>
                        <p:par>
                          <p:cTn id="37" fill="hold">
                            <p:stCondLst>
                              <p:cond delay="0"/>
                            </p:stCondLst>
                            <p:childTnLst>
                              <p:par>
                                <p:cTn id="38" presetID="3" presetClass="entr" presetSubtype="10" fill="hold" grpId="0" nodeType="clickEffect">
                                  <p:stCondLst>
                                    <p:cond delay="0"/>
                                  </p:stCondLst>
                                  <p:childTnLst>
                                    <p:set>
                                      <p:cBhvr>
                                        <p:cTn id="39" dur="1" fill="hold">
                                          <p:stCondLst>
                                            <p:cond delay="0"/>
                                          </p:stCondLst>
                                        </p:cTn>
                                        <p:tgtEl>
                                          <p:spTgt spid="11"/>
                                        </p:tgtEl>
                                        <p:attrNameLst>
                                          <p:attrName>style.visibility</p:attrName>
                                        </p:attrNameLst>
                                      </p:cBhvr>
                                      <p:to>
                                        <p:strVal val="visible"/>
                                      </p:to>
                                    </p:set>
                                    <p:animEffect transition="in" filter="blinds(horizontal)">
                                      <p:cBhvr>
                                        <p:cTn id="40"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9" grpId="0" animBg="1"/>
      <p:bldP spid="10" grpId="0" animBg="1"/>
      <p:bldP spid="11" grpId="0"/>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矩形 1"/>
          <p:cNvSpPr/>
          <p:nvPr/>
        </p:nvSpPr>
        <p:spPr>
          <a:xfrm>
            <a:off x="4865914" y="2234309"/>
            <a:ext cx="6487886" cy="3222998"/>
          </a:xfrm>
          <a:prstGeom prst="rect">
            <a:avLst/>
          </a:prstGeom>
        </p:spPr>
        <p:txBody>
          <a:bodyPr wrap="square">
            <a:spAutoFit/>
          </a:bodyPr>
          <a:lstStyle/>
          <a:p>
            <a:pPr>
              <a:lnSpc>
                <a:spcPct val="150000"/>
              </a:lnSpc>
            </a:pPr>
            <a:r>
              <a:rPr lang="en-US" altLang="zh-CN" sz="2800" dirty="0">
                <a:latin typeface="楷体" panose="02010609060101010101" pitchFamily="49" charset="-122"/>
                <a:ea typeface="楷体" panose="02010609060101010101" pitchFamily="49" charset="-122"/>
              </a:rPr>
              <a:t>● </a:t>
            </a:r>
            <a:r>
              <a:rPr lang="zh-CN" altLang="en-US" sz="2800" dirty="0">
                <a:latin typeface="楷体" panose="02010609060101010101" pitchFamily="49" charset="-122"/>
                <a:ea typeface="楷体" panose="02010609060101010101" pitchFamily="49" charset="-122"/>
              </a:rPr>
              <a:t>了解招聘的意义</a:t>
            </a:r>
          </a:p>
          <a:p>
            <a:pPr>
              <a:lnSpc>
                <a:spcPct val="150000"/>
              </a:lnSpc>
            </a:pPr>
            <a:r>
              <a:rPr lang="zh-CN" altLang="en-US" sz="2800" dirty="0">
                <a:latin typeface="楷体" panose="02010609060101010101" pitchFamily="49" charset="-122"/>
                <a:ea typeface="楷体" panose="02010609060101010101" pitchFamily="49" charset="-122"/>
              </a:rPr>
              <a:t>● 了解招聘的影响因素</a:t>
            </a:r>
          </a:p>
          <a:p>
            <a:pPr>
              <a:lnSpc>
                <a:spcPct val="150000"/>
              </a:lnSpc>
            </a:pPr>
            <a:r>
              <a:rPr lang="zh-CN" altLang="en-US" sz="2800" dirty="0">
                <a:latin typeface="楷体" panose="02010609060101010101" pitchFamily="49" charset="-122"/>
                <a:ea typeface="楷体" panose="02010609060101010101" pitchFamily="49" charset="-122"/>
              </a:rPr>
              <a:t>● 理解招聘过程管理</a:t>
            </a:r>
          </a:p>
          <a:p>
            <a:pPr>
              <a:lnSpc>
                <a:spcPct val="150000"/>
              </a:lnSpc>
            </a:pPr>
            <a:r>
              <a:rPr lang="zh-CN" altLang="en-US" sz="2800" dirty="0">
                <a:latin typeface="楷体" panose="02010609060101010101" pitchFamily="49" charset="-122"/>
                <a:ea typeface="楷体" panose="02010609060101010101" pitchFamily="49" charset="-122"/>
              </a:rPr>
              <a:t>● 掌握招聘的概念和原则</a:t>
            </a:r>
          </a:p>
          <a:p>
            <a:pPr>
              <a:lnSpc>
                <a:spcPct val="150000"/>
              </a:lnSpc>
            </a:pPr>
            <a:r>
              <a:rPr lang="zh-CN" altLang="en-US" sz="2800" dirty="0">
                <a:latin typeface="楷体" panose="02010609060101010101" pitchFamily="49" charset="-122"/>
                <a:ea typeface="楷体" panose="02010609060101010101" pitchFamily="49" charset="-122"/>
              </a:rPr>
              <a:t>● 掌握招聘的阶段与流程</a:t>
            </a:r>
          </a:p>
        </p:txBody>
      </p:sp>
      <p:cxnSp>
        <p:nvCxnSpPr>
          <p:cNvPr id="4" name="直线连接符 3"/>
          <p:cNvCxnSpPr/>
          <p:nvPr/>
        </p:nvCxnSpPr>
        <p:spPr>
          <a:xfrm>
            <a:off x="4131129" y="1159329"/>
            <a:ext cx="0" cy="501287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5" name="组合 4"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GrpSpPr/>
          <p:nvPr/>
        </p:nvGrpSpPr>
        <p:grpSpPr>
          <a:xfrm>
            <a:off x="1253416" y="771469"/>
            <a:ext cx="2396391" cy="4167230"/>
            <a:chOff x="752634" y="1779108"/>
            <a:chExt cx="2396391" cy="4167230"/>
          </a:xfrm>
        </p:grpSpPr>
        <p:sp>
          <p:nvSpPr>
            <p:cNvPr id="6" name="圆角矩形 38"/>
            <p:cNvSpPr/>
            <p:nvPr/>
          </p:nvSpPr>
          <p:spPr>
            <a:xfrm rot="572624">
              <a:off x="1297576" y="1779108"/>
              <a:ext cx="1274792" cy="1256404"/>
            </a:xfrm>
            <a:custGeom>
              <a:avLst/>
              <a:gdLst/>
              <a:ahLst/>
              <a:cxnLst/>
              <a:rect l="l" t="t" r="r" b="b"/>
              <a:pathLst>
                <a:path w="1554798" h="1532371">
                  <a:moveTo>
                    <a:pt x="260464" y="73817"/>
                  </a:moveTo>
                  <a:cubicBezTo>
                    <a:pt x="306072" y="28209"/>
                    <a:pt x="369078" y="0"/>
                    <a:pt x="438674" y="0"/>
                  </a:cubicBezTo>
                  <a:lnTo>
                    <a:pt x="1302770" y="0"/>
                  </a:lnTo>
                  <a:cubicBezTo>
                    <a:pt x="1441961" y="0"/>
                    <a:pt x="1554798" y="112837"/>
                    <a:pt x="1554798" y="252028"/>
                  </a:cubicBezTo>
                  <a:lnTo>
                    <a:pt x="1554798" y="252029"/>
                  </a:lnTo>
                  <a:lnTo>
                    <a:pt x="1554798" y="1116125"/>
                  </a:lnTo>
                  <a:cubicBezTo>
                    <a:pt x="1554798" y="1255316"/>
                    <a:pt x="1441961" y="1368153"/>
                    <a:pt x="1302770" y="1368153"/>
                  </a:cubicBezTo>
                  <a:cubicBezTo>
                    <a:pt x="1163579" y="1368153"/>
                    <a:pt x="1050742" y="1255316"/>
                    <a:pt x="1050742" y="1116125"/>
                  </a:cubicBezTo>
                  <a:lnTo>
                    <a:pt x="1050742" y="860250"/>
                  </a:lnTo>
                  <a:cubicBezTo>
                    <a:pt x="1050311" y="861013"/>
                    <a:pt x="1049708" y="861600"/>
                    <a:pt x="1049101" y="862186"/>
                  </a:cubicBezTo>
                  <a:lnTo>
                    <a:pt x="426920" y="1461813"/>
                  </a:lnTo>
                  <a:cubicBezTo>
                    <a:pt x="326697" y="1558402"/>
                    <a:pt x="167149" y="1555457"/>
                    <a:pt x="70559" y="1455234"/>
                  </a:cubicBezTo>
                  <a:cubicBezTo>
                    <a:pt x="-26031" y="1355012"/>
                    <a:pt x="-23086" y="1195463"/>
                    <a:pt x="77137" y="1098874"/>
                  </a:cubicBezTo>
                  <a:lnTo>
                    <a:pt x="694328" y="504056"/>
                  </a:lnTo>
                  <a:lnTo>
                    <a:pt x="438674" y="504056"/>
                  </a:lnTo>
                  <a:cubicBezTo>
                    <a:pt x="299483" y="504056"/>
                    <a:pt x="186646" y="391219"/>
                    <a:pt x="186646" y="252028"/>
                  </a:cubicBezTo>
                  <a:cubicBezTo>
                    <a:pt x="186646" y="182432"/>
                    <a:pt x="214855" y="119426"/>
                    <a:pt x="260464" y="73817"/>
                  </a:cubicBezTo>
                  <a:close/>
                </a:path>
              </a:pathLst>
            </a:custGeom>
            <a:solidFill>
              <a:srgbClr val="365B7C"/>
            </a:solidFill>
            <a:ln w="19050">
              <a:gradFill>
                <a:gsLst>
                  <a:gs pos="89000">
                    <a:schemeClr val="bg1">
                      <a:lumMod val="85000"/>
                    </a:schemeClr>
                  </a:gs>
                  <a:gs pos="0">
                    <a:schemeClr val="bg1"/>
                  </a:gs>
                </a:gsLst>
                <a:lin ang="7200000" scaled="0"/>
              </a:gradFill>
            </a:ln>
            <a:effectLst>
              <a:outerShdw blurRad="254000" dist="127000" dir="8160000" algn="tr" rotWithShape="0">
                <a:prstClr val="black">
                  <a:alpha val="34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 name="圆角矩形 6"/>
            <p:cNvSpPr/>
            <p:nvPr/>
          </p:nvSpPr>
          <p:spPr>
            <a:xfrm>
              <a:off x="752634" y="3115798"/>
              <a:ext cx="2304256" cy="2830540"/>
            </a:xfrm>
            <a:prstGeom prst="roundRect">
              <a:avLst>
                <a:gd name="adj" fmla="val 6909"/>
              </a:avLst>
            </a:prstGeom>
            <a:solidFill>
              <a:srgbClr val="EFEFEF"/>
            </a:solidFill>
            <a:ln w="19050">
              <a:gradFill>
                <a:gsLst>
                  <a:gs pos="89000">
                    <a:schemeClr val="bg1">
                      <a:lumMod val="85000"/>
                    </a:schemeClr>
                  </a:gs>
                  <a:gs pos="0">
                    <a:schemeClr val="bg1"/>
                  </a:gs>
                </a:gsLst>
                <a:lin ang="7200000" scaled="0"/>
              </a:gradFill>
            </a:ln>
            <a:effectLst>
              <a:outerShdw blurRad="254000" dist="127000" dir="8160000" algn="tr" rotWithShape="0">
                <a:prstClr val="black">
                  <a:alpha val="34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8" name="组合 7"/>
            <p:cNvGrpSpPr/>
            <p:nvPr/>
          </p:nvGrpSpPr>
          <p:grpSpPr>
            <a:xfrm rot="16200000">
              <a:off x="2087525" y="3024024"/>
              <a:ext cx="441397" cy="58863"/>
              <a:chOff x="2975753" y="1851670"/>
              <a:chExt cx="539968" cy="72008"/>
            </a:xfrm>
          </p:grpSpPr>
          <p:sp>
            <p:nvSpPr>
              <p:cNvPr id="16" name="椭圆 15"/>
              <p:cNvSpPr/>
              <p:nvPr/>
            </p:nvSpPr>
            <p:spPr>
              <a:xfrm>
                <a:off x="2975753" y="1851670"/>
                <a:ext cx="72008" cy="72008"/>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 name="椭圆 16"/>
              <p:cNvSpPr/>
              <p:nvPr/>
            </p:nvSpPr>
            <p:spPr>
              <a:xfrm>
                <a:off x="3443713" y="1851670"/>
                <a:ext cx="72008" cy="72008"/>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8" name="圆角矩形 17"/>
              <p:cNvSpPr/>
              <p:nvPr/>
            </p:nvSpPr>
            <p:spPr>
              <a:xfrm>
                <a:off x="3011757" y="1864814"/>
                <a:ext cx="467960" cy="45719"/>
              </a:xfrm>
              <a:prstGeom prst="roundRect">
                <a:avLst>
                  <a:gd name="adj" fmla="val 50000"/>
                </a:avLst>
              </a:prstGeom>
              <a:gradFill>
                <a:gsLst>
                  <a:gs pos="0">
                    <a:schemeClr val="bg1">
                      <a:lumMod val="75000"/>
                    </a:schemeClr>
                  </a:gs>
                  <a:gs pos="50000">
                    <a:schemeClr val="bg1">
                      <a:lumMod val="95000"/>
                    </a:schemeClr>
                  </a:gs>
                  <a:gs pos="100000">
                    <a:schemeClr val="bg1">
                      <a:lumMod val="75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9" name="组合 8"/>
            <p:cNvGrpSpPr/>
            <p:nvPr/>
          </p:nvGrpSpPr>
          <p:grpSpPr>
            <a:xfrm rot="16200000">
              <a:off x="1203997" y="3024024"/>
              <a:ext cx="441397" cy="58863"/>
              <a:chOff x="2975753" y="1851670"/>
              <a:chExt cx="539968" cy="72008"/>
            </a:xfrm>
          </p:grpSpPr>
          <p:sp>
            <p:nvSpPr>
              <p:cNvPr id="13" name="椭圆 12"/>
              <p:cNvSpPr/>
              <p:nvPr/>
            </p:nvSpPr>
            <p:spPr>
              <a:xfrm>
                <a:off x="2975753" y="1851670"/>
                <a:ext cx="72008" cy="72008"/>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 name="椭圆 13"/>
              <p:cNvSpPr/>
              <p:nvPr/>
            </p:nvSpPr>
            <p:spPr>
              <a:xfrm>
                <a:off x="3443713" y="1851670"/>
                <a:ext cx="72008" cy="72008"/>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 name="圆角矩形 14"/>
              <p:cNvSpPr/>
              <p:nvPr/>
            </p:nvSpPr>
            <p:spPr>
              <a:xfrm>
                <a:off x="3011757" y="1864814"/>
                <a:ext cx="467960" cy="45719"/>
              </a:xfrm>
              <a:prstGeom prst="roundRect">
                <a:avLst>
                  <a:gd name="adj" fmla="val 50000"/>
                </a:avLst>
              </a:prstGeom>
              <a:gradFill>
                <a:gsLst>
                  <a:gs pos="0">
                    <a:schemeClr val="bg1">
                      <a:lumMod val="75000"/>
                    </a:schemeClr>
                  </a:gs>
                  <a:gs pos="50000">
                    <a:schemeClr val="bg1">
                      <a:lumMod val="95000"/>
                    </a:schemeClr>
                  </a:gs>
                  <a:gs pos="100000">
                    <a:schemeClr val="bg1">
                      <a:lumMod val="75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10" name="TextBox 53"/>
            <p:cNvSpPr txBox="1"/>
            <p:nvPr/>
          </p:nvSpPr>
          <p:spPr>
            <a:xfrm>
              <a:off x="1865412" y="1988825"/>
              <a:ext cx="660794" cy="461665"/>
            </a:xfrm>
            <a:prstGeom prst="rect">
              <a:avLst/>
            </a:prstGeom>
            <a:noFill/>
          </p:spPr>
          <p:txBody>
            <a:bodyPr wrap="square" rtlCol="0">
              <a:spAutoFit/>
            </a:bodyPr>
            <a:lstStyle/>
            <a:p>
              <a:pPr algn="ctr"/>
              <a:endParaRPr lang="zh-CN" altLang="en-US" sz="2400" b="1" dirty="0">
                <a:solidFill>
                  <a:schemeClr val="bg1"/>
                </a:solidFill>
                <a:latin typeface="Arial" panose="020B0604020202020204" pitchFamily="34" charset="0"/>
                <a:cs typeface="Arial" panose="020B0604020202020204" pitchFamily="34" charset="0"/>
              </a:endParaRPr>
            </a:p>
          </p:txBody>
        </p:sp>
        <p:sp>
          <p:nvSpPr>
            <p:cNvPr id="12" name="Rectangle 42"/>
            <p:cNvSpPr/>
            <p:nvPr/>
          </p:nvSpPr>
          <p:spPr>
            <a:xfrm flipH="1">
              <a:off x="1188839" y="3687699"/>
              <a:ext cx="1960186" cy="1703437"/>
            </a:xfrm>
            <a:prstGeom prst="rect">
              <a:avLst/>
            </a:prstGeom>
            <a:noFill/>
            <a:ln w="12700" cap="flat" cmpd="sng" algn="ctr">
              <a:noFill/>
              <a:prstDash val="solid"/>
            </a:ln>
            <a:effectLst/>
          </p:spPr>
          <p:txBody>
            <a:bodyPr lIns="91440" tIns="0" rIns="91440" bIns="0" rtlCol="0" anchor="t"/>
            <a:lstStyle/>
            <a:p>
              <a:pPr>
                <a:defRPr/>
              </a:pPr>
              <a:r>
                <a:rPr lang="zh-CN" altLang="en-US" sz="4800" kern="0" dirty="0">
                  <a:solidFill>
                    <a:schemeClr val="tx1">
                      <a:lumMod val="65000"/>
                      <a:lumOff val="35000"/>
                    </a:schemeClr>
                  </a:solidFill>
                  <a:latin typeface="楷体" panose="02010609060101010101" pitchFamily="49" charset="-122"/>
                  <a:ea typeface="楷体" panose="02010609060101010101" pitchFamily="49" charset="-122"/>
                  <a:cs typeface="Arial" panose="020B0604020202020204" pitchFamily="34" charset="0"/>
                </a:rPr>
                <a:t>学习目标</a:t>
              </a:r>
              <a:endParaRPr lang="en-US" altLang="zh-CN" sz="4800" kern="0" dirty="0">
                <a:solidFill>
                  <a:schemeClr val="tx1">
                    <a:lumMod val="65000"/>
                    <a:lumOff val="35000"/>
                  </a:schemeClr>
                </a:solidFill>
                <a:latin typeface="楷体" panose="02010609060101010101" pitchFamily="49" charset="-122"/>
                <a:ea typeface="楷体" panose="02010609060101010101" pitchFamily="49" charset="-122"/>
                <a:cs typeface="Arial" panose="020B0604020202020204" pitchFamily="34" charset="0"/>
              </a:endParaRPr>
            </a:p>
            <a:p>
              <a:pPr>
                <a:defRPr/>
              </a:pPr>
              <a:endParaRPr lang="en-US" sz="4800" kern="0" dirty="0">
                <a:solidFill>
                  <a:schemeClr val="tx1">
                    <a:lumMod val="65000"/>
                    <a:lumOff val="35000"/>
                  </a:schemeClr>
                </a:solidFill>
                <a:latin typeface="楷体" panose="02010609060101010101" pitchFamily="49" charset="-122"/>
                <a:ea typeface="楷体" panose="02010609060101010101" pitchFamily="49" charset="-122"/>
                <a:cs typeface="Arial" panose="020B0604020202020204" pitchFamily="34" charset="0"/>
              </a:endParaRPr>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44000" fill="hold"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750" fill="hold"/>
                                        <p:tgtEl>
                                          <p:spTgt spid="5"/>
                                        </p:tgtEl>
                                        <p:attrNameLst>
                                          <p:attrName>ppt_x</p:attrName>
                                        </p:attrNameLst>
                                      </p:cBhvr>
                                      <p:tavLst>
                                        <p:tav tm="0">
                                          <p:val>
                                            <p:strVal val="#ppt_x"/>
                                          </p:val>
                                        </p:tav>
                                        <p:tav tm="100000">
                                          <p:val>
                                            <p:strVal val="#ppt_x"/>
                                          </p:val>
                                        </p:tav>
                                      </p:tavLst>
                                    </p:anim>
                                    <p:anim calcmode="lin" valueType="num">
                                      <p:cBhvr additive="base">
                                        <p:cTn id="8" dur="75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矩形 24"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549157" y="-975631"/>
            <a:ext cx="583096" cy="838080"/>
          </a:xfrm>
          <a:prstGeom prst="rect">
            <a:avLst/>
          </a:prstGeom>
          <a:solidFill>
            <a:srgbClr val="365B7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 name="矩形 25"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1132253" y="-975631"/>
            <a:ext cx="583096" cy="838080"/>
          </a:xfrm>
          <a:prstGeom prst="rect">
            <a:avLst/>
          </a:prstGeom>
          <a:solidFill>
            <a:srgbClr val="96648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 name="矩形 26"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1715349" y="-975631"/>
            <a:ext cx="583096" cy="838080"/>
          </a:xfrm>
          <a:prstGeom prst="rect">
            <a:avLst/>
          </a:prstGeom>
          <a:solidFill>
            <a:srgbClr val="D06F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 name="矩形 27"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2298446" y="-975631"/>
            <a:ext cx="583096" cy="838080"/>
          </a:xfrm>
          <a:prstGeom prst="rect">
            <a:avLst/>
          </a:prstGeom>
          <a:solidFill>
            <a:srgbClr val="F779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 name="矩形 28"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2881542" y="-975631"/>
            <a:ext cx="583096" cy="838080"/>
          </a:xfrm>
          <a:prstGeom prst="rect">
            <a:avLst/>
          </a:prstGeom>
          <a:solidFill>
            <a:srgbClr val="F8AD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2" name="组合 1"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GrpSpPr/>
          <p:nvPr/>
        </p:nvGrpSpPr>
        <p:grpSpPr>
          <a:xfrm>
            <a:off x="3538220" y="2210435"/>
            <a:ext cx="5365750" cy="4736465"/>
            <a:chOff x="2978526" y="1593270"/>
            <a:chExt cx="6259335" cy="6127820"/>
          </a:xfrm>
        </p:grpSpPr>
        <p:grpSp>
          <p:nvGrpSpPr>
            <p:cNvPr id="4" name="组合 3"/>
            <p:cNvGrpSpPr/>
            <p:nvPr/>
          </p:nvGrpSpPr>
          <p:grpSpPr>
            <a:xfrm>
              <a:off x="2978526" y="1593270"/>
              <a:ext cx="6259335" cy="6127820"/>
              <a:chOff x="2312009" y="999934"/>
              <a:chExt cx="7601306" cy="7441595"/>
            </a:xfrm>
          </p:grpSpPr>
          <p:sp>
            <p:nvSpPr>
              <p:cNvPr id="37" name="Freeform 5"/>
              <p:cNvSpPr/>
              <p:nvPr/>
            </p:nvSpPr>
            <p:spPr bwMode="auto">
              <a:xfrm>
                <a:off x="5506975" y="999934"/>
                <a:ext cx="2512504" cy="7441595"/>
              </a:xfrm>
              <a:custGeom>
                <a:avLst/>
                <a:gdLst>
                  <a:gd name="T0" fmla="*/ 16 w 1886"/>
                  <a:gd name="T1" fmla="*/ 0 h 5586"/>
                  <a:gd name="T2" fmla="*/ 0 w 1886"/>
                  <a:gd name="T3" fmla="*/ 7 h 5586"/>
                  <a:gd name="T4" fmla="*/ 567 w 1886"/>
                  <a:gd name="T5" fmla="*/ 1611 h 5586"/>
                  <a:gd name="T6" fmla="*/ 1867 w 1886"/>
                  <a:gd name="T7" fmla="*/ 5586 h 5586"/>
                  <a:gd name="T8" fmla="*/ 1886 w 1886"/>
                  <a:gd name="T9" fmla="*/ 5582 h 5586"/>
                  <a:gd name="T10" fmla="*/ 583 w 1886"/>
                  <a:gd name="T11" fmla="*/ 1604 h 5586"/>
                  <a:gd name="T12" fmla="*/ 16 w 1886"/>
                  <a:gd name="T13" fmla="*/ 0 h 5586"/>
                </a:gdLst>
                <a:ahLst/>
                <a:cxnLst>
                  <a:cxn ang="0">
                    <a:pos x="T0" y="T1"/>
                  </a:cxn>
                  <a:cxn ang="0">
                    <a:pos x="T2" y="T3"/>
                  </a:cxn>
                  <a:cxn ang="0">
                    <a:pos x="T4" y="T5"/>
                  </a:cxn>
                  <a:cxn ang="0">
                    <a:pos x="T6" y="T7"/>
                  </a:cxn>
                  <a:cxn ang="0">
                    <a:pos x="T8" y="T9"/>
                  </a:cxn>
                  <a:cxn ang="0">
                    <a:pos x="T10" y="T11"/>
                  </a:cxn>
                  <a:cxn ang="0">
                    <a:pos x="T12" y="T13"/>
                  </a:cxn>
                </a:cxnLst>
                <a:rect l="0" t="0" r="r" b="b"/>
                <a:pathLst>
                  <a:path w="1886" h="5586">
                    <a:moveTo>
                      <a:pt x="16" y="0"/>
                    </a:moveTo>
                    <a:lnTo>
                      <a:pt x="0" y="7"/>
                    </a:lnTo>
                    <a:lnTo>
                      <a:pt x="567" y="1611"/>
                    </a:lnTo>
                    <a:lnTo>
                      <a:pt x="1867" y="5586"/>
                    </a:lnTo>
                    <a:lnTo>
                      <a:pt x="1886" y="5582"/>
                    </a:lnTo>
                    <a:lnTo>
                      <a:pt x="583" y="1604"/>
                    </a:lnTo>
                    <a:lnTo>
                      <a:pt x="16" y="0"/>
                    </a:lnTo>
                    <a:close/>
                  </a:path>
                </a:pathLst>
              </a:custGeom>
              <a:solidFill>
                <a:srgbClr val="B4B4B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 name="Freeform 10"/>
              <p:cNvSpPr/>
              <p:nvPr/>
            </p:nvSpPr>
            <p:spPr bwMode="auto">
              <a:xfrm>
                <a:off x="2312009" y="1817452"/>
                <a:ext cx="5941551" cy="4031197"/>
              </a:xfrm>
              <a:custGeom>
                <a:avLst/>
                <a:gdLst>
                  <a:gd name="T0" fmla="*/ 4450 w 4460"/>
                  <a:gd name="T1" fmla="*/ 0 h 3026"/>
                  <a:gd name="T2" fmla="*/ 4450 w 4460"/>
                  <a:gd name="T3" fmla="*/ 0 h 3026"/>
                  <a:gd name="T4" fmla="*/ 3168 w 4460"/>
                  <a:gd name="T5" fmla="*/ 855 h 3026"/>
                  <a:gd name="T6" fmla="*/ 0 w 4460"/>
                  <a:gd name="T7" fmla="*/ 3010 h 3026"/>
                  <a:gd name="T8" fmla="*/ 9 w 4460"/>
                  <a:gd name="T9" fmla="*/ 3026 h 3026"/>
                  <a:gd name="T10" fmla="*/ 3180 w 4460"/>
                  <a:gd name="T11" fmla="*/ 869 h 3026"/>
                  <a:gd name="T12" fmla="*/ 4460 w 4460"/>
                  <a:gd name="T13" fmla="*/ 17 h 3026"/>
                  <a:gd name="T14" fmla="*/ 4450 w 4460"/>
                  <a:gd name="T15" fmla="*/ 0 h 302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60" h="3026">
                    <a:moveTo>
                      <a:pt x="4450" y="0"/>
                    </a:moveTo>
                    <a:lnTo>
                      <a:pt x="4450" y="0"/>
                    </a:lnTo>
                    <a:lnTo>
                      <a:pt x="3168" y="855"/>
                    </a:lnTo>
                    <a:lnTo>
                      <a:pt x="0" y="3010"/>
                    </a:lnTo>
                    <a:lnTo>
                      <a:pt x="9" y="3026"/>
                    </a:lnTo>
                    <a:lnTo>
                      <a:pt x="3180" y="869"/>
                    </a:lnTo>
                    <a:lnTo>
                      <a:pt x="4460" y="17"/>
                    </a:lnTo>
                    <a:lnTo>
                      <a:pt x="4450" y="0"/>
                    </a:lnTo>
                    <a:close/>
                  </a:path>
                </a:pathLst>
              </a:custGeom>
              <a:solidFill>
                <a:srgbClr val="B4B4B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 name="Freeform 15"/>
              <p:cNvSpPr/>
              <p:nvPr/>
            </p:nvSpPr>
            <p:spPr bwMode="auto">
              <a:xfrm>
                <a:off x="3100514" y="1592950"/>
                <a:ext cx="6812801" cy="2890845"/>
              </a:xfrm>
              <a:custGeom>
                <a:avLst/>
                <a:gdLst>
                  <a:gd name="T0" fmla="*/ 7 w 5114"/>
                  <a:gd name="T1" fmla="*/ 0 h 2170"/>
                  <a:gd name="T2" fmla="*/ 0 w 5114"/>
                  <a:gd name="T3" fmla="*/ 16 h 2170"/>
                  <a:gd name="T4" fmla="*/ 2699 w 5114"/>
                  <a:gd name="T5" fmla="*/ 1080 h 2170"/>
                  <a:gd name="T6" fmla="*/ 5107 w 5114"/>
                  <a:gd name="T7" fmla="*/ 2170 h 2170"/>
                  <a:gd name="T8" fmla="*/ 5114 w 5114"/>
                  <a:gd name="T9" fmla="*/ 2153 h 2170"/>
                  <a:gd name="T10" fmla="*/ 2706 w 5114"/>
                  <a:gd name="T11" fmla="*/ 1063 h 2170"/>
                  <a:gd name="T12" fmla="*/ 7 w 5114"/>
                  <a:gd name="T13" fmla="*/ 0 h 2170"/>
                </a:gdLst>
                <a:ahLst/>
                <a:cxnLst>
                  <a:cxn ang="0">
                    <a:pos x="T0" y="T1"/>
                  </a:cxn>
                  <a:cxn ang="0">
                    <a:pos x="T2" y="T3"/>
                  </a:cxn>
                  <a:cxn ang="0">
                    <a:pos x="T4" y="T5"/>
                  </a:cxn>
                  <a:cxn ang="0">
                    <a:pos x="T6" y="T7"/>
                  </a:cxn>
                  <a:cxn ang="0">
                    <a:pos x="T8" y="T9"/>
                  </a:cxn>
                  <a:cxn ang="0">
                    <a:pos x="T10" y="T11"/>
                  </a:cxn>
                  <a:cxn ang="0">
                    <a:pos x="T12" y="T13"/>
                  </a:cxn>
                </a:cxnLst>
                <a:rect l="0" t="0" r="r" b="b"/>
                <a:pathLst>
                  <a:path w="5114" h="2170">
                    <a:moveTo>
                      <a:pt x="7" y="0"/>
                    </a:moveTo>
                    <a:lnTo>
                      <a:pt x="0" y="16"/>
                    </a:lnTo>
                    <a:lnTo>
                      <a:pt x="2699" y="1080"/>
                    </a:lnTo>
                    <a:lnTo>
                      <a:pt x="5107" y="2170"/>
                    </a:lnTo>
                    <a:lnTo>
                      <a:pt x="5114" y="2153"/>
                    </a:lnTo>
                    <a:lnTo>
                      <a:pt x="2706" y="1063"/>
                    </a:lnTo>
                    <a:lnTo>
                      <a:pt x="7" y="0"/>
                    </a:lnTo>
                    <a:close/>
                  </a:path>
                </a:pathLst>
              </a:custGeom>
              <a:solidFill>
                <a:srgbClr val="B4B4B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 name="任意多边形 35"/>
              <p:cNvSpPr/>
              <p:nvPr/>
            </p:nvSpPr>
            <p:spPr>
              <a:xfrm rot="1793743">
                <a:off x="2925649" y="1383579"/>
                <a:ext cx="6122511" cy="5106120"/>
              </a:xfrm>
              <a:custGeom>
                <a:avLst/>
                <a:gdLst>
                  <a:gd name="connsiteX0" fmla="*/ 1284082 w 5273788"/>
                  <a:gd name="connsiteY0" fmla="*/ 400956 h 4398292"/>
                  <a:gd name="connsiteX1" fmla="*/ 214909 w 5273788"/>
                  <a:gd name="connsiteY1" fmla="*/ 2078006 h 4398292"/>
                  <a:gd name="connsiteX2" fmla="*/ 2639939 w 5273788"/>
                  <a:gd name="connsiteY2" fmla="*/ 4100461 h 4398292"/>
                  <a:gd name="connsiteX3" fmla="*/ 5064969 w 5273788"/>
                  <a:gd name="connsiteY3" fmla="*/ 2078006 h 4398292"/>
                  <a:gd name="connsiteX4" fmla="*/ 2639939 w 5273788"/>
                  <a:gd name="connsiteY4" fmla="*/ 55553 h 4398292"/>
                  <a:gd name="connsiteX5" fmla="*/ 1284082 w 5273788"/>
                  <a:gd name="connsiteY5" fmla="*/ 400956 h 4398292"/>
                  <a:gd name="connsiteX6" fmla="*/ 1162582 w 5273788"/>
                  <a:gd name="connsiteY6" fmla="*/ 375580 h 4398292"/>
                  <a:gd name="connsiteX7" fmla="*/ 2636894 w 5273788"/>
                  <a:gd name="connsiteY7" fmla="*/ 0 h 4398292"/>
                  <a:gd name="connsiteX8" fmla="*/ 5273788 w 5273788"/>
                  <a:gd name="connsiteY8" fmla="*/ 2199146 h 4398292"/>
                  <a:gd name="connsiteX9" fmla="*/ 2636894 w 5273788"/>
                  <a:gd name="connsiteY9" fmla="*/ 4398292 h 4398292"/>
                  <a:gd name="connsiteX10" fmla="*/ 0 w 5273788"/>
                  <a:gd name="connsiteY10" fmla="*/ 2199146 h 4398292"/>
                  <a:gd name="connsiteX11" fmla="*/ 1162582 w 5273788"/>
                  <a:gd name="connsiteY11" fmla="*/ 375580 h 4398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273788" h="4398292">
                    <a:moveTo>
                      <a:pt x="1284082" y="400956"/>
                    </a:moveTo>
                    <a:cubicBezTo>
                      <a:pt x="639020" y="764405"/>
                      <a:pt x="214909" y="1379900"/>
                      <a:pt x="214909" y="2078006"/>
                    </a:cubicBezTo>
                    <a:cubicBezTo>
                      <a:pt x="214909" y="3194978"/>
                      <a:pt x="1300632" y="4100461"/>
                      <a:pt x="2639939" y="4100461"/>
                    </a:cubicBezTo>
                    <a:cubicBezTo>
                      <a:pt x="3979246" y="4100461"/>
                      <a:pt x="5064969" y="3194978"/>
                      <a:pt x="5064969" y="2078006"/>
                    </a:cubicBezTo>
                    <a:cubicBezTo>
                      <a:pt x="5064970" y="961035"/>
                      <a:pt x="3979246" y="55552"/>
                      <a:pt x="2639939" y="55553"/>
                    </a:cubicBezTo>
                    <a:cubicBezTo>
                      <a:pt x="2137699" y="55553"/>
                      <a:pt x="1671119" y="182886"/>
                      <a:pt x="1284082" y="400956"/>
                    </a:cubicBezTo>
                    <a:close/>
                    <a:moveTo>
                      <a:pt x="1162582" y="375580"/>
                    </a:moveTo>
                    <a:cubicBezTo>
                      <a:pt x="1583433" y="138458"/>
                      <a:pt x="2090776" y="0"/>
                      <a:pt x="2636894" y="0"/>
                    </a:cubicBezTo>
                    <a:cubicBezTo>
                      <a:pt x="4093210" y="0"/>
                      <a:pt x="5273788" y="984591"/>
                      <a:pt x="5273788" y="2199146"/>
                    </a:cubicBezTo>
                    <a:cubicBezTo>
                      <a:pt x="5273788" y="3413701"/>
                      <a:pt x="4093210" y="4398292"/>
                      <a:pt x="2636894" y="4398292"/>
                    </a:cubicBezTo>
                    <a:cubicBezTo>
                      <a:pt x="1180578" y="4398292"/>
                      <a:pt x="0" y="3413701"/>
                      <a:pt x="0" y="2199146"/>
                    </a:cubicBezTo>
                    <a:cubicBezTo>
                      <a:pt x="0" y="1440049"/>
                      <a:pt x="461163" y="770782"/>
                      <a:pt x="1162582" y="375580"/>
                    </a:cubicBezTo>
                    <a:close/>
                  </a:path>
                </a:pathLst>
              </a:custGeom>
              <a:gradFill>
                <a:gsLst>
                  <a:gs pos="0">
                    <a:schemeClr val="bg1"/>
                  </a:gs>
                  <a:gs pos="100000">
                    <a:schemeClr val="bg1">
                      <a:lumMod val="85000"/>
                    </a:schemeClr>
                  </a:gs>
                </a:gsLst>
                <a:lin ang="5400000" scaled="1"/>
              </a:gra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 name="Freeform 5"/>
              <p:cNvSpPr/>
              <p:nvPr/>
            </p:nvSpPr>
            <p:spPr bwMode="auto">
              <a:xfrm>
                <a:off x="3962425" y="1847041"/>
                <a:ext cx="1891299" cy="1238745"/>
              </a:xfrm>
              <a:custGeom>
                <a:avLst/>
                <a:gdLst>
                  <a:gd name="T0" fmla="*/ 0 w 629"/>
                  <a:gd name="T1" fmla="*/ 176 h 411"/>
                  <a:gd name="T2" fmla="*/ 0 w 629"/>
                  <a:gd name="T3" fmla="*/ 186 h 411"/>
                  <a:gd name="T4" fmla="*/ 3 w 629"/>
                  <a:gd name="T5" fmla="*/ 195 h 411"/>
                  <a:gd name="T6" fmla="*/ 7 w 629"/>
                  <a:gd name="T7" fmla="*/ 205 h 411"/>
                  <a:gd name="T8" fmla="*/ 13 w 629"/>
                  <a:gd name="T9" fmla="*/ 213 h 411"/>
                  <a:gd name="T10" fmla="*/ 146 w 629"/>
                  <a:gd name="T11" fmla="*/ 372 h 411"/>
                  <a:gd name="T12" fmla="*/ 164 w 629"/>
                  <a:gd name="T13" fmla="*/ 388 h 411"/>
                  <a:gd name="T14" fmla="*/ 189 w 629"/>
                  <a:gd name="T15" fmla="*/ 401 h 411"/>
                  <a:gd name="T16" fmla="*/ 217 w 629"/>
                  <a:gd name="T17" fmla="*/ 409 h 411"/>
                  <a:gd name="T18" fmla="*/ 245 w 629"/>
                  <a:gd name="T19" fmla="*/ 411 h 411"/>
                  <a:gd name="T20" fmla="*/ 485 w 629"/>
                  <a:gd name="T21" fmla="*/ 406 h 411"/>
                  <a:gd name="T22" fmla="*/ 508 w 629"/>
                  <a:gd name="T23" fmla="*/ 402 h 411"/>
                  <a:gd name="T24" fmla="*/ 529 w 629"/>
                  <a:gd name="T25" fmla="*/ 394 h 411"/>
                  <a:gd name="T26" fmla="*/ 547 w 629"/>
                  <a:gd name="T27" fmla="*/ 382 h 411"/>
                  <a:gd name="T28" fmla="*/ 558 w 629"/>
                  <a:gd name="T29" fmla="*/ 367 h 411"/>
                  <a:gd name="T30" fmla="*/ 625 w 629"/>
                  <a:gd name="T31" fmla="*/ 232 h 411"/>
                  <a:gd name="T32" fmla="*/ 627 w 629"/>
                  <a:gd name="T33" fmla="*/ 226 h 411"/>
                  <a:gd name="T34" fmla="*/ 629 w 629"/>
                  <a:gd name="T35" fmla="*/ 218 h 411"/>
                  <a:gd name="T36" fmla="*/ 628 w 629"/>
                  <a:gd name="T37" fmla="*/ 210 h 411"/>
                  <a:gd name="T38" fmla="*/ 627 w 629"/>
                  <a:gd name="T39" fmla="*/ 202 h 411"/>
                  <a:gd name="T40" fmla="*/ 624 w 629"/>
                  <a:gd name="T41" fmla="*/ 194 h 411"/>
                  <a:gd name="T42" fmla="*/ 620 w 629"/>
                  <a:gd name="T43" fmla="*/ 186 h 411"/>
                  <a:gd name="T44" fmla="*/ 615 w 629"/>
                  <a:gd name="T45" fmla="*/ 179 h 411"/>
                  <a:gd name="T46" fmla="*/ 609 w 629"/>
                  <a:gd name="T47" fmla="*/ 172 h 411"/>
                  <a:gd name="T48" fmla="*/ 491 w 629"/>
                  <a:gd name="T49" fmla="*/ 53 h 411"/>
                  <a:gd name="T50" fmla="*/ 476 w 629"/>
                  <a:gd name="T51" fmla="*/ 41 h 411"/>
                  <a:gd name="T52" fmla="*/ 458 w 629"/>
                  <a:gd name="T53" fmla="*/ 31 h 411"/>
                  <a:gd name="T54" fmla="*/ 437 w 629"/>
                  <a:gd name="T55" fmla="*/ 24 h 411"/>
                  <a:gd name="T56" fmla="*/ 417 w 629"/>
                  <a:gd name="T57" fmla="*/ 20 h 411"/>
                  <a:gd name="T58" fmla="*/ 216 w 629"/>
                  <a:gd name="T59" fmla="*/ 1 h 411"/>
                  <a:gd name="T60" fmla="*/ 193 w 629"/>
                  <a:gd name="T61" fmla="*/ 1 h 411"/>
                  <a:gd name="T62" fmla="*/ 171 w 629"/>
                  <a:gd name="T63" fmla="*/ 5 h 411"/>
                  <a:gd name="T64" fmla="*/ 151 w 629"/>
                  <a:gd name="T65" fmla="*/ 12 h 411"/>
                  <a:gd name="T66" fmla="*/ 136 w 629"/>
                  <a:gd name="T67" fmla="*/ 23 h 411"/>
                  <a:gd name="T68" fmla="*/ 15 w 629"/>
                  <a:gd name="T69" fmla="*/ 142 h 411"/>
                  <a:gd name="T70" fmla="*/ 9 w 629"/>
                  <a:gd name="T71" fmla="*/ 150 h 411"/>
                  <a:gd name="T72" fmla="*/ 4 w 629"/>
                  <a:gd name="T73" fmla="*/ 158 h 411"/>
                  <a:gd name="T74" fmla="*/ 1 w 629"/>
                  <a:gd name="T75" fmla="*/ 167 h 411"/>
                  <a:gd name="T76" fmla="*/ 0 w 629"/>
                  <a:gd name="T77" fmla="*/ 176 h 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29" h="411">
                    <a:moveTo>
                      <a:pt x="0" y="176"/>
                    </a:moveTo>
                    <a:cubicBezTo>
                      <a:pt x="0" y="180"/>
                      <a:pt x="0" y="183"/>
                      <a:pt x="0" y="186"/>
                    </a:cubicBezTo>
                    <a:cubicBezTo>
                      <a:pt x="1" y="189"/>
                      <a:pt x="2" y="192"/>
                      <a:pt x="3" y="195"/>
                    </a:cubicBezTo>
                    <a:cubicBezTo>
                      <a:pt x="4" y="199"/>
                      <a:pt x="5" y="202"/>
                      <a:pt x="7" y="205"/>
                    </a:cubicBezTo>
                    <a:cubicBezTo>
                      <a:pt x="8" y="208"/>
                      <a:pt x="10" y="210"/>
                      <a:pt x="13" y="213"/>
                    </a:cubicBezTo>
                    <a:cubicBezTo>
                      <a:pt x="146" y="372"/>
                      <a:pt x="146" y="372"/>
                      <a:pt x="146" y="372"/>
                    </a:cubicBezTo>
                    <a:cubicBezTo>
                      <a:pt x="151" y="377"/>
                      <a:pt x="157" y="383"/>
                      <a:pt x="164" y="388"/>
                    </a:cubicBezTo>
                    <a:cubicBezTo>
                      <a:pt x="172" y="393"/>
                      <a:pt x="180" y="397"/>
                      <a:pt x="189" y="401"/>
                    </a:cubicBezTo>
                    <a:cubicBezTo>
                      <a:pt x="198" y="404"/>
                      <a:pt x="207" y="407"/>
                      <a:pt x="217" y="409"/>
                    </a:cubicBezTo>
                    <a:cubicBezTo>
                      <a:pt x="226" y="411"/>
                      <a:pt x="236" y="411"/>
                      <a:pt x="245" y="411"/>
                    </a:cubicBezTo>
                    <a:cubicBezTo>
                      <a:pt x="485" y="406"/>
                      <a:pt x="485" y="406"/>
                      <a:pt x="485" y="406"/>
                    </a:cubicBezTo>
                    <a:cubicBezTo>
                      <a:pt x="493" y="406"/>
                      <a:pt x="501" y="404"/>
                      <a:pt x="508" y="402"/>
                    </a:cubicBezTo>
                    <a:cubicBezTo>
                      <a:pt x="516" y="400"/>
                      <a:pt x="523" y="397"/>
                      <a:pt x="529" y="394"/>
                    </a:cubicBezTo>
                    <a:cubicBezTo>
                      <a:pt x="536" y="390"/>
                      <a:pt x="542" y="386"/>
                      <a:pt x="547" y="382"/>
                    </a:cubicBezTo>
                    <a:cubicBezTo>
                      <a:pt x="551" y="377"/>
                      <a:pt x="555" y="372"/>
                      <a:pt x="558" y="367"/>
                    </a:cubicBezTo>
                    <a:cubicBezTo>
                      <a:pt x="625" y="232"/>
                      <a:pt x="625" y="232"/>
                      <a:pt x="625" y="232"/>
                    </a:cubicBezTo>
                    <a:cubicBezTo>
                      <a:pt x="626" y="230"/>
                      <a:pt x="627" y="228"/>
                      <a:pt x="627" y="226"/>
                    </a:cubicBezTo>
                    <a:cubicBezTo>
                      <a:pt x="628" y="223"/>
                      <a:pt x="628" y="221"/>
                      <a:pt x="629" y="218"/>
                    </a:cubicBezTo>
                    <a:cubicBezTo>
                      <a:pt x="629" y="216"/>
                      <a:pt x="629" y="213"/>
                      <a:pt x="628" y="210"/>
                    </a:cubicBezTo>
                    <a:cubicBezTo>
                      <a:pt x="628" y="208"/>
                      <a:pt x="628" y="205"/>
                      <a:pt x="627" y="202"/>
                    </a:cubicBezTo>
                    <a:cubicBezTo>
                      <a:pt x="626" y="200"/>
                      <a:pt x="625" y="197"/>
                      <a:pt x="624" y="194"/>
                    </a:cubicBezTo>
                    <a:cubicBezTo>
                      <a:pt x="623" y="192"/>
                      <a:pt x="622" y="189"/>
                      <a:pt x="620" y="186"/>
                    </a:cubicBezTo>
                    <a:cubicBezTo>
                      <a:pt x="619" y="184"/>
                      <a:pt x="617" y="181"/>
                      <a:pt x="615" y="179"/>
                    </a:cubicBezTo>
                    <a:cubicBezTo>
                      <a:pt x="613" y="177"/>
                      <a:pt x="611" y="174"/>
                      <a:pt x="609" y="172"/>
                    </a:cubicBezTo>
                    <a:cubicBezTo>
                      <a:pt x="491" y="53"/>
                      <a:pt x="491" y="53"/>
                      <a:pt x="491" y="53"/>
                    </a:cubicBezTo>
                    <a:cubicBezTo>
                      <a:pt x="487" y="49"/>
                      <a:pt x="482" y="45"/>
                      <a:pt x="476" y="41"/>
                    </a:cubicBezTo>
                    <a:cubicBezTo>
                      <a:pt x="471" y="37"/>
                      <a:pt x="465" y="34"/>
                      <a:pt x="458" y="31"/>
                    </a:cubicBezTo>
                    <a:cubicBezTo>
                      <a:pt x="451" y="28"/>
                      <a:pt x="444" y="26"/>
                      <a:pt x="437" y="24"/>
                    </a:cubicBezTo>
                    <a:cubicBezTo>
                      <a:pt x="430" y="22"/>
                      <a:pt x="423" y="21"/>
                      <a:pt x="417" y="20"/>
                    </a:cubicBezTo>
                    <a:cubicBezTo>
                      <a:pt x="216" y="1"/>
                      <a:pt x="216" y="1"/>
                      <a:pt x="216" y="1"/>
                    </a:cubicBezTo>
                    <a:cubicBezTo>
                      <a:pt x="209" y="0"/>
                      <a:pt x="201" y="0"/>
                      <a:pt x="193" y="1"/>
                    </a:cubicBezTo>
                    <a:cubicBezTo>
                      <a:pt x="185" y="2"/>
                      <a:pt x="178" y="3"/>
                      <a:pt x="171" y="5"/>
                    </a:cubicBezTo>
                    <a:cubicBezTo>
                      <a:pt x="164" y="7"/>
                      <a:pt x="157" y="9"/>
                      <a:pt x="151" y="12"/>
                    </a:cubicBezTo>
                    <a:cubicBezTo>
                      <a:pt x="145" y="15"/>
                      <a:pt x="140" y="19"/>
                      <a:pt x="136" y="23"/>
                    </a:cubicBezTo>
                    <a:cubicBezTo>
                      <a:pt x="15" y="142"/>
                      <a:pt x="15" y="142"/>
                      <a:pt x="15" y="142"/>
                    </a:cubicBezTo>
                    <a:cubicBezTo>
                      <a:pt x="13" y="144"/>
                      <a:pt x="11" y="147"/>
                      <a:pt x="9" y="150"/>
                    </a:cubicBezTo>
                    <a:cubicBezTo>
                      <a:pt x="7" y="152"/>
                      <a:pt x="5" y="155"/>
                      <a:pt x="4" y="158"/>
                    </a:cubicBezTo>
                    <a:cubicBezTo>
                      <a:pt x="3" y="161"/>
                      <a:pt x="2" y="164"/>
                      <a:pt x="1" y="167"/>
                    </a:cubicBezTo>
                    <a:cubicBezTo>
                      <a:pt x="0" y="170"/>
                      <a:pt x="0" y="173"/>
                      <a:pt x="0" y="176"/>
                    </a:cubicBezTo>
                  </a:path>
                </a:pathLst>
              </a:custGeom>
              <a:gradFill>
                <a:gsLst>
                  <a:gs pos="0">
                    <a:schemeClr val="bg1"/>
                  </a:gs>
                  <a:gs pos="100000">
                    <a:schemeClr val="bg1">
                      <a:lumMod val="75000"/>
                    </a:schemeClr>
                  </a:gs>
                </a:gsLst>
                <a:lin ang="5400000" scaled="1"/>
              </a:gradFill>
              <a:ln>
                <a:noFill/>
              </a:ln>
              <a:effectLst>
                <a:outerShdw blurRad="50800" dist="38100" dir="8100000" algn="tr" rotWithShape="0">
                  <a:prstClr val="black">
                    <a:alpha val="40000"/>
                  </a:prstClr>
                </a:outerShdw>
              </a:effectLst>
            </p:spPr>
            <p:txBody>
              <a:bodyPr vert="horz" wrap="square" lIns="91440" tIns="45720" rIns="91440" bIns="45720" numCol="1" anchor="t" anchorCtr="0" compatLnSpc="1"/>
              <a:lstStyle/>
              <a:p>
                <a:endParaRPr lang="zh-CN" altLang="en-US"/>
              </a:p>
            </p:txBody>
          </p:sp>
          <p:sp>
            <p:nvSpPr>
              <p:cNvPr id="8" name="Freeform 9"/>
              <p:cNvSpPr/>
              <p:nvPr/>
            </p:nvSpPr>
            <p:spPr bwMode="auto">
              <a:xfrm>
                <a:off x="5464590" y="1537855"/>
                <a:ext cx="1347505" cy="932746"/>
              </a:xfrm>
              <a:custGeom>
                <a:avLst/>
                <a:gdLst>
                  <a:gd name="T0" fmla="*/ 1 w 448"/>
                  <a:gd name="T1" fmla="*/ 124 h 309"/>
                  <a:gd name="T2" fmla="*/ 3 w 448"/>
                  <a:gd name="T3" fmla="*/ 131 h 309"/>
                  <a:gd name="T4" fmla="*/ 6 w 448"/>
                  <a:gd name="T5" fmla="*/ 138 h 309"/>
                  <a:gd name="T6" fmla="*/ 11 w 448"/>
                  <a:gd name="T7" fmla="*/ 145 h 309"/>
                  <a:gd name="T8" fmla="*/ 16 w 448"/>
                  <a:gd name="T9" fmla="*/ 151 h 309"/>
                  <a:gd name="T10" fmla="*/ 134 w 448"/>
                  <a:gd name="T11" fmla="*/ 269 h 309"/>
                  <a:gd name="T12" fmla="*/ 149 w 448"/>
                  <a:gd name="T13" fmla="*/ 282 h 309"/>
                  <a:gd name="T14" fmla="*/ 168 w 448"/>
                  <a:gd name="T15" fmla="*/ 292 h 309"/>
                  <a:gd name="T16" fmla="*/ 188 w 448"/>
                  <a:gd name="T17" fmla="*/ 299 h 309"/>
                  <a:gd name="T18" fmla="*/ 208 w 448"/>
                  <a:gd name="T19" fmla="*/ 302 h 309"/>
                  <a:gd name="T20" fmla="*/ 372 w 448"/>
                  <a:gd name="T21" fmla="*/ 309 h 309"/>
                  <a:gd name="T22" fmla="*/ 388 w 448"/>
                  <a:gd name="T23" fmla="*/ 307 h 309"/>
                  <a:gd name="T24" fmla="*/ 402 w 448"/>
                  <a:gd name="T25" fmla="*/ 302 h 309"/>
                  <a:gd name="T26" fmla="*/ 412 w 448"/>
                  <a:gd name="T27" fmla="*/ 295 h 309"/>
                  <a:gd name="T28" fmla="*/ 418 w 448"/>
                  <a:gd name="T29" fmla="*/ 284 h 309"/>
                  <a:gd name="T30" fmla="*/ 447 w 448"/>
                  <a:gd name="T31" fmla="*/ 189 h 309"/>
                  <a:gd name="T32" fmla="*/ 448 w 448"/>
                  <a:gd name="T33" fmla="*/ 184 h 309"/>
                  <a:gd name="T34" fmla="*/ 447 w 448"/>
                  <a:gd name="T35" fmla="*/ 178 h 309"/>
                  <a:gd name="T36" fmla="*/ 446 w 448"/>
                  <a:gd name="T37" fmla="*/ 172 h 309"/>
                  <a:gd name="T38" fmla="*/ 444 w 448"/>
                  <a:gd name="T39" fmla="*/ 166 h 309"/>
                  <a:gd name="T40" fmla="*/ 441 w 448"/>
                  <a:gd name="T41" fmla="*/ 160 h 309"/>
                  <a:gd name="T42" fmla="*/ 437 w 448"/>
                  <a:gd name="T43" fmla="*/ 154 h 309"/>
                  <a:gd name="T44" fmla="*/ 432 w 448"/>
                  <a:gd name="T45" fmla="*/ 148 h 309"/>
                  <a:gd name="T46" fmla="*/ 427 w 448"/>
                  <a:gd name="T47" fmla="*/ 143 h 309"/>
                  <a:gd name="T48" fmla="*/ 323 w 448"/>
                  <a:gd name="T49" fmla="*/ 48 h 309"/>
                  <a:gd name="T50" fmla="*/ 310 w 448"/>
                  <a:gd name="T51" fmla="*/ 39 h 309"/>
                  <a:gd name="T52" fmla="*/ 295 w 448"/>
                  <a:gd name="T53" fmla="*/ 31 h 309"/>
                  <a:gd name="T54" fmla="*/ 279 w 448"/>
                  <a:gd name="T55" fmla="*/ 24 h 309"/>
                  <a:gd name="T56" fmla="*/ 264 w 448"/>
                  <a:gd name="T57" fmla="*/ 21 h 309"/>
                  <a:gd name="T58" fmla="*/ 118 w 448"/>
                  <a:gd name="T59" fmla="*/ 1 h 309"/>
                  <a:gd name="T60" fmla="*/ 102 w 448"/>
                  <a:gd name="T61" fmla="*/ 0 h 309"/>
                  <a:gd name="T62" fmla="*/ 87 w 448"/>
                  <a:gd name="T63" fmla="*/ 2 h 309"/>
                  <a:gd name="T64" fmla="*/ 74 w 448"/>
                  <a:gd name="T65" fmla="*/ 7 h 309"/>
                  <a:gd name="T66" fmla="*/ 66 w 448"/>
                  <a:gd name="T67" fmla="*/ 15 h 309"/>
                  <a:gd name="T68" fmla="*/ 5 w 448"/>
                  <a:gd name="T69" fmla="*/ 100 h 309"/>
                  <a:gd name="T70" fmla="*/ 2 w 448"/>
                  <a:gd name="T71" fmla="*/ 105 h 309"/>
                  <a:gd name="T72" fmla="*/ 0 w 448"/>
                  <a:gd name="T73" fmla="*/ 111 h 309"/>
                  <a:gd name="T74" fmla="*/ 0 w 448"/>
                  <a:gd name="T75" fmla="*/ 117 h 309"/>
                  <a:gd name="T76" fmla="*/ 1 w 448"/>
                  <a:gd name="T77" fmla="*/ 124 h 3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48" h="309">
                    <a:moveTo>
                      <a:pt x="1" y="124"/>
                    </a:moveTo>
                    <a:cubicBezTo>
                      <a:pt x="1" y="126"/>
                      <a:pt x="2" y="129"/>
                      <a:pt x="3" y="131"/>
                    </a:cubicBezTo>
                    <a:cubicBezTo>
                      <a:pt x="4" y="133"/>
                      <a:pt x="5" y="136"/>
                      <a:pt x="6" y="138"/>
                    </a:cubicBezTo>
                    <a:cubicBezTo>
                      <a:pt x="7" y="140"/>
                      <a:pt x="9" y="143"/>
                      <a:pt x="11" y="145"/>
                    </a:cubicBezTo>
                    <a:cubicBezTo>
                      <a:pt x="12" y="147"/>
                      <a:pt x="14" y="149"/>
                      <a:pt x="16" y="151"/>
                    </a:cubicBezTo>
                    <a:cubicBezTo>
                      <a:pt x="134" y="269"/>
                      <a:pt x="134" y="269"/>
                      <a:pt x="134" y="269"/>
                    </a:cubicBezTo>
                    <a:cubicBezTo>
                      <a:pt x="138" y="274"/>
                      <a:pt x="143" y="278"/>
                      <a:pt x="149" y="282"/>
                    </a:cubicBezTo>
                    <a:cubicBezTo>
                      <a:pt x="155" y="285"/>
                      <a:pt x="161" y="289"/>
                      <a:pt x="168" y="292"/>
                    </a:cubicBezTo>
                    <a:cubicBezTo>
                      <a:pt x="174" y="295"/>
                      <a:pt x="181" y="297"/>
                      <a:pt x="188" y="299"/>
                    </a:cubicBezTo>
                    <a:cubicBezTo>
                      <a:pt x="195" y="300"/>
                      <a:pt x="201" y="301"/>
                      <a:pt x="208" y="302"/>
                    </a:cubicBezTo>
                    <a:cubicBezTo>
                      <a:pt x="372" y="309"/>
                      <a:pt x="372" y="309"/>
                      <a:pt x="372" y="309"/>
                    </a:cubicBezTo>
                    <a:cubicBezTo>
                      <a:pt x="378" y="309"/>
                      <a:pt x="383" y="309"/>
                      <a:pt x="388" y="307"/>
                    </a:cubicBezTo>
                    <a:cubicBezTo>
                      <a:pt x="393" y="306"/>
                      <a:pt x="398" y="305"/>
                      <a:pt x="402" y="302"/>
                    </a:cubicBezTo>
                    <a:cubicBezTo>
                      <a:pt x="406" y="300"/>
                      <a:pt x="410" y="298"/>
                      <a:pt x="412" y="295"/>
                    </a:cubicBezTo>
                    <a:cubicBezTo>
                      <a:pt x="415" y="291"/>
                      <a:pt x="417" y="288"/>
                      <a:pt x="418" y="284"/>
                    </a:cubicBezTo>
                    <a:cubicBezTo>
                      <a:pt x="447" y="189"/>
                      <a:pt x="447" y="189"/>
                      <a:pt x="447" y="189"/>
                    </a:cubicBezTo>
                    <a:cubicBezTo>
                      <a:pt x="447" y="187"/>
                      <a:pt x="448" y="186"/>
                      <a:pt x="448" y="184"/>
                    </a:cubicBezTo>
                    <a:cubicBezTo>
                      <a:pt x="448" y="182"/>
                      <a:pt x="448" y="180"/>
                      <a:pt x="447" y="178"/>
                    </a:cubicBezTo>
                    <a:cubicBezTo>
                      <a:pt x="447" y="176"/>
                      <a:pt x="447" y="174"/>
                      <a:pt x="446" y="172"/>
                    </a:cubicBezTo>
                    <a:cubicBezTo>
                      <a:pt x="446" y="170"/>
                      <a:pt x="445" y="168"/>
                      <a:pt x="444" y="166"/>
                    </a:cubicBezTo>
                    <a:cubicBezTo>
                      <a:pt x="443" y="164"/>
                      <a:pt x="442" y="162"/>
                      <a:pt x="441" y="160"/>
                    </a:cubicBezTo>
                    <a:cubicBezTo>
                      <a:pt x="440" y="158"/>
                      <a:pt x="438" y="156"/>
                      <a:pt x="437" y="154"/>
                    </a:cubicBezTo>
                    <a:cubicBezTo>
                      <a:pt x="435" y="152"/>
                      <a:pt x="434" y="150"/>
                      <a:pt x="432" y="148"/>
                    </a:cubicBezTo>
                    <a:cubicBezTo>
                      <a:pt x="431" y="147"/>
                      <a:pt x="429" y="145"/>
                      <a:pt x="427" y="143"/>
                    </a:cubicBezTo>
                    <a:cubicBezTo>
                      <a:pt x="323" y="48"/>
                      <a:pt x="323" y="48"/>
                      <a:pt x="323" y="48"/>
                    </a:cubicBezTo>
                    <a:cubicBezTo>
                      <a:pt x="319" y="45"/>
                      <a:pt x="315" y="42"/>
                      <a:pt x="310" y="39"/>
                    </a:cubicBezTo>
                    <a:cubicBezTo>
                      <a:pt x="306" y="36"/>
                      <a:pt x="300" y="33"/>
                      <a:pt x="295" y="31"/>
                    </a:cubicBezTo>
                    <a:cubicBezTo>
                      <a:pt x="290" y="28"/>
                      <a:pt x="285" y="26"/>
                      <a:pt x="279" y="24"/>
                    </a:cubicBezTo>
                    <a:cubicBezTo>
                      <a:pt x="274" y="23"/>
                      <a:pt x="269" y="21"/>
                      <a:pt x="264" y="21"/>
                    </a:cubicBezTo>
                    <a:cubicBezTo>
                      <a:pt x="118" y="1"/>
                      <a:pt x="118" y="1"/>
                      <a:pt x="118" y="1"/>
                    </a:cubicBezTo>
                    <a:cubicBezTo>
                      <a:pt x="112" y="0"/>
                      <a:pt x="107" y="0"/>
                      <a:pt x="102" y="0"/>
                    </a:cubicBezTo>
                    <a:cubicBezTo>
                      <a:pt x="96" y="0"/>
                      <a:pt x="91" y="1"/>
                      <a:pt x="87" y="2"/>
                    </a:cubicBezTo>
                    <a:cubicBezTo>
                      <a:pt x="82" y="3"/>
                      <a:pt x="78" y="5"/>
                      <a:pt x="74" y="7"/>
                    </a:cubicBezTo>
                    <a:cubicBezTo>
                      <a:pt x="71" y="9"/>
                      <a:pt x="68" y="12"/>
                      <a:pt x="66" y="15"/>
                    </a:cubicBezTo>
                    <a:cubicBezTo>
                      <a:pt x="5" y="100"/>
                      <a:pt x="5" y="100"/>
                      <a:pt x="5" y="100"/>
                    </a:cubicBezTo>
                    <a:cubicBezTo>
                      <a:pt x="4" y="101"/>
                      <a:pt x="3" y="103"/>
                      <a:pt x="2" y="105"/>
                    </a:cubicBezTo>
                    <a:cubicBezTo>
                      <a:pt x="1" y="107"/>
                      <a:pt x="0" y="109"/>
                      <a:pt x="0" y="111"/>
                    </a:cubicBezTo>
                    <a:cubicBezTo>
                      <a:pt x="0" y="113"/>
                      <a:pt x="0" y="115"/>
                      <a:pt x="0" y="117"/>
                    </a:cubicBezTo>
                    <a:cubicBezTo>
                      <a:pt x="0" y="120"/>
                      <a:pt x="0" y="122"/>
                      <a:pt x="1" y="124"/>
                    </a:cubicBezTo>
                  </a:path>
                </a:pathLst>
              </a:custGeom>
              <a:gradFill>
                <a:gsLst>
                  <a:gs pos="0">
                    <a:schemeClr val="bg1"/>
                  </a:gs>
                  <a:gs pos="100000">
                    <a:schemeClr val="bg1">
                      <a:lumMod val="75000"/>
                    </a:schemeClr>
                  </a:gs>
                </a:gsLst>
                <a:lin ang="5400000" scaled="1"/>
              </a:gradFill>
              <a:ln>
                <a:noFill/>
              </a:ln>
              <a:effectLst>
                <a:outerShdw blurRad="50800" dist="38100" dir="8100000" algn="tr" rotWithShape="0">
                  <a:prstClr val="black">
                    <a:alpha val="40000"/>
                  </a:prstClr>
                </a:outerShdw>
              </a:effectLst>
            </p:spPr>
            <p:txBody>
              <a:bodyPr vert="horz" wrap="square" lIns="91440" tIns="45720" rIns="91440" bIns="45720" numCol="1" anchor="t" anchorCtr="0" compatLnSpc="1"/>
              <a:lstStyle/>
              <a:p>
                <a:endParaRPr lang="zh-CN" altLang="en-US"/>
              </a:p>
            </p:txBody>
          </p:sp>
          <p:sp>
            <p:nvSpPr>
              <p:cNvPr id="9" name="Freeform 13"/>
              <p:cNvSpPr/>
              <p:nvPr/>
            </p:nvSpPr>
            <p:spPr bwMode="auto">
              <a:xfrm>
                <a:off x="6767831" y="2072003"/>
                <a:ext cx="1153950" cy="956709"/>
              </a:xfrm>
              <a:custGeom>
                <a:avLst/>
                <a:gdLst>
                  <a:gd name="T0" fmla="*/ 5 w 382"/>
                  <a:gd name="T1" fmla="*/ 141 h 317"/>
                  <a:gd name="T2" fmla="*/ 8 w 382"/>
                  <a:gd name="T3" fmla="*/ 148 h 317"/>
                  <a:gd name="T4" fmla="*/ 12 w 382"/>
                  <a:gd name="T5" fmla="*/ 156 h 317"/>
                  <a:gd name="T6" fmla="*/ 18 w 382"/>
                  <a:gd name="T7" fmla="*/ 163 h 317"/>
                  <a:gd name="T8" fmla="*/ 24 w 382"/>
                  <a:gd name="T9" fmla="*/ 169 h 317"/>
                  <a:gd name="T10" fmla="*/ 149 w 382"/>
                  <a:gd name="T11" fmla="*/ 287 h 317"/>
                  <a:gd name="T12" fmla="*/ 164 w 382"/>
                  <a:gd name="T13" fmla="*/ 299 h 317"/>
                  <a:gd name="T14" fmla="*/ 182 w 382"/>
                  <a:gd name="T15" fmla="*/ 309 h 317"/>
                  <a:gd name="T16" fmla="*/ 200 w 382"/>
                  <a:gd name="T17" fmla="*/ 315 h 317"/>
                  <a:gd name="T18" fmla="*/ 216 w 382"/>
                  <a:gd name="T19" fmla="*/ 317 h 317"/>
                  <a:gd name="T20" fmla="*/ 351 w 382"/>
                  <a:gd name="T21" fmla="*/ 314 h 317"/>
                  <a:gd name="T22" fmla="*/ 364 w 382"/>
                  <a:gd name="T23" fmla="*/ 311 h 317"/>
                  <a:gd name="T24" fmla="*/ 374 w 382"/>
                  <a:gd name="T25" fmla="*/ 305 h 317"/>
                  <a:gd name="T26" fmla="*/ 380 w 382"/>
                  <a:gd name="T27" fmla="*/ 296 h 317"/>
                  <a:gd name="T28" fmla="*/ 382 w 382"/>
                  <a:gd name="T29" fmla="*/ 285 h 317"/>
                  <a:gd name="T30" fmla="*/ 382 w 382"/>
                  <a:gd name="T31" fmla="*/ 180 h 317"/>
                  <a:gd name="T32" fmla="*/ 382 w 382"/>
                  <a:gd name="T33" fmla="*/ 175 h 317"/>
                  <a:gd name="T34" fmla="*/ 380 w 382"/>
                  <a:gd name="T35" fmla="*/ 169 h 317"/>
                  <a:gd name="T36" fmla="*/ 377 w 382"/>
                  <a:gd name="T37" fmla="*/ 163 h 317"/>
                  <a:gd name="T38" fmla="*/ 374 w 382"/>
                  <a:gd name="T39" fmla="*/ 156 h 317"/>
                  <a:gd name="T40" fmla="*/ 370 w 382"/>
                  <a:gd name="T41" fmla="*/ 150 h 317"/>
                  <a:gd name="T42" fmla="*/ 365 w 382"/>
                  <a:gd name="T43" fmla="*/ 144 h 317"/>
                  <a:gd name="T44" fmla="*/ 360 w 382"/>
                  <a:gd name="T45" fmla="*/ 138 h 317"/>
                  <a:gd name="T46" fmla="*/ 354 w 382"/>
                  <a:gd name="T47" fmla="*/ 132 h 317"/>
                  <a:gd name="T48" fmla="*/ 246 w 382"/>
                  <a:gd name="T49" fmla="*/ 37 h 317"/>
                  <a:gd name="T50" fmla="*/ 233 w 382"/>
                  <a:gd name="T51" fmla="*/ 28 h 317"/>
                  <a:gd name="T52" fmla="*/ 219 w 382"/>
                  <a:gd name="T53" fmla="*/ 20 h 317"/>
                  <a:gd name="T54" fmla="*/ 204 w 382"/>
                  <a:gd name="T55" fmla="*/ 14 h 317"/>
                  <a:gd name="T56" fmla="*/ 191 w 382"/>
                  <a:gd name="T57" fmla="*/ 12 h 317"/>
                  <a:gd name="T58" fmla="*/ 67 w 382"/>
                  <a:gd name="T59" fmla="*/ 0 h 317"/>
                  <a:gd name="T60" fmla="*/ 54 w 382"/>
                  <a:gd name="T61" fmla="*/ 0 h 317"/>
                  <a:gd name="T62" fmla="*/ 42 w 382"/>
                  <a:gd name="T63" fmla="*/ 4 h 317"/>
                  <a:gd name="T64" fmla="*/ 34 w 382"/>
                  <a:gd name="T65" fmla="*/ 10 h 317"/>
                  <a:gd name="T66" fmla="*/ 29 w 382"/>
                  <a:gd name="T67" fmla="*/ 19 h 317"/>
                  <a:gd name="T68" fmla="*/ 2 w 382"/>
                  <a:gd name="T69" fmla="*/ 114 h 317"/>
                  <a:gd name="T70" fmla="*/ 1 w 382"/>
                  <a:gd name="T71" fmla="*/ 120 h 317"/>
                  <a:gd name="T72" fmla="*/ 1 w 382"/>
                  <a:gd name="T73" fmla="*/ 127 h 317"/>
                  <a:gd name="T74" fmla="*/ 2 w 382"/>
                  <a:gd name="T75" fmla="*/ 134 h 317"/>
                  <a:gd name="T76" fmla="*/ 5 w 382"/>
                  <a:gd name="T77" fmla="*/ 141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82" h="317">
                    <a:moveTo>
                      <a:pt x="5" y="141"/>
                    </a:moveTo>
                    <a:cubicBezTo>
                      <a:pt x="6" y="143"/>
                      <a:pt x="7" y="146"/>
                      <a:pt x="8" y="148"/>
                    </a:cubicBezTo>
                    <a:cubicBezTo>
                      <a:pt x="9" y="151"/>
                      <a:pt x="11" y="153"/>
                      <a:pt x="12" y="156"/>
                    </a:cubicBezTo>
                    <a:cubicBezTo>
                      <a:pt x="14" y="158"/>
                      <a:pt x="16" y="160"/>
                      <a:pt x="18" y="163"/>
                    </a:cubicBezTo>
                    <a:cubicBezTo>
                      <a:pt x="20" y="165"/>
                      <a:pt x="22" y="167"/>
                      <a:pt x="24" y="169"/>
                    </a:cubicBezTo>
                    <a:cubicBezTo>
                      <a:pt x="149" y="287"/>
                      <a:pt x="149" y="287"/>
                      <a:pt x="149" y="287"/>
                    </a:cubicBezTo>
                    <a:cubicBezTo>
                      <a:pt x="153" y="292"/>
                      <a:pt x="158" y="296"/>
                      <a:pt x="164" y="299"/>
                    </a:cubicBezTo>
                    <a:cubicBezTo>
                      <a:pt x="170" y="303"/>
                      <a:pt x="176" y="306"/>
                      <a:pt x="182" y="309"/>
                    </a:cubicBezTo>
                    <a:cubicBezTo>
                      <a:pt x="188" y="311"/>
                      <a:pt x="194" y="314"/>
                      <a:pt x="200" y="315"/>
                    </a:cubicBezTo>
                    <a:cubicBezTo>
                      <a:pt x="206" y="316"/>
                      <a:pt x="211" y="317"/>
                      <a:pt x="216" y="317"/>
                    </a:cubicBezTo>
                    <a:cubicBezTo>
                      <a:pt x="351" y="314"/>
                      <a:pt x="351" y="314"/>
                      <a:pt x="351" y="314"/>
                    </a:cubicBezTo>
                    <a:cubicBezTo>
                      <a:pt x="356" y="314"/>
                      <a:pt x="360" y="313"/>
                      <a:pt x="364" y="311"/>
                    </a:cubicBezTo>
                    <a:cubicBezTo>
                      <a:pt x="368" y="310"/>
                      <a:pt x="371" y="308"/>
                      <a:pt x="374" y="305"/>
                    </a:cubicBezTo>
                    <a:cubicBezTo>
                      <a:pt x="377" y="303"/>
                      <a:pt x="379" y="299"/>
                      <a:pt x="380" y="296"/>
                    </a:cubicBezTo>
                    <a:cubicBezTo>
                      <a:pt x="382" y="293"/>
                      <a:pt x="382" y="289"/>
                      <a:pt x="382" y="285"/>
                    </a:cubicBezTo>
                    <a:cubicBezTo>
                      <a:pt x="382" y="180"/>
                      <a:pt x="382" y="180"/>
                      <a:pt x="382" y="180"/>
                    </a:cubicBezTo>
                    <a:cubicBezTo>
                      <a:pt x="382" y="179"/>
                      <a:pt x="382" y="177"/>
                      <a:pt x="382" y="175"/>
                    </a:cubicBezTo>
                    <a:cubicBezTo>
                      <a:pt x="381" y="173"/>
                      <a:pt x="381" y="171"/>
                      <a:pt x="380" y="169"/>
                    </a:cubicBezTo>
                    <a:cubicBezTo>
                      <a:pt x="379" y="167"/>
                      <a:pt x="378" y="165"/>
                      <a:pt x="377" y="163"/>
                    </a:cubicBezTo>
                    <a:cubicBezTo>
                      <a:pt x="376" y="161"/>
                      <a:pt x="375" y="158"/>
                      <a:pt x="374" y="156"/>
                    </a:cubicBezTo>
                    <a:cubicBezTo>
                      <a:pt x="373" y="154"/>
                      <a:pt x="372" y="152"/>
                      <a:pt x="370" y="150"/>
                    </a:cubicBezTo>
                    <a:cubicBezTo>
                      <a:pt x="369" y="148"/>
                      <a:pt x="367" y="146"/>
                      <a:pt x="365" y="144"/>
                    </a:cubicBezTo>
                    <a:cubicBezTo>
                      <a:pt x="364" y="142"/>
                      <a:pt x="362" y="140"/>
                      <a:pt x="360" y="138"/>
                    </a:cubicBezTo>
                    <a:cubicBezTo>
                      <a:pt x="358" y="136"/>
                      <a:pt x="356" y="134"/>
                      <a:pt x="354" y="132"/>
                    </a:cubicBezTo>
                    <a:cubicBezTo>
                      <a:pt x="246" y="37"/>
                      <a:pt x="246" y="37"/>
                      <a:pt x="246" y="37"/>
                    </a:cubicBezTo>
                    <a:cubicBezTo>
                      <a:pt x="242" y="34"/>
                      <a:pt x="238" y="31"/>
                      <a:pt x="233" y="28"/>
                    </a:cubicBezTo>
                    <a:cubicBezTo>
                      <a:pt x="229" y="25"/>
                      <a:pt x="224" y="22"/>
                      <a:pt x="219" y="20"/>
                    </a:cubicBezTo>
                    <a:cubicBezTo>
                      <a:pt x="214" y="18"/>
                      <a:pt x="209" y="16"/>
                      <a:pt x="204" y="14"/>
                    </a:cubicBezTo>
                    <a:cubicBezTo>
                      <a:pt x="200" y="13"/>
                      <a:pt x="195" y="12"/>
                      <a:pt x="191" y="12"/>
                    </a:cubicBezTo>
                    <a:cubicBezTo>
                      <a:pt x="67" y="0"/>
                      <a:pt x="67" y="0"/>
                      <a:pt x="67" y="0"/>
                    </a:cubicBezTo>
                    <a:cubicBezTo>
                      <a:pt x="63" y="0"/>
                      <a:pt x="58" y="0"/>
                      <a:pt x="54" y="0"/>
                    </a:cubicBezTo>
                    <a:cubicBezTo>
                      <a:pt x="50" y="1"/>
                      <a:pt x="46" y="2"/>
                      <a:pt x="42" y="4"/>
                    </a:cubicBezTo>
                    <a:cubicBezTo>
                      <a:pt x="39" y="6"/>
                      <a:pt x="36" y="8"/>
                      <a:pt x="34" y="10"/>
                    </a:cubicBezTo>
                    <a:cubicBezTo>
                      <a:pt x="31" y="13"/>
                      <a:pt x="30" y="15"/>
                      <a:pt x="29" y="19"/>
                    </a:cubicBezTo>
                    <a:cubicBezTo>
                      <a:pt x="2" y="114"/>
                      <a:pt x="2" y="114"/>
                      <a:pt x="2" y="114"/>
                    </a:cubicBezTo>
                    <a:cubicBezTo>
                      <a:pt x="1" y="116"/>
                      <a:pt x="1" y="118"/>
                      <a:pt x="1" y="120"/>
                    </a:cubicBezTo>
                    <a:cubicBezTo>
                      <a:pt x="0" y="122"/>
                      <a:pt x="0" y="125"/>
                      <a:pt x="1" y="127"/>
                    </a:cubicBezTo>
                    <a:cubicBezTo>
                      <a:pt x="1" y="129"/>
                      <a:pt x="1" y="131"/>
                      <a:pt x="2" y="134"/>
                    </a:cubicBezTo>
                    <a:cubicBezTo>
                      <a:pt x="3" y="136"/>
                      <a:pt x="4" y="139"/>
                      <a:pt x="5" y="141"/>
                    </a:cubicBezTo>
                  </a:path>
                </a:pathLst>
              </a:custGeom>
              <a:gradFill>
                <a:gsLst>
                  <a:gs pos="0">
                    <a:schemeClr val="bg1"/>
                  </a:gs>
                  <a:gs pos="100000">
                    <a:schemeClr val="bg1">
                      <a:lumMod val="75000"/>
                    </a:schemeClr>
                  </a:gs>
                </a:gsLst>
                <a:lin ang="5400000" scaled="1"/>
              </a:gradFill>
              <a:ln>
                <a:noFill/>
              </a:ln>
              <a:effectLst>
                <a:outerShdw blurRad="50800" dist="38100" dir="8100000" algn="tr" rotWithShape="0">
                  <a:prstClr val="black">
                    <a:alpha val="40000"/>
                  </a:prstClr>
                </a:outerShdw>
              </a:effectLst>
            </p:spPr>
            <p:txBody>
              <a:bodyPr vert="horz" wrap="square" lIns="91440" tIns="45720" rIns="91440" bIns="45720" numCol="1" anchor="t" anchorCtr="0" compatLnSpc="1"/>
              <a:lstStyle/>
              <a:p>
                <a:endParaRPr lang="zh-CN" altLang="en-US"/>
              </a:p>
            </p:txBody>
          </p:sp>
          <p:sp>
            <p:nvSpPr>
              <p:cNvPr id="10" name="Freeform 17"/>
              <p:cNvSpPr/>
              <p:nvPr/>
            </p:nvSpPr>
            <p:spPr bwMode="auto">
              <a:xfrm>
                <a:off x="5697378" y="2487254"/>
                <a:ext cx="1552119" cy="1308794"/>
              </a:xfrm>
              <a:custGeom>
                <a:avLst/>
                <a:gdLst>
                  <a:gd name="T0" fmla="*/ 2 w 516"/>
                  <a:gd name="T1" fmla="*/ 201 h 434"/>
                  <a:gd name="T2" fmla="*/ 5 w 516"/>
                  <a:gd name="T3" fmla="*/ 211 h 434"/>
                  <a:gd name="T4" fmla="*/ 9 w 516"/>
                  <a:gd name="T5" fmla="*/ 221 h 434"/>
                  <a:gd name="T6" fmla="*/ 15 w 516"/>
                  <a:gd name="T7" fmla="*/ 230 h 434"/>
                  <a:gd name="T8" fmla="*/ 22 w 516"/>
                  <a:gd name="T9" fmla="*/ 239 h 434"/>
                  <a:gd name="T10" fmla="*/ 168 w 516"/>
                  <a:gd name="T11" fmla="*/ 397 h 434"/>
                  <a:gd name="T12" fmla="*/ 187 w 516"/>
                  <a:gd name="T13" fmla="*/ 413 h 434"/>
                  <a:gd name="T14" fmla="*/ 210 w 516"/>
                  <a:gd name="T15" fmla="*/ 425 h 434"/>
                  <a:gd name="T16" fmla="*/ 234 w 516"/>
                  <a:gd name="T17" fmla="*/ 432 h 434"/>
                  <a:gd name="T18" fmla="*/ 257 w 516"/>
                  <a:gd name="T19" fmla="*/ 433 h 434"/>
                  <a:gd name="T20" fmla="*/ 447 w 516"/>
                  <a:gd name="T21" fmla="*/ 412 h 434"/>
                  <a:gd name="T22" fmla="*/ 465 w 516"/>
                  <a:gd name="T23" fmla="*/ 407 h 434"/>
                  <a:gd name="T24" fmla="*/ 480 w 516"/>
                  <a:gd name="T25" fmla="*/ 397 h 434"/>
                  <a:gd name="T26" fmla="*/ 490 w 516"/>
                  <a:gd name="T27" fmla="*/ 383 h 434"/>
                  <a:gd name="T28" fmla="*/ 496 w 516"/>
                  <a:gd name="T29" fmla="*/ 367 h 434"/>
                  <a:gd name="T30" fmla="*/ 516 w 516"/>
                  <a:gd name="T31" fmla="*/ 220 h 434"/>
                  <a:gd name="T32" fmla="*/ 516 w 516"/>
                  <a:gd name="T33" fmla="*/ 212 h 434"/>
                  <a:gd name="T34" fmla="*/ 515 w 516"/>
                  <a:gd name="T35" fmla="*/ 204 h 434"/>
                  <a:gd name="T36" fmla="*/ 513 w 516"/>
                  <a:gd name="T37" fmla="*/ 196 h 434"/>
                  <a:gd name="T38" fmla="*/ 510 w 516"/>
                  <a:gd name="T39" fmla="*/ 187 h 434"/>
                  <a:gd name="T40" fmla="*/ 505 w 516"/>
                  <a:gd name="T41" fmla="*/ 179 h 434"/>
                  <a:gd name="T42" fmla="*/ 500 w 516"/>
                  <a:gd name="T43" fmla="*/ 171 h 434"/>
                  <a:gd name="T44" fmla="*/ 494 w 516"/>
                  <a:gd name="T45" fmla="*/ 163 h 434"/>
                  <a:gd name="T46" fmla="*/ 488 w 516"/>
                  <a:gd name="T47" fmla="*/ 156 h 434"/>
                  <a:gd name="T48" fmla="*/ 362 w 516"/>
                  <a:gd name="T49" fmla="*/ 36 h 434"/>
                  <a:gd name="T50" fmla="*/ 347 w 516"/>
                  <a:gd name="T51" fmla="*/ 25 h 434"/>
                  <a:gd name="T52" fmla="*/ 330 w 516"/>
                  <a:gd name="T53" fmla="*/ 15 h 434"/>
                  <a:gd name="T54" fmla="*/ 311 w 516"/>
                  <a:gd name="T55" fmla="*/ 9 h 434"/>
                  <a:gd name="T56" fmla="*/ 294 w 516"/>
                  <a:gd name="T57" fmla="*/ 6 h 434"/>
                  <a:gd name="T58" fmla="*/ 128 w 516"/>
                  <a:gd name="T59" fmla="*/ 0 h 434"/>
                  <a:gd name="T60" fmla="*/ 110 w 516"/>
                  <a:gd name="T61" fmla="*/ 1 h 434"/>
                  <a:gd name="T62" fmla="*/ 93 w 516"/>
                  <a:gd name="T63" fmla="*/ 7 h 434"/>
                  <a:gd name="T64" fmla="*/ 79 w 516"/>
                  <a:gd name="T65" fmla="*/ 16 h 434"/>
                  <a:gd name="T66" fmla="*/ 70 w 516"/>
                  <a:gd name="T67" fmla="*/ 28 h 434"/>
                  <a:gd name="T68" fmla="*/ 5 w 516"/>
                  <a:gd name="T69" fmla="*/ 163 h 434"/>
                  <a:gd name="T70" fmla="*/ 2 w 516"/>
                  <a:gd name="T71" fmla="*/ 172 h 434"/>
                  <a:gd name="T72" fmla="*/ 0 w 516"/>
                  <a:gd name="T73" fmla="*/ 181 h 434"/>
                  <a:gd name="T74" fmla="*/ 0 w 516"/>
                  <a:gd name="T75" fmla="*/ 191 h 434"/>
                  <a:gd name="T76" fmla="*/ 2 w 516"/>
                  <a:gd name="T77" fmla="*/ 201 h 4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16" h="434">
                    <a:moveTo>
                      <a:pt x="2" y="201"/>
                    </a:moveTo>
                    <a:cubicBezTo>
                      <a:pt x="2" y="204"/>
                      <a:pt x="3" y="208"/>
                      <a:pt x="5" y="211"/>
                    </a:cubicBezTo>
                    <a:cubicBezTo>
                      <a:pt x="6" y="214"/>
                      <a:pt x="7" y="218"/>
                      <a:pt x="9" y="221"/>
                    </a:cubicBezTo>
                    <a:cubicBezTo>
                      <a:pt x="11" y="224"/>
                      <a:pt x="12" y="227"/>
                      <a:pt x="15" y="230"/>
                    </a:cubicBezTo>
                    <a:cubicBezTo>
                      <a:pt x="17" y="233"/>
                      <a:pt x="19" y="236"/>
                      <a:pt x="22" y="239"/>
                    </a:cubicBezTo>
                    <a:cubicBezTo>
                      <a:pt x="168" y="397"/>
                      <a:pt x="168" y="397"/>
                      <a:pt x="168" y="397"/>
                    </a:cubicBezTo>
                    <a:cubicBezTo>
                      <a:pt x="174" y="403"/>
                      <a:pt x="180" y="409"/>
                      <a:pt x="187" y="413"/>
                    </a:cubicBezTo>
                    <a:cubicBezTo>
                      <a:pt x="194" y="418"/>
                      <a:pt x="202" y="422"/>
                      <a:pt x="210" y="425"/>
                    </a:cubicBezTo>
                    <a:cubicBezTo>
                      <a:pt x="218" y="428"/>
                      <a:pt x="226" y="431"/>
                      <a:pt x="234" y="432"/>
                    </a:cubicBezTo>
                    <a:cubicBezTo>
                      <a:pt x="242" y="433"/>
                      <a:pt x="250" y="434"/>
                      <a:pt x="257" y="433"/>
                    </a:cubicBezTo>
                    <a:cubicBezTo>
                      <a:pt x="447" y="412"/>
                      <a:pt x="447" y="412"/>
                      <a:pt x="447" y="412"/>
                    </a:cubicBezTo>
                    <a:cubicBezTo>
                      <a:pt x="453" y="412"/>
                      <a:pt x="459" y="410"/>
                      <a:pt x="465" y="407"/>
                    </a:cubicBezTo>
                    <a:cubicBezTo>
                      <a:pt x="470" y="405"/>
                      <a:pt x="475" y="401"/>
                      <a:pt x="480" y="397"/>
                    </a:cubicBezTo>
                    <a:cubicBezTo>
                      <a:pt x="484" y="393"/>
                      <a:pt x="488" y="388"/>
                      <a:pt x="490" y="383"/>
                    </a:cubicBezTo>
                    <a:cubicBezTo>
                      <a:pt x="493" y="378"/>
                      <a:pt x="495" y="373"/>
                      <a:pt x="496" y="367"/>
                    </a:cubicBezTo>
                    <a:cubicBezTo>
                      <a:pt x="516" y="220"/>
                      <a:pt x="516" y="220"/>
                      <a:pt x="516" y="220"/>
                    </a:cubicBezTo>
                    <a:cubicBezTo>
                      <a:pt x="516" y="217"/>
                      <a:pt x="516" y="215"/>
                      <a:pt x="516" y="212"/>
                    </a:cubicBezTo>
                    <a:cubicBezTo>
                      <a:pt x="516" y="209"/>
                      <a:pt x="515" y="207"/>
                      <a:pt x="515" y="204"/>
                    </a:cubicBezTo>
                    <a:cubicBezTo>
                      <a:pt x="514" y="201"/>
                      <a:pt x="514" y="198"/>
                      <a:pt x="513" y="196"/>
                    </a:cubicBezTo>
                    <a:cubicBezTo>
                      <a:pt x="512" y="193"/>
                      <a:pt x="511" y="190"/>
                      <a:pt x="510" y="187"/>
                    </a:cubicBezTo>
                    <a:cubicBezTo>
                      <a:pt x="508" y="184"/>
                      <a:pt x="507" y="182"/>
                      <a:pt x="505" y="179"/>
                    </a:cubicBezTo>
                    <a:cubicBezTo>
                      <a:pt x="504" y="176"/>
                      <a:pt x="502" y="173"/>
                      <a:pt x="500" y="171"/>
                    </a:cubicBezTo>
                    <a:cubicBezTo>
                      <a:pt x="498" y="168"/>
                      <a:pt x="496" y="166"/>
                      <a:pt x="494" y="163"/>
                    </a:cubicBezTo>
                    <a:cubicBezTo>
                      <a:pt x="492" y="161"/>
                      <a:pt x="490" y="158"/>
                      <a:pt x="488" y="156"/>
                    </a:cubicBezTo>
                    <a:cubicBezTo>
                      <a:pt x="362" y="36"/>
                      <a:pt x="362" y="36"/>
                      <a:pt x="362" y="36"/>
                    </a:cubicBezTo>
                    <a:cubicBezTo>
                      <a:pt x="358" y="32"/>
                      <a:pt x="353" y="28"/>
                      <a:pt x="347" y="25"/>
                    </a:cubicBezTo>
                    <a:cubicBezTo>
                      <a:pt x="342" y="21"/>
                      <a:pt x="336" y="18"/>
                      <a:pt x="330" y="15"/>
                    </a:cubicBezTo>
                    <a:cubicBezTo>
                      <a:pt x="324" y="13"/>
                      <a:pt x="317" y="10"/>
                      <a:pt x="311" y="9"/>
                    </a:cubicBezTo>
                    <a:cubicBezTo>
                      <a:pt x="305" y="7"/>
                      <a:pt x="299" y="6"/>
                      <a:pt x="294" y="6"/>
                    </a:cubicBezTo>
                    <a:cubicBezTo>
                      <a:pt x="128" y="0"/>
                      <a:pt x="128" y="0"/>
                      <a:pt x="128" y="0"/>
                    </a:cubicBezTo>
                    <a:cubicBezTo>
                      <a:pt x="122" y="0"/>
                      <a:pt x="115" y="0"/>
                      <a:pt x="110" y="1"/>
                    </a:cubicBezTo>
                    <a:cubicBezTo>
                      <a:pt x="104" y="3"/>
                      <a:pt x="98" y="4"/>
                      <a:pt x="93" y="7"/>
                    </a:cubicBezTo>
                    <a:cubicBezTo>
                      <a:pt x="87" y="9"/>
                      <a:pt x="83" y="12"/>
                      <a:pt x="79" y="16"/>
                    </a:cubicBezTo>
                    <a:cubicBezTo>
                      <a:pt x="75" y="20"/>
                      <a:pt x="72" y="24"/>
                      <a:pt x="70" y="28"/>
                    </a:cubicBezTo>
                    <a:cubicBezTo>
                      <a:pt x="5" y="163"/>
                      <a:pt x="5" y="163"/>
                      <a:pt x="5" y="163"/>
                    </a:cubicBezTo>
                    <a:cubicBezTo>
                      <a:pt x="4" y="166"/>
                      <a:pt x="3" y="169"/>
                      <a:pt x="2" y="172"/>
                    </a:cubicBezTo>
                    <a:cubicBezTo>
                      <a:pt x="1" y="175"/>
                      <a:pt x="0" y="178"/>
                      <a:pt x="0" y="181"/>
                    </a:cubicBezTo>
                    <a:cubicBezTo>
                      <a:pt x="0" y="184"/>
                      <a:pt x="0" y="188"/>
                      <a:pt x="0" y="191"/>
                    </a:cubicBezTo>
                    <a:cubicBezTo>
                      <a:pt x="0" y="194"/>
                      <a:pt x="1" y="198"/>
                      <a:pt x="2" y="201"/>
                    </a:cubicBezTo>
                  </a:path>
                </a:pathLst>
              </a:custGeom>
              <a:gradFill>
                <a:gsLst>
                  <a:gs pos="0">
                    <a:schemeClr val="bg1"/>
                  </a:gs>
                  <a:gs pos="100000">
                    <a:schemeClr val="bg1">
                      <a:lumMod val="75000"/>
                    </a:schemeClr>
                  </a:gs>
                </a:gsLst>
                <a:lin ang="5400000" scaled="1"/>
              </a:gradFill>
              <a:ln>
                <a:noFill/>
              </a:ln>
              <a:effectLst>
                <a:outerShdw blurRad="50800" dist="38100" dir="8100000" algn="tr" rotWithShape="0">
                  <a:prstClr val="black">
                    <a:alpha val="40000"/>
                  </a:prstClr>
                </a:outerShdw>
              </a:effectLst>
            </p:spPr>
            <p:txBody>
              <a:bodyPr vert="horz" wrap="square" lIns="91440" tIns="45720" rIns="91440" bIns="45720" numCol="1" anchor="t" anchorCtr="0" compatLnSpc="1"/>
              <a:lstStyle/>
              <a:p>
                <a:endParaRPr lang="zh-CN" altLang="en-US"/>
              </a:p>
            </p:txBody>
          </p:sp>
          <p:sp>
            <p:nvSpPr>
              <p:cNvPr id="11" name="Freeform 21"/>
              <p:cNvSpPr/>
              <p:nvPr/>
            </p:nvSpPr>
            <p:spPr bwMode="auto">
              <a:xfrm>
                <a:off x="6086184" y="3773103"/>
                <a:ext cx="1823094" cy="2101443"/>
              </a:xfrm>
              <a:custGeom>
                <a:avLst/>
                <a:gdLst>
                  <a:gd name="T0" fmla="*/ 3 w 606"/>
                  <a:gd name="T1" fmla="*/ 368 h 699"/>
                  <a:gd name="T2" fmla="*/ 8 w 606"/>
                  <a:gd name="T3" fmla="*/ 384 h 699"/>
                  <a:gd name="T4" fmla="*/ 14 w 606"/>
                  <a:gd name="T5" fmla="*/ 399 h 699"/>
                  <a:gd name="T6" fmla="*/ 22 w 606"/>
                  <a:gd name="T7" fmla="*/ 413 h 699"/>
                  <a:gd name="T8" fmla="*/ 31 w 606"/>
                  <a:gd name="T9" fmla="*/ 426 h 699"/>
                  <a:gd name="T10" fmla="*/ 224 w 606"/>
                  <a:gd name="T11" fmla="*/ 656 h 699"/>
                  <a:gd name="T12" fmla="*/ 249 w 606"/>
                  <a:gd name="T13" fmla="*/ 679 h 699"/>
                  <a:gd name="T14" fmla="*/ 278 w 606"/>
                  <a:gd name="T15" fmla="*/ 693 h 699"/>
                  <a:gd name="T16" fmla="*/ 308 w 606"/>
                  <a:gd name="T17" fmla="*/ 699 h 699"/>
                  <a:gd name="T18" fmla="*/ 336 w 606"/>
                  <a:gd name="T19" fmla="*/ 694 h 699"/>
                  <a:gd name="T20" fmla="*/ 557 w 606"/>
                  <a:gd name="T21" fmla="*/ 612 h 699"/>
                  <a:gd name="T22" fmla="*/ 577 w 606"/>
                  <a:gd name="T23" fmla="*/ 600 h 699"/>
                  <a:gd name="T24" fmla="*/ 592 w 606"/>
                  <a:gd name="T25" fmla="*/ 579 h 699"/>
                  <a:gd name="T26" fmla="*/ 602 w 606"/>
                  <a:gd name="T27" fmla="*/ 554 h 699"/>
                  <a:gd name="T28" fmla="*/ 606 w 606"/>
                  <a:gd name="T29" fmla="*/ 526 h 699"/>
                  <a:gd name="T30" fmla="*/ 605 w 606"/>
                  <a:gd name="T31" fmla="*/ 286 h 699"/>
                  <a:gd name="T32" fmla="*/ 604 w 606"/>
                  <a:gd name="T33" fmla="*/ 274 h 699"/>
                  <a:gd name="T34" fmla="*/ 602 w 606"/>
                  <a:gd name="T35" fmla="*/ 261 h 699"/>
                  <a:gd name="T36" fmla="*/ 598 w 606"/>
                  <a:gd name="T37" fmla="*/ 249 h 699"/>
                  <a:gd name="T38" fmla="*/ 593 w 606"/>
                  <a:gd name="T39" fmla="*/ 236 h 699"/>
                  <a:gd name="T40" fmla="*/ 587 w 606"/>
                  <a:gd name="T41" fmla="*/ 224 h 699"/>
                  <a:gd name="T42" fmla="*/ 581 w 606"/>
                  <a:gd name="T43" fmla="*/ 213 h 699"/>
                  <a:gd name="T44" fmla="*/ 573 w 606"/>
                  <a:gd name="T45" fmla="*/ 202 h 699"/>
                  <a:gd name="T46" fmla="*/ 564 w 606"/>
                  <a:gd name="T47" fmla="*/ 192 h 699"/>
                  <a:gd name="T48" fmla="*/ 407 w 606"/>
                  <a:gd name="T49" fmla="*/ 33 h 699"/>
                  <a:gd name="T50" fmla="*/ 388 w 606"/>
                  <a:gd name="T51" fmla="*/ 18 h 699"/>
                  <a:gd name="T52" fmla="*/ 368 w 606"/>
                  <a:gd name="T53" fmla="*/ 7 h 699"/>
                  <a:gd name="T54" fmla="*/ 346 w 606"/>
                  <a:gd name="T55" fmla="*/ 1 h 699"/>
                  <a:gd name="T56" fmla="*/ 326 w 606"/>
                  <a:gd name="T57" fmla="*/ 0 h 699"/>
                  <a:gd name="T58" fmla="*/ 135 w 606"/>
                  <a:gd name="T59" fmla="*/ 22 h 699"/>
                  <a:gd name="T60" fmla="*/ 114 w 606"/>
                  <a:gd name="T61" fmla="*/ 28 h 699"/>
                  <a:gd name="T62" fmla="*/ 95 w 606"/>
                  <a:gd name="T63" fmla="*/ 40 h 699"/>
                  <a:gd name="T64" fmla="*/ 80 w 606"/>
                  <a:gd name="T65" fmla="*/ 57 h 699"/>
                  <a:gd name="T66" fmla="*/ 70 w 606"/>
                  <a:gd name="T67" fmla="*/ 77 h 699"/>
                  <a:gd name="T68" fmla="*/ 4 w 606"/>
                  <a:gd name="T69" fmla="*/ 306 h 699"/>
                  <a:gd name="T70" fmla="*/ 1 w 606"/>
                  <a:gd name="T71" fmla="*/ 321 h 699"/>
                  <a:gd name="T72" fmla="*/ 0 w 606"/>
                  <a:gd name="T73" fmla="*/ 336 h 699"/>
                  <a:gd name="T74" fmla="*/ 1 w 606"/>
                  <a:gd name="T75" fmla="*/ 352 h 699"/>
                  <a:gd name="T76" fmla="*/ 3 w 606"/>
                  <a:gd name="T77" fmla="*/ 368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06" h="699">
                    <a:moveTo>
                      <a:pt x="3" y="368"/>
                    </a:moveTo>
                    <a:cubicBezTo>
                      <a:pt x="5" y="373"/>
                      <a:pt x="6" y="379"/>
                      <a:pt x="8" y="384"/>
                    </a:cubicBezTo>
                    <a:cubicBezTo>
                      <a:pt x="10" y="389"/>
                      <a:pt x="12" y="394"/>
                      <a:pt x="14" y="399"/>
                    </a:cubicBezTo>
                    <a:cubicBezTo>
                      <a:pt x="16" y="404"/>
                      <a:pt x="19" y="409"/>
                      <a:pt x="22" y="413"/>
                    </a:cubicBezTo>
                    <a:cubicBezTo>
                      <a:pt x="24" y="418"/>
                      <a:pt x="27" y="422"/>
                      <a:pt x="31" y="426"/>
                    </a:cubicBezTo>
                    <a:cubicBezTo>
                      <a:pt x="224" y="656"/>
                      <a:pt x="224" y="656"/>
                      <a:pt x="224" y="656"/>
                    </a:cubicBezTo>
                    <a:cubicBezTo>
                      <a:pt x="231" y="665"/>
                      <a:pt x="240" y="673"/>
                      <a:pt x="249" y="679"/>
                    </a:cubicBezTo>
                    <a:cubicBezTo>
                      <a:pt x="258" y="685"/>
                      <a:pt x="268" y="690"/>
                      <a:pt x="278" y="693"/>
                    </a:cubicBezTo>
                    <a:cubicBezTo>
                      <a:pt x="288" y="697"/>
                      <a:pt x="298" y="698"/>
                      <a:pt x="308" y="699"/>
                    </a:cubicBezTo>
                    <a:cubicBezTo>
                      <a:pt x="318" y="699"/>
                      <a:pt x="327" y="697"/>
                      <a:pt x="336" y="694"/>
                    </a:cubicBezTo>
                    <a:cubicBezTo>
                      <a:pt x="557" y="612"/>
                      <a:pt x="557" y="612"/>
                      <a:pt x="557" y="612"/>
                    </a:cubicBezTo>
                    <a:cubicBezTo>
                      <a:pt x="564" y="610"/>
                      <a:pt x="571" y="605"/>
                      <a:pt x="577" y="600"/>
                    </a:cubicBezTo>
                    <a:cubicBezTo>
                      <a:pt x="583" y="594"/>
                      <a:pt x="588" y="587"/>
                      <a:pt x="592" y="579"/>
                    </a:cubicBezTo>
                    <a:cubicBezTo>
                      <a:pt x="596" y="572"/>
                      <a:pt x="600" y="563"/>
                      <a:pt x="602" y="554"/>
                    </a:cubicBezTo>
                    <a:cubicBezTo>
                      <a:pt x="605" y="545"/>
                      <a:pt x="606" y="535"/>
                      <a:pt x="606" y="526"/>
                    </a:cubicBezTo>
                    <a:cubicBezTo>
                      <a:pt x="605" y="286"/>
                      <a:pt x="605" y="286"/>
                      <a:pt x="605" y="286"/>
                    </a:cubicBezTo>
                    <a:cubicBezTo>
                      <a:pt x="605" y="282"/>
                      <a:pt x="605" y="278"/>
                      <a:pt x="604" y="274"/>
                    </a:cubicBezTo>
                    <a:cubicBezTo>
                      <a:pt x="604" y="270"/>
                      <a:pt x="603" y="265"/>
                      <a:pt x="602" y="261"/>
                    </a:cubicBezTo>
                    <a:cubicBezTo>
                      <a:pt x="601" y="257"/>
                      <a:pt x="600" y="253"/>
                      <a:pt x="598" y="249"/>
                    </a:cubicBezTo>
                    <a:cubicBezTo>
                      <a:pt x="597" y="244"/>
                      <a:pt x="595" y="240"/>
                      <a:pt x="593" y="236"/>
                    </a:cubicBezTo>
                    <a:cubicBezTo>
                      <a:pt x="592" y="232"/>
                      <a:pt x="590" y="228"/>
                      <a:pt x="587" y="224"/>
                    </a:cubicBezTo>
                    <a:cubicBezTo>
                      <a:pt x="585" y="220"/>
                      <a:pt x="583" y="216"/>
                      <a:pt x="581" y="213"/>
                    </a:cubicBezTo>
                    <a:cubicBezTo>
                      <a:pt x="578" y="209"/>
                      <a:pt x="576" y="205"/>
                      <a:pt x="573" y="202"/>
                    </a:cubicBezTo>
                    <a:cubicBezTo>
                      <a:pt x="570" y="199"/>
                      <a:pt x="567" y="195"/>
                      <a:pt x="564" y="192"/>
                    </a:cubicBezTo>
                    <a:cubicBezTo>
                      <a:pt x="407" y="33"/>
                      <a:pt x="407" y="33"/>
                      <a:pt x="407" y="33"/>
                    </a:cubicBezTo>
                    <a:cubicBezTo>
                      <a:pt x="401" y="28"/>
                      <a:pt x="395" y="23"/>
                      <a:pt x="388" y="18"/>
                    </a:cubicBezTo>
                    <a:cubicBezTo>
                      <a:pt x="382" y="14"/>
                      <a:pt x="375" y="10"/>
                      <a:pt x="368" y="7"/>
                    </a:cubicBezTo>
                    <a:cubicBezTo>
                      <a:pt x="361" y="4"/>
                      <a:pt x="353" y="2"/>
                      <a:pt x="346" y="1"/>
                    </a:cubicBezTo>
                    <a:cubicBezTo>
                      <a:pt x="339" y="0"/>
                      <a:pt x="332" y="0"/>
                      <a:pt x="326" y="0"/>
                    </a:cubicBezTo>
                    <a:cubicBezTo>
                      <a:pt x="135" y="22"/>
                      <a:pt x="135" y="22"/>
                      <a:pt x="135" y="22"/>
                    </a:cubicBezTo>
                    <a:cubicBezTo>
                      <a:pt x="128" y="23"/>
                      <a:pt x="121" y="25"/>
                      <a:pt x="114" y="28"/>
                    </a:cubicBezTo>
                    <a:cubicBezTo>
                      <a:pt x="107" y="31"/>
                      <a:pt x="101" y="35"/>
                      <a:pt x="95" y="40"/>
                    </a:cubicBezTo>
                    <a:cubicBezTo>
                      <a:pt x="89" y="45"/>
                      <a:pt x="84" y="51"/>
                      <a:pt x="80" y="57"/>
                    </a:cubicBezTo>
                    <a:cubicBezTo>
                      <a:pt x="75" y="63"/>
                      <a:pt x="72" y="70"/>
                      <a:pt x="70" y="77"/>
                    </a:cubicBezTo>
                    <a:cubicBezTo>
                      <a:pt x="4" y="306"/>
                      <a:pt x="4" y="306"/>
                      <a:pt x="4" y="306"/>
                    </a:cubicBezTo>
                    <a:cubicBezTo>
                      <a:pt x="3" y="311"/>
                      <a:pt x="2" y="316"/>
                      <a:pt x="1" y="321"/>
                    </a:cubicBezTo>
                    <a:cubicBezTo>
                      <a:pt x="1" y="326"/>
                      <a:pt x="0" y="331"/>
                      <a:pt x="0" y="336"/>
                    </a:cubicBezTo>
                    <a:cubicBezTo>
                      <a:pt x="0" y="341"/>
                      <a:pt x="0" y="347"/>
                      <a:pt x="1" y="352"/>
                    </a:cubicBezTo>
                    <a:cubicBezTo>
                      <a:pt x="1" y="357"/>
                      <a:pt x="2" y="363"/>
                      <a:pt x="3" y="368"/>
                    </a:cubicBezTo>
                  </a:path>
                </a:pathLst>
              </a:custGeom>
              <a:gradFill>
                <a:gsLst>
                  <a:gs pos="0">
                    <a:schemeClr val="bg1"/>
                  </a:gs>
                  <a:gs pos="100000">
                    <a:schemeClr val="bg1">
                      <a:lumMod val="75000"/>
                    </a:schemeClr>
                  </a:gs>
                </a:gsLst>
                <a:lin ang="5400000" scaled="1"/>
              </a:gradFill>
              <a:ln>
                <a:noFill/>
              </a:ln>
              <a:effectLst>
                <a:outerShdw blurRad="50800" dist="38100" dir="8100000" algn="tr" rotWithShape="0">
                  <a:prstClr val="black">
                    <a:alpha val="40000"/>
                  </a:prstClr>
                </a:outerShdw>
              </a:effectLst>
            </p:spPr>
            <p:txBody>
              <a:bodyPr vert="horz" wrap="square" lIns="91440" tIns="45720" rIns="91440" bIns="45720" numCol="1" anchor="t" anchorCtr="0" compatLnSpc="1"/>
              <a:lstStyle/>
              <a:p>
                <a:endParaRPr lang="zh-CN" altLang="en-US"/>
              </a:p>
            </p:txBody>
          </p:sp>
          <p:sp>
            <p:nvSpPr>
              <p:cNvPr id="12" name="Freeform 25"/>
              <p:cNvSpPr/>
              <p:nvPr/>
            </p:nvSpPr>
            <p:spPr bwMode="auto">
              <a:xfrm>
                <a:off x="3914402" y="3129750"/>
                <a:ext cx="2339239" cy="2011119"/>
              </a:xfrm>
              <a:custGeom>
                <a:avLst/>
                <a:gdLst>
                  <a:gd name="T0" fmla="*/ 0 w 778"/>
                  <a:gd name="T1" fmla="*/ 329 h 669"/>
                  <a:gd name="T2" fmla="*/ 1 w 778"/>
                  <a:gd name="T3" fmla="*/ 344 h 669"/>
                  <a:gd name="T4" fmla="*/ 4 w 778"/>
                  <a:gd name="T5" fmla="*/ 359 h 669"/>
                  <a:gd name="T6" fmla="*/ 9 w 778"/>
                  <a:gd name="T7" fmla="*/ 374 h 669"/>
                  <a:gd name="T8" fmla="*/ 16 w 778"/>
                  <a:gd name="T9" fmla="*/ 387 h 669"/>
                  <a:gd name="T10" fmla="*/ 189 w 778"/>
                  <a:gd name="T11" fmla="*/ 622 h 669"/>
                  <a:gd name="T12" fmla="*/ 213 w 778"/>
                  <a:gd name="T13" fmla="*/ 646 h 669"/>
                  <a:gd name="T14" fmla="*/ 245 w 778"/>
                  <a:gd name="T15" fmla="*/ 662 h 669"/>
                  <a:gd name="T16" fmla="*/ 282 w 778"/>
                  <a:gd name="T17" fmla="*/ 669 h 669"/>
                  <a:gd name="T18" fmla="*/ 318 w 778"/>
                  <a:gd name="T19" fmla="*/ 666 h 669"/>
                  <a:gd name="T20" fmla="*/ 619 w 778"/>
                  <a:gd name="T21" fmla="*/ 599 h 669"/>
                  <a:gd name="T22" fmla="*/ 648 w 778"/>
                  <a:gd name="T23" fmla="*/ 588 h 669"/>
                  <a:gd name="T24" fmla="*/ 673 w 778"/>
                  <a:gd name="T25" fmla="*/ 570 h 669"/>
                  <a:gd name="T26" fmla="*/ 693 w 778"/>
                  <a:gd name="T27" fmla="*/ 546 h 669"/>
                  <a:gd name="T28" fmla="*/ 706 w 778"/>
                  <a:gd name="T29" fmla="*/ 519 h 669"/>
                  <a:gd name="T30" fmla="*/ 775 w 778"/>
                  <a:gd name="T31" fmla="*/ 289 h 669"/>
                  <a:gd name="T32" fmla="*/ 777 w 778"/>
                  <a:gd name="T33" fmla="*/ 277 h 669"/>
                  <a:gd name="T34" fmla="*/ 778 w 778"/>
                  <a:gd name="T35" fmla="*/ 265 h 669"/>
                  <a:gd name="T36" fmla="*/ 777 w 778"/>
                  <a:gd name="T37" fmla="*/ 253 h 669"/>
                  <a:gd name="T38" fmla="*/ 774 w 778"/>
                  <a:gd name="T39" fmla="*/ 241 h 669"/>
                  <a:gd name="T40" fmla="*/ 771 w 778"/>
                  <a:gd name="T41" fmla="*/ 229 h 669"/>
                  <a:gd name="T42" fmla="*/ 765 w 778"/>
                  <a:gd name="T43" fmla="*/ 218 h 669"/>
                  <a:gd name="T44" fmla="*/ 759 w 778"/>
                  <a:gd name="T45" fmla="*/ 207 h 669"/>
                  <a:gd name="T46" fmla="*/ 751 w 778"/>
                  <a:gd name="T47" fmla="*/ 198 h 669"/>
                  <a:gd name="T48" fmla="*/ 604 w 778"/>
                  <a:gd name="T49" fmla="*/ 37 h 669"/>
                  <a:gd name="T50" fmla="*/ 585 w 778"/>
                  <a:gd name="T51" fmla="*/ 22 h 669"/>
                  <a:gd name="T52" fmla="*/ 563 w 778"/>
                  <a:gd name="T53" fmla="*/ 10 h 669"/>
                  <a:gd name="T54" fmla="*/ 538 w 778"/>
                  <a:gd name="T55" fmla="*/ 3 h 669"/>
                  <a:gd name="T56" fmla="*/ 514 w 778"/>
                  <a:gd name="T57" fmla="*/ 0 h 669"/>
                  <a:gd name="T58" fmla="*/ 272 w 778"/>
                  <a:gd name="T59" fmla="*/ 8 h 669"/>
                  <a:gd name="T60" fmla="*/ 243 w 778"/>
                  <a:gd name="T61" fmla="*/ 12 h 669"/>
                  <a:gd name="T62" fmla="*/ 216 w 778"/>
                  <a:gd name="T63" fmla="*/ 22 h 669"/>
                  <a:gd name="T64" fmla="*/ 192 w 778"/>
                  <a:gd name="T65" fmla="*/ 37 h 669"/>
                  <a:gd name="T66" fmla="*/ 173 w 778"/>
                  <a:gd name="T67" fmla="*/ 55 h 669"/>
                  <a:gd name="T68" fmla="*/ 20 w 778"/>
                  <a:gd name="T69" fmla="*/ 269 h 669"/>
                  <a:gd name="T70" fmla="*/ 12 w 778"/>
                  <a:gd name="T71" fmla="*/ 283 h 669"/>
                  <a:gd name="T72" fmla="*/ 6 w 778"/>
                  <a:gd name="T73" fmla="*/ 298 h 669"/>
                  <a:gd name="T74" fmla="*/ 2 w 778"/>
                  <a:gd name="T75" fmla="*/ 313 h 669"/>
                  <a:gd name="T76" fmla="*/ 0 w 778"/>
                  <a:gd name="T77" fmla="*/ 329 h 6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78" h="669">
                    <a:moveTo>
                      <a:pt x="0" y="329"/>
                    </a:moveTo>
                    <a:cubicBezTo>
                      <a:pt x="0" y="334"/>
                      <a:pt x="0" y="339"/>
                      <a:pt x="1" y="344"/>
                    </a:cubicBezTo>
                    <a:cubicBezTo>
                      <a:pt x="1" y="349"/>
                      <a:pt x="2" y="354"/>
                      <a:pt x="4" y="359"/>
                    </a:cubicBezTo>
                    <a:cubicBezTo>
                      <a:pt x="5" y="364"/>
                      <a:pt x="7" y="369"/>
                      <a:pt x="9" y="374"/>
                    </a:cubicBezTo>
                    <a:cubicBezTo>
                      <a:pt x="11" y="378"/>
                      <a:pt x="13" y="382"/>
                      <a:pt x="16" y="387"/>
                    </a:cubicBezTo>
                    <a:cubicBezTo>
                      <a:pt x="189" y="622"/>
                      <a:pt x="189" y="622"/>
                      <a:pt x="189" y="622"/>
                    </a:cubicBezTo>
                    <a:cubicBezTo>
                      <a:pt x="195" y="631"/>
                      <a:pt x="204" y="639"/>
                      <a:pt x="213" y="646"/>
                    </a:cubicBezTo>
                    <a:cubicBezTo>
                      <a:pt x="223" y="652"/>
                      <a:pt x="234" y="658"/>
                      <a:pt x="245" y="662"/>
                    </a:cubicBezTo>
                    <a:cubicBezTo>
                      <a:pt x="257" y="665"/>
                      <a:pt x="269" y="668"/>
                      <a:pt x="282" y="669"/>
                    </a:cubicBezTo>
                    <a:cubicBezTo>
                      <a:pt x="294" y="669"/>
                      <a:pt x="306" y="669"/>
                      <a:pt x="318" y="666"/>
                    </a:cubicBezTo>
                    <a:cubicBezTo>
                      <a:pt x="619" y="599"/>
                      <a:pt x="619" y="599"/>
                      <a:pt x="619" y="599"/>
                    </a:cubicBezTo>
                    <a:cubicBezTo>
                      <a:pt x="629" y="597"/>
                      <a:pt x="639" y="593"/>
                      <a:pt x="648" y="588"/>
                    </a:cubicBezTo>
                    <a:cubicBezTo>
                      <a:pt x="657" y="583"/>
                      <a:pt x="666" y="577"/>
                      <a:pt x="673" y="570"/>
                    </a:cubicBezTo>
                    <a:cubicBezTo>
                      <a:pt x="681" y="562"/>
                      <a:pt x="688" y="554"/>
                      <a:pt x="693" y="546"/>
                    </a:cubicBezTo>
                    <a:cubicBezTo>
                      <a:pt x="699" y="537"/>
                      <a:pt x="703" y="528"/>
                      <a:pt x="706" y="519"/>
                    </a:cubicBezTo>
                    <a:cubicBezTo>
                      <a:pt x="775" y="289"/>
                      <a:pt x="775" y="289"/>
                      <a:pt x="775" y="289"/>
                    </a:cubicBezTo>
                    <a:cubicBezTo>
                      <a:pt x="776" y="285"/>
                      <a:pt x="777" y="281"/>
                      <a:pt x="777" y="277"/>
                    </a:cubicBezTo>
                    <a:cubicBezTo>
                      <a:pt x="778" y="273"/>
                      <a:pt x="778" y="269"/>
                      <a:pt x="778" y="265"/>
                    </a:cubicBezTo>
                    <a:cubicBezTo>
                      <a:pt x="778" y="261"/>
                      <a:pt x="777" y="257"/>
                      <a:pt x="777" y="253"/>
                    </a:cubicBezTo>
                    <a:cubicBezTo>
                      <a:pt x="776" y="249"/>
                      <a:pt x="775" y="245"/>
                      <a:pt x="774" y="241"/>
                    </a:cubicBezTo>
                    <a:cubicBezTo>
                      <a:pt x="773" y="237"/>
                      <a:pt x="772" y="233"/>
                      <a:pt x="771" y="229"/>
                    </a:cubicBezTo>
                    <a:cubicBezTo>
                      <a:pt x="769" y="225"/>
                      <a:pt x="767" y="222"/>
                      <a:pt x="765" y="218"/>
                    </a:cubicBezTo>
                    <a:cubicBezTo>
                      <a:pt x="763" y="214"/>
                      <a:pt x="761" y="211"/>
                      <a:pt x="759" y="207"/>
                    </a:cubicBezTo>
                    <a:cubicBezTo>
                      <a:pt x="756" y="204"/>
                      <a:pt x="754" y="201"/>
                      <a:pt x="751" y="198"/>
                    </a:cubicBezTo>
                    <a:cubicBezTo>
                      <a:pt x="604" y="37"/>
                      <a:pt x="604" y="37"/>
                      <a:pt x="604" y="37"/>
                    </a:cubicBezTo>
                    <a:cubicBezTo>
                      <a:pt x="598" y="31"/>
                      <a:pt x="592" y="26"/>
                      <a:pt x="585" y="22"/>
                    </a:cubicBezTo>
                    <a:cubicBezTo>
                      <a:pt x="579" y="17"/>
                      <a:pt x="571" y="13"/>
                      <a:pt x="563" y="10"/>
                    </a:cubicBezTo>
                    <a:cubicBezTo>
                      <a:pt x="555" y="7"/>
                      <a:pt x="547" y="4"/>
                      <a:pt x="538" y="3"/>
                    </a:cubicBezTo>
                    <a:cubicBezTo>
                      <a:pt x="530" y="1"/>
                      <a:pt x="522" y="0"/>
                      <a:pt x="514" y="0"/>
                    </a:cubicBezTo>
                    <a:cubicBezTo>
                      <a:pt x="272" y="8"/>
                      <a:pt x="272" y="8"/>
                      <a:pt x="272" y="8"/>
                    </a:cubicBezTo>
                    <a:cubicBezTo>
                      <a:pt x="262" y="8"/>
                      <a:pt x="253" y="9"/>
                      <a:pt x="243" y="12"/>
                    </a:cubicBezTo>
                    <a:cubicBezTo>
                      <a:pt x="234" y="14"/>
                      <a:pt x="225" y="18"/>
                      <a:pt x="216" y="22"/>
                    </a:cubicBezTo>
                    <a:cubicBezTo>
                      <a:pt x="207" y="26"/>
                      <a:pt x="199" y="31"/>
                      <a:pt x="192" y="37"/>
                    </a:cubicBezTo>
                    <a:cubicBezTo>
                      <a:pt x="184" y="42"/>
                      <a:pt x="178" y="49"/>
                      <a:pt x="173" y="55"/>
                    </a:cubicBezTo>
                    <a:cubicBezTo>
                      <a:pt x="20" y="269"/>
                      <a:pt x="20" y="269"/>
                      <a:pt x="20" y="269"/>
                    </a:cubicBezTo>
                    <a:cubicBezTo>
                      <a:pt x="17" y="274"/>
                      <a:pt x="15" y="278"/>
                      <a:pt x="12" y="283"/>
                    </a:cubicBezTo>
                    <a:cubicBezTo>
                      <a:pt x="10" y="288"/>
                      <a:pt x="8" y="293"/>
                      <a:pt x="6" y="298"/>
                    </a:cubicBezTo>
                    <a:cubicBezTo>
                      <a:pt x="4" y="303"/>
                      <a:pt x="3" y="308"/>
                      <a:pt x="2" y="313"/>
                    </a:cubicBezTo>
                    <a:cubicBezTo>
                      <a:pt x="1" y="318"/>
                      <a:pt x="0" y="323"/>
                      <a:pt x="0" y="329"/>
                    </a:cubicBezTo>
                  </a:path>
                </a:pathLst>
              </a:custGeom>
              <a:gradFill>
                <a:gsLst>
                  <a:gs pos="0">
                    <a:schemeClr val="bg1"/>
                  </a:gs>
                  <a:gs pos="100000">
                    <a:schemeClr val="bg1">
                      <a:lumMod val="75000"/>
                    </a:schemeClr>
                  </a:gs>
                </a:gsLst>
                <a:lin ang="5400000" scaled="1"/>
              </a:gradFill>
              <a:ln>
                <a:noFill/>
              </a:ln>
              <a:effectLst>
                <a:outerShdw blurRad="50800" dist="38100" dir="8100000" algn="tr" rotWithShape="0">
                  <a:prstClr val="black">
                    <a:alpha val="40000"/>
                  </a:prstClr>
                </a:outerShdw>
              </a:effectLst>
            </p:spPr>
            <p:txBody>
              <a:bodyPr vert="horz" wrap="square" lIns="91440" tIns="45720" rIns="91440" bIns="45720" numCol="1" anchor="t" anchorCtr="0" compatLnSpc="1"/>
              <a:lstStyle/>
              <a:p>
                <a:endParaRPr lang="zh-CN" altLang="en-US"/>
              </a:p>
            </p:txBody>
          </p:sp>
          <p:sp>
            <p:nvSpPr>
              <p:cNvPr id="13" name="Freeform 29"/>
              <p:cNvSpPr/>
              <p:nvPr/>
            </p:nvSpPr>
            <p:spPr bwMode="auto">
              <a:xfrm>
                <a:off x="7250793" y="3054984"/>
                <a:ext cx="1341975" cy="1369625"/>
              </a:xfrm>
              <a:custGeom>
                <a:avLst/>
                <a:gdLst>
                  <a:gd name="T0" fmla="*/ 7 w 446"/>
                  <a:gd name="T1" fmla="*/ 225 h 455"/>
                  <a:gd name="T2" fmla="*/ 12 w 446"/>
                  <a:gd name="T3" fmla="*/ 235 h 455"/>
                  <a:gd name="T4" fmla="*/ 18 w 446"/>
                  <a:gd name="T5" fmla="*/ 246 h 455"/>
                  <a:gd name="T6" fmla="*/ 25 w 446"/>
                  <a:gd name="T7" fmla="*/ 255 h 455"/>
                  <a:gd name="T8" fmla="*/ 33 w 446"/>
                  <a:gd name="T9" fmla="*/ 264 h 455"/>
                  <a:gd name="T10" fmla="*/ 189 w 446"/>
                  <a:gd name="T11" fmla="*/ 421 h 455"/>
                  <a:gd name="T12" fmla="*/ 209 w 446"/>
                  <a:gd name="T13" fmla="*/ 437 h 455"/>
                  <a:gd name="T14" fmla="*/ 230 w 446"/>
                  <a:gd name="T15" fmla="*/ 448 h 455"/>
                  <a:gd name="T16" fmla="*/ 251 w 446"/>
                  <a:gd name="T17" fmla="*/ 454 h 455"/>
                  <a:gd name="T18" fmla="*/ 270 w 446"/>
                  <a:gd name="T19" fmla="*/ 453 h 455"/>
                  <a:gd name="T20" fmla="*/ 417 w 446"/>
                  <a:gd name="T21" fmla="*/ 421 h 455"/>
                  <a:gd name="T22" fmla="*/ 430 w 446"/>
                  <a:gd name="T23" fmla="*/ 414 h 455"/>
                  <a:gd name="T24" fmla="*/ 440 w 446"/>
                  <a:gd name="T25" fmla="*/ 403 h 455"/>
                  <a:gd name="T26" fmla="*/ 445 w 446"/>
                  <a:gd name="T27" fmla="*/ 387 h 455"/>
                  <a:gd name="T28" fmla="*/ 446 w 446"/>
                  <a:gd name="T29" fmla="*/ 370 h 455"/>
                  <a:gd name="T30" fmla="*/ 426 w 446"/>
                  <a:gd name="T31" fmla="*/ 213 h 455"/>
                  <a:gd name="T32" fmla="*/ 425 w 446"/>
                  <a:gd name="T33" fmla="*/ 205 h 455"/>
                  <a:gd name="T34" fmla="*/ 422 w 446"/>
                  <a:gd name="T35" fmla="*/ 197 h 455"/>
                  <a:gd name="T36" fmla="*/ 418 w 446"/>
                  <a:gd name="T37" fmla="*/ 188 h 455"/>
                  <a:gd name="T38" fmla="*/ 414 w 446"/>
                  <a:gd name="T39" fmla="*/ 179 h 455"/>
                  <a:gd name="T40" fmla="*/ 408 w 446"/>
                  <a:gd name="T41" fmla="*/ 170 h 455"/>
                  <a:gd name="T42" fmla="*/ 402 w 446"/>
                  <a:gd name="T43" fmla="*/ 162 h 455"/>
                  <a:gd name="T44" fmla="*/ 395 w 446"/>
                  <a:gd name="T45" fmla="*/ 154 h 455"/>
                  <a:gd name="T46" fmla="*/ 388 w 446"/>
                  <a:gd name="T47" fmla="*/ 147 h 455"/>
                  <a:gd name="T48" fmla="*/ 257 w 446"/>
                  <a:gd name="T49" fmla="*/ 28 h 455"/>
                  <a:gd name="T50" fmla="*/ 242 w 446"/>
                  <a:gd name="T51" fmla="*/ 16 h 455"/>
                  <a:gd name="T52" fmla="*/ 225 w 446"/>
                  <a:gd name="T53" fmla="*/ 7 h 455"/>
                  <a:gd name="T54" fmla="*/ 209 w 446"/>
                  <a:gd name="T55" fmla="*/ 2 h 455"/>
                  <a:gd name="T56" fmla="*/ 194 w 446"/>
                  <a:gd name="T57" fmla="*/ 0 h 455"/>
                  <a:gd name="T58" fmla="*/ 58 w 446"/>
                  <a:gd name="T59" fmla="*/ 4 h 455"/>
                  <a:gd name="T60" fmla="*/ 44 w 446"/>
                  <a:gd name="T61" fmla="*/ 7 h 455"/>
                  <a:gd name="T62" fmla="*/ 32 w 446"/>
                  <a:gd name="T63" fmla="*/ 14 h 455"/>
                  <a:gd name="T64" fmla="*/ 23 w 446"/>
                  <a:gd name="T65" fmla="*/ 24 h 455"/>
                  <a:gd name="T66" fmla="*/ 18 w 446"/>
                  <a:gd name="T67" fmla="*/ 38 h 455"/>
                  <a:gd name="T68" fmla="*/ 0 w 446"/>
                  <a:gd name="T69" fmla="*/ 185 h 455"/>
                  <a:gd name="T70" fmla="*/ 0 w 446"/>
                  <a:gd name="T71" fmla="*/ 194 h 455"/>
                  <a:gd name="T72" fmla="*/ 1 w 446"/>
                  <a:gd name="T73" fmla="*/ 204 h 455"/>
                  <a:gd name="T74" fmla="*/ 4 w 446"/>
                  <a:gd name="T75" fmla="*/ 215 h 455"/>
                  <a:gd name="T76" fmla="*/ 7 w 446"/>
                  <a:gd name="T77" fmla="*/ 225 h 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46" h="455">
                    <a:moveTo>
                      <a:pt x="7" y="225"/>
                    </a:moveTo>
                    <a:cubicBezTo>
                      <a:pt x="9" y="229"/>
                      <a:pt x="10" y="232"/>
                      <a:pt x="12" y="235"/>
                    </a:cubicBezTo>
                    <a:cubicBezTo>
                      <a:pt x="14" y="239"/>
                      <a:pt x="16" y="242"/>
                      <a:pt x="18" y="246"/>
                    </a:cubicBezTo>
                    <a:cubicBezTo>
                      <a:pt x="20" y="249"/>
                      <a:pt x="23" y="252"/>
                      <a:pt x="25" y="255"/>
                    </a:cubicBezTo>
                    <a:cubicBezTo>
                      <a:pt x="27" y="258"/>
                      <a:pt x="30" y="261"/>
                      <a:pt x="33" y="264"/>
                    </a:cubicBezTo>
                    <a:cubicBezTo>
                      <a:pt x="189" y="421"/>
                      <a:pt x="189" y="421"/>
                      <a:pt x="189" y="421"/>
                    </a:cubicBezTo>
                    <a:cubicBezTo>
                      <a:pt x="195" y="427"/>
                      <a:pt x="202" y="432"/>
                      <a:pt x="209" y="437"/>
                    </a:cubicBezTo>
                    <a:cubicBezTo>
                      <a:pt x="215" y="441"/>
                      <a:pt x="223" y="445"/>
                      <a:pt x="230" y="448"/>
                    </a:cubicBezTo>
                    <a:cubicBezTo>
                      <a:pt x="237" y="451"/>
                      <a:pt x="244" y="453"/>
                      <a:pt x="251" y="454"/>
                    </a:cubicBezTo>
                    <a:cubicBezTo>
                      <a:pt x="258" y="455"/>
                      <a:pt x="264" y="454"/>
                      <a:pt x="270" y="453"/>
                    </a:cubicBezTo>
                    <a:cubicBezTo>
                      <a:pt x="417" y="421"/>
                      <a:pt x="417" y="421"/>
                      <a:pt x="417" y="421"/>
                    </a:cubicBezTo>
                    <a:cubicBezTo>
                      <a:pt x="422" y="419"/>
                      <a:pt x="427" y="417"/>
                      <a:pt x="430" y="414"/>
                    </a:cubicBezTo>
                    <a:cubicBezTo>
                      <a:pt x="434" y="411"/>
                      <a:pt x="438" y="407"/>
                      <a:pt x="440" y="403"/>
                    </a:cubicBezTo>
                    <a:cubicBezTo>
                      <a:pt x="443" y="398"/>
                      <a:pt x="444" y="393"/>
                      <a:pt x="445" y="387"/>
                    </a:cubicBezTo>
                    <a:cubicBezTo>
                      <a:pt x="446" y="382"/>
                      <a:pt x="446" y="376"/>
                      <a:pt x="446" y="370"/>
                    </a:cubicBezTo>
                    <a:cubicBezTo>
                      <a:pt x="426" y="213"/>
                      <a:pt x="426" y="213"/>
                      <a:pt x="426" y="213"/>
                    </a:cubicBezTo>
                    <a:cubicBezTo>
                      <a:pt x="426" y="211"/>
                      <a:pt x="425" y="208"/>
                      <a:pt x="425" y="205"/>
                    </a:cubicBezTo>
                    <a:cubicBezTo>
                      <a:pt x="424" y="202"/>
                      <a:pt x="423" y="199"/>
                      <a:pt x="422" y="197"/>
                    </a:cubicBezTo>
                    <a:cubicBezTo>
                      <a:pt x="421" y="194"/>
                      <a:pt x="420" y="191"/>
                      <a:pt x="418" y="188"/>
                    </a:cubicBezTo>
                    <a:cubicBezTo>
                      <a:pt x="417" y="185"/>
                      <a:pt x="415" y="182"/>
                      <a:pt x="414" y="179"/>
                    </a:cubicBezTo>
                    <a:cubicBezTo>
                      <a:pt x="412" y="176"/>
                      <a:pt x="410" y="173"/>
                      <a:pt x="408" y="170"/>
                    </a:cubicBezTo>
                    <a:cubicBezTo>
                      <a:pt x="406" y="168"/>
                      <a:pt x="404" y="165"/>
                      <a:pt x="402" y="162"/>
                    </a:cubicBezTo>
                    <a:cubicBezTo>
                      <a:pt x="400" y="160"/>
                      <a:pt x="398" y="157"/>
                      <a:pt x="395" y="154"/>
                    </a:cubicBezTo>
                    <a:cubicBezTo>
                      <a:pt x="393" y="152"/>
                      <a:pt x="391" y="150"/>
                      <a:pt x="388" y="147"/>
                    </a:cubicBezTo>
                    <a:cubicBezTo>
                      <a:pt x="257" y="28"/>
                      <a:pt x="257" y="28"/>
                      <a:pt x="257" y="28"/>
                    </a:cubicBezTo>
                    <a:cubicBezTo>
                      <a:pt x="252" y="23"/>
                      <a:pt x="247" y="20"/>
                      <a:pt x="242" y="16"/>
                    </a:cubicBezTo>
                    <a:cubicBezTo>
                      <a:pt x="236" y="13"/>
                      <a:pt x="231" y="10"/>
                      <a:pt x="225" y="7"/>
                    </a:cubicBezTo>
                    <a:cubicBezTo>
                      <a:pt x="220" y="5"/>
                      <a:pt x="214" y="3"/>
                      <a:pt x="209" y="2"/>
                    </a:cubicBezTo>
                    <a:cubicBezTo>
                      <a:pt x="204" y="0"/>
                      <a:pt x="198" y="0"/>
                      <a:pt x="194" y="0"/>
                    </a:cubicBezTo>
                    <a:cubicBezTo>
                      <a:pt x="58" y="4"/>
                      <a:pt x="58" y="4"/>
                      <a:pt x="58" y="4"/>
                    </a:cubicBezTo>
                    <a:cubicBezTo>
                      <a:pt x="53" y="4"/>
                      <a:pt x="48" y="5"/>
                      <a:pt x="44" y="7"/>
                    </a:cubicBezTo>
                    <a:cubicBezTo>
                      <a:pt x="39" y="8"/>
                      <a:pt x="35" y="11"/>
                      <a:pt x="32" y="14"/>
                    </a:cubicBezTo>
                    <a:cubicBezTo>
                      <a:pt x="28" y="17"/>
                      <a:pt x="25" y="20"/>
                      <a:pt x="23" y="24"/>
                    </a:cubicBezTo>
                    <a:cubicBezTo>
                      <a:pt x="20" y="29"/>
                      <a:pt x="19" y="33"/>
                      <a:pt x="18" y="38"/>
                    </a:cubicBezTo>
                    <a:cubicBezTo>
                      <a:pt x="0" y="185"/>
                      <a:pt x="0" y="185"/>
                      <a:pt x="0" y="185"/>
                    </a:cubicBezTo>
                    <a:cubicBezTo>
                      <a:pt x="0" y="188"/>
                      <a:pt x="0" y="191"/>
                      <a:pt x="0" y="194"/>
                    </a:cubicBezTo>
                    <a:cubicBezTo>
                      <a:pt x="0" y="198"/>
                      <a:pt x="1" y="201"/>
                      <a:pt x="1" y="204"/>
                    </a:cubicBezTo>
                    <a:cubicBezTo>
                      <a:pt x="2" y="208"/>
                      <a:pt x="3" y="211"/>
                      <a:pt x="4" y="215"/>
                    </a:cubicBezTo>
                    <a:cubicBezTo>
                      <a:pt x="5" y="218"/>
                      <a:pt x="6" y="222"/>
                      <a:pt x="7" y="225"/>
                    </a:cubicBezTo>
                  </a:path>
                </a:pathLst>
              </a:custGeom>
              <a:gradFill>
                <a:gsLst>
                  <a:gs pos="0">
                    <a:schemeClr val="bg1"/>
                  </a:gs>
                  <a:gs pos="100000">
                    <a:schemeClr val="bg1">
                      <a:lumMod val="75000"/>
                    </a:schemeClr>
                  </a:gs>
                </a:gsLst>
                <a:lin ang="5400000" scaled="1"/>
              </a:gradFill>
              <a:ln>
                <a:noFill/>
              </a:ln>
              <a:effectLst>
                <a:outerShdw blurRad="50800" dist="38100" dir="8100000" algn="tr" rotWithShape="0">
                  <a:prstClr val="black">
                    <a:alpha val="40000"/>
                  </a:prstClr>
                </a:outerShdw>
              </a:effectLst>
            </p:spPr>
            <p:txBody>
              <a:bodyPr vert="horz" wrap="square" lIns="91440" tIns="45720" rIns="91440" bIns="45720" numCol="1" anchor="t" anchorCtr="0" compatLnSpc="1"/>
              <a:lstStyle/>
              <a:p>
                <a:endParaRPr lang="zh-CN" altLang="en-US"/>
              </a:p>
            </p:txBody>
          </p:sp>
          <p:sp>
            <p:nvSpPr>
              <p:cNvPr id="14" name="Freeform 5"/>
              <p:cNvSpPr>
                <a:spLocks noChangeAspect="1"/>
              </p:cNvSpPr>
              <p:nvPr/>
            </p:nvSpPr>
            <p:spPr bwMode="auto">
              <a:xfrm>
                <a:off x="4131927" y="1938212"/>
                <a:ext cx="1585599" cy="1038521"/>
              </a:xfrm>
              <a:custGeom>
                <a:avLst/>
                <a:gdLst>
                  <a:gd name="T0" fmla="*/ 0 w 629"/>
                  <a:gd name="T1" fmla="*/ 176 h 411"/>
                  <a:gd name="T2" fmla="*/ 0 w 629"/>
                  <a:gd name="T3" fmla="*/ 186 h 411"/>
                  <a:gd name="T4" fmla="*/ 3 w 629"/>
                  <a:gd name="T5" fmla="*/ 195 h 411"/>
                  <a:gd name="T6" fmla="*/ 7 w 629"/>
                  <a:gd name="T7" fmla="*/ 205 h 411"/>
                  <a:gd name="T8" fmla="*/ 13 w 629"/>
                  <a:gd name="T9" fmla="*/ 213 h 411"/>
                  <a:gd name="T10" fmla="*/ 146 w 629"/>
                  <a:gd name="T11" fmla="*/ 372 h 411"/>
                  <a:gd name="T12" fmla="*/ 164 w 629"/>
                  <a:gd name="T13" fmla="*/ 388 h 411"/>
                  <a:gd name="T14" fmla="*/ 189 w 629"/>
                  <a:gd name="T15" fmla="*/ 401 h 411"/>
                  <a:gd name="T16" fmla="*/ 217 w 629"/>
                  <a:gd name="T17" fmla="*/ 409 h 411"/>
                  <a:gd name="T18" fmla="*/ 245 w 629"/>
                  <a:gd name="T19" fmla="*/ 411 h 411"/>
                  <a:gd name="T20" fmla="*/ 485 w 629"/>
                  <a:gd name="T21" fmla="*/ 406 h 411"/>
                  <a:gd name="T22" fmla="*/ 508 w 629"/>
                  <a:gd name="T23" fmla="*/ 402 h 411"/>
                  <a:gd name="T24" fmla="*/ 529 w 629"/>
                  <a:gd name="T25" fmla="*/ 394 h 411"/>
                  <a:gd name="T26" fmla="*/ 547 w 629"/>
                  <a:gd name="T27" fmla="*/ 382 h 411"/>
                  <a:gd name="T28" fmla="*/ 558 w 629"/>
                  <a:gd name="T29" fmla="*/ 367 h 411"/>
                  <a:gd name="T30" fmla="*/ 625 w 629"/>
                  <a:gd name="T31" fmla="*/ 232 h 411"/>
                  <a:gd name="T32" fmla="*/ 627 w 629"/>
                  <a:gd name="T33" fmla="*/ 226 h 411"/>
                  <a:gd name="T34" fmla="*/ 629 w 629"/>
                  <a:gd name="T35" fmla="*/ 218 h 411"/>
                  <a:gd name="T36" fmla="*/ 628 w 629"/>
                  <a:gd name="T37" fmla="*/ 210 h 411"/>
                  <a:gd name="T38" fmla="*/ 627 w 629"/>
                  <a:gd name="T39" fmla="*/ 202 h 411"/>
                  <a:gd name="T40" fmla="*/ 624 w 629"/>
                  <a:gd name="T41" fmla="*/ 194 h 411"/>
                  <a:gd name="T42" fmla="*/ 620 w 629"/>
                  <a:gd name="T43" fmla="*/ 186 h 411"/>
                  <a:gd name="T44" fmla="*/ 615 w 629"/>
                  <a:gd name="T45" fmla="*/ 179 h 411"/>
                  <a:gd name="T46" fmla="*/ 609 w 629"/>
                  <a:gd name="T47" fmla="*/ 172 h 411"/>
                  <a:gd name="T48" fmla="*/ 491 w 629"/>
                  <a:gd name="T49" fmla="*/ 53 h 411"/>
                  <a:gd name="T50" fmla="*/ 476 w 629"/>
                  <a:gd name="T51" fmla="*/ 41 h 411"/>
                  <a:gd name="T52" fmla="*/ 458 w 629"/>
                  <a:gd name="T53" fmla="*/ 31 h 411"/>
                  <a:gd name="T54" fmla="*/ 437 w 629"/>
                  <a:gd name="T55" fmla="*/ 24 h 411"/>
                  <a:gd name="T56" fmla="*/ 417 w 629"/>
                  <a:gd name="T57" fmla="*/ 20 h 411"/>
                  <a:gd name="T58" fmla="*/ 216 w 629"/>
                  <a:gd name="T59" fmla="*/ 1 h 411"/>
                  <a:gd name="T60" fmla="*/ 193 w 629"/>
                  <a:gd name="T61" fmla="*/ 1 h 411"/>
                  <a:gd name="T62" fmla="*/ 171 w 629"/>
                  <a:gd name="T63" fmla="*/ 5 h 411"/>
                  <a:gd name="T64" fmla="*/ 151 w 629"/>
                  <a:gd name="T65" fmla="*/ 12 h 411"/>
                  <a:gd name="T66" fmla="*/ 136 w 629"/>
                  <a:gd name="T67" fmla="*/ 23 h 411"/>
                  <a:gd name="T68" fmla="*/ 15 w 629"/>
                  <a:gd name="T69" fmla="*/ 142 h 411"/>
                  <a:gd name="T70" fmla="*/ 9 w 629"/>
                  <a:gd name="T71" fmla="*/ 150 h 411"/>
                  <a:gd name="T72" fmla="*/ 4 w 629"/>
                  <a:gd name="T73" fmla="*/ 158 h 411"/>
                  <a:gd name="T74" fmla="*/ 1 w 629"/>
                  <a:gd name="T75" fmla="*/ 167 h 411"/>
                  <a:gd name="T76" fmla="*/ 0 w 629"/>
                  <a:gd name="T77" fmla="*/ 176 h 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29" h="411">
                    <a:moveTo>
                      <a:pt x="0" y="176"/>
                    </a:moveTo>
                    <a:cubicBezTo>
                      <a:pt x="0" y="180"/>
                      <a:pt x="0" y="183"/>
                      <a:pt x="0" y="186"/>
                    </a:cubicBezTo>
                    <a:cubicBezTo>
                      <a:pt x="1" y="189"/>
                      <a:pt x="2" y="192"/>
                      <a:pt x="3" y="195"/>
                    </a:cubicBezTo>
                    <a:cubicBezTo>
                      <a:pt x="4" y="199"/>
                      <a:pt x="5" y="202"/>
                      <a:pt x="7" y="205"/>
                    </a:cubicBezTo>
                    <a:cubicBezTo>
                      <a:pt x="8" y="208"/>
                      <a:pt x="10" y="210"/>
                      <a:pt x="13" y="213"/>
                    </a:cubicBezTo>
                    <a:cubicBezTo>
                      <a:pt x="146" y="372"/>
                      <a:pt x="146" y="372"/>
                      <a:pt x="146" y="372"/>
                    </a:cubicBezTo>
                    <a:cubicBezTo>
                      <a:pt x="151" y="377"/>
                      <a:pt x="157" y="383"/>
                      <a:pt x="164" y="388"/>
                    </a:cubicBezTo>
                    <a:cubicBezTo>
                      <a:pt x="172" y="393"/>
                      <a:pt x="180" y="397"/>
                      <a:pt x="189" y="401"/>
                    </a:cubicBezTo>
                    <a:cubicBezTo>
                      <a:pt x="198" y="404"/>
                      <a:pt x="207" y="407"/>
                      <a:pt x="217" y="409"/>
                    </a:cubicBezTo>
                    <a:cubicBezTo>
                      <a:pt x="226" y="411"/>
                      <a:pt x="236" y="411"/>
                      <a:pt x="245" y="411"/>
                    </a:cubicBezTo>
                    <a:cubicBezTo>
                      <a:pt x="485" y="406"/>
                      <a:pt x="485" y="406"/>
                      <a:pt x="485" y="406"/>
                    </a:cubicBezTo>
                    <a:cubicBezTo>
                      <a:pt x="493" y="406"/>
                      <a:pt x="501" y="404"/>
                      <a:pt x="508" y="402"/>
                    </a:cubicBezTo>
                    <a:cubicBezTo>
                      <a:pt x="516" y="400"/>
                      <a:pt x="523" y="397"/>
                      <a:pt x="529" y="394"/>
                    </a:cubicBezTo>
                    <a:cubicBezTo>
                      <a:pt x="536" y="390"/>
                      <a:pt x="542" y="386"/>
                      <a:pt x="547" y="382"/>
                    </a:cubicBezTo>
                    <a:cubicBezTo>
                      <a:pt x="551" y="377"/>
                      <a:pt x="555" y="372"/>
                      <a:pt x="558" y="367"/>
                    </a:cubicBezTo>
                    <a:cubicBezTo>
                      <a:pt x="625" y="232"/>
                      <a:pt x="625" y="232"/>
                      <a:pt x="625" y="232"/>
                    </a:cubicBezTo>
                    <a:cubicBezTo>
                      <a:pt x="626" y="230"/>
                      <a:pt x="627" y="228"/>
                      <a:pt x="627" y="226"/>
                    </a:cubicBezTo>
                    <a:cubicBezTo>
                      <a:pt x="628" y="223"/>
                      <a:pt x="628" y="221"/>
                      <a:pt x="629" y="218"/>
                    </a:cubicBezTo>
                    <a:cubicBezTo>
                      <a:pt x="629" y="216"/>
                      <a:pt x="629" y="213"/>
                      <a:pt x="628" y="210"/>
                    </a:cubicBezTo>
                    <a:cubicBezTo>
                      <a:pt x="628" y="208"/>
                      <a:pt x="628" y="205"/>
                      <a:pt x="627" y="202"/>
                    </a:cubicBezTo>
                    <a:cubicBezTo>
                      <a:pt x="626" y="200"/>
                      <a:pt x="625" y="197"/>
                      <a:pt x="624" y="194"/>
                    </a:cubicBezTo>
                    <a:cubicBezTo>
                      <a:pt x="623" y="192"/>
                      <a:pt x="622" y="189"/>
                      <a:pt x="620" y="186"/>
                    </a:cubicBezTo>
                    <a:cubicBezTo>
                      <a:pt x="619" y="184"/>
                      <a:pt x="617" y="181"/>
                      <a:pt x="615" y="179"/>
                    </a:cubicBezTo>
                    <a:cubicBezTo>
                      <a:pt x="613" y="177"/>
                      <a:pt x="611" y="174"/>
                      <a:pt x="609" y="172"/>
                    </a:cubicBezTo>
                    <a:cubicBezTo>
                      <a:pt x="491" y="53"/>
                      <a:pt x="491" y="53"/>
                      <a:pt x="491" y="53"/>
                    </a:cubicBezTo>
                    <a:cubicBezTo>
                      <a:pt x="487" y="49"/>
                      <a:pt x="482" y="45"/>
                      <a:pt x="476" y="41"/>
                    </a:cubicBezTo>
                    <a:cubicBezTo>
                      <a:pt x="471" y="37"/>
                      <a:pt x="465" y="34"/>
                      <a:pt x="458" y="31"/>
                    </a:cubicBezTo>
                    <a:cubicBezTo>
                      <a:pt x="451" y="28"/>
                      <a:pt x="444" y="26"/>
                      <a:pt x="437" y="24"/>
                    </a:cubicBezTo>
                    <a:cubicBezTo>
                      <a:pt x="430" y="22"/>
                      <a:pt x="423" y="21"/>
                      <a:pt x="417" y="20"/>
                    </a:cubicBezTo>
                    <a:cubicBezTo>
                      <a:pt x="216" y="1"/>
                      <a:pt x="216" y="1"/>
                      <a:pt x="216" y="1"/>
                    </a:cubicBezTo>
                    <a:cubicBezTo>
                      <a:pt x="209" y="0"/>
                      <a:pt x="201" y="0"/>
                      <a:pt x="193" y="1"/>
                    </a:cubicBezTo>
                    <a:cubicBezTo>
                      <a:pt x="185" y="2"/>
                      <a:pt x="178" y="3"/>
                      <a:pt x="171" y="5"/>
                    </a:cubicBezTo>
                    <a:cubicBezTo>
                      <a:pt x="164" y="7"/>
                      <a:pt x="157" y="9"/>
                      <a:pt x="151" y="12"/>
                    </a:cubicBezTo>
                    <a:cubicBezTo>
                      <a:pt x="145" y="15"/>
                      <a:pt x="140" y="19"/>
                      <a:pt x="136" y="23"/>
                    </a:cubicBezTo>
                    <a:cubicBezTo>
                      <a:pt x="15" y="142"/>
                      <a:pt x="15" y="142"/>
                      <a:pt x="15" y="142"/>
                    </a:cubicBezTo>
                    <a:cubicBezTo>
                      <a:pt x="13" y="144"/>
                      <a:pt x="11" y="147"/>
                      <a:pt x="9" y="150"/>
                    </a:cubicBezTo>
                    <a:cubicBezTo>
                      <a:pt x="7" y="152"/>
                      <a:pt x="5" y="155"/>
                      <a:pt x="4" y="158"/>
                    </a:cubicBezTo>
                    <a:cubicBezTo>
                      <a:pt x="3" y="161"/>
                      <a:pt x="2" y="164"/>
                      <a:pt x="1" y="167"/>
                    </a:cubicBezTo>
                    <a:cubicBezTo>
                      <a:pt x="0" y="170"/>
                      <a:pt x="0" y="173"/>
                      <a:pt x="0" y="176"/>
                    </a:cubicBezTo>
                  </a:path>
                </a:pathLst>
              </a:custGeom>
              <a:solidFill>
                <a:srgbClr val="D06F83"/>
              </a:solidFill>
              <a:ln w="25400">
                <a:noFill/>
              </a:ln>
              <a:effectLst>
                <a:innerShdw blurRad="63500" dist="25400" dir="13500000">
                  <a:prstClr val="black">
                    <a:alpha val="50000"/>
                  </a:prstClr>
                </a:innerShdw>
              </a:effectLst>
            </p:spPr>
            <p:txBody>
              <a:bodyPr vert="horz" wrap="square" lIns="91440" tIns="45720" rIns="91440" bIns="45720" numCol="1" anchor="t" anchorCtr="0" compatLnSpc="1"/>
              <a:lstStyle/>
              <a:p>
                <a:endParaRPr lang="zh-CN" altLang="en-US"/>
              </a:p>
            </p:txBody>
          </p:sp>
          <p:sp>
            <p:nvSpPr>
              <p:cNvPr id="15" name="Freeform 25"/>
              <p:cNvSpPr/>
              <p:nvPr/>
            </p:nvSpPr>
            <p:spPr bwMode="auto">
              <a:xfrm>
                <a:off x="4070610" y="3248210"/>
                <a:ext cx="2042052" cy="1755618"/>
              </a:xfrm>
              <a:custGeom>
                <a:avLst/>
                <a:gdLst>
                  <a:gd name="T0" fmla="*/ 0 w 778"/>
                  <a:gd name="T1" fmla="*/ 329 h 669"/>
                  <a:gd name="T2" fmla="*/ 1 w 778"/>
                  <a:gd name="T3" fmla="*/ 344 h 669"/>
                  <a:gd name="T4" fmla="*/ 4 w 778"/>
                  <a:gd name="T5" fmla="*/ 359 h 669"/>
                  <a:gd name="T6" fmla="*/ 9 w 778"/>
                  <a:gd name="T7" fmla="*/ 374 h 669"/>
                  <a:gd name="T8" fmla="*/ 16 w 778"/>
                  <a:gd name="T9" fmla="*/ 387 h 669"/>
                  <a:gd name="T10" fmla="*/ 189 w 778"/>
                  <a:gd name="T11" fmla="*/ 622 h 669"/>
                  <a:gd name="T12" fmla="*/ 213 w 778"/>
                  <a:gd name="T13" fmla="*/ 646 h 669"/>
                  <a:gd name="T14" fmla="*/ 245 w 778"/>
                  <a:gd name="T15" fmla="*/ 662 h 669"/>
                  <a:gd name="T16" fmla="*/ 282 w 778"/>
                  <a:gd name="T17" fmla="*/ 669 h 669"/>
                  <a:gd name="T18" fmla="*/ 318 w 778"/>
                  <a:gd name="T19" fmla="*/ 666 h 669"/>
                  <a:gd name="T20" fmla="*/ 619 w 778"/>
                  <a:gd name="T21" fmla="*/ 599 h 669"/>
                  <a:gd name="T22" fmla="*/ 648 w 778"/>
                  <a:gd name="T23" fmla="*/ 588 h 669"/>
                  <a:gd name="T24" fmla="*/ 673 w 778"/>
                  <a:gd name="T25" fmla="*/ 570 h 669"/>
                  <a:gd name="T26" fmla="*/ 693 w 778"/>
                  <a:gd name="T27" fmla="*/ 546 h 669"/>
                  <a:gd name="T28" fmla="*/ 706 w 778"/>
                  <a:gd name="T29" fmla="*/ 519 h 669"/>
                  <a:gd name="T30" fmla="*/ 775 w 778"/>
                  <a:gd name="T31" fmla="*/ 289 h 669"/>
                  <a:gd name="T32" fmla="*/ 777 w 778"/>
                  <a:gd name="T33" fmla="*/ 277 h 669"/>
                  <a:gd name="T34" fmla="*/ 778 w 778"/>
                  <a:gd name="T35" fmla="*/ 265 h 669"/>
                  <a:gd name="T36" fmla="*/ 777 w 778"/>
                  <a:gd name="T37" fmla="*/ 253 h 669"/>
                  <a:gd name="T38" fmla="*/ 774 w 778"/>
                  <a:gd name="T39" fmla="*/ 241 h 669"/>
                  <a:gd name="T40" fmla="*/ 771 w 778"/>
                  <a:gd name="T41" fmla="*/ 229 h 669"/>
                  <a:gd name="T42" fmla="*/ 765 w 778"/>
                  <a:gd name="T43" fmla="*/ 218 h 669"/>
                  <a:gd name="T44" fmla="*/ 759 w 778"/>
                  <a:gd name="T45" fmla="*/ 207 h 669"/>
                  <a:gd name="T46" fmla="*/ 751 w 778"/>
                  <a:gd name="T47" fmla="*/ 198 h 669"/>
                  <a:gd name="T48" fmla="*/ 604 w 778"/>
                  <a:gd name="T49" fmla="*/ 37 h 669"/>
                  <a:gd name="T50" fmla="*/ 585 w 778"/>
                  <a:gd name="T51" fmla="*/ 22 h 669"/>
                  <a:gd name="T52" fmla="*/ 563 w 778"/>
                  <a:gd name="T53" fmla="*/ 10 h 669"/>
                  <a:gd name="T54" fmla="*/ 538 w 778"/>
                  <a:gd name="T55" fmla="*/ 3 h 669"/>
                  <a:gd name="T56" fmla="*/ 514 w 778"/>
                  <a:gd name="T57" fmla="*/ 0 h 669"/>
                  <a:gd name="T58" fmla="*/ 272 w 778"/>
                  <a:gd name="T59" fmla="*/ 8 h 669"/>
                  <a:gd name="T60" fmla="*/ 243 w 778"/>
                  <a:gd name="T61" fmla="*/ 12 h 669"/>
                  <a:gd name="T62" fmla="*/ 216 w 778"/>
                  <a:gd name="T63" fmla="*/ 22 h 669"/>
                  <a:gd name="T64" fmla="*/ 192 w 778"/>
                  <a:gd name="T65" fmla="*/ 37 h 669"/>
                  <a:gd name="T66" fmla="*/ 173 w 778"/>
                  <a:gd name="T67" fmla="*/ 55 h 669"/>
                  <a:gd name="T68" fmla="*/ 20 w 778"/>
                  <a:gd name="T69" fmla="*/ 269 h 669"/>
                  <a:gd name="T70" fmla="*/ 12 w 778"/>
                  <a:gd name="T71" fmla="*/ 283 h 669"/>
                  <a:gd name="T72" fmla="*/ 6 w 778"/>
                  <a:gd name="T73" fmla="*/ 298 h 669"/>
                  <a:gd name="T74" fmla="*/ 2 w 778"/>
                  <a:gd name="T75" fmla="*/ 313 h 669"/>
                  <a:gd name="T76" fmla="*/ 0 w 778"/>
                  <a:gd name="T77" fmla="*/ 329 h 6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78" h="669">
                    <a:moveTo>
                      <a:pt x="0" y="329"/>
                    </a:moveTo>
                    <a:cubicBezTo>
                      <a:pt x="0" y="334"/>
                      <a:pt x="0" y="339"/>
                      <a:pt x="1" y="344"/>
                    </a:cubicBezTo>
                    <a:cubicBezTo>
                      <a:pt x="1" y="349"/>
                      <a:pt x="2" y="354"/>
                      <a:pt x="4" y="359"/>
                    </a:cubicBezTo>
                    <a:cubicBezTo>
                      <a:pt x="5" y="364"/>
                      <a:pt x="7" y="369"/>
                      <a:pt x="9" y="374"/>
                    </a:cubicBezTo>
                    <a:cubicBezTo>
                      <a:pt x="11" y="378"/>
                      <a:pt x="13" y="382"/>
                      <a:pt x="16" y="387"/>
                    </a:cubicBezTo>
                    <a:cubicBezTo>
                      <a:pt x="189" y="622"/>
                      <a:pt x="189" y="622"/>
                      <a:pt x="189" y="622"/>
                    </a:cubicBezTo>
                    <a:cubicBezTo>
                      <a:pt x="195" y="631"/>
                      <a:pt x="204" y="639"/>
                      <a:pt x="213" y="646"/>
                    </a:cubicBezTo>
                    <a:cubicBezTo>
                      <a:pt x="223" y="652"/>
                      <a:pt x="234" y="658"/>
                      <a:pt x="245" y="662"/>
                    </a:cubicBezTo>
                    <a:cubicBezTo>
                      <a:pt x="257" y="665"/>
                      <a:pt x="269" y="668"/>
                      <a:pt x="282" y="669"/>
                    </a:cubicBezTo>
                    <a:cubicBezTo>
                      <a:pt x="294" y="669"/>
                      <a:pt x="306" y="669"/>
                      <a:pt x="318" y="666"/>
                    </a:cubicBezTo>
                    <a:cubicBezTo>
                      <a:pt x="619" y="599"/>
                      <a:pt x="619" y="599"/>
                      <a:pt x="619" y="599"/>
                    </a:cubicBezTo>
                    <a:cubicBezTo>
                      <a:pt x="629" y="597"/>
                      <a:pt x="639" y="593"/>
                      <a:pt x="648" y="588"/>
                    </a:cubicBezTo>
                    <a:cubicBezTo>
                      <a:pt x="657" y="583"/>
                      <a:pt x="666" y="577"/>
                      <a:pt x="673" y="570"/>
                    </a:cubicBezTo>
                    <a:cubicBezTo>
                      <a:pt x="681" y="562"/>
                      <a:pt x="688" y="554"/>
                      <a:pt x="693" y="546"/>
                    </a:cubicBezTo>
                    <a:cubicBezTo>
                      <a:pt x="699" y="537"/>
                      <a:pt x="703" y="528"/>
                      <a:pt x="706" y="519"/>
                    </a:cubicBezTo>
                    <a:cubicBezTo>
                      <a:pt x="775" y="289"/>
                      <a:pt x="775" y="289"/>
                      <a:pt x="775" y="289"/>
                    </a:cubicBezTo>
                    <a:cubicBezTo>
                      <a:pt x="776" y="285"/>
                      <a:pt x="777" y="281"/>
                      <a:pt x="777" y="277"/>
                    </a:cubicBezTo>
                    <a:cubicBezTo>
                      <a:pt x="778" y="273"/>
                      <a:pt x="778" y="269"/>
                      <a:pt x="778" y="265"/>
                    </a:cubicBezTo>
                    <a:cubicBezTo>
                      <a:pt x="778" y="261"/>
                      <a:pt x="777" y="257"/>
                      <a:pt x="777" y="253"/>
                    </a:cubicBezTo>
                    <a:cubicBezTo>
                      <a:pt x="776" y="249"/>
                      <a:pt x="775" y="245"/>
                      <a:pt x="774" y="241"/>
                    </a:cubicBezTo>
                    <a:cubicBezTo>
                      <a:pt x="773" y="237"/>
                      <a:pt x="772" y="233"/>
                      <a:pt x="771" y="229"/>
                    </a:cubicBezTo>
                    <a:cubicBezTo>
                      <a:pt x="769" y="225"/>
                      <a:pt x="767" y="222"/>
                      <a:pt x="765" y="218"/>
                    </a:cubicBezTo>
                    <a:cubicBezTo>
                      <a:pt x="763" y="214"/>
                      <a:pt x="761" y="211"/>
                      <a:pt x="759" y="207"/>
                    </a:cubicBezTo>
                    <a:cubicBezTo>
                      <a:pt x="756" y="204"/>
                      <a:pt x="754" y="201"/>
                      <a:pt x="751" y="198"/>
                    </a:cubicBezTo>
                    <a:cubicBezTo>
                      <a:pt x="604" y="37"/>
                      <a:pt x="604" y="37"/>
                      <a:pt x="604" y="37"/>
                    </a:cubicBezTo>
                    <a:cubicBezTo>
                      <a:pt x="598" y="31"/>
                      <a:pt x="592" y="26"/>
                      <a:pt x="585" y="22"/>
                    </a:cubicBezTo>
                    <a:cubicBezTo>
                      <a:pt x="579" y="17"/>
                      <a:pt x="571" y="13"/>
                      <a:pt x="563" y="10"/>
                    </a:cubicBezTo>
                    <a:cubicBezTo>
                      <a:pt x="555" y="7"/>
                      <a:pt x="547" y="4"/>
                      <a:pt x="538" y="3"/>
                    </a:cubicBezTo>
                    <a:cubicBezTo>
                      <a:pt x="530" y="1"/>
                      <a:pt x="522" y="0"/>
                      <a:pt x="514" y="0"/>
                    </a:cubicBezTo>
                    <a:cubicBezTo>
                      <a:pt x="272" y="8"/>
                      <a:pt x="272" y="8"/>
                      <a:pt x="272" y="8"/>
                    </a:cubicBezTo>
                    <a:cubicBezTo>
                      <a:pt x="262" y="8"/>
                      <a:pt x="253" y="9"/>
                      <a:pt x="243" y="12"/>
                    </a:cubicBezTo>
                    <a:cubicBezTo>
                      <a:pt x="234" y="14"/>
                      <a:pt x="225" y="18"/>
                      <a:pt x="216" y="22"/>
                    </a:cubicBezTo>
                    <a:cubicBezTo>
                      <a:pt x="207" y="26"/>
                      <a:pt x="199" y="31"/>
                      <a:pt x="192" y="37"/>
                    </a:cubicBezTo>
                    <a:cubicBezTo>
                      <a:pt x="184" y="42"/>
                      <a:pt x="178" y="49"/>
                      <a:pt x="173" y="55"/>
                    </a:cubicBezTo>
                    <a:cubicBezTo>
                      <a:pt x="20" y="269"/>
                      <a:pt x="20" y="269"/>
                      <a:pt x="20" y="269"/>
                    </a:cubicBezTo>
                    <a:cubicBezTo>
                      <a:pt x="17" y="274"/>
                      <a:pt x="15" y="278"/>
                      <a:pt x="12" y="283"/>
                    </a:cubicBezTo>
                    <a:cubicBezTo>
                      <a:pt x="10" y="288"/>
                      <a:pt x="8" y="293"/>
                      <a:pt x="6" y="298"/>
                    </a:cubicBezTo>
                    <a:cubicBezTo>
                      <a:pt x="4" y="303"/>
                      <a:pt x="3" y="308"/>
                      <a:pt x="2" y="313"/>
                    </a:cubicBezTo>
                    <a:cubicBezTo>
                      <a:pt x="1" y="318"/>
                      <a:pt x="0" y="323"/>
                      <a:pt x="0" y="329"/>
                    </a:cubicBezTo>
                  </a:path>
                </a:pathLst>
              </a:custGeom>
              <a:solidFill>
                <a:srgbClr val="365B7C"/>
              </a:solidFill>
              <a:ln w="25400">
                <a:noFill/>
              </a:ln>
              <a:effectLst>
                <a:innerShdw blurRad="63500" dist="25400" dir="13500000">
                  <a:prstClr val="black">
                    <a:alpha val="50000"/>
                  </a:prstClr>
                </a:innerShdw>
              </a:effectLst>
            </p:spPr>
            <p:txBody>
              <a:bodyPr vert="horz" wrap="square" lIns="91440" tIns="45720" rIns="91440" bIns="45720" numCol="1" anchor="t" anchorCtr="0" compatLnSpc="1"/>
              <a:lstStyle/>
              <a:p>
                <a:endParaRPr lang="zh-CN" altLang="en-US"/>
              </a:p>
            </p:txBody>
          </p:sp>
          <p:sp>
            <p:nvSpPr>
              <p:cNvPr id="16" name="Freeform 21"/>
              <p:cNvSpPr/>
              <p:nvPr/>
            </p:nvSpPr>
            <p:spPr bwMode="auto">
              <a:xfrm>
                <a:off x="6236987" y="3914074"/>
                <a:ext cx="1572890" cy="1813038"/>
              </a:xfrm>
              <a:custGeom>
                <a:avLst/>
                <a:gdLst>
                  <a:gd name="T0" fmla="*/ 3 w 606"/>
                  <a:gd name="T1" fmla="*/ 368 h 699"/>
                  <a:gd name="T2" fmla="*/ 8 w 606"/>
                  <a:gd name="T3" fmla="*/ 384 h 699"/>
                  <a:gd name="T4" fmla="*/ 14 w 606"/>
                  <a:gd name="T5" fmla="*/ 399 h 699"/>
                  <a:gd name="T6" fmla="*/ 22 w 606"/>
                  <a:gd name="T7" fmla="*/ 413 h 699"/>
                  <a:gd name="T8" fmla="*/ 31 w 606"/>
                  <a:gd name="T9" fmla="*/ 426 h 699"/>
                  <a:gd name="T10" fmla="*/ 224 w 606"/>
                  <a:gd name="T11" fmla="*/ 656 h 699"/>
                  <a:gd name="T12" fmla="*/ 249 w 606"/>
                  <a:gd name="T13" fmla="*/ 679 h 699"/>
                  <a:gd name="T14" fmla="*/ 278 w 606"/>
                  <a:gd name="T15" fmla="*/ 693 h 699"/>
                  <a:gd name="T16" fmla="*/ 308 w 606"/>
                  <a:gd name="T17" fmla="*/ 699 h 699"/>
                  <a:gd name="T18" fmla="*/ 336 w 606"/>
                  <a:gd name="T19" fmla="*/ 694 h 699"/>
                  <a:gd name="T20" fmla="*/ 557 w 606"/>
                  <a:gd name="T21" fmla="*/ 612 h 699"/>
                  <a:gd name="T22" fmla="*/ 577 w 606"/>
                  <a:gd name="T23" fmla="*/ 600 h 699"/>
                  <a:gd name="T24" fmla="*/ 592 w 606"/>
                  <a:gd name="T25" fmla="*/ 579 h 699"/>
                  <a:gd name="T26" fmla="*/ 602 w 606"/>
                  <a:gd name="T27" fmla="*/ 554 h 699"/>
                  <a:gd name="T28" fmla="*/ 606 w 606"/>
                  <a:gd name="T29" fmla="*/ 526 h 699"/>
                  <a:gd name="T30" fmla="*/ 605 w 606"/>
                  <a:gd name="T31" fmla="*/ 286 h 699"/>
                  <a:gd name="T32" fmla="*/ 604 w 606"/>
                  <a:gd name="T33" fmla="*/ 274 h 699"/>
                  <a:gd name="T34" fmla="*/ 602 w 606"/>
                  <a:gd name="T35" fmla="*/ 261 h 699"/>
                  <a:gd name="T36" fmla="*/ 598 w 606"/>
                  <a:gd name="T37" fmla="*/ 249 h 699"/>
                  <a:gd name="T38" fmla="*/ 593 w 606"/>
                  <a:gd name="T39" fmla="*/ 236 h 699"/>
                  <a:gd name="T40" fmla="*/ 587 w 606"/>
                  <a:gd name="T41" fmla="*/ 224 h 699"/>
                  <a:gd name="T42" fmla="*/ 581 w 606"/>
                  <a:gd name="T43" fmla="*/ 213 h 699"/>
                  <a:gd name="T44" fmla="*/ 573 w 606"/>
                  <a:gd name="T45" fmla="*/ 202 h 699"/>
                  <a:gd name="T46" fmla="*/ 564 w 606"/>
                  <a:gd name="T47" fmla="*/ 192 h 699"/>
                  <a:gd name="T48" fmla="*/ 407 w 606"/>
                  <a:gd name="T49" fmla="*/ 33 h 699"/>
                  <a:gd name="T50" fmla="*/ 388 w 606"/>
                  <a:gd name="T51" fmla="*/ 18 h 699"/>
                  <a:gd name="T52" fmla="*/ 368 w 606"/>
                  <a:gd name="T53" fmla="*/ 7 h 699"/>
                  <a:gd name="T54" fmla="*/ 346 w 606"/>
                  <a:gd name="T55" fmla="*/ 1 h 699"/>
                  <a:gd name="T56" fmla="*/ 326 w 606"/>
                  <a:gd name="T57" fmla="*/ 0 h 699"/>
                  <a:gd name="T58" fmla="*/ 135 w 606"/>
                  <a:gd name="T59" fmla="*/ 22 h 699"/>
                  <a:gd name="T60" fmla="*/ 114 w 606"/>
                  <a:gd name="T61" fmla="*/ 28 h 699"/>
                  <a:gd name="T62" fmla="*/ 95 w 606"/>
                  <a:gd name="T63" fmla="*/ 40 h 699"/>
                  <a:gd name="T64" fmla="*/ 80 w 606"/>
                  <a:gd name="T65" fmla="*/ 57 h 699"/>
                  <a:gd name="T66" fmla="*/ 70 w 606"/>
                  <a:gd name="T67" fmla="*/ 77 h 699"/>
                  <a:gd name="T68" fmla="*/ 4 w 606"/>
                  <a:gd name="T69" fmla="*/ 306 h 699"/>
                  <a:gd name="T70" fmla="*/ 1 w 606"/>
                  <a:gd name="T71" fmla="*/ 321 h 699"/>
                  <a:gd name="T72" fmla="*/ 0 w 606"/>
                  <a:gd name="T73" fmla="*/ 336 h 699"/>
                  <a:gd name="T74" fmla="*/ 1 w 606"/>
                  <a:gd name="T75" fmla="*/ 352 h 699"/>
                  <a:gd name="T76" fmla="*/ 3 w 606"/>
                  <a:gd name="T77" fmla="*/ 368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06" h="699">
                    <a:moveTo>
                      <a:pt x="3" y="368"/>
                    </a:moveTo>
                    <a:cubicBezTo>
                      <a:pt x="5" y="373"/>
                      <a:pt x="6" y="379"/>
                      <a:pt x="8" y="384"/>
                    </a:cubicBezTo>
                    <a:cubicBezTo>
                      <a:pt x="10" y="389"/>
                      <a:pt x="12" y="394"/>
                      <a:pt x="14" y="399"/>
                    </a:cubicBezTo>
                    <a:cubicBezTo>
                      <a:pt x="16" y="404"/>
                      <a:pt x="19" y="409"/>
                      <a:pt x="22" y="413"/>
                    </a:cubicBezTo>
                    <a:cubicBezTo>
                      <a:pt x="24" y="418"/>
                      <a:pt x="27" y="422"/>
                      <a:pt x="31" y="426"/>
                    </a:cubicBezTo>
                    <a:cubicBezTo>
                      <a:pt x="224" y="656"/>
                      <a:pt x="224" y="656"/>
                      <a:pt x="224" y="656"/>
                    </a:cubicBezTo>
                    <a:cubicBezTo>
                      <a:pt x="231" y="665"/>
                      <a:pt x="240" y="673"/>
                      <a:pt x="249" y="679"/>
                    </a:cubicBezTo>
                    <a:cubicBezTo>
                      <a:pt x="258" y="685"/>
                      <a:pt x="268" y="690"/>
                      <a:pt x="278" y="693"/>
                    </a:cubicBezTo>
                    <a:cubicBezTo>
                      <a:pt x="288" y="697"/>
                      <a:pt x="298" y="698"/>
                      <a:pt x="308" y="699"/>
                    </a:cubicBezTo>
                    <a:cubicBezTo>
                      <a:pt x="318" y="699"/>
                      <a:pt x="327" y="697"/>
                      <a:pt x="336" y="694"/>
                    </a:cubicBezTo>
                    <a:cubicBezTo>
                      <a:pt x="557" y="612"/>
                      <a:pt x="557" y="612"/>
                      <a:pt x="557" y="612"/>
                    </a:cubicBezTo>
                    <a:cubicBezTo>
                      <a:pt x="564" y="610"/>
                      <a:pt x="571" y="605"/>
                      <a:pt x="577" y="600"/>
                    </a:cubicBezTo>
                    <a:cubicBezTo>
                      <a:pt x="583" y="594"/>
                      <a:pt x="588" y="587"/>
                      <a:pt x="592" y="579"/>
                    </a:cubicBezTo>
                    <a:cubicBezTo>
                      <a:pt x="596" y="572"/>
                      <a:pt x="600" y="563"/>
                      <a:pt x="602" y="554"/>
                    </a:cubicBezTo>
                    <a:cubicBezTo>
                      <a:pt x="605" y="545"/>
                      <a:pt x="606" y="535"/>
                      <a:pt x="606" y="526"/>
                    </a:cubicBezTo>
                    <a:cubicBezTo>
                      <a:pt x="605" y="286"/>
                      <a:pt x="605" y="286"/>
                      <a:pt x="605" y="286"/>
                    </a:cubicBezTo>
                    <a:cubicBezTo>
                      <a:pt x="605" y="282"/>
                      <a:pt x="605" y="278"/>
                      <a:pt x="604" y="274"/>
                    </a:cubicBezTo>
                    <a:cubicBezTo>
                      <a:pt x="604" y="270"/>
                      <a:pt x="603" y="265"/>
                      <a:pt x="602" y="261"/>
                    </a:cubicBezTo>
                    <a:cubicBezTo>
                      <a:pt x="601" y="257"/>
                      <a:pt x="600" y="253"/>
                      <a:pt x="598" y="249"/>
                    </a:cubicBezTo>
                    <a:cubicBezTo>
                      <a:pt x="597" y="244"/>
                      <a:pt x="595" y="240"/>
                      <a:pt x="593" y="236"/>
                    </a:cubicBezTo>
                    <a:cubicBezTo>
                      <a:pt x="592" y="232"/>
                      <a:pt x="590" y="228"/>
                      <a:pt x="587" y="224"/>
                    </a:cubicBezTo>
                    <a:cubicBezTo>
                      <a:pt x="585" y="220"/>
                      <a:pt x="583" y="216"/>
                      <a:pt x="581" y="213"/>
                    </a:cubicBezTo>
                    <a:cubicBezTo>
                      <a:pt x="578" y="209"/>
                      <a:pt x="576" y="205"/>
                      <a:pt x="573" y="202"/>
                    </a:cubicBezTo>
                    <a:cubicBezTo>
                      <a:pt x="570" y="199"/>
                      <a:pt x="567" y="195"/>
                      <a:pt x="564" y="192"/>
                    </a:cubicBezTo>
                    <a:cubicBezTo>
                      <a:pt x="407" y="33"/>
                      <a:pt x="407" y="33"/>
                      <a:pt x="407" y="33"/>
                    </a:cubicBezTo>
                    <a:cubicBezTo>
                      <a:pt x="401" y="28"/>
                      <a:pt x="395" y="23"/>
                      <a:pt x="388" y="18"/>
                    </a:cubicBezTo>
                    <a:cubicBezTo>
                      <a:pt x="382" y="14"/>
                      <a:pt x="375" y="10"/>
                      <a:pt x="368" y="7"/>
                    </a:cubicBezTo>
                    <a:cubicBezTo>
                      <a:pt x="361" y="4"/>
                      <a:pt x="353" y="2"/>
                      <a:pt x="346" y="1"/>
                    </a:cubicBezTo>
                    <a:cubicBezTo>
                      <a:pt x="339" y="0"/>
                      <a:pt x="332" y="0"/>
                      <a:pt x="326" y="0"/>
                    </a:cubicBezTo>
                    <a:cubicBezTo>
                      <a:pt x="135" y="22"/>
                      <a:pt x="135" y="22"/>
                      <a:pt x="135" y="22"/>
                    </a:cubicBezTo>
                    <a:cubicBezTo>
                      <a:pt x="128" y="23"/>
                      <a:pt x="121" y="25"/>
                      <a:pt x="114" y="28"/>
                    </a:cubicBezTo>
                    <a:cubicBezTo>
                      <a:pt x="107" y="31"/>
                      <a:pt x="101" y="35"/>
                      <a:pt x="95" y="40"/>
                    </a:cubicBezTo>
                    <a:cubicBezTo>
                      <a:pt x="89" y="45"/>
                      <a:pt x="84" y="51"/>
                      <a:pt x="80" y="57"/>
                    </a:cubicBezTo>
                    <a:cubicBezTo>
                      <a:pt x="75" y="63"/>
                      <a:pt x="72" y="70"/>
                      <a:pt x="70" y="77"/>
                    </a:cubicBezTo>
                    <a:cubicBezTo>
                      <a:pt x="4" y="306"/>
                      <a:pt x="4" y="306"/>
                      <a:pt x="4" y="306"/>
                    </a:cubicBezTo>
                    <a:cubicBezTo>
                      <a:pt x="3" y="311"/>
                      <a:pt x="2" y="316"/>
                      <a:pt x="1" y="321"/>
                    </a:cubicBezTo>
                    <a:cubicBezTo>
                      <a:pt x="1" y="326"/>
                      <a:pt x="0" y="331"/>
                      <a:pt x="0" y="336"/>
                    </a:cubicBezTo>
                    <a:cubicBezTo>
                      <a:pt x="0" y="341"/>
                      <a:pt x="0" y="347"/>
                      <a:pt x="1" y="352"/>
                    </a:cubicBezTo>
                    <a:cubicBezTo>
                      <a:pt x="1" y="357"/>
                      <a:pt x="2" y="363"/>
                      <a:pt x="3" y="368"/>
                    </a:cubicBezTo>
                  </a:path>
                </a:pathLst>
              </a:custGeom>
              <a:solidFill>
                <a:srgbClr val="F8AD94"/>
              </a:solidFill>
              <a:ln w="25400">
                <a:noFill/>
              </a:ln>
              <a:effectLst>
                <a:innerShdw blurRad="63500" dist="25400" dir="13500000">
                  <a:prstClr val="black">
                    <a:alpha val="50000"/>
                  </a:prstClr>
                </a:innerShdw>
              </a:effectLst>
            </p:spPr>
            <p:txBody>
              <a:bodyPr vert="horz" wrap="square" lIns="91440" tIns="45720" rIns="91440" bIns="45720" numCol="1" anchor="t" anchorCtr="0" compatLnSpc="1"/>
              <a:lstStyle/>
              <a:p>
                <a:endParaRPr lang="zh-CN" altLang="en-US"/>
              </a:p>
            </p:txBody>
          </p:sp>
          <p:sp>
            <p:nvSpPr>
              <p:cNvPr id="17" name="Freeform 29"/>
              <p:cNvSpPr>
                <a:spLocks noChangeAspect="1"/>
              </p:cNvSpPr>
              <p:nvPr/>
            </p:nvSpPr>
            <p:spPr bwMode="auto">
              <a:xfrm>
                <a:off x="7371459" y="3158305"/>
                <a:ext cx="1125065" cy="1148246"/>
              </a:xfrm>
              <a:custGeom>
                <a:avLst/>
                <a:gdLst>
                  <a:gd name="T0" fmla="*/ 7 w 446"/>
                  <a:gd name="T1" fmla="*/ 225 h 455"/>
                  <a:gd name="T2" fmla="*/ 12 w 446"/>
                  <a:gd name="T3" fmla="*/ 235 h 455"/>
                  <a:gd name="T4" fmla="*/ 18 w 446"/>
                  <a:gd name="T5" fmla="*/ 246 h 455"/>
                  <a:gd name="T6" fmla="*/ 25 w 446"/>
                  <a:gd name="T7" fmla="*/ 255 h 455"/>
                  <a:gd name="T8" fmla="*/ 33 w 446"/>
                  <a:gd name="T9" fmla="*/ 264 h 455"/>
                  <a:gd name="T10" fmla="*/ 189 w 446"/>
                  <a:gd name="T11" fmla="*/ 421 h 455"/>
                  <a:gd name="T12" fmla="*/ 209 w 446"/>
                  <a:gd name="T13" fmla="*/ 437 h 455"/>
                  <a:gd name="T14" fmla="*/ 230 w 446"/>
                  <a:gd name="T15" fmla="*/ 448 h 455"/>
                  <a:gd name="T16" fmla="*/ 251 w 446"/>
                  <a:gd name="T17" fmla="*/ 454 h 455"/>
                  <a:gd name="T18" fmla="*/ 270 w 446"/>
                  <a:gd name="T19" fmla="*/ 453 h 455"/>
                  <a:gd name="T20" fmla="*/ 417 w 446"/>
                  <a:gd name="T21" fmla="*/ 421 h 455"/>
                  <a:gd name="T22" fmla="*/ 430 w 446"/>
                  <a:gd name="T23" fmla="*/ 414 h 455"/>
                  <a:gd name="T24" fmla="*/ 440 w 446"/>
                  <a:gd name="T25" fmla="*/ 403 h 455"/>
                  <a:gd name="T26" fmla="*/ 445 w 446"/>
                  <a:gd name="T27" fmla="*/ 387 h 455"/>
                  <a:gd name="T28" fmla="*/ 446 w 446"/>
                  <a:gd name="T29" fmla="*/ 370 h 455"/>
                  <a:gd name="T30" fmla="*/ 426 w 446"/>
                  <a:gd name="T31" fmla="*/ 213 h 455"/>
                  <a:gd name="T32" fmla="*/ 425 w 446"/>
                  <a:gd name="T33" fmla="*/ 205 h 455"/>
                  <a:gd name="T34" fmla="*/ 422 w 446"/>
                  <a:gd name="T35" fmla="*/ 197 h 455"/>
                  <a:gd name="T36" fmla="*/ 418 w 446"/>
                  <a:gd name="T37" fmla="*/ 188 h 455"/>
                  <a:gd name="T38" fmla="*/ 414 w 446"/>
                  <a:gd name="T39" fmla="*/ 179 h 455"/>
                  <a:gd name="T40" fmla="*/ 408 w 446"/>
                  <a:gd name="T41" fmla="*/ 170 h 455"/>
                  <a:gd name="T42" fmla="*/ 402 w 446"/>
                  <a:gd name="T43" fmla="*/ 162 h 455"/>
                  <a:gd name="T44" fmla="*/ 395 w 446"/>
                  <a:gd name="T45" fmla="*/ 154 h 455"/>
                  <a:gd name="T46" fmla="*/ 388 w 446"/>
                  <a:gd name="T47" fmla="*/ 147 h 455"/>
                  <a:gd name="T48" fmla="*/ 257 w 446"/>
                  <a:gd name="T49" fmla="*/ 28 h 455"/>
                  <a:gd name="T50" fmla="*/ 242 w 446"/>
                  <a:gd name="T51" fmla="*/ 16 h 455"/>
                  <a:gd name="T52" fmla="*/ 225 w 446"/>
                  <a:gd name="T53" fmla="*/ 7 h 455"/>
                  <a:gd name="T54" fmla="*/ 209 w 446"/>
                  <a:gd name="T55" fmla="*/ 2 h 455"/>
                  <a:gd name="T56" fmla="*/ 194 w 446"/>
                  <a:gd name="T57" fmla="*/ 0 h 455"/>
                  <a:gd name="T58" fmla="*/ 58 w 446"/>
                  <a:gd name="T59" fmla="*/ 4 h 455"/>
                  <a:gd name="T60" fmla="*/ 44 w 446"/>
                  <a:gd name="T61" fmla="*/ 7 h 455"/>
                  <a:gd name="T62" fmla="*/ 32 w 446"/>
                  <a:gd name="T63" fmla="*/ 14 h 455"/>
                  <a:gd name="T64" fmla="*/ 23 w 446"/>
                  <a:gd name="T65" fmla="*/ 24 h 455"/>
                  <a:gd name="T66" fmla="*/ 18 w 446"/>
                  <a:gd name="T67" fmla="*/ 38 h 455"/>
                  <a:gd name="T68" fmla="*/ 0 w 446"/>
                  <a:gd name="T69" fmla="*/ 185 h 455"/>
                  <a:gd name="T70" fmla="*/ 0 w 446"/>
                  <a:gd name="T71" fmla="*/ 194 h 455"/>
                  <a:gd name="T72" fmla="*/ 1 w 446"/>
                  <a:gd name="T73" fmla="*/ 204 h 455"/>
                  <a:gd name="T74" fmla="*/ 4 w 446"/>
                  <a:gd name="T75" fmla="*/ 215 h 455"/>
                  <a:gd name="T76" fmla="*/ 7 w 446"/>
                  <a:gd name="T77" fmla="*/ 225 h 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46" h="455">
                    <a:moveTo>
                      <a:pt x="7" y="225"/>
                    </a:moveTo>
                    <a:cubicBezTo>
                      <a:pt x="9" y="229"/>
                      <a:pt x="10" y="232"/>
                      <a:pt x="12" y="235"/>
                    </a:cubicBezTo>
                    <a:cubicBezTo>
                      <a:pt x="14" y="239"/>
                      <a:pt x="16" y="242"/>
                      <a:pt x="18" y="246"/>
                    </a:cubicBezTo>
                    <a:cubicBezTo>
                      <a:pt x="20" y="249"/>
                      <a:pt x="23" y="252"/>
                      <a:pt x="25" y="255"/>
                    </a:cubicBezTo>
                    <a:cubicBezTo>
                      <a:pt x="27" y="258"/>
                      <a:pt x="30" y="261"/>
                      <a:pt x="33" y="264"/>
                    </a:cubicBezTo>
                    <a:cubicBezTo>
                      <a:pt x="189" y="421"/>
                      <a:pt x="189" y="421"/>
                      <a:pt x="189" y="421"/>
                    </a:cubicBezTo>
                    <a:cubicBezTo>
                      <a:pt x="195" y="427"/>
                      <a:pt x="202" y="432"/>
                      <a:pt x="209" y="437"/>
                    </a:cubicBezTo>
                    <a:cubicBezTo>
                      <a:pt x="215" y="441"/>
                      <a:pt x="223" y="445"/>
                      <a:pt x="230" y="448"/>
                    </a:cubicBezTo>
                    <a:cubicBezTo>
                      <a:pt x="237" y="451"/>
                      <a:pt x="244" y="453"/>
                      <a:pt x="251" y="454"/>
                    </a:cubicBezTo>
                    <a:cubicBezTo>
                      <a:pt x="258" y="455"/>
                      <a:pt x="264" y="454"/>
                      <a:pt x="270" y="453"/>
                    </a:cubicBezTo>
                    <a:cubicBezTo>
                      <a:pt x="417" y="421"/>
                      <a:pt x="417" y="421"/>
                      <a:pt x="417" y="421"/>
                    </a:cubicBezTo>
                    <a:cubicBezTo>
                      <a:pt x="422" y="419"/>
                      <a:pt x="427" y="417"/>
                      <a:pt x="430" y="414"/>
                    </a:cubicBezTo>
                    <a:cubicBezTo>
                      <a:pt x="434" y="411"/>
                      <a:pt x="438" y="407"/>
                      <a:pt x="440" y="403"/>
                    </a:cubicBezTo>
                    <a:cubicBezTo>
                      <a:pt x="443" y="398"/>
                      <a:pt x="444" y="393"/>
                      <a:pt x="445" y="387"/>
                    </a:cubicBezTo>
                    <a:cubicBezTo>
                      <a:pt x="446" y="382"/>
                      <a:pt x="446" y="376"/>
                      <a:pt x="446" y="370"/>
                    </a:cubicBezTo>
                    <a:cubicBezTo>
                      <a:pt x="426" y="213"/>
                      <a:pt x="426" y="213"/>
                      <a:pt x="426" y="213"/>
                    </a:cubicBezTo>
                    <a:cubicBezTo>
                      <a:pt x="426" y="211"/>
                      <a:pt x="425" y="208"/>
                      <a:pt x="425" y="205"/>
                    </a:cubicBezTo>
                    <a:cubicBezTo>
                      <a:pt x="424" y="202"/>
                      <a:pt x="423" y="199"/>
                      <a:pt x="422" y="197"/>
                    </a:cubicBezTo>
                    <a:cubicBezTo>
                      <a:pt x="421" y="194"/>
                      <a:pt x="420" y="191"/>
                      <a:pt x="418" y="188"/>
                    </a:cubicBezTo>
                    <a:cubicBezTo>
                      <a:pt x="417" y="185"/>
                      <a:pt x="415" y="182"/>
                      <a:pt x="414" y="179"/>
                    </a:cubicBezTo>
                    <a:cubicBezTo>
                      <a:pt x="412" y="176"/>
                      <a:pt x="410" y="173"/>
                      <a:pt x="408" y="170"/>
                    </a:cubicBezTo>
                    <a:cubicBezTo>
                      <a:pt x="406" y="168"/>
                      <a:pt x="404" y="165"/>
                      <a:pt x="402" y="162"/>
                    </a:cubicBezTo>
                    <a:cubicBezTo>
                      <a:pt x="400" y="160"/>
                      <a:pt x="398" y="157"/>
                      <a:pt x="395" y="154"/>
                    </a:cubicBezTo>
                    <a:cubicBezTo>
                      <a:pt x="393" y="152"/>
                      <a:pt x="391" y="150"/>
                      <a:pt x="388" y="147"/>
                    </a:cubicBezTo>
                    <a:cubicBezTo>
                      <a:pt x="257" y="28"/>
                      <a:pt x="257" y="28"/>
                      <a:pt x="257" y="28"/>
                    </a:cubicBezTo>
                    <a:cubicBezTo>
                      <a:pt x="252" y="23"/>
                      <a:pt x="247" y="20"/>
                      <a:pt x="242" y="16"/>
                    </a:cubicBezTo>
                    <a:cubicBezTo>
                      <a:pt x="236" y="13"/>
                      <a:pt x="231" y="10"/>
                      <a:pt x="225" y="7"/>
                    </a:cubicBezTo>
                    <a:cubicBezTo>
                      <a:pt x="220" y="5"/>
                      <a:pt x="214" y="3"/>
                      <a:pt x="209" y="2"/>
                    </a:cubicBezTo>
                    <a:cubicBezTo>
                      <a:pt x="204" y="0"/>
                      <a:pt x="198" y="0"/>
                      <a:pt x="194" y="0"/>
                    </a:cubicBezTo>
                    <a:cubicBezTo>
                      <a:pt x="58" y="4"/>
                      <a:pt x="58" y="4"/>
                      <a:pt x="58" y="4"/>
                    </a:cubicBezTo>
                    <a:cubicBezTo>
                      <a:pt x="53" y="4"/>
                      <a:pt x="48" y="5"/>
                      <a:pt x="44" y="7"/>
                    </a:cubicBezTo>
                    <a:cubicBezTo>
                      <a:pt x="39" y="8"/>
                      <a:pt x="35" y="11"/>
                      <a:pt x="32" y="14"/>
                    </a:cubicBezTo>
                    <a:cubicBezTo>
                      <a:pt x="28" y="17"/>
                      <a:pt x="25" y="20"/>
                      <a:pt x="23" y="24"/>
                    </a:cubicBezTo>
                    <a:cubicBezTo>
                      <a:pt x="20" y="29"/>
                      <a:pt x="19" y="33"/>
                      <a:pt x="18" y="38"/>
                    </a:cubicBezTo>
                    <a:cubicBezTo>
                      <a:pt x="0" y="185"/>
                      <a:pt x="0" y="185"/>
                      <a:pt x="0" y="185"/>
                    </a:cubicBezTo>
                    <a:cubicBezTo>
                      <a:pt x="0" y="188"/>
                      <a:pt x="0" y="191"/>
                      <a:pt x="0" y="194"/>
                    </a:cubicBezTo>
                    <a:cubicBezTo>
                      <a:pt x="0" y="198"/>
                      <a:pt x="1" y="201"/>
                      <a:pt x="1" y="204"/>
                    </a:cubicBezTo>
                    <a:cubicBezTo>
                      <a:pt x="2" y="208"/>
                      <a:pt x="3" y="211"/>
                      <a:pt x="4" y="215"/>
                    </a:cubicBezTo>
                    <a:cubicBezTo>
                      <a:pt x="5" y="218"/>
                      <a:pt x="6" y="222"/>
                      <a:pt x="7" y="225"/>
                    </a:cubicBezTo>
                  </a:path>
                </a:pathLst>
              </a:custGeom>
              <a:solidFill>
                <a:srgbClr val="D06F83"/>
              </a:solidFill>
              <a:ln w="25400">
                <a:noFill/>
              </a:ln>
              <a:effectLst>
                <a:innerShdw blurRad="63500" dist="25400" dir="13500000">
                  <a:prstClr val="black">
                    <a:alpha val="50000"/>
                  </a:prstClr>
                </a:innerShdw>
              </a:effectLst>
            </p:spPr>
            <p:txBody>
              <a:bodyPr vert="horz" wrap="square" lIns="91440" tIns="45720" rIns="91440" bIns="45720" numCol="1" anchor="t" anchorCtr="0" compatLnSpc="1"/>
              <a:lstStyle/>
              <a:p>
                <a:endParaRPr lang="zh-CN" altLang="en-US"/>
              </a:p>
            </p:txBody>
          </p:sp>
          <p:sp>
            <p:nvSpPr>
              <p:cNvPr id="19" name="Freeform 13"/>
              <p:cNvSpPr>
                <a:spLocks noChangeAspect="1"/>
              </p:cNvSpPr>
              <p:nvPr/>
            </p:nvSpPr>
            <p:spPr bwMode="auto">
              <a:xfrm>
                <a:off x="6874553" y="2155728"/>
                <a:ext cx="951978" cy="789258"/>
              </a:xfrm>
              <a:custGeom>
                <a:avLst/>
                <a:gdLst>
                  <a:gd name="T0" fmla="*/ 5 w 382"/>
                  <a:gd name="T1" fmla="*/ 141 h 317"/>
                  <a:gd name="T2" fmla="*/ 8 w 382"/>
                  <a:gd name="T3" fmla="*/ 148 h 317"/>
                  <a:gd name="T4" fmla="*/ 12 w 382"/>
                  <a:gd name="T5" fmla="*/ 156 h 317"/>
                  <a:gd name="T6" fmla="*/ 18 w 382"/>
                  <a:gd name="T7" fmla="*/ 163 h 317"/>
                  <a:gd name="T8" fmla="*/ 24 w 382"/>
                  <a:gd name="T9" fmla="*/ 169 h 317"/>
                  <a:gd name="T10" fmla="*/ 149 w 382"/>
                  <a:gd name="T11" fmla="*/ 287 h 317"/>
                  <a:gd name="T12" fmla="*/ 164 w 382"/>
                  <a:gd name="T13" fmla="*/ 299 h 317"/>
                  <a:gd name="T14" fmla="*/ 182 w 382"/>
                  <a:gd name="T15" fmla="*/ 309 h 317"/>
                  <a:gd name="T16" fmla="*/ 200 w 382"/>
                  <a:gd name="T17" fmla="*/ 315 h 317"/>
                  <a:gd name="T18" fmla="*/ 216 w 382"/>
                  <a:gd name="T19" fmla="*/ 317 h 317"/>
                  <a:gd name="T20" fmla="*/ 351 w 382"/>
                  <a:gd name="T21" fmla="*/ 314 h 317"/>
                  <a:gd name="T22" fmla="*/ 364 w 382"/>
                  <a:gd name="T23" fmla="*/ 311 h 317"/>
                  <a:gd name="T24" fmla="*/ 374 w 382"/>
                  <a:gd name="T25" fmla="*/ 305 h 317"/>
                  <a:gd name="T26" fmla="*/ 380 w 382"/>
                  <a:gd name="T27" fmla="*/ 296 h 317"/>
                  <a:gd name="T28" fmla="*/ 382 w 382"/>
                  <a:gd name="T29" fmla="*/ 285 h 317"/>
                  <a:gd name="T30" fmla="*/ 382 w 382"/>
                  <a:gd name="T31" fmla="*/ 180 h 317"/>
                  <a:gd name="T32" fmla="*/ 382 w 382"/>
                  <a:gd name="T33" fmla="*/ 175 h 317"/>
                  <a:gd name="T34" fmla="*/ 380 w 382"/>
                  <a:gd name="T35" fmla="*/ 169 h 317"/>
                  <a:gd name="T36" fmla="*/ 377 w 382"/>
                  <a:gd name="T37" fmla="*/ 163 h 317"/>
                  <a:gd name="T38" fmla="*/ 374 w 382"/>
                  <a:gd name="T39" fmla="*/ 156 h 317"/>
                  <a:gd name="T40" fmla="*/ 370 w 382"/>
                  <a:gd name="T41" fmla="*/ 150 h 317"/>
                  <a:gd name="T42" fmla="*/ 365 w 382"/>
                  <a:gd name="T43" fmla="*/ 144 h 317"/>
                  <a:gd name="T44" fmla="*/ 360 w 382"/>
                  <a:gd name="T45" fmla="*/ 138 h 317"/>
                  <a:gd name="T46" fmla="*/ 354 w 382"/>
                  <a:gd name="T47" fmla="*/ 132 h 317"/>
                  <a:gd name="T48" fmla="*/ 246 w 382"/>
                  <a:gd name="T49" fmla="*/ 37 h 317"/>
                  <a:gd name="T50" fmla="*/ 233 w 382"/>
                  <a:gd name="T51" fmla="*/ 28 h 317"/>
                  <a:gd name="T52" fmla="*/ 219 w 382"/>
                  <a:gd name="T53" fmla="*/ 20 h 317"/>
                  <a:gd name="T54" fmla="*/ 204 w 382"/>
                  <a:gd name="T55" fmla="*/ 14 h 317"/>
                  <a:gd name="T56" fmla="*/ 191 w 382"/>
                  <a:gd name="T57" fmla="*/ 12 h 317"/>
                  <a:gd name="T58" fmla="*/ 67 w 382"/>
                  <a:gd name="T59" fmla="*/ 0 h 317"/>
                  <a:gd name="T60" fmla="*/ 54 w 382"/>
                  <a:gd name="T61" fmla="*/ 0 h 317"/>
                  <a:gd name="T62" fmla="*/ 42 w 382"/>
                  <a:gd name="T63" fmla="*/ 4 h 317"/>
                  <a:gd name="T64" fmla="*/ 34 w 382"/>
                  <a:gd name="T65" fmla="*/ 10 h 317"/>
                  <a:gd name="T66" fmla="*/ 29 w 382"/>
                  <a:gd name="T67" fmla="*/ 19 h 317"/>
                  <a:gd name="T68" fmla="*/ 2 w 382"/>
                  <a:gd name="T69" fmla="*/ 114 h 317"/>
                  <a:gd name="T70" fmla="*/ 1 w 382"/>
                  <a:gd name="T71" fmla="*/ 120 h 317"/>
                  <a:gd name="T72" fmla="*/ 1 w 382"/>
                  <a:gd name="T73" fmla="*/ 127 h 317"/>
                  <a:gd name="T74" fmla="*/ 2 w 382"/>
                  <a:gd name="T75" fmla="*/ 134 h 317"/>
                  <a:gd name="T76" fmla="*/ 5 w 382"/>
                  <a:gd name="T77" fmla="*/ 141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82" h="317">
                    <a:moveTo>
                      <a:pt x="5" y="141"/>
                    </a:moveTo>
                    <a:cubicBezTo>
                      <a:pt x="6" y="143"/>
                      <a:pt x="7" y="146"/>
                      <a:pt x="8" y="148"/>
                    </a:cubicBezTo>
                    <a:cubicBezTo>
                      <a:pt x="9" y="151"/>
                      <a:pt x="11" y="153"/>
                      <a:pt x="12" y="156"/>
                    </a:cubicBezTo>
                    <a:cubicBezTo>
                      <a:pt x="14" y="158"/>
                      <a:pt x="16" y="160"/>
                      <a:pt x="18" y="163"/>
                    </a:cubicBezTo>
                    <a:cubicBezTo>
                      <a:pt x="20" y="165"/>
                      <a:pt x="22" y="167"/>
                      <a:pt x="24" y="169"/>
                    </a:cubicBezTo>
                    <a:cubicBezTo>
                      <a:pt x="149" y="287"/>
                      <a:pt x="149" y="287"/>
                      <a:pt x="149" y="287"/>
                    </a:cubicBezTo>
                    <a:cubicBezTo>
                      <a:pt x="153" y="292"/>
                      <a:pt x="158" y="296"/>
                      <a:pt x="164" y="299"/>
                    </a:cubicBezTo>
                    <a:cubicBezTo>
                      <a:pt x="170" y="303"/>
                      <a:pt x="176" y="306"/>
                      <a:pt x="182" y="309"/>
                    </a:cubicBezTo>
                    <a:cubicBezTo>
                      <a:pt x="188" y="311"/>
                      <a:pt x="194" y="314"/>
                      <a:pt x="200" y="315"/>
                    </a:cubicBezTo>
                    <a:cubicBezTo>
                      <a:pt x="206" y="316"/>
                      <a:pt x="211" y="317"/>
                      <a:pt x="216" y="317"/>
                    </a:cubicBezTo>
                    <a:cubicBezTo>
                      <a:pt x="351" y="314"/>
                      <a:pt x="351" y="314"/>
                      <a:pt x="351" y="314"/>
                    </a:cubicBezTo>
                    <a:cubicBezTo>
                      <a:pt x="356" y="314"/>
                      <a:pt x="360" y="313"/>
                      <a:pt x="364" y="311"/>
                    </a:cubicBezTo>
                    <a:cubicBezTo>
                      <a:pt x="368" y="310"/>
                      <a:pt x="371" y="308"/>
                      <a:pt x="374" y="305"/>
                    </a:cubicBezTo>
                    <a:cubicBezTo>
                      <a:pt x="377" y="303"/>
                      <a:pt x="379" y="299"/>
                      <a:pt x="380" y="296"/>
                    </a:cubicBezTo>
                    <a:cubicBezTo>
                      <a:pt x="382" y="293"/>
                      <a:pt x="382" y="289"/>
                      <a:pt x="382" y="285"/>
                    </a:cubicBezTo>
                    <a:cubicBezTo>
                      <a:pt x="382" y="180"/>
                      <a:pt x="382" y="180"/>
                      <a:pt x="382" y="180"/>
                    </a:cubicBezTo>
                    <a:cubicBezTo>
                      <a:pt x="382" y="179"/>
                      <a:pt x="382" y="177"/>
                      <a:pt x="382" y="175"/>
                    </a:cubicBezTo>
                    <a:cubicBezTo>
                      <a:pt x="381" y="173"/>
                      <a:pt x="381" y="171"/>
                      <a:pt x="380" y="169"/>
                    </a:cubicBezTo>
                    <a:cubicBezTo>
                      <a:pt x="379" y="167"/>
                      <a:pt x="378" y="165"/>
                      <a:pt x="377" y="163"/>
                    </a:cubicBezTo>
                    <a:cubicBezTo>
                      <a:pt x="376" y="161"/>
                      <a:pt x="375" y="158"/>
                      <a:pt x="374" y="156"/>
                    </a:cubicBezTo>
                    <a:cubicBezTo>
                      <a:pt x="373" y="154"/>
                      <a:pt x="372" y="152"/>
                      <a:pt x="370" y="150"/>
                    </a:cubicBezTo>
                    <a:cubicBezTo>
                      <a:pt x="369" y="148"/>
                      <a:pt x="367" y="146"/>
                      <a:pt x="365" y="144"/>
                    </a:cubicBezTo>
                    <a:cubicBezTo>
                      <a:pt x="364" y="142"/>
                      <a:pt x="362" y="140"/>
                      <a:pt x="360" y="138"/>
                    </a:cubicBezTo>
                    <a:cubicBezTo>
                      <a:pt x="358" y="136"/>
                      <a:pt x="356" y="134"/>
                      <a:pt x="354" y="132"/>
                    </a:cubicBezTo>
                    <a:cubicBezTo>
                      <a:pt x="246" y="37"/>
                      <a:pt x="246" y="37"/>
                      <a:pt x="246" y="37"/>
                    </a:cubicBezTo>
                    <a:cubicBezTo>
                      <a:pt x="242" y="34"/>
                      <a:pt x="238" y="31"/>
                      <a:pt x="233" y="28"/>
                    </a:cubicBezTo>
                    <a:cubicBezTo>
                      <a:pt x="229" y="25"/>
                      <a:pt x="224" y="22"/>
                      <a:pt x="219" y="20"/>
                    </a:cubicBezTo>
                    <a:cubicBezTo>
                      <a:pt x="214" y="18"/>
                      <a:pt x="209" y="16"/>
                      <a:pt x="204" y="14"/>
                    </a:cubicBezTo>
                    <a:cubicBezTo>
                      <a:pt x="200" y="13"/>
                      <a:pt x="195" y="12"/>
                      <a:pt x="191" y="12"/>
                    </a:cubicBezTo>
                    <a:cubicBezTo>
                      <a:pt x="67" y="0"/>
                      <a:pt x="67" y="0"/>
                      <a:pt x="67" y="0"/>
                    </a:cubicBezTo>
                    <a:cubicBezTo>
                      <a:pt x="63" y="0"/>
                      <a:pt x="58" y="0"/>
                      <a:pt x="54" y="0"/>
                    </a:cubicBezTo>
                    <a:cubicBezTo>
                      <a:pt x="50" y="1"/>
                      <a:pt x="46" y="2"/>
                      <a:pt x="42" y="4"/>
                    </a:cubicBezTo>
                    <a:cubicBezTo>
                      <a:pt x="39" y="6"/>
                      <a:pt x="36" y="8"/>
                      <a:pt x="34" y="10"/>
                    </a:cubicBezTo>
                    <a:cubicBezTo>
                      <a:pt x="31" y="13"/>
                      <a:pt x="30" y="15"/>
                      <a:pt x="29" y="19"/>
                    </a:cubicBezTo>
                    <a:cubicBezTo>
                      <a:pt x="2" y="114"/>
                      <a:pt x="2" y="114"/>
                      <a:pt x="2" y="114"/>
                    </a:cubicBezTo>
                    <a:cubicBezTo>
                      <a:pt x="1" y="116"/>
                      <a:pt x="1" y="118"/>
                      <a:pt x="1" y="120"/>
                    </a:cubicBezTo>
                    <a:cubicBezTo>
                      <a:pt x="0" y="122"/>
                      <a:pt x="0" y="125"/>
                      <a:pt x="1" y="127"/>
                    </a:cubicBezTo>
                    <a:cubicBezTo>
                      <a:pt x="1" y="129"/>
                      <a:pt x="1" y="131"/>
                      <a:pt x="2" y="134"/>
                    </a:cubicBezTo>
                    <a:cubicBezTo>
                      <a:pt x="3" y="136"/>
                      <a:pt x="4" y="139"/>
                      <a:pt x="5" y="141"/>
                    </a:cubicBezTo>
                  </a:path>
                </a:pathLst>
              </a:custGeom>
              <a:solidFill>
                <a:srgbClr val="365B7C"/>
              </a:solidFill>
              <a:ln w="25400">
                <a:noFill/>
              </a:ln>
              <a:effectLst>
                <a:innerShdw blurRad="63500" dist="50800" dir="13500000">
                  <a:prstClr val="black">
                    <a:alpha val="50000"/>
                  </a:prstClr>
                </a:innerShdw>
              </a:effectLst>
            </p:spPr>
            <p:txBody>
              <a:bodyPr vert="horz" wrap="square" lIns="91440" tIns="45720" rIns="91440" bIns="45720" numCol="1" anchor="t" anchorCtr="0" compatLnSpc="1"/>
              <a:lstStyle/>
              <a:p>
                <a:endParaRPr lang="zh-CN" altLang="en-US"/>
              </a:p>
            </p:txBody>
          </p:sp>
          <p:sp>
            <p:nvSpPr>
              <p:cNvPr id="20" name="Freeform 9"/>
              <p:cNvSpPr>
                <a:spLocks noChangeAspect="1"/>
              </p:cNvSpPr>
              <p:nvPr/>
            </p:nvSpPr>
            <p:spPr bwMode="auto">
              <a:xfrm>
                <a:off x="5626967" y="1629817"/>
                <a:ext cx="1081793" cy="748821"/>
              </a:xfrm>
              <a:custGeom>
                <a:avLst/>
                <a:gdLst>
                  <a:gd name="T0" fmla="*/ 1 w 448"/>
                  <a:gd name="T1" fmla="*/ 124 h 309"/>
                  <a:gd name="T2" fmla="*/ 3 w 448"/>
                  <a:gd name="T3" fmla="*/ 131 h 309"/>
                  <a:gd name="T4" fmla="*/ 6 w 448"/>
                  <a:gd name="T5" fmla="*/ 138 h 309"/>
                  <a:gd name="T6" fmla="*/ 11 w 448"/>
                  <a:gd name="T7" fmla="*/ 145 h 309"/>
                  <a:gd name="T8" fmla="*/ 16 w 448"/>
                  <a:gd name="T9" fmla="*/ 151 h 309"/>
                  <a:gd name="T10" fmla="*/ 134 w 448"/>
                  <a:gd name="T11" fmla="*/ 269 h 309"/>
                  <a:gd name="T12" fmla="*/ 149 w 448"/>
                  <a:gd name="T13" fmla="*/ 282 h 309"/>
                  <a:gd name="T14" fmla="*/ 168 w 448"/>
                  <a:gd name="T15" fmla="*/ 292 h 309"/>
                  <a:gd name="T16" fmla="*/ 188 w 448"/>
                  <a:gd name="T17" fmla="*/ 299 h 309"/>
                  <a:gd name="T18" fmla="*/ 208 w 448"/>
                  <a:gd name="T19" fmla="*/ 302 h 309"/>
                  <a:gd name="T20" fmla="*/ 372 w 448"/>
                  <a:gd name="T21" fmla="*/ 309 h 309"/>
                  <a:gd name="T22" fmla="*/ 388 w 448"/>
                  <a:gd name="T23" fmla="*/ 307 h 309"/>
                  <a:gd name="T24" fmla="*/ 402 w 448"/>
                  <a:gd name="T25" fmla="*/ 302 h 309"/>
                  <a:gd name="T26" fmla="*/ 412 w 448"/>
                  <a:gd name="T27" fmla="*/ 295 h 309"/>
                  <a:gd name="T28" fmla="*/ 418 w 448"/>
                  <a:gd name="T29" fmla="*/ 284 h 309"/>
                  <a:gd name="T30" fmla="*/ 447 w 448"/>
                  <a:gd name="T31" fmla="*/ 189 h 309"/>
                  <a:gd name="T32" fmla="*/ 448 w 448"/>
                  <a:gd name="T33" fmla="*/ 184 h 309"/>
                  <a:gd name="T34" fmla="*/ 447 w 448"/>
                  <a:gd name="T35" fmla="*/ 178 h 309"/>
                  <a:gd name="T36" fmla="*/ 446 w 448"/>
                  <a:gd name="T37" fmla="*/ 172 h 309"/>
                  <a:gd name="T38" fmla="*/ 444 w 448"/>
                  <a:gd name="T39" fmla="*/ 166 h 309"/>
                  <a:gd name="T40" fmla="*/ 441 w 448"/>
                  <a:gd name="T41" fmla="*/ 160 h 309"/>
                  <a:gd name="T42" fmla="*/ 437 w 448"/>
                  <a:gd name="T43" fmla="*/ 154 h 309"/>
                  <a:gd name="T44" fmla="*/ 432 w 448"/>
                  <a:gd name="T45" fmla="*/ 148 h 309"/>
                  <a:gd name="T46" fmla="*/ 427 w 448"/>
                  <a:gd name="T47" fmla="*/ 143 h 309"/>
                  <a:gd name="T48" fmla="*/ 323 w 448"/>
                  <a:gd name="T49" fmla="*/ 48 h 309"/>
                  <a:gd name="T50" fmla="*/ 310 w 448"/>
                  <a:gd name="T51" fmla="*/ 39 h 309"/>
                  <a:gd name="T52" fmla="*/ 295 w 448"/>
                  <a:gd name="T53" fmla="*/ 31 h 309"/>
                  <a:gd name="T54" fmla="*/ 279 w 448"/>
                  <a:gd name="T55" fmla="*/ 24 h 309"/>
                  <a:gd name="T56" fmla="*/ 264 w 448"/>
                  <a:gd name="T57" fmla="*/ 21 h 309"/>
                  <a:gd name="T58" fmla="*/ 118 w 448"/>
                  <a:gd name="T59" fmla="*/ 1 h 309"/>
                  <a:gd name="T60" fmla="*/ 102 w 448"/>
                  <a:gd name="T61" fmla="*/ 0 h 309"/>
                  <a:gd name="T62" fmla="*/ 87 w 448"/>
                  <a:gd name="T63" fmla="*/ 2 h 309"/>
                  <a:gd name="T64" fmla="*/ 74 w 448"/>
                  <a:gd name="T65" fmla="*/ 7 h 309"/>
                  <a:gd name="T66" fmla="*/ 66 w 448"/>
                  <a:gd name="T67" fmla="*/ 15 h 309"/>
                  <a:gd name="T68" fmla="*/ 5 w 448"/>
                  <a:gd name="T69" fmla="*/ 100 h 309"/>
                  <a:gd name="T70" fmla="*/ 2 w 448"/>
                  <a:gd name="T71" fmla="*/ 105 h 309"/>
                  <a:gd name="T72" fmla="*/ 0 w 448"/>
                  <a:gd name="T73" fmla="*/ 111 h 309"/>
                  <a:gd name="T74" fmla="*/ 0 w 448"/>
                  <a:gd name="T75" fmla="*/ 117 h 309"/>
                  <a:gd name="T76" fmla="*/ 1 w 448"/>
                  <a:gd name="T77" fmla="*/ 124 h 3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48" h="309">
                    <a:moveTo>
                      <a:pt x="1" y="124"/>
                    </a:moveTo>
                    <a:cubicBezTo>
                      <a:pt x="1" y="126"/>
                      <a:pt x="2" y="129"/>
                      <a:pt x="3" y="131"/>
                    </a:cubicBezTo>
                    <a:cubicBezTo>
                      <a:pt x="4" y="133"/>
                      <a:pt x="5" y="136"/>
                      <a:pt x="6" y="138"/>
                    </a:cubicBezTo>
                    <a:cubicBezTo>
                      <a:pt x="7" y="140"/>
                      <a:pt x="9" y="143"/>
                      <a:pt x="11" y="145"/>
                    </a:cubicBezTo>
                    <a:cubicBezTo>
                      <a:pt x="12" y="147"/>
                      <a:pt x="14" y="149"/>
                      <a:pt x="16" y="151"/>
                    </a:cubicBezTo>
                    <a:cubicBezTo>
                      <a:pt x="134" y="269"/>
                      <a:pt x="134" y="269"/>
                      <a:pt x="134" y="269"/>
                    </a:cubicBezTo>
                    <a:cubicBezTo>
                      <a:pt x="138" y="274"/>
                      <a:pt x="143" y="278"/>
                      <a:pt x="149" y="282"/>
                    </a:cubicBezTo>
                    <a:cubicBezTo>
                      <a:pt x="155" y="285"/>
                      <a:pt x="161" y="289"/>
                      <a:pt x="168" y="292"/>
                    </a:cubicBezTo>
                    <a:cubicBezTo>
                      <a:pt x="174" y="295"/>
                      <a:pt x="181" y="297"/>
                      <a:pt x="188" y="299"/>
                    </a:cubicBezTo>
                    <a:cubicBezTo>
                      <a:pt x="195" y="300"/>
                      <a:pt x="201" y="301"/>
                      <a:pt x="208" y="302"/>
                    </a:cubicBezTo>
                    <a:cubicBezTo>
                      <a:pt x="372" y="309"/>
                      <a:pt x="372" y="309"/>
                      <a:pt x="372" y="309"/>
                    </a:cubicBezTo>
                    <a:cubicBezTo>
                      <a:pt x="378" y="309"/>
                      <a:pt x="383" y="309"/>
                      <a:pt x="388" y="307"/>
                    </a:cubicBezTo>
                    <a:cubicBezTo>
                      <a:pt x="393" y="306"/>
                      <a:pt x="398" y="305"/>
                      <a:pt x="402" y="302"/>
                    </a:cubicBezTo>
                    <a:cubicBezTo>
                      <a:pt x="406" y="300"/>
                      <a:pt x="410" y="298"/>
                      <a:pt x="412" y="295"/>
                    </a:cubicBezTo>
                    <a:cubicBezTo>
                      <a:pt x="415" y="291"/>
                      <a:pt x="417" y="288"/>
                      <a:pt x="418" y="284"/>
                    </a:cubicBezTo>
                    <a:cubicBezTo>
                      <a:pt x="447" y="189"/>
                      <a:pt x="447" y="189"/>
                      <a:pt x="447" y="189"/>
                    </a:cubicBezTo>
                    <a:cubicBezTo>
                      <a:pt x="447" y="187"/>
                      <a:pt x="448" y="186"/>
                      <a:pt x="448" y="184"/>
                    </a:cubicBezTo>
                    <a:cubicBezTo>
                      <a:pt x="448" y="182"/>
                      <a:pt x="448" y="180"/>
                      <a:pt x="447" y="178"/>
                    </a:cubicBezTo>
                    <a:cubicBezTo>
                      <a:pt x="447" y="176"/>
                      <a:pt x="447" y="174"/>
                      <a:pt x="446" y="172"/>
                    </a:cubicBezTo>
                    <a:cubicBezTo>
                      <a:pt x="446" y="170"/>
                      <a:pt x="445" y="168"/>
                      <a:pt x="444" y="166"/>
                    </a:cubicBezTo>
                    <a:cubicBezTo>
                      <a:pt x="443" y="164"/>
                      <a:pt x="442" y="162"/>
                      <a:pt x="441" y="160"/>
                    </a:cubicBezTo>
                    <a:cubicBezTo>
                      <a:pt x="440" y="158"/>
                      <a:pt x="438" y="156"/>
                      <a:pt x="437" y="154"/>
                    </a:cubicBezTo>
                    <a:cubicBezTo>
                      <a:pt x="435" y="152"/>
                      <a:pt x="434" y="150"/>
                      <a:pt x="432" y="148"/>
                    </a:cubicBezTo>
                    <a:cubicBezTo>
                      <a:pt x="431" y="147"/>
                      <a:pt x="429" y="145"/>
                      <a:pt x="427" y="143"/>
                    </a:cubicBezTo>
                    <a:cubicBezTo>
                      <a:pt x="323" y="48"/>
                      <a:pt x="323" y="48"/>
                      <a:pt x="323" y="48"/>
                    </a:cubicBezTo>
                    <a:cubicBezTo>
                      <a:pt x="319" y="45"/>
                      <a:pt x="315" y="42"/>
                      <a:pt x="310" y="39"/>
                    </a:cubicBezTo>
                    <a:cubicBezTo>
                      <a:pt x="306" y="36"/>
                      <a:pt x="300" y="33"/>
                      <a:pt x="295" y="31"/>
                    </a:cubicBezTo>
                    <a:cubicBezTo>
                      <a:pt x="290" y="28"/>
                      <a:pt x="285" y="26"/>
                      <a:pt x="279" y="24"/>
                    </a:cubicBezTo>
                    <a:cubicBezTo>
                      <a:pt x="274" y="23"/>
                      <a:pt x="269" y="21"/>
                      <a:pt x="264" y="21"/>
                    </a:cubicBezTo>
                    <a:cubicBezTo>
                      <a:pt x="118" y="1"/>
                      <a:pt x="118" y="1"/>
                      <a:pt x="118" y="1"/>
                    </a:cubicBezTo>
                    <a:cubicBezTo>
                      <a:pt x="112" y="0"/>
                      <a:pt x="107" y="0"/>
                      <a:pt x="102" y="0"/>
                    </a:cubicBezTo>
                    <a:cubicBezTo>
                      <a:pt x="96" y="0"/>
                      <a:pt x="91" y="1"/>
                      <a:pt x="87" y="2"/>
                    </a:cubicBezTo>
                    <a:cubicBezTo>
                      <a:pt x="82" y="3"/>
                      <a:pt x="78" y="5"/>
                      <a:pt x="74" y="7"/>
                    </a:cubicBezTo>
                    <a:cubicBezTo>
                      <a:pt x="71" y="9"/>
                      <a:pt x="68" y="12"/>
                      <a:pt x="66" y="15"/>
                    </a:cubicBezTo>
                    <a:cubicBezTo>
                      <a:pt x="5" y="100"/>
                      <a:pt x="5" y="100"/>
                      <a:pt x="5" y="100"/>
                    </a:cubicBezTo>
                    <a:cubicBezTo>
                      <a:pt x="4" y="101"/>
                      <a:pt x="3" y="103"/>
                      <a:pt x="2" y="105"/>
                    </a:cubicBezTo>
                    <a:cubicBezTo>
                      <a:pt x="1" y="107"/>
                      <a:pt x="0" y="109"/>
                      <a:pt x="0" y="111"/>
                    </a:cubicBezTo>
                    <a:cubicBezTo>
                      <a:pt x="0" y="113"/>
                      <a:pt x="0" y="115"/>
                      <a:pt x="0" y="117"/>
                    </a:cubicBezTo>
                    <a:cubicBezTo>
                      <a:pt x="0" y="120"/>
                      <a:pt x="0" y="122"/>
                      <a:pt x="1" y="124"/>
                    </a:cubicBezTo>
                  </a:path>
                </a:pathLst>
              </a:custGeom>
              <a:solidFill>
                <a:srgbClr val="F8AD94"/>
              </a:solidFill>
              <a:ln w="25400">
                <a:noFill/>
              </a:ln>
              <a:effectLst>
                <a:innerShdw blurRad="63500" dist="25400" dir="13500000">
                  <a:prstClr val="black">
                    <a:alpha val="50000"/>
                  </a:prstClr>
                </a:innerShdw>
              </a:effectLst>
            </p:spPr>
            <p:txBody>
              <a:bodyPr vert="horz" wrap="square" lIns="91440" tIns="45720" rIns="91440" bIns="45720" numCol="1" anchor="t" anchorCtr="0" compatLnSpc="1"/>
              <a:lstStyle/>
              <a:p>
                <a:endParaRPr lang="zh-CN" altLang="en-US"/>
              </a:p>
            </p:txBody>
          </p:sp>
          <p:sp>
            <p:nvSpPr>
              <p:cNvPr id="21" name="Freeform 17"/>
              <p:cNvSpPr>
                <a:spLocks noChangeAspect="1"/>
              </p:cNvSpPr>
              <p:nvPr/>
            </p:nvSpPr>
            <p:spPr bwMode="auto">
              <a:xfrm>
                <a:off x="5839751" y="2590418"/>
                <a:ext cx="1298151" cy="1094642"/>
              </a:xfrm>
              <a:custGeom>
                <a:avLst/>
                <a:gdLst>
                  <a:gd name="T0" fmla="*/ 2 w 516"/>
                  <a:gd name="T1" fmla="*/ 201 h 434"/>
                  <a:gd name="T2" fmla="*/ 5 w 516"/>
                  <a:gd name="T3" fmla="*/ 211 h 434"/>
                  <a:gd name="T4" fmla="*/ 9 w 516"/>
                  <a:gd name="T5" fmla="*/ 221 h 434"/>
                  <a:gd name="T6" fmla="*/ 15 w 516"/>
                  <a:gd name="T7" fmla="*/ 230 h 434"/>
                  <a:gd name="T8" fmla="*/ 22 w 516"/>
                  <a:gd name="T9" fmla="*/ 239 h 434"/>
                  <a:gd name="T10" fmla="*/ 168 w 516"/>
                  <a:gd name="T11" fmla="*/ 397 h 434"/>
                  <a:gd name="T12" fmla="*/ 187 w 516"/>
                  <a:gd name="T13" fmla="*/ 413 h 434"/>
                  <a:gd name="T14" fmla="*/ 210 w 516"/>
                  <a:gd name="T15" fmla="*/ 425 h 434"/>
                  <a:gd name="T16" fmla="*/ 234 w 516"/>
                  <a:gd name="T17" fmla="*/ 432 h 434"/>
                  <a:gd name="T18" fmla="*/ 257 w 516"/>
                  <a:gd name="T19" fmla="*/ 433 h 434"/>
                  <a:gd name="T20" fmla="*/ 447 w 516"/>
                  <a:gd name="T21" fmla="*/ 412 h 434"/>
                  <a:gd name="T22" fmla="*/ 465 w 516"/>
                  <a:gd name="T23" fmla="*/ 407 h 434"/>
                  <a:gd name="T24" fmla="*/ 480 w 516"/>
                  <a:gd name="T25" fmla="*/ 397 h 434"/>
                  <a:gd name="T26" fmla="*/ 490 w 516"/>
                  <a:gd name="T27" fmla="*/ 383 h 434"/>
                  <a:gd name="T28" fmla="*/ 496 w 516"/>
                  <a:gd name="T29" fmla="*/ 367 h 434"/>
                  <a:gd name="T30" fmla="*/ 516 w 516"/>
                  <a:gd name="T31" fmla="*/ 220 h 434"/>
                  <a:gd name="T32" fmla="*/ 516 w 516"/>
                  <a:gd name="T33" fmla="*/ 212 h 434"/>
                  <a:gd name="T34" fmla="*/ 515 w 516"/>
                  <a:gd name="T35" fmla="*/ 204 h 434"/>
                  <a:gd name="T36" fmla="*/ 513 w 516"/>
                  <a:gd name="T37" fmla="*/ 196 h 434"/>
                  <a:gd name="T38" fmla="*/ 510 w 516"/>
                  <a:gd name="T39" fmla="*/ 187 h 434"/>
                  <a:gd name="T40" fmla="*/ 505 w 516"/>
                  <a:gd name="T41" fmla="*/ 179 h 434"/>
                  <a:gd name="T42" fmla="*/ 500 w 516"/>
                  <a:gd name="T43" fmla="*/ 171 h 434"/>
                  <a:gd name="T44" fmla="*/ 494 w 516"/>
                  <a:gd name="T45" fmla="*/ 163 h 434"/>
                  <a:gd name="T46" fmla="*/ 488 w 516"/>
                  <a:gd name="T47" fmla="*/ 156 h 434"/>
                  <a:gd name="T48" fmla="*/ 362 w 516"/>
                  <a:gd name="T49" fmla="*/ 36 h 434"/>
                  <a:gd name="T50" fmla="*/ 347 w 516"/>
                  <a:gd name="T51" fmla="*/ 25 h 434"/>
                  <a:gd name="T52" fmla="*/ 330 w 516"/>
                  <a:gd name="T53" fmla="*/ 15 h 434"/>
                  <a:gd name="T54" fmla="*/ 311 w 516"/>
                  <a:gd name="T55" fmla="*/ 9 h 434"/>
                  <a:gd name="T56" fmla="*/ 294 w 516"/>
                  <a:gd name="T57" fmla="*/ 6 h 434"/>
                  <a:gd name="T58" fmla="*/ 128 w 516"/>
                  <a:gd name="T59" fmla="*/ 0 h 434"/>
                  <a:gd name="T60" fmla="*/ 110 w 516"/>
                  <a:gd name="T61" fmla="*/ 1 h 434"/>
                  <a:gd name="T62" fmla="*/ 93 w 516"/>
                  <a:gd name="T63" fmla="*/ 7 h 434"/>
                  <a:gd name="T64" fmla="*/ 79 w 516"/>
                  <a:gd name="T65" fmla="*/ 16 h 434"/>
                  <a:gd name="T66" fmla="*/ 70 w 516"/>
                  <a:gd name="T67" fmla="*/ 28 h 434"/>
                  <a:gd name="T68" fmla="*/ 5 w 516"/>
                  <a:gd name="T69" fmla="*/ 163 h 434"/>
                  <a:gd name="T70" fmla="*/ 2 w 516"/>
                  <a:gd name="T71" fmla="*/ 172 h 434"/>
                  <a:gd name="T72" fmla="*/ 0 w 516"/>
                  <a:gd name="T73" fmla="*/ 181 h 434"/>
                  <a:gd name="T74" fmla="*/ 0 w 516"/>
                  <a:gd name="T75" fmla="*/ 191 h 434"/>
                  <a:gd name="T76" fmla="*/ 2 w 516"/>
                  <a:gd name="T77" fmla="*/ 201 h 4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16" h="434">
                    <a:moveTo>
                      <a:pt x="2" y="201"/>
                    </a:moveTo>
                    <a:cubicBezTo>
                      <a:pt x="2" y="204"/>
                      <a:pt x="3" y="208"/>
                      <a:pt x="5" y="211"/>
                    </a:cubicBezTo>
                    <a:cubicBezTo>
                      <a:pt x="6" y="214"/>
                      <a:pt x="7" y="218"/>
                      <a:pt x="9" y="221"/>
                    </a:cubicBezTo>
                    <a:cubicBezTo>
                      <a:pt x="11" y="224"/>
                      <a:pt x="12" y="227"/>
                      <a:pt x="15" y="230"/>
                    </a:cubicBezTo>
                    <a:cubicBezTo>
                      <a:pt x="17" y="233"/>
                      <a:pt x="19" y="236"/>
                      <a:pt x="22" y="239"/>
                    </a:cubicBezTo>
                    <a:cubicBezTo>
                      <a:pt x="168" y="397"/>
                      <a:pt x="168" y="397"/>
                      <a:pt x="168" y="397"/>
                    </a:cubicBezTo>
                    <a:cubicBezTo>
                      <a:pt x="174" y="403"/>
                      <a:pt x="180" y="409"/>
                      <a:pt x="187" y="413"/>
                    </a:cubicBezTo>
                    <a:cubicBezTo>
                      <a:pt x="194" y="418"/>
                      <a:pt x="202" y="422"/>
                      <a:pt x="210" y="425"/>
                    </a:cubicBezTo>
                    <a:cubicBezTo>
                      <a:pt x="218" y="428"/>
                      <a:pt x="226" y="431"/>
                      <a:pt x="234" y="432"/>
                    </a:cubicBezTo>
                    <a:cubicBezTo>
                      <a:pt x="242" y="433"/>
                      <a:pt x="250" y="434"/>
                      <a:pt x="257" y="433"/>
                    </a:cubicBezTo>
                    <a:cubicBezTo>
                      <a:pt x="447" y="412"/>
                      <a:pt x="447" y="412"/>
                      <a:pt x="447" y="412"/>
                    </a:cubicBezTo>
                    <a:cubicBezTo>
                      <a:pt x="453" y="412"/>
                      <a:pt x="459" y="410"/>
                      <a:pt x="465" y="407"/>
                    </a:cubicBezTo>
                    <a:cubicBezTo>
                      <a:pt x="470" y="405"/>
                      <a:pt x="475" y="401"/>
                      <a:pt x="480" y="397"/>
                    </a:cubicBezTo>
                    <a:cubicBezTo>
                      <a:pt x="484" y="393"/>
                      <a:pt x="488" y="388"/>
                      <a:pt x="490" y="383"/>
                    </a:cubicBezTo>
                    <a:cubicBezTo>
                      <a:pt x="493" y="378"/>
                      <a:pt x="495" y="373"/>
                      <a:pt x="496" y="367"/>
                    </a:cubicBezTo>
                    <a:cubicBezTo>
                      <a:pt x="516" y="220"/>
                      <a:pt x="516" y="220"/>
                      <a:pt x="516" y="220"/>
                    </a:cubicBezTo>
                    <a:cubicBezTo>
                      <a:pt x="516" y="217"/>
                      <a:pt x="516" y="215"/>
                      <a:pt x="516" y="212"/>
                    </a:cubicBezTo>
                    <a:cubicBezTo>
                      <a:pt x="516" y="209"/>
                      <a:pt x="515" y="207"/>
                      <a:pt x="515" y="204"/>
                    </a:cubicBezTo>
                    <a:cubicBezTo>
                      <a:pt x="514" y="201"/>
                      <a:pt x="514" y="198"/>
                      <a:pt x="513" y="196"/>
                    </a:cubicBezTo>
                    <a:cubicBezTo>
                      <a:pt x="512" y="193"/>
                      <a:pt x="511" y="190"/>
                      <a:pt x="510" y="187"/>
                    </a:cubicBezTo>
                    <a:cubicBezTo>
                      <a:pt x="508" y="184"/>
                      <a:pt x="507" y="182"/>
                      <a:pt x="505" y="179"/>
                    </a:cubicBezTo>
                    <a:cubicBezTo>
                      <a:pt x="504" y="176"/>
                      <a:pt x="502" y="173"/>
                      <a:pt x="500" y="171"/>
                    </a:cubicBezTo>
                    <a:cubicBezTo>
                      <a:pt x="498" y="168"/>
                      <a:pt x="496" y="166"/>
                      <a:pt x="494" y="163"/>
                    </a:cubicBezTo>
                    <a:cubicBezTo>
                      <a:pt x="492" y="161"/>
                      <a:pt x="490" y="158"/>
                      <a:pt x="488" y="156"/>
                    </a:cubicBezTo>
                    <a:cubicBezTo>
                      <a:pt x="362" y="36"/>
                      <a:pt x="362" y="36"/>
                      <a:pt x="362" y="36"/>
                    </a:cubicBezTo>
                    <a:cubicBezTo>
                      <a:pt x="358" y="32"/>
                      <a:pt x="353" y="28"/>
                      <a:pt x="347" y="25"/>
                    </a:cubicBezTo>
                    <a:cubicBezTo>
                      <a:pt x="342" y="21"/>
                      <a:pt x="336" y="18"/>
                      <a:pt x="330" y="15"/>
                    </a:cubicBezTo>
                    <a:cubicBezTo>
                      <a:pt x="324" y="13"/>
                      <a:pt x="317" y="10"/>
                      <a:pt x="311" y="9"/>
                    </a:cubicBezTo>
                    <a:cubicBezTo>
                      <a:pt x="305" y="7"/>
                      <a:pt x="299" y="6"/>
                      <a:pt x="294" y="6"/>
                    </a:cubicBezTo>
                    <a:cubicBezTo>
                      <a:pt x="128" y="0"/>
                      <a:pt x="128" y="0"/>
                      <a:pt x="128" y="0"/>
                    </a:cubicBezTo>
                    <a:cubicBezTo>
                      <a:pt x="122" y="0"/>
                      <a:pt x="115" y="0"/>
                      <a:pt x="110" y="1"/>
                    </a:cubicBezTo>
                    <a:cubicBezTo>
                      <a:pt x="104" y="3"/>
                      <a:pt x="98" y="4"/>
                      <a:pt x="93" y="7"/>
                    </a:cubicBezTo>
                    <a:cubicBezTo>
                      <a:pt x="87" y="9"/>
                      <a:pt x="83" y="12"/>
                      <a:pt x="79" y="16"/>
                    </a:cubicBezTo>
                    <a:cubicBezTo>
                      <a:pt x="75" y="20"/>
                      <a:pt x="72" y="24"/>
                      <a:pt x="70" y="28"/>
                    </a:cubicBezTo>
                    <a:cubicBezTo>
                      <a:pt x="5" y="163"/>
                      <a:pt x="5" y="163"/>
                      <a:pt x="5" y="163"/>
                    </a:cubicBezTo>
                    <a:cubicBezTo>
                      <a:pt x="4" y="166"/>
                      <a:pt x="3" y="169"/>
                      <a:pt x="2" y="172"/>
                    </a:cubicBezTo>
                    <a:cubicBezTo>
                      <a:pt x="1" y="175"/>
                      <a:pt x="0" y="178"/>
                      <a:pt x="0" y="181"/>
                    </a:cubicBezTo>
                    <a:cubicBezTo>
                      <a:pt x="0" y="184"/>
                      <a:pt x="0" y="188"/>
                      <a:pt x="0" y="191"/>
                    </a:cubicBezTo>
                    <a:cubicBezTo>
                      <a:pt x="0" y="194"/>
                      <a:pt x="1" y="198"/>
                      <a:pt x="2" y="201"/>
                    </a:cubicBezTo>
                  </a:path>
                </a:pathLst>
              </a:custGeom>
              <a:solidFill>
                <a:srgbClr val="F77983"/>
              </a:solidFill>
              <a:ln w="25400">
                <a:noFill/>
              </a:ln>
              <a:effectLst>
                <a:innerShdw blurRad="63500" dist="25400" dir="13500000">
                  <a:prstClr val="black">
                    <a:alpha val="50000"/>
                  </a:prstClr>
                </a:innerShdw>
              </a:effectLst>
            </p:spPr>
            <p:txBody>
              <a:bodyPr vert="horz" wrap="square" lIns="91440" tIns="45720" rIns="91440" bIns="45720" numCol="1" anchor="t" anchorCtr="0" compatLnSpc="1"/>
              <a:lstStyle/>
              <a:p>
                <a:endParaRPr lang="zh-CN" altLang="en-US"/>
              </a:p>
            </p:txBody>
          </p:sp>
          <p:sp>
            <p:nvSpPr>
              <p:cNvPr id="23" name="Freeform 25"/>
              <p:cNvSpPr/>
              <p:nvPr/>
            </p:nvSpPr>
            <p:spPr bwMode="auto">
              <a:xfrm>
                <a:off x="4190360" y="3348742"/>
                <a:ext cx="1797344" cy="1545234"/>
              </a:xfrm>
              <a:custGeom>
                <a:avLst/>
                <a:gdLst>
                  <a:gd name="T0" fmla="*/ 0 w 778"/>
                  <a:gd name="T1" fmla="*/ 329 h 669"/>
                  <a:gd name="T2" fmla="*/ 1 w 778"/>
                  <a:gd name="T3" fmla="*/ 344 h 669"/>
                  <a:gd name="T4" fmla="*/ 4 w 778"/>
                  <a:gd name="T5" fmla="*/ 359 h 669"/>
                  <a:gd name="T6" fmla="*/ 9 w 778"/>
                  <a:gd name="T7" fmla="*/ 374 h 669"/>
                  <a:gd name="T8" fmla="*/ 16 w 778"/>
                  <a:gd name="T9" fmla="*/ 387 h 669"/>
                  <a:gd name="T10" fmla="*/ 189 w 778"/>
                  <a:gd name="T11" fmla="*/ 622 h 669"/>
                  <a:gd name="T12" fmla="*/ 213 w 778"/>
                  <a:gd name="T13" fmla="*/ 646 h 669"/>
                  <a:gd name="T14" fmla="*/ 245 w 778"/>
                  <a:gd name="T15" fmla="*/ 662 h 669"/>
                  <a:gd name="T16" fmla="*/ 282 w 778"/>
                  <a:gd name="T17" fmla="*/ 669 h 669"/>
                  <a:gd name="T18" fmla="*/ 318 w 778"/>
                  <a:gd name="T19" fmla="*/ 666 h 669"/>
                  <a:gd name="T20" fmla="*/ 619 w 778"/>
                  <a:gd name="T21" fmla="*/ 599 h 669"/>
                  <a:gd name="T22" fmla="*/ 648 w 778"/>
                  <a:gd name="T23" fmla="*/ 588 h 669"/>
                  <a:gd name="T24" fmla="*/ 673 w 778"/>
                  <a:gd name="T25" fmla="*/ 570 h 669"/>
                  <a:gd name="T26" fmla="*/ 693 w 778"/>
                  <a:gd name="T27" fmla="*/ 546 h 669"/>
                  <a:gd name="T28" fmla="*/ 706 w 778"/>
                  <a:gd name="T29" fmla="*/ 519 h 669"/>
                  <a:gd name="T30" fmla="*/ 775 w 778"/>
                  <a:gd name="T31" fmla="*/ 289 h 669"/>
                  <a:gd name="T32" fmla="*/ 777 w 778"/>
                  <a:gd name="T33" fmla="*/ 277 h 669"/>
                  <a:gd name="T34" fmla="*/ 778 w 778"/>
                  <a:gd name="T35" fmla="*/ 265 h 669"/>
                  <a:gd name="T36" fmla="*/ 777 w 778"/>
                  <a:gd name="T37" fmla="*/ 253 h 669"/>
                  <a:gd name="T38" fmla="*/ 774 w 778"/>
                  <a:gd name="T39" fmla="*/ 241 h 669"/>
                  <a:gd name="T40" fmla="*/ 771 w 778"/>
                  <a:gd name="T41" fmla="*/ 229 h 669"/>
                  <a:gd name="T42" fmla="*/ 765 w 778"/>
                  <a:gd name="T43" fmla="*/ 218 h 669"/>
                  <a:gd name="T44" fmla="*/ 759 w 778"/>
                  <a:gd name="T45" fmla="*/ 207 h 669"/>
                  <a:gd name="T46" fmla="*/ 751 w 778"/>
                  <a:gd name="T47" fmla="*/ 198 h 669"/>
                  <a:gd name="T48" fmla="*/ 604 w 778"/>
                  <a:gd name="T49" fmla="*/ 37 h 669"/>
                  <a:gd name="T50" fmla="*/ 585 w 778"/>
                  <a:gd name="T51" fmla="*/ 22 h 669"/>
                  <a:gd name="T52" fmla="*/ 563 w 778"/>
                  <a:gd name="T53" fmla="*/ 10 h 669"/>
                  <a:gd name="T54" fmla="*/ 538 w 778"/>
                  <a:gd name="T55" fmla="*/ 3 h 669"/>
                  <a:gd name="T56" fmla="*/ 514 w 778"/>
                  <a:gd name="T57" fmla="*/ 0 h 669"/>
                  <a:gd name="T58" fmla="*/ 272 w 778"/>
                  <a:gd name="T59" fmla="*/ 8 h 669"/>
                  <a:gd name="T60" fmla="*/ 243 w 778"/>
                  <a:gd name="T61" fmla="*/ 12 h 669"/>
                  <a:gd name="T62" fmla="*/ 216 w 778"/>
                  <a:gd name="T63" fmla="*/ 22 h 669"/>
                  <a:gd name="T64" fmla="*/ 192 w 778"/>
                  <a:gd name="T65" fmla="*/ 37 h 669"/>
                  <a:gd name="T66" fmla="*/ 173 w 778"/>
                  <a:gd name="T67" fmla="*/ 55 h 669"/>
                  <a:gd name="T68" fmla="*/ 20 w 778"/>
                  <a:gd name="T69" fmla="*/ 269 h 669"/>
                  <a:gd name="T70" fmla="*/ 12 w 778"/>
                  <a:gd name="T71" fmla="*/ 283 h 669"/>
                  <a:gd name="T72" fmla="*/ 6 w 778"/>
                  <a:gd name="T73" fmla="*/ 298 h 669"/>
                  <a:gd name="T74" fmla="*/ 2 w 778"/>
                  <a:gd name="T75" fmla="*/ 313 h 669"/>
                  <a:gd name="T76" fmla="*/ 0 w 778"/>
                  <a:gd name="T77" fmla="*/ 329 h 6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78" h="669">
                    <a:moveTo>
                      <a:pt x="0" y="329"/>
                    </a:moveTo>
                    <a:cubicBezTo>
                      <a:pt x="0" y="334"/>
                      <a:pt x="0" y="339"/>
                      <a:pt x="1" y="344"/>
                    </a:cubicBezTo>
                    <a:cubicBezTo>
                      <a:pt x="1" y="349"/>
                      <a:pt x="2" y="354"/>
                      <a:pt x="4" y="359"/>
                    </a:cubicBezTo>
                    <a:cubicBezTo>
                      <a:pt x="5" y="364"/>
                      <a:pt x="7" y="369"/>
                      <a:pt x="9" y="374"/>
                    </a:cubicBezTo>
                    <a:cubicBezTo>
                      <a:pt x="11" y="378"/>
                      <a:pt x="13" y="382"/>
                      <a:pt x="16" y="387"/>
                    </a:cubicBezTo>
                    <a:cubicBezTo>
                      <a:pt x="189" y="622"/>
                      <a:pt x="189" y="622"/>
                      <a:pt x="189" y="622"/>
                    </a:cubicBezTo>
                    <a:cubicBezTo>
                      <a:pt x="195" y="631"/>
                      <a:pt x="204" y="639"/>
                      <a:pt x="213" y="646"/>
                    </a:cubicBezTo>
                    <a:cubicBezTo>
                      <a:pt x="223" y="652"/>
                      <a:pt x="234" y="658"/>
                      <a:pt x="245" y="662"/>
                    </a:cubicBezTo>
                    <a:cubicBezTo>
                      <a:pt x="257" y="665"/>
                      <a:pt x="269" y="668"/>
                      <a:pt x="282" y="669"/>
                    </a:cubicBezTo>
                    <a:cubicBezTo>
                      <a:pt x="294" y="669"/>
                      <a:pt x="306" y="669"/>
                      <a:pt x="318" y="666"/>
                    </a:cubicBezTo>
                    <a:cubicBezTo>
                      <a:pt x="619" y="599"/>
                      <a:pt x="619" y="599"/>
                      <a:pt x="619" y="599"/>
                    </a:cubicBezTo>
                    <a:cubicBezTo>
                      <a:pt x="629" y="597"/>
                      <a:pt x="639" y="593"/>
                      <a:pt x="648" y="588"/>
                    </a:cubicBezTo>
                    <a:cubicBezTo>
                      <a:pt x="657" y="583"/>
                      <a:pt x="666" y="577"/>
                      <a:pt x="673" y="570"/>
                    </a:cubicBezTo>
                    <a:cubicBezTo>
                      <a:pt x="681" y="562"/>
                      <a:pt x="688" y="554"/>
                      <a:pt x="693" y="546"/>
                    </a:cubicBezTo>
                    <a:cubicBezTo>
                      <a:pt x="699" y="537"/>
                      <a:pt x="703" y="528"/>
                      <a:pt x="706" y="519"/>
                    </a:cubicBezTo>
                    <a:cubicBezTo>
                      <a:pt x="775" y="289"/>
                      <a:pt x="775" y="289"/>
                      <a:pt x="775" y="289"/>
                    </a:cubicBezTo>
                    <a:cubicBezTo>
                      <a:pt x="776" y="285"/>
                      <a:pt x="777" y="281"/>
                      <a:pt x="777" y="277"/>
                    </a:cubicBezTo>
                    <a:cubicBezTo>
                      <a:pt x="778" y="273"/>
                      <a:pt x="778" y="269"/>
                      <a:pt x="778" y="265"/>
                    </a:cubicBezTo>
                    <a:cubicBezTo>
                      <a:pt x="778" y="261"/>
                      <a:pt x="777" y="257"/>
                      <a:pt x="777" y="253"/>
                    </a:cubicBezTo>
                    <a:cubicBezTo>
                      <a:pt x="776" y="249"/>
                      <a:pt x="775" y="245"/>
                      <a:pt x="774" y="241"/>
                    </a:cubicBezTo>
                    <a:cubicBezTo>
                      <a:pt x="773" y="237"/>
                      <a:pt x="772" y="233"/>
                      <a:pt x="771" y="229"/>
                    </a:cubicBezTo>
                    <a:cubicBezTo>
                      <a:pt x="769" y="225"/>
                      <a:pt x="767" y="222"/>
                      <a:pt x="765" y="218"/>
                    </a:cubicBezTo>
                    <a:cubicBezTo>
                      <a:pt x="763" y="214"/>
                      <a:pt x="761" y="211"/>
                      <a:pt x="759" y="207"/>
                    </a:cubicBezTo>
                    <a:cubicBezTo>
                      <a:pt x="756" y="204"/>
                      <a:pt x="754" y="201"/>
                      <a:pt x="751" y="198"/>
                    </a:cubicBezTo>
                    <a:cubicBezTo>
                      <a:pt x="604" y="37"/>
                      <a:pt x="604" y="37"/>
                      <a:pt x="604" y="37"/>
                    </a:cubicBezTo>
                    <a:cubicBezTo>
                      <a:pt x="598" y="31"/>
                      <a:pt x="592" y="26"/>
                      <a:pt x="585" y="22"/>
                    </a:cubicBezTo>
                    <a:cubicBezTo>
                      <a:pt x="579" y="17"/>
                      <a:pt x="571" y="13"/>
                      <a:pt x="563" y="10"/>
                    </a:cubicBezTo>
                    <a:cubicBezTo>
                      <a:pt x="555" y="7"/>
                      <a:pt x="547" y="4"/>
                      <a:pt x="538" y="3"/>
                    </a:cubicBezTo>
                    <a:cubicBezTo>
                      <a:pt x="530" y="1"/>
                      <a:pt x="522" y="0"/>
                      <a:pt x="514" y="0"/>
                    </a:cubicBezTo>
                    <a:cubicBezTo>
                      <a:pt x="272" y="8"/>
                      <a:pt x="272" y="8"/>
                      <a:pt x="272" y="8"/>
                    </a:cubicBezTo>
                    <a:cubicBezTo>
                      <a:pt x="262" y="8"/>
                      <a:pt x="253" y="9"/>
                      <a:pt x="243" y="12"/>
                    </a:cubicBezTo>
                    <a:cubicBezTo>
                      <a:pt x="234" y="14"/>
                      <a:pt x="225" y="18"/>
                      <a:pt x="216" y="22"/>
                    </a:cubicBezTo>
                    <a:cubicBezTo>
                      <a:pt x="207" y="26"/>
                      <a:pt x="199" y="31"/>
                      <a:pt x="192" y="37"/>
                    </a:cubicBezTo>
                    <a:cubicBezTo>
                      <a:pt x="184" y="42"/>
                      <a:pt x="178" y="49"/>
                      <a:pt x="173" y="55"/>
                    </a:cubicBezTo>
                    <a:cubicBezTo>
                      <a:pt x="20" y="269"/>
                      <a:pt x="20" y="269"/>
                      <a:pt x="20" y="269"/>
                    </a:cubicBezTo>
                    <a:cubicBezTo>
                      <a:pt x="17" y="274"/>
                      <a:pt x="15" y="278"/>
                      <a:pt x="12" y="283"/>
                    </a:cubicBezTo>
                    <a:cubicBezTo>
                      <a:pt x="10" y="288"/>
                      <a:pt x="8" y="293"/>
                      <a:pt x="6" y="298"/>
                    </a:cubicBezTo>
                    <a:cubicBezTo>
                      <a:pt x="4" y="303"/>
                      <a:pt x="3" y="308"/>
                      <a:pt x="2" y="313"/>
                    </a:cubicBezTo>
                    <a:cubicBezTo>
                      <a:pt x="1" y="318"/>
                      <a:pt x="0" y="323"/>
                      <a:pt x="0" y="329"/>
                    </a:cubicBezTo>
                  </a:path>
                </a:pathLst>
              </a:custGeom>
              <a:gradFill>
                <a:gsLst>
                  <a:gs pos="0">
                    <a:schemeClr val="bg1"/>
                  </a:gs>
                  <a:gs pos="100000">
                    <a:schemeClr val="bg1">
                      <a:lumMod val="75000"/>
                    </a:schemeClr>
                  </a:gs>
                </a:gsLst>
                <a:lin ang="5400000" scaled="1"/>
              </a:gradFill>
              <a:ln>
                <a:noFill/>
              </a:ln>
              <a:effectLst>
                <a:outerShdw blurRad="50800" dist="38100" dir="8100000" algn="tr" rotWithShape="0">
                  <a:prstClr val="black">
                    <a:alpha val="40000"/>
                  </a:prstClr>
                </a:outerShdw>
              </a:effectLst>
            </p:spPr>
            <p:txBody>
              <a:bodyPr vert="horz" wrap="square" lIns="91440" tIns="45720" rIns="91440" bIns="45720" numCol="1" anchor="t" anchorCtr="0" compatLnSpc="1"/>
              <a:lstStyle/>
              <a:p>
                <a:endParaRPr lang="zh-CN" altLang="en-US"/>
              </a:p>
            </p:txBody>
          </p:sp>
          <p:sp>
            <p:nvSpPr>
              <p:cNvPr id="30" name="Freeform 5"/>
              <p:cNvSpPr>
                <a:spLocks noChangeAspect="1"/>
              </p:cNvSpPr>
              <p:nvPr/>
            </p:nvSpPr>
            <p:spPr bwMode="auto">
              <a:xfrm>
                <a:off x="4240891" y="2010019"/>
                <a:ext cx="1368000" cy="895999"/>
              </a:xfrm>
              <a:custGeom>
                <a:avLst/>
                <a:gdLst>
                  <a:gd name="T0" fmla="*/ 0 w 629"/>
                  <a:gd name="T1" fmla="*/ 176 h 411"/>
                  <a:gd name="T2" fmla="*/ 0 w 629"/>
                  <a:gd name="T3" fmla="*/ 186 h 411"/>
                  <a:gd name="T4" fmla="*/ 3 w 629"/>
                  <a:gd name="T5" fmla="*/ 195 h 411"/>
                  <a:gd name="T6" fmla="*/ 7 w 629"/>
                  <a:gd name="T7" fmla="*/ 205 h 411"/>
                  <a:gd name="T8" fmla="*/ 13 w 629"/>
                  <a:gd name="T9" fmla="*/ 213 h 411"/>
                  <a:gd name="T10" fmla="*/ 146 w 629"/>
                  <a:gd name="T11" fmla="*/ 372 h 411"/>
                  <a:gd name="T12" fmla="*/ 164 w 629"/>
                  <a:gd name="T13" fmla="*/ 388 h 411"/>
                  <a:gd name="T14" fmla="*/ 189 w 629"/>
                  <a:gd name="T15" fmla="*/ 401 h 411"/>
                  <a:gd name="T16" fmla="*/ 217 w 629"/>
                  <a:gd name="T17" fmla="*/ 409 h 411"/>
                  <a:gd name="T18" fmla="*/ 245 w 629"/>
                  <a:gd name="T19" fmla="*/ 411 h 411"/>
                  <a:gd name="T20" fmla="*/ 485 w 629"/>
                  <a:gd name="T21" fmla="*/ 406 h 411"/>
                  <a:gd name="T22" fmla="*/ 508 w 629"/>
                  <a:gd name="T23" fmla="*/ 402 h 411"/>
                  <a:gd name="T24" fmla="*/ 529 w 629"/>
                  <a:gd name="T25" fmla="*/ 394 h 411"/>
                  <a:gd name="T26" fmla="*/ 547 w 629"/>
                  <a:gd name="T27" fmla="*/ 382 h 411"/>
                  <a:gd name="T28" fmla="*/ 558 w 629"/>
                  <a:gd name="T29" fmla="*/ 367 h 411"/>
                  <a:gd name="T30" fmla="*/ 625 w 629"/>
                  <a:gd name="T31" fmla="*/ 232 h 411"/>
                  <a:gd name="T32" fmla="*/ 627 w 629"/>
                  <a:gd name="T33" fmla="*/ 226 h 411"/>
                  <a:gd name="T34" fmla="*/ 629 w 629"/>
                  <a:gd name="T35" fmla="*/ 218 h 411"/>
                  <a:gd name="T36" fmla="*/ 628 w 629"/>
                  <a:gd name="T37" fmla="*/ 210 h 411"/>
                  <a:gd name="T38" fmla="*/ 627 w 629"/>
                  <a:gd name="T39" fmla="*/ 202 h 411"/>
                  <a:gd name="T40" fmla="*/ 624 w 629"/>
                  <a:gd name="T41" fmla="*/ 194 h 411"/>
                  <a:gd name="T42" fmla="*/ 620 w 629"/>
                  <a:gd name="T43" fmla="*/ 186 h 411"/>
                  <a:gd name="T44" fmla="*/ 615 w 629"/>
                  <a:gd name="T45" fmla="*/ 179 h 411"/>
                  <a:gd name="T46" fmla="*/ 609 w 629"/>
                  <a:gd name="T47" fmla="*/ 172 h 411"/>
                  <a:gd name="T48" fmla="*/ 491 w 629"/>
                  <a:gd name="T49" fmla="*/ 53 h 411"/>
                  <a:gd name="T50" fmla="*/ 476 w 629"/>
                  <a:gd name="T51" fmla="*/ 41 h 411"/>
                  <a:gd name="T52" fmla="*/ 458 w 629"/>
                  <a:gd name="T53" fmla="*/ 31 h 411"/>
                  <a:gd name="T54" fmla="*/ 437 w 629"/>
                  <a:gd name="T55" fmla="*/ 24 h 411"/>
                  <a:gd name="T56" fmla="*/ 417 w 629"/>
                  <a:gd name="T57" fmla="*/ 20 h 411"/>
                  <a:gd name="T58" fmla="*/ 216 w 629"/>
                  <a:gd name="T59" fmla="*/ 1 h 411"/>
                  <a:gd name="T60" fmla="*/ 193 w 629"/>
                  <a:gd name="T61" fmla="*/ 1 h 411"/>
                  <a:gd name="T62" fmla="*/ 171 w 629"/>
                  <a:gd name="T63" fmla="*/ 5 h 411"/>
                  <a:gd name="T64" fmla="*/ 151 w 629"/>
                  <a:gd name="T65" fmla="*/ 12 h 411"/>
                  <a:gd name="T66" fmla="*/ 136 w 629"/>
                  <a:gd name="T67" fmla="*/ 23 h 411"/>
                  <a:gd name="T68" fmla="*/ 15 w 629"/>
                  <a:gd name="T69" fmla="*/ 142 h 411"/>
                  <a:gd name="T70" fmla="*/ 9 w 629"/>
                  <a:gd name="T71" fmla="*/ 150 h 411"/>
                  <a:gd name="T72" fmla="*/ 4 w 629"/>
                  <a:gd name="T73" fmla="*/ 158 h 411"/>
                  <a:gd name="T74" fmla="*/ 1 w 629"/>
                  <a:gd name="T75" fmla="*/ 167 h 411"/>
                  <a:gd name="T76" fmla="*/ 0 w 629"/>
                  <a:gd name="T77" fmla="*/ 176 h 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29" h="411">
                    <a:moveTo>
                      <a:pt x="0" y="176"/>
                    </a:moveTo>
                    <a:cubicBezTo>
                      <a:pt x="0" y="180"/>
                      <a:pt x="0" y="183"/>
                      <a:pt x="0" y="186"/>
                    </a:cubicBezTo>
                    <a:cubicBezTo>
                      <a:pt x="1" y="189"/>
                      <a:pt x="2" y="192"/>
                      <a:pt x="3" y="195"/>
                    </a:cubicBezTo>
                    <a:cubicBezTo>
                      <a:pt x="4" y="199"/>
                      <a:pt x="5" y="202"/>
                      <a:pt x="7" y="205"/>
                    </a:cubicBezTo>
                    <a:cubicBezTo>
                      <a:pt x="8" y="208"/>
                      <a:pt x="10" y="210"/>
                      <a:pt x="13" y="213"/>
                    </a:cubicBezTo>
                    <a:cubicBezTo>
                      <a:pt x="146" y="372"/>
                      <a:pt x="146" y="372"/>
                      <a:pt x="146" y="372"/>
                    </a:cubicBezTo>
                    <a:cubicBezTo>
                      <a:pt x="151" y="377"/>
                      <a:pt x="157" y="383"/>
                      <a:pt x="164" y="388"/>
                    </a:cubicBezTo>
                    <a:cubicBezTo>
                      <a:pt x="172" y="393"/>
                      <a:pt x="180" y="397"/>
                      <a:pt x="189" y="401"/>
                    </a:cubicBezTo>
                    <a:cubicBezTo>
                      <a:pt x="198" y="404"/>
                      <a:pt x="207" y="407"/>
                      <a:pt x="217" y="409"/>
                    </a:cubicBezTo>
                    <a:cubicBezTo>
                      <a:pt x="226" y="411"/>
                      <a:pt x="236" y="411"/>
                      <a:pt x="245" y="411"/>
                    </a:cubicBezTo>
                    <a:cubicBezTo>
                      <a:pt x="485" y="406"/>
                      <a:pt x="485" y="406"/>
                      <a:pt x="485" y="406"/>
                    </a:cubicBezTo>
                    <a:cubicBezTo>
                      <a:pt x="493" y="406"/>
                      <a:pt x="501" y="404"/>
                      <a:pt x="508" y="402"/>
                    </a:cubicBezTo>
                    <a:cubicBezTo>
                      <a:pt x="516" y="400"/>
                      <a:pt x="523" y="397"/>
                      <a:pt x="529" y="394"/>
                    </a:cubicBezTo>
                    <a:cubicBezTo>
                      <a:pt x="536" y="390"/>
                      <a:pt x="542" y="386"/>
                      <a:pt x="547" y="382"/>
                    </a:cubicBezTo>
                    <a:cubicBezTo>
                      <a:pt x="551" y="377"/>
                      <a:pt x="555" y="372"/>
                      <a:pt x="558" y="367"/>
                    </a:cubicBezTo>
                    <a:cubicBezTo>
                      <a:pt x="625" y="232"/>
                      <a:pt x="625" y="232"/>
                      <a:pt x="625" y="232"/>
                    </a:cubicBezTo>
                    <a:cubicBezTo>
                      <a:pt x="626" y="230"/>
                      <a:pt x="627" y="228"/>
                      <a:pt x="627" y="226"/>
                    </a:cubicBezTo>
                    <a:cubicBezTo>
                      <a:pt x="628" y="223"/>
                      <a:pt x="628" y="221"/>
                      <a:pt x="629" y="218"/>
                    </a:cubicBezTo>
                    <a:cubicBezTo>
                      <a:pt x="629" y="216"/>
                      <a:pt x="629" y="213"/>
                      <a:pt x="628" y="210"/>
                    </a:cubicBezTo>
                    <a:cubicBezTo>
                      <a:pt x="628" y="208"/>
                      <a:pt x="628" y="205"/>
                      <a:pt x="627" y="202"/>
                    </a:cubicBezTo>
                    <a:cubicBezTo>
                      <a:pt x="626" y="200"/>
                      <a:pt x="625" y="197"/>
                      <a:pt x="624" y="194"/>
                    </a:cubicBezTo>
                    <a:cubicBezTo>
                      <a:pt x="623" y="192"/>
                      <a:pt x="622" y="189"/>
                      <a:pt x="620" y="186"/>
                    </a:cubicBezTo>
                    <a:cubicBezTo>
                      <a:pt x="619" y="184"/>
                      <a:pt x="617" y="181"/>
                      <a:pt x="615" y="179"/>
                    </a:cubicBezTo>
                    <a:cubicBezTo>
                      <a:pt x="613" y="177"/>
                      <a:pt x="611" y="174"/>
                      <a:pt x="609" y="172"/>
                    </a:cubicBezTo>
                    <a:cubicBezTo>
                      <a:pt x="491" y="53"/>
                      <a:pt x="491" y="53"/>
                      <a:pt x="491" y="53"/>
                    </a:cubicBezTo>
                    <a:cubicBezTo>
                      <a:pt x="487" y="49"/>
                      <a:pt x="482" y="45"/>
                      <a:pt x="476" y="41"/>
                    </a:cubicBezTo>
                    <a:cubicBezTo>
                      <a:pt x="471" y="37"/>
                      <a:pt x="465" y="34"/>
                      <a:pt x="458" y="31"/>
                    </a:cubicBezTo>
                    <a:cubicBezTo>
                      <a:pt x="451" y="28"/>
                      <a:pt x="444" y="26"/>
                      <a:pt x="437" y="24"/>
                    </a:cubicBezTo>
                    <a:cubicBezTo>
                      <a:pt x="430" y="22"/>
                      <a:pt x="423" y="21"/>
                      <a:pt x="417" y="20"/>
                    </a:cubicBezTo>
                    <a:cubicBezTo>
                      <a:pt x="216" y="1"/>
                      <a:pt x="216" y="1"/>
                      <a:pt x="216" y="1"/>
                    </a:cubicBezTo>
                    <a:cubicBezTo>
                      <a:pt x="209" y="0"/>
                      <a:pt x="201" y="0"/>
                      <a:pt x="193" y="1"/>
                    </a:cubicBezTo>
                    <a:cubicBezTo>
                      <a:pt x="185" y="2"/>
                      <a:pt x="178" y="3"/>
                      <a:pt x="171" y="5"/>
                    </a:cubicBezTo>
                    <a:cubicBezTo>
                      <a:pt x="164" y="7"/>
                      <a:pt x="157" y="9"/>
                      <a:pt x="151" y="12"/>
                    </a:cubicBezTo>
                    <a:cubicBezTo>
                      <a:pt x="145" y="15"/>
                      <a:pt x="140" y="19"/>
                      <a:pt x="136" y="23"/>
                    </a:cubicBezTo>
                    <a:cubicBezTo>
                      <a:pt x="15" y="142"/>
                      <a:pt x="15" y="142"/>
                      <a:pt x="15" y="142"/>
                    </a:cubicBezTo>
                    <a:cubicBezTo>
                      <a:pt x="13" y="144"/>
                      <a:pt x="11" y="147"/>
                      <a:pt x="9" y="150"/>
                    </a:cubicBezTo>
                    <a:cubicBezTo>
                      <a:pt x="7" y="152"/>
                      <a:pt x="5" y="155"/>
                      <a:pt x="4" y="158"/>
                    </a:cubicBezTo>
                    <a:cubicBezTo>
                      <a:pt x="3" y="161"/>
                      <a:pt x="2" y="164"/>
                      <a:pt x="1" y="167"/>
                    </a:cubicBezTo>
                    <a:cubicBezTo>
                      <a:pt x="0" y="170"/>
                      <a:pt x="0" y="173"/>
                      <a:pt x="0" y="176"/>
                    </a:cubicBezTo>
                  </a:path>
                </a:pathLst>
              </a:custGeom>
              <a:gradFill>
                <a:gsLst>
                  <a:gs pos="0">
                    <a:schemeClr val="bg1"/>
                  </a:gs>
                  <a:gs pos="100000">
                    <a:schemeClr val="bg1">
                      <a:lumMod val="75000"/>
                    </a:schemeClr>
                  </a:gs>
                </a:gsLst>
                <a:lin ang="5400000" scaled="1"/>
              </a:gradFill>
              <a:ln>
                <a:noFill/>
              </a:ln>
              <a:effectLst>
                <a:outerShdw blurRad="50800" dist="38100" dir="8100000" algn="tr" rotWithShape="0">
                  <a:prstClr val="black">
                    <a:alpha val="40000"/>
                  </a:prstClr>
                </a:outerShdw>
              </a:effectLst>
            </p:spPr>
            <p:txBody>
              <a:bodyPr vert="horz" wrap="square" lIns="91440" tIns="45720" rIns="91440" bIns="45720" numCol="1" anchor="t" anchorCtr="0" compatLnSpc="1"/>
              <a:lstStyle/>
              <a:p>
                <a:endParaRPr lang="zh-CN" altLang="en-US"/>
              </a:p>
            </p:txBody>
          </p:sp>
          <p:sp>
            <p:nvSpPr>
              <p:cNvPr id="31" name="Freeform 9"/>
              <p:cNvSpPr>
                <a:spLocks noChangeAspect="1"/>
              </p:cNvSpPr>
              <p:nvPr/>
            </p:nvSpPr>
            <p:spPr bwMode="auto">
              <a:xfrm>
                <a:off x="5720618" y="1692682"/>
                <a:ext cx="900000" cy="622985"/>
              </a:xfrm>
              <a:custGeom>
                <a:avLst/>
                <a:gdLst>
                  <a:gd name="T0" fmla="*/ 1 w 448"/>
                  <a:gd name="T1" fmla="*/ 124 h 309"/>
                  <a:gd name="T2" fmla="*/ 3 w 448"/>
                  <a:gd name="T3" fmla="*/ 131 h 309"/>
                  <a:gd name="T4" fmla="*/ 6 w 448"/>
                  <a:gd name="T5" fmla="*/ 138 h 309"/>
                  <a:gd name="T6" fmla="*/ 11 w 448"/>
                  <a:gd name="T7" fmla="*/ 145 h 309"/>
                  <a:gd name="T8" fmla="*/ 16 w 448"/>
                  <a:gd name="T9" fmla="*/ 151 h 309"/>
                  <a:gd name="T10" fmla="*/ 134 w 448"/>
                  <a:gd name="T11" fmla="*/ 269 h 309"/>
                  <a:gd name="T12" fmla="*/ 149 w 448"/>
                  <a:gd name="T13" fmla="*/ 282 h 309"/>
                  <a:gd name="T14" fmla="*/ 168 w 448"/>
                  <a:gd name="T15" fmla="*/ 292 h 309"/>
                  <a:gd name="T16" fmla="*/ 188 w 448"/>
                  <a:gd name="T17" fmla="*/ 299 h 309"/>
                  <a:gd name="T18" fmla="*/ 208 w 448"/>
                  <a:gd name="T19" fmla="*/ 302 h 309"/>
                  <a:gd name="T20" fmla="*/ 372 w 448"/>
                  <a:gd name="T21" fmla="*/ 309 h 309"/>
                  <a:gd name="T22" fmla="*/ 388 w 448"/>
                  <a:gd name="T23" fmla="*/ 307 h 309"/>
                  <a:gd name="T24" fmla="*/ 402 w 448"/>
                  <a:gd name="T25" fmla="*/ 302 h 309"/>
                  <a:gd name="T26" fmla="*/ 412 w 448"/>
                  <a:gd name="T27" fmla="*/ 295 h 309"/>
                  <a:gd name="T28" fmla="*/ 418 w 448"/>
                  <a:gd name="T29" fmla="*/ 284 h 309"/>
                  <a:gd name="T30" fmla="*/ 447 w 448"/>
                  <a:gd name="T31" fmla="*/ 189 h 309"/>
                  <a:gd name="T32" fmla="*/ 448 w 448"/>
                  <a:gd name="T33" fmla="*/ 184 h 309"/>
                  <a:gd name="T34" fmla="*/ 447 w 448"/>
                  <a:gd name="T35" fmla="*/ 178 h 309"/>
                  <a:gd name="T36" fmla="*/ 446 w 448"/>
                  <a:gd name="T37" fmla="*/ 172 h 309"/>
                  <a:gd name="T38" fmla="*/ 444 w 448"/>
                  <a:gd name="T39" fmla="*/ 166 h 309"/>
                  <a:gd name="T40" fmla="*/ 441 w 448"/>
                  <a:gd name="T41" fmla="*/ 160 h 309"/>
                  <a:gd name="T42" fmla="*/ 437 w 448"/>
                  <a:gd name="T43" fmla="*/ 154 h 309"/>
                  <a:gd name="T44" fmla="*/ 432 w 448"/>
                  <a:gd name="T45" fmla="*/ 148 h 309"/>
                  <a:gd name="T46" fmla="*/ 427 w 448"/>
                  <a:gd name="T47" fmla="*/ 143 h 309"/>
                  <a:gd name="T48" fmla="*/ 323 w 448"/>
                  <a:gd name="T49" fmla="*/ 48 h 309"/>
                  <a:gd name="T50" fmla="*/ 310 w 448"/>
                  <a:gd name="T51" fmla="*/ 39 h 309"/>
                  <a:gd name="T52" fmla="*/ 295 w 448"/>
                  <a:gd name="T53" fmla="*/ 31 h 309"/>
                  <a:gd name="T54" fmla="*/ 279 w 448"/>
                  <a:gd name="T55" fmla="*/ 24 h 309"/>
                  <a:gd name="T56" fmla="*/ 264 w 448"/>
                  <a:gd name="T57" fmla="*/ 21 h 309"/>
                  <a:gd name="T58" fmla="*/ 118 w 448"/>
                  <a:gd name="T59" fmla="*/ 1 h 309"/>
                  <a:gd name="T60" fmla="*/ 102 w 448"/>
                  <a:gd name="T61" fmla="*/ 0 h 309"/>
                  <a:gd name="T62" fmla="*/ 87 w 448"/>
                  <a:gd name="T63" fmla="*/ 2 h 309"/>
                  <a:gd name="T64" fmla="*/ 74 w 448"/>
                  <a:gd name="T65" fmla="*/ 7 h 309"/>
                  <a:gd name="T66" fmla="*/ 66 w 448"/>
                  <a:gd name="T67" fmla="*/ 15 h 309"/>
                  <a:gd name="T68" fmla="*/ 5 w 448"/>
                  <a:gd name="T69" fmla="*/ 100 h 309"/>
                  <a:gd name="T70" fmla="*/ 2 w 448"/>
                  <a:gd name="T71" fmla="*/ 105 h 309"/>
                  <a:gd name="T72" fmla="*/ 0 w 448"/>
                  <a:gd name="T73" fmla="*/ 111 h 309"/>
                  <a:gd name="T74" fmla="*/ 0 w 448"/>
                  <a:gd name="T75" fmla="*/ 117 h 309"/>
                  <a:gd name="T76" fmla="*/ 1 w 448"/>
                  <a:gd name="T77" fmla="*/ 124 h 3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48" h="309">
                    <a:moveTo>
                      <a:pt x="1" y="124"/>
                    </a:moveTo>
                    <a:cubicBezTo>
                      <a:pt x="1" y="126"/>
                      <a:pt x="2" y="129"/>
                      <a:pt x="3" y="131"/>
                    </a:cubicBezTo>
                    <a:cubicBezTo>
                      <a:pt x="4" y="133"/>
                      <a:pt x="5" y="136"/>
                      <a:pt x="6" y="138"/>
                    </a:cubicBezTo>
                    <a:cubicBezTo>
                      <a:pt x="7" y="140"/>
                      <a:pt x="9" y="143"/>
                      <a:pt x="11" y="145"/>
                    </a:cubicBezTo>
                    <a:cubicBezTo>
                      <a:pt x="12" y="147"/>
                      <a:pt x="14" y="149"/>
                      <a:pt x="16" y="151"/>
                    </a:cubicBezTo>
                    <a:cubicBezTo>
                      <a:pt x="134" y="269"/>
                      <a:pt x="134" y="269"/>
                      <a:pt x="134" y="269"/>
                    </a:cubicBezTo>
                    <a:cubicBezTo>
                      <a:pt x="138" y="274"/>
                      <a:pt x="143" y="278"/>
                      <a:pt x="149" y="282"/>
                    </a:cubicBezTo>
                    <a:cubicBezTo>
                      <a:pt x="155" y="285"/>
                      <a:pt x="161" y="289"/>
                      <a:pt x="168" y="292"/>
                    </a:cubicBezTo>
                    <a:cubicBezTo>
                      <a:pt x="174" y="295"/>
                      <a:pt x="181" y="297"/>
                      <a:pt x="188" y="299"/>
                    </a:cubicBezTo>
                    <a:cubicBezTo>
                      <a:pt x="195" y="300"/>
                      <a:pt x="201" y="301"/>
                      <a:pt x="208" y="302"/>
                    </a:cubicBezTo>
                    <a:cubicBezTo>
                      <a:pt x="372" y="309"/>
                      <a:pt x="372" y="309"/>
                      <a:pt x="372" y="309"/>
                    </a:cubicBezTo>
                    <a:cubicBezTo>
                      <a:pt x="378" y="309"/>
                      <a:pt x="383" y="309"/>
                      <a:pt x="388" y="307"/>
                    </a:cubicBezTo>
                    <a:cubicBezTo>
                      <a:pt x="393" y="306"/>
                      <a:pt x="398" y="305"/>
                      <a:pt x="402" y="302"/>
                    </a:cubicBezTo>
                    <a:cubicBezTo>
                      <a:pt x="406" y="300"/>
                      <a:pt x="410" y="298"/>
                      <a:pt x="412" y="295"/>
                    </a:cubicBezTo>
                    <a:cubicBezTo>
                      <a:pt x="415" y="291"/>
                      <a:pt x="417" y="288"/>
                      <a:pt x="418" y="284"/>
                    </a:cubicBezTo>
                    <a:cubicBezTo>
                      <a:pt x="447" y="189"/>
                      <a:pt x="447" y="189"/>
                      <a:pt x="447" y="189"/>
                    </a:cubicBezTo>
                    <a:cubicBezTo>
                      <a:pt x="447" y="187"/>
                      <a:pt x="448" y="186"/>
                      <a:pt x="448" y="184"/>
                    </a:cubicBezTo>
                    <a:cubicBezTo>
                      <a:pt x="448" y="182"/>
                      <a:pt x="448" y="180"/>
                      <a:pt x="447" y="178"/>
                    </a:cubicBezTo>
                    <a:cubicBezTo>
                      <a:pt x="447" y="176"/>
                      <a:pt x="447" y="174"/>
                      <a:pt x="446" y="172"/>
                    </a:cubicBezTo>
                    <a:cubicBezTo>
                      <a:pt x="446" y="170"/>
                      <a:pt x="445" y="168"/>
                      <a:pt x="444" y="166"/>
                    </a:cubicBezTo>
                    <a:cubicBezTo>
                      <a:pt x="443" y="164"/>
                      <a:pt x="442" y="162"/>
                      <a:pt x="441" y="160"/>
                    </a:cubicBezTo>
                    <a:cubicBezTo>
                      <a:pt x="440" y="158"/>
                      <a:pt x="438" y="156"/>
                      <a:pt x="437" y="154"/>
                    </a:cubicBezTo>
                    <a:cubicBezTo>
                      <a:pt x="435" y="152"/>
                      <a:pt x="434" y="150"/>
                      <a:pt x="432" y="148"/>
                    </a:cubicBezTo>
                    <a:cubicBezTo>
                      <a:pt x="431" y="147"/>
                      <a:pt x="429" y="145"/>
                      <a:pt x="427" y="143"/>
                    </a:cubicBezTo>
                    <a:cubicBezTo>
                      <a:pt x="323" y="48"/>
                      <a:pt x="323" y="48"/>
                      <a:pt x="323" y="48"/>
                    </a:cubicBezTo>
                    <a:cubicBezTo>
                      <a:pt x="319" y="45"/>
                      <a:pt x="315" y="42"/>
                      <a:pt x="310" y="39"/>
                    </a:cubicBezTo>
                    <a:cubicBezTo>
                      <a:pt x="306" y="36"/>
                      <a:pt x="300" y="33"/>
                      <a:pt x="295" y="31"/>
                    </a:cubicBezTo>
                    <a:cubicBezTo>
                      <a:pt x="290" y="28"/>
                      <a:pt x="285" y="26"/>
                      <a:pt x="279" y="24"/>
                    </a:cubicBezTo>
                    <a:cubicBezTo>
                      <a:pt x="274" y="23"/>
                      <a:pt x="269" y="21"/>
                      <a:pt x="264" y="21"/>
                    </a:cubicBezTo>
                    <a:cubicBezTo>
                      <a:pt x="118" y="1"/>
                      <a:pt x="118" y="1"/>
                      <a:pt x="118" y="1"/>
                    </a:cubicBezTo>
                    <a:cubicBezTo>
                      <a:pt x="112" y="0"/>
                      <a:pt x="107" y="0"/>
                      <a:pt x="102" y="0"/>
                    </a:cubicBezTo>
                    <a:cubicBezTo>
                      <a:pt x="96" y="0"/>
                      <a:pt x="91" y="1"/>
                      <a:pt x="87" y="2"/>
                    </a:cubicBezTo>
                    <a:cubicBezTo>
                      <a:pt x="82" y="3"/>
                      <a:pt x="78" y="5"/>
                      <a:pt x="74" y="7"/>
                    </a:cubicBezTo>
                    <a:cubicBezTo>
                      <a:pt x="71" y="9"/>
                      <a:pt x="68" y="12"/>
                      <a:pt x="66" y="15"/>
                    </a:cubicBezTo>
                    <a:cubicBezTo>
                      <a:pt x="5" y="100"/>
                      <a:pt x="5" y="100"/>
                      <a:pt x="5" y="100"/>
                    </a:cubicBezTo>
                    <a:cubicBezTo>
                      <a:pt x="4" y="101"/>
                      <a:pt x="3" y="103"/>
                      <a:pt x="2" y="105"/>
                    </a:cubicBezTo>
                    <a:cubicBezTo>
                      <a:pt x="1" y="107"/>
                      <a:pt x="0" y="109"/>
                      <a:pt x="0" y="111"/>
                    </a:cubicBezTo>
                    <a:cubicBezTo>
                      <a:pt x="0" y="113"/>
                      <a:pt x="0" y="115"/>
                      <a:pt x="0" y="117"/>
                    </a:cubicBezTo>
                    <a:cubicBezTo>
                      <a:pt x="0" y="120"/>
                      <a:pt x="0" y="122"/>
                      <a:pt x="1" y="124"/>
                    </a:cubicBezTo>
                  </a:path>
                </a:pathLst>
              </a:custGeom>
              <a:gradFill>
                <a:gsLst>
                  <a:gs pos="0">
                    <a:schemeClr val="bg1"/>
                  </a:gs>
                  <a:gs pos="100000">
                    <a:schemeClr val="bg1">
                      <a:lumMod val="75000"/>
                    </a:schemeClr>
                  </a:gs>
                </a:gsLst>
                <a:lin ang="5400000" scaled="1"/>
              </a:gradFill>
              <a:ln>
                <a:noFill/>
              </a:ln>
              <a:effectLst>
                <a:outerShdw blurRad="50800" dist="38100" dir="8100000" algn="tr" rotWithShape="0">
                  <a:prstClr val="black">
                    <a:alpha val="40000"/>
                  </a:prstClr>
                </a:outerShdw>
              </a:effectLst>
            </p:spPr>
            <p:txBody>
              <a:bodyPr vert="horz" wrap="square" lIns="91440" tIns="45720" rIns="91440" bIns="45720" numCol="1" anchor="t" anchorCtr="0" compatLnSpc="1"/>
              <a:lstStyle/>
              <a:p>
                <a:endParaRPr lang="zh-CN" altLang="en-US"/>
              </a:p>
            </p:txBody>
          </p:sp>
          <p:sp>
            <p:nvSpPr>
              <p:cNvPr id="32" name="Freeform 13"/>
              <p:cNvSpPr>
                <a:spLocks noChangeAspect="1"/>
              </p:cNvSpPr>
              <p:nvPr/>
            </p:nvSpPr>
            <p:spPr bwMode="auto">
              <a:xfrm>
                <a:off x="6952321" y="2222045"/>
                <a:ext cx="792000" cy="656623"/>
              </a:xfrm>
              <a:custGeom>
                <a:avLst/>
                <a:gdLst>
                  <a:gd name="T0" fmla="*/ 5 w 382"/>
                  <a:gd name="T1" fmla="*/ 141 h 317"/>
                  <a:gd name="T2" fmla="*/ 8 w 382"/>
                  <a:gd name="T3" fmla="*/ 148 h 317"/>
                  <a:gd name="T4" fmla="*/ 12 w 382"/>
                  <a:gd name="T5" fmla="*/ 156 h 317"/>
                  <a:gd name="T6" fmla="*/ 18 w 382"/>
                  <a:gd name="T7" fmla="*/ 163 h 317"/>
                  <a:gd name="T8" fmla="*/ 24 w 382"/>
                  <a:gd name="T9" fmla="*/ 169 h 317"/>
                  <a:gd name="T10" fmla="*/ 149 w 382"/>
                  <a:gd name="T11" fmla="*/ 287 h 317"/>
                  <a:gd name="T12" fmla="*/ 164 w 382"/>
                  <a:gd name="T13" fmla="*/ 299 h 317"/>
                  <a:gd name="T14" fmla="*/ 182 w 382"/>
                  <a:gd name="T15" fmla="*/ 309 h 317"/>
                  <a:gd name="T16" fmla="*/ 200 w 382"/>
                  <a:gd name="T17" fmla="*/ 315 h 317"/>
                  <a:gd name="T18" fmla="*/ 216 w 382"/>
                  <a:gd name="T19" fmla="*/ 317 h 317"/>
                  <a:gd name="T20" fmla="*/ 351 w 382"/>
                  <a:gd name="T21" fmla="*/ 314 h 317"/>
                  <a:gd name="T22" fmla="*/ 364 w 382"/>
                  <a:gd name="T23" fmla="*/ 311 h 317"/>
                  <a:gd name="T24" fmla="*/ 374 w 382"/>
                  <a:gd name="T25" fmla="*/ 305 h 317"/>
                  <a:gd name="T26" fmla="*/ 380 w 382"/>
                  <a:gd name="T27" fmla="*/ 296 h 317"/>
                  <a:gd name="T28" fmla="*/ 382 w 382"/>
                  <a:gd name="T29" fmla="*/ 285 h 317"/>
                  <a:gd name="T30" fmla="*/ 382 w 382"/>
                  <a:gd name="T31" fmla="*/ 180 h 317"/>
                  <a:gd name="T32" fmla="*/ 382 w 382"/>
                  <a:gd name="T33" fmla="*/ 175 h 317"/>
                  <a:gd name="T34" fmla="*/ 380 w 382"/>
                  <a:gd name="T35" fmla="*/ 169 h 317"/>
                  <a:gd name="T36" fmla="*/ 377 w 382"/>
                  <a:gd name="T37" fmla="*/ 163 h 317"/>
                  <a:gd name="T38" fmla="*/ 374 w 382"/>
                  <a:gd name="T39" fmla="*/ 156 h 317"/>
                  <a:gd name="T40" fmla="*/ 370 w 382"/>
                  <a:gd name="T41" fmla="*/ 150 h 317"/>
                  <a:gd name="T42" fmla="*/ 365 w 382"/>
                  <a:gd name="T43" fmla="*/ 144 h 317"/>
                  <a:gd name="T44" fmla="*/ 360 w 382"/>
                  <a:gd name="T45" fmla="*/ 138 h 317"/>
                  <a:gd name="T46" fmla="*/ 354 w 382"/>
                  <a:gd name="T47" fmla="*/ 132 h 317"/>
                  <a:gd name="T48" fmla="*/ 246 w 382"/>
                  <a:gd name="T49" fmla="*/ 37 h 317"/>
                  <a:gd name="T50" fmla="*/ 233 w 382"/>
                  <a:gd name="T51" fmla="*/ 28 h 317"/>
                  <a:gd name="T52" fmla="*/ 219 w 382"/>
                  <a:gd name="T53" fmla="*/ 20 h 317"/>
                  <a:gd name="T54" fmla="*/ 204 w 382"/>
                  <a:gd name="T55" fmla="*/ 14 h 317"/>
                  <a:gd name="T56" fmla="*/ 191 w 382"/>
                  <a:gd name="T57" fmla="*/ 12 h 317"/>
                  <a:gd name="T58" fmla="*/ 67 w 382"/>
                  <a:gd name="T59" fmla="*/ 0 h 317"/>
                  <a:gd name="T60" fmla="*/ 54 w 382"/>
                  <a:gd name="T61" fmla="*/ 0 h 317"/>
                  <a:gd name="T62" fmla="*/ 42 w 382"/>
                  <a:gd name="T63" fmla="*/ 4 h 317"/>
                  <a:gd name="T64" fmla="*/ 34 w 382"/>
                  <a:gd name="T65" fmla="*/ 10 h 317"/>
                  <a:gd name="T66" fmla="*/ 29 w 382"/>
                  <a:gd name="T67" fmla="*/ 19 h 317"/>
                  <a:gd name="T68" fmla="*/ 2 w 382"/>
                  <a:gd name="T69" fmla="*/ 114 h 317"/>
                  <a:gd name="T70" fmla="*/ 1 w 382"/>
                  <a:gd name="T71" fmla="*/ 120 h 317"/>
                  <a:gd name="T72" fmla="*/ 1 w 382"/>
                  <a:gd name="T73" fmla="*/ 127 h 317"/>
                  <a:gd name="T74" fmla="*/ 2 w 382"/>
                  <a:gd name="T75" fmla="*/ 134 h 317"/>
                  <a:gd name="T76" fmla="*/ 5 w 382"/>
                  <a:gd name="T77" fmla="*/ 141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82" h="317">
                    <a:moveTo>
                      <a:pt x="5" y="141"/>
                    </a:moveTo>
                    <a:cubicBezTo>
                      <a:pt x="6" y="143"/>
                      <a:pt x="7" y="146"/>
                      <a:pt x="8" y="148"/>
                    </a:cubicBezTo>
                    <a:cubicBezTo>
                      <a:pt x="9" y="151"/>
                      <a:pt x="11" y="153"/>
                      <a:pt x="12" y="156"/>
                    </a:cubicBezTo>
                    <a:cubicBezTo>
                      <a:pt x="14" y="158"/>
                      <a:pt x="16" y="160"/>
                      <a:pt x="18" y="163"/>
                    </a:cubicBezTo>
                    <a:cubicBezTo>
                      <a:pt x="20" y="165"/>
                      <a:pt x="22" y="167"/>
                      <a:pt x="24" y="169"/>
                    </a:cubicBezTo>
                    <a:cubicBezTo>
                      <a:pt x="149" y="287"/>
                      <a:pt x="149" y="287"/>
                      <a:pt x="149" y="287"/>
                    </a:cubicBezTo>
                    <a:cubicBezTo>
                      <a:pt x="153" y="292"/>
                      <a:pt x="158" y="296"/>
                      <a:pt x="164" y="299"/>
                    </a:cubicBezTo>
                    <a:cubicBezTo>
                      <a:pt x="170" y="303"/>
                      <a:pt x="176" y="306"/>
                      <a:pt x="182" y="309"/>
                    </a:cubicBezTo>
                    <a:cubicBezTo>
                      <a:pt x="188" y="311"/>
                      <a:pt x="194" y="314"/>
                      <a:pt x="200" y="315"/>
                    </a:cubicBezTo>
                    <a:cubicBezTo>
                      <a:pt x="206" y="316"/>
                      <a:pt x="211" y="317"/>
                      <a:pt x="216" y="317"/>
                    </a:cubicBezTo>
                    <a:cubicBezTo>
                      <a:pt x="351" y="314"/>
                      <a:pt x="351" y="314"/>
                      <a:pt x="351" y="314"/>
                    </a:cubicBezTo>
                    <a:cubicBezTo>
                      <a:pt x="356" y="314"/>
                      <a:pt x="360" y="313"/>
                      <a:pt x="364" y="311"/>
                    </a:cubicBezTo>
                    <a:cubicBezTo>
                      <a:pt x="368" y="310"/>
                      <a:pt x="371" y="308"/>
                      <a:pt x="374" y="305"/>
                    </a:cubicBezTo>
                    <a:cubicBezTo>
                      <a:pt x="377" y="303"/>
                      <a:pt x="379" y="299"/>
                      <a:pt x="380" y="296"/>
                    </a:cubicBezTo>
                    <a:cubicBezTo>
                      <a:pt x="382" y="293"/>
                      <a:pt x="382" y="289"/>
                      <a:pt x="382" y="285"/>
                    </a:cubicBezTo>
                    <a:cubicBezTo>
                      <a:pt x="382" y="180"/>
                      <a:pt x="382" y="180"/>
                      <a:pt x="382" y="180"/>
                    </a:cubicBezTo>
                    <a:cubicBezTo>
                      <a:pt x="382" y="179"/>
                      <a:pt x="382" y="177"/>
                      <a:pt x="382" y="175"/>
                    </a:cubicBezTo>
                    <a:cubicBezTo>
                      <a:pt x="381" y="173"/>
                      <a:pt x="381" y="171"/>
                      <a:pt x="380" y="169"/>
                    </a:cubicBezTo>
                    <a:cubicBezTo>
                      <a:pt x="379" y="167"/>
                      <a:pt x="378" y="165"/>
                      <a:pt x="377" y="163"/>
                    </a:cubicBezTo>
                    <a:cubicBezTo>
                      <a:pt x="376" y="161"/>
                      <a:pt x="375" y="158"/>
                      <a:pt x="374" y="156"/>
                    </a:cubicBezTo>
                    <a:cubicBezTo>
                      <a:pt x="373" y="154"/>
                      <a:pt x="372" y="152"/>
                      <a:pt x="370" y="150"/>
                    </a:cubicBezTo>
                    <a:cubicBezTo>
                      <a:pt x="369" y="148"/>
                      <a:pt x="367" y="146"/>
                      <a:pt x="365" y="144"/>
                    </a:cubicBezTo>
                    <a:cubicBezTo>
                      <a:pt x="364" y="142"/>
                      <a:pt x="362" y="140"/>
                      <a:pt x="360" y="138"/>
                    </a:cubicBezTo>
                    <a:cubicBezTo>
                      <a:pt x="358" y="136"/>
                      <a:pt x="356" y="134"/>
                      <a:pt x="354" y="132"/>
                    </a:cubicBezTo>
                    <a:cubicBezTo>
                      <a:pt x="246" y="37"/>
                      <a:pt x="246" y="37"/>
                      <a:pt x="246" y="37"/>
                    </a:cubicBezTo>
                    <a:cubicBezTo>
                      <a:pt x="242" y="34"/>
                      <a:pt x="238" y="31"/>
                      <a:pt x="233" y="28"/>
                    </a:cubicBezTo>
                    <a:cubicBezTo>
                      <a:pt x="229" y="25"/>
                      <a:pt x="224" y="22"/>
                      <a:pt x="219" y="20"/>
                    </a:cubicBezTo>
                    <a:cubicBezTo>
                      <a:pt x="214" y="18"/>
                      <a:pt x="209" y="16"/>
                      <a:pt x="204" y="14"/>
                    </a:cubicBezTo>
                    <a:cubicBezTo>
                      <a:pt x="200" y="13"/>
                      <a:pt x="195" y="12"/>
                      <a:pt x="191" y="12"/>
                    </a:cubicBezTo>
                    <a:cubicBezTo>
                      <a:pt x="67" y="0"/>
                      <a:pt x="67" y="0"/>
                      <a:pt x="67" y="0"/>
                    </a:cubicBezTo>
                    <a:cubicBezTo>
                      <a:pt x="63" y="0"/>
                      <a:pt x="58" y="0"/>
                      <a:pt x="54" y="0"/>
                    </a:cubicBezTo>
                    <a:cubicBezTo>
                      <a:pt x="50" y="1"/>
                      <a:pt x="46" y="2"/>
                      <a:pt x="42" y="4"/>
                    </a:cubicBezTo>
                    <a:cubicBezTo>
                      <a:pt x="39" y="6"/>
                      <a:pt x="36" y="8"/>
                      <a:pt x="34" y="10"/>
                    </a:cubicBezTo>
                    <a:cubicBezTo>
                      <a:pt x="31" y="13"/>
                      <a:pt x="30" y="15"/>
                      <a:pt x="29" y="19"/>
                    </a:cubicBezTo>
                    <a:cubicBezTo>
                      <a:pt x="2" y="114"/>
                      <a:pt x="2" y="114"/>
                      <a:pt x="2" y="114"/>
                    </a:cubicBezTo>
                    <a:cubicBezTo>
                      <a:pt x="1" y="116"/>
                      <a:pt x="1" y="118"/>
                      <a:pt x="1" y="120"/>
                    </a:cubicBezTo>
                    <a:cubicBezTo>
                      <a:pt x="0" y="122"/>
                      <a:pt x="0" y="125"/>
                      <a:pt x="1" y="127"/>
                    </a:cubicBezTo>
                    <a:cubicBezTo>
                      <a:pt x="1" y="129"/>
                      <a:pt x="1" y="131"/>
                      <a:pt x="2" y="134"/>
                    </a:cubicBezTo>
                    <a:cubicBezTo>
                      <a:pt x="3" y="136"/>
                      <a:pt x="4" y="139"/>
                      <a:pt x="5" y="141"/>
                    </a:cubicBezTo>
                  </a:path>
                </a:pathLst>
              </a:custGeom>
              <a:gradFill>
                <a:gsLst>
                  <a:gs pos="0">
                    <a:schemeClr val="bg1"/>
                  </a:gs>
                  <a:gs pos="100000">
                    <a:schemeClr val="bg1">
                      <a:lumMod val="75000"/>
                    </a:schemeClr>
                  </a:gs>
                </a:gsLst>
                <a:lin ang="5400000" scaled="1"/>
              </a:gradFill>
              <a:ln>
                <a:noFill/>
              </a:ln>
              <a:effectLst>
                <a:outerShdw blurRad="50800" dist="38100" dir="8100000" algn="tr" rotWithShape="0">
                  <a:prstClr val="black">
                    <a:alpha val="40000"/>
                  </a:prstClr>
                </a:outerShdw>
              </a:effectLst>
            </p:spPr>
            <p:txBody>
              <a:bodyPr vert="horz" wrap="square" lIns="91440" tIns="45720" rIns="91440" bIns="45720" numCol="1" anchor="t" anchorCtr="0" compatLnSpc="1"/>
              <a:lstStyle/>
              <a:p>
                <a:endParaRPr lang="zh-CN" altLang="en-US"/>
              </a:p>
            </p:txBody>
          </p:sp>
          <p:sp>
            <p:nvSpPr>
              <p:cNvPr id="33" name="Freeform 29"/>
              <p:cNvSpPr>
                <a:spLocks noChangeAspect="1"/>
              </p:cNvSpPr>
              <p:nvPr/>
            </p:nvSpPr>
            <p:spPr bwMode="auto">
              <a:xfrm>
                <a:off x="7448725" y="3222561"/>
                <a:ext cx="972000" cy="992024"/>
              </a:xfrm>
              <a:custGeom>
                <a:avLst/>
                <a:gdLst>
                  <a:gd name="T0" fmla="*/ 7 w 446"/>
                  <a:gd name="T1" fmla="*/ 225 h 455"/>
                  <a:gd name="T2" fmla="*/ 12 w 446"/>
                  <a:gd name="T3" fmla="*/ 235 h 455"/>
                  <a:gd name="T4" fmla="*/ 18 w 446"/>
                  <a:gd name="T5" fmla="*/ 246 h 455"/>
                  <a:gd name="T6" fmla="*/ 25 w 446"/>
                  <a:gd name="T7" fmla="*/ 255 h 455"/>
                  <a:gd name="T8" fmla="*/ 33 w 446"/>
                  <a:gd name="T9" fmla="*/ 264 h 455"/>
                  <a:gd name="T10" fmla="*/ 189 w 446"/>
                  <a:gd name="T11" fmla="*/ 421 h 455"/>
                  <a:gd name="T12" fmla="*/ 209 w 446"/>
                  <a:gd name="T13" fmla="*/ 437 h 455"/>
                  <a:gd name="T14" fmla="*/ 230 w 446"/>
                  <a:gd name="T15" fmla="*/ 448 h 455"/>
                  <a:gd name="T16" fmla="*/ 251 w 446"/>
                  <a:gd name="T17" fmla="*/ 454 h 455"/>
                  <a:gd name="T18" fmla="*/ 270 w 446"/>
                  <a:gd name="T19" fmla="*/ 453 h 455"/>
                  <a:gd name="T20" fmla="*/ 417 w 446"/>
                  <a:gd name="T21" fmla="*/ 421 h 455"/>
                  <a:gd name="T22" fmla="*/ 430 w 446"/>
                  <a:gd name="T23" fmla="*/ 414 h 455"/>
                  <a:gd name="T24" fmla="*/ 440 w 446"/>
                  <a:gd name="T25" fmla="*/ 403 h 455"/>
                  <a:gd name="T26" fmla="*/ 445 w 446"/>
                  <a:gd name="T27" fmla="*/ 387 h 455"/>
                  <a:gd name="T28" fmla="*/ 446 w 446"/>
                  <a:gd name="T29" fmla="*/ 370 h 455"/>
                  <a:gd name="T30" fmla="*/ 426 w 446"/>
                  <a:gd name="T31" fmla="*/ 213 h 455"/>
                  <a:gd name="T32" fmla="*/ 425 w 446"/>
                  <a:gd name="T33" fmla="*/ 205 h 455"/>
                  <a:gd name="T34" fmla="*/ 422 w 446"/>
                  <a:gd name="T35" fmla="*/ 197 h 455"/>
                  <a:gd name="T36" fmla="*/ 418 w 446"/>
                  <a:gd name="T37" fmla="*/ 188 h 455"/>
                  <a:gd name="T38" fmla="*/ 414 w 446"/>
                  <a:gd name="T39" fmla="*/ 179 h 455"/>
                  <a:gd name="T40" fmla="*/ 408 w 446"/>
                  <a:gd name="T41" fmla="*/ 170 h 455"/>
                  <a:gd name="T42" fmla="*/ 402 w 446"/>
                  <a:gd name="T43" fmla="*/ 162 h 455"/>
                  <a:gd name="T44" fmla="*/ 395 w 446"/>
                  <a:gd name="T45" fmla="*/ 154 h 455"/>
                  <a:gd name="T46" fmla="*/ 388 w 446"/>
                  <a:gd name="T47" fmla="*/ 147 h 455"/>
                  <a:gd name="T48" fmla="*/ 257 w 446"/>
                  <a:gd name="T49" fmla="*/ 28 h 455"/>
                  <a:gd name="T50" fmla="*/ 242 w 446"/>
                  <a:gd name="T51" fmla="*/ 16 h 455"/>
                  <a:gd name="T52" fmla="*/ 225 w 446"/>
                  <a:gd name="T53" fmla="*/ 7 h 455"/>
                  <a:gd name="T54" fmla="*/ 209 w 446"/>
                  <a:gd name="T55" fmla="*/ 2 h 455"/>
                  <a:gd name="T56" fmla="*/ 194 w 446"/>
                  <a:gd name="T57" fmla="*/ 0 h 455"/>
                  <a:gd name="T58" fmla="*/ 58 w 446"/>
                  <a:gd name="T59" fmla="*/ 4 h 455"/>
                  <a:gd name="T60" fmla="*/ 44 w 446"/>
                  <a:gd name="T61" fmla="*/ 7 h 455"/>
                  <a:gd name="T62" fmla="*/ 32 w 446"/>
                  <a:gd name="T63" fmla="*/ 14 h 455"/>
                  <a:gd name="T64" fmla="*/ 23 w 446"/>
                  <a:gd name="T65" fmla="*/ 24 h 455"/>
                  <a:gd name="T66" fmla="*/ 18 w 446"/>
                  <a:gd name="T67" fmla="*/ 38 h 455"/>
                  <a:gd name="T68" fmla="*/ 0 w 446"/>
                  <a:gd name="T69" fmla="*/ 185 h 455"/>
                  <a:gd name="T70" fmla="*/ 0 w 446"/>
                  <a:gd name="T71" fmla="*/ 194 h 455"/>
                  <a:gd name="T72" fmla="*/ 1 w 446"/>
                  <a:gd name="T73" fmla="*/ 204 h 455"/>
                  <a:gd name="T74" fmla="*/ 4 w 446"/>
                  <a:gd name="T75" fmla="*/ 215 h 455"/>
                  <a:gd name="T76" fmla="*/ 7 w 446"/>
                  <a:gd name="T77" fmla="*/ 225 h 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46" h="455">
                    <a:moveTo>
                      <a:pt x="7" y="225"/>
                    </a:moveTo>
                    <a:cubicBezTo>
                      <a:pt x="9" y="229"/>
                      <a:pt x="10" y="232"/>
                      <a:pt x="12" y="235"/>
                    </a:cubicBezTo>
                    <a:cubicBezTo>
                      <a:pt x="14" y="239"/>
                      <a:pt x="16" y="242"/>
                      <a:pt x="18" y="246"/>
                    </a:cubicBezTo>
                    <a:cubicBezTo>
                      <a:pt x="20" y="249"/>
                      <a:pt x="23" y="252"/>
                      <a:pt x="25" y="255"/>
                    </a:cubicBezTo>
                    <a:cubicBezTo>
                      <a:pt x="27" y="258"/>
                      <a:pt x="30" y="261"/>
                      <a:pt x="33" y="264"/>
                    </a:cubicBezTo>
                    <a:cubicBezTo>
                      <a:pt x="189" y="421"/>
                      <a:pt x="189" y="421"/>
                      <a:pt x="189" y="421"/>
                    </a:cubicBezTo>
                    <a:cubicBezTo>
                      <a:pt x="195" y="427"/>
                      <a:pt x="202" y="432"/>
                      <a:pt x="209" y="437"/>
                    </a:cubicBezTo>
                    <a:cubicBezTo>
                      <a:pt x="215" y="441"/>
                      <a:pt x="223" y="445"/>
                      <a:pt x="230" y="448"/>
                    </a:cubicBezTo>
                    <a:cubicBezTo>
                      <a:pt x="237" y="451"/>
                      <a:pt x="244" y="453"/>
                      <a:pt x="251" y="454"/>
                    </a:cubicBezTo>
                    <a:cubicBezTo>
                      <a:pt x="258" y="455"/>
                      <a:pt x="264" y="454"/>
                      <a:pt x="270" y="453"/>
                    </a:cubicBezTo>
                    <a:cubicBezTo>
                      <a:pt x="417" y="421"/>
                      <a:pt x="417" y="421"/>
                      <a:pt x="417" y="421"/>
                    </a:cubicBezTo>
                    <a:cubicBezTo>
                      <a:pt x="422" y="419"/>
                      <a:pt x="427" y="417"/>
                      <a:pt x="430" y="414"/>
                    </a:cubicBezTo>
                    <a:cubicBezTo>
                      <a:pt x="434" y="411"/>
                      <a:pt x="438" y="407"/>
                      <a:pt x="440" y="403"/>
                    </a:cubicBezTo>
                    <a:cubicBezTo>
                      <a:pt x="443" y="398"/>
                      <a:pt x="444" y="393"/>
                      <a:pt x="445" y="387"/>
                    </a:cubicBezTo>
                    <a:cubicBezTo>
                      <a:pt x="446" y="382"/>
                      <a:pt x="446" y="376"/>
                      <a:pt x="446" y="370"/>
                    </a:cubicBezTo>
                    <a:cubicBezTo>
                      <a:pt x="426" y="213"/>
                      <a:pt x="426" y="213"/>
                      <a:pt x="426" y="213"/>
                    </a:cubicBezTo>
                    <a:cubicBezTo>
                      <a:pt x="426" y="211"/>
                      <a:pt x="425" y="208"/>
                      <a:pt x="425" y="205"/>
                    </a:cubicBezTo>
                    <a:cubicBezTo>
                      <a:pt x="424" y="202"/>
                      <a:pt x="423" y="199"/>
                      <a:pt x="422" y="197"/>
                    </a:cubicBezTo>
                    <a:cubicBezTo>
                      <a:pt x="421" y="194"/>
                      <a:pt x="420" y="191"/>
                      <a:pt x="418" y="188"/>
                    </a:cubicBezTo>
                    <a:cubicBezTo>
                      <a:pt x="417" y="185"/>
                      <a:pt x="415" y="182"/>
                      <a:pt x="414" y="179"/>
                    </a:cubicBezTo>
                    <a:cubicBezTo>
                      <a:pt x="412" y="176"/>
                      <a:pt x="410" y="173"/>
                      <a:pt x="408" y="170"/>
                    </a:cubicBezTo>
                    <a:cubicBezTo>
                      <a:pt x="406" y="168"/>
                      <a:pt x="404" y="165"/>
                      <a:pt x="402" y="162"/>
                    </a:cubicBezTo>
                    <a:cubicBezTo>
                      <a:pt x="400" y="160"/>
                      <a:pt x="398" y="157"/>
                      <a:pt x="395" y="154"/>
                    </a:cubicBezTo>
                    <a:cubicBezTo>
                      <a:pt x="393" y="152"/>
                      <a:pt x="391" y="150"/>
                      <a:pt x="388" y="147"/>
                    </a:cubicBezTo>
                    <a:cubicBezTo>
                      <a:pt x="257" y="28"/>
                      <a:pt x="257" y="28"/>
                      <a:pt x="257" y="28"/>
                    </a:cubicBezTo>
                    <a:cubicBezTo>
                      <a:pt x="252" y="23"/>
                      <a:pt x="247" y="20"/>
                      <a:pt x="242" y="16"/>
                    </a:cubicBezTo>
                    <a:cubicBezTo>
                      <a:pt x="236" y="13"/>
                      <a:pt x="231" y="10"/>
                      <a:pt x="225" y="7"/>
                    </a:cubicBezTo>
                    <a:cubicBezTo>
                      <a:pt x="220" y="5"/>
                      <a:pt x="214" y="3"/>
                      <a:pt x="209" y="2"/>
                    </a:cubicBezTo>
                    <a:cubicBezTo>
                      <a:pt x="204" y="0"/>
                      <a:pt x="198" y="0"/>
                      <a:pt x="194" y="0"/>
                    </a:cubicBezTo>
                    <a:cubicBezTo>
                      <a:pt x="58" y="4"/>
                      <a:pt x="58" y="4"/>
                      <a:pt x="58" y="4"/>
                    </a:cubicBezTo>
                    <a:cubicBezTo>
                      <a:pt x="53" y="4"/>
                      <a:pt x="48" y="5"/>
                      <a:pt x="44" y="7"/>
                    </a:cubicBezTo>
                    <a:cubicBezTo>
                      <a:pt x="39" y="8"/>
                      <a:pt x="35" y="11"/>
                      <a:pt x="32" y="14"/>
                    </a:cubicBezTo>
                    <a:cubicBezTo>
                      <a:pt x="28" y="17"/>
                      <a:pt x="25" y="20"/>
                      <a:pt x="23" y="24"/>
                    </a:cubicBezTo>
                    <a:cubicBezTo>
                      <a:pt x="20" y="29"/>
                      <a:pt x="19" y="33"/>
                      <a:pt x="18" y="38"/>
                    </a:cubicBezTo>
                    <a:cubicBezTo>
                      <a:pt x="0" y="185"/>
                      <a:pt x="0" y="185"/>
                      <a:pt x="0" y="185"/>
                    </a:cubicBezTo>
                    <a:cubicBezTo>
                      <a:pt x="0" y="188"/>
                      <a:pt x="0" y="191"/>
                      <a:pt x="0" y="194"/>
                    </a:cubicBezTo>
                    <a:cubicBezTo>
                      <a:pt x="0" y="198"/>
                      <a:pt x="1" y="201"/>
                      <a:pt x="1" y="204"/>
                    </a:cubicBezTo>
                    <a:cubicBezTo>
                      <a:pt x="2" y="208"/>
                      <a:pt x="3" y="211"/>
                      <a:pt x="4" y="215"/>
                    </a:cubicBezTo>
                    <a:cubicBezTo>
                      <a:pt x="5" y="218"/>
                      <a:pt x="6" y="222"/>
                      <a:pt x="7" y="225"/>
                    </a:cubicBezTo>
                  </a:path>
                </a:pathLst>
              </a:custGeom>
              <a:gradFill>
                <a:gsLst>
                  <a:gs pos="0">
                    <a:schemeClr val="bg1"/>
                  </a:gs>
                  <a:gs pos="100000">
                    <a:schemeClr val="bg1">
                      <a:lumMod val="75000"/>
                    </a:schemeClr>
                  </a:gs>
                </a:gsLst>
                <a:lin ang="5400000" scaled="1"/>
              </a:gradFill>
              <a:ln>
                <a:noFill/>
              </a:ln>
              <a:effectLst>
                <a:outerShdw blurRad="50800" dist="38100" dir="8100000" algn="tr" rotWithShape="0">
                  <a:prstClr val="black">
                    <a:alpha val="40000"/>
                  </a:prstClr>
                </a:outerShdw>
              </a:effectLst>
            </p:spPr>
            <p:txBody>
              <a:bodyPr vert="horz" wrap="square" lIns="91440" tIns="45720" rIns="91440" bIns="45720" numCol="1" anchor="t" anchorCtr="0" compatLnSpc="1"/>
              <a:lstStyle/>
              <a:p>
                <a:endParaRPr lang="zh-CN" altLang="en-US"/>
              </a:p>
            </p:txBody>
          </p:sp>
          <p:sp>
            <p:nvSpPr>
              <p:cNvPr id="34" name="Freeform 21"/>
              <p:cNvSpPr>
                <a:spLocks noChangeAspect="1"/>
              </p:cNvSpPr>
              <p:nvPr/>
            </p:nvSpPr>
            <p:spPr bwMode="auto">
              <a:xfrm>
                <a:off x="6347759" y="4032159"/>
                <a:ext cx="1368000" cy="1576867"/>
              </a:xfrm>
              <a:custGeom>
                <a:avLst/>
                <a:gdLst>
                  <a:gd name="T0" fmla="*/ 3 w 606"/>
                  <a:gd name="T1" fmla="*/ 368 h 699"/>
                  <a:gd name="T2" fmla="*/ 8 w 606"/>
                  <a:gd name="T3" fmla="*/ 384 h 699"/>
                  <a:gd name="T4" fmla="*/ 14 w 606"/>
                  <a:gd name="T5" fmla="*/ 399 h 699"/>
                  <a:gd name="T6" fmla="*/ 22 w 606"/>
                  <a:gd name="T7" fmla="*/ 413 h 699"/>
                  <a:gd name="T8" fmla="*/ 31 w 606"/>
                  <a:gd name="T9" fmla="*/ 426 h 699"/>
                  <a:gd name="T10" fmla="*/ 224 w 606"/>
                  <a:gd name="T11" fmla="*/ 656 h 699"/>
                  <a:gd name="T12" fmla="*/ 249 w 606"/>
                  <a:gd name="T13" fmla="*/ 679 h 699"/>
                  <a:gd name="T14" fmla="*/ 278 w 606"/>
                  <a:gd name="T15" fmla="*/ 693 h 699"/>
                  <a:gd name="T16" fmla="*/ 308 w 606"/>
                  <a:gd name="T17" fmla="*/ 699 h 699"/>
                  <a:gd name="T18" fmla="*/ 336 w 606"/>
                  <a:gd name="T19" fmla="*/ 694 h 699"/>
                  <a:gd name="T20" fmla="*/ 557 w 606"/>
                  <a:gd name="T21" fmla="*/ 612 h 699"/>
                  <a:gd name="T22" fmla="*/ 577 w 606"/>
                  <a:gd name="T23" fmla="*/ 600 h 699"/>
                  <a:gd name="T24" fmla="*/ 592 w 606"/>
                  <a:gd name="T25" fmla="*/ 579 h 699"/>
                  <a:gd name="T26" fmla="*/ 602 w 606"/>
                  <a:gd name="T27" fmla="*/ 554 h 699"/>
                  <a:gd name="T28" fmla="*/ 606 w 606"/>
                  <a:gd name="T29" fmla="*/ 526 h 699"/>
                  <a:gd name="T30" fmla="*/ 605 w 606"/>
                  <a:gd name="T31" fmla="*/ 286 h 699"/>
                  <a:gd name="T32" fmla="*/ 604 w 606"/>
                  <a:gd name="T33" fmla="*/ 274 h 699"/>
                  <a:gd name="T34" fmla="*/ 602 w 606"/>
                  <a:gd name="T35" fmla="*/ 261 h 699"/>
                  <a:gd name="T36" fmla="*/ 598 w 606"/>
                  <a:gd name="T37" fmla="*/ 249 h 699"/>
                  <a:gd name="T38" fmla="*/ 593 w 606"/>
                  <a:gd name="T39" fmla="*/ 236 h 699"/>
                  <a:gd name="T40" fmla="*/ 587 w 606"/>
                  <a:gd name="T41" fmla="*/ 224 h 699"/>
                  <a:gd name="T42" fmla="*/ 581 w 606"/>
                  <a:gd name="T43" fmla="*/ 213 h 699"/>
                  <a:gd name="T44" fmla="*/ 573 w 606"/>
                  <a:gd name="T45" fmla="*/ 202 h 699"/>
                  <a:gd name="T46" fmla="*/ 564 w 606"/>
                  <a:gd name="T47" fmla="*/ 192 h 699"/>
                  <a:gd name="T48" fmla="*/ 407 w 606"/>
                  <a:gd name="T49" fmla="*/ 33 h 699"/>
                  <a:gd name="T50" fmla="*/ 388 w 606"/>
                  <a:gd name="T51" fmla="*/ 18 h 699"/>
                  <a:gd name="T52" fmla="*/ 368 w 606"/>
                  <a:gd name="T53" fmla="*/ 7 h 699"/>
                  <a:gd name="T54" fmla="*/ 346 w 606"/>
                  <a:gd name="T55" fmla="*/ 1 h 699"/>
                  <a:gd name="T56" fmla="*/ 326 w 606"/>
                  <a:gd name="T57" fmla="*/ 0 h 699"/>
                  <a:gd name="T58" fmla="*/ 135 w 606"/>
                  <a:gd name="T59" fmla="*/ 22 h 699"/>
                  <a:gd name="T60" fmla="*/ 114 w 606"/>
                  <a:gd name="T61" fmla="*/ 28 h 699"/>
                  <a:gd name="T62" fmla="*/ 95 w 606"/>
                  <a:gd name="T63" fmla="*/ 40 h 699"/>
                  <a:gd name="T64" fmla="*/ 80 w 606"/>
                  <a:gd name="T65" fmla="*/ 57 h 699"/>
                  <a:gd name="T66" fmla="*/ 70 w 606"/>
                  <a:gd name="T67" fmla="*/ 77 h 699"/>
                  <a:gd name="T68" fmla="*/ 4 w 606"/>
                  <a:gd name="T69" fmla="*/ 306 h 699"/>
                  <a:gd name="T70" fmla="*/ 1 w 606"/>
                  <a:gd name="T71" fmla="*/ 321 h 699"/>
                  <a:gd name="T72" fmla="*/ 0 w 606"/>
                  <a:gd name="T73" fmla="*/ 336 h 699"/>
                  <a:gd name="T74" fmla="*/ 1 w 606"/>
                  <a:gd name="T75" fmla="*/ 352 h 699"/>
                  <a:gd name="T76" fmla="*/ 3 w 606"/>
                  <a:gd name="T77" fmla="*/ 368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06" h="699">
                    <a:moveTo>
                      <a:pt x="3" y="368"/>
                    </a:moveTo>
                    <a:cubicBezTo>
                      <a:pt x="5" y="373"/>
                      <a:pt x="6" y="379"/>
                      <a:pt x="8" y="384"/>
                    </a:cubicBezTo>
                    <a:cubicBezTo>
                      <a:pt x="10" y="389"/>
                      <a:pt x="12" y="394"/>
                      <a:pt x="14" y="399"/>
                    </a:cubicBezTo>
                    <a:cubicBezTo>
                      <a:pt x="16" y="404"/>
                      <a:pt x="19" y="409"/>
                      <a:pt x="22" y="413"/>
                    </a:cubicBezTo>
                    <a:cubicBezTo>
                      <a:pt x="24" y="418"/>
                      <a:pt x="27" y="422"/>
                      <a:pt x="31" y="426"/>
                    </a:cubicBezTo>
                    <a:cubicBezTo>
                      <a:pt x="224" y="656"/>
                      <a:pt x="224" y="656"/>
                      <a:pt x="224" y="656"/>
                    </a:cubicBezTo>
                    <a:cubicBezTo>
                      <a:pt x="231" y="665"/>
                      <a:pt x="240" y="673"/>
                      <a:pt x="249" y="679"/>
                    </a:cubicBezTo>
                    <a:cubicBezTo>
                      <a:pt x="258" y="685"/>
                      <a:pt x="268" y="690"/>
                      <a:pt x="278" y="693"/>
                    </a:cubicBezTo>
                    <a:cubicBezTo>
                      <a:pt x="288" y="697"/>
                      <a:pt x="298" y="698"/>
                      <a:pt x="308" y="699"/>
                    </a:cubicBezTo>
                    <a:cubicBezTo>
                      <a:pt x="318" y="699"/>
                      <a:pt x="327" y="697"/>
                      <a:pt x="336" y="694"/>
                    </a:cubicBezTo>
                    <a:cubicBezTo>
                      <a:pt x="557" y="612"/>
                      <a:pt x="557" y="612"/>
                      <a:pt x="557" y="612"/>
                    </a:cubicBezTo>
                    <a:cubicBezTo>
                      <a:pt x="564" y="610"/>
                      <a:pt x="571" y="605"/>
                      <a:pt x="577" y="600"/>
                    </a:cubicBezTo>
                    <a:cubicBezTo>
                      <a:pt x="583" y="594"/>
                      <a:pt x="588" y="587"/>
                      <a:pt x="592" y="579"/>
                    </a:cubicBezTo>
                    <a:cubicBezTo>
                      <a:pt x="596" y="572"/>
                      <a:pt x="600" y="563"/>
                      <a:pt x="602" y="554"/>
                    </a:cubicBezTo>
                    <a:cubicBezTo>
                      <a:pt x="605" y="545"/>
                      <a:pt x="606" y="535"/>
                      <a:pt x="606" y="526"/>
                    </a:cubicBezTo>
                    <a:cubicBezTo>
                      <a:pt x="605" y="286"/>
                      <a:pt x="605" y="286"/>
                      <a:pt x="605" y="286"/>
                    </a:cubicBezTo>
                    <a:cubicBezTo>
                      <a:pt x="605" y="282"/>
                      <a:pt x="605" y="278"/>
                      <a:pt x="604" y="274"/>
                    </a:cubicBezTo>
                    <a:cubicBezTo>
                      <a:pt x="604" y="270"/>
                      <a:pt x="603" y="265"/>
                      <a:pt x="602" y="261"/>
                    </a:cubicBezTo>
                    <a:cubicBezTo>
                      <a:pt x="601" y="257"/>
                      <a:pt x="600" y="253"/>
                      <a:pt x="598" y="249"/>
                    </a:cubicBezTo>
                    <a:cubicBezTo>
                      <a:pt x="597" y="244"/>
                      <a:pt x="595" y="240"/>
                      <a:pt x="593" y="236"/>
                    </a:cubicBezTo>
                    <a:cubicBezTo>
                      <a:pt x="592" y="232"/>
                      <a:pt x="590" y="228"/>
                      <a:pt x="587" y="224"/>
                    </a:cubicBezTo>
                    <a:cubicBezTo>
                      <a:pt x="585" y="220"/>
                      <a:pt x="583" y="216"/>
                      <a:pt x="581" y="213"/>
                    </a:cubicBezTo>
                    <a:cubicBezTo>
                      <a:pt x="578" y="209"/>
                      <a:pt x="576" y="205"/>
                      <a:pt x="573" y="202"/>
                    </a:cubicBezTo>
                    <a:cubicBezTo>
                      <a:pt x="570" y="199"/>
                      <a:pt x="567" y="195"/>
                      <a:pt x="564" y="192"/>
                    </a:cubicBezTo>
                    <a:cubicBezTo>
                      <a:pt x="407" y="33"/>
                      <a:pt x="407" y="33"/>
                      <a:pt x="407" y="33"/>
                    </a:cubicBezTo>
                    <a:cubicBezTo>
                      <a:pt x="401" y="28"/>
                      <a:pt x="395" y="23"/>
                      <a:pt x="388" y="18"/>
                    </a:cubicBezTo>
                    <a:cubicBezTo>
                      <a:pt x="382" y="14"/>
                      <a:pt x="375" y="10"/>
                      <a:pt x="368" y="7"/>
                    </a:cubicBezTo>
                    <a:cubicBezTo>
                      <a:pt x="361" y="4"/>
                      <a:pt x="353" y="2"/>
                      <a:pt x="346" y="1"/>
                    </a:cubicBezTo>
                    <a:cubicBezTo>
                      <a:pt x="339" y="0"/>
                      <a:pt x="332" y="0"/>
                      <a:pt x="326" y="0"/>
                    </a:cubicBezTo>
                    <a:cubicBezTo>
                      <a:pt x="135" y="22"/>
                      <a:pt x="135" y="22"/>
                      <a:pt x="135" y="22"/>
                    </a:cubicBezTo>
                    <a:cubicBezTo>
                      <a:pt x="128" y="23"/>
                      <a:pt x="121" y="25"/>
                      <a:pt x="114" y="28"/>
                    </a:cubicBezTo>
                    <a:cubicBezTo>
                      <a:pt x="107" y="31"/>
                      <a:pt x="101" y="35"/>
                      <a:pt x="95" y="40"/>
                    </a:cubicBezTo>
                    <a:cubicBezTo>
                      <a:pt x="89" y="45"/>
                      <a:pt x="84" y="51"/>
                      <a:pt x="80" y="57"/>
                    </a:cubicBezTo>
                    <a:cubicBezTo>
                      <a:pt x="75" y="63"/>
                      <a:pt x="72" y="70"/>
                      <a:pt x="70" y="77"/>
                    </a:cubicBezTo>
                    <a:cubicBezTo>
                      <a:pt x="4" y="306"/>
                      <a:pt x="4" y="306"/>
                      <a:pt x="4" y="306"/>
                    </a:cubicBezTo>
                    <a:cubicBezTo>
                      <a:pt x="3" y="311"/>
                      <a:pt x="2" y="316"/>
                      <a:pt x="1" y="321"/>
                    </a:cubicBezTo>
                    <a:cubicBezTo>
                      <a:pt x="1" y="326"/>
                      <a:pt x="0" y="331"/>
                      <a:pt x="0" y="336"/>
                    </a:cubicBezTo>
                    <a:cubicBezTo>
                      <a:pt x="0" y="341"/>
                      <a:pt x="0" y="347"/>
                      <a:pt x="1" y="352"/>
                    </a:cubicBezTo>
                    <a:cubicBezTo>
                      <a:pt x="1" y="357"/>
                      <a:pt x="2" y="363"/>
                      <a:pt x="3" y="368"/>
                    </a:cubicBezTo>
                  </a:path>
                </a:pathLst>
              </a:custGeom>
              <a:gradFill>
                <a:gsLst>
                  <a:gs pos="0">
                    <a:schemeClr val="bg1"/>
                  </a:gs>
                  <a:gs pos="100000">
                    <a:schemeClr val="bg1">
                      <a:lumMod val="75000"/>
                    </a:schemeClr>
                  </a:gs>
                </a:gsLst>
                <a:lin ang="5400000" scaled="1"/>
              </a:gradFill>
              <a:ln>
                <a:noFill/>
              </a:ln>
              <a:effectLst>
                <a:outerShdw blurRad="50800" dist="38100" dir="8100000" algn="tr" rotWithShape="0">
                  <a:prstClr val="black">
                    <a:alpha val="40000"/>
                  </a:prstClr>
                </a:outerShdw>
              </a:effectLst>
            </p:spPr>
            <p:txBody>
              <a:bodyPr vert="horz" wrap="square" lIns="91440" tIns="45720" rIns="91440" bIns="45720" numCol="1" anchor="t" anchorCtr="0" compatLnSpc="1"/>
              <a:lstStyle/>
              <a:p>
                <a:endParaRPr lang="zh-CN" altLang="en-US"/>
              </a:p>
            </p:txBody>
          </p:sp>
          <p:sp>
            <p:nvSpPr>
              <p:cNvPr id="35" name="Freeform 17"/>
              <p:cNvSpPr>
                <a:spLocks noChangeAspect="1"/>
              </p:cNvSpPr>
              <p:nvPr/>
            </p:nvSpPr>
            <p:spPr bwMode="auto">
              <a:xfrm>
                <a:off x="5962681" y="2668537"/>
                <a:ext cx="1080000" cy="910693"/>
              </a:xfrm>
              <a:custGeom>
                <a:avLst/>
                <a:gdLst>
                  <a:gd name="T0" fmla="*/ 2 w 516"/>
                  <a:gd name="T1" fmla="*/ 201 h 434"/>
                  <a:gd name="T2" fmla="*/ 5 w 516"/>
                  <a:gd name="T3" fmla="*/ 211 h 434"/>
                  <a:gd name="T4" fmla="*/ 9 w 516"/>
                  <a:gd name="T5" fmla="*/ 221 h 434"/>
                  <a:gd name="T6" fmla="*/ 15 w 516"/>
                  <a:gd name="T7" fmla="*/ 230 h 434"/>
                  <a:gd name="T8" fmla="*/ 22 w 516"/>
                  <a:gd name="T9" fmla="*/ 239 h 434"/>
                  <a:gd name="T10" fmla="*/ 168 w 516"/>
                  <a:gd name="T11" fmla="*/ 397 h 434"/>
                  <a:gd name="T12" fmla="*/ 187 w 516"/>
                  <a:gd name="T13" fmla="*/ 413 h 434"/>
                  <a:gd name="T14" fmla="*/ 210 w 516"/>
                  <a:gd name="T15" fmla="*/ 425 h 434"/>
                  <a:gd name="T16" fmla="*/ 234 w 516"/>
                  <a:gd name="T17" fmla="*/ 432 h 434"/>
                  <a:gd name="T18" fmla="*/ 257 w 516"/>
                  <a:gd name="T19" fmla="*/ 433 h 434"/>
                  <a:gd name="T20" fmla="*/ 447 w 516"/>
                  <a:gd name="T21" fmla="*/ 412 h 434"/>
                  <a:gd name="T22" fmla="*/ 465 w 516"/>
                  <a:gd name="T23" fmla="*/ 407 h 434"/>
                  <a:gd name="T24" fmla="*/ 480 w 516"/>
                  <a:gd name="T25" fmla="*/ 397 h 434"/>
                  <a:gd name="T26" fmla="*/ 490 w 516"/>
                  <a:gd name="T27" fmla="*/ 383 h 434"/>
                  <a:gd name="T28" fmla="*/ 496 w 516"/>
                  <a:gd name="T29" fmla="*/ 367 h 434"/>
                  <a:gd name="T30" fmla="*/ 516 w 516"/>
                  <a:gd name="T31" fmla="*/ 220 h 434"/>
                  <a:gd name="T32" fmla="*/ 516 w 516"/>
                  <a:gd name="T33" fmla="*/ 212 h 434"/>
                  <a:gd name="T34" fmla="*/ 515 w 516"/>
                  <a:gd name="T35" fmla="*/ 204 h 434"/>
                  <a:gd name="T36" fmla="*/ 513 w 516"/>
                  <a:gd name="T37" fmla="*/ 196 h 434"/>
                  <a:gd name="T38" fmla="*/ 510 w 516"/>
                  <a:gd name="T39" fmla="*/ 187 h 434"/>
                  <a:gd name="T40" fmla="*/ 505 w 516"/>
                  <a:gd name="T41" fmla="*/ 179 h 434"/>
                  <a:gd name="T42" fmla="*/ 500 w 516"/>
                  <a:gd name="T43" fmla="*/ 171 h 434"/>
                  <a:gd name="T44" fmla="*/ 494 w 516"/>
                  <a:gd name="T45" fmla="*/ 163 h 434"/>
                  <a:gd name="T46" fmla="*/ 488 w 516"/>
                  <a:gd name="T47" fmla="*/ 156 h 434"/>
                  <a:gd name="T48" fmla="*/ 362 w 516"/>
                  <a:gd name="T49" fmla="*/ 36 h 434"/>
                  <a:gd name="T50" fmla="*/ 347 w 516"/>
                  <a:gd name="T51" fmla="*/ 25 h 434"/>
                  <a:gd name="T52" fmla="*/ 330 w 516"/>
                  <a:gd name="T53" fmla="*/ 15 h 434"/>
                  <a:gd name="T54" fmla="*/ 311 w 516"/>
                  <a:gd name="T55" fmla="*/ 9 h 434"/>
                  <a:gd name="T56" fmla="*/ 294 w 516"/>
                  <a:gd name="T57" fmla="*/ 6 h 434"/>
                  <a:gd name="T58" fmla="*/ 128 w 516"/>
                  <a:gd name="T59" fmla="*/ 0 h 434"/>
                  <a:gd name="T60" fmla="*/ 110 w 516"/>
                  <a:gd name="T61" fmla="*/ 1 h 434"/>
                  <a:gd name="T62" fmla="*/ 93 w 516"/>
                  <a:gd name="T63" fmla="*/ 7 h 434"/>
                  <a:gd name="T64" fmla="*/ 79 w 516"/>
                  <a:gd name="T65" fmla="*/ 16 h 434"/>
                  <a:gd name="T66" fmla="*/ 70 w 516"/>
                  <a:gd name="T67" fmla="*/ 28 h 434"/>
                  <a:gd name="T68" fmla="*/ 5 w 516"/>
                  <a:gd name="T69" fmla="*/ 163 h 434"/>
                  <a:gd name="T70" fmla="*/ 2 w 516"/>
                  <a:gd name="T71" fmla="*/ 172 h 434"/>
                  <a:gd name="T72" fmla="*/ 0 w 516"/>
                  <a:gd name="T73" fmla="*/ 181 h 434"/>
                  <a:gd name="T74" fmla="*/ 0 w 516"/>
                  <a:gd name="T75" fmla="*/ 191 h 434"/>
                  <a:gd name="T76" fmla="*/ 2 w 516"/>
                  <a:gd name="T77" fmla="*/ 201 h 4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16" h="434">
                    <a:moveTo>
                      <a:pt x="2" y="201"/>
                    </a:moveTo>
                    <a:cubicBezTo>
                      <a:pt x="2" y="204"/>
                      <a:pt x="3" y="208"/>
                      <a:pt x="5" y="211"/>
                    </a:cubicBezTo>
                    <a:cubicBezTo>
                      <a:pt x="6" y="214"/>
                      <a:pt x="7" y="218"/>
                      <a:pt x="9" y="221"/>
                    </a:cubicBezTo>
                    <a:cubicBezTo>
                      <a:pt x="11" y="224"/>
                      <a:pt x="12" y="227"/>
                      <a:pt x="15" y="230"/>
                    </a:cubicBezTo>
                    <a:cubicBezTo>
                      <a:pt x="17" y="233"/>
                      <a:pt x="19" y="236"/>
                      <a:pt x="22" y="239"/>
                    </a:cubicBezTo>
                    <a:cubicBezTo>
                      <a:pt x="168" y="397"/>
                      <a:pt x="168" y="397"/>
                      <a:pt x="168" y="397"/>
                    </a:cubicBezTo>
                    <a:cubicBezTo>
                      <a:pt x="174" y="403"/>
                      <a:pt x="180" y="409"/>
                      <a:pt x="187" y="413"/>
                    </a:cubicBezTo>
                    <a:cubicBezTo>
                      <a:pt x="194" y="418"/>
                      <a:pt x="202" y="422"/>
                      <a:pt x="210" y="425"/>
                    </a:cubicBezTo>
                    <a:cubicBezTo>
                      <a:pt x="218" y="428"/>
                      <a:pt x="226" y="431"/>
                      <a:pt x="234" y="432"/>
                    </a:cubicBezTo>
                    <a:cubicBezTo>
                      <a:pt x="242" y="433"/>
                      <a:pt x="250" y="434"/>
                      <a:pt x="257" y="433"/>
                    </a:cubicBezTo>
                    <a:cubicBezTo>
                      <a:pt x="447" y="412"/>
                      <a:pt x="447" y="412"/>
                      <a:pt x="447" y="412"/>
                    </a:cubicBezTo>
                    <a:cubicBezTo>
                      <a:pt x="453" y="412"/>
                      <a:pt x="459" y="410"/>
                      <a:pt x="465" y="407"/>
                    </a:cubicBezTo>
                    <a:cubicBezTo>
                      <a:pt x="470" y="405"/>
                      <a:pt x="475" y="401"/>
                      <a:pt x="480" y="397"/>
                    </a:cubicBezTo>
                    <a:cubicBezTo>
                      <a:pt x="484" y="393"/>
                      <a:pt x="488" y="388"/>
                      <a:pt x="490" y="383"/>
                    </a:cubicBezTo>
                    <a:cubicBezTo>
                      <a:pt x="493" y="378"/>
                      <a:pt x="495" y="373"/>
                      <a:pt x="496" y="367"/>
                    </a:cubicBezTo>
                    <a:cubicBezTo>
                      <a:pt x="516" y="220"/>
                      <a:pt x="516" y="220"/>
                      <a:pt x="516" y="220"/>
                    </a:cubicBezTo>
                    <a:cubicBezTo>
                      <a:pt x="516" y="217"/>
                      <a:pt x="516" y="215"/>
                      <a:pt x="516" y="212"/>
                    </a:cubicBezTo>
                    <a:cubicBezTo>
                      <a:pt x="516" y="209"/>
                      <a:pt x="515" y="207"/>
                      <a:pt x="515" y="204"/>
                    </a:cubicBezTo>
                    <a:cubicBezTo>
                      <a:pt x="514" y="201"/>
                      <a:pt x="514" y="198"/>
                      <a:pt x="513" y="196"/>
                    </a:cubicBezTo>
                    <a:cubicBezTo>
                      <a:pt x="512" y="193"/>
                      <a:pt x="511" y="190"/>
                      <a:pt x="510" y="187"/>
                    </a:cubicBezTo>
                    <a:cubicBezTo>
                      <a:pt x="508" y="184"/>
                      <a:pt x="507" y="182"/>
                      <a:pt x="505" y="179"/>
                    </a:cubicBezTo>
                    <a:cubicBezTo>
                      <a:pt x="504" y="176"/>
                      <a:pt x="502" y="173"/>
                      <a:pt x="500" y="171"/>
                    </a:cubicBezTo>
                    <a:cubicBezTo>
                      <a:pt x="498" y="168"/>
                      <a:pt x="496" y="166"/>
                      <a:pt x="494" y="163"/>
                    </a:cubicBezTo>
                    <a:cubicBezTo>
                      <a:pt x="492" y="161"/>
                      <a:pt x="490" y="158"/>
                      <a:pt x="488" y="156"/>
                    </a:cubicBezTo>
                    <a:cubicBezTo>
                      <a:pt x="362" y="36"/>
                      <a:pt x="362" y="36"/>
                      <a:pt x="362" y="36"/>
                    </a:cubicBezTo>
                    <a:cubicBezTo>
                      <a:pt x="358" y="32"/>
                      <a:pt x="353" y="28"/>
                      <a:pt x="347" y="25"/>
                    </a:cubicBezTo>
                    <a:cubicBezTo>
                      <a:pt x="342" y="21"/>
                      <a:pt x="336" y="18"/>
                      <a:pt x="330" y="15"/>
                    </a:cubicBezTo>
                    <a:cubicBezTo>
                      <a:pt x="324" y="13"/>
                      <a:pt x="317" y="10"/>
                      <a:pt x="311" y="9"/>
                    </a:cubicBezTo>
                    <a:cubicBezTo>
                      <a:pt x="305" y="7"/>
                      <a:pt x="299" y="6"/>
                      <a:pt x="294" y="6"/>
                    </a:cubicBezTo>
                    <a:cubicBezTo>
                      <a:pt x="128" y="0"/>
                      <a:pt x="128" y="0"/>
                      <a:pt x="128" y="0"/>
                    </a:cubicBezTo>
                    <a:cubicBezTo>
                      <a:pt x="122" y="0"/>
                      <a:pt x="115" y="0"/>
                      <a:pt x="110" y="1"/>
                    </a:cubicBezTo>
                    <a:cubicBezTo>
                      <a:pt x="104" y="3"/>
                      <a:pt x="98" y="4"/>
                      <a:pt x="93" y="7"/>
                    </a:cubicBezTo>
                    <a:cubicBezTo>
                      <a:pt x="87" y="9"/>
                      <a:pt x="83" y="12"/>
                      <a:pt x="79" y="16"/>
                    </a:cubicBezTo>
                    <a:cubicBezTo>
                      <a:pt x="75" y="20"/>
                      <a:pt x="72" y="24"/>
                      <a:pt x="70" y="28"/>
                    </a:cubicBezTo>
                    <a:cubicBezTo>
                      <a:pt x="5" y="163"/>
                      <a:pt x="5" y="163"/>
                      <a:pt x="5" y="163"/>
                    </a:cubicBezTo>
                    <a:cubicBezTo>
                      <a:pt x="4" y="166"/>
                      <a:pt x="3" y="169"/>
                      <a:pt x="2" y="172"/>
                    </a:cubicBezTo>
                    <a:cubicBezTo>
                      <a:pt x="1" y="175"/>
                      <a:pt x="0" y="178"/>
                      <a:pt x="0" y="181"/>
                    </a:cubicBezTo>
                    <a:cubicBezTo>
                      <a:pt x="0" y="184"/>
                      <a:pt x="0" y="188"/>
                      <a:pt x="0" y="191"/>
                    </a:cubicBezTo>
                    <a:cubicBezTo>
                      <a:pt x="0" y="194"/>
                      <a:pt x="1" y="198"/>
                      <a:pt x="2" y="201"/>
                    </a:cubicBezTo>
                  </a:path>
                </a:pathLst>
              </a:custGeom>
              <a:gradFill>
                <a:gsLst>
                  <a:gs pos="0">
                    <a:schemeClr val="bg1"/>
                  </a:gs>
                  <a:gs pos="100000">
                    <a:schemeClr val="bg1">
                      <a:lumMod val="75000"/>
                    </a:schemeClr>
                  </a:gs>
                </a:gsLst>
                <a:lin ang="5400000" scaled="1"/>
              </a:gradFill>
              <a:ln>
                <a:noFill/>
              </a:ln>
              <a:effectLst>
                <a:outerShdw blurRad="50800" dist="38100" dir="8100000" algn="tr" rotWithShape="0">
                  <a:prstClr val="black">
                    <a:alpha val="40000"/>
                  </a:prstClr>
                </a:outerShdw>
              </a:effectLst>
            </p:spPr>
            <p:txBody>
              <a:bodyPr vert="horz" wrap="square" lIns="91440" tIns="45720" rIns="91440" bIns="45720" numCol="1" anchor="t" anchorCtr="0" compatLnSpc="1"/>
              <a:lstStyle/>
              <a:p>
                <a:endParaRPr lang="zh-CN" altLang="en-US"/>
              </a:p>
            </p:txBody>
          </p:sp>
        </p:grpSp>
        <p:sp>
          <p:nvSpPr>
            <p:cNvPr id="40" name="Rectangle 42"/>
            <p:cNvSpPr/>
            <p:nvPr/>
          </p:nvSpPr>
          <p:spPr>
            <a:xfrm>
              <a:off x="6707904" y="2700545"/>
              <a:ext cx="681814" cy="503374"/>
            </a:xfrm>
            <a:prstGeom prst="rect">
              <a:avLst/>
            </a:prstGeom>
            <a:noFill/>
            <a:ln w="12700" cap="flat" cmpd="sng" algn="ctr">
              <a:noFill/>
              <a:prstDash val="solid"/>
            </a:ln>
            <a:effectLst/>
          </p:spPr>
          <p:txBody>
            <a:bodyPr lIns="91440" tIns="0" rIns="91440" bIns="0" rtlCol="0" anchor="t"/>
            <a:lstStyle/>
            <a:p>
              <a:pPr algn="r"/>
              <a:r>
                <a:rPr lang="en-US" altLang="zh-CN" sz="2000" b="1" dirty="0">
                  <a:solidFill>
                    <a:srgbClr val="365B7C"/>
                  </a:solidFill>
                  <a:latin typeface="Arial" panose="020B0604020202020204" pitchFamily="34" charset="0"/>
                  <a:cs typeface="Arial" panose="020B0604020202020204" pitchFamily="34" charset="0"/>
                </a:rPr>
                <a:t>01</a:t>
              </a:r>
              <a:endParaRPr lang="zh-CN" altLang="en-US" sz="2000" b="1" dirty="0">
                <a:solidFill>
                  <a:srgbClr val="365B7C"/>
                </a:solidFill>
                <a:latin typeface="Arial" panose="020B0604020202020204" pitchFamily="34" charset="0"/>
                <a:cs typeface="Arial" panose="020B0604020202020204" pitchFamily="34" charset="0"/>
              </a:endParaRPr>
            </a:p>
          </p:txBody>
        </p:sp>
        <p:sp>
          <p:nvSpPr>
            <p:cNvPr id="41" name="Rectangle 42"/>
            <p:cNvSpPr/>
            <p:nvPr/>
          </p:nvSpPr>
          <p:spPr>
            <a:xfrm>
              <a:off x="4888873" y="3921125"/>
              <a:ext cx="681814" cy="503374"/>
            </a:xfrm>
            <a:prstGeom prst="rect">
              <a:avLst/>
            </a:prstGeom>
            <a:noFill/>
            <a:ln w="12700" cap="flat" cmpd="sng" algn="ctr">
              <a:noFill/>
              <a:prstDash val="solid"/>
            </a:ln>
            <a:effectLst/>
          </p:spPr>
          <p:txBody>
            <a:bodyPr lIns="91440" tIns="0" rIns="91440" bIns="0" rtlCol="0" anchor="t"/>
            <a:lstStyle/>
            <a:p>
              <a:pPr algn="r"/>
              <a:r>
                <a:rPr lang="en-US" altLang="zh-CN" sz="2800" b="1" dirty="0">
                  <a:solidFill>
                    <a:srgbClr val="365B7C"/>
                  </a:solidFill>
                  <a:latin typeface="Arial" panose="020B0604020202020204" pitchFamily="34" charset="0"/>
                  <a:cs typeface="Arial" panose="020B0604020202020204" pitchFamily="34" charset="0"/>
                </a:rPr>
                <a:t>04</a:t>
              </a:r>
              <a:endParaRPr lang="zh-CN" altLang="en-US" sz="2800" b="1" dirty="0">
                <a:solidFill>
                  <a:srgbClr val="365B7C"/>
                </a:solidFill>
                <a:latin typeface="Arial" panose="020B0604020202020204" pitchFamily="34" charset="0"/>
                <a:cs typeface="Arial" panose="020B0604020202020204" pitchFamily="34" charset="0"/>
              </a:endParaRPr>
            </a:p>
          </p:txBody>
        </p:sp>
        <p:sp>
          <p:nvSpPr>
            <p:cNvPr id="42" name="Rectangle 42"/>
            <p:cNvSpPr/>
            <p:nvPr/>
          </p:nvSpPr>
          <p:spPr>
            <a:xfrm>
              <a:off x="5746059" y="2258137"/>
              <a:ext cx="681814" cy="503374"/>
            </a:xfrm>
            <a:prstGeom prst="rect">
              <a:avLst/>
            </a:prstGeom>
            <a:noFill/>
            <a:ln w="12700" cap="flat" cmpd="sng" algn="ctr">
              <a:noFill/>
              <a:prstDash val="solid"/>
            </a:ln>
            <a:effectLst/>
          </p:spPr>
          <p:txBody>
            <a:bodyPr lIns="91440" tIns="0" rIns="91440" bIns="0" rtlCol="0" anchor="t"/>
            <a:lstStyle/>
            <a:p>
              <a:pPr algn="r"/>
              <a:r>
                <a:rPr lang="en-US" altLang="zh-CN" sz="2000" b="1" dirty="0">
                  <a:solidFill>
                    <a:srgbClr val="F8AD94"/>
                  </a:solidFill>
                  <a:latin typeface="Arial" panose="020B0604020202020204" pitchFamily="34" charset="0"/>
                  <a:cs typeface="Arial" panose="020B0604020202020204" pitchFamily="34" charset="0"/>
                </a:rPr>
                <a:t>02</a:t>
              </a:r>
              <a:endParaRPr lang="zh-CN" altLang="en-US" sz="2000" b="1" dirty="0">
                <a:solidFill>
                  <a:srgbClr val="F8AD94"/>
                </a:solidFill>
                <a:latin typeface="Arial" panose="020B0604020202020204" pitchFamily="34" charset="0"/>
                <a:cs typeface="Arial" panose="020B0604020202020204" pitchFamily="34" charset="0"/>
              </a:endParaRPr>
            </a:p>
          </p:txBody>
        </p:sp>
        <p:sp>
          <p:nvSpPr>
            <p:cNvPr id="43" name="Rectangle 42"/>
            <p:cNvSpPr/>
            <p:nvPr/>
          </p:nvSpPr>
          <p:spPr>
            <a:xfrm>
              <a:off x="6507521" y="4489214"/>
              <a:ext cx="681814" cy="503374"/>
            </a:xfrm>
            <a:prstGeom prst="rect">
              <a:avLst/>
            </a:prstGeom>
            <a:noFill/>
            <a:ln w="12700" cap="flat" cmpd="sng" algn="ctr">
              <a:noFill/>
              <a:prstDash val="solid"/>
            </a:ln>
            <a:effectLst/>
          </p:spPr>
          <p:txBody>
            <a:bodyPr lIns="91440" tIns="0" rIns="91440" bIns="0" rtlCol="0" anchor="t"/>
            <a:lstStyle/>
            <a:p>
              <a:pPr algn="r"/>
              <a:r>
                <a:rPr lang="en-US" altLang="zh-CN" sz="2800" b="1" dirty="0">
                  <a:solidFill>
                    <a:srgbClr val="F8AD94"/>
                  </a:solidFill>
                  <a:latin typeface="Arial" panose="020B0604020202020204" pitchFamily="34" charset="0"/>
                  <a:cs typeface="Arial" panose="020B0604020202020204" pitchFamily="34" charset="0"/>
                </a:rPr>
                <a:t>05</a:t>
              </a:r>
              <a:endParaRPr lang="zh-CN" altLang="en-US" sz="2800" b="1" dirty="0">
                <a:solidFill>
                  <a:srgbClr val="F8AD94"/>
                </a:solidFill>
                <a:latin typeface="Arial" panose="020B0604020202020204" pitchFamily="34" charset="0"/>
                <a:cs typeface="Arial" panose="020B0604020202020204" pitchFamily="34" charset="0"/>
              </a:endParaRPr>
            </a:p>
          </p:txBody>
        </p:sp>
        <p:sp>
          <p:nvSpPr>
            <p:cNvPr id="44" name="Rectangle 42"/>
            <p:cNvSpPr/>
            <p:nvPr/>
          </p:nvSpPr>
          <p:spPr>
            <a:xfrm>
              <a:off x="7173276" y="3671737"/>
              <a:ext cx="681814" cy="503374"/>
            </a:xfrm>
            <a:prstGeom prst="rect">
              <a:avLst/>
            </a:prstGeom>
            <a:noFill/>
            <a:ln w="12700" cap="flat" cmpd="sng" algn="ctr">
              <a:noFill/>
              <a:prstDash val="solid"/>
            </a:ln>
            <a:effectLst/>
          </p:spPr>
          <p:txBody>
            <a:bodyPr lIns="91440" tIns="0" rIns="91440" bIns="0" rtlCol="0" anchor="t"/>
            <a:lstStyle/>
            <a:p>
              <a:pPr algn="r"/>
              <a:r>
                <a:rPr lang="en-US" altLang="zh-CN" sz="2000" b="1" dirty="0">
                  <a:solidFill>
                    <a:srgbClr val="966481"/>
                  </a:solidFill>
                  <a:latin typeface="Arial" panose="020B0604020202020204" pitchFamily="34" charset="0"/>
                  <a:cs typeface="Arial" panose="020B0604020202020204" pitchFamily="34" charset="0"/>
                </a:rPr>
                <a:t>06</a:t>
              </a:r>
              <a:endParaRPr lang="zh-CN" altLang="en-US" sz="2000" b="1" dirty="0">
                <a:solidFill>
                  <a:srgbClr val="966481"/>
                </a:solidFill>
                <a:latin typeface="Arial" panose="020B0604020202020204" pitchFamily="34" charset="0"/>
                <a:cs typeface="Arial" panose="020B0604020202020204" pitchFamily="34" charset="0"/>
              </a:endParaRPr>
            </a:p>
          </p:txBody>
        </p:sp>
        <p:sp>
          <p:nvSpPr>
            <p:cNvPr id="45" name="Rectangle 42"/>
            <p:cNvSpPr/>
            <p:nvPr/>
          </p:nvSpPr>
          <p:spPr>
            <a:xfrm>
              <a:off x="4706930" y="2621646"/>
              <a:ext cx="681814" cy="503374"/>
            </a:xfrm>
            <a:prstGeom prst="rect">
              <a:avLst/>
            </a:prstGeom>
            <a:noFill/>
            <a:ln w="12700" cap="flat" cmpd="sng" algn="ctr">
              <a:noFill/>
              <a:prstDash val="solid"/>
            </a:ln>
            <a:effectLst/>
          </p:spPr>
          <p:txBody>
            <a:bodyPr lIns="91440" tIns="0" rIns="91440" bIns="0" rtlCol="0" anchor="t"/>
            <a:lstStyle/>
            <a:p>
              <a:pPr algn="r"/>
              <a:r>
                <a:rPr lang="en-US" altLang="zh-CN" sz="2400" b="1" dirty="0">
                  <a:solidFill>
                    <a:srgbClr val="966481"/>
                  </a:solidFill>
                  <a:latin typeface="Arial" panose="020B0604020202020204" pitchFamily="34" charset="0"/>
                  <a:cs typeface="Arial" panose="020B0604020202020204" pitchFamily="34" charset="0"/>
                </a:rPr>
                <a:t>03</a:t>
              </a:r>
              <a:endParaRPr lang="zh-CN" altLang="en-US" sz="2400" b="1" dirty="0">
                <a:solidFill>
                  <a:srgbClr val="966481"/>
                </a:solidFill>
                <a:latin typeface="Arial" panose="020B0604020202020204" pitchFamily="34" charset="0"/>
                <a:cs typeface="Arial" panose="020B0604020202020204" pitchFamily="34" charset="0"/>
              </a:endParaRPr>
            </a:p>
          </p:txBody>
        </p:sp>
      </p:grpSp>
      <p:cxnSp>
        <p:nvCxnSpPr>
          <p:cNvPr id="46" name="直接连接符 45"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CxnSpPr/>
          <p:nvPr/>
        </p:nvCxnSpPr>
        <p:spPr>
          <a:xfrm>
            <a:off x="3246637" y="1273629"/>
            <a:ext cx="5770860"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47" name="文本框 46"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txBox="1"/>
          <p:nvPr/>
        </p:nvSpPr>
        <p:spPr>
          <a:xfrm>
            <a:off x="3211300" y="599173"/>
            <a:ext cx="5707380" cy="460375"/>
          </a:xfrm>
          <a:prstGeom prst="rect">
            <a:avLst/>
          </a:prstGeom>
          <a:noFill/>
        </p:spPr>
        <p:txBody>
          <a:bodyPr wrap="none" rtlCol="0">
            <a:spAutoFit/>
          </a:bodyPr>
          <a:lstStyle/>
          <a:p>
            <a:pPr algn="l"/>
            <a:r>
              <a:rPr lang="zh-CN" altLang="en-US" sz="2400" b="1" spc="500" dirty="0">
                <a:solidFill>
                  <a:schemeClr val="bg1">
                    <a:lumMod val="50000"/>
                  </a:schemeClr>
                </a:solidFill>
                <a:latin typeface="微软雅黑" panose="020B0503020204020204" pitchFamily="34" charset="-122"/>
                <a:ea typeface="微软雅黑" panose="020B0503020204020204" pitchFamily="34" charset="-122"/>
                <a:cs typeface="Arial" panose="020B0604020202020204" pitchFamily="34" charset="0"/>
              </a:rPr>
              <a:t>（三）收集、分析竞争对手的信息</a:t>
            </a:r>
          </a:p>
        </p:txBody>
      </p:sp>
      <p:sp>
        <p:nvSpPr>
          <p:cNvPr id="48" name="椭圆 47"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flipH="1">
            <a:off x="2686180" y="813581"/>
            <a:ext cx="157493" cy="157493"/>
          </a:xfrm>
          <a:prstGeom prst="ellipse">
            <a:avLst/>
          </a:prstGeom>
          <a:solidFill>
            <a:srgbClr val="D06F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9" name="椭圆 48"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flipH="1">
            <a:off x="2686180" y="335956"/>
            <a:ext cx="321030" cy="321030"/>
          </a:xfrm>
          <a:prstGeom prst="ellipse">
            <a:avLst/>
          </a:prstGeom>
          <a:solidFill>
            <a:srgbClr val="966481"/>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0" name="椭圆 49"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flipH="1">
            <a:off x="2991678" y="806317"/>
            <a:ext cx="219803" cy="219803"/>
          </a:xfrm>
          <a:prstGeom prst="ellipse">
            <a:avLst/>
          </a:prstGeom>
          <a:solidFill>
            <a:srgbClr val="365B7C"/>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1" name="椭圆 50"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flipH="1">
            <a:off x="2031169" y="697840"/>
            <a:ext cx="164852" cy="164852"/>
          </a:xfrm>
          <a:prstGeom prst="ellipse">
            <a:avLst/>
          </a:prstGeom>
          <a:solidFill>
            <a:srgbClr val="F779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2" name="椭圆 51"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9354354" y="755438"/>
            <a:ext cx="157493" cy="157493"/>
          </a:xfrm>
          <a:prstGeom prst="ellipse">
            <a:avLst/>
          </a:prstGeom>
          <a:solidFill>
            <a:srgbClr val="D06F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3" name="椭圆 52"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9190817" y="277813"/>
            <a:ext cx="321030" cy="321030"/>
          </a:xfrm>
          <a:prstGeom prst="ellipse">
            <a:avLst/>
          </a:prstGeom>
          <a:solidFill>
            <a:srgbClr val="966481"/>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4" name="椭圆 53"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a:off x="8986546" y="748174"/>
            <a:ext cx="219803" cy="219803"/>
          </a:xfrm>
          <a:prstGeom prst="ellipse">
            <a:avLst/>
          </a:prstGeom>
          <a:solidFill>
            <a:srgbClr val="365B7C"/>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5" name="椭圆 54"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a:off x="10002006" y="639697"/>
            <a:ext cx="164852" cy="164852"/>
          </a:xfrm>
          <a:prstGeom prst="ellipse">
            <a:avLst/>
          </a:prstGeom>
          <a:solidFill>
            <a:srgbClr val="F779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3" name="组合 2"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GrpSpPr/>
          <p:nvPr/>
        </p:nvGrpSpPr>
        <p:grpSpPr>
          <a:xfrm>
            <a:off x="-35249" y="1995163"/>
            <a:ext cx="3692997" cy="589653"/>
            <a:chOff x="1921225" y="2656950"/>
            <a:chExt cx="3692997" cy="589653"/>
          </a:xfrm>
        </p:grpSpPr>
        <p:sp>
          <p:nvSpPr>
            <p:cNvPr id="57" name="Rectangle 42"/>
            <p:cNvSpPr/>
            <p:nvPr/>
          </p:nvSpPr>
          <p:spPr>
            <a:xfrm flipH="1">
              <a:off x="2478121" y="2656950"/>
              <a:ext cx="3136101" cy="589653"/>
            </a:xfrm>
            <a:prstGeom prst="rect">
              <a:avLst/>
            </a:prstGeom>
            <a:noFill/>
            <a:ln w="12700" cap="flat" cmpd="sng" algn="ctr">
              <a:noFill/>
              <a:prstDash val="solid"/>
            </a:ln>
            <a:effectLst/>
          </p:spPr>
          <p:txBody>
            <a:bodyPr lIns="91440" tIns="0" rIns="91440" bIns="0" rtlCol="0" anchor="t"/>
            <a:lstStyle/>
            <a:p>
              <a:pPr>
                <a:defRPr/>
              </a:pPr>
              <a:r>
                <a:rPr lang="en-US" altLang="zh-CN" sz="2400" b="1" dirty="0">
                  <a:solidFill>
                    <a:schemeClr val="tx1">
                      <a:lumMod val="65000"/>
                      <a:lumOff val="35000"/>
                    </a:schemeClr>
                  </a:solidFill>
                  <a:latin typeface="KaiTi" panose="02010609060101010101" pitchFamily="49" charset="-122"/>
                  <a:ea typeface="KaiTi" panose="02010609060101010101" pitchFamily="49" charset="-122"/>
                  <a:cs typeface="Arial" panose="020B0604020202020204" pitchFamily="34" charset="0"/>
                </a:rPr>
                <a:t>竞争对手采取什么样的招聘方法。</a:t>
              </a:r>
            </a:p>
          </p:txBody>
        </p:sp>
        <p:sp>
          <p:nvSpPr>
            <p:cNvPr id="58" name="Rectangle 42"/>
            <p:cNvSpPr/>
            <p:nvPr/>
          </p:nvSpPr>
          <p:spPr>
            <a:xfrm flipH="1">
              <a:off x="1921225" y="2670633"/>
              <a:ext cx="1850053" cy="229011"/>
            </a:xfrm>
            <a:prstGeom prst="rect">
              <a:avLst/>
            </a:prstGeom>
            <a:noFill/>
            <a:ln w="12700" cap="flat" cmpd="sng" algn="ctr">
              <a:noFill/>
              <a:prstDash val="solid"/>
            </a:ln>
            <a:effectLst/>
          </p:spPr>
          <p:txBody>
            <a:bodyPr lIns="91440" tIns="0" rIns="91440" bIns="0" rtlCol="0" anchor="t"/>
            <a:lstStyle/>
            <a:p>
              <a:endParaRPr lang="zh-CN" altLang="en-US" sz="1400" b="1" dirty="0">
                <a:solidFill>
                  <a:schemeClr val="tx1">
                    <a:lumMod val="65000"/>
                    <a:lumOff val="35000"/>
                  </a:schemeClr>
                </a:solidFill>
                <a:latin typeface="KaiTi" panose="02010609060101010101" pitchFamily="49" charset="-122"/>
                <a:ea typeface="KaiTi" panose="02010609060101010101" pitchFamily="49" charset="-122"/>
                <a:cs typeface="Arial" panose="020B0604020202020204" pitchFamily="34" charset="0"/>
              </a:endParaRPr>
            </a:p>
          </p:txBody>
        </p:sp>
      </p:grpSp>
      <p:grpSp>
        <p:nvGrpSpPr>
          <p:cNvPr id="59" name="组合 58"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GrpSpPr/>
          <p:nvPr/>
        </p:nvGrpSpPr>
        <p:grpSpPr>
          <a:xfrm>
            <a:off x="208280" y="3255111"/>
            <a:ext cx="3596640" cy="680085"/>
            <a:chOff x="2478121" y="2819223"/>
            <a:chExt cx="3136101" cy="680110"/>
          </a:xfrm>
        </p:grpSpPr>
        <p:sp>
          <p:nvSpPr>
            <p:cNvPr id="60" name="Rectangle 42"/>
            <p:cNvSpPr/>
            <p:nvPr/>
          </p:nvSpPr>
          <p:spPr>
            <a:xfrm flipH="1">
              <a:off x="2478121" y="2909680"/>
              <a:ext cx="3136101" cy="589653"/>
            </a:xfrm>
            <a:prstGeom prst="rect">
              <a:avLst/>
            </a:prstGeom>
            <a:noFill/>
            <a:ln w="12700" cap="flat" cmpd="sng" algn="ctr">
              <a:noFill/>
              <a:prstDash val="solid"/>
            </a:ln>
            <a:effectLst/>
          </p:spPr>
          <p:txBody>
            <a:bodyPr lIns="91440" tIns="0" rIns="91440" bIns="0" rtlCol="0" anchor="t"/>
            <a:lstStyle/>
            <a:p>
              <a:pPr algn="just" fontAlgn="auto">
                <a:defRPr/>
              </a:pPr>
              <a:r>
                <a:rPr lang="en-US" altLang="zh-CN" sz="2400" b="1" dirty="0">
                  <a:solidFill>
                    <a:schemeClr val="tx1">
                      <a:lumMod val="65000"/>
                      <a:lumOff val="35000"/>
                    </a:schemeClr>
                  </a:solidFill>
                  <a:latin typeface="KaiTi" panose="02010609060101010101" pitchFamily="49" charset="-122"/>
                  <a:ea typeface="KaiTi" panose="02010609060101010101" pitchFamily="49" charset="-122"/>
                  <a:cs typeface="Arial" panose="020B0604020202020204" pitchFamily="34" charset="0"/>
                  <a:sym typeface="+mn-ea"/>
                </a:rPr>
                <a:t>竞争对手的招聘网站是什么样的,其中最有吸引力的地方是什么。</a:t>
              </a:r>
              <a:endParaRPr lang="en-US" altLang="zh-CN" sz="2400" b="1" dirty="0">
                <a:solidFill>
                  <a:schemeClr val="tx1">
                    <a:lumMod val="65000"/>
                    <a:lumOff val="35000"/>
                  </a:schemeClr>
                </a:solidFill>
                <a:latin typeface="KaiTi" panose="02010609060101010101" pitchFamily="49" charset="-122"/>
                <a:ea typeface="KaiTi" panose="02010609060101010101" pitchFamily="49" charset="-122"/>
                <a:cs typeface="Arial" panose="020B0604020202020204" pitchFamily="34" charset="0"/>
              </a:endParaRPr>
            </a:p>
            <a:p>
              <a:pPr algn="just">
                <a:defRPr/>
              </a:pPr>
              <a:endParaRPr lang="en-US" altLang="zh-CN" sz="1050" b="1" kern="0" dirty="0">
                <a:solidFill>
                  <a:schemeClr val="tx1">
                    <a:lumMod val="65000"/>
                    <a:lumOff val="35000"/>
                  </a:schemeClr>
                </a:solidFill>
                <a:latin typeface="KaiTi" panose="02010609060101010101" pitchFamily="49" charset="-122"/>
                <a:ea typeface="KaiTi" panose="02010609060101010101" pitchFamily="49" charset="-122"/>
                <a:cs typeface="Arial" panose="020B0604020202020204" pitchFamily="34" charset="0"/>
              </a:endParaRPr>
            </a:p>
          </p:txBody>
        </p:sp>
        <p:sp>
          <p:nvSpPr>
            <p:cNvPr id="61" name="Rectangle 42"/>
            <p:cNvSpPr/>
            <p:nvPr/>
          </p:nvSpPr>
          <p:spPr>
            <a:xfrm flipH="1">
              <a:off x="3075655" y="2819223"/>
              <a:ext cx="1850053" cy="229011"/>
            </a:xfrm>
            <a:prstGeom prst="rect">
              <a:avLst/>
            </a:prstGeom>
            <a:noFill/>
            <a:ln w="12700" cap="flat" cmpd="sng" algn="ctr">
              <a:noFill/>
              <a:prstDash val="solid"/>
            </a:ln>
            <a:effectLst/>
          </p:spPr>
          <p:txBody>
            <a:bodyPr lIns="91440" tIns="0" rIns="91440" bIns="0" rtlCol="0" anchor="t"/>
            <a:lstStyle/>
            <a:p>
              <a:endParaRPr lang="en-US" altLang="zh-CN" sz="1400" b="1" dirty="0">
                <a:solidFill>
                  <a:schemeClr val="tx1">
                    <a:lumMod val="65000"/>
                    <a:lumOff val="35000"/>
                  </a:schemeClr>
                </a:solidFill>
                <a:latin typeface="KaiTi" panose="02010609060101010101" pitchFamily="49" charset="-122"/>
                <a:ea typeface="KaiTi" panose="02010609060101010101" pitchFamily="49" charset="-122"/>
                <a:cs typeface="Arial" panose="020B0604020202020204" pitchFamily="34" charset="0"/>
              </a:endParaRPr>
            </a:p>
          </p:txBody>
        </p:sp>
      </p:grpSp>
      <p:grpSp>
        <p:nvGrpSpPr>
          <p:cNvPr id="62" name="组合 61"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GrpSpPr/>
          <p:nvPr/>
        </p:nvGrpSpPr>
        <p:grpSpPr>
          <a:xfrm>
            <a:off x="238909" y="5266662"/>
            <a:ext cx="3148329" cy="827430"/>
            <a:chOff x="2478121" y="2671903"/>
            <a:chExt cx="3148329" cy="827430"/>
          </a:xfrm>
        </p:grpSpPr>
        <p:sp>
          <p:nvSpPr>
            <p:cNvPr id="63" name="Rectangle 42"/>
            <p:cNvSpPr/>
            <p:nvPr/>
          </p:nvSpPr>
          <p:spPr>
            <a:xfrm flipH="1">
              <a:off x="2478121" y="2909680"/>
              <a:ext cx="3136101" cy="589653"/>
            </a:xfrm>
            <a:prstGeom prst="rect">
              <a:avLst/>
            </a:prstGeom>
            <a:noFill/>
            <a:ln w="12700" cap="flat" cmpd="sng" algn="ctr">
              <a:noFill/>
              <a:prstDash val="solid"/>
            </a:ln>
            <a:effectLst/>
          </p:spPr>
          <p:txBody>
            <a:bodyPr lIns="91440" tIns="0" rIns="91440" bIns="0" rtlCol="0" anchor="t"/>
            <a:lstStyle/>
            <a:p>
              <a:pPr>
                <a:defRPr/>
              </a:pPr>
              <a:endParaRPr lang="en-US" sz="1050" kern="0" dirty="0">
                <a:solidFill>
                  <a:schemeClr val="tx1">
                    <a:lumMod val="65000"/>
                    <a:lumOff val="35000"/>
                  </a:schemeClr>
                </a:solidFill>
                <a:latin typeface="KaiTi" panose="02010609060101010101" pitchFamily="49" charset="-122"/>
                <a:ea typeface="KaiTi" panose="02010609060101010101" pitchFamily="49" charset="-122"/>
                <a:cs typeface="Arial" panose="020B0604020202020204" pitchFamily="34" charset="0"/>
              </a:endParaRPr>
            </a:p>
          </p:txBody>
        </p:sp>
        <p:sp>
          <p:nvSpPr>
            <p:cNvPr id="64" name="Rectangle 42"/>
            <p:cNvSpPr/>
            <p:nvPr/>
          </p:nvSpPr>
          <p:spPr>
            <a:xfrm flipH="1">
              <a:off x="2760695" y="2671903"/>
              <a:ext cx="2865755" cy="741680"/>
            </a:xfrm>
            <a:prstGeom prst="rect">
              <a:avLst/>
            </a:prstGeom>
            <a:noFill/>
            <a:ln w="12700" cap="flat" cmpd="sng" algn="ctr">
              <a:noFill/>
              <a:prstDash val="solid"/>
            </a:ln>
            <a:effectLst/>
          </p:spPr>
          <p:txBody>
            <a:bodyPr lIns="91440" tIns="0" rIns="91440" bIns="0" rtlCol="0" anchor="t"/>
            <a:lstStyle/>
            <a:p>
              <a:r>
                <a:rPr lang="en-US" altLang="zh-CN" sz="2400" b="1" dirty="0">
                  <a:solidFill>
                    <a:schemeClr val="tx1">
                      <a:lumMod val="65000"/>
                      <a:lumOff val="35000"/>
                    </a:schemeClr>
                  </a:solidFill>
                  <a:latin typeface="KaiTi" panose="02010609060101010101" pitchFamily="49" charset="-122"/>
                  <a:ea typeface="KaiTi" panose="02010609060101010101" pitchFamily="49" charset="-122"/>
                  <a:cs typeface="Arial" panose="020B0604020202020204" pitchFamily="34" charset="0"/>
                </a:rPr>
                <a:t>竞争对手的薪资水平怎样。</a:t>
              </a:r>
            </a:p>
          </p:txBody>
        </p:sp>
      </p:grpSp>
      <p:grpSp>
        <p:nvGrpSpPr>
          <p:cNvPr id="65" name="组合 64"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GrpSpPr/>
          <p:nvPr/>
        </p:nvGrpSpPr>
        <p:grpSpPr>
          <a:xfrm>
            <a:off x="8170201" y="1955316"/>
            <a:ext cx="3763645" cy="667385"/>
            <a:chOff x="1979010" y="2605863"/>
            <a:chExt cx="3763645" cy="667385"/>
          </a:xfrm>
        </p:grpSpPr>
        <p:sp>
          <p:nvSpPr>
            <p:cNvPr id="66" name="Rectangle 42"/>
            <p:cNvSpPr/>
            <p:nvPr/>
          </p:nvSpPr>
          <p:spPr>
            <a:xfrm flipH="1">
              <a:off x="1979010" y="2683333"/>
              <a:ext cx="3763645" cy="589915"/>
            </a:xfrm>
            <a:prstGeom prst="rect">
              <a:avLst/>
            </a:prstGeom>
            <a:noFill/>
            <a:ln w="12700" cap="flat" cmpd="sng" algn="ctr">
              <a:noFill/>
              <a:prstDash val="solid"/>
            </a:ln>
            <a:effectLst/>
          </p:spPr>
          <p:txBody>
            <a:bodyPr lIns="91440" tIns="0" rIns="91440" bIns="0" rtlCol="0" anchor="t"/>
            <a:lstStyle/>
            <a:p>
              <a:pPr>
                <a:defRPr/>
              </a:pPr>
              <a:r>
                <a:rPr lang="en-US" sz="1200" kern="0" dirty="0">
                  <a:solidFill>
                    <a:schemeClr val="tx1">
                      <a:lumMod val="65000"/>
                      <a:lumOff val="35000"/>
                    </a:schemeClr>
                  </a:solidFill>
                  <a:latin typeface="KaiTi" panose="02010609060101010101" pitchFamily="49" charset="-122"/>
                  <a:ea typeface="KaiTi" panose="02010609060101010101" pitchFamily="49" charset="-122"/>
                  <a:cs typeface="Arial" panose="020B0604020202020204" pitchFamily="34" charset="0"/>
                </a:rPr>
                <a:t> </a:t>
              </a:r>
              <a:r>
                <a:rPr lang="en-US" altLang="zh-CN" sz="2400" b="1" dirty="0">
                  <a:solidFill>
                    <a:schemeClr val="tx1">
                      <a:lumMod val="65000"/>
                      <a:lumOff val="35000"/>
                    </a:schemeClr>
                  </a:solidFill>
                  <a:latin typeface="KaiTi" panose="02010609060101010101" pitchFamily="49" charset="-122"/>
                  <a:ea typeface="KaiTi" panose="02010609060101010101" pitchFamily="49" charset="-122"/>
                  <a:cs typeface="Arial" panose="020B0604020202020204" pitchFamily="34" charset="0"/>
                  <a:sym typeface="+mn-ea"/>
                </a:rPr>
                <a:t>竞争对手正在招聘哪些人员,招聘的条件是怎样的。</a:t>
              </a:r>
              <a:endParaRPr lang="en-US" altLang="zh-CN" sz="2000" b="1" dirty="0">
                <a:solidFill>
                  <a:schemeClr val="tx1">
                    <a:lumMod val="65000"/>
                    <a:lumOff val="35000"/>
                  </a:schemeClr>
                </a:solidFill>
                <a:latin typeface="KaiTi" panose="02010609060101010101" pitchFamily="49" charset="-122"/>
                <a:ea typeface="KaiTi" panose="02010609060101010101" pitchFamily="49" charset="-122"/>
                <a:cs typeface="Arial" panose="020B0604020202020204" pitchFamily="34" charset="0"/>
              </a:endParaRPr>
            </a:p>
            <a:p>
              <a:pPr>
                <a:defRPr/>
              </a:pPr>
              <a:endParaRPr lang="en-US" altLang="zh-CN" sz="2000" b="1" kern="0" dirty="0">
                <a:solidFill>
                  <a:schemeClr val="tx1">
                    <a:lumMod val="65000"/>
                    <a:lumOff val="35000"/>
                  </a:schemeClr>
                </a:solidFill>
                <a:latin typeface="KaiTi" panose="02010609060101010101" pitchFamily="49" charset="-122"/>
                <a:ea typeface="KaiTi" panose="02010609060101010101" pitchFamily="49" charset="-122"/>
                <a:cs typeface="Arial" panose="020B0604020202020204" pitchFamily="34" charset="0"/>
              </a:endParaRPr>
            </a:p>
          </p:txBody>
        </p:sp>
        <p:sp>
          <p:nvSpPr>
            <p:cNvPr id="67" name="Rectangle 42"/>
            <p:cNvSpPr/>
            <p:nvPr/>
          </p:nvSpPr>
          <p:spPr>
            <a:xfrm flipH="1">
              <a:off x="2478120" y="2605863"/>
              <a:ext cx="3162935" cy="591820"/>
            </a:xfrm>
            <a:prstGeom prst="rect">
              <a:avLst/>
            </a:prstGeom>
            <a:noFill/>
            <a:ln w="12700" cap="flat" cmpd="sng" algn="ctr">
              <a:noFill/>
              <a:prstDash val="solid"/>
            </a:ln>
            <a:effectLst/>
          </p:spPr>
          <p:txBody>
            <a:bodyPr lIns="91440" tIns="0" rIns="91440" bIns="0" rtlCol="0" anchor="t"/>
            <a:lstStyle/>
            <a:p>
              <a:endParaRPr lang="en-US" altLang="zh-CN" b="1" dirty="0">
                <a:solidFill>
                  <a:schemeClr val="tx1">
                    <a:lumMod val="65000"/>
                    <a:lumOff val="35000"/>
                  </a:schemeClr>
                </a:solidFill>
                <a:latin typeface="KaiTi" panose="02010609060101010101" pitchFamily="49" charset="-122"/>
                <a:ea typeface="KaiTi" panose="02010609060101010101" pitchFamily="49" charset="-122"/>
                <a:cs typeface="Arial" panose="020B0604020202020204" pitchFamily="34" charset="0"/>
              </a:endParaRPr>
            </a:p>
          </p:txBody>
        </p:sp>
      </p:grpSp>
      <p:grpSp>
        <p:nvGrpSpPr>
          <p:cNvPr id="68" name="组合 67"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GrpSpPr/>
          <p:nvPr/>
        </p:nvGrpSpPr>
        <p:grpSpPr>
          <a:xfrm>
            <a:off x="8903970" y="3566160"/>
            <a:ext cx="3240405" cy="950595"/>
            <a:chOff x="2399146" y="2548715"/>
            <a:chExt cx="3531870" cy="950618"/>
          </a:xfrm>
        </p:grpSpPr>
        <p:sp>
          <p:nvSpPr>
            <p:cNvPr id="69" name="Rectangle 42"/>
            <p:cNvSpPr/>
            <p:nvPr/>
          </p:nvSpPr>
          <p:spPr>
            <a:xfrm flipH="1">
              <a:off x="2478121" y="2909680"/>
              <a:ext cx="3136101" cy="589653"/>
            </a:xfrm>
            <a:prstGeom prst="rect">
              <a:avLst/>
            </a:prstGeom>
            <a:noFill/>
            <a:ln w="12700" cap="flat" cmpd="sng" algn="ctr">
              <a:noFill/>
              <a:prstDash val="solid"/>
            </a:ln>
            <a:effectLst/>
          </p:spPr>
          <p:txBody>
            <a:bodyPr lIns="91440" tIns="0" rIns="91440" bIns="0" rtlCol="0" anchor="t"/>
            <a:lstStyle/>
            <a:p>
              <a:pPr>
                <a:defRPr/>
              </a:pPr>
              <a:endParaRPr lang="en-US" sz="1050" kern="0" dirty="0">
                <a:solidFill>
                  <a:schemeClr val="tx1">
                    <a:lumMod val="65000"/>
                    <a:lumOff val="35000"/>
                  </a:schemeClr>
                </a:solidFill>
                <a:latin typeface="KaiTi" panose="02010609060101010101" pitchFamily="49" charset="-122"/>
                <a:ea typeface="KaiTi" panose="02010609060101010101" pitchFamily="49" charset="-122"/>
                <a:cs typeface="Arial" panose="020B0604020202020204" pitchFamily="34" charset="0"/>
              </a:endParaRPr>
            </a:p>
          </p:txBody>
        </p:sp>
        <p:sp>
          <p:nvSpPr>
            <p:cNvPr id="70" name="Rectangle 42"/>
            <p:cNvSpPr/>
            <p:nvPr/>
          </p:nvSpPr>
          <p:spPr>
            <a:xfrm flipH="1">
              <a:off x="2399146" y="2548715"/>
              <a:ext cx="3531870" cy="685165"/>
            </a:xfrm>
            <a:prstGeom prst="rect">
              <a:avLst/>
            </a:prstGeom>
            <a:noFill/>
            <a:ln w="12700" cap="flat" cmpd="sng" algn="ctr">
              <a:noFill/>
              <a:prstDash val="solid"/>
            </a:ln>
            <a:effectLst/>
          </p:spPr>
          <p:txBody>
            <a:bodyPr lIns="91440" tIns="0" rIns="91440" bIns="0" rtlCol="0" anchor="t"/>
            <a:lstStyle/>
            <a:p>
              <a:r>
                <a:rPr lang="en-US" altLang="zh-CN" sz="2400" b="1" dirty="0">
                  <a:solidFill>
                    <a:schemeClr val="tx1">
                      <a:lumMod val="65000"/>
                      <a:lumOff val="35000"/>
                    </a:schemeClr>
                  </a:solidFill>
                  <a:latin typeface="KaiTi" panose="02010609060101010101" pitchFamily="49" charset="-122"/>
                  <a:ea typeface="KaiTi" panose="02010609060101010101" pitchFamily="49" charset="-122"/>
                  <a:cs typeface="Arial" panose="020B0604020202020204" pitchFamily="34" charset="0"/>
                </a:rPr>
                <a:t>竞争对手的伯乐(负责招聘的人或者委托的招聘顾问)是谁。</a:t>
              </a:r>
            </a:p>
          </p:txBody>
        </p:sp>
      </p:grpSp>
      <p:grpSp>
        <p:nvGrpSpPr>
          <p:cNvPr id="71" name="组合 70"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GrpSpPr/>
          <p:nvPr/>
        </p:nvGrpSpPr>
        <p:grpSpPr>
          <a:xfrm>
            <a:off x="8579613" y="5302768"/>
            <a:ext cx="3341842" cy="992530"/>
            <a:chOff x="2272380" y="2506803"/>
            <a:chExt cx="3341842" cy="992530"/>
          </a:xfrm>
        </p:grpSpPr>
        <p:sp>
          <p:nvSpPr>
            <p:cNvPr id="72" name="Rectangle 42"/>
            <p:cNvSpPr/>
            <p:nvPr/>
          </p:nvSpPr>
          <p:spPr>
            <a:xfrm flipH="1">
              <a:off x="2478121" y="2909680"/>
              <a:ext cx="3136101" cy="589653"/>
            </a:xfrm>
            <a:prstGeom prst="rect">
              <a:avLst/>
            </a:prstGeom>
            <a:noFill/>
            <a:ln w="12700" cap="flat" cmpd="sng" algn="ctr">
              <a:noFill/>
              <a:prstDash val="solid"/>
            </a:ln>
            <a:effectLst/>
          </p:spPr>
          <p:txBody>
            <a:bodyPr lIns="91440" tIns="0" rIns="91440" bIns="0" rtlCol="0" anchor="t"/>
            <a:lstStyle/>
            <a:p>
              <a:pPr>
                <a:defRPr/>
              </a:pPr>
              <a:r>
                <a:rPr lang="en-US" sz="1050" kern="0" dirty="0">
                  <a:solidFill>
                    <a:schemeClr val="tx1">
                      <a:lumMod val="65000"/>
                      <a:lumOff val="35000"/>
                    </a:schemeClr>
                  </a:solidFill>
                  <a:latin typeface="KaiTi" panose="02010609060101010101" pitchFamily="49" charset="-122"/>
                  <a:ea typeface="KaiTi" panose="02010609060101010101" pitchFamily="49" charset="-122"/>
                  <a:cs typeface="Arial" panose="020B0604020202020204" pitchFamily="34" charset="0"/>
                </a:rPr>
                <a:t> </a:t>
              </a:r>
            </a:p>
          </p:txBody>
        </p:sp>
        <p:sp>
          <p:nvSpPr>
            <p:cNvPr id="73" name="Rectangle 42"/>
            <p:cNvSpPr/>
            <p:nvPr/>
          </p:nvSpPr>
          <p:spPr>
            <a:xfrm flipH="1">
              <a:off x="2272380" y="2506803"/>
              <a:ext cx="3239770" cy="796925"/>
            </a:xfrm>
            <a:prstGeom prst="rect">
              <a:avLst/>
            </a:prstGeom>
            <a:noFill/>
            <a:ln w="12700" cap="flat" cmpd="sng" algn="ctr">
              <a:noFill/>
              <a:prstDash val="solid"/>
            </a:ln>
            <a:effectLst/>
          </p:spPr>
          <p:txBody>
            <a:bodyPr lIns="91440" tIns="0" rIns="91440" bIns="0" rtlCol="0" anchor="t"/>
            <a:lstStyle/>
            <a:p>
              <a:r>
                <a:rPr lang="en-US" altLang="zh-CN" sz="2400" b="1" dirty="0">
                  <a:solidFill>
                    <a:schemeClr val="tx1">
                      <a:lumMod val="65000"/>
                      <a:lumOff val="35000"/>
                    </a:schemeClr>
                  </a:solidFill>
                  <a:latin typeface="KaiTi" panose="02010609060101010101" pitchFamily="49" charset="-122"/>
                  <a:ea typeface="KaiTi" panose="02010609060101010101" pitchFamily="49" charset="-122"/>
                  <a:cs typeface="Arial" panose="020B0604020202020204" pitchFamily="34" charset="0"/>
                </a:rPr>
                <a:t>竞争对手有什么样的用人政策。</a:t>
              </a:r>
            </a:p>
          </p:txBody>
        </p:sp>
      </p:grpSp>
      <p:sp>
        <p:nvSpPr>
          <p:cNvPr id="5" name="e7d195523061f1c0"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hidden="1"/>
          <p:cNvSpPr txBox="1"/>
          <p:nvPr/>
        </p:nvSpPr>
        <p:spPr>
          <a:xfrm>
            <a:off x="-355600" y="1803400"/>
            <a:ext cx="293927" cy="1016000"/>
          </a:xfrm>
          <a:prstGeom prst="rect">
            <a:avLst/>
          </a:prstGeom>
          <a:noFill/>
        </p:spPr>
        <p:txBody>
          <a:bodyPr vert="wordArtVert" rtlCol="0">
            <a:spAutoFit/>
          </a:bodyPr>
          <a:lstStyle/>
          <a:p>
            <a:r>
              <a:rPr lang="en-US" altLang="zh-CN" sz="100"/>
              <a:t>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a:t>
            </a:r>
            <a:endParaRPr lang="zh-CN" altLang="en-US" sz="100"/>
          </a:p>
        </p:txBody>
      </p:sp>
    </p:spTree>
    <p:extLst>
      <p:ext uri="{BB962C8B-B14F-4D97-AF65-F5344CB8AC3E}">
        <p14:creationId xmlns:p14="http://schemas.microsoft.com/office/powerpoint/2010/main" val="1458161174"/>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0">
        <p15:prstTrans prst="pageCurlDouble"/>
      </p:transition>
    </mc:Choice>
    <mc:Fallback xmlns="">
      <p:transition spd="slow"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par>
                                <p:cTn id="12" presetID="10" presetClass="entr" presetSubtype="0" fill="hold" nodeType="withEffect">
                                  <p:stCondLst>
                                    <p:cond delay="0"/>
                                  </p:stCondLst>
                                  <p:childTnLst>
                                    <p:set>
                                      <p:cBhvr>
                                        <p:cTn id="13" dur="1" fill="hold">
                                          <p:stCondLst>
                                            <p:cond delay="0"/>
                                          </p:stCondLst>
                                        </p:cTn>
                                        <p:tgtEl>
                                          <p:spTgt spid="59"/>
                                        </p:tgtEl>
                                        <p:attrNameLst>
                                          <p:attrName>style.visibility</p:attrName>
                                        </p:attrNameLst>
                                      </p:cBhvr>
                                      <p:to>
                                        <p:strVal val="visible"/>
                                      </p:to>
                                    </p:set>
                                    <p:animEffect transition="in" filter="fade">
                                      <p:cBhvr>
                                        <p:cTn id="14" dur="500"/>
                                        <p:tgtEl>
                                          <p:spTgt spid="59"/>
                                        </p:tgtEl>
                                      </p:cBhvr>
                                    </p:animEffect>
                                  </p:childTnLst>
                                </p:cTn>
                              </p:par>
                              <p:par>
                                <p:cTn id="15" presetID="10" presetClass="entr" presetSubtype="0" fill="hold" nodeType="withEffect">
                                  <p:stCondLst>
                                    <p:cond delay="0"/>
                                  </p:stCondLst>
                                  <p:childTnLst>
                                    <p:set>
                                      <p:cBhvr>
                                        <p:cTn id="16" dur="1" fill="hold">
                                          <p:stCondLst>
                                            <p:cond delay="0"/>
                                          </p:stCondLst>
                                        </p:cTn>
                                        <p:tgtEl>
                                          <p:spTgt spid="62"/>
                                        </p:tgtEl>
                                        <p:attrNameLst>
                                          <p:attrName>style.visibility</p:attrName>
                                        </p:attrNameLst>
                                      </p:cBhvr>
                                      <p:to>
                                        <p:strVal val="visible"/>
                                      </p:to>
                                    </p:set>
                                    <p:animEffect transition="in" filter="fade">
                                      <p:cBhvr>
                                        <p:cTn id="17" dur="500"/>
                                        <p:tgtEl>
                                          <p:spTgt spid="62"/>
                                        </p:tgtEl>
                                      </p:cBhvr>
                                    </p:animEffect>
                                  </p:childTnLst>
                                </p:cTn>
                              </p:par>
                              <p:par>
                                <p:cTn id="18" presetID="10" presetClass="entr" presetSubtype="0" fill="hold" nodeType="withEffect">
                                  <p:stCondLst>
                                    <p:cond delay="0"/>
                                  </p:stCondLst>
                                  <p:childTnLst>
                                    <p:set>
                                      <p:cBhvr>
                                        <p:cTn id="19" dur="1" fill="hold">
                                          <p:stCondLst>
                                            <p:cond delay="0"/>
                                          </p:stCondLst>
                                        </p:cTn>
                                        <p:tgtEl>
                                          <p:spTgt spid="65"/>
                                        </p:tgtEl>
                                        <p:attrNameLst>
                                          <p:attrName>style.visibility</p:attrName>
                                        </p:attrNameLst>
                                      </p:cBhvr>
                                      <p:to>
                                        <p:strVal val="visible"/>
                                      </p:to>
                                    </p:set>
                                    <p:animEffect transition="in" filter="fade">
                                      <p:cBhvr>
                                        <p:cTn id="20" dur="500"/>
                                        <p:tgtEl>
                                          <p:spTgt spid="65"/>
                                        </p:tgtEl>
                                      </p:cBhvr>
                                    </p:animEffect>
                                  </p:childTnLst>
                                </p:cTn>
                              </p:par>
                              <p:par>
                                <p:cTn id="21" presetID="10" presetClass="entr" presetSubtype="0" fill="hold" nodeType="withEffect">
                                  <p:stCondLst>
                                    <p:cond delay="0"/>
                                  </p:stCondLst>
                                  <p:childTnLst>
                                    <p:set>
                                      <p:cBhvr>
                                        <p:cTn id="22" dur="1" fill="hold">
                                          <p:stCondLst>
                                            <p:cond delay="0"/>
                                          </p:stCondLst>
                                        </p:cTn>
                                        <p:tgtEl>
                                          <p:spTgt spid="68"/>
                                        </p:tgtEl>
                                        <p:attrNameLst>
                                          <p:attrName>style.visibility</p:attrName>
                                        </p:attrNameLst>
                                      </p:cBhvr>
                                      <p:to>
                                        <p:strVal val="visible"/>
                                      </p:to>
                                    </p:set>
                                    <p:animEffect transition="in" filter="fade">
                                      <p:cBhvr>
                                        <p:cTn id="23" dur="500"/>
                                        <p:tgtEl>
                                          <p:spTgt spid="68"/>
                                        </p:tgtEl>
                                      </p:cBhvr>
                                    </p:animEffect>
                                  </p:childTnLst>
                                </p:cTn>
                              </p:par>
                              <p:par>
                                <p:cTn id="24" presetID="10" presetClass="entr" presetSubtype="0" fill="hold" nodeType="withEffect">
                                  <p:stCondLst>
                                    <p:cond delay="0"/>
                                  </p:stCondLst>
                                  <p:childTnLst>
                                    <p:set>
                                      <p:cBhvr>
                                        <p:cTn id="25" dur="1" fill="hold">
                                          <p:stCondLst>
                                            <p:cond delay="0"/>
                                          </p:stCondLst>
                                        </p:cTn>
                                        <p:tgtEl>
                                          <p:spTgt spid="71"/>
                                        </p:tgtEl>
                                        <p:attrNameLst>
                                          <p:attrName>style.visibility</p:attrName>
                                        </p:attrNameLst>
                                      </p:cBhvr>
                                      <p:to>
                                        <p:strVal val="visible"/>
                                      </p:to>
                                    </p:set>
                                    <p:animEffect transition="in" filter="fade">
                                      <p:cBhvr>
                                        <p:cTn id="26" dur="500"/>
                                        <p:tgtEl>
                                          <p:spTgt spid="7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矩形 24"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549157" y="-975631"/>
            <a:ext cx="583096" cy="838080"/>
          </a:xfrm>
          <a:prstGeom prst="rect">
            <a:avLst/>
          </a:prstGeom>
          <a:solidFill>
            <a:srgbClr val="365B7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 name="矩形 25"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1132253" y="-975631"/>
            <a:ext cx="583096" cy="838080"/>
          </a:xfrm>
          <a:prstGeom prst="rect">
            <a:avLst/>
          </a:prstGeom>
          <a:solidFill>
            <a:srgbClr val="96648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 name="矩形 26"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1715349" y="-975631"/>
            <a:ext cx="583096" cy="838080"/>
          </a:xfrm>
          <a:prstGeom prst="rect">
            <a:avLst/>
          </a:prstGeom>
          <a:solidFill>
            <a:srgbClr val="D06F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 name="矩形 27"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2298446" y="-975631"/>
            <a:ext cx="583096" cy="838080"/>
          </a:xfrm>
          <a:prstGeom prst="rect">
            <a:avLst/>
          </a:prstGeom>
          <a:solidFill>
            <a:srgbClr val="F779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 name="矩形 28"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2881542" y="-975631"/>
            <a:ext cx="583096" cy="838080"/>
          </a:xfrm>
          <a:prstGeom prst="rect">
            <a:avLst/>
          </a:prstGeom>
          <a:solidFill>
            <a:srgbClr val="F8AD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55" name="组合 54"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GrpSpPr/>
          <p:nvPr/>
        </p:nvGrpSpPr>
        <p:grpSpPr>
          <a:xfrm>
            <a:off x="932815" y="1273810"/>
            <a:ext cx="2750819" cy="4167505"/>
            <a:chOff x="752634" y="1779108"/>
            <a:chExt cx="2428719" cy="4167505"/>
          </a:xfrm>
        </p:grpSpPr>
        <p:sp>
          <p:nvSpPr>
            <p:cNvPr id="56" name="圆角矩形 38"/>
            <p:cNvSpPr/>
            <p:nvPr/>
          </p:nvSpPr>
          <p:spPr>
            <a:xfrm rot="572624">
              <a:off x="1297576" y="1779108"/>
              <a:ext cx="1274792" cy="1256404"/>
            </a:xfrm>
            <a:custGeom>
              <a:avLst/>
              <a:gdLst/>
              <a:ahLst/>
              <a:cxnLst/>
              <a:rect l="l" t="t" r="r" b="b"/>
              <a:pathLst>
                <a:path w="1554798" h="1532371">
                  <a:moveTo>
                    <a:pt x="260464" y="73817"/>
                  </a:moveTo>
                  <a:cubicBezTo>
                    <a:pt x="306072" y="28209"/>
                    <a:pt x="369078" y="0"/>
                    <a:pt x="438674" y="0"/>
                  </a:cubicBezTo>
                  <a:lnTo>
                    <a:pt x="1302770" y="0"/>
                  </a:lnTo>
                  <a:cubicBezTo>
                    <a:pt x="1441961" y="0"/>
                    <a:pt x="1554798" y="112837"/>
                    <a:pt x="1554798" y="252028"/>
                  </a:cubicBezTo>
                  <a:lnTo>
                    <a:pt x="1554798" y="252029"/>
                  </a:lnTo>
                  <a:lnTo>
                    <a:pt x="1554798" y="1116125"/>
                  </a:lnTo>
                  <a:cubicBezTo>
                    <a:pt x="1554798" y="1255316"/>
                    <a:pt x="1441961" y="1368153"/>
                    <a:pt x="1302770" y="1368153"/>
                  </a:cubicBezTo>
                  <a:cubicBezTo>
                    <a:pt x="1163579" y="1368153"/>
                    <a:pt x="1050742" y="1255316"/>
                    <a:pt x="1050742" y="1116125"/>
                  </a:cubicBezTo>
                  <a:lnTo>
                    <a:pt x="1050742" y="860250"/>
                  </a:lnTo>
                  <a:cubicBezTo>
                    <a:pt x="1050311" y="861013"/>
                    <a:pt x="1049708" y="861600"/>
                    <a:pt x="1049101" y="862186"/>
                  </a:cubicBezTo>
                  <a:lnTo>
                    <a:pt x="426920" y="1461813"/>
                  </a:lnTo>
                  <a:cubicBezTo>
                    <a:pt x="326697" y="1558402"/>
                    <a:pt x="167149" y="1555457"/>
                    <a:pt x="70559" y="1455234"/>
                  </a:cubicBezTo>
                  <a:cubicBezTo>
                    <a:pt x="-26031" y="1355012"/>
                    <a:pt x="-23086" y="1195463"/>
                    <a:pt x="77137" y="1098874"/>
                  </a:cubicBezTo>
                  <a:lnTo>
                    <a:pt x="694328" y="504056"/>
                  </a:lnTo>
                  <a:lnTo>
                    <a:pt x="438674" y="504056"/>
                  </a:lnTo>
                  <a:cubicBezTo>
                    <a:pt x="299483" y="504056"/>
                    <a:pt x="186646" y="391219"/>
                    <a:pt x="186646" y="252028"/>
                  </a:cubicBezTo>
                  <a:cubicBezTo>
                    <a:pt x="186646" y="182432"/>
                    <a:pt x="214855" y="119426"/>
                    <a:pt x="260464" y="73817"/>
                  </a:cubicBezTo>
                  <a:close/>
                </a:path>
              </a:pathLst>
            </a:custGeom>
            <a:solidFill>
              <a:srgbClr val="D06F83"/>
            </a:solidFill>
            <a:ln w="19050">
              <a:gradFill>
                <a:gsLst>
                  <a:gs pos="89000">
                    <a:schemeClr val="bg1">
                      <a:lumMod val="85000"/>
                    </a:schemeClr>
                  </a:gs>
                  <a:gs pos="0">
                    <a:schemeClr val="bg1"/>
                  </a:gs>
                </a:gsLst>
                <a:lin ang="7200000" scaled="0"/>
              </a:gradFill>
            </a:ln>
            <a:effectLst>
              <a:outerShdw blurRad="254000" dist="127000" dir="8160000" algn="tr" rotWithShape="0">
                <a:prstClr val="black">
                  <a:alpha val="34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7" name="圆角矩形 56"/>
            <p:cNvSpPr/>
            <p:nvPr/>
          </p:nvSpPr>
          <p:spPr>
            <a:xfrm>
              <a:off x="752634" y="3115798"/>
              <a:ext cx="2304256" cy="2830540"/>
            </a:xfrm>
            <a:prstGeom prst="roundRect">
              <a:avLst>
                <a:gd name="adj" fmla="val 6909"/>
              </a:avLst>
            </a:prstGeom>
            <a:solidFill>
              <a:srgbClr val="EFEFEF"/>
            </a:solidFill>
            <a:ln w="19050">
              <a:gradFill>
                <a:gsLst>
                  <a:gs pos="89000">
                    <a:schemeClr val="bg1">
                      <a:lumMod val="85000"/>
                    </a:schemeClr>
                  </a:gs>
                  <a:gs pos="0">
                    <a:schemeClr val="bg1"/>
                  </a:gs>
                </a:gsLst>
                <a:lin ang="7200000" scaled="0"/>
              </a:gradFill>
            </a:ln>
            <a:effectLst>
              <a:outerShdw blurRad="254000" dist="127000" dir="8160000" algn="tr" rotWithShape="0">
                <a:prstClr val="black">
                  <a:alpha val="34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58" name="组合 57"/>
            <p:cNvGrpSpPr/>
            <p:nvPr/>
          </p:nvGrpSpPr>
          <p:grpSpPr>
            <a:xfrm rot="16200000">
              <a:off x="2087525" y="3024024"/>
              <a:ext cx="441397" cy="58863"/>
              <a:chOff x="2975753" y="1851670"/>
              <a:chExt cx="539968" cy="72008"/>
            </a:xfrm>
          </p:grpSpPr>
          <p:sp>
            <p:nvSpPr>
              <p:cNvPr id="66" name="椭圆 65"/>
              <p:cNvSpPr/>
              <p:nvPr/>
            </p:nvSpPr>
            <p:spPr>
              <a:xfrm>
                <a:off x="2975753" y="1851670"/>
                <a:ext cx="72008" cy="72008"/>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7" name="椭圆 66"/>
              <p:cNvSpPr/>
              <p:nvPr/>
            </p:nvSpPr>
            <p:spPr>
              <a:xfrm>
                <a:off x="3443713" y="1851670"/>
                <a:ext cx="72008" cy="72008"/>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8" name="圆角矩形 67"/>
              <p:cNvSpPr/>
              <p:nvPr/>
            </p:nvSpPr>
            <p:spPr>
              <a:xfrm>
                <a:off x="3011757" y="1864814"/>
                <a:ext cx="467960" cy="45719"/>
              </a:xfrm>
              <a:prstGeom prst="roundRect">
                <a:avLst>
                  <a:gd name="adj" fmla="val 50000"/>
                </a:avLst>
              </a:prstGeom>
              <a:gradFill>
                <a:gsLst>
                  <a:gs pos="0">
                    <a:schemeClr val="bg1">
                      <a:lumMod val="75000"/>
                    </a:schemeClr>
                  </a:gs>
                  <a:gs pos="50000">
                    <a:schemeClr val="bg1">
                      <a:lumMod val="95000"/>
                    </a:schemeClr>
                  </a:gs>
                  <a:gs pos="100000">
                    <a:schemeClr val="bg1">
                      <a:lumMod val="75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59" name="组合 58"/>
            <p:cNvGrpSpPr/>
            <p:nvPr/>
          </p:nvGrpSpPr>
          <p:grpSpPr>
            <a:xfrm rot="16200000">
              <a:off x="1203997" y="3024024"/>
              <a:ext cx="441397" cy="58863"/>
              <a:chOff x="2975753" y="1851670"/>
              <a:chExt cx="539968" cy="72008"/>
            </a:xfrm>
          </p:grpSpPr>
          <p:sp>
            <p:nvSpPr>
              <p:cNvPr id="63" name="椭圆 62"/>
              <p:cNvSpPr/>
              <p:nvPr/>
            </p:nvSpPr>
            <p:spPr>
              <a:xfrm>
                <a:off x="2975753" y="1851670"/>
                <a:ext cx="72008" cy="72008"/>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4" name="椭圆 63"/>
              <p:cNvSpPr/>
              <p:nvPr/>
            </p:nvSpPr>
            <p:spPr>
              <a:xfrm>
                <a:off x="3443713" y="1851670"/>
                <a:ext cx="72008" cy="72008"/>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5" name="圆角矩形 64"/>
              <p:cNvSpPr/>
              <p:nvPr/>
            </p:nvSpPr>
            <p:spPr>
              <a:xfrm>
                <a:off x="3011757" y="1864814"/>
                <a:ext cx="467960" cy="45719"/>
              </a:xfrm>
              <a:prstGeom prst="roundRect">
                <a:avLst>
                  <a:gd name="adj" fmla="val 50000"/>
                </a:avLst>
              </a:prstGeom>
              <a:gradFill>
                <a:gsLst>
                  <a:gs pos="0">
                    <a:schemeClr val="bg1">
                      <a:lumMod val="75000"/>
                    </a:schemeClr>
                  </a:gs>
                  <a:gs pos="50000">
                    <a:schemeClr val="bg1">
                      <a:lumMod val="95000"/>
                    </a:schemeClr>
                  </a:gs>
                  <a:gs pos="100000">
                    <a:schemeClr val="bg1">
                      <a:lumMod val="75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61" name="Rectangle 42"/>
            <p:cNvSpPr/>
            <p:nvPr/>
          </p:nvSpPr>
          <p:spPr>
            <a:xfrm flipH="1">
              <a:off x="998126" y="3609561"/>
              <a:ext cx="1960186" cy="168953"/>
            </a:xfrm>
            <a:prstGeom prst="rect">
              <a:avLst/>
            </a:prstGeom>
            <a:noFill/>
            <a:ln w="12700" cap="flat" cmpd="sng" algn="ctr">
              <a:noFill/>
              <a:prstDash val="solid"/>
            </a:ln>
            <a:effectLst/>
          </p:spPr>
          <p:txBody>
            <a:bodyPr lIns="91440" tIns="0" rIns="91440" bIns="0" rtlCol="0" anchor="t"/>
            <a:lstStyle/>
            <a:p>
              <a:r>
                <a:rPr lang="zh-CN" altLang="en-US" sz="2800" b="1" dirty="0">
                  <a:solidFill>
                    <a:schemeClr val="tx1">
                      <a:lumMod val="65000"/>
                      <a:lumOff val="35000"/>
                    </a:schemeClr>
                  </a:solidFill>
                  <a:latin typeface="楷体" panose="02010609060101010101" pitchFamily="49" charset="-122"/>
                  <a:ea typeface="楷体" panose="02010609060101010101" pitchFamily="49" charset="-122"/>
                  <a:cs typeface="Arial" panose="020B0604020202020204" pitchFamily="34" charset="0"/>
                </a:rPr>
                <a:t>任务三</a:t>
              </a:r>
            </a:p>
          </p:txBody>
        </p:sp>
        <p:sp>
          <p:nvSpPr>
            <p:cNvPr id="62" name="Rectangle 42"/>
            <p:cNvSpPr/>
            <p:nvPr/>
          </p:nvSpPr>
          <p:spPr>
            <a:xfrm flipH="1">
              <a:off x="752634" y="4242908"/>
              <a:ext cx="2428719" cy="1703705"/>
            </a:xfrm>
            <a:prstGeom prst="rect">
              <a:avLst/>
            </a:prstGeom>
            <a:noFill/>
            <a:ln w="12700" cap="flat" cmpd="sng" algn="ctr">
              <a:noFill/>
              <a:prstDash val="solid"/>
            </a:ln>
            <a:effectLst/>
          </p:spPr>
          <p:txBody>
            <a:bodyPr lIns="91440" tIns="0" rIns="91440" bIns="0" rtlCol="0" anchor="t"/>
            <a:lstStyle/>
            <a:p>
              <a:pPr>
                <a:defRPr/>
              </a:pPr>
              <a:r>
                <a:rPr lang="zh-CN" altLang="en-US" sz="3200" kern="0" dirty="0">
                  <a:solidFill>
                    <a:schemeClr val="tx1">
                      <a:lumMod val="65000"/>
                      <a:lumOff val="35000"/>
                    </a:schemeClr>
                  </a:solidFill>
                  <a:latin typeface="楷体" panose="02010609060101010101" pitchFamily="49" charset="-122"/>
                  <a:ea typeface="楷体" panose="02010609060101010101" pitchFamily="49" charset="-122"/>
                  <a:cs typeface="Arial" panose="020B0604020202020204" pitchFamily="34" charset="0"/>
                  <a:sym typeface="+mn-ea"/>
                </a:rPr>
                <a:t>岗位标准分析</a:t>
              </a:r>
              <a:endParaRPr lang="en-US" altLang="zh-CN" sz="2400" kern="0" dirty="0">
                <a:solidFill>
                  <a:schemeClr val="tx1">
                    <a:lumMod val="65000"/>
                    <a:lumOff val="35000"/>
                  </a:schemeClr>
                </a:solidFill>
                <a:latin typeface="楷体" panose="02010609060101010101" pitchFamily="49" charset="-122"/>
                <a:ea typeface="楷体" panose="02010609060101010101" pitchFamily="49" charset="-122"/>
                <a:cs typeface="Arial" panose="020B0604020202020204" pitchFamily="34" charset="0"/>
              </a:endParaRPr>
            </a:p>
            <a:p>
              <a:pPr>
                <a:defRPr/>
              </a:pPr>
              <a:endParaRPr lang="en-US" altLang="zh-CN" sz="2400" kern="0" dirty="0">
                <a:solidFill>
                  <a:schemeClr val="tx1">
                    <a:lumMod val="65000"/>
                    <a:lumOff val="35000"/>
                  </a:schemeClr>
                </a:solidFill>
                <a:latin typeface="Arial" panose="020B0604020202020204" pitchFamily="34" charset="0"/>
                <a:cs typeface="Arial" panose="020B0604020202020204" pitchFamily="34" charset="0"/>
              </a:endParaRPr>
            </a:p>
            <a:p>
              <a:pPr>
                <a:defRPr/>
              </a:pPr>
              <a:endParaRPr lang="en-US" sz="2400" kern="0" dirty="0">
                <a:solidFill>
                  <a:schemeClr val="tx1">
                    <a:lumMod val="65000"/>
                    <a:lumOff val="35000"/>
                  </a:schemeClr>
                </a:solidFill>
                <a:latin typeface="Arial" panose="020B0604020202020204" pitchFamily="34" charset="0"/>
                <a:cs typeface="Arial" panose="020B0604020202020204" pitchFamily="34" charset="0"/>
              </a:endParaRPr>
            </a:p>
          </p:txBody>
        </p:sp>
      </p:grpSp>
      <p:cxnSp>
        <p:nvCxnSpPr>
          <p:cNvPr id="83" name="直接连接符 82"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CxnSpPr/>
          <p:nvPr/>
        </p:nvCxnSpPr>
        <p:spPr>
          <a:xfrm>
            <a:off x="3246637" y="1273629"/>
            <a:ext cx="5770860"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84" name="文本框 83"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txBox="1"/>
          <p:nvPr/>
        </p:nvSpPr>
        <p:spPr>
          <a:xfrm>
            <a:off x="5035262" y="572574"/>
            <a:ext cx="1877437" cy="523220"/>
          </a:xfrm>
          <a:prstGeom prst="rect">
            <a:avLst/>
          </a:prstGeom>
          <a:noFill/>
        </p:spPr>
        <p:txBody>
          <a:bodyPr wrap="none" rtlCol="0">
            <a:spAutoFit/>
          </a:bodyPr>
          <a:lstStyle/>
          <a:p>
            <a:r>
              <a:rPr lang="zh-CN" altLang="en-US" sz="2800" b="1" spc="500" dirty="0">
                <a:solidFill>
                  <a:schemeClr val="bg1">
                    <a:lumMod val="50000"/>
                  </a:schemeClr>
                </a:solidFill>
                <a:latin typeface="微软雅黑" panose="020B0503020204020204" pitchFamily="34" charset="-122"/>
                <a:ea typeface="微软雅黑" panose="020B0503020204020204" pitchFamily="34" charset="-122"/>
                <a:cs typeface="Arial" panose="020B0604020202020204" pitchFamily="34" charset="0"/>
              </a:rPr>
              <a:t>任务描述</a:t>
            </a:r>
            <a:endParaRPr lang="en-US" altLang="zh-CN" sz="2800" b="1" spc="500" dirty="0">
              <a:solidFill>
                <a:schemeClr val="bg1">
                  <a:lumMod val="50000"/>
                </a:schemeClr>
              </a:solidFill>
              <a:latin typeface="微软雅黑" panose="020B0503020204020204" pitchFamily="34" charset="-122"/>
              <a:ea typeface="微软雅黑" panose="020B0503020204020204" pitchFamily="34" charset="-122"/>
              <a:cs typeface="Arial" panose="020B0604020202020204" pitchFamily="34" charset="0"/>
            </a:endParaRPr>
          </a:p>
        </p:txBody>
      </p:sp>
      <p:sp>
        <p:nvSpPr>
          <p:cNvPr id="85" name="椭圆 84"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flipH="1">
            <a:off x="2686180" y="813581"/>
            <a:ext cx="157493" cy="157493"/>
          </a:xfrm>
          <a:prstGeom prst="ellipse">
            <a:avLst/>
          </a:prstGeom>
          <a:solidFill>
            <a:srgbClr val="D06F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6" name="椭圆 85"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flipH="1">
            <a:off x="2686180" y="335956"/>
            <a:ext cx="321030" cy="321030"/>
          </a:xfrm>
          <a:prstGeom prst="ellipse">
            <a:avLst/>
          </a:prstGeom>
          <a:solidFill>
            <a:srgbClr val="966481"/>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7" name="椭圆 86"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flipH="1">
            <a:off x="2991678" y="806317"/>
            <a:ext cx="219803" cy="219803"/>
          </a:xfrm>
          <a:prstGeom prst="ellipse">
            <a:avLst/>
          </a:prstGeom>
          <a:solidFill>
            <a:srgbClr val="365B7C"/>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8" name="椭圆 87"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flipH="1">
            <a:off x="2031169" y="697840"/>
            <a:ext cx="164852" cy="164852"/>
          </a:xfrm>
          <a:prstGeom prst="ellipse">
            <a:avLst/>
          </a:prstGeom>
          <a:solidFill>
            <a:srgbClr val="F779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9" name="椭圆 88"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9354354" y="755438"/>
            <a:ext cx="157493" cy="157493"/>
          </a:xfrm>
          <a:prstGeom prst="ellipse">
            <a:avLst/>
          </a:prstGeom>
          <a:solidFill>
            <a:srgbClr val="D06F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0" name="椭圆 89"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9190817" y="277813"/>
            <a:ext cx="321030" cy="321030"/>
          </a:xfrm>
          <a:prstGeom prst="ellipse">
            <a:avLst/>
          </a:prstGeom>
          <a:solidFill>
            <a:srgbClr val="966481"/>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1" name="椭圆 90"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a:off x="8986546" y="748174"/>
            <a:ext cx="219803" cy="219803"/>
          </a:xfrm>
          <a:prstGeom prst="ellipse">
            <a:avLst/>
          </a:prstGeom>
          <a:solidFill>
            <a:srgbClr val="365B7C"/>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2" name="椭圆 91"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a:off x="10002006" y="639697"/>
            <a:ext cx="164852" cy="164852"/>
          </a:xfrm>
          <a:prstGeom prst="ellipse">
            <a:avLst/>
          </a:prstGeom>
          <a:solidFill>
            <a:srgbClr val="F779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 name="e7d195523061f1c0"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hidden="1"/>
          <p:cNvSpPr txBox="1"/>
          <p:nvPr/>
        </p:nvSpPr>
        <p:spPr>
          <a:xfrm>
            <a:off x="-355600" y="1803400"/>
            <a:ext cx="293927" cy="1016000"/>
          </a:xfrm>
          <a:prstGeom prst="rect">
            <a:avLst/>
          </a:prstGeom>
          <a:noFill/>
        </p:spPr>
        <p:txBody>
          <a:bodyPr vert="wordArtVert" rtlCol="0">
            <a:spAutoFit/>
          </a:bodyPr>
          <a:lstStyle/>
          <a:p>
            <a:r>
              <a:rPr lang="en-US" altLang="zh-CN" sz="100"/>
              <a:t>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a:t>
            </a:r>
            <a:endParaRPr lang="zh-CN" altLang="en-US" sz="100"/>
          </a:p>
        </p:txBody>
      </p:sp>
      <p:sp>
        <p:nvSpPr>
          <p:cNvPr id="3" name="矩形 2"/>
          <p:cNvSpPr/>
          <p:nvPr/>
        </p:nvSpPr>
        <p:spPr>
          <a:xfrm>
            <a:off x="4846320" y="2727325"/>
            <a:ext cx="4507865" cy="2030095"/>
          </a:xfrm>
          <a:prstGeom prst="rect">
            <a:avLst/>
          </a:prstGeom>
        </p:spPr>
        <p:txBody>
          <a:bodyPr wrap="square">
            <a:spAutoFit/>
          </a:bodyPr>
          <a:lstStyle/>
          <a:p>
            <a:pPr indent="0" fontAlgn="auto">
              <a:lnSpc>
                <a:spcPct val="150000"/>
              </a:lnSpc>
              <a:buFont typeface="Arial" panose="020B0604020202020204" pitchFamily="34" charset="0"/>
              <a:buNone/>
            </a:pPr>
            <a:r>
              <a:rPr lang="zh-CN" altLang="en-US" sz="2800" kern="0" dirty="0">
                <a:solidFill>
                  <a:schemeClr val="tx1">
                    <a:lumMod val="65000"/>
                    <a:lumOff val="35000"/>
                  </a:schemeClr>
                </a:solidFill>
                <a:latin typeface="楷体" panose="02010609060101010101" pitchFamily="49" charset="-122"/>
                <a:ea typeface="楷体" panose="02010609060101010101" pitchFamily="49" charset="-122"/>
                <a:cs typeface="Arial" panose="020B0604020202020204" pitchFamily="34" charset="0"/>
              </a:rPr>
              <a:t>一、岗位分析概述</a:t>
            </a:r>
          </a:p>
          <a:p>
            <a:pPr indent="0" fontAlgn="auto">
              <a:lnSpc>
                <a:spcPct val="150000"/>
              </a:lnSpc>
              <a:buFont typeface="Arial" panose="020B0604020202020204" pitchFamily="34" charset="0"/>
              <a:buNone/>
            </a:pPr>
            <a:r>
              <a:rPr lang="zh-CN" altLang="en-US" sz="2800" kern="0" dirty="0">
                <a:solidFill>
                  <a:schemeClr val="tx1">
                    <a:lumMod val="65000"/>
                    <a:lumOff val="35000"/>
                  </a:schemeClr>
                </a:solidFill>
                <a:latin typeface="楷体" panose="02010609060101010101" pitchFamily="49" charset="-122"/>
                <a:ea typeface="楷体" panose="02010609060101010101" pitchFamily="49" charset="-122"/>
                <a:cs typeface="Arial" panose="020B0604020202020204" pitchFamily="34" charset="0"/>
              </a:rPr>
              <a:t>二、职务说明书</a:t>
            </a:r>
          </a:p>
          <a:p>
            <a:pPr indent="0" fontAlgn="auto">
              <a:lnSpc>
                <a:spcPct val="150000"/>
              </a:lnSpc>
              <a:buFont typeface="Arial" panose="020B0604020202020204" pitchFamily="34" charset="0"/>
              <a:buNone/>
            </a:pPr>
            <a:r>
              <a:rPr lang="zh-CN" altLang="en-US" sz="2800" kern="0" dirty="0">
                <a:solidFill>
                  <a:schemeClr val="tx1">
                    <a:lumMod val="65000"/>
                    <a:lumOff val="35000"/>
                  </a:schemeClr>
                </a:solidFill>
                <a:latin typeface="楷体" panose="02010609060101010101" pitchFamily="49" charset="-122"/>
                <a:ea typeface="楷体" panose="02010609060101010101" pitchFamily="49" charset="-122"/>
                <a:cs typeface="Arial" panose="020B0604020202020204" pitchFamily="34" charset="0"/>
              </a:rPr>
              <a:t>三、岗位评价</a:t>
            </a:r>
          </a:p>
        </p:txBody>
      </p:sp>
    </p:spTree>
    <p:extLst>
      <p:ext uri="{BB962C8B-B14F-4D97-AF65-F5344CB8AC3E}">
        <p14:creationId xmlns:p14="http://schemas.microsoft.com/office/powerpoint/2010/main" val="3342537765"/>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0">
        <p15:prstTrans prst="pageCurlDouble"/>
      </p:transition>
    </mc:Choice>
    <mc:Fallback xmlns="">
      <p:transition spd="slow"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44000" fill="hold" nodeType="withEffect">
                                  <p:stCondLst>
                                    <p:cond delay="250"/>
                                  </p:stCondLst>
                                  <p:childTnLst>
                                    <p:set>
                                      <p:cBhvr>
                                        <p:cTn id="6" dur="1" fill="hold">
                                          <p:stCondLst>
                                            <p:cond delay="0"/>
                                          </p:stCondLst>
                                        </p:cTn>
                                        <p:tgtEl>
                                          <p:spTgt spid="55"/>
                                        </p:tgtEl>
                                        <p:attrNameLst>
                                          <p:attrName>style.visibility</p:attrName>
                                        </p:attrNameLst>
                                      </p:cBhvr>
                                      <p:to>
                                        <p:strVal val="visible"/>
                                      </p:to>
                                    </p:set>
                                    <p:anim calcmode="lin" valueType="num">
                                      <p:cBhvr additive="base">
                                        <p:cTn id="7" dur="750" fill="hold"/>
                                        <p:tgtEl>
                                          <p:spTgt spid="55"/>
                                        </p:tgtEl>
                                        <p:attrNameLst>
                                          <p:attrName>ppt_x</p:attrName>
                                        </p:attrNameLst>
                                      </p:cBhvr>
                                      <p:tavLst>
                                        <p:tav tm="0">
                                          <p:val>
                                            <p:strVal val="#ppt_x"/>
                                          </p:val>
                                        </p:tav>
                                        <p:tav tm="100000">
                                          <p:val>
                                            <p:strVal val="#ppt_x"/>
                                          </p:val>
                                        </p:tav>
                                      </p:tavLst>
                                    </p:anim>
                                    <p:anim calcmode="lin" valueType="num">
                                      <p:cBhvr additive="base">
                                        <p:cTn id="8" dur="750" fill="hold"/>
                                        <p:tgtEl>
                                          <p:spTgt spid="55"/>
                                        </p:tgtEl>
                                        <p:attrNameLst>
                                          <p:attrName>ppt_y</p:attrName>
                                        </p:attrNameLst>
                                      </p:cBhvr>
                                      <p:tavLst>
                                        <p:tav tm="0">
                                          <p:val>
                                            <p:strVal val="1+#ppt_h/2"/>
                                          </p:val>
                                        </p:tav>
                                        <p:tav tm="100000">
                                          <p:val>
                                            <p:strVal val="#ppt_y"/>
                                          </p:val>
                                        </p:tav>
                                      </p:tavLst>
                                    </p:anim>
                                  </p:childTnLst>
                                </p:cTn>
                              </p:par>
                              <p:par>
                                <p:cTn id="9" presetID="3" presetClass="entr" presetSubtype="10" fill="hold" grpId="0" nodeType="with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blinds(horizontal)">
                                      <p:cBhvr>
                                        <p:cTn id="11"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矩形 24"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549157" y="-975631"/>
            <a:ext cx="583096" cy="838080"/>
          </a:xfrm>
          <a:prstGeom prst="rect">
            <a:avLst/>
          </a:prstGeom>
          <a:solidFill>
            <a:srgbClr val="365B7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 name="矩形 25"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1132253" y="-975631"/>
            <a:ext cx="583096" cy="838080"/>
          </a:xfrm>
          <a:prstGeom prst="rect">
            <a:avLst/>
          </a:prstGeom>
          <a:solidFill>
            <a:srgbClr val="96648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 name="矩形 26"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1715349" y="-975631"/>
            <a:ext cx="583096" cy="838080"/>
          </a:xfrm>
          <a:prstGeom prst="rect">
            <a:avLst/>
          </a:prstGeom>
          <a:solidFill>
            <a:srgbClr val="D06F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 name="矩形 27"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2298446" y="-975631"/>
            <a:ext cx="583096" cy="838080"/>
          </a:xfrm>
          <a:prstGeom prst="rect">
            <a:avLst/>
          </a:prstGeom>
          <a:solidFill>
            <a:srgbClr val="F779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 name="矩形 28"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2881542" y="-975631"/>
            <a:ext cx="583096" cy="838080"/>
          </a:xfrm>
          <a:prstGeom prst="rect">
            <a:avLst/>
          </a:prstGeom>
          <a:solidFill>
            <a:srgbClr val="F8AD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cxnSp>
        <p:nvCxnSpPr>
          <p:cNvPr id="83" name="直接连接符 82"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CxnSpPr/>
          <p:nvPr/>
        </p:nvCxnSpPr>
        <p:spPr>
          <a:xfrm>
            <a:off x="3246637" y="1273629"/>
            <a:ext cx="5770860"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84" name="文本框 83"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txBox="1"/>
          <p:nvPr/>
        </p:nvSpPr>
        <p:spPr>
          <a:xfrm>
            <a:off x="4124672" y="442399"/>
            <a:ext cx="3942080" cy="583565"/>
          </a:xfrm>
          <a:prstGeom prst="rect">
            <a:avLst/>
          </a:prstGeom>
          <a:noFill/>
        </p:spPr>
        <p:txBody>
          <a:bodyPr wrap="none" rtlCol="0">
            <a:spAutoFit/>
          </a:bodyPr>
          <a:lstStyle/>
          <a:p>
            <a:pPr algn="l"/>
            <a:r>
              <a:rPr lang="zh-CN" altLang="en-US" sz="3200" b="1" spc="500" dirty="0">
                <a:solidFill>
                  <a:schemeClr val="bg1">
                    <a:lumMod val="50000"/>
                  </a:schemeClr>
                </a:solidFill>
                <a:latin typeface="微软雅黑" panose="020B0503020204020204" pitchFamily="34" charset="-122"/>
                <a:ea typeface="微软雅黑" panose="020B0503020204020204" pitchFamily="34" charset="-122"/>
                <a:cs typeface="Arial" panose="020B0604020202020204" pitchFamily="34" charset="0"/>
              </a:rPr>
              <a:t>一、岗位分析概述</a:t>
            </a:r>
          </a:p>
        </p:txBody>
      </p:sp>
      <p:sp>
        <p:nvSpPr>
          <p:cNvPr id="85" name="椭圆 84"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flipH="1">
            <a:off x="2686180" y="813581"/>
            <a:ext cx="157493" cy="157493"/>
          </a:xfrm>
          <a:prstGeom prst="ellipse">
            <a:avLst/>
          </a:prstGeom>
          <a:solidFill>
            <a:srgbClr val="D06F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6" name="椭圆 85"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flipH="1">
            <a:off x="2686180" y="335956"/>
            <a:ext cx="321030" cy="321030"/>
          </a:xfrm>
          <a:prstGeom prst="ellipse">
            <a:avLst/>
          </a:prstGeom>
          <a:solidFill>
            <a:srgbClr val="966481"/>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7" name="椭圆 86"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flipH="1">
            <a:off x="2991678" y="806317"/>
            <a:ext cx="219803" cy="219803"/>
          </a:xfrm>
          <a:prstGeom prst="ellipse">
            <a:avLst/>
          </a:prstGeom>
          <a:solidFill>
            <a:srgbClr val="365B7C"/>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8" name="椭圆 87"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flipH="1">
            <a:off x="2031169" y="697840"/>
            <a:ext cx="164852" cy="164852"/>
          </a:xfrm>
          <a:prstGeom prst="ellipse">
            <a:avLst/>
          </a:prstGeom>
          <a:solidFill>
            <a:srgbClr val="F779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9" name="椭圆 88"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9354354" y="755438"/>
            <a:ext cx="157493" cy="157493"/>
          </a:xfrm>
          <a:prstGeom prst="ellipse">
            <a:avLst/>
          </a:prstGeom>
          <a:solidFill>
            <a:srgbClr val="D06F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0" name="椭圆 89"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9190817" y="277813"/>
            <a:ext cx="321030" cy="321030"/>
          </a:xfrm>
          <a:prstGeom prst="ellipse">
            <a:avLst/>
          </a:prstGeom>
          <a:solidFill>
            <a:srgbClr val="966481"/>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1" name="椭圆 90"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a:off x="8986546" y="748174"/>
            <a:ext cx="219803" cy="219803"/>
          </a:xfrm>
          <a:prstGeom prst="ellipse">
            <a:avLst/>
          </a:prstGeom>
          <a:solidFill>
            <a:srgbClr val="365B7C"/>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2" name="椭圆 91"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a:off x="10002006" y="639697"/>
            <a:ext cx="164852" cy="164852"/>
          </a:xfrm>
          <a:prstGeom prst="ellipse">
            <a:avLst/>
          </a:prstGeom>
          <a:solidFill>
            <a:srgbClr val="F779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 name="e7d195523061f1c0"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hidden="1"/>
          <p:cNvSpPr txBox="1"/>
          <p:nvPr/>
        </p:nvSpPr>
        <p:spPr>
          <a:xfrm>
            <a:off x="-355600" y="1803400"/>
            <a:ext cx="293927" cy="1016000"/>
          </a:xfrm>
          <a:prstGeom prst="rect">
            <a:avLst/>
          </a:prstGeom>
          <a:noFill/>
        </p:spPr>
        <p:txBody>
          <a:bodyPr vert="wordArtVert" rtlCol="0">
            <a:spAutoFit/>
          </a:bodyPr>
          <a:lstStyle/>
          <a:p>
            <a:r>
              <a:rPr lang="en-US" altLang="zh-CN" sz="100"/>
              <a:t>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a:t>
            </a:r>
            <a:endParaRPr lang="zh-CN" altLang="en-US" sz="100"/>
          </a:p>
        </p:txBody>
      </p:sp>
      <p:sp>
        <p:nvSpPr>
          <p:cNvPr id="5" name="圆角矩形 4"/>
          <p:cNvSpPr/>
          <p:nvPr/>
        </p:nvSpPr>
        <p:spPr>
          <a:xfrm>
            <a:off x="751840" y="1512570"/>
            <a:ext cx="4497705" cy="4690110"/>
          </a:xfrm>
          <a:prstGeom prst="roundRect">
            <a:avLst>
              <a:gd name="adj" fmla="val 6909"/>
            </a:avLst>
          </a:prstGeom>
          <a:solidFill>
            <a:srgbClr val="EFEFEF"/>
          </a:solidFill>
          <a:ln w="19050">
            <a:gradFill>
              <a:gsLst>
                <a:gs pos="89000">
                  <a:schemeClr val="bg1">
                    <a:lumMod val="85000"/>
                  </a:schemeClr>
                </a:gs>
                <a:gs pos="0">
                  <a:schemeClr val="bg1"/>
                </a:gs>
              </a:gsLst>
              <a:lin ang="7200000" scaled="0"/>
            </a:gradFill>
          </a:ln>
          <a:effectLst>
            <a:outerShdw blurRad="254000" dist="127000" dir="8160000" algn="tr" rotWithShape="0">
              <a:prstClr val="black">
                <a:alpha val="34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 name="矩形 2"/>
          <p:cNvSpPr/>
          <p:nvPr/>
        </p:nvSpPr>
        <p:spPr>
          <a:xfrm>
            <a:off x="876300" y="1666875"/>
            <a:ext cx="4248785" cy="4246245"/>
          </a:xfrm>
          <a:prstGeom prst="rect">
            <a:avLst/>
          </a:prstGeom>
        </p:spPr>
        <p:txBody>
          <a:bodyPr wrap="square">
            <a:spAutoFit/>
          </a:bodyPr>
          <a:lstStyle/>
          <a:p>
            <a:pPr indent="0" algn="just" fontAlgn="auto">
              <a:lnSpc>
                <a:spcPts val="3600"/>
              </a:lnSpc>
              <a:buFont typeface="Arial" panose="020B0604020202020204" pitchFamily="34" charset="0"/>
              <a:buNone/>
            </a:pPr>
            <a:r>
              <a:rPr lang="zh-CN" altLang="en-US" sz="2400" kern="0" dirty="0">
                <a:solidFill>
                  <a:schemeClr val="tx1">
                    <a:lumMod val="65000"/>
                    <a:lumOff val="35000"/>
                  </a:schemeClr>
                </a:solidFill>
                <a:latin typeface="楷体" panose="02010609060101010101" pitchFamily="49" charset="-122"/>
                <a:ea typeface="楷体" panose="02010609060101010101" pitchFamily="49" charset="-122"/>
                <a:cs typeface="Arial" panose="020B0604020202020204" pitchFamily="34" charset="0"/>
              </a:rPr>
              <a:t>岗位分析：</a:t>
            </a:r>
          </a:p>
          <a:p>
            <a:pPr indent="0" algn="just" fontAlgn="auto">
              <a:lnSpc>
                <a:spcPts val="3600"/>
              </a:lnSpc>
              <a:buFont typeface="Arial" panose="020B0604020202020204" pitchFamily="34" charset="0"/>
              <a:buNone/>
            </a:pPr>
            <a:r>
              <a:rPr lang="zh-CN" altLang="en-US" sz="2400" kern="0" dirty="0">
                <a:solidFill>
                  <a:schemeClr val="tx1">
                    <a:lumMod val="65000"/>
                    <a:lumOff val="35000"/>
                  </a:schemeClr>
                </a:solidFill>
                <a:latin typeface="楷体" panose="02010609060101010101" pitchFamily="49" charset="-122"/>
                <a:ea typeface="楷体" panose="02010609060101010101" pitchFamily="49" charset="-122"/>
                <a:cs typeface="Arial" panose="020B0604020202020204" pitchFamily="34" charset="0"/>
              </a:rPr>
              <a:t>也称为职位分析,它是确定完成各项工作所需技能、责任和知识的系统过程,需要对岗位上每项工作的内容进行清楚、准确的描述,对完成该工作的职责、权利、隶属关系、工作条件提出具体的要求,并形成职务说明书</a:t>
            </a:r>
            <a:r>
              <a:rPr lang="zh-CN" altLang="en-US" sz="2000" kern="0" dirty="0">
                <a:solidFill>
                  <a:schemeClr val="tx1">
                    <a:lumMod val="65000"/>
                    <a:lumOff val="35000"/>
                  </a:schemeClr>
                </a:solidFill>
                <a:latin typeface="楷体" panose="02010609060101010101" pitchFamily="49" charset="-122"/>
                <a:ea typeface="楷体" panose="02010609060101010101" pitchFamily="49" charset="-122"/>
                <a:cs typeface="Arial" panose="020B0604020202020204" pitchFamily="34" charset="0"/>
              </a:rPr>
              <a:t>。</a:t>
            </a:r>
          </a:p>
        </p:txBody>
      </p:sp>
      <p:sp>
        <p:nvSpPr>
          <p:cNvPr id="4" name="文本框 3"/>
          <p:cNvSpPr txBox="1"/>
          <p:nvPr/>
        </p:nvSpPr>
        <p:spPr>
          <a:xfrm>
            <a:off x="6325235" y="2088515"/>
            <a:ext cx="4278630" cy="3538220"/>
          </a:xfrm>
          <a:prstGeom prst="rect">
            <a:avLst/>
          </a:prstGeom>
          <a:noFill/>
        </p:spPr>
        <p:txBody>
          <a:bodyPr wrap="square" rtlCol="0">
            <a:spAutoFit/>
          </a:bodyPr>
          <a:lstStyle/>
          <a:p>
            <a:pPr fontAlgn="auto">
              <a:lnSpc>
                <a:spcPct val="200000"/>
              </a:lnSpc>
            </a:pPr>
            <a:r>
              <a:rPr lang="zh-CN" altLang="en-US" sz="2800" kern="0" dirty="0">
                <a:solidFill>
                  <a:schemeClr val="tx1">
                    <a:lumMod val="65000"/>
                    <a:lumOff val="35000"/>
                  </a:schemeClr>
                </a:solidFill>
                <a:latin typeface="楷体" panose="02010609060101010101" pitchFamily="49" charset="-122"/>
                <a:ea typeface="楷体" panose="02010609060101010101" pitchFamily="49" charset="-122"/>
                <a:cs typeface="Arial" panose="020B0604020202020204" pitchFamily="34" charset="0"/>
                <a:sym typeface="+mn-ea"/>
              </a:rPr>
              <a:t>(一)岗位分析的内容</a:t>
            </a:r>
          </a:p>
          <a:p>
            <a:pPr fontAlgn="auto">
              <a:lnSpc>
                <a:spcPct val="200000"/>
              </a:lnSpc>
            </a:pPr>
            <a:r>
              <a:rPr lang="zh-CN" altLang="en-US" sz="2800" kern="0" dirty="0">
                <a:solidFill>
                  <a:schemeClr val="tx1">
                    <a:lumMod val="65000"/>
                    <a:lumOff val="35000"/>
                  </a:schemeClr>
                </a:solidFill>
                <a:latin typeface="楷体" panose="02010609060101010101" pitchFamily="49" charset="-122"/>
                <a:ea typeface="楷体" panose="02010609060101010101" pitchFamily="49" charset="-122"/>
                <a:cs typeface="Arial" panose="020B0604020202020204" pitchFamily="34" charset="0"/>
              </a:rPr>
              <a:t>(二)岗位分析的方法</a:t>
            </a:r>
          </a:p>
          <a:p>
            <a:pPr fontAlgn="auto">
              <a:lnSpc>
                <a:spcPct val="200000"/>
              </a:lnSpc>
            </a:pPr>
            <a:r>
              <a:rPr lang="zh-CN" altLang="en-US" sz="2800" kern="0" dirty="0">
                <a:solidFill>
                  <a:schemeClr val="tx1">
                    <a:lumMod val="65000"/>
                    <a:lumOff val="35000"/>
                  </a:schemeClr>
                </a:solidFill>
                <a:latin typeface="楷体" panose="02010609060101010101" pitchFamily="49" charset="-122"/>
                <a:ea typeface="楷体" panose="02010609060101010101" pitchFamily="49" charset="-122"/>
                <a:cs typeface="Arial" panose="020B0604020202020204" pitchFamily="34" charset="0"/>
              </a:rPr>
              <a:t>(三)岗位分析的步骤</a:t>
            </a:r>
          </a:p>
          <a:p>
            <a:pPr fontAlgn="auto">
              <a:lnSpc>
                <a:spcPct val="200000"/>
              </a:lnSpc>
            </a:pPr>
            <a:r>
              <a:rPr lang="zh-CN" altLang="en-US" sz="2800" kern="0" dirty="0">
                <a:solidFill>
                  <a:schemeClr val="tx1">
                    <a:lumMod val="65000"/>
                    <a:lumOff val="35000"/>
                  </a:schemeClr>
                </a:solidFill>
                <a:latin typeface="楷体" panose="02010609060101010101" pitchFamily="49" charset="-122"/>
                <a:ea typeface="楷体" panose="02010609060101010101" pitchFamily="49" charset="-122"/>
                <a:cs typeface="Arial" panose="020B0604020202020204" pitchFamily="34" charset="0"/>
              </a:rPr>
              <a:t>(四)岗位分析的相关表单</a:t>
            </a:r>
          </a:p>
        </p:txBody>
      </p:sp>
    </p:spTree>
    <p:extLst>
      <p:ext uri="{BB962C8B-B14F-4D97-AF65-F5344CB8AC3E}">
        <p14:creationId xmlns:p14="http://schemas.microsoft.com/office/powerpoint/2010/main" val="679197207"/>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0">
        <p15:prstTrans prst="pageCurlDouble"/>
      </p:transition>
    </mc:Choice>
    <mc:Fallback xmlns="">
      <p:transition spd="slow" advTm="0">
        <p:fade/>
      </p:transition>
    </mc:Fallback>
  </mc:AlternateContent>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GrpSpPr/>
          <p:nvPr/>
        </p:nvGrpSpPr>
        <p:grpSpPr>
          <a:xfrm>
            <a:off x="721995" y="1334770"/>
            <a:ext cx="8261350" cy="5110480"/>
            <a:chOff x="1278026" y="1392420"/>
            <a:chExt cx="6025888" cy="4490105"/>
          </a:xfrm>
        </p:grpSpPr>
        <p:sp>
          <p:nvSpPr>
            <p:cNvPr id="23" name="任意多边形 22"/>
            <p:cNvSpPr/>
            <p:nvPr/>
          </p:nvSpPr>
          <p:spPr>
            <a:xfrm>
              <a:off x="1278026" y="1587168"/>
              <a:ext cx="5924629" cy="4295357"/>
            </a:xfrm>
            <a:custGeom>
              <a:avLst/>
              <a:gdLst>
                <a:gd name="connsiteX0" fmla="*/ 0 w 4644572"/>
                <a:gd name="connsiteY0" fmla="*/ 3367315 h 3367315"/>
                <a:gd name="connsiteX1" fmla="*/ 0 w 4644572"/>
                <a:gd name="connsiteY1" fmla="*/ 2786743 h 3367315"/>
                <a:gd name="connsiteX2" fmla="*/ 145143 w 4644572"/>
                <a:gd name="connsiteY2" fmla="*/ 2641600 h 3367315"/>
                <a:gd name="connsiteX3" fmla="*/ 1161143 w 4644572"/>
                <a:gd name="connsiteY3" fmla="*/ 2641600 h 3367315"/>
                <a:gd name="connsiteX4" fmla="*/ 1161143 w 4644572"/>
                <a:gd name="connsiteY4" fmla="*/ 2133600 h 3367315"/>
                <a:gd name="connsiteX5" fmla="*/ 1320800 w 4644572"/>
                <a:gd name="connsiteY5" fmla="*/ 1973943 h 3367315"/>
                <a:gd name="connsiteX6" fmla="*/ 2307772 w 4644572"/>
                <a:gd name="connsiteY6" fmla="*/ 1973943 h 3367315"/>
                <a:gd name="connsiteX7" fmla="*/ 2307772 w 4644572"/>
                <a:gd name="connsiteY7" fmla="*/ 1509486 h 3367315"/>
                <a:gd name="connsiteX8" fmla="*/ 2452915 w 4644572"/>
                <a:gd name="connsiteY8" fmla="*/ 1364343 h 3367315"/>
                <a:gd name="connsiteX9" fmla="*/ 3468914 w 4644572"/>
                <a:gd name="connsiteY9" fmla="*/ 1364343 h 3367315"/>
                <a:gd name="connsiteX10" fmla="*/ 3468914 w 4644572"/>
                <a:gd name="connsiteY10" fmla="*/ 841829 h 3367315"/>
                <a:gd name="connsiteX11" fmla="*/ 3628571 w 4644572"/>
                <a:gd name="connsiteY11" fmla="*/ 682172 h 3367315"/>
                <a:gd name="connsiteX12" fmla="*/ 4644572 w 4644572"/>
                <a:gd name="connsiteY12" fmla="*/ 682172 h 3367315"/>
                <a:gd name="connsiteX13" fmla="*/ 4644572 w 4644572"/>
                <a:gd name="connsiteY13" fmla="*/ 0 h 3367315"/>
                <a:gd name="connsiteX14" fmla="*/ 4630057 w 4644572"/>
                <a:gd name="connsiteY14" fmla="*/ 29029 h 3367315"/>
                <a:gd name="connsiteX0-1" fmla="*/ 0 w 4644572"/>
                <a:gd name="connsiteY0-2" fmla="*/ 3367315 h 3367315"/>
                <a:gd name="connsiteX1-3" fmla="*/ 0 w 4644572"/>
                <a:gd name="connsiteY1-4" fmla="*/ 2786743 h 3367315"/>
                <a:gd name="connsiteX2-5" fmla="*/ 145143 w 4644572"/>
                <a:gd name="connsiteY2-6" fmla="*/ 2641600 h 3367315"/>
                <a:gd name="connsiteX3-7" fmla="*/ 1161143 w 4644572"/>
                <a:gd name="connsiteY3-8" fmla="*/ 2641600 h 3367315"/>
                <a:gd name="connsiteX4-9" fmla="*/ 1161143 w 4644572"/>
                <a:gd name="connsiteY4-10" fmla="*/ 2133600 h 3367315"/>
                <a:gd name="connsiteX5-11" fmla="*/ 1320800 w 4644572"/>
                <a:gd name="connsiteY5-12" fmla="*/ 1973943 h 3367315"/>
                <a:gd name="connsiteX6-13" fmla="*/ 2307772 w 4644572"/>
                <a:gd name="connsiteY6-14" fmla="*/ 1973943 h 3367315"/>
                <a:gd name="connsiteX7-15" fmla="*/ 2307772 w 4644572"/>
                <a:gd name="connsiteY7-16" fmla="*/ 1509486 h 3367315"/>
                <a:gd name="connsiteX8-17" fmla="*/ 2452915 w 4644572"/>
                <a:gd name="connsiteY8-18" fmla="*/ 1364343 h 3367315"/>
                <a:gd name="connsiteX9-19" fmla="*/ 3468914 w 4644572"/>
                <a:gd name="connsiteY9-20" fmla="*/ 1364343 h 3367315"/>
                <a:gd name="connsiteX10-21" fmla="*/ 3468914 w 4644572"/>
                <a:gd name="connsiteY10-22" fmla="*/ 841829 h 3367315"/>
                <a:gd name="connsiteX11-23" fmla="*/ 3628571 w 4644572"/>
                <a:gd name="connsiteY11-24" fmla="*/ 682172 h 3367315"/>
                <a:gd name="connsiteX12-25" fmla="*/ 4644572 w 4644572"/>
                <a:gd name="connsiteY12-26" fmla="*/ 682172 h 3367315"/>
                <a:gd name="connsiteX13-27" fmla="*/ 4644572 w 4644572"/>
                <a:gd name="connsiteY13-28" fmla="*/ 0 h 3367315"/>
                <a:gd name="connsiteX14-29" fmla="*/ 4630057 w 4644572"/>
                <a:gd name="connsiteY14-30" fmla="*/ 29029 h 3367315"/>
                <a:gd name="connsiteX0-31" fmla="*/ 0 w 4644572"/>
                <a:gd name="connsiteY0-32" fmla="*/ 3367315 h 3367315"/>
                <a:gd name="connsiteX1-33" fmla="*/ 0 w 4644572"/>
                <a:gd name="connsiteY1-34" fmla="*/ 2786743 h 3367315"/>
                <a:gd name="connsiteX2-35" fmla="*/ 145143 w 4644572"/>
                <a:gd name="connsiteY2-36" fmla="*/ 2641600 h 3367315"/>
                <a:gd name="connsiteX3-37" fmla="*/ 1161143 w 4644572"/>
                <a:gd name="connsiteY3-38" fmla="*/ 2641600 h 3367315"/>
                <a:gd name="connsiteX4-39" fmla="*/ 1161143 w 4644572"/>
                <a:gd name="connsiteY4-40" fmla="*/ 2133600 h 3367315"/>
                <a:gd name="connsiteX5-41" fmla="*/ 1320800 w 4644572"/>
                <a:gd name="connsiteY5-42" fmla="*/ 1973943 h 3367315"/>
                <a:gd name="connsiteX6-43" fmla="*/ 2307772 w 4644572"/>
                <a:gd name="connsiteY6-44" fmla="*/ 1973943 h 3367315"/>
                <a:gd name="connsiteX7-45" fmla="*/ 2307772 w 4644572"/>
                <a:gd name="connsiteY7-46" fmla="*/ 1509486 h 3367315"/>
                <a:gd name="connsiteX8-47" fmla="*/ 2452915 w 4644572"/>
                <a:gd name="connsiteY8-48" fmla="*/ 1364343 h 3367315"/>
                <a:gd name="connsiteX9-49" fmla="*/ 3468914 w 4644572"/>
                <a:gd name="connsiteY9-50" fmla="*/ 1364343 h 3367315"/>
                <a:gd name="connsiteX10-51" fmla="*/ 3468914 w 4644572"/>
                <a:gd name="connsiteY10-52" fmla="*/ 841829 h 3367315"/>
                <a:gd name="connsiteX11-53" fmla="*/ 3628571 w 4644572"/>
                <a:gd name="connsiteY11-54" fmla="*/ 682172 h 3367315"/>
                <a:gd name="connsiteX12-55" fmla="*/ 4644572 w 4644572"/>
                <a:gd name="connsiteY12-56" fmla="*/ 682172 h 3367315"/>
                <a:gd name="connsiteX13-57" fmla="*/ 4644572 w 4644572"/>
                <a:gd name="connsiteY13-58" fmla="*/ 0 h 3367315"/>
                <a:gd name="connsiteX14-59" fmla="*/ 4630057 w 4644572"/>
                <a:gd name="connsiteY14-60" fmla="*/ 29029 h 3367315"/>
                <a:gd name="connsiteX0-61" fmla="*/ 0 w 4644572"/>
                <a:gd name="connsiteY0-62" fmla="*/ 3367315 h 3367315"/>
                <a:gd name="connsiteX1-63" fmla="*/ 0 w 4644572"/>
                <a:gd name="connsiteY1-64" fmla="*/ 2786743 h 3367315"/>
                <a:gd name="connsiteX2-65" fmla="*/ 145143 w 4644572"/>
                <a:gd name="connsiteY2-66" fmla="*/ 2641600 h 3367315"/>
                <a:gd name="connsiteX3-67" fmla="*/ 1161143 w 4644572"/>
                <a:gd name="connsiteY3-68" fmla="*/ 2641600 h 3367315"/>
                <a:gd name="connsiteX4-69" fmla="*/ 1161143 w 4644572"/>
                <a:gd name="connsiteY4-70" fmla="*/ 2133600 h 3367315"/>
                <a:gd name="connsiteX5-71" fmla="*/ 1320800 w 4644572"/>
                <a:gd name="connsiteY5-72" fmla="*/ 1973943 h 3367315"/>
                <a:gd name="connsiteX6-73" fmla="*/ 2307772 w 4644572"/>
                <a:gd name="connsiteY6-74" fmla="*/ 1973943 h 3367315"/>
                <a:gd name="connsiteX7-75" fmla="*/ 2307772 w 4644572"/>
                <a:gd name="connsiteY7-76" fmla="*/ 1509486 h 3367315"/>
                <a:gd name="connsiteX8-77" fmla="*/ 2452915 w 4644572"/>
                <a:gd name="connsiteY8-78" fmla="*/ 1364343 h 3367315"/>
                <a:gd name="connsiteX9-79" fmla="*/ 3468914 w 4644572"/>
                <a:gd name="connsiteY9-80" fmla="*/ 1364343 h 3367315"/>
                <a:gd name="connsiteX10-81" fmla="*/ 3468914 w 4644572"/>
                <a:gd name="connsiteY10-82" fmla="*/ 841829 h 3367315"/>
                <a:gd name="connsiteX11-83" fmla="*/ 3628571 w 4644572"/>
                <a:gd name="connsiteY11-84" fmla="*/ 682172 h 3367315"/>
                <a:gd name="connsiteX12-85" fmla="*/ 4644572 w 4644572"/>
                <a:gd name="connsiteY12-86" fmla="*/ 682172 h 3367315"/>
                <a:gd name="connsiteX13-87" fmla="*/ 4644572 w 4644572"/>
                <a:gd name="connsiteY13-88" fmla="*/ 0 h 3367315"/>
                <a:gd name="connsiteX14-89" fmla="*/ 4630057 w 4644572"/>
                <a:gd name="connsiteY14-90" fmla="*/ 29029 h 3367315"/>
                <a:gd name="connsiteX0-91" fmla="*/ 0 w 4644572"/>
                <a:gd name="connsiteY0-92" fmla="*/ 3367315 h 3367315"/>
                <a:gd name="connsiteX1-93" fmla="*/ 0 w 4644572"/>
                <a:gd name="connsiteY1-94" fmla="*/ 2786743 h 3367315"/>
                <a:gd name="connsiteX2-95" fmla="*/ 145143 w 4644572"/>
                <a:gd name="connsiteY2-96" fmla="*/ 2641600 h 3367315"/>
                <a:gd name="connsiteX3-97" fmla="*/ 1161143 w 4644572"/>
                <a:gd name="connsiteY3-98" fmla="*/ 2641600 h 3367315"/>
                <a:gd name="connsiteX4-99" fmla="*/ 1161143 w 4644572"/>
                <a:gd name="connsiteY4-100" fmla="*/ 2133600 h 3367315"/>
                <a:gd name="connsiteX5-101" fmla="*/ 1320800 w 4644572"/>
                <a:gd name="connsiteY5-102" fmla="*/ 1973943 h 3367315"/>
                <a:gd name="connsiteX6-103" fmla="*/ 2307772 w 4644572"/>
                <a:gd name="connsiteY6-104" fmla="*/ 1973943 h 3367315"/>
                <a:gd name="connsiteX7-105" fmla="*/ 2307772 w 4644572"/>
                <a:gd name="connsiteY7-106" fmla="*/ 1509486 h 3367315"/>
                <a:gd name="connsiteX8-107" fmla="*/ 2452915 w 4644572"/>
                <a:gd name="connsiteY8-108" fmla="*/ 1364343 h 3367315"/>
                <a:gd name="connsiteX9-109" fmla="*/ 3468914 w 4644572"/>
                <a:gd name="connsiteY9-110" fmla="*/ 1364343 h 3367315"/>
                <a:gd name="connsiteX10-111" fmla="*/ 3468914 w 4644572"/>
                <a:gd name="connsiteY10-112" fmla="*/ 841829 h 3367315"/>
                <a:gd name="connsiteX11-113" fmla="*/ 3628571 w 4644572"/>
                <a:gd name="connsiteY11-114" fmla="*/ 682172 h 3367315"/>
                <a:gd name="connsiteX12-115" fmla="*/ 4644572 w 4644572"/>
                <a:gd name="connsiteY12-116" fmla="*/ 682172 h 3367315"/>
                <a:gd name="connsiteX13-117" fmla="*/ 4644572 w 4644572"/>
                <a:gd name="connsiteY13-118" fmla="*/ 0 h 3367315"/>
                <a:gd name="connsiteX14-119" fmla="*/ 4630057 w 4644572"/>
                <a:gd name="connsiteY14-120" fmla="*/ 29029 h 3367315"/>
                <a:gd name="connsiteX0-121" fmla="*/ 0 w 4644572"/>
                <a:gd name="connsiteY0-122" fmla="*/ 3367315 h 3367315"/>
                <a:gd name="connsiteX1-123" fmla="*/ 0 w 4644572"/>
                <a:gd name="connsiteY1-124" fmla="*/ 2786743 h 3367315"/>
                <a:gd name="connsiteX2-125" fmla="*/ 145143 w 4644572"/>
                <a:gd name="connsiteY2-126" fmla="*/ 2641600 h 3367315"/>
                <a:gd name="connsiteX3-127" fmla="*/ 1161143 w 4644572"/>
                <a:gd name="connsiteY3-128" fmla="*/ 2641600 h 3367315"/>
                <a:gd name="connsiteX4-129" fmla="*/ 1161143 w 4644572"/>
                <a:gd name="connsiteY4-130" fmla="*/ 2133600 h 3367315"/>
                <a:gd name="connsiteX5-131" fmla="*/ 1320800 w 4644572"/>
                <a:gd name="connsiteY5-132" fmla="*/ 1973943 h 3367315"/>
                <a:gd name="connsiteX6-133" fmla="*/ 2307772 w 4644572"/>
                <a:gd name="connsiteY6-134" fmla="*/ 1973943 h 3367315"/>
                <a:gd name="connsiteX7-135" fmla="*/ 2307772 w 4644572"/>
                <a:gd name="connsiteY7-136" fmla="*/ 1509486 h 3367315"/>
                <a:gd name="connsiteX8-137" fmla="*/ 2452915 w 4644572"/>
                <a:gd name="connsiteY8-138" fmla="*/ 1364343 h 3367315"/>
                <a:gd name="connsiteX9-139" fmla="*/ 3468914 w 4644572"/>
                <a:gd name="connsiteY9-140" fmla="*/ 1364343 h 3367315"/>
                <a:gd name="connsiteX10-141" fmla="*/ 3468914 w 4644572"/>
                <a:gd name="connsiteY10-142" fmla="*/ 841829 h 3367315"/>
                <a:gd name="connsiteX11-143" fmla="*/ 3628571 w 4644572"/>
                <a:gd name="connsiteY11-144" fmla="*/ 682172 h 3367315"/>
                <a:gd name="connsiteX12-145" fmla="*/ 4644572 w 4644572"/>
                <a:gd name="connsiteY12-146" fmla="*/ 682172 h 3367315"/>
                <a:gd name="connsiteX13-147" fmla="*/ 4644572 w 4644572"/>
                <a:gd name="connsiteY13-148" fmla="*/ 0 h 3367315"/>
                <a:gd name="connsiteX14-149" fmla="*/ 4630057 w 4644572"/>
                <a:gd name="connsiteY14-150" fmla="*/ 29029 h 3367315"/>
                <a:gd name="connsiteX0-151" fmla="*/ 0 w 4644572"/>
                <a:gd name="connsiteY0-152" fmla="*/ 3367315 h 3367315"/>
                <a:gd name="connsiteX1-153" fmla="*/ 0 w 4644572"/>
                <a:gd name="connsiteY1-154" fmla="*/ 2786743 h 3367315"/>
                <a:gd name="connsiteX2-155" fmla="*/ 145143 w 4644572"/>
                <a:gd name="connsiteY2-156" fmla="*/ 2641600 h 3367315"/>
                <a:gd name="connsiteX3-157" fmla="*/ 1161143 w 4644572"/>
                <a:gd name="connsiteY3-158" fmla="*/ 2641600 h 3367315"/>
                <a:gd name="connsiteX4-159" fmla="*/ 1161143 w 4644572"/>
                <a:gd name="connsiteY4-160" fmla="*/ 2133600 h 3367315"/>
                <a:gd name="connsiteX5-161" fmla="*/ 1320800 w 4644572"/>
                <a:gd name="connsiteY5-162" fmla="*/ 1973943 h 3367315"/>
                <a:gd name="connsiteX6-163" fmla="*/ 2307772 w 4644572"/>
                <a:gd name="connsiteY6-164" fmla="*/ 1973943 h 3367315"/>
                <a:gd name="connsiteX7-165" fmla="*/ 2307772 w 4644572"/>
                <a:gd name="connsiteY7-166" fmla="*/ 1509486 h 3367315"/>
                <a:gd name="connsiteX8-167" fmla="*/ 2452915 w 4644572"/>
                <a:gd name="connsiteY8-168" fmla="*/ 1364343 h 3367315"/>
                <a:gd name="connsiteX9-169" fmla="*/ 3468914 w 4644572"/>
                <a:gd name="connsiteY9-170" fmla="*/ 1364343 h 3367315"/>
                <a:gd name="connsiteX10-171" fmla="*/ 3468914 w 4644572"/>
                <a:gd name="connsiteY10-172" fmla="*/ 841829 h 3367315"/>
                <a:gd name="connsiteX11-173" fmla="*/ 3628571 w 4644572"/>
                <a:gd name="connsiteY11-174" fmla="*/ 682172 h 3367315"/>
                <a:gd name="connsiteX12-175" fmla="*/ 4644572 w 4644572"/>
                <a:gd name="connsiteY12-176" fmla="*/ 682172 h 3367315"/>
                <a:gd name="connsiteX13-177" fmla="*/ 4644572 w 4644572"/>
                <a:gd name="connsiteY13-178" fmla="*/ 0 h 3367315"/>
                <a:gd name="connsiteX14-179" fmla="*/ 4630057 w 4644572"/>
                <a:gd name="connsiteY14-180" fmla="*/ 29029 h 3367315"/>
                <a:gd name="connsiteX0-181" fmla="*/ 0 w 4644572"/>
                <a:gd name="connsiteY0-182" fmla="*/ 3367315 h 3367315"/>
                <a:gd name="connsiteX1-183" fmla="*/ 0 w 4644572"/>
                <a:gd name="connsiteY1-184" fmla="*/ 2786743 h 3367315"/>
                <a:gd name="connsiteX2-185" fmla="*/ 145143 w 4644572"/>
                <a:gd name="connsiteY2-186" fmla="*/ 2641600 h 3367315"/>
                <a:gd name="connsiteX3-187" fmla="*/ 1161143 w 4644572"/>
                <a:gd name="connsiteY3-188" fmla="*/ 2641600 h 3367315"/>
                <a:gd name="connsiteX4-189" fmla="*/ 1161143 w 4644572"/>
                <a:gd name="connsiteY4-190" fmla="*/ 2133600 h 3367315"/>
                <a:gd name="connsiteX5-191" fmla="*/ 1320800 w 4644572"/>
                <a:gd name="connsiteY5-192" fmla="*/ 1973943 h 3367315"/>
                <a:gd name="connsiteX6-193" fmla="*/ 2307772 w 4644572"/>
                <a:gd name="connsiteY6-194" fmla="*/ 1973943 h 3367315"/>
                <a:gd name="connsiteX7-195" fmla="*/ 2307772 w 4644572"/>
                <a:gd name="connsiteY7-196" fmla="*/ 1509486 h 3367315"/>
                <a:gd name="connsiteX8-197" fmla="*/ 2452915 w 4644572"/>
                <a:gd name="connsiteY8-198" fmla="*/ 1364343 h 3367315"/>
                <a:gd name="connsiteX9-199" fmla="*/ 3468914 w 4644572"/>
                <a:gd name="connsiteY9-200" fmla="*/ 1364343 h 3367315"/>
                <a:gd name="connsiteX10-201" fmla="*/ 3468914 w 4644572"/>
                <a:gd name="connsiteY10-202" fmla="*/ 841829 h 3367315"/>
                <a:gd name="connsiteX11-203" fmla="*/ 3628571 w 4644572"/>
                <a:gd name="connsiteY11-204" fmla="*/ 682172 h 3367315"/>
                <a:gd name="connsiteX12-205" fmla="*/ 4644572 w 4644572"/>
                <a:gd name="connsiteY12-206" fmla="*/ 682172 h 3367315"/>
                <a:gd name="connsiteX13-207" fmla="*/ 4644572 w 4644572"/>
                <a:gd name="connsiteY13-208" fmla="*/ 0 h 3367315"/>
                <a:gd name="connsiteX14-209" fmla="*/ 4630057 w 4644572"/>
                <a:gd name="connsiteY14-210" fmla="*/ 29029 h 3367315"/>
                <a:gd name="connsiteX0-211" fmla="*/ 0 w 4644572"/>
                <a:gd name="connsiteY0-212" fmla="*/ 3367315 h 3367315"/>
                <a:gd name="connsiteX1-213" fmla="*/ 0 w 4644572"/>
                <a:gd name="connsiteY1-214" fmla="*/ 2786743 h 3367315"/>
                <a:gd name="connsiteX2-215" fmla="*/ 145143 w 4644572"/>
                <a:gd name="connsiteY2-216" fmla="*/ 2641600 h 3367315"/>
                <a:gd name="connsiteX3-217" fmla="*/ 1161143 w 4644572"/>
                <a:gd name="connsiteY3-218" fmla="*/ 2641600 h 3367315"/>
                <a:gd name="connsiteX4-219" fmla="*/ 1161143 w 4644572"/>
                <a:gd name="connsiteY4-220" fmla="*/ 2133600 h 3367315"/>
                <a:gd name="connsiteX5-221" fmla="*/ 1320800 w 4644572"/>
                <a:gd name="connsiteY5-222" fmla="*/ 1973943 h 3367315"/>
                <a:gd name="connsiteX6-223" fmla="*/ 2307772 w 4644572"/>
                <a:gd name="connsiteY6-224" fmla="*/ 1973943 h 3367315"/>
                <a:gd name="connsiteX7-225" fmla="*/ 2307772 w 4644572"/>
                <a:gd name="connsiteY7-226" fmla="*/ 1509486 h 3367315"/>
                <a:gd name="connsiteX8-227" fmla="*/ 2452915 w 4644572"/>
                <a:gd name="connsiteY8-228" fmla="*/ 1364343 h 3367315"/>
                <a:gd name="connsiteX9-229" fmla="*/ 3468914 w 4644572"/>
                <a:gd name="connsiteY9-230" fmla="*/ 1364343 h 3367315"/>
                <a:gd name="connsiteX10-231" fmla="*/ 3468914 w 4644572"/>
                <a:gd name="connsiteY10-232" fmla="*/ 841829 h 3367315"/>
                <a:gd name="connsiteX11-233" fmla="*/ 3628571 w 4644572"/>
                <a:gd name="connsiteY11-234" fmla="*/ 682172 h 3367315"/>
                <a:gd name="connsiteX12-235" fmla="*/ 4644572 w 4644572"/>
                <a:gd name="connsiteY12-236" fmla="*/ 682172 h 3367315"/>
                <a:gd name="connsiteX13-237" fmla="*/ 4644572 w 4644572"/>
                <a:gd name="connsiteY13-238" fmla="*/ 0 h 3367315"/>
                <a:gd name="connsiteX14-239" fmla="*/ 4630057 w 4644572"/>
                <a:gd name="connsiteY14-240" fmla="*/ 29029 h 3367315"/>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 ang="0">
                  <a:pos x="connsiteX10-21" y="connsiteY10-22"/>
                </a:cxn>
                <a:cxn ang="0">
                  <a:pos x="connsiteX11-23" y="connsiteY11-24"/>
                </a:cxn>
                <a:cxn ang="0">
                  <a:pos x="connsiteX12-25" y="connsiteY12-26"/>
                </a:cxn>
                <a:cxn ang="0">
                  <a:pos x="connsiteX13-27" y="connsiteY13-28"/>
                </a:cxn>
                <a:cxn ang="0">
                  <a:pos x="connsiteX14-29" y="connsiteY14-30"/>
                </a:cxn>
              </a:cxnLst>
              <a:rect l="l" t="t" r="r" b="b"/>
              <a:pathLst>
                <a:path w="4644572" h="3367315">
                  <a:moveTo>
                    <a:pt x="0" y="3367315"/>
                  </a:moveTo>
                  <a:lnTo>
                    <a:pt x="0" y="2786743"/>
                  </a:lnTo>
                  <a:cubicBezTo>
                    <a:pt x="10281" y="2669782"/>
                    <a:pt x="35802" y="2644261"/>
                    <a:pt x="145143" y="2641600"/>
                  </a:cubicBezTo>
                  <a:lnTo>
                    <a:pt x="1161143" y="2641600"/>
                  </a:lnTo>
                  <a:lnTo>
                    <a:pt x="1161143" y="2133600"/>
                  </a:lnTo>
                  <a:cubicBezTo>
                    <a:pt x="1168642" y="2057521"/>
                    <a:pt x="1214241" y="1981442"/>
                    <a:pt x="1320800" y="1973943"/>
                  </a:cubicBezTo>
                  <a:lnTo>
                    <a:pt x="2307772" y="1973943"/>
                  </a:lnTo>
                  <a:lnTo>
                    <a:pt x="2307772" y="1509486"/>
                  </a:lnTo>
                  <a:cubicBezTo>
                    <a:pt x="2318053" y="1400145"/>
                    <a:pt x="2343574" y="1367004"/>
                    <a:pt x="2452915" y="1364343"/>
                  </a:cubicBezTo>
                  <a:lnTo>
                    <a:pt x="3468914" y="1364343"/>
                  </a:lnTo>
                  <a:lnTo>
                    <a:pt x="3468914" y="841829"/>
                  </a:lnTo>
                  <a:cubicBezTo>
                    <a:pt x="3468793" y="712410"/>
                    <a:pt x="3537252" y="682051"/>
                    <a:pt x="3628571" y="682172"/>
                  </a:cubicBezTo>
                  <a:lnTo>
                    <a:pt x="4644572" y="682172"/>
                  </a:lnTo>
                  <a:lnTo>
                    <a:pt x="4644572" y="0"/>
                  </a:lnTo>
                  <a:lnTo>
                    <a:pt x="4630057" y="29029"/>
                  </a:lnTo>
                </a:path>
              </a:pathLst>
            </a:custGeom>
            <a:noFill/>
            <a:ln w="38100">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 name="等腰三角形 23"/>
            <p:cNvSpPr/>
            <p:nvPr/>
          </p:nvSpPr>
          <p:spPr>
            <a:xfrm>
              <a:off x="7126988" y="1392420"/>
              <a:ext cx="176926" cy="367414"/>
            </a:xfrm>
            <a:prstGeom prst="triangle">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25" name="矩形 24"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549157" y="-975631"/>
            <a:ext cx="583096" cy="838080"/>
          </a:xfrm>
          <a:prstGeom prst="rect">
            <a:avLst/>
          </a:prstGeom>
          <a:solidFill>
            <a:srgbClr val="365B7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 name="矩形 25"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1132253" y="-975631"/>
            <a:ext cx="583096" cy="838080"/>
          </a:xfrm>
          <a:prstGeom prst="rect">
            <a:avLst/>
          </a:prstGeom>
          <a:solidFill>
            <a:srgbClr val="96648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 name="矩形 26"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1715349" y="-975631"/>
            <a:ext cx="583096" cy="838080"/>
          </a:xfrm>
          <a:prstGeom prst="rect">
            <a:avLst/>
          </a:prstGeom>
          <a:solidFill>
            <a:srgbClr val="D06F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 name="矩形 27"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2298446" y="-975631"/>
            <a:ext cx="583096" cy="838080"/>
          </a:xfrm>
          <a:prstGeom prst="rect">
            <a:avLst/>
          </a:prstGeom>
          <a:solidFill>
            <a:srgbClr val="F779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 name="矩形 28"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2881542" y="-975631"/>
            <a:ext cx="583096" cy="838080"/>
          </a:xfrm>
          <a:prstGeom prst="rect">
            <a:avLst/>
          </a:prstGeom>
          <a:solidFill>
            <a:srgbClr val="F8AD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3" name="组合 2"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GrpSpPr/>
          <p:nvPr/>
        </p:nvGrpSpPr>
        <p:grpSpPr>
          <a:xfrm>
            <a:off x="575945" y="5637530"/>
            <a:ext cx="2524125" cy="1285875"/>
            <a:chOff x="631956" y="5608367"/>
            <a:chExt cx="2359660" cy="1285951"/>
          </a:xfrm>
        </p:grpSpPr>
        <p:sp>
          <p:nvSpPr>
            <p:cNvPr id="20" name="矩形 5"/>
            <p:cNvSpPr/>
            <p:nvPr/>
          </p:nvSpPr>
          <p:spPr>
            <a:xfrm>
              <a:off x="823256" y="5608367"/>
              <a:ext cx="2020779" cy="1285951"/>
            </a:xfrm>
            <a:custGeom>
              <a:avLst/>
              <a:gdLst/>
              <a:ahLst/>
              <a:cxnLst/>
              <a:rect l="l" t="t" r="r" b="b"/>
              <a:pathLst>
                <a:path w="1584176" h="1008112">
                  <a:moveTo>
                    <a:pt x="0" y="0"/>
                  </a:moveTo>
                  <a:lnTo>
                    <a:pt x="1584176" y="0"/>
                  </a:lnTo>
                  <a:lnTo>
                    <a:pt x="1584176" y="576064"/>
                  </a:lnTo>
                  <a:lnTo>
                    <a:pt x="918102" y="576064"/>
                  </a:lnTo>
                  <a:lnTo>
                    <a:pt x="648072" y="1008112"/>
                  </a:lnTo>
                  <a:lnTo>
                    <a:pt x="648072" y="576064"/>
                  </a:lnTo>
                  <a:lnTo>
                    <a:pt x="0" y="576064"/>
                  </a:lnTo>
                  <a:close/>
                </a:path>
              </a:pathLst>
            </a:custGeom>
            <a:solidFill>
              <a:srgbClr val="365B7C"/>
            </a:solidFill>
            <a:ln>
              <a:noFill/>
            </a:ln>
            <a:effectLst>
              <a:innerShdw blurRad="63500" dist="50800" dir="189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KaiTi" panose="02010609060101010101" pitchFamily="49" charset="-122"/>
                <a:ea typeface="KaiTi" panose="02010609060101010101" pitchFamily="49" charset="-122"/>
              </a:endParaRPr>
            </a:p>
          </p:txBody>
        </p:sp>
        <p:sp>
          <p:nvSpPr>
            <p:cNvPr id="39" name="Rectangle 42"/>
            <p:cNvSpPr/>
            <p:nvPr/>
          </p:nvSpPr>
          <p:spPr>
            <a:xfrm flipH="1">
              <a:off x="631956" y="5760767"/>
              <a:ext cx="2359660" cy="383540"/>
            </a:xfrm>
            <a:prstGeom prst="rect">
              <a:avLst/>
            </a:prstGeom>
            <a:noFill/>
            <a:ln w="12700" cap="flat" cmpd="sng" algn="ctr">
              <a:noFill/>
              <a:prstDash val="solid"/>
            </a:ln>
            <a:effectLst/>
          </p:spPr>
          <p:txBody>
            <a:bodyPr lIns="91440" tIns="0" rIns="91440" bIns="0" rtlCol="0" anchor="t"/>
            <a:lstStyle/>
            <a:p>
              <a:pPr algn="ctr"/>
              <a:r>
                <a:rPr lang="en-US" altLang="zh-CN" sz="2400" b="1" dirty="0">
                  <a:solidFill>
                    <a:schemeClr val="bg1"/>
                  </a:solidFill>
                  <a:latin typeface="KaiTi" panose="02010609060101010101" pitchFamily="49" charset="-122"/>
                  <a:ea typeface="KaiTi" panose="02010609060101010101" pitchFamily="49" charset="-122"/>
                  <a:cs typeface="Arial" panose="020B0604020202020204" pitchFamily="34" charset="0"/>
                </a:rPr>
                <a:t>1.</a:t>
              </a:r>
              <a:r>
                <a:rPr lang="zh-CN" altLang="en-US" sz="2400" b="1" dirty="0">
                  <a:solidFill>
                    <a:schemeClr val="bg1"/>
                  </a:solidFill>
                  <a:latin typeface="KaiTi" panose="02010609060101010101" pitchFamily="49" charset="-122"/>
                  <a:ea typeface="KaiTi" panose="02010609060101010101" pitchFamily="49" charset="-122"/>
                  <a:cs typeface="Arial" panose="020B0604020202020204" pitchFamily="34" charset="0"/>
                </a:rPr>
                <a:t>工作基本资料</a:t>
              </a:r>
            </a:p>
          </p:txBody>
        </p:sp>
      </p:grpSp>
      <p:sp>
        <p:nvSpPr>
          <p:cNvPr id="40" name="Rectangle 42"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flipH="1">
            <a:off x="2454675" y="6296552"/>
            <a:ext cx="2382368" cy="504056"/>
          </a:xfrm>
          <a:prstGeom prst="rect">
            <a:avLst/>
          </a:prstGeom>
          <a:noFill/>
          <a:ln w="12700" cap="flat" cmpd="sng" algn="ctr">
            <a:noFill/>
            <a:prstDash val="solid"/>
          </a:ln>
          <a:effectLst/>
        </p:spPr>
        <p:txBody>
          <a:bodyPr lIns="91440" tIns="0" rIns="91440" bIns="0" rtlCol="0" anchor="t"/>
          <a:lstStyle/>
          <a:p>
            <a:pPr>
              <a:defRPr/>
            </a:pPr>
            <a:r>
              <a:rPr lang="en-US" sz="1000" kern="0" dirty="0">
                <a:solidFill>
                  <a:schemeClr val="tx1">
                    <a:lumMod val="65000"/>
                    <a:lumOff val="35000"/>
                  </a:schemeClr>
                </a:solidFill>
                <a:latin typeface="Arial" panose="020B0604020202020204" pitchFamily="34" charset="0"/>
                <a:cs typeface="Arial" panose="020B0604020202020204" pitchFamily="34" charset="0"/>
              </a:rPr>
              <a:t> </a:t>
            </a:r>
          </a:p>
        </p:txBody>
      </p:sp>
      <p:grpSp>
        <p:nvGrpSpPr>
          <p:cNvPr id="5" name="组合 4"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GrpSpPr/>
          <p:nvPr/>
        </p:nvGrpSpPr>
        <p:grpSpPr>
          <a:xfrm>
            <a:off x="2821729" y="4618590"/>
            <a:ext cx="2076265" cy="1285951"/>
            <a:chOff x="2881419" y="4322680"/>
            <a:chExt cx="2076265" cy="1285951"/>
          </a:xfrm>
        </p:grpSpPr>
        <p:sp>
          <p:nvSpPr>
            <p:cNvPr id="16" name="矩形 5"/>
            <p:cNvSpPr/>
            <p:nvPr/>
          </p:nvSpPr>
          <p:spPr>
            <a:xfrm>
              <a:off x="2936905" y="4322680"/>
              <a:ext cx="2020779" cy="1285951"/>
            </a:xfrm>
            <a:custGeom>
              <a:avLst/>
              <a:gdLst/>
              <a:ahLst/>
              <a:cxnLst/>
              <a:rect l="l" t="t" r="r" b="b"/>
              <a:pathLst>
                <a:path w="1584176" h="1008112">
                  <a:moveTo>
                    <a:pt x="0" y="0"/>
                  </a:moveTo>
                  <a:lnTo>
                    <a:pt x="1584176" y="0"/>
                  </a:lnTo>
                  <a:lnTo>
                    <a:pt x="1584176" y="576064"/>
                  </a:lnTo>
                  <a:lnTo>
                    <a:pt x="918102" y="576064"/>
                  </a:lnTo>
                  <a:lnTo>
                    <a:pt x="648072" y="1008112"/>
                  </a:lnTo>
                  <a:lnTo>
                    <a:pt x="648072" y="576064"/>
                  </a:lnTo>
                  <a:lnTo>
                    <a:pt x="0" y="576064"/>
                  </a:lnTo>
                  <a:close/>
                </a:path>
              </a:pathLst>
            </a:custGeom>
            <a:solidFill>
              <a:srgbClr val="966481"/>
            </a:solidFill>
            <a:ln>
              <a:noFill/>
            </a:ln>
            <a:effectLst>
              <a:innerShdw blurRad="63500" dist="50800" dir="189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KaiTi" panose="02010609060101010101" pitchFamily="49" charset="-122"/>
                <a:ea typeface="KaiTi" panose="02010609060101010101" pitchFamily="49" charset="-122"/>
              </a:endParaRPr>
            </a:p>
          </p:txBody>
        </p:sp>
        <p:sp>
          <p:nvSpPr>
            <p:cNvPr id="41" name="Rectangle 42"/>
            <p:cNvSpPr/>
            <p:nvPr/>
          </p:nvSpPr>
          <p:spPr>
            <a:xfrm flipH="1">
              <a:off x="2881419" y="4481430"/>
              <a:ext cx="2062480" cy="363855"/>
            </a:xfrm>
            <a:prstGeom prst="rect">
              <a:avLst/>
            </a:prstGeom>
            <a:noFill/>
            <a:ln w="12700" cap="flat" cmpd="sng" algn="ctr">
              <a:noFill/>
              <a:prstDash val="solid"/>
            </a:ln>
            <a:effectLst/>
          </p:spPr>
          <p:txBody>
            <a:bodyPr lIns="91440" tIns="0" rIns="91440" bIns="0" rtlCol="0" anchor="t"/>
            <a:lstStyle/>
            <a:p>
              <a:pPr algn="ctr"/>
              <a:r>
                <a:rPr lang="en-US" altLang="zh-CN" sz="2800" b="1" dirty="0">
                  <a:solidFill>
                    <a:schemeClr val="bg1"/>
                  </a:solidFill>
                  <a:latin typeface="KaiTi" panose="02010609060101010101" pitchFamily="49" charset="-122"/>
                  <a:ea typeface="KaiTi" panose="02010609060101010101" pitchFamily="49" charset="-122"/>
                  <a:cs typeface="Arial" panose="020B0604020202020204" pitchFamily="34" charset="0"/>
                </a:rPr>
                <a:t>2.工作内容</a:t>
              </a:r>
            </a:p>
          </p:txBody>
        </p:sp>
      </p:grpSp>
      <p:sp>
        <p:nvSpPr>
          <p:cNvPr id="42" name="Rectangle 42"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flipH="1">
            <a:off x="3941503" y="5457816"/>
            <a:ext cx="2382368" cy="504056"/>
          </a:xfrm>
          <a:prstGeom prst="rect">
            <a:avLst/>
          </a:prstGeom>
          <a:noFill/>
          <a:ln w="12700" cap="flat" cmpd="sng" algn="ctr">
            <a:noFill/>
            <a:prstDash val="solid"/>
          </a:ln>
          <a:effectLst/>
        </p:spPr>
        <p:txBody>
          <a:bodyPr lIns="91440" tIns="0" rIns="91440" bIns="0" rtlCol="0" anchor="t"/>
          <a:lstStyle/>
          <a:p>
            <a:pPr>
              <a:defRPr/>
            </a:pPr>
            <a:endParaRPr lang="en-US" sz="1000" kern="0" dirty="0">
              <a:solidFill>
                <a:schemeClr val="tx1">
                  <a:lumMod val="65000"/>
                  <a:lumOff val="35000"/>
                </a:schemeClr>
              </a:solidFill>
              <a:latin typeface="Arial" panose="020B0604020202020204" pitchFamily="34" charset="0"/>
              <a:cs typeface="Arial" panose="020B0604020202020204" pitchFamily="34" charset="0"/>
            </a:endParaRPr>
          </a:p>
        </p:txBody>
      </p:sp>
      <p:grpSp>
        <p:nvGrpSpPr>
          <p:cNvPr id="6" name="组合 5"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GrpSpPr/>
          <p:nvPr/>
        </p:nvGrpSpPr>
        <p:grpSpPr>
          <a:xfrm>
            <a:off x="4898360" y="3618653"/>
            <a:ext cx="2033513" cy="1285951"/>
            <a:chOff x="4417030" y="3485303"/>
            <a:chExt cx="2033513" cy="1285951"/>
          </a:xfrm>
        </p:grpSpPr>
        <p:sp>
          <p:nvSpPr>
            <p:cNvPr id="12" name="矩形 5"/>
            <p:cNvSpPr/>
            <p:nvPr/>
          </p:nvSpPr>
          <p:spPr>
            <a:xfrm>
              <a:off x="4429525" y="3485303"/>
              <a:ext cx="2020779" cy="1285951"/>
            </a:xfrm>
            <a:custGeom>
              <a:avLst/>
              <a:gdLst/>
              <a:ahLst/>
              <a:cxnLst/>
              <a:rect l="l" t="t" r="r" b="b"/>
              <a:pathLst>
                <a:path w="1584176" h="1008112">
                  <a:moveTo>
                    <a:pt x="0" y="0"/>
                  </a:moveTo>
                  <a:lnTo>
                    <a:pt x="1584176" y="0"/>
                  </a:lnTo>
                  <a:lnTo>
                    <a:pt x="1584176" y="576064"/>
                  </a:lnTo>
                  <a:lnTo>
                    <a:pt x="918102" y="576064"/>
                  </a:lnTo>
                  <a:lnTo>
                    <a:pt x="648072" y="1008112"/>
                  </a:lnTo>
                  <a:lnTo>
                    <a:pt x="648072" y="576064"/>
                  </a:lnTo>
                  <a:lnTo>
                    <a:pt x="0" y="576064"/>
                  </a:lnTo>
                  <a:close/>
                </a:path>
              </a:pathLst>
            </a:custGeom>
            <a:solidFill>
              <a:srgbClr val="D06F83"/>
            </a:solidFill>
            <a:ln>
              <a:noFill/>
            </a:ln>
            <a:effectLst>
              <a:innerShdw blurRad="63500" dist="50800" dir="189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KaiTi" panose="02010609060101010101" pitchFamily="49" charset="-122"/>
                <a:ea typeface="KaiTi" panose="02010609060101010101" pitchFamily="49" charset="-122"/>
              </a:endParaRPr>
            </a:p>
          </p:txBody>
        </p:sp>
        <p:sp>
          <p:nvSpPr>
            <p:cNvPr id="43" name="Rectangle 42"/>
            <p:cNvSpPr/>
            <p:nvPr/>
          </p:nvSpPr>
          <p:spPr>
            <a:xfrm flipH="1">
              <a:off x="4417030" y="3693999"/>
              <a:ext cx="2033513" cy="239954"/>
            </a:xfrm>
            <a:prstGeom prst="rect">
              <a:avLst/>
            </a:prstGeom>
            <a:noFill/>
            <a:ln w="12700" cap="flat" cmpd="sng" algn="ctr">
              <a:noFill/>
              <a:prstDash val="solid"/>
            </a:ln>
            <a:effectLst/>
          </p:spPr>
          <p:txBody>
            <a:bodyPr lIns="91440" tIns="0" rIns="91440" bIns="0" rtlCol="0" anchor="t"/>
            <a:lstStyle/>
            <a:p>
              <a:pPr algn="ctr"/>
              <a:r>
                <a:rPr lang="en-US" altLang="zh-CN" sz="2800" b="1" dirty="0">
                  <a:solidFill>
                    <a:schemeClr val="bg1"/>
                  </a:solidFill>
                  <a:latin typeface="KaiTi" panose="02010609060101010101" pitchFamily="49" charset="-122"/>
                  <a:ea typeface="KaiTi" panose="02010609060101010101" pitchFamily="49" charset="-122"/>
                  <a:cs typeface="Arial" panose="020B0604020202020204" pitchFamily="34" charset="0"/>
                </a:rPr>
                <a:t>3.工作关系</a:t>
              </a:r>
            </a:p>
          </p:txBody>
        </p:sp>
      </p:grpSp>
      <p:sp>
        <p:nvSpPr>
          <p:cNvPr id="44" name="Rectangle 42"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flipH="1">
            <a:off x="5444729" y="4618528"/>
            <a:ext cx="2382368" cy="504056"/>
          </a:xfrm>
          <a:prstGeom prst="rect">
            <a:avLst/>
          </a:prstGeom>
          <a:noFill/>
          <a:ln w="12700" cap="flat" cmpd="sng" algn="ctr">
            <a:noFill/>
            <a:prstDash val="solid"/>
          </a:ln>
          <a:effectLst/>
        </p:spPr>
        <p:txBody>
          <a:bodyPr lIns="91440" tIns="0" rIns="91440" bIns="0" rtlCol="0" anchor="t"/>
          <a:lstStyle/>
          <a:p>
            <a:pPr>
              <a:defRPr/>
            </a:pPr>
            <a:r>
              <a:rPr lang="en-US" sz="1000" kern="0" dirty="0">
                <a:solidFill>
                  <a:schemeClr val="tx1">
                    <a:lumMod val="65000"/>
                    <a:lumOff val="35000"/>
                  </a:schemeClr>
                </a:solidFill>
                <a:latin typeface="Arial" panose="020B0604020202020204" pitchFamily="34" charset="0"/>
                <a:cs typeface="Arial" panose="020B0604020202020204" pitchFamily="34" charset="0"/>
              </a:rPr>
              <a:t> </a:t>
            </a:r>
          </a:p>
        </p:txBody>
      </p:sp>
      <p:grpSp>
        <p:nvGrpSpPr>
          <p:cNvPr id="7" name="组合 6"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GrpSpPr/>
          <p:nvPr/>
        </p:nvGrpSpPr>
        <p:grpSpPr>
          <a:xfrm>
            <a:off x="6535048" y="2614271"/>
            <a:ext cx="2489200" cy="1285951"/>
            <a:chOff x="6055623" y="2734921"/>
            <a:chExt cx="2489200" cy="1285951"/>
          </a:xfrm>
        </p:grpSpPr>
        <p:sp>
          <p:nvSpPr>
            <p:cNvPr id="8" name="矩形 5"/>
            <p:cNvSpPr/>
            <p:nvPr/>
          </p:nvSpPr>
          <p:spPr>
            <a:xfrm>
              <a:off x="6421255" y="2734921"/>
              <a:ext cx="2020779" cy="1285951"/>
            </a:xfrm>
            <a:custGeom>
              <a:avLst/>
              <a:gdLst/>
              <a:ahLst/>
              <a:cxnLst/>
              <a:rect l="l" t="t" r="r" b="b"/>
              <a:pathLst>
                <a:path w="1584176" h="1008112">
                  <a:moveTo>
                    <a:pt x="0" y="0"/>
                  </a:moveTo>
                  <a:lnTo>
                    <a:pt x="1584176" y="0"/>
                  </a:lnTo>
                  <a:lnTo>
                    <a:pt x="1584176" y="576064"/>
                  </a:lnTo>
                  <a:lnTo>
                    <a:pt x="918102" y="576064"/>
                  </a:lnTo>
                  <a:lnTo>
                    <a:pt x="648072" y="1008112"/>
                  </a:lnTo>
                  <a:lnTo>
                    <a:pt x="648072" y="576064"/>
                  </a:lnTo>
                  <a:lnTo>
                    <a:pt x="0" y="576064"/>
                  </a:lnTo>
                  <a:close/>
                </a:path>
              </a:pathLst>
            </a:custGeom>
            <a:solidFill>
              <a:srgbClr val="F77983"/>
            </a:solidFill>
            <a:ln>
              <a:noFill/>
            </a:ln>
            <a:effectLst>
              <a:innerShdw blurRad="63500" dist="50800" dir="189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KaiTi" panose="02010609060101010101" pitchFamily="49" charset="-122"/>
                <a:ea typeface="KaiTi" panose="02010609060101010101" pitchFamily="49" charset="-122"/>
              </a:endParaRPr>
            </a:p>
          </p:txBody>
        </p:sp>
        <p:sp>
          <p:nvSpPr>
            <p:cNvPr id="45" name="Rectangle 42"/>
            <p:cNvSpPr/>
            <p:nvPr/>
          </p:nvSpPr>
          <p:spPr>
            <a:xfrm flipH="1">
              <a:off x="6055623" y="2815566"/>
              <a:ext cx="2489200" cy="520065"/>
            </a:xfrm>
            <a:prstGeom prst="rect">
              <a:avLst/>
            </a:prstGeom>
            <a:noFill/>
            <a:ln w="12700" cap="flat" cmpd="sng" algn="ctr">
              <a:noFill/>
              <a:prstDash val="solid"/>
            </a:ln>
            <a:effectLst/>
          </p:spPr>
          <p:txBody>
            <a:bodyPr lIns="91440" tIns="0" rIns="91440" bIns="0" rtlCol="0" anchor="t"/>
            <a:lstStyle/>
            <a:p>
              <a:pPr algn="ctr"/>
              <a:r>
                <a:rPr lang="en-US" altLang="zh-CN" sz="2800" b="1" dirty="0">
                  <a:solidFill>
                    <a:schemeClr val="bg1"/>
                  </a:solidFill>
                  <a:latin typeface="KaiTi" panose="02010609060101010101" pitchFamily="49" charset="-122"/>
                  <a:ea typeface="KaiTi" panose="02010609060101010101" pitchFamily="49" charset="-122"/>
                  <a:cs typeface="Arial" panose="020B0604020202020204" pitchFamily="34" charset="0"/>
                </a:rPr>
                <a:t>  4.工作环境</a:t>
              </a:r>
              <a:r>
                <a:rPr lang="en-US" altLang="zh-CN" sz="1400" b="1" dirty="0">
                  <a:solidFill>
                    <a:schemeClr val="bg1"/>
                  </a:solidFill>
                  <a:latin typeface="KaiTi" panose="02010609060101010101" pitchFamily="49" charset="-122"/>
                  <a:ea typeface="KaiTi" panose="02010609060101010101" pitchFamily="49" charset="-122"/>
                  <a:cs typeface="Arial" panose="020B0604020202020204" pitchFamily="34" charset="0"/>
                </a:rPr>
                <a:t> </a:t>
              </a:r>
            </a:p>
          </p:txBody>
        </p:sp>
      </p:grpSp>
      <p:sp>
        <p:nvSpPr>
          <p:cNvPr id="46" name="Rectangle 42"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flipH="1">
            <a:off x="6931557" y="3818527"/>
            <a:ext cx="2382368" cy="504056"/>
          </a:xfrm>
          <a:prstGeom prst="rect">
            <a:avLst/>
          </a:prstGeom>
          <a:noFill/>
          <a:ln w="12700" cap="flat" cmpd="sng" algn="ctr">
            <a:noFill/>
            <a:prstDash val="solid"/>
          </a:ln>
          <a:effectLst/>
        </p:spPr>
        <p:txBody>
          <a:bodyPr lIns="91440" tIns="0" rIns="91440" bIns="0" rtlCol="0" anchor="t"/>
          <a:lstStyle/>
          <a:p>
            <a:pPr>
              <a:defRPr/>
            </a:pPr>
            <a:endParaRPr lang="en-US" sz="1000" kern="0" dirty="0">
              <a:solidFill>
                <a:schemeClr val="tx1">
                  <a:lumMod val="65000"/>
                  <a:lumOff val="35000"/>
                </a:schemeClr>
              </a:solidFill>
              <a:latin typeface="Arial" panose="020B0604020202020204" pitchFamily="34" charset="0"/>
              <a:cs typeface="Arial" panose="020B0604020202020204" pitchFamily="34" charset="0"/>
            </a:endParaRPr>
          </a:p>
        </p:txBody>
      </p:sp>
      <p:grpSp>
        <p:nvGrpSpPr>
          <p:cNvPr id="9" name="组合 8"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GrpSpPr/>
          <p:nvPr/>
        </p:nvGrpSpPr>
        <p:grpSpPr>
          <a:xfrm>
            <a:off x="8983172" y="1753399"/>
            <a:ext cx="2101850" cy="1285951"/>
            <a:chOff x="8503747" y="1806104"/>
            <a:chExt cx="2101850" cy="1285951"/>
          </a:xfrm>
        </p:grpSpPr>
        <p:sp>
          <p:nvSpPr>
            <p:cNvPr id="4" name="矩形 5"/>
            <p:cNvSpPr/>
            <p:nvPr/>
          </p:nvSpPr>
          <p:spPr>
            <a:xfrm>
              <a:off x="8544433" y="1806104"/>
              <a:ext cx="2020779" cy="1285951"/>
            </a:xfrm>
            <a:custGeom>
              <a:avLst/>
              <a:gdLst/>
              <a:ahLst/>
              <a:cxnLst/>
              <a:rect l="l" t="t" r="r" b="b"/>
              <a:pathLst>
                <a:path w="1584176" h="1008112">
                  <a:moveTo>
                    <a:pt x="0" y="0"/>
                  </a:moveTo>
                  <a:lnTo>
                    <a:pt x="1584176" y="0"/>
                  </a:lnTo>
                  <a:lnTo>
                    <a:pt x="1584176" y="576064"/>
                  </a:lnTo>
                  <a:lnTo>
                    <a:pt x="918102" y="576064"/>
                  </a:lnTo>
                  <a:lnTo>
                    <a:pt x="648072" y="1008112"/>
                  </a:lnTo>
                  <a:lnTo>
                    <a:pt x="648072" y="576064"/>
                  </a:lnTo>
                  <a:lnTo>
                    <a:pt x="0" y="576064"/>
                  </a:lnTo>
                  <a:close/>
                </a:path>
              </a:pathLst>
            </a:custGeom>
            <a:solidFill>
              <a:srgbClr val="F8AD94"/>
            </a:solidFill>
            <a:ln>
              <a:noFill/>
            </a:ln>
            <a:effectLst>
              <a:innerShdw blurRad="63500" dist="50800" dir="189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KaiTi" panose="02010609060101010101" pitchFamily="49" charset="-122"/>
                <a:ea typeface="KaiTi" panose="02010609060101010101" pitchFamily="49" charset="-122"/>
              </a:endParaRPr>
            </a:p>
          </p:txBody>
        </p:sp>
        <p:sp>
          <p:nvSpPr>
            <p:cNvPr id="47" name="Rectangle 42"/>
            <p:cNvSpPr/>
            <p:nvPr/>
          </p:nvSpPr>
          <p:spPr>
            <a:xfrm flipH="1">
              <a:off x="8503747" y="1940724"/>
              <a:ext cx="2101850" cy="306705"/>
            </a:xfrm>
            <a:prstGeom prst="rect">
              <a:avLst/>
            </a:prstGeom>
            <a:noFill/>
            <a:ln w="12700" cap="flat" cmpd="sng" algn="ctr">
              <a:noFill/>
              <a:prstDash val="solid"/>
            </a:ln>
            <a:effectLst/>
          </p:spPr>
          <p:txBody>
            <a:bodyPr lIns="91440" tIns="0" rIns="91440" bIns="0" rtlCol="0" anchor="t"/>
            <a:lstStyle/>
            <a:p>
              <a:pPr algn="ctr"/>
              <a:r>
                <a:rPr lang="en-US" altLang="zh-CN" sz="2800" b="1" dirty="0">
                  <a:solidFill>
                    <a:schemeClr val="bg1"/>
                  </a:solidFill>
                  <a:latin typeface="KaiTi" panose="02010609060101010101" pitchFamily="49" charset="-122"/>
                  <a:ea typeface="KaiTi" panose="02010609060101010101" pitchFamily="49" charset="-122"/>
                  <a:cs typeface="Arial" panose="020B0604020202020204" pitchFamily="34" charset="0"/>
                </a:rPr>
                <a:t>5.任职条件</a:t>
              </a:r>
            </a:p>
          </p:txBody>
        </p:sp>
      </p:grpSp>
      <p:sp>
        <p:nvSpPr>
          <p:cNvPr id="48" name="Rectangle 42"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flipH="1">
            <a:off x="8441786" y="2914944"/>
            <a:ext cx="2382368" cy="504056"/>
          </a:xfrm>
          <a:prstGeom prst="rect">
            <a:avLst/>
          </a:prstGeom>
          <a:noFill/>
          <a:ln w="12700" cap="flat" cmpd="sng" algn="ctr">
            <a:noFill/>
            <a:prstDash val="solid"/>
          </a:ln>
          <a:effectLst/>
        </p:spPr>
        <p:txBody>
          <a:bodyPr lIns="91440" tIns="0" rIns="91440" bIns="0" rtlCol="0" anchor="t"/>
          <a:lstStyle/>
          <a:p>
            <a:pPr>
              <a:defRPr/>
            </a:pPr>
            <a:r>
              <a:rPr lang="en-US" sz="1000" kern="0" dirty="0">
                <a:solidFill>
                  <a:schemeClr val="tx1">
                    <a:lumMod val="65000"/>
                    <a:lumOff val="35000"/>
                  </a:schemeClr>
                </a:solidFill>
                <a:latin typeface="Arial" panose="020B0604020202020204" pitchFamily="34" charset="0"/>
                <a:cs typeface="Arial" panose="020B0604020202020204" pitchFamily="34" charset="0"/>
              </a:rPr>
              <a:t> </a:t>
            </a:r>
          </a:p>
        </p:txBody>
      </p:sp>
      <p:cxnSp>
        <p:nvCxnSpPr>
          <p:cNvPr id="31" name="直接连接符 30"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CxnSpPr/>
          <p:nvPr/>
        </p:nvCxnSpPr>
        <p:spPr>
          <a:xfrm>
            <a:off x="284362" y="1025979"/>
            <a:ext cx="5770860"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32" name="文本框 31"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txBox="1"/>
          <p:nvPr/>
        </p:nvSpPr>
        <p:spPr>
          <a:xfrm>
            <a:off x="1203310" y="391437"/>
            <a:ext cx="3939540" cy="521970"/>
          </a:xfrm>
          <a:prstGeom prst="rect">
            <a:avLst/>
          </a:prstGeom>
          <a:noFill/>
        </p:spPr>
        <p:txBody>
          <a:bodyPr wrap="none" rtlCol="0">
            <a:spAutoFit/>
          </a:bodyPr>
          <a:lstStyle/>
          <a:p>
            <a:pPr algn="l"/>
            <a:r>
              <a:rPr sz="2800" b="1" spc="500" dirty="0">
                <a:solidFill>
                  <a:schemeClr val="bg1">
                    <a:lumMod val="50000"/>
                  </a:schemeClr>
                </a:solidFill>
                <a:latin typeface="微软雅黑" panose="020B0503020204020204" pitchFamily="34" charset="-122"/>
                <a:ea typeface="微软雅黑" panose="020B0503020204020204" pitchFamily="34" charset="-122"/>
                <a:cs typeface="Arial" panose="020B0604020202020204" pitchFamily="34" charset="0"/>
              </a:rPr>
              <a:t>(一)岗位分析的内容</a:t>
            </a:r>
          </a:p>
        </p:txBody>
      </p:sp>
      <p:sp>
        <p:nvSpPr>
          <p:cNvPr id="33" name="椭圆 32"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flipH="1">
            <a:off x="419230" y="755796"/>
            <a:ext cx="157493" cy="157493"/>
          </a:xfrm>
          <a:prstGeom prst="ellipse">
            <a:avLst/>
          </a:prstGeom>
          <a:solidFill>
            <a:srgbClr val="D06F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4" name="椭圆 33"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flipH="1">
            <a:off x="419230" y="174666"/>
            <a:ext cx="321030" cy="321030"/>
          </a:xfrm>
          <a:prstGeom prst="ellipse">
            <a:avLst/>
          </a:prstGeom>
          <a:solidFill>
            <a:srgbClr val="966481"/>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5" name="椭圆 34"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flipH="1">
            <a:off x="740603" y="648202"/>
            <a:ext cx="219803" cy="219803"/>
          </a:xfrm>
          <a:prstGeom prst="ellipse">
            <a:avLst/>
          </a:prstGeom>
          <a:solidFill>
            <a:srgbClr val="365B7C"/>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6" name="椭圆 35"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flipH="1">
            <a:off x="119184" y="648310"/>
            <a:ext cx="164852" cy="164852"/>
          </a:xfrm>
          <a:prstGeom prst="ellipse">
            <a:avLst/>
          </a:prstGeom>
          <a:solidFill>
            <a:srgbClr val="F779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 name="e7d195523061f1c0"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hidden="1"/>
          <p:cNvSpPr txBox="1"/>
          <p:nvPr/>
        </p:nvSpPr>
        <p:spPr>
          <a:xfrm>
            <a:off x="-355600" y="1803400"/>
            <a:ext cx="293927" cy="1016000"/>
          </a:xfrm>
          <a:prstGeom prst="rect">
            <a:avLst/>
          </a:prstGeom>
          <a:noFill/>
        </p:spPr>
        <p:txBody>
          <a:bodyPr vert="wordArtVert" rtlCol="0">
            <a:spAutoFit/>
          </a:bodyPr>
          <a:lstStyle/>
          <a:p>
            <a:r>
              <a:rPr lang="en-US" altLang="zh-CN" sz="100"/>
              <a:t>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a:t>
            </a:r>
            <a:endParaRPr lang="zh-CN" altLang="en-US" sz="100"/>
          </a:p>
        </p:txBody>
      </p:sp>
      <p:sp>
        <p:nvSpPr>
          <p:cNvPr id="11" name="文本框 10"/>
          <p:cNvSpPr txBox="1"/>
          <p:nvPr/>
        </p:nvSpPr>
        <p:spPr>
          <a:xfrm>
            <a:off x="198755" y="3261995"/>
            <a:ext cx="2682875" cy="1999615"/>
          </a:xfrm>
          <a:prstGeom prst="rect">
            <a:avLst/>
          </a:prstGeom>
          <a:noFill/>
        </p:spPr>
        <p:txBody>
          <a:bodyPr wrap="square" rtlCol="0" anchor="t">
            <a:spAutoFit/>
          </a:bodyPr>
          <a:lstStyle/>
          <a:p>
            <a:r>
              <a:rPr lang="zh-CN" altLang="en-US" sz="2000" dirty="0">
                <a:latin typeface="KaiTi" panose="02010609060101010101" pitchFamily="49" charset="-122"/>
                <a:ea typeface="KaiTi" panose="02010609060101010101" pitchFamily="49" charset="-122"/>
                <a:cs typeface="华文中宋" panose="02010600040101010101" charset="-122"/>
              </a:rPr>
              <a:t>(1)工作名称 </a:t>
            </a:r>
          </a:p>
          <a:p>
            <a:r>
              <a:rPr lang="zh-CN" altLang="en-US" sz="2000" dirty="0">
                <a:latin typeface="KaiTi" panose="02010609060101010101" pitchFamily="49" charset="-122"/>
                <a:ea typeface="KaiTi" panose="02010609060101010101" pitchFamily="49" charset="-122"/>
                <a:cs typeface="华文中宋" panose="02010600040101010101" charset="-122"/>
              </a:rPr>
              <a:t>(2)工作代码 </a:t>
            </a:r>
          </a:p>
          <a:p>
            <a:r>
              <a:rPr lang="zh-CN" altLang="en-US" sz="2000" dirty="0">
                <a:latin typeface="KaiTi" panose="02010609060101010101" pitchFamily="49" charset="-122"/>
                <a:ea typeface="KaiTi" panose="02010609060101010101" pitchFamily="49" charset="-122"/>
                <a:cs typeface="华文中宋" panose="02010600040101010101" charset="-122"/>
              </a:rPr>
              <a:t>(3)工作地点 </a:t>
            </a:r>
          </a:p>
          <a:p>
            <a:r>
              <a:rPr lang="zh-CN" altLang="en-US" sz="2000" dirty="0">
                <a:latin typeface="KaiTi" panose="02010609060101010101" pitchFamily="49" charset="-122"/>
                <a:ea typeface="KaiTi" panose="02010609060101010101" pitchFamily="49" charset="-122"/>
                <a:cs typeface="华文中宋" panose="02010600040101010101" charset="-122"/>
              </a:rPr>
              <a:t>(4)所属部门 </a:t>
            </a:r>
          </a:p>
          <a:p>
            <a:r>
              <a:rPr lang="zh-CN" altLang="en-US" sz="2000" dirty="0">
                <a:latin typeface="KaiTi" panose="02010609060101010101" pitchFamily="49" charset="-122"/>
                <a:ea typeface="KaiTi" panose="02010609060101010101" pitchFamily="49" charset="-122"/>
                <a:cs typeface="华文中宋" panose="02010600040101010101" charset="-122"/>
              </a:rPr>
              <a:t>(5)直接的上下级关系 </a:t>
            </a:r>
          </a:p>
          <a:p>
            <a:r>
              <a:rPr lang="zh-CN" altLang="en-US" sz="2000" dirty="0">
                <a:latin typeface="KaiTi" panose="02010609060101010101" pitchFamily="49" charset="-122"/>
                <a:ea typeface="KaiTi" panose="02010609060101010101" pitchFamily="49" charset="-122"/>
                <a:cs typeface="华文中宋" panose="02010600040101010101" charset="-122"/>
              </a:rPr>
              <a:t>(6)员工数目</a:t>
            </a:r>
            <a:r>
              <a:rPr lang="zh-CN" altLang="en-US" sz="2400" dirty="0">
                <a:latin typeface="KaiTi" panose="02010609060101010101" pitchFamily="49" charset="-122"/>
                <a:ea typeface="KaiTi" panose="02010609060101010101" pitchFamily="49" charset="-122"/>
              </a:rPr>
              <a:t> </a:t>
            </a:r>
          </a:p>
        </p:txBody>
      </p:sp>
      <p:sp>
        <p:nvSpPr>
          <p:cNvPr id="13" name="文本框 12"/>
          <p:cNvSpPr txBox="1"/>
          <p:nvPr/>
        </p:nvSpPr>
        <p:spPr>
          <a:xfrm>
            <a:off x="2738120" y="2614295"/>
            <a:ext cx="1815465" cy="1630045"/>
          </a:xfrm>
          <a:prstGeom prst="rect">
            <a:avLst/>
          </a:prstGeom>
          <a:noFill/>
        </p:spPr>
        <p:txBody>
          <a:bodyPr wrap="square" rtlCol="0" anchor="t">
            <a:spAutoFit/>
          </a:bodyPr>
          <a:lstStyle/>
          <a:p>
            <a:pPr algn="l" eaLnBrk="1" hangingPunct="1">
              <a:buClrTx/>
              <a:buSzTx/>
              <a:buNone/>
            </a:pPr>
            <a:r>
              <a:rPr lang="zh-CN" altLang="en-US" sz="2000">
                <a:latin typeface="KaiTi" panose="02010609060101010101" pitchFamily="49" charset="-122"/>
                <a:ea typeface="KaiTi" panose="02010609060101010101" pitchFamily="49" charset="-122"/>
                <a:cs typeface="华文中宋" panose="02010600040101010101" charset="-122"/>
                <a:sym typeface="+mn-ea"/>
              </a:rPr>
              <a:t>(1)工作任务 </a:t>
            </a:r>
            <a:endParaRPr lang="zh-CN" altLang="en-US" sz="2000">
              <a:latin typeface="KaiTi" panose="02010609060101010101" pitchFamily="49" charset="-122"/>
              <a:ea typeface="KaiTi" panose="02010609060101010101" pitchFamily="49" charset="-122"/>
              <a:cs typeface="华文中宋" panose="02010600040101010101" charset="-122"/>
            </a:endParaRPr>
          </a:p>
          <a:p>
            <a:pPr algn="l" eaLnBrk="1" hangingPunct="1">
              <a:buClrTx/>
              <a:buSzTx/>
              <a:buNone/>
            </a:pPr>
            <a:r>
              <a:rPr lang="zh-CN" altLang="en-US" sz="2000">
                <a:latin typeface="KaiTi" panose="02010609060101010101" pitchFamily="49" charset="-122"/>
                <a:ea typeface="KaiTi" panose="02010609060101010101" pitchFamily="49" charset="-122"/>
                <a:cs typeface="华文中宋" panose="02010600040101010101" charset="-122"/>
                <a:sym typeface="+mn-ea"/>
              </a:rPr>
              <a:t>(2)工作责任 </a:t>
            </a:r>
            <a:endParaRPr lang="zh-CN" altLang="en-US" sz="2000">
              <a:latin typeface="KaiTi" panose="02010609060101010101" pitchFamily="49" charset="-122"/>
              <a:ea typeface="KaiTi" panose="02010609060101010101" pitchFamily="49" charset="-122"/>
              <a:cs typeface="华文中宋" panose="02010600040101010101" charset="-122"/>
            </a:endParaRPr>
          </a:p>
          <a:p>
            <a:pPr algn="l" eaLnBrk="1" hangingPunct="1">
              <a:buClrTx/>
              <a:buSzTx/>
              <a:buNone/>
            </a:pPr>
            <a:r>
              <a:rPr lang="zh-CN" altLang="en-US" sz="2000">
                <a:latin typeface="KaiTi" panose="02010609060101010101" pitchFamily="49" charset="-122"/>
                <a:ea typeface="KaiTi" panose="02010609060101010101" pitchFamily="49" charset="-122"/>
                <a:cs typeface="华文中宋" panose="02010600040101010101" charset="-122"/>
                <a:sym typeface="+mn-ea"/>
              </a:rPr>
              <a:t>(3)工作量 </a:t>
            </a:r>
            <a:endParaRPr lang="zh-CN" altLang="en-US" sz="2000">
              <a:latin typeface="KaiTi" panose="02010609060101010101" pitchFamily="49" charset="-122"/>
              <a:ea typeface="KaiTi" panose="02010609060101010101" pitchFamily="49" charset="-122"/>
              <a:cs typeface="华文中宋" panose="02010600040101010101" charset="-122"/>
            </a:endParaRPr>
          </a:p>
          <a:p>
            <a:pPr algn="l" eaLnBrk="1" hangingPunct="1">
              <a:buClrTx/>
              <a:buSzTx/>
              <a:buNone/>
            </a:pPr>
            <a:r>
              <a:rPr lang="zh-CN" altLang="en-US" sz="2000">
                <a:latin typeface="KaiTi" panose="02010609060101010101" pitchFamily="49" charset="-122"/>
                <a:ea typeface="KaiTi" panose="02010609060101010101" pitchFamily="49" charset="-122"/>
                <a:cs typeface="华文中宋" panose="02010600040101010101" charset="-122"/>
                <a:sym typeface="+mn-ea"/>
              </a:rPr>
              <a:t>(4)工作标准 </a:t>
            </a:r>
            <a:endParaRPr lang="zh-CN" altLang="en-US" sz="2000">
              <a:latin typeface="KaiTi" panose="02010609060101010101" pitchFamily="49" charset="-122"/>
              <a:ea typeface="KaiTi" panose="02010609060101010101" pitchFamily="49" charset="-122"/>
              <a:cs typeface="华文中宋" panose="02010600040101010101" charset="-122"/>
            </a:endParaRPr>
          </a:p>
          <a:p>
            <a:pPr algn="l" eaLnBrk="1" hangingPunct="1">
              <a:buClrTx/>
              <a:buSzTx/>
              <a:buNone/>
            </a:pPr>
            <a:r>
              <a:rPr lang="zh-CN" altLang="en-US" sz="2000">
                <a:latin typeface="KaiTi" panose="02010609060101010101" pitchFamily="49" charset="-122"/>
                <a:ea typeface="KaiTi" panose="02010609060101010101" pitchFamily="49" charset="-122"/>
                <a:cs typeface="华文中宋" panose="02010600040101010101" charset="-122"/>
                <a:sym typeface="+mn-ea"/>
              </a:rPr>
              <a:t>(5)机器设备</a:t>
            </a:r>
            <a:r>
              <a:rPr lang="zh-CN" altLang="en-US">
                <a:latin typeface="KaiTi" panose="02010609060101010101" pitchFamily="49" charset="-122"/>
                <a:ea typeface="KaiTi" panose="02010609060101010101" pitchFamily="49" charset="-122"/>
                <a:sym typeface="+mn-ea"/>
              </a:rPr>
              <a:t> </a:t>
            </a:r>
            <a:endParaRPr lang="zh-CN" altLang="en-US">
              <a:latin typeface="KaiTi" panose="02010609060101010101" pitchFamily="49" charset="-122"/>
              <a:ea typeface="KaiTi" panose="02010609060101010101" pitchFamily="49" charset="-122"/>
            </a:endParaRPr>
          </a:p>
        </p:txBody>
      </p:sp>
      <p:sp>
        <p:nvSpPr>
          <p:cNvPr id="14" name="文本框 13"/>
          <p:cNvSpPr txBox="1"/>
          <p:nvPr/>
        </p:nvSpPr>
        <p:spPr>
          <a:xfrm>
            <a:off x="4360545" y="2247265"/>
            <a:ext cx="2540000" cy="1014730"/>
          </a:xfrm>
          <a:prstGeom prst="rect">
            <a:avLst/>
          </a:prstGeom>
          <a:noFill/>
        </p:spPr>
        <p:txBody>
          <a:bodyPr wrap="square" rtlCol="0" anchor="t">
            <a:spAutoFit/>
          </a:bodyPr>
          <a:lstStyle/>
          <a:p>
            <a:pPr eaLnBrk="1" hangingPunct="1"/>
            <a:r>
              <a:rPr lang="zh-CN" altLang="en-US" sz="2000">
                <a:latin typeface="KaiTi" panose="02010609060101010101" pitchFamily="49" charset="-122"/>
                <a:ea typeface="KaiTi" panose="02010609060101010101" pitchFamily="49" charset="-122"/>
                <a:cs typeface="华文中宋" panose="02010600040101010101" charset="-122"/>
                <a:sym typeface="+mn-ea"/>
              </a:rPr>
              <a:t>(1)监督指导关系 </a:t>
            </a:r>
            <a:endParaRPr lang="zh-CN" altLang="en-US" sz="2000">
              <a:latin typeface="KaiTi" panose="02010609060101010101" pitchFamily="49" charset="-122"/>
              <a:ea typeface="KaiTi" panose="02010609060101010101" pitchFamily="49" charset="-122"/>
              <a:cs typeface="华文中宋" panose="02010600040101010101" charset="-122"/>
            </a:endParaRPr>
          </a:p>
          <a:p>
            <a:pPr eaLnBrk="1" hangingPunct="1"/>
            <a:r>
              <a:rPr lang="zh-CN" altLang="en-US" sz="2000">
                <a:latin typeface="KaiTi" panose="02010609060101010101" pitchFamily="49" charset="-122"/>
                <a:ea typeface="KaiTi" panose="02010609060101010101" pitchFamily="49" charset="-122"/>
                <a:cs typeface="华文中宋" panose="02010600040101010101" charset="-122"/>
                <a:sym typeface="+mn-ea"/>
              </a:rPr>
              <a:t>(2)职位升迁关系 </a:t>
            </a:r>
            <a:endParaRPr lang="zh-CN" altLang="en-US" sz="2000">
              <a:latin typeface="KaiTi" panose="02010609060101010101" pitchFamily="49" charset="-122"/>
              <a:ea typeface="KaiTi" panose="02010609060101010101" pitchFamily="49" charset="-122"/>
              <a:cs typeface="华文中宋" panose="02010600040101010101" charset="-122"/>
            </a:endParaRPr>
          </a:p>
          <a:p>
            <a:pPr eaLnBrk="1" hangingPunct="1"/>
            <a:r>
              <a:rPr lang="zh-CN" altLang="en-US" sz="2000">
                <a:latin typeface="KaiTi" panose="02010609060101010101" pitchFamily="49" charset="-122"/>
                <a:ea typeface="KaiTi" panose="02010609060101010101" pitchFamily="49" charset="-122"/>
                <a:cs typeface="华文中宋" panose="02010600040101010101" charset="-122"/>
                <a:sym typeface="+mn-ea"/>
              </a:rPr>
              <a:t>(3)工作联系 </a:t>
            </a:r>
          </a:p>
        </p:txBody>
      </p:sp>
      <p:sp>
        <p:nvSpPr>
          <p:cNvPr id="15" name="文本框 14"/>
          <p:cNvSpPr txBox="1"/>
          <p:nvPr/>
        </p:nvSpPr>
        <p:spPr>
          <a:xfrm>
            <a:off x="6330950" y="1026160"/>
            <a:ext cx="2409825" cy="1322070"/>
          </a:xfrm>
          <a:prstGeom prst="rect">
            <a:avLst/>
          </a:prstGeom>
          <a:noFill/>
        </p:spPr>
        <p:txBody>
          <a:bodyPr wrap="square" rtlCol="0" anchor="t">
            <a:spAutoFit/>
          </a:bodyPr>
          <a:lstStyle/>
          <a:p>
            <a:pPr algn="l">
              <a:buClrTx/>
              <a:buSzTx/>
              <a:buNone/>
            </a:pPr>
            <a:r>
              <a:rPr lang="zh-CN" altLang="en-US" sz="2000">
                <a:latin typeface="KaiTi" panose="02010609060101010101" pitchFamily="49" charset="-122"/>
                <a:ea typeface="KaiTi" panose="02010609060101010101" pitchFamily="49" charset="-122"/>
                <a:cs typeface="华文中宋" panose="02010600040101010101" charset="-122"/>
              </a:rPr>
              <a:t>(1)工作的物理环境 </a:t>
            </a:r>
          </a:p>
          <a:p>
            <a:pPr algn="l">
              <a:buClrTx/>
              <a:buSzTx/>
              <a:buNone/>
            </a:pPr>
            <a:r>
              <a:rPr lang="zh-CN" altLang="en-US" sz="2000">
                <a:latin typeface="KaiTi" panose="02010609060101010101" pitchFamily="49" charset="-122"/>
                <a:ea typeface="KaiTi" panose="02010609060101010101" pitchFamily="49" charset="-122"/>
                <a:cs typeface="华文中宋" panose="02010600040101010101" charset="-122"/>
              </a:rPr>
              <a:t>(2)工作的安全环境 </a:t>
            </a:r>
          </a:p>
          <a:p>
            <a:pPr algn="l">
              <a:buClrTx/>
              <a:buSzTx/>
              <a:buNone/>
            </a:pPr>
            <a:r>
              <a:rPr lang="zh-CN" altLang="en-US" sz="2000">
                <a:latin typeface="KaiTi" panose="02010609060101010101" pitchFamily="49" charset="-122"/>
                <a:ea typeface="KaiTi" panose="02010609060101010101" pitchFamily="49" charset="-122"/>
                <a:cs typeface="华文中宋" panose="02010600040101010101" charset="-122"/>
              </a:rPr>
              <a:t>(3)工作的社会环境 </a:t>
            </a:r>
          </a:p>
          <a:p>
            <a:pPr algn="l">
              <a:buClrTx/>
              <a:buSzTx/>
              <a:buNone/>
            </a:pPr>
            <a:r>
              <a:rPr lang="zh-CN" altLang="en-US" sz="2000">
                <a:latin typeface="KaiTi" panose="02010609060101010101" pitchFamily="49" charset="-122"/>
                <a:ea typeface="KaiTi" panose="02010609060101010101" pitchFamily="49" charset="-122"/>
                <a:cs typeface="华文中宋" panose="02010600040101010101" charset="-122"/>
              </a:rPr>
              <a:t>(4)聘用条件 </a:t>
            </a:r>
          </a:p>
        </p:txBody>
      </p:sp>
      <p:sp>
        <p:nvSpPr>
          <p:cNvPr id="17" name="文本框 16"/>
          <p:cNvSpPr txBox="1"/>
          <p:nvPr/>
        </p:nvSpPr>
        <p:spPr>
          <a:xfrm>
            <a:off x="9204325" y="234315"/>
            <a:ext cx="1840230" cy="1322070"/>
          </a:xfrm>
          <a:prstGeom prst="rect">
            <a:avLst/>
          </a:prstGeom>
          <a:noFill/>
        </p:spPr>
        <p:txBody>
          <a:bodyPr wrap="square" rtlCol="0" anchor="t">
            <a:spAutoFit/>
          </a:bodyPr>
          <a:lstStyle/>
          <a:p>
            <a:pPr algn="l">
              <a:buClrTx/>
              <a:buSzTx/>
              <a:buNone/>
            </a:pPr>
            <a:r>
              <a:rPr lang="zh-CN" altLang="en-US">
                <a:latin typeface="KaiTi" panose="02010609060101010101" pitchFamily="49" charset="-122"/>
                <a:ea typeface="KaiTi" panose="02010609060101010101" pitchFamily="49" charset="-122"/>
              </a:rPr>
              <a:t>(</a:t>
            </a:r>
            <a:r>
              <a:rPr lang="zh-CN" altLang="en-US" sz="2000">
                <a:latin typeface="KaiTi" panose="02010609060101010101" pitchFamily="49" charset="-122"/>
                <a:ea typeface="KaiTi" panose="02010609060101010101" pitchFamily="49" charset="-122"/>
                <a:cs typeface="华文中宋" panose="02010600040101010101" charset="-122"/>
              </a:rPr>
              <a:t>1)教育培训 </a:t>
            </a:r>
          </a:p>
          <a:p>
            <a:pPr algn="l">
              <a:buClrTx/>
              <a:buSzTx/>
              <a:buNone/>
            </a:pPr>
            <a:r>
              <a:rPr lang="zh-CN" altLang="en-US" sz="2000">
                <a:latin typeface="KaiTi" panose="02010609060101010101" pitchFamily="49" charset="-122"/>
                <a:ea typeface="KaiTi" panose="02010609060101010101" pitchFamily="49" charset="-122"/>
                <a:cs typeface="华文中宋" panose="02010600040101010101" charset="-122"/>
              </a:rPr>
              <a:t>(2)必备知识 </a:t>
            </a:r>
          </a:p>
          <a:p>
            <a:pPr algn="l">
              <a:buClrTx/>
              <a:buSzTx/>
              <a:buNone/>
            </a:pPr>
            <a:r>
              <a:rPr lang="zh-CN" altLang="en-US" sz="2000">
                <a:latin typeface="KaiTi" panose="02010609060101010101" pitchFamily="49" charset="-122"/>
                <a:ea typeface="KaiTi" panose="02010609060101010101" pitchFamily="49" charset="-122"/>
                <a:cs typeface="华文中宋" panose="02010600040101010101" charset="-122"/>
              </a:rPr>
              <a:t>(3)经验 </a:t>
            </a:r>
          </a:p>
          <a:p>
            <a:pPr algn="l">
              <a:buClrTx/>
              <a:buSzTx/>
              <a:buNone/>
            </a:pPr>
            <a:r>
              <a:rPr lang="zh-CN" altLang="en-US" sz="2000">
                <a:latin typeface="KaiTi" panose="02010609060101010101" pitchFamily="49" charset="-122"/>
                <a:ea typeface="KaiTi" panose="02010609060101010101" pitchFamily="49" charset="-122"/>
                <a:cs typeface="华文中宋" panose="02010600040101010101" charset="-122"/>
              </a:rPr>
              <a:t>(4)素质要求</a:t>
            </a:r>
            <a:r>
              <a:rPr lang="zh-CN" altLang="en-US">
                <a:latin typeface="KaiTi" panose="02010609060101010101" pitchFamily="49" charset="-122"/>
                <a:ea typeface="KaiTi" panose="02010609060101010101" pitchFamily="49" charset="-122"/>
              </a:rPr>
              <a:t> </a:t>
            </a:r>
          </a:p>
        </p:txBody>
      </p:sp>
    </p:spTree>
    <p:extLst>
      <p:ext uri="{BB962C8B-B14F-4D97-AF65-F5344CB8AC3E}">
        <p14:creationId xmlns:p14="http://schemas.microsoft.com/office/powerpoint/2010/main" val="1485159024"/>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0">
        <p15:prstTrans prst="pageCurlDouble"/>
      </p:transition>
    </mc:Choice>
    <mc:Fallback xmlns="">
      <p:transition spd="slow"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down)">
                                      <p:cBhvr>
                                        <p:cTn id="7" dur="1000"/>
                                        <p:tgtEl>
                                          <p:spTgt spid="2"/>
                                        </p:tgtEl>
                                      </p:cBhvr>
                                    </p:animEffect>
                                  </p:childTnLst>
                                </p:cTn>
                              </p:par>
                            </p:childTnLst>
                          </p:cTn>
                        </p:par>
                        <p:par>
                          <p:cTn id="8" fill="hold">
                            <p:stCondLst>
                              <p:cond delay="1000"/>
                            </p:stCondLst>
                            <p:childTnLst>
                              <p:par>
                                <p:cTn id="9" presetID="37" presetClass="entr" presetSubtype="0"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1000"/>
                                        <p:tgtEl>
                                          <p:spTgt spid="3"/>
                                        </p:tgtEl>
                                      </p:cBhvr>
                                    </p:animEffect>
                                    <p:anim calcmode="lin" valueType="num">
                                      <p:cBhvr>
                                        <p:cTn id="12" dur="1000" fill="hold"/>
                                        <p:tgtEl>
                                          <p:spTgt spid="3"/>
                                        </p:tgtEl>
                                        <p:attrNameLst>
                                          <p:attrName>ppt_x</p:attrName>
                                        </p:attrNameLst>
                                      </p:cBhvr>
                                      <p:tavLst>
                                        <p:tav tm="0">
                                          <p:val>
                                            <p:strVal val="#ppt_x"/>
                                          </p:val>
                                        </p:tav>
                                        <p:tav tm="100000">
                                          <p:val>
                                            <p:strVal val="#ppt_x"/>
                                          </p:val>
                                        </p:tav>
                                      </p:tavLst>
                                    </p:anim>
                                    <p:anim calcmode="lin" valueType="num">
                                      <p:cBhvr>
                                        <p:cTn id="13" dur="900" decel="100000" fill="hold"/>
                                        <p:tgtEl>
                                          <p:spTgt spid="3"/>
                                        </p:tgtEl>
                                        <p:attrNameLst>
                                          <p:attrName>ppt_y</p:attrName>
                                        </p:attrNameLst>
                                      </p:cBhvr>
                                      <p:tavLst>
                                        <p:tav tm="0">
                                          <p:val>
                                            <p:strVal val="#ppt_y+1"/>
                                          </p:val>
                                        </p:tav>
                                        <p:tav tm="100000">
                                          <p:val>
                                            <p:strVal val="#ppt_y-.03"/>
                                          </p:val>
                                        </p:tav>
                                      </p:tavLst>
                                    </p:anim>
                                    <p:anim calcmode="lin" valueType="num">
                                      <p:cBhvr>
                                        <p:cTn id="14" dur="100" accel="100000" fill="hold">
                                          <p:stCondLst>
                                            <p:cond delay="900"/>
                                          </p:stCondLst>
                                        </p:cTn>
                                        <p:tgtEl>
                                          <p:spTgt spid="3"/>
                                        </p:tgtEl>
                                        <p:attrNameLst>
                                          <p:attrName>ppt_y</p:attrName>
                                        </p:attrNameLst>
                                      </p:cBhvr>
                                      <p:tavLst>
                                        <p:tav tm="0">
                                          <p:val>
                                            <p:strVal val="#ppt_y-.03"/>
                                          </p:val>
                                        </p:tav>
                                        <p:tav tm="100000">
                                          <p:val>
                                            <p:strVal val="#ppt_y"/>
                                          </p:val>
                                        </p:tav>
                                      </p:tavLst>
                                    </p:anim>
                                  </p:childTnLst>
                                </p:cTn>
                              </p:par>
                              <p:par>
                                <p:cTn id="15" presetID="37" presetClass="entr" presetSubtype="0" fill="hold" nodeType="withEffect">
                                  <p:stCondLst>
                                    <p:cond delay="250"/>
                                  </p:stCondLst>
                                  <p:childTnLst>
                                    <p:set>
                                      <p:cBhvr>
                                        <p:cTn id="16" dur="1" fill="hold">
                                          <p:stCondLst>
                                            <p:cond delay="0"/>
                                          </p:stCondLst>
                                        </p:cTn>
                                        <p:tgtEl>
                                          <p:spTgt spid="5"/>
                                        </p:tgtEl>
                                        <p:attrNameLst>
                                          <p:attrName>style.visibility</p:attrName>
                                        </p:attrNameLst>
                                      </p:cBhvr>
                                      <p:to>
                                        <p:strVal val="visible"/>
                                      </p:to>
                                    </p:set>
                                    <p:animEffect transition="in" filter="fade">
                                      <p:cBhvr>
                                        <p:cTn id="17" dur="1000"/>
                                        <p:tgtEl>
                                          <p:spTgt spid="5"/>
                                        </p:tgtEl>
                                      </p:cBhvr>
                                    </p:animEffect>
                                    <p:anim calcmode="lin" valueType="num">
                                      <p:cBhvr>
                                        <p:cTn id="18" dur="1000" fill="hold"/>
                                        <p:tgtEl>
                                          <p:spTgt spid="5"/>
                                        </p:tgtEl>
                                        <p:attrNameLst>
                                          <p:attrName>ppt_x</p:attrName>
                                        </p:attrNameLst>
                                      </p:cBhvr>
                                      <p:tavLst>
                                        <p:tav tm="0">
                                          <p:val>
                                            <p:strVal val="#ppt_x"/>
                                          </p:val>
                                        </p:tav>
                                        <p:tav tm="100000">
                                          <p:val>
                                            <p:strVal val="#ppt_x"/>
                                          </p:val>
                                        </p:tav>
                                      </p:tavLst>
                                    </p:anim>
                                    <p:anim calcmode="lin" valueType="num">
                                      <p:cBhvr>
                                        <p:cTn id="19" dur="900" decel="100000" fill="hold"/>
                                        <p:tgtEl>
                                          <p:spTgt spid="5"/>
                                        </p:tgtEl>
                                        <p:attrNameLst>
                                          <p:attrName>ppt_y</p:attrName>
                                        </p:attrNameLst>
                                      </p:cBhvr>
                                      <p:tavLst>
                                        <p:tav tm="0">
                                          <p:val>
                                            <p:strVal val="#ppt_y+1"/>
                                          </p:val>
                                        </p:tav>
                                        <p:tav tm="100000">
                                          <p:val>
                                            <p:strVal val="#ppt_y-.03"/>
                                          </p:val>
                                        </p:tav>
                                      </p:tavLst>
                                    </p:anim>
                                    <p:anim calcmode="lin" valueType="num">
                                      <p:cBhvr>
                                        <p:cTn id="20" dur="100" accel="100000" fill="hold">
                                          <p:stCondLst>
                                            <p:cond delay="900"/>
                                          </p:stCondLst>
                                        </p:cTn>
                                        <p:tgtEl>
                                          <p:spTgt spid="5"/>
                                        </p:tgtEl>
                                        <p:attrNameLst>
                                          <p:attrName>ppt_y</p:attrName>
                                        </p:attrNameLst>
                                      </p:cBhvr>
                                      <p:tavLst>
                                        <p:tav tm="0">
                                          <p:val>
                                            <p:strVal val="#ppt_y-.03"/>
                                          </p:val>
                                        </p:tav>
                                        <p:tav tm="100000">
                                          <p:val>
                                            <p:strVal val="#ppt_y"/>
                                          </p:val>
                                        </p:tav>
                                      </p:tavLst>
                                    </p:anim>
                                  </p:childTnLst>
                                </p:cTn>
                              </p:par>
                              <p:par>
                                <p:cTn id="21" presetID="37" presetClass="entr" presetSubtype="0" fill="hold" nodeType="withEffect">
                                  <p:stCondLst>
                                    <p:cond delay="500"/>
                                  </p:stCondLst>
                                  <p:childTnLst>
                                    <p:set>
                                      <p:cBhvr>
                                        <p:cTn id="22" dur="1" fill="hold">
                                          <p:stCondLst>
                                            <p:cond delay="0"/>
                                          </p:stCondLst>
                                        </p:cTn>
                                        <p:tgtEl>
                                          <p:spTgt spid="6"/>
                                        </p:tgtEl>
                                        <p:attrNameLst>
                                          <p:attrName>style.visibility</p:attrName>
                                        </p:attrNameLst>
                                      </p:cBhvr>
                                      <p:to>
                                        <p:strVal val="visible"/>
                                      </p:to>
                                    </p:set>
                                    <p:animEffect transition="in" filter="fade">
                                      <p:cBhvr>
                                        <p:cTn id="23" dur="1000"/>
                                        <p:tgtEl>
                                          <p:spTgt spid="6"/>
                                        </p:tgtEl>
                                      </p:cBhvr>
                                    </p:animEffect>
                                    <p:anim calcmode="lin" valueType="num">
                                      <p:cBhvr>
                                        <p:cTn id="24" dur="1000" fill="hold"/>
                                        <p:tgtEl>
                                          <p:spTgt spid="6"/>
                                        </p:tgtEl>
                                        <p:attrNameLst>
                                          <p:attrName>ppt_x</p:attrName>
                                        </p:attrNameLst>
                                      </p:cBhvr>
                                      <p:tavLst>
                                        <p:tav tm="0">
                                          <p:val>
                                            <p:strVal val="#ppt_x"/>
                                          </p:val>
                                        </p:tav>
                                        <p:tav tm="100000">
                                          <p:val>
                                            <p:strVal val="#ppt_x"/>
                                          </p:val>
                                        </p:tav>
                                      </p:tavLst>
                                    </p:anim>
                                    <p:anim calcmode="lin" valueType="num">
                                      <p:cBhvr>
                                        <p:cTn id="25" dur="900" decel="100000" fill="hold"/>
                                        <p:tgtEl>
                                          <p:spTgt spid="6"/>
                                        </p:tgtEl>
                                        <p:attrNameLst>
                                          <p:attrName>ppt_y</p:attrName>
                                        </p:attrNameLst>
                                      </p:cBhvr>
                                      <p:tavLst>
                                        <p:tav tm="0">
                                          <p:val>
                                            <p:strVal val="#ppt_y+1"/>
                                          </p:val>
                                        </p:tav>
                                        <p:tav tm="100000">
                                          <p:val>
                                            <p:strVal val="#ppt_y-.03"/>
                                          </p:val>
                                        </p:tav>
                                      </p:tavLst>
                                    </p:anim>
                                    <p:anim calcmode="lin" valueType="num">
                                      <p:cBhvr>
                                        <p:cTn id="26" dur="100" accel="100000" fill="hold">
                                          <p:stCondLst>
                                            <p:cond delay="900"/>
                                          </p:stCondLst>
                                        </p:cTn>
                                        <p:tgtEl>
                                          <p:spTgt spid="6"/>
                                        </p:tgtEl>
                                        <p:attrNameLst>
                                          <p:attrName>ppt_y</p:attrName>
                                        </p:attrNameLst>
                                      </p:cBhvr>
                                      <p:tavLst>
                                        <p:tav tm="0">
                                          <p:val>
                                            <p:strVal val="#ppt_y-.03"/>
                                          </p:val>
                                        </p:tav>
                                        <p:tav tm="100000">
                                          <p:val>
                                            <p:strVal val="#ppt_y"/>
                                          </p:val>
                                        </p:tav>
                                      </p:tavLst>
                                    </p:anim>
                                  </p:childTnLst>
                                </p:cTn>
                              </p:par>
                              <p:par>
                                <p:cTn id="27" presetID="37" presetClass="entr" presetSubtype="0" fill="hold" nodeType="withEffect">
                                  <p:stCondLst>
                                    <p:cond delay="750"/>
                                  </p:stCondLst>
                                  <p:childTnLst>
                                    <p:set>
                                      <p:cBhvr>
                                        <p:cTn id="28" dur="1" fill="hold">
                                          <p:stCondLst>
                                            <p:cond delay="0"/>
                                          </p:stCondLst>
                                        </p:cTn>
                                        <p:tgtEl>
                                          <p:spTgt spid="7"/>
                                        </p:tgtEl>
                                        <p:attrNameLst>
                                          <p:attrName>style.visibility</p:attrName>
                                        </p:attrNameLst>
                                      </p:cBhvr>
                                      <p:to>
                                        <p:strVal val="visible"/>
                                      </p:to>
                                    </p:set>
                                    <p:animEffect transition="in" filter="fade">
                                      <p:cBhvr>
                                        <p:cTn id="29" dur="1000"/>
                                        <p:tgtEl>
                                          <p:spTgt spid="7"/>
                                        </p:tgtEl>
                                      </p:cBhvr>
                                    </p:animEffect>
                                    <p:anim calcmode="lin" valueType="num">
                                      <p:cBhvr>
                                        <p:cTn id="30" dur="1000" fill="hold"/>
                                        <p:tgtEl>
                                          <p:spTgt spid="7"/>
                                        </p:tgtEl>
                                        <p:attrNameLst>
                                          <p:attrName>ppt_x</p:attrName>
                                        </p:attrNameLst>
                                      </p:cBhvr>
                                      <p:tavLst>
                                        <p:tav tm="0">
                                          <p:val>
                                            <p:strVal val="#ppt_x"/>
                                          </p:val>
                                        </p:tav>
                                        <p:tav tm="100000">
                                          <p:val>
                                            <p:strVal val="#ppt_x"/>
                                          </p:val>
                                        </p:tav>
                                      </p:tavLst>
                                    </p:anim>
                                    <p:anim calcmode="lin" valueType="num">
                                      <p:cBhvr>
                                        <p:cTn id="31" dur="900" decel="100000" fill="hold"/>
                                        <p:tgtEl>
                                          <p:spTgt spid="7"/>
                                        </p:tgtEl>
                                        <p:attrNameLst>
                                          <p:attrName>ppt_y</p:attrName>
                                        </p:attrNameLst>
                                      </p:cBhvr>
                                      <p:tavLst>
                                        <p:tav tm="0">
                                          <p:val>
                                            <p:strVal val="#ppt_y+1"/>
                                          </p:val>
                                        </p:tav>
                                        <p:tav tm="100000">
                                          <p:val>
                                            <p:strVal val="#ppt_y-.03"/>
                                          </p:val>
                                        </p:tav>
                                      </p:tavLst>
                                    </p:anim>
                                    <p:anim calcmode="lin" valueType="num">
                                      <p:cBhvr>
                                        <p:cTn id="32" dur="100" accel="100000" fill="hold">
                                          <p:stCondLst>
                                            <p:cond delay="900"/>
                                          </p:stCondLst>
                                        </p:cTn>
                                        <p:tgtEl>
                                          <p:spTgt spid="7"/>
                                        </p:tgtEl>
                                        <p:attrNameLst>
                                          <p:attrName>ppt_y</p:attrName>
                                        </p:attrNameLst>
                                      </p:cBhvr>
                                      <p:tavLst>
                                        <p:tav tm="0">
                                          <p:val>
                                            <p:strVal val="#ppt_y-.03"/>
                                          </p:val>
                                        </p:tav>
                                        <p:tav tm="100000">
                                          <p:val>
                                            <p:strVal val="#ppt_y"/>
                                          </p:val>
                                        </p:tav>
                                      </p:tavLst>
                                    </p:anim>
                                  </p:childTnLst>
                                </p:cTn>
                              </p:par>
                              <p:par>
                                <p:cTn id="33" presetID="37" presetClass="entr" presetSubtype="0" fill="hold" nodeType="withEffect">
                                  <p:stCondLst>
                                    <p:cond delay="1000"/>
                                  </p:stCondLst>
                                  <p:childTnLst>
                                    <p:set>
                                      <p:cBhvr>
                                        <p:cTn id="34" dur="1" fill="hold">
                                          <p:stCondLst>
                                            <p:cond delay="0"/>
                                          </p:stCondLst>
                                        </p:cTn>
                                        <p:tgtEl>
                                          <p:spTgt spid="9"/>
                                        </p:tgtEl>
                                        <p:attrNameLst>
                                          <p:attrName>style.visibility</p:attrName>
                                        </p:attrNameLst>
                                      </p:cBhvr>
                                      <p:to>
                                        <p:strVal val="visible"/>
                                      </p:to>
                                    </p:set>
                                    <p:animEffect transition="in" filter="fade">
                                      <p:cBhvr>
                                        <p:cTn id="35" dur="1000"/>
                                        <p:tgtEl>
                                          <p:spTgt spid="9"/>
                                        </p:tgtEl>
                                      </p:cBhvr>
                                    </p:animEffect>
                                    <p:anim calcmode="lin" valueType="num">
                                      <p:cBhvr>
                                        <p:cTn id="36" dur="1000" fill="hold"/>
                                        <p:tgtEl>
                                          <p:spTgt spid="9"/>
                                        </p:tgtEl>
                                        <p:attrNameLst>
                                          <p:attrName>ppt_x</p:attrName>
                                        </p:attrNameLst>
                                      </p:cBhvr>
                                      <p:tavLst>
                                        <p:tav tm="0">
                                          <p:val>
                                            <p:strVal val="#ppt_x"/>
                                          </p:val>
                                        </p:tav>
                                        <p:tav tm="100000">
                                          <p:val>
                                            <p:strVal val="#ppt_x"/>
                                          </p:val>
                                        </p:tav>
                                      </p:tavLst>
                                    </p:anim>
                                    <p:anim calcmode="lin" valueType="num">
                                      <p:cBhvr>
                                        <p:cTn id="37" dur="900" decel="100000" fill="hold"/>
                                        <p:tgtEl>
                                          <p:spTgt spid="9"/>
                                        </p:tgtEl>
                                        <p:attrNameLst>
                                          <p:attrName>ppt_y</p:attrName>
                                        </p:attrNameLst>
                                      </p:cBhvr>
                                      <p:tavLst>
                                        <p:tav tm="0">
                                          <p:val>
                                            <p:strVal val="#ppt_y+1"/>
                                          </p:val>
                                        </p:tav>
                                        <p:tav tm="100000">
                                          <p:val>
                                            <p:strVal val="#ppt_y-.03"/>
                                          </p:val>
                                        </p:tav>
                                      </p:tavLst>
                                    </p:anim>
                                    <p:anim calcmode="lin" valueType="num">
                                      <p:cBhvr>
                                        <p:cTn id="38" dur="100" accel="100000" fill="hold">
                                          <p:stCondLst>
                                            <p:cond delay="900"/>
                                          </p:stCondLst>
                                        </p:cTn>
                                        <p:tgtEl>
                                          <p:spTgt spid="9"/>
                                        </p:tgtEl>
                                        <p:attrNameLst>
                                          <p:attrName>ppt_y</p:attrName>
                                        </p:attrNameLst>
                                      </p:cBhvr>
                                      <p:tavLst>
                                        <p:tav tm="0">
                                          <p:val>
                                            <p:strVal val="#ppt_y-.03"/>
                                          </p:val>
                                        </p:tav>
                                        <p:tav tm="100000">
                                          <p:val>
                                            <p:strVal val="#ppt_y"/>
                                          </p:val>
                                        </p:tav>
                                      </p:tavLst>
                                    </p:anim>
                                  </p:childTnLst>
                                </p:cTn>
                              </p:par>
                            </p:childTnLst>
                          </p:cTn>
                        </p:par>
                        <p:par>
                          <p:cTn id="39" fill="hold">
                            <p:stCondLst>
                              <p:cond delay="2000"/>
                            </p:stCondLst>
                            <p:childTnLst>
                              <p:par>
                                <p:cTn id="40" presetID="10" presetClass="entr" presetSubtype="0" fill="hold" grpId="0" nodeType="afterEffect">
                                  <p:stCondLst>
                                    <p:cond delay="0"/>
                                  </p:stCondLst>
                                  <p:childTnLst>
                                    <p:set>
                                      <p:cBhvr>
                                        <p:cTn id="41" dur="1" fill="hold">
                                          <p:stCondLst>
                                            <p:cond delay="0"/>
                                          </p:stCondLst>
                                        </p:cTn>
                                        <p:tgtEl>
                                          <p:spTgt spid="40"/>
                                        </p:tgtEl>
                                        <p:attrNameLst>
                                          <p:attrName>style.visibility</p:attrName>
                                        </p:attrNameLst>
                                      </p:cBhvr>
                                      <p:to>
                                        <p:strVal val="visible"/>
                                      </p:to>
                                    </p:set>
                                    <p:animEffect transition="in" filter="fade">
                                      <p:cBhvr>
                                        <p:cTn id="42" dur="500"/>
                                        <p:tgtEl>
                                          <p:spTgt spid="40"/>
                                        </p:tgtEl>
                                      </p:cBhvr>
                                    </p:animEffect>
                                  </p:childTnLst>
                                </p:cTn>
                              </p:par>
                              <p:par>
                                <p:cTn id="43" presetID="10" presetClass="entr" presetSubtype="0" fill="hold" grpId="0" nodeType="withEffect">
                                  <p:stCondLst>
                                    <p:cond delay="0"/>
                                  </p:stCondLst>
                                  <p:childTnLst>
                                    <p:set>
                                      <p:cBhvr>
                                        <p:cTn id="44" dur="1" fill="hold">
                                          <p:stCondLst>
                                            <p:cond delay="0"/>
                                          </p:stCondLst>
                                        </p:cTn>
                                        <p:tgtEl>
                                          <p:spTgt spid="42"/>
                                        </p:tgtEl>
                                        <p:attrNameLst>
                                          <p:attrName>style.visibility</p:attrName>
                                        </p:attrNameLst>
                                      </p:cBhvr>
                                      <p:to>
                                        <p:strVal val="visible"/>
                                      </p:to>
                                    </p:set>
                                    <p:animEffect transition="in" filter="fade">
                                      <p:cBhvr>
                                        <p:cTn id="45" dur="500"/>
                                        <p:tgtEl>
                                          <p:spTgt spid="42"/>
                                        </p:tgtEl>
                                      </p:cBhvr>
                                    </p:animEffect>
                                  </p:childTnLst>
                                </p:cTn>
                              </p:par>
                              <p:par>
                                <p:cTn id="46" presetID="10" presetClass="entr" presetSubtype="0" fill="hold" grpId="0" nodeType="withEffect">
                                  <p:stCondLst>
                                    <p:cond delay="0"/>
                                  </p:stCondLst>
                                  <p:childTnLst>
                                    <p:set>
                                      <p:cBhvr>
                                        <p:cTn id="47" dur="1" fill="hold">
                                          <p:stCondLst>
                                            <p:cond delay="0"/>
                                          </p:stCondLst>
                                        </p:cTn>
                                        <p:tgtEl>
                                          <p:spTgt spid="44"/>
                                        </p:tgtEl>
                                        <p:attrNameLst>
                                          <p:attrName>style.visibility</p:attrName>
                                        </p:attrNameLst>
                                      </p:cBhvr>
                                      <p:to>
                                        <p:strVal val="visible"/>
                                      </p:to>
                                    </p:set>
                                    <p:animEffect transition="in" filter="fade">
                                      <p:cBhvr>
                                        <p:cTn id="48" dur="500"/>
                                        <p:tgtEl>
                                          <p:spTgt spid="44"/>
                                        </p:tgtEl>
                                      </p:cBhvr>
                                    </p:animEffect>
                                  </p:childTnLst>
                                </p:cTn>
                              </p:par>
                              <p:par>
                                <p:cTn id="49" presetID="10" presetClass="entr" presetSubtype="0" fill="hold" grpId="0" nodeType="withEffect">
                                  <p:stCondLst>
                                    <p:cond delay="0"/>
                                  </p:stCondLst>
                                  <p:childTnLst>
                                    <p:set>
                                      <p:cBhvr>
                                        <p:cTn id="50" dur="1" fill="hold">
                                          <p:stCondLst>
                                            <p:cond delay="0"/>
                                          </p:stCondLst>
                                        </p:cTn>
                                        <p:tgtEl>
                                          <p:spTgt spid="46"/>
                                        </p:tgtEl>
                                        <p:attrNameLst>
                                          <p:attrName>style.visibility</p:attrName>
                                        </p:attrNameLst>
                                      </p:cBhvr>
                                      <p:to>
                                        <p:strVal val="visible"/>
                                      </p:to>
                                    </p:set>
                                    <p:animEffect transition="in" filter="fade">
                                      <p:cBhvr>
                                        <p:cTn id="51" dur="500"/>
                                        <p:tgtEl>
                                          <p:spTgt spid="46"/>
                                        </p:tgtEl>
                                      </p:cBhvr>
                                    </p:animEffect>
                                  </p:childTnLst>
                                </p:cTn>
                              </p:par>
                              <p:par>
                                <p:cTn id="52" presetID="10" presetClass="entr" presetSubtype="0" fill="hold" grpId="0" nodeType="withEffect">
                                  <p:stCondLst>
                                    <p:cond delay="0"/>
                                  </p:stCondLst>
                                  <p:childTnLst>
                                    <p:set>
                                      <p:cBhvr>
                                        <p:cTn id="53" dur="1" fill="hold">
                                          <p:stCondLst>
                                            <p:cond delay="0"/>
                                          </p:stCondLst>
                                        </p:cTn>
                                        <p:tgtEl>
                                          <p:spTgt spid="48"/>
                                        </p:tgtEl>
                                        <p:attrNameLst>
                                          <p:attrName>style.visibility</p:attrName>
                                        </p:attrNameLst>
                                      </p:cBhvr>
                                      <p:to>
                                        <p:strVal val="visible"/>
                                      </p:to>
                                    </p:set>
                                    <p:animEffect transition="in" filter="fade">
                                      <p:cBhvr>
                                        <p:cTn id="54" dur="500"/>
                                        <p:tgtEl>
                                          <p:spTgt spid="48"/>
                                        </p:tgtEl>
                                      </p:cBhvr>
                                    </p:animEffect>
                                  </p:childTnLst>
                                </p:cTn>
                              </p:par>
                            </p:childTnLst>
                          </p:cTn>
                        </p:par>
                      </p:childTnLst>
                    </p:cTn>
                  </p:par>
                  <p:par>
                    <p:cTn id="55" fill="hold">
                      <p:stCondLst>
                        <p:cond delay="indefinite"/>
                      </p:stCondLst>
                      <p:childTnLst>
                        <p:par>
                          <p:cTn id="56" fill="hold">
                            <p:stCondLst>
                              <p:cond delay="0"/>
                            </p:stCondLst>
                            <p:childTnLst>
                              <p:par>
                                <p:cTn id="57" presetID="3" presetClass="entr" presetSubtype="10" fill="hold" grpId="0" nodeType="clickEffect">
                                  <p:stCondLst>
                                    <p:cond delay="0"/>
                                  </p:stCondLst>
                                  <p:childTnLst>
                                    <p:set>
                                      <p:cBhvr>
                                        <p:cTn id="58" dur="1" fill="hold">
                                          <p:stCondLst>
                                            <p:cond delay="0"/>
                                          </p:stCondLst>
                                        </p:cTn>
                                        <p:tgtEl>
                                          <p:spTgt spid="11"/>
                                        </p:tgtEl>
                                        <p:attrNameLst>
                                          <p:attrName>style.visibility</p:attrName>
                                        </p:attrNameLst>
                                      </p:cBhvr>
                                      <p:to>
                                        <p:strVal val="visible"/>
                                      </p:to>
                                    </p:set>
                                    <p:animEffect transition="in" filter="blinds(horizontal)">
                                      <p:cBhvr>
                                        <p:cTn id="59" dur="500"/>
                                        <p:tgtEl>
                                          <p:spTgt spid="11"/>
                                        </p:tgtEl>
                                      </p:cBhvr>
                                    </p:animEffect>
                                  </p:childTnLst>
                                </p:cTn>
                              </p:par>
                            </p:childTnLst>
                          </p:cTn>
                        </p:par>
                      </p:childTnLst>
                    </p:cTn>
                  </p:par>
                  <p:par>
                    <p:cTn id="60" fill="hold">
                      <p:stCondLst>
                        <p:cond delay="indefinite"/>
                      </p:stCondLst>
                      <p:childTnLst>
                        <p:par>
                          <p:cTn id="61" fill="hold">
                            <p:stCondLst>
                              <p:cond delay="0"/>
                            </p:stCondLst>
                            <p:childTnLst>
                              <p:par>
                                <p:cTn id="62" presetID="3" presetClass="entr" presetSubtype="10" fill="hold" grpId="0" nodeType="clickEffect">
                                  <p:stCondLst>
                                    <p:cond delay="0"/>
                                  </p:stCondLst>
                                  <p:childTnLst>
                                    <p:set>
                                      <p:cBhvr>
                                        <p:cTn id="63" dur="1" fill="hold">
                                          <p:stCondLst>
                                            <p:cond delay="0"/>
                                          </p:stCondLst>
                                        </p:cTn>
                                        <p:tgtEl>
                                          <p:spTgt spid="13"/>
                                        </p:tgtEl>
                                        <p:attrNameLst>
                                          <p:attrName>style.visibility</p:attrName>
                                        </p:attrNameLst>
                                      </p:cBhvr>
                                      <p:to>
                                        <p:strVal val="visible"/>
                                      </p:to>
                                    </p:set>
                                    <p:animEffect transition="in" filter="blinds(horizontal)">
                                      <p:cBhvr>
                                        <p:cTn id="64" dur="500"/>
                                        <p:tgtEl>
                                          <p:spTgt spid="13"/>
                                        </p:tgtEl>
                                      </p:cBhvr>
                                    </p:animEffect>
                                  </p:childTnLst>
                                </p:cTn>
                              </p:par>
                            </p:childTnLst>
                          </p:cTn>
                        </p:par>
                      </p:childTnLst>
                    </p:cTn>
                  </p:par>
                  <p:par>
                    <p:cTn id="65" fill="hold">
                      <p:stCondLst>
                        <p:cond delay="indefinite"/>
                      </p:stCondLst>
                      <p:childTnLst>
                        <p:par>
                          <p:cTn id="66" fill="hold">
                            <p:stCondLst>
                              <p:cond delay="0"/>
                            </p:stCondLst>
                            <p:childTnLst>
                              <p:par>
                                <p:cTn id="67" presetID="3" presetClass="entr" presetSubtype="10" fill="hold" grpId="0" nodeType="clickEffect">
                                  <p:stCondLst>
                                    <p:cond delay="0"/>
                                  </p:stCondLst>
                                  <p:childTnLst>
                                    <p:set>
                                      <p:cBhvr>
                                        <p:cTn id="68" dur="1" fill="hold">
                                          <p:stCondLst>
                                            <p:cond delay="0"/>
                                          </p:stCondLst>
                                        </p:cTn>
                                        <p:tgtEl>
                                          <p:spTgt spid="14"/>
                                        </p:tgtEl>
                                        <p:attrNameLst>
                                          <p:attrName>style.visibility</p:attrName>
                                        </p:attrNameLst>
                                      </p:cBhvr>
                                      <p:to>
                                        <p:strVal val="visible"/>
                                      </p:to>
                                    </p:set>
                                    <p:animEffect transition="in" filter="blinds(horizontal)">
                                      <p:cBhvr>
                                        <p:cTn id="69" dur="500"/>
                                        <p:tgtEl>
                                          <p:spTgt spid="14"/>
                                        </p:tgtEl>
                                      </p:cBhvr>
                                    </p:animEffect>
                                  </p:childTnLst>
                                </p:cTn>
                              </p:par>
                            </p:childTnLst>
                          </p:cTn>
                        </p:par>
                      </p:childTnLst>
                    </p:cTn>
                  </p:par>
                  <p:par>
                    <p:cTn id="70" fill="hold">
                      <p:stCondLst>
                        <p:cond delay="indefinite"/>
                      </p:stCondLst>
                      <p:childTnLst>
                        <p:par>
                          <p:cTn id="71" fill="hold">
                            <p:stCondLst>
                              <p:cond delay="0"/>
                            </p:stCondLst>
                            <p:childTnLst>
                              <p:par>
                                <p:cTn id="72" presetID="3" presetClass="entr" presetSubtype="10" fill="hold" grpId="0" nodeType="clickEffect">
                                  <p:stCondLst>
                                    <p:cond delay="0"/>
                                  </p:stCondLst>
                                  <p:childTnLst>
                                    <p:set>
                                      <p:cBhvr>
                                        <p:cTn id="73" dur="1" fill="hold">
                                          <p:stCondLst>
                                            <p:cond delay="0"/>
                                          </p:stCondLst>
                                        </p:cTn>
                                        <p:tgtEl>
                                          <p:spTgt spid="15"/>
                                        </p:tgtEl>
                                        <p:attrNameLst>
                                          <p:attrName>style.visibility</p:attrName>
                                        </p:attrNameLst>
                                      </p:cBhvr>
                                      <p:to>
                                        <p:strVal val="visible"/>
                                      </p:to>
                                    </p:set>
                                    <p:animEffect transition="in" filter="blinds(horizontal)">
                                      <p:cBhvr>
                                        <p:cTn id="74" dur="500"/>
                                        <p:tgtEl>
                                          <p:spTgt spid="15"/>
                                        </p:tgtEl>
                                      </p:cBhvr>
                                    </p:animEffect>
                                  </p:childTnLst>
                                </p:cTn>
                              </p:par>
                            </p:childTnLst>
                          </p:cTn>
                        </p:par>
                      </p:childTnLst>
                    </p:cTn>
                  </p:par>
                  <p:par>
                    <p:cTn id="75" fill="hold">
                      <p:stCondLst>
                        <p:cond delay="indefinite"/>
                      </p:stCondLst>
                      <p:childTnLst>
                        <p:par>
                          <p:cTn id="76" fill="hold">
                            <p:stCondLst>
                              <p:cond delay="0"/>
                            </p:stCondLst>
                            <p:childTnLst>
                              <p:par>
                                <p:cTn id="77" presetID="3" presetClass="entr" presetSubtype="10" fill="hold" grpId="0" nodeType="clickEffect">
                                  <p:stCondLst>
                                    <p:cond delay="0"/>
                                  </p:stCondLst>
                                  <p:childTnLst>
                                    <p:set>
                                      <p:cBhvr>
                                        <p:cTn id="78" dur="1" fill="hold">
                                          <p:stCondLst>
                                            <p:cond delay="0"/>
                                          </p:stCondLst>
                                        </p:cTn>
                                        <p:tgtEl>
                                          <p:spTgt spid="17"/>
                                        </p:tgtEl>
                                        <p:attrNameLst>
                                          <p:attrName>style.visibility</p:attrName>
                                        </p:attrNameLst>
                                      </p:cBhvr>
                                      <p:to>
                                        <p:strVal val="visible"/>
                                      </p:to>
                                    </p:set>
                                    <p:animEffect transition="in" filter="blinds(horizontal)">
                                      <p:cBhvr>
                                        <p:cTn id="79"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 grpId="0" bldLvl="0" animBg="1"/>
      <p:bldP spid="42" grpId="0" bldLvl="0" animBg="1"/>
      <p:bldP spid="44" grpId="0" bldLvl="0" animBg="1"/>
      <p:bldP spid="46" grpId="0" bldLvl="0" animBg="1"/>
      <p:bldP spid="48" grpId="0" bldLvl="0" animBg="1"/>
      <p:bldP spid="11" grpId="0"/>
      <p:bldP spid="13" grpId="0"/>
      <p:bldP spid="14" grpId="0"/>
      <p:bldP spid="15" grpId="0"/>
      <p:bldP spid="17" grpId="0"/>
    </p:bld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矩形 24"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549157" y="-975631"/>
            <a:ext cx="583096" cy="838080"/>
          </a:xfrm>
          <a:prstGeom prst="rect">
            <a:avLst/>
          </a:prstGeom>
          <a:solidFill>
            <a:srgbClr val="365B7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 name="矩形 25"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1132253" y="-975631"/>
            <a:ext cx="583096" cy="838080"/>
          </a:xfrm>
          <a:prstGeom prst="rect">
            <a:avLst/>
          </a:prstGeom>
          <a:solidFill>
            <a:srgbClr val="96648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 name="矩形 26"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1715349" y="-975631"/>
            <a:ext cx="583096" cy="838080"/>
          </a:xfrm>
          <a:prstGeom prst="rect">
            <a:avLst/>
          </a:prstGeom>
          <a:solidFill>
            <a:srgbClr val="D06F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 name="矩形 27"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2298446" y="-975631"/>
            <a:ext cx="583096" cy="838080"/>
          </a:xfrm>
          <a:prstGeom prst="rect">
            <a:avLst/>
          </a:prstGeom>
          <a:solidFill>
            <a:srgbClr val="F779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 name="矩形 28"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2881542" y="-975631"/>
            <a:ext cx="583096" cy="838080"/>
          </a:xfrm>
          <a:prstGeom prst="rect">
            <a:avLst/>
          </a:prstGeom>
          <a:solidFill>
            <a:srgbClr val="F8AD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3" name="组合 2"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GrpSpPr/>
          <p:nvPr/>
        </p:nvGrpSpPr>
        <p:grpSpPr>
          <a:xfrm>
            <a:off x="8401781" y="2313192"/>
            <a:ext cx="1598612" cy="3676650"/>
            <a:chOff x="8952278" y="1785216"/>
            <a:chExt cx="1598612" cy="3676650"/>
          </a:xfrm>
        </p:grpSpPr>
        <p:sp>
          <p:nvSpPr>
            <p:cNvPr id="40" name="Freeform 5"/>
            <p:cNvSpPr/>
            <p:nvPr/>
          </p:nvSpPr>
          <p:spPr bwMode="auto">
            <a:xfrm>
              <a:off x="9257078" y="1785216"/>
              <a:ext cx="1293812" cy="3676650"/>
            </a:xfrm>
            <a:custGeom>
              <a:avLst/>
              <a:gdLst>
                <a:gd name="T0" fmla="*/ 288 w 576"/>
                <a:gd name="T1" fmla="*/ 0 h 1636"/>
                <a:gd name="T2" fmla="*/ 152 w 576"/>
                <a:gd name="T3" fmla="*/ 0 h 1636"/>
                <a:gd name="T4" fmla="*/ 152 w 576"/>
                <a:gd name="T5" fmla="*/ 97 h 1636"/>
                <a:gd name="T6" fmla="*/ 0 w 576"/>
                <a:gd name="T7" fmla="*/ 818 h 1636"/>
                <a:gd name="T8" fmla="*/ 152 w 576"/>
                <a:gd name="T9" fmla="*/ 1539 h 1636"/>
                <a:gd name="T10" fmla="*/ 152 w 576"/>
                <a:gd name="T11" fmla="*/ 1636 h 1636"/>
                <a:gd name="T12" fmla="*/ 288 w 576"/>
                <a:gd name="T13" fmla="*/ 1636 h 1636"/>
                <a:gd name="T14" fmla="*/ 576 w 576"/>
                <a:gd name="T15" fmla="*/ 818 h 1636"/>
                <a:gd name="T16" fmla="*/ 288 w 576"/>
                <a:gd name="T17" fmla="*/ 0 h 1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76" h="1636">
                  <a:moveTo>
                    <a:pt x="288" y="0"/>
                  </a:moveTo>
                  <a:cubicBezTo>
                    <a:pt x="152" y="0"/>
                    <a:pt x="152" y="0"/>
                    <a:pt x="152" y="0"/>
                  </a:cubicBezTo>
                  <a:cubicBezTo>
                    <a:pt x="152" y="97"/>
                    <a:pt x="152" y="97"/>
                    <a:pt x="152" y="97"/>
                  </a:cubicBezTo>
                  <a:cubicBezTo>
                    <a:pt x="62" y="235"/>
                    <a:pt x="0" y="506"/>
                    <a:pt x="0" y="818"/>
                  </a:cubicBezTo>
                  <a:cubicBezTo>
                    <a:pt x="0" y="1130"/>
                    <a:pt x="62" y="1401"/>
                    <a:pt x="152" y="1539"/>
                  </a:cubicBezTo>
                  <a:cubicBezTo>
                    <a:pt x="152" y="1636"/>
                    <a:pt x="152" y="1636"/>
                    <a:pt x="152" y="1636"/>
                  </a:cubicBezTo>
                  <a:cubicBezTo>
                    <a:pt x="288" y="1636"/>
                    <a:pt x="288" y="1636"/>
                    <a:pt x="288" y="1636"/>
                  </a:cubicBezTo>
                  <a:cubicBezTo>
                    <a:pt x="447" y="1636"/>
                    <a:pt x="576" y="1270"/>
                    <a:pt x="576" y="818"/>
                  </a:cubicBezTo>
                  <a:cubicBezTo>
                    <a:pt x="576" y="366"/>
                    <a:pt x="447" y="0"/>
                    <a:pt x="288" y="0"/>
                  </a:cubicBezTo>
                  <a:close/>
                </a:path>
              </a:pathLst>
            </a:custGeom>
            <a:solidFill>
              <a:srgbClr val="365B7C"/>
            </a:solidFill>
            <a:ln>
              <a:noFill/>
            </a:ln>
          </p:spPr>
          <p:txBody>
            <a:bodyPr vert="horz" wrap="square" lIns="91440" tIns="45720" rIns="91440" bIns="45720" numCol="1" anchor="t" anchorCtr="0" compatLnSpc="1"/>
            <a:lstStyle/>
            <a:p>
              <a:endParaRPr lang="zh-CN" altLang="en-US"/>
            </a:p>
          </p:txBody>
        </p:sp>
        <p:sp>
          <p:nvSpPr>
            <p:cNvPr id="41" name="Oval 6"/>
            <p:cNvSpPr>
              <a:spLocks noChangeArrowheads="1"/>
            </p:cNvSpPr>
            <p:nvPr/>
          </p:nvSpPr>
          <p:spPr bwMode="auto">
            <a:xfrm>
              <a:off x="8952278" y="1785216"/>
              <a:ext cx="1290637" cy="3676650"/>
            </a:xfrm>
            <a:prstGeom prst="ellipse">
              <a:avLst/>
            </a:prstGeom>
            <a:solidFill>
              <a:srgbClr val="EDED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 name="Oval 7"/>
            <p:cNvSpPr>
              <a:spLocks noChangeArrowheads="1"/>
            </p:cNvSpPr>
            <p:nvPr/>
          </p:nvSpPr>
          <p:spPr bwMode="auto">
            <a:xfrm>
              <a:off x="9030065" y="2156691"/>
              <a:ext cx="1031875" cy="2933700"/>
            </a:xfrm>
            <a:prstGeom prst="ellipse">
              <a:avLst/>
            </a:prstGeom>
            <a:solidFill>
              <a:srgbClr val="D1D3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 name="Oval 8"/>
            <p:cNvSpPr>
              <a:spLocks noChangeArrowheads="1"/>
            </p:cNvSpPr>
            <p:nvPr/>
          </p:nvSpPr>
          <p:spPr bwMode="auto">
            <a:xfrm>
              <a:off x="9122140" y="2578966"/>
              <a:ext cx="735012" cy="2089150"/>
            </a:xfrm>
            <a:prstGeom prst="ellipse">
              <a:avLst/>
            </a:prstGeom>
            <a:solidFill>
              <a:srgbClr val="EDED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 name="Oval 9"/>
            <p:cNvSpPr>
              <a:spLocks noChangeArrowheads="1"/>
            </p:cNvSpPr>
            <p:nvPr/>
          </p:nvSpPr>
          <p:spPr bwMode="auto">
            <a:xfrm>
              <a:off x="9212628" y="2934566"/>
              <a:ext cx="484187" cy="1377950"/>
            </a:xfrm>
            <a:prstGeom prst="ellipse">
              <a:avLst/>
            </a:prstGeom>
            <a:solidFill>
              <a:srgbClr val="D1D3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 name="Oval 10"/>
            <p:cNvSpPr>
              <a:spLocks noChangeArrowheads="1"/>
            </p:cNvSpPr>
            <p:nvPr/>
          </p:nvSpPr>
          <p:spPr bwMode="auto">
            <a:xfrm>
              <a:off x="9314228" y="3313979"/>
              <a:ext cx="217487" cy="619125"/>
            </a:xfrm>
            <a:prstGeom prst="ellipse">
              <a:avLst/>
            </a:prstGeom>
            <a:solidFill>
              <a:srgbClr val="365B7C"/>
            </a:solidFill>
            <a:ln>
              <a:noFill/>
            </a:ln>
          </p:spPr>
          <p:txBody>
            <a:bodyPr vert="horz" wrap="square" lIns="91440" tIns="45720" rIns="91440" bIns="45720" numCol="1" anchor="t" anchorCtr="0" compatLnSpc="1"/>
            <a:lstStyle/>
            <a:p>
              <a:endParaRPr lang="zh-CN" altLang="en-US"/>
            </a:p>
          </p:txBody>
        </p:sp>
      </p:grpSp>
      <p:grpSp>
        <p:nvGrpSpPr>
          <p:cNvPr id="5" name="组合 4"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GrpSpPr/>
          <p:nvPr/>
        </p:nvGrpSpPr>
        <p:grpSpPr>
          <a:xfrm>
            <a:off x="1172941" y="1564845"/>
            <a:ext cx="7707312" cy="5165725"/>
            <a:chOff x="982441" y="1557225"/>
            <a:chExt cx="7707312" cy="5165725"/>
          </a:xfrm>
        </p:grpSpPr>
        <p:sp>
          <p:nvSpPr>
            <p:cNvPr id="49" name="Freeform 13"/>
            <p:cNvSpPr/>
            <p:nvPr/>
          </p:nvSpPr>
          <p:spPr bwMode="auto">
            <a:xfrm>
              <a:off x="982441" y="3816237"/>
              <a:ext cx="4237037" cy="625475"/>
            </a:xfrm>
            <a:custGeom>
              <a:avLst/>
              <a:gdLst>
                <a:gd name="T0" fmla="*/ 1880 w 2669"/>
                <a:gd name="T1" fmla="*/ 0 h 394"/>
                <a:gd name="T2" fmla="*/ 1880 w 2669"/>
                <a:gd name="T3" fmla="*/ 3 h 394"/>
                <a:gd name="T4" fmla="*/ 0 w 2669"/>
                <a:gd name="T5" fmla="*/ 3 h 394"/>
                <a:gd name="T6" fmla="*/ 236 w 2669"/>
                <a:gd name="T7" fmla="*/ 198 h 394"/>
                <a:gd name="T8" fmla="*/ 0 w 2669"/>
                <a:gd name="T9" fmla="*/ 394 h 394"/>
                <a:gd name="T10" fmla="*/ 1880 w 2669"/>
                <a:gd name="T11" fmla="*/ 394 h 394"/>
                <a:gd name="T12" fmla="*/ 1880 w 2669"/>
                <a:gd name="T13" fmla="*/ 391 h 394"/>
                <a:gd name="T14" fmla="*/ 2669 w 2669"/>
                <a:gd name="T15" fmla="*/ 391 h 394"/>
                <a:gd name="T16" fmla="*/ 2669 w 2669"/>
                <a:gd name="T17" fmla="*/ 0 h 394"/>
                <a:gd name="T18" fmla="*/ 1880 w 2669"/>
                <a:gd name="T19" fmla="*/ 0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69" h="394">
                  <a:moveTo>
                    <a:pt x="1880" y="0"/>
                  </a:moveTo>
                  <a:lnTo>
                    <a:pt x="1880" y="3"/>
                  </a:lnTo>
                  <a:lnTo>
                    <a:pt x="0" y="3"/>
                  </a:lnTo>
                  <a:lnTo>
                    <a:pt x="236" y="198"/>
                  </a:lnTo>
                  <a:lnTo>
                    <a:pt x="0" y="394"/>
                  </a:lnTo>
                  <a:lnTo>
                    <a:pt x="1880" y="394"/>
                  </a:lnTo>
                  <a:lnTo>
                    <a:pt x="1880" y="391"/>
                  </a:lnTo>
                  <a:lnTo>
                    <a:pt x="2669" y="391"/>
                  </a:lnTo>
                  <a:lnTo>
                    <a:pt x="2669" y="0"/>
                  </a:lnTo>
                  <a:lnTo>
                    <a:pt x="1880" y="0"/>
                  </a:lnTo>
                  <a:close/>
                </a:path>
              </a:pathLst>
            </a:custGeom>
            <a:solidFill>
              <a:srgbClr val="D06F83"/>
            </a:solidFill>
            <a:ln>
              <a:noFill/>
            </a:ln>
            <a:effectLst>
              <a:outerShdw blurRad="127000" dist="63500" dir="8100000" algn="tr" rotWithShape="0">
                <a:prstClr val="black">
                  <a:alpha val="40000"/>
                </a:prstClr>
              </a:outerShdw>
            </a:effectLst>
          </p:spPr>
          <p:txBody>
            <a:bodyPr vert="horz" wrap="square" lIns="91440" tIns="45720" rIns="91440" bIns="45720" numCol="1" anchor="t" anchorCtr="0" compatLnSpc="1"/>
            <a:lstStyle/>
            <a:p>
              <a:endParaRPr lang="zh-CN" altLang="en-US"/>
            </a:p>
          </p:txBody>
        </p:sp>
        <p:sp>
          <p:nvSpPr>
            <p:cNvPr id="50" name="Freeform 14"/>
            <p:cNvSpPr/>
            <p:nvPr/>
          </p:nvSpPr>
          <p:spPr bwMode="auto">
            <a:xfrm>
              <a:off x="1633316" y="2498612"/>
              <a:ext cx="4230687" cy="2043113"/>
            </a:xfrm>
            <a:custGeom>
              <a:avLst/>
              <a:gdLst>
                <a:gd name="T0" fmla="*/ 133 w 2665"/>
                <a:gd name="T1" fmla="*/ 0 h 1287"/>
                <a:gd name="T2" fmla="*/ 289 w 2665"/>
                <a:gd name="T3" fmla="*/ 264 h 1287"/>
                <a:gd name="T4" fmla="*/ 0 w 2665"/>
                <a:gd name="T5" fmla="*/ 366 h 1287"/>
                <a:gd name="T6" fmla="*/ 2531 w 2665"/>
                <a:gd name="T7" fmla="*/ 1287 h 1287"/>
                <a:gd name="T8" fmla="*/ 2665 w 2665"/>
                <a:gd name="T9" fmla="*/ 921 h 1287"/>
                <a:gd name="T10" fmla="*/ 133 w 2665"/>
                <a:gd name="T11" fmla="*/ 0 h 1287"/>
              </a:gdLst>
              <a:ahLst/>
              <a:cxnLst>
                <a:cxn ang="0">
                  <a:pos x="T0" y="T1"/>
                </a:cxn>
                <a:cxn ang="0">
                  <a:pos x="T2" y="T3"/>
                </a:cxn>
                <a:cxn ang="0">
                  <a:pos x="T4" y="T5"/>
                </a:cxn>
                <a:cxn ang="0">
                  <a:pos x="T6" y="T7"/>
                </a:cxn>
                <a:cxn ang="0">
                  <a:pos x="T8" y="T9"/>
                </a:cxn>
                <a:cxn ang="0">
                  <a:pos x="T10" y="T11"/>
                </a:cxn>
              </a:cxnLst>
              <a:rect l="0" t="0" r="r" b="b"/>
              <a:pathLst>
                <a:path w="2665" h="1287">
                  <a:moveTo>
                    <a:pt x="133" y="0"/>
                  </a:moveTo>
                  <a:lnTo>
                    <a:pt x="289" y="264"/>
                  </a:lnTo>
                  <a:lnTo>
                    <a:pt x="0" y="366"/>
                  </a:lnTo>
                  <a:lnTo>
                    <a:pt x="2531" y="1287"/>
                  </a:lnTo>
                  <a:lnTo>
                    <a:pt x="2665" y="921"/>
                  </a:lnTo>
                  <a:lnTo>
                    <a:pt x="133" y="0"/>
                  </a:lnTo>
                  <a:close/>
                </a:path>
              </a:pathLst>
            </a:custGeom>
            <a:solidFill>
              <a:srgbClr val="966481"/>
            </a:solidFill>
            <a:ln>
              <a:noFill/>
            </a:ln>
            <a:effectLst>
              <a:outerShdw blurRad="127000" dist="63500" dir="8100000" algn="tr" rotWithShape="0">
                <a:prstClr val="black">
                  <a:alpha val="40000"/>
                </a:prstClr>
              </a:outerShdw>
            </a:effectLst>
          </p:spPr>
          <p:txBody>
            <a:bodyPr vert="horz" wrap="square" lIns="91440" tIns="45720" rIns="91440" bIns="45720" numCol="1" anchor="t" anchorCtr="0" compatLnSpc="1"/>
            <a:lstStyle/>
            <a:p>
              <a:endParaRPr lang="zh-CN" altLang="en-US"/>
            </a:p>
          </p:txBody>
        </p:sp>
        <p:sp>
          <p:nvSpPr>
            <p:cNvPr id="51" name="Freeform 15"/>
            <p:cNvSpPr/>
            <p:nvPr/>
          </p:nvSpPr>
          <p:spPr bwMode="auto">
            <a:xfrm>
              <a:off x="1633316" y="3711462"/>
              <a:ext cx="4230687" cy="2044700"/>
            </a:xfrm>
            <a:custGeom>
              <a:avLst/>
              <a:gdLst>
                <a:gd name="T0" fmla="*/ 133 w 2665"/>
                <a:gd name="T1" fmla="*/ 1288 h 1288"/>
                <a:gd name="T2" fmla="*/ 289 w 2665"/>
                <a:gd name="T3" fmla="*/ 1024 h 1288"/>
                <a:gd name="T4" fmla="*/ 0 w 2665"/>
                <a:gd name="T5" fmla="*/ 921 h 1288"/>
                <a:gd name="T6" fmla="*/ 2532 w 2665"/>
                <a:gd name="T7" fmla="*/ 0 h 1288"/>
                <a:gd name="T8" fmla="*/ 2665 w 2665"/>
                <a:gd name="T9" fmla="*/ 366 h 1288"/>
                <a:gd name="T10" fmla="*/ 133 w 2665"/>
                <a:gd name="T11" fmla="*/ 1288 h 1288"/>
              </a:gdLst>
              <a:ahLst/>
              <a:cxnLst>
                <a:cxn ang="0">
                  <a:pos x="T0" y="T1"/>
                </a:cxn>
                <a:cxn ang="0">
                  <a:pos x="T2" y="T3"/>
                </a:cxn>
                <a:cxn ang="0">
                  <a:pos x="T4" y="T5"/>
                </a:cxn>
                <a:cxn ang="0">
                  <a:pos x="T6" y="T7"/>
                </a:cxn>
                <a:cxn ang="0">
                  <a:pos x="T8" y="T9"/>
                </a:cxn>
                <a:cxn ang="0">
                  <a:pos x="T10" y="T11"/>
                </a:cxn>
              </a:cxnLst>
              <a:rect l="0" t="0" r="r" b="b"/>
              <a:pathLst>
                <a:path w="2665" h="1288">
                  <a:moveTo>
                    <a:pt x="133" y="1288"/>
                  </a:moveTo>
                  <a:lnTo>
                    <a:pt x="289" y="1024"/>
                  </a:lnTo>
                  <a:lnTo>
                    <a:pt x="0" y="921"/>
                  </a:lnTo>
                  <a:lnTo>
                    <a:pt x="2532" y="0"/>
                  </a:lnTo>
                  <a:lnTo>
                    <a:pt x="2665" y="366"/>
                  </a:lnTo>
                  <a:lnTo>
                    <a:pt x="133" y="1288"/>
                  </a:lnTo>
                  <a:close/>
                </a:path>
              </a:pathLst>
            </a:custGeom>
            <a:solidFill>
              <a:srgbClr val="F77983"/>
            </a:solidFill>
            <a:ln>
              <a:noFill/>
            </a:ln>
            <a:effectLst>
              <a:outerShdw blurRad="127000" dist="63500" dir="8100000" algn="tr" rotWithShape="0">
                <a:prstClr val="black">
                  <a:alpha val="40000"/>
                </a:prstClr>
              </a:outerShdw>
            </a:effectLst>
          </p:spPr>
          <p:txBody>
            <a:bodyPr vert="horz" wrap="square" lIns="91440" tIns="45720" rIns="91440" bIns="45720" numCol="1" anchor="t" anchorCtr="0" compatLnSpc="1"/>
            <a:lstStyle/>
            <a:p>
              <a:endParaRPr lang="zh-CN" altLang="en-US"/>
            </a:p>
          </p:txBody>
        </p:sp>
        <p:sp>
          <p:nvSpPr>
            <p:cNvPr id="54" name="Freeform 16"/>
            <p:cNvSpPr/>
            <p:nvPr/>
          </p:nvSpPr>
          <p:spPr bwMode="auto">
            <a:xfrm>
              <a:off x="2779491" y="3971812"/>
              <a:ext cx="3552825" cy="2751138"/>
            </a:xfrm>
            <a:custGeom>
              <a:avLst/>
              <a:gdLst>
                <a:gd name="T0" fmla="*/ 1068 w 1582"/>
                <a:gd name="T1" fmla="*/ 437 h 1225"/>
                <a:gd name="T2" fmla="*/ 199 w 1582"/>
                <a:gd name="T3" fmla="*/ 1225 h 1225"/>
                <a:gd name="T4" fmla="*/ 216 w 1582"/>
                <a:gd name="T5" fmla="*/ 991 h 1225"/>
                <a:gd name="T6" fmla="*/ 0 w 1582"/>
                <a:gd name="T7" fmla="*/ 993 h 1225"/>
                <a:gd name="T8" fmla="*/ 937 w 1582"/>
                <a:gd name="T9" fmla="*/ 206 h 1225"/>
                <a:gd name="T10" fmla="*/ 1582 w 1582"/>
                <a:gd name="T11" fmla="*/ 0 h 1225"/>
                <a:gd name="T12" fmla="*/ 1582 w 1582"/>
                <a:gd name="T13" fmla="*/ 150 h 1225"/>
                <a:gd name="T14" fmla="*/ 1068 w 1582"/>
                <a:gd name="T15" fmla="*/ 437 h 122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82" h="1225">
                  <a:moveTo>
                    <a:pt x="1068" y="437"/>
                  </a:moveTo>
                  <a:cubicBezTo>
                    <a:pt x="199" y="1225"/>
                    <a:pt x="199" y="1225"/>
                    <a:pt x="199" y="1225"/>
                  </a:cubicBezTo>
                  <a:cubicBezTo>
                    <a:pt x="216" y="991"/>
                    <a:pt x="216" y="991"/>
                    <a:pt x="216" y="991"/>
                  </a:cubicBezTo>
                  <a:cubicBezTo>
                    <a:pt x="0" y="993"/>
                    <a:pt x="0" y="993"/>
                    <a:pt x="0" y="993"/>
                  </a:cubicBezTo>
                  <a:cubicBezTo>
                    <a:pt x="937" y="206"/>
                    <a:pt x="937" y="206"/>
                    <a:pt x="937" y="206"/>
                  </a:cubicBezTo>
                  <a:cubicBezTo>
                    <a:pt x="1093" y="80"/>
                    <a:pt x="1241" y="0"/>
                    <a:pt x="1582" y="0"/>
                  </a:cubicBezTo>
                  <a:cubicBezTo>
                    <a:pt x="1582" y="150"/>
                    <a:pt x="1582" y="150"/>
                    <a:pt x="1582" y="150"/>
                  </a:cubicBezTo>
                  <a:cubicBezTo>
                    <a:pt x="1408" y="165"/>
                    <a:pt x="1189" y="316"/>
                    <a:pt x="1068" y="437"/>
                  </a:cubicBezTo>
                  <a:close/>
                </a:path>
              </a:pathLst>
            </a:custGeom>
            <a:solidFill>
              <a:srgbClr val="F8AD94"/>
            </a:solidFill>
            <a:ln>
              <a:noFill/>
            </a:ln>
            <a:effectLst>
              <a:outerShdw blurRad="127000" dist="63500" dir="8100000" algn="tr" rotWithShape="0">
                <a:prstClr val="black">
                  <a:alpha val="40000"/>
                </a:prstClr>
              </a:outerShdw>
            </a:effectLst>
          </p:spPr>
          <p:txBody>
            <a:bodyPr vert="horz" wrap="square" lIns="91440" tIns="45720" rIns="91440" bIns="45720" numCol="1" anchor="t" anchorCtr="0" compatLnSpc="1"/>
            <a:lstStyle/>
            <a:p>
              <a:endParaRPr lang="zh-CN" altLang="en-US"/>
            </a:p>
          </p:txBody>
        </p:sp>
        <p:sp>
          <p:nvSpPr>
            <p:cNvPr id="56" name="Freeform 17"/>
            <p:cNvSpPr/>
            <p:nvPr/>
          </p:nvSpPr>
          <p:spPr bwMode="auto">
            <a:xfrm>
              <a:off x="2779491" y="1557225"/>
              <a:ext cx="3552825" cy="2751138"/>
            </a:xfrm>
            <a:custGeom>
              <a:avLst/>
              <a:gdLst>
                <a:gd name="T0" fmla="*/ 1068 w 1582"/>
                <a:gd name="T1" fmla="*/ 788 h 1225"/>
                <a:gd name="T2" fmla="*/ 199 w 1582"/>
                <a:gd name="T3" fmla="*/ 0 h 1225"/>
                <a:gd name="T4" fmla="*/ 216 w 1582"/>
                <a:gd name="T5" fmla="*/ 234 h 1225"/>
                <a:gd name="T6" fmla="*/ 0 w 1582"/>
                <a:gd name="T7" fmla="*/ 232 h 1225"/>
                <a:gd name="T8" fmla="*/ 937 w 1582"/>
                <a:gd name="T9" fmla="*/ 1019 h 1225"/>
                <a:gd name="T10" fmla="*/ 1582 w 1582"/>
                <a:gd name="T11" fmla="*/ 1225 h 1225"/>
                <a:gd name="T12" fmla="*/ 1582 w 1582"/>
                <a:gd name="T13" fmla="*/ 1075 h 1225"/>
                <a:gd name="T14" fmla="*/ 1068 w 1582"/>
                <a:gd name="T15" fmla="*/ 788 h 122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82" h="1225">
                  <a:moveTo>
                    <a:pt x="1068" y="788"/>
                  </a:moveTo>
                  <a:cubicBezTo>
                    <a:pt x="199" y="0"/>
                    <a:pt x="199" y="0"/>
                    <a:pt x="199" y="0"/>
                  </a:cubicBezTo>
                  <a:cubicBezTo>
                    <a:pt x="216" y="234"/>
                    <a:pt x="216" y="234"/>
                    <a:pt x="216" y="234"/>
                  </a:cubicBezTo>
                  <a:cubicBezTo>
                    <a:pt x="0" y="232"/>
                    <a:pt x="0" y="232"/>
                    <a:pt x="0" y="232"/>
                  </a:cubicBezTo>
                  <a:cubicBezTo>
                    <a:pt x="937" y="1019"/>
                    <a:pt x="937" y="1019"/>
                    <a:pt x="937" y="1019"/>
                  </a:cubicBezTo>
                  <a:cubicBezTo>
                    <a:pt x="1093" y="1145"/>
                    <a:pt x="1241" y="1225"/>
                    <a:pt x="1582" y="1225"/>
                  </a:cubicBezTo>
                  <a:cubicBezTo>
                    <a:pt x="1582" y="1075"/>
                    <a:pt x="1582" y="1075"/>
                    <a:pt x="1582" y="1075"/>
                  </a:cubicBezTo>
                  <a:cubicBezTo>
                    <a:pt x="1408" y="1060"/>
                    <a:pt x="1189" y="909"/>
                    <a:pt x="1068" y="788"/>
                  </a:cubicBezTo>
                  <a:close/>
                </a:path>
              </a:pathLst>
            </a:custGeom>
            <a:solidFill>
              <a:srgbClr val="365B7C"/>
            </a:solidFill>
            <a:ln>
              <a:noFill/>
            </a:ln>
            <a:effectLst>
              <a:outerShdw blurRad="127000" dist="63500" dir="8100000" algn="tr" rotWithShape="0">
                <a:prstClr val="black">
                  <a:alpha val="40000"/>
                </a:prstClr>
              </a:outerShdw>
            </a:effectLst>
          </p:spPr>
          <p:txBody>
            <a:bodyPr vert="horz" wrap="square" lIns="91440" tIns="45720" rIns="91440" bIns="45720" numCol="1" anchor="t" anchorCtr="0" compatLnSpc="1"/>
            <a:lstStyle/>
            <a:p>
              <a:endParaRPr lang="zh-CN" altLang="en-US"/>
            </a:p>
          </p:txBody>
        </p:sp>
        <p:grpSp>
          <p:nvGrpSpPr>
            <p:cNvPr id="2" name="组合 1"/>
            <p:cNvGrpSpPr/>
            <p:nvPr/>
          </p:nvGrpSpPr>
          <p:grpSpPr>
            <a:xfrm>
              <a:off x="6332316" y="3843225"/>
              <a:ext cx="2357437" cy="598488"/>
              <a:chOff x="6446838" y="3201988"/>
              <a:chExt cx="2357437" cy="598488"/>
            </a:xfrm>
          </p:grpSpPr>
          <p:sp>
            <p:nvSpPr>
              <p:cNvPr id="47" name="Freeform 11"/>
              <p:cNvSpPr/>
              <p:nvPr/>
            </p:nvSpPr>
            <p:spPr bwMode="auto">
              <a:xfrm>
                <a:off x="7827963" y="3498850"/>
                <a:ext cx="976312" cy="49213"/>
              </a:xfrm>
              <a:custGeom>
                <a:avLst/>
                <a:gdLst>
                  <a:gd name="T0" fmla="*/ 570 w 615"/>
                  <a:gd name="T1" fmla="*/ 0 h 31"/>
                  <a:gd name="T2" fmla="*/ 570 w 615"/>
                  <a:gd name="T3" fmla="*/ 0 h 31"/>
                  <a:gd name="T4" fmla="*/ 0 w 615"/>
                  <a:gd name="T5" fmla="*/ 0 h 31"/>
                  <a:gd name="T6" fmla="*/ 0 w 615"/>
                  <a:gd name="T7" fmla="*/ 31 h 31"/>
                  <a:gd name="T8" fmla="*/ 570 w 615"/>
                  <a:gd name="T9" fmla="*/ 31 h 31"/>
                  <a:gd name="T10" fmla="*/ 615 w 615"/>
                  <a:gd name="T11" fmla="*/ 0 h 31"/>
                  <a:gd name="T12" fmla="*/ 570 w 615"/>
                  <a:gd name="T13" fmla="*/ 0 h 31"/>
                </a:gdLst>
                <a:ahLst/>
                <a:cxnLst>
                  <a:cxn ang="0">
                    <a:pos x="T0" y="T1"/>
                  </a:cxn>
                  <a:cxn ang="0">
                    <a:pos x="T2" y="T3"/>
                  </a:cxn>
                  <a:cxn ang="0">
                    <a:pos x="T4" y="T5"/>
                  </a:cxn>
                  <a:cxn ang="0">
                    <a:pos x="T6" y="T7"/>
                  </a:cxn>
                  <a:cxn ang="0">
                    <a:pos x="T8" y="T9"/>
                  </a:cxn>
                  <a:cxn ang="0">
                    <a:pos x="T10" y="T11"/>
                  </a:cxn>
                  <a:cxn ang="0">
                    <a:pos x="T12" y="T13"/>
                  </a:cxn>
                </a:cxnLst>
                <a:rect l="0" t="0" r="r" b="b"/>
                <a:pathLst>
                  <a:path w="615" h="31">
                    <a:moveTo>
                      <a:pt x="570" y="0"/>
                    </a:moveTo>
                    <a:lnTo>
                      <a:pt x="570" y="0"/>
                    </a:lnTo>
                    <a:lnTo>
                      <a:pt x="0" y="0"/>
                    </a:lnTo>
                    <a:lnTo>
                      <a:pt x="0" y="31"/>
                    </a:lnTo>
                    <a:lnTo>
                      <a:pt x="570" y="31"/>
                    </a:lnTo>
                    <a:lnTo>
                      <a:pt x="615" y="0"/>
                    </a:lnTo>
                    <a:lnTo>
                      <a:pt x="570" y="0"/>
                    </a:lnTo>
                    <a:close/>
                  </a:path>
                </a:pathLst>
              </a:custGeom>
              <a:solidFill>
                <a:srgbClr val="D1D3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 name="Freeform 12"/>
              <p:cNvSpPr/>
              <p:nvPr/>
            </p:nvSpPr>
            <p:spPr bwMode="auto">
              <a:xfrm>
                <a:off x="7827963" y="3449638"/>
                <a:ext cx="976312" cy="49213"/>
              </a:xfrm>
              <a:custGeom>
                <a:avLst/>
                <a:gdLst>
                  <a:gd name="T0" fmla="*/ 615 w 615"/>
                  <a:gd name="T1" fmla="*/ 31 h 31"/>
                  <a:gd name="T2" fmla="*/ 570 w 615"/>
                  <a:gd name="T3" fmla="*/ 0 h 31"/>
                  <a:gd name="T4" fmla="*/ 570 w 615"/>
                  <a:gd name="T5" fmla="*/ 0 h 31"/>
                  <a:gd name="T6" fmla="*/ 0 w 615"/>
                  <a:gd name="T7" fmla="*/ 0 h 31"/>
                  <a:gd name="T8" fmla="*/ 0 w 615"/>
                  <a:gd name="T9" fmla="*/ 31 h 31"/>
                  <a:gd name="T10" fmla="*/ 595 w 615"/>
                  <a:gd name="T11" fmla="*/ 31 h 31"/>
                  <a:gd name="T12" fmla="*/ 595 w 615"/>
                  <a:gd name="T13" fmla="*/ 31 h 31"/>
                  <a:gd name="T14" fmla="*/ 615 w 615"/>
                  <a:gd name="T15" fmla="*/ 31 h 3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15" h="31">
                    <a:moveTo>
                      <a:pt x="615" y="31"/>
                    </a:moveTo>
                    <a:lnTo>
                      <a:pt x="570" y="0"/>
                    </a:lnTo>
                    <a:lnTo>
                      <a:pt x="570" y="0"/>
                    </a:lnTo>
                    <a:lnTo>
                      <a:pt x="0" y="0"/>
                    </a:lnTo>
                    <a:lnTo>
                      <a:pt x="0" y="31"/>
                    </a:lnTo>
                    <a:lnTo>
                      <a:pt x="595" y="31"/>
                    </a:lnTo>
                    <a:lnTo>
                      <a:pt x="595" y="31"/>
                    </a:lnTo>
                    <a:lnTo>
                      <a:pt x="615" y="31"/>
                    </a:lnTo>
                    <a:close/>
                  </a:path>
                </a:pathLst>
              </a:custGeom>
              <a:solidFill>
                <a:srgbClr val="EDED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 name="Rectangle 18"/>
              <p:cNvSpPr>
                <a:spLocks noChangeArrowheads="1"/>
              </p:cNvSpPr>
              <p:nvPr/>
            </p:nvSpPr>
            <p:spPr bwMode="auto">
              <a:xfrm>
                <a:off x="6446838" y="3330575"/>
                <a:ext cx="423862" cy="168275"/>
              </a:xfrm>
              <a:prstGeom prst="rect">
                <a:avLst/>
              </a:prstGeom>
              <a:solidFill>
                <a:srgbClr val="EDEDE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58" name="Rectangle 19"/>
              <p:cNvSpPr>
                <a:spLocks noChangeArrowheads="1"/>
              </p:cNvSpPr>
              <p:nvPr/>
            </p:nvSpPr>
            <p:spPr bwMode="auto">
              <a:xfrm>
                <a:off x="6446838" y="3498850"/>
                <a:ext cx="423862" cy="168275"/>
              </a:xfrm>
              <a:prstGeom prst="rect">
                <a:avLst/>
              </a:prstGeom>
              <a:solidFill>
                <a:srgbClr val="D1D3D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59" name="Rectangle 20"/>
              <p:cNvSpPr>
                <a:spLocks noChangeArrowheads="1"/>
              </p:cNvSpPr>
              <p:nvPr/>
            </p:nvSpPr>
            <p:spPr bwMode="auto">
              <a:xfrm>
                <a:off x="6996113" y="3201988"/>
                <a:ext cx="703262" cy="298450"/>
              </a:xfrm>
              <a:prstGeom prst="rect">
                <a:avLst/>
              </a:prstGeom>
              <a:solidFill>
                <a:srgbClr val="EDEDE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60" name="Rectangle 21"/>
              <p:cNvSpPr>
                <a:spLocks noChangeArrowheads="1"/>
              </p:cNvSpPr>
              <p:nvPr/>
            </p:nvSpPr>
            <p:spPr bwMode="auto">
              <a:xfrm>
                <a:off x="6996113" y="3500438"/>
                <a:ext cx="703262" cy="300038"/>
              </a:xfrm>
              <a:prstGeom prst="rect">
                <a:avLst/>
              </a:prstGeom>
              <a:solidFill>
                <a:srgbClr val="D1D3D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61" name="Freeform 22"/>
              <p:cNvSpPr/>
              <p:nvPr/>
            </p:nvSpPr>
            <p:spPr bwMode="auto">
              <a:xfrm>
                <a:off x="7699375" y="3205163"/>
                <a:ext cx="128587" cy="595313"/>
              </a:xfrm>
              <a:custGeom>
                <a:avLst/>
                <a:gdLst>
                  <a:gd name="T0" fmla="*/ 0 w 81"/>
                  <a:gd name="T1" fmla="*/ 375 h 375"/>
                  <a:gd name="T2" fmla="*/ 81 w 81"/>
                  <a:gd name="T3" fmla="*/ 294 h 375"/>
                  <a:gd name="T4" fmla="*/ 81 w 81"/>
                  <a:gd name="T5" fmla="*/ 79 h 375"/>
                  <a:gd name="T6" fmla="*/ 0 w 81"/>
                  <a:gd name="T7" fmla="*/ 0 h 375"/>
                  <a:gd name="T8" fmla="*/ 0 w 81"/>
                  <a:gd name="T9" fmla="*/ 375 h 375"/>
                </a:gdLst>
                <a:ahLst/>
                <a:cxnLst>
                  <a:cxn ang="0">
                    <a:pos x="T0" y="T1"/>
                  </a:cxn>
                  <a:cxn ang="0">
                    <a:pos x="T2" y="T3"/>
                  </a:cxn>
                  <a:cxn ang="0">
                    <a:pos x="T4" y="T5"/>
                  </a:cxn>
                  <a:cxn ang="0">
                    <a:pos x="T6" y="T7"/>
                  </a:cxn>
                  <a:cxn ang="0">
                    <a:pos x="T8" y="T9"/>
                  </a:cxn>
                </a:cxnLst>
                <a:rect l="0" t="0" r="r" b="b"/>
                <a:pathLst>
                  <a:path w="81" h="375">
                    <a:moveTo>
                      <a:pt x="0" y="375"/>
                    </a:moveTo>
                    <a:lnTo>
                      <a:pt x="81" y="294"/>
                    </a:lnTo>
                    <a:lnTo>
                      <a:pt x="81" y="79"/>
                    </a:lnTo>
                    <a:lnTo>
                      <a:pt x="0" y="0"/>
                    </a:lnTo>
                    <a:lnTo>
                      <a:pt x="0" y="375"/>
                    </a:lnTo>
                    <a:close/>
                  </a:path>
                </a:pathLst>
              </a:custGeom>
              <a:solidFill>
                <a:srgbClr val="D1D3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 name="Freeform 23"/>
              <p:cNvSpPr/>
              <p:nvPr/>
            </p:nvSpPr>
            <p:spPr bwMode="auto">
              <a:xfrm>
                <a:off x="6870700" y="3201988"/>
                <a:ext cx="125412" cy="598488"/>
              </a:xfrm>
              <a:custGeom>
                <a:avLst/>
                <a:gdLst>
                  <a:gd name="T0" fmla="*/ 79 w 79"/>
                  <a:gd name="T1" fmla="*/ 0 h 377"/>
                  <a:gd name="T2" fmla="*/ 0 w 79"/>
                  <a:gd name="T3" fmla="*/ 81 h 377"/>
                  <a:gd name="T4" fmla="*/ 0 w 79"/>
                  <a:gd name="T5" fmla="*/ 296 h 377"/>
                  <a:gd name="T6" fmla="*/ 79 w 79"/>
                  <a:gd name="T7" fmla="*/ 377 h 377"/>
                  <a:gd name="T8" fmla="*/ 79 w 79"/>
                  <a:gd name="T9" fmla="*/ 0 h 377"/>
                </a:gdLst>
                <a:ahLst/>
                <a:cxnLst>
                  <a:cxn ang="0">
                    <a:pos x="T0" y="T1"/>
                  </a:cxn>
                  <a:cxn ang="0">
                    <a:pos x="T2" y="T3"/>
                  </a:cxn>
                  <a:cxn ang="0">
                    <a:pos x="T4" y="T5"/>
                  </a:cxn>
                  <a:cxn ang="0">
                    <a:pos x="T6" y="T7"/>
                  </a:cxn>
                  <a:cxn ang="0">
                    <a:pos x="T8" y="T9"/>
                  </a:cxn>
                </a:cxnLst>
                <a:rect l="0" t="0" r="r" b="b"/>
                <a:pathLst>
                  <a:path w="79" h="377">
                    <a:moveTo>
                      <a:pt x="79" y="0"/>
                    </a:moveTo>
                    <a:lnTo>
                      <a:pt x="0" y="81"/>
                    </a:lnTo>
                    <a:lnTo>
                      <a:pt x="0" y="296"/>
                    </a:lnTo>
                    <a:lnTo>
                      <a:pt x="79" y="377"/>
                    </a:lnTo>
                    <a:lnTo>
                      <a:pt x="79" y="0"/>
                    </a:lnTo>
                    <a:close/>
                  </a:path>
                </a:pathLst>
              </a:custGeom>
              <a:solidFill>
                <a:srgbClr val="EDED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 name="Rectangle 24"/>
              <p:cNvSpPr>
                <a:spLocks noChangeArrowheads="1"/>
              </p:cNvSpPr>
              <p:nvPr/>
            </p:nvSpPr>
            <p:spPr bwMode="auto">
              <a:xfrm>
                <a:off x="6446838" y="3330575"/>
                <a:ext cx="55562" cy="336550"/>
              </a:xfrm>
              <a:prstGeom prst="rect">
                <a:avLst/>
              </a:prstGeom>
              <a:solidFill>
                <a:srgbClr val="6D6E7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grpSp>
      </p:grpSp>
      <p:sp>
        <p:nvSpPr>
          <p:cNvPr id="64" name="Rectangle 42"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rot="2520981">
            <a:off x="2710098" y="2514331"/>
            <a:ext cx="2800279" cy="563151"/>
          </a:xfrm>
          <a:prstGeom prst="rect">
            <a:avLst/>
          </a:prstGeom>
          <a:noFill/>
          <a:ln w="12700" cap="flat" cmpd="sng" algn="ctr">
            <a:noFill/>
            <a:prstDash val="solid"/>
          </a:ln>
          <a:effectLst/>
        </p:spPr>
        <p:txBody>
          <a:bodyPr lIns="91440" tIns="0" rIns="91440" bIns="0" rtlCol="0" anchor="t"/>
          <a:lstStyle/>
          <a:p>
            <a:pPr algn="r"/>
            <a:r>
              <a:rPr lang="en-US" altLang="zh-CN" sz="2400" b="1" dirty="0">
                <a:solidFill>
                  <a:schemeClr val="bg1"/>
                </a:solidFill>
                <a:latin typeface="Arial" panose="020B0604020202020204" pitchFamily="34" charset="0"/>
                <a:cs typeface="Arial" panose="020B0604020202020204" pitchFamily="34" charset="0"/>
              </a:rPr>
              <a:t>1.问卷调查法</a:t>
            </a:r>
          </a:p>
        </p:txBody>
      </p:sp>
      <p:sp>
        <p:nvSpPr>
          <p:cNvPr id="65" name="Rectangle 42"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rot="1300391">
            <a:off x="1364270" y="2919255"/>
            <a:ext cx="2800279" cy="563151"/>
          </a:xfrm>
          <a:prstGeom prst="rect">
            <a:avLst/>
          </a:prstGeom>
          <a:noFill/>
          <a:ln w="12700" cap="flat" cmpd="sng" algn="ctr">
            <a:noFill/>
            <a:prstDash val="solid"/>
          </a:ln>
          <a:effectLst/>
        </p:spPr>
        <p:txBody>
          <a:bodyPr lIns="91440" tIns="0" rIns="91440" bIns="0" rtlCol="0" anchor="t"/>
          <a:lstStyle/>
          <a:p>
            <a:pPr algn="r"/>
            <a:r>
              <a:rPr lang="en-US" altLang="zh-CN" sz="2400" b="1" dirty="0">
                <a:solidFill>
                  <a:schemeClr val="bg1"/>
                </a:solidFill>
                <a:latin typeface="Arial" panose="020B0604020202020204" pitchFamily="34" charset="0"/>
                <a:cs typeface="Arial" panose="020B0604020202020204" pitchFamily="34" charset="0"/>
              </a:rPr>
              <a:t>2.观察法</a:t>
            </a:r>
          </a:p>
        </p:txBody>
      </p:sp>
      <p:sp>
        <p:nvSpPr>
          <p:cNvPr id="66" name="Rectangle 42"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855230" y="3950222"/>
            <a:ext cx="2800279" cy="563151"/>
          </a:xfrm>
          <a:prstGeom prst="rect">
            <a:avLst/>
          </a:prstGeom>
          <a:noFill/>
          <a:ln w="12700" cap="flat" cmpd="sng" algn="ctr">
            <a:noFill/>
            <a:prstDash val="solid"/>
          </a:ln>
          <a:effectLst/>
        </p:spPr>
        <p:txBody>
          <a:bodyPr lIns="91440" tIns="0" rIns="91440" bIns="0" rtlCol="0" anchor="t"/>
          <a:lstStyle/>
          <a:p>
            <a:pPr algn="r"/>
            <a:r>
              <a:rPr lang="en-US" altLang="zh-CN" sz="2400" b="1" dirty="0">
                <a:solidFill>
                  <a:schemeClr val="bg1"/>
                </a:solidFill>
                <a:latin typeface="Arial" panose="020B0604020202020204" pitchFamily="34" charset="0"/>
                <a:cs typeface="Arial" panose="020B0604020202020204" pitchFamily="34" charset="0"/>
              </a:rPr>
              <a:t>3.技术会议法</a:t>
            </a:r>
            <a:r>
              <a:rPr lang="en-US" altLang="zh-CN" b="1" dirty="0">
                <a:solidFill>
                  <a:schemeClr val="bg1"/>
                </a:solidFill>
                <a:latin typeface="Arial" panose="020B0604020202020204" pitchFamily="34" charset="0"/>
                <a:cs typeface="Arial" panose="020B0604020202020204" pitchFamily="34" charset="0"/>
              </a:rPr>
              <a:t> </a:t>
            </a:r>
          </a:p>
        </p:txBody>
      </p:sp>
      <p:sp>
        <p:nvSpPr>
          <p:cNvPr id="67" name="Rectangle 42"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rot="20424362">
            <a:off x="2233295" y="4824095"/>
            <a:ext cx="1995805" cy="563245"/>
          </a:xfrm>
          <a:prstGeom prst="rect">
            <a:avLst/>
          </a:prstGeom>
          <a:noFill/>
          <a:ln w="12700" cap="flat" cmpd="sng" algn="ctr">
            <a:noFill/>
            <a:prstDash val="solid"/>
          </a:ln>
          <a:effectLst/>
        </p:spPr>
        <p:txBody>
          <a:bodyPr lIns="91440" tIns="0" rIns="91440" bIns="0" rtlCol="0" anchor="t"/>
          <a:lstStyle/>
          <a:p>
            <a:pPr algn="r"/>
            <a:r>
              <a:rPr lang="en-US" altLang="zh-CN" sz="2400" b="1" dirty="0">
                <a:solidFill>
                  <a:schemeClr val="bg1"/>
                </a:solidFill>
                <a:latin typeface="Arial" panose="020B0604020202020204" pitchFamily="34" charset="0"/>
                <a:cs typeface="Arial" panose="020B0604020202020204" pitchFamily="34" charset="0"/>
              </a:rPr>
              <a:t>4.工作日志法</a:t>
            </a:r>
          </a:p>
        </p:txBody>
      </p:sp>
      <p:sp>
        <p:nvSpPr>
          <p:cNvPr id="68" name="Rectangle 42"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rot="19177709">
            <a:off x="3347085" y="5255895"/>
            <a:ext cx="2035810" cy="563245"/>
          </a:xfrm>
          <a:prstGeom prst="rect">
            <a:avLst/>
          </a:prstGeom>
          <a:noFill/>
          <a:ln w="12700" cap="flat" cmpd="sng" algn="ctr">
            <a:noFill/>
            <a:prstDash val="solid"/>
          </a:ln>
          <a:effectLst/>
        </p:spPr>
        <p:txBody>
          <a:bodyPr lIns="91440" tIns="0" rIns="91440" bIns="0" rtlCol="0" anchor="t"/>
          <a:lstStyle/>
          <a:p>
            <a:pPr algn="r"/>
            <a:r>
              <a:rPr lang="en-US" altLang="zh-CN" sz="2400" b="1" dirty="0">
                <a:solidFill>
                  <a:schemeClr val="bg1"/>
                </a:solidFill>
                <a:latin typeface="Arial" panose="020B0604020202020204" pitchFamily="34" charset="0"/>
                <a:cs typeface="Arial" panose="020B0604020202020204" pitchFamily="34" charset="0"/>
              </a:rPr>
              <a:t>5.关键事件法</a:t>
            </a:r>
          </a:p>
        </p:txBody>
      </p:sp>
      <p:cxnSp>
        <p:nvCxnSpPr>
          <p:cNvPr id="34" name="直接连接符 33"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CxnSpPr/>
          <p:nvPr/>
        </p:nvCxnSpPr>
        <p:spPr>
          <a:xfrm>
            <a:off x="3246637" y="1273629"/>
            <a:ext cx="5770860"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35" name="文本框 34"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txBox="1"/>
          <p:nvPr/>
        </p:nvSpPr>
        <p:spPr>
          <a:xfrm>
            <a:off x="3923770" y="518656"/>
            <a:ext cx="3939540" cy="521970"/>
          </a:xfrm>
          <a:prstGeom prst="rect">
            <a:avLst/>
          </a:prstGeom>
          <a:noFill/>
        </p:spPr>
        <p:txBody>
          <a:bodyPr wrap="none" rtlCol="0">
            <a:spAutoFit/>
          </a:bodyPr>
          <a:lstStyle/>
          <a:p>
            <a:pPr algn="l"/>
            <a:r>
              <a:rPr lang="zh-CN" altLang="en-US" sz="2800" b="1" spc="500" dirty="0">
                <a:solidFill>
                  <a:schemeClr val="bg1">
                    <a:lumMod val="50000"/>
                  </a:schemeClr>
                </a:solidFill>
                <a:latin typeface="微软雅黑" panose="020B0503020204020204" pitchFamily="34" charset="-122"/>
                <a:ea typeface="微软雅黑" panose="020B0503020204020204" pitchFamily="34" charset="-122"/>
                <a:cs typeface="Arial" panose="020B0604020202020204" pitchFamily="34" charset="0"/>
              </a:rPr>
              <a:t>(二)岗位分析的方法</a:t>
            </a:r>
          </a:p>
        </p:txBody>
      </p:sp>
      <p:sp>
        <p:nvSpPr>
          <p:cNvPr id="36" name="椭圆 35"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flipH="1">
            <a:off x="2686180" y="813581"/>
            <a:ext cx="157493" cy="157493"/>
          </a:xfrm>
          <a:prstGeom prst="ellipse">
            <a:avLst/>
          </a:prstGeom>
          <a:solidFill>
            <a:srgbClr val="D06F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7" name="椭圆 36"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flipH="1">
            <a:off x="2686180" y="335956"/>
            <a:ext cx="321030" cy="321030"/>
          </a:xfrm>
          <a:prstGeom prst="ellipse">
            <a:avLst/>
          </a:prstGeom>
          <a:solidFill>
            <a:srgbClr val="966481"/>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8" name="椭圆 37"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flipH="1">
            <a:off x="2991678" y="806317"/>
            <a:ext cx="219803" cy="219803"/>
          </a:xfrm>
          <a:prstGeom prst="ellipse">
            <a:avLst/>
          </a:prstGeom>
          <a:solidFill>
            <a:srgbClr val="365B7C"/>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9" name="椭圆 38"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flipH="1">
            <a:off x="2031169" y="697840"/>
            <a:ext cx="164852" cy="164852"/>
          </a:xfrm>
          <a:prstGeom prst="ellipse">
            <a:avLst/>
          </a:prstGeom>
          <a:solidFill>
            <a:srgbClr val="F779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6" name="椭圆 45"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9354354" y="755438"/>
            <a:ext cx="157493" cy="157493"/>
          </a:xfrm>
          <a:prstGeom prst="ellipse">
            <a:avLst/>
          </a:prstGeom>
          <a:solidFill>
            <a:srgbClr val="D06F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2" name="椭圆 51"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9190817" y="277813"/>
            <a:ext cx="321030" cy="321030"/>
          </a:xfrm>
          <a:prstGeom prst="ellipse">
            <a:avLst/>
          </a:prstGeom>
          <a:solidFill>
            <a:srgbClr val="966481"/>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3" name="椭圆 52"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a:off x="8986546" y="748174"/>
            <a:ext cx="219803" cy="219803"/>
          </a:xfrm>
          <a:prstGeom prst="ellipse">
            <a:avLst/>
          </a:prstGeom>
          <a:solidFill>
            <a:srgbClr val="365B7C"/>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5" name="椭圆 54"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a:off x="10002006" y="639697"/>
            <a:ext cx="164852" cy="164852"/>
          </a:xfrm>
          <a:prstGeom prst="ellipse">
            <a:avLst/>
          </a:prstGeom>
          <a:solidFill>
            <a:srgbClr val="F779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e7d195523061f1c0"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hidden="1"/>
          <p:cNvSpPr txBox="1"/>
          <p:nvPr/>
        </p:nvSpPr>
        <p:spPr>
          <a:xfrm>
            <a:off x="-355600" y="1803400"/>
            <a:ext cx="293927" cy="1016000"/>
          </a:xfrm>
          <a:prstGeom prst="rect">
            <a:avLst/>
          </a:prstGeom>
          <a:noFill/>
        </p:spPr>
        <p:txBody>
          <a:bodyPr vert="wordArtVert" rtlCol="0">
            <a:spAutoFit/>
          </a:bodyPr>
          <a:lstStyle/>
          <a:p>
            <a:r>
              <a:rPr lang="en-US" altLang="zh-CN" sz="100"/>
              <a:t>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a:t>
            </a:r>
            <a:endParaRPr lang="zh-CN" altLang="en-US" sz="100"/>
          </a:p>
        </p:txBody>
      </p:sp>
    </p:spTree>
    <p:extLst>
      <p:ext uri="{BB962C8B-B14F-4D97-AF65-F5344CB8AC3E}">
        <p14:creationId xmlns:p14="http://schemas.microsoft.com/office/powerpoint/2010/main" val="3564560863"/>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0">
        <p15:prstTrans prst="pageCurlDouble"/>
      </p:transition>
    </mc:Choice>
    <mc:Fallback xmlns="">
      <p:transition spd="slow"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4" presetClass="entr" presetSubtype="10" fill="hold"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randombar(horizontal)">
                                      <p:cBhvr>
                                        <p:cTn id="7" dur="500"/>
                                        <p:tgtEl>
                                          <p:spTgt spid="3"/>
                                        </p:tgtEl>
                                      </p:cBhvr>
                                    </p:animEffect>
                                  </p:childTnLst>
                                </p:cTn>
                              </p:par>
                            </p:childTnLst>
                          </p:cTn>
                        </p:par>
                        <p:par>
                          <p:cTn id="8" fill="hold">
                            <p:stCondLst>
                              <p:cond delay="500"/>
                            </p:stCondLst>
                            <p:childTnLst>
                              <p:par>
                                <p:cTn id="9" presetID="2" presetClass="entr" presetSubtype="8" decel="44000" fill="hold" nodeType="after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additive="base">
                                        <p:cTn id="11" dur="750" fill="hold"/>
                                        <p:tgtEl>
                                          <p:spTgt spid="5"/>
                                        </p:tgtEl>
                                        <p:attrNameLst>
                                          <p:attrName>ppt_x</p:attrName>
                                        </p:attrNameLst>
                                      </p:cBhvr>
                                      <p:tavLst>
                                        <p:tav tm="0">
                                          <p:val>
                                            <p:strVal val="0-#ppt_w/2"/>
                                          </p:val>
                                        </p:tav>
                                        <p:tav tm="100000">
                                          <p:val>
                                            <p:strVal val="#ppt_x"/>
                                          </p:val>
                                        </p:tav>
                                      </p:tavLst>
                                    </p:anim>
                                    <p:anim calcmode="lin" valueType="num">
                                      <p:cBhvr additive="base">
                                        <p:cTn id="12" dur="750" fill="hold"/>
                                        <p:tgtEl>
                                          <p:spTgt spid="5"/>
                                        </p:tgtEl>
                                        <p:attrNameLst>
                                          <p:attrName>ppt_y</p:attrName>
                                        </p:attrNameLst>
                                      </p:cBhvr>
                                      <p:tavLst>
                                        <p:tav tm="0">
                                          <p:val>
                                            <p:strVal val="#ppt_y"/>
                                          </p:val>
                                        </p:tav>
                                        <p:tav tm="100000">
                                          <p:val>
                                            <p:strVal val="#ppt_y"/>
                                          </p:val>
                                        </p:tav>
                                      </p:tavLst>
                                    </p:anim>
                                  </p:childTnLst>
                                </p:cTn>
                              </p:par>
                            </p:childTnLst>
                          </p:cTn>
                        </p:par>
                        <p:par>
                          <p:cTn id="13" fill="hold">
                            <p:stCondLst>
                              <p:cond delay="1500"/>
                            </p:stCondLst>
                            <p:childTnLst>
                              <p:par>
                                <p:cTn id="14" presetID="10" presetClass="entr" presetSubtype="0" fill="hold" grpId="0" nodeType="afterEffect">
                                  <p:stCondLst>
                                    <p:cond delay="0"/>
                                  </p:stCondLst>
                                  <p:childTnLst>
                                    <p:set>
                                      <p:cBhvr>
                                        <p:cTn id="15" dur="1" fill="hold">
                                          <p:stCondLst>
                                            <p:cond delay="0"/>
                                          </p:stCondLst>
                                        </p:cTn>
                                        <p:tgtEl>
                                          <p:spTgt spid="64"/>
                                        </p:tgtEl>
                                        <p:attrNameLst>
                                          <p:attrName>style.visibility</p:attrName>
                                        </p:attrNameLst>
                                      </p:cBhvr>
                                      <p:to>
                                        <p:strVal val="visible"/>
                                      </p:to>
                                    </p:set>
                                    <p:animEffect transition="in" filter="fade">
                                      <p:cBhvr>
                                        <p:cTn id="16" dur="500"/>
                                        <p:tgtEl>
                                          <p:spTgt spid="64"/>
                                        </p:tgtEl>
                                      </p:cBhvr>
                                    </p:animEffect>
                                  </p:childTnLst>
                                </p:cTn>
                              </p:par>
                              <p:par>
                                <p:cTn id="17" presetID="10" presetClass="entr" presetSubtype="0" fill="hold" grpId="0" nodeType="withEffect">
                                  <p:stCondLst>
                                    <p:cond delay="250"/>
                                  </p:stCondLst>
                                  <p:childTnLst>
                                    <p:set>
                                      <p:cBhvr>
                                        <p:cTn id="18" dur="1" fill="hold">
                                          <p:stCondLst>
                                            <p:cond delay="0"/>
                                          </p:stCondLst>
                                        </p:cTn>
                                        <p:tgtEl>
                                          <p:spTgt spid="65"/>
                                        </p:tgtEl>
                                        <p:attrNameLst>
                                          <p:attrName>style.visibility</p:attrName>
                                        </p:attrNameLst>
                                      </p:cBhvr>
                                      <p:to>
                                        <p:strVal val="visible"/>
                                      </p:to>
                                    </p:set>
                                    <p:animEffect transition="in" filter="fade">
                                      <p:cBhvr>
                                        <p:cTn id="19" dur="500"/>
                                        <p:tgtEl>
                                          <p:spTgt spid="65"/>
                                        </p:tgtEl>
                                      </p:cBhvr>
                                    </p:animEffect>
                                  </p:childTnLst>
                                </p:cTn>
                              </p:par>
                              <p:par>
                                <p:cTn id="20" presetID="10" presetClass="entr" presetSubtype="0" fill="hold" grpId="0" nodeType="withEffect">
                                  <p:stCondLst>
                                    <p:cond delay="500"/>
                                  </p:stCondLst>
                                  <p:childTnLst>
                                    <p:set>
                                      <p:cBhvr>
                                        <p:cTn id="21" dur="1" fill="hold">
                                          <p:stCondLst>
                                            <p:cond delay="0"/>
                                          </p:stCondLst>
                                        </p:cTn>
                                        <p:tgtEl>
                                          <p:spTgt spid="66"/>
                                        </p:tgtEl>
                                        <p:attrNameLst>
                                          <p:attrName>style.visibility</p:attrName>
                                        </p:attrNameLst>
                                      </p:cBhvr>
                                      <p:to>
                                        <p:strVal val="visible"/>
                                      </p:to>
                                    </p:set>
                                    <p:animEffect transition="in" filter="fade">
                                      <p:cBhvr>
                                        <p:cTn id="22" dur="500"/>
                                        <p:tgtEl>
                                          <p:spTgt spid="66"/>
                                        </p:tgtEl>
                                      </p:cBhvr>
                                    </p:animEffect>
                                  </p:childTnLst>
                                </p:cTn>
                              </p:par>
                              <p:par>
                                <p:cTn id="23" presetID="10" presetClass="entr" presetSubtype="0" fill="hold" grpId="0" nodeType="withEffect">
                                  <p:stCondLst>
                                    <p:cond delay="750"/>
                                  </p:stCondLst>
                                  <p:childTnLst>
                                    <p:set>
                                      <p:cBhvr>
                                        <p:cTn id="24" dur="1" fill="hold">
                                          <p:stCondLst>
                                            <p:cond delay="0"/>
                                          </p:stCondLst>
                                        </p:cTn>
                                        <p:tgtEl>
                                          <p:spTgt spid="67"/>
                                        </p:tgtEl>
                                        <p:attrNameLst>
                                          <p:attrName>style.visibility</p:attrName>
                                        </p:attrNameLst>
                                      </p:cBhvr>
                                      <p:to>
                                        <p:strVal val="visible"/>
                                      </p:to>
                                    </p:set>
                                    <p:animEffect transition="in" filter="fade">
                                      <p:cBhvr>
                                        <p:cTn id="25" dur="500"/>
                                        <p:tgtEl>
                                          <p:spTgt spid="67"/>
                                        </p:tgtEl>
                                      </p:cBhvr>
                                    </p:animEffect>
                                  </p:childTnLst>
                                </p:cTn>
                              </p:par>
                              <p:par>
                                <p:cTn id="26" presetID="10" presetClass="entr" presetSubtype="0" fill="hold" grpId="0" nodeType="withEffect">
                                  <p:stCondLst>
                                    <p:cond delay="1000"/>
                                  </p:stCondLst>
                                  <p:childTnLst>
                                    <p:set>
                                      <p:cBhvr>
                                        <p:cTn id="27" dur="1" fill="hold">
                                          <p:stCondLst>
                                            <p:cond delay="0"/>
                                          </p:stCondLst>
                                        </p:cTn>
                                        <p:tgtEl>
                                          <p:spTgt spid="68"/>
                                        </p:tgtEl>
                                        <p:attrNameLst>
                                          <p:attrName>style.visibility</p:attrName>
                                        </p:attrNameLst>
                                      </p:cBhvr>
                                      <p:to>
                                        <p:strVal val="visible"/>
                                      </p:to>
                                    </p:set>
                                    <p:animEffect transition="in" filter="fade">
                                      <p:cBhvr>
                                        <p:cTn id="28" dur="500"/>
                                        <p:tgtEl>
                                          <p:spTgt spid="6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4" grpId="0" bldLvl="0" animBg="1"/>
      <p:bldP spid="65" grpId="0" bldLvl="0" animBg="1"/>
      <p:bldP spid="66" grpId="0" bldLvl="0" animBg="1"/>
      <p:bldP spid="67" grpId="0" bldLvl="0" animBg="1"/>
      <p:bldP spid="68" grpId="0" bldLvl="0" animBg="1"/>
    </p:bld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矩形 24"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549157" y="-975631"/>
            <a:ext cx="583096" cy="838080"/>
          </a:xfrm>
          <a:prstGeom prst="rect">
            <a:avLst/>
          </a:prstGeom>
          <a:solidFill>
            <a:srgbClr val="365B7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 name="矩形 25"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1132253" y="-975631"/>
            <a:ext cx="583096" cy="838080"/>
          </a:xfrm>
          <a:prstGeom prst="rect">
            <a:avLst/>
          </a:prstGeom>
          <a:solidFill>
            <a:srgbClr val="96648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 name="矩形 26"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1715349" y="-975631"/>
            <a:ext cx="583096" cy="838080"/>
          </a:xfrm>
          <a:prstGeom prst="rect">
            <a:avLst/>
          </a:prstGeom>
          <a:solidFill>
            <a:srgbClr val="D06F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 name="矩形 27"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2298446" y="-975631"/>
            <a:ext cx="583096" cy="838080"/>
          </a:xfrm>
          <a:prstGeom prst="rect">
            <a:avLst/>
          </a:prstGeom>
          <a:solidFill>
            <a:srgbClr val="F779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 name="矩形 28"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2881542" y="-975631"/>
            <a:ext cx="583096" cy="838080"/>
          </a:xfrm>
          <a:prstGeom prst="rect">
            <a:avLst/>
          </a:prstGeom>
          <a:solidFill>
            <a:srgbClr val="F8AD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2" name="组合 1"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GrpSpPr/>
          <p:nvPr/>
        </p:nvGrpSpPr>
        <p:grpSpPr>
          <a:xfrm>
            <a:off x="3538220" y="2210435"/>
            <a:ext cx="5365750" cy="4736465"/>
            <a:chOff x="2978526" y="1593270"/>
            <a:chExt cx="6259335" cy="6127820"/>
          </a:xfrm>
        </p:grpSpPr>
        <p:grpSp>
          <p:nvGrpSpPr>
            <p:cNvPr id="4" name="组合 3"/>
            <p:cNvGrpSpPr/>
            <p:nvPr/>
          </p:nvGrpSpPr>
          <p:grpSpPr>
            <a:xfrm>
              <a:off x="2978526" y="1593270"/>
              <a:ext cx="6259335" cy="6127820"/>
              <a:chOff x="2312009" y="999934"/>
              <a:chExt cx="7601306" cy="7441595"/>
            </a:xfrm>
          </p:grpSpPr>
          <p:sp>
            <p:nvSpPr>
              <p:cNvPr id="37" name="Freeform 5"/>
              <p:cNvSpPr/>
              <p:nvPr/>
            </p:nvSpPr>
            <p:spPr bwMode="auto">
              <a:xfrm>
                <a:off x="5506975" y="999934"/>
                <a:ext cx="2512504" cy="7441595"/>
              </a:xfrm>
              <a:custGeom>
                <a:avLst/>
                <a:gdLst>
                  <a:gd name="T0" fmla="*/ 16 w 1886"/>
                  <a:gd name="T1" fmla="*/ 0 h 5586"/>
                  <a:gd name="T2" fmla="*/ 0 w 1886"/>
                  <a:gd name="T3" fmla="*/ 7 h 5586"/>
                  <a:gd name="T4" fmla="*/ 567 w 1886"/>
                  <a:gd name="T5" fmla="*/ 1611 h 5586"/>
                  <a:gd name="T6" fmla="*/ 1867 w 1886"/>
                  <a:gd name="T7" fmla="*/ 5586 h 5586"/>
                  <a:gd name="T8" fmla="*/ 1886 w 1886"/>
                  <a:gd name="T9" fmla="*/ 5582 h 5586"/>
                  <a:gd name="T10" fmla="*/ 583 w 1886"/>
                  <a:gd name="T11" fmla="*/ 1604 h 5586"/>
                  <a:gd name="T12" fmla="*/ 16 w 1886"/>
                  <a:gd name="T13" fmla="*/ 0 h 5586"/>
                </a:gdLst>
                <a:ahLst/>
                <a:cxnLst>
                  <a:cxn ang="0">
                    <a:pos x="T0" y="T1"/>
                  </a:cxn>
                  <a:cxn ang="0">
                    <a:pos x="T2" y="T3"/>
                  </a:cxn>
                  <a:cxn ang="0">
                    <a:pos x="T4" y="T5"/>
                  </a:cxn>
                  <a:cxn ang="0">
                    <a:pos x="T6" y="T7"/>
                  </a:cxn>
                  <a:cxn ang="0">
                    <a:pos x="T8" y="T9"/>
                  </a:cxn>
                  <a:cxn ang="0">
                    <a:pos x="T10" y="T11"/>
                  </a:cxn>
                  <a:cxn ang="0">
                    <a:pos x="T12" y="T13"/>
                  </a:cxn>
                </a:cxnLst>
                <a:rect l="0" t="0" r="r" b="b"/>
                <a:pathLst>
                  <a:path w="1886" h="5586">
                    <a:moveTo>
                      <a:pt x="16" y="0"/>
                    </a:moveTo>
                    <a:lnTo>
                      <a:pt x="0" y="7"/>
                    </a:lnTo>
                    <a:lnTo>
                      <a:pt x="567" y="1611"/>
                    </a:lnTo>
                    <a:lnTo>
                      <a:pt x="1867" y="5586"/>
                    </a:lnTo>
                    <a:lnTo>
                      <a:pt x="1886" y="5582"/>
                    </a:lnTo>
                    <a:lnTo>
                      <a:pt x="583" y="1604"/>
                    </a:lnTo>
                    <a:lnTo>
                      <a:pt x="16" y="0"/>
                    </a:lnTo>
                    <a:close/>
                  </a:path>
                </a:pathLst>
              </a:custGeom>
              <a:solidFill>
                <a:srgbClr val="B4B4B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 name="Freeform 10"/>
              <p:cNvSpPr/>
              <p:nvPr/>
            </p:nvSpPr>
            <p:spPr bwMode="auto">
              <a:xfrm>
                <a:off x="2312009" y="1817452"/>
                <a:ext cx="5941551" cy="4031197"/>
              </a:xfrm>
              <a:custGeom>
                <a:avLst/>
                <a:gdLst>
                  <a:gd name="T0" fmla="*/ 4450 w 4460"/>
                  <a:gd name="T1" fmla="*/ 0 h 3026"/>
                  <a:gd name="T2" fmla="*/ 4450 w 4460"/>
                  <a:gd name="T3" fmla="*/ 0 h 3026"/>
                  <a:gd name="T4" fmla="*/ 3168 w 4460"/>
                  <a:gd name="T5" fmla="*/ 855 h 3026"/>
                  <a:gd name="T6" fmla="*/ 0 w 4460"/>
                  <a:gd name="T7" fmla="*/ 3010 h 3026"/>
                  <a:gd name="T8" fmla="*/ 9 w 4460"/>
                  <a:gd name="T9" fmla="*/ 3026 h 3026"/>
                  <a:gd name="T10" fmla="*/ 3180 w 4460"/>
                  <a:gd name="T11" fmla="*/ 869 h 3026"/>
                  <a:gd name="T12" fmla="*/ 4460 w 4460"/>
                  <a:gd name="T13" fmla="*/ 17 h 3026"/>
                  <a:gd name="T14" fmla="*/ 4450 w 4460"/>
                  <a:gd name="T15" fmla="*/ 0 h 302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60" h="3026">
                    <a:moveTo>
                      <a:pt x="4450" y="0"/>
                    </a:moveTo>
                    <a:lnTo>
                      <a:pt x="4450" y="0"/>
                    </a:lnTo>
                    <a:lnTo>
                      <a:pt x="3168" y="855"/>
                    </a:lnTo>
                    <a:lnTo>
                      <a:pt x="0" y="3010"/>
                    </a:lnTo>
                    <a:lnTo>
                      <a:pt x="9" y="3026"/>
                    </a:lnTo>
                    <a:lnTo>
                      <a:pt x="3180" y="869"/>
                    </a:lnTo>
                    <a:lnTo>
                      <a:pt x="4460" y="17"/>
                    </a:lnTo>
                    <a:lnTo>
                      <a:pt x="4450" y="0"/>
                    </a:lnTo>
                    <a:close/>
                  </a:path>
                </a:pathLst>
              </a:custGeom>
              <a:solidFill>
                <a:srgbClr val="B4B4B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 name="Freeform 15"/>
              <p:cNvSpPr/>
              <p:nvPr/>
            </p:nvSpPr>
            <p:spPr bwMode="auto">
              <a:xfrm>
                <a:off x="3100514" y="1592950"/>
                <a:ext cx="6812801" cy="2890845"/>
              </a:xfrm>
              <a:custGeom>
                <a:avLst/>
                <a:gdLst>
                  <a:gd name="T0" fmla="*/ 7 w 5114"/>
                  <a:gd name="T1" fmla="*/ 0 h 2170"/>
                  <a:gd name="T2" fmla="*/ 0 w 5114"/>
                  <a:gd name="T3" fmla="*/ 16 h 2170"/>
                  <a:gd name="T4" fmla="*/ 2699 w 5114"/>
                  <a:gd name="T5" fmla="*/ 1080 h 2170"/>
                  <a:gd name="T6" fmla="*/ 5107 w 5114"/>
                  <a:gd name="T7" fmla="*/ 2170 h 2170"/>
                  <a:gd name="T8" fmla="*/ 5114 w 5114"/>
                  <a:gd name="T9" fmla="*/ 2153 h 2170"/>
                  <a:gd name="T10" fmla="*/ 2706 w 5114"/>
                  <a:gd name="T11" fmla="*/ 1063 h 2170"/>
                  <a:gd name="T12" fmla="*/ 7 w 5114"/>
                  <a:gd name="T13" fmla="*/ 0 h 2170"/>
                </a:gdLst>
                <a:ahLst/>
                <a:cxnLst>
                  <a:cxn ang="0">
                    <a:pos x="T0" y="T1"/>
                  </a:cxn>
                  <a:cxn ang="0">
                    <a:pos x="T2" y="T3"/>
                  </a:cxn>
                  <a:cxn ang="0">
                    <a:pos x="T4" y="T5"/>
                  </a:cxn>
                  <a:cxn ang="0">
                    <a:pos x="T6" y="T7"/>
                  </a:cxn>
                  <a:cxn ang="0">
                    <a:pos x="T8" y="T9"/>
                  </a:cxn>
                  <a:cxn ang="0">
                    <a:pos x="T10" y="T11"/>
                  </a:cxn>
                  <a:cxn ang="0">
                    <a:pos x="T12" y="T13"/>
                  </a:cxn>
                </a:cxnLst>
                <a:rect l="0" t="0" r="r" b="b"/>
                <a:pathLst>
                  <a:path w="5114" h="2170">
                    <a:moveTo>
                      <a:pt x="7" y="0"/>
                    </a:moveTo>
                    <a:lnTo>
                      <a:pt x="0" y="16"/>
                    </a:lnTo>
                    <a:lnTo>
                      <a:pt x="2699" y="1080"/>
                    </a:lnTo>
                    <a:lnTo>
                      <a:pt x="5107" y="2170"/>
                    </a:lnTo>
                    <a:lnTo>
                      <a:pt x="5114" y="2153"/>
                    </a:lnTo>
                    <a:lnTo>
                      <a:pt x="2706" y="1063"/>
                    </a:lnTo>
                    <a:lnTo>
                      <a:pt x="7" y="0"/>
                    </a:lnTo>
                    <a:close/>
                  </a:path>
                </a:pathLst>
              </a:custGeom>
              <a:solidFill>
                <a:srgbClr val="B4B4B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 name="任意多边形 35"/>
              <p:cNvSpPr/>
              <p:nvPr/>
            </p:nvSpPr>
            <p:spPr>
              <a:xfrm rot="1793743">
                <a:off x="2925649" y="1383579"/>
                <a:ext cx="6122511" cy="5106120"/>
              </a:xfrm>
              <a:custGeom>
                <a:avLst/>
                <a:gdLst>
                  <a:gd name="connsiteX0" fmla="*/ 1284082 w 5273788"/>
                  <a:gd name="connsiteY0" fmla="*/ 400956 h 4398292"/>
                  <a:gd name="connsiteX1" fmla="*/ 214909 w 5273788"/>
                  <a:gd name="connsiteY1" fmla="*/ 2078006 h 4398292"/>
                  <a:gd name="connsiteX2" fmla="*/ 2639939 w 5273788"/>
                  <a:gd name="connsiteY2" fmla="*/ 4100461 h 4398292"/>
                  <a:gd name="connsiteX3" fmla="*/ 5064969 w 5273788"/>
                  <a:gd name="connsiteY3" fmla="*/ 2078006 h 4398292"/>
                  <a:gd name="connsiteX4" fmla="*/ 2639939 w 5273788"/>
                  <a:gd name="connsiteY4" fmla="*/ 55553 h 4398292"/>
                  <a:gd name="connsiteX5" fmla="*/ 1284082 w 5273788"/>
                  <a:gd name="connsiteY5" fmla="*/ 400956 h 4398292"/>
                  <a:gd name="connsiteX6" fmla="*/ 1162582 w 5273788"/>
                  <a:gd name="connsiteY6" fmla="*/ 375580 h 4398292"/>
                  <a:gd name="connsiteX7" fmla="*/ 2636894 w 5273788"/>
                  <a:gd name="connsiteY7" fmla="*/ 0 h 4398292"/>
                  <a:gd name="connsiteX8" fmla="*/ 5273788 w 5273788"/>
                  <a:gd name="connsiteY8" fmla="*/ 2199146 h 4398292"/>
                  <a:gd name="connsiteX9" fmla="*/ 2636894 w 5273788"/>
                  <a:gd name="connsiteY9" fmla="*/ 4398292 h 4398292"/>
                  <a:gd name="connsiteX10" fmla="*/ 0 w 5273788"/>
                  <a:gd name="connsiteY10" fmla="*/ 2199146 h 4398292"/>
                  <a:gd name="connsiteX11" fmla="*/ 1162582 w 5273788"/>
                  <a:gd name="connsiteY11" fmla="*/ 375580 h 4398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273788" h="4398292">
                    <a:moveTo>
                      <a:pt x="1284082" y="400956"/>
                    </a:moveTo>
                    <a:cubicBezTo>
                      <a:pt x="639020" y="764405"/>
                      <a:pt x="214909" y="1379900"/>
                      <a:pt x="214909" y="2078006"/>
                    </a:cubicBezTo>
                    <a:cubicBezTo>
                      <a:pt x="214909" y="3194978"/>
                      <a:pt x="1300632" y="4100461"/>
                      <a:pt x="2639939" y="4100461"/>
                    </a:cubicBezTo>
                    <a:cubicBezTo>
                      <a:pt x="3979246" y="4100461"/>
                      <a:pt x="5064969" y="3194978"/>
                      <a:pt x="5064969" y="2078006"/>
                    </a:cubicBezTo>
                    <a:cubicBezTo>
                      <a:pt x="5064970" y="961035"/>
                      <a:pt x="3979246" y="55552"/>
                      <a:pt x="2639939" y="55553"/>
                    </a:cubicBezTo>
                    <a:cubicBezTo>
                      <a:pt x="2137699" y="55553"/>
                      <a:pt x="1671119" y="182886"/>
                      <a:pt x="1284082" y="400956"/>
                    </a:cubicBezTo>
                    <a:close/>
                    <a:moveTo>
                      <a:pt x="1162582" y="375580"/>
                    </a:moveTo>
                    <a:cubicBezTo>
                      <a:pt x="1583433" y="138458"/>
                      <a:pt x="2090776" y="0"/>
                      <a:pt x="2636894" y="0"/>
                    </a:cubicBezTo>
                    <a:cubicBezTo>
                      <a:pt x="4093210" y="0"/>
                      <a:pt x="5273788" y="984591"/>
                      <a:pt x="5273788" y="2199146"/>
                    </a:cubicBezTo>
                    <a:cubicBezTo>
                      <a:pt x="5273788" y="3413701"/>
                      <a:pt x="4093210" y="4398292"/>
                      <a:pt x="2636894" y="4398292"/>
                    </a:cubicBezTo>
                    <a:cubicBezTo>
                      <a:pt x="1180578" y="4398292"/>
                      <a:pt x="0" y="3413701"/>
                      <a:pt x="0" y="2199146"/>
                    </a:cubicBezTo>
                    <a:cubicBezTo>
                      <a:pt x="0" y="1440049"/>
                      <a:pt x="461163" y="770782"/>
                      <a:pt x="1162582" y="375580"/>
                    </a:cubicBezTo>
                    <a:close/>
                  </a:path>
                </a:pathLst>
              </a:custGeom>
              <a:gradFill>
                <a:gsLst>
                  <a:gs pos="0">
                    <a:schemeClr val="bg1"/>
                  </a:gs>
                  <a:gs pos="100000">
                    <a:schemeClr val="bg1">
                      <a:lumMod val="85000"/>
                    </a:schemeClr>
                  </a:gs>
                </a:gsLst>
                <a:lin ang="5400000" scaled="1"/>
              </a:gra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 name="Freeform 5"/>
              <p:cNvSpPr/>
              <p:nvPr/>
            </p:nvSpPr>
            <p:spPr bwMode="auto">
              <a:xfrm>
                <a:off x="3962425" y="1847041"/>
                <a:ext cx="1891299" cy="1238745"/>
              </a:xfrm>
              <a:custGeom>
                <a:avLst/>
                <a:gdLst>
                  <a:gd name="T0" fmla="*/ 0 w 629"/>
                  <a:gd name="T1" fmla="*/ 176 h 411"/>
                  <a:gd name="T2" fmla="*/ 0 w 629"/>
                  <a:gd name="T3" fmla="*/ 186 h 411"/>
                  <a:gd name="T4" fmla="*/ 3 w 629"/>
                  <a:gd name="T5" fmla="*/ 195 h 411"/>
                  <a:gd name="T6" fmla="*/ 7 w 629"/>
                  <a:gd name="T7" fmla="*/ 205 h 411"/>
                  <a:gd name="T8" fmla="*/ 13 w 629"/>
                  <a:gd name="T9" fmla="*/ 213 h 411"/>
                  <a:gd name="T10" fmla="*/ 146 w 629"/>
                  <a:gd name="T11" fmla="*/ 372 h 411"/>
                  <a:gd name="T12" fmla="*/ 164 w 629"/>
                  <a:gd name="T13" fmla="*/ 388 h 411"/>
                  <a:gd name="T14" fmla="*/ 189 w 629"/>
                  <a:gd name="T15" fmla="*/ 401 h 411"/>
                  <a:gd name="T16" fmla="*/ 217 w 629"/>
                  <a:gd name="T17" fmla="*/ 409 h 411"/>
                  <a:gd name="T18" fmla="*/ 245 w 629"/>
                  <a:gd name="T19" fmla="*/ 411 h 411"/>
                  <a:gd name="T20" fmla="*/ 485 w 629"/>
                  <a:gd name="T21" fmla="*/ 406 h 411"/>
                  <a:gd name="T22" fmla="*/ 508 w 629"/>
                  <a:gd name="T23" fmla="*/ 402 h 411"/>
                  <a:gd name="T24" fmla="*/ 529 w 629"/>
                  <a:gd name="T25" fmla="*/ 394 h 411"/>
                  <a:gd name="T26" fmla="*/ 547 w 629"/>
                  <a:gd name="T27" fmla="*/ 382 h 411"/>
                  <a:gd name="T28" fmla="*/ 558 w 629"/>
                  <a:gd name="T29" fmla="*/ 367 h 411"/>
                  <a:gd name="T30" fmla="*/ 625 w 629"/>
                  <a:gd name="T31" fmla="*/ 232 h 411"/>
                  <a:gd name="T32" fmla="*/ 627 w 629"/>
                  <a:gd name="T33" fmla="*/ 226 h 411"/>
                  <a:gd name="T34" fmla="*/ 629 w 629"/>
                  <a:gd name="T35" fmla="*/ 218 h 411"/>
                  <a:gd name="T36" fmla="*/ 628 w 629"/>
                  <a:gd name="T37" fmla="*/ 210 h 411"/>
                  <a:gd name="T38" fmla="*/ 627 w 629"/>
                  <a:gd name="T39" fmla="*/ 202 h 411"/>
                  <a:gd name="T40" fmla="*/ 624 w 629"/>
                  <a:gd name="T41" fmla="*/ 194 h 411"/>
                  <a:gd name="T42" fmla="*/ 620 w 629"/>
                  <a:gd name="T43" fmla="*/ 186 h 411"/>
                  <a:gd name="T44" fmla="*/ 615 w 629"/>
                  <a:gd name="T45" fmla="*/ 179 h 411"/>
                  <a:gd name="T46" fmla="*/ 609 w 629"/>
                  <a:gd name="T47" fmla="*/ 172 h 411"/>
                  <a:gd name="T48" fmla="*/ 491 w 629"/>
                  <a:gd name="T49" fmla="*/ 53 h 411"/>
                  <a:gd name="T50" fmla="*/ 476 w 629"/>
                  <a:gd name="T51" fmla="*/ 41 h 411"/>
                  <a:gd name="T52" fmla="*/ 458 w 629"/>
                  <a:gd name="T53" fmla="*/ 31 h 411"/>
                  <a:gd name="T54" fmla="*/ 437 w 629"/>
                  <a:gd name="T55" fmla="*/ 24 h 411"/>
                  <a:gd name="T56" fmla="*/ 417 w 629"/>
                  <a:gd name="T57" fmla="*/ 20 h 411"/>
                  <a:gd name="T58" fmla="*/ 216 w 629"/>
                  <a:gd name="T59" fmla="*/ 1 h 411"/>
                  <a:gd name="T60" fmla="*/ 193 w 629"/>
                  <a:gd name="T61" fmla="*/ 1 h 411"/>
                  <a:gd name="T62" fmla="*/ 171 w 629"/>
                  <a:gd name="T63" fmla="*/ 5 h 411"/>
                  <a:gd name="T64" fmla="*/ 151 w 629"/>
                  <a:gd name="T65" fmla="*/ 12 h 411"/>
                  <a:gd name="T66" fmla="*/ 136 w 629"/>
                  <a:gd name="T67" fmla="*/ 23 h 411"/>
                  <a:gd name="T68" fmla="*/ 15 w 629"/>
                  <a:gd name="T69" fmla="*/ 142 h 411"/>
                  <a:gd name="T70" fmla="*/ 9 w 629"/>
                  <a:gd name="T71" fmla="*/ 150 h 411"/>
                  <a:gd name="T72" fmla="*/ 4 w 629"/>
                  <a:gd name="T73" fmla="*/ 158 h 411"/>
                  <a:gd name="T74" fmla="*/ 1 w 629"/>
                  <a:gd name="T75" fmla="*/ 167 h 411"/>
                  <a:gd name="T76" fmla="*/ 0 w 629"/>
                  <a:gd name="T77" fmla="*/ 176 h 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29" h="411">
                    <a:moveTo>
                      <a:pt x="0" y="176"/>
                    </a:moveTo>
                    <a:cubicBezTo>
                      <a:pt x="0" y="180"/>
                      <a:pt x="0" y="183"/>
                      <a:pt x="0" y="186"/>
                    </a:cubicBezTo>
                    <a:cubicBezTo>
                      <a:pt x="1" y="189"/>
                      <a:pt x="2" y="192"/>
                      <a:pt x="3" y="195"/>
                    </a:cubicBezTo>
                    <a:cubicBezTo>
                      <a:pt x="4" y="199"/>
                      <a:pt x="5" y="202"/>
                      <a:pt x="7" y="205"/>
                    </a:cubicBezTo>
                    <a:cubicBezTo>
                      <a:pt x="8" y="208"/>
                      <a:pt x="10" y="210"/>
                      <a:pt x="13" y="213"/>
                    </a:cubicBezTo>
                    <a:cubicBezTo>
                      <a:pt x="146" y="372"/>
                      <a:pt x="146" y="372"/>
                      <a:pt x="146" y="372"/>
                    </a:cubicBezTo>
                    <a:cubicBezTo>
                      <a:pt x="151" y="377"/>
                      <a:pt x="157" y="383"/>
                      <a:pt x="164" y="388"/>
                    </a:cubicBezTo>
                    <a:cubicBezTo>
                      <a:pt x="172" y="393"/>
                      <a:pt x="180" y="397"/>
                      <a:pt x="189" y="401"/>
                    </a:cubicBezTo>
                    <a:cubicBezTo>
                      <a:pt x="198" y="404"/>
                      <a:pt x="207" y="407"/>
                      <a:pt x="217" y="409"/>
                    </a:cubicBezTo>
                    <a:cubicBezTo>
                      <a:pt x="226" y="411"/>
                      <a:pt x="236" y="411"/>
                      <a:pt x="245" y="411"/>
                    </a:cubicBezTo>
                    <a:cubicBezTo>
                      <a:pt x="485" y="406"/>
                      <a:pt x="485" y="406"/>
                      <a:pt x="485" y="406"/>
                    </a:cubicBezTo>
                    <a:cubicBezTo>
                      <a:pt x="493" y="406"/>
                      <a:pt x="501" y="404"/>
                      <a:pt x="508" y="402"/>
                    </a:cubicBezTo>
                    <a:cubicBezTo>
                      <a:pt x="516" y="400"/>
                      <a:pt x="523" y="397"/>
                      <a:pt x="529" y="394"/>
                    </a:cubicBezTo>
                    <a:cubicBezTo>
                      <a:pt x="536" y="390"/>
                      <a:pt x="542" y="386"/>
                      <a:pt x="547" y="382"/>
                    </a:cubicBezTo>
                    <a:cubicBezTo>
                      <a:pt x="551" y="377"/>
                      <a:pt x="555" y="372"/>
                      <a:pt x="558" y="367"/>
                    </a:cubicBezTo>
                    <a:cubicBezTo>
                      <a:pt x="625" y="232"/>
                      <a:pt x="625" y="232"/>
                      <a:pt x="625" y="232"/>
                    </a:cubicBezTo>
                    <a:cubicBezTo>
                      <a:pt x="626" y="230"/>
                      <a:pt x="627" y="228"/>
                      <a:pt x="627" y="226"/>
                    </a:cubicBezTo>
                    <a:cubicBezTo>
                      <a:pt x="628" y="223"/>
                      <a:pt x="628" y="221"/>
                      <a:pt x="629" y="218"/>
                    </a:cubicBezTo>
                    <a:cubicBezTo>
                      <a:pt x="629" y="216"/>
                      <a:pt x="629" y="213"/>
                      <a:pt x="628" y="210"/>
                    </a:cubicBezTo>
                    <a:cubicBezTo>
                      <a:pt x="628" y="208"/>
                      <a:pt x="628" y="205"/>
                      <a:pt x="627" y="202"/>
                    </a:cubicBezTo>
                    <a:cubicBezTo>
                      <a:pt x="626" y="200"/>
                      <a:pt x="625" y="197"/>
                      <a:pt x="624" y="194"/>
                    </a:cubicBezTo>
                    <a:cubicBezTo>
                      <a:pt x="623" y="192"/>
                      <a:pt x="622" y="189"/>
                      <a:pt x="620" y="186"/>
                    </a:cubicBezTo>
                    <a:cubicBezTo>
                      <a:pt x="619" y="184"/>
                      <a:pt x="617" y="181"/>
                      <a:pt x="615" y="179"/>
                    </a:cubicBezTo>
                    <a:cubicBezTo>
                      <a:pt x="613" y="177"/>
                      <a:pt x="611" y="174"/>
                      <a:pt x="609" y="172"/>
                    </a:cubicBezTo>
                    <a:cubicBezTo>
                      <a:pt x="491" y="53"/>
                      <a:pt x="491" y="53"/>
                      <a:pt x="491" y="53"/>
                    </a:cubicBezTo>
                    <a:cubicBezTo>
                      <a:pt x="487" y="49"/>
                      <a:pt x="482" y="45"/>
                      <a:pt x="476" y="41"/>
                    </a:cubicBezTo>
                    <a:cubicBezTo>
                      <a:pt x="471" y="37"/>
                      <a:pt x="465" y="34"/>
                      <a:pt x="458" y="31"/>
                    </a:cubicBezTo>
                    <a:cubicBezTo>
                      <a:pt x="451" y="28"/>
                      <a:pt x="444" y="26"/>
                      <a:pt x="437" y="24"/>
                    </a:cubicBezTo>
                    <a:cubicBezTo>
                      <a:pt x="430" y="22"/>
                      <a:pt x="423" y="21"/>
                      <a:pt x="417" y="20"/>
                    </a:cubicBezTo>
                    <a:cubicBezTo>
                      <a:pt x="216" y="1"/>
                      <a:pt x="216" y="1"/>
                      <a:pt x="216" y="1"/>
                    </a:cubicBezTo>
                    <a:cubicBezTo>
                      <a:pt x="209" y="0"/>
                      <a:pt x="201" y="0"/>
                      <a:pt x="193" y="1"/>
                    </a:cubicBezTo>
                    <a:cubicBezTo>
                      <a:pt x="185" y="2"/>
                      <a:pt x="178" y="3"/>
                      <a:pt x="171" y="5"/>
                    </a:cubicBezTo>
                    <a:cubicBezTo>
                      <a:pt x="164" y="7"/>
                      <a:pt x="157" y="9"/>
                      <a:pt x="151" y="12"/>
                    </a:cubicBezTo>
                    <a:cubicBezTo>
                      <a:pt x="145" y="15"/>
                      <a:pt x="140" y="19"/>
                      <a:pt x="136" y="23"/>
                    </a:cubicBezTo>
                    <a:cubicBezTo>
                      <a:pt x="15" y="142"/>
                      <a:pt x="15" y="142"/>
                      <a:pt x="15" y="142"/>
                    </a:cubicBezTo>
                    <a:cubicBezTo>
                      <a:pt x="13" y="144"/>
                      <a:pt x="11" y="147"/>
                      <a:pt x="9" y="150"/>
                    </a:cubicBezTo>
                    <a:cubicBezTo>
                      <a:pt x="7" y="152"/>
                      <a:pt x="5" y="155"/>
                      <a:pt x="4" y="158"/>
                    </a:cubicBezTo>
                    <a:cubicBezTo>
                      <a:pt x="3" y="161"/>
                      <a:pt x="2" y="164"/>
                      <a:pt x="1" y="167"/>
                    </a:cubicBezTo>
                    <a:cubicBezTo>
                      <a:pt x="0" y="170"/>
                      <a:pt x="0" y="173"/>
                      <a:pt x="0" y="176"/>
                    </a:cubicBezTo>
                  </a:path>
                </a:pathLst>
              </a:custGeom>
              <a:gradFill>
                <a:gsLst>
                  <a:gs pos="0">
                    <a:schemeClr val="bg1"/>
                  </a:gs>
                  <a:gs pos="100000">
                    <a:schemeClr val="bg1">
                      <a:lumMod val="75000"/>
                    </a:schemeClr>
                  </a:gs>
                </a:gsLst>
                <a:lin ang="5400000" scaled="1"/>
              </a:gradFill>
              <a:ln>
                <a:noFill/>
              </a:ln>
              <a:effectLst>
                <a:outerShdw blurRad="50800" dist="38100" dir="8100000" algn="tr" rotWithShape="0">
                  <a:prstClr val="black">
                    <a:alpha val="40000"/>
                  </a:prstClr>
                </a:outerShdw>
              </a:effectLst>
            </p:spPr>
            <p:txBody>
              <a:bodyPr vert="horz" wrap="square" lIns="91440" tIns="45720" rIns="91440" bIns="45720" numCol="1" anchor="t" anchorCtr="0" compatLnSpc="1"/>
              <a:lstStyle/>
              <a:p>
                <a:endParaRPr lang="zh-CN" altLang="en-US"/>
              </a:p>
            </p:txBody>
          </p:sp>
          <p:sp>
            <p:nvSpPr>
              <p:cNvPr id="8" name="Freeform 9"/>
              <p:cNvSpPr/>
              <p:nvPr/>
            </p:nvSpPr>
            <p:spPr bwMode="auto">
              <a:xfrm>
                <a:off x="5464590" y="1537855"/>
                <a:ext cx="1347505" cy="932746"/>
              </a:xfrm>
              <a:custGeom>
                <a:avLst/>
                <a:gdLst>
                  <a:gd name="T0" fmla="*/ 1 w 448"/>
                  <a:gd name="T1" fmla="*/ 124 h 309"/>
                  <a:gd name="T2" fmla="*/ 3 w 448"/>
                  <a:gd name="T3" fmla="*/ 131 h 309"/>
                  <a:gd name="T4" fmla="*/ 6 w 448"/>
                  <a:gd name="T5" fmla="*/ 138 h 309"/>
                  <a:gd name="T6" fmla="*/ 11 w 448"/>
                  <a:gd name="T7" fmla="*/ 145 h 309"/>
                  <a:gd name="T8" fmla="*/ 16 w 448"/>
                  <a:gd name="T9" fmla="*/ 151 h 309"/>
                  <a:gd name="T10" fmla="*/ 134 w 448"/>
                  <a:gd name="T11" fmla="*/ 269 h 309"/>
                  <a:gd name="T12" fmla="*/ 149 w 448"/>
                  <a:gd name="T13" fmla="*/ 282 h 309"/>
                  <a:gd name="T14" fmla="*/ 168 w 448"/>
                  <a:gd name="T15" fmla="*/ 292 h 309"/>
                  <a:gd name="T16" fmla="*/ 188 w 448"/>
                  <a:gd name="T17" fmla="*/ 299 h 309"/>
                  <a:gd name="T18" fmla="*/ 208 w 448"/>
                  <a:gd name="T19" fmla="*/ 302 h 309"/>
                  <a:gd name="T20" fmla="*/ 372 w 448"/>
                  <a:gd name="T21" fmla="*/ 309 h 309"/>
                  <a:gd name="T22" fmla="*/ 388 w 448"/>
                  <a:gd name="T23" fmla="*/ 307 h 309"/>
                  <a:gd name="T24" fmla="*/ 402 w 448"/>
                  <a:gd name="T25" fmla="*/ 302 h 309"/>
                  <a:gd name="T26" fmla="*/ 412 w 448"/>
                  <a:gd name="T27" fmla="*/ 295 h 309"/>
                  <a:gd name="T28" fmla="*/ 418 w 448"/>
                  <a:gd name="T29" fmla="*/ 284 h 309"/>
                  <a:gd name="T30" fmla="*/ 447 w 448"/>
                  <a:gd name="T31" fmla="*/ 189 h 309"/>
                  <a:gd name="T32" fmla="*/ 448 w 448"/>
                  <a:gd name="T33" fmla="*/ 184 h 309"/>
                  <a:gd name="T34" fmla="*/ 447 w 448"/>
                  <a:gd name="T35" fmla="*/ 178 h 309"/>
                  <a:gd name="T36" fmla="*/ 446 w 448"/>
                  <a:gd name="T37" fmla="*/ 172 h 309"/>
                  <a:gd name="T38" fmla="*/ 444 w 448"/>
                  <a:gd name="T39" fmla="*/ 166 h 309"/>
                  <a:gd name="T40" fmla="*/ 441 w 448"/>
                  <a:gd name="T41" fmla="*/ 160 h 309"/>
                  <a:gd name="T42" fmla="*/ 437 w 448"/>
                  <a:gd name="T43" fmla="*/ 154 h 309"/>
                  <a:gd name="T44" fmla="*/ 432 w 448"/>
                  <a:gd name="T45" fmla="*/ 148 h 309"/>
                  <a:gd name="T46" fmla="*/ 427 w 448"/>
                  <a:gd name="T47" fmla="*/ 143 h 309"/>
                  <a:gd name="T48" fmla="*/ 323 w 448"/>
                  <a:gd name="T49" fmla="*/ 48 h 309"/>
                  <a:gd name="T50" fmla="*/ 310 w 448"/>
                  <a:gd name="T51" fmla="*/ 39 h 309"/>
                  <a:gd name="T52" fmla="*/ 295 w 448"/>
                  <a:gd name="T53" fmla="*/ 31 h 309"/>
                  <a:gd name="T54" fmla="*/ 279 w 448"/>
                  <a:gd name="T55" fmla="*/ 24 h 309"/>
                  <a:gd name="T56" fmla="*/ 264 w 448"/>
                  <a:gd name="T57" fmla="*/ 21 h 309"/>
                  <a:gd name="T58" fmla="*/ 118 w 448"/>
                  <a:gd name="T59" fmla="*/ 1 h 309"/>
                  <a:gd name="T60" fmla="*/ 102 w 448"/>
                  <a:gd name="T61" fmla="*/ 0 h 309"/>
                  <a:gd name="T62" fmla="*/ 87 w 448"/>
                  <a:gd name="T63" fmla="*/ 2 h 309"/>
                  <a:gd name="T64" fmla="*/ 74 w 448"/>
                  <a:gd name="T65" fmla="*/ 7 h 309"/>
                  <a:gd name="T66" fmla="*/ 66 w 448"/>
                  <a:gd name="T67" fmla="*/ 15 h 309"/>
                  <a:gd name="T68" fmla="*/ 5 w 448"/>
                  <a:gd name="T69" fmla="*/ 100 h 309"/>
                  <a:gd name="T70" fmla="*/ 2 w 448"/>
                  <a:gd name="T71" fmla="*/ 105 h 309"/>
                  <a:gd name="T72" fmla="*/ 0 w 448"/>
                  <a:gd name="T73" fmla="*/ 111 h 309"/>
                  <a:gd name="T74" fmla="*/ 0 w 448"/>
                  <a:gd name="T75" fmla="*/ 117 h 309"/>
                  <a:gd name="T76" fmla="*/ 1 w 448"/>
                  <a:gd name="T77" fmla="*/ 124 h 3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48" h="309">
                    <a:moveTo>
                      <a:pt x="1" y="124"/>
                    </a:moveTo>
                    <a:cubicBezTo>
                      <a:pt x="1" y="126"/>
                      <a:pt x="2" y="129"/>
                      <a:pt x="3" y="131"/>
                    </a:cubicBezTo>
                    <a:cubicBezTo>
                      <a:pt x="4" y="133"/>
                      <a:pt x="5" y="136"/>
                      <a:pt x="6" y="138"/>
                    </a:cubicBezTo>
                    <a:cubicBezTo>
                      <a:pt x="7" y="140"/>
                      <a:pt x="9" y="143"/>
                      <a:pt x="11" y="145"/>
                    </a:cubicBezTo>
                    <a:cubicBezTo>
                      <a:pt x="12" y="147"/>
                      <a:pt x="14" y="149"/>
                      <a:pt x="16" y="151"/>
                    </a:cubicBezTo>
                    <a:cubicBezTo>
                      <a:pt x="134" y="269"/>
                      <a:pt x="134" y="269"/>
                      <a:pt x="134" y="269"/>
                    </a:cubicBezTo>
                    <a:cubicBezTo>
                      <a:pt x="138" y="274"/>
                      <a:pt x="143" y="278"/>
                      <a:pt x="149" y="282"/>
                    </a:cubicBezTo>
                    <a:cubicBezTo>
                      <a:pt x="155" y="285"/>
                      <a:pt x="161" y="289"/>
                      <a:pt x="168" y="292"/>
                    </a:cubicBezTo>
                    <a:cubicBezTo>
                      <a:pt x="174" y="295"/>
                      <a:pt x="181" y="297"/>
                      <a:pt x="188" y="299"/>
                    </a:cubicBezTo>
                    <a:cubicBezTo>
                      <a:pt x="195" y="300"/>
                      <a:pt x="201" y="301"/>
                      <a:pt x="208" y="302"/>
                    </a:cubicBezTo>
                    <a:cubicBezTo>
                      <a:pt x="372" y="309"/>
                      <a:pt x="372" y="309"/>
                      <a:pt x="372" y="309"/>
                    </a:cubicBezTo>
                    <a:cubicBezTo>
                      <a:pt x="378" y="309"/>
                      <a:pt x="383" y="309"/>
                      <a:pt x="388" y="307"/>
                    </a:cubicBezTo>
                    <a:cubicBezTo>
                      <a:pt x="393" y="306"/>
                      <a:pt x="398" y="305"/>
                      <a:pt x="402" y="302"/>
                    </a:cubicBezTo>
                    <a:cubicBezTo>
                      <a:pt x="406" y="300"/>
                      <a:pt x="410" y="298"/>
                      <a:pt x="412" y="295"/>
                    </a:cubicBezTo>
                    <a:cubicBezTo>
                      <a:pt x="415" y="291"/>
                      <a:pt x="417" y="288"/>
                      <a:pt x="418" y="284"/>
                    </a:cubicBezTo>
                    <a:cubicBezTo>
                      <a:pt x="447" y="189"/>
                      <a:pt x="447" y="189"/>
                      <a:pt x="447" y="189"/>
                    </a:cubicBezTo>
                    <a:cubicBezTo>
                      <a:pt x="447" y="187"/>
                      <a:pt x="448" y="186"/>
                      <a:pt x="448" y="184"/>
                    </a:cubicBezTo>
                    <a:cubicBezTo>
                      <a:pt x="448" y="182"/>
                      <a:pt x="448" y="180"/>
                      <a:pt x="447" y="178"/>
                    </a:cubicBezTo>
                    <a:cubicBezTo>
                      <a:pt x="447" y="176"/>
                      <a:pt x="447" y="174"/>
                      <a:pt x="446" y="172"/>
                    </a:cubicBezTo>
                    <a:cubicBezTo>
                      <a:pt x="446" y="170"/>
                      <a:pt x="445" y="168"/>
                      <a:pt x="444" y="166"/>
                    </a:cubicBezTo>
                    <a:cubicBezTo>
                      <a:pt x="443" y="164"/>
                      <a:pt x="442" y="162"/>
                      <a:pt x="441" y="160"/>
                    </a:cubicBezTo>
                    <a:cubicBezTo>
                      <a:pt x="440" y="158"/>
                      <a:pt x="438" y="156"/>
                      <a:pt x="437" y="154"/>
                    </a:cubicBezTo>
                    <a:cubicBezTo>
                      <a:pt x="435" y="152"/>
                      <a:pt x="434" y="150"/>
                      <a:pt x="432" y="148"/>
                    </a:cubicBezTo>
                    <a:cubicBezTo>
                      <a:pt x="431" y="147"/>
                      <a:pt x="429" y="145"/>
                      <a:pt x="427" y="143"/>
                    </a:cubicBezTo>
                    <a:cubicBezTo>
                      <a:pt x="323" y="48"/>
                      <a:pt x="323" y="48"/>
                      <a:pt x="323" y="48"/>
                    </a:cubicBezTo>
                    <a:cubicBezTo>
                      <a:pt x="319" y="45"/>
                      <a:pt x="315" y="42"/>
                      <a:pt x="310" y="39"/>
                    </a:cubicBezTo>
                    <a:cubicBezTo>
                      <a:pt x="306" y="36"/>
                      <a:pt x="300" y="33"/>
                      <a:pt x="295" y="31"/>
                    </a:cubicBezTo>
                    <a:cubicBezTo>
                      <a:pt x="290" y="28"/>
                      <a:pt x="285" y="26"/>
                      <a:pt x="279" y="24"/>
                    </a:cubicBezTo>
                    <a:cubicBezTo>
                      <a:pt x="274" y="23"/>
                      <a:pt x="269" y="21"/>
                      <a:pt x="264" y="21"/>
                    </a:cubicBezTo>
                    <a:cubicBezTo>
                      <a:pt x="118" y="1"/>
                      <a:pt x="118" y="1"/>
                      <a:pt x="118" y="1"/>
                    </a:cubicBezTo>
                    <a:cubicBezTo>
                      <a:pt x="112" y="0"/>
                      <a:pt x="107" y="0"/>
                      <a:pt x="102" y="0"/>
                    </a:cubicBezTo>
                    <a:cubicBezTo>
                      <a:pt x="96" y="0"/>
                      <a:pt x="91" y="1"/>
                      <a:pt x="87" y="2"/>
                    </a:cubicBezTo>
                    <a:cubicBezTo>
                      <a:pt x="82" y="3"/>
                      <a:pt x="78" y="5"/>
                      <a:pt x="74" y="7"/>
                    </a:cubicBezTo>
                    <a:cubicBezTo>
                      <a:pt x="71" y="9"/>
                      <a:pt x="68" y="12"/>
                      <a:pt x="66" y="15"/>
                    </a:cubicBezTo>
                    <a:cubicBezTo>
                      <a:pt x="5" y="100"/>
                      <a:pt x="5" y="100"/>
                      <a:pt x="5" y="100"/>
                    </a:cubicBezTo>
                    <a:cubicBezTo>
                      <a:pt x="4" y="101"/>
                      <a:pt x="3" y="103"/>
                      <a:pt x="2" y="105"/>
                    </a:cubicBezTo>
                    <a:cubicBezTo>
                      <a:pt x="1" y="107"/>
                      <a:pt x="0" y="109"/>
                      <a:pt x="0" y="111"/>
                    </a:cubicBezTo>
                    <a:cubicBezTo>
                      <a:pt x="0" y="113"/>
                      <a:pt x="0" y="115"/>
                      <a:pt x="0" y="117"/>
                    </a:cubicBezTo>
                    <a:cubicBezTo>
                      <a:pt x="0" y="120"/>
                      <a:pt x="0" y="122"/>
                      <a:pt x="1" y="124"/>
                    </a:cubicBezTo>
                  </a:path>
                </a:pathLst>
              </a:custGeom>
              <a:gradFill>
                <a:gsLst>
                  <a:gs pos="0">
                    <a:schemeClr val="bg1"/>
                  </a:gs>
                  <a:gs pos="100000">
                    <a:schemeClr val="bg1">
                      <a:lumMod val="75000"/>
                    </a:schemeClr>
                  </a:gs>
                </a:gsLst>
                <a:lin ang="5400000" scaled="1"/>
              </a:gradFill>
              <a:ln>
                <a:noFill/>
              </a:ln>
              <a:effectLst>
                <a:outerShdw blurRad="50800" dist="38100" dir="8100000" algn="tr" rotWithShape="0">
                  <a:prstClr val="black">
                    <a:alpha val="40000"/>
                  </a:prstClr>
                </a:outerShdw>
              </a:effectLst>
            </p:spPr>
            <p:txBody>
              <a:bodyPr vert="horz" wrap="square" lIns="91440" tIns="45720" rIns="91440" bIns="45720" numCol="1" anchor="t" anchorCtr="0" compatLnSpc="1"/>
              <a:lstStyle/>
              <a:p>
                <a:endParaRPr lang="zh-CN" altLang="en-US"/>
              </a:p>
            </p:txBody>
          </p:sp>
          <p:sp>
            <p:nvSpPr>
              <p:cNvPr id="9" name="Freeform 13"/>
              <p:cNvSpPr/>
              <p:nvPr/>
            </p:nvSpPr>
            <p:spPr bwMode="auto">
              <a:xfrm>
                <a:off x="6767831" y="2072003"/>
                <a:ext cx="1153950" cy="956709"/>
              </a:xfrm>
              <a:custGeom>
                <a:avLst/>
                <a:gdLst>
                  <a:gd name="T0" fmla="*/ 5 w 382"/>
                  <a:gd name="T1" fmla="*/ 141 h 317"/>
                  <a:gd name="T2" fmla="*/ 8 w 382"/>
                  <a:gd name="T3" fmla="*/ 148 h 317"/>
                  <a:gd name="T4" fmla="*/ 12 w 382"/>
                  <a:gd name="T5" fmla="*/ 156 h 317"/>
                  <a:gd name="T6" fmla="*/ 18 w 382"/>
                  <a:gd name="T7" fmla="*/ 163 h 317"/>
                  <a:gd name="T8" fmla="*/ 24 w 382"/>
                  <a:gd name="T9" fmla="*/ 169 h 317"/>
                  <a:gd name="T10" fmla="*/ 149 w 382"/>
                  <a:gd name="T11" fmla="*/ 287 h 317"/>
                  <a:gd name="T12" fmla="*/ 164 w 382"/>
                  <a:gd name="T13" fmla="*/ 299 h 317"/>
                  <a:gd name="T14" fmla="*/ 182 w 382"/>
                  <a:gd name="T15" fmla="*/ 309 h 317"/>
                  <a:gd name="T16" fmla="*/ 200 w 382"/>
                  <a:gd name="T17" fmla="*/ 315 h 317"/>
                  <a:gd name="T18" fmla="*/ 216 w 382"/>
                  <a:gd name="T19" fmla="*/ 317 h 317"/>
                  <a:gd name="T20" fmla="*/ 351 w 382"/>
                  <a:gd name="T21" fmla="*/ 314 h 317"/>
                  <a:gd name="T22" fmla="*/ 364 w 382"/>
                  <a:gd name="T23" fmla="*/ 311 h 317"/>
                  <a:gd name="T24" fmla="*/ 374 w 382"/>
                  <a:gd name="T25" fmla="*/ 305 h 317"/>
                  <a:gd name="T26" fmla="*/ 380 w 382"/>
                  <a:gd name="T27" fmla="*/ 296 h 317"/>
                  <a:gd name="T28" fmla="*/ 382 w 382"/>
                  <a:gd name="T29" fmla="*/ 285 h 317"/>
                  <a:gd name="T30" fmla="*/ 382 w 382"/>
                  <a:gd name="T31" fmla="*/ 180 h 317"/>
                  <a:gd name="T32" fmla="*/ 382 w 382"/>
                  <a:gd name="T33" fmla="*/ 175 h 317"/>
                  <a:gd name="T34" fmla="*/ 380 w 382"/>
                  <a:gd name="T35" fmla="*/ 169 h 317"/>
                  <a:gd name="T36" fmla="*/ 377 w 382"/>
                  <a:gd name="T37" fmla="*/ 163 h 317"/>
                  <a:gd name="T38" fmla="*/ 374 w 382"/>
                  <a:gd name="T39" fmla="*/ 156 h 317"/>
                  <a:gd name="T40" fmla="*/ 370 w 382"/>
                  <a:gd name="T41" fmla="*/ 150 h 317"/>
                  <a:gd name="T42" fmla="*/ 365 w 382"/>
                  <a:gd name="T43" fmla="*/ 144 h 317"/>
                  <a:gd name="T44" fmla="*/ 360 w 382"/>
                  <a:gd name="T45" fmla="*/ 138 h 317"/>
                  <a:gd name="T46" fmla="*/ 354 w 382"/>
                  <a:gd name="T47" fmla="*/ 132 h 317"/>
                  <a:gd name="T48" fmla="*/ 246 w 382"/>
                  <a:gd name="T49" fmla="*/ 37 h 317"/>
                  <a:gd name="T50" fmla="*/ 233 w 382"/>
                  <a:gd name="T51" fmla="*/ 28 h 317"/>
                  <a:gd name="T52" fmla="*/ 219 w 382"/>
                  <a:gd name="T53" fmla="*/ 20 h 317"/>
                  <a:gd name="T54" fmla="*/ 204 w 382"/>
                  <a:gd name="T55" fmla="*/ 14 h 317"/>
                  <a:gd name="T56" fmla="*/ 191 w 382"/>
                  <a:gd name="T57" fmla="*/ 12 h 317"/>
                  <a:gd name="T58" fmla="*/ 67 w 382"/>
                  <a:gd name="T59" fmla="*/ 0 h 317"/>
                  <a:gd name="T60" fmla="*/ 54 w 382"/>
                  <a:gd name="T61" fmla="*/ 0 h 317"/>
                  <a:gd name="T62" fmla="*/ 42 w 382"/>
                  <a:gd name="T63" fmla="*/ 4 h 317"/>
                  <a:gd name="T64" fmla="*/ 34 w 382"/>
                  <a:gd name="T65" fmla="*/ 10 h 317"/>
                  <a:gd name="T66" fmla="*/ 29 w 382"/>
                  <a:gd name="T67" fmla="*/ 19 h 317"/>
                  <a:gd name="T68" fmla="*/ 2 w 382"/>
                  <a:gd name="T69" fmla="*/ 114 h 317"/>
                  <a:gd name="T70" fmla="*/ 1 w 382"/>
                  <a:gd name="T71" fmla="*/ 120 h 317"/>
                  <a:gd name="T72" fmla="*/ 1 w 382"/>
                  <a:gd name="T73" fmla="*/ 127 h 317"/>
                  <a:gd name="T74" fmla="*/ 2 w 382"/>
                  <a:gd name="T75" fmla="*/ 134 h 317"/>
                  <a:gd name="T76" fmla="*/ 5 w 382"/>
                  <a:gd name="T77" fmla="*/ 141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82" h="317">
                    <a:moveTo>
                      <a:pt x="5" y="141"/>
                    </a:moveTo>
                    <a:cubicBezTo>
                      <a:pt x="6" y="143"/>
                      <a:pt x="7" y="146"/>
                      <a:pt x="8" y="148"/>
                    </a:cubicBezTo>
                    <a:cubicBezTo>
                      <a:pt x="9" y="151"/>
                      <a:pt x="11" y="153"/>
                      <a:pt x="12" y="156"/>
                    </a:cubicBezTo>
                    <a:cubicBezTo>
                      <a:pt x="14" y="158"/>
                      <a:pt x="16" y="160"/>
                      <a:pt x="18" y="163"/>
                    </a:cubicBezTo>
                    <a:cubicBezTo>
                      <a:pt x="20" y="165"/>
                      <a:pt x="22" y="167"/>
                      <a:pt x="24" y="169"/>
                    </a:cubicBezTo>
                    <a:cubicBezTo>
                      <a:pt x="149" y="287"/>
                      <a:pt x="149" y="287"/>
                      <a:pt x="149" y="287"/>
                    </a:cubicBezTo>
                    <a:cubicBezTo>
                      <a:pt x="153" y="292"/>
                      <a:pt x="158" y="296"/>
                      <a:pt x="164" y="299"/>
                    </a:cubicBezTo>
                    <a:cubicBezTo>
                      <a:pt x="170" y="303"/>
                      <a:pt x="176" y="306"/>
                      <a:pt x="182" y="309"/>
                    </a:cubicBezTo>
                    <a:cubicBezTo>
                      <a:pt x="188" y="311"/>
                      <a:pt x="194" y="314"/>
                      <a:pt x="200" y="315"/>
                    </a:cubicBezTo>
                    <a:cubicBezTo>
                      <a:pt x="206" y="316"/>
                      <a:pt x="211" y="317"/>
                      <a:pt x="216" y="317"/>
                    </a:cubicBezTo>
                    <a:cubicBezTo>
                      <a:pt x="351" y="314"/>
                      <a:pt x="351" y="314"/>
                      <a:pt x="351" y="314"/>
                    </a:cubicBezTo>
                    <a:cubicBezTo>
                      <a:pt x="356" y="314"/>
                      <a:pt x="360" y="313"/>
                      <a:pt x="364" y="311"/>
                    </a:cubicBezTo>
                    <a:cubicBezTo>
                      <a:pt x="368" y="310"/>
                      <a:pt x="371" y="308"/>
                      <a:pt x="374" y="305"/>
                    </a:cubicBezTo>
                    <a:cubicBezTo>
                      <a:pt x="377" y="303"/>
                      <a:pt x="379" y="299"/>
                      <a:pt x="380" y="296"/>
                    </a:cubicBezTo>
                    <a:cubicBezTo>
                      <a:pt x="382" y="293"/>
                      <a:pt x="382" y="289"/>
                      <a:pt x="382" y="285"/>
                    </a:cubicBezTo>
                    <a:cubicBezTo>
                      <a:pt x="382" y="180"/>
                      <a:pt x="382" y="180"/>
                      <a:pt x="382" y="180"/>
                    </a:cubicBezTo>
                    <a:cubicBezTo>
                      <a:pt x="382" y="179"/>
                      <a:pt x="382" y="177"/>
                      <a:pt x="382" y="175"/>
                    </a:cubicBezTo>
                    <a:cubicBezTo>
                      <a:pt x="381" y="173"/>
                      <a:pt x="381" y="171"/>
                      <a:pt x="380" y="169"/>
                    </a:cubicBezTo>
                    <a:cubicBezTo>
                      <a:pt x="379" y="167"/>
                      <a:pt x="378" y="165"/>
                      <a:pt x="377" y="163"/>
                    </a:cubicBezTo>
                    <a:cubicBezTo>
                      <a:pt x="376" y="161"/>
                      <a:pt x="375" y="158"/>
                      <a:pt x="374" y="156"/>
                    </a:cubicBezTo>
                    <a:cubicBezTo>
                      <a:pt x="373" y="154"/>
                      <a:pt x="372" y="152"/>
                      <a:pt x="370" y="150"/>
                    </a:cubicBezTo>
                    <a:cubicBezTo>
                      <a:pt x="369" y="148"/>
                      <a:pt x="367" y="146"/>
                      <a:pt x="365" y="144"/>
                    </a:cubicBezTo>
                    <a:cubicBezTo>
                      <a:pt x="364" y="142"/>
                      <a:pt x="362" y="140"/>
                      <a:pt x="360" y="138"/>
                    </a:cubicBezTo>
                    <a:cubicBezTo>
                      <a:pt x="358" y="136"/>
                      <a:pt x="356" y="134"/>
                      <a:pt x="354" y="132"/>
                    </a:cubicBezTo>
                    <a:cubicBezTo>
                      <a:pt x="246" y="37"/>
                      <a:pt x="246" y="37"/>
                      <a:pt x="246" y="37"/>
                    </a:cubicBezTo>
                    <a:cubicBezTo>
                      <a:pt x="242" y="34"/>
                      <a:pt x="238" y="31"/>
                      <a:pt x="233" y="28"/>
                    </a:cubicBezTo>
                    <a:cubicBezTo>
                      <a:pt x="229" y="25"/>
                      <a:pt x="224" y="22"/>
                      <a:pt x="219" y="20"/>
                    </a:cubicBezTo>
                    <a:cubicBezTo>
                      <a:pt x="214" y="18"/>
                      <a:pt x="209" y="16"/>
                      <a:pt x="204" y="14"/>
                    </a:cubicBezTo>
                    <a:cubicBezTo>
                      <a:pt x="200" y="13"/>
                      <a:pt x="195" y="12"/>
                      <a:pt x="191" y="12"/>
                    </a:cubicBezTo>
                    <a:cubicBezTo>
                      <a:pt x="67" y="0"/>
                      <a:pt x="67" y="0"/>
                      <a:pt x="67" y="0"/>
                    </a:cubicBezTo>
                    <a:cubicBezTo>
                      <a:pt x="63" y="0"/>
                      <a:pt x="58" y="0"/>
                      <a:pt x="54" y="0"/>
                    </a:cubicBezTo>
                    <a:cubicBezTo>
                      <a:pt x="50" y="1"/>
                      <a:pt x="46" y="2"/>
                      <a:pt x="42" y="4"/>
                    </a:cubicBezTo>
                    <a:cubicBezTo>
                      <a:pt x="39" y="6"/>
                      <a:pt x="36" y="8"/>
                      <a:pt x="34" y="10"/>
                    </a:cubicBezTo>
                    <a:cubicBezTo>
                      <a:pt x="31" y="13"/>
                      <a:pt x="30" y="15"/>
                      <a:pt x="29" y="19"/>
                    </a:cubicBezTo>
                    <a:cubicBezTo>
                      <a:pt x="2" y="114"/>
                      <a:pt x="2" y="114"/>
                      <a:pt x="2" y="114"/>
                    </a:cubicBezTo>
                    <a:cubicBezTo>
                      <a:pt x="1" y="116"/>
                      <a:pt x="1" y="118"/>
                      <a:pt x="1" y="120"/>
                    </a:cubicBezTo>
                    <a:cubicBezTo>
                      <a:pt x="0" y="122"/>
                      <a:pt x="0" y="125"/>
                      <a:pt x="1" y="127"/>
                    </a:cubicBezTo>
                    <a:cubicBezTo>
                      <a:pt x="1" y="129"/>
                      <a:pt x="1" y="131"/>
                      <a:pt x="2" y="134"/>
                    </a:cubicBezTo>
                    <a:cubicBezTo>
                      <a:pt x="3" y="136"/>
                      <a:pt x="4" y="139"/>
                      <a:pt x="5" y="141"/>
                    </a:cubicBezTo>
                  </a:path>
                </a:pathLst>
              </a:custGeom>
              <a:gradFill>
                <a:gsLst>
                  <a:gs pos="0">
                    <a:schemeClr val="bg1"/>
                  </a:gs>
                  <a:gs pos="100000">
                    <a:schemeClr val="bg1">
                      <a:lumMod val="75000"/>
                    </a:schemeClr>
                  </a:gs>
                </a:gsLst>
                <a:lin ang="5400000" scaled="1"/>
              </a:gradFill>
              <a:ln>
                <a:noFill/>
              </a:ln>
              <a:effectLst>
                <a:outerShdw blurRad="50800" dist="38100" dir="8100000" algn="tr" rotWithShape="0">
                  <a:prstClr val="black">
                    <a:alpha val="40000"/>
                  </a:prstClr>
                </a:outerShdw>
              </a:effectLst>
            </p:spPr>
            <p:txBody>
              <a:bodyPr vert="horz" wrap="square" lIns="91440" tIns="45720" rIns="91440" bIns="45720" numCol="1" anchor="t" anchorCtr="0" compatLnSpc="1"/>
              <a:lstStyle/>
              <a:p>
                <a:endParaRPr lang="zh-CN" altLang="en-US"/>
              </a:p>
            </p:txBody>
          </p:sp>
          <p:sp>
            <p:nvSpPr>
              <p:cNvPr id="10" name="Freeform 17"/>
              <p:cNvSpPr/>
              <p:nvPr/>
            </p:nvSpPr>
            <p:spPr bwMode="auto">
              <a:xfrm>
                <a:off x="5697378" y="2487254"/>
                <a:ext cx="1552119" cy="1308794"/>
              </a:xfrm>
              <a:custGeom>
                <a:avLst/>
                <a:gdLst>
                  <a:gd name="T0" fmla="*/ 2 w 516"/>
                  <a:gd name="T1" fmla="*/ 201 h 434"/>
                  <a:gd name="T2" fmla="*/ 5 w 516"/>
                  <a:gd name="T3" fmla="*/ 211 h 434"/>
                  <a:gd name="T4" fmla="*/ 9 w 516"/>
                  <a:gd name="T5" fmla="*/ 221 h 434"/>
                  <a:gd name="T6" fmla="*/ 15 w 516"/>
                  <a:gd name="T7" fmla="*/ 230 h 434"/>
                  <a:gd name="T8" fmla="*/ 22 w 516"/>
                  <a:gd name="T9" fmla="*/ 239 h 434"/>
                  <a:gd name="T10" fmla="*/ 168 w 516"/>
                  <a:gd name="T11" fmla="*/ 397 h 434"/>
                  <a:gd name="T12" fmla="*/ 187 w 516"/>
                  <a:gd name="T13" fmla="*/ 413 h 434"/>
                  <a:gd name="T14" fmla="*/ 210 w 516"/>
                  <a:gd name="T15" fmla="*/ 425 h 434"/>
                  <a:gd name="T16" fmla="*/ 234 w 516"/>
                  <a:gd name="T17" fmla="*/ 432 h 434"/>
                  <a:gd name="T18" fmla="*/ 257 w 516"/>
                  <a:gd name="T19" fmla="*/ 433 h 434"/>
                  <a:gd name="T20" fmla="*/ 447 w 516"/>
                  <a:gd name="T21" fmla="*/ 412 h 434"/>
                  <a:gd name="T22" fmla="*/ 465 w 516"/>
                  <a:gd name="T23" fmla="*/ 407 h 434"/>
                  <a:gd name="T24" fmla="*/ 480 w 516"/>
                  <a:gd name="T25" fmla="*/ 397 h 434"/>
                  <a:gd name="T26" fmla="*/ 490 w 516"/>
                  <a:gd name="T27" fmla="*/ 383 h 434"/>
                  <a:gd name="T28" fmla="*/ 496 w 516"/>
                  <a:gd name="T29" fmla="*/ 367 h 434"/>
                  <a:gd name="T30" fmla="*/ 516 w 516"/>
                  <a:gd name="T31" fmla="*/ 220 h 434"/>
                  <a:gd name="T32" fmla="*/ 516 w 516"/>
                  <a:gd name="T33" fmla="*/ 212 h 434"/>
                  <a:gd name="T34" fmla="*/ 515 w 516"/>
                  <a:gd name="T35" fmla="*/ 204 h 434"/>
                  <a:gd name="T36" fmla="*/ 513 w 516"/>
                  <a:gd name="T37" fmla="*/ 196 h 434"/>
                  <a:gd name="T38" fmla="*/ 510 w 516"/>
                  <a:gd name="T39" fmla="*/ 187 h 434"/>
                  <a:gd name="T40" fmla="*/ 505 w 516"/>
                  <a:gd name="T41" fmla="*/ 179 h 434"/>
                  <a:gd name="T42" fmla="*/ 500 w 516"/>
                  <a:gd name="T43" fmla="*/ 171 h 434"/>
                  <a:gd name="T44" fmla="*/ 494 w 516"/>
                  <a:gd name="T45" fmla="*/ 163 h 434"/>
                  <a:gd name="T46" fmla="*/ 488 w 516"/>
                  <a:gd name="T47" fmla="*/ 156 h 434"/>
                  <a:gd name="T48" fmla="*/ 362 w 516"/>
                  <a:gd name="T49" fmla="*/ 36 h 434"/>
                  <a:gd name="T50" fmla="*/ 347 w 516"/>
                  <a:gd name="T51" fmla="*/ 25 h 434"/>
                  <a:gd name="T52" fmla="*/ 330 w 516"/>
                  <a:gd name="T53" fmla="*/ 15 h 434"/>
                  <a:gd name="T54" fmla="*/ 311 w 516"/>
                  <a:gd name="T55" fmla="*/ 9 h 434"/>
                  <a:gd name="T56" fmla="*/ 294 w 516"/>
                  <a:gd name="T57" fmla="*/ 6 h 434"/>
                  <a:gd name="T58" fmla="*/ 128 w 516"/>
                  <a:gd name="T59" fmla="*/ 0 h 434"/>
                  <a:gd name="T60" fmla="*/ 110 w 516"/>
                  <a:gd name="T61" fmla="*/ 1 h 434"/>
                  <a:gd name="T62" fmla="*/ 93 w 516"/>
                  <a:gd name="T63" fmla="*/ 7 h 434"/>
                  <a:gd name="T64" fmla="*/ 79 w 516"/>
                  <a:gd name="T65" fmla="*/ 16 h 434"/>
                  <a:gd name="T66" fmla="*/ 70 w 516"/>
                  <a:gd name="T67" fmla="*/ 28 h 434"/>
                  <a:gd name="T68" fmla="*/ 5 w 516"/>
                  <a:gd name="T69" fmla="*/ 163 h 434"/>
                  <a:gd name="T70" fmla="*/ 2 w 516"/>
                  <a:gd name="T71" fmla="*/ 172 h 434"/>
                  <a:gd name="T72" fmla="*/ 0 w 516"/>
                  <a:gd name="T73" fmla="*/ 181 h 434"/>
                  <a:gd name="T74" fmla="*/ 0 w 516"/>
                  <a:gd name="T75" fmla="*/ 191 h 434"/>
                  <a:gd name="T76" fmla="*/ 2 w 516"/>
                  <a:gd name="T77" fmla="*/ 201 h 4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16" h="434">
                    <a:moveTo>
                      <a:pt x="2" y="201"/>
                    </a:moveTo>
                    <a:cubicBezTo>
                      <a:pt x="2" y="204"/>
                      <a:pt x="3" y="208"/>
                      <a:pt x="5" y="211"/>
                    </a:cubicBezTo>
                    <a:cubicBezTo>
                      <a:pt x="6" y="214"/>
                      <a:pt x="7" y="218"/>
                      <a:pt x="9" y="221"/>
                    </a:cubicBezTo>
                    <a:cubicBezTo>
                      <a:pt x="11" y="224"/>
                      <a:pt x="12" y="227"/>
                      <a:pt x="15" y="230"/>
                    </a:cubicBezTo>
                    <a:cubicBezTo>
                      <a:pt x="17" y="233"/>
                      <a:pt x="19" y="236"/>
                      <a:pt x="22" y="239"/>
                    </a:cubicBezTo>
                    <a:cubicBezTo>
                      <a:pt x="168" y="397"/>
                      <a:pt x="168" y="397"/>
                      <a:pt x="168" y="397"/>
                    </a:cubicBezTo>
                    <a:cubicBezTo>
                      <a:pt x="174" y="403"/>
                      <a:pt x="180" y="409"/>
                      <a:pt x="187" y="413"/>
                    </a:cubicBezTo>
                    <a:cubicBezTo>
                      <a:pt x="194" y="418"/>
                      <a:pt x="202" y="422"/>
                      <a:pt x="210" y="425"/>
                    </a:cubicBezTo>
                    <a:cubicBezTo>
                      <a:pt x="218" y="428"/>
                      <a:pt x="226" y="431"/>
                      <a:pt x="234" y="432"/>
                    </a:cubicBezTo>
                    <a:cubicBezTo>
                      <a:pt x="242" y="433"/>
                      <a:pt x="250" y="434"/>
                      <a:pt x="257" y="433"/>
                    </a:cubicBezTo>
                    <a:cubicBezTo>
                      <a:pt x="447" y="412"/>
                      <a:pt x="447" y="412"/>
                      <a:pt x="447" y="412"/>
                    </a:cubicBezTo>
                    <a:cubicBezTo>
                      <a:pt x="453" y="412"/>
                      <a:pt x="459" y="410"/>
                      <a:pt x="465" y="407"/>
                    </a:cubicBezTo>
                    <a:cubicBezTo>
                      <a:pt x="470" y="405"/>
                      <a:pt x="475" y="401"/>
                      <a:pt x="480" y="397"/>
                    </a:cubicBezTo>
                    <a:cubicBezTo>
                      <a:pt x="484" y="393"/>
                      <a:pt x="488" y="388"/>
                      <a:pt x="490" y="383"/>
                    </a:cubicBezTo>
                    <a:cubicBezTo>
                      <a:pt x="493" y="378"/>
                      <a:pt x="495" y="373"/>
                      <a:pt x="496" y="367"/>
                    </a:cubicBezTo>
                    <a:cubicBezTo>
                      <a:pt x="516" y="220"/>
                      <a:pt x="516" y="220"/>
                      <a:pt x="516" y="220"/>
                    </a:cubicBezTo>
                    <a:cubicBezTo>
                      <a:pt x="516" y="217"/>
                      <a:pt x="516" y="215"/>
                      <a:pt x="516" y="212"/>
                    </a:cubicBezTo>
                    <a:cubicBezTo>
                      <a:pt x="516" y="209"/>
                      <a:pt x="515" y="207"/>
                      <a:pt x="515" y="204"/>
                    </a:cubicBezTo>
                    <a:cubicBezTo>
                      <a:pt x="514" y="201"/>
                      <a:pt x="514" y="198"/>
                      <a:pt x="513" y="196"/>
                    </a:cubicBezTo>
                    <a:cubicBezTo>
                      <a:pt x="512" y="193"/>
                      <a:pt x="511" y="190"/>
                      <a:pt x="510" y="187"/>
                    </a:cubicBezTo>
                    <a:cubicBezTo>
                      <a:pt x="508" y="184"/>
                      <a:pt x="507" y="182"/>
                      <a:pt x="505" y="179"/>
                    </a:cubicBezTo>
                    <a:cubicBezTo>
                      <a:pt x="504" y="176"/>
                      <a:pt x="502" y="173"/>
                      <a:pt x="500" y="171"/>
                    </a:cubicBezTo>
                    <a:cubicBezTo>
                      <a:pt x="498" y="168"/>
                      <a:pt x="496" y="166"/>
                      <a:pt x="494" y="163"/>
                    </a:cubicBezTo>
                    <a:cubicBezTo>
                      <a:pt x="492" y="161"/>
                      <a:pt x="490" y="158"/>
                      <a:pt x="488" y="156"/>
                    </a:cubicBezTo>
                    <a:cubicBezTo>
                      <a:pt x="362" y="36"/>
                      <a:pt x="362" y="36"/>
                      <a:pt x="362" y="36"/>
                    </a:cubicBezTo>
                    <a:cubicBezTo>
                      <a:pt x="358" y="32"/>
                      <a:pt x="353" y="28"/>
                      <a:pt x="347" y="25"/>
                    </a:cubicBezTo>
                    <a:cubicBezTo>
                      <a:pt x="342" y="21"/>
                      <a:pt x="336" y="18"/>
                      <a:pt x="330" y="15"/>
                    </a:cubicBezTo>
                    <a:cubicBezTo>
                      <a:pt x="324" y="13"/>
                      <a:pt x="317" y="10"/>
                      <a:pt x="311" y="9"/>
                    </a:cubicBezTo>
                    <a:cubicBezTo>
                      <a:pt x="305" y="7"/>
                      <a:pt x="299" y="6"/>
                      <a:pt x="294" y="6"/>
                    </a:cubicBezTo>
                    <a:cubicBezTo>
                      <a:pt x="128" y="0"/>
                      <a:pt x="128" y="0"/>
                      <a:pt x="128" y="0"/>
                    </a:cubicBezTo>
                    <a:cubicBezTo>
                      <a:pt x="122" y="0"/>
                      <a:pt x="115" y="0"/>
                      <a:pt x="110" y="1"/>
                    </a:cubicBezTo>
                    <a:cubicBezTo>
                      <a:pt x="104" y="3"/>
                      <a:pt x="98" y="4"/>
                      <a:pt x="93" y="7"/>
                    </a:cubicBezTo>
                    <a:cubicBezTo>
                      <a:pt x="87" y="9"/>
                      <a:pt x="83" y="12"/>
                      <a:pt x="79" y="16"/>
                    </a:cubicBezTo>
                    <a:cubicBezTo>
                      <a:pt x="75" y="20"/>
                      <a:pt x="72" y="24"/>
                      <a:pt x="70" y="28"/>
                    </a:cubicBezTo>
                    <a:cubicBezTo>
                      <a:pt x="5" y="163"/>
                      <a:pt x="5" y="163"/>
                      <a:pt x="5" y="163"/>
                    </a:cubicBezTo>
                    <a:cubicBezTo>
                      <a:pt x="4" y="166"/>
                      <a:pt x="3" y="169"/>
                      <a:pt x="2" y="172"/>
                    </a:cubicBezTo>
                    <a:cubicBezTo>
                      <a:pt x="1" y="175"/>
                      <a:pt x="0" y="178"/>
                      <a:pt x="0" y="181"/>
                    </a:cubicBezTo>
                    <a:cubicBezTo>
                      <a:pt x="0" y="184"/>
                      <a:pt x="0" y="188"/>
                      <a:pt x="0" y="191"/>
                    </a:cubicBezTo>
                    <a:cubicBezTo>
                      <a:pt x="0" y="194"/>
                      <a:pt x="1" y="198"/>
                      <a:pt x="2" y="201"/>
                    </a:cubicBezTo>
                  </a:path>
                </a:pathLst>
              </a:custGeom>
              <a:gradFill>
                <a:gsLst>
                  <a:gs pos="0">
                    <a:schemeClr val="bg1"/>
                  </a:gs>
                  <a:gs pos="100000">
                    <a:schemeClr val="bg1">
                      <a:lumMod val="75000"/>
                    </a:schemeClr>
                  </a:gs>
                </a:gsLst>
                <a:lin ang="5400000" scaled="1"/>
              </a:gradFill>
              <a:ln>
                <a:noFill/>
              </a:ln>
              <a:effectLst>
                <a:outerShdw blurRad="50800" dist="38100" dir="8100000" algn="tr" rotWithShape="0">
                  <a:prstClr val="black">
                    <a:alpha val="40000"/>
                  </a:prstClr>
                </a:outerShdw>
              </a:effectLst>
            </p:spPr>
            <p:txBody>
              <a:bodyPr vert="horz" wrap="square" lIns="91440" tIns="45720" rIns="91440" bIns="45720" numCol="1" anchor="t" anchorCtr="0" compatLnSpc="1"/>
              <a:lstStyle/>
              <a:p>
                <a:endParaRPr lang="zh-CN" altLang="en-US"/>
              </a:p>
            </p:txBody>
          </p:sp>
          <p:sp>
            <p:nvSpPr>
              <p:cNvPr id="11" name="Freeform 21"/>
              <p:cNvSpPr/>
              <p:nvPr/>
            </p:nvSpPr>
            <p:spPr bwMode="auto">
              <a:xfrm>
                <a:off x="6086184" y="3773103"/>
                <a:ext cx="1823094" cy="2101443"/>
              </a:xfrm>
              <a:custGeom>
                <a:avLst/>
                <a:gdLst>
                  <a:gd name="T0" fmla="*/ 3 w 606"/>
                  <a:gd name="T1" fmla="*/ 368 h 699"/>
                  <a:gd name="T2" fmla="*/ 8 w 606"/>
                  <a:gd name="T3" fmla="*/ 384 h 699"/>
                  <a:gd name="T4" fmla="*/ 14 w 606"/>
                  <a:gd name="T5" fmla="*/ 399 h 699"/>
                  <a:gd name="T6" fmla="*/ 22 w 606"/>
                  <a:gd name="T7" fmla="*/ 413 h 699"/>
                  <a:gd name="T8" fmla="*/ 31 w 606"/>
                  <a:gd name="T9" fmla="*/ 426 h 699"/>
                  <a:gd name="T10" fmla="*/ 224 w 606"/>
                  <a:gd name="T11" fmla="*/ 656 h 699"/>
                  <a:gd name="T12" fmla="*/ 249 w 606"/>
                  <a:gd name="T13" fmla="*/ 679 h 699"/>
                  <a:gd name="T14" fmla="*/ 278 w 606"/>
                  <a:gd name="T15" fmla="*/ 693 h 699"/>
                  <a:gd name="T16" fmla="*/ 308 w 606"/>
                  <a:gd name="T17" fmla="*/ 699 h 699"/>
                  <a:gd name="T18" fmla="*/ 336 w 606"/>
                  <a:gd name="T19" fmla="*/ 694 h 699"/>
                  <a:gd name="T20" fmla="*/ 557 w 606"/>
                  <a:gd name="T21" fmla="*/ 612 h 699"/>
                  <a:gd name="T22" fmla="*/ 577 w 606"/>
                  <a:gd name="T23" fmla="*/ 600 h 699"/>
                  <a:gd name="T24" fmla="*/ 592 w 606"/>
                  <a:gd name="T25" fmla="*/ 579 h 699"/>
                  <a:gd name="T26" fmla="*/ 602 w 606"/>
                  <a:gd name="T27" fmla="*/ 554 h 699"/>
                  <a:gd name="T28" fmla="*/ 606 w 606"/>
                  <a:gd name="T29" fmla="*/ 526 h 699"/>
                  <a:gd name="T30" fmla="*/ 605 w 606"/>
                  <a:gd name="T31" fmla="*/ 286 h 699"/>
                  <a:gd name="T32" fmla="*/ 604 w 606"/>
                  <a:gd name="T33" fmla="*/ 274 h 699"/>
                  <a:gd name="T34" fmla="*/ 602 w 606"/>
                  <a:gd name="T35" fmla="*/ 261 h 699"/>
                  <a:gd name="T36" fmla="*/ 598 w 606"/>
                  <a:gd name="T37" fmla="*/ 249 h 699"/>
                  <a:gd name="T38" fmla="*/ 593 w 606"/>
                  <a:gd name="T39" fmla="*/ 236 h 699"/>
                  <a:gd name="T40" fmla="*/ 587 w 606"/>
                  <a:gd name="T41" fmla="*/ 224 h 699"/>
                  <a:gd name="T42" fmla="*/ 581 w 606"/>
                  <a:gd name="T43" fmla="*/ 213 h 699"/>
                  <a:gd name="T44" fmla="*/ 573 w 606"/>
                  <a:gd name="T45" fmla="*/ 202 h 699"/>
                  <a:gd name="T46" fmla="*/ 564 w 606"/>
                  <a:gd name="T47" fmla="*/ 192 h 699"/>
                  <a:gd name="T48" fmla="*/ 407 w 606"/>
                  <a:gd name="T49" fmla="*/ 33 h 699"/>
                  <a:gd name="T50" fmla="*/ 388 w 606"/>
                  <a:gd name="T51" fmla="*/ 18 h 699"/>
                  <a:gd name="T52" fmla="*/ 368 w 606"/>
                  <a:gd name="T53" fmla="*/ 7 h 699"/>
                  <a:gd name="T54" fmla="*/ 346 w 606"/>
                  <a:gd name="T55" fmla="*/ 1 h 699"/>
                  <a:gd name="T56" fmla="*/ 326 w 606"/>
                  <a:gd name="T57" fmla="*/ 0 h 699"/>
                  <a:gd name="T58" fmla="*/ 135 w 606"/>
                  <a:gd name="T59" fmla="*/ 22 h 699"/>
                  <a:gd name="T60" fmla="*/ 114 w 606"/>
                  <a:gd name="T61" fmla="*/ 28 h 699"/>
                  <a:gd name="T62" fmla="*/ 95 w 606"/>
                  <a:gd name="T63" fmla="*/ 40 h 699"/>
                  <a:gd name="T64" fmla="*/ 80 w 606"/>
                  <a:gd name="T65" fmla="*/ 57 h 699"/>
                  <a:gd name="T66" fmla="*/ 70 w 606"/>
                  <a:gd name="T67" fmla="*/ 77 h 699"/>
                  <a:gd name="T68" fmla="*/ 4 w 606"/>
                  <a:gd name="T69" fmla="*/ 306 h 699"/>
                  <a:gd name="T70" fmla="*/ 1 w 606"/>
                  <a:gd name="T71" fmla="*/ 321 h 699"/>
                  <a:gd name="T72" fmla="*/ 0 w 606"/>
                  <a:gd name="T73" fmla="*/ 336 h 699"/>
                  <a:gd name="T74" fmla="*/ 1 w 606"/>
                  <a:gd name="T75" fmla="*/ 352 h 699"/>
                  <a:gd name="T76" fmla="*/ 3 w 606"/>
                  <a:gd name="T77" fmla="*/ 368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06" h="699">
                    <a:moveTo>
                      <a:pt x="3" y="368"/>
                    </a:moveTo>
                    <a:cubicBezTo>
                      <a:pt x="5" y="373"/>
                      <a:pt x="6" y="379"/>
                      <a:pt x="8" y="384"/>
                    </a:cubicBezTo>
                    <a:cubicBezTo>
                      <a:pt x="10" y="389"/>
                      <a:pt x="12" y="394"/>
                      <a:pt x="14" y="399"/>
                    </a:cubicBezTo>
                    <a:cubicBezTo>
                      <a:pt x="16" y="404"/>
                      <a:pt x="19" y="409"/>
                      <a:pt x="22" y="413"/>
                    </a:cubicBezTo>
                    <a:cubicBezTo>
                      <a:pt x="24" y="418"/>
                      <a:pt x="27" y="422"/>
                      <a:pt x="31" y="426"/>
                    </a:cubicBezTo>
                    <a:cubicBezTo>
                      <a:pt x="224" y="656"/>
                      <a:pt x="224" y="656"/>
                      <a:pt x="224" y="656"/>
                    </a:cubicBezTo>
                    <a:cubicBezTo>
                      <a:pt x="231" y="665"/>
                      <a:pt x="240" y="673"/>
                      <a:pt x="249" y="679"/>
                    </a:cubicBezTo>
                    <a:cubicBezTo>
                      <a:pt x="258" y="685"/>
                      <a:pt x="268" y="690"/>
                      <a:pt x="278" y="693"/>
                    </a:cubicBezTo>
                    <a:cubicBezTo>
                      <a:pt x="288" y="697"/>
                      <a:pt x="298" y="698"/>
                      <a:pt x="308" y="699"/>
                    </a:cubicBezTo>
                    <a:cubicBezTo>
                      <a:pt x="318" y="699"/>
                      <a:pt x="327" y="697"/>
                      <a:pt x="336" y="694"/>
                    </a:cubicBezTo>
                    <a:cubicBezTo>
                      <a:pt x="557" y="612"/>
                      <a:pt x="557" y="612"/>
                      <a:pt x="557" y="612"/>
                    </a:cubicBezTo>
                    <a:cubicBezTo>
                      <a:pt x="564" y="610"/>
                      <a:pt x="571" y="605"/>
                      <a:pt x="577" y="600"/>
                    </a:cubicBezTo>
                    <a:cubicBezTo>
                      <a:pt x="583" y="594"/>
                      <a:pt x="588" y="587"/>
                      <a:pt x="592" y="579"/>
                    </a:cubicBezTo>
                    <a:cubicBezTo>
                      <a:pt x="596" y="572"/>
                      <a:pt x="600" y="563"/>
                      <a:pt x="602" y="554"/>
                    </a:cubicBezTo>
                    <a:cubicBezTo>
                      <a:pt x="605" y="545"/>
                      <a:pt x="606" y="535"/>
                      <a:pt x="606" y="526"/>
                    </a:cubicBezTo>
                    <a:cubicBezTo>
                      <a:pt x="605" y="286"/>
                      <a:pt x="605" y="286"/>
                      <a:pt x="605" y="286"/>
                    </a:cubicBezTo>
                    <a:cubicBezTo>
                      <a:pt x="605" y="282"/>
                      <a:pt x="605" y="278"/>
                      <a:pt x="604" y="274"/>
                    </a:cubicBezTo>
                    <a:cubicBezTo>
                      <a:pt x="604" y="270"/>
                      <a:pt x="603" y="265"/>
                      <a:pt x="602" y="261"/>
                    </a:cubicBezTo>
                    <a:cubicBezTo>
                      <a:pt x="601" y="257"/>
                      <a:pt x="600" y="253"/>
                      <a:pt x="598" y="249"/>
                    </a:cubicBezTo>
                    <a:cubicBezTo>
                      <a:pt x="597" y="244"/>
                      <a:pt x="595" y="240"/>
                      <a:pt x="593" y="236"/>
                    </a:cubicBezTo>
                    <a:cubicBezTo>
                      <a:pt x="592" y="232"/>
                      <a:pt x="590" y="228"/>
                      <a:pt x="587" y="224"/>
                    </a:cubicBezTo>
                    <a:cubicBezTo>
                      <a:pt x="585" y="220"/>
                      <a:pt x="583" y="216"/>
                      <a:pt x="581" y="213"/>
                    </a:cubicBezTo>
                    <a:cubicBezTo>
                      <a:pt x="578" y="209"/>
                      <a:pt x="576" y="205"/>
                      <a:pt x="573" y="202"/>
                    </a:cubicBezTo>
                    <a:cubicBezTo>
                      <a:pt x="570" y="199"/>
                      <a:pt x="567" y="195"/>
                      <a:pt x="564" y="192"/>
                    </a:cubicBezTo>
                    <a:cubicBezTo>
                      <a:pt x="407" y="33"/>
                      <a:pt x="407" y="33"/>
                      <a:pt x="407" y="33"/>
                    </a:cubicBezTo>
                    <a:cubicBezTo>
                      <a:pt x="401" y="28"/>
                      <a:pt x="395" y="23"/>
                      <a:pt x="388" y="18"/>
                    </a:cubicBezTo>
                    <a:cubicBezTo>
                      <a:pt x="382" y="14"/>
                      <a:pt x="375" y="10"/>
                      <a:pt x="368" y="7"/>
                    </a:cubicBezTo>
                    <a:cubicBezTo>
                      <a:pt x="361" y="4"/>
                      <a:pt x="353" y="2"/>
                      <a:pt x="346" y="1"/>
                    </a:cubicBezTo>
                    <a:cubicBezTo>
                      <a:pt x="339" y="0"/>
                      <a:pt x="332" y="0"/>
                      <a:pt x="326" y="0"/>
                    </a:cubicBezTo>
                    <a:cubicBezTo>
                      <a:pt x="135" y="22"/>
                      <a:pt x="135" y="22"/>
                      <a:pt x="135" y="22"/>
                    </a:cubicBezTo>
                    <a:cubicBezTo>
                      <a:pt x="128" y="23"/>
                      <a:pt x="121" y="25"/>
                      <a:pt x="114" y="28"/>
                    </a:cubicBezTo>
                    <a:cubicBezTo>
                      <a:pt x="107" y="31"/>
                      <a:pt x="101" y="35"/>
                      <a:pt x="95" y="40"/>
                    </a:cubicBezTo>
                    <a:cubicBezTo>
                      <a:pt x="89" y="45"/>
                      <a:pt x="84" y="51"/>
                      <a:pt x="80" y="57"/>
                    </a:cubicBezTo>
                    <a:cubicBezTo>
                      <a:pt x="75" y="63"/>
                      <a:pt x="72" y="70"/>
                      <a:pt x="70" y="77"/>
                    </a:cubicBezTo>
                    <a:cubicBezTo>
                      <a:pt x="4" y="306"/>
                      <a:pt x="4" y="306"/>
                      <a:pt x="4" y="306"/>
                    </a:cubicBezTo>
                    <a:cubicBezTo>
                      <a:pt x="3" y="311"/>
                      <a:pt x="2" y="316"/>
                      <a:pt x="1" y="321"/>
                    </a:cubicBezTo>
                    <a:cubicBezTo>
                      <a:pt x="1" y="326"/>
                      <a:pt x="0" y="331"/>
                      <a:pt x="0" y="336"/>
                    </a:cubicBezTo>
                    <a:cubicBezTo>
                      <a:pt x="0" y="341"/>
                      <a:pt x="0" y="347"/>
                      <a:pt x="1" y="352"/>
                    </a:cubicBezTo>
                    <a:cubicBezTo>
                      <a:pt x="1" y="357"/>
                      <a:pt x="2" y="363"/>
                      <a:pt x="3" y="368"/>
                    </a:cubicBezTo>
                  </a:path>
                </a:pathLst>
              </a:custGeom>
              <a:gradFill>
                <a:gsLst>
                  <a:gs pos="0">
                    <a:schemeClr val="bg1"/>
                  </a:gs>
                  <a:gs pos="100000">
                    <a:schemeClr val="bg1">
                      <a:lumMod val="75000"/>
                    </a:schemeClr>
                  </a:gs>
                </a:gsLst>
                <a:lin ang="5400000" scaled="1"/>
              </a:gradFill>
              <a:ln>
                <a:noFill/>
              </a:ln>
              <a:effectLst>
                <a:outerShdw blurRad="50800" dist="38100" dir="8100000" algn="tr" rotWithShape="0">
                  <a:prstClr val="black">
                    <a:alpha val="40000"/>
                  </a:prstClr>
                </a:outerShdw>
              </a:effectLst>
            </p:spPr>
            <p:txBody>
              <a:bodyPr vert="horz" wrap="square" lIns="91440" tIns="45720" rIns="91440" bIns="45720" numCol="1" anchor="t" anchorCtr="0" compatLnSpc="1"/>
              <a:lstStyle/>
              <a:p>
                <a:endParaRPr lang="zh-CN" altLang="en-US"/>
              </a:p>
            </p:txBody>
          </p:sp>
          <p:sp>
            <p:nvSpPr>
              <p:cNvPr id="12" name="Freeform 25"/>
              <p:cNvSpPr/>
              <p:nvPr/>
            </p:nvSpPr>
            <p:spPr bwMode="auto">
              <a:xfrm>
                <a:off x="3914402" y="3129750"/>
                <a:ext cx="2339239" cy="2011119"/>
              </a:xfrm>
              <a:custGeom>
                <a:avLst/>
                <a:gdLst>
                  <a:gd name="T0" fmla="*/ 0 w 778"/>
                  <a:gd name="T1" fmla="*/ 329 h 669"/>
                  <a:gd name="T2" fmla="*/ 1 w 778"/>
                  <a:gd name="T3" fmla="*/ 344 h 669"/>
                  <a:gd name="T4" fmla="*/ 4 w 778"/>
                  <a:gd name="T5" fmla="*/ 359 h 669"/>
                  <a:gd name="T6" fmla="*/ 9 w 778"/>
                  <a:gd name="T7" fmla="*/ 374 h 669"/>
                  <a:gd name="T8" fmla="*/ 16 w 778"/>
                  <a:gd name="T9" fmla="*/ 387 h 669"/>
                  <a:gd name="T10" fmla="*/ 189 w 778"/>
                  <a:gd name="T11" fmla="*/ 622 h 669"/>
                  <a:gd name="T12" fmla="*/ 213 w 778"/>
                  <a:gd name="T13" fmla="*/ 646 h 669"/>
                  <a:gd name="T14" fmla="*/ 245 w 778"/>
                  <a:gd name="T15" fmla="*/ 662 h 669"/>
                  <a:gd name="T16" fmla="*/ 282 w 778"/>
                  <a:gd name="T17" fmla="*/ 669 h 669"/>
                  <a:gd name="T18" fmla="*/ 318 w 778"/>
                  <a:gd name="T19" fmla="*/ 666 h 669"/>
                  <a:gd name="T20" fmla="*/ 619 w 778"/>
                  <a:gd name="T21" fmla="*/ 599 h 669"/>
                  <a:gd name="T22" fmla="*/ 648 w 778"/>
                  <a:gd name="T23" fmla="*/ 588 h 669"/>
                  <a:gd name="T24" fmla="*/ 673 w 778"/>
                  <a:gd name="T25" fmla="*/ 570 h 669"/>
                  <a:gd name="T26" fmla="*/ 693 w 778"/>
                  <a:gd name="T27" fmla="*/ 546 h 669"/>
                  <a:gd name="T28" fmla="*/ 706 w 778"/>
                  <a:gd name="T29" fmla="*/ 519 h 669"/>
                  <a:gd name="T30" fmla="*/ 775 w 778"/>
                  <a:gd name="T31" fmla="*/ 289 h 669"/>
                  <a:gd name="T32" fmla="*/ 777 w 778"/>
                  <a:gd name="T33" fmla="*/ 277 h 669"/>
                  <a:gd name="T34" fmla="*/ 778 w 778"/>
                  <a:gd name="T35" fmla="*/ 265 h 669"/>
                  <a:gd name="T36" fmla="*/ 777 w 778"/>
                  <a:gd name="T37" fmla="*/ 253 h 669"/>
                  <a:gd name="T38" fmla="*/ 774 w 778"/>
                  <a:gd name="T39" fmla="*/ 241 h 669"/>
                  <a:gd name="T40" fmla="*/ 771 w 778"/>
                  <a:gd name="T41" fmla="*/ 229 h 669"/>
                  <a:gd name="T42" fmla="*/ 765 w 778"/>
                  <a:gd name="T43" fmla="*/ 218 h 669"/>
                  <a:gd name="T44" fmla="*/ 759 w 778"/>
                  <a:gd name="T45" fmla="*/ 207 h 669"/>
                  <a:gd name="T46" fmla="*/ 751 w 778"/>
                  <a:gd name="T47" fmla="*/ 198 h 669"/>
                  <a:gd name="T48" fmla="*/ 604 w 778"/>
                  <a:gd name="T49" fmla="*/ 37 h 669"/>
                  <a:gd name="T50" fmla="*/ 585 w 778"/>
                  <a:gd name="T51" fmla="*/ 22 h 669"/>
                  <a:gd name="T52" fmla="*/ 563 w 778"/>
                  <a:gd name="T53" fmla="*/ 10 h 669"/>
                  <a:gd name="T54" fmla="*/ 538 w 778"/>
                  <a:gd name="T55" fmla="*/ 3 h 669"/>
                  <a:gd name="T56" fmla="*/ 514 w 778"/>
                  <a:gd name="T57" fmla="*/ 0 h 669"/>
                  <a:gd name="T58" fmla="*/ 272 w 778"/>
                  <a:gd name="T59" fmla="*/ 8 h 669"/>
                  <a:gd name="T60" fmla="*/ 243 w 778"/>
                  <a:gd name="T61" fmla="*/ 12 h 669"/>
                  <a:gd name="T62" fmla="*/ 216 w 778"/>
                  <a:gd name="T63" fmla="*/ 22 h 669"/>
                  <a:gd name="T64" fmla="*/ 192 w 778"/>
                  <a:gd name="T65" fmla="*/ 37 h 669"/>
                  <a:gd name="T66" fmla="*/ 173 w 778"/>
                  <a:gd name="T67" fmla="*/ 55 h 669"/>
                  <a:gd name="T68" fmla="*/ 20 w 778"/>
                  <a:gd name="T69" fmla="*/ 269 h 669"/>
                  <a:gd name="T70" fmla="*/ 12 w 778"/>
                  <a:gd name="T71" fmla="*/ 283 h 669"/>
                  <a:gd name="T72" fmla="*/ 6 w 778"/>
                  <a:gd name="T73" fmla="*/ 298 h 669"/>
                  <a:gd name="T74" fmla="*/ 2 w 778"/>
                  <a:gd name="T75" fmla="*/ 313 h 669"/>
                  <a:gd name="T76" fmla="*/ 0 w 778"/>
                  <a:gd name="T77" fmla="*/ 329 h 6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78" h="669">
                    <a:moveTo>
                      <a:pt x="0" y="329"/>
                    </a:moveTo>
                    <a:cubicBezTo>
                      <a:pt x="0" y="334"/>
                      <a:pt x="0" y="339"/>
                      <a:pt x="1" y="344"/>
                    </a:cubicBezTo>
                    <a:cubicBezTo>
                      <a:pt x="1" y="349"/>
                      <a:pt x="2" y="354"/>
                      <a:pt x="4" y="359"/>
                    </a:cubicBezTo>
                    <a:cubicBezTo>
                      <a:pt x="5" y="364"/>
                      <a:pt x="7" y="369"/>
                      <a:pt x="9" y="374"/>
                    </a:cubicBezTo>
                    <a:cubicBezTo>
                      <a:pt x="11" y="378"/>
                      <a:pt x="13" y="382"/>
                      <a:pt x="16" y="387"/>
                    </a:cubicBezTo>
                    <a:cubicBezTo>
                      <a:pt x="189" y="622"/>
                      <a:pt x="189" y="622"/>
                      <a:pt x="189" y="622"/>
                    </a:cubicBezTo>
                    <a:cubicBezTo>
                      <a:pt x="195" y="631"/>
                      <a:pt x="204" y="639"/>
                      <a:pt x="213" y="646"/>
                    </a:cubicBezTo>
                    <a:cubicBezTo>
                      <a:pt x="223" y="652"/>
                      <a:pt x="234" y="658"/>
                      <a:pt x="245" y="662"/>
                    </a:cubicBezTo>
                    <a:cubicBezTo>
                      <a:pt x="257" y="665"/>
                      <a:pt x="269" y="668"/>
                      <a:pt x="282" y="669"/>
                    </a:cubicBezTo>
                    <a:cubicBezTo>
                      <a:pt x="294" y="669"/>
                      <a:pt x="306" y="669"/>
                      <a:pt x="318" y="666"/>
                    </a:cubicBezTo>
                    <a:cubicBezTo>
                      <a:pt x="619" y="599"/>
                      <a:pt x="619" y="599"/>
                      <a:pt x="619" y="599"/>
                    </a:cubicBezTo>
                    <a:cubicBezTo>
                      <a:pt x="629" y="597"/>
                      <a:pt x="639" y="593"/>
                      <a:pt x="648" y="588"/>
                    </a:cubicBezTo>
                    <a:cubicBezTo>
                      <a:pt x="657" y="583"/>
                      <a:pt x="666" y="577"/>
                      <a:pt x="673" y="570"/>
                    </a:cubicBezTo>
                    <a:cubicBezTo>
                      <a:pt x="681" y="562"/>
                      <a:pt x="688" y="554"/>
                      <a:pt x="693" y="546"/>
                    </a:cubicBezTo>
                    <a:cubicBezTo>
                      <a:pt x="699" y="537"/>
                      <a:pt x="703" y="528"/>
                      <a:pt x="706" y="519"/>
                    </a:cubicBezTo>
                    <a:cubicBezTo>
                      <a:pt x="775" y="289"/>
                      <a:pt x="775" y="289"/>
                      <a:pt x="775" y="289"/>
                    </a:cubicBezTo>
                    <a:cubicBezTo>
                      <a:pt x="776" y="285"/>
                      <a:pt x="777" y="281"/>
                      <a:pt x="777" y="277"/>
                    </a:cubicBezTo>
                    <a:cubicBezTo>
                      <a:pt x="778" y="273"/>
                      <a:pt x="778" y="269"/>
                      <a:pt x="778" y="265"/>
                    </a:cubicBezTo>
                    <a:cubicBezTo>
                      <a:pt x="778" y="261"/>
                      <a:pt x="777" y="257"/>
                      <a:pt x="777" y="253"/>
                    </a:cubicBezTo>
                    <a:cubicBezTo>
                      <a:pt x="776" y="249"/>
                      <a:pt x="775" y="245"/>
                      <a:pt x="774" y="241"/>
                    </a:cubicBezTo>
                    <a:cubicBezTo>
                      <a:pt x="773" y="237"/>
                      <a:pt x="772" y="233"/>
                      <a:pt x="771" y="229"/>
                    </a:cubicBezTo>
                    <a:cubicBezTo>
                      <a:pt x="769" y="225"/>
                      <a:pt x="767" y="222"/>
                      <a:pt x="765" y="218"/>
                    </a:cubicBezTo>
                    <a:cubicBezTo>
                      <a:pt x="763" y="214"/>
                      <a:pt x="761" y="211"/>
                      <a:pt x="759" y="207"/>
                    </a:cubicBezTo>
                    <a:cubicBezTo>
                      <a:pt x="756" y="204"/>
                      <a:pt x="754" y="201"/>
                      <a:pt x="751" y="198"/>
                    </a:cubicBezTo>
                    <a:cubicBezTo>
                      <a:pt x="604" y="37"/>
                      <a:pt x="604" y="37"/>
                      <a:pt x="604" y="37"/>
                    </a:cubicBezTo>
                    <a:cubicBezTo>
                      <a:pt x="598" y="31"/>
                      <a:pt x="592" y="26"/>
                      <a:pt x="585" y="22"/>
                    </a:cubicBezTo>
                    <a:cubicBezTo>
                      <a:pt x="579" y="17"/>
                      <a:pt x="571" y="13"/>
                      <a:pt x="563" y="10"/>
                    </a:cubicBezTo>
                    <a:cubicBezTo>
                      <a:pt x="555" y="7"/>
                      <a:pt x="547" y="4"/>
                      <a:pt x="538" y="3"/>
                    </a:cubicBezTo>
                    <a:cubicBezTo>
                      <a:pt x="530" y="1"/>
                      <a:pt x="522" y="0"/>
                      <a:pt x="514" y="0"/>
                    </a:cubicBezTo>
                    <a:cubicBezTo>
                      <a:pt x="272" y="8"/>
                      <a:pt x="272" y="8"/>
                      <a:pt x="272" y="8"/>
                    </a:cubicBezTo>
                    <a:cubicBezTo>
                      <a:pt x="262" y="8"/>
                      <a:pt x="253" y="9"/>
                      <a:pt x="243" y="12"/>
                    </a:cubicBezTo>
                    <a:cubicBezTo>
                      <a:pt x="234" y="14"/>
                      <a:pt x="225" y="18"/>
                      <a:pt x="216" y="22"/>
                    </a:cubicBezTo>
                    <a:cubicBezTo>
                      <a:pt x="207" y="26"/>
                      <a:pt x="199" y="31"/>
                      <a:pt x="192" y="37"/>
                    </a:cubicBezTo>
                    <a:cubicBezTo>
                      <a:pt x="184" y="42"/>
                      <a:pt x="178" y="49"/>
                      <a:pt x="173" y="55"/>
                    </a:cubicBezTo>
                    <a:cubicBezTo>
                      <a:pt x="20" y="269"/>
                      <a:pt x="20" y="269"/>
                      <a:pt x="20" y="269"/>
                    </a:cubicBezTo>
                    <a:cubicBezTo>
                      <a:pt x="17" y="274"/>
                      <a:pt x="15" y="278"/>
                      <a:pt x="12" y="283"/>
                    </a:cubicBezTo>
                    <a:cubicBezTo>
                      <a:pt x="10" y="288"/>
                      <a:pt x="8" y="293"/>
                      <a:pt x="6" y="298"/>
                    </a:cubicBezTo>
                    <a:cubicBezTo>
                      <a:pt x="4" y="303"/>
                      <a:pt x="3" y="308"/>
                      <a:pt x="2" y="313"/>
                    </a:cubicBezTo>
                    <a:cubicBezTo>
                      <a:pt x="1" y="318"/>
                      <a:pt x="0" y="323"/>
                      <a:pt x="0" y="329"/>
                    </a:cubicBezTo>
                  </a:path>
                </a:pathLst>
              </a:custGeom>
              <a:gradFill>
                <a:gsLst>
                  <a:gs pos="0">
                    <a:schemeClr val="bg1"/>
                  </a:gs>
                  <a:gs pos="100000">
                    <a:schemeClr val="bg1">
                      <a:lumMod val="75000"/>
                    </a:schemeClr>
                  </a:gs>
                </a:gsLst>
                <a:lin ang="5400000" scaled="1"/>
              </a:gradFill>
              <a:ln>
                <a:noFill/>
              </a:ln>
              <a:effectLst>
                <a:outerShdw blurRad="50800" dist="38100" dir="8100000" algn="tr" rotWithShape="0">
                  <a:prstClr val="black">
                    <a:alpha val="40000"/>
                  </a:prstClr>
                </a:outerShdw>
              </a:effectLst>
            </p:spPr>
            <p:txBody>
              <a:bodyPr vert="horz" wrap="square" lIns="91440" tIns="45720" rIns="91440" bIns="45720" numCol="1" anchor="t" anchorCtr="0" compatLnSpc="1"/>
              <a:lstStyle/>
              <a:p>
                <a:endParaRPr lang="zh-CN" altLang="en-US"/>
              </a:p>
            </p:txBody>
          </p:sp>
          <p:sp>
            <p:nvSpPr>
              <p:cNvPr id="13" name="Freeform 29"/>
              <p:cNvSpPr/>
              <p:nvPr/>
            </p:nvSpPr>
            <p:spPr bwMode="auto">
              <a:xfrm>
                <a:off x="7250793" y="3054984"/>
                <a:ext cx="1341975" cy="1369625"/>
              </a:xfrm>
              <a:custGeom>
                <a:avLst/>
                <a:gdLst>
                  <a:gd name="T0" fmla="*/ 7 w 446"/>
                  <a:gd name="T1" fmla="*/ 225 h 455"/>
                  <a:gd name="T2" fmla="*/ 12 w 446"/>
                  <a:gd name="T3" fmla="*/ 235 h 455"/>
                  <a:gd name="T4" fmla="*/ 18 w 446"/>
                  <a:gd name="T5" fmla="*/ 246 h 455"/>
                  <a:gd name="T6" fmla="*/ 25 w 446"/>
                  <a:gd name="T7" fmla="*/ 255 h 455"/>
                  <a:gd name="T8" fmla="*/ 33 w 446"/>
                  <a:gd name="T9" fmla="*/ 264 h 455"/>
                  <a:gd name="T10" fmla="*/ 189 w 446"/>
                  <a:gd name="T11" fmla="*/ 421 h 455"/>
                  <a:gd name="T12" fmla="*/ 209 w 446"/>
                  <a:gd name="T13" fmla="*/ 437 h 455"/>
                  <a:gd name="T14" fmla="*/ 230 w 446"/>
                  <a:gd name="T15" fmla="*/ 448 h 455"/>
                  <a:gd name="T16" fmla="*/ 251 w 446"/>
                  <a:gd name="T17" fmla="*/ 454 h 455"/>
                  <a:gd name="T18" fmla="*/ 270 w 446"/>
                  <a:gd name="T19" fmla="*/ 453 h 455"/>
                  <a:gd name="T20" fmla="*/ 417 w 446"/>
                  <a:gd name="T21" fmla="*/ 421 h 455"/>
                  <a:gd name="T22" fmla="*/ 430 w 446"/>
                  <a:gd name="T23" fmla="*/ 414 h 455"/>
                  <a:gd name="T24" fmla="*/ 440 w 446"/>
                  <a:gd name="T25" fmla="*/ 403 h 455"/>
                  <a:gd name="T26" fmla="*/ 445 w 446"/>
                  <a:gd name="T27" fmla="*/ 387 h 455"/>
                  <a:gd name="T28" fmla="*/ 446 w 446"/>
                  <a:gd name="T29" fmla="*/ 370 h 455"/>
                  <a:gd name="T30" fmla="*/ 426 w 446"/>
                  <a:gd name="T31" fmla="*/ 213 h 455"/>
                  <a:gd name="T32" fmla="*/ 425 w 446"/>
                  <a:gd name="T33" fmla="*/ 205 h 455"/>
                  <a:gd name="T34" fmla="*/ 422 w 446"/>
                  <a:gd name="T35" fmla="*/ 197 h 455"/>
                  <a:gd name="T36" fmla="*/ 418 w 446"/>
                  <a:gd name="T37" fmla="*/ 188 h 455"/>
                  <a:gd name="T38" fmla="*/ 414 w 446"/>
                  <a:gd name="T39" fmla="*/ 179 h 455"/>
                  <a:gd name="T40" fmla="*/ 408 w 446"/>
                  <a:gd name="T41" fmla="*/ 170 h 455"/>
                  <a:gd name="T42" fmla="*/ 402 w 446"/>
                  <a:gd name="T43" fmla="*/ 162 h 455"/>
                  <a:gd name="T44" fmla="*/ 395 w 446"/>
                  <a:gd name="T45" fmla="*/ 154 h 455"/>
                  <a:gd name="T46" fmla="*/ 388 w 446"/>
                  <a:gd name="T47" fmla="*/ 147 h 455"/>
                  <a:gd name="T48" fmla="*/ 257 w 446"/>
                  <a:gd name="T49" fmla="*/ 28 h 455"/>
                  <a:gd name="T50" fmla="*/ 242 w 446"/>
                  <a:gd name="T51" fmla="*/ 16 h 455"/>
                  <a:gd name="T52" fmla="*/ 225 w 446"/>
                  <a:gd name="T53" fmla="*/ 7 h 455"/>
                  <a:gd name="T54" fmla="*/ 209 w 446"/>
                  <a:gd name="T55" fmla="*/ 2 h 455"/>
                  <a:gd name="T56" fmla="*/ 194 w 446"/>
                  <a:gd name="T57" fmla="*/ 0 h 455"/>
                  <a:gd name="T58" fmla="*/ 58 w 446"/>
                  <a:gd name="T59" fmla="*/ 4 h 455"/>
                  <a:gd name="T60" fmla="*/ 44 w 446"/>
                  <a:gd name="T61" fmla="*/ 7 h 455"/>
                  <a:gd name="T62" fmla="*/ 32 w 446"/>
                  <a:gd name="T63" fmla="*/ 14 h 455"/>
                  <a:gd name="T64" fmla="*/ 23 w 446"/>
                  <a:gd name="T65" fmla="*/ 24 h 455"/>
                  <a:gd name="T66" fmla="*/ 18 w 446"/>
                  <a:gd name="T67" fmla="*/ 38 h 455"/>
                  <a:gd name="T68" fmla="*/ 0 w 446"/>
                  <a:gd name="T69" fmla="*/ 185 h 455"/>
                  <a:gd name="T70" fmla="*/ 0 w 446"/>
                  <a:gd name="T71" fmla="*/ 194 h 455"/>
                  <a:gd name="T72" fmla="*/ 1 w 446"/>
                  <a:gd name="T73" fmla="*/ 204 h 455"/>
                  <a:gd name="T74" fmla="*/ 4 w 446"/>
                  <a:gd name="T75" fmla="*/ 215 h 455"/>
                  <a:gd name="T76" fmla="*/ 7 w 446"/>
                  <a:gd name="T77" fmla="*/ 225 h 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46" h="455">
                    <a:moveTo>
                      <a:pt x="7" y="225"/>
                    </a:moveTo>
                    <a:cubicBezTo>
                      <a:pt x="9" y="229"/>
                      <a:pt x="10" y="232"/>
                      <a:pt x="12" y="235"/>
                    </a:cubicBezTo>
                    <a:cubicBezTo>
                      <a:pt x="14" y="239"/>
                      <a:pt x="16" y="242"/>
                      <a:pt x="18" y="246"/>
                    </a:cubicBezTo>
                    <a:cubicBezTo>
                      <a:pt x="20" y="249"/>
                      <a:pt x="23" y="252"/>
                      <a:pt x="25" y="255"/>
                    </a:cubicBezTo>
                    <a:cubicBezTo>
                      <a:pt x="27" y="258"/>
                      <a:pt x="30" y="261"/>
                      <a:pt x="33" y="264"/>
                    </a:cubicBezTo>
                    <a:cubicBezTo>
                      <a:pt x="189" y="421"/>
                      <a:pt x="189" y="421"/>
                      <a:pt x="189" y="421"/>
                    </a:cubicBezTo>
                    <a:cubicBezTo>
                      <a:pt x="195" y="427"/>
                      <a:pt x="202" y="432"/>
                      <a:pt x="209" y="437"/>
                    </a:cubicBezTo>
                    <a:cubicBezTo>
                      <a:pt x="215" y="441"/>
                      <a:pt x="223" y="445"/>
                      <a:pt x="230" y="448"/>
                    </a:cubicBezTo>
                    <a:cubicBezTo>
                      <a:pt x="237" y="451"/>
                      <a:pt x="244" y="453"/>
                      <a:pt x="251" y="454"/>
                    </a:cubicBezTo>
                    <a:cubicBezTo>
                      <a:pt x="258" y="455"/>
                      <a:pt x="264" y="454"/>
                      <a:pt x="270" y="453"/>
                    </a:cubicBezTo>
                    <a:cubicBezTo>
                      <a:pt x="417" y="421"/>
                      <a:pt x="417" y="421"/>
                      <a:pt x="417" y="421"/>
                    </a:cubicBezTo>
                    <a:cubicBezTo>
                      <a:pt x="422" y="419"/>
                      <a:pt x="427" y="417"/>
                      <a:pt x="430" y="414"/>
                    </a:cubicBezTo>
                    <a:cubicBezTo>
                      <a:pt x="434" y="411"/>
                      <a:pt x="438" y="407"/>
                      <a:pt x="440" y="403"/>
                    </a:cubicBezTo>
                    <a:cubicBezTo>
                      <a:pt x="443" y="398"/>
                      <a:pt x="444" y="393"/>
                      <a:pt x="445" y="387"/>
                    </a:cubicBezTo>
                    <a:cubicBezTo>
                      <a:pt x="446" y="382"/>
                      <a:pt x="446" y="376"/>
                      <a:pt x="446" y="370"/>
                    </a:cubicBezTo>
                    <a:cubicBezTo>
                      <a:pt x="426" y="213"/>
                      <a:pt x="426" y="213"/>
                      <a:pt x="426" y="213"/>
                    </a:cubicBezTo>
                    <a:cubicBezTo>
                      <a:pt x="426" y="211"/>
                      <a:pt x="425" y="208"/>
                      <a:pt x="425" y="205"/>
                    </a:cubicBezTo>
                    <a:cubicBezTo>
                      <a:pt x="424" y="202"/>
                      <a:pt x="423" y="199"/>
                      <a:pt x="422" y="197"/>
                    </a:cubicBezTo>
                    <a:cubicBezTo>
                      <a:pt x="421" y="194"/>
                      <a:pt x="420" y="191"/>
                      <a:pt x="418" y="188"/>
                    </a:cubicBezTo>
                    <a:cubicBezTo>
                      <a:pt x="417" y="185"/>
                      <a:pt x="415" y="182"/>
                      <a:pt x="414" y="179"/>
                    </a:cubicBezTo>
                    <a:cubicBezTo>
                      <a:pt x="412" y="176"/>
                      <a:pt x="410" y="173"/>
                      <a:pt x="408" y="170"/>
                    </a:cubicBezTo>
                    <a:cubicBezTo>
                      <a:pt x="406" y="168"/>
                      <a:pt x="404" y="165"/>
                      <a:pt x="402" y="162"/>
                    </a:cubicBezTo>
                    <a:cubicBezTo>
                      <a:pt x="400" y="160"/>
                      <a:pt x="398" y="157"/>
                      <a:pt x="395" y="154"/>
                    </a:cubicBezTo>
                    <a:cubicBezTo>
                      <a:pt x="393" y="152"/>
                      <a:pt x="391" y="150"/>
                      <a:pt x="388" y="147"/>
                    </a:cubicBezTo>
                    <a:cubicBezTo>
                      <a:pt x="257" y="28"/>
                      <a:pt x="257" y="28"/>
                      <a:pt x="257" y="28"/>
                    </a:cubicBezTo>
                    <a:cubicBezTo>
                      <a:pt x="252" y="23"/>
                      <a:pt x="247" y="20"/>
                      <a:pt x="242" y="16"/>
                    </a:cubicBezTo>
                    <a:cubicBezTo>
                      <a:pt x="236" y="13"/>
                      <a:pt x="231" y="10"/>
                      <a:pt x="225" y="7"/>
                    </a:cubicBezTo>
                    <a:cubicBezTo>
                      <a:pt x="220" y="5"/>
                      <a:pt x="214" y="3"/>
                      <a:pt x="209" y="2"/>
                    </a:cubicBezTo>
                    <a:cubicBezTo>
                      <a:pt x="204" y="0"/>
                      <a:pt x="198" y="0"/>
                      <a:pt x="194" y="0"/>
                    </a:cubicBezTo>
                    <a:cubicBezTo>
                      <a:pt x="58" y="4"/>
                      <a:pt x="58" y="4"/>
                      <a:pt x="58" y="4"/>
                    </a:cubicBezTo>
                    <a:cubicBezTo>
                      <a:pt x="53" y="4"/>
                      <a:pt x="48" y="5"/>
                      <a:pt x="44" y="7"/>
                    </a:cubicBezTo>
                    <a:cubicBezTo>
                      <a:pt x="39" y="8"/>
                      <a:pt x="35" y="11"/>
                      <a:pt x="32" y="14"/>
                    </a:cubicBezTo>
                    <a:cubicBezTo>
                      <a:pt x="28" y="17"/>
                      <a:pt x="25" y="20"/>
                      <a:pt x="23" y="24"/>
                    </a:cubicBezTo>
                    <a:cubicBezTo>
                      <a:pt x="20" y="29"/>
                      <a:pt x="19" y="33"/>
                      <a:pt x="18" y="38"/>
                    </a:cubicBezTo>
                    <a:cubicBezTo>
                      <a:pt x="0" y="185"/>
                      <a:pt x="0" y="185"/>
                      <a:pt x="0" y="185"/>
                    </a:cubicBezTo>
                    <a:cubicBezTo>
                      <a:pt x="0" y="188"/>
                      <a:pt x="0" y="191"/>
                      <a:pt x="0" y="194"/>
                    </a:cubicBezTo>
                    <a:cubicBezTo>
                      <a:pt x="0" y="198"/>
                      <a:pt x="1" y="201"/>
                      <a:pt x="1" y="204"/>
                    </a:cubicBezTo>
                    <a:cubicBezTo>
                      <a:pt x="2" y="208"/>
                      <a:pt x="3" y="211"/>
                      <a:pt x="4" y="215"/>
                    </a:cubicBezTo>
                    <a:cubicBezTo>
                      <a:pt x="5" y="218"/>
                      <a:pt x="6" y="222"/>
                      <a:pt x="7" y="225"/>
                    </a:cubicBezTo>
                  </a:path>
                </a:pathLst>
              </a:custGeom>
              <a:gradFill>
                <a:gsLst>
                  <a:gs pos="0">
                    <a:schemeClr val="bg1"/>
                  </a:gs>
                  <a:gs pos="100000">
                    <a:schemeClr val="bg1">
                      <a:lumMod val="75000"/>
                    </a:schemeClr>
                  </a:gs>
                </a:gsLst>
                <a:lin ang="5400000" scaled="1"/>
              </a:gradFill>
              <a:ln>
                <a:noFill/>
              </a:ln>
              <a:effectLst>
                <a:outerShdw blurRad="50800" dist="38100" dir="8100000" algn="tr" rotWithShape="0">
                  <a:prstClr val="black">
                    <a:alpha val="40000"/>
                  </a:prstClr>
                </a:outerShdw>
              </a:effectLst>
            </p:spPr>
            <p:txBody>
              <a:bodyPr vert="horz" wrap="square" lIns="91440" tIns="45720" rIns="91440" bIns="45720" numCol="1" anchor="t" anchorCtr="0" compatLnSpc="1"/>
              <a:lstStyle/>
              <a:p>
                <a:endParaRPr lang="zh-CN" altLang="en-US"/>
              </a:p>
            </p:txBody>
          </p:sp>
          <p:sp>
            <p:nvSpPr>
              <p:cNvPr id="14" name="Freeform 5"/>
              <p:cNvSpPr>
                <a:spLocks noChangeAspect="1"/>
              </p:cNvSpPr>
              <p:nvPr/>
            </p:nvSpPr>
            <p:spPr bwMode="auto">
              <a:xfrm>
                <a:off x="4131927" y="1938212"/>
                <a:ext cx="1585599" cy="1038521"/>
              </a:xfrm>
              <a:custGeom>
                <a:avLst/>
                <a:gdLst>
                  <a:gd name="T0" fmla="*/ 0 w 629"/>
                  <a:gd name="T1" fmla="*/ 176 h 411"/>
                  <a:gd name="T2" fmla="*/ 0 w 629"/>
                  <a:gd name="T3" fmla="*/ 186 h 411"/>
                  <a:gd name="T4" fmla="*/ 3 w 629"/>
                  <a:gd name="T5" fmla="*/ 195 h 411"/>
                  <a:gd name="T6" fmla="*/ 7 w 629"/>
                  <a:gd name="T7" fmla="*/ 205 h 411"/>
                  <a:gd name="T8" fmla="*/ 13 w 629"/>
                  <a:gd name="T9" fmla="*/ 213 h 411"/>
                  <a:gd name="T10" fmla="*/ 146 w 629"/>
                  <a:gd name="T11" fmla="*/ 372 h 411"/>
                  <a:gd name="T12" fmla="*/ 164 w 629"/>
                  <a:gd name="T13" fmla="*/ 388 h 411"/>
                  <a:gd name="T14" fmla="*/ 189 w 629"/>
                  <a:gd name="T15" fmla="*/ 401 h 411"/>
                  <a:gd name="T16" fmla="*/ 217 w 629"/>
                  <a:gd name="T17" fmla="*/ 409 h 411"/>
                  <a:gd name="T18" fmla="*/ 245 w 629"/>
                  <a:gd name="T19" fmla="*/ 411 h 411"/>
                  <a:gd name="T20" fmla="*/ 485 w 629"/>
                  <a:gd name="T21" fmla="*/ 406 h 411"/>
                  <a:gd name="T22" fmla="*/ 508 w 629"/>
                  <a:gd name="T23" fmla="*/ 402 h 411"/>
                  <a:gd name="T24" fmla="*/ 529 w 629"/>
                  <a:gd name="T25" fmla="*/ 394 h 411"/>
                  <a:gd name="T26" fmla="*/ 547 w 629"/>
                  <a:gd name="T27" fmla="*/ 382 h 411"/>
                  <a:gd name="T28" fmla="*/ 558 w 629"/>
                  <a:gd name="T29" fmla="*/ 367 h 411"/>
                  <a:gd name="T30" fmla="*/ 625 w 629"/>
                  <a:gd name="T31" fmla="*/ 232 h 411"/>
                  <a:gd name="T32" fmla="*/ 627 w 629"/>
                  <a:gd name="T33" fmla="*/ 226 h 411"/>
                  <a:gd name="T34" fmla="*/ 629 w 629"/>
                  <a:gd name="T35" fmla="*/ 218 h 411"/>
                  <a:gd name="T36" fmla="*/ 628 w 629"/>
                  <a:gd name="T37" fmla="*/ 210 h 411"/>
                  <a:gd name="T38" fmla="*/ 627 w 629"/>
                  <a:gd name="T39" fmla="*/ 202 h 411"/>
                  <a:gd name="T40" fmla="*/ 624 w 629"/>
                  <a:gd name="T41" fmla="*/ 194 h 411"/>
                  <a:gd name="T42" fmla="*/ 620 w 629"/>
                  <a:gd name="T43" fmla="*/ 186 h 411"/>
                  <a:gd name="T44" fmla="*/ 615 w 629"/>
                  <a:gd name="T45" fmla="*/ 179 h 411"/>
                  <a:gd name="T46" fmla="*/ 609 w 629"/>
                  <a:gd name="T47" fmla="*/ 172 h 411"/>
                  <a:gd name="T48" fmla="*/ 491 w 629"/>
                  <a:gd name="T49" fmla="*/ 53 h 411"/>
                  <a:gd name="T50" fmla="*/ 476 w 629"/>
                  <a:gd name="T51" fmla="*/ 41 h 411"/>
                  <a:gd name="T52" fmla="*/ 458 w 629"/>
                  <a:gd name="T53" fmla="*/ 31 h 411"/>
                  <a:gd name="T54" fmla="*/ 437 w 629"/>
                  <a:gd name="T55" fmla="*/ 24 h 411"/>
                  <a:gd name="T56" fmla="*/ 417 w 629"/>
                  <a:gd name="T57" fmla="*/ 20 h 411"/>
                  <a:gd name="T58" fmla="*/ 216 w 629"/>
                  <a:gd name="T59" fmla="*/ 1 h 411"/>
                  <a:gd name="T60" fmla="*/ 193 w 629"/>
                  <a:gd name="T61" fmla="*/ 1 h 411"/>
                  <a:gd name="T62" fmla="*/ 171 w 629"/>
                  <a:gd name="T63" fmla="*/ 5 h 411"/>
                  <a:gd name="T64" fmla="*/ 151 w 629"/>
                  <a:gd name="T65" fmla="*/ 12 h 411"/>
                  <a:gd name="T66" fmla="*/ 136 w 629"/>
                  <a:gd name="T67" fmla="*/ 23 h 411"/>
                  <a:gd name="T68" fmla="*/ 15 w 629"/>
                  <a:gd name="T69" fmla="*/ 142 h 411"/>
                  <a:gd name="T70" fmla="*/ 9 w 629"/>
                  <a:gd name="T71" fmla="*/ 150 h 411"/>
                  <a:gd name="T72" fmla="*/ 4 w 629"/>
                  <a:gd name="T73" fmla="*/ 158 h 411"/>
                  <a:gd name="T74" fmla="*/ 1 w 629"/>
                  <a:gd name="T75" fmla="*/ 167 h 411"/>
                  <a:gd name="T76" fmla="*/ 0 w 629"/>
                  <a:gd name="T77" fmla="*/ 176 h 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29" h="411">
                    <a:moveTo>
                      <a:pt x="0" y="176"/>
                    </a:moveTo>
                    <a:cubicBezTo>
                      <a:pt x="0" y="180"/>
                      <a:pt x="0" y="183"/>
                      <a:pt x="0" y="186"/>
                    </a:cubicBezTo>
                    <a:cubicBezTo>
                      <a:pt x="1" y="189"/>
                      <a:pt x="2" y="192"/>
                      <a:pt x="3" y="195"/>
                    </a:cubicBezTo>
                    <a:cubicBezTo>
                      <a:pt x="4" y="199"/>
                      <a:pt x="5" y="202"/>
                      <a:pt x="7" y="205"/>
                    </a:cubicBezTo>
                    <a:cubicBezTo>
                      <a:pt x="8" y="208"/>
                      <a:pt x="10" y="210"/>
                      <a:pt x="13" y="213"/>
                    </a:cubicBezTo>
                    <a:cubicBezTo>
                      <a:pt x="146" y="372"/>
                      <a:pt x="146" y="372"/>
                      <a:pt x="146" y="372"/>
                    </a:cubicBezTo>
                    <a:cubicBezTo>
                      <a:pt x="151" y="377"/>
                      <a:pt x="157" y="383"/>
                      <a:pt x="164" y="388"/>
                    </a:cubicBezTo>
                    <a:cubicBezTo>
                      <a:pt x="172" y="393"/>
                      <a:pt x="180" y="397"/>
                      <a:pt x="189" y="401"/>
                    </a:cubicBezTo>
                    <a:cubicBezTo>
                      <a:pt x="198" y="404"/>
                      <a:pt x="207" y="407"/>
                      <a:pt x="217" y="409"/>
                    </a:cubicBezTo>
                    <a:cubicBezTo>
                      <a:pt x="226" y="411"/>
                      <a:pt x="236" y="411"/>
                      <a:pt x="245" y="411"/>
                    </a:cubicBezTo>
                    <a:cubicBezTo>
                      <a:pt x="485" y="406"/>
                      <a:pt x="485" y="406"/>
                      <a:pt x="485" y="406"/>
                    </a:cubicBezTo>
                    <a:cubicBezTo>
                      <a:pt x="493" y="406"/>
                      <a:pt x="501" y="404"/>
                      <a:pt x="508" y="402"/>
                    </a:cubicBezTo>
                    <a:cubicBezTo>
                      <a:pt x="516" y="400"/>
                      <a:pt x="523" y="397"/>
                      <a:pt x="529" y="394"/>
                    </a:cubicBezTo>
                    <a:cubicBezTo>
                      <a:pt x="536" y="390"/>
                      <a:pt x="542" y="386"/>
                      <a:pt x="547" y="382"/>
                    </a:cubicBezTo>
                    <a:cubicBezTo>
                      <a:pt x="551" y="377"/>
                      <a:pt x="555" y="372"/>
                      <a:pt x="558" y="367"/>
                    </a:cubicBezTo>
                    <a:cubicBezTo>
                      <a:pt x="625" y="232"/>
                      <a:pt x="625" y="232"/>
                      <a:pt x="625" y="232"/>
                    </a:cubicBezTo>
                    <a:cubicBezTo>
                      <a:pt x="626" y="230"/>
                      <a:pt x="627" y="228"/>
                      <a:pt x="627" y="226"/>
                    </a:cubicBezTo>
                    <a:cubicBezTo>
                      <a:pt x="628" y="223"/>
                      <a:pt x="628" y="221"/>
                      <a:pt x="629" y="218"/>
                    </a:cubicBezTo>
                    <a:cubicBezTo>
                      <a:pt x="629" y="216"/>
                      <a:pt x="629" y="213"/>
                      <a:pt x="628" y="210"/>
                    </a:cubicBezTo>
                    <a:cubicBezTo>
                      <a:pt x="628" y="208"/>
                      <a:pt x="628" y="205"/>
                      <a:pt x="627" y="202"/>
                    </a:cubicBezTo>
                    <a:cubicBezTo>
                      <a:pt x="626" y="200"/>
                      <a:pt x="625" y="197"/>
                      <a:pt x="624" y="194"/>
                    </a:cubicBezTo>
                    <a:cubicBezTo>
                      <a:pt x="623" y="192"/>
                      <a:pt x="622" y="189"/>
                      <a:pt x="620" y="186"/>
                    </a:cubicBezTo>
                    <a:cubicBezTo>
                      <a:pt x="619" y="184"/>
                      <a:pt x="617" y="181"/>
                      <a:pt x="615" y="179"/>
                    </a:cubicBezTo>
                    <a:cubicBezTo>
                      <a:pt x="613" y="177"/>
                      <a:pt x="611" y="174"/>
                      <a:pt x="609" y="172"/>
                    </a:cubicBezTo>
                    <a:cubicBezTo>
                      <a:pt x="491" y="53"/>
                      <a:pt x="491" y="53"/>
                      <a:pt x="491" y="53"/>
                    </a:cubicBezTo>
                    <a:cubicBezTo>
                      <a:pt x="487" y="49"/>
                      <a:pt x="482" y="45"/>
                      <a:pt x="476" y="41"/>
                    </a:cubicBezTo>
                    <a:cubicBezTo>
                      <a:pt x="471" y="37"/>
                      <a:pt x="465" y="34"/>
                      <a:pt x="458" y="31"/>
                    </a:cubicBezTo>
                    <a:cubicBezTo>
                      <a:pt x="451" y="28"/>
                      <a:pt x="444" y="26"/>
                      <a:pt x="437" y="24"/>
                    </a:cubicBezTo>
                    <a:cubicBezTo>
                      <a:pt x="430" y="22"/>
                      <a:pt x="423" y="21"/>
                      <a:pt x="417" y="20"/>
                    </a:cubicBezTo>
                    <a:cubicBezTo>
                      <a:pt x="216" y="1"/>
                      <a:pt x="216" y="1"/>
                      <a:pt x="216" y="1"/>
                    </a:cubicBezTo>
                    <a:cubicBezTo>
                      <a:pt x="209" y="0"/>
                      <a:pt x="201" y="0"/>
                      <a:pt x="193" y="1"/>
                    </a:cubicBezTo>
                    <a:cubicBezTo>
                      <a:pt x="185" y="2"/>
                      <a:pt x="178" y="3"/>
                      <a:pt x="171" y="5"/>
                    </a:cubicBezTo>
                    <a:cubicBezTo>
                      <a:pt x="164" y="7"/>
                      <a:pt x="157" y="9"/>
                      <a:pt x="151" y="12"/>
                    </a:cubicBezTo>
                    <a:cubicBezTo>
                      <a:pt x="145" y="15"/>
                      <a:pt x="140" y="19"/>
                      <a:pt x="136" y="23"/>
                    </a:cubicBezTo>
                    <a:cubicBezTo>
                      <a:pt x="15" y="142"/>
                      <a:pt x="15" y="142"/>
                      <a:pt x="15" y="142"/>
                    </a:cubicBezTo>
                    <a:cubicBezTo>
                      <a:pt x="13" y="144"/>
                      <a:pt x="11" y="147"/>
                      <a:pt x="9" y="150"/>
                    </a:cubicBezTo>
                    <a:cubicBezTo>
                      <a:pt x="7" y="152"/>
                      <a:pt x="5" y="155"/>
                      <a:pt x="4" y="158"/>
                    </a:cubicBezTo>
                    <a:cubicBezTo>
                      <a:pt x="3" y="161"/>
                      <a:pt x="2" y="164"/>
                      <a:pt x="1" y="167"/>
                    </a:cubicBezTo>
                    <a:cubicBezTo>
                      <a:pt x="0" y="170"/>
                      <a:pt x="0" y="173"/>
                      <a:pt x="0" y="176"/>
                    </a:cubicBezTo>
                  </a:path>
                </a:pathLst>
              </a:custGeom>
              <a:solidFill>
                <a:srgbClr val="D06F83"/>
              </a:solidFill>
              <a:ln w="25400">
                <a:noFill/>
              </a:ln>
              <a:effectLst>
                <a:innerShdw blurRad="63500" dist="25400" dir="13500000">
                  <a:prstClr val="black">
                    <a:alpha val="50000"/>
                  </a:prstClr>
                </a:innerShdw>
              </a:effectLst>
            </p:spPr>
            <p:txBody>
              <a:bodyPr vert="horz" wrap="square" lIns="91440" tIns="45720" rIns="91440" bIns="45720" numCol="1" anchor="t" anchorCtr="0" compatLnSpc="1"/>
              <a:lstStyle/>
              <a:p>
                <a:endParaRPr lang="zh-CN" altLang="en-US"/>
              </a:p>
            </p:txBody>
          </p:sp>
          <p:sp>
            <p:nvSpPr>
              <p:cNvPr id="15" name="Freeform 25"/>
              <p:cNvSpPr/>
              <p:nvPr/>
            </p:nvSpPr>
            <p:spPr bwMode="auto">
              <a:xfrm>
                <a:off x="4070610" y="3248210"/>
                <a:ext cx="2042052" cy="1755618"/>
              </a:xfrm>
              <a:custGeom>
                <a:avLst/>
                <a:gdLst>
                  <a:gd name="T0" fmla="*/ 0 w 778"/>
                  <a:gd name="T1" fmla="*/ 329 h 669"/>
                  <a:gd name="T2" fmla="*/ 1 w 778"/>
                  <a:gd name="T3" fmla="*/ 344 h 669"/>
                  <a:gd name="T4" fmla="*/ 4 w 778"/>
                  <a:gd name="T5" fmla="*/ 359 h 669"/>
                  <a:gd name="T6" fmla="*/ 9 w 778"/>
                  <a:gd name="T7" fmla="*/ 374 h 669"/>
                  <a:gd name="T8" fmla="*/ 16 w 778"/>
                  <a:gd name="T9" fmla="*/ 387 h 669"/>
                  <a:gd name="T10" fmla="*/ 189 w 778"/>
                  <a:gd name="T11" fmla="*/ 622 h 669"/>
                  <a:gd name="T12" fmla="*/ 213 w 778"/>
                  <a:gd name="T13" fmla="*/ 646 h 669"/>
                  <a:gd name="T14" fmla="*/ 245 w 778"/>
                  <a:gd name="T15" fmla="*/ 662 h 669"/>
                  <a:gd name="T16" fmla="*/ 282 w 778"/>
                  <a:gd name="T17" fmla="*/ 669 h 669"/>
                  <a:gd name="T18" fmla="*/ 318 w 778"/>
                  <a:gd name="T19" fmla="*/ 666 h 669"/>
                  <a:gd name="T20" fmla="*/ 619 w 778"/>
                  <a:gd name="T21" fmla="*/ 599 h 669"/>
                  <a:gd name="T22" fmla="*/ 648 w 778"/>
                  <a:gd name="T23" fmla="*/ 588 h 669"/>
                  <a:gd name="T24" fmla="*/ 673 w 778"/>
                  <a:gd name="T25" fmla="*/ 570 h 669"/>
                  <a:gd name="T26" fmla="*/ 693 w 778"/>
                  <a:gd name="T27" fmla="*/ 546 h 669"/>
                  <a:gd name="T28" fmla="*/ 706 w 778"/>
                  <a:gd name="T29" fmla="*/ 519 h 669"/>
                  <a:gd name="T30" fmla="*/ 775 w 778"/>
                  <a:gd name="T31" fmla="*/ 289 h 669"/>
                  <a:gd name="T32" fmla="*/ 777 w 778"/>
                  <a:gd name="T33" fmla="*/ 277 h 669"/>
                  <a:gd name="T34" fmla="*/ 778 w 778"/>
                  <a:gd name="T35" fmla="*/ 265 h 669"/>
                  <a:gd name="T36" fmla="*/ 777 w 778"/>
                  <a:gd name="T37" fmla="*/ 253 h 669"/>
                  <a:gd name="T38" fmla="*/ 774 w 778"/>
                  <a:gd name="T39" fmla="*/ 241 h 669"/>
                  <a:gd name="T40" fmla="*/ 771 w 778"/>
                  <a:gd name="T41" fmla="*/ 229 h 669"/>
                  <a:gd name="T42" fmla="*/ 765 w 778"/>
                  <a:gd name="T43" fmla="*/ 218 h 669"/>
                  <a:gd name="T44" fmla="*/ 759 w 778"/>
                  <a:gd name="T45" fmla="*/ 207 h 669"/>
                  <a:gd name="T46" fmla="*/ 751 w 778"/>
                  <a:gd name="T47" fmla="*/ 198 h 669"/>
                  <a:gd name="T48" fmla="*/ 604 w 778"/>
                  <a:gd name="T49" fmla="*/ 37 h 669"/>
                  <a:gd name="T50" fmla="*/ 585 w 778"/>
                  <a:gd name="T51" fmla="*/ 22 h 669"/>
                  <a:gd name="T52" fmla="*/ 563 w 778"/>
                  <a:gd name="T53" fmla="*/ 10 h 669"/>
                  <a:gd name="T54" fmla="*/ 538 w 778"/>
                  <a:gd name="T55" fmla="*/ 3 h 669"/>
                  <a:gd name="T56" fmla="*/ 514 w 778"/>
                  <a:gd name="T57" fmla="*/ 0 h 669"/>
                  <a:gd name="T58" fmla="*/ 272 w 778"/>
                  <a:gd name="T59" fmla="*/ 8 h 669"/>
                  <a:gd name="T60" fmla="*/ 243 w 778"/>
                  <a:gd name="T61" fmla="*/ 12 h 669"/>
                  <a:gd name="T62" fmla="*/ 216 w 778"/>
                  <a:gd name="T63" fmla="*/ 22 h 669"/>
                  <a:gd name="T64" fmla="*/ 192 w 778"/>
                  <a:gd name="T65" fmla="*/ 37 h 669"/>
                  <a:gd name="T66" fmla="*/ 173 w 778"/>
                  <a:gd name="T67" fmla="*/ 55 h 669"/>
                  <a:gd name="T68" fmla="*/ 20 w 778"/>
                  <a:gd name="T69" fmla="*/ 269 h 669"/>
                  <a:gd name="T70" fmla="*/ 12 w 778"/>
                  <a:gd name="T71" fmla="*/ 283 h 669"/>
                  <a:gd name="T72" fmla="*/ 6 w 778"/>
                  <a:gd name="T73" fmla="*/ 298 h 669"/>
                  <a:gd name="T74" fmla="*/ 2 w 778"/>
                  <a:gd name="T75" fmla="*/ 313 h 669"/>
                  <a:gd name="T76" fmla="*/ 0 w 778"/>
                  <a:gd name="T77" fmla="*/ 329 h 6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78" h="669">
                    <a:moveTo>
                      <a:pt x="0" y="329"/>
                    </a:moveTo>
                    <a:cubicBezTo>
                      <a:pt x="0" y="334"/>
                      <a:pt x="0" y="339"/>
                      <a:pt x="1" y="344"/>
                    </a:cubicBezTo>
                    <a:cubicBezTo>
                      <a:pt x="1" y="349"/>
                      <a:pt x="2" y="354"/>
                      <a:pt x="4" y="359"/>
                    </a:cubicBezTo>
                    <a:cubicBezTo>
                      <a:pt x="5" y="364"/>
                      <a:pt x="7" y="369"/>
                      <a:pt x="9" y="374"/>
                    </a:cubicBezTo>
                    <a:cubicBezTo>
                      <a:pt x="11" y="378"/>
                      <a:pt x="13" y="382"/>
                      <a:pt x="16" y="387"/>
                    </a:cubicBezTo>
                    <a:cubicBezTo>
                      <a:pt x="189" y="622"/>
                      <a:pt x="189" y="622"/>
                      <a:pt x="189" y="622"/>
                    </a:cubicBezTo>
                    <a:cubicBezTo>
                      <a:pt x="195" y="631"/>
                      <a:pt x="204" y="639"/>
                      <a:pt x="213" y="646"/>
                    </a:cubicBezTo>
                    <a:cubicBezTo>
                      <a:pt x="223" y="652"/>
                      <a:pt x="234" y="658"/>
                      <a:pt x="245" y="662"/>
                    </a:cubicBezTo>
                    <a:cubicBezTo>
                      <a:pt x="257" y="665"/>
                      <a:pt x="269" y="668"/>
                      <a:pt x="282" y="669"/>
                    </a:cubicBezTo>
                    <a:cubicBezTo>
                      <a:pt x="294" y="669"/>
                      <a:pt x="306" y="669"/>
                      <a:pt x="318" y="666"/>
                    </a:cubicBezTo>
                    <a:cubicBezTo>
                      <a:pt x="619" y="599"/>
                      <a:pt x="619" y="599"/>
                      <a:pt x="619" y="599"/>
                    </a:cubicBezTo>
                    <a:cubicBezTo>
                      <a:pt x="629" y="597"/>
                      <a:pt x="639" y="593"/>
                      <a:pt x="648" y="588"/>
                    </a:cubicBezTo>
                    <a:cubicBezTo>
                      <a:pt x="657" y="583"/>
                      <a:pt x="666" y="577"/>
                      <a:pt x="673" y="570"/>
                    </a:cubicBezTo>
                    <a:cubicBezTo>
                      <a:pt x="681" y="562"/>
                      <a:pt x="688" y="554"/>
                      <a:pt x="693" y="546"/>
                    </a:cubicBezTo>
                    <a:cubicBezTo>
                      <a:pt x="699" y="537"/>
                      <a:pt x="703" y="528"/>
                      <a:pt x="706" y="519"/>
                    </a:cubicBezTo>
                    <a:cubicBezTo>
                      <a:pt x="775" y="289"/>
                      <a:pt x="775" y="289"/>
                      <a:pt x="775" y="289"/>
                    </a:cubicBezTo>
                    <a:cubicBezTo>
                      <a:pt x="776" y="285"/>
                      <a:pt x="777" y="281"/>
                      <a:pt x="777" y="277"/>
                    </a:cubicBezTo>
                    <a:cubicBezTo>
                      <a:pt x="778" y="273"/>
                      <a:pt x="778" y="269"/>
                      <a:pt x="778" y="265"/>
                    </a:cubicBezTo>
                    <a:cubicBezTo>
                      <a:pt x="778" y="261"/>
                      <a:pt x="777" y="257"/>
                      <a:pt x="777" y="253"/>
                    </a:cubicBezTo>
                    <a:cubicBezTo>
                      <a:pt x="776" y="249"/>
                      <a:pt x="775" y="245"/>
                      <a:pt x="774" y="241"/>
                    </a:cubicBezTo>
                    <a:cubicBezTo>
                      <a:pt x="773" y="237"/>
                      <a:pt x="772" y="233"/>
                      <a:pt x="771" y="229"/>
                    </a:cubicBezTo>
                    <a:cubicBezTo>
                      <a:pt x="769" y="225"/>
                      <a:pt x="767" y="222"/>
                      <a:pt x="765" y="218"/>
                    </a:cubicBezTo>
                    <a:cubicBezTo>
                      <a:pt x="763" y="214"/>
                      <a:pt x="761" y="211"/>
                      <a:pt x="759" y="207"/>
                    </a:cubicBezTo>
                    <a:cubicBezTo>
                      <a:pt x="756" y="204"/>
                      <a:pt x="754" y="201"/>
                      <a:pt x="751" y="198"/>
                    </a:cubicBezTo>
                    <a:cubicBezTo>
                      <a:pt x="604" y="37"/>
                      <a:pt x="604" y="37"/>
                      <a:pt x="604" y="37"/>
                    </a:cubicBezTo>
                    <a:cubicBezTo>
                      <a:pt x="598" y="31"/>
                      <a:pt x="592" y="26"/>
                      <a:pt x="585" y="22"/>
                    </a:cubicBezTo>
                    <a:cubicBezTo>
                      <a:pt x="579" y="17"/>
                      <a:pt x="571" y="13"/>
                      <a:pt x="563" y="10"/>
                    </a:cubicBezTo>
                    <a:cubicBezTo>
                      <a:pt x="555" y="7"/>
                      <a:pt x="547" y="4"/>
                      <a:pt x="538" y="3"/>
                    </a:cubicBezTo>
                    <a:cubicBezTo>
                      <a:pt x="530" y="1"/>
                      <a:pt x="522" y="0"/>
                      <a:pt x="514" y="0"/>
                    </a:cubicBezTo>
                    <a:cubicBezTo>
                      <a:pt x="272" y="8"/>
                      <a:pt x="272" y="8"/>
                      <a:pt x="272" y="8"/>
                    </a:cubicBezTo>
                    <a:cubicBezTo>
                      <a:pt x="262" y="8"/>
                      <a:pt x="253" y="9"/>
                      <a:pt x="243" y="12"/>
                    </a:cubicBezTo>
                    <a:cubicBezTo>
                      <a:pt x="234" y="14"/>
                      <a:pt x="225" y="18"/>
                      <a:pt x="216" y="22"/>
                    </a:cubicBezTo>
                    <a:cubicBezTo>
                      <a:pt x="207" y="26"/>
                      <a:pt x="199" y="31"/>
                      <a:pt x="192" y="37"/>
                    </a:cubicBezTo>
                    <a:cubicBezTo>
                      <a:pt x="184" y="42"/>
                      <a:pt x="178" y="49"/>
                      <a:pt x="173" y="55"/>
                    </a:cubicBezTo>
                    <a:cubicBezTo>
                      <a:pt x="20" y="269"/>
                      <a:pt x="20" y="269"/>
                      <a:pt x="20" y="269"/>
                    </a:cubicBezTo>
                    <a:cubicBezTo>
                      <a:pt x="17" y="274"/>
                      <a:pt x="15" y="278"/>
                      <a:pt x="12" y="283"/>
                    </a:cubicBezTo>
                    <a:cubicBezTo>
                      <a:pt x="10" y="288"/>
                      <a:pt x="8" y="293"/>
                      <a:pt x="6" y="298"/>
                    </a:cubicBezTo>
                    <a:cubicBezTo>
                      <a:pt x="4" y="303"/>
                      <a:pt x="3" y="308"/>
                      <a:pt x="2" y="313"/>
                    </a:cubicBezTo>
                    <a:cubicBezTo>
                      <a:pt x="1" y="318"/>
                      <a:pt x="0" y="323"/>
                      <a:pt x="0" y="329"/>
                    </a:cubicBezTo>
                  </a:path>
                </a:pathLst>
              </a:custGeom>
              <a:solidFill>
                <a:srgbClr val="365B7C"/>
              </a:solidFill>
              <a:ln w="25400">
                <a:noFill/>
              </a:ln>
              <a:effectLst>
                <a:innerShdw blurRad="63500" dist="25400" dir="13500000">
                  <a:prstClr val="black">
                    <a:alpha val="50000"/>
                  </a:prstClr>
                </a:innerShdw>
              </a:effectLst>
            </p:spPr>
            <p:txBody>
              <a:bodyPr vert="horz" wrap="square" lIns="91440" tIns="45720" rIns="91440" bIns="45720" numCol="1" anchor="t" anchorCtr="0" compatLnSpc="1"/>
              <a:lstStyle/>
              <a:p>
                <a:endParaRPr lang="zh-CN" altLang="en-US"/>
              </a:p>
            </p:txBody>
          </p:sp>
          <p:sp>
            <p:nvSpPr>
              <p:cNvPr id="16" name="Freeform 21"/>
              <p:cNvSpPr/>
              <p:nvPr/>
            </p:nvSpPr>
            <p:spPr bwMode="auto">
              <a:xfrm>
                <a:off x="6236987" y="3914074"/>
                <a:ext cx="1572890" cy="1813038"/>
              </a:xfrm>
              <a:custGeom>
                <a:avLst/>
                <a:gdLst>
                  <a:gd name="T0" fmla="*/ 3 w 606"/>
                  <a:gd name="T1" fmla="*/ 368 h 699"/>
                  <a:gd name="T2" fmla="*/ 8 w 606"/>
                  <a:gd name="T3" fmla="*/ 384 h 699"/>
                  <a:gd name="T4" fmla="*/ 14 w 606"/>
                  <a:gd name="T5" fmla="*/ 399 h 699"/>
                  <a:gd name="T6" fmla="*/ 22 w 606"/>
                  <a:gd name="T7" fmla="*/ 413 h 699"/>
                  <a:gd name="T8" fmla="*/ 31 w 606"/>
                  <a:gd name="T9" fmla="*/ 426 h 699"/>
                  <a:gd name="T10" fmla="*/ 224 w 606"/>
                  <a:gd name="T11" fmla="*/ 656 h 699"/>
                  <a:gd name="T12" fmla="*/ 249 w 606"/>
                  <a:gd name="T13" fmla="*/ 679 h 699"/>
                  <a:gd name="T14" fmla="*/ 278 w 606"/>
                  <a:gd name="T15" fmla="*/ 693 h 699"/>
                  <a:gd name="T16" fmla="*/ 308 w 606"/>
                  <a:gd name="T17" fmla="*/ 699 h 699"/>
                  <a:gd name="T18" fmla="*/ 336 w 606"/>
                  <a:gd name="T19" fmla="*/ 694 h 699"/>
                  <a:gd name="T20" fmla="*/ 557 w 606"/>
                  <a:gd name="T21" fmla="*/ 612 h 699"/>
                  <a:gd name="T22" fmla="*/ 577 w 606"/>
                  <a:gd name="T23" fmla="*/ 600 h 699"/>
                  <a:gd name="T24" fmla="*/ 592 w 606"/>
                  <a:gd name="T25" fmla="*/ 579 h 699"/>
                  <a:gd name="T26" fmla="*/ 602 w 606"/>
                  <a:gd name="T27" fmla="*/ 554 h 699"/>
                  <a:gd name="T28" fmla="*/ 606 w 606"/>
                  <a:gd name="T29" fmla="*/ 526 h 699"/>
                  <a:gd name="T30" fmla="*/ 605 w 606"/>
                  <a:gd name="T31" fmla="*/ 286 h 699"/>
                  <a:gd name="T32" fmla="*/ 604 w 606"/>
                  <a:gd name="T33" fmla="*/ 274 h 699"/>
                  <a:gd name="T34" fmla="*/ 602 w 606"/>
                  <a:gd name="T35" fmla="*/ 261 h 699"/>
                  <a:gd name="T36" fmla="*/ 598 w 606"/>
                  <a:gd name="T37" fmla="*/ 249 h 699"/>
                  <a:gd name="T38" fmla="*/ 593 w 606"/>
                  <a:gd name="T39" fmla="*/ 236 h 699"/>
                  <a:gd name="T40" fmla="*/ 587 w 606"/>
                  <a:gd name="T41" fmla="*/ 224 h 699"/>
                  <a:gd name="T42" fmla="*/ 581 w 606"/>
                  <a:gd name="T43" fmla="*/ 213 h 699"/>
                  <a:gd name="T44" fmla="*/ 573 w 606"/>
                  <a:gd name="T45" fmla="*/ 202 h 699"/>
                  <a:gd name="T46" fmla="*/ 564 w 606"/>
                  <a:gd name="T47" fmla="*/ 192 h 699"/>
                  <a:gd name="T48" fmla="*/ 407 w 606"/>
                  <a:gd name="T49" fmla="*/ 33 h 699"/>
                  <a:gd name="T50" fmla="*/ 388 w 606"/>
                  <a:gd name="T51" fmla="*/ 18 h 699"/>
                  <a:gd name="T52" fmla="*/ 368 w 606"/>
                  <a:gd name="T53" fmla="*/ 7 h 699"/>
                  <a:gd name="T54" fmla="*/ 346 w 606"/>
                  <a:gd name="T55" fmla="*/ 1 h 699"/>
                  <a:gd name="T56" fmla="*/ 326 w 606"/>
                  <a:gd name="T57" fmla="*/ 0 h 699"/>
                  <a:gd name="T58" fmla="*/ 135 w 606"/>
                  <a:gd name="T59" fmla="*/ 22 h 699"/>
                  <a:gd name="T60" fmla="*/ 114 w 606"/>
                  <a:gd name="T61" fmla="*/ 28 h 699"/>
                  <a:gd name="T62" fmla="*/ 95 w 606"/>
                  <a:gd name="T63" fmla="*/ 40 h 699"/>
                  <a:gd name="T64" fmla="*/ 80 w 606"/>
                  <a:gd name="T65" fmla="*/ 57 h 699"/>
                  <a:gd name="T66" fmla="*/ 70 w 606"/>
                  <a:gd name="T67" fmla="*/ 77 h 699"/>
                  <a:gd name="T68" fmla="*/ 4 w 606"/>
                  <a:gd name="T69" fmla="*/ 306 h 699"/>
                  <a:gd name="T70" fmla="*/ 1 w 606"/>
                  <a:gd name="T71" fmla="*/ 321 h 699"/>
                  <a:gd name="T72" fmla="*/ 0 w 606"/>
                  <a:gd name="T73" fmla="*/ 336 h 699"/>
                  <a:gd name="T74" fmla="*/ 1 w 606"/>
                  <a:gd name="T75" fmla="*/ 352 h 699"/>
                  <a:gd name="T76" fmla="*/ 3 w 606"/>
                  <a:gd name="T77" fmla="*/ 368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06" h="699">
                    <a:moveTo>
                      <a:pt x="3" y="368"/>
                    </a:moveTo>
                    <a:cubicBezTo>
                      <a:pt x="5" y="373"/>
                      <a:pt x="6" y="379"/>
                      <a:pt x="8" y="384"/>
                    </a:cubicBezTo>
                    <a:cubicBezTo>
                      <a:pt x="10" y="389"/>
                      <a:pt x="12" y="394"/>
                      <a:pt x="14" y="399"/>
                    </a:cubicBezTo>
                    <a:cubicBezTo>
                      <a:pt x="16" y="404"/>
                      <a:pt x="19" y="409"/>
                      <a:pt x="22" y="413"/>
                    </a:cubicBezTo>
                    <a:cubicBezTo>
                      <a:pt x="24" y="418"/>
                      <a:pt x="27" y="422"/>
                      <a:pt x="31" y="426"/>
                    </a:cubicBezTo>
                    <a:cubicBezTo>
                      <a:pt x="224" y="656"/>
                      <a:pt x="224" y="656"/>
                      <a:pt x="224" y="656"/>
                    </a:cubicBezTo>
                    <a:cubicBezTo>
                      <a:pt x="231" y="665"/>
                      <a:pt x="240" y="673"/>
                      <a:pt x="249" y="679"/>
                    </a:cubicBezTo>
                    <a:cubicBezTo>
                      <a:pt x="258" y="685"/>
                      <a:pt x="268" y="690"/>
                      <a:pt x="278" y="693"/>
                    </a:cubicBezTo>
                    <a:cubicBezTo>
                      <a:pt x="288" y="697"/>
                      <a:pt x="298" y="698"/>
                      <a:pt x="308" y="699"/>
                    </a:cubicBezTo>
                    <a:cubicBezTo>
                      <a:pt x="318" y="699"/>
                      <a:pt x="327" y="697"/>
                      <a:pt x="336" y="694"/>
                    </a:cubicBezTo>
                    <a:cubicBezTo>
                      <a:pt x="557" y="612"/>
                      <a:pt x="557" y="612"/>
                      <a:pt x="557" y="612"/>
                    </a:cubicBezTo>
                    <a:cubicBezTo>
                      <a:pt x="564" y="610"/>
                      <a:pt x="571" y="605"/>
                      <a:pt x="577" y="600"/>
                    </a:cubicBezTo>
                    <a:cubicBezTo>
                      <a:pt x="583" y="594"/>
                      <a:pt x="588" y="587"/>
                      <a:pt x="592" y="579"/>
                    </a:cubicBezTo>
                    <a:cubicBezTo>
                      <a:pt x="596" y="572"/>
                      <a:pt x="600" y="563"/>
                      <a:pt x="602" y="554"/>
                    </a:cubicBezTo>
                    <a:cubicBezTo>
                      <a:pt x="605" y="545"/>
                      <a:pt x="606" y="535"/>
                      <a:pt x="606" y="526"/>
                    </a:cubicBezTo>
                    <a:cubicBezTo>
                      <a:pt x="605" y="286"/>
                      <a:pt x="605" y="286"/>
                      <a:pt x="605" y="286"/>
                    </a:cubicBezTo>
                    <a:cubicBezTo>
                      <a:pt x="605" y="282"/>
                      <a:pt x="605" y="278"/>
                      <a:pt x="604" y="274"/>
                    </a:cubicBezTo>
                    <a:cubicBezTo>
                      <a:pt x="604" y="270"/>
                      <a:pt x="603" y="265"/>
                      <a:pt x="602" y="261"/>
                    </a:cubicBezTo>
                    <a:cubicBezTo>
                      <a:pt x="601" y="257"/>
                      <a:pt x="600" y="253"/>
                      <a:pt x="598" y="249"/>
                    </a:cubicBezTo>
                    <a:cubicBezTo>
                      <a:pt x="597" y="244"/>
                      <a:pt x="595" y="240"/>
                      <a:pt x="593" y="236"/>
                    </a:cubicBezTo>
                    <a:cubicBezTo>
                      <a:pt x="592" y="232"/>
                      <a:pt x="590" y="228"/>
                      <a:pt x="587" y="224"/>
                    </a:cubicBezTo>
                    <a:cubicBezTo>
                      <a:pt x="585" y="220"/>
                      <a:pt x="583" y="216"/>
                      <a:pt x="581" y="213"/>
                    </a:cubicBezTo>
                    <a:cubicBezTo>
                      <a:pt x="578" y="209"/>
                      <a:pt x="576" y="205"/>
                      <a:pt x="573" y="202"/>
                    </a:cubicBezTo>
                    <a:cubicBezTo>
                      <a:pt x="570" y="199"/>
                      <a:pt x="567" y="195"/>
                      <a:pt x="564" y="192"/>
                    </a:cubicBezTo>
                    <a:cubicBezTo>
                      <a:pt x="407" y="33"/>
                      <a:pt x="407" y="33"/>
                      <a:pt x="407" y="33"/>
                    </a:cubicBezTo>
                    <a:cubicBezTo>
                      <a:pt x="401" y="28"/>
                      <a:pt x="395" y="23"/>
                      <a:pt x="388" y="18"/>
                    </a:cubicBezTo>
                    <a:cubicBezTo>
                      <a:pt x="382" y="14"/>
                      <a:pt x="375" y="10"/>
                      <a:pt x="368" y="7"/>
                    </a:cubicBezTo>
                    <a:cubicBezTo>
                      <a:pt x="361" y="4"/>
                      <a:pt x="353" y="2"/>
                      <a:pt x="346" y="1"/>
                    </a:cubicBezTo>
                    <a:cubicBezTo>
                      <a:pt x="339" y="0"/>
                      <a:pt x="332" y="0"/>
                      <a:pt x="326" y="0"/>
                    </a:cubicBezTo>
                    <a:cubicBezTo>
                      <a:pt x="135" y="22"/>
                      <a:pt x="135" y="22"/>
                      <a:pt x="135" y="22"/>
                    </a:cubicBezTo>
                    <a:cubicBezTo>
                      <a:pt x="128" y="23"/>
                      <a:pt x="121" y="25"/>
                      <a:pt x="114" y="28"/>
                    </a:cubicBezTo>
                    <a:cubicBezTo>
                      <a:pt x="107" y="31"/>
                      <a:pt x="101" y="35"/>
                      <a:pt x="95" y="40"/>
                    </a:cubicBezTo>
                    <a:cubicBezTo>
                      <a:pt x="89" y="45"/>
                      <a:pt x="84" y="51"/>
                      <a:pt x="80" y="57"/>
                    </a:cubicBezTo>
                    <a:cubicBezTo>
                      <a:pt x="75" y="63"/>
                      <a:pt x="72" y="70"/>
                      <a:pt x="70" y="77"/>
                    </a:cubicBezTo>
                    <a:cubicBezTo>
                      <a:pt x="4" y="306"/>
                      <a:pt x="4" y="306"/>
                      <a:pt x="4" y="306"/>
                    </a:cubicBezTo>
                    <a:cubicBezTo>
                      <a:pt x="3" y="311"/>
                      <a:pt x="2" y="316"/>
                      <a:pt x="1" y="321"/>
                    </a:cubicBezTo>
                    <a:cubicBezTo>
                      <a:pt x="1" y="326"/>
                      <a:pt x="0" y="331"/>
                      <a:pt x="0" y="336"/>
                    </a:cubicBezTo>
                    <a:cubicBezTo>
                      <a:pt x="0" y="341"/>
                      <a:pt x="0" y="347"/>
                      <a:pt x="1" y="352"/>
                    </a:cubicBezTo>
                    <a:cubicBezTo>
                      <a:pt x="1" y="357"/>
                      <a:pt x="2" y="363"/>
                      <a:pt x="3" y="368"/>
                    </a:cubicBezTo>
                  </a:path>
                </a:pathLst>
              </a:custGeom>
              <a:solidFill>
                <a:srgbClr val="F8AD94"/>
              </a:solidFill>
              <a:ln w="25400">
                <a:noFill/>
              </a:ln>
              <a:effectLst>
                <a:innerShdw blurRad="63500" dist="25400" dir="13500000">
                  <a:prstClr val="black">
                    <a:alpha val="50000"/>
                  </a:prstClr>
                </a:innerShdw>
              </a:effectLst>
            </p:spPr>
            <p:txBody>
              <a:bodyPr vert="horz" wrap="square" lIns="91440" tIns="45720" rIns="91440" bIns="45720" numCol="1" anchor="t" anchorCtr="0" compatLnSpc="1"/>
              <a:lstStyle/>
              <a:p>
                <a:endParaRPr lang="zh-CN" altLang="en-US"/>
              </a:p>
            </p:txBody>
          </p:sp>
          <p:sp>
            <p:nvSpPr>
              <p:cNvPr id="17" name="Freeform 29"/>
              <p:cNvSpPr>
                <a:spLocks noChangeAspect="1"/>
              </p:cNvSpPr>
              <p:nvPr/>
            </p:nvSpPr>
            <p:spPr bwMode="auto">
              <a:xfrm>
                <a:off x="7371459" y="3158305"/>
                <a:ext cx="1125065" cy="1148246"/>
              </a:xfrm>
              <a:custGeom>
                <a:avLst/>
                <a:gdLst>
                  <a:gd name="T0" fmla="*/ 7 w 446"/>
                  <a:gd name="T1" fmla="*/ 225 h 455"/>
                  <a:gd name="T2" fmla="*/ 12 w 446"/>
                  <a:gd name="T3" fmla="*/ 235 h 455"/>
                  <a:gd name="T4" fmla="*/ 18 w 446"/>
                  <a:gd name="T5" fmla="*/ 246 h 455"/>
                  <a:gd name="T6" fmla="*/ 25 w 446"/>
                  <a:gd name="T7" fmla="*/ 255 h 455"/>
                  <a:gd name="T8" fmla="*/ 33 w 446"/>
                  <a:gd name="T9" fmla="*/ 264 h 455"/>
                  <a:gd name="T10" fmla="*/ 189 w 446"/>
                  <a:gd name="T11" fmla="*/ 421 h 455"/>
                  <a:gd name="T12" fmla="*/ 209 w 446"/>
                  <a:gd name="T13" fmla="*/ 437 h 455"/>
                  <a:gd name="T14" fmla="*/ 230 w 446"/>
                  <a:gd name="T15" fmla="*/ 448 h 455"/>
                  <a:gd name="T16" fmla="*/ 251 w 446"/>
                  <a:gd name="T17" fmla="*/ 454 h 455"/>
                  <a:gd name="T18" fmla="*/ 270 w 446"/>
                  <a:gd name="T19" fmla="*/ 453 h 455"/>
                  <a:gd name="T20" fmla="*/ 417 w 446"/>
                  <a:gd name="T21" fmla="*/ 421 h 455"/>
                  <a:gd name="T22" fmla="*/ 430 w 446"/>
                  <a:gd name="T23" fmla="*/ 414 h 455"/>
                  <a:gd name="T24" fmla="*/ 440 w 446"/>
                  <a:gd name="T25" fmla="*/ 403 h 455"/>
                  <a:gd name="T26" fmla="*/ 445 w 446"/>
                  <a:gd name="T27" fmla="*/ 387 h 455"/>
                  <a:gd name="T28" fmla="*/ 446 w 446"/>
                  <a:gd name="T29" fmla="*/ 370 h 455"/>
                  <a:gd name="T30" fmla="*/ 426 w 446"/>
                  <a:gd name="T31" fmla="*/ 213 h 455"/>
                  <a:gd name="T32" fmla="*/ 425 w 446"/>
                  <a:gd name="T33" fmla="*/ 205 h 455"/>
                  <a:gd name="T34" fmla="*/ 422 w 446"/>
                  <a:gd name="T35" fmla="*/ 197 h 455"/>
                  <a:gd name="T36" fmla="*/ 418 w 446"/>
                  <a:gd name="T37" fmla="*/ 188 h 455"/>
                  <a:gd name="T38" fmla="*/ 414 w 446"/>
                  <a:gd name="T39" fmla="*/ 179 h 455"/>
                  <a:gd name="T40" fmla="*/ 408 w 446"/>
                  <a:gd name="T41" fmla="*/ 170 h 455"/>
                  <a:gd name="T42" fmla="*/ 402 w 446"/>
                  <a:gd name="T43" fmla="*/ 162 h 455"/>
                  <a:gd name="T44" fmla="*/ 395 w 446"/>
                  <a:gd name="T45" fmla="*/ 154 h 455"/>
                  <a:gd name="T46" fmla="*/ 388 w 446"/>
                  <a:gd name="T47" fmla="*/ 147 h 455"/>
                  <a:gd name="T48" fmla="*/ 257 w 446"/>
                  <a:gd name="T49" fmla="*/ 28 h 455"/>
                  <a:gd name="T50" fmla="*/ 242 w 446"/>
                  <a:gd name="T51" fmla="*/ 16 h 455"/>
                  <a:gd name="T52" fmla="*/ 225 w 446"/>
                  <a:gd name="T53" fmla="*/ 7 h 455"/>
                  <a:gd name="T54" fmla="*/ 209 w 446"/>
                  <a:gd name="T55" fmla="*/ 2 h 455"/>
                  <a:gd name="T56" fmla="*/ 194 w 446"/>
                  <a:gd name="T57" fmla="*/ 0 h 455"/>
                  <a:gd name="T58" fmla="*/ 58 w 446"/>
                  <a:gd name="T59" fmla="*/ 4 h 455"/>
                  <a:gd name="T60" fmla="*/ 44 w 446"/>
                  <a:gd name="T61" fmla="*/ 7 h 455"/>
                  <a:gd name="T62" fmla="*/ 32 w 446"/>
                  <a:gd name="T63" fmla="*/ 14 h 455"/>
                  <a:gd name="T64" fmla="*/ 23 w 446"/>
                  <a:gd name="T65" fmla="*/ 24 h 455"/>
                  <a:gd name="T66" fmla="*/ 18 w 446"/>
                  <a:gd name="T67" fmla="*/ 38 h 455"/>
                  <a:gd name="T68" fmla="*/ 0 w 446"/>
                  <a:gd name="T69" fmla="*/ 185 h 455"/>
                  <a:gd name="T70" fmla="*/ 0 w 446"/>
                  <a:gd name="T71" fmla="*/ 194 h 455"/>
                  <a:gd name="T72" fmla="*/ 1 w 446"/>
                  <a:gd name="T73" fmla="*/ 204 h 455"/>
                  <a:gd name="T74" fmla="*/ 4 w 446"/>
                  <a:gd name="T75" fmla="*/ 215 h 455"/>
                  <a:gd name="T76" fmla="*/ 7 w 446"/>
                  <a:gd name="T77" fmla="*/ 225 h 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46" h="455">
                    <a:moveTo>
                      <a:pt x="7" y="225"/>
                    </a:moveTo>
                    <a:cubicBezTo>
                      <a:pt x="9" y="229"/>
                      <a:pt x="10" y="232"/>
                      <a:pt x="12" y="235"/>
                    </a:cubicBezTo>
                    <a:cubicBezTo>
                      <a:pt x="14" y="239"/>
                      <a:pt x="16" y="242"/>
                      <a:pt x="18" y="246"/>
                    </a:cubicBezTo>
                    <a:cubicBezTo>
                      <a:pt x="20" y="249"/>
                      <a:pt x="23" y="252"/>
                      <a:pt x="25" y="255"/>
                    </a:cubicBezTo>
                    <a:cubicBezTo>
                      <a:pt x="27" y="258"/>
                      <a:pt x="30" y="261"/>
                      <a:pt x="33" y="264"/>
                    </a:cubicBezTo>
                    <a:cubicBezTo>
                      <a:pt x="189" y="421"/>
                      <a:pt x="189" y="421"/>
                      <a:pt x="189" y="421"/>
                    </a:cubicBezTo>
                    <a:cubicBezTo>
                      <a:pt x="195" y="427"/>
                      <a:pt x="202" y="432"/>
                      <a:pt x="209" y="437"/>
                    </a:cubicBezTo>
                    <a:cubicBezTo>
                      <a:pt x="215" y="441"/>
                      <a:pt x="223" y="445"/>
                      <a:pt x="230" y="448"/>
                    </a:cubicBezTo>
                    <a:cubicBezTo>
                      <a:pt x="237" y="451"/>
                      <a:pt x="244" y="453"/>
                      <a:pt x="251" y="454"/>
                    </a:cubicBezTo>
                    <a:cubicBezTo>
                      <a:pt x="258" y="455"/>
                      <a:pt x="264" y="454"/>
                      <a:pt x="270" y="453"/>
                    </a:cubicBezTo>
                    <a:cubicBezTo>
                      <a:pt x="417" y="421"/>
                      <a:pt x="417" y="421"/>
                      <a:pt x="417" y="421"/>
                    </a:cubicBezTo>
                    <a:cubicBezTo>
                      <a:pt x="422" y="419"/>
                      <a:pt x="427" y="417"/>
                      <a:pt x="430" y="414"/>
                    </a:cubicBezTo>
                    <a:cubicBezTo>
                      <a:pt x="434" y="411"/>
                      <a:pt x="438" y="407"/>
                      <a:pt x="440" y="403"/>
                    </a:cubicBezTo>
                    <a:cubicBezTo>
                      <a:pt x="443" y="398"/>
                      <a:pt x="444" y="393"/>
                      <a:pt x="445" y="387"/>
                    </a:cubicBezTo>
                    <a:cubicBezTo>
                      <a:pt x="446" y="382"/>
                      <a:pt x="446" y="376"/>
                      <a:pt x="446" y="370"/>
                    </a:cubicBezTo>
                    <a:cubicBezTo>
                      <a:pt x="426" y="213"/>
                      <a:pt x="426" y="213"/>
                      <a:pt x="426" y="213"/>
                    </a:cubicBezTo>
                    <a:cubicBezTo>
                      <a:pt x="426" y="211"/>
                      <a:pt x="425" y="208"/>
                      <a:pt x="425" y="205"/>
                    </a:cubicBezTo>
                    <a:cubicBezTo>
                      <a:pt x="424" y="202"/>
                      <a:pt x="423" y="199"/>
                      <a:pt x="422" y="197"/>
                    </a:cubicBezTo>
                    <a:cubicBezTo>
                      <a:pt x="421" y="194"/>
                      <a:pt x="420" y="191"/>
                      <a:pt x="418" y="188"/>
                    </a:cubicBezTo>
                    <a:cubicBezTo>
                      <a:pt x="417" y="185"/>
                      <a:pt x="415" y="182"/>
                      <a:pt x="414" y="179"/>
                    </a:cubicBezTo>
                    <a:cubicBezTo>
                      <a:pt x="412" y="176"/>
                      <a:pt x="410" y="173"/>
                      <a:pt x="408" y="170"/>
                    </a:cubicBezTo>
                    <a:cubicBezTo>
                      <a:pt x="406" y="168"/>
                      <a:pt x="404" y="165"/>
                      <a:pt x="402" y="162"/>
                    </a:cubicBezTo>
                    <a:cubicBezTo>
                      <a:pt x="400" y="160"/>
                      <a:pt x="398" y="157"/>
                      <a:pt x="395" y="154"/>
                    </a:cubicBezTo>
                    <a:cubicBezTo>
                      <a:pt x="393" y="152"/>
                      <a:pt x="391" y="150"/>
                      <a:pt x="388" y="147"/>
                    </a:cubicBezTo>
                    <a:cubicBezTo>
                      <a:pt x="257" y="28"/>
                      <a:pt x="257" y="28"/>
                      <a:pt x="257" y="28"/>
                    </a:cubicBezTo>
                    <a:cubicBezTo>
                      <a:pt x="252" y="23"/>
                      <a:pt x="247" y="20"/>
                      <a:pt x="242" y="16"/>
                    </a:cubicBezTo>
                    <a:cubicBezTo>
                      <a:pt x="236" y="13"/>
                      <a:pt x="231" y="10"/>
                      <a:pt x="225" y="7"/>
                    </a:cubicBezTo>
                    <a:cubicBezTo>
                      <a:pt x="220" y="5"/>
                      <a:pt x="214" y="3"/>
                      <a:pt x="209" y="2"/>
                    </a:cubicBezTo>
                    <a:cubicBezTo>
                      <a:pt x="204" y="0"/>
                      <a:pt x="198" y="0"/>
                      <a:pt x="194" y="0"/>
                    </a:cubicBezTo>
                    <a:cubicBezTo>
                      <a:pt x="58" y="4"/>
                      <a:pt x="58" y="4"/>
                      <a:pt x="58" y="4"/>
                    </a:cubicBezTo>
                    <a:cubicBezTo>
                      <a:pt x="53" y="4"/>
                      <a:pt x="48" y="5"/>
                      <a:pt x="44" y="7"/>
                    </a:cubicBezTo>
                    <a:cubicBezTo>
                      <a:pt x="39" y="8"/>
                      <a:pt x="35" y="11"/>
                      <a:pt x="32" y="14"/>
                    </a:cubicBezTo>
                    <a:cubicBezTo>
                      <a:pt x="28" y="17"/>
                      <a:pt x="25" y="20"/>
                      <a:pt x="23" y="24"/>
                    </a:cubicBezTo>
                    <a:cubicBezTo>
                      <a:pt x="20" y="29"/>
                      <a:pt x="19" y="33"/>
                      <a:pt x="18" y="38"/>
                    </a:cubicBezTo>
                    <a:cubicBezTo>
                      <a:pt x="0" y="185"/>
                      <a:pt x="0" y="185"/>
                      <a:pt x="0" y="185"/>
                    </a:cubicBezTo>
                    <a:cubicBezTo>
                      <a:pt x="0" y="188"/>
                      <a:pt x="0" y="191"/>
                      <a:pt x="0" y="194"/>
                    </a:cubicBezTo>
                    <a:cubicBezTo>
                      <a:pt x="0" y="198"/>
                      <a:pt x="1" y="201"/>
                      <a:pt x="1" y="204"/>
                    </a:cubicBezTo>
                    <a:cubicBezTo>
                      <a:pt x="2" y="208"/>
                      <a:pt x="3" y="211"/>
                      <a:pt x="4" y="215"/>
                    </a:cubicBezTo>
                    <a:cubicBezTo>
                      <a:pt x="5" y="218"/>
                      <a:pt x="6" y="222"/>
                      <a:pt x="7" y="225"/>
                    </a:cubicBezTo>
                  </a:path>
                </a:pathLst>
              </a:custGeom>
              <a:solidFill>
                <a:srgbClr val="D06F83"/>
              </a:solidFill>
              <a:ln w="25400">
                <a:noFill/>
              </a:ln>
              <a:effectLst>
                <a:innerShdw blurRad="63500" dist="25400" dir="13500000">
                  <a:prstClr val="black">
                    <a:alpha val="50000"/>
                  </a:prstClr>
                </a:innerShdw>
              </a:effectLst>
            </p:spPr>
            <p:txBody>
              <a:bodyPr vert="horz" wrap="square" lIns="91440" tIns="45720" rIns="91440" bIns="45720" numCol="1" anchor="t" anchorCtr="0" compatLnSpc="1"/>
              <a:lstStyle/>
              <a:p>
                <a:endParaRPr lang="zh-CN" altLang="en-US"/>
              </a:p>
            </p:txBody>
          </p:sp>
          <p:sp>
            <p:nvSpPr>
              <p:cNvPr id="19" name="Freeform 13"/>
              <p:cNvSpPr>
                <a:spLocks noChangeAspect="1"/>
              </p:cNvSpPr>
              <p:nvPr/>
            </p:nvSpPr>
            <p:spPr bwMode="auto">
              <a:xfrm>
                <a:off x="6874553" y="2155728"/>
                <a:ext cx="951978" cy="789258"/>
              </a:xfrm>
              <a:custGeom>
                <a:avLst/>
                <a:gdLst>
                  <a:gd name="T0" fmla="*/ 5 w 382"/>
                  <a:gd name="T1" fmla="*/ 141 h 317"/>
                  <a:gd name="T2" fmla="*/ 8 w 382"/>
                  <a:gd name="T3" fmla="*/ 148 h 317"/>
                  <a:gd name="T4" fmla="*/ 12 w 382"/>
                  <a:gd name="T5" fmla="*/ 156 h 317"/>
                  <a:gd name="T6" fmla="*/ 18 w 382"/>
                  <a:gd name="T7" fmla="*/ 163 h 317"/>
                  <a:gd name="T8" fmla="*/ 24 w 382"/>
                  <a:gd name="T9" fmla="*/ 169 h 317"/>
                  <a:gd name="T10" fmla="*/ 149 w 382"/>
                  <a:gd name="T11" fmla="*/ 287 h 317"/>
                  <a:gd name="T12" fmla="*/ 164 w 382"/>
                  <a:gd name="T13" fmla="*/ 299 h 317"/>
                  <a:gd name="T14" fmla="*/ 182 w 382"/>
                  <a:gd name="T15" fmla="*/ 309 h 317"/>
                  <a:gd name="T16" fmla="*/ 200 w 382"/>
                  <a:gd name="T17" fmla="*/ 315 h 317"/>
                  <a:gd name="T18" fmla="*/ 216 w 382"/>
                  <a:gd name="T19" fmla="*/ 317 h 317"/>
                  <a:gd name="T20" fmla="*/ 351 w 382"/>
                  <a:gd name="T21" fmla="*/ 314 h 317"/>
                  <a:gd name="T22" fmla="*/ 364 w 382"/>
                  <a:gd name="T23" fmla="*/ 311 h 317"/>
                  <a:gd name="T24" fmla="*/ 374 w 382"/>
                  <a:gd name="T25" fmla="*/ 305 h 317"/>
                  <a:gd name="T26" fmla="*/ 380 w 382"/>
                  <a:gd name="T27" fmla="*/ 296 h 317"/>
                  <a:gd name="T28" fmla="*/ 382 w 382"/>
                  <a:gd name="T29" fmla="*/ 285 h 317"/>
                  <a:gd name="T30" fmla="*/ 382 w 382"/>
                  <a:gd name="T31" fmla="*/ 180 h 317"/>
                  <a:gd name="T32" fmla="*/ 382 w 382"/>
                  <a:gd name="T33" fmla="*/ 175 h 317"/>
                  <a:gd name="T34" fmla="*/ 380 w 382"/>
                  <a:gd name="T35" fmla="*/ 169 h 317"/>
                  <a:gd name="T36" fmla="*/ 377 w 382"/>
                  <a:gd name="T37" fmla="*/ 163 h 317"/>
                  <a:gd name="T38" fmla="*/ 374 w 382"/>
                  <a:gd name="T39" fmla="*/ 156 h 317"/>
                  <a:gd name="T40" fmla="*/ 370 w 382"/>
                  <a:gd name="T41" fmla="*/ 150 h 317"/>
                  <a:gd name="T42" fmla="*/ 365 w 382"/>
                  <a:gd name="T43" fmla="*/ 144 h 317"/>
                  <a:gd name="T44" fmla="*/ 360 w 382"/>
                  <a:gd name="T45" fmla="*/ 138 h 317"/>
                  <a:gd name="T46" fmla="*/ 354 w 382"/>
                  <a:gd name="T47" fmla="*/ 132 h 317"/>
                  <a:gd name="T48" fmla="*/ 246 w 382"/>
                  <a:gd name="T49" fmla="*/ 37 h 317"/>
                  <a:gd name="T50" fmla="*/ 233 w 382"/>
                  <a:gd name="T51" fmla="*/ 28 h 317"/>
                  <a:gd name="T52" fmla="*/ 219 w 382"/>
                  <a:gd name="T53" fmla="*/ 20 h 317"/>
                  <a:gd name="T54" fmla="*/ 204 w 382"/>
                  <a:gd name="T55" fmla="*/ 14 h 317"/>
                  <a:gd name="T56" fmla="*/ 191 w 382"/>
                  <a:gd name="T57" fmla="*/ 12 h 317"/>
                  <a:gd name="T58" fmla="*/ 67 w 382"/>
                  <a:gd name="T59" fmla="*/ 0 h 317"/>
                  <a:gd name="T60" fmla="*/ 54 w 382"/>
                  <a:gd name="T61" fmla="*/ 0 h 317"/>
                  <a:gd name="T62" fmla="*/ 42 w 382"/>
                  <a:gd name="T63" fmla="*/ 4 h 317"/>
                  <a:gd name="T64" fmla="*/ 34 w 382"/>
                  <a:gd name="T65" fmla="*/ 10 h 317"/>
                  <a:gd name="T66" fmla="*/ 29 w 382"/>
                  <a:gd name="T67" fmla="*/ 19 h 317"/>
                  <a:gd name="T68" fmla="*/ 2 w 382"/>
                  <a:gd name="T69" fmla="*/ 114 h 317"/>
                  <a:gd name="T70" fmla="*/ 1 w 382"/>
                  <a:gd name="T71" fmla="*/ 120 h 317"/>
                  <a:gd name="T72" fmla="*/ 1 w 382"/>
                  <a:gd name="T73" fmla="*/ 127 h 317"/>
                  <a:gd name="T74" fmla="*/ 2 w 382"/>
                  <a:gd name="T75" fmla="*/ 134 h 317"/>
                  <a:gd name="T76" fmla="*/ 5 w 382"/>
                  <a:gd name="T77" fmla="*/ 141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82" h="317">
                    <a:moveTo>
                      <a:pt x="5" y="141"/>
                    </a:moveTo>
                    <a:cubicBezTo>
                      <a:pt x="6" y="143"/>
                      <a:pt x="7" y="146"/>
                      <a:pt x="8" y="148"/>
                    </a:cubicBezTo>
                    <a:cubicBezTo>
                      <a:pt x="9" y="151"/>
                      <a:pt x="11" y="153"/>
                      <a:pt x="12" y="156"/>
                    </a:cubicBezTo>
                    <a:cubicBezTo>
                      <a:pt x="14" y="158"/>
                      <a:pt x="16" y="160"/>
                      <a:pt x="18" y="163"/>
                    </a:cubicBezTo>
                    <a:cubicBezTo>
                      <a:pt x="20" y="165"/>
                      <a:pt x="22" y="167"/>
                      <a:pt x="24" y="169"/>
                    </a:cubicBezTo>
                    <a:cubicBezTo>
                      <a:pt x="149" y="287"/>
                      <a:pt x="149" y="287"/>
                      <a:pt x="149" y="287"/>
                    </a:cubicBezTo>
                    <a:cubicBezTo>
                      <a:pt x="153" y="292"/>
                      <a:pt x="158" y="296"/>
                      <a:pt x="164" y="299"/>
                    </a:cubicBezTo>
                    <a:cubicBezTo>
                      <a:pt x="170" y="303"/>
                      <a:pt x="176" y="306"/>
                      <a:pt x="182" y="309"/>
                    </a:cubicBezTo>
                    <a:cubicBezTo>
                      <a:pt x="188" y="311"/>
                      <a:pt x="194" y="314"/>
                      <a:pt x="200" y="315"/>
                    </a:cubicBezTo>
                    <a:cubicBezTo>
                      <a:pt x="206" y="316"/>
                      <a:pt x="211" y="317"/>
                      <a:pt x="216" y="317"/>
                    </a:cubicBezTo>
                    <a:cubicBezTo>
                      <a:pt x="351" y="314"/>
                      <a:pt x="351" y="314"/>
                      <a:pt x="351" y="314"/>
                    </a:cubicBezTo>
                    <a:cubicBezTo>
                      <a:pt x="356" y="314"/>
                      <a:pt x="360" y="313"/>
                      <a:pt x="364" y="311"/>
                    </a:cubicBezTo>
                    <a:cubicBezTo>
                      <a:pt x="368" y="310"/>
                      <a:pt x="371" y="308"/>
                      <a:pt x="374" y="305"/>
                    </a:cubicBezTo>
                    <a:cubicBezTo>
                      <a:pt x="377" y="303"/>
                      <a:pt x="379" y="299"/>
                      <a:pt x="380" y="296"/>
                    </a:cubicBezTo>
                    <a:cubicBezTo>
                      <a:pt x="382" y="293"/>
                      <a:pt x="382" y="289"/>
                      <a:pt x="382" y="285"/>
                    </a:cubicBezTo>
                    <a:cubicBezTo>
                      <a:pt x="382" y="180"/>
                      <a:pt x="382" y="180"/>
                      <a:pt x="382" y="180"/>
                    </a:cubicBezTo>
                    <a:cubicBezTo>
                      <a:pt x="382" y="179"/>
                      <a:pt x="382" y="177"/>
                      <a:pt x="382" y="175"/>
                    </a:cubicBezTo>
                    <a:cubicBezTo>
                      <a:pt x="381" y="173"/>
                      <a:pt x="381" y="171"/>
                      <a:pt x="380" y="169"/>
                    </a:cubicBezTo>
                    <a:cubicBezTo>
                      <a:pt x="379" y="167"/>
                      <a:pt x="378" y="165"/>
                      <a:pt x="377" y="163"/>
                    </a:cubicBezTo>
                    <a:cubicBezTo>
                      <a:pt x="376" y="161"/>
                      <a:pt x="375" y="158"/>
                      <a:pt x="374" y="156"/>
                    </a:cubicBezTo>
                    <a:cubicBezTo>
                      <a:pt x="373" y="154"/>
                      <a:pt x="372" y="152"/>
                      <a:pt x="370" y="150"/>
                    </a:cubicBezTo>
                    <a:cubicBezTo>
                      <a:pt x="369" y="148"/>
                      <a:pt x="367" y="146"/>
                      <a:pt x="365" y="144"/>
                    </a:cubicBezTo>
                    <a:cubicBezTo>
                      <a:pt x="364" y="142"/>
                      <a:pt x="362" y="140"/>
                      <a:pt x="360" y="138"/>
                    </a:cubicBezTo>
                    <a:cubicBezTo>
                      <a:pt x="358" y="136"/>
                      <a:pt x="356" y="134"/>
                      <a:pt x="354" y="132"/>
                    </a:cubicBezTo>
                    <a:cubicBezTo>
                      <a:pt x="246" y="37"/>
                      <a:pt x="246" y="37"/>
                      <a:pt x="246" y="37"/>
                    </a:cubicBezTo>
                    <a:cubicBezTo>
                      <a:pt x="242" y="34"/>
                      <a:pt x="238" y="31"/>
                      <a:pt x="233" y="28"/>
                    </a:cubicBezTo>
                    <a:cubicBezTo>
                      <a:pt x="229" y="25"/>
                      <a:pt x="224" y="22"/>
                      <a:pt x="219" y="20"/>
                    </a:cubicBezTo>
                    <a:cubicBezTo>
                      <a:pt x="214" y="18"/>
                      <a:pt x="209" y="16"/>
                      <a:pt x="204" y="14"/>
                    </a:cubicBezTo>
                    <a:cubicBezTo>
                      <a:pt x="200" y="13"/>
                      <a:pt x="195" y="12"/>
                      <a:pt x="191" y="12"/>
                    </a:cubicBezTo>
                    <a:cubicBezTo>
                      <a:pt x="67" y="0"/>
                      <a:pt x="67" y="0"/>
                      <a:pt x="67" y="0"/>
                    </a:cubicBezTo>
                    <a:cubicBezTo>
                      <a:pt x="63" y="0"/>
                      <a:pt x="58" y="0"/>
                      <a:pt x="54" y="0"/>
                    </a:cubicBezTo>
                    <a:cubicBezTo>
                      <a:pt x="50" y="1"/>
                      <a:pt x="46" y="2"/>
                      <a:pt x="42" y="4"/>
                    </a:cubicBezTo>
                    <a:cubicBezTo>
                      <a:pt x="39" y="6"/>
                      <a:pt x="36" y="8"/>
                      <a:pt x="34" y="10"/>
                    </a:cubicBezTo>
                    <a:cubicBezTo>
                      <a:pt x="31" y="13"/>
                      <a:pt x="30" y="15"/>
                      <a:pt x="29" y="19"/>
                    </a:cubicBezTo>
                    <a:cubicBezTo>
                      <a:pt x="2" y="114"/>
                      <a:pt x="2" y="114"/>
                      <a:pt x="2" y="114"/>
                    </a:cubicBezTo>
                    <a:cubicBezTo>
                      <a:pt x="1" y="116"/>
                      <a:pt x="1" y="118"/>
                      <a:pt x="1" y="120"/>
                    </a:cubicBezTo>
                    <a:cubicBezTo>
                      <a:pt x="0" y="122"/>
                      <a:pt x="0" y="125"/>
                      <a:pt x="1" y="127"/>
                    </a:cubicBezTo>
                    <a:cubicBezTo>
                      <a:pt x="1" y="129"/>
                      <a:pt x="1" y="131"/>
                      <a:pt x="2" y="134"/>
                    </a:cubicBezTo>
                    <a:cubicBezTo>
                      <a:pt x="3" y="136"/>
                      <a:pt x="4" y="139"/>
                      <a:pt x="5" y="141"/>
                    </a:cubicBezTo>
                  </a:path>
                </a:pathLst>
              </a:custGeom>
              <a:solidFill>
                <a:srgbClr val="365B7C"/>
              </a:solidFill>
              <a:ln w="25400">
                <a:noFill/>
              </a:ln>
              <a:effectLst>
                <a:innerShdw blurRad="63500" dist="50800" dir="13500000">
                  <a:prstClr val="black">
                    <a:alpha val="50000"/>
                  </a:prstClr>
                </a:innerShdw>
              </a:effectLst>
            </p:spPr>
            <p:txBody>
              <a:bodyPr vert="horz" wrap="square" lIns="91440" tIns="45720" rIns="91440" bIns="45720" numCol="1" anchor="t" anchorCtr="0" compatLnSpc="1"/>
              <a:lstStyle/>
              <a:p>
                <a:endParaRPr lang="zh-CN" altLang="en-US"/>
              </a:p>
            </p:txBody>
          </p:sp>
          <p:sp>
            <p:nvSpPr>
              <p:cNvPr id="20" name="Freeform 9"/>
              <p:cNvSpPr>
                <a:spLocks noChangeAspect="1"/>
              </p:cNvSpPr>
              <p:nvPr/>
            </p:nvSpPr>
            <p:spPr bwMode="auto">
              <a:xfrm>
                <a:off x="5626967" y="1629817"/>
                <a:ext cx="1081793" cy="748821"/>
              </a:xfrm>
              <a:custGeom>
                <a:avLst/>
                <a:gdLst>
                  <a:gd name="T0" fmla="*/ 1 w 448"/>
                  <a:gd name="T1" fmla="*/ 124 h 309"/>
                  <a:gd name="T2" fmla="*/ 3 w 448"/>
                  <a:gd name="T3" fmla="*/ 131 h 309"/>
                  <a:gd name="T4" fmla="*/ 6 w 448"/>
                  <a:gd name="T5" fmla="*/ 138 h 309"/>
                  <a:gd name="T6" fmla="*/ 11 w 448"/>
                  <a:gd name="T7" fmla="*/ 145 h 309"/>
                  <a:gd name="T8" fmla="*/ 16 w 448"/>
                  <a:gd name="T9" fmla="*/ 151 h 309"/>
                  <a:gd name="T10" fmla="*/ 134 w 448"/>
                  <a:gd name="T11" fmla="*/ 269 h 309"/>
                  <a:gd name="T12" fmla="*/ 149 w 448"/>
                  <a:gd name="T13" fmla="*/ 282 h 309"/>
                  <a:gd name="T14" fmla="*/ 168 w 448"/>
                  <a:gd name="T15" fmla="*/ 292 h 309"/>
                  <a:gd name="T16" fmla="*/ 188 w 448"/>
                  <a:gd name="T17" fmla="*/ 299 h 309"/>
                  <a:gd name="T18" fmla="*/ 208 w 448"/>
                  <a:gd name="T19" fmla="*/ 302 h 309"/>
                  <a:gd name="T20" fmla="*/ 372 w 448"/>
                  <a:gd name="T21" fmla="*/ 309 h 309"/>
                  <a:gd name="T22" fmla="*/ 388 w 448"/>
                  <a:gd name="T23" fmla="*/ 307 h 309"/>
                  <a:gd name="T24" fmla="*/ 402 w 448"/>
                  <a:gd name="T25" fmla="*/ 302 h 309"/>
                  <a:gd name="T26" fmla="*/ 412 w 448"/>
                  <a:gd name="T27" fmla="*/ 295 h 309"/>
                  <a:gd name="T28" fmla="*/ 418 w 448"/>
                  <a:gd name="T29" fmla="*/ 284 h 309"/>
                  <a:gd name="T30" fmla="*/ 447 w 448"/>
                  <a:gd name="T31" fmla="*/ 189 h 309"/>
                  <a:gd name="T32" fmla="*/ 448 w 448"/>
                  <a:gd name="T33" fmla="*/ 184 h 309"/>
                  <a:gd name="T34" fmla="*/ 447 w 448"/>
                  <a:gd name="T35" fmla="*/ 178 h 309"/>
                  <a:gd name="T36" fmla="*/ 446 w 448"/>
                  <a:gd name="T37" fmla="*/ 172 h 309"/>
                  <a:gd name="T38" fmla="*/ 444 w 448"/>
                  <a:gd name="T39" fmla="*/ 166 h 309"/>
                  <a:gd name="T40" fmla="*/ 441 w 448"/>
                  <a:gd name="T41" fmla="*/ 160 h 309"/>
                  <a:gd name="T42" fmla="*/ 437 w 448"/>
                  <a:gd name="T43" fmla="*/ 154 h 309"/>
                  <a:gd name="T44" fmla="*/ 432 w 448"/>
                  <a:gd name="T45" fmla="*/ 148 h 309"/>
                  <a:gd name="T46" fmla="*/ 427 w 448"/>
                  <a:gd name="T47" fmla="*/ 143 h 309"/>
                  <a:gd name="T48" fmla="*/ 323 w 448"/>
                  <a:gd name="T49" fmla="*/ 48 h 309"/>
                  <a:gd name="T50" fmla="*/ 310 w 448"/>
                  <a:gd name="T51" fmla="*/ 39 h 309"/>
                  <a:gd name="T52" fmla="*/ 295 w 448"/>
                  <a:gd name="T53" fmla="*/ 31 h 309"/>
                  <a:gd name="T54" fmla="*/ 279 w 448"/>
                  <a:gd name="T55" fmla="*/ 24 h 309"/>
                  <a:gd name="T56" fmla="*/ 264 w 448"/>
                  <a:gd name="T57" fmla="*/ 21 h 309"/>
                  <a:gd name="T58" fmla="*/ 118 w 448"/>
                  <a:gd name="T59" fmla="*/ 1 h 309"/>
                  <a:gd name="T60" fmla="*/ 102 w 448"/>
                  <a:gd name="T61" fmla="*/ 0 h 309"/>
                  <a:gd name="T62" fmla="*/ 87 w 448"/>
                  <a:gd name="T63" fmla="*/ 2 h 309"/>
                  <a:gd name="T64" fmla="*/ 74 w 448"/>
                  <a:gd name="T65" fmla="*/ 7 h 309"/>
                  <a:gd name="T66" fmla="*/ 66 w 448"/>
                  <a:gd name="T67" fmla="*/ 15 h 309"/>
                  <a:gd name="T68" fmla="*/ 5 w 448"/>
                  <a:gd name="T69" fmla="*/ 100 h 309"/>
                  <a:gd name="T70" fmla="*/ 2 w 448"/>
                  <a:gd name="T71" fmla="*/ 105 h 309"/>
                  <a:gd name="T72" fmla="*/ 0 w 448"/>
                  <a:gd name="T73" fmla="*/ 111 h 309"/>
                  <a:gd name="T74" fmla="*/ 0 w 448"/>
                  <a:gd name="T75" fmla="*/ 117 h 309"/>
                  <a:gd name="T76" fmla="*/ 1 w 448"/>
                  <a:gd name="T77" fmla="*/ 124 h 3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48" h="309">
                    <a:moveTo>
                      <a:pt x="1" y="124"/>
                    </a:moveTo>
                    <a:cubicBezTo>
                      <a:pt x="1" y="126"/>
                      <a:pt x="2" y="129"/>
                      <a:pt x="3" y="131"/>
                    </a:cubicBezTo>
                    <a:cubicBezTo>
                      <a:pt x="4" y="133"/>
                      <a:pt x="5" y="136"/>
                      <a:pt x="6" y="138"/>
                    </a:cubicBezTo>
                    <a:cubicBezTo>
                      <a:pt x="7" y="140"/>
                      <a:pt x="9" y="143"/>
                      <a:pt x="11" y="145"/>
                    </a:cubicBezTo>
                    <a:cubicBezTo>
                      <a:pt x="12" y="147"/>
                      <a:pt x="14" y="149"/>
                      <a:pt x="16" y="151"/>
                    </a:cubicBezTo>
                    <a:cubicBezTo>
                      <a:pt x="134" y="269"/>
                      <a:pt x="134" y="269"/>
                      <a:pt x="134" y="269"/>
                    </a:cubicBezTo>
                    <a:cubicBezTo>
                      <a:pt x="138" y="274"/>
                      <a:pt x="143" y="278"/>
                      <a:pt x="149" y="282"/>
                    </a:cubicBezTo>
                    <a:cubicBezTo>
                      <a:pt x="155" y="285"/>
                      <a:pt x="161" y="289"/>
                      <a:pt x="168" y="292"/>
                    </a:cubicBezTo>
                    <a:cubicBezTo>
                      <a:pt x="174" y="295"/>
                      <a:pt x="181" y="297"/>
                      <a:pt x="188" y="299"/>
                    </a:cubicBezTo>
                    <a:cubicBezTo>
                      <a:pt x="195" y="300"/>
                      <a:pt x="201" y="301"/>
                      <a:pt x="208" y="302"/>
                    </a:cubicBezTo>
                    <a:cubicBezTo>
                      <a:pt x="372" y="309"/>
                      <a:pt x="372" y="309"/>
                      <a:pt x="372" y="309"/>
                    </a:cubicBezTo>
                    <a:cubicBezTo>
                      <a:pt x="378" y="309"/>
                      <a:pt x="383" y="309"/>
                      <a:pt x="388" y="307"/>
                    </a:cubicBezTo>
                    <a:cubicBezTo>
                      <a:pt x="393" y="306"/>
                      <a:pt x="398" y="305"/>
                      <a:pt x="402" y="302"/>
                    </a:cubicBezTo>
                    <a:cubicBezTo>
                      <a:pt x="406" y="300"/>
                      <a:pt x="410" y="298"/>
                      <a:pt x="412" y="295"/>
                    </a:cubicBezTo>
                    <a:cubicBezTo>
                      <a:pt x="415" y="291"/>
                      <a:pt x="417" y="288"/>
                      <a:pt x="418" y="284"/>
                    </a:cubicBezTo>
                    <a:cubicBezTo>
                      <a:pt x="447" y="189"/>
                      <a:pt x="447" y="189"/>
                      <a:pt x="447" y="189"/>
                    </a:cubicBezTo>
                    <a:cubicBezTo>
                      <a:pt x="447" y="187"/>
                      <a:pt x="448" y="186"/>
                      <a:pt x="448" y="184"/>
                    </a:cubicBezTo>
                    <a:cubicBezTo>
                      <a:pt x="448" y="182"/>
                      <a:pt x="448" y="180"/>
                      <a:pt x="447" y="178"/>
                    </a:cubicBezTo>
                    <a:cubicBezTo>
                      <a:pt x="447" y="176"/>
                      <a:pt x="447" y="174"/>
                      <a:pt x="446" y="172"/>
                    </a:cubicBezTo>
                    <a:cubicBezTo>
                      <a:pt x="446" y="170"/>
                      <a:pt x="445" y="168"/>
                      <a:pt x="444" y="166"/>
                    </a:cubicBezTo>
                    <a:cubicBezTo>
                      <a:pt x="443" y="164"/>
                      <a:pt x="442" y="162"/>
                      <a:pt x="441" y="160"/>
                    </a:cubicBezTo>
                    <a:cubicBezTo>
                      <a:pt x="440" y="158"/>
                      <a:pt x="438" y="156"/>
                      <a:pt x="437" y="154"/>
                    </a:cubicBezTo>
                    <a:cubicBezTo>
                      <a:pt x="435" y="152"/>
                      <a:pt x="434" y="150"/>
                      <a:pt x="432" y="148"/>
                    </a:cubicBezTo>
                    <a:cubicBezTo>
                      <a:pt x="431" y="147"/>
                      <a:pt x="429" y="145"/>
                      <a:pt x="427" y="143"/>
                    </a:cubicBezTo>
                    <a:cubicBezTo>
                      <a:pt x="323" y="48"/>
                      <a:pt x="323" y="48"/>
                      <a:pt x="323" y="48"/>
                    </a:cubicBezTo>
                    <a:cubicBezTo>
                      <a:pt x="319" y="45"/>
                      <a:pt x="315" y="42"/>
                      <a:pt x="310" y="39"/>
                    </a:cubicBezTo>
                    <a:cubicBezTo>
                      <a:pt x="306" y="36"/>
                      <a:pt x="300" y="33"/>
                      <a:pt x="295" y="31"/>
                    </a:cubicBezTo>
                    <a:cubicBezTo>
                      <a:pt x="290" y="28"/>
                      <a:pt x="285" y="26"/>
                      <a:pt x="279" y="24"/>
                    </a:cubicBezTo>
                    <a:cubicBezTo>
                      <a:pt x="274" y="23"/>
                      <a:pt x="269" y="21"/>
                      <a:pt x="264" y="21"/>
                    </a:cubicBezTo>
                    <a:cubicBezTo>
                      <a:pt x="118" y="1"/>
                      <a:pt x="118" y="1"/>
                      <a:pt x="118" y="1"/>
                    </a:cubicBezTo>
                    <a:cubicBezTo>
                      <a:pt x="112" y="0"/>
                      <a:pt x="107" y="0"/>
                      <a:pt x="102" y="0"/>
                    </a:cubicBezTo>
                    <a:cubicBezTo>
                      <a:pt x="96" y="0"/>
                      <a:pt x="91" y="1"/>
                      <a:pt x="87" y="2"/>
                    </a:cubicBezTo>
                    <a:cubicBezTo>
                      <a:pt x="82" y="3"/>
                      <a:pt x="78" y="5"/>
                      <a:pt x="74" y="7"/>
                    </a:cubicBezTo>
                    <a:cubicBezTo>
                      <a:pt x="71" y="9"/>
                      <a:pt x="68" y="12"/>
                      <a:pt x="66" y="15"/>
                    </a:cubicBezTo>
                    <a:cubicBezTo>
                      <a:pt x="5" y="100"/>
                      <a:pt x="5" y="100"/>
                      <a:pt x="5" y="100"/>
                    </a:cubicBezTo>
                    <a:cubicBezTo>
                      <a:pt x="4" y="101"/>
                      <a:pt x="3" y="103"/>
                      <a:pt x="2" y="105"/>
                    </a:cubicBezTo>
                    <a:cubicBezTo>
                      <a:pt x="1" y="107"/>
                      <a:pt x="0" y="109"/>
                      <a:pt x="0" y="111"/>
                    </a:cubicBezTo>
                    <a:cubicBezTo>
                      <a:pt x="0" y="113"/>
                      <a:pt x="0" y="115"/>
                      <a:pt x="0" y="117"/>
                    </a:cubicBezTo>
                    <a:cubicBezTo>
                      <a:pt x="0" y="120"/>
                      <a:pt x="0" y="122"/>
                      <a:pt x="1" y="124"/>
                    </a:cubicBezTo>
                  </a:path>
                </a:pathLst>
              </a:custGeom>
              <a:solidFill>
                <a:srgbClr val="F8AD94"/>
              </a:solidFill>
              <a:ln w="25400">
                <a:noFill/>
              </a:ln>
              <a:effectLst>
                <a:innerShdw blurRad="63500" dist="25400" dir="13500000">
                  <a:prstClr val="black">
                    <a:alpha val="50000"/>
                  </a:prstClr>
                </a:innerShdw>
              </a:effectLst>
            </p:spPr>
            <p:txBody>
              <a:bodyPr vert="horz" wrap="square" lIns="91440" tIns="45720" rIns="91440" bIns="45720" numCol="1" anchor="t" anchorCtr="0" compatLnSpc="1"/>
              <a:lstStyle/>
              <a:p>
                <a:endParaRPr lang="zh-CN" altLang="en-US"/>
              </a:p>
            </p:txBody>
          </p:sp>
          <p:sp>
            <p:nvSpPr>
              <p:cNvPr id="21" name="Freeform 17"/>
              <p:cNvSpPr>
                <a:spLocks noChangeAspect="1"/>
              </p:cNvSpPr>
              <p:nvPr/>
            </p:nvSpPr>
            <p:spPr bwMode="auto">
              <a:xfrm>
                <a:off x="5839751" y="2590418"/>
                <a:ext cx="1298151" cy="1094642"/>
              </a:xfrm>
              <a:custGeom>
                <a:avLst/>
                <a:gdLst>
                  <a:gd name="T0" fmla="*/ 2 w 516"/>
                  <a:gd name="T1" fmla="*/ 201 h 434"/>
                  <a:gd name="T2" fmla="*/ 5 w 516"/>
                  <a:gd name="T3" fmla="*/ 211 h 434"/>
                  <a:gd name="T4" fmla="*/ 9 w 516"/>
                  <a:gd name="T5" fmla="*/ 221 h 434"/>
                  <a:gd name="T6" fmla="*/ 15 w 516"/>
                  <a:gd name="T7" fmla="*/ 230 h 434"/>
                  <a:gd name="T8" fmla="*/ 22 w 516"/>
                  <a:gd name="T9" fmla="*/ 239 h 434"/>
                  <a:gd name="T10" fmla="*/ 168 w 516"/>
                  <a:gd name="T11" fmla="*/ 397 h 434"/>
                  <a:gd name="T12" fmla="*/ 187 w 516"/>
                  <a:gd name="T13" fmla="*/ 413 h 434"/>
                  <a:gd name="T14" fmla="*/ 210 w 516"/>
                  <a:gd name="T15" fmla="*/ 425 h 434"/>
                  <a:gd name="T16" fmla="*/ 234 w 516"/>
                  <a:gd name="T17" fmla="*/ 432 h 434"/>
                  <a:gd name="T18" fmla="*/ 257 w 516"/>
                  <a:gd name="T19" fmla="*/ 433 h 434"/>
                  <a:gd name="T20" fmla="*/ 447 w 516"/>
                  <a:gd name="T21" fmla="*/ 412 h 434"/>
                  <a:gd name="T22" fmla="*/ 465 w 516"/>
                  <a:gd name="T23" fmla="*/ 407 h 434"/>
                  <a:gd name="T24" fmla="*/ 480 w 516"/>
                  <a:gd name="T25" fmla="*/ 397 h 434"/>
                  <a:gd name="T26" fmla="*/ 490 w 516"/>
                  <a:gd name="T27" fmla="*/ 383 h 434"/>
                  <a:gd name="T28" fmla="*/ 496 w 516"/>
                  <a:gd name="T29" fmla="*/ 367 h 434"/>
                  <a:gd name="T30" fmla="*/ 516 w 516"/>
                  <a:gd name="T31" fmla="*/ 220 h 434"/>
                  <a:gd name="T32" fmla="*/ 516 w 516"/>
                  <a:gd name="T33" fmla="*/ 212 h 434"/>
                  <a:gd name="T34" fmla="*/ 515 w 516"/>
                  <a:gd name="T35" fmla="*/ 204 h 434"/>
                  <a:gd name="T36" fmla="*/ 513 w 516"/>
                  <a:gd name="T37" fmla="*/ 196 h 434"/>
                  <a:gd name="T38" fmla="*/ 510 w 516"/>
                  <a:gd name="T39" fmla="*/ 187 h 434"/>
                  <a:gd name="T40" fmla="*/ 505 w 516"/>
                  <a:gd name="T41" fmla="*/ 179 h 434"/>
                  <a:gd name="T42" fmla="*/ 500 w 516"/>
                  <a:gd name="T43" fmla="*/ 171 h 434"/>
                  <a:gd name="T44" fmla="*/ 494 w 516"/>
                  <a:gd name="T45" fmla="*/ 163 h 434"/>
                  <a:gd name="T46" fmla="*/ 488 w 516"/>
                  <a:gd name="T47" fmla="*/ 156 h 434"/>
                  <a:gd name="T48" fmla="*/ 362 w 516"/>
                  <a:gd name="T49" fmla="*/ 36 h 434"/>
                  <a:gd name="T50" fmla="*/ 347 w 516"/>
                  <a:gd name="T51" fmla="*/ 25 h 434"/>
                  <a:gd name="T52" fmla="*/ 330 w 516"/>
                  <a:gd name="T53" fmla="*/ 15 h 434"/>
                  <a:gd name="T54" fmla="*/ 311 w 516"/>
                  <a:gd name="T55" fmla="*/ 9 h 434"/>
                  <a:gd name="T56" fmla="*/ 294 w 516"/>
                  <a:gd name="T57" fmla="*/ 6 h 434"/>
                  <a:gd name="T58" fmla="*/ 128 w 516"/>
                  <a:gd name="T59" fmla="*/ 0 h 434"/>
                  <a:gd name="T60" fmla="*/ 110 w 516"/>
                  <a:gd name="T61" fmla="*/ 1 h 434"/>
                  <a:gd name="T62" fmla="*/ 93 w 516"/>
                  <a:gd name="T63" fmla="*/ 7 h 434"/>
                  <a:gd name="T64" fmla="*/ 79 w 516"/>
                  <a:gd name="T65" fmla="*/ 16 h 434"/>
                  <a:gd name="T66" fmla="*/ 70 w 516"/>
                  <a:gd name="T67" fmla="*/ 28 h 434"/>
                  <a:gd name="T68" fmla="*/ 5 w 516"/>
                  <a:gd name="T69" fmla="*/ 163 h 434"/>
                  <a:gd name="T70" fmla="*/ 2 w 516"/>
                  <a:gd name="T71" fmla="*/ 172 h 434"/>
                  <a:gd name="T72" fmla="*/ 0 w 516"/>
                  <a:gd name="T73" fmla="*/ 181 h 434"/>
                  <a:gd name="T74" fmla="*/ 0 w 516"/>
                  <a:gd name="T75" fmla="*/ 191 h 434"/>
                  <a:gd name="T76" fmla="*/ 2 w 516"/>
                  <a:gd name="T77" fmla="*/ 201 h 4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16" h="434">
                    <a:moveTo>
                      <a:pt x="2" y="201"/>
                    </a:moveTo>
                    <a:cubicBezTo>
                      <a:pt x="2" y="204"/>
                      <a:pt x="3" y="208"/>
                      <a:pt x="5" y="211"/>
                    </a:cubicBezTo>
                    <a:cubicBezTo>
                      <a:pt x="6" y="214"/>
                      <a:pt x="7" y="218"/>
                      <a:pt x="9" y="221"/>
                    </a:cubicBezTo>
                    <a:cubicBezTo>
                      <a:pt x="11" y="224"/>
                      <a:pt x="12" y="227"/>
                      <a:pt x="15" y="230"/>
                    </a:cubicBezTo>
                    <a:cubicBezTo>
                      <a:pt x="17" y="233"/>
                      <a:pt x="19" y="236"/>
                      <a:pt x="22" y="239"/>
                    </a:cubicBezTo>
                    <a:cubicBezTo>
                      <a:pt x="168" y="397"/>
                      <a:pt x="168" y="397"/>
                      <a:pt x="168" y="397"/>
                    </a:cubicBezTo>
                    <a:cubicBezTo>
                      <a:pt x="174" y="403"/>
                      <a:pt x="180" y="409"/>
                      <a:pt x="187" y="413"/>
                    </a:cubicBezTo>
                    <a:cubicBezTo>
                      <a:pt x="194" y="418"/>
                      <a:pt x="202" y="422"/>
                      <a:pt x="210" y="425"/>
                    </a:cubicBezTo>
                    <a:cubicBezTo>
                      <a:pt x="218" y="428"/>
                      <a:pt x="226" y="431"/>
                      <a:pt x="234" y="432"/>
                    </a:cubicBezTo>
                    <a:cubicBezTo>
                      <a:pt x="242" y="433"/>
                      <a:pt x="250" y="434"/>
                      <a:pt x="257" y="433"/>
                    </a:cubicBezTo>
                    <a:cubicBezTo>
                      <a:pt x="447" y="412"/>
                      <a:pt x="447" y="412"/>
                      <a:pt x="447" y="412"/>
                    </a:cubicBezTo>
                    <a:cubicBezTo>
                      <a:pt x="453" y="412"/>
                      <a:pt x="459" y="410"/>
                      <a:pt x="465" y="407"/>
                    </a:cubicBezTo>
                    <a:cubicBezTo>
                      <a:pt x="470" y="405"/>
                      <a:pt x="475" y="401"/>
                      <a:pt x="480" y="397"/>
                    </a:cubicBezTo>
                    <a:cubicBezTo>
                      <a:pt x="484" y="393"/>
                      <a:pt x="488" y="388"/>
                      <a:pt x="490" y="383"/>
                    </a:cubicBezTo>
                    <a:cubicBezTo>
                      <a:pt x="493" y="378"/>
                      <a:pt x="495" y="373"/>
                      <a:pt x="496" y="367"/>
                    </a:cubicBezTo>
                    <a:cubicBezTo>
                      <a:pt x="516" y="220"/>
                      <a:pt x="516" y="220"/>
                      <a:pt x="516" y="220"/>
                    </a:cubicBezTo>
                    <a:cubicBezTo>
                      <a:pt x="516" y="217"/>
                      <a:pt x="516" y="215"/>
                      <a:pt x="516" y="212"/>
                    </a:cubicBezTo>
                    <a:cubicBezTo>
                      <a:pt x="516" y="209"/>
                      <a:pt x="515" y="207"/>
                      <a:pt x="515" y="204"/>
                    </a:cubicBezTo>
                    <a:cubicBezTo>
                      <a:pt x="514" y="201"/>
                      <a:pt x="514" y="198"/>
                      <a:pt x="513" y="196"/>
                    </a:cubicBezTo>
                    <a:cubicBezTo>
                      <a:pt x="512" y="193"/>
                      <a:pt x="511" y="190"/>
                      <a:pt x="510" y="187"/>
                    </a:cubicBezTo>
                    <a:cubicBezTo>
                      <a:pt x="508" y="184"/>
                      <a:pt x="507" y="182"/>
                      <a:pt x="505" y="179"/>
                    </a:cubicBezTo>
                    <a:cubicBezTo>
                      <a:pt x="504" y="176"/>
                      <a:pt x="502" y="173"/>
                      <a:pt x="500" y="171"/>
                    </a:cubicBezTo>
                    <a:cubicBezTo>
                      <a:pt x="498" y="168"/>
                      <a:pt x="496" y="166"/>
                      <a:pt x="494" y="163"/>
                    </a:cubicBezTo>
                    <a:cubicBezTo>
                      <a:pt x="492" y="161"/>
                      <a:pt x="490" y="158"/>
                      <a:pt x="488" y="156"/>
                    </a:cubicBezTo>
                    <a:cubicBezTo>
                      <a:pt x="362" y="36"/>
                      <a:pt x="362" y="36"/>
                      <a:pt x="362" y="36"/>
                    </a:cubicBezTo>
                    <a:cubicBezTo>
                      <a:pt x="358" y="32"/>
                      <a:pt x="353" y="28"/>
                      <a:pt x="347" y="25"/>
                    </a:cubicBezTo>
                    <a:cubicBezTo>
                      <a:pt x="342" y="21"/>
                      <a:pt x="336" y="18"/>
                      <a:pt x="330" y="15"/>
                    </a:cubicBezTo>
                    <a:cubicBezTo>
                      <a:pt x="324" y="13"/>
                      <a:pt x="317" y="10"/>
                      <a:pt x="311" y="9"/>
                    </a:cubicBezTo>
                    <a:cubicBezTo>
                      <a:pt x="305" y="7"/>
                      <a:pt x="299" y="6"/>
                      <a:pt x="294" y="6"/>
                    </a:cubicBezTo>
                    <a:cubicBezTo>
                      <a:pt x="128" y="0"/>
                      <a:pt x="128" y="0"/>
                      <a:pt x="128" y="0"/>
                    </a:cubicBezTo>
                    <a:cubicBezTo>
                      <a:pt x="122" y="0"/>
                      <a:pt x="115" y="0"/>
                      <a:pt x="110" y="1"/>
                    </a:cubicBezTo>
                    <a:cubicBezTo>
                      <a:pt x="104" y="3"/>
                      <a:pt x="98" y="4"/>
                      <a:pt x="93" y="7"/>
                    </a:cubicBezTo>
                    <a:cubicBezTo>
                      <a:pt x="87" y="9"/>
                      <a:pt x="83" y="12"/>
                      <a:pt x="79" y="16"/>
                    </a:cubicBezTo>
                    <a:cubicBezTo>
                      <a:pt x="75" y="20"/>
                      <a:pt x="72" y="24"/>
                      <a:pt x="70" y="28"/>
                    </a:cubicBezTo>
                    <a:cubicBezTo>
                      <a:pt x="5" y="163"/>
                      <a:pt x="5" y="163"/>
                      <a:pt x="5" y="163"/>
                    </a:cubicBezTo>
                    <a:cubicBezTo>
                      <a:pt x="4" y="166"/>
                      <a:pt x="3" y="169"/>
                      <a:pt x="2" y="172"/>
                    </a:cubicBezTo>
                    <a:cubicBezTo>
                      <a:pt x="1" y="175"/>
                      <a:pt x="0" y="178"/>
                      <a:pt x="0" y="181"/>
                    </a:cubicBezTo>
                    <a:cubicBezTo>
                      <a:pt x="0" y="184"/>
                      <a:pt x="0" y="188"/>
                      <a:pt x="0" y="191"/>
                    </a:cubicBezTo>
                    <a:cubicBezTo>
                      <a:pt x="0" y="194"/>
                      <a:pt x="1" y="198"/>
                      <a:pt x="2" y="201"/>
                    </a:cubicBezTo>
                  </a:path>
                </a:pathLst>
              </a:custGeom>
              <a:solidFill>
                <a:srgbClr val="F77983"/>
              </a:solidFill>
              <a:ln w="25400">
                <a:noFill/>
              </a:ln>
              <a:effectLst>
                <a:innerShdw blurRad="63500" dist="25400" dir="13500000">
                  <a:prstClr val="black">
                    <a:alpha val="50000"/>
                  </a:prstClr>
                </a:innerShdw>
              </a:effectLst>
            </p:spPr>
            <p:txBody>
              <a:bodyPr vert="horz" wrap="square" lIns="91440" tIns="45720" rIns="91440" bIns="45720" numCol="1" anchor="t" anchorCtr="0" compatLnSpc="1"/>
              <a:lstStyle/>
              <a:p>
                <a:endParaRPr lang="zh-CN" altLang="en-US"/>
              </a:p>
            </p:txBody>
          </p:sp>
          <p:sp>
            <p:nvSpPr>
              <p:cNvPr id="23" name="Freeform 25"/>
              <p:cNvSpPr/>
              <p:nvPr/>
            </p:nvSpPr>
            <p:spPr bwMode="auto">
              <a:xfrm>
                <a:off x="4190360" y="3348742"/>
                <a:ext cx="1797344" cy="1545234"/>
              </a:xfrm>
              <a:custGeom>
                <a:avLst/>
                <a:gdLst>
                  <a:gd name="T0" fmla="*/ 0 w 778"/>
                  <a:gd name="T1" fmla="*/ 329 h 669"/>
                  <a:gd name="T2" fmla="*/ 1 w 778"/>
                  <a:gd name="T3" fmla="*/ 344 h 669"/>
                  <a:gd name="T4" fmla="*/ 4 w 778"/>
                  <a:gd name="T5" fmla="*/ 359 h 669"/>
                  <a:gd name="T6" fmla="*/ 9 w 778"/>
                  <a:gd name="T7" fmla="*/ 374 h 669"/>
                  <a:gd name="T8" fmla="*/ 16 w 778"/>
                  <a:gd name="T9" fmla="*/ 387 h 669"/>
                  <a:gd name="T10" fmla="*/ 189 w 778"/>
                  <a:gd name="T11" fmla="*/ 622 h 669"/>
                  <a:gd name="T12" fmla="*/ 213 w 778"/>
                  <a:gd name="T13" fmla="*/ 646 h 669"/>
                  <a:gd name="T14" fmla="*/ 245 w 778"/>
                  <a:gd name="T15" fmla="*/ 662 h 669"/>
                  <a:gd name="T16" fmla="*/ 282 w 778"/>
                  <a:gd name="T17" fmla="*/ 669 h 669"/>
                  <a:gd name="T18" fmla="*/ 318 w 778"/>
                  <a:gd name="T19" fmla="*/ 666 h 669"/>
                  <a:gd name="T20" fmla="*/ 619 w 778"/>
                  <a:gd name="T21" fmla="*/ 599 h 669"/>
                  <a:gd name="T22" fmla="*/ 648 w 778"/>
                  <a:gd name="T23" fmla="*/ 588 h 669"/>
                  <a:gd name="T24" fmla="*/ 673 w 778"/>
                  <a:gd name="T25" fmla="*/ 570 h 669"/>
                  <a:gd name="T26" fmla="*/ 693 w 778"/>
                  <a:gd name="T27" fmla="*/ 546 h 669"/>
                  <a:gd name="T28" fmla="*/ 706 w 778"/>
                  <a:gd name="T29" fmla="*/ 519 h 669"/>
                  <a:gd name="T30" fmla="*/ 775 w 778"/>
                  <a:gd name="T31" fmla="*/ 289 h 669"/>
                  <a:gd name="T32" fmla="*/ 777 w 778"/>
                  <a:gd name="T33" fmla="*/ 277 h 669"/>
                  <a:gd name="T34" fmla="*/ 778 w 778"/>
                  <a:gd name="T35" fmla="*/ 265 h 669"/>
                  <a:gd name="T36" fmla="*/ 777 w 778"/>
                  <a:gd name="T37" fmla="*/ 253 h 669"/>
                  <a:gd name="T38" fmla="*/ 774 w 778"/>
                  <a:gd name="T39" fmla="*/ 241 h 669"/>
                  <a:gd name="T40" fmla="*/ 771 w 778"/>
                  <a:gd name="T41" fmla="*/ 229 h 669"/>
                  <a:gd name="T42" fmla="*/ 765 w 778"/>
                  <a:gd name="T43" fmla="*/ 218 h 669"/>
                  <a:gd name="T44" fmla="*/ 759 w 778"/>
                  <a:gd name="T45" fmla="*/ 207 h 669"/>
                  <a:gd name="T46" fmla="*/ 751 w 778"/>
                  <a:gd name="T47" fmla="*/ 198 h 669"/>
                  <a:gd name="T48" fmla="*/ 604 w 778"/>
                  <a:gd name="T49" fmla="*/ 37 h 669"/>
                  <a:gd name="T50" fmla="*/ 585 w 778"/>
                  <a:gd name="T51" fmla="*/ 22 h 669"/>
                  <a:gd name="T52" fmla="*/ 563 w 778"/>
                  <a:gd name="T53" fmla="*/ 10 h 669"/>
                  <a:gd name="T54" fmla="*/ 538 w 778"/>
                  <a:gd name="T55" fmla="*/ 3 h 669"/>
                  <a:gd name="T56" fmla="*/ 514 w 778"/>
                  <a:gd name="T57" fmla="*/ 0 h 669"/>
                  <a:gd name="T58" fmla="*/ 272 w 778"/>
                  <a:gd name="T59" fmla="*/ 8 h 669"/>
                  <a:gd name="T60" fmla="*/ 243 w 778"/>
                  <a:gd name="T61" fmla="*/ 12 h 669"/>
                  <a:gd name="T62" fmla="*/ 216 w 778"/>
                  <a:gd name="T63" fmla="*/ 22 h 669"/>
                  <a:gd name="T64" fmla="*/ 192 w 778"/>
                  <a:gd name="T65" fmla="*/ 37 h 669"/>
                  <a:gd name="T66" fmla="*/ 173 w 778"/>
                  <a:gd name="T67" fmla="*/ 55 h 669"/>
                  <a:gd name="T68" fmla="*/ 20 w 778"/>
                  <a:gd name="T69" fmla="*/ 269 h 669"/>
                  <a:gd name="T70" fmla="*/ 12 w 778"/>
                  <a:gd name="T71" fmla="*/ 283 h 669"/>
                  <a:gd name="T72" fmla="*/ 6 w 778"/>
                  <a:gd name="T73" fmla="*/ 298 h 669"/>
                  <a:gd name="T74" fmla="*/ 2 w 778"/>
                  <a:gd name="T75" fmla="*/ 313 h 669"/>
                  <a:gd name="T76" fmla="*/ 0 w 778"/>
                  <a:gd name="T77" fmla="*/ 329 h 6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78" h="669">
                    <a:moveTo>
                      <a:pt x="0" y="329"/>
                    </a:moveTo>
                    <a:cubicBezTo>
                      <a:pt x="0" y="334"/>
                      <a:pt x="0" y="339"/>
                      <a:pt x="1" y="344"/>
                    </a:cubicBezTo>
                    <a:cubicBezTo>
                      <a:pt x="1" y="349"/>
                      <a:pt x="2" y="354"/>
                      <a:pt x="4" y="359"/>
                    </a:cubicBezTo>
                    <a:cubicBezTo>
                      <a:pt x="5" y="364"/>
                      <a:pt x="7" y="369"/>
                      <a:pt x="9" y="374"/>
                    </a:cubicBezTo>
                    <a:cubicBezTo>
                      <a:pt x="11" y="378"/>
                      <a:pt x="13" y="382"/>
                      <a:pt x="16" y="387"/>
                    </a:cubicBezTo>
                    <a:cubicBezTo>
                      <a:pt x="189" y="622"/>
                      <a:pt x="189" y="622"/>
                      <a:pt x="189" y="622"/>
                    </a:cubicBezTo>
                    <a:cubicBezTo>
                      <a:pt x="195" y="631"/>
                      <a:pt x="204" y="639"/>
                      <a:pt x="213" y="646"/>
                    </a:cubicBezTo>
                    <a:cubicBezTo>
                      <a:pt x="223" y="652"/>
                      <a:pt x="234" y="658"/>
                      <a:pt x="245" y="662"/>
                    </a:cubicBezTo>
                    <a:cubicBezTo>
                      <a:pt x="257" y="665"/>
                      <a:pt x="269" y="668"/>
                      <a:pt x="282" y="669"/>
                    </a:cubicBezTo>
                    <a:cubicBezTo>
                      <a:pt x="294" y="669"/>
                      <a:pt x="306" y="669"/>
                      <a:pt x="318" y="666"/>
                    </a:cubicBezTo>
                    <a:cubicBezTo>
                      <a:pt x="619" y="599"/>
                      <a:pt x="619" y="599"/>
                      <a:pt x="619" y="599"/>
                    </a:cubicBezTo>
                    <a:cubicBezTo>
                      <a:pt x="629" y="597"/>
                      <a:pt x="639" y="593"/>
                      <a:pt x="648" y="588"/>
                    </a:cubicBezTo>
                    <a:cubicBezTo>
                      <a:pt x="657" y="583"/>
                      <a:pt x="666" y="577"/>
                      <a:pt x="673" y="570"/>
                    </a:cubicBezTo>
                    <a:cubicBezTo>
                      <a:pt x="681" y="562"/>
                      <a:pt x="688" y="554"/>
                      <a:pt x="693" y="546"/>
                    </a:cubicBezTo>
                    <a:cubicBezTo>
                      <a:pt x="699" y="537"/>
                      <a:pt x="703" y="528"/>
                      <a:pt x="706" y="519"/>
                    </a:cubicBezTo>
                    <a:cubicBezTo>
                      <a:pt x="775" y="289"/>
                      <a:pt x="775" y="289"/>
                      <a:pt x="775" y="289"/>
                    </a:cubicBezTo>
                    <a:cubicBezTo>
                      <a:pt x="776" y="285"/>
                      <a:pt x="777" y="281"/>
                      <a:pt x="777" y="277"/>
                    </a:cubicBezTo>
                    <a:cubicBezTo>
                      <a:pt x="778" y="273"/>
                      <a:pt x="778" y="269"/>
                      <a:pt x="778" y="265"/>
                    </a:cubicBezTo>
                    <a:cubicBezTo>
                      <a:pt x="778" y="261"/>
                      <a:pt x="777" y="257"/>
                      <a:pt x="777" y="253"/>
                    </a:cubicBezTo>
                    <a:cubicBezTo>
                      <a:pt x="776" y="249"/>
                      <a:pt x="775" y="245"/>
                      <a:pt x="774" y="241"/>
                    </a:cubicBezTo>
                    <a:cubicBezTo>
                      <a:pt x="773" y="237"/>
                      <a:pt x="772" y="233"/>
                      <a:pt x="771" y="229"/>
                    </a:cubicBezTo>
                    <a:cubicBezTo>
                      <a:pt x="769" y="225"/>
                      <a:pt x="767" y="222"/>
                      <a:pt x="765" y="218"/>
                    </a:cubicBezTo>
                    <a:cubicBezTo>
                      <a:pt x="763" y="214"/>
                      <a:pt x="761" y="211"/>
                      <a:pt x="759" y="207"/>
                    </a:cubicBezTo>
                    <a:cubicBezTo>
                      <a:pt x="756" y="204"/>
                      <a:pt x="754" y="201"/>
                      <a:pt x="751" y="198"/>
                    </a:cubicBezTo>
                    <a:cubicBezTo>
                      <a:pt x="604" y="37"/>
                      <a:pt x="604" y="37"/>
                      <a:pt x="604" y="37"/>
                    </a:cubicBezTo>
                    <a:cubicBezTo>
                      <a:pt x="598" y="31"/>
                      <a:pt x="592" y="26"/>
                      <a:pt x="585" y="22"/>
                    </a:cubicBezTo>
                    <a:cubicBezTo>
                      <a:pt x="579" y="17"/>
                      <a:pt x="571" y="13"/>
                      <a:pt x="563" y="10"/>
                    </a:cubicBezTo>
                    <a:cubicBezTo>
                      <a:pt x="555" y="7"/>
                      <a:pt x="547" y="4"/>
                      <a:pt x="538" y="3"/>
                    </a:cubicBezTo>
                    <a:cubicBezTo>
                      <a:pt x="530" y="1"/>
                      <a:pt x="522" y="0"/>
                      <a:pt x="514" y="0"/>
                    </a:cubicBezTo>
                    <a:cubicBezTo>
                      <a:pt x="272" y="8"/>
                      <a:pt x="272" y="8"/>
                      <a:pt x="272" y="8"/>
                    </a:cubicBezTo>
                    <a:cubicBezTo>
                      <a:pt x="262" y="8"/>
                      <a:pt x="253" y="9"/>
                      <a:pt x="243" y="12"/>
                    </a:cubicBezTo>
                    <a:cubicBezTo>
                      <a:pt x="234" y="14"/>
                      <a:pt x="225" y="18"/>
                      <a:pt x="216" y="22"/>
                    </a:cubicBezTo>
                    <a:cubicBezTo>
                      <a:pt x="207" y="26"/>
                      <a:pt x="199" y="31"/>
                      <a:pt x="192" y="37"/>
                    </a:cubicBezTo>
                    <a:cubicBezTo>
                      <a:pt x="184" y="42"/>
                      <a:pt x="178" y="49"/>
                      <a:pt x="173" y="55"/>
                    </a:cubicBezTo>
                    <a:cubicBezTo>
                      <a:pt x="20" y="269"/>
                      <a:pt x="20" y="269"/>
                      <a:pt x="20" y="269"/>
                    </a:cubicBezTo>
                    <a:cubicBezTo>
                      <a:pt x="17" y="274"/>
                      <a:pt x="15" y="278"/>
                      <a:pt x="12" y="283"/>
                    </a:cubicBezTo>
                    <a:cubicBezTo>
                      <a:pt x="10" y="288"/>
                      <a:pt x="8" y="293"/>
                      <a:pt x="6" y="298"/>
                    </a:cubicBezTo>
                    <a:cubicBezTo>
                      <a:pt x="4" y="303"/>
                      <a:pt x="3" y="308"/>
                      <a:pt x="2" y="313"/>
                    </a:cubicBezTo>
                    <a:cubicBezTo>
                      <a:pt x="1" y="318"/>
                      <a:pt x="0" y="323"/>
                      <a:pt x="0" y="329"/>
                    </a:cubicBezTo>
                  </a:path>
                </a:pathLst>
              </a:custGeom>
              <a:gradFill>
                <a:gsLst>
                  <a:gs pos="0">
                    <a:schemeClr val="bg1"/>
                  </a:gs>
                  <a:gs pos="100000">
                    <a:schemeClr val="bg1">
                      <a:lumMod val="75000"/>
                    </a:schemeClr>
                  </a:gs>
                </a:gsLst>
                <a:lin ang="5400000" scaled="1"/>
              </a:gradFill>
              <a:ln>
                <a:noFill/>
              </a:ln>
              <a:effectLst>
                <a:outerShdw blurRad="50800" dist="38100" dir="8100000" algn="tr" rotWithShape="0">
                  <a:prstClr val="black">
                    <a:alpha val="40000"/>
                  </a:prstClr>
                </a:outerShdw>
              </a:effectLst>
            </p:spPr>
            <p:txBody>
              <a:bodyPr vert="horz" wrap="square" lIns="91440" tIns="45720" rIns="91440" bIns="45720" numCol="1" anchor="t" anchorCtr="0" compatLnSpc="1"/>
              <a:lstStyle/>
              <a:p>
                <a:endParaRPr lang="zh-CN" altLang="en-US"/>
              </a:p>
            </p:txBody>
          </p:sp>
          <p:sp>
            <p:nvSpPr>
              <p:cNvPr id="30" name="Freeform 5"/>
              <p:cNvSpPr>
                <a:spLocks noChangeAspect="1"/>
              </p:cNvSpPr>
              <p:nvPr/>
            </p:nvSpPr>
            <p:spPr bwMode="auto">
              <a:xfrm>
                <a:off x="4240891" y="2010019"/>
                <a:ext cx="1368000" cy="895999"/>
              </a:xfrm>
              <a:custGeom>
                <a:avLst/>
                <a:gdLst>
                  <a:gd name="T0" fmla="*/ 0 w 629"/>
                  <a:gd name="T1" fmla="*/ 176 h 411"/>
                  <a:gd name="T2" fmla="*/ 0 w 629"/>
                  <a:gd name="T3" fmla="*/ 186 h 411"/>
                  <a:gd name="T4" fmla="*/ 3 w 629"/>
                  <a:gd name="T5" fmla="*/ 195 h 411"/>
                  <a:gd name="T6" fmla="*/ 7 w 629"/>
                  <a:gd name="T7" fmla="*/ 205 h 411"/>
                  <a:gd name="T8" fmla="*/ 13 w 629"/>
                  <a:gd name="T9" fmla="*/ 213 h 411"/>
                  <a:gd name="T10" fmla="*/ 146 w 629"/>
                  <a:gd name="T11" fmla="*/ 372 h 411"/>
                  <a:gd name="T12" fmla="*/ 164 w 629"/>
                  <a:gd name="T13" fmla="*/ 388 h 411"/>
                  <a:gd name="T14" fmla="*/ 189 w 629"/>
                  <a:gd name="T15" fmla="*/ 401 h 411"/>
                  <a:gd name="T16" fmla="*/ 217 w 629"/>
                  <a:gd name="T17" fmla="*/ 409 h 411"/>
                  <a:gd name="T18" fmla="*/ 245 w 629"/>
                  <a:gd name="T19" fmla="*/ 411 h 411"/>
                  <a:gd name="T20" fmla="*/ 485 w 629"/>
                  <a:gd name="T21" fmla="*/ 406 h 411"/>
                  <a:gd name="T22" fmla="*/ 508 w 629"/>
                  <a:gd name="T23" fmla="*/ 402 h 411"/>
                  <a:gd name="T24" fmla="*/ 529 w 629"/>
                  <a:gd name="T25" fmla="*/ 394 h 411"/>
                  <a:gd name="T26" fmla="*/ 547 w 629"/>
                  <a:gd name="T27" fmla="*/ 382 h 411"/>
                  <a:gd name="T28" fmla="*/ 558 w 629"/>
                  <a:gd name="T29" fmla="*/ 367 h 411"/>
                  <a:gd name="T30" fmla="*/ 625 w 629"/>
                  <a:gd name="T31" fmla="*/ 232 h 411"/>
                  <a:gd name="T32" fmla="*/ 627 w 629"/>
                  <a:gd name="T33" fmla="*/ 226 h 411"/>
                  <a:gd name="T34" fmla="*/ 629 w 629"/>
                  <a:gd name="T35" fmla="*/ 218 h 411"/>
                  <a:gd name="T36" fmla="*/ 628 w 629"/>
                  <a:gd name="T37" fmla="*/ 210 h 411"/>
                  <a:gd name="T38" fmla="*/ 627 w 629"/>
                  <a:gd name="T39" fmla="*/ 202 h 411"/>
                  <a:gd name="T40" fmla="*/ 624 w 629"/>
                  <a:gd name="T41" fmla="*/ 194 h 411"/>
                  <a:gd name="T42" fmla="*/ 620 w 629"/>
                  <a:gd name="T43" fmla="*/ 186 h 411"/>
                  <a:gd name="T44" fmla="*/ 615 w 629"/>
                  <a:gd name="T45" fmla="*/ 179 h 411"/>
                  <a:gd name="T46" fmla="*/ 609 w 629"/>
                  <a:gd name="T47" fmla="*/ 172 h 411"/>
                  <a:gd name="T48" fmla="*/ 491 w 629"/>
                  <a:gd name="T49" fmla="*/ 53 h 411"/>
                  <a:gd name="T50" fmla="*/ 476 w 629"/>
                  <a:gd name="T51" fmla="*/ 41 h 411"/>
                  <a:gd name="T52" fmla="*/ 458 w 629"/>
                  <a:gd name="T53" fmla="*/ 31 h 411"/>
                  <a:gd name="T54" fmla="*/ 437 w 629"/>
                  <a:gd name="T55" fmla="*/ 24 h 411"/>
                  <a:gd name="T56" fmla="*/ 417 w 629"/>
                  <a:gd name="T57" fmla="*/ 20 h 411"/>
                  <a:gd name="T58" fmla="*/ 216 w 629"/>
                  <a:gd name="T59" fmla="*/ 1 h 411"/>
                  <a:gd name="T60" fmla="*/ 193 w 629"/>
                  <a:gd name="T61" fmla="*/ 1 h 411"/>
                  <a:gd name="T62" fmla="*/ 171 w 629"/>
                  <a:gd name="T63" fmla="*/ 5 h 411"/>
                  <a:gd name="T64" fmla="*/ 151 w 629"/>
                  <a:gd name="T65" fmla="*/ 12 h 411"/>
                  <a:gd name="T66" fmla="*/ 136 w 629"/>
                  <a:gd name="T67" fmla="*/ 23 h 411"/>
                  <a:gd name="T68" fmla="*/ 15 w 629"/>
                  <a:gd name="T69" fmla="*/ 142 h 411"/>
                  <a:gd name="T70" fmla="*/ 9 w 629"/>
                  <a:gd name="T71" fmla="*/ 150 h 411"/>
                  <a:gd name="T72" fmla="*/ 4 w 629"/>
                  <a:gd name="T73" fmla="*/ 158 h 411"/>
                  <a:gd name="T74" fmla="*/ 1 w 629"/>
                  <a:gd name="T75" fmla="*/ 167 h 411"/>
                  <a:gd name="T76" fmla="*/ 0 w 629"/>
                  <a:gd name="T77" fmla="*/ 176 h 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29" h="411">
                    <a:moveTo>
                      <a:pt x="0" y="176"/>
                    </a:moveTo>
                    <a:cubicBezTo>
                      <a:pt x="0" y="180"/>
                      <a:pt x="0" y="183"/>
                      <a:pt x="0" y="186"/>
                    </a:cubicBezTo>
                    <a:cubicBezTo>
                      <a:pt x="1" y="189"/>
                      <a:pt x="2" y="192"/>
                      <a:pt x="3" y="195"/>
                    </a:cubicBezTo>
                    <a:cubicBezTo>
                      <a:pt x="4" y="199"/>
                      <a:pt x="5" y="202"/>
                      <a:pt x="7" y="205"/>
                    </a:cubicBezTo>
                    <a:cubicBezTo>
                      <a:pt x="8" y="208"/>
                      <a:pt x="10" y="210"/>
                      <a:pt x="13" y="213"/>
                    </a:cubicBezTo>
                    <a:cubicBezTo>
                      <a:pt x="146" y="372"/>
                      <a:pt x="146" y="372"/>
                      <a:pt x="146" y="372"/>
                    </a:cubicBezTo>
                    <a:cubicBezTo>
                      <a:pt x="151" y="377"/>
                      <a:pt x="157" y="383"/>
                      <a:pt x="164" y="388"/>
                    </a:cubicBezTo>
                    <a:cubicBezTo>
                      <a:pt x="172" y="393"/>
                      <a:pt x="180" y="397"/>
                      <a:pt x="189" y="401"/>
                    </a:cubicBezTo>
                    <a:cubicBezTo>
                      <a:pt x="198" y="404"/>
                      <a:pt x="207" y="407"/>
                      <a:pt x="217" y="409"/>
                    </a:cubicBezTo>
                    <a:cubicBezTo>
                      <a:pt x="226" y="411"/>
                      <a:pt x="236" y="411"/>
                      <a:pt x="245" y="411"/>
                    </a:cubicBezTo>
                    <a:cubicBezTo>
                      <a:pt x="485" y="406"/>
                      <a:pt x="485" y="406"/>
                      <a:pt x="485" y="406"/>
                    </a:cubicBezTo>
                    <a:cubicBezTo>
                      <a:pt x="493" y="406"/>
                      <a:pt x="501" y="404"/>
                      <a:pt x="508" y="402"/>
                    </a:cubicBezTo>
                    <a:cubicBezTo>
                      <a:pt x="516" y="400"/>
                      <a:pt x="523" y="397"/>
                      <a:pt x="529" y="394"/>
                    </a:cubicBezTo>
                    <a:cubicBezTo>
                      <a:pt x="536" y="390"/>
                      <a:pt x="542" y="386"/>
                      <a:pt x="547" y="382"/>
                    </a:cubicBezTo>
                    <a:cubicBezTo>
                      <a:pt x="551" y="377"/>
                      <a:pt x="555" y="372"/>
                      <a:pt x="558" y="367"/>
                    </a:cubicBezTo>
                    <a:cubicBezTo>
                      <a:pt x="625" y="232"/>
                      <a:pt x="625" y="232"/>
                      <a:pt x="625" y="232"/>
                    </a:cubicBezTo>
                    <a:cubicBezTo>
                      <a:pt x="626" y="230"/>
                      <a:pt x="627" y="228"/>
                      <a:pt x="627" y="226"/>
                    </a:cubicBezTo>
                    <a:cubicBezTo>
                      <a:pt x="628" y="223"/>
                      <a:pt x="628" y="221"/>
                      <a:pt x="629" y="218"/>
                    </a:cubicBezTo>
                    <a:cubicBezTo>
                      <a:pt x="629" y="216"/>
                      <a:pt x="629" y="213"/>
                      <a:pt x="628" y="210"/>
                    </a:cubicBezTo>
                    <a:cubicBezTo>
                      <a:pt x="628" y="208"/>
                      <a:pt x="628" y="205"/>
                      <a:pt x="627" y="202"/>
                    </a:cubicBezTo>
                    <a:cubicBezTo>
                      <a:pt x="626" y="200"/>
                      <a:pt x="625" y="197"/>
                      <a:pt x="624" y="194"/>
                    </a:cubicBezTo>
                    <a:cubicBezTo>
                      <a:pt x="623" y="192"/>
                      <a:pt x="622" y="189"/>
                      <a:pt x="620" y="186"/>
                    </a:cubicBezTo>
                    <a:cubicBezTo>
                      <a:pt x="619" y="184"/>
                      <a:pt x="617" y="181"/>
                      <a:pt x="615" y="179"/>
                    </a:cubicBezTo>
                    <a:cubicBezTo>
                      <a:pt x="613" y="177"/>
                      <a:pt x="611" y="174"/>
                      <a:pt x="609" y="172"/>
                    </a:cubicBezTo>
                    <a:cubicBezTo>
                      <a:pt x="491" y="53"/>
                      <a:pt x="491" y="53"/>
                      <a:pt x="491" y="53"/>
                    </a:cubicBezTo>
                    <a:cubicBezTo>
                      <a:pt x="487" y="49"/>
                      <a:pt x="482" y="45"/>
                      <a:pt x="476" y="41"/>
                    </a:cubicBezTo>
                    <a:cubicBezTo>
                      <a:pt x="471" y="37"/>
                      <a:pt x="465" y="34"/>
                      <a:pt x="458" y="31"/>
                    </a:cubicBezTo>
                    <a:cubicBezTo>
                      <a:pt x="451" y="28"/>
                      <a:pt x="444" y="26"/>
                      <a:pt x="437" y="24"/>
                    </a:cubicBezTo>
                    <a:cubicBezTo>
                      <a:pt x="430" y="22"/>
                      <a:pt x="423" y="21"/>
                      <a:pt x="417" y="20"/>
                    </a:cubicBezTo>
                    <a:cubicBezTo>
                      <a:pt x="216" y="1"/>
                      <a:pt x="216" y="1"/>
                      <a:pt x="216" y="1"/>
                    </a:cubicBezTo>
                    <a:cubicBezTo>
                      <a:pt x="209" y="0"/>
                      <a:pt x="201" y="0"/>
                      <a:pt x="193" y="1"/>
                    </a:cubicBezTo>
                    <a:cubicBezTo>
                      <a:pt x="185" y="2"/>
                      <a:pt x="178" y="3"/>
                      <a:pt x="171" y="5"/>
                    </a:cubicBezTo>
                    <a:cubicBezTo>
                      <a:pt x="164" y="7"/>
                      <a:pt x="157" y="9"/>
                      <a:pt x="151" y="12"/>
                    </a:cubicBezTo>
                    <a:cubicBezTo>
                      <a:pt x="145" y="15"/>
                      <a:pt x="140" y="19"/>
                      <a:pt x="136" y="23"/>
                    </a:cubicBezTo>
                    <a:cubicBezTo>
                      <a:pt x="15" y="142"/>
                      <a:pt x="15" y="142"/>
                      <a:pt x="15" y="142"/>
                    </a:cubicBezTo>
                    <a:cubicBezTo>
                      <a:pt x="13" y="144"/>
                      <a:pt x="11" y="147"/>
                      <a:pt x="9" y="150"/>
                    </a:cubicBezTo>
                    <a:cubicBezTo>
                      <a:pt x="7" y="152"/>
                      <a:pt x="5" y="155"/>
                      <a:pt x="4" y="158"/>
                    </a:cubicBezTo>
                    <a:cubicBezTo>
                      <a:pt x="3" y="161"/>
                      <a:pt x="2" y="164"/>
                      <a:pt x="1" y="167"/>
                    </a:cubicBezTo>
                    <a:cubicBezTo>
                      <a:pt x="0" y="170"/>
                      <a:pt x="0" y="173"/>
                      <a:pt x="0" y="176"/>
                    </a:cubicBezTo>
                  </a:path>
                </a:pathLst>
              </a:custGeom>
              <a:gradFill>
                <a:gsLst>
                  <a:gs pos="0">
                    <a:schemeClr val="bg1"/>
                  </a:gs>
                  <a:gs pos="100000">
                    <a:schemeClr val="bg1">
                      <a:lumMod val="75000"/>
                    </a:schemeClr>
                  </a:gs>
                </a:gsLst>
                <a:lin ang="5400000" scaled="1"/>
              </a:gradFill>
              <a:ln>
                <a:noFill/>
              </a:ln>
              <a:effectLst>
                <a:outerShdw blurRad="50800" dist="38100" dir="8100000" algn="tr" rotWithShape="0">
                  <a:prstClr val="black">
                    <a:alpha val="40000"/>
                  </a:prstClr>
                </a:outerShdw>
              </a:effectLst>
            </p:spPr>
            <p:txBody>
              <a:bodyPr vert="horz" wrap="square" lIns="91440" tIns="45720" rIns="91440" bIns="45720" numCol="1" anchor="t" anchorCtr="0" compatLnSpc="1"/>
              <a:lstStyle/>
              <a:p>
                <a:endParaRPr lang="zh-CN" altLang="en-US"/>
              </a:p>
            </p:txBody>
          </p:sp>
          <p:sp>
            <p:nvSpPr>
              <p:cNvPr id="31" name="Freeform 9"/>
              <p:cNvSpPr>
                <a:spLocks noChangeAspect="1"/>
              </p:cNvSpPr>
              <p:nvPr/>
            </p:nvSpPr>
            <p:spPr bwMode="auto">
              <a:xfrm>
                <a:off x="5720618" y="1692682"/>
                <a:ext cx="900000" cy="622985"/>
              </a:xfrm>
              <a:custGeom>
                <a:avLst/>
                <a:gdLst>
                  <a:gd name="T0" fmla="*/ 1 w 448"/>
                  <a:gd name="T1" fmla="*/ 124 h 309"/>
                  <a:gd name="T2" fmla="*/ 3 w 448"/>
                  <a:gd name="T3" fmla="*/ 131 h 309"/>
                  <a:gd name="T4" fmla="*/ 6 w 448"/>
                  <a:gd name="T5" fmla="*/ 138 h 309"/>
                  <a:gd name="T6" fmla="*/ 11 w 448"/>
                  <a:gd name="T7" fmla="*/ 145 h 309"/>
                  <a:gd name="T8" fmla="*/ 16 w 448"/>
                  <a:gd name="T9" fmla="*/ 151 h 309"/>
                  <a:gd name="T10" fmla="*/ 134 w 448"/>
                  <a:gd name="T11" fmla="*/ 269 h 309"/>
                  <a:gd name="T12" fmla="*/ 149 w 448"/>
                  <a:gd name="T13" fmla="*/ 282 h 309"/>
                  <a:gd name="T14" fmla="*/ 168 w 448"/>
                  <a:gd name="T15" fmla="*/ 292 h 309"/>
                  <a:gd name="T16" fmla="*/ 188 w 448"/>
                  <a:gd name="T17" fmla="*/ 299 h 309"/>
                  <a:gd name="T18" fmla="*/ 208 w 448"/>
                  <a:gd name="T19" fmla="*/ 302 h 309"/>
                  <a:gd name="T20" fmla="*/ 372 w 448"/>
                  <a:gd name="T21" fmla="*/ 309 h 309"/>
                  <a:gd name="T22" fmla="*/ 388 w 448"/>
                  <a:gd name="T23" fmla="*/ 307 h 309"/>
                  <a:gd name="T24" fmla="*/ 402 w 448"/>
                  <a:gd name="T25" fmla="*/ 302 h 309"/>
                  <a:gd name="T26" fmla="*/ 412 w 448"/>
                  <a:gd name="T27" fmla="*/ 295 h 309"/>
                  <a:gd name="T28" fmla="*/ 418 w 448"/>
                  <a:gd name="T29" fmla="*/ 284 h 309"/>
                  <a:gd name="T30" fmla="*/ 447 w 448"/>
                  <a:gd name="T31" fmla="*/ 189 h 309"/>
                  <a:gd name="T32" fmla="*/ 448 w 448"/>
                  <a:gd name="T33" fmla="*/ 184 h 309"/>
                  <a:gd name="T34" fmla="*/ 447 w 448"/>
                  <a:gd name="T35" fmla="*/ 178 h 309"/>
                  <a:gd name="T36" fmla="*/ 446 w 448"/>
                  <a:gd name="T37" fmla="*/ 172 h 309"/>
                  <a:gd name="T38" fmla="*/ 444 w 448"/>
                  <a:gd name="T39" fmla="*/ 166 h 309"/>
                  <a:gd name="T40" fmla="*/ 441 w 448"/>
                  <a:gd name="T41" fmla="*/ 160 h 309"/>
                  <a:gd name="T42" fmla="*/ 437 w 448"/>
                  <a:gd name="T43" fmla="*/ 154 h 309"/>
                  <a:gd name="T44" fmla="*/ 432 w 448"/>
                  <a:gd name="T45" fmla="*/ 148 h 309"/>
                  <a:gd name="T46" fmla="*/ 427 w 448"/>
                  <a:gd name="T47" fmla="*/ 143 h 309"/>
                  <a:gd name="T48" fmla="*/ 323 w 448"/>
                  <a:gd name="T49" fmla="*/ 48 h 309"/>
                  <a:gd name="T50" fmla="*/ 310 w 448"/>
                  <a:gd name="T51" fmla="*/ 39 h 309"/>
                  <a:gd name="T52" fmla="*/ 295 w 448"/>
                  <a:gd name="T53" fmla="*/ 31 h 309"/>
                  <a:gd name="T54" fmla="*/ 279 w 448"/>
                  <a:gd name="T55" fmla="*/ 24 h 309"/>
                  <a:gd name="T56" fmla="*/ 264 w 448"/>
                  <a:gd name="T57" fmla="*/ 21 h 309"/>
                  <a:gd name="T58" fmla="*/ 118 w 448"/>
                  <a:gd name="T59" fmla="*/ 1 h 309"/>
                  <a:gd name="T60" fmla="*/ 102 w 448"/>
                  <a:gd name="T61" fmla="*/ 0 h 309"/>
                  <a:gd name="T62" fmla="*/ 87 w 448"/>
                  <a:gd name="T63" fmla="*/ 2 h 309"/>
                  <a:gd name="T64" fmla="*/ 74 w 448"/>
                  <a:gd name="T65" fmla="*/ 7 h 309"/>
                  <a:gd name="T66" fmla="*/ 66 w 448"/>
                  <a:gd name="T67" fmla="*/ 15 h 309"/>
                  <a:gd name="T68" fmla="*/ 5 w 448"/>
                  <a:gd name="T69" fmla="*/ 100 h 309"/>
                  <a:gd name="T70" fmla="*/ 2 w 448"/>
                  <a:gd name="T71" fmla="*/ 105 h 309"/>
                  <a:gd name="T72" fmla="*/ 0 w 448"/>
                  <a:gd name="T73" fmla="*/ 111 h 309"/>
                  <a:gd name="T74" fmla="*/ 0 w 448"/>
                  <a:gd name="T75" fmla="*/ 117 h 309"/>
                  <a:gd name="T76" fmla="*/ 1 w 448"/>
                  <a:gd name="T77" fmla="*/ 124 h 3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48" h="309">
                    <a:moveTo>
                      <a:pt x="1" y="124"/>
                    </a:moveTo>
                    <a:cubicBezTo>
                      <a:pt x="1" y="126"/>
                      <a:pt x="2" y="129"/>
                      <a:pt x="3" y="131"/>
                    </a:cubicBezTo>
                    <a:cubicBezTo>
                      <a:pt x="4" y="133"/>
                      <a:pt x="5" y="136"/>
                      <a:pt x="6" y="138"/>
                    </a:cubicBezTo>
                    <a:cubicBezTo>
                      <a:pt x="7" y="140"/>
                      <a:pt x="9" y="143"/>
                      <a:pt x="11" y="145"/>
                    </a:cubicBezTo>
                    <a:cubicBezTo>
                      <a:pt x="12" y="147"/>
                      <a:pt x="14" y="149"/>
                      <a:pt x="16" y="151"/>
                    </a:cubicBezTo>
                    <a:cubicBezTo>
                      <a:pt x="134" y="269"/>
                      <a:pt x="134" y="269"/>
                      <a:pt x="134" y="269"/>
                    </a:cubicBezTo>
                    <a:cubicBezTo>
                      <a:pt x="138" y="274"/>
                      <a:pt x="143" y="278"/>
                      <a:pt x="149" y="282"/>
                    </a:cubicBezTo>
                    <a:cubicBezTo>
                      <a:pt x="155" y="285"/>
                      <a:pt x="161" y="289"/>
                      <a:pt x="168" y="292"/>
                    </a:cubicBezTo>
                    <a:cubicBezTo>
                      <a:pt x="174" y="295"/>
                      <a:pt x="181" y="297"/>
                      <a:pt x="188" y="299"/>
                    </a:cubicBezTo>
                    <a:cubicBezTo>
                      <a:pt x="195" y="300"/>
                      <a:pt x="201" y="301"/>
                      <a:pt x="208" y="302"/>
                    </a:cubicBezTo>
                    <a:cubicBezTo>
                      <a:pt x="372" y="309"/>
                      <a:pt x="372" y="309"/>
                      <a:pt x="372" y="309"/>
                    </a:cubicBezTo>
                    <a:cubicBezTo>
                      <a:pt x="378" y="309"/>
                      <a:pt x="383" y="309"/>
                      <a:pt x="388" y="307"/>
                    </a:cubicBezTo>
                    <a:cubicBezTo>
                      <a:pt x="393" y="306"/>
                      <a:pt x="398" y="305"/>
                      <a:pt x="402" y="302"/>
                    </a:cubicBezTo>
                    <a:cubicBezTo>
                      <a:pt x="406" y="300"/>
                      <a:pt x="410" y="298"/>
                      <a:pt x="412" y="295"/>
                    </a:cubicBezTo>
                    <a:cubicBezTo>
                      <a:pt x="415" y="291"/>
                      <a:pt x="417" y="288"/>
                      <a:pt x="418" y="284"/>
                    </a:cubicBezTo>
                    <a:cubicBezTo>
                      <a:pt x="447" y="189"/>
                      <a:pt x="447" y="189"/>
                      <a:pt x="447" y="189"/>
                    </a:cubicBezTo>
                    <a:cubicBezTo>
                      <a:pt x="447" y="187"/>
                      <a:pt x="448" y="186"/>
                      <a:pt x="448" y="184"/>
                    </a:cubicBezTo>
                    <a:cubicBezTo>
                      <a:pt x="448" y="182"/>
                      <a:pt x="448" y="180"/>
                      <a:pt x="447" y="178"/>
                    </a:cubicBezTo>
                    <a:cubicBezTo>
                      <a:pt x="447" y="176"/>
                      <a:pt x="447" y="174"/>
                      <a:pt x="446" y="172"/>
                    </a:cubicBezTo>
                    <a:cubicBezTo>
                      <a:pt x="446" y="170"/>
                      <a:pt x="445" y="168"/>
                      <a:pt x="444" y="166"/>
                    </a:cubicBezTo>
                    <a:cubicBezTo>
                      <a:pt x="443" y="164"/>
                      <a:pt x="442" y="162"/>
                      <a:pt x="441" y="160"/>
                    </a:cubicBezTo>
                    <a:cubicBezTo>
                      <a:pt x="440" y="158"/>
                      <a:pt x="438" y="156"/>
                      <a:pt x="437" y="154"/>
                    </a:cubicBezTo>
                    <a:cubicBezTo>
                      <a:pt x="435" y="152"/>
                      <a:pt x="434" y="150"/>
                      <a:pt x="432" y="148"/>
                    </a:cubicBezTo>
                    <a:cubicBezTo>
                      <a:pt x="431" y="147"/>
                      <a:pt x="429" y="145"/>
                      <a:pt x="427" y="143"/>
                    </a:cubicBezTo>
                    <a:cubicBezTo>
                      <a:pt x="323" y="48"/>
                      <a:pt x="323" y="48"/>
                      <a:pt x="323" y="48"/>
                    </a:cubicBezTo>
                    <a:cubicBezTo>
                      <a:pt x="319" y="45"/>
                      <a:pt x="315" y="42"/>
                      <a:pt x="310" y="39"/>
                    </a:cubicBezTo>
                    <a:cubicBezTo>
                      <a:pt x="306" y="36"/>
                      <a:pt x="300" y="33"/>
                      <a:pt x="295" y="31"/>
                    </a:cubicBezTo>
                    <a:cubicBezTo>
                      <a:pt x="290" y="28"/>
                      <a:pt x="285" y="26"/>
                      <a:pt x="279" y="24"/>
                    </a:cubicBezTo>
                    <a:cubicBezTo>
                      <a:pt x="274" y="23"/>
                      <a:pt x="269" y="21"/>
                      <a:pt x="264" y="21"/>
                    </a:cubicBezTo>
                    <a:cubicBezTo>
                      <a:pt x="118" y="1"/>
                      <a:pt x="118" y="1"/>
                      <a:pt x="118" y="1"/>
                    </a:cubicBezTo>
                    <a:cubicBezTo>
                      <a:pt x="112" y="0"/>
                      <a:pt x="107" y="0"/>
                      <a:pt x="102" y="0"/>
                    </a:cubicBezTo>
                    <a:cubicBezTo>
                      <a:pt x="96" y="0"/>
                      <a:pt x="91" y="1"/>
                      <a:pt x="87" y="2"/>
                    </a:cubicBezTo>
                    <a:cubicBezTo>
                      <a:pt x="82" y="3"/>
                      <a:pt x="78" y="5"/>
                      <a:pt x="74" y="7"/>
                    </a:cubicBezTo>
                    <a:cubicBezTo>
                      <a:pt x="71" y="9"/>
                      <a:pt x="68" y="12"/>
                      <a:pt x="66" y="15"/>
                    </a:cubicBezTo>
                    <a:cubicBezTo>
                      <a:pt x="5" y="100"/>
                      <a:pt x="5" y="100"/>
                      <a:pt x="5" y="100"/>
                    </a:cubicBezTo>
                    <a:cubicBezTo>
                      <a:pt x="4" y="101"/>
                      <a:pt x="3" y="103"/>
                      <a:pt x="2" y="105"/>
                    </a:cubicBezTo>
                    <a:cubicBezTo>
                      <a:pt x="1" y="107"/>
                      <a:pt x="0" y="109"/>
                      <a:pt x="0" y="111"/>
                    </a:cubicBezTo>
                    <a:cubicBezTo>
                      <a:pt x="0" y="113"/>
                      <a:pt x="0" y="115"/>
                      <a:pt x="0" y="117"/>
                    </a:cubicBezTo>
                    <a:cubicBezTo>
                      <a:pt x="0" y="120"/>
                      <a:pt x="0" y="122"/>
                      <a:pt x="1" y="124"/>
                    </a:cubicBezTo>
                  </a:path>
                </a:pathLst>
              </a:custGeom>
              <a:gradFill>
                <a:gsLst>
                  <a:gs pos="0">
                    <a:schemeClr val="bg1"/>
                  </a:gs>
                  <a:gs pos="100000">
                    <a:schemeClr val="bg1">
                      <a:lumMod val="75000"/>
                    </a:schemeClr>
                  </a:gs>
                </a:gsLst>
                <a:lin ang="5400000" scaled="1"/>
              </a:gradFill>
              <a:ln>
                <a:noFill/>
              </a:ln>
              <a:effectLst>
                <a:outerShdw blurRad="50800" dist="38100" dir="8100000" algn="tr" rotWithShape="0">
                  <a:prstClr val="black">
                    <a:alpha val="40000"/>
                  </a:prstClr>
                </a:outerShdw>
              </a:effectLst>
            </p:spPr>
            <p:txBody>
              <a:bodyPr vert="horz" wrap="square" lIns="91440" tIns="45720" rIns="91440" bIns="45720" numCol="1" anchor="t" anchorCtr="0" compatLnSpc="1"/>
              <a:lstStyle/>
              <a:p>
                <a:endParaRPr lang="zh-CN" altLang="en-US"/>
              </a:p>
            </p:txBody>
          </p:sp>
          <p:sp>
            <p:nvSpPr>
              <p:cNvPr id="32" name="Freeform 13"/>
              <p:cNvSpPr>
                <a:spLocks noChangeAspect="1"/>
              </p:cNvSpPr>
              <p:nvPr/>
            </p:nvSpPr>
            <p:spPr bwMode="auto">
              <a:xfrm>
                <a:off x="6952321" y="2222045"/>
                <a:ext cx="792000" cy="656623"/>
              </a:xfrm>
              <a:custGeom>
                <a:avLst/>
                <a:gdLst>
                  <a:gd name="T0" fmla="*/ 5 w 382"/>
                  <a:gd name="T1" fmla="*/ 141 h 317"/>
                  <a:gd name="T2" fmla="*/ 8 w 382"/>
                  <a:gd name="T3" fmla="*/ 148 h 317"/>
                  <a:gd name="T4" fmla="*/ 12 w 382"/>
                  <a:gd name="T5" fmla="*/ 156 h 317"/>
                  <a:gd name="T6" fmla="*/ 18 w 382"/>
                  <a:gd name="T7" fmla="*/ 163 h 317"/>
                  <a:gd name="T8" fmla="*/ 24 w 382"/>
                  <a:gd name="T9" fmla="*/ 169 h 317"/>
                  <a:gd name="T10" fmla="*/ 149 w 382"/>
                  <a:gd name="T11" fmla="*/ 287 h 317"/>
                  <a:gd name="T12" fmla="*/ 164 w 382"/>
                  <a:gd name="T13" fmla="*/ 299 h 317"/>
                  <a:gd name="T14" fmla="*/ 182 w 382"/>
                  <a:gd name="T15" fmla="*/ 309 h 317"/>
                  <a:gd name="T16" fmla="*/ 200 w 382"/>
                  <a:gd name="T17" fmla="*/ 315 h 317"/>
                  <a:gd name="T18" fmla="*/ 216 w 382"/>
                  <a:gd name="T19" fmla="*/ 317 h 317"/>
                  <a:gd name="T20" fmla="*/ 351 w 382"/>
                  <a:gd name="T21" fmla="*/ 314 h 317"/>
                  <a:gd name="T22" fmla="*/ 364 w 382"/>
                  <a:gd name="T23" fmla="*/ 311 h 317"/>
                  <a:gd name="T24" fmla="*/ 374 w 382"/>
                  <a:gd name="T25" fmla="*/ 305 h 317"/>
                  <a:gd name="T26" fmla="*/ 380 w 382"/>
                  <a:gd name="T27" fmla="*/ 296 h 317"/>
                  <a:gd name="T28" fmla="*/ 382 w 382"/>
                  <a:gd name="T29" fmla="*/ 285 h 317"/>
                  <a:gd name="T30" fmla="*/ 382 w 382"/>
                  <a:gd name="T31" fmla="*/ 180 h 317"/>
                  <a:gd name="T32" fmla="*/ 382 w 382"/>
                  <a:gd name="T33" fmla="*/ 175 h 317"/>
                  <a:gd name="T34" fmla="*/ 380 w 382"/>
                  <a:gd name="T35" fmla="*/ 169 h 317"/>
                  <a:gd name="T36" fmla="*/ 377 w 382"/>
                  <a:gd name="T37" fmla="*/ 163 h 317"/>
                  <a:gd name="T38" fmla="*/ 374 w 382"/>
                  <a:gd name="T39" fmla="*/ 156 h 317"/>
                  <a:gd name="T40" fmla="*/ 370 w 382"/>
                  <a:gd name="T41" fmla="*/ 150 h 317"/>
                  <a:gd name="T42" fmla="*/ 365 w 382"/>
                  <a:gd name="T43" fmla="*/ 144 h 317"/>
                  <a:gd name="T44" fmla="*/ 360 w 382"/>
                  <a:gd name="T45" fmla="*/ 138 h 317"/>
                  <a:gd name="T46" fmla="*/ 354 w 382"/>
                  <a:gd name="T47" fmla="*/ 132 h 317"/>
                  <a:gd name="T48" fmla="*/ 246 w 382"/>
                  <a:gd name="T49" fmla="*/ 37 h 317"/>
                  <a:gd name="T50" fmla="*/ 233 w 382"/>
                  <a:gd name="T51" fmla="*/ 28 h 317"/>
                  <a:gd name="T52" fmla="*/ 219 w 382"/>
                  <a:gd name="T53" fmla="*/ 20 h 317"/>
                  <a:gd name="T54" fmla="*/ 204 w 382"/>
                  <a:gd name="T55" fmla="*/ 14 h 317"/>
                  <a:gd name="T56" fmla="*/ 191 w 382"/>
                  <a:gd name="T57" fmla="*/ 12 h 317"/>
                  <a:gd name="T58" fmla="*/ 67 w 382"/>
                  <a:gd name="T59" fmla="*/ 0 h 317"/>
                  <a:gd name="T60" fmla="*/ 54 w 382"/>
                  <a:gd name="T61" fmla="*/ 0 h 317"/>
                  <a:gd name="T62" fmla="*/ 42 w 382"/>
                  <a:gd name="T63" fmla="*/ 4 h 317"/>
                  <a:gd name="T64" fmla="*/ 34 w 382"/>
                  <a:gd name="T65" fmla="*/ 10 h 317"/>
                  <a:gd name="T66" fmla="*/ 29 w 382"/>
                  <a:gd name="T67" fmla="*/ 19 h 317"/>
                  <a:gd name="T68" fmla="*/ 2 w 382"/>
                  <a:gd name="T69" fmla="*/ 114 h 317"/>
                  <a:gd name="T70" fmla="*/ 1 w 382"/>
                  <a:gd name="T71" fmla="*/ 120 h 317"/>
                  <a:gd name="T72" fmla="*/ 1 w 382"/>
                  <a:gd name="T73" fmla="*/ 127 h 317"/>
                  <a:gd name="T74" fmla="*/ 2 w 382"/>
                  <a:gd name="T75" fmla="*/ 134 h 317"/>
                  <a:gd name="T76" fmla="*/ 5 w 382"/>
                  <a:gd name="T77" fmla="*/ 141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82" h="317">
                    <a:moveTo>
                      <a:pt x="5" y="141"/>
                    </a:moveTo>
                    <a:cubicBezTo>
                      <a:pt x="6" y="143"/>
                      <a:pt x="7" y="146"/>
                      <a:pt x="8" y="148"/>
                    </a:cubicBezTo>
                    <a:cubicBezTo>
                      <a:pt x="9" y="151"/>
                      <a:pt x="11" y="153"/>
                      <a:pt x="12" y="156"/>
                    </a:cubicBezTo>
                    <a:cubicBezTo>
                      <a:pt x="14" y="158"/>
                      <a:pt x="16" y="160"/>
                      <a:pt x="18" y="163"/>
                    </a:cubicBezTo>
                    <a:cubicBezTo>
                      <a:pt x="20" y="165"/>
                      <a:pt x="22" y="167"/>
                      <a:pt x="24" y="169"/>
                    </a:cubicBezTo>
                    <a:cubicBezTo>
                      <a:pt x="149" y="287"/>
                      <a:pt x="149" y="287"/>
                      <a:pt x="149" y="287"/>
                    </a:cubicBezTo>
                    <a:cubicBezTo>
                      <a:pt x="153" y="292"/>
                      <a:pt x="158" y="296"/>
                      <a:pt x="164" y="299"/>
                    </a:cubicBezTo>
                    <a:cubicBezTo>
                      <a:pt x="170" y="303"/>
                      <a:pt x="176" y="306"/>
                      <a:pt x="182" y="309"/>
                    </a:cubicBezTo>
                    <a:cubicBezTo>
                      <a:pt x="188" y="311"/>
                      <a:pt x="194" y="314"/>
                      <a:pt x="200" y="315"/>
                    </a:cubicBezTo>
                    <a:cubicBezTo>
                      <a:pt x="206" y="316"/>
                      <a:pt x="211" y="317"/>
                      <a:pt x="216" y="317"/>
                    </a:cubicBezTo>
                    <a:cubicBezTo>
                      <a:pt x="351" y="314"/>
                      <a:pt x="351" y="314"/>
                      <a:pt x="351" y="314"/>
                    </a:cubicBezTo>
                    <a:cubicBezTo>
                      <a:pt x="356" y="314"/>
                      <a:pt x="360" y="313"/>
                      <a:pt x="364" y="311"/>
                    </a:cubicBezTo>
                    <a:cubicBezTo>
                      <a:pt x="368" y="310"/>
                      <a:pt x="371" y="308"/>
                      <a:pt x="374" y="305"/>
                    </a:cubicBezTo>
                    <a:cubicBezTo>
                      <a:pt x="377" y="303"/>
                      <a:pt x="379" y="299"/>
                      <a:pt x="380" y="296"/>
                    </a:cubicBezTo>
                    <a:cubicBezTo>
                      <a:pt x="382" y="293"/>
                      <a:pt x="382" y="289"/>
                      <a:pt x="382" y="285"/>
                    </a:cubicBezTo>
                    <a:cubicBezTo>
                      <a:pt x="382" y="180"/>
                      <a:pt x="382" y="180"/>
                      <a:pt x="382" y="180"/>
                    </a:cubicBezTo>
                    <a:cubicBezTo>
                      <a:pt x="382" y="179"/>
                      <a:pt x="382" y="177"/>
                      <a:pt x="382" y="175"/>
                    </a:cubicBezTo>
                    <a:cubicBezTo>
                      <a:pt x="381" y="173"/>
                      <a:pt x="381" y="171"/>
                      <a:pt x="380" y="169"/>
                    </a:cubicBezTo>
                    <a:cubicBezTo>
                      <a:pt x="379" y="167"/>
                      <a:pt x="378" y="165"/>
                      <a:pt x="377" y="163"/>
                    </a:cubicBezTo>
                    <a:cubicBezTo>
                      <a:pt x="376" y="161"/>
                      <a:pt x="375" y="158"/>
                      <a:pt x="374" y="156"/>
                    </a:cubicBezTo>
                    <a:cubicBezTo>
                      <a:pt x="373" y="154"/>
                      <a:pt x="372" y="152"/>
                      <a:pt x="370" y="150"/>
                    </a:cubicBezTo>
                    <a:cubicBezTo>
                      <a:pt x="369" y="148"/>
                      <a:pt x="367" y="146"/>
                      <a:pt x="365" y="144"/>
                    </a:cubicBezTo>
                    <a:cubicBezTo>
                      <a:pt x="364" y="142"/>
                      <a:pt x="362" y="140"/>
                      <a:pt x="360" y="138"/>
                    </a:cubicBezTo>
                    <a:cubicBezTo>
                      <a:pt x="358" y="136"/>
                      <a:pt x="356" y="134"/>
                      <a:pt x="354" y="132"/>
                    </a:cubicBezTo>
                    <a:cubicBezTo>
                      <a:pt x="246" y="37"/>
                      <a:pt x="246" y="37"/>
                      <a:pt x="246" y="37"/>
                    </a:cubicBezTo>
                    <a:cubicBezTo>
                      <a:pt x="242" y="34"/>
                      <a:pt x="238" y="31"/>
                      <a:pt x="233" y="28"/>
                    </a:cubicBezTo>
                    <a:cubicBezTo>
                      <a:pt x="229" y="25"/>
                      <a:pt x="224" y="22"/>
                      <a:pt x="219" y="20"/>
                    </a:cubicBezTo>
                    <a:cubicBezTo>
                      <a:pt x="214" y="18"/>
                      <a:pt x="209" y="16"/>
                      <a:pt x="204" y="14"/>
                    </a:cubicBezTo>
                    <a:cubicBezTo>
                      <a:pt x="200" y="13"/>
                      <a:pt x="195" y="12"/>
                      <a:pt x="191" y="12"/>
                    </a:cubicBezTo>
                    <a:cubicBezTo>
                      <a:pt x="67" y="0"/>
                      <a:pt x="67" y="0"/>
                      <a:pt x="67" y="0"/>
                    </a:cubicBezTo>
                    <a:cubicBezTo>
                      <a:pt x="63" y="0"/>
                      <a:pt x="58" y="0"/>
                      <a:pt x="54" y="0"/>
                    </a:cubicBezTo>
                    <a:cubicBezTo>
                      <a:pt x="50" y="1"/>
                      <a:pt x="46" y="2"/>
                      <a:pt x="42" y="4"/>
                    </a:cubicBezTo>
                    <a:cubicBezTo>
                      <a:pt x="39" y="6"/>
                      <a:pt x="36" y="8"/>
                      <a:pt x="34" y="10"/>
                    </a:cubicBezTo>
                    <a:cubicBezTo>
                      <a:pt x="31" y="13"/>
                      <a:pt x="30" y="15"/>
                      <a:pt x="29" y="19"/>
                    </a:cubicBezTo>
                    <a:cubicBezTo>
                      <a:pt x="2" y="114"/>
                      <a:pt x="2" y="114"/>
                      <a:pt x="2" y="114"/>
                    </a:cubicBezTo>
                    <a:cubicBezTo>
                      <a:pt x="1" y="116"/>
                      <a:pt x="1" y="118"/>
                      <a:pt x="1" y="120"/>
                    </a:cubicBezTo>
                    <a:cubicBezTo>
                      <a:pt x="0" y="122"/>
                      <a:pt x="0" y="125"/>
                      <a:pt x="1" y="127"/>
                    </a:cubicBezTo>
                    <a:cubicBezTo>
                      <a:pt x="1" y="129"/>
                      <a:pt x="1" y="131"/>
                      <a:pt x="2" y="134"/>
                    </a:cubicBezTo>
                    <a:cubicBezTo>
                      <a:pt x="3" y="136"/>
                      <a:pt x="4" y="139"/>
                      <a:pt x="5" y="141"/>
                    </a:cubicBezTo>
                  </a:path>
                </a:pathLst>
              </a:custGeom>
              <a:gradFill>
                <a:gsLst>
                  <a:gs pos="0">
                    <a:schemeClr val="bg1"/>
                  </a:gs>
                  <a:gs pos="100000">
                    <a:schemeClr val="bg1">
                      <a:lumMod val="75000"/>
                    </a:schemeClr>
                  </a:gs>
                </a:gsLst>
                <a:lin ang="5400000" scaled="1"/>
              </a:gradFill>
              <a:ln>
                <a:noFill/>
              </a:ln>
              <a:effectLst>
                <a:outerShdw blurRad="50800" dist="38100" dir="8100000" algn="tr" rotWithShape="0">
                  <a:prstClr val="black">
                    <a:alpha val="40000"/>
                  </a:prstClr>
                </a:outerShdw>
              </a:effectLst>
            </p:spPr>
            <p:txBody>
              <a:bodyPr vert="horz" wrap="square" lIns="91440" tIns="45720" rIns="91440" bIns="45720" numCol="1" anchor="t" anchorCtr="0" compatLnSpc="1"/>
              <a:lstStyle/>
              <a:p>
                <a:endParaRPr lang="zh-CN" altLang="en-US"/>
              </a:p>
            </p:txBody>
          </p:sp>
          <p:sp>
            <p:nvSpPr>
              <p:cNvPr id="33" name="Freeform 29"/>
              <p:cNvSpPr>
                <a:spLocks noChangeAspect="1"/>
              </p:cNvSpPr>
              <p:nvPr/>
            </p:nvSpPr>
            <p:spPr bwMode="auto">
              <a:xfrm>
                <a:off x="7448725" y="3222561"/>
                <a:ext cx="972000" cy="992024"/>
              </a:xfrm>
              <a:custGeom>
                <a:avLst/>
                <a:gdLst>
                  <a:gd name="T0" fmla="*/ 7 w 446"/>
                  <a:gd name="T1" fmla="*/ 225 h 455"/>
                  <a:gd name="T2" fmla="*/ 12 w 446"/>
                  <a:gd name="T3" fmla="*/ 235 h 455"/>
                  <a:gd name="T4" fmla="*/ 18 w 446"/>
                  <a:gd name="T5" fmla="*/ 246 h 455"/>
                  <a:gd name="T6" fmla="*/ 25 w 446"/>
                  <a:gd name="T7" fmla="*/ 255 h 455"/>
                  <a:gd name="T8" fmla="*/ 33 w 446"/>
                  <a:gd name="T9" fmla="*/ 264 h 455"/>
                  <a:gd name="T10" fmla="*/ 189 w 446"/>
                  <a:gd name="T11" fmla="*/ 421 h 455"/>
                  <a:gd name="T12" fmla="*/ 209 w 446"/>
                  <a:gd name="T13" fmla="*/ 437 h 455"/>
                  <a:gd name="T14" fmla="*/ 230 w 446"/>
                  <a:gd name="T15" fmla="*/ 448 h 455"/>
                  <a:gd name="T16" fmla="*/ 251 w 446"/>
                  <a:gd name="T17" fmla="*/ 454 h 455"/>
                  <a:gd name="T18" fmla="*/ 270 w 446"/>
                  <a:gd name="T19" fmla="*/ 453 h 455"/>
                  <a:gd name="T20" fmla="*/ 417 w 446"/>
                  <a:gd name="T21" fmla="*/ 421 h 455"/>
                  <a:gd name="T22" fmla="*/ 430 w 446"/>
                  <a:gd name="T23" fmla="*/ 414 h 455"/>
                  <a:gd name="T24" fmla="*/ 440 w 446"/>
                  <a:gd name="T25" fmla="*/ 403 h 455"/>
                  <a:gd name="T26" fmla="*/ 445 w 446"/>
                  <a:gd name="T27" fmla="*/ 387 h 455"/>
                  <a:gd name="T28" fmla="*/ 446 w 446"/>
                  <a:gd name="T29" fmla="*/ 370 h 455"/>
                  <a:gd name="T30" fmla="*/ 426 w 446"/>
                  <a:gd name="T31" fmla="*/ 213 h 455"/>
                  <a:gd name="T32" fmla="*/ 425 w 446"/>
                  <a:gd name="T33" fmla="*/ 205 h 455"/>
                  <a:gd name="T34" fmla="*/ 422 w 446"/>
                  <a:gd name="T35" fmla="*/ 197 h 455"/>
                  <a:gd name="T36" fmla="*/ 418 w 446"/>
                  <a:gd name="T37" fmla="*/ 188 h 455"/>
                  <a:gd name="T38" fmla="*/ 414 w 446"/>
                  <a:gd name="T39" fmla="*/ 179 h 455"/>
                  <a:gd name="T40" fmla="*/ 408 w 446"/>
                  <a:gd name="T41" fmla="*/ 170 h 455"/>
                  <a:gd name="T42" fmla="*/ 402 w 446"/>
                  <a:gd name="T43" fmla="*/ 162 h 455"/>
                  <a:gd name="T44" fmla="*/ 395 w 446"/>
                  <a:gd name="T45" fmla="*/ 154 h 455"/>
                  <a:gd name="T46" fmla="*/ 388 w 446"/>
                  <a:gd name="T47" fmla="*/ 147 h 455"/>
                  <a:gd name="T48" fmla="*/ 257 w 446"/>
                  <a:gd name="T49" fmla="*/ 28 h 455"/>
                  <a:gd name="T50" fmla="*/ 242 w 446"/>
                  <a:gd name="T51" fmla="*/ 16 h 455"/>
                  <a:gd name="T52" fmla="*/ 225 w 446"/>
                  <a:gd name="T53" fmla="*/ 7 h 455"/>
                  <a:gd name="T54" fmla="*/ 209 w 446"/>
                  <a:gd name="T55" fmla="*/ 2 h 455"/>
                  <a:gd name="T56" fmla="*/ 194 w 446"/>
                  <a:gd name="T57" fmla="*/ 0 h 455"/>
                  <a:gd name="T58" fmla="*/ 58 w 446"/>
                  <a:gd name="T59" fmla="*/ 4 h 455"/>
                  <a:gd name="T60" fmla="*/ 44 w 446"/>
                  <a:gd name="T61" fmla="*/ 7 h 455"/>
                  <a:gd name="T62" fmla="*/ 32 w 446"/>
                  <a:gd name="T63" fmla="*/ 14 h 455"/>
                  <a:gd name="T64" fmla="*/ 23 w 446"/>
                  <a:gd name="T65" fmla="*/ 24 h 455"/>
                  <a:gd name="T66" fmla="*/ 18 w 446"/>
                  <a:gd name="T67" fmla="*/ 38 h 455"/>
                  <a:gd name="T68" fmla="*/ 0 w 446"/>
                  <a:gd name="T69" fmla="*/ 185 h 455"/>
                  <a:gd name="T70" fmla="*/ 0 w 446"/>
                  <a:gd name="T71" fmla="*/ 194 h 455"/>
                  <a:gd name="T72" fmla="*/ 1 w 446"/>
                  <a:gd name="T73" fmla="*/ 204 h 455"/>
                  <a:gd name="T74" fmla="*/ 4 w 446"/>
                  <a:gd name="T75" fmla="*/ 215 h 455"/>
                  <a:gd name="T76" fmla="*/ 7 w 446"/>
                  <a:gd name="T77" fmla="*/ 225 h 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46" h="455">
                    <a:moveTo>
                      <a:pt x="7" y="225"/>
                    </a:moveTo>
                    <a:cubicBezTo>
                      <a:pt x="9" y="229"/>
                      <a:pt x="10" y="232"/>
                      <a:pt x="12" y="235"/>
                    </a:cubicBezTo>
                    <a:cubicBezTo>
                      <a:pt x="14" y="239"/>
                      <a:pt x="16" y="242"/>
                      <a:pt x="18" y="246"/>
                    </a:cubicBezTo>
                    <a:cubicBezTo>
                      <a:pt x="20" y="249"/>
                      <a:pt x="23" y="252"/>
                      <a:pt x="25" y="255"/>
                    </a:cubicBezTo>
                    <a:cubicBezTo>
                      <a:pt x="27" y="258"/>
                      <a:pt x="30" y="261"/>
                      <a:pt x="33" y="264"/>
                    </a:cubicBezTo>
                    <a:cubicBezTo>
                      <a:pt x="189" y="421"/>
                      <a:pt x="189" y="421"/>
                      <a:pt x="189" y="421"/>
                    </a:cubicBezTo>
                    <a:cubicBezTo>
                      <a:pt x="195" y="427"/>
                      <a:pt x="202" y="432"/>
                      <a:pt x="209" y="437"/>
                    </a:cubicBezTo>
                    <a:cubicBezTo>
                      <a:pt x="215" y="441"/>
                      <a:pt x="223" y="445"/>
                      <a:pt x="230" y="448"/>
                    </a:cubicBezTo>
                    <a:cubicBezTo>
                      <a:pt x="237" y="451"/>
                      <a:pt x="244" y="453"/>
                      <a:pt x="251" y="454"/>
                    </a:cubicBezTo>
                    <a:cubicBezTo>
                      <a:pt x="258" y="455"/>
                      <a:pt x="264" y="454"/>
                      <a:pt x="270" y="453"/>
                    </a:cubicBezTo>
                    <a:cubicBezTo>
                      <a:pt x="417" y="421"/>
                      <a:pt x="417" y="421"/>
                      <a:pt x="417" y="421"/>
                    </a:cubicBezTo>
                    <a:cubicBezTo>
                      <a:pt x="422" y="419"/>
                      <a:pt x="427" y="417"/>
                      <a:pt x="430" y="414"/>
                    </a:cubicBezTo>
                    <a:cubicBezTo>
                      <a:pt x="434" y="411"/>
                      <a:pt x="438" y="407"/>
                      <a:pt x="440" y="403"/>
                    </a:cubicBezTo>
                    <a:cubicBezTo>
                      <a:pt x="443" y="398"/>
                      <a:pt x="444" y="393"/>
                      <a:pt x="445" y="387"/>
                    </a:cubicBezTo>
                    <a:cubicBezTo>
                      <a:pt x="446" y="382"/>
                      <a:pt x="446" y="376"/>
                      <a:pt x="446" y="370"/>
                    </a:cubicBezTo>
                    <a:cubicBezTo>
                      <a:pt x="426" y="213"/>
                      <a:pt x="426" y="213"/>
                      <a:pt x="426" y="213"/>
                    </a:cubicBezTo>
                    <a:cubicBezTo>
                      <a:pt x="426" y="211"/>
                      <a:pt x="425" y="208"/>
                      <a:pt x="425" y="205"/>
                    </a:cubicBezTo>
                    <a:cubicBezTo>
                      <a:pt x="424" y="202"/>
                      <a:pt x="423" y="199"/>
                      <a:pt x="422" y="197"/>
                    </a:cubicBezTo>
                    <a:cubicBezTo>
                      <a:pt x="421" y="194"/>
                      <a:pt x="420" y="191"/>
                      <a:pt x="418" y="188"/>
                    </a:cubicBezTo>
                    <a:cubicBezTo>
                      <a:pt x="417" y="185"/>
                      <a:pt x="415" y="182"/>
                      <a:pt x="414" y="179"/>
                    </a:cubicBezTo>
                    <a:cubicBezTo>
                      <a:pt x="412" y="176"/>
                      <a:pt x="410" y="173"/>
                      <a:pt x="408" y="170"/>
                    </a:cubicBezTo>
                    <a:cubicBezTo>
                      <a:pt x="406" y="168"/>
                      <a:pt x="404" y="165"/>
                      <a:pt x="402" y="162"/>
                    </a:cubicBezTo>
                    <a:cubicBezTo>
                      <a:pt x="400" y="160"/>
                      <a:pt x="398" y="157"/>
                      <a:pt x="395" y="154"/>
                    </a:cubicBezTo>
                    <a:cubicBezTo>
                      <a:pt x="393" y="152"/>
                      <a:pt x="391" y="150"/>
                      <a:pt x="388" y="147"/>
                    </a:cubicBezTo>
                    <a:cubicBezTo>
                      <a:pt x="257" y="28"/>
                      <a:pt x="257" y="28"/>
                      <a:pt x="257" y="28"/>
                    </a:cubicBezTo>
                    <a:cubicBezTo>
                      <a:pt x="252" y="23"/>
                      <a:pt x="247" y="20"/>
                      <a:pt x="242" y="16"/>
                    </a:cubicBezTo>
                    <a:cubicBezTo>
                      <a:pt x="236" y="13"/>
                      <a:pt x="231" y="10"/>
                      <a:pt x="225" y="7"/>
                    </a:cubicBezTo>
                    <a:cubicBezTo>
                      <a:pt x="220" y="5"/>
                      <a:pt x="214" y="3"/>
                      <a:pt x="209" y="2"/>
                    </a:cubicBezTo>
                    <a:cubicBezTo>
                      <a:pt x="204" y="0"/>
                      <a:pt x="198" y="0"/>
                      <a:pt x="194" y="0"/>
                    </a:cubicBezTo>
                    <a:cubicBezTo>
                      <a:pt x="58" y="4"/>
                      <a:pt x="58" y="4"/>
                      <a:pt x="58" y="4"/>
                    </a:cubicBezTo>
                    <a:cubicBezTo>
                      <a:pt x="53" y="4"/>
                      <a:pt x="48" y="5"/>
                      <a:pt x="44" y="7"/>
                    </a:cubicBezTo>
                    <a:cubicBezTo>
                      <a:pt x="39" y="8"/>
                      <a:pt x="35" y="11"/>
                      <a:pt x="32" y="14"/>
                    </a:cubicBezTo>
                    <a:cubicBezTo>
                      <a:pt x="28" y="17"/>
                      <a:pt x="25" y="20"/>
                      <a:pt x="23" y="24"/>
                    </a:cubicBezTo>
                    <a:cubicBezTo>
                      <a:pt x="20" y="29"/>
                      <a:pt x="19" y="33"/>
                      <a:pt x="18" y="38"/>
                    </a:cubicBezTo>
                    <a:cubicBezTo>
                      <a:pt x="0" y="185"/>
                      <a:pt x="0" y="185"/>
                      <a:pt x="0" y="185"/>
                    </a:cubicBezTo>
                    <a:cubicBezTo>
                      <a:pt x="0" y="188"/>
                      <a:pt x="0" y="191"/>
                      <a:pt x="0" y="194"/>
                    </a:cubicBezTo>
                    <a:cubicBezTo>
                      <a:pt x="0" y="198"/>
                      <a:pt x="1" y="201"/>
                      <a:pt x="1" y="204"/>
                    </a:cubicBezTo>
                    <a:cubicBezTo>
                      <a:pt x="2" y="208"/>
                      <a:pt x="3" y="211"/>
                      <a:pt x="4" y="215"/>
                    </a:cubicBezTo>
                    <a:cubicBezTo>
                      <a:pt x="5" y="218"/>
                      <a:pt x="6" y="222"/>
                      <a:pt x="7" y="225"/>
                    </a:cubicBezTo>
                  </a:path>
                </a:pathLst>
              </a:custGeom>
              <a:gradFill>
                <a:gsLst>
                  <a:gs pos="0">
                    <a:schemeClr val="bg1"/>
                  </a:gs>
                  <a:gs pos="100000">
                    <a:schemeClr val="bg1">
                      <a:lumMod val="75000"/>
                    </a:schemeClr>
                  </a:gs>
                </a:gsLst>
                <a:lin ang="5400000" scaled="1"/>
              </a:gradFill>
              <a:ln>
                <a:noFill/>
              </a:ln>
              <a:effectLst>
                <a:outerShdw blurRad="50800" dist="38100" dir="8100000" algn="tr" rotWithShape="0">
                  <a:prstClr val="black">
                    <a:alpha val="40000"/>
                  </a:prstClr>
                </a:outerShdw>
              </a:effectLst>
            </p:spPr>
            <p:txBody>
              <a:bodyPr vert="horz" wrap="square" lIns="91440" tIns="45720" rIns="91440" bIns="45720" numCol="1" anchor="t" anchorCtr="0" compatLnSpc="1"/>
              <a:lstStyle/>
              <a:p>
                <a:endParaRPr lang="zh-CN" altLang="en-US"/>
              </a:p>
            </p:txBody>
          </p:sp>
          <p:sp>
            <p:nvSpPr>
              <p:cNvPr id="34" name="Freeform 21"/>
              <p:cNvSpPr>
                <a:spLocks noChangeAspect="1"/>
              </p:cNvSpPr>
              <p:nvPr/>
            </p:nvSpPr>
            <p:spPr bwMode="auto">
              <a:xfrm>
                <a:off x="6347759" y="4032159"/>
                <a:ext cx="1368000" cy="1576867"/>
              </a:xfrm>
              <a:custGeom>
                <a:avLst/>
                <a:gdLst>
                  <a:gd name="T0" fmla="*/ 3 w 606"/>
                  <a:gd name="T1" fmla="*/ 368 h 699"/>
                  <a:gd name="T2" fmla="*/ 8 w 606"/>
                  <a:gd name="T3" fmla="*/ 384 h 699"/>
                  <a:gd name="T4" fmla="*/ 14 w 606"/>
                  <a:gd name="T5" fmla="*/ 399 h 699"/>
                  <a:gd name="T6" fmla="*/ 22 w 606"/>
                  <a:gd name="T7" fmla="*/ 413 h 699"/>
                  <a:gd name="T8" fmla="*/ 31 w 606"/>
                  <a:gd name="T9" fmla="*/ 426 h 699"/>
                  <a:gd name="T10" fmla="*/ 224 w 606"/>
                  <a:gd name="T11" fmla="*/ 656 h 699"/>
                  <a:gd name="T12" fmla="*/ 249 w 606"/>
                  <a:gd name="T13" fmla="*/ 679 h 699"/>
                  <a:gd name="T14" fmla="*/ 278 w 606"/>
                  <a:gd name="T15" fmla="*/ 693 h 699"/>
                  <a:gd name="T16" fmla="*/ 308 w 606"/>
                  <a:gd name="T17" fmla="*/ 699 h 699"/>
                  <a:gd name="T18" fmla="*/ 336 w 606"/>
                  <a:gd name="T19" fmla="*/ 694 h 699"/>
                  <a:gd name="T20" fmla="*/ 557 w 606"/>
                  <a:gd name="T21" fmla="*/ 612 h 699"/>
                  <a:gd name="T22" fmla="*/ 577 w 606"/>
                  <a:gd name="T23" fmla="*/ 600 h 699"/>
                  <a:gd name="T24" fmla="*/ 592 w 606"/>
                  <a:gd name="T25" fmla="*/ 579 h 699"/>
                  <a:gd name="T26" fmla="*/ 602 w 606"/>
                  <a:gd name="T27" fmla="*/ 554 h 699"/>
                  <a:gd name="T28" fmla="*/ 606 w 606"/>
                  <a:gd name="T29" fmla="*/ 526 h 699"/>
                  <a:gd name="T30" fmla="*/ 605 w 606"/>
                  <a:gd name="T31" fmla="*/ 286 h 699"/>
                  <a:gd name="T32" fmla="*/ 604 w 606"/>
                  <a:gd name="T33" fmla="*/ 274 h 699"/>
                  <a:gd name="T34" fmla="*/ 602 w 606"/>
                  <a:gd name="T35" fmla="*/ 261 h 699"/>
                  <a:gd name="T36" fmla="*/ 598 w 606"/>
                  <a:gd name="T37" fmla="*/ 249 h 699"/>
                  <a:gd name="T38" fmla="*/ 593 w 606"/>
                  <a:gd name="T39" fmla="*/ 236 h 699"/>
                  <a:gd name="T40" fmla="*/ 587 w 606"/>
                  <a:gd name="T41" fmla="*/ 224 h 699"/>
                  <a:gd name="T42" fmla="*/ 581 w 606"/>
                  <a:gd name="T43" fmla="*/ 213 h 699"/>
                  <a:gd name="T44" fmla="*/ 573 w 606"/>
                  <a:gd name="T45" fmla="*/ 202 h 699"/>
                  <a:gd name="T46" fmla="*/ 564 w 606"/>
                  <a:gd name="T47" fmla="*/ 192 h 699"/>
                  <a:gd name="T48" fmla="*/ 407 w 606"/>
                  <a:gd name="T49" fmla="*/ 33 h 699"/>
                  <a:gd name="T50" fmla="*/ 388 w 606"/>
                  <a:gd name="T51" fmla="*/ 18 h 699"/>
                  <a:gd name="T52" fmla="*/ 368 w 606"/>
                  <a:gd name="T53" fmla="*/ 7 h 699"/>
                  <a:gd name="T54" fmla="*/ 346 w 606"/>
                  <a:gd name="T55" fmla="*/ 1 h 699"/>
                  <a:gd name="T56" fmla="*/ 326 w 606"/>
                  <a:gd name="T57" fmla="*/ 0 h 699"/>
                  <a:gd name="T58" fmla="*/ 135 w 606"/>
                  <a:gd name="T59" fmla="*/ 22 h 699"/>
                  <a:gd name="T60" fmla="*/ 114 w 606"/>
                  <a:gd name="T61" fmla="*/ 28 h 699"/>
                  <a:gd name="T62" fmla="*/ 95 w 606"/>
                  <a:gd name="T63" fmla="*/ 40 h 699"/>
                  <a:gd name="T64" fmla="*/ 80 w 606"/>
                  <a:gd name="T65" fmla="*/ 57 h 699"/>
                  <a:gd name="T66" fmla="*/ 70 w 606"/>
                  <a:gd name="T67" fmla="*/ 77 h 699"/>
                  <a:gd name="T68" fmla="*/ 4 w 606"/>
                  <a:gd name="T69" fmla="*/ 306 h 699"/>
                  <a:gd name="T70" fmla="*/ 1 w 606"/>
                  <a:gd name="T71" fmla="*/ 321 h 699"/>
                  <a:gd name="T72" fmla="*/ 0 w 606"/>
                  <a:gd name="T73" fmla="*/ 336 h 699"/>
                  <a:gd name="T74" fmla="*/ 1 w 606"/>
                  <a:gd name="T75" fmla="*/ 352 h 699"/>
                  <a:gd name="T76" fmla="*/ 3 w 606"/>
                  <a:gd name="T77" fmla="*/ 368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06" h="699">
                    <a:moveTo>
                      <a:pt x="3" y="368"/>
                    </a:moveTo>
                    <a:cubicBezTo>
                      <a:pt x="5" y="373"/>
                      <a:pt x="6" y="379"/>
                      <a:pt x="8" y="384"/>
                    </a:cubicBezTo>
                    <a:cubicBezTo>
                      <a:pt x="10" y="389"/>
                      <a:pt x="12" y="394"/>
                      <a:pt x="14" y="399"/>
                    </a:cubicBezTo>
                    <a:cubicBezTo>
                      <a:pt x="16" y="404"/>
                      <a:pt x="19" y="409"/>
                      <a:pt x="22" y="413"/>
                    </a:cubicBezTo>
                    <a:cubicBezTo>
                      <a:pt x="24" y="418"/>
                      <a:pt x="27" y="422"/>
                      <a:pt x="31" y="426"/>
                    </a:cubicBezTo>
                    <a:cubicBezTo>
                      <a:pt x="224" y="656"/>
                      <a:pt x="224" y="656"/>
                      <a:pt x="224" y="656"/>
                    </a:cubicBezTo>
                    <a:cubicBezTo>
                      <a:pt x="231" y="665"/>
                      <a:pt x="240" y="673"/>
                      <a:pt x="249" y="679"/>
                    </a:cubicBezTo>
                    <a:cubicBezTo>
                      <a:pt x="258" y="685"/>
                      <a:pt x="268" y="690"/>
                      <a:pt x="278" y="693"/>
                    </a:cubicBezTo>
                    <a:cubicBezTo>
                      <a:pt x="288" y="697"/>
                      <a:pt x="298" y="698"/>
                      <a:pt x="308" y="699"/>
                    </a:cubicBezTo>
                    <a:cubicBezTo>
                      <a:pt x="318" y="699"/>
                      <a:pt x="327" y="697"/>
                      <a:pt x="336" y="694"/>
                    </a:cubicBezTo>
                    <a:cubicBezTo>
                      <a:pt x="557" y="612"/>
                      <a:pt x="557" y="612"/>
                      <a:pt x="557" y="612"/>
                    </a:cubicBezTo>
                    <a:cubicBezTo>
                      <a:pt x="564" y="610"/>
                      <a:pt x="571" y="605"/>
                      <a:pt x="577" y="600"/>
                    </a:cubicBezTo>
                    <a:cubicBezTo>
                      <a:pt x="583" y="594"/>
                      <a:pt x="588" y="587"/>
                      <a:pt x="592" y="579"/>
                    </a:cubicBezTo>
                    <a:cubicBezTo>
                      <a:pt x="596" y="572"/>
                      <a:pt x="600" y="563"/>
                      <a:pt x="602" y="554"/>
                    </a:cubicBezTo>
                    <a:cubicBezTo>
                      <a:pt x="605" y="545"/>
                      <a:pt x="606" y="535"/>
                      <a:pt x="606" y="526"/>
                    </a:cubicBezTo>
                    <a:cubicBezTo>
                      <a:pt x="605" y="286"/>
                      <a:pt x="605" y="286"/>
                      <a:pt x="605" y="286"/>
                    </a:cubicBezTo>
                    <a:cubicBezTo>
                      <a:pt x="605" y="282"/>
                      <a:pt x="605" y="278"/>
                      <a:pt x="604" y="274"/>
                    </a:cubicBezTo>
                    <a:cubicBezTo>
                      <a:pt x="604" y="270"/>
                      <a:pt x="603" y="265"/>
                      <a:pt x="602" y="261"/>
                    </a:cubicBezTo>
                    <a:cubicBezTo>
                      <a:pt x="601" y="257"/>
                      <a:pt x="600" y="253"/>
                      <a:pt x="598" y="249"/>
                    </a:cubicBezTo>
                    <a:cubicBezTo>
                      <a:pt x="597" y="244"/>
                      <a:pt x="595" y="240"/>
                      <a:pt x="593" y="236"/>
                    </a:cubicBezTo>
                    <a:cubicBezTo>
                      <a:pt x="592" y="232"/>
                      <a:pt x="590" y="228"/>
                      <a:pt x="587" y="224"/>
                    </a:cubicBezTo>
                    <a:cubicBezTo>
                      <a:pt x="585" y="220"/>
                      <a:pt x="583" y="216"/>
                      <a:pt x="581" y="213"/>
                    </a:cubicBezTo>
                    <a:cubicBezTo>
                      <a:pt x="578" y="209"/>
                      <a:pt x="576" y="205"/>
                      <a:pt x="573" y="202"/>
                    </a:cubicBezTo>
                    <a:cubicBezTo>
                      <a:pt x="570" y="199"/>
                      <a:pt x="567" y="195"/>
                      <a:pt x="564" y="192"/>
                    </a:cubicBezTo>
                    <a:cubicBezTo>
                      <a:pt x="407" y="33"/>
                      <a:pt x="407" y="33"/>
                      <a:pt x="407" y="33"/>
                    </a:cubicBezTo>
                    <a:cubicBezTo>
                      <a:pt x="401" y="28"/>
                      <a:pt x="395" y="23"/>
                      <a:pt x="388" y="18"/>
                    </a:cubicBezTo>
                    <a:cubicBezTo>
                      <a:pt x="382" y="14"/>
                      <a:pt x="375" y="10"/>
                      <a:pt x="368" y="7"/>
                    </a:cubicBezTo>
                    <a:cubicBezTo>
                      <a:pt x="361" y="4"/>
                      <a:pt x="353" y="2"/>
                      <a:pt x="346" y="1"/>
                    </a:cubicBezTo>
                    <a:cubicBezTo>
                      <a:pt x="339" y="0"/>
                      <a:pt x="332" y="0"/>
                      <a:pt x="326" y="0"/>
                    </a:cubicBezTo>
                    <a:cubicBezTo>
                      <a:pt x="135" y="22"/>
                      <a:pt x="135" y="22"/>
                      <a:pt x="135" y="22"/>
                    </a:cubicBezTo>
                    <a:cubicBezTo>
                      <a:pt x="128" y="23"/>
                      <a:pt x="121" y="25"/>
                      <a:pt x="114" y="28"/>
                    </a:cubicBezTo>
                    <a:cubicBezTo>
                      <a:pt x="107" y="31"/>
                      <a:pt x="101" y="35"/>
                      <a:pt x="95" y="40"/>
                    </a:cubicBezTo>
                    <a:cubicBezTo>
                      <a:pt x="89" y="45"/>
                      <a:pt x="84" y="51"/>
                      <a:pt x="80" y="57"/>
                    </a:cubicBezTo>
                    <a:cubicBezTo>
                      <a:pt x="75" y="63"/>
                      <a:pt x="72" y="70"/>
                      <a:pt x="70" y="77"/>
                    </a:cubicBezTo>
                    <a:cubicBezTo>
                      <a:pt x="4" y="306"/>
                      <a:pt x="4" y="306"/>
                      <a:pt x="4" y="306"/>
                    </a:cubicBezTo>
                    <a:cubicBezTo>
                      <a:pt x="3" y="311"/>
                      <a:pt x="2" y="316"/>
                      <a:pt x="1" y="321"/>
                    </a:cubicBezTo>
                    <a:cubicBezTo>
                      <a:pt x="1" y="326"/>
                      <a:pt x="0" y="331"/>
                      <a:pt x="0" y="336"/>
                    </a:cubicBezTo>
                    <a:cubicBezTo>
                      <a:pt x="0" y="341"/>
                      <a:pt x="0" y="347"/>
                      <a:pt x="1" y="352"/>
                    </a:cubicBezTo>
                    <a:cubicBezTo>
                      <a:pt x="1" y="357"/>
                      <a:pt x="2" y="363"/>
                      <a:pt x="3" y="368"/>
                    </a:cubicBezTo>
                  </a:path>
                </a:pathLst>
              </a:custGeom>
              <a:gradFill>
                <a:gsLst>
                  <a:gs pos="0">
                    <a:schemeClr val="bg1"/>
                  </a:gs>
                  <a:gs pos="100000">
                    <a:schemeClr val="bg1">
                      <a:lumMod val="75000"/>
                    </a:schemeClr>
                  </a:gs>
                </a:gsLst>
                <a:lin ang="5400000" scaled="1"/>
              </a:gradFill>
              <a:ln>
                <a:noFill/>
              </a:ln>
              <a:effectLst>
                <a:outerShdw blurRad="50800" dist="38100" dir="8100000" algn="tr" rotWithShape="0">
                  <a:prstClr val="black">
                    <a:alpha val="40000"/>
                  </a:prstClr>
                </a:outerShdw>
              </a:effectLst>
            </p:spPr>
            <p:txBody>
              <a:bodyPr vert="horz" wrap="square" lIns="91440" tIns="45720" rIns="91440" bIns="45720" numCol="1" anchor="t" anchorCtr="0" compatLnSpc="1"/>
              <a:lstStyle/>
              <a:p>
                <a:endParaRPr lang="zh-CN" altLang="en-US"/>
              </a:p>
            </p:txBody>
          </p:sp>
          <p:sp>
            <p:nvSpPr>
              <p:cNvPr id="35" name="Freeform 17"/>
              <p:cNvSpPr>
                <a:spLocks noChangeAspect="1"/>
              </p:cNvSpPr>
              <p:nvPr/>
            </p:nvSpPr>
            <p:spPr bwMode="auto">
              <a:xfrm>
                <a:off x="5962681" y="2668537"/>
                <a:ext cx="1080000" cy="910693"/>
              </a:xfrm>
              <a:custGeom>
                <a:avLst/>
                <a:gdLst>
                  <a:gd name="T0" fmla="*/ 2 w 516"/>
                  <a:gd name="T1" fmla="*/ 201 h 434"/>
                  <a:gd name="T2" fmla="*/ 5 w 516"/>
                  <a:gd name="T3" fmla="*/ 211 h 434"/>
                  <a:gd name="T4" fmla="*/ 9 w 516"/>
                  <a:gd name="T5" fmla="*/ 221 h 434"/>
                  <a:gd name="T6" fmla="*/ 15 w 516"/>
                  <a:gd name="T7" fmla="*/ 230 h 434"/>
                  <a:gd name="T8" fmla="*/ 22 w 516"/>
                  <a:gd name="T9" fmla="*/ 239 h 434"/>
                  <a:gd name="T10" fmla="*/ 168 w 516"/>
                  <a:gd name="T11" fmla="*/ 397 h 434"/>
                  <a:gd name="T12" fmla="*/ 187 w 516"/>
                  <a:gd name="T13" fmla="*/ 413 h 434"/>
                  <a:gd name="T14" fmla="*/ 210 w 516"/>
                  <a:gd name="T15" fmla="*/ 425 h 434"/>
                  <a:gd name="T16" fmla="*/ 234 w 516"/>
                  <a:gd name="T17" fmla="*/ 432 h 434"/>
                  <a:gd name="T18" fmla="*/ 257 w 516"/>
                  <a:gd name="T19" fmla="*/ 433 h 434"/>
                  <a:gd name="T20" fmla="*/ 447 w 516"/>
                  <a:gd name="T21" fmla="*/ 412 h 434"/>
                  <a:gd name="T22" fmla="*/ 465 w 516"/>
                  <a:gd name="T23" fmla="*/ 407 h 434"/>
                  <a:gd name="T24" fmla="*/ 480 w 516"/>
                  <a:gd name="T25" fmla="*/ 397 h 434"/>
                  <a:gd name="T26" fmla="*/ 490 w 516"/>
                  <a:gd name="T27" fmla="*/ 383 h 434"/>
                  <a:gd name="T28" fmla="*/ 496 w 516"/>
                  <a:gd name="T29" fmla="*/ 367 h 434"/>
                  <a:gd name="T30" fmla="*/ 516 w 516"/>
                  <a:gd name="T31" fmla="*/ 220 h 434"/>
                  <a:gd name="T32" fmla="*/ 516 w 516"/>
                  <a:gd name="T33" fmla="*/ 212 h 434"/>
                  <a:gd name="T34" fmla="*/ 515 w 516"/>
                  <a:gd name="T35" fmla="*/ 204 h 434"/>
                  <a:gd name="T36" fmla="*/ 513 w 516"/>
                  <a:gd name="T37" fmla="*/ 196 h 434"/>
                  <a:gd name="T38" fmla="*/ 510 w 516"/>
                  <a:gd name="T39" fmla="*/ 187 h 434"/>
                  <a:gd name="T40" fmla="*/ 505 w 516"/>
                  <a:gd name="T41" fmla="*/ 179 h 434"/>
                  <a:gd name="T42" fmla="*/ 500 w 516"/>
                  <a:gd name="T43" fmla="*/ 171 h 434"/>
                  <a:gd name="T44" fmla="*/ 494 w 516"/>
                  <a:gd name="T45" fmla="*/ 163 h 434"/>
                  <a:gd name="T46" fmla="*/ 488 w 516"/>
                  <a:gd name="T47" fmla="*/ 156 h 434"/>
                  <a:gd name="T48" fmla="*/ 362 w 516"/>
                  <a:gd name="T49" fmla="*/ 36 h 434"/>
                  <a:gd name="T50" fmla="*/ 347 w 516"/>
                  <a:gd name="T51" fmla="*/ 25 h 434"/>
                  <a:gd name="T52" fmla="*/ 330 w 516"/>
                  <a:gd name="T53" fmla="*/ 15 h 434"/>
                  <a:gd name="T54" fmla="*/ 311 w 516"/>
                  <a:gd name="T55" fmla="*/ 9 h 434"/>
                  <a:gd name="T56" fmla="*/ 294 w 516"/>
                  <a:gd name="T57" fmla="*/ 6 h 434"/>
                  <a:gd name="T58" fmla="*/ 128 w 516"/>
                  <a:gd name="T59" fmla="*/ 0 h 434"/>
                  <a:gd name="T60" fmla="*/ 110 w 516"/>
                  <a:gd name="T61" fmla="*/ 1 h 434"/>
                  <a:gd name="T62" fmla="*/ 93 w 516"/>
                  <a:gd name="T63" fmla="*/ 7 h 434"/>
                  <a:gd name="T64" fmla="*/ 79 w 516"/>
                  <a:gd name="T65" fmla="*/ 16 h 434"/>
                  <a:gd name="T66" fmla="*/ 70 w 516"/>
                  <a:gd name="T67" fmla="*/ 28 h 434"/>
                  <a:gd name="T68" fmla="*/ 5 w 516"/>
                  <a:gd name="T69" fmla="*/ 163 h 434"/>
                  <a:gd name="T70" fmla="*/ 2 w 516"/>
                  <a:gd name="T71" fmla="*/ 172 h 434"/>
                  <a:gd name="T72" fmla="*/ 0 w 516"/>
                  <a:gd name="T73" fmla="*/ 181 h 434"/>
                  <a:gd name="T74" fmla="*/ 0 w 516"/>
                  <a:gd name="T75" fmla="*/ 191 h 434"/>
                  <a:gd name="T76" fmla="*/ 2 w 516"/>
                  <a:gd name="T77" fmla="*/ 201 h 4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16" h="434">
                    <a:moveTo>
                      <a:pt x="2" y="201"/>
                    </a:moveTo>
                    <a:cubicBezTo>
                      <a:pt x="2" y="204"/>
                      <a:pt x="3" y="208"/>
                      <a:pt x="5" y="211"/>
                    </a:cubicBezTo>
                    <a:cubicBezTo>
                      <a:pt x="6" y="214"/>
                      <a:pt x="7" y="218"/>
                      <a:pt x="9" y="221"/>
                    </a:cubicBezTo>
                    <a:cubicBezTo>
                      <a:pt x="11" y="224"/>
                      <a:pt x="12" y="227"/>
                      <a:pt x="15" y="230"/>
                    </a:cubicBezTo>
                    <a:cubicBezTo>
                      <a:pt x="17" y="233"/>
                      <a:pt x="19" y="236"/>
                      <a:pt x="22" y="239"/>
                    </a:cubicBezTo>
                    <a:cubicBezTo>
                      <a:pt x="168" y="397"/>
                      <a:pt x="168" y="397"/>
                      <a:pt x="168" y="397"/>
                    </a:cubicBezTo>
                    <a:cubicBezTo>
                      <a:pt x="174" y="403"/>
                      <a:pt x="180" y="409"/>
                      <a:pt x="187" y="413"/>
                    </a:cubicBezTo>
                    <a:cubicBezTo>
                      <a:pt x="194" y="418"/>
                      <a:pt x="202" y="422"/>
                      <a:pt x="210" y="425"/>
                    </a:cubicBezTo>
                    <a:cubicBezTo>
                      <a:pt x="218" y="428"/>
                      <a:pt x="226" y="431"/>
                      <a:pt x="234" y="432"/>
                    </a:cubicBezTo>
                    <a:cubicBezTo>
                      <a:pt x="242" y="433"/>
                      <a:pt x="250" y="434"/>
                      <a:pt x="257" y="433"/>
                    </a:cubicBezTo>
                    <a:cubicBezTo>
                      <a:pt x="447" y="412"/>
                      <a:pt x="447" y="412"/>
                      <a:pt x="447" y="412"/>
                    </a:cubicBezTo>
                    <a:cubicBezTo>
                      <a:pt x="453" y="412"/>
                      <a:pt x="459" y="410"/>
                      <a:pt x="465" y="407"/>
                    </a:cubicBezTo>
                    <a:cubicBezTo>
                      <a:pt x="470" y="405"/>
                      <a:pt x="475" y="401"/>
                      <a:pt x="480" y="397"/>
                    </a:cubicBezTo>
                    <a:cubicBezTo>
                      <a:pt x="484" y="393"/>
                      <a:pt x="488" y="388"/>
                      <a:pt x="490" y="383"/>
                    </a:cubicBezTo>
                    <a:cubicBezTo>
                      <a:pt x="493" y="378"/>
                      <a:pt x="495" y="373"/>
                      <a:pt x="496" y="367"/>
                    </a:cubicBezTo>
                    <a:cubicBezTo>
                      <a:pt x="516" y="220"/>
                      <a:pt x="516" y="220"/>
                      <a:pt x="516" y="220"/>
                    </a:cubicBezTo>
                    <a:cubicBezTo>
                      <a:pt x="516" y="217"/>
                      <a:pt x="516" y="215"/>
                      <a:pt x="516" y="212"/>
                    </a:cubicBezTo>
                    <a:cubicBezTo>
                      <a:pt x="516" y="209"/>
                      <a:pt x="515" y="207"/>
                      <a:pt x="515" y="204"/>
                    </a:cubicBezTo>
                    <a:cubicBezTo>
                      <a:pt x="514" y="201"/>
                      <a:pt x="514" y="198"/>
                      <a:pt x="513" y="196"/>
                    </a:cubicBezTo>
                    <a:cubicBezTo>
                      <a:pt x="512" y="193"/>
                      <a:pt x="511" y="190"/>
                      <a:pt x="510" y="187"/>
                    </a:cubicBezTo>
                    <a:cubicBezTo>
                      <a:pt x="508" y="184"/>
                      <a:pt x="507" y="182"/>
                      <a:pt x="505" y="179"/>
                    </a:cubicBezTo>
                    <a:cubicBezTo>
                      <a:pt x="504" y="176"/>
                      <a:pt x="502" y="173"/>
                      <a:pt x="500" y="171"/>
                    </a:cubicBezTo>
                    <a:cubicBezTo>
                      <a:pt x="498" y="168"/>
                      <a:pt x="496" y="166"/>
                      <a:pt x="494" y="163"/>
                    </a:cubicBezTo>
                    <a:cubicBezTo>
                      <a:pt x="492" y="161"/>
                      <a:pt x="490" y="158"/>
                      <a:pt x="488" y="156"/>
                    </a:cubicBezTo>
                    <a:cubicBezTo>
                      <a:pt x="362" y="36"/>
                      <a:pt x="362" y="36"/>
                      <a:pt x="362" y="36"/>
                    </a:cubicBezTo>
                    <a:cubicBezTo>
                      <a:pt x="358" y="32"/>
                      <a:pt x="353" y="28"/>
                      <a:pt x="347" y="25"/>
                    </a:cubicBezTo>
                    <a:cubicBezTo>
                      <a:pt x="342" y="21"/>
                      <a:pt x="336" y="18"/>
                      <a:pt x="330" y="15"/>
                    </a:cubicBezTo>
                    <a:cubicBezTo>
                      <a:pt x="324" y="13"/>
                      <a:pt x="317" y="10"/>
                      <a:pt x="311" y="9"/>
                    </a:cubicBezTo>
                    <a:cubicBezTo>
                      <a:pt x="305" y="7"/>
                      <a:pt x="299" y="6"/>
                      <a:pt x="294" y="6"/>
                    </a:cubicBezTo>
                    <a:cubicBezTo>
                      <a:pt x="128" y="0"/>
                      <a:pt x="128" y="0"/>
                      <a:pt x="128" y="0"/>
                    </a:cubicBezTo>
                    <a:cubicBezTo>
                      <a:pt x="122" y="0"/>
                      <a:pt x="115" y="0"/>
                      <a:pt x="110" y="1"/>
                    </a:cubicBezTo>
                    <a:cubicBezTo>
                      <a:pt x="104" y="3"/>
                      <a:pt x="98" y="4"/>
                      <a:pt x="93" y="7"/>
                    </a:cubicBezTo>
                    <a:cubicBezTo>
                      <a:pt x="87" y="9"/>
                      <a:pt x="83" y="12"/>
                      <a:pt x="79" y="16"/>
                    </a:cubicBezTo>
                    <a:cubicBezTo>
                      <a:pt x="75" y="20"/>
                      <a:pt x="72" y="24"/>
                      <a:pt x="70" y="28"/>
                    </a:cubicBezTo>
                    <a:cubicBezTo>
                      <a:pt x="5" y="163"/>
                      <a:pt x="5" y="163"/>
                      <a:pt x="5" y="163"/>
                    </a:cubicBezTo>
                    <a:cubicBezTo>
                      <a:pt x="4" y="166"/>
                      <a:pt x="3" y="169"/>
                      <a:pt x="2" y="172"/>
                    </a:cubicBezTo>
                    <a:cubicBezTo>
                      <a:pt x="1" y="175"/>
                      <a:pt x="0" y="178"/>
                      <a:pt x="0" y="181"/>
                    </a:cubicBezTo>
                    <a:cubicBezTo>
                      <a:pt x="0" y="184"/>
                      <a:pt x="0" y="188"/>
                      <a:pt x="0" y="191"/>
                    </a:cubicBezTo>
                    <a:cubicBezTo>
                      <a:pt x="0" y="194"/>
                      <a:pt x="1" y="198"/>
                      <a:pt x="2" y="201"/>
                    </a:cubicBezTo>
                  </a:path>
                </a:pathLst>
              </a:custGeom>
              <a:gradFill>
                <a:gsLst>
                  <a:gs pos="0">
                    <a:schemeClr val="bg1"/>
                  </a:gs>
                  <a:gs pos="100000">
                    <a:schemeClr val="bg1">
                      <a:lumMod val="75000"/>
                    </a:schemeClr>
                  </a:gs>
                </a:gsLst>
                <a:lin ang="5400000" scaled="1"/>
              </a:gradFill>
              <a:ln>
                <a:noFill/>
              </a:ln>
              <a:effectLst>
                <a:outerShdw blurRad="50800" dist="38100" dir="8100000" algn="tr" rotWithShape="0">
                  <a:prstClr val="black">
                    <a:alpha val="40000"/>
                  </a:prstClr>
                </a:outerShdw>
              </a:effectLst>
            </p:spPr>
            <p:txBody>
              <a:bodyPr vert="horz" wrap="square" lIns="91440" tIns="45720" rIns="91440" bIns="45720" numCol="1" anchor="t" anchorCtr="0" compatLnSpc="1"/>
              <a:lstStyle/>
              <a:p>
                <a:endParaRPr lang="zh-CN" altLang="en-US"/>
              </a:p>
            </p:txBody>
          </p:sp>
        </p:grpSp>
        <p:sp>
          <p:nvSpPr>
            <p:cNvPr id="40" name="Rectangle 42"/>
            <p:cNvSpPr/>
            <p:nvPr/>
          </p:nvSpPr>
          <p:spPr>
            <a:xfrm>
              <a:off x="6707904" y="2700545"/>
              <a:ext cx="681814" cy="503374"/>
            </a:xfrm>
            <a:prstGeom prst="rect">
              <a:avLst/>
            </a:prstGeom>
            <a:noFill/>
            <a:ln w="12700" cap="flat" cmpd="sng" algn="ctr">
              <a:noFill/>
              <a:prstDash val="solid"/>
            </a:ln>
            <a:effectLst/>
          </p:spPr>
          <p:txBody>
            <a:bodyPr lIns="91440" tIns="0" rIns="91440" bIns="0" rtlCol="0" anchor="t"/>
            <a:lstStyle/>
            <a:p>
              <a:pPr algn="r"/>
              <a:r>
                <a:rPr lang="en-US" altLang="zh-CN" sz="2000" b="1" dirty="0">
                  <a:solidFill>
                    <a:srgbClr val="365B7C"/>
                  </a:solidFill>
                  <a:latin typeface="Arial" panose="020B0604020202020204" pitchFamily="34" charset="0"/>
                  <a:cs typeface="Arial" panose="020B0604020202020204" pitchFamily="34" charset="0"/>
                </a:rPr>
                <a:t>01</a:t>
              </a:r>
              <a:endParaRPr lang="zh-CN" altLang="en-US" sz="2000" b="1" dirty="0">
                <a:solidFill>
                  <a:srgbClr val="365B7C"/>
                </a:solidFill>
                <a:latin typeface="Arial" panose="020B0604020202020204" pitchFamily="34" charset="0"/>
                <a:cs typeface="Arial" panose="020B0604020202020204" pitchFamily="34" charset="0"/>
              </a:endParaRPr>
            </a:p>
          </p:txBody>
        </p:sp>
        <p:sp>
          <p:nvSpPr>
            <p:cNvPr id="41" name="Rectangle 42"/>
            <p:cNvSpPr/>
            <p:nvPr/>
          </p:nvSpPr>
          <p:spPr>
            <a:xfrm>
              <a:off x="4888873" y="3921125"/>
              <a:ext cx="681814" cy="503374"/>
            </a:xfrm>
            <a:prstGeom prst="rect">
              <a:avLst/>
            </a:prstGeom>
            <a:noFill/>
            <a:ln w="12700" cap="flat" cmpd="sng" algn="ctr">
              <a:noFill/>
              <a:prstDash val="solid"/>
            </a:ln>
            <a:effectLst/>
          </p:spPr>
          <p:txBody>
            <a:bodyPr lIns="91440" tIns="0" rIns="91440" bIns="0" rtlCol="0" anchor="t"/>
            <a:lstStyle/>
            <a:p>
              <a:pPr algn="r"/>
              <a:r>
                <a:rPr lang="en-US" altLang="zh-CN" sz="2800" b="1" dirty="0">
                  <a:solidFill>
                    <a:srgbClr val="365B7C"/>
                  </a:solidFill>
                  <a:latin typeface="Arial" panose="020B0604020202020204" pitchFamily="34" charset="0"/>
                  <a:cs typeface="Arial" panose="020B0604020202020204" pitchFamily="34" charset="0"/>
                </a:rPr>
                <a:t>04</a:t>
              </a:r>
              <a:endParaRPr lang="zh-CN" altLang="en-US" sz="2800" b="1" dirty="0">
                <a:solidFill>
                  <a:srgbClr val="365B7C"/>
                </a:solidFill>
                <a:latin typeface="Arial" panose="020B0604020202020204" pitchFamily="34" charset="0"/>
                <a:cs typeface="Arial" panose="020B0604020202020204" pitchFamily="34" charset="0"/>
              </a:endParaRPr>
            </a:p>
          </p:txBody>
        </p:sp>
        <p:sp>
          <p:nvSpPr>
            <p:cNvPr id="42" name="Rectangle 42"/>
            <p:cNvSpPr/>
            <p:nvPr/>
          </p:nvSpPr>
          <p:spPr>
            <a:xfrm>
              <a:off x="5746059" y="2258137"/>
              <a:ext cx="681814" cy="503374"/>
            </a:xfrm>
            <a:prstGeom prst="rect">
              <a:avLst/>
            </a:prstGeom>
            <a:noFill/>
            <a:ln w="12700" cap="flat" cmpd="sng" algn="ctr">
              <a:noFill/>
              <a:prstDash val="solid"/>
            </a:ln>
            <a:effectLst/>
          </p:spPr>
          <p:txBody>
            <a:bodyPr lIns="91440" tIns="0" rIns="91440" bIns="0" rtlCol="0" anchor="t"/>
            <a:lstStyle/>
            <a:p>
              <a:pPr algn="r"/>
              <a:r>
                <a:rPr lang="en-US" altLang="zh-CN" sz="2000" b="1" dirty="0">
                  <a:solidFill>
                    <a:srgbClr val="F8AD94"/>
                  </a:solidFill>
                  <a:latin typeface="Arial" panose="020B0604020202020204" pitchFamily="34" charset="0"/>
                  <a:cs typeface="Arial" panose="020B0604020202020204" pitchFamily="34" charset="0"/>
                </a:rPr>
                <a:t>02</a:t>
              </a:r>
              <a:endParaRPr lang="zh-CN" altLang="en-US" sz="2000" b="1" dirty="0">
                <a:solidFill>
                  <a:srgbClr val="F8AD94"/>
                </a:solidFill>
                <a:latin typeface="Arial" panose="020B0604020202020204" pitchFamily="34" charset="0"/>
                <a:cs typeface="Arial" panose="020B0604020202020204" pitchFamily="34" charset="0"/>
              </a:endParaRPr>
            </a:p>
          </p:txBody>
        </p:sp>
        <p:sp>
          <p:nvSpPr>
            <p:cNvPr id="43" name="Rectangle 42"/>
            <p:cNvSpPr/>
            <p:nvPr/>
          </p:nvSpPr>
          <p:spPr>
            <a:xfrm>
              <a:off x="6507521" y="4489214"/>
              <a:ext cx="681814" cy="503374"/>
            </a:xfrm>
            <a:prstGeom prst="rect">
              <a:avLst/>
            </a:prstGeom>
            <a:noFill/>
            <a:ln w="12700" cap="flat" cmpd="sng" algn="ctr">
              <a:noFill/>
              <a:prstDash val="solid"/>
            </a:ln>
            <a:effectLst/>
          </p:spPr>
          <p:txBody>
            <a:bodyPr lIns="91440" tIns="0" rIns="91440" bIns="0" rtlCol="0" anchor="t"/>
            <a:lstStyle/>
            <a:p>
              <a:pPr algn="r"/>
              <a:r>
                <a:rPr lang="en-US" altLang="zh-CN" sz="2800" b="1" dirty="0">
                  <a:solidFill>
                    <a:srgbClr val="F8AD94"/>
                  </a:solidFill>
                  <a:latin typeface="Arial" panose="020B0604020202020204" pitchFamily="34" charset="0"/>
                  <a:cs typeface="Arial" panose="020B0604020202020204" pitchFamily="34" charset="0"/>
                </a:rPr>
                <a:t>05</a:t>
              </a:r>
              <a:endParaRPr lang="zh-CN" altLang="en-US" sz="2800" b="1" dirty="0">
                <a:solidFill>
                  <a:srgbClr val="F8AD94"/>
                </a:solidFill>
                <a:latin typeface="Arial" panose="020B0604020202020204" pitchFamily="34" charset="0"/>
                <a:cs typeface="Arial" panose="020B0604020202020204" pitchFamily="34" charset="0"/>
              </a:endParaRPr>
            </a:p>
          </p:txBody>
        </p:sp>
        <p:sp>
          <p:nvSpPr>
            <p:cNvPr id="44" name="Rectangle 42"/>
            <p:cNvSpPr/>
            <p:nvPr/>
          </p:nvSpPr>
          <p:spPr>
            <a:xfrm>
              <a:off x="7173276" y="3671737"/>
              <a:ext cx="681814" cy="503374"/>
            </a:xfrm>
            <a:prstGeom prst="rect">
              <a:avLst/>
            </a:prstGeom>
            <a:noFill/>
            <a:ln w="12700" cap="flat" cmpd="sng" algn="ctr">
              <a:noFill/>
              <a:prstDash val="solid"/>
            </a:ln>
            <a:effectLst/>
          </p:spPr>
          <p:txBody>
            <a:bodyPr lIns="91440" tIns="0" rIns="91440" bIns="0" rtlCol="0" anchor="t"/>
            <a:lstStyle/>
            <a:p>
              <a:pPr algn="r"/>
              <a:r>
                <a:rPr lang="en-US" altLang="zh-CN" sz="2000" b="1" dirty="0">
                  <a:solidFill>
                    <a:srgbClr val="966481"/>
                  </a:solidFill>
                  <a:latin typeface="Arial" panose="020B0604020202020204" pitchFamily="34" charset="0"/>
                  <a:cs typeface="Arial" panose="020B0604020202020204" pitchFamily="34" charset="0"/>
                </a:rPr>
                <a:t>06</a:t>
              </a:r>
              <a:endParaRPr lang="zh-CN" altLang="en-US" sz="2000" b="1" dirty="0">
                <a:solidFill>
                  <a:srgbClr val="966481"/>
                </a:solidFill>
                <a:latin typeface="Arial" panose="020B0604020202020204" pitchFamily="34" charset="0"/>
                <a:cs typeface="Arial" panose="020B0604020202020204" pitchFamily="34" charset="0"/>
              </a:endParaRPr>
            </a:p>
          </p:txBody>
        </p:sp>
        <p:sp>
          <p:nvSpPr>
            <p:cNvPr id="45" name="Rectangle 42"/>
            <p:cNvSpPr/>
            <p:nvPr/>
          </p:nvSpPr>
          <p:spPr>
            <a:xfrm>
              <a:off x="4706930" y="2621646"/>
              <a:ext cx="681814" cy="503374"/>
            </a:xfrm>
            <a:prstGeom prst="rect">
              <a:avLst/>
            </a:prstGeom>
            <a:noFill/>
            <a:ln w="12700" cap="flat" cmpd="sng" algn="ctr">
              <a:noFill/>
              <a:prstDash val="solid"/>
            </a:ln>
            <a:effectLst/>
          </p:spPr>
          <p:txBody>
            <a:bodyPr lIns="91440" tIns="0" rIns="91440" bIns="0" rtlCol="0" anchor="t"/>
            <a:lstStyle/>
            <a:p>
              <a:pPr algn="r"/>
              <a:r>
                <a:rPr lang="en-US" altLang="zh-CN" sz="2400" b="1" dirty="0">
                  <a:solidFill>
                    <a:srgbClr val="966481"/>
                  </a:solidFill>
                  <a:latin typeface="Arial" panose="020B0604020202020204" pitchFamily="34" charset="0"/>
                  <a:cs typeface="Arial" panose="020B0604020202020204" pitchFamily="34" charset="0"/>
                </a:rPr>
                <a:t>03</a:t>
              </a:r>
              <a:endParaRPr lang="zh-CN" altLang="en-US" sz="2400" b="1" dirty="0">
                <a:solidFill>
                  <a:srgbClr val="966481"/>
                </a:solidFill>
                <a:latin typeface="Arial" panose="020B0604020202020204" pitchFamily="34" charset="0"/>
                <a:cs typeface="Arial" panose="020B0604020202020204" pitchFamily="34" charset="0"/>
              </a:endParaRPr>
            </a:p>
          </p:txBody>
        </p:sp>
      </p:grpSp>
      <p:cxnSp>
        <p:nvCxnSpPr>
          <p:cNvPr id="46" name="直接连接符 45"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CxnSpPr/>
          <p:nvPr/>
        </p:nvCxnSpPr>
        <p:spPr>
          <a:xfrm>
            <a:off x="3246637" y="1273629"/>
            <a:ext cx="5770860"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47" name="文本框 46"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txBox="1"/>
          <p:nvPr/>
        </p:nvSpPr>
        <p:spPr>
          <a:xfrm>
            <a:off x="4385415" y="697598"/>
            <a:ext cx="3493770" cy="460375"/>
          </a:xfrm>
          <a:prstGeom prst="rect">
            <a:avLst/>
          </a:prstGeom>
          <a:noFill/>
        </p:spPr>
        <p:txBody>
          <a:bodyPr wrap="none" rtlCol="0">
            <a:spAutoFit/>
          </a:bodyPr>
          <a:lstStyle/>
          <a:p>
            <a:pPr algn="l"/>
            <a:r>
              <a:rPr lang="zh-CN" altLang="en-US" sz="2400" b="1" spc="500" dirty="0">
                <a:solidFill>
                  <a:schemeClr val="bg1">
                    <a:lumMod val="50000"/>
                  </a:schemeClr>
                </a:solidFill>
                <a:latin typeface="微软雅黑" panose="020B0503020204020204" pitchFamily="34" charset="-122"/>
                <a:ea typeface="微软雅黑" panose="020B0503020204020204" pitchFamily="34" charset="-122"/>
                <a:cs typeface="Arial" panose="020B0604020202020204" pitchFamily="34" charset="0"/>
              </a:rPr>
              <a:t>(三)岗位分析的步骤</a:t>
            </a:r>
          </a:p>
        </p:txBody>
      </p:sp>
      <p:sp>
        <p:nvSpPr>
          <p:cNvPr id="48" name="椭圆 47"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flipH="1">
            <a:off x="2686180" y="813581"/>
            <a:ext cx="157493" cy="157493"/>
          </a:xfrm>
          <a:prstGeom prst="ellipse">
            <a:avLst/>
          </a:prstGeom>
          <a:solidFill>
            <a:srgbClr val="D06F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9" name="椭圆 48"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flipH="1">
            <a:off x="2686180" y="335956"/>
            <a:ext cx="321030" cy="321030"/>
          </a:xfrm>
          <a:prstGeom prst="ellipse">
            <a:avLst/>
          </a:prstGeom>
          <a:solidFill>
            <a:srgbClr val="966481"/>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0" name="椭圆 49"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flipH="1">
            <a:off x="2991678" y="806317"/>
            <a:ext cx="219803" cy="219803"/>
          </a:xfrm>
          <a:prstGeom prst="ellipse">
            <a:avLst/>
          </a:prstGeom>
          <a:solidFill>
            <a:srgbClr val="365B7C"/>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1" name="椭圆 50"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flipH="1">
            <a:off x="2031169" y="697840"/>
            <a:ext cx="164852" cy="164852"/>
          </a:xfrm>
          <a:prstGeom prst="ellipse">
            <a:avLst/>
          </a:prstGeom>
          <a:solidFill>
            <a:srgbClr val="F779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2" name="椭圆 51"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9354354" y="755438"/>
            <a:ext cx="157493" cy="157493"/>
          </a:xfrm>
          <a:prstGeom prst="ellipse">
            <a:avLst/>
          </a:prstGeom>
          <a:solidFill>
            <a:srgbClr val="D06F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3" name="椭圆 52"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9190817" y="277813"/>
            <a:ext cx="321030" cy="321030"/>
          </a:xfrm>
          <a:prstGeom prst="ellipse">
            <a:avLst/>
          </a:prstGeom>
          <a:solidFill>
            <a:srgbClr val="966481"/>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4" name="椭圆 53"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a:off x="8986546" y="748174"/>
            <a:ext cx="219803" cy="219803"/>
          </a:xfrm>
          <a:prstGeom prst="ellipse">
            <a:avLst/>
          </a:prstGeom>
          <a:solidFill>
            <a:srgbClr val="365B7C"/>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5" name="椭圆 54"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a:off x="10002006" y="639697"/>
            <a:ext cx="164852" cy="164852"/>
          </a:xfrm>
          <a:prstGeom prst="ellipse">
            <a:avLst/>
          </a:prstGeom>
          <a:solidFill>
            <a:srgbClr val="F779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3" name="组合 2"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GrpSpPr/>
          <p:nvPr/>
        </p:nvGrpSpPr>
        <p:grpSpPr>
          <a:xfrm>
            <a:off x="591185" y="1577340"/>
            <a:ext cx="4347210" cy="2047875"/>
            <a:chOff x="1563234" y="2428063"/>
            <a:chExt cx="4580949" cy="818540"/>
          </a:xfrm>
        </p:grpSpPr>
        <p:sp>
          <p:nvSpPr>
            <p:cNvPr id="57" name="Rectangle 42"/>
            <p:cNvSpPr/>
            <p:nvPr/>
          </p:nvSpPr>
          <p:spPr>
            <a:xfrm flipH="1">
              <a:off x="1563234" y="2468673"/>
              <a:ext cx="4580949" cy="777930"/>
            </a:xfrm>
            <a:prstGeom prst="rect">
              <a:avLst/>
            </a:prstGeom>
            <a:noFill/>
            <a:ln w="12700" cap="flat" cmpd="sng" algn="ctr">
              <a:noFill/>
              <a:prstDash val="solid"/>
            </a:ln>
            <a:effectLst/>
          </p:spPr>
          <p:txBody>
            <a:bodyPr lIns="91440" tIns="0" rIns="91440" bIns="0" rtlCol="0" anchor="t"/>
            <a:lstStyle/>
            <a:p>
              <a:pPr fontAlgn="auto">
                <a:lnSpc>
                  <a:spcPts val="2460"/>
                </a:lnSpc>
                <a:defRPr/>
              </a:pPr>
              <a:r>
                <a:rPr lang="en-US" altLang="zh-CN" sz="2400" b="1" dirty="0">
                  <a:solidFill>
                    <a:schemeClr val="tx1">
                      <a:lumMod val="65000"/>
                      <a:lumOff val="35000"/>
                    </a:schemeClr>
                  </a:solidFill>
                  <a:latin typeface="KaiTi" panose="02010609060101010101" pitchFamily="49" charset="-122"/>
                  <a:ea typeface="KaiTi" panose="02010609060101010101" pitchFamily="49" charset="-122"/>
                  <a:cs typeface="Arial" panose="020B0604020202020204" pitchFamily="34" charset="0"/>
                </a:rPr>
                <a:t>2.</a:t>
              </a:r>
              <a:r>
                <a:rPr lang="zh-CN" altLang="en-US" sz="2400" b="1" dirty="0">
                  <a:solidFill>
                    <a:schemeClr val="tx1">
                      <a:lumMod val="65000"/>
                      <a:lumOff val="35000"/>
                    </a:schemeClr>
                  </a:solidFill>
                  <a:latin typeface="KaiTi" panose="02010609060101010101" pitchFamily="49" charset="-122"/>
                  <a:ea typeface="KaiTi" panose="02010609060101010101" pitchFamily="49" charset="-122"/>
                  <a:cs typeface="Arial" panose="020B0604020202020204" pitchFamily="34" charset="0"/>
                </a:rPr>
                <a:t>调查阶段</a:t>
              </a:r>
            </a:p>
            <a:p>
              <a:pPr fontAlgn="auto">
                <a:lnSpc>
                  <a:spcPts val="2460"/>
                </a:lnSpc>
                <a:defRPr/>
              </a:pPr>
              <a:r>
                <a:rPr lang="en-US" altLang="zh-CN" sz="1800" b="1" dirty="0">
                  <a:solidFill>
                    <a:schemeClr val="accent1"/>
                  </a:solidFill>
                  <a:effectLst>
                    <a:outerShdw blurRad="38100" dist="25400" dir="5400000" algn="ctr" rotWithShape="0">
                      <a:srgbClr val="6E747A">
                        <a:alpha val="43000"/>
                      </a:srgbClr>
                    </a:outerShdw>
                  </a:effectLst>
                  <a:latin typeface="KaiTi" panose="02010609060101010101" pitchFamily="49" charset="-122"/>
                  <a:ea typeface="KaiTi" panose="02010609060101010101" pitchFamily="49" charset="-122"/>
                  <a:cs typeface="+mn-ea"/>
                </a:rPr>
                <a:t>(1)设计岗位分析方案 </a:t>
              </a:r>
            </a:p>
            <a:p>
              <a:pPr fontAlgn="auto">
                <a:lnSpc>
                  <a:spcPts val="2460"/>
                </a:lnSpc>
                <a:defRPr/>
              </a:pPr>
              <a:r>
                <a:rPr lang="en-US" altLang="zh-CN" sz="1800" b="1" dirty="0">
                  <a:solidFill>
                    <a:schemeClr val="accent1"/>
                  </a:solidFill>
                  <a:effectLst>
                    <a:outerShdw blurRad="38100" dist="25400" dir="5400000" algn="ctr" rotWithShape="0">
                      <a:srgbClr val="6E747A">
                        <a:alpha val="43000"/>
                      </a:srgbClr>
                    </a:outerShdw>
                  </a:effectLst>
                  <a:latin typeface="KaiTi" panose="02010609060101010101" pitchFamily="49" charset="-122"/>
                  <a:ea typeface="KaiTi" panose="02010609060101010101" pitchFamily="49" charset="-122"/>
                  <a:cs typeface="+mn-ea"/>
                </a:rPr>
                <a:t>(2)选择收集工作内容的相关信息的方法 </a:t>
              </a:r>
            </a:p>
            <a:p>
              <a:pPr fontAlgn="auto">
                <a:lnSpc>
                  <a:spcPts val="2460"/>
                </a:lnSpc>
                <a:defRPr/>
              </a:pPr>
              <a:r>
                <a:rPr lang="en-US" altLang="zh-CN" sz="1800" b="1" dirty="0">
                  <a:solidFill>
                    <a:schemeClr val="accent1"/>
                  </a:solidFill>
                  <a:effectLst>
                    <a:outerShdw blurRad="38100" dist="25400" dir="5400000" algn="ctr" rotWithShape="0">
                      <a:srgbClr val="6E747A">
                        <a:alpha val="43000"/>
                      </a:srgbClr>
                    </a:outerShdw>
                  </a:effectLst>
                  <a:latin typeface="KaiTi" panose="02010609060101010101" pitchFamily="49" charset="-122"/>
                  <a:ea typeface="KaiTi" panose="02010609060101010101" pitchFamily="49" charset="-122"/>
                  <a:cs typeface="+mn-ea"/>
                </a:rPr>
                <a:t>(3)收集工作的背景资料 </a:t>
              </a:r>
            </a:p>
            <a:p>
              <a:pPr fontAlgn="auto">
                <a:lnSpc>
                  <a:spcPts val="2460"/>
                </a:lnSpc>
                <a:defRPr/>
              </a:pPr>
              <a:r>
                <a:rPr lang="en-US" altLang="zh-CN" sz="1800" b="1" dirty="0">
                  <a:solidFill>
                    <a:schemeClr val="accent1"/>
                  </a:solidFill>
                  <a:effectLst>
                    <a:outerShdw blurRad="38100" dist="25400" dir="5400000" algn="ctr" rotWithShape="0">
                      <a:srgbClr val="6E747A">
                        <a:alpha val="43000"/>
                      </a:srgbClr>
                    </a:outerShdw>
                  </a:effectLst>
                  <a:latin typeface="KaiTi" panose="02010609060101010101" pitchFamily="49" charset="-122"/>
                  <a:ea typeface="KaiTi" panose="02010609060101010101" pitchFamily="49" charset="-122"/>
                  <a:cs typeface="+mn-ea"/>
                </a:rPr>
                <a:t>(4)收集岗位的相关信息 </a:t>
              </a:r>
            </a:p>
          </p:txBody>
        </p:sp>
        <p:sp>
          <p:nvSpPr>
            <p:cNvPr id="58" name="Rectangle 42"/>
            <p:cNvSpPr/>
            <p:nvPr/>
          </p:nvSpPr>
          <p:spPr>
            <a:xfrm flipH="1">
              <a:off x="1858995" y="2428063"/>
              <a:ext cx="1850053" cy="229011"/>
            </a:xfrm>
            <a:prstGeom prst="rect">
              <a:avLst/>
            </a:prstGeom>
            <a:noFill/>
            <a:ln w="12700" cap="flat" cmpd="sng" algn="ctr">
              <a:noFill/>
              <a:prstDash val="solid"/>
            </a:ln>
            <a:effectLst/>
          </p:spPr>
          <p:txBody>
            <a:bodyPr lIns="91440" tIns="0" rIns="91440" bIns="0" rtlCol="0" anchor="t"/>
            <a:lstStyle/>
            <a:p>
              <a:endParaRPr lang="zh-CN" altLang="en-US" sz="1400" b="1" dirty="0">
                <a:solidFill>
                  <a:schemeClr val="tx1">
                    <a:lumMod val="65000"/>
                    <a:lumOff val="35000"/>
                  </a:schemeClr>
                </a:solidFill>
                <a:latin typeface="KaiTi" panose="02010609060101010101" pitchFamily="49" charset="-122"/>
                <a:ea typeface="KaiTi" panose="02010609060101010101" pitchFamily="49" charset="-122"/>
                <a:cs typeface="Arial" panose="020B0604020202020204" pitchFamily="34" charset="0"/>
              </a:endParaRPr>
            </a:p>
          </p:txBody>
        </p:sp>
      </p:grpSp>
      <p:grpSp>
        <p:nvGrpSpPr>
          <p:cNvPr id="59" name="组合 58"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GrpSpPr/>
          <p:nvPr/>
        </p:nvGrpSpPr>
        <p:grpSpPr>
          <a:xfrm>
            <a:off x="708595" y="3584029"/>
            <a:ext cx="4034790" cy="1700530"/>
            <a:chOff x="2416214" y="2819223"/>
            <a:chExt cx="3198008" cy="680110"/>
          </a:xfrm>
        </p:grpSpPr>
        <p:sp>
          <p:nvSpPr>
            <p:cNvPr id="60" name="Rectangle 42"/>
            <p:cNvSpPr/>
            <p:nvPr/>
          </p:nvSpPr>
          <p:spPr>
            <a:xfrm flipH="1">
              <a:off x="2416214" y="2844619"/>
              <a:ext cx="3198008" cy="654714"/>
            </a:xfrm>
            <a:prstGeom prst="rect">
              <a:avLst/>
            </a:prstGeom>
            <a:noFill/>
            <a:ln w="12700" cap="flat" cmpd="sng" algn="ctr">
              <a:noFill/>
              <a:prstDash val="solid"/>
            </a:ln>
            <a:effectLst/>
          </p:spPr>
          <p:txBody>
            <a:bodyPr lIns="91440" tIns="0" rIns="91440" bIns="0" rtlCol="0" anchor="t"/>
            <a:lstStyle/>
            <a:p>
              <a:pPr algn="just">
                <a:defRPr/>
              </a:pPr>
              <a:r>
                <a:rPr lang="en-US" altLang="zh-CN" sz="2400" b="1" dirty="0">
                  <a:solidFill>
                    <a:schemeClr val="tx1">
                      <a:lumMod val="65000"/>
                      <a:lumOff val="35000"/>
                    </a:schemeClr>
                  </a:solidFill>
                  <a:latin typeface="KaiTi" panose="02010609060101010101" pitchFamily="49" charset="-122"/>
                  <a:ea typeface="KaiTi" panose="02010609060101010101" pitchFamily="49" charset="-122"/>
                  <a:cs typeface="Arial" panose="020B0604020202020204" pitchFamily="34" charset="0"/>
                  <a:sym typeface="+mn-ea"/>
                </a:rPr>
                <a:t>3.</a:t>
              </a:r>
              <a:r>
                <a:rPr lang="zh-CN" altLang="en-US" sz="2400" b="1" dirty="0">
                  <a:solidFill>
                    <a:schemeClr val="tx1">
                      <a:lumMod val="65000"/>
                      <a:lumOff val="35000"/>
                    </a:schemeClr>
                  </a:solidFill>
                  <a:latin typeface="KaiTi" panose="02010609060101010101" pitchFamily="49" charset="-122"/>
                  <a:ea typeface="KaiTi" panose="02010609060101010101" pitchFamily="49" charset="-122"/>
                  <a:cs typeface="Arial" panose="020B0604020202020204" pitchFamily="34" charset="0"/>
                  <a:sym typeface="+mn-ea"/>
                </a:rPr>
                <a:t>分析阶段</a:t>
              </a:r>
            </a:p>
            <a:p>
              <a:pPr algn="just" fontAlgn="auto">
                <a:lnSpc>
                  <a:spcPts val="2460"/>
                </a:lnSpc>
                <a:defRPr/>
              </a:pPr>
              <a:r>
                <a:rPr lang="en-US" altLang="zh-CN" sz="1800" b="1" dirty="0">
                  <a:solidFill>
                    <a:schemeClr val="accent1"/>
                  </a:solidFill>
                  <a:effectLst>
                    <a:outerShdw blurRad="38100" dist="25400" dir="5400000" algn="ctr" rotWithShape="0">
                      <a:srgbClr val="6E747A">
                        <a:alpha val="43000"/>
                      </a:srgbClr>
                    </a:outerShdw>
                  </a:effectLst>
                  <a:latin typeface="KaiTi" panose="02010609060101010101" pitchFamily="49" charset="-122"/>
                  <a:ea typeface="KaiTi" panose="02010609060101010101" pitchFamily="49" charset="-122"/>
                  <a:cs typeface="+mn-ea"/>
                  <a:sym typeface="+mn-ea"/>
                </a:rPr>
                <a:t>(1)整理资料 </a:t>
              </a:r>
            </a:p>
            <a:p>
              <a:pPr algn="just" fontAlgn="auto">
                <a:lnSpc>
                  <a:spcPts val="2460"/>
                </a:lnSpc>
                <a:defRPr/>
              </a:pPr>
              <a:r>
                <a:rPr lang="en-US" altLang="zh-CN" sz="1800" b="1" dirty="0">
                  <a:solidFill>
                    <a:schemeClr val="accent1"/>
                  </a:solidFill>
                  <a:effectLst>
                    <a:outerShdw blurRad="38100" dist="25400" dir="5400000" algn="ctr" rotWithShape="0">
                      <a:srgbClr val="6E747A">
                        <a:alpha val="43000"/>
                      </a:srgbClr>
                    </a:outerShdw>
                  </a:effectLst>
                  <a:latin typeface="KaiTi" panose="02010609060101010101" pitchFamily="49" charset="-122"/>
                  <a:ea typeface="KaiTi" panose="02010609060101010101" pitchFamily="49" charset="-122"/>
                  <a:cs typeface="+mn-ea"/>
                  <a:sym typeface="+mn-ea"/>
                </a:rPr>
                <a:t>(2)审查资料 </a:t>
              </a:r>
            </a:p>
            <a:p>
              <a:pPr algn="just" fontAlgn="auto">
                <a:lnSpc>
                  <a:spcPts val="2460"/>
                </a:lnSpc>
                <a:defRPr/>
              </a:pPr>
              <a:r>
                <a:rPr lang="en-US" altLang="zh-CN" sz="1800" b="1" dirty="0">
                  <a:solidFill>
                    <a:schemeClr val="accent1"/>
                  </a:solidFill>
                  <a:effectLst>
                    <a:outerShdw blurRad="38100" dist="25400" dir="5400000" algn="ctr" rotWithShape="0">
                      <a:srgbClr val="6E747A">
                        <a:alpha val="43000"/>
                      </a:srgbClr>
                    </a:outerShdw>
                  </a:effectLst>
                  <a:latin typeface="KaiTi" panose="02010609060101010101" pitchFamily="49" charset="-122"/>
                  <a:ea typeface="KaiTi" panose="02010609060101010101" pitchFamily="49" charset="-122"/>
                  <a:cs typeface="+mn-ea"/>
                  <a:sym typeface="+mn-ea"/>
                </a:rPr>
                <a:t>(3)分析资料</a:t>
              </a:r>
              <a:r>
                <a:rPr lang="zh-CN" altLang="en-US" sz="2400" b="1" dirty="0">
                  <a:solidFill>
                    <a:schemeClr val="tx1">
                      <a:lumMod val="65000"/>
                      <a:lumOff val="35000"/>
                    </a:schemeClr>
                  </a:solidFill>
                  <a:latin typeface="KaiTi" panose="02010609060101010101" pitchFamily="49" charset="-122"/>
                  <a:ea typeface="KaiTi" panose="02010609060101010101" pitchFamily="49" charset="-122"/>
                  <a:cs typeface="Arial" panose="020B0604020202020204" pitchFamily="34" charset="0"/>
                  <a:sym typeface="+mn-ea"/>
                </a:rPr>
                <a:t> </a:t>
              </a:r>
            </a:p>
          </p:txBody>
        </p:sp>
        <p:sp>
          <p:nvSpPr>
            <p:cNvPr id="61" name="Rectangle 42"/>
            <p:cNvSpPr/>
            <p:nvPr/>
          </p:nvSpPr>
          <p:spPr>
            <a:xfrm flipH="1">
              <a:off x="3075655" y="2819223"/>
              <a:ext cx="1850053" cy="229011"/>
            </a:xfrm>
            <a:prstGeom prst="rect">
              <a:avLst/>
            </a:prstGeom>
            <a:noFill/>
            <a:ln w="12700" cap="flat" cmpd="sng" algn="ctr">
              <a:noFill/>
              <a:prstDash val="solid"/>
            </a:ln>
            <a:effectLst/>
          </p:spPr>
          <p:txBody>
            <a:bodyPr lIns="91440" tIns="0" rIns="91440" bIns="0" rtlCol="0" anchor="t"/>
            <a:lstStyle/>
            <a:p>
              <a:endParaRPr lang="en-US" altLang="zh-CN" sz="1400" b="1" dirty="0">
                <a:solidFill>
                  <a:schemeClr val="tx1">
                    <a:lumMod val="65000"/>
                    <a:lumOff val="35000"/>
                  </a:schemeClr>
                </a:solidFill>
                <a:latin typeface="KaiTi" panose="02010609060101010101" pitchFamily="49" charset="-122"/>
                <a:ea typeface="KaiTi" panose="02010609060101010101" pitchFamily="49" charset="-122"/>
                <a:cs typeface="Arial" panose="020B0604020202020204" pitchFamily="34" charset="0"/>
              </a:endParaRPr>
            </a:p>
          </p:txBody>
        </p:sp>
      </p:grpSp>
      <p:grpSp>
        <p:nvGrpSpPr>
          <p:cNvPr id="62" name="组合 61"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GrpSpPr/>
          <p:nvPr/>
        </p:nvGrpSpPr>
        <p:grpSpPr>
          <a:xfrm>
            <a:off x="591334" y="5340221"/>
            <a:ext cx="3308349" cy="912520"/>
            <a:chOff x="2478121" y="2586813"/>
            <a:chExt cx="3308349" cy="912520"/>
          </a:xfrm>
        </p:grpSpPr>
        <p:sp>
          <p:nvSpPr>
            <p:cNvPr id="63" name="Rectangle 42"/>
            <p:cNvSpPr/>
            <p:nvPr/>
          </p:nvSpPr>
          <p:spPr>
            <a:xfrm flipH="1">
              <a:off x="2478121" y="2909680"/>
              <a:ext cx="3136101" cy="589653"/>
            </a:xfrm>
            <a:prstGeom prst="rect">
              <a:avLst/>
            </a:prstGeom>
            <a:noFill/>
            <a:ln w="12700" cap="flat" cmpd="sng" algn="ctr">
              <a:noFill/>
              <a:prstDash val="solid"/>
            </a:ln>
            <a:effectLst/>
          </p:spPr>
          <p:txBody>
            <a:bodyPr lIns="91440" tIns="0" rIns="91440" bIns="0" rtlCol="0" anchor="t"/>
            <a:lstStyle/>
            <a:p>
              <a:pPr>
                <a:defRPr/>
              </a:pPr>
              <a:endParaRPr lang="en-US" sz="1050" kern="0" dirty="0">
                <a:solidFill>
                  <a:schemeClr val="tx1">
                    <a:lumMod val="65000"/>
                    <a:lumOff val="35000"/>
                  </a:schemeClr>
                </a:solidFill>
                <a:latin typeface="KaiTi" panose="02010609060101010101" pitchFamily="49" charset="-122"/>
                <a:ea typeface="KaiTi" panose="02010609060101010101" pitchFamily="49" charset="-122"/>
                <a:cs typeface="Arial" panose="020B0604020202020204" pitchFamily="34" charset="0"/>
              </a:endParaRPr>
            </a:p>
          </p:txBody>
        </p:sp>
        <p:sp>
          <p:nvSpPr>
            <p:cNvPr id="64" name="Rectangle 42"/>
            <p:cNvSpPr/>
            <p:nvPr/>
          </p:nvSpPr>
          <p:spPr>
            <a:xfrm flipH="1">
              <a:off x="2920715" y="2586813"/>
              <a:ext cx="2865755" cy="741680"/>
            </a:xfrm>
            <a:prstGeom prst="rect">
              <a:avLst/>
            </a:prstGeom>
            <a:noFill/>
            <a:ln w="12700" cap="flat" cmpd="sng" algn="ctr">
              <a:noFill/>
              <a:prstDash val="solid"/>
            </a:ln>
            <a:effectLst/>
          </p:spPr>
          <p:txBody>
            <a:bodyPr lIns="91440" tIns="0" rIns="91440" bIns="0" rtlCol="0" anchor="t"/>
            <a:lstStyle/>
            <a:p>
              <a:r>
                <a:rPr lang="en-US" altLang="zh-CN" sz="2400" b="1" dirty="0">
                  <a:solidFill>
                    <a:schemeClr val="tx1">
                      <a:lumMod val="65000"/>
                      <a:lumOff val="35000"/>
                    </a:schemeClr>
                  </a:solidFill>
                  <a:latin typeface="KaiTi" panose="02010609060101010101" pitchFamily="49" charset="-122"/>
                  <a:ea typeface="KaiTi" panose="02010609060101010101" pitchFamily="49" charset="-122"/>
                  <a:cs typeface="Arial" panose="020B0604020202020204" pitchFamily="34" charset="0"/>
                </a:rPr>
                <a:t>4.结果描述阶段</a:t>
              </a:r>
            </a:p>
          </p:txBody>
        </p:sp>
      </p:grpSp>
      <p:grpSp>
        <p:nvGrpSpPr>
          <p:cNvPr id="65" name="组合 64"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GrpSpPr/>
          <p:nvPr/>
        </p:nvGrpSpPr>
        <p:grpSpPr>
          <a:xfrm>
            <a:off x="8351176" y="1594001"/>
            <a:ext cx="3696335" cy="2396490"/>
            <a:chOff x="1979010" y="2581098"/>
            <a:chExt cx="3696335" cy="2396490"/>
          </a:xfrm>
        </p:grpSpPr>
        <p:sp>
          <p:nvSpPr>
            <p:cNvPr id="66" name="Rectangle 42"/>
            <p:cNvSpPr/>
            <p:nvPr/>
          </p:nvSpPr>
          <p:spPr>
            <a:xfrm flipH="1">
              <a:off x="1979010" y="2683333"/>
              <a:ext cx="3338830" cy="2294255"/>
            </a:xfrm>
            <a:prstGeom prst="rect">
              <a:avLst/>
            </a:prstGeom>
            <a:noFill/>
            <a:ln w="12700" cap="flat" cmpd="sng" algn="ctr">
              <a:noFill/>
              <a:prstDash val="solid"/>
            </a:ln>
            <a:effectLst/>
          </p:spPr>
          <p:txBody>
            <a:bodyPr lIns="91440" tIns="0" rIns="91440" bIns="0" rtlCol="0" anchor="t"/>
            <a:lstStyle/>
            <a:p>
              <a:pPr>
                <a:defRPr/>
              </a:pPr>
              <a:r>
                <a:rPr lang="en-US" sz="1200" kern="0" dirty="0">
                  <a:solidFill>
                    <a:schemeClr val="tx1">
                      <a:lumMod val="65000"/>
                      <a:lumOff val="35000"/>
                    </a:schemeClr>
                  </a:solidFill>
                  <a:latin typeface="KaiTi" panose="02010609060101010101" pitchFamily="49" charset="-122"/>
                  <a:ea typeface="KaiTi" panose="02010609060101010101" pitchFamily="49" charset="-122"/>
                  <a:cs typeface="Arial" panose="020B0604020202020204" pitchFamily="34" charset="0"/>
                </a:rPr>
                <a:t> </a:t>
              </a:r>
              <a:r>
                <a:rPr lang="en-US" altLang="zh-CN" sz="2400" b="1" dirty="0">
                  <a:solidFill>
                    <a:schemeClr val="tx1">
                      <a:lumMod val="65000"/>
                      <a:lumOff val="35000"/>
                    </a:schemeClr>
                  </a:solidFill>
                  <a:latin typeface="KaiTi" panose="02010609060101010101" pitchFamily="49" charset="-122"/>
                  <a:ea typeface="KaiTi" panose="02010609060101010101" pitchFamily="49" charset="-122"/>
                  <a:cs typeface="Arial" panose="020B0604020202020204" pitchFamily="34" charset="0"/>
                  <a:sym typeface="+mn-ea"/>
                </a:rPr>
                <a:t>1.</a:t>
              </a:r>
              <a:r>
                <a:rPr lang="zh-CN" altLang="en-US" sz="2400" b="1" dirty="0">
                  <a:solidFill>
                    <a:schemeClr val="tx1">
                      <a:lumMod val="65000"/>
                      <a:lumOff val="35000"/>
                    </a:schemeClr>
                  </a:solidFill>
                  <a:latin typeface="KaiTi" panose="02010609060101010101" pitchFamily="49" charset="-122"/>
                  <a:ea typeface="KaiTi" panose="02010609060101010101" pitchFamily="49" charset="-122"/>
                  <a:cs typeface="Arial" panose="020B0604020202020204" pitchFamily="34" charset="0"/>
                  <a:sym typeface="+mn-ea"/>
                </a:rPr>
                <a:t>准备阶段</a:t>
              </a:r>
            </a:p>
            <a:p>
              <a:pPr algn="just" fontAlgn="auto">
                <a:lnSpc>
                  <a:spcPts val="2460"/>
                </a:lnSpc>
                <a:defRPr/>
              </a:pPr>
              <a:r>
                <a:rPr lang="en-US" altLang="zh-CN" sz="2000" b="1" dirty="0">
                  <a:solidFill>
                    <a:schemeClr val="accent1"/>
                  </a:solidFill>
                  <a:effectLst>
                    <a:outerShdw blurRad="38100" dist="25400" dir="5400000" algn="ctr" rotWithShape="0">
                      <a:srgbClr val="6E747A">
                        <a:alpha val="43000"/>
                      </a:srgbClr>
                    </a:outerShdw>
                  </a:effectLst>
                  <a:latin typeface="KaiTi" panose="02010609060101010101" pitchFamily="49" charset="-122"/>
                  <a:ea typeface="KaiTi" panose="02010609060101010101" pitchFamily="49" charset="-122"/>
                  <a:cs typeface="+mn-ea"/>
                  <a:sym typeface="+mn-ea"/>
                </a:rPr>
                <a:t>(1)</a:t>
              </a:r>
              <a:r>
                <a:rPr lang="zh-CN" altLang="en-US" sz="2000" b="1" dirty="0">
                  <a:solidFill>
                    <a:schemeClr val="accent1"/>
                  </a:solidFill>
                  <a:effectLst>
                    <a:outerShdw blurRad="38100" dist="25400" dir="5400000" algn="ctr" rotWithShape="0">
                      <a:srgbClr val="6E747A">
                        <a:alpha val="43000"/>
                      </a:srgbClr>
                    </a:outerShdw>
                  </a:effectLst>
                  <a:latin typeface="KaiTi" panose="02010609060101010101" pitchFamily="49" charset="-122"/>
                  <a:ea typeface="KaiTi" panose="02010609060101010101" pitchFamily="49" charset="-122"/>
                  <a:cs typeface="+mn-ea"/>
                  <a:sym typeface="+mn-ea"/>
                </a:rPr>
                <a:t>确定岗位分析的目的 </a:t>
              </a:r>
            </a:p>
            <a:p>
              <a:pPr algn="just" fontAlgn="auto">
                <a:lnSpc>
                  <a:spcPts val="2460"/>
                </a:lnSpc>
                <a:defRPr/>
              </a:pPr>
              <a:r>
                <a:rPr lang="en-US" altLang="zh-CN" b="1" dirty="0">
                  <a:solidFill>
                    <a:schemeClr val="accent1"/>
                  </a:solidFill>
                  <a:effectLst>
                    <a:outerShdw blurRad="38100" dist="25400" dir="5400000" algn="ctr" rotWithShape="0">
                      <a:srgbClr val="6E747A">
                        <a:alpha val="43000"/>
                      </a:srgbClr>
                    </a:outerShdw>
                  </a:effectLst>
                  <a:latin typeface="KaiTi" panose="02010609060101010101" pitchFamily="49" charset="-122"/>
                  <a:ea typeface="KaiTi" panose="02010609060101010101" pitchFamily="49" charset="-122"/>
                  <a:cs typeface="+mn-ea"/>
                </a:rPr>
                <a:t>(2)成立岗位分析小组 </a:t>
              </a:r>
            </a:p>
            <a:p>
              <a:pPr algn="just" fontAlgn="auto">
                <a:lnSpc>
                  <a:spcPts val="2460"/>
                </a:lnSpc>
                <a:defRPr/>
              </a:pPr>
              <a:r>
                <a:rPr lang="en-US" altLang="zh-CN" b="1" dirty="0">
                  <a:solidFill>
                    <a:schemeClr val="accent1"/>
                  </a:solidFill>
                  <a:effectLst>
                    <a:outerShdw blurRad="38100" dist="25400" dir="5400000" algn="ctr" rotWithShape="0">
                      <a:srgbClr val="6E747A">
                        <a:alpha val="43000"/>
                      </a:srgbClr>
                    </a:outerShdw>
                  </a:effectLst>
                  <a:latin typeface="KaiTi" panose="02010609060101010101" pitchFamily="49" charset="-122"/>
                  <a:ea typeface="KaiTi" panose="02010609060101010101" pitchFamily="49" charset="-122"/>
                  <a:cs typeface="+mn-ea"/>
                </a:rPr>
                <a:t>(3)对岗位分析人员进行培训 </a:t>
              </a:r>
            </a:p>
            <a:p>
              <a:pPr algn="just" fontAlgn="auto">
                <a:lnSpc>
                  <a:spcPts val="2460"/>
                </a:lnSpc>
                <a:defRPr/>
              </a:pPr>
              <a:r>
                <a:rPr lang="en-US" altLang="zh-CN" b="1" dirty="0">
                  <a:solidFill>
                    <a:schemeClr val="accent1"/>
                  </a:solidFill>
                  <a:effectLst>
                    <a:outerShdw blurRad="38100" dist="25400" dir="5400000" algn="ctr" rotWithShape="0">
                      <a:srgbClr val="6E747A">
                        <a:alpha val="43000"/>
                      </a:srgbClr>
                    </a:outerShdw>
                  </a:effectLst>
                  <a:latin typeface="KaiTi" panose="02010609060101010101" pitchFamily="49" charset="-122"/>
                  <a:ea typeface="KaiTi" panose="02010609060101010101" pitchFamily="49" charset="-122"/>
                  <a:cs typeface="+mn-ea"/>
                </a:rPr>
                <a:t>(4)掌握各种基础数据和资料 </a:t>
              </a:r>
            </a:p>
            <a:p>
              <a:pPr algn="just" fontAlgn="auto">
                <a:lnSpc>
                  <a:spcPts val="2460"/>
                </a:lnSpc>
                <a:defRPr/>
              </a:pPr>
              <a:r>
                <a:rPr lang="en-US" altLang="zh-CN" b="1" dirty="0">
                  <a:solidFill>
                    <a:schemeClr val="accent1"/>
                  </a:solidFill>
                  <a:effectLst>
                    <a:outerShdw blurRad="38100" dist="25400" dir="5400000" algn="ctr" rotWithShape="0">
                      <a:srgbClr val="6E747A">
                        <a:alpha val="43000"/>
                      </a:srgbClr>
                    </a:outerShdw>
                  </a:effectLst>
                  <a:latin typeface="KaiTi" panose="02010609060101010101" pitchFamily="49" charset="-122"/>
                  <a:ea typeface="KaiTi" panose="02010609060101010101" pitchFamily="49" charset="-122"/>
                  <a:cs typeface="+mn-ea"/>
                </a:rPr>
                <a:t>(5)建立有效的沟通体系 </a:t>
              </a:r>
            </a:p>
            <a:p>
              <a:pPr algn="just" fontAlgn="auto">
                <a:lnSpc>
                  <a:spcPts val="2460"/>
                </a:lnSpc>
                <a:defRPr/>
              </a:pPr>
              <a:r>
                <a:rPr lang="en-US" altLang="zh-CN" b="1" dirty="0">
                  <a:solidFill>
                    <a:schemeClr val="accent1"/>
                  </a:solidFill>
                  <a:effectLst>
                    <a:outerShdw blurRad="38100" dist="25400" dir="5400000" algn="ctr" rotWithShape="0">
                      <a:srgbClr val="6E747A">
                        <a:alpha val="43000"/>
                      </a:srgbClr>
                    </a:outerShdw>
                  </a:effectLst>
                  <a:latin typeface="KaiTi" panose="02010609060101010101" pitchFamily="49" charset="-122"/>
                  <a:ea typeface="KaiTi" panose="02010609060101010101" pitchFamily="49" charset="-122"/>
                  <a:cs typeface="+mn-ea"/>
                </a:rPr>
                <a:t>(6)确定调查和分析对象 </a:t>
              </a:r>
              <a:endParaRPr lang="en-US" altLang="zh-CN" sz="2000" b="1" dirty="0">
                <a:solidFill>
                  <a:schemeClr val="tx1">
                    <a:lumMod val="65000"/>
                    <a:lumOff val="35000"/>
                  </a:schemeClr>
                </a:solidFill>
                <a:latin typeface="KaiTi" panose="02010609060101010101" pitchFamily="49" charset="-122"/>
                <a:ea typeface="KaiTi" panose="02010609060101010101" pitchFamily="49" charset="-122"/>
                <a:cs typeface="Arial" panose="020B0604020202020204" pitchFamily="34" charset="0"/>
              </a:endParaRPr>
            </a:p>
            <a:p>
              <a:pPr>
                <a:defRPr/>
              </a:pPr>
              <a:endParaRPr lang="en-US" altLang="zh-CN" sz="2000" b="1" kern="0" dirty="0">
                <a:solidFill>
                  <a:schemeClr val="tx1">
                    <a:lumMod val="65000"/>
                    <a:lumOff val="35000"/>
                  </a:schemeClr>
                </a:solidFill>
                <a:latin typeface="KaiTi" panose="02010609060101010101" pitchFamily="49" charset="-122"/>
                <a:ea typeface="KaiTi" panose="02010609060101010101" pitchFamily="49" charset="-122"/>
                <a:cs typeface="Arial" panose="020B0604020202020204" pitchFamily="34" charset="0"/>
              </a:endParaRPr>
            </a:p>
          </p:txBody>
        </p:sp>
        <p:sp>
          <p:nvSpPr>
            <p:cNvPr id="67" name="Rectangle 42"/>
            <p:cNvSpPr/>
            <p:nvPr/>
          </p:nvSpPr>
          <p:spPr>
            <a:xfrm flipH="1">
              <a:off x="2512410" y="2581098"/>
              <a:ext cx="3162935" cy="591820"/>
            </a:xfrm>
            <a:prstGeom prst="rect">
              <a:avLst/>
            </a:prstGeom>
            <a:noFill/>
            <a:ln w="12700" cap="flat" cmpd="sng" algn="ctr">
              <a:noFill/>
              <a:prstDash val="solid"/>
            </a:ln>
            <a:effectLst/>
          </p:spPr>
          <p:txBody>
            <a:bodyPr lIns="91440" tIns="0" rIns="91440" bIns="0" rtlCol="0" anchor="t"/>
            <a:lstStyle/>
            <a:p>
              <a:pPr fontAlgn="auto">
                <a:lnSpc>
                  <a:spcPts val="2460"/>
                </a:lnSpc>
              </a:pPr>
              <a:endParaRPr lang="en-US" altLang="zh-CN" b="1" dirty="0">
                <a:solidFill>
                  <a:schemeClr val="tx1">
                    <a:lumMod val="65000"/>
                    <a:lumOff val="35000"/>
                  </a:schemeClr>
                </a:solidFill>
                <a:latin typeface="KaiTi" panose="02010609060101010101" pitchFamily="49" charset="-122"/>
                <a:ea typeface="KaiTi" panose="02010609060101010101" pitchFamily="49" charset="-122"/>
                <a:cs typeface="Arial" panose="020B0604020202020204" pitchFamily="34" charset="0"/>
              </a:endParaRPr>
            </a:p>
          </p:txBody>
        </p:sp>
      </p:grpSp>
      <p:grpSp>
        <p:nvGrpSpPr>
          <p:cNvPr id="68" name="组合 67"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GrpSpPr/>
          <p:nvPr/>
        </p:nvGrpSpPr>
        <p:grpSpPr>
          <a:xfrm>
            <a:off x="8903970" y="4345940"/>
            <a:ext cx="3240405" cy="950595"/>
            <a:chOff x="2399146" y="2548715"/>
            <a:chExt cx="3531870" cy="950618"/>
          </a:xfrm>
        </p:grpSpPr>
        <p:sp>
          <p:nvSpPr>
            <p:cNvPr id="69" name="Rectangle 42"/>
            <p:cNvSpPr/>
            <p:nvPr/>
          </p:nvSpPr>
          <p:spPr>
            <a:xfrm flipH="1">
              <a:off x="2478121" y="2909680"/>
              <a:ext cx="3136101" cy="589653"/>
            </a:xfrm>
            <a:prstGeom prst="rect">
              <a:avLst/>
            </a:prstGeom>
            <a:noFill/>
            <a:ln w="12700" cap="flat" cmpd="sng" algn="ctr">
              <a:noFill/>
              <a:prstDash val="solid"/>
            </a:ln>
            <a:effectLst/>
          </p:spPr>
          <p:txBody>
            <a:bodyPr lIns="91440" tIns="0" rIns="91440" bIns="0" rtlCol="0" anchor="t"/>
            <a:lstStyle/>
            <a:p>
              <a:pPr>
                <a:defRPr/>
              </a:pPr>
              <a:endParaRPr lang="en-US" sz="1050" kern="0" dirty="0">
                <a:solidFill>
                  <a:schemeClr val="tx1">
                    <a:lumMod val="65000"/>
                    <a:lumOff val="35000"/>
                  </a:schemeClr>
                </a:solidFill>
                <a:latin typeface="KaiTi" panose="02010609060101010101" pitchFamily="49" charset="-122"/>
                <a:ea typeface="KaiTi" panose="02010609060101010101" pitchFamily="49" charset="-122"/>
                <a:cs typeface="Arial" panose="020B0604020202020204" pitchFamily="34" charset="0"/>
              </a:endParaRPr>
            </a:p>
          </p:txBody>
        </p:sp>
        <p:sp>
          <p:nvSpPr>
            <p:cNvPr id="70" name="Rectangle 42"/>
            <p:cNvSpPr/>
            <p:nvPr/>
          </p:nvSpPr>
          <p:spPr>
            <a:xfrm flipH="1">
              <a:off x="2399146" y="2548715"/>
              <a:ext cx="3531870" cy="685165"/>
            </a:xfrm>
            <a:prstGeom prst="rect">
              <a:avLst/>
            </a:prstGeom>
            <a:noFill/>
            <a:ln w="12700" cap="flat" cmpd="sng" algn="ctr">
              <a:noFill/>
              <a:prstDash val="solid"/>
            </a:ln>
            <a:effectLst/>
          </p:spPr>
          <p:txBody>
            <a:bodyPr lIns="91440" tIns="0" rIns="91440" bIns="0" rtlCol="0" anchor="t"/>
            <a:lstStyle/>
            <a:p>
              <a:r>
                <a:rPr lang="en-US" altLang="zh-CN" sz="2400" b="1" dirty="0">
                  <a:solidFill>
                    <a:schemeClr val="tx1">
                      <a:lumMod val="65000"/>
                      <a:lumOff val="35000"/>
                    </a:schemeClr>
                  </a:solidFill>
                  <a:latin typeface="KaiTi" panose="02010609060101010101" pitchFamily="49" charset="-122"/>
                  <a:ea typeface="KaiTi" panose="02010609060101010101" pitchFamily="49" charset="-122"/>
                  <a:cs typeface="Arial" panose="020B0604020202020204" pitchFamily="34" charset="0"/>
                </a:rPr>
                <a:t>6.运行控制阶段</a:t>
              </a:r>
            </a:p>
          </p:txBody>
        </p:sp>
      </p:grpSp>
      <p:grpSp>
        <p:nvGrpSpPr>
          <p:cNvPr id="71" name="组合 70"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GrpSpPr/>
          <p:nvPr/>
        </p:nvGrpSpPr>
        <p:grpSpPr>
          <a:xfrm>
            <a:off x="8511668" y="5340132"/>
            <a:ext cx="3341842" cy="992530"/>
            <a:chOff x="2272380" y="2506803"/>
            <a:chExt cx="3341842" cy="992530"/>
          </a:xfrm>
        </p:grpSpPr>
        <p:sp>
          <p:nvSpPr>
            <p:cNvPr id="72" name="Rectangle 42"/>
            <p:cNvSpPr/>
            <p:nvPr/>
          </p:nvSpPr>
          <p:spPr>
            <a:xfrm flipH="1">
              <a:off x="2478121" y="2909680"/>
              <a:ext cx="3136101" cy="589653"/>
            </a:xfrm>
            <a:prstGeom prst="rect">
              <a:avLst/>
            </a:prstGeom>
            <a:noFill/>
            <a:ln w="12700" cap="flat" cmpd="sng" algn="ctr">
              <a:noFill/>
              <a:prstDash val="solid"/>
            </a:ln>
            <a:effectLst/>
          </p:spPr>
          <p:txBody>
            <a:bodyPr lIns="91440" tIns="0" rIns="91440" bIns="0" rtlCol="0" anchor="t"/>
            <a:lstStyle/>
            <a:p>
              <a:pPr>
                <a:defRPr/>
              </a:pPr>
              <a:r>
                <a:rPr lang="en-US" sz="1050" kern="0" dirty="0">
                  <a:solidFill>
                    <a:schemeClr val="tx1">
                      <a:lumMod val="65000"/>
                      <a:lumOff val="35000"/>
                    </a:schemeClr>
                  </a:solidFill>
                  <a:latin typeface="KaiTi" panose="02010609060101010101" pitchFamily="49" charset="-122"/>
                  <a:ea typeface="KaiTi" panose="02010609060101010101" pitchFamily="49" charset="-122"/>
                  <a:cs typeface="Arial" panose="020B0604020202020204" pitchFamily="34" charset="0"/>
                </a:rPr>
                <a:t> </a:t>
              </a:r>
            </a:p>
          </p:txBody>
        </p:sp>
        <p:sp>
          <p:nvSpPr>
            <p:cNvPr id="73" name="Rectangle 42"/>
            <p:cNvSpPr/>
            <p:nvPr/>
          </p:nvSpPr>
          <p:spPr>
            <a:xfrm flipH="1">
              <a:off x="2272380" y="2506803"/>
              <a:ext cx="3239770" cy="796925"/>
            </a:xfrm>
            <a:prstGeom prst="rect">
              <a:avLst/>
            </a:prstGeom>
            <a:noFill/>
            <a:ln w="12700" cap="flat" cmpd="sng" algn="ctr">
              <a:noFill/>
              <a:prstDash val="solid"/>
            </a:ln>
            <a:effectLst/>
          </p:spPr>
          <p:txBody>
            <a:bodyPr lIns="91440" tIns="0" rIns="91440" bIns="0" rtlCol="0" anchor="t"/>
            <a:lstStyle/>
            <a:p>
              <a:r>
                <a:rPr lang="en-US" altLang="zh-CN" sz="2400" b="1" dirty="0">
                  <a:solidFill>
                    <a:schemeClr val="tx1">
                      <a:lumMod val="65000"/>
                      <a:lumOff val="35000"/>
                    </a:schemeClr>
                  </a:solidFill>
                  <a:latin typeface="KaiTi" panose="02010609060101010101" pitchFamily="49" charset="-122"/>
                  <a:ea typeface="KaiTi" panose="02010609060101010101" pitchFamily="49" charset="-122"/>
                  <a:cs typeface="Arial" panose="020B0604020202020204" pitchFamily="34" charset="0"/>
                </a:rPr>
                <a:t>5.结果运用阶段</a:t>
              </a:r>
            </a:p>
          </p:txBody>
        </p:sp>
      </p:grpSp>
      <p:sp>
        <p:nvSpPr>
          <p:cNvPr id="5" name="e7d195523061f1c0"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hidden="1"/>
          <p:cNvSpPr txBox="1"/>
          <p:nvPr/>
        </p:nvSpPr>
        <p:spPr>
          <a:xfrm>
            <a:off x="-355600" y="1803400"/>
            <a:ext cx="293927" cy="1016000"/>
          </a:xfrm>
          <a:prstGeom prst="rect">
            <a:avLst/>
          </a:prstGeom>
          <a:noFill/>
        </p:spPr>
        <p:txBody>
          <a:bodyPr vert="wordArtVert" rtlCol="0">
            <a:spAutoFit/>
          </a:bodyPr>
          <a:lstStyle/>
          <a:p>
            <a:r>
              <a:rPr lang="en-US" altLang="zh-CN" sz="100"/>
              <a:t>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a:t>
            </a:r>
            <a:endParaRPr lang="zh-CN" altLang="en-US" sz="100"/>
          </a:p>
        </p:txBody>
      </p:sp>
    </p:spTree>
    <p:extLst>
      <p:ext uri="{BB962C8B-B14F-4D97-AF65-F5344CB8AC3E}">
        <p14:creationId xmlns:p14="http://schemas.microsoft.com/office/powerpoint/2010/main" val="3552946958"/>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0">
        <p15:prstTrans prst="pageCurlDouble"/>
      </p:transition>
    </mc:Choice>
    <mc:Fallback xmlns="">
      <p:transition spd="slow"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par>
                                <p:cTn id="12" presetID="10" presetClass="entr" presetSubtype="0" fill="hold" nodeType="withEffect">
                                  <p:stCondLst>
                                    <p:cond delay="0"/>
                                  </p:stCondLst>
                                  <p:childTnLst>
                                    <p:set>
                                      <p:cBhvr>
                                        <p:cTn id="13" dur="1" fill="hold">
                                          <p:stCondLst>
                                            <p:cond delay="0"/>
                                          </p:stCondLst>
                                        </p:cTn>
                                        <p:tgtEl>
                                          <p:spTgt spid="59"/>
                                        </p:tgtEl>
                                        <p:attrNameLst>
                                          <p:attrName>style.visibility</p:attrName>
                                        </p:attrNameLst>
                                      </p:cBhvr>
                                      <p:to>
                                        <p:strVal val="visible"/>
                                      </p:to>
                                    </p:set>
                                    <p:animEffect transition="in" filter="fade">
                                      <p:cBhvr>
                                        <p:cTn id="14" dur="500"/>
                                        <p:tgtEl>
                                          <p:spTgt spid="59"/>
                                        </p:tgtEl>
                                      </p:cBhvr>
                                    </p:animEffect>
                                  </p:childTnLst>
                                </p:cTn>
                              </p:par>
                              <p:par>
                                <p:cTn id="15" presetID="10" presetClass="entr" presetSubtype="0" fill="hold" nodeType="withEffect">
                                  <p:stCondLst>
                                    <p:cond delay="0"/>
                                  </p:stCondLst>
                                  <p:childTnLst>
                                    <p:set>
                                      <p:cBhvr>
                                        <p:cTn id="16" dur="1" fill="hold">
                                          <p:stCondLst>
                                            <p:cond delay="0"/>
                                          </p:stCondLst>
                                        </p:cTn>
                                        <p:tgtEl>
                                          <p:spTgt spid="62"/>
                                        </p:tgtEl>
                                        <p:attrNameLst>
                                          <p:attrName>style.visibility</p:attrName>
                                        </p:attrNameLst>
                                      </p:cBhvr>
                                      <p:to>
                                        <p:strVal val="visible"/>
                                      </p:to>
                                    </p:set>
                                    <p:animEffect transition="in" filter="fade">
                                      <p:cBhvr>
                                        <p:cTn id="17" dur="500"/>
                                        <p:tgtEl>
                                          <p:spTgt spid="62"/>
                                        </p:tgtEl>
                                      </p:cBhvr>
                                    </p:animEffect>
                                  </p:childTnLst>
                                </p:cTn>
                              </p:par>
                              <p:par>
                                <p:cTn id="18" presetID="10" presetClass="entr" presetSubtype="0" fill="hold" nodeType="withEffect">
                                  <p:stCondLst>
                                    <p:cond delay="0"/>
                                  </p:stCondLst>
                                  <p:childTnLst>
                                    <p:set>
                                      <p:cBhvr>
                                        <p:cTn id="19" dur="1" fill="hold">
                                          <p:stCondLst>
                                            <p:cond delay="0"/>
                                          </p:stCondLst>
                                        </p:cTn>
                                        <p:tgtEl>
                                          <p:spTgt spid="65"/>
                                        </p:tgtEl>
                                        <p:attrNameLst>
                                          <p:attrName>style.visibility</p:attrName>
                                        </p:attrNameLst>
                                      </p:cBhvr>
                                      <p:to>
                                        <p:strVal val="visible"/>
                                      </p:to>
                                    </p:set>
                                    <p:animEffect transition="in" filter="fade">
                                      <p:cBhvr>
                                        <p:cTn id="20" dur="500"/>
                                        <p:tgtEl>
                                          <p:spTgt spid="65"/>
                                        </p:tgtEl>
                                      </p:cBhvr>
                                    </p:animEffect>
                                  </p:childTnLst>
                                </p:cTn>
                              </p:par>
                              <p:par>
                                <p:cTn id="21" presetID="10" presetClass="entr" presetSubtype="0" fill="hold" nodeType="withEffect">
                                  <p:stCondLst>
                                    <p:cond delay="0"/>
                                  </p:stCondLst>
                                  <p:childTnLst>
                                    <p:set>
                                      <p:cBhvr>
                                        <p:cTn id="22" dur="1" fill="hold">
                                          <p:stCondLst>
                                            <p:cond delay="0"/>
                                          </p:stCondLst>
                                        </p:cTn>
                                        <p:tgtEl>
                                          <p:spTgt spid="68"/>
                                        </p:tgtEl>
                                        <p:attrNameLst>
                                          <p:attrName>style.visibility</p:attrName>
                                        </p:attrNameLst>
                                      </p:cBhvr>
                                      <p:to>
                                        <p:strVal val="visible"/>
                                      </p:to>
                                    </p:set>
                                    <p:animEffect transition="in" filter="fade">
                                      <p:cBhvr>
                                        <p:cTn id="23" dur="500"/>
                                        <p:tgtEl>
                                          <p:spTgt spid="68"/>
                                        </p:tgtEl>
                                      </p:cBhvr>
                                    </p:animEffect>
                                  </p:childTnLst>
                                </p:cTn>
                              </p:par>
                              <p:par>
                                <p:cTn id="24" presetID="10" presetClass="entr" presetSubtype="0" fill="hold" nodeType="withEffect">
                                  <p:stCondLst>
                                    <p:cond delay="0"/>
                                  </p:stCondLst>
                                  <p:childTnLst>
                                    <p:set>
                                      <p:cBhvr>
                                        <p:cTn id="25" dur="1" fill="hold">
                                          <p:stCondLst>
                                            <p:cond delay="0"/>
                                          </p:stCondLst>
                                        </p:cTn>
                                        <p:tgtEl>
                                          <p:spTgt spid="71"/>
                                        </p:tgtEl>
                                        <p:attrNameLst>
                                          <p:attrName>style.visibility</p:attrName>
                                        </p:attrNameLst>
                                      </p:cBhvr>
                                      <p:to>
                                        <p:strVal val="visible"/>
                                      </p:to>
                                    </p:set>
                                    <p:animEffect transition="in" filter="fade">
                                      <p:cBhvr>
                                        <p:cTn id="26" dur="500"/>
                                        <p:tgtEl>
                                          <p:spTgt spid="7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文本框 3"/>
          <p:cNvSpPr txBox="1"/>
          <p:nvPr/>
        </p:nvSpPr>
        <p:spPr>
          <a:xfrm>
            <a:off x="3342640" y="1475105"/>
            <a:ext cx="5967730" cy="3046095"/>
          </a:xfrm>
          <a:prstGeom prst="rect">
            <a:avLst/>
          </a:prstGeom>
          <a:noFill/>
        </p:spPr>
        <p:txBody>
          <a:bodyPr wrap="square" rtlCol="0" anchor="t">
            <a:spAutoFit/>
          </a:bodyPr>
          <a:lstStyle/>
          <a:p>
            <a:pPr fontAlgn="auto">
              <a:lnSpc>
                <a:spcPct val="200000"/>
              </a:lnSpc>
            </a:pPr>
            <a:r>
              <a:rPr lang="en-US" altLang="zh-CN" sz="3200" b="1">
                <a:solidFill>
                  <a:schemeClr val="bg1">
                    <a:lumMod val="50000"/>
                  </a:schemeClr>
                </a:solidFill>
                <a:latin typeface="微软雅黑" panose="020B0503020204020204" pitchFamily="34" charset="-122"/>
                <a:ea typeface="微软雅黑" panose="020B0503020204020204" pitchFamily="34" charset="-122"/>
                <a:cs typeface="微软雅黑" panose="020B0503020204020204" pitchFamily="34" charset="-122"/>
                <a:sym typeface="+mn-ea"/>
              </a:rPr>
              <a:t>1.</a:t>
            </a:r>
            <a:r>
              <a:rPr lang="zh-CN" altLang="en-US" sz="3200" b="1">
                <a:solidFill>
                  <a:schemeClr val="bg1">
                    <a:lumMod val="50000"/>
                  </a:schemeClr>
                </a:solidFill>
                <a:latin typeface="微软雅黑" panose="020B0503020204020204" pitchFamily="34" charset="-122"/>
                <a:ea typeface="微软雅黑" panose="020B0503020204020204" pitchFamily="34" charset="-122"/>
                <a:cs typeface="微软雅黑" panose="020B0503020204020204" pitchFamily="34" charset="-122"/>
                <a:sym typeface="+mn-ea"/>
              </a:rPr>
              <a:t>岗位分析调查表</a:t>
            </a:r>
            <a:endParaRPr lang="zh-CN" altLang="en-US" sz="3200" b="1">
              <a:solidFill>
                <a:schemeClr val="bg1">
                  <a:lumMod val="50000"/>
                </a:schemeClr>
              </a:solidFill>
              <a:latin typeface="微软雅黑" panose="020B0503020204020204" pitchFamily="34" charset="-122"/>
              <a:ea typeface="微软雅黑" panose="020B0503020204020204" pitchFamily="34" charset="-122"/>
              <a:cs typeface="微软雅黑" panose="020B0503020204020204" pitchFamily="34" charset="-122"/>
            </a:endParaRPr>
          </a:p>
          <a:p>
            <a:pPr fontAlgn="auto">
              <a:lnSpc>
                <a:spcPct val="200000"/>
              </a:lnSpc>
            </a:pPr>
            <a:r>
              <a:rPr lang="en-US" altLang="zh-CN" sz="3200" b="1">
                <a:solidFill>
                  <a:schemeClr val="bg1">
                    <a:lumMod val="50000"/>
                  </a:schemeClr>
                </a:solidFill>
                <a:latin typeface="微软雅黑" panose="020B0503020204020204" pitchFamily="34" charset="-122"/>
                <a:ea typeface="微软雅黑" panose="020B0503020204020204" pitchFamily="34" charset="-122"/>
                <a:cs typeface="微软雅黑" panose="020B0503020204020204" pitchFamily="34" charset="-122"/>
                <a:sym typeface="+mn-ea"/>
              </a:rPr>
              <a:t>2.</a:t>
            </a:r>
            <a:r>
              <a:rPr lang="zh-CN" altLang="en-US" sz="3200" b="1">
                <a:solidFill>
                  <a:schemeClr val="bg1">
                    <a:lumMod val="50000"/>
                  </a:schemeClr>
                </a:solidFill>
                <a:latin typeface="微软雅黑" panose="020B0503020204020204" pitchFamily="34" charset="-122"/>
                <a:ea typeface="微软雅黑" panose="020B0503020204020204" pitchFamily="34" charset="-122"/>
                <a:cs typeface="微软雅黑" panose="020B0503020204020204" pitchFamily="34" charset="-122"/>
                <a:sym typeface="+mn-ea"/>
              </a:rPr>
              <a:t>岗位分析计划表</a:t>
            </a:r>
            <a:endParaRPr lang="zh-CN" altLang="en-US" sz="3200" b="1">
              <a:solidFill>
                <a:schemeClr val="bg1">
                  <a:lumMod val="50000"/>
                </a:schemeClr>
              </a:solidFill>
              <a:latin typeface="微软雅黑" panose="020B0503020204020204" pitchFamily="34" charset="-122"/>
              <a:ea typeface="微软雅黑" panose="020B0503020204020204" pitchFamily="34" charset="-122"/>
              <a:cs typeface="微软雅黑" panose="020B0503020204020204" pitchFamily="34" charset="-122"/>
            </a:endParaRPr>
          </a:p>
          <a:p>
            <a:pPr fontAlgn="auto">
              <a:lnSpc>
                <a:spcPct val="200000"/>
              </a:lnSpc>
            </a:pPr>
            <a:r>
              <a:rPr lang="en-US" altLang="zh-CN" sz="3200" b="1">
                <a:solidFill>
                  <a:schemeClr val="bg1">
                    <a:lumMod val="50000"/>
                  </a:schemeClr>
                </a:solidFill>
                <a:latin typeface="微软雅黑" panose="020B0503020204020204" pitchFamily="34" charset="-122"/>
                <a:ea typeface="微软雅黑" panose="020B0503020204020204" pitchFamily="34" charset="-122"/>
                <a:cs typeface="微软雅黑" panose="020B0503020204020204" pitchFamily="34" charset="-122"/>
                <a:sym typeface="+mn-ea"/>
              </a:rPr>
              <a:t>3.</a:t>
            </a:r>
            <a:r>
              <a:rPr lang="zh-CN" altLang="en-US" sz="3200" b="1">
                <a:solidFill>
                  <a:schemeClr val="bg1">
                    <a:lumMod val="50000"/>
                  </a:schemeClr>
                </a:solidFill>
                <a:latin typeface="微软雅黑" panose="020B0503020204020204" pitchFamily="34" charset="-122"/>
                <a:ea typeface="微软雅黑" panose="020B0503020204020204" pitchFamily="34" charset="-122"/>
                <a:cs typeface="微软雅黑" panose="020B0503020204020204" pitchFamily="34" charset="-122"/>
                <a:sym typeface="+mn-ea"/>
              </a:rPr>
              <a:t>岗位分析调研报告表</a:t>
            </a:r>
          </a:p>
        </p:txBody>
      </p:sp>
      <p:sp>
        <p:nvSpPr>
          <p:cNvPr id="25" name="矩形 24"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549157" y="-975631"/>
            <a:ext cx="583096" cy="838080"/>
          </a:xfrm>
          <a:prstGeom prst="rect">
            <a:avLst/>
          </a:prstGeom>
          <a:solidFill>
            <a:srgbClr val="365B7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 name="矩形 25"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1132253" y="-975631"/>
            <a:ext cx="583096" cy="838080"/>
          </a:xfrm>
          <a:prstGeom prst="rect">
            <a:avLst/>
          </a:prstGeom>
          <a:solidFill>
            <a:srgbClr val="96648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 name="矩形 26"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1715349" y="-975631"/>
            <a:ext cx="583096" cy="838080"/>
          </a:xfrm>
          <a:prstGeom prst="rect">
            <a:avLst/>
          </a:prstGeom>
          <a:solidFill>
            <a:srgbClr val="D06F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 name="矩形 27"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2298446" y="-975631"/>
            <a:ext cx="583096" cy="838080"/>
          </a:xfrm>
          <a:prstGeom prst="rect">
            <a:avLst/>
          </a:prstGeom>
          <a:solidFill>
            <a:srgbClr val="F779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 name="矩形 28"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2881542" y="-975631"/>
            <a:ext cx="583096" cy="838080"/>
          </a:xfrm>
          <a:prstGeom prst="rect">
            <a:avLst/>
          </a:prstGeom>
          <a:solidFill>
            <a:srgbClr val="F8AD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cxnSp>
        <p:nvCxnSpPr>
          <p:cNvPr id="46" name="直接连接符 45"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CxnSpPr/>
          <p:nvPr/>
        </p:nvCxnSpPr>
        <p:spPr>
          <a:xfrm flipH="1" flipV="1">
            <a:off x="1164590" y="1210945"/>
            <a:ext cx="40640" cy="4540885"/>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47" name="文本框 46"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txBox="1"/>
          <p:nvPr/>
        </p:nvSpPr>
        <p:spPr>
          <a:xfrm>
            <a:off x="194310" y="1633855"/>
            <a:ext cx="937895" cy="4831080"/>
          </a:xfrm>
          <a:prstGeom prst="rect">
            <a:avLst/>
          </a:prstGeom>
          <a:noFill/>
        </p:spPr>
        <p:txBody>
          <a:bodyPr wrap="square" rtlCol="0">
            <a:spAutoFit/>
          </a:bodyPr>
          <a:lstStyle/>
          <a:p>
            <a:pPr algn="ctr"/>
            <a:r>
              <a:rPr lang="zh-CN" altLang="en-US" sz="2800" b="1" spc="500" dirty="0">
                <a:solidFill>
                  <a:schemeClr val="bg1">
                    <a:lumMod val="50000"/>
                  </a:schemeClr>
                </a:solidFill>
                <a:latin typeface="微软雅黑" panose="020B0503020204020204" pitchFamily="34" charset="-122"/>
                <a:ea typeface="微软雅黑" panose="020B0503020204020204" pitchFamily="34" charset="-122"/>
                <a:cs typeface="Arial" panose="020B0604020202020204" pitchFamily="34" charset="0"/>
                <a:sym typeface="+mn-ea"/>
              </a:rPr>
              <a:t>(四)岗位分析的相关表单</a:t>
            </a:r>
          </a:p>
          <a:p>
            <a:pPr algn="l"/>
            <a:endParaRPr lang="zh-CN" altLang="en-US" sz="2800" b="1" spc="500" dirty="0">
              <a:solidFill>
                <a:schemeClr val="bg1">
                  <a:lumMod val="50000"/>
                </a:schemeClr>
              </a:solidFill>
              <a:latin typeface="微软雅黑" panose="020B0503020204020204" pitchFamily="34" charset="-122"/>
              <a:ea typeface="微软雅黑" panose="020B0503020204020204" pitchFamily="34" charset="-122"/>
              <a:cs typeface="Arial" panose="020B0604020202020204" pitchFamily="34" charset="0"/>
            </a:endParaRPr>
          </a:p>
        </p:txBody>
      </p:sp>
      <p:sp>
        <p:nvSpPr>
          <p:cNvPr id="48" name="椭圆 47"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flipH="1">
            <a:off x="744985" y="779291"/>
            <a:ext cx="157493" cy="157493"/>
          </a:xfrm>
          <a:prstGeom prst="ellipse">
            <a:avLst/>
          </a:prstGeom>
          <a:solidFill>
            <a:srgbClr val="D06F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9" name="椭圆 48"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flipH="1">
            <a:off x="902465" y="144186"/>
            <a:ext cx="321030" cy="321030"/>
          </a:xfrm>
          <a:prstGeom prst="ellipse">
            <a:avLst/>
          </a:prstGeom>
          <a:solidFill>
            <a:srgbClr val="966481"/>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0" name="椭圆 49"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flipH="1">
            <a:off x="1223838" y="639312"/>
            <a:ext cx="219803" cy="219803"/>
          </a:xfrm>
          <a:prstGeom prst="ellipse">
            <a:avLst/>
          </a:prstGeom>
          <a:solidFill>
            <a:srgbClr val="365B7C"/>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1" name="椭圆 50"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flipH="1">
            <a:off x="383979" y="582905"/>
            <a:ext cx="164852" cy="164852"/>
          </a:xfrm>
          <a:prstGeom prst="ellipse">
            <a:avLst/>
          </a:prstGeom>
          <a:solidFill>
            <a:srgbClr val="F779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 name="e7d195523061f1c0"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hidden="1"/>
          <p:cNvSpPr txBox="1"/>
          <p:nvPr/>
        </p:nvSpPr>
        <p:spPr>
          <a:xfrm>
            <a:off x="-355600" y="1803400"/>
            <a:ext cx="293927" cy="1016000"/>
          </a:xfrm>
          <a:prstGeom prst="rect">
            <a:avLst/>
          </a:prstGeom>
          <a:noFill/>
        </p:spPr>
        <p:txBody>
          <a:bodyPr vert="wordArtVert" rtlCol="0">
            <a:spAutoFit/>
          </a:bodyPr>
          <a:lstStyle/>
          <a:p>
            <a:r>
              <a:rPr lang="en-US" altLang="zh-CN" sz="100"/>
              <a:t>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a:t>
            </a:r>
            <a:endParaRPr lang="zh-CN" altLang="en-US" sz="100"/>
          </a:p>
        </p:txBody>
      </p:sp>
      <p:pic>
        <p:nvPicPr>
          <p:cNvPr id="114693" name="Picture 4"/>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823720" y="13970"/>
            <a:ext cx="9005570" cy="68281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5717" name="Picture 4"/>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739265" y="13970"/>
            <a:ext cx="9264015" cy="687197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6741" name="Picture 4"/>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715135" y="13970"/>
            <a:ext cx="9478010" cy="68281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576911189"/>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0">
        <p15:prstTrans prst="pageCurlDouble"/>
      </p:transition>
    </mc:Choice>
    <mc:Fallback xmlns="">
      <p:transition spd="slow" advTm="0">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linds(horizontal)">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3" presetClass="entr" presetSubtype="10" fill="hold" nodeType="clickEffect">
                                  <p:stCondLst>
                                    <p:cond delay="0"/>
                                  </p:stCondLst>
                                  <p:childTnLst>
                                    <p:set>
                                      <p:cBhvr>
                                        <p:cTn id="11" dur="1" fill="hold">
                                          <p:stCondLst>
                                            <p:cond delay="0"/>
                                          </p:stCondLst>
                                        </p:cTn>
                                        <p:tgtEl>
                                          <p:spTgt spid="114693"/>
                                        </p:tgtEl>
                                        <p:attrNameLst>
                                          <p:attrName>style.visibility</p:attrName>
                                        </p:attrNameLst>
                                      </p:cBhvr>
                                      <p:to>
                                        <p:strVal val="visible"/>
                                      </p:to>
                                    </p:set>
                                    <p:animEffect transition="in" filter="blinds(horizontal)">
                                      <p:cBhvr>
                                        <p:cTn id="12" dur="500"/>
                                        <p:tgtEl>
                                          <p:spTgt spid="114693"/>
                                        </p:tgtEl>
                                      </p:cBhvr>
                                    </p:animEffec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nodeType="clickEffect">
                                  <p:stCondLst>
                                    <p:cond delay="0"/>
                                  </p:stCondLst>
                                  <p:childTnLst>
                                    <p:set>
                                      <p:cBhvr>
                                        <p:cTn id="16" dur="1" fill="hold">
                                          <p:stCondLst>
                                            <p:cond delay="0"/>
                                          </p:stCondLst>
                                        </p:cTn>
                                        <p:tgtEl>
                                          <p:spTgt spid="115717"/>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4" presetClass="entr" presetSubtype="16" fill="hold" nodeType="clickEffect">
                                  <p:stCondLst>
                                    <p:cond delay="0"/>
                                  </p:stCondLst>
                                  <p:childTnLst>
                                    <p:set>
                                      <p:cBhvr>
                                        <p:cTn id="20" dur="1" fill="hold">
                                          <p:stCondLst>
                                            <p:cond delay="0"/>
                                          </p:stCondLst>
                                        </p:cTn>
                                        <p:tgtEl>
                                          <p:spTgt spid="116741"/>
                                        </p:tgtEl>
                                        <p:attrNameLst>
                                          <p:attrName>style.visibility</p:attrName>
                                        </p:attrNameLst>
                                      </p:cBhvr>
                                      <p:to>
                                        <p:strVal val="visible"/>
                                      </p:to>
                                    </p:set>
                                    <p:animEffect transition="in" filter="box(in)">
                                      <p:cBhvr>
                                        <p:cTn id="21" dur="2000"/>
                                        <p:tgtEl>
                                          <p:spTgt spid="11674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矩形 24"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549157" y="-975631"/>
            <a:ext cx="583096" cy="838080"/>
          </a:xfrm>
          <a:prstGeom prst="rect">
            <a:avLst/>
          </a:prstGeom>
          <a:solidFill>
            <a:srgbClr val="365B7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 name="矩形 25"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1132253" y="-975631"/>
            <a:ext cx="583096" cy="838080"/>
          </a:xfrm>
          <a:prstGeom prst="rect">
            <a:avLst/>
          </a:prstGeom>
          <a:solidFill>
            <a:srgbClr val="96648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 name="矩形 26"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1715349" y="-975631"/>
            <a:ext cx="583096" cy="838080"/>
          </a:xfrm>
          <a:prstGeom prst="rect">
            <a:avLst/>
          </a:prstGeom>
          <a:solidFill>
            <a:srgbClr val="D06F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 name="矩形 27"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2298446" y="-975631"/>
            <a:ext cx="583096" cy="838080"/>
          </a:xfrm>
          <a:prstGeom prst="rect">
            <a:avLst/>
          </a:prstGeom>
          <a:solidFill>
            <a:srgbClr val="F779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 name="矩形 28"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2881542" y="-975631"/>
            <a:ext cx="583096" cy="838080"/>
          </a:xfrm>
          <a:prstGeom prst="rect">
            <a:avLst/>
          </a:prstGeom>
          <a:solidFill>
            <a:srgbClr val="F8AD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6" name="组合 5"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GrpSpPr/>
          <p:nvPr/>
        </p:nvGrpSpPr>
        <p:grpSpPr>
          <a:xfrm>
            <a:off x="7749540" y="1818640"/>
            <a:ext cx="3600450" cy="4239260"/>
            <a:chOff x="7471675" y="2170052"/>
            <a:chExt cx="2736056" cy="3888432"/>
          </a:xfrm>
        </p:grpSpPr>
        <p:sp>
          <p:nvSpPr>
            <p:cNvPr id="42" name="矩形 41"/>
            <p:cNvSpPr/>
            <p:nvPr/>
          </p:nvSpPr>
          <p:spPr>
            <a:xfrm>
              <a:off x="7471675" y="2962140"/>
              <a:ext cx="2448520" cy="3096344"/>
            </a:xfrm>
            <a:prstGeom prst="rect">
              <a:avLst/>
            </a:prstGeom>
            <a:solidFill>
              <a:srgbClr val="EFEFEF"/>
            </a:solidFill>
            <a:ln w="19050">
              <a:gradFill>
                <a:gsLst>
                  <a:gs pos="89000">
                    <a:schemeClr val="bg1">
                      <a:lumMod val="85000"/>
                    </a:schemeClr>
                  </a:gs>
                  <a:gs pos="0">
                    <a:schemeClr val="bg1"/>
                  </a:gs>
                </a:gsLst>
                <a:lin ang="7200000" scaled="0"/>
              </a:gradFill>
            </a:ln>
            <a:effectLst>
              <a:outerShdw blurRad="254000" dist="127000" dir="8160000" algn="tr" rotWithShape="0">
                <a:prstClr val="black">
                  <a:alpha val="34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3" name="五边形 5"/>
            <p:cNvSpPr/>
            <p:nvPr/>
          </p:nvSpPr>
          <p:spPr>
            <a:xfrm>
              <a:off x="7471675" y="2170052"/>
              <a:ext cx="2736056" cy="576064"/>
            </a:xfrm>
            <a:custGeom>
              <a:avLst/>
              <a:gdLst/>
              <a:ahLst/>
              <a:cxnLst/>
              <a:rect l="l" t="t" r="r" b="b"/>
              <a:pathLst>
                <a:path w="2736056" h="576064">
                  <a:moveTo>
                    <a:pt x="0" y="0"/>
                  </a:moveTo>
                  <a:lnTo>
                    <a:pt x="2448024" y="0"/>
                  </a:lnTo>
                  <a:lnTo>
                    <a:pt x="2736056" y="288032"/>
                  </a:lnTo>
                  <a:lnTo>
                    <a:pt x="2448024" y="576064"/>
                  </a:lnTo>
                  <a:lnTo>
                    <a:pt x="0" y="576064"/>
                  </a:lnTo>
                  <a:lnTo>
                    <a:pt x="288032" y="288032"/>
                  </a:lnTo>
                  <a:close/>
                </a:path>
              </a:pathLst>
            </a:custGeom>
            <a:solidFill>
              <a:srgbClr val="F8AD94"/>
            </a:solidFill>
            <a:ln w="19050">
              <a:gradFill>
                <a:gsLst>
                  <a:gs pos="89000">
                    <a:schemeClr val="bg1">
                      <a:lumMod val="85000"/>
                    </a:schemeClr>
                  </a:gs>
                  <a:gs pos="0">
                    <a:schemeClr val="bg1"/>
                  </a:gs>
                </a:gsLst>
                <a:lin ang="7200000" scaled="0"/>
              </a:gradFill>
            </a:ln>
            <a:effectLst>
              <a:outerShdw blurRad="254000" dist="127000" dir="8160000" algn="tr" rotWithShape="0">
                <a:prstClr val="black">
                  <a:alpha val="34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pic>
          <p:nvPicPr>
            <p:cNvPr id="44" name="Picture 3"/>
            <p:cNvPicPr>
              <a:picLocks noChangeAspect="1" noChangeArrowheads="1"/>
            </p:cNvPicPr>
            <p:nvPr/>
          </p:nvPicPr>
          <p:blipFill>
            <a:blip r:embed="rId3" cstate="print">
              <a:extLst>
                <a:ext uri="{28A0092B-C50C-407E-A947-70E740481C1C}">
                  <a14:useLocalDpi xmlns:a14="http://schemas.microsoft.com/office/drawing/2010/main" val="0"/>
                </a:ext>
              </a:extLst>
            </a:blip>
            <a:stretch>
              <a:fillRect/>
            </a:stretch>
          </p:blipFill>
          <p:spPr bwMode="auto">
            <a:xfrm>
              <a:off x="7592467" y="4472213"/>
              <a:ext cx="2206935" cy="1473255"/>
            </a:xfrm>
            <a:prstGeom prst="rect">
              <a:avLst/>
            </a:prstGeom>
            <a:noFill/>
            <a:extLst>
              <a:ext uri="{909E8E84-426E-40DD-AFC4-6F175D3DCCD1}">
                <a14:hiddenFill xmlns:a14="http://schemas.microsoft.com/office/drawing/2010/main">
                  <a:solidFill>
                    <a:srgbClr val="FFFFFF"/>
                  </a:solidFill>
                </a14:hiddenFill>
              </a:ext>
            </a:extLst>
          </p:spPr>
        </p:pic>
        <p:sp>
          <p:nvSpPr>
            <p:cNvPr id="45" name="Rectangle 42"/>
            <p:cNvSpPr/>
            <p:nvPr/>
          </p:nvSpPr>
          <p:spPr>
            <a:xfrm flipH="1">
              <a:off x="7599063" y="2967103"/>
              <a:ext cx="2304332" cy="815079"/>
            </a:xfrm>
            <a:prstGeom prst="rect">
              <a:avLst/>
            </a:prstGeom>
            <a:noFill/>
            <a:ln w="12700" cap="flat" cmpd="sng" algn="ctr">
              <a:noFill/>
              <a:prstDash val="solid"/>
            </a:ln>
            <a:effectLst/>
          </p:spPr>
          <p:txBody>
            <a:bodyPr lIns="91440" tIns="0" rIns="91440" bIns="0" rtlCol="0" anchor="t"/>
            <a:lstStyle/>
            <a:p>
              <a:pPr fontAlgn="auto">
                <a:lnSpc>
                  <a:spcPct val="200000"/>
                </a:lnSpc>
                <a:defRPr/>
              </a:pPr>
              <a:r>
                <a:rPr lang="en-US" kern="0" dirty="0">
                  <a:solidFill>
                    <a:schemeClr val="tx1">
                      <a:lumMod val="65000"/>
                      <a:lumOff val="35000"/>
                    </a:schemeClr>
                  </a:solidFill>
                  <a:latin typeface="Arial" panose="020B0604020202020204" pitchFamily="34" charset="0"/>
                  <a:cs typeface="Arial" panose="020B0604020202020204" pitchFamily="34" charset="0"/>
                </a:rPr>
                <a:t>1.叙述式职务说明书</a:t>
              </a:r>
            </a:p>
            <a:p>
              <a:pPr fontAlgn="auto">
                <a:lnSpc>
                  <a:spcPct val="200000"/>
                </a:lnSpc>
                <a:defRPr/>
              </a:pPr>
              <a:r>
                <a:rPr lang="en-US" kern="0" dirty="0">
                  <a:solidFill>
                    <a:schemeClr val="tx1">
                      <a:lumMod val="65000"/>
                      <a:lumOff val="35000"/>
                    </a:schemeClr>
                  </a:solidFill>
                  <a:latin typeface="Arial" panose="020B0604020202020204" pitchFamily="34" charset="0"/>
                  <a:cs typeface="Arial" panose="020B0604020202020204" pitchFamily="34" charset="0"/>
                </a:rPr>
                <a:t>2.表格式职务说明书</a:t>
              </a:r>
            </a:p>
          </p:txBody>
        </p:sp>
        <p:sp>
          <p:nvSpPr>
            <p:cNvPr id="46" name="Rectangle 42"/>
            <p:cNvSpPr/>
            <p:nvPr/>
          </p:nvSpPr>
          <p:spPr>
            <a:xfrm flipH="1">
              <a:off x="7833968" y="2331473"/>
              <a:ext cx="2058328" cy="253222"/>
            </a:xfrm>
            <a:prstGeom prst="rect">
              <a:avLst/>
            </a:prstGeom>
            <a:noFill/>
            <a:ln w="12700" cap="flat" cmpd="sng" algn="ctr">
              <a:noFill/>
              <a:prstDash val="solid"/>
            </a:ln>
            <a:effectLst/>
          </p:spPr>
          <p:txBody>
            <a:bodyPr lIns="91440" tIns="0" rIns="91440" bIns="0" rtlCol="0" anchor="t"/>
            <a:lstStyle/>
            <a:p>
              <a:r>
                <a:rPr lang="en-US" altLang="zh-CN" sz="2000" b="1" dirty="0">
                  <a:solidFill>
                    <a:schemeClr val="bg1"/>
                  </a:solidFill>
                  <a:latin typeface="Arial" panose="020B0604020202020204" pitchFamily="34" charset="0"/>
                  <a:cs typeface="Arial" panose="020B0604020202020204" pitchFamily="34" charset="0"/>
                </a:rPr>
                <a:t>(三)职务说明书范例</a:t>
              </a:r>
            </a:p>
          </p:txBody>
        </p:sp>
      </p:grpSp>
      <p:grpSp>
        <p:nvGrpSpPr>
          <p:cNvPr id="5" name="组合 4"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GrpSpPr/>
          <p:nvPr/>
        </p:nvGrpSpPr>
        <p:grpSpPr>
          <a:xfrm>
            <a:off x="4495165" y="1818640"/>
            <a:ext cx="3453765" cy="4239895"/>
            <a:chOff x="4756455" y="2170052"/>
            <a:chExt cx="2736056" cy="3888432"/>
          </a:xfrm>
        </p:grpSpPr>
        <p:sp>
          <p:nvSpPr>
            <p:cNvPr id="47" name="矩形 46"/>
            <p:cNvSpPr/>
            <p:nvPr/>
          </p:nvSpPr>
          <p:spPr>
            <a:xfrm>
              <a:off x="4756455" y="2962140"/>
              <a:ext cx="2448520" cy="3096344"/>
            </a:xfrm>
            <a:prstGeom prst="rect">
              <a:avLst/>
            </a:prstGeom>
            <a:solidFill>
              <a:srgbClr val="EFEFEF"/>
            </a:solidFill>
            <a:ln w="19050">
              <a:gradFill>
                <a:gsLst>
                  <a:gs pos="89000">
                    <a:schemeClr val="bg1">
                      <a:lumMod val="85000"/>
                    </a:schemeClr>
                  </a:gs>
                  <a:gs pos="0">
                    <a:schemeClr val="bg1"/>
                  </a:gs>
                </a:gsLst>
                <a:lin ang="7200000" scaled="0"/>
              </a:gradFill>
            </a:ln>
            <a:effectLst>
              <a:outerShdw blurRad="254000" dist="127000" dir="8160000" algn="tr" rotWithShape="0">
                <a:prstClr val="black">
                  <a:alpha val="34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8" name="五边形 5"/>
            <p:cNvSpPr/>
            <p:nvPr/>
          </p:nvSpPr>
          <p:spPr>
            <a:xfrm>
              <a:off x="4756455" y="2170052"/>
              <a:ext cx="2736056" cy="576064"/>
            </a:xfrm>
            <a:custGeom>
              <a:avLst/>
              <a:gdLst/>
              <a:ahLst/>
              <a:cxnLst/>
              <a:rect l="l" t="t" r="r" b="b"/>
              <a:pathLst>
                <a:path w="2736056" h="576064">
                  <a:moveTo>
                    <a:pt x="0" y="0"/>
                  </a:moveTo>
                  <a:lnTo>
                    <a:pt x="2448024" y="0"/>
                  </a:lnTo>
                  <a:lnTo>
                    <a:pt x="2736056" y="288032"/>
                  </a:lnTo>
                  <a:lnTo>
                    <a:pt x="2448024" y="576064"/>
                  </a:lnTo>
                  <a:lnTo>
                    <a:pt x="0" y="576064"/>
                  </a:lnTo>
                  <a:lnTo>
                    <a:pt x="288032" y="288032"/>
                  </a:lnTo>
                  <a:close/>
                </a:path>
              </a:pathLst>
            </a:custGeom>
            <a:solidFill>
              <a:srgbClr val="D06F83"/>
            </a:solidFill>
            <a:ln w="19050">
              <a:gradFill>
                <a:gsLst>
                  <a:gs pos="89000">
                    <a:schemeClr val="bg1">
                      <a:lumMod val="85000"/>
                    </a:schemeClr>
                  </a:gs>
                  <a:gs pos="0">
                    <a:schemeClr val="bg1"/>
                  </a:gs>
                </a:gsLst>
                <a:lin ang="7200000" scaled="0"/>
              </a:gradFill>
            </a:ln>
            <a:effectLst>
              <a:outerShdw blurRad="254000" dist="127000" dir="8160000" algn="tr" rotWithShape="0">
                <a:prstClr val="black">
                  <a:alpha val="34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pic>
          <p:nvPicPr>
            <p:cNvPr id="49" name="Picture 3"/>
            <p:cNvPicPr>
              <a:picLocks noChangeAspect="1" noChangeArrowheads="1"/>
            </p:cNvPicPr>
            <p:nvPr/>
          </p:nvPicPr>
          <p:blipFill>
            <a:blip r:embed="rId4" cstate="print">
              <a:extLst>
                <a:ext uri="{28A0092B-C50C-407E-A947-70E740481C1C}">
                  <a14:useLocalDpi xmlns:a14="http://schemas.microsoft.com/office/drawing/2010/main" val="0"/>
                </a:ext>
              </a:extLst>
            </a:blip>
            <a:stretch>
              <a:fillRect/>
            </a:stretch>
          </p:blipFill>
          <p:spPr bwMode="auto">
            <a:xfrm>
              <a:off x="4876313" y="4472573"/>
              <a:ext cx="2208803" cy="1472535"/>
            </a:xfrm>
            <a:prstGeom prst="rect">
              <a:avLst/>
            </a:prstGeom>
            <a:noFill/>
            <a:extLst>
              <a:ext uri="{909E8E84-426E-40DD-AFC4-6F175D3DCCD1}">
                <a14:hiddenFill xmlns:a14="http://schemas.microsoft.com/office/drawing/2010/main">
                  <a:solidFill>
                    <a:srgbClr val="FFFFFF"/>
                  </a:solidFill>
                </a14:hiddenFill>
              </a:ext>
            </a:extLst>
          </p:spPr>
        </p:pic>
        <p:sp>
          <p:nvSpPr>
            <p:cNvPr id="50" name="Rectangle 42"/>
            <p:cNvSpPr/>
            <p:nvPr/>
          </p:nvSpPr>
          <p:spPr>
            <a:xfrm flipH="1">
              <a:off x="4872155" y="2962064"/>
              <a:ext cx="2304444" cy="1222378"/>
            </a:xfrm>
            <a:prstGeom prst="rect">
              <a:avLst/>
            </a:prstGeom>
            <a:noFill/>
            <a:ln w="12700" cap="flat" cmpd="sng" algn="ctr">
              <a:noFill/>
              <a:prstDash val="solid"/>
            </a:ln>
            <a:effectLst/>
          </p:spPr>
          <p:txBody>
            <a:bodyPr lIns="91440" tIns="0" rIns="91440" bIns="0" rtlCol="0" anchor="t"/>
            <a:lstStyle/>
            <a:p>
              <a:pPr fontAlgn="auto">
                <a:lnSpc>
                  <a:spcPct val="150000"/>
                </a:lnSpc>
                <a:defRPr/>
              </a:pPr>
              <a:r>
                <a:rPr lang="en-US" kern="0" dirty="0">
                  <a:solidFill>
                    <a:schemeClr val="tx1">
                      <a:lumMod val="65000"/>
                      <a:lumOff val="35000"/>
                    </a:schemeClr>
                  </a:solidFill>
                  <a:latin typeface="Arial" panose="020B0604020202020204" pitchFamily="34" charset="0"/>
                  <a:cs typeface="Arial" panose="020B0604020202020204" pitchFamily="34" charset="0"/>
                </a:rPr>
                <a:t>要注意三方面的问题:</a:t>
              </a:r>
            </a:p>
            <a:p>
              <a:pPr fontAlgn="auto">
                <a:lnSpc>
                  <a:spcPct val="150000"/>
                </a:lnSpc>
                <a:defRPr/>
              </a:pPr>
              <a:r>
                <a:rPr lang="en-US" kern="0" dirty="0">
                  <a:solidFill>
                    <a:schemeClr val="tx1">
                      <a:lumMod val="65000"/>
                      <a:lumOff val="35000"/>
                    </a:schemeClr>
                  </a:solidFill>
                  <a:latin typeface="Arial" panose="020B0604020202020204" pitchFamily="34" charset="0"/>
                  <a:cs typeface="Arial" panose="020B0604020202020204" pitchFamily="34" charset="0"/>
                </a:rPr>
                <a:t>1.清晰。</a:t>
              </a:r>
            </a:p>
            <a:p>
              <a:pPr fontAlgn="auto">
                <a:lnSpc>
                  <a:spcPct val="150000"/>
                </a:lnSpc>
                <a:defRPr/>
              </a:pPr>
              <a:r>
                <a:rPr lang="en-US" kern="0" dirty="0">
                  <a:solidFill>
                    <a:schemeClr val="tx1">
                      <a:lumMod val="65000"/>
                      <a:lumOff val="35000"/>
                    </a:schemeClr>
                  </a:solidFill>
                  <a:latin typeface="Arial" panose="020B0604020202020204" pitchFamily="34" charset="0"/>
                  <a:cs typeface="Arial" panose="020B0604020202020204" pitchFamily="34" charset="0"/>
                </a:rPr>
                <a:t>1.具体。</a:t>
              </a:r>
            </a:p>
            <a:p>
              <a:pPr fontAlgn="auto">
                <a:lnSpc>
                  <a:spcPct val="150000"/>
                </a:lnSpc>
                <a:defRPr/>
              </a:pPr>
              <a:r>
                <a:rPr lang="en-US" kern="0" dirty="0">
                  <a:solidFill>
                    <a:schemeClr val="tx1">
                      <a:lumMod val="65000"/>
                      <a:lumOff val="35000"/>
                    </a:schemeClr>
                  </a:solidFill>
                  <a:latin typeface="Arial" panose="020B0604020202020204" pitchFamily="34" charset="0"/>
                  <a:cs typeface="Arial" panose="020B0604020202020204" pitchFamily="34" charset="0"/>
                </a:rPr>
                <a:t>1.精确。</a:t>
              </a:r>
            </a:p>
          </p:txBody>
        </p:sp>
        <p:sp>
          <p:nvSpPr>
            <p:cNvPr id="51" name="Rectangle 42"/>
            <p:cNvSpPr/>
            <p:nvPr/>
          </p:nvSpPr>
          <p:spPr>
            <a:xfrm flipH="1">
              <a:off x="5118748" y="2331473"/>
              <a:ext cx="2058328" cy="253222"/>
            </a:xfrm>
            <a:prstGeom prst="rect">
              <a:avLst/>
            </a:prstGeom>
            <a:noFill/>
            <a:ln w="12700" cap="flat" cmpd="sng" algn="ctr">
              <a:noFill/>
              <a:prstDash val="solid"/>
            </a:ln>
            <a:effectLst/>
          </p:spPr>
          <p:txBody>
            <a:bodyPr lIns="91440" tIns="0" rIns="91440" bIns="0" rtlCol="0" anchor="t"/>
            <a:lstStyle/>
            <a:p>
              <a:r>
                <a:rPr lang="en-US" altLang="zh-CN" b="1" dirty="0">
                  <a:solidFill>
                    <a:schemeClr val="bg1"/>
                  </a:solidFill>
                  <a:latin typeface="Arial" panose="020B0604020202020204" pitchFamily="34" charset="0"/>
                  <a:cs typeface="Arial" panose="020B0604020202020204" pitchFamily="34" charset="0"/>
                </a:rPr>
                <a:t>(二)职务说明书的编制</a:t>
              </a:r>
            </a:p>
          </p:txBody>
        </p:sp>
      </p:grpSp>
      <p:grpSp>
        <p:nvGrpSpPr>
          <p:cNvPr id="4" name="组合 3"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GrpSpPr/>
          <p:nvPr/>
        </p:nvGrpSpPr>
        <p:grpSpPr>
          <a:xfrm>
            <a:off x="1132840" y="1819910"/>
            <a:ext cx="3623945" cy="4238625"/>
            <a:chOff x="2020399" y="2170052"/>
            <a:chExt cx="2736056" cy="3888432"/>
          </a:xfrm>
        </p:grpSpPr>
        <p:sp>
          <p:nvSpPr>
            <p:cNvPr id="52" name="矩形 51"/>
            <p:cNvSpPr/>
            <p:nvPr/>
          </p:nvSpPr>
          <p:spPr>
            <a:xfrm>
              <a:off x="2020399" y="2962140"/>
              <a:ext cx="2448520" cy="3096344"/>
            </a:xfrm>
            <a:prstGeom prst="rect">
              <a:avLst/>
            </a:prstGeom>
            <a:solidFill>
              <a:srgbClr val="EFEFEF"/>
            </a:solidFill>
            <a:ln w="19050">
              <a:gradFill>
                <a:gsLst>
                  <a:gs pos="89000">
                    <a:schemeClr val="bg1">
                      <a:lumMod val="85000"/>
                    </a:schemeClr>
                  </a:gs>
                  <a:gs pos="0">
                    <a:schemeClr val="bg1"/>
                  </a:gs>
                </a:gsLst>
                <a:lin ang="7200000" scaled="0"/>
              </a:gradFill>
            </a:ln>
            <a:effectLst>
              <a:outerShdw blurRad="254000" dist="127000" dir="8160000" algn="tr" rotWithShape="0">
                <a:prstClr val="black">
                  <a:alpha val="34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3" name="五边形 5"/>
            <p:cNvSpPr/>
            <p:nvPr/>
          </p:nvSpPr>
          <p:spPr>
            <a:xfrm>
              <a:off x="2020399" y="2170052"/>
              <a:ext cx="2736056" cy="576064"/>
            </a:xfrm>
            <a:custGeom>
              <a:avLst/>
              <a:gdLst/>
              <a:ahLst/>
              <a:cxnLst/>
              <a:rect l="l" t="t" r="r" b="b"/>
              <a:pathLst>
                <a:path w="2736056" h="576064">
                  <a:moveTo>
                    <a:pt x="0" y="0"/>
                  </a:moveTo>
                  <a:lnTo>
                    <a:pt x="2448024" y="0"/>
                  </a:lnTo>
                  <a:lnTo>
                    <a:pt x="2736056" y="288032"/>
                  </a:lnTo>
                  <a:lnTo>
                    <a:pt x="2448024" y="576064"/>
                  </a:lnTo>
                  <a:lnTo>
                    <a:pt x="0" y="576064"/>
                  </a:lnTo>
                  <a:lnTo>
                    <a:pt x="288032" y="288032"/>
                  </a:lnTo>
                  <a:close/>
                </a:path>
              </a:pathLst>
            </a:custGeom>
            <a:solidFill>
              <a:srgbClr val="365B7C"/>
            </a:solidFill>
            <a:ln w="19050">
              <a:gradFill>
                <a:gsLst>
                  <a:gs pos="89000">
                    <a:schemeClr val="bg1">
                      <a:lumMod val="85000"/>
                    </a:schemeClr>
                  </a:gs>
                  <a:gs pos="0">
                    <a:schemeClr val="bg1"/>
                  </a:gs>
                </a:gsLst>
                <a:lin ang="7200000" scaled="0"/>
              </a:gradFill>
            </a:ln>
            <a:effectLst>
              <a:outerShdw blurRad="254000" dist="127000" dir="8160000" algn="tr" rotWithShape="0">
                <a:prstClr val="black">
                  <a:alpha val="34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pic>
          <p:nvPicPr>
            <p:cNvPr id="54" name="Picture 3"/>
            <p:cNvPicPr>
              <a:picLocks noChangeAspect="1" noChangeArrowheads="1"/>
            </p:cNvPicPr>
            <p:nvPr/>
          </p:nvPicPr>
          <p:blipFill>
            <a:blip r:embed="rId5" cstate="print">
              <a:extLst>
                <a:ext uri="{28A0092B-C50C-407E-A947-70E740481C1C}">
                  <a14:useLocalDpi xmlns:a14="http://schemas.microsoft.com/office/drawing/2010/main" val="0"/>
                </a:ext>
              </a:extLst>
            </a:blip>
            <a:stretch>
              <a:fillRect/>
            </a:stretch>
          </p:blipFill>
          <p:spPr bwMode="auto">
            <a:xfrm>
              <a:off x="2140257" y="4518590"/>
              <a:ext cx="2208803" cy="1380501"/>
            </a:xfrm>
            <a:prstGeom prst="rect">
              <a:avLst/>
            </a:prstGeom>
            <a:noFill/>
            <a:extLst>
              <a:ext uri="{909E8E84-426E-40DD-AFC4-6F175D3DCCD1}">
                <a14:hiddenFill xmlns:a14="http://schemas.microsoft.com/office/drawing/2010/main">
                  <a:solidFill>
                    <a:srgbClr val="FFFFFF"/>
                  </a:solidFill>
                </a14:hiddenFill>
              </a:ext>
            </a:extLst>
          </p:spPr>
        </p:pic>
        <p:sp>
          <p:nvSpPr>
            <p:cNvPr id="55" name="Rectangle 42"/>
            <p:cNvSpPr/>
            <p:nvPr/>
          </p:nvSpPr>
          <p:spPr>
            <a:xfrm flipH="1">
              <a:off x="2092312" y="2965797"/>
              <a:ext cx="2466621" cy="1553043"/>
            </a:xfrm>
            <a:prstGeom prst="rect">
              <a:avLst/>
            </a:prstGeom>
            <a:noFill/>
            <a:ln w="12700" cap="flat" cmpd="sng" algn="ctr">
              <a:noFill/>
              <a:prstDash val="solid"/>
            </a:ln>
            <a:effectLst/>
          </p:spPr>
          <p:txBody>
            <a:bodyPr lIns="91440" tIns="0" rIns="91440" bIns="0" rtlCol="0" anchor="t"/>
            <a:lstStyle/>
            <a:p>
              <a:pPr fontAlgn="auto">
                <a:lnSpc>
                  <a:spcPct val="200000"/>
                </a:lnSpc>
                <a:defRPr/>
              </a:pPr>
              <a:r>
                <a:rPr lang="en-US" kern="0" dirty="0">
                  <a:solidFill>
                    <a:schemeClr val="tx1">
                      <a:lumMod val="65000"/>
                      <a:lumOff val="35000"/>
                    </a:schemeClr>
                  </a:solidFill>
                  <a:latin typeface="Arial" panose="020B0604020202020204" pitchFamily="34" charset="0"/>
                  <a:cs typeface="Arial" panose="020B0604020202020204" pitchFamily="34" charset="0"/>
                </a:rPr>
                <a:t>1.工作说明</a:t>
              </a:r>
            </a:p>
            <a:p>
              <a:pPr fontAlgn="auto">
                <a:lnSpc>
                  <a:spcPct val="200000"/>
                </a:lnSpc>
                <a:defRPr/>
              </a:pPr>
              <a:r>
                <a:rPr lang="en-US" kern="0" dirty="0">
                  <a:solidFill>
                    <a:schemeClr val="tx1">
                      <a:lumMod val="65000"/>
                      <a:lumOff val="35000"/>
                    </a:schemeClr>
                  </a:solidFill>
                  <a:latin typeface="Arial" panose="020B0604020202020204" pitchFamily="34" charset="0"/>
                  <a:cs typeface="Arial" panose="020B0604020202020204" pitchFamily="34" charset="0"/>
                </a:rPr>
                <a:t>2.工作规范</a:t>
              </a:r>
            </a:p>
            <a:p>
              <a:pPr fontAlgn="auto">
                <a:lnSpc>
                  <a:spcPct val="200000"/>
                </a:lnSpc>
                <a:defRPr/>
              </a:pPr>
              <a:r>
                <a:rPr lang="en-US" kern="0" dirty="0">
                  <a:solidFill>
                    <a:schemeClr val="tx1">
                      <a:lumMod val="65000"/>
                      <a:lumOff val="35000"/>
                    </a:schemeClr>
                  </a:solidFill>
                  <a:latin typeface="Arial" panose="020B0604020202020204" pitchFamily="34" charset="0"/>
                  <a:cs typeface="Arial" panose="020B0604020202020204" pitchFamily="34" charset="0"/>
                </a:rPr>
                <a:t>3.企业职务说明书的结构要素</a:t>
              </a:r>
              <a:r>
                <a:rPr lang="en-US" sz="1000" kern="0" dirty="0">
                  <a:solidFill>
                    <a:schemeClr val="tx1">
                      <a:lumMod val="65000"/>
                      <a:lumOff val="35000"/>
                    </a:schemeClr>
                  </a:solidFill>
                  <a:latin typeface="Arial" panose="020B0604020202020204" pitchFamily="34" charset="0"/>
                  <a:cs typeface="Arial" panose="020B0604020202020204" pitchFamily="34" charset="0"/>
                </a:rPr>
                <a:t> </a:t>
              </a:r>
              <a:br>
                <a:rPr lang="en-US" sz="1200" kern="0" dirty="0">
                  <a:solidFill>
                    <a:schemeClr val="tx1">
                      <a:lumMod val="65000"/>
                      <a:lumOff val="35000"/>
                    </a:schemeClr>
                  </a:solidFill>
                  <a:latin typeface="Arial" panose="020B0604020202020204" pitchFamily="34" charset="0"/>
                  <a:cs typeface="Arial" panose="020B0604020202020204" pitchFamily="34" charset="0"/>
                </a:rPr>
              </a:br>
              <a:endParaRPr lang="en-US" sz="1200" kern="0" dirty="0">
                <a:solidFill>
                  <a:schemeClr val="tx1">
                    <a:lumMod val="65000"/>
                    <a:lumOff val="35000"/>
                  </a:schemeClr>
                </a:solidFill>
                <a:latin typeface="Arial" panose="020B0604020202020204" pitchFamily="34" charset="0"/>
                <a:cs typeface="Arial" panose="020B0604020202020204" pitchFamily="34" charset="0"/>
              </a:endParaRPr>
            </a:p>
          </p:txBody>
        </p:sp>
        <p:sp>
          <p:nvSpPr>
            <p:cNvPr id="56" name="Rectangle 42"/>
            <p:cNvSpPr/>
            <p:nvPr/>
          </p:nvSpPr>
          <p:spPr>
            <a:xfrm flipH="1">
              <a:off x="2382692" y="2331473"/>
              <a:ext cx="2058328" cy="253222"/>
            </a:xfrm>
            <a:prstGeom prst="rect">
              <a:avLst/>
            </a:prstGeom>
            <a:noFill/>
            <a:ln w="12700" cap="flat" cmpd="sng" algn="ctr">
              <a:noFill/>
              <a:prstDash val="solid"/>
            </a:ln>
            <a:effectLst/>
          </p:spPr>
          <p:txBody>
            <a:bodyPr lIns="91440" tIns="0" rIns="91440" bIns="0" rtlCol="0" anchor="t"/>
            <a:lstStyle/>
            <a:p>
              <a:r>
                <a:rPr lang="en-US" altLang="zh-CN" sz="1600" b="1" dirty="0">
                  <a:solidFill>
                    <a:schemeClr val="bg1"/>
                  </a:solidFill>
                  <a:latin typeface="Arial" panose="020B0604020202020204" pitchFamily="34" charset="0"/>
                  <a:cs typeface="Arial" panose="020B0604020202020204" pitchFamily="34" charset="0"/>
                </a:rPr>
                <a:t>(一)职务说明书的内容</a:t>
              </a:r>
            </a:p>
          </p:txBody>
        </p:sp>
      </p:grpSp>
      <p:cxnSp>
        <p:nvCxnSpPr>
          <p:cNvPr id="57" name="直接连接符 56"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CxnSpPr/>
          <p:nvPr/>
        </p:nvCxnSpPr>
        <p:spPr>
          <a:xfrm>
            <a:off x="3246637" y="1273629"/>
            <a:ext cx="5770860"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58" name="文本框 57"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txBox="1"/>
          <p:nvPr/>
        </p:nvSpPr>
        <p:spPr>
          <a:xfrm>
            <a:off x="4354971" y="504233"/>
            <a:ext cx="3472180" cy="583565"/>
          </a:xfrm>
          <a:prstGeom prst="rect">
            <a:avLst/>
          </a:prstGeom>
          <a:noFill/>
        </p:spPr>
        <p:txBody>
          <a:bodyPr wrap="none" rtlCol="0">
            <a:spAutoFit/>
          </a:bodyPr>
          <a:lstStyle/>
          <a:p>
            <a:r>
              <a:rPr lang="zh-CN" sz="3200" b="1" spc="500" dirty="0">
                <a:solidFill>
                  <a:schemeClr val="bg1">
                    <a:lumMod val="50000"/>
                  </a:schemeClr>
                </a:solidFill>
                <a:latin typeface="微软雅黑" panose="020B0503020204020204" pitchFamily="34" charset="-122"/>
                <a:ea typeface="微软雅黑" panose="020B0503020204020204" pitchFamily="34" charset="-122"/>
                <a:cs typeface="Arial" panose="020B0604020202020204" pitchFamily="34" charset="0"/>
              </a:rPr>
              <a:t>二、职务说明书</a:t>
            </a:r>
          </a:p>
        </p:txBody>
      </p:sp>
      <p:sp>
        <p:nvSpPr>
          <p:cNvPr id="59" name="椭圆 58"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flipH="1">
            <a:off x="2686180" y="813581"/>
            <a:ext cx="157493" cy="157493"/>
          </a:xfrm>
          <a:prstGeom prst="ellipse">
            <a:avLst/>
          </a:prstGeom>
          <a:solidFill>
            <a:srgbClr val="D06F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0" name="椭圆 59"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flipH="1">
            <a:off x="2686180" y="335956"/>
            <a:ext cx="321030" cy="321030"/>
          </a:xfrm>
          <a:prstGeom prst="ellipse">
            <a:avLst/>
          </a:prstGeom>
          <a:solidFill>
            <a:srgbClr val="966481"/>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1" name="椭圆 60"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flipH="1">
            <a:off x="2991678" y="806317"/>
            <a:ext cx="219803" cy="219803"/>
          </a:xfrm>
          <a:prstGeom prst="ellipse">
            <a:avLst/>
          </a:prstGeom>
          <a:solidFill>
            <a:srgbClr val="365B7C"/>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2" name="椭圆 61"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flipH="1">
            <a:off x="2031169" y="697840"/>
            <a:ext cx="164852" cy="164852"/>
          </a:xfrm>
          <a:prstGeom prst="ellipse">
            <a:avLst/>
          </a:prstGeom>
          <a:solidFill>
            <a:srgbClr val="F779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3" name="椭圆 62"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9354354" y="755438"/>
            <a:ext cx="157493" cy="157493"/>
          </a:xfrm>
          <a:prstGeom prst="ellipse">
            <a:avLst/>
          </a:prstGeom>
          <a:solidFill>
            <a:srgbClr val="D06F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4" name="椭圆 63"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9190817" y="277813"/>
            <a:ext cx="321030" cy="321030"/>
          </a:xfrm>
          <a:prstGeom prst="ellipse">
            <a:avLst/>
          </a:prstGeom>
          <a:solidFill>
            <a:srgbClr val="966481"/>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5" name="椭圆 64"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a:off x="8986546" y="748174"/>
            <a:ext cx="219803" cy="219803"/>
          </a:xfrm>
          <a:prstGeom prst="ellipse">
            <a:avLst/>
          </a:prstGeom>
          <a:solidFill>
            <a:srgbClr val="365B7C"/>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6" name="椭圆 65"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a:off x="10002006" y="639697"/>
            <a:ext cx="164852" cy="164852"/>
          </a:xfrm>
          <a:prstGeom prst="ellipse">
            <a:avLst/>
          </a:prstGeom>
          <a:solidFill>
            <a:srgbClr val="F779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 name="e7d195523061f1c0"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hidden="1"/>
          <p:cNvSpPr txBox="1"/>
          <p:nvPr/>
        </p:nvSpPr>
        <p:spPr>
          <a:xfrm>
            <a:off x="-355600" y="1803400"/>
            <a:ext cx="293927" cy="1016000"/>
          </a:xfrm>
          <a:prstGeom prst="rect">
            <a:avLst/>
          </a:prstGeom>
          <a:noFill/>
        </p:spPr>
        <p:txBody>
          <a:bodyPr vert="wordArtVert" rtlCol="0">
            <a:spAutoFit/>
          </a:bodyPr>
          <a:lstStyle/>
          <a:p>
            <a:r>
              <a:rPr lang="en-US" altLang="zh-CN" sz="100"/>
              <a:t>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a:t>
            </a:r>
            <a:endParaRPr lang="zh-CN" altLang="en-US" sz="100"/>
          </a:p>
        </p:txBody>
      </p:sp>
    </p:spTree>
    <p:extLst>
      <p:ext uri="{BB962C8B-B14F-4D97-AF65-F5344CB8AC3E}">
        <p14:creationId xmlns:p14="http://schemas.microsoft.com/office/powerpoint/2010/main" val="498789925"/>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0">
        <p15:prstTrans prst="pageCurlDouble"/>
      </p:transition>
    </mc:Choice>
    <mc:Fallback xmlns="">
      <p:transition spd="slow"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44000" fill="hold" nodeType="with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750" fill="hold"/>
                                        <p:tgtEl>
                                          <p:spTgt spid="6"/>
                                        </p:tgtEl>
                                        <p:attrNameLst>
                                          <p:attrName>ppt_x</p:attrName>
                                        </p:attrNameLst>
                                      </p:cBhvr>
                                      <p:tavLst>
                                        <p:tav tm="0">
                                          <p:val>
                                            <p:strVal val="0-#ppt_w/2"/>
                                          </p:val>
                                        </p:tav>
                                        <p:tav tm="100000">
                                          <p:val>
                                            <p:strVal val="#ppt_x"/>
                                          </p:val>
                                        </p:tav>
                                      </p:tavLst>
                                    </p:anim>
                                    <p:anim calcmode="lin" valueType="num">
                                      <p:cBhvr additive="base">
                                        <p:cTn id="8" dur="750" fill="hold"/>
                                        <p:tgtEl>
                                          <p:spTgt spid="6"/>
                                        </p:tgtEl>
                                        <p:attrNameLst>
                                          <p:attrName>ppt_y</p:attrName>
                                        </p:attrNameLst>
                                      </p:cBhvr>
                                      <p:tavLst>
                                        <p:tav tm="0">
                                          <p:val>
                                            <p:strVal val="#ppt_y"/>
                                          </p:val>
                                        </p:tav>
                                        <p:tav tm="100000">
                                          <p:val>
                                            <p:strVal val="#ppt_y"/>
                                          </p:val>
                                        </p:tav>
                                      </p:tavLst>
                                    </p:anim>
                                  </p:childTnLst>
                                </p:cTn>
                              </p:par>
                            </p:childTnLst>
                          </p:cTn>
                        </p:par>
                        <p:par>
                          <p:cTn id="9" fill="hold">
                            <p:stCondLst>
                              <p:cond delay="1000"/>
                            </p:stCondLst>
                            <p:childTnLst>
                              <p:par>
                                <p:cTn id="10" presetID="2" presetClass="entr" presetSubtype="8" decel="44000" fill="hold" nodeType="afterEffect">
                                  <p:stCondLst>
                                    <p:cond delay="0"/>
                                  </p:stCondLst>
                                  <p:childTnLst>
                                    <p:set>
                                      <p:cBhvr>
                                        <p:cTn id="11" dur="1" fill="hold">
                                          <p:stCondLst>
                                            <p:cond delay="0"/>
                                          </p:stCondLst>
                                        </p:cTn>
                                        <p:tgtEl>
                                          <p:spTgt spid="5"/>
                                        </p:tgtEl>
                                        <p:attrNameLst>
                                          <p:attrName>style.visibility</p:attrName>
                                        </p:attrNameLst>
                                      </p:cBhvr>
                                      <p:to>
                                        <p:strVal val="visible"/>
                                      </p:to>
                                    </p:set>
                                    <p:anim calcmode="lin" valueType="num">
                                      <p:cBhvr additive="base">
                                        <p:cTn id="12" dur="750" fill="hold"/>
                                        <p:tgtEl>
                                          <p:spTgt spid="5"/>
                                        </p:tgtEl>
                                        <p:attrNameLst>
                                          <p:attrName>ppt_x</p:attrName>
                                        </p:attrNameLst>
                                      </p:cBhvr>
                                      <p:tavLst>
                                        <p:tav tm="0">
                                          <p:val>
                                            <p:strVal val="0-#ppt_w/2"/>
                                          </p:val>
                                        </p:tav>
                                        <p:tav tm="100000">
                                          <p:val>
                                            <p:strVal val="#ppt_x"/>
                                          </p:val>
                                        </p:tav>
                                      </p:tavLst>
                                    </p:anim>
                                    <p:anim calcmode="lin" valueType="num">
                                      <p:cBhvr additive="base">
                                        <p:cTn id="13" dur="750" fill="hold"/>
                                        <p:tgtEl>
                                          <p:spTgt spid="5"/>
                                        </p:tgtEl>
                                        <p:attrNameLst>
                                          <p:attrName>ppt_y</p:attrName>
                                        </p:attrNameLst>
                                      </p:cBhvr>
                                      <p:tavLst>
                                        <p:tav tm="0">
                                          <p:val>
                                            <p:strVal val="#ppt_y"/>
                                          </p:val>
                                        </p:tav>
                                        <p:tav tm="100000">
                                          <p:val>
                                            <p:strVal val="#ppt_y"/>
                                          </p:val>
                                        </p:tav>
                                      </p:tavLst>
                                    </p:anim>
                                  </p:childTnLst>
                                </p:cTn>
                              </p:par>
                            </p:childTnLst>
                          </p:cTn>
                        </p:par>
                        <p:par>
                          <p:cTn id="14" fill="hold">
                            <p:stCondLst>
                              <p:cond delay="2000"/>
                            </p:stCondLst>
                            <p:childTnLst>
                              <p:par>
                                <p:cTn id="15" presetID="2" presetClass="entr" presetSubtype="8" decel="44000" fill="hold" nodeType="afterEffect">
                                  <p:stCondLst>
                                    <p:cond delay="0"/>
                                  </p:stCondLst>
                                  <p:childTnLst>
                                    <p:set>
                                      <p:cBhvr>
                                        <p:cTn id="16" dur="1" fill="hold">
                                          <p:stCondLst>
                                            <p:cond delay="0"/>
                                          </p:stCondLst>
                                        </p:cTn>
                                        <p:tgtEl>
                                          <p:spTgt spid="4"/>
                                        </p:tgtEl>
                                        <p:attrNameLst>
                                          <p:attrName>style.visibility</p:attrName>
                                        </p:attrNameLst>
                                      </p:cBhvr>
                                      <p:to>
                                        <p:strVal val="visible"/>
                                      </p:to>
                                    </p:set>
                                    <p:anim calcmode="lin" valueType="num">
                                      <p:cBhvr additive="base">
                                        <p:cTn id="17" dur="750" fill="hold"/>
                                        <p:tgtEl>
                                          <p:spTgt spid="4"/>
                                        </p:tgtEl>
                                        <p:attrNameLst>
                                          <p:attrName>ppt_x</p:attrName>
                                        </p:attrNameLst>
                                      </p:cBhvr>
                                      <p:tavLst>
                                        <p:tav tm="0">
                                          <p:val>
                                            <p:strVal val="0-#ppt_w/2"/>
                                          </p:val>
                                        </p:tav>
                                        <p:tav tm="100000">
                                          <p:val>
                                            <p:strVal val="#ppt_x"/>
                                          </p:val>
                                        </p:tav>
                                      </p:tavLst>
                                    </p:anim>
                                    <p:anim calcmode="lin" valueType="num">
                                      <p:cBhvr additive="base">
                                        <p:cTn id="18" dur="750" fill="hold"/>
                                        <p:tgtEl>
                                          <p:spTgt spid="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矩形 24"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549157" y="-975631"/>
            <a:ext cx="583096" cy="838080"/>
          </a:xfrm>
          <a:prstGeom prst="rect">
            <a:avLst/>
          </a:prstGeom>
          <a:solidFill>
            <a:srgbClr val="365B7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 name="矩形 25"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1132253" y="-975631"/>
            <a:ext cx="583096" cy="838080"/>
          </a:xfrm>
          <a:prstGeom prst="rect">
            <a:avLst/>
          </a:prstGeom>
          <a:solidFill>
            <a:srgbClr val="96648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 name="矩形 26"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1715349" y="-975631"/>
            <a:ext cx="583096" cy="838080"/>
          </a:xfrm>
          <a:prstGeom prst="rect">
            <a:avLst/>
          </a:prstGeom>
          <a:solidFill>
            <a:srgbClr val="D06F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 name="矩形 27"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2298446" y="-975631"/>
            <a:ext cx="583096" cy="838080"/>
          </a:xfrm>
          <a:prstGeom prst="rect">
            <a:avLst/>
          </a:prstGeom>
          <a:solidFill>
            <a:srgbClr val="F779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 name="矩形 28"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2881542" y="-975631"/>
            <a:ext cx="583096" cy="838080"/>
          </a:xfrm>
          <a:prstGeom prst="rect">
            <a:avLst/>
          </a:prstGeom>
          <a:solidFill>
            <a:srgbClr val="F8AD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2" name="组合 1"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GrpSpPr/>
          <p:nvPr/>
        </p:nvGrpSpPr>
        <p:grpSpPr>
          <a:xfrm>
            <a:off x="1767205" y="1410335"/>
            <a:ext cx="9624695" cy="1532255"/>
            <a:chOff x="1776999" y="1221322"/>
            <a:chExt cx="9218644" cy="1484130"/>
          </a:xfrm>
        </p:grpSpPr>
        <p:grpSp>
          <p:nvGrpSpPr>
            <p:cNvPr id="7" name="组合 6"/>
            <p:cNvGrpSpPr/>
            <p:nvPr/>
          </p:nvGrpSpPr>
          <p:grpSpPr>
            <a:xfrm>
              <a:off x="1836677" y="2241039"/>
              <a:ext cx="463966" cy="464413"/>
              <a:chOff x="7167096" y="561975"/>
              <a:chExt cx="1547910" cy="1549400"/>
            </a:xfrm>
          </p:grpSpPr>
          <p:sp>
            <p:nvSpPr>
              <p:cNvPr id="8" name="Freeform 40"/>
              <p:cNvSpPr/>
              <p:nvPr/>
            </p:nvSpPr>
            <p:spPr bwMode="auto">
              <a:xfrm>
                <a:off x="7167096" y="561975"/>
                <a:ext cx="1547910" cy="1518490"/>
              </a:xfrm>
              <a:custGeom>
                <a:avLst/>
                <a:gdLst/>
                <a:ahLst/>
                <a:cxnLst/>
                <a:rect l="l" t="t" r="r" b="b"/>
                <a:pathLst>
                  <a:path w="1547910" h="1518490">
                    <a:moveTo>
                      <a:pt x="735325" y="0"/>
                    </a:moveTo>
                    <a:cubicBezTo>
                      <a:pt x="1125922" y="0"/>
                      <a:pt x="1099882" y="195344"/>
                      <a:pt x="1099882" y="273482"/>
                    </a:cubicBezTo>
                    <a:cubicBezTo>
                      <a:pt x="1099882" y="338596"/>
                      <a:pt x="1047802" y="533941"/>
                      <a:pt x="1034783" y="612078"/>
                    </a:cubicBezTo>
                    <a:cubicBezTo>
                      <a:pt x="1008743" y="677193"/>
                      <a:pt x="995723" y="755331"/>
                      <a:pt x="1021763" y="794399"/>
                    </a:cubicBezTo>
                    <a:cubicBezTo>
                      <a:pt x="1034783" y="820445"/>
                      <a:pt x="1073842" y="872537"/>
                      <a:pt x="1243100" y="963698"/>
                    </a:cubicBezTo>
                    <a:cubicBezTo>
                      <a:pt x="1399339" y="1054858"/>
                      <a:pt x="1581617" y="1067881"/>
                      <a:pt x="1542557" y="1289271"/>
                    </a:cubicBezTo>
                    <a:cubicBezTo>
                      <a:pt x="1520081" y="1379197"/>
                      <a:pt x="1500030" y="1452144"/>
                      <a:pt x="1480009" y="1518490"/>
                    </a:cubicBezTo>
                    <a:lnTo>
                      <a:pt x="0" y="1518490"/>
                    </a:lnTo>
                    <a:cubicBezTo>
                      <a:pt x="15993" y="1434519"/>
                      <a:pt x="15303" y="1372240"/>
                      <a:pt x="45272" y="1302294"/>
                    </a:cubicBezTo>
                    <a:cubicBezTo>
                      <a:pt x="71312" y="1211134"/>
                      <a:pt x="97352" y="1119973"/>
                      <a:pt x="279630" y="1041835"/>
                    </a:cubicBezTo>
                    <a:cubicBezTo>
                      <a:pt x="461908" y="963698"/>
                      <a:pt x="579087" y="911606"/>
                      <a:pt x="579087" y="911606"/>
                    </a:cubicBezTo>
                    <a:cubicBezTo>
                      <a:pt x="579087" y="911528"/>
                      <a:pt x="579093" y="820440"/>
                      <a:pt x="592107" y="807422"/>
                    </a:cubicBezTo>
                    <a:cubicBezTo>
                      <a:pt x="605127" y="807422"/>
                      <a:pt x="631166" y="768354"/>
                      <a:pt x="605127" y="729285"/>
                    </a:cubicBezTo>
                    <a:cubicBezTo>
                      <a:pt x="592107" y="677193"/>
                      <a:pt x="566067" y="625101"/>
                      <a:pt x="566067" y="599055"/>
                    </a:cubicBezTo>
                    <a:cubicBezTo>
                      <a:pt x="566067" y="573009"/>
                      <a:pt x="344729" y="0"/>
                      <a:pt x="735325" y="0"/>
                    </a:cubicBezTo>
                    <a:close/>
                  </a:path>
                </a:pathLst>
              </a:custGeom>
              <a:solidFill>
                <a:schemeClr val="bg1">
                  <a:lumMod val="75000"/>
                </a:schemeClr>
              </a:solidFill>
              <a:ln w="9525">
                <a:noFill/>
                <a:round/>
              </a:ln>
            </p:spPr>
            <p:txBody>
              <a:bodyPr/>
              <a:lstStyle/>
              <a:p>
                <a:endParaRPr lang="zh-TW" altLang="en-US">
                  <a:latin typeface="KaiTi" panose="02010609060101010101" pitchFamily="49" charset="-122"/>
                  <a:ea typeface="KaiTi" panose="02010609060101010101" pitchFamily="49" charset="-122"/>
                </a:endParaRPr>
              </a:p>
            </p:txBody>
          </p:sp>
          <p:sp>
            <p:nvSpPr>
              <p:cNvPr id="9" name="Freeform 41"/>
              <p:cNvSpPr/>
              <p:nvPr/>
            </p:nvSpPr>
            <p:spPr bwMode="auto">
              <a:xfrm>
                <a:off x="7672637" y="1330325"/>
                <a:ext cx="520700" cy="768350"/>
              </a:xfrm>
              <a:custGeom>
                <a:avLst/>
                <a:gdLst>
                  <a:gd name="T0" fmla="*/ 2147483647 w 40"/>
                  <a:gd name="T1" fmla="*/ 2147483647 h 59"/>
                  <a:gd name="T2" fmla="*/ 2147483647 w 40"/>
                  <a:gd name="T3" fmla="*/ 2147483647 h 59"/>
                  <a:gd name="T4" fmla="*/ 2147483647 w 40"/>
                  <a:gd name="T5" fmla="*/ 0 h 59"/>
                  <a:gd name="T6" fmla="*/ 2147483647 w 40"/>
                  <a:gd name="T7" fmla="*/ 2147483647 h 59"/>
                  <a:gd name="T8" fmla="*/ 2147483647 w 40"/>
                  <a:gd name="T9" fmla="*/ 2147483647 h 59"/>
                  <a:gd name="T10" fmla="*/ 2147483647 w 40"/>
                  <a:gd name="T11" fmla="*/ 2147483647 h 59"/>
                  <a:gd name="T12" fmla="*/ 2147483647 w 40"/>
                  <a:gd name="T13" fmla="*/ 2147483647 h 59"/>
                  <a:gd name="T14" fmla="*/ 2147483647 w 40"/>
                  <a:gd name="T15" fmla="*/ 2147483647 h 59"/>
                  <a:gd name="T16" fmla="*/ 0 60000 65536"/>
                  <a:gd name="T17" fmla="*/ 0 60000 65536"/>
                  <a:gd name="T18" fmla="*/ 0 60000 65536"/>
                  <a:gd name="T19" fmla="*/ 0 60000 65536"/>
                  <a:gd name="T20" fmla="*/ 0 60000 65536"/>
                  <a:gd name="T21" fmla="*/ 0 60000 65536"/>
                  <a:gd name="T22" fmla="*/ 0 60000 65536"/>
                  <a:gd name="T23" fmla="*/ 0 60000 65536"/>
                  <a:gd name="T24" fmla="*/ 0 w 40"/>
                  <a:gd name="T25" fmla="*/ 0 h 59"/>
                  <a:gd name="T26" fmla="*/ 40 w 40"/>
                  <a:gd name="T27" fmla="*/ 59 h 5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0" h="59">
                    <a:moveTo>
                      <a:pt x="1" y="59"/>
                    </a:moveTo>
                    <a:cubicBezTo>
                      <a:pt x="1" y="59"/>
                      <a:pt x="19" y="21"/>
                      <a:pt x="40" y="4"/>
                    </a:cubicBezTo>
                    <a:cubicBezTo>
                      <a:pt x="40" y="4"/>
                      <a:pt x="37" y="2"/>
                      <a:pt x="37" y="0"/>
                    </a:cubicBezTo>
                    <a:cubicBezTo>
                      <a:pt x="37" y="0"/>
                      <a:pt x="16" y="14"/>
                      <a:pt x="15" y="15"/>
                    </a:cubicBezTo>
                    <a:cubicBezTo>
                      <a:pt x="14" y="16"/>
                      <a:pt x="13" y="16"/>
                      <a:pt x="12" y="15"/>
                    </a:cubicBezTo>
                    <a:cubicBezTo>
                      <a:pt x="11" y="14"/>
                      <a:pt x="5" y="3"/>
                      <a:pt x="5" y="3"/>
                    </a:cubicBezTo>
                    <a:cubicBezTo>
                      <a:pt x="5" y="3"/>
                      <a:pt x="3" y="10"/>
                      <a:pt x="4" y="11"/>
                    </a:cubicBezTo>
                    <a:cubicBezTo>
                      <a:pt x="4" y="13"/>
                      <a:pt x="0" y="49"/>
                      <a:pt x="1" y="59"/>
                    </a:cubicBezTo>
                    <a:close/>
                  </a:path>
                </a:pathLst>
              </a:custGeom>
              <a:solidFill>
                <a:srgbClr val="FFFFFF"/>
              </a:solidFill>
              <a:ln w="9525">
                <a:noFill/>
                <a:round/>
              </a:ln>
            </p:spPr>
            <p:txBody>
              <a:bodyPr/>
              <a:lstStyle/>
              <a:p>
                <a:endParaRPr lang="zh-TW" altLang="en-US">
                  <a:latin typeface="KaiTi" panose="02010609060101010101" pitchFamily="49" charset="-122"/>
                  <a:ea typeface="KaiTi" panose="02010609060101010101" pitchFamily="49" charset="-122"/>
                </a:endParaRPr>
              </a:p>
            </p:txBody>
          </p:sp>
          <p:sp>
            <p:nvSpPr>
              <p:cNvPr id="10" name="Freeform 42"/>
              <p:cNvSpPr/>
              <p:nvPr/>
            </p:nvSpPr>
            <p:spPr bwMode="auto">
              <a:xfrm>
                <a:off x="7672388" y="1500188"/>
                <a:ext cx="220662" cy="611187"/>
              </a:xfrm>
              <a:custGeom>
                <a:avLst/>
                <a:gdLst>
                  <a:gd name="T0" fmla="*/ 0 w 17"/>
                  <a:gd name="T1" fmla="*/ 2147483647 h 47"/>
                  <a:gd name="T2" fmla="*/ 2147483647 w 17"/>
                  <a:gd name="T3" fmla="*/ 2147483647 h 47"/>
                  <a:gd name="T4" fmla="*/ 2147483647 w 17"/>
                  <a:gd name="T5" fmla="*/ 1183728112 h 47"/>
                  <a:gd name="T6" fmla="*/ 2147483647 w 17"/>
                  <a:gd name="T7" fmla="*/ 507312048 h 47"/>
                  <a:gd name="T8" fmla="*/ 1684852866 w 17"/>
                  <a:gd name="T9" fmla="*/ 845520080 h 47"/>
                  <a:gd name="T10" fmla="*/ 168482691 w 17"/>
                  <a:gd name="T11" fmla="*/ 2147483647 h 47"/>
                  <a:gd name="T12" fmla="*/ 0 w 17"/>
                  <a:gd name="T13" fmla="*/ 2147483647 h 47"/>
                  <a:gd name="T14" fmla="*/ 0 60000 65536"/>
                  <a:gd name="T15" fmla="*/ 0 60000 65536"/>
                  <a:gd name="T16" fmla="*/ 0 60000 65536"/>
                  <a:gd name="T17" fmla="*/ 0 60000 65536"/>
                  <a:gd name="T18" fmla="*/ 0 60000 65536"/>
                  <a:gd name="T19" fmla="*/ 0 60000 65536"/>
                  <a:gd name="T20" fmla="*/ 0 60000 65536"/>
                  <a:gd name="T21" fmla="*/ 0 w 17"/>
                  <a:gd name="T22" fmla="*/ 0 h 47"/>
                  <a:gd name="T23" fmla="*/ 17 w 17"/>
                  <a:gd name="T24" fmla="*/ 47 h 4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7" h="47">
                    <a:moveTo>
                      <a:pt x="0" y="47"/>
                    </a:moveTo>
                    <a:cubicBezTo>
                      <a:pt x="0" y="47"/>
                      <a:pt x="14" y="25"/>
                      <a:pt x="13" y="14"/>
                    </a:cubicBezTo>
                    <a:cubicBezTo>
                      <a:pt x="13" y="9"/>
                      <a:pt x="14" y="7"/>
                      <a:pt x="14" y="7"/>
                    </a:cubicBezTo>
                    <a:cubicBezTo>
                      <a:pt x="14" y="7"/>
                      <a:pt x="17" y="4"/>
                      <a:pt x="16" y="3"/>
                    </a:cubicBezTo>
                    <a:cubicBezTo>
                      <a:pt x="15" y="1"/>
                      <a:pt x="12" y="0"/>
                      <a:pt x="10" y="5"/>
                    </a:cubicBezTo>
                    <a:cubicBezTo>
                      <a:pt x="11" y="8"/>
                      <a:pt x="1" y="15"/>
                      <a:pt x="1" y="26"/>
                    </a:cubicBezTo>
                    <a:lnTo>
                      <a:pt x="0" y="47"/>
                    </a:lnTo>
                    <a:close/>
                  </a:path>
                </a:pathLst>
              </a:custGeom>
              <a:solidFill>
                <a:schemeClr val="bg1">
                  <a:lumMod val="75000"/>
                </a:schemeClr>
              </a:solidFill>
              <a:ln w="9525">
                <a:noFill/>
                <a:round/>
              </a:ln>
            </p:spPr>
            <p:txBody>
              <a:bodyPr/>
              <a:lstStyle/>
              <a:p>
                <a:pPr>
                  <a:defRPr/>
                </a:pPr>
                <a:endParaRPr lang="zh-TW" altLang="en-US">
                  <a:latin typeface="KaiTi" panose="02010609060101010101" pitchFamily="49" charset="-122"/>
                  <a:ea typeface="KaiTi" panose="02010609060101010101" pitchFamily="49" charset="-122"/>
                </a:endParaRPr>
              </a:p>
            </p:txBody>
          </p:sp>
          <p:sp>
            <p:nvSpPr>
              <p:cNvPr id="11" name="Freeform 43"/>
              <p:cNvSpPr/>
              <p:nvPr/>
            </p:nvSpPr>
            <p:spPr bwMode="auto">
              <a:xfrm>
                <a:off x="7880599" y="1512888"/>
                <a:ext cx="104775" cy="90488"/>
              </a:xfrm>
              <a:custGeom>
                <a:avLst/>
                <a:gdLst>
                  <a:gd name="T0" fmla="*/ 0 w 66"/>
                  <a:gd name="T1" fmla="*/ 2147483647 h 57"/>
                  <a:gd name="T2" fmla="*/ 0 w 66"/>
                  <a:gd name="T3" fmla="*/ 0 h 57"/>
                  <a:gd name="T4" fmla="*/ 2147483647 w 66"/>
                  <a:gd name="T5" fmla="*/ 2147483647 h 57"/>
                  <a:gd name="T6" fmla="*/ 2147483647 w 66"/>
                  <a:gd name="T7" fmla="*/ 2147483647 h 57"/>
                  <a:gd name="T8" fmla="*/ 0 w 66"/>
                  <a:gd name="T9" fmla="*/ 2147483647 h 57"/>
                  <a:gd name="T10" fmla="*/ 0 60000 65536"/>
                  <a:gd name="T11" fmla="*/ 0 60000 65536"/>
                  <a:gd name="T12" fmla="*/ 0 60000 65536"/>
                  <a:gd name="T13" fmla="*/ 0 60000 65536"/>
                  <a:gd name="T14" fmla="*/ 0 60000 65536"/>
                  <a:gd name="T15" fmla="*/ 0 w 66"/>
                  <a:gd name="T16" fmla="*/ 0 h 57"/>
                  <a:gd name="T17" fmla="*/ 66 w 66"/>
                  <a:gd name="T18" fmla="*/ 57 h 57"/>
                </a:gdLst>
                <a:ahLst/>
                <a:cxnLst>
                  <a:cxn ang="T10">
                    <a:pos x="T0" y="T1"/>
                  </a:cxn>
                  <a:cxn ang="T11">
                    <a:pos x="T2" y="T3"/>
                  </a:cxn>
                  <a:cxn ang="T12">
                    <a:pos x="T4" y="T5"/>
                  </a:cxn>
                  <a:cxn ang="T13">
                    <a:pos x="T6" y="T7"/>
                  </a:cxn>
                  <a:cxn ang="T14">
                    <a:pos x="T8" y="T9"/>
                  </a:cxn>
                </a:cxnLst>
                <a:rect l="T15" t="T16" r="T17" b="T18"/>
                <a:pathLst>
                  <a:path w="66" h="57">
                    <a:moveTo>
                      <a:pt x="0" y="8"/>
                    </a:moveTo>
                    <a:lnTo>
                      <a:pt x="0" y="0"/>
                    </a:lnTo>
                    <a:lnTo>
                      <a:pt x="66" y="57"/>
                    </a:lnTo>
                    <a:lnTo>
                      <a:pt x="0" y="8"/>
                    </a:lnTo>
                    <a:close/>
                  </a:path>
                </a:pathLst>
              </a:custGeom>
              <a:solidFill>
                <a:srgbClr val="000000"/>
              </a:solidFill>
              <a:ln w="9525">
                <a:noFill/>
                <a:round/>
              </a:ln>
            </p:spPr>
            <p:txBody>
              <a:bodyPr/>
              <a:lstStyle/>
              <a:p>
                <a:endParaRPr lang="zh-TW" altLang="en-US">
                  <a:latin typeface="KaiTi" panose="02010609060101010101" pitchFamily="49" charset="-122"/>
                  <a:ea typeface="KaiTi" panose="02010609060101010101" pitchFamily="49" charset="-122"/>
                </a:endParaRPr>
              </a:p>
            </p:txBody>
          </p:sp>
          <p:sp>
            <p:nvSpPr>
              <p:cNvPr id="12" name="Freeform 44"/>
              <p:cNvSpPr/>
              <p:nvPr/>
            </p:nvSpPr>
            <p:spPr bwMode="auto">
              <a:xfrm>
                <a:off x="7710737" y="1512888"/>
                <a:ext cx="117475" cy="90488"/>
              </a:xfrm>
              <a:custGeom>
                <a:avLst/>
                <a:gdLst>
                  <a:gd name="T0" fmla="*/ 0 w 74"/>
                  <a:gd name="T1" fmla="*/ 2147483647 h 57"/>
                  <a:gd name="T2" fmla="*/ 2147483647 w 74"/>
                  <a:gd name="T3" fmla="*/ 0 h 57"/>
                  <a:gd name="T4" fmla="*/ 2147483647 w 74"/>
                  <a:gd name="T5" fmla="*/ 0 h 57"/>
                  <a:gd name="T6" fmla="*/ 0 w 74"/>
                  <a:gd name="T7" fmla="*/ 2147483647 h 57"/>
                  <a:gd name="T8" fmla="*/ 0 w 74"/>
                  <a:gd name="T9" fmla="*/ 2147483647 h 57"/>
                  <a:gd name="T10" fmla="*/ 0 60000 65536"/>
                  <a:gd name="T11" fmla="*/ 0 60000 65536"/>
                  <a:gd name="T12" fmla="*/ 0 60000 65536"/>
                  <a:gd name="T13" fmla="*/ 0 60000 65536"/>
                  <a:gd name="T14" fmla="*/ 0 60000 65536"/>
                  <a:gd name="T15" fmla="*/ 0 w 74"/>
                  <a:gd name="T16" fmla="*/ 0 h 57"/>
                  <a:gd name="T17" fmla="*/ 74 w 74"/>
                  <a:gd name="T18" fmla="*/ 57 h 57"/>
                </a:gdLst>
                <a:ahLst/>
                <a:cxnLst>
                  <a:cxn ang="T10">
                    <a:pos x="T0" y="T1"/>
                  </a:cxn>
                  <a:cxn ang="T11">
                    <a:pos x="T2" y="T3"/>
                  </a:cxn>
                  <a:cxn ang="T12">
                    <a:pos x="T4" y="T5"/>
                  </a:cxn>
                  <a:cxn ang="T13">
                    <a:pos x="T6" y="T7"/>
                  </a:cxn>
                  <a:cxn ang="T14">
                    <a:pos x="T8" y="T9"/>
                  </a:cxn>
                </a:cxnLst>
                <a:rect l="T15" t="T16" r="T17" b="T18"/>
                <a:pathLst>
                  <a:path w="74" h="57">
                    <a:moveTo>
                      <a:pt x="0" y="57"/>
                    </a:moveTo>
                    <a:lnTo>
                      <a:pt x="66" y="0"/>
                    </a:lnTo>
                    <a:lnTo>
                      <a:pt x="74" y="0"/>
                    </a:lnTo>
                    <a:lnTo>
                      <a:pt x="0" y="57"/>
                    </a:lnTo>
                    <a:close/>
                  </a:path>
                </a:pathLst>
              </a:custGeom>
              <a:solidFill>
                <a:srgbClr val="000000"/>
              </a:solidFill>
              <a:ln w="9525">
                <a:noFill/>
                <a:round/>
              </a:ln>
            </p:spPr>
            <p:txBody>
              <a:bodyPr/>
              <a:lstStyle/>
              <a:p>
                <a:endParaRPr lang="zh-TW" altLang="en-US">
                  <a:latin typeface="KaiTi" panose="02010609060101010101" pitchFamily="49" charset="-122"/>
                  <a:ea typeface="KaiTi" panose="02010609060101010101" pitchFamily="49" charset="-122"/>
                </a:endParaRPr>
              </a:p>
            </p:txBody>
          </p:sp>
        </p:grpSp>
        <p:grpSp>
          <p:nvGrpSpPr>
            <p:cNvPr id="13" name="组合 12"/>
            <p:cNvGrpSpPr/>
            <p:nvPr/>
          </p:nvGrpSpPr>
          <p:grpSpPr>
            <a:xfrm>
              <a:off x="2636693" y="2114958"/>
              <a:ext cx="589925" cy="590494"/>
              <a:chOff x="7167096" y="561975"/>
              <a:chExt cx="1547910" cy="1549400"/>
            </a:xfrm>
          </p:grpSpPr>
          <p:sp>
            <p:nvSpPr>
              <p:cNvPr id="14" name="Freeform 40"/>
              <p:cNvSpPr/>
              <p:nvPr/>
            </p:nvSpPr>
            <p:spPr bwMode="auto">
              <a:xfrm>
                <a:off x="7167096" y="561975"/>
                <a:ext cx="1547910" cy="1518490"/>
              </a:xfrm>
              <a:custGeom>
                <a:avLst/>
                <a:gdLst/>
                <a:ahLst/>
                <a:cxnLst/>
                <a:rect l="l" t="t" r="r" b="b"/>
                <a:pathLst>
                  <a:path w="1547910" h="1518490">
                    <a:moveTo>
                      <a:pt x="735325" y="0"/>
                    </a:moveTo>
                    <a:cubicBezTo>
                      <a:pt x="1125922" y="0"/>
                      <a:pt x="1099882" y="195344"/>
                      <a:pt x="1099882" y="273482"/>
                    </a:cubicBezTo>
                    <a:cubicBezTo>
                      <a:pt x="1099882" y="338596"/>
                      <a:pt x="1047802" y="533941"/>
                      <a:pt x="1034783" y="612078"/>
                    </a:cubicBezTo>
                    <a:cubicBezTo>
                      <a:pt x="1008743" y="677193"/>
                      <a:pt x="995723" y="755331"/>
                      <a:pt x="1021763" y="794399"/>
                    </a:cubicBezTo>
                    <a:cubicBezTo>
                      <a:pt x="1034783" y="820445"/>
                      <a:pt x="1073842" y="872537"/>
                      <a:pt x="1243100" y="963698"/>
                    </a:cubicBezTo>
                    <a:cubicBezTo>
                      <a:pt x="1399339" y="1054858"/>
                      <a:pt x="1581617" y="1067881"/>
                      <a:pt x="1542557" y="1289271"/>
                    </a:cubicBezTo>
                    <a:cubicBezTo>
                      <a:pt x="1520081" y="1379197"/>
                      <a:pt x="1500030" y="1452144"/>
                      <a:pt x="1480009" y="1518490"/>
                    </a:cubicBezTo>
                    <a:lnTo>
                      <a:pt x="0" y="1518490"/>
                    </a:lnTo>
                    <a:cubicBezTo>
                      <a:pt x="15993" y="1434519"/>
                      <a:pt x="15303" y="1372240"/>
                      <a:pt x="45272" y="1302294"/>
                    </a:cubicBezTo>
                    <a:cubicBezTo>
                      <a:pt x="71312" y="1211134"/>
                      <a:pt x="97352" y="1119973"/>
                      <a:pt x="279630" y="1041835"/>
                    </a:cubicBezTo>
                    <a:cubicBezTo>
                      <a:pt x="461908" y="963698"/>
                      <a:pt x="579087" y="911606"/>
                      <a:pt x="579087" y="911606"/>
                    </a:cubicBezTo>
                    <a:cubicBezTo>
                      <a:pt x="579087" y="911528"/>
                      <a:pt x="579093" y="820440"/>
                      <a:pt x="592107" y="807422"/>
                    </a:cubicBezTo>
                    <a:cubicBezTo>
                      <a:pt x="605127" y="807422"/>
                      <a:pt x="631166" y="768354"/>
                      <a:pt x="605127" y="729285"/>
                    </a:cubicBezTo>
                    <a:cubicBezTo>
                      <a:pt x="592107" y="677193"/>
                      <a:pt x="566067" y="625101"/>
                      <a:pt x="566067" y="599055"/>
                    </a:cubicBezTo>
                    <a:cubicBezTo>
                      <a:pt x="566067" y="573009"/>
                      <a:pt x="344729" y="0"/>
                      <a:pt x="735325" y="0"/>
                    </a:cubicBezTo>
                    <a:close/>
                  </a:path>
                </a:pathLst>
              </a:custGeom>
              <a:solidFill>
                <a:schemeClr val="bg1">
                  <a:lumMod val="75000"/>
                </a:schemeClr>
              </a:solidFill>
              <a:ln w="9525">
                <a:noFill/>
                <a:round/>
              </a:ln>
            </p:spPr>
            <p:txBody>
              <a:bodyPr/>
              <a:lstStyle/>
              <a:p>
                <a:endParaRPr lang="zh-TW" altLang="en-US">
                  <a:latin typeface="KaiTi" panose="02010609060101010101" pitchFamily="49" charset="-122"/>
                  <a:ea typeface="KaiTi" panose="02010609060101010101" pitchFamily="49" charset="-122"/>
                </a:endParaRPr>
              </a:p>
            </p:txBody>
          </p:sp>
          <p:sp>
            <p:nvSpPr>
              <p:cNvPr id="15" name="Freeform 41"/>
              <p:cNvSpPr/>
              <p:nvPr/>
            </p:nvSpPr>
            <p:spPr bwMode="auto">
              <a:xfrm>
                <a:off x="7672637" y="1330325"/>
                <a:ext cx="520700" cy="768350"/>
              </a:xfrm>
              <a:custGeom>
                <a:avLst/>
                <a:gdLst>
                  <a:gd name="T0" fmla="*/ 2147483647 w 40"/>
                  <a:gd name="T1" fmla="*/ 2147483647 h 59"/>
                  <a:gd name="T2" fmla="*/ 2147483647 w 40"/>
                  <a:gd name="T3" fmla="*/ 2147483647 h 59"/>
                  <a:gd name="T4" fmla="*/ 2147483647 w 40"/>
                  <a:gd name="T5" fmla="*/ 0 h 59"/>
                  <a:gd name="T6" fmla="*/ 2147483647 w 40"/>
                  <a:gd name="T7" fmla="*/ 2147483647 h 59"/>
                  <a:gd name="T8" fmla="*/ 2147483647 w 40"/>
                  <a:gd name="T9" fmla="*/ 2147483647 h 59"/>
                  <a:gd name="T10" fmla="*/ 2147483647 w 40"/>
                  <a:gd name="T11" fmla="*/ 2147483647 h 59"/>
                  <a:gd name="T12" fmla="*/ 2147483647 w 40"/>
                  <a:gd name="T13" fmla="*/ 2147483647 h 59"/>
                  <a:gd name="T14" fmla="*/ 2147483647 w 40"/>
                  <a:gd name="T15" fmla="*/ 2147483647 h 59"/>
                  <a:gd name="T16" fmla="*/ 0 60000 65536"/>
                  <a:gd name="T17" fmla="*/ 0 60000 65536"/>
                  <a:gd name="T18" fmla="*/ 0 60000 65536"/>
                  <a:gd name="T19" fmla="*/ 0 60000 65536"/>
                  <a:gd name="T20" fmla="*/ 0 60000 65536"/>
                  <a:gd name="T21" fmla="*/ 0 60000 65536"/>
                  <a:gd name="T22" fmla="*/ 0 60000 65536"/>
                  <a:gd name="T23" fmla="*/ 0 60000 65536"/>
                  <a:gd name="T24" fmla="*/ 0 w 40"/>
                  <a:gd name="T25" fmla="*/ 0 h 59"/>
                  <a:gd name="T26" fmla="*/ 40 w 40"/>
                  <a:gd name="T27" fmla="*/ 59 h 5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0" h="59">
                    <a:moveTo>
                      <a:pt x="1" y="59"/>
                    </a:moveTo>
                    <a:cubicBezTo>
                      <a:pt x="1" y="59"/>
                      <a:pt x="19" y="21"/>
                      <a:pt x="40" y="4"/>
                    </a:cubicBezTo>
                    <a:cubicBezTo>
                      <a:pt x="40" y="4"/>
                      <a:pt x="37" y="2"/>
                      <a:pt x="37" y="0"/>
                    </a:cubicBezTo>
                    <a:cubicBezTo>
                      <a:pt x="37" y="0"/>
                      <a:pt x="16" y="14"/>
                      <a:pt x="15" y="15"/>
                    </a:cubicBezTo>
                    <a:cubicBezTo>
                      <a:pt x="14" y="16"/>
                      <a:pt x="13" y="16"/>
                      <a:pt x="12" y="15"/>
                    </a:cubicBezTo>
                    <a:cubicBezTo>
                      <a:pt x="11" y="14"/>
                      <a:pt x="5" y="3"/>
                      <a:pt x="5" y="3"/>
                    </a:cubicBezTo>
                    <a:cubicBezTo>
                      <a:pt x="5" y="3"/>
                      <a:pt x="3" y="10"/>
                      <a:pt x="4" y="11"/>
                    </a:cubicBezTo>
                    <a:cubicBezTo>
                      <a:pt x="4" y="13"/>
                      <a:pt x="0" y="49"/>
                      <a:pt x="1" y="59"/>
                    </a:cubicBezTo>
                    <a:close/>
                  </a:path>
                </a:pathLst>
              </a:custGeom>
              <a:solidFill>
                <a:srgbClr val="FFFFFF"/>
              </a:solidFill>
              <a:ln w="9525">
                <a:noFill/>
                <a:round/>
              </a:ln>
            </p:spPr>
            <p:txBody>
              <a:bodyPr/>
              <a:lstStyle/>
              <a:p>
                <a:endParaRPr lang="zh-TW" altLang="en-US">
                  <a:latin typeface="KaiTi" panose="02010609060101010101" pitchFamily="49" charset="-122"/>
                  <a:ea typeface="KaiTi" panose="02010609060101010101" pitchFamily="49" charset="-122"/>
                </a:endParaRPr>
              </a:p>
            </p:txBody>
          </p:sp>
          <p:sp>
            <p:nvSpPr>
              <p:cNvPr id="16" name="Freeform 42"/>
              <p:cNvSpPr/>
              <p:nvPr/>
            </p:nvSpPr>
            <p:spPr bwMode="auto">
              <a:xfrm>
                <a:off x="7672388" y="1500188"/>
                <a:ext cx="220662" cy="611187"/>
              </a:xfrm>
              <a:custGeom>
                <a:avLst/>
                <a:gdLst>
                  <a:gd name="T0" fmla="*/ 0 w 17"/>
                  <a:gd name="T1" fmla="*/ 2147483647 h 47"/>
                  <a:gd name="T2" fmla="*/ 2147483647 w 17"/>
                  <a:gd name="T3" fmla="*/ 2147483647 h 47"/>
                  <a:gd name="T4" fmla="*/ 2147483647 w 17"/>
                  <a:gd name="T5" fmla="*/ 1183728112 h 47"/>
                  <a:gd name="T6" fmla="*/ 2147483647 w 17"/>
                  <a:gd name="T7" fmla="*/ 507312048 h 47"/>
                  <a:gd name="T8" fmla="*/ 1684852866 w 17"/>
                  <a:gd name="T9" fmla="*/ 845520080 h 47"/>
                  <a:gd name="T10" fmla="*/ 168482691 w 17"/>
                  <a:gd name="T11" fmla="*/ 2147483647 h 47"/>
                  <a:gd name="T12" fmla="*/ 0 w 17"/>
                  <a:gd name="T13" fmla="*/ 2147483647 h 47"/>
                  <a:gd name="T14" fmla="*/ 0 60000 65536"/>
                  <a:gd name="T15" fmla="*/ 0 60000 65536"/>
                  <a:gd name="T16" fmla="*/ 0 60000 65536"/>
                  <a:gd name="T17" fmla="*/ 0 60000 65536"/>
                  <a:gd name="T18" fmla="*/ 0 60000 65536"/>
                  <a:gd name="T19" fmla="*/ 0 60000 65536"/>
                  <a:gd name="T20" fmla="*/ 0 60000 65536"/>
                  <a:gd name="T21" fmla="*/ 0 w 17"/>
                  <a:gd name="T22" fmla="*/ 0 h 47"/>
                  <a:gd name="T23" fmla="*/ 17 w 17"/>
                  <a:gd name="T24" fmla="*/ 47 h 4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7" h="47">
                    <a:moveTo>
                      <a:pt x="0" y="47"/>
                    </a:moveTo>
                    <a:cubicBezTo>
                      <a:pt x="0" y="47"/>
                      <a:pt x="14" y="25"/>
                      <a:pt x="13" y="14"/>
                    </a:cubicBezTo>
                    <a:cubicBezTo>
                      <a:pt x="13" y="9"/>
                      <a:pt x="14" y="7"/>
                      <a:pt x="14" y="7"/>
                    </a:cubicBezTo>
                    <a:cubicBezTo>
                      <a:pt x="14" y="7"/>
                      <a:pt x="17" y="4"/>
                      <a:pt x="16" y="3"/>
                    </a:cubicBezTo>
                    <a:cubicBezTo>
                      <a:pt x="15" y="1"/>
                      <a:pt x="12" y="0"/>
                      <a:pt x="10" y="5"/>
                    </a:cubicBezTo>
                    <a:cubicBezTo>
                      <a:pt x="11" y="8"/>
                      <a:pt x="1" y="15"/>
                      <a:pt x="1" y="26"/>
                    </a:cubicBezTo>
                    <a:lnTo>
                      <a:pt x="0" y="47"/>
                    </a:lnTo>
                    <a:close/>
                  </a:path>
                </a:pathLst>
              </a:custGeom>
              <a:solidFill>
                <a:schemeClr val="bg1">
                  <a:lumMod val="75000"/>
                </a:schemeClr>
              </a:solidFill>
              <a:ln w="9525">
                <a:noFill/>
                <a:round/>
              </a:ln>
            </p:spPr>
            <p:txBody>
              <a:bodyPr/>
              <a:lstStyle/>
              <a:p>
                <a:pPr>
                  <a:defRPr/>
                </a:pPr>
                <a:endParaRPr lang="zh-TW" altLang="en-US">
                  <a:latin typeface="KaiTi" panose="02010609060101010101" pitchFamily="49" charset="-122"/>
                  <a:ea typeface="KaiTi" panose="02010609060101010101" pitchFamily="49" charset="-122"/>
                </a:endParaRPr>
              </a:p>
            </p:txBody>
          </p:sp>
          <p:sp>
            <p:nvSpPr>
              <p:cNvPr id="17" name="Freeform 43"/>
              <p:cNvSpPr/>
              <p:nvPr/>
            </p:nvSpPr>
            <p:spPr bwMode="auto">
              <a:xfrm>
                <a:off x="7880599" y="1512888"/>
                <a:ext cx="104775" cy="90488"/>
              </a:xfrm>
              <a:custGeom>
                <a:avLst/>
                <a:gdLst>
                  <a:gd name="T0" fmla="*/ 0 w 66"/>
                  <a:gd name="T1" fmla="*/ 2147483647 h 57"/>
                  <a:gd name="T2" fmla="*/ 0 w 66"/>
                  <a:gd name="T3" fmla="*/ 0 h 57"/>
                  <a:gd name="T4" fmla="*/ 2147483647 w 66"/>
                  <a:gd name="T5" fmla="*/ 2147483647 h 57"/>
                  <a:gd name="T6" fmla="*/ 2147483647 w 66"/>
                  <a:gd name="T7" fmla="*/ 2147483647 h 57"/>
                  <a:gd name="T8" fmla="*/ 0 w 66"/>
                  <a:gd name="T9" fmla="*/ 2147483647 h 57"/>
                  <a:gd name="T10" fmla="*/ 0 60000 65536"/>
                  <a:gd name="T11" fmla="*/ 0 60000 65536"/>
                  <a:gd name="T12" fmla="*/ 0 60000 65536"/>
                  <a:gd name="T13" fmla="*/ 0 60000 65536"/>
                  <a:gd name="T14" fmla="*/ 0 60000 65536"/>
                  <a:gd name="T15" fmla="*/ 0 w 66"/>
                  <a:gd name="T16" fmla="*/ 0 h 57"/>
                  <a:gd name="T17" fmla="*/ 66 w 66"/>
                  <a:gd name="T18" fmla="*/ 57 h 57"/>
                </a:gdLst>
                <a:ahLst/>
                <a:cxnLst>
                  <a:cxn ang="T10">
                    <a:pos x="T0" y="T1"/>
                  </a:cxn>
                  <a:cxn ang="T11">
                    <a:pos x="T2" y="T3"/>
                  </a:cxn>
                  <a:cxn ang="T12">
                    <a:pos x="T4" y="T5"/>
                  </a:cxn>
                  <a:cxn ang="T13">
                    <a:pos x="T6" y="T7"/>
                  </a:cxn>
                  <a:cxn ang="T14">
                    <a:pos x="T8" y="T9"/>
                  </a:cxn>
                </a:cxnLst>
                <a:rect l="T15" t="T16" r="T17" b="T18"/>
                <a:pathLst>
                  <a:path w="66" h="57">
                    <a:moveTo>
                      <a:pt x="0" y="8"/>
                    </a:moveTo>
                    <a:lnTo>
                      <a:pt x="0" y="0"/>
                    </a:lnTo>
                    <a:lnTo>
                      <a:pt x="66" y="57"/>
                    </a:lnTo>
                    <a:lnTo>
                      <a:pt x="0" y="8"/>
                    </a:lnTo>
                    <a:close/>
                  </a:path>
                </a:pathLst>
              </a:custGeom>
              <a:solidFill>
                <a:srgbClr val="000000"/>
              </a:solidFill>
              <a:ln w="9525">
                <a:noFill/>
                <a:round/>
              </a:ln>
            </p:spPr>
            <p:txBody>
              <a:bodyPr/>
              <a:lstStyle/>
              <a:p>
                <a:endParaRPr lang="zh-TW" altLang="en-US">
                  <a:latin typeface="KaiTi" panose="02010609060101010101" pitchFamily="49" charset="-122"/>
                  <a:ea typeface="KaiTi" panose="02010609060101010101" pitchFamily="49" charset="-122"/>
                </a:endParaRPr>
              </a:p>
            </p:txBody>
          </p:sp>
          <p:sp>
            <p:nvSpPr>
              <p:cNvPr id="18" name="Freeform 44"/>
              <p:cNvSpPr/>
              <p:nvPr/>
            </p:nvSpPr>
            <p:spPr bwMode="auto">
              <a:xfrm>
                <a:off x="7710737" y="1512888"/>
                <a:ext cx="117475" cy="90488"/>
              </a:xfrm>
              <a:custGeom>
                <a:avLst/>
                <a:gdLst>
                  <a:gd name="T0" fmla="*/ 0 w 74"/>
                  <a:gd name="T1" fmla="*/ 2147483647 h 57"/>
                  <a:gd name="T2" fmla="*/ 2147483647 w 74"/>
                  <a:gd name="T3" fmla="*/ 0 h 57"/>
                  <a:gd name="T4" fmla="*/ 2147483647 w 74"/>
                  <a:gd name="T5" fmla="*/ 0 h 57"/>
                  <a:gd name="T6" fmla="*/ 0 w 74"/>
                  <a:gd name="T7" fmla="*/ 2147483647 h 57"/>
                  <a:gd name="T8" fmla="*/ 0 w 74"/>
                  <a:gd name="T9" fmla="*/ 2147483647 h 57"/>
                  <a:gd name="T10" fmla="*/ 0 60000 65536"/>
                  <a:gd name="T11" fmla="*/ 0 60000 65536"/>
                  <a:gd name="T12" fmla="*/ 0 60000 65536"/>
                  <a:gd name="T13" fmla="*/ 0 60000 65536"/>
                  <a:gd name="T14" fmla="*/ 0 60000 65536"/>
                  <a:gd name="T15" fmla="*/ 0 w 74"/>
                  <a:gd name="T16" fmla="*/ 0 h 57"/>
                  <a:gd name="T17" fmla="*/ 74 w 74"/>
                  <a:gd name="T18" fmla="*/ 57 h 57"/>
                </a:gdLst>
                <a:ahLst/>
                <a:cxnLst>
                  <a:cxn ang="T10">
                    <a:pos x="T0" y="T1"/>
                  </a:cxn>
                  <a:cxn ang="T11">
                    <a:pos x="T2" y="T3"/>
                  </a:cxn>
                  <a:cxn ang="T12">
                    <a:pos x="T4" y="T5"/>
                  </a:cxn>
                  <a:cxn ang="T13">
                    <a:pos x="T6" y="T7"/>
                  </a:cxn>
                  <a:cxn ang="T14">
                    <a:pos x="T8" y="T9"/>
                  </a:cxn>
                </a:cxnLst>
                <a:rect l="T15" t="T16" r="T17" b="T18"/>
                <a:pathLst>
                  <a:path w="74" h="57">
                    <a:moveTo>
                      <a:pt x="0" y="57"/>
                    </a:moveTo>
                    <a:lnTo>
                      <a:pt x="66" y="0"/>
                    </a:lnTo>
                    <a:lnTo>
                      <a:pt x="74" y="0"/>
                    </a:lnTo>
                    <a:lnTo>
                      <a:pt x="0" y="57"/>
                    </a:lnTo>
                    <a:close/>
                  </a:path>
                </a:pathLst>
              </a:custGeom>
              <a:solidFill>
                <a:srgbClr val="000000"/>
              </a:solidFill>
              <a:ln w="9525">
                <a:noFill/>
                <a:round/>
              </a:ln>
            </p:spPr>
            <p:txBody>
              <a:bodyPr/>
              <a:lstStyle/>
              <a:p>
                <a:endParaRPr lang="zh-TW" altLang="en-US">
                  <a:latin typeface="KaiTi" panose="02010609060101010101" pitchFamily="49" charset="-122"/>
                  <a:ea typeface="KaiTi" panose="02010609060101010101" pitchFamily="49" charset="-122"/>
                </a:endParaRPr>
              </a:p>
            </p:txBody>
          </p:sp>
        </p:grpSp>
        <p:grpSp>
          <p:nvGrpSpPr>
            <p:cNvPr id="19" name="组合 18"/>
            <p:cNvGrpSpPr/>
            <p:nvPr/>
          </p:nvGrpSpPr>
          <p:grpSpPr>
            <a:xfrm>
              <a:off x="2190902" y="2032404"/>
              <a:ext cx="672399" cy="673048"/>
              <a:chOff x="7167096" y="561975"/>
              <a:chExt cx="1547910" cy="1549400"/>
            </a:xfrm>
          </p:grpSpPr>
          <p:sp>
            <p:nvSpPr>
              <p:cNvPr id="20" name="Freeform 40"/>
              <p:cNvSpPr/>
              <p:nvPr/>
            </p:nvSpPr>
            <p:spPr bwMode="auto">
              <a:xfrm>
                <a:off x="7167096" y="561975"/>
                <a:ext cx="1547910" cy="1518490"/>
              </a:xfrm>
              <a:custGeom>
                <a:avLst/>
                <a:gdLst/>
                <a:ahLst/>
                <a:cxnLst/>
                <a:rect l="l" t="t" r="r" b="b"/>
                <a:pathLst>
                  <a:path w="1547910" h="1518490">
                    <a:moveTo>
                      <a:pt x="735325" y="0"/>
                    </a:moveTo>
                    <a:cubicBezTo>
                      <a:pt x="1125922" y="0"/>
                      <a:pt x="1099882" y="195344"/>
                      <a:pt x="1099882" y="273482"/>
                    </a:cubicBezTo>
                    <a:cubicBezTo>
                      <a:pt x="1099882" y="338596"/>
                      <a:pt x="1047802" y="533941"/>
                      <a:pt x="1034783" y="612078"/>
                    </a:cubicBezTo>
                    <a:cubicBezTo>
                      <a:pt x="1008743" y="677193"/>
                      <a:pt x="995723" y="755331"/>
                      <a:pt x="1021763" y="794399"/>
                    </a:cubicBezTo>
                    <a:cubicBezTo>
                      <a:pt x="1034783" y="820445"/>
                      <a:pt x="1073842" y="872537"/>
                      <a:pt x="1243100" y="963698"/>
                    </a:cubicBezTo>
                    <a:cubicBezTo>
                      <a:pt x="1399339" y="1054858"/>
                      <a:pt x="1581617" y="1067881"/>
                      <a:pt x="1542557" y="1289271"/>
                    </a:cubicBezTo>
                    <a:cubicBezTo>
                      <a:pt x="1520081" y="1379197"/>
                      <a:pt x="1500030" y="1452144"/>
                      <a:pt x="1480009" y="1518490"/>
                    </a:cubicBezTo>
                    <a:lnTo>
                      <a:pt x="0" y="1518490"/>
                    </a:lnTo>
                    <a:cubicBezTo>
                      <a:pt x="15993" y="1434519"/>
                      <a:pt x="15303" y="1372240"/>
                      <a:pt x="45272" y="1302294"/>
                    </a:cubicBezTo>
                    <a:cubicBezTo>
                      <a:pt x="71312" y="1211134"/>
                      <a:pt x="97352" y="1119973"/>
                      <a:pt x="279630" y="1041835"/>
                    </a:cubicBezTo>
                    <a:cubicBezTo>
                      <a:pt x="461908" y="963698"/>
                      <a:pt x="579087" y="911606"/>
                      <a:pt x="579087" y="911606"/>
                    </a:cubicBezTo>
                    <a:cubicBezTo>
                      <a:pt x="579087" y="911528"/>
                      <a:pt x="579093" y="820440"/>
                      <a:pt x="592107" y="807422"/>
                    </a:cubicBezTo>
                    <a:cubicBezTo>
                      <a:pt x="605127" y="807422"/>
                      <a:pt x="631166" y="768354"/>
                      <a:pt x="605127" y="729285"/>
                    </a:cubicBezTo>
                    <a:cubicBezTo>
                      <a:pt x="592107" y="677193"/>
                      <a:pt x="566067" y="625101"/>
                      <a:pt x="566067" y="599055"/>
                    </a:cubicBezTo>
                    <a:cubicBezTo>
                      <a:pt x="566067" y="573009"/>
                      <a:pt x="344729" y="0"/>
                      <a:pt x="735325" y="0"/>
                    </a:cubicBezTo>
                    <a:close/>
                  </a:path>
                </a:pathLst>
              </a:custGeom>
              <a:solidFill>
                <a:schemeClr val="bg1">
                  <a:lumMod val="65000"/>
                </a:schemeClr>
              </a:solidFill>
              <a:ln w="9525">
                <a:noFill/>
                <a:round/>
              </a:ln>
            </p:spPr>
            <p:txBody>
              <a:bodyPr/>
              <a:lstStyle/>
              <a:p>
                <a:endParaRPr lang="zh-TW" altLang="en-US">
                  <a:latin typeface="KaiTi" panose="02010609060101010101" pitchFamily="49" charset="-122"/>
                  <a:ea typeface="KaiTi" panose="02010609060101010101" pitchFamily="49" charset="-122"/>
                </a:endParaRPr>
              </a:p>
            </p:txBody>
          </p:sp>
          <p:sp>
            <p:nvSpPr>
              <p:cNvPr id="21" name="Freeform 41"/>
              <p:cNvSpPr/>
              <p:nvPr/>
            </p:nvSpPr>
            <p:spPr bwMode="auto">
              <a:xfrm>
                <a:off x="7672637" y="1330325"/>
                <a:ext cx="520700" cy="768350"/>
              </a:xfrm>
              <a:custGeom>
                <a:avLst/>
                <a:gdLst>
                  <a:gd name="T0" fmla="*/ 2147483647 w 40"/>
                  <a:gd name="T1" fmla="*/ 2147483647 h 59"/>
                  <a:gd name="T2" fmla="*/ 2147483647 w 40"/>
                  <a:gd name="T3" fmla="*/ 2147483647 h 59"/>
                  <a:gd name="T4" fmla="*/ 2147483647 w 40"/>
                  <a:gd name="T5" fmla="*/ 0 h 59"/>
                  <a:gd name="T6" fmla="*/ 2147483647 w 40"/>
                  <a:gd name="T7" fmla="*/ 2147483647 h 59"/>
                  <a:gd name="T8" fmla="*/ 2147483647 w 40"/>
                  <a:gd name="T9" fmla="*/ 2147483647 h 59"/>
                  <a:gd name="T10" fmla="*/ 2147483647 w 40"/>
                  <a:gd name="T11" fmla="*/ 2147483647 h 59"/>
                  <a:gd name="T12" fmla="*/ 2147483647 w 40"/>
                  <a:gd name="T13" fmla="*/ 2147483647 h 59"/>
                  <a:gd name="T14" fmla="*/ 2147483647 w 40"/>
                  <a:gd name="T15" fmla="*/ 2147483647 h 59"/>
                  <a:gd name="T16" fmla="*/ 0 60000 65536"/>
                  <a:gd name="T17" fmla="*/ 0 60000 65536"/>
                  <a:gd name="T18" fmla="*/ 0 60000 65536"/>
                  <a:gd name="T19" fmla="*/ 0 60000 65536"/>
                  <a:gd name="T20" fmla="*/ 0 60000 65536"/>
                  <a:gd name="T21" fmla="*/ 0 60000 65536"/>
                  <a:gd name="T22" fmla="*/ 0 60000 65536"/>
                  <a:gd name="T23" fmla="*/ 0 60000 65536"/>
                  <a:gd name="T24" fmla="*/ 0 w 40"/>
                  <a:gd name="T25" fmla="*/ 0 h 59"/>
                  <a:gd name="T26" fmla="*/ 40 w 40"/>
                  <a:gd name="T27" fmla="*/ 59 h 5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0" h="59">
                    <a:moveTo>
                      <a:pt x="1" y="59"/>
                    </a:moveTo>
                    <a:cubicBezTo>
                      <a:pt x="1" y="59"/>
                      <a:pt x="19" y="21"/>
                      <a:pt x="40" y="4"/>
                    </a:cubicBezTo>
                    <a:cubicBezTo>
                      <a:pt x="40" y="4"/>
                      <a:pt x="37" y="2"/>
                      <a:pt x="37" y="0"/>
                    </a:cubicBezTo>
                    <a:cubicBezTo>
                      <a:pt x="37" y="0"/>
                      <a:pt x="16" y="14"/>
                      <a:pt x="15" y="15"/>
                    </a:cubicBezTo>
                    <a:cubicBezTo>
                      <a:pt x="14" y="16"/>
                      <a:pt x="13" y="16"/>
                      <a:pt x="12" y="15"/>
                    </a:cubicBezTo>
                    <a:cubicBezTo>
                      <a:pt x="11" y="14"/>
                      <a:pt x="5" y="3"/>
                      <a:pt x="5" y="3"/>
                    </a:cubicBezTo>
                    <a:cubicBezTo>
                      <a:pt x="5" y="3"/>
                      <a:pt x="3" y="10"/>
                      <a:pt x="4" y="11"/>
                    </a:cubicBezTo>
                    <a:cubicBezTo>
                      <a:pt x="4" y="13"/>
                      <a:pt x="0" y="49"/>
                      <a:pt x="1" y="59"/>
                    </a:cubicBezTo>
                    <a:close/>
                  </a:path>
                </a:pathLst>
              </a:custGeom>
              <a:solidFill>
                <a:srgbClr val="FFFFFF"/>
              </a:solidFill>
              <a:ln w="9525">
                <a:noFill/>
                <a:round/>
              </a:ln>
            </p:spPr>
            <p:txBody>
              <a:bodyPr/>
              <a:lstStyle/>
              <a:p>
                <a:endParaRPr lang="zh-TW" altLang="en-US">
                  <a:latin typeface="KaiTi" panose="02010609060101010101" pitchFamily="49" charset="-122"/>
                  <a:ea typeface="KaiTi" panose="02010609060101010101" pitchFamily="49" charset="-122"/>
                </a:endParaRPr>
              </a:p>
            </p:txBody>
          </p:sp>
          <p:sp>
            <p:nvSpPr>
              <p:cNvPr id="22" name="Freeform 42"/>
              <p:cNvSpPr/>
              <p:nvPr/>
            </p:nvSpPr>
            <p:spPr bwMode="auto">
              <a:xfrm>
                <a:off x="7672388" y="1500188"/>
                <a:ext cx="220662" cy="611187"/>
              </a:xfrm>
              <a:custGeom>
                <a:avLst/>
                <a:gdLst>
                  <a:gd name="T0" fmla="*/ 0 w 17"/>
                  <a:gd name="T1" fmla="*/ 2147483647 h 47"/>
                  <a:gd name="T2" fmla="*/ 2147483647 w 17"/>
                  <a:gd name="T3" fmla="*/ 2147483647 h 47"/>
                  <a:gd name="T4" fmla="*/ 2147483647 w 17"/>
                  <a:gd name="T5" fmla="*/ 1183728112 h 47"/>
                  <a:gd name="T6" fmla="*/ 2147483647 w 17"/>
                  <a:gd name="T7" fmla="*/ 507312048 h 47"/>
                  <a:gd name="T8" fmla="*/ 1684852866 w 17"/>
                  <a:gd name="T9" fmla="*/ 845520080 h 47"/>
                  <a:gd name="T10" fmla="*/ 168482691 w 17"/>
                  <a:gd name="T11" fmla="*/ 2147483647 h 47"/>
                  <a:gd name="T12" fmla="*/ 0 w 17"/>
                  <a:gd name="T13" fmla="*/ 2147483647 h 47"/>
                  <a:gd name="T14" fmla="*/ 0 60000 65536"/>
                  <a:gd name="T15" fmla="*/ 0 60000 65536"/>
                  <a:gd name="T16" fmla="*/ 0 60000 65536"/>
                  <a:gd name="T17" fmla="*/ 0 60000 65536"/>
                  <a:gd name="T18" fmla="*/ 0 60000 65536"/>
                  <a:gd name="T19" fmla="*/ 0 60000 65536"/>
                  <a:gd name="T20" fmla="*/ 0 60000 65536"/>
                  <a:gd name="T21" fmla="*/ 0 w 17"/>
                  <a:gd name="T22" fmla="*/ 0 h 47"/>
                  <a:gd name="T23" fmla="*/ 17 w 17"/>
                  <a:gd name="T24" fmla="*/ 47 h 4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7" h="47">
                    <a:moveTo>
                      <a:pt x="0" y="47"/>
                    </a:moveTo>
                    <a:cubicBezTo>
                      <a:pt x="0" y="47"/>
                      <a:pt x="14" y="25"/>
                      <a:pt x="13" y="14"/>
                    </a:cubicBezTo>
                    <a:cubicBezTo>
                      <a:pt x="13" y="9"/>
                      <a:pt x="14" y="7"/>
                      <a:pt x="14" y="7"/>
                    </a:cubicBezTo>
                    <a:cubicBezTo>
                      <a:pt x="14" y="7"/>
                      <a:pt x="17" y="4"/>
                      <a:pt x="16" y="3"/>
                    </a:cubicBezTo>
                    <a:cubicBezTo>
                      <a:pt x="15" y="1"/>
                      <a:pt x="12" y="0"/>
                      <a:pt x="10" y="5"/>
                    </a:cubicBezTo>
                    <a:cubicBezTo>
                      <a:pt x="11" y="8"/>
                      <a:pt x="1" y="15"/>
                      <a:pt x="1" y="26"/>
                    </a:cubicBezTo>
                    <a:lnTo>
                      <a:pt x="0" y="47"/>
                    </a:lnTo>
                    <a:close/>
                  </a:path>
                </a:pathLst>
              </a:custGeom>
              <a:solidFill>
                <a:schemeClr val="bg1">
                  <a:lumMod val="65000"/>
                </a:schemeClr>
              </a:solidFill>
              <a:ln w="9525">
                <a:noFill/>
                <a:round/>
              </a:ln>
            </p:spPr>
            <p:txBody>
              <a:bodyPr/>
              <a:lstStyle/>
              <a:p>
                <a:pPr>
                  <a:defRPr/>
                </a:pPr>
                <a:endParaRPr lang="zh-TW" altLang="en-US">
                  <a:latin typeface="KaiTi" panose="02010609060101010101" pitchFamily="49" charset="-122"/>
                  <a:ea typeface="KaiTi" panose="02010609060101010101" pitchFamily="49" charset="-122"/>
                </a:endParaRPr>
              </a:p>
            </p:txBody>
          </p:sp>
          <p:sp>
            <p:nvSpPr>
              <p:cNvPr id="23" name="Freeform 43"/>
              <p:cNvSpPr/>
              <p:nvPr/>
            </p:nvSpPr>
            <p:spPr bwMode="auto">
              <a:xfrm>
                <a:off x="7880599" y="1512888"/>
                <a:ext cx="104775" cy="90488"/>
              </a:xfrm>
              <a:custGeom>
                <a:avLst/>
                <a:gdLst>
                  <a:gd name="T0" fmla="*/ 0 w 66"/>
                  <a:gd name="T1" fmla="*/ 2147483647 h 57"/>
                  <a:gd name="T2" fmla="*/ 0 w 66"/>
                  <a:gd name="T3" fmla="*/ 0 h 57"/>
                  <a:gd name="T4" fmla="*/ 2147483647 w 66"/>
                  <a:gd name="T5" fmla="*/ 2147483647 h 57"/>
                  <a:gd name="T6" fmla="*/ 2147483647 w 66"/>
                  <a:gd name="T7" fmla="*/ 2147483647 h 57"/>
                  <a:gd name="T8" fmla="*/ 0 w 66"/>
                  <a:gd name="T9" fmla="*/ 2147483647 h 57"/>
                  <a:gd name="T10" fmla="*/ 0 60000 65536"/>
                  <a:gd name="T11" fmla="*/ 0 60000 65536"/>
                  <a:gd name="T12" fmla="*/ 0 60000 65536"/>
                  <a:gd name="T13" fmla="*/ 0 60000 65536"/>
                  <a:gd name="T14" fmla="*/ 0 60000 65536"/>
                  <a:gd name="T15" fmla="*/ 0 w 66"/>
                  <a:gd name="T16" fmla="*/ 0 h 57"/>
                  <a:gd name="T17" fmla="*/ 66 w 66"/>
                  <a:gd name="T18" fmla="*/ 57 h 57"/>
                </a:gdLst>
                <a:ahLst/>
                <a:cxnLst>
                  <a:cxn ang="T10">
                    <a:pos x="T0" y="T1"/>
                  </a:cxn>
                  <a:cxn ang="T11">
                    <a:pos x="T2" y="T3"/>
                  </a:cxn>
                  <a:cxn ang="T12">
                    <a:pos x="T4" y="T5"/>
                  </a:cxn>
                  <a:cxn ang="T13">
                    <a:pos x="T6" y="T7"/>
                  </a:cxn>
                  <a:cxn ang="T14">
                    <a:pos x="T8" y="T9"/>
                  </a:cxn>
                </a:cxnLst>
                <a:rect l="T15" t="T16" r="T17" b="T18"/>
                <a:pathLst>
                  <a:path w="66" h="57">
                    <a:moveTo>
                      <a:pt x="0" y="8"/>
                    </a:moveTo>
                    <a:lnTo>
                      <a:pt x="0" y="0"/>
                    </a:lnTo>
                    <a:lnTo>
                      <a:pt x="66" y="57"/>
                    </a:lnTo>
                    <a:lnTo>
                      <a:pt x="0" y="8"/>
                    </a:lnTo>
                    <a:close/>
                  </a:path>
                </a:pathLst>
              </a:custGeom>
              <a:solidFill>
                <a:srgbClr val="000000"/>
              </a:solidFill>
              <a:ln w="9525">
                <a:noFill/>
                <a:round/>
              </a:ln>
            </p:spPr>
            <p:txBody>
              <a:bodyPr/>
              <a:lstStyle/>
              <a:p>
                <a:endParaRPr lang="zh-TW" altLang="en-US">
                  <a:latin typeface="KaiTi" panose="02010609060101010101" pitchFamily="49" charset="-122"/>
                  <a:ea typeface="KaiTi" panose="02010609060101010101" pitchFamily="49" charset="-122"/>
                </a:endParaRPr>
              </a:p>
            </p:txBody>
          </p:sp>
          <p:sp>
            <p:nvSpPr>
              <p:cNvPr id="24" name="Freeform 44"/>
              <p:cNvSpPr/>
              <p:nvPr/>
            </p:nvSpPr>
            <p:spPr bwMode="auto">
              <a:xfrm>
                <a:off x="7710737" y="1512888"/>
                <a:ext cx="117475" cy="90488"/>
              </a:xfrm>
              <a:custGeom>
                <a:avLst/>
                <a:gdLst>
                  <a:gd name="T0" fmla="*/ 0 w 74"/>
                  <a:gd name="T1" fmla="*/ 2147483647 h 57"/>
                  <a:gd name="T2" fmla="*/ 2147483647 w 74"/>
                  <a:gd name="T3" fmla="*/ 0 h 57"/>
                  <a:gd name="T4" fmla="*/ 2147483647 w 74"/>
                  <a:gd name="T5" fmla="*/ 0 h 57"/>
                  <a:gd name="T6" fmla="*/ 0 w 74"/>
                  <a:gd name="T7" fmla="*/ 2147483647 h 57"/>
                  <a:gd name="T8" fmla="*/ 0 w 74"/>
                  <a:gd name="T9" fmla="*/ 2147483647 h 57"/>
                  <a:gd name="T10" fmla="*/ 0 60000 65536"/>
                  <a:gd name="T11" fmla="*/ 0 60000 65536"/>
                  <a:gd name="T12" fmla="*/ 0 60000 65536"/>
                  <a:gd name="T13" fmla="*/ 0 60000 65536"/>
                  <a:gd name="T14" fmla="*/ 0 60000 65536"/>
                  <a:gd name="T15" fmla="*/ 0 w 74"/>
                  <a:gd name="T16" fmla="*/ 0 h 57"/>
                  <a:gd name="T17" fmla="*/ 74 w 74"/>
                  <a:gd name="T18" fmla="*/ 57 h 57"/>
                </a:gdLst>
                <a:ahLst/>
                <a:cxnLst>
                  <a:cxn ang="T10">
                    <a:pos x="T0" y="T1"/>
                  </a:cxn>
                  <a:cxn ang="T11">
                    <a:pos x="T2" y="T3"/>
                  </a:cxn>
                  <a:cxn ang="T12">
                    <a:pos x="T4" y="T5"/>
                  </a:cxn>
                  <a:cxn ang="T13">
                    <a:pos x="T6" y="T7"/>
                  </a:cxn>
                  <a:cxn ang="T14">
                    <a:pos x="T8" y="T9"/>
                  </a:cxn>
                </a:cxnLst>
                <a:rect l="T15" t="T16" r="T17" b="T18"/>
                <a:pathLst>
                  <a:path w="74" h="57">
                    <a:moveTo>
                      <a:pt x="0" y="57"/>
                    </a:moveTo>
                    <a:lnTo>
                      <a:pt x="66" y="0"/>
                    </a:lnTo>
                    <a:lnTo>
                      <a:pt x="74" y="0"/>
                    </a:lnTo>
                    <a:lnTo>
                      <a:pt x="0" y="57"/>
                    </a:lnTo>
                    <a:close/>
                  </a:path>
                </a:pathLst>
              </a:custGeom>
              <a:solidFill>
                <a:srgbClr val="000000"/>
              </a:solidFill>
              <a:ln w="9525">
                <a:noFill/>
                <a:round/>
              </a:ln>
            </p:spPr>
            <p:txBody>
              <a:bodyPr/>
              <a:lstStyle/>
              <a:p>
                <a:endParaRPr lang="zh-TW" altLang="en-US">
                  <a:latin typeface="KaiTi" panose="02010609060101010101" pitchFamily="49" charset="-122"/>
                  <a:ea typeface="KaiTi" panose="02010609060101010101" pitchFamily="49" charset="-122"/>
                </a:endParaRPr>
              </a:p>
            </p:txBody>
          </p:sp>
        </p:grpSp>
        <p:grpSp>
          <p:nvGrpSpPr>
            <p:cNvPr id="30" name="组合 29"/>
            <p:cNvGrpSpPr/>
            <p:nvPr/>
          </p:nvGrpSpPr>
          <p:grpSpPr>
            <a:xfrm flipH="1">
              <a:off x="3774698" y="1946364"/>
              <a:ext cx="758357" cy="759088"/>
              <a:chOff x="7167096" y="561975"/>
              <a:chExt cx="1547910" cy="1549400"/>
            </a:xfrm>
          </p:grpSpPr>
          <p:sp>
            <p:nvSpPr>
              <p:cNvPr id="31" name="Freeform 40"/>
              <p:cNvSpPr/>
              <p:nvPr/>
            </p:nvSpPr>
            <p:spPr bwMode="auto">
              <a:xfrm>
                <a:off x="7167096" y="561975"/>
                <a:ext cx="1547910" cy="1518490"/>
              </a:xfrm>
              <a:custGeom>
                <a:avLst/>
                <a:gdLst/>
                <a:ahLst/>
                <a:cxnLst/>
                <a:rect l="l" t="t" r="r" b="b"/>
                <a:pathLst>
                  <a:path w="1547910" h="1518490">
                    <a:moveTo>
                      <a:pt x="735325" y="0"/>
                    </a:moveTo>
                    <a:cubicBezTo>
                      <a:pt x="1125922" y="0"/>
                      <a:pt x="1099882" y="195344"/>
                      <a:pt x="1099882" y="273482"/>
                    </a:cubicBezTo>
                    <a:cubicBezTo>
                      <a:pt x="1099882" y="338596"/>
                      <a:pt x="1047802" y="533941"/>
                      <a:pt x="1034783" y="612078"/>
                    </a:cubicBezTo>
                    <a:cubicBezTo>
                      <a:pt x="1008743" y="677193"/>
                      <a:pt x="995723" y="755331"/>
                      <a:pt x="1021763" y="794399"/>
                    </a:cubicBezTo>
                    <a:cubicBezTo>
                      <a:pt x="1034783" y="820445"/>
                      <a:pt x="1073842" y="872537"/>
                      <a:pt x="1243100" y="963698"/>
                    </a:cubicBezTo>
                    <a:cubicBezTo>
                      <a:pt x="1399339" y="1054858"/>
                      <a:pt x="1581617" y="1067881"/>
                      <a:pt x="1542557" y="1289271"/>
                    </a:cubicBezTo>
                    <a:cubicBezTo>
                      <a:pt x="1520081" y="1379197"/>
                      <a:pt x="1500030" y="1452144"/>
                      <a:pt x="1480009" y="1518490"/>
                    </a:cubicBezTo>
                    <a:lnTo>
                      <a:pt x="0" y="1518490"/>
                    </a:lnTo>
                    <a:cubicBezTo>
                      <a:pt x="15993" y="1434519"/>
                      <a:pt x="15303" y="1372240"/>
                      <a:pt x="45272" y="1302294"/>
                    </a:cubicBezTo>
                    <a:cubicBezTo>
                      <a:pt x="71312" y="1211134"/>
                      <a:pt x="97352" y="1119973"/>
                      <a:pt x="279630" y="1041835"/>
                    </a:cubicBezTo>
                    <a:cubicBezTo>
                      <a:pt x="461908" y="963698"/>
                      <a:pt x="579087" y="911606"/>
                      <a:pt x="579087" y="911606"/>
                    </a:cubicBezTo>
                    <a:cubicBezTo>
                      <a:pt x="579087" y="911528"/>
                      <a:pt x="579093" y="820440"/>
                      <a:pt x="592107" y="807422"/>
                    </a:cubicBezTo>
                    <a:cubicBezTo>
                      <a:pt x="605127" y="807422"/>
                      <a:pt x="631166" y="768354"/>
                      <a:pt x="605127" y="729285"/>
                    </a:cubicBezTo>
                    <a:cubicBezTo>
                      <a:pt x="592107" y="677193"/>
                      <a:pt x="566067" y="625101"/>
                      <a:pt x="566067" y="599055"/>
                    </a:cubicBezTo>
                    <a:cubicBezTo>
                      <a:pt x="566067" y="573009"/>
                      <a:pt x="344729" y="0"/>
                      <a:pt x="735325" y="0"/>
                    </a:cubicBezTo>
                    <a:close/>
                  </a:path>
                </a:pathLst>
              </a:custGeom>
              <a:solidFill>
                <a:schemeClr val="bg1">
                  <a:lumMod val="65000"/>
                </a:schemeClr>
              </a:solidFill>
              <a:ln w="9525">
                <a:noFill/>
                <a:round/>
              </a:ln>
            </p:spPr>
            <p:txBody>
              <a:bodyPr/>
              <a:lstStyle/>
              <a:p>
                <a:endParaRPr lang="zh-TW" altLang="en-US">
                  <a:latin typeface="KaiTi" panose="02010609060101010101" pitchFamily="49" charset="-122"/>
                  <a:ea typeface="KaiTi" panose="02010609060101010101" pitchFamily="49" charset="-122"/>
                </a:endParaRPr>
              </a:p>
            </p:txBody>
          </p:sp>
          <p:sp>
            <p:nvSpPr>
              <p:cNvPr id="32" name="Freeform 41"/>
              <p:cNvSpPr/>
              <p:nvPr/>
            </p:nvSpPr>
            <p:spPr bwMode="auto">
              <a:xfrm>
                <a:off x="7672637" y="1330325"/>
                <a:ext cx="520700" cy="768350"/>
              </a:xfrm>
              <a:custGeom>
                <a:avLst/>
                <a:gdLst>
                  <a:gd name="T0" fmla="*/ 2147483647 w 40"/>
                  <a:gd name="T1" fmla="*/ 2147483647 h 59"/>
                  <a:gd name="T2" fmla="*/ 2147483647 w 40"/>
                  <a:gd name="T3" fmla="*/ 2147483647 h 59"/>
                  <a:gd name="T4" fmla="*/ 2147483647 w 40"/>
                  <a:gd name="T5" fmla="*/ 0 h 59"/>
                  <a:gd name="T6" fmla="*/ 2147483647 w 40"/>
                  <a:gd name="T7" fmla="*/ 2147483647 h 59"/>
                  <a:gd name="T8" fmla="*/ 2147483647 w 40"/>
                  <a:gd name="T9" fmla="*/ 2147483647 h 59"/>
                  <a:gd name="T10" fmla="*/ 2147483647 w 40"/>
                  <a:gd name="T11" fmla="*/ 2147483647 h 59"/>
                  <a:gd name="T12" fmla="*/ 2147483647 w 40"/>
                  <a:gd name="T13" fmla="*/ 2147483647 h 59"/>
                  <a:gd name="T14" fmla="*/ 2147483647 w 40"/>
                  <a:gd name="T15" fmla="*/ 2147483647 h 59"/>
                  <a:gd name="T16" fmla="*/ 0 60000 65536"/>
                  <a:gd name="T17" fmla="*/ 0 60000 65536"/>
                  <a:gd name="T18" fmla="*/ 0 60000 65536"/>
                  <a:gd name="T19" fmla="*/ 0 60000 65536"/>
                  <a:gd name="T20" fmla="*/ 0 60000 65536"/>
                  <a:gd name="T21" fmla="*/ 0 60000 65536"/>
                  <a:gd name="T22" fmla="*/ 0 60000 65536"/>
                  <a:gd name="T23" fmla="*/ 0 60000 65536"/>
                  <a:gd name="T24" fmla="*/ 0 w 40"/>
                  <a:gd name="T25" fmla="*/ 0 h 59"/>
                  <a:gd name="T26" fmla="*/ 40 w 40"/>
                  <a:gd name="T27" fmla="*/ 59 h 5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0" h="59">
                    <a:moveTo>
                      <a:pt x="1" y="59"/>
                    </a:moveTo>
                    <a:cubicBezTo>
                      <a:pt x="1" y="59"/>
                      <a:pt x="19" y="21"/>
                      <a:pt x="40" y="4"/>
                    </a:cubicBezTo>
                    <a:cubicBezTo>
                      <a:pt x="40" y="4"/>
                      <a:pt x="37" y="2"/>
                      <a:pt x="37" y="0"/>
                    </a:cubicBezTo>
                    <a:cubicBezTo>
                      <a:pt x="37" y="0"/>
                      <a:pt x="16" y="14"/>
                      <a:pt x="15" y="15"/>
                    </a:cubicBezTo>
                    <a:cubicBezTo>
                      <a:pt x="14" y="16"/>
                      <a:pt x="13" y="16"/>
                      <a:pt x="12" y="15"/>
                    </a:cubicBezTo>
                    <a:cubicBezTo>
                      <a:pt x="11" y="14"/>
                      <a:pt x="5" y="3"/>
                      <a:pt x="5" y="3"/>
                    </a:cubicBezTo>
                    <a:cubicBezTo>
                      <a:pt x="5" y="3"/>
                      <a:pt x="3" y="10"/>
                      <a:pt x="4" y="11"/>
                    </a:cubicBezTo>
                    <a:cubicBezTo>
                      <a:pt x="4" y="13"/>
                      <a:pt x="0" y="49"/>
                      <a:pt x="1" y="59"/>
                    </a:cubicBezTo>
                    <a:close/>
                  </a:path>
                </a:pathLst>
              </a:custGeom>
              <a:solidFill>
                <a:srgbClr val="FFFFFF"/>
              </a:solidFill>
              <a:ln w="9525">
                <a:noFill/>
                <a:round/>
              </a:ln>
            </p:spPr>
            <p:txBody>
              <a:bodyPr/>
              <a:lstStyle/>
              <a:p>
                <a:endParaRPr lang="zh-TW" altLang="en-US">
                  <a:latin typeface="KaiTi" panose="02010609060101010101" pitchFamily="49" charset="-122"/>
                  <a:ea typeface="KaiTi" panose="02010609060101010101" pitchFamily="49" charset="-122"/>
                </a:endParaRPr>
              </a:p>
            </p:txBody>
          </p:sp>
          <p:sp>
            <p:nvSpPr>
              <p:cNvPr id="33" name="Freeform 42"/>
              <p:cNvSpPr/>
              <p:nvPr/>
            </p:nvSpPr>
            <p:spPr bwMode="auto">
              <a:xfrm>
                <a:off x="7672388" y="1500188"/>
                <a:ext cx="220662" cy="611187"/>
              </a:xfrm>
              <a:custGeom>
                <a:avLst/>
                <a:gdLst>
                  <a:gd name="T0" fmla="*/ 0 w 17"/>
                  <a:gd name="T1" fmla="*/ 2147483647 h 47"/>
                  <a:gd name="T2" fmla="*/ 2147483647 w 17"/>
                  <a:gd name="T3" fmla="*/ 2147483647 h 47"/>
                  <a:gd name="T4" fmla="*/ 2147483647 w 17"/>
                  <a:gd name="T5" fmla="*/ 1183728112 h 47"/>
                  <a:gd name="T6" fmla="*/ 2147483647 w 17"/>
                  <a:gd name="T7" fmla="*/ 507312048 h 47"/>
                  <a:gd name="T8" fmla="*/ 1684852866 w 17"/>
                  <a:gd name="T9" fmla="*/ 845520080 h 47"/>
                  <a:gd name="T10" fmla="*/ 168482691 w 17"/>
                  <a:gd name="T11" fmla="*/ 2147483647 h 47"/>
                  <a:gd name="T12" fmla="*/ 0 w 17"/>
                  <a:gd name="T13" fmla="*/ 2147483647 h 47"/>
                  <a:gd name="T14" fmla="*/ 0 60000 65536"/>
                  <a:gd name="T15" fmla="*/ 0 60000 65536"/>
                  <a:gd name="T16" fmla="*/ 0 60000 65536"/>
                  <a:gd name="T17" fmla="*/ 0 60000 65536"/>
                  <a:gd name="T18" fmla="*/ 0 60000 65536"/>
                  <a:gd name="T19" fmla="*/ 0 60000 65536"/>
                  <a:gd name="T20" fmla="*/ 0 60000 65536"/>
                  <a:gd name="T21" fmla="*/ 0 w 17"/>
                  <a:gd name="T22" fmla="*/ 0 h 47"/>
                  <a:gd name="T23" fmla="*/ 17 w 17"/>
                  <a:gd name="T24" fmla="*/ 47 h 4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7" h="47">
                    <a:moveTo>
                      <a:pt x="0" y="47"/>
                    </a:moveTo>
                    <a:cubicBezTo>
                      <a:pt x="0" y="47"/>
                      <a:pt x="14" y="25"/>
                      <a:pt x="13" y="14"/>
                    </a:cubicBezTo>
                    <a:cubicBezTo>
                      <a:pt x="13" y="9"/>
                      <a:pt x="14" y="7"/>
                      <a:pt x="14" y="7"/>
                    </a:cubicBezTo>
                    <a:cubicBezTo>
                      <a:pt x="14" y="7"/>
                      <a:pt x="17" y="4"/>
                      <a:pt x="16" y="3"/>
                    </a:cubicBezTo>
                    <a:cubicBezTo>
                      <a:pt x="15" y="1"/>
                      <a:pt x="12" y="0"/>
                      <a:pt x="10" y="5"/>
                    </a:cubicBezTo>
                    <a:cubicBezTo>
                      <a:pt x="11" y="8"/>
                      <a:pt x="1" y="15"/>
                      <a:pt x="1" y="26"/>
                    </a:cubicBezTo>
                    <a:lnTo>
                      <a:pt x="0" y="47"/>
                    </a:lnTo>
                    <a:close/>
                  </a:path>
                </a:pathLst>
              </a:custGeom>
              <a:solidFill>
                <a:schemeClr val="bg1">
                  <a:lumMod val="65000"/>
                </a:schemeClr>
              </a:solidFill>
              <a:ln w="9525">
                <a:noFill/>
                <a:round/>
              </a:ln>
            </p:spPr>
            <p:txBody>
              <a:bodyPr/>
              <a:lstStyle/>
              <a:p>
                <a:pPr>
                  <a:defRPr/>
                </a:pPr>
                <a:endParaRPr lang="zh-TW" altLang="en-US">
                  <a:latin typeface="KaiTi" panose="02010609060101010101" pitchFamily="49" charset="-122"/>
                  <a:ea typeface="KaiTi" panose="02010609060101010101" pitchFamily="49" charset="-122"/>
                </a:endParaRPr>
              </a:p>
            </p:txBody>
          </p:sp>
          <p:sp>
            <p:nvSpPr>
              <p:cNvPr id="34" name="Freeform 43"/>
              <p:cNvSpPr/>
              <p:nvPr/>
            </p:nvSpPr>
            <p:spPr bwMode="auto">
              <a:xfrm>
                <a:off x="7880599" y="1512888"/>
                <a:ext cx="104775" cy="90488"/>
              </a:xfrm>
              <a:custGeom>
                <a:avLst/>
                <a:gdLst>
                  <a:gd name="T0" fmla="*/ 0 w 66"/>
                  <a:gd name="T1" fmla="*/ 2147483647 h 57"/>
                  <a:gd name="T2" fmla="*/ 0 w 66"/>
                  <a:gd name="T3" fmla="*/ 0 h 57"/>
                  <a:gd name="T4" fmla="*/ 2147483647 w 66"/>
                  <a:gd name="T5" fmla="*/ 2147483647 h 57"/>
                  <a:gd name="T6" fmla="*/ 2147483647 w 66"/>
                  <a:gd name="T7" fmla="*/ 2147483647 h 57"/>
                  <a:gd name="T8" fmla="*/ 0 w 66"/>
                  <a:gd name="T9" fmla="*/ 2147483647 h 57"/>
                  <a:gd name="T10" fmla="*/ 0 60000 65536"/>
                  <a:gd name="T11" fmla="*/ 0 60000 65536"/>
                  <a:gd name="T12" fmla="*/ 0 60000 65536"/>
                  <a:gd name="T13" fmla="*/ 0 60000 65536"/>
                  <a:gd name="T14" fmla="*/ 0 60000 65536"/>
                  <a:gd name="T15" fmla="*/ 0 w 66"/>
                  <a:gd name="T16" fmla="*/ 0 h 57"/>
                  <a:gd name="T17" fmla="*/ 66 w 66"/>
                  <a:gd name="T18" fmla="*/ 57 h 57"/>
                </a:gdLst>
                <a:ahLst/>
                <a:cxnLst>
                  <a:cxn ang="T10">
                    <a:pos x="T0" y="T1"/>
                  </a:cxn>
                  <a:cxn ang="T11">
                    <a:pos x="T2" y="T3"/>
                  </a:cxn>
                  <a:cxn ang="T12">
                    <a:pos x="T4" y="T5"/>
                  </a:cxn>
                  <a:cxn ang="T13">
                    <a:pos x="T6" y="T7"/>
                  </a:cxn>
                  <a:cxn ang="T14">
                    <a:pos x="T8" y="T9"/>
                  </a:cxn>
                </a:cxnLst>
                <a:rect l="T15" t="T16" r="T17" b="T18"/>
                <a:pathLst>
                  <a:path w="66" h="57">
                    <a:moveTo>
                      <a:pt x="0" y="8"/>
                    </a:moveTo>
                    <a:lnTo>
                      <a:pt x="0" y="0"/>
                    </a:lnTo>
                    <a:lnTo>
                      <a:pt x="66" y="57"/>
                    </a:lnTo>
                    <a:lnTo>
                      <a:pt x="0" y="8"/>
                    </a:lnTo>
                    <a:close/>
                  </a:path>
                </a:pathLst>
              </a:custGeom>
              <a:solidFill>
                <a:srgbClr val="000000"/>
              </a:solidFill>
              <a:ln w="9525">
                <a:noFill/>
                <a:round/>
              </a:ln>
            </p:spPr>
            <p:txBody>
              <a:bodyPr/>
              <a:lstStyle/>
              <a:p>
                <a:endParaRPr lang="zh-TW" altLang="en-US">
                  <a:latin typeface="KaiTi" panose="02010609060101010101" pitchFamily="49" charset="-122"/>
                  <a:ea typeface="KaiTi" panose="02010609060101010101" pitchFamily="49" charset="-122"/>
                </a:endParaRPr>
              </a:p>
            </p:txBody>
          </p:sp>
          <p:sp>
            <p:nvSpPr>
              <p:cNvPr id="35" name="Freeform 44"/>
              <p:cNvSpPr/>
              <p:nvPr/>
            </p:nvSpPr>
            <p:spPr bwMode="auto">
              <a:xfrm>
                <a:off x="7710737" y="1512888"/>
                <a:ext cx="117475" cy="90488"/>
              </a:xfrm>
              <a:custGeom>
                <a:avLst/>
                <a:gdLst>
                  <a:gd name="T0" fmla="*/ 0 w 74"/>
                  <a:gd name="T1" fmla="*/ 2147483647 h 57"/>
                  <a:gd name="T2" fmla="*/ 2147483647 w 74"/>
                  <a:gd name="T3" fmla="*/ 0 h 57"/>
                  <a:gd name="T4" fmla="*/ 2147483647 w 74"/>
                  <a:gd name="T5" fmla="*/ 0 h 57"/>
                  <a:gd name="T6" fmla="*/ 0 w 74"/>
                  <a:gd name="T7" fmla="*/ 2147483647 h 57"/>
                  <a:gd name="T8" fmla="*/ 0 w 74"/>
                  <a:gd name="T9" fmla="*/ 2147483647 h 57"/>
                  <a:gd name="T10" fmla="*/ 0 60000 65536"/>
                  <a:gd name="T11" fmla="*/ 0 60000 65536"/>
                  <a:gd name="T12" fmla="*/ 0 60000 65536"/>
                  <a:gd name="T13" fmla="*/ 0 60000 65536"/>
                  <a:gd name="T14" fmla="*/ 0 60000 65536"/>
                  <a:gd name="T15" fmla="*/ 0 w 74"/>
                  <a:gd name="T16" fmla="*/ 0 h 57"/>
                  <a:gd name="T17" fmla="*/ 74 w 74"/>
                  <a:gd name="T18" fmla="*/ 57 h 57"/>
                </a:gdLst>
                <a:ahLst/>
                <a:cxnLst>
                  <a:cxn ang="T10">
                    <a:pos x="T0" y="T1"/>
                  </a:cxn>
                  <a:cxn ang="T11">
                    <a:pos x="T2" y="T3"/>
                  </a:cxn>
                  <a:cxn ang="T12">
                    <a:pos x="T4" y="T5"/>
                  </a:cxn>
                  <a:cxn ang="T13">
                    <a:pos x="T6" y="T7"/>
                  </a:cxn>
                  <a:cxn ang="T14">
                    <a:pos x="T8" y="T9"/>
                  </a:cxn>
                </a:cxnLst>
                <a:rect l="T15" t="T16" r="T17" b="T18"/>
                <a:pathLst>
                  <a:path w="74" h="57">
                    <a:moveTo>
                      <a:pt x="0" y="57"/>
                    </a:moveTo>
                    <a:lnTo>
                      <a:pt x="66" y="0"/>
                    </a:lnTo>
                    <a:lnTo>
                      <a:pt x="74" y="0"/>
                    </a:lnTo>
                    <a:lnTo>
                      <a:pt x="0" y="57"/>
                    </a:lnTo>
                    <a:close/>
                  </a:path>
                </a:pathLst>
              </a:custGeom>
              <a:solidFill>
                <a:srgbClr val="000000"/>
              </a:solidFill>
              <a:ln w="9525">
                <a:noFill/>
                <a:round/>
              </a:ln>
            </p:spPr>
            <p:txBody>
              <a:bodyPr/>
              <a:lstStyle/>
              <a:p>
                <a:endParaRPr lang="zh-TW" altLang="en-US">
                  <a:latin typeface="KaiTi" panose="02010609060101010101" pitchFamily="49" charset="-122"/>
                  <a:ea typeface="KaiTi" panose="02010609060101010101" pitchFamily="49" charset="-122"/>
                </a:endParaRPr>
              </a:p>
            </p:txBody>
          </p:sp>
        </p:grpSp>
        <p:grpSp>
          <p:nvGrpSpPr>
            <p:cNvPr id="36" name="组合 35"/>
            <p:cNvGrpSpPr/>
            <p:nvPr/>
          </p:nvGrpSpPr>
          <p:grpSpPr>
            <a:xfrm flipH="1">
              <a:off x="2948546" y="1628868"/>
              <a:ext cx="1075546" cy="1076583"/>
              <a:chOff x="7167096" y="561975"/>
              <a:chExt cx="1547910" cy="1549400"/>
            </a:xfrm>
            <a:effectLst>
              <a:outerShdw blurRad="127000" dist="63500" dir="2700000" algn="tl" rotWithShape="0">
                <a:prstClr val="black">
                  <a:alpha val="40000"/>
                </a:prstClr>
              </a:outerShdw>
            </a:effectLst>
          </p:grpSpPr>
          <p:sp>
            <p:nvSpPr>
              <p:cNvPr id="37" name="Freeform 40"/>
              <p:cNvSpPr/>
              <p:nvPr/>
            </p:nvSpPr>
            <p:spPr bwMode="auto">
              <a:xfrm>
                <a:off x="7167096" y="561975"/>
                <a:ext cx="1547910" cy="1518490"/>
              </a:xfrm>
              <a:custGeom>
                <a:avLst/>
                <a:gdLst/>
                <a:ahLst/>
                <a:cxnLst/>
                <a:rect l="l" t="t" r="r" b="b"/>
                <a:pathLst>
                  <a:path w="1547910" h="1518490">
                    <a:moveTo>
                      <a:pt x="735325" y="0"/>
                    </a:moveTo>
                    <a:cubicBezTo>
                      <a:pt x="1125922" y="0"/>
                      <a:pt x="1099882" y="195344"/>
                      <a:pt x="1099882" y="273482"/>
                    </a:cubicBezTo>
                    <a:cubicBezTo>
                      <a:pt x="1099882" y="338596"/>
                      <a:pt x="1047802" y="533941"/>
                      <a:pt x="1034783" y="612078"/>
                    </a:cubicBezTo>
                    <a:cubicBezTo>
                      <a:pt x="1008743" y="677193"/>
                      <a:pt x="995723" y="755331"/>
                      <a:pt x="1021763" y="794399"/>
                    </a:cubicBezTo>
                    <a:cubicBezTo>
                      <a:pt x="1034783" y="820445"/>
                      <a:pt x="1073842" y="872537"/>
                      <a:pt x="1243100" y="963698"/>
                    </a:cubicBezTo>
                    <a:cubicBezTo>
                      <a:pt x="1399339" y="1054858"/>
                      <a:pt x="1581617" y="1067881"/>
                      <a:pt x="1542557" y="1289271"/>
                    </a:cubicBezTo>
                    <a:cubicBezTo>
                      <a:pt x="1520081" y="1379197"/>
                      <a:pt x="1500030" y="1452144"/>
                      <a:pt x="1480009" y="1518490"/>
                    </a:cubicBezTo>
                    <a:lnTo>
                      <a:pt x="0" y="1518490"/>
                    </a:lnTo>
                    <a:cubicBezTo>
                      <a:pt x="15993" y="1434519"/>
                      <a:pt x="15303" y="1372240"/>
                      <a:pt x="45272" y="1302294"/>
                    </a:cubicBezTo>
                    <a:cubicBezTo>
                      <a:pt x="71312" y="1211134"/>
                      <a:pt x="97352" y="1119973"/>
                      <a:pt x="279630" y="1041835"/>
                    </a:cubicBezTo>
                    <a:cubicBezTo>
                      <a:pt x="461908" y="963698"/>
                      <a:pt x="579087" y="911606"/>
                      <a:pt x="579087" y="911606"/>
                    </a:cubicBezTo>
                    <a:cubicBezTo>
                      <a:pt x="579087" y="911528"/>
                      <a:pt x="579093" y="820440"/>
                      <a:pt x="592107" y="807422"/>
                    </a:cubicBezTo>
                    <a:cubicBezTo>
                      <a:pt x="605127" y="807422"/>
                      <a:pt x="631166" y="768354"/>
                      <a:pt x="605127" y="729285"/>
                    </a:cubicBezTo>
                    <a:cubicBezTo>
                      <a:pt x="592107" y="677193"/>
                      <a:pt x="566067" y="625101"/>
                      <a:pt x="566067" y="599055"/>
                    </a:cubicBezTo>
                    <a:cubicBezTo>
                      <a:pt x="566067" y="573009"/>
                      <a:pt x="344729" y="0"/>
                      <a:pt x="735325" y="0"/>
                    </a:cubicBezTo>
                    <a:close/>
                  </a:path>
                </a:pathLst>
              </a:custGeom>
              <a:solidFill>
                <a:srgbClr val="365B7C"/>
              </a:solidFill>
              <a:ln w="9525">
                <a:noFill/>
                <a:round/>
              </a:ln>
            </p:spPr>
            <p:txBody>
              <a:bodyPr/>
              <a:lstStyle/>
              <a:p>
                <a:endParaRPr lang="zh-TW" altLang="en-US">
                  <a:latin typeface="KaiTi" panose="02010609060101010101" pitchFamily="49" charset="-122"/>
                  <a:ea typeface="KaiTi" panose="02010609060101010101" pitchFamily="49" charset="-122"/>
                </a:endParaRPr>
              </a:p>
            </p:txBody>
          </p:sp>
          <p:sp>
            <p:nvSpPr>
              <p:cNvPr id="38" name="Freeform 41"/>
              <p:cNvSpPr/>
              <p:nvPr/>
            </p:nvSpPr>
            <p:spPr bwMode="auto">
              <a:xfrm>
                <a:off x="7672637" y="1330325"/>
                <a:ext cx="520700" cy="768350"/>
              </a:xfrm>
              <a:custGeom>
                <a:avLst/>
                <a:gdLst>
                  <a:gd name="T0" fmla="*/ 2147483647 w 40"/>
                  <a:gd name="T1" fmla="*/ 2147483647 h 59"/>
                  <a:gd name="T2" fmla="*/ 2147483647 w 40"/>
                  <a:gd name="T3" fmla="*/ 2147483647 h 59"/>
                  <a:gd name="T4" fmla="*/ 2147483647 w 40"/>
                  <a:gd name="T5" fmla="*/ 0 h 59"/>
                  <a:gd name="T6" fmla="*/ 2147483647 w 40"/>
                  <a:gd name="T7" fmla="*/ 2147483647 h 59"/>
                  <a:gd name="T8" fmla="*/ 2147483647 w 40"/>
                  <a:gd name="T9" fmla="*/ 2147483647 h 59"/>
                  <a:gd name="T10" fmla="*/ 2147483647 w 40"/>
                  <a:gd name="T11" fmla="*/ 2147483647 h 59"/>
                  <a:gd name="T12" fmla="*/ 2147483647 w 40"/>
                  <a:gd name="T13" fmla="*/ 2147483647 h 59"/>
                  <a:gd name="T14" fmla="*/ 2147483647 w 40"/>
                  <a:gd name="T15" fmla="*/ 2147483647 h 59"/>
                  <a:gd name="T16" fmla="*/ 0 60000 65536"/>
                  <a:gd name="T17" fmla="*/ 0 60000 65536"/>
                  <a:gd name="T18" fmla="*/ 0 60000 65536"/>
                  <a:gd name="T19" fmla="*/ 0 60000 65536"/>
                  <a:gd name="T20" fmla="*/ 0 60000 65536"/>
                  <a:gd name="T21" fmla="*/ 0 60000 65536"/>
                  <a:gd name="T22" fmla="*/ 0 60000 65536"/>
                  <a:gd name="T23" fmla="*/ 0 60000 65536"/>
                  <a:gd name="T24" fmla="*/ 0 w 40"/>
                  <a:gd name="T25" fmla="*/ 0 h 59"/>
                  <a:gd name="T26" fmla="*/ 40 w 40"/>
                  <a:gd name="T27" fmla="*/ 59 h 5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0" h="59">
                    <a:moveTo>
                      <a:pt x="1" y="59"/>
                    </a:moveTo>
                    <a:cubicBezTo>
                      <a:pt x="1" y="59"/>
                      <a:pt x="19" y="21"/>
                      <a:pt x="40" y="4"/>
                    </a:cubicBezTo>
                    <a:cubicBezTo>
                      <a:pt x="40" y="4"/>
                      <a:pt x="37" y="2"/>
                      <a:pt x="37" y="0"/>
                    </a:cubicBezTo>
                    <a:cubicBezTo>
                      <a:pt x="37" y="0"/>
                      <a:pt x="16" y="14"/>
                      <a:pt x="15" y="15"/>
                    </a:cubicBezTo>
                    <a:cubicBezTo>
                      <a:pt x="14" y="16"/>
                      <a:pt x="13" y="16"/>
                      <a:pt x="12" y="15"/>
                    </a:cubicBezTo>
                    <a:cubicBezTo>
                      <a:pt x="11" y="14"/>
                      <a:pt x="5" y="3"/>
                      <a:pt x="5" y="3"/>
                    </a:cubicBezTo>
                    <a:cubicBezTo>
                      <a:pt x="5" y="3"/>
                      <a:pt x="3" y="10"/>
                      <a:pt x="4" y="11"/>
                    </a:cubicBezTo>
                    <a:cubicBezTo>
                      <a:pt x="4" y="13"/>
                      <a:pt x="0" y="49"/>
                      <a:pt x="1" y="59"/>
                    </a:cubicBezTo>
                    <a:close/>
                  </a:path>
                </a:pathLst>
              </a:custGeom>
              <a:solidFill>
                <a:srgbClr val="FFFFFF"/>
              </a:solidFill>
              <a:ln w="9525">
                <a:noFill/>
                <a:round/>
              </a:ln>
            </p:spPr>
            <p:txBody>
              <a:bodyPr/>
              <a:lstStyle/>
              <a:p>
                <a:endParaRPr lang="zh-TW" altLang="en-US">
                  <a:latin typeface="KaiTi" panose="02010609060101010101" pitchFamily="49" charset="-122"/>
                  <a:ea typeface="KaiTi" panose="02010609060101010101" pitchFamily="49" charset="-122"/>
                </a:endParaRPr>
              </a:p>
            </p:txBody>
          </p:sp>
          <p:sp>
            <p:nvSpPr>
              <p:cNvPr id="39" name="Freeform 42"/>
              <p:cNvSpPr/>
              <p:nvPr/>
            </p:nvSpPr>
            <p:spPr bwMode="auto">
              <a:xfrm>
                <a:off x="7672388" y="1500188"/>
                <a:ext cx="220662" cy="611187"/>
              </a:xfrm>
              <a:custGeom>
                <a:avLst/>
                <a:gdLst>
                  <a:gd name="T0" fmla="*/ 0 w 17"/>
                  <a:gd name="T1" fmla="*/ 2147483647 h 47"/>
                  <a:gd name="T2" fmla="*/ 2147483647 w 17"/>
                  <a:gd name="T3" fmla="*/ 2147483647 h 47"/>
                  <a:gd name="T4" fmla="*/ 2147483647 w 17"/>
                  <a:gd name="T5" fmla="*/ 1183728112 h 47"/>
                  <a:gd name="T6" fmla="*/ 2147483647 w 17"/>
                  <a:gd name="T7" fmla="*/ 507312048 h 47"/>
                  <a:gd name="T8" fmla="*/ 1684852866 w 17"/>
                  <a:gd name="T9" fmla="*/ 845520080 h 47"/>
                  <a:gd name="T10" fmla="*/ 168482691 w 17"/>
                  <a:gd name="T11" fmla="*/ 2147483647 h 47"/>
                  <a:gd name="T12" fmla="*/ 0 w 17"/>
                  <a:gd name="T13" fmla="*/ 2147483647 h 47"/>
                  <a:gd name="T14" fmla="*/ 0 60000 65536"/>
                  <a:gd name="T15" fmla="*/ 0 60000 65536"/>
                  <a:gd name="T16" fmla="*/ 0 60000 65536"/>
                  <a:gd name="T17" fmla="*/ 0 60000 65536"/>
                  <a:gd name="T18" fmla="*/ 0 60000 65536"/>
                  <a:gd name="T19" fmla="*/ 0 60000 65536"/>
                  <a:gd name="T20" fmla="*/ 0 60000 65536"/>
                  <a:gd name="T21" fmla="*/ 0 w 17"/>
                  <a:gd name="T22" fmla="*/ 0 h 47"/>
                  <a:gd name="T23" fmla="*/ 17 w 17"/>
                  <a:gd name="T24" fmla="*/ 47 h 4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7" h="47">
                    <a:moveTo>
                      <a:pt x="0" y="47"/>
                    </a:moveTo>
                    <a:cubicBezTo>
                      <a:pt x="0" y="47"/>
                      <a:pt x="14" y="25"/>
                      <a:pt x="13" y="14"/>
                    </a:cubicBezTo>
                    <a:cubicBezTo>
                      <a:pt x="13" y="9"/>
                      <a:pt x="14" y="7"/>
                      <a:pt x="14" y="7"/>
                    </a:cubicBezTo>
                    <a:cubicBezTo>
                      <a:pt x="14" y="7"/>
                      <a:pt x="17" y="4"/>
                      <a:pt x="16" y="3"/>
                    </a:cubicBezTo>
                    <a:cubicBezTo>
                      <a:pt x="15" y="1"/>
                      <a:pt x="12" y="0"/>
                      <a:pt x="10" y="5"/>
                    </a:cubicBezTo>
                    <a:cubicBezTo>
                      <a:pt x="11" y="8"/>
                      <a:pt x="1" y="15"/>
                      <a:pt x="1" y="26"/>
                    </a:cubicBezTo>
                    <a:lnTo>
                      <a:pt x="0" y="47"/>
                    </a:lnTo>
                    <a:close/>
                  </a:path>
                </a:pathLst>
              </a:custGeom>
              <a:solidFill>
                <a:srgbClr val="365B7C"/>
              </a:solidFill>
              <a:ln w="9525">
                <a:noFill/>
                <a:round/>
              </a:ln>
            </p:spPr>
            <p:txBody>
              <a:bodyPr/>
              <a:lstStyle/>
              <a:p>
                <a:pPr>
                  <a:defRPr/>
                </a:pPr>
                <a:endParaRPr lang="zh-TW" altLang="en-US">
                  <a:latin typeface="KaiTi" panose="02010609060101010101" pitchFamily="49" charset="-122"/>
                  <a:ea typeface="KaiTi" panose="02010609060101010101" pitchFamily="49" charset="-122"/>
                </a:endParaRPr>
              </a:p>
            </p:txBody>
          </p:sp>
          <p:sp>
            <p:nvSpPr>
              <p:cNvPr id="40" name="Freeform 43"/>
              <p:cNvSpPr/>
              <p:nvPr/>
            </p:nvSpPr>
            <p:spPr bwMode="auto">
              <a:xfrm>
                <a:off x="7880599" y="1512888"/>
                <a:ext cx="104775" cy="90488"/>
              </a:xfrm>
              <a:custGeom>
                <a:avLst/>
                <a:gdLst>
                  <a:gd name="T0" fmla="*/ 0 w 66"/>
                  <a:gd name="T1" fmla="*/ 2147483647 h 57"/>
                  <a:gd name="T2" fmla="*/ 0 w 66"/>
                  <a:gd name="T3" fmla="*/ 0 h 57"/>
                  <a:gd name="T4" fmla="*/ 2147483647 w 66"/>
                  <a:gd name="T5" fmla="*/ 2147483647 h 57"/>
                  <a:gd name="T6" fmla="*/ 2147483647 w 66"/>
                  <a:gd name="T7" fmla="*/ 2147483647 h 57"/>
                  <a:gd name="T8" fmla="*/ 0 w 66"/>
                  <a:gd name="T9" fmla="*/ 2147483647 h 57"/>
                  <a:gd name="T10" fmla="*/ 0 60000 65536"/>
                  <a:gd name="T11" fmla="*/ 0 60000 65536"/>
                  <a:gd name="T12" fmla="*/ 0 60000 65536"/>
                  <a:gd name="T13" fmla="*/ 0 60000 65536"/>
                  <a:gd name="T14" fmla="*/ 0 60000 65536"/>
                  <a:gd name="T15" fmla="*/ 0 w 66"/>
                  <a:gd name="T16" fmla="*/ 0 h 57"/>
                  <a:gd name="T17" fmla="*/ 66 w 66"/>
                  <a:gd name="T18" fmla="*/ 57 h 57"/>
                </a:gdLst>
                <a:ahLst/>
                <a:cxnLst>
                  <a:cxn ang="T10">
                    <a:pos x="T0" y="T1"/>
                  </a:cxn>
                  <a:cxn ang="T11">
                    <a:pos x="T2" y="T3"/>
                  </a:cxn>
                  <a:cxn ang="T12">
                    <a:pos x="T4" y="T5"/>
                  </a:cxn>
                  <a:cxn ang="T13">
                    <a:pos x="T6" y="T7"/>
                  </a:cxn>
                  <a:cxn ang="T14">
                    <a:pos x="T8" y="T9"/>
                  </a:cxn>
                </a:cxnLst>
                <a:rect l="T15" t="T16" r="T17" b="T18"/>
                <a:pathLst>
                  <a:path w="66" h="57">
                    <a:moveTo>
                      <a:pt x="0" y="8"/>
                    </a:moveTo>
                    <a:lnTo>
                      <a:pt x="0" y="0"/>
                    </a:lnTo>
                    <a:lnTo>
                      <a:pt x="66" y="57"/>
                    </a:lnTo>
                    <a:lnTo>
                      <a:pt x="0" y="8"/>
                    </a:lnTo>
                    <a:close/>
                  </a:path>
                </a:pathLst>
              </a:custGeom>
              <a:solidFill>
                <a:srgbClr val="000000"/>
              </a:solidFill>
              <a:ln w="9525">
                <a:noFill/>
                <a:round/>
              </a:ln>
            </p:spPr>
            <p:txBody>
              <a:bodyPr/>
              <a:lstStyle/>
              <a:p>
                <a:endParaRPr lang="zh-TW" altLang="en-US">
                  <a:latin typeface="KaiTi" panose="02010609060101010101" pitchFamily="49" charset="-122"/>
                  <a:ea typeface="KaiTi" panose="02010609060101010101" pitchFamily="49" charset="-122"/>
                </a:endParaRPr>
              </a:p>
            </p:txBody>
          </p:sp>
          <p:sp>
            <p:nvSpPr>
              <p:cNvPr id="41" name="Freeform 44"/>
              <p:cNvSpPr/>
              <p:nvPr/>
            </p:nvSpPr>
            <p:spPr bwMode="auto">
              <a:xfrm>
                <a:off x="7710737" y="1512888"/>
                <a:ext cx="117475" cy="90488"/>
              </a:xfrm>
              <a:custGeom>
                <a:avLst/>
                <a:gdLst>
                  <a:gd name="T0" fmla="*/ 0 w 74"/>
                  <a:gd name="T1" fmla="*/ 2147483647 h 57"/>
                  <a:gd name="T2" fmla="*/ 2147483647 w 74"/>
                  <a:gd name="T3" fmla="*/ 0 h 57"/>
                  <a:gd name="T4" fmla="*/ 2147483647 w 74"/>
                  <a:gd name="T5" fmla="*/ 0 h 57"/>
                  <a:gd name="T6" fmla="*/ 0 w 74"/>
                  <a:gd name="T7" fmla="*/ 2147483647 h 57"/>
                  <a:gd name="T8" fmla="*/ 0 w 74"/>
                  <a:gd name="T9" fmla="*/ 2147483647 h 57"/>
                  <a:gd name="T10" fmla="*/ 0 60000 65536"/>
                  <a:gd name="T11" fmla="*/ 0 60000 65536"/>
                  <a:gd name="T12" fmla="*/ 0 60000 65536"/>
                  <a:gd name="T13" fmla="*/ 0 60000 65536"/>
                  <a:gd name="T14" fmla="*/ 0 60000 65536"/>
                  <a:gd name="T15" fmla="*/ 0 w 74"/>
                  <a:gd name="T16" fmla="*/ 0 h 57"/>
                  <a:gd name="T17" fmla="*/ 74 w 74"/>
                  <a:gd name="T18" fmla="*/ 57 h 57"/>
                </a:gdLst>
                <a:ahLst/>
                <a:cxnLst>
                  <a:cxn ang="T10">
                    <a:pos x="T0" y="T1"/>
                  </a:cxn>
                  <a:cxn ang="T11">
                    <a:pos x="T2" y="T3"/>
                  </a:cxn>
                  <a:cxn ang="T12">
                    <a:pos x="T4" y="T5"/>
                  </a:cxn>
                  <a:cxn ang="T13">
                    <a:pos x="T6" y="T7"/>
                  </a:cxn>
                  <a:cxn ang="T14">
                    <a:pos x="T8" y="T9"/>
                  </a:cxn>
                </a:cxnLst>
                <a:rect l="T15" t="T16" r="T17" b="T18"/>
                <a:pathLst>
                  <a:path w="74" h="57">
                    <a:moveTo>
                      <a:pt x="0" y="57"/>
                    </a:moveTo>
                    <a:lnTo>
                      <a:pt x="66" y="0"/>
                    </a:lnTo>
                    <a:lnTo>
                      <a:pt x="74" y="0"/>
                    </a:lnTo>
                    <a:lnTo>
                      <a:pt x="0" y="57"/>
                    </a:lnTo>
                    <a:close/>
                  </a:path>
                </a:pathLst>
              </a:custGeom>
              <a:solidFill>
                <a:srgbClr val="000000"/>
              </a:solidFill>
              <a:ln w="9525">
                <a:noFill/>
                <a:round/>
              </a:ln>
            </p:spPr>
            <p:txBody>
              <a:bodyPr/>
              <a:lstStyle/>
              <a:p>
                <a:endParaRPr lang="zh-TW" altLang="en-US">
                  <a:latin typeface="KaiTi" panose="02010609060101010101" pitchFamily="49" charset="-122"/>
                  <a:ea typeface="KaiTi" panose="02010609060101010101" pitchFamily="49" charset="-122"/>
                </a:endParaRPr>
              </a:p>
            </p:txBody>
          </p:sp>
        </p:grpSp>
        <p:grpSp>
          <p:nvGrpSpPr>
            <p:cNvPr id="42" name="组合 41"/>
            <p:cNvGrpSpPr/>
            <p:nvPr/>
          </p:nvGrpSpPr>
          <p:grpSpPr>
            <a:xfrm flipH="1">
              <a:off x="5517288" y="2318336"/>
              <a:ext cx="386742" cy="387116"/>
              <a:chOff x="7167096" y="561975"/>
              <a:chExt cx="1547910" cy="1549400"/>
            </a:xfrm>
          </p:grpSpPr>
          <p:sp>
            <p:nvSpPr>
              <p:cNvPr id="43" name="Freeform 40"/>
              <p:cNvSpPr/>
              <p:nvPr/>
            </p:nvSpPr>
            <p:spPr bwMode="auto">
              <a:xfrm>
                <a:off x="7167096" y="561975"/>
                <a:ext cx="1547910" cy="1518490"/>
              </a:xfrm>
              <a:custGeom>
                <a:avLst/>
                <a:gdLst/>
                <a:ahLst/>
                <a:cxnLst/>
                <a:rect l="l" t="t" r="r" b="b"/>
                <a:pathLst>
                  <a:path w="1547910" h="1518490">
                    <a:moveTo>
                      <a:pt x="735325" y="0"/>
                    </a:moveTo>
                    <a:cubicBezTo>
                      <a:pt x="1125922" y="0"/>
                      <a:pt x="1099882" y="195344"/>
                      <a:pt x="1099882" y="273482"/>
                    </a:cubicBezTo>
                    <a:cubicBezTo>
                      <a:pt x="1099882" y="338596"/>
                      <a:pt x="1047802" y="533941"/>
                      <a:pt x="1034783" y="612078"/>
                    </a:cubicBezTo>
                    <a:cubicBezTo>
                      <a:pt x="1008743" y="677193"/>
                      <a:pt x="995723" y="755331"/>
                      <a:pt x="1021763" y="794399"/>
                    </a:cubicBezTo>
                    <a:cubicBezTo>
                      <a:pt x="1034783" y="820445"/>
                      <a:pt x="1073842" y="872537"/>
                      <a:pt x="1243100" y="963698"/>
                    </a:cubicBezTo>
                    <a:cubicBezTo>
                      <a:pt x="1399339" y="1054858"/>
                      <a:pt x="1581617" y="1067881"/>
                      <a:pt x="1542557" y="1289271"/>
                    </a:cubicBezTo>
                    <a:cubicBezTo>
                      <a:pt x="1520081" y="1379197"/>
                      <a:pt x="1500030" y="1452144"/>
                      <a:pt x="1480009" y="1518490"/>
                    </a:cubicBezTo>
                    <a:lnTo>
                      <a:pt x="0" y="1518490"/>
                    </a:lnTo>
                    <a:cubicBezTo>
                      <a:pt x="15993" y="1434519"/>
                      <a:pt x="15303" y="1372240"/>
                      <a:pt x="45272" y="1302294"/>
                    </a:cubicBezTo>
                    <a:cubicBezTo>
                      <a:pt x="71312" y="1211134"/>
                      <a:pt x="97352" y="1119973"/>
                      <a:pt x="279630" y="1041835"/>
                    </a:cubicBezTo>
                    <a:cubicBezTo>
                      <a:pt x="461908" y="963698"/>
                      <a:pt x="579087" y="911606"/>
                      <a:pt x="579087" y="911606"/>
                    </a:cubicBezTo>
                    <a:cubicBezTo>
                      <a:pt x="579087" y="911528"/>
                      <a:pt x="579093" y="820440"/>
                      <a:pt x="592107" y="807422"/>
                    </a:cubicBezTo>
                    <a:cubicBezTo>
                      <a:pt x="605127" y="807422"/>
                      <a:pt x="631166" y="768354"/>
                      <a:pt x="605127" y="729285"/>
                    </a:cubicBezTo>
                    <a:cubicBezTo>
                      <a:pt x="592107" y="677193"/>
                      <a:pt x="566067" y="625101"/>
                      <a:pt x="566067" y="599055"/>
                    </a:cubicBezTo>
                    <a:cubicBezTo>
                      <a:pt x="566067" y="573009"/>
                      <a:pt x="344729" y="0"/>
                      <a:pt x="735325" y="0"/>
                    </a:cubicBezTo>
                    <a:close/>
                  </a:path>
                </a:pathLst>
              </a:custGeom>
              <a:solidFill>
                <a:schemeClr val="bg1">
                  <a:lumMod val="75000"/>
                </a:schemeClr>
              </a:solidFill>
              <a:ln w="9525">
                <a:noFill/>
                <a:round/>
              </a:ln>
            </p:spPr>
            <p:txBody>
              <a:bodyPr/>
              <a:lstStyle/>
              <a:p>
                <a:endParaRPr lang="zh-TW" altLang="en-US">
                  <a:latin typeface="KaiTi" panose="02010609060101010101" pitchFamily="49" charset="-122"/>
                  <a:ea typeface="KaiTi" panose="02010609060101010101" pitchFamily="49" charset="-122"/>
                </a:endParaRPr>
              </a:p>
            </p:txBody>
          </p:sp>
          <p:sp>
            <p:nvSpPr>
              <p:cNvPr id="44" name="Freeform 41"/>
              <p:cNvSpPr/>
              <p:nvPr/>
            </p:nvSpPr>
            <p:spPr bwMode="auto">
              <a:xfrm>
                <a:off x="7672637" y="1330325"/>
                <a:ext cx="520700" cy="768350"/>
              </a:xfrm>
              <a:custGeom>
                <a:avLst/>
                <a:gdLst>
                  <a:gd name="T0" fmla="*/ 2147483647 w 40"/>
                  <a:gd name="T1" fmla="*/ 2147483647 h 59"/>
                  <a:gd name="T2" fmla="*/ 2147483647 w 40"/>
                  <a:gd name="T3" fmla="*/ 2147483647 h 59"/>
                  <a:gd name="T4" fmla="*/ 2147483647 w 40"/>
                  <a:gd name="T5" fmla="*/ 0 h 59"/>
                  <a:gd name="T6" fmla="*/ 2147483647 w 40"/>
                  <a:gd name="T7" fmla="*/ 2147483647 h 59"/>
                  <a:gd name="T8" fmla="*/ 2147483647 w 40"/>
                  <a:gd name="T9" fmla="*/ 2147483647 h 59"/>
                  <a:gd name="T10" fmla="*/ 2147483647 w 40"/>
                  <a:gd name="T11" fmla="*/ 2147483647 h 59"/>
                  <a:gd name="T12" fmla="*/ 2147483647 w 40"/>
                  <a:gd name="T13" fmla="*/ 2147483647 h 59"/>
                  <a:gd name="T14" fmla="*/ 2147483647 w 40"/>
                  <a:gd name="T15" fmla="*/ 2147483647 h 59"/>
                  <a:gd name="T16" fmla="*/ 0 60000 65536"/>
                  <a:gd name="T17" fmla="*/ 0 60000 65536"/>
                  <a:gd name="T18" fmla="*/ 0 60000 65536"/>
                  <a:gd name="T19" fmla="*/ 0 60000 65536"/>
                  <a:gd name="T20" fmla="*/ 0 60000 65536"/>
                  <a:gd name="T21" fmla="*/ 0 60000 65536"/>
                  <a:gd name="T22" fmla="*/ 0 60000 65536"/>
                  <a:gd name="T23" fmla="*/ 0 60000 65536"/>
                  <a:gd name="T24" fmla="*/ 0 w 40"/>
                  <a:gd name="T25" fmla="*/ 0 h 59"/>
                  <a:gd name="T26" fmla="*/ 40 w 40"/>
                  <a:gd name="T27" fmla="*/ 59 h 5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0" h="59">
                    <a:moveTo>
                      <a:pt x="1" y="59"/>
                    </a:moveTo>
                    <a:cubicBezTo>
                      <a:pt x="1" y="59"/>
                      <a:pt x="19" y="21"/>
                      <a:pt x="40" y="4"/>
                    </a:cubicBezTo>
                    <a:cubicBezTo>
                      <a:pt x="40" y="4"/>
                      <a:pt x="37" y="2"/>
                      <a:pt x="37" y="0"/>
                    </a:cubicBezTo>
                    <a:cubicBezTo>
                      <a:pt x="37" y="0"/>
                      <a:pt x="16" y="14"/>
                      <a:pt x="15" y="15"/>
                    </a:cubicBezTo>
                    <a:cubicBezTo>
                      <a:pt x="14" y="16"/>
                      <a:pt x="13" y="16"/>
                      <a:pt x="12" y="15"/>
                    </a:cubicBezTo>
                    <a:cubicBezTo>
                      <a:pt x="11" y="14"/>
                      <a:pt x="5" y="3"/>
                      <a:pt x="5" y="3"/>
                    </a:cubicBezTo>
                    <a:cubicBezTo>
                      <a:pt x="5" y="3"/>
                      <a:pt x="3" y="10"/>
                      <a:pt x="4" y="11"/>
                    </a:cubicBezTo>
                    <a:cubicBezTo>
                      <a:pt x="4" y="13"/>
                      <a:pt x="0" y="49"/>
                      <a:pt x="1" y="59"/>
                    </a:cubicBezTo>
                    <a:close/>
                  </a:path>
                </a:pathLst>
              </a:custGeom>
              <a:solidFill>
                <a:srgbClr val="FFFFFF"/>
              </a:solidFill>
              <a:ln w="9525">
                <a:noFill/>
                <a:round/>
              </a:ln>
            </p:spPr>
            <p:txBody>
              <a:bodyPr/>
              <a:lstStyle/>
              <a:p>
                <a:endParaRPr lang="zh-TW" altLang="en-US">
                  <a:latin typeface="KaiTi" panose="02010609060101010101" pitchFamily="49" charset="-122"/>
                  <a:ea typeface="KaiTi" panose="02010609060101010101" pitchFamily="49" charset="-122"/>
                </a:endParaRPr>
              </a:p>
            </p:txBody>
          </p:sp>
          <p:sp>
            <p:nvSpPr>
              <p:cNvPr id="45" name="Freeform 42"/>
              <p:cNvSpPr/>
              <p:nvPr/>
            </p:nvSpPr>
            <p:spPr bwMode="auto">
              <a:xfrm>
                <a:off x="7672388" y="1500188"/>
                <a:ext cx="220662" cy="611187"/>
              </a:xfrm>
              <a:custGeom>
                <a:avLst/>
                <a:gdLst>
                  <a:gd name="T0" fmla="*/ 0 w 17"/>
                  <a:gd name="T1" fmla="*/ 2147483647 h 47"/>
                  <a:gd name="T2" fmla="*/ 2147483647 w 17"/>
                  <a:gd name="T3" fmla="*/ 2147483647 h 47"/>
                  <a:gd name="T4" fmla="*/ 2147483647 w 17"/>
                  <a:gd name="T5" fmla="*/ 1183728112 h 47"/>
                  <a:gd name="T6" fmla="*/ 2147483647 w 17"/>
                  <a:gd name="T7" fmla="*/ 507312048 h 47"/>
                  <a:gd name="T8" fmla="*/ 1684852866 w 17"/>
                  <a:gd name="T9" fmla="*/ 845520080 h 47"/>
                  <a:gd name="T10" fmla="*/ 168482691 w 17"/>
                  <a:gd name="T11" fmla="*/ 2147483647 h 47"/>
                  <a:gd name="T12" fmla="*/ 0 w 17"/>
                  <a:gd name="T13" fmla="*/ 2147483647 h 47"/>
                  <a:gd name="T14" fmla="*/ 0 60000 65536"/>
                  <a:gd name="T15" fmla="*/ 0 60000 65536"/>
                  <a:gd name="T16" fmla="*/ 0 60000 65536"/>
                  <a:gd name="T17" fmla="*/ 0 60000 65536"/>
                  <a:gd name="T18" fmla="*/ 0 60000 65536"/>
                  <a:gd name="T19" fmla="*/ 0 60000 65536"/>
                  <a:gd name="T20" fmla="*/ 0 60000 65536"/>
                  <a:gd name="T21" fmla="*/ 0 w 17"/>
                  <a:gd name="T22" fmla="*/ 0 h 47"/>
                  <a:gd name="T23" fmla="*/ 17 w 17"/>
                  <a:gd name="T24" fmla="*/ 47 h 4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7" h="47">
                    <a:moveTo>
                      <a:pt x="0" y="47"/>
                    </a:moveTo>
                    <a:cubicBezTo>
                      <a:pt x="0" y="47"/>
                      <a:pt x="14" y="25"/>
                      <a:pt x="13" y="14"/>
                    </a:cubicBezTo>
                    <a:cubicBezTo>
                      <a:pt x="13" y="9"/>
                      <a:pt x="14" y="7"/>
                      <a:pt x="14" y="7"/>
                    </a:cubicBezTo>
                    <a:cubicBezTo>
                      <a:pt x="14" y="7"/>
                      <a:pt x="17" y="4"/>
                      <a:pt x="16" y="3"/>
                    </a:cubicBezTo>
                    <a:cubicBezTo>
                      <a:pt x="15" y="1"/>
                      <a:pt x="12" y="0"/>
                      <a:pt x="10" y="5"/>
                    </a:cubicBezTo>
                    <a:cubicBezTo>
                      <a:pt x="11" y="8"/>
                      <a:pt x="1" y="15"/>
                      <a:pt x="1" y="26"/>
                    </a:cubicBezTo>
                    <a:lnTo>
                      <a:pt x="0" y="47"/>
                    </a:lnTo>
                    <a:close/>
                  </a:path>
                </a:pathLst>
              </a:custGeom>
              <a:solidFill>
                <a:schemeClr val="bg1">
                  <a:lumMod val="65000"/>
                </a:schemeClr>
              </a:solidFill>
              <a:ln w="9525">
                <a:noFill/>
                <a:round/>
              </a:ln>
            </p:spPr>
            <p:txBody>
              <a:bodyPr/>
              <a:lstStyle/>
              <a:p>
                <a:pPr>
                  <a:defRPr/>
                </a:pPr>
                <a:endParaRPr lang="zh-TW" altLang="en-US">
                  <a:latin typeface="KaiTi" panose="02010609060101010101" pitchFamily="49" charset="-122"/>
                  <a:ea typeface="KaiTi" panose="02010609060101010101" pitchFamily="49" charset="-122"/>
                </a:endParaRPr>
              </a:p>
            </p:txBody>
          </p:sp>
          <p:sp>
            <p:nvSpPr>
              <p:cNvPr id="46" name="Freeform 43"/>
              <p:cNvSpPr/>
              <p:nvPr/>
            </p:nvSpPr>
            <p:spPr bwMode="auto">
              <a:xfrm>
                <a:off x="7880599" y="1512888"/>
                <a:ext cx="104775" cy="90488"/>
              </a:xfrm>
              <a:custGeom>
                <a:avLst/>
                <a:gdLst>
                  <a:gd name="T0" fmla="*/ 0 w 66"/>
                  <a:gd name="T1" fmla="*/ 2147483647 h 57"/>
                  <a:gd name="T2" fmla="*/ 0 w 66"/>
                  <a:gd name="T3" fmla="*/ 0 h 57"/>
                  <a:gd name="T4" fmla="*/ 2147483647 w 66"/>
                  <a:gd name="T5" fmla="*/ 2147483647 h 57"/>
                  <a:gd name="T6" fmla="*/ 2147483647 w 66"/>
                  <a:gd name="T7" fmla="*/ 2147483647 h 57"/>
                  <a:gd name="T8" fmla="*/ 0 w 66"/>
                  <a:gd name="T9" fmla="*/ 2147483647 h 57"/>
                  <a:gd name="T10" fmla="*/ 0 60000 65536"/>
                  <a:gd name="T11" fmla="*/ 0 60000 65536"/>
                  <a:gd name="T12" fmla="*/ 0 60000 65536"/>
                  <a:gd name="T13" fmla="*/ 0 60000 65536"/>
                  <a:gd name="T14" fmla="*/ 0 60000 65536"/>
                  <a:gd name="T15" fmla="*/ 0 w 66"/>
                  <a:gd name="T16" fmla="*/ 0 h 57"/>
                  <a:gd name="T17" fmla="*/ 66 w 66"/>
                  <a:gd name="T18" fmla="*/ 57 h 57"/>
                </a:gdLst>
                <a:ahLst/>
                <a:cxnLst>
                  <a:cxn ang="T10">
                    <a:pos x="T0" y="T1"/>
                  </a:cxn>
                  <a:cxn ang="T11">
                    <a:pos x="T2" y="T3"/>
                  </a:cxn>
                  <a:cxn ang="T12">
                    <a:pos x="T4" y="T5"/>
                  </a:cxn>
                  <a:cxn ang="T13">
                    <a:pos x="T6" y="T7"/>
                  </a:cxn>
                  <a:cxn ang="T14">
                    <a:pos x="T8" y="T9"/>
                  </a:cxn>
                </a:cxnLst>
                <a:rect l="T15" t="T16" r="T17" b="T18"/>
                <a:pathLst>
                  <a:path w="66" h="57">
                    <a:moveTo>
                      <a:pt x="0" y="8"/>
                    </a:moveTo>
                    <a:lnTo>
                      <a:pt x="0" y="0"/>
                    </a:lnTo>
                    <a:lnTo>
                      <a:pt x="66" y="57"/>
                    </a:lnTo>
                    <a:lnTo>
                      <a:pt x="0" y="8"/>
                    </a:lnTo>
                    <a:close/>
                  </a:path>
                </a:pathLst>
              </a:custGeom>
              <a:solidFill>
                <a:srgbClr val="000000"/>
              </a:solidFill>
              <a:ln w="9525">
                <a:noFill/>
                <a:round/>
              </a:ln>
            </p:spPr>
            <p:txBody>
              <a:bodyPr/>
              <a:lstStyle/>
              <a:p>
                <a:endParaRPr lang="zh-TW" altLang="en-US">
                  <a:latin typeface="KaiTi" panose="02010609060101010101" pitchFamily="49" charset="-122"/>
                  <a:ea typeface="KaiTi" panose="02010609060101010101" pitchFamily="49" charset="-122"/>
                </a:endParaRPr>
              </a:p>
            </p:txBody>
          </p:sp>
          <p:sp>
            <p:nvSpPr>
              <p:cNvPr id="47" name="Freeform 44"/>
              <p:cNvSpPr/>
              <p:nvPr/>
            </p:nvSpPr>
            <p:spPr bwMode="auto">
              <a:xfrm>
                <a:off x="7710737" y="1512888"/>
                <a:ext cx="117475" cy="90488"/>
              </a:xfrm>
              <a:custGeom>
                <a:avLst/>
                <a:gdLst>
                  <a:gd name="T0" fmla="*/ 0 w 74"/>
                  <a:gd name="T1" fmla="*/ 2147483647 h 57"/>
                  <a:gd name="T2" fmla="*/ 2147483647 w 74"/>
                  <a:gd name="T3" fmla="*/ 0 h 57"/>
                  <a:gd name="T4" fmla="*/ 2147483647 w 74"/>
                  <a:gd name="T5" fmla="*/ 0 h 57"/>
                  <a:gd name="T6" fmla="*/ 0 w 74"/>
                  <a:gd name="T7" fmla="*/ 2147483647 h 57"/>
                  <a:gd name="T8" fmla="*/ 0 w 74"/>
                  <a:gd name="T9" fmla="*/ 2147483647 h 57"/>
                  <a:gd name="T10" fmla="*/ 0 60000 65536"/>
                  <a:gd name="T11" fmla="*/ 0 60000 65536"/>
                  <a:gd name="T12" fmla="*/ 0 60000 65536"/>
                  <a:gd name="T13" fmla="*/ 0 60000 65536"/>
                  <a:gd name="T14" fmla="*/ 0 60000 65536"/>
                  <a:gd name="T15" fmla="*/ 0 w 74"/>
                  <a:gd name="T16" fmla="*/ 0 h 57"/>
                  <a:gd name="T17" fmla="*/ 74 w 74"/>
                  <a:gd name="T18" fmla="*/ 57 h 57"/>
                </a:gdLst>
                <a:ahLst/>
                <a:cxnLst>
                  <a:cxn ang="T10">
                    <a:pos x="T0" y="T1"/>
                  </a:cxn>
                  <a:cxn ang="T11">
                    <a:pos x="T2" y="T3"/>
                  </a:cxn>
                  <a:cxn ang="T12">
                    <a:pos x="T4" y="T5"/>
                  </a:cxn>
                  <a:cxn ang="T13">
                    <a:pos x="T6" y="T7"/>
                  </a:cxn>
                  <a:cxn ang="T14">
                    <a:pos x="T8" y="T9"/>
                  </a:cxn>
                </a:cxnLst>
                <a:rect l="T15" t="T16" r="T17" b="T18"/>
                <a:pathLst>
                  <a:path w="74" h="57">
                    <a:moveTo>
                      <a:pt x="0" y="57"/>
                    </a:moveTo>
                    <a:lnTo>
                      <a:pt x="66" y="0"/>
                    </a:lnTo>
                    <a:lnTo>
                      <a:pt x="74" y="0"/>
                    </a:lnTo>
                    <a:lnTo>
                      <a:pt x="0" y="57"/>
                    </a:lnTo>
                    <a:close/>
                  </a:path>
                </a:pathLst>
              </a:custGeom>
              <a:solidFill>
                <a:srgbClr val="000000"/>
              </a:solidFill>
              <a:ln w="9525">
                <a:noFill/>
                <a:round/>
              </a:ln>
            </p:spPr>
            <p:txBody>
              <a:bodyPr/>
              <a:lstStyle/>
              <a:p>
                <a:endParaRPr lang="zh-TW" altLang="en-US">
                  <a:latin typeface="KaiTi" panose="02010609060101010101" pitchFamily="49" charset="-122"/>
                  <a:ea typeface="KaiTi" panose="02010609060101010101" pitchFamily="49" charset="-122"/>
                </a:endParaRPr>
              </a:p>
            </p:txBody>
          </p:sp>
        </p:grpSp>
        <p:grpSp>
          <p:nvGrpSpPr>
            <p:cNvPr id="48" name="组合 47"/>
            <p:cNvGrpSpPr/>
            <p:nvPr/>
          </p:nvGrpSpPr>
          <p:grpSpPr>
            <a:xfrm flipH="1">
              <a:off x="4555101" y="2162748"/>
              <a:ext cx="542180" cy="542703"/>
              <a:chOff x="7167096" y="561975"/>
              <a:chExt cx="1547910" cy="1549400"/>
            </a:xfrm>
          </p:grpSpPr>
          <p:sp>
            <p:nvSpPr>
              <p:cNvPr id="49" name="Freeform 40"/>
              <p:cNvSpPr/>
              <p:nvPr/>
            </p:nvSpPr>
            <p:spPr bwMode="auto">
              <a:xfrm>
                <a:off x="7167096" y="561975"/>
                <a:ext cx="1547910" cy="1518490"/>
              </a:xfrm>
              <a:custGeom>
                <a:avLst/>
                <a:gdLst/>
                <a:ahLst/>
                <a:cxnLst/>
                <a:rect l="l" t="t" r="r" b="b"/>
                <a:pathLst>
                  <a:path w="1547910" h="1518490">
                    <a:moveTo>
                      <a:pt x="735325" y="0"/>
                    </a:moveTo>
                    <a:cubicBezTo>
                      <a:pt x="1125922" y="0"/>
                      <a:pt x="1099882" y="195344"/>
                      <a:pt x="1099882" y="273482"/>
                    </a:cubicBezTo>
                    <a:cubicBezTo>
                      <a:pt x="1099882" y="338596"/>
                      <a:pt x="1047802" y="533941"/>
                      <a:pt x="1034783" y="612078"/>
                    </a:cubicBezTo>
                    <a:cubicBezTo>
                      <a:pt x="1008743" y="677193"/>
                      <a:pt x="995723" y="755331"/>
                      <a:pt x="1021763" y="794399"/>
                    </a:cubicBezTo>
                    <a:cubicBezTo>
                      <a:pt x="1034783" y="820445"/>
                      <a:pt x="1073842" y="872537"/>
                      <a:pt x="1243100" y="963698"/>
                    </a:cubicBezTo>
                    <a:cubicBezTo>
                      <a:pt x="1399339" y="1054858"/>
                      <a:pt x="1581617" y="1067881"/>
                      <a:pt x="1542557" y="1289271"/>
                    </a:cubicBezTo>
                    <a:cubicBezTo>
                      <a:pt x="1520081" y="1379197"/>
                      <a:pt x="1500030" y="1452144"/>
                      <a:pt x="1480009" y="1518490"/>
                    </a:cubicBezTo>
                    <a:lnTo>
                      <a:pt x="0" y="1518490"/>
                    </a:lnTo>
                    <a:cubicBezTo>
                      <a:pt x="15993" y="1434519"/>
                      <a:pt x="15303" y="1372240"/>
                      <a:pt x="45272" y="1302294"/>
                    </a:cubicBezTo>
                    <a:cubicBezTo>
                      <a:pt x="71312" y="1211134"/>
                      <a:pt x="97352" y="1119973"/>
                      <a:pt x="279630" y="1041835"/>
                    </a:cubicBezTo>
                    <a:cubicBezTo>
                      <a:pt x="461908" y="963698"/>
                      <a:pt x="579087" y="911606"/>
                      <a:pt x="579087" y="911606"/>
                    </a:cubicBezTo>
                    <a:cubicBezTo>
                      <a:pt x="579087" y="911528"/>
                      <a:pt x="579093" y="820440"/>
                      <a:pt x="592107" y="807422"/>
                    </a:cubicBezTo>
                    <a:cubicBezTo>
                      <a:pt x="605127" y="807422"/>
                      <a:pt x="631166" y="768354"/>
                      <a:pt x="605127" y="729285"/>
                    </a:cubicBezTo>
                    <a:cubicBezTo>
                      <a:pt x="592107" y="677193"/>
                      <a:pt x="566067" y="625101"/>
                      <a:pt x="566067" y="599055"/>
                    </a:cubicBezTo>
                    <a:cubicBezTo>
                      <a:pt x="566067" y="573009"/>
                      <a:pt x="344729" y="0"/>
                      <a:pt x="735325" y="0"/>
                    </a:cubicBezTo>
                    <a:close/>
                  </a:path>
                </a:pathLst>
              </a:custGeom>
              <a:solidFill>
                <a:schemeClr val="bg1">
                  <a:lumMod val="75000"/>
                </a:schemeClr>
              </a:solidFill>
              <a:ln w="9525">
                <a:noFill/>
                <a:round/>
              </a:ln>
            </p:spPr>
            <p:txBody>
              <a:bodyPr/>
              <a:lstStyle/>
              <a:p>
                <a:endParaRPr lang="zh-TW" altLang="en-US">
                  <a:latin typeface="KaiTi" panose="02010609060101010101" pitchFamily="49" charset="-122"/>
                  <a:ea typeface="KaiTi" panose="02010609060101010101" pitchFamily="49" charset="-122"/>
                </a:endParaRPr>
              </a:p>
            </p:txBody>
          </p:sp>
          <p:sp>
            <p:nvSpPr>
              <p:cNvPr id="50" name="Freeform 41"/>
              <p:cNvSpPr/>
              <p:nvPr/>
            </p:nvSpPr>
            <p:spPr bwMode="auto">
              <a:xfrm>
                <a:off x="7672637" y="1330325"/>
                <a:ext cx="520700" cy="768350"/>
              </a:xfrm>
              <a:custGeom>
                <a:avLst/>
                <a:gdLst>
                  <a:gd name="T0" fmla="*/ 2147483647 w 40"/>
                  <a:gd name="T1" fmla="*/ 2147483647 h 59"/>
                  <a:gd name="T2" fmla="*/ 2147483647 w 40"/>
                  <a:gd name="T3" fmla="*/ 2147483647 h 59"/>
                  <a:gd name="T4" fmla="*/ 2147483647 w 40"/>
                  <a:gd name="T5" fmla="*/ 0 h 59"/>
                  <a:gd name="T6" fmla="*/ 2147483647 w 40"/>
                  <a:gd name="T7" fmla="*/ 2147483647 h 59"/>
                  <a:gd name="T8" fmla="*/ 2147483647 w 40"/>
                  <a:gd name="T9" fmla="*/ 2147483647 h 59"/>
                  <a:gd name="T10" fmla="*/ 2147483647 w 40"/>
                  <a:gd name="T11" fmla="*/ 2147483647 h 59"/>
                  <a:gd name="T12" fmla="*/ 2147483647 w 40"/>
                  <a:gd name="T13" fmla="*/ 2147483647 h 59"/>
                  <a:gd name="T14" fmla="*/ 2147483647 w 40"/>
                  <a:gd name="T15" fmla="*/ 2147483647 h 59"/>
                  <a:gd name="T16" fmla="*/ 0 60000 65536"/>
                  <a:gd name="T17" fmla="*/ 0 60000 65536"/>
                  <a:gd name="T18" fmla="*/ 0 60000 65536"/>
                  <a:gd name="T19" fmla="*/ 0 60000 65536"/>
                  <a:gd name="T20" fmla="*/ 0 60000 65536"/>
                  <a:gd name="T21" fmla="*/ 0 60000 65536"/>
                  <a:gd name="T22" fmla="*/ 0 60000 65536"/>
                  <a:gd name="T23" fmla="*/ 0 60000 65536"/>
                  <a:gd name="T24" fmla="*/ 0 w 40"/>
                  <a:gd name="T25" fmla="*/ 0 h 59"/>
                  <a:gd name="T26" fmla="*/ 40 w 40"/>
                  <a:gd name="T27" fmla="*/ 59 h 5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0" h="59">
                    <a:moveTo>
                      <a:pt x="1" y="59"/>
                    </a:moveTo>
                    <a:cubicBezTo>
                      <a:pt x="1" y="59"/>
                      <a:pt x="19" y="21"/>
                      <a:pt x="40" y="4"/>
                    </a:cubicBezTo>
                    <a:cubicBezTo>
                      <a:pt x="40" y="4"/>
                      <a:pt x="37" y="2"/>
                      <a:pt x="37" y="0"/>
                    </a:cubicBezTo>
                    <a:cubicBezTo>
                      <a:pt x="37" y="0"/>
                      <a:pt x="16" y="14"/>
                      <a:pt x="15" y="15"/>
                    </a:cubicBezTo>
                    <a:cubicBezTo>
                      <a:pt x="14" y="16"/>
                      <a:pt x="13" y="16"/>
                      <a:pt x="12" y="15"/>
                    </a:cubicBezTo>
                    <a:cubicBezTo>
                      <a:pt x="11" y="14"/>
                      <a:pt x="5" y="3"/>
                      <a:pt x="5" y="3"/>
                    </a:cubicBezTo>
                    <a:cubicBezTo>
                      <a:pt x="5" y="3"/>
                      <a:pt x="3" y="10"/>
                      <a:pt x="4" y="11"/>
                    </a:cubicBezTo>
                    <a:cubicBezTo>
                      <a:pt x="4" y="13"/>
                      <a:pt x="0" y="49"/>
                      <a:pt x="1" y="59"/>
                    </a:cubicBezTo>
                    <a:close/>
                  </a:path>
                </a:pathLst>
              </a:custGeom>
              <a:solidFill>
                <a:srgbClr val="FFFFFF"/>
              </a:solidFill>
              <a:ln w="9525">
                <a:noFill/>
                <a:round/>
              </a:ln>
            </p:spPr>
            <p:txBody>
              <a:bodyPr/>
              <a:lstStyle/>
              <a:p>
                <a:endParaRPr lang="zh-TW" altLang="en-US">
                  <a:latin typeface="KaiTi" panose="02010609060101010101" pitchFamily="49" charset="-122"/>
                  <a:ea typeface="KaiTi" panose="02010609060101010101" pitchFamily="49" charset="-122"/>
                </a:endParaRPr>
              </a:p>
            </p:txBody>
          </p:sp>
          <p:sp>
            <p:nvSpPr>
              <p:cNvPr id="51" name="Freeform 42"/>
              <p:cNvSpPr/>
              <p:nvPr/>
            </p:nvSpPr>
            <p:spPr bwMode="auto">
              <a:xfrm>
                <a:off x="7672388" y="1500188"/>
                <a:ext cx="220662" cy="611187"/>
              </a:xfrm>
              <a:custGeom>
                <a:avLst/>
                <a:gdLst>
                  <a:gd name="T0" fmla="*/ 0 w 17"/>
                  <a:gd name="T1" fmla="*/ 2147483647 h 47"/>
                  <a:gd name="T2" fmla="*/ 2147483647 w 17"/>
                  <a:gd name="T3" fmla="*/ 2147483647 h 47"/>
                  <a:gd name="T4" fmla="*/ 2147483647 w 17"/>
                  <a:gd name="T5" fmla="*/ 1183728112 h 47"/>
                  <a:gd name="T6" fmla="*/ 2147483647 w 17"/>
                  <a:gd name="T7" fmla="*/ 507312048 h 47"/>
                  <a:gd name="T8" fmla="*/ 1684852866 w 17"/>
                  <a:gd name="T9" fmla="*/ 845520080 h 47"/>
                  <a:gd name="T10" fmla="*/ 168482691 w 17"/>
                  <a:gd name="T11" fmla="*/ 2147483647 h 47"/>
                  <a:gd name="T12" fmla="*/ 0 w 17"/>
                  <a:gd name="T13" fmla="*/ 2147483647 h 47"/>
                  <a:gd name="T14" fmla="*/ 0 60000 65536"/>
                  <a:gd name="T15" fmla="*/ 0 60000 65536"/>
                  <a:gd name="T16" fmla="*/ 0 60000 65536"/>
                  <a:gd name="T17" fmla="*/ 0 60000 65536"/>
                  <a:gd name="T18" fmla="*/ 0 60000 65536"/>
                  <a:gd name="T19" fmla="*/ 0 60000 65536"/>
                  <a:gd name="T20" fmla="*/ 0 60000 65536"/>
                  <a:gd name="T21" fmla="*/ 0 w 17"/>
                  <a:gd name="T22" fmla="*/ 0 h 47"/>
                  <a:gd name="T23" fmla="*/ 17 w 17"/>
                  <a:gd name="T24" fmla="*/ 47 h 4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7" h="47">
                    <a:moveTo>
                      <a:pt x="0" y="47"/>
                    </a:moveTo>
                    <a:cubicBezTo>
                      <a:pt x="0" y="47"/>
                      <a:pt x="14" y="25"/>
                      <a:pt x="13" y="14"/>
                    </a:cubicBezTo>
                    <a:cubicBezTo>
                      <a:pt x="13" y="9"/>
                      <a:pt x="14" y="7"/>
                      <a:pt x="14" y="7"/>
                    </a:cubicBezTo>
                    <a:cubicBezTo>
                      <a:pt x="14" y="7"/>
                      <a:pt x="17" y="4"/>
                      <a:pt x="16" y="3"/>
                    </a:cubicBezTo>
                    <a:cubicBezTo>
                      <a:pt x="15" y="1"/>
                      <a:pt x="12" y="0"/>
                      <a:pt x="10" y="5"/>
                    </a:cubicBezTo>
                    <a:cubicBezTo>
                      <a:pt x="11" y="8"/>
                      <a:pt x="1" y="15"/>
                      <a:pt x="1" y="26"/>
                    </a:cubicBezTo>
                    <a:lnTo>
                      <a:pt x="0" y="47"/>
                    </a:lnTo>
                    <a:close/>
                  </a:path>
                </a:pathLst>
              </a:custGeom>
              <a:solidFill>
                <a:schemeClr val="bg1">
                  <a:lumMod val="65000"/>
                </a:schemeClr>
              </a:solidFill>
              <a:ln w="9525">
                <a:noFill/>
                <a:round/>
              </a:ln>
            </p:spPr>
            <p:txBody>
              <a:bodyPr/>
              <a:lstStyle/>
              <a:p>
                <a:pPr>
                  <a:defRPr/>
                </a:pPr>
                <a:endParaRPr lang="zh-TW" altLang="en-US">
                  <a:latin typeface="KaiTi" panose="02010609060101010101" pitchFamily="49" charset="-122"/>
                  <a:ea typeface="KaiTi" panose="02010609060101010101" pitchFamily="49" charset="-122"/>
                </a:endParaRPr>
              </a:p>
            </p:txBody>
          </p:sp>
          <p:sp>
            <p:nvSpPr>
              <p:cNvPr id="52" name="Freeform 43"/>
              <p:cNvSpPr/>
              <p:nvPr/>
            </p:nvSpPr>
            <p:spPr bwMode="auto">
              <a:xfrm>
                <a:off x="7880599" y="1512888"/>
                <a:ext cx="104775" cy="90488"/>
              </a:xfrm>
              <a:custGeom>
                <a:avLst/>
                <a:gdLst>
                  <a:gd name="T0" fmla="*/ 0 w 66"/>
                  <a:gd name="T1" fmla="*/ 2147483647 h 57"/>
                  <a:gd name="T2" fmla="*/ 0 w 66"/>
                  <a:gd name="T3" fmla="*/ 0 h 57"/>
                  <a:gd name="T4" fmla="*/ 2147483647 w 66"/>
                  <a:gd name="T5" fmla="*/ 2147483647 h 57"/>
                  <a:gd name="T6" fmla="*/ 2147483647 w 66"/>
                  <a:gd name="T7" fmla="*/ 2147483647 h 57"/>
                  <a:gd name="T8" fmla="*/ 0 w 66"/>
                  <a:gd name="T9" fmla="*/ 2147483647 h 57"/>
                  <a:gd name="T10" fmla="*/ 0 60000 65536"/>
                  <a:gd name="T11" fmla="*/ 0 60000 65536"/>
                  <a:gd name="T12" fmla="*/ 0 60000 65536"/>
                  <a:gd name="T13" fmla="*/ 0 60000 65536"/>
                  <a:gd name="T14" fmla="*/ 0 60000 65536"/>
                  <a:gd name="T15" fmla="*/ 0 w 66"/>
                  <a:gd name="T16" fmla="*/ 0 h 57"/>
                  <a:gd name="T17" fmla="*/ 66 w 66"/>
                  <a:gd name="T18" fmla="*/ 57 h 57"/>
                </a:gdLst>
                <a:ahLst/>
                <a:cxnLst>
                  <a:cxn ang="T10">
                    <a:pos x="T0" y="T1"/>
                  </a:cxn>
                  <a:cxn ang="T11">
                    <a:pos x="T2" y="T3"/>
                  </a:cxn>
                  <a:cxn ang="T12">
                    <a:pos x="T4" y="T5"/>
                  </a:cxn>
                  <a:cxn ang="T13">
                    <a:pos x="T6" y="T7"/>
                  </a:cxn>
                  <a:cxn ang="T14">
                    <a:pos x="T8" y="T9"/>
                  </a:cxn>
                </a:cxnLst>
                <a:rect l="T15" t="T16" r="T17" b="T18"/>
                <a:pathLst>
                  <a:path w="66" h="57">
                    <a:moveTo>
                      <a:pt x="0" y="8"/>
                    </a:moveTo>
                    <a:lnTo>
                      <a:pt x="0" y="0"/>
                    </a:lnTo>
                    <a:lnTo>
                      <a:pt x="66" y="57"/>
                    </a:lnTo>
                    <a:lnTo>
                      <a:pt x="0" y="8"/>
                    </a:lnTo>
                    <a:close/>
                  </a:path>
                </a:pathLst>
              </a:custGeom>
              <a:solidFill>
                <a:srgbClr val="000000"/>
              </a:solidFill>
              <a:ln w="9525">
                <a:noFill/>
                <a:round/>
              </a:ln>
            </p:spPr>
            <p:txBody>
              <a:bodyPr/>
              <a:lstStyle/>
              <a:p>
                <a:endParaRPr lang="zh-TW" altLang="en-US">
                  <a:latin typeface="KaiTi" panose="02010609060101010101" pitchFamily="49" charset="-122"/>
                  <a:ea typeface="KaiTi" panose="02010609060101010101" pitchFamily="49" charset="-122"/>
                </a:endParaRPr>
              </a:p>
            </p:txBody>
          </p:sp>
          <p:sp>
            <p:nvSpPr>
              <p:cNvPr id="53" name="Freeform 44"/>
              <p:cNvSpPr/>
              <p:nvPr/>
            </p:nvSpPr>
            <p:spPr bwMode="auto">
              <a:xfrm>
                <a:off x="7710737" y="1512888"/>
                <a:ext cx="117475" cy="90488"/>
              </a:xfrm>
              <a:custGeom>
                <a:avLst/>
                <a:gdLst>
                  <a:gd name="T0" fmla="*/ 0 w 74"/>
                  <a:gd name="T1" fmla="*/ 2147483647 h 57"/>
                  <a:gd name="T2" fmla="*/ 2147483647 w 74"/>
                  <a:gd name="T3" fmla="*/ 0 h 57"/>
                  <a:gd name="T4" fmla="*/ 2147483647 w 74"/>
                  <a:gd name="T5" fmla="*/ 0 h 57"/>
                  <a:gd name="T6" fmla="*/ 0 w 74"/>
                  <a:gd name="T7" fmla="*/ 2147483647 h 57"/>
                  <a:gd name="T8" fmla="*/ 0 w 74"/>
                  <a:gd name="T9" fmla="*/ 2147483647 h 57"/>
                  <a:gd name="T10" fmla="*/ 0 60000 65536"/>
                  <a:gd name="T11" fmla="*/ 0 60000 65536"/>
                  <a:gd name="T12" fmla="*/ 0 60000 65536"/>
                  <a:gd name="T13" fmla="*/ 0 60000 65536"/>
                  <a:gd name="T14" fmla="*/ 0 60000 65536"/>
                  <a:gd name="T15" fmla="*/ 0 w 74"/>
                  <a:gd name="T16" fmla="*/ 0 h 57"/>
                  <a:gd name="T17" fmla="*/ 74 w 74"/>
                  <a:gd name="T18" fmla="*/ 57 h 57"/>
                </a:gdLst>
                <a:ahLst/>
                <a:cxnLst>
                  <a:cxn ang="T10">
                    <a:pos x="T0" y="T1"/>
                  </a:cxn>
                  <a:cxn ang="T11">
                    <a:pos x="T2" y="T3"/>
                  </a:cxn>
                  <a:cxn ang="T12">
                    <a:pos x="T4" y="T5"/>
                  </a:cxn>
                  <a:cxn ang="T13">
                    <a:pos x="T6" y="T7"/>
                  </a:cxn>
                  <a:cxn ang="T14">
                    <a:pos x="T8" y="T9"/>
                  </a:cxn>
                </a:cxnLst>
                <a:rect l="T15" t="T16" r="T17" b="T18"/>
                <a:pathLst>
                  <a:path w="74" h="57">
                    <a:moveTo>
                      <a:pt x="0" y="57"/>
                    </a:moveTo>
                    <a:lnTo>
                      <a:pt x="66" y="0"/>
                    </a:lnTo>
                    <a:lnTo>
                      <a:pt x="74" y="0"/>
                    </a:lnTo>
                    <a:lnTo>
                      <a:pt x="0" y="57"/>
                    </a:lnTo>
                    <a:close/>
                  </a:path>
                </a:pathLst>
              </a:custGeom>
              <a:solidFill>
                <a:srgbClr val="000000"/>
              </a:solidFill>
              <a:ln w="9525">
                <a:noFill/>
                <a:round/>
              </a:ln>
            </p:spPr>
            <p:txBody>
              <a:bodyPr/>
              <a:lstStyle/>
              <a:p>
                <a:endParaRPr lang="zh-TW" altLang="en-US">
                  <a:latin typeface="KaiTi" panose="02010609060101010101" pitchFamily="49" charset="-122"/>
                  <a:ea typeface="KaiTi" panose="02010609060101010101" pitchFamily="49" charset="-122"/>
                </a:endParaRPr>
              </a:p>
            </p:txBody>
          </p:sp>
        </p:grpSp>
        <p:grpSp>
          <p:nvGrpSpPr>
            <p:cNvPr id="54" name="组合 53"/>
            <p:cNvGrpSpPr/>
            <p:nvPr/>
          </p:nvGrpSpPr>
          <p:grpSpPr>
            <a:xfrm flipH="1">
              <a:off x="4870102" y="2030708"/>
              <a:ext cx="674094" cy="674744"/>
              <a:chOff x="7167096" y="561975"/>
              <a:chExt cx="1547910" cy="1549400"/>
            </a:xfrm>
          </p:grpSpPr>
          <p:sp>
            <p:nvSpPr>
              <p:cNvPr id="55" name="Freeform 40"/>
              <p:cNvSpPr/>
              <p:nvPr/>
            </p:nvSpPr>
            <p:spPr bwMode="auto">
              <a:xfrm>
                <a:off x="7167096" y="561975"/>
                <a:ext cx="1547910" cy="1518490"/>
              </a:xfrm>
              <a:custGeom>
                <a:avLst/>
                <a:gdLst/>
                <a:ahLst/>
                <a:cxnLst/>
                <a:rect l="l" t="t" r="r" b="b"/>
                <a:pathLst>
                  <a:path w="1547910" h="1518490">
                    <a:moveTo>
                      <a:pt x="735325" y="0"/>
                    </a:moveTo>
                    <a:cubicBezTo>
                      <a:pt x="1125922" y="0"/>
                      <a:pt x="1099882" y="195344"/>
                      <a:pt x="1099882" y="273482"/>
                    </a:cubicBezTo>
                    <a:cubicBezTo>
                      <a:pt x="1099882" y="338596"/>
                      <a:pt x="1047802" y="533941"/>
                      <a:pt x="1034783" y="612078"/>
                    </a:cubicBezTo>
                    <a:cubicBezTo>
                      <a:pt x="1008743" y="677193"/>
                      <a:pt x="995723" y="755331"/>
                      <a:pt x="1021763" y="794399"/>
                    </a:cubicBezTo>
                    <a:cubicBezTo>
                      <a:pt x="1034783" y="820445"/>
                      <a:pt x="1073842" y="872537"/>
                      <a:pt x="1243100" y="963698"/>
                    </a:cubicBezTo>
                    <a:cubicBezTo>
                      <a:pt x="1399339" y="1054858"/>
                      <a:pt x="1581617" y="1067881"/>
                      <a:pt x="1542557" y="1289271"/>
                    </a:cubicBezTo>
                    <a:cubicBezTo>
                      <a:pt x="1520081" y="1379197"/>
                      <a:pt x="1500030" y="1452144"/>
                      <a:pt x="1480009" y="1518490"/>
                    </a:cubicBezTo>
                    <a:lnTo>
                      <a:pt x="0" y="1518490"/>
                    </a:lnTo>
                    <a:cubicBezTo>
                      <a:pt x="15993" y="1434519"/>
                      <a:pt x="15303" y="1372240"/>
                      <a:pt x="45272" y="1302294"/>
                    </a:cubicBezTo>
                    <a:cubicBezTo>
                      <a:pt x="71312" y="1211134"/>
                      <a:pt x="97352" y="1119973"/>
                      <a:pt x="279630" y="1041835"/>
                    </a:cubicBezTo>
                    <a:cubicBezTo>
                      <a:pt x="461908" y="963698"/>
                      <a:pt x="579087" y="911606"/>
                      <a:pt x="579087" y="911606"/>
                    </a:cubicBezTo>
                    <a:cubicBezTo>
                      <a:pt x="579087" y="911528"/>
                      <a:pt x="579093" y="820440"/>
                      <a:pt x="592107" y="807422"/>
                    </a:cubicBezTo>
                    <a:cubicBezTo>
                      <a:pt x="605127" y="807422"/>
                      <a:pt x="631166" y="768354"/>
                      <a:pt x="605127" y="729285"/>
                    </a:cubicBezTo>
                    <a:cubicBezTo>
                      <a:pt x="592107" y="677193"/>
                      <a:pt x="566067" y="625101"/>
                      <a:pt x="566067" y="599055"/>
                    </a:cubicBezTo>
                    <a:cubicBezTo>
                      <a:pt x="566067" y="573009"/>
                      <a:pt x="344729" y="0"/>
                      <a:pt x="735325" y="0"/>
                    </a:cubicBezTo>
                    <a:close/>
                  </a:path>
                </a:pathLst>
              </a:custGeom>
              <a:solidFill>
                <a:schemeClr val="bg1">
                  <a:lumMod val="65000"/>
                </a:schemeClr>
              </a:solidFill>
              <a:ln w="9525">
                <a:noFill/>
                <a:round/>
              </a:ln>
            </p:spPr>
            <p:txBody>
              <a:bodyPr/>
              <a:lstStyle/>
              <a:p>
                <a:endParaRPr lang="zh-TW" altLang="en-US">
                  <a:latin typeface="KaiTi" panose="02010609060101010101" pitchFamily="49" charset="-122"/>
                  <a:ea typeface="KaiTi" panose="02010609060101010101" pitchFamily="49" charset="-122"/>
                </a:endParaRPr>
              </a:p>
            </p:txBody>
          </p:sp>
          <p:sp>
            <p:nvSpPr>
              <p:cNvPr id="56" name="Freeform 41"/>
              <p:cNvSpPr/>
              <p:nvPr/>
            </p:nvSpPr>
            <p:spPr bwMode="auto">
              <a:xfrm>
                <a:off x="7672637" y="1330325"/>
                <a:ext cx="520700" cy="768350"/>
              </a:xfrm>
              <a:custGeom>
                <a:avLst/>
                <a:gdLst>
                  <a:gd name="T0" fmla="*/ 2147483647 w 40"/>
                  <a:gd name="T1" fmla="*/ 2147483647 h 59"/>
                  <a:gd name="T2" fmla="*/ 2147483647 w 40"/>
                  <a:gd name="T3" fmla="*/ 2147483647 h 59"/>
                  <a:gd name="T4" fmla="*/ 2147483647 w 40"/>
                  <a:gd name="T5" fmla="*/ 0 h 59"/>
                  <a:gd name="T6" fmla="*/ 2147483647 w 40"/>
                  <a:gd name="T7" fmla="*/ 2147483647 h 59"/>
                  <a:gd name="T8" fmla="*/ 2147483647 w 40"/>
                  <a:gd name="T9" fmla="*/ 2147483647 h 59"/>
                  <a:gd name="T10" fmla="*/ 2147483647 w 40"/>
                  <a:gd name="T11" fmla="*/ 2147483647 h 59"/>
                  <a:gd name="T12" fmla="*/ 2147483647 w 40"/>
                  <a:gd name="T13" fmla="*/ 2147483647 h 59"/>
                  <a:gd name="T14" fmla="*/ 2147483647 w 40"/>
                  <a:gd name="T15" fmla="*/ 2147483647 h 59"/>
                  <a:gd name="T16" fmla="*/ 0 60000 65536"/>
                  <a:gd name="T17" fmla="*/ 0 60000 65536"/>
                  <a:gd name="T18" fmla="*/ 0 60000 65536"/>
                  <a:gd name="T19" fmla="*/ 0 60000 65536"/>
                  <a:gd name="T20" fmla="*/ 0 60000 65536"/>
                  <a:gd name="T21" fmla="*/ 0 60000 65536"/>
                  <a:gd name="T22" fmla="*/ 0 60000 65536"/>
                  <a:gd name="T23" fmla="*/ 0 60000 65536"/>
                  <a:gd name="T24" fmla="*/ 0 w 40"/>
                  <a:gd name="T25" fmla="*/ 0 h 59"/>
                  <a:gd name="T26" fmla="*/ 40 w 40"/>
                  <a:gd name="T27" fmla="*/ 59 h 5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0" h="59">
                    <a:moveTo>
                      <a:pt x="1" y="59"/>
                    </a:moveTo>
                    <a:cubicBezTo>
                      <a:pt x="1" y="59"/>
                      <a:pt x="19" y="21"/>
                      <a:pt x="40" y="4"/>
                    </a:cubicBezTo>
                    <a:cubicBezTo>
                      <a:pt x="40" y="4"/>
                      <a:pt x="37" y="2"/>
                      <a:pt x="37" y="0"/>
                    </a:cubicBezTo>
                    <a:cubicBezTo>
                      <a:pt x="37" y="0"/>
                      <a:pt x="16" y="14"/>
                      <a:pt x="15" y="15"/>
                    </a:cubicBezTo>
                    <a:cubicBezTo>
                      <a:pt x="14" y="16"/>
                      <a:pt x="13" y="16"/>
                      <a:pt x="12" y="15"/>
                    </a:cubicBezTo>
                    <a:cubicBezTo>
                      <a:pt x="11" y="14"/>
                      <a:pt x="5" y="3"/>
                      <a:pt x="5" y="3"/>
                    </a:cubicBezTo>
                    <a:cubicBezTo>
                      <a:pt x="5" y="3"/>
                      <a:pt x="3" y="10"/>
                      <a:pt x="4" y="11"/>
                    </a:cubicBezTo>
                    <a:cubicBezTo>
                      <a:pt x="4" y="13"/>
                      <a:pt x="0" y="49"/>
                      <a:pt x="1" y="59"/>
                    </a:cubicBezTo>
                    <a:close/>
                  </a:path>
                </a:pathLst>
              </a:custGeom>
              <a:solidFill>
                <a:srgbClr val="FFFFFF"/>
              </a:solidFill>
              <a:ln w="9525">
                <a:noFill/>
                <a:round/>
              </a:ln>
            </p:spPr>
            <p:txBody>
              <a:bodyPr/>
              <a:lstStyle/>
              <a:p>
                <a:endParaRPr lang="zh-TW" altLang="en-US">
                  <a:latin typeface="KaiTi" panose="02010609060101010101" pitchFamily="49" charset="-122"/>
                  <a:ea typeface="KaiTi" panose="02010609060101010101" pitchFamily="49" charset="-122"/>
                </a:endParaRPr>
              </a:p>
            </p:txBody>
          </p:sp>
          <p:sp>
            <p:nvSpPr>
              <p:cNvPr id="57" name="Freeform 42"/>
              <p:cNvSpPr/>
              <p:nvPr/>
            </p:nvSpPr>
            <p:spPr bwMode="auto">
              <a:xfrm>
                <a:off x="7672388" y="1500188"/>
                <a:ext cx="220662" cy="611187"/>
              </a:xfrm>
              <a:custGeom>
                <a:avLst/>
                <a:gdLst>
                  <a:gd name="T0" fmla="*/ 0 w 17"/>
                  <a:gd name="T1" fmla="*/ 2147483647 h 47"/>
                  <a:gd name="T2" fmla="*/ 2147483647 w 17"/>
                  <a:gd name="T3" fmla="*/ 2147483647 h 47"/>
                  <a:gd name="T4" fmla="*/ 2147483647 w 17"/>
                  <a:gd name="T5" fmla="*/ 1183728112 h 47"/>
                  <a:gd name="T6" fmla="*/ 2147483647 w 17"/>
                  <a:gd name="T7" fmla="*/ 507312048 h 47"/>
                  <a:gd name="T8" fmla="*/ 1684852866 w 17"/>
                  <a:gd name="T9" fmla="*/ 845520080 h 47"/>
                  <a:gd name="T10" fmla="*/ 168482691 w 17"/>
                  <a:gd name="T11" fmla="*/ 2147483647 h 47"/>
                  <a:gd name="T12" fmla="*/ 0 w 17"/>
                  <a:gd name="T13" fmla="*/ 2147483647 h 47"/>
                  <a:gd name="T14" fmla="*/ 0 60000 65536"/>
                  <a:gd name="T15" fmla="*/ 0 60000 65536"/>
                  <a:gd name="T16" fmla="*/ 0 60000 65536"/>
                  <a:gd name="T17" fmla="*/ 0 60000 65536"/>
                  <a:gd name="T18" fmla="*/ 0 60000 65536"/>
                  <a:gd name="T19" fmla="*/ 0 60000 65536"/>
                  <a:gd name="T20" fmla="*/ 0 60000 65536"/>
                  <a:gd name="T21" fmla="*/ 0 w 17"/>
                  <a:gd name="T22" fmla="*/ 0 h 47"/>
                  <a:gd name="T23" fmla="*/ 17 w 17"/>
                  <a:gd name="T24" fmla="*/ 47 h 4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7" h="47">
                    <a:moveTo>
                      <a:pt x="0" y="47"/>
                    </a:moveTo>
                    <a:cubicBezTo>
                      <a:pt x="0" y="47"/>
                      <a:pt x="14" y="25"/>
                      <a:pt x="13" y="14"/>
                    </a:cubicBezTo>
                    <a:cubicBezTo>
                      <a:pt x="13" y="9"/>
                      <a:pt x="14" y="7"/>
                      <a:pt x="14" y="7"/>
                    </a:cubicBezTo>
                    <a:cubicBezTo>
                      <a:pt x="14" y="7"/>
                      <a:pt x="17" y="4"/>
                      <a:pt x="16" y="3"/>
                    </a:cubicBezTo>
                    <a:cubicBezTo>
                      <a:pt x="15" y="1"/>
                      <a:pt x="12" y="0"/>
                      <a:pt x="10" y="5"/>
                    </a:cubicBezTo>
                    <a:cubicBezTo>
                      <a:pt x="11" y="8"/>
                      <a:pt x="1" y="15"/>
                      <a:pt x="1" y="26"/>
                    </a:cubicBezTo>
                    <a:lnTo>
                      <a:pt x="0" y="47"/>
                    </a:lnTo>
                    <a:close/>
                  </a:path>
                </a:pathLst>
              </a:custGeom>
              <a:solidFill>
                <a:schemeClr val="bg1">
                  <a:lumMod val="65000"/>
                </a:schemeClr>
              </a:solidFill>
              <a:ln w="9525">
                <a:noFill/>
                <a:round/>
              </a:ln>
            </p:spPr>
            <p:txBody>
              <a:bodyPr/>
              <a:lstStyle/>
              <a:p>
                <a:pPr>
                  <a:defRPr/>
                </a:pPr>
                <a:endParaRPr lang="zh-TW" altLang="en-US">
                  <a:latin typeface="KaiTi" panose="02010609060101010101" pitchFamily="49" charset="-122"/>
                  <a:ea typeface="KaiTi" panose="02010609060101010101" pitchFamily="49" charset="-122"/>
                </a:endParaRPr>
              </a:p>
            </p:txBody>
          </p:sp>
          <p:sp>
            <p:nvSpPr>
              <p:cNvPr id="58" name="Freeform 43"/>
              <p:cNvSpPr/>
              <p:nvPr/>
            </p:nvSpPr>
            <p:spPr bwMode="auto">
              <a:xfrm>
                <a:off x="7880599" y="1512888"/>
                <a:ext cx="104775" cy="90488"/>
              </a:xfrm>
              <a:custGeom>
                <a:avLst/>
                <a:gdLst>
                  <a:gd name="T0" fmla="*/ 0 w 66"/>
                  <a:gd name="T1" fmla="*/ 2147483647 h 57"/>
                  <a:gd name="T2" fmla="*/ 0 w 66"/>
                  <a:gd name="T3" fmla="*/ 0 h 57"/>
                  <a:gd name="T4" fmla="*/ 2147483647 w 66"/>
                  <a:gd name="T5" fmla="*/ 2147483647 h 57"/>
                  <a:gd name="T6" fmla="*/ 2147483647 w 66"/>
                  <a:gd name="T7" fmla="*/ 2147483647 h 57"/>
                  <a:gd name="T8" fmla="*/ 0 w 66"/>
                  <a:gd name="T9" fmla="*/ 2147483647 h 57"/>
                  <a:gd name="T10" fmla="*/ 0 60000 65536"/>
                  <a:gd name="T11" fmla="*/ 0 60000 65536"/>
                  <a:gd name="T12" fmla="*/ 0 60000 65536"/>
                  <a:gd name="T13" fmla="*/ 0 60000 65536"/>
                  <a:gd name="T14" fmla="*/ 0 60000 65536"/>
                  <a:gd name="T15" fmla="*/ 0 w 66"/>
                  <a:gd name="T16" fmla="*/ 0 h 57"/>
                  <a:gd name="T17" fmla="*/ 66 w 66"/>
                  <a:gd name="T18" fmla="*/ 57 h 57"/>
                </a:gdLst>
                <a:ahLst/>
                <a:cxnLst>
                  <a:cxn ang="T10">
                    <a:pos x="T0" y="T1"/>
                  </a:cxn>
                  <a:cxn ang="T11">
                    <a:pos x="T2" y="T3"/>
                  </a:cxn>
                  <a:cxn ang="T12">
                    <a:pos x="T4" y="T5"/>
                  </a:cxn>
                  <a:cxn ang="T13">
                    <a:pos x="T6" y="T7"/>
                  </a:cxn>
                  <a:cxn ang="T14">
                    <a:pos x="T8" y="T9"/>
                  </a:cxn>
                </a:cxnLst>
                <a:rect l="T15" t="T16" r="T17" b="T18"/>
                <a:pathLst>
                  <a:path w="66" h="57">
                    <a:moveTo>
                      <a:pt x="0" y="8"/>
                    </a:moveTo>
                    <a:lnTo>
                      <a:pt x="0" y="0"/>
                    </a:lnTo>
                    <a:lnTo>
                      <a:pt x="66" y="57"/>
                    </a:lnTo>
                    <a:lnTo>
                      <a:pt x="0" y="8"/>
                    </a:lnTo>
                    <a:close/>
                  </a:path>
                </a:pathLst>
              </a:custGeom>
              <a:solidFill>
                <a:srgbClr val="000000"/>
              </a:solidFill>
              <a:ln w="9525">
                <a:noFill/>
                <a:round/>
              </a:ln>
            </p:spPr>
            <p:txBody>
              <a:bodyPr/>
              <a:lstStyle/>
              <a:p>
                <a:endParaRPr lang="zh-TW" altLang="en-US">
                  <a:latin typeface="KaiTi" panose="02010609060101010101" pitchFamily="49" charset="-122"/>
                  <a:ea typeface="KaiTi" panose="02010609060101010101" pitchFamily="49" charset="-122"/>
                </a:endParaRPr>
              </a:p>
            </p:txBody>
          </p:sp>
          <p:sp>
            <p:nvSpPr>
              <p:cNvPr id="59" name="Freeform 44"/>
              <p:cNvSpPr/>
              <p:nvPr/>
            </p:nvSpPr>
            <p:spPr bwMode="auto">
              <a:xfrm>
                <a:off x="7710737" y="1512888"/>
                <a:ext cx="117475" cy="90488"/>
              </a:xfrm>
              <a:custGeom>
                <a:avLst/>
                <a:gdLst>
                  <a:gd name="T0" fmla="*/ 0 w 74"/>
                  <a:gd name="T1" fmla="*/ 2147483647 h 57"/>
                  <a:gd name="T2" fmla="*/ 2147483647 w 74"/>
                  <a:gd name="T3" fmla="*/ 0 h 57"/>
                  <a:gd name="T4" fmla="*/ 2147483647 w 74"/>
                  <a:gd name="T5" fmla="*/ 0 h 57"/>
                  <a:gd name="T6" fmla="*/ 0 w 74"/>
                  <a:gd name="T7" fmla="*/ 2147483647 h 57"/>
                  <a:gd name="T8" fmla="*/ 0 w 74"/>
                  <a:gd name="T9" fmla="*/ 2147483647 h 57"/>
                  <a:gd name="T10" fmla="*/ 0 60000 65536"/>
                  <a:gd name="T11" fmla="*/ 0 60000 65536"/>
                  <a:gd name="T12" fmla="*/ 0 60000 65536"/>
                  <a:gd name="T13" fmla="*/ 0 60000 65536"/>
                  <a:gd name="T14" fmla="*/ 0 60000 65536"/>
                  <a:gd name="T15" fmla="*/ 0 w 74"/>
                  <a:gd name="T16" fmla="*/ 0 h 57"/>
                  <a:gd name="T17" fmla="*/ 74 w 74"/>
                  <a:gd name="T18" fmla="*/ 57 h 57"/>
                </a:gdLst>
                <a:ahLst/>
                <a:cxnLst>
                  <a:cxn ang="T10">
                    <a:pos x="T0" y="T1"/>
                  </a:cxn>
                  <a:cxn ang="T11">
                    <a:pos x="T2" y="T3"/>
                  </a:cxn>
                  <a:cxn ang="T12">
                    <a:pos x="T4" y="T5"/>
                  </a:cxn>
                  <a:cxn ang="T13">
                    <a:pos x="T6" y="T7"/>
                  </a:cxn>
                  <a:cxn ang="T14">
                    <a:pos x="T8" y="T9"/>
                  </a:cxn>
                </a:cxnLst>
                <a:rect l="T15" t="T16" r="T17" b="T18"/>
                <a:pathLst>
                  <a:path w="74" h="57">
                    <a:moveTo>
                      <a:pt x="0" y="57"/>
                    </a:moveTo>
                    <a:lnTo>
                      <a:pt x="66" y="0"/>
                    </a:lnTo>
                    <a:lnTo>
                      <a:pt x="74" y="0"/>
                    </a:lnTo>
                    <a:lnTo>
                      <a:pt x="0" y="57"/>
                    </a:lnTo>
                    <a:close/>
                  </a:path>
                </a:pathLst>
              </a:custGeom>
              <a:solidFill>
                <a:srgbClr val="000000"/>
              </a:solidFill>
              <a:ln w="9525">
                <a:noFill/>
                <a:round/>
              </a:ln>
            </p:spPr>
            <p:txBody>
              <a:bodyPr/>
              <a:lstStyle/>
              <a:p>
                <a:endParaRPr lang="zh-TW" altLang="en-US">
                  <a:latin typeface="KaiTi" panose="02010609060101010101" pitchFamily="49" charset="-122"/>
                  <a:ea typeface="KaiTi" panose="02010609060101010101" pitchFamily="49" charset="-122"/>
                </a:endParaRPr>
              </a:p>
            </p:txBody>
          </p:sp>
        </p:grpSp>
        <p:cxnSp>
          <p:nvCxnSpPr>
            <p:cNvPr id="60" name="直接连接符 59"/>
            <p:cNvCxnSpPr/>
            <p:nvPr/>
          </p:nvCxnSpPr>
          <p:spPr>
            <a:xfrm>
              <a:off x="10431385" y="1463040"/>
              <a:ext cx="0" cy="1076583"/>
            </a:xfrm>
            <a:prstGeom prst="line">
              <a:avLst/>
            </a:prstGeom>
            <a:ln w="19050">
              <a:gradFill>
                <a:gsLst>
                  <a:gs pos="0">
                    <a:srgbClr val="BECCCD">
                      <a:alpha val="15000"/>
                    </a:srgbClr>
                  </a:gs>
                  <a:gs pos="50000">
                    <a:schemeClr val="bg1">
                      <a:lumMod val="50000"/>
                    </a:schemeClr>
                  </a:gs>
                  <a:gs pos="100000">
                    <a:srgbClr val="BECCCD">
                      <a:alpha val="40000"/>
                    </a:srgbClr>
                  </a:gs>
                </a:gsLst>
                <a:lin ang="5400000" scaled="0"/>
              </a:gradFill>
            </a:ln>
          </p:spPr>
          <p:style>
            <a:lnRef idx="1">
              <a:schemeClr val="accent1"/>
            </a:lnRef>
            <a:fillRef idx="0">
              <a:schemeClr val="accent1"/>
            </a:fillRef>
            <a:effectRef idx="0">
              <a:schemeClr val="accent1"/>
            </a:effectRef>
            <a:fontRef idx="minor">
              <a:schemeClr val="tx1"/>
            </a:fontRef>
          </p:style>
        </p:cxnSp>
        <p:cxnSp>
          <p:nvCxnSpPr>
            <p:cNvPr id="61" name="直接连接符 60"/>
            <p:cNvCxnSpPr/>
            <p:nvPr/>
          </p:nvCxnSpPr>
          <p:spPr>
            <a:xfrm flipH="1">
              <a:off x="1776999" y="2685396"/>
              <a:ext cx="7980292" cy="0"/>
            </a:xfrm>
            <a:prstGeom prst="line">
              <a:avLst/>
            </a:prstGeom>
            <a:ln w="19050">
              <a:gradFill>
                <a:gsLst>
                  <a:gs pos="0">
                    <a:srgbClr val="BECCCD">
                      <a:alpha val="15000"/>
                    </a:srgbClr>
                  </a:gs>
                  <a:gs pos="50000">
                    <a:schemeClr val="bg1">
                      <a:lumMod val="50000"/>
                    </a:schemeClr>
                  </a:gs>
                  <a:gs pos="100000">
                    <a:srgbClr val="BECCCD">
                      <a:alpha val="40000"/>
                    </a:srgbClr>
                  </a:gs>
                </a:gsLst>
                <a:lin ang="0" scaled="0"/>
              </a:gradFill>
            </a:ln>
          </p:spPr>
          <p:style>
            <a:lnRef idx="1">
              <a:schemeClr val="accent1"/>
            </a:lnRef>
            <a:fillRef idx="0">
              <a:schemeClr val="accent1"/>
            </a:fillRef>
            <a:effectRef idx="0">
              <a:schemeClr val="accent1"/>
            </a:effectRef>
            <a:fontRef idx="minor">
              <a:schemeClr val="tx1"/>
            </a:fontRef>
          </p:style>
        </p:cxnSp>
        <p:sp>
          <p:nvSpPr>
            <p:cNvPr id="160" name="Rectangle 42"/>
            <p:cNvSpPr/>
            <p:nvPr/>
          </p:nvSpPr>
          <p:spPr>
            <a:xfrm>
              <a:off x="5764975" y="1221322"/>
              <a:ext cx="1612900" cy="563245"/>
            </a:xfrm>
            <a:prstGeom prst="rect">
              <a:avLst/>
            </a:prstGeom>
            <a:noFill/>
            <a:ln w="12700" cap="flat" cmpd="sng" algn="ctr">
              <a:noFill/>
              <a:prstDash val="solid"/>
            </a:ln>
            <a:effectLst/>
          </p:spPr>
          <p:txBody>
            <a:bodyPr lIns="91440" tIns="0" rIns="91440" bIns="0" rtlCol="0" anchor="t"/>
            <a:lstStyle/>
            <a:p>
              <a:pPr algn="r"/>
              <a:r>
                <a:rPr lang="en-US" altLang="zh-CN" sz="2000" b="1" dirty="0">
                  <a:solidFill>
                    <a:schemeClr val="tx1">
                      <a:lumMod val="65000"/>
                      <a:lumOff val="35000"/>
                    </a:schemeClr>
                  </a:solidFill>
                  <a:latin typeface="KaiTi" panose="02010609060101010101" pitchFamily="49" charset="-122"/>
                  <a:ea typeface="KaiTi" panose="02010609060101010101" pitchFamily="49" charset="-122"/>
                  <a:cs typeface="Arial" panose="020B0604020202020204" pitchFamily="34" charset="0"/>
                </a:rPr>
                <a:t>1.工作说明</a:t>
              </a:r>
            </a:p>
          </p:txBody>
        </p:sp>
        <p:sp>
          <p:nvSpPr>
            <p:cNvPr id="161" name="Rectangle 42"/>
            <p:cNvSpPr/>
            <p:nvPr/>
          </p:nvSpPr>
          <p:spPr>
            <a:xfrm>
              <a:off x="7559528" y="1240279"/>
              <a:ext cx="3436115" cy="1040367"/>
            </a:xfrm>
            <a:prstGeom prst="rect">
              <a:avLst/>
            </a:prstGeom>
            <a:noFill/>
            <a:ln w="12700" cap="flat" cmpd="sng" algn="ctr">
              <a:noFill/>
              <a:prstDash val="solid"/>
            </a:ln>
            <a:effectLst/>
          </p:spPr>
          <p:txBody>
            <a:bodyPr lIns="91440" tIns="0" rIns="91440" bIns="0" rtlCol="0" anchor="t"/>
            <a:lstStyle/>
            <a:p>
              <a:pPr algn="just" fontAlgn="auto">
                <a:defRPr/>
              </a:pPr>
              <a:r>
                <a:rPr lang="en-US" kern="0" dirty="0">
                  <a:solidFill>
                    <a:schemeClr val="tx1">
                      <a:lumMod val="65000"/>
                      <a:lumOff val="35000"/>
                    </a:schemeClr>
                  </a:solidFill>
                  <a:latin typeface="KaiTi" panose="02010609060101010101" pitchFamily="49" charset="-122"/>
                  <a:ea typeface="KaiTi" panose="02010609060101010101" pitchFamily="49" charset="-122"/>
                  <a:cs typeface="Arial" panose="020B0604020202020204" pitchFamily="34" charset="0"/>
                </a:rPr>
                <a:t>(1)职位基本情况 </a:t>
              </a:r>
            </a:p>
            <a:p>
              <a:pPr algn="just" fontAlgn="auto">
                <a:defRPr/>
              </a:pPr>
              <a:r>
                <a:rPr lang="en-US" kern="0" dirty="0">
                  <a:solidFill>
                    <a:schemeClr val="tx1">
                      <a:lumMod val="65000"/>
                      <a:lumOff val="35000"/>
                    </a:schemeClr>
                  </a:solidFill>
                  <a:latin typeface="KaiTi" panose="02010609060101010101" pitchFamily="49" charset="-122"/>
                  <a:ea typeface="KaiTi" panose="02010609060101010101" pitchFamily="49" charset="-122"/>
                  <a:cs typeface="Arial" panose="020B0604020202020204" pitchFamily="34" charset="0"/>
                </a:rPr>
                <a:t>(2)工作条件 </a:t>
              </a:r>
            </a:p>
            <a:p>
              <a:pPr algn="just" fontAlgn="auto">
                <a:defRPr/>
              </a:pPr>
              <a:r>
                <a:rPr lang="en-US" kern="0" dirty="0">
                  <a:solidFill>
                    <a:schemeClr val="tx1">
                      <a:lumMod val="65000"/>
                      <a:lumOff val="35000"/>
                    </a:schemeClr>
                  </a:solidFill>
                  <a:latin typeface="KaiTi" panose="02010609060101010101" pitchFamily="49" charset="-122"/>
                  <a:ea typeface="KaiTi" panose="02010609060101010101" pitchFamily="49" charset="-122"/>
                  <a:cs typeface="Arial" panose="020B0604020202020204" pitchFamily="34" charset="0"/>
                </a:rPr>
                <a:t>(3)职位关系 </a:t>
              </a:r>
            </a:p>
            <a:p>
              <a:pPr algn="just" fontAlgn="auto">
                <a:defRPr/>
              </a:pPr>
              <a:r>
                <a:rPr lang="en-US" kern="0" dirty="0">
                  <a:solidFill>
                    <a:schemeClr val="tx1">
                      <a:lumMod val="65000"/>
                      <a:lumOff val="35000"/>
                    </a:schemeClr>
                  </a:solidFill>
                  <a:latin typeface="KaiTi" panose="02010609060101010101" pitchFamily="49" charset="-122"/>
                  <a:ea typeface="KaiTi" panose="02010609060101010101" pitchFamily="49" charset="-122"/>
                  <a:cs typeface="Arial" panose="020B0604020202020204" pitchFamily="34" charset="0"/>
                </a:rPr>
                <a:t>(4)工作职责 </a:t>
              </a:r>
            </a:p>
          </p:txBody>
        </p:sp>
      </p:grpSp>
      <p:grpSp>
        <p:nvGrpSpPr>
          <p:cNvPr id="4" name="组合 3"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GrpSpPr/>
          <p:nvPr/>
        </p:nvGrpSpPr>
        <p:grpSpPr>
          <a:xfrm>
            <a:off x="1795780" y="4709774"/>
            <a:ext cx="9035415" cy="2000470"/>
            <a:chOff x="1757553" y="4807691"/>
            <a:chExt cx="8654386" cy="1518752"/>
          </a:xfrm>
        </p:grpSpPr>
        <p:grpSp>
          <p:nvGrpSpPr>
            <p:cNvPr id="108" name="组合 107"/>
            <p:cNvGrpSpPr/>
            <p:nvPr/>
          </p:nvGrpSpPr>
          <p:grpSpPr>
            <a:xfrm>
              <a:off x="1817231" y="5847963"/>
              <a:ext cx="463966" cy="464413"/>
              <a:chOff x="7167096" y="561975"/>
              <a:chExt cx="1547910" cy="1549400"/>
            </a:xfrm>
          </p:grpSpPr>
          <p:sp>
            <p:nvSpPr>
              <p:cNvPr id="109" name="Freeform 40"/>
              <p:cNvSpPr/>
              <p:nvPr/>
            </p:nvSpPr>
            <p:spPr bwMode="auto">
              <a:xfrm>
                <a:off x="7167096" y="561975"/>
                <a:ext cx="1547910" cy="1518490"/>
              </a:xfrm>
              <a:custGeom>
                <a:avLst/>
                <a:gdLst/>
                <a:ahLst/>
                <a:cxnLst/>
                <a:rect l="l" t="t" r="r" b="b"/>
                <a:pathLst>
                  <a:path w="1547910" h="1518490">
                    <a:moveTo>
                      <a:pt x="735325" y="0"/>
                    </a:moveTo>
                    <a:cubicBezTo>
                      <a:pt x="1125922" y="0"/>
                      <a:pt x="1099882" y="195344"/>
                      <a:pt x="1099882" y="273482"/>
                    </a:cubicBezTo>
                    <a:cubicBezTo>
                      <a:pt x="1099882" y="338596"/>
                      <a:pt x="1047802" y="533941"/>
                      <a:pt x="1034783" y="612078"/>
                    </a:cubicBezTo>
                    <a:cubicBezTo>
                      <a:pt x="1008743" y="677193"/>
                      <a:pt x="995723" y="755331"/>
                      <a:pt x="1021763" y="794399"/>
                    </a:cubicBezTo>
                    <a:cubicBezTo>
                      <a:pt x="1034783" y="820445"/>
                      <a:pt x="1073842" y="872537"/>
                      <a:pt x="1243100" y="963698"/>
                    </a:cubicBezTo>
                    <a:cubicBezTo>
                      <a:pt x="1399339" y="1054858"/>
                      <a:pt x="1581617" y="1067881"/>
                      <a:pt x="1542557" y="1289271"/>
                    </a:cubicBezTo>
                    <a:cubicBezTo>
                      <a:pt x="1520081" y="1379197"/>
                      <a:pt x="1500030" y="1452144"/>
                      <a:pt x="1480009" y="1518490"/>
                    </a:cubicBezTo>
                    <a:lnTo>
                      <a:pt x="0" y="1518490"/>
                    </a:lnTo>
                    <a:cubicBezTo>
                      <a:pt x="15993" y="1434519"/>
                      <a:pt x="15303" y="1372240"/>
                      <a:pt x="45272" y="1302294"/>
                    </a:cubicBezTo>
                    <a:cubicBezTo>
                      <a:pt x="71312" y="1211134"/>
                      <a:pt x="97352" y="1119973"/>
                      <a:pt x="279630" y="1041835"/>
                    </a:cubicBezTo>
                    <a:cubicBezTo>
                      <a:pt x="461908" y="963698"/>
                      <a:pt x="579087" y="911606"/>
                      <a:pt x="579087" y="911606"/>
                    </a:cubicBezTo>
                    <a:cubicBezTo>
                      <a:pt x="579087" y="911528"/>
                      <a:pt x="579093" y="820440"/>
                      <a:pt x="592107" y="807422"/>
                    </a:cubicBezTo>
                    <a:cubicBezTo>
                      <a:pt x="605127" y="807422"/>
                      <a:pt x="631166" y="768354"/>
                      <a:pt x="605127" y="729285"/>
                    </a:cubicBezTo>
                    <a:cubicBezTo>
                      <a:pt x="592107" y="677193"/>
                      <a:pt x="566067" y="625101"/>
                      <a:pt x="566067" y="599055"/>
                    </a:cubicBezTo>
                    <a:cubicBezTo>
                      <a:pt x="566067" y="573009"/>
                      <a:pt x="344729" y="0"/>
                      <a:pt x="735325" y="0"/>
                    </a:cubicBezTo>
                    <a:close/>
                  </a:path>
                </a:pathLst>
              </a:custGeom>
              <a:solidFill>
                <a:schemeClr val="bg1">
                  <a:lumMod val="75000"/>
                </a:schemeClr>
              </a:solidFill>
              <a:ln w="9525">
                <a:noFill/>
                <a:round/>
              </a:ln>
            </p:spPr>
            <p:txBody>
              <a:bodyPr/>
              <a:lstStyle/>
              <a:p>
                <a:endParaRPr lang="zh-TW" altLang="en-US">
                  <a:latin typeface="KaiTi" panose="02010609060101010101" pitchFamily="49" charset="-122"/>
                  <a:ea typeface="KaiTi" panose="02010609060101010101" pitchFamily="49" charset="-122"/>
                </a:endParaRPr>
              </a:p>
            </p:txBody>
          </p:sp>
          <p:sp>
            <p:nvSpPr>
              <p:cNvPr id="110" name="Freeform 41"/>
              <p:cNvSpPr/>
              <p:nvPr/>
            </p:nvSpPr>
            <p:spPr bwMode="auto">
              <a:xfrm>
                <a:off x="7672637" y="1330325"/>
                <a:ext cx="520700" cy="768350"/>
              </a:xfrm>
              <a:custGeom>
                <a:avLst/>
                <a:gdLst>
                  <a:gd name="T0" fmla="*/ 2147483647 w 40"/>
                  <a:gd name="T1" fmla="*/ 2147483647 h 59"/>
                  <a:gd name="T2" fmla="*/ 2147483647 w 40"/>
                  <a:gd name="T3" fmla="*/ 2147483647 h 59"/>
                  <a:gd name="T4" fmla="*/ 2147483647 w 40"/>
                  <a:gd name="T5" fmla="*/ 0 h 59"/>
                  <a:gd name="T6" fmla="*/ 2147483647 w 40"/>
                  <a:gd name="T7" fmla="*/ 2147483647 h 59"/>
                  <a:gd name="T8" fmla="*/ 2147483647 w 40"/>
                  <a:gd name="T9" fmla="*/ 2147483647 h 59"/>
                  <a:gd name="T10" fmla="*/ 2147483647 w 40"/>
                  <a:gd name="T11" fmla="*/ 2147483647 h 59"/>
                  <a:gd name="T12" fmla="*/ 2147483647 w 40"/>
                  <a:gd name="T13" fmla="*/ 2147483647 h 59"/>
                  <a:gd name="T14" fmla="*/ 2147483647 w 40"/>
                  <a:gd name="T15" fmla="*/ 2147483647 h 59"/>
                  <a:gd name="T16" fmla="*/ 0 60000 65536"/>
                  <a:gd name="T17" fmla="*/ 0 60000 65536"/>
                  <a:gd name="T18" fmla="*/ 0 60000 65536"/>
                  <a:gd name="T19" fmla="*/ 0 60000 65536"/>
                  <a:gd name="T20" fmla="*/ 0 60000 65536"/>
                  <a:gd name="T21" fmla="*/ 0 60000 65536"/>
                  <a:gd name="T22" fmla="*/ 0 60000 65536"/>
                  <a:gd name="T23" fmla="*/ 0 60000 65536"/>
                  <a:gd name="T24" fmla="*/ 0 w 40"/>
                  <a:gd name="T25" fmla="*/ 0 h 59"/>
                  <a:gd name="T26" fmla="*/ 40 w 40"/>
                  <a:gd name="T27" fmla="*/ 59 h 5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0" h="59">
                    <a:moveTo>
                      <a:pt x="1" y="59"/>
                    </a:moveTo>
                    <a:cubicBezTo>
                      <a:pt x="1" y="59"/>
                      <a:pt x="19" y="21"/>
                      <a:pt x="40" y="4"/>
                    </a:cubicBezTo>
                    <a:cubicBezTo>
                      <a:pt x="40" y="4"/>
                      <a:pt x="37" y="2"/>
                      <a:pt x="37" y="0"/>
                    </a:cubicBezTo>
                    <a:cubicBezTo>
                      <a:pt x="37" y="0"/>
                      <a:pt x="16" y="14"/>
                      <a:pt x="15" y="15"/>
                    </a:cubicBezTo>
                    <a:cubicBezTo>
                      <a:pt x="14" y="16"/>
                      <a:pt x="13" y="16"/>
                      <a:pt x="12" y="15"/>
                    </a:cubicBezTo>
                    <a:cubicBezTo>
                      <a:pt x="11" y="14"/>
                      <a:pt x="5" y="3"/>
                      <a:pt x="5" y="3"/>
                    </a:cubicBezTo>
                    <a:cubicBezTo>
                      <a:pt x="5" y="3"/>
                      <a:pt x="3" y="10"/>
                      <a:pt x="4" y="11"/>
                    </a:cubicBezTo>
                    <a:cubicBezTo>
                      <a:pt x="4" y="13"/>
                      <a:pt x="0" y="49"/>
                      <a:pt x="1" y="59"/>
                    </a:cubicBezTo>
                    <a:close/>
                  </a:path>
                </a:pathLst>
              </a:custGeom>
              <a:solidFill>
                <a:srgbClr val="FFFFFF"/>
              </a:solidFill>
              <a:ln w="9525">
                <a:noFill/>
                <a:round/>
              </a:ln>
            </p:spPr>
            <p:txBody>
              <a:bodyPr/>
              <a:lstStyle/>
              <a:p>
                <a:endParaRPr lang="zh-TW" altLang="en-US">
                  <a:latin typeface="KaiTi" panose="02010609060101010101" pitchFamily="49" charset="-122"/>
                  <a:ea typeface="KaiTi" panose="02010609060101010101" pitchFamily="49" charset="-122"/>
                </a:endParaRPr>
              </a:p>
            </p:txBody>
          </p:sp>
          <p:sp>
            <p:nvSpPr>
              <p:cNvPr id="111" name="Freeform 42"/>
              <p:cNvSpPr/>
              <p:nvPr/>
            </p:nvSpPr>
            <p:spPr bwMode="auto">
              <a:xfrm>
                <a:off x="7672388" y="1500188"/>
                <a:ext cx="220662" cy="611187"/>
              </a:xfrm>
              <a:custGeom>
                <a:avLst/>
                <a:gdLst>
                  <a:gd name="T0" fmla="*/ 0 w 17"/>
                  <a:gd name="T1" fmla="*/ 2147483647 h 47"/>
                  <a:gd name="T2" fmla="*/ 2147483647 w 17"/>
                  <a:gd name="T3" fmla="*/ 2147483647 h 47"/>
                  <a:gd name="T4" fmla="*/ 2147483647 w 17"/>
                  <a:gd name="T5" fmla="*/ 1183728112 h 47"/>
                  <a:gd name="T6" fmla="*/ 2147483647 w 17"/>
                  <a:gd name="T7" fmla="*/ 507312048 h 47"/>
                  <a:gd name="T8" fmla="*/ 1684852866 w 17"/>
                  <a:gd name="T9" fmla="*/ 845520080 h 47"/>
                  <a:gd name="T10" fmla="*/ 168482691 w 17"/>
                  <a:gd name="T11" fmla="*/ 2147483647 h 47"/>
                  <a:gd name="T12" fmla="*/ 0 w 17"/>
                  <a:gd name="T13" fmla="*/ 2147483647 h 47"/>
                  <a:gd name="T14" fmla="*/ 0 60000 65536"/>
                  <a:gd name="T15" fmla="*/ 0 60000 65536"/>
                  <a:gd name="T16" fmla="*/ 0 60000 65536"/>
                  <a:gd name="T17" fmla="*/ 0 60000 65536"/>
                  <a:gd name="T18" fmla="*/ 0 60000 65536"/>
                  <a:gd name="T19" fmla="*/ 0 60000 65536"/>
                  <a:gd name="T20" fmla="*/ 0 60000 65536"/>
                  <a:gd name="T21" fmla="*/ 0 w 17"/>
                  <a:gd name="T22" fmla="*/ 0 h 47"/>
                  <a:gd name="T23" fmla="*/ 17 w 17"/>
                  <a:gd name="T24" fmla="*/ 47 h 4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7" h="47">
                    <a:moveTo>
                      <a:pt x="0" y="47"/>
                    </a:moveTo>
                    <a:cubicBezTo>
                      <a:pt x="0" y="47"/>
                      <a:pt x="14" y="25"/>
                      <a:pt x="13" y="14"/>
                    </a:cubicBezTo>
                    <a:cubicBezTo>
                      <a:pt x="13" y="9"/>
                      <a:pt x="14" y="7"/>
                      <a:pt x="14" y="7"/>
                    </a:cubicBezTo>
                    <a:cubicBezTo>
                      <a:pt x="14" y="7"/>
                      <a:pt x="17" y="4"/>
                      <a:pt x="16" y="3"/>
                    </a:cubicBezTo>
                    <a:cubicBezTo>
                      <a:pt x="15" y="1"/>
                      <a:pt x="12" y="0"/>
                      <a:pt x="10" y="5"/>
                    </a:cubicBezTo>
                    <a:cubicBezTo>
                      <a:pt x="11" y="8"/>
                      <a:pt x="1" y="15"/>
                      <a:pt x="1" y="26"/>
                    </a:cubicBezTo>
                    <a:lnTo>
                      <a:pt x="0" y="47"/>
                    </a:lnTo>
                    <a:close/>
                  </a:path>
                </a:pathLst>
              </a:custGeom>
              <a:solidFill>
                <a:schemeClr val="bg1">
                  <a:lumMod val="75000"/>
                </a:schemeClr>
              </a:solidFill>
              <a:ln w="9525">
                <a:noFill/>
                <a:round/>
              </a:ln>
            </p:spPr>
            <p:txBody>
              <a:bodyPr/>
              <a:lstStyle/>
              <a:p>
                <a:pPr>
                  <a:defRPr/>
                </a:pPr>
                <a:endParaRPr lang="zh-TW" altLang="en-US">
                  <a:latin typeface="KaiTi" panose="02010609060101010101" pitchFamily="49" charset="-122"/>
                  <a:ea typeface="KaiTi" panose="02010609060101010101" pitchFamily="49" charset="-122"/>
                </a:endParaRPr>
              </a:p>
            </p:txBody>
          </p:sp>
          <p:sp>
            <p:nvSpPr>
              <p:cNvPr id="112" name="Freeform 43"/>
              <p:cNvSpPr/>
              <p:nvPr/>
            </p:nvSpPr>
            <p:spPr bwMode="auto">
              <a:xfrm>
                <a:off x="7880599" y="1512888"/>
                <a:ext cx="104775" cy="90488"/>
              </a:xfrm>
              <a:custGeom>
                <a:avLst/>
                <a:gdLst>
                  <a:gd name="T0" fmla="*/ 0 w 66"/>
                  <a:gd name="T1" fmla="*/ 2147483647 h 57"/>
                  <a:gd name="T2" fmla="*/ 0 w 66"/>
                  <a:gd name="T3" fmla="*/ 0 h 57"/>
                  <a:gd name="T4" fmla="*/ 2147483647 w 66"/>
                  <a:gd name="T5" fmla="*/ 2147483647 h 57"/>
                  <a:gd name="T6" fmla="*/ 2147483647 w 66"/>
                  <a:gd name="T7" fmla="*/ 2147483647 h 57"/>
                  <a:gd name="T8" fmla="*/ 0 w 66"/>
                  <a:gd name="T9" fmla="*/ 2147483647 h 57"/>
                  <a:gd name="T10" fmla="*/ 0 60000 65536"/>
                  <a:gd name="T11" fmla="*/ 0 60000 65536"/>
                  <a:gd name="T12" fmla="*/ 0 60000 65536"/>
                  <a:gd name="T13" fmla="*/ 0 60000 65536"/>
                  <a:gd name="T14" fmla="*/ 0 60000 65536"/>
                  <a:gd name="T15" fmla="*/ 0 w 66"/>
                  <a:gd name="T16" fmla="*/ 0 h 57"/>
                  <a:gd name="T17" fmla="*/ 66 w 66"/>
                  <a:gd name="T18" fmla="*/ 57 h 57"/>
                </a:gdLst>
                <a:ahLst/>
                <a:cxnLst>
                  <a:cxn ang="T10">
                    <a:pos x="T0" y="T1"/>
                  </a:cxn>
                  <a:cxn ang="T11">
                    <a:pos x="T2" y="T3"/>
                  </a:cxn>
                  <a:cxn ang="T12">
                    <a:pos x="T4" y="T5"/>
                  </a:cxn>
                  <a:cxn ang="T13">
                    <a:pos x="T6" y="T7"/>
                  </a:cxn>
                  <a:cxn ang="T14">
                    <a:pos x="T8" y="T9"/>
                  </a:cxn>
                </a:cxnLst>
                <a:rect l="T15" t="T16" r="T17" b="T18"/>
                <a:pathLst>
                  <a:path w="66" h="57">
                    <a:moveTo>
                      <a:pt x="0" y="8"/>
                    </a:moveTo>
                    <a:lnTo>
                      <a:pt x="0" y="0"/>
                    </a:lnTo>
                    <a:lnTo>
                      <a:pt x="66" y="57"/>
                    </a:lnTo>
                    <a:lnTo>
                      <a:pt x="0" y="8"/>
                    </a:lnTo>
                    <a:close/>
                  </a:path>
                </a:pathLst>
              </a:custGeom>
              <a:solidFill>
                <a:srgbClr val="000000"/>
              </a:solidFill>
              <a:ln w="9525">
                <a:noFill/>
                <a:round/>
              </a:ln>
            </p:spPr>
            <p:txBody>
              <a:bodyPr/>
              <a:lstStyle/>
              <a:p>
                <a:endParaRPr lang="zh-TW" altLang="en-US">
                  <a:latin typeface="KaiTi" panose="02010609060101010101" pitchFamily="49" charset="-122"/>
                  <a:ea typeface="KaiTi" panose="02010609060101010101" pitchFamily="49" charset="-122"/>
                </a:endParaRPr>
              </a:p>
            </p:txBody>
          </p:sp>
          <p:sp>
            <p:nvSpPr>
              <p:cNvPr id="113" name="Freeform 44"/>
              <p:cNvSpPr/>
              <p:nvPr/>
            </p:nvSpPr>
            <p:spPr bwMode="auto">
              <a:xfrm>
                <a:off x="7710737" y="1512888"/>
                <a:ext cx="117475" cy="90488"/>
              </a:xfrm>
              <a:custGeom>
                <a:avLst/>
                <a:gdLst>
                  <a:gd name="T0" fmla="*/ 0 w 74"/>
                  <a:gd name="T1" fmla="*/ 2147483647 h 57"/>
                  <a:gd name="T2" fmla="*/ 2147483647 w 74"/>
                  <a:gd name="T3" fmla="*/ 0 h 57"/>
                  <a:gd name="T4" fmla="*/ 2147483647 w 74"/>
                  <a:gd name="T5" fmla="*/ 0 h 57"/>
                  <a:gd name="T6" fmla="*/ 0 w 74"/>
                  <a:gd name="T7" fmla="*/ 2147483647 h 57"/>
                  <a:gd name="T8" fmla="*/ 0 w 74"/>
                  <a:gd name="T9" fmla="*/ 2147483647 h 57"/>
                  <a:gd name="T10" fmla="*/ 0 60000 65536"/>
                  <a:gd name="T11" fmla="*/ 0 60000 65536"/>
                  <a:gd name="T12" fmla="*/ 0 60000 65536"/>
                  <a:gd name="T13" fmla="*/ 0 60000 65536"/>
                  <a:gd name="T14" fmla="*/ 0 60000 65536"/>
                  <a:gd name="T15" fmla="*/ 0 w 74"/>
                  <a:gd name="T16" fmla="*/ 0 h 57"/>
                  <a:gd name="T17" fmla="*/ 74 w 74"/>
                  <a:gd name="T18" fmla="*/ 57 h 57"/>
                </a:gdLst>
                <a:ahLst/>
                <a:cxnLst>
                  <a:cxn ang="T10">
                    <a:pos x="T0" y="T1"/>
                  </a:cxn>
                  <a:cxn ang="T11">
                    <a:pos x="T2" y="T3"/>
                  </a:cxn>
                  <a:cxn ang="T12">
                    <a:pos x="T4" y="T5"/>
                  </a:cxn>
                  <a:cxn ang="T13">
                    <a:pos x="T6" y="T7"/>
                  </a:cxn>
                  <a:cxn ang="T14">
                    <a:pos x="T8" y="T9"/>
                  </a:cxn>
                </a:cxnLst>
                <a:rect l="T15" t="T16" r="T17" b="T18"/>
                <a:pathLst>
                  <a:path w="74" h="57">
                    <a:moveTo>
                      <a:pt x="0" y="57"/>
                    </a:moveTo>
                    <a:lnTo>
                      <a:pt x="66" y="0"/>
                    </a:lnTo>
                    <a:lnTo>
                      <a:pt x="74" y="0"/>
                    </a:lnTo>
                    <a:lnTo>
                      <a:pt x="0" y="57"/>
                    </a:lnTo>
                    <a:close/>
                  </a:path>
                </a:pathLst>
              </a:custGeom>
              <a:solidFill>
                <a:srgbClr val="000000"/>
              </a:solidFill>
              <a:ln w="9525">
                <a:noFill/>
                <a:round/>
              </a:ln>
            </p:spPr>
            <p:txBody>
              <a:bodyPr/>
              <a:lstStyle/>
              <a:p>
                <a:endParaRPr lang="zh-TW" altLang="en-US">
                  <a:latin typeface="KaiTi" panose="02010609060101010101" pitchFamily="49" charset="-122"/>
                  <a:ea typeface="KaiTi" panose="02010609060101010101" pitchFamily="49" charset="-122"/>
                </a:endParaRPr>
              </a:p>
            </p:txBody>
          </p:sp>
        </p:grpSp>
        <p:grpSp>
          <p:nvGrpSpPr>
            <p:cNvPr id="114" name="组合 113"/>
            <p:cNvGrpSpPr/>
            <p:nvPr/>
          </p:nvGrpSpPr>
          <p:grpSpPr>
            <a:xfrm>
              <a:off x="2617247" y="5721882"/>
              <a:ext cx="589925" cy="590494"/>
              <a:chOff x="7167096" y="561975"/>
              <a:chExt cx="1547910" cy="1549400"/>
            </a:xfrm>
          </p:grpSpPr>
          <p:sp>
            <p:nvSpPr>
              <p:cNvPr id="115" name="Freeform 40"/>
              <p:cNvSpPr/>
              <p:nvPr/>
            </p:nvSpPr>
            <p:spPr bwMode="auto">
              <a:xfrm>
                <a:off x="7167096" y="561975"/>
                <a:ext cx="1547910" cy="1518490"/>
              </a:xfrm>
              <a:custGeom>
                <a:avLst/>
                <a:gdLst/>
                <a:ahLst/>
                <a:cxnLst/>
                <a:rect l="l" t="t" r="r" b="b"/>
                <a:pathLst>
                  <a:path w="1547910" h="1518490">
                    <a:moveTo>
                      <a:pt x="735325" y="0"/>
                    </a:moveTo>
                    <a:cubicBezTo>
                      <a:pt x="1125922" y="0"/>
                      <a:pt x="1099882" y="195344"/>
                      <a:pt x="1099882" y="273482"/>
                    </a:cubicBezTo>
                    <a:cubicBezTo>
                      <a:pt x="1099882" y="338596"/>
                      <a:pt x="1047802" y="533941"/>
                      <a:pt x="1034783" y="612078"/>
                    </a:cubicBezTo>
                    <a:cubicBezTo>
                      <a:pt x="1008743" y="677193"/>
                      <a:pt x="995723" y="755331"/>
                      <a:pt x="1021763" y="794399"/>
                    </a:cubicBezTo>
                    <a:cubicBezTo>
                      <a:pt x="1034783" y="820445"/>
                      <a:pt x="1073842" y="872537"/>
                      <a:pt x="1243100" y="963698"/>
                    </a:cubicBezTo>
                    <a:cubicBezTo>
                      <a:pt x="1399339" y="1054858"/>
                      <a:pt x="1581617" y="1067881"/>
                      <a:pt x="1542557" y="1289271"/>
                    </a:cubicBezTo>
                    <a:cubicBezTo>
                      <a:pt x="1520081" y="1379197"/>
                      <a:pt x="1500030" y="1452144"/>
                      <a:pt x="1480009" y="1518490"/>
                    </a:cubicBezTo>
                    <a:lnTo>
                      <a:pt x="0" y="1518490"/>
                    </a:lnTo>
                    <a:cubicBezTo>
                      <a:pt x="15993" y="1434519"/>
                      <a:pt x="15303" y="1372240"/>
                      <a:pt x="45272" y="1302294"/>
                    </a:cubicBezTo>
                    <a:cubicBezTo>
                      <a:pt x="71312" y="1211134"/>
                      <a:pt x="97352" y="1119973"/>
                      <a:pt x="279630" y="1041835"/>
                    </a:cubicBezTo>
                    <a:cubicBezTo>
                      <a:pt x="461908" y="963698"/>
                      <a:pt x="579087" y="911606"/>
                      <a:pt x="579087" y="911606"/>
                    </a:cubicBezTo>
                    <a:cubicBezTo>
                      <a:pt x="579087" y="911528"/>
                      <a:pt x="579093" y="820440"/>
                      <a:pt x="592107" y="807422"/>
                    </a:cubicBezTo>
                    <a:cubicBezTo>
                      <a:pt x="605127" y="807422"/>
                      <a:pt x="631166" y="768354"/>
                      <a:pt x="605127" y="729285"/>
                    </a:cubicBezTo>
                    <a:cubicBezTo>
                      <a:pt x="592107" y="677193"/>
                      <a:pt x="566067" y="625101"/>
                      <a:pt x="566067" y="599055"/>
                    </a:cubicBezTo>
                    <a:cubicBezTo>
                      <a:pt x="566067" y="573009"/>
                      <a:pt x="344729" y="0"/>
                      <a:pt x="735325" y="0"/>
                    </a:cubicBezTo>
                    <a:close/>
                  </a:path>
                </a:pathLst>
              </a:custGeom>
              <a:solidFill>
                <a:schemeClr val="bg1">
                  <a:lumMod val="75000"/>
                </a:schemeClr>
              </a:solidFill>
              <a:ln w="9525">
                <a:noFill/>
                <a:round/>
              </a:ln>
            </p:spPr>
            <p:txBody>
              <a:bodyPr/>
              <a:lstStyle/>
              <a:p>
                <a:endParaRPr lang="zh-TW" altLang="en-US">
                  <a:latin typeface="KaiTi" panose="02010609060101010101" pitchFamily="49" charset="-122"/>
                  <a:ea typeface="KaiTi" panose="02010609060101010101" pitchFamily="49" charset="-122"/>
                </a:endParaRPr>
              </a:p>
            </p:txBody>
          </p:sp>
          <p:sp>
            <p:nvSpPr>
              <p:cNvPr id="116" name="Freeform 41"/>
              <p:cNvSpPr/>
              <p:nvPr/>
            </p:nvSpPr>
            <p:spPr bwMode="auto">
              <a:xfrm>
                <a:off x="7672637" y="1330325"/>
                <a:ext cx="520700" cy="768350"/>
              </a:xfrm>
              <a:custGeom>
                <a:avLst/>
                <a:gdLst>
                  <a:gd name="T0" fmla="*/ 2147483647 w 40"/>
                  <a:gd name="T1" fmla="*/ 2147483647 h 59"/>
                  <a:gd name="T2" fmla="*/ 2147483647 w 40"/>
                  <a:gd name="T3" fmla="*/ 2147483647 h 59"/>
                  <a:gd name="T4" fmla="*/ 2147483647 w 40"/>
                  <a:gd name="T5" fmla="*/ 0 h 59"/>
                  <a:gd name="T6" fmla="*/ 2147483647 w 40"/>
                  <a:gd name="T7" fmla="*/ 2147483647 h 59"/>
                  <a:gd name="T8" fmla="*/ 2147483647 w 40"/>
                  <a:gd name="T9" fmla="*/ 2147483647 h 59"/>
                  <a:gd name="T10" fmla="*/ 2147483647 w 40"/>
                  <a:gd name="T11" fmla="*/ 2147483647 h 59"/>
                  <a:gd name="T12" fmla="*/ 2147483647 w 40"/>
                  <a:gd name="T13" fmla="*/ 2147483647 h 59"/>
                  <a:gd name="T14" fmla="*/ 2147483647 w 40"/>
                  <a:gd name="T15" fmla="*/ 2147483647 h 59"/>
                  <a:gd name="T16" fmla="*/ 0 60000 65536"/>
                  <a:gd name="T17" fmla="*/ 0 60000 65536"/>
                  <a:gd name="T18" fmla="*/ 0 60000 65536"/>
                  <a:gd name="T19" fmla="*/ 0 60000 65536"/>
                  <a:gd name="T20" fmla="*/ 0 60000 65536"/>
                  <a:gd name="T21" fmla="*/ 0 60000 65536"/>
                  <a:gd name="T22" fmla="*/ 0 60000 65536"/>
                  <a:gd name="T23" fmla="*/ 0 60000 65536"/>
                  <a:gd name="T24" fmla="*/ 0 w 40"/>
                  <a:gd name="T25" fmla="*/ 0 h 59"/>
                  <a:gd name="T26" fmla="*/ 40 w 40"/>
                  <a:gd name="T27" fmla="*/ 59 h 5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0" h="59">
                    <a:moveTo>
                      <a:pt x="1" y="59"/>
                    </a:moveTo>
                    <a:cubicBezTo>
                      <a:pt x="1" y="59"/>
                      <a:pt x="19" y="21"/>
                      <a:pt x="40" y="4"/>
                    </a:cubicBezTo>
                    <a:cubicBezTo>
                      <a:pt x="40" y="4"/>
                      <a:pt x="37" y="2"/>
                      <a:pt x="37" y="0"/>
                    </a:cubicBezTo>
                    <a:cubicBezTo>
                      <a:pt x="37" y="0"/>
                      <a:pt x="16" y="14"/>
                      <a:pt x="15" y="15"/>
                    </a:cubicBezTo>
                    <a:cubicBezTo>
                      <a:pt x="14" y="16"/>
                      <a:pt x="13" y="16"/>
                      <a:pt x="12" y="15"/>
                    </a:cubicBezTo>
                    <a:cubicBezTo>
                      <a:pt x="11" y="14"/>
                      <a:pt x="5" y="3"/>
                      <a:pt x="5" y="3"/>
                    </a:cubicBezTo>
                    <a:cubicBezTo>
                      <a:pt x="5" y="3"/>
                      <a:pt x="3" y="10"/>
                      <a:pt x="4" y="11"/>
                    </a:cubicBezTo>
                    <a:cubicBezTo>
                      <a:pt x="4" y="13"/>
                      <a:pt x="0" y="49"/>
                      <a:pt x="1" y="59"/>
                    </a:cubicBezTo>
                    <a:close/>
                  </a:path>
                </a:pathLst>
              </a:custGeom>
              <a:solidFill>
                <a:srgbClr val="FFFFFF"/>
              </a:solidFill>
              <a:ln w="9525">
                <a:noFill/>
                <a:round/>
              </a:ln>
            </p:spPr>
            <p:txBody>
              <a:bodyPr/>
              <a:lstStyle/>
              <a:p>
                <a:endParaRPr lang="zh-TW" altLang="en-US">
                  <a:latin typeface="KaiTi" panose="02010609060101010101" pitchFamily="49" charset="-122"/>
                  <a:ea typeface="KaiTi" panose="02010609060101010101" pitchFamily="49" charset="-122"/>
                </a:endParaRPr>
              </a:p>
            </p:txBody>
          </p:sp>
          <p:sp>
            <p:nvSpPr>
              <p:cNvPr id="117" name="Freeform 42"/>
              <p:cNvSpPr/>
              <p:nvPr/>
            </p:nvSpPr>
            <p:spPr bwMode="auto">
              <a:xfrm>
                <a:off x="7672388" y="1500188"/>
                <a:ext cx="220662" cy="611187"/>
              </a:xfrm>
              <a:custGeom>
                <a:avLst/>
                <a:gdLst>
                  <a:gd name="T0" fmla="*/ 0 w 17"/>
                  <a:gd name="T1" fmla="*/ 2147483647 h 47"/>
                  <a:gd name="T2" fmla="*/ 2147483647 w 17"/>
                  <a:gd name="T3" fmla="*/ 2147483647 h 47"/>
                  <a:gd name="T4" fmla="*/ 2147483647 w 17"/>
                  <a:gd name="T5" fmla="*/ 1183728112 h 47"/>
                  <a:gd name="T6" fmla="*/ 2147483647 w 17"/>
                  <a:gd name="T7" fmla="*/ 507312048 h 47"/>
                  <a:gd name="T8" fmla="*/ 1684852866 w 17"/>
                  <a:gd name="T9" fmla="*/ 845520080 h 47"/>
                  <a:gd name="T10" fmla="*/ 168482691 w 17"/>
                  <a:gd name="T11" fmla="*/ 2147483647 h 47"/>
                  <a:gd name="T12" fmla="*/ 0 w 17"/>
                  <a:gd name="T13" fmla="*/ 2147483647 h 47"/>
                  <a:gd name="T14" fmla="*/ 0 60000 65536"/>
                  <a:gd name="T15" fmla="*/ 0 60000 65536"/>
                  <a:gd name="T16" fmla="*/ 0 60000 65536"/>
                  <a:gd name="T17" fmla="*/ 0 60000 65536"/>
                  <a:gd name="T18" fmla="*/ 0 60000 65536"/>
                  <a:gd name="T19" fmla="*/ 0 60000 65536"/>
                  <a:gd name="T20" fmla="*/ 0 60000 65536"/>
                  <a:gd name="T21" fmla="*/ 0 w 17"/>
                  <a:gd name="T22" fmla="*/ 0 h 47"/>
                  <a:gd name="T23" fmla="*/ 17 w 17"/>
                  <a:gd name="T24" fmla="*/ 47 h 4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7" h="47">
                    <a:moveTo>
                      <a:pt x="0" y="47"/>
                    </a:moveTo>
                    <a:cubicBezTo>
                      <a:pt x="0" y="47"/>
                      <a:pt x="14" y="25"/>
                      <a:pt x="13" y="14"/>
                    </a:cubicBezTo>
                    <a:cubicBezTo>
                      <a:pt x="13" y="9"/>
                      <a:pt x="14" y="7"/>
                      <a:pt x="14" y="7"/>
                    </a:cubicBezTo>
                    <a:cubicBezTo>
                      <a:pt x="14" y="7"/>
                      <a:pt x="17" y="4"/>
                      <a:pt x="16" y="3"/>
                    </a:cubicBezTo>
                    <a:cubicBezTo>
                      <a:pt x="15" y="1"/>
                      <a:pt x="12" y="0"/>
                      <a:pt x="10" y="5"/>
                    </a:cubicBezTo>
                    <a:cubicBezTo>
                      <a:pt x="11" y="8"/>
                      <a:pt x="1" y="15"/>
                      <a:pt x="1" y="26"/>
                    </a:cubicBezTo>
                    <a:lnTo>
                      <a:pt x="0" y="47"/>
                    </a:lnTo>
                    <a:close/>
                  </a:path>
                </a:pathLst>
              </a:custGeom>
              <a:solidFill>
                <a:schemeClr val="bg1">
                  <a:lumMod val="75000"/>
                </a:schemeClr>
              </a:solidFill>
              <a:ln w="9525">
                <a:noFill/>
                <a:round/>
              </a:ln>
            </p:spPr>
            <p:txBody>
              <a:bodyPr/>
              <a:lstStyle/>
              <a:p>
                <a:pPr>
                  <a:defRPr/>
                </a:pPr>
                <a:endParaRPr lang="zh-TW" altLang="en-US">
                  <a:latin typeface="KaiTi" panose="02010609060101010101" pitchFamily="49" charset="-122"/>
                  <a:ea typeface="KaiTi" panose="02010609060101010101" pitchFamily="49" charset="-122"/>
                </a:endParaRPr>
              </a:p>
            </p:txBody>
          </p:sp>
          <p:sp>
            <p:nvSpPr>
              <p:cNvPr id="118" name="Freeform 43"/>
              <p:cNvSpPr/>
              <p:nvPr/>
            </p:nvSpPr>
            <p:spPr bwMode="auto">
              <a:xfrm>
                <a:off x="7880599" y="1512888"/>
                <a:ext cx="104775" cy="90488"/>
              </a:xfrm>
              <a:custGeom>
                <a:avLst/>
                <a:gdLst>
                  <a:gd name="T0" fmla="*/ 0 w 66"/>
                  <a:gd name="T1" fmla="*/ 2147483647 h 57"/>
                  <a:gd name="T2" fmla="*/ 0 w 66"/>
                  <a:gd name="T3" fmla="*/ 0 h 57"/>
                  <a:gd name="T4" fmla="*/ 2147483647 w 66"/>
                  <a:gd name="T5" fmla="*/ 2147483647 h 57"/>
                  <a:gd name="T6" fmla="*/ 2147483647 w 66"/>
                  <a:gd name="T7" fmla="*/ 2147483647 h 57"/>
                  <a:gd name="T8" fmla="*/ 0 w 66"/>
                  <a:gd name="T9" fmla="*/ 2147483647 h 57"/>
                  <a:gd name="T10" fmla="*/ 0 60000 65536"/>
                  <a:gd name="T11" fmla="*/ 0 60000 65536"/>
                  <a:gd name="T12" fmla="*/ 0 60000 65536"/>
                  <a:gd name="T13" fmla="*/ 0 60000 65536"/>
                  <a:gd name="T14" fmla="*/ 0 60000 65536"/>
                  <a:gd name="T15" fmla="*/ 0 w 66"/>
                  <a:gd name="T16" fmla="*/ 0 h 57"/>
                  <a:gd name="T17" fmla="*/ 66 w 66"/>
                  <a:gd name="T18" fmla="*/ 57 h 57"/>
                </a:gdLst>
                <a:ahLst/>
                <a:cxnLst>
                  <a:cxn ang="T10">
                    <a:pos x="T0" y="T1"/>
                  </a:cxn>
                  <a:cxn ang="T11">
                    <a:pos x="T2" y="T3"/>
                  </a:cxn>
                  <a:cxn ang="T12">
                    <a:pos x="T4" y="T5"/>
                  </a:cxn>
                  <a:cxn ang="T13">
                    <a:pos x="T6" y="T7"/>
                  </a:cxn>
                  <a:cxn ang="T14">
                    <a:pos x="T8" y="T9"/>
                  </a:cxn>
                </a:cxnLst>
                <a:rect l="T15" t="T16" r="T17" b="T18"/>
                <a:pathLst>
                  <a:path w="66" h="57">
                    <a:moveTo>
                      <a:pt x="0" y="8"/>
                    </a:moveTo>
                    <a:lnTo>
                      <a:pt x="0" y="0"/>
                    </a:lnTo>
                    <a:lnTo>
                      <a:pt x="66" y="57"/>
                    </a:lnTo>
                    <a:lnTo>
                      <a:pt x="0" y="8"/>
                    </a:lnTo>
                    <a:close/>
                  </a:path>
                </a:pathLst>
              </a:custGeom>
              <a:solidFill>
                <a:srgbClr val="000000"/>
              </a:solidFill>
              <a:ln w="9525">
                <a:noFill/>
                <a:round/>
              </a:ln>
            </p:spPr>
            <p:txBody>
              <a:bodyPr/>
              <a:lstStyle/>
              <a:p>
                <a:endParaRPr lang="zh-TW" altLang="en-US">
                  <a:latin typeface="KaiTi" panose="02010609060101010101" pitchFamily="49" charset="-122"/>
                  <a:ea typeface="KaiTi" panose="02010609060101010101" pitchFamily="49" charset="-122"/>
                </a:endParaRPr>
              </a:p>
            </p:txBody>
          </p:sp>
          <p:sp>
            <p:nvSpPr>
              <p:cNvPr id="119" name="Freeform 44"/>
              <p:cNvSpPr/>
              <p:nvPr/>
            </p:nvSpPr>
            <p:spPr bwMode="auto">
              <a:xfrm>
                <a:off x="7710737" y="1512888"/>
                <a:ext cx="117475" cy="90488"/>
              </a:xfrm>
              <a:custGeom>
                <a:avLst/>
                <a:gdLst>
                  <a:gd name="T0" fmla="*/ 0 w 74"/>
                  <a:gd name="T1" fmla="*/ 2147483647 h 57"/>
                  <a:gd name="T2" fmla="*/ 2147483647 w 74"/>
                  <a:gd name="T3" fmla="*/ 0 h 57"/>
                  <a:gd name="T4" fmla="*/ 2147483647 w 74"/>
                  <a:gd name="T5" fmla="*/ 0 h 57"/>
                  <a:gd name="T6" fmla="*/ 0 w 74"/>
                  <a:gd name="T7" fmla="*/ 2147483647 h 57"/>
                  <a:gd name="T8" fmla="*/ 0 w 74"/>
                  <a:gd name="T9" fmla="*/ 2147483647 h 57"/>
                  <a:gd name="T10" fmla="*/ 0 60000 65536"/>
                  <a:gd name="T11" fmla="*/ 0 60000 65536"/>
                  <a:gd name="T12" fmla="*/ 0 60000 65536"/>
                  <a:gd name="T13" fmla="*/ 0 60000 65536"/>
                  <a:gd name="T14" fmla="*/ 0 60000 65536"/>
                  <a:gd name="T15" fmla="*/ 0 w 74"/>
                  <a:gd name="T16" fmla="*/ 0 h 57"/>
                  <a:gd name="T17" fmla="*/ 74 w 74"/>
                  <a:gd name="T18" fmla="*/ 57 h 57"/>
                </a:gdLst>
                <a:ahLst/>
                <a:cxnLst>
                  <a:cxn ang="T10">
                    <a:pos x="T0" y="T1"/>
                  </a:cxn>
                  <a:cxn ang="T11">
                    <a:pos x="T2" y="T3"/>
                  </a:cxn>
                  <a:cxn ang="T12">
                    <a:pos x="T4" y="T5"/>
                  </a:cxn>
                  <a:cxn ang="T13">
                    <a:pos x="T6" y="T7"/>
                  </a:cxn>
                  <a:cxn ang="T14">
                    <a:pos x="T8" y="T9"/>
                  </a:cxn>
                </a:cxnLst>
                <a:rect l="T15" t="T16" r="T17" b="T18"/>
                <a:pathLst>
                  <a:path w="74" h="57">
                    <a:moveTo>
                      <a:pt x="0" y="57"/>
                    </a:moveTo>
                    <a:lnTo>
                      <a:pt x="66" y="0"/>
                    </a:lnTo>
                    <a:lnTo>
                      <a:pt x="74" y="0"/>
                    </a:lnTo>
                    <a:lnTo>
                      <a:pt x="0" y="57"/>
                    </a:lnTo>
                    <a:close/>
                  </a:path>
                </a:pathLst>
              </a:custGeom>
              <a:solidFill>
                <a:srgbClr val="000000"/>
              </a:solidFill>
              <a:ln w="9525">
                <a:noFill/>
                <a:round/>
              </a:ln>
            </p:spPr>
            <p:txBody>
              <a:bodyPr/>
              <a:lstStyle/>
              <a:p>
                <a:endParaRPr lang="zh-TW" altLang="en-US">
                  <a:latin typeface="KaiTi" panose="02010609060101010101" pitchFamily="49" charset="-122"/>
                  <a:ea typeface="KaiTi" panose="02010609060101010101" pitchFamily="49" charset="-122"/>
                </a:endParaRPr>
              </a:p>
            </p:txBody>
          </p:sp>
        </p:grpSp>
        <p:grpSp>
          <p:nvGrpSpPr>
            <p:cNvPr id="120" name="组合 119"/>
            <p:cNvGrpSpPr/>
            <p:nvPr/>
          </p:nvGrpSpPr>
          <p:grpSpPr>
            <a:xfrm>
              <a:off x="2171456" y="5639328"/>
              <a:ext cx="672399" cy="673048"/>
              <a:chOff x="7167096" y="561975"/>
              <a:chExt cx="1547910" cy="1549400"/>
            </a:xfrm>
          </p:grpSpPr>
          <p:sp>
            <p:nvSpPr>
              <p:cNvPr id="121" name="Freeform 40"/>
              <p:cNvSpPr/>
              <p:nvPr/>
            </p:nvSpPr>
            <p:spPr bwMode="auto">
              <a:xfrm>
                <a:off x="7167096" y="561975"/>
                <a:ext cx="1547910" cy="1518490"/>
              </a:xfrm>
              <a:custGeom>
                <a:avLst/>
                <a:gdLst/>
                <a:ahLst/>
                <a:cxnLst/>
                <a:rect l="l" t="t" r="r" b="b"/>
                <a:pathLst>
                  <a:path w="1547910" h="1518490">
                    <a:moveTo>
                      <a:pt x="735325" y="0"/>
                    </a:moveTo>
                    <a:cubicBezTo>
                      <a:pt x="1125922" y="0"/>
                      <a:pt x="1099882" y="195344"/>
                      <a:pt x="1099882" y="273482"/>
                    </a:cubicBezTo>
                    <a:cubicBezTo>
                      <a:pt x="1099882" y="338596"/>
                      <a:pt x="1047802" y="533941"/>
                      <a:pt x="1034783" y="612078"/>
                    </a:cubicBezTo>
                    <a:cubicBezTo>
                      <a:pt x="1008743" y="677193"/>
                      <a:pt x="995723" y="755331"/>
                      <a:pt x="1021763" y="794399"/>
                    </a:cubicBezTo>
                    <a:cubicBezTo>
                      <a:pt x="1034783" y="820445"/>
                      <a:pt x="1073842" y="872537"/>
                      <a:pt x="1243100" y="963698"/>
                    </a:cubicBezTo>
                    <a:cubicBezTo>
                      <a:pt x="1399339" y="1054858"/>
                      <a:pt x="1581617" y="1067881"/>
                      <a:pt x="1542557" y="1289271"/>
                    </a:cubicBezTo>
                    <a:cubicBezTo>
                      <a:pt x="1520081" y="1379197"/>
                      <a:pt x="1500030" y="1452144"/>
                      <a:pt x="1480009" y="1518490"/>
                    </a:cubicBezTo>
                    <a:lnTo>
                      <a:pt x="0" y="1518490"/>
                    </a:lnTo>
                    <a:cubicBezTo>
                      <a:pt x="15993" y="1434519"/>
                      <a:pt x="15303" y="1372240"/>
                      <a:pt x="45272" y="1302294"/>
                    </a:cubicBezTo>
                    <a:cubicBezTo>
                      <a:pt x="71312" y="1211134"/>
                      <a:pt x="97352" y="1119973"/>
                      <a:pt x="279630" y="1041835"/>
                    </a:cubicBezTo>
                    <a:cubicBezTo>
                      <a:pt x="461908" y="963698"/>
                      <a:pt x="579087" y="911606"/>
                      <a:pt x="579087" y="911606"/>
                    </a:cubicBezTo>
                    <a:cubicBezTo>
                      <a:pt x="579087" y="911528"/>
                      <a:pt x="579093" y="820440"/>
                      <a:pt x="592107" y="807422"/>
                    </a:cubicBezTo>
                    <a:cubicBezTo>
                      <a:pt x="605127" y="807422"/>
                      <a:pt x="631166" y="768354"/>
                      <a:pt x="605127" y="729285"/>
                    </a:cubicBezTo>
                    <a:cubicBezTo>
                      <a:pt x="592107" y="677193"/>
                      <a:pt x="566067" y="625101"/>
                      <a:pt x="566067" y="599055"/>
                    </a:cubicBezTo>
                    <a:cubicBezTo>
                      <a:pt x="566067" y="573009"/>
                      <a:pt x="344729" y="0"/>
                      <a:pt x="735325" y="0"/>
                    </a:cubicBezTo>
                    <a:close/>
                  </a:path>
                </a:pathLst>
              </a:custGeom>
              <a:solidFill>
                <a:schemeClr val="bg1">
                  <a:lumMod val="65000"/>
                </a:schemeClr>
              </a:solidFill>
              <a:ln w="9525">
                <a:noFill/>
                <a:round/>
              </a:ln>
            </p:spPr>
            <p:txBody>
              <a:bodyPr/>
              <a:lstStyle/>
              <a:p>
                <a:endParaRPr lang="zh-TW" altLang="en-US">
                  <a:latin typeface="KaiTi" panose="02010609060101010101" pitchFamily="49" charset="-122"/>
                  <a:ea typeface="KaiTi" panose="02010609060101010101" pitchFamily="49" charset="-122"/>
                </a:endParaRPr>
              </a:p>
            </p:txBody>
          </p:sp>
          <p:sp>
            <p:nvSpPr>
              <p:cNvPr id="122" name="Freeform 41"/>
              <p:cNvSpPr/>
              <p:nvPr/>
            </p:nvSpPr>
            <p:spPr bwMode="auto">
              <a:xfrm>
                <a:off x="7672637" y="1330325"/>
                <a:ext cx="520700" cy="768350"/>
              </a:xfrm>
              <a:custGeom>
                <a:avLst/>
                <a:gdLst>
                  <a:gd name="T0" fmla="*/ 2147483647 w 40"/>
                  <a:gd name="T1" fmla="*/ 2147483647 h 59"/>
                  <a:gd name="T2" fmla="*/ 2147483647 w 40"/>
                  <a:gd name="T3" fmla="*/ 2147483647 h 59"/>
                  <a:gd name="T4" fmla="*/ 2147483647 w 40"/>
                  <a:gd name="T5" fmla="*/ 0 h 59"/>
                  <a:gd name="T6" fmla="*/ 2147483647 w 40"/>
                  <a:gd name="T7" fmla="*/ 2147483647 h 59"/>
                  <a:gd name="T8" fmla="*/ 2147483647 w 40"/>
                  <a:gd name="T9" fmla="*/ 2147483647 h 59"/>
                  <a:gd name="T10" fmla="*/ 2147483647 w 40"/>
                  <a:gd name="T11" fmla="*/ 2147483647 h 59"/>
                  <a:gd name="T12" fmla="*/ 2147483647 w 40"/>
                  <a:gd name="T13" fmla="*/ 2147483647 h 59"/>
                  <a:gd name="T14" fmla="*/ 2147483647 w 40"/>
                  <a:gd name="T15" fmla="*/ 2147483647 h 59"/>
                  <a:gd name="T16" fmla="*/ 0 60000 65536"/>
                  <a:gd name="T17" fmla="*/ 0 60000 65536"/>
                  <a:gd name="T18" fmla="*/ 0 60000 65536"/>
                  <a:gd name="T19" fmla="*/ 0 60000 65536"/>
                  <a:gd name="T20" fmla="*/ 0 60000 65536"/>
                  <a:gd name="T21" fmla="*/ 0 60000 65536"/>
                  <a:gd name="T22" fmla="*/ 0 60000 65536"/>
                  <a:gd name="T23" fmla="*/ 0 60000 65536"/>
                  <a:gd name="T24" fmla="*/ 0 w 40"/>
                  <a:gd name="T25" fmla="*/ 0 h 59"/>
                  <a:gd name="T26" fmla="*/ 40 w 40"/>
                  <a:gd name="T27" fmla="*/ 59 h 5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0" h="59">
                    <a:moveTo>
                      <a:pt x="1" y="59"/>
                    </a:moveTo>
                    <a:cubicBezTo>
                      <a:pt x="1" y="59"/>
                      <a:pt x="19" y="21"/>
                      <a:pt x="40" y="4"/>
                    </a:cubicBezTo>
                    <a:cubicBezTo>
                      <a:pt x="40" y="4"/>
                      <a:pt x="37" y="2"/>
                      <a:pt x="37" y="0"/>
                    </a:cubicBezTo>
                    <a:cubicBezTo>
                      <a:pt x="37" y="0"/>
                      <a:pt x="16" y="14"/>
                      <a:pt x="15" y="15"/>
                    </a:cubicBezTo>
                    <a:cubicBezTo>
                      <a:pt x="14" y="16"/>
                      <a:pt x="13" y="16"/>
                      <a:pt x="12" y="15"/>
                    </a:cubicBezTo>
                    <a:cubicBezTo>
                      <a:pt x="11" y="14"/>
                      <a:pt x="5" y="3"/>
                      <a:pt x="5" y="3"/>
                    </a:cubicBezTo>
                    <a:cubicBezTo>
                      <a:pt x="5" y="3"/>
                      <a:pt x="3" y="10"/>
                      <a:pt x="4" y="11"/>
                    </a:cubicBezTo>
                    <a:cubicBezTo>
                      <a:pt x="4" y="13"/>
                      <a:pt x="0" y="49"/>
                      <a:pt x="1" y="59"/>
                    </a:cubicBezTo>
                    <a:close/>
                  </a:path>
                </a:pathLst>
              </a:custGeom>
              <a:solidFill>
                <a:srgbClr val="FFFFFF"/>
              </a:solidFill>
              <a:ln w="9525">
                <a:noFill/>
                <a:round/>
              </a:ln>
            </p:spPr>
            <p:txBody>
              <a:bodyPr/>
              <a:lstStyle/>
              <a:p>
                <a:endParaRPr lang="zh-TW" altLang="en-US">
                  <a:latin typeface="KaiTi" panose="02010609060101010101" pitchFamily="49" charset="-122"/>
                  <a:ea typeface="KaiTi" panose="02010609060101010101" pitchFamily="49" charset="-122"/>
                </a:endParaRPr>
              </a:p>
            </p:txBody>
          </p:sp>
          <p:sp>
            <p:nvSpPr>
              <p:cNvPr id="123" name="Freeform 42"/>
              <p:cNvSpPr/>
              <p:nvPr/>
            </p:nvSpPr>
            <p:spPr bwMode="auto">
              <a:xfrm>
                <a:off x="7672388" y="1500188"/>
                <a:ext cx="220662" cy="611187"/>
              </a:xfrm>
              <a:custGeom>
                <a:avLst/>
                <a:gdLst>
                  <a:gd name="T0" fmla="*/ 0 w 17"/>
                  <a:gd name="T1" fmla="*/ 2147483647 h 47"/>
                  <a:gd name="T2" fmla="*/ 2147483647 w 17"/>
                  <a:gd name="T3" fmla="*/ 2147483647 h 47"/>
                  <a:gd name="T4" fmla="*/ 2147483647 w 17"/>
                  <a:gd name="T5" fmla="*/ 1183728112 h 47"/>
                  <a:gd name="T6" fmla="*/ 2147483647 w 17"/>
                  <a:gd name="T7" fmla="*/ 507312048 h 47"/>
                  <a:gd name="T8" fmla="*/ 1684852866 w 17"/>
                  <a:gd name="T9" fmla="*/ 845520080 h 47"/>
                  <a:gd name="T10" fmla="*/ 168482691 w 17"/>
                  <a:gd name="T11" fmla="*/ 2147483647 h 47"/>
                  <a:gd name="T12" fmla="*/ 0 w 17"/>
                  <a:gd name="T13" fmla="*/ 2147483647 h 47"/>
                  <a:gd name="T14" fmla="*/ 0 60000 65536"/>
                  <a:gd name="T15" fmla="*/ 0 60000 65536"/>
                  <a:gd name="T16" fmla="*/ 0 60000 65536"/>
                  <a:gd name="T17" fmla="*/ 0 60000 65536"/>
                  <a:gd name="T18" fmla="*/ 0 60000 65536"/>
                  <a:gd name="T19" fmla="*/ 0 60000 65536"/>
                  <a:gd name="T20" fmla="*/ 0 60000 65536"/>
                  <a:gd name="T21" fmla="*/ 0 w 17"/>
                  <a:gd name="T22" fmla="*/ 0 h 47"/>
                  <a:gd name="T23" fmla="*/ 17 w 17"/>
                  <a:gd name="T24" fmla="*/ 47 h 4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7" h="47">
                    <a:moveTo>
                      <a:pt x="0" y="47"/>
                    </a:moveTo>
                    <a:cubicBezTo>
                      <a:pt x="0" y="47"/>
                      <a:pt x="14" y="25"/>
                      <a:pt x="13" y="14"/>
                    </a:cubicBezTo>
                    <a:cubicBezTo>
                      <a:pt x="13" y="9"/>
                      <a:pt x="14" y="7"/>
                      <a:pt x="14" y="7"/>
                    </a:cubicBezTo>
                    <a:cubicBezTo>
                      <a:pt x="14" y="7"/>
                      <a:pt x="17" y="4"/>
                      <a:pt x="16" y="3"/>
                    </a:cubicBezTo>
                    <a:cubicBezTo>
                      <a:pt x="15" y="1"/>
                      <a:pt x="12" y="0"/>
                      <a:pt x="10" y="5"/>
                    </a:cubicBezTo>
                    <a:cubicBezTo>
                      <a:pt x="11" y="8"/>
                      <a:pt x="1" y="15"/>
                      <a:pt x="1" y="26"/>
                    </a:cubicBezTo>
                    <a:lnTo>
                      <a:pt x="0" y="47"/>
                    </a:lnTo>
                    <a:close/>
                  </a:path>
                </a:pathLst>
              </a:custGeom>
              <a:solidFill>
                <a:schemeClr val="bg1">
                  <a:lumMod val="65000"/>
                </a:schemeClr>
              </a:solidFill>
              <a:ln w="9525">
                <a:noFill/>
                <a:round/>
              </a:ln>
            </p:spPr>
            <p:txBody>
              <a:bodyPr/>
              <a:lstStyle/>
              <a:p>
                <a:pPr>
                  <a:defRPr/>
                </a:pPr>
                <a:endParaRPr lang="zh-TW" altLang="en-US">
                  <a:latin typeface="KaiTi" panose="02010609060101010101" pitchFamily="49" charset="-122"/>
                  <a:ea typeface="KaiTi" panose="02010609060101010101" pitchFamily="49" charset="-122"/>
                </a:endParaRPr>
              </a:p>
            </p:txBody>
          </p:sp>
          <p:sp>
            <p:nvSpPr>
              <p:cNvPr id="124" name="Freeform 43"/>
              <p:cNvSpPr/>
              <p:nvPr/>
            </p:nvSpPr>
            <p:spPr bwMode="auto">
              <a:xfrm>
                <a:off x="7880599" y="1512888"/>
                <a:ext cx="104775" cy="90488"/>
              </a:xfrm>
              <a:custGeom>
                <a:avLst/>
                <a:gdLst>
                  <a:gd name="T0" fmla="*/ 0 w 66"/>
                  <a:gd name="T1" fmla="*/ 2147483647 h 57"/>
                  <a:gd name="T2" fmla="*/ 0 w 66"/>
                  <a:gd name="T3" fmla="*/ 0 h 57"/>
                  <a:gd name="T4" fmla="*/ 2147483647 w 66"/>
                  <a:gd name="T5" fmla="*/ 2147483647 h 57"/>
                  <a:gd name="T6" fmla="*/ 2147483647 w 66"/>
                  <a:gd name="T7" fmla="*/ 2147483647 h 57"/>
                  <a:gd name="T8" fmla="*/ 0 w 66"/>
                  <a:gd name="T9" fmla="*/ 2147483647 h 57"/>
                  <a:gd name="T10" fmla="*/ 0 60000 65536"/>
                  <a:gd name="T11" fmla="*/ 0 60000 65536"/>
                  <a:gd name="T12" fmla="*/ 0 60000 65536"/>
                  <a:gd name="T13" fmla="*/ 0 60000 65536"/>
                  <a:gd name="T14" fmla="*/ 0 60000 65536"/>
                  <a:gd name="T15" fmla="*/ 0 w 66"/>
                  <a:gd name="T16" fmla="*/ 0 h 57"/>
                  <a:gd name="T17" fmla="*/ 66 w 66"/>
                  <a:gd name="T18" fmla="*/ 57 h 57"/>
                </a:gdLst>
                <a:ahLst/>
                <a:cxnLst>
                  <a:cxn ang="T10">
                    <a:pos x="T0" y="T1"/>
                  </a:cxn>
                  <a:cxn ang="T11">
                    <a:pos x="T2" y="T3"/>
                  </a:cxn>
                  <a:cxn ang="T12">
                    <a:pos x="T4" y="T5"/>
                  </a:cxn>
                  <a:cxn ang="T13">
                    <a:pos x="T6" y="T7"/>
                  </a:cxn>
                  <a:cxn ang="T14">
                    <a:pos x="T8" y="T9"/>
                  </a:cxn>
                </a:cxnLst>
                <a:rect l="T15" t="T16" r="T17" b="T18"/>
                <a:pathLst>
                  <a:path w="66" h="57">
                    <a:moveTo>
                      <a:pt x="0" y="8"/>
                    </a:moveTo>
                    <a:lnTo>
                      <a:pt x="0" y="0"/>
                    </a:lnTo>
                    <a:lnTo>
                      <a:pt x="66" y="57"/>
                    </a:lnTo>
                    <a:lnTo>
                      <a:pt x="0" y="8"/>
                    </a:lnTo>
                    <a:close/>
                  </a:path>
                </a:pathLst>
              </a:custGeom>
              <a:solidFill>
                <a:srgbClr val="000000"/>
              </a:solidFill>
              <a:ln w="9525">
                <a:noFill/>
                <a:round/>
              </a:ln>
            </p:spPr>
            <p:txBody>
              <a:bodyPr/>
              <a:lstStyle/>
              <a:p>
                <a:endParaRPr lang="zh-TW" altLang="en-US">
                  <a:latin typeface="KaiTi" panose="02010609060101010101" pitchFamily="49" charset="-122"/>
                  <a:ea typeface="KaiTi" panose="02010609060101010101" pitchFamily="49" charset="-122"/>
                </a:endParaRPr>
              </a:p>
            </p:txBody>
          </p:sp>
          <p:sp>
            <p:nvSpPr>
              <p:cNvPr id="125" name="Freeform 44"/>
              <p:cNvSpPr/>
              <p:nvPr/>
            </p:nvSpPr>
            <p:spPr bwMode="auto">
              <a:xfrm>
                <a:off x="7710737" y="1512888"/>
                <a:ext cx="117475" cy="90488"/>
              </a:xfrm>
              <a:custGeom>
                <a:avLst/>
                <a:gdLst>
                  <a:gd name="T0" fmla="*/ 0 w 74"/>
                  <a:gd name="T1" fmla="*/ 2147483647 h 57"/>
                  <a:gd name="T2" fmla="*/ 2147483647 w 74"/>
                  <a:gd name="T3" fmla="*/ 0 h 57"/>
                  <a:gd name="T4" fmla="*/ 2147483647 w 74"/>
                  <a:gd name="T5" fmla="*/ 0 h 57"/>
                  <a:gd name="T6" fmla="*/ 0 w 74"/>
                  <a:gd name="T7" fmla="*/ 2147483647 h 57"/>
                  <a:gd name="T8" fmla="*/ 0 w 74"/>
                  <a:gd name="T9" fmla="*/ 2147483647 h 57"/>
                  <a:gd name="T10" fmla="*/ 0 60000 65536"/>
                  <a:gd name="T11" fmla="*/ 0 60000 65536"/>
                  <a:gd name="T12" fmla="*/ 0 60000 65536"/>
                  <a:gd name="T13" fmla="*/ 0 60000 65536"/>
                  <a:gd name="T14" fmla="*/ 0 60000 65536"/>
                  <a:gd name="T15" fmla="*/ 0 w 74"/>
                  <a:gd name="T16" fmla="*/ 0 h 57"/>
                  <a:gd name="T17" fmla="*/ 74 w 74"/>
                  <a:gd name="T18" fmla="*/ 57 h 57"/>
                </a:gdLst>
                <a:ahLst/>
                <a:cxnLst>
                  <a:cxn ang="T10">
                    <a:pos x="T0" y="T1"/>
                  </a:cxn>
                  <a:cxn ang="T11">
                    <a:pos x="T2" y="T3"/>
                  </a:cxn>
                  <a:cxn ang="T12">
                    <a:pos x="T4" y="T5"/>
                  </a:cxn>
                  <a:cxn ang="T13">
                    <a:pos x="T6" y="T7"/>
                  </a:cxn>
                  <a:cxn ang="T14">
                    <a:pos x="T8" y="T9"/>
                  </a:cxn>
                </a:cxnLst>
                <a:rect l="T15" t="T16" r="T17" b="T18"/>
                <a:pathLst>
                  <a:path w="74" h="57">
                    <a:moveTo>
                      <a:pt x="0" y="57"/>
                    </a:moveTo>
                    <a:lnTo>
                      <a:pt x="66" y="0"/>
                    </a:lnTo>
                    <a:lnTo>
                      <a:pt x="74" y="0"/>
                    </a:lnTo>
                    <a:lnTo>
                      <a:pt x="0" y="57"/>
                    </a:lnTo>
                    <a:close/>
                  </a:path>
                </a:pathLst>
              </a:custGeom>
              <a:solidFill>
                <a:srgbClr val="000000"/>
              </a:solidFill>
              <a:ln w="9525">
                <a:noFill/>
                <a:round/>
              </a:ln>
            </p:spPr>
            <p:txBody>
              <a:bodyPr/>
              <a:lstStyle/>
              <a:p>
                <a:endParaRPr lang="zh-TW" altLang="en-US">
                  <a:latin typeface="KaiTi" panose="02010609060101010101" pitchFamily="49" charset="-122"/>
                  <a:ea typeface="KaiTi" panose="02010609060101010101" pitchFamily="49" charset="-122"/>
                </a:endParaRPr>
              </a:p>
            </p:txBody>
          </p:sp>
        </p:grpSp>
        <p:grpSp>
          <p:nvGrpSpPr>
            <p:cNvPr id="126" name="组合 125"/>
            <p:cNvGrpSpPr/>
            <p:nvPr/>
          </p:nvGrpSpPr>
          <p:grpSpPr>
            <a:xfrm flipH="1">
              <a:off x="3755252" y="5553288"/>
              <a:ext cx="758357" cy="759088"/>
              <a:chOff x="7167096" y="561975"/>
              <a:chExt cx="1547910" cy="1549400"/>
            </a:xfrm>
          </p:grpSpPr>
          <p:sp>
            <p:nvSpPr>
              <p:cNvPr id="127" name="Freeform 40"/>
              <p:cNvSpPr/>
              <p:nvPr/>
            </p:nvSpPr>
            <p:spPr bwMode="auto">
              <a:xfrm>
                <a:off x="7167096" y="561975"/>
                <a:ext cx="1547910" cy="1518490"/>
              </a:xfrm>
              <a:custGeom>
                <a:avLst/>
                <a:gdLst/>
                <a:ahLst/>
                <a:cxnLst/>
                <a:rect l="l" t="t" r="r" b="b"/>
                <a:pathLst>
                  <a:path w="1547910" h="1518490">
                    <a:moveTo>
                      <a:pt x="735325" y="0"/>
                    </a:moveTo>
                    <a:cubicBezTo>
                      <a:pt x="1125922" y="0"/>
                      <a:pt x="1099882" y="195344"/>
                      <a:pt x="1099882" y="273482"/>
                    </a:cubicBezTo>
                    <a:cubicBezTo>
                      <a:pt x="1099882" y="338596"/>
                      <a:pt x="1047802" y="533941"/>
                      <a:pt x="1034783" y="612078"/>
                    </a:cubicBezTo>
                    <a:cubicBezTo>
                      <a:pt x="1008743" y="677193"/>
                      <a:pt x="995723" y="755331"/>
                      <a:pt x="1021763" y="794399"/>
                    </a:cubicBezTo>
                    <a:cubicBezTo>
                      <a:pt x="1034783" y="820445"/>
                      <a:pt x="1073842" y="872537"/>
                      <a:pt x="1243100" y="963698"/>
                    </a:cubicBezTo>
                    <a:cubicBezTo>
                      <a:pt x="1399339" y="1054858"/>
                      <a:pt x="1581617" y="1067881"/>
                      <a:pt x="1542557" y="1289271"/>
                    </a:cubicBezTo>
                    <a:cubicBezTo>
                      <a:pt x="1520081" y="1379197"/>
                      <a:pt x="1500030" y="1452144"/>
                      <a:pt x="1480009" y="1518490"/>
                    </a:cubicBezTo>
                    <a:lnTo>
                      <a:pt x="0" y="1518490"/>
                    </a:lnTo>
                    <a:cubicBezTo>
                      <a:pt x="15993" y="1434519"/>
                      <a:pt x="15303" y="1372240"/>
                      <a:pt x="45272" y="1302294"/>
                    </a:cubicBezTo>
                    <a:cubicBezTo>
                      <a:pt x="71312" y="1211134"/>
                      <a:pt x="97352" y="1119973"/>
                      <a:pt x="279630" y="1041835"/>
                    </a:cubicBezTo>
                    <a:cubicBezTo>
                      <a:pt x="461908" y="963698"/>
                      <a:pt x="579087" y="911606"/>
                      <a:pt x="579087" y="911606"/>
                    </a:cubicBezTo>
                    <a:cubicBezTo>
                      <a:pt x="579087" y="911528"/>
                      <a:pt x="579093" y="820440"/>
                      <a:pt x="592107" y="807422"/>
                    </a:cubicBezTo>
                    <a:cubicBezTo>
                      <a:pt x="605127" y="807422"/>
                      <a:pt x="631166" y="768354"/>
                      <a:pt x="605127" y="729285"/>
                    </a:cubicBezTo>
                    <a:cubicBezTo>
                      <a:pt x="592107" y="677193"/>
                      <a:pt x="566067" y="625101"/>
                      <a:pt x="566067" y="599055"/>
                    </a:cubicBezTo>
                    <a:cubicBezTo>
                      <a:pt x="566067" y="573009"/>
                      <a:pt x="344729" y="0"/>
                      <a:pt x="735325" y="0"/>
                    </a:cubicBezTo>
                    <a:close/>
                  </a:path>
                </a:pathLst>
              </a:custGeom>
              <a:solidFill>
                <a:schemeClr val="bg1">
                  <a:lumMod val="65000"/>
                </a:schemeClr>
              </a:solidFill>
              <a:ln w="9525">
                <a:noFill/>
                <a:round/>
              </a:ln>
            </p:spPr>
            <p:txBody>
              <a:bodyPr/>
              <a:lstStyle/>
              <a:p>
                <a:endParaRPr lang="zh-TW" altLang="en-US">
                  <a:latin typeface="KaiTi" panose="02010609060101010101" pitchFamily="49" charset="-122"/>
                  <a:ea typeface="KaiTi" panose="02010609060101010101" pitchFamily="49" charset="-122"/>
                </a:endParaRPr>
              </a:p>
            </p:txBody>
          </p:sp>
          <p:sp>
            <p:nvSpPr>
              <p:cNvPr id="128" name="Freeform 41"/>
              <p:cNvSpPr/>
              <p:nvPr/>
            </p:nvSpPr>
            <p:spPr bwMode="auto">
              <a:xfrm>
                <a:off x="7672637" y="1330325"/>
                <a:ext cx="520700" cy="768350"/>
              </a:xfrm>
              <a:custGeom>
                <a:avLst/>
                <a:gdLst>
                  <a:gd name="T0" fmla="*/ 2147483647 w 40"/>
                  <a:gd name="T1" fmla="*/ 2147483647 h 59"/>
                  <a:gd name="T2" fmla="*/ 2147483647 w 40"/>
                  <a:gd name="T3" fmla="*/ 2147483647 h 59"/>
                  <a:gd name="T4" fmla="*/ 2147483647 w 40"/>
                  <a:gd name="T5" fmla="*/ 0 h 59"/>
                  <a:gd name="T6" fmla="*/ 2147483647 w 40"/>
                  <a:gd name="T7" fmla="*/ 2147483647 h 59"/>
                  <a:gd name="T8" fmla="*/ 2147483647 w 40"/>
                  <a:gd name="T9" fmla="*/ 2147483647 h 59"/>
                  <a:gd name="T10" fmla="*/ 2147483647 w 40"/>
                  <a:gd name="T11" fmla="*/ 2147483647 h 59"/>
                  <a:gd name="T12" fmla="*/ 2147483647 w 40"/>
                  <a:gd name="T13" fmla="*/ 2147483647 h 59"/>
                  <a:gd name="T14" fmla="*/ 2147483647 w 40"/>
                  <a:gd name="T15" fmla="*/ 2147483647 h 59"/>
                  <a:gd name="T16" fmla="*/ 0 60000 65536"/>
                  <a:gd name="T17" fmla="*/ 0 60000 65536"/>
                  <a:gd name="T18" fmla="*/ 0 60000 65536"/>
                  <a:gd name="T19" fmla="*/ 0 60000 65536"/>
                  <a:gd name="T20" fmla="*/ 0 60000 65536"/>
                  <a:gd name="T21" fmla="*/ 0 60000 65536"/>
                  <a:gd name="T22" fmla="*/ 0 60000 65536"/>
                  <a:gd name="T23" fmla="*/ 0 60000 65536"/>
                  <a:gd name="T24" fmla="*/ 0 w 40"/>
                  <a:gd name="T25" fmla="*/ 0 h 59"/>
                  <a:gd name="T26" fmla="*/ 40 w 40"/>
                  <a:gd name="T27" fmla="*/ 59 h 5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0" h="59">
                    <a:moveTo>
                      <a:pt x="1" y="59"/>
                    </a:moveTo>
                    <a:cubicBezTo>
                      <a:pt x="1" y="59"/>
                      <a:pt x="19" y="21"/>
                      <a:pt x="40" y="4"/>
                    </a:cubicBezTo>
                    <a:cubicBezTo>
                      <a:pt x="40" y="4"/>
                      <a:pt x="37" y="2"/>
                      <a:pt x="37" y="0"/>
                    </a:cubicBezTo>
                    <a:cubicBezTo>
                      <a:pt x="37" y="0"/>
                      <a:pt x="16" y="14"/>
                      <a:pt x="15" y="15"/>
                    </a:cubicBezTo>
                    <a:cubicBezTo>
                      <a:pt x="14" y="16"/>
                      <a:pt x="13" y="16"/>
                      <a:pt x="12" y="15"/>
                    </a:cubicBezTo>
                    <a:cubicBezTo>
                      <a:pt x="11" y="14"/>
                      <a:pt x="5" y="3"/>
                      <a:pt x="5" y="3"/>
                    </a:cubicBezTo>
                    <a:cubicBezTo>
                      <a:pt x="5" y="3"/>
                      <a:pt x="3" y="10"/>
                      <a:pt x="4" y="11"/>
                    </a:cubicBezTo>
                    <a:cubicBezTo>
                      <a:pt x="4" y="13"/>
                      <a:pt x="0" y="49"/>
                      <a:pt x="1" y="59"/>
                    </a:cubicBezTo>
                    <a:close/>
                  </a:path>
                </a:pathLst>
              </a:custGeom>
              <a:solidFill>
                <a:srgbClr val="FFFFFF"/>
              </a:solidFill>
              <a:ln w="9525">
                <a:noFill/>
                <a:round/>
              </a:ln>
            </p:spPr>
            <p:txBody>
              <a:bodyPr/>
              <a:lstStyle/>
              <a:p>
                <a:endParaRPr lang="zh-TW" altLang="en-US">
                  <a:latin typeface="KaiTi" panose="02010609060101010101" pitchFamily="49" charset="-122"/>
                  <a:ea typeface="KaiTi" panose="02010609060101010101" pitchFamily="49" charset="-122"/>
                </a:endParaRPr>
              </a:p>
            </p:txBody>
          </p:sp>
          <p:sp>
            <p:nvSpPr>
              <p:cNvPr id="129" name="Freeform 42"/>
              <p:cNvSpPr/>
              <p:nvPr/>
            </p:nvSpPr>
            <p:spPr bwMode="auto">
              <a:xfrm>
                <a:off x="7672388" y="1500188"/>
                <a:ext cx="220662" cy="611187"/>
              </a:xfrm>
              <a:custGeom>
                <a:avLst/>
                <a:gdLst>
                  <a:gd name="T0" fmla="*/ 0 w 17"/>
                  <a:gd name="T1" fmla="*/ 2147483647 h 47"/>
                  <a:gd name="T2" fmla="*/ 2147483647 w 17"/>
                  <a:gd name="T3" fmla="*/ 2147483647 h 47"/>
                  <a:gd name="T4" fmla="*/ 2147483647 w 17"/>
                  <a:gd name="T5" fmla="*/ 1183728112 h 47"/>
                  <a:gd name="T6" fmla="*/ 2147483647 w 17"/>
                  <a:gd name="T7" fmla="*/ 507312048 h 47"/>
                  <a:gd name="T8" fmla="*/ 1684852866 w 17"/>
                  <a:gd name="T9" fmla="*/ 845520080 h 47"/>
                  <a:gd name="T10" fmla="*/ 168482691 w 17"/>
                  <a:gd name="T11" fmla="*/ 2147483647 h 47"/>
                  <a:gd name="T12" fmla="*/ 0 w 17"/>
                  <a:gd name="T13" fmla="*/ 2147483647 h 47"/>
                  <a:gd name="T14" fmla="*/ 0 60000 65536"/>
                  <a:gd name="T15" fmla="*/ 0 60000 65536"/>
                  <a:gd name="T16" fmla="*/ 0 60000 65536"/>
                  <a:gd name="T17" fmla="*/ 0 60000 65536"/>
                  <a:gd name="T18" fmla="*/ 0 60000 65536"/>
                  <a:gd name="T19" fmla="*/ 0 60000 65536"/>
                  <a:gd name="T20" fmla="*/ 0 60000 65536"/>
                  <a:gd name="T21" fmla="*/ 0 w 17"/>
                  <a:gd name="T22" fmla="*/ 0 h 47"/>
                  <a:gd name="T23" fmla="*/ 17 w 17"/>
                  <a:gd name="T24" fmla="*/ 47 h 4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7" h="47">
                    <a:moveTo>
                      <a:pt x="0" y="47"/>
                    </a:moveTo>
                    <a:cubicBezTo>
                      <a:pt x="0" y="47"/>
                      <a:pt x="14" y="25"/>
                      <a:pt x="13" y="14"/>
                    </a:cubicBezTo>
                    <a:cubicBezTo>
                      <a:pt x="13" y="9"/>
                      <a:pt x="14" y="7"/>
                      <a:pt x="14" y="7"/>
                    </a:cubicBezTo>
                    <a:cubicBezTo>
                      <a:pt x="14" y="7"/>
                      <a:pt x="17" y="4"/>
                      <a:pt x="16" y="3"/>
                    </a:cubicBezTo>
                    <a:cubicBezTo>
                      <a:pt x="15" y="1"/>
                      <a:pt x="12" y="0"/>
                      <a:pt x="10" y="5"/>
                    </a:cubicBezTo>
                    <a:cubicBezTo>
                      <a:pt x="11" y="8"/>
                      <a:pt x="1" y="15"/>
                      <a:pt x="1" y="26"/>
                    </a:cubicBezTo>
                    <a:lnTo>
                      <a:pt x="0" y="47"/>
                    </a:lnTo>
                    <a:close/>
                  </a:path>
                </a:pathLst>
              </a:custGeom>
              <a:solidFill>
                <a:schemeClr val="bg1">
                  <a:lumMod val="65000"/>
                </a:schemeClr>
              </a:solidFill>
              <a:ln w="9525">
                <a:noFill/>
                <a:round/>
              </a:ln>
            </p:spPr>
            <p:txBody>
              <a:bodyPr/>
              <a:lstStyle/>
              <a:p>
                <a:pPr>
                  <a:defRPr/>
                </a:pPr>
                <a:endParaRPr lang="zh-TW" altLang="en-US">
                  <a:latin typeface="KaiTi" panose="02010609060101010101" pitchFamily="49" charset="-122"/>
                  <a:ea typeface="KaiTi" panose="02010609060101010101" pitchFamily="49" charset="-122"/>
                </a:endParaRPr>
              </a:p>
            </p:txBody>
          </p:sp>
          <p:sp>
            <p:nvSpPr>
              <p:cNvPr id="130" name="Freeform 43"/>
              <p:cNvSpPr/>
              <p:nvPr/>
            </p:nvSpPr>
            <p:spPr bwMode="auto">
              <a:xfrm>
                <a:off x="7880599" y="1512888"/>
                <a:ext cx="104775" cy="90488"/>
              </a:xfrm>
              <a:custGeom>
                <a:avLst/>
                <a:gdLst>
                  <a:gd name="T0" fmla="*/ 0 w 66"/>
                  <a:gd name="T1" fmla="*/ 2147483647 h 57"/>
                  <a:gd name="T2" fmla="*/ 0 w 66"/>
                  <a:gd name="T3" fmla="*/ 0 h 57"/>
                  <a:gd name="T4" fmla="*/ 2147483647 w 66"/>
                  <a:gd name="T5" fmla="*/ 2147483647 h 57"/>
                  <a:gd name="T6" fmla="*/ 2147483647 w 66"/>
                  <a:gd name="T7" fmla="*/ 2147483647 h 57"/>
                  <a:gd name="T8" fmla="*/ 0 w 66"/>
                  <a:gd name="T9" fmla="*/ 2147483647 h 57"/>
                  <a:gd name="T10" fmla="*/ 0 60000 65536"/>
                  <a:gd name="T11" fmla="*/ 0 60000 65536"/>
                  <a:gd name="T12" fmla="*/ 0 60000 65536"/>
                  <a:gd name="T13" fmla="*/ 0 60000 65536"/>
                  <a:gd name="T14" fmla="*/ 0 60000 65536"/>
                  <a:gd name="T15" fmla="*/ 0 w 66"/>
                  <a:gd name="T16" fmla="*/ 0 h 57"/>
                  <a:gd name="T17" fmla="*/ 66 w 66"/>
                  <a:gd name="T18" fmla="*/ 57 h 57"/>
                </a:gdLst>
                <a:ahLst/>
                <a:cxnLst>
                  <a:cxn ang="T10">
                    <a:pos x="T0" y="T1"/>
                  </a:cxn>
                  <a:cxn ang="T11">
                    <a:pos x="T2" y="T3"/>
                  </a:cxn>
                  <a:cxn ang="T12">
                    <a:pos x="T4" y="T5"/>
                  </a:cxn>
                  <a:cxn ang="T13">
                    <a:pos x="T6" y="T7"/>
                  </a:cxn>
                  <a:cxn ang="T14">
                    <a:pos x="T8" y="T9"/>
                  </a:cxn>
                </a:cxnLst>
                <a:rect l="T15" t="T16" r="T17" b="T18"/>
                <a:pathLst>
                  <a:path w="66" h="57">
                    <a:moveTo>
                      <a:pt x="0" y="8"/>
                    </a:moveTo>
                    <a:lnTo>
                      <a:pt x="0" y="0"/>
                    </a:lnTo>
                    <a:lnTo>
                      <a:pt x="66" y="57"/>
                    </a:lnTo>
                    <a:lnTo>
                      <a:pt x="0" y="8"/>
                    </a:lnTo>
                    <a:close/>
                  </a:path>
                </a:pathLst>
              </a:custGeom>
              <a:solidFill>
                <a:srgbClr val="000000"/>
              </a:solidFill>
              <a:ln w="9525">
                <a:noFill/>
                <a:round/>
              </a:ln>
            </p:spPr>
            <p:txBody>
              <a:bodyPr/>
              <a:lstStyle/>
              <a:p>
                <a:endParaRPr lang="zh-TW" altLang="en-US">
                  <a:latin typeface="KaiTi" panose="02010609060101010101" pitchFamily="49" charset="-122"/>
                  <a:ea typeface="KaiTi" panose="02010609060101010101" pitchFamily="49" charset="-122"/>
                </a:endParaRPr>
              </a:p>
            </p:txBody>
          </p:sp>
          <p:sp>
            <p:nvSpPr>
              <p:cNvPr id="131" name="Freeform 44"/>
              <p:cNvSpPr/>
              <p:nvPr/>
            </p:nvSpPr>
            <p:spPr bwMode="auto">
              <a:xfrm>
                <a:off x="7710737" y="1512888"/>
                <a:ext cx="117475" cy="90488"/>
              </a:xfrm>
              <a:custGeom>
                <a:avLst/>
                <a:gdLst>
                  <a:gd name="T0" fmla="*/ 0 w 74"/>
                  <a:gd name="T1" fmla="*/ 2147483647 h 57"/>
                  <a:gd name="T2" fmla="*/ 2147483647 w 74"/>
                  <a:gd name="T3" fmla="*/ 0 h 57"/>
                  <a:gd name="T4" fmla="*/ 2147483647 w 74"/>
                  <a:gd name="T5" fmla="*/ 0 h 57"/>
                  <a:gd name="T6" fmla="*/ 0 w 74"/>
                  <a:gd name="T7" fmla="*/ 2147483647 h 57"/>
                  <a:gd name="T8" fmla="*/ 0 w 74"/>
                  <a:gd name="T9" fmla="*/ 2147483647 h 57"/>
                  <a:gd name="T10" fmla="*/ 0 60000 65536"/>
                  <a:gd name="T11" fmla="*/ 0 60000 65536"/>
                  <a:gd name="T12" fmla="*/ 0 60000 65536"/>
                  <a:gd name="T13" fmla="*/ 0 60000 65536"/>
                  <a:gd name="T14" fmla="*/ 0 60000 65536"/>
                  <a:gd name="T15" fmla="*/ 0 w 74"/>
                  <a:gd name="T16" fmla="*/ 0 h 57"/>
                  <a:gd name="T17" fmla="*/ 74 w 74"/>
                  <a:gd name="T18" fmla="*/ 57 h 57"/>
                </a:gdLst>
                <a:ahLst/>
                <a:cxnLst>
                  <a:cxn ang="T10">
                    <a:pos x="T0" y="T1"/>
                  </a:cxn>
                  <a:cxn ang="T11">
                    <a:pos x="T2" y="T3"/>
                  </a:cxn>
                  <a:cxn ang="T12">
                    <a:pos x="T4" y="T5"/>
                  </a:cxn>
                  <a:cxn ang="T13">
                    <a:pos x="T6" y="T7"/>
                  </a:cxn>
                  <a:cxn ang="T14">
                    <a:pos x="T8" y="T9"/>
                  </a:cxn>
                </a:cxnLst>
                <a:rect l="T15" t="T16" r="T17" b="T18"/>
                <a:pathLst>
                  <a:path w="74" h="57">
                    <a:moveTo>
                      <a:pt x="0" y="57"/>
                    </a:moveTo>
                    <a:lnTo>
                      <a:pt x="66" y="0"/>
                    </a:lnTo>
                    <a:lnTo>
                      <a:pt x="74" y="0"/>
                    </a:lnTo>
                    <a:lnTo>
                      <a:pt x="0" y="57"/>
                    </a:lnTo>
                    <a:close/>
                  </a:path>
                </a:pathLst>
              </a:custGeom>
              <a:solidFill>
                <a:srgbClr val="000000"/>
              </a:solidFill>
              <a:ln w="9525">
                <a:noFill/>
                <a:round/>
              </a:ln>
            </p:spPr>
            <p:txBody>
              <a:bodyPr/>
              <a:lstStyle/>
              <a:p>
                <a:endParaRPr lang="zh-TW" altLang="en-US">
                  <a:latin typeface="KaiTi" panose="02010609060101010101" pitchFamily="49" charset="-122"/>
                  <a:ea typeface="KaiTi" panose="02010609060101010101" pitchFamily="49" charset="-122"/>
                </a:endParaRPr>
              </a:p>
            </p:txBody>
          </p:sp>
        </p:grpSp>
        <p:grpSp>
          <p:nvGrpSpPr>
            <p:cNvPr id="132" name="组合 131"/>
            <p:cNvGrpSpPr/>
            <p:nvPr/>
          </p:nvGrpSpPr>
          <p:grpSpPr>
            <a:xfrm flipH="1">
              <a:off x="2929100" y="5249860"/>
              <a:ext cx="1075546" cy="1076583"/>
              <a:chOff x="7167096" y="561975"/>
              <a:chExt cx="1547910" cy="1549400"/>
            </a:xfrm>
            <a:effectLst>
              <a:outerShdw blurRad="127000" dist="63500" dir="2700000" algn="tl" rotWithShape="0">
                <a:prstClr val="black">
                  <a:alpha val="40000"/>
                </a:prstClr>
              </a:outerShdw>
            </a:effectLst>
          </p:grpSpPr>
          <p:sp>
            <p:nvSpPr>
              <p:cNvPr id="133" name="Freeform 40"/>
              <p:cNvSpPr/>
              <p:nvPr/>
            </p:nvSpPr>
            <p:spPr bwMode="auto">
              <a:xfrm>
                <a:off x="7167096" y="561975"/>
                <a:ext cx="1547910" cy="1518490"/>
              </a:xfrm>
              <a:custGeom>
                <a:avLst/>
                <a:gdLst/>
                <a:ahLst/>
                <a:cxnLst/>
                <a:rect l="l" t="t" r="r" b="b"/>
                <a:pathLst>
                  <a:path w="1547910" h="1518490">
                    <a:moveTo>
                      <a:pt x="735325" y="0"/>
                    </a:moveTo>
                    <a:cubicBezTo>
                      <a:pt x="1125922" y="0"/>
                      <a:pt x="1099882" y="195344"/>
                      <a:pt x="1099882" y="273482"/>
                    </a:cubicBezTo>
                    <a:cubicBezTo>
                      <a:pt x="1099882" y="338596"/>
                      <a:pt x="1047802" y="533941"/>
                      <a:pt x="1034783" y="612078"/>
                    </a:cubicBezTo>
                    <a:cubicBezTo>
                      <a:pt x="1008743" y="677193"/>
                      <a:pt x="995723" y="755331"/>
                      <a:pt x="1021763" y="794399"/>
                    </a:cubicBezTo>
                    <a:cubicBezTo>
                      <a:pt x="1034783" y="820445"/>
                      <a:pt x="1073842" y="872537"/>
                      <a:pt x="1243100" y="963698"/>
                    </a:cubicBezTo>
                    <a:cubicBezTo>
                      <a:pt x="1399339" y="1054858"/>
                      <a:pt x="1581617" y="1067881"/>
                      <a:pt x="1542557" y="1289271"/>
                    </a:cubicBezTo>
                    <a:cubicBezTo>
                      <a:pt x="1520081" y="1379197"/>
                      <a:pt x="1500030" y="1452144"/>
                      <a:pt x="1480009" y="1518490"/>
                    </a:cubicBezTo>
                    <a:lnTo>
                      <a:pt x="0" y="1518490"/>
                    </a:lnTo>
                    <a:cubicBezTo>
                      <a:pt x="15993" y="1434519"/>
                      <a:pt x="15303" y="1372240"/>
                      <a:pt x="45272" y="1302294"/>
                    </a:cubicBezTo>
                    <a:cubicBezTo>
                      <a:pt x="71312" y="1211134"/>
                      <a:pt x="97352" y="1119973"/>
                      <a:pt x="279630" y="1041835"/>
                    </a:cubicBezTo>
                    <a:cubicBezTo>
                      <a:pt x="461908" y="963698"/>
                      <a:pt x="579087" y="911606"/>
                      <a:pt x="579087" y="911606"/>
                    </a:cubicBezTo>
                    <a:cubicBezTo>
                      <a:pt x="579087" y="911528"/>
                      <a:pt x="579093" y="820440"/>
                      <a:pt x="592107" y="807422"/>
                    </a:cubicBezTo>
                    <a:cubicBezTo>
                      <a:pt x="605127" y="807422"/>
                      <a:pt x="631166" y="768354"/>
                      <a:pt x="605127" y="729285"/>
                    </a:cubicBezTo>
                    <a:cubicBezTo>
                      <a:pt x="592107" y="677193"/>
                      <a:pt x="566067" y="625101"/>
                      <a:pt x="566067" y="599055"/>
                    </a:cubicBezTo>
                    <a:cubicBezTo>
                      <a:pt x="566067" y="573009"/>
                      <a:pt x="344729" y="0"/>
                      <a:pt x="735325" y="0"/>
                    </a:cubicBezTo>
                    <a:close/>
                  </a:path>
                </a:pathLst>
              </a:custGeom>
              <a:solidFill>
                <a:srgbClr val="F8AD94"/>
              </a:solidFill>
              <a:ln w="9525">
                <a:noFill/>
                <a:round/>
              </a:ln>
            </p:spPr>
            <p:txBody>
              <a:bodyPr/>
              <a:lstStyle/>
              <a:p>
                <a:endParaRPr lang="zh-TW" altLang="en-US">
                  <a:latin typeface="KaiTi" panose="02010609060101010101" pitchFamily="49" charset="-122"/>
                  <a:ea typeface="KaiTi" panose="02010609060101010101" pitchFamily="49" charset="-122"/>
                </a:endParaRPr>
              </a:p>
            </p:txBody>
          </p:sp>
          <p:sp>
            <p:nvSpPr>
              <p:cNvPr id="134" name="Freeform 41"/>
              <p:cNvSpPr/>
              <p:nvPr/>
            </p:nvSpPr>
            <p:spPr bwMode="auto">
              <a:xfrm>
                <a:off x="7672637" y="1330325"/>
                <a:ext cx="520700" cy="768350"/>
              </a:xfrm>
              <a:custGeom>
                <a:avLst/>
                <a:gdLst>
                  <a:gd name="T0" fmla="*/ 2147483647 w 40"/>
                  <a:gd name="T1" fmla="*/ 2147483647 h 59"/>
                  <a:gd name="T2" fmla="*/ 2147483647 w 40"/>
                  <a:gd name="T3" fmla="*/ 2147483647 h 59"/>
                  <a:gd name="T4" fmla="*/ 2147483647 w 40"/>
                  <a:gd name="T5" fmla="*/ 0 h 59"/>
                  <a:gd name="T6" fmla="*/ 2147483647 w 40"/>
                  <a:gd name="T7" fmla="*/ 2147483647 h 59"/>
                  <a:gd name="T8" fmla="*/ 2147483647 w 40"/>
                  <a:gd name="T9" fmla="*/ 2147483647 h 59"/>
                  <a:gd name="T10" fmla="*/ 2147483647 w 40"/>
                  <a:gd name="T11" fmla="*/ 2147483647 h 59"/>
                  <a:gd name="T12" fmla="*/ 2147483647 w 40"/>
                  <a:gd name="T13" fmla="*/ 2147483647 h 59"/>
                  <a:gd name="T14" fmla="*/ 2147483647 w 40"/>
                  <a:gd name="T15" fmla="*/ 2147483647 h 59"/>
                  <a:gd name="T16" fmla="*/ 0 60000 65536"/>
                  <a:gd name="T17" fmla="*/ 0 60000 65536"/>
                  <a:gd name="T18" fmla="*/ 0 60000 65536"/>
                  <a:gd name="T19" fmla="*/ 0 60000 65536"/>
                  <a:gd name="T20" fmla="*/ 0 60000 65536"/>
                  <a:gd name="T21" fmla="*/ 0 60000 65536"/>
                  <a:gd name="T22" fmla="*/ 0 60000 65536"/>
                  <a:gd name="T23" fmla="*/ 0 60000 65536"/>
                  <a:gd name="T24" fmla="*/ 0 w 40"/>
                  <a:gd name="T25" fmla="*/ 0 h 59"/>
                  <a:gd name="T26" fmla="*/ 40 w 40"/>
                  <a:gd name="T27" fmla="*/ 59 h 5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0" h="59">
                    <a:moveTo>
                      <a:pt x="1" y="59"/>
                    </a:moveTo>
                    <a:cubicBezTo>
                      <a:pt x="1" y="59"/>
                      <a:pt x="19" y="21"/>
                      <a:pt x="40" y="4"/>
                    </a:cubicBezTo>
                    <a:cubicBezTo>
                      <a:pt x="40" y="4"/>
                      <a:pt x="37" y="2"/>
                      <a:pt x="37" y="0"/>
                    </a:cubicBezTo>
                    <a:cubicBezTo>
                      <a:pt x="37" y="0"/>
                      <a:pt x="16" y="14"/>
                      <a:pt x="15" y="15"/>
                    </a:cubicBezTo>
                    <a:cubicBezTo>
                      <a:pt x="14" y="16"/>
                      <a:pt x="13" y="16"/>
                      <a:pt x="12" y="15"/>
                    </a:cubicBezTo>
                    <a:cubicBezTo>
                      <a:pt x="11" y="14"/>
                      <a:pt x="5" y="3"/>
                      <a:pt x="5" y="3"/>
                    </a:cubicBezTo>
                    <a:cubicBezTo>
                      <a:pt x="5" y="3"/>
                      <a:pt x="3" y="10"/>
                      <a:pt x="4" y="11"/>
                    </a:cubicBezTo>
                    <a:cubicBezTo>
                      <a:pt x="4" y="13"/>
                      <a:pt x="0" y="49"/>
                      <a:pt x="1" y="59"/>
                    </a:cubicBezTo>
                    <a:close/>
                  </a:path>
                </a:pathLst>
              </a:custGeom>
              <a:solidFill>
                <a:srgbClr val="FFFFFF"/>
              </a:solidFill>
              <a:ln w="9525">
                <a:noFill/>
                <a:round/>
              </a:ln>
            </p:spPr>
            <p:txBody>
              <a:bodyPr/>
              <a:lstStyle/>
              <a:p>
                <a:endParaRPr lang="zh-TW" altLang="en-US">
                  <a:latin typeface="KaiTi" panose="02010609060101010101" pitchFamily="49" charset="-122"/>
                  <a:ea typeface="KaiTi" panose="02010609060101010101" pitchFamily="49" charset="-122"/>
                </a:endParaRPr>
              </a:p>
            </p:txBody>
          </p:sp>
          <p:sp>
            <p:nvSpPr>
              <p:cNvPr id="135" name="Freeform 42"/>
              <p:cNvSpPr/>
              <p:nvPr/>
            </p:nvSpPr>
            <p:spPr bwMode="auto">
              <a:xfrm>
                <a:off x="7672388" y="1500188"/>
                <a:ext cx="220662" cy="611187"/>
              </a:xfrm>
              <a:custGeom>
                <a:avLst/>
                <a:gdLst>
                  <a:gd name="T0" fmla="*/ 0 w 17"/>
                  <a:gd name="T1" fmla="*/ 2147483647 h 47"/>
                  <a:gd name="T2" fmla="*/ 2147483647 w 17"/>
                  <a:gd name="T3" fmla="*/ 2147483647 h 47"/>
                  <a:gd name="T4" fmla="*/ 2147483647 w 17"/>
                  <a:gd name="T5" fmla="*/ 1183728112 h 47"/>
                  <a:gd name="T6" fmla="*/ 2147483647 w 17"/>
                  <a:gd name="T7" fmla="*/ 507312048 h 47"/>
                  <a:gd name="T8" fmla="*/ 1684852866 w 17"/>
                  <a:gd name="T9" fmla="*/ 845520080 h 47"/>
                  <a:gd name="T10" fmla="*/ 168482691 w 17"/>
                  <a:gd name="T11" fmla="*/ 2147483647 h 47"/>
                  <a:gd name="T12" fmla="*/ 0 w 17"/>
                  <a:gd name="T13" fmla="*/ 2147483647 h 47"/>
                  <a:gd name="T14" fmla="*/ 0 60000 65536"/>
                  <a:gd name="T15" fmla="*/ 0 60000 65536"/>
                  <a:gd name="T16" fmla="*/ 0 60000 65536"/>
                  <a:gd name="T17" fmla="*/ 0 60000 65536"/>
                  <a:gd name="T18" fmla="*/ 0 60000 65536"/>
                  <a:gd name="T19" fmla="*/ 0 60000 65536"/>
                  <a:gd name="T20" fmla="*/ 0 60000 65536"/>
                  <a:gd name="T21" fmla="*/ 0 w 17"/>
                  <a:gd name="T22" fmla="*/ 0 h 47"/>
                  <a:gd name="T23" fmla="*/ 17 w 17"/>
                  <a:gd name="T24" fmla="*/ 47 h 4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7" h="47">
                    <a:moveTo>
                      <a:pt x="0" y="47"/>
                    </a:moveTo>
                    <a:cubicBezTo>
                      <a:pt x="0" y="47"/>
                      <a:pt x="14" y="25"/>
                      <a:pt x="13" y="14"/>
                    </a:cubicBezTo>
                    <a:cubicBezTo>
                      <a:pt x="13" y="9"/>
                      <a:pt x="14" y="7"/>
                      <a:pt x="14" y="7"/>
                    </a:cubicBezTo>
                    <a:cubicBezTo>
                      <a:pt x="14" y="7"/>
                      <a:pt x="17" y="4"/>
                      <a:pt x="16" y="3"/>
                    </a:cubicBezTo>
                    <a:cubicBezTo>
                      <a:pt x="15" y="1"/>
                      <a:pt x="12" y="0"/>
                      <a:pt x="10" y="5"/>
                    </a:cubicBezTo>
                    <a:cubicBezTo>
                      <a:pt x="11" y="8"/>
                      <a:pt x="1" y="15"/>
                      <a:pt x="1" y="26"/>
                    </a:cubicBezTo>
                    <a:lnTo>
                      <a:pt x="0" y="47"/>
                    </a:lnTo>
                    <a:close/>
                  </a:path>
                </a:pathLst>
              </a:custGeom>
              <a:solidFill>
                <a:srgbClr val="F8AD94"/>
              </a:solidFill>
              <a:ln w="9525">
                <a:noFill/>
                <a:round/>
              </a:ln>
            </p:spPr>
            <p:txBody>
              <a:bodyPr/>
              <a:lstStyle/>
              <a:p>
                <a:pPr>
                  <a:defRPr/>
                </a:pPr>
                <a:endParaRPr lang="zh-TW" altLang="en-US">
                  <a:latin typeface="KaiTi" panose="02010609060101010101" pitchFamily="49" charset="-122"/>
                  <a:ea typeface="KaiTi" panose="02010609060101010101" pitchFamily="49" charset="-122"/>
                </a:endParaRPr>
              </a:p>
            </p:txBody>
          </p:sp>
          <p:sp>
            <p:nvSpPr>
              <p:cNvPr id="136" name="Freeform 43"/>
              <p:cNvSpPr/>
              <p:nvPr/>
            </p:nvSpPr>
            <p:spPr bwMode="auto">
              <a:xfrm>
                <a:off x="7880599" y="1512888"/>
                <a:ext cx="104775" cy="90488"/>
              </a:xfrm>
              <a:custGeom>
                <a:avLst/>
                <a:gdLst>
                  <a:gd name="T0" fmla="*/ 0 w 66"/>
                  <a:gd name="T1" fmla="*/ 2147483647 h 57"/>
                  <a:gd name="T2" fmla="*/ 0 w 66"/>
                  <a:gd name="T3" fmla="*/ 0 h 57"/>
                  <a:gd name="T4" fmla="*/ 2147483647 w 66"/>
                  <a:gd name="T5" fmla="*/ 2147483647 h 57"/>
                  <a:gd name="T6" fmla="*/ 2147483647 w 66"/>
                  <a:gd name="T7" fmla="*/ 2147483647 h 57"/>
                  <a:gd name="T8" fmla="*/ 0 w 66"/>
                  <a:gd name="T9" fmla="*/ 2147483647 h 57"/>
                  <a:gd name="T10" fmla="*/ 0 60000 65536"/>
                  <a:gd name="T11" fmla="*/ 0 60000 65536"/>
                  <a:gd name="T12" fmla="*/ 0 60000 65536"/>
                  <a:gd name="T13" fmla="*/ 0 60000 65536"/>
                  <a:gd name="T14" fmla="*/ 0 60000 65536"/>
                  <a:gd name="T15" fmla="*/ 0 w 66"/>
                  <a:gd name="T16" fmla="*/ 0 h 57"/>
                  <a:gd name="T17" fmla="*/ 66 w 66"/>
                  <a:gd name="T18" fmla="*/ 57 h 57"/>
                </a:gdLst>
                <a:ahLst/>
                <a:cxnLst>
                  <a:cxn ang="T10">
                    <a:pos x="T0" y="T1"/>
                  </a:cxn>
                  <a:cxn ang="T11">
                    <a:pos x="T2" y="T3"/>
                  </a:cxn>
                  <a:cxn ang="T12">
                    <a:pos x="T4" y="T5"/>
                  </a:cxn>
                  <a:cxn ang="T13">
                    <a:pos x="T6" y="T7"/>
                  </a:cxn>
                  <a:cxn ang="T14">
                    <a:pos x="T8" y="T9"/>
                  </a:cxn>
                </a:cxnLst>
                <a:rect l="T15" t="T16" r="T17" b="T18"/>
                <a:pathLst>
                  <a:path w="66" h="57">
                    <a:moveTo>
                      <a:pt x="0" y="8"/>
                    </a:moveTo>
                    <a:lnTo>
                      <a:pt x="0" y="0"/>
                    </a:lnTo>
                    <a:lnTo>
                      <a:pt x="66" y="57"/>
                    </a:lnTo>
                    <a:lnTo>
                      <a:pt x="0" y="8"/>
                    </a:lnTo>
                    <a:close/>
                  </a:path>
                </a:pathLst>
              </a:custGeom>
              <a:solidFill>
                <a:srgbClr val="000000"/>
              </a:solidFill>
              <a:ln w="9525">
                <a:noFill/>
                <a:round/>
              </a:ln>
            </p:spPr>
            <p:txBody>
              <a:bodyPr/>
              <a:lstStyle/>
              <a:p>
                <a:endParaRPr lang="zh-TW" altLang="en-US">
                  <a:latin typeface="KaiTi" panose="02010609060101010101" pitchFamily="49" charset="-122"/>
                  <a:ea typeface="KaiTi" panose="02010609060101010101" pitchFamily="49" charset="-122"/>
                </a:endParaRPr>
              </a:p>
            </p:txBody>
          </p:sp>
          <p:sp>
            <p:nvSpPr>
              <p:cNvPr id="137" name="Freeform 44"/>
              <p:cNvSpPr/>
              <p:nvPr/>
            </p:nvSpPr>
            <p:spPr bwMode="auto">
              <a:xfrm>
                <a:off x="7710737" y="1512888"/>
                <a:ext cx="117475" cy="90488"/>
              </a:xfrm>
              <a:custGeom>
                <a:avLst/>
                <a:gdLst>
                  <a:gd name="T0" fmla="*/ 0 w 74"/>
                  <a:gd name="T1" fmla="*/ 2147483647 h 57"/>
                  <a:gd name="T2" fmla="*/ 2147483647 w 74"/>
                  <a:gd name="T3" fmla="*/ 0 h 57"/>
                  <a:gd name="T4" fmla="*/ 2147483647 w 74"/>
                  <a:gd name="T5" fmla="*/ 0 h 57"/>
                  <a:gd name="T6" fmla="*/ 0 w 74"/>
                  <a:gd name="T7" fmla="*/ 2147483647 h 57"/>
                  <a:gd name="T8" fmla="*/ 0 w 74"/>
                  <a:gd name="T9" fmla="*/ 2147483647 h 57"/>
                  <a:gd name="T10" fmla="*/ 0 60000 65536"/>
                  <a:gd name="T11" fmla="*/ 0 60000 65536"/>
                  <a:gd name="T12" fmla="*/ 0 60000 65536"/>
                  <a:gd name="T13" fmla="*/ 0 60000 65536"/>
                  <a:gd name="T14" fmla="*/ 0 60000 65536"/>
                  <a:gd name="T15" fmla="*/ 0 w 74"/>
                  <a:gd name="T16" fmla="*/ 0 h 57"/>
                  <a:gd name="T17" fmla="*/ 74 w 74"/>
                  <a:gd name="T18" fmla="*/ 57 h 57"/>
                </a:gdLst>
                <a:ahLst/>
                <a:cxnLst>
                  <a:cxn ang="T10">
                    <a:pos x="T0" y="T1"/>
                  </a:cxn>
                  <a:cxn ang="T11">
                    <a:pos x="T2" y="T3"/>
                  </a:cxn>
                  <a:cxn ang="T12">
                    <a:pos x="T4" y="T5"/>
                  </a:cxn>
                  <a:cxn ang="T13">
                    <a:pos x="T6" y="T7"/>
                  </a:cxn>
                  <a:cxn ang="T14">
                    <a:pos x="T8" y="T9"/>
                  </a:cxn>
                </a:cxnLst>
                <a:rect l="T15" t="T16" r="T17" b="T18"/>
                <a:pathLst>
                  <a:path w="74" h="57">
                    <a:moveTo>
                      <a:pt x="0" y="57"/>
                    </a:moveTo>
                    <a:lnTo>
                      <a:pt x="66" y="0"/>
                    </a:lnTo>
                    <a:lnTo>
                      <a:pt x="74" y="0"/>
                    </a:lnTo>
                    <a:lnTo>
                      <a:pt x="0" y="57"/>
                    </a:lnTo>
                    <a:close/>
                  </a:path>
                </a:pathLst>
              </a:custGeom>
              <a:solidFill>
                <a:srgbClr val="000000"/>
              </a:solidFill>
              <a:ln w="9525">
                <a:noFill/>
                <a:round/>
              </a:ln>
            </p:spPr>
            <p:txBody>
              <a:bodyPr/>
              <a:lstStyle/>
              <a:p>
                <a:endParaRPr lang="zh-TW" altLang="en-US">
                  <a:latin typeface="KaiTi" panose="02010609060101010101" pitchFamily="49" charset="-122"/>
                  <a:ea typeface="KaiTi" panose="02010609060101010101" pitchFamily="49" charset="-122"/>
                </a:endParaRPr>
              </a:p>
            </p:txBody>
          </p:sp>
        </p:grpSp>
        <p:grpSp>
          <p:nvGrpSpPr>
            <p:cNvPr id="138" name="组合 137"/>
            <p:cNvGrpSpPr/>
            <p:nvPr/>
          </p:nvGrpSpPr>
          <p:grpSpPr>
            <a:xfrm flipH="1">
              <a:off x="5497842" y="5925260"/>
              <a:ext cx="386742" cy="387116"/>
              <a:chOff x="7167096" y="561975"/>
              <a:chExt cx="1547910" cy="1549400"/>
            </a:xfrm>
          </p:grpSpPr>
          <p:sp>
            <p:nvSpPr>
              <p:cNvPr id="139" name="Freeform 40"/>
              <p:cNvSpPr/>
              <p:nvPr/>
            </p:nvSpPr>
            <p:spPr bwMode="auto">
              <a:xfrm>
                <a:off x="7167096" y="561975"/>
                <a:ext cx="1547910" cy="1518490"/>
              </a:xfrm>
              <a:custGeom>
                <a:avLst/>
                <a:gdLst/>
                <a:ahLst/>
                <a:cxnLst/>
                <a:rect l="l" t="t" r="r" b="b"/>
                <a:pathLst>
                  <a:path w="1547910" h="1518490">
                    <a:moveTo>
                      <a:pt x="735325" y="0"/>
                    </a:moveTo>
                    <a:cubicBezTo>
                      <a:pt x="1125922" y="0"/>
                      <a:pt x="1099882" y="195344"/>
                      <a:pt x="1099882" y="273482"/>
                    </a:cubicBezTo>
                    <a:cubicBezTo>
                      <a:pt x="1099882" y="338596"/>
                      <a:pt x="1047802" y="533941"/>
                      <a:pt x="1034783" y="612078"/>
                    </a:cubicBezTo>
                    <a:cubicBezTo>
                      <a:pt x="1008743" y="677193"/>
                      <a:pt x="995723" y="755331"/>
                      <a:pt x="1021763" y="794399"/>
                    </a:cubicBezTo>
                    <a:cubicBezTo>
                      <a:pt x="1034783" y="820445"/>
                      <a:pt x="1073842" y="872537"/>
                      <a:pt x="1243100" y="963698"/>
                    </a:cubicBezTo>
                    <a:cubicBezTo>
                      <a:pt x="1399339" y="1054858"/>
                      <a:pt x="1581617" y="1067881"/>
                      <a:pt x="1542557" y="1289271"/>
                    </a:cubicBezTo>
                    <a:cubicBezTo>
                      <a:pt x="1520081" y="1379197"/>
                      <a:pt x="1500030" y="1452144"/>
                      <a:pt x="1480009" y="1518490"/>
                    </a:cubicBezTo>
                    <a:lnTo>
                      <a:pt x="0" y="1518490"/>
                    </a:lnTo>
                    <a:cubicBezTo>
                      <a:pt x="15993" y="1434519"/>
                      <a:pt x="15303" y="1372240"/>
                      <a:pt x="45272" y="1302294"/>
                    </a:cubicBezTo>
                    <a:cubicBezTo>
                      <a:pt x="71312" y="1211134"/>
                      <a:pt x="97352" y="1119973"/>
                      <a:pt x="279630" y="1041835"/>
                    </a:cubicBezTo>
                    <a:cubicBezTo>
                      <a:pt x="461908" y="963698"/>
                      <a:pt x="579087" y="911606"/>
                      <a:pt x="579087" y="911606"/>
                    </a:cubicBezTo>
                    <a:cubicBezTo>
                      <a:pt x="579087" y="911528"/>
                      <a:pt x="579093" y="820440"/>
                      <a:pt x="592107" y="807422"/>
                    </a:cubicBezTo>
                    <a:cubicBezTo>
                      <a:pt x="605127" y="807422"/>
                      <a:pt x="631166" y="768354"/>
                      <a:pt x="605127" y="729285"/>
                    </a:cubicBezTo>
                    <a:cubicBezTo>
                      <a:pt x="592107" y="677193"/>
                      <a:pt x="566067" y="625101"/>
                      <a:pt x="566067" y="599055"/>
                    </a:cubicBezTo>
                    <a:cubicBezTo>
                      <a:pt x="566067" y="573009"/>
                      <a:pt x="344729" y="0"/>
                      <a:pt x="735325" y="0"/>
                    </a:cubicBezTo>
                    <a:close/>
                  </a:path>
                </a:pathLst>
              </a:custGeom>
              <a:solidFill>
                <a:schemeClr val="bg1">
                  <a:lumMod val="75000"/>
                </a:schemeClr>
              </a:solidFill>
              <a:ln w="9525">
                <a:noFill/>
                <a:round/>
              </a:ln>
            </p:spPr>
            <p:txBody>
              <a:bodyPr/>
              <a:lstStyle/>
              <a:p>
                <a:endParaRPr lang="zh-TW" altLang="en-US">
                  <a:latin typeface="KaiTi" panose="02010609060101010101" pitchFamily="49" charset="-122"/>
                  <a:ea typeface="KaiTi" panose="02010609060101010101" pitchFamily="49" charset="-122"/>
                </a:endParaRPr>
              </a:p>
            </p:txBody>
          </p:sp>
          <p:sp>
            <p:nvSpPr>
              <p:cNvPr id="140" name="Freeform 41"/>
              <p:cNvSpPr/>
              <p:nvPr/>
            </p:nvSpPr>
            <p:spPr bwMode="auto">
              <a:xfrm>
                <a:off x="7672637" y="1330325"/>
                <a:ext cx="520700" cy="768350"/>
              </a:xfrm>
              <a:custGeom>
                <a:avLst/>
                <a:gdLst>
                  <a:gd name="T0" fmla="*/ 2147483647 w 40"/>
                  <a:gd name="T1" fmla="*/ 2147483647 h 59"/>
                  <a:gd name="T2" fmla="*/ 2147483647 w 40"/>
                  <a:gd name="T3" fmla="*/ 2147483647 h 59"/>
                  <a:gd name="T4" fmla="*/ 2147483647 w 40"/>
                  <a:gd name="T5" fmla="*/ 0 h 59"/>
                  <a:gd name="T6" fmla="*/ 2147483647 w 40"/>
                  <a:gd name="T7" fmla="*/ 2147483647 h 59"/>
                  <a:gd name="T8" fmla="*/ 2147483647 w 40"/>
                  <a:gd name="T9" fmla="*/ 2147483647 h 59"/>
                  <a:gd name="T10" fmla="*/ 2147483647 w 40"/>
                  <a:gd name="T11" fmla="*/ 2147483647 h 59"/>
                  <a:gd name="T12" fmla="*/ 2147483647 w 40"/>
                  <a:gd name="T13" fmla="*/ 2147483647 h 59"/>
                  <a:gd name="T14" fmla="*/ 2147483647 w 40"/>
                  <a:gd name="T15" fmla="*/ 2147483647 h 59"/>
                  <a:gd name="T16" fmla="*/ 0 60000 65536"/>
                  <a:gd name="T17" fmla="*/ 0 60000 65536"/>
                  <a:gd name="T18" fmla="*/ 0 60000 65536"/>
                  <a:gd name="T19" fmla="*/ 0 60000 65536"/>
                  <a:gd name="T20" fmla="*/ 0 60000 65536"/>
                  <a:gd name="T21" fmla="*/ 0 60000 65536"/>
                  <a:gd name="T22" fmla="*/ 0 60000 65536"/>
                  <a:gd name="T23" fmla="*/ 0 60000 65536"/>
                  <a:gd name="T24" fmla="*/ 0 w 40"/>
                  <a:gd name="T25" fmla="*/ 0 h 59"/>
                  <a:gd name="T26" fmla="*/ 40 w 40"/>
                  <a:gd name="T27" fmla="*/ 59 h 5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0" h="59">
                    <a:moveTo>
                      <a:pt x="1" y="59"/>
                    </a:moveTo>
                    <a:cubicBezTo>
                      <a:pt x="1" y="59"/>
                      <a:pt x="19" y="21"/>
                      <a:pt x="40" y="4"/>
                    </a:cubicBezTo>
                    <a:cubicBezTo>
                      <a:pt x="40" y="4"/>
                      <a:pt x="37" y="2"/>
                      <a:pt x="37" y="0"/>
                    </a:cubicBezTo>
                    <a:cubicBezTo>
                      <a:pt x="37" y="0"/>
                      <a:pt x="16" y="14"/>
                      <a:pt x="15" y="15"/>
                    </a:cubicBezTo>
                    <a:cubicBezTo>
                      <a:pt x="14" y="16"/>
                      <a:pt x="13" y="16"/>
                      <a:pt x="12" y="15"/>
                    </a:cubicBezTo>
                    <a:cubicBezTo>
                      <a:pt x="11" y="14"/>
                      <a:pt x="5" y="3"/>
                      <a:pt x="5" y="3"/>
                    </a:cubicBezTo>
                    <a:cubicBezTo>
                      <a:pt x="5" y="3"/>
                      <a:pt x="3" y="10"/>
                      <a:pt x="4" y="11"/>
                    </a:cubicBezTo>
                    <a:cubicBezTo>
                      <a:pt x="4" y="13"/>
                      <a:pt x="0" y="49"/>
                      <a:pt x="1" y="59"/>
                    </a:cubicBezTo>
                    <a:close/>
                  </a:path>
                </a:pathLst>
              </a:custGeom>
              <a:solidFill>
                <a:srgbClr val="FFFFFF"/>
              </a:solidFill>
              <a:ln w="9525">
                <a:noFill/>
                <a:round/>
              </a:ln>
            </p:spPr>
            <p:txBody>
              <a:bodyPr/>
              <a:lstStyle/>
              <a:p>
                <a:endParaRPr lang="zh-TW" altLang="en-US">
                  <a:latin typeface="KaiTi" panose="02010609060101010101" pitchFamily="49" charset="-122"/>
                  <a:ea typeface="KaiTi" panose="02010609060101010101" pitchFamily="49" charset="-122"/>
                </a:endParaRPr>
              </a:p>
            </p:txBody>
          </p:sp>
          <p:sp>
            <p:nvSpPr>
              <p:cNvPr id="141" name="Freeform 42"/>
              <p:cNvSpPr/>
              <p:nvPr/>
            </p:nvSpPr>
            <p:spPr bwMode="auto">
              <a:xfrm>
                <a:off x="7672388" y="1500188"/>
                <a:ext cx="220662" cy="611187"/>
              </a:xfrm>
              <a:custGeom>
                <a:avLst/>
                <a:gdLst>
                  <a:gd name="T0" fmla="*/ 0 w 17"/>
                  <a:gd name="T1" fmla="*/ 2147483647 h 47"/>
                  <a:gd name="T2" fmla="*/ 2147483647 w 17"/>
                  <a:gd name="T3" fmla="*/ 2147483647 h 47"/>
                  <a:gd name="T4" fmla="*/ 2147483647 w 17"/>
                  <a:gd name="T5" fmla="*/ 1183728112 h 47"/>
                  <a:gd name="T6" fmla="*/ 2147483647 w 17"/>
                  <a:gd name="T7" fmla="*/ 507312048 h 47"/>
                  <a:gd name="T8" fmla="*/ 1684852866 w 17"/>
                  <a:gd name="T9" fmla="*/ 845520080 h 47"/>
                  <a:gd name="T10" fmla="*/ 168482691 w 17"/>
                  <a:gd name="T11" fmla="*/ 2147483647 h 47"/>
                  <a:gd name="T12" fmla="*/ 0 w 17"/>
                  <a:gd name="T13" fmla="*/ 2147483647 h 47"/>
                  <a:gd name="T14" fmla="*/ 0 60000 65536"/>
                  <a:gd name="T15" fmla="*/ 0 60000 65536"/>
                  <a:gd name="T16" fmla="*/ 0 60000 65536"/>
                  <a:gd name="T17" fmla="*/ 0 60000 65536"/>
                  <a:gd name="T18" fmla="*/ 0 60000 65536"/>
                  <a:gd name="T19" fmla="*/ 0 60000 65536"/>
                  <a:gd name="T20" fmla="*/ 0 60000 65536"/>
                  <a:gd name="T21" fmla="*/ 0 w 17"/>
                  <a:gd name="T22" fmla="*/ 0 h 47"/>
                  <a:gd name="T23" fmla="*/ 17 w 17"/>
                  <a:gd name="T24" fmla="*/ 47 h 4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7" h="47">
                    <a:moveTo>
                      <a:pt x="0" y="47"/>
                    </a:moveTo>
                    <a:cubicBezTo>
                      <a:pt x="0" y="47"/>
                      <a:pt x="14" y="25"/>
                      <a:pt x="13" y="14"/>
                    </a:cubicBezTo>
                    <a:cubicBezTo>
                      <a:pt x="13" y="9"/>
                      <a:pt x="14" y="7"/>
                      <a:pt x="14" y="7"/>
                    </a:cubicBezTo>
                    <a:cubicBezTo>
                      <a:pt x="14" y="7"/>
                      <a:pt x="17" y="4"/>
                      <a:pt x="16" y="3"/>
                    </a:cubicBezTo>
                    <a:cubicBezTo>
                      <a:pt x="15" y="1"/>
                      <a:pt x="12" y="0"/>
                      <a:pt x="10" y="5"/>
                    </a:cubicBezTo>
                    <a:cubicBezTo>
                      <a:pt x="11" y="8"/>
                      <a:pt x="1" y="15"/>
                      <a:pt x="1" y="26"/>
                    </a:cubicBezTo>
                    <a:lnTo>
                      <a:pt x="0" y="47"/>
                    </a:lnTo>
                    <a:close/>
                  </a:path>
                </a:pathLst>
              </a:custGeom>
              <a:solidFill>
                <a:schemeClr val="bg1">
                  <a:lumMod val="65000"/>
                </a:schemeClr>
              </a:solidFill>
              <a:ln w="9525">
                <a:noFill/>
                <a:round/>
              </a:ln>
            </p:spPr>
            <p:txBody>
              <a:bodyPr/>
              <a:lstStyle/>
              <a:p>
                <a:pPr>
                  <a:defRPr/>
                </a:pPr>
                <a:endParaRPr lang="zh-TW" altLang="en-US">
                  <a:latin typeface="KaiTi" panose="02010609060101010101" pitchFamily="49" charset="-122"/>
                  <a:ea typeface="KaiTi" panose="02010609060101010101" pitchFamily="49" charset="-122"/>
                </a:endParaRPr>
              </a:p>
            </p:txBody>
          </p:sp>
          <p:sp>
            <p:nvSpPr>
              <p:cNvPr id="142" name="Freeform 43"/>
              <p:cNvSpPr/>
              <p:nvPr/>
            </p:nvSpPr>
            <p:spPr bwMode="auto">
              <a:xfrm>
                <a:off x="7880599" y="1512888"/>
                <a:ext cx="104775" cy="90488"/>
              </a:xfrm>
              <a:custGeom>
                <a:avLst/>
                <a:gdLst>
                  <a:gd name="T0" fmla="*/ 0 w 66"/>
                  <a:gd name="T1" fmla="*/ 2147483647 h 57"/>
                  <a:gd name="T2" fmla="*/ 0 w 66"/>
                  <a:gd name="T3" fmla="*/ 0 h 57"/>
                  <a:gd name="T4" fmla="*/ 2147483647 w 66"/>
                  <a:gd name="T5" fmla="*/ 2147483647 h 57"/>
                  <a:gd name="T6" fmla="*/ 2147483647 w 66"/>
                  <a:gd name="T7" fmla="*/ 2147483647 h 57"/>
                  <a:gd name="T8" fmla="*/ 0 w 66"/>
                  <a:gd name="T9" fmla="*/ 2147483647 h 57"/>
                  <a:gd name="T10" fmla="*/ 0 60000 65536"/>
                  <a:gd name="T11" fmla="*/ 0 60000 65536"/>
                  <a:gd name="T12" fmla="*/ 0 60000 65536"/>
                  <a:gd name="T13" fmla="*/ 0 60000 65536"/>
                  <a:gd name="T14" fmla="*/ 0 60000 65536"/>
                  <a:gd name="T15" fmla="*/ 0 w 66"/>
                  <a:gd name="T16" fmla="*/ 0 h 57"/>
                  <a:gd name="T17" fmla="*/ 66 w 66"/>
                  <a:gd name="T18" fmla="*/ 57 h 57"/>
                </a:gdLst>
                <a:ahLst/>
                <a:cxnLst>
                  <a:cxn ang="T10">
                    <a:pos x="T0" y="T1"/>
                  </a:cxn>
                  <a:cxn ang="T11">
                    <a:pos x="T2" y="T3"/>
                  </a:cxn>
                  <a:cxn ang="T12">
                    <a:pos x="T4" y="T5"/>
                  </a:cxn>
                  <a:cxn ang="T13">
                    <a:pos x="T6" y="T7"/>
                  </a:cxn>
                  <a:cxn ang="T14">
                    <a:pos x="T8" y="T9"/>
                  </a:cxn>
                </a:cxnLst>
                <a:rect l="T15" t="T16" r="T17" b="T18"/>
                <a:pathLst>
                  <a:path w="66" h="57">
                    <a:moveTo>
                      <a:pt x="0" y="8"/>
                    </a:moveTo>
                    <a:lnTo>
                      <a:pt x="0" y="0"/>
                    </a:lnTo>
                    <a:lnTo>
                      <a:pt x="66" y="57"/>
                    </a:lnTo>
                    <a:lnTo>
                      <a:pt x="0" y="8"/>
                    </a:lnTo>
                    <a:close/>
                  </a:path>
                </a:pathLst>
              </a:custGeom>
              <a:solidFill>
                <a:srgbClr val="000000"/>
              </a:solidFill>
              <a:ln w="9525">
                <a:noFill/>
                <a:round/>
              </a:ln>
            </p:spPr>
            <p:txBody>
              <a:bodyPr/>
              <a:lstStyle/>
              <a:p>
                <a:endParaRPr lang="zh-TW" altLang="en-US">
                  <a:latin typeface="KaiTi" panose="02010609060101010101" pitchFamily="49" charset="-122"/>
                  <a:ea typeface="KaiTi" panose="02010609060101010101" pitchFamily="49" charset="-122"/>
                </a:endParaRPr>
              </a:p>
            </p:txBody>
          </p:sp>
          <p:sp>
            <p:nvSpPr>
              <p:cNvPr id="143" name="Freeform 44"/>
              <p:cNvSpPr/>
              <p:nvPr/>
            </p:nvSpPr>
            <p:spPr bwMode="auto">
              <a:xfrm>
                <a:off x="7710737" y="1512888"/>
                <a:ext cx="117475" cy="90488"/>
              </a:xfrm>
              <a:custGeom>
                <a:avLst/>
                <a:gdLst>
                  <a:gd name="T0" fmla="*/ 0 w 74"/>
                  <a:gd name="T1" fmla="*/ 2147483647 h 57"/>
                  <a:gd name="T2" fmla="*/ 2147483647 w 74"/>
                  <a:gd name="T3" fmla="*/ 0 h 57"/>
                  <a:gd name="T4" fmla="*/ 2147483647 w 74"/>
                  <a:gd name="T5" fmla="*/ 0 h 57"/>
                  <a:gd name="T6" fmla="*/ 0 w 74"/>
                  <a:gd name="T7" fmla="*/ 2147483647 h 57"/>
                  <a:gd name="T8" fmla="*/ 0 w 74"/>
                  <a:gd name="T9" fmla="*/ 2147483647 h 57"/>
                  <a:gd name="T10" fmla="*/ 0 60000 65536"/>
                  <a:gd name="T11" fmla="*/ 0 60000 65536"/>
                  <a:gd name="T12" fmla="*/ 0 60000 65536"/>
                  <a:gd name="T13" fmla="*/ 0 60000 65536"/>
                  <a:gd name="T14" fmla="*/ 0 60000 65536"/>
                  <a:gd name="T15" fmla="*/ 0 w 74"/>
                  <a:gd name="T16" fmla="*/ 0 h 57"/>
                  <a:gd name="T17" fmla="*/ 74 w 74"/>
                  <a:gd name="T18" fmla="*/ 57 h 57"/>
                </a:gdLst>
                <a:ahLst/>
                <a:cxnLst>
                  <a:cxn ang="T10">
                    <a:pos x="T0" y="T1"/>
                  </a:cxn>
                  <a:cxn ang="T11">
                    <a:pos x="T2" y="T3"/>
                  </a:cxn>
                  <a:cxn ang="T12">
                    <a:pos x="T4" y="T5"/>
                  </a:cxn>
                  <a:cxn ang="T13">
                    <a:pos x="T6" y="T7"/>
                  </a:cxn>
                  <a:cxn ang="T14">
                    <a:pos x="T8" y="T9"/>
                  </a:cxn>
                </a:cxnLst>
                <a:rect l="T15" t="T16" r="T17" b="T18"/>
                <a:pathLst>
                  <a:path w="74" h="57">
                    <a:moveTo>
                      <a:pt x="0" y="57"/>
                    </a:moveTo>
                    <a:lnTo>
                      <a:pt x="66" y="0"/>
                    </a:lnTo>
                    <a:lnTo>
                      <a:pt x="74" y="0"/>
                    </a:lnTo>
                    <a:lnTo>
                      <a:pt x="0" y="57"/>
                    </a:lnTo>
                    <a:close/>
                  </a:path>
                </a:pathLst>
              </a:custGeom>
              <a:solidFill>
                <a:srgbClr val="000000"/>
              </a:solidFill>
              <a:ln w="9525">
                <a:noFill/>
                <a:round/>
              </a:ln>
            </p:spPr>
            <p:txBody>
              <a:bodyPr/>
              <a:lstStyle/>
              <a:p>
                <a:endParaRPr lang="zh-TW" altLang="en-US">
                  <a:latin typeface="KaiTi" panose="02010609060101010101" pitchFamily="49" charset="-122"/>
                  <a:ea typeface="KaiTi" panose="02010609060101010101" pitchFamily="49" charset="-122"/>
                </a:endParaRPr>
              </a:p>
            </p:txBody>
          </p:sp>
        </p:grpSp>
        <p:grpSp>
          <p:nvGrpSpPr>
            <p:cNvPr id="144" name="组合 143"/>
            <p:cNvGrpSpPr/>
            <p:nvPr/>
          </p:nvGrpSpPr>
          <p:grpSpPr>
            <a:xfrm flipH="1">
              <a:off x="4535655" y="5769672"/>
              <a:ext cx="542180" cy="542703"/>
              <a:chOff x="7167096" y="561975"/>
              <a:chExt cx="1547910" cy="1549400"/>
            </a:xfrm>
          </p:grpSpPr>
          <p:sp>
            <p:nvSpPr>
              <p:cNvPr id="145" name="Freeform 40"/>
              <p:cNvSpPr/>
              <p:nvPr/>
            </p:nvSpPr>
            <p:spPr bwMode="auto">
              <a:xfrm>
                <a:off x="7167096" y="561975"/>
                <a:ext cx="1547910" cy="1518490"/>
              </a:xfrm>
              <a:custGeom>
                <a:avLst/>
                <a:gdLst/>
                <a:ahLst/>
                <a:cxnLst/>
                <a:rect l="l" t="t" r="r" b="b"/>
                <a:pathLst>
                  <a:path w="1547910" h="1518490">
                    <a:moveTo>
                      <a:pt x="735325" y="0"/>
                    </a:moveTo>
                    <a:cubicBezTo>
                      <a:pt x="1125922" y="0"/>
                      <a:pt x="1099882" y="195344"/>
                      <a:pt x="1099882" y="273482"/>
                    </a:cubicBezTo>
                    <a:cubicBezTo>
                      <a:pt x="1099882" y="338596"/>
                      <a:pt x="1047802" y="533941"/>
                      <a:pt x="1034783" y="612078"/>
                    </a:cubicBezTo>
                    <a:cubicBezTo>
                      <a:pt x="1008743" y="677193"/>
                      <a:pt x="995723" y="755331"/>
                      <a:pt x="1021763" y="794399"/>
                    </a:cubicBezTo>
                    <a:cubicBezTo>
                      <a:pt x="1034783" y="820445"/>
                      <a:pt x="1073842" y="872537"/>
                      <a:pt x="1243100" y="963698"/>
                    </a:cubicBezTo>
                    <a:cubicBezTo>
                      <a:pt x="1399339" y="1054858"/>
                      <a:pt x="1581617" y="1067881"/>
                      <a:pt x="1542557" y="1289271"/>
                    </a:cubicBezTo>
                    <a:cubicBezTo>
                      <a:pt x="1520081" y="1379197"/>
                      <a:pt x="1500030" y="1452144"/>
                      <a:pt x="1480009" y="1518490"/>
                    </a:cubicBezTo>
                    <a:lnTo>
                      <a:pt x="0" y="1518490"/>
                    </a:lnTo>
                    <a:cubicBezTo>
                      <a:pt x="15993" y="1434519"/>
                      <a:pt x="15303" y="1372240"/>
                      <a:pt x="45272" y="1302294"/>
                    </a:cubicBezTo>
                    <a:cubicBezTo>
                      <a:pt x="71312" y="1211134"/>
                      <a:pt x="97352" y="1119973"/>
                      <a:pt x="279630" y="1041835"/>
                    </a:cubicBezTo>
                    <a:cubicBezTo>
                      <a:pt x="461908" y="963698"/>
                      <a:pt x="579087" y="911606"/>
                      <a:pt x="579087" y="911606"/>
                    </a:cubicBezTo>
                    <a:cubicBezTo>
                      <a:pt x="579087" y="911528"/>
                      <a:pt x="579093" y="820440"/>
                      <a:pt x="592107" y="807422"/>
                    </a:cubicBezTo>
                    <a:cubicBezTo>
                      <a:pt x="605127" y="807422"/>
                      <a:pt x="631166" y="768354"/>
                      <a:pt x="605127" y="729285"/>
                    </a:cubicBezTo>
                    <a:cubicBezTo>
                      <a:pt x="592107" y="677193"/>
                      <a:pt x="566067" y="625101"/>
                      <a:pt x="566067" y="599055"/>
                    </a:cubicBezTo>
                    <a:cubicBezTo>
                      <a:pt x="566067" y="573009"/>
                      <a:pt x="344729" y="0"/>
                      <a:pt x="735325" y="0"/>
                    </a:cubicBezTo>
                    <a:close/>
                  </a:path>
                </a:pathLst>
              </a:custGeom>
              <a:solidFill>
                <a:schemeClr val="bg1">
                  <a:lumMod val="75000"/>
                </a:schemeClr>
              </a:solidFill>
              <a:ln w="9525">
                <a:noFill/>
                <a:round/>
              </a:ln>
            </p:spPr>
            <p:txBody>
              <a:bodyPr/>
              <a:lstStyle/>
              <a:p>
                <a:endParaRPr lang="zh-TW" altLang="en-US">
                  <a:latin typeface="KaiTi" panose="02010609060101010101" pitchFamily="49" charset="-122"/>
                  <a:ea typeface="KaiTi" panose="02010609060101010101" pitchFamily="49" charset="-122"/>
                </a:endParaRPr>
              </a:p>
            </p:txBody>
          </p:sp>
          <p:sp>
            <p:nvSpPr>
              <p:cNvPr id="146" name="Freeform 41"/>
              <p:cNvSpPr/>
              <p:nvPr/>
            </p:nvSpPr>
            <p:spPr bwMode="auto">
              <a:xfrm>
                <a:off x="7672637" y="1330325"/>
                <a:ext cx="520700" cy="768350"/>
              </a:xfrm>
              <a:custGeom>
                <a:avLst/>
                <a:gdLst>
                  <a:gd name="T0" fmla="*/ 2147483647 w 40"/>
                  <a:gd name="T1" fmla="*/ 2147483647 h 59"/>
                  <a:gd name="T2" fmla="*/ 2147483647 w 40"/>
                  <a:gd name="T3" fmla="*/ 2147483647 h 59"/>
                  <a:gd name="T4" fmla="*/ 2147483647 w 40"/>
                  <a:gd name="T5" fmla="*/ 0 h 59"/>
                  <a:gd name="T6" fmla="*/ 2147483647 w 40"/>
                  <a:gd name="T7" fmla="*/ 2147483647 h 59"/>
                  <a:gd name="T8" fmla="*/ 2147483647 w 40"/>
                  <a:gd name="T9" fmla="*/ 2147483647 h 59"/>
                  <a:gd name="T10" fmla="*/ 2147483647 w 40"/>
                  <a:gd name="T11" fmla="*/ 2147483647 h 59"/>
                  <a:gd name="T12" fmla="*/ 2147483647 w 40"/>
                  <a:gd name="T13" fmla="*/ 2147483647 h 59"/>
                  <a:gd name="T14" fmla="*/ 2147483647 w 40"/>
                  <a:gd name="T15" fmla="*/ 2147483647 h 59"/>
                  <a:gd name="T16" fmla="*/ 0 60000 65536"/>
                  <a:gd name="T17" fmla="*/ 0 60000 65536"/>
                  <a:gd name="T18" fmla="*/ 0 60000 65536"/>
                  <a:gd name="T19" fmla="*/ 0 60000 65536"/>
                  <a:gd name="T20" fmla="*/ 0 60000 65536"/>
                  <a:gd name="T21" fmla="*/ 0 60000 65536"/>
                  <a:gd name="T22" fmla="*/ 0 60000 65536"/>
                  <a:gd name="T23" fmla="*/ 0 60000 65536"/>
                  <a:gd name="T24" fmla="*/ 0 w 40"/>
                  <a:gd name="T25" fmla="*/ 0 h 59"/>
                  <a:gd name="T26" fmla="*/ 40 w 40"/>
                  <a:gd name="T27" fmla="*/ 59 h 5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0" h="59">
                    <a:moveTo>
                      <a:pt x="1" y="59"/>
                    </a:moveTo>
                    <a:cubicBezTo>
                      <a:pt x="1" y="59"/>
                      <a:pt x="19" y="21"/>
                      <a:pt x="40" y="4"/>
                    </a:cubicBezTo>
                    <a:cubicBezTo>
                      <a:pt x="40" y="4"/>
                      <a:pt x="37" y="2"/>
                      <a:pt x="37" y="0"/>
                    </a:cubicBezTo>
                    <a:cubicBezTo>
                      <a:pt x="37" y="0"/>
                      <a:pt x="16" y="14"/>
                      <a:pt x="15" y="15"/>
                    </a:cubicBezTo>
                    <a:cubicBezTo>
                      <a:pt x="14" y="16"/>
                      <a:pt x="13" y="16"/>
                      <a:pt x="12" y="15"/>
                    </a:cubicBezTo>
                    <a:cubicBezTo>
                      <a:pt x="11" y="14"/>
                      <a:pt x="5" y="3"/>
                      <a:pt x="5" y="3"/>
                    </a:cubicBezTo>
                    <a:cubicBezTo>
                      <a:pt x="5" y="3"/>
                      <a:pt x="3" y="10"/>
                      <a:pt x="4" y="11"/>
                    </a:cubicBezTo>
                    <a:cubicBezTo>
                      <a:pt x="4" y="13"/>
                      <a:pt x="0" y="49"/>
                      <a:pt x="1" y="59"/>
                    </a:cubicBezTo>
                    <a:close/>
                  </a:path>
                </a:pathLst>
              </a:custGeom>
              <a:solidFill>
                <a:srgbClr val="FFFFFF"/>
              </a:solidFill>
              <a:ln w="9525">
                <a:noFill/>
                <a:round/>
              </a:ln>
            </p:spPr>
            <p:txBody>
              <a:bodyPr/>
              <a:lstStyle/>
              <a:p>
                <a:endParaRPr lang="zh-TW" altLang="en-US">
                  <a:latin typeface="KaiTi" panose="02010609060101010101" pitchFamily="49" charset="-122"/>
                  <a:ea typeface="KaiTi" panose="02010609060101010101" pitchFamily="49" charset="-122"/>
                </a:endParaRPr>
              </a:p>
            </p:txBody>
          </p:sp>
          <p:sp>
            <p:nvSpPr>
              <p:cNvPr id="147" name="Freeform 42"/>
              <p:cNvSpPr/>
              <p:nvPr/>
            </p:nvSpPr>
            <p:spPr bwMode="auto">
              <a:xfrm>
                <a:off x="7672388" y="1500188"/>
                <a:ext cx="220662" cy="611187"/>
              </a:xfrm>
              <a:custGeom>
                <a:avLst/>
                <a:gdLst>
                  <a:gd name="T0" fmla="*/ 0 w 17"/>
                  <a:gd name="T1" fmla="*/ 2147483647 h 47"/>
                  <a:gd name="T2" fmla="*/ 2147483647 w 17"/>
                  <a:gd name="T3" fmla="*/ 2147483647 h 47"/>
                  <a:gd name="T4" fmla="*/ 2147483647 w 17"/>
                  <a:gd name="T5" fmla="*/ 1183728112 h 47"/>
                  <a:gd name="T6" fmla="*/ 2147483647 w 17"/>
                  <a:gd name="T7" fmla="*/ 507312048 h 47"/>
                  <a:gd name="T8" fmla="*/ 1684852866 w 17"/>
                  <a:gd name="T9" fmla="*/ 845520080 h 47"/>
                  <a:gd name="T10" fmla="*/ 168482691 w 17"/>
                  <a:gd name="T11" fmla="*/ 2147483647 h 47"/>
                  <a:gd name="T12" fmla="*/ 0 w 17"/>
                  <a:gd name="T13" fmla="*/ 2147483647 h 47"/>
                  <a:gd name="T14" fmla="*/ 0 60000 65536"/>
                  <a:gd name="T15" fmla="*/ 0 60000 65536"/>
                  <a:gd name="T16" fmla="*/ 0 60000 65536"/>
                  <a:gd name="T17" fmla="*/ 0 60000 65536"/>
                  <a:gd name="T18" fmla="*/ 0 60000 65536"/>
                  <a:gd name="T19" fmla="*/ 0 60000 65536"/>
                  <a:gd name="T20" fmla="*/ 0 60000 65536"/>
                  <a:gd name="T21" fmla="*/ 0 w 17"/>
                  <a:gd name="T22" fmla="*/ 0 h 47"/>
                  <a:gd name="T23" fmla="*/ 17 w 17"/>
                  <a:gd name="T24" fmla="*/ 47 h 4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7" h="47">
                    <a:moveTo>
                      <a:pt x="0" y="47"/>
                    </a:moveTo>
                    <a:cubicBezTo>
                      <a:pt x="0" y="47"/>
                      <a:pt x="14" y="25"/>
                      <a:pt x="13" y="14"/>
                    </a:cubicBezTo>
                    <a:cubicBezTo>
                      <a:pt x="13" y="9"/>
                      <a:pt x="14" y="7"/>
                      <a:pt x="14" y="7"/>
                    </a:cubicBezTo>
                    <a:cubicBezTo>
                      <a:pt x="14" y="7"/>
                      <a:pt x="17" y="4"/>
                      <a:pt x="16" y="3"/>
                    </a:cubicBezTo>
                    <a:cubicBezTo>
                      <a:pt x="15" y="1"/>
                      <a:pt x="12" y="0"/>
                      <a:pt x="10" y="5"/>
                    </a:cubicBezTo>
                    <a:cubicBezTo>
                      <a:pt x="11" y="8"/>
                      <a:pt x="1" y="15"/>
                      <a:pt x="1" y="26"/>
                    </a:cubicBezTo>
                    <a:lnTo>
                      <a:pt x="0" y="47"/>
                    </a:lnTo>
                    <a:close/>
                  </a:path>
                </a:pathLst>
              </a:custGeom>
              <a:solidFill>
                <a:schemeClr val="bg1">
                  <a:lumMod val="65000"/>
                </a:schemeClr>
              </a:solidFill>
              <a:ln w="9525">
                <a:noFill/>
                <a:round/>
              </a:ln>
            </p:spPr>
            <p:txBody>
              <a:bodyPr/>
              <a:lstStyle/>
              <a:p>
                <a:pPr>
                  <a:defRPr/>
                </a:pPr>
                <a:endParaRPr lang="zh-TW" altLang="en-US">
                  <a:latin typeface="KaiTi" panose="02010609060101010101" pitchFamily="49" charset="-122"/>
                  <a:ea typeface="KaiTi" panose="02010609060101010101" pitchFamily="49" charset="-122"/>
                </a:endParaRPr>
              </a:p>
            </p:txBody>
          </p:sp>
          <p:sp>
            <p:nvSpPr>
              <p:cNvPr id="148" name="Freeform 43"/>
              <p:cNvSpPr/>
              <p:nvPr/>
            </p:nvSpPr>
            <p:spPr bwMode="auto">
              <a:xfrm>
                <a:off x="7880599" y="1512888"/>
                <a:ext cx="104775" cy="90488"/>
              </a:xfrm>
              <a:custGeom>
                <a:avLst/>
                <a:gdLst>
                  <a:gd name="T0" fmla="*/ 0 w 66"/>
                  <a:gd name="T1" fmla="*/ 2147483647 h 57"/>
                  <a:gd name="T2" fmla="*/ 0 w 66"/>
                  <a:gd name="T3" fmla="*/ 0 h 57"/>
                  <a:gd name="T4" fmla="*/ 2147483647 w 66"/>
                  <a:gd name="T5" fmla="*/ 2147483647 h 57"/>
                  <a:gd name="T6" fmla="*/ 2147483647 w 66"/>
                  <a:gd name="T7" fmla="*/ 2147483647 h 57"/>
                  <a:gd name="T8" fmla="*/ 0 w 66"/>
                  <a:gd name="T9" fmla="*/ 2147483647 h 57"/>
                  <a:gd name="T10" fmla="*/ 0 60000 65536"/>
                  <a:gd name="T11" fmla="*/ 0 60000 65536"/>
                  <a:gd name="T12" fmla="*/ 0 60000 65536"/>
                  <a:gd name="T13" fmla="*/ 0 60000 65536"/>
                  <a:gd name="T14" fmla="*/ 0 60000 65536"/>
                  <a:gd name="T15" fmla="*/ 0 w 66"/>
                  <a:gd name="T16" fmla="*/ 0 h 57"/>
                  <a:gd name="T17" fmla="*/ 66 w 66"/>
                  <a:gd name="T18" fmla="*/ 57 h 57"/>
                </a:gdLst>
                <a:ahLst/>
                <a:cxnLst>
                  <a:cxn ang="T10">
                    <a:pos x="T0" y="T1"/>
                  </a:cxn>
                  <a:cxn ang="T11">
                    <a:pos x="T2" y="T3"/>
                  </a:cxn>
                  <a:cxn ang="T12">
                    <a:pos x="T4" y="T5"/>
                  </a:cxn>
                  <a:cxn ang="T13">
                    <a:pos x="T6" y="T7"/>
                  </a:cxn>
                  <a:cxn ang="T14">
                    <a:pos x="T8" y="T9"/>
                  </a:cxn>
                </a:cxnLst>
                <a:rect l="T15" t="T16" r="T17" b="T18"/>
                <a:pathLst>
                  <a:path w="66" h="57">
                    <a:moveTo>
                      <a:pt x="0" y="8"/>
                    </a:moveTo>
                    <a:lnTo>
                      <a:pt x="0" y="0"/>
                    </a:lnTo>
                    <a:lnTo>
                      <a:pt x="66" y="57"/>
                    </a:lnTo>
                    <a:lnTo>
                      <a:pt x="0" y="8"/>
                    </a:lnTo>
                    <a:close/>
                  </a:path>
                </a:pathLst>
              </a:custGeom>
              <a:solidFill>
                <a:srgbClr val="000000"/>
              </a:solidFill>
              <a:ln w="9525">
                <a:noFill/>
                <a:round/>
              </a:ln>
            </p:spPr>
            <p:txBody>
              <a:bodyPr/>
              <a:lstStyle/>
              <a:p>
                <a:endParaRPr lang="zh-TW" altLang="en-US">
                  <a:latin typeface="KaiTi" panose="02010609060101010101" pitchFamily="49" charset="-122"/>
                  <a:ea typeface="KaiTi" panose="02010609060101010101" pitchFamily="49" charset="-122"/>
                </a:endParaRPr>
              </a:p>
            </p:txBody>
          </p:sp>
          <p:sp>
            <p:nvSpPr>
              <p:cNvPr id="149" name="Freeform 44"/>
              <p:cNvSpPr/>
              <p:nvPr/>
            </p:nvSpPr>
            <p:spPr bwMode="auto">
              <a:xfrm>
                <a:off x="7710737" y="1512888"/>
                <a:ext cx="117475" cy="90488"/>
              </a:xfrm>
              <a:custGeom>
                <a:avLst/>
                <a:gdLst>
                  <a:gd name="T0" fmla="*/ 0 w 74"/>
                  <a:gd name="T1" fmla="*/ 2147483647 h 57"/>
                  <a:gd name="T2" fmla="*/ 2147483647 w 74"/>
                  <a:gd name="T3" fmla="*/ 0 h 57"/>
                  <a:gd name="T4" fmla="*/ 2147483647 w 74"/>
                  <a:gd name="T5" fmla="*/ 0 h 57"/>
                  <a:gd name="T6" fmla="*/ 0 w 74"/>
                  <a:gd name="T7" fmla="*/ 2147483647 h 57"/>
                  <a:gd name="T8" fmla="*/ 0 w 74"/>
                  <a:gd name="T9" fmla="*/ 2147483647 h 57"/>
                  <a:gd name="T10" fmla="*/ 0 60000 65536"/>
                  <a:gd name="T11" fmla="*/ 0 60000 65536"/>
                  <a:gd name="T12" fmla="*/ 0 60000 65536"/>
                  <a:gd name="T13" fmla="*/ 0 60000 65536"/>
                  <a:gd name="T14" fmla="*/ 0 60000 65536"/>
                  <a:gd name="T15" fmla="*/ 0 w 74"/>
                  <a:gd name="T16" fmla="*/ 0 h 57"/>
                  <a:gd name="T17" fmla="*/ 74 w 74"/>
                  <a:gd name="T18" fmla="*/ 57 h 57"/>
                </a:gdLst>
                <a:ahLst/>
                <a:cxnLst>
                  <a:cxn ang="T10">
                    <a:pos x="T0" y="T1"/>
                  </a:cxn>
                  <a:cxn ang="T11">
                    <a:pos x="T2" y="T3"/>
                  </a:cxn>
                  <a:cxn ang="T12">
                    <a:pos x="T4" y="T5"/>
                  </a:cxn>
                  <a:cxn ang="T13">
                    <a:pos x="T6" y="T7"/>
                  </a:cxn>
                  <a:cxn ang="T14">
                    <a:pos x="T8" y="T9"/>
                  </a:cxn>
                </a:cxnLst>
                <a:rect l="T15" t="T16" r="T17" b="T18"/>
                <a:pathLst>
                  <a:path w="74" h="57">
                    <a:moveTo>
                      <a:pt x="0" y="57"/>
                    </a:moveTo>
                    <a:lnTo>
                      <a:pt x="66" y="0"/>
                    </a:lnTo>
                    <a:lnTo>
                      <a:pt x="74" y="0"/>
                    </a:lnTo>
                    <a:lnTo>
                      <a:pt x="0" y="57"/>
                    </a:lnTo>
                    <a:close/>
                  </a:path>
                </a:pathLst>
              </a:custGeom>
              <a:solidFill>
                <a:srgbClr val="000000"/>
              </a:solidFill>
              <a:ln w="9525">
                <a:noFill/>
                <a:round/>
              </a:ln>
            </p:spPr>
            <p:txBody>
              <a:bodyPr/>
              <a:lstStyle/>
              <a:p>
                <a:endParaRPr lang="zh-TW" altLang="en-US">
                  <a:latin typeface="KaiTi" panose="02010609060101010101" pitchFamily="49" charset="-122"/>
                  <a:ea typeface="KaiTi" panose="02010609060101010101" pitchFamily="49" charset="-122"/>
                </a:endParaRPr>
              </a:p>
            </p:txBody>
          </p:sp>
        </p:grpSp>
        <p:grpSp>
          <p:nvGrpSpPr>
            <p:cNvPr id="150" name="组合 149"/>
            <p:cNvGrpSpPr/>
            <p:nvPr/>
          </p:nvGrpSpPr>
          <p:grpSpPr>
            <a:xfrm flipH="1">
              <a:off x="4850656" y="5637632"/>
              <a:ext cx="674094" cy="674744"/>
              <a:chOff x="7167096" y="561975"/>
              <a:chExt cx="1547910" cy="1549400"/>
            </a:xfrm>
          </p:grpSpPr>
          <p:sp>
            <p:nvSpPr>
              <p:cNvPr id="151" name="Freeform 40"/>
              <p:cNvSpPr/>
              <p:nvPr/>
            </p:nvSpPr>
            <p:spPr bwMode="auto">
              <a:xfrm>
                <a:off x="7167096" y="561975"/>
                <a:ext cx="1547910" cy="1518490"/>
              </a:xfrm>
              <a:custGeom>
                <a:avLst/>
                <a:gdLst/>
                <a:ahLst/>
                <a:cxnLst/>
                <a:rect l="l" t="t" r="r" b="b"/>
                <a:pathLst>
                  <a:path w="1547910" h="1518490">
                    <a:moveTo>
                      <a:pt x="735325" y="0"/>
                    </a:moveTo>
                    <a:cubicBezTo>
                      <a:pt x="1125922" y="0"/>
                      <a:pt x="1099882" y="195344"/>
                      <a:pt x="1099882" y="273482"/>
                    </a:cubicBezTo>
                    <a:cubicBezTo>
                      <a:pt x="1099882" y="338596"/>
                      <a:pt x="1047802" y="533941"/>
                      <a:pt x="1034783" y="612078"/>
                    </a:cubicBezTo>
                    <a:cubicBezTo>
                      <a:pt x="1008743" y="677193"/>
                      <a:pt x="995723" y="755331"/>
                      <a:pt x="1021763" y="794399"/>
                    </a:cubicBezTo>
                    <a:cubicBezTo>
                      <a:pt x="1034783" y="820445"/>
                      <a:pt x="1073842" y="872537"/>
                      <a:pt x="1243100" y="963698"/>
                    </a:cubicBezTo>
                    <a:cubicBezTo>
                      <a:pt x="1399339" y="1054858"/>
                      <a:pt x="1581617" y="1067881"/>
                      <a:pt x="1542557" y="1289271"/>
                    </a:cubicBezTo>
                    <a:cubicBezTo>
                      <a:pt x="1520081" y="1379197"/>
                      <a:pt x="1500030" y="1452144"/>
                      <a:pt x="1480009" y="1518490"/>
                    </a:cubicBezTo>
                    <a:lnTo>
                      <a:pt x="0" y="1518490"/>
                    </a:lnTo>
                    <a:cubicBezTo>
                      <a:pt x="15993" y="1434519"/>
                      <a:pt x="15303" y="1372240"/>
                      <a:pt x="45272" y="1302294"/>
                    </a:cubicBezTo>
                    <a:cubicBezTo>
                      <a:pt x="71312" y="1211134"/>
                      <a:pt x="97352" y="1119973"/>
                      <a:pt x="279630" y="1041835"/>
                    </a:cubicBezTo>
                    <a:cubicBezTo>
                      <a:pt x="461908" y="963698"/>
                      <a:pt x="579087" y="911606"/>
                      <a:pt x="579087" y="911606"/>
                    </a:cubicBezTo>
                    <a:cubicBezTo>
                      <a:pt x="579087" y="911528"/>
                      <a:pt x="579093" y="820440"/>
                      <a:pt x="592107" y="807422"/>
                    </a:cubicBezTo>
                    <a:cubicBezTo>
                      <a:pt x="605127" y="807422"/>
                      <a:pt x="631166" y="768354"/>
                      <a:pt x="605127" y="729285"/>
                    </a:cubicBezTo>
                    <a:cubicBezTo>
                      <a:pt x="592107" y="677193"/>
                      <a:pt x="566067" y="625101"/>
                      <a:pt x="566067" y="599055"/>
                    </a:cubicBezTo>
                    <a:cubicBezTo>
                      <a:pt x="566067" y="573009"/>
                      <a:pt x="344729" y="0"/>
                      <a:pt x="735325" y="0"/>
                    </a:cubicBezTo>
                    <a:close/>
                  </a:path>
                </a:pathLst>
              </a:custGeom>
              <a:solidFill>
                <a:schemeClr val="bg1">
                  <a:lumMod val="65000"/>
                </a:schemeClr>
              </a:solidFill>
              <a:ln w="9525">
                <a:noFill/>
                <a:round/>
              </a:ln>
            </p:spPr>
            <p:txBody>
              <a:bodyPr/>
              <a:lstStyle/>
              <a:p>
                <a:endParaRPr lang="zh-TW" altLang="en-US">
                  <a:latin typeface="KaiTi" panose="02010609060101010101" pitchFamily="49" charset="-122"/>
                  <a:ea typeface="KaiTi" panose="02010609060101010101" pitchFamily="49" charset="-122"/>
                </a:endParaRPr>
              </a:p>
            </p:txBody>
          </p:sp>
          <p:sp>
            <p:nvSpPr>
              <p:cNvPr id="152" name="Freeform 41"/>
              <p:cNvSpPr/>
              <p:nvPr/>
            </p:nvSpPr>
            <p:spPr bwMode="auto">
              <a:xfrm>
                <a:off x="7672637" y="1330325"/>
                <a:ext cx="520700" cy="768350"/>
              </a:xfrm>
              <a:custGeom>
                <a:avLst/>
                <a:gdLst>
                  <a:gd name="T0" fmla="*/ 2147483647 w 40"/>
                  <a:gd name="T1" fmla="*/ 2147483647 h 59"/>
                  <a:gd name="T2" fmla="*/ 2147483647 w 40"/>
                  <a:gd name="T3" fmla="*/ 2147483647 h 59"/>
                  <a:gd name="T4" fmla="*/ 2147483647 w 40"/>
                  <a:gd name="T5" fmla="*/ 0 h 59"/>
                  <a:gd name="T6" fmla="*/ 2147483647 w 40"/>
                  <a:gd name="T7" fmla="*/ 2147483647 h 59"/>
                  <a:gd name="T8" fmla="*/ 2147483647 w 40"/>
                  <a:gd name="T9" fmla="*/ 2147483647 h 59"/>
                  <a:gd name="T10" fmla="*/ 2147483647 w 40"/>
                  <a:gd name="T11" fmla="*/ 2147483647 h 59"/>
                  <a:gd name="T12" fmla="*/ 2147483647 w 40"/>
                  <a:gd name="T13" fmla="*/ 2147483647 h 59"/>
                  <a:gd name="T14" fmla="*/ 2147483647 w 40"/>
                  <a:gd name="T15" fmla="*/ 2147483647 h 59"/>
                  <a:gd name="T16" fmla="*/ 0 60000 65536"/>
                  <a:gd name="T17" fmla="*/ 0 60000 65536"/>
                  <a:gd name="T18" fmla="*/ 0 60000 65536"/>
                  <a:gd name="T19" fmla="*/ 0 60000 65536"/>
                  <a:gd name="T20" fmla="*/ 0 60000 65536"/>
                  <a:gd name="T21" fmla="*/ 0 60000 65536"/>
                  <a:gd name="T22" fmla="*/ 0 60000 65536"/>
                  <a:gd name="T23" fmla="*/ 0 60000 65536"/>
                  <a:gd name="T24" fmla="*/ 0 w 40"/>
                  <a:gd name="T25" fmla="*/ 0 h 59"/>
                  <a:gd name="T26" fmla="*/ 40 w 40"/>
                  <a:gd name="T27" fmla="*/ 59 h 5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0" h="59">
                    <a:moveTo>
                      <a:pt x="1" y="59"/>
                    </a:moveTo>
                    <a:cubicBezTo>
                      <a:pt x="1" y="59"/>
                      <a:pt x="19" y="21"/>
                      <a:pt x="40" y="4"/>
                    </a:cubicBezTo>
                    <a:cubicBezTo>
                      <a:pt x="40" y="4"/>
                      <a:pt x="37" y="2"/>
                      <a:pt x="37" y="0"/>
                    </a:cubicBezTo>
                    <a:cubicBezTo>
                      <a:pt x="37" y="0"/>
                      <a:pt x="16" y="14"/>
                      <a:pt x="15" y="15"/>
                    </a:cubicBezTo>
                    <a:cubicBezTo>
                      <a:pt x="14" y="16"/>
                      <a:pt x="13" y="16"/>
                      <a:pt x="12" y="15"/>
                    </a:cubicBezTo>
                    <a:cubicBezTo>
                      <a:pt x="11" y="14"/>
                      <a:pt x="5" y="3"/>
                      <a:pt x="5" y="3"/>
                    </a:cubicBezTo>
                    <a:cubicBezTo>
                      <a:pt x="5" y="3"/>
                      <a:pt x="3" y="10"/>
                      <a:pt x="4" y="11"/>
                    </a:cubicBezTo>
                    <a:cubicBezTo>
                      <a:pt x="4" y="13"/>
                      <a:pt x="0" y="49"/>
                      <a:pt x="1" y="59"/>
                    </a:cubicBezTo>
                    <a:close/>
                  </a:path>
                </a:pathLst>
              </a:custGeom>
              <a:solidFill>
                <a:srgbClr val="FFFFFF"/>
              </a:solidFill>
              <a:ln w="9525">
                <a:noFill/>
                <a:round/>
              </a:ln>
            </p:spPr>
            <p:txBody>
              <a:bodyPr/>
              <a:lstStyle/>
              <a:p>
                <a:endParaRPr lang="zh-TW" altLang="en-US">
                  <a:latin typeface="KaiTi" panose="02010609060101010101" pitchFamily="49" charset="-122"/>
                  <a:ea typeface="KaiTi" panose="02010609060101010101" pitchFamily="49" charset="-122"/>
                </a:endParaRPr>
              </a:p>
            </p:txBody>
          </p:sp>
          <p:sp>
            <p:nvSpPr>
              <p:cNvPr id="153" name="Freeform 42"/>
              <p:cNvSpPr/>
              <p:nvPr/>
            </p:nvSpPr>
            <p:spPr bwMode="auto">
              <a:xfrm>
                <a:off x="7672388" y="1500188"/>
                <a:ext cx="220662" cy="611187"/>
              </a:xfrm>
              <a:custGeom>
                <a:avLst/>
                <a:gdLst>
                  <a:gd name="T0" fmla="*/ 0 w 17"/>
                  <a:gd name="T1" fmla="*/ 2147483647 h 47"/>
                  <a:gd name="T2" fmla="*/ 2147483647 w 17"/>
                  <a:gd name="T3" fmla="*/ 2147483647 h 47"/>
                  <a:gd name="T4" fmla="*/ 2147483647 w 17"/>
                  <a:gd name="T5" fmla="*/ 1183728112 h 47"/>
                  <a:gd name="T6" fmla="*/ 2147483647 w 17"/>
                  <a:gd name="T7" fmla="*/ 507312048 h 47"/>
                  <a:gd name="T8" fmla="*/ 1684852866 w 17"/>
                  <a:gd name="T9" fmla="*/ 845520080 h 47"/>
                  <a:gd name="T10" fmla="*/ 168482691 w 17"/>
                  <a:gd name="T11" fmla="*/ 2147483647 h 47"/>
                  <a:gd name="T12" fmla="*/ 0 w 17"/>
                  <a:gd name="T13" fmla="*/ 2147483647 h 47"/>
                  <a:gd name="T14" fmla="*/ 0 60000 65536"/>
                  <a:gd name="T15" fmla="*/ 0 60000 65536"/>
                  <a:gd name="T16" fmla="*/ 0 60000 65536"/>
                  <a:gd name="T17" fmla="*/ 0 60000 65536"/>
                  <a:gd name="T18" fmla="*/ 0 60000 65536"/>
                  <a:gd name="T19" fmla="*/ 0 60000 65536"/>
                  <a:gd name="T20" fmla="*/ 0 60000 65536"/>
                  <a:gd name="T21" fmla="*/ 0 w 17"/>
                  <a:gd name="T22" fmla="*/ 0 h 47"/>
                  <a:gd name="T23" fmla="*/ 17 w 17"/>
                  <a:gd name="T24" fmla="*/ 47 h 4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7" h="47">
                    <a:moveTo>
                      <a:pt x="0" y="47"/>
                    </a:moveTo>
                    <a:cubicBezTo>
                      <a:pt x="0" y="47"/>
                      <a:pt x="14" y="25"/>
                      <a:pt x="13" y="14"/>
                    </a:cubicBezTo>
                    <a:cubicBezTo>
                      <a:pt x="13" y="9"/>
                      <a:pt x="14" y="7"/>
                      <a:pt x="14" y="7"/>
                    </a:cubicBezTo>
                    <a:cubicBezTo>
                      <a:pt x="14" y="7"/>
                      <a:pt x="17" y="4"/>
                      <a:pt x="16" y="3"/>
                    </a:cubicBezTo>
                    <a:cubicBezTo>
                      <a:pt x="15" y="1"/>
                      <a:pt x="12" y="0"/>
                      <a:pt x="10" y="5"/>
                    </a:cubicBezTo>
                    <a:cubicBezTo>
                      <a:pt x="11" y="8"/>
                      <a:pt x="1" y="15"/>
                      <a:pt x="1" y="26"/>
                    </a:cubicBezTo>
                    <a:lnTo>
                      <a:pt x="0" y="47"/>
                    </a:lnTo>
                    <a:close/>
                  </a:path>
                </a:pathLst>
              </a:custGeom>
              <a:solidFill>
                <a:schemeClr val="bg1">
                  <a:lumMod val="65000"/>
                </a:schemeClr>
              </a:solidFill>
              <a:ln w="9525">
                <a:noFill/>
                <a:round/>
              </a:ln>
            </p:spPr>
            <p:txBody>
              <a:bodyPr/>
              <a:lstStyle/>
              <a:p>
                <a:pPr>
                  <a:defRPr/>
                </a:pPr>
                <a:endParaRPr lang="zh-TW" altLang="en-US">
                  <a:latin typeface="KaiTi" panose="02010609060101010101" pitchFamily="49" charset="-122"/>
                  <a:ea typeface="KaiTi" panose="02010609060101010101" pitchFamily="49" charset="-122"/>
                </a:endParaRPr>
              </a:p>
            </p:txBody>
          </p:sp>
          <p:sp>
            <p:nvSpPr>
              <p:cNvPr id="154" name="Freeform 43"/>
              <p:cNvSpPr/>
              <p:nvPr/>
            </p:nvSpPr>
            <p:spPr bwMode="auto">
              <a:xfrm>
                <a:off x="7880599" y="1512888"/>
                <a:ext cx="104775" cy="90488"/>
              </a:xfrm>
              <a:custGeom>
                <a:avLst/>
                <a:gdLst>
                  <a:gd name="T0" fmla="*/ 0 w 66"/>
                  <a:gd name="T1" fmla="*/ 2147483647 h 57"/>
                  <a:gd name="T2" fmla="*/ 0 w 66"/>
                  <a:gd name="T3" fmla="*/ 0 h 57"/>
                  <a:gd name="T4" fmla="*/ 2147483647 w 66"/>
                  <a:gd name="T5" fmla="*/ 2147483647 h 57"/>
                  <a:gd name="T6" fmla="*/ 2147483647 w 66"/>
                  <a:gd name="T7" fmla="*/ 2147483647 h 57"/>
                  <a:gd name="T8" fmla="*/ 0 w 66"/>
                  <a:gd name="T9" fmla="*/ 2147483647 h 57"/>
                  <a:gd name="T10" fmla="*/ 0 60000 65536"/>
                  <a:gd name="T11" fmla="*/ 0 60000 65536"/>
                  <a:gd name="T12" fmla="*/ 0 60000 65536"/>
                  <a:gd name="T13" fmla="*/ 0 60000 65536"/>
                  <a:gd name="T14" fmla="*/ 0 60000 65536"/>
                  <a:gd name="T15" fmla="*/ 0 w 66"/>
                  <a:gd name="T16" fmla="*/ 0 h 57"/>
                  <a:gd name="T17" fmla="*/ 66 w 66"/>
                  <a:gd name="T18" fmla="*/ 57 h 57"/>
                </a:gdLst>
                <a:ahLst/>
                <a:cxnLst>
                  <a:cxn ang="T10">
                    <a:pos x="T0" y="T1"/>
                  </a:cxn>
                  <a:cxn ang="T11">
                    <a:pos x="T2" y="T3"/>
                  </a:cxn>
                  <a:cxn ang="T12">
                    <a:pos x="T4" y="T5"/>
                  </a:cxn>
                  <a:cxn ang="T13">
                    <a:pos x="T6" y="T7"/>
                  </a:cxn>
                  <a:cxn ang="T14">
                    <a:pos x="T8" y="T9"/>
                  </a:cxn>
                </a:cxnLst>
                <a:rect l="T15" t="T16" r="T17" b="T18"/>
                <a:pathLst>
                  <a:path w="66" h="57">
                    <a:moveTo>
                      <a:pt x="0" y="8"/>
                    </a:moveTo>
                    <a:lnTo>
                      <a:pt x="0" y="0"/>
                    </a:lnTo>
                    <a:lnTo>
                      <a:pt x="66" y="57"/>
                    </a:lnTo>
                    <a:lnTo>
                      <a:pt x="0" y="8"/>
                    </a:lnTo>
                    <a:close/>
                  </a:path>
                </a:pathLst>
              </a:custGeom>
              <a:solidFill>
                <a:srgbClr val="000000"/>
              </a:solidFill>
              <a:ln w="9525">
                <a:noFill/>
                <a:round/>
              </a:ln>
            </p:spPr>
            <p:txBody>
              <a:bodyPr/>
              <a:lstStyle/>
              <a:p>
                <a:endParaRPr lang="zh-TW" altLang="en-US">
                  <a:latin typeface="KaiTi" panose="02010609060101010101" pitchFamily="49" charset="-122"/>
                  <a:ea typeface="KaiTi" panose="02010609060101010101" pitchFamily="49" charset="-122"/>
                </a:endParaRPr>
              </a:p>
            </p:txBody>
          </p:sp>
          <p:sp>
            <p:nvSpPr>
              <p:cNvPr id="155" name="Freeform 44"/>
              <p:cNvSpPr/>
              <p:nvPr/>
            </p:nvSpPr>
            <p:spPr bwMode="auto">
              <a:xfrm>
                <a:off x="7710737" y="1512888"/>
                <a:ext cx="117475" cy="90488"/>
              </a:xfrm>
              <a:custGeom>
                <a:avLst/>
                <a:gdLst>
                  <a:gd name="T0" fmla="*/ 0 w 74"/>
                  <a:gd name="T1" fmla="*/ 2147483647 h 57"/>
                  <a:gd name="T2" fmla="*/ 2147483647 w 74"/>
                  <a:gd name="T3" fmla="*/ 0 h 57"/>
                  <a:gd name="T4" fmla="*/ 2147483647 w 74"/>
                  <a:gd name="T5" fmla="*/ 0 h 57"/>
                  <a:gd name="T6" fmla="*/ 0 w 74"/>
                  <a:gd name="T7" fmla="*/ 2147483647 h 57"/>
                  <a:gd name="T8" fmla="*/ 0 w 74"/>
                  <a:gd name="T9" fmla="*/ 2147483647 h 57"/>
                  <a:gd name="T10" fmla="*/ 0 60000 65536"/>
                  <a:gd name="T11" fmla="*/ 0 60000 65536"/>
                  <a:gd name="T12" fmla="*/ 0 60000 65536"/>
                  <a:gd name="T13" fmla="*/ 0 60000 65536"/>
                  <a:gd name="T14" fmla="*/ 0 60000 65536"/>
                  <a:gd name="T15" fmla="*/ 0 w 74"/>
                  <a:gd name="T16" fmla="*/ 0 h 57"/>
                  <a:gd name="T17" fmla="*/ 74 w 74"/>
                  <a:gd name="T18" fmla="*/ 57 h 57"/>
                </a:gdLst>
                <a:ahLst/>
                <a:cxnLst>
                  <a:cxn ang="T10">
                    <a:pos x="T0" y="T1"/>
                  </a:cxn>
                  <a:cxn ang="T11">
                    <a:pos x="T2" y="T3"/>
                  </a:cxn>
                  <a:cxn ang="T12">
                    <a:pos x="T4" y="T5"/>
                  </a:cxn>
                  <a:cxn ang="T13">
                    <a:pos x="T6" y="T7"/>
                  </a:cxn>
                  <a:cxn ang="T14">
                    <a:pos x="T8" y="T9"/>
                  </a:cxn>
                </a:cxnLst>
                <a:rect l="T15" t="T16" r="T17" b="T18"/>
                <a:pathLst>
                  <a:path w="74" h="57">
                    <a:moveTo>
                      <a:pt x="0" y="57"/>
                    </a:moveTo>
                    <a:lnTo>
                      <a:pt x="66" y="0"/>
                    </a:lnTo>
                    <a:lnTo>
                      <a:pt x="74" y="0"/>
                    </a:lnTo>
                    <a:lnTo>
                      <a:pt x="0" y="57"/>
                    </a:lnTo>
                    <a:close/>
                  </a:path>
                </a:pathLst>
              </a:custGeom>
              <a:solidFill>
                <a:srgbClr val="000000"/>
              </a:solidFill>
              <a:ln w="9525">
                <a:noFill/>
                <a:round/>
              </a:ln>
            </p:spPr>
            <p:txBody>
              <a:bodyPr/>
              <a:lstStyle/>
              <a:p>
                <a:endParaRPr lang="zh-TW" altLang="en-US">
                  <a:latin typeface="KaiTi" panose="02010609060101010101" pitchFamily="49" charset="-122"/>
                  <a:ea typeface="KaiTi" panose="02010609060101010101" pitchFamily="49" charset="-122"/>
                </a:endParaRPr>
              </a:p>
            </p:txBody>
          </p:sp>
        </p:grpSp>
        <p:cxnSp>
          <p:nvCxnSpPr>
            <p:cNvPr id="156" name="直接连接符 155"/>
            <p:cNvCxnSpPr/>
            <p:nvPr/>
          </p:nvCxnSpPr>
          <p:spPr>
            <a:xfrm>
              <a:off x="10411939" y="5069964"/>
              <a:ext cx="0" cy="1076583"/>
            </a:xfrm>
            <a:prstGeom prst="line">
              <a:avLst/>
            </a:prstGeom>
            <a:ln w="19050">
              <a:gradFill>
                <a:gsLst>
                  <a:gs pos="0">
                    <a:srgbClr val="BECCCD">
                      <a:alpha val="15000"/>
                    </a:srgbClr>
                  </a:gs>
                  <a:gs pos="50000">
                    <a:schemeClr val="bg1">
                      <a:lumMod val="50000"/>
                    </a:schemeClr>
                  </a:gs>
                  <a:gs pos="100000">
                    <a:srgbClr val="BECCCD">
                      <a:alpha val="40000"/>
                    </a:srgbClr>
                  </a:gs>
                </a:gsLst>
                <a:lin ang="5400000" scaled="0"/>
              </a:gradFill>
            </a:ln>
          </p:spPr>
          <p:style>
            <a:lnRef idx="1">
              <a:schemeClr val="accent1"/>
            </a:lnRef>
            <a:fillRef idx="0">
              <a:schemeClr val="accent1"/>
            </a:fillRef>
            <a:effectRef idx="0">
              <a:schemeClr val="accent1"/>
            </a:effectRef>
            <a:fontRef idx="minor">
              <a:schemeClr val="tx1"/>
            </a:fontRef>
          </p:style>
        </p:cxnSp>
        <p:cxnSp>
          <p:nvCxnSpPr>
            <p:cNvPr id="157" name="直接连接符 156"/>
            <p:cNvCxnSpPr/>
            <p:nvPr/>
          </p:nvCxnSpPr>
          <p:spPr>
            <a:xfrm flipH="1">
              <a:off x="1757553" y="6306388"/>
              <a:ext cx="7980292" cy="0"/>
            </a:xfrm>
            <a:prstGeom prst="line">
              <a:avLst/>
            </a:prstGeom>
            <a:ln w="19050">
              <a:gradFill>
                <a:gsLst>
                  <a:gs pos="0">
                    <a:srgbClr val="BECCCD">
                      <a:alpha val="15000"/>
                    </a:srgbClr>
                  </a:gs>
                  <a:gs pos="50000">
                    <a:schemeClr val="bg1">
                      <a:lumMod val="50000"/>
                    </a:schemeClr>
                  </a:gs>
                  <a:gs pos="100000">
                    <a:srgbClr val="BECCCD">
                      <a:alpha val="40000"/>
                    </a:srgbClr>
                  </a:gs>
                </a:gsLst>
                <a:lin ang="0" scaled="0"/>
              </a:gradFill>
            </a:ln>
          </p:spPr>
          <p:style>
            <a:lnRef idx="1">
              <a:schemeClr val="accent1"/>
            </a:lnRef>
            <a:fillRef idx="0">
              <a:schemeClr val="accent1"/>
            </a:fillRef>
            <a:effectRef idx="0">
              <a:schemeClr val="accent1"/>
            </a:effectRef>
            <a:fontRef idx="minor">
              <a:schemeClr val="tx1"/>
            </a:fontRef>
          </p:style>
        </p:cxnSp>
        <p:sp>
          <p:nvSpPr>
            <p:cNvPr id="166" name="Rectangle 42"/>
            <p:cNvSpPr/>
            <p:nvPr/>
          </p:nvSpPr>
          <p:spPr>
            <a:xfrm>
              <a:off x="4262210" y="4912320"/>
              <a:ext cx="4416906" cy="563082"/>
            </a:xfrm>
            <a:prstGeom prst="rect">
              <a:avLst/>
            </a:prstGeom>
            <a:noFill/>
            <a:ln w="12700" cap="flat" cmpd="sng" algn="ctr">
              <a:noFill/>
              <a:prstDash val="solid"/>
            </a:ln>
            <a:effectLst/>
          </p:spPr>
          <p:txBody>
            <a:bodyPr lIns="91440" tIns="0" rIns="91440" bIns="0" rtlCol="0" anchor="t"/>
            <a:lstStyle/>
            <a:p>
              <a:pPr algn="just" fontAlgn="auto"/>
              <a:r>
                <a:rPr lang="en-US" altLang="zh-CN" b="1" dirty="0">
                  <a:solidFill>
                    <a:schemeClr val="tx1">
                      <a:lumMod val="65000"/>
                      <a:lumOff val="35000"/>
                    </a:schemeClr>
                  </a:solidFill>
                  <a:latin typeface="KaiTi" panose="02010609060101010101" pitchFamily="49" charset="-122"/>
                  <a:ea typeface="KaiTi" panose="02010609060101010101" pitchFamily="49" charset="-122"/>
                  <a:cs typeface="Arial" panose="020B0604020202020204" pitchFamily="34" charset="0"/>
                </a:rPr>
                <a:t>3.企业职务说明书的结构要素</a:t>
              </a:r>
            </a:p>
            <a:p>
              <a:pPr algn="just" fontAlgn="auto"/>
              <a:r>
                <a:rPr lang="en-US" altLang="zh-CN" b="1" dirty="0">
                  <a:solidFill>
                    <a:schemeClr val="tx1">
                      <a:lumMod val="65000"/>
                      <a:lumOff val="35000"/>
                    </a:schemeClr>
                  </a:solidFill>
                  <a:latin typeface="KaiTi" panose="02010609060101010101" pitchFamily="49" charset="-122"/>
                  <a:ea typeface="KaiTi" panose="02010609060101010101" pitchFamily="49" charset="-122"/>
                  <a:cs typeface="Arial" panose="020B0604020202020204" pitchFamily="34" charset="0"/>
                </a:rPr>
                <a:t>   规范的企业职务说明书</a:t>
              </a:r>
            </a:p>
            <a:p>
              <a:pPr algn="just" fontAlgn="auto"/>
              <a:r>
                <a:rPr lang="en-US" altLang="zh-CN" b="1" dirty="0">
                  <a:solidFill>
                    <a:schemeClr val="tx1">
                      <a:lumMod val="65000"/>
                      <a:lumOff val="35000"/>
                    </a:schemeClr>
                  </a:solidFill>
                  <a:latin typeface="KaiTi" panose="02010609060101010101" pitchFamily="49" charset="-122"/>
                  <a:ea typeface="KaiTi" panose="02010609060101010101" pitchFamily="49" charset="-122"/>
                  <a:cs typeface="Arial" panose="020B0604020202020204" pitchFamily="34" charset="0"/>
                </a:rPr>
                <a:t>   从结构上包含以下要素: </a:t>
              </a:r>
            </a:p>
          </p:txBody>
        </p:sp>
        <p:sp>
          <p:nvSpPr>
            <p:cNvPr id="167" name="Rectangle 42"/>
            <p:cNvSpPr/>
            <p:nvPr/>
          </p:nvSpPr>
          <p:spPr>
            <a:xfrm>
              <a:off x="7483352" y="4807691"/>
              <a:ext cx="1459732" cy="1040351"/>
            </a:xfrm>
            <a:prstGeom prst="rect">
              <a:avLst/>
            </a:prstGeom>
            <a:noFill/>
            <a:ln w="12700" cap="flat" cmpd="sng" algn="ctr">
              <a:noFill/>
              <a:prstDash val="solid"/>
            </a:ln>
            <a:effectLst/>
          </p:spPr>
          <p:txBody>
            <a:bodyPr lIns="91440" tIns="0" rIns="91440" bIns="0" rtlCol="0" anchor="t"/>
            <a:lstStyle/>
            <a:p>
              <a:pPr algn="r">
                <a:defRPr/>
              </a:pPr>
              <a:r>
                <a:rPr lang="en-US" kern="0" dirty="0">
                  <a:solidFill>
                    <a:schemeClr val="tx1">
                      <a:lumMod val="65000"/>
                      <a:lumOff val="35000"/>
                    </a:schemeClr>
                  </a:solidFill>
                  <a:latin typeface="KaiTi" panose="02010609060101010101" pitchFamily="49" charset="-122"/>
                  <a:ea typeface="KaiTi" panose="02010609060101010101" pitchFamily="49" charset="-122"/>
                  <a:cs typeface="Arial" panose="020B0604020202020204" pitchFamily="34" charset="0"/>
                </a:rPr>
                <a:t>(1)表头格式 </a:t>
              </a:r>
            </a:p>
            <a:p>
              <a:pPr algn="r">
                <a:defRPr/>
              </a:pPr>
              <a:r>
                <a:rPr lang="en-US" kern="0" dirty="0">
                  <a:solidFill>
                    <a:schemeClr val="tx1">
                      <a:lumMod val="65000"/>
                      <a:lumOff val="35000"/>
                    </a:schemeClr>
                  </a:solidFill>
                  <a:latin typeface="KaiTi" panose="02010609060101010101" pitchFamily="49" charset="-122"/>
                  <a:ea typeface="KaiTi" panose="02010609060101010101" pitchFamily="49" charset="-122"/>
                  <a:cs typeface="Arial" panose="020B0604020202020204" pitchFamily="34" charset="0"/>
                </a:rPr>
                <a:t>(2)任职条件 </a:t>
              </a:r>
            </a:p>
            <a:p>
              <a:pPr algn="r">
                <a:defRPr/>
              </a:pPr>
              <a:r>
                <a:rPr lang="en-US" kern="0" dirty="0">
                  <a:solidFill>
                    <a:schemeClr val="tx1">
                      <a:lumMod val="65000"/>
                      <a:lumOff val="35000"/>
                    </a:schemeClr>
                  </a:solidFill>
                  <a:latin typeface="KaiTi" panose="02010609060101010101" pitchFamily="49" charset="-122"/>
                  <a:ea typeface="KaiTi" panose="02010609060101010101" pitchFamily="49" charset="-122"/>
                  <a:cs typeface="Arial" panose="020B0604020202020204" pitchFamily="34" charset="0"/>
                </a:rPr>
                <a:t>(3)工作要求 </a:t>
              </a:r>
            </a:p>
            <a:p>
              <a:pPr algn="r">
                <a:defRPr/>
              </a:pPr>
              <a:r>
                <a:rPr lang="en-US" kern="0" dirty="0">
                  <a:solidFill>
                    <a:schemeClr val="tx1">
                      <a:lumMod val="65000"/>
                      <a:lumOff val="35000"/>
                    </a:schemeClr>
                  </a:solidFill>
                  <a:latin typeface="KaiTi" panose="02010609060101010101" pitchFamily="49" charset="-122"/>
                  <a:ea typeface="KaiTi" panose="02010609060101010101" pitchFamily="49" charset="-122"/>
                  <a:cs typeface="Arial" panose="020B0604020202020204" pitchFamily="34" charset="0"/>
                </a:rPr>
                <a:t>(4)责任范围 </a:t>
              </a:r>
            </a:p>
            <a:p>
              <a:pPr algn="r">
                <a:defRPr/>
              </a:pPr>
              <a:r>
                <a:rPr lang="en-US" kern="0" dirty="0">
                  <a:solidFill>
                    <a:schemeClr val="tx1">
                      <a:lumMod val="65000"/>
                      <a:lumOff val="35000"/>
                    </a:schemeClr>
                  </a:solidFill>
                  <a:latin typeface="KaiTi" panose="02010609060101010101" pitchFamily="49" charset="-122"/>
                  <a:ea typeface="KaiTi" panose="02010609060101010101" pitchFamily="49" charset="-122"/>
                  <a:cs typeface="Arial" panose="020B0604020202020204" pitchFamily="34" charset="0"/>
                </a:rPr>
                <a:t>(5)管理结构 </a:t>
              </a:r>
            </a:p>
            <a:p>
              <a:pPr algn="r">
                <a:defRPr/>
              </a:pPr>
              <a:r>
                <a:rPr lang="en-US" kern="0" dirty="0">
                  <a:solidFill>
                    <a:schemeClr val="tx1">
                      <a:lumMod val="65000"/>
                      <a:lumOff val="35000"/>
                    </a:schemeClr>
                  </a:solidFill>
                  <a:latin typeface="KaiTi" panose="02010609060101010101" pitchFamily="49" charset="-122"/>
                  <a:ea typeface="KaiTi" panose="02010609060101010101" pitchFamily="49" charset="-122"/>
                  <a:cs typeface="Arial" panose="020B0604020202020204" pitchFamily="34" charset="0"/>
                </a:rPr>
                <a:t>(6)工作关系 </a:t>
              </a:r>
            </a:p>
            <a:p>
              <a:pPr algn="r">
                <a:defRPr/>
              </a:pPr>
              <a:r>
                <a:rPr lang="en-US" kern="0" dirty="0">
                  <a:solidFill>
                    <a:schemeClr val="tx1">
                      <a:lumMod val="65000"/>
                      <a:lumOff val="35000"/>
                    </a:schemeClr>
                  </a:solidFill>
                  <a:latin typeface="KaiTi" panose="02010609060101010101" pitchFamily="49" charset="-122"/>
                  <a:ea typeface="KaiTi" panose="02010609060101010101" pitchFamily="49" charset="-122"/>
                  <a:cs typeface="Arial" panose="020B0604020202020204" pitchFamily="34" charset="0"/>
                </a:rPr>
                <a:t>(7)操作技能 </a:t>
              </a:r>
            </a:p>
          </p:txBody>
        </p:sp>
      </p:grpSp>
      <p:grpSp>
        <p:nvGrpSpPr>
          <p:cNvPr id="3" name="组合 2"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GrpSpPr/>
          <p:nvPr/>
        </p:nvGrpSpPr>
        <p:grpSpPr>
          <a:xfrm>
            <a:off x="461645" y="2943225"/>
            <a:ext cx="10340975" cy="1671320"/>
            <a:chOff x="461347" y="3086247"/>
            <a:chExt cx="9960316" cy="1422667"/>
          </a:xfrm>
        </p:grpSpPr>
        <p:sp>
          <p:nvSpPr>
            <p:cNvPr id="64" name="Freeform 40"/>
            <p:cNvSpPr/>
            <p:nvPr/>
          </p:nvSpPr>
          <p:spPr bwMode="auto">
            <a:xfrm flipH="1">
              <a:off x="9898020" y="4044501"/>
              <a:ext cx="463966" cy="455147"/>
            </a:xfrm>
            <a:custGeom>
              <a:avLst/>
              <a:gdLst/>
              <a:ahLst/>
              <a:cxnLst/>
              <a:rect l="l" t="t" r="r" b="b"/>
              <a:pathLst>
                <a:path w="1547910" h="1518490">
                  <a:moveTo>
                    <a:pt x="735325" y="0"/>
                  </a:moveTo>
                  <a:cubicBezTo>
                    <a:pt x="1125922" y="0"/>
                    <a:pt x="1099882" y="195344"/>
                    <a:pt x="1099882" y="273482"/>
                  </a:cubicBezTo>
                  <a:cubicBezTo>
                    <a:pt x="1099882" y="338596"/>
                    <a:pt x="1047802" y="533941"/>
                    <a:pt x="1034783" y="612078"/>
                  </a:cubicBezTo>
                  <a:cubicBezTo>
                    <a:pt x="1008743" y="677193"/>
                    <a:pt x="995723" y="755331"/>
                    <a:pt x="1021763" y="794399"/>
                  </a:cubicBezTo>
                  <a:cubicBezTo>
                    <a:pt x="1034783" y="820445"/>
                    <a:pt x="1073842" y="872537"/>
                    <a:pt x="1243100" y="963698"/>
                  </a:cubicBezTo>
                  <a:cubicBezTo>
                    <a:pt x="1399339" y="1054858"/>
                    <a:pt x="1581617" y="1067881"/>
                    <a:pt x="1542557" y="1289271"/>
                  </a:cubicBezTo>
                  <a:cubicBezTo>
                    <a:pt x="1520081" y="1379197"/>
                    <a:pt x="1500030" y="1452144"/>
                    <a:pt x="1480009" y="1518490"/>
                  </a:cubicBezTo>
                  <a:lnTo>
                    <a:pt x="0" y="1518490"/>
                  </a:lnTo>
                  <a:cubicBezTo>
                    <a:pt x="15993" y="1434519"/>
                    <a:pt x="15303" y="1372240"/>
                    <a:pt x="45272" y="1302294"/>
                  </a:cubicBezTo>
                  <a:cubicBezTo>
                    <a:pt x="71312" y="1211134"/>
                    <a:pt x="97352" y="1119973"/>
                    <a:pt x="279630" y="1041835"/>
                  </a:cubicBezTo>
                  <a:cubicBezTo>
                    <a:pt x="461908" y="963698"/>
                    <a:pt x="579087" y="911606"/>
                    <a:pt x="579087" y="911606"/>
                  </a:cubicBezTo>
                  <a:cubicBezTo>
                    <a:pt x="579087" y="911528"/>
                    <a:pt x="579093" y="820440"/>
                    <a:pt x="592107" y="807422"/>
                  </a:cubicBezTo>
                  <a:cubicBezTo>
                    <a:pt x="605127" y="807422"/>
                    <a:pt x="631166" y="768354"/>
                    <a:pt x="605127" y="729285"/>
                  </a:cubicBezTo>
                  <a:cubicBezTo>
                    <a:pt x="592107" y="677193"/>
                    <a:pt x="566067" y="625101"/>
                    <a:pt x="566067" y="599055"/>
                  </a:cubicBezTo>
                  <a:cubicBezTo>
                    <a:pt x="566067" y="573009"/>
                    <a:pt x="344729" y="0"/>
                    <a:pt x="735325" y="0"/>
                  </a:cubicBezTo>
                  <a:close/>
                </a:path>
              </a:pathLst>
            </a:custGeom>
            <a:solidFill>
              <a:schemeClr val="bg1">
                <a:lumMod val="75000"/>
              </a:schemeClr>
            </a:solidFill>
            <a:ln w="9525">
              <a:noFill/>
              <a:round/>
            </a:ln>
          </p:spPr>
          <p:txBody>
            <a:bodyPr/>
            <a:lstStyle/>
            <a:p>
              <a:endParaRPr lang="zh-TW" altLang="en-US">
                <a:latin typeface="KaiTi" panose="02010609060101010101" pitchFamily="49" charset="-122"/>
                <a:ea typeface="KaiTi" panose="02010609060101010101" pitchFamily="49" charset="-122"/>
              </a:endParaRPr>
            </a:p>
          </p:txBody>
        </p:sp>
        <p:sp>
          <p:nvSpPr>
            <p:cNvPr id="65" name="Freeform 41"/>
            <p:cNvSpPr/>
            <p:nvPr/>
          </p:nvSpPr>
          <p:spPr bwMode="auto">
            <a:xfrm flipH="1">
              <a:off x="10054382" y="4274804"/>
              <a:ext cx="156073" cy="230303"/>
            </a:xfrm>
            <a:custGeom>
              <a:avLst/>
              <a:gdLst>
                <a:gd name="T0" fmla="*/ 2147483647 w 40"/>
                <a:gd name="T1" fmla="*/ 2147483647 h 59"/>
                <a:gd name="T2" fmla="*/ 2147483647 w 40"/>
                <a:gd name="T3" fmla="*/ 2147483647 h 59"/>
                <a:gd name="T4" fmla="*/ 2147483647 w 40"/>
                <a:gd name="T5" fmla="*/ 0 h 59"/>
                <a:gd name="T6" fmla="*/ 2147483647 w 40"/>
                <a:gd name="T7" fmla="*/ 2147483647 h 59"/>
                <a:gd name="T8" fmla="*/ 2147483647 w 40"/>
                <a:gd name="T9" fmla="*/ 2147483647 h 59"/>
                <a:gd name="T10" fmla="*/ 2147483647 w 40"/>
                <a:gd name="T11" fmla="*/ 2147483647 h 59"/>
                <a:gd name="T12" fmla="*/ 2147483647 w 40"/>
                <a:gd name="T13" fmla="*/ 2147483647 h 59"/>
                <a:gd name="T14" fmla="*/ 2147483647 w 40"/>
                <a:gd name="T15" fmla="*/ 2147483647 h 59"/>
                <a:gd name="T16" fmla="*/ 0 60000 65536"/>
                <a:gd name="T17" fmla="*/ 0 60000 65536"/>
                <a:gd name="T18" fmla="*/ 0 60000 65536"/>
                <a:gd name="T19" fmla="*/ 0 60000 65536"/>
                <a:gd name="T20" fmla="*/ 0 60000 65536"/>
                <a:gd name="T21" fmla="*/ 0 60000 65536"/>
                <a:gd name="T22" fmla="*/ 0 60000 65536"/>
                <a:gd name="T23" fmla="*/ 0 60000 65536"/>
                <a:gd name="T24" fmla="*/ 0 w 40"/>
                <a:gd name="T25" fmla="*/ 0 h 59"/>
                <a:gd name="T26" fmla="*/ 40 w 40"/>
                <a:gd name="T27" fmla="*/ 59 h 5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0" h="59">
                  <a:moveTo>
                    <a:pt x="1" y="59"/>
                  </a:moveTo>
                  <a:cubicBezTo>
                    <a:pt x="1" y="59"/>
                    <a:pt x="19" y="21"/>
                    <a:pt x="40" y="4"/>
                  </a:cubicBezTo>
                  <a:cubicBezTo>
                    <a:pt x="40" y="4"/>
                    <a:pt x="37" y="2"/>
                    <a:pt x="37" y="0"/>
                  </a:cubicBezTo>
                  <a:cubicBezTo>
                    <a:pt x="37" y="0"/>
                    <a:pt x="16" y="14"/>
                    <a:pt x="15" y="15"/>
                  </a:cubicBezTo>
                  <a:cubicBezTo>
                    <a:pt x="14" y="16"/>
                    <a:pt x="13" y="16"/>
                    <a:pt x="12" y="15"/>
                  </a:cubicBezTo>
                  <a:cubicBezTo>
                    <a:pt x="11" y="14"/>
                    <a:pt x="5" y="3"/>
                    <a:pt x="5" y="3"/>
                  </a:cubicBezTo>
                  <a:cubicBezTo>
                    <a:pt x="5" y="3"/>
                    <a:pt x="3" y="10"/>
                    <a:pt x="4" y="11"/>
                  </a:cubicBezTo>
                  <a:cubicBezTo>
                    <a:pt x="4" y="13"/>
                    <a:pt x="0" y="49"/>
                    <a:pt x="1" y="59"/>
                  </a:cubicBezTo>
                  <a:close/>
                </a:path>
              </a:pathLst>
            </a:custGeom>
            <a:solidFill>
              <a:srgbClr val="FFFFFF"/>
            </a:solidFill>
            <a:ln w="9525">
              <a:noFill/>
              <a:round/>
            </a:ln>
          </p:spPr>
          <p:txBody>
            <a:bodyPr/>
            <a:lstStyle/>
            <a:p>
              <a:endParaRPr lang="zh-TW" altLang="en-US">
                <a:latin typeface="KaiTi" panose="02010609060101010101" pitchFamily="49" charset="-122"/>
                <a:ea typeface="KaiTi" panose="02010609060101010101" pitchFamily="49" charset="-122"/>
              </a:endParaRPr>
            </a:p>
          </p:txBody>
        </p:sp>
        <p:sp>
          <p:nvSpPr>
            <p:cNvPr id="66" name="Freeform 42"/>
            <p:cNvSpPr/>
            <p:nvPr/>
          </p:nvSpPr>
          <p:spPr bwMode="auto">
            <a:xfrm flipH="1">
              <a:off x="10144389" y="4325717"/>
              <a:ext cx="66141" cy="183195"/>
            </a:xfrm>
            <a:custGeom>
              <a:avLst/>
              <a:gdLst>
                <a:gd name="T0" fmla="*/ 0 w 17"/>
                <a:gd name="T1" fmla="*/ 2147483647 h 47"/>
                <a:gd name="T2" fmla="*/ 2147483647 w 17"/>
                <a:gd name="T3" fmla="*/ 2147483647 h 47"/>
                <a:gd name="T4" fmla="*/ 2147483647 w 17"/>
                <a:gd name="T5" fmla="*/ 1183728112 h 47"/>
                <a:gd name="T6" fmla="*/ 2147483647 w 17"/>
                <a:gd name="T7" fmla="*/ 507312048 h 47"/>
                <a:gd name="T8" fmla="*/ 1684852866 w 17"/>
                <a:gd name="T9" fmla="*/ 845520080 h 47"/>
                <a:gd name="T10" fmla="*/ 168482691 w 17"/>
                <a:gd name="T11" fmla="*/ 2147483647 h 47"/>
                <a:gd name="T12" fmla="*/ 0 w 17"/>
                <a:gd name="T13" fmla="*/ 2147483647 h 47"/>
                <a:gd name="T14" fmla="*/ 0 60000 65536"/>
                <a:gd name="T15" fmla="*/ 0 60000 65536"/>
                <a:gd name="T16" fmla="*/ 0 60000 65536"/>
                <a:gd name="T17" fmla="*/ 0 60000 65536"/>
                <a:gd name="T18" fmla="*/ 0 60000 65536"/>
                <a:gd name="T19" fmla="*/ 0 60000 65536"/>
                <a:gd name="T20" fmla="*/ 0 60000 65536"/>
                <a:gd name="T21" fmla="*/ 0 w 17"/>
                <a:gd name="T22" fmla="*/ 0 h 47"/>
                <a:gd name="T23" fmla="*/ 17 w 17"/>
                <a:gd name="T24" fmla="*/ 47 h 4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7" h="47">
                  <a:moveTo>
                    <a:pt x="0" y="47"/>
                  </a:moveTo>
                  <a:cubicBezTo>
                    <a:pt x="0" y="47"/>
                    <a:pt x="14" y="25"/>
                    <a:pt x="13" y="14"/>
                  </a:cubicBezTo>
                  <a:cubicBezTo>
                    <a:pt x="13" y="9"/>
                    <a:pt x="14" y="7"/>
                    <a:pt x="14" y="7"/>
                  </a:cubicBezTo>
                  <a:cubicBezTo>
                    <a:pt x="14" y="7"/>
                    <a:pt x="17" y="4"/>
                    <a:pt x="16" y="3"/>
                  </a:cubicBezTo>
                  <a:cubicBezTo>
                    <a:pt x="15" y="1"/>
                    <a:pt x="12" y="0"/>
                    <a:pt x="10" y="5"/>
                  </a:cubicBezTo>
                  <a:cubicBezTo>
                    <a:pt x="11" y="8"/>
                    <a:pt x="1" y="15"/>
                    <a:pt x="1" y="26"/>
                  </a:cubicBezTo>
                  <a:lnTo>
                    <a:pt x="0" y="47"/>
                  </a:lnTo>
                  <a:close/>
                </a:path>
              </a:pathLst>
            </a:custGeom>
            <a:solidFill>
              <a:schemeClr val="bg1">
                <a:lumMod val="75000"/>
              </a:schemeClr>
            </a:solidFill>
            <a:ln w="9525">
              <a:noFill/>
              <a:round/>
            </a:ln>
          </p:spPr>
          <p:txBody>
            <a:bodyPr/>
            <a:lstStyle/>
            <a:p>
              <a:pPr>
                <a:defRPr/>
              </a:pPr>
              <a:endParaRPr lang="zh-TW" altLang="en-US">
                <a:latin typeface="KaiTi" panose="02010609060101010101" pitchFamily="49" charset="-122"/>
                <a:ea typeface="KaiTi" panose="02010609060101010101" pitchFamily="49" charset="-122"/>
              </a:endParaRPr>
            </a:p>
          </p:txBody>
        </p:sp>
        <p:sp>
          <p:nvSpPr>
            <p:cNvPr id="67" name="Freeform 43"/>
            <p:cNvSpPr/>
            <p:nvPr/>
          </p:nvSpPr>
          <p:spPr bwMode="auto">
            <a:xfrm flipH="1">
              <a:off x="10116716" y="4329524"/>
              <a:ext cx="31405" cy="27122"/>
            </a:xfrm>
            <a:custGeom>
              <a:avLst/>
              <a:gdLst>
                <a:gd name="T0" fmla="*/ 0 w 66"/>
                <a:gd name="T1" fmla="*/ 2147483647 h 57"/>
                <a:gd name="T2" fmla="*/ 0 w 66"/>
                <a:gd name="T3" fmla="*/ 0 h 57"/>
                <a:gd name="T4" fmla="*/ 2147483647 w 66"/>
                <a:gd name="T5" fmla="*/ 2147483647 h 57"/>
                <a:gd name="T6" fmla="*/ 2147483647 w 66"/>
                <a:gd name="T7" fmla="*/ 2147483647 h 57"/>
                <a:gd name="T8" fmla="*/ 0 w 66"/>
                <a:gd name="T9" fmla="*/ 2147483647 h 57"/>
                <a:gd name="T10" fmla="*/ 0 60000 65536"/>
                <a:gd name="T11" fmla="*/ 0 60000 65536"/>
                <a:gd name="T12" fmla="*/ 0 60000 65536"/>
                <a:gd name="T13" fmla="*/ 0 60000 65536"/>
                <a:gd name="T14" fmla="*/ 0 60000 65536"/>
                <a:gd name="T15" fmla="*/ 0 w 66"/>
                <a:gd name="T16" fmla="*/ 0 h 57"/>
                <a:gd name="T17" fmla="*/ 66 w 66"/>
                <a:gd name="T18" fmla="*/ 57 h 57"/>
              </a:gdLst>
              <a:ahLst/>
              <a:cxnLst>
                <a:cxn ang="T10">
                  <a:pos x="T0" y="T1"/>
                </a:cxn>
                <a:cxn ang="T11">
                  <a:pos x="T2" y="T3"/>
                </a:cxn>
                <a:cxn ang="T12">
                  <a:pos x="T4" y="T5"/>
                </a:cxn>
                <a:cxn ang="T13">
                  <a:pos x="T6" y="T7"/>
                </a:cxn>
                <a:cxn ang="T14">
                  <a:pos x="T8" y="T9"/>
                </a:cxn>
              </a:cxnLst>
              <a:rect l="T15" t="T16" r="T17" b="T18"/>
              <a:pathLst>
                <a:path w="66" h="57">
                  <a:moveTo>
                    <a:pt x="0" y="8"/>
                  </a:moveTo>
                  <a:lnTo>
                    <a:pt x="0" y="0"/>
                  </a:lnTo>
                  <a:lnTo>
                    <a:pt x="66" y="57"/>
                  </a:lnTo>
                  <a:lnTo>
                    <a:pt x="0" y="8"/>
                  </a:lnTo>
                  <a:close/>
                </a:path>
              </a:pathLst>
            </a:custGeom>
            <a:solidFill>
              <a:srgbClr val="000000"/>
            </a:solidFill>
            <a:ln w="9525">
              <a:noFill/>
              <a:round/>
            </a:ln>
          </p:spPr>
          <p:txBody>
            <a:bodyPr/>
            <a:lstStyle/>
            <a:p>
              <a:endParaRPr lang="zh-TW" altLang="en-US">
                <a:latin typeface="KaiTi" panose="02010609060101010101" pitchFamily="49" charset="-122"/>
                <a:ea typeface="KaiTi" panose="02010609060101010101" pitchFamily="49" charset="-122"/>
              </a:endParaRPr>
            </a:p>
          </p:txBody>
        </p:sp>
        <p:sp>
          <p:nvSpPr>
            <p:cNvPr id="68" name="Freeform 44"/>
            <p:cNvSpPr/>
            <p:nvPr/>
          </p:nvSpPr>
          <p:spPr bwMode="auto">
            <a:xfrm flipH="1">
              <a:off x="10163825" y="4329524"/>
              <a:ext cx="35212" cy="27122"/>
            </a:xfrm>
            <a:custGeom>
              <a:avLst/>
              <a:gdLst>
                <a:gd name="T0" fmla="*/ 0 w 74"/>
                <a:gd name="T1" fmla="*/ 2147483647 h 57"/>
                <a:gd name="T2" fmla="*/ 2147483647 w 74"/>
                <a:gd name="T3" fmla="*/ 0 h 57"/>
                <a:gd name="T4" fmla="*/ 2147483647 w 74"/>
                <a:gd name="T5" fmla="*/ 0 h 57"/>
                <a:gd name="T6" fmla="*/ 0 w 74"/>
                <a:gd name="T7" fmla="*/ 2147483647 h 57"/>
                <a:gd name="T8" fmla="*/ 0 w 74"/>
                <a:gd name="T9" fmla="*/ 2147483647 h 57"/>
                <a:gd name="T10" fmla="*/ 0 60000 65536"/>
                <a:gd name="T11" fmla="*/ 0 60000 65536"/>
                <a:gd name="T12" fmla="*/ 0 60000 65536"/>
                <a:gd name="T13" fmla="*/ 0 60000 65536"/>
                <a:gd name="T14" fmla="*/ 0 60000 65536"/>
                <a:gd name="T15" fmla="*/ 0 w 74"/>
                <a:gd name="T16" fmla="*/ 0 h 57"/>
                <a:gd name="T17" fmla="*/ 74 w 74"/>
                <a:gd name="T18" fmla="*/ 57 h 57"/>
              </a:gdLst>
              <a:ahLst/>
              <a:cxnLst>
                <a:cxn ang="T10">
                  <a:pos x="T0" y="T1"/>
                </a:cxn>
                <a:cxn ang="T11">
                  <a:pos x="T2" y="T3"/>
                </a:cxn>
                <a:cxn ang="T12">
                  <a:pos x="T4" y="T5"/>
                </a:cxn>
                <a:cxn ang="T13">
                  <a:pos x="T6" y="T7"/>
                </a:cxn>
                <a:cxn ang="T14">
                  <a:pos x="T8" y="T9"/>
                </a:cxn>
              </a:cxnLst>
              <a:rect l="T15" t="T16" r="T17" b="T18"/>
              <a:pathLst>
                <a:path w="74" h="57">
                  <a:moveTo>
                    <a:pt x="0" y="57"/>
                  </a:moveTo>
                  <a:lnTo>
                    <a:pt x="66" y="0"/>
                  </a:lnTo>
                  <a:lnTo>
                    <a:pt x="74" y="0"/>
                  </a:lnTo>
                  <a:lnTo>
                    <a:pt x="0" y="57"/>
                  </a:lnTo>
                  <a:close/>
                </a:path>
              </a:pathLst>
            </a:custGeom>
            <a:solidFill>
              <a:srgbClr val="000000"/>
            </a:solidFill>
            <a:ln w="9525">
              <a:noFill/>
              <a:round/>
            </a:ln>
          </p:spPr>
          <p:txBody>
            <a:bodyPr/>
            <a:lstStyle/>
            <a:p>
              <a:endParaRPr lang="zh-TW" altLang="en-US">
                <a:latin typeface="KaiTi" panose="02010609060101010101" pitchFamily="49" charset="-122"/>
                <a:ea typeface="KaiTi" panose="02010609060101010101" pitchFamily="49" charset="-122"/>
              </a:endParaRPr>
            </a:p>
          </p:txBody>
        </p:sp>
        <p:sp>
          <p:nvSpPr>
            <p:cNvPr id="69" name="Freeform 40"/>
            <p:cNvSpPr/>
            <p:nvPr/>
          </p:nvSpPr>
          <p:spPr bwMode="auto">
            <a:xfrm flipH="1">
              <a:off x="8972044" y="3918419"/>
              <a:ext cx="589925" cy="578714"/>
            </a:xfrm>
            <a:custGeom>
              <a:avLst/>
              <a:gdLst/>
              <a:ahLst/>
              <a:cxnLst/>
              <a:rect l="l" t="t" r="r" b="b"/>
              <a:pathLst>
                <a:path w="1547910" h="1518490">
                  <a:moveTo>
                    <a:pt x="735325" y="0"/>
                  </a:moveTo>
                  <a:cubicBezTo>
                    <a:pt x="1125922" y="0"/>
                    <a:pt x="1099882" y="195344"/>
                    <a:pt x="1099882" y="273482"/>
                  </a:cubicBezTo>
                  <a:cubicBezTo>
                    <a:pt x="1099882" y="338596"/>
                    <a:pt x="1047802" y="533941"/>
                    <a:pt x="1034783" y="612078"/>
                  </a:cubicBezTo>
                  <a:cubicBezTo>
                    <a:pt x="1008743" y="677193"/>
                    <a:pt x="995723" y="755331"/>
                    <a:pt x="1021763" y="794399"/>
                  </a:cubicBezTo>
                  <a:cubicBezTo>
                    <a:pt x="1034783" y="820445"/>
                    <a:pt x="1073842" y="872537"/>
                    <a:pt x="1243100" y="963698"/>
                  </a:cubicBezTo>
                  <a:cubicBezTo>
                    <a:pt x="1399339" y="1054858"/>
                    <a:pt x="1581617" y="1067881"/>
                    <a:pt x="1542557" y="1289271"/>
                  </a:cubicBezTo>
                  <a:cubicBezTo>
                    <a:pt x="1520081" y="1379197"/>
                    <a:pt x="1500030" y="1452144"/>
                    <a:pt x="1480009" y="1518490"/>
                  </a:cubicBezTo>
                  <a:lnTo>
                    <a:pt x="0" y="1518490"/>
                  </a:lnTo>
                  <a:cubicBezTo>
                    <a:pt x="15993" y="1434519"/>
                    <a:pt x="15303" y="1372240"/>
                    <a:pt x="45272" y="1302294"/>
                  </a:cubicBezTo>
                  <a:cubicBezTo>
                    <a:pt x="71312" y="1211134"/>
                    <a:pt x="97352" y="1119973"/>
                    <a:pt x="279630" y="1041835"/>
                  </a:cubicBezTo>
                  <a:cubicBezTo>
                    <a:pt x="461908" y="963698"/>
                    <a:pt x="579087" y="911606"/>
                    <a:pt x="579087" y="911606"/>
                  </a:cubicBezTo>
                  <a:cubicBezTo>
                    <a:pt x="579087" y="911528"/>
                    <a:pt x="579093" y="820440"/>
                    <a:pt x="592107" y="807422"/>
                  </a:cubicBezTo>
                  <a:cubicBezTo>
                    <a:pt x="605127" y="807422"/>
                    <a:pt x="631166" y="768354"/>
                    <a:pt x="605127" y="729285"/>
                  </a:cubicBezTo>
                  <a:cubicBezTo>
                    <a:pt x="592107" y="677193"/>
                    <a:pt x="566067" y="625101"/>
                    <a:pt x="566067" y="599055"/>
                  </a:cubicBezTo>
                  <a:cubicBezTo>
                    <a:pt x="566067" y="573009"/>
                    <a:pt x="344729" y="0"/>
                    <a:pt x="735325" y="0"/>
                  </a:cubicBezTo>
                  <a:close/>
                </a:path>
              </a:pathLst>
            </a:custGeom>
            <a:solidFill>
              <a:schemeClr val="bg1">
                <a:lumMod val="75000"/>
              </a:schemeClr>
            </a:solidFill>
            <a:ln w="9525">
              <a:noFill/>
              <a:round/>
            </a:ln>
          </p:spPr>
          <p:txBody>
            <a:bodyPr/>
            <a:lstStyle/>
            <a:p>
              <a:endParaRPr lang="zh-TW" altLang="en-US">
                <a:latin typeface="KaiTi" panose="02010609060101010101" pitchFamily="49" charset="-122"/>
                <a:ea typeface="KaiTi" panose="02010609060101010101" pitchFamily="49" charset="-122"/>
              </a:endParaRPr>
            </a:p>
          </p:txBody>
        </p:sp>
        <p:sp>
          <p:nvSpPr>
            <p:cNvPr id="70" name="Freeform 41"/>
            <p:cNvSpPr/>
            <p:nvPr/>
          </p:nvSpPr>
          <p:spPr bwMode="auto">
            <a:xfrm flipH="1">
              <a:off x="9170856" y="4211245"/>
              <a:ext cx="198445" cy="292827"/>
            </a:xfrm>
            <a:custGeom>
              <a:avLst/>
              <a:gdLst>
                <a:gd name="T0" fmla="*/ 2147483647 w 40"/>
                <a:gd name="T1" fmla="*/ 2147483647 h 59"/>
                <a:gd name="T2" fmla="*/ 2147483647 w 40"/>
                <a:gd name="T3" fmla="*/ 2147483647 h 59"/>
                <a:gd name="T4" fmla="*/ 2147483647 w 40"/>
                <a:gd name="T5" fmla="*/ 0 h 59"/>
                <a:gd name="T6" fmla="*/ 2147483647 w 40"/>
                <a:gd name="T7" fmla="*/ 2147483647 h 59"/>
                <a:gd name="T8" fmla="*/ 2147483647 w 40"/>
                <a:gd name="T9" fmla="*/ 2147483647 h 59"/>
                <a:gd name="T10" fmla="*/ 2147483647 w 40"/>
                <a:gd name="T11" fmla="*/ 2147483647 h 59"/>
                <a:gd name="T12" fmla="*/ 2147483647 w 40"/>
                <a:gd name="T13" fmla="*/ 2147483647 h 59"/>
                <a:gd name="T14" fmla="*/ 2147483647 w 40"/>
                <a:gd name="T15" fmla="*/ 2147483647 h 59"/>
                <a:gd name="T16" fmla="*/ 0 60000 65536"/>
                <a:gd name="T17" fmla="*/ 0 60000 65536"/>
                <a:gd name="T18" fmla="*/ 0 60000 65536"/>
                <a:gd name="T19" fmla="*/ 0 60000 65536"/>
                <a:gd name="T20" fmla="*/ 0 60000 65536"/>
                <a:gd name="T21" fmla="*/ 0 60000 65536"/>
                <a:gd name="T22" fmla="*/ 0 60000 65536"/>
                <a:gd name="T23" fmla="*/ 0 60000 65536"/>
                <a:gd name="T24" fmla="*/ 0 w 40"/>
                <a:gd name="T25" fmla="*/ 0 h 59"/>
                <a:gd name="T26" fmla="*/ 40 w 40"/>
                <a:gd name="T27" fmla="*/ 59 h 5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0" h="59">
                  <a:moveTo>
                    <a:pt x="1" y="59"/>
                  </a:moveTo>
                  <a:cubicBezTo>
                    <a:pt x="1" y="59"/>
                    <a:pt x="19" y="21"/>
                    <a:pt x="40" y="4"/>
                  </a:cubicBezTo>
                  <a:cubicBezTo>
                    <a:pt x="40" y="4"/>
                    <a:pt x="37" y="2"/>
                    <a:pt x="37" y="0"/>
                  </a:cubicBezTo>
                  <a:cubicBezTo>
                    <a:pt x="37" y="0"/>
                    <a:pt x="16" y="14"/>
                    <a:pt x="15" y="15"/>
                  </a:cubicBezTo>
                  <a:cubicBezTo>
                    <a:pt x="14" y="16"/>
                    <a:pt x="13" y="16"/>
                    <a:pt x="12" y="15"/>
                  </a:cubicBezTo>
                  <a:cubicBezTo>
                    <a:pt x="11" y="14"/>
                    <a:pt x="5" y="3"/>
                    <a:pt x="5" y="3"/>
                  </a:cubicBezTo>
                  <a:cubicBezTo>
                    <a:pt x="5" y="3"/>
                    <a:pt x="3" y="10"/>
                    <a:pt x="4" y="11"/>
                  </a:cubicBezTo>
                  <a:cubicBezTo>
                    <a:pt x="4" y="13"/>
                    <a:pt x="0" y="49"/>
                    <a:pt x="1" y="59"/>
                  </a:cubicBezTo>
                  <a:close/>
                </a:path>
              </a:pathLst>
            </a:custGeom>
            <a:solidFill>
              <a:srgbClr val="FFFFFF"/>
            </a:solidFill>
            <a:ln w="9525">
              <a:noFill/>
              <a:round/>
            </a:ln>
          </p:spPr>
          <p:txBody>
            <a:bodyPr/>
            <a:lstStyle/>
            <a:p>
              <a:endParaRPr lang="zh-TW" altLang="en-US">
                <a:latin typeface="KaiTi" panose="02010609060101010101" pitchFamily="49" charset="-122"/>
                <a:ea typeface="KaiTi" panose="02010609060101010101" pitchFamily="49" charset="-122"/>
              </a:endParaRPr>
            </a:p>
          </p:txBody>
        </p:sp>
        <p:sp>
          <p:nvSpPr>
            <p:cNvPr id="71" name="Freeform 42"/>
            <p:cNvSpPr/>
            <p:nvPr/>
          </p:nvSpPr>
          <p:spPr bwMode="auto">
            <a:xfrm flipH="1">
              <a:off x="9285301" y="4275983"/>
              <a:ext cx="84097" cy="232930"/>
            </a:xfrm>
            <a:custGeom>
              <a:avLst/>
              <a:gdLst>
                <a:gd name="T0" fmla="*/ 0 w 17"/>
                <a:gd name="T1" fmla="*/ 2147483647 h 47"/>
                <a:gd name="T2" fmla="*/ 2147483647 w 17"/>
                <a:gd name="T3" fmla="*/ 2147483647 h 47"/>
                <a:gd name="T4" fmla="*/ 2147483647 w 17"/>
                <a:gd name="T5" fmla="*/ 1183728112 h 47"/>
                <a:gd name="T6" fmla="*/ 2147483647 w 17"/>
                <a:gd name="T7" fmla="*/ 507312048 h 47"/>
                <a:gd name="T8" fmla="*/ 1684852866 w 17"/>
                <a:gd name="T9" fmla="*/ 845520080 h 47"/>
                <a:gd name="T10" fmla="*/ 168482691 w 17"/>
                <a:gd name="T11" fmla="*/ 2147483647 h 47"/>
                <a:gd name="T12" fmla="*/ 0 w 17"/>
                <a:gd name="T13" fmla="*/ 2147483647 h 47"/>
                <a:gd name="T14" fmla="*/ 0 60000 65536"/>
                <a:gd name="T15" fmla="*/ 0 60000 65536"/>
                <a:gd name="T16" fmla="*/ 0 60000 65536"/>
                <a:gd name="T17" fmla="*/ 0 60000 65536"/>
                <a:gd name="T18" fmla="*/ 0 60000 65536"/>
                <a:gd name="T19" fmla="*/ 0 60000 65536"/>
                <a:gd name="T20" fmla="*/ 0 60000 65536"/>
                <a:gd name="T21" fmla="*/ 0 w 17"/>
                <a:gd name="T22" fmla="*/ 0 h 47"/>
                <a:gd name="T23" fmla="*/ 17 w 17"/>
                <a:gd name="T24" fmla="*/ 47 h 4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7" h="47">
                  <a:moveTo>
                    <a:pt x="0" y="47"/>
                  </a:moveTo>
                  <a:cubicBezTo>
                    <a:pt x="0" y="47"/>
                    <a:pt x="14" y="25"/>
                    <a:pt x="13" y="14"/>
                  </a:cubicBezTo>
                  <a:cubicBezTo>
                    <a:pt x="13" y="9"/>
                    <a:pt x="14" y="7"/>
                    <a:pt x="14" y="7"/>
                  </a:cubicBezTo>
                  <a:cubicBezTo>
                    <a:pt x="14" y="7"/>
                    <a:pt x="17" y="4"/>
                    <a:pt x="16" y="3"/>
                  </a:cubicBezTo>
                  <a:cubicBezTo>
                    <a:pt x="15" y="1"/>
                    <a:pt x="12" y="0"/>
                    <a:pt x="10" y="5"/>
                  </a:cubicBezTo>
                  <a:cubicBezTo>
                    <a:pt x="11" y="8"/>
                    <a:pt x="1" y="15"/>
                    <a:pt x="1" y="26"/>
                  </a:cubicBezTo>
                  <a:lnTo>
                    <a:pt x="0" y="47"/>
                  </a:lnTo>
                  <a:close/>
                </a:path>
              </a:pathLst>
            </a:custGeom>
            <a:solidFill>
              <a:schemeClr val="bg1">
                <a:lumMod val="75000"/>
              </a:schemeClr>
            </a:solidFill>
            <a:ln w="9525">
              <a:noFill/>
              <a:round/>
            </a:ln>
          </p:spPr>
          <p:txBody>
            <a:bodyPr/>
            <a:lstStyle/>
            <a:p>
              <a:pPr>
                <a:defRPr/>
              </a:pPr>
              <a:endParaRPr lang="zh-TW" altLang="en-US">
                <a:latin typeface="KaiTi" panose="02010609060101010101" pitchFamily="49" charset="-122"/>
                <a:ea typeface="KaiTi" panose="02010609060101010101" pitchFamily="49" charset="-122"/>
              </a:endParaRPr>
            </a:p>
          </p:txBody>
        </p:sp>
        <p:sp>
          <p:nvSpPr>
            <p:cNvPr id="72" name="Freeform 43"/>
            <p:cNvSpPr/>
            <p:nvPr/>
          </p:nvSpPr>
          <p:spPr bwMode="auto">
            <a:xfrm flipH="1">
              <a:off x="9250114" y="4280824"/>
              <a:ext cx="39931" cy="34486"/>
            </a:xfrm>
            <a:custGeom>
              <a:avLst/>
              <a:gdLst>
                <a:gd name="T0" fmla="*/ 0 w 66"/>
                <a:gd name="T1" fmla="*/ 2147483647 h 57"/>
                <a:gd name="T2" fmla="*/ 0 w 66"/>
                <a:gd name="T3" fmla="*/ 0 h 57"/>
                <a:gd name="T4" fmla="*/ 2147483647 w 66"/>
                <a:gd name="T5" fmla="*/ 2147483647 h 57"/>
                <a:gd name="T6" fmla="*/ 2147483647 w 66"/>
                <a:gd name="T7" fmla="*/ 2147483647 h 57"/>
                <a:gd name="T8" fmla="*/ 0 w 66"/>
                <a:gd name="T9" fmla="*/ 2147483647 h 57"/>
                <a:gd name="T10" fmla="*/ 0 60000 65536"/>
                <a:gd name="T11" fmla="*/ 0 60000 65536"/>
                <a:gd name="T12" fmla="*/ 0 60000 65536"/>
                <a:gd name="T13" fmla="*/ 0 60000 65536"/>
                <a:gd name="T14" fmla="*/ 0 60000 65536"/>
                <a:gd name="T15" fmla="*/ 0 w 66"/>
                <a:gd name="T16" fmla="*/ 0 h 57"/>
                <a:gd name="T17" fmla="*/ 66 w 66"/>
                <a:gd name="T18" fmla="*/ 57 h 57"/>
              </a:gdLst>
              <a:ahLst/>
              <a:cxnLst>
                <a:cxn ang="T10">
                  <a:pos x="T0" y="T1"/>
                </a:cxn>
                <a:cxn ang="T11">
                  <a:pos x="T2" y="T3"/>
                </a:cxn>
                <a:cxn ang="T12">
                  <a:pos x="T4" y="T5"/>
                </a:cxn>
                <a:cxn ang="T13">
                  <a:pos x="T6" y="T7"/>
                </a:cxn>
                <a:cxn ang="T14">
                  <a:pos x="T8" y="T9"/>
                </a:cxn>
              </a:cxnLst>
              <a:rect l="T15" t="T16" r="T17" b="T18"/>
              <a:pathLst>
                <a:path w="66" h="57">
                  <a:moveTo>
                    <a:pt x="0" y="8"/>
                  </a:moveTo>
                  <a:lnTo>
                    <a:pt x="0" y="0"/>
                  </a:lnTo>
                  <a:lnTo>
                    <a:pt x="66" y="57"/>
                  </a:lnTo>
                  <a:lnTo>
                    <a:pt x="0" y="8"/>
                  </a:lnTo>
                  <a:close/>
                </a:path>
              </a:pathLst>
            </a:custGeom>
            <a:solidFill>
              <a:srgbClr val="000000"/>
            </a:solidFill>
            <a:ln w="9525">
              <a:noFill/>
              <a:round/>
            </a:ln>
          </p:spPr>
          <p:txBody>
            <a:bodyPr/>
            <a:lstStyle/>
            <a:p>
              <a:endParaRPr lang="zh-TW" altLang="en-US">
                <a:latin typeface="KaiTi" panose="02010609060101010101" pitchFamily="49" charset="-122"/>
                <a:ea typeface="KaiTi" panose="02010609060101010101" pitchFamily="49" charset="-122"/>
              </a:endParaRPr>
            </a:p>
          </p:txBody>
        </p:sp>
        <p:sp>
          <p:nvSpPr>
            <p:cNvPr id="73" name="Freeform 44"/>
            <p:cNvSpPr/>
            <p:nvPr/>
          </p:nvSpPr>
          <p:spPr bwMode="auto">
            <a:xfrm flipH="1">
              <a:off x="9310010" y="4280824"/>
              <a:ext cx="44771" cy="34486"/>
            </a:xfrm>
            <a:custGeom>
              <a:avLst/>
              <a:gdLst>
                <a:gd name="T0" fmla="*/ 0 w 74"/>
                <a:gd name="T1" fmla="*/ 2147483647 h 57"/>
                <a:gd name="T2" fmla="*/ 2147483647 w 74"/>
                <a:gd name="T3" fmla="*/ 0 h 57"/>
                <a:gd name="T4" fmla="*/ 2147483647 w 74"/>
                <a:gd name="T5" fmla="*/ 0 h 57"/>
                <a:gd name="T6" fmla="*/ 0 w 74"/>
                <a:gd name="T7" fmla="*/ 2147483647 h 57"/>
                <a:gd name="T8" fmla="*/ 0 w 74"/>
                <a:gd name="T9" fmla="*/ 2147483647 h 57"/>
                <a:gd name="T10" fmla="*/ 0 60000 65536"/>
                <a:gd name="T11" fmla="*/ 0 60000 65536"/>
                <a:gd name="T12" fmla="*/ 0 60000 65536"/>
                <a:gd name="T13" fmla="*/ 0 60000 65536"/>
                <a:gd name="T14" fmla="*/ 0 60000 65536"/>
                <a:gd name="T15" fmla="*/ 0 w 74"/>
                <a:gd name="T16" fmla="*/ 0 h 57"/>
                <a:gd name="T17" fmla="*/ 74 w 74"/>
                <a:gd name="T18" fmla="*/ 57 h 57"/>
              </a:gdLst>
              <a:ahLst/>
              <a:cxnLst>
                <a:cxn ang="T10">
                  <a:pos x="T0" y="T1"/>
                </a:cxn>
                <a:cxn ang="T11">
                  <a:pos x="T2" y="T3"/>
                </a:cxn>
                <a:cxn ang="T12">
                  <a:pos x="T4" y="T5"/>
                </a:cxn>
                <a:cxn ang="T13">
                  <a:pos x="T6" y="T7"/>
                </a:cxn>
                <a:cxn ang="T14">
                  <a:pos x="T8" y="T9"/>
                </a:cxn>
              </a:cxnLst>
              <a:rect l="T15" t="T16" r="T17" b="T18"/>
              <a:pathLst>
                <a:path w="74" h="57">
                  <a:moveTo>
                    <a:pt x="0" y="57"/>
                  </a:moveTo>
                  <a:lnTo>
                    <a:pt x="66" y="0"/>
                  </a:lnTo>
                  <a:lnTo>
                    <a:pt x="74" y="0"/>
                  </a:lnTo>
                  <a:lnTo>
                    <a:pt x="0" y="57"/>
                  </a:lnTo>
                  <a:close/>
                </a:path>
              </a:pathLst>
            </a:custGeom>
            <a:solidFill>
              <a:srgbClr val="000000"/>
            </a:solidFill>
            <a:ln w="9525">
              <a:noFill/>
              <a:round/>
            </a:ln>
          </p:spPr>
          <p:txBody>
            <a:bodyPr/>
            <a:lstStyle/>
            <a:p>
              <a:endParaRPr lang="zh-TW" altLang="en-US">
                <a:latin typeface="KaiTi" panose="02010609060101010101" pitchFamily="49" charset="-122"/>
                <a:ea typeface="KaiTi" panose="02010609060101010101" pitchFamily="49" charset="-122"/>
              </a:endParaRPr>
            </a:p>
          </p:txBody>
        </p:sp>
        <p:sp>
          <p:nvSpPr>
            <p:cNvPr id="74" name="Freeform 40"/>
            <p:cNvSpPr/>
            <p:nvPr/>
          </p:nvSpPr>
          <p:spPr bwMode="auto">
            <a:xfrm flipH="1">
              <a:off x="9335361" y="3835866"/>
              <a:ext cx="672399" cy="659621"/>
            </a:xfrm>
            <a:custGeom>
              <a:avLst/>
              <a:gdLst/>
              <a:ahLst/>
              <a:cxnLst/>
              <a:rect l="l" t="t" r="r" b="b"/>
              <a:pathLst>
                <a:path w="1547910" h="1518490">
                  <a:moveTo>
                    <a:pt x="735325" y="0"/>
                  </a:moveTo>
                  <a:cubicBezTo>
                    <a:pt x="1125922" y="0"/>
                    <a:pt x="1099882" y="195344"/>
                    <a:pt x="1099882" y="273482"/>
                  </a:cubicBezTo>
                  <a:cubicBezTo>
                    <a:pt x="1099882" y="338596"/>
                    <a:pt x="1047802" y="533941"/>
                    <a:pt x="1034783" y="612078"/>
                  </a:cubicBezTo>
                  <a:cubicBezTo>
                    <a:pt x="1008743" y="677193"/>
                    <a:pt x="995723" y="755331"/>
                    <a:pt x="1021763" y="794399"/>
                  </a:cubicBezTo>
                  <a:cubicBezTo>
                    <a:pt x="1034783" y="820445"/>
                    <a:pt x="1073842" y="872537"/>
                    <a:pt x="1243100" y="963698"/>
                  </a:cubicBezTo>
                  <a:cubicBezTo>
                    <a:pt x="1399339" y="1054858"/>
                    <a:pt x="1581617" y="1067881"/>
                    <a:pt x="1542557" y="1289271"/>
                  </a:cubicBezTo>
                  <a:cubicBezTo>
                    <a:pt x="1520081" y="1379197"/>
                    <a:pt x="1500030" y="1452144"/>
                    <a:pt x="1480009" y="1518490"/>
                  </a:cubicBezTo>
                  <a:lnTo>
                    <a:pt x="0" y="1518490"/>
                  </a:lnTo>
                  <a:cubicBezTo>
                    <a:pt x="15993" y="1434519"/>
                    <a:pt x="15303" y="1372240"/>
                    <a:pt x="45272" y="1302294"/>
                  </a:cubicBezTo>
                  <a:cubicBezTo>
                    <a:pt x="71312" y="1211134"/>
                    <a:pt x="97352" y="1119973"/>
                    <a:pt x="279630" y="1041835"/>
                  </a:cubicBezTo>
                  <a:cubicBezTo>
                    <a:pt x="461908" y="963698"/>
                    <a:pt x="579087" y="911606"/>
                    <a:pt x="579087" y="911606"/>
                  </a:cubicBezTo>
                  <a:cubicBezTo>
                    <a:pt x="579087" y="911528"/>
                    <a:pt x="579093" y="820440"/>
                    <a:pt x="592107" y="807422"/>
                  </a:cubicBezTo>
                  <a:cubicBezTo>
                    <a:pt x="605127" y="807422"/>
                    <a:pt x="631166" y="768354"/>
                    <a:pt x="605127" y="729285"/>
                  </a:cubicBezTo>
                  <a:cubicBezTo>
                    <a:pt x="592107" y="677193"/>
                    <a:pt x="566067" y="625101"/>
                    <a:pt x="566067" y="599055"/>
                  </a:cubicBezTo>
                  <a:cubicBezTo>
                    <a:pt x="566067" y="573009"/>
                    <a:pt x="344729" y="0"/>
                    <a:pt x="735325" y="0"/>
                  </a:cubicBezTo>
                  <a:close/>
                </a:path>
              </a:pathLst>
            </a:custGeom>
            <a:solidFill>
              <a:schemeClr val="bg1">
                <a:lumMod val="65000"/>
              </a:schemeClr>
            </a:solidFill>
            <a:ln w="9525">
              <a:noFill/>
              <a:round/>
            </a:ln>
          </p:spPr>
          <p:txBody>
            <a:bodyPr/>
            <a:lstStyle/>
            <a:p>
              <a:endParaRPr lang="zh-TW" altLang="en-US">
                <a:latin typeface="KaiTi" panose="02010609060101010101" pitchFamily="49" charset="-122"/>
                <a:ea typeface="KaiTi" panose="02010609060101010101" pitchFamily="49" charset="-122"/>
              </a:endParaRPr>
            </a:p>
          </p:txBody>
        </p:sp>
        <p:sp>
          <p:nvSpPr>
            <p:cNvPr id="75" name="Freeform 41"/>
            <p:cNvSpPr/>
            <p:nvPr/>
          </p:nvSpPr>
          <p:spPr bwMode="auto">
            <a:xfrm flipH="1">
              <a:off x="9561968" y="4169631"/>
              <a:ext cx="226188" cy="333765"/>
            </a:xfrm>
            <a:custGeom>
              <a:avLst/>
              <a:gdLst>
                <a:gd name="T0" fmla="*/ 2147483647 w 40"/>
                <a:gd name="T1" fmla="*/ 2147483647 h 59"/>
                <a:gd name="T2" fmla="*/ 2147483647 w 40"/>
                <a:gd name="T3" fmla="*/ 2147483647 h 59"/>
                <a:gd name="T4" fmla="*/ 2147483647 w 40"/>
                <a:gd name="T5" fmla="*/ 0 h 59"/>
                <a:gd name="T6" fmla="*/ 2147483647 w 40"/>
                <a:gd name="T7" fmla="*/ 2147483647 h 59"/>
                <a:gd name="T8" fmla="*/ 2147483647 w 40"/>
                <a:gd name="T9" fmla="*/ 2147483647 h 59"/>
                <a:gd name="T10" fmla="*/ 2147483647 w 40"/>
                <a:gd name="T11" fmla="*/ 2147483647 h 59"/>
                <a:gd name="T12" fmla="*/ 2147483647 w 40"/>
                <a:gd name="T13" fmla="*/ 2147483647 h 59"/>
                <a:gd name="T14" fmla="*/ 2147483647 w 40"/>
                <a:gd name="T15" fmla="*/ 2147483647 h 59"/>
                <a:gd name="T16" fmla="*/ 0 60000 65536"/>
                <a:gd name="T17" fmla="*/ 0 60000 65536"/>
                <a:gd name="T18" fmla="*/ 0 60000 65536"/>
                <a:gd name="T19" fmla="*/ 0 60000 65536"/>
                <a:gd name="T20" fmla="*/ 0 60000 65536"/>
                <a:gd name="T21" fmla="*/ 0 60000 65536"/>
                <a:gd name="T22" fmla="*/ 0 60000 65536"/>
                <a:gd name="T23" fmla="*/ 0 60000 65536"/>
                <a:gd name="T24" fmla="*/ 0 w 40"/>
                <a:gd name="T25" fmla="*/ 0 h 59"/>
                <a:gd name="T26" fmla="*/ 40 w 40"/>
                <a:gd name="T27" fmla="*/ 59 h 5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0" h="59">
                  <a:moveTo>
                    <a:pt x="1" y="59"/>
                  </a:moveTo>
                  <a:cubicBezTo>
                    <a:pt x="1" y="59"/>
                    <a:pt x="19" y="21"/>
                    <a:pt x="40" y="4"/>
                  </a:cubicBezTo>
                  <a:cubicBezTo>
                    <a:pt x="40" y="4"/>
                    <a:pt x="37" y="2"/>
                    <a:pt x="37" y="0"/>
                  </a:cubicBezTo>
                  <a:cubicBezTo>
                    <a:pt x="37" y="0"/>
                    <a:pt x="16" y="14"/>
                    <a:pt x="15" y="15"/>
                  </a:cubicBezTo>
                  <a:cubicBezTo>
                    <a:pt x="14" y="16"/>
                    <a:pt x="13" y="16"/>
                    <a:pt x="12" y="15"/>
                  </a:cubicBezTo>
                  <a:cubicBezTo>
                    <a:pt x="11" y="14"/>
                    <a:pt x="5" y="3"/>
                    <a:pt x="5" y="3"/>
                  </a:cubicBezTo>
                  <a:cubicBezTo>
                    <a:pt x="5" y="3"/>
                    <a:pt x="3" y="10"/>
                    <a:pt x="4" y="11"/>
                  </a:cubicBezTo>
                  <a:cubicBezTo>
                    <a:pt x="4" y="13"/>
                    <a:pt x="0" y="49"/>
                    <a:pt x="1" y="59"/>
                  </a:cubicBezTo>
                  <a:close/>
                </a:path>
              </a:pathLst>
            </a:custGeom>
            <a:solidFill>
              <a:srgbClr val="FFFFFF"/>
            </a:solidFill>
            <a:ln w="9525">
              <a:noFill/>
              <a:round/>
            </a:ln>
          </p:spPr>
          <p:txBody>
            <a:bodyPr/>
            <a:lstStyle/>
            <a:p>
              <a:endParaRPr lang="zh-TW" altLang="en-US">
                <a:latin typeface="KaiTi" panose="02010609060101010101" pitchFamily="49" charset="-122"/>
                <a:ea typeface="KaiTi" panose="02010609060101010101" pitchFamily="49" charset="-122"/>
              </a:endParaRPr>
            </a:p>
          </p:txBody>
        </p:sp>
        <p:sp>
          <p:nvSpPr>
            <p:cNvPr id="76" name="Freeform 42"/>
            <p:cNvSpPr/>
            <p:nvPr/>
          </p:nvSpPr>
          <p:spPr bwMode="auto">
            <a:xfrm flipH="1">
              <a:off x="9692410" y="4243419"/>
              <a:ext cx="95854" cy="265495"/>
            </a:xfrm>
            <a:custGeom>
              <a:avLst/>
              <a:gdLst>
                <a:gd name="T0" fmla="*/ 0 w 17"/>
                <a:gd name="T1" fmla="*/ 2147483647 h 47"/>
                <a:gd name="T2" fmla="*/ 2147483647 w 17"/>
                <a:gd name="T3" fmla="*/ 2147483647 h 47"/>
                <a:gd name="T4" fmla="*/ 2147483647 w 17"/>
                <a:gd name="T5" fmla="*/ 1183728112 h 47"/>
                <a:gd name="T6" fmla="*/ 2147483647 w 17"/>
                <a:gd name="T7" fmla="*/ 507312048 h 47"/>
                <a:gd name="T8" fmla="*/ 1684852866 w 17"/>
                <a:gd name="T9" fmla="*/ 845520080 h 47"/>
                <a:gd name="T10" fmla="*/ 168482691 w 17"/>
                <a:gd name="T11" fmla="*/ 2147483647 h 47"/>
                <a:gd name="T12" fmla="*/ 0 w 17"/>
                <a:gd name="T13" fmla="*/ 2147483647 h 47"/>
                <a:gd name="T14" fmla="*/ 0 60000 65536"/>
                <a:gd name="T15" fmla="*/ 0 60000 65536"/>
                <a:gd name="T16" fmla="*/ 0 60000 65536"/>
                <a:gd name="T17" fmla="*/ 0 60000 65536"/>
                <a:gd name="T18" fmla="*/ 0 60000 65536"/>
                <a:gd name="T19" fmla="*/ 0 60000 65536"/>
                <a:gd name="T20" fmla="*/ 0 60000 65536"/>
                <a:gd name="T21" fmla="*/ 0 w 17"/>
                <a:gd name="T22" fmla="*/ 0 h 47"/>
                <a:gd name="T23" fmla="*/ 17 w 17"/>
                <a:gd name="T24" fmla="*/ 47 h 4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7" h="47">
                  <a:moveTo>
                    <a:pt x="0" y="47"/>
                  </a:moveTo>
                  <a:cubicBezTo>
                    <a:pt x="0" y="47"/>
                    <a:pt x="14" y="25"/>
                    <a:pt x="13" y="14"/>
                  </a:cubicBezTo>
                  <a:cubicBezTo>
                    <a:pt x="13" y="9"/>
                    <a:pt x="14" y="7"/>
                    <a:pt x="14" y="7"/>
                  </a:cubicBezTo>
                  <a:cubicBezTo>
                    <a:pt x="14" y="7"/>
                    <a:pt x="17" y="4"/>
                    <a:pt x="16" y="3"/>
                  </a:cubicBezTo>
                  <a:cubicBezTo>
                    <a:pt x="15" y="1"/>
                    <a:pt x="12" y="0"/>
                    <a:pt x="10" y="5"/>
                  </a:cubicBezTo>
                  <a:cubicBezTo>
                    <a:pt x="11" y="8"/>
                    <a:pt x="1" y="15"/>
                    <a:pt x="1" y="26"/>
                  </a:cubicBezTo>
                  <a:lnTo>
                    <a:pt x="0" y="47"/>
                  </a:lnTo>
                  <a:close/>
                </a:path>
              </a:pathLst>
            </a:custGeom>
            <a:solidFill>
              <a:schemeClr val="bg1">
                <a:lumMod val="65000"/>
              </a:schemeClr>
            </a:solidFill>
            <a:ln w="9525">
              <a:noFill/>
              <a:round/>
            </a:ln>
          </p:spPr>
          <p:txBody>
            <a:bodyPr/>
            <a:lstStyle/>
            <a:p>
              <a:pPr>
                <a:defRPr/>
              </a:pPr>
              <a:endParaRPr lang="zh-TW" altLang="en-US">
                <a:latin typeface="KaiTi" panose="02010609060101010101" pitchFamily="49" charset="-122"/>
                <a:ea typeface="KaiTi" panose="02010609060101010101" pitchFamily="49" charset="-122"/>
              </a:endParaRPr>
            </a:p>
          </p:txBody>
        </p:sp>
        <p:sp>
          <p:nvSpPr>
            <p:cNvPr id="77" name="Freeform 43"/>
            <p:cNvSpPr/>
            <p:nvPr/>
          </p:nvSpPr>
          <p:spPr bwMode="auto">
            <a:xfrm flipH="1">
              <a:off x="9652307" y="4248935"/>
              <a:ext cx="45514" cy="39307"/>
            </a:xfrm>
            <a:custGeom>
              <a:avLst/>
              <a:gdLst>
                <a:gd name="T0" fmla="*/ 0 w 66"/>
                <a:gd name="T1" fmla="*/ 2147483647 h 57"/>
                <a:gd name="T2" fmla="*/ 0 w 66"/>
                <a:gd name="T3" fmla="*/ 0 h 57"/>
                <a:gd name="T4" fmla="*/ 2147483647 w 66"/>
                <a:gd name="T5" fmla="*/ 2147483647 h 57"/>
                <a:gd name="T6" fmla="*/ 2147483647 w 66"/>
                <a:gd name="T7" fmla="*/ 2147483647 h 57"/>
                <a:gd name="T8" fmla="*/ 0 w 66"/>
                <a:gd name="T9" fmla="*/ 2147483647 h 57"/>
                <a:gd name="T10" fmla="*/ 0 60000 65536"/>
                <a:gd name="T11" fmla="*/ 0 60000 65536"/>
                <a:gd name="T12" fmla="*/ 0 60000 65536"/>
                <a:gd name="T13" fmla="*/ 0 60000 65536"/>
                <a:gd name="T14" fmla="*/ 0 60000 65536"/>
                <a:gd name="T15" fmla="*/ 0 w 66"/>
                <a:gd name="T16" fmla="*/ 0 h 57"/>
                <a:gd name="T17" fmla="*/ 66 w 66"/>
                <a:gd name="T18" fmla="*/ 57 h 57"/>
              </a:gdLst>
              <a:ahLst/>
              <a:cxnLst>
                <a:cxn ang="T10">
                  <a:pos x="T0" y="T1"/>
                </a:cxn>
                <a:cxn ang="T11">
                  <a:pos x="T2" y="T3"/>
                </a:cxn>
                <a:cxn ang="T12">
                  <a:pos x="T4" y="T5"/>
                </a:cxn>
                <a:cxn ang="T13">
                  <a:pos x="T6" y="T7"/>
                </a:cxn>
                <a:cxn ang="T14">
                  <a:pos x="T8" y="T9"/>
                </a:cxn>
              </a:cxnLst>
              <a:rect l="T15" t="T16" r="T17" b="T18"/>
              <a:pathLst>
                <a:path w="66" h="57">
                  <a:moveTo>
                    <a:pt x="0" y="8"/>
                  </a:moveTo>
                  <a:lnTo>
                    <a:pt x="0" y="0"/>
                  </a:lnTo>
                  <a:lnTo>
                    <a:pt x="66" y="57"/>
                  </a:lnTo>
                  <a:lnTo>
                    <a:pt x="0" y="8"/>
                  </a:lnTo>
                  <a:close/>
                </a:path>
              </a:pathLst>
            </a:custGeom>
            <a:solidFill>
              <a:srgbClr val="000000"/>
            </a:solidFill>
            <a:ln w="9525">
              <a:noFill/>
              <a:round/>
            </a:ln>
          </p:spPr>
          <p:txBody>
            <a:bodyPr/>
            <a:lstStyle/>
            <a:p>
              <a:endParaRPr lang="zh-TW" altLang="en-US">
                <a:latin typeface="KaiTi" panose="02010609060101010101" pitchFamily="49" charset="-122"/>
                <a:ea typeface="KaiTi" panose="02010609060101010101" pitchFamily="49" charset="-122"/>
              </a:endParaRPr>
            </a:p>
          </p:txBody>
        </p:sp>
        <p:sp>
          <p:nvSpPr>
            <p:cNvPr id="78" name="Freeform 44"/>
            <p:cNvSpPr/>
            <p:nvPr/>
          </p:nvSpPr>
          <p:spPr bwMode="auto">
            <a:xfrm flipH="1">
              <a:off x="9720577" y="4248935"/>
              <a:ext cx="51030" cy="39307"/>
            </a:xfrm>
            <a:custGeom>
              <a:avLst/>
              <a:gdLst>
                <a:gd name="T0" fmla="*/ 0 w 74"/>
                <a:gd name="T1" fmla="*/ 2147483647 h 57"/>
                <a:gd name="T2" fmla="*/ 2147483647 w 74"/>
                <a:gd name="T3" fmla="*/ 0 h 57"/>
                <a:gd name="T4" fmla="*/ 2147483647 w 74"/>
                <a:gd name="T5" fmla="*/ 0 h 57"/>
                <a:gd name="T6" fmla="*/ 0 w 74"/>
                <a:gd name="T7" fmla="*/ 2147483647 h 57"/>
                <a:gd name="T8" fmla="*/ 0 w 74"/>
                <a:gd name="T9" fmla="*/ 2147483647 h 57"/>
                <a:gd name="T10" fmla="*/ 0 60000 65536"/>
                <a:gd name="T11" fmla="*/ 0 60000 65536"/>
                <a:gd name="T12" fmla="*/ 0 60000 65536"/>
                <a:gd name="T13" fmla="*/ 0 60000 65536"/>
                <a:gd name="T14" fmla="*/ 0 60000 65536"/>
                <a:gd name="T15" fmla="*/ 0 w 74"/>
                <a:gd name="T16" fmla="*/ 0 h 57"/>
                <a:gd name="T17" fmla="*/ 74 w 74"/>
                <a:gd name="T18" fmla="*/ 57 h 57"/>
              </a:gdLst>
              <a:ahLst/>
              <a:cxnLst>
                <a:cxn ang="T10">
                  <a:pos x="T0" y="T1"/>
                </a:cxn>
                <a:cxn ang="T11">
                  <a:pos x="T2" y="T3"/>
                </a:cxn>
                <a:cxn ang="T12">
                  <a:pos x="T4" y="T5"/>
                </a:cxn>
                <a:cxn ang="T13">
                  <a:pos x="T6" y="T7"/>
                </a:cxn>
                <a:cxn ang="T14">
                  <a:pos x="T8" y="T9"/>
                </a:cxn>
              </a:cxnLst>
              <a:rect l="T15" t="T16" r="T17" b="T18"/>
              <a:pathLst>
                <a:path w="74" h="57">
                  <a:moveTo>
                    <a:pt x="0" y="57"/>
                  </a:moveTo>
                  <a:lnTo>
                    <a:pt x="66" y="0"/>
                  </a:lnTo>
                  <a:lnTo>
                    <a:pt x="74" y="0"/>
                  </a:lnTo>
                  <a:lnTo>
                    <a:pt x="0" y="57"/>
                  </a:lnTo>
                  <a:close/>
                </a:path>
              </a:pathLst>
            </a:custGeom>
            <a:solidFill>
              <a:srgbClr val="000000"/>
            </a:solidFill>
            <a:ln w="9525">
              <a:noFill/>
              <a:round/>
            </a:ln>
          </p:spPr>
          <p:txBody>
            <a:bodyPr/>
            <a:lstStyle/>
            <a:p>
              <a:endParaRPr lang="zh-TW" altLang="en-US">
                <a:latin typeface="KaiTi" panose="02010609060101010101" pitchFamily="49" charset="-122"/>
                <a:ea typeface="KaiTi" panose="02010609060101010101" pitchFamily="49" charset="-122"/>
              </a:endParaRPr>
            </a:p>
          </p:txBody>
        </p:sp>
        <p:sp>
          <p:nvSpPr>
            <p:cNvPr id="79" name="Freeform 40"/>
            <p:cNvSpPr/>
            <p:nvPr/>
          </p:nvSpPr>
          <p:spPr bwMode="auto">
            <a:xfrm>
              <a:off x="7665605" y="3763893"/>
              <a:ext cx="758357" cy="743945"/>
            </a:xfrm>
            <a:custGeom>
              <a:avLst/>
              <a:gdLst/>
              <a:ahLst/>
              <a:cxnLst/>
              <a:rect l="l" t="t" r="r" b="b"/>
              <a:pathLst>
                <a:path w="1547910" h="1518490">
                  <a:moveTo>
                    <a:pt x="735325" y="0"/>
                  </a:moveTo>
                  <a:cubicBezTo>
                    <a:pt x="1125922" y="0"/>
                    <a:pt x="1099882" y="195344"/>
                    <a:pt x="1099882" y="273482"/>
                  </a:cubicBezTo>
                  <a:cubicBezTo>
                    <a:pt x="1099882" y="338596"/>
                    <a:pt x="1047802" y="533941"/>
                    <a:pt x="1034783" y="612078"/>
                  </a:cubicBezTo>
                  <a:cubicBezTo>
                    <a:pt x="1008743" y="677193"/>
                    <a:pt x="995723" y="755331"/>
                    <a:pt x="1021763" y="794399"/>
                  </a:cubicBezTo>
                  <a:cubicBezTo>
                    <a:pt x="1034783" y="820445"/>
                    <a:pt x="1073842" y="872537"/>
                    <a:pt x="1243100" y="963698"/>
                  </a:cubicBezTo>
                  <a:cubicBezTo>
                    <a:pt x="1399339" y="1054858"/>
                    <a:pt x="1581617" y="1067881"/>
                    <a:pt x="1542557" y="1289271"/>
                  </a:cubicBezTo>
                  <a:cubicBezTo>
                    <a:pt x="1520081" y="1379197"/>
                    <a:pt x="1500030" y="1452144"/>
                    <a:pt x="1480009" y="1518490"/>
                  </a:cubicBezTo>
                  <a:lnTo>
                    <a:pt x="0" y="1518490"/>
                  </a:lnTo>
                  <a:cubicBezTo>
                    <a:pt x="15993" y="1434519"/>
                    <a:pt x="15303" y="1372240"/>
                    <a:pt x="45272" y="1302294"/>
                  </a:cubicBezTo>
                  <a:cubicBezTo>
                    <a:pt x="71312" y="1211134"/>
                    <a:pt x="97352" y="1119973"/>
                    <a:pt x="279630" y="1041835"/>
                  </a:cubicBezTo>
                  <a:cubicBezTo>
                    <a:pt x="461908" y="963698"/>
                    <a:pt x="579087" y="911606"/>
                    <a:pt x="579087" y="911606"/>
                  </a:cubicBezTo>
                  <a:cubicBezTo>
                    <a:pt x="579087" y="911528"/>
                    <a:pt x="579093" y="820440"/>
                    <a:pt x="592107" y="807422"/>
                  </a:cubicBezTo>
                  <a:cubicBezTo>
                    <a:pt x="605127" y="807422"/>
                    <a:pt x="631166" y="768354"/>
                    <a:pt x="605127" y="729285"/>
                  </a:cubicBezTo>
                  <a:cubicBezTo>
                    <a:pt x="592107" y="677193"/>
                    <a:pt x="566067" y="625101"/>
                    <a:pt x="566067" y="599055"/>
                  </a:cubicBezTo>
                  <a:cubicBezTo>
                    <a:pt x="566067" y="573009"/>
                    <a:pt x="344729" y="0"/>
                    <a:pt x="735325" y="0"/>
                  </a:cubicBezTo>
                  <a:close/>
                </a:path>
              </a:pathLst>
            </a:custGeom>
            <a:solidFill>
              <a:schemeClr val="bg1">
                <a:lumMod val="65000"/>
              </a:schemeClr>
            </a:solidFill>
            <a:ln w="9525">
              <a:noFill/>
              <a:round/>
            </a:ln>
          </p:spPr>
          <p:txBody>
            <a:bodyPr/>
            <a:lstStyle/>
            <a:p>
              <a:endParaRPr lang="zh-TW" altLang="en-US">
                <a:latin typeface="KaiTi" panose="02010609060101010101" pitchFamily="49" charset="-122"/>
                <a:ea typeface="KaiTi" panose="02010609060101010101" pitchFamily="49" charset="-122"/>
              </a:endParaRPr>
            </a:p>
          </p:txBody>
        </p:sp>
        <p:sp>
          <p:nvSpPr>
            <p:cNvPr id="80" name="Freeform 41"/>
            <p:cNvSpPr/>
            <p:nvPr/>
          </p:nvSpPr>
          <p:spPr bwMode="auto">
            <a:xfrm>
              <a:off x="7913281" y="4126258"/>
              <a:ext cx="255103" cy="376433"/>
            </a:xfrm>
            <a:custGeom>
              <a:avLst/>
              <a:gdLst>
                <a:gd name="T0" fmla="*/ 2147483647 w 40"/>
                <a:gd name="T1" fmla="*/ 2147483647 h 59"/>
                <a:gd name="T2" fmla="*/ 2147483647 w 40"/>
                <a:gd name="T3" fmla="*/ 2147483647 h 59"/>
                <a:gd name="T4" fmla="*/ 2147483647 w 40"/>
                <a:gd name="T5" fmla="*/ 0 h 59"/>
                <a:gd name="T6" fmla="*/ 2147483647 w 40"/>
                <a:gd name="T7" fmla="*/ 2147483647 h 59"/>
                <a:gd name="T8" fmla="*/ 2147483647 w 40"/>
                <a:gd name="T9" fmla="*/ 2147483647 h 59"/>
                <a:gd name="T10" fmla="*/ 2147483647 w 40"/>
                <a:gd name="T11" fmla="*/ 2147483647 h 59"/>
                <a:gd name="T12" fmla="*/ 2147483647 w 40"/>
                <a:gd name="T13" fmla="*/ 2147483647 h 59"/>
                <a:gd name="T14" fmla="*/ 2147483647 w 40"/>
                <a:gd name="T15" fmla="*/ 2147483647 h 59"/>
                <a:gd name="T16" fmla="*/ 0 60000 65536"/>
                <a:gd name="T17" fmla="*/ 0 60000 65536"/>
                <a:gd name="T18" fmla="*/ 0 60000 65536"/>
                <a:gd name="T19" fmla="*/ 0 60000 65536"/>
                <a:gd name="T20" fmla="*/ 0 60000 65536"/>
                <a:gd name="T21" fmla="*/ 0 60000 65536"/>
                <a:gd name="T22" fmla="*/ 0 60000 65536"/>
                <a:gd name="T23" fmla="*/ 0 60000 65536"/>
                <a:gd name="T24" fmla="*/ 0 w 40"/>
                <a:gd name="T25" fmla="*/ 0 h 59"/>
                <a:gd name="T26" fmla="*/ 40 w 40"/>
                <a:gd name="T27" fmla="*/ 59 h 5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0" h="59">
                  <a:moveTo>
                    <a:pt x="1" y="59"/>
                  </a:moveTo>
                  <a:cubicBezTo>
                    <a:pt x="1" y="59"/>
                    <a:pt x="19" y="21"/>
                    <a:pt x="40" y="4"/>
                  </a:cubicBezTo>
                  <a:cubicBezTo>
                    <a:pt x="40" y="4"/>
                    <a:pt x="37" y="2"/>
                    <a:pt x="37" y="0"/>
                  </a:cubicBezTo>
                  <a:cubicBezTo>
                    <a:pt x="37" y="0"/>
                    <a:pt x="16" y="14"/>
                    <a:pt x="15" y="15"/>
                  </a:cubicBezTo>
                  <a:cubicBezTo>
                    <a:pt x="14" y="16"/>
                    <a:pt x="13" y="16"/>
                    <a:pt x="12" y="15"/>
                  </a:cubicBezTo>
                  <a:cubicBezTo>
                    <a:pt x="11" y="14"/>
                    <a:pt x="5" y="3"/>
                    <a:pt x="5" y="3"/>
                  </a:cubicBezTo>
                  <a:cubicBezTo>
                    <a:pt x="5" y="3"/>
                    <a:pt x="3" y="10"/>
                    <a:pt x="4" y="11"/>
                  </a:cubicBezTo>
                  <a:cubicBezTo>
                    <a:pt x="4" y="13"/>
                    <a:pt x="0" y="49"/>
                    <a:pt x="1" y="59"/>
                  </a:cubicBezTo>
                  <a:close/>
                </a:path>
              </a:pathLst>
            </a:custGeom>
            <a:solidFill>
              <a:srgbClr val="FFFFFF"/>
            </a:solidFill>
            <a:ln w="9525">
              <a:noFill/>
              <a:round/>
            </a:ln>
          </p:spPr>
          <p:txBody>
            <a:bodyPr/>
            <a:lstStyle/>
            <a:p>
              <a:endParaRPr lang="zh-TW" altLang="en-US">
                <a:latin typeface="KaiTi" panose="02010609060101010101" pitchFamily="49" charset="-122"/>
                <a:ea typeface="KaiTi" panose="02010609060101010101" pitchFamily="49" charset="-122"/>
              </a:endParaRPr>
            </a:p>
          </p:txBody>
        </p:sp>
        <p:sp>
          <p:nvSpPr>
            <p:cNvPr id="81" name="Freeform 42"/>
            <p:cNvSpPr/>
            <p:nvPr/>
          </p:nvSpPr>
          <p:spPr bwMode="auto">
            <a:xfrm>
              <a:off x="7913159" y="4209479"/>
              <a:ext cx="108108" cy="299435"/>
            </a:xfrm>
            <a:custGeom>
              <a:avLst/>
              <a:gdLst>
                <a:gd name="T0" fmla="*/ 0 w 17"/>
                <a:gd name="T1" fmla="*/ 2147483647 h 47"/>
                <a:gd name="T2" fmla="*/ 2147483647 w 17"/>
                <a:gd name="T3" fmla="*/ 2147483647 h 47"/>
                <a:gd name="T4" fmla="*/ 2147483647 w 17"/>
                <a:gd name="T5" fmla="*/ 1183728112 h 47"/>
                <a:gd name="T6" fmla="*/ 2147483647 w 17"/>
                <a:gd name="T7" fmla="*/ 507312048 h 47"/>
                <a:gd name="T8" fmla="*/ 1684852866 w 17"/>
                <a:gd name="T9" fmla="*/ 845520080 h 47"/>
                <a:gd name="T10" fmla="*/ 168482691 w 17"/>
                <a:gd name="T11" fmla="*/ 2147483647 h 47"/>
                <a:gd name="T12" fmla="*/ 0 w 17"/>
                <a:gd name="T13" fmla="*/ 2147483647 h 47"/>
                <a:gd name="T14" fmla="*/ 0 60000 65536"/>
                <a:gd name="T15" fmla="*/ 0 60000 65536"/>
                <a:gd name="T16" fmla="*/ 0 60000 65536"/>
                <a:gd name="T17" fmla="*/ 0 60000 65536"/>
                <a:gd name="T18" fmla="*/ 0 60000 65536"/>
                <a:gd name="T19" fmla="*/ 0 60000 65536"/>
                <a:gd name="T20" fmla="*/ 0 60000 65536"/>
                <a:gd name="T21" fmla="*/ 0 w 17"/>
                <a:gd name="T22" fmla="*/ 0 h 47"/>
                <a:gd name="T23" fmla="*/ 17 w 17"/>
                <a:gd name="T24" fmla="*/ 47 h 4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7" h="47">
                  <a:moveTo>
                    <a:pt x="0" y="47"/>
                  </a:moveTo>
                  <a:cubicBezTo>
                    <a:pt x="0" y="47"/>
                    <a:pt x="14" y="25"/>
                    <a:pt x="13" y="14"/>
                  </a:cubicBezTo>
                  <a:cubicBezTo>
                    <a:pt x="13" y="9"/>
                    <a:pt x="14" y="7"/>
                    <a:pt x="14" y="7"/>
                  </a:cubicBezTo>
                  <a:cubicBezTo>
                    <a:pt x="14" y="7"/>
                    <a:pt x="17" y="4"/>
                    <a:pt x="16" y="3"/>
                  </a:cubicBezTo>
                  <a:cubicBezTo>
                    <a:pt x="15" y="1"/>
                    <a:pt x="12" y="0"/>
                    <a:pt x="10" y="5"/>
                  </a:cubicBezTo>
                  <a:cubicBezTo>
                    <a:pt x="11" y="8"/>
                    <a:pt x="1" y="15"/>
                    <a:pt x="1" y="26"/>
                  </a:cubicBezTo>
                  <a:lnTo>
                    <a:pt x="0" y="47"/>
                  </a:lnTo>
                  <a:close/>
                </a:path>
              </a:pathLst>
            </a:custGeom>
            <a:solidFill>
              <a:schemeClr val="bg1">
                <a:lumMod val="65000"/>
              </a:schemeClr>
            </a:solidFill>
            <a:ln w="9525">
              <a:noFill/>
              <a:round/>
            </a:ln>
          </p:spPr>
          <p:txBody>
            <a:bodyPr/>
            <a:lstStyle/>
            <a:p>
              <a:pPr>
                <a:defRPr/>
              </a:pPr>
              <a:endParaRPr lang="zh-TW" altLang="en-US">
                <a:latin typeface="KaiTi" panose="02010609060101010101" pitchFamily="49" charset="-122"/>
                <a:ea typeface="KaiTi" panose="02010609060101010101" pitchFamily="49" charset="-122"/>
              </a:endParaRPr>
            </a:p>
          </p:txBody>
        </p:sp>
        <p:sp>
          <p:nvSpPr>
            <p:cNvPr id="82" name="Freeform 43"/>
            <p:cNvSpPr/>
            <p:nvPr/>
          </p:nvSpPr>
          <p:spPr bwMode="auto">
            <a:xfrm>
              <a:off x="8015167" y="4215701"/>
              <a:ext cx="51332" cy="44332"/>
            </a:xfrm>
            <a:custGeom>
              <a:avLst/>
              <a:gdLst>
                <a:gd name="T0" fmla="*/ 0 w 66"/>
                <a:gd name="T1" fmla="*/ 2147483647 h 57"/>
                <a:gd name="T2" fmla="*/ 0 w 66"/>
                <a:gd name="T3" fmla="*/ 0 h 57"/>
                <a:gd name="T4" fmla="*/ 2147483647 w 66"/>
                <a:gd name="T5" fmla="*/ 2147483647 h 57"/>
                <a:gd name="T6" fmla="*/ 2147483647 w 66"/>
                <a:gd name="T7" fmla="*/ 2147483647 h 57"/>
                <a:gd name="T8" fmla="*/ 0 w 66"/>
                <a:gd name="T9" fmla="*/ 2147483647 h 57"/>
                <a:gd name="T10" fmla="*/ 0 60000 65536"/>
                <a:gd name="T11" fmla="*/ 0 60000 65536"/>
                <a:gd name="T12" fmla="*/ 0 60000 65536"/>
                <a:gd name="T13" fmla="*/ 0 60000 65536"/>
                <a:gd name="T14" fmla="*/ 0 60000 65536"/>
                <a:gd name="T15" fmla="*/ 0 w 66"/>
                <a:gd name="T16" fmla="*/ 0 h 57"/>
                <a:gd name="T17" fmla="*/ 66 w 66"/>
                <a:gd name="T18" fmla="*/ 57 h 57"/>
              </a:gdLst>
              <a:ahLst/>
              <a:cxnLst>
                <a:cxn ang="T10">
                  <a:pos x="T0" y="T1"/>
                </a:cxn>
                <a:cxn ang="T11">
                  <a:pos x="T2" y="T3"/>
                </a:cxn>
                <a:cxn ang="T12">
                  <a:pos x="T4" y="T5"/>
                </a:cxn>
                <a:cxn ang="T13">
                  <a:pos x="T6" y="T7"/>
                </a:cxn>
                <a:cxn ang="T14">
                  <a:pos x="T8" y="T9"/>
                </a:cxn>
              </a:cxnLst>
              <a:rect l="T15" t="T16" r="T17" b="T18"/>
              <a:pathLst>
                <a:path w="66" h="57">
                  <a:moveTo>
                    <a:pt x="0" y="8"/>
                  </a:moveTo>
                  <a:lnTo>
                    <a:pt x="0" y="0"/>
                  </a:lnTo>
                  <a:lnTo>
                    <a:pt x="66" y="57"/>
                  </a:lnTo>
                  <a:lnTo>
                    <a:pt x="0" y="8"/>
                  </a:lnTo>
                  <a:close/>
                </a:path>
              </a:pathLst>
            </a:custGeom>
            <a:solidFill>
              <a:srgbClr val="000000"/>
            </a:solidFill>
            <a:ln w="9525">
              <a:noFill/>
              <a:round/>
            </a:ln>
          </p:spPr>
          <p:txBody>
            <a:bodyPr/>
            <a:lstStyle/>
            <a:p>
              <a:endParaRPr lang="zh-TW" altLang="en-US">
                <a:latin typeface="KaiTi" panose="02010609060101010101" pitchFamily="49" charset="-122"/>
                <a:ea typeface="KaiTi" panose="02010609060101010101" pitchFamily="49" charset="-122"/>
              </a:endParaRPr>
            </a:p>
          </p:txBody>
        </p:sp>
        <p:sp>
          <p:nvSpPr>
            <p:cNvPr id="83" name="Freeform 44"/>
            <p:cNvSpPr/>
            <p:nvPr/>
          </p:nvSpPr>
          <p:spPr bwMode="auto">
            <a:xfrm>
              <a:off x="7931947" y="4215701"/>
              <a:ext cx="57554" cy="44332"/>
            </a:xfrm>
            <a:custGeom>
              <a:avLst/>
              <a:gdLst>
                <a:gd name="T0" fmla="*/ 0 w 74"/>
                <a:gd name="T1" fmla="*/ 2147483647 h 57"/>
                <a:gd name="T2" fmla="*/ 2147483647 w 74"/>
                <a:gd name="T3" fmla="*/ 0 h 57"/>
                <a:gd name="T4" fmla="*/ 2147483647 w 74"/>
                <a:gd name="T5" fmla="*/ 0 h 57"/>
                <a:gd name="T6" fmla="*/ 0 w 74"/>
                <a:gd name="T7" fmla="*/ 2147483647 h 57"/>
                <a:gd name="T8" fmla="*/ 0 w 74"/>
                <a:gd name="T9" fmla="*/ 2147483647 h 57"/>
                <a:gd name="T10" fmla="*/ 0 60000 65536"/>
                <a:gd name="T11" fmla="*/ 0 60000 65536"/>
                <a:gd name="T12" fmla="*/ 0 60000 65536"/>
                <a:gd name="T13" fmla="*/ 0 60000 65536"/>
                <a:gd name="T14" fmla="*/ 0 60000 65536"/>
                <a:gd name="T15" fmla="*/ 0 w 74"/>
                <a:gd name="T16" fmla="*/ 0 h 57"/>
                <a:gd name="T17" fmla="*/ 74 w 74"/>
                <a:gd name="T18" fmla="*/ 57 h 57"/>
              </a:gdLst>
              <a:ahLst/>
              <a:cxnLst>
                <a:cxn ang="T10">
                  <a:pos x="T0" y="T1"/>
                </a:cxn>
                <a:cxn ang="T11">
                  <a:pos x="T2" y="T3"/>
                </a:cxn>
                <a:cxn ang="T12">
                  <a:pos x="T4" y="T5"/>
                </a:cxn>
                <a:cxn ang="T13">
                  <a:pos x="T6" y="T7"/>
                </a:cxn>
                <a:cxn ang="T14">
                  <a:pos x="T8" y="T9"/>
                </a:cxn>
              </a:cxnLst>
              <a:rect l="T15" t="T16" r="T17" b="T18"/>
              <a:pathLst>
                <a:path w="74" h="57">
                  <a:moveTo>
                    <a:pt x="0" y="57"/>
                  </a:moveTo>
                  <a:lnTo>
                    <a:pt x="66" y="0"/>
                  </a:lnTo>
                  <a:lnTo>
                    <a:pt x="74" y="0"/>
                  </a:lnTo>
                  <a:lnTo>
                    <a:pt x="0" y="57"/>
                  </a:lnTo>
                  <a:close/>
                </a:path>
              </a:pathLst>
            </a:custGeom>
            <a:solidFill>
              <a:srgbClr val="000000"/>
            </a:solidFill>
            <a:ln w="9525">
              <a:noFill/>
              <a:round/>
            </a:ln>
          </p:spPr>
          <p:txBody>
            <a:bodyPr/>
            <a:lstStyle/>
            <a:p>
              <a:endParaRPr lang="zh-TW" altLang="en-US">
                <a:latin typeface="KaiTi" panose="02010609060101010101" pitchFamily="49" charset="-122"/>
                <a:ea typeface="KaiTi" panose="02010609060101010101" pitchFamily="49" charset="-122"/>
              </a:endParaRPr>
            </a:p>
          </p:txBody>
        </p:sp>
        <p:sp>
          <p:nvSpPr>
            <p:cNvPr id="84" name="Freeform 40"/>
            <p:cNvSpPr/>
            <p:nvPr/>
          </p:nvSpPr>
          <p:spPr bwMode="auto">
            <a:xfrm>
              <a:off x="8174567" y="3446398"/>
              <a:ext cx="1075546" cy="1055106"/>
            </a:xfrm>
            <a:custGeom>
              <a:avLst/>
              <a:gdLst/>
              <a:ahLst/>
              <a:cxnLst/>
              <a:rect l="l" t="t" r="r" b="b"/>
              <a:pathLst>
                <a:path w="1547910" h="1518490">
                  <a:moveTo>
                    <a:pt x="735325" y="0"/>
                  </a:moveTo>
                  <a:cubicBezTo>
                    <a:pt x="1125922" y="0"/>
                    <a:pt x="1099882" y="195344"/>
                    <a:pt x="1099882" y="273482"/>
                  </a:cubicBezTo>
                  <a:cubicBezTo>
                    <a:pt x="1099882" y="338596"/>
                    <a:pt x="1047802" y="533941"/>
                    <a:pt x="1034783" y="612078"/>
                  </a:cubicBezTo>
                  <a:cubicBezTo>
                    <a:pt x="1008743" y="677193"/>
                    <a:pt x="995723" y="755331"/>
                    <a:pt x="1021763" y="794399"/>
                  </a:cubicBezTo>
                  <a:cubicBezTo>
                    <a:pt x="1034783" y="820445"/>
                    <a:pt x="1073842" y="872537"/>
                    <a:pt x="1243100" y="963698"/>
                  </a:cubicBezTo>
                  <a:cubicBezTo>
                    <a:pt x="1399339" y="1054858"/>
                    <a:pt x="1581617" y="1067881"/>
                    <a:pt x="1542557" y="1289271"/>
                  </a:cubicBezTo>
                  <a:cubicBezTo>
                    <a:pt x="1520081" y="1379197"/>
                    <a:pt x="1500030" y="1452144"/>
                    <a:pt x="1480009" y="1518490"/>
                  </a:cubicBezTo>
                  <a:lnTo>
                    <a:pt x="0" y="1518490"/>
                  </a:lnTo>
                  <a:cubicBezTo>
                    <a:pt x="15993" y="1434519"/>
                    <a:pt x="15303" y="1372240"/>
                    <a:pt x="45272" y="1302294"/>
                  </a:cubicBezTo>
                  <a:cubicBezTo>
                    <a:pt x="71312" y="1211134"/>
                    <a:pt x="97352" y="1119973"/>
                    <a:pt x="279630" y="1041835"/>
                  </a:cubicBezTo>
                  <a:cubicBezTo>
                    <a:pt x="461908" y="963698"/>
                    <a:pt x="579087" y="911606"/>
                    <a:pt x="579087" y="911606"/>
                  </a:cubicBezTo>
                  <a:cubicBezTo>
                    <a:pt x="579087" y="911528"/>
                    <a:pt x="579093" y="820440"/>
                    <a:pt x="592107" y="807422"/>
                  </a:cubicBezTo>
                  <a:cubicBezTo>
                    <a:pt x="605127" y="807422"/>
                    <a:pt x="631166" y="768354"/>
                    <a:pt x="605127" y="729285"/>
                  </a:cubicBezTo>
                  <a:cubicBezTo>
                    <a:pt x="592107" y="677193"/>
                    <a:pt x="566067" y="625101"/>
                    <a:pt x="566067" y="599055"/>
                  </a:cubicBezTo>
                  <a:cubicBezTo>
                    <a:pt x="566067" y="573009"/>
                    <a:pt x="344729" y="0"/>
                    <a:pt x="735325" y="0"/>
                  </a:cubicBezTo>
                  <a:close/>
                </a:path>
              </a:pathLst>
            </a:custGeom>
            <a:solidFill>
              <a:srgbClr val="D06F83"/>
            </a:solidFill>
            <a:ln w="9525">
              <a:noFill/>
              <a:round/>
            </a:ln>
            <a:effectLst>
              <a:outerShdw blurRad="127000" dist="63500" dir="2700000" algn="tl" rotWithShape="0">
                <a:prstClr val="black">
                  <a:alpha val="40000"/>
                </a:prstClr>
              </a:outerShdw>
            </a:effectLst>
          </p:spPr>
          <p:txBody>
            <a:bodyPr/>
            <a:lstStyle/>
            <a:p>
              <a:endParaRPr lang="zh-TW" altLang="en-US">
                <a:latin typeface="KaiTi" panose="02010609060101010101" pitchFamily="49" charset="-122"/>
                <a:ea typeface="KaiTi" panose="02010609060101010101" pitchFamily="49" charset="-122"/>
              </a:endParaRPr>
            </a:p>
          </p:txBody>
        </p:sp>
        <p:sp>
          <p:nvSpPr>
            <p:cNvPr id="85" name="Freeform 41"/>
            <p:cNvSpPr/>
            <p:nvPr/>
          </p:nvSpPr>
          <p:spPr bwMode="auto">
            <a:xfrm>
              <a:off x="8525837" y="3966210"/>
              <a:ext cx="361802" cy="533879"/>
            </a:xfrm>
            <a:custGeom>
              <a:avLst/>
              <a:gdLst>
                <a:gd name="T0" fmla="*/ 2147483647 w 40"/>
                <a:gd name="T1" fmla="*/ 2147483647 h 59"/>
                <a:gd name="T2" fmla="*/ 2147483647 w 40"/>
                <a:gd name="T3" fmla="*/ 2147483647 h 59"/>
                <a:gd name="T4" fmla="*/ 2147483647 w 40"/>
                <a:gd name="T5" fmla="*/ 0 h 59"/>
                <a:gd name="T6" fmla="*/ 2147483647 w 40"/>
                <a:gd name="T7" fmla="*/ 2147483647 h 59"/>
                <a:gd name="T8" fmla="*/ 2147483647 w 40"/>
                <a:gd name="T9" fmla="*/ 2147483647 h 59"/>
                <a:gd name="T10" fmla="*/ 2147483647 w 40"/>
                <a:gd name="T11" fmla="*/ 2147483647 h 59"/>
                <a:gd name="T12" fmla="*/ 2147483647 w 40"/>
                <a:gd name="T13" fmla="*/ 2147483647 h 59"/>
                <a:gd name="T14" fmla="*/ 2147483647 w 40"/>
                <a:gd name="T15" fmla="*/ 2147483647 h 59"/>
                <a:gd name="T16" fmla="*/ 0 60000 65536"/>
                <a:gd name="T17" fmla="*/ 0 60000 65536"/>
                <a:gd name="T18" fmla="*/ 0 60000 65536"/>
                <a:gd name="T19" fmla="*/ 0 60000 65536"/>
                <a:gd name="T20" fmla="*/ 0 60000 65536"/>
                <a:gd name="T21" fmla="*/ 0 60000 65536"/>
                <a:gd name="T22" fmla="*/ 0 60000 65536"/>
                <a:gd name="T23" fmla="*/ 0 60000 65536"/>
                <a:gd name="T24" fmla="*/ 0 w 40"/>
                <a:gd name="T25" fmla="*/ 0 h 59"/>
                <a:gd name="T26" fmla="*/ 40 w 40"/>
                <a:gd name="T27" fmla="*/ 59 h 5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0" h="59">
                  <a:moveTo>
                    <a:pt x="1" y="59"/>
                  </a:moveTo>
                  <a:cubicBezTo>
                    <a:pt x="1" y="59"/>
                    <a:pt x="19" y="21"/>
                    <a:pt x="40" y="4"/>
                  </a:cubicBezTo>
                  <a:cubicBezTo>
                    <a:pt x="40" y="4"/>
                    <a:pt x="37" y="2"/>
                    <a:pt x="37" y="0"/>
                  </a:cubicBezTo>
                  <a:cubicBezTo>
                    <a:pt x="37" y="0"/>
                    <a:pt x="16" y="14"/>
                    <a:pt x="15" y="15"/>
                  </a:cubicBezTo>
                  <a:cubicBezTo>
                    <a:pt x="14" y="16"/>
                    <a:pt x="13" y="16"/>
                    <a:pt x="12" y="15"/>
                  </a:cubicBezTo>
                  <a:cubicBezTo>
                    <a:pt x="11" y="14"/>
                    <a:pt x="5" y="3"/>
                    <a:pt x="5" y="3"/>
                  </a:cubicBezTo>
                  <a:cubicBezTo>
                    <a:pt x="5" y="3"/>
                    <a:pt x="3" y="10"/>
                    <a:pt x="4" y="11"/>
                  </a:cubicBezTo>
                  <a:cubicBezTo>
                    <a:pt x="4" y="13"/>
                    <a:pt x="0" y="49"/>
                    <a:pt x="1" y="59"/>
                  </a:cubicBezTo>
                  <a:close/>
                </a:path>
              </a:pathLst>
            </a:custGeom>
            <a:solidFill>
              <a:srgbClr val="FFFFFF"/>
            </a:solidFill>
            <a:ln w="9525">
              <a:noFill/>
              <a:round/>
            </a:ln>
          </p:spPr>
          <p:txBody>
            <a:bodyPr/>
            <a:lstStyle/>
            <a:p>
              <a:endParaRPr lang="zh-TW" altLang="en-US">
                <a:latin typeface="KaiTi" panose="02010609060101010101" pitchFamily="49" charset="-122"/>
                <a:ea typeface="KaiTi" panose="02010609060101010101" pitchFamily="49" charset="-122"/>
              </a:endParaRPr>
            </a:p>
          </p:txBody>
        </p:sp>
        <p:sp>
          <p:nvSpPr>
            <p:cNvPr id="86" name="Freeform 42"/>
            <p:cNvSpPr/>
            <p:nvPr/>
          </p:nvSpPr>
          <p:spPr bwMode="auto">
            <a:xfrm>
              <a:off x="8525665" y="4084238"/>
              <a:ext cx="153324" cy="424676"/>
            </a:xfrm>
            <a:custGeom>
              <a:avLst/>
              <a:gdLst>
                <a:gd name="T0" fmla="*/ 0 w 17"/>
                <a:gd name="T1" fmla="*/ 2147483647 h 47"/>
                <a:gd name="T2" fmla="*/ 2147483647 w 17"/>
                <a:gd name="T3" fmla="*/ 2147483647 h 47"/>
                <a:gd name="T4" fmla="*/ 2147483647 w 17"/>
                <a:gd name="T5" fmla="*/ 1183728112 h 47"/>
                <a:gd name="T6" fmla="*/ 2147483647 w 17"/>
                <a:gd name="T7" fmla="*/ 507312048 h 47"/>
                <a:gd name="T8" fmla="*/ 1684852866 w 17"/>
                <a:gd name="T9" fmla="*/ 845520080 h 47"/>
                <a:gd name="T10" fmla="*/ 168482691 w 17"/>
                <a:gd name="T11" fmla="*/ 2147483647 h 47"/>
                <a:gd name="T12" fmla="*/ 0 w 17"/>
                <a:gd name="T13" fmla="*/ 2147483647 h 47"/>
                <a:gd name="T14" fmla="*/ 0 60000 65536"/>
                <a:gd name="T15" fmla="*/ 0 60000 65536"/>
                <a:gd name="T16" fmla="*/ 0 60000 65536"/>
                <a:gd name="T17" fmla="*/ 0 60000 65536"/>
                <a:gd name="T18" fmla="*/ 0 60000 65536"/>
                <a:gd name="T19" fmla="*/ 0 60000 65536"/>
                <a:gd name="T20" fmla="*/ 0 60000 65536"/>
                <a:gd name="T21" fmla="*/ 0 w 17"/>
                <a:gd name="T22" fmla="*/ 0 h 47"/>
                <a:gd name="T23" fmla="*/ 17 w 17"/>
                <a:gd name="T24" fmla="*/ 47 h 4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7" h="47">
                  <a:moveTo>
                    <a:pt x="0" y="47"/>
                  </a:moveTo>
                  <a:cubicBezTo>
                    <a:pt x="0" y="47"/>
                    <a:pt x="14" y="25"/>
                    <a:pt x="13" y="14"/>
                  </a:cubicBezTo>
                  <a:cubicBezTo>
                    <a:pt x="13" y="9"/>
                    <a:pt x="14" y="7"/>
                    <a:pt x="14" y="7"/>
                  </a:cubicBezTo>
                  <a:cubicBezTo>
                    <a:pt x="14" y="7"/>
                    <a:pt x="17" y="4"/>
                    <a:pt x="16" y="3"/>
                  </a:cubicBezTo>
                  <a:cubicBezTo>
                    <a:pt x="15" y="1"/>
                    <a:pt x="12" y="0"/>
                    <a:pt x="10" y="5"/>
                  </a:cubicBezTo>
                  <a:cubicBezTo>
                    <a:pt x="11" y="8"/>
                    <a:pt x="1" y="15"/>
                    <a:pt x="1" y="26"/>
                  </a:cubicBezTo>
                  <a:lnTo>
                    <a:pt x="0" y="47"/>
                  </a:lnTo>
                  <a:close/>
                </a:path>
              </a:pathLst>
            </a:custGeom>
            <a:solidFill>
              <a:srgbClr val="D06F83"/>
            </a:solidFill>
            <a:ln w="9525">
              <a:noFill/>
              <a:round/>
            </a:ln>
          </p:spPr>
          <p:txBody>
            <a:bodyPr/>
            <a:lstStyle/>
            <a:p>
              <a:pPr>
                <a:defRPr/>
              </a:pPr>
              <a:endParaRPr lang="zh-TW" altLang="en-US">
                <a:latin typeface="KaiTi" panose="02010609060101010101" pitchFamily="49" charset="-122"/>
                <a:ea typeface="KaiTi" panose="02010609060101010101" pitchFamily="49" charset="-122"/>
              </a:endParaRPr>
            </a:p>
          </p:txBody>
        </p:sp>
        <p:sp>
          <p:nvSpPr>
            <p:cNvPr id="87" name="Freeform 43"/>
            <p:cNvSpPr/>
            <p:nvPr/>
          </p:nvSpPr>
          <p:spPr bwMode="auto">
            <a:xfrm>
              <a:off x="8670336" y="4093062"/>
              <a:ext cx="72801" cy="62875"/>
            </a:xfrm>
            <a:custGeom>
              <a:avLst/>
              <a:gdLst>
                <a:gd name="T0" fmla="*/ 0 w 66"/>
                <a:gd name="T1" fmla="*/ 2147483647 h 57"/>
                <a:gd name="T2" fmla="*/ 0 w 66"/>
                <a:gd name="T3" fmla="*/ 0 h 57"/>
                <a:gd name="T4" fmla="*/ 2147483647 w 66"/>
                <a:gd name="T5" fmla="*/ 2147483647 h 57"/>
                <a:gd name="T6" fmla="*/ 2147483647 w 66"/>
                <a:gd name="T7" fmla="*/ 2147483647 h 57"/>
                <a:gd name="T8" fmla="*/ 0 w 66"/>
                <a:gd name="T9" fmla="*/ 2147483647 h 57"/>
                <a:gd name="T10" fmla="*/ 0 60000 65536"/>
                <a:gd name="T11" fmla="*/ 0 60000 65536"/>
                <a:gd name="T12" fmla="*/ 0 60000 65536"/>
                <a:gd name="T13" fmla="*/ 0 60000 65536"/>
                <a:gd name="T14" fmla="*/ 0 60000 65536"/>
                <a:gd name="T15" fmla="*/ 0 w 66"/>
                <a:gd name="T16" fmla="*/ 0 h 57"/>
                <a:gd name="T17" fmla="*/ 66 w 66"/>
                <a:gd name="T18" fmla="*/ 57 h 57"/>
              </a:gdLst>
              <a:ahLst/>
              <a:cxnLst>
                <a:cxn ang="T10">
                  <a:pos x="T0" y="T1"/>
                </a:cxn>
                <a:cxn ang="T11">
                  <a:pos x="T2" y="T3"/>
                </a:cxn>
                <a:cxn ang="T12">
                  <a:pos x="T4" y="T5"/>
                </a:cxn>
                <a:cxn ang="T13">
                  <a:pos x="T6" y="T7"/>
                </a:cxn>
                <a:cxn ang="T14">
                  <a:pos x="T8" y="T9"/>
                </a:cxn>
              </a:cxnLst>
              <a:rect l="T15" t="T16" r="T17" b="T18"/>
              <a:pathLst>
                <a:path w="66" h="57">
                  <a:moveTo>
                    <a:pt x="0" y="8"/>
                  </a:moveTo>
                  <a:lnTo>
                    <a:pt x="0" y="0"/>
                  </a:lnTo>
                  <a:lnTo>
                    <a:pt x="66" y="57"/>
                  </a:lnTo>
                  <a:lnTo>
                    <a:pt x="0" y="8"/>
                  </a:lnTo>
                  <a:close/>
                </a:path>
              </a:pathLst>
            </a:custGeom>
            <a:solidFill>
              <a:srgbClr val="000000"/>
            </a:solidFill>
            <a:ln w="9525">
              <a:noFill/>
              <a:round/>
            </a:ln>
          </p:spPr>
          <p:txBody>
            <a:bodyPr/>
            <a:lstStyle/>
            <a:p>
              <a:endParaRPr lang="zh-TW" altLang="en-US">
                <a:latin typeface="KaiTi" panose="02010609060101010101" pitchFamily="49" charset="-122"/>
                <a:ea typeface="KaiTi" panose="02010609060101010101" pitchFamily="49" charset="-122"/>
              </a:endParaRPr>
            </a:p>
          </p:txBody>
        </p:sp>
        <p:sp>
          <p:nvSpPr>
            <p:cNvPr id="88" name="Freeform 44"/>
            <p:cNvSpPr/>
            <p:nvPr/>
          </p:nvSpPr>
          <p:spPr bwMode="auto">
            <a:xfrm>
              <a:off x="8552310" y="4093062"/>
              <a:ext cx="81627" cy="62875"/>
            </a:xfrm>
            <a:custGeom>
              <a:avLst/>
              <a:gdLst>
                <a:gd name="T0" fmla="*/ 0 w 74"/>
                <a:gd name="T1" fmla="*/ 2147483647 h 57"/>
                <a:gd name="T2" fmla="*/ 2147483647 w 74"/>
                <a:gd name="T3" fmla="*/ 0 h 57"/>
                <a:gd name="T4" fmla="*/ 2147483647 w 74"/>
                <a:gd name="T5" fmla="*/ 0 h 57"/>
                <a:gd name="T6" fmla="*/ 0 w 74"/>
                <a:gd name="T7" fmla="*/ 2147483647 h 57"/>
                <a:gd name="T8" fmla="*/ 0 w 74"/>
                <a:gd name="T9" fmla="*/ 2147483647 h 57"/>
                <a:gd name="T10" fmla="*/ 0 60000 65536"/>
                <a:gd name="T11" fmla="*/ 0 60000 65536"/>
                <a:gd name="T12" fmla="*/ 0 60000 65536"/>
                <a:gd name="T13" fmla="*/ 0 60000 65536"/>
                <a:gd name="T14" fmla="*/ 0 60000 65536"/>
                <a:gd name="T15" fmla="*/ 0 w 74"/>
                <a:gd name="T16" fmla="*/ 0 h 57"/>
                <a:gd name="T17" fmla="*/ 74 w 74"/>
                <a:gd name="T18" fmla="*/ 57 h 57"/>
              </a:gdLst>
              <a:ahLst/>
              <a:cxnLst>
                <a:cxn ang="T10">
                  <a:pos x="T0" y="T1"/>
                </a:cxn>
                <a:cxn ang="T11">
                  <a:pos x="T2" y="T3"/>
                </a:cxn>
                <a:cxn ang="T12">
                  <a:pos x="T4" y="T5"/>
                </a:cxn>
                <a:cxn ang="T13">
                  <a:pos x="T6" y="T7"/>
                </a:cxn>
                <a:cxn ang="T14">
                  <a:pos x="T8" y="T9"/>
                </a:cxn>
              </a:cxnLst>
              <a:rect l="T15" t="T16" r="T17" b="T18"/>
              <a:pathLst>
                <a:path w="74" h="57">
                  <a:moveTo>
                    <a:pt x="0" y="57"/>
                  </a:moveTo>
                  <a:lnTo>
                    <a:pt x="66" y="0"/>
                  </a:lnTo>
                  <a:lnTo>
                    <a:pt x="74" y="0"/>
                  </a:lnTo>
                  <a:lnTo>
                    <a:pt x="0" y="57"/>
                  </a:lnTo>
                  <a:close/>
                </a:path>
              </a:pathLst>
            </a:custGeom>
            <a:solidFill>
              <a:srgbClr val="000000"/>
            </a:solidFill>
            <a:ln w="9525">
              <a:noFill/>
              <a:round/>
            </a:ln>
          </p:spPr>
          <p:txBody>
            <a:bodyPr/>
            <a:lstStyle/>
            <a:p>
              <a:endParaRPr lang="zh-TW" altLang="en-US">
                <a:latin typeface="KaiTi" panose="02010609060101010101" pitchFamily="49" charset="-122"/>
                <a:ea typeface="KaiTi" panose="02010609060101010101" pitchFamily="49" charset="-122"/>
              </a:endParaRPr>
            </a:p>
          </p:txBody>
        </p:sp>
        <p:sp>
          <p:nvSpPr>
            <p:cNvPr id="89" name="Freeform 40"/>
            <p:cNvSpPr/>
            <p:nvPr/>
          </p:nvSpPr>
          <p:spPr bwMode="auto">
            <a:xfrm>
              <a:off x="6294630" y="4121798"/>
              <a:ext cx="386742" cy="379392"/>
            </a:xfrm>
            <a:custGeom>
              <a:avLst/>
              <a:gdLst/>
              <a:ahLst/>
              <a:cxnLst/>
              <a:rect l="l" t="t" r="r" b="b"/>
              <a:pathLst>
                <a:path w="1547910" h="1518490">
                  <a:moveTo>
                    <a:pt x="735325" y="0"/>
                  </a:moveTo>
                  <a:cubicBezTo>
                    <a:pt x="1125922" y="0"/>
                    <a:pt x="1099882" y="195344"/>
                    <a:pt x="1099882" y="273482"/>
                  </a:cubicBezTo>
                  <a:cubicBezTo>
                    <a:pt x="1099882" y="338596"/>
                    <a:pt x="1047802" y="533941"/>
                    <a:pt x="1034783" y="612078"/>
                  </a:cubicBezTo>
                  <a:cubicBezTo>
                    <a:pt x="1008743" y="677193"/>
                    <a:pt x="995723" y="755331"/>
                    <a:pt x="1021763" y="794399"/>
                  </a:cubicBezTo>
                  <a:cubicBezTo>
                    <a:pt x="1034783" y="820445"/>
                    <a:pt x="1073842" y="872537"/>
                    <a:pt x="1243100" y="963698"/>
                  </a:cubicBezTo>
                  <a:cubicBezTo>
                    <a:pt x="1399339" y="1054858"/>
                    <a:pt x="1581617" y="1067881"/>
                    <a:pt x="1542557" y="1289271"/>
                  </a:cubicBezTo>
                  <a:cubicBezTo>
                    <a:pt x="1520081" y="1379197"/>
                    <a:pt x="1500030" y="1452144"/>
                    <a:pt x="1480009" y="1518490"/>
                  </a:cubicBezTo>
                  <a:lnTo>
                    <a:pt x="0" y="1518490"/>
                  </a:lnTo>
                  <a:cubicBezTo>
                    <a:pt x="15993" y="1434519"/>
                    <a:pt x="15303" y="1372240"/>
                    <a:pt x="45272" y="1302294"/>
                  </a:cubicBezTo>
                  <a:cubicBezTo>
                    <a:pt x="71312" y="1211134"/>
                    <a:pt x="97352" y="1119973"/>
                    <a:pt x="279630" y="1041835"/>
                  </a:cubicBezTo>
                  <a:cubicBezTo>
                    <a:pt x="461908" y="963698"/>
                    <a:pt x="579087" y="911606"/>
                    <a:pt x="579087" y="911606"/>
                  </a:cubicBezTo>
                  <a:cubicBezTo>
                    <a:pt x="579087" y="911528"/>
                    <a:pt x="579093" y="820440"/>
                    <a:pt x="592107" y="807422"/>
                  </a:cubicBezTo>
                  <a:cubicBezTo>
                    <a:pt x="605127" y="807422"/>
                    <a:pt x="631166" y="768354"/>
                    <a:pt x="605127" y="729285"/>
                  </a:cubicBezTo>
                  <a:cubicBezTo>
                    <a:pt x="592107" y="677193"/>
                    <a:pt x="566067" y="625101"/>
                    <a:pt x="566067" y="599055"/>
                  </a:cubicBezTo>
                  <a:cubicBezTo>
                    <a:pt x="566067" y="573009"/>
                    <a:pt x="344729" y="0"/>
                    <a:pt x="735325" y="0"/>
                  </a:cubicBezTo>
                  <a:close/>
                </a:path>
              </a:pathLst>
            </a:custGeom>
            <a:solidFill>
              <a:schemeClr val="bg1">
                <a:lumMod val="75000"/>
              </a:schemeClr>
            </a:solidFill>
            <a:ln w="9525">
              <a:noFill/>
              <a:round/>
            </a:ln>
          </p:spPr>
          <p:txBody>
            <a:bodyPr/>
            <a:lstStyle/>
            <a:p>
              <a:endParaRPr lang="zh-TW" altLang="en-US">
                <a:latin typeface="KaiTi" panose="02010609060101010101" pitchFamily="49" charset="-122"/>
                <a:ea typeface="KaiTi" panose="02010609060101010101" pitchFamily="49" charset="-122"/>
              </a:endParaRPr>
            </a:p>
          </p:txBody>
        </p:sp>
        <p:sp>
          <p:nvSpPr>
            <p:cNvPr id="90" name="Freeform 41"/>
            <p:cNvSpPr/>
            <p:nvPr/>
          </p:nvSpPr>
          <p:spPr bwMode="auto">
            <a:xfrm>
              <a:off x="6420939" y="4313769"/>
              <a:ext cx="130096" cy="191972"/>
            </a:xfrm>
            <a:custGeom>
              <a:avLst/>
              <a:gdLst>
                <a:gd name="T0" fmla="*/ 2147483647 w 40"/>
                <a:gd name="T1" fmla="*/ 2147483647 h 59"/>
                <a:gd name="T2" fmla="*/ 2147483647 w 40"/>
                <a:gd name="T3" fmla="*/ 2147483647 h 59"/>
                <a:gd name="T4" fmla="*/ 2147483647 w 40"/>
                <a:gd name="T5" fmla="*/ 0 h 59"/>
                <a:gd name="T6" fmla="*/ 2147483647 w 40"/>
                <a:gd name="T7" fmla="*/ 2147483647 h 59"/>
                <a:gd name="T8" fmla="*/ 2147483647 w 40"/>
                <a:gd name="T9" fmla="*/ 2147483647 h 59"/>
                <a:gd name="T10" fmla="*/ 2147483647 w 40"/>
                <a:gd name="T11" fmla="*/ 2147483647 h 59"/>
                <a:gd name="T12" fmla="*/ 2147483647 w 40"/>
                <a:gd name="T13" fmla="*/ 2147483647 h 59"/>
                <a:gd name="T14" fmla="*/ 2147483647 w 40"/>
                <a:gd name="T15" fmla="*/ 2147483647 h 59"/>
                <a:gd name="T16" fmla="*/ 0 60000 65536"/>
                <a:gd name="T17" fmla="*/ 0 60000 65536"/>
                <a:gd name="T18" fmla="*/ 0 60000 65536"/>
                <a:gd name="T19" fmla="*/ 0 60000 65536"/>
                <a:gd name="T20" fmla="*/ 0 60000 65536"/>
                <a:gd name="T21" fmla="*/ 0 60000 65536"/>
                <a:gd name="T22" fmla="*/ 0 60000 65536"/>
                <a:gd name="T23" fmla="*/ 0 60000 65536"/>
                <a:gd name="T24" fmla="*/ 0 w 40"/>
                <a:gd name="T25" fmla="*/ 0 h 59"/>
                <a:gd name="T26" fmla="*/ 40 w 40"/>
                <a:gd name="T27" fmla="*/ 59 h 5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0" h="59">
                  <a:moveTo>
                    <a:pt x="1" y="59"/>
                  </a:moveTo>
                  <a:cubicBezTo>
                    <a:pt x="1" y="59"/>
                    <a:pt x="19" y="21"/>
                    <a:pt x="40" y="4"/>
                  </a:cubicBezTo>
                  <a:cubicBezTo>
                    <a:pt x="40" y="4"/>
                    <a:pt x="37" y="2"/>
                    <a:pt x="37" y="0"/>
                  </a:cubicBezTo>
                  <a:cubicBezTo>
                    <a:pt x="37" y="0"/>
                    <a:pt x="16" y="14"/>
                    <a:pt x="15" y="15"/>
                  </a:cubicBezTo>
                  <a:cubicBezTo>
                    <a:pt x="14" y="16"/>
                    <a:pt x="13" y="16"/>
                    <a:pt x="12" y="15"/>
                  </a:cubicBezTo>
                  <a:cubicBezTo>
                    <a:pt x="11" y="14"/>
                    <a:pt x="5" y="3"/>
                    <a:pt x="5" y="3"/>
                  </a:cubicBezTo>
                  <a:cubicBezTo>
                    <a:pt x="5" y="3"/>
                    <a:pt x="3" y="10"/>
                    <a:pt x="4" y="11"/>
                  </a:cubicBezTo>
                  <a:cubicBezTo>
                    <a:pt x="4" y="13"/>
                    <a:pt x="0" y="49"/>
                    <a:pt x="1" y="59"/>
                  </a:cubicBezTo>
                  <a:close/>
                </a:path>
              </a:pathLst>
            </a:custGeom>
            <a:solidFill>
              <a:srgbClr val="FFFFFF"/>
            </a:solidFill>
            <a:ln w="9525">
              <a:noFill/>
              <a:round/>
            </a:ln>
          </p:spPr>
          <p:txBody>
            <a:bodyPr/>
            <a:lstStyle/>
            <a:p>
              <a:endParaRPr lang="zh-TW" altLang="en-US">
                <a:latin typeface="KaiTi" panose="02010609060101010101" pitchFamily="49" charset="-122"/>
                <a:ea typeface="KaiTi" panose="02010609060101010101" pitchFamily="49" charset="-122"/>
              </a:endParaRPr>
            </a:p>
          </p:txBody>
        </p:sp>
        <p:sp>
          <p:nvSpPr>
            <p:cNvPr id="91" name="Freeform 42"/>
            <p:cNvSpPr/>
            <p:nvPr/>
          </p:nvSpPr>
          <p:spPr bwMode="auto">
            <a:xfrm>
              <a:off x="6420876" y="4356210"/>
              <a:ext cx="55132" cy="152704"/>
            </a:xfrm>
            <a:custGeom>
              <a:avLst/>
              <a:gdLst>
                <a:gd name="T0" fmla="*/ 0 w 17"/>
                <a:gd name="T1" fmla="*/ 2147483647 h 47"/>
                <a:gd name="T2" fmla="*/ 2147483647 w 17"/>
                <a:gd name="T3" fmla="*/ 2147483647 h 47"/>
                <a:gd name="T4" fmla="*/ 2147483647 w 17"/>
                <a:gd name="T5" fmla="*/ 1183728112 h 47"/>
                <a:gd name="T6" fmla="*/ 2147483647 w 17"/>
                <a:gd name="T7" fmla="*/ 507312048 h 47"/>
                <a:gd name="T8" fmla="*/ 1684852866 w 17"/>
                <a:gd name="T9" fmla="*/ 845520080 h 47"/>
                <a:gd name="T10" fmla="*/ 168482691 w 17"/>
                <a:gd name="T11" fmla="*/ 2147483647 h 47"/>
                <a:gd name="T12" fmla="*/ 0 w 17"/>
                <a:gd name="T13" fmla="*/ 2147483647 h 47"/>
                <a:gd name="T14" fmla="*/ 0 60000 65536"/>
                <a:gd name="T15" fmla="*/ 0 60000 65536"/>
                <a:gd name="T16" fmla="*/ 0 60000 65536"/>
                <a:gd name="T17" fmla="*/ 0 60000 65536"/>
                <a:gd name="T18" fmla="*/ 0 60000 65536"/>
                <a:gd name="T19" fmla="*/ 0 60000 65536"/>
                <a:gd name="T20" fmla="*/ 0 60000 65536"/>
                <a:gd name="T21" fmla="*/ 0 w 17"/>
                <a:gd name="T22" fmla="*/ 0 h 47"/>
                <a:gd name="T23" fmla="*/ 17 w 17"/>
                <a:gd name="T24" fmla="*/ 47 h 4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7" h="47">
                  <a:moveTo>
                    <a:pt x="0" y="47"/>
                  </a:moveTo>
                  <a:cubicBezTo>
                    <a:pt x="0" y="47"/>
                    <a:pt x="14" y="25"/>
                    <a:pt x="13" y="14"/>
                  </a:cubicBezTo>
                  <a:cubicBezTo>
                    <a:pt x="13" y="9"/>
                    <a:pt x="14" y="7"/>
                    <a:pt x="14" y="7"/>
                  </a:cubicBezTo>
                  <a:cubicBezTo>
                    <a:pt x="14" y="7"/>
                    <a:pt x="17" y="4"/>
                    <a:pt x="16" y="3"/>
                  </a:cubicBezTo>
                  <a:cubicBezTo>
                    <a:pt x="15" y="1"/>
                    <a:pt x="12" y="0"/>
                    <a:pt x="10" y="5"/>
                  </a:cubicBezTo>
                  <a:cubicBezTo>
                    <a:pt x="11" y="8"/>
                    <a:pt x="1" y="15"/>
                    <a:pt x="1" y="26"/>
                  </a:cubicBezTo>
                  <a:lnTo>
                    <a:pt x="0" y="47"/>
                  </a:lnTo>
                  <a:close/>
                </a:path>
              </a:pathLst>
            </a:custGeom>
            <a:solidFill>
              <a:schemeClr val="bg1">
                <a:lumMod val="65000"/>
              </a:schemeClr>
            </a:solidFill>
            <a:ln w="9525">
              <a:noFill/>
              <a:round/>
            </a:ln>
          </p:spPr>
          <p:txBody>
            <a:bodyPr/>
            <a:lstStyle/>
            <a:p>
              <a:pPr>
                <a:defRPr/>
              </a:pPr>
              <a:endParaRPr lang="zh-TW" altLang="en-US">
                <a:latin typeface="KaiTi" panose="02010609060101010101" pitchFamily="49" charset="-122"/>
                <a:ea typeface="KaiTi" panose="02010609060101010101" pitchFamily="49" charset="-122"/>
              </a:endParaRPr>
            </a:p>
          </p:txBody>
        </p:sp>
        <p:sp>
          <p:nvSpPr>
            <p:cNvPr id="92" name="Freeform 43"/>
            <p:cNvSpPr/>
            <p:nvPr/>
          </p:nvSpPr>
          <p:spPr bwMode="auto">
            <a:xfrm>
              <a:off x="6472898" y="4359381"/>
              <a:ext cx="26178" cy="22608"/>
            </a:xfrm>
            <a:custGeom>
              <a:avLst/>
              <a:gdLst>
                <a:gd name="T0" fmla="*/ 0 w 66"/>
                <a:gd name="T1" fmla="*/ 2147483647 h 57"/>
                <a:gd name="T2" fmla="*/ 0 w 66"/>
                <a:gd name="T3" fmla="*/ 0 h 57"/>
                <a:gd name="T4" fmla="*/ 2147483647 w 66"/>
                <a:gd name="T5" fmla="*/ 2147483647 h 57"/>
                <a:gd name="T6" fmla="*/ 2147483647 w 66"/>
                <a:gd name="T7" fmla="*/ 2147483647 h 57"/>
                <a:gd name="T8" fmla="*/ 0 w 66"/>
                <a:gd name="T9" fmla="*/ 2147483647 h 57"/>
                <a:gd name="T10" fmla="*/ 0 60000 65536"/>
                <a:gd name="T11" fmla="*/ 0 60000 65536"/>
                <a:gd name="T12" fmla="*/ 0 60000 65536"/>
                <a:gd name="T13" fmla="*/ 0 60000 65536"/>
                <a:gd name="T14" fmla="*/ 0 60000 65536"/>
                <a:gd name="T15" fmla="*/ 0 w 66"/>
                <a:gd name="T16" fmla="*/ 0 h 57"/>
                <a:gd name="T17" fmla="*/ 66 w 66"/>
                <a:gd name="T18" fmla="*/ 57 h 57"/>
              </a:gdLst>
              <a:ahLst/>
              <a:cxnLst>
                <a:cxn ang="T10">
                  <a:pos x="T0" y="T1"/>
                </a:cxn>
                <a:cxn ang="T11">
                  <a:pos x="T2" y="T3"/>
                </a:cxn>
                <a:cxn ang="T12">
                  <a:pos x="T4" y="T5"/>
                </a:cxn>
                <a:cxn ang="T13">
                  <a:pos x="T6" y="T7"/>
                </a:cxn>
                <a:cxn ang="T14">
                  <a:pos x="T8" y="T9"/>
                </a:cxn>
              </a:cxnLst>
              <a:rect l="T15" t="T16" r="T17" b="T18"/>
              <a:pathLst>
                <a:path w="66" h="57">
                  <a:moveTo>
                    <a:pt x="0" y="8"/>
                  </a:moveTo>
                  <a:lnTo>
                    <a:pt x="0" y="0"/>
                  </a:lnTo>
                  <a:lnTo>
                    <a:pt x="66" y="57"/>
                  </a:lnTo>
                  <a:lnTo>
                    <a:pt x="0" y="8"/>
                  </a:lnTo>
                  <a:close/>
                </a:path>
              </a:pathLst>
            </a:custGeom>
            <a:solidFill>
              <a:srgbClr val="000000"/>
            </a:solidFill>
            <a:ln w="9525">
              <a:noFill/>
              <a:round/>
            </a:ln>
          </p:spPr>
          <p:txBody>
            <a:bodyPr/>
            <a:lstStyle/>
            <a:p>
              <a:endParaRPr lang="zh-TW" altLang="en-US">
                <a:latin typeface="KaiTi" panose="02010609060101010101" pitchFamily="49" charset="-122"/>
                <a:ea typeface="KaiTi" panose="02010609060101010101" pitchFamily="49" charset="-122"/>
              </a:endParaRPr>
            </a:p>
          </p:txBody>
        </p:sp>
        <p:sp>
          <p:nvSpPr>
            <p:cNvPr id="93" name="Freeform 44"/>
            <p:cNvSpPr/>
            <p:nvPr/>
          </p:nvSpPr>
          <p:spPr bwMode="auto">
            <a:xfrm>
              <a:off x="6430459" y="4359381"/>
              <a:ext cx="29351" cy="22608"/>
            </a:xfrm>
            <a:custGeom>
              <a:avLst/>
              <a:gdLst>
                <a:gd name="T0" fmla="*/ 0 w 74"/>
                <a:gd name="T1" fmla="*/ 2147483647 h 57"/>
                <a:gd name="T2" fmla="*/ 2147483647 w 74"/>
                <a:gd name="T3" fmla="*/ 0 h 57"/>
                <a:gd name="T4" fmla="*/ 2147483647 w 74"/>
                <a:gd name="T5" fmla="*/ 0 h 57"/>
                <a:gd name="T6" fmla="*/ 0 w 74"/>
                <a:gd name="T7" fmla="*/ 2147483647 h 57"/>
                <a:gd name="T8" fmla="*/ 0 w 74"/>
                <a:gd name="T9" fmla="*/ 2147483647 h 57"/>
                <a:gd name="T10" fmla="*/ 0 60000 65536"/>
                <a:gd name="T11" fmla="*/ 0 60000 65536"/>
                <a:gd name="T12" fmla="*/ 0 60000 65536"/>
                <a:gd name="T13" fmla="*/ 0 60000 65536"/>
                <a:gd name="T14" fmla="*/ 0 60000 65536"/>
                <a:gd name="T15" fmla="*/ 0 w 74"/>
                <a:gd name="T16" fmla="*/ 0 h 57"/>
                <a:gd name="T17" fmla="*/ 74 w 74"/>
                <a:gd name="T18" fmla="*/ 57 h 57"/>
              </a:gdLst>
              <a:ahLst/>
              <a:cxnLst>
                <a:cxn ang="T10">
                  <a:pos x="T0" y="T1"/>
                </a:cxn>
                <a:cxn ang="T11">
                  <a:pos x="T2" y="T3"/>
                </a:cxn>
                <a:cxn ang="T12">
                  <a:pos x="T4" y="T5"/>
                </a:cxn>
                <a:cxn ang="T13">
                  <a:pos x="T6" y="T7"/>
                </a:cxn>
                <a:cxn ang="T14">
                  <a:pos x="T8" y="T9"/>
                </a:cxn>
              </a:cxnLst>
              <a:rect l="T15" t="T16" r="T17" b="T18"/>
              <a:pathLst>
                <a:path w="74" h="57">
                  <a:moveTo>
                    <a:pt x="0" y="57"/>
                  </a:moveTo>
                  <a:lnTo>
                    <a:pt x="66" y="0"/>
                  </a:lnTo>
                  <a:lnTo>
                    <a:pt x="74" y="0"/>
                  </a:lnTo>
                  <a:lnTo>
                    <a:pt x="0" y="57"/>
                  </a:lnTo>
                  <a:close/>
                </a:path>
              </a:pathLst>
            </a:custGeom>
            <a:solidFill>
              <a:srgbClr val="000000"/>
            </a:solidFill>
            <a:ln w="9525">
              <a:noFill/>
              <a:round/>
            </a:ln>
          </p:spPr>
          <p:txBody>
            <a:bodyPr/>
            <a:lstStyle/>
            <a:p>
              <a:endParaRPr lang="zh-TW" altLang="en-US">
                <a:latin typeface="KaiTi" panose="02010609060101010101" pitchFamily="49" charset="-122"/>
                <a:ea typeface="KaiTi" panose="02010609060101010101" pitchFamily="49" charset="-122"/>
              </a:endParaRPr>
            </a:p>
          </p:txBody>
        </p:sp>
        <p:sp>
          <p:nvSpPr>
            <p:cNvPr id="94" name="Freeform 40"/>
            <p:cNvSpPr/>
            <p:nvPr/>
          </p:nvSpPr>
          <p:spPr bwMode="auto">
            <a:xfrm>
              <a:off x="7101381" y="3966210"/>
              <a:ext cx="542180" cy="531877"/>
            </a:xfrm>
            <a:custGeom>
              <a:avLst/>
              <a:gdLst/>
              <a:ahLst/>
              <a:cxnLst/>
              <a:rect l="l" t="t" r="r" b="b"/>
              <a:pathLst>
                <a:path w="1547910" h="1518490">
                  <a:moveTo>
                    <a:pt x="735325" y="0"/>
                  </a:moveTo>
                  <a:cubicBezTo>
                    <a:pt x="1125922" y="0"/>
                    <a:pt x="1099882" y="195344"/>
                    <a:pt x="1099882" y="273482"/>
                  </a:cubicBezTo>
                  <a:cubicBezTo>
                    <a:pt x="1099882" y="338596"/>
                    <a:pt x="1047802" y="533941"/>
                    <a:pt x="1034783" y="612078"/>
                  </a:cubicBezTo>
                  <a:cubicBezTo>
                    <a:pt x="1008743" y="677193"/>
                    <a:pt x="995723" y="755331"/>
                    <a:pt x="1021763" y="794399"/>
                  </a:cubicBezTo>
                  <a:cubicBezTo>
                    <a:pt x="1034783" y="820445"/>
                    <a:pt x="1073842" y="872537"/>
                    <a:pt x="1243100" y="963698"/>
                  </a:cubicBezTo>
                  <a:cubicBezTo>
                    <a:pt x="1399339" y="1054858"/>
                    <a:pt x="1581617" y="1067881"/>
                    <a:pt x="1542557" y="1289271"/>
                  </a:cubicBezTo>
                  <a:cubicBezTo>
                    <a:pt x="1520081" y="1379197"/>
                    <a:pt x="1500030" y="1452144"/>
                    <a:pt x="1480009" y="1518490"/>
                  </a:cubicBezTo>
                  <a:lnTo>
                    <a:pt x="0" y="1518490"/>
                  </a:lnTo>
                  <a:cubicBezTo>
                    <a:pt x="15993" y="1434519"/>
                    <a:pt x="15303" y="1372240"/>
                    <a:pt x="45272" y="1302294"/>
                  </a:cubicBezTo>
                  <a:cubicBezTo>
                    <a:pt x="71312" y="1211134"/>
                    <a:pt x="97352" y="1119973"/>
                    <a:pt x="279630" y="1041835"/>
                  </a:cubicBezTo>
                  <a:cubicBezTo>
                    <a:pt x="461908" y="963698"/>
                    <a:pt x="579087" y="911606"/>
                    <a:pt x="579087" y="911606"/>
                  </a:cubicBezTo>
                  <a:cubicBezTo>
                    <a:pt x="579087" y="911528"/>
                    <a:pt x="579093" y="820440"/>
                    <a:pt x="592107" y="807422"/>
                  </a:cubicBezTo>
                  <a:cubicBezTo>
                    <a:pt x="605127" y="807422"/>
                    <a:pt x="631166" y="768354"/>
                    <a:pt x="605127" y="729285"/>
                  </a:cubicBezTo>
                  <a:cubicBezTo>
                    <a:pt x="592107" y="677193"/>
                    <a:pt x="566067" y="625101"/>
                    <a:pt x="566067" y="599055"/>
                  </a:cubicBezTo>
                  <a:cubicBezTo>
                    <a:pt x="566067" y="573009"/>
                    <a:pt x="344729" y="0"/>
                    <a:pt x="735325" y="0"/>
                  </a:cubicBezTo>
                  <a:close/>
                </a:path>
              </a:pathLst>
            </a:custGeom>
            <a:solidFill>
              <a:schemeClr val="bg1">
                <a:lumMod val="75000"/>
              </a:schemeClr>
            </a:solidFill>
            <a:ln w="9525">
              <a:noFill/>
              <a:round/>
            </a:ln>
          </p:spPr>
          <p:txBody>
            <a:bodyPr/>
            <a:lstStyle/>
            <a:p>
              <a:endParaRPr lang="zh-TW" altLang="en-US">
                <a:latin typeface="KaiTi" panose="02010609060101010101" pitchFamily="49" charset="-122"/>
                <a:ea typeface="KaiTi" panose="02010609060101010101" pitchFamily="49" charset="-122"/>
              </a:endParaRPr>
            </a:p>
          </p:txBody>
        </p:sp>
        <p:sp>
          <p:nvSpPr>
            <p:cNvPr id="95" name="Freeform 41"/>
            <p:cNvSpPr/>
            <p:nvPr/>
          </p:nvSpPr>
          <p:spPr bwMode="auto">
            <a:xfrm>
              <a:off x="7278454" y="4235338"/>
              <a:ext cx="182383" cy="269127"/>
            </a:xfrm>
            <a:custGeom>
              <a:avLst/>
              <a:gdLst>
                <a:gd name="T0" fmla="*/ 2147483647 w 40"/>
                <a:gd name="T1" fmla="*/ 2147483647 h 59"/>
                <a:gd name="T2" fmla="*/ 2147483647 w 40"/>
                <a:gd name="T3" fmla="*/ 2147483647 h 59"/>
                <a:gd name="T4" fmla="*/ 2147483647 w 40"/>
                <a:gd name="T5" fmla="*/ 0 h 59"/>
                <a:gd name="T6" fmla="*/ 2147483647 w 40"/>
                <a:gd name="T7" fmla="*/ 2147483647 h 59"/>
                <a:gd name="T8" fmla="*/ 2147483647 w 40"/>
                <a:gd name="T9" fmla="*/ 2147483647 h 59"/>
                <a:gd name="T10" fmla="*/ 2147483647 w 40"/>
                <a:gd name="T11" fmla="*/ 2147483647 h 59"/>
                <a:gd name="T12" fmla="*/ 2147483647 w 40"/>
                <a:gd name="T13" fmla="*/ 2147483647 h 59"/>
                <a:gd name="T14" fmla="*/ 2147483647 w 40"/>
                <a:gd name="T15" fmla="*/ 2147483647 h 59"/>
                <a:gd name="T16" fmla="*/ 0 60000 65536"/>
                <a:gd name="T17" fmla="*/ 0 60000 65536"/>
                <a:gd name="T18" fmla="*/ 0 60000 65536"/>
                <a:gd name="T19" fmla="*/ 0 60000 65536"/>
                <a:gd name="T20" fmla="*/ 0 60000 65536"/>
                <a:gd name="T21" fmla="*/ 0 60000 65536"/>
                <a:gd name="T22" fmla="*/ 0 60000 65536"/>
                <a:gd name="T23" fmla="*/ 0 60000 65536"/>
                <a:gd name="T24" fmla="*/ 0 w 40"/>
                <a:gd name="T25" fmla="*/ 0 h 59"/>
                <a:gd name="T26" fmla="*/ 40 w 40"/>
                <a:gd name="T27" fmla="*/ 59 h 5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0" h="59">
                  <a:moveTo>
                    <a:pt x="1" y="59"/>
                  </a:moveTo>
                  <a:cubicBezTo>
                    <a:pt x="1" y="59"/>
                    <a:pt x="19" y="21"/>
                    <a:pt x="40" y="4"/>
                  </a:cubicBezTo>
                  <a:cubicBezTo>
                    <a:pt x="40" y="4"/>
                    <a:pt x="37" y="2"/>
                    <a:pt x="37" y="0"/>
                  </a:cubicBezTo>
                  <a:cubicBezTo>
                    <a:pt x="37" y="0"/>
                    <a:pt x="16" y="14"/>
                    <a:pt x="15" y="15"/>
                  </a:cubicBezTo>
                  <a:cubicBezTo>
                    <a:pt x="14" y="16"/>
                    <a:pt x="13" y="16"/>
                    <a:pt x="12" y="15"/>
                  </a:cubicBezTo>
                  <a:cubicBezTo>
                    <a:pt x="11" y="14"/>
                    <a:pt x="5" y="3"/>
                    <a:pt x="5" y="3"/>
                  </a:cubicBezTo>
                  <a:cubicBezTo>
                    <a:pt x="5" y="3"/>
                    <a:pt x="3" y="10"/>
                    <a:pt x="4" y="11"/>
                  </a:cubicBezTo>
                  <a:cubicBezTo>
                    <a:pt x="4" y="13"/>
                    <a:pt x="0" y="49"/>
                    <a:pt x="1" y="59"/>
                  </a:cubicBezTo>
                  <a:close/>
                </a:path>
              </a:pathLst>
            </a:custGeom>
            <a:solidFill>
              <a:srgbClr val="FFFFFF"/>
            </a:solidFill>
            <a:ln w="9525">
              <a:noFill/>
              <a:round/>
            </a:ln>
          </p:spPr>
          <p:txBody>
            <a:bodyPr/>
            <a:lstStyle/>
            <a:p>
              <a:endParaRPr lang="zh-TW" altLang="en-US">
                <a:latin typeface="KaiTi" panose="02010609060101010101" pitchFamily="49" charset="-122"/>
                <a:ea typeface="KaiTi" panose="02010609060101010101" pitchFamily="49" charset="-122"/>
              </a:endParaRPr>
            </a:p>
          </p:txBody>
        </p:sp>
        <p:sp>
          <p:nvSpPr>
            <p:cNvPr id="96" name="Freeform 42"/>
            <p:cNvSpPr/>
            <p:nvPr/>
          </p:nvSpPr>
          <p:spPr bwMode="auto">
            <a:xfrm>
              <a:off x="7278366" y="4294834"/>
              <a:ext cx="77290" cy="214079"/>
            </a:xfrm>
            <a:custGeom>
              <a:avLst/>
              <a:gdLst>
                <a:gd name="T0" fmla="*/ 0 w 17"/>
                <a:gd name="T1" fmla="*/ 2147483647 h 47"/>
                <a:gd name="T2" fmla="*/ 2147483647 w 17"/>
                <a:gd name="T3" fmla="*/ 2147483647 h 47"/>
                <a:gd name="T4" fmla="*/ 2147483647 w 17"/>
                <a:gd name="T5" fmla="*/ 1183728112 h 47"/>
                <a:gd name="T6" fmla="*/ 2147483647 w 17"/>
                <a:gd name="T7" fmla="*/ 507312048 h 47"/>
                <a:gd name="T8" fmla="*/ 1684852866 w 17"/>
                <a:gd name="T9" fmla="*/ 845520080 h 47"/>
                <a:gd name="T10" fmla="*/ 168482691 w 17"/>
                <a:gd name="T11" fmla="*/ 2147483647 h 47"/>
                <a:gd name="T12" fmla="*/ 0 w 17"/>
                <a:gd name="T13" fmla="*/ 2147483647 h 47"/>
                <a:gd name="T14" fmla="*/ 0 60000 65536"/>
                <a:gd name="T15" fmla="*/ 0 60000 65536"/>
                <a:gd name="T16" fmla="*/ 0 60000 65536"/>
                <a:gd name="T17" fmla="*/ 0 60000 65536"/>
                <a:gd name="T18" fmla="*/ 0 60000 65536"/>
                <a:gd name="T19" fmla="*/ 0 60000 65536"/>
                <a:gd name="T20" fmla="*/ 0 60000 65536"/>
                <a:gd name="T21" fmla="*/ 0 w 17"/>
                <a:gd name="T22" fmla="*/ 0 h 47"/>
                <a:gd name="T23" fmla="*/ 17 w 17"/>
                <a:gd name="T24" fmla="*/ 47 h 4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7" h="47">
                  <a:moveTo>
                    <a:pt x="0" y="47"/>
                  </a:moveTo>
                  <a:cubicBezTo>
                    <a:pt x="0" y="47"/>
                    <a:pt x="14" y="25"/>
                    <a:pt x="13" y="14"/>
                  </a:cubicBezTo>
                  <a:cubicBezTo>
                    <a:pt x="13" y="9"/>
                    <a:pt x="14" y="7"/>
                    <a:pt x="14" y="7"/>
                  </a:cubicBezTo>
                  <a:cubicBezTo>
                    <a:pt x="14" y="7"/>
                    <a:pt x="17" y="4"/>
                    <a:pt x="16" y="3"/>
                  </a:cubicBezTo>
                  <a:cubicBezTo>
                    <a:pt x="15" y="1"/>
                    <a:pt x="12" y="0"/>
                    <a:pt x="10" y="5"/>
                  </a:cubicBezTo>
                  <a:cubicBezTo>
                    <a:pt x="11" y="8"/>
                    <a:pt x="1" y="15"/>
                    <a:pt x="1" y="26"/>
                  </a:cubicBezTo>
                  <a:lnTo>
                    <a:pt x="0" y="47"/>
                  </a:lnTo>
                  <a:close/>
                </a:path>
              </a:pathLst>
            </a:custGeom>
            <a:solidFill>
              <a:schemeClr val="bg1">
                <a:lumMod val="65000"/>
              </a:schemeClr>
            </a:solidFill>
            <a:ln w="9525">
              <a:noFill/>
              <a:round/>
            </a:ln>
          </p:spPr>
          <p:txBody>
            <a:bodyPr/>
            <a:lstStyle/>
            <a:p>
              <a:pPr>
                <a:defRPr/>
              </a:pPr>
              <a:endParaRPr lang="zh-TW" altLang="en-US">
                <a:latin typeface="KaiTi" panose="02010609060101010101" pitchFamily="49" charset="-122"/>
                <a:ea typeface="KaiTi" panose="02010609060101010101" pitchFamily="49" charset="-122"/>
              </a:endParaRPr>
            </a:p>
          </p:txBody>
        </p:sp>
        <p:sp>
          <p:nvSpPr>
            <p:cNvPr id="97" name="Freeform 43"/>
            <p:cNvSpPr/>
            <p:nvPr/>
          </p:nvSpPr>
          <p:spPr bwMode="auto">
            <a:xfrm>
              <a:off x="7351296" y="4299283"/>
              <a:ext cx="36699" cy="31695"/>
            </a:xfrm>
            <a:custGeom>
              <a:avLst/>
              <a:gdLst>
                <a:gd name="T0" fmla="*/ 0 w 66"/>
                <a:gd name="T1" fmla="*/ 2147483647 h 57"/>
                <a:gd name="T2" fmla="*/ 0 w 66"/>
                <a:gd name="T3" fmla="*/ 0 h 57"/>
                <a:gd name="T4" fmla="*/ 2147483647 w 66"/>
                <a:gd name="T5" fmla="*/ 2147483647 h 57"/>
                <a:gd name="T6" fmla="*/ 2147483647 w 66"/>
                <a:gd name="T7" fmla="*/ 2147483647 h 57"/>
                <a:gd name="T8" fmla="*/ 0 w 66"/>
                <a:gd name="T9" fmla="*/ 2147483647 h 57"/>
                <a:gd name="T10" fmla="*/ 0 60000 65536"/>
                <a:gd name="T11" fmla="*/ 0 60000 65536"/>
                <a:gd name="T12" fmla="*/ 0 60000 65536"/>
                <a:gd name="T13" fmla="*/ 0 60000 65536"/>
                <a:gd name="T14" fmla="*/ 0 60000 65536"/>
                <a:gd name="T15" fmla="*/ 0 w 66"/>
                <a:gd name="T16" fmla="*/ 0 h 57"/>
                <a:gd name="T17" fmla="*/ 66 w 66"/>
                <a:gd name="T18" fmla="*/ 57 h 57"/>
              </a:gdLst>
              <a:ahLst/>
              <a:cxnLst>
                <a:cxn ang="T10">
                  <a:pos x="T0" y="T1"/>
                </a:cxn>
                <a:cxn ang="T11">
                  <a:pos x="T2" y="T3"/>
                </a:cxn>
                <a:cxn ang="T12">
                  <a:pos x="T4" y="T5"/>
                </a:cxn>
                <a:cxn ang="T13">
                  <a:pos x="T6" y="T7"/>
                </a:cxn>
                <a:cxn ang="T14">
                  <a:pos x="T8" y="T9"/>
                </a:cxn>
              </a:cxnLst>
              <a:rect l="T15" t="T16" r="T17" b="T18"/>
              <a:pathLst>
                <a:path w="66" h="57">
                  <a:moveTo>
                    <a:pt x="0" y="8"/>
                  </a:moveTo>
                  <a:lnTo>
                    <a:pt x="0" y="0"/>
                  </a:lnTo>
                  <a:lnTo>
                    <a:pt x="66" y="57"/>
                  </a:lnTo>
                  <a:lnTo>
                    <a:pt x="0" y="8"/>
                  </a:lnTo>
                  <a:close/>
                </a:path>
              </a:pathLst>
            </a:custGeom>
            <a:solidFill>
              <a:srgbClr val="000000"/>
            </a:solidFill>
            <a:ln w="9525">
              <a:noFill/>
              <a:round/>
            </a:ln>
          </p:spPr>
          <p:txBody>
            <a:bodyPr/>
            <a:lstStyle/>
            <a:p>
              <a:endParaRPr lang="zh-TW" altLang="en-US">
                <a:latin typeface="KaiTi" panose="02010609060101010101" pitchFamily="49" charset="-122"/>
                <a:ea typeface="KaiTi" panose="02010609060101010101" pitchFamily="49" charset="-122"/>
              </a:endParaRPr>
            </a:p>
          </p:txBody>
        </p:sp>
        <p:sp>
          <p:nvSpPr>
            <p:cNvPr id="98" name="Freeform 44"/>
            <p:cNvSpPr/>
            <p:nvPr/>
          </p:nvSpPr>
          <p:spPr bwMode="auto">
            <a:xfrm>
              <a:off x="7291799" y="4299283"/>
              <a:ext cx="41148" cy="31695"/>
            </a:xfrm>
            <a:custGeom>
              <a:avLst/>
              <a:gdLst>
                <a:gd name="T0" fmla="*/ 0 w 74"/>
                <a:gd name="T1" fmla="*/ 2147483647 h 57"/>
                <a:gd name="T2" fmla="*/ 2147483647 w 74"/>
                <a:gd name="T3" fmla="*/ 0 h 57"/>
                <a:gd name="T4" fmla="*/ 2147483647 w 74"/>
                <a:gd name="T5" fmla="*/ 0 h 57"/>
                <a:gd name="T6" fmla="*/ 0 w 74"/>
                <a:gd name="T7" fmla="*/ 2147483647 h 57"/>
                <a:gd name="T8" fmla="*/ 0 w 74"/>
                <a:gd name="T9" fmla="*/ 2147483647 h 57"/>
                <a:gd name="T10" fmla="*/ 0 60000 65536"/>
                <a:gd name="T11" fmla="*/ 0 60000 65536"/>
                <a:gd name="T12" fmla="*/ 0 60000 65536"/>
                <a:gd name="T13" fmla="*/ 0 60000 65536"/>
                <a:gd name="T14" fmla="*/ 0 60000 65536"/>
                <a:gd name="T15" fmla="*/ 0 w 74"/>
                <a:gd name="T16" fmla="*/ 0 h 57"/>
                <a:gd name="T17" fmla="*/ 74 w 74"/>
                <a:gd name="T18" fmla="*/ 57 h 57"/>
              </a:gdLst>
              <a:ahLst/>
              <a:cxnLst>
                <a:cxn ang="T10">
                  <a:pos x="T0" y="T1"/>
                </a:cxn>
                <a:cxn ang="T11">
                  <a:pos x="T2" y="T3"/>
                </a:cxn>
                <a:cxn ang="T12">
                  <a:pos x="T4" y="T5"/>
                </a:cxn>
                <a:cxn ang="T13">
                  <a:pos x="T6" y="T7"/>
                </a:cxn>
                <a:cxn ang="T14">
                  <a:pos x="T8" y="T9"/>
                </a:cxn>
              </a:cxnLst>
              <a:rect l="T15" t="T16" r="T17" b="T18"/>
              <a:pathLst>
                <a:path w="74" h="57">
                  <a:moveTo>
                    <a:pt x="0" y="57"/>
                  </a:moveTo>
                  <a:lnTo>
                    <a:pt x="66" y="0"/>
                  </a:lnTo>
                  <a:lnTo>
                    <a:pt x="74" y="0"/>
                  </a:lnTo>
                  <a:lnTo>
                    <a:pt x="0" y="57"/>
                  </a:lnTo>
                  <a:close/>
                </a:path>
              </a:pathLst>
            </a:custGeom>
            <a:solidFill>
              <a:srgbClr val="000000"/>
            </a:solidFill>
            <a:ln w="9525">
              <a:noFill/>
              <a:round/>
            </a:ln>
          </p:spPr>
          <p:txBody>
            <a:bodyPr/>
            <a:lstStyle/>
            <a:p>
              <a:endParaRPr lang="zh-TW" altLang="en-US">
                <a:latin typeface="KaiTi" panose="02010609060101010101" pitchFamily="49" charset="-122"/>
                <a:ea typeface="KaiTi" panose="02010609060101010101" pitchFamily="49" charset="-122"/>
              </a:endParaRPr>
            </a:p>
          </p:txBody>
        </p:sp>
        <p:sp>
          <p:nvSpPr>
            <p:cNvPr id="99" name="Freeform 40"/>
            <p:cNvSpPr/>
            <p:nvPr/>
          </p:nvSpPr>
          <p:spPr bwMode="auto">
            <a:xfrm>
              <a:off x="6654466" y="3834168"/>
              <a:ext cx="674094" cy="661284"/>
            </a:xfrm>
            <a:custGeom>
              <a:avLst/>
              <a:gdLst/>
              <a:ahLst/>
              <a:cxnLst/>
              <a:rect l="l" t="t" r="r" b="b"/>
              <a:pathLst>
                <a:path w="1547910" h="1518490">
                  <a:moveTo>
                    <a:pt x="735325" y="0"/>
                  </a:moveTo>
                  <a:cubicBezTo>
                    <a:pt x="1125922" y="0"/>
                    <a:pt x="1099882" y="195344"/>
                    <a:pt x="1099882" y="273482"/>
                  </a:cubicBezTo>
                  <a:cubicBezTo>
                    <a:pt x="1099882" y="338596"/>
                    <a:pt x="1047802" y="533941"/>
                    <a:pt x="1034783" y="612078"/>
                  </a:cubicBezTo>
                  <a:cubicBezTo>
                    <a:pt x="1008743" y="677193"/>
                    <a:pt x="995723" y="755331"/>
                    <a:pt x="1021763" y="794399"/>
                  </a:cubicBezTo>
                  <a:cubicBezTo>
                    <a:pt x="1034783" y="820445"/>
                    <a:pt x="1073842" y="872537"/>
                    <a:pt x="1243100" y="963698"/>
                  </a:cubicBezTo>
                  <a:cubicBezTo>
                    <a:pt x="1399339" y="1054858"/>
                    <a:pt x="1581617" y="1067881"/>
                    <a:pt x="1542557" y="1289271"/>
                  </a:cubicBezTo>
                  <a:cubicBezTo>
                    <a:pt x="1520081" y="1379197"/>
                    <a:pt x="1500030" y="1452144"/>
                    <a:pt x="1480009" y="1518490"/>
                  </a:cubicBezTo>
                  <a:lnTo>
                    <a:pt x="0" y="1518490"/>
                  </a:lnTo>
                  <a:cubicBezTo>
                    <a:pt x="15993" y="1434519"/>
                    <a:pt x="15303" y="1372240"/>
                    <a:pt x="45272" y="1302294"/>
                  </a:cubicBezTo>
                  <a:cubicBezTo>
                    <a:pt x="71312" y="1211134"/>
                    <a:pt x="97352" y="1119973"/>
                    <a:pt x="279630" y="1041835"/>
                  </a:cubicBezTo>
                  <a:cubicBezTo>
                    <a:pt x="461908" y="963698"/>
                    <a:pt x="579087" y="911606"/>
                    <a:pt x="579087" y="911606"/>
                  </a:cubicBezTo>
                  <a:cubicBezTo>
                    <a:pt x="579087" y="911528"/>
                    <a:pt x="579093" y="820440"/>
                    <a:pt x="592107" y="807422"/>
                  </a:cubicBezTo>
                  <a:cubicBezTo>
                    <a:pt x="605127" y="807422"/>
                    <a:pt x="631166" y="768354"/>
                    <a:pt x="605127" y="729285"/>
                  </a:cubicBezTo>
                  <a:cubicBezTo>
                    <a:pt x="592107" y="677193"/>
                    <a:pt x="566067" y="625101"/>
                    <a:pt x="566067" y="599055"/>
                  </a:cubicBezTo>
                  <a:cubicBezTo>
                    <a:pt x="566067" y="573009"/>
                    <a:pt x="344729" y="0"/>
                    <a:pt x="735325" y="0"/>
                  </a:cubicBezTo>
                  <a:close/>
                </a:path>
              </a:pathLst>
            </a:custGeom>
            <a:solidFill>
              <a:schemeClr val="bg1">
                <a:lumMod val="65000"/>
              </a:schemeClr>
            </a:solidFill>
            <a:ln w="9525">
              <a:noFill/>
              <a:round/>
            </a:ln>
          </p:spPr>
          <p:txBody>
            <a:bodyPr/>
            <a:lstStyle/>
            <a:p>
              <a:endParaRPr lang="zh-TW" altLang="en-US">
                <a:latin typeface="KaiTi" panose="02010609060101010101" pitchFamily="49" charset="-122"/>
                <a:ea typeface="KaiTi" panose="02010609060101010101" pitchFamily="49" charset="-122"/>
              </a:endParaRPr>
            </a:p>
          </p:txBody>
        </p:sp>
        <p:sp>
          <p:nvSpPr>
            <p:cNvPr id="100" name="Freeform 41"/>
            <p:cNvSpPr/>
            <p:nvPr/>
          </p:nvSpPr>
          <p:spPr bwMode="auto">
            <a:xfrm>
              <a:off x="6874623" y="4168775"/>
              <a:ext cx="226757" cy="334606"/>
            </a:xfrm>
            <a:custGeom>
              <a:avLst/>
              <a:gdLst>
                <a:gd name="T0" fmla="*/ 2147483647 w 40"/>
                <a:gd name="T1" fmla="*/ 2147483647 h 59"/>
                <a:gd name="T2" fmla="*/ 2147483647 w 40"/>
                <a:gd name="T3" fmla="*/ 2147483647 h 59"/>
                <a:gd name="T4" fmla="*/ 2147483647 w 40"/>
                <a:gd name="T5" fmla="*/ 0 h 59"/>
                <a:gd name="T6" fmla="*/ 2147483647 w 40"/>
                <a:gd name="T7" fmla="*/ 2147483647 h 59"/>
                <a:gd name="T8" fmla="*/ 2147483647 w 40"/>
                <a:gd name="T9" fmla="*/ 2147483647 h 59"/>
                <a:gd name="T10" fmla="*/ 2147483647 w 40"/>
                <a:gd name="T11" fmla="*/ 2147483647 h 59"/>
                <a:gd name="T12" fmla="*/ 2147483647 w 40"/>
                <a:gd name="T13" fmla="*/ 2147483647 h 59"/>
                <a:gd name="T14" fmla="*/ 2147483647 w 40"/>
                <a:gd name="T15" fmla="*/ 2147483647 h 59"/>
                <a:gd name="T16" fmla="*/ 0 60000 65536"/>
                <a:gd name="T17" fmla="*/ 0 60000 65536"/>
                <a:gd name="T18" fmla="*/ 0 60000 65536"/>
                <a:gd name="T19" fmla="*/ 0 60000 65536"/>
                <a:gd name="T20" fmla="*/ 0 60000 65536"/>
                <a:gd name="T21" fmla="*/ 0 60000 65536"/>
                <a:gd name="T22" fmla="*/ 0 60000 65536"/>
                <a:gd name="T23" fmla="*/ 0 60000 65536"/>
                <a:gd name="T24" fmla="*/ 0 w 40"/>
                <a:gd name="T25" fmla="*/ 0 h 59"/>
                <a:gd name="T26" fmla="*/ 40 w 40"/>
                <a:gd name="T27" fmla="*/ 59 h 5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0" h="59">
                  <a:moveTo>
                    <a:pt x="1" y="59"/>
                  </a:moveTo>
                  <a:cubicBezTo>
                    <a:pt x="1" y="59"/>
                    <a:pt x="19" y="21"/>
                    <a:pt x="40" y="4"/>
                  </a:cubicBezTo>
                  <a:cubicBezTo>
                    <a:pt x="40" y="4"/>
                    <a:pt x="37" y="2"/>
                    <a:pt x="37" y="0"/>
                  </a:cubicBezTo>
                  <a:cubicBezTo>
                    <a:pt x="37" y="0"/>
                    <a:pt x="16" y="14"/>
                    <a:pt x="15" y="15"/>
                  </a:cubicBezTo>
                  <a:cubicBezTo>
                    <a:pt x="14" y="16"/>
                    <a:pt x="13" y="16"/>
                    <a:pt x="12" y="15"/>
                  </a:cubicBezTo>
                  <a:cubicBezTo>
                    <a:pt x="11" y="14"/>
                    <a:pt x="5" y="3"/>
                    <a:pt x="5" y="3"/>
                  </a:cubicBezTo>
                  <a:cubicBezTo>
                    <a:pt x="5" y="3"/>
                    <a:pt x="3" y="10"/>
                    <a:pt x="4" y="11"/>
                  </a:cubicBezTo>
                  <a:cubicBezTo>
                    <a:pt x="4" y="13"/>
                    <a:pt x="0" y="49"/>
                    <a:pt x="1" y="59"/>
                  </a:cubicBezTo>
                  <a:close/>
                </a:path>
              </a:pathLst>
            </a:custGeom>
            <a:solidFill>
              <a:srgbClr val="FFFFFF"/>
            </a:solidFill>
            <a:ln w="9525">
              <a:noFill/>
              <a:round/>
            </a:ln>
          </p:spPr>
          <p:txBody>
            <a:bodyPr/>
            <a:lstStyle/>
            <a:p>
              <a:endParaRPr lang="zh-TW" altLang="en-US">
                <a:latin typeface="KaiTi" panose="02010609060101010101" pitchFamily="49" charset="-122"/>
                <a:ea typeface="KaiTi" panose="02010609060101010101" pitchFamily="49" charset="-122"/>
              </a:endParaRPr>
            </a:p>
          </p:txBody>
        </p:sp>
        <p:sp>
          <p:nvSpPr>
            <p:cNvPr id="101" name="Freeform 42"/>
            <p:cNvSpPr/>
            <p:nvPr/>
          </p:nvSpPr>
          <p:spPr bwMode="auto">
            <a:xfrm>
              <a:off x="6874514" y="4242750"/>
              <a:ext cx="96096" cy="266164"/>
            </a:xfrm>
            <a:custGeom>
              <a:avLst/>
              <a:gdLst>
                <a:gd name="T0" fmla="*/ 0 w 17"/>
                <a:gd name="T1" fmla="*/ 2147483647 h 47"/>
                <a:gd name="T2" fmla="*/ 2147483647 w 17"/>
                <a:gd name="T3" fmla="*/ 2147483647 h 47"/>
                <a:gd name="T4" fmla="*/ 2147483647 w 17"/>
                <a:gd name="T5" fmla="*/ 1183728112 h 47"/>
                <a:gd name="T6" fmla="*/ 2147483647 w 17"/>
                <a:gd name="T7" fmla="*/ 507312048 h 47"/>
                <a:gd name="T8" fmla="*/ 1684852866 w 17"/>
                <a:gd name="T9" fmla="*/ 845520080 h 47"/>
                <a:gd name="T10" fmla="*/ 168482691 w 17"/>
                <a:gd name="T11" fmla="*/ 2147483647 h 47"/>
                <a:gd name="T12" fmla="*/ 0 w 17"/>
                <a:gd name="T13" fmla="*/ 2147483647 h 47"/>
                <a:gd name="T14" fmla="*/ 0 60000 65536"/>
                <a:gd name="T15" fmla="*/ 0 60000 65536"/>
                <a:gd name="T16" fmla="*/ 0 60000 65536"/>
                <a:gd name="T17" fmla="*/ 0 60000 65536"/>
                <a:gd name="T18" fmla="*/ 0 60000 65536"/>
                <a:gd name="T19" fmla="*/ 0 60000 65536"/>
                <a:gd name="T20" fmla="*/ 0 60000 65536"/>
                <a:gd name="T21" fmla="*/ 0 w 17"/>
                <a:gd name="T22" fmla="*/ 0 h 47"/>
                <a:gd name="T23" fmla="*/ 17 w 17"/>
                <a:gd name="T24" fmla="*/ 47 h 4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7" h="47">
                  <a:moveTo>
                    <a:pt x="0" y="47"/>
                  </a:moveTo>
                  <a:cubicBezTo>
                    <a:pt x="0" y="47"/>
                    <a:pt x="14" y="25"/>
                    <a:pt x="13" y="14"/>
                  </a:cubicBezTo>
                  <a:cubicBezTo>
                    <a:pt x="13" y="9"/>
                    <a:pt x="14" y="7"/>
                    <a:pt x="14" y="7"/>
                  </a:cubicBezTo>
                  <a:cubicBezTo>
                    <a:pt x="14" y="7"/>
                    <a:pt x="17" y="4"/>
                    <a:pt x="16" y="3"/>
                  </a:cubicBezTo>
                  <a:cubicBezTo>
                    <a:pt x="15" y="1"/>
                    <a:pt x="12" y="0"/>
                    <a:pt x="10" y="5"/>
                  </a:cubicBezTo>
                  <a:cubicBezTo>
                    <a:pt x="11" y="8"/>
                    <a:pt x="1" y="15"/>
                    <a:pt x="1" y="26"/>
                  </a:cubicBezTo>
                  <a:lnTo>
                    <a:pt x="0" y="47"/>
                  </a:lnTo>
                  <a:close/>
                </a:path>
              </a:pathLst>
            </a:custGeom>
            <a:solidFill>
              <a:schemeClr val="bg1">
                <a:lumMod val="65000"/>
              </a:schemeClr>
            </a:solidFill>
            <a:ln w="9525">
              <a:noFill/>
              <a:round/>
            </a:ln>
          </p:spPr>
          <p:txBody>
            <a:bodyPr/>
            <a:lstStyle/>
            <a:p>
              <a:pPr>
                <a:defRPr/>
              </a:pPr>
              <a:endParaRPr lang="zh-TW" altLang="en-US">
                <a:latin typeface="KaiTi" panose="02010609060101010101" pitchFamily="49" charset="-122"/>
                <a:ea typeface="KaiTi" panose="02010609060101010101" pitchFamily="49" charset="-122"/>
              </a:endParaRPr>
            </a:p>
          </p:txBody>
        </p:sp>
        <p:sp>
          <p:nvSpPr>
            <p:cNvPr id="102" name="Freeform 43"/>
            <p:cNvSpPr/>
            <p:nvPr/>
          </p:nvSpPr>
          <p:spPr bwMode="auto">
            <a:xfrm>
              <a:off x="6965187" y="4248279"/>
              <a:ext cx="45629" cy="39407"/>
            </a:xfrm>
            <a:custGeom>
              <a:avLst/>
              <a:gdLst>
                <a:gd name="T0" fmla="*/ 0 w 66"/>
                <a:gd name="T1" fmla="*/ 2147483647 h 57"/>
                <a:gd name="T2" fmla="*/ 0 w 66"/>
                <a:gd name="T3" fmla="*/ 0 h 57"/>
                <a:gd name="T4" fmla="*/ 2147483647 w 66"/>
                <a:gd name="T5" fmla="*/ 2147483647 h 57"/>
                <a:gd name="T6" fmla="*/ 2147483647 w 66"/>
                <a:gd name="T7" fmla="*/ 2147483647 h 57"/>
                <a:gd name="T8" fmla="*/ 0 w 66"/>
                <a:gd name="T9" fmla="*/ 2147483647 h 57"/>
                <a:gd name="T10" fmla="*/ 0 60000 65536"/>
                <a:gd name="T11" fmla="*/ 0 60000 65536"/>
                <a:gd name="T12" fmla="*/ 0 60000 65536"/>
                <a:gd name="T13" fmla="*/ 0 60000 65536"/>
                <a:gd name="T14" fmla="*/ 0 60000 65536"/>
                <a:gd name="T15" fmla="*/ 0 w 66"/>
                <a:gd name="T16" fmla="*/ 0 h 57"/>
                <a:gd name="T17" fmla="*/ 66 w 66"/>
                <a:gd name="T18" fmla="*/ 57 h 57"/>
              </a:gdLst>
              <a:ahLst/>
              <a:cxnLst>
                <a:cxn ang="T10">
                  <a:pos x="T0" y="T1"/>
                </a:cxn>
                <a:cxn ang="T11">
                  <a:pos x="T2" y="T3"/>
                </a:cxn>
                <a:cxn ang="T12">
                  <a:pos x="T4" y="T5"/>
                </a:cxn>
                <a:cxn ang="T13">
                  <a:pos x="T6" y="T7"/>
                </a:cxn>
                <a:cxn ang="T14">
                  <a:pos x="T8" y="T9"/>
                </a:cxn>
              </a:cxnLst>
              <a:rect l="T15" t="T16" r="T17" b="T18"/>
              <a:pathLst>
                <a:path w="66" h="57">
                  <a:moveTo>
                    <a:pt x="0" y="8"/>
                  </a:moveTo>
                  <a:lnTo>
                    <a:pt x="0" y="0"/>
                  </a:lnTo>
                  <a:lnTo>
                    <a:pt x="66" y="57"/>
                  </a:lnTo>
                  <a:lnTo>
                    <a:pt x="0" y="8"/>
                  </a:lnTo>
                  <a:close/>
                </a:path>
              </a:pathLst>
            </a:custGeom>
            <a:solidFill>
              <a:srgbClr val="000000"/>
            </a:solidFill>
            <a:ln w="9525">
              <a:noFill/>
              <a:round/>
            </a:ln>
          </p:spPr>
          <p:txBody>
            <a:bodyPr/>
            <a:lstStyle/>
            <a:p>
              <a:endParaRPr lang="zh-TW" altLang="en-US">
                <a:latin typeface="KaiTi" panose="02010609060101010101" pitchFamily="49" charset="-122"/>
                <a:ea typeface="KaiTi" panose="02010609060101010101" pitchFamily="49" charset="-122"/>
              </a:endParaRPr>
            </a:p>
          </p:txBody>
        </p:sp>
        <p:sp>
          <p:nvSpPr>
            <p:cNvPr id="103" name="Freeform 44"/>
            <p:cNvSpPr/>
            <p:nvPr/>
          </p:nvSpPr>
          <p:spPr bwMode="auto">
            <a:xfrm>
              <a:off x="6891214" y="4248279"/>
              <a:ext cx="51159" cy="39407"/>
            </a:xfrm>
            <a:custGeom>
              <a:avLst/>
              <a:gdLst>
                <a:gd name="T0" fmla="*/ 0 w 74"/>
                <a:gd name="T1" fmla="*/ 2147483647 h 57"/>
                <a:gd name="T2" fmla="*/ 2147483647 w 74"/>
                <a:gd name="T3" fmla="*/ 0 h 57"/>
                <a:gd name="T4" fmla="*/ 2147483647 w 74"/>
                <a:gd name="T5" fmla="*/ 0 h 57"/>
                <a:gd name="T6" fmla="*/ 0 w 74"/>
                <a:gd name="T7" fmla="*/ 2147483647 h 57"/>
                <a:gd name="T8" fmla="*/ 0 w 74"/>
                <a:gd name="T9" fmla="*/ 2147483647 h 57"/>
                <a:gd name="T10" fmla="*/ 0 60000 65536"/>
                <a:gd name="T11" fmla="*/ 0 60000 65536"/>
                <a:gd name="T12" fmla="*/ 0 60000 65536"/>
                <a:gd name="T13" fmla="*/ 0 60000 65536"/>
                <a:gd name="T14" fmla="*/ 0 60000 65536"/>
                <a:gd name="T15" fmla="*/ 0 w 74"/>
                <a:gd name="T16" fmla="*/ 0 h 57"/>
                <a:gd name="T17" fmla="*/ 74 w 74"/>
                <a:gd name="T18" fmla="*/ 57 h 57"/>
              </a:gdLst>
              <a:ahLst/>
              <a:cxnLst>
                <a:cxn ang="T10">
                  <a:pos x="T0" y="T1"/>
                </a:cxn>
                <a:cxn ang="T11">
                  <a:pos x="T2" y="T3"/>
                </a:cxn>
                <a:cxn ang="T12">
                  <a:pos x="T4" y="T5"/>
                </a:cxn>
                <a:cxn ang="T13">
                  <a:pos x="T6" y="T7"/>
                </a:cxn>
                <a:cxn ang="T14">
                  <a:pos x="T8" y="T9"/>
                </a:cxn>
              </a:cxnLst>
              <a:rect l="T15" t="T16" r="T17" b="T18"/>
              <a:pathLst>
                <a:path w="74" h="57">
                  <a:moveTo>
                    <a:pt x="0" y="57"/>
                  </a:moveTo>
                  <a:lnTo>
                    <a:pt x="66" y="0"/>
                  </a:lnTo>
                  <a:lnTo>
                    <a:pt x="74" y="0"/>
                  </a:lnTo>
                  <a:lnTo>
                    <a:pt x="0" y="57"/>
                  </a:lnTo>
                  <a:close/>
                </a:path>
              </a:pathLst>
            </a:custGeom>
            <a:solidFill>
              <a:srgbClr val="000000"/>
            </a:solidFill>
            <a:ln w="9525">
              <a:noFill/>
              <a:round/>
            </a:ln>
          </p:spPr>
          <p:txBody>
            <a:bodyPr/>
            <a:lstStyle/>
            <a:p>
              <a:endParaRPr lang="zh-TW" altLang="en-US">
                <a:latin typeface="KaiTi" panose="02010609060101010101" pitchFamily="49" charset="-122"/>
                <a:ea typeface="KaiTi" panose="02010609060101010101" pitchFamily="49" charset="-122"/>
              </a:endParaRPr>
            </a:p>
          </p:txBody>
        </p:sp>
        <p:cxnSp>
          <p:nvCxnSpPr>
            <p:cNvPr id="104" name="直接连接符 103"/>
            <p:cNvCxnSpPr/>
            <p:nvPr/>
          </p:nvCxnSpPr>
          <p:spPr>
            <a:xfrm flipH="1">
              <a:off x="1767275" y="3266502"/>
              <a:ext cx="0" cy="1076583"/>
            </a:xfrm>
            <a:prstGeom prst="line">
              <a:avLst/>
            </a:prstGeom>
            <a:ln w="19050">
              <a:gradFill>
                <a:gsLst>
                  <a:gs pos="0">
                    <a:srgbClr val="BECCCD">
                      <a:alpha val="15000"/>
                    </a:srgbClr>
                  </a:gs>
                  <a:gs pos="50000">
                    <a:schemeClr val="bg1">
                      <a:lumMod val="50000"/>
                    </a:schemeClr>
                  </a:gs>
                  <a:gs pos="100000">
                    <a:srgbClr val="BECCCD">
                      <a:alpha val="40000"/>
                    </a:srgbClr>
                  </a:gs>
                </a:gsLst>
                <a:lin ang="5400000" scaled="0"/>
              </a:gradFill>
            </a:ln>
          </p:spPr>
          <p:style>
            <a:lnRef idx="1">
              <a:schemeClr val="accent1"/>
            </a:lnRef>
            <a:fillRef idx="0">
              <a:schemeClr val="accent1"/>
            </a:fillRef>
            <a:effectRef idx="0">
              <a:schemeClr val="accent1"/>
            </a:effectRef>
            <a:fontRef idx="minor">
              <a:schemeClr val="tx1"/>
            </a:fontRef>
          </p:style>
        </p:cxnSp>
        <p:cxnSp>
          <p:nvCxnSpPr>
            <p:cNvPr id="105" name="直接连接符 104"/>
            <p:cNvCxnSpPr/>
            <p:nvPr/>
          </p:nvCxnSpPr>
          <p:spPr>
            <a:xfrm>
              <a:off x="2441371" y="4502926"/>
              <a:ext cx="7980292" cy="0"/>
            </a:xfrm>
            <a:prstGeom prst="line">
              <a:avLst/>
            </a:prstGeom>
            <a:ln w="19050">
              <a:gradFill>
                <a:gsLst>
                  <a:gs pos="0">
                    <a:srgbClr val="BECCCD">
                      <a:alpha val="15000"/>
                    </a:srgbClr>
                  </a:gs>
                  <a:gs pos="50000">
                    <a:schemeClr val="bg1">
                      <a:lumMod val="50000"/>
                    </a:schemeClr>
                  </a:gs>
                  <a:gs pos="100000">
                    <a:srgbClr val="BECCCD">
                      <a:alpha val="40000"/>
                    </a:srgbClr>
                  </a:gs>
                </a:gsLst>
                <a:lin ang="0" scaled="0"/>
              </a:gradFill>
            </a:ln>
          </p:spPr>
          <p:style>
            <a:lnRef idx="1">
              <a:schemeClr val="accent1"/>
            </a:lnRef>
            <a:fillRef idx="0">
              <a:schemeClr val="accent1"/>
            </a:fillRef>
            <a:effectRef idx="0">
              <a:schemeClr val="accent1"/>
            </a:effectRef>
            <a:fontRef idx="minor">
              <a:schemeClr val="tx1"/>
            </a:fontRef>
          </p:style>
        </p:cxnSp>
        <p:sp>
          <p:nvSpPr>
            <p:cNvPr id="168" name="Rectangle 42"/>
            <p:cNvSpPr/>
            <p:nvPr/>
          </p:nvSpPr>
          <p:spPr>
            <a:xfrm>
              <a:off x="461347" y="3086247"/>
              <a:ext cx="2800279" cy="563151"/>
            </a:xfrm>
            <a:prstGeom prst="rect">
              <a:avLst/>
            </a:prstGeom>
            <a:noFill/>
            <a:ln w="12700" cap="flat" cmpd="sng" algn="ctr">
              <a:noFill/>
              <a:prstDash val="solid"/>
            </a:ln>
            <a:effectLst/>
          </p:spPr>
          <p:txBody>
            <a:bodyPr lIns="91440" tIns="0" rIns="91440" bIns="0" rtlCol="0" anchor="t"/>
            <a:lstStyle/>
            <a:p>
              <a:pPr algn="r"/>
              <a:r>
                <a:rPr lang="en-US" altLang="zh-CN" sz="2000" b="1" dirty="0">
                  <a:solidFill>
                    <a:schemeClr val="tx1">
                      <a:lumMod val="65000"/>
                      <a:lumOff val="35000"/>
                    </a:schemeClr>
                  </a:solidFill>
                  <a:latin typeface="KaiTi" panose="02010609060101010101" pitchFamily="49" charset="-122"/>
                  <a:ea typeface="KaiTi" panose="02010609060101010101" pitchFamily="49" charset="-122"/>
                  <a:cs typeface="Arial" panose="020B0604020202020204" pitchFamily="34" charset="0"/>
                </a:rPr>
                <a:t>2.工作规范</a:t>
              </a:r>
            </a:p>
          </p:txBody>
        </p:sp>
        <p:sp>
          <p:nvSpPr>
            <p:cNvPr id="169" name="Rectangle 42"/>
            <p:cNvSpPr/>
            <p:nvPr/>
          </p:nvSpPr>
          <p:spPr>
            <a:xfrm>
              <a:off x="3474219" y="3086383"/>
              <a:ext cx="3491426" cy="1040367"/>
            </a:xfrm>
            <a:prstGeom prst="rect">
              <a:avLst/>
            </a:prstGeom>
            <a:noFill/>
            <a:ln w="12700" cap="flat" cmpd="sng" algn="ctr">
              <a:noFill/>
              <a:prstDash val="solid"/>
            </a:ln>
            <a:effectLst/>
          </p:spPr>
          <p:txBody>
            <a:bodyPr lIns="91440" tIns="0" rIns="91440" bIns="0" rtlCol="0" anchor="t"/>
            <a:lstStyle/>
            <a:p>
              <a:pPr algn="just" fontAlgn="auto">
                <a:defRPr/>
              </a:pPr>
              <a:r>
                <a:rPr lang="en-US" kern="0" dirty="0">
                  <a:solidFill>
                    <a:schemeClr val="tx1">
                      <a:lumMod val="65000"/>
                      <a:lumOff val="35000"/>
                    </a:schemeClr>
                  </a:solidFill>
                  <a:latin typeface="KaiTi" panose="02010609060101010101" pitchFamily="49" charset="-122"/>
                  <a:ea typeface="KaiTi" panose="02010609060101010101" pitchFamily="49" charset="-122"/>
                  <a:cs typeface="Arial" panose="020B0604020202020204" pitchFamily="34" charset="0"/>
                </a:rPr>
                <a:t>(1)一般要求 </a:t>
              </a:r>
            </a:p>
            <a:p>
              <a:pPr algn="just" fontAlgn="auto">
                <a:defRPr/>
              </a:pPr>
              <a:r>
                <a:rPr lang="en-US" kern="0" dirty="0">
                  <a:solidFill>
                    <a:schemeClr val="tx1">
                      <a:lumMod val="65000"/>
                      <a:lumOff val="35000"/>
                    </a:schemeClr>
                  </a:solidFill>
                  <a:latin typeface="KaiTi" panose="02010609060101010101" pitchFamily="49" charset="-122"/>
                  <a:ea typeface="KaiTi" panose="02010609060101010101" pitchFamily="49" charset="-122"/>
                  <a:cs typeface="Arial" panose="020B0604020202020204" pitchFamily="34" charset="0"/>
                </a:rPr>
                <a:t>(2)工作经验 </a:t>
              </a:r>
            </a:p>
            <a:p>
              <a:pPr algn="just" fontAlgn="auto">
                <a:defRPr/>
              </a:pPr>
              <a:r>
                <a:rPr lang="en-US" kern="0" dirty="0">
                  <a:solidFill>
                    <a:schemeClr val="tx1">
                      <a:lumMod val="65000"/>
                      <a:lumOff val="35000"/>
                    </a:schemeClr>
                  </a:solidFill>
                  <a:latin typeface="KaiTi" panose="02010609060101010101" pitchFamily="49" charset="-122"/>
                  <a:ea typeface="KaiTi" panose="02010609060101010101" pitchFamily="49" charset="-122"/>
                  <a:cs typeface="Arial" panose="020B0604020202020204" pitchFamily="34" charset="0"/>
                </a:rPr>
                <a:t>(3)智力水平 </a:t>
              </a:r>
            </a:p>
            <a:p>
              <a:pPr algn="just" fontAlgn="auto">
                <a:defRPr/>
              </a:pPr>
              <a:r>
                <a:rPr lang="en-US" kern="0" dirty="0">
                  <a:solidFill>
                    <a:schemeClr val="tx1">
                      <a:lumMod val="65000"/>
                      <a:lumOff val="35000"/>
                    </a:schemeClr>
                  </a:solidFill>
                  <a:latin typeface="KaiTi" panose="02010609060101010101" pitchFamily="49" charset="-122"/>
                  <a:ea typeface="KaiTi" panose="02010609060101010101" pitchFamily="49" charset="-122"/>
                  <a:cs typeface="Arial" panose="020B0604020202020204" pitchFamily="34" charset="0"/>
                </a:rPr>
                <a:t>(4)技巧和准确性 </a:t>
              </a:r>
            </a:p>
            <a:p>
              <a:pPr algn="just" fontAlgn="auto">
                <a:defRPr/>
              </a:pPr>
              <a:r>
                <a:rPr lang="en-US" kern="0" dirty="0">
                  <a:solidFill>
                    <a:schemeClr val="tx1">
                      <a:lumMod val="65000"/>
                      <a:lumOff val="35000"/>
                    </a:schemeClr>
                  </a:solidFill>
                  <a:latin typeface="KaiTi" panose="02010609060101010101" pitchFamily="49" charset="-122"/>
                  <a:ea typeface="KaiTi" panose="02010609060101010101" pitchFamily="49" charset="-122"/>
                  <a:cs typeface="Arial" panose="020B0604020202020204" pitchFamily="34" charset="0"/>
                </a:rPr>
                <a:t>(5)生理要求 </a:t>
              </a:r>
            </a:p>
            <a:p>
              <a:pPr algn="just" fontAlgn="auto">
                <a:defRPr/>
              </a:pPr>
              <a:r>
                <a:rPr lang="en-US" kern="0" dirty="0">
                  <a:solidFill>
                    <a:schemeClr val="tx1">
                      <a:lumMod val="65000"/>
                      <a:lumOff val="35000"/>
                    </a:schemeClr>
                  </a:solidFill>
                  <a:latin typeface="KaiTi" panose="02010609060101010101" pitchFamily="49" charset="-122"/>
                  <a:ea typeface="KaiTi" panose="02010609060101010101" pitchFamily="49" charset="-122"/>
                  <a:cs typeface="Arial" panose="020B0604020202020204" pitchFamily="34" charset="0"/>
                </a:rPr>
                <a:t>(6)心理要求 </a:t>
              </a:r>
              <a:r>
                <a:rPr lang="en-US" sz="1600" kern="0" dirty="0">
                  <a:solidFill>
                    <a:schemeClr val="tx1">
                      <a:lumMod val="65000"/>
                      <a:lumOff val="35000"/>
                    </a:schemeClr>
                  </a:solidFill>
                  <a:latin typeface="KaiTi" panose="02010609060101010101" pitchFamily="49" charset="-122"/>
                  <a:ea typeface="KaiTi" panose="02010609060101010101" pitchFamily="49" charset="-122"/>
                  <a:cs typeface="Arial" panose="020B0604020202020204" pitchFamily="34" charset="0"/>
                </a:rPr>
                <a:t> </a:t>
              </a:r>
            </a:p>
          </p:txBody>
        </p:sp>
      </p:grpSp>
      <p:cxnSp>
        <p:nvCxnSpPr>
          <p:cNvPr id="158" name="直接连接符 157"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CxnSpPr/>
          <p:nvPr/>
        </p:nvCxnSpPr>
        <p:spPr>
          <a:xfrm>
            <a:off x="3246637" y="1273629"/>
            <a:ext cx="5770860"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159" name="文本框 158"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txBox="1"/>
          <p:nvPr/>
        </p:nvSpPr>
        <p:spPr>
          <a:xfrm>
            <a:off x="4017709" y="545159"/>
            <a:ext cx="4358640" cy="521970"/>
          </a:xfrm>
          <a:prstGeom prst="rect">
            <a:avLst/>
          </a:prstGeom>
          <a:noFill/>
        </p:spPr>
        <p:txBody>
          <a:bodyPr wrap="none" rtlCol="0">
            <a:spAutoFit/>
          </a:bodyPr>
          <a:lstStyle/>
          <a:p>
            <a:pPr algn="l"/>
            <a:r>
              <a:rPr lang="zh-CN" altLang="en-US" sz="2800" b="1" spc="500" dirty="0">
                <a:solidFill>
                  <a:schemeClr val="bg1">
                    <a:lumMod val="50000"/>
                  </a:schemeClr>
                </a:solidFill>
                <a:latin typeface="微软雅黑" panose="020B0503020204020204" pitchFamily="34" charset="-122"/>
                <a:ea typeface="微软雅黑" panose="020B0503020204020204" pitchFamily="34" charset="-122"/>
                <a:cs typeface="Arial" panose="020B0604020202020204" pitchFamily="34" charset="0"/>
              </a:rPr>
              <a:t>(一)职务说明书的内容</a:t>
            </a:r>
          </a:p>
        </p:txBody>
      </p:sp>
      <p:sp>
        <p:nvSpPr>
          <p:cNvPr id="162" name="椭圆 161"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flipH="1">
            <a:off x="2686180" y="813581"/>
            <a:ext cx="157493" cy="157493"/>
          </a:xfrm>
          <a:prstGeom prst="ellipse">
            <a:avLst/>
          </a:prstGeom>
          <a:solidFill>
            <a:srgbClr val="D06F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3" name="椭圆 162"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flipH="1">
            <a:off x="2686180" y="335956"/>
            <a:ext cx="321030" cy="321030"/>
          </a:xfrm>
          <a:prstGeom prst="ellipse">
            <a:avLst/>
          </a:prstGeom>
          <a:solidFill>
            <a:srgbClr val="966481"/>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4" name="椭圆 163"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flipH="1">
            <a:off x="2991678" y="806317"/>
            <a:ext cx="219803" cy="219803"/>
          </a:xfrm>
          <a:prstGeom prst="ellipse">
            <a:avLst/>
          </a:prstGeom>
          <a:solidFill>
            <a:srgbClr val="365B7C"/>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5" name="椭圆 164"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flipH="1">
            <a:off x="2031169" y="697840"/>
            <a:ext cx="164852" cy="164852"/>
          </a:xfrm>
          <a:prstGeom prst="ellipse">
            <a:avLst/>
          </a:prstGeom>
          <a:solidFill>
            <a:srgbClr val="F779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0" name="椭圆 169"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9354354" y="755438"/>
            <a:ext cx="157493" cy="157493"/>
          </a:xfrm>
          <a:prstGeom prst="ellipse">
            <a:avLst/>
          </a:prstGeom>
          <a:solidFill>
            <a:srgbClr val="D06F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1" name="椭圆 170"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9190817" y="277813"/>
            <a:ext cx="321030" cy="321030"/>
          </a:xfrm>
          <a:prstGeom prst="ellipse">
            <a:avLst/>
          </a:prstGeom>
          <a:solidFill>
            <a:srgbClr val="966481"/>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2" name="椭圆 171"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a:off x="8986546" y="748174"/>
            <a:ext cx="219803" cy="219803"/>
          </a:xfrm>
          <a:prstGeom prst="ellipse">
            <a:avLst/>
          </a:prstGeom>
          <a:solidFill>
            <a:srgbClr val="365B7C"/>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3" name="椭圆 172"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a:off x="10002006" y="639697"/>
            <a:ext cx="164852" cy="164852"/>
          </a:xfrm>
          <a:prstGeom prst="ellipse">
            <a:avLst/>
          </a:prstGeom>
          <a:solidFill>
            <a:srgbClr val="F779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 name="e7d195523061f1c0"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hidden="1"/>
          <p:cNvSpPr txBox="1"/>
          <p:nvPr/>
        </p:nvSpPr>
        <p:spPr>
          <a:xfrm>
            <a:off x="-355600" y="1803400"/>
            <a:ext cx="293927" cy="1016000"/>
          </a:xfrm>
          <a:prstGeom prst="rect">
            <a:avLst/>
          </a:prstGeom>
          <a:noFill/>
        </p:spPr>
        <p:txBody>
          <a:bodyPr vert="wordArtVert" rtlCol="0">
            <a:spAutoFit/>
          </a:bodyPr>
          <a:lstStyle/>
          <a:p>
            <a:r>
              <a:rPr lang="en-US" altLang="zh-CN" sz="100"/>
              <a:t>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a:t>
            </a:r>
            <a:endParaRPr lang="zh-CN" altLang="en-US" sz="100"/>
          </a:p>
        </p:txBody>
      </p:sp>
    </p:spTree>
    <p:extLst>
      <p:ext uri="{BB962C8B-B14F-4D97-AF65-F5344CB8AC3E}">
        <p14:creationId xmlns:p14="http://schemas.microsoft.com/office/powerpoint/2010/main" val="430964599"/>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0">
        <p15:prstTrans prst="pageCurlDouble"/>
      </p:transition>
    </mc:Choice>
    <mc:Fallback xmlns="">
      <p:transition spd="slow"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4" presetClass="entr" presetSubtype="10"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randombar(horizontal)">
                                      <p:cBhvr>
                                        <p:cTn id="7" dur="500"/>
                                        <p:tgtEl>
                                          <p:spTgt spid="2"/>
                                        </p:tgtEl>
                                      </p:cBhvr>
                                    </p:animEffect>
                                  </p:childTnLst>
                                </p:cTn>
                              </p:par>
                            </p:childTnLst>
                          </p:cTn>
                        </p:par>
                        <p:par>
                          <p:cTn id="8" fill="hold">
                            <p:stCondLst>
                              <p:cond delay="500"/>
                            </p:stCondLst>
                            <p:childTnLst>
                              <p:par>
                                <p:cTn id="9" presetID="14" presetClass="entr" presetSubtype="10"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randombar(horizontal)">
                                      <p:cBhvr>
                                        <p:cTn id="11" dur="500"/>
                                        <p:tgtEl>
                                          <p:spTgt spid="3"/>
                                        </p:tgtEl>
                                      </p:cBhvr>
                                    </p:animEffect>
                                  </p:childTnLst>
                                </p:cTn>
                              </p:par>
                            </p:childTnLst>
                          </p:cTn>
                        </p:par>
                        <p:par>
                          <p:cTn id="12" fill="hold">
                            <p:stCondLst>
                              <p:cond delay="1000"/>
                            </p:stCondLst>
                            <p:childTnLst>
                              <p:par>
                                <p:cTn id="13" presetID="14" presetClass="entr" presetSubtype="10" fill="hold" nodeType="afterEffect">
                                  <p:stCondLst>
                                    <p:cond delay="0"/>
                                  </p:stCondLst>
                                  <p:childTnLst>
                                    <p:set>
                                      <p:cBhvr>
                                        <p:cTn id="14" dur="1" fill="hold">
                                          <p:stCondLst>
                                            <p:cond delay="0"/>
                                          </p:stCondLst>
                                        </p:cTn>
                                        <p:tgtEl>
                                          <p:spTgt spid="4"/>
                                        </p:tgtEl>
                                        <p:attrNameLst>
                                          <p:attrName>style.visibility</p:attrName>
                                        </p:attrNameLst>
                                      </p:cBhvr>
                                      <p:to>
                                        <p:strVal val="visible"/>
                                      </p:to>
                                    </p:set>
                                    <p:animEffect transition="in" filter="randombar(horizontal)">
                                      <p:cBhvr>
                                        <p:cTn id="15"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 name="椭圆 31"/>
          <p:cNvSpPr/>
          <p:nvPr/>
        </p:nvSpPr>
        <p:spPr>
          <a:xfrm>
            <a:off x="4977765" y="4119245"/>
            <a:ext cx="2247265" cy="2247265"/>
          </a:xfrm>
          <a:prstGeom prst="ellipse">
            <a:avLst/>
          </a:prstGeom>
          <a:solidFill>
            <a:srgbClr val="365B7C"/>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 name="矩形 24"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549157" y="-975631"/>
            <a:ext cx="583096" cy="838080"/>
          </a:xfrm>
          <a:prstGeom prst="rect">
            <a:avLst/>
          </a:prstGeom>
          <a:solidFill>
            <a:srgbClr val="365B7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 name="矩形 25"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1132253" y="-975631"/>
            <a:ext cx="583096" cy="838080"/>
          </a:xfrm>
          <a:prstGeom prst="rect">
            <a:avLst/>
          </a:prstGeom>
          <a:solidFill>
            <a:srgbClr val="96648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 name="矩形 26"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1715349" y="-975631"/>
            <a:ext cx="583096" cy="838080"/>
          </a:xfrm>
          <a:prstGeom prst="rect">
            <a:avLst/>
          </a:prstGeom>
          <a:solidFill>
            <a:srgbClr val="D06F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 name="矩形 27"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2298446" y="-975631"/>
            <a:ext cx="583096" cy="838080"/>
          </a:xfrm>
          <a:prstGeom prst="rect">
            <a:avLst/>
          </a:prstGeom>
          <a:solidFill>
            <a:srgbClr val="F779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 name="矩形 28"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2881542" y="-975631"/>
            <a:ext cx="583096" cy="838080"/>
          </a:xfrm>
          <a:prstGeom prst="rect">
            <a:avLst/>
          </a:prstGeom>
          <a:solidFill>
            <a:srgbClr val="F8AD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4" name="组合 3"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GrpSpPr/>
          <p:nvPr/>
        </p:nvGrpSpPr>
        <p:grpSpPr>
          <a:xfrm>
            <a:off x="3335358" y="3884920"/>
            <a:ext cx="2765770" cy="1792588"/>
            <a:chOff x="3335358" y="3884920"/>
            <a:chExt cx="2765770" cy="1792588"/>
          </a:xfrm>
        </p:grpSpPr>
        <p:sp>
          <p:nvSpPr>
            <p:cNvPr id="30" name="任意多边形 29"/>
            <p:cNvSpPr>
              <a:spLocks noChangeAspect="1"/>
            </p:cNvSpPr>
            <p:nvPr/>
          </p:nvSpPr>
          <p:spPr>
            <a:xfrm rot="16200000" flipH="1">
              <a:off x="3821949" y="3398329"/>
              <a:ext cx="1792588" cy="2765770"/>
            </a:xfrm>
            <a:custGeom>
              <a:avLst/>
              <a:gdLst>
                <a:gd name="connsiteX0" fmla="*/ 752620 w 1505240"/>
                <a:gd name="connsiteY0" fmla="*/ 0 h 2322423"/>
                <a:gd name="connsiteX1" fmla="*/ 1505240 w 1505240"/>
                <a:gd name="connsiteY1" fmla="*/ 752620 h 2322423"/>
                <a:gd name="connsiteX2" fmla="*/ 1446095 w 1505240"/>
                <a:gd name="connsiteY2" fmla="*/ 1045574 h 2322423"/>
                <a:gd name="connsiteX3" fmla="*/ 1426537 w 1505240"/>
                <a:gd name="connsiteY3" fmla="*/ 1081607 h 2322423"/>
                <a:gd name="connsiteX4" fmla="*/ 1430918 w 1505240"/>
                <a:gd name="connsiteY4" fmla="*/ 1081607 h 2322423"/>
                <a:gd name="connsiteX5" fmla="*/ 1390137 w 1505240"/>
                <a:gd name="connsiteY5" fmla="*/ 1177352 h 2322423"/>
                <a:gd name="connsiteX6" fmla="*/ 752620 w 1505240"/>
                <a:gd name="connsiteY6" fmla="*/ 2322423 h 2322423"/>
                <a:gd name="connsiteX7" fmla="*/ 115103 w 1505240"/>
                <a:gd name="connsiteY7" fmla="*/ 1177352 h 2322423"/>
                <a:gd name="connsiteX8" fmla="*/ 74322 w 1505240"/>
                <a:gd name="connsiteY8" fmla="*/ 1081607 h 2322423"/>
                <a:gd name="connsiteX9" fmla="*/ 78703 w 1505240"/>
                <a:gd name="connsiteY9" fmla="*/ 1081607 h 2322423"/>
                <a:gd name="connsiteX10" fmla="*/ 59145 w 1505240"/>
                <a:gd name="connsiteY10" fmla="*/ 1045574 h 2322423"/>
                <a:gd name="connsiteX11" fmla="*/ 0 w 1505240"/>
                <a:gd name="connsiteY11" fmla="*/ 752620 h 2322423"/>
                <a:gd name="connsiteX12" fmla="*/ 752620 w 1505240"/>
                <a:gd name="connsiteY12" fmla="*/ 0 h 2322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05240" h="2322423">
                  <a:moveTo>
                    <a:pt x="752620" y="0"/>
                  </a:moveTo>
                  <a:cubicBezTo>
                    <a:pt x="1168281" y="0"/>
                    <a:pt x="1505240" y="336959"/>
                    <a:pt x="1505240" y="752620"/>
                  </a:cubicBezTo>
                  <a:cubicBezTo>
                    <a:pt x="1505240" y="856535"/>
                    <a:pt x="1484180" y="955532"/>
                    <a:pt x="1446095" y="1045574"/>
                  </a:cubicBezTo>
                  <a:lnTo>
                    <a:pt x="1426537" y="1081607"/>
                  </a:lnTo>
                  <a:lnTo>
                    <a:pt x="1430918" y="1081607"/>
                  </a:lnTo>
                  <a:lnTo>
                    <a:pt x="1390137" y="1177352"/>
                  </a:lnTo>
                  <a:cubicBezTo>
                    <a:pt x="1254093" y="1482617"/>
                    <a:pt x="1075327" y="1830597"/>
                    <a:pt x="752620" y="2322423"/>
                  </a:cubicBezTo>
                  <a:cubicBezTo>
                    <a:pt x="429913" y="1830597"/>
                    <a:pt x="251148" y="1482617"/>
                    <a:pt x="115103" y="1177352"/>
                  </a:cubicBezTo>
                  <a:lnTo>
                    <a:pt x="74322" y="1081607"/>
                  </a:lnTo>
                  <a:lnTo>
                    <a:pt x="78703" y="1081607"/>
                  </a:lnTo>
                  <a:lnTo>
                    <a:pt x="59145" y="1045574"/>
                  </a:lnTo>
                  <a:cubicBezTo>
                    <a:pt x="21060" y="955532"/>
                    <a:pt x="0" y="856535"/>
                    <a:pt x="0" y="752620"/>
                  </a:cubicBezTo>
                  <a:cubicBezTo>
                    <a:pt x="0" y="336959"/>
                    <a:pt x="336959" y="0"/>
                    <a:pt x="752620" y="0"/>
                  </a:cubicBezTo>
                  <a:close/>
                </a:path>
              </a:pathLst>
            </a:custGeom>
            <a:solidFill>
              <a:srgbClr val="D06F8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31" name="MH_Other_4" descr="e7d195523061f1c0deeec63e560781cfd59afb0ea006f2a87ABB68BF51EA6619813959095094C18C62A12F549504892A4AAA8C1554C6663626E05CA27F281A14E6983772AFC3FB97135759321DEA3D703E9D8D869A2273EEB2A0BB67749286FC6AC0CABC13E93DFA52684F44072F01AF674423D8E4F9F8BECABFE5771A30929D6D0D81E4AAAF4547CD35BA5A33B94A9D"/>
            <p:cNvSpPr>
              <a:spLocks noChangeAspect="1"/>
            </p:cNvSpPr>
            <p:nvPr>
              <p:custDataLst>
                <p:tags r:id="rId3"/>
              </p:custDataLst>
            </p:nvPr>
          </p:nvSpPr>
          <p:spPr>
            <a:xfrm rot="16200000" flipH="1">
              <a:off x="3679128" y="4213441"/>
              <a:ext cx="1105046" cy="1105046"/>
            </a:xfrm>
            <a:prstGeom prst="ellipse">
              <a:avLst/>
            </a:prstGeom>
            <a:gradFill flip="none" rotWithShape="1">
              <a:gsLst>
                <a:gs pos="100000">
                  <a:schemeClr val="bg1"/>
                </a:gs>
                <a:gs pos="0">
                  <a:srgbClr val="E0E0E0"/>
                </a:gs>
              </a:gsLst>
              <a:lin ang="8100000" scaled="0"/>
              <a:tileRect/>
            </a:gradFill>
            <a:ln w="9525">
              <a:gradFill>
                <a:gsLst>
                  <a:gs pos="100000">
                    <a:schemeClr val="bg1">
                      <a:lumMod val="85000"/>
                    </a:schemeClr>
                  </a:gs>
                  <a:gs pos="0">
                    <a:schemeClr val="bg1"/>
                  </a:gs>
                </a:gsLst>
                <a:lin ang="8100000" scaled="0"/>
              </a:gradFill>
            </a:ln>
            <a:effectLst>
              <a:outerShdw blurRad="279400" dist="1016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en-US" sz="2400">
                <a:solidFill>
                  <a:prstClr val="white"/>
                </a:solidFill>
                <a:sym typeface="+mn-lt"/>
              </a:endParaRPr>
            </a:p>
          </p:txBody>
        </p:sp>
        <p:sp>
          <p:nvSpPr>
            <p:cNvPr id="34" name="Freeform 26"/>
            <p:cNvSpPr>
              <a:spLocks noEditPoints="1"/>
            </p:cNvSpPr>
            <p:nvPr/>
          </p:nvSpPr>
          <p:spPr bwMode="auto">
            <a:xfrm>
              <a:off x="4031423" y="4569968"/>
              <a:ext cx="373097" cy="391989"/>
            </a:xfrm>
            <a:custGeom>
              <a:avLst/>
              <a:gdLst>
                <a:gd name="T0" fmla="*/ 139 w 577"/>
                <a:gd name="T1" fmla="*/ 87 h 609"/>
                <a:gd name="T2" fmla="*/ 27 w 577"/>
                <a:gd name="T3" fmla="*/ 87 h 609"/>
                <a:gd name="T4" fmla="*/ 27 w 577"/>
                <a:gd name="T5" fmla="*/ 48 h 609"/>
                <a:gd name="T6" fmla="*/ 139 w 577"/>
                <a:gd name="T7" fmla="*/ 48 h 609"/>
                <a:gd name="T8" fmla="*/ 139 w 577"/>
                <a:gd name="T9" fmla="*/ 87 h 609"/>
                <a:gd name="T10" fmla="*/ 139 w 577"/>
                <a:gd name="T11" fmla="*/ 179 h 609"/>
                <a:gd name="T12" fmla="*/ 27 w 577"/>
                <a:gd name="T13" fmla="*/ 179 h 609"/>
                <a:gd name="T14" fmla="*/ 27 w 577"/>
                <a:gd name="T15" fmla="*/ 140 h 609"/>
                <a:gd name="T16" fmla="*/ 139 w 577"/>
                <a:gd name="T17" fmla="*/ 140 h 609"/>
                <a:gd name="T18" fmla="*/ 139 w 577"/>
                <a:gd name="T19" fmla="*/ 179 h 609"/>
                <a:gd name="T20" fmla="*/ 139 w 577"/>
                <a:gd name="T21" fmla="*/ 271 h 609"/>
                <a:gd name="T22" fmla="*/ 27 w 577"/>
                <a:gd name="T23" fmla="*/ 271 h 609"/>
                <a:gd name="T24" fmla="*/ 27 w 577"/>
                <a:gd name="T25" fmla="*/ 232 h 609"/>
                <a:gd name="T26" fmla="*/ 139 w 577"/>
                <a:gd name="T27" fmla="*/ 232 h 609"/>
                <a:gd name="T28" fmla="*/ 139 w 577"/>
                <a:gd name="T29" fmla="*/ 271 h 609"/>
                <a:gd name="T30" fmla="*/ 0 w 577"/>
                <a:gd name="T31" fmla="*/ 609 h 609"/>
                <a:gd name="T32" fmla="*/ 166 w 577"/>
                <a:gd name="T33" fmla="*/ 609 h 609"/>
                <a:gd name="T34" fmla="*/ 166 w 577"/>
                <a:gd name="T35" fmla="*/ 0 h 609"/>
                <a:gd name="T36" fmla="*/ 0 w 577"/>
                <a:gd name="T37" fmla="*/ 0 h 609"/>
                <a:gd name="T38" fmla="*/ 0 w 577"/>
                <a:gd name="T39" fmla="*/ 609 h 609"/>
                <a:gd name="T40" fmla="*/ 344 w 577"/>
                <a:gd name="T41" fmla="*/ 87 h 609"/>
                <a:gd name="T42" fmla="*/ 232 w 577"/>
                <a:gd name="T43" fmla="*/ 87 h 609"/>
                <a:gd name="T44" fmla="*/ 232 w 577"/>
                <a:gd name="T45" fmla="*/ 48 h 609"/>
                <a:gd name="T46" fmla="*/ 344 w 577"/>
                <a:gd name="T47" fmla="*/ 48 h 609"/>
                <a:gd name="T48" fmla="*/ 344 w 577"/>
                <a:gd name="T49" fmla="*/ 87 h 609"/>
                <a:gd name="T50" fmla="*/ 344 w 577"/>
                <a:gd name="T51" fmla="*/ 179 h 609"/>
                <a:gd name="T52" fmla="*/ 232 w 577"/>
                <a:gd name="T53" fmla="*/ 179 h 609"/>
                <a:gd name="T54" fmla="*/ 232 w 577"/>
                <a:gd name="T55" fmla="*/ 140 h 609"/>
                <a:gd name="T56" fmla="*/ 344 w 577"/>
                <a:gd name="T57" fmla="*/ 140 h 609"/>
                <a:gd name="T58" fmla="*/ 344 w 577"/>
                <a:gd name="T59" fmla="*/ 179 h 609"/>
                <a:gd name="T60" fmla="*/ 344 w 577"/>
                <a:gd name="T61" fmla="*/ 271 h 609"/>
                <a:gd name="T62" fmla="*/ 232 w 577"/>
                <a:gd name="T63" fmla="*/ 271 h 609"/>
                <a:gd name="T64" fmla="*/ 232 w 577"/>
                <a:gd name="T65" fmla="*/ 232 h 609"/>
                <a:gd name="T66" fmla="*/ 344 w 577"/>
                <a:gd name="T67" fmla="*/ 232 h 609"/>
                <a:gd name="T68" fmla="*/ 344 w 577"/>
                <a:gd name="T69" fmla="*/ 271 h 609"/>
                <a:gd name="T70" fmla="*/ 205 w 577"/>
                <a:gd name="T71" fmla="*/ 609 h 609"/>
                <a:gd name="T72" fmla="*/ 371 w 577"/>
                <a:gd name="T73" fmla="*/ 609 h 609"/>
                <a:gd name="T74" fmla="*/ 371 w 577"/>
                <a:gd name="T75" fmla="*/ 0 h 609"/>
                <a:gd name="T76" fmla="*/ 205 w 577"/>
                <a:gd name="T77" fmla="*/ 0 h 609"/>
                <a:gd name="T78" fmla="*/ 205 w 577"/>
                <a:gd name="T79" fmla="*/ 609 h 609"/>
                <a:gd name="T80" fmla="*/ 549 w 577"/>
                <a:gd name="T81" fmla="*/ 87 h 609"/>
                <a:gd name="T82" fmla="*/ 437 w 577"/>
                <a:gd name="T83" fmla="*/ 87 h 609"/>
                <a:gd name="T84" fmla="*/ 437 w 577"/>
                <a:gd name="T85" fmla="*/ 48 h 609"/>
                <a:gd name="T86" fmla="*/ 549 w 577"/>
                <a:gd name="T87" fmla="*/ 48 h 609"/>
                <a:gd name="T88" fmla="*/ 549 w 577"/>
                <a:gd name="T89" fmla="*/ 87 h 609"/>
                <a:gd name="T90" fmla="*/ 549 w 577"/>
                <a:gd name="T91" fmla="*/ 179 h 609"/>
                <a:gd name="T92" fmla="*/ 437 w 577"/>
                <a:gd name="T93" fmla="*/ 179 h 609"/>
                <a:gd name="T94" fmla="*/ 437 w 577"/>
                <a:gd name="T95" fmla="*/ 140 h 609"/>
                <a:gd name="T96" fmla="*/ 549 w 577"/>
                <a:gd name="T97" fmla="*/ 140 h 609"/>
                <a:gd name="T98" fmla="*/ 549 w 577"/>
                <a:gd name="T99" fmla="*/ 179 h 609"/>
                <a:gd name="T100" fmla="*/ 549 w 577"/>
                <a:gd name="T101" fmla="*/ 271 h 609"/>
                <a:gd name="T102" fmla="*/ 437 w 577"/>
                <a:gd name="T103" fmla="*/ 271 h 609"/>
                <a:gd name="T104" fmla="*/ 437 w 577"/>
                <a:gd name="T105" fmla="*/ 232 h 609"/>
                <a:gd name="T106" fmla="*/ 549 w 577"/>
                <a:gd name="T107" fmla="*/ 232 h 609"/>
                <a:gd name="T108" fmla="*/ 549 w 577"/>
                <a:gd name="T109" fmla="*/ 271 h 609"/>
                <a:gd name="T110" fmla="*/ 410 w 577"/>
                <a:gd name="T111" fmla="*/ 609 h 609"/>
                <a:gd name="T112" fmla="*/ 577 w 577"/>
                <a:gd name="T113" fmla="*/ 609 h 609"/>
                <a:gd name="T114" fmla="*/ 577 w 577"/>
                <a:gd name="T115" fmla="*/ 0 h 609"/>
                <a:gd name="T116" fmla="*/ 410 w 577"/>
                <a:gd name="T117" fmla="*/ 0 h 609"/>
                <a:gd name="T118" fmla="*/ 410 w 577"/>
                <a:gd name="T119" fmla="*/ 609 h 6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77" h="609">
                  <a:moveTo>
                    <a:pt x="139" y="87"/>
                  </a:moveTo>
                  <a:lnTo>
                    <a:pt x="27" y="87"/>
                  </a:lnTo>
                  <a:lnTo>
                    <a:pt x="27" y="48"/>
                  </a:lnTo>
                  <a:lnTo>
                    <a:pt x="139" y="48"/>
                  </a:lnTo>
                  <a:lnTo>
                    <a:pt x="139" y="87"/>
                  </a:lnTo>
                  <a:close/>
                  <a:moveTo>
                    <a:pt x="139" y="179"/>
                  </a:moveTo>
                  <a:lnTo>
                    <a:pt x="27" y="179"/>
                  </a:lnTo>
                  <a:lnTo>
                    <a:pt x="27" y="140"/>
                  </a:lnTo>
                  <a:lnTo>
                    <a:pt x="139" y="140"/>
                  </a:lnTo>
                  <a:lnTo>
                    <a:pt x="139" y="179"/>
                  </a:lnTo>
                  <a:close/>
                  <a:moveTo>
                    <a:pt x="139" y="271"/>
                  </a:moveTo>
                  <a:lnTo>
                    <a:pt x="27" y="271"/>
                  </a:lnTo>
                  <a:lnTo>
                    <a:pt x="27" y="232"/>
                  </a:lnTo>
                  <a:lnTo>
                    <a:pt x="139" y="232"/>
                  </a:lnTo>
                  <a:lnTo>
                    <a:pt x="139" y="271"/>
                  </a:lnTo>
                  <a:close/>
                  <a:moveTo>
                    <a:pt x="0" y="609"/>
                  </a:moveTo>
                  <a:lnTo>
                    <a:pt x="166" y="609"/>
                  </a:lnTo>
                  <a:lnTo>
                    <a:pt x="166" y="0"/>
                  </a:lnTo>
                  <a:lnTo>
                    <a:pt x="0" y="0"/>
                  </a:lnTo>
                  <a:lnTo>
                    <a:pt x="0" y="609"/>
                  </a:lnTo>
                  <a:close/>
                  <a:moveTo>
                    <a:pt x="344" y="87"/>
                  </a:moveTo>
                  <a:lnTo>
                    <a:pt x="232" y="87"/>
                  </a:lnTo>
                  <a:lnTo>
                    <a:pt x="232" y="48"/>
                  </a:lnTo>
                  <a:lnTo>
                    <a:pt x="344" y="48"/>
                  </a:lnTo>
                  <a:lnTo>
                    <a:pt x="344" y="87"/>
                  </a:lnTo>
                  <a:close/>
                  <a:moveTo>
                    <a:pt x="344" y="179"/>
                  </a:moveTo>
                  <a:lnTo>
                    <a:pt x="232" y="179"/>
                  </a:lnTo>
                  <a:lnTo>
                    <a:pt x="232" y="140"/>
                  </a:lnTo>
                  <a:lnTo>
                    <a:pt x="344" y="140"/>
                  </a:lnTo>
                  <a:lnTo>
                    <a:pt x="344" y="179"/>
                  </a:lnTo>
                  <a:close/>
                  <a:moveTo>
                    <a:pt x="344" y="271"/>
                  </a:moveTo>
                  <a:lnTo>
                    <a:pt x="232" y="271"/>
                  </a:lnTo>
                  <a:lnTo>
                    <a:pt x="232" y="232"/>
                  </a:lnTo>
                  <a:lnTo>
                    <a:pt x="344" y="232"/>
                  </a:lnTo>
                  <a:lnTo>
                    <a:pt x="344" y="271"/>
                  </a:lnTo>
                  <a:close/>
                  <a:moveTo>
                    <a:pt x="205" y="609"/>
                  </a:moveTo>
                  <a:lnTo>
                    <a:pt x="371" y="609"/>
                  </a:lnTo>
                  <a:lnTo>
                    <a:pt x="371" y="0"/>
                  </a:lnTo>
                  <a:lnTo>
                    <a:pt x="205" y="0"/>
                  </a:lnTo>
                  <a:lnTo>
                    <a:pt x="205" y="609"/>
                  </a:lnTo>
                  <a:close/>
                  <a:moveTo>
                    <a:pt x="549" y="87"/>
                  </a:moveTo>
                  <a:lnTo>
                    <a:pt x="437" y="87"/>
                  </a:lnTo>
                  <a:lnTo>
                    <a:pt x="437" y="48"/>
                  </a:lnTo>
                  <a:lnTo>
                    <a:pt x="549" y="48"/>
                  </a:lnTo>
                  <a:lnTo>
                    <a:pt x="549" y="87"/>
                  </a:lnTo>
                  <a:close/>
                  <a:moveTo>
                    <a:pt x="549" y="179"/>
                  </a:moveTo>
                  <a:lnTo>
                    <a:pt x="437" y="179"/>
                  </a:lnTo>
                  <a:lnTo>
                    <a:pt x="437" y="140"/>
                  </a:lnTo>
                  <a:lnTo>
                    <a:pt x="549" y="140"/>
                  </a:lnTo>
                  <a:lnTo>
                    <a:pt x="549" y="179"/>
                  </a:lnTo>
                  <a:close/>
                  <a:moveTo>
                    <a:pt x="549" y="271"/>
                  </a:moveTo>
                  <a:lnTo>
                    <a:pt x="437" y="271"/>
                  </a:lnTo>
                  <a:lnTo>
                    <a:pt x="437" y="232"/>
                  </a:lnTo>
                  <a:lnTo>
                    <a:pt x="549" y="232"/>
                  </a:lnTo>
                  <a:lnTo>
                    <a:pt x="549" y="271"/>
                  </a:lnTo>
                  <a:close/>
                  <a:moveTo>
                    <a:pt x="410" y="609"/>
                  </a:moveTo>
                  <a:lnTo>
                    <a:pt x="577" y="609"/>
                  </a:lnTo>
                  <a:lnTo>
                    <a:pt x="577" y="0"/>
                  </a:lnTo>
                  <a:lnTo>
                    <a:pt x="410" y="0"/>
                  </a:lnTo>
                  <a:lnTo>
                    <a:pt x="410" y="609"/>
                  </a:lnTo>
                  <a:close/>
                </a:path>
              </a:pathLst>
            </a:custGeom>
            <a:solidFill>
              <a:srgbClr val="D06F83"/>
            </a:solidFill>
            <a:ln>
              <a:noFill/>
            </a:ln>
          </p:spPr>
          <p:txBody>
            <a:bodyPr vert="horz" wrap="square" lIns="91440" tIns="45720" rIns="91440" bIns="45720" numCol="1" anchor="t" anchorCtr="0" compatLnSpc="1"/>
            <a:lstStyle/>
            <a:p>
              <a:endParaRPr lang="zh-CN" altLang="en-US">
                <a:solidFill>
                  <a:schemeClr val="accent2"/>
                </a:solidFill>
              </a:endParaRPr>
            </a:p>
          </p:txBody>
        </p:sp>
        <p:sp>
          <p:nvSpPr>
            <p:cNvPr id="36" name="Rectangle 42"/>
            <p:cNvSpPr/>
            <p:nvPr/>
          </p:nvSpPr>
          <p:spPr>
            <a:xfrm>
              <a:off x="4904443" y="4565005"/>
              <a:ext cx="643890" cy="512445"/>
            </a:xfrm>
            <a:prstGeom prst="rect">
              <a:avLst/>
            </a:prstGeom>
            <a:noFill/>
            <a:ln w="12700" cap="flat" cmpd="sng" algn="ctr">
              <a:noFill/>
              <a:prstDash val="solid"/>
            </a:ln>
            <a:effectLst/>
          </p:spPr>
          <p:txBody>
            <a:bodyPr lIns="91440" tIns="0" rIns="91440" bIns="0" rtlCol="0" anchor="t"/>
            <a:lstStyle/>
            <a:p>
              <a:pPr algn="r"/>
              <a:r>
                <a:rPr lang="en-US" altLang="zh-CN" sz="2800" b="1" dirty="0">
                  <a:solidFill>
                    <a:schemeClr val="bg1"/>
                  </a:solidFill>
                  <a:latin typeface="Arial" panose="020B0604020202020204" pitchFamily="34" charset="0"/>
                  <a:cs typeface="Arial" panose="020B0604020202020204" pitchFamily="34" charset="0"/>
                  <a:sym typeface="+mn-ea"/>
                </a:rPr>
                <a:t>01</a:t>
              </a:r>
              <a:endParaRPr lang="zh-CN" altLang="en-US" sz="2000" b="1" dirty="0">
                <a:solidFill>
                  <a:schemeClr val="bg1"/>
                </a:solidFill>
                <a:latin typeface="Arial" panose="020B0604020202020204" pitchFamily="34" charset="0"/>
                <a:cs typeface="Arial" panose="020B0604020202020204" pitchFamily="34" charset="0"/>
              </a:endParaRPr>
            </a:p>
            <a:p>
              <a:pPr algn="r"/>
              <a:r>
                <a:rPr lang="en-US" altLang="zh-CN" sz="2000" dirty="0">
                  <a:solidFill>
                    <a:schemeClr val="bg1"/>
                  </a:solidFill>
                  <a:latin typeface="Arial" panose="020B0604020202020204" pitchFamily="34" charset="0"/>
                  <a:cs typeface="Arial" panose="020B0604020202020204" pitchFamily="34" charset="0"/>
                </a:rPr>
                <a:t>  </a:t>
              </a:r>
            </a:p>
            <a:p>
              <a:pPr algn="r"/>
              <a:r>
                <a:rPr lang="en-US" altLang="zh-CN" sz="2000" b="1" dirty="0">
                  <a:solidFill>
                    <a:schemeClr val="bg1"/>
                  </a:solidFill>
                  <a:latin typeface="Arial" panose="020B0604020202020204" pitchFamily="34" charset="0"/>
                  <a:cs typeface="Arial" panose="020B0604020202020204" pitchFamily="34" charset="0"/>
                </a:rPr>
                <a:t>   </a:t>
              </a:r>
              <a:endParaRPr lang="zh-CN" altLang="en-US" sz="2000" b="1" dirty="0">
                <a:solidFill>
                  <a:schemeClr val="bg1"/>
                </a:solidFill>
                <a:latin typeface="Arial" panose="020B0604020202020204" pitchFamily="34" charset="0"/>
                <a:cs typeface="Arial" panose="020B0604020202020204" pitchFamily="34" charset="0"/>
              </a:endParaRPr>
            </a:p>
          </p:txBody>
        </p:sp>
      </p:grpSp>
      <p:grpSp>
        <p:nvGrpSpPr>
          <p:cNvPr id="3" name="组合 2"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GrpSpPr/>
          <p:nvPr/>
        </p:nvGrpSpPr>
        <p:grpSpPr>
          <a:xfrm>
            <a:off x="6101128" y="3869035"/>
            <a:ext cx="2765770" cy="1792588"/>
            <a:chOff x="6101128" y="3869670"/>
            <a:chExt cx="2765770" cy="1792588"/>
          </a:xfrm>
        </p:grpSpPr>
        <p:sp>
          <p:nvSpPr>
            <p:cNvPr id="22" name="任意多边形 21"/>
            <p:cNvSpPr>
              <a:spLocks noChangeAspect="1"/>
            </p:cNvSpPr>
            <p:nvPr/>
          </p:nvSpPr>
          <p:spPr>
            <a:xfrm rot="5400000">
              <a:off x="6587719" y="3383079"/>
              <a:ext cx="1792588" cy="2765770"/>
            </a:xfrm>
            <a:custGeom>
              <a:avLst/>
              <a:gdLst>
                <a:gd name="connsiteX0" fmla="*/ 752620 w 1505240"/>
                <a:gd name="connsiteY0" fmla="*/ 0 h 2322423"/>
                <a:gd name="connsiteX1" fmla="*/ 1505240 w 1505240"/>
                <a:gd name="connsiteY1" fmla="*/ 752620 h 2322423"/>
                <a:gd name="connsiteX2" fmla="*/ 1446095 w 1505240"/>
                <a:gd name="connsiteY2" fmla="*/ 1045574 h 2322423"/>
                <a:gd name="connsiteX3" fmla="*/ 1426537 w 1505240"/>
                <a:gd name="connsiteY3" fmla="*/ 1081607 h 2322423"/>
                <a:gd name="connsiteX4" fmla="*/ 1430918 w 1505240"/>
                <a:gd name="connsiteY4" fmla="*/ 1081607 h 2322423"/>
                <a:gd name="connsiteX5" fmla="*/ 1390137 w 1505240"/>
                <a:gd name="connsiteY5" fmla="*/ 1177352 h 2322423"/>
                <a:gd name="connsiteX6" fmla="*/ 752620 w 1505240"/>
                <a:gd name="connsiteY6" fmla="*/ 2322423 h 2322423"/>
                <a:gd name="connsiteX7" fmla="*/ 115103 w 1505240"/>
                <a:gd name="connsiteY7" fmla="*/ 1177352 h 2322423"/>
                <a:gd name="connsiteX8" fmla="*/ 74322 w 1505240"/>
                <a:gd name="connsiteY8" fmla="*/ 1081607 h 2322423"/>
                <a:gd name="connsiteX9" fmla="*/ 78703 w 1505240"/>
                <a:gd name="connsiteY9" fmla="*/ 1081607 h 2322423"/>
                <a:gd name="connsiteX10" fmla="*/ 59145 w 1505240"/>
                <a:gd name="connsiteY10" fmla="*/ 1045574 h 2322423"/>
                <a:gd name="connsiteX11" fmla="*/ 0 w 1505240"/>
                <a:gd name="connsiteY11" fmla="*/ 752620 h 2322423"/>
                <a:gd name="connsiteX12" fmla="*/ 752620 w 1505240"/>
                <a:gd name="connsiteY12" fmla="*/ 0 h 2322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05240" h="2322423">
                  <a:moveTo>
                    <a:pt x="752620" y="0"/>
                  </a:moveTo>
                  <a:cubicBezTo>
                    <a:pt x="1168281" y="0"/>
                    <a:pt x="1505240" y="336959"/>
                    <a:pt x="1505240" y="752620"/>
                  </a:cubicBezTo>
                  <a:cubicBezTo>
                    <a:pt x="1505240" y="856535"/>
                    <a:pt x="1484180" y="955532"/>
                    <a:pt x="1446095" y="1045574"/>
                  </a:cubicBezTo>
                  <a:lnTo>
                    <a:pt x="1426537" y="1081607"/>
                  </a:lnTo>
                  <a:lnTo>
                    <a:pt x="1430918" y="1081607"/>
                  </a:lnTo>
                  <a:lnTo>
                    <a:pt x="1390137" y="1177352"/>
                  </a:lnTo>
                  <a:cubicBezTo>
                    <a:pt x="1254093" y="1482617"/>
                    <a:pt x="1075327" y="1830597"/>
                    <a:pt x="752620" y="2322423"/>
                  </a:cubicBezTo>
                  <a:cubicBezTo>
                    <a:pt x="429913" y="1830597"/>
                    <a:pt x="251148" y="1482617"/>
                    <a:pt x="115103" y="1177352"/>
                  </a:cubicBezTo>
                  <a:lnTo>
                    <a:pt x="74322" y="1081607"/>
                  </a:lnTo>
                  <a:lnTo>
                    <a:pt x="78703" y="1081607"/>
                  </a:lnTo>
                  <a:lnTo>
                    <a:pt x="59145" y="1045574"/>
                  </a:lnTo>
                  <a:cubicBezTo>
                    <a:pt x="21060" y="955532"/>
                    <a:pt x="0" y="856535"/>
                    <a:pt x="0" y="752620"/>
                  </a:cubicBezTo>
                  <a:cubicBezTo>
                    <a:pt x="0" y="336959"/>
                    <a:pt x="336959" y="0"/>
                    <a:pt x="752620" y="0"/>
                  </a:cubicBezTo>
                  <a:close/>
                </a:path>
              </a:pathLst>
            </a:custGeom>
            <a:solidFill>
              <a:srgbClr val="F8AD9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23" name="MH_Other_4" descr="e7d195523061f1c0deeec63e560781cfd59afb0ea006f2a87ABB68BF51EA6619813959095094C18C62A12F549504892A4AAA8C1554C6663626E05CA27F281A14E6983772AFC3FB97135759321DEA3D703E9D8D869A2273EEB2A0BB67749286FC6AC0CABC13E93DFA52684F44072F01AF674423D8E4F9F8BECABFE5771A30929D6D0D81E4AAAF4547CD35BA5A33B94A9D"/>
            <p:cNvSpPr>
              <a:spLocks noChangeAspect="1"/>
            </p:cNvSpPr>
            <p:nvPr>
              <p:custDataLst>
                <p:tags r:id="rId2"/>
              </p:custDataLst>
            </p:nvPr>
          </p:nvSpPr>
          <p:spPr>
            <a:xfrm rot="5400000">
              <a:off x="7418081" y="4213441"/>
              <a:ext cx="1105046" cy="1105046"/>
            </a:xfrm>
            <a:prstGeom prst="ellipse">
              <a:avLst/>
            </a:prstGeom>
            <a:gradFill flip="none" rotWithShape="1">
              <a:gsLst>
                <a:gs pos="100000">
                  <a:schemeClr val="bg1"/>
                </a:gs>
                <a:gs pos="0">
                  <a:srgbClr val="E0E0E0"/>
                </a:gs>
              </a:gsLst>
              <a:lin ang="8100000" scaled="0"/>
              <a:tileRect/>
            </a:gradFill>
            <a:ln w="9525">
              <a:gradFill>
                <a:gsLst>
                  <a:gs pos="100000">
                    <a:schemeClr val="bg1">
                      <a:lumMod val="85000"/>
                    </a:schemeClr>
                  </a:gs>
                  <a:gs pos="0">
                    <a:schemeClr val="bg1"/>
                  </a:gs>
                </a:gsLst>
                <a:lin ang="8100000" scaled="0"/>
              </a:gradFill>
            </a:ln>
            <a:effectLst>
              <a:outerShdw blurRad="279400" dist="1016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en-US" sz="2400">
                <a:solidFill>
                  <a:prstClr val="white"/>
                </a:solidFill>
                <a:sym typeface="+mn-lt"/>
              </a:endParaRPr>
            </a:p>
          </p:txBody>
        </p:sp>
        <p:sp>
          <p:nvSpPr>
            <p:cNvPr id="35" name="Freeform 16"/>
            <p:cNvSpPr>
              <a:spLocks noEditPoints="1"/>
            </p:cNvSpPr>
            <p:nvPr/>
          </p:nvSpPr>
          <p:spPr bwMode="auto">
            <a:xfrm>
              <a:off x="7736001" y="4564871"/>
              <a:ext cx="504322" cy="402181"/>
            </a:xfrm>
            <a:custGeom>
              <a:avLst/>
              <a:gdLst>
                <a:gd name="T0" fmla="*/ 1238 w 1238"/>
                <a:gd name="T1" fmla="*/ 579 h 986"/>
                <a:gd name="T2" fmla="*/ 424 w 1238"/>
                <a:gd name="T3" fmla="*/ 579 h 986"/>
                <a:gd name="T4" fmla="*/ 443 w 1238"/>
                <a:gd name="T5" fmla="*/ 209 h 986"/>
                <a:gd name="T6" fmla="*/ 357 w 1238"/>
                <a:gd name="T7" fmla="*/ 223 h 986"/>
                <a:gd name="T8" fmla="*/ 329 w 1238"/>
                <a:gd name="T9" fmla="*/ 254 h 986"/>
                <a:gd name="T10" fmla="*/ 441 w 1238"/>
                <a:gd name="T11" fmla="*/ 316 h 986"/>
                <a:gd name="T12" fmla="*/ 311 w 1238"/>
                <a:gd name="T13" fmla="*/ 0 h 986"/>
                <a:gd name="T14" fmla="*/ 311 w 1238"/>
                <a:gd name="T15" fmla="*/ 620 h 986"/>
                <a:gd name="T16" fmla="*/ 367 w 1238"/>
                <a:gd name="T17" fmla="*/ 550 h 986"/>
                <a:gd name="T18" fmla="*/ 329 w 1238"/>
                <a:gd name="T19" fmla="*/ 473 h 986"/>
                <a:gd name="T20" fmla="*/ 295 w 1238"/>
                <a:gd name="T21" fmla="*/ 516 h 986"/>
                <a:gd name="T22" fmla="*/ 168 w 1238"/>
                <a:gd name="T23" fmla="*/ 370 h 986"/>
                <a:gd name="T24" fmla="*/ 295 w 1238"/>
                <a:gd name="T25" fmla="*/ 410 h 986"/>
                <a:gd name="T26" fmla="*/ 229 w 1238"/>
                <a:gd name="T27" fmla="*/ 307 h 986"/>
                <a:gd name="T28" fmla="*/ 295 w 1238"/>
                <a:gd name="T29" fmla="*/ 127 h 986"/>
                <a:gd name="T30" fmla="*/ 329 w 1238"/>
                <a:gd name="T31" fmla="*/ 104 h 986"/>
                <a:gd name="T32" fmla="*/ 443 w 1238"/>
                <a:gd name="T33" fmla="*/ 209 h 986"/>
                <a:gd name="T34" fmla="*/ 295 w 1238"/>
                <a:gd name="T35" fmla="*/ 186 h 986"/>
                <a:gd name="T36" fmla="*/ 295 w 1238"/>
                <a:gd name="T37" fmla="*/ 245 h 986"/>
                <a:gd name="T38" fmla="*/ 329 w 1238"/>
                <a:gd name="T39" fmla="*/ 413 h 986"/>
                <a:gd name="T40" fmla="*/ 357 w 1238"/>
                <a:gd name="T41" fmla="*/ 398 h 986"/>
                <a:gd name="T42" fmla="*/ 359 w 1238"/>
                <a:gd name="T43" fmla="*/ 356 h 986"/>
                <a:gd name="T44" fmla="*/ 329 w 1238"/>
                <a:gd name="T45" fmla="*/ 413 h 986"/>
                <a:gd name="T46" fmla="*/ 854 w 1238"/>
                <a:gd name="T47" fmla="*/ 713 h 986"/>
                <a:gd name="T48" fmla="*/ 904 w 1238"/>
                <a:gd name="T49" fmla="*/ 665 h 986"/>
                <a:gd name="T50" fmla="*/ 854 w 1238"/>
                <a:gd name="T51" fmla="*/ 617 h 986"/>
                <a:gd name="T52" fmla="*/ 810 w 1238"/>
                <a:gd name="T53" fmla="*/ 416 h 986"/>
                <a:gd name="T54" fmla="*/ 784 w 1238"/>
                <a:gd name="T55" fmla="*/ 477 h 986"/>
                <a:gd name="T56" fmla="*/ 810 w 1238"/>
                <a:gd name="T57" fmla="*/ 416 h 986"/>
                <a:gd name="T58" fmla="*/ 1004 w 1238"/>
                <a:gd name="T59" fmla="*/ 447 h 986"/>
                <a:gd name="T60" fmla="*/ 854 w 1238"/>
                <a:gd name="T61" fmla="*/ 418 h 986"/>
                <a:gd name="T62" fmla="*/ 977 w 1238"/>
                <a:gd name="T63" fmla="*/ 557 h 986"/>
                <a:gd name="T64" fmla="*/ 854 w 1238"/>
                <a:gd name="T65" fmla="*/ 792 h 986"/>
                <a:gd name="T66" fmla="*/ 810 w 1238"/>
                <a:gd name="T67" fmla="*/ 849 h 986"/>
                <a:gd name="T68" fmla="*/ 643 w 1238"/>
                <a:gd name="T69" fmla="*/ 658 h 986"/>
                <a:gd name="T70" fmla="*/ 810 w 1238"/>
                <a:gd name="T71" fmla="*/ 710 h 986"/>
                <a:gd name="T72" fmla="*/ 724 w 1238"/>
                <a:gd name="T73" fmla="*/ 575 h 986"/>
                <a:gd name="T74" fmla="*/ 810 w 1238"/>
                <a:gd name="T75" fmla="*/ 339 h 986"/>
                <a:gd name="T76" fmla="*/ 854 w 1238"/>
                <a:gd name="T77" fmla="*/ 309 h 986"/>
                <a:gd name="T78" fmla="*/ 1004 w 1238"/>
                <a:gd name="T79" fmla="*/ 447 h 9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38" h="986">
                  <a:moveTo>
                    <a:pt x="831" y="172"/>
                  </a:moveTo>
                  <a:cubicBezTo>
                    <a:pt x="1055" y="172"/>
                    <a:pt x="1238" y="354"/>
                    <a:pt x="1238" y="579"/>
                  </a:cubicBezTo>
                  <a:cubicBezTo>
                    <a:pt x="1238" y="804"/>
                    <a:pt x="1055" y="986"/>
                    <a:pt x="831" y="986"/>
                  </a:cubicBezTo>
                  <a:cubicBezTo>
                    <a:pt x="606" y="986"/>
                    <a:pt x="424" y="804"/>
                    <a:pt x="424" y="579"/>
                  </a:cubicBezTo>
                  <a:cubicBezTo>
                    <a:pt x="424" y="354"/>
                    <a:pt x="606" y="172"/>
                    <a:pt x="831" y="172"/>
                  </a:cubicBezTo>
                  <a:close/>
                  <a:moveTo>
                    <a:pt x="443" y="209"/>
                  </a:moveTo>
                  <a:lnTo>
                    <a:pt x="443" y="209"/>
                  </a:lnTo>
                  <a:lnTo>
                    <a:pt x="357" y="223"/>
                  </a:lnTo>
                  <a:cubicBezTo>
                    <a:pt x="350" y="204"/>
                    <a:pt x="346" y="197"/>
                    <a:pt x="329" y="187"/>
                  </a:cubicBezTo>
                  <a:lnTo>
                    <a:pt x="329" y="254"/>
                  </a:lnTo>
                  <a:cubicBezTo>
                    <a:pt x="375" y="266"/>
                    <a:pt x="406" y="279"/>
                    <a:pt x="422" y="293"/>
                  </a:cubicBezTo>
                  <a:cubicBezTo>
                    <a:pt x="430" y="300"/>
                    <a:pt x="436" y="308"/>
                    <a:pt x="441" y="316"/>
                  </a:cubicBezTo>
                  <a:cubicBezTo>
                    <a:pt x="480" y="260"/>
                    <a:pt x="533" y="215"/>
                    <a:pt x="594" y="185"/>
                  </a:cubicBezTo>
                  <a:cubicBezTo>
                    <a:pt x="546" y="76"/>
                    <a:pt x="437" y="0"/>
                    <a:pt x="311" y="0"/>
                  </a:cubicBezTo>
                  <a:cubicBezTo>
                    <a:pt x="139" y="0"/>
                    <a:pt x="0" y="139"/>
                    <a:pt x="0" y="310"/>
                  </a:cubicBezTo>
                  <a:cubicBezTo>
                    <a:pt x="0" y="481"/>
                    <a:pt x="139" y="620"/>
                    <a:pt x="311" y="620"/>
                  </a:cubicBezTo>
                  <a:cubicBezTo>
                    <a:pt x="331" y="620"/>
                    <a:pt x="352" y="618"/>
                    <a:pt x="372" y="614"/>
                  </a:cubicBezTo>
                  <a:cubicBezTo>
                    <a:pt x="368" y="593"/>
                    <a:pt x="367" y="572"/>
                    <a:pt x="367" y="550"/>
                  </a:cubicBezTo>
                  <a:cubicBezTo>
                    <a:pt x="367" y="521"/>
                    <a:pt x="370" y="493"/>
                    <a:pt x="376" y="465"/>
                  </a:cubicBezTo>
                  <a:cubicBezTo>
                    <a:pt x="361" y="470"/>
                    <a:pt x="345" y="472"/>
                    <a:pt x="329" y="473"/>
                  </a:cubicBezTo>
                  <a:lnTo>
                    <a:pt x="329" y="516"/>
                  </a:lnTo>
                  <a:lnTo>
                    <a:pt x="295" y="516"/>
                  </a:lnTo>
                  <a:lnTo>
                    <a:pt x="295" y="473"/>
                  </a:lnTo>
                  <a:cubicBezTo>
                    <a:pt x="226" y="467"/>
                    <a:pt x="180" y="440"/>
                    <a:pt x="168" y="370"/>
                  </a:cubicBezTo>
                  <a:lnTo>
                    <a:pt x="261" y="359"/>
                  </a:lnTo>
                  <a:cubicBezTo>
                    <a:pt x="265" y="385"/>
                    <a:pt x="271" y="398"/>
                    <a:pt x="295" y="410"/>
                  </a:cubicBezTo>
                  <a:lnTo>
                    <a:pt x="295" y="329"/>
                  </a:lnTo>
                  <a:cubicBezTo>
                    <a:pt x="264" y="320"/>
                    <a:pt x="242" y="313"/>
                    <a:pt x="229" y="307"/>
                  </a:cubicBezTo>
                  <a:cubicBezTo>
                    <a:pt x="173" y="279"/>
                    <a:pt x="166" y="200"/>
                    <a:pt x="210" y="157"/>
                  </a:cubicBezTo>
                  <a:cubicBezTo>
                    <a:pt x="229" y="139"/>
                    <a:pt x="257" y="129"/>
                    <a:pt x="295" y="127"/>
                  </a:cubicBezTo>
                  <a:lnTo>
                    <a:pt x="295" y="104"/>
                  </a:lnTo>
                  <a:lnTo>
                    <a:pt x="329" y="104"/>
                  </a:lnTo>
                  <a:lnTo>
                    <a:pt x="329" y="127"/>
                  </a:lnTo>
                  <a:cubicBezTo>
                    <a:pt x="384" y="130"/>
                    <a:pt x="430" y="151"/>
                    <a:pt x="443" y="209"/>
                  </a:cubicBezTo>
                  <a:close/>
                  <a:moveTo>
                    <a:pt x="295" y="186"/>
                  </a:moveTo>
                  <a:lnTo>
                    <a:pt x="295" y="186"/>
                  </a:lnTo>
                  <a:cubicBezTo>
                    <a:pt x="274" y="193"/>
                    <a:pt x="259" y="212"/>
                    <a:pt x="275" y="233"/>
                  </a:cubicBezTo>
                  <a:cubicBezTo>
                    <a:pt x="279" y="238"/>
                    <a:pt x="285" y="242"/>
                    <a:pt x="295" y="245"/>
                  </a:cubicBezTo>
                  <a:lnTo>
                    <a:pt x="295" y="186"/>
                  </a:lnTo>
                  <a:close/>
                  <a:moveTo>
                    <a:pt x="329" y="413"/>
                  </a:moveTo>
                  <a:lnTo>
                    <a:pt x="329" y="413"/>
                  </a:lnTo>
                  <a:cubicBezTo>
                    <a:pt x="342" y="410"/>
                    <a:pt x="351" y="405"/>
                    <a:pt x="357" y="398"/>
                  </a:cubicBezTo>
                  <a:cubicBezTo>
                    <a:pt x="363" y="392"/>
                    <a:pt x="366" y="384"/>
                    <a:pt x="366" y="376"/>
                  </a:cubicBezTo>
                  <a:cubicBezTo>
                    <a:pt x="366" y="368"/>
                    <a:pt x="364" y="362"/>
                    <a:pt x="359" y="356"/>
                  </a:cubicBezTo>
                  <a:cubicBezTo>
                    <a:pt x="354" y="350"/>
                    <a:pt x="344" y="344"/>
                    <a:pt x="329" y="339"/>
                  </a:cubicBezTo>
                  <a:lnTo>
                    <a:pt x="329" y="413"/>
                  </a:lnTo>
                  <a:close/>
                  <a:moveTo>
                    <a:pt x="854" y="713"/>
                  </a:moveTo>
                  <a:lnTo>
                    <a:pt x="854" y="713"/>
                  </a:lnTo>
                  <a:cubicBezTo>
                    <a:pt x="871" y="710"/>
                    <a:pt x="884" y="703"/>
                    <a:pt x="892" y="695"/>
                  </a:cubicBezTo>
                  <a:cubicBezTo>
                    <a:pt x="900" y="686"/>
                    <a:pt x="904" y="676"/>
                    <a:pt x="904" y="665"/>
                  </a:cubicBezTo>
                  <a:cubicBezTo>
                    <a:pt x="904" y="656"/>
                    <a:pt x="901" y="647"/>
                    <a:pt x="894" y="639"/>
                  </a:cubicBezTo>
                  <a:cubicBezTo>
                    <a:pt x="887" y="631"/>
                    <a:pt x="874" y="624"/>
                    <a:pt x="854" y="617"/>
                  </a:cubicBezTo>
                  <a:lnTo>
                    <a:pt x="854" y="713"/>
                  </a:lnTo>
                  <a:close/>
                  <a:moveTo>
                    <a:pt x="810" y="416"/>
                  </a:moveTo>
                  <a:lnTo>
                    <a:pt x="810" y="416"/>
                  </a:lnTo>
                  <a:cubicBezTo>
                    <a:pt x="783" y="426"/>
                    <a:pt x="763" y="451"/>
                    <a:pt x="784" y="477"/>
                  </a:cubicBezTo>
                  <a:cubicBezTo>
                    <a:pt x="789" y="484"/>
                    <a:pt x="798" y="489"/>
                    <a:pt x="810" y="494"/>
                  </a:cubicBezTo>
                  <a:lnTo>
                    <a:pt x="810" y="416"/>
                  </a:lnTo>
                  <a:close/>
                  <a:moveTo>
                    <a:pt x="1004" y="447"/>
                  </a:moveTo>
                  <a:lnTo>
                    <a:pt x="1004" y="447"/>
                  </a:lnTo>
                  <a:lnTo>
                    <a:pt x="892" y="464"/>
                  </a:lnTo>
                  <a:cubicBezTo>
                    <a:pt x="883" y="440"/>
                    <a:pt x="877" y="430"/>
                    <a:pt x="854" y="418"/>
                  </a:cubicBezTo>
                  <a:lnTo>
                    <a:pt x="854" y="505"/>
                  </a:lnTo>
                  <a:cubicBezTo>
                    <a:pt x="916" y="521"/>
                    <a:pt x="956" y="539"/>
                    <a:pt x="977" y="557"/>
                  </a:cubicBezTo>
                  <a:cubicBezTo>
                    <a:pt x="1043" y="616"/>
                    <a:pt x="1024" y="719"/>
                    <a:pt x="953" y="765"/>
                  </a:cubicBezTo>
                  <a:cubicBezTo>
                    <a:pt x="925" y="783"/>
                    <a:pt x="892" y="791"/>
                    <a:pt x="854" y="792"/>
                  </a:cubicBezTo>
                  <a:lnTo>
                    <a:pt x="854" y="849"/>
                  </a:lnTo>
                  <a:lnTo>
                    <a:pt x="810" y="849"/>
                  </a:lnTo>
                  <a:lnTo>
                    <a:pt x="810" y="792"/>
                  </a:lnTo>
                  <a:cubicBezTo>
                    <a:pt x="720" y="784"/>
                    <a:pt x="660" y="750"/>
                    <a:pt x="643" y="658"/>
                  </a:cubicBezTo>
                  <a:lnTo>
                    <a:pt x="765" y="644"/>
                  </a:lnTo>
                  <a:cubicBezTo>
                    <a:pt x="772" y="677"/>
                    <a:pt x="779" y="695"/>
                    <a:pt x="810" y="710"/>
                  </a:cubicBezTo>
                  <a:lnTo>
                    <a:pt x="810" y="604"/>
                  </a:lnTo>
                  <a:cubicBezTo>
                    <a:pt x="770" y="593"/>
                    <a:pt x="741" y="583"/>
                    <a:pt x="724" y="575"/>
                  </a:cubicBezTo>
                  <a:cubicBezTo>
                    <a:pt x="650" y="539"/>
                    <a:pt x="641" y="434"/>
                    <a:pt x="699" y="379"/>
                  </a:cubicBezTo>
                  <a:cubicBezTo>
                    <a:pt x="724" y="355"/>
                    <a:pt x="761" y="341"/>
                    <a:pt x="810" y="339"/>
                  </a:cubicBezTo>
                  <a:lnTo>
                    <a:pt x="810" y="309"/>
                  </a:lnTo>
                  <a:lnTo>
                    <a:pt x="854" y="309"/>
                  </a:lnTo>
                  <a:lnTo>
                    <a:pt x="854" y="339"/>
                  </a:lnTo>
                  <a:cubicBezTo>
                    <a:pt x="927" y="343"/>
                    <a:pt x="987" y="370"/>
                    <a:pt x="1004" y="447"/>
                  </a:cubicBezTo>
                  <a:close/>
                </a:path>
              </a:pathLst>
            </a:custGeom>
            <a:solidFill>
              <a:srgbClr val="F8AD94"/>
            </a:solidFill>
            <a:ln>
              <a:noFill/>
            </a:ln>
          </p:spPr>
          <p:txBody>
            <a:bodyPr vert="horz" wrap="square" lIns="91440" tIns="45720" rIns="91440" bIns="45720" numCol="1" anchor="t" anchorCtr="0" compatLnSpc="1"/>
            <a:lstStyle/>
            <a:p>
              <a:endParaRPr lang="zh-CN" altLang="en-US">
                <a:solidFill>
                  <a:schemeClr val="accent2"/>
                </a:solidFill>
              </a:endParaRPr>
            </a:p>
          </p:txBody>
        </p:sp>
      </p:grpSp>
      <p:grpSp>
        <p:nvGrpSpPr>
          <p:cNvPr id="2" name="组合 1"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GrpSpPr/>
          <p:nvPr/>
        </p:nvGrpSpPr>
        <p:grpSpPr>
          <a:xfrm>
            <a:off x="5204834" y="1925899"/>
            <a:ext cx="1792588" cy="2765770"/>
            <a:chOff x="5204834" y="2000194"/>
            <a:chExt cx="1792588" cy="2765770"/>
          </a:xfrm>
        </p:grpSpPr>
        <p:sp>
          <p:nvSpPr>
            <p:cNvPr id="18" name="任意多边形 17"/>
            <p:cNvSpPr>
              <a:spLocks noChangeAspect="1"/>
            </p:cNvSpPr>
            <p:nvPr/>
          </p:nvSpPr>
          <p:spPr>
            <a:xfrm>
              <a:off x="5204834" y="2000194"/>
              <a:ext cx="1792588" cy="2765770"/>
            </a:xfrm>
            <a:custGeom>
              <a:avLst/>
              <a:gdLst>
                <a:gd name="connsiteX0" fmla="*/ 752620 w 1505240"/>
                <a:gd name="connsiteY0" fmla="*/ 0 h 2322423"/>
                <a:gd name="connsiteX1" fmla="*/ 1505240 w 1505240"/>
                <a:gd name="connsiteY1" fmla="*/ 752620 h 2322423"/>
                <a:gd name="connsiteX2" fmla="*/ 1446095 w 1505240"/>
                <a:gd name="connsiteY2" fmla="*/ 1045574 h 2322423"/>
                <a:gd name="connsiteX3" fmla="*/ 1426537 w 1505240"/>
                <a:gd name="connsiteY3" fmla="*/ 1081607 h 2322423"/>
                <a:gd name="connsiteX4" fmla="*/ 1430918 w 1505240"/>
                <a:gd name="connsiteY4" fmla="*/ 1081607 h 2322423"/>
                <a:gd name="connsiteX5" fmla="*/ 1390137 w 1505240"/>
                <a:gd name="connsiteY5" fmla="*/ 1177352 h 2322423"/>
                <a:gd name="connsiteX6" fmla="*/ 752620 w 1505240"/>
                <a:gd name="connsiteY6" fmla="*/ 2322423 h 2322423"/>
                <a:gd name="connsiteX7" fmla="*/ 115103 w 1505240"/>
                <a:gd name="connsiteY7" fmla="*/ 1177352 h 2322423"/>
                <a:gd name="connsiteX8" fmla="*/ 74322 w 1505240"/>
                <a:gd name="connsiteY8" fmla="*/ 1081607 h 2322423"/>
                <a:gd name="connsiteX9" fmla="*/ 78703 w 1505240"/>
                <a:gd name="connsiteY9" fmla="*/ 1081607 h 2322423"/>
                <a:gd name="connsiteX10" fmla="*/ 59145 w 1505240"/>
                <a:gd name="connsiteY10" fmla="*/ 1045574 h 2322423"/>
                <a:gd name="connsiteX11" fmla="*/ 0 w 1505240"/>
                <a:gd name="connsiteY11" fmla="*/ 752620 h 2322423"/>
                <a:gd name="connsiteX12" fmla="*/ 752620 w 1505240"/>
                <a:gd name="connsiteY12" fmla="*/ 0 h 2322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05240" h="2322423">
                  <a:moveTo>
                    <a:pt x="752620" y="0"/>
                  </a:moveTo>
                  <a:cubicBezTo>
                    <a:pt x="1168281" y="0"/>
                    <a:pt x="1505240" y="336959"/>
                    <a:pt x="1505240" y="752620"/>
                  </a:cubicBezTo>
                  <a:cubicBezTo>
                    <a:pt x="1505240" y="856535"/>
                    <a:pt x="1484180" y="955532"/>
                    <a:pt x="1446095" y="1045574"/>
                  </a:cubicBezTo>
                  <a:lnTo>
                    <a:pt x="1426537" y="1081607"/>
                  </a:lnTo>
                  <a:lnTo>
                    <a:pt x="1430918" y="1081607"/>
                  </a:lnTo>
                  <a:lnTo>
                    <a:pt x="1390137" y="1177352"/>
                  </a:lnTo>
                  <a:cubicBezTo>
                    <a:pt x="1254093" y="1482617"/>
                    <a:pt x="1075327" y="1830597"/>
                    <a:pt x="752620" y="2322423"/>
                  </a:cubicBezTo>
                  <a:cubicBezTo>
                    <a:pt x="429913" y="1830597"/>
                    <a:pt x="251148" y="1482617"/>
                    <a:pt x="115103" y="1177352"/>
                  </a:cubicBezTo>
                  <a:lnTo>
                    <a:pt x="74322" y="1081607"/>
                  </a:lnTo>
                  <a:lnTo>
                    <a:pt x="78703" y="1081607"/>
                  </a:lnTo>
                  <a:lnTo>
                    <a:pt x="59145" y="1045574"/>
                  </a:lnTo>
                  <a:cubicBezTo>
                    <a:pt x="21060" y="955532"/>
                    <a:pt x="0" y="856535"/>
                    <a:pt x="0" y="752620"/>
                  </a:cubicBezTo>
                  <a:cubicBezTo>
                    <a:pt x="0" y="336959"/>
                    <a:pt x="336959" y="0"/>
                    <a:pt x="752620" y="0"/>
                  </a:cubicBezTo>
                  <a:close/>
                </a:path>
              </a:pathLst>
            </a:custGeom>
            <a:solidFill>
              <a:srgbClr val="F7798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9" name="MH_Other_4" descr="e7d195523061f1c0deeec63e560781cfd59afb0ea006f2a87ABB68BF51EA6619813959095094C18C62A12F549504892A4AAA8C1554C6663626E05CA27F281A14E6983772AFC3FB97135759321DEA3D703E9D8D869A2273EEB2A0BB67749286FC6AC0CABC13E93DFA52684F44072F01AF674423D8E4F9F8BECABFE5771A30929D6D0D81E4AAAF4547CD35BA5A33B94A9D"/>
            <p:cNvSpPr>
              <a:spLocks noChangeAspect="1"/>
            </p:cNvSpPr>
            <p:nvPr>
              <p:custDataLst>
                <p:tags r:id="rId1"/>
              </p:custDataLst>
            </p:nvPr>
          </p:nvSpPr>
          <p:spPr>
            <a:xfrm>
              <a:off x="5548604" y="2285141"/>
              <a:ext cx="1105046" cy="1105046"/>
            </a:xfrm>
            <a:prstGeom prst="ellipse">
              <a:avLst/>
            </a:prstGeom>
            <a:gradFill flip="none" rotWithShape="1">
              <a:gsLst>
                <a:gs pos="100000">
                  <a:schemeClr val="bg1"/>
                </a:gs>
                <a:gs pos="0">
                  <a:srgbClr val="E0E0E0"/>
                </a:gs>
              </a:gsLst>
              <a:lin ang="8100000" scaled="0"/>
              <a:tileRect/>
            </a:gradFill>
            <a:ln w="9525">
              <a:gradFill>
                <a:gsLst>
                  <a:gs pos="100000">
                    <a:schemeClr val="bg1">
                      <a:lumMod val="85000"/>
                    </a:schemeClr>
                  </a:gs>
                  <a:gs pos="0">
                    <a:schemeClr val="bg1"/>
                  </a:gs>
                </a:gsLst>
                <a:lin ang="8100000" scaled="0"/>
              </a:gradFill>
            </a:ln>
            <a:effectLst>
              <a:outerShdw blurRad="279400" dist="1016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en-US" sz="2400">
                <a:solidFill>
                  <a:prstClr val="white"/>
                </a:solidFill>
                <a:sym typeface="+mn-lt"/>
              </a:endParaRPr>
            </a:p>
          </p:txBody>
        </p:sp>
        <p:sp>
          <p:nvSpPr>
            <p:cNvPr id="33" name="Freeform 48"/>
            <p:cNvSpPr>
              <a:spLocks noEditPoints="1"/>
            </p:cNvSpPr>
            <p:nvPr/>
          </p:nvSpPr>
          <p:spPr bwMode="auto">
            <a:xfrm>
              <a:off x="5878661" y="2547488"/>
              <a:ext cx="444931" cy="425887"/>
            </a:xfrm>
            <a:custGeom>
              <a:avLst/>
              <a:gdLst>
                <a:gd name="T0" fmla="*/ 419 w 628"/>
                <a:gd name="T1" fmla="*/ 232 h 600"/>
                <a:gd name="T2" fmla="*/ 411 w 628"/>
                <a:gd name="T3" fmla="*/ 249 h 600"/>
                <a:gd name="T4" fmla="*/ 408 w 628"/>
                <a:gd name="T5" fmla="*/ 261 h 600"/>
                <a:gd name="T6" fmla="*/ 409 w 628"/>
                <a:gd name="T7" fmla="*/ 283 h 600"/>
                <a:gd name="T8" fmla="*/ 417 w 628"/>
                <a:gd name="T9" fmla="*/ 304 h 600"/>
                <a:gd name="T10" fmla="*/ 424 w 628"/>
                <a:gd name="T11" fmla="*/ 315 h 600"/>
                <a:gd name="T12" fmla="*/ 441 w 628"/>
                <a:gd name="T13" fmla="*/ 330 h 600"/>
                <a:gd name="T14" fmla="*/ 453 w 628"/>
                <a:gd name="T15" fmla="*/ 335 h 600"/>
                <a:gd name="T16" fmla="*/ 478 w 628"/>
                <a:gd name="T17" fmla="*/ 200 h 600"/>
                <a:gd name="T18" fmla="*/ 449 w 628"/>
                <a:gd name="T19" fmla="*/ 206 h 600"/>
                <a:gd name="T20" fmla="*/ 433 w 628"/>
                <a:gd name="T21" fmla="*/ 216 h 600"/>
                <a:gd name="T22" fmla="*/ 425 w 628"/>
                <a:gd name="T23" fmla="*/ 224 h 600"/>
                <a:gd name="T24" fmla="*/ 384 w 628"/>
                <a:gd name="T25" fmla="*/ 70 h 600"/>
                <a:gd name="T26" fmla="*/ 314 w 628"/>
                <a:gd name="T27" fmla="*/ 140 h 600"/>
                <a:gd name="T28" fmla="*/ 379 w 628"/>
                <a:gd name="T29" fmla="*/ 283 h 600"/>
                <a:gd name="T30" fmla="*/ 379 w 628"/>
                <a:gd name="T31" fmla="*/ 254 h 600"/>
                <a:gd name="T32" fmla="*/ 359 w 628"/>
                <a:gd name="T33" fmla="*/ 154 h 600"/>
                <a:gd name="T34" fmla="*/ 250 w 628"/>
                <a:gd name="T35" fmla="*/ 270 h 600"/>
                <a:gd name="T36" fmla="*/ 314 w 628"/>
                <a:gd name="T37" fmla="*/ 396 h 600"/>
                <a:gd name="T38" fmla="*/ 282 w 628"/>
                <a:gd name="T39" fmla="*/ 400 h 600"/>
                <a:gd name="T40" fmla="*/ 267 w 628"/>
                <a:gd name="T41" fmla="*/ 382 h 600"/>
                <a:gd name="T42" fmla="*/ 257 w 628"/>
                <a:gd name="T43" fmla="*/ 374 h 600"/>
                <a:gd name="T44" fmla="*/ 214 w 628"/>
                <a:gd name="T45" fmla="*/ 356 h 600"/>
                <a:gd name="T46" fmla="*/ 195 w 628"/>
                <a:gd name="T47" fmla="*/ 354 h 600"/>
                <a:gd name="T48" fmla="*/ 0 w 628"/>
                <a:gd name="T49" fmla="*/ 600 h 600"/>
                <a:gd name="T50" fmla="*/ 83 w 628"/>
                <a:gd name="T51" fmla="*/ 454 h 600"/>
                <a:gd name="T52" fmla="*/ 216 w 628"/>
                <a:gd name="T53" fmla="*/ 454 h 600"/>
                <a:gd name="T54" fmla="*/ 301 w 628"/>
                <a:gd name="T55" fmla="*/ 600 h 600"/>
                <a:gd name="T56" fmla="*/ 282 w 628"/>
                <a:gd name="T57" fmla="*/ 400 h 600"/>
                <a:gd name="T58" fmla="*/ 433 w 628"/>
                <a:gd name="T59" fmla="*/ 354 h 600"/>
                <a:gd name="T60" fmla="*/ 413 w 628"/>
                <a:gd name="T61" fmla="*/ 356 h 600"/>
                <a:gd name="T62" fmla="*/ 361 w 628"/>
                <a:gd name="T63" fmla="*/ 382 h 600"/>
                <a:gd name="T64" fmla="*/ 353 w 628"/>
                <a:gd name="T65" fmla="*/ 391 h 600"/>
                <a:gd name="T66" fmla="*/ 389 w 628"/>
                <a:gd name="T67" fmla="*/ 600 h 600"/>
                <a:gd name="T68" fmla="*/ 410 w 628"/>
                <a:gd name="T69" fmla="*/ 600 h 600"/>
                <a:gd name="T70" fmla="*/ 564 w 628"/>
                <a:gd name="T71" fmla="*/ 454 h 600"/>
                <a:gd name="T72" fmla="*/ 628 w 628"/>
                <a:gd name="T73" fmla="*/ 460 h 600"/>
                <a:gd name="T74" fmla="*/ 151 w 628"/>
                <a:gd name="T75" fmla="*/ 340 h 600"/>
                <a:gd name="T76" fmla="*/ 186 w 628"/>
                <a:gd name="T77" fmla="*/ 330 h 600"/>
                <a:gd name="T78" fmla="*/ 196 w 628"/>
                <a:gd name="T79" fmla="*/ 323 h 600"/>
                <a:gd name="T80" fmla="*/ 216 w 628"/>
                <a:gd name="T81" fmla="*/ 295 h 600"/>
                <a:gd name="T82" fmla="*/ 219 w 628"/>
                <a:gd name="T83" fmla="*/ 281 h 600"/>
                <a:gd name="T84" fmla="*/ 219 w 628"/>
                <a:gd name="T85" fmla="*/ 258 h 600"/>
                <a:gd name="T86" fmla="*/ 214 w 628"/>
                <a:gd name="T87" fmla="*/ 241 h 600"/>
                <a:gd name="T88" fmla="*/ 208 w 628"/>
                <a:gd name="T89" fmla="*/ 231 h 600"/>
                <a:gd name="T90" fmla="*/ 195 w 628"/>
                <a:gd name="T91" fmla="*/ 217 h 600"/>
                <a:gd name="T92" fmla="*/ 186 w 628"/>
                <a:gd name="T93" fmla="*/ 210 h 600"/>
                <a:gd name="T94" fmla="*/ 151 w 628"/>
                <a:gd name="T95" fmla="*/ 200 h 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28" h="600">
                  <a:moveTo>
                    <a:pt x="425" y="224"/>
                  </a:moveTo>
                  <a:cubicBezTo>
                    <a:pt x="423" y="226"/>
                    <a:pt x="421" y="229"/>
                    <a:pt x="420" y="231"/>
                  </a:cubicBezTo>
                  <a:cubicBezTo>
                    <a:pt x="419" y="231"/>
                    <a:pt x="419" y="232"/>
                    <a:pt x="419" y="232"/>
                  </a:cubicBezTo>
                  <a:cubicBezTo>
                    <a:pt x="418" y="234"/>
                    <a:pt x="416" y="236"/>
                    <a:pt x="415" y="239"/>
                  </a:cubicBezTo>
                  <a:cubicBezTo>
                    <a:pt x="415" y="240"/>
                    <a:pt x="414" y="240"/>
                    <a:pt x="414" y="241"/>
                  </a:cubicBezTo>
                  <a:cubicBezTo>
                    <a:pt x="413" y="244"/>
                    <a:pt x="412" y="246"/>
                    <a:pt x="411" y="249"/>
                  </a:cubicBezTo>
                  <a:cubicBezTo>
                    <a:pt x="411" y="249"/>
                    <a:pt x="411" y="250"/>
                    <a:pt x="411" y="250"/>
                  </a:cubicBezTo>
                  <a:cubicBezTo>
                    <a:pt x="410" y="253"/>
                    <a:pt x="409" y="255"/>
                    <a:pt x="409" y="258"/>
                  </a:cubicBezTo>
                  <a:cubicBezTo>
                    <a:pt x="409" y="259"/>
                    <a:pt x="409" y="260"/>
                    <a:pt x="408" y="261"/>
                  </a:cubicBezTo>
                  <a:cubicBezTo>
                    <a:pt x="408" y="264"/>
                    <a:pt x="408" y="267"/>
                    <a:pt x="408" y="270"/>
                  </a:cubicBezTo>
                  <a:cubicBezTo>
                    <a:pt x="408" y="274"/>
                    <a:pt x="408" y="278"/>
                    <a:pt x="409" y="281"/>
                  </a:cubicBezTo>
                  <a:cubicBezTo>
                    <a:pt x="409" y="282"/>
                    <a:pt x="409" y="283"/>
                    <a:pt x="409" y="283"/>
                  </a:cubicBezTo>
                  <a:cubicBezTo>
                    <a:pt x="410" y="287"/>
                    <a:pt x="411" y="290"/>
                    <a:pt x="412" y="293"/>
                  </a:cubicBezTo>
                  <a:cubicBezTo>
                    <a:pt x="412" y="294"/>
                    <a:pt x="412" y="294"/>
                    <a:pt x="412" y="295"/>
                  </a:cubicBezTo>
                  <a:cubicBezTo>
                    <a:pt x="414" y="298"/>
                    <a:pt x="415" y="301"/>
                    <a:pt x="417" y="304"/>
                  </a:cubicBezTo>
                  <a:cubicBezTo>
                    <a:pt x="417" y="305"/>
                    <a:pt x="417" y="305"/>
                    <a:pt x="418" y="306"/>
                  </a:cubicBezTo>
                  <a:cubicBezTo>
                    <a:pt x="420" y="309"/>
                    <a:pt x="422" y="312"/>
                    <a:pt x="424" y="315"/>
                  </a:cubicBezTo>
                  <a:cubicBezTo>
                    <a:pt x="424" y="315"/>
                    <a:pt x="424" y="315"/>
                    <a:pt x="424" y="315"/>
                  </a:cubicBezTo>
                  <a:cubicBezTo>
                    <a:pt x="427" y="318"/>
                    <a:pt x="429" y="320"/>
                    <a:pt x="432" y="323"/>
                  </a:cubicBezTo>
                  <a:cubicBezTo>
                    <a:pt x="432" y="323"/>
                    <a:pt x="432" y="323"/>
                    <a:pt x="432" y="323"/>
                  </a:cubicBezTo>
                  <a:cubicBezTo>
                    <a:pt x="435" y="326"/>
                    <a:pt x="438" y="328"/>
                    <a:pt x="441" y="330"/>
                  </a:cubicBezTo>
                  <a:cubicBezTo>
                    <a:pt x="442" y="330"/>
                    <a:pt x="442" y="330"/>
                    <a:pt x="442" y="330"/>
                  </a:cubicBezTo>
                  <a:cubicBezTo>
                    <a:pt x="446" y="332"/>
                    <a:pt x="449" y="334"/>
                    <a:pt x="452" y="335"/>
                  </a:cubicBezTo>
                  <a:cubicBezTo>
                    <a:pt x="453" y="335"/>
                    <a:pt x="453" y="335"/>
                    <a:pt x="453" y="335"/>
                  </a:cubicBezTo>
                  <a:cubicBezTo>
                    <a:pt x="461" y="338"/>
                    <a:pt x="469" y="340"/>
                    <a:pt x="478" y="340"/>
                  </a:cubicBezTo>
                  <a:cubicBezTo>
                    <a:pt x="516" y="340"/>
                    <a:pt x="547" y="309"/>
                    <a:pt x="547" y="270"/>
                  </a:cubicBezTo>
                  <a:cubicBezTo>
                    <a:pt x="547" y="231"/>
                    <a:pt x="516" y="200"/>
                    <a:pt x="478" y="200"/>
                  </a:cubicBezTo>
                  <a:cubicBezTo>
                    <a:pt x="468" y="200"/>
                    <a:pt x="458" y="202"/>
                    <a:pt x="450" y="206"/>
                  </a:cubicBezTo>
                  <a:cubicBezTo>
                    <a:pt x="450" y="206"/>
                    <a:pt x="450" y="206"/>
                    <a:pt x="450" y="206"/>
                  </a:cubicBezTo>
                  <a:cubicBezTo>
                    <a:pt x="449" y="206"/>
                    <a:pt x="449" y="206"/>
                    <a:pt x="449" y="206"/>
                  </a:cubicBezTo>
                  <a:cubicBezTo>
                    <a:pt x="446" y="208"/>
                    <a:pt x="444" y="209"/>
                    <a:pt x="442" y="210"/>
                  </a:cubicBezTo>
                  <a:cubicBezTo>
                    <a:pt x="441" y="210"/>
                    <a:pt x="441" y="211"/>
                    <a:pt x="440" y="211"/>
                  </a:cubicBezTo>
                  <a:cubicBezTo>
                    <a:pt x="438" y="213"/>
                    <a:pt x="435" y="215"/>
                    <a:pt x="433" y="216"/>
                  </a:cubicBezTo>
                  <a:cubicBezTo>
                    <a:pt x="433" y="217"/>
                    <a:pt x="432" y="217"/>
                    <a:pt x="432" y="217"/>
                  </a:cubicBezTo>
                  <a:cubicBezTo>
                    <a:pt x="430" y="219"/>
                    <a:pt x="428" y="221"/>
                    <a:pt x="426" y="223"/>
                  </a:cubicBezTo>
                  <a:cubicBezTo>
                    <a:pt x="426" y="223"/>
                    <a:pt x="425" y="224"/>
                    <a:pt x="425" y="224"/>
                  </a:cubicBezTo>
                  <a:close/>
                  <a:moveTo>
                    <a:pt x="314" y="140"/>
                  </a:moveTo>
                  <a:lnTo>
                    <a:pt x="314" y="140"/>
                  </a:lnTo>
                  <a:cubicBezTo>
                    <a:pt x="353" y="140"/>
                    <a:pt x="384" y="108"/>
                    <a:pt x="384" y="70"/>
                  </a:cubicBezTo>
                  <a:cubicBezTo>
                    <a:pt x="384" y="31"/>
                    <a:pt x="353" y="0"/>
                    <a:pt x="314" y="0"/>
                  </a:cubicBezTo>
                  <a:cubicBezTo>
                    <a:pt x="275" y="0"/>
                    <a:pt x="244" y="31"/>
                    <a:pt x="244" y="70"/>
                  </a:cubicBezTo>
                  <a:cubicBezTo>
                    <a:pt x="244" y="108"/>
                    <a:pt x="275" y="140"/>
                    <a:pt x="314" y="140"/>
                  </a:cubicBezTo>
                  <a:close/>
                  <a:moveTo>
                    <a:pt x="379" y="336"/>
                  </a:moveTo>
                  <a:lnTo>
                    <a:pt x="379" y="336"/>
                  </a:lnTo>
                  <a:lnTo>
                    <a:pt x="379" y="283"/>
                  </a:lnTo>
                  <a:cubicBezTo>
                    <a:pt x="379" y="279"/>
                    <a:pt x="378" y="274"/>
                    <a:pt x="378" y="270"/>
                  </a:cubicBezTo>
                  <a:cubicBezTo>
                    <a:pt x="378" y="266"/>
                    <a:pt x="379" y="262"/>
                    <a:pt x="379" y="257"/>
                  </a:cubicBezTo>
                  <a:lnTo>
                    <a:pt x="379" y="254"/>
                  </a:lnTo>
                  <a:lnTo>
                    <a:pt x="380" y="254"/>
                  </a:lnTo>
                  <a:cubicBezTo>
                    <a:pt x="385" y="223"/>
                    <a:pt x="404" y="197"/>
                    <a:pt x="431" y="183"/>
                  </a:cubicBezTo>
                  <a:cubicBezTo>
                    <a:pt x="412" y="165"/>
                    <a:pt x="387" y="154"/>
                    <a:pt x="359" y="154"/>
                  </a:cubicBezTo>
                  <a:lnTo>
                    <a:pt x="269" y="154"/>
                  </a:lnTo>
                  <a:cubicBezTo>
                    <a:pt x="241" y="154"/>
                    <a:pt x="216" y="165"/>
                    <a:pt x="197" y="183"/>
                  </a:cubicBezTo>
                  <a:cubicBezTo>
                    <a:pt x="228" y="199"/>
                    <a:pt x="250" y="232"/>
                    <a:pt x="250" y="270"/>
                  </a:cubicBezTo>
                  <a:cubicBezTo>
                    <a:pt x="250" y="278"/>
                    <a:pt x="249" y="285"/>
                    <a:pt x="247" y="293"/>
                  </a:cubicBezTo>
                  <a:lnTo>
                    <a:pt x="247" y="335"/>
                  </a:lnTo>
                  <a:cubicBezTo>
                    <a:pt x="276" y="347"/>
                    <a:pt x="299" y="369"/>
                    <a:pt x="314" y="396"/>
                  </a:cubicBezTo>
                  <a:cubicBezTo>
                    <a:pt x="328" y="369"/>
                    <a:pt x="352" y="348"/>
                    <a:pt x="379" y="336"/>
                  </a:cubicBezTo>
                  <a:close/>
                  <a:moveTo>
                    <a:pt x="282" y="400"/>
                  </a:moveTo>
                  <a:lnTo>
                    <a:pt x="282" y="400"/>
                  </a:lnTo>
                  <a:cubicBezTo>
                    <a:pt x="280" y="397"/>
                    <a:pt x="278" y="394"/>
                    <a:pt x="275" y="391"/>
                  </a:cubicBezTo>
                  <a:cubicBezTo>
                    <a:pt x="275" y="390"/>
                    <a:pt x="274" y="390"/>
                    <a:pt x="274" y="390"/>
                  </a:cubicBezTo>
                  <a:cubicBezTo>
                    <a:pt x="272" y="387"/>
                    <a:pt x="270" y="385"/>
                    <a:pt x="267" y="382"/>
                  </a:cubicBezTo>
                  <a:cubicBezTo>
                    <a:pt x="267" y="382"/>
                    <a:pt x="266" y="382"/>
                    <a:pt x="266" y="381"/>
                  </a:cubicBezTo>
                  <a:cubicBezTo>
                    <a:pt x="263" y="379"/>
                    <a:pt x="261" y="377"/>
                    <a:pt x="258" y="375"/>
                  </a:cubicBezTo>
                  <a:cubicBezTo>
                    <a:pt x="257" y="374"/>
                    <a:pt x="257" y="374"/>
                    <a:pt x="257" y="374"/>
                  </a:cubicBezTo>
                  <a:cubicBezTo>
                    <a:pt x="247" y="367"/>
                    <a:pt x="237" y="362"/>
                    <a:pt x="225" y="359"/>
                  </a:cubicBezTo>
                  <a:cubicBezTo>
                    <a:pt x="223" y="358"/>
                    <a:pt x="220" y="357"/>
                    <a:pt x="218" y="357"/>
                  </a:cubicBezTo>
                  <a:cubicBezTo>
                    <a:pt x="217" y="356"/>
                    <a:pt x="215" y="356"/>
                    <a:pt x="214" y="356"/>
                  </a:cubicBezTo>
                  <a:cubicBezTo>
                    <a:pt x="212" y="356"/>
                    <a:pt x="210" y="355"/>
                    <a:pt x="208" y="355"/>
                  </a:cubicBezTo>
                  <a:cubicBezTo>
                    <a:pt x="207" y="355"/>
                    <a:pt x="206" y="355"/>
                    <a:pt x="205" y="355"/>
                  </a:cubicBezTo>
                  <a:cubicBezTo>
                    <a:pt x="202" y="354"/>
                    <a:pt x="199" y="354"/>
                    <a:pt x="195" y="354"/>
                  </a:cubicBezTo>
                  <a:lnTo>
                    <a:pt x="105" y="354"/>
                  </a:lnTo>
                  <a:cubicBezTo>
                    <a:pt x="47" y="354"/>
                    <a:pt x="0" y="401"/>
                    <a:pt x="0" y="460"/>
                  </a:cubicBezTo>
                  <a:lnTo>
                    <a:pt x="0" y="600"/>
                  </a:lnTo>
                  <a:lnTo>
                    <a:pt x="62" y="600"/>
                  </a:lnTo>
                  <a:lnTo>
                    <a:pt x="62" y="454"/>
                  </a:lnTo>
                  <a:lnTo>
                    <a:pt x="83" y="454"/>
                  </a:lnTo>
                  <a:lnTo>
                    <a:pt x="83" y="600"/>
                  </a:lnTo>
                  <a:lnTo>
                    <a:pt x="216" y="600"/>
                  </a:lnTo>
                  <a:lnTo>
                    <a:pt x="216" y="454"/>
                  </a:lnTo>
                  <a:lnTo>
                    <a:pt x="237" y="454"/>
                  </a:lnTo>
                  <a:lnTo>
                    <a:pt x="237" y="600"/>
                  </a:lnTo>
                  <a:lnTo>
                    <a:pt x="301" y="600"/>
                  </a:lnTo>
                  <a:lnTo>
                    <a:pt x="301" y="460"/>
                  </a:lnTo>
                  <a:cubicBezTo>
                    <a:pt x="301" y="437"/>
                    <a:pt x="294" y="417"/>
                    <a:pt x="282" y="400"/>
                  </a:cubicBezTo>
                  <a:cubicBezTo>
                    <a:pt x="282" y="400"/>
                    <a:pt x="282" y="400"/>
                    <a:pt x="282" y="400"/>
                  </a:cubicBezTo>
                  <a:close/>
                  <a:moveTo>
                    <a:pt x="523" y="354"/>
                  </a:moveTo>
                  <a:lnTo>
                    <a:pt x="523" y="354"/>
                  </a:lnTo>
                  <a:lnTo>
                    <a:pt x="433" y="354"/>
                  </a:lnTo>
                  <a:cubicBezTo>
                    <a:pt x="429" y="354"/>
                    <a:pt x="426" y="354"/>
                    <a:pt x="423" y="355"/>
                  </a:cubicBezTo>
                  <a:cubicBezTo>
                    <a:pt x="422" y="355"/>
                    <a:pt x="421" y="355"/>
                    <a:pt x="420" y="355"/>
                  </a:cubicBezTo>
                  <a:cubicBezTo>
                    <a:pt x="418" y="355"/>
                    <a:pt x="415" y="356"/>
                    <a:pt x="413" y="356"/>
                  </a:cubicBezTo>
                  <a:cubicBezTo>
                    <a:pt x="412" y="356"/>
                    <a:pt x="411" y="356"/>
                    <a:pt x="410" y="357"/>
                  </a:cubicBezTo>
                  <a:cubicBezTo>
                    <a:pt x="408" y="357"/>
                    <a:pt x="405" y="358"/>
                    <a:pt x="403" y="358"/>
                  </a:cubicBezTo>
                  <a:cubicBezTo>
                    <a:pt x="387" y="363"/>
                    <a:pt x="373" y="371"/>
                    <a:pt x="361" y="382"/>
                  </a:cubicBezTo>
                  <a:cubicBezTo>
                    <a:pt x="361" y="382"/>
                    <a:pt x="361" y="382"/>
                    <a:pt x="361" y="383"/>
                  </a:cubicBezTo>
                  <a:cubicBezTo>
                    <a:pt x="358" y="385"/>
                    <a:pt x="356" y="388"/>
                    <a:pt x="353" y="390"/>
                  </a:cubicBezTo>
                  <a:cubicBezTo>
                    <a:pt x="353" y="390"/>
                    <a:pt x="353" y="391"/>
                    <a:pt x="353" y="391"/>
                  </a:cubicBezTo>
                  <a:cubicBezTo>
                    <a:pt x="337" y="409"/>
                    <a:pt x="327" y="433"/>
                    <a:pt x="327" y="460"/>
                  </a:cubicBezTo>
                  <a:lnTo>
                    <a:pt x="327" y="600"/>
                  </a:lnTo>
                  <a:lnTo>
                    <a:pt x="389" y="600"/>
                  </a:lnTo>
                  <a:lnTo>
                    <a:pt x="389" y="454"/>
                  </a:lnTo>
                  <a:lnTo>
                    <a:pt x="410" y="454"/>
                  </a:lnTo>
                  <a:lnTo>
                    <a:pt x="410" y="600"/>
                  </a:lnTo>
                  <a:lnTo>
                    <a:pt x="543" y="600"/>
                  </a:lnTo>
                  <a:lnTo>
                    <a:pt x="543" y="454"/>
                  </a:lnTo>
                  <a:lnTo>
                    <a:pt x="564" y="454"/>
                  </a:lnTo>
                  <a:lnTo>
                    <a:pt x="564" y="600"/>
                  </a:lnTo>
                  <a:lnTo>
                    <a:pt x="628" y="600"/>
                  </a:lnTo>
                  <a:lnTo>
                    <a:pt x="628" y="460"/>
                  </a:lnTo>
                  <a:cubicBezTo>
                    <a:pt x="628" y="401"/>
                    <a:pt x="581" y="354"/>
                    <a:pt x="523" y="354"/>
                  </a:cubicBezTo>
                  <a:close/>
                  <a:moveTo>
                    <a:pt x="151" y="340"/>
                  </a:moveTo>
                  <a:lnTo>
                    <a:pt x="151" y="340"/>
                  </a:lnTo>
                  <a:cubicBezTo>
                    <a:pt x="159" y="340"/>
                    <a:pt x="167" y="338"/>
                    <a:pt x="175" y="335"/>
                  </a:cubicBezTo>
                  <a:cubicBezTo>
                    <a:pt x="175" y="335"/>
                    <a:pt x="175" y="335"/>
                    <a:pt x="176" y="335"/>
                  </a:cubicBezTo>
                  <a:cubicBezTo>
                    <a:pt x="179" y="334"/>
                    <a:pt x="183" y="332"/>
                    <a:pt x="186" y="330"/>
                  </a:cubicBezTo>
                  <a:cubicBezTo>
                    <a:pt x="186" y="330"/>
                    <a:pt x="186" y="330"/>
                    <a:pt x="186" y="330"/>
                  </a:cubicBezTo>
                  <a:cubicBezTo>
                    <a:pt x="190" y="328"/>
                    <a:pt x="193" y="326"/>
                    <a:pt x="196" y="323"/>
                  </a:cubicBezTo>
                  <a:cubicBezTo>
                    <a:pt x="196" y="323"/>
                    <a:pt x="196" y="323"/>
                    <a:pt x="196" y="323"/>
                  </a:cubicBezTo>
                  <a:cubicBezTo>
                    <a:pt x="202" y="318"/>
                    <a:pt x="206" y="312"/>
                    <a:pt x="210" y="306"/>
                  </a:cubicBezTo>
                  <a:cubicBezTo>
                    <a:pt x="211" y="305"/>
                    <a:pt x="211" y="305"/>
                    <a:pt x="211" y="304"/>
                  </a:cubicBezTo>
                  <a:cubicBezTo>
                    <a:pt x="213" y="301"/>
                    <a:pt x="214" y="298"/>
                    <a:pt x="216" y="295"/>
                  </a:cubicBezTo>
                  <a:cubicBezTo>
                    <a:pt x="216" y="294"/>
                    <a:pt x="216" y="294"/>
                    <a:pt x="216" y="293"/>
                  </a:cubicBezTo>
                  <a:cubicBezTo>
                    <a:pt x="217" y="290"/>
                    <a:pt x="218" y="287"/>
                    <a:pt x="219" y="283"/>
                  </a:cubicBezTo>
                  <a:cubicBezTo>
                    <a:pt x="219" y="282"/>
                    <a:pt x="219" y="282"/>
                    <a:pt x="219" y="281"/>
                  </a:cubicBezTo>
                  <a:cubicBezTo>
                    <a:pt x="220" y="278"/>
                    <a:pt x="220" y="274"/>
                    <a:pt x="220" y="270"/>
                  </a:cubicBezTo>
                  <a:cubicBezTo>
                    <a:pt x="220" y="267"/>
                    <a:pt x="220" y="264"/>
                    <a:pt x="220" y="261"/>
                  </a:cubicBezTo>
                  <a:cubicBezTo>
                    <a:pt x="219" y="260"/>
                    <a:pt x="219" y="259"/>
                    <a:pt x="219" y="258"/>
                  </a:cubicBezTo>
                  <a:cubicBezTo>
                    <a:pt x="219" y="255"/>
                    <a:pt x="218" y="252"/>
                    <a:pt x="217" y="250"/>
                  </a:cubicBezTo>
                  <a:cubicBezTo>
                    <a:pt x="217" y="249"/>
                    <a:pt x="217" y="249"/>
                    <a:pt x="217" y="249"/>
                  </a:cubicBezTo>
                  <a:cubicBezTo>
                    <a:pt x="216" y="246"/>
                    <a:pt x="215" y="244"/>
                    <a:pt x="214" y="241"/>
                  </a:cubicBezTo>
                  <a:cubicBezTo>
                    <a:pt x="214" y="240"/>
                    <a:pt x="213" y="240"/>
                    <a:pt x="213" y="239"/>
                  </a:cubicBezTo>
                  <a:cubicBezTo>
                    <a:pt x="212" y="236"/>
                    <a:pt x="210" y="234"/>
                    <a:pt x="209" y="231"/>
                  </a:cubicBezTo>
                  <a:lnTo>
                    <a:pt x="208" y="231"/>
                  </a:lnTo>
                  <a:cubicBezTo>
                    <a:pt x="207" y="229"/>
                    <a:pt x="205" y="226"/>
                    <a:pt x="203" y="224"/>
                  </a:cubicBezTo>
                  <a:cubicBezTo>
                    <a:pt x="203" y="224"/>
                    <a:pt x="202" y="223"/>
                    <a:pt x="202" y="223"/>
                  </a:cubicBezTo>
                  <a:cubicBezTo>
                    <a:pt x="200" y="221"/>
                    <a:pt x="198" y="219"/>
                    <a:pt x="195" y="217"/>
                  </a:cubicBezTo>
                  <a:cubicBezTo>
                    <a:pt x="195" y="217"/>
                    <a:pt x="195" y="217"/>
                    <a:pt x="195" y="216"/>
                  </a:cubicBezTo>
                  <a:cubicBezTo>
                    <a:pt x="193" y="215"/>
                    <a:pt x="190" y="213"/>
                    <a:pt x="188" y="211"/>
                  </a:cubicBezTo>
                  <a:cubicBezTo>
                    <a:pt x="187" y="211"/>
                    <a:pt x="187" y="210"/>
                    <a:pt x="186" y="210"/>
                  </a:cubicBezTo>
                  <a:cubicBezTo>
                    <a:pt x="184" y="209"/>
                    <a:pt x="181" y="207"/>
                    <a:pt x="179" y="206"/>
                  </a:cubicBezTo>
                  <a:cubicBezTo>
                    <a:pt x="179" y="206"/>
                    <a:pt x="178" y="206"/>
                    <a:pt x="178" y="206"/>
                  </a:cubicBezTo>
                  <a:cubicBezTo>
                    <a:pt x="170" y="202"/>
                    <a:pt x="160" y="200"/>
                    <a:pt x="151" y="200"/>
                  </a:cubicBezTo>
                  <a:cubicBezTo>
                    <a:pt x="112" y="200"/>
                    <a:pt x="81" y="231"/>
                    <a:pt x="81" y="270"/>
                  </a:cubicBezTo>
                  <a:cubicBezTo>
                    <a:pt x="81" y="309"/>
                    <a:pt x="112" y="340"/>
                    <a:pt x="151" y="340"/>
                  </a:cubicBezTo>
                  <a:close/>
                </a:path>
              </a:pathLst>
            </a:custGeom>
            <a:solidFill>
              <a:srgbClr val="F77983"/>
            </a:solidFill>
            <a:ln>
              <a:noFill/>
            </a:ln>
          </p:spPr>
          <p:txBody>
            <a:bodyPr vert="horz" wrap="square" lIns="91440" tIns="45720" rIns="91440" bIns="45720" numCol="1" anchor="t" anchorCtr="0" compatLnSpc="1"/>
            <a:lstStyle/>
            <a:p>
              <a:endParaRPr lang="zh-CN" altLang="en-US">
                <a:solidFill>
                  <a:schemeClr val="accent2"/>
                </a:solidFill>
              </a:endParaRPr>
            </a:p>
          </p:txBody>
        </p:sp>
      </p:grpSp>
      <p:cxnSp>
        <p:nvCxnSpPr>
          <p:cNvPr id="21" name="直接连接符 20"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CxnSpPr/>
          <p:nvPr/>
        </p:nvCxnSpPr>
        <p:spPr>
          <a:xfrm>
            <a:off x="3248542" y="1025979"/>
            <a:ext cx="5770860"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40" name="椭圆 39"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flipH="1">
            <a:off x="2686180" y="813581"/>
            <a:ext cx="157493" cy="157493"/>
          </a:xfrm>
          <a:prstGeom prst="ellipse">
            <a:avLst/>
          </a:prstGeom>
          <a:solidFill>
            <a:srgbClr val="D06F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1" name="椭圆 40"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flipH="1">
            <a:off x="2686180" y="335956"/>
            <a:ext cx="321030" cy="321030"/>
          </a:xfrm>
          <a:prstGeom prst="ellipse">
            <a:avLst/>
          </a:prstGeom>
          <a:solidFill>
            <a:srgbClr val="966481"/>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2" name="椭圆 41"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flipH="1">
            <a:off x="2991678" y="806317"/>
            <a:ext cx="219803" cy="219803"/>
          </a:xfrm>
          <a:prstGeom prst="ellipse">
            <a:avLst/>
          </a:prstGeom>
          <a:solidFill>
            <a:srgbClr val="365B7C"/>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3" name="椭圆 42"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flipH="1">
            <a:off x="2031169" y="697840"/>
            <a:ext cx="164852" cy="164852"/>
          </a:xfrm>
          <a:prstGeom prst="ellipse">
            <a:avLst/>
          </a:prstGeom>
          <a:solidFill>
            <a:srgbClr val="F779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4" name="椭圆 43"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9354354" y="755438"/>
            <a:ext cx="157493" cy="157493"/>
          </a:xfrm>
          <a:prstGeom prst="ellipse">
            <a:avLst/>
          </a:prstGeom>
          <a:solidFill>
            <a:srgbClr val="D06F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5" name="椭圆 44"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9190817" y="277813"/>
            <a:ext cx="321030" cy="321030"/>
          </a:xfrm>
          <a:prstGeom prst="ellipse">
            <a:avLst/>
          </a:prstGeom>
          <a:solidFill>
            <a:srgbClr val="966481"/>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6" name="椭圆 45"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a:off x="8986546" y="748174"/>
            <a:ext cx="219803" cy="219803"/>
          </a:xfrm>
          <a:prstGeom prst="ellipse">
            <a:avLst/>
          </a:prstGeom>
          <a:solidFill>
            <a:srgbClr val="365B7C"/>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7" name="椭圆 46"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a:off x="10002006" y="639697"/>
            <a:ext cx="164852" cy="164852"/>
          </a:xfrm>
          <a:prstGeom prst="ellipse">
            <a:avLst/>
          </a:prstGeom>
          <a:solidFill>
            <a:srgbClr val="F779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e7d195523061f1c0"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hidden="1"/>
          <p:cNvSpPr txBox="1"/>
          <p:nvPr/>
        </p:nvSpPr>
        <p:spPr>
          <a:xfrm>
            <a:off x="-355600" y="1803400"/>
            <a:ext cx="293927" cy="1016000"/>
          </a:xfrm>
          <a:prstGeom prst="rect">
            <a:avLst/>
          </a:prstGeom>
          <a:noFill/>
        </p:spPr>
        <p:txBody>
          <a:bodyPr vert="wordArtVert" rtlCol="0">
            <a:spAutoFit/>
          </a:bodyPr>
          <a:lstStyle/>
          <a:p>
            <a:r>
              <a:rPr lang="en-US" altLang="zh-CN" sz="100"/>
              <a:t>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a:t>
            </a:r>
            <a:endParaRPr lang="zh-CN" altLang="en-US" sz="100"/>
          </a:p>
        </p:txBody>
      </p:sp>
      <p:sp>
        <p:nvSpPr>
          <p:cNvPr id="63" name="文本框 62"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txBox="1"/>
          <p:nvPr/>
        </p:nvSpPr>
        <p:spPr>
          <a:xfrm>
            <a:off x="3745518" y="504170"/>
            <a:ext cx="3850640" cy="521970"/>
          </a:xfrm>
          <a:prstGeom prst="rect">
            <a:avLst/>
          </a:prstGeom>
          <a:noFill/>
        </p:spPr>
        <p:txBody>
          <a:bodyPr wrap="none" rtlCol="0">
            <a:spAutoFit/>
          </a:bodyPr>
          <a:lstStyle/>
          <a:p>
            <a:pPr algn="l"/>
            <a:r>
              <a:rPr lang="zh-CN" altLang="en-US" sz="2800" b="1" spc="500" dirty="0">
                <a:solidFill>
                  <a:schemeClr val="bg1">
                    <a:lumMod val="50000"/>
                  </a:schemeClr>
                </a:solidFill>
                <a:latin typeface="微软雅黑" panose="020B0503020204020204" pitchFamily="34" charset="-122"/>
                <a:ea typeface="微软雅黑" panose="020B0503020204020204" pitchFamily="34" charset="-122"/>
                <a:cs typeface="Arial" panose="020B0604020202020204" pitchFamily="34" charset="0"/>
              </a:rPr>
              <a:t>(二)</a:t>
            </a:r>
            <a:r>
              <a:rPr lang="zh-CN" altLang="en-US" sz="2800" b="1" spc="500" dirty="0">
                <a:solidFill>
                  <a:schemeClr val="bg1">
                    <a:lumMod val="50000"/>
                  </a:schemeClr>
                </a:solidFill>
                <a:latin typeface="微软雅黑" panose="020B0503020204020204" pitchFamily="34" charset="-122"/>
                <a:ea typeface="微软雅黑" panose="020B0503020204020204" pitchFamily="34" charset="-122"/>
                <a:cs typeface="Arial" panose="020B0604020202020204" pitchFamily="34" charset="0"/>
                <a:sym typeface="+mn-ea"/>
              </a:rPr>
              <a:t>职务说明书的编制</a:t>
            </a:r>
            <a:endParaRPr lang="zh-CN" altLang="en-US" sz="2800" b="1" spc="500" dirty="0">
              <a:solidFill>
                <a:schemeClr val="bg1">
                  <a:lumMod val="50000"/>
                </a:schemeClr>
              </a:solidFill>
              <a:latin typeface="微软雅黑" panose="020B0503020204020204" pitchFamily="34" charset="-122"/>
              <a:ea typeface="微软雅黑" panose="020B0503020204020204" pitchFamily="34" charset="-122"/>
              <a:cs typeface="Arial" panose="020B0604020202020204" pitchFamily="34" charset="0"/>
            </a:endParaRPr>
          </a:p>
        </p:txBody>
      </p:sp>
      <p:sp>
        <p:nvSpPr>
          <p:cNvPr id="7" name="文本框 6"/>
          <p:cNvSpPr txBox="1"/>
          <p:nvPr/>
        </p:nvSpPr>
        <p:spPr>
          <a:xfrm>
            <a:off x="105741" y="2425372"/>
            <a:ext cx="3228975" cy="2584450"/>
          </a:xfrm>
          <a:prstGeom prst="rect">
            <a:avLst/>
          </a:prstGeom>
          <a:noFill/>
        </p:spPr>
        <p:txBody>
          <a:bodyPr wrap="square" rtlCol="0">
            <a:spAutoFit/>
          </a:bodyPr>
          <a:lstStyle/>
          <a:p>
            <a:pPr algn="just" fontAlgn="auto"/>
            <a:r>
              <a:rPr lang="zh-CN" altLang="en-US" b="1" spc="500" dirty="0">
                <a:solidFill>
                  <a:schemeClr val="bg1">
                    <a:lumMod val="50000"/>
                  </a:schemeClr>
                </a:solidFill>
                <a:effectLst/>
                <a:latin typeface="KaiTi" panose="02010609060101010101" pitchFamily="49" charset="-122"/>
                <a:ea typeface="KaiTi" panose="02010609060101010101" pitchFamily="49" charset="-122"/>
                <a:cs typeface="微软雅黑" panose="020B0503020204020204" pitchFamily="34" charset="-122"/>
              </a:rPr>
              <a:t>清晰：在职务说明书中,对工作的描述应清晰透彻,使任职者读过以后,可以明白其工作要求,而无须再询问他人或查看其他说明材料。避免使用原则性的评价,专业性的、难懂的词汇需要解释清楚。</a:t>
            </a:r>
          </a:p>
        </p:txBody>
      </p:sp>
      <p:sp>
        <p:nvSpPr>
          <p:cNvPr id="8" name="文本框 7"/>
          <p:cNvSpPr txBox="1"/>
          <p:nvPr/>
        </p:nvSpPr>
        <p:spPr>
          <a:xfrm>
            <a:off x="2686050" y="1388110"/>
            <a:ext cx="8305479" cy="707886"/>
          </a:xfrm>
          <a:prstGeom prst="rect">
            <a:avLst/>
          </a:prstGeom>
          <a:noFill/>
        </p:spPr>
        <p:txBody>
          <a:bodyPr wrap="none" rtlCol="0" anchor="t">
            <a:spAutoFit/>
          </a:bodyPr>
          <a:lstStyle/>
          <a:p>
            <a:pPr algn="l"/>
            <a:r>
              <a:rPr lang="zh-CN" altLang="en-US" sz="2000" b="1" spc="500" dirty="0">
                <a:solidFill>
                  <a:schemeClr val="bg1">
                    <a:lumMod val="50000"/>
                  </a:schemeClr>
                </a:solidFill>
                <a:effectLst/>
                <a:latin typeface="KaiTi" panose="02010609060101010101" pitchFamily="49" charset="-122"/>
                <a:ea typeface="KaiTi" panose="02010609060101010101" pitchFamily="49" charset="-122"/>
                <a:cs typeface="微软雅黑" panose="020B0503020204020204" pitchFamily="34" charset="-122"/>
                <a:sym typeface="+mn-ea"/>
              </a:rPr>
              <a:t>精确：文字力求精确明了,用语浅显易懂,不要模棱两可。</a:t>
            </a:r>
          </a:p>
          <a:p>
            <a:endParaRPr lang="zh-CN" altLang="en-US" sz="2000" b="1" spc="500" dirty="0">
              <a:solidFill>
                <a:schemeClr val="bg1">
                  <a:lumMod val="50000"/>
                </a:schemeClr>
              </a:solidFill>
              <a:effectLst/>
              <a:latin typeface="KaiTi" panose="02010609060101010101" pitchFamily="49" charset="-122"/>
              <a:ea typeface="KaiTi" panose="02010609060101010101" pitchFamily="49" charset="-122"/>
              <a:cs typeface="微软雅黑" panose="020B0503020204020204" pitchFamily="34" charset="-122"/>
              <a:sym typeface="+mn-ea"/>
            </a:endParaRPr>
          </a:p>
        </p:txBody>
      </p:sp>
      <p:sp>
        <p:nvSpPr>
          <p:cNvPr id="9" name="Rectangle 42"/>
          <p:cNvSpPr/>
          <p:nvPr/>
        </p:nvSpPr>
        <p:spPr>
          <a:xfrm>
            <a:off x="5773758" y="3461375"/>
            <a:ext cx="643890" cy="512445"/>
          </a:xfrm>
          <a:prstGeom prst="rect">
            <a:avLst/>
          </a:prstGeom>
          <a:noFill/>
          <a:ln w="12700" cap="flat" cmpd="sng" algn="ctr">
            <a:noFill/>
            <a:prstDash val="solid"/>
          </a:ln>
          <a:effectLst/>
        </p:spPr>
        <p:txBody>
          <a:bodyPr lIns="91440" tIns="0" rIns="91440" bIns="0" rtlCol="0" anchor="t"/>
          <a:lstStyle/>
          <a:p>
            <a:pPr algn="r"/>
            <a:r>
              <a:rPr lang="en-US" altLang="zh-CN" sz="2800" b="1" dirty="0">
                <a:solidFill>
                  <a:schemeClr val="bg1"/>
                </a:solidFill>
                <a:latin typeface="Arial" panose="020B0604020202020204" pitchFamily="34" charset="0"/>
                <a:cs typeface="Arial" panose="020B0604020202020204" pitchFamily="34" charset="0"/>
                <a:sym typeface="+mn-ea"/>
              </a:rPr>
              <a:t>03</a:t>
            </a:r>
            <a:endParaRPr lang="zh-CN" altLang="en-US" sz="2000" b="1" dirty="0">
              <a:solidFill>
                <a:schemeClr val="bg1"/>
              </a:solidFill>
              <a:latin typeface="Arial" panose="020B0604020202020204" pitchFamily="34" charset="0"/>
              <a:cs typeface="Arial" panose="020B0604020202020204" pitchFamily="34" charset="0"/>
            </a:endParaRPr>
          </a:p>
          <a:p>
            <a:pPr algn="r"/>
            <a:r>
              <a:rPr lang="en-US" altLang="zh-CN" sz="2000" dirty="0">
                <a:solidFill>
                  <a:schemeClr val="bg1"/>
                </a:solidFill>
                <a:latin typeface="Arial" panose="020B0604020202020204" pitchFamily="34" charset="0"/>
                <a:cs typeface="Arial" panose="020B0604020202020204" pitchFamily="34" charset="0"/>
              </a:rPr>
              <a:t>  </a:t>
            </a:r>
          </a:p>
          <a:p>
            <a:pPr algn="r"/>
            <a:r>
              <a:rPr lang="en-US" altLang="zh-CN" sz="2000" b="1" dirty="0">
                <a:solidFill>
                  <a:schemeClr val="bg1"/>
                </a:solidFill>
                <a:latin typeface="Arial" panose="020B0604020202020204" pitchFamily="34" charset="0"/>
                <a:cs typeface="Arial" panose="020B0604020202020204" pitchFamily="34" charset="0"/>
              </a:rPr>
              <a:t>   </a:t>
            </a:r>
            <a:endParaRPr lang="zh-CN" altLang="en-US" sz="2000" b="1" dirty="0">
              <a:solidFill>
                <a:schemeClr val="bg1"/>
              </a:solidFill>
              <a:latin typeface="Arial" panose="020B0604020202020204" pitchFamily="34" charset="0"/>
              <a:cs typeface="Arial" panose="020B0604020202020204" pitchFamily="34" charset="0"/>
            </a:endParaRPr>
          </a:p>
        </p:txBody>
      </p:sp>
      <p:sp>
        <p:nvSpPr>
          <p:cNvPr id="10" name="Rectangle 42"/>
          <p:cNvSpPr/>
          <p:nvPr/>
        </p:nvSpPr>
        <p:spPr>
          <a:xfrm>
            <a:off x="6580843" y="4565005"/>
            <a:ext cx="643890" cy="512445"/>
          </a:xfrm>
          <a:prstGeom prst="rect">
            <a:avLst/>
          </a:prstGeom>
          <a:noFill/>
          <a:ln w="12700" cap="flat" cmpd="sng" algn="ctr">
            <a:noFill/>
            <a:prstDash val="solid"/>
          </a:ln>
          <a:effectLst/>
        </p:spPr>
        <p:txBody>
          <a:bodyPr lIns="91440" tIns="0" rIns="91440" bIns="0" rtlCol="0" anchor="t"/>
          <a:lstStyle/>
          <a:p>
            <a:pPr algn="r"/>
            <a:r>
              <a:rPr lang="en-US" altLang="zh-CN" sz="2800" b="1" dirty="0">
                <a:solidFill>
                  <a:schemeClr val="bg1"/>
                </a:solidFill>
                <a:latin typeface="Arial" panose="020B0604020202020204" pitchFamily="34" charset="0"/>
                <a:cs typeface="Arial" panose="020B0604020202020204" pitchFamily="34" charset="0"/>
                <a:sym typeface="+mn-ea"/>
              </a:rPr>
              <a:t>02</a:t>
            </a:r>
            <a:endParaRPr lang="zh-CN" altLang="en-US" sz="2000" b="1" dirty="0">
              <a:solidFill>
                <a:schemeClr val="bg1"/>
              </a:solidFill>
              <a:latin typeface="Arial" panose="020B0604020202020204" pitchFamily="34" charset="0"/>
              <a:cs typeface="Arial" panose="020B0604020202020204" pitchFamily="34" charset="0"/>
            </a:endParaRPr>
          </a:p>
          <a:p>
            <a:pPr algn="r"/>
            <a:r>
              <a:rPr lang="en-US" altLang="zh-CN" sz="2000" dirty="0">
                <a:solidFill>
                  <a:schemeClr val="bg1"/>
                </a:solidFill>
                <a:latin typeface="Arial" panose="020B0604020202020204" pitchFamily="34" charset="0"/>
                <a:cs typeface="Arial" panose="020B0604020202020204" pitchFamily="34" charset="0"/>
              </a:rPr>
              <a:t>  </a:t>
            </a:r>
          </a:p>
          <a:p>
            <a:pPr algn="r"/>
            <a:r>
              <a:rPr lang="en-US" altLang="zh-CN" sz="2000" b="1" dirty="0">
                <a:solidFill>
                  <a:schemeClr val="bg1"/>
                </a:solidFill>
                <a:latin typeface="Arial" panose="020B0604020202020204" pitchFamily="34" charset="0"/>
                <a:cs typeface="Arial" panose="020B0604020202020204" pitchFamily="34" charset="0"/>
              </a:rPr>
              <a:t>   </a:t>
            </a:r>
            <a:endParaRPr lang="zh-CN" altLang="en-US" sz="2000" b="1" dirty="0">
              <a:solidFill>
                <a:schemeClr val="bg1"/>
              </a:solidFill>
              <a:latin typeface="Arial" panose="020B0604020202020204" pitchFamily="34" charset="0"/>
              <a:cs typeface="Arial" panose="020B0604020202020204" pitchFamily="34" charset="0"/>
            </a:endParaRPr>
          </a:p>
        </p:txBody>
      </p:sp>
      <p:sp>
        <p:nvSpPr>
          <p:cNvPr id="11" name="文本框 10"/>
          <p:cNvSpPr txBox="1"/>
          <p:nvPr/>
        </p:nvSpPr>
        <p:spPr>
          <a:xfrm>
            <a:off x="8866601" y="2273935"/>
            <a:ext cx="3348990" cy="4092575"/>
          </a:xfrm>
          <a:prstGeom prst="rect">
            <a:avLst/>
          </a:prstGeom>
          <a:noFill/>
        </p:spPr>
        <p:txBody>
          <a:bodyPr wrap="square" rtlCol="0" anchor="t">
            <a:spAutoFit/>
          </a:bodyPr>
          <a:lstStyle/>
          <a:p>
            <a:pPr algn="just" fontAlgn="auto"/>
            <a:r>
              <a:rPr lang="zh-CN" altLang="en-US" sz="2000" b="1" spc="500" dirty="0">
                <a:solidFill>
                  <a:schemeClr val="bg1">
                    <a:lumMod val="50000"/>
                  </a:schemeClr>
                </a:solidFill>
                <a:effectLst/>
                <a:latin typeface="KaiTi" panose="02010609060101010101" pitchFamily="49" charset="-122"/>
                <a:ea typeface="KaiTi" panose="02010609060101010101" pitchFamily="49" charset="-122"/>
                <a:cs typeface="微软雅黑" panose="020B0503020204020204" pitchFamily="34" charset="-122"/>
                <a:sym typeface="+mn-ea"/>
              </a:rPr>
              <a:t>具体：在措词上,应尽量选用一些具体的动词(如安装、加工、传递、分析、设计等),指出工作的种类、复杂程度,任职者需具备的具体技能、技巧、应承担的具体责任范围等。一般来说,由于基层员工的工作更为具体,其职务说明书中的描述也应更具体、详细。</a:t>
            </a:r>
            <a:endParaRPr lang="zh-CN" altLang="en-US" b="1" spc="500" dirty="0">
              <a:solidFill>
                <a:schemeClr val="bg1">
                  <a:lumMod val="50000"/>
                </a:schemeClr>
              </a:solidFill>
              <a:effectLst/>
              <a:latin typeface="KaiTi" panose="02010609060101010101" pitchFamily="49" charset="-122"/>
              <a:ea typeface="KaiTi" panose="02010609060101010101" pitchFamily="49" charset="-122"/>
              <a:cs typeface="微软雅黑" panose="020B0503020204020204" pitchFamily="34" charset="-122"/>
              <a:sym typeface="+mn-ea"/>
            </a:endParaRPr>
          </a:p>
        </p:txBody>
      </p:sp>
    </p:spTree>
    <p:extLst>
      <p:ext uri="{BB962C8B-B14F-4D97-AF65-F5344CB8AC3E}">
        <p14:creationId xmlns:p14="http://schemas.microsoft.com/office/powerpoint/2010/main" val="2185087735"/>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0">
        <p15:prstTrans prst="pageCurlDouble"/>
      </p:transition>
    </mc:Choice>
    <mc:Fallback xmlns="">
      <p:transition spd="slow"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44000" fill="hold" nodeType="withEffect">
                                  <p:stCondLst>
                                    <p:cond delay="25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750" fill="hold"/>
                                        <p:tgtEl>
                                          <p:spTgt spid="4"/>
                                        </p:tgtEl>
                                        <p:attrNameLst>
                                          <p:attrName>ppt_x</p:attrName>
                                        </p:attrNameLst>
                                      </p:cBhvr>
                                      <p:tavLst>
                                        <p:tav tm="0">
                                          <p:val>
                                            <p:strVal val="0-#ppt_w/2"/>
                                          </p:val>
                                        </p:tav>
                                        <p:tav tm="100000">
                                          <p:val>
                                            <p:strVal val="#ppt_x"/>
                                          </p:val>
                                        </p:tav>
                                      </p:tavLst>
                                    </p:anim>
                                    <p:anim calcmode="lin" valueType="num">
                                      <p:cBhvr additive="base">
                                        <p:cTn id="8" dur="750" fill="hold"/>
                                        <p:tgtEl>
                                          <p:spTgt spid="4"/>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18" presetClass="entr" presetSubtype="12" fill="hold" grpId="0" nodeType="clickEffect">
                                  <p:stCondLst>
                                    <p:cond delay="0"/>
                                  </p:stCondLst>
                                  <p:childTnLst>
                                    <p:set>
                                      <p:cBhvr>
                                        <p:cTn id="12" dur="1" fill="hold">
                                          <p:stCondLst>
                                            <p:cond delay="0"/>
                                          </p:stCondLst>
                                        </p:cTn>
                                        <p:tgtEl>
                                          <p:spTgt spid="7"/>
                                        </p:tgtEl>
                                        <p:attrNameLst>
                                          <p:attrName>style.visibility</p:attrName>
                                        </p:attrNameLst>
                                      </p:cBhvr>
                                      <p:to>
                                        <p:strVal val="visible"/>
                                      </p:to>
                                    </p:set>
                                    <p:animEffect transition="in" filter="strips(downLeft)">
                                      <p:cBhvr>
                                        <p:cTn id="13" dur="500"/>
                                        <p:tgtEl>
                                          <p:spTgt spid="7"/>
                                        </p:tgtEl>
                                      </p:cBhvr>
                                    </p:animEffect>
                                  </p:childTnLst>
                                </p:cTn>
                              </p:par>
                              <p:par>
                                <p:cTn id="14" presetID="2" presetClass="entr" presetSubtype="2" decel="44000" fill="hold" nodeType="withEffect">
                                  <p:stCondLst>
                                    <p:cond delay="250"/>
                                  </p:stCondLst>
                                  <p:childTnLst>
                                    <p:set>
                                      <p:cBhvr>
                                        <p:cTn id="15" dur="1" fill="hold">
                                          <p:stCondLst>
                                            <p:cond delay="0"/>
                                          </p:stCondLst>
                                        </p:cTn>
                                        <p:tgtEl>
                                          <p:spTgt spid="3"/>
                                        </p:tgtEl>
                                        <p:attrNameLst>
                                          <p:attrName>style.visibility</p:attrName>
                                        </p:attrNameLst>
                                      </p:cBhvr>
                                      <p:to>
                                        <p:strVal val="visible"/>
                                      </p:to>
                                    </p:set>
                                    <p:anim calcmode="lin" valueType="num">
                                      <p:cBhvr additive="base">
                                        <p:cTn id="16" dur="750" fill="hold"/>
                                        <p:tgtEl>
                                          <p:spTgt spid="3"/>
                                        </p:tgtEl>
                                        <p:attrNameLst>
                                          <p:attrName>ppt_x</p:attrName>
                                        </p:attrNameLst>
                                      </p:cBhvr>
                                      <p:tavLst>
                                        <p:tav tm="0">
                                          <p:val>
                                            <p:strVal val="1+#ppt_w/2"/>
                                          </p:val>
                                        </p:tav>
                                        <p:tav tm="100000">
                                          <p:val>
                                            <p:strVal val="#ppt_x"/>
                                          </p:val>
                                        </p:tav>
                                      </p:tavLst>
                                    </p:anim>
                                    <p:anim calcmode="lin" valueType="num">
                                      <p:cBhvr additive="base">
                                        <p:cTn id="17" dur="750" fill="hold"/>
                                        <p:tgtEl>
                                          <p:spTgt spid="3"/>
                                        </p:tgtEl>
                                        <p:attrNameLst>
                                          <p:attrName>ppt_y</p:attrName>
                                        </p:attrNameLst>
                                      </p:cBhvr>
                                      <p:tavLst>
                                        <p:tav tm="0">
                                          <p:val>
                                            <p:strVal val="#ppt_y"/>
                                          </p:val>
                                        </p:tav>
                                        <p:tav tm="100000">
                                          <p:val>
                                            <p:strVal val="#ppt_y"/>
                                          </p:val>
                                        </p:tav>
                                      </p:tavLst>
                                    </p:anim>
                                  </p:childTnLst>
                                </p:cTn>
                              </p:par>
                            </p:childTnLst>
                          </p:cTn>
                        </p:par>
                        <p:par>
                          <p:cTn id="18" fill="hold">
                            <p:stCondLst>
                              <p:cond delay="500"/>
                            </p:stCondLst>
                            <p:childTnLst>
                              <p:par>
                                <p:cTn id="19" presetID="18" presetClass="entr" presetSubtype="12" fill="hold" grpId="0" nodeType="afterEffect">
                                  <p:stCondLst>
                                    <p:cond delay="0"/>
                                  </p:stCondLst>
                                  <p:childTnLst>
                                    <p:set>
                                      <p:cBhvr>
                                        <p:cTn id="20" dur="1" fill="hold">
                                          <p:stCondLst>
                                            <p:cond delay="0"/>
                                          </p:stCondLst>
                                        </p:cTn>
                                        <p:tgtEl>
                                          <p:spTgt spid="10"/>
                                        </p:tgtEl>
                                        <p:attrNameLst>
                                          <p:attrName>style.visibility</p:attrName>
                                        </p:attrNameLst>
                                      </p:cBhvr>
                                      <p:to>
                                        <p:strVal val="visible"/>
                                      </p:to>
                                    </p:set>
                                    <p:animEffect transition="in" filter="strips(downLeft)">
                                      <p:cBhvr>
                                        <p:cTn id="21" dur="500"/>
                                        <p:tgtEl>
                                          <p:spTgt spid="10"/>
                                        </p:tgtEl>
                                      </p:cBhvr>
                                    </p:animEffect>
                                  </p:childTnLst>
                                </p:cTn>
                              </p:par>
                            </p:childTnLst>
                          </p:cTn>
                        </p:par>
                      </p:childTnLst>
                    </p:cTn>
                  </p:par>
                  <p:par>
                    <p:cTn id="22" fill="hold">
                      <p:stCondLst>
                        <p:cond delay="indefinite"/>
                      </p:stCondLst>
                      <p:childTnLst>
                        <p:par>
                          <p:cTn id="23" fill="hold">
                            <p:stCondLst>
                              <p:cond delay="0"/>
                            </p:stCondLst>
                            <p:childTnLst>
                              <p:par>
                                <p:cTn id="24" presetID="18" presetClass="entr" presetSubtype="12" fill="hold" grpId="0" nodeType="clickEffect">
                                  <p:stCondLst>
                                    <p:cond delay="0"/>
                                  </p:stCondLst>
                                  <p:childTnLst>
                                    <p:set>
                                      <p:cBhvr>
                                        <p:cTn id="25" dur="1" fill="hold">
                                          <p:stCondLst>
                                            <p:cond delay="0"/>
                                          </p:stCondLst>
                                        </p:cTn>
                                        <p:tgtEl>
                                          <p:spTgt spid="11"/>
                                        </p:tgtEl>
                                        <p:attrNameLst>
                                          <p:attrName>style.visibility</p:attrName>
                                        </p:attrNameLst>
                                      </p:cBhvr>
                                      <p:to>
                                        <p:strVal val="visible"/>
                                      </p:to>
                                    </p:set>
                                    <p:animEffect transition="in" filter="strips(downLeft)">
                                      <p:cBhvr>
                                        <p:cTn id="26" dur="500"/>
                                        <p:tgtEl>
                                          <p:spTgt spid="11"/>
                                        </p:tgtEl>
                                      </p:cBhvr>
                                    </p:animEffect>
                                  </p:childTnLst>
                                </p:cTn>
                              </p:par>
                            </p:childTnLst>
                          </p:cTn>
                        </p:par>
                        <p:par>
                          <p:cTn id="27" fill="hold">
                            <p:stCondLst>
                              <p:cond delay="500"/>
                            </p:stCondLst>
                            <p:childTnLst>
                              <p:par>
                                <p:cTn id="28" presetID="2" presetClass="entr" presetSubtype="1" decel="44000" fill="hold" nodeType="afterEffect">
                                  <p:stCondLst>
                                    <p:cond delay="0"/>
                                  </p:stCondLst>
                                  <p:childTnLst>
                                    <p:set>
                                      <p:cBhvr>
                                        <p:cTn id="29" dur="1" fill="hold">
                                          <p:stCondLst>
                                            <p:cond delay="0"/>
                                          </p:stCondLst>
                                        </p:cTn>
                                        <p:tgtEl>
                                          <p:spTgt spid="2"/>
                                        </p:tgtEl>
                                        <p:attrNameLst>
                                          <p:attrName>style.visibility</p:attrName>
                                        </p:attrNameLst>
                                      </p:cBhvr>
                                      <p:to>
                                        <p:strVal val="visible"/>
                                      </p:to>
                                    </p:set>
                                    <p:anim calcmode="lin" valueType="num">
                                      <p:cBhvr additive="base">
                                        <p:cTn id="30" dur="750" fill="hold"/>
                                        <p:tgtEl>
                                          <p:spTgt spid="2"/>
                                        </p:tgtEl>
                                        <p:attrNameLst>
                                          <p:attrName>ppt_x</p:attrName>
                                        </p:attrNameLst>
                                      </p:cBhvr>
                                      <p:tavLst>
                                        <p:tav tm="0">
                                          <p:val>
                                            <p:strVal val="#ppt_x"/>
                                          </p:val>
                                        </p:tav>
                                        <p:tav tm="100000">
                                          <p:val>
                                            <p:strVal val="#ppt_x"/>
                                          </p:val>
                                        </p:tav>
                                      </p:tavLst>
                                    </p:anim>
                                    <p:anim calcmode="lin" valueType="num">
                                      <p:cBhvr additive="base">
                                        <p:cTn id="31" dur="750" fill="hold"/>
                                        <p:tgtEl>
                                          <p:spTgt spid="2"/>
                                        </p:tgtEl>
                                        <p:attrNameLst>
                                          <p:attrName>ppt_y</p:attrName>
                                        </p:attrNameLst>
                                      </p:cBhvr>
                                      <p:tavLst>
                                        <p:tav tm="0">
                                          <p:val>
                                            <p:strVal val="0-#ppt_h/2"/>
                                          </p:val>
                                        </p:tav>
                                        <p:tav tm="100000">
                                          <p:val>
                                            <p:strVal val="#ppt_y"/>
                                          </p:val>
                                        </p:tav>
                                      </p:tavLst>
                                    </p:anim>
                                  </p:childTnLst>
                                </p:cTn>
                              </p:par>
                            </p:childTnLst>
                          </p:cTn>
                        </p:par>
                        <p:par>
                          <p:cTn id="32" fill="hold">
                            <p:stCondLst>
                              <p:cond delay="1500"/>
                            </p:stCondLst>
                            <p:childTnLst>
                              <p:par>
                                <p:cTn id="33" presetID="18" presetClass="entr" presetSubtype="12" fill="hold" grpId="0" nodeType="afterEffect">
                                  <p:stCondLst>
                                    <p:cond delay="0"/>
                                  </p:stCondLst>
                                  <p:childTnLst>
                                    <p:set>
                                      <p:cBhvr>
                                        <p:cTn id="34" dur="1" fill="hold">
                                          <p:stCondLst>
                                            <p:cond delay="0"/>
                                          </p:stCondLst>
                                        </p:cTn>
                                        <p:tgtEl>
                                          <p:spTgt spid="9"/>
                                        </p:tgtEl>
                                        <p:attrNameLst>
                                          <p:attrName>style.visibility</p:attrName>
                                        </p:attrNameLst>
                                      </p:cBhvr>
                                      <p:to>
                                        <p:strVal val="visible"/>
                                      </p:to>
                                    </p:set>
                                    <p:animEffect transition="in" filter="strips(downLeft)">
                                      <p:cBhvr>
                                        <p:cTn id="35" dur="500"/>
                                        <p:tgtEl>
                                          <p:spTgt spid="9"/>
                                        </p:tgtEl>
                                      </p:cBhvr>
                                    </p:animEffect>
                                  </p:childTnLst>
                                </p:cTn>
                              </p:par>
                            </p:childTnLst>
                          </p:cTn>
                        </p:par>
                      </p:childTnLst>
                    </p:cTn>
                  </p:par>
                  <p:par>
                    <p:cTn id="36" fill="hold">
                      <p:stCondLst>
                        <p:cond delay="indefinite"/>
                      </p:stCondLst>
                      <p:childTnLst>
                        <p:par>
                          <p:cTn id="37" fill="hold">
                            <p:stCondLst>
                              <p:cond delay="0"/>
                            </p:stCondLst>
                            <p:childTnLst>
                              <p:par>
                                <p:cTn id="38" presetID="18" presetClass="entr" presetSubtype="12" fill="hold" grpId="0" nodeType="clickEffect">
                                  <p:stCondLst>
                                    <p:cond delay="0"/>
                                  </p:stCondLst>
                                  <p:childTnLst>
                                    <p:set>
                                      <p:cBhvr>
                                        <p:cTn id="39" dur="1" fill="hold">
                                          <p:stCondLst>
                                            <p:cond delay="0"/>
                                          </p:stCondLst>
                                        </p:cTn>
                                        <p:tgtEl>
                                          <p:spTgt spid="8"/>
                                        </p:tgtEl>
                                        <p:attrNameLst>
                                          <p:attrName>style.visibility</p:attrName>
                                        </p:attrNameLst>
                                      </p:cBhvr>
                                      <p:to>
                                        <p:strVal val="visible"/>
                                      </p:to>
                                    </p:set>
                                    <p:animEffect transition="in" filter="strips(downLeft)">
                                      <p:cBhvr>
                                        <p:cTn id="40"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9" grpId="0" bldLvl="0" animBg="1"/>
      <p:bldP spid="10" grpId="0" bldLvl="0" animBg="1"/>
      <p:bldP spid="11" grpId="0"/>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矩形 15"/>
          <p:cNvSpPr/>
          <p:nvPr/>
        </p:nvSpPr>
        <p:spPr>
          <a:xfrm>
            <a:off x="1406916" y="1586164"/>
            <a:ext cx="10236703" cy="5262979"/>
          </a:xfrm>
          <a:prstGeom prst="rect">
            <a:avLst/>
          </a:prstGeom>
        </p:spPr>
        <p:txBody>
          <a:bodyPr wrap="square">
            <a:spAutoFit/>
          </a:bodyPr>
          <a:lstStyle/>
          <a:p>
            <a:r>
              <a:rPr lang="zh-CN" altLang="en-US" sz="2400" dirty="0">
                <a:latin typeface="楷体" panose="02010609060101010101" pitchFamily="49" charset="-122"/>
                <a:ea typeface="楷体" panose="02010609060101010101" pitchFamily="49" charset="-122"/>
              </a:rPr>
              <a:t>   华为的 “选人”、“用人”理念</a:t>
            </a:r>
            <a:r>
              <a:rPr lang="en-US" altLang="zh-CN" sz="2400" dirty="0">
                <a:latin typeface="楷体" panose="02010609060101010101" pitchFamily="49" charset="-122"/>
                <a:ea typeface="楷体" panose="02010609060101010101" pitchFamily="49" charset="-122"/>
              </a:rPr>
              <a:t>,</a:t>
            </a:r>
            <a:r>
              <a:rPr lang="zh-CN" altLang="en-US" sz="2400" dirty="0">
                <a:latin typeface="楷体" panose="02010609060101010101" pitchFamily="49" charset="-122"/>
                <a:ea typeface="楷体" panose="02010609060101010101" pitchFamily="49" charset="-122"/>
              </a:rPr>
              <a:t>一直都被业界称道</a:t>
            </a:r>
            <a:r>
              <a:rPr lang="en-US" altLang="zh-CN" sz="2400" dirty="0">
                <a:latin typeface="楷体" panose="02010609060101010101" pitchFamily="49" charset="-122"/>
                <a:ea typeface="楷体" panose="02010609060101010101" pitchFamily="49" charset="-122"/>
              </a:rPr>
              <a:t>,</a:t>
            </a:r>
            <a:r>
              <a:rPr lang="zh-CN" altLang="en-US" sz="2400" dirty="0">
                <a:latin typeface="楷体" panose="02010609060101010101" pitchFamily="49" charset="-122"/>
                <a:ea typeface="楷体" panose="02010609060101010101" pitchFamily="49" charset="-122"/>
              </a:rPr>
              <a:t>并形成独特的人才管理文化。华为庞大的人才队伍</a:t>
            </a:r>
            <a:r>
              <a:rPr lang="en-US" altLang="zh-CN" sz="2400" dirty="0">
                <a:latin typeface="楷体" panose="02010609060101010101" pitchFamily="49" charset="-122"/>
                <a:ea typeface="楷体" panose="02010609060101010101" pitchFamily="49" charset="-122"/>
              </a:rPr>
              <a:t>,</a:t>
            </a:r>
            <a:r>
              <a:rPr lang="zh-CN" altLang="en-US" sz="2400" dirty="0">
                <a:latin typeface="楷体" panose="02010609060101010101" pitchFamily="49" charset="-122"/>
                <a:ea typeface="楷体" panose="02010609060101010101" pitchFamily="49" charset="-122"/>
              </a:rPr>
              <a:t>其中一个重要的招聘渠道就是校园招聘。</a:t>
            </a:r>
            <a:r>
              <a:rPr lang="en-US" altLang="zh-CN" sz="2400" dirty="0">
                <a:latin typeface="楷体" panose="02010609060101010101" pitchFamily="49" charset="-122"/>
                <a:ea typeface="楷体" panose="02010609060101010101" pitchFamily="49" charset="-122"/>
              </a:rPr>
              <a:t>2019</a:t>
            </a:r>
            <a:r>
              <a:rPr lang="zh-CN" altLang="en-US" sz="2400" dirty="0">
                <a:latin typeface="楷体" panose="02010609060101010101" pitchFamily="49" charset="-122"/>
                <a:ea typeface="楷体" panose="02010609060101010101" pitchFamily="49" charset="-122"/>
              </a:rPr>
              <a:t>年华为的校招口号为“勇敢新世界”</a:t>
            </a:r>
            <a:r>
              <a:rPr lang="en-US" altLang="zh-CN" sz="2400" dirty="0">
                <a:latin typeface="楷体" panose="02010609060101010101" pitchFamily="49" charset="-122"/>
                <a:ea typeface="楷体" panose="02010609060101010101" pitchFamily="49" charset="-122"/>
              </a:rPr>
              <a:t>,</a:t>
            </a:r>
            <a:r>
              <a:rPr lang="zh-CN" altLang="en-US" sz="2400" dirty="0">
                <a:latin typeface="楷体" panose="02010609060101010101" pitchFamily="49" charset="-122"/>
                <a:ea typeface="楷体" panose="02010609060101010101" pitchFamily="49" charset="-122"/>
              </a:rPr>
              <a:t>成立了</a:t>
            </a:r>
            <a:r>
              <a:rPr lang="en-US" altLang="zh-CN" sz="2400" dirty="0">
                <a:latin typeface="楷体" panose="02010609060101010101" pitchFamily="49" charset="-122"/>
                <a:ea typeface="楷体" panose="02010609060101010101" pitchFamily="49" charset="-122"/>
              </a:rPr>
              <a:t>8</a:t>
            </a:r>
            <a:r>
              <a:rPr lang="zh-CN" altLang="en-US" sz="2400" dirty="0">
                <a:latin typeface="楷体" panose="02010609060101010101" pitchFamily="49" charset="-122"/>
                <a:ea typeface="楷体" panose="02010609060101010101" pitchFamily="49" charset="-122"/>
              </a:rPr>
              <a:t>个招聘小组</a:t>
            </a:r>
            <a:r>
              <a:rPr lang="en-US" altLang="zh-CN" sz="2400" dirty="0">
                <a:latin typeface="楷体" panose="02010609060101010101" pitchFamily="49" charset="-122"/>
                <a:ea typeface="楷体" panose="02010609060101010101" pitchFamily="49" charset="-122"/>
              </a:rPr>
              <a:t>,</a:t>
            </a:r>
            <a:r>
              <a:rPr lang="zh-CN" altLang="en-US" sz="2400" dirty="0">
                <a:latin typeface="楷体" panose="02010609060101010101" pitchFamily="49" charset="-122"/>
                <a:ea typeface="楷体" panose="02010609060101010101" pitchFamily="49" charset="-122"/>
              </a:rPr>
              <a:t>奔赴全国</a:t>
            </a:r>
            <a:r>
              <a:rPr lang="en-US" altLang="zh-CN" sz="2400" dirty="0">
                <a:latin typeface="楷体" panose="02010609060101010101" pitchFamily="49" charset="-122"/>
                <a:ea typeface="楷体" panose="02010609060101010101" pitchFamily="49" charset="-122"/>
              </a:rPr>
              <a:t>8</a:t>
            </a:r>
            <a:r>
              <a:rPr lang="zh-CN" altLang="en-US" sz="2400" dirty="0">
                <a:latin typeface="楷体" panose="02010609060101010101" pitchFamily="49" charset="-122"/>
                <a:ea typeface="楷体" panose="02010609060101010101" pitchFamily="49" charset="-122"/>
              </a:rPr>
              <a:t>个地区开展校招活动</a:t>
            </a:r>
            <a:r>
              <a:rPr lang="en-US" altLang="zh-CN" sz="2400" dirty="0">
                <a:latin typeface="楷体" panose="02010609060101010101" pitchFamily="49" charset="-122"/>
                <a:ea typeface="楷体" panose="02010609060101010101" pitchFamily="49" charset="-122"/>
              </a:rPr>
              <a:t>,</a:t>
            </a:r>
            <a:r>
              <a:rPr lang="zh-CN" altLang="en-US" sz="2400" dirty="0">
                <a:latin typeface="楷体" panose="02010609060101010101" pitchFamily="49" charset="-122"/>
                <a:ea typeface="楷体" panose="02010609060101010101" pitchFamily="49" charset="-122"/>
              </a:rPr>
              <a:t>涉及的 高校超过</a:t>
            </a:r>
            <a:r>
              <a:rPr lang="en-US" altLang="zh-CN" sz="2400" dirty="0">
                <a:latin typeface="楷体" panose="02010609060101010101" pitchFamily="49" charset="-122"/>
                <a:ea typeface="楷体" panose="02010609060101010101" pitchFamily="49" charset="-122"/>
              </a:rPr>
              <a:t>50</a:t>
            </a:r>
            <a:r>
              <a:rPr lang="zh-CN" altLang="en-US" sz="2400" dirty="0">
                <a:latin typeface="楷体" panose="02010609060101010101" pitchFamily="49" charset="-122"/>
                <a:ea typeface="楷体" panose="02010609060101010101" pitchFamily="49" charset="-122"/>
              </a:rPr>
              <a:t>所</a:t>
            </a:r>
            <a:r>
              <a:rPr lang="en-US" altLang="zh-CN" sz="2400" dirty="0">
                <a:latin typeface="楷体" panose="02010609060101010101" pitchFamily="49" charset="-122"/>
                <a:ea typeface="楷体" panose="02010609060101010101" pitchFamily="49" charset="-122"/>
              </a:rPr>
              <a:t>,</a:t>
            </a:r>
            <a:r>
              <a:rPr lang="zh-CN" altLang="en-US" sz="2400" dirty="0">
                <a:latin typeface="楷体" panose="02010609060101010101" pitchFamily="49" charset="-122"/>
                <a:ea typeface="楷体" panose="02010609060101010101" pitchFamily="49" charset="-122"/>
              </a:rPr>
              <a:t>华为渴望从中挖掘出高素质的管理人才和专业技术人才。 </a:t>
            </a:r>
          </a:p>
          <a:p>
            <a:r>
              <a:rPr lang="zh-CN" altLang="en-US" sz="2400" dirty="0">
                <a:latin typeface="楷体" panose="02010609060101010101" pitchFamily="49" charset="-122"/>
                <a:ea typeface="楷体" panose="02010609060101010101" pitchFamily="49" charset="-122"/>
              </a:rPr>
              <a:t>   经过多年的实践</a:t>
            </a:r>
            <a:r>
              <a:rPr lang="en-US" altLang="zh-CN" sz="2400" dirty="0">
                <a:latin typeface="楷体" panose="02010609060101010101" pitchFamily="49" charset="-122"/>
                <a:ea typeface="楷体" panose="02010609060101010101" pitchFamily="49" charset="-122"/>
              </a:rPr>
              <a:t>,</a:t>
            </a:r>
            <a:r>
              <a:rPr lang="zh-CN" altLang="en-US" sz="2400" dirty="0">
                <a:latin typeface="楷体" panose="02010609060101010101" pitchFamily="49" charset="-122"/>
                <a:ea typeface="楷体" panose="02010609060101010101" pitchFamily="49" charset="-122"/>
              </a:rPr>
              <a:t>华为的校招已经变得非常专业</a:t>
            </a:r>
            <a:r>
              <a:rPr lang="en-US" altLang="zh-CN" sz="2400" dirty="0">
                <a:latin typeface="楷体" panose="02010609060101010101" pitchFamily="49" charset="-122"/>
                <a:ea typeface="楷体" panose="02010609060101010101" pitchFamily="49" charset="-122"/>
              </a:rPr>
              <a:t>,</a:t>
            </a:r>
            <a:r>
              <a:rPr lang="zh-CN" altLang="en-US" sz="2400" dirty="0">
                <a:latin typeface="楷体" panose="02010609060101010101" pitchFamily="49" charset="-122"/>
                <a:ea typeface="楷体" panose="02010609060101010101" pitchFamily="49" charset="-122"/>
              </a:rPr>
              <a:t>形成了自己的招聘理念和模式。华为树立了 “双向选择”的现代人才流动观念</a:t>
            </a:r>
            <a:r>
              <a:rPr lang="en-US" altLang="zh-CN" sz="2400" dirty="0">
                <a:latin typeface="楷体" panose="02010609060101010101" pitchFamily="49" charset="-122"/>
                <a:ea typeface="楷体" panose="02010609060101010101" pitchFamily="49" charset="-122"/>
              </a:rPr>
              <a:t>,</a:t>
            </a:r>
            <a:r>
              <a:rPr lang="zh-CN" altLang="en-US" sz="2400" dirty="0">
                <a:latin typeface="楷体" panose="02010609060101010101" pitchFamily="49" charset="-122"/>
                <a:ea typeface="楷体" panose="02010609060101010101" pitchFamily="49" charset="-122"/>
              </a:rPr>
              <a:t>强调的是与应聘者</a:t>
            </a:r>
            <a:r>
              <a:rPr lang="en-US" altLang="zh-CN" sz="2400" dirty="0">
                <a:latin typeface="楷体" panose="02010609060101010101" pitchFamily="49" charset="-122"/>
                <a:ea typeface="楷体" panose="02010609060101010101" pitchFamily="49" charset="-122"/>
              </a:rPr>
              <a:t>,</a:t>
            </a:r>
            <a:r>
              <a:rPr lang="zh-CN" altLang="en-US" sz="2400" dirty="0">
                <a:latin typeface="楷体" panose="02010609060101010101" pitchFamily="49" charset="-122"/>
                <a:ea typeface="楷体" panose="02010609060101010101" pitchFamily="49" charset="-122"/>
              </a:rPr>
              <a:t>特别是重点应聘者 </a:t>
            </a:r>
            <a:r>
              <a:rPr lang="en-US" altLang="zh-CN" sz="2400" dirty="0">
                <a:latin typeface="楷体" panose="02010609060101010101" pitchFamily="49" charset="-122"/>
                <a:ea typeface="楷体" panose="02010609060101010101" pitchFamily="49" charset="-122"/>
              </a:rPr>
              <a:t>(</a:t>
            </a:r>
            <a:r>
              <a:rPr lang="zh-CN" altLang="en-US" sz="2400" dirty="0">
                <a:latin typeface="楷体" panose="02010609060101010101" pitchFamily="49" charset="-122"/>
                <a:ea typeface="楷体" panose="02010609060101010101" pitchFamily="49" charset="-122"/>
              </a:rPr>
              <a:t>潜在的未来雇员</a:t>
            </a:r>
            <a:r>
              <a:rPr lang="en-US" altLang="zh-CN" sz="2400" dirty="0">
                <a:latin typeface="楷体" panose="02010609060101010101" pitchFamily="49" charset="-122"/>
                <a:ea typeface="楷体" panose="02010609060101010101" pitchFamily="49" charset="-122"/>
              </a:rPr>
              <a:t>)</a:t>
            </a:r>
            <a:r>
              <a:rPr lang="zh-CN" altLang="en-US" sz="2400" dirty="0">
                <a:latin typeface="楷体" panose="02010609060101010101" pitchFamily="49" charset="-122"/>
                <a:ea typeface="楷体" panose="02010609060101010101" pitchFamily="49" charset="-122"/>
              </a:rPr>
              <a:t>进行平等、客观的交流</a:t>
            </a:r>
            <a:r>
              <a:rPr lang="en-US" altLang="zh-CN" sz="2400" dirty="0">
                <a:latin typeface="楷体" panose="02010609060101010101" pitchFamily="49" charset="-122"/>
                <a:ea typeface="楷体" panose="02010609060101010101" pitchFamily="49" charset="-122"/>
              </a:rPr>
              <a:t>,</a:t>
            </a:r>
            <a:r>
              <a:rPr lang="zh-CN" altLang="en-US" sz="2400" dirty="0">
                <a:latin typeface="楷体" panose="02010609060101010101" pitchFamily="49" charset="-122"/>
                <a:ea typeface="楷体" panose="02010609060101010101" pitchFamily="49" charset="-122"/>
              </a:rPr>
              <a:t>双向考察</a:t>
            </a:r>
            <a:r>
              <a:rPr lang="en-US" altLang="zh-CN" sz="2400" dirty="0">
                <a:latin typeface="楷体" panose="02010609060101010101" pitchFamily="49" charset="-122"/>
                <a:ea typeface="楷体" panose="02010609060101010101" pitchFamily="49" charset="-122"/>
              </a:rPr>
              <a:t>,</a:t>
            </a:r>
            <a:r>
              <a:rPr lang="zh-CN" altLang="en-US" sz="2400" dirty="0">
                <a:latin typeface="楷体" panose="02010609060101010101" pitchFamily="49" charset="-122"/>
                <a:ea typeface="楷体" panose="02010609060101010101" pitchFamily="49" charset="-122"/>
              </a:rPr>
              <a:t>看彼此是否真正合适。 </a:t>
            </a:r>
          </a:p>
          <a:p>
            <a:r>
              <a:rPr lang="zh-CN" altLang="en-US" sz="2400" dirty="0">
                <a:solidFill>
                  <a:srgbClr val="C00000"/>
                </a:solidFill>
                <a:latin typeface="楷体" panose="02010609060101010101" pitchFamily="49" charset="-122"/>
                <a:ea typeface="楷体" panose="02010609060101010101" pitchFamily="49" charset="-122"/>
              </a:rPr>
              <a:t>    思考：</a:t>
            </a:r>
            <a:r>
              <a:rPr lang="en-US" altLang="zh-CN" sz="2400" dirty="0">
                <a:solidFill>
                  <a:srgbClr val="C00000"/>
                </a:solidFill>
                <a:latin typeface="楷体" panose="02010609060101010101" pitchFamily="49" charset="-122"/>
                <a:ea typeface="楷体" panose="02010609060101010101" pitchFamily="49" charset="-122"/>
              </a:rPr>
              <a:t>1.</a:t>
            </a:r>
            <a:r>
              <a:rPr lang="zh-CN" altLang="en-US" sz="2400" dirty="0">
                <a:solidFill>
                  <a:srgbClr val="C00000"/>
                </a:solidFill>
                <a:latin typeface="楷体" panose="02010609060101010101" pitchFamily="49" charset="-122"/>
                <a:ea typeface="楷体" panose="02010609060101010101" pitchFamily="49" charset="-122"/>
              </a:rPr>
              <a:t>如何形成独特的招聘理念</a:t>
            </a:r>
            <a:r>
              <a:rPr lang="en-US" altLang="zh-CN" sz="2400" dirty="0">
                <a:solidFill>
                  <a:srgbClr val="C00000"/>
                </a:solidFill>
                <a:latin typeface="楷体" panose="02010609060101010101" pitchFamily="49" charset="-122"/>
                <a:ea typeface="楷体" panose="02010609060101010101" pitchFamily="49" charset="-122"/>
              </a:rPr>
              <a:t>? </a:t>
            </a:r>
            <a:r>
              <a:rPr lang="zh-CN" altLang="en-US" sz="2400" dirty="0">
                <a:solidFill>
                  <a:srgbClr val="C00000"/>
                </a:solidFill>
                <a:latin typeface="楷体" panose="02010609060101010101" pitchFamily="49" charset="-122"/>
                <a:ea typeface="楷体" panose="02010609060101010101" pitchFamily="49" charset="-122"/>
              </a:rPr>
              <a:t>企业的招聘观与其他人力资源管理模块、与企业发展 战略之间的关系是什么</a:t>
            </a:r>
            <a:r>
              <a:rPr lang="en-US" altLang="zh-CN" sz="2400" dirty="0">
                <a:solidFill>
                  <a:srgbClr val="C00000"/>
                </a:solidFill>
                <a:latin typeface="楷体" panose="02010609060101010101" pitchFamily="49" charset="-122"/>
                <a:ea typeface="楷体" panose="02010609060101010101" pitchFamily="49" charset="-122"/>
              </a:rPr>
              <a:t>?</a:t>
            </a:r>
            <a:br>
              <a:rPr lang="en-US" altLang="zh-CN" sz="2400" dirty="0">
                <a:solidFill>
                  <a:srgbClr val="C00000"/>
                </a:solidFill>
                <a:latin typeface="楷体" panose="02010609060101010101" pitchFamily="49" charset="-122"/>
                <a:ea typeface="楷体" panose="02010609060101010101" pitchFamily="49" charset="-122"/>
              </a:rPr>
            </a:br>
            <a:r>
              <a:rPr lang="zh-CN" altLang="en-US" sz="2400" dirty="0">
                <a:solidFill>
                  <a:srgbClr val="C00000"/>
                </a:solidFill>
                <a:latin typeface="楷体" panose="02010609060101010101" pitchFamily="49" charset="-122"/>
                <a:ea typeface="楷体" panose="02010609060101010101" pitchFamily="49" charset="-122"/>
              </a:rPr>
              <a:t>    </a:t>
            </a:r>
            <a:r>
              <a:rPr lang="en-US" altLang="zh-CN" sz="2400" dirty="0">
                <a:solidFill>
                  <a:srgbClr val="C00000"/>
                </a:solidFill>
                <a:latin typeface="楷体" panose="02010609060101010101" pitchFamily="49" charset="-122"/>
                <a:ea typeface="楷体" panose="02010609060101010101" pitchFamily="49" charset="-122"/>
              </a:rPr>
              <a:t>2.</a:t>
            </a:r>
            <a:r>
              <a:rPr lang="zh-CN" altLang="en-US" sz="2400" dirty="0">
                <a:solidFill>
                  <a:srgbClr val="C00000"/>
                </a:solidFill>
                <a:latin typeface="楷体" panose="02010609060101010101" pitchFamily="49" charset="-122"/>
                <a:ea typeface="楷体" panose="02010609060101010101" pitchFamily="49" charset="-122"/>
              </a:rPr>
              <a:t>如何正确地 “选人”“育人”“留人”</a:t>
            </a:r>
            <a:r>
              <a:rPr lang="en-US" altLang="zh-CN" sz="2400" dirty="0">
                <a:solidFill>
                  <a:srgbClr val="C00000"/>
                </a:solidFill>
                <a:latin typeface="楷体" panose="02010609060101010101" pitchFamily="49" charset="-122"/>
                <a:ea typeface="楷体" panose="02010609060101010101" pitchFamily="49" charset="-122"/>
              </a:rPr>
              <a:t>? “</a:t>
            </a:r>
            <a:r>
              <a:rPr lang="zh-CN" altLang="en-US" sz="2400" dirty="0">
                <a:solidFill>
                  <a:srgbClr val="C00000"/>
                </a:solidFill>
                <a:latin typeface="楷体" panose="02010609060101010101" pitchFamily="49" charset="-122"/>
                <a:ea typeface="楷体" panose="02010609060101010101" pitchFamily="49" charset="-122"/>
              </a:rPr>
              <a:t>选人”环节最需要注意什么</a:t>
            </a:r>
            <a:r>
              <a:rPr lang="en-US" altLang="zh-CN" sz="2400" dirty="0">
                <a:solidFill>
                  <a:srgbClr val="C00000"/>
                </a:solidFill>
                <a:latin typeface="楷体" panose="02010609060101010101" pitchFamily="49" charset="-122"/>
                <a:ea typeface="楷体" panose="02010609060101010101" pitchFamily="49" charset="-122"/>
              </a:rPr>
              <a:t>? </a:t>
            </a:r>
            <a:endParaRPr lang="zh-CN" altLang="en-US" sz="2400" dirty="0">
              <a:solidFill>
                <a:srgbClr val="C00000"/>
              </a:solidFill>
              <a:latin typeface="楷体" panose="02010609060101010101" pitchFamily="49" charset="-122"/>
              <a:ea typeface="楷体" panose="02010609060101010101" pitchFamily="49" charset="-122"/>
            </a:endParaRPr>
          </a:p>
          <a:p>
            <a:endParaRPr lang="zh-CN" altLang="en-US" sz="2400" dirty="0">
              <a:latin typeface="楷体" panose="02010609060101010101" pitchFamily="49" charset="-122"/>
              <a:ea typeface="楷体" panose="02010609060101010101" pitchFamily="49" charset="-122"/>
            </a:endParaRPr>
          </a:p>
        </p:txBody>
      </p:sp>
      <p:grpSp>
        <p:nvGrpSpPr>
          <p:cNvPr id="17" name="组合 16"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GrpSpPr/>
          <p:nvPr/>
        </p:nvGrpSpPr>
        <p:grpSpPr>
          <a:xfrm>
            <a:off x="171280" y="169033"/>
            <a:ext cx="1891633" cy="1891633"/>
            <a:chOff x="831765" y="1948847"/>
            <a:chExt cx="1891633" cy="1891633"/>
          </a:xfrm>
        </p:grpSpPr>
        <p:grpSp>
          <p:nvGrpSpPr>
            <p:cNvPr id="18" name="组合 17"/>
            <p:cNvGrpSpPr/>
            <p:nvPr/>
          </p:nvGrpSpPr>
          <p:grpSpPr>
            <a:xfrm>
              <a:off x="831765" y="1948847"/>
              <a:ext cx="1891633" cy="1891633"/>
              <a:chOff x="1375509" y="1976984"/>
              <a:chExt cx="2018000" cy="2018000"/>
            </a:xfrm>
          </p:grpSpPr>
          <p:sp>
            <p:nvSpPr>
              <p:cNvPr id="21" name="椭圆 20" descr="e7d195523061f1c0deeec63e560781cfd59afb0ea006f2a87ABB68BF51EA6619813959095094C18C62A12F549504892A4AAA8C1554C6663626E05CA27F281A14E6983772AFC3FB97135759321DEA3D709AACD122C08E6ED1C77BAD4A88EF4CD28A80260D8F97957F436F83C1F553EF0169027D0DBFA7A77088E1513DBDFC101C4B4DFF310B01A5021663E46B6BC2AAB5"/>
              <p:cNvSpPr>
                <a:spLocks noChangeAspect="1"/>
              </p:cNvSpPr>
              <p:nvPr/>
            </p:nvSpPr>
            <p:spPr>
              <a:xfrm>
                <a:off x="1375509" y="1976984"/>
                <a:ext cx="2018000" cy="2018000"/>
              </a:xfrm>
              <a:prstGeom prst="ellipse">
                <a:avLst/>
              </a:prstGeom>
              <a:gradFill>
                <a:gsLst>
                  <a:gs pos="0">
                    <a:schemeClr val="bg1"/>
                  </a:gs>
                  <a:gs pos="100000">
                    <a:srgbClr val="C7C7C7"/>
                  </a:gs>
                </a:gsLst>
                <a:lin ang="13200000" scaled="0"/>
              </a:gradFill>
              <a:ln w="22225">
                <a:solidFill>
                  <a:schemeClr val="bg1"/>
                </a:solidFill>
              </a:ln>
              <a:effectLst>
                <a:outerShdw blurRad="393700" dist="1270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2" name="任意多边形 16"/>
              <p:cNvSpPr/>
              <p:nvPr/>
            </p:nvSpPr>
            <p:spPr>
              <a:xfrm rot="5400000">
                <a:off x="1220020" y="2637800"/>
                <a:ext cx="1007034" cy="694933"/>
              </a:xfrm>
              <a:custGeom>
                <a:avLst/>
                <a:gdLst>
                  <a:gd name="connsiteX0" fmla="*/ 0 w 1007034"/>
                  <a:gd name="connsiteY0" fmla="*/ 555348 h 694933"/>
                  <a:gd name="connsiteX1" fmla="*/ 322102 w 1007034"/>
                  <a:gd name="connsiteY1" fmla="*/ 0 h 694933"/>
                  <a:gd name="connsiteX2" fmla="*/ 392164 w 1007034"/>
                  <a:gd name="connsiteY2" fmla="*/ 21748 h 694933"/>
                  <a:gd name="connsiteX3" fmla="*/ 503517 w 1007034"/>
                  <a:gd name="connsiteY3" fmla="*/ 32974 h 694933"/>
                  <a:gd name="connsiteX4" fmla="*/ 614869 w 1007034"/>
                  <a:gd name="connsiteY4" fmla="*/ 21748 h 694933"/>
                  <a:gd name="connsiteX5" fmla="*/ 684932 w 1007034"/>
                  <a:gd name="connsiteY5" fmla="*/ 0 h 694933"/>
                  <a:gd name="connsiteX6" fmla="*/ 1007034 w 1007034"/>
                  <a:gd name="connsiteY6" fmla="*/ 555347 h 694933"/>
                  <a:gd name="connsiteX7" fmla="*/ 895766 w 1007034"/>
                  <a:gd name="connsiteY7" fmla="*/ 615742 h 694933"/>
                  <a:gd name="connsiteX8" fmla="*/ 503516 w 1007034"/>
                  <a:gd name="connsiteY8" fmla="*/ 694933 h 694933"/>
                  <a:gd name="connsiteX9" fmla="*/ 111266 w 1007034"/>
                  <a:gd name="connsiteY9" fmla="*/ 615742 h 694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07034" h="694933">
                    <a:moveTo>
                      <a:pt x="0" y="555348"/>
                    </a:moveTo>
                    <a:lnTo>
                      <a:pt x="322102" y="0"/>
                    </a:lnTo>
                    <a:lnTo>
                      <a:pt x="392164" y="21748"/>
                    </a:lnTo>
                    <a:cubicBezTo>
                      <a:pt x="428132" y="29108"/>
                      <a:pt x="465373" y="32974"/>
                      <a:pt x="503517" y="32974"/>
                    </a:cubicBezTo>
                    <a:cubicBezTo>
                      <a:pt x="541660" y="32974"/>
                      <a:pt x="578901" y="29108"/>
                      <a:pt x="614869" y="21748"/>
                    </a:cubicBezTo>
                    <a:lnTo>
                      <a:pt x="684932" y="0"/>
                    </a:lnTo>
                    <a:lnTo>
                      <a:pt x="1007034" y="555347"/>
                    </a:lnTo>
                    <a:lnTo>
                      <a:pt x="895766" y="615742"/>
                    </a:lnTo>
                    <a:cubicBezTo>
                      <a:pt x="775204" y="666735"/>
                      <a:pt x="642653" y="694933"/>
                      <a:pt x="503516" y="694933"/>
                    </a:cubicBezTo>
                    <a:cubicBezTo>
                      <a:pt x="364379" y="694933"/>
                      <a:pt x="231828" y="666735"/>
                      <a:pt x="111266" y="615742"/>
                    </a:cubicBezTo>
                    <a:close/>
                  </a:path>
                </a:pathLst>
              </a:custGeom>
              <a:solidFill>
                <a:srgbClr val="365B7C"/>
              </a:solidFill>
              <a:ln>
                <a:noFill/>
              </a:ln>
              <a:effectLst>
                <a:innerShdw blurRad="63500" dist="381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20" name="Freeform 48"/>
            <p:cNvSpPr>
              <a:spLocks noEditPoints="1"/>
            </p:cNvSpPr>
            <p:nvPr/>
          </p:nvSpPr>
          <p:spPr bwMode="auto">
            <a:xfrm>
              <a:off x="1822373" y="2622634"/>
              <a:ext cx="490056" cy="469081"/>
            </a:xfrm>
            <a:custGeom>
              <a:avLst/>
              <a:gdLst>
                <a:gd name="T0" fmla="*/ 419 w 628"/>
                <a:gd name="T1" fmla="*/ 232 h 600"/>
                <a:gd name="T2" fmla="*/ 411 w 628"/>
                <a:gd name="T3" fmla="*/ 249 h 600"/>
                <a:gd name="T4" fmla="*/ 408 w 628"/>
                <a:gd name="T5" fmla="*/ 261 h 600"/>
                <a:gd name="T6" fmla="*/ 409 w 628"/>
                <a:gd name="T7" fmla="*/ 283 h 600"/>
                <a:gd name="T8" fmla="*/ 417 w 628"/>
                <a:gd name="T9" fmla="*/ 304 h 600"/>
                <a:gd name="T10" fmla="*/ 424 w 628"/>
                <a:gd name="T11" fmla="*/ 315 h 600"/>
                <a:gd name="T12" fmla="*/ 441 w 628"/>
                <a:gd name="T13" fmla="*/ 330 h 600"/>
                <a:gd name="T14" fmla="*/ 453 w 628"/>
                <a:gd name="T15" fmla="*/ 335 h 600"/>
                <a:gd name="T16" fmla="*/ 478 w 628"/>
                <a:gd name="T17" fmla="*/ 200 h 600"/>
                <a:gd name="T18" fmla="*/ 449 w 628"/>
                <a:gd name="T19" fmla="*/ 206 h 600"/>
                <a:gd name="T20" fmla="*/ 433 w 628"/>
                <a:gd name="T21" fmla="*/ 216 h 600"/>
                <a:gd name="T22" fmla="*/ 425 w 628"/>
                <a:gd name="T23" fmla="*/ 224 h 600"/>
                <a:gd name="T24" fmla="*/ 384 w 628"/>
                <a:gd name="T25" fmla="*/ 70 h 600"/>
                <a:gd name="T26" fmla="*/ 314 w 628"/>
                <a:gd name="T27" fmla="*/ 140 h 600"/>
                <a:gd name="T28" fmla="*/ 379 w 628"/>
                <a:gd name="T29" fmla="*/ 283 h 600"/>
                <a:gd name="T30" fmla="*/ 379 w 628"/>
                <a:gd name="T31" fmla="*/ 254 h 600"/>
                <a:gd name="T32" fmla="*/ 359 w 628"/>
                <a:gd name="T33" fmla="*/ 154 h 600"/>
                <a:gd name="T34" fmla="*/ 250 w 628"/>
                <a:gd name="T35" fmla="*/ 270 h 600"/>
                <a:gd name="T36" fmla="*/ 314 w 628"/>
                <a:gd name="T37" fmla="*/ 396 h 600"/>
                <a:gd name="T38" fmla="*/ 282 w 628"/>
                <a:gd name="T39" fmla="*/ 400 h 600"/>
                <a:gd name="T40" fmla="*/ 267 w 628"/>
                <a:gd name="T41" fmla="*/ 382 h 600"/>
                <a:gd name="T42" fmla="*/ 257 w 628"/>
                <a:gd name="T43" fmla="*/ 374 h 600"/>
                <a:gd name="T44" fmla="*/ 214 w 628"/>
                <a:gd name="T45" fmla="*/ 356 h 600"/>
                <a:gd name="T46" fmla="*/ 195 w 628"/>
                <a:gd name="T47" fmla="*/ 354 h 600"/>
                <a:gd name="T48" fmla="*/ 0 w 628"/>
                <a:gd name="T49" fmla="*/ 600 h 600"/>
                <a:gd name="T50" fmla="*/ 83 w 628"/>
                <a:gd name="T51" fmla="*/ 454 h 600"/>
                <a:gd name="T52" fmla="*/ 216 w 628"/>
                <a:gd name="T53" fmla="*/ 454 h 600"/>
                <a:gd name="T54" fmla="*/ 301 w 628"/>
                <a:gd name="T55" fmla="*/ 600 h 600"/>
                <a:gd name="T56" fmla="*/ 282 w 628"/>
                <a:gd name="T57" fmla="*/ 400 h 600"/>
                <a:gd name="T58" fmla="*/ 433 w 628"/>
                <a:gd name="T59" fmla="*/ 354 h 600"/>
                <a:gd name="T60" fmla="*/ 413 w 628"/>
                <a:gd name="T61" fmla="*/ 356 h 600"/>
                <a:gd name="T62" fmla="*/ 361 w 628"/>
                <a:gd name="T63" fmla="*/ 382 h 600"/>
                <a:gd name="T64" fmla="*/ 353 w 628"/>
                <a:gd name="T65" fmla="*/ 391 h 600"/>
                <a:gd name="T66" fmla="*/ 389 w 628"/>
                <a:gd name="T67" fmla="*/ 600 h 600"/>
                <a:gd name="T68" fmla="*/ 410 w 628"/>
                <a:gd name="T69" fmla="*/ 600 h 600"/>
                <a:gd name="T70" fmla="*/ 564 w 628"/>
                <a:gd name="T71" fmla="*/ 454 h 600"/>
                <a:gd name="T72" fmla="*/ 628 w 628"/>
                <a:gd name="T73" fmla="*/ 460 h 600"/>
                <a:gd name="T74" fmla="*/ 151 w 628"/>
                <a:gd name="T75" fmla="*/ 340 h 600"/>
                <a:gd name="T76" fmla="*/ 186 w 628"/>
                <a:gd name="T77" fmla="*/ 330 h 600"/>
                <a:gd name="T78" fmla="*/ 196 w 628"/>
                <a:gd name="T79" fmla="*/ 323 h 600"/>
                <a:gd name="T80" fmla="*/ 216 w 628"/>
                <a:gd name="T81" fmla="*/ 295 h 600"/>
                <a:gd name="T82" fmla="*/ 219 w 628"/>
                <a:gd name="T83" fmla="*/ 281 h 600"/>
                <a:gd name="T84" fmla="*/ 219 w 628"/>
                <a:gd name="T85" fmla="*/ 258 h 600"/>
                <a:gd name="T86" fmla="*/ 214 w 628"/>
                <a:gd name="T87" fmla="*/ 241 h 600"/>
                <a:gd name="T88" fmla="*/ 208 w 628"/>
                <a:gd name="T89" fmla="*/ 231 h 600"/>
                <a:gd name="T90" fmla="*/ 195 w 628"/>
                <a:gd name="T91" fmla="*/ 217 h 600"/>
                <a:gd name="T92" fmla="*/ 186 w 628"/>
                <a:gd name="T93" fmla="*/ 210 h 600"/>
                <a:gd name="T94" fmla="*/ 151 w 628"/>
                <a:gd name="T95" fmla="*/ 200 h 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28" h="600">
                  <a:moveTo>
                    <a:pt x="425" y="224"/>
                  </a:moveTo>
                  <a:cubicBezTo>
                    <a:pt x="423" y="226"/>
                    <a:pt x="421" y="229"/>
                    <a:pt x="420" y="231"/>
                  </a:cubicBezTo>
                  <a:cubicBezTo>
                    <a:pt x="419" y="231"/>
                    <a:pt x="419" y="232"/>
                    <a:pt x="419" y="232"/>
                  </a:cubicBezTo>
                  <a:cubicBezTo>
                    <a:pt x="418" y="234"/>
                    <a:pt x="416" y="236"/>
                    <a:pt x="415" y="239"/>
                  </a:cubicBezTo>
                  <a:cubicBezTo>
                    <a:pt x="415" y="240"/>
                    <a:pt x="414" y="240"/>
                    <a:pt x="414" y="241"/>
                  </a:cubicBezTo>
                  <a:cubicBezTo>
                    <a:pt x="413" y="244"/>
                    <a:pt x="412" y="246"/>
                    <a:pt x="411" y="249"/>
                  </a:cubicBezTo>
                  <a:cubicBezTo>
                    <a:pt x="411" y="249"/>
                    <a:pt x="411" y="250"/>
                    <a:pt x="411" y="250"/>
                  </a:cubicBezTo>
                  <a:cubicBezTo>
                    <a:pt x="410" y="253"/>
                    <a:pt x="409" y="255"/>
                    <a:pt x="409" y="258"/>
                  </a:cubicBezTo>
                  <a:cubicBezTo>
                    <a:pt x="409" y="259"/>
                    <a:pt x="409" y="260"/>
                    <a:pt x="408" y="261"/>
                  </a:cubicBezTo>
                  <a:cubicBezTo>
                    <a:pt x="408" y="264"/>
                    <a:pt x="408" y="267"/>
                    <a:pt x="408" y="270"/>
                  </a:cubicBezTo>
                  <a:cubicBezTo>
                    <a:pt x="408" y="274"/>
                    <a:pt x="408" y="278"/>
                    <a:pt x="409" y="281"/>
                  </a:cubicBezTo>
                  <a:cubicBezTo>
                    <a:pt x="409" y="282"/>
                    <a:pt x="409" y="283"/>
                    <a:pt x="409" y="283"/>
                  </a:cubicBezTo>
                  <a:cubicBezTo>
                    <a:pt x="410" y="287"/>
                    <a:pt x="411" y="290"/>
                    <a:pt x="412" y="293"/>
                  </a:cubicBezTo>
                  <a:cubicBezTo>
                    <a:pt x="412" y="294"/>
                    <a:pt x="412" y="294"/>
                    <a:pt x="412" y="295"/>
                  </a:cubicBezTo>
                  <a:cubicBezTo>
                    <a:pt x="414" y="298"/>
                    <a:pt x="415" y="301"/>
                    <a:pt x="417" y="304"/>
                  </a:cubicBezTo>
                  <a:cubicBezTo>
                    <a:pt x="417" y="305"/>
                    <a:pt x="417" y="305"/>
                    <a:pt x="418" y="306"/>
                  </a:cubicBezTo>
                  <a:cubicBezTo>
                    <a:pt x="420" y="309"/>
                    <a:pt x="422" y="312"/>
                    <a:pt x="424" y="315"/>
                  </a:cubicBezTo>
                  <a:cubicBezTo>
                    <a:pt x="424" y="315"/>
                    <a:pt x="424" y="315"/>
                    <a:pt x="424" y="315"/>
                  </a:cubicBezTo>
                  <a:cubicBezTo>
                    <a:pt x="427" y="318"/>
                    <a:pt x="429" y="320"/>
                    <a:pt x="432" y="323"/>
                  </a:cubicBezTo>
                  <a:cubicBezTo>
                    <a:pt x="432" y="323"/>
                    <a:pt x="432" y="323"/>
                    <a:pt x="432" y="323"/>
                  </a:cubicBezTo>
                  <a:cubicBezTo>
                    <a:pt x="435" y="326"/>
                    <a:pt x="438" y="328"/>
                    <a:pt x="441" y="330"/>
                  </a:cubicBezTo>
                  <a:cubicBezTo>
                    <a:pt x="442" y="330"/>
                    <a:pt x="442" y="330"/>
                    <a:pt x="442" y="330"/>
                  </a:cubicBezTo>
                  <a:cubicBezTo>
                    <a:pt x="446" y="332"/>
                    <a:pt x="449" y="334"/>
                    <a:pt x="452" y="335"/>
                  </a:cubicBezTo>
                  <a:cubicBezTo>
                    <a:pt x="453" y="335"/>
                    <a:pt x="453" y="335"/>
                    <a:pt x="453" y="335"/>
                  </a:cubicBezTo>
                  <a:cubicBezTo>
                    <a:pt x="461" y="338"/>
                    <a:pt x="469" y="340"/>
                    <a:pt x="478" y="340"/>
                  </a:cubicBezTo>
                  <a:cubicBezTo>
                    <a:pt x="516" y="340"/>
                    <a:pt x="547" y="309"/>
                    <a:pt x="547" y="270"/>
                  </a:cubicBezTo>
                  <a:cubicBezTo>
                    <a:pt x="547" y="231"/>
                    <a:pt x="516" y="200"/>
                    <a:pt x="478" y="200"/>
                  </a:cubicBezTo>
                  <a:cubicBezTo>
                    <a:pt x="468" y="200"/>
                    <a:pt x="458" y="202"/>
                    <a:pt x="450" y="206"/>
                  </a:cubicBezTo>
                  <a:cubicBezTo>
                    <a:pt x="450" y="206"/>
                    <a:pt x="450" y="206"/>
                    <a:pt x="450" y="206"/>
                  </a:cubicBezTo>
                  <a:cubicBezTo>
                    <a:pt x="449" y="206"/>
                    <a:pt x="449" y="206"/>
                    <a:pt x="449" y="206"/>
                  </a:cubicBezTo>
                  <a:cubicBezTo>
                    <a:pt x="446" y="208"/>
                    <a:pt x="444" y="209"/>
                    <a:pt x="442" y="210"/>
                  </a:cubicBezTo>
                  <a:cubicBezTo>
                    <a:pt x="441" y="210"/>
                    <a:pt x="441" y="211"/>
                    <a:pt x="440" y="211"/>
                  </a:cubicBezTo>
                  <a:cubicBezTo>
                    <a:pt x="438" y="213"/>
                    <a:pt x="435" y="215"/>
                    <a:pt x="433" y="216"/>
                  </a:cubicBezTo>
                  <a:cubicBezTo>
                    <a:pt x="433" y="217"/>
                    <a:pt x="432" y="217"/>
                    <a:pt x="432" y="217"/>
                  </a:cubicBezTo>
                  <a:cubicBezTo>
                    <a:pt x="430" y="219"/>
                    <a:pt x="428" y="221"/>
                    <a:pt x="426" y="223"/>
                  </a:cubicBezTo>
                  <a:cubicBezTo>
                    <a:pt x="426" y="223"/>
                    <a:pt x="425" y="224"/>
                    <a:pt x="425" y="224"/>
                  </a:cubicBezTo>
                  <a:close/>
                  <a:moveTo>
                    <a:pt x="314" y="140"/>
                  </a:moveTo>
                  <a:lnTo>
                    <a:pt x="314" y="140"/>
                  </a:lnTo>
                  <a:cubicBezTo>
                    <a:pt x="353" y="140"/>
                    <a:pt x="384" y="108"/>
                    <a:pt x="384" y="70"/>
                  </a:cubicBezTo>
                  <a:cubicBezTo>
                    <a:pt x="384" y="31"/>
                    <a:pt x="353" y="0"/>
                    <a:pt x="314" y="0"/>
                  </a:cubicBezTo>
                  <a:cubicBezTo>
                    <a:pt x="275" y="0"/>
                    <a:pt x="244" y="31"/>
                    <a:pt x="244" y="70"/>
                  </a:cubicBezTo>
                  <a:cubicBezTo>
                    <a:pt x="244" y="108"/>
                    <a:pt x="275" y="140"/>
                    <a:pt x="314" y="140"/>
                  </a:cubicBezTo>
                  <a:close/>
                  <a:moveTo>
                    <a:pt x="379" y="336"/>
                  </a:moveTo>
                  <a:lnTo>
                    <a:pt x="379" y="336"/>
                  </a:lnTo>
                  <a:lnTo>
                    <a:pt x="379" y="283"/>
                  </a:lnTo>
                  <a:cubicBezTo>
                    <a:pt x="379" y="279"/>
                    <a:pt x="378" y="274"/>
                    <a:pt x="378" y="270"/>
                  </a:cubicBezTo>
                  <a:cubicBezTo>
                    <a:pt x="378" y="266"/>
                    <a:pt x="379" y="262"/>
                    <a:pt x="379" y="257"/>
                  </a:cubicBezTo>
                  <a:lnTo>
                    <a:pt x="379" y="254"/>
                  </a:lnTo>
                  <a:lnTo>
                    <a:pt x="380" y="254"/>
                  </a:lnTo>
                  <a:cubicBezTo>
                    <a:pt x="385" y="223"/>
                    <a:pt x="404" y="197"/>
                    <a:pt x="431" y="183"/>
                  </a:cubicBezTo>
                  <a:cubicBezTo>
                    <a:pt x="412" y="165"/>
                    <a:pt x="387" y="154"/>
                    <a:pt x="359" y="154"/>
                  </a:cubicBezTo>
                  <a:lnTo>
                    <a:pt x="269" y="154"/>
                  </a:lnTo>
                  <a:cubicBezTo>
                    <a:pt x="241" y="154"/>
                    <a:pt x="216" y="165"/>
                    <a:pt x="197" y="183"/>
                  </a:cubicBezTo>
                  <a:cubicBezTo>
                    <a:pt x="228" y="199"/>
                    <a:pt x="250" y="232"/>
                    <a:pt x="250" y="270"/>
                  </a:cubicBezTo>
                  <a:cubicBezTo>
                    <a:pt x="250" y="278"/>
                    <a:pt x="249" y="285"/>
                    <a:pt x="247" y="293"/>
                  </a:cubicBezTo>
                  <a:lnTo>
                    <a:pt x="247" y="335"/>
                  </a:lnTo>
                  <a:cubicBezTo>
                    <a:pt x="276" y="347"/>
                    <a:pt x="299" y="369"/>
                    <a:pt x="314" y="396"/>
                  </a:cubicBezTo>
                  <a:cubicBezTo>
                    <a:pt x="328" y="369"/>
                    <a:pt x="352" y="348"/>
                    <a:pt x="379" y="336"/>
                  </a:cubicBezTo>
                  <a:close/>
                  <a:moveTo>
                    <a:pt x="282" y="400"/>
                  </a:moveTo>
                  <a:lnTo>
                    <a:pt x="282" y="400"/>
                  </a:lnTo>
                  <a:cubicBezTo>
                    <a:pt x="280" y="397"/>
                    <a:pt x="278" y="394"/>
                    <a:pt x="275" y="391"/>
                  </a:cubicBezTo>
                  <a:cubicBezTo>
                    <a:pt x="275" y="390"/>
                    <a:pt x="274" y="390"/>
                    <a:pt x="274" y="390"/>
                  </a:cubicBezTo>
                  <a:cubicBezTo>
                    <a:pt x="272" y="387"/>
                    <a:pt x="270" y="385"/>
                    <a:pt x="267" y="382"/>
                  </a:cubicBezTo>
                  <a:cubicBezTo>
                    <a:pt x="267" y="382"/>
                    <a:pt x="266" y="382"/>
                    <a:pt x="266" y="381"/>
                  </a:cubicBezTo>
                  <a:cubicBezTo>
                    <a:pt x="263" y="379"/>
                    <a:pt x="261" y="377"/>
                    <a:pt x="258" y="375"/>
                  </a:cubicBezTo>
                  <a:cubicBezTo>
                    <a:pt x="257" y="374"/>
                    <a:pt x="257" y="374"/>
                    <a:pt x="257" y="374"/>
                  </a:cubicBezTo>
                  <a:cubicBezTo>
                    <a:pt x="247" y="367"/>
                    <a:pt x="237" y="362"/>
                    <a:pt x="225" y="359"/>
                  </a:cubicBezTo>
                  <a:cubicBezTo>
                    <a:pt x="223" y="358"/>
                    <a:pt x="220" y="357"/>
                    <a:pt x="218" y="357"/>
                  </a:cubicBezTo>
                  <a:cubicBezTo>
                    <a:pt x="217" y="356"/>
                    <a:pt x="215" y="356"/>
                    <a:pt x="214" y="356"/>
                  </a:cubicBezTo>
                  <a:cubicBezTo>
                    <a:pt x="212" y="356"/>
                    <a:pt x="210" y="355"/>
                    <a:pt x="208" y="355"/>
                  </a:cubicBezTo>
                  <a:cubicBezTo>
                    <a:pt x="207" y="355"/>
                    <a:pt x="206" y="355"/>
                    <a:pt x="205" y="355"/>
                  </a:cubicBezTo>
                  <a:cubicBezTo>
                    <a:pt x="202" y="354"/>
                    <a:pt x="199" y="354"/>
                    <a:pt x="195" y="354"/>
                  </a:cubicBezTo>
                  <a:lnTo>
                    <a:pt x="105" y="354"/>
                  </a:lnTo>
                  <a:cubicBezTo>
                    <a:pt x="47" y="354"/>
                    <a:pt x="0" y="401"/>
                    <a:pt x="0" y="460"/>
                  </a:cubicBezTo>
                  <a:lnTo>
                    <a:pt x="0" y="600"/>
                  </a:lnTo>
                  <a:lnTo>
                    <a:pt x="62" y="600"/>
                  </a:lnTo>
                  <a:lnTo>
                    <a:pt x="62" y="454"/>
                  </a:lnTo>
                  <a:lnTo>
                    <a:pt x="83" y="454"/>
                  </a:lnTo>
                  <a:lnTo>
                    <a:pt x="83" y="600"/>
                  </a:lnTo>
                  <a:lnTo>
                    <a:pt x="216" y="600"/>
                  </a:lnTo>
                  <a:lnTo>
                    <a:pt x="216" y="454"/>
                  </a:lnTo>
                  <a:lnTo>
                    <a:pt x="237" y="454"/>
                  </a:lnTo>
                  <a:lnTo>
                    <a:pt x="237" y="600"/>
                  </a:lnTo>
                  <a:lnTo>
                    <a:pt x="301" y="600"/>
                  </a:lnTo>
                  <a:lnTo>
                    <a:pt x="301" y="460"/>
                  </a:lnTo>
                  <a:cubicBezTo>
                    <a:pt x="301" y="437"/>
                    <a:pt x="294" y="417"/>
                    <a:pt x="282" y="400"/>
                  </a:cubicBezTo>
                  <a:cubicBezTo>
                    <a:pt x="282" y="400"/>
                    <a:pt x="282" y="400"/>
                    <a:pt x="282" y="400"/>
                  </a:cubicBezTo>
                  <a:close/>
                  <a:moveTo>
                    <a:pt x="523" y="354"/>
                  </a:moveTo>
                  <a:lnTo>
                    <a:pt x="523" y="354"/>
                  </a:lnTo>
                  <a:lnTo>
                    <a:pt x="433" y="354"/>
                  </a:lnTo>
                  <a:cubicBezTo>
                    <a:pt x="429" y="354"/>
                    <a:pt x="426" y="354"/>
                    <a:pt x="423" y="355"/>
                  </a:cubicBezTo>
                  <a:cubicBezTo>
                    <a:pt x="422" y="355"/>
                    <a:pt x="421" y="355"/>
                    <a:pt x="420" y="355"/>
                  </a:cubicBezTo>
                  <a:cubicBezTo>
                    <a:pt x="418" y="355"/>
                    <a:pt x="415" y="356"/>
                    <a:pt x="413" y="356"/>
                  </a:cubicBezTo>
                  <a:cubicBezTo>
                    <a:pt x="412" y="356"/>
                    <a:pt x="411" y="356"/>
                    <a:pt x="410" y="357"/>
                  </a:cubicBezTo>
                  <a:cubicBezTo>
                    <a:pt x="408" y="357"/>
                    <a:pt x="405" y="358"/>
                    <a:pt x="403" y="358"/>
                  </a:cubicBezTo>
                  <a:cubicBezTo>
                    <a:pt x="387" y="363"/>
                    <a:pt x="373" y="371"/>
                    <a:pt x="361" y="382"/>
                  </a:cubicBezTo>
                  <a:cubicBezTo>
                    <a:pt x="361" y="382"/>
                    <a:pt x="361" y="382"/>
                    <a:pt x="361" y="383"/>
                  </a:cubicBezTo>
                  <a:cubicBezTo>
                    <a:pt x="358" y="385"/>
                    <a:pt x="356" y="388"/>
                    <a:pt x="353" y="390"/>
                  </a:cubicBezTo>
                  <a:cubicBezTo>
                    <a:pt x="353" y="390"/>
                    <a:pt x="353" y="391"/>
                    <a:pt x="353" y="391"/>
                  </a:cubicBezTo>
                  <a:cubicBezTo>
                    <a:pt x="337" y="409"/>
                    <a:pt x="327" y="433"/>
                    <a:pt x="327" y="460"/>
                  </a:cubicBezTo>
                  <a:lnTo>
                    <a:pt x="327" y="600"/>
                  </a:lnTo>
                  <a:lnTo>
                    <a:pt x="389" y="600"/>
                  </a:lnTo>
                  <a:lnTo>
                    <a:pt x="389" y="454"/>
                  </a:lnTo>
                  <a:lnTo>
                    <a:pt x="410" y="454"/>
                  </a:lnTo>
                  <a:lnTo>
                    <a:pt x="410" y="600"/>
                  </a:lnTo>
                  <a:lnTo>
                    <a:pt x="543" y="600"/>
                  </a:lnTo>
                  <a:lnTo>
                    <a:pt x="543" y="454"/>
                  </a:lnTo>
                  <a:lnTo>
                    <a:pt x="564" y="454"/>
                  </a:lnTo>
                  <a:lnTo>
                    <a:pt x="564" y="600"/>
                  </a:lnTo>
                  <a:lnTo>
                    <a:pt x="628" y="600"/>
                  </a:lnTo>
                  <a:lnTo>
                    <a:pt x="628" y="460"/>
                  </a:lnTo>
                  <a:cubicBezTo>
                    <a:pt x="628" y="401"/>
                    <a:pt x="581" y="354"/>
                    <a:pt x="523" y="354"/>
                  </a:cubicBezTo>
                  <a:close/>
                  <a:moveTo>
                    <a:pt x="151" y="340"/>
                  </a:moveTo>
                  <a:lnTo>
                    <a:pt x="151" y="340"/>
                  </a:lnTo>
                  <a:cubicBezTo>
                    <a:pt x="159" y="340"/>
                    <a:pt x="167" y="338"/>
                    <a:pt x="175" y="335"/>
                  </a:cubicBezTo>
                  <a:cubicBezTo>
                    <a:pt x="175" y="335"/>
                    <a:pt x="175" y="335"/>
                    <a:pt x="176" y="335"/>
                  </a:cubicBezTo>
                  <a:cubicBezTo>
                    <a:pt x="179" y="334"/>
                    <a:pt x="183" y="332"/>
                    <a:pt x="186" y="330"/>
                  </a:cubicBezTo>
                  <a:cubicBezTo>
                    <a:pt x="186" y="330"/>
                    <a:pt x="186" y="330"/>
                    <a:pt x="186" y="330"/>
                  </a:cubicBezTo>
                  <a:cubicBezTo>
                    <a:pt x="190" y="328"/>
                    <a:pt x="193" y="326"/>
                    <a:pt x="196" y="323"/>
                  </a:cubicBezTo>
                  <a:cubicBezTo>
                    <a:pt x="196" y="323"/>
                    <a:pt x="196" y="323"/>
                    <a:pt x="196" y="323"/>
                  </a:cubicBezTo>
                  <a:cubicBezTo>
                    <a:pt x="202" y="318"/>
                    <a:pt x="206" y="312"/>
                    <a:pt x="210" y="306"/>
                  </a:cubicBezTo>
                  <a:cubicBezTo>
                    <a:pt x="211" y="305"/>
                    <a:pt x="211" y="305"/>
                    <a:pt x="211" y="304"/>
                  </a:cubicBezTo>
                  <a:cubicBezTo>
                    <a:pt x="213" y="301"/>
                    <a:pt x="214" y="298"/>
                    <a:pt x="216" y="295"/>
                  </a:cubicBezTo>
                  <a:cubicBezTo>
                    <a:pt x="216" y="294"/>
                    <a:pt x="216" y="294"/>
                    <a:pt x="216" y="293"/>
                  </a:cubicBezTo>
                  <a:cubicBezTo>
                    <a:pt x="217" y="290"/>
                    <a:pt x="218" y="287"/>
                    <a:pt x="219" y="283"/>
                  </a:cubicBezTo>
                  <a:cubicBezTo>
                    <a:pt x="219" y="282"/>
                    <a:pt x="219" y="282"/>
                    <a:pt x="219" y="281"/>
                  </a:cubicBezTo>
                  <a:cubicBezTo>
                    <a:pt x="220" y="278"/>
                    <a:pt x="220" y="274"/>
                    <a:pt x="220" y="270"/>
                  </a:cubicBezTo>
                  <a:cubicBezTo>
                    <a:pt x="220" y="267"/>
                    <a:pt x="220" y="264"/>
                    <a:pt x="220" y="261"/>
                  </a:cubicBezTo>
                  <a:cubicBezTo>
                    <a:pt x="219" y="260"/>
                    <a:pt x="219" y="259"/>
                    <a:pt x="219" y="258"/>
                  </a:cubicBezTo>
                  <a:cubicBezTo>
                    <a:pt x="219" y="255"/>
                    <a:pt x="218" y="252"/>
                    <a:pt x="217" y="250"/>
                  </a:cubicBezTo>
                  <a:cubicBezTo>
                    <a:pt x="217" y="249"/>
                    <a:pt x="217" y="249"/>
                    <a:pt x="217" y="249"/>
                  </a:cubicBezTo>
                  <a:cubicBezTo>
                    <a:pt x="216" y="246"/>
                    <a:pt x="215" y="244"/>
                    <a:pt x="214" y="241"/>
                  </a:cubicBezTo>
                  <a:cubicBezTo>
                    <a:pt x="214" y="240"/>
                    <a:pt x="213" y="240"/>
                    <a:pt x="213" y="239"/>
                  </a:cubicBezTo>
                  <a:cubicBezTo>
                    <a:pt x="212" y="236"/>
                    <a:pt x="210" y="234"/>
                    <a:pt x="209" y="231"/>
                  </a:cubicBezTo>
                  <a:lnTo>
                    <a:pt x="208" y="231"/>
                  </a:lnTo>
                  <a:cubicBezTo>
                    <a:pt x="207" y="229"/>
                    <a:pt x="205" y="226"/>
                    <a:pt x="203" y="224"/>
                  </a:cubicBezTo>
                  <a:cubicBezTo>
                    <a:pt x="203" y="224"/>
                    <a:pt x="202" y="223"/>
                    <a:pt x="202" y="223"/>
                  </a:cubicBezTo>
                  <a:cubicBezTo>
                    <a:pt x="200" y="221"/>
                    <a:pt x="198" y="219"/>
                    <a:pt x="195" y="217"/>
                  </a:cubicBezTo>
                  <a:cubicBezTo>
                    <a:pt x="195" y="217"/>
                    <a:pt x="195" y="217"/>
                    <a:pt x="195" y="216"/>
                  </a:cubicBezTo>
                  <a:cubicBezTo>
                    <a:pt x="193" y="215"/>
                    <a:pt x="190" y="213"/>
                    <a:pt x="188" y="211"/>
                  </a:cubicBezTo>
                  <a:cubicBezTo>
                    <a:pt x="187" y="211"/>
                    <a:pt x="187" y="210"/>
                    <a:pt x="186" y="210"/>
                  </a:cubicBezTo>
                  <a:cubicBezTo>
                    <a:pt x="184" y="209"/>
                    <a:pt x="181" y="207"/>
                    <a:pt x="179" y="206"/>
                  </a:cubicBezTo>
                  <a:cubicBezTo>
                    <a:pt x="179" y="206"/>
                    <a:pt x="178" y="206"/>
                    <a:pt x="178" y="206"/>
                  </a:cubicBezTo>
                  <a:cubicBezTo>
                    <a:pt x="170" y="202"/>
                    <a:pt x="160" y="200"/>
                    <a:pt x="151" y="200"/>
                  </a:cubicBezTo>
                  <a:cubicBezTo>
                    <a:pt x="112" y="200"/>
                    <a:pt x="81" y="231"/>
                    <a:pt x="81" y="270"/>
                  </a:cubicBezTo>
                  <a:cubicBezTo>
                    <a:pt x="81" y="309"/>
                    <a:pt x="112" y="340"/>
                    <a:pt x="151" y="340"/>
                  </a:cubicBezTo>
                  <a:close/>
                </a:path>
              </a:pathLst>
            </a:custGeom>
            <a:solidFill>
              <a:srgbClr val="365B7C"/>
            </a:solidFill>
            <a:ln>
              <a:noFill/>
            </a:ln>
          </p:spPr>
          <p:txBody>
            <a:bodyPr vert="horz" wrap="square" lIns="91440" tIns="45720" rIns="91440" bIns="45720" numCol="1" anchor="t" anchorCtr="0" compatLnSpc="1"/>
            <a:lstStyle/>
            <a:p>
              <a:endParaRPr lang="zh-CN" altLang="en-US">
                <a:solidFill>
                  <a:schemeClr val="accent2"/>
                </a:solidFill>
              </a:endParaRPr>
            </a:p>
          </p:txBody>
        </p:sp>
      </p:grpSp>
      <p:sp>
        <p:nvSpPr>
          <p:cNvPr id="23" name="矩形 22"/>
          <p:cNvSpPr/>
          <p:nvPr/>
        </p:nvSpPr>
        <p:spPr>
          <a:xfrm>
            <a:off x="2237463" y="878803"/>
            <a:ext cx="2087446" cy="470748"/>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800" b="1" dirty="0">
                <a:latin typeface="楷体" panose="02010609060101010101" pitchFamily="49" charset="-122"/>
                <a:ea typeface="楷体" panose="02010609060101010101" pitchFamily="49" charset="-122"/>
                <a:cs typeface="+mn-ea"/>
                <a:sym typeface="+mn-lt"/>
              </a:rPr>
              <a:t>案例导学</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5" presetClass="entr" presetSubtype="0" fill="hold" nodeType="withEffect">
                                  <p:stCondLst>
                                    <p:cond delay="250"/>
                                  </p:stCondLst>
                                  <p:childTnLst>
                                    <p:set>
                                      <p:cBhvr>
                                        <p:cTn id="6" dur="1" fill="hold">
                                          <p:stCondLst>
                                            <p:cond delay="0"/>
                                          </p:stCondLst>
                                        </p:cTn>
                                        <p:tgtEl>
                                          <p:spTgt spid="17"/>
                                        </p:tgtEl>
                                        <p:attrNameLst>
                                          <p:attrName>style.visibility</p:attrName>
                                        </p:attrNameLst>
                                      </p:cBhvr>
                                      <p:to>
                                        <p:strVal val="visible"/>
                                      </p:to>
                                    </p:set>
                                    <p:anim calcmode="lin" valueType="num">
                                      <p:cBhvr>
                                        <p:cTn id="7" dur="500" decel="50000" fill="hold">
                                          <p:stCondLst>
                                            <p:cond delay="0"/>
                                          </p:stCondLst>
                                        </p:cTn>
                                        <p:tgtEl>
                                          <p:spTgt spid="17"/>
                                        </p:tgtEl>
                                        <p:attrNameLst>
                                          <p:attrName>style.rotation</p:attrName>
                                        </p:attrNameLst>
                                      </p:cBhvr>
                                      <p:tavLst>
                                        <p:tav tm="0">
                                          <p:val>
                                            <p:fltVal val="-90"/>
                                          </p:val>
                                        </p:tav>
                                        <p:tav tm="100000">
                                          <p:val>
                                            <p:fltVal val="0"/>
                                          </p:val>
                                        </p:tav>
                                      </p:tavLst>
                                    </p:anim>
                                    <p:anim calcmode="lin" valueType="num">
                                      <p:cBhvr>
                                        <p:cTn id="8" dur="500" decel="50000" fill="hold">
                                          <p:stCondLst>
                                            <p:cond delay="0"/>
                                          </p:stCondLst>
                                        </p:cTn>
                                        <p:tgtEl>
                                          <p:spTgt spid="17"/>
                                        </p:tgtEl>
                                        <p:attrNameLst>
                                          <p:attrName>ppt_w</p:attrName>
                                        </p:attrNameLst>
                                      </p:cBhvr>
                                      <p:tavLst>
                                        <p:tav tm="0">
                                          <p:val>
                                            <p:strVal val="#ppt_w"/>
                                          </p:val>
                                        </p:tav>
                                        <p:tav tm="100000">
                                          <p:val>
                                            <p:strVal val="#ppt_w*.05"/>
                                          </p:val>
                                        </p:tav>
                                      </p:tavLst>
                                    </p:anim>
                                    <p:anim calcmode="lin" valueType="num">
                                      <p:cBhvr>
                                        <p:cTn id="9" dur="500" accel="50000" fill="hold">
                                          <p:stCondLst>
                                            <p:cond delay="500"/>
                                          </p:stCondLst>
                                        </p:cTn>
                                        <p:tgtEl>
                                          <p:spTgt spid="17"/>
                                        </p:tgtEl>
                                        <p:attrNameLst>
                                          <p:attrName>ppt_w</p:attrName>
                                        </p:attrNameLst>
                                      </p:cBhvr>
                                      <p:tavLst>
                                        <p:tav tm="0">
                                          <p:val>
                                            <p:strVal val="#ppt_w*.05"/>
                                          </p:val>
                                        </p:tav>
                                        <p:tav tm="100000">
                                          <p:val>
                                            <p:strVal val="#ppt_w"/>
                                          </p:val>
                                        </p:tav>
                                      </p:tavLst>
                                    </p:anim>
                                    <p:anim calcmode="lin" valueType="num">
                                      <p:cBhvr>
                                        <p:cTn id="10" dur="1000" fill="hold"/>
                                        <p:tgtEl>
                                          <p:spTgt spid="17"/>
                                        </p:tgtEl>
                                        <p:attrNameLst>
                                          <p:attrName>ppt_h</p:attrName>
                                        </p:attrNameLst>
                                      </p:cBhvr>
                                      <p:tavLst>
                                        <p:tav tm="0">
                                          <p:val>
                                            <p:strVal val="#ppt_h"/>
                                          </p:val>
                                        </p:tav>
                                        <p:tav tm="100000">
                                          <p:val>
                                            <p:strVal val="#ppt_h"/>
                                          </p:val>
                                        </p:tav>
                                      </p:tavLst>
                                    </p:anim>
                                    <p:anim calcmode="lin" valueType="num">
                                      <p:cBhvr>
                                        <p:cTn id="11" dur="500" decel="50000" fill="hold">
                                          <p:stCondLst>
                                            <p:cond delay="0"/>
                                          </p:stCondLst>
                                        </p:cTn>
                                        <p:tgtEl>
                                          <p:spTgt spid="17"/>
                                        </p:tgtEl>
                                        <p:attrNameLst>
                                          <p:attrName>ppt_x</p:attrName>
                                        </p:attrNameLst>
                                      </p:cBhvr>
                                      <p:tavLst>
                                        <p:tav tm="0">
                                          <p:val>
                                            <p:strVal val="#ppt_x+.4"/>
                                          </p:val>
                                        </p:tav>
                                        <p:tav tm="100000">
                                          <p:val>
                                            <p:strVal val="#ppt_x"/>
                                          </p:val>
                                        </p:tav>
                                      </p:tavLst>
                                    </p:anim>
                                    <p:anim calcmode="lin" valueType="num">
                                      <p:cBhvr>
                                        <p:cTn id="12" dur="500" decel="50000" fill="hold">
                                          <p:stCondLst>
                                            <p:cond delay="0"/>
                                          </p:stCondLst>
                                        </p:cTn>
                                        <p:tgtEl>
                                          <p:spTgt spid="17"/>
                                        </p:tgtEl>
                                        <p:attrNameLst>
                                          <p:attrName>ppt_y</p:attrName>
                                        </p:attrNameLst>
                                      </p:cBhvr>
                                      <p:tavLst>
                                        <p:tav tm="0">
                                          <p:val>
                                            <p:strVal val="#ppt_y-.2"/>
                                          </p:val>
                                        </p:tav>
                                        <p:tav tm="100000">
                                          <p:val>
                                            <p:strVal val="#ppt_y+.1"/>
                                          </p:val>
                                        </p:tav>
                                      </p:tavLst>
                                    </p:anim>
                                    <p:anim calcmode="lin" valueType="num">
                                      <p:cBhvr>
                                        <p:cTn id="13" dur="500" accel="50000" fill="hold">
                                          <p:stCondLst>
                                            <p:cond delay="500"/>
                                          </p:stCondLst>
                                        </p:cTn>
                                        <p:tgtEl>
                                          <p:spTgt spid="17"/>
                                        </p:tgtEl>
                                        <p:attrNameLst>
                                          <p:attrName>ppt_y</p:attrName>
                                        </p:attrNameLst>
                                      </p:cBhvr>
                                      <p:tavLst>
                                        <p:tav tm="0">
                                          <p:val>
                                            <p:strVal val="#ppt_y+.1"/>
                                          </p:val>
                                        </p:tav>
                                        <p:tav tm="100000">
                                          <p:val>
                                            <p:strVal val="#ppt_y"/>
                                          </p:val>
                                        </p:tav>
                                      </p:tavLst>
                                    </p:anim>
                                    <p:animEffect transition="in" filter="fade">
                                      <p:cBhvr>
                                        <p:cTn id="14" dur="1000" decel="50000">
                                          <p:stCondLst>
                                            <p:cond delay="0"/>
                                          </p:stCondLst>
                                        </p:cTn>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矩形 24"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549157" y="-975631"/>
            <a:ext cx="583096" cy="838080"/>
          </a:xfrm>
          <a:prstGeom prst="rect">
            <a:avLst/>
          </a:prstGeom>
          <a:solidFill>
            <a:srgbClr val="365B7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 name="矩形 25"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1132253" y="-975631"/>
            <a:ext cx="583096" cy="838080"/>
          </a:xfrm>
          <a:prstGeom prst="rect">
            <a:avLst/>
          </a:prstGeom>
          <a:solidFill>
            <a:srgbClr val="96648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 name="矩形 26"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1715349" y="-975631"/>
            <a:ext cx="583096" cy="838080"/>
          </a:xfrm>
          <a:prstGeom prst="rect">
            <a:avLst/>
          </a:prstGeom>
          <a:solidFill>
            <a:srgbClr val="D06F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 name="矩形 27"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2298446" y="-975631"/>
            <a:ext cx="583096" cy="838080"/>
          </a:xfrm>
          <a:prstGeom prst="rect">
            <a:avLst/>
          </a:prstGeom>
          <a:solidFill>
            <a:srgbClr val="F779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 name="矩形 28"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2881542" y="-975631"/>
            <a:ext cx="583096" cy="838080"/>
          </a:xfrm>
          <a:prstGeom prst="rect">
            <a:avLst/>
          </a:prstGeom>
          <a:solidFill>
            <a:srgbClr val="F8AD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cxnSp>
        <p:nvCxnSpPr>
          <p:cNvPr id="46" name="直接连接符 45"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CxnSpPr/>
          <p:nvPr/>
        </p:nvCxnSpPr>
        <p:spPr>
          <a:xfrm flipH="1" flipV="1">
            <a:off x="1164590" y="1210945"/>
            <a:ext cx="40640" cy="4540885"/>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47" name="文本框 46"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txBox="1"/>
          <p:nvPr/>
        </p:nvSpPr>
        <p:spPr>
          <a:xfrm>
            <a:off x="194310" y="1633855"/>
            <a:ext cx="937895" cy="3969385"/>
          </a:xfrm>
          <a:prstGeom prst="rect">
            <a:avLst/>
          </a:prstGeom>
          <a:noFill/>
        </p:spPr>
        <p:txBody>
          <a:bodyPr wrap="square" rtlCol="0">
            <a:spAutoFit/>
          </a:bodyPr>
          <a:lstStyle/>
          <a:p>
            <a:pPr algn="ctr"/>
            <a:r>
              <a:rPr lang="zh-CN" altLang="en-US" sz="2800" b="1" spc="500" dirty="0">
                <a:solidFill>
                  <a:schemeClr val="bg1">
                    <a:lumMod val="50000"/>
                  </a:schemeClr>
                </a:solidFill>
                <a:latin typeface="微软雅黑" panose="020B0503020204020204" pitchFamily="34" charset="-122"/>
                <a:ea typeface="微软雅黑" panose="020B0503020204020204" pitchFamily="34" charset="-122"/>
                <a:cs typeface="Arial" panose="020B0604020202020204" pitchFamily="34" charset="0"/>
                <a:sym typeface="+mn-ea"/>
              </a:rPr>
              <a:t>(三)职务说明书范例</a:t>
            </a:r>
          </a:p>
          <a:p>
            <a:pPr algn="l"/>
            <a:endParaRPr lang="zh-CN" altLang="en-US" sz="2800" b="1" spc="500" dirty="0">
              <a:solidFill>
                <a:schemeClr val="bg1">
                  <a:lumMod val="50000"/>
                </a:schemeClr>
              </a:solidFill>
              <a:latin typeface="微软雅黑" panose="020B0503020204020204" pitchFamily="34" charset="-122"/>
              <a:ea typeface="微软雅黑" panose="020B0503020204020204" pitchFamily="34" charset="-122"/>
              <a:cs typeface="Arial" panose="020B0604020202020204" pitchFamily="34" charset="0"/>
            </a:endParaRPr>
          </a:p>
        </p:txBody>
      </p:sp>
      <p:sp>
        <p:nvSpPr>
          <p:cNvPr id="48" name="椭圆 47"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flipH="1">
            <a:off x="744985" y="779291"/>
            <a:ext cx="157493" cy="157493"/>
          </a:xfrm>
          <a:prstGeom prst="ellipse">
            <a:avLst/>
          </a:prstGeom>
          <a:solidFill>
            <a:srgbClr val="D06F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9" name="椭圆 48"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flipH="1">
            <a:off x="902465" y="144186"/>
            <a:ext cx="321030" cy="321030"/>
          </a:xfrm>
          <a:prstGeom prst="ellipse">
            <a:avLst/>
          </a:prstGeom>
          <a:solidFill>
            <a:srgbClr val="966481"/>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0" name="椭圆 49"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flipH="1">
            <a:off x="1223838" y="639312"/>
            <a:ext cx="219803" cy="219803"/>
          </a:xfrm>
          <a:prstGeom prst="ellipse">
            <a:avLst/>
          </a:prstGeom>
          <a:solidFill>
            <a:srgbClr val="365B7C"/>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1" name="椭圆 50"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flipH="1">
            <a:off x="383979" y="582905"/>
            <a:ext cx="164852" cy="164852"/>
          </a:xfrm>
          <a:prstGeom prst="ellipse">
            <a:avLst/>
          </a:prstGeom>
          <a:solidFill>
            <a:srgbClr val="F779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 name="e7d195523061f1c0"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hidden="1"/>
          <p:cNvSpPr txBox="1"/>
          <p:nvPr/>
        </p:nvSpPr>
        <p:spPr>
          <a:xfrm>
            <a:off x="-355600" y="1803400"/>
            <a:ext cx="293927" cy="1016000"/>
          </a:xfrm>
          <a:prstGeom prst="rect">
            <a:avLst/>
          </a:prstGeom>
          <a:noFill/>
        </p:spPr>
        <p:txBody>
          <a:bodyPr vert="wordArtVert" rtlCol="0">
            <a:spAutoFit/>
          </a:bodyPr>
          <a:lstStyle/>
          <a:p>
            <a:r>
              <a:rPr lang="en-US" altLang="zh-CN" sz="100"/>
              <a:t>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a:t>
            </a:r>
            <a:endParaRPr lang="zh-CN" altLang="en-US" sz="100"/>
          </a:p>
        </p:txBody>
      </p:sp>
      <p:sp>
        <p:nvSpPr>
          <p:cNvPr id="2" name="文本框 1"/>
          <p:cNvSpPr txBox="1"/>
          <p:nvPr/>
        </p:nvSpPr>
        <p:spPr>
          <a:xfrm>
            <a:off x="2298065" y="1868170"/>
            <a:ext cx="4290695" cy="2676525"/>
          </a:xfrm>
          <a:prstGeom prst="rect">
            <a:avLst/>
          </a:prstGeom>
          <a:noFill/>
        </p:spPr>
        <p:txBody>
          <a:bodyPr wrap="square" rtlCol="0" anchor="t">
            <a:spAutoFit/>
          </a:bodyPr>
          <a:lstStyle/>
          <a:p>
            <a:r>
              <a:rPr lang="zh-CN" altLang="en-US" sz="2800" b="1">
                <a:solidFill>
                  <a:schemeClr val="tx1">
                    <a:lumMod val="65000"/>
                    <a:lumOff val="35000"/>
                  </a:schemeClr>
                </a:solidFill>
              </a:rPr>
              <a:t>1.叙述式职务说明书</a:t>
            </a:r>
          </a:p>
          <a:p>
            <a:endParaRPr lang="zh-CN" altLang="en-US" sz="2800" b="1">
              <a:solidFill>
                <a:schemeClr val="tx1">
                  <a:lumMod val="65000"/>
                  <a:lumOff val="35000"/>
                </a:schemeClr>
              </a:solidFill>
            </a:endParaRPr>
          </a:p>
          <a:p>
            <a:r>
              <a:rPr lang="zh-CN" altLang="en-US" sz="2800" b="1">
                <a:solidFill>
                  <a:schemeClr val="tx1">
                    <a:lumMod val="65000"/>
                    <a:lumOff val="35000"/>
                  </a:schemeClr>
                </a:solidFill>
              </a:rPr>
              <a:t>叙述式职务说明书：是以对相关内容直接加以陈述的表达形式编写的职务说明书。</a:t>
            </a:r>
          </a:p>
        </p:txBody>
      </p:sp>
      <p:sp>
        <p:nvSpPr>
          <p:cNvPr id="3" name="文本框 2"/>
          <p:cNvSpPr txBox="1"/>
          <p:nvPr/>
        </p:nvSpPr>
        <p:spPr>
          <a:xfrm>
            <a:off x="7552055" y="1868170"/>
            <a:ext cx="3682365" cy="2245360"/>
          </a:xfrm>
          <a:prstGeom prst="rect">
            <a:avLst/>
          </a:prstGeom>
          <a:noFill/>
        </p:spPr>
        <p:txBody>
          <a:bodyPr wrap="square" rtlCol="0" anchor="t">
            <a:spAutoFit/>
          </a:bodyPr>
          <a:lstStyle/>
          <a:p>
            <a:r>
              <a:rPr lang="zh-CN" altLang="en-US" sz="2800" b="1">
                <a:solidFill>
                  <a:schemeClr val="tx1">
                    <a:lumMod val="65000"/>
                    <a:lumOff val="35000"/>
                  </a:schemeClr>
                </a:solidFill>
              </a:rPr>
              <a:t>2.表格式职务说明书</a:t>
            </a:r>
          </a:p>
          <a:p>
            <a:endParaRPr lang="zh-CN" altLang="en-US" sz="2800" b="1">
              <a:solidFill>
                <a:schemeClr val="tx1">
                  <a:lumMod val="65000"/>
                  <a:lumOff val="35000"/>
                </a:schemeClr>
              </a:solidFill>
            </a:endParaRPr>
          </a:p>
          <a:p>
            <a:r>
              <a:rPr lang="zh-CN" altLang="en-US" sz="2800" b="1">
                <a:solidFill>
                  <a:schemeClr val="tx1">
                    <a:lumMod val="65000"/>
                    <a:lumOff val="35000"/>
                  </a:schemeClr>
                </a:solidFill>
              </a:rPr>
              <a:t>表格式职务说明书是将说明书的内容以表格化的形式表现出来。</a:t>
            </a:r>
            <a:r>
              <a:rPr lang="zh-CN" altLang="en-US" sz="2800"/>
              <a:t> </a:t>
            </a:r>
          </a:p>
        </p:txBody>
      </p:sp>
      <p:pic>
        <p:nvPicPr>
          <p:cNvPr id="123909" name="Picture 4"/>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874520" y="142240"/>
            <a:ext cx="9359900" cy="6756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5957" name="Picture 4"/>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874520" y="41910"/>
            <a:ext cx="9486265" cy="68567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867725181"/>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0">
        <p15:prstTrans prst="pageCurlDouble"/>
      </p:transition>
    </mc:Choice>
    <mc:Fallback xmlns="">
      <p:transition spd="slow" advTm="0">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1" presetClass="entr" presetSubtype="1" fill="hold" nodeType="clickEffect">
                                  <p:stCondLst>
                                    <p:cond delay="0"/>
                                  </p:stCondLst>
                                  <p:childTnLst>
                                    <p:set>
                                      <p:cBhvr>
                                        <p:cTn id="6" dur="1000" fill="hold">
                                          <p:stCondLst>
                                            <p:cond delay="0"/>
                                          </p:stCondLst>
                                        </p:cTn>
                                        <p:tgtEl>
                                          <p:spTgt spid="123909"/>
                                        </p:tgtEl>
                                        <p:attrNameLst>
                                          <p:attrName>style.visibility</p:attrName>
                                        </p:attrNameLst>
                                      </p:cBhvr>
                                      <p:to>
                                        <p:strVal val="visible"/>
                                      </p:to>
                                    </p:set>
                                    <p:animEffect transition="in" filter="wheel(1)">
                                      <p:cBhvr>
                                        <p:cTn id="7" dur="1000"/>
                                        <p:tgtEl>
                                          <p:spTgt spid="123909"/>
                                        </p:tgtEl>
                                      </p:cBhvr>
                                    </p:animEffect>
                                  </p:childTnLst>
                                </p:cTn>
                              </p:par>
                            </p:childTnLst>
                          </p:cTn>
                        </p:par>
                      </p:childTnLst>
                    </p:cTn>
                  </p:par>
                  <p:par>
                    <p:cTn id="8" fill="hold">
                      <p:stCondLst>
                        <p:cond delay="indefinite"/>
                      </p:stCondLst>
                      <p:childTnLst>
                        <p:par>
                          <p:cTn id="9" fill="hold">
                            <p:stCondLst>
                              <p:cond delay="0"/>
                            </p:stCondLst>
                            <p:childTnLst>
                              <p:par>
                                <p:cTn id="10" presetID="4" presetClass="entr" presetSubtype="16" fill="hold" nodeType="clickEffect">
                                  <p:stCondLst>
                                    <p:cond delay="0"/>
                                  </p:stCondLst>
                                  <p:childTnLst>
                                    <p:set>
                                      <p:cBhvr>
                                        <p:cTn id="11" dur="1" fill="hold">
                                          <p:stCondLst>
                                            <p:cond delay="0"/>
                                          </p:stCondLst>
                                        </p:cTn>
                                        <p:tgtEl>
                                          <p:spTgt spid="125957"/>
                                        </p:tgtEl>
                                        <p:attrNameLst>
                                          <p:attrName>style.visibility</p:attrName>
                                        </p:attrNameLst>
                                      </p:cBhvr>
                                      <p:to>
                                        <p:strVal val="visible"/>
                                      </p:to>
                                    </p:set>
                                    <p:animEffect transition="in" filter="box(in)">
                                      <p:cBhvr>
                                        <p:cTn id="12" dur="2000"/>
                                        <p:tgtEl>
                                          <p:spTgt spid="12595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矩形 24"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549157" y="-975631"/>
            <a:ext cx="583096" cy="838080"/>
          </a:xfrm>
          <a:prstGeom prst="rect">
            <a:avLst/>
          </a:prstGeom>
          <a:solidFill>
            <a:srgbClr val="365B7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 name="矩形 25"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1132253" y="-975631"/>
            <a:ext cx="583096" cy="838080"/>
          </a:xfrm>
          <a:prstGeom prst="rect">
            <a:avLst/>
          </a:prstGeom>
          <a:solidFill>
            <a:srgbClr val="96648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 name="矩形 26"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1715349" y="-975631"/>
            <a:ext cx="583096" cy="838080"/>
          </a:xfrm>
          <a:prstGeom prst="rect">
            <a:avLst/>
          </a:prstGeom>
          <a:solidFill>
            <a:srgbClr val="D06F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 name="矩形 27"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2298446" y="-975631"/>
            <a:ext cx="583096" cy="838080"/>
          </a:xfrm>
          <a:prstGeom prst="rect">
            <a:avLst/>
          </a:prstGeom>
          <a:solidFill>
            <a:srgbClr val="F779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 name="矩形 28"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2881542" y="-975631"/>
            <a:ext cx="583096" cy="838080"/>
          </a:xfrm>
          <a:prstGeom prst="rect">
            <a:avLst/>
          </a:prstGeom>
          <a:solidFill>
            <a:srgbClr val="F8AD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2" name="组合 1"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GrpSpPr/>
          <p:nvPr/>
        </p:nvGrpSpPr>
        <p:grpSpPr>
          <a:xfrm>
            <a:off x="1776730" y="1463040"/>
            <a:ext cx="8654415" cy="1748789"/>
            <a:chOff x="1776999" y="1463040"/>
            <a:chExt cx="8654386" cy="1375148"/>
          </a:xfrm>
        </p:grpSpPr>
        <p:grpSp>
          <p:nvGrpSpPr>
            <p:cNvPr id="7" name="组合 6"/>
            <p:cNvGrpSpPr/>
            <p:nvPr/>
          </p:nvGrpSpPr>
          <p:grpSpPr>
            <a:xfrm>
              <a:off x="1836677" y="2241039"/>
              <a:ext cx="463966" cy="464413"/>
              <a:chOff x="7167096" y="561975"/>
              <a:chExt cx="1547910" cy="1549400"/>
            </a:xfrm>
          </p:grpSpPr>
          <p:sp>
            <p:nvSpPr>
              <p:cNvPr id="8" name="Freeform 40"/>
              <p:cNvSpPr/>
              <p:nvPr/>
            </p:nvSpPr>
            <p:spPr bwMode="auto">
              <a:xfrm>
                <a:off x="7167096" y="561975"/>
                <a:ext cx="1547910" cy="1518490"/>
              </a:xfrm>
              <a:custGeom>
                <a:avLst/>
                <a:gdLst/>
                <a:ahLst/>
                <a:cxnLst/>
                <a:rect l="l" t="t" r="r" b="b"/>
                <a:pathLst>
                  <a:path w="1547910" h="1518490">
                    <a:moveTo>
                      <a:pt x="735325" y="0"/>
                    </a:moveTo>
                    <a:cubicBezTo>
                      <a:pt x="1125922" y="0"/>
                      <a:pt x="1099882" y="195344"/>
                      <a:pt x="1099882" y="273482"/>
                    </a:cubicBezTo>
                    <a:cubicBezTo>
                      <a:pt x="1099882" y="338596"/>
                      <a:pt x="1047802" y="533941"/>
                      <a:pt x="1034783" y="612078"/>
                    </a:cubicBezTo>
                    <a:cubicBezTo>
                      <a:pt x="1008743" y="677193"/>
                      <a:pt x="995723" y="755331"/>
                      <a:pt x="1021763" y="794399"/>
                    </a:cubicBezTo>
                    <a:cubicBezTo>
                      <a:pt x="1034783" y="820445"/>
                      <a:pt x="1073842" y="872537"/>
                      <a:pt x="1243100" y="963698"/>
                    </a:cubicBezTo>
                    <a:cubicBezTo>
                      <a:pt x="1399339" y="1054858"/>
                      <a:pt x="1581617" y="1067881"/>
                      <a:pt x="1542557" y="1289271"/>
                    </a:cubicBezTo>
                    <a:cubicBezTo>
                      <a:pt x="1520081" y="1379197"/>
                      <a:pt x="1500030" y="1452144"/>
                      <a:pt x="1480009" y="1518490"/>
                    </a:cubicBezTo>
                    <a:lnTo>
                      <a:pt x="0" y="1518490"/>
                    </a:lnTo>
                    <a:cubicBezTo>
                      <a:pt x="15993" y="1434519"/>
                      <a:pt x="15303" y="1372240"/>
                      <a:pt x="45272" y="1302294"/>
                    </a:cubicBezTo>
                    <a:cubicBezTo>
                      <a:pt x="71312" y="1211134"/>
                      <a:pt x="97352" y="1119973"/>
                      <a:pt x="279630" y="1041835"/>
                    </a:cubicBezTo>
                    <a:cubicBezTo>
                      <a:pt x="461908" y="963698"/>
                      <a:pt x="579087" y="911606"/>
                      <a:pt x="579087" y="911606"/>
                    </a:cubicBezTo>
                    <a:cubicBezTo>
                      <a:pt x="579087" y="911528"/>
                      <a:pt x="579093" y="820440"/>
                      <a:pt x="592107" y="807422"/>
                    </a:cubicBezTo>
                    <a:cubicBezTo>
                      <a:pt x="605127" y="807422"/>
                      <a:pt x="631166" y="768354"/>
                      <a:pt x="605127" y="729285"/>
                    </a:cubicBezTo>
                    <a:cubicBezTo>
                      <a:pt x="592107" y="677193"/>
                      <a:pt x="566067" y="625101"/>
                      <a:pt x="566067" y="599055"/>
                    </a:cubicBezTo>
                    <a:cubicBezTo>
                      <a:pt x="566067" y="573009"/>
                      <a:pt x="344729" y="0"/>
                      <a:pt x="735325" y="0"/>
                    </a:cubicBezTo>
                    <a:close/>
                  </a:path>
                </a:pathLst>
              </a:custGeom>
              <a:solidFill>
                <a:schemeClr val="bg1">
                  <a:lumMod val="75000"/>
                </a:schemeClr>
              </a:solidFill>
              <a:ln w="9525">
                <a:noFill/>
                <a:round/>
              </a:ln>
            </p:spPr>
            <p:txBody>
              <a:bodyPr/>
              <a:lstStyle/>
              <a:p>
                <a:endParaRPr lang="zh-TW" altLang="en-US"/>
              </a:p>
            </p:txBody>
          </p:sp>
          <p:sp>
            <p:nvSpPr>
              <p:cNvPr id="9" name="Freeform 41"/>
              <p:cNvSpPr/>
              <p:nvPr/>
            </p:nvSpPr>
            <p:spPr bwMode="auto">
              <a:xfrm>
                <a:off x="7672637" y="1330325"/>
                <a:ext cx="520700" cy="768350"/>
              </a:xfrm>
              <a:custGeom>
                <a:avLst/>
                <a:gdLst>
                  <a:gd name="T0" fmla="*/ 2147483647 w 40"/>
                  <a:gd name="T1" fmla="*/ 2147483647 h 59"/>
                  <a:gd name="T2" fmla="*/ 2147483647 w 40"/>
                  <a:gd name="T3" fmla="*/ 2147483647 h 59"/>
                  <a:gd name="T4" fmla="*/ 2147483647 w 40"/>
                  <a:gd name="T5" fmla="*/ 0 h 59"/>
                  <a:gd name="T6" fmla="*/ 2147483647 w 40"/>
                  <a:gd name="T7" fmla="*/ 2147483647 h 59"/>
                  <a:gd name="T8" fmla="*/ 2147483647 w 40"/>
                  <a:gd name="T9" fmla="*/ 2147483647 h 59"/>
                  <a:gd name="T10" fmla="*/ 2147483647 w 40"/>
                  <a:gd name="T11" fmla="*/ 2147483647 h 59"/>
                  <a:gd name="T12" fmla="*/ 2147483647 w 40"/>
                  <a:gd name="T13" fmla="*/ 2147483647 h 59"/>
                  <a:gd name="T14" fmla="*/ 2147483647 w 40"/>
                  <a:gd name="T15" fmla="*/ 2147483647 h 59"/>
                  <a:gd name="T16" fmla="*/ 0 60000 65536"/>
                  <a:gd name="T17" fmla="*/ 0 60000 65536"/>
                  <a:gd name="T18" fmla="*/ 0 60000 65536"/>
                  <a:gd name="T19" fmla="*/ 0 60000 65536"/>
                  <a:gd name="T20" fmla="*/ 0 60000 65536"/>
                  <a:gd name="T21" fmla="*/ 0 60000 65536"/>
                  <a:gd name="T22" fmla="*/ 0 60000 65536"/>
                  <a:gd name="T23" fmla="*/ 0 60000 65536"/>
                  <a:gd name="T24" fmla="*/ 0 w 40"/>
                  <a:gd name="T25" fmla="*/ 0 h 59"/>
                  <a:gd name="T26" fmla="*/ 40 w 40"/>
                  <a:gd name="T27" fmla="*/ 59 h 5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0" h="59">
                    <a:moveTo>
                      <a:pt x="1" y="59"/>
                    </a:moveTo>
                    <a:cubicBezTo>
                      <a:pt x="1" y="59"/>
                      <a:pt x="19" y="21"/>
                      <a:pt x="40" y="4"/>
                    </a:cubicBezTo>
                    <a:cubicBezTo>
                      <a:pt x="40" y="4"/>
                      <a:pt x="37" y="2"/>
                      <a:pt x="37" y="0"/>
                    </a:cubicBezTo>
                    <a:cubicBezTo>
                      <a:pt x="37" y="0"/>
                      <a:pt x="16" y="14"/>
                      <a:pt x="15" y="15"/>
                    </a:cubicBezTo>
                    <a:cubicBezTo>
                      <a:pt x="14" y="16"/>
                      <a:pt x="13" y="16"/>
                      <a:pt x="12" y="15"/>
                    </a:cubicBezTo>
                    <a:cubicBezTo>
                      <a:pt x="11" y="14"/>
                      <a:pt x="5" y="3"/>
                      <a:pt x="5" y="3"/>
                    </a:cubicBezTo>
                    <a:cubicBezTo>
                      <a:pt x="5" y="3"/>
                      <a:pt x="3" y="10"/>
                      <a:pt x="4" y="11"/>
                    </a:cubicBezTo>
                    <a:cubicBezTo>
                      <a:pt x="4" y="13"/>
                      <a:pt x="0" y="49"/>
                      <a:pt x="1" y="59"/>
                    </a:cubicBezTo>
                    <a:close/>
                  </a:path>
                </a:pathLst>
              </a:custGeom>
              <a:solidFill>
                <a:srgbClr val="FFFFFF"/>
              </a:solidFill>
              <a:ln w="9525">
                <a:noFill/>
                <a:round/>
              </a:ln>
            </p:spPr>
            <p:txBody>
              <a:bodyPr/>
              <a:lstStyle/>
              <a:p>
                <a:endParaRPr lang="zh-TW" altLang="en-US"/>
              </a:p>
            </p:txBody>
          </p:sp>
          <p:sp>
            <p:nvSpPr>
              <p:cNvPr id="10" name="Freeform 42"/>
              <p:cNvSpPr/>
              <p:nvPr/>
            </p:nvSpPr>
            <p:spPr bwMode="auto">
              <a:xfrm>
                <a:off x="7672388" y="1500188"/>
                <a:ext cx="220662" cy="611187"/>
              </a:xfrm>
              <a:custGeom>
                <a:avLst/>
                <a:gdLst>
                  <a:gd name="T0" fmla="*/ 0 w 17"/>
                  <a:gd name="T1" fmla="*/ 2147483647 h 47"/>
                  <a:gd name="T2" fmla="*/ 2147483647 w 17"/>
                  <a:gd name="T3" fmla="*/ 2147483647 h 47"/>
                  <a:gd name="T4" fmla="*/ 2147483647 w 17"/>
                  <a:gd name="T5" fmla="*/ 1183728112 h 47"/>
                  <a:gd name="T6" fmla="*/ 2147483647 w 17"/>
                  <a:gd name="T7" fmla="*/ 507312048 h 47"/>
                  <a:gd name="T8" fmla="*/ 1684852866 w 17"/>
                  <a:gd name="T9" fmla="*/ 845520080 h 47"/>
                  <a:gd name="T10" fmla="*/ 168482691 w 17"/>
                  <a:gd name="T11" fmla="*/ 2147483647 h 47"/>
                  <a:gd name="T12" fmla="*/ 0 w 17"/>
                  <a:gd name="T13" fmla="*/ 2147483647 h 47"/>
                  <a:gd name="T14" fmla="*/ 0 60000 65536"/>
                  <a:gd name="T15" fmla="*/ 0 60000 65536"/>
                  <a:gd name="T16" fmla="*/ 0 60000 65536"/>
                  <a:gd name="T17" fmla="*/ 0 60000 65536"/>
                  <a:gd name="T18" fmla="*/ 0 60000 65536"/>
                  <a:gd name="T19" fmla="*/ 0 60000 65536"/>
                  <a:gd name="T20" fmla="*/ 0 60000 65536"/>
                  <a:gd name="T21" fmla="*/ 0 w 17"/>
                  <a:gd name="T22" fmla="*/ 0 h 47"/>
                  <a:gd name="T23" fmla="*/ 17 w 17"/>
                  <a:gd name="T24" fmla="*/ 47 h 4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7" h="47">
                    <a:moveTo>
                      <a:pt x="0" y="47"/>
                    </a:moveTo>
                    <a:cubicBezTo>
                      <a:pt x="0" y="47"/>
                      <a:pt x="14" y="25"/>
                      <a:pt x="13" y="14"/>
                    </a:cubicBezTo>
                    <a:cubicBezTo>
                      <a:pt x="13" y="9"/>
                      <a:pt x="14" y="7"/>
                      <a:pt x="14" y="7"/>
                    </a:cubicBezTo>
                    <a:cubicBezTo>
                      <a:pt x="14" y="7"/>
                      <a:pt x="17" y="4"/>
                      <a:pt x="16" y="3"/>
                    </a:cubicBezTo>
                    <a:cubicBezTo>
                      <a:pt x="15" y="1"/>
                      <a:pt x="12" y="0"/>
                      <a:pt x="10" y="5"/>
                    </a:cubicBezTo>
                    <a:cubicBezTo>
                      <a:pt x="11" y="8"/>
                      <a:pt x="1" y="15"/>
                      <a:pt x="1" y="26"/>
                    </a:cubicBezTo>
                    <a:lnTo>
                      <a:pt x="0" y="47"/>
                    </a:lnTo>
                    <a:close/>
                  </a:path>
                </a:pathLst>
              </a:custGeom>
              <a:solidFill>
                <a:schemeClr val="bg1">
                  <a:lumMod val="75000"/>
                </a:schemeClr>
              </a:solidFill>
              <a:ln w="9525">
                <a:noFill/>
                <a:round/>
              </a:ln>
            </p:spPr>
            <p:txBody>
              <a:bodyPr/>
              <a:lstStyle/>
              <a:p>
                <a:pPr>
                  <a:defRPr/>
                </a:pPr>
                <a:endParaRPr lang="zh-TW" altLang="en-US"/>
              </a:p>
            </p:txBody>
          </p:sp>
          <p:sp>
            <p:nvSpPr>
              <p:cNvPr id="11" name="Freeform 43"/>
              <p:cNvSpPr/>
              <p:nvPr/>
            </p:nvSpPr>
            <p:spPr bwMode="auto">
              <a:xfrm>
                <a:off x="7880599" y="1512888"/>
                <a:ext cx="104775" cy="90488"/>
              </a:xfrm>
              <a:custGeom>
                <a:avLst/>
                <a:gdLst>
                  <a:gd name="T0" fmla="*/ 0 w 66"/>
                  <a:gd name="T1" fmla="*/ 2147483647 h 57"/>
                  <a:gd name="T2" fmla="*/ 0 w 66"/>
                  <a:gd name="T3" fmla="*/ 0 h 57"/>
                  <a:gd name="T4" fmla="*/ 2147483647 w 66"/>
                  <a:gd name="T5" fmla="*/ 2147483647 h 57"/>
                  <a:gd name="T6" fmla="*/ 2147483647 w 66"/>
                  <a:gd name="T7" fmla="*/ 2147483647 h 57"/>
                  <a:gd name="T8" fmla="*/ 0 w 66"/>
                  <a:gd name="T9" fmla="*/ 2147483647 h 57"/>
                  <a:gd name="T10" fmla="*/ 0 60000 65536"/>
                  <a:gd name="T11" fmla="*/ 0 60000 65536"/>
                  <a:gd name="T12" fmla="*/ 0 60000 65536"/>
                  <a:gd name="T13" fmla="*/ 0 60000 65536"/>
                  <a:gd name="T14" fmla="*/ 0 60000 65536"/>
                  <a:gd name="T15" fmla="*/ 0 w 66"/>
                  <a:gd name="T16" fmla="*/ 0 h 57"/>
                  <a:gd name="T17" fmla="*/ 66 w 66"/>
                  <a:gd name="T18" fmla="*/ 57 h 57"/>
                </a:gdLst>
                <a:ahLst/>
                <a:cxnLst>
                  <a:cxn ang="T10">
                    <a:pos x="T0" y="T1"/>
                  </a:cxn>
                  <a:cxn ang="T11">
                    <a:pos x="T2" y="T3"/>
                  </a:cxn>
                  <a:cxn ang="T12">
                    <a:pos x="T4" y="T5"/>
                  </a:cxn>
                  <a:cxn ang="T13">
                    <a:pos x="T6" y="T7"/>
                  </a:cxn>
                  <a:cxn ang="T14">
                    <a:pos x="T8" y="T9"/>
                  </a:cxn>
                </a:cxnLst>
                <a:rect l="T15" t="T16" r="T17" b="T18"/>
                <a:pathLst>
                  <a:path w="66" h="57">
                    <a:moveTo>
                      <a:pt x="0" y="8"/>
                    </a:moveTo>
                    <a:lnTo>
                      <a:pt x="0" y="0"/>
                    </a:lnTo>
                    <a:lnTo>
                      <a:pt x="66" y="57"/>
                    </a:lnTo>
                    <a:lnTo>
                      <a:pt x="0" y="8"/>
                    </a:lnTo>
                    <a:close/>
                  </a:path>
                </a:pathLst>
              </a:custGeom>
              <a:solidFill>
                <a:srgbClr val="000000"/>
              </a:solidFill>
              <a:ln w="9525">
                <a:noFill/>
                <a:round/>
              </a:ln>
            </p:spPr>
            <p:txBody>
              <a:bodyPr/>
              <a:lstStyle/>
              <a:p>
                <a:endParaRPr lang="zh-TW" altLang="en-US"/>
              </a:p>
            </p:txBody>
          </p:sp>
          <p:sp>
            <p:nvSpPr>
              <p:cNvPr id="12" name="Freeform 44"/>
              <p:cNvSpPr/>
              <p:nvPr/>
            </p:nvSpPr>
            <p:spPr bwMode="auto">
              <a:xfrm>
                <a:off x="7710737" y="1512888"/>
                <a:ext cx="117475" cy="90488"/>
              </a:xfrm>
              <a:custGeom>
                <a:avLst/>
                <a:gdLst>
                  <a:gd name="T0" fmla="*/ 0 w 74"/>
                  <a:gd name="T1" fmla="*/ 2147483647 h 57"/>
                  <a:gd name="T2" fmla="*/ 2147483647 w 74"/>
                  <a:gd name="T3" fmla="*/ 0 h 57"/>
                  <a:gd name="T4" fmla="*/ 2147483647 w 74"/>
                  <a:gd name="T5" fmla="*/ 0 h 57"/>
                  <a:gd name="T6" fmla="*/ 0 w 74"/>
                  <a:gd name="T7" fmla="*/ 2147483647 h 57"/>
                  <a:gd name="T8" fmla="*/ 0 w 74"/>
                  <a:gd name="T9" fmla="*/ 2147483647 h 57"/>
                  <a:gd name="T10" fmla="*/ 0 60000 65536"/>
                  <a:gd name="T11" fmla="*/ 0 60000 65536"/>
                  <a:gd name="T12" fmla="*/ 0 60000 65536"/>
                  <a:gd name="T13" fmla="*/ 0 60000 65536"/>
                  <a:gd name="T14" fmla="*/ 0 60000 65536"/>
                  <a:gd name="T15" fmla="*/ 0 w 74"/>
                  <a:gd name="T16" fmla="*/ 0 h 57"/>
                  <a:gd name="T17" fmla="*/ 74 w 74"/>
                  <a:gd name="T18" fmla="*/ 57 h 57"/>
                </a:gdLst>
                <a:ahLst/>
                <a:cxnLst>
                  <a:cxn ang="T10">
                    <a:pos x="T0" y="T1"/>
                  </a:cxn>
                  <a:cxn ang="T11">
                    <a:pos x="T2" y="T3"/>
                  </a:cxn>
                  <a:cxn ang="T12">
                    <a:pos x="T4" y="T5"/>
                  </a:cxn>
                  <a:cxn ang="T13">
                    <a:pos x="T6" y="T7"/>
                  </a:cxn>
                  <a:cxn ang="T14">
                    <a:pos x="T8" y="T9"/>
                  </a:cxn>
                </a:cxnLst>
                <a:rect l="T15" t="T16" r="T17" b="T18"/>
                <a:pathLst>
                  <a:path w="74" h="57">
                    <a:moveTo>
                      <a:pt x="0" y="57"/>
                    </a:moveTo>
                    <a:lnTo>
                      <a:pt x="66" y="0"/>
                    </a:lnTo>
                    <a:lnTo>
                      <a:pt x="74" y="0"/>
                    </a:lnTo>
                    <a:lnTo>
                      <a:pt x="0" y="57"/>
                    </a:lnTo>
                    <a:close/>
                  </a:path>
                </a:pathLst>
              </a:custGeom>
              <a:solidFill>
                <a:srgbClr val="000000"/>
              </a:solidFill>
              <a:ln w="9525">
                <a:noFill/>
                <a:round/>
              </a:ln>
            </p:spPr>
            <p:txBody>
              <a:bodyPr/>
              <a:lstStyle/>
              <a:p>
                <a:endParaRPr lang="zh-TW" altLang="en-US"/>
              </a:p>
            </p:txBody>
          </p:sp>
        </p:grpSp>
        <p:grpSp>
          <p:nvGrpSpPr>
            <p:cNvPr id="13" name="组合 12"/>
            <p:cNvGrpSpPr/>
            <p:nvPr/>
          </p:nvGrpSpPr>
          <p:grpSpPr>
            <a:xfrm>
              <a:off x="2636693" y="2114958"/>
              <a:ext cx="589925" cy="590494"/>
              <a:chOff x="7167096" y="561975"/>
              <a:chExt cx="1547910" cy="1549400"/>
            </a:xfrm>
          </p:grpSpPr>
          <p:sp>
            <p:nvSpPr>
              <p:cNvPr id="14" name="Freeform 40"/>
              <p:cNvSpPr/>
              <p:nvPr/>
            </p:nvSpPr>
            <p:spPr bwMode="auto">
              <a:xfrm>
                <a:off x="7167096" y="561975"/>
                <a:ext cx="1547910" cy="1518490"/>
              </a:xfrm>
              <a:custGeom>
                <a:avLst/>
                <a:gdLst/>
                <a:ahLst/>
                <a:cxnLst/>
                <a:rect l="l" t="t" r="r" b="b"/>
                <a:pathLst>
                  <a:path w="1547910" h="1518490">
                    <a:moveTo>
                      <a:pt x="735325" y="0"/>
                    </a:moveTo>
                    <a:cubicBezTo>
                      <a:pt x="1125922" y="0"/>
                      <a:pt x="1099882" y="195344"/>
                      <a:pt x="1099882" y="273482"/>
                    </a:cubicBezTo>
                    <a:cubicBezTo>
                      <a:pt x="1099882" y="338596"/>
                      <a:pt x="1047802" y="533941"/>
                      <a:pt x="1034783" y="612078"/>
                    </a:cubicBezTo>
                    <a:cubicBezTo>
                      <a:pt x="1008743" y="677193"/>
                      <a:pt x="995723" y="755331"/>
                      <a:pt x="1021763" y="794399"/>
                    </a:cubicBezTo>
                    <a:cubicBezTo>
                      <a:pt x="1034783" y="820445"/>
                      <a:pt x="1073842" y="872537"/>
                      <a:pt x="1243100" y="963698"/>
                    </a:cubicBezTo>
                    <a:cubicBezTo>
                      <a:pt x="1399339" y="1054858"/>
                      <a:pt x="1581617" y="1067881"/>
                      <a:pt x="1542557" y="1289271"/>
                    </a:cubicBezTo>
                    <a:cubicBezTo>
                      <a:pt x="1520081" y="1379197"/>
                      <a:pt x="1500030" y="1452144"/>
                      <a:pt x="1480009" y="1518490"/>
                    </a:cubicBezTo>
                    <a:lnTo>
                      <a:pt x="0" y="1518490"/>
                    </a:lnTo>
                    <a:cubicBezTo>
                      <a:pt x="15993" y="1434519"/>
                      <a:pt x="15303" y="1372240"/>
                      <a:pt x="45272" y="1302294"/>
                    </a:cubicBezTo>
                    <a:cubicBezTo>
                      <a:pt x="71312" y="1211134"/>
                      <a:pt x="97352" y="1119973"/>
                      <a:pt x="279630" y="1041835"/>
                    </a:cubicBezTo>
                    <a:cubicBezTo>
                      <a:pt x="461908" y="963698"/>
                      <a:pt x="579087" y="911606"/>
                      <a:pt x="579087" y="911606"/>
                    </a:cubicBezTo>
                    <a:cubicBezTo>
                      <a:pt x="579087" y="911528"/>
                      <a:pt x="579093" y="820440"/>
                      <a:pt x="592107" y="807422"/>
                    </a:cubicBezTo>
                    <a:cubicBezTo>
                      <a:pt x="605127" y="807422"/>
                      <a:pt x="631166" y="768354"/>
                      <a:pt x="605127" y="729285"/>
                    </a:cubicBezTo>
                    <a:cubicBezTo>
                      <a:pt x="592107" y="677193"/>
                      <a:pt x="566067" y="625101"/>
                      <a:pt x="566067" y="599055"/>
                    </a:cubicBezTo>
                    <a:cubicBezTo>
                      <a:pt x="566067" y="573009"/>
                      <a:pt x="344729" y="0"/>
                      <a:pt x="735325" y="0"/>
                    </a:cubicBezTo>
                    <a:close/>
                  </a:path>
                </a:pathLst>
              </a:custGeom>
              <a:solidFill>
                <a:schemeClr val="bg1">
                  <a:lumMod val="75000"/>
                </a:schemeClr>
              </a:solidFill>
              <a:ln w="9525">
                <a:noFill/>
                <a:round/>
              </a:ln>
            </p:spPr>
            <p:txBody>
              <a:bodyPr/>
              <a:lstStyle/>
              <a:p>
                <a:endParaRPr lang="zh-TW" altLang="en-US"/>
              </a:p>
            </p:txBody>
          </p:sp>
          <p:sp>
            <p:nvSpPr>
              <p:cNvPr id="15" name="Freeform 41"/>
              <p:cNvSpPr/>
              <p:nvPr/>
            </p:nvSpPr>
            <p:spPr bwMode="auto">
              <a:xfrm>
                <a:off x="7672637" y="1330325"/>
                <a:ext cx="520700" cy="768350"/>
              </a:xfrm>
              <a:custGeom>
                <a:avLst/>
                <a:gdLst>
                  <a:gd name="T0" fmla="*/ 2147483647 w 40"/>
                  <a:gd name="T1" fmla="*/ 2147483647 h 59"/>
                  <a:gd name="T2" fmla="*/ 2147483647 w 40"/>
                  <a:gd name="T3" fmla="*/ 2147483647 h 59"/>
                  <a:gd name="T4" fmla="*/ 2147483647 w 40"/>
                  <a:gd name="T5" fmla="*/ 0 h 59"/>
                  <a:gd name="T6" fmla="*/ 2147483647 w 40"/>
                  <a:gd name="T7" fmla="*/ 2147483647 h 59"/>
                  <a:gd name="T8" fmla="*/ 2147483647 w 40"/>
                  <a:gd name="T9" fmla="*/ 2147483647 h 59"/>
                  <a:gd name="T10" fmla="*/ 2147483647 w 40"/>
                  <a:gd name="T11" fmla="*/ 2147483647 h 59"/>
                  <a:gd name="T12" fmla="*/ 2147483647 w 40"/>
                  <a:gd name="T13" fmla="*/ 2147483647 h 59"/>
                  <a:gd name="T14" fmla="*/ 2147483647 w 40"/>
                  <a:gd name="T15" fmla="*/ 2147483647 h 59"/>
                  <a:gd name="T16" fmla="*/ 0 60000 65536"/>
                  <a:gd name="T17" fmla="*/ 0 60000 65536"/>
                  <a:gd name="T18" fmla="*/ 0 60000 65536"/>
                  <a:gd name="T19" fmla="*/ 0 60000 65536"/>
                  <a:gd name="T20" fmla="*/ 0 60000 65536"/>
                  <a:gd name="T21" fmla="*/ 0 60000 65536"/>
                  <a:gd name="T22" fmla="*/ 0 60000 65536"/>
                  <a:gd name="T23" fmla="*/ 0 60000 65536"/>
                  <a:gd name="T24" fmla="*/ 0 w 40"/>
                  <a:gd name="T25" fmla="*/ 0 h 59"/>
                  <a:gd name="T26" fmla="*/ 40 w 40"/>
                  <a:gd name="T27" fmla="*/ 59 h 5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0" h="59">
                    <a:moveTo>
                      <a:pt x="1" y="59"/>
                    </a:moveTo>
                    <a:cubicBezTo>
                      <a:pt x="1" y="59"/>
                      <a:pt x="19" y="21"/>
                      <a:pt x="40" y="4"/>
                    </a:cubicBezTo>
                    <a:cubicBezTo>
                      <a:pt x="40" y="4"/>
                      <a:pt x="37" y="2"/>
                      <a:pt x="37" y="0"/>
                    </a:cubicBezTo>
                    <a:cubicBezTo>
                      <a:pt x="37" y="0"/>
                      <a:pt x="16" y="14"/>
                      <a:pt x="15" y="15"/>
                    </a:cubicBezTo>
                    <a:cubicBezTo>
                      <a:pt x="14" y="16"/>
                      <a:pt x="13" y="16"/>
                      <a:pt x="12" y="15"/>
                    </a:cubicBezTo>
                    <a:cubicBezTo>
                      <a:pt x="11" y="14"/>
                      <a:pt x="5" y="3"/>
                      <a:pt x="5" y="3"/>
                    </a:cubicBezTo>
                    <a:cubicBezTo>
                      <a:pt x="5" y="3"/>
                      <a:pt x="3" y="10"/>
                      <a:pt x="4" y="11"/>
                    </a:cubicBezTo>
                    <a:cubicBezTo>
                      <a:pt x="4" y="13"/>
                      <a:pt x="0" y="49"/>
                      <a:pt x="1" y="59"/>
                    </a:cubicBezTo>
                    <a:close/>
                  </a:path>
                </a:pathLst>
              </a:custGeom>
              <a:solidFill>
                <a:srgbClr val="FFFFFF"/>
              </a:solidFill>
              <a:ln w="9525">
                <a:noFill/>
                <a:round/>
              </a:ln>
            </p:spPr>
            <p:txBody>
              <a:bodyPr/>
              <a:lstStyle/>
              <a:p>
                <a:endParaRPr lang="zh-TW" altLang="en-US"/>
              </a:p>
            </p:txBody>
          </p:sp>
          <p:sp>
            <p:nvSpPr>
              <p:cNvPr id="16" name="Freeform 42"/>
              <p:cNvSpPr/>
              <p:nvPr/>
            </p:nvSpPr>
            <p:spPr bwMode="auto">
              <a:xfrm>
                <a:off x="7672388" y="1500188"/>
                <a:ext cx="220662" cy="611187"/>
              </a:xfrm>
              <a:custGeom>
                <a:avLst/>
                <a:gdLst>
                  <a:gd name="T0" fmla="*/ 0 w 17"/>
                  <a:gd name="T1" fmla="*/ 2147483647 h 47"/>
                  <a:gd name="T2" fmla="*/ 2147483647 w 17"/>
                  <a:gd name="T3" fmla="*/ 2147483647 h 47"/>
                  <a:gd name="T4" fmla="*/ 2147483647 w 17"/>
                  <a:gd name="T5" fmla="*/ 1183728112 h 47"/>
                  <a:gd name="T6" fmla="*/ 2147483647 w 17"/>
                  <a:gd name="T7" fmla="*/ 507312048 h 47"/>
                  <a:gd name="T8" fmla="*/ 1684852866 w 17"/>
                  <a:gd name="T9" fmla="*/ 845520080 h 47"/>
                  <a:gd name="T10" fmla="*/ 168482691 w 17"/>
                  <a:gd name="T11" fmla="*/ 2147483647 h 47"/>
                  <a:gd name="T12" fmla="*/ 0 w 17"/>
                  <a:gd name="T13" fmla="*/ 2147483647 h 47"/>
                  <a:gd name="T14" fmla="*/ 0 60000 65536"/>
                  <a:gd name="T15" fmla="*/ 0 60000 65536"/>
                  <a:gd name="T16" fmla="*/ 0 60000 65536"/>
                  <a:gd name="T17" fmla="*/ 0 60000 65536"/>
                  <a:gd name="T18" fmla="*/ 0 60000 65536"/>
                  <a:gd name="T19" fmla="*/ 0 60000 65536"/>
                  <a:gd name="T20" fmla="*/ 0 60000 65536"/>
                  <a:gd name="T21" fmla="*/ 0 w 17"/>
                  <a:gd name="T22" fmla="*/ 0 h 47"/>
                  <a:gd name="T23" fmla="*/ 17 w 17"/>
                  <a:gd name="T24" fmla="*/ 47 h 4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7" h="47">
                    <a:moveTo>
                      <a:pt x="0" y="47"/>
                    </a:moveTo>
                    <a:cubicBezTo>
                      <a:pt x="0" y="47"/>
                      <a:pt x="14" y="25"/>
                      <a:pt x="13" y="14"/>
                    </a:cubicBezTo>
                    <a:cubicBezTo>
                      <a:pt x="13" y="9"/>
                      <a:pt x="14" y="7"/>
                      <a:pt x="14" y="7"/>
                    </a:cubicBezTo>
                    <a:cubicBezTo>
                      <a:pt x="14" y="7"/>
                      <a:pt x="17" y="4"/>
                      <a:pt x="16" y="3"/>
                    </a:cubicBezTo>
                    <a:cubicBezTo>
                      <a:pt x="15" y="1"/>
                      <a:pt x="12" y="0"/>
                      <a:pt x="10" y="5"/>
                    </a:cubicBezTo>
                    <a:cubicBezTo>
                      <a:pt x="11" y="8"/>
                      <a:pt x="1" y="15"/>
                      <a:pt x="1" y="26"/>
                    </a:cubicBezTo>
                    <a:lnTo>
                      <a:pt x="0" y="47"/>
                    </a:lnTo>
                    <a:close/>
                  </a:path>
                </a:pathLst>
              </a:custGeom>
              <a:solidFill>
                <a:schemeClr val="bg1">
                  <a:lumMod val="75000"/>
                </a:schemeClr>
              </a:solidFill>
              <a:ln w="9525">
                <a:noFill/>
                <a:round/>
              </a:ln>
            </p:spPr>
            <p:txBody>
              <a:bodyPr/>
              <a:lstStyle/>
              <a:p>
                <a:pPr>
                  <a:defRPr/>
                </a:pPr>
                <a:endParaRPr lang="zh-TW" altLang="en-US"/>
              </a:p>
            </p:txBody>
          </p:sp>
          <p:sp>
            <p:nvSpPr>
              <p:cNvPr id="17" name="Freeform 43"/>
              <p:cNvSpPr/>
              <p:nvPr/>
            </p:nvSpPr>
            <p:spPr bwMode="auto">
              <a:xfrm>
                <a:off x="7880599" y="1512888"/>
                <a:ext cx="104775" cy="90488"/>
              </a:xfrm>
              <a:custGeom>
                <a:avLst/>
                <a:gdLst>
                  <a:gd name="T0" fmla="*/ 0 w 66"/>
                  <a:gd name="T1" fmla="*/ 2147483647 h 57"/>
                  <a:gd name="T2" fmla="*/ 0 w 66"/>
                  <a:gd name="T3" fmla="*/ 0 h 57"/>
                  <a:gd name="T4" fmla="*/ 2147483647 w 66"/>
                  <a:gd name="T5" fmla="*/ 2147483647 h 57"/>
                  <a:gd name="T6" fmla="*/ 2147483647 w 66"/>
                  <a:gd name="T7" fmla="*/ 2147483647 h 57"/>
                  <a:gd name="T8" fmla="*/ 0 w 66"/>
                  <a:gd name="T9" fmla="*/ 2147483647 h 57"/>
                  <a:gd name="T10" fmla="*/ 0 60000 65536"/>
                  <a:gd name="T11" fmla="*/ 0 60000 65536"/>
                  <a:gd name="T12" fmla="*/ 0 60000 65536"/>
                  <a:gd name="T13" fmla="*/ 0 60000 65536"/>
                  <a:gd name="T14" fmla="*/ 0 60000 65536"/>
                  <a:gd name="T15" fmla="*/ 0 w 66"/>
                  <a:gd name="T16" fmla="*/ 0 h 57"/>
                  <a:gd name="T17" fmla="*/ 66 w 66"/>
                  <a:gd name="T18" fmla="*/ 57 h 57"/>
                </a:gdLst>
                <a:ahLst/>
                <a:cxnLst>
                  <a:cxn ang="T10">
                    <a:pos x="T0" y="T1"/>
                  </a:cxn>
                  <a:cxn ang="T11">
                    <a:pos x="T2" y="T3"/>
                  </a:cxn>
                  <a:cxn ang="T12">
                    <a:pos x="T4" y="T5"/>
                  </a:cxn>
                  <a:cxn ang="T13">
                    <a:pos x="T6" y="T7"/>
                  </a:cxn>
                  <a:cxn ang="T14">
                    <a:pos x="T8" y="T9"/>
                  </a:cxn>
                </a:cxnLst>
                <a:rect l="T15" t="T16" r="T17" b="T18"/>
                <a:pathLst>
                  <a:path w="66" h="57">
                    <a:moveTo>
                      <a:pt x="0" y="8"/>
                    </a:moveTo>
                    <a:lnTo>
                      <a:pt x="0" y="0"/>
                    </a:lnTo>
                    <a:lnTo>
                      <a:pt x="66" y="57"/>
                    </a:lnTo>
                    <a:lnTo>
                      <a:pt x="0" y="8"/>
                    </a:lnTo>
                    <a:close/>
                  </a:path>
                </a:pathLst>
              </a:custGeom>
              <a:solidFill>
                <a:srgbClr val="000000"/>
              </a:solidFill>
              <a:ln w="9525">
                <a:noFill/>
                <a:round/>
              </a:ln>
            </p:spPr>
            <p:txBody>
              <a:bodyPr/>
              <a:lstStyle/>
              <a:p>
                <a:endParaRPr lang="zh-TW" altLang="en-US"/>
              </a:p>
            </p:txBody>
          </p:sp>
          <p:sp>
            <p:nvSpPr>
              <p:cNvPr id="18" name="Freeform 44"/>
              <p:cNvSpPr/>
              <p:nvPr/>
            </p:nvSpPr>
            <p:spPr bwMode="auto">
              <a:xfrm>
                <a:off x="7710737" y="1512888"/>
                <a:ext cx="117475" cy="90488"/>
              </a:xfrm>
              <a:custGeom>
                <a:avLst/>
                <a:gdLst>
                  <a:gd name="T0" fmla="*/ 0 w 74"/>
                  <a:gd name="T1" fmla="*/ 2147483647 h 57"/>
                  <a:gd name="T2" fmla="*/ 2147483647 w 74"/>
                  <a:gd name="T3" fmla="*/ 0 h 57"/>
                  <a:gd name="T4" fmla="*/ 2147483647 w 74"/>
                  <a:gd name="T5" fmla="*/ 0 h 57"/>
                  <a:gd name="T6" fmla="*/ 0 w 74"/>
                  <a:gd name="T7" fmla="*/ 2147483647 h 57"/>
                  <a:gd name="T8" fmla="*/ 0 w 74"/>
                  <a:gd name="T9" fmla="*/ 2147483647 h 57"/>
                  <a:gd name="T10" fmla="*/ 0 60000 65536"/>
                  <a:gd name="T11" fmla="*/ 0 60000 65536"/>
                  <a:gd name="T12" fmla="*/ 0 60000 65536"/>
                  <a:gd name="T13" fmla="*/ 0 60000 65536"/>
                  <a:gd name="T14" fmla="*/ 0 60000 65536"/>
                  <a:gd name="T15" fmla="*/ 0 w 74"/>
                  <a:gd name="T16" fmla="*/ 0 h 57"/>
                  <a:gd name="T17" fmla="*/ 74 w 74"/>
                  <a:gd name="T18" fmla="*/ 57 h 57"/>
                </a:gdLst>
                <a:ahLst/>
                <a:cxnLst>
                  <a:cxn ang="T10">
                    <a:pos x="T0" y="T1"/>
                  </a:cxn>
                  <a:cxn ang="T11">
                    <a:pos x="T2" y="T3"/>
                  </a:cxn>
                  <a:cxn ang="T12">
                    <a:pos x="T4" y="T5"/>
                  </a:cxn>
                  <a:cxn ang="T13">
                    <a:pos x="T6" y="T7"/>
                  </a:cxn>
                  <a:cxn ang="T14">
                    <a:pos x="T8" y="T9"/>
                  </a:cxn>
                </a:cxnLst>
                <a:rect l="T15" t="T16" r="T17" b="T18"/>
                <a:pathLst>
                  <a:path w="74" h="57">
                    <a:moveTo>
                      <a:pt x="0" y="57"/>
                    </a:moveTo>
                    <a:lnTo>
                      <a:pt x="66" y="0"/>
                    </a:lnTo>
                    <a:lnTo>
                      <a:pt x="74" y="0"/>
                    </a:lnTo>
                    <a:lnTo>
                      <a:pt x="0" y="57"/>
                    </a:lnTo>
                    <a:close/>
                  </a:path>
                </a:pathLst>
              </a:custGeom>
              <a:solidFill>
                <a:srgbClr val="000000"/>
              </a:solidFill>
              <a:ln w="9525">
                <a:noFill/>
                <a:round/>
              </a:ln>
            </p:spPr>
            <p:txBody>
              <a:bodyPr/>
              <a:lstStyle/>
              <a:p>
                <a:endParaRPr lang="zh-TW" altLang="en-US"/>
              </a:p>
            </p:txBody>
          </p:sp>
        </p:grpSp>
        <p:grpSp>
          <p:nvGrpSpPr>
            <p:cNvPr id="19" name="组合 18"/>
            <p:cNvGrpSpPr/>
            <p:nvPr/>
          </p:nvGrpSpPr>
          <p:grpSpPr>
            <a:xfrm>
              <a:off x="2190902" y="2032404"/>
              <a:ext cx="672399" cy="673048"/>
              <a:chOff x="7167096" y="561975"/>
              <a:chExt cx="1547910" cy="1549400"/>
            </a:xfrm>
          </p:grpSpPr>
          <p:sp>
            <p:nvSpPr>
              <p:cNvPr id="20" name="Freeform 40"/>
              <p:cNvSpPr/>
              <p:nvPr/>
            </p:nvSpPr>
            <p:spPr bwMode="auto">
              <a:xfrm>
                <a:off x="7167096" y="561975"/>
                <a:ext cx="1547910" cy="1518490"/>
              </a:xfrm>
              <a:custGeom>
                <a:avLst/>
                <a:gdLst/>
                <a:ahLst/>
                <a:cxnLst/>
                <a:rect l="l" t="t" r="r" b="b"/>
                <a:pathLst>
                  <a:path w="1547910" h="1518490">
                    <a:moveTo>
                      <a:pt x="735325" y="0"/>
                    </a:moveTo>
                    <a:cubicBezTo>
                      <a:pt x="1125922" y="0"/>
                      <a:pt x="1099882" y="195344"/>
                      <a:pt x="1099882" y="273482"/>
                    </a:cubicBezTo>
                    <a:cubicBezTo>
                      <a:pt x="1099882" y="338596"/>
                      <a:pt x="1047802" y="533941"/>
                      <a:pt x="1034783" y="612078"/>
                    </a:cubicBezTo>
                    <a:cubicBezTo>
                      <a:pt x="1008743" y="677193"/>
                      <a:pt x="995723" y="755331"/>
                      <a:pt x="1021763" y="794399"/>
                    </a:cubicBezTo>
                    <a:cubicBezTo>
                      <a:pt x="1034783" y="820445"/>
                      <a:pt x="1073842" y="872537"/>
                      <a:pt x="1243100" y="963698"/>
                    </a:cubicBezTo>
                    <a:cubicBezTo>
                      <a:pt x="1399339" y="1054858"/>
                      <a:pt x="1581617" y="1067881"/>
                      <a:pt x="1542557" y="1289271"/>
                    </a:cubicBezTo>
                    <a:cubicBezTo>
                      <a:pt x="1520081" y="1379197"/>
                      <a:pt x="1500030" y="1452144"/>
                      <a:pt x="1480009" y="1518490"/>
                    </a:cubicBezTo>
                    <a:lnTo>
                      <a:pt x="0" y="1518490"/>
                    </a:lnTo>
                    <a:cubicBezTo>
                      <a:pt x="15993" y="1434519"/>
                      <a:pt x="15303" y="1372240"/>
                      <a:pt x="45272" y="1302294"/>
                    </a:cubicBezTo>
                    <a:cubicBezTo>
                      <a:pt x="71312" y="1211134"/>
                      <a:pt x="97352" y="1119973"/>
                      <a:pt x="279630" y="1041835"/>
                    </a:cubicBezTo>
                    <a:cubicBezTo>
                      <a:pt x="461908" y="963698"/>
                      <a:pt x="579087" y="911606"/>
                      <a:pt x="579087" y="911606"/>
                    </a:cubicBezTo>
                    <a:cubicBezTo>
                      <a:pt x="579087" y="911528"/>
                      <a:pt x="579093" y="820440"/>
                      <a:pt x="592107" y="807422"/>
                    </a:cubicBezTo>
                    <a:cubicBezTo>
                      <a:pt x="605127" y="807422"/>
                      <a:pt x="631166" y="768354"/>
                      <a:pt x="605127" y="729285"/>
                    </a:cubicBezTo>
                    <a:cubicBezTo>
                      <a:pt x="592107" y="677193"/>
                      <a:pt x="566067" y="625101"/>
                      <a:pt x="566067" y="599055"/>
                    </a:cubicBezTo>
                    <a:cubicBezTo>
                      <a:pt x="566067" y="573009"/>
                      <a:pt x="344729" y="0"/>
                      <a:pt x="735325" y="0"/>
                    </a:cubicBezTo>
                    <a:close/>
                  </a:path>
                </a:pathLst>
              </a:custGeom>
              <a:solidFill>
                <a:schemeClr val="bg1">
                  <a:lumMod val="65000"/>
                </a:schemeClr>
              </a:solidFill>
              <a:ln w="9525">
                <a:noFill/>
                <a:round/>
              </a:ln>
            </p:spPr>
            <p:txBody>
              <a:bodyPr/>
              <a:lstStyle/>
              <a:p>
                <a:endParaRPr lang="zh-TW" altLang="en-US"/>
              </a:p>
            </p:txBody>
          </p:sp>
          <p:sp>
            <p:nvSpPr>
              <p:cNvPr id="21" name="Freeform 41"/>
              <p:cNvSpPr/>
              <p:nvPr/>
            </p:nvSpPr>
            <p:spPr bwMode="auto">
              <a:xfrm>
                <a:off x="7672637" y="1330325"/>
                <a:ext cx="520700" cy="768350"/>
              </a:xfrm>
              <a:custGeom>
                <a:avLst/>
                <a:gdLst>
                  <a:gd name="T0" fmla="*/ 2147483647 w 40"/>
                  <a:gd name="T1" fmla="*/ 2147483647 h 59"/>
                  <a:gd name="T2" fmla="*/ 2147483647 w 40"/>
                  <a:gd name="T3" fmla="*/ 2147483647 h 59"/>
                  <a:gd name="T4" fmla="*/ 2147483647 w 40"/>
                  <a:gd name="T5" fmla="*/ 0 h 59"/>
                  <a:gd name="T6" fmla="*/ 2147483647 w 40"/>
                  <a:gd name="T7" fmla="*/ 2147483647 h 59"/>
                  <a:gd name="T8" fmla="*/ 2147483647 w 40"/>
                  <a:gd name="T9" fmla="*/ 2147483647 h 59"/>
                  <a:gd name="T10" fmla="*/ 2147483647 w 40"/>
                  <a:gd name="T11" fmla="*/ 2147483647 h 59"/>
                  <a:gd name="T12" fmla="*/ 2147483647 w 40"/>
                  <a:gd name="T13" fmla="*/ 2147483647 h 59"/>
                  <a:gd name="T14" fmla="*/ 2147483647 w 40"/>
                  <a:gd name="T15" fmla="*/ 2147483647 h 59"/>
                  <a:gd name="T16" fmla="*/ 0 60000 65536"/>
                  <a:gd name="T17" fmla="*/ 0 60000 65536"/>
                  <a:gd name="T18" fmla="*/ 0 60000 65536"/>
                  <a:gd name="T19" fmla="*/ 0 60000 65536"/>
                  <a:gd name="T20" fmla="*/ 0 60000 65536"/>
                  <a:gd name="T21" fmla="*/ 0 60000 65536"/>
                  <a:gd name="T22" fmla="*/ 0 60000 65536"/>
                  <a:gd name="T23" fmla="*/ 0 60000 65536"/>
                  <a:gd name="T24" fmla="*/ 0 w 40"/>
                  <a:gd name="T25" fmla="*/ 0 h 59"/>
                  <a:gd name="T26" fmla="*/ 40 w 40"/>
                  <a:gd name="T27" fmla="*/ 59 h 5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0" h="59">
                    <a:moveTo>
                      <a:pt x="1" y="59"/>
                    </a:moveTo>
                    <a:cubicBezTo>
                      <a:pt x="1" y="59"/>
                      <a:pt x="19" y="21"/>
                      <a:pt x="40" y="4"/>
                    </a:cubicBezTo>
                    <a:cubicBezTo>
                      <a:pt x="40" y="4"/>
                      <a:pt x="37" y="2"/>
                      <a:pt x="37" y="0"/>
                    </a:cubicBezTo>
                    <a:cubicBezTo>
                      <a:pt x="37" y="0"/>
                      <a:pt x="16" y="14"/>
                      <a:pt x="15" y="15"/>
                    </a:cubicBezTo>
                    <a:cubicBezTo>
                      <a:pt x="14" y="16"/>
                      <a:pt x="13" y="16"/>
                      <a:pt x="12" y="15"/>
                    </a:cubicBezTo>
                    <a:cubicBezTo>
                      <a:pt x="11" y="14"/>
                      <a:pt x="5" y="3"/>
                      <a:pt x="5" y="3"/>
                    </a:cubicBezTo>
                    <a:cubicBezTo>
                      <a:pt x="5" y="3"/>
                      <a:pt x="3" y="10"/>
                      <a:pt x="4" y="11"/>
                    </a:cubicBezTo>
                    <a:cubicBezTo>
                      <a:pt x="4" y="13"/>
                      <a:pt x="0" y="49"/>
                      <a:pt x="1" y="59"/>
                    </a:cubicBezTo>
                    <a:close/>
                  </a:path>
                </a:pathLst>
              </a:custGeom>
              <a:solidFill>
                <a:srgbClr val="FFFFFF"/>
              </a:solidFill>
              <a:ln w="9525">
                <a:noFill/>
                <a:round/>
              </a:ln>
            </p:spPr>
            <p:txBody>
              <a:bodyPr/>
              <a:lstStyle/>
              <a:p>
                <a:endParaRPr lang="zh-TW" altLang="en-US"/>
              </a:p>
            </p:txBody>
          </p:sp>
          <p:sp>
            <p:nvSpPr>
              <p:cNvPr id="22" name="Freeform 42"/>
              <p:cNvSpPr/>
              <p:nvPr/>
            </p:nvSpPr>
            <p:spPr bwMode="auto">
              <a:xfrm>
                <a:off x="7672388" y="1500188"/>
                <a:ext cx="220662" cy="611187"/>
              </a:xfrm>
              <a:custGeom>
                <a:avLst/>
                <a:gdLst>
                  <a:gd name="T0" fmla="*/ 0 w 17"/>
                  <a:gd name="T1" fmla="*/ 2147483647 h 47"/>
                  <a:gd name="T2" fmla="*/ 2147483647 w 17"/>
                  <a:gd name="T3" fmla="*/ 2147483647 h 47"/>
                  <a:gd name="T4" fmla="*/ 2147483647 w 17"/>
                  <a:gd name="T5" fmla="*/ 1183728112 h 47"/>
                  <a:gd name="T6" fmla="*/ 2147483647 w 17"/>
                  <a:gd name="T7" fmla="*/ 507312048 h 47"/>
                  <a:gd name="T8" fmla="*/ 1684852866 w 17"/>
                  <a:gd name="T9" fmla="*/ 845520080 h 47"/>
                  <a:gd name="T10" fmla="*/ 168482691 w 17"/>
                  <a:gd name="T11" fmla="*/ 2147483647 h 47"/>
                  <a:gd name="T12" fmla="*/ 0 w 17"/>
                  <a:gd name="T13" fmla="*/ 2147483647 h 47"/>
                  <a:gd name="T14" fmla="*/ 0 60000 65536"/>
                  <a:gd name="T15" fmla="*/ 0 60000 65536"/>
                  <a:gd name="T16" fmla="*/ 0 60000 65536"/>
                  <a:gd name="T17" fmla="*/ 0 60000 65536"/>
                  <a:gd name="T18" fmla="*/ 0 60000 65536"/>
                  <a:gd name="T19" fmla="*/ 0 60000 65536"/>
                  <a:gd name="T20" fmla="*/ 0 60000 65536"/>
                  <a:gd name="T21" fmla="*/ 0 w 17"/>
                  <a:gd name="T22" fmla="*/ 0 h 47"/>
                  <a:gd name="T23" fmla="*/ 17 w 17"/>
                  <a:gd name="T24" fmla="*/ 47 h 4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7" h="47">
                    <a:moveTo>
                      <a:pt x="0" y="47"/>
                    </a:moveTo>
                    <a:cubicBezTo>
                      <a:pt x="0" y="47"/>
                      <a:pt x="14" y="25"/>
                      <a:pt x="13" y="14"/>
                    </a:cubicBezTo>
                    <a:cubicBezTo>
                      <a:pt x="13" y="9"/>
                      <a:pt x="14" y="7"/>
                      <a:pt x="14" y="7"/>
                    </a:cubicBezTo>
                    <a:cubicBezTo>
                      <a:pt x="14" y="7"/>
                      <a:pt x="17" y="4"/>
                      <a:pt x="16" y="3"/>
                    </a:cubicBezTo>
                    <a:cubicBezTo>
                      <a:pt x="15" y="1"/>
                      <a:pt x="12" y="0"/>
                      <a:pt x="10" y="5"/>
                    </a:cubicBezTo>
                    <a:cubicBezTo>
                      <a:pt x="11" y="8"/>
                      <a:pt x="1" y="15"/>
                      <a:pt x="1" y="26"/>
                    </a:cubicBezTo>
                    <a:lnTo>
                      <a:pt x="0" y="47"/>
                    </a:lnTo>
                    <a:close/>
                  </a:path>
                </a:pathLst>
              </a:custGeom>
              <a:solidFill>
                <a:schemeClr val="bg1">
                  <a:lumMod val="65000"/>
                </a:schemeClr>
              </a:solidFill>
              <a:ln w="9525">
                <a:noFill/>
                <a:round/>
              </a:ln>
            </p:spPr>
            <p:txBody>
              <a:bodyPr/>
              <a:lstStyle/>
              <a:p>
                <a:pPr>
                  <a:defRPr/>
                </a:pPr>
                <a:endParaRPr lang="zh-TW" altLang="en-US"/>
              </a:p>
            </p:txBody>
          </p:sp>
          <p:sp>
            <p:nvSpPr>
              <p:cNvPr id="23" name="Freeform 43"/>
              <p:cNvSpPr/>
              <p:nvPr/>
            </p:nvSpPr>
            <p:spPr bwMode="auto">
              <a:xfrm>
                <a:off x="7880599" y="1512888"/>
                <a:ext cx="104775" cy="90488"/>
              </a:xfrm>
              <a:custGeom>
                <a:avLst/>
                <a:gdLst>
                  <a:gd name="T0" fmla="*/ 0 w 66"/>
                  <a:gd name="T1" fmla="*/ 2147483647 h 57"/>
                  <a:gd name="T2" fmla="*/ 0 w 66"/>
                  <a:gd name="T3" fmla="*/ 0 h 57"/>
                  <a:gd name="T4" fmla="*/ 2147483647 w 66"/>
                  <a:gd name="T5" fmla="*/ 2147483647 h 57"/>
                  <a:gd name="T6" fmla="*/ 2147483647 w 66"/>
                  <a:gd name="T7" fmla="*/ 2147483647 h 57"/>
                  <a:gd name="T8" fmla="*/ 0 w 66"/>
                  <a:gd name="T9" fmla="*/ 2147483647 h 57"/>
                  <a:gd name="T10" fmla="*/ 0 60000 65536"/>
                  <a:gd name="T11" fmla="*/ 0 60000 65536"/>
                  <a:gd name="T12" fmla="*/ 0 60000 65536"/>
                  <a:gd name="T13" fmla="*/ 0 60000 65536"/>
                  <a:gd name="T14" fmla="*/ 0 60000 65536"/>
                  <a:gd name="T15" fmla="*/ 0 w 66"/>
                  <a:gd name="T16" fmla="*/ 0 h 57"/>
                  <a:gd name="T17" fmla="*/ 66 w 66"/>
                  <a:gd name="T18" fmla="*/ 57 h 57"/>
                </a:gdLst>
                <a:ahLst/>
                <a:cxnLst>
                  <a:cxn ang="T10">
                    <a:pos x="T0" y="T1"/>
                  </a:cxn>
                  <a:cxn ang="T11">
                    <a:pos x="T2" y="T3"/>
                  </a:cxn>
                  <a:cxn ang="T12">
                    <a:pos x="T4" y="T5"/>
                  </a:cxn>
                  <a:cxn ang="T13">
                    <a:pos x="T6" y="T7"/>
                  </a:cxn>
                  <a:cxn ang="T14">
                    <a:pos x="T8" y="T9"/>
                  </a:cxn>
                </a:cxnLst>
                <a:rect l="T15" t="T16" r="T17" b="T18"/>
                <a:pathLst>
                  <a:path w="66" h="57">
                    <a:moveTo>
                      <a:pt x="0" y="8"/>
                    </a:moveTo>
                    <a:lnTo>
                      <a:pt x="0" y="0"/>
                    </a:lnTo>
                    <a:lnTo>
                      <a:pt x="66" y="57"/>
                    </a:lnTo>
                    <a:lnTo>
                      <a:pt x="0" y="8"/>
                    </a:lnTo>
                    <a:close/>
                  </a:path>
                </a:pathLst>
              </a:custGeom>
              <a:solidFill>
                <a:srgbClr val="000000"/>
              </a:solidFill>
              <a:ln w="9525">
                <a:noFill/>
                <a:round/>
              </a:ln>
            </p:spPr>
            <p:txBody>
              <a:bodyPr/>
              <a:lstStyle/>
              <a:p>
                <a:endParaRPr lang="zh-TW" altLang="en-US"/>
              </a:p>
            </p:txBody>
          </p:sp>
          <p:sp>
            <p:nvSpPr>
              <p:cNvPr id="24" name="Freeform 44"/>
              <p:cNvSpPr/>
              <p:nvPr/>
            </p:nvSpPr>
            <p:spPr bwMode="auto">
              <a:xfrm>
                <a:off x="7710737" y="1512888"/>
                <a:ext cx="117475" cy="90488"/>
              </a:xfrm>
              <a:custGeom>
                <a:avLst/>
                <a:gdLst>
                  <a:gd name="T0" fmla="*/ 0 w 74"/>
                  <a:gd name="T1" fmla="*/ 2147483647 h 57"/>
                  <a:gd name="T2" fmla="*/ 2147483647 w 74"/>
                  <a:gd name="T3" fmla="*/ 0 h 57"/>
                  <a:gd name="T4" fmla="*/ 2147483647 w 74"/>
                  <a:gd name="T5" fmla="*/ 0 h 57"/>
                  <a:gd name="T6" fmla="*/ 0 w 74"/>
                  <a:gd name="T7" fmla="*/ 2147483647 h 57"/>
                  <a:gd name="T8" fmla="*/ 0 w 74"/>
                  <a:gd name="T9" fmla="*/ 2147483647 h 57"/>
                  <a:gd name="T10" fmla="*/ 0 60000 65536"/>
                  <a:gd name="T11" fmla="*/ 0 60000 65536"/>
                  <a:gd name="T12" fmla="*/ 0 60000 65536"/>
                  <a:gd name="T13" fmla="*/ 0 60000 65536"/>
                  <a:gd name="T14" fmla="*/ 0 60000 65536"/>
                  <a:gd name="T15" fmla="*/ 0 w 74"/>
                  <a:gd name="T16" fmla="*/ 0 h 57"/>
                  <a:gd name="T17" fmla="*/ 74 w 74"/>
                  <a:gd name="T18" fmla="*/ 57 h 57"/>
                </a:gdLst>
                <a:ahLst/>
                <a:cxnLst>
                  <a:cxn ang="T10">
                    <a:pos x="T0" y="T1"/>
                  </a:cxn>
                  <a:cxn ang="T11">
                    <a:pos x="T2" y="T3"/>
                  </a:cxn>
                  <a:cxn ang="T12">
                    <a:pos x="T4" y="T5"/>
                  </a:cxn>
                  <a:cxn ang="T13">
                    <a:pos x="T6" y="T7"/>
                  </a:cxn>
                  <a:cxn ang="T14">
                    <a:pos x="T8" y="T9"/>
                  </a:cxn>
                </a:cxnLst>
                <a:rect l="T15" t="T16" r="T17" b="T18"/>
                <a:pathLst>
                  <a:path w="74" h="57">
                    <a:moveTo>
                      <a:pt x="0" y="57"/>
                    </a:moveTo>
                    <a:lnTo>
                      <a:pt x="66" y="0"/>
                    </a:lnTo>
                    <a:lnTo>
                      <a:pt x="74" y="0"/>
                    </a:lnTo>
                    <a:lnTo>
                      <a:pt x="0" y="57"/>
                    </a:lnTo>
                    <a:close/>
                  </a:path>
                </a:pathLst>
              </a:custGeom>
              <a:solidFill>
                <a:srgbClr val="000000"/>
              </a:solidFill>
              <a:ln w="9525">
                <a:noFill/>
                <a:round/>
              </a:ln>
            </p:spPr>
            <p:txBody>
              <a:bodyPr/>
              <a:lstStyle/>
              <a:p>
                <a:endParaRPr lang="zh-TW" altLang="en-US"/>
              </a:p>
            </p:txBody>
          </p:sp>
        </p:grpSp>
        <p:grpSp>
          <p:nvGrpSpPr>
            <p:cNvPr id="30" name="组合 29"/>
            <p:cNvGrpSpPr/>
            <p:nvPr/>
          </p:nvGrpSpPr>
          <p:grpSpPr>
            <a:xfrm flipH="1">
              <a:off x="3774698" y="1946364"/>
              <a:ext cx="758357" cy="759088"/>
              <a:chOff x="7167096" y="561975"/>
              <a:chExt cx="1547910" cy="1549400"/>
            </a:xfrm>
          </p:grpSpPr>
          <p:sp>
            <p:nvSpPr>
              <p:cNvPr id="31" name="Freeform 40"/>
              <p:cNvSpPr/>
              <p:nvPr/>
            </p:nvSpPr>
            <p:spPr bwMode="auto">
              <a:xfrm>
                <a:off x="7167096" y="561975"/>
                <a:ext cx="1547910" cy="1518490"/>
              </a:xfrm>
              <a:custGeom>
                <a:avLst/>
                <a:gdLst/>
                <a:ahLst/>
                <a:cxnLst/>
                <a:rect l="l" t="t" r="r" b="b"/>
                <a:pathLst>
                  <a:path w="1547910" h="1518490">
                    <a:moveTo>
                      <a:pt x="735325" y="0"/>
                    </a:moveTo>
                    <a:cubicBezTo>
                      <a:pt x="1125922" y="0"/>
                      <a:pt x="1099882" y="195344"/>
                      <a:pt x="1099882" y="273482"/>
                    </a:cubicBezTo>
                    <a:cubicBezTo>
                      <a:pt x="1099882" y="338596"/>
                      <a:pt x="1047802" y="533941"/>
                      <a:pt x="1034783" y="612078"/>
                    </a:cubicBezTo>
                    <a:cubicBezTo>
                      <a:pt x="1008743" y="677193"/>
                      <a:pt x="995723" y="755331"/>
                      <a:pt x="1021763" y="794399"/>
                    </a:cubicBezTo>
                    <a:cubicBezTo>
                      <a:pt x="1034783" y="820445"/>
                      <a:pt x="1073842" y="872537"/>
                      <a:pt x="1243100" y="963698"/>
                    </a:cubicBezTo>
                    <a:cubicBezTo>
                      <a:pt x="1399339" y="1054858"/>
                      <a:pt x="1581617" y="1067881"/>
                      <a:pt x="1542557" y="1289271"/>
                    </a:cubicBezTo>
                    <a:cubicBezTo>
                      <a:pt x="1520081" y="1379197"/>
                      <a:pt x="1500030" y="1452144"/>
                      <a:pt x="1480009" y="1518490"/>
                    </a:cubicBezTo>
                    <a:lnTo>
                      <a:pt x="0" y="1518490"/>
                    </a:lnTo>
                    <a:cubicBezTo>
                      <a:pt x="15993" y="1434519"/>
                      <a:pt x="15303" y="1372240"/>
                      <a:pt x="45272" y="1302294"/>
                    </a:cubicBezTo>
                    <a:cubicBezTo>
                      <a:pt x="71312" y="1211134"/>
                      <a:pt x="97352" y="1119973"/>
                      <a:pt x="279630" y="1041835"/>
                    </a:cubicBezTo>
                    <a:cubicBezTo>
                      <a:pt x="461908" y="963698"/>
                      <a:pt x="579087" y="911606"/>
                      <a:pt x="579087" y="911606"/>
                    </a:cubicBezTo>
                    <a:cubicBezTo>
                      <a:pt x="579087" y="911528"/>
                      <a:pt x="579093" y="820440"/>
                      <a:pt x="592107" y="807422"/>
                    </a:cubicBezTo>
                    <a:cubicBezTo>
                      <a:pt x="605127" y="807422"/>
                      <a:pt x="631166" y="768354"/>
                      <a:pt x="605127" y="729285"/>
                    </a:cubicBezTo>
                    <a:cubicBezTo>
                      <a:pt x="592107" y="677193"/>
                      <a:pt x="566067" y="625101"/>
                      <a:pt x="566067" y="599055"/>
                    </a:cubicBezTo>
                    <a:cubicBezTo>
                      <a:pt x="566067" y="573009"/>
                      <a:pt x="344729" y="0"/>
                      <a:pt x="735325" y="0"/>
                    </a:cubicBezTo>
                    <a:close/>
                  </a:path>
                </a:pathLst>
              </a:custGeom>
              <a:solidFill>
                <a:schemeClr val="bg1">
                  <a:lumMod val="65000"/>
                </a:schemeClr>
              </a:solidFill>
              <a:ln w="9525">
                <a:noFill/>
                <a:round/>
              </a:ln>
            </p:spPr>
            <p:txBody>
              <a:bodyPr/>
              <a:lstStyle/>
              <a:p>
                <a:endParaRPr lang="zh-TW" altLang="en-US"/>
              </a:p>
            </p:txBody>
          </p:sp>
          <p:sp>
            <p:nvSpPr>
              <p:cNvPr id="32" name="Freeform 41"/>
              <p:cNvSpPr/>
              <p:nvPr/>
            </p:nvSpPr>
            <p:spPr bwMode="auto">
              <a:xfrm>
                <a:off x="7672637" y="1330325"/>
                <a:ext cx="520700" cy="768350"/>
              </a:xfrm>
              <a:custGeom>
                <a:avLst/>
                <a:gdLst>
                  <a:gd name="T0" fmla="*/ 2147483647 w 40"/>
                  <a:gd name="T1" fmla="*/ 2147483647 h 59"/>
                  <a:gd name="T2" fmla="*/ 2147483647 w 40"/>
                  <a:gd name="T3" fmla="*/ 2147483647 h 59"/>
                  <a:gd name="T4" fmla="*/ 2147483647 w 40"/>
                  <a:gd name="T5" fmla="*/ 0 h 59"/>
                  <a:gd name="T6" fmla="*/ 2147483647 w 40"/>
                  <a:gd name="T7" fmla="*/ 2147483647 h 59"/>
                  <a:gd name="T8" fmla="*/ 2147483647 w 40"/>
                  <a:gd name="T9" fmla="*/ 2147483647 h 59"/>
                  <a:gd name="T10" fmla="*/ 2147483647 w 40"/>
                  <a:gd name="T11" fmla="*/ 2147483647 h 59"/>
                  <a:gd name="T12" fmla="*/ 2147483647 w 40"/>
                  <a:gd name="T13" fmla="*/ 2147483647 h 59"/>
                  <a:gd name="T14" fmla="*/ 2147483647 w 40"/>
                  <a:gd name="T15" fmla="*/ 2147483647 h 59"/>
                  <a:gd name="T16" fmla="*/ 0 60000 65536"/>
                  <a:gd name="T17" fmla="*/ 0 60000 65536"/>
                  <a:gd name="T18" fmla="*/ 0 60000 65536"/>
                  <a:gd name="T19" fmla="*/ 0 60000 65536"/>
                  <a:gd name="T20" fmla="*/ 0 60000 65536"/>
                  <a:gd name="T21" fmla="*/ 0 60000 65536"/>
                  <a:gd name="T22" fmla="*/ 0 60000 65536"/>
                  <a:gd name="T23" fmla="*/ 0 60000 65536"/>
                  <a:gd name="T24" fmla="*/ 0 w 40"/>
                  <a:gd name="T25" fmla="*/ 0 h 59"/>
                  <a:gd name="T26" fmla="*/ 40 w 40"/>
                  <a:gd name="T27" fmla="*/ 59 h 5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0" h="59">
                    <a:moveTo>
                      <a:pt x="1" y="59"/>
                    </a:moveTo>
                    <a:cubicBezTo>
                      <a:pt x="1" y="59"/>
                      <a:pt x="19" y="21"/>
                      <a:pt x="40" y="4"/>
                    </a:cubicBezTo>
                    <a:cubicBezTo>
                      <a:pt x="40" y="4"/>
                      <a:pt x="37" y="2"/>
                      <a:pt x="37" y="0"/>
                    </a:cubicBezTo>
                    <a:cubicBezTo>
                      <a:pt x="37" y="0"/>
                      <a:pt x="16" y="14"/>
                      <a:pt x="15" y="15"/>
                    </a:cubicBezTo>
                    <a:cubicBezTo>
                      <a:pt x="14" y="16"/>
                      <a:pt x="13" y="16"/>
                      <a:pt x="12" y="15"/>
                    </a:cubicBezTo>
                    <a:cubicBezTo>
                      <a:pt x="11" y="14"/>
                      <a:pt x="5" y="3"/>
                      <a:pt x="5" y="3"/>
                    </a:cubicBezTo>
                    <a:cubicBezTo>
                      <a:pt x="5" y="3"/>
                      <a:pt x="3" y="10"/>
                      <a:pt x="4" y="11"/>
                    </a:cubicBezTo>
                    <a:cubicBezTo>
                      <a:pt x="4" y="13"/>
                      <a:pt x="0" y="49"/>
                      <a:pt x="1" y="59"/>
                    </a:cubicBezTo>
                    <a:close/>
                  </a:path>
                </a:pathLst>
              </a:custGeom>
              <a:solidFill>
                <a:srgbClr val="FFFFFF"/>
              </a:solidFill>
              <a:ln w="9525">
                <a:noFill/>
                <a:round/>
              </a:ln>
            </p:spPr>
            <p:txBody>
              <a:bodyPr/>
              <a:lstStyle/>
              <a:p>
                <a:endParaRPr lang="zh-TW" altLang="en-US"/>
              </a:p>
            </p:txBody>
          </p:sp>
          <p:sp>
            <p:nvSpPr>
              <p:cNvPr id="33" name="Freeform 42"/>
              <p:cNvSpPr/>
              <p:nvPr/>
            </p:nvSpPr>
            <p:spPr bwMode="auto">
              <a:xfrm>
                <a:off x="7672388" y="1500188"/>
                <a:ext cx="220662" cy="611187"/>
              </a:xfrm>
              <a:custGeom>
                <a:avLst/>
                <a:gdLst>
                  <a:gd name="T0" fmla="*/ 0 w 17"/>
                  <a:gd name="T1" fmla="*/ 2147483647 h 47"/>
                  <a:gd name="T2" fmla="*/ 2147483647 w 17"/>
                  <a:gd name="T3" fmla="*/ 2147483647 h 47"/>
                  <a:gd name="T4" fmla="*/ 2147483647 w 17"/>
                  <a:gd name="T5" fmla="*/ 1183728112 h 47"/>
                  <a:gd name="T6" fmla="*/ 2147483647 w 17"/>
                  <a:gd name="T7" fmla="*/ 507312048 h 47"/>
                  <a:gd name="T8" fmla="*/ 1684852866 w 17"/>
                  <a:gd name="T9" fmla="*/ 845520080 h 47"/>
                  <a:gd name="T10" fmla="*/ 168482691 w 17"/>
                  <a:gd name="T11" fmla="*/ 2147483647 h 47"/>
                  <a:gd name="T12" fmla="*/ 0 w 17"/>
                  <a:gd name="T13" fmla="*/ 2147483647 h 47"/>
                  <a:gd name="T14" fmla="*/ 0 60000 65536"/>
                  <a:gd name="T15" fmla="*/ 0 60000 65536"/>
                  <a:gd name="T16" fmla="*/ 0 60000 65536"/>
                  <a:gd name="T17" fmla="*/ 0 60000 65536"/>
                  <a:gd name="T18" fmla="*/ 0 60000 65536"/>
                  <a:gd name="T19" fmla="*/ 0 60000 65536"/>
                  <a:gd name="T20" fmla="*/ 0 60000 65536"/>
                  <a:gd name="T21" fmla="*/ 0 w 17"/>
                  <a:gd name="T22" fmla="*/ 0 h 47"/>
                  <a:gd name="T23" fmla="*/ 17 w 17"/>
                  <a:gd name="T24" fmla="*/ 47 h 4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7" h="47">
                    <a:moveTo>
                      <a:pt x="0" y="47"/>
                    </a:moveTo>
                    <a:cubicBezTo>
                      <a:pt x="0" y="47"/>
                      <a:pt x="14" y="25"/>
                      <a:pt x="13" y="14"/>
                    </a:cubicBezTo>
                    <a:cubicBezTo>
                      <a:pt x="13" y="9"/>
                      <a:pt x="14" y="7"/>
                      <a:pt x="14" y="7"/>
                    </a:cubicBezTo>
                    <a:cubicBezTo>
                      <a:pt x="14" y="7"/>
                      <a:pt x="17" y="4"/>
                      <a:pt x="16" y="3"/>
                    </a:cubicBezTo>
                    <a:cubicBezTo>
                      <a:pt x="15" y="1"/>
                      <a:pt x="12" y="0"/>
                      <a:pt x="10" y="5"/>
                    </a:cubicBezTo>
                    <a:cubicBezTo>
                      <a:pt x="11" y="8"/>
                      <a:pt x="1" y="15"/>
                      <a:pt x="1" y="26"/>
                    </a:cubicBezTo>
                    <a:lnTo>
                      <a:pt x="0" y="47"/>
                    </a:lnTo>
                    <a:close/>
                  </a:path>
                </a:pathLst>
              </a:custGeom>
              <a:solidFill>
                <a:schemeClr val="bg1">
                  <a:lumMod val="65000"/>
                </a:schemeClr>
              </a:solidFill>
              <a:ln w="9525">
                <a:noFill/>
                <a:round/>
              </a:ln>
            </p:spPr>
            <p:txBody>
              <a:bodyPr/>
              <a:lstStyle/>
              <a:p>
                <a:pPr>
                  <a:defRPr/>
                </a:pPr>
                <a:endParaRPr lang="zh-TW" altLang="en-US"/>
              </a:p>
            </p:txBody>
          </p:sp>
          <p:sp>
            <p:nvSpPr>
              <p:cNvPr id="34" name="Freeform 43"/>
              <p:cNvSpPr/>
              <p:nvPr/>
            </p:nvSpPr>
            <p:spPr bwMode="auto">
              <a:xfrm>
                <a:off x="7880599" y="1512888"/>
                <a:ext cx="104775" cy="90488"/>
              </a:xfrm>
              <a:custGeom>
                <a:avLst/>
                <a:gdLst>
                  <a:gd name="T0" fmla="*/ 0 w 66"/>
                  <a:gd name="T1" fmla="*/ 2147483647 h 57"/>
                  <a:gd name="T2" fmla="*/ 0 w 66"/>
                  <a:gd name="T3" fmla="*/ 0 h 57"/>
                  <a:gd name="T4" fmla="*/ 2147483647 w 66"/>
                  <a:gd name="T5" fmla="*/ 2147483647 h 57"/>
                  <a:gd name="T6" fmla="*/ 2147483647 w 66"/>
                  <a:gd name="T7" fmla="*/ 2147483647 h 57"/>
                  <a:gd name="T8" fmla="*/ 0 w 66"/>
                  <a:gd name="T9" fmla="*/ 2147483647 h 57"/>
                  <a:gd name="T10" fmla="*/ 0 60000 65536"/>
                  <a:gd name="T11" fmla="*/ 0 60000 65536"/>
                  <a:gd name="T12" fmla="*/ 0 60000 65536"/>
                  <a:gd name="T13" fmla="*/ 0 60000 65536"/>
                  <a:gd name="T14" fmla="*/ 0 60000 65536"/>
                  <a:gd name="T15" fmla="*/ 0 w 66"/>
                  <a:gd name="T16" fmla="*/ 0 h 57"/>
                  <a:gd name="T17" fmla="*/ 66 w 66"/>
                  <a:gd name="T18" fmla="*/ 57 h 57"/>
                </a:gdLst>
                <a:ahLst/>
                <a:cxnLst>
                  <a:cxn ang="T10">
                    <a:pos x="T0" y="T1"/>
                  </a:cxn>
                  <a:cxn ang="T11">
                    <a:pos x="T2" y="T3"/>
                  </a:cxn>
                  <a:cxn ang="T12">
                    <a:pos x="T4" y="T5"/>
                  </a:cxn>
                  <a:cxn ang="T13">
                    <a:pos x="T6" y="T7"/>
                  </a:cxn>
                  <a:cxn ang="T14">
                    <a:pos x="T8" y="T9"/>
                  </a:cxn>
                </a:cxnLst>
                <a:rect l="T15" t="T16" r="T17" b="T18"/>
                <a:pathLst>
                  <a:path w="66" h="57">
                    <a:moveTo>
                      <a:pt x="0" y="8"/>
                    </a:moveTo>
                    <a:lnTo>
                      <a:pt x="0" y="0"/>
                    </a:lnTo>
                    <a:lnTo>
                      <a:pt x="66" y="57"/>
                    </a:lnTo>
                    <a:lnTo>
                      <a:pt x="0" y="8"/>
                    </a:lnTo>
                    <a:close/>
                  </a:path>
                </a:pathLst>
              </a:custGeom>
              <a:solidFill>
                <a:srgbClr val="000000"/>
              </a:solidFill>
              <a:ln w="9525">
                <a:noFill/>
                <a:round/>
              </a:ln>
            </p:spPr>
            <p:txBody>
              <a:bodyPr/>
              <a:lstStyle/>
              <a:p>
                <a:endParaRPr lang="zh-TW" altLang="en-US"/>
              </a:p>
            </p:txBody>
          </p:sp>
          <p:sp>
            <p:nvSpPr>
              <p:cNvPr id="35" name="Freeform 44"/>
              <p:cNvSpPr/>
              <p:nvPr/>
            </p:nvSpPr>
            <p:spPr bwMode="auto">
              <a:xfrm>
                <a:off x="7710737" y="1512888"/>
                <a:ext cx="117475" cy="90488"/>
              </a:xfrm>
              <a:custGeom>
                <a:avLst/>
                <a:gdLst>
                  <a:gd name="T0" fmla="*/ 0 w 74"/>
                  <a:gd name="T1" fmla="*/ 2147483647 h 57"/>
                  <a:gd name="T2" fmla="*/ 2147483647 w 74"/>
                  <a:gd name="T3" fmla="*/ 0 h 57"/>
                  <a:gd name="T4" fmla="*/ 2147483647 w 74"/>
                  <a:gd name="T5" fmla="*/ 0 h 57"/>
                  <a:gd name="T6" fmla="*/ 0 w 74"/>
                  <a:gd name="T7" fmla="*/ 2147483647 h 57"/>
                  <a:gd name="T8" fmla="*/ 0 w 74"/>
                  <a:gd name="T9" fmla="*/ 2147483647 h 57"/>
                  <a:gd name="T10" fmla="*/ 0 60000 65536"/>
                  <a:gd name="T11" fmla="*/ 0 60000 65536"/>
                  <a:gd name="T12" fmla="*/ 0 60000 65536"/>
                  <a:gd name="T13" fmla="*/ 0 60000 65536"/>
                  <a:gd name="T14" fmla="*/ 0 60000 65536"/>
                  <a:gd name="T15" fmla="*/ 0 w 74"/>
                  <a:gd name="T16" fmla="*/ 0 h 57"/>
                  <a:gd name="T17" fmla="*/ 74 w 74"/>
                  <a:gd name="T18" fmla="*/ 57 h 57"/>
                </a:gdLst>
                <a:ahLst/>
                <a:cxnLst>
                  <a:cxn ang="T10">
                    <a:pos x="T0" y="T1"/>
                  </a:cxn>
                  <a:cxn ang="T11">
                    <a:pos x="T2" y="T3"/>
                  </a:cxn>
                  <a:cxn ang="T12">
                    <a:pos x="T4" y="T5"/>
                  </a:cxn>
                  <a:cxn ang="T13">
                    <a:pos x="T6" y="T7"/>
                  </a:cxn>
                  <a:cxn ang="T14">
                    <a:pos x="T8" y="T9"/>
                  </a:cxn>
                </a:cxnLst>
                <a:rect l="T15" t="T16" r="T17" b="T18"/>
                <a:pathLst>
                  <a:path w="74" h="57">
                    <a:moveTo>
                      <a:pt x="0" y="57"/>
                    </a:moveTo>
                    <a:lnTo>
                      <a:pt x="66" y="0"/>
                    </a:lnTo>
                    <a:lnTo>
                      <a:pt x="74" y="0"/>
                    </a:lnTo>
                    <a:lnTo>
                      <a:pt x="0" y="57"/>
                    </a:lnTo>
                    <a:close/>
                  </a:path>
                </a:pathLst>
              </a:custGeom>
              <a:solidFill>
                <a:srgbClr val="000000"/>
              </a:solidFill>
              <a:ln w="9525">
                <a:noFill/>
                <a:round/>
              </a:ln>
            </p:spPr>
            <p:txBody>
              <a:bodyPr/>
              <a:lstStyle/>
              <a:p>
                <a:endParaRPr lang="zh-TW" altLang="en-US"/>
              </a:p>
            </p:txBody>
          </p:sp>
        </p:grpSp>
        <p:grpSp>
          <p:nvGrpSpPr>
            <p:cNvPr id="36" name="组合 35"/>
            <p:cNvGrpSpPr/>
            <p:nvPr/>
          </p:nvGrpSpPr>
          <p:grpSpPr>
            <a:xfrm flipH="1">
              <a:off x="2948546" y="1628868"/>
              <a:ext cx="1075546" cy="1076583"/>
              <a:chOff x="7167096" y="561975"/>
              <a:chExt cx="1547910" cy="1549400"/>
            </a:xfrm>
            <a:effectLst>
              <a:outerShdw blurRad="127000" dist="63500" dir="2700000" algn="tl" rotWithShape="0">
                <a:prstClr val="black">
                  <a:alpha val="40000"/>
                </a:prstClr>
              </a:outerShdw>
            </a:effectLst>
          </p:grpSpPr>
          <p:sp>
            <p:nvSpPr>
              <p:cNvPr id="37" name="Freeform 40"/>
              <p:cNvSpPr/>
              <p:nvPr/>
            </p:nvSpPr>
            <p:spPr bwMode="auto">
              <a:xfrm>
                <a:off x="7167096" y="561975"/>
                <a:ext cx="1547910" cy="1518490"/>
              </a:xfrm>
              <a:custGeom>
                <a:avLst/>
                <a:gdLst/>
                <a:ahLst/>
                <a:cxnLst/>
                <a:rect l="l" t="t" r="r" b="b"/>
                <a:pathLst>
                  <a:path w="1547910" h="1518490">
                    <a:moveTo>
                      <a:pt x="735325" y="0"/>
                    </a:moveTo>
                    <a:cubicBezTo>
                      <a:pt x="1125922" y="0"/>
                      <a:pt x="1099882" y="195344"/>
                      <a:pt x="1099882" y="273482"/>
                    </a:cubicBezTo>
                    <a:cubicBezTo>
                      <a:pt x="1099882" y="338596"/>
                      <a:pt x="1047802" y="533941"/>
                      <a:pt x="1034783" y="612078"/>
                    </a:cubicBezTo>
                    <a:cubicBezTo>
                      <a:pt x="1008743" y="677193"/>
                      <a:pt x="995723" y="755331"/>
                      <a:pt x="1021763" y="794399"/>
                    </a:cubicBezTo>
                    <a:cubicBezTo>
                      <a:pt x="1034783" y="820445"/>
                      <a:pt x="1073842" y="872537"/>
                      <a:pt x="1243100" y="963698"/>
                    </a:cubicBezTo>
                    <a:cubicBezTo>
                      <a:pt x="1399339" y="1054858"/>
                      <a:pt x="1581617" y="1067881"/>
                      <a:pt x="1542557" y="1289271"/>
                    </a:cubicBezTo>
                    <a:cubicBezTo>
                      <a:pt x="1520081" y="1379197"/>
                      <a:pt x="1500030" y="1452144"/>
                      <a:pt x="1480009" y="1518490"/>
                    </a:cubicBezTo>
                    <a:lnTo>
                      <a:pt x="0" y="1518490"/>
                    </a:lnTo>
                    <a:cubicBezTo>
                      <a:pt x="15993" y="1434519"/>
                      <a:pt x="15303" y="1372240"/>
                      <a:pt x="45272" y="1302294"/>
                    </a:cubicBezTo>
                    <a:cubicBezTo>
                      <a:pt x="71312" y="1211134"/>
                      <a:pt x="97352" y="1119973"/>
                      <a:pt x="279630" y="1041835"/>
                    </a:cubicBezTo>
                    <a:cubicBezTo>
                      <a:pt x="461908" y="963698"/>
                      <a:pt x="579087" y="911606"/>
                      <a:pt x="579087" y="911606"/>
                    </a:cubicBezTo>
                    <a:cubicBezTo>
                      <a:pt x="579087" y="911528"/>
                      <a:pt x="579093" y="820440"/>
                      <a:pt x="592107" y="807422"/>
                    </a:cubicBezTo>
                    <a:cubicBezTo>
                      <a:pt x="605127" y="807422"/>
                      <a:pt x="631166" y="768354"/>
                      <a:pt x="605127" y="729285"/>
                    </a:cubicBezTo>
                    <a:cubicBezTo>
                      <a:pt x="592107" y="677193"/>
                      <a:pt x="566067" y="625101"/>
                      <a:pt x="566067" y="599055"/>
                    </a:cubicBezTo>
                    <a:cubicBezTo>
                      <a:pt x="566067" y="573009"/>
                      <a:pt x="344729" y="0"/>
                      <a:pt x="735325" y="0"/>
                    </a:cubicBezTo>
                    <a:close/>
                  </a:path>
                </a:pathLst>
              </a:custGeom>
              <a:solidFill>
                <a:srgbClr val="365B7C"/>
              </a:solidFill>
              <a:ln w="9525">
                <a:noFill/>
                <a:round/>
              </a:ln>
            </p:spPr>
            <p:txBody>
              <a:bodyPr/>
              <a:lstStyle/>
              <a:p>
                <a:endParaRPr lang="zh-TW" altLang="en-US"/>
              </a:p>
            </p:txBody>
          </p:sp>
          <p:sp>
            <p:nvSpPr>
              <p:cNvPr id="38" name="Freeform 41"/>
              <p:cNvSpPr/>
              <p:nvPr/>
            </p:nvSpPr>
            <p:spPr bwMode="auto">
              <a:xfrm>
                <a:off x="7672637" y="1330325"/>
                <a:ext cx="520700" cy="768350"/>
              </a:xfrm>
              <a:custGeom>
                <a:avLst/>
                <a:gdLst>
                  <a:gd name="T0" fmla="*/ 2147483647 w 40"/>
                  <a:gd name="T1" fmla="*/ 2147483647 h 59"/>
                  <a:gd name="T2" fmla="*/ 2147483647 w 40"/>
                  <a:gd name="T3" fmla="*/ 2147483647 h 59"/>
                  <a:gd name="T4" fmla="*/ 2147483647 w 40"/>
                  <a:gd name="T5" fmla="*/ 0 h 59"/>
                  <a:gd name="T6" fmla="*/ 2147483647 w 40"/>
                  <a:gd name="T7" fmla="*/ 2147483647 h 59"/>
                  <a:gd name="T8" fmla="*/ 2147483647 w 40"/>
                  <a:gd name="T9" fmla="*/ 2147483647 h 59"/>
                  <a:gd name="T10" fmla="*/ 2147483647 w 40"/>
                  <a:gd name="T11" fmla="*/ 2147483647 h 59"/>
                  <a:gd name="T12" fmla="*/ 2147483647 w 40"/>
                  <a:gd name="T13" fmla="*/ 2147483647 h 59"/>
                  <a:gd name="T14" fmla="*/ 2147483647 w 40"/>
                  <a:gd name="T15" fmla="*/ 2147483647 h 59"/>
                  <a:gd name="T16" fmla="*/ 0 60000 65536"/>
                  <a:gd name="T17" fmla="*/ 0 60000 65536"/>
                  <a:gd name="T18" fmla="*/ 0 60000 65536"/>
                  <a:gd name="T19" fmla="*/ 0 60000 65536"/>
                  <a:gd name="T20" fmla="*/ 0 60000 65536"/>
                  <a:gd name="T21" fmla="*/ 0 60000 65536"/>
                  <a:gd name="T22" fmla="*/ 0 60000 65536"/>
                  <a:gd name="T23" fmla="*/ 0 60000 65536"/>
                  <a:gd name="T24" fmla="*/ 0 w 40"/>
                  <a:gd name="T25" fmla="*/ 0 h 59"/>
                  <a:gd name="T26" fmla="*/ 40 w 40"/>
                  <a:gd name="T27" fmla="*/ 59 h 5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0" h="59">
                    <a:moveTo>
                      <a:pt x="1" y="59"/>
                    </a:moveTo>
                    <a:cubicBezTo>
                      <a:pt x="1" y="59"/>
                      <a:pt x="19" y="21"/>
                      <a:pt x="40" y="4"/>
                    </a:cubicBezTo>
                    <a:cubicBezTo>
                      <a:pt x="40" y="4"/>
                      <a:pt x="37" y="2"/>
                      <a:pt x="37" y="0"/>
                    </a:cubicBezTo>
                    <a:cubicBezTo>
                      <a:pt x="37" y="0"/>
                      <a:pt x="16" y="14"/>
                      <a:pt x="15" y="15"/>
                    </a:cubicBezTo>
                    <a:cubicBezTo>
                      <a:pt x="14" y="16"/>
                      <a:pt x="13" y="16"/>
                      <a:pt x="12" y="15"/>
                    </a:cubicBezTo>
                    <a:cubicBezTo>
                      <a:pt x="11" y="14"/>
                      <a:pt x="5" y="3"/>
                      <a:pt x="5" y="3"/>
                    </a:cubicBezTo>
                    <a:cubicBezTo>
                      <a:pt x="5" y="3"/>
                      <a:pt x="3" y="10"/>
                      <a:pt x="4" y="11"/>
                    </a:cubicBezTo>
                    <a:cubicBezTo>
                      <a:pt x="4" y="13"/>
                      <a:pt x="0" y="49"/>
                      <a:pt x="1" y="59"/>
                    </a:cubicBezTo>
                    <a:close/>
                  </a:path>
                </a:pathLst>
              </a:custGeom>
              <a:solidFill>
                <a:srgbClr val="FFFFFF"/>
              </a:solidFill>
              <a:ln w="9525">
                <a:noFill/>
                <a:round/>
              </a:ln>
            </p:spPr>
            <p:txBody>
              <a:bodyPr/>
              <a:lstStyle/>
              <a:p>
                <a:endParaRPr lang="zh-TW" altLang="en-US"/>
              </a:p>
            </p:txBody>
          </p:sp>
          <p:sp>
            <p:nvSpPr>
              <p:cNvPr id="39" name="Freeform 42"/>
              <p:cNvSpPr/>
              <p:nvPr/>
            </p:nvSpPr>
            <p:spPr bwMode="auto">
              <a:xfrm>
                <a:off x="7672388" y="1500188"/>
                <a:ext cx="220662" cy="611187"/>
              </a:xfrm>
              <a:custGeom>
                <a:avLst/>
                <a:gdLst>
                  <a:gd name="T0" fmla="*/ 0 w 17"/>
                  <a:gd name="T1" fmla="*/ 2147483647 h 47"/>
                  <a:gd name="T2" fmla="*/ 2147483647 w 17"/>
                  <a:gd name="T3" fmla="*/ 2147483647 h 47"/>
                  <a:gd name="T4" fmla="*/ 2147483647 w 17"/>
                  <a:gd name="T5" fmla="*/ 1183728112 h 47"/>
                  <a:gd name="T6" fmla="*/ 2147483647 w 17"/>
                  <a:gd name="T7" fmla="*/ 507312048 h 47"/>
                  <a:gd name="T8" fmla="*/ 1684852866 w 17"/>
                  <a:gd name="T9" fmla="*/ 845520080 h 47"/>
                  <a:gd name="T10" fmla="*/ 168482691 w 17"/>
                  <a:gd name="T11" fmla="*/ 2147483647 h 47"/>
                  <a:gd name="T12" fmla="*/ 0 w 17"/>
                  <a:gd name="T13" fmla="*/ 2147483647 h 47"/>
                  <a:gd name="T14" fmla="*/ 0 60000 65536"/>
                  <a:gd name="T15" fmla="*/ 0 60000 65536"/>
                  <a:gd name="T16" fmla="*/ 0 60000 65536"/>
                  <a:gd name="T17" fmla="*/ 0 60000 65536"/>
                  <a:gd name="T18" fmla="*/ 0 60000 65536"/>
                  <a:gd name="T19" fmla="*/ 0 60000 65536"/>
                  <a:gd name="T20" fmla="*/ 0 60000 65536"/>
                  <a:gd name="T21" fmla="*/ 0 w 17"/>
                  <a:gd name="T22" fmla="*/ 0 h 47"/>
                  <a:gd name="T23" fmla="*/ 17 w 17"/>
                  <a:gd name="T24" fmla="*/ 47 h 4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7" h="47">
                    <a:moveTo>
                      <a:pt x="0" y="47"/>
                    </a:moveTo>
                    <a:cubicBezTo>
                      <a:pt x="0" y="47"/>
                      <a:pt x="14" y="25"/>
                      <a:pt x="13" y="14"/>
                    </a:cubicBezTo>
                    <a:cubicBezTo>
                      <a:pt x="13" y="9"/>
                      <a:pt x="14" y="7"/>
                      <a:pt x="14" y="7"/>
                    </a:cubicBezTo>
                    <a:cubicBezTo>
                      <a:pt x="14" y="7"/>
                      <a:pt x="17" y="4"/>
                      <a:pt x="16" y="3"/>
                    </a:cubicBezTo>
                    <a:cubicBezTo>
                      <a:pt x="15" y="1"/>
                      <a:pt x="12" y="0"/>
                      <a:pt x="10" y="5"/>
                    </a:cubicBezTo>
                    <a:cubicBezTo>
                      <a:pt x="11" y="8"/>
                      <a:pt x="1" y="15"/>
                      <a:pt x="1" y="26"/>
                    </a:cubicBezTo>
                    <a:lnTo>
                      <a:pt x="0" y="47"/>
                    </a:lnTo>
                    <a:close/>
                  </a:path>
                </a:pathLst>
              </a:custGeom>
              <a:solidFill>
                <a:srgbClr val="365B7C"/>
              </a:solidFill>
              <a:ln w="9525">
                <a:noFill/>
                <a:round/>
              </a:ln>
            </p:spPr>
            <p:txBody>
              <a:bodyPr/>
              <a:lstStyle/>
              <a:p>
                <a:pPr>
                  <a:defRPr/>
                </a:pPr>
                <a:endParaRPr lang="zh-TW" altLang="en-US"/>
              </a:p>
            </p:txBody>
          </p:sp>
          <p:sp>
            <p:nvSpPr>
              <p:cNvPr id="40" name="Freeform 43"/>
              <p:cNvSpPr/>
              <p:nvPr/>
            </p:nvSpPr>
            <p:spPr bwMode="auto">
              <a:xfrm>
                <a:off x="7880599" y="1512888"/>
                <a:ext cx="104775" cy="90488"/>
              </a:xfrm>
              <a:custGeom>
                <a:avLst/>
                <a:gdLst>
                  <a:gd name="T0" fmla="*/ 0 w 66"/>
                  <a:gd name="T1" fmla="*/ 2147483647 h 57"/>
                  <a:gd name="T2" fmla="*/ 0 w 66"/>
                  <a:gd name="T3" fmla="*/ 0 h 57"/>
                  <a:gd name="T4" fmla="*/ 2147483647 w 66"/>
                  <a:gd name="T5" fmla="*/ 2147483647 h 57"/>
                  <a:gd name="T6" fmla="*/ 2147483647 w 66"/>
                  <a:gd name="T7" fmla="*/ 2147483647 h 57"/>
                  <a:gd name="T8" fmla="*/ 0 w 66"/>
                  <a:gd name="T9" fmla="*/ 2147483647 h 57"/>
                  <a:gd name="T10" fmla="*/ 0 60000 65536"/>
                  <a:gd name="T11" fmla="*/ 0 60000 65536"/>
                  <a:gd name="T12" fmla="*/ 0 60000 65536"/>
                  <a:gd name="T13" fmla="*/ 0 60000 65536"/>
                  <a:gd name="T14" fmla="*/ 0 60000 65536"/>
                  <a:gd name="T15" fmla="*/ 0 w 66"/>
                  <a:gd name="T16" fmla="*/ 0 h 57"/>
                  <a:gd name="T17" fmla="*/ 66 w 66"/>
                  <a:gd name="T18" fmla="*/ 57 h 57"/>
                </a:gdLst>
                <a:ahLst/>
                <a:cxnLst>
                  <a:cxn ang="T10">
                    <a:pos x="T0" y="T1"/>
                  </a:cxn>
                  <a:cxn ang="T11">
                    <a:pos x="T2" y="T3"/>
                  </a:cxn>
                  <a:cxn ang="T12">
                    <a:pos x="T4" y="T5"/>
                  </a:cxn>
                  <a:cxn ang="T13">
                    <a:pos x="T6" y="T7"/>
                  </a:cxn>
                  <a:cxn ang="T14">
                    <a:pos x="T8" y="T9"/>
                  </a:cxn>
                </a:cxnLst>
                <a:rect l="T15" t="T16" r="T17" b="T18"/>
                <a:pathLst>
                  <a:path w="66" h="57">
                    <a:moveTo>
                      <a:pt x="0" y="8"/>
                    </a:moveTo>
                    <a:lnTo>
                      <a:pt x="0" y="0"/>
                    </a:lnTo>
                    <a:lnTo>
                      <a:pt x="66" y="57"/>
                    </a:lnTo>
                    <a:lnTo>
                      <a:pt x="0" y="8"/>
                    </a:lnTo>
                    <a:close/>
                  </a:path>
                </a:pathLst>
              </a:custGeom>
              <a:solidFill>
                <a:srgbClr val="000000"/>
              </a:solidFill>
              <a:ln w="9525">
                <a:noFill/>
                <a:round/>
              </a:ln>
            </p:spPr>
            <p:txBody>
              <a:bodyPr/>
              <a:lstStyle/>
              <a:p>
                <a:endParaRPr lang="zh-TW" altLang="en-US"/>
              </a:p>
            </p:txBody>
          </p:sp>
          <p:sp>
            <p:nvSpPr>
              <p:cNvPr id="41" name="Freeform 44"/>
              <p:cNvSpPr/>
              <p:nvPr/>
            </p:nvSpPr>
            <p:spPr bwMode="auto">
              <a:xfrm>
                <a:off x="7710737" y="1512888"/>
                <a:ext cx="117475" cy="90488"/>
              </a:xfrm>
              <a:custGeom>
                <a:avLst/>
                <a:gdLst>
                  <a:gd name="T0" fmla="*/ 0 w 74"/>
                  <a:gd name="T1" fmla="*/ 2147483647 h 57"/>
                  <a:gd name="T2" fmla="*/ 2147483647 w 74"/>
                  <a:gd name="T3" fmla="*/ 0 h 57"/>
                  <a:gd name="T4" fmla="*/ 2147483647 w 74"/>
                  <a:gd name="T5" fmla="*/ 0 h 57"/>
                  <a:gd name="T6" fmla="*/ 0 w 74"/>
                  <a:gd name="T7" fmla="*/ 2147483647 h 57"/>
                  <a:gd name="T8" fmla="*/ 0 w 74"/>
                  <a:gd name="T9" fmla="*/ 2147483647 h 57"/>
                  <a:gd name="T10" fmla="*/ 0 60000 65536"/>
                  <a:gd name="T11" fmla="*/ 0 60000 65536"/>
                  <a:gd name="T12" fmla="*/ 0 60000 65536"/>
                  <a:gd name="T13" fmla="*/ 0 60000 65536"/>
                  <a:gd name="T14" fmla="*/ 0 60000 65536"/>
                  <a:gd name="T15" fmla="*/ 0 w 74"/>
                  <a:gd name="T16" fmla="*/ 0 h 57"/>
                  <a:gd name="T17" fmla="*/ 74 w 74"/>
                  <a:gd name="T18" fmla="*/ 57 h 57"/>
                </a:gdLst>
                <a:ahLst/>
                <a:cxnLst>
                  <a:cxn ang="T10">
                    <a:pos x="T0" y="T1"/>
                  </a:cxn>
                  <a:cxn ang="T11">
                    <a:pos x="T2" y="T3"/>
                  </a:cxn>
                  <a:cxn ang="T12">
                    <a:pos x="T4" y="T5"/>
                  </a:cxn>
                  <a:cxn ang="T13">
                    <a:pos x="T6" y="T7"/>
                  </a:cxn>
                  <a:cxn ang="T14">
                    <a:pos x="T8" y="T9"/>
                  </a:cxn>
                </a:cxnLst>
                <a:rect l="T15" t="T16" r="T17" b="T18"/>
                <a:pathLst>
                  <a:path w="74" h="57">
                    <a:moveTo>
                      <a:pt x="0" y="57"/>
                    </a:moveTo>
                    <a:lnTo>
                      <a:pt x="66" y="0"/>
                    </a:lnTo>
                    <a:lnTo>
                      <a:pt x="74" y="0"/>
                    </a:lnTo>
                    <a:lnTo>
                      <a:pt x="0" y="57"/>
                    </a:lnTo>
                    <a:close/>
                  </a:path>
                </a:pathLst>
              </a:custGeom>
              <a:solidFill>
                <a:srgbClr val="000000"/>
              </a:solidFill>
              <a:ln w="9525">
                <a:noFill/>
                <a:round/>
              </a:ln>
            </p:spPr>
            <p:txBody>
              <a:bodyPr/>
              <a:lstStyle/>
              <a:p>
                <a:endParaRPr lang="zh-TW" altLang="en-US"/>
              </a:p>
            </p:txBody>
          </p:sp>
        </p:grpSp>
        <p:grpSp>
          <p:nvGrpSpPr>
            <p:cNvPr id="42" name="组合 41"/>
            <p:cNvGrpSpPr/>
            <p:nvPr/>
          </p:nvGrpSpPr>
          <p:grpSpPr>
            <a:xfrm flipH="1">
              <a:off x="5517288" y="2318336"/>
              <a:ext cx="386742" cy="387116"/>
              <a:chOff x="7167096" y="561975"/>
              <a:chExt cx="1547910" cy="1549400"/>
            </a:xfrm>
          </p:grpSpPr>
          <p:sp>
            <p:nvSpPr>
              <p:cNvPr id="43" name="Freeform 40"/>
              <p:cNvSpPr/>
              <p:nvPr/>
            </p:nvSpPr>
            <p:spPr bwMode="auto">
              <a:xfrm>
                <a:off x="7167096" y="561975"/>
                <a:ext cx="1547910" cy="1518490"/>
              </a:xfrm>
              <a:custGeom>
                <a:avLst/>
                <a:gdLst/>
                <a:ahLst/>
                <a:cxnLst/>
                <a:rect l="l" t="t" r="r" b="b"/>
                <a:pathLst>
                  <a:path w="1547910" h="1518490">
                    <a:moveTo>
                      <a:pt x="735325" y="0"/>
                    </a:moveTo>
                    <a:cubicBezTo>
                      <a:pt x="1125922" y="0"/>
                      <a:pt x="1099882" y="195344"/>
                      <a:pt x="1099882" y="273482"/>
                    </a:cubicBezTo>
                    <a:cubicBezTo>
                      <a:pt x="1099882" y="338596"/>
                      <a:pt x="1047802" y="533941"/>
                      <a:pt x="1034783" y="612078"/>
                    </a:cubicBezTo>
                    <a:cubicBezTo>
                      <a:pt x="1008743" y="677193"/>
                      <a:pt x="995723" y="755331"/>
                      <a:pt x="1021763" y="794399"/>
                    </a:cubicBezTo>
                    <a:cubicBezTo>
                      <a:pt x="1034783" y="820445"/>
                      <a:pt x="1073842" y="872537"/>
                      <a:pt x="1243100" y="963698"/>
                    </a:cubicBezTo>
                    <a:cubicBezTo>
                      <a:pt x="1399339" y="1054858"/>
                      <a:pt x="1581617" y="1067881"/>
                      <a:pt x="1542557" y="1289271"/>
                    </a:cubicBezTo>
                    <a:cubicBezTo>
                      <a:pt x="1520081" y="1379197"/>
                      <a:pt x="1500030" y="1452144"/>
                      <a:pt x="1480009" y="1518490"/>
                    </a:cubicBezTo>
                    <a:lnTo>
                      <a:pt x="0" y="1518490"/>
                    </a:lnTo>
                    <a:cubicBezTo>
                      <a:pt x="15993" y="1434519"/>
                      <a:pt x="15303" y="1372240"/>
                      <a:pt x="45272" y="1302294"/>
                    </a:cubicBezTo>
                    <a:cubicBezTo>
                      <a:pt x="71312" y="1211134"/>
                      <a:pt x="97352" y="1119973"/>
                      <a:pt x="279630" y="1041835"/>
                    </a:cubicBezTo>
                    <a:cubicBezTo>
                      <a:pt x="461908" y="963698"/>
                      <a:pt x="579087" y="911606"/>
                      <a:pt x="579087" y="911606"/>
                    </a:cubicBezTo>
                    <a:cubicBezTo>
                      <a:pt x="579087" y="911528"/>
                      <a:pt x="579093" y="820440"/>
                      <a:pt x="592107" y="807422"/>
                    </a:cubicBezTo>
                    <a:cubicBezTo>
                      <a:pt x="605127" y="807422"/>
                      <a:pt x="631166" y="768354"/>
                      <a:pt x="605127" y="729285"/>
                    </a:cubicBezTo>
                    <a:cubicBezTo>
                      <a:pt x="592107" y="677193"/>
                      <a:pt x="566067" y="625101"/>
                      <a:pt x="566067" y="599055"/>
                    </a:cubicBezTo>
                    <a:cubicBezTo>
                      <a:pt x="566067" y="573009"/>
                      <a:pt x="344729" y="0"/>
                      <a:pt x="735325" y="0"/>
                    </a:cubicBezTo>
                    <a:close/>
                  </a:path>
                </a:pathLst>
              </a:custGeom>
              <a:solidFill>
                <a:schemeClr val="bg1">
                  <a:lumMod val="75000"/>
                </a:schemeClr>
              </a:solidFill>
              <a:ln w="9525">
                <a:noFill/>
                <a:round/>
              </a:ln>
            </p:spPr>
            <p:txBody>
              <a:bodyPr/>
              <a:lstStyle/>
              <a:p>
                <a:endParaRPr lang="zh-TW" altLang="en-US"/>
              </a:p>
            </p:txBody>
          </p:sp>
          <p:sp>
            <p:nvSpPr>
              <p:cNvPr id="44" name="Freeform 41"/>
              <p:cNvSpPr/>
              <p:nvPr/>
            </p:nvSpPr>
            <p:spPr bwMode="auto">
              <a:xfrm>
                <a:off x="7672637" y="1330325"/>
                <a:ext cx="520700" cy="768350"/>
              </a:xfrm>
              <a:custGeom>
                <a:avLst/>
                <a:gdLst>
                  <a:gd name="T0" fmla="*/ 2147483647 w 40"/>
                  <a:gd name="T1" fmla="*/ 2147483647 h 59"/>
                  <a:gd name="T2" fmla="*/ 2147483647 w 40"/>
                  <a:gd name="T3" fmla="*/ 2147483647 h 59"/>
                  <a:gd name="T4" fmla="*/ 2147483647 w 40"/>
                  <a:gd name="T5" fmla="*/ 0 h 59"/>
                  <a:gd name="T6" fmla="*/ 2147483647 w 40"/>
                  <a:gd name="T7" fmla="*/ 2147483647 h 59"/>
                  <a:gd name="T8" fmla="*/ 2147483647 w 40"/>
                  <a:gd name="T9" fmla="*/ 2147483647 h 59"/>
                  <a:gd name="T10" fmla="*/ 2147483647 w 40"/>
                  <a:gd name="T11" fmla="*/ 2147483647 h 59"/>
                  <a:gd name="T12" fmla="*/ 2147483647 w 40"/>
                  <a:gd name="T13" fmla="*/ 2147483647 h 59"/>
                  <a:gd name="T14" fmla="*/ 2147483647 w 40"/>
                  <a:gd name="T15" fmla="*/ 2147483647 h 59"/>
                  <a:gd name="T16" fmla="*/ 0 60000 65536"/>
                  <a:gd name="T17" fmla="*/ 0 60000 65536"/>
                  <a:gd name="T18" fmla="*/ 0 60000 65536"/>
                  <a:gd name="T19" fmla="*/ 0 60000 65536"/>
                  <a:gd name="T20" fmla="*/ 0 60000 65536"/>
                  <a:gd name="T21" fmla="*/ 0 60000 65536"/>
                  <a:gd name="T22" fmla="*/ 0 60000 65536"/>
                  <a:gd name="T23" fmla="*/ 0 60000 65536"/>
                  <a:gd name="T24" fmla="*/ 0 w 40"/>
                  <a:gd name="T25" fmla="*/ 0 h 59"/>
                  <a:gd name="T26" fmla="*/ 40 w 40"/>
                  <a:gd name="T27" fmla="*/ 59 h 5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0" h="59">
                    <a:moveTo>
                      <a:pt x="1" y="59"/>
                    </a:moveTo>
                    <a:cubicBezTo>
                      <a:pt x="1" y="59"/>
                      <a:pt x="19" y="21"/>
                      <a:pt x="40" y="4"/>
                    </a:cubicBezTo>
                    <a:cubicBezTo>
                      <a:pt x="40" y="4"/>
                      <a:pt x="37" y="2"/>
                      <a:pt x="37" y="0"/>
                    </a:cubicBezTo>
                    <a:cubicBezTo>
                      <a:pt x="37" y="0"/>
                      <a:pt x="16" y="14"/>
                      <a:pt x="15" y="15"/>
                    </a:cubicBezTo>
                    <a:cubicBezTo>
                      <a:pt x="14" y="16"/>
                      <a:pt x="13" y="16"/>
                      <a:pt x="12" y="15"/>
                    </a:cubicBezTo>
                    <a:cubicBezTo>
                      <a:pt x="11" y="14"/>
                      <a:pt x="5" y="3"/>
                      <a:pt x="5" y="3"/>
                    </a:cubicBezTo>
                    <a:cubicBezTo>
                      <a:pt x="5" y="3"/>
                      <a:pt x="3" y="10"/>
                      <a:pt x="4" y="11"/>
                    </a:cubicBezTo>
                    <a:cubicBezTo>
                      <a:pt x="4" y="13"/>
                      <a:pt x="0" y="49"/>
                      <a:pt x="1" y="59"/>
                    </a:cubicBezTo>
                    <a:close/>
                  </a:path>
                </a:pathLst>
              </a:custGeom>
              <a:solidFill>
                <a:srgbClr val="FFFFFF"/>
              </a:solidFill>
              <a:ln w="9525">
                <a:noFill/>
                <a:round/>
              </a:ln>
            </p:spPr>
            <p:txBody>
              <a:bodyPr/>
              <a:lstStyle/>
              <a:p>
                <a:endParaRPr lang="zh-TW" altLang="en-US"/>
              </a:p>
            </p:txBody>
          </p:sp>
          <p:sp>
            <p:nvSpPr>
              <p:cNvPr id="45" name="Freeform 42"/>
              <p:cNvSpPr/>
              <p:nvPr/>
            </p:nvSpPr>
            <p:spPr bwMode="auto">
              <a:xfrm>
                <a:off x="7672388" y="1500188"/>
                <a:ext cx="220662" cy="611187"/>
              </a:xfrm>
              <a:custGeom>
                <a:avLst/>
                <a:gdLst>
                  <a:gd name="T0" fmla="*/ 0 w 17"/>
                  <a:gd name="T1" fmla="*/ 2147483647 h 47"/>
                  <a:gd name="T2" fmla="*/ 2147483647 w 17"/>
                  <a:gd name="T3" fmla="*/ 2147483647 h 47"/>
                  <a:gd name="T4" fmla="*/ 2147483647 w 17"/>
                  <a:gd name="T5" fmla="*/ 1183728112 h 47"/>
                  <a:gd name="T6" fmla="*/ 2147483647 w 17"/>
                  <a:gd name="T7" fmla="*/ 507312048 h 47"/>
                  <a:gd name="T8" fmla="*/ 1684852866 w 17"/>
                  <a:gd name="T9" fmla="*/ 845520080 h 47"/>
                  <a:gd name="T10" fmla="*/ 168482691 w 17"/>
                  <a:gd name="T11" fmla="*/ 2147483647 h 47"/>
                  <a:gd name="T12" fmla="*/ 0 w 17"/>
                  <a:gd name="T13" fmla="*/ 2147483647 h 47"/>
                  <a:gd name="T14" fmla="*/ 0 60000 65536"/>
                  <a:gd name="T15" fmla="*/ 0 60000 65536"/>
                  <a:gd name="T16" fmla="*/ 0 60000 65536"/>
                  <a:gd name="T17" fmla="*/ 0 60000 65536"/>
                  <a:gd name="T18" fmla="*/ 0 60000 65536"/>
                  <a:gd name="T19" fmla="*/ 0 60000 65536"/>
                  <a:gd name="T20" fmla="*/ 0 60000 65536"/>
                  <a:gd name="T21" fmla="*/ 0 w 17"/>
                  <a:gd name="T22" fmla="*/ 0 h 47"/>
                  <a:gd name="T23" fmla="*/ 17 w 17"/>
                  <a:gd name="T24" fmla="*/ 47 h 4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7" h="47">
                    <a:moveTo>
                      <a:pt x="0" y="47"/>
                    </a:moveTo>
                    <a:cubicBezTo>
                      <a:pt x="0" y="47"/>
                      <a:pt x="14" y="25"/>
                      <a:pt x="13" y="14"/>
                    </a:cubicBezTo>
                    <a:cubicBezTo>
                      <a:pt x="13" y="9"/>
                      <a:pt x="14" y="7"/>
                      <a:pt x="14" y="7"/>
                    </a:cubicBezTo>
                    <a:cubicBezTo>
                      <a:pt x="14" y="7"/>
                      <a:pt x="17" y="4"/>
                      <a:pt x="16" y="3"/>
                    </a:cubicBezTo>
                    <a:cubicBezTo>
                      <a:pt x="15" y="1"/>
                      <a:pt x="12" y="0"/>
                      <a:pt x="10" y="5"/>
                    </a:cubicBezTo>
                    <a:cubicBezTo>
                      <a:pt x="11" y="8"/>
                      <a:pt x="1" y="15"/>
                      <a:pt x="1" y="26"/>
                    </a:cubicBezTo>
                    <a:lnTo>
                      <a:pt x="0" y="47"/>
                    </a:lnTo>
                    <a:close/>
                  </a:path>
                </a:pathLst>
              </a:custGeom>
              <a:solidFill>
                <a:schemeClr val="bg1">
                  <a:lumMod val="65000"/>
                </a:schemeClr>
              </a:solidFill>
              <a:ln w="9525">
                <a:noFill/>
                <a:round/>
              </a:ln>
            </p:spPr>
            <p:txBody>
              <a:bodyPr/>
              <a:lstStyle/>
              <a:p>
                <a:pPr>
                  <a:defRPr/>
                </a:pPr>
                <a:endParaRPr lang="zh-TW" altLang="en-US"/>
              </a:p>
            </p:txBody>
          </p:sp>
          <p:sp>
            <p:nvSpPr>
              <p:cNvPr id="46" name="Freeform 43"/>
              <p:cNvSpPr/>
              <p:nvPr/>
            </p:nvSpPr>
            <p:spPr bwMode="auto">
              <a:xfrm>
                <a:off x="7880599" y="1512888"/>
                <a:ext cx="104775" cy="90488"/>
              </a:xfrm>
              <a:custGeom>
                <a:avLst/>
                <a:gdLst>
                  <a:gd name="T0" fmla="*/ 0 w 66"/>
                  <a:gd name="T1" fmla="*/ 2147483647 h 57"/>
                  <a:gd name="T2" fmla="*/ 0 w 66"/>
                  <a:gd name="T3" fmla="*/ 0 h 57"/>
                  <a:gd name="T4" fmla="*/ 2147483647 w 66"/>
                  <a:gd name="T5" fmla="*/ 2147483647 h 57"/>
                  <a:gd name="T6" fmla="*/ 2147483647 w 66"/>
                  <a:gd name="T7" fmla="*/ 2147483647 h 57"/>
                  <a:gd name="T8" fmla="*/ 0 w 66"/>
                  <a:gd name="T9" fmla="*/ 2147483647 h 57"/>
                  <a:gd name="T10" fmla="*/ 0 60000 65536"/>
                  <a:gd name="T11" fmla="*/ 0 60000 65536"/>
                  <a:gd name="T12" fmla="*/ 0 60000 65536"/>
                  <a:gd name="T13" fmla="*/ 0 60000 65536"/>
                  <a:gd name="T14" fmla="*/ 0 60000 65536"/>
                  <a:gd name="T15" fmla="*/ 0 w 66"/>
                  <a:gd name="T16" fmla="*/ 0 h 57"/>
                  <a:gd name="T17" fmla="*/ 66 w 66"/>
                  <a:gd name="T18" fmla="*/ 57 h 57"/>
                </a:gdLst>
                <a:ahLst/>
                <a:cxnLst>
                  <a:cxn ang="T10">
                    <a:pos x="T0" y="T1"/>
                  </a:cxn>
                  <a:cxn ang="T11">
                    <a:pos x="T2" y="T3"/>
                  </a:cxn>
                  <a:cxn ang="T12">
                    <a:pos x="T4" y="T5"/>
                  </a:cxn>
                  <a:cxn ang="T13">
                    <a:pos x="T6" y="T7"/>
                  </a:cxn>
                  <a:cxn ang="T14">
                    <a:pos x="T8" y="T9"/>
                  </a:cxn>
                </a:cxnLst>
                <a:rect l="T15" t="T16" r="T17" b="T18"/>
                <a:pathLst>
                  <a:path w="66" h="57">
                    <a:moveTo>
                      <a:pt x="0" y="8"/>
                    </a:moveTo>
                    <a:lnTo>
                      <a:pt x="0" y="0"/>
                    </a:lnTo>
                    <a:lnTo>
                      <a:pt x="66" y="57"/>
                    </a:lnTo>
                    <a:lnTo>
                      <a:pt x="0" y="8"/>
                    </a:lnTo>
                    <a:close/>
                  </a:path>
                </a:pathLst>
              </a:custGeom>
              <a:solidFill>
                <a:srgbClr val="000000"/>
              </a:solidFill>
              <a:ln w="9525">
                <a:noFill/>
                <a:round/>
              </a:ln>
            </p:spPr>
            <p:txBody>
              <a:bodyPr/>
              <a:lstStyle/>
              <a:p>
                <a:endParaRPr lang="zh-TW" altLang="en-US"/>
              </a:p>
            </p:txBody>
          </p:sp>
          <p:sp>
            <p:nvSpPr>
              <p:cNvPr id="47" name="Freeform 44"/>
              <p:cNvSpPr/>
              <p:nvPr/>
            </p:nvSpPr>
            <p:spPr bwMode="auto">
              <a:xfrm>
                <a:off x="7710737" y="1512888"/>
                <a:ext cx="117475" cy="90488"/>
              </a:xfrm>
              <a:custGeom>
                <a:avLst/>
                <a:gdLst>
                  <a:gd name="T0" fmla="*/ 0 w 74"/>
                  <a:gd name="T1" fmla="*/ 2147483647 h 57"/>
                  <a:gd name="T2" fmla="*/ 2147483647 w 74"/>
                  <a:gd name="T3" fmla="*/ 0 h 57"/>
                  <a:gd name="T4" fmla="*/ 2147483647 w 74"/>
                  <a:gd name="T5" fmla="*/ 0 h 57"/>
                  <a:gd name="T6" fmla="*/ 0 w 74"/>
                  <a:gd name="T7" fmla="*/ 2147483647 h 57"/>
                  <a:gd name="T8" fmla="*/ 0 w 74"/>
                  <a:gd name="T9" fmla="*/ 2147483647 h 57"/>
                  <a:gd name="T10" fmla="*/ 0 60000 65536"/>
                  <a:gd name="T11" fmla="*/ 0 60000 65536"/>
                  <a:gd name="T12" fmla="*/ 0 60000 65536"/>
                  <a:gd name="T13" fmla="*/ 0 60000 65536"/>
                  <a:gd name="T14" fmla="*/ 0 60000 65536"/>
                  <a:gd name="T15" fmla="*/ 0 w 74"/>
                  <a:gd name="T16" fmla="*/ 0 h 57"/>
                  <a:gd name="T17" fmla="*/ 74 w 74"/>
                  <a:gd name="T18" fmla="*/ 57 h 57"/>
                </a:gdLst>
                <a:ahLst/>
                <a:cxnLst>
                  <a:cxn ang="T10">
                    <a:pos x="T0" y="T1"/>
                  </a:cxn>
                  <a:cxn ang="T11">
                    <a:pos x="T2" y="T3"/>
                  </a:cxn>
                  <a:cxn ang="T12">
                    <a:pos x="T4" y="T5"/>
                  </a:cxn>
                  <a:cxn ang="T13">
                    <a:pos x="T6" y="T7"/>
                  </a:cxn>
                  <a:cxn ang="T14">
                    <a:pos x="T8" y="T9"/>
                  </a:cxn>
                </a:cxnLst>
                <a:rect l="T15" t="T16" r="T17" b="T18"/>
                <a:pathLst>
                  <a:path w="74" h="57">
                    <a:moveTo>
                      <a:pt x="0" y="57"/>
                    </a:moveTo>
                    <a:lnTo>
                      <a:pt x="66" y="0"/>
                    </a:lnTo>
                    <a:lnTo>
                      <a:pt x="74" y="0"/>
                    </a:lnTo>
                    <a:lnTo>
                      <a:pt x="0" y="57"/>
                    </a:lnTo>
                    <a:close/>
                  </a:path>
                </a:pathLst>
              </a:custGeom>
              <a:solidFill>
                <a:srgbClr val="000000"/>
              </a:solidFill>
              <a:ln w="9525">
                <a:noFill/>
                <a:round/>
              </a:ln>
            </p:spPr>
            <p:txBody>
              <a:bodyPr/>
              <a:lstStyle/>
              <a:p>
                <a:endParaRPr lang="zh-TW" altLang="en-US"/>
              </a:p>
            </p:txBody>
          </p:sp>
        </p:grpSp>
        <p:grpSp>
          <p:nvGrpSpPr>
            <p:cNvPr id="48" name="组合 47"/>
            <p:cNvGrpSpPr/>
            <p:nvPr/>
          </p:nvGrpSpPr>
          <p:grpSpPr>
            <a:xfrm flipH="1">
              <a:off x="4555101" y="2162748"/>
              <a:ext cx="542180" cy="542703"/>
              <a:chOff x="7167096" y="561975"/>
              <a:chExt cx="1547910" cy="1549400"/>
            </a:xfrm>
          </p:grpSpPr>
          <p:sp>
            <p:nvSpPr>
              <p:cNvPr id="49" name="Freeform 40"/>
              <p:cNvSpPr/>
              <p:nvPr/>
            </p:nvSpPr>
            <p:spPr bwMode="auto">
              <a:xfrm>
                <a:off x="7167096" y="561975"/>
                <a:ext cx="1547910" cy="1518490"/>
              </a:xfrm>
              <a:custGeom>
                <a:avLst/>
                <a:gdLst/>
                <a:ahLst/>
                <a:cxnLst/>
                <a:rect l="l" t="t" r="r" b="b"/>
                <a:pathLst>
                  <a:path w="1547910" h="1518490">
                    <a:moveTo>
                      <a:pt x="735325" y="0"/>
                    </a:moveTo>
                    <a:cubicBezTo>
                      <a:pt x="1125922" y="0"/>
                      <a:pt x="1099882" y="195344"/>
                      <a:pt x="1099882" y="273482"/>
                    </a:cubicBezTo>
                    <a:cubicBezTo>
                      <a:pt x="1099882" y="338596"/>
                      <a:pt x="1047802" y="533941"/>
                      <a:pt x="1034783" y="612078"/>
                    </a:cubicBezTo>
                    <a:cubicBezTo>
                      <a:pt x="1008743" y="677193"/>
                      <a:pt x="995723" y="755331"/>
                      <a:pt x="1021763" y="794399"/>
                    </a:cubicBezTo>
                    <a:cubicBezTo>
                      <a:pt x="1034783" y="820445"/>
                      <a:pt x="1073842" y="872537"/>
                      <a:pt x="1243100" y="963698"/>
                    </a:cubicBezTo>
                    <a:cubicBezTo>
                      <a:pt x="1399339" y="1054858"/>
                      <a:pt x="1581617" y="1067881"/>
                      <a:pt x="1542557" y="1289271"/>
                    </a:cubicBezTo>
                    <a:cubicBezTo>
                      <a:pt x="1520081" y="1379197"/>
                      <a:pt x="1500030" y="1452144"/>
                      <a:pt x="1480009" y="1518490"/>
                    </a:cubicBezTo>
                    <a:lnTo>
                      <a:pt x="0" y="1518490"/>
                    </a:lnTo>
                    <a:cubicBezTo>
                      <a:pt x="15993" y="1434519"/>
                      <a:pt x="15303" y="1372240"/>
                      <a:pt x="45272" y="1302294"/>
                    </a:cubicBezTo>
                    <a:cubicBezTo>
                      <a:pt x="71312" y="1211134"/>
                      <a:pt x="97352" y="1119973"/>
                      <a:pt x="279630" y="1041835"/>
                    </a:cubicBezTo>
                    <a:cubicBezTo>
                      <a:pt x="461908" y="963698"/>
                      <a:pt x="579087" y="911606"/>
                      <a:pt x="579087" y="911606"/>
                    </a:cubicBezTo>
                    <a:cubicBezTo>
                      <a:pt x="579087" y="911528"/>
                      <a:pt x="579093" y="820440"/>
                      <a:pt x="592107" y="807422"/>
                    </a:cubicBezTo>
                    <a:cubicBezTo>
                      <a:pt x="605127" y="807422"/>
                      <a:pt x="631166" y="768354"/>
                      <a:pt x="605127" y="729285"/>
                    </a:cubicBezTo>
                    <a:cubicBezTo>
                      <a:pt x="592107" y="677193"/>
                      <a:pt x="566067" y="625101"/>
                      <a:pt x="566067" y="599055"/>
                    </a:cubicBezTo>
                    <a:cubicBezTo>
                      <a:pt x="566067" y="573009"/>
                      <a:pt x="344729" y="0"/>
                      <a:pt x="735325" y="0"/>
                    </a:cubicBezTo>
                    <a:close/>
                  </a:path>
                </a:pathLst>
              </a:custGeom>
              <a:solidFill>
                <a:schemeClr val="bg1">
                  <a:lumMod val="75000"/>
                </a:schemeClr>
              </a:solidFill>
              <a:ln w="9525">
                <a:noFill/>
                <a:round/>
              </a:ln>
            </p:spPr>
            <p:txBody>
              <a:bodyPr/>
              <a:lstStyle/>
              <a:p>
                <a:endParaRPr lang="zh-TW" altLang="en-US"/>
              </a:p>
            </p:txBody>
          </p:sp>
          <p:sp>
            <p:nvSpPr>
              <p:cNvPr id="50" name="Freeform 41"/>
              <p:cNvSpPr/>
              <p:nvPr/>
            </p:nvSpPr>
            <p:spPr bwMode="auto">
              <a:xfrm>
                <a:off x="7672637" y="1330325"/>
                <a:ext cx="520700" cy="768350"/>
              </a:xfrm>
              <a:custGeom>
                <a:avLst/>
                <a:gdLst>
                  <a:gd name="T0" fmla="*/ 2147483647 w 40"/>
                  <a:gd name="T1" fmla="*/ 2147483647 h 59"/>
                  <a:gd name="T2" fmla="*/ 2147483647 w 40"/>
                  <a:gd name="T3" fmla="*/ 2147483647 h 59"/>
                  <a:gd name="T4" fmla="*/ 2147483647 w 40"/>
                  <a:gd name="T5" fmla="*/ 0 h 59"/>
                  <a:gd name="T6" fmla="*/ 2147483647 w 40"/>
                  <a:gd name="T7" fmla="*/ 2147483647 h 59"/>
                  <a:gd name="T8" fmla="*/ 2147483647 w 40"/>
                  <a:gd name="T9" fmla="*/ 2147483647 h 59"/>
                  <a:gd name="T10" fmla="*/ 2147483647 w 40"/>
                  <a:gd name="T11" fmla="*/ 2147483647 h 59"/>
                  <a:gd name="T12" fmla="*/ 2147483647 w 40"/>
                  <a:gd name="T13" fmla="*/ 2147483647 h 59"/>
                  <a:gd name="T14" fmla="*/ 2147483647 w 40"/>
                  <a:gd name="T15" fmla="*/ 2147483647 h 59"/>
                  <a:gd name="T16" fmla="*/ 0 60000 65536"/>
                  <a:gd name="T17" fmla="*/ 0 60000 65536"/>
                  <a:gd name="T18" fmla="*/ 0 60000 65536"/>
                  <a:gd name="T19" fmla="*/ 0 60000 65536"/>
                  <a:gd name="T20" fmla="*/ 0 60000 65536"/>
                  <a:gd name="T21" fmla="*/ 0 60000 65536"/>
                  <a:gd name="T22" fmla="*/ 0 60000 65536"/>
                  <a:gd name="T23" fmla="*/ 0 60000 65536"/>
                  <a:gd name="T24" fmla="*/ 0 w 40"/>
                  <a:gd name="T25" fmla="*/ 0 h 59"/>
                  <a:gd name="T26" fmla="*/ 40 w 40"/>
                  <a:gd name="T27" fmla="*/ 59 h 5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0" h="59">
                    <a:moveTo>
                      <a:pt x="1" y="59"/>
                    </a:moveTo>
                    <a:cubicBezTo>
                      <a:pt x="1" y="59"/>
                      <a:pt x="19" y="21"/>
                      <a:pt x="40" y="4"/>
                    </a:cubicBezTo>
                    <a:cubicBezTo>
                      <a:pt x="40" y="4"/>
                      <a:pt x="37" y="2"/>
                      <a:pt x="37" y="0"/>
                    </a:cubicBezTo>
                    <a:cubicBezTo>
                      <a:pt x="37" y="0"/>
                      <a:pt x="16" y="14"/>
                      <a:pt x="15" y="15"/>
                    </a:cubicBezTo>
                    <a:cubicBezTo>
                      <a:pt x="14" y="16"/>
                      <a:pt x="13" y="16"/>
                      <a:pt x="12" y="15"/>
                    </a:cubicBezTo>
                    <a:cubicBezTo>
                      <a:pt x="11" y="14"/>
                      <a:pt x="5" y="3"/>
                      <a:pt x="5" y="3"/>
                    </a:cubicBezTo>
                    <a:cubicBezTo>
                      <a:pt x="5" y="3"/>
                      <a:pt x="3" y="10"/>
                      <a:pt x="4" y="11"/>
                    </a:cubicBezTo>
                    <a:cubicBezTo>
                      <a:pt x="4" y="13"/>
                      <a:pt x="0" y="49"/>
                      <a:pt x="1" y="59"/>
                    </a:cubicBezTo>
                    <a:close/>
                  </a:path>
                </a:pathLst>
              </a:custGeom>
              <a:solidFill>
                <a:srgbClr val="FFFFFF"/>
              </a:solidFill>
              <a:ln w="9525">
                <a:noFill/>
                <a:round/>
              </a:ln>
            </p:spPr>
            <p:txBody>
              <a:bodyPr/>
              <a:lstStyle/>
              <a:p>
                <a:endParaRPr lang="zh-TW" altLang="en-US"/>
              </a:p>
            </p:txBody>
          </p:sp>
          <p:sp>
            <p:nvSpPr>
              <p:cNvPr id="51" name="Freeform 42"/>
              <p:cNvSpPr/>
              <p:nvPr/>
            </p:nvSpPr>
            <p:spPr bwMode="auto">
              <a:xfrm>
                <a:off x="7672388" y="1500188"/>
                <a:ext cx="220662" cy="611187"/>
              </a:xfrm>
              <a:custGeom>
                <a:avLst/>
                <a:gdLst>
                  <a:gd name="T0" fmla="*/ 0 w 17"/>
                  <a:gd name="T1" fmla="*/ 2147483647 h 47"/>
                  <a:gd name="T2" fmla="*/ 2147483647 w 17"/>
                  <a:gd name="T3" fmla="*/ 2147483647 h 47"/>
                  <a:gd name="T4" fmla="*/ 2147483647 w 17"/>
                  <a:gd name="T5" fmla="*/ 1183728112 h 47"/>
                  <a:gd name="T6" fmla="*/ 2147483647 w 17"/>
                  <a:gd name="T7" fmla="*/ 507312048 h 47"/>
                  <a:gd name="T8" fmla="*/ 1684852866 w 17"/>
                  <a:gd name="T9" fmla="*/ 845520080 h 47"/>
                  <a:gd name="T10" fmla="*/ 168482691 w 17"/>
                  <a:gd name="T11" fmla="*/ 2147483647 h 47"/>
                  <a:gd name="T12" fmla="*/ 0 w 17"/>
                  <a:gd name="T13" fmla="*/ 2147483647 h 47"/>
                  <a:gd name="T14" fmla="*/ 0 60000 65536"/>
                  <a:gd name="T15" fmla="*/ 0 60000 65536"/>
                  <a:gd name="T16" fmla="*/ 0 60000 65536"/>
                  <a:gd name="T17" fmla="*/ 0 60000 65536"/>
                  <a:gd name="T18" fmla="*/ 0 60000 65536"/>
                  <a:gd name="T19" fmla="*/ 0 60000 65536"/>
                  <a:gd name="T20" fmla="*/ 0 60000 65536"/>
                  <a:gd name="T21" fmla="*/ 0 w 17"/>
                  <a:gd name="T22" fmla="*/ 0 h 47"/>
                  <a:gd name="T23" fmla="*/ 17 w 17"/>
                  <a:gd name="T24" fmla="*/ 47 h 4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7" h="47">
                    <a:moveTo>
                      <a:pt x="0" y="47"/>
                    </a:moveTo>
                    <a:cubicBezTo>
                      <a:pt x="0" y="47"/>
                      <a:pt x="14" y="25"/>
                      <a:pt x="13" y="14"/>
                    </a:cubicBezTo>
                    <a:cubicBezTo>
                      <a:pt x="13" y="9"/>
                      <a:pt x="14" y="7"/>
                      <a:pt x="14" y="7"/>
                    </a:cubicBezTo>
                    <a:cubicBezTo>
                      <a:pt x="14" y="7"/>
                      <a:pt x="17" y="4"/>
                      <a:pt x="16" y="3"/>
                    </a:cubicBezTo>
                    <a:cubicBezTo>
                      <a:pt x="15" y="1"/>
                      <a:pt x="12" y="0"/>
                      <a:pt x="10" y="5"/>
                    </a:cubicBezTo>
                    <a:cubicBezTo>
                      <a:pt x="11" y="8"/>
                      <a:pt x="1" y="15"/>
                      <a:pt x="1" y="26"/>
                    </a:cubicBezTo>
                    <a:lnTo>
                      <a:pt x="0" y="47"/>
                    </a:lnTo>
                    <a:close/>
                  </a:path>
                </a:pathLst>
              </a:custGeom>
              <a:solidFill>
                <a:schemeClr val="bg1">
                  <a:lumMod val="65000"/>
                </a:schemeClr>
              </a:solidFill>
              <a:ln w="9525">
                <a:noFill/>
                <a:round/>
              </a:ln>
            </p:spPr>
            <p:txBody>
              <a:bodyPr/>
              <a:lstStyle/>
              <a:p>
                <a:pPr>
                  <a:defRPr/>
                </a:pPr>
                <a:endParaRPr lang="zh-TW" altLang="en-US"/>
              </a:p>
            </p:txBody>
          </p:sp>
          <p:sp>
            <p:nvSpPr>
              <p:cNvPr id="52" name="Freeform 43"/>
              <p:cNvSpPr/>
              <p:nvPr/>
            </p:nvSpPr>
            <p:spPr bwMode="auto">
              <a:xfrm>
                <a:off x="7880599" y="1512888"/>
                <a:ext cx="104775" cy="90488"/>
              </a:xfrm>
              <a:custGeom>
                <a:avLst/>
                <a:gdLst>
                  <a:gd name="T0" fmla="*/ 0 w 66"/>
                  <a:gd name="T1" fmla="*/ 2147483647 h 57"/>
                  <a:gd name="T2" fmla="*/ 0 w 66"/>
                  <a:gd name="T3" fmla="*/ 0 h 57"/>
                  <a:gd name="T4" fmla="*/ 2147483647 w 66"/>
                  <a:gd name="T5" fmla="*/ 2147483647 h 57"/>
                  <a:gd name="T6" fmla="*/ 2147483647 w 66"/>
                  <a:gd name="T7" fmla="*/ 2147483647 h 57"/>
                  <a:gd name="T8" fmla="*/ 0 w 66"/>
                  <a:gd name="T9" fmla="*/ 2147483647 h 57"/>
                  <a:gd name="T10" fmla="*/ 0 60000 65536"/>
                  <a:gd name="T11" fmla="*/ 0 60000 65536"/>
                  <a:gd name="T12" fmla="*/ 0 60000 65536"/>
                  <a:gd name="T13" fmla="*/ 0 60000 65536"/>
                  <a:gd name="T14" fmla="*/ 0 60000 65536"/>
                  <a:gd name="T15" fmla="*/ 0 w 66"/>
                  <a:gd name="T16" fmla="*/ 0 h 57"/>
                  <a:gd name="T17" fmla="*/ 66 w 66"/>
                  <a:gd name="T18" fmla="*/ 57 h 57"/>
                </a:gdLst>
                <a:ahLst/>
                <a:cxnLst>
                  <a:cxn ang="T10">
                    <a:pos x="T0" y="T1"/>
                  </a:cxn>
                  <a:cxn ang="T11">
                    <a:pos x="T2" y="T3"/>
                  </a:cxn>
                  <a:cxn ang="T12">
                    <a:pos x="T4" y="T5"/>
                  </a:cxn>
                  <a:cxn ang="T13">
                    <a:pos x="T6" y="T7"/>
                  </a:cxn>
                  <a:cxn ang="T14">
                    <a:pos x="T8" y="T9"/>
                  </a:cxn>
                </a:cxnLst>
                <a:rect l="T15" t="T16" r="T17" b="T18"/>
                <a:pathLst>
                  <a:path w="66" h="57">
                    <a:moveTo>
                      <a:pt x="0" y="8"/>
                    </a:moveTo>
                    <a:lnTo>
                      <a:pt x="0" y="0"/>
                    </a:lnTo>
                    <a:lnTo>
                      <a:pt x="66" y="57"/>
                    </a:lnTo>
                    <a:lnTo>
                      <a:pt x="0" y="8"/>
                    </a:lnTo>
                    <a:close/>
                  </a:path>
                </a:pathLst>
              </a:custGeom>
              <a:solidFill>
                <a:srgbClr val="000000"/>
              </a:solidFill>
              <a:ln w="9525">
                <a:noFill/>
                <a:round/>
              </a:ln>
            </p:spPr>
            <p:txBody>
              <a:bodyPr/>
              <a:lstStyle/>
              <a:p>
                <a:endParaRPr lang="zh-TW" altLang="en-US"/>
              </a:p>
            </p:txBody>
          </p:sp>
          <p:sp>
            <p:nvSpPr>
              <p:cNvPr id="53" name="Freeform 44"/>
              <p:cNvSpPr/>
              <p:nvPr/>
            </p:nvSpPr>
            <p:spPr bwMode="auto">
              <a:xfrm>
                <a:off x="7710737" y="1512888"/>
                <a:ext cx="117475" cy="90488"/>
              </a:xfrm>
              <a:custGeom>
                <a:avLst/>
                <a:gdLst>
                  <a:gd name="T0" fmla="*/ 0 w 74"/>
                  <a:gd name="T1" fmla="*/ 2147483647 h 57"/>
                  <a:gd name="T2" fmla="*/ 2147483647 w 74"/>
                  <a:gd name="T3" fmla="*/ 0 h 57"/>
                  <a:gd name="T4" fmla="*/ 2147483647 w 74"/>
                  <a:gd name="T5" fmla="*/ 0 h 57"/>
                  <a:gd name="T6" fmla="*/ 0 w 74"/>
                  <a:gd name="T7" fmla="*/ 2147483647 h 57"/>
                  <a:gd name="T8" fmla="*/ 0 w 74"/>
                  <a:gd name="T9" fmla="*/ 2147483647 h 57"/>
                  <a:gd name="T10" fmla="*/ 0 60000 65536"/>
                  <a:gd name="T11" fmla="*/ 0 60000 65536"/>
                  <a:gd name="T12" fmla="*/ 0 60000 65536"/>
                  <a:gd name="T13" fmla="*/ 0 60000 65536"/>
                  <a:gd name="T14" fmla="*/ 0 60000 65536"/>
                  <a:gd name="T15" fmla="*/ 0 w 74"/>
                  <a:gd name="T16" fmla="*/ 0 h 57"/>
                  <a:gd name="T17" fmla="*/ 74 w 74"/>
                  <a:gd name="T18" fmla="*/ 57 h 57"/>
                </a:gdLst>
                <a:ahLst/>
                <a:cxnLst>
                  <a:cxn ang="T10">
                    <a:pos x="T0" y="T1"/>
                  </a:cxn>
                  <a:cxn ang="T11">
                    <a:pos x="T2" y="T3"/>
                  </a:cxn>
                  <a:cxn ang="T12">
                    <a:pos x="T4" y="T5"/>
                  </a:cxn>
                  <a:cxn ang="T13">
                    <a:pos x="T6" y="T7"/>
                  </a:cxn>
                  <a:cxn ang="T14">
                    <a:pos x="T8" y="T9"/>
                  </a:cxn>
                </a:cxnLst>
                <a:rect l="T15" t="T16" r="T17" b="T18"/>
                <a:pathLst>
                  <a:path w="74" h="57">
                    <a:moveTo>
                      <a:pt x="0" y="57"/>
                    </a:moveTo>
                    <a:lnTo>
                      <a:pt x="66" y="0"/>
                    </a:lnTo>
                    <a:lnTo>
                      <a:pt x="74" y="0"/>
                    </a:lnTo>
                    <a:lnTo>
                      <a:pt x="0" y="57"/>
                    </a:lnTo>
                    <a:close/>
                  </a:path>
                </a:pathLst>
              </a:custGeom>
              <a:solidFill>
                <a:srgbClr val="000000"/>
              </a:solidFill>
              <a:ln w="9525">
                <a:noFill/>
                <a:round/>
              </a:ln>
            </p:spPr>
            <p:txBody>
              <a:bodyPr/>
              <a:lstStyle/>
              <a:p>
                <a:endParaRPr lang="zh-TW" altLang="en-US"/>
              </a:p>
            </p:txBody>
          </p:sp>
        </p:grpSp>
        <p:grpSp>
          <p:nvGrpSpPr>
            <p:cNvPr id="54" name="组合 53"/>
            <p:cNvGrpSpPr/>
            <p:nvPr/>
          </p:nvGrpSpPr>
          <p:grpSpPr>
            <a:xfrm flipH="1">
              <a:off x="4870102" y="2030708"/>
              <a:ext cx="674094" cy="674744"/>
              <a:chOff x="7167096" y="561975"/>
              <a:chExt cx="1547910" cy="1549400"/>
            </a:xfrm>
          </p:grpSpPr>
          <p:sp>
            <p:nvSpPr>
              <p:cNvPr id="55" name="Freeform 40"/>
              <p:cNvSpPr/>
              <p:nvPr/>
            </p:nvSpPr>
            <p:spPr bwMode="auto">
              <a:xfrm>
                <a:off x="7167096" y="561975"/>
                <a:ext cx="1547910" cy="1518490"/>
              </a:xfrm>
              <a:custGeom>
                <a:avLst/>
                <a:gdLst/>
                <a:ahLst/>
                <a:cxnLst/>
                <a:rect l="l" t="t" r="r" b="b"/>
                <a:pathLst>
                  <a:path w="1547910" h="1518490">
                    <a:moveTo>
                      <a:pt x="735325" y="0"/>
                    </a:moveTo>
                    <a:cubicBezTo>
                      <a:pt x="1125922" y="0"/>
                      <a:pt x="1099882" y="195344"/>
                      <a:pt x="1099882" y="273482"/>
                    </a:cubicBezTo>
                    <a:cubicBezTo>
                      <a:pt x="1099882" y="338596"/>
                      <a:pt x="1047802" y="533941"/>
                      <a:pt x="1034783" y="612078"/>
                    </a:cubicBezTo>
                    <a:cubicBezTo>
                      <a:pt x="1008743" y="677193"/>
                      <a:pt x="995723" y="755331"/>
                      <a:pt x="1021763" y="794399"/>
                    </a:cubicBezTo>
                    <a:cubicBezTo>
                      <a:pt x="1034783" y="820445"/>
                      <a:pt x="1073842" y="872537"/>
                      <a:pt x="1243100" y="963698"/>
                    </a:cubicBezTo>
                    <a:cubicBezTo>
                      <a:pt x="1399339" y="1054858"/>
                      <a:pt x="1581617" y="1067881"/>
                      <a:pt x="1542557" y="1289271"/>
                    </a:cubicBezTo>
                    <a:cubicBezTo>
                      <a:pt x="1520081" y="1379197"/>
                      <a:pt x="1500030" y="1452144"/>
                      <a:pt x="1480009" y="1518490"/>
                    </a:cubicBezTo>
                    <a:lnTo>
                      <a:pt x="0" y="1518490"/>
                    </a:lnTo>
                    <a:cubicBezTo>
                      <a:pt x="15993" y="1434519"/>
                      <a:pt x="15303" y="1372240"/>
                      <a:pt x="45272" y="1302294"/>
                    </a:cubicBezTo>
                    <a:cubicBezTo>
                      <a:pt x="71312" y="1211134"/>
                      <a:pt x="97352" y="1119973"/>
                      <a:pt x="279630" y="1041835"/>
                    </a:cubicBezTo>
                    <a:cubicBezTo>
                      <a:pt x="461908" y="963698"/>
                      <a:pt x="579087" y="911606"/>
                      <a:pt x="579087" y="911606"/>
                    </a:cubicBezTo>
                    <a:cubicBezTo>
                      <a:pt x="579087" y="911528"/>
                      <a:pt x="579093" y="820440"/>
                      <a:pt x="592107" y="807422"/>
                    </a:cubicBezTo>
                    <a:cubicBezTo>
                      <a:pt x="605127" y="807422"/>
                      <a:pt x="631166" y="768354"/>
                      <a:pt x="605127" y="729285"/>
                    </a:cubicBezTo>
                    <a:cubicBezTo>
                      <a:pt x="592107" y="677193"/>
                      <a:pt x="566067" y="625101"/>
                      <a:pt x="566067" y="599055"/>
                    </a:cubicBezTo>
                    <a:cubicBezTo>
                      <a:pt x="566067" y="573009"/>
                      <a:pt x="344729" y="0"/>
                      <a:pt x="735325" y="0"/>
                    </a:cubicBezTo>
                    <a:close/>
                  </a:path>
                </a:pathLst>
              </a:custGeom>
              <a:solidFill>
                <a:schemeClr val="bg1">
                  <a:lumMod val="65000"/>
                </a:schemeClr>
              </a:solidFill>
              <a:ln w="9525">
                <a:noFill/>
                <a:round/>
              </a:ln>
            </p:spPr>
            <p:txBody>
              <a:bodyPr/>
              <a:lstStyle/>
              <a:p>
                <a:endParaRPr lang="zh-TW" altLang="en-US"/>
              </a:p>
            </p:txBody>
          </p:sp>
          <p:sp>
            <p:nvSpPr>
              <p:cNvPr id="56" name="Freeform 41"/>
              <p:cNvSpPr/>
              <p:nvPr/>
            </p:nvSpPr>
            <p:spPr bwMode="auto">
              <a:xfrm>
                <a:off x="7672637" y="1330325"/>
                <a:ext cx="520700" cy="768350"/>
              </a:xfrm>
              <a:custGeom>
                <a:avLst/>
                <a:gdLst>
                  <a:gd name="T0" fmla="*/ 2147483647 w 40"/>
                  <a:gd name="T1" fmla="*/ 2147483647 h 59"/>
                  <a:gd name="T2" fmla="*/ 2147483647 w 40"/>
                  <a:gd name="T3" fmla="*/ 2147483647 h 59"/>
                  <a:gd name="T4" fmla="*/ 2147483647 w 40"/>
                  <a:gd name="T5" fmla="*/ 0 h 59"/>
                  <a:gd name="T6" fmla="*/ 2147483647 w 40"/>
                  <a:gd name="T7" fmla="*/ 2147483647 h 59"/>
                  <a:gd name="T8" fmla="*/ 2147483647 w 40"/>
                  <a:gd name="T9" fmla="*/ 2147483647 h 59"/>
                  <a:gd name="T10" fmla="*/ 2147483647 w 40"/>
                  <a:gd name="T11" fmla="*/ 2147483647 h 59"/>
                  <a:gd name="T12" fmla="*/ 2147483647 w 40"/>
                  <a:gd name="T13" fmla="*/ 2147483647 h 59"/>
                  <a:gd name="T14" fmla="*/ 2147483647 w 40"/>
                  <a:gd name="T15" fmla="*/ 2147483647 h 59"/>
                  <a:gd name="T16" fmla="*/ 0 60000 65536"/>
                  <a:gd name="T17" fmla="*/ 0 60000 65536"/>
                  <a:gd name="T18" fmla="*/ 0 60000 65536"/>
                  <a:gd name="T19" fmla="*/ 0 60000 65536"/>
                  <a:gd name="T20" fmla="*/ 0 60000 65536"/>
                  <a:gd name="T21" fmla="*/ 0 60000 65536"/>
                  <a:gd name="T22" fmla="*/ 0 60000 65536"/>
                  <a:gd name="T23" fmla="*/ 0 60000 65536"/>
                  <a:gd name="T24" fmla="*/ 0 w 40"/>
                  <a:gd name="T25" fmla="*/ 0 h 59"/>
                  <a:gd name="T26" fmla="*/ 40 w 40"/>
                  <a:gd name="T27" fmla="*/ 59 h 5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0" h="59">
                    <a:moveTo>
                      <a:pt x="1" y="59"/>
                    </a:moveTo>
                    <a:cubicBezTo>
                      <a:pt x="1" y="59"/>
                      <a:pt x="19" y="21"/>
                      <a:pt x="40" y="4"/>
                    </a:cubicBezTo>
                    <a:cubicBezTo>
                      <a:pt x="40" y="4"/>
                      <a:pt x="37" y="2"/>
                      <a:pt x="37" y="0"/>
                    </a:cubicBezTo>
                    <a:cubicBezTo>
                      <a:pt x="37" y="0"/>
                      <a:pt x="16" y="14"/>
                      <a:pt x="15" y="15"/>
                    </a:cubicBezTo>
                    <a:cubicBezTo>
                      <a:pt x="14" y="16"/>
                      <a:pt x="13" y="16"/>
                      <a:pt x="12" y="15"/>
                    </a:cubicBezTo>
                    <a:cubicBezTo>
                      <a:pt x="11" y="14"/>
                      <a:pt x="5" y="3"/>
                      <a:pt x="5" y="3"/>
                    </a:cubicBezTo>
                    <a:cubicBezTo>
                      <a:pt x="5" y="3"/>
                      <a:pt x="3" y="10"/>
                      <a:pt x="4" y="11"/>
                    </a:cubicBezTo>
                    <a:cubicBezTo>
                      <a:pt x="4" y="13"/>
                      <a:pt x="0" y="49"/>
                      <a:pt x="1" y="59"/>
                    </a:cubicBezTo>
                    <a:close/>
                  </a:path>
                </a:pathLst>
              </a:custGeom>
              <a:solidFill>
                <a:srgbClr val="FFFFFF"/>
              </a:solidFill>
              <a:ln w="9525">
                <a:noFill/>
                <a:round/>
              </a:ln>
            </p:spPr>
            <p:txBody>
              <a:bodyPr/>
              <a:lstStyle/>
              <a:p>
                <a:endParaRPr lang="zh-TW" altLang="en-US"/>
              </a:p>
            </p:txBody>
          </p:sp>
          <p:sp>
            <p:nvSpPr>
              <p:cNvPr id="57" name="Freeform 42"/>
              <p:cNvSpPr/>
              <p:nvPr/>
            </p:nvSpPr>
            <p:spPr bwMode="auto">
              <a:xfrm>
                <a:off x="7672388" y="1500188"/>
                <a:ext cx="220662" cy="611187"/>
              </a:xfrm>
              <a:custGeom>
                <a:avLst/>
                <a:gdLst>
                  <a:gd name="T0" fmla="*/ 0 w 17"/>
                  <a:gd name="T1" fmla="*/ 2147483647 h 47"/>
                  <a:gd name="T2" fmla="*/ 2147483647 w 17"/>
                  <a:gd name="T3" fmla="*/ 2147483647 h 47"/>
                  <a:gd name="T4" fmla="*/ 2147483647 w 17"/>
                  <a:gd name="T5" fmla="*/ 1183728112 h 47"/>
                  <a:gd name="T6" fmla="*/ 2147483647 w 17"/>
                  <a:gd name="T7" fmla="*/ 507312048 h 47"/>
                  <a:gd name="T8" fmla="*/ 1684852866 w 17"/>
                  <a:gd name="T9" fmla="*/ 845520080 h 47"/>
                  <a:gd name="T10" fmla="*/ 168482691 w 17"/>
                  <a:gd name="T11" fmla="*/ 2147483647 h 47"/>
                  <a:gd name="T12" fmla="*/ 0 w 17"/>
                  <a:gd name="T13" fmla="*/ 2147483647 h 47"/>
                  <a:gd name="T14" fmla="*/ 0 60000 65536"/>
                  <a:gd name="T15" fmla="*/ 0 60000 65536"/>
                  <a:gd name="T16" fmla="*/ 0 60000 65536"/>
                  <a:gd name="T17" fmla="*/ 0 60000 65536"/>
                  <a:gd name="T18" fmla="*/ 0 60000 65536"/>
                  <a:gd name="T19" fmla="*/ 0 60000 65536"/>
                  <a:gd name="T20" fmla="*/ 0 60000 65536"/>
                  <a:gd name="T21" fmla="*/ 0 w 17"/>
                  <a:gd name="T22" fmla="*/ 0 h 47"/>
                  <a:gd name="T23" fmla="*/ 17 w 17"/>
                  <a:gd name="T24" fmla="*/ 47 h 4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7" h="47">
                    <a:moveTo>
                      <a:pt x="0" y="47"/>
                    </a:moveTo>
                    <a:cubicBezTo>
                      <a:pt x="0" y="47"/>
                      <a:pt x="14" y="25"/>
                      <a:pt x="13" y="14"/>
                    </a:cubicBezTo>
                    <a:cubicBezTo>
                      <a:pt x="13" y="9"/>
                      <a:pt x="14" y="7"/>
                      <a:pt x="14" y="7"/>
                    </a:cubicBezTo>
                    <a:cubicBezTo>
                      <a:pt x="14" y="7"/>
                      <a:pt x="17" y="4"/>
                      <a:pt x="16" y="3"/>
                    </a:cubicBezTo>
                    <a:cubicBezTo>
                      <a:pt x="15" y="1"/>
                      <a:pt x="12" y="0"/>
                      <a:pt x="10" y="5"/>
                    </a:cubicBezTo>
                    <a:cubicBezTo>
                      <a:pt x="11" y="8"/>
                      <a:pt x="1" y="15"/>
                      <a:pt x="1" y="26"/>
                    </a:cubicBezTo>
                    <a:lnTo>
                      <a:pt x="0" y="47"/>
                    </a:lnTo>
                    <a:close/>
                  </a:path>
                </a:pathLst>
              </a:custGeom>
              <a:solidFill>
                <a:schemeClr val="bg1">
                  <a:lumMod val="65000"/>
                </a:schemeClr>
              </a:solidFill>
              <a:ln w="9525">
                <a:noFill/>
                <a:round/>
              </a:ln>
            </p:spPr>
            <p:txBody>
              <a:bodyPr/>
              <a:lstStyle/>
              <a:p>
                <a:pPr>
                  <a:defRPr/>
                </a:pPr>
                <a:endParaRPr lang="zh-TW" altLang="en-US"/>
              </a:p>
            </p:txBody>
          </p:sp>
          <p:sp>
            <p:nvSpPr>
              <p:cNvPr id="58" name="Freeform 43"/>
              <p:cNvSpPr/>
              <p:nvPr/>
            </p:nvSpPr>
            <p:spPr bwMode="auto">
              <a:xfrm>
                <a:off x="7880599" y="1512888"/>
                <a:ext cx="104775" cy="90488"/>
              </a:xfrm>
              <a:custGeom>
                <a:avLst/>
                <a:gdLst>
                  <a:gd name="T0" fmla="*/ 0 w 66"/>
                  <a:gd name="T1" fmla="*/ 2147483647 h 57"/>
                  <a:gd name="T2" fmla="*/ 0 w 66"/>
                  <a:gd name="T3" fmla="*/ 0 h 57"/>
                  <a:gd name="T4" fmla="*/ 2147483647 w 66"/>
                  <a:gd name="T5" fmla="*/ 2147483647 h 57"/>
                  <a:gd name="T6" fmla="*/ 2147483647 w 66"/>
                  <a:gd name="T7" fmla="*/ 2147483647 h 57"/>
                  <a:gd name="T8" fmla="*/ 0 w 66"/>
                  <a:gd name="T9" fmla="*/ 2147483647 h 57"/>
                  <a:gd name="T10" fmla="*/ 0 60000 65536"/>
                  <a:gd name="T11" fmla="*/ 0 60000 65536"/>
                  <a:gd name="T12" fmla="*/ 0 60000 65536"/>
                  <a:gd name="T13" fmla="*/ 0 60000 65536"/>
                  <a:gd name="T14" fmla="*/ 0 60000 65536"/>
                  <a:gd name="T15" fmla="*/ 0 w 66"/>
                  <a:gd name="T16" fmla="*/ 0 h 57"/>
                  <a:gd name="T17" fmla="*/ 66 w 66"/>
                  <a:gd name="T18" fmla="*/ 57 h 57"/>
                </a:gdLst>
                <a:ahLst/>
                <a:cxnLst>
                  <a:cxn ang="T10">
                    <a:pos x="T0" y="T1"/>
                  </a:cxn>
                  <a:cxn ang="T11">
                    <a:pos x="T2" y="T3"/>
                  </a:cxn>
                  <a:cxn ang="T12">
                    <a:pos x="T4" y="T5"/>
                  </a:cxn>
                  <a:cxn ang="T13">
                    <a:pos x="T6" y="T7"/>
                  </a:cxn>
                  <a:cxn ang="T14">
                    <a:pos x="T8" y="T9"/>
                  </a:cxn>
                </a:cxnLst>
                <a:rect l="T15" t="T16" r="T17" b="T18"/>
                <a:pathLst>
                  <a:path w="66" h="57">
                    <a:moveTo>
                      <a:pt x="0" y="8"/>
                    </a:moveTo>
                    <a:lnTo>
                      <a:pt x="0" y="0"/>
                    </a:lnTo>
                    <a:lnTo>
                      <a:pt x="66" y="57"/>
                    </a:lnTo>
                    <a:lnTo>
                      <a:pt x="0" y="8"/>
                    </a:lnTo>
                    <a:close/>
                  </a:path>
                </a:pathLst>
              </a:custGeom>
              <a:solidFill>
                <a:srgbClr val="000000"/>
              </a:solidFill>
              <a:ln w="9525">
                <a:noFill/>
                <a:round/>
              </a:ln>
            </p:spPr>
            <p:txBody>
              <a:bodyPr/>
              <a:lstStyle/>
              <a:p>
                <a:endParaRPr lang="zh-TW" altLang="en-US"/>
              </a:p>
            </p:txBody>
          </p:sp>
          <p:sp>
            <p:nvSpPr>
              <p:cNvPr id="59" name="Freeform 44"/>
              <p:cNvSpPr/>
              <p:nvPr/>
            </p:nvSpPr>
            <p:spPr bwMode="auto">
              <a:xfrm>
                <a:off x="7710737" y="1512888"/>
                <a:ext cx="117475" cy="90488"/>
              </a:xfrm>
              <a:custGeom>
                <a:avLst/>
                <a:gdLst>
                  <a:gd name="T0" fmla="*/ 0 w 74"/>
                  <a:gd name="T1" fmla="*/ 2147483647 h 57"/>
                  <a:gd name="T2" fmla="*/ 2147483647 w 74"/>
                  <a:gd name="T3" fmla="*/ 0 h 57"/>
                  <a:gd name="T4" fmla="*/ 2147483647 w 74"/>
                  <a:gd name="T5" fmla="*/ 0 h 57"/>
                  <a:gd name="T6" fmla="*/ 0 w 74"/>
                  <a:gd name="T7" fmla="*/ 2147483647 h 57"/>
                  <a:gd name="T8" fmla="*/ 0 w 74"/>
                  <a:gd name="T9" fmla="*/ 2147483647 h 57"/>
                  <a:gd name="T10" fmla="*/ 0 60000 65536"/>
                  <a:gd name="T11" fmla="*/ 0 60000 65536"/>
                  <a:gd name="T12" fmla="*/ 0 60000 65536"/>
                  <a:gd name="T13" fmla="*/ 0 60000 65536"/>
                  <a:gd name="T14" fmla="*/ 0 60000 65536"/>
                  <a:gd name="T15" fmla="*/ 0 w 74"/>
                  <a:gd name="T16" fmla="*/ 0 h 57"/>
                  <a:gd name="T17" fmla="*/ 74 w 74"/>
                  <a:gd name="T18" fmla="*/ 57 h 57"/>
                </a:gdLst>
                <a:ahLst/>
                <a:cxnLst>
                  <a:cxn ang="T10">
                    <a:pos x="T0" y="T1"/>
                  </a:cxn>
                  <a:cxn ang="T11">
                    <a:pos x="T2" y="T3"/>
                  </a:cxn>
                  <a:cxn ang="T12">
                    <a:pos x="T4" y="T5"/>
                  </a:cxn>
                  <a:cxn ang="T13">
                    <a:pos x="T6" y="T7"/>
                  </a:cxn>
                  <a:cxn ang="T14">
                    <a:pos x="T8" y="T9"/>
                  </a:cxn>
                </a:cxnLst>
                <a:rect l="T15" t="T16" r="T17" b="T18"/>
                <a:pathLst>
                  <a:path w="74" h="57">
                    <a:moveTo>
                      <a:pt x="0" y="57"/>
                    </a:moveTo>
                    <a:lnTo>
                      <a:pt x="66" y="0"/>
                    </a:lnTo>
                    <a:lnTo>
                      <a:pt x="74" y="0"/>
                    </a:lnTo>
                    <a:lnTo>
                      <a:pt x="0" y="57"/>
                    </a:lnTo>
                    <a:close/>
                  </a:path>
                </a:pathLst>
              </a:custGeom>
              <a:solidFill>
                <a:srgbClr val="000000"/>
              </a:solidFill>
              <a:ln w="9525">
                <a:noFill/>
                <a:round/>
              </a:ln>
            </p:spPr>
            <p:txBody>
              <a:bodyPr/>
              <a:lstStyle/>
              <a:p>
                <a:endParaRPr lang="zh-TW" altLang="en-US"/>
              </a:p>
            </p:txBody>
          </p:sp>
        </p:grpSp>
        <p:cxnSp>
          <p:nvCxnSpPr>
            <p:cNvPr id="60" name="直接连接符 59"/>
            <p:cNvCxnSpPr/>
            <p:nvPr/>
          </p:nvCxnSpPr>
          <p:spPr>
            <a:xfrm>
              <a:off x="10431385" y="1463040"/>
              <a:ext cx="0" cy="1076583"/>
            </a:xfrm>
            <a:prstGeom prst="line">
              <a:avLst/>
            </a:prstGeom>
            <a:ln w="19050">
              <a:gradFill>
                <a:gsLst>
                  <a:gs pos="0">
                    <a:srgbClr val="BECCCD">
                      <a:alpha val="15000"/>
                    </a:srgbClr>
                  </a:gs>
                  <a:gs pos="50000">
                    <a:schemeClr val="bg1">
                      <a:lumMod val="50000"/>
                    </a:schemeClr>
                  </a:gs>
                  <a:gs pos="100000">
                    <a:srgbClr val="BECCCD">
                      <a:alpha val="40000"/>
                    </a:srgbClr>
                  </a:gs>
                </a:gsLst>
                <a:lin ang="5400000" scaled="0"/>
              </a:gradFill>
            </a:ln>
          </p:spPr>
          <p:style>
            <a:lnRef idx="1">
              <a:schemeClr val="accent1"/>
            </a:lnRef>
            <a:fillRef idx="0">
              <a:schemeClr val="accent1"/>
            </a:fillRef>
            <a:effectRef idx="0">
              <a:schemeClr val="accent1"/>
            </a:effectRef>
            <a:fontRef idx="minor">
              <a:schemeClr val="tx1"/>
            </a:fontRef>
          </p:style>
        </p:cxnSp>
        <p:cxnSp>
          <p:nvCxnSpPr>
            <p:cNvPr id="61" name="直接连接符 60"/>
            <p:cNvCxnSpPr/>
            <p:nvPr/>
          </p:nvCxnSpPr>
          <p:spPr>
            <a:xfrm flipH="1">
              <a:off x="1776999" y="2685396"/>
              <a:ext cx="7980292" cy="0"/>
            </a:xfrm>
            <a:prstGeom prst="line">
              <a:avLst/>
            </a:prstGeom>
            <a:ln w="19050">
              <a:gradFill>
                <a:gsLst>
                  <a:gs pos="0">
                    <a:srgbClr val="BECCCD">
                      <a:alpha val="15000"/>
                    </a:srgbClr>
                  </a:gs>
                  <a:gs pos="50000">
                    <a:schemeClr val="bg1">
                      <a:lumMod val="50000"/>
                    </a:schemeClr>
                  </a:gs>
                  <a:gs pos="100000">
                    <a:srgbClr val="BECCCD">
                      <a:alpha val="40000"/>
                    </a:srgbClr>
                  </a:gs>
                </a:gsLst>
                <a:lin ang="0" scaled="0"/>
              </a:gradFill>
            </a:ln>
          </p:spPr>
          <p:style>
            <a:lnRef idx="1">
              <a:schemeClr val="accent1"/>
            </a:lnRef>
            <a:fillRef idx="0">
              <a:schemeClr val="accent1"/>
            </a:fillRef>
            <a:effectRef idx="0">
              <a:schemeClr val="accent1"/>
            </a:effectRef>
            <a:fontRef idx="minor">
              <a:schemeClr val="tx1"/>
            </a:fontRef>
          </p:style>
        </p:cxnSp>
        <p:sp>
          <p:nvSpPr>
            <p:cNvPr id="160" name="Rectangle 42"/>
            <p:cNvSpPr/>
            <p:nvPr/>
          </p:nvSpPr>
          <p:spPr>
            <a:xfrm>
              <a:off x="4737993" y="1463283"/>
              <a:ext cx="2800279" cy="563151"/>
            </a:xfrm>
            <a:prstGeom prst="rect">
              <a:avLst/>
            </a:prstGeom>
            <a:noFill/>
            <a:ln w="12700" cap="flat" cmpd="sng" algn="ctr">
              <a:noFill/>
              <a:prstDash val="solid"/>
            </a:ln>
            <a:effectLst/>
          </p:spPr>
          <p:txBody>
            <a:bodyPr lIns="91440" tIns="0" rIns="91440" bIns="0" rtlCol="0" anchor="t"/>
            <a:lstStyle/>
            <a:p>
              <a:pPr algn="r"/>
              <a:r>
                <a:rPr lang="en-US" altLang="zh-CN" b="1" dirty="0">
                  <a:solidFill>
                    <a:schemeClr val="tx1">
                      <a:lumMod val="65000"/>
                      <a:lumOff val="35000"/>
                    </a:schemeClr>
                  </a:solidFill>
                  <a:latin typeface="Arial" panose="020B0604020202020204" pitchFamily="34" charset="0"/>
                  <a:cs typeface="Arial" panose="020B0604020202020204" pitchFamily="34" charset="0"/>
                </a:rPr>
                <a:t>(一)岗位评价的依据</a:t>
              </a:r>
            </a:p>
          </p:txBody>
        </p:sp>
        <p:sp>
          <p:nvSpPr>
            <p:cNvPr id="161" name="Rectangle 42"/>
            <p:cNvSpPr/>
            <p:nvPr/>
          </p:nvSpPr>
          <p:spPr>
            <a:xfrm>
              <a:off x="5976889" y="1798058"/>
              <a:ext cx="4077970" cy="1040130"/>
            </a:xfrm>
            <a:prstGeom prst="rect">
              <a:avLst/>
            </a:prstGeom>
            <a:noFill/>
            <a:ln w="12700" cap="flat" cmpd="sng" algn="ctr">
              <a:noFill/>
              <a:prstDash val="solid"/>
            </a:ln>
            <a:effectLst/>
          </p:spPr>
          <p:txBody>
            <a:bodyPr lIns="91440" tIns="0" rIns="91440" bIns="0" rtlCol="0" anchor="t"/>
            <a:lstStyle/>
            <a:p>
              <a:pPr algn="just" fontAlgn="auto">
                <a:defRPr/>
              </a:pPr>
              <a:r>
                <a:rPr lang="en-US" kern="0" dirty="0">
                  <a:solidFill>
                    <a:schemeClr val="tx1">
                      <a:lumMod val="65000"/>
                      <a:lumOff val="35000"/>
                    </a:schemeClr>
                  </a:solidFill>
                  <a:latin typeface="Arial" panose="020B0604020202020204" pitchFamily="34" charset="0"/>
                  <a:cs typeface="Arial" panose="020B0604020202020204" pitchFamily="34" charset="0"/>
                </a:rPr>
                <a:t>岗位评价必须考虑三个方面的情况。</a:t>
              </a:r>
            </a:p>
            <a:p>
              <a:pPr algn="just" fontAlgn="auto">
                <a:defRPr/>
              </a:pPr>
              <a:r>
                <a:rPr lang="en-US" kern="0" dirty="0">
                  <a:solidFill>
                    <a:schemeClr val="tx1">
                      <a:lumMod val="65000"/>
                      <a:lumOff val="35000"/>
                    </a:schemeClr>
                  </a:solidFill>
                  <a:latin typeface="Arial" panose="020B0604020202020204" pitchFamily="34" charset="0"/>
                  <a:cs typeface="Arial" panose="020B0604020202020204" pitchFamily="34" charset="0"/>
                </a:rPr>
                <a:t>1.岗位分析结果</a:t>
              </a:r>
            </a:p>
            <a:p>
              <a:pPr algn="just" fontAlgn="auto">
                <a:defRPr/>
              </a:pPr>
              <a:r>
                <a:rPr lang="en-US" kern="0" dirty="0">
                  <a:solidFill>
                    <a:schemeClr val="tx1">
                      <a:lumMod val="65000"/>
                      <a:lumOff val="35000"/>
                    </a:schemeClr>
                  </a:solidFill>
                  <a:latin typeface="Arial" panose="020B0604020202020204" pitchFamily="34" charset="0"/>
                  <a:cs typeface="Arial" panose="020B0604020202020204" pitchFamily="34" charset="0"/>
                </a:rPr>
                <a:t>2.市场相对价格</a:t>
              </a:r>
            </a:p>
            <a:p>
              <a:pPr algn="just" fontAlgn="auto">
                <a:defRPr/>
              </a:pPr>
              <a:r>
                <a:rPr lang="en-US" kern="0" dirty="0">
                  <a:solidFill>
                    <a:schemeClr val="tx1">
                      <a:lumMod val="65000"/>
                      <a:lumOff val="35000"/>
                    </a:schemeClr>
                  </a:solidFill>
                  <a:latin typeface="Arial" panose="020B0604020202020204" pitchFamily="34" charset="0"/>
                  <a:cs typeface="Arial" panose="020B0604020202020204" pitchFamily="34" charset="0"/>
                </a:rPr>
                <a:t>3.企业管理政策</a:t>
              </a:r>
            </a:p>
          </p:txBody>
        </p:sp>
      </p:grpSp>
      <p:grpSp>
        <p:nvGrpSpPr>
          <p:cNvPr id="4" name="组合 3"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GrpSpPr/>
          <p:nvPr/>
        </p:nvGrpSpPr>
        <p:grpSpPr>
          <a:xfrm>
            <a:off x="1760220" y="5055235"/>
            <a:ext cx="8654415" cy="1707515"/>
            <a:chOff x="1757553" y="5069964"/>
            <a:chExt cx="8654386" cy="1375045"/>
          </a:xfrm>
        </p:grpSpPr>
        <p:grpSp>
          <p:nvGrpSpPr>
            <p:cNvPr id="108" name="组合 107"/>
            <p:cNvGrpSpPr/>
            <p:nvPr/>
          </p:nvGrpSpPr>
          <p:grpSpPr>
            <a:xfrm>
              <a:off x="1817231" y="5847963"/>
              <a:ext cx="463966" cy="464413"/>
              <a:chOff x="7167096" y="561975"/>
              <a:chExt cx="1547910" cy="1549400"/>
            </a:xfrm>
          </p:grpSpPr>
          <p:sp>
            <p:nvSpPr>
              <p:cNvPr id="109" name="Freeform 40"/>
              <p:cNvSpPr/>
              <p:nvPr/>
            </p:nvSpPr>
            <p:spPr bwMode="auto">
              <a:xfrm>
                <a:off x="7167096" y="561975"/>
                <a:ext cx="1547910" cy="1518490"/>
              </a:xfrm>
              <a:custGeom>
                <a:avLst/>
                <a:gdLst/>
                <a:ahLst/>
                <a:cxnLst/>
                <a:rect l="l" t="t" r="r" b="b"/>
                <a:pathLst>
                  <a:path w="1547910" h="1518490">
                    <a:moveTo>
                      <a:pt x="735325" y="0"/>
                    </a:moveTo>
                    <a:cubicBezTo>
                      <a:pt x="1125922" y="0"/>
                      <a:pt x="1099882" y="195344"/>
                      <a:pt x="1099882" y="273482"/>
                    </a:cubicBezTo>
                    <a:cubicBezTo>
                      <a:pt x="1099882" y="338596"/>
                      <a:pt x="1047802" y="533941"/>
                      <a:pt x="1034783" y="612078"/>
                    </a:cubicBezTo>
                    <a:cubicBezTo>
                      <a:pt x="1008743" y="677193"/>
                      <a:pt x="995723" y="755331"/>
                      <a:pt x="1021763" y="794399"/>
                    </a:cubicBezTo>
                    <a:cubicBezTo>
                      <a:pt x="1034783" y="820445"/>
                      <a:pt x="1073842" y="872537"/>
                      <a:pt x="1243100" y="963698"/>
                    </a:cubicBezTo>
                    <a:cubicBezTo>
                      <a:pt x="1399339" y="1054858"/>
                      <a:pt x="1581617" y="1067881"/>
                      <a:pt x="1542557" y="1289271"/>
                    </a:cubicBezTo>
                    <a:cubicBezTo>
                      <a:pt x="1520081" y="1379197"/>
                      <a:pt x="1500030" y="1452144"/>
                      <a:pt x="1480009" y="1518490"/>
                    </a:cubicBezTo>
                    <a:lnTo>
                      <a:pt x="0" y="1518490"/>
                    </a:lnTo>
                    <a:cubicBezTo>
                      <a:pt x="15993" y="1434519"/>
                      <a:pt x="15303" y="1372240"/>
                      <a:pt x="45272" y="1302294"/>
                    </a:cubicBezTo>
                    <a:cubicBezTo>
                      <a:pt x="71312" y="1211134"/>
                      <a:pt x="97352" y="1119973"/>
                      <a:pt x="279630" y="1041835"/>
                    </a:cubicBezTo>
                    <a:cubicBezTo>
                      <a:pt x="461908" y="963698"/>
                      <a:pt x="579087" y="911606"/>
                      <a:pt x="579087" y="911606"/>
                    </a:cubicBezTo>
                    <a:cubicBezTo>
                      <a:pt x="579087" y="911528"/>
                      <a:pt x="579093" y="820440"/>
                      <a:pt x="592107" y="807422"/>
                    </a:cubicBezTo>
                    <a:cubicBezTo>
                      <a:pt x="605127" y="807422"/>
                      <a:pt x="631166" y="768354"/>
                      <a:pt x="605127" y="729285"/>
                    </a:cubicBezTo>
                    <a:cubicBezTo>
                      <a:pt x="592107" y="677193"/>
                      <a:pt x="566067" y="625101"/>
                      <a:pt x="566067" y="599055"/>
                    </a:cubicBezTo>
                    <a:cubicBezTo>
                      <a:pt x="566067" y="573009"/>
                      <a:pt x="344729" y="0"/>
                      <a:pt x="735325" y="0"/>
                    </a:cubicBezTo>
                    <a:close/>
                  </a:path>
                </a:pathLst>
              </a:custGeom>
              <a:solidFill>
                <a:schemeClr val="bg1">
                  <a:lumMod val="75000"/>
                </a:schemeClr>
              </a:solidFill>
              <a:ln w="9525">
                <a:noFill/>
                <a:round/>
              </a:ln>
            </p:spPr>
            <p:txBody>
              <a:bodyPr/>
              <a:lstStyle/>
              <a:p>
                <a:endParaRPr lang="zh-TW" altLang="en-US"/>
              </a:p>
            </p:txBody>
          </p:sp>
          <p:sp>
            <p:nvSpPr>
              <p:cNvPr id="110" name="Freeform 41"/>
              <p:cNvSpPr/>
              <p:nvPr/>
            </p:nvSpPr>
            <p:spPr bwMode="auto">
              <a:xfrm>
                <a:off x="7672637" y="1330325"/>
                <a:ext cx="520700" cy="768350"/>
              </a:xfrm>
              <a:custGeom>
                <a:avLst/>
                <a:gdLst>
                  <a:gd name="T0" fmla="*/ 2147483647 w 40"/>
                  <a:gd name="T1" fmla="*/ 2147483647 h 59"/>
                  <a:gd name="T2" fmla="*/ 2147483647 w 40"/>
                  <a:gd name="T3" fmla="*/ 2147483647 h 59"/>
                  <a:gd name="T4" fmla="*/ 2147483647 w 40"/>
                  <a:gd name="T5" fmla="*/ 0 h 59"/>
                  <a:gd name="T6" fmla="*/ 2147483647 w 40"/>
                  <a:gd name="T7" fmla="*/ 2147483647 h 59"/>
                  <a:gd name="T8" fmla="*/ 2147483647 w 40"/>
                  <a:gd name="T9" fmla="*/ 2147483647 h 59"/>
                  <a:gd name="T10" fmla="*/ 2147483647 w 40"/>
                  <a:gd name="T11" fmla="*/ 2147483647 h 59"/>
                  <a:gd name="T12" fmla="*/ 2147483647 w 40"/>
                  <a:gd name="T13" fmla="*/ 2147483647 h 59"/>
                  <a:gd name="T14" fmla="*/ 2147483647 w 40"/>
                  <a:gd name="T15" fmla="*/ 2147483647 h 59"/>
                  <a:gd name="T16" fmla="*/ 0 60000 65536"/>
                  <a:gd name="T17" fmla="*/ 0 60000 65536"/>
                  <a:gd name="T18" fmla="*/ 0 60000 65536"/>
                  <a:gd name="T19" fmla="*/ 0 60000 65536"/>
                  <a:gd name="T20" fmla="*/ 0 60000 65536"/>
                  <a:gd name="T21" fmla="*/ 0 60000 65536"/>
                  <a:gd name="T22" fmla="*/ 0 60000 65536"/>
                  <a:gd name="T23" fmla="*/ 0 60000 65536"/>
                  <a:gd name="T24" fmla="*/ 0 w 40"/>
                  <a:gd name="T25" fmla="*/ 0 h 59"/>
                  <a:gd name="T26" fmla="*/ 40 w 40"/>
                  <a:gd name="T27" fmla="*/ 59 h 5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0" h="59">
                    <a:moveTo>
                      <a:pt x="1" y="59"/>
                    </a:moveTo>
                    <a:cubicBezTo>
                      <a:pt x="1" y="59"/>
                      <a:pt x="19" y="21"/>
                      <a:pt x="40" y="4"/>
                    </a:cubicBezTo>
                    <a:cubicBezTo>
                      <a:pt x="40" y="4"/>
                      <a:pt x="37" y="2"/>
                      <a:pt x="37" y="0"/>
                    </a:cubicBezTo>
                    <a:cubicBezTo>
                      <a:pt x="37" y="0"/>
                      <a:pt x="16" y="14"/>
                      <a:pt x="15" y="15"/>
                    </a:cubicBezTo>
                    <a:cubicBezTo>
                      <a:pt x="14" y="16"/>
                      <a:pt x="13" y="16"/>
                      <a:pt x="12" y="15"/>
                    </a:cubicBezTo>
                    <a:cubicBezTo>
                      <a:pt x="11" y="14"/>
                      <a:pt x="5" y="3"/>
                      <a:pt x="5" y="3"/>
                    </a:cubicBezTo>
                    <a:cubicBezTo>
                      <a:pt x="5" y="3"/>
                      <a:pt x="3" y="10"/>
                      <a:pt x="4" y="11"/>
                    </a:cubicBezTo>
                    <a:cubicBezTo>
                      <a:pt x="4" y="13"/>
                      <a:pt x="0" y="49"/>
                      <a:pt x="1" y="59"/>
                    </a:cubicBezTo>
                    <a:close/>
                  </a:path>
                </a:pathLst>
              </a:custGeom>
              <a:solidFill>
                <a:srgbClr val="FFFFFF"/>
              </a:solidFill>
              <a:ln w="9525">
                <a:noFill/>
                <a:round/>
              </a:ln>
            </p:spPr>
            <p:txBody>
              <a:bodyPr/>
              <a:lstStyle/>
              <a:p>
                <a:endParaRPr lang="zh-TW" altLang="en-US"/>
              </a:p>
            </p:txBody>
          </p:sp>
          <p:sp>
            <p:nvSpPr>
              <p:cNvPr id="111" name="Freeform 42"/>
              <p:cNvSpPr/>
              <p:nvPr/>
            </p:nvSpPr>
            <p:spPr bwMode="auto">
              <a:xfrm>
                <a:off x="7672388" y="1500188"/>
                <a:ext cx="220662" cy="611187"/>
              </a:xfrm>
              <a:custGeom>
                <a:avLst/>
                <a:gdLst>
                  <a:gd name="T0" fmla="*/ 0 w 17"/>
                  <a:gd name="T1" fmla="*/ 2147483647 h 47"/>
                  <a:gd name="T2" fmla="*/ 2147483647 w 17"/>
                  <a:gd name="T3" fmla="*/ 2147483647 h 47"/>
                  <a:gd name="T4" fmla="*/ 2147483647 w 17"/>
                  <a:gd name="T5" fmla="*/ 1183728112 h 47"/>
                  <a:gd name="T6" fmla="*/ 2147483647 w 17"/>
                  <a:gd name="T7" fmla="*/ 507312048 h 47"/>
                  <a:gd name="T8" fmla="*/ 1684852866 w 17"/>
                  <a:gd name="T9" fmla="*/ 845520080 h 47"/>
                  <a:gd name="T10" fmla="*/ 168482691 w 17"/>
                  <a:gd name="T11" fmla="*/ 2147483647 h 47"/>
                  <a:gd name="T12" fmla="*/ 0 w 17"/>
                  <a:gd name="T13" fmla="*/ 2147483647 h 47"/>
                  <a:gd name="T14" fmla="*/ 0 60000 65536"/>
                  <a:gd name="T15" fmla="*/ 0 60000 65536"/>
                  <a:gd name="T16" fmla="*/ 0 60000 65536"/>
                  <a:gd name="T17" fmla="*/ 0 60000 65536"/>
                  <a:gd name="T18" fmla="*/ 0 60000 65536"/>
                  <a:gd name="T19" fmla="*/ 0 60000 65536"/>
                  <a:gd name="T20" fmla="*/ 0 60000 65536"/>
                  <a:gd name="T21" fmla="*/ 0 w 17"/>
                  <a:gd name="T22" fmla="*/ 0 h 47"/>
                  <a:gd name="T23" fmla="*/ 17 w 17"/>
                  <a:gd name="T24" fmla="*/ 47 h 4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7" h="47">
                    <a:moveTo>
                      <a:pt x="0" y="47"/>
                    </a:moveTo>
                    <a:cubicBezTo>
                      <a:pt x="0" y="47"/>
                      <a:pt x="14" y="25"/>
                      <a:pt x="13" y="14"/>
                    </a:cubicBezTo>
                    <a:cubicBezTo>
                      <a:pt x="13" y="9"/>
                      <a:pt x="14" y="7"/>
                      <a:pt x="14" y="7"/>
                    </a:cubicBezTo>
                    <a:cubicBezTo>
                      <a:pt x="14" y="7"/>
                      <a:pt x="17" y="4"/>
                      <a:pt x="16" y="3"/>
                    </a:cubicBezTo>
                    <a:cubicBezTo>
                      <a:pt x="15" y="1"/>
                      <a:pt x="12" y="0"/>
                      <a:pt x="10" y="5"/>
                    </a:cubicBezTo>
                    <a:cubicBezTo>
                      <a:pt x="11" y="8"/>
                      <a:pt x="1" y="15"/>
                      <a:pt x="1" y="26"/>
                    </a:cubicBezTo>
                    <a:lnTo>
                      <a:pt x="0" y="47"/>
                    </a:lnTo>
                    <a:close/>
                  </a:path>
                </a:pathLst>
              </a:custGeom>
              <a:solidFill>
                <a:schemeClr val="bg1">
                  <a:lumMod val="75000"/>
                </a:schemeClr>
              </a:solidFill>
              <a:ln w="9525">
                <a:noFill/>
                <a:round/>
              </a:ln>
            </p:spPr>
            <p:txBody>
              <a:bodyPr/>
              <a:lstStyle/>
              <a:p>
                <a:pPr>
                  <a:defRPr/>
                </a:pPr>
                <a:endParaRPr lang="zh-TW" altLang="en-US"/>
              </a:p>
            </p:txBody>
          </p:sp>
          <p:sp>
            <p:nvSpPr>
              <p:cNvPr id="112" name="Freeform 43"/>
              <p:cNvSpPr/>
              <p:nvPr/>
            </p:nvSpPr>
            <p:spPr bwMode="auto">
              <a:xfrm>
                <a:off x="7880599" y="1512888"/>
                <a:ext cx="104775" cy="90488"/>
              </a:xfrm>
              <a:custGeom>
                <a:avLst/>
                <a:gdLst>
                  <a:gd name="T0" fmla="*/ 0 w 66"/>
                  <a:gd name="T1" fmla="*/ 2147483647 h 57"/>
                  <a:gd name="T2" fmla="*/ 0 w 66"/>
                  <a:gd name="T3" fmla="*/ 0 h 57"/>
                  <a:gd name="T4" fmla="*/ 2147483647 w 66"/>
                  <a:gd name="T5" fmla="*/ 2147483647 h 57"/>
                  <a:gd name="T6" fmla="*/ 2147483647 w 66"/>
                  <a:gd name="T7" fmla="*/ 2147483647 h 57"/>
                  <a:gd name="T8" fmla="*/ 0 w 66"/>
                  <a:gd name="T9" fmla="*/ 2147483647 h 57"/>
                  <a:gd name="T10" fmla="*/ 0 60000 65536"/>
                  <a:gd name="T11" fmla="*/ 0 60000 65536"/>
                  <a:gd name="T12" fmla="*/ 0 60000 65536"/>
                  <a:gd name="T13" fmla="*/ 0 60000 65536"/>
                  <a:gd name="T14" fmla="*/ 0 60000 65536"/>
                  <a:gd name="T15" fmla="*/ 0 w 66"/>
                  <a:gd name="T16" fmla="*/ 0 h 57"/>
                  <a:gd name="T17" fmla="*/ 66 w 66"/>
                  <a:gd name="T18" fmla="*/ 57 h 57"/>
                </a:gdLst>
                <a:ahLst/>
                <a:cxnLst>
                  <a:cxn ang="T10">
                    <a:pos x="T0" y="T1"/>
                  </a:cxn>
                  <a:cxn ang="T11">
                    <a:pos x="T2" y="T3"/>
                  </a:cxn>
                  <a:cxn ang="T12">
                    <a:pos x="T4" y="T5"/>
                  </a:cxn>
                  <a:cxn ang="T13">
                    <a:pos x="T6" y="T7"/>
                  </a:cxn>
                  <a:cxn ang="T14">
                    <a:pos x="T8" y="T9"/>
                  </a:cxn>
                </a:cxnLst>
                <a:rect l="T15" t="T16" r="T17" b="T18"/>
                <a:pathLst>
                  <a:path w="66" h="57">
                    <a:moveTo>
                      <a:pt x="0" y="8"/>
                    </a:moveTo>
                    <a:lnTo>
                      <a:pt x="0" y="0"/>
                    </a:lnTo>
                    <a:lnTo>
                      <a:pt x="66" y="57"/>
                    </a:lnTo>
                    <a:lnTo>
                      <a:pt x="0" y="8"/>
                    </a:lnTo>
                    <a:close/>
                  </a:path>
                </a:pathLst>
              </a:custGeom>
              <a:solidFill>
                <a:srgbClr val="000000"/>
              </a:solidFill>
              <a:ln w="9525">
                <a:noFill/>
                <a:round/>
              </a:ln>
            </p:spPr>
            <p:txBody>
              <a:bodyPr/>
              <a:lstStyle/>
              <a:p>
                <a:endParaRPr lang="zh-TW" altLang="en-US"/>
              </a:p>
            </p:txBody>
          </p:sp>
          <p:sp>
            <p:nvSpPr>
              <p:cNvPr id="113" name="Freeform 44"/>
              <p:cNvSpPr/>
              <p:nvPr/>
            </p:nvSpPr>
            <p:spPr bwMode="auto">
              <a:xfrm>
                <a:off x="7710737" y="1512888"/>
                <a:ext cx="117475" cy="90488"/>
              </a:xfrm>
              <a:custGeom>
                <a:avLst/>
                <a:gdLst>
                  <a:gd name="T0" fmla="*/ 0 w 74"/>
                  <a:gd name="T1" fmla="*/ 2147483647 h 57"/>
                  <a:gd name="T2" fmla="*/ 2147483647 w 74"/>
                  <a:gd name="T3" fmla="*/ 0 h 57"/>
                  <a:gd name="T4" fmla="*/ 2147483647 w 74"/>
                  <a:gd name="T5" fmla="*/ 0 h 57"/>
                  <a:gd name="T6" fmla="*/ 0 w 74"/>
                  <a:gd name="T7" fmla="*/ 2147483647 h 57"/>
                  <a:gd name="T8" fmla="*/ 0 w 74"/>
                  <a:gd name="T9" fmla="*/ 2147483647 h 57"/>
                  <a:gd name="T10" fmla="*/ 0 60000 65536"/>
                  <a:gd name="T11" fmla="*/ 0 60000 65536"/>
                  <a:gd name="T12" fmla="*/ 0 60000 65536"/>
                  <a:gd name="T13" fmla="*/ 0 60000 65536"/>
                  <a:gd name="T14" fmla="*/ 0 60000 65536"/>
                  <a:gd name="T15" fmla="*/ 0 w 74"/>
                  <a:gd name="T16" fmla="*/ 0 h 57"/>
                  <a:gd name="T17" fmla="*/ 74 w 74"/>
                  <a:gd name="T18" fmla="*/ 57 h 57"/>
                </a:gdLst>
                <a:ahLst/>
                <a:cxnLst>
                  <a:cxn ang="T10">
                    <a:pos x="T0" y="T1"/>
                  </a:cxn>
                  <a:cxn ang="T11">
                    <a:pos x="T2" y="T3"/>
                  </a:cxn>
                  <a:cxn ang="T12">
                    <a:pos x="T4" y="T5"/>
                  </a:cxn>
                  <a:cxn ang="T13">
                    <a:pos x="T6" y="T7"/>
                  </a:cxn>
                  <a:cxn ang="T14">
                    <a:pos x="T8" y="T9"/>
                  </a:cxn>
                </a:cxnLst>
                <a:rect l="T15" t="T16" r="T17" b="T18"/>
                <a:pathLst>
                  <a:path w="74" h="57">
                    <a:moveTo>
                      <a:pt x="0" y="57"/>
                    </a:moveTo>
                    <a:lnTo>
                      <a:pt x="66" y="0"/>
                    </a:lnTo>
                    <a:lnTo>
                      <a:pt x="74" y="0"/>
                    </a:lnTo>
                    <a:lnTo>
                      <a:pt x="0" y="57"/>
                    </a:lnTo>
                    <a:close/>
                  </a:path>
                </a:pathLst>
              </a:custGeom>
              <a:solidFill>
                <a:srgbClr val="000000"/>
              </a:solidFill>
              <a:ln w="9525">
                <a:noFill/>
                <a:round/>
              </a:ln>
            </p:spPr>
            <p:txBody>
              <a:bodyPr/>
              <a:lstStyle/>
              <a:p>
                <a:endParaRPr lang="zh-TW" altLang="en-US"/>
              </a:p>
            </p:txBody>
          </p:sp>
        </p:grpSp>
        <p:grpSp>
          <p:nvGrpSpPr>
            <p:cNvPr id="114" name="组合 113"/>
            <p:cNvGrpSpPr/>
            <p:nvPr/>
          </p:nvGrpSpPr>
          <p:grpSpPr>
            <a:xfrm>
              <a:off x="2617247" y="5721882"/>
              <a:ext cx="589925" cy="590494"/>
              <a:chOff x="7167096" y="561975"/>
              <a:chExt cx="1547910" cy="1549400"/>
            </a:xfrm>
          </p:grpSpPr>
          <p:sp>
            <p:nvSpPr>
              <p:cNvPr id="115" name="Freeform 40"/>
              <p:cNvSpPr/>
              <p:nvPr/>
            </p:nvSpPr>
            <p:spPr bwMode="auto">
              <a:xfrm>
                <a:off x="7167096" y="561975"/>
                <a:ext cx="1547910" cy="1518490"/>
              </a:xfrm>
              <a:custGeom>
                <a:avLst/>
                <a:gdLst/>
                <a:ahLst/>
                <a:cxnLst/>
                <a:rect l="l" t="t" r="r" b="b"/>
                <a:pathLst>
                  <a:path w="1547910" h="1518490">
                    <a:moveTo>
                      <a:pt x="735325" y="0"/>
                    </a:moveTo>
                    <a:cubicBezTo>
                      <a:pt x="1125922" y="0"/>
                      <a:pt x="1099882" y="195344"/>
                      <a:pt x="1099882" y="273482"/>
                    </a:cubicBezTo>
                    <a:cubicBezTo>
                      <a:pt x="1099882" y="338596"/>
                      <a:pt x="1047802" y="533941"/>
                      <a:pt x="1034783" y="612078"/>
                    </a:cubicBezTo>
                    <a:cubicBezTo>
                      <a:pt x="1008743" y="677193"/>
                      <a:pt x="995723" y="755331"/>
                      <a:pt x="1021763" y="794399"/>
                    </a:cubicBezTo>
                    <a:cubicBezTo>
                      <a:pt x="1034783" y="820445"/>
                      <a:pt x="1073842" y="872537"/>
                      <a:pt x="1243100" y="963698"/>
                    </a:cubicBezTo>
                    <a:cubicBezTo>
                      <a:pt x="1399339" y="1054858"/>
                      <a:pt x="1581617" y="1067881"/>
                      <a:pt x="1542557" y="1289271"/>
                    </a:cubicBezTo>
                    <a:cubicBezTo>
                      <a:pt x="1520081" y="1379197"/>
                      <a:pt x="1500030" y="1452144"/>
                      <a:pt x="1480009" y="1518490"/>
                    </a:cubicBezTo>
                    <a:lnTo>
                      <a:pt x="0" y="1518490"/>
                    </a:lnTo>
                    <a:cubicBezTo>
                      <a:pt x="15993" y="1434519"/>
                      <a:pt x="15303" y="1372240"/>
                      <a:pt x="45272" y="1302294"/>
                    </a:cubicBezTo>
                    <a:cubicBezTo>
                      <a:pt x="71312" y="1211134"/>
                      <a:pt x="97352" y="1119973"/>
                      <a:pt x="279630" y="1041835"/>
                    </a:cubicBezTo>
                    <a:cubicBezTo>
                      <a:pt x="461908" y="963698"/>
                      <a:pt x="579087" y="911606"/>
                      <a:pt x="579087" y="911606"/>
                    </a:cubicBezTo>
                    <a:cubicBezTo>
                      <a:pt x="579087" y="911528"/>
                      <a:pt x="579093" y="820440"/>
                      <a:pt x="592107" y="807422"/>
                    </a:cubicBezTo>
                    <a:cubicBezTo>
                      <a:pt x="605127" y="807422"/>
                      <a:pt x="631166" y="768354"/>
                      <a:pt x="605127" y="729285"/>
                    </a:cubicBezTo>
                    <a:cubicBezTo>
                      <a:pt x="592107" y="677193"/>
                      <a:pt x="566067" y="625101"/>
                      <a:pt x="566067" y="599055"/>
                    </a:cubicBezTo>
                    <a:cubicBezTo>
                      <a:pt x="566067" y="573009"/>
                      <a:pt x="344729" y="0"/>
                      <a:pt x="735325" y="0"/>
                    </a:cubicBezTo>
                    <a:close/>
                  </a:path>
                </a:pathLst>
              </a:custGeom>
              <a:solidFill>
                <a:schemeClr val="bg1">
                  <a:lumMod val="75000"/>
                </a:schemeClr>
              </a:solidFill>
              <a:ln w="9525">
                <a:noFill/>
                <a:round/>
              </a:ln>
            </p:spPr>
            <p:txBody>
              <a:bodyPr/>
              <a:lstStyle/>
              <a:p>
                <a:endParaRPr lang="zh-TW" altLang="en-US"/>
              </a:p>
            </p:txBody>
          </p:sp>
          <p:sp>
            <p:nvSpPr>
              <p:cNvPr id="116" name="Freeform 41"/>
              <p:cNvSpPr/>
              <p:nvPr/>
            </p:nvSpPr>
            <p:spPr bwMode="auto">
              <a:xfrm>
                <a:off x="7672637" y="1330325"/>
                <a:ext cx="520700" cy="768350"/>
              </a:xfrm>
              <a:custGeom>
                <a:avLst/>
                <a:gdLst>
                  <a:gd name="T0" fmla="*/ 2147483647 w 40"/>
                  <a:gd name="T1" fmla="*/ 2147483647 h 59"/>
                  <a:gd name="T2" fmla="*/ 2147483647 w 40"/>
                  <a:gd name="T3" fmla="*/ 2147483647 h 59"/>
                  <a:gd name="T4" fmla="*/ 2147483647 w 40"/>
                  <a:gd name="T5" fmla="*/ 0 h 59"/>
                  <a:gd name="T6" fmla="*/ 2147483647 w 40"/>
                  <a:gd name="T7" fmla="*/ 2147483647 h 59"/>
                  <a:gd name="T8" fmla="*/ 2147483647 w 40"/>
                  <a:gd name="T9" fmla="*/ 2147483647 h 59"/>
                  <a:gd name="T10" fmla="*/ 2147483647 w 40"/>
                  <a:gd name="T11" fmla="*/ 2147483647 h 59"/>
                  <a:gd name="T12" fmla="*/ 2147483647 w 40"/>
                  <a:gd name="T13" fmla="*/ 2147483647 h 59"/>
                  <a:gd name="T14" fmla="*/ 2147483647 w 40"/>
                  <a:gd name="T15" fmla="*/ 2147483647 h 59"/>
                  <a:gd name="T16" fmla="*/ 0 60000 65536"/>
                  <a:gd name="T17" fmla="*/ 0 60000 65536"/>
                  <a:gd name="T18" fmla="*/ 0 60000 65536"/>
                  <a:gd name="T19" fmla="*/ 0 60000 65536"/>
                  <a:gd name="T20" fmla="*/ 0 60000 65536"/>
                  <a:gd name="T21" fmla="*/ 0 60000 65536"/>
                  <a:gd name="T22" fmla="*/ 0 60000 65536"/>
                  <a:gd name="T23" fmla="*/ 0 60000 65536"/>
                  <a:gd name="T24" fmla="*/ 0 w 40"/>
                  <a:gd name="T25" fmla="*/ 0 h 59"/>
                  <a:gd name="T26" fmla="*/ 40 w 40"/>
                  <a:gd name="T27" fmla="*/ 59 h 5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0" h="59">
                    <a:moveTo>
                      <a:pt x="1" y="59"/>
                    </a:moveTo>
                    <a:cubicBezTo>
                      <a:pt x="1" y="59"/>
                      <a:pt x="19" y="21"/>
                      <a:pt x="40" y="4"/>
                    </a:cubicBezTo>
                    <a:cubicBezTo>
                      <a:pt x="40" y="4"/>
                      <a:pt x="37" y="2"/>
                      <a:pt x="37" y="0"/>
                    </a:cubicBezTo>
                    <a:cubicBezTo>
                      <a:pt x="37" y="0"/>
                      <a:pt x="16" y="14"/>
                      <a:pt x="15" y="15"/>
                    </a:cubicBezTo>
                    <a:cubicBezTo>
                      <a:pt x="14" y="16"/>
                      <a:pt x="13" y="16"/>
                      <a:pt x="12" y="15"/>
                    </a:cubicBezTo>
                    <a:cubicBezTo>
                      <a:pt x="11" y="14"/>
                      <a:pt x="5" y="3"/>
                      <a:pt x="5" y="3"/>
                    </a:cubicBezTo>
                    <a:cubicBezTo>
                      <a:pt x="5" y="3"/>
                      <a:pt x="3" y="10"/>
                      <a:pt x="4" y="11"/>
                    </a:cubicBezTo>
                    <a:cubicBezTo>
                      <a:pt x="4" y="13"/>
                      <a:pt x="0" y="49"/>
                      <a:pt x="1" y="59"/>
                    </a:cubicBezTo>
                    <a:close/>
                  </a:path>
                </a:pathLst>
              </a:custGeom>
              <a:solidFill>
                <a:srgbClr val="FFFFFF"/>
              </a:solidFill>
              <a:ln w="9525">
                <a:noFill/>
                <a:round/>
              </a:ln>
            </p:spPr>
            <p:txBody>
              <a:bodyPr/>
              <a:lstStyle/>
              <a:p>
                <a:endParaRPr lang="zh-TW" altLang="en-US"/>
              </a:p>
            </p:txBody>
          </p:sp>
          <p:sp>
            <p:nvSpPr>
              <p:cNvPr id="117" name="Freeform 42"/>
              <p:cNvSpPr/>
              <p:nvPr/>
            </p:nvSpPr>
            <p:spPr bwMode="auto">
              <a:xfrm>
                <a:off x="7672388" y="1500188"/>
                <a:ext cx="220662" cy="611187"/>
              </a:xfrm>
              <a:custGeom>
                <a:avLst/>
                <a:gdLst>
                  <a:gd name="T0" fmla="*/ 0 w 17"/>
                  <a:gd name="T1" fmla="*/ 2147483647 h 47"/>
                  <a:gd name="T2" fmla="*/ 2147483647 w 17"/>
                  <a:gd name="T3" fmla="*/ 2147483647 h 47"/>
                  <a:gd name="T4" fmla="*/ 2147483647 w 17"/>
                  <a:gd name="T5" fmla="*/ 1183728112 h 47"/>
                  <a:gd name="T6" fmla="*/ 2147483647 w 17"/>
                  <a:gd name="T7" fmla="*/ 507312048 h 47"/>
                  <a:gd name="T8" fmla="*/ 1684852866 w 17"/>
                  <a:gd name="T9" fmla="*/ 845520080 h 47"/>
                  <a:gd name="T10" fmla="*/ 168482691 w 17"/>
                  <a:gd name="T11" fmla="*/ 2147483647 h 47"/>
                  <a:gd name="T12" fmla="*/ 0 w 17"/>
                  <a:gd name="T13" fmla="*/ 2147483647 h 47"/>
                  <a:gd name="T14" fmla="*/ 0 60000 65536"/>
                  <a:gd name="T15" fmla="*/ 0 60000 65536"/>
                  <a:gd name="T16" fmla="*/ 0 60000 65536"/>
                  <a:gd name="T17" fmla="*/ 0 60000 65536"/>
                  <a:gd name="T18" fmla="*/ 0 60000 65536"/>
                  <a:gd name="T19" fmla="*/ 0 60000 65536"/>
                  <a:gd name="T20" fmla="*/ 0 60000 65536"/>
                  <a:gd name="T21" fmla="*/ 0 w 17"/>
                  <a:gd name="T22" fmla="*/ 0 h 47"/>
                  <a:gd name="T23" fmla="*/ 17 w 17"/>
                  <a:gd name="T24" fmla="*/ 47 h 4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7" h="47">
                    <a:moveTo>
                      <a:pt x="0" y="47"/>
                    </a:moveTo>
                    <a:cubicBezTo>
                      <a:pt x="0" y="47"/>
                      <a:pt x="14" y="25"/>
                      <a:pt x="13" y="14"/>
                    </a:cubicBezTo>
                    <a:cubicBezTo>
                      <a:pt x="13" y="9"/>
                      <a:pt x="14" y="7"/>
                      <a:pt x="14" y="7"/>
                    </a:cubicBezTo>
                    <a:cubicBezTo>
                      <a:pt x="14" y="7"/>
                      <a:pt x="17" y="4"/>
                      <a:pt x="16" y="3"/>
                    </a:cubicBezTo>
                    <a:cubicBezTo>
                      <a:pt x="15" y="1"/>
                      <a:pt x="12" y="0"/>
                      <a:pt x="10" y="5"/>
                    </a:cubicBezTo>
                    <a:cubicBezTo>
                      <a:pt x="11" y="8"/>
                      <a:pt x="1" y="15"/>
                      <a:pt x="1" y="26"/>
                    </a:cubicBezTo>
                    <a:lnTo>
                      <a:pt x="0" y="47"/>
                    </a:lnTo>
                    <a:close/>
                  </a:path>
                </a:pathLst>
              </a:custGeom>
              <a:solidFill>
                <a:schemeClr val="bg1">
                  <a:lumMod val="75000"/>
                </a:schemeClr>
              </a:solidFill>
              <a:ln w="9525">
                <a:noFill/>
                <a:round/>
              </a:ln>
            </p:spPr>
            <p:txBody>
              <a:bodyPr/>
              <a:lstStyle/>
              <a:p>
                <a:pPr>
                  <a:defRPr/>
                </a:pPr>
                <a:endParaRPr lang="zh-TW" altLang="en-US"/>
              </a:p>
            </p:txBody>
          </p:sp>
          <p:sp>
            <p:nvSpPr>
              <p:cNvPr id="118" name="Freeform 43"/>
              <p:cNvSpPr/>
              <p:nvPr/>
            </p:nvSpPr>
            <p:spPr bwMode="auto">
              <a:xfrm>
                <a:off x="7880599" y="1512888"/>
                <a:ext cx="104775" cy="90488"/>
              </a:xfrm>
              <a:custGeom>
                <a:avLst/>
                <a:gdLst>
                  <a:gd name="T0" fmla="*/ 0 w 66"/>
                  <a:gd name="T1" fmla="*/ 2147483647 h 57"/>
                  <a:gd name="T2" fmla="*/ 0 w 66"/>
                  <a:gd name="T3" fmla="*/ 0 h 57"/>
                  <a:gd name="T4" fmla="*/ 2147483647 w 66"/>
                  <a:gd name="T5" fmla="*/ 2147483647 h 57"/>
                  <a:gd name="T6" fmla="*/ 2147483647 w 66"/>
                  <a:gd name="T7" fmla="*/ 2147483647 h 57"/>
                  <a:gd name="T8" fmla="*/ 0 w 66"/>
                  <a:gd name="T9" fmla="*/ 2147483647 h 57"/>
                  <a:gd name="T10" fmla="*/ 0 60000 65536"/>
                  <a:gd name="T11" fmla="*/ 0 60000 65536"/>
                  <a:gd name="T12" fmla="*/ 0 60000 65536"/>
                  <a:gd name="T13" fmla="*/ 0 60000 65536"/>
                  <a:gd name="T14" fmla="*/ 0 60000 65536"/>
                  <a:gd name="T15" fmla="*/ 0 w 66"/>
                  <a:gd name="T16" fmla="*/ 0 h 57"/>
                  <a:gd name="T17" fmla="*/ 66 w 66"/>
                  <a:gd name="T18" fmla="*/ 57 h 57"/>
                </a:gdLst>
                <a:ahLst/>
                <a:cxnLst>
                  <a:cxn ang="T10">
                    <a:pos x="T0" y="T1"/>
                  </a:cxn>
                  <a:cxn ang="T11">
                    <a:pos x="T2" y="T3"/>
                  </a:cxn>
                  <a:cxn ang="T12">
                    <a:pos x="T4" y="T5"/>
                  </a:cxn>
                  <a:cxn ang="T13">
                    <a:pos x="T6" y="T7"/>
                  </a:cxn>
                  <a:cxn ang="T14">
                    <a:pos x="T8" y="T9"/>
                  </a:cxn>
                </a:cxnLst>
                <a:rect l="T15" t="T16" r="T17" b="T18"/>
                <a:pathLst>
                  <a:path w="66" h="57">
                    <a:moveTo>
                      <a:pt x="0" y="8"/>
                    </a:moveTo>
                    <a:lnTo>
                      <a:pt x="0" y="0"/>
                    </a:lnTo>
                    <a:lnTo>
                      <a:pt x="66" y="57"/>
                    </a:lnTo>
                    <a:lnTo>
                      <a:pt x="0" y="8"/>
                    </a:lnTo>
                    <a:close/>
                  </a:path>
                </a:pathLst>
              </a:custGeom>
              <a:solidFill>
                <a:srgbClr val="000000"/>
              </a:solidFill>
              <a:ln w="9525">
                <a:noFill/>
                <a:round/>
              </a:ln>
            </p:spPr>
            <p:txBody>
              <a:bodyPr/>
              <a:lstStyle/>
              <a:p>
                <a:endParaRPr lang="zh-TW" altLang="en-US"/>
              </a:p>
            </p:txBody>
          </p:sp>
          <p:sp>
            <p:nvSpPr>
              <p:cNvPr id="119" name="Freeform 44"/>
              <p:cNvSpPr/>
              <p:nvPr/>
            </p:nvSpPr>
            <p:spPr bwMode="auto">
              <a:xfrm>
                <a:off x="7710737" y="1512888"/>
                <a:ext cx="117475" cy="90488"/>
              </a:xfrm>
              <a:custGeom>
                <a:avLst/>
                <a:gdLst>
                  <a:gd name="T0" fmla="*/ 0 w 74"/>
                  <a:gd name="T1" fmla="*/ 2147483647 h 57"/>
                  <a:gd name="T2" fmla="*/ 2147483647 w 74"/>
                  <a:gd name="T3" fmla="*/ 0 h 57"/>
                  <a:gd name="T4" fmla="*/ 2147483647 w 74"/>
                  <a:gd name="T5" fmla="*/ 0 h 57"/>
                  <a:gd name="T6" fmla="*/ 0 w 74"/>
                  <a:gd name="T7" fmla="*/ 2147483647 h 57"/>
                  <a:gd name="T8" fmla="*/ 0 w 74"/>
                  <a:gd name="T9" fmla="*/ 2147483647 h 57"/>
                  <a:gd name="T10" fmla="*/ 0 60000 65536"/>
                  <a:gd name="T11" fmla="*/ 0 60000 65536"/>
                  <a:gd name="T12" fmla="*/ 0 60000 65536"/>
                  <a:gd name="T13" fmla="*/ 0 60000 65536"/>
                  <a:gd name="T14" fmla="*/ 0 60000 65536"/>
                  <a:gd name="T15" fmla="*/ 0 w 74"/>
                  <a:gd name="T16" fmla="*/ 0 h 57"/>
                  <a:gd name="T17" fmla="*/ 74 w 74"/>
                  <a:gd name="T18" fmla="*/ 57 h 57"/>
                </a:gdLst>
                <a:ahLst/>
                <a:cxnLst>
                  <a:cxn ang="T10">
                    <a:pos x="T0" y="T1"/>
                  </a:cxn>
                  <a:cxn ang="T11">
                    <a:pos x="T2" y="T3"/>
                  </a:cxn>
                  <a:cxn ang="T12">
                    <a:pos x="T4" y="T5"/>
                  </a:cxn>
                  <a:cxn ang="T13">
                    <a:pos x="T6" y="T7"/>
                  </a:cxn>
                  <a:cxn ang="T14">
                    <a:pos x="T8" y="T9"/>
                  </a:cxn>
                </a:cxnLst>
                <a:rect l="T15" t="T16" r="T17" b="T18"/>
                <a:pathLst>
                  <a:path w="74" h="57">
                    <a:moveTo>
                      <a:pt x="0" y="57"/>
                    </a:moveTo>
                    <a:lnTo>
                      <a:pt x="66" y="0"/>
                    </a:lnTo>
                    <a:lnTo>
                      <a:pt x="74" y="0"/>
                    </a:lnTo>
                    <a:lnTo>
                      <a:pt x="0" y="57"/>
                    </a:lnTo>
                    <a:close/>
                  </a:path>
                </a:pathLst>
              </a:custGeom>
              <a:solidFill>
                <a:srgbClr val="000000"/>
              </a:solidFill>
              <a:ln w="9525">
                <a:noFill/>
                <a:round/>
              </a:ln>
            </p:spPr>
            <p:txBody>
              <a:bodyPr/>
              <a:lstStyle/>
              <a:p>
                <a:endParaRPr lang="zh-TW" altLang="en-US"/>
              </a:p>
            </p:txBody>
          </p:sp>
        </p:grpSp>
        <p:grpSp>
          <p:nvGrpSpPr>
            <p:cNvPr id="120" name="组合 119"/>
            <p:cNvGrpSpPr/>
            <p:nvPr/>
          </p:nvGrpSpPr>
          <p:grpSpPr>
            <a:xfrm>
              <a:off x="2171456" y="5639328"/>
              <a:ext cx="672399" cy="673048"/>
              <a:chOff x="7167096" y="561975"/>
              <a:chExt cx="1547910" cy="1549400"/>
            </a:xfrm>
          </p:grpSpPr>
          <p:sp>
            <p:nvSpPr>
              <p:cNvPr id="121" name="Freeform 40"/>
              <p:cNvSpPr/>
              <p:nvPr/>
            </p:nvSpPr>
            <p:spPr bwMode="auto">
              <a:xfrm>
                <a:off x="7167096" y="561975"/>
                <a:ext cx="1547910" cy="1518490"/>
              </a:xfrm>
              <a:custGeom>
                <a:avLst/>
                <a:gdLst/>
                <a:ahLst/>
                <a:cxnLst/>
                <a:rect l="l" t="t" r="r" b="b"/>
                <a:pathLst>
                  <a:path w="1547910" h="1518490">
                    <a:moveTo>
                      <a:pt x="735325" y="0"/>
                    </a:moveTo>
                    <a:cubicBezTo>
                      <a:pt x="1125922" y="0"/>
                      <a:pt x="1099882" y="195344"/>
                      <a:pt x="1099882" y="273482"/>
                    </a:cubicBezTo>
                    <a:cubicBezTo>
                      <a:pt x="1099882" y="338596"/>
                      <a:pt x="1047802" y="533941"/>
                      <a:pt x="1034783" y="612078"/>
                    </a:cubicBezTo>
                    <a:cubicBezTo>
                      <a:pt x="1008743" y="677193"/>
                      <a:pt x="995723" y="755331"/>
                      <a:pt x="1021763" y="794399"/>
                    </a:cubicBezTo>
                    <a:cubicBezTo>
                      <a:pt x="1034783" y="820445"/>
                      <a:pt x="1073842" y="872537"/>
                      <a:pt x="1243100" y="963698"/>
                    </a:cubicBezTo>
                    <a:cubicBezTo>
                      <a:pt x="1399339" y="1054858"/>
                      <a:pt x="1581617" y="1067881"/>
                      <a:pt x="1542557" y="1289271"/>
                    </a:cubicBezTo>
                    <a:cubicBezTo>
                      <a:pt x="1520081" y="1379197"/>
                      <a:pt x="1500030" y="1452144"/>
                      <a:pt x="1480009" y="1518490"/>
                    </a:cubicBezTo>
                    <a:lnTo>
                      <a:pt x="0" y="1518490"/>
                    </a:lnTo>
                    <a:cubicBezTo>
                      <a:pt x="15993" y="1434519"/>
                      <a:pt x="15303" y="1372240"/>
                      <a:pt x="45272" y="1302294"/>
                    </a:cubicBezTo>
                    <a:cubicBezTo>
                      <a:pt x="71312" y="1211134"/>
                      <a:pt x="97352" y="1119973"/>
                      <a:pt x="279630" y="1041835"/>
                    </a:cubicBezTo>
                    <a:cubicBezTo>
                      <a:pt x="461908" y="963698"/>
                      <a:pt x="579087" y="911606"/>
                      <a:pt x="579087" y="911606"/>
                    </a:cubicBezTo>
                    <a:cubicBezTo>
                      <a:pt x="579087" y="911528"/>
                      <a:pt x="579093" y="820440"/>
                      <a:pt x="592107" y="807422"/>
                    </a:cubicBezTo>
                    <a:cubicBezTo>
                      <a:pt x="605127" y="807422"/>
                      <a:pt x="631166" y="768354"/>
                      <a:pt x="605127" y="729285"/>
                    </a:cubicBezTo>
                    <a:cubicBezTo>
                      <a:pt x="592107" y="677193"/>
                      <a:pt x="566067" y="625101"/>
                      <a:pt x="566067" y="599055"/>
                    </a:cubicBezTo>
                    <a:cubicBezTo>
                      <a:pt x="566067" y="573009"/>
                      <a:pt x="344729" y="0"/>
                      <a:pt x="735325" y="0"/>
                    </a:cubicBezTo>
                    <a:close/>
                  </a:path>
                </a:pathLst>
              </a:custGeom>
              <a:solidFill>
                <a:schemeClr val="bg1">
                  <a:lumMod val="65000"/>
                </a:schemeClr>
              </a:solidFill>
              <a:ln w="9525">
                <a:noFill/>
                <a:round/>
              </a:ln>
            </p:spPr>
            <p:txBody>
              <a:bodyPr/>
              <a:lstStyle/>
              <a:p>
                <a:endParaRPr lang="zh-TW" altLang="en-US"/>
              </a:p>
            </p:txBody>
          </p:sp>
          <p:sp>
            <p:nvSpPr>
              <p:cNvPr id="122" name="Freeform 41"/>
              <p:cNvSpPr/>
              <p:nvPr/>
            </p:nvSpPr>
            <p:spPr bwMode="auto">
              <a:xfrm>
                <a:off x="7672637" y="1330325"/>
                <a:ext cx="520700" cy="768350"/>
              </a:xfrm>
              <a:custGeom>
                <a:avLst/>
                <a:gdLst>
                  <a:gd name="T0" fmla="*/ 2147483647 w 40"/>
                  <a:gd name="T1" fmla="*/ 2147483647 h 59"/>
                  <a:gd name="T2" fmla="*/ 2147483647 w 40"/>
                  <a:gd name="T3" fmla="*/ 2147483647 h 59"/>
                  <a:gd name="T4" fmla="*/ 2147483647 w 40"/>
                  <a:gd name="T5" fmla="*/ 0 h 59"/>
                  <a:gd name="T6" fmla="*/ 2147483647 w 40"/>
                  <a:gd name="T7" fmla="*/ 2147483647 h 59"/>
                  <a:gd name="T8" fmla="*/ 2147483647 w 40"/>
                  <a:gd name="T9" fmla="*/ 2147483647 h 59"/>
                  <a:gd name="T10" fmla="*/ 2147483647 w 40"/>
                  <a:gd name="T11" fmla="*/ 2147483647 h 59"/>
                  <a:gd name="T12" fmla="*/ 2147483647 w 40"/>
                  <a:gd name="T13" fmla="*/ 2147483647 h 59"/>
                  <a:gd name="T14" fmla="*/ 2147483647 w 40"/>
                  <a:gd name="T15" fmla="*/ 2147483647 h 59"/>
                  <a:gd name="T16" fmla="*/ 0 60000 65536"/>
                  <a:gd name="T17" fmla="*/ 0 60000 65536"/>
                  <a:gd name="T18" fmla="*/ 0 60000 65536"/>
                  <a:gd name="T19" fmla="*/ 0 60000 65536"/>
                  <a:gd name="T20" fmla="*/ 0 60000 65536"/>
                  <a:gd name="T21" fmla="*/ 0 60000 65536"/>
                  <a:gd name="T22" fmla="*/ 0 60000 65536"/>
                  <a:gd name="T23" fmla="*/ 0 60000 65536"/>
                  <a:gd name="T24" fmla="*/ 0 w 40"/>
                  <a:gd name="T25" fmla="*/ 0 h 59"/>
                  <a:gd name="T26" fmla="*/ 40 w 40"/>
                  <a:gd name="T27" fmla="*/ 59 h 5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0" h="59">
                    <a:moveTo>
                      <a:pt x="1" y="59"/>
                    </a:moveTo>
                    <a:cubicBezTo>
                      <a:pt x="1" y="59"/>
                      <a:pt x="19" y="21"/>
                      <a:pt x="40" y="4"/>
                    </a:cubicBezTo>
                    <a:cubicBezTo>
                      <a:pt x="40" y="4"/>
                      <a:pt x="37" y="2"/>
                      <a:pt x="37" y="0"/>
                    </a:cubicBezTo>
                    <a:cubicBezTo>
                      <a:pt x="37" y="0"/>
                      <a:pt x="16" y="14"/>
                      <a:pt x="15" y="15"/>
                    </a:cubicBezTo>
                    <a:cubicBezTo>
                      <a:pt x="14" y="16"/>
                      <a:pt x="13" y="16"/>
                      <a:pt x="12" y="15"/>
                    </a:cubicBezTo>
                    <a:cubicBezTo>
                      <a:pt x="11" y="14"/>
                      <a:pt x="5" y="3"/>
                      <a:pt x="5" y="3"/>
                    </a:cubicBezTo>
                    <a:cubicBezTo>
                      <a:pt x="5" y="3"/>
                      <a:pt x="3" y="10"/>
                      <a:pt x="4" y="11"/>
                    </a:cubicBezTo>
                    <a:cubicBezTo>
                      <a:pt x="4" y="13"/>
                      <a:pt x="0" y="49"/>
                      <a:pt x="1" y="59"/>
                    </a:cubicBezTo>
                    <a:close/>
                  </a:path>
                </a:pathLst>
              </a:custGeom>
              <a:solidFill>
                <a:srgbClr val="FFFFFF"/>
              </a:solidFill>
              <a:ln w="9525">
                <a:noFill/>
                <a:round/>
              </a:ln>
            </p:spPr>
            <p:txBody>
              <a:bodyPr/>
              <a:lstStyle/>
              <a:p>
                <a:endParaRPr lang="zh-TW" altLang="en-US"/>
              </a:p>
            </p:txBody>
          </p:sp>
          <p:sp>
            <p:nvSpPr>
              <p:cNvPr id="123" name="Freeform 42"/>
              <p:cNvSpPr/>
              <p:nvPr/>
            </p:nvSpPr>
            <p:spPr bwMode="auto">
              <a:xfrm>
                <a:off x="7672388" y="1500188"/>
                <a:ext cx="220662" cy="611187"/>
              </a:xfrm>
              <a:custGeom>
                <a:avLst/>
                <a:gdLst>
                  <a:gd name="T0" fmla="*/ 0 w 17"/>
                  <a:gd name="T1" fmla="*/ 2147483647 h 47"/>
                  <a:gd name="T2" fmla="*/ 2147483647 w 17"/>
                  <a:gd name="T3" fmla="*/ 2147483647 h 47"/>
                  <a:gd name="T4" fmla="*/ 2147483647 w 17"/>
                  <a:gd name="T5" fmla="*/ 1183728112 h 47"/>
                  <a:gd name="T6" fmla="*/ 2147483647 w 17"/>
                  <a:gd name="T7" fmla="*/ 507312048 h 47"/>
                  <a:gd name="T8" fmla="*/ 1684852866 w 17"/>
                  <a:gd name="T9" fmla="*/ 845520080 h 47"/>
                  <a:gd name="T10" fmla="*/ 168482691 w 17"/>
                  <a:gd name="T11" fmla="*/ 2147483647 h 47"/>
                  <a:gd name="T12" fmla="*/ 0 w 17"/>
                  <a:gd name="T13" fmla="*/ 2147483647 h 47"/>
                  <a:gd name="T14" fmla="*/ 0 60000 65536"/>
                  <a:gd name="T15" fmla="*/ 0 60000 65536"/>
                  <a:gd name="T16" fmla="*/ 0 60000 65536"/>
                  <a:gd name="T17" fmla="*/ 0 60000 65536"/>
                  <a:gd name="T18" fmla="*/ 0 60000 65536"/>
                  <a:gd name="T19" fmla="*/ 0 60000 65536"/>
                  <a:gd name="T20" fmla="*/ 0 60000 65536"/>
                  <a:gd name="T21" fmla="*/ 0 w 17"/>
                  <a:gd name="T22" fmla="*/ 0 h 47"/>
                  <a:gd name="T23" fmla="*/ 17 w 17"/>
                  <a:gd name="T24" fmla="*/ 47 h 4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7" h="47">
                    <a:moveTo>
                      <a:pt x="0" y="47"/>
                    </a:moveTo>
                    <a:cubicBezTo>
                      <a:pt x="0" y="47"/>
                      <a:pt x="14" y="25"/>
                      <a:pt x="13" y="14"/>
                    </a:cubicBezTo>
                    <a:cubicBezTo>
                      <a:pt x="13" y="9"/>
                      <a:pt x="14" y="7"/>
                      <a:pt x="14" y="7"/>
                    </a:cubicBezTo>
                    <a:cubicBezTo>
                      <a:pt x="14" y="7"/>
                      <a:pt x="17" y="4"/>
                      <a:pt x="16" y="3"/>
                    </a:cubicBezTo>
                    <a:cubicBezTo>
                      <a:pt x="15" y="1"/>
                      <a:pt x="12" y="0"/>
                      <a:pt x="10" y="5"/>
                    </a:cubicBezTo>
                    <a:cubicBezTo>
                      <a:pt x="11" y="8"/>
                      <a:pt x="1" y="15"/>
                      <a:pt x="1" y="26"/>
                    </a:cubicBezTo>
                    <a:lnTo>
                      <a:pt x="0" y="47"/>
                    </a:lnTo>
                    <a:close/>
                  </a:path>
                </a:pathLst>
              </a:custGeom>
              <a:solidFill>
                <a:schemeClr val="bg1">
                  <a:lumMod val="65000"/>
                </a:schemeClr>
              </a:solidFill>
              <a:ln w="9525">
                <a:noFill/>
                <a:round/>
              </a:ln>
            </p:spPr>
            <p:txBody>
              <a:bodyPr/>
              <a:lstStyle/>
              <a:p>
                <a:pPr>
                  <a:defRPr/>
                </a:pPr>
                <a:endParaRPr lang="zh-TW" altLang="en-US"/>
              </a:p>
            </p:txBody>
          </p:sp>
          <p:sp>
            <p:nvSpPr>
              <p:cNvPr id="124" name="Freeform 43"/>
              <p:cNvSpPr/>
              <p:nvPr/>
            </p:nvSpPr>
            <p:spPr bwMode="auto">
              <a:xfrm>
                <a:off x="7880599" y="1512888"/>
                <a:ext cx="104775" cy="90488"/>
              </a:xfrm>
              <a:custGeom>
                <a:avLst/>
                <a:gdLst>
                  <a:gd name="T0" fmla="*/ 0 w 66"/>
                  <a:gd name="T1" fmla="*/ 2147483647 h 57"/>
                  <a:gd name="T2" fmla="*/ 0 w 66"/>
                  <a:gd name="T3" fmla="*/ 0 h 57"/>
                  <a:gd name="T4" fmla="*/ 2147483647 w 66"/>
                  <a:gd name="T5" fmla="*/ 2147483647 h 57"/>
                  <a:gd name="T6" fmla="*/ 2147483647 w 66"/>
                  <a:gd name="T7" fmla="*/ 2147483647 h 57"/>
                  <a:gd name="T8" fmla="*/ 0 w 66"/>
                  <a:gd name="T9" fmla="*/ 2147483647 h 57"/>
                  <a:gd name="T10" fmla="*/ 0 60000 65536"/>
                  <a:gd name="T11" fmla="*/ 0 60000 65536"/>
                  <a:gd name="T12" fmla="*/ 0 60000 65536"/>
                  <a:gd name="T13" fmla="*/ 0 60000 65536"/>
                  <a:gd name="T14" fmla="*/ 0 60000 65536"/>
                  <a:gd name="T15" fmla="*/ 0 w 66"/>
                  <a:gd name="T16" fmla="*/ 0 h 57"/>
                  <a:gd name="T17" fmla="*/ 66 w 66"/>
                  <a:gd name="T18" fmla="*/ 57 h 57"/>
                </a:gdLst>
                <a:ahLst/>
                <a:cxnLst>
                  <a:cxn ang="T10">
                    <a:pos x="T0" y="T1"/>
                  </a:cxn>
                  <a:cxn ang="T11">
                    <a:pos x="T2" y="T3"/>
                  </a:cxn>
                  <a:cxn ang="T12">
                    <a:pos x="T4" y="T5"/>
                  </a:cxn>
                  <a:cxn ang="T13">
                    <a:pos x="T6" y="T7"/>
                  </a:cxn>
                  <a:cxn ang="T14">
                    <a:pos x="T8" y="T9"/>
                  </a:cxn>
                </a:cxnLst>
                <a:rect l="T15" t="T16" r="T17" b="T18"/>
                <a:pathLst>
                  <a:path w="66" h="57">
                    <a:moveTo>
                      <a:pt x="0" y="8"/>
                    </a:moveTo>
                    <a:lnTo>
                      <a:pt x="0" y="0"/>
                    </a:lnTo>
                    <a:lnTo>
                      <a:pt x="66" y="57"/>
                    </a:lnTo>
                    <a:lnTo>
                      <a:pt x="0" y="8"/>
                    </a:lnTo>
                    <a:close/>
                  </a:path>
                </a:pathLst>
              </a:custGeom>
              <a:solidFill>
                <a:srgbClr val="000000"/>
              </a:solidFill>
              <a:ln w="9525">
                <a:noFill/>
                <a:round/>
              </a:ln>
            </p:spPr>
            <p:txBody>
              <a:bodyPr/>
              <a:lstStyle/>
              <a:p>
                <a:endParaRPr lang="zh-TW" altLang="en-US"/>
              </a:p>
            </p:txBody>
          </p:sp>
          <p:sp>
            <p:nvSpPr>
              <p:cNvPr id="125" name="Freeform 44"/>
              <p:cNvSpPr/>
              <p:nvPr/>
            </p:nvSpPr>
            <p:spPr bwMode="auto">
              <a:xfrm>
                <a:off x="7710737" y="1512888"/>
                <a:ext cx="117475" cy="90488"/>
              </a:xfrm>
              <a:custGeom>
                <a:avLst/>
                <a:gdLst>
                  <a:gd name="T0" fmla="*/ 0 w 74"/>
                  <a:gd name="T1" fmla="*/ 2147483647 h 57"/>
                  <a:gd name="T2" fmla="*/ 2147483647 w 74"/>
                  <a:gd name="T3" fmla="*/ 0 h 57"/>
                  <a:gd name="T4" fmla="*/ 2147483647 w 74"/>
                  <a:gd name="T5" fmla="*/ 0 h 57"/>
                  <a:gd name="T6" fmla="*/ 0 w 74"/>
                  <a:gd name="T7" fmla="*/ 2147483647 h 57"/>
                  <a:gd name="T8" fmla="*/ 0 w 74"/>
                  <a:gd name="T9" fmla="*/ 2147483647 h 57"/>
                  <a:gd name="T10" fmla="*/ 0 60000 65536"/>
                  <a:gd name="T11" fmla="*/ 0 60000 65536"/>
                  <a:gd name="T12" fmla="*/ 0 60000 65536"/>
                  <a:gd name="T13" fmla="*/ 0 60000 65536"/>
                  <a:gd name="T14" fmla="*/ 0 60000 65536"/>
                  <a:gd name="T15" fmla="*/ 0 w 74"/>
                  <a:gd name="T16" fmla="*/ 0 h 57"/>
                  <a:gd name="T17" fmla="*/ 74 w 74"/>
                  <a:gd name="T18" fmla="*/ 57 h 57"/>
                </a:gdLst>
                <a:ahLst/>
                <a:cxnLst>
                  <a:cxn ang="T10">
                    <a:pos x="T0" y="T1"/>
                  </a:cxn>
                  <a:cxn ang="T11">
                    <a:pos x="T2" y="T3"/>
                  </a:cxn>
                  <a:cxn ang="T12">
                    <a:pos x="T4" y="T5"/>
                  </a:cxn>
                  <a:cxn ang="T13">
                    <a:pos x="T6" y="T7"/>
                  </a:cxn>
                  <a:cxn ang="T14">
                    <a:pos x="T8" y="T9"/>
                  </a:cxn>
                </a:cxnLst>
                <a:rect l="T15" t="T16" r="T17" b="T18"/>
                <a:pathLst>
                  <a:path w="74" h="57">
                    <a:moveTo>
                      <a:pt x="0" y="57"/>
                    </a:moveTo>
                    <a:lnTo>
                      <a:pt x="66" y="0"/>
                    </a:lnTo>
                    <a:lnTo>
                      <a:pt x="74" y="0"/>
                    </a:lnTo>
                    <a:lnTo>
                      <a:pt x="0" y="57"/>
                    </a:lnTo>
                    <a:close/>
                  </a:path>
                </a:pathLst>
              </a:custGeom>
              <a:solidFill>
                <a:srgbClr val="000000"/>
              </a:solidFill>
              <a:ln w="9525">
                <a:noFill/>
                <a:round/>
              </a:ln>
            </p:spPr>
            <p:txBody>
              <a:bodyPr/>
              <a:lstStyle/>
              <a:p>
                <a:endParaRPr lang="zh-TW" altLang="en-US"/>
              </a:p>
            </p:txBody>
          </p:sp>
        </p:grpSp>
        <p:grpSp>
          <p:nvGrpSpPr>
            <p:cNvPr id="126" name="组合 125"/>
            <p:cNvGrpSpPr/>
            <p:nvPr/>
          </p:nvGrpSpPr>
          <p:grpSpPr>
            <a:xfrm flipH="1">
              <a:off x="3755252" y="5553288"/>
              <a:ext cx="758357" cy="759088"/>
              <a:chOff x="7167096" y="561975"/>
              <a:chExt cx="1547910" cy="1549400"/>
            </a:xfrm>
          </p:grpSpPr>
          <p:sp>
            <p:nvSpPr>
              <p:cNvPr id="127" name="Freeform 40"/>
              <p:cNvSpPr/>
              <p:nvPr/>
            </p:nvSpPr>
            <p:spPr bwMode="auto">
              <a:xfrm>
                <a:off x="7167096" y="561975"/>
                <a:ext cx="1547910" cy="1518490"/>
              </a:xfrm>
              <a:custGeom>
                <a:avLst/>
                <a:gdLst/>
                <a:ahLst/>
                <a:cxnLst/>
                <a:rect l="l" t="t" r="r" b="b"/>
                <a:pathLst>
                  <a:path w="1547910" h="1518490">
                    <a:moveTo>
                      <a:pt x="735325" y="0"/>
                    </a:moveTo>
                    <a:cubicBezTo>
                      <a:pt x="1125922" y="0"/>
                      <a:pt x="1099882" y="195344"/>
                      <a:pt x="1099882" y="273482"/>
                    </a:cubicBezTo>
                    <a:cubicBezTo>
                      <a:pt x="1099882" y="338596"/>
                      <a:pt x="1047802" y="533941"/>
                      <a:pt x="1034783" y="612078"/>
                    </a:cubicBezTo>
                    <a:cubicBezTo>
                      <a:pt x="1008743" y="677193"/>
                      <a:pt x="995723" y="755331"/>
                      <a:pt x="1021763" y="794399"/>
                    </a:cubicBezTo>
                    <a:cubicBezTo>
                      <a:pt x="1034783" y="820445"/>
                      <a:pt x="1073842" y="872537"/>
                      <a:pt x="1243100" y="963698"/>
                    </a:cubicBezTo>
                    <a:cubicBezTo>
                      <a:pt x="1399339" y="1054858"/>
                      <a:pt x="1581617" y="1067881"/>
                      <a:pt x="1542557" y="1289271"/>
                    </a:cubicBezTo>
                    <a:cubicBezTo>
                      <a:pt x="1520081" y="1379197"/>
                      <a:pt x="1500030" y="1452144"/>
                      <a:pt x="1480009" y="1518490"/>
                    </a:cubicBezTo>
                    <a:lnTo>
                      <a:pt x="0" y="1518490"/>
                    </a:lnTo>
                    <a:cubicBezTo>
                      <a:pt x="15993" y="1434519"/>
                      <a:pt x="15303" y="1372240"/>
                      <a:pt x="45272" y="1302294"/>
                    </a:cubicBezTo>
                    <a:cubicBezTo>
                      <a:pt x="71312" y="1211134"/>
                      <a:pt x="97352" y="1119973"/>
                      <a:pt x="279630" y="1041835"/>
                    </a:cubicBezTo>
                    <a:cubicBezTo>
                      <a:pt x="461908" y="963698"/>
                      <a:pt x="579087" y="911606"/>
                      <a:pt x="579087" y="911606"/>
                    </a:cubicBezTo>
                    <a:cubicBezTo>
                      <a:pt x="579087" y="911528"/>
                      <a:pt x="579093" y="820440"/>
                      <a:pt x="592107" y="807422"/>
                    </a:cubicBezTo>
                    <a:cubicBezTo>
                      <a:pt x="605127" y="807422"/>
                      <a:pt x="631166" y="768354"/>
                      <a:pt x="605127" y="729285"/>
                    </a:cubicBezTo>
                    <a:cubicBezTo>
                      <a:pt x="592107" y="677193"/>
                      <a:pt x="566067" y="625101"/>
                      <a:pt x="566067" y="599055"/>
                    </a:cubicBezTo>
                    <a:cubicBezTo>
                      <a:pt x="566067" y="573009"/>
                      <a:pt x="344729" y="0"/>
                      <a:pt x="735325" y="0"/>
                    </a:cubicBezTo>
                    <a:close/>
                  </a:path>
                </a:pathLst>
              </a:custGeom>
              <a:solidFill>
                <a:schemeClr val="bg1">
                  <a:lumMod val="65000"/>
                </a:schemeClr>
              </a:solidFill>
              <a:ln w="9525">
                <a:noFill/>
                <a:round/>
              </a:ln>
            </p:spPr>
            <p:txBody>
              <a:bodyPr/>
              <a:lstStyle/>
              <a:p>
                <a:endParaRPr lang="zh-TW" altLang="en-US"/>
              </a:p>
            </p:txBody>
          </p:sp>
          <p:sp>
            <p:nvSpPr>
              <p:cNvPr id="128" name="Freeform 41"/>
              <p:cNvSpPr/>
              <p:nvPr/>
            </p:nvSpPr>
            <p:spPr bwMode="auto">
              <a:xfrm>
                <a:off x="7672637" y="1330325"/>
                <a:ext cx="520700" cy="768350"/>
              </a:xfrm>
              <a:custGeom>
                <a:avLst/>
                <a:gdLst>
                  <a:gd name="T0" fmla="*/ 2147483647 w 40"/>
                  <a:gd name="T1" fmla="*/ 2147483647 h 59"/>
                  <a:gd name="T2" fmla="*/ 2147483647 w 40"/>
                  <a:gd name="T3" fmla="*/ 2147483647 h 59"/>
                  <a:gd name="T4" fmla="*/ 2147483647 w 40"/>
                  <a:gd name="T5" fmla="*/ 0 h 59"/>
                  <a:gd name="T6" fmla="*/ 2147483647 w 40"/>
                  <a:gd name="T7" fmla="*/ 2147483647 h 59"/>
                  <a:gd name="T8" fmla="*/ 2147483647 w 40"/>
                  <a:gd name="T9" fmla="*/ 2147483647 h 59"/>
                  <a:gd name="T10" fmla="*/ 2147483647 w 40"/>
                  <a:gd name="T11" fmla="*/ 2147483647 h 59"/>
                  <a:gd name="T12" fmla="*/ 2147483647 w 40"/>
                  <a:gd name="T13" fmla="*/ 2147483647 h 59"/>
                  <a:gd name="T14" fmla="*/ 2147483647 w 40"/>
                  <a:gd name="T15" fmla="*/ 2147483647 h 59"/>
                  <a:gd name="T16" fmla="*/ 0 60000 65536"/>
                  <a:gd name="T17" fmla="*/ 0 60000 65536"/>
                  <a:gd name="T18" fmla="*/ 0 60000 65536"/>
                  <a:gd name="T19" fmla="*/ 0 60000 65536"/>
                  <a:gd name="T20" fmla="*/ 0 60000 65536"/>
                  <a:gd name="T21" fmla="*/ 0 60000 65536"/>
                  <a:gd name="T22" fmla="*/ 0 60000 65536"/>
                  <a:gd name="T23" fmla="*/ 0 60000 65536"/>
                  <a:gd name="T24" fmla="*/ 0 w 40"/>
                  <a:gd name="T25" fmla="*/ 0 h 59"/>
                  <a:gd name="T26" fmla="*/ 40 w 40"/>
                  <a:gd name="T27" fmla="*/ 59 h 5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0" h="59">
                    <a:moveTo>
                      <a:pt x="1" y="59"/>
                    </a:moveTo>
                    <a:cubicBezTo>
                      <a:pt x="1" y="59"/>
                      <a:pt x="19" y="21"/>
                      <a:pt x="40" y="4"/>
                    </a:cubicBezTo>
                    <a:cubicBezTo>
                      <a:pt x="40" y="4"/>
                      <a:pt x="37" y="2"/>
                      <a:pt x="37" y="0"/>
                    </a:cubicBezTo>
                    <a:cubicBezTo>
                      <a:pt x="37" y="0"/>
                      <a:pt x="16" y="14"/>
                      <a:pt x="15" y="15"/>
                    </a:cubicBezTo>
                    <a:cubicBezTo>
                      <a:pt x="14" y="16"/>
                      <a:pt x="13" y="16"/>
                      <a:pt x="12" y="15"/>
                    </a:cubicBezTo>
                    <a:cubicBezTo>
                      <a:pt x="11" y="14"/>
                      <a:pt x="5" y="3"/>
                      <a:pt x="5" y="3"/>
                    </a:cubicBezTo>
                    <a:cubicBezTo>
                      <a:pt x="5" y="3"/>
                      <a:pt x="3" y="10"/>
                      <a:pt x="4" y="11"/>
                    </a:cubicBezTo>
                    <a:cubicBezTo>
                      <a:pt x="4" y="13"/>
                      <a:pt x="0" y="49"/>
                      <a:pt x="1" y="59"/>
                    </a:cubicBezTo>
                    <a:close/>
                  </a:path>
                </a:pathLst>
              </a:custGeom>
              <a:solidFill>
                <a:srgbClr val="FFFFFF"/>
              </a:solidFill>
              <a:ln w="9525">
                <a:noFill/>
                <a:round/>
              </a:ln>
            </p:spPr>
            <p:txBody>
              <a:bodyPr/>
              <a:lstStyle/>
              <a:p>
                <a:endParaRPr lang="zh-TW" altLang="en-US"/>
              </a:p>
            </p:txBody>
          </p:sp>
          <p:sp>
            <p:nvSpPr>
              <p:cNvPr id="129" name="Freeform 42"/>
              <p:cNvSpPr/>
              <p:nvPr/>
            </p:nvSpPr>
            <p:spPr bwMode="auto">
              <a:xfrm>
                <a:off x="7672388" y="1500188"/>
                <a:ext cx="220662" cy="611187"/>
              </a:xfrm>
              <a:custGeom>
                <a:avLst/>
                <a:gdLst>
                  <a:gd name="T0" fmla="*/ 0 w 17"/>
                  <a:gd name="T1" fmla="*/ 2147483647 h 47"/>
                  <a:gd name="T2" fmla="*/ 2147483647 w 17"/>
                  <a:gd name="T3" fmla="*/ 2147483647 h 47"/>
                  <a:gd name="T4" fmla="*/ 2147483647 w 17"/>
                  <a:gd name="T5" fmla="*/ 1183728112 h 47"/>
                  <a:gd name="T6" fmla="*/ 2147483647 w 17"/>
                  <a:gd name="T7" fmla="*/ 507312048 h 47"/>
                  <a:gd name="T8" fmla="*/ 1684852866 w 17"/>
                  <a:gd name="T9" fmla="*/ 845520080 h 47"/>
                  <a:gd name="T10" fmla="*/ 168482691 w 17"/>
                  <a:gd name="T11" fmla="*/ 2147483647 h 47"/>
                  <a:gd name="T12" fmla="*/ 0 w 17"/>
                  <a:gd name="T13" fmla="*/ 2147483647 h 47"/>
                  <a:gd name="T14" fmla="*/ 0 60000 65536"/>
                  <a:gd name="T15" fmla="*/ 0 60000 65536"/>
                  <a:gd name="T16" fmla="*/ 0 60000 65536"/>
                  <a:gd name="T17" fmla="*/ 0 60000 65536"/>
                  <a:gd name="T18" fmla="*/ 0 60000 65536"/>
                  <a:gd name="T19" fmla="*/ 0 60000 65536"/>
                  <a:gd name="T20" fmla="*/ 0 60000 65536"/>
                  <a:gd name="T21" fmla="*/ 0 w 17"/>
                  <a:gd name="T22" fmla="*/ 0 h 47"/>
                  <a:gd name="T23" fmla="*/ 17 w 17"/>
                  <a:gd name="T24" fmla="*/ 47 h 4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7" h="47">
                    <a:moveTo>
                      <a:pt x="0" y="47"/>
                    </a:moveTo>
                    <a:cubicBezTo>
                      <a:pt x="0" y="47"/>
                      <a:pt x="14" y="25"/>
                      <a:pt x="13" y="14"/>
                    </a:cubicBezTo>
                    <a:cubicBezTo>
                      <a:pt x="13" y="9"/>
                      <a:pt x="14" y="7"/>
                      <a:pt x="14" y="7"/>
                    </a:cubicBezTo>
                    <a:cubicBezTo>
                      <a:pt x="14" y="7"/>
                      <a:pt x="17" y="4"/>
                      <a:pt x="16" y="3"/>
                    </a:cubicBezTo>
                    <a:cubicBezTo>
                      <a:pt x="15" y="1"/>
                      <a:pt x="12" y="0"/>
                      <a:pt x="10" y="5"/>
                    </a:cubicBezTo>
                    <a:cubicBezTo>
                      <a:pt x="11" y="8"/>
                      <a:pt x="1" y="15"/>
                      <a:pt x="1" y="26"/>
                    </a:cubicBezTo>
                    <a:lnTo>
                      <a:pt x="0" y="47"/>
                    </a:lnTo>
                    <a:close/>
                  </a:path>
                </a:pathLst>
              </a:custGeom>
              <a:solidFill>
                <a:schemeClr val="bg1">
                  <a:lumMod val="65000"/>
                </a:schemeClr>
              </a:solidFill>
              <a:ln w="9525">
                <a:noFill/>
                <a:round/>
              </a:ln>
            </p:spPr>
            <p:txBody>
              <a:bodyPr/>
              <a:lstStyle/>
              <a:p>
                <a:pPr>
                  <a:defRPr/>
                </a:pPr>
                <a:endParaRPr lang="zh-TW" altLang="en-US"/>
              </a:p>
            </p:txBody>
          </p:sp>
          <p:sp>
            <p:nvSpPr>
              <p:cNvPr id="130" name="Freeform 43"/>
              <p:cNvSpPr/>
              <p:nvPr/>
            </p:nvSpPr>
            <p:spPr bwMode="auto">
              <a:xfrm>
                <a:off x="7880599" y="1512888"/>
                <a:ext cx="104775" cy="90488"/>
              </a:xfrm>
              <a:custGeom>
                <a:avLst/>
                <a:gdLst>
                  <a:gd name="T0" fmla="*/ 0 w 66"/>
                  <a:gd name="T1" fmla="*/ 2147483647 h 57"/>
                  <a:gd name="T2" fmla="*/ 0 w 66"/>
                  <a:gd name="T3" fmla="*/ 0 h 57"/>
                  <a:gd name="T4" fmla="*/ 2147483647 w 66"/>
                  <a:gd name="T5" fmla="*/ 2147483647 h 57"/>
                  <a:gd name="T6" fmla="*/ 2147483647 w 66"/>
                  <a:gd name="T7" fmla="*/ 2147483647 h 57"/>
                  <a:gd name="T8" fmla="*/ 0 w 66"/>
                  <a:gd name="T9" fmla="*/ 2147483647 h 57"/>
                  <a:gd name="T10" fmla="*/ 0 60000 65536"/>
                  <a:gd name="T11" fmla="*/ 0 60000 65536"/>
                  <a:gd name="T12" fmla="*/ 0 60000 65536"/>
                  <a:gd name="T13" fmla="*/ 0 60000 65536"/>
                  <a:gd name="T14" fmla="*/ 0 60000 65536"/>
                  <a:gd name="T15" fmla="*/ 0 w 66"/>
                  <a:gd name="T16" fmla="*/ 0 h 57"/>
                  <a:gd name="T17" fmla="*/ 66 w 66"/>
                  <a:gd name="T18" fmla="*/ 57 h 57"/>
                </a:gdLst>
                <a:ahLst/>
                <a:cxnLst>
                  <a:cxn ang="T10">
                    <a:pos x="T0" y="T1"/>
                  </a:cxn>
                  <a:cxn ang="T11">
                    <a:pos x="T2" y="T3"/>
                  </a:cxn>
                  <a:cxn ang="T12">
                    <a:pos x="T4" y="T5"/>
                  </a:cxn>
                  <a:cxn ang="T13">
                    <a:pos x="T6" y="T7"/>
                  </a:cxn>
                  <a:cxn ang="T14">
                    <a:pos x="T8" y="T9"/>
                  </a:cxn>
                </a:cxnLst>
                <a:rect l="T15" t="T16" r="T17" b="T18"/>
                <a:pathLst>
                  <a:path w="66" h="57">
                    <a:moveTo>
                      <a:pt x="0" y="8"/>
                    </a:moveTo>
                    <a:lnTo>
                      <a:pt x="0" y="0"/>
                    </a:lnTo>
                    <a:lnTo>
                      <a:pt x="66" y="57"/>
                    </a:lnTo>
                    <a:lnTo>
                      <a:pt x="0" y="8"/>
                    </a:lnTo>
                    <a:close/>
                  </a:path>
                </a:pathLst>
              </a:custGeom>
              <a:solidFill>
                <a:srgbClr val="000000"/>
              </a:solidFill>
              <a:ln w="9525">
                <a:noFill/>
                <a:round/>
              </a:ln>
            </p:spPr>
            <p:txBody>
              <a:bodyPr/>
              <a:lstStyle/>
              <a:p>
                <a:endParaRPr lang="zh-TW" altLang="en-US"/>
              </a:p>
            </p:txBody>
          </p:sp>
          <p:sp>
            <p:nvSpPr>
              <p:cNvPr id="131" name="Freeform 44"/>
              <p:cNvSpPr/>
              <p:nvPr/>
            </p:nvSpPr>
            <p:spPr bwMode="auto">
              <a:xfrm>
                <a:off x="7710737" y="1512888"/>
                <a:ext cx="117475" cy="90488"/>
              </a:xfrm>
              <a:custGeom>
                <a:avLst/>
                <a:gdLst>
                  <a:gd name="T0" fmla="*/ 0 w 74"/>
                  <a:gd name="T1" fmla="*/ 2147483647 h 57"/>
                  <a:gd name="T2" fmla="*/ 2147483647 w 74"/>
                  <a:gd name="T3" fmla="*/ 0 h 57"/>
                  <a:gd name="T4" fmla="*/ 2147483647 w 74"/>
                  <a:gd name="T5" fmla="*/ 0 h 57"/>
                  <a:gd name="T6" fmla="*/ 0 w 74"/>
                  <a:gd name="T7" fmla="*/ 2147483647 h 57"/>
                  <a:gd name="T8" fmla="*/ 0 w 74"/>
                  <a:gd name="T9" fmla="*/ 2147483647 h 57"/>
                  <a:gd name="T10" fmla="*/ 0 60000 65536"/>
                  <a:gd name="T11" fmla="*/ 0 60000 65536"/>
                  <a:gd name="T12" fmla="*/ 0 60000 65536"/>
                  <a:gd name="T13" fmla="*/ 0 60000 65536"/>
                  <a:gd name="T14" fmla="*/ 0 60000 65536"/>
                  <a:gd name="T15" fmla="*/ 0 w 74"/>
                  <a:gd name="T16" fmla="*/ 0 h 57"/>
                  <a:gd name="T17" fmla="*/ 74 w 74"/>
                  <a:gd name="T18" fmla="*/ 57 h 57"/>
                </a:gdLst>
                <a:ahLst/>
                <a:cxnLst>
                  <a:cxn ang="T10">
                    <a:pos x="T0" y="T1"/>
                  </a:cxn>
                  <a:cxn ang="T11">
                    <a:pos x="T2" y="T3"/>
                  </a:cxn>
                  <a:cxn ang="T12">
                    <a:pos x="T4" y="T5"/>
                  </a:cxn>
                  <a:cxn ang="T13">
                    <a:pos x="T6" y="T7"/>
                  </a:cxn>
                  <a:cxn ang="T14">
                    <a:pos x="T8" y="T9"/>
                  </a:cxn>
                </a:cxnLst>
                <a:rect l="T15" t="T16" r="T17" b="T18"/>
                <a:pathLst>
                  <a:path w="74" h="57">
                    <a:moveTo>
                      <a:pt x="0" y="57"/>
                    </a:moveTo>
                    <a:lnTo>
                      <a:pt x="66" y="0"/>
                    </a:lnTo>
                    <a:lnTo>
                      <a:pt x="74" y="0"/>
                    </a:lnTo>
                    <a:lnTo>
                      <a:pt x="0" y="57"/>
                    </a:lnTo>
                    <a:close/>
                  </a:path>
                </a:pathLst>
              </a:custGeom>
              <a:solidFill>
                <a:srgbClr val="000000"/>
              </a:solidFill>
              <a:ln w="9525">
                <a:noFill/>
                <a:round/>
              </a:ln>
            </p:spPr>
            <p:txBody>
              <a:bodyPr/>
              <a:lstStyle/>
              <a:p>
                <a:endParaRPr lang="zh-TW" altLang="en-US"/>
              </a:p>
            </p:txBody>
          </p:sp>
        </p:grpSp>
        <p:grpSp>
          <p:nvGrpSpPr>
            <p:cNvPr id="132" name="组合 131"/>
            <p:cNvGrpSpPr/>
            <p:nvPr/>
          </p:nvGrpSpPr>
          <p:grpSpPr>
            <a:xfrm flipH="1">
              <a:off x="2929100" y="5249860"/>
              <a:ext cx="1075546" cy="1076583"/>
              <a:chOff x="7167096" y="561975"/>
              <a:chExt cx="1547910" cy="1549400"/>
            </a:xfrm>
            <a:effectLst>
              <a:outerShdw blurRad="127000" dist="63500" dir="2700000" algn="tl" rotWithShape="0">
                <a:prstClr val="black">
                  <a:alpha val="40000"/>
                </a:prstClr>
              </a:outerShdw>
            </a:effectLst>
          </p:grpSpPr>
          <p:sp>
            <p:nvSpPr>
              <p:cNvPr id="133" name="Freeform 40"/>
              <p:cNvSpPr/>
              <p:nvPr/>
            </p:nvSpPr>
            <p:spPr bwMode="auto">
              <a:xfrm>
                <a:off x="7167096" y="561975"/>
                <a:ext cx="1547910" cy="1518490"/>
              </a:xfrm>
              <a:custGeom>
                <a:avLst/>
                <a:gdLst/>
                <a:ahLst/>
                <a:cxnLst/>
                <a:rect l="l" t="t" r="r" b="b"/>
                <a:pathLst>
                  <a:path w="1547910" h="1518490">
                    <a:moveTo>
                      <a:pt x="735325" y="0"/>
                    </a:moveTo>
                    <a:cubicBezTo>
                      <a:pt x="1125922" y="0"/>
                      <a:pt x="1099882" y="195344"/>
                      <a:pt x="1099882" y="273482"/>
                    </a:cubicBezTo>
                    <a:cubicBezTo>
                      <a:pt x="1099882" y="338596"/>
                      <a:pt x="1047802" y="533941"/>
                      <a:pt x="1034783" y="612078"/>
                    </a:cubicBezTo>
                    <a:cubicBezTo>
                      <a:pt x="1008743" y="677193"/>
                      <a:pt x="995723" y="755331"/>
                      <a:pt x="1021763" y="794399"/>
                    </a:cubicBezTo>
                    <a:cubicBezTo>
                      <a:pt x="1034783" y="820445"/>
                      <a:pt x="1073842" y="872537"/>
                      <a:pt x="1243100" y="963698"/>
                    </a:cubicBezTo>
                    <a:cubicBezTo>
                      <a:pt x="1399339" y="1054858"/>
                      <a:pt x="1581617" y="1067881"/>
                      <a:pt x="1542557" y="1289271"/>
                    </a:cubicBezTo>
                    <a:cubicBezTo>
                      <a:pt x="1520081" y="1379197"/>
                      <a:pt x="1500030" y="1452144"/>
                      <a:pt x="1480009" y="1518490"/>
                    </a:cubicBezTo>
                    <a:lnTo>
                      <a:pt x="0" y="1518490"/>
                    </a:lnTo>
                    <a:cubicBezTo>
                      <a:pt x="15993" y="1434519"/>
                      <a:pt x="15303" y="1372240"/>
                      <a:pt x="45272" y="1302294"/>
                    </a:cubicBezTo>
                    <a:cubicBezTo>
                      <a:pt x="71312" y="1211134"/>
                      <a:pt x="97352" y="1119973"/>
                      <a:pt x="279630" y="1041835"/>
                    </a:cubicBezTo>
                    <a:cubicBezTo>
                      <a:pt x="461908" y="963698"/>
                      <a:pt x="579087" y="911606"/>
                      <a:pt x="579087" y="911606"/>
                    </a:cubicBezTo>
                    <a:cubicBezTo>
                      <a:pt x="579087" y="911528"/>
                      <a:pt x="579093" y="820440"/>
                      <a:pt x="592107" y="807422"/>
                    </a:cubicBezTo>
                    <a:cubicBezTo>
                      <a:pt x="605127" y="807422"/>
                      <a:pt x="631166" y="768354"/>
                      <a:pt x="605127" y="729285"/>
                    </a:cubicBezTo>
                    <a:cubicBezTo>
                      <a:pt x="592107" y="677193"/>
                      <a:pt x="566067" y="625101"/>
                      <a:pt x="566067" y="599055"/>
                    </a:cubicBezTo>
                    <a:cubicBezTo>
                      <a:pt x="566067" y="573009"/>
                      <a:pt x="344729" y="0"/>
                      <a:pt x="735325" y="0"/>
                    </a:cubicBezTo>
                    <a:close/>
                  </a:path>
                </a:pathLst>
              </a:custGeom>
              <a:solidFill>
                <a:srgbClr val="F8AD94"/>
              </a:solidFill>
              <a:ln w="9525">
                <a:noFill/>
                <a:round/>
              </a:ln>
            </p:spPr>
            <p:txBody>
              <a:bodyPr/>
              <a:lstStyle/>
              <a:p>
                <a:endParaRPr lang="zh-TW" altLang="en-US"/>
              </a:p>
            </p:txBody>
          </p:sp>
          <p:sp>
            <p:nvSpPr>
              <p:cNvPr id="134" name="Freeform 41"/>
              <p:cNvSpPr/>
              <p:nvPr/>
            </p:nvSpPr>
            <p:spPr bwMode="auto">
              <a:xfrm>
                <a:off x="7672637" y="1330325"/>
                <a:ext cx="520700" cy="768350"/>
              </a:xfrm>
              <a:custGeom>
                <a:avLst/>
                <a:gdLst>
                  <a:gd name="T0" fmla="*/ 2147483647 w 40"/>
                  <a:gd name="T1" fmla="*/ 2147483647 h 59"/>
                  <a:gd name="T2" fmla="*/ 2147483647 w 40"/>
                  <a:gd name="T3" fmla="*/ 2147483647 h 59"/>
                  <a:gd name="T4" fmla="*/ 2147483647 w 40"/>
                  <a:gd name="T5" fmla="*/ 0 h 59"/>
                  <a:gd name="T6" fmla="*/ 2147483647 w 40"/>
                  <a:gd name="T7" fmla="*/ 2147483647 h 59"/>
                  <a:gd name="T8" fmla="*/ 2147483647 w 40"/>
                  <a:gd name="T9" fmla="*/ 2147483647 h 59"/>
                  <a:gd name="T10" fmla="*/ 2147483647 w 40"/>
                  <a:gd name="T11" fmla="*/ 2147483647 h 59"/>
                  <a:gd name="T12" fmla="*/ 2147483647 w 40"/>
                  <a:gd name="T13" fmla="*/ 2147483647 h 59"/>
                  <a:gd name="T14" fmla="*/ 2147483647 w 40"/>
                  <a:gd name="T15" fmla="*/ 2147483647 h 59"/>
                  <a:gd name="T16" fmla="*/ 0 60000 65536"/>
                  <a:gd name="T17" fmla="*/ 0 60000 65536"/>
                  <a:gd name="T18" fmla="*/ 0 60000 65536"/>
                  <a:gd name="T19" fmla="*/ 0 60000 65536"/>
                  <a:gd name="T20" fmla="*/ 0 60000 65536"/>
                  <a:gd name="T21" fmla="*/ 0 60000 65536"/>
                  <a:gd name="T22" fmla="*/ 0 60000 65536"/>
                  <a:gd name="T23" fmla="*/ 0 60000 65536"/>
                  <a:gd name="T24" fmla="*/ 0 w 40"/>
                  <a:gd name="T25" fmla="*/ 0 h 59"/>
                  <a:gd name="T26" fmla="*/ 40 w 40"/>
                  <a:gd name="T27" fmla="*/ 59 h 5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0" h="59">
                    <a:moveTo>
                      <a:pt x="1" y="59"/>
                    </a:moveTo>
                    <a:cubicBezTo>
                      <a:pt x="1" y="59"/>
                      <a:pt x="19" y="21"/>
                      <a:pt x="40" y="4"/>
                    </a:cubicBezTo>
                    <a:cubicBezTo>
                      <a:pt x="40" y="4"/>
                      <a:pt x="37" y="2"/>
                      <a:pt x="37" y="0"/>
                    </a:cubicBezTo>
                    <a:cubicBezTo>
                      <a:pt x="37" y="0"/>
                      <a:pt x="16" y="14"/>
                      <a:pt x="15" y="15"/>
                    </a:cubicBezTo>
                    <a:cubicBezTo>
                      <a:pt x="14" y="16"/>
                      <a:pt x="13" y="16"/>
                      <a:pt x="12" y="15"/>
                    </a:cubicBezTo>
                    <a:cubicBezTo>
                      <a:pt x="11" y="14"/>
                      <a:pt x="5" y="3"/>
                      <a:pt x="5" y="3"/>
                    </a:cubicBezTo>
                    <a:cubicBezTo>
                      <a:pt x="5" y="3"/>
                      <a:pt x="3" y="10"/>
                      <a:pt x="4" y="11"/>
                    </a:cubicBezTo>
                    <a:cubicBezTo>
                      <a:pt x="4" y="13"/>
                      <a:pt x="0" y="49"/>
                      <a:pt x="1" y="59"/>
                    </a:cubicBezTo>
                    <a:close/>
                  </a:path>
                </a:pathLst>
              </a:custGeom>
              <a:solidFill>
                <a:srgbClr val="FFFFFF"/>
              </a:solidFill>
              <a:ln w="9525">
                <a:noFill/>
                <a:round/>
              </a:ln>
            </p:spPr>
            <p:txBody>
              <a:bodyPr/>
              <a:lstStyle/>
              <a:p>
                <a:endParaRPr lang="zh-TW" altLang="en-US"/>
              </a:p>
            </p:txBody>
          </p:sp>
          <p:sp>
            <p:nvSpPr>
              <p:cNvPr id="135" name="Freeform 42"/>
              <p:cNvSpPr/>
              <p:nvPr/>
            </p:nvSpPr>
            <p:spPr bwMode="auto">
              <a:xfrm>
                <a:off x="7672388" y="1500188"/>
                <a:ext cx="220662" cy="611187"/>
              </a:xfrm>
              <a:custGeom>
                <a:avLst/>
                <a:gdLst>
                  <a:gd name="T0" fmla="*/ 0 w 17"/>
                  <a:gd name="T1" fmla="*/ 2147483647 h 47"/>
                  <a:gd name="T2" fmla="*/ 2147483647 w 17"/>
                  <a:gd name="T3" fmla="*/ 2147483647 h 47"/>
                  <a:gd name="T4" fmla="*/ 2147483647 w 17"/>
                  <a:gd name="T5" fmla="*/ 1183728112 h 47"/>
                  <a:gd name="T6" fmla="*/ 2147483647 w 17"/>
                  <a:gd name="T7" fmla="*/ 507312048 h 47"/>
                  <a:gd name="T8" fmla="*/ 1684852866 w 17"/>
                  <a:gd name="T9" fmla="*/ 845520080 h 47"/>
                  <a:gd name="T10" fmla="*/ 168482691 w 17"/>
                  <a:gd name="T11" fmla="*/ 2147483647 h 47"/>
                  <a:gd name="T12" fmla="*/ 0 w 17"/>
                  <a:gd name="T13" fmla="*/ 2147483647 h 47"/>
                  <a:gd name="T14" fmla="*/ 0 60000 65536"/>
                  <a:gd name="T15" fmla="*/ 0 60000 65536"/>
                  <a:gd name="T16" fmla="*/ 0 60000 65536"/>
                  <a:gd name="T17" fmla="*/ 0 60000 65536"/>
                  <a:gd name="T18" fmla="*/ 0 60000 65536"/>
                  <a:gd name="T19" fmla="*/ 0 60000 65536"/>
                  <a:gd name="T20" fmla="*/ 0 60000 65536"/>
                  <a:gd name="T21" fmla="*/ 0 w 17"/>
                  <a:gd name="T22" fmla="*/ 0 h 47"/>
                  <a:gd name="T23" fmla="*/ 17 w 17"/>
                  <a:gd name="T24" fmla="*/ 47 h 4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7" h="47">
                    <a:moveTo>
                      <a:pt x="0" y="47"/>
                    </a:moveTo>
                    <a:cubicBezTo>
                      <a:pt x="0" y="47"/>
                      <a:pt x="14" y="25"/>
                      <a:pt x="13" y="14"/>
                    </a:cubicBezTo>
                    <a:cubicBezTo>
                      <a:pt x="13" y="9"/>
                      <a:pt x="14" y="7"/>
                      <a:pt x="14" y="7"/>
                    </a:cubicBezTo>
                    <a:cubicBezTo>
                      <a:pt x="14" y="7"/>
                      <a:pt x="17" y="4"/>
                      <a:pt x="16" y="3"/>
                    </a:cubicBezTo>
                    <a:cubicBezTo>
                      <a:pt x="15" y="1"/>
                      <a:pt x="12" y="0"/>
                      <a:pt x="10" y="5"/>
                    </a:cubicBezTo>
                    <a:cubicBezTo>
                      <a:pt x="11" y="8"/>
                      <a:pt x="1" y="15"/>
                      <a:pt x="1" y="26"/>
                    </a:cubicBezTo>
                    <a:lnTo>
                      <a:pt x="0" y="47"/>
                    </a:lnTo>
                    <a:close/>
                  </a:path>
                </a:pathLst>
              </a:custGeom>
              <a:solidFill>
                <a:srgbClr val="F8AD94"/>
              </a:solidFill>
              <a:ln w="9525">
                <a:noFill/>
                <a:round/>
              </a:ln>
            </p:spPr>
            <p:txBody>
              <a:bodyPr/>
              <a:lstStyle/>
              <a:p>
                <a:pPr>
                  <a:defRPr/>
                </a:pPr>
                <a:endParaRPr lang="zh-TW" altLang="en-US"/>
              </a:p>
            </p:txBody>
          </p:sp>
          <p:sp>
            <p:nvSpPr>
              <p:cNvPr id="136" name="Freeform 43"/>
              <p:cNvSpPr/>
              <p:nvPr/>
            </p:nvSpPr>
            <p:spPr bwMode="auto">
              <a:xfrm>
                <a:off x="7880599" y="1512888"/>
                <a:ext cx="104775" cy="90488"/>
              </a:xfrm>
              <a:custGeom>
                <a:avLst/>
                <a:gdLst>
                  <a:gd name="T0" fmla="*/ 0 w 66"/>
                  <a:gd name="T1" fmla="*/ 2147483647 h 57"/>
                  <a:gd name="T2" fmla="*/ 0 w 66"/>
                  <a:gd name="T3" fmla="*/ 0 h 57"/>
                  <a:gd name="T4" fmla="*/ 2147483647 w 66"/>
                  <a:gd name="T5" fmla="*/ 2147483647 h 57"/>
                  <a:gd name="T6" fmla="*/ 2147483647 w 66"/>
                  <a:gd name="T7" fmla="*/ 2147483647 h 57"/>
                  <a:gd name="T8" fmla="*/ 0 w 66"/>
                  <a:gd name="T9" fmla="*/ 2147483647 h 57"/>
                  <a:gd name="T10" fmla="*/ 0 60000 65536"/>
                  <a:gd name="T11" fmla="*/ 0 60000 65536"/>
                  <a:gd name="T12" fmla="*/ 0 60000 65536"/>
                  <a:gd name="T13" fmla="*/ 0 60000 65536"/>
                  <a:gd name="T14" fmla="*/ 0 60000 65536"/>
                  <a:gd name="T15" fmla="*/ 0 w 66"/>
                  <a:gd name="T16" fmla="*/ 0 h 57"/>
                  <a:gd name="T17" fmla="*/ 66 w 66"/>
                  <a:gd name="T18" fmla="*/ 57 h 57"/>
                </a:gdLst>
                <a:ahLst/>
                <a:cxnLst>
                  <a:cxn ang="T10">
                    <a:pos x="T0" y="T1"/>
                  </a:cxn>
                  <a:cxn ang="T11">
                    <a:pos x="T2" y="T3"/>
                  </a:cxn>
                  <a:cxn ang="T12">
                    <a:pos x="T4" y="T5"/>
                  </a:cxn>
                  <a:cxn ang="T13">
                    <a:pos x="T6" y="T7"/>
                  </a:cxn>
                  <a:cxn ang="T14">
                    <a:pos x="T8" y="T9"/>
                  </a:cxn>
                </a:cxnLst>
                <a:rect l="T15" t="T16" r="T17" b="T18"/>
                <a:pathLst>
                  <a:path w="66" h="57">
                    <a:moveTo>
                      <a:pt x="0" y="8"/>
                    </a:moveTo>
                    <a:lnTo>
                      <a:pt x="0" y="0"/>
                    </a:lnTo>
                    <a:lnTo>
                      <a:pt x="66" y="57"/>
                    </a:lnTo>
                    <a:lnTo>
                      <a:pt x="0" y="8"/>
                    </a:lnTo>
                    <a:close/>
                  </a:path>
                </a:pathLst>
              </a:custGeom>
              <a:solidFill>
                <a:srgbClr val="000000"/>
              </a:solidFill>
              <a:ln w="9525">
                <a:noFill/>
                <a:round/>
              </a:ln>
            </p:spPr>
            <p:txBody>
              <a:bodyPr/>
              <a:lstStyle/>
              <a:p>
                <a:endParaRPr lang="zh-TW" altLang="en-US"/>
              </a:p>
            </p:txBody>
          </p:sp>
          <p:sp>
            <p:nvSpPr>
              <p:cNvPr id="137" name="Freeform 44"/>
              <p:cNvSpPr/>
              <p:nvPr/>
            </p:nvSpPr>
            <p:spPr bwMode="auto">
              <a:xfrm>
                <a:off x="7710737" y="1512888"/>
                <a:ext cx="117475" cy="90488"/>
              </a:xfrm>
              <a:custGeom>
                <a:avLst/>
                <a:gdLst>
                  <a:gd name="T0" fmla="*/ 0 w 74"/>
                  <a:gd name="T1" fmla="*/ 2147483647 h 57"/>
                  <a:gd name="T2" fmla="*/ 2147483647 w 74"/>
                  <a:gd name="T3" fmla="*/ 0 h 57"/>
                  <a:gd name="T4" fmla="*/ 2147483647 w 74"/>
                  <a:gd name="T5" fmla="*/ 0 h 57"/>
                  <a:gd name="T6" fmla="*/ 0 w 74"/>
                  <a:gd name="T7" fmla="*/ 2147483647 h 57"/>
                  <a:gd name="T8" fmla="*/ 0 w 74"/>
                  <a:gd name="T9" fmla="*/ 2147483647 h 57"/>
                  <a:gd name="T10" fmla="*/ 0 60000 65536"/>
                  <a:gd name="T11" fmla="*/ 0 60000 65536"/>
                  <a:gd name="T12" fmla="*/ 0 60000 65536"/>
                  <a:gd name="T13" fmla="*/ 0 60000 65536"/>
                  <a:gd name="T14" fmla="*/ 0 60000 65536"/>
                  <a:gd name="T15" fmla="*/ 0 w 74"/>
                  <a:gd name="T16" fmla="*/ 0 h 57"/>
                  <a:gd name="T17" fmla="*/ 74 w 74"/>
                  <a:gd name="T18" fmla="*/ 57 h 57"/>
                </a:gdLst>
                <a:ahLst/>
                <a:cxnLst>
                  <a:cxn ang="T10">
                    <a:pos x="T0" y="T1"/>
                  </a:cxn>
                  <a:cxn ang="T11">
                    <a:pos x="T2" y="T3"/>
                  </a:cxn>
                  <a:cxn ang="T12">
                    <a:pos x="T4" y="T5"/>
                  </a:cxn>
                  <a:cxn ang="T13">
                    <a:pos x="T6" y="T7"/>
                  </a:cxn>
                  <a:cxn ang="T14">
                    <a:pos x="T8" y="T9"/>
                  </a:cxn>
                </a:cxnLst>
                <a:rect l="T15" t="T16" r="T17" b="T18"/>
                <a:pathLst>
                  <a:path w="74" h="57">
                    <a:moveTo>
                      <a:pt x="0" y="57"/>
                    </a:moveTo>
                    <a:lnTo>
                      <a:pt x="66" y="0"/>
                    </a:lnTo>
                    <a:lnTo>
                      <a:pt x="74" y="0"/>
                    </a:lnTo>
                    <a:lnTo>
                      <a:pt x="0" y="57"/>
                    </a:lnTo>
                    <a:close/>
                  </a:path>
                </a:pathLst>
              </a:custGeom>
              <a:solidFill>
                <a:srgbClr val="000000"/>
              </a:solidFill>
              <a:ln w="9525">
                <a:noFill/>
                <a:round/>
              </a:ln>
            </p:spPr>
            <p:txBody>
              <a:bodyPr/>
              <a:lstStyle/>
              <a:p>
                <a:endParaRPr lang="zh-TW" altLang="en-US"/>
              </a:p>
            </p:txBody>
          </p:sp>
        </p:grpSp>
        <p:grpSp>
          <p:nvGrpSpPr>
            <p:cNvPr id="138" name="组合 137"/>
            <p:cNvGrpSpPr/>
            <p:nvPr/>
          </p:nvGrpSpPr>
          <p:grpSpPr>
            <a:xfrm flipH="1">
              <a:off x="5497842" y="5910655"/>
              <a:ext cx="386742" cy="401721"/>
              <a:chOff x="7167096" y="503520"/>
              <a:chExt cx="1547910" cy="1607855"/>
            </a:xfrm>
          </p:grpSpPr>
          <p:sp>
            <p:nvSpPr>
              <p:cNvPr id="139" name="Freeform 40"/>
              <p:cNvSpPr/>
              <p:nvPr/>
            </p:nvSpPr>
            <p:spPr bwMode="auto">
              <a:xfrm>
                <a:off x="7167096" y="503520"/>
                <a:ext cx="1547910" cy="1518490"/>
              </a:xfrm>
              <a:custGeom>
                <a:avLst/>
                <a:gdLst/>
                <a:ahLst/>
                <a:cxnLst/>
                <a:rect l="l" t="t" r="r" b="b"/>
                <a:pathLst>
                  <a:path w="1547910" h="1518490">
                    <a:moveTo>
                      <a:pt x="735325" y="0"/>
                    </a:moveTo>
                    <a:cubicBezTo>
                      <a:pt x="1125922" y="0"/>
                      <a:pt x="1099882" y="195344"/>
                      <a:pt x="1099882" y="273482"/>
                    </a:cubicBezTo>
                    <a:cubicBezTo>
                      <a:pt x="1099882" y="338596"/>
                      <a:pt x="1047802" y="533941"/>
                      <a:pt x="1034783" y="612078"/>
                    </a:cubicBezTo>
                    <a:cubicBezTo>
                      <a:pt x="1008743" y="677193"/>
                      <a:pt x="995723" y="755331"/>
                      <a:pt x="1021763" y="794399"/>
                    </a:cubicBezTo>
                    <a:cubicBezTo>
                      <a:pt x="1034783" y="820445"/>
                      <a:pt x="1073842" y="872537"/>
                      <a:pt x="1243100" y="963698"/>
                    </a:cubicBezTo>
                    <a:cubicBezTo>
                      <a:pt x="1399339" y="1054858"/>
                      <a:pt x="1581617" y="1067881"/>
                      <a:pt x="1542557" y="1289271"/>
                    </a:cubicBezTo>
                    <a:cubicBezTo>
                      <a:pt x="1520081" y="1379197"/>
                      <a:pt x="1500030" y="1452144"/>
                      <a:pt x="1480009" y="1518490"/>
                    </a:cubicBezTo>
                    <a:lnTo>
                      <a:pt x="0" y="1518490"/>
                    </a:lnTo>
                    <a:cubicBezTo>
                      <a:pt x="15993" y="1434519"/>
                      <a:pt x="15303" y="1372240"/>
                      <a:pt x="45272" y="1302294"/>
                    </a:cubicBezTo>
                    <a:cubicBezTo>
                      <a:pt x="71312" y="1211134"/>
                      <a:pt x="97352" y="1119973"/>
                      <a:pt x="279630" y="1041835"/>
                    </a:cubicBezTo>
                    <a:cubicBezTo>
                      <a:pt x="461908" y="963698"/>
                      <a:pt x="579087" y="911606"/>
                      <a:pt x="579087" y="911606"/>
                    </a:cubicBezTo>
                    <a:cubicBezTo>
                      <a:pt x="579087" y="911528"/>
                      <a:pt x="579093" y="820440"/>
                      <a:pt x="592107" y="807422"/>
                    </a:cubicBezTo>
                    <a:cubicBezTo>
                      <a:pt x="605127" y="807422"/>
                      <a:pt x="631166" y="768354"/>
                      <a:pt x="605127" y="729285"/>
                    </a:cubicBezTo>
                    <a:cubicBezTo>
                      <a:pt x="592107" y="677193"/>
                      <a:pt x="566067" y="625101"/>
                      <a:pt x="566067" y="599055"/>
                    </a:cubicBezTo>
                    <a:cubicBezTo>
                      <a:pt x="566067" y="573009"/>
                      <a:pt x="344729" y="0"/>
                      <a:pt x="735325" y="0"/>
                    </a:cubicBezTo>
                    <a:close/>
                  </a:path>
                </a:pathLst>
              </a:custGeom>
              <a:solidFill>
                <a:schemeClr val="bg1">
                  <a:lumMod val="75000"/>
                </a:schemeClr>
              </a:solidFill>
              <a:ln w="9525">
                <a:noFill/>
                <a:round/>
              </a:ln>
            </p:spPr>
            <p:txBody>
              <a:bodyPr/>
              <a:lstStyle/>
              <a:p>
                <a:endParaRPr lang="zh-TW" altLang="en-US"/>
              </a:p>
            </p:txBody>
          </p:sp>
          <p:sp>
            <p:nvSpPr>
              <p:cNvPr id="140" name="Freeform 41"/>
              <p:cNvSpPr/>
              <p:nvPr/>
            </p:nvSpPr>
            <p:spPr bwMode="auto">
              <a:xfrm>
                <a:off x="7672637" y="1330325"/>
                <a:ext cx="520700" cy="768350"/>
              </a:xfrm>
              <a:custGeom>
                <a:avLst/>
                <a:gdLst>
                  <a:gd name="T0" fmla="*/ 2147483647 w 40"/>
                  <a:gd name="T1" fmla="*/ 2147483647 h 59"/>
                  <a:gd name="T2" fmla="*/ 2147483647 w 40"/>
                  <a:gd name="T3" fmla="*/ 2147483647 h 59"/>
                  <a:gd name="T4" fmla="*/ 2147483647 w 40"/>
                  <a:gd name="T5" fmla="*/ 0 h 59"/>
                  <a:gd name="T6" fmla="*/ 2147483647 w 40"/>
                  <a:gd name="T7" fmla="*/ 2147483647 h 59"/>
                  <a:gd name="T8" fmla="*/ 2147483647 w 40"/>
                  <a:gd name="T9" fmla="*/ 2147483647 h 59"/>
                  <a:gd name="T10" fmla="*/ 2147483647 w 40"/>
                  <a:gd name="T11" fmla="*/ 2147483647 h 59"/>
                  <a:gd name="T12" fmla="*/ 2147483647 w 40"/>
                  <a:gd name="T13" fmla="*/ 2147483647 h 59"/>
                  <a:gd name="T14" fmla="*/ 2147483647 w 40"/>
                  <a:gd name="T15" fmla="*/ 2147483647 h 59"/>
                  <a:gd name="T16" fmla="*/ 0 60000 65536"/>
                  <a:gd name="T17" fmla="*/ 0 60000 65536"/>
                  <a:gd name="T18" fmla="*/ 0 60000 65536"/>
                  <a:gd name="T19" fmla="*/ 0 60000 65536"/>
                  <a:gd name="T20" fmla="*/ 0 60000 65536"/>
                  <a:gd name="T21" fmla="*/ 0 60000 65536"/>
                  <a:gd name="T22" fmla="*/ 0 60000 65536"/>
                  <a:gd name="T23" fmla="*/ 0 60000 65536"/>
                  <a:gd name="T24" fmla="*/ 0 w 40"/>
                  <a:gd name="T25" fmla="*/ 0 h 59"/>
                  <a:gd name="T26" fmla="*/ 40 w 40"/>
                  <a:gd name="T27" fmla="*/ 59 h 5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0" h="59">
                    <a:moveTo>
                      <a:pt x="1" y="59"/>
                    </a:moveTo>
                    <a:cubicBezTo>
                      <a:pt x="1" y="59"/>
                      <a:pt x="19" y="21"/>
                      <a:pt x="40" y="4"/>
                    </a:cubicBezTo>
                    <a:cubicBezTo>
                      <a:pt x="40" y="4"/>
                      <a:pt x="37" y="2"/>
                      <a:pt x="37" y="0"/>
                    </a:cubicBezTo>
                    <a:cubicBezTo>
                      <a:pt x="37" y="0"/>
                      <a:pt x="16" y="14"/>
                      <a:pt x="15" y="15"/>
                    </a:cubicBezTo>
                    <a:cubicBezTo>
                      <a:pt x="14" y="16"/>
                      <a:pt x="13" y="16"/>
                      <a:pt x="12" y="15"/>
                    </a:cubicBezTo>
                    <a:cubicBezTo>
                      <a:pt x="11" y="14"/>
                      <a:pt x="5" y="3"/>
                      <a:pt x="5" y="3"/>
                    </a:cubicBezTo>
                    <a:cubicBezTo>
                      <a:pt x="5" y="3"/>
                      <a:pt x="3" y="10"/>
                      <a:pt x="4" y="11"/>
                    </a:cubicBezTo>
                    <a:cubicBezTo>
                      <a:pt x="4" y="13"/>
                      <a:pt x="0" y="49"/>
                      <a:pt x="1" y="59"/>
                    </a:cubicBezTo>
                    <a:close/>
                  </a:path>
                </a:pathLst>
              </a:custGeom>
              <a:solidFill>
                <a:srgbClr val="FFFFFF"/>
              </a:solidFill>
              <a:ln w="9525">
                <a:noFill/>
                <a:round/>
              </a:ln>
            </p:spPr>
            <p:txBody>
              <a:bodyPr/>
              <a:lstStyle/>
              <a:p>
                <a:endParaRPr lang="zh-TW" altLang="en-US"/>
              </a:p>
            </p:txBody>
          </p:sp>
          <p:sp>
            <p:nvSpPr>
              <p:cNvPr id="141" name="Freeform 42"/>
              <p:cNvSpPr/>
              <p:nvPr/>
            </p:nvSpPr>
            <p:spPr bwMode="auto">
              <a:xfrm>
                <a:off x="7672388" y="1500188"/>
                <a:ext cx="220662" cy="611187"/>
              </a:xfrm>
              <a:custGeom>
                <a:avLst/>
                <a:gdLst>
                  <a:gd name="T0" fmla="*/ 0 w 17"/>
                  <a:gd name="T1" fmla="*/ 2147483647 h 47"/>
                  <a:gd name="T2" fmla="*/ 2147483647 w 17"/>
                  <a:gd name="T3" fmla="*/ 2147483647 h 47"/>
                  <a:gd name="T4" fmla="*/ 2147483647 w 17"/>
                  <a:gd name="T5" fmla="*/ 1183728112 h 47"/>
                  <a:gd name="T6" fmla="*/ 2147483647 w 17"/>
                  <a:gd name="T7" fmla="*/ 507312048 h 47"/>
                  <a:gd name="T8" fmla="*/ 1684852866 w 17"/>
                  <a:gd name="T9" fmla="*/ 845520080 h 47"/>
                  <a:gd name="T10" fmla="*/ 168482691 w 17"/>
                  <a:gd name="T11" fmla="*/ 2147483647 h 47"/>
                  <a:gd name="T12" fmla="*/ 0 w 17"/>
                  <a:gd name="T13" fmla="*/ 2147483647 h 47"/>
                  <a:gd name="T14" fmla="*/ 0 60000 65536"/>
                  <a:gd name="T15" fmla="*/ 0 60000 65536"/>
                  <a:gd name="T16" fmla="*/ 0 60000 65536"/>
                  <a:gd name="T17" fmla="*/ 0 60000 65536"/>
                  <a:gd name="T18" fmla="*/ 0 60000 65536"/>
                  <a:gd name="T19" fmla="*/ 0 60000 65536"/>
                  <a:gd name="T20" fmla="*/ 0 60000 65536"/>
                  <a:gd name="T21" fmla="*/ 0 w 17"/>
                  <a:gd name="T22" fmla="*/ 0 h 47"/>
                  <a:gd name="T23" fmla="*/ 17 w 17"/>
                  <a:gd name="T24" fmla="*/ 47 h 4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7" h="47">
                    <a:moveTo>
                      <a:pt x="0" y="47"/>
                    </a:moveTo>
                    <a:cubicBezTo>
                      <a:pt x="0" y="47"/>
                      <a:pt x="14" y="25"/>
                      <a:pt x="13" y="14"/>
                    </a:cubicBezTo>
                    <a:cubicBezTo>
                      <a:pt x="13" y="9"/>
                      <a:pt x="14" y="7"/>
                      <a:pt x="14" y="7"/>
                    </a:cubicBezTo>
                    <a:cubicBezTo>
                      <a:pt x="14" y="7"/>
                      <a:pt x="17" y="4"/>
                      <a:pt x="16" y="3"/>
                    </a:cubicBezTo>
                    <a:cubicBezTo>
                      <a:pt x="15" y="1"/>
                      <a:pt x="12" y="0"/>
                      <a:pt x="10" y="5"/>
                    </a:cubicBezTo>
                    <a:cubicBezTo>
                      <a:pt x="11" y="8"/>
                      <a:pt x="1" y="15"/>
                      <a:pt x="1" y="26"/>
                    </a:cubicBezTo>
                    <a:lnTo>
                      <a:pt x="0" y="47"/>
                    </a:lnTo>
                    <a:close/>
                  </a:path>
                </a:pathLst>
              </a:custGeom>
              <a:solidFill>
                <a:schemeClr val="bg1">
                  <a:lumMod val="65000"/>
                </a:schemeClr>
              </a:solidFill>
              <a:ln w="9525">
                <a:noFill/>
                <a:round/>
              </a:ln>
            </p:spPr>
            <p:txBody>
              <a:bodyPr/>
              <a:lstStyle/>
              <a:p>
                <a:pPr>
                  <a:defRPr/>
                </a:pPr>
                <a:endParaRPr lang="zh-TW" altLang="en-US"/>
              </a:p>
            </p:txBody>
          </p:sp>
          <p:sp>
            <p:nvSpPr>
              <p:cNvPr id="142" name="Freeform 43"/>
              <p:cNvSpPr/>
              <p:nvPr/>
            </p:nvSpPr>
            <p:spPr bwMode="auto">
              <a:xfrm>
                <a:off x="7880599" y="1512888"/>
                <a:ext cx="104775" cy="90488"/>
              </a:xfrm>
              <a:custGeom>
                <a:avLst/>
                <a:gdLst>
                  <a:gd name="T0" fmla="*/ 0 w 66"/>
                  <a:gd name="T1" fmla="*/ 2147483647 h 57"/>
                  <a:gd name="T2" fmla="*/ 0 w 66"/>
                  <a:gd name="T3" fmla="*/ 0 h 57"/>
                  <a:gd name="T4" fmla="*/ 2147483647 w 66"/>
                  <a:gd name="T5" fmla="*/ 2147483647 h 57"/>
                  <a:gd name="T6" fmla="*/ 2147483647 w 66"/>
                  <a:gd name="T7" fmla="*/ 2147483647 h 57"/>
                  <a:gd name="T8" fmla="*/ 0 w 66"/>
                  <a:gd name="T9" fmla="*/ 2147483647 h 57"/>
                  <a:gd name="T10" fmla="*/ 0 60000 65536"/>
                  <a:gd name="T11" fmla="*/ 0 60000 65536"/>
                  <a:gd name="T12" fmla="*/ 0 60000 65536"/>
                  <a:gd name="T13" fmla="*/ 0 60000 65536"/>
                  <a:gd name="T14" fmla="*/ 0 60000 65536"/>
                  <a:gd name="T15" fmla="*/ 0 w 66"/>
                  <a:gd name="T16" fmla="*/ 0 h 57"/>
                  <a:gd name="T17" fmla="*/ 66 w 66"/>
                  <a:gd name="T18" fmla="*/ 57 h 57"/>
                </a:gdLst>
                <a:ahLst/>
                <a:cxnLst>
                  <a:cxn ang="T10">
                    <a:pos x="T0" y="T1"/>
                  </a:cxn>
                  <a:cxn ang="T11">
                    <a:pos x="T2" y="T3"/>
                  </a:cxn>
                  <a:cxn ang="T12">
                    <a:pos x="T4" y="T5"/>
                  </a:cxn>
                  <a:cxn ang="T13">
                    <a:pos x="T6" y="T7"/>
                  </a:cxn>
                  <a:cxn ang="T14">
                    <a:pos x="T8" y="T9"/>
                  </a:cxn>
                </a:cxnLst>
                <a:rect l="T15" t="T16" r="T17" b="T18"/>
                <a:pathLst>
                  <a:path w="66" h="57">
                    <a:moveTo>
                      <a:pt x="0" y="8"/>
                    </a:moveTo>
                    <a:lnTo>
                      <a:pt x="0" y="0"/>
                    </a:lnTo>
                    <a:lnTo>
                      <a:pt x="66" y="57"/>
                    </a:lnTo>
                    <a:lnTo>
                      <a:pt x="0" y="8"/>
                    </a:lnTo>
                    <a:close/>
                  </a:path>
                </a:pathLst>
              </a:custGeom>
              <a:solidFill>
                <a:srgbClr val="000000"/>
              </a:solidFill>
              <a:ln w="9525">
                <a:noFill/>
                <a:round/>
              </a:ln>
            </p:spPr>
            <p:txBody>
              <a:bodyPr/>
              <a:lstStyle/>
              <a:p>
                <a:endParaRPr lang="zh-TW" altLang="en-US"/>
              </a:p>
            </p:txBody>
          </p:sp>
          <p:sp>
            <p:nvSpPr>
              <p:cNvPr id="143" name="Freeform 44"/>
              <p:cNvSpPr/>
              <p:nvPr/>
            </p:nvSpPr>
            <p:spPr bwMode="auto">
              <a:xfrm>
                <a:off x="7710737" y="1512888"/>
                <a:ext cx="117475" cy="90488"/>
              </a:xfrm>
              <a:custGeom>
                <a:avLst/>
                <a:gdLst>
                  <a:gd name="T0" fmla="*/ 0 w 74"/>
                  <a:gd name="T1" fmla="*/ 2147483647 h 57"/>
                  <a:gd name="T2" fmla="*/ 2147483647 w 74"/>
                  <a:gd name="T3" fmla="*/ 0 h 57"/>
                  <a:gd name="T4" fmla="*/ 2147483647 w 74"/>
                  <a:gd name="T5" fmla="*/ 0 h 57"/>
                  <a:gd name="T6" fmla="*/ 0 w 74"/>
                  <a:gd name="T7" fmla="*/ 2147483647 h 57"/>
                  <a:gd name="T8" fmla="*/ 0 w 74"/>
                  <a:gd name="T9" fmla="*/ 2147483647 h 57"/>
                  <a:gd name="T10" fmla="*/ 0 60000 65536"/>
                  <a:gd name="T11" fmla="*/ 0 60000 65536"/>
                  <a:gd name="T12" fmla="*/ 0 60000 65536"/>
                  <a:gd name="T13" fmla="*/ 0 60000 65536"/>
                  <a:gd name="T14" fmla="*/ 0 60000 65536"/>
                  <a:gd name="T15" fmla="*/ 0 w 74"/>
                  <a:gd name="T16" fmla="*/ 0 h 57"/>
                  <a:gd name="T17" fmla="*/ 74 w 74"/>
                  <a:gd name="T18" fmla="*/ 57 h 57"/>
                </a:gdLst>
                <a:ahLst/>
                <a:cxnLst>
                  <a:cxn ang="T10">
                    <a:pos x="T0" y="T1"/>
                  </a:cxn>
                  <a:cxn ang="T11">
                    <a:pos x="T2" y="T3"/>
                  </a:cxn>
                  <a:cxn ang="T12">
                    <a:pos x="T4" y="T5"/>
                  </a:cxn>
                  <a:cxn ang="T13">
                    <a:pos x="T6" y="T7"/>
                  </a:cxn>
                  <a:cxn ang="T14">
                    <a:pos x="T8" y="T9"/>
                  </a:cxn>
                </a:cxnLst>
                <a:rect l="T15" t="T16" r="T17" b="T18"/>
                <a:pathLst>
                  <a:path w="74" h="57">
                    <a:moveTo>
                      <a:pt x="0" y="57"/>
                    </a:moveTo>
                    <a:lnTo>
                      <a:pt x="66" y="0"/>
                    </a:lnTo>
                    <a:lnTo>
                      <a:pt x="74" y="0"/>
                    </a:lnTo>
                    <a:lnTo>
                      <a:pt x="0" y="57"/>
                    </a:lnTo>
                    <a:close/>
                  </a:path>
                </a:pathLst>
              </a:custGeom>
              <a:solidFill>
                <a:srgbClr val="000000"/>
              </a:solidFill>
              <a:ln w="9525">
                <a:noFill/>
                <a:round/>
              </a:ln>
            </p:spPr>
            <p:txBody>
              <a:bodyPr/>
              <a:lstStyle/>
              <a:p>
                <a:endParaRPr lang="zh-TW" altLang="en-US"/>
              </a:p>
            </p:txBody>
          </p:sp>
        </p:grpSp>
        <p:grpSp>
          <p:nvGrpSpPr>
            <p:cNvPr id="144" name="组合 143"/>
            <p:cNvGrpSpPr/>
            <p:nvPr/>
          </p:nvGrpSpPr>
          <p:grpSpPr>
            <a:xfrm flipH="1">
              <a:off x="4535655" y="5769672"/>
              <a:ext cx="542180" cy="542703"/>
              <a:chOff x="7167096" y="561975"/>
              <a:chExt cx="1547910" cy="1549400"/>
            </a:xfrm>
          </p:grpSpPr>
          <p:sp>
            <p:nvSpPr>
              <p:cNvPr id="145" name="Freeform 40"/>
              <p:cNvSpPr/>
              <p:nvPr/>
            </p:nvSpPr>
            <p:spPr bwMode="auto">
              <a:xfrm>
                <a:off x="7167096" y="561975"/>
                <a:ext cx="1547910" cy="1518490"/>
              </a:xfrm>
              <a:custGeom>
                <a:avLst/>
                <a:gdLst/>
                <a:ahLst/>
                <a:cxnLst/>
                <a:rect l="l" t="t" r="r" b="b"/>
                <a:pathLst>
                  <a:path w="1547910" h="1518490">
                    <a:moveTo>
                      <a:pt x="735325" y="0"/>
                    </a:moveTo>
                    <a:cubicBezTo>
                      <a:pt x="1125922" y="0"/>
                      <a:pt x="1099882" y="195344"/>
                      <a:pt x="1099882" y="273482"/>
                    </a:cubicBezTo>
                    <a:cubicBezTo>
                      <a:pt x="1099882" y="338596"/>
                      <a:pt x="1047802" y="533941"/>
                      <a:pt x="1034783" y="612078"/>
                    </a:cubicBezTo>
                    <a:cubicBezTo>
                      <a:pt x="1008743" y="677193"/>
                      <a:pt x="995723" y="755331"/>
                      <a:pt x="1021763" y="794399"/>
                    </a:cubicBezTo>
                    <a:cubicBezTo>
                      <a:pt x="1034783" y="820445"/>
                      <a:pt x="1073842" y="872537"/>
                      <a:pt x="1243100" y="963698"/>
                    </a:cubicBezTo>
                    <a:cubicBezTo>
                      <a:pt x="1399339" y="1054858"/>
                      <a:pt x="1581617" y="1067881"/>
                      <a:pt x="1542557" y="1289271"/>
                    </a:cubicBezTo>
                    <a:cubicBezTo>
                      <a:pt x="1520081" y="1379197"/>
                      <a:pt x="1500030" y="1452144"/>
                      <a:pt x="1480009" y="1518490"/>
                    </a:cubicBezTo>
                    <a:lnTo>
                      <a:pt x="0" y="1518490"/>
                    </a:lnTo>
                    <a:cubicBezTo>
                      <a:pt x="15993" y="1434519"/>
                      <a:pt x="15303" y="1372240"/>
                      <a:pt x="45272" y="1302294"/>
                    </a:cubicBezTo>
                    <a:cubicBezTo>
                      <a:pt x="71312" y="1211134"/>
                      <a:pt x="97352" y="1119973"/>
                      <a:pt x="279630" y="1041835"/>
                    </a:cubicBezTo>
                    <a:cubicBezTo>
                      <a:pt x="461908" y="963698"/>
                      <a:pt x="579087" y="911606"/>
                      <a:pt x="579087" y="911606"/>
                    </a:cubicBezTo>
                    <a:cubicBezTo>
                      <a:pt x="579087" y="911528"/>
                      <a:pt x="579093" y="820440"/>
                      <a:pt x="592107" y="807422"/>
                    </a:cubicBezTo>
                    <a:cubicBezTo>
                      <a:pt x="605127" y="807422"/>
                      <a:pt x="631166" y="768354"/>
                      <a:pt x="605127" y="729285"/>
                    </a:cubicBezTo>
                    <a:cubicBezTo>
                      <a:pt x="592107" y="677193"/>
                      <a:pt x="566067" y="625101"/>
                      <a:pt x="566067" y="599055"/>
                    </a:cubicBezTo>
                    <a:cubicBezTo>
                      <a:pt x="566067" y="573009"/>
                      <a:pt x="344729" y="0"/>
                      <a:pt x="735325" y="0"/>
                    </a:cubicBezTo>
                    <a:close/>
                  </a:path>
                </a:pathLst>
              </a:custGeom>
              <a:solidFill>
                <a:schemeClr val="bg1">
                  <a:lumMod val="75000"/>
                </a:schemeClr>
              </a:solidFill>
              <a:ln w="9525">
                <a:noFill/>
                <a:round/>
              </a:ln>
            </p:spPr>
            <p:txBody>
              <a:bodyPr/>
              <a:lstStyle/>
              <a:p>
                <a:endParaRPr lang="zh-TW" altLang="en-US"/>
              </a:p>
            </p:txBody>
          </p:sp>
          <p:sp>
            <p:nvSpPr>
              <p:cNvPr id="146" name="Freeform 41"/>
              <p:cNvSpPr/>
              <p:nvPr/>
            </p:nvSpPr>
            <p:spPr bwMode="auto">
              <a:xfrm>
                <a:off x="7672637" y="1330325"/>
                <a:ext cx="520700" cy="768350"/>
              </a:xfrm>
              <a:custGeom>
                <a:avLst/>
                <a:gdLst>
                  <a:gd name="T0" fmla="*/ 2147483647 w 40"/>
                  <a:gd name="T1" fmla="*/ 2147483647 h 59"/>
                  <a:gd name="T2" fmla="*/ 2147483647 w 40"/>
                  <a:gd name="T3" fmla="*/ 2147483647 h 59"/>
                  <a:gd name="T4" fmla="*/ 2147483647 w 40"/>
                  <a:gd name="T5" fmla="*/ 0 h 59"/>
                  <a:gd name="T6" fmla="*/ 2147483647 w 40"/>
                  <a:gd name="T7" fmla="*/ 2147483647 h 59"/>
                  <a:gd name="T8" fmla="*/ 2147483647 w 40"/>
                  <a:gd name="T9" fmla="*/ 2147483647 h 59"/>
                  <a:gd name="T10" fmla="*/ 2147483647 w 40"/>
                  <a:gd name="T11" fmla="*/ 2147483647 h 59"/>
                  <a:gd name="T12" fmla="*/ 2147483647 w 40"/>
                  <a:gd name="T13" fmla="*/ 2147483647 h 59"/>
                  <a:gd name="T14" fmla="*/ 2147483647 w 40"/>
                  <a:gd name="T15" fmla="*/ 2147483647 h 59"/>
                  <a:gd name="T16" fmla="*/ 0 60000 65536"/>
                  <a:gd name="T17" fmla="*/ 0 60000 65536"/>
                  <a:gd name="T18" fmla="*/ 0 60000 65536"/>
                  <a:gd name="T19" fmla="*/ 0 60000 65536"/>
                  <a:gd name="T20" fmla="*/ 0 60000 65536"/>
                  <a:gd name="T21" fmla="*/ 0 60000 65536"/>
                  <a:gd name="T22" fmla="*/ 0 60000 65536"/>
                  <a:gd name="T23" fmla="*/ 0 60000 65536"/>
                  <a:gd name="T24" fmla="*/ 0 w 40"/>
                  <a:gd name="T25" fmla="*/ 0 h 59"/>
                  <a:gd name="T26" fmla="*/ 40 w 40"/>
                  <a:gd name="T27" fmla="*/ 59 h 5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0" h="59">
                    <a:moveTo>
                      <a:pt x="1" y="59"/>
                    </a:moveTo>
                    <a:cubicBezTo>
                      <a:pt x="1" y="59"/>
                      <a:pt x="19" y="21"/>
                      <a:pt x="40" y="4"/>
                    </a:cubicBezTo>
                    <a:cubicBezTo>
                      <a:pt x="40" y="4"/>
                      <a:pt x="37" y="2"/>
                      <a:pt x="37" y="0"/>
                    </a:cubicBezTo>
                    <a:cubicBezTo>
                      <a:pt x="37" y="0"/>
                      <a:pt x="16" y="14"/>
                      <a:pt x="15" y="15"/>
                    </a:cubicBezTo>
                    <a:cubicBezTo>
                      <a:pt x="14" y="16"/>
                      <a:pt x="13" y="16"/>
                      <a:pt x="12" y="15"/>
                    </a:cubicBezTo>
                    <a:cubicBezTo>
                      <a:pt x="11" y="14"/>
                      <a:pt x="5" y="3"/>
                      <a:pt x="5" y="3"/>
                    </a:cubicBezTo>
                    <a:cubicBezTo>
                      <a:pt x="5" y="3"/>
                      <a:pt x="3" y="10"/>
                      <a:pt x="4" y="11"/>
                    </a:cubicBezTo>
                    <a:cubicBezTo>
                      <a:pt x="4" y="13"/>
                      <a:pt x="0" y="49"/>
                      <a:pt x="1" y="59"/>
                    </a:cubicBezTo>
                    <a:close/>
                  </a:path>
                </a:pathLst>
              </a:custGeom>
              <a:solidFill>
                <a:srgbClr val="FFFFFF"/>
              </a:solidFill>
              <a:ln w="9525">
                <a:noFill/>
                <a:round/>
              </a:ln>
            </p:spPr>
            <p:txBody>
              <a:bodyPr/>
              <a:lstStyle/>
              <a:p>
                <a:endParaRPr lang="zh-TW" altLang="en-US"/>
              </a:p>
            </p:txBody>
          </p:sp>
          <p:sp>
            <p:nvSpPr>
              <p:cNvPr id="147" name="Freeform 42"/>
              <p:cNvSpPr/>
              <p:nvPr/>
            </p:nvSpPr>
            <p:spPr bwMode="auto">
              <a:xfrm>
                <a:off x="7672388" y="1500188"/>
                <a:ext cx="220662" cy="611187"/>
              </a:xfrm>
              <a:custGeom>
                <a:avLst/>
                <a:gdLst>
                  <a:gd name="T0" fmla="*/ 0 w 17"/>
                  <a:gd name="T1" fmla="*/ 2147483647 h 47"/>
                  <a:gd name="T2" fmla="*/ 2147483647 w 17"/>
                  <a:gd name="T3" fmla="*/ 2147483647 h 47"/>
                  <a:gd name="T4" fmla="*/ 2147483647 w 17"/>
                  <a:gd name="T5" fmla="*/ 1183728112 h 47"/>
                  <a:gd name="T6" fmla="*/ 2147483647 w 17"/>
                  <a:gd name="T7" fmla="*/ 507312048 h 47"/>
                  <a:gd name="T8" fmla="*/ 1684852866 w 17"/>
                  <a:gd name="T9" fmla="*/ 845520080 h 47"/>
                  <a:gd name="T10" fmla="*/ 168482691 w 17"/>
                  <a:gd name="T11" fmla="*/ 2147483647 h 47"/>
                  <a:gd name="T12" fmla="*/ 0 w 17"/>
                  <a:gd name="T13" fmla="*/ 2147483647 h 47"/>
                  <a:gd name="T14" fmla="*/ 0 60000 65536"/>
                  <a:gd name="T15" fmla="*/ 0 60000 65536"/>
                  <a:gd name="T16" fmla="*/ 0 60000 65536"/>
                  <a:gd name="T17" fmla="*/ 0 60000 65536"/>
                  <a:gd name="T18" fmla="*/ 0 60000 65536"/>
                  <a:gd name="T19" fmla="*/ 0 60000 65536"/>
                  <a:gd name="T20" fmla="*/ 0 60000 65536"/>
                  <a:gd name="T21" fmla="*/ 0 w 17"/>
                  <a:gd name="T22" fmla="*/ 0 h 47"/>
                  <a:gd name="T23" fmla="*/ 17 w 17"/>
                  <a:gd name="T24" fmla="*/ 47 h 4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7" h="47">
                    <a:moveTo>
                      <a:pt x="0" y="47"/>
                    </a:moveTo>
                    <a:cubicBezTo>
                      <a:pt x="0" y="47"/>
                      <a:pt x="14" y="25"/>
                      <a:pt x="13" y="14"/>
                    </a:cubicBezTo>
                    <a:cubicBezTo>
                      <a:pt x="13" y="9"/>
                      <a:pt x="14" y="7"/>
                      <a:pt x="14" y="7"/>
                    </a:cubicBezTo>
                    <a:cubicBezTo>
                      <a:pt x="14" y="7"/>
                      <a:pt x="17" y="4"/>
                      <a:pt x="16" y="3"/>
                    </a:cubicBezTo>
                    <a:cubicBezTo>
                      <a:pt x="15" y="1"/>
                      <a:pt x="12" y="0"/>
                      <a:pt x="10" y="5"/>
                    </a:cubicBezTo>
                    <a:cubicBezTo>
                      <a:pt x="11" y="8"/>
                      <a:pt x="1" y="15"/>
                      <a:pt x="1" y="26"/>
                    </a:cubicBezTo>
                    <a:lnTo>
                      <a:pt x="0" y="47"/>
                    </a:lnTo>
                    <a:close/>
                  </a:path>
                </a:pathLst>
              </a:custGeom>
              <a:solidFill>
                <a:schemeClr val="bg1">
                  <a:lumMod val="65000"/>
                </a:schemeClr>
              </a:solidFill>
              <a:ln w="9525">
                <a:noFill/>
                <a:round/>
              </a:ln>
            </p:spPr>
            <p:txBody>
              <a:bodyPr/>
              <a:lstStyle/>
              <a:p>
                <a:pPr>
                  <a:defRPr/>
                </a:pPr>
                <a:endParaRPr lang="zh-TW" altLang="en-US"/>
              </a:p>
            </p:txBody>
          </p:sp>
          <p:sp>
            <p:nvSpPr>
              <p:cNvPr id="148" name="Freeform 43"/>
              <p:cNvSpPr/>
              <p:nvPr/>
            </p:nvSpPr>
            <p:spPr bwMode="auto">
              <a:xfrm>
                <a:off x="7880599" y="1512888"/>
                <a:ext cx="104775" cy="90488"/>
              </a:xfrm>
              <a:custGeom>
                <a:avLst/>
                <a:gdLst>
                  <a:gd name="T0" fmla="*/ 0 w 66"/>
                  <a:gd name="T1" fmla="*/ 2147483647 h 57"/>
                  <a:gd name="T2" fmla="*/ 0 w 66"/>
                  <a:gd name="T3" fmla="*/ 0 h 57"/>
                  <a:gd name="T4" fmla="*/ 2147483647 w 66"/>
                  <a:gd name="T5" fmla="*/ 2147483647 h 57"/>
                  <a:gd name="T6" fmla="*/ 2147483647 w 66"/>
                  <a:gd name="T7" fmla="*/ 2147483647 h 57"/>
                  <a:gd name="T8" fmla="*/ 0 w 66"/>
                  <a:gd name="T9" fmla="*/ 2147483647 h 57"/>
                  <a:gd name="T10" fmla="*/ 0 60000 65536"/>
                  <a:gd name="T11" fmla="*/ 0 60000 65536"/>
                  <a:gd name="T12" fmla="*/ 0 60000 65536"/>
                  <a:gd name="T13" fmla="*/ 0 60000 65536"/>
                  <a:gd name="T14" fmla="*/ 0 60000 65536"/>
                  <a:gd name="T15" fmla="*/ 0 w 66"/>
                  <a:gd name="T16" fmla="*/ 0 h 57"/>
                  <a:gd name="T17" fmla="*/ 66 w 66"/>
                  <a:gd name="T18" fmla="*/ 57 h 57"/>
                </a:gdLst>
                <a:ahLst/>
                <a:cxnLst>
                  <a:cxn ang="T10">
                    <a:pos x="T0" y="T1"/>
                  </a:cxn>
                  <a:cxn ang="T11">
                    <a:pos x="T2" y="T3"/>
                  </a:cxn>
                  <a:cxn ang="T12">
                    <a:pos x="T4" y="T5"/>
                  </a:cxn>
                  <a:cxn ang="T13">
                    <a:pos x="T6" y="T7"/>
                  </a:cxn>
                  <a:cxn ang="T14">
                    <a:pos x="T8" y="T9"/>
                  </a:cxn>
                </a:cxnLst>
                <a:rect l="T15" t="T16" r="T17" b="T18"/>
                <a:pathLst>
                  <a:path w="66" h="57">
                    <a:moveTo>
                      <a:pt x="0" y="8"/>
                    </a:moveTo>
                    <a:lnTo>
                      <a:pt x="0" y="0"/>
                    </a:lnTo>
                    <a:lnTo>
                      <a:pt x="66" y="57"/>
                    </a:lnTo>
                    <a:lnTo>
                      <a:pt x="0" y="8"/>
                    </a:lnTo>
                    <a:close/>
                  </a:path>
                </a:pathLst>
              </a:custGeom>
              <a:solidFill>
                <a:srgbClr val="000000"/>
              </a:solidFill>
              <a:ln w="9525">
                <a:noFill/>
                <a:round/>
              </a:ln>
            </p:spPr>
            <p:txBody>
              <a:bodyPr/>
              <a:lstStyle/>
              <a:p>
                <a:endParaRPr lang="zh-TW" altLang="en-US"/>
              </a:p>
            </p:txBody>
          </p:sp>
          <p:sp>
            <p:nvSpPr>
              <p:cNvPr id="149" name="Freeform 44"/>
              <p:cNvSpPr/>
              <p:nvPr/>
            </p:nvSpPr>
            <p:spPr bwMode="auto">
              <a:xfrm>
                <a:off x="7710737" y="1512888"/>
                <a:ext cx="117475" cy="90488"/>
              </a:xfrm>
              <a:custGeom>
                <a:avLst/>
                <a:gdLst>
                  <a:gd name="T0" fmla="*/ 0 w 74"/>
                  <a:gd name="T1" fmla="*/ 2147483647 h 57"/>
                  <a:gd name="T2" fmla="*/ 2147483647 w 74"/>
                  <a:gd name="T3" fmla="*/ 0 h 57"/>
                  <a:gd name="T4" fmla="*/ 2147483647 w 74"/>
                  <a:gd name="T5" fmla="*/ 0 h 57"/>
                  <a:gd name="T6" fmla="*/ 0 w 74"/>
                  <a:gd name="T7" fmla="*/ 2147483647 h 57"/>
                  <a:gd name="T8" fmla="*/ 0 w 74"/>
                  <a:gd name="T9" fmla="*/ 2147483647 h 57"/>
                  <a:gd name="T10" fmla="*/ 0 60000 65536"/>
                  <a:gd name="T11" fmla="*/ 0 60000 65536"/>
                  <a:gd name="T12" fmla="*/ 0 60000 65536"/>
                  <a:gd name="T13" fmla="*/ 0 60000 65536"/>
                  <a:gd name="T14" fmla="*/ 0 60000 65536"/>
                  <a:gd name="T15" fmla="*/ 0 w 74"/>
                  <a:gd name="T16" fmla="*/ 0 h 57"/>
                  <a:gd name="T17" fmla="*/ 74 w 74"/>
                  <a:gd name="T18" fmla="*/ 57 h 57"/>
                </a:gdLst>
                <a:ahLst/>
                <a:cxnLst>
                  <a:cxn ang="T10">
                    <a:pos x="T0" y="T1"/>
                  </a:cxn>
                  <a:cxn ang="T11">
                    <a:pos x="T2" y="T3"/>
                  </a:cxn>
                  <a:cxn ang="T12">
                    <a:pos x="T4" y="T5"/>
                  </a:cxn>
                  <a:cxn ang="T13">
                    <a:pos x="T6" y="T7"/>
                  </a:cxn>
                  <a:cxn ang="T14">
                    <a:pos x="T8" y="T9"/>
                  </a:cxn>
                </a:cxnLst>
                <a:rect l="T15" t="T16" r="T17" b="T18"/>
                <a:pathLst>
                  <a:path w="74" h="57">
                    <a:moveTo>
                      <a:pt x="0" y="57"/>
                    </a:moveTo>
                    <a:lnTo>
                      <a:pt x="66" y="0"/>
                    </a:lnTo>
                    <a:lnTo>
                      <a:pt x="74" y="0"/>
                    </a:lnTo>
                    <a:lnTo>
                      <a:pt x="0" y="57"/>
                    </a:lnTo>
                    <a:close/>
                  </a:path>
                </a:pathLst>
              </a:custGeom>
              <a:solidFill>
                <a:srgbClr val="000000"/>
              </a:solidFill>
              <a:ln w="9525">
                <a:noFill/>
                <a:round/>
              </a:ln>
            </p:spPr>
            <p:txBody>
              <a:bodyPr/>
              <a:lstStyle/>
              <a:p>
                <a:endParaRPr lang="zh-TW" altLang="en-US"/>
              </a:p>
            </p:txBody>
          </p:sp>
        </p:grpSp>
        <p:grpSp>
          <p:nvGrpSpPr>
            <p:cNvPr id="150" name="组合 149"/>
            <p:cNvGrpSpPr/>
            <p:nvPr/>
          </p:nvGrpSpPr>
          <p:grpSpPr>
            <a:xfrm flipH="1">
              <a:off x="4850656" y="5637632"/>
              <a:ext cx="674094" cy="674744"/>
              <a:chOff x="7167096" y="561975"/>
              <a:chExt cx="1547910" cy="1549400"/>
            </a:xfrm>
          </p:grpSpPr>
          <p:sp>
            <p:nvSpPr>
              <p:cNvPr id="151" name="Freeform 40"/>
              <p:cNvSpPr/>
              <p:nvPr/>
            </p:nvSpPr>
            <p:spPr bwMode="auto">
              <a:xfrm>
                <a:off x="7167096" y="561975"/>
                <a:ext cx="1547910" cy="1518490"/>
              </a:xfrm>
              <a:custGeom>
                <a:avLst/>
                <a:gdLst/>
                <a:ahLst/>
                <a:cxnLst/>
                <a:rect l="l" t="t" r="r" b="b"/>
                <a:pathLst>
                  <a:path w="1547910" h="1518490">
                    <a:moveTo>
                      <a:pt x="735325" y="0"/>
                    </a:moveTo>
                    <a:cubicBezTo>
                      <a:pt x="1125922" y="0"/>
                      <a:pt x="1099882" y="195344"/>
                      <a:pt x="1099882" y="273482"/>
                    </a:cubicBezTo>
                    <a:cubicBezTo>
                      <a:pt x="1099882" y="338596"/>
                      <a:pt x="1047802" y="533941"/>
                      <a:pt x="1034783" y="612078"/>
                    </a:cubicBezTo>
                    <a:cubicBezTo>
                      <a:pt x="1008743" y="677193"/>
                      <a:pt x="995723" y="755331"/>
                      <a:pt x="1021763" y="794399"/>
                    </a:cubicBezTo>
                    <a:cubicBezTo>
                      <a:pt x="1034783" y="820445"/>
                      <a:pt x="1073842" y="872537"/>
                      <a:pt x="1243100" y="963698"/>
                    </a:cubicBezTo>
                    <a:cubicBezTo>
                      <a:pt x="1399339" y="1054858"/>
                      <a:pt x="1581617" y="1067881"/>
                      <a:pt x="1542557" y="1289271"/>
                    </a:cubicBezTo>
                    <a:cubicBezTo>
                      <a:pt x="1520081" y="1379197"/>
                      <a:pt x="1500030" y="1452144"/>
                      <a:pt x="1480009" y="1518490"/>
                    </a:cubicBezTo>
                    <a:lnTo>
                      <a:pt x="0" y="1518490"/>
                    </a:lnTo>
                    <a:cubicBezTo>
                      <a:pt x="15993" y="1434519"/>
                      <a:pt x="15303" y="1372240"/>
                      <a:pt x="45272" y="1302294"/>
                    </a:cubicBezTo>
                    <a:cubicBezTo>
                      <a:pt x="71312" y="1211134"/>
                      <a:pt x="97352" y="1119973"/>
                      <a:pt x="279630" y="1041835"/>
                    </a:cubicBezTo>
                    <a:cubicBezTo>
                      <a:pt x="461908" y="963698"/>
                      <a:pt x="579087" y="911606"/>
                      <a:pt x="579087" y="911606"/>
                    </a:cubicBezTo>
                    <a:cubicBezTo>
                      <a:pt x="579087" y="911528"/>
                      <a:pt x="579093" y="820440"/>
                      <a:pt x="592107" y="807422"/>
                    </a:cubicBezTo>
                    <a:cubicBezTo>
                      <a:pt x="605127" y="807422"/>
                      <a:pt x="631166" y="768354"/>
                      <a:pt x="605127" y="729285"/>
                    </a:cubicBezTo>
                    <a:cubicBezTo>
                      <a:pt x="592107" y="677193"/>
                      <a:pt x="566067" y="625101"/>
                      <a:pt x="566067" y="599055"/>
                    </a:cubicBezTo>
                    <a:cubicBezTo>
                      <a:pt x="566067" y="573009"/>
                      <a:pt x="344729" y="0"/>
                      <a:pt x="735325" y="0"/>
                    </a:cubicBezTo>
                    <a:close/>
                  </a:path>
                </a:pathLst>
              </a:custGeom>
              <a:solidFill>
                <a:schemeClr val="bg1">
                  <a:lumMod val="65000"/>
                </a:schemeClr>
              </a:solidFill>
              <a:ln w="9525">
                <a:noFill/>
                <a:round/>
              </a:ln>
            </p:spPr>
            <p:txBody>
              <a:bodyPr/>
              <a:lstStyle/>
              <a:p>
                <a:endParaRPr lang="zh-TW" altLang="en-US"/>
              </a:p>
            </p:txBody>
          </p:sp>
          <p:sp>
            <p:nvSpPr>
              <p:cNvPr id="152" name="Freeform 41"/>
              <p:cNvSpPr/>
              <p:nvPr/>
            </p:nvSpPr>
            <p:spPr bwMode="auto">
              <a:xfrm>
                <a:off x="7672637" y="1330325"/>
                <a:ext cx="520700" cy="768350"/>
              </a:xfrm>
              <a:custGeom>
                <a:avLst/>
                <a:gdLst>
                  <a:gd name="T0" fmla="*/ 2147483647 w 40"/>
                  <a:gd name="T1" fmla="*/ 2147483647 h 59"/>
                  <a:gd name="T2" fmla="*/ 2147483647 w 40"/>
                  <a:gd name="T3" fmla="*/ 2147483647 h 59"/>
                  <a:gd name="T4" fmla="*/ 2147483647 w 40"/>
                  <a:gd name="T5" fmla="*/ 0 h 59"/>
                  <a:gd name="T6" fmla="*/ 2147483647 w 40"/>
                  <a:gd name="T7" fmla="*/ 2147483647 h 59"/>
                  <a:gd name="T8" fmla="*/ 2147483647 w 40"/>
                  <a:gd name="T9" fmla="*/ 2147483647 h 59"/>
                  <a:gd name="T10" fmla="*/ 2147483647 w 40"/>
                  <a:gd name="T11" fmla="*/ 2147483647 h 59"/>
                  <a:gd name="T12" fmla="*/ 2147483647 w 40"/>
                  <a:gd name="T13" fmla="*/ 2147483647 h 59"/>
                  <a:gd name="T14" fmla="*/ 2147483647 w 40"/>
                  <a:gd name="T15" fmla="*/ 2147483647 h 59"/>
                  <a:gd name="T16" fmla="*/ 0 60000 65536"/>
                  <a:gd name="T17" fmla="*/ 0 60000 65536"/>
                  <a:gd name="T18" fmla="*/ 0 60000 65536"/>
                  <a:gd name="T19" fmla="*/ 0 60000 65536"/>
                  <a:gd name="T20" fmla="*/ 0 60000 65536"/>
                  <a:gd name="T21" fmla="*/ 0 60000 65536"/>
                  <a:gd name="T22" fmla="*/ 0 60000 65536"/>
                  <a:gd name="T23" fmla="*/ 0 60000 65536"/>
                  <a:gd name="T24" fmla="*/ 0 w 40"/>
                  <a:gd name="T25" fmla="*/ 0 h 59"/>
                  <a:gd name="T26" fmla="*/ 40 w 40"/>
                  <a:gd name="T27" fmla="*/ 59 h 5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0" h="59">
                    <a:moveTo>
                      <a:pt x="1" y="59"/>
                    </a:moveTo>
                    <a:cubicBezTo>
                      <a:pt x="1" y="59"/>
                      <a:pt x="19" y="21"/>
                      <a:pt x="40" y="4"/>
                    </a:cubicBezTo>
                    <a:cubicBezTo>
                      <a:pt x="40" y="4"/>
                      <a:pt x="37" y="2"/>
                      <a:pt x="37" y="0"/>
                    </a:cubicBezTo>
                    <a:cubicBezTo>
                      <a:pt x="37" y="0"/>
                      <a:pt x="16" y="14"/>
                      <a:pt x="15" y="15"/>
                    </a:cubicBezTo>
                    <a:cubicBezTo>
                      <a:pt x="14" y="16"/>
                      <a:pt x="13" y="16"/>
                      <a:pt x="12" y="15"/>
                    </a:cubicBezTo>
                    <a:cubicBezTo>
                      <a:pt x="11" y="14"/>
                      <a:pt x="5" y="3"/>
                      <a:pt x="5" y="3"/>
                    </a:cubicBezTo>
                    <a:cubicBezTo>
                      <a:pt x="5" y="3"/>
                      <a:pt x="3" y="10"/>
                      <a:pt x="4" y="11"/>
                    </a:cubicBezTo>
                    <a:cubicBezTo>
                      <a:pt x="4" y="13"/>
                      <a:pt x="0" y="49"/>
                      <a:pt x="1" y="59"/>
                    </a:cubicBezTo>
                    <a:close/>
                  </a:path>
                </a:pathLst>
              </a:custGeom>
              <a:solidFill>
                <a:srgbClr val="FFFFFF"/>
              </a:solidFill>
              <a:ln w="9525">
                <a:noFill/>
                <a:round/>
              </a:ln>
            </p:spPr>
            <p:txBody>
              <a:bodyPr/>
              <a:lstStyle/>
              <a:p>
                <a:endParaRPr lang="zh-TW" altLang="en-US"/>
              </a:p>
            </p:txBody>
          </p:sp>
          <p:sp>
            <p:nvSpPr>
              <p:cNvPr id="153" name="Freeform 42"/>
              <p:cNvSpPr/>
              <p:nvPr/>
            </p:nvSpPr>
            <p:spPr bwMode="auto">
              <a:xfrm>
                <a:off x="7672388" y="1500188"/>
                <a:ext cx="220662" cy="611187"/>
              </a:xfrm>
              <a:custGeom>
                <a:avLst/>
                <a:gdLst>
                  <a:gd name="T0" fmla="*/ 0 w 17"/>
                  <a:gd name="T1" fmla="*/ 2147483647 h 47"/>
                  <a:gd name="T2" fmla="*/ 2147483647 w 17"/>
                  <a:gd name="T3" fmla="*/ 2147483647 h 47"/>
                  <a:gd name="T4" fmla="*/ 2147483647 w 17"/>
                  <a:gd name="T5" fmla="*/ 1183728112 h 47"/>
                  <a:gd name="T6" fmla="*/ 2147483647 w 17"/>
                  <a:gd name="T7" fmla="*/ 507312048 h 47"/>
                  <a:gd name="T8" fmla="*/ 1684852866 w 17"/>
                  <a:gd name="T9" fmla="*/ 845520080 h 47"/>
                  <a:gd name="T10" fmla="*/ 168482691 w 17"/>
                  <a:gd name="T11" fmla="*/ 2147483647 h 47"/>
                  <a:gd name="T12" fmla="*/ 0 w 17"/>
                  <a:gd name="T13" fmla="*/ 2147483647 h 47"/>
                  <a:gd name="T14" fmla="*/ 0 60000 65536"/>
                  <a:gd name="T15" fmla="*/ 0 60000 65536"/>
                  <a:gd name="T16" fmla="*/ 0 60000 65536"/>
                  <a:gd name="T17" fmla="*/ 0 60000 65536"/>
                  <a:gd name="T18" fmla="*/ 0 60000 65536"/>
                  <a:gd name="T19" fmla="*/ 0 60000 65536"/>
                  <a:gd name="T20" fmla="*/ 0 60000 65536"/>
                  <a:gd name="T21" fmla="*/ 0 w 17"/>
                  <a:gd name="T22" fmla="*/ 0 h 47"/>
                  <a:gd name="T23" fmla="*/ 17 w 17"/>
                  <a:gd name="T24" fmla="*/ 47 h 4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7" h="47">
                    <a:moveTo>
                      <a:pt x="0" y="47"/>
                    </a:moveTo>
                    <a:cubicBezTo>
                      <a:pt x="0" y="47"/>
                      <a:pt x="14" y="25"/>
                      <a:pt x="13" y="14"/>
                    </a:cubicBezTo>
                    <a:cubicBezTo>
                      <a:pt x="13" y="9"/>
                      <a:pt x="14" y="7"/>
                      <a:pt x="14" y="7"/>
                    </a:cubicBezTo>
                    <a:cubicBezTo>
                      <a:pt x="14" y="7"/>
                      <a:pt x="17" y="4"/>
                      <a:pt x="16" y="3"/>
                    </a:cubicBezTo>
                    <a:cubicBezTo>
                      <a:pt x="15" y="1"/>
                      <a:pt x="12" y="0"/>
                      <a:pt x="10" y="5"/>
                    </a:cubicBezTo>
                    <a:cubicBezTo>
                      <a:pt x="11" y="8"/>
                      <a:pt x="1" y="15"/>
                      <a:pt x="1" y="26"/>
                    </a:cubicBezTo>
                    <a:lnTo>
                      <a:pt x="0" y="47"/>
                    </a:lnTo>
                    <a:close/>
                  </a:path>
                </a:pathLst>
              </a:custGeom>
              <a:solidFill>
                <a:schemeClr val="bg1">
                  <a:lumMod val="65000"/>
                </a:schemeClr>
              </a:solidFill>
              <a:ln w="9525">
                <a:noFill/>
                <a:round/>
              </a:ln>
            </p:spPr>
            <p:txBody>
              <a:bodyPr/>
              <a:lstStyle/>
              <a:p>
                <a:pPr>
                  <a:defRPr/>
                </a:pPr>
                <a:endParaRPr lang="zh-TW" altLang="en-US"/>
              </a:p>
            </p:txBody>
          </p:sp>
          <p:sp>
            <p:nvSpPr>
              <p:cNvPr id="154" name="Freeform 43"/>
              <p:cNvSpPr/>
              <p:nvPr/>
            </p:nvSpPr>
            <p:spPr bwMode="auto">
              <a:xfrm>
                <a:off x="7880599" y="1512888"/>
                <a:ext cx="104775" cy="90488"/>
              </a:xfrm>
              <a:custGeom>
                <a:avLst/>
                <a:gdLst>
                  <a:gd name="T0" fmla="*/ 0 w 66"/>
                  <a:gd name="T1" fmla="*/ 2147483647 h 57"/>
                  <a:gd name="T2" fmla="*/ 0 w 66"/>
                  <a:gd name="T3" fmla="*/ 0 h 57"/>
                  <a:gd name="T4" fmla="*/ 2147483647 w 66"/>
                  <a:gd name="T5" fmla="*/ 2147483647 h 57"/>
                  <a:gd name="T6" fmla="*/ 2147483647 w 66"/>
                  <a:gd name="T7" fmla="*/ 2147483647 h 57"/>
                  <a:gd name="T8" fmla="*/ 0 w 66"/>
                  <a:gd name="T9" fmla="*/ 2147483647 h 57"/>
                  <a:gd name="T10" fmla="*/ 0 60000 65536"/>
                  <a:gd name="T11" fmla="*/ 0 60000 65536"/>
                  <a:gd name="T12" fmla="*/ 0 60000 65536"/>
                  <a:gd name="T13" fmla="*/ 0 60000 65536"/>
                  <a:gd name="T14" fmla="*/ 0 60000 65536"/>
                  <a:gd name="T15" fmla="*/ 0 w 66"/>
                  <a:gd name="T16" fmla="*/ 0 h 57"/>
                  <a:gd name="T17" fmla="*/ 66 w 66"/>
                  <a:gd name="T18" fmla="*/ 57 h 57"/>
                </a:gdLst>
                <a:ahLst/>
                <a:cxnLst>
                  <a:cxn ang="T10">
                    <a:pos x="T0" y="T1"/>
                  </a:cxn>
                  <a:cxn ang="T11">
                    <a:pos x="T2" y="T3"/>
                  </a:cxn>
                  <a:cxn ang="T12">
                    <a:pos x="T4" y="T5"/>
                  </a:cxn>
                  <a:cxn ang="T13">
                    <a:pos x="T6" y="T7"/>
                  </a:cxn>
                  <a:cxn ang="T14">
                    <a:pos x="T8" y="T9"/>
                  </a:cxn>
                </a:cxnLst>
                <a:rect l="T15" t="T16" r="T17" b="T18"/>
                <a:pathLst>
                  <a:path w="66" h="57">
                    <a:moveTo>
                      <a:pt x="0" y="8"/>
                    </a:moveTo>
                    <a:lnTo>
                      <a:pt x="0" y="0"/>
                    </a:lnTo>
                    <a:lnTo>
                      <a:pt x="66" y="57"/>
                    </a:lnTo>
                    <a:lnTo>
                      <a:pt x="0" y="8"/>
                    </a:lnTo>
                    <a:close/>
                  </a:path>
                </a:pathLst>
              </a:custGeom>
              <a:solidFill>
                <a:srgbClr val="000000"/>
              </a:solidFill>
              <a:ln w="9525">
                <a:noFill/>
                <a:round/>
              </a:ln>
            </p:spPr>
            <p:txBody>
              <a:bodyPr/>
              <a:lstStyle/>
              <a:p>
                <a:endParaRPr lang="zh-TW" altLang="en-US"/>
              </a:p>
            </p:txBody>
          </p:sp>
          <p:sp>
            <p:nvSpPr>
              <p:cNvPr id="155" name="Freeform 44"/>
              <p:cNvSpPr/>
              <p:nvPr/>
            </p:nvSpPr>
            <p:spPr bwMode="auto">
              <a:xfrm>
                <a:off x="7710737" y="1512888"/>
                <a:ext cx="117475" cy="90488"/>
              </a:xfrm>
              <a:custGeom>
                <a:avLst/>
                <a:gdLst>
                  <a:gd name="T0" fmla="*/ 0 w 74"/>
                  <a:gd name="T1" fmla="*/ 2147483647 h 57"/>
                  <a:gd name="T2" fmla="*/ 2147483647 w 74"/>
                  <a:gd name="T3" fmla="*/ 0 h 57"/>
                  <a:gd name="T4" fmla="*/ 2147483647 w 74"/>
                  <a:gd name="T5" fmla="*/ 0 h 57"/>
                  <a:gd name="T6" fmla="*/ 0 w 74"/>
                  <a:gd name="T7" fmla="*/ 2147483647 h 57"/>
                  <a:gd name="T8" fmla="*/ 0 w 74"/>
                  <a:gd name="T9" fmla="*/ 2147483647 h 57"/>
                  <a:gd name="T10" fmla="*/ 0 60000 65536"/>
                  <a:gd name="T11" fmla="*/ 0 60000 65536"/>
                  <a:gd name="T12" fmla="*/ 0 60000 65536"/>
                  <a:gd name="T13" fmla="*/ 0 60000 65536"/>
                  <a:gd name="T14" fmla="*/ 0 60000 65536"/>
                  <a:gd name="T15" fmla="*/ 0 w 74"/>
                  <a:gd name="T16" fmla="*/ 0 h 57"/>
                  <a:gd name="T17" fmla="*/ 74 w 74"/>
                  <a:gd name="T18" fmla="*/ 57 h 57"/>
                </a:gdLst>
                <a:ahLst/>
                <a:cxnLst>
                  <a:cxn ang="T10">
                    <a:pos x="T0" y="T1"/>
                  </a:cxn>
                  <a:cxn ang="T11">
                    <a:pos x="T2" y="T3"/>
                  </a:cxn>
                  <a:cxn ang="T12">
                    <a:pos x="T4" y="T5"/>
                  </a:cxn>
                  <a:cxn ang="T13">
                    <a:pos x="T6" y="T7"/>
                  </a:cxn>
                  <a:cxn ang="T14">
                    <a:pos x="T8" y="T9"/>
                  </a:cxn>
                </a:cxnLst>
                <a:rect l="T15" t="T16" r="T17" b="T18"/>
                <a:pathLst>
                  <a:path w="74" h="57">
                    <a:moveTo>
                      <a:pt x="0" y="57"/>
                    </a:moveTo>
                    <a:lnTo>
                      <a:pt x="66" y="0"/>
                    </a:lnTo>
                    <a:lnTo>
                      <a:pt x="74" y="0"/>
                    </a:lnTo>
                    <a:lnTo>
                      <a:pt x="0" y="57"/>
                    </a:lnTo>
                    <a:close/>
                  </a:path>
                </a:pathLst>
              </a:custGeom>
              <a:solidFill>
                <a:srgbClr val="000000"/>
              </a:solidFill>
              <a:ln w="9525">
                <a:noFill/>
                <a:round/>
              </a:ln>
            </p:spPr>
            <p:txBody>
              <a:bodyPr/>
              <a:lstStyle/>
              <a:p>
                <a:endParaRPr lang="zh-TW" altLang="en-US"/>
              </a:p>
            </p:txBody>
          </p:sp>
        </p:grpSp>
        <p:cxnSp>
          <p:nvCxnSpPr>
            <p:cNvPr id="156" name="直接连接符 155"/>
            <p:cNvCxnSpPr/>
            <p:nvPr/>
          </p:nvCxnSpPr>
          <p:spPr>
            <a:xfrm>
              <a:off x="10411939" y="5069964"/>
              <a:ext cx="0" cy="1076583"/>
            </a:xfrm>
            <a:prstGeom prst="line">
              <a:avLst/>
            </a:prstGeom>
            <a:ln w="19050">
              <a:gradFill>
                <a:gsLst>
                  <a:gs pos="0">
                    <a:srgbClr val="BECCCD">
                      <a:alpha val="15000"/>
                    </a:srgbClr>
                  </a:gs>
                  <a:gs pos="50000">
                    <a:schemeClr val="bg1">
                      <a:lumMod val="50000"/>
                    </a:schemeClr>
                  </a:gs>
                  <a:gs pos="100000">
                    <a:srgbClr val="BECCCD">
                      <a:alpha val="40000"/>
                    </a:srgbClr>
                  </a:gs>
                </a:gsLst>
                <a:lin ang="5400000" scaled="0"/>
              </a:gradFill>
            </a:ln>
          </p:spPr>
          <p:style>
            <a:lnRef idx="1">
              <a:schemeClr val="accent1"/>
            </a:lnRef>
            <a:fillRef idx="0">
              <a:schemeClr val="accent1"/>
            </a:fillRef>
            <a:effectRef idx="0">
              <a:schemeClr val="accent1"/>
            </a:effectRef>
            <a:fontRef idx="minor">
              <a:schemeClr val="tx1"/>
            </a:fontRef>
          </p:style>
        </p:cxnSp>
        <p:cxnSp>
          <p:nvCxnSpPr>
            <p:cNvPr id="157" name="直接连接符 156"/>
            <p:cNvCxnSpPr/>
            <p:nvPr/>
          </p:nvCxnSpPr>
          <p:spPr>
            <a:xfrm flipH="1">
              <a:off x="1757553" y="6306388"/>
              <a:ext cx="7980292" cy="0"/>
            </a:xfrm>
            <a:prstGeom prst="line">
              <a:avLst/>
            </a:prstGeom>
            <a:ln w="19050">
              <a:gradFill>
                <a:gsLst>
                  <a:gs pos="0">
                    <a:srgbClr val="BECCCD">
                      <a:alpha val="15000"/>
                    </a:srgbClr>
                  </a:gs>
                  <a:gs pos="50000">
                    <a:schemeClr val="bg1">
                      <a:lumMod val="50000"/>
                    </a:schemeClr>
                  </a:gs>
                  <a:gs pos="100000">
                    <a:srgbClr val="BECCCD">
                      <a:alpha val="40000"/>
                    </a:srgbClr>
                  </a:gs>
                </a:gsLst>
                <a:lin ang="0" scaled="0"/>
              </a:gradFill>
            </a:ln>
          </p:spPr>
          <p:style>
            <a:lnRef idx="1">
              <a:schemeClr val="accent1"/>
            </a:lnRef>
            <a:fillRef idx="0">
              <a:schemeClr val="accent1"/>
            </a:fillRef>
            <a:effectRef idx="0">
              <a:schemeClr val="accent1"/>
            </a:effectRef>
            <a:fontRef idx="minor">
              <a:schemeClr val="tx1"/>
            </a:fontRef>
          </p:style>
        </p:cxnSp>
        <p:sp>
          <p:nvSpPr>
            <p:cNvPr id="166" name="Rectangle 42"/>
            <p:cNvSpPr/>
            <p:nvPr/>
          </p:nvSpPr>
          <p:spPr>
            <a:xfrm>
              <a:off x="4790780" y="5076322"/>
              <a:ext cx="2800279" cy="563151"/>
            </a:xfrm>
            <a:prstGeom prst="rect">
              <a:avLst/>
            </a:prstGeom>
            <a:noFill/>
            <a:ln w="12700" cap="flat" cmpd="sng" algn="ctr">
              <a:noFill/>
              <a:prstDash val="solid"/>
            </a:ln>
            <a:effectLst/>
          </p:spPr>
          <p:txBody>
            <a:bodyPr lIns="91440" tIns="0" rIns="91440" bIns="0" rtlCol="0" anchor="t"/>
            <a:lstStyle/>
            <a:p>
              <a:pPr algn="r"/>
              <a:r>
                <a:rPr lang="en-US" altLang="zh-CN" b="1" dirty="0">
                  <a:solidFill>
                    <a:schemeClr val="tx1">
                      <a:lumMod val="65000"/>
                      <a:lumOff val="35000"/>
                    </a:schemeClr>
                  </a:solidFill>
                  <a:latin typeface="Arial" panose="020B0604020202020204" pitchFamily="34" charset="0"/>
                  <a:cs typeface="Arial" panose="020B0604020202020204" pitchFamily="34" charset="0"/>
                </a:rPr>
                <a:t>(三)岗位评价的方法</a:t>
              </a:r>
            </a:p>
          </p:txBody>
        </p:sp>
        <p:sp>
          <p:nvSpPr>
            <p:cNvPr id="167" name="Rectangle 42"/>
            <p:cNvSpPr/>
            <p:nvPr/>
          </p:nvSpPr>
          <p:spPr>
            <a:xfrm>
              <a:off x="7008367" y="5404879"/>
              <a:ext cx="1574800" cy="1040130"/>
            </a:xfrm>
            <a:prstGeom prst="rect">
              <a:avLst/>
            </a:prstGeom>
            <a:noFill/>
            <a:ln w="12700" cap="flat" cmpd="sng" algn="ctr">
              <a:noFill/>
              <a:prstDash val="solid"/>
            </a:ln>
            <a:effectLst/>
          </p:spPr>
          <p:txBody>
            <a:bodyPr lIns="91440" tIns="0" rIns="91440" bIns="0" rtlCol="0" anchor="t"/>
            <a:lstStyle/>
            <a:p>
              <a:pPr algn="r">
                <a:defRPr/>
              </a:pPr>
              <a:r>
                <a:rPr lang="en-US" kern="0" dirty="0">
                  <a:solidFill>
                    <a:schemeClr val="tx1">
                      <a:lumMod val="65000"/>
                      <a:lumOff val="35000"/>
                    </a:schemeClr>
                  </a:solidFill>
                  <a:latin typeface="Arial" panose="020B0604020202020204" pitchFamily="34" charset="0"/>
                  <a:cs typeface="Arial" panose="020B0604020202020204" pitchFamily="34" charset="0"/>
                </a:rPr>
                <a:t>1.岗位排列法</a:t>
              </a:r>
            </a:p>
            <a:p>
              <a:pPr algn="r">
                <a:defRPr/>
              </a:pPr>
              <a:r>
                <a:rPr lang="en-US" kern="0" dirty="0">
                  <a:solidFill>
                    <a:schemeClr val="tx1">
                      <a:lumMod val="65000"/>
                      <a:lumOff val="35000"/>
                    </a:schemeClr>
                  </a:solidFill>
                  <a:latin typeface="Arial" panose="020B0604020202020204" pitchFamily="34" charset="0"/>
                  <a:cs typeface="Arial" panose="020B0604020202020204" pitchFamily="34" charset="0"/>
                </a:rPr>
                <a:t>2.岗位分类法</a:t>
              </a:r>
            </a:p>
            <a:p>
              <a:pPr algn="r">
                <a:defRPr/>
              </a:pPr>
              <a:r>
                <a:rPr lang="en-US" kern="0" dirty="0">
                  <a:solidFill>
                    <a:schemeClr val="tx1">
                      <a:lumMod val="65000"/>
                      <a:lumOff val="35000"/>
                    </a:schemeClr>
                  </a:solidFill>
                  <a:latin typeface="Arial" panose="020B0604020202020204" pitchFamily="34" charset="0"/>
                  <a:cs typeface="Arial" panose="020B0604020202020204" pitchFamily="34" charset="0"/>
                </a:rPr>
                <a:t>3.因素比较法</a:t>
              </a:r>
            </a:p>
            <a:p>
              <a:pPr algn="r">
                <a:defRPr/>
              </a:pPr>
              <a:r>
                <a:rPr lang="en-US" kern="0" dirty="0">
                  <a:solidFill>
                    <a:schemeClr val="tx1">
                      <a:lumMod val="65000"/>
                      <a:lumOff val="35000"/>
                    </a:schemeClr>
                  </a:solidFill>
                  <a:latin typeface="Arial" panose="020B0604020202020204" pitchFamily="34" charset="0"/>
                  <a:cs typeface="Arial" panose="020B0604020202020204" pitchFamily="34" charset="0"/>
                </a:rPr>
                <a:t>4.要素计点法</a:t>
              </a:r>
            </a:p>
          </p:txBody>
        </p:sp>
      </p:grpSp>
      <p:grpSp>
        <p:nvGrpSpPr>
          <p:cNvPr id="3" name="组合 2"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GrpSpPr/>
          <p:nvPr/>
        </p:nvGrpSpPr>
        <p:grpSpPr>
          <a:xfrm>
            <a:off x="1408058" y="3266502"/>
            <a:ext cx="9013605" cy="1491615"/>
            <a:chOff x="1408058" y="3266502"/>
            <a:chExt cx="9013605" cy="1491615"/>
          </a:xfrm>
        </p:grpSpPr>
        <p:sp>
          <p:nvSpPr>
            <p:cNvPr id="64" name="Freeform 40"/>
            <p:cNvSpPr/>
            <p:nvPr/>
          </p:nvSpPr>
          <p:spPr bwMode="auto">
            <a:xfrm flipH="1">
              <a:off x="9898020" y="4044501"/>
              <a:ext cx="463966" cy="455147"/>
            </a:xfrm>
            <a:custGeom>
              <a:avLst/>
              <a:gdLst/>
              <a:ahLst/>
              <a:cxnLst/>
              <a:rect l="l" t="t" r="r" b="b"/>
              <a:pathLst>
                <a:path w="1547910" h="1518490">
                  <a:moveTo>
                    <a:pt x="735325" y="0"/>
                  </a:moveTo>
                  <a:cubicBezTo>
                    <a:pt x="1125922" y="0"/>
                    <a:pt x="1099882" y="195344"/>
                    <a:pt x="1099882" y="273482"/>
                  </a:cubicBezTo>
                  <a:cubicBezTo>
                    <a:pt x="1099882" y="338596"/>
                    <a:pt x="1047802" y="533941"/>
                    <a:pt x="1034783" y="612078"/>
                  </a:cubicBezTo>
                  <a:cubicBezTo>
                    <a:pt x="1008743" y="677193"/>
                    <a:pt x="995723" y="755331"/>
                    <a:pt x="1021763" y="794399"/>
                  </a:cubicBezTo>
                  <a:cubicBezTo>
                    <a:pt x="1034783" y="820445"/>
                    <a:pt x="1073842" y="872537"/>
                    <a:pt x="1243100" y="963698"/>
                  </a:cubicBezTo>
                  <a:cubicBezTo>
                    <a:pt x="1399339" y="1054858"/>
                    <a:pt x="1581617" y="1067881"/>
                    <a:pt x="1542557" y="1289271"/>
                  </a:cubicBezTo>
                  <a:cubicBezTo>
                    <a:pt x="1520081" y="1379197"/>
                    <a:pt x="1500030" y="1452144"/>
                    <a:pt x="1480009" y="1518490"/>
                  </a:cubicBezTo>
                  <a:lnTo>
                    <a:pt x="0" y="1518490"/>
                  </a:lnTo>
                  <a:cubicBezTo>
                    <a:pt x="15993" y="1434519"/>
                    <a:pt x="15303" y="1372240"/>
                    <a:pt x="45272" y="1302294"/>
                  </a:cubicBezTo>
                  <a:cubicBezTo>
                    <a:pt x="71312" y="1211134"/>
                    <a:pt x="97352" y="1119973"/>
                    <a:pt x="279630" y="1041835"/>
                  </a:cubicBezTo>
                  <a:cubicBezTo>
                    <a:pt x="461908" y="963698"/>
                    <a:pt x="579087" y="911606"/>
                    <a:pt x="579087" y="911606"/>
                  </a:cubicBezTo>
                  <a:cubicBezTo>
                    <a:pt x="579087" y="911528"/>
                    <a:pt x="579093" y="820440"/>
                    <a:pt x="592107" y="807422"/>
                  </a:cubicBezTo>
                  <a:cubicBezTo>
                    <a:pt x="605127" y="807422"/>
                    <a:pt x="631166" y="768354"/>
                    <a:pt x="605127" y="729285"/>
                  </a:cubicBezTo>
                  <a:cubicBezTo>
                    <a:pt x="592107" y="677193"/>
                    <a:pt x="566067" y="625101"/>
                    <a:pt x="566067" y="599055"/>
                  </a:cubicBezTo>
                  <a:cubicBezTo>
                    <a:pt x="566067" y="573009"/>
                    <a:pt x="344729" y="0"/>
                    <a:pt x="735325" y="0"/>
                  </a:cubicBezTo>
                  <a:close/>
                </a:path>
              </a:pathLst>
            </a:custGeom>
            <a:solidFill>
              <a:schemeClr val="bg1">
                <a:lumMod val="75000"/>
              </a:schemeClr>
            </a:solidFill>
            <a:ln w="9525">
              <a:noFill/>
              <a:round/>
            </a:ln>
          </p:spPr>
          <p:txBody>
            <a:bodyPr/>
            <a:lstStyle/>
            <a:p>
              <a:endParaRPr lang="zh-TW" altLang="en-US"/>
            </a:p>
          </p:txBody>
        </p:sp>
        <p:sp>
          <p:nvSpPr>
            <p:cNvPr id="65" name="Freeform 41"/>
            <p:cNvSpPr/>
            <p:nvPr/>
          </p:nvSpPr>
          <p:spPr bwMode="auto">
            <a:xfrm flipH="1">
              <a:off x="10054382" y="4274804"/>
              <a:ext cx="156073" cy="230303"/>
            </a:xfrm>
            <a:custGeom>
              <a:avLst/>
              <a:gdLst>
                <a:gd name="T0" fmla="*/ 2147483647 w 40"/>
                <a:gd name="T1" fmla="*/ 2147483647 h 59"/>
                <a:gd name="T2" fmla="*/ 2147483647 w 40"/>
                <a:gd name="T3" fmla="*/ 2147483647 h 59"/>
                <a:gd name="T4" fmla="*/ 2147483647 w 40"/>
                <a:gd name="T5" fmla="*/ 0 h 59"/>
                <a:gd name="T6" fmla="*/ 2147483647 w 40"/>
                <a:gd name="T7" fmla="*/ 2147483647 h 59"/>
                <a:gd name="T8" fmla="*/ 2147483647 w 40"/>
                <a:gd name="T9" fmla="*/ 2147483647 h 59"/>
                <a:gd name="T10" fmla="*/ 2147483647 w 40"/>
                <a:gd name="T11" fmla="*/ 2147483647 h 59"/>
                <a:gd name="T12" fmla="*/ 2147483647 w 40"/>
                <a:gd name="T13" fmla="*/ 2147483647 h 59"/>
                <a:gd name="T14" fmla="*/ 2147483647 w 40"/>
                <a:gd name="T15" fmla="*/ 2147483647 h 59"/>
                <a:gd name="T16" fmla="*/ 0 60000 65536"/>
                <a:gd name="T17" fmla="*/ 0 60000 65536"/>
                <a:gd name="T18" fmla="*/ 0 60000 65536"/>
                <a:gd name="T19" fmla="*/ 0 60000 65536"/>
                <a:gd name="T20" fmla="*/ 0 60000 65536"/>
                <a:gd name="T21" fmla="*/ 0 60000 65536"/>
                <a:gd name="T22" fmla="*/ 0 60000 65536"/>
                <a:gd name="T23" fmla="*/ 0 60000 65536"/>
                <a:gd name="T24" fmla="*/ 0 w 40"/>
                <a:gd name="T25" fmla="*/ 0 h 59"/>
                <a:gd name="T26" fmla="*/ 40 w 40"/>
                <a:gd name="T27" fmla="*/ 59 h 5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0" h="59">
                  <a:moveTo>
                    <a:pt x="1" y="59"/>
                  </a:moveTo>
                  <a:cubicBezTo>
                    <a:pt x="1" y="59"/>
                    <a:pt x="19" y="21"/>
                    <a:pt x="40" y="4"/>
                  </a:cubicBezTo>
                  <a:cubicBezTo>
                    <a:pt x="40" y="4"/>
                    <a:pt x="37" y="2"/>
                    <a:pt x="37" y="0"/>
                  </a:cubicBezTo>
                  <a:cubicBezTo>
                    <a:pt x="37" y="0"/>
                    <a:pt x="16" y="14"/>
                    <a:pt x="15" y="15"/>
                  </a:cubicBezTo>
                  <a:cubicBezTo>
                    <a:pt x="14" y="16"/>
                    <a:pt x="13" y="16"/>
                    <a:pt x="12" y="15"/>
                  </a:cubicBezTo>
                  <a:cubicBezTo>
                    <a:pt x="11" y="14"/>
                    <a:pt x="5" y="3"/>
                    <a:pt x="5" y="3"/>
                  </a:cubicBezTo>
                  <a:cubicBezTo>
                    <a:pt x="5" y="3"/>
                    <a:pt x="3" y="10"/>
                    <a:pt x="4" y="11"/>
                  </a:cubicBezTo>
                  <a:cubicBezTo>
                    <a:pt x="4" y="13"/>
                    <a:pt x="0" y="49"/>
                    <a:pt x="1" y="59"/>
                  </a:cubicBezTo>
                  <a:close/>
                </a:path>
              </a:pathLst>
            </a:custGeom>
            <a:solidFill>
              <a:srgbClr val="FFFFFF"/>
            </a:solidFill>
            <a:ln w="9525">
              <a:noFill/>
              <a:round/>
            </a:ln>
          </p:spPr>
          <p:txBody>
            <a:bodyPr/>
            <a:lstStyle/>
            <a:p>
              <a:endParaRPr lang="zh-TW" altLang="en-US"/>
            </a:p>
          </p:txBody>
        </p:sp>
        <p:sp>
          <p:nvSpPr>
            <p:cNvPr id="66" name="Freeform 42"/>
            <p:cNvSpPr/>
            <p:nvPr/>
          </p:nvSpPr>
          <p:spPr bwMode="auto">
            <a:xfrm flipH="1">
              <a:off x="10144389" y="4325717"/>
              <a:ext cx="66141" cy="183195"/>
            </a:xfrm>
            <a:custGeom>
              <a:avLst/>
              <a:gdLst>
                <a:gd name="T0" fmla="*/ 0 w 17"/>
                <a:gd name="T1" fmla="*/ 2147483647 h 47"/>
                <a:gd name="T2" fmla="*/ 2147483647 w 17"/>
                <a:gd name="T3" fmla="*/ 2147483647 h 47"/>
                <a:gd name="T4" fmla="*/ 2147483647 w 17"/>
                <a:gd name="T5" fmla="*/ 1183728112 h 47"/>
                <a:gd name="T6" fmla="*/ 2147483647 w 17"/>
                <a:gd name="T7" fmla="*/ 507312048 h 47"/>
                <a:gd name="T8" fmla="*/ 1684852866 w 17"/>
                <a:gd name="T9" fmla="*/ 845520080 h 47"/>
                <a:gd name="T10" fmla="*/ 168482691 w 17"/>
                <a:gd name="T11" fmla="*/ 2147483647 h 47"/>
                <a:gd name="T12" fmla="*/ 0 w 17"/>
                <a:gd name="T13" fmla="*/ 2147483647 h 47"/>
                <a:gd name="T14" fmla="*/ 0 60000 65536"/>
                <a:gd name="T15" fmla="*/ 0 60000 65536"/>
                <a:gd name="T16" fmla="*/ 0 60000 65536"/>
                <a:gd name="T17" fmla="*/ 0 60000 65536"/>
                <a:gd name="T18" fmla="*/ 0 60000 65536"/>
                <a:gd name="T19" fmla="*/ 0 60000 65536"/>
                <a:gd name="T20" fmla="*/ 0 60000 65536"/>
                <a:gd name="T21" fmla="*/ 0 w 17"/>
                <a:gd name="T22" fmla="*/ 0 h 47"/>
                <a:gd name="T23" fmla="*/ 17 w 17"/>
                <a:gd name="T24" fmla="*/ 47 h 4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7" h="47">
                  <a:moveTo>
                    <a:pt x="0" y="47"/>
                  </a:moveTo>
                  <a:cubicBezTo>
                    <a:pt x="0" y="47"/>
                    <a:pt x="14" y="25"/>
                    <a:pt x="13" y="14"/>
                  </a:cubicBezTo>
                  <a:cubicBezTo>
                    <a:pt x="13" y="9"/>
                    <a:pt x="14" y="7"/>
                    <a:pt x="14" y="7"/>
                  </a:cubicBezTo>
                  <a:cubicBezTo>
                    <a:pt x="14" y="7"/>
                    <a:pt x="17" y="4"/>
                    <a:pt x="16" y="3"/>
                  </a:cubicBezTo>
                  <a:cubicBezTo>
                    <a:pt x="15" y="1"/>
                    <a:pt x="12" y="0"/>
                    <a:pt x="10" y="5"/>
                  </a:cubicBezTo>
                  <a:cubicBezTo>
                    <a:pt x="11" y="8"/>
                    <a:pt x="1" y="15"/>
                    <a:pt x="1" y="26"/>
                  </a:cubicBezTo>
                  <a:lnTo>
                    <a:pt x="0" y="47"/>
                  </a:lnTo>
                  <a:close/>
                </a:path>
              </a:pathLst>
            </a:custGeom>
            <a:solidFill>
              <a:schemeClr val="bg1">
                <a:lumMod val="75000"/>
              </a:schemeClr>
            </a:solidFill>
            <a:ln w="9525">
              <a:noFill/>
              <a:round/>
            </a:ln>
          </p:spPr>
          <p:txBody>
            <a:bodyPr/>
            <a:lstStyle/>
            <a:p>
              <a:pPr>
                <a:defRPr/>
              </a:pPr>
              <a:endParaRPr lang="zh-TW" altLang="en-US"/>
            </a:p>
          </p:txBody>
        </p:sp>
        <p:sp>
          <p:nvSpPr>
            <p:cNvPr id="67" name="Freeform 43"/>
            <p:cNvSpPr/>
            <p:nvPr/>
          </p:nvSpPr>
          <p:spPr bwMode="auto">
            <a:xfrm flipH="1">
              <a:off x="10116716" y="4329524"/>
              <a:ext cx="31405" cy="27122"/>
            </a:xfrm>
            <a:custGeom>
              <a:avLst/>
              <a:gdLst>
                <a:gd name="T0" fmla="*/ 0 w 66"/>
                <a:gd name="T1" fmla="*/ 2147483647 h 57"/>
                <a:gd name="T2" fmla="*/ 0 w 66"/>
                <a:gd name="T3" fmla="*/ 0 h 57"/>
                <a:gd name="T4" fmla="*/ 2147483647 w 66"/>
                <a:gd name="T5" fmla="*/ 2147483647 h 57"/>
                <a:gd name="T6" fmla="*/ 2147483647 w 66"/>
                <a:gd name="T7" fmla="*/ 2147483647 h 57"/>
                <a:gd name="T8" fmla="*/ 0 w 66"/>
                <a:gd name="T9" fmla="*/ 2147483647 h 57"/>
                <a:gd name="T10" fmla="*/ 0 60000 65536"/>
                <a:gd name="T11" fmla="*/ 0 60000 65536"/>
                <a:gd name="T12" fmla="*/ 0 60000 65536"/>
                <a:gd name="T13" fmla="*/ 0 60000 65536"/>
                <a:gd name="T14" fmla="*/ 0 60000 65536"/>
                <a:gd name="T15" fmla="*/ 0 w 66"/>
                <a:gd name="T16" fmla="*/ 0 h 57"/>
                <a:gd name="T17" fmla="*/ 66 w 66"/>
                <a:gd name="T18" fmla="*/ 57 h 57"/>
              </a:gdLst>
              <a:ahLst/>
              <a:cxnLst>
                <a:cxn ang="T10">
                  <a:pos x="T0" y="T1"/>
                </a:cxn>
                <a:cxn ang="T11">
                  <a:pos x="T2" y="T3"/>
                </a:cxn>
                <a:cxn ang="T12">
                  <a:pos x="T4" y="T5"/>
                </a:cxn>
                <a:cxn ang="T13">
                  <a:pos x="T6" y="T7"/>
                </a:cxn>
                <a:cxn ang="T14">
                  <a:pos x="T8" y="T9"/>
                </a:cxn>
              </a:cxnLst>
              <a:rect l="T15" t="T16" r="T17" b="T18"/>
              <a:pathLst>
                <a:path w="66" h="57">
                  <a:moveTo>
                    <a:pt x="0" y="8"/>
                  </a:moveTo>
                  <a:lnTo>
                    <a:pt x="0" y="0"/>
                  </a:lnTo>
                  <a:lnTo>
                    <a:pt x="66" y="57"/>
                  </a:lnTo>
                  <a:lnTo>
                    <a:pt x="0" y="8"/>
                  </a:lnTo>
                  <a:close/>
                </a:path>
              </a:pathLst>
            </a:custGeom>
            <a:solidFill>
              <a:srgbClr val="000000"/>
            </a:solidFill>
            <a:ln w="9525">
              <a:noFill/>
              <a:round/>
            </a:ln>
          </p:spPr>
          <p:txBody>
            <a:bodyPr/>
            <a:lstStyle/>
            <a:p>
              <a:endParaRPr lang="zh-TW" altLang="en-US"/>
            </a:p>
          </p:txBody>
        </p:sp>
        <p:sp>
          <p:nvSpPr>
            <p:cNvPr id="68" name="Freeform 44"/>
            <p:cNvSpPr/>
            <p:nvPr/>
          </p:nvSpPr>
          <p:spPr bwMode="auto">
            <a:xfrm flipH="1">
              <a:off x="10163825" y="4329524"/>
              <a:ext cx="35212" cy="27122"/>
            </a:xfrm>
            <a:custGeom>
              <a:avLst/>
              <a:gdLst>
                <a:gd name="T0" fmla="*/ 0 w 74"/>
                <a:gd name="T1" fmla="*/ 2147483647 h 57"/>
                <a:gd name="T2" fmla="*/ 2147483647 w 74"/>
                <a:gd name="T3" fmla="*/ 0 h 57"/>
                <a:gd name="T4" fmla="*/ 2147483647 w 74"/>
                <a:gd name="T5" fmla="*/ 0 h 57"/>
                <a:gd name="T6" fmla="*/ 0 w 74"/>
                <a:gd name="T7" fmla="*/ 2147483647 h 57"/>
                <a:gd name="T8" fmla="*/ 0 w 74"/>
                <a:gd name="T9" fmla="*/ 2147483647 h 57"/>
                <a:gd name="T10" fmla="*/ 0 60000 65536"/>
                <a:gd name="T11" fmla="*/ 0 60000 65536"/>
                <a:gd name="T12" fmla="*/ 0 60000 65536"/>
                <a:gd name="T13" fmla="*/ 0 60000 65536"/>
                <a:gd name="T14" fmla="*/ 0 60000 65536"/>
                <a:gd name="T15" fmla="*/ 0 w 74"/>
                <a:gd name="T16" fmla="*/ 0 h 57"/>
                <a:gd name="T17" fmla="*/ 74 w 74"/>
                <a:gd name="T18" fmla="*/ 57 h 57"/>
              </a:gdLst>
              <a:ahLst/>
              <a:cxnLst>
                <a:cxn ang="T10">
                  <a:pos x="T0" y="T1"/>
                </a:cxn>
                <a:cxn ang="T11">
                  <a:pos x="T2" y="T3"/>
                </a:cxn>
                <a:cxn ang="T12">
                  <a:pos x="T4" y="T5"/>
                </a:cxn>
                <a:cxn ang="T13">
                  <a:pos x="T6" y="T7"/>
                </a:cxn>
                <a:cxn ang="T14">
                  <a:pos x="T8" y="T9"/>
                </a:cxn>
              </a:cxnLst>
              <a:rect l="T15" t="T16" r="T17" b="T18"/>
              <a:pathLst>
                <a:path w="74" h="57">
                  <a:moveTo>
                    <a:pt x="0" y="57"/>
                  </a:moveTo>
                  <a:lnTo>
                    <a:pt x="66" y="0"/>
                  </a:lnTo>
                  <a:lnTo>
                    <a:pt x="74" y="0"/>
                  </a:lnTo>
                  <a:lnTo>
                    <a:pt x="0" y="57"/>
                  </a:lnTo>
                  <a:close/>
                </a:path>
              </a:pathLst>
            </a:custGeom>
            <a:solidFill>
              <a:srgbClr val="000000"/>
            </a:solidFill>
            <a:ln w="9525">
              <a:noFill/>
              <a:round/>
            </a:ln>
          </p:spPr>
          <p:txBody>
            <a:bodyPr/>
            <a:lstStyle/>
            <a:p>
              <a:endParaRPr lang="zh-TW" altLang="en-US"/>
            </a:p>
          </p:txBody>
        </p:sp>
        <p:sp>
          <p:nvSpPr>
            <p:cNvPr id="69" name="Freeform 40"/>
            <p:cNvSpPr/>
            <p:nvPr/>
          </p:nvSpPr>
          <p:spPr bwMode="auto">
            <a:xfrm flipH="1">
              <a:off x="8972044" y="3918419"/>
              <a:ext cx="589925" cy="578714"/>
            </a:xfrm>
            <a:custGeom>
              <a:avLst/>
              <a:gdLst/>
              <a:ahLst/>
              <a:cxnLst/>
              <a:rect l="l" t="t" r="r" b="b"/>
              <a:pathLst>
                <a:path w="1547910" h="1518490">
                  <a:moveTo>
                    <a:pt x="735325" y="0"/>
                  </a:moveTo>
                  <a:cubicBezTo>
                    <a:pt x="1125922" y="0"/>
                    <a:pt x="1099882" y="195344"/>
                    <a:pt x="1099882" y="273482"/>
                  </a:cubicBezTo>
                  <a:cubicBezTo>
                    <a:pt x="1099882" y="338596"/>
                    <a:pt x="1047802" y="533941"/>
                    <a:pt x="1034783" y="612078"/>
                  </a:cubicBezTo>
                  <a:cubicBezTo>
                    <a:pt x="1008743" y="677193"/>
                    <a:pt x="995723" y="755331"/>
                    <a:pt x="1021763" y="794399"/>
                  </a:cubicBezTo>
                  <a:cubicBezTo>
                    <a:pt x="1034783" y="820445"/>
                    <a:pt x="1073842" y="872537"/>
                    <a:pt x="1243100" y="963698"/>
                  </a:cubicBezTo>
                  <a:cubicBezTo>
                    <a:pt x="1399339" y="1054858"/>
                    <a:pt x="1581617" y="1067881"/>
                    <a:pt x="1542557" y="1289271"/>
                  </a:cubicBezTo>
                  <a:cubicBezTo>
                    <a:pt x="1520081" y="1379197"/>
                    <a:pt x="1500030" y="1452144"/>
                    <a:pt x="1480009" y="1518490"/>
                  </a:cubicBezTo>
                  <a:lnTo>
                    <a:pt x="0" y="1518490"/>
                  </a:lnTo>
                  <a:cubicBezTo>
                    <a:pt x="15993" y="1434519"/>
                    <a:pt x="15303" y="1372240"/>
                    <a:pt x="45272" y="1302294"/>
                  </a:cubicBezTo>
                  <a:cubicBezTo>
                    <a:pt x="71312" y="1211134"/>
                    <a:pt x="97352" y="1119973"/>
                    <a:pt x="279630" y="1041835"/>
                  </a:cubicBezTo>
                  <a:cubicBezTo>
                    <a:pt x="461908" y="963698"/>
                    <a:pt x="579087" y="911606"/>
                    <a:pt x="579087" y="911606"/>
                  </a:cubicBezTo>
                  <a:cubicBezTo>
                    <a:pt x="579087" y="911528"/>
                    <a:pt x="579093" y="820440"/>
                    <a:pt x="592107" y="807422"/>
                  </a:cubicBezTo>
                  <a:cubicBezTo>
                    <a:pt x="605127" y="807422"/>
                    <a:pt x="631166" y="768354"/>
                    <a:pt x="605127" y="729285"/>
                  </a:cubicBezTo>
                  <a:cubicBezTo>
                    <a:pt x="592107" y="677193"/>
                    <a:pt x="566067" y="625101"/>
                    <a:pt x="566067" y="599055"/>
                  </a:cubicBezTo>
                  <a:cubicBezTo>
                    <a:pt x="566067" y="573009"/>
                    <a:pt x="344729" y="0"/>
                    <a:pt x="735325" y="0"/>
                  </a:cubicBezTo>
                  <a:close/>
                </a:path>
              </a:pathLst>
            </a:custGeom>
            <a:solidFill>
              <a:schemeClr val="bg1">
                <a:lumMod val="75000"/>
              </a:schemeClr>
            </a:solidFill>
            <a:ln w="9525">
              <a:noFill/>
              <a:round/>
            </a:ln>
          </p:spPr>
          <p:txBody>
            <a:bodyPr/>
            <a:lstStyle/>
            <a:p>
              <a:endParaRPr lang="zh-TW" altLang="en-US"/>
            </a:p>
          </p:txBody>
        </p:sp>
        <p:sp>
          <p:nvSpPr>
            <p:cNvPr id="70" name="Freeform 41"/>
            <p:cNvSpPr/>
            <p:nvPr/>
          </p:nvSpPr>
          <p:spPr bwMode="auto">
            <a:xfrm flipH="1">
              <a:off x="9170856" y="4211245"/>
              <a:ext cx="198445" cy="292827"/>
            </a:xfrm>
            <a:custGeom>
              <a:avLst/>
              <a:gdLst>
                <a:gd name="T0" fmla="*/ 2147483647 w 40"/>
                <a:gd name="T1" fmla="*/ 2147483647 h 59"/>
                <a:gd name="T2" fmla="*/ 2147483647 w 40"/>
                <a:gd name="T3" fmla="*/ 2147483647 h 59"/>
                <a:gd name="T4" fmla="*/ 2147483647 w 40"/>
                <a:gd name="T5" fmla="*/ 0 h 59"/>
                <a:gd name="T6" fmla="*/ 2147483647 w 40"/>
                <a:gd name="T7" fmla="*/ 2147483647 h 59"/>
                <a:gd name="T8" fmla="*/ 2147483647 w 40"/>
                <a:gd name="T9" fmla="*/ 2147483647 h 59"/>
                <a:gd name="T10" fmla="*/ 2147483647 w 40"/>
                <a:gd name="T11" fmla="*/ 2147483647 h 59"/>
                <a:gd name="T12" fmla="*/ 2147483647 w 40"/>
                <a:gd name="T13" fmla="*/ 2147483647 h 59"/>
                <a:gd name="T14" fmla="*/ 2147483647 w 40"/>
                <a:gd name="T15" fmla="*/ 2147483647 h 59"/>
                <a:gd name="T16" fmla="*/ 0 60000 65536"/>
                <a:gd name="T17" fmla="*/ 0 60000 65536"/>
                <a:gd name="T18" fmla="*/ 0 60000 65536"/>
                <a:gd name="T19" fmla="*/ 0 60000 65536"/>
                <a:gd name="T20" fmla="*/ 0 60000 65536"/>
                <a:gd name="T21" fmla="*/ 0 60000 65536"/>
                <a:gd name="T22" fmla="*/ 0 60000 65536"/>
                <a:gd name="T23" fmla="*/ 0 60000 65536"/>
                <a:gd name="T24" fmla="*/ 0 w 40"/>
                <a:gd name="T25" fmla="*/ 0 h 59"/>
                <a:gd name="T26" fmla="*/ 40 w 40"/>
                <a:gd name="T27" fmla="*/ 59 h 5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0" h="59">
                  <a:moveTo>
                    <a:pt x="1" y="59"/>
                  </a:moveTo>
                  <a:cubicBezTo>
                    <a:pt x="1" y="59"/>
                    <a:pt x="19" y="21"/>
                    <a:pt x="40" y="4"/>
                  </a:cubicBezTo>
                  <a:cubicBezTo>
                    <a:pt x="40" y="4"/>
                    <a:pt x="37" y="2"/>
                    <a:pt x="37" y="0"/>
                  </a:cubicBezTo>
                  <a:cubicBezTo>
                    <a:pt x="37" y="0"/>
                    <a:pt x="16" y="14"/>
                    <a:pt x="15" y="15"/>
                  </a:cubicBezTo>
                  <a:cubicBezTo>
                    <a:pt x="14" y="16"/>
                    <a:pt x="13" y="16"/>
                    <a:pt x="12" y="15"/>
                  </a:cubicBezTo>
                  <a:cubicBezTo>
                    <a:pt x="11" y="14"/>
                    <a:pt x="5" y="3"/>
                    <a:pt x="5" y="3"/>
                  </a:cubicBezTo>
                  <a:cubicBezTo>
                    <a:pt x="5" y="3"/>
                    <a:pt x="3" y="10"/>
                    <a:pt x="4" y="11"/>
                  </a:cubicBezTo>
                  <a:cubicBezTo>
                    <a:pt x="4" y="13"/>
                    <a:pt x="0" y="49"/>
                    <a:pt x="1" y="59"/>
                  </a:cubicBezTo>
                  <a:close/>
                </a:path>
              </a:pathLst>
            </a:custGeom>
            <a:solidFill>
              <a:srgbClr val="FFFFFF"/>
            </a:solidFill>
            <a:ln w="9525">
              <a:noFill/>
              <a:round/>
            </a:ln>
          </p:spPr>
          <p:txBody>
            <a:bodyPr/>
            <a:lstStyle/>
            <a:p>
              <a:endParaRPr lang="zh-TW" altLang="en-US"/>
            </a:p>
          </p:txBody>
        </p:sp>
        <p:sp>
          <p:nvSpPr>
            <p:cNvPr id="71" name="Freeform 42"/>
            <p:cNvSpPr/>
            <p:nvPr/>
          </p:nvSpPr>
          <p:spPr bwMode="auto">
            <a:xfrm flipH="1">
              <a:off x="9285301" y="4275983"/>
              <a:ext cx="84097" cy="232930"/>
            </a:xfrm>
            <a:custGeom>
              <a:avLst/>
              <a:gdLst>
                <a:gd name="T0" fmla="*/ 0 w 17"/>
                <a:gd name="T1" fmla="*/ 2147483647 h 47"/>
                <a:gd name="T2" fmla="*/ 2147483647 w 17"/>
                <a:gd name="T3" fmla="*/ 2147483647 h 47"/>
                <a:gd name="T4" fmla="*/ 2147483647 w 17"/>
                <a:gd name="T5" fmla="*/ 1183728112 h 47"/>
                <a:gd name="T6" fmla="*/ 2147483647 w 17"/>
                <a:gd name="T7" fmla="*/ 507312048 h 47"/>
                <a:gd name="T8" fmla="*/ 1684852866 w 17"/>
                <a:gd name="T9" fmla="*/ 845520080 h 47"/>
                <a:gd name="T10" fmla="*/ 168482691 w 17"/>
                <a:gd name="T11" fmla="*/ 2147483647 h 47"/>
                <a:gd name="T12" fmla="*/ 0 w 17"/>
                <a:gd name="T13" fmla="*/ 2147483647 h 47"/>
                <a:gd name="T14" fmla="*/ 0 60000 65536"/>
                <a:gd name="T15" fmla="*/ 0 60000 65536"/>
                <a:gd name="T16" fmla="*/ 0 60000 65536"/>
                <a:gd name="T17" fmla="*/ 0 60000 65536"/>
                <a:gd name="T18" fmla="*/ 0 60000 65536"/>
                <a:gd name="T19" fmla="*/ 0 60000 65536"/>
                <a:gd name="T20" fmla="*/ 0 60000 65536"/>
                <a:gd name="T21" fmla="*/ 0 w 17"/>
                <a:gd name="T22" fmla="*/ 0 h 47"/>
                <a:gd name="T23" fmla="*/ 17 w 17"/>
                <a:gd name="T24" fmla="*/ 47 h 4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7" h="47">
                  <a:moveTo>
                    <a:pt x="0" y="47"/>
                  </a:moveTo>
                  <a:cubicBezTo>
                    <a:pt x="0" y="47"/>
                    <a:pt x="14" y="25"/>
                    <a:pt x="13" y="14"/>
                  </a:cubicBezTo>
                  <a:cubicBezTo>
                    <a:pt x="13" y="9"/>
                    <a:pt x="14" y="7"/>
                    <a:pt x="14" y="7"/>
                  </a:cubicBezTo>
                  <a:cubicBezTo>
                    <a:pt x="14" y="7"/>
                    <a:pt x="17" y="4"/>
                    <a:pt x="16" y="3"/>
                  </a:cubicBezTo>
                  <a:cubicBezTo>
                    <a:pt x="15" y="1"/>
                    <a:pt x="12" y="0"/>
                    <a:pt x="10" y="5"/>
                  </a:cubicBezTo>
                  <a:cubicBezTo>
                    <a:pt x="11" y="8"/>
                    <a:pt x="1" y="15"/>
                    <a:pt x="1" y="26"/>
                  </a:cubicBezTo>
                  <a:lnTo>
                    <a:pt x="0" y="47"/>
                  </a:lnTo>
                  <a:close/>
                </a:path>
              </a:pathLst>
            </a:custGeom>
            <a:solidFill>
              <a:schemeClr val="bg1">
                <a:lumMod val="75000"/>
              </a:schemeClr>
            </a:solidFill>
            <a:ln w="9525">
              <a:noFill/>
              <a:round/>
            </a:ln>
          </p:spPr>
          <p:txBody>
            <a:bodyPr/>
            <a:lstStyle/>
            <a:p>
              <a:pPr>
                <a:defRPr/>
              </a:pPr>
              <a:endParaRPr lang="zh-TW" altLang="en-US"/>
            </a:p>
          </p:txBody>
        </p:sp>
        <p:sp>
          <p:nvSpPr>
            <p:cNvPr id="72" name="Freeform 43"/>
            <p:cNvSpPr/>
            <p:nvPr/>
          </p:nvSpPr>
          <p:spPr bwMode="auto">
            <a:xfrm flipH="1">
              <a:off x="9250114" y="4280824"/>
              <a:ext cx="39931" cy="34486"/>
            </a:xfrm>
            <a:custGeom>
              <a:avLst/>
              <a:gdLst>
                <a:gd name="T0" fmla="*/ 0 w 66"/>
                <a:gd name="T1" fmla="*/ 2147483647 h 57"/>
                <a:gd name="T2" fmla="*/ 0 w 66"/>
                <a:gd name="T3" fmla="*/ 0 h 57"/>
                <a:gd name="T4" fmla="*/ 2147483647 w 66"/>
                <a:gd name="T5" fmla="*/ 2147483647 h 57"/>
                <a:gd name="T6" fmla="*/ 2147483647 w 66"/>
                <a:gd name="T7" fmla="*/ 2147483647 h 57"/>
                <a:gd name="T8" fmla="*/ 0 w 66"/>
                <a:gd name="T9" fmla="*/ 2147483647 h 57"/>
                <a:gd name="T10" fmla="*/ 0 60000 65536"/>
                <a:gd name="T11" fmla="*/ 0 60000 65536"/>
                <a:gd name="T12" fmla="*/ 0 60000 65536"/>
                <a:gd name="T13" fmla="*/ 0 60000 65536"/>
                <a:gd name="T14" fmla="*/ 0 60000 65536"/>
                <a:gd name="T15" fmla="*/ 0 w 66"/>
                <a:gd name="T16" fmla="*/ 0 h 57"/>
                <a:gd name="T17" fmla="*/ 66 w 66"/>
                <a:gd name="T18" fmla="*/ 57 h 57"/>
              </a:gdLst>
              <a:ahLst/>
              <a:cxnLst>
                <a:cxn ang="T10">
                  <a:pos x="T0" y="T1"/>
                </a:cxn>
                <a:cxn ang="T11">
                  <a:pos x="T2" y="T3"/>
                </a:cxn>
                <a:cxn ang="T12">
                  <a:pos x="T4" y="T5"/>
                </a:cxn>
                <a:cxn ang="T13">
                  <a:pos x="T6" y="T7"/>
                </a:cxn>
                <a:cxn ang="T14">
                  <a:pos x="T8" y="T9"/>
                </a:cxn>
              </a:cxnLst>
              <a:rect l="T15" t="T16" r="T17" b="T18"/>
              <a:pathLst>
                <a:path w="66" h="57">
                  <a:moveTo>
                    <a:pt x="0" y="8"/>
                  </a:moveTo>
                  <a:lnTo>
                    <a:pt x="0" y="0"/>
                  </a:lnTo>
                  <a:lnTo>
                    <a:pt x="66" y="57"/>
                  </a:lnTo>
                  <a:lnTo>
                    <a:pt x="0" y="8"/>
                  </a:lnTo>
                  <a:close/>
                </a:path>
              </a:pathLst>
            </a:custGeom>
            <a:solidFill>
              <a:srgbClr val="000000"/>
            </a:solidFill>
            <a:ln w="9525">
              <a:noFill/>
              <a:round/>
            </a:ln>
          </p:spPr>
          <p:txBody>
            <a:bodyPr/>
            <a:lstStyle/>
            <a:p>
              <a:endParaRPr lang="zh-TW" altLang="en-US"/>
            </a:p>
          </p:txBody>
        </p:sp>
        <p:sp>
          <p:nvSpPr>
            <p:cNvPr id="73" name="Freeform 44"/>
            <p:cNvSpPr/>
            <p:nvPr/>
          </p:nvSpPr>
          <p:spPr bwMode="auto">
            <a:xfrm flipH="1">
              <a:off x="9310010" y="4280824"/>
              <a:ext cx="44771" cy="34486"/>
            </a:xfrm>
            <a:custGeom>
              <a:avLst/>
              <a:gdLst>
                <a:gd name="T0" fmla="*/ 0 w 74"/>
                <a:gd name="T1" fmla="*/ 2147483647 h 57"/>
                <a:gd name="T2" fmla="*/ 2147483647 w 74"/>
                <a:gd name="T3" fmla="*/ 0 h 57"/>
                <a:gd name="T4" fmla="*/ 2147483647 w 74"/>
                <a:gd name="T5" fmla="*/ 0 h 57"/>
                <a:gd name="T6" fmla="*/ 0 w 74"/>
                <a:gd name="T7" fmla="*/ 2147483647 h 57"/>
                <a:gd name="T8" fmla="*/ 0 w 74"/>
                <a:gd name="T9" fmla="*/ 2147483647 h 57"/>
                <a:gd name="T10" fmla="*/ 0 60000 65536"/>
                <a:gd name="T11" fmla="*/ 0 60000 65536"/>
                <a:gd name="T12" fmla="*/ 0 60000 65536"/>
                <a:gd name="T13" fmla="*/ 0 60000 65536"/>
                <a:gd name="T14" fmla="*/ 0 60000 65536"/>
                <a:gd name="T15" fmla="*/ 0 w 74"/>
                <a:gd name="T16" fmla="*/ 0 h 57"/>
                <a:gd name="T17" fmla="*/ 74 w 74"/>
                <a:gd name="T18" fmla="*/ 57 h 57"/>
              </a:gdLst>
              <a:ahLst/>
              <a:cxnLst>
                <a:cxn ang="T10">
                  <a:pos x="T0" y="T1"/>
                </a:cxn>
                <a:cxn ang="T11">
                  <a:pos x="T2" y="T3"/>
                </a:cxn>
                <a:cxn ang="T12">
                  <a:pos x="T4" y="T5"/>
                </a:cxn>
                <a:cxn ang="T13">
                  <a:pos x="T6" y="T7"/>
                </a:cxn>
                <a:cxn ang="T14">
                  <a:pos x="T8" y="T9"/>
                </a:cxn>
              </a:cxnLst>
              <a:rect l="T15" t="T16" r="T17" b="T18"/>
              <a:pathLst>
                <a:path w="74" h="57">
                  <a:moveTo>
                    <a:pt x="0" y="57"/>
                  </a:moveTo>
                  <a:lnTo>
                    <a:pt x="66" y="0"/>
                  </a:lnTo>
                  <a:lnTo>
                    <a:pt x="74" y="0"/>
                  </a:lnTo>
                  <a:lnTo>
                    <a:pt x="0" y="57"/>
                  </a:lnTo>
                  <a:close/>
                </a:path>
              </a:pathLst>
            </a:custGeom>
            <a:solidFill>
              <a:srgbClr val="000000"/>
            </a:solidFill>
            <a:ln w="9525">
              <a:noFill/>
              <a:round/>
            </a:ln>
          </p:spPr>
          <p:txBody>
            <a:bodyPr/>
            <a:lstStyle/>
            <a:p>
              <a:endParaRPr lang="zh-TW" altLang="en-US"/>
            </a:p>
          </p:txBody>
        </p:sp>
        <p:sp>
          <p:nvSpPr>
            <p:cNvPr id="74" name="Freeform 40"/>
            <p:cNvSpPr/>
            <p:nvPr/>
          </p:nvSpPr>
          <p:spPr bwMode="auto">
            <a:xfrm flipH="1">
              <a:off x="9335361" y="3835866"/>
              <a:ext cx="672399" cy="659621"/>
            </a:xfrm>
            <a:custGeom>
              <a:avLst/>
              <a:gdLst/>
              <a:ahLst/>
              <a:cxnLst/>
              <a:rect l="l" t="t" r="r" b="b"/>
              <a:pathLst>
                <a:path w="1547910" h="1518490">
                  <a:moveTo>
                    <a:pt x="735325" y="0"/>
                  </a:moveTo>
                  <a:cubicBezTo>
                    <a:pt x="1125922" y="0"/>
                    <a:pt x="1099882" y="195344"/>
                    <a:pt x="1099882" y="273482"/>
                  </a:cubicBezTo>
                  <a:cubicBezTo>
                    <a:pt x="1099882" y="338596"/>
                    <a:pt x="1047802" y="533941"/>
                    <a:pt x="1034783" y="612078"/>
                  </a:cubicBezTo>
                  <a:cubicBezTo>
                    <a:pt x="1008743" y="677193"/>
                    <a:pt x="995723" y="755331"/>
                    <a:pt x="1021763" y="794399"/>
                  </a:cubicBezTo>
                  <a:cubicBezTo>
                    <a:pt x="1034783" y="820445"/>
                    <a:pt x="1073842" y="872537"/>
                    <a:pt x="1243100" y="963698"/>
                  </a:cubicBezTo>
                  <a:cubicBezTo>
                    <a:pt x="1399339" y="1054858"/>
                    <a:pt x="1581617" y="1067881"/>
                    <a:pt x="1542557" y="1289271"/>
                  </a:cubicBezTo>
                  <a:cubicBezTo>
                    <a:pt x="1520081" y="1379197"/>
                    <a:pt x="1500030" y="1452144"/>
                    <a:pt x="1480009" y="1518490"/>
                  </a:cubicBezTo>
                  <a:lnTo>
                    <a:pt x="0" y="1518490"/>
                  </a:lnTo>
                  <a:cubicBezTo>
                    <a:pt x="15993" y="1434519"/>
                    <a:pt x="15303" y="1372240"/>
                    <a:pt x="45272" y="1302294"/>
                  </a:cubicBezTo>
                  <a:cubicBezTo>
                    <a:pt x="71312" y="1211134"/>
                    <a:pt x="97352" y="1119973"/>
                    <a:pt x="279630" y="1041835"/>
                  </a:cubicBezTo>
                  <a:cubicBezTo>
                    <a:pt x="461908" y="963698"/>
                    <a:pt x="579087" y="911606"/>
                    <a:pt x="579087" y="911606"/>
                  </a:cubicBezTo>
                  <a:cubicBezTo>
                    <a:pt x="579087" y="911528"/>
                    <a:pt x="579093" y="820440"/>
                    <a:pt x="592107" y="807422"/>
                  </a:cubicBezTo>
                  <a:cubicBezTo>
                    <a:pt x="605127" y="807422"/>
                    <a:pt x="631166" y="768354"/>
                    <a:pt x="605127" y="729285"/>
                  </a:cubicBezTo>
                  <a:cubicBezTo>
                    <a:pt x="592107" y="677193"/>
                    <a:pt x="566067" y="625101"/>
                    <a:pt x="566067" y="599055"/>
                  </a:cubicBezTo>
                  <a:cubicBezTo>
                    <a:pt x="566067" y="573009"/>
                    <a:pt x="344729" y="0"/>
                    <a:pt x="735325" y="0"/>
                  </a:cubicBezTo>
                  <a:close/>
                </a:path>
              </a:pathLst>
            </a:custGeom>
            <a:solidFill>
              <a:schemeClr val="bg1">
                <a:lumMod val="65000"/>
              </a:schemeClr>
            </a:solidFill>
            <a:ln w="9525">
              <a:noFill/>
              <a:round/>
            </a:ln>
          </p:spPr>
          <p:txBody>
            <a:bodyPr/>
            <a:lstStyle/>
            <a:p>
              <a:endParaRPr lang="zh-TW" altLang="en-US"/>
            </a:p>
          </p:txBody>
        </p:sp>
        <p:sp>
          <p:nvSpPr>
            <p:cNvPr id="75" name="Freeform 41"/>
            <p:cNvSpPr/>
            <p:nvPr/>
          </p:nvSpPr>
          <p:spPr bwMode="auto">
            <a:xfrm flipH="1">
              <a:off x="9561968" y="4169631"/>
              <a:ext cx="226188" cy="333765"/>
            </a:xfrm>
            <a:custGeom>
              <a:avLst/>
              <a:gdLst>
                <a:gd name="T0" fmla="*/ 2147483647 w 40"/>
                <a:gd name="T1" fmla="*/ 2147483647 h 59"/>
                <a:gd name="T2" fmla="*/ 2147483647 w 40"/>
                <a:gd name="T3" fmla="*/ 2147483647 h 59"/>
                <a:gd name="T4" fmla="*/ 2147483647 w 40"/>
                <a:gd name="T5" fmla="*/ 0 h 59"/>
                <a:gd name="T6" fmla="*/ 2147483647 w 40"/>
                <a:gd name="T7" fmla="*/ 2147483647 h 59"/>
                <a:gd name="T8" fmla="*/ 2147483647 w 40"/>
                <a:gd name="T9" fmla="*/ 2147483647 h 59"/>
                <a:gd name="T10" fmla="*/ 2147483647 w 40"/>
                <a:gd name="T11" fmla="*/ 2147483647 h 59"/>
                <a:gd name="T12" fmla="*/ 2147483647 w 40"/>
                <a:gd name="T13" fmla="*/ 2147483647 h 59"/>
                <a:gd name="T14" fmla="*/ 2147483647 w 40"/>
                <a:gd name="T15" fmla="*/ 2147483647 h 59"/>
                <a:gd name="T16" fmla="*/ 0 60000 65536"/>
                <a:gd name="T17" fmla="*/ 0 60000 65536"/>
                <a:gd name="T18" fmla="*/ 0 60000 65536"/>
                <a:gd name="T19" fmla="*/ 0 60000 65536"/>
                <a:gd name="T20" fmla="*/ 0 60000 65536"/>
                <a:gd name="T21" fmla="*/ 0 60000 65536"/>
                <a:gd name="T22" fmla="*/ 0 60000 65536"/>
                <a:gd name="T23" fmla="*/ 0 60000 65536"/>
                <a:gd name="T24" fmla="*/ 0 w 40"/>
                <a:gd name="T25" fmla="*/ 0 h 59"/>
                <a:gd name="T26" fmla="*/ 40 w 40"/>
                <a:gd name="T27" fmla="*/ 59 h 5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0" h="59">
                  <a:moveTo>
                    <a:pt x="1" y="59"/>
                  </a:moveTo>
                  <a:cubicBezTo>
                    <a:pt x="1" y="59"/>
                    <a:pt x="19" y="21"/>
                    <a:pt x="40" y="4"/>
                  </a:cubicBezTo>
                  <a:cubicBezTo>
                    <a:pt x="40" y="4"/>
                    <a:pt x="37" y="2"/>
                    <a:pt x="37" y="0"/>
                  </a:cubicBezTo>
                  <a:cubicBezTo>
                    <a:pt x="37" y="0"/>
                    <a:pt x="16" y="14"/>
                    <a:pt x="15" y="15"/>
                  </a:cubicBezTo>
                  <a:cubicBezTo>
                    <a:pt x="14" y="16"/>
                    <a:pt x="13" y="16"/>
                    <a:pt x="12" y="15"/>
                  </a:cubicBezTo>
                  <a:cubicBezTo>
                    <a:pt x="11" y="14"/>
                    <a:pt x="5" y="3"/>
                    <a:pt x="5" y="3"/>
                  </a:cubicBezTo>
                  <a:cubicBezTo>
                    <a:pt x="5" y="3"/>
                    <a:pt x="3" y="10"/>
                    <a:pt x="4" y="11"/>
                  </a:cubicBezTo>
                  <a:cubicBezTo>
                    <a:pt x="4" y="13"/>
                    <a:pt x="0" y="49"/>
                    <a:pt x="1" y="59"/>
                  </a:cubicBezTo>
                  <a:close/>
                </a:path>
              </a:pathLst>
            </a:custGeom>
            <a:solidFill>
              <a:srgbClr val="FFFFFF"/>
            </a:solidFill>
            <a:ln w="9525">
              <a:noFill/>
              <a:round/>
            </a:ln>
          </p:spPr>
          <p:txBody>
            <a:bodyPr/>
            <a:lstStyle/>
            <a:p>
              <a:endParaRPr lang="zh-TW" altLang="en-US"/>
            </a:p>
          </p:txBody>
        </p:sp>
        <p:sp>
          <p:nvSpPr>
            <p:cNvPr id="76" name="Freeform 42"/>
            <p:cNvSpPr/>
            <p:nvPr/>
          </p:nvSpPr>
          <p:spPr bwMode="auto">
            <a:xfrm flipH="1">
              <a:off x="9692410" y="4243419"/>
              <a:ext cx="95854" cy="265495"/>
            </a:xfrm>
            <a:custGeom>
              <a:avLst/>
              <a:gdLst>
                <a:gd name="T0" fmla="*/ 0 w 17"/>
                <a:gd name="T1" fmla="*/ 2147483647 h 47"/>
                <a:gd name="T2" fmla="*/ 2147483647 w 17"/>
                <a:gd name="T3" fmla="*/ 2147483647 h 47"/>
                <a:gd name="T4" fmla="*/ 2147483647 w 17"/>
                <a:gd name="T5" fmla="*/ 1183728112 h 47"/>
                <a:gd name="T6" fmla="*/ 2147483647 w 17"/>
                <a:gd name="T7" fmla="*/ 507312048 h 47"/>
                <a:gd name="T8" fmla="*/ 1684852866 w 17"/>
                <a:gd name="T9" fmla="*/ 845520080 h 47"/>
                <a:gd name="T10" fmla="*/ 168482691 w 17"/>
                <a:gd name="T11" fmla="*/ 2147483647 h 47"/>
                <a:gd name="T12" fmla="*/ 0 w 17"/>
                <a:gd name="T13" fmla="*/ 2147483647 h 47"/>
                <a:gd name="T14" fmla="*/ 0 60000 65536"/>
                <a:gd name="T15" fmla="*/ 0 60000 65536"/>
                <a:gd name="T16" fmla="*/ 0 60000 65536"/>
                <a:gd name="T17" fmla="*/ 0 60000 65536"/>
                <a:gd name="T18" fmla="*/ 0 60000 65536"/>
                <a:gd name="T19" fmla="*/ 0 60000 65536"/>
                <a:gd name="T20" fmla="*/ 0 60000 65536"/>
                <a:gd name="T21" fmla="*/ 0 w 17"/>
                <a:gd name="T22" fmla="*/ 0 h 47"/>
                <a:gd name="T23" fmla="*/ 17 w 17"/>
                <a:gd name="T24" fmla="*/ 47 h 4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7" h="47">
                  <a:moveTo>
                    <a:pt x="0" y="47"/>
                  </a:moveTo>
                  <a:cubicBezTo>
                    <a:pt x="0" y="47"/>
                    <a:pt x="14" y="25"/>
                    <a:pt x="13" y="14"/>
                  </a:cubicBezTo>
                  <a:cubicBezTo>
                    <a:pt x="13" y="9"/>
                    <a:pt x="14" y="7"/>
                    <a:pt x="14" y="7"/>
                  </a:cubicBezTo>
                  <a:cubicBezTo>
                    <a:pt x="14" y="7"/>
                    <a:pt x="17" y="4"/>
                    <a:pt x="16" y="3"/>
                  </a:cubicBezTo>
                  <a:cubicBezTo>
                    <a:pt x="15" y="1"/>
                    <a:pt x="12" y="0"/>
                    <a:pt x="10" y="5"/>
                  </a:cubicBezTo>
                  <a:cubicBezTo>
                    <a:pt x="11" y="8"/>
                    <a:pt x="1" y="15"/>
                    <a:pt x="1" y="26"/>
                  </a:cubicBezTo>
                  <a:lnTo>
                    <a:pt x="0" y="47"/>
                  </a:lnTo>
                  <a:close/>
                </a:path>
              </a:pathLst>
            </a:custGeom>
            <a:solidFill>
              <a:schemeClr val="bg1">
                <a:lumMod val="65000"/>
              </a:schemeClr>
            </a:solidFill>
            <a:ln w="9525">
              <a:noFill/>
              <a:round/>
            </a:ln>
          </p:spPr>
          <p:txBody>
            <a:bodyPr/>
            <a:lstStyle/>
            <a:p>
              <a:pPr>
                <a:defRPr/>
              </a:pPr>
              <a:endParaRPr lang="zh-TW" altLang="en-US"/>
            </a:p>
          </p:txBody>
        </p:sp>
        <p:sp>
          <p:nvSpPr>
            <p:cNvPr id="77" name="Freeform 43"/>
            <p:cNvSpPr/>
            <p:nvPr/>
          </p:nvSpPr>
          <p:spPr bwMode="auto">
            <a:xfrm flipH="1">
              <a:off x="9652307" y="4248935"/>
              <a:ext cx="45514" cy="39307"/>
            </a:xfrm>
            <a:custGeom>
              <a:avLst/>
              <a:gdLst>
                <a:gd name="T0" fmla="*/ 0 w 66"/>
                <a:gd name="T1" fmla="*/ 2147483647 h 57"/>
                <a:gd name="T2" fmla="*/ 0 w 66"/>
                <a:gd name="T3" fmla="*/ 0 h 57"/>
                <a:gd name="T4" fmla="*/ 2147483647 w 66"/>
                <a:gd name="T5" fmla="*/ 2147483647 h 57"/>
                <a:gd name="T6" fmla="*/ 2147483647 w 66"/>
                <a:gd name="T7" fmla="*/ 2147483647 h 57"/>
                <a:gd name="T8" fmla="*/ 0 w 66"/>
                <a:gd name="T9" fmla="*/ 2147483647 h 57"/>
                <a:gd name="T10" fmla="*/ 0 60000 65536"/>
                <a:gd name="T11" fmla="*/ 0 60000 65536"/>
                <a:gd name="T12" fmla="*/ 0 60000 65536"/>
                <a:gd name="T13" fmla="*/ 0 60000 65536"/>
                <a:gd name="T14" fmla="*/ 0 60000 65536"/>
                <a:gd name="T15" fmla="*/ 0 w 66"/>
                <a:gd name="T16" fmla="*/ 0 h 57"/>
                <a:gd name="T17" fmla="*/ 66 w 66"/>
                <a:gd name="T18" fmla="*/ 57 h 57"/>
              </a:gdLst>
              <a:ahLst/>
              <a:cxnLst>
                <a:cxn ang="T10">
                  <a:pos x="T0" y="T1"/>
                </a:cxn>
                <a:cxn ang="T11">
                  <a:pos x="T2" y="T3"/>
                </a:cxn>
                <a:cxn ang="T12">
                  <a:pos x="T4" y="T5"/>
                </a:cxn>
                <a:cxn ang="T13">
                  <a:pos x="T6" y="T7"/>
                </a:cxn>
                <a:cxn ang="T14">
                  <a:pos x="T8" y="T9"/>
                </a:cxn>
              </a:cxnLst>
              <a:rect l="T15" t="T16" r="T17" b="T18"/>
              <a:pathLst>
                <a:path w="66" h="57">
                  <a:moveTo>
                    <a:pt x="0" y="8"/>
                  </a:moveTo>
                  <a:lnTo>
                    <a:pt x="0" y="0"/>
                  </a:lnTo>
                  <a:lnTo>
                    <a:pt x="66" y="57"/>
                  </a:lnTo>
                  <a:lnTo>
                    <a:pt x="0" y="8"/>
                  </a:lnTo>
                  <a:close/>
                </a:path>
              </a:pathLst>
            </a:custGeom>
            <a:solidFill>
              <a:srgbClr val="000000"/>
            </a:solidFill>
            <a:ln w="9525">
              <a:noFill/>
              <a:round/>
            </a:ln>
          </p:spPr>
          <p:txBody>
            <a:bodyPr/>
            <a:lstStyle/>
            <a:p>
              <a:endParaRPr lang="zh-TW" altLang="en-US"/>
            </a:p>
          </p:txBody>
        </p:sp>
        <p:sp>
          <p:nvSpPr>
            <p:cNvPr id="78" name="Freeform 44"/>
            <p:cNvSpPr/>
            <p:nvPr/>
          </p:nvSpPr>
          <p:spPr bwMode="auto">
            <a:xfrm flipH="1">
              <a:off x="9720577" y="4248935"/>
              <a:ext cx="51030" cy="39307"/>
            </a:xfrm>
            <a:custGeom>
              <a:avLst/>
              <a:gdLst>
                <a:gd name="T0" fmla="*/ 0 w 74"/>
                <a:gd name="T1" fmla="*/ 2147483647 h 57"/>
                <a:gd name="T2" fmla="*/ 2147483647 w 74"/>
                <a:gd name="T3" fmla="*/ 0 h 57"/>
                <a:gd name="T4" fmla="*/ 2147483647 w 74"/>
                <a:gd name="T5" fmla="*/ 0 h 57"/>
                <a:gd name="T6" fmla="*/ 0 w 74"/>
                <a:gd name="T7" fmla="*/ 2147483647 h 57"/>
                <a:gd name="T8" fmla="*/ 0 w 74"/>
                <a:gd name="T9" fmla="*/ 2147483647 h 57"/>
                <a:gd name="T10" fmla="*/ 0 60000 65536"/>
                <a:gd name="T11" fmla="*/ 0 60000 65536"/>
                <a:gd name="T12" fmla="*/ 0 60000 65536"/>
                <a:gd name="T13" fmla="*/ 0 60000 65536"/>
                <a:gd name="T14" fmla="*/ 0 60000 65536"/>
                <a:gd name="T15" fmla="*/ 0 w 74"/>
                <a:gd name="T16" fmla="*/ 0 h 57"/>
                <a:gd name="T17" fmla="*/ 74 w 74"/>
                <a:gd name="T18" fmla="*/ 57 h 57"/>
              </a:gdLst>
              <a:ahLst/>
              <a:cxnLst>
                <a:cxn ang="T10">
                  <a:pos x="T0" y="T1"/>
                </a:cxn>
                <a:cxn ang="T11">
                  <a:pos x="T2" y="T3"/>
                </a:cxn>
                <a:cxn ang="T12">
                  <a:pos x="T4" y="T5"/>
                </a:cxn>
                <a:cxn ang="T13">
                  <a:pos x="T6" y="T7"/>
                </a:cxn>
                <a:cxn ang="T14">
                  <a:pos x="T8" y="T9"/>
                </a:cxn>
              </a:cxnLst>
              <a:rect l="T15" t="T16" r="T17" b="T18"/>
              <a:pathLst>
                <a:path w="74" h="57">
                  <a:moveTo>
                    <a:pt x="0" y="57"/>
                  </a:moveTo>
                  <a:lnTo>
                    <a:pt x="66" y="0"/>
                  </a:lnTo>
                  <a:lnTo>
                    <a:pt x="74" y="0"/>
                  </a:lnTo>
                  <a:lnTo>
                    <a:pt x="0" y="57"/>
                  </a:lnTo>
                  <a:close/>
                </a:path>
              </a:pathLst>
            </a:custGeom>
            <a:solidFill>
              <a:srgbClr val="000000"/>
            </a:solidFill>
            <a:ln w="9525">
              <a:noFill/>
              <a:round/>
            </a:ln>
          </p:spPr>
          <p:txBody>
            <a:bodyPr/>
            <a:lstStyle/>
            <a:p>
              <a:endParaRPr lang="zh-TW" altLang="en-US"/>
            </a:p>
          </p:txBody>
        </p:sp>
        <p:sp>
          <p:nvSpPr>
            <p:cNvPr id="79" name="Freeform 40"/>
            <p:cNvSpPr/>
            <p:nvPr/>
          </p:nvSpPr>
          <p:spPr bwMode="auto">
            <a:xfrm>
              <a:off x="7665605" y="3763893"/>
              <a:ext cx="758357" cy="743945"/>
            </a:xfrm>
            <a:custGeom>
              <a:avLst/>
              <a:gdLst/>
              <a:ahLst/>
              <a:cxnLst/>
              <a:rect l="l" t="t" r="r" b="b"/>
              <a:pathLst>
                <a:path w="1547910" h="1518490">
                  <a:moveTo>
                    <a:pt x="735325" y="0"/>
                  </a:moveTo>
                  <a:cubicBezTo>
                    <a:pt x="1125922" y="0"/>
                    <a:pt x="1099882" y="195344"/>
                    <a:pt x="1099882" y="273482"/>
                  </a:cubicBezTo>
                  <a:cubicBezTo>
                    <a:pt x="1099882" y="338596"/>
                    <a:pt x="1047802" y="533941"/>
                    <a:pt x="1034783" y="612078"/>
                  </a:cubicBezTo>
                  <a:cubicBezTo>
                    <a:pt x="1008743" y="677193"/>
                    <a:pt x="995723" y="755331"/>
                    <a:pt x="1021763" y="794399"/>
                  </a:cubicBezTo>
                  <a:cubicBezTo>
                    <a:pt x="1034783" y="820445"/>
                    <a:pt x="1073842" y="872537"/>
                    <a:pt x="1243100" y="963698"/>
                  </a:cubicBezTo>
                  <a:cubicBezTo>
                    <a:pt x="1399339" y="1054858"/>
                    <a:pt x="1581617" y="1067881"/>
                    <a:pt x="1542557" y="1289271"/>
                  </a:cubicBezTo>
                  <a:cubicBezTo>
                    <a:pt x="1520081" y="1379197"/>
                    <a:pt x="1500030" y="1452144"/>
                    <a:pt x="1480009" y="1518490"/>
                  </a:cubicBezTo>
                  <a:lnTo>
                    <a:pt x="0" y="1518490"/>
                  </a:lnTo>
                  <a:cubicBezTo>
                    <a:pt x="15993" y="1434519"/>
                    <a:pt x="15303" y="1372240"/>
                    <a:pt x="45272" y="1302294"/>
                  </a:cubicBezTo>
                  <a:cubicBezTo>
                    <a:pt x="71312" y="1211134"/>
                    <a:pt x="97352" y="1119973"/>
                    <a:pt x="279630" y="1041835"/>
                  </a:cubicBezTo>
                  <a:cubicBezTo>
                    <a:pt x="461908" y="963698"/>
                    <a:pt x="579087" y="911606"/>
                    <a:pt x="579087" y="911606"/>
                  </a:cubicBezTo>
                  <a:cubicBezTo>
                    <a:pt x="579087" y="911528"/>
                    <a:pt x="579093" y="820440"/>
                    <a:pt x="592107" y="807422"/>
                  </a:cubicBezTo>
                  <a:cubicBezTo>
                    <a:pt x="605127" y="807422"/>
                    <a:pt x="631166" y="768354"/>
                    <a:pt x="605127" y="729285"/>
                  </a:cubicBezTo>
                  <a:cubicBezTo>
                    <a:pt x="592107" y="677193"/>
                    <a:pt x="566067" y="625101"/>
                    <a:pt x="566067" y="599055"/>
                  </a:cubicBezTo>
                  <a:cubicBezTo>
                    <a:pt x="566067" y="573009"/>
                    <a:pt x="344729" y="0"/>
                    <a:pt x="735325" y="0"/>
                  </a:cubicBezTo>
                  <a:close/>
                </a:path>
              </a:pathLst>
            </a:custGeom>
            <a:solidFill>
              <a:schemeClr val="bg1">
                <a:lumMod val="65000"/>
              </a:schemeClr>
            </a:solidFill>
            <a:ln w="9525">
              <a:noFill/>
              <a:round/>
            </a:ln>
          </p:spPr>
          <p:txBody>
            <a:bodyPr/>
            <a:lstStyle/>
            <a:p>
              <a:endParaRPr lang="zh-TW" altLang="en-US"/>
            </a:p>
          </p:txBody>
        </p:sp>
        <p:sp>
          <p:nvSpPr>
            <p:cNvPr id="80" name="Freeform 41"/>
            <p:cNvSpPr/>
            <p:nvPr/>
          </p:nvSpPr>
          <p:spPr bwMode="auto">
            <a:xfrm>
              <a:off x="7913281" y="4126258"/>
              <a:ext cx="255103" cy="376433"/>
            </a:xfrm>
            <a:custGeom>
              <a:avLst/>
              <a:gdLst>
                <a:gd name="T0" fmla="*/ 2147483647 w 40"/>
                <a:gd name="T1" fmla="*/ 2147483647 h 59"/>
                <a:gd name="T2" fmla="*/ 2147483647 w 40"/>
                <a:gd name="T3" fmla="*/ 2147483647 h 59"/>
                <a:gd name="T4" fmla="*/ 2147483647 w 40"/>
                <a:gd name="T5" fmla="*/ 0 h 59"/>
                <a:gd name="T6" fmla="*/ 2147483647 w 40"/>
                <a:gd name="T7" fmla="*/ 2147483647 h 59"/>
                <a:gd name="T8" fmla="*/ 2147483647 w 40"/>
                <a:gd name="T9" fmla="*/ 2147483647 h 59"/>
                <a:gd name="T10" fmla="*/ 2147483647 w 40"/>
                <a:gd name="T11" fmla="*/ 2147483647 h 59"/>
                <a:gd name="T12" fmla="*/ 2147483647 w 40"/>
                <a:gd name="T13" fmla="*/ 2147483647 h 59"/>
                <a:gd name="T14" fmla="*/ 2147483647 w 40"/>
                <a:gd name="T15" fmla="*/ 2147483647 h 59"/>
                <a:gd name="T16" fmla="*/ 0 60000 65536"/>
                <a:gd name="T17" fmla="*/ 0 60000 65536"/>
                <a:gd name="T18" fmla="*/ 0 60000 65536"/>
                <a:gd name="T19" fmla="*/ 0 60000 65536"/>
                <a:gd name="T20" fmla="*/ 0 60000 65536"/>
                <a:gd name="T21" fmla="*/ 0 60000 65536"/>
                <a:gd name="T22" fmla="*/ 0 60000 65536"/>
                <a:gd name="T23" fmla="*/ 0 60000 65536"/>
                <a:gd name="T24" fmla="*/ 0 w 40"/>
                <a:gd name="T25" fmla="*/ 0 h 59"/>
                <a:gd name="T26" fmla="*/ 40 w 40"/>
                <a:gd name="T27" fmla="*/ 59 h 5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0" h="59">
                  <a:moveTo>
                    <a:pt x="1" y="59"/>
                  </a:moveTo>
                  <a:cubicBezTo>
                    <a:pt x="1" y="59"/>
                    <a:pt x="19" y="21"/>
                    <a:pt x="40" y="4"/>
                  </a:cubicBezTo>
                  <a:cubicBezTo>
                    <a:pt x="40" y="4"/>
                    <a:pt x="37" y="2"/>
                    <a:pt x="37" y="0"/>
                  </a:cubicBezTo>
                  <a:cubicBezTo>
                    <a:pt x="37" y="0"/>
                    <a:pt x="16" y="14"/>
                    <a:pt x="15" y="15"/>
                  </a:cubicBezTo>
                  <a:cubicBezTo>
                    <a:pt x="14" y="16"/>
                    <a:pt x="13" y="16"/>
                    <a:pt x="12" y="15"/>
                  </a:cubicBezTo>
                  <a:cubicBezTo>
                    <a:pt x="11" y="14"/>
                    <a:pt x="5" y="3"/>
                    <a:pt x="5" y="3"/>
                  </a:cubicBezTo>
                  <a:cubicBezTo>
                    <a:pt x="5" y="3"/>
                    <a:pt x="3" y="10"/>
                    <a:pt x="4" y="11"/>
                  </a:cubicBezTo>
                  <a:cubicBezTo>
                    <a:pt x="4" y="13"/>
                    <a:pt x="0" y="49"/>
                    <a:pt x="1" y="59"/>
                  </a:cubicBezTo>
                  <a:close/>
                </a:path>
              </a:pathLst>
            </a:custGeom>
            <a:solidFill>
              <a:srgbClr val="FFFFFF"/>
            </a:solidFill>
            <a:ln w="9525">
              <a:noFill/>
              <a:round/>
            </a:ln>
          </p:spPr>
          <p:txBody>
            <a:bodyPr/>
            <a:lstStyle/>
            <a:p>
              <a:endParaRPr lang="zh-TW" altLang="en-US"/>
            </a:p>
          </p:txBody>
        </p:sp>
        <p:sp>
          <p:nvSpPr>
            <p:cNvPr id="81" name="Freeform 42"/>
            <p:cNvSpPr/>
            <p:nvPr/>
          </p:nvSpPr>
          <p:spPr bwMode="auto">
            <a:xfrm>
              <a:off x="7913159" y="4209479"/>
              <a:ext cx="108108" cy="299435"/>
            </a:xfrm>
            <a:custGeom>
              <a:avLst/>
              <a:gdLst>
                <a:gd name="T0" fmla="*/ 0 w 17"/>
                <a:gd name="T1" fmla="*/ 2147483647 h 47"/>
                <a:gd name="T2" fmla="*/ 2147483647 w 17"/>
                <a:gd name="T3" fmla="*/ 2147483647 h 47"/>
                <a:gd name="T4" fmla="*/ 2147483647 w 17"/>
                <a:gd name="T5" fmla="*/ 1183728112 h 47"/>
                <a:gd name="T6" fmla="*/ 2147483647 w 17"/>
                <a:gd name="T7" fmla="*/ 507312048 h 47"/>
                <a:gd name="T8" fmla="*/ 1684852866 w 17"/>
                <a:gd name="T9" fmla="*/ 845520080 h 47"/>
                <a:gd name="T10" fmla="*/ 168482691 w 17"/>
                <a:gd name="T11" fmla="*/ 2147483647 h 47"/>
                <a:gd name="T12" fmla="*/ 0 w 17"/>
                <a:gd name="T13" fmla="*/ 2147483647 h 47"/>
                <a:gd name="T14" fmla="*/ 0 60000 65536"/>
                <a:gd name="T15" fmla="*/ 0 60000 65536"/>
                <a:gd name="T16" fmla="*/ 0 60000 65536"/>
                <a:gd name="T17" fmla="*/ 0 60000 65536"/>
                <a:gd name="T18" fmla="*/ 0 60000 65536"/>
                <a:gd name="T19" fmla="*/ 0 60000 65536"/>
                <a:gd name="T20" fmla="*/ 0 60000 65536"/>
                <a:gd name="T21" fmla="*/ 0 w 17"/>
                <a:gd name="T22" fmla="*/ 0 h 47"/>
                <a:gd name="T23" fmla="*/ 17 w 17"/>
                <a:gd name="T24" fmla="*/ 47 h 4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7" h="47">
                  <a:moveTo>
                    <a:pt x="0" y="47"/>
                  </a:moveTo>
                  <a:cubicBezTo>
                    <a:pt x="0" y="47"/>
                    <a:pt x="14" y="25"/>
                    <a:pt x="13" y="14"/>
                  </a:cubicBezTo>
                  <a:cubicBezTo>
                    <a:pt x="13" y="9"/>
                    <a:pt x="14" y="7"/>
                    <a:pt x="14" y="7"/>
                  </a:cubicBezTo>
                  <a:cubicBezTo>
                    <a:pt x="14" y="7"/>
                    <a:pt x="17" y="4"/>
                    <a:pt x="16" y="3"/>
                  </a:cubicBezTo>
                  <a:cubicBezTo>
                    <a:pt x="15" y="1"/>
                    <a:pt x="12" y="0"/>
                    <a:pt x="10" y="5"/>
                  </a:cubicBezTo>
                  <a:cubicBezTo>
                    <a:pt x="11" y="8"/>
                    <a:pt x="1" y="15"/>
                    <a:pt x="1" y="26"/>
                  </a:cubicBezTo>
                  <a:lnTo>
                    <a:pt x="0" y="47"/>
                  </a:lnTo>
                  <a:close/>
                </a:path>
              </a:pathLst>
            </a:custGeom>
            <a:solidFill>
              <a:schemeClr val="bg1">
                <a:lumMod val="65000"/>
              </a:schemeClr>
            </a:solidFill>
            <a:ln w="9525">
              <a:noFill/>
              <a:round/>
            </a:ln>
          </p:spPr>
          <p:txBody>
            <a:bodyPr/>
            <a:lstStyle/>
            <a:p>
              <a:pPr>
                <a:defRPr/>
              </a:pPr>
              <a:endParaRPr lang="zh-TW" altLang="en-US"/>
            </a:p>
          </p:txBody>
        </p:sp>
        <p:sp>
          <p:nvSpPr>
            <p:cNvPr id="82" name="Freeform 43"/>
            <p:cNvSpPr/>
            <p:nvPr/>
          </p:nvSpPr>
          <p:spPr bwMode="auto">
            <a:xfrm>
              <a:off x="8015167" y="4215701"/>
              <a:ext cx="51332" cy="44332"/>
            </a:xfrm>
            <a:custGeom>
              <a:avLst/>
              <a:gdLst>
                <a:gd name="T0" fmla="*/ 0 w 66"/>
                <a:gd name="T1" fmla="*/ 2147483647 h 57"/>
                <a:gd name="T2" fmla="*/ 0 w 66"/>
                <a:gd name="T3" fmla="*/ 0 h 57"/>
                <a:gd name="T4" fmla="*/ 2147483647 w 66"/>
                <a:gd name="T5" fmla="*/ 2147483647 h 57"/>
                <a:gd name="T6" fmla="*/ 2147483647 w 66"/>
                <a:gd name="T7" fmla="*/ 2147483647 h 57"/>
                <a:gd name="T8" fmla="*/ 0 w 66"/>
                <a:gd name="T9" fmla="*/ 2147483647 h 57"/>
                <a:gd name="T10" fmla="*/ 0 60000 65536"/>
                <a:gd name="T11" fmla="*/ 0 60000 65536"/>
                <a:gd name="T12" fmla="*/ 0 60000 65536"/>
                <a:gd name="T13" fmla="*/ 0 60000 65536"/>
                <a:gd name="T14" fmla="*/ 0 60000 65536"/>
                <a:gd name="T15" fmla="*/ 0 w 66"/>
                <a:gd name="T16" fmla="*/ 0 h 57"/>
                <a:gd name="T17" fmla="*/ 66 w 66"/>
                <a:gd name="T18" fmla="*/ 57 h 57"/>
              </a:gdLst>
              <a:ahLst/>
              <a:cxnLst>
                <a:cxn ang="T10">
                  <a:pos x="T0" y="T1"/>
                </a:cxn>
                <a:cxn ang="T11">
                  <a:pos x="T2" y="T3"/>
                </a:cxn>
                <a:cxn ang="T12">
                  <a:pos x="T4" y="T5"/>
                </a:cxn>
                <a:cxn ang="T13">
                  <a:pos x="T6" y="T7"/>
                </a:cxn>
                <a:cxn ang="T14">
                  <a:pos x="T8" y="T9"/>
                </a:cxn>
              </a:cxnLst>
              <a:rect l="T15" t="T16" r="T17" b="T18"/>
              <a:pathLst>
                <a:path w="66" h="57">
                  <a:moveTo>
                    <a:pt x="0" y="8"/>
                  </a:moveTo>
                  <a:lnTo>
                    <a:pt x="0" y="0"/>
                  </a:lnTo>
                  <a:lnTo>
                    <a:pt x="66" y="57"/>
                  </a:lnTo>
                  <a:lnTo>
                    <a:pt x="0" y="8"/>
                  </a:lnTo>
                  <a:close/>
                </a:path>
              </a:pathLst>
            </a:custGeom>
            <a:solidFill>
              <a:srgbClr val="000000"/>
            </a:solidFill>
            <a:ln w="9525">
              <a:noFill/>
              <a:round/>
            </a:ln>
          </p:spPr>
          <p:txBody>
            <a:bodyPr/>
            <a:lstStyle/>
            <a:p>
              <a:endParaRPr lang="zh-TW" altLang="en-US"/>
            </a:p>
          </p:txBody>
        </p:sp>
        <p:sp>
          <p:nvSpPr>
            <p:cNvPr id="83" name="Freeform 44"/>
            <p:cNvSpPr/>
            <p:nvPr/>
          </p:nvSpPr>
          <p:spPr bwMode="auto">
            <a:xfrm>
              <a:off x="7931947" y="4215701"/>
              <a:ext cx="57554" cy="44332"/>
            </a:xfrm>
            <a:custGeom>
              <a:avLst/>
              <a:gdLst>
                <a:gd name="T0" fmla="*/ 0 w 74"/>
                <a:gd name="T1" fmla="*/ 2147483647 h 57"/>
                <a:gd name="T2" fmla="*/ 2147483647 w 74"/>
                <a:gd name="T3" fmla="*/ 0 h 57"/>
                <a:gd name="T4" fmla="*/ 2147483647 w 74"/>
                <a:gd name="T5" fmla="*/ 0 h 57"/>
                <a:gd name="T6" fmla="*/ 0 w 74"/>
                <a:gd name="T7" fmla="*/ 2147483647 h 57"/>
                <a:gd name="T8" fmla="*/ 0 w 74"/>
                <a:gd name="T9" fmla="*/ 2147483647 h 57"/>
                <a:gd name="T10" fmla="*/ 0 60000 65536"/>
                <a:gd name="T11" fmla="*/ 0 60000 65536"/>
                <a:gd name="T12" fmla="*/ 0 60000 65536"/>
                <a:gd name="T13" fmla="*/ 0 60000 65536"/>
                <a:gd name="T14" fmla="*/ 0 60000 65536"/>
                <a:gd name="T15" fmla="*/ 0 w 74"/>
                <a:gd name="T16" fmla="*/ 0 h 57"/>
                <a:gd name="T17" fmla="*/ 74 w 74"/>
                <a:gd name="T18" fmla="*/ 57 h 57"/>
              </a:gdLst>
              <a:ahLst/>
              <a:cxnLst>
                <a:cxn ang="T10">
                  <a:pos x="T0" y="T1"/>
                </a:cxn>
                <a:cxn ang="T11">
                  <a:pos x="T2" y="T3"/>
                </a:cxn>
                <a:cxn ang="T12">
                  <a:pos x="T4" y="T5"/>
                </a:cxn>
                <a:cxn ang="T13">
                  <a:pos x="T6" y="T7"/>
                </a:cxn>
                <a:cxn ang="T14">
                  <a:pos x="T8" y="T9"/>
                </a:cxn>
              </a:cxnLst>
              <a:rect l="T15" t="T16" r="T17" b="T18"/>
              <a:pathLst>
                <a:path w="74" h="57">
                  <a:moveTo>
                    <a:pt x="0" y="57"/>
                  </a:moveTo>
                  <a:lnTo>
                    <a:pt x="66" y="0"/>
                  </a:lnTo>
                  <a:lnTo>
                    <a:pt x="74" y="0"/>
                  </a:lnTo>
                  <a:lnTo>
                    <a:pt x="0" y="57"/>
                  </a:lnTo>
                  <a:close/>
                </a:path>
              </a:pathLst>
            </a:custGeom>
            <a:solidFill>
              <a:srgbClr val="000000"/>
            </a:solidFill>
            <a:ln w="9525">
              <a:noFill/>
              <a:round/>
            </a:ln>
          </p:spPr>
          <p:txBody>
            <a:bodyPr/>
            <a:lstStyle/>
            <a:p>
              <a:endParaRPr lang="zh-TW" altLang="en-US"/>
            </a:p>
          </p:txBody>
        </p:sp>
        <p:sp>
          <p:nvSpPr>
            <p:cNvPr id="84" name="Freeform 40"/>
            <p:cNvSpPr/>
            <p:nvPr/>
          </p:nvSpPr>
          <p:spPr bwMode="auto">
            <a:xfrm>
              <a:off x="8174567" y="3446398"/>
              <a:ext cx="1075546" cy="1055106"/>
            </a:xfrm>
            <a:custGeom>
              <a:avLst/>
              <a:gdLst/>
              <a:ahLst/>
              <a:cxnLst/>
              <a:rect l="l" t="t" r="r" b="b"/>
              <a:pathLst>
                <a:path w="1547910" h="1518490">
                  <a:moveTo>
                    <a:pt x="735325" y="0"/>
                  </a:moveTo>
                  <a:cubicBezTo>
                    <a:pt x="1125922" y="0"/>
                    <a:pt x="1099882" y="195344"/>
                    <a:pt x="1099882" y="273482"/>
                  </a:cubicBezTo>
                  <a:cubicBezTo>
                    <a:pt x="1099882" y="338596"/>
                    <a:pt x="1047802" y="533941"/>
                    <a:pt x="1034783" y="612078"/>
                  </a:cubicBezTo>
                  <a:cubicBezTo>
                    <a:pt x="1008743" y="677193"/>
                    <a:pt x="995723" y="755331"/>
                    <a:pt x="1021763" y="794399"/>
                  </a:cubicBezTo>
                  <a:cubicBezTo>
                    <a:pt x="1034783" y="820445"/>
                    <a:pt x="1073842" y="872537"/>
                    <a:pt x="1243100" y="963698"/>
                  </a:cubicBezTo>
                  <a:cubicBezTo>
                    <a:pt x="1399339" y="1054858"/>
                    <a:pt x="1581617" y="1067881"/>
                    <a:pt x="1542557" y="1289271"/>
                  </a:cubicBezTo>
                  <a:cubicBezTo>
                    <a:pt x="1520081" y="1379197"/>
                    <a:pt x="1500030" y="1452144"/>
                    <a:pt x="1480009" y="1518490"/>
                  </a:cubicBezTo>
                  <a:lnTo>
                    <a:pt x="0" y="1518490"/>
                  </a:lnTo>
                  <a:cubicBezTo>
                    <a:pt x="15993" y="1434519"/>
                    <a:pt x="15303" y="1372240"/>
                    <a:pt x="45272" y="1302294"/>
                  </a:cubicBezTo>
                  <a:cubicBezTo>
                    <a:pt x="71312" y="1211134"/>
                    <a:pt x="97352" y="1119973"/>
                    <a:pt x="279630" y="1041835"/>
                  </a:cubicBezTo>
                  <a:cubicBezTo>
                    <a:pt x="461908" y="963698"/>
                    <a:pt x="579087" y="911606"/>
                    <a:pt x="579087" y="911606"/>
                  </a:cubicBezTo>
                  <a:cubicBezTo>
                    <a:pt x="579087" y="911528"/>
                    <a:pt x="579093" y="820440"/>
                    <a:pt x="592107" y="807422"/>
                  </a:cubicBezTo>
                  <a:cubicBezTo>
                    <a:pt x="605127" y="807422"/>
                    <a:pt x="631166" y="768354"/>
                    <a:pt x="605127" y="729285"/>
                  </a:cubicBezTo>
                  <a:cubicBezTo>
                    <a:pt x="592107" y="677193"/>
                    <a:pt x="566067" y="625101"/>
                    <a:pt x="566067" y="599055"/>
                  </a:cubicBezTo>
                  <a:cubicBezTo>
                    <a:pt x="566067" y="573009"/>
                    <a:pt x="344729" y="0"/>
                    <a:pt x="735325" y="0"/>
                  </a:cubicBezTo>
                  <a:close/>
                </a:path>
              </a:pathLst>
            </a:custGeom>
            <a:solidFill>
              <a:srgbClr val="D06F83"/>
            </a:solidFill>
            <a:ln w="9525">
              <a:noFill/>
              <a:round/>
            </a:ln>
            <a:effectLst>
              <a:outerShdw blurRad="127000" dist="63500" dir="2700000" algn="tl" rotWithShape="0">
                <a:prstClr val="black">
                  <a:alpha val="40000"/>
                </a:prstClr>
              </a:outerShdw>
            </a:effectLst>
          </p:spPr>
          <p:txBody>
            <a:bodyPr/>
            <a:lstStyle/>
            <a:p>
              <a:endParaRPr lang="zh-TW" altLang="en-US"/>
            </a:p>
          </p:txBody>
        </p:sp>
        <p:sp>
          <p:nvSpPr>
            <p:cNvPr id="85" name="Freeform 41"/>
            <p:cNvSpPr/>
            <p:nvPr/>
          </p:nvSpPr>
          <p:spPr bwMode="auto">
            <a:xfrm>
              <a:off x="8525837" y="3966210"/>
              <a:ext cx="361802" cy="533879"/>
            </a:xfrm>
            <a:custGeom>
              <a:avLst/>
              <a:gdLst>
                <a:gd name="T0" fmla="*/ 2147483647 w 40"/>
                <a:gd name="T1" fmla="*/ 2147483647 h 59"/>
                <a:gd name="T2" fmla="*/ 2147483647 w 40"/>
                <a:gd name="T3" fmla="*/ 2147483647 h 59"/>
                <a:gd name="T4" fmla="*/ 2147483647 w 40"/>
                <a:gd name="T5" fmla="*/ 0 h 59"/>
                <a:gd name="T6" fmla="*/ 2147483647 w 40"/>
                <a:gd name="T7" fmla="*/ 2147483647 h 59"/>
                <a:gd name="T8" fmla="*/ 2147483647 w 40"/>
                <a:gd name="T9" fmla="*/ 2147483647 h 59"/>
                <a:gd name="T10" fmla="*/ 2147483647 w 40"/>
                <a:gd name="T11" fmla="*/ 2147483647 h 59"/>
                <a:gd name="T12" fmla="*/ 2147483647 w 40"/>
                <a:gd name="T13" fmla="*/ 2147483647 h 59"/>
                <a:gd name="T14" fmla="*/ 2147483647 w 40"/>
                <a:gd name="T15" fmla="*/ 2147483647 h 59"/>
                <a:gd name="T16" fmla="*/ 0 60000 65536"/>
                <a:gd name="T17" fmla="*/ 0 60000 65536"/>
                <a:gd name="T18" fmla="*/ 0 60000 65536"/>
                <a:gd name="T19" fmla="*/ 0 60000 65536"/>
                <a:gd name="T20" fmla="*/ 0 60000 65536"/>
                <a:gd name="T21" fmla="*/ 0 60000 65536"/>
                <a:gd name="T22" fmla="*/ 0 60000 65536"/>
                <a:gd name="T23" fmla="*/ 0 60000 65536"/>
                <a:gd name="T24" fmla="*/ 0 w 40"/>
                <a:gd name="T25" fmla="*/ 0 h 59"/>
                <a:gd name="T26" fmla="*/ 40 w 40"/>
                <a:gd name="T27" fmla="*/ 59 h 5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0" h="59">
                  <a:moveTo>
                    <a:pt x="1" y="59"/>
                  </a:moveTo>
                  <a:cubicBezTo>
                    <a:pt x="1" y="59"/>
                    <a:pt x="19" y="21"/>
                    <a:pt x="40" y="4"/>
                  </a:cubicBezTo>
                  <a:cubicBezTo>
                    <a:pt x="40" y="4"/>
                    <a:pt x="37" y="2"/>
                    <a:pt x="37" y="0"/>
                  </a:cubicBezTo>
                  <a:cubicBezTo>
                    <a:pt x="37" y="0"/>
                    <a:pt x="16" y="14"/>
                    <a:pt x="15" y="15"/>
                  </a:cubicBezTo>
                  <a:cubicBezTo>
                    <a:pt x="14" y="16"/>
                    <a:pt x="13" y="16"/>
                    <a:pt x="12" y="15"/>
                  </a:cubicBezTo>
                  <a:cubicBezTo>
                    <a:pt x="11" y="14"/>
                    <a:pt x="5" y="3"/>
                    <a:pt x="5" y="3"/>
                  </a:cubicBezTo>
                  <a:cubicBezTo>
                    <a:pt x="5" y="3"/>
                    <a:pt x="3" y="10"/>
                    <a:pt x="4" y="11"/>
                  </a:cubicBezTo>
                  <a:cubicBezTo>
                    <a:pt x="4" y="13"/>
                    <a:pt x="0" y="49"/>
                    <a:pt x="1" y="59"/>
                  </a:cubicBezTo>
                  <a:close/>
                </a:path>
              </a:pathLst>
            </a:custGeom>
            <a:solidFill>
              <a:srgbClr val="FFFFFF"/>
            </a:solidFill>
            <a:ln w="9525">
              <a:noFill/>
              <a:round/>
            </a:ln>
          </p:spPr>
          <p:txBody>
            <a:bodyPr/>
            <a:lstStyle/>
            <a:p>
              <a:endParaRPr lang="zh-TW" altLang="en-US"/>
            </a:p>
          </p:txBody>
        </p:sp>
        <p:sp>
          <p:nvSpPr>
            <p:cNvPr id="86" name="Freeform 42"/>
            <p:cNvSpPr/>
            <p:nvPr/>
          </p:nvSpPr>
          <p:spPr bwMode="auto">
            <a:xfrm>
              <a:off x="8525665" y="4084238"/>
              <a:ext cx="153324" cy="424676"/>
            </a:xfrm>
            <a:custGeom>
              <a:avLst/>
              <a:gdLst>
                <a:gd name="T0" fmla="*/ 0 w 17"/>
                <a:gd name="T1" fmla="*/ 2147483647 h 47"/>
                <a:gd name="T2" fmla="*/ 2147483647 w 17"/>
                <a:gd name="T3" fmla="*/ 2147483647 h 47"/>
                <a:gd name="T4" fmla="*/ 2147483647 w 17"/>
                <a:gd name="T5" fmla="*/ 1183728112 h 47"/>
                <a:gd name="T6" fmla="*/ 2147483647 w 17"/>
                <a:gd name="T7" fmla="*/ 507312048 h 47"/>
                <a:gd name="T8" fmla="*/ 1684852866 w 17"/>
                <a:gd name="T9" fmla="*/ 845520080 h 47"/>
                <a:gd name="T10" fmla="*/ 168482691 w 17"/>
                <a:gd name="T11" fmla="*/ 2147483647 h 47"/>
                <a:gd name="T12" fmla="*/ 0 w 17"/>
                <a:gd name="T13" fmla="*/ 2147483647 h 47"/>
                <a:gd name="T14" fmla="*/ 0 60000 65536"/>
                <a:gd name="T15" fmla="*/ 0 60000 65536"/>
                <a:gd name="T16" fmla="*/ 0 60000 65536"/>
                <a:gd name="T17" fmla="*/ 0 60000 65536"/>
                <a:gd name="T18" fmla="*/ 0 60000 65536"/>
                <a:gd name="T19" fmla="*/ 0 60000 65536"/>
                <a:gd name="T20" fmla="*/ 0 60000 65536"/>
                <a:gd name="T21" fmla="*/ 0 w 17"/>
                <a:gd name="T22" fmla="*/ 0 h 47"/>
                <a:gd name="T23" fmla="*/ 17 w 17"/>
                <a:gd name="T24" fmla="*/ 47 h 4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7" h="47">
                  <a:moveTo>
                    <a:pt x="0" y="47"/>
                  </a:moveTo>
                  <a:cubicBezTo>
                    <a:pt x="0" y="47"/>
                    <a:pt x="14" y="25"/>
                    <a:pt x="13" y="14"/>
                  </a:cubicBezTo>
                  <a:cubicBezTo>
                    <a:pt x="13" y="9"/>
                    <a:pt x="14" y="7"/>
                    <a:pt x="14" y="7"/>
                  </a:cubicBezTo>
                  <a:cubicBezTo>
                    <a:pt x="14" y="7"/>
                    <a:pt x="17" y="4"/>
                    <a:pt x="16" y="3"/>
                  </a:cubicBezTo>
                  <a:cubicBezTo>
                    <a:pt x="15" y="1"/>
                    <a:pt x="12" y="0"/>
                    <a:pt x="10" y="5"/>
                  </a:cubicBezTo>
                  <a:cubicBezTo>
                    <a:pt x="11" y="8"/>
                    <a:pt x="1" y="15"/>
                    <a:pt x="1" y="26"/>
                  </a:cubicBezTo>
                  <a:lnTo>
                    <a:pt x="0" y="47"/>
                  </a:lnTo>
                  <a:close/>
                </a:path>
              </a:pathLst>
            </a:custGeom>
            <a:solidFill>
              <a:srgbClr val="D06F83"/>
            </a:solidFill>
            <a:ln w="9525">
              <a:noFill/>
              <a:round/>
            </a:ln>
          </p:spPr>
          <p:txBody>
            <a:bodyPr/>
            <a:lstStyle/>
            <a:p>
              <a:pPr>
                <a:defRPr/>
              </a:pPr>
              <a:endParaRPr lang="zh-TW" altLang="en-US"/>
            </a:p>
          </p:txBody>
        </p:sp>
        <p:sp>
          <p:nvSpPr>
            <p:cNvPr id="87" name="Freeform 43"/>
            <p:cNvSpPr/>
            <p:nvPr/>
          </p:nvSpPr>
          <p:spPr bwMode="auto">
            <a:xfrm>
              <a:off x="8670336" y="4093062"/>
              <a:ext cx="72801" cy="62875"/>
            </a:xfrm>
            <a:custGeom>
              <a:avLst/>
              <a:gdLst>
                <a:gd name="T0" fmla="*/ 0 w 66"/>
                <a:gd name="T1" fmla="*/ 2147483647 h 57"/>
                <a:gd name="T2" fmla="*/ 0 w 66"/>
                <a:gd name="T3" fmla="*/ 0 h 57"/>
                <a:gd name="T4" fmla="*/ 2147483647 w 66"/>
                <a:gd name="T5" fmla="*/ 2147483647 h 57"/>
                <a:gd name="T6" fmla="*/ 2147483647 w 66"/>
                <a:gd name="T7" fmla="*/ 2147483647 h 57"/>
                <a:gd name="T8" fmla="*/ 0 w 66"/>
                <a:gd name="T9" fmla="*/ 2147483647 h 57"/>
                <a:gd name="T10" fmla="*/ 0 60000 65536"/>
                <a:gd name="T11" fmla="*/ 0 60000 65536"/>
                <a:gd name="T12" fmla="*/ 0 60000 65536"/>
                <a:gd name="T13" fmla="*/ 0 60000 65536"/>
                <a:gd name="T14" fmla="*/ 0 60000 65536"/>
                <a:gd name="T15" fmla="*/ 0 w 66"/>
                <a:gd name="T16" fmla="*/ 0 h 57"/>
                <a:gd name="T17" fmla="*/ 66 w 66"/>
                <a:gd name="T18" fmla="*/ 57 h 57"/>
              </a:gdLst>
              <a:ahLst/>
              <a:cxnLst>
                <a:cxn ang="T10">
                  <a:pos x="T0" y="T1"/>
                </a:cxn>
                <a:cxn ang="T11">
                  <a:pos x="T2" y="T3"/>
                </a:cxn>
                <a:cxn ang="T12">
                  <a:pos x="T4" y="T5"/>
                </a:cxn>
                <a:cxn ang="T13">
                  <a:pos x="T6" y="T7"/>
                </a:cxn>
                <a:cxn ang="T14">
                  <a:pos x="T8" y="T9"/>
                </a:cxn>
              </a:cxnLst>
              <a:rect l="T15" t="T16" r="T17" b="T18"/>
              <a:pathLst>
                <a:path w="66" h="57">
                  <a:moveTo>
                    <a:pt x="0" y="8"/>
                  </a:moveTo>
                  <a:lnTo>
                    <a:pt x="0" y="0"/>
                  </a:lnTo>
                  <a:lnTo>
                    <a:pt x="66" y="57"/>
                  </a:lnTo>
                  <a:lnTo>
                    <a:pt x="0" y="8"/>
                  </a:lnTo>
                  <a:close/>
                </a:path>
              </a:pathLst>
            </a:custGeom>
            <a:solidFill>
              <a:srgbClr val="000000"/>
            </a:solidFill>
            <a:ln w="9525">
              <a:noFill/>
              <a:round/>
            </a:ln>
          </p:spPr>
          <p:txBody>
            <a:bodyPr/>
            <a:lstStyle/>
            <a:p>
              <a:endParaRPr lang="zh-TW" altLang="en-US"/>
            </a:p>
          </p:txBody>
        </p:sp>
        <p:sp>
          <p:nvSpPr>
            <p:cNvPr id="88" name="Freeform 44"/>
            <p:cNvSpPr/>
            <p:nvPr/>
          </p:nvSpPr>
          <p:spPr bwMode="auto">
            <a:xfrm>
              <a:off x="8552310" y="4093062"/>
              <a:ext cx="81627" cy="62875"/>
            </a:xfrm>
            <a:custGeom>
              <a:avLst/>
              <a:gdLst>
                <a:gd name="T0" fmla="*/ 0 w 74"/>
                <a:gd name="T1" fmla="*/ 2147483647 h 57"/>
                <a:gd name="T2" fmla="*/ 2147483647 w 74"/>
                <a:gd name="T3" fmla="*/ 0 h 57"/>
                <a:gd name="T4" fmla="*/ 2147483647 w 74"/>
                <a:gd name="T5" fmla="*/ 0 h 57"/>
                <a:gd name="T6" fmla="*/ 0 w 74"/>
                <a:gd name="T7" fmla="*/ 2147483647 h 57"/>
                <a:gd name="T8" fmla="*/ 0 w 74"/>
                <a:gd name="T9" fmla="*/ 2147483647 h 57"/>
                <a:gd name="T10" fmla="*/ 0 60000 65536"/>
                <a:gd name="T11" fmla="*/ 0 60000 65536"/>
                <a:gd name="T12" fmla="*/ 0 60000 65536"/>
                <a:gd name="T13" fmla="*/ 0 60000 65536"/>
                <a:gd name="T14" fmla="*/ 0 60000 65536"/>
                <a:gd name="T15" fmla="*/ 0 w 74"/>
                <a:gd name="T16" fmla="*/ 0 h 57"/>
                <a:gd name="T17" fmla="*/ 74 w 74"/>
                <a:gd name="T18" fmla="*/ 57 h 57"/>
              </a:gdLst>
              <a:ahLst/>
              <a:cxnLst>
                <a:cxn ang="T10">
                  <a:pos x="T0" y="T1"/>
                </a:cxn>
                <a:cxn ang="T11">
                  <a:pos x="T2" y="T3"/>
                </a:cxn>
                <a:cxn ang="T12">
                  <a:pos x="T4" y="T5"/>
                </a:cxn>
                <a:cxn ang="T13">
                  <a:pos x="T6" y="T7"/>
                </a:cxn>
                <a:cxn ang="T14">
                  <a:pos x="T8" y="T9"/>
                </a:cxn>
              </a:cxnLst>
              <a:rect l="T15" t="T16" r="T17" b="T18"/>
              <a:pathLst>
                <a:path w="74" h="57">
                  <a:moveTo>
                    <a:pt x="0" y="57"/>
                  </a:moveTo>
                  <a:lnTo>
                    <a:pt x="66" y="0"/>
                  </a:lnTo>
                  <a:lnTo>
                    <a:pt x="74" y="0"/>
                  </a:lnTo>
                  <a:lnTo>
                    <a:pt x="0" y="57"/>
                  </a:lnTo>
                  <a:close/>
                </a:path>
              </a:pathLst>
            </a:custGeom>
            <a:solidFill>
              <a:srgbClr val="000000"/>
            </a:solidFill>
            <a:ln w="9525">
              <a:noFill/>
              <a:round/>
            </a:ln>
          </p:spPr>
          <p:txBody>
            <a:bodyPr/>
            <a:lstStyle/>
            <a:p>
              <a:endParaRPr lang="zh-TW" altLang="en-US"/>
            </a:p>
          </p:txBody>
        </p:sp>
        <p:sp>
          <p:nvSpPr>
            <p:cNvPr id="89" name="Freeform 40"/>
            <p:cNvSpPr/>
            <p:nvPr/>
          </p:nvSpPr>
          <p:spPr bwMode="auto">
            <a:xfrm>
              <a:off x="6294630" y="4121798"/>
              <a:ext cx="386742" cy="379392"/>
            </a:xfrm>
            <a:custGeom>
              <a:avLst/>
              <a:gdLst/>
              <a:ahLst/>
              <a:cxnLst/>
              <a:rect l="l" t="t" r="r" b="b"/>
              <a:pathLst>
                <a:path w="1547910" h="1518490">
                  <a:moveTo>
                    <a:pt x="735325" y="0"/>
                  </a:moveTo>
                  <a:cubicBezTo>
                    <a:pt x="1125922" y="0"/>
                    <a:pt x="1099882" y="195344"/>
                    <a:pt x="1099882" y="273482"/>
                  </a:cubicBezTo>
                  <a:cubicBezTo>
                    <a:pt x="1099882" y="338596"/>
                    <a:pt x="1047802" y="533941"/>
                    <a:pt x="1034783" y="612078"/>
                  </a:cubicBezTo>
                  <a:cubicBezTo>
                    <a:pt x="1008743" y="677193"/>
                    <a:pt x="995723" y="755331"/>
                    <a:pt x="1021763" y="794399"/>
                  </a:cubicBezTo>
                  <a:cubicBezTo>
                    <a:pt x="1034783" y="820445"/>
                    <a:pt x="1073842" y="872537"/>
                    <a:pt x="1243100" y="963698"/>
                  </a:cubicBezTo>
                  <a:cubicBezTo>
                    <a:pt x="1399339" y="1054858"/>
                    <a:pt x="1581617" y="1067881"/>
                    <a:pt x="1542557" y="1289271"/>
                  </a:cubicBezTo>
                  <a:cubicBezTo>
                    <a:pt x="1520081" y="1379197"/>
                    <a:pt x="1500030" y="1452144"/>
                    <a:pt x="1480009" y="1518490"/>
                  </a:cubicBezTo>
                  <a:lnTo>
                    <a:pt x="0" y="1518490"/>
                  </a:lnTo>
                  <a:cubicBezTo>
                    <a:pt x="15993" y="1434519"/>
                    <a:pt x="15303" y="1372240"/>
                    <a:pt x="45272" y="1302294"/>
                  </a:cubicBezTo>
                  <a:cubicBezTo>
                    <a:pt x="71312" y="1211134"/>
                    <a:pt x="97352" y="1119973"/>
                    <a:pt x="279630" y="1041835"/>
                  </a:cubicBezTo>
                  <a:cubicBezTo>
                    <a:pt x="461908" y="963698"/>
                    <a:pt x="579087" y="911606"/>
                    <a:pt x="579087" y="911606"/>
                  </a:cubicBezTo>
                  <a:cubicBezTo>
                    <a:pt x="579087" y="911528"/>
                    <a:pt x="579093" y="820440"/>
                    <a:pt x="592107" y="807422"/>
                  </a:cubicBezTo>
                  <a:cubicBezTo>
                    <a:pt x="605127" y="807422"/>
                    <a:pt x="631166" y="768354"/>
                    <a:pt x="605127" y="729285"/>
                  </a:cubicBezTo>
                  <a:cubicBezTo>
                    <a:pt x="592107" y="677193"/>
                    <a:pt x="566067" y="625101"/>
                    <a:pt x="566067" y="599055"/>
                  </a:cubicBezTo>
                  <a:cubicBezTo>
                    <a:pt x="566067" y="573009"/>
                    <a:pt x="344729" y="0"/>
                    <a:pt x="735325" y="0"/>
                  </a:cubicBezTo>
                  <a:close/>
                </a:path>
              </a:pathLst>
            </a:custGeom>
            <a:solidFill>
              <a:schemeClr val="bg1">
                <a:lumMod val="75000"/>
              </a:schemeClr>
            </a:solidFill>
            <a:ln w="9525">
              <a:noFill/>
              <a:round/>
            </a:ln>
          </p:spPr>
          <p:txBody>
            <a:bodyPr/>
            <a:lstStyle/>
            <a:p>
              <a:endParaRPr lang="zh-TW" altLang="en-US"/>
            </a:p>
          </p:txBody>
        </p:sp>
        <p:sp>
          <p:nvSpPr>
            <p:cNvPr id="90" name="Freeform 41"/>
            <p:cNvSpPr/>
            <p:nvPr/>
          </p:nvSpPr>
          <p:spPr bwMode="auto">
            <a:xfrm>
              <a:off x="6420939" y="4313769"/>
              <a:ext cx="130096" cy="191972"/>
            </a:xfrm>
            <a:custGeom>
              <a:avLst/>
              <a:gdLst>
                <a:gd name="T0" fmla="*/ 2147483647 w 40"/>
                <a:gd name="T1" fmla="*/ 2147483647 h 59"/>
                <a:gd name="T2" fmla="*/ 2147483647 w 40"/>
                <a:gd name="T3" fmla="*/ 2147483647 h 59"/>
                <a:gd name="T4" fmla="*/ 2147483647 w 40"/>
                <a:gd name="T5" fmla="*/ 0 h 59"/>
                <a:gd name="T6" fmla="*/ 2147483647 w 40"/>
                <a:gd name="T7" fmla="*/ 2147483647 h 59"/>
                <a:gd name="T8" fmla="*/ 2147483647 w 40"/>
                <a:gd name="T9" fmla="*/ 2147483647 h 59"/>
                <a:gd name="T10" fmla="*/ 2147483647 w 40"/>
                <a:gd name="T11" fmla="*/ 2147483647 h 59"/>
                <a:gd name="T12" fmla="*/ 2147483647 w 40"/>
                <a:gd name="T13" fmla="*/ 2147483647 h 59"/>
                <a:gd name="T14" fmla="*/ 2147483647 w 40"/>
                <a:gd name="T15" fmla="*/ 2147483647 h 59"/>
                <a:gd name="T16" fmla="*/ 0 60000 65536"/>
                <a:gd name="T17" fmla="*/ 0 60000 65536"/>
                <a:gd name="T18" fmla="*/ 0 60000 65536"/>
                <a:gd name="T19" fmla="*/ 0 60000 65536"/>
                <a:gd name="T20" fmla="*/ 0 60000 65536"/>
                <a:gd name="T21" fmla="*/ 0 60000 65536"/>
                <a:gd name="T22" fmla="*/ 0 60000 65536"/>
                <a:gd name="T23" fmla="*/ 0 60000 65536"/>
                <a:gd name="T24" fmla="*/ 0 w 40"/>
                <a:gd name="T25" fmla="*/ 0 h 59"/>
                <a:gd name="T26" fmla="*/ 40 w 40"/>
                <a:gd name="T27" fmla="*/ 59 h 5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0" h="59">
                  <a:moveTo>
                    <a:pt x="1" y="59"/>
                  </a:moveTo>
                  <a:cubicBezTo>
                    <a:pt x="1" y="59"/>
                    <a:pt x="19" y="21"/>
                    <a:pt x="40" y="4"/>
                  </a:cubicBezTo>
                  <a:cubicBezTo>
                    <a:pt x="40" y="4"/>
                    <a:pt x="37" y="2"/>
                    <a:pt x="37" y="0"/>
                  </a:cubicBezTo>
                  <a:cubicBezTo>
                    <a:pt x="37" y="0"/>
                    <a:pt x="16" y="14"/>
                    <a:pt x="15" y="15"/>
                  </a:cubicBezTo>
                  <a:cubicBezTo>
                    <a:pt x="14" y="16"/>
                    <a:pt x="13" y="16"/>
                    <a:pt x="12" y="15"/>
                  </a:cubicBezTo>
                  <a:cubicBezTo>
                    <a:pt x="11" y="14"/>
                    <a:pt x="5" y="3"/>
                    <a:pt x="5" y="3"/>
                  </a:cubicBezTo>
                  <a:cubicBezTo>
                    <a:pt x="5" y="3"/>
                    <a:pt x="3" y="10"/>
                    <a:pt x="4" y="11"/>
                  </a:cubicBezTo>
                  <a:cubicBezTo>
                    <a:pt x="4" y="13"/>
                    <a:pt x="0" y="49"/>
                    <a:pt x="1" y="59"/>
                  </a:cubicBezTo>
                  <a:close/>
                </a:path>
              </a:pathLst>
            </a:custGeom>
            <a:solidFill>
              <a:srgbClr val="FFFFFF"/>
            </a:solidFill>
            <a:ln w="9525">
              <a:noFill/>
              <a:round/>
            </a:ln>
          </p:spPr>
          <p:txBody>
            <a:bodyPr/>
            <a:lstStyle/>
            <a:p>
              <a:endParaRPr lang="zh-TW" altLang="en-US"/>
            </a:p>
          </p:txBody>
        </p:sp>
        <p:sp>
          <p:nvSpPr>
            <p:cNvPr id="91" name="Freeform 42"/>
            <p:cNvSpPr/>
            <p:nvPr/>
          </p:nvSpPr>
          <p:spPr bwMode="auto">
            <a:xfrm>
              <a:off x="6420876" y="4356210"/>
              <a:ext cx="55132" cy="152704"/>
            </a:xfrm>
            <a:custGeom>
              <a:avLst/>
              <a:gdLst>
                <a:gd name="T0" fmla="*/ 0 w 17"/>
                <a:gd name="T1" fmla="*/ 2147483647 h 47"/>
                <a:gd name="T2" fmla="*/ 2147483647 w 17"/>
                <a:gd name="T3" fmla="*/ 2147483647 h 47"/>
                <a:gd name="T4" fmla="*/ 2147483647 w 17"/>
                <a:gd name="T5" fmla="*/ 1183728112 h 47"/>
                <a:gd name="T6" fmla="*/ 2147483647 w 17"/>
                <a:gd name="T7" fmla="*/ 507312048 h 47"/>
                <a:gd name="T8" fmla="*/ 1684852866 w 17"/>
                <a:gd name="T9" fmla="*/ 845520080 h 47"/>
                <a:gd name="T10" fmla="*/ 168482691 w 17"/>
                <a:gd name="T11" fmla="*/ 2147483647 h 47"/>
                <a:gd name="T12" fmla="*/ 0 w 17"/>
                <a:gd name="T13" fmla="*/ 2147483647 h 47"/>
                <a:gd name="T14" fmla="*/ 0 60000 65536"/>
                <a:gd name="T15" fmla="*/ 0 60000 65536"/>
                <a:gd name="T16" fmla="*/ 0 60000 65536"/>
                <a:gd name="T17" fmla="*/ 0 60000 65536"/>
                <a:gd name="T18" fmla="*/ 0 60000 65536"/>
                <a:gd name="T19" fmla="*/ 0 60000 65536"/>
                <a:gd name="T20" fmla="*/ 0 60000 65536"/>
                <a:gd name="T21" fmla="*/ 0 w 17"/>
                <a:gd name="T22" fmla="*/ 0 h 47"/>
                <a:gd name="T23" fmla="*/ 17 w 17"/>
                <a:gd name="T24" fmla="*/ 47 h 4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7" h="47">
                  <a:moveTo>
                    <a:pt x="0" y="47"/>
                  </a:moveTo>
                  <a:cubicBezTo>
                    <a:pt x="0" y="47"/>
                    <a:pt x="14" y="25"/>
                    <a:pt x="13" y="14"/>
                  </a:cubicBezTo>
                  <a:cubicBezTo>
                    <a:pt x="13" y="9"/>
                    <a:pt x="14" y="7"/>
                    <a:pt x="14" y="7"/>
                  </a:cubicBezTo>
                  <a:cubicBezTo>
                    <a:pt x="14" y="7"/>
                    <a:pt x="17" y="4"/>
                    <a:pt x="16" y="3"/>
                  </a:cubicBezTo>
                  <a:cubicBezTo>
                    <a:pt x="15" y="1"/>
                    <a:pt x="12" y="0"/>
                    <a:pt x="10" y="5"/>
                  </a:cubicBezTo>
                  <a:cubicBezTo>
                    <a:pt x="11" y="8"/>
                    <a:pt x="1" y="15"/>
                    <a:pt x="1" y="26"/>
                  </a:cubicBezTo>
                  <a:lnTo>
                    <a:pt x="0" y="47"/>
                  </a:lnTo>
                  <a:close/>
                </a:path>
              </a:pathLst>
            </a:custGeom>
            <a:solidFill>
              <a:schemeClr val="bg1">
                <a:lumMod val="65000"/>
              </a:schemeClr>
            </a:solidFill>
            <a:ln w="9525">
              <a:noFill/>
              <a:round/>
            </a:ln>
          </p:spPr>
          <p:txBody>
            <a:bodyPr/>
            <a:lstStyle/>
            <a:p>
              <a:pPr>
                <a:defRPr/>
              </a:pPr>
              <a:endParaRPr lang="zh-TW" altLang="en-US"/>
            </a:p>
          </p:txBody>
        </p:sp>
        <p:sp>
          <p:nvSpPr>
            <p:cNvPr id="92" name="Freeform 43"/>
            <p:cNvSpPr/>
            <p:nvPr/>
          </p:nvSpPr>
          <p:spPr bwMode="auto">
            <a:xfrm>
              <a:off x="6472898" y="4359381"/>
              <a:ext cx="26178" cy="22608"/>
            </a:xfrm>
            <a:custGeom>
              <a:avLst/>
              <a:gdLst>
                <a:gd name="T0" fmla="*/ 0 w 66"/>
                <a:gd name="T1" fmla="*/ 2147483647 h 57"/>
                <a:gd name="T2" fmla="*/ 0 w 66"/>
                <a:gd name="T3" fmla="*/ 0 h 57"/>
                <a:gd name="T4" fmla="*/ 2147483647 w 66"/>
                <a:gd name="T5" fmla="*/ 2147483647 h 57"/>
                <a:gd name="T6" fmla="*/ 2147483647 w 66"/>
                <a:gd name="T7" fmla="*/ 2147483647 h 57"/>
                <a:gd name="T8" fmla="*/ 0 w 66"/>
                <a:gd name="T9" fmla="*/ 2147483647 h 57"/>
                <a:gd name="T10" fmla="*/ 0 60000 65536"/>
                <a:gd name="T11" fmla="*/ 0 60000 65536"/>
                <a:gd name="T12" fmla="*/ 0 60000 65536"/>
                <a:gd name="T13" fmla="*/ 0 60000 65536"/>
                <a:gd name="T14" fmla="*/ 0 60000 65536"/>
                <a:gd name="T15" fmla="*/ 0 w 66"/>
                <a:gd name="T16" fmla="*/ 0 h 57"/>
                <a:gd name="T17" fmla="*/ 66 w 66"/>
                <a:gd name="T18" fmla="*/ 57 h 57"/>
              </a:gdLst>
              <a:ahLst/>
              <a:cxnLst>
                <a:cxn ang="T10">
                  <a:pos x="T0" y="T1"/>
                </a:cxn>
                <a:cxn ang="T11">
                  <a:pos x="T2" y="T3"/>
                </a:cxn>
                <a:cxn ang="T12">
                  <a:pos x="T4" y="T5"/>
                </a:cxn>
                <a:cxn ang="T13">
                  <a:pos x="T6" y="T7"/>
                </a:cxn>
                <a:cxn ang="T14">
                  <a:pos x="T8" y="T9"/>
                </a:cxn>
              </a:cxnLst>
              <a:rect l="T15" t="T16" r="T17" b="T18"/>
              <a:pathLst>
                <a:path w="66" h="57">
                  <a:moveTo>
                    <a:pt x="0" y="8"/>
                  </a:moveTo>
                  <a:lnTo>
                    <a:pt x="0" y="0"/>
                  </a:lnTo>
                  <a:lnTo>
                    <a:pt x="66" y="57"/>
                  </a:lnTo>
                  <a:lnTo>
                    <a:pt x="0" y="8"/>
                  </a:lnTo>
                  <a:close/>
                </a:path>
              </a:pathLst>
            </a:custGeom>
            <a:solidFill>
              <a:srgbClr val="000000"/>
            </a:solidFill>
            <a:ln w="9525">
              <a:noFill/>
              <a:round/>
            </a:ln>
          </p:spPr>
          <p:txBody>
            <a:bodyPr/>
            <a:lstStyle/>
            <a:p>
              <a:endParaRPr lang="zh-TW" altLang="en-US"/>
            </a:p>
          </p:txBody>
        </p:sp>
        <p:sp>
          <p:nvSpPr>
            <p:cNvPr id="93" name="Freeform 44"/>
            <p:cNvSpPr/>
            <p:nvPr/>
          </p:nvSpPr>
          <p:spPr bwMode="auto">
            <a:xfrm>
              <a:off x="6430459" y="4359381"/>
              <a:ext cx="29351" cy="22608"/>
            </a:xfrm>
            <a:custGeom>
              <a:avLst/>
              <a:gdLst>
                <a:gd name="T0" fmla="*/ 0 w 74"/>
                <a:gd name="T1" fmla="*/ 2147483647 h 57"/>
                <a:gd name="T2" fmla="*/ 2147483647 w 74"/>
                <a:gd name="T3" fmla="*/ 0 h 57"/>
                <a:gd name="T4" fmla="*/ 2147483647 w 74"/>
                <a:gd name="T5" fmla="*/ 0 h 57"/>
                <a:gd name="T6" fmla="*/ 0 w 74"/>
                <a:gd name="T7" fmla="*/ 2147483647 h 57"/>
                <a:gd name="T8" fmla="*/ 0 w 74"/>
                <a:gd name="T9" fmla="*/ 2147483647 h 57"/>
                <a:gd name="T10" fmla="*/ 0 60000 65536"/>
                <a:gd name="T11" fmla="*/ 0 60000 65536"/>
                <a:gd name="T12" fmla="*/ 0 60000 65536"/>
                <a:gd name="T13" fmla="*/ 0 60000 65536"/>
                <a:gd name="T14" fmla="*/ 0 60000 65536"/>
                <a:gd name="T15" fmla="*/ 0 w 74"/>
                <a:gd name="T16" fmla="*/ 0 h 57"/>
                <a:gd name="T17" fmla="*/ 74 w 74"/>
                <a:gd name="T18" fmla="*/ 57 h 57"/>
              </a:gdLst>
              <a:ahLst/>
              <a:cxnLst>
                <a:cxn ang="T10">
                  <a:pos x="T0" y="T1"/>
                </a:cxn>
                <a:cxn ang="T11">
                  <a:pos x="T2" y="T3"/>
                </a:cxn>
                <a:cxn ang="T12">
                  <a:pos x="T4" y="T5"/>
                </a:cxn>
                <a:cxn ang="T13">
                  <a:pos x="T6" y="T7"/>
                </a:cxn>
                <a:cxn ang="T14">
                  <a:pos x="T8" y="T9"/>
                </a:cxn>
              </a:cxnLst>
              <a:rect l="T15" t="T16" r="T17" b="T18"/>
              <a:pathLst>
                <a:path w="74" h="57">
                  <a:moveTo>
                    <a:pt x="0" y="57"/>
                  </a:moveTo>
                  <a:lnTo>
                    <a:pt x="66" y="0"/>
                  </a:lnTo>
                  <a:lnTo>
                    <a:pt x="74" y="0"/>
                  </a:lnTo>
                  <a:lnTo>
                    <a:pt x="0" y="57"/>
                  </a:lnTo>
                  <a:close/>
                </a:path>
              </a:pathLst>
            </a:custGeom>
            <a:solidFill>
              <a:srgbClr val="000000"/>
            </a:solidFill>
            <a:ln w="9525">
              <a:noFill/>
              <a:round/>
            </a:ln>
          </p:spPr>
          <p:txBody>
            <a:bodyPr/>
            <a:lstStyle/>
            <a:p>
              <a:endParaRPr lang="zh-TW" altLang="en-US"/>
            </a:p>
          </p:txBody>
        </p:sp>
        <p:sp>
          <p:nvSpPr>
            <p:cNvPr id="94" name="Freeform 40"/>
            <p:cNvSpPr/>
            <p:nvPr/>
          </p:nvSpPr>
          <p:spPr bwMode="auto">
            <a:xfrm>
              <a:off x="7101381" y="3966210"/>
              <a:ext cx="542180" cy="531877"/>
            </a:xfrm>
            <a:custGeom>
              <a:avLst/>
              <a:gdLst/>
              <a:ahLst/>
              <a:cxnLst/>
              <a:rect l="l" t="t" r="r" b="b"/>
              <a:pathLst>
                <a:path w="1547910" h="1518490">
                  <a:moveTo>
                    <a:pt x="735325" y="0"/>
                  </a:moveTo>
                  <a:cubicBezTo>
                    <a:pt x="1125922" y="0"/>
                    <a:pt x="1099882" y="195344"/>
                    <a:pt x="1099882" y="273482"/>
                  </a:cubicBezTo>
                  <a:cubicBezTo>
                    <a:pt x="1099882" y="338596"/>
                    <a:pt x="1047802" y="533941"/>
                    <a:pt x="1034783" y="612078"/>
                  </a:cubicBezTo>
                  <a:cubicBezTo>
                    <a:pt x="1008743" y="677193"/>
                    <a:pt x="995723" y="755331"/>
                    <a:pt x="1021763" y="794399"/>
                  </a:cubicBezTo>
                  <a:cubicBezTo>
                    <a:pt x="1034783" y="820445"/>
                    <a:pt x="1073842" y="872537"/>
                    <a:pt x="1243100" y="963698"/>
                  </a:cubicBezTo>
                  <a:cubicBezTo>
                    <a:pt x="1399339" y="1054858"/>
                    <a:pt x="1581617" y="1067881"/>
                    <a:pt x="1542557" y="1289271"/>
                  </a:cubicBezTo>
                  <a:cubicBezTo>
                    <a:pt x="1520081" y="1379197"/>
                    <a:pt x="1500030" y="1452144"/>
                    <a:pt x="1480009" y="1518490"/>
                  </a:cubicBezTo>
                  <a:lnTo>
                    <a:pt x="0" y="1518490"/>
                  </a:lnTo>
                  <a:cubicBezTo>
                    <a:pt x="15993" y="1434519"/>
                    <a:pt x="15303" y="1372240"/>
                    <a:pt x="45272" y="1302294"/>
                  </a:cubicBezTo>
                  <a:cubicBezTo>
                    <a:pt x="71312" y="1211134"/>
                    <a:pt x="97352" y="1119973"/>
                    <a:pt x="279630" y="1041835"/>
                  </a:cubicBezTo>
                  <a:cubicBezTo>
                    <a:pt x="461908" y="963698"/>
                    <a:pt x="579087" y="911606"/>
                    <a:pt x="579087" y="911606"/>
                  </a:cubicBezTo>
                  <a:cubicBezTo>
                    <a:pt x="579087" y="911528"/>
                    <a:pt x="579093" y="820440"/>
                    <a:pt x="592107" y="807422"/>
                  </a:cubicBezTo>
                  <a:cubicBezTo>
                    <a:pt x="605127" y="807422"/>
                    <a:pt x="631166" y="768354"/>
                    <a:pt x="605127" y="729285"/>
                  </a:cubicBezTo>
                  <a:cubicBezTo>
                    <a:pt x="592107" y="677193"/>
                    <a:pt x="566067" y="625101"/>
                    <a:pt x="566067" y="599055"/>
                  </a:cubicBezTo>
                  <a:cubicBezTo>
                    <a:pt x="566067" y="573009"/>
                    <a:pt x="344729" y="0"/>
                    <a:pt x="735325" y="0"/>
                  </a:cubicBezTo>
                  <a:close/>
                </a:path>
              </a:pathLst>
            </a:custGeom>
            <a:solidFill>
              <a:schemeClr val="bg1">
                <a:lumMod val="75000"/>
              </a:schemeClr>
            </a:solidFill>
            <a:ln w="9525">
              <a:noFill/>
              <a:round/>
            </a:ln>
          </p:spPr>
          <p:txBody>
            <a:bodyPr/>
            <a:lstStyle/>
            <a:p>
              <a:endParaRPr lang="zh-TW" altLang="en-US"/>
            </a:p>
          </p:txBody>
        </p:sp>
        <p:sp>
          <p:nvSpPr>
            <p:cNvPr id="95" name="Freeform 41"/>
            <p:cNvSpPr/>
            <p:nvPr/>
          </p:nvSpPr>
          <p:spPr bwMode="auto">
            <a:xfrm>
              <a:off x="7278454" y="4235338"/>
              <a:ext cx="182383" cy="269127"/>
            </a:xfrm>
            <a:custGeom>
              <a:avLst/>
              <a:gdLst>
                <a:gd name="T0" fmla="*/ 2147483647 w 40"/>
                <a:gd name="T1" fmla="*/ 2147483647 h 59"/>
                <a:gd name="T2" fmla="*/ 2147483647 w 40"/>
                <a:gd name="T3" fmla="*/ 2147483647 h 59"/>
                <a:gd name="T4" fmla="*/ 2147483647 w 40"/>
                <a:gd name="T5" fmla="*/ 0 h 59"/>
                <a:gd name="T6" fmla="*/ 2147483647 w 40"/>
                <a:gd name="T7" fmla="*/ 2147483647 h 59"/>
                <a:gd name="T8" fmla="*/ 2147483647 w 40"/>
                <a:gd name="T9" fmla="*/ 2147483647 h 59"/>
                <a:gd name="T10" fmla="*/ 2147483647 w 40"/>
                <a:gd name="T11" fmla="*/ 2147483647 h 59"/>
                <a:gd name="T12" fmla="*/ 2147483647 w 40"/>
                <a:gd name="T13" fmla="*/ 2147483647 h 59"/>
                <a:gd name="T14" fmla="*/ 2147483647 w 40"/>
                <a:gd name="T15" fmla="*/ 2147483647 h 59"/>
                <a:gd name="T16" fmla="*/ 0 60000 65536"/>
                <a:gd name="T17" fmla="*/ 0 60000 65536"/>
                <a:gd name="T18" fmla="*/ 0 60000 65536"/>
                <a:gd name="T19" fmla="*/ 0 60000 65536"/>
                <a:gd name="T20" fmla="*/ 0 60000 65536"/>
                <a:gd name="T21" fmla="*/ 0 60000 65536"/>
                <a:gd name="T22" fmla="*/ 0 60000 65536"/>
                <a:gd name="T23" fmla="*/ 0 60000 65536"/>
                <a:gd name="T24" fmla="*/ 0 w 40"/>
                <a:gd name="T25" fmla="*/ 0 h 59"/>
                <a:gd name="T26" fmla="*/ 40 w 40"/>
                <a:gd name="T27" fmla="*/ 59 h 5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0" h="59">
                  <a:moveTo>
                    <a:pt x="1" y="59"/>
                  </a:moveTo>
                  <a:cubicBezTo>
                    <a:pt x="1" y="59"/>
                    <a:pt x="19" y="21"/>
                    <a:pt x="40" y="4"/>
                  </a:cubicBezTo>
                  <a:cubicBezTo>
                    <a:pt x="40" y="4"/>
                    <a:pt x="37" y="2"/>
                    <a:pt x="37" y="0"/>
                  </a:cubicBezTo>
                  <a:cubicBezTo>
                    <a:pt x="37" y="0"/>
                    <a:pt x="16" y="14"/>
                    <a:pt x="15" y="15"/>
                  </a:cubicBezTo>
                  <a:cubicBezTo>
                    <a:pt x="14" y="16"/>
                    <a:pt x="13" y="16"/>
                    <a:pt x="12" y="15"/>
                  </a:cubicBezTo>
                  <a:cubicBezTo>
                    <a:pt x="11" y="14"/>
                    <a:pt x="5" y="3"/>
                    <a:pt x="5" y="3"/>
                  </a:cubicBezTo>
                  <a:cubicBezTo>
                    <a:pt x="5" y="3"/>
                    <a:pt x="3" y="10"/>
                    <a:pt x="4" y="11"/>
                  </a:cubicBezTo>
                  <a:cubicBezTo>
                    <a:pt x="4" y="13"/>
                    <a:pt x="0" y="49"/>
                    <a:pt x="1" y="59"/>
                  </a:cubicBezTo>
                  <a:close/>
                </a:path>
              </a:pathLst>
            </a:custGeom>
            <a:solidFill>
              <a:srgbClr val="FFFFFF"/>
            </a:solidFill>
            <a:ln w="9525">
              <a:noFill/>
              <a:round/>
            </a:ln>
          </p:spPr>
          <p:txBody>
            <a:bodyPr/>
            <a:lstStyle/>
            <a:p>
              <a:endParaRPr lang="zh-TW" altLang="en-US"/>
            </a:p>
          </p:txBody>
        </p:sp>
        <p:sp>
          <p:nvSpPr>
            <p:cNvPr id="96" name="Freeform 42"/>
            <p:cNvSpPr/>
            <p:nvPr/>
          </p:nvSpPr>
          <p:spPr bwMode="auto">
            <a:xfrm>
              <a:off x="7278366" y="4294834"/>
              <a:ext cx="77290" cy="214079"/>
            </a:xfrm>
            <a:custGeom>
              <a:avLst/>
              <a:gdLst>
                <a:gd name="T0" fmla="*/ 0 w 17"/>
                <a:gd name="T1" fmla="*/ 2147483647 h 47"/>
                <a:gd name="T2" fmla="*/ 2147483647 w 17"/>
                <a:gd name="T3" fmla="*/ 2147483647 h 47"/>
                <a:gd name="T4" fmla="*/ 2147483647 w 17"/>
                <a:gd name="T5" fmla="*/ 1183728112 h 47"/>
                <a:gd name="T6" fmla="*/ 2147483647 w 17"/>
                <a:gd name="T7" fmla="*/ 507312048 h 47"/>
                <a:gd name="T8" fmla="*/ 1684852866 w 17"/>
                <a:gd name="T9" fmla="*/ 845520080 h 47"/>
                <a:gd name="T10" fmla="*/ 168482691 w 17"/>
                <a:gd name="T11" fmla="*/ 2147483647 h 47"/>
                <a:gd name="T12" fmla="*/ 0 w 17"/>
                <a:gd name="T13" fmla="*/ 2147483647 h 47"/>
                <a:gd name="T14" fmla="*/ 0 60000 65536"/>
                <a:gd name="T15" fmla="*/ 0 60000 65536"/>
                <a:gd name="T16" fmla="*/ 0 60000 65536"/>
                <a:gd name="T17" fmla="*/ 0 60000 65536"/>
                <a:gd name="T18" fmla="*/ 0 60000 65536"/>
                <a:gd name="T19" fmla="*/ 0 60000 65536"/>
                <a:gd name="T20" fmla="*/ 0 60000 65536"/>
                <a:gd name="T21" fmla="*/ 0 w 17"/>
                <a:gd name="T22" fmla="*/ 0 h 47"/>
                <a:gd name="T23" fmla="*/ 17 w 17"/>
                <a:gd name="T24" fmla="*/ 47 h 4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7" h="47">
                  <a:moveTo>
                    <a:pt x="0" y="47"/>
                  </a:moveTo>
                  <a:cubicBezTo>
                    <a:pt x="0" y="47"/>
                    <a:pt x="14" y="25"/>
                    <a:pt x="13" y="14"/>
                  </a:cubicBezTo>
                  <a:cubicBezTo>
                    <a:pt x="13" y="9"/>
                    <a:pt x="14" y="7"/>
                    <a:pt x="14" y="7"/>
                  </a:cubicBezTo>
                  <a:cubicBezTo>
                    <a:pt x="14" y="7"/>
                    <a:pt x="17" y="4"/>
                    <a:pt x="16" y="3"/>
                  </a:cubicBezTo>
                  <a:cubicBezTo>
                    <a:pt x="15" y="1"/>
                    <a:pt x="12" y="0"/>
                    <a:pt x="10" y="5"/>
                  </a:cubicBezTo>
                  <a:cubicBezTo>
                    <a:pt x="11" y="8"/>
                    <a:pt x="1" y="15"/>
                    <a:pt x="1" y="26"/>
                  </a:cubicBezTo>
                  <a:lnTo>
                    <a:pt x="0" y="47"/>
                  </a:lnTo>
                  <a:close/>
                </a:path>
              </a:pathLst>
            </a:custGeom>
            <a:solidFill>
              <a:schemeClr val="bg1">
                <a:lumMod val="65000"/>
              </a:schemeClr>
            </a:solidFill>
            <a:ln w="9525">
              <a:noFill/>
              <a:round/>
            </a:ln>
          </p:spPr>
          <p:txBody>
            <a:bodyPr/>
            <a:lstStyle/>
            <a:p>
              <a:pPr>
                <a:defRPr/>
              </a:pPr>
              <a:endParaRPr lang="zh-TW" altLang="en-US"/>
            </a:p>
          </p:txBody>
        </p:sp>
        <p:sp>
          <p:nvSpPr>
            <p:cNvPr id="97" name="Freeform 43"/>
            <p:cNvSpPr/>
            <p:nvPr/>
          </p:nvSpPr>
          <p:spPr bwMode="auto">
            <a:xfrm>
              <a:off x="7351296" y="4299283"/>
              <a:ext cx="36699" cy="31695"/>
            </a:xfrm>
            <a:custGeom>
              <a:avLst/>
              <a:gdLst>
                <a:gd name="T0" fmla="*/ 0 w 66"/>
                <a:gd name="T1" fmla="*/ 2147483647 h 57"/>
                <a:gd name="T2" fmla="*/ 0 w 66"/>
                <a:gd name="T3" fmla="*/ 0 h 57"/>
                <a:gd name="T4" fmla="*/ 2147483647 w 66"/>
                <a:gd name="T5" fmla="*/ 2147483647 h 57"/>
                <a:gd name="T6" fmla="*/ 2147483647 w 66"/>
                <a:gd name="T7" fmla="*/ 2147483647 h 57"/>
                <a:gd name="T8" fmla="*/ 0 w 66"/>
                <a:gd name="T9" fmla="*/ 2147483647 h 57"/>
                <a:gd name="T10" fmla="*/ 0 60000 65536"/>
                <a:gd name="T11" fmla="*/ 0 60000 65536"/>
                <a:gd name="T12" fmla="*/ 0 60000 65536"/>
                <a:gd name="T13" fmla="*/ 0 60000 65536"/>
                <a:gd name="T14" fmla="*/ 0 60000 65536"/>
                <a:gd name="T15" fmla="*/ 0 w 66"/>
                <a:gd name="T16" fmla="*/ 0 h 57"/>
                <a:gd name="T17" fmla="*/ 66 w 66"/>
                <a:gd name="T18" fmla="*/ 57 h 57"/>
              </a:gdLst>
              <a:ahLst/>
              <a:cxnLst>
                <a:cxn ang="T10">
                  <a:pos x="T0" y="T1"/>
                </a:cxn>
                <a:cxn ang="T11">
                  <a:pos x="T2" y="T3"/>
                </a:cxn>
                <a:cxn ang="T12">
                  <a:pos x="T4" y="T5"/>
                </a:cxn>
                <a:cxn ang="T13">
                  <a:pos x="T6" y="T7"/>
                </a:cxn>
                <a:cxn ang="T14">
                  <a:pos x="T8" y="T9"/>
                </a:cxn>
              </a:cxnLst>
              <a:rect l="T15" t="T16" r="T17" b="T18"/>
              <a:pathLst>
                <a:path w="66" h="57">
                  <a:moveTo>
                    <a:pt x="0" y="8"/>
                  </a:moveTo>
                  <a:lnTo>
                    <a:pt x="0" y="0"/>
                  </a:lnTo>
                  <a:lnTo>
                    <a:pt x="66" y="57"/>
                  </a:lnTo>
                  <a:lnTo>
                    <a:pt x="0" y="8"/>
                  </a:lnTo>
                  <a:close/>
                </a:path>
              </a:pathLst>
            </a:custGeom>
            <a:solidFill>
              <a:srgbClr val="000000"/>
            </a:solidFill>
            <a:ln w="9525">
              <a:noFill/>
              <a:round/>
            </a:ln>
          </p:spPr>
          <p:txBody>
            <a:bodyPr/>
            <a:lstStyle/>
            <a:p>
              <a:endParaRPr lang="zh-TW" altLang="en-US"/>
            </a:p>
          </p:txBody>
        </p:sp>
        <p:sp>
          <p:nvSpPr>
            <p:cNvPr id="98" name="Freeform 44"/>
            <p:cNvSpPr/>
            <p:nvPr/>
          </p:nvSpPr>
          <p:spPr bwMode="auto">
            <a:xfrm>
              <a:off x="7291799" y="4299283"/>
              <a:ext cx="41148" cy="31695"/>
            </a:xfrm>
            <a:custGeom>
              <a:avLst/>
              <a:gdLst>
                <a:gd name="T0" fmla="*/ 0 w 74"/>
                <a:gd name="T1" fmla="*/ 2147483647 h 57"/>
                <a:gd name="T2" fmla="*/ 2147483647 w 74"/>
                <a:gd name="T3" fmla="*/ 0 h 57"/>
                <a:gd name="T4" fmla="*/ 2147483647 w 74"/>
                <a:gd name="T5" fmla="*/ 0 h 57"/>
                <a:gd name="T6" fmla="*/ 0 w 74"/>
                <a:gd name="T7" fmla="*/ 2147483647 h 57"/>
                <a:gd name="T8" fmla="*/ 0 w 74"/>
                <a:gd name="T9" fmla="*/ 2147483647 h 57"/>
                <a:gd name="T10" fmla="*/ 0 60000 65536"/>
                <a:gd name="T11" fmla="*/ 0 60000 65536"/>
                <a:gd name="T12" fmla="*/ 0 60000 65536"/>
                <a:gd name="T13" fmla="*/ 0 60000 65536"/>
                <a:gd name="T14" fmla="*/ 0 60000 65536"/>
                <a:gd name="T15" fmla="*/ 0 w 74"/>
                <a:gd name="T16" fmla="*/ 0 h 57"/>
                <a:gd name="T17" fmla="*/ 74 w 74"/>
                <a:gd name="T18" fmla="*/ 57 h 57"/>
              </a:gdLst>
              <a:ahLst/>
              <a:cxnLst>
                <a:cxn ang="T10">
                  <a:pos x="T0" y="T1"/>
                </a:cxn>
                <a:cxn ang="T11">
                  <a:pos x="T2" y="T3"/>
                </a:cxn>
                <a:cxn ang="T12">
                  <a:pos x="T4" y="T5"/>
                </a:cxn>
                <a:cxn ang="T13">
                  <a:pos x="T6" y="T7"/>
                </a:cxn>
                <a:cxn ang="T14">
                  <a:pos x="T8" y="T9"/>
                </a:cxn>
              </a:cxnLst>
              <a:rect l="T15" t="T16" r="T17" b="T18"/>
              <a:pathLst>
                <a:path w="74" h="57">
                  <a:moveTo>
                    <a:pt x="0" y="57"/>
                  </a:moveTo>
                  <a:lnTo>
                    <a:pt x="66" y="0"/>
                  </a:lnTo>
                  <a:lnTo>
                    <a:pt x="74" y="0"/>
                  </a:lnTo>
                  <a:lnTo>
                    <a:pt x="0" y="57"/>
                  </a:lnTo>
                  <a:close/>
                </a:path>
              </a:pathLst>
            </a:custGeom>
            <a:solidFill>
              <a:srgbClr val="000000"/>
            </a:solidFill>
            <a:ln w="9525">
              <a:noFill/>
              <a:round/>
            </a:ln>
          </p:spPr>
          <p:txBody>
            <a:bodyPr/>
            <a:lstStyle/>
            <a:p>
              <a:endParaRPr lang="zh-TW" altLang="en-US"/>
            </a:p>
          </p:txBody>
        </p:sp>
        <p:sp>
          <p:nvSpPr>
            <p:cNvPr id="99" name="Freeform 40"/>
            <p:cNvSpPr/>
            <p:nvPr/>
          </p:nvSpPr>
          <p:spPr bwMode="auto">
            <a:xfrm>
              <a:off x="6654466" y="3834168"/>
              <a:ext cx="674094" cy="661284"/>
            </a:xfrm>
            <a:custGeom>
              <a:avLst/>
              <a:gdLst/>
              <a:ahLst/>
              <a:cxnLst/>
              <a:rect l="l" t="t" r="r" b="b"/>
              <a:pathLst>
                <a:path w="1547910" h="1518490">
                  <a:moveTo>
                    <a:pt x="735325" y="0"/>
                  </a:moveTo>
                  <a:cubicBezTo>
                    <a:pt x="1125922" y="0"/>
                    <a:pt x="1099882" y="195344"/>
                    <a:pt x="1099882" y="273482"/>
                  </a:cubicBezTo>
                  <a:cubicBezTo>
                    <a:pt x="1099882" y="338596"/>
                    <a:pt x="1047802" y="533941"/>
                    <a:pt x="1034783" y="612078"/>
                  </a:cubicBezTo>
                  <a:cubicBezTo>
                    <a:pt x="1008743" y="677193"/>
                    <a:pt x="995723" y="755331"/>
                    <a:pt x="1021763" y="794399"/>
                  </a:cubicBezTo>
                  <a:cubicBezTo>
                    <a:pt x="1034783" y="820445"/>
                    <a:pt x="1073842" y="872537"/>
                    <a:pt x="1243100" y="963698"/>
                  </a:cubicBezTo>
                  <a:cubicBezTo>
                    <a:pt x="1399339" y="1054858"/>
                    <a:pt x="1581617" y="1067881"/>
                    <a:pt x="1542557" y="1289271"/>
                  </a:cubicBezTo>
                  <a:cubicBezTo>
                    <a:pt x="1520081" y="1379197"/>
                    <a:pt x="1500030" y="1452144"/>
                    <a:pt x="1480009" y="1518490"/>
                  </a:cubicBezTo>
                  <a:lnTo>
                    <a:pt x="0" y="1518490"/>
                  </a:lnTo>
                  <a:cubicBezTo>
                    <a:pt x="15993" y="1434519"/>
                    <a:pt x="15303" y="1372240"/>
                    <a:pt x="45272" y="1302294"/>
                  </a:cubicBezTo>
                  <a:cubicBezTo>
                    <a:pt x="71312" y="1211134"/>
                    <a:pt x="97352" y="1119973"/>
                    <a:pt x="279630" y="1041835"/>
                  </a:cubicBezTo>
                  <a:cubicBezTo>
                    <a:pt x="461908" y="963698"/>
                    <a:pt x="579087" y="911606"/>
                    <a:pt x="579087" y="911606"/>
                  </a:cubicBezTo>
                  <a:cubicBezTo>
                    <a:pt x="579087" y="911528"/>
                    <a:pt x="579093" y="820440"/>
                    <a:pt x="592107" y="807422"/>
                  </a:cubicBezTo>
                  <a:cubicBezTo>
                    <a:pt x="605127" y="807422"/>
                    <a:pt x="631166" y="768354"/>
                    <a:pt x="605127" y="729285"/>
                  </a:cubicBezTo>
                  <a:cubicBezTo>
                    <a:pt x="592107" y="677193"/>
                    <a:pt x="566067" y="625101"/>
                    <a:pt x="566067" y="599055"/>
                  </a:cubicBezTo>
                  <a:cubicBezTo>
                    <a:pt x="566067" y="573009"/>
                    <a:pt x="344729" y="0"/>
                    <a:pt x="735325" y="0"/>
                  </a:cubicBezTo>
                  <a:close/>
                </a:path>
              </a:pathLst>
            </a:custGeom>
            <a:solidFill>
              <a:schemeClr val="bg1">
                <a:lumMod val="65000"/>
              </a:schemeClr>
            </a:solidFill>
            <a:ln w="9525">
              <a:noFill/>
              <a:round/>
            </a:ln>
          </p:spPr>
          <p:txBody>
            <a:bodyPr/>
            <a:lstStyle/>
            <a:p>
              <a:endParaRPr lang="zh-TW" altLang="en-US"/>
            </a:p>
          </p:txBody>
        </p:sp>
        <p:sp>
          <p:nvSpPr>
            <p:cNvPr id="100" name="Freeform 41"/>
            <p:cNvSpPr/>
            <p:nvPr/>
          </p:nvSpPr>
          <p:spPr bwMode="auto">
            <a:xfrm>
              <a:off x="6874623" y="4168775"/>
              <a:ext cx="226757" cy="334606"/>
            </a:xfrm>
            <a:custGeom>
              <a:avLst/>
              <a:gdLst>
                <a:gd name="T0" fmla="*/ 2147483647 w 40"/>
                <a:gd name="T1" fmla="*/ 2147483647 h 59"/>
                <a:gd name="T2" fmla="*/ 2147483647 w 40"/>
                <a:gd name="T3" fmla="*/ 2147483647 h 59"/>
                <a:gd name="T4" fmla="*/ 2147483647 w 40"/>
                <a:gd name="T5" fmla="*/ 0 h 59"/>
                <a:gd name="T6" fmla="*/ 2147483647 w 40"/>
                <a:gd name="T7" fmla="*/ 2147483647 h 59"/>
                <a:gd name="T8" fmla="*/ 2147483647 w 40"/>
                <a:gd name="T9" fmla="*/ 2147483647 h 59"/>
                <a:gd name="T10" fmla="*/ 2147483647 w 40"/>
                <a:gd name="T11" fmla="*/ 2147483647 h 59"/>
                <a:gd name="T12" fmla="*/ 2147483647 w 40"/>
                <a:gd name="T13" fmla="*/ 2147483647 h 59"/>
                <a:gd name="T14" fmla="*/ 2147483647 w 40"/>
                <a:gd name="T15" fmla="*/ 2147483647 h 59"/>
                <a:gd name="T16" fmla="*/ 0 60000 65536"/>
                <a:gd name="T17" fmla="*/ 0 60000 65536"/>
                <a:gd name="T18" fmla="*/ 0 60000 65536"/>
                <a:gd name="T19" fmla="*/ 0 60000 65536"/>
                <a:gd name="T20" fmla="*/ 0 60000 65536"/>
                <a:gd name="T21" fmla="*/ 0 60000 65536"/>
                <a:gd name="T22" fmla="*/ 0 60000 65536"/>
                <a:gd name="T23" fmla="*/ 0 60000 65536"/>
                <a:gd name="T24" fmla="*/ 0 w 40"/>
                <a:gd name="T25" fmla="*/ 0 h 59"/>
                <a:gd name="T26" fmla="*/ 40 w 40"/>
                <a:gd name="T27" fmla="*/ 59 h 5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0" h="59">
                  <a:moveTo>
                    <a:pt x="1" y="59"/>
                  </a:moveTo>
                  <a:cubicBezTo>
                    <a:pt x="1" y="59"/>
                    <a:pt x="19" y="21"/>
                    <a:pt x="40" y="4"/>
                  </a:cubicBezTo>
                  <a:cubicBezTo>
                    <a:pt x="40" y="4"/>
                    <a:pt x="37" y="2"/>
                    <a:pt x="37" y="0"/>
                  </a:cubicBezTo>
                  <a:cubicBezTo>
                    <a:pt x="37" y="0"/>
                    <a:pt x="16" y="14"/>
                    <a:pt x="15" y="15"/>
                  </a:cubicBezTo>
                  <a:cubicBezTo>
                    <a:pt x="14" y="16"/>
                    <a:pt x="13" y="16"/>
                    <a:pt x="12" y="15"/>
                  </a:cubicBezTo>
                  <a:cubicBezTo>
                    <a:pt x="11" y="14"/>
                    <a:pt x="5" y="3"/>
                    <a:pt x="5" y="3"/>
                  </a:cubicBezTo>
                  <a:cubicBezTo>
                    <a:pt x="5" y="3"/>
                    <a:pt x="3" y="10"/>
                    <a:pt x="4" y="11"/>
                  </a:cubicBezTo>
                  <a:cubicBezTo>
                    <a:pt x="4" y="13"/>
                    <a:pt x="0" y="49"/>
                    <a:pt x="1" y="59"/>
                  </a:cubicBezTo>
                  <a:close/>
                </a:path>
              </a:pathLst>
            </a:custGeom>
            <a:solidFill>
              <a:srgbClr val="FFFFFF"/>
            </a:solidFill>
            <a:ln w="9525">
              <a:noFill/>
              <a:round/>
            </a:ln>
          </p:spPr>
          <p:txBody>
            <a:bodyPr/>
            <a:lstStyle/>
            <a:p>
              <a:endParaRPr lang="zh-TW" altLang="en-US"/>
            </a:p>
          </p:txBody>
        </p:sp>
        <p:sp>
          <p:nvSpPr>
            <p:cNvPr id="101" name="Freeform 42"/>
            <p:cNvSpPr/>
            <p:nvPr/>
          </p:nvSpPr>
          <p:spPr bwMode="auto">
            <a:xfrm>
              <a:off x="6874514" y="4242750"/>
              <a:ext cx="96096" cy="266164"/>
            </a:xfrm>
            <a:custGeom>
              <a:avLst/>
              <a:gdLst>
                <a:gd name="T0" fmla="*/ 0 w 17"/>
                <a:gd name="T1" fmla="*/ 2147483647 h 47"/>
                <a:gd name="T2" fmla="*/ 2147483647 w 17"/>
                <a:gd name="T3" fmla="*/ 2147483647 h 47"/>
                <a:gd name="T4" fmla="*/ 2147483647 w 17"/>
                <a:gd name="T5" fmla="*/ 1183728112 h 47"/>
                <a:gd name="T6" fmla="*/ 2147483647 w 17"/>
                <a:gd name="T7" fmla="*/ 507312048 h 47"/>
                <a:gd name="T8" fmla="*/ 1684852866 w 17"/>
                <a:gd name="T9" fmla="*/ 845520080 h 47"/>
                <a:gd name="T10" fmla="*/ 168482691 w 17"/>
                <a:gd name="T11" fmla="*/ 2147483647 h 47"/>
                <a:gd name="T12" fmla="*/ 0 w 17"/>
                <a:gd name="T13" fmla="*/ 2147483647 h 47"/>
                <a:gd name="T14" fmla="*/ 0 60000 65536"/>
                <a:gd name="T15" fmla="*/ 0 60000 65536"/>
                <a:gd name="T16" fmla="*/ 0 60000 65536"/>
                <a:gd name="T17" fmla="*/ 0 60000 65536"/>
                <a:gd name="T18" fmla="*/ 0 60000 65536"/>
                <a:gd name="T19" fmla="*/ 0 60000 65536"/>
                <a:gd name="T20" fmla="*/ 0 60000 65536"/>
                <a:gd name="T21" fmla="*/ 0 w 17"/>
                <a:gd name="T22" fmla="*/ 0 h 47"/>
                <a:gd name="T23" fmla="*/ 17 w 17"/>
                <a:gd name="T24" fmla="*/ 47 h 4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7" h="47">
                  <a:moveTo>
                    <a:pt x="0" y="47"/>
                  </a:moveTo>
                  <a:cubicBezTo>
                    <a:pt x="0" y="47"/>
                    <a:pt x="14" y="25"/>
                    <a:pt x="13" y="14"/>
                  </a:cubicBezTo>
                  <a:cubicBezTo>
                    <a:pt x="13" y="9"/>
                    <a:pt x="14" y="7"/>
                    <a:pt x="14" y="7"/>
                  </a:cubicBezTo>
                  <a:cubicBezTo>
                    <a:pt x="14" y="7"/>
                    <a:pt x="17" y="4"/>
                    <a:pt x="16" y="3"/>
                  </a:cubicBezTo>
                  <a:cubicBezTo>
                    <a:pt x="15" y="1"/>
                    <a:pt x="12" y="0"/>
                    <a:pt x="10" y="5"/>
                  </a:cubicBezTo>
                  <a:cubicBezTo>
                    <a:pt x="11" y="8"/>
                    <a:pt x="1" y="15"/>
                    <a:pt x="1" y="26"/>
                  </a:cubicBezTo>
                  <a:lnTo>
                    <a:pt x="0" y="47"/>
                  </a:lnTo>
                  <a:close/>
                </a:path>
              </a:pathLst>
            </a:custGeom>
            <a:solidFill>
              <a:schemeClr val="bg1">
                <a:lumMod val="65000"/>
              </a:schemeClr>
            </a:solidFill>
            <a:ln w="9525">
              <a:noFill/>
              <a:round/>
            </a:ln>
          </p:spPr>
          <p:txBody>
            <a:bodyPr/>
            <a:lstStyle/>
            <a:p>
              <a:pPr>
                <a:defRPr/>
              </a:pPr>
              <a:endParaRPr lang="zh-TW" altLang="en-US"/>
            </a:p>
          </p:txBody>
        </p:sp>
        <p:sp>
          <p:nvSpPr>
            <p:cNvPr id="102" name="Freeform 43"/>
            <p:cNvSpPr/>
            <p:nvPr/>
          </p:nvSpPr>
          <p:spPr bwMode="auto">
            <a:xfrm>
              <a:off x="6965187" y="4248279"/>
              <a:ext cx="45629" cy="39407"/>
            </a:xfrm>
            <a:custGeom>
              <a:avLst/>
              <a:gdLst>
                <a:gd name="T0" fmla="*/ 0 w 66"/>
                <a:gd name="T1" fmla="*/ 2147483647 h 57"/>
                <a:gd name="T2" fmla="*/ 0 w 66"/>
                <a:gd name="T3" fmla="*/ 0 h 57"/>
                <a:gd name="T4" fmla="*/ 2147483647 w 66"/>
                <a:gd name="T5" fmla="*/ 2147483647 h 57"/>
                <a:gd name="T6" fmla="*/ 2147483647 w 66"/>
                <a:gd name="T7" fmla="*/ 2147483647 h 57"/>
                <a:gd name="T8" fmla="*/ 0 w 66"/>
                <a:gd name="T9" fmla="*/ 2147483647 h 57"/>
                <a:gd name="T10" fmla="*/ 0 60000 65536"/>
                <a:gd name="T11" fmla="*/ 0 60000 65536"/>
                <a:gd name="T12" fmla="*/ 0 60000 65536"/>
                <a:gd name="T13" fmla="*/ 0 60000 65536"/>
                <a:gd name="T14" fmla="*/ 0 60000 65536"/>
                <a:gd name="T15" fmla="*/ 0 w 66"/>
                <a:gd name="T16" fmla="*/ 0 h 57"/>
                <a:gd name="T17" fmla="*/ 66 w 66"/>
                <a:gd name="T18" fmla="*/ 57 h 57"/>
              </a:gdLst>
              <a:ahLst/>
              <a:cxnLst>
                <a:cxn ang="T10">
                  <a:pos x="T0" y="T1"/>
                </a:cxn>
                <a:cxn ang="T11">
                  <a:pos x="T2" y="T3"/>
                </a:cxn>
                <a:cxn ang="T12">
                  <a:pos x="T4" y="T5"/>
                </a:cxn>
                <a:cxn ang="T13">
                  <a:pos x="T6" y="T7"/>
                </a:cxn>
                <a:cxn ang="T14">
                  <a:pos x="T8" y="T9"/>
                </a:cxn>
              </a:cxnLst>
              <a:rect l="T15" t="T16" r="T17" b="T18"/>
              <a:pathLst>
                <a:path w="66" h="57">
                  <a:moveTo>
                    <a:pt x="0" y="8"/>
                  </a:moveTo>
                  <a:lnTo>
                    <a:pt x="0" y="0"/>
                  </a:lnTo>
                  <a:lnTo>
                    <a:pt x="66" y="57"/>
                  </a:lnTo>
                  <a:lnTo>
                    <a:pt x="0" y="8"/>
                  </a:lnTo>
                  <a:close/>
                </a:path>
              </a:pathLst>
            </a:custGeom>
            <a:solidFill>
              <a:srgbClr val="000000"/>
            </a:solidFill>
            <a:ln w="9525">
              <a:noFill/>
              <a:round/>
            </a:ln>
          </p:spPr>
          <p:txBody>
            <a:bodyPr/>
            <a:lstStyle/>
            <a:p>
              <a:endParaRPr lang="zh-TW" altLang="en-US"/>
            </a:p>
          </p:txBody>
        </p:sp>
        <p:sp>
          <p:nvSpPr>
            <p:cNvPr id="103" name="Freeform 44"/>
            <p:cNvSpPr/>
            <p:nvPr/>
          </p:nvSpPr>
          <p:spPr bwMode="auto">
            <a:xfrm>
              <a:off x="6891214" y="4248279"/>
              <a:ext cx="51159" cy="39407"/>
            </a:xfrm>
            <a:custGeom>
              <a:avLst/>
              <a:gdLst>
                <a:gd name="T0" fmla="*/ 0 w 74"/>
                <a:gd name="T1" fmla="*/ 2147483647 h 57"/>
                <a:gd name="T2" fmla="*/ 2147483647 w 74"/>
                <a:gd name="T3" fmla="*/ 0 h 57"/>
                <a:gd name="T4" fmla="*/ 2147483647 w 74"/>
                <a:gd name="T5" fmla="*/ 0 h 57"/>
                <a:gd name="T6" fmla="*/ 0 w 74"/>
                <a:gd name="T7" fmla="*/ 2147483647 h 57"/>
                <a:gd name="T8" fmla="*/ 0 w 74"/>
                <a:gd name="T9" fmla="*/ 2147483647 h 57"/>
                <a:gd name="T10" fmla="*/ 0 60000 65536"/>
                <a:gd name="T11" fmla="*/ 0 60000 65536"/>
                <a:gd name="T12" fmla="*/ 0 60000 65536"/>
                <a:gd name="T13" fmla="*/ 0 60000 65536"/>
                <a:gd name="T14" fmla="*/ 0 60000 65536"/>
                <a:gd name="T15" fmla="*/ 0 w 74"/>
                <a:gd name="T16" fmla="*/ 0 h 57"/>
                <a:gd name="T17" fmla="*/ 74 w 74"/>
                <a:gd name="T18" fmla="*/ 57 h 57"/>
              </a:gdLst>
              <a:ahLst/>
              <a:cxnLst>
                <a:cxn ang="T10">
                  <a:pos x="T0" y="T1"/>
                </a:cxn>
                <a:cxn ang="T11">
                  <a:pos x="T2" y="T3"/>
                </a:cxn>
                <a:cxn ang="T12">
                  <a:pos x="T4" y="T5"/>
                </a:cxn>
                <a:cxn ang="T13">
                  <a:pos x="T6" y="T7"/>
                </a:cxn>
                <a:cxn ang="T14">
                  <a:pos x="T8" y="T9"/>
                </a:cxn>
              </a:cxnLst>
              <a:rect l="T15" t="T16" r="T17" b="T18"/>
              <a:pathLst>
                <a:path w="74" h="57">
                  <a:moveTo>
                    <a:pt x="0" y="57"/>
                  </a:moveTo>
                  <a:lnTo>
                    <a:pt x="66" y="0"/>
                  </a:lnTo>
                  <a:lnTo>
                    <a:pt x="74" y="0"/>
                  </a:lnTo>
                  <a:lnTo>
                    <a:pt x="0" y="57"/>
                  </a:lnTo>
                  <a:close/>
                </a:path>
              </a:pathLst>
            </a:custGeom>
            <a:solidFill>
              <a:srgbClr val="000000"/>
            </a:solidFill>
            <a:ln w="9525">
              <a:noFill/>
              <a:round/>
            </a:ln>
          </p:spPr>
          <p:txBody>
            <a:bodyPr/>
            <a:lstStyle/>
            <a:p>
              <a:endParaRPr lang="zh-TW" altLang="en-US"/>
            </a:p>
          </p:txBody>
        </p:sp>
        <p:cxnSp>
          <p:nvCxnSpPr>
            <p:cNvPr id="104" name="直接连接符 103"/>
            <p:cNvCxnSpPr/>
            <p:nvPr/>
          </p:nvCxnSpPr>
          <p:spPr>
            <a:xfrm flipH="1">
              <a:off x="1767275" y="3266502"/>
              <a:ext cx="0" cy="1076583"/>
            </a:xfrm>
            <a:prstGeom prst="line">
              <a:avLst/>
            </a:prstGeom>
            <a:ln w="19050">
              <a:gradFill>
                <a:gsLst>
                  <a:gs pos="0">
                    <a:srgbClr val="BECCCD">
                      <a:alpha val="15000"/>
                    </a:srgbClr>
                  </a:gs>
                  <a:gs pos="50000">
                    <a:schemeClr val="bg1">
                      <a:lumMod val="50000"/>
                    </a:schemeClr>
                  </a:gs>
                  <a:gs pos="100000">
                    <a:srgbClr val="BECCCD">
                      <a:alpha val="40000"/>
                    </a:srgbClr>
                  </a:gs>
                </a:gsLst>
                <a:lin ang="5400000" scaled="0"/>
              </a:gradFill>
            </a:ln>
          </p:spPr>
          <p:style>
            <a:lnRef idx="1">
              <a:schemeClr val="accent1"/>
            </a:lnRef>
            <a:fillRef idx="0">
              <a:schemeClr val="accent1"/>
            </a:fillRef>
            <a:effectRef idx="0">
              <a:schemeClr val="accent1"/>
            </a:effectRef>
            <a:fontRef idx="minor">
              <a:schemeClr val="tx1"/>
            </a:fontRef>
          </p:style>
        </p:cxnSp>
        <p:cxnSp>
          <p:nvCxnSpPr>
            <p:cNvPr id="105" name="直接连接符 104"/>
            <p:cNvCxnSpPr/>
            <p:nvPr/>
          </p:nvCxnSpPr>
          <p:spPr>
            <a:xfrm>
              <a:off x="2441371" y="4502926"/>
              <a:ext cx="7980292" cy="0"/>
            </a:xfrm>
            <a:prstGeom prst="line">
              <a:avLst/>
            </a:prstGeom>
            <a:ln w="19050">
              <a:gradFill>
                <a:gsLst>
                  <a:gs pos="0">
                    <a:srgbClr val="BECCCD">
                      <a:alpha val="15000"/>
                    </a:srgbClr>
                  </a:gs>
                  <a:gs pos="50000">
                    <a:schemeClr val="bg1">
                      <a:lumMod val="50000"/>
                    </a:schemeClr>
                  </a:gs>
                  <a:gs pos="100000">
                    <a:srgbClr val="BECCCD">
                      <a:alpha val="40000"/>
                    </a:srgbClr>
                  </a:gs>
                </a:gsLst>
                <a:lin ang="0" scaled="0"/>
              </a:gradFill>
            </a:ln>
          </p:spPr>
          <p:style>
            <a:lnRef idx="1">
              <a:schemeClr val="accent1"/>
            </a:lnRef>
            <a:fillRef idx="0">
              <a:schemeClr val="accent1"/>
            </a:fillRef>
            <a:effectRef idx="0">
              <a:schemeClr val="accent1"/>
            </a:effectRef>
            <a:fontRef idx="minor">
              <a:schemeClr val="tx1"/>
            </a:fontRef>
          </p:style>
        </p:cxnSp>
        <p:sp>
          <p:nvSpPr>
            <p:cNvPr id="168" name="Rectangle 42"/>
            <p:cNvSpPr/>
            <p:nvPr/>
          </p:nvSpPr>
          <p:spPr>
            <a:xfrm>
              <a:off x="1408058" y="3305900"/>
              <a:ext cx="2800279" cy="563151"/>
            </a:xfrm>
            <a:prstGeom prst="rect">
              <a:avLst/>
            </a:prstGeom>
            <a:noFill/>
            <a:ln w="12700" cap="flat" cmpd="sng" algn="ctr">
              <a:noFill/>
              <a:prstDash val="solid"/>
            </a:ln>
            <a:effectLst/>
          </p:spPr>
          <p:txBody>
            <a:bodyPr lIns="91440" tIns="0" rIns="91440" bIns="0" rtlCol="0" anchor="t"/>
            <a:lstStyle/>
            <a:p>
              <a:pPr algn="r"/>
              <a:r>
                <a:rPr lang="en-US" altLang="zh-CN" b="1" dirty="0">
                  <a:solidFill>
                    <a:schemeClr val="tx1">
                      <a:lumMod val="65000"/>
                      <a:lumOff val="35000"/>
                    </a:schemeClr>
                  </a:solidFill>
                  <a:latin typeface="Arial" panose="020B0604020202020204" pitchFamily="34" charset="0"/>
                  <a:cs typeface="Arial" panose="020B0604020202020204" pitchFamily="34" charset="0"/>
                </a:rPr>
                <a:t>(二)岗位评价的指标</a:t>
              </a:r>
            </a:p>
          </p:txBody>
        </p:sp>
        <p:sp>
          <p:nvSpPr>
            <p:cNvPr id="169" name="Rectangle 42"/>
            <p:cNvSpPr/>
            <p:nvPr/>
          </p:nvSpPr>
          <p:spPr>
            <a:xfrm>
              <a:off x="1685553" y="3717987"/>
              <a:ext cx="4199255" cy="1040130"/>
            </a:xfrm>
            <a:prstGeom prst="rect">
              <a:avLst/>
            </a:prstGeom>
            <a:noFill/>
            <a:ln w="12700" cap="flat" cmpd="sng" algn="ctr">
              <a:noFill/>
              <a:prstDash val="solid"/>
            </a:ln>
            <a:effectLst/>
          </p:spPr>
          <p:txBody>
            <a:bodyPr lIns="91440" tIns="0" rIns="91440" bIns="0" rtlCol="0" anchor="t"/>
            <a:lstStyle/>
            <a:p>
              <a:pPr algn="just" fontAlgn="auto">
                <a:defRPr/>
              </a:pPr>
              <a:r>
                <a:rPr lang="en-US" kern="0" dirty="0">
                  <a:solidFill>
                    <a:schemeClr val="tx1">
                      <a:lumMod val="65000"/>
                      <a:lumOff val="35000"/>
                    </a:schemeClr>
                  </a:solidFill>
                  <a:latin typeface="Arial" panose="020B0604020202020204" pitchFamily="34" charset="0"/>
                  <a:cs typeface="Arial" panose="020B0604020202020204" pitchFamily="34" charset="0"/>
                </a:rPr>
                <a:t>岗位评价的指标一般根据四个要素(即工作技能、工作责任、工作强度和工作环境)进行划分,每个要素又分为若干项目。 </a:t>
              </a:r>
            </a:p>
          </p:txBody>
        </p:sp>
      </p:grpSp>
      <p:cxnSp>
        <p:nvCxnSpPr>
          <p:cNvPr id="158" name="直接连接符 157"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CxnSpPr/>
          <p:nvPr/>
        </p:nvCxnSpPr>
        <p:spPr>
          <a:xfrm>
            <a:off x="3310772" y="1118689"/>
            <a:ext cx="5770860"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159" name="文本框 158"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txBox="1"/>
          <p:nvPr/>
        </p:nvSpPr>
        <p:spPr>
          <a:xfrm>
            <a:off x="4690809" y="596594"/>
            <a:ext cx="2697480" cy="521970"/>
          </a:xfrm>
          <a:prstGeom prst="rect">
            <a:avLst/>
          </a:prstGeom>
          <a:noFill/>
        </p:spPr>
        <p:txBody>
          <a:bodyPr wrap="none" rtlCol="0">
            <a:spAutoFit/>
          </a:bodyPr>
          <a:lstStyle/>
          <a:p>
            <a:pPr algn="l"/>
            <a:r>
              <a:rPr lang="zh-CN" altLang="en-US" sz="2800" b="1" spc="500" dirty="0">
                <a:solidFill>
                  <a:schemeClr val="bg1">
                    <a:lumMod val="50000"/>
                  </a:schemeClr>
                </a:solidFill>
                <a:latin typeface="微软雅黑" panose="020B0503020204020204" pitchFamily="34" charset="-122"/>
                <a:ea typeface="微软雅黑" panose="020B0503020204020204" pitchFamily="34" charset="-122"/>
                <a:cs typeface="Arial" panose="020B0604020202020204" pitchFamily="34" charset="0"/>
              </a:rPr>
              <a:t>三、岗位评价</a:t>
            </a:r>
          </a:p>
        </p:txBody>
      </p:sp>
      <p:sp>
        <p:nvSpPr>
          <p:cNvPr id="162" name="椭圆 161"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flipH="1">
            <a:off x="2686180" y="813581"/>
            <a:ext cx="157493" cy="157493"/>
          </a:xfrm>
          <a:prstGeom prst="ellipse">
            <a:avLst/>
          </a:prstGeom>
          <a:solidFill>
            <a:srgbClr val="D06F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3" name="椭圆 162"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flipH="1">
            <a:off x="2686180" y="335956"/>
            <a:ext cx="321030" cy="321030"/>
          </a:xfrm>
          <a:prstGeom prst="ellipse">
            <a:avLst/>
          </a:prstGeom>
          <a:solidFill>
            <a:srgbClr val="966481"/>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4" name="椭圆 163"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flipH="1">
            <a:off x="2991678" y="806317"/>
            <a:ext cx="219803" cy="219803"/>
          </a:xfrm>
          <a:prstGeom prst="ellipse">
            <a:avLst/>
          </a:prstGeom>
          <a:solidFill>
            <a:srgbClr val="365B7C"/>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5" name="椭圆 164"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flipH="1">
            <a:off x="2031169" y="697840"/>
            <a:ext cx="164852" cy="164852"/>
          </a:xfrm>
          <a:prstGeom prst="ellipse">
            <a:avLst/>
          </a:prstGeom>
          <a:solidFill>
            <a:srgbClr val="F779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0" name="椭圆 169"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9354354" y="755438"/>
            <a:ext cx="157493" cy="157493"/>
          </a:xfrm>
          <a:prstGeom prst="ellipse">
            <a:avLst/>
          </a:prstGeom>
          <a:solidFill>
            <a:srgbClr val="D06F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1" name="椭圆 170"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9190817" y="277813"/>
            <a:ext cx="321030" cy="321030"/>
          </a:xfrm>
          <a:prstGeom prst="ellipse">
            <a:avLst/>
          </a:prstGeom>
          <a:solidFill>
            <a:srgbClr val="966481"/>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2" name="椭圆 171"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a:off x="8986546" y="748174"/>
            <a:ext cx="219803" cy="219803"/>
          </a:xfrm>
          <a:prstGeom prst="ellipse">
            <a:avLst/>
          </a:prstGeom>
          <a:solidFill>
            <a:srgbClr val="365B7C"/>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3" name="椭圆 172"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a:off x="10002006" y="639697"/>
            <a:ext cx="164852" cy="164852"/>
          </a:xfrm>
          <a:prstGeom prst="ellipse">
            <a:avLst/>
          </a:prstGeom>
          <a:solidFill>
            <a:srgbClr val="F779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 name="e7d195523061f1c0"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hidden="1"/>
          <p:cNvSpPr txBox="1"/>
          <p:nvPr/>
        </p:nvSpPr>
        <p:spPr>
          <a:xfrm>
            <a:off x="-355600" y="1803400"/>
            <a:ext cx="293927" cy="1016000"/>
          </a:xfrm>
          <a:prstGeom prst="rect">
            <a:avLst/>
          </a:prstGeom>
          <a:noFill/>
        </p:spPr>
        <p:txBody>
          <a:bodyPr vert="wordArtVert" rtlCol="0">
            <a:spAutoFit/>
          </a:bodyPr>
          <a:lstStyle/>
          <a:p>
            <a:r>
              <a:rPr lang="en-US" altLang="zh-CN" sz="100"/>
              <a:t>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a:t>
            </a:r>
            <a:endParaRPr lang="zh-CN" altLang="en-US" sz="100"/>
          </a:p>
        </p:txBody>
      </p:sp>
      <p:pic>
        <p:nvPicPr>
          <p:cNvPr id="129029" name="Picture 4"/>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29590" y="104140"/>
            <a:ext cx="11132185" cy="66497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371163485"/>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0">
        <p15:prstTrans prst="pageCurlDouble"/>
      </p:transition>
    </mc:Choice>
    <mc:Fallback xmlns="">
      <p:transition spd="slow"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4" presetClass="entr" presetSubtype="10"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randombar(horizontal)">
                                      <p:cBhvr>
                                        <p:cTn id="7" dur="500"/>
                                        <p:tgtEl>
                                          <p:spTgt spid="2"/>
                                        </p:tgtEl>
                                      </p:cBhvr>
                                    </p:animEffect>
                                  </p:childTnLst>
                                </p:cTn>
                              </p:par>
                            </p:childTnLst>
                          </p:cTn>
                        </p:par>
                        <p:par>
                          <p:cTn id="8" fill="hold">
                            <p:stCondLst>
                              <p:cond delay="500"/>
                            </p:stCondLst>
                            <p:childTnLst>
                              <p:par>
                                <p:cTn id="9" presetID="14" presetClass="entr" presetSubtype="10"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randombar(horizontal)">
                                      <p:cBhvr>
                                        <p:cTn id="11" dur="500"/>
                                        <p:tgtEl>
                                          <p:spTgt spid="3"/>
                                        </p:tgtEl>
                                      </p:cBhvr>
                                    </p:animEffect>
                                  </p:childTnLst>
                                </p:cTn>
                              </p:par>
                            </p:childTnLst>
                          </p:cTn>
                        </p:par>
                        <p:par>
                          <p:cTn id="12" fill="hold">
                            <p:stCondLst>
                              <p:cond delay="1000"/>
                            </p:stCondLst>
                            <p:childTnLst>
                              <p:par>
                                <p:cTn id="13" presetID="14" presetClass="entr" presetSubtype="10" fill="hold" nodeType="afterEffect">
                                  <p:stCondLst>
                                    <p:cond delay="0"/>
                                  </p:stCondLst>
                                  <p:childTnLst>
                                    <p:set>
                                      <p:cBhvr>
                                        <p:cTn id="14" dur="1" fill="hold">
                                          <p:stCondLst>
                                            <p:cond delay="0"/>
                                          </p:stCondLst>
                                        </p:cTn>
                                        <p:tgtEl>
                                          <p:spTgt spid="4"/>
                                        </p:tgtEl>
                                        <p:attrNameLst>
                                          <p:attrName>style.visibility</p:attrName>
                                        </p:attrNameLst>
                                      </p:cBhvr>
                                      <p:to>
                                        <p:strVal val="visible"/>
                                      </p:to>
                                    </p:set>
                                    <p:animEffect transition="in" filter="randombar(horizontal)">
                                      <p:cBhvr>
                                        <p:cTn id="15" dur="500"/>
                                        <p:tgtEl>
                                          <p:spTgt spid="4"/>
                                        </p:tgtEl>
                                      </p:cBhvr>
                                    </p:animEffect>
                                  </p:childTnLst>
                                </p:cTn>
                              </p:par>
                            </p:childTnLst>
                          </p:cTn>
                        </p:par>
                      </p:childTnLst>
                    </p:cTn>
                  </p:par>
                  <p:par>
                    <p:cTn id="16" fill="hold">
                      <p:stCondLst>
                        <p:cond delay="indefinite"/>
                      </p:stCondLst>
                      <p:childTnLst>
                        <p:par>
                          <p:cTn id="17" fill="hold">
                            <p:stCondLst>
                              <p:cond delay="0"/>
                            </p:stCondLst>
                            <p:childTnLst>
                              <p:par>
                                <p:cTn id="18" presetID="9" presetClass="entr" presetSubtype="0" fill="hold" nodeType="clickEffect">
                                  <p:stCondLst>
                                    <p:cond delay="0"/>
                                  </p:stCondLst>
                                  <p:childTnLst>
                                    <p:set>
                                      <p:cBhvr>
                                        <p:cTn id="19" dur="1" fill="hold">
                                          <p:stCondLst>
                                            <p:cond delay="0"/>
                                          </p:stCondLst>
                                        </p:cTn>
                                        <p:tgtEl>
                                          <p:spTgt spid="129029"/>
                                        </p:tgtEl>
                                        <p:attrNameLst>
                                          <p:attrName>style.visibility</p:attrName>
                                        </p:attrNameLst>
                                      </p:cBhvr>
                                      <p:to>
                                        <p:strVal val="visible"/>
                                      </p:to>
                                    </p:set>
                                    <p:animEffect transition="in" filter="dissolve">
                                      <p:cBhvr>
                                        <p:cTn id="20" dur="500"/>
                                        <p:tgtEl>
                                          <p:spTgt spid="1290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矩形 24"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549157" y="-975631"/>
            <a:ext cx="583096" cy="838080"/>
          </a:xfrm>
          <a:prstGeom prst="rect">
            <a:avLst/>
          </a:prstGeom>
          <a:solidFill>
            <a:srgbClr val="365B7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 name="矩形 25"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1132253" y="-975631"/>
            <a:ext cx="583096" cy="838080"/>
          </a:xfrm>
          <a:prstGeom prst="rect">
            <a:avLst/>
          </a:prstGeom>
          <a:solidFill>
            <a:srgbClr val="96648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 name="矩形 26"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1715349" y="-975631"/>
            <a:ext cx="583096" cy="838080"/>
          </a:xfrm>
          <a:prstGeom prst="rect">
            <a:avLst/>
          </a:prstGeom>
          <a:solidFill>
            <a:srgbClr val="D06F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 name="矩形 27"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2298446" y="-975631"/>
            <a:ext cx="583096" cy="838080"/>
          </a:xfrm>
          <a:prstGeom prst="rect">
            <a:avLst/>
          </a:prstGeom>
          <a:solidFill>
            <a:srgbClr val="F779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 name="矩形 28"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2881542" y="-975631"/>
            <a:ext cx="583096" cy="838080"/>
          </a:xfrm>
          <a:prstGeom prst="rect">
            <a:avLst/>
          </a:prstGeom>
          <a:solidFill>
            <a:srgbClr val="F8AD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13" name="组合 12"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GrpSpPr/>
          <p:nvPr/>
        </p:nvGrpSpPr>
        <p:grpSpPr>
          <a:xfrm>
            <a:off x="4518025" y="2150745"/>
            <a:ext cx="1799590" cy="1792605"/>
            <a:chOff x="3775862" y="1808348"/>
            <a:chExt cx="2288666" cy="2134626"/>
          </a:xfrm>
        </p:grpSpPr>
        <p:sp>
          <p:nvSpPr>
            <p:cNvPr id="44" name="任意多边形 43"/>
            <p:cNvSpPr/>
            <p:nvPr/>
          </p:nvSpPr>
          <p:spPr>
            <a:xfrm>
              <a:off x="3775862" y="1808350"/>
              <a:ext cx="2288666" cy="2134624"/>
            </a:xfrm>
            <a:custGeom>
              <a:avLst/>
              <a:gdLst>
                <a:gd name="connsiteX0" fmla="*/ 1488164 w 2681209"/>
                <a:gd name="connsiteY0" fmla="*/ 0 h 2500747"/>
                <a:gd name="connsiteX1" fmla="*/ 2347136 w 2681209"/>
                <a:gd name="connsiteY1" fmla="*/ 0 h 2500747"/>
                <a:gd name="connsiteX2" fmla="*/ 2500747 w 2681209"/>
                <a:gd name="connsiteY2" fmla="*/ 153610 h 2500747"/>
                <a:gd name="connsiteX3" fmla="*/ 2500747 w 2681209"/>
                <a:gd name="connsiteY3" fmla="*/ 1145706 h 2500747"/>
                <a:gd name="connsiteX4" fmla="*/ 2681209 w 2681209"/>
                <a:gd name="connsiteY4" fmla="*/ 1250374 h 2500747"/>
                <a:gd name="connsiteX5" fmla="*/ 2500747 w 2681209"/>
                <a:gd name="connsiteY5" fmla="*/ 1355041 h 2500747"/>
                <a:gd name="connsiteX6" fmla="*/ 2500747 w 2681209"/>
                <a:gd name="connsiteY6" fmla="*/ 1488162 h 2500747"/>
                <a:gd name="connsiteX7" fmla="*/ 2500747 w 2681209"/>
                <a:gd name="connsiteY7" fmla="*/ 1488164 h 2500747"/>
                <a:gd name="connsiteX8" fmla="*/ 2500747 w 2681209"/>
                <a:gd name="connsiteY8" fmla="*/ 2347136 h 2500747"/>
                <a:gd name="connsiteX9" fmla="*/ 2347136 w 2681209"/>
                <a:gd name="connsiteY9" fmla="*/ 2500747 h 2500747"/>
                <a:gd name="connsiteX10" fmla="*/ 153611 w 2681209"/>
                <a:gd name="connsiteY10" fmla="*/ 2500747 h 2500747"/>
                <a:gd name="connsiteX11" fmla="*/ 0 w 2681209"/>
                <a:gd name="connsiteY11" fmla="*/ 2347136 h 2500747"/>
                <a:gd name="connsiteX12" fmla="*/ 0 w 2681209"/>
                <a:gd name="connsiteY12" fmla="*/ 1488164 h 2500747"/>
                <a:gd name="connsiteX13" fmla="*/ 153611 w 2681209"/>
                <a:gd name="connsiteY13" fmla="*/ 1334553 h 2500747"/>
                <a:gd name="connsiteX14" fmla="*/ 1334553 w 2681209"/>
                <a:gd name="connsiteY14" fmla="*/ 1334553 h 2500747"/>
                <a:gd name="connsiteX15" fmla="*/ 1334553 w 2681209"/>
                <a:gd name="connsiteY15" fmla="*/ 1334552 h 2500747"/>
                <a:gd name="connsiteX16" fmla="*/ 1179375 w 2681209"/>
                <a:gd name="connsiteY16" fmla="*/ 1334552 h 2500747"/>
                <a:gd name="connsiteX17" fmla="*/ 1239163 w 2681209"/>
                <a:gd name="connsiteY17" fmla="*/ 1322482 h 2500747"/>
                <a:gd name="connsiteX18" fmla="*/ 1332982 w 2681209"/>
                <a:gd name="connsiteY18" fmla="*/ 1180942 h 2500747"/>
                <a:gd name="connsiteX19" fmla="*/ 1332982 w 2681209"/>
                <a:gd name="connsiteY19" fmla="*/ 321970 h 2500747"/>
                <a:gd name="connsiteX20" fmla="*/ 1332980 w 2681209"/>
                <a:gd name="connsiteY20" fmla="*/ 321965 h 2500747"/>
                <a:gd name="connsiteX21" fmla="*/ 1332980 w 2681209"/>
                <a:gd name="connsiteY21" fmla="*/ 214612 h 2500747"/>
                <a:gd name="connsiteX22" fmla="*/ 1334553 w 2681209"/>
                <a:gd name="connsiteY22" fmla="*/ 214612 h 2500747"/>
                <a:gd name="connsiteX23" fmla="*/ 1334553 w 2681209"/>
                <a:gd name="connsiteY23" fmla="*/ 153610 h 2500747"/>
                <a:gd name="connsiteX24" fmla="*/ 1488164 w 2681209"/>
                <a:gd name="connsiteY24" fmla="*/ 0 h 2500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681209" h="2500747">
                  <a:moveTo>
                    <a:pt x="1488164" y="0"/>
                  </a:moveTo>
                  <a:lnTo>
                    <a:pt x="2347136" y="0"/>
                  </a:lnTo>
                  <a:cubicBezTo>
                    <a:pt x="2431973" y="0"/>
                    <a:pt x="2500747" y="68774"/>
                    <a:pt x="2500747" y="153610"/>
                  </a:cubicBezTo>
                  <a:lnTo>
                    <a:pt x="2500747" y="1145706"/>
                  </a:lnTo>
                  <a:lnTo>
                    <a:pt x="2681209" y="1250374"/>
                  </a:lnTo>
                  <a:lnTo>
                    <a:pt x="2500747" y="1355041"/>
                  </a:lnTo>
                  <a:lnTo>
                    <a:pt x="2500747" y="1488162"/>
                  </a:lnTo>
                  <a:lnTo>
                    <a:pt x="2500747" y="1488164"/>
                  </a:lnTo>
                  <a:lnTo>
                    <a:pt x="2500747" y="2347136"/>
                  </a:lnTo>
                  <a:cubicBezTo>
                    <a:pt x="2500747" y="2431973"/>
                    <a:pt x="2431973" y="2500747"/>
                    <a:pt x="2347136" y="2500747"/>
                  </a:cubicBezTo>
                  <a:lnTo>
                    <a:pt x="153611" y="2500747"/>
                  </a:lnTo>
                  <a:cubicBezTo>
                    <a:pt x="68774" y="2500747"/>
                    <a:pt x="0" y="2431973"/>
                    <a:pt x="0" y="2347136"/>
                  </a:cubicBezTo>
                  <a:lnTo>
                    <a:pt x="0" y="1488164"/>
                  </a:lnTo>
                  <a:cubicBezTo>
                    <a:pt x="0" y="1403327"/>
                    <a:pt x="68774" y="1334553"/>
                    <a:pt x="153611" y="1334553"/>
                  </a:cubicBezTo>
                  <a:lnTo>
                    <a:pt x="1334553" y="1334553"/>
                  </a:lnTo>
                  <a:lnTo>
                    <a:pt x="1334553" y="1334552"/>
                  </a:lnTo>
                  <a:lnTo>
                    <a:pt x="1179375" y="1334552"/>
                  </a:lnTo>
                  <a:lnTo>
                    <a:pt x="1239163" y="1322482"/>
                  </a:lnTo>
                  <a:cubicBezTo>
                    <a:pt x="1294296" y="1299162"/>
                    <a:pt x="1332982" y="1244570"/>
                    <a:pt x="1332982" y="1180942"/>
                  </a:cubicBezTo>
                  <a:lnTo>
                    <a:pt x="1332982" y="321970"/>
                  </a:lnTo>
                  <a:lnTo>
                    <a:pt x="1332980" y="321965"/>
                  </a:lnTo>
                  <a:lnTo>
                    <a:pt x="1332980" y="214612"/>
                  </a:lnTo>
                  <a:lnTo>
                    <a:pt x="1334553" y="214612"/>
                  </a:lnTo>
                  <a:lnTo>
                    <a:pt x="1334553" y="153610"/>
                  </a:lnTo>
                  <a:cubicBezTo>
                    <a:pt x="1334553" y="68774"/>
                    <a:pt x="1403327" y="0"/>
                    <a:pt x="1488164" y="0"/>
                  </a:cubicBezTo>
                  <a:close/>
                </a:path>
              </a:pathLst>
            </a:custGeom>
            <a:solidFill>
              <a:srgbClr val="FDFDFD"/>
            </a:solidFill>
            <a:ln>
              <a:noFill/>
            </a:ln>
            <a:effectLst>
              <a:outerShdw blurRad="177800" dist="76200" dir="2700000" algn="tl" rotWithShape="0">
                <a:prstClr val="black">
                  <a:alpha val="35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50" name="任意多边形 49"/>
            <p:cNvSpPr/>
            <p:nvPr/>
          </p:nvSpPr>
          <p:spPr>
            <a:xfrm rot="10800000">
              <a:off x="3775862" y="1808348"/>
              <a:ext cx="996952" cy="1127340"/>
            </a:xfrm>
            <a:custGeom>
              <a:avLst/>
              <a:gdLst>
                <a:gd name="connsiteX0" fmla="*/ 1012106 w 1167945"/>
                <a:gd name="connsiteY0" fmla="*/ 1320697 h 1320697"/>
                <a:gd name="connsiteX1" fmla="*/ 155839 w 1167945"/>
                <a:gd name="connsiteY1" fmla="*/ 1320697 h 1320697"/>
                <a:gd name="connsiteX2" fmla="*/ 0 w 1167945"/>
                <a:gd name="connsiteY2" fmla="*/ 1164858 h 1320697"/>
                <a:gd name="connsiteX3" fmla="*/ 0 w 1167945"/>
                <a:gd name="connsiteY3" fmla="*/ 308591 h 1320697"/>
                <a:gd name="connsiteX4" fmla="*/ 155839 w 1167945"/>
                <a:gd name="connsiteY4" fmla="*/ 152752 h 1320697"/>
                <a:gd name="connsiteX5" fmla="*/ 495377 w 1167945"/>
                <a:gd name="connsiteY5" fmla="*/ 152752 h 1320697"/>
                <a:gd name="connsiteX6" fmla="*/ 583973 w 1167945"/>
                <a:gd name="connsiteY6" fmla="*/ 0 h 1320697"/>
                <a:gd name="connsiteX7" fmla="*/ 672569 w 1167945"/>
                <a:gd name="connsiteY7" fmla="*/ 152752 h 1320697"/>
                <a:gd name="connsiteX8" fmla="*/ 1012106 w 1167945"/>
                <a:gd name="connsiteY8" fmla="*/ 152752 h 1320697"/>
                <a:gd name="connsiteX9" fmla="*/ 1167945 w 1167945"/>
                <a:gd name="connsiteY9" fmla="*/ 308591 h 1320697"/>
                <a:gd name="connsiteX10" fmla="*/ 1167945 w 1167945"/>
                <a:gd name="connsiteY10" fmla="*/ 1164858 h 1320697"/>
                <a:gd name="connsiteX11" fmla="*/ 1012106 w 1167945"/>
                <a:gd name="connsiteY11" fmla="*/ 1320697 h 1320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67945" h="1320697">
                  <a:moveTo>
                    <a:pt x="1012106" y="1320697"/>
                  </a:moveTo>
                  <a:lnTo>
                    <a:pt x="155839" y="1320697"/>
                  </a:lnTo>
                  <a:cubicBezTo>
                    <a:pt x="69771" y="1320697"/>
                    <a:pt x="0" y="1250926"/>
                    <a:pt x="0" y="1164858"/>
                  </a:cubicBezTo>
                  <a:lnTo>
                    <a:pt x="0" y="308591"/>
                  </a:lnTo>
                  <a:cubicBezTo>
                    <a:pt x="0" y="222523"/>
                    <a:pt x="69771" y="152752"/>
                    <a:pt x="155839" y="152752"/>
                  </a:cubicBezTo>
                  <a:lnTo>
                    <a:pt x="495377" y="152752"/>
                  </a:lnTo>
                  <a:lnTo>
                    <a:pt x="583973" y="0"/>
                  </a:lnTo>
                  <a:lnTo>
                    <a:pt x="672569" y="152752"/>
                  </a:lnTo>
                  <a:lnTo>
                    <a:pt x="1012106" y="152752"/>
                  </a:lnTo>
                  <a:cubicBezTo>
                    <a:pt x="1098174" y="152752"/>
                    <a:pt x="1167945" y="222523"/>
                    <a:pt x="1167945" y="308591"/>
                  </a:cubicBezTo>
                  <a:lnTo>
                    <a:pt x="1167945" y="1164858"/>
                  </a:lnTo>
                  <a:cubicBezTo>
                    <a:pt x="1167945" y="1250926"/>
                    <a:pt x="1098174" y="1320697"/>
                    <a:pt x="1012106" y="1320697"/>
                  </a:cubicBezTo>
                  <a:close/>
                </a:path>
              </a:pathLst>
            </a:custGeom>
            <a:solidFill>
              <a:srgbClr val="365B7C"/>
            </a:solidFill>
            <a:ln>
              <a:noFill/>
            </a:ln>
            <a:effectLst>
              <a:outerShdw blurRad="177800" dist="76200" dir="2700000" algn="tl" rotWithShape="0">
                <a:prstClr val="black">
                  <a:alpha val="3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11" name="组合 10"/>
            <p:cNvGrpSpPr/>
            <p:nvPr/>
          </p:nvGrpSpPr>
          <p:grpSpPr>
            <a:xfrm>
              <a:off x="3942565" y="2166145"/>
              <a:ext cx="663543" cy="328616"/>
              <a:chOff x="1923908" y="1320796"/>
              <a:chExt cx="782820" cy="387687"/>
            </a:xfrm>
            <a:solidFill>
              <a:srgbClr val="FDFDFD"/>
            </a:solidFill>
          </p:grpSpPr>
          <p:sp>
            <p:nvSpPr>
              <p:cNvPr id="59" name="Freeform 31"/>
              <p:cNvSpPr>
                <a:spLocks noEditPoints="1"/>
              </p:cNvSpPr>
              <p:nvPr/>
            </p:nvSpPr>
            <p:spPr bwMode="auto">
              <a:xfrm>
                <a:off x="1923908" y="1324517"/>
                <a:ext cx="368849" cy="383966"/>
              </a:xfrm>
              <a:custGeom>
                <a:avLst/>
                <a:gdLst>
                  <a:gd name="T0" fmla="*/ 35 w 38"/>
                  <a:gd name="T1" fmla="*/ 2 h 38"/>
                  <a:gd name="T2" fmla="*/ 32 w 38"/>
                  <a:gd name="T3" fmla="*/ 1 h 38"/>
                  <a:gd name="T4" fmla="*/ 28 w 38"/>
                  <a:gd name="T5" fmla="*/ 0 h 38"/>
                  <a:gd name="T6" fmla="*/ 10 w 38"/>
                  <a:gd name="T7" fmla="*/ 0 h 38"/>
                  <a:gd name="T8" fmla="*/ 6 w 38"/>
                  <a:gd name="T9" fmla="*/ 1 h 38"/>
                  <a:gd name="T10" fmla="*/ 3 w 38"/>
                  <a:gd name="T11" fmla="*/ 2 h 38"/>
                  <a:gd name="T12" fmla="*/ 1 w 38"/>
                  <a:gd name="T13" fmla="*/ 5 h 38"/>
                  <a:gd name="T14" fmla="*/ 0 w 38"/>
                  <a:gd name="T15" fmla="*/ 8 h 38"/>
                  <a:gd name="T16" fmla="*/ 0 w 38"/>
                  <a:gd name="T17" fmla="*/ 29 h 38"/>
                  <a:gd name="T18" fmla="*/ 1 w 38"/>
                  <a:gd name="T19" fmla="*/ 33 h 38"/>
                  <a:gd name="T20" fmla="*/ 3 w 38"/>
                  <a:gd name="T21" fmla="*/ 35 h 38"/>
                  <a:gd name="T22" fmla="*/ 6 w 38"/>
                  <a:gd name="T23" fmla="*/ 37 h 38"/>
                  <a:gd name="T24" fmla="*/ 10 w 38"/>
                  <a:gd name="T25" fmla="*/ 38 h 38"/>
                  <a:gd name="T26" fmla="*/ 28 w 38"/>
                  <a:gd name="T27" fmla="*/ 38 h 38"/>
                  <a:gd name="T28" fmla="*/ 32 w 38"/>
                  <a:gd name="T29" fmla="*/ 37 h 38"/>
                  <a:gd name="T30" fmla="*/ 35 w 38"/>
                  <a:gd name="T31" fmla="*/ 36 h 38"/>
                  <a:gd name="T32" fmla="*/ 37 w 38"/>
                  <a:gd name="T33" fmla="*/ 33 h 38"/>
                  <a:gd name="T34" fmla="*/ 38 w 38"/>
                  <a:gd name="T35" fmla="*/ 29 h 38"/>
                  <a:gd name="T36" fmla="*/ 38 w 38"/>
                  <a:gd name="T37" fmla="*/ 8 h 38"/>
                  <a:gd name="T38" fmla="*/ 37 w 38"/>
                  <a:gd name="T39" fmla="*/ 5 h 38"/>
                  <a:gd name="T40" fmla="*/ 35 w 38"/>
                  <a:gd name="T41" fmla="*/ 2 h 38"/>
                  <a:gd name="T42" fmla="*/ 28 w 38"/>
                  <a:gd name="T43" fmla="*/ 33 h 38"/>
                  <a:gd name="T44" fmla="*/ 10 w 38"/>
                  <a:gd name="T45" fmla="*/ 33 h 38"/>
                  <a:gd name="T46" fmla="*/ 8 w 38"/>
                  <a:gd name="T47" fmla="*/ 33 h 38"/>
                  <a:gd name="T48" fmla="*/ 6 w 38"/>
                  <a:gd name="T49" fmla="*/ 32 h 38"/>
                  <a:gd name="T50" fmla="*/ 5 w 38"/>
                  <a:gd name="T51" fmla="*/ 31 h 38"/>
                  <a:gd name="T52" fmla="*/ 5 w 38"/>
                  <a:gd name="T53" fmla="*/ 29 h 38"/>
                  <a:gd name="T54" fmla="*/ 5 w 38"/>
                  <a:gd name="T55" fmla="*/ 8 h 38"/>
                  <a:gd name="T56" fmla="*/ 5 w 38"/>
                  <a:gd name="T57" fmla="*/ 7 h 38"/>
                  <a:gd name="T58" fmla="*/ 6 w 38"/>
                  <a:gd name="T59" fmla="*/ 6 h 38"/>
                  <a:gd name="T60" fmla="*/ 8 w 38"/>
                  <a:gd name="T61" fmla="*/ 5 h 38"/>
                  <a:gd name="T62" fmla="*/ 10 w 38"/>
                  <a:gd name="T63" fmla="*/ 5 h 38"/>
                  <a:gd name="T64" fmla="*/ 28 w 38"/>
                  <a:gd name="T65" fmla="*/ 5 h 38"/>
                  <a:gd name="T66" fmla="*/ 30 w 38"/>
                  <a:gd name="T67" fmla="*/ 5 h 38"/>
                  <a:gd name="T68" fmla="*/ 32 w 38"/>
                  <a:gd name="T69" fmla="*/ 6 h 38"/>
                  <a:gd name="T70" fmla="*/ 33 w 38"/>
                  <a:gd name="T71" fmla="*/ 7 h 38"/>
                  <a:gd name="T72" fmla="*/ 33 w 38"/>
                  <a:gd name="T73" fmla="*/ 8 h 38"/>
                  <a:gd name="T74" fmla="*/ 33 w 38"/>
                  <a:gd name="T75" fmla="*/ 29 h 38"/>
                  <a:gd name="T76" fmla="*/ 33 w 38"/>
                  <a:gd name="T77" fmla="*/ 31 h 38"/>
                  <a:gd name="T78" fmla="*/ 32 w 38"/>
                  <a:gd name="T79" fmla="*/ 32 h 38"/>
                  <a:gd name="T80" fmla="*/ 30 w 38"/>
                  <a:gd name="T81" fmla="*/ 33 h 38"/>
                  <a:gd name="T82" fmla="*/ 28 w 38"/>
                  <a:gd name="T83" fmla="*/ 33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8" h="38">
                    <a:moveTo>
                      <a:pt x="35" y="2"/>
                    </a:moveTo>
                    <a:cubicBezTo>
                      <a:pt x="34" y="2"/>
                      <a:pt x="33" y="1"/>
                      <a:pt x="32" y="1"/>
                    </a:cubicBezTo>
                    <a:cubicBezTo>
                      <a:pt x="31" y="0"/>
                      <a:pt x="29" y="0"/>
                      <a:pt x="28" y="0"/>
                    </a:cubicBezTo>
                    <a:cubicBezTo>
                      <a:pt x="10" y="0"/>
                      <a:pt x="10" y="0"/>
                      <a:pt x="10" y="0"/>
                    </a:cubicBezTo>
                    <a:cubicBezTo>
                      <a:pt x="9" y="0"/>
                      <a:pt x="7" y="0"/>
                      <a:pt x="6" y="1"/>
                    </a:cubicBezTo>
                    <a:cubicBezTo>
                      <a:pt x="5" y="1"/>
                      <a:pt x="4" y="2"/>
                      <a:pt x="3" y="2"/>
                    </a:cubicBezTo>
                    <a:cubicBezTo>
                      <a:pt x="2" y="3"/>
                      <a:pt x="1" y="4"/>
                      <a:pt x="1" y="5"/>
                    </a:cubicBezTo>
                    <a:cubicBezTo>
                      <a:pt x="0" y="6"/>
                      <a:pt x="0" y="7"/>
                      <a:pt x="0" y="8"/>
                    </a:cubicBezTo>
                    <a:cubicBezTo>
                      <a:pt x="0" y="29"/>
                      <a:pt x="0" y="29"/>
                      <a:pt x="0" y="29"/>
                    </a:cubicBezTo>
                    <a:cubicBezTo>
                      <a:pt x="0" y="31"/>
                      <a:pt x="0" y="32"/>
                      <a:pt x="1" y="33"/>
                    </a:cubicBezTo>
                    <a:cubicBezTo>
                      <a:pt x="1" y="34"/>
                      <a:pt x="2" y="35"/>
                      <a:pt x="3" y="35"/>
                    </a:cubicBezTo>
                    <a:cubicBezTo>
                      <a:pt x="4" y="36"/>
                      <a:pt x="5" y="37"/>
                      <a:pt x="6" y="37"/>
                    </a:cubicBezTo>
                    <a:cubicBezTo>
                      <a:pt x="7" y="38"/>
                      <a:pt x="9" y="38"/>
                      <a:pt x="10" y="38"/>
                    </a:cubicBezTo>
                    <a:cubicBezTo>
                      <a:pt x="28" y="38"/>
                      <a:pt x="28" y="38"/>
                      <a:pt x="28" y="38"/>
                    </a:cubicBezTo>
                    <a:cubicBezTo>
                      <a:pt x="29" y="38"/>
                      <a:pt x="31" y="38"/>
                      <a:pt x="32" y="37"/>
                    </a:cubicBezTo>
                    <a:cubicBezTo>
                      <a:pt x="33" y="37"/>
                      <a:pt x="34" y="36"/>
                      <a:pt x="35" y="36"/>
                    </a:cubicBezTo>
                    <a:cubicBezTo>
                      <a:pt x="36" y="35"/>
                      <a:pt x="37" y="34"/>
                      <a:pt x="37" y="33"/>
                    </a:cubicBezTo>
                    <a:cubicBezTo>
                      <a:pt x="38" y="32"/>
                      <a:pt x="38" y="31"/>
                      <a:pt x="38" y="29"/>
                    </a:cubicBezTo>
                    <a:cubicBezTo>
                      <a:pt x="38" y="8"/>
                      <a:pt x="38" y="8"/>
                      <a:pt x="38" y="8"/>
                    </a:cubicBezTo>
                    <a:cubicBezTo>
                      <a:pt x="38" y="7"/>
                      <a:pt x="38" y="6"/>
                      <a:pt x="37" y="5"/>
                    </a:cubicBezTo>
                    <a:cubicBezTo>
                      <a:pt x="37" y="4"/>
                      <a:pt x="36" y="3"/>
                      <a:pt x="35" y="2"/>
                    </a:cubicBezTo>
                    <a:close/>
                    <a:moveTo>
                      <a:pt x="28" y="33"/>
                    </a:moveTo>
                    <a:cubicBezTo>
                      <a:pt x="10" y="33"/>
                      <a:pt x="10" y="33"/>
                      <a:pt x="10" y="33"/>
                    </a:cubicBezTo>
                    <a:cubicBezTo>
                      <a:pt x="9" y="33"/>
                      <a:pt x="9" y="33"/>
                      <a:pt x="8" y="33"/>
                    </a:cubicBezTo>
                    <a:cubicBezTo>
                      <a:pt x="7" y="33"/>
                      <a:pt x="7" y="32"/>
                      <a:pt x="6" y="32"/>
                    </a:cubicBezTo>
                    <a:cubicBezTo>
                      <a:pt x="6" y="32"/>
                      <a:pt x="6" y="31"/>
                      <a:pt x="5" y="31"/>
                    </a:cubicBezTo>
                    <a:cubicBezTo>
                      <a:pt x="5" y="30"/>
                      <a:pt x="5" y="30"/>
                      <a:pt x="5" y="29"/>
                    </a:cubicBezTo>
                    <a:cubicBezTo>
                      <a:pt x="5" y="8"/>
                      <a:pt x="5" y="8"/>
                      <a:pt x="5" y="8"/>
                    </a:cubicBezTo>
                    <a:cubicBezTo>
                      <a:pt x="5" y="8"/>
                      <a:pt x="5" y="7"/>
                      <a:pt x="5" y="7"/>
                    </a:cubicBezTo>
                    <a:cubicBezTo>
                      <a:pt x="6" y="6"/>
                      <a:pt x="6" y="6"/>
                      <a:pt x="6" y="6"/>
                    </a:cubicBezTo>
                    <a:cubicBezTo>
                      <a:pt x="7" y="5"/>
                      <a:pt x="7" y="5"/>
                      <a:pt x="8" y="5"/>
                    </a:cubicBezTo>
                    <a:cubicBezTo>
                      <a:pt x="9" y="5"/>
                      <a:pt x="9" y="5"/>
                      <a:pt x="10" y="5"/>
                    </a:cubicBezTo>
                    <a:cubicBezTo>
                      <a:pt x="28" y="5"/>
                      <a:pt x="28" y="5"/>
                      <a:pt x="28" y="5"/>
                    </a:cubicBezTo>
                    <a:cubicBezTo>
                      <a:pt x="29" y="5"/>
                      <a:pt x="29" y="5"/>
                      <a:pt x="30" y="5"/>
                    </a:cubicBezTo>
                    <a:cubicBezTo>
                      <a:pt x="31" y="5"/>
                      <a:pt x="31" y="5"/>
                      <a:pt x="32" y="6"/>
                    </a:cubicBezTo>
                    <a:cubicBezTo>
                      <a:pt x="32" y="6"/>
                      <a:pt x="32" y="6"/>
                      <a:pt x="33" y="7"/>
                    </a:cubicBezTo>
                    <a:cubicBezTo>
                      <a:pt x="33" y="7"/>
                      <a:pt x="33" y="8"/>
                      <a:pt x="33" y="8"/>
                    </a:cubicBezTo>
                    <a:cubicBezTo>
                      <a:pt x="33" y="29"/>
                      <a:pt x="33" y="29"/>
                      <a:pt x="33" y="29"/>
                    </a:cubicBezTo>
                    <a:cubicBezTo>
                      <a:pt x="33" y="30"/>
                      <a:pt x="33" y="30"/>
                      <a:pt x="33" y="31"/>
                    </a:cubicBezTo>
                    <a:cubicBezTo>
                      <a:pt x="32" y="31"/>
                      <a:pt x="32" y="32"/>
                      <a:pt x="32" y="32"/>
                    </a:cubicBezTo>
                    <a:cubicBezTo>
                      <a:pt x="31" y="32"/>
                      <a:pt x="31" y="33"/>
                      <a:pt x="30" y="33"/>
                    </a:cubicBezTo>
                    <a:cubicBezTo>
                      <a:pt x="29" y="33"/>
                      <a:pt x="29" y="33"/>
                      <a:pt x="28" y="33"/>
                    </a:cubicBezTo>
                    <a:close/>
                  </a:path>
                </a:pathLst>
              </a:custGeom>
              <a:grpFill/>
              <a:ln>
                <a:noFill/>
              </a:ln>
            </p:spPr>
            <p:txBody>
              <a:bodyPr vert="horz" wrap="square" lIns="91440" tIns="45720" rIns="91440" bIns="45720" numCol="1" anchor="t" anchorCtr="0" compatLnSpc="1"/>
              <a:lstStyle/>
              <a:p>
                <a:endParaRPr lang="zh-CN" altLang="en-US"/>
              </a:p>
            </p:txBody>
          </p:sp>
          <p:sp>
            <p:nvSpPr>
              <p:cNvPr id="64" name="Freeform 32"/>
              <p:cNvSpPr/>
              <p:nvPr/>
            </p:nvSpPr>
            <p:spPr bwMode="auto">
              <a:xfrm>
                <a:off x="2403294" y="1320796"/>
                <a:ext cx="303434" cy="387687"/>
              </a:xfrm>
              <a:custGeom>
                <a:avLst/>
                <a:gdLst>
                  <a:gd name="T0" fmla="*/ 28 w 31"/>
                  <a:gd name="T1" fmla="*/ 33 h 38"/>
                  <a:gd name="T2" fmla="*/ 18 w 31"/>
                  <a:gd name="T3" fmla="*/ 33 h 38"/>
                  <a:gd name="T4" fmla="*/ 18 w 31"/>
                  <a:gd name="T5" fmla="*/ 2 h 38"/>
                  <a:gd name="T6" fmla="*/ 16 w 31"/>
                  <a:gd name="T7" fmla="*/ 0 h 38"/>
                  <a:gd name="T8" fmla="*/ 9 w 31"/>
                  <a:gd name="T9" fmla="*/ 0 h 38"/>
                  <a:gd name="T10" fmla="*/ 7 w 31"/>
                  <a:gd name="T11" fmla="*/ 2 h 38"/>
                  <a:gd name="T12" fmla="*/ 9 w 31"/>
                  <a:gd name="T13" fmla="*/ 5 h 38"/>
                  <a:gd name="T14" fmla="*/ 13 w 31"/>
                  <a:gd name="T15" fmla="*/ 5 h 38"/>
                  <a:gd name="T16" fmla="*/ 13 w 31"/>
                  <a:gd name="T17" fmla="*/ 33 h 38"/>
                  <a:gd name="T18" fmla="*/ 3 w 31"/>
                  <a:gd name="T19" fmla="*/ 33 h 38"/>
                  <a:gd name="T20" fmla="*/ 0 w 31"/>
                  <a:gd name="T21" fmla="*/ 35 h 38"/>
                  <a:gd name="T22" fmla="*/ 3 w 31"/>
                  <a:gd name="T23" fmla="*/ 38 h 38"/>
                  <a:gd name="T24" fmla="*/ 28 w 31"/>
                  <a:gd name="T25" fmla="*/ 38 h 38"/>
                  <a:gd name="T26" fmla="*/ 31 w 31"/>
                  <a:gd name="T27" fmla="*/ 35 h 38"/>
                  <a:gd name="T28" fmla="*/ 28 w 31"/>
                  <a:gd name="T29" fmla="*/ 33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1" h="38">
                    <a:moveTo>
                      <a:pt x="28" y="33"/>
                    </a:moveTo>
                    <a:cubicBezTo>
                      <a:pt x="18" y="33"/>
                      <a:pt x="18" y="33"/>
                      <a:pt x="18" y="33"/>
                    </a:cubicBezTo>
                    <a:cubicBezTo>
                      <a:pt x="18" y="2"/>
                      <a:pt x="18" y="2"/>
                      <a:pt x="18" y="2"/>
                    </a:cubicBezTo>
                    <a:cubicBezTo>
                      <a:pt x="18" y="1"/>
                      <a:pt x="17" y="0"/>
                      <a:pt x="16" y="0"/>
                    </a:cubicBezTo>
                    <a:cubicBezTo>
                      <a:pt x="9" y="0"/>
                      <a:pt x="9" y="0"/>
                      <a:pt x="9" y="0"/>
                    </a:cubicBezTo>
                    <a:cubicBezTo>
                      <a:pt x="7" y="0"/>
                      <a:pt x="7" y="1"/>
                      <a:pt x="7" y="2"/>
                    </a:cubicBezTo>
                    <a:cubicBezTo>
                      <a:pt x="7" y="4"/>
                      <a:pt x="7" y="5"/>
                      <a:pt x="9" y="5"/>
                    </a:cubicBezTo>
                    <a:cubicBezTo>
                      <a:pt x="13" y="5"/>
                      <a:pt x="13" y="5"/>
                      <a:pt x="13" y="5"/>
                    </a:cubicBezTo>
                    <a:cubicBezTo>
                      <a:pt x="13" y="33"/>
                      <a:pt x="13" y="33"/>
                      <a:pt x="13" y="33"/>
                    </a:cubicBezTo>
                    <a:cubicBezTo>
                      <a:pt x="3" y="33"/>
                      <a:pt x="3" y="33"/>
                      <a:pt x="3" y="33"/>
                    </a:cubicBezTo>
                    <a:cubicBezTo>
                      <a:pt x="1" y="33"/>
                      <a:pt x="0" y="34"/>
                      <a:pt x="0" y="35"/>
                    </a:cubicBezTo>
                    <a:cubicBezTo>
                      <a:pt x="0" y="37"/>
                      <a:pt x="1" y="38"/>
                      <a:pt x="3" y="38"/>
                    </a:cubicBezTo>
                    <a:cubicBezTo>
                      <a:pt x="28" y="38"/>
                      <a:pt x="28" y="38"/>
                      <a:pt x="28" y="38"/>
                    </a:cubicBezTo>
                    <a:cubicBezTo>
                      <a:pt x="30" y="38"/>
                      <a:pt x="31" y="37"/>
                      <a:pt x="31" y="35"/>
                    </a:cubicBezTo>
                    <a:cubicBezTo>
                      <a:pt x="31" y="34"/>
                      <a:pt x="30" y="33"/>
                      <a:pt x="28" y="33"/>
                    </a:cubicBezTo>
                    <a:close/>
                  </a:path>
                </a:pathLst>
              </a:custGeom>
              <a:grpFill/>
              <a:ln>
                <a:noFill/>
              </a:ln>
            </p:spPr>
            <p:txBody>
              <a:bodyPr vert="horz" wrap="square" lIns="91440" tIns="45720" rIns="91440" bIns="45720" numCol="1" anchor="t" anchorCtr="0" compatLnSpc="1"/>
              <a:lstStyle/>
              <a:p>
                <a:endParaRPr lang="zh-CN" altLang="en-US"/>
              </a:p>
            </p:txBody>
          </p:sp>
        </p:grpSp>
        <p:sp>
          <p:nvSpPr>
            <p:cNvPr id="68" name="Freeform 48"/>
            <p:cNvSpPr>
              <a:spLocks noEditPoints="1"/>
            </p:cNvSpPr>
            <p:nvPr/>
          </p:nvSpPr>
          <p:spPr bwMode="auto">
            <a:xfrm>
              <a:off x="5173643" y="2085423"/>
              <a:ext cx="490056" cy="469081"/>
            </a:xfrm>
            <a:custGeom>
              <a:avLst/>
              <a:gdLst>
                <a:gd name="T0" fmla="*/ 419 w 628"/>
                <a:gd name="T1" fmla="*/ 232 h 600"/>
                <a:gd name="T2" fmla="*/ 411 w 628"/>
                <a:gd name="T3" fmla="*/ 249 h 600"/>
                <a:gd name="T4" fmla="*/ 408 w 628"/>
                <a:gd name="T5" fmla="*/ 261 h 600"/>
                <a:gd name="T6" fmla="*/ 409 w 628"/>
                <a:gd name="T7" fmla="*/ 283 h 600"/>
                <a:gd name="T8" fmla="*/ 417 w 628"/>
                <a:gd name="T9" fmla="*/ 304 h 600"/>
                <a:gd name="T10" fmla="*/ 424 w 628"/>
                <a:gd name="T11" fmla="*/ 315 h 600"/>
                <a:gd name="T12" fmla="*/ 441 w 628"/>
                <a:gd name="T13" fmla="*/ 330 h 600"/>
                <a:gd name="T14" fmla="*/ 453 w 628"/>
                <a:gd name="T15" fmla="*/ 335 h 600"/>
                <a:gd name="T16" fmla="*/ 478 w 628"/>
                <a:gd name="T17" fmla="*/ 200 h 600"/>
                <a:gd name="T18" fmla="*/ 449 w 628"/>
                <a:gd name="T19" fmla="*/ 206 h 600"/>
                <a:gd name="T20" fmla="*/ 433 w 628"/>
                <a:gd name="T21" fmla="*/ 216 h 600"/>
                <a:gd name="T22" fmla="*/ 425 w 628"/>
                <a:gd name="T23" fmla="*/ 224 h 600"/>
                <a:gd name="T24" fmla="*/ 384 w 628"/>
                <a:gd name="T25" fmla="*/ 70 h 600"/>
                <a:gd name="T26" fmla="*/ 314 w 628"/>
                <a:gd name="T27" fmla="*/ 140 h 600"/>
                <a:gd name="T28" fmla="*/ 379 w 628"/>
                <a:gd name="T29" fmla="*/ 283 h 600"/>
                <a:gd name="T30" fmla="*/ 379 w 628"/>
                <a:gd name="T31" fmla="*/ 254 h 600"/>
                <a:gd name="T32" fmla="*/ 359 w 628"/>
                <a:gd name="T33" fmla="*/ 154 h 600"/>
                <a:gd name="T34" fmla="*/ 250 w 628"/>
                <a:gd name="T35" fmla="*/ 270 h 600"/>
                <a:gd name="T36" fmla="*/ 314 w 628"/>
                <a:gd name="T37" fmla="*/ 396 h 600"/>
                <a:gd name="T38" fmla="*/ 282 w 628"/>
                <a:gd name="T39" fmla="*/ 400 h 600"/>
                <a:gd name="T40" fmla="*/ 267 w 628"/>
                <a:gd name="T41" fmla="*/ 382 h 600"/>
                <a:gd name="T42" fmla="*/ 257 w 628"/>
                <a:gd name="T43" fmla="*/ 374 h 600"/>
                <a:gd name="T44" fmla="*/ 214 w 628"/>
                <a:gd name="T45" fmla="*/ 356 h 600"/>
                <a:gd name="T46" fmla="*/ 195 w 628"/>
                <a:gd name="T47" fmla="*/ 354 h 600"/>
                <a:gd name="T48" fmla="*/ 0 w 628"/>
                <a:gd name="T49" fmla="*/ 600 h 600"/>
                <a:gd name="T50" fmla="*/ 83 w 628"/>
                <a:gd name="T51" fmla="*/ 454 h 600"/>
                <a:gd name="T52" fmla="*/ 216 w 628"/>
                <a:gd name="T53" fmla="*/ 454 h 600"/>
                <a:gd name="T54" fmla="*/ 301 w 628"/>
                <a:gd name="T55" fmla="*/ 600 h 600"/>
                <a:gd name="T56" fmla="*/ 282 w 628"/>
                <a:gd name="T57" fmla="*/ 400 h 600"/>
                <a:gd name="T58" fmla="*/ 433 w 628"/>
                <a:gd name="T59" fmla="*/ 354 h 600"/>
                <a:gd name="T60" fmla="*/ 413 w 628"/>
                <a:gd name="T61" fmla="*/ 356 h 600"/>
                <a:gd name="T62" fmla="*/ 361 w 628"/>
                <a:gd name="T63" fmla="*/ 382 h 600"/>
                <a:gd name="T64" fmla="*/ 353 w 628"/>
                <a:gd name="T65" fmla="*/ 391 h 600"/>
                <a:gd name="T66" fmla="*/ 389 w 628"/>
                <a:gd name="T67" fmla="*/ 600 h 600"/>
                <a:gd name="T68" fmla="*/ 410 w 628"/>
                <a:gd name="T69" fmla="*/ 600 h 600"/>
                <a:gd name="T70" fmla="*/ 564 w 628"/>
                <a:gd name="T71" fmla="*/ 454 h 600"/>
                <a:gd name="T72" fmla="*/ 628 w 628"/>
                <a:gd name="T73" fmla="*/ 460 h 600"/>
                <a:gd name="T74" fmla="*/ 151 w 628"/>
                <a:gd name="T75" fmla="*/ 340 h 600"/>
                <a:gd name="T76" fmla="*/ 186 w 628"/>
                <a:gd name="T77" fmla="*/ 330 h 600"/>
                <a:gd name="T78" fmla="*/ 196 w 628"/>
                <a:gd name="T79" fmla="*/ 323 h 600"/>
                <a:gd name="T80" fmla="*/ 216 w 628"/>
                <a:gd name="T81" fmla="*/ 295 h 600"/>
                <a:gd name="T82" fmla="*/ 219 w 628"/>
                <a:gd name="T83" fmla="*/ 281 h 600"/>
                <a:gd name="T84" fmla="*/ 219 w 628"/>
                <a:gd name="T85" fmla="*/ 258 h 600"/>
                <a:gd name="T86" fmla="*/ 214 w 628"/>
                <a:gd name="T87" fmla="*/ 241 h 600"/>
                <a:gd name="T88" fmla="*/ 208 w 628"/>
                <a:gd name="T89" fmla="*/ 231 h 600"/>
                <a:gd name="T90" fmla="*/ 195 w 628"/>
                <a:gd name="T91" fmla="*/ 217 h 600"/>
                <a:gd name="T92" fmla="*/ 186 w 628"/>
                <a:gd name="T93" fmla="*/ 210 h 600"/>
                <a:gd name="T94" fmla="*/ 151 w 628"/>
                <a:gd name="T95" fmla="*/ 200 h 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28" h="600">
                  <a:moveTo>
                    <a:pt x="425" y="224"/>
                  </a:moveTo>
                  <a:cubicBezTo>
                    <a:pt x="423" y="226"/>
                    <a:pt x="421" y="229"/>
                    <a:pt x="420" y="231"/>
                  </a:cubicBezTo>
                  <a:cubicBezTo>
                    <a:pt x="419" y="231"/>
                    <a:pt x="419" y="232"/>
                    <a:pt x="419" y="232"/>
                  </a:cubicBezTo>
                  <a:cubicBezTo>
                    <a:pt x="418" y="234"/>
                    <a:pt x="416" y="236"/>
                    <a:pt x="415" y="239"/>
                  </a:cubicBezTo>
                  <a:cubicBezTo>
                    <a:pt x="415" y="240"/>
                    <a:pt x="414" y="240"/>
                    <a:pt x="414" y="241"/>
                  </a:cubicBezTo>
                  <a:cubicBezTo>
                    <a:pt x="413" y="244"/>
                    <a:pt x="412" y="246"/>
                    <a:pt x="411" y="249"/>
                  </a:cubicBezTo>
                  <a:cubicBezTo>
                    <a:pt x="411" y="249"/>
                    <a:pt x="411" y="250"/>
                    <a:pt x="411" y="250"/>
                  </a:cubicBezTo>
                  <a:cubicBezTo>
                    <a:pt x="410" y="253"/>
                    <a:pt x="409" y="255"/>
                    <a:pt x="409" y="258"/>
                  </a:cubicBezTo>
                  <a:cubicBezTo>
                    <a:pt x="409" y="259"/>
                    <a:pt x="409" y="260"/>
                    <a:pt x="408" y="261"/>
                  </a:cubicBezTo>
                  <a:cubicBezTo>
                    <a:pt x="408" y="264"/>
                    <a:pt x="408" y="267"/>
                    <a:pt x="408" y="270"/>
                  </a:cubicBezTo>
                  <a:cubicBezTo>
                    <a:pt x="408" y="274"/>
                    <a:pt x="408" y="278"/>
                    <a:pt x="409" y="281"/>
                  </a:cubicBezTo>
                  <a:cubicBezTo>
                    <a:pt x="409" y="282"/>
                    <a:pt x="409" y="283"/>
                    <a:pt x="409" y="283"/>
                  </a:cubicBezTo>
                  <a:cubicBezTo>
                    <a:pt x="410" y="287"/>
                    <a:pt x="411" y="290"/>
                    <a:pt x="412" y="293"/>
                  </a:cubicBezTo>
                  <a:cubicBezTo>
                    <a:pt x="412" y="294"/>
                    <a:pt x="412" y="294"/>
                    <a:pt x="412" y="295"/>
                  </a:cubicBezTo>
                  <a:cubicBezTo>
                    <a:pt x="414" y="298"/>
                    <a:pt x="415" y="301"/>
                    <a:pt x="417" y="304"/>
                  </a:cubicBezTo>
                  <a:cubicBezTo>
                    <a:pt x="417" y="305"/>
                    <a:pt x="417" y="305"/>
                    <a:pt x="418" y="306"/>
                  </a:cubicBezTo>
                  <a:cubicBezTo>
                    <a:pt x="420" y="309"/>
                    <a:pt x="422" y="312"/>
                    <a:pt x="424" y="315"/>
                  </a:cubicBezTo>
                  <a:cubicBezTo>
                    <a:pt x="424" y="315"/>
                    <a:pt x="424" y="315"/>
                    <a:pt x="424" y="315"/>
                  </a:cubicBezTo>
                  <a:cubicBezTo>
                    <a:pt x="427" y="318"/>
                    <a:pt x="429" y="320"/>
                    <a:pt x="432" y="323"/>
                  </a:cubicBezTo>
                  <a:cubicBezTo>
                    <a:pt x="432" y="323"/>
                    <a:pt x="432" y="323"/>
                    <a:pt x="432" y="323"/>
                  </a:cubicBezTo>
                  <a:cubicBezTo>
                    <a:pt x="435" y="326"/>
                    <a:pt x="438" y="328"/>
                    <a:pt x="441" y="330"/>
                  </a:cubicBezTo>
                  <a:cubicBezTo>
                    <a:pt x="442" y="330"/>
                    <a:pt x="442" y="330"/>
                    <a:pt x="442" y="330"/>
                  </a:cubicBezTo>
                  <a:cubicBezTo>
                    <a:pt x="446" y="332"/>
                    <a:pt x="449" y="334"/>
                    <a:pt x="452" y="335"/>
                  </a:cubicBezTo>
                  <a:cubicBezTo>
                    <a:pt x="453" y="335"/>
                    <a:pt x="453" y="335"/>
                    <a:pt x="453" y="335"/>
                  </a:cubicBezTo>
                  <a:cubicBezTo>
                    <a:pt x="461" y="338"/>
                    <a:pt x="469" y="340"/>
                    <a:pt x="478" y="340"/>
                  </a:cubicBezTo>
                  <a:cubicBezTo>
                    <a:pt x="516" y="340"/>
                    <a:pt x="547" y="309"/>
                    <a:pt x="547" y="270"/>
                  </a:cubicBezTo>
                  <a:cubicBezTo>
                    <a:pt x="547" y="231"/>
                    <a:pt x="516" y="200"/>
                    <a:pt x="478" y="200"/>
                  </a:cubicBezTo>
                  <a:cubicBezTo>
                    <a:pt x="468" y="200"/>
                    <a:pt x="458" y="202"/>
                    <a:pt x="450" y="206"/>
                  </a:cubicBezTo>
                  <a:cubicBezTo>
                    <a:pt x="450" y="206"/>
                    <a:pt x="450" y="206"/>
                    <a:pt x="450" y="206"/>
                  </a:cubicBezTo>
                  <a:cubicBezTo>
                    <a:pt x="449" y="206"/>
                    <a:pt x="449" y="206"/>
                    <a:pt x="449" y="206"/>
                  </a:cubicBezTo>
                  <a:cubicBezTo>
                    <a:pt x="446" y="208"/>
                    <a:pt x="444" y="209"/>
                    <a:pt x="442" y="210"/>
                  </a:cubicBezTo>
                  <a:cubicBezTo>
                    <a:pt x="441" y="210"/>
                    <a:pt x="441" y="211"/>
                    <a:pt x="440" y="211"/>
                  </a:cubicBezTo>
                  <a:cubicBezTo>
                    <a:pt x="438" y="213"/>
                    <a:pt x="435" y="215"/>
                    <a:pt x="433" y="216"/>
                  </a:cubicBezTo>
                  <a:cubicBezTo>
                    <a:pt x="433" y="217"/>
                    <a:pt x="432" y="217"/>
                    <a:pt x="432" y="217"/>
                  </a:cubicBezTo>
                  <a:cubicBezTo>
                    <a:pt x="430" y="219"/>
                    <a:pt x="428" y="221"/>
                    <a:pt x="426" y="223"/>
                  </a:cubicBezTo>
                  <a:cubicBezTo>
                    <a:pt x="426" y="223"/>
                    <a:pt x="425" y="224"/>
                    <a:pt x="425" y="224"/>
                  </a:cubicBezTo>
                  <a:close/>
                  <a:moveTo>
                    <a:pt x="314" y="140"/>
                  </a:moveTo>
                  <a:lnTo>
                    <a:pt x="314" y="140"/>
                  </a:lnTo>
                  <a:cubicBezTo>
                    <a:pt x="353" y="140"/>
                    <a:pt x="384" y="108"/>
                    <a:pt x="384" y="70"/>
                  </a:cubicBezTo>
                  <a:cubicBezTo>
                    <a:pt x="384" y="31"/>
                    <a:pt x="353" y="0"/>
                    <a:pt x="314" y="0"/>
                  </a:cubicBezTo>
                  <a:cubicBezTo>
                    <a:pt x="275" y="0"/>
                    <a:pt x="244" y="31"/>
                    <a:pt x="244" y="70"/>
                  </a:cubicBezTo>
                  <a:cubicBezTo>
                    <a:pt x="244" y="108"/>
                    <a:pt x="275" y="140"/>
                    <a:pt x="314" y="140"/>
                  </a:cubicBezTo>
                  <a:close/>
                  <a:moveTo>
                    <a:pt x="379" y="336"/>
                  </a:moveTo>
                  <a:lnTo>
                    <a:pt x="379" y="336"/>
                  </a:lnTo>
                  <a:lnTo>
                    <a:pt x="379" y="283"/>
                  </a:lnTo>
                  <a:cubicBezTo>
                    <a:pt x="379" y="279"/>
                    <a:pt x="378" y="274"/>
                    <a:pt x="378" y="270"/>
                  </a:cubicBezTo>
                  <a:cubicBezTo>
                    <a:pt x="378" y="266"/>
                    <a:pt x="379" y="262"/>
                    <a:pt x="379" y="257"/>
                  </a:cubicBezTo>
                  <a:lnTo>
                    <a:pt x="379" y="254"/>
                  </a:lnTo>
                  <a:lnTo>
                    <a:pt x="380" y="254"/>
                  </a:lnTo>
                  <a:cubicBezTo>
                    <a:pt x="385" y="223"/>
                    <a:pt x="404" y="197"/>
                    <a:pt x="431" y="183"/>
                  </a:cubicBezTo>
                  <a:cubicBezTo>
                    <a:pt x="412" y="165"/>
                    <a:pt x="387" y="154"/>
                    <a:pt x="359" y="154"/>
                  </a:cubicBezTo>
                  <a:lnTo>
                    <a:pt x="269" y="154"/>
                  </a:lnTo>
                  <a:cubicBezTo>
                    <a:pt x="241" y="154"/>
                    <a:pt x="216" y="165"/>
                    <a:pt x="197" y="183"/>
                  </a:cubicBezTo>
                  <a:cubicBezTo>
                    <a:pt x="228" y="199"/>
                    <a:pt x="250" y="232"/>
                    <a:pt x="250" y="270"/>
                  </a:cubicBezTo>
                  <a:cubicBezTo>
                    <a:pt x="250" y="278"/>
                    <a:pt x="249" y="285"/>
                    <a:pt x="247" y="293"/>
                  </a:cubicBezTo>
                  <a:lnTo>
                    <a:pt x="247" y="335"/>
                  </a:lnTo>
                  <a:cubicBezTo>
                    <a:pt x="276" y="347"/>
                    <a:pt x="299" y="369"/>
                    <a:pt x="314" y="396"/>
                  </a:cubicBezTo>
                  <a:cubicBezTo>
                    <a:pt x="328" y="369"/>
                    <a:pt x="352" y="348"/>
                    <a:pt x="379" y="336"/>
                  </a:cubicBezTo>
                  <a:close/>
                  <a:moveTo>
                    <a:pt x="282" y="400"/>
                  </a:moveTo>
                  <a:lnTo>
                    <a:pt x="282" y="400"/>
                  </a:lnTo>
                  <a:cubicBezTo>
                    <a:pt x="280" y="397"/>
                    <a:pt x="278" y="394"/>
                    <a:pt x="275" y="391"/>
                  </a:cubicBezTo>
                  <a:cubicBezTo>
                    <a:pt x="275" y="390"/>
                    <a:pt x="274" y="390"/>
                    <a:pt x="274" y="390"/>
                  </a:cubicBezTo>
                  <a:cubicBezTo>
                    <a:pt x="272" y="387"/>
                    <a:pt x="270" y="385"/>
                    <a:pt x="267" y="382"/>
                  </a:cubicBezTo>
                  <a:cubicBezTo>
                    <a:pt x="267" y="382"/>
                    <a:pt x="266" y="382"/>
                    <a:pt x="266" y="381"/>
                  </a:cubicBezTo>
                  <a:cubicBezTo>
                    <a:pt x="263" y="379"/>
                    <a:pt x="261" y="377"/>
                    <a:pt x="258" y="375"/>
                  </a:cubicBezTo>
                  <a:cubicBezTo>
                    <a:pt x="257" y="374"/>
                    <a:pt x="257" y="374"/>
                    <a:pt x="257" y="374"/>
                  </a:cubicBezTo>
                  <a:cubicBezTo>
                    <a:pt x="247" y="367"/>
                    <a:pt x="237" y="362"/>
                    <a:pt x="225" y="359"/>
                  </a:cubicBezTo>
                  <a:cubicBezTo>
                    <a:pt x="223" y="358"/>
                    <a:pt x="220" y="357"/>
                    <a:pt x="218" y="357"/>
                  </a:cubicBezTo>
                  <a:cubicBezTo>
                    <a:pt x="217" y="356"/>
                    <a:pt x="215" y="356"/>
                    <a:pt x="214" y="356"/>
                  </a:cubicBezTo>
                  <a:cubicBezTo>
                    <a:pt x="212" y="356"/>
                    <a:pt x="210" y="355"/>
                    <a:pt x="208" y="355"/>
                  </a:cubicBezTo>
                  <a:cubicBezTo>
                    <a:pt x="207" y="355"/>
                    <a:pt x="206" y="355"/>
                    <a:pt x="205" y="355"/>
                  </a:cubicBezTo>
                  <a:cubicBezTo>
                    <a:pt x="202" y="354"/>
                    <a:pt x="199" y="354"/>
                    <a:pt x="195" y="354"/>
                  </a:cubicBezTo>
                  <a:lnTo>
                    <a:pt x="105" y="354"/>
                  </a:lnTo>
                  <a:cubicBezTo>
                    <a:pt x="47" y="354"/>
                    <a:pt x="0" y="401"/>
                    <a:pt x="0" y="460"/>
                  </a:cubicBezTo>
                  <a:lnTo>
                    <a:pt x="0" y="600"/>
                  </a:lnTo>
                  <a:lnTo>
                    <a:pt x="62" y="600"/>
                  </a:lnTo>
                  <a:lnTo>
                    <a:pt x="62" y="454"/>
                  </a:lnTo>
                  <a:lnTo>
                    <a:pt x="83" y="454"/>
                  </a:lnTo>
                  <a:lnTo>
                    <a:pt x="83" y="600"/>
                  </a:lnTo>
                  <a:lnTo>
                    <a:pt x="216" y="600"/>
                  </a:lnTo>
                  <a:lnTo>
                    <a:pt x="216" y="454"/>
                  </a:lnTo>
                  <a:lnTo>
                    <a:pt x="237" y="454"/>
                  </a:lnTo>
                  <a:lnTo>
                    <a:pt x="237" y="600"/>
                  </a:lnTo>
                  <a:lnTo>
                    <a:pt x="301" y="600"/>
                  </a:lnTo>
                  <a:lnTo>
                    <a:pt x="301" y="460"/>
                  </a:lnTo>
                  <a:cubicBezTo>
                    <a:pt x="301" y="437"/>
                    <a:pt x="294" y="417"/>
                    <a:pt x="282" y="400"/>
                  </a:cubicBezTo>
                  <a:cubicBezTo>
                    <a:pt x="282" y="400"/>
                    <a:pt x="282" y="400"/>
                    <a:pt x="282" y="400"/>
                  </a:cubicBezTo>
                  <a:close/>
                  <a:moveTo>
                    <a:pt x="523" y="354"/>
                  </a:moveTo>
                  <a:lnTo>
                    <a:pt x="523" y="354"/>
                  </a:lnTo>
                  <a:lnTo>
                    <a:pt x="433" y="354"/>
                  </a:lnTo>
                  <a:cubicBezTo>
                    <a:pt x="429" y="354"/>
                    <a:pt x="426" y="354"/>
                    <a:pt x="423" y="355"/>
                  </a:cubicBezTo>
                  <a:cubicBezTo>
                    <a:pt x="422" y="355"/>
                    <a:pt x="421" y="355"/>
                    <a:pt x="420" y="355"/>
                  </a:cubicBezTo>
                  <a:cubicBezTo>
                    <a:pt x="418" y="355"/>
                    <a:pt x="415" y="356"/>
                    <a:pt x="413" y="356"/>
                  </a:cubicBezTo>
                  <a:cubicBezTo>
                    <a:pt x="412" y="356"/>
                    <a:pt x="411" y="356"/>
                    <a:pt x="410" y="357"/>
                  </a:cubicBezTo>
                  <a:cubicBezTo>
                    <a:pt x="408" y="357"/>
                    <a:pt x="405" y="358"/>
                    <a:pt x="403" y="358"/>
                  </a:cubicBezTo>
                  <a:cubicBezTo>
                    <a:pt x="387" y="363"/>
                    <a:pt x="373" y="371"/>
                    <a:pt x="361" y="382"/>
                  </a:cubicBezTo>
                  <a:cubicBezTo>
                    <a:pt x="361" y="382"/>
                    <a:pt x="361" y="382"/>
                    <a:pt x="361" y="383"/>
                  </a:cubicBezTo>
                  <a:cubicBezTo>
                    <a:pt x="358" y="385"/>
                    <a:pt x="356" y="388"/>
                    <a:pt x="353" y="390"/>
                  </a:cubicBezTo>
                  <a:cubicBezTo>
                    <a:pt x="353" y="390"/>
                    <a:pt x="353" y="391"/>
                    <a:pt x="353" y="391"/>
                  </a:cubicBezTo>
                  <a:cubicBezTo>
                    <a:pt x="337" y="409"/>
                    <a:pt x="327" y="433"/>
                    <a:pt x="327" y="460"/>
                  </a:cubicBezTo>
                  <a:lnTo>
                    <a:pt x="327" y="600"/>
                  </a:lnTo>
                  <a:lnTo>
                    <a:pt x="389" y="600"/>
                  </a:lnTo>
                  <a:lnTo>
                    <a:pt x="389" y="454"/>
                  </a:lnTo>
                  <a:lnTo>
                    <a:pt x="410" y="454"/>
                  </a:lnTo>
                  <a:lnTo>
                    <a:pt x="410" y="600"/>
                  </a:lnTo>
                  <a:lnTo>
                    <a:pt x="543" y="600"/>
                  </a:lnTo>
                  <a:lnTo>
                    <a:pt x="543" y="454"/>
                  </a:lnTo>
                  <a:lnTo>
                    <a:pt x="564" y="454"/>
                  </a:lnTo>
                  <a:lnTo>
                    <a:pt x="564" y="600"/>
                  </a:lnTo>
                  <a:lnTo>
                    <a:pt x="628" y="600"/>
                  </a:lnTo>
                  <a:lnTo>
                    <a:pt x="628" y="460"/>
                  </a:lnTo>
                  <a:cubicBezTo>
                    <a:pt x="628" y="401"/>
                    <a:pt x="581" y="354"/>
                    <a:pt x="523" y="354"/>
                  </a:cubicBezTo>
                  <a:close/>
                  <a:moveTo>
                    <a:pt x="151" y="340"/>
                  </a:moveTo>
                  <a:lnTo>
                    <a:pt x="151" y="340"/>
                  </a:lnTo>
                  <a:cubicBezTo>
                    <a:pt x="159" y="340"/>
                    <a:pt x="167" y="338"/>
                    <a:pt x="175" y="335"/>
                  </a:cubicBezTo>
                  <a:cubicBezTo>
                    <a:pt x="175" y="335"/>
                    <a:pt x="175" y="335"/>
                    <a:pt x="176" y="335"/>
                  </a:cubicBezTo>
                  <a:cubicBezTo>
                    <a:pt x="179" y="334"/>
                    <a:pt x="183" y="332"/>
                    <a:pt x="186" y="330"/>
                  </a:cubicBezTo>
                  <a:cubicBezTo>
                    <a:pt x="186" y="330"/>
                    <a:pt x="186" y="330"/>
                    <a:pt x="186" y="330"/>
                  </a:cubicBezTo>
                  <a:cubicBezTo>
                    <a:pt x="190" y="328"/>
                    <a:pt x="193" y="326"/>
                    <a:pt x="196" y="323"/>
                  </a:cubicBezTo>
                  <a:cubicBezTo>
                    <a:pt x="196" y="323"/>
                    <a:pt x="196" y="323"/>
                    <a:pt x="196" y="323"/>
                  </a:cubicBezTo>
                  <a:cubicBezTo>
                    <a:pt x="202" y="318"/>
                    <a:pt x="206" y="312"/>
                    <a:pt x="210" y="306"/>
                  </a:cubicBezTo>
                  <a:cubicBezTo>
                    <a:pt x="211" y="305"/>
                    <a:pt x="211" y="305"/>
                    <a:pt x="211" y="304"/>
                  </a:cubicBezTo>
                  <a:cubicBezTo>
                    <a:pt x="213" y="301"/>
                    <a:pt x="214" y="298"/>
                    <a:pt x="216" y="295"/>
                  </a:cubicBezTo>
                  <a:cubicBezTo>
                    <a:pt x="216" y="294"/>
                    <a:pt x="216" y="294"/>
                    <a:pt x="216" y="293"/>
                  </a:cubicBezTo>
                  <a:cubicBezTo>
                    <a:pt x="217" y="290"/>
                    <a:pt x="218" y="287"/>
                    <a:pt x="219" y="283"/>
                  </a:cubicBezTo>
                  <a:cubicBezTo>
                    <a:pt x="219" y="282"/>
                    <a:pt x="219" y="282"/>
                    <a:pt x="219" y="281"/>
                  </a:cubicBezTo>
                  <a:cubicBezTo>
                    <a:pt x="220" y="278"/>
                    <a:pt x="220" y="274"/>
                    <a:pt x="220" y="270"/>
                  </a:cubicBezTo>
                  <a:cubicBezTo>
                    <a:pt x="220" y="267"/>
                    <a:pt x="220" y="264"/>
                    <a:pt x="220" y="261"/>
                  </a:cubicBezTo>
                  <a:cubicBezTo>
                    <a:pt x="219" y="260"/>
                    <a:pt x="219" y="259"/>
                    <a:pt x="219" y="258"/>
                  </a:cubicBezTo>
                  <a:cubicBezTo>
                    <a:pt x="219" y="255"/>
                    <a:pt x="218" y="252"/>
                    <a:pt x="217" y="250"/>
                  </a:cubicBezTo>
                  <a:cubicBezTo>
                    <a:pt x="217" y="249"/>
                    <a:pt x="217" y="249"/>
                    <a:pt x="217" y="249"/>
                  </a:cubicBezTo>
                  <a:cubicBezTo>
                    <a:pt x="216" y="246"/>
                    <a:pt x="215" y="244"/>
                    <a:pt x="214" y="241"/>
                  </a:cubicBezTo>
                  <a:cubicBezTo>
                    <a:pt x="214" y="240"/>
                    <a:pt x="213" y="240"/>
                    <a:pt x="213" y="239"/>
                  </a:cubicBezTo>
                  <a:cubicBezTo>
                    <a:pt x="212" y="236"/>
                    <a:pt x="210" y="234"/>
                    <a:pt x="209" y="231"/>
                  </a:cubicBezTo>
                  <a:lnTo>
                    <a:pt x="208" y="231"/>
                  </a:lnTo>
                  <a:cubicBezTo>
                    <a:pt x="207" y="229"/>
                    <a:pt x="205" y="226"/>
                    <a:pt x="203" y="224"/>
                  </a:cubicBezTo>
                  <a:cubicBezTo>
                    <a:pt x="203" y="224"/>
                    <a:pt x="202" y="223"/>
                    <a:pt x="202" y="223"/>
                  </a:cubicBezTo>
                  <a:cubicBezTo>
                    <a:pt x="200" y="221"/>
                    <a:pt x="198" y="219"/>
                    <a:pt x="195" y="217"/>
                  </a:cubicBezTo>
                  <a:cubicBezTo>
                    <a:pt x="195" y="217"/>
                    <a:pt x="195" y="217"/>
                    <a:pt x="195" y="216"/>
                  </a:cubicBezTo>
                  <a:cubicBezTo>
                    <a:pt x="193" y="215"/>
                    <a:pt x="190" y="213"/>
                    <a:pt x="188" y="211"/>
                  </a:cubicBezTo>
                  <a:cubicBezTo>
                    <a:pt x="187" y="211"/>
                    <a:pt x="187" y="210"/>
                    <a:pt x="186" y="210"/>
                  </a:cubicBezTo>
                  <a:cubicBezTo>
                    <a:pt x="184" y="209"/>
                    <a:pt x="181" y="207"/>
                    <a:pt x="179" y="206"/>
                  </a:cubicBezTo>
                  <a:cubicBezTo>
                    <a:pt x="179" y="206"/>
                    <a:pt x="178" y="206"/>
                    <a:pt x="178" y="206"/>
                  </a:cubicBezTo>
                  <a:cubicBezTo>
                    <a:pt x="170" y="202"/>
                    <a:pt x="160" y="200"/>
                    <a:pt x="151" y="200"/>
                  </a:cubicBezTo>
                  <a:cubicBezTo>
                    <a:pt x="112" y="200"/>
                    <a:pt x="81" y="231"/>
                    <a:pt x="81" y="270"/>
                  </a:cubicBezTo>
                  <a:cubicBezTo>
                    <a:pt x="81" y="309"/>
                    <a:pt x="112" y="340"/>
                    <a:pt x="151" y="340"/>
                  </a:cubicBezTo>
                  <a:close/>
                </a:path>
              </a:pathLst>
            </a:custGeom>
            <a:solidFill>
              <a:srgbClr val="365B7C"/>
            </a:solidFill>
            <a:ln>
              <a:noFill/>
            </a:ln>
          </p:spPr>
          <p:txBody>
            <a:bodyPr vert="horz" wrap="square" lIns="91440" tIns="45720" rIns="91440" bIns="45720" numCol="1" anchor="t" anchorCtr="0" compatLnSpc="1"/>
            <a:lstStyle/>
            <a:p>
              <a:endParaRPr lang="zh-CN" altLang="en-US">
                <a:solidFill>
                  <a:schemeClr val="accent2"/>
                </a:solidFill>
              </a:endParaRPr>
            </a:p>
          </p:txBody>
        </p:sp>
        <p:sp>
          <p:nvSpPr>
            <p:cNvPr id="72" name="Rectangle 42"/>
            <p:cNvSpPr/>
            <p:nvPr/>
          </p:nvSpPr>
          <p:spPr>
            <a:xfrm flipH="1">
              <a:off x="3784745" y="3216309"/>
              <a:ext cx="2279783" cy="386395"/>
            </a:xfrm>
            <a:prstGeom prst="rect">
              <a:avLst/>
            </a:prstGeom>
            <a:noFill/>
            <a:ln w="12700" cap="flat" cmpd="sng" algn="ctr">
              <a:noFill/>
              <a:prstDash val="solid"/>
            </a:ln>
            <a:effectLst/>
          </p:spPr>
          <p:txBody>
            <a:bodyPr lIns="91440" tIns="0" rIns="91440" bIns="0" rtlCol="0" anchor="t"/>
            <a:lstStyle/>
            <a:p>
              <a:r>
                <a:rPr lang="en-US" altLang="zh-CN" sz="2000" b="1" dirty="0">
                  <a:solidFill>
                    <a:schemeClr val="tx1">
                      <a:lumMod val="65000"/>
                      <a:lumOff val="35000"/>
                    </a:schemeClr>
                  </a:solidFill>
                  <a:latin typeface="Arial" panose="020B0604020202020204" pitchFamily="34" charset="0"/>
                  <a:cs typeface="Arial" panose="020B0604020202020204" pitchFamily="34" charset="0"/>
                </a:rPr>
                <a:t>1.岗位排列法</a:t>
              </a:r>
            </a:p>
          </p:txBody>
        </p:sp>
      </p:grpSp>
      <p:grpSp>
        <p:nvGrpSpPr>
          <p:cNvPr id="89" name="组合 88"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GrpSpPr/>
          <p:nvPr/>
        </p:nvGrpSpPr>
        <p:grpSpPr>
          <a:xfrm>
            <a:off x="4518025" y="4147820"/>
            <a:ext cx="1798955" cy="1946275"/>
            <a:chOff x="3775100" y="4161154"/>
            <a:chExt cx="2333932" cy="2288967"/>
          </a:xfrm>
        </p:grpSpPr>
        <p:sp>
          <p:nvSpPr>
            <p:cNvPr id="49" name="任意多边形 48"/>
            <p:cNvSpPr/>
            <p:nvPr/>
          </p:nvSpPr>
          <p:spPr>
            <a:xfrm flipV="1">
              <a:off x="3775862" y="4161154"/>
              <a:ext cx="2134625" cy="2288967"/>
            </a:xfrm>
            <a:custGeom>
              <a:avLst/>
              <a:gdLst>
                <a:gd name="connsiteX0" fmla="*/ 1250373 w 2500747"/>
                <a:gd name="connsiteY0" fmla="*/ 2681562 h 2681562"/>
                <a:gd name="connsiteX1" fmla="*/ 1355246 w 2500747"/>
                <a:gd name="connsiteY1" fmla="*/ 2500747 h 2681562"/>
                <a:gd name="connsiteX2" fmla="*/ 2347136 w 2500747"/>
                <a:gd name="connsiteY2" fmla="*/ 2500747 h 2681562"/>
                <a:gd name="connsiteX3" fmla="*/ 2500747 w 2500747"/>
                <a:gd name="connsiteY3" fmla="*/ 2347136 h 2681562"/>
                <a:gd name="connsiteX4" fmla="*/ 2500747 w 2500747"/>
                <a:gd name="connsiteY4" fmla="*/ 1488164 h 2681562"/>
                <a:gd name="connsiteX5" fmla="*/ 2500747 w 2500747"/>
                <a:gd name="connsiteY5" fmla="*/ 1488162 h 2681562"/>
                <a:gd name="connsiteX6" fmla="*/ 2500747 w 2500747"/>
                <a:gd name="connsiteY6" fmla="*/ 153610 h 2681562"/>
                <a:gd name="connsiteX7" fmla="*/ 2347136 w 2500747"/>
                <a:gd name="connsiteY7" fmla="*/ 0 h 2681562"/>
                <a:gd name="connsiteX8" fmla="*/ 1488164 w 2500747"/>
                <a:gd name="connsiteY8" fmla="*/ 0 h 2681562"/>
                <a:gd name="connsiteX9" fmla="*/ 1334553 w 2500747"/>
                <a:gd name="connsiteY9" fmla="*/ 153610 h 2681562"/>
                <a:gd name="connsiteX10" fmla="*/ 1334553 w 2500747"/>
                <a:gd name="connsiteY10" fmla="*/ 214612 h 2681562"/>
                <a:gd name="connsiteX11" fmla="*/ 1332980 w 2500747"/>
                <a:gd name="connsiteY11" fmla="*/ 214612 h 2681562"/>
                <a:gd name="connsiteX12" fmla="*/ 1332980 w 2500747"/>
                <a:gd name="connsiteY12" fmla="*/ 321965 h 2681562"/>
                <a:gd name="connsiteX13" fmla="*/ 1332982 w 2500747"/>
                <a:gd name="connsiteY13" fmla="*/ 321970 h 2681562"/>
                <a:gd name="connsiteX14" fmla="*/ 1332982 w 2500747"/>
                <a:gd name="connsiteY14" fmla="*/ 1180942 h 2681562"/>
                <a:gd name="connsiteX15" fmla="*/ 1239163 w 2500747"/>
                <a:gd name="connsiteY15" fmla="*/ 1322482 h 2681562"/>
                <a:gd name="connsiteX16" fmla="*/ 1179375 w 2500747"/>
                <a:gd name="connsiteY16" fmla="*/ 1334552 h 2681562"/>
                <a:gd name="connsiteX17" fmla="*/ 1334553 w 2500747"/>
                <a:gd name="connsiteY17" fmla="*/ 1334552 h 2681562"/>
                <a:gd name="connsiteX18" fmla="*/ 1334553 w 2500747"/>
                <a:gd name="connsiteY18" fmla="*/ 1334553 h 2681562"/>
                <a:gd name="connsiteX19" fmla="*/ 153611 w 2500747"/>
                <a:gd name="connsiteY19" fmla="*/ 1334553 h 2681562"/>
                <a:gd name="connsiteX20" fmla="*/ 0 w 2500747"/>
                <a:gd name="connsiteY20" fmla="*/ 1488164 h 2681562"/>
                <a:gd name="connsiteX21" fmla="*/ 0 w 2500747"/>
                <a:gd name="connsiteY21" fmla="*/ 2347136 h 2681562"/>
                <a:gd name="connsiteX22" fmla="*/ 153611 w 2500747"/>
                <a:gd name="connsiteY22" fmla="*/ 2500747 h 2681562"/>
                <a:gd name="connsiteX23" fmla="*/ 1145501 w 2500747"/>
                <a:gd name="connsiteY23" fmla="*/ 2500747 h 2681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500747" h="2681562">
                  <a:moveTo>
                    <a:pt x="1250373" y="2681562"/>
                  </a:moveTo>
                  <a:lnTo>
                    <a:pt x="1355246" y="2500747"/>
                  </a:lnTo>
                  <a:lnTo>
                    <a:pt x="2347136" y="2500747"/>
                  </a:lnTo>
                  <a:cubicBezTo>
                    <a:pt x="2431973" y="2500747"/>
                    <a:pt x="2500747" y="2431973"/>
                    <a:pt x="2500747" y="2347136"/>
                  </a:cubicBezTo>
                  <a:lnTo>
                    <a:pt x="2500747" y="1488164"/>
                  </a:lnTo>
                  <a:lnTo>
                    <a:pt x="2500747" y="1488162"/>
                  </a:lnTo>
                  <a:lnTo>
                    <a:pt x="2500747" y="153610"/>
                  </a:lnTo>
                  <a:cubicBezTo>
                    <a:pt x="2500747" y="68774"/>
                    <a:pt x="2431973" y="0"/>
                    <a:pt x="2347136" y="0"/>
                  </a:cubicBezTo>
                  <a:lnTo>
                    <a:pt x="1488164" y="0"/>
                  </a:lnTo>
                  <a:cubicBezTo>
                    <a:pt x="1403327" y="0"/>
                    <a:pt x="1334553" y="68774"/>
                    <a:pt x="1334553" y="153610"/>
                  </a:cubicBezTo>
                  <a:lnTo>
                    <a:pt x="1334553" y="214612"/>
                  </a:lnTo>
                  <a:lnTo>
                    <a:pt x="1332980" y="214612"/>
                  </a:lnTo>
                  <a:lnTo>
                    <a:pt x="1332980" y="321965"/>
                  </a:lnTo>
                  <a:lnTo>
                    <a:pt x="1332982" y="321970"/>
                  </a:lnTo>
                  <a:lnTo>
                    <a:pt x="1332982" y="1180942"/>
                  </a:lnTo>
                  <a:cubicBezTo>
                    <a:pt x="1332982" y="1244570"/>
                    <a:pt x="1294296" y="1299162"/>
                    <a:pt x="1239163" y="1322482"/>
                  </a:cubicBezTo>
                  <a:lnTo>
                    <a:pt x="1179375" y="1334552"/>
                  </a:lnTo>
                  <a:lnTo>
                    <a:pt x="1334553" y="1334552"/>
                  </a:lnTo>
                  <a:lnTo>
                    <a:pt x="1334553" y="1334553"/>
                  </a:lnTo>
                  <a:lnTo>
                    <a:pt x="153611" y="1334553"/>
                  </a:lnTo>
                  <a:cubicBezTo>
                    <a:pt x="68774" y="1334553"/>
                    <a:pt x="0" y="1403327"/>
                    <a:pt x="0" y="1488164"/>
                  </a:cubicBezTo>
                  <a:lnTo>
                    <a:pt x="0" y="2347136"/>
                  </a:lnTo>
                  <a:cubicBezTo>
                    <a:pt x="0" y="2431973"/>
                    <a:pt x="68774" y="2500747"/>
                    <a:pt x="153611" y="2500747"/>
                  </a:cubicBezTo>
                  <a:lnTo>
                    <a:pt x="1145501" y="2500747"/>
                  </a:lnTo>
                  <a:close/>
                </a:path>
              </a:pathLst>
            </a:custGeom>
            <a:solidFill>
              <a:srgbClr val="FDFDFD"/>
            </a:solidFill>
            <a:ln>
              <a:noFill/>
            </a:ln>
            <a:effectLst>
              <a:outerShdw blurRad="177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52" name="任意多边形 51"/>
            <p:cNvSpPr/>
            <p:nvPr/>
          </p:nvSpPr>
          <p:spPr>
            <a:xfrm rot="10800000" flipV="1">
              <a:off x="3775862" y="5305788"/>
              <a:ext cx="996952" cy="1127340"/>
            </a:xfrm>
            <a:custGeom>
              <a:avLst/>
              <a:gdLst>
                <a:gd name="connsiteX0" fmla="*/ 1012106 w 1167945"/>
                <a:gd name="connsiteY0" fmla="*/ 1320697 h 1320697"/>
                <a:gd name="connsiteX1" fmla="*/ 155839 w 1167945"/>
                <a:gd name="connsiteY1" fmla="*/ 1320697 h 1320697"/>
                <a:gd name="connsiteX2" fmla="*/ 0 w 1167945"/>
                <a:gd name="connsiteY2" fmla="*/ 1164858 h 1320697"/>
                <a:gd name="connsiteX3" fmla="*/ 0 w 1167945"/>
                <a:gd name="connsiteY3" fmla="*/ 308591 h 1320697"/>
                <a:gd name="connsiteX4" fmla="*/ 155839 w 1167945"/>
                <a:gd name="connsiteY4" fmla="*/ 152752 h 1320697"/>
                <a:gd name="connsiteX5" fmla="*/ 495377 w 1167945"/>
                <a:gd name="connsiteY5" fmla="*/ 152752 h 1320697"/>
                <a:gd name="connsiteX6" fmla="*/ 583973 w 1167945"/>
                <a:gd name="connsiteY6" fmla="*/ 0 h 1320697"/>
                <a:gd name="connsiteX7" fmla="*/ 672569 w 1167945"/>
                <a:gd name="connsiteY7" fmla="*/ 152752 h 1320697"/>
                <a:gd name="connsiteX8" fmla="*/ 1012106 w 1167945"/>
                <a:gd name="connsiteY8" fmla="*/ 152752 h 1320697"/>
                <a:gd name="connsiteX9" fmla="*/ 1167945 w 1167945"/>
                <a:gd name="connsiteY9" fmla="*/ 308591 h 1320697"/>
                <a:gd name="connsiteX10" fmla="*/ 1167945 w 1167945"/>
                <a:gd name="connsiteY10" fmla="*/ 1164858 h 1320697"/>
                <a:gd name="connsiteX11" fmla="*/ 1012106 w 1167945"/>
                <a:gd name="connsiteY11" fmla="*/ 1320697 h 1320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67945" h="1320697">
                  <a:moveTo>
                    <a:pt x="1012106" y="1320697"/>
                  </a:moveTo>
                  <a:lnTo>
                    <a:pt x="155839" y="1320697"/>
                  </a:lnTo>
                  <a:cubicBezTo>
                    <a:pt x="69771" y="1320697"/>
                    <a:pt x="0" y="1250926"/>
                    <a:pt x="0" y="1164858"/>
                  </a:cubicBezTo>
                  <a:lnTo>
                    <a:pt x="0" y="308591"/>
                  </a:lnTo>
                  <a:cubicBezTo>
                    <a:pt x="0" y="222523"/>
                    <a:pt x="69771" y="152752"/>
                    <a:pt x="155839" y="152752"/>
                  </a:cubicBezTo>
                  <a:lnTo>
                    <a:pt x="495377" y="152752"/>
                  </a:lnTo>
                  <a:lnTo>
                    <a:pt x="583973" y="0"/>
                  </a:lnTo>
                  <a:lnTo>
                    <a:pt x="672569" y="152752"/>
                  </a:lnTo>
                  <a:lnTo>
                    <a:pt x="1012106" y="152752"/>
                  </a:lnTo>
                  <a:cubicBezTo>
                    <a:pt x="1098174" y="152752"/>
                    <a:pt x="1167945" y="222523"/>
                    <a:pt x="1167945" y="308591"/>
                  </a:cubicBezTo>
                  <a:lnTo>
                    <a:pt x="1167945" y="1164858"/>
                  </a:lnTo>
                  <a:cubicBezTo>
                    <a:pt x="1167945" y="1250926"/>
                    <a:pt x="1098174" y="1320697"/>
                    <a:pt x="1012106" y="1320697"/>
                  </a:cubicBezTo>
                  <a:close/>
                </a:path>
              </a:pathLst>
            </a:custGeom>
            <a:solidFill>
              <a:srgbClr val="D06F83"/>
            </a:solidFill>
            <a:ln>
              <a:noFill/>
            </a:ln>
            <a:effectLst>
              <a:outerShdw blurRad="177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7" name="组合 6"/>
            <p:cNvGrpSpPr/>
            <p:nvPr/>
          </p:nvGrpSpPr>
          <p:grpSpPr>
            <a:xfrm>
              <a:off x="3933963" y="5770152"/>
              <a:ext cx="680747" cy="328615"/>
              <a:chOff x="1923908" y="4238286"/>
              <a:chExt cx="803116" cy="387686"/>
            </a:xfrm>
            <a:solidFill>
              <a:srgbClr val="FDFDFD"/>
            </a:solidFill>
          </p:grpSpPr>
          <p:sp>
            <p:nvSpPr>
              <p:cNvPr id="62" name="Freeform 22"/>
              <p:cNvSpPr/>
              <p:nvPr/>
            </p:nvSpPr>
            <p:spPr bwMode="auto">
              <a:xfrm>
                <a:off x="2382998" y="4238286"/>
                <a:ext cx="344026" cy="387686"/>
              </a:xfrm>
              <a:custGeom>
                <a:avLst/>
                <a:gdLst>
                  <a:gd name="T0" fmla="*/ 35 w 35"/>
                  <a:gd name="T1" fmla="*/ 13 h 38"/>
                  <a:gd name="T2" fmla="*/ 35 w 35"/>
                  <a:gd name="T3" fmla="*/ 9 h 38"/>
                  <a:gd name="T4" fmla="*/ 34 w 35"/>
                  <a:gd name="T5" fmla="*/ 5 h 38"/>
                  <a:gd name="T6" fmla="*/ 31 w 35"/>
                  <a:gd name="T7" fmla="*/ 3 h 38"/>
                  <a:gd name="T8" fmla="*/ 28 w 35"/>
                  <a:gd name="T9" fmla="*/ 1 h 38"/>
                  <a:gd name="T10" fmla="*/ 24 w 35"/>
                  <a:gd name="T11" fmla="*/ 0 h 38"/>
                  <a:gd name="T12" fmla="*/ 2 w 35"/>
                  <a:gd name="T13" fmla="*/ 0 h 38"/>
                  <a:gd name="T14" fmla="*/ 0 w 35"/>
                  <a:gd name="T15" fmla="*/ 3 h 38"/>
                  <a:gd name="T16" fmla="*/ 2 w 35"/>
                  <a:gd name="T17" fmla="*/ 5 h 38"/>
                  <a:gd name="T18" fmla="*/ 24 w 35"/>
                  <a:gd name="T19" fmla="*/ 5 h 38"/>
                  <a:gd name="T20" fmla="*/ 26 w 35"/>
                  <a:gd name="T21" fmla="*/ 5 h 38"/>
                  <a:gd name="T22" fmla="*/ 28 w 35"/>
                  <a:gd name="T23" fmla="*/ 6 h 38"/>
                  <a:gd name="T24" fmla="*/ 29 w 35"/>
                  <a:gd name="T25" fmla="*/ 7 h 38"/>
                  <a:gd name="T26" fmla="*/ 29 w 35"/>
                  <a:gd name="T27" fmla="*/ 9 h 38"/>
                  <a:gd name="T28" fmla="*/ 29 w 35"/>
                  <a:gd name="T29" fmla="*/ 13 h 38"/>
                  <a:gd name="T30" fmla="*/ 29 w 35"/>
                  <a:gd name="T31" fmla="*/ 15 h 38"/>
                  <a:gd name="T32" fmla="*/ 28 w 35"/>
                  <a:gd name="T33" fmla="*/ 16 h 38"/>
                  <a:gd name="T34" fmla="*/ 26 w 35"/>
                  <a:gd name="T35" fmla="*/ 16 h 38"/>
                  <a:gd name="T36" fmla="*/ 24 w 35"/>
                  <a:gd name="T37" fmla="*/ 17 h 38"/>
                  <a:gd name="T38" fmla="*/ 6 w 35"/>
                  <a:gd name="T39" fmla="*/ 17 h 38"/>
                  <a:gd name="T40" fmla="*/ 4 w 35"/>
                  <a:gd name="T41" fmla="*/ 19 h 38"/>
                  <a:gd name="T42" fmla="*/ 6 w 35"/>
                  <a:gd name="T43" fmla="*/ 22 h 38"/>
                  <a:gd name="T44" fmla="*/ 24 w 35"/>
                  <a:gd name="T45" fmla="*/ 22 h 38"/>
                  <a:gd name="T46" fmla="*/ 26 w 35"/>
                  <a:gd name="T47" fmla="*/ 22 h 38"/>
                  <a:gd name="T48" fmla="*/ 28 w 35"/>
                  <a:gd name="T49" fmla="*/ 23 h 38"/>
                  <a:gd name="T50" fmla="*/ 29 w 35"/>
                  <a:gd name="T51" fmla="*/ 24 h 38"/>
                  <a:gd name="T52" fmla="*/ 29 w 35"/>
                  <a:gd name="T53" fmla="*/ 25 h 38"/>
                  <a:gd name="T54" fmla="*/ 29 w 35"/>
                  <a:gd name="T55" fmla="*/ 30 h 38"/>
                  <a:gd name="T56" fmla="*/ 29 w 35"/>
                  <a:gd name="T57" fmla="*/ 31 h 38"/>
                  <a:gd name="T58" fmla="*/ 28 w 35"/>
                  <a:gd name="T59" fmla="*/ 32 h 38"/>
                  <a:gd name="T60" fmla="*/ 26 w 35"/>
                  <a:gd name="T61" fmla="*/ 33 h 38"/>
                  <a:gd name="T62" fmla="*/ 24 w 35"/>
                  <a:gd name="T63" fmla="*/ 33 h 38"/>
                  <a:gd name="T64" fmla="*/ 2 w 35"/>
                  <a:gd name="T65" fmla="*/ 33 h 38"/>
                  <a:gd name="T66" fmla="*/ 0 w 35"/>
                  <a:gd name="T67" fmla="*/ 36 h 38"/>
                  <a:gd name="T68" fmla="*/ 2 w 35"/>
                  <a:gd name="T69" fmla="*/ 38 h 38"/>
                  <a:gd name="T70" fmla="*/ 24 w 35"/>
                  <a:gd name="T71" fmla="*/ 38 h 38"/>
                  <a:gd name="T72" fmla="*/ 28 w 35"/>
                  <a:gd name="T73" fmla="*/ 38 h 38"/>
                  <a:gd name="T74" fmla="*/ 31 w 35"/>
                  <a:gd name="T75" fmla="*/ 36 h 38"/>
                  <a:gd name="T76" fmla="*/ 34 w 35"/>
                  <a:gd name="T77" fmla="*/ 33 h 38"/>
                  <a:gd name="T78" fmla="*/ 35 w 35"/>
                  <a:gd name="T79" fmla="*/ 30 h 38"/>
                  <a:gd name="T80" fmla="*/ 35 w 35"/>
                  <a:gd name="T81" fmla="*/ 25 h 38"/>
                  <a:gd name="T82" fmla="*/ 32 w 35"/>
                  <a:gd name="T83" fmla="*/ 19 h 38"/>
                  <a:gd name="T84" fmla="*/ 35 w 35"/>
                  <a:gd name="T85" fmla="*/ 13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5" h="38">
                    <a:moveTo>
                      <a:pt x="35" y="13"/>
                    </a:moveTo>
                    <a:cubicBezTo>
                      <a:pt x="35" y="9"/>
                      <a:pt x="35" y="9"/>
                      <a:pt x="35" y="9"/>
                    </a:cubicBezTo>
                    <a:cubicBezTo>
                      <a:pt x="35" y="7"/>
                      <a:pt x="34" y="6"/>
                      <a:pt x="34" y="5"/>
                    </a:cubicBezTo>
                    <a:cubicBezTo>
                      <a:pt x="33" y="4"/>
                      <a:pt x="32" y="3"/>
                      <a:pt x="31" y="3"/>
                    </a:cubicBezTo>
                    <a:cubicBezTo>
                      <a:pt x="31" y="2"/>
                      <a:pt x="29" y="1"/>
                      <a:pt x="28" y="1"/>
                    </a:cubicBezTo>
                    <a:cubicBezTo>
                      <a:pt x="27" y="0"/>
                      <a:pt x="26" y="0"/>
                      <a:pt x="24" y="0"/>
                    </a:cubicBezTo>
                    <a:cubicBezTo>
                      <a:pt x="2" y="0"/>
                      <a:pt x="2" y="0"/>
                      <a:pt x="2" y="0"/>
                    </a:cubicBezTo>
                    <a:cubicBezTo>
                      <a:pt x="1" y="0"/>
                      <a:pt x="0" y="1"/>
                      <a:pt x="0" y="3"/>
                    </a:cubicBezTo>
                    <a:cubicBezTo>
                      <a:pt x="0" y="4"/>
                      <a:pt x="1" y="5"/>
                      <a:pt x="2" y="5"/>
                    </a:cubicBezTo>
                    <a:cubicBezTo>
                      <a:pt x="24" y="5"/>
                      <a:pt x="24" y="5"/>
                      <a:pt x="24" y="5"/>
                    </a:cubicBezTo>
                    <a:cubicBezTo>
                      <a:pt x="25" y="5"/>
                      <a:pt x="26" y="5"/>
                      <a:pt x="26" y="5"/>
                    </a:cubicBezTo>
                    <a:cubicBezTo>
                      <a:pt x="27" y="6"/>
                      <a:pt x="28" y="6"/>
                      <a:pt x="28" y="6"/>
                    </a:cubicBezTo>
                    <a:cubicBezTo>
                      <a:pt x="28" y="6"/>
                      <a:pt x="29" y="7"/>
                      <a:pt x="29" y="7"/>
                    </a:cubicBezTo>
                    <a:cubicBezTo>
                      <a:pt x="29" y="8"/>
                      <a:pt x="29" y="8"/>
                      <a:pt x="29" y="9"/>
                    </a:cubicBezTo>
                    <a:cubicBezTo>
                      <a:pt x="29" y="13"/>
                      <a:pt x="29" y="13"/>
                      <a:pt x="29" y="13"/>
                    </a:cubicBezTo>
                    <a:cubicBezTo>
                      <a:pt x="29" y="14"/>
                      <a:pt x="29" y="14"/>
                      <a:pt x="29" y="15"/>
                    </a:cubicBezTo>
                    <a:cubicBezTo>
                      <a:pt x="29" y="15"/>
                      <a:pt x="28" y="15"/>
                      <a:pt x="28" y="16"/>
                    </a:cubicBezTo>
                    <a:cubicBezTo>
                      <a:pt x="28" y="16"/>
                      <a:pt x="27" y="16"/>
                      <a:pt x="26" y="16"/>
                    </a:cubicBezTo>
                    <a:cubicBezTo>
                      <a:pt x="26" y="17"/>
                      <a:pt x="25" y="17"/>
                      <a:pt x="24" y="17"/>
                    </a:cubicBezTo>
                    <a:cubicBezTo>
                      <a:pt x="6" y="17"/>
                      <a:pt x="6" y="17"/>
                      <a:pt x="6" y="17"/>
                    </a:cubicBezTo>
                    <a:cubicBezTo>
                      <a:pt x="5" y="17"/>
                      <a:pt x="4" y="18"/>
                      <a:pt x="4" y="19"/>
                    </a:cubicBezTo>
                    <a:cubicBezTo>
                      <a:pt x="4" y="21"/>
                      <a:pt x="5" y="22"/>
                      <a:pt x="6" y="22"/>
                    </a:cubicBezTo>
                    <a:cubicBezTo>
                      <a:pt x="24" y="22"/>
                      <a:pt x="24" y="22"/>
                      <a:pt x="24" y="22"/>
                    </a:cubicBezTo>
                    <a:cubicBezTo>
                      <a:pt x="25" y="22"/>
                      <a:pt x="26" y="22"/>
                      <a:pt x="26" y="22"/>
                    </a:cubicBezTo>
                    <a:cubicBezTo>
                      <a:pt x="27" y="22"/>
                      <a:pt x="28" y="22"/>
                      <a:pt x="28" y="23"/>
                    </a:cubicBezTo>
                    <a:cubicBezTo>
                      <a:pt x="28" y="23"/>
                      <a:pt x="29" y="23"/>
                      <a:pt x="29" y="24"/>
                    </a:cubicBezTo>
                    <a:cubicBezTo>
                      <a:pt x="29" y="24"/>
                      <a:pt x="29" y="25"/>
                      <a:pt x="29" y="25"/>
                    </a:cubicBezTo>
                    <a:cubicBezTo>
                      <a:pt x="29" y="30"/>
                      <a:pt x="29" y="30"/>
                      <a:pt x="29" y="30"/>
                    </a:cubicBezTo>
                    <a:cubicBezTo>
                      <a:pt x="29" y="30"/>
                      <a:pt x="29" y="31"/>
                      <a:pt x="29" y="31"/>
                    </a:cubicBezTo>
                    <a:cubicBezTo>
                      <a:pt x="29" y="32"/>
                      <a:pt x="28" y="32"/>
                      <a:pt x="28" y="32"/>
                    </a:cubicBezTo>
                    <a:cubicBezTo>
                      <a:pt x="28" y="33"/>
                      <a:pt x="27" y="33"/>
                      <a:pt x="26" y="33"/>
                    </a:cubicBezTo>
                    <a:cubicBezTo>
                      <a:pt x="26" y="33"/>
                      <a:pt x="25" y="33"/>
                      <a:pt x="24" y="33"/>
                    </a:cubicBezTo>
                    <a:cubicBezTo>
                      <a:pt x="2" y="33"/>
                      <a:pt x="2" y="33"/>
                      <a:pt x="2" y="33"/>
                    </a:cubicBezTo>
                    <a:cubicBezTo>
                      <a:pt x="1" y="33"/>
                      <a:pt x="0" y="34"/>
                      <a:pt x="0" y="36"/>
                    </a:cubicBezTo>
                    <a:cubicBezTo>
                      <a:pt x="0" y="37"/>
                      <a:pt x="1" y="38"/>
                      <a:pt x="2" y="38"/>
                    </a:cubicBezTo>
                    <a:cubicBezTo>
                      <a:pt x="24" y="38"/>
                      <a:pt x="24" y="38"/>
                      <a:pt x="24" y="38"/>
                    </a:cubicBezTo>
                    <a:cubicBezTo>
                      <a:pt x="26" y="38"/>
                      <a:pt x="27" y="38"/>
                      <a:pt x="28" y="38"/>
                    </a:cubicBezTo>
                    <a:cubicBezTo>
                      <a:pt x="29" y="37"/>
                      <a:pt x="31" y="37"/>
                      <a:pt x="31" y="36"/>
                    </a:cubicBezTo>
                    <a:cubicBezTo>
                      <a:pt x="32" y="35"/>
                      <a:pt x="33" y="34"/>
                      <a:pt x="34" y="33"/>
                    </a:cubicBezTo>
                    <a:cubicBezTo>
                      <a:pt x="34" y="32"/>
                      <a:pt x="35" y="31"/>
                      <a:pt x="35" y="30"/>
                    </a:cubicBezTo>
                    <a:cubicBezTo>
                      <a:pt x="35" y="25"/>
                      <a:pt x="35" y="25"/>
                      <a:pt x="35" y="25"/>
                    </a:cubicBezTo>
                    <a:cubicBezTo>
                      <a:pt x="35" y="23"/>
                      <a:pt x="34" y="21"/>
                      <a:pt x="32" y="19"/>
                    </a:cubicBezTo>
                    <a:cubicBezTo>
                      <a:pt x="34" y="18"/>
                      <a:pt x="35" y="16"/>
                      <a:pt x="35" y="13"/>
                    </a:cubicBezTo>
                    <a:close/>
                  </a:path>
                </a:pathLst>
              </a:custGeom>
              <a:grpFill/>
              <a:ln>
                <a:noFill/>
              </a:ln>
            </p:spPr>
            <p:txBody>
              <a:bodyPr vert="horz" wrap="square" lIns="91440" tIns="45720" rIns="91440" bIns="45720" numCol="1" anchor="t" anchorCtr="0" compatLnSpc="1"/>
              <a:lstStyle/>
              <a:p>
                <a:endParaRPr lang="zh-CN" altLang="en-US"/>
              </a:p>
            </p:txBody>
          </p:sp>
          <p:sp>
            <p:nvSpPr>
              <p:cNvPr id="66" name="Freeform 31"/>
              <p:cNvSpPr>
                <a:spLocks noEditPoints="1"/>
              </p:cNvSpPr>
              <p:nvPr/>
            </p:nvSpPr>
            <p:spPr bwMode="auto">
              <a:xfrm>
                <a:off x="1923908" y="4238286"/>
                <a:ext cx="368849" cy="383966"/>
              </a:xfrm>
              <a:custGeom>
                <a:avLst/>
                <a:gdLst>
                  <a:gd name="T0" fmla="*/ 35 w 38"/>
                  <a:gd name="T1" fmla="*/ 2 h 38"/>
                  <a:gd name="T2" fmla="*/ 32 w 38"/>
                  <a:gd name="T3" fmla="*/ 1 h 38"/>
                  <a:gd name="T4" fmla="*/ 28 w 38"/>
                  <a:gd name="T5" fmla="*/ 0 h 38"/>
                  <a:gd name="T6" fmla="*/ 10 w 38"/>
                  <a:gd name="T7" fmla="*/ 0 h 38"/>
                  <a:gd name="T8" fmla="*/ 6 w 38"/>
                  <a:gd name="T9" fmla="*/ 1 h 38"/>
                  <a:gd name="T10" fmla="*/ 3 w 38"/>
                  <a:gd name="T11" fmla="*/ 2 h 38"/>
                  <a:gd name="T12" fmla="*/ 1 w 38"/>
                  <a:gd name="T13" fmla="*/ 5 h 38"/>
                  <a:gd name="T14" fmla="*/ 0 w 38"/>
                  <a:gd name="T15" fmla="*/ 8 h 38"/>
                  <a:gd name="T16" fmla="*/ 0 w 38"/>
                  <a:gd name="T17" fmla="*/ 29 h 38"/>
                  <a:gd name="T18" fmla="*/ 1 w 38"/>
                  <a:gd name="T19" fmla="*/ 33 h 38"/>
                  <a:gd name="T20" fmla="*/ 3 w 38"/>
                  <a:gd name="T21" fmla="*/ 35 h 38"/>
                  <a:gd name="T22" fmla="*/ 6 w 38"/>
                  <a:gd name="T23" fmla="*/ 37 h 38"/>
                  <a:gd name="T24" fmla="*/ 10 w 38"/>
                  <a:gd name="T25" fmla="*/ 38 h 38"/>
                  <a:gd name="T26" fmla="*/ 28 w 38"/>
                  <a:gd name="T27" fmla="*/ 38 h 38"/>
                  <a:gd name="T28" fmla="*/ 32 w 38"/>
                  <a:gd name="T29" fmla="*/ 37 h 38"/>
                  <a:gd name="T30" fmla="*/ 35 w 38"/>
                  <a:gd name="T31" fmla="*/ 36 h 38"/>
                  <a:gd name="T32" fmla="*/ 37 w 38"/>
                  <a:gd name="T33" fmla="*/ 33 h 38"/>
                  <a:gd name="T34" fmla="*/ 38 w 38"/>
                  <a:gd name="T35" fmla="*/ 29 h 38"/>
                  <a:gd name="T36" fmla="*/ 38 w 38"/>
                  <a:gd name="T37" fmla="*/ 8 h 38"/>
                  <a:gd name="T38" fmla="*/ 37 w 38"/>
                  <a:gd name="T39" fmla="*/ 5 h 38"/>
                  <a:gd name="T40" fmla="*/ 35 w 38"/>
                  <a:gd name="T41" fmla="*/ 2 h 38"/>
                  <a:gd name="T42" fmla="*/ 28 w 38"/>
                  <a:gd name="T43" fmla="*/ 33 h 38"/>
                  <a:gd name="T44" fmla="*/ 10 w 38"/>
                  <a:gd name="T45" fmla="*/ 33 h 38"/>
                  <a:gd name="T46" fmla="*/ 8 w 38"/>
                  <a:gd name="T47" fmla="*/ 33 h 38"/>
                  <a:gd name="T48" fmla="*/ 6 w 38"/>
                  <a:gd name="T49" fmla="*/ 32 h 38"/>
                  <a:gd name="T50" fmla="*/ 5 w 38"/>
                  <a:gd name="T51" fmla="*/ 31 h 38"/>
                  <a:gd name="T52" fmla="*/ 5 w 38"/>
                  <a:gd name="T53" fmla="*/ 29 h 38"/>
                  <a:gd name="T54" fmla="*/ 5 w 38"/>
                  <a:gd name="T55" fmla="*/ 8 h 38"/>
                  <a:gd name="T56" fmla="*/ 5 w 38"/>
                  <a:gd name="T57" fmla="*/ 7 h 38"/>
                  <a:gd name="T58" fmla="*/ 6 w 38"/>
                  <a:gd name="T59" fmla="*/ 6 h 38"/>
                  <a:gd name="T60" fmla="*/ 8 w 38"/>
                  <a:gd name="T61" fmla="*/ 5 h 38"/>
                  <a:gd name="T62" fmla="*/ 10 w 38"/>
                  <a:gd name="T63" fmla="*/ 5 h 38"/>
                  <a:gd name="T64" fmla="*/ 28 w 38"/>
                  <a:gd name="T65" fmla="*/ 5 h 38"/>
                  <a:gd name="T66" fmla="*/ 30 w 38"/>
                  <a:gd name="T67" fmla="*/ 5 h 38"/>
                  <a:gd name="T68" fmla="*/ 32 w 38"/>
                  <a:gd name="T69" fmla="*/ 6 h 38"/>
                  <a:gd name="T70" fmla="*/ 33 w 38"/>
                  <a:gd name="T71" fmla="*/ 7 h 38"/>
                  <a:gd name="T72" fmla="*/ 33 w 38"/>
                  <a:gd name="T73" fmla="*/ 8 h 38"/>
                  <a:gd name="T74" fmla="*/ 33 w 38"/>
                  <a:gd name="T75" fmla="*/ 29 h 38"/>
                  <a:gd name="T76" fmla="*/ 33 w 38"/>
                  <a:gd name="T77" fmla="*/ 31 h 38"/>
                  <a:gd name="T78" fmla="*/ 32 w 38"/>
                  <a:gd name="T79" fmla="*/ 32 h 38"/>
                  <a:gd name="T80" fmla="*/ 30 w 38"/>
                  <a:gd name="T81" fmla="*/ 33 h 38"/>
                  <a:gd name="T82" fmla="*/ 28 w 38"/>
                  <a:gd name="T83" fmla="*/ 33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8" h="38">
                    <a:moveTo>
                      <a:pt x="35" y="2"/>
                    </a:moveTo>
                    <a:cubicBezTo>
                      <a:pt x="34" y="2"/>
                      <a:pt x="33" y="1"/>
                      <a:pt x="32" y="1"/>
                    </a:cubicBezTo>
                    <a:cubicBezTo>
                      <a:pt x="31" y="0"/>
                      <a:pt x="29" y="0"/>
                      <a:pt x="28" y="0"/>
                    </a:cubicBezTo>
                    <a:cubicBezTo>
                      <a:pt x="10" y="0"/>
                      <a:pt x="10" y="0"/>
                      <a:pt x="10" y="0"/>
                    </a:cubicBezTo>
                    <a:cubicBezTo>
                      <a:pt x="9" y="0"/>
                      <a:pt x="7" y="0"/>
                      <a:pt x="6" y="1"/>
                    </a:cubicBezTo>
                    <a:cubicBezTo>
                      <a:pt x="5" y="1"/>
                      <a:pt x="4" y="2"/>
                      <a:pt x="3" y="2"/>
                    </a:cubicBezTo>
                    <a:cubicBezTo>
                      <a:pt x="2" y="3"/>
                      <a:pt x="1" y="4"/>
                      <a:pt x="1" y="5"/>
                    </a:cubicBezTo>
                    <a:cubicBezTo>
                      <a:pt x="0" y="6"/>
                      <a:pt x="0" y="7"/>
                      <a:pt x="0" y="8"/>
                    </a:cubicBezTo>
                    <a:cubicBezTo>
                      <a:pt x="0" y="29"/>
                      <a:pt x="0" y="29"/>
                      <a:pt x="0" y="29"/>
                    </a:cubicBezTo>
                    <a:cubicBezTo>
                      <a:pt x="0" y="31"/>
                      <a:pt x="0" y="32"/>
                      <a:pt x="1" y="33"/>
                    </a:cubicBezTo>
                    <a:cubicBezTo>
                      <a:pt x="1" y="34"/>
                      <a:pt x="2" y="35"/>
                      <a:pt x="3" y="35"/>
                    </a:cubicBezTo>
                    <a:cubicBezTo>
                      <a:pt x="4" y="36"/>
                      <a:pt x="5" y="37"/>
                      <a:pt x="6" y="37"/>
                    </a:cubicBezTo>
                    <a:cubicBezTo>
                      <a:pt x="7" y="38"/>
                      <a:pt x="9" y="38"/>
                      <a:pt x="10" y="38"/>
                    </a:cubicBezTo>
                    <a:cubicBezTo>
                      <a:pt x="28" y="38"/>
                      <a:pt x="28" y="38"/>
                      <a:pt x="28" y="38"/>
                    </a:cubicBezTo>
                    <a:cubicBezTo>
                      <a:pt x="29" y="38"/>
                      <a:pt x="31" y="38"/>
                      <a:pt x="32" y="37"/>
                    </a:cubicBezTo>
                    <a:cubicBezTo>
                      <a:pt x="33" y="37"/>
                      <a:pt x="34" y="36"/>
                      <a:pt x="35" y="36"/>
                    </a:cubicBezTo>
                    <a:cubicBezTo>
                      <a:pt x="36" y="35"/>
                      <a:pt x="37" y="34"/>
                      <a:pt x="37" y="33"/>
                    </a:cubicBezTo>
                    <a:cubicBezTo>
                      <a:pt x="38" y="32"/>
                      <a:pt x="38" y="31"/>
                      <a:pt x="38" y="29"/>
                    </a:cubicBezTo>
                    <a:cubicBezTo>
                      <a:pt x="38" y="8"/>
                      <a:pt x="38" y="8"/>
                      <a:pt x="38" y="8"/>
                    </a:cubicBezTo>
                    <a:cubicBezTo>
                      <a:pt x="38" y="7"/>
                      <a:pt x="38" y="6"/>
                      <a:pt x="37" y="5"/>
                    </a:cubicBezTo>
                    <a:cubicBezTo>
                      <a:pt x="37" y="4"/>
                      <a:pt x="36" y="3"/>
                      <a:pt x="35" y="2"/>
                    </a:cubicBezTo>
                    <a:close/>
                    <a:moveTo>
                      <a:pt x="28" y="33"/>
                    </a:moveTo>
                    <a:cubicBezTo>
                      <a:pt x="10" y="33"/>
                      <a:pt x="10" y="33"/>
                      <a:pt x="10" y="33"/>
                    </a:cubicBezTo>
                    <a:cubicBezTo>
                      <a:pt x="9" y="33"/>
                      <a:pt x="9" y="33"/>
                      <a:pt x="8" y="33"/>
                    </a:cubicBezTo>
                    <a:cubicBezTo>
                      <a:pt x="7" y="33"/>
                      <a:pt x="7" y="32"/>
                      <a:pt x="6" y="32"/>
                    </a:cubicBezTo>
                    <a:cubicBezTo>
                      <a:pt x="6" y="32"/>
                      <a:pt x="6" y="31"/>
                      <a:pt x="5" y="31"/>
                    </a:cubicBezTo>
                    <a:cubicBezTo>
                      <a:pt x="5" y="30"/>
                      <a:pt x="5" y="30"/>
                      <a:pt x="5" y="29"/>
                    </a:cubicBezTo>
                    <a:cubicBezTo>
                      <a:pt x="5" y="8"/>
                      <a:pt x="5" y="8"/>
                      <a:pt x="5" y="8"/>
                    </a:cubicBezTo>
                    <a:cubicBezTo>
                      <a:pt x="5" y="8"/>
                      <a:pt x="5" y="7"/>
                      <a:pt x="5" y="7"/>
                    </a:cubicBezTo>
                    <a:cubicBezTo>
                      <a:pt x="6" y="6"/>
                      <a:pt x="6" y="6"/>
                      <a:pt x="6" y="6"/>
                    </a:cubicBezTo>
                    <a:cubicBezTo>
                      <a:pt x="7" y="5"/>
                      <a:pt x="7" y="5"/>
                      <a:pt x="8" y="5"/>
                    </a:cubicBezTo>
                    <a:cubicBezTo>
                      <a:pt x="9" y="5"/>
                      <a:pt x="9" y="5"/>
                      <a:pt x="10" y="5"/>
                    </a:cubicBezTo>
                    <a:cubicBezTo>
                      <a:pt x="28" y="5"/>
                      <a:pt x="28" y="5"/>
                      <a:pt x="28" y="5"/>
                    </a:cubicBezTo>
                    <a:cubicBezTo>
                      <a:pt x="29" y="5"/>
                      <a:pt x="29" y="5"/>
                      <a:pt x="30" y="5"/>
                    </a:cubicBezTo>
                    <a:cubicBezTo>
                      <a:pt x="31" y="5"/>
                      <a:pt x="31" y="5"/>
                      <a:pt x="32" y="6"/>
                    </a:cubicBezTo>
                    <a:cubicBezTo>
                      <a:pt x="32" y="6"/>
                      <a:pt x="32" y="6"/>
                      <a:pt x="33" y="7"/>
                    </a:cubicBezTo>
                    <a:cubicBezTo>
                      <a:pt x="33" y="7"/>
                      <a:pt x="33" y="8"/>
                      <a:pt x="33" y="8"/>
                    </a:cubicBezTo>
                    <a:cubicBezTo>
                      <a:pt x="33" y="29"/>
                      <a:pt x="33" y="29"/>
                      <a:pt x="33" y="29"/>
                    </a:cubicBezTo>
                    <a:cubicBezTo>
                      <a:pt x="33" y="30"/>
                      <a:pt x="33" y="30"/>
                      <a:pt x="33" y="31"/>
                    </a:cubicBezTo>
                    <a:cubicBezTo>
                      <a:pt x="32" y="31"/>
                      <a:pt x="32" y="32"/>
                      <a:pt x="32" y="32"/>
                    </a:cubicBezTo>
                    <a:cubicBezTo>
                      <a:pt x="31" y="32"/>
                      <a:pt x="31" y="33"/>
                      <a:pt x="30" y="33"/>
                    </a:cubicBezTo>
                    <a:cubicBezTo>
                      <a:pt x="29" y="33"/>
                      <a:pt x="29" y="33"/>
                      <a:pt x="28" y="33"/>
                    </a:cubicBezTo>
                    <a:close/>
                  </a:path>
                </a:pathLst>
              </a:custGeom>
              <a:grpFill/>
              <a:ln>
                <a:noFill/>
              </a:ln>
            </p:spPr>
            <p:txBody>
              <a:bodyPr vert="horz" wrap="square" lIns="91440" tIns="45720" rIns="91440" bIns="45720" numCol="1" anchor="t" anchorCtr="0" compatLnSpc="1"/>
              <a:lstStyle/>
              <a:p>
                <a:endParaRPr lang="zh-CN" altLang="en-US"/>
              </a:p>
            </p:txBody>
          </p:sp>
        </p:grpSp>
        <p:sp>
          <p:nvSpPr>
            <p:cNvPr id="70" name="Freeform 31"/>
            <p:cNvSpPr>
              <a:spLocks noEditPoints="1"/>
            </p:cNvSpPr>
            <p:nvPr/>
          </p:nvSpPr>
          <p:spPr bwMode="auto">
            <a:xfrm>
              <a:off x="5186117" y="5754236"/>
              <a:ext cx="377553" cy="474802"/>
            </a:xfrm>
            <a:custGeom>
              <a:avLst/>
              <a:gdLst>
                <a:gd name="T0" fmla="*/ 82 w 484"/>
                <a:gd name="T1" fmla="*/ 166 h 606"/>
                <a:gd name="T2" fmla="*/ 82 w 484"/>
                <a:gd name="T3" fmla="*/ 186 h 606"/>
                <a:gd name="T4" fmla="*/ 331 w 484"/>
                <a:gd name="T5" fmla="*/ 193 h 606"/>
                <a:gd name="T6" fmla="*/ 331 w 484"/>
                <a:gd name="T7" fmla="*/ 173 h 606"/>
                <a:gd name="T8" fmla="*/ 387 w 484"/>
                <a:gd name="T9" fmla="*/ 556 h 606"/>
                <a:gd name="T10" fmla="*/ 388 w 484"/>
                <a:gd name="T11" fmla="*/ 564 h 606"/>
                <a:gd name="T12" fmla="*/ 418 w 484"/>
                <a:gd name="T13" fmla="*/ 594 h 606"/>
                <a:gd name="T14" fmla="*/ 474 w 484"/>
                <a:gd name="T15" fmla="*/ 581 h 606"/>
                <a:gd name="T16" fmla="*/ 474 w 484"/>
                <a:gd name="T17" fmla="*/ 531 h 606"/>
                <a:gd name="T18" fmla="*/ 444 w 484"/>
                <a:gd name="T19" fmla="*/ 501 h 606"/>
                <a:gd name="T20" fmla="*/ 418 w 484"/>
                <a:gd name="T21" fmla="*/ 519 h 606"/>
                <a:gd name="T22" fmla="*/ 384 w 484"/>
                <a:gd name="T23" fmla="*/ 553 h 606"/>
                <a:gd name="T24" fmla="*/ 218 w 484"/>
                <a:gd name="T25" fmla="*/ 354 h 606"/>
                <a:gd name="T26" fmla="*/ 229 w 484"/>
                <a:gd name="T27" fmla="*/ 336 h 606"/>
                <a:gd name="T28" fmla="*/ 207 w 484"/>
                <a:gd name="T29" fmla="*/ 320 h 606"/>
                <a:gd name="T30" fmla="*/ 207 w 484"/>
                <a:gd name="T31" fmla="*/ 327 h 606"/>
                <a:gd name="T32" fmla="*/ 246 w 484"/>
                <a:gd name="T33" fmla="*/ 422 h 606"/>
                <a:gd name="T34" fmla="*/ 297 w 484"/>
                <a:gd name="T35" fmla="*/ 364 h 606"/>
                <a:gd name="T36" fmla="*/ 296 w 484"/>
                <a:gd name="T37" fmla="*/ 357 h 606"/>
                <a:gd name="T38" fmla="*/ 224 w 484"/>
                <a:gd name="T39" fmla="*/ 362 h 606"/>
                <a:gd name="T40" fmla="*/ 224 w 484"/>
                <a:gd name="T41" fmla="*/ 368 h 606"/>
                <a:gd name="T42" fmla="*/ 246 w 484"/>
                <a:gd name="T43" fmla="*/ 422 h 606"/>
                <a:gd name="T44" fmla="*/ 429 w 484"/>
                <a:gd name="T45" fmla="*/ 493 h 606"/>
                <a:gd name="T46" fmla="*/ 429 w 484"/>
                <a:gd name="T47" fmla="*/ 487 h 606"/>
                <a:gd name="T48" fmla="*/ 394 w 484"/>
                <a:gd name="T49" fmla="*/ 451 h 606"/>
                <a:gd name="T50" fmla="*/ 256 w 484"/>
                <a:gd name="T51" fmla="*/ 425 h 606"/>
                <a:gd name="T52" fmla="*/ 256 w 484"/>
                <a:gd name="T53" fmla="*/ 432 h 606"/>
                <a:gd name="T54" fmla="*/ 354 w 484"/>
                <a:gd name="T55" fmla="*/ 530 h 606"/>
                <a:gd name="T56" fmla="*/ 395 w 484"/>
                <a:gd name="T57" fmla="*/ 528 h 606"/>
                <a:gd name="T58" fmla="*/ 20 w 484"/>
                <a:gd name="T59" fmla="*/ 150 h 606"/>
                <a:gd name="T60" fmla="*/ 89 w 484"/>
                <a:gd name="T61" fmla="*/ 152 h 606"/>
                <a:gd name="T62" fmla="*/ 141 w 484"/>
                <a:gd name="T63" fmla="*/ 100 h 606"/>
                <a:gd name="T64" fmla="*/ 141 w 484"/>
                <a:gd name="T65" fmla="*/ 93 h 606"/>
                <a:gd name="T66" fmla="*/ 383 w 484"/>
                <a:gd name="T67" fmla="*/ 27 h 606"/>
                <a:gd name="T68" fmla="*/ 394 w 484"/>
                <a:gd name="T69" fmla="*/ 422 h 606"/>
                <a:gd name="T70" fmla="*/ 414 w 484"/>
                <a:gd name="T71" fmla="*/ 449 h 606"/>
                <a:gd name="T72" fmla="*/ 414 w 484"/>
                <a:gd name="T73" fmla="*/ 39 h 606"/>
                <a:gd name="T74" fmla="*/ 383 w 484"/>
                <a:gd name="T75" fmla="*/ 0 h 606"/>
                <a:gd name="T76" fmla="*/ 121 w 484"/>
                <a:gd name="T77" fmla="*/ 2 h 606"/>
                <a:gd name="T78" fmla="*/ 0 w 484"/>
                <a:gd name="T79" fmla="*/ 123 h 606"/>
                <a:gd name="T80" fmla="*/ 0 w 484"/>
                <a:gd name="T81" fmla="*/ 492 h 606"/>
                <a:gd name="T82" fmla="*/ 32 w 484"/>
                <a:gd name="T83" fmla="*/ 530 h 606"/>
                <a:gd name="T84" fmla="*/ 319 w 484"/>
                <a:gd name="T85" fmla="*/ 524 h 606"/>
                <a:gd name="T86" fmla="*/ 305 w 484"/>
                <a:gd name="T87" fmla="*/ 503 h 606"/>
                <a:gd name="T88" fmla="*/ 20 w 484"/>
                <a:gd name="T89" fmla="*/ 492 h 606"/>
                <a:gd name="T90" fmla="*/ 20 w 484"/>
                <a:gd name="T91" fmla="*/ 150 h 606"/>
                <a:gd name="T92" fmla="*/ 156 w 484"/>
                <a:gd name="T93" fmla="*/ 321 h 606"/>
                <a:gd name="T94" fmla="*/ 156 w 484"/>
                <a:gd name="T95" fmla="*/ 301 h 606"/>
                <a:gd name="T96" fmla="*/ 82 w 484"/>
                <a:gd name="T97" fmla="*/ 294 h 606"/>
                <a:gd name="T98" fmla="*/ 82 w 484"/>
                <a:gd name="T99" fmla="*/ 315 h 606"/>
                <a:gd name="T100" fmla="*/ 82 w 484"/>
                <a:gd name="T101" fmla="*/ 272 h 606"/>
                <a:gd name="T102" fmla="*/ 331 w 484"/>
                <a:gd name="T103" fmla="*/ 279 h 606"/>
                <a:gd name="T104" fmla="*/ 331 w 484"/>
                <a:gd name="T105" fmla="*/ 258 h 606"/>
                <a:gd name="T106" fmla="*/ 82 w 484"/>
                <a:gd name="T107" fmla="*/ 252 h 606"/>
                <a:gd name="T108" fmla="*/ 82 w 484"/>
                <a:gd name="T109" fmla="*/ 272 h 606"/>
                <a:gd name="T110" fmla="*/ 82 w 484"/>
                <a:gd name="T111" fmla="*/ 236 h 606"/>
                <a:gd name="T112" fmla="*/ 331 w 484"/>
                <a:gd name="T113" fmla="*/ 229 h 606"/>
                <a:gd name="T114" fmla="*/ 331 w 484"/>
                <a:gd name="T115" fmla="*/ 209 h 606"/>
                <a:gd name="T116" fmla="*/ 82 w 484"/>
                <a:gd name="T117" fmla="*/ 216 h 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84" h="606">
                  <a:moveTo>
                    <a:pt x="331" y="166"/>
                  </a:moveTo>
                  <a:lnTo>
                    <a:pt x="82" y="166"/>
                  </a:lnTo>
                  <a:lnTo>
                    <a:pt x="82" y="173"/>
                  </a:lnTo>
                  <a:lnTo>
                    <a:pt x="82" y="186"/>
                  </a:lnTo>
                  <a:lnTo>
                    <a:pt x="82" y="193"/>
                  </a:lnTo>
                  <a:lnTo>
                    <a:pt x="331" y="193"/>
                  </a:lnTo>
                  <a:lnTo>
                    <a:pt x="331" y="186"/>
                  </a:lnTo>
                  <a:lnTo>
                    <a:pt x="331" y="173"/>
                  </a:lnTo>
                  <a:lnTo>
                    <a:pt x="331" y="166"/>
                  </a:lnTo>
                  <a:close/>
                  <a:moveTo>
                    <a:pt x="387" y="556"/>
                  </a:moveTo>
                  <a:lnTo>
                    <a:pt x="384" y="560"/>
                  </a:lnTo>
                  <a:lnTo>
                    <a:pt x="388" y="564"/>
                  </a:lnTo>
                  <a:lnTo>
                    <a:pt x="408" y="583"/>
                  </a:lnTo>
                  <a:lnTo>
                    <a:pt x="418" y="594"/>
                  </a:lnTo>
                  <a:cubicBezTo>
                    <a:pt x="430" y="606"/>
                    <a:pt x="450" y="606"/>
                    <a:pt x="462" y="594"/>
                  </a:cubicBezTo>
                  <a:lnTo>
                    <a:pt x="474" y="581"/>
                  </a:lnTo>
                  <a:cubicBezTo>
                    <a:pt x="481" y="575"/>
                    <a:pt x="484" y="565"/>
                    <a:pt x="483" y="556"/>
                  </a:cubicBezTo>
                  <a:cubicBezTo>
                    <a:pt x="484" y="547"/>
                    <a:pt x="481" y="538"/>
                    <a:pt x="474" y="531"/>
                  </a:cubicBezTo>
                  <a:lnTo>
                    <a:pt x="462" y="519"/>
                  </a:lnTo>
                  <a:lnTo>
                    <a:pt x="444" y="501"/>
                  </a:lnTo>
                  <a:lnTo>
                    <a:pt x="440" y="497"/>
                  </a:lnTo>
                  <a:lnTo>
                    <a:pt x="418" y="519"/>
                  </a:lnTo>
                  <a:lnTo>
                    <a:pt x="412" y="525"/>
                  </a:lnTo>
                  <a:lnTo>
                    <a:pt x="384" y="553"/>
                  </a:lnTo>
                  <a:lnTo>
                    <a:pt x="387" y="556"/>
                  </a:lnTo>
                  <a:close/>
                  <a:moveTo>
                    <a:pt x="218" y="354"/>
                  </a:moveTo>
                  <a:lnTo>
                    <a:pt x="234" y="338"/>
                  </a:lnTo>
                  <a:lnTo>
                    <a:pt x="229" y="336"/>
                  </a:lnTo>
                  <a:lnTo>
                    <a:pt x="234" y="331"/>
                  </a:lnTo>
                  <a:lnTo>
                    <a:pt x="207" y="320"/>
                  </a:lnTo>
                  <a:lnTo>
                    <a:pt x="211" y="328"/>
                  </a:lnTo>
                  <a:lnTo>
                    <a:pt x="207" y="327"/>
                  </a:lnTo>
                  <a:lnTo>
                    <a:pt x="218" y="354"/>
                  </a:lnTo>
                  <a:close/>
                  <a:moveTo>
                    <a:pt x="246" y="422"/>
                  </a:moveTo>
                  <a:lnTo>
                    <a:pt x="302" y="366"/>
                  </a:lnTo>
                  <a:lnTo>
                    <a:pt x="297" y="364"/>
                  </a:lnTo>
                  <a:lnTo>
                    <a:pt x="302" y="359"/>
                  </a:lnTo>
                  <a:lnTo>
                    <a:pt x="296" y="357"/>
                  </a:lnTo>
                  <a:lnTo>
                    <a:pt x="249" y="337"/>
                  </a:lnTo>
                  <a:lnTo>
                    <a:pt x="224" y="362"/>
                  </a:lnTo>
                  <a:lnTo>
                    <a:pt x="226" y="366"/>
                  </a:lnTo>
                  <a:lnTo>
                    <a:pt x="224" y="368"/>
                  </a:lnTo>
                  <a:lnTo>
                    <a:pt x="243" y="416"/>
                  </a:lnTo>
                  <a:lnTo>
                    <a:pt x="246" y="422"/>
                  </a:lnTo>
                  <a:close/>
                  <a:moveTo>
                    <a:pt x="412" y="511"/>
                  </a:moveTo>
                  <a:lnTo>
                    <a:pt x="429" y="493"/>
                  </a:lnTo>
                  <a:lnTo>
                    <a:pt x="426" y="490"/>
                  </a:lnTo>
                  <a:lnTo>
                    <a:pt x="429" y="487"/>
                  </a:lnTo>
                  <a:lnTo>
                    <a:pt x="414" y="472"/>
                  </a:lnTo>
                  <a:lnTo>
                    <a:pt x="394" y="451"/>
                  </a:lnTo>
                  <a:lnTo>
                    <a:pt x="312" y="369"/>
                  </a:lnTo>
                  <a:lnTo>
                    <a:pt x="256" y="425"/>
                  </a:lnTo>
                  <a:lnTo>
                    <a:pt x="260" y="429"/>
                  </a:lnTo>
                  <a:lnTo>
                    <a:pt x="256" y="432"/>
                  </a:lnTo>
                  <a:lnTo>
                    <a:pt x="334" y="510"/>
                  </a:lnTo>
                  <a:lnTo>
                    <a:pt x="354" y="530"/>
                  </a:lnTo>
                  <a:lnTo>
                    <a:pt x="374" y="549"/>
                  </a:lnTo>
                  <a:lnTo>
                    <a:pt x="395" y="528"/>
                  </a:lnTo>
                  <a:lnTo>
                    <a:pt x="412" y="511"/>
                  </a:lnTo>
                  <a:close/>
                  <a:moveTo>
                    <a:pt x="20" y="150"/>
                  </a:moveTo>
                  <a:lnTo>
                    <a:pt x="89" y="152"/>
                  </a:lnTo>
                  <a:lnTo>
                    <a:pt x="89" y="152"/>
                  </a:lnTo>
                  <a:lnTo>
                    <a:pt x="89" y="152"/>
                  </a:lnTo>
                  <a:cubicBezTo>
                    <a:pt x="118" y="152"/>
                    <a:pt x="141" y="129"/>
                    <a:pt x="141" y="100"/>
                  </a:cubicBezTo>
                  <a:lnTo>
                    <a:pt x="141" y="94"/>
                  </a:lnTo>
                  <a:lnTo>
                    <a:pt x="141" y="93"/>
                  </a:lnTo>
                  <a:lnTo>
                    <a:pt x="141" y="27"/>
                  </a:lnTo>
                  <a:lnTo>
                    <a:pt x="383" y="27"/>
                  </a:lnTo>
                  <a:cubicBezTo>
                    <a:pt x="389" y="27"/>
                    <a:pt x="394" y="32"/>
                    <a:pt x="394" y="38"/>
                  </a:cubicBezTo>
                  <a:lnTo>
                    <a:pt x="394" y="422"/>
                  </a:lnTo>
                  <a:lnTo>
                    <a:pt x="394" y="429"/>
                  </a:lnTo>
                  <a:lnTo>
                    <a:pt x="414" y="449"/>
                  </a:lnTo>
                  <a:lnTo>
                    <a:pt x="414" y="443"/>
                  </a:lnTo>
                  <a:lnTo>
                    <a:pt x="414" y="39"/>
                  </a:lnTo>
                  <a:lnTo>
                    <a:pt x="414" y="32"/>
                  </a:lnTo>
                  <a:cubicBezTo>
                    <a:pt x="414" y="14"/>
                    <a:pt x="400" y="0"/>
                    <a:pt x="383" y="0"/>
                  </a:cubicBezTo>
                  <a:lnTo>
                    <a:pt x="123" y="0"/>
                  </a:lnTo>
                  <a:lnTo>
                    <a:pt x="121" y="2"/>
                  </a:lnTo>
                  <a:lnTo>
                    <a:pt x="1" y="122"/>
                  </a:lnTo>
                  <a:lnTo>
                    <a:pt x="0" y="123"/>
                  </a:lnTo>
                  <a:lnTo>
                    <a:pt x="0" y="130"/>
                  </a:lnTo>
                  <a:lnTo>
                    <a:pt x="0" y="492"/>
                  </a:lnTo>
                  <a:lnTo>
                    <a:pt x="0" y="499"/>
                  </a:lnTo>
                  <a:cubicBezTo>
                    <a:pt x="0" y="516"/>
                    <a:pt x="14" y="530"/>
                    <a:pt x="32" y="530"/>
                  </a:cubicBezTo>
                  <a:lnTo>
                    <a:pt x="326" y="530"/>
                  </a:lnTo>
                  <a:lnTo>
                    <a:pt x="319" y="524"/>
                  </a:lnTo>
                  <a:lnTo>
                    <a:pt x="326" y="524"/>
                  </a:lnTo>
                  <a:lnTo>
                    <a:pt x="305" y="503"/>
                  </a:lnTo>
                  <a:lnTo>
                    <a:pt x="32" y="503"/>
                  </a:lnTo>
                  <a:cubicBezTo>
                    <a:pt x="25" y="503"/>
                    <a:pt x="21" y="498"/>
                    <a:pt x="20" y="492"/>
                  </a:cubicBezTo>
                  <a:lnTo>
                    <a:pt x="20" y="492"/>
                  </a:lnTo>
                  <a:lnTo>
                    <a:pt x="20" y="150"/>
                  </a:lnTo>
                  <a:close/>
                  <a:moveTo>
                    <a:pt x="82" y="321"/>
                  </a:moveTo>
                  <a:lnTo>
                    <a:pt x="156" y="321"/>
                  </a:lnTo>
                  <a:lnTo>
                    <a:pt x="156" y="315"/>
                  </a:lnTo>
                  <a:lnTo>
                    <a:pt x="156" y="301"/>
                  </a:lnTo>
                  <a:lnTo>
                    <a:pt x="156" y="294"/>
                  </a:lnTo>
                  <a:lnTo>
                    <a:pt x="82" y="294"/>
                  </a:lnTo>
                  <a:lnTo>
                    <a:pt x="82" y="301"/>
                  </a:lnTo>
                  <a:lnTo>
                    <a:pt x="82" y="315"/>
                  </a:lnTo>
                  <a:lnTo>
                    <a:pt x="82" y="321"/>
                  </a:lnTo>
                  <a:close/>
                  <a:moveTo>
                    <a:pt x="82" y="272"/>
                  </a:moveTo>
                  <a:lnTo>
                    <a:pt x="82" y="279"/>
                  </a:lnTo>
                  <a:lnTo>
                    <a:pt x="331" y="279"/>
                  </a:lnTo>
                  <a:lnTo>
                    <a:pt x="331" y="272"/>
                  </a:lnTo>
                  <a:lnTo>
                    <a:pt x="331" y="258"/>
                  </a:lnTo>
                  <a:lnTo>
                    <a:pt x="331" y="252"/>
                  </a:lnTo>
                  <a:lnTo>
                    <a:pt x="82" y="252"/>
                  </a:lnTo>
                  <a:lnTo>
                    <a:pt x="82" y="258"/>
                  </a:lnTo>
                  <a:lnTo>
                    <a:pt x="82" y="272"/>
                  </a:lnTo>
                  <a:close/>
                  <a:moveTo>
                    <a:pt x="82" y="229"/>
                  </a:moveTo>
                  <a:lnTo>
                    <a:pt x="82" y="236"/>
                  </a:lnTo>
                  <a:lnTo>
                    <a:pt x="331" y="236"/>
                  </a:lnTo>
                  <a:lnTo>
                    <a:pt x="331" y="229"/>
                  </a:lnTo>
                  <a:lnTo>
                    <a:pt x="331" y="216"/>
                  </a:lnTo>
                  <a:lnTo>
                    <a:pt x="331" y="209"/>
                  </a:lnTo>
                  <a:lnTo>
                    <a:pt x="82" y="209"/>
                  </a:lnTo>
                  <a:lnTo>
                    <a:pt x="82" y="216"/>
                  </a:lnTo>
                  <a:lnTo>
                    <a:pt x="82" y="229"/>
                  </a:lnTo>
                  <a:close/>
                </a:path>
              </a:pathLst>
            </a:custGeom>
            <a:solidFill>
              <a:srgbClr val="D06F83"/>
            </a:solidFill>
            <a:ln>
              <a:noFill/>
            </a:ln>
          </p:spPr>
          <p:txBody>
            <a:bodyPr vert="horz" wrap="square" lIns="91440" tIns="45720" rIns="91440" bIns="45720" numCol="1" anchor="t" anchorCtr="0" compatLnSpc="1"/>
            <a:lstStyle/>
            <a:p>
              <a:endParaRPr lang="zh-CN" altLang="en-US">
                <a:solidFill>
                  <a:schemeClr val="accent2"/>
                </a:solidFill>
              </a:endParaRPr>
            </a:p>
          </p:txBody>
        </p:sp>
        <p:sp>
          <p:nvSpPr>
            <p:cNvPr id="73" name="Rectangle 42"/>
            <p:cNvSpPr/>
            <p:nvPr/>
          </p:nvSpPr>
          <p:spPr>
            <a:xfrm flipH="1">
              <a:off x="3775100" y="4747399"/>
              <a:ext cx="2333932" cy="249434"/>
            </a:xfrm>
            <a:prstGeom prst="rect">
              <a:avLst/>
            </a:prstGeom>
            <a:noFill/>
            <a:ln w="12700" cap="flat" cmpd="sng" algn="ctr">
              <a:noFill/>
              <a:prstDash val="solid"/>
            </a:ln>
            <a:effectLst/>
          </p:spPr>
          <p:txBody>
            <a:bodyPr lIns="91440" tIns="0" rIns="91440" bIns="0" rtlCol="0" anchor="t"/>
            <a:lstStyle/>
            <a:p>
              <a:r>
                <a:rPr lang="en-US" altLang="zh-CN" sz="2000" b="1" dirty="0">
                  <a:solidFill>
                    <a:schemeClr val="tx1">
                      <a:lumMod val="65000"/>
                      <a:lumOff val="35000"/>
                    </a:schemeClr>
                  </a:solidFill>
                  <a:latin typeface="Arial" panose="020B0604020202020204" pitchFamily="34" charset="0"/>
                  <a:cs typeface="Arial" panose="020B0604020202020204" pitchFamily="34" charset="0"/>
                </a:rPr>
                <a:t>3.因素比较法</a:t>
              </a:r>
              <a:endParaRPr lang="zh-CN" altLang="en-US" sz="2000" b="1" dirty="0">
                <a:solidFill>
                  <a:schemeClr val="tx1">
                    <a:lumMod val="65000"/>
                    <a:lumOff val="35000"/>
                  </a:schemeClr>
                </a:solidFill>
                <a:latin typeface="Arial" panose="020B0604020202020204" pitchFamily="34" charset="0"/>
                <a:cs typeface="Arial" panose="020B0604020202020204" pitchFamily="34" charset="0"/>
              </a:endParaRPr>
            </a:p>
          </p:txBody>
        </p:sp>
      </p:grpSp>
      <p:grpSp>
        <p:nvGrpSpPr>
          <p:cNvPr id="87" name="组合 86"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GrpSpPr/>
          <p:nvPr/>
        </p:nvGrpSpPr>
        <p:grpSpPr>
          <a:xfrm>
            <a:off x="6339840" y="2150745"/>
            <a:ext cx="1929765" cy="1961515"/>
            <a:chOff x="6285601" y="1808348"/>
            <a:chExt cx="2134625" cy="2288667"/>
          </a:xfrm>
        </p:grpSpPr>
        <p:sp>
          <p:nvSpPr>
            <p:cNvPr id="22" name="任意多边形 21"/>
            <p:cNvSpPr/>
            <p:nvPr/>
          </p:nvSpPr>
          <p:spPr>
            <a:xfrm rot="10800000">
              <a:off x="7423274" y="1825341"/>
              <a:ext cx="996952" cy="1127340"/>
            </a:xfrm>
            <a:custGeom>
              <a:avLst/>
              <a:gdLst>
                <a:gd name="connsiteX0" fmla="*/ 1012106 w 1167945"/>
                <a:gd name="connsiteY0" fmla="*/ 1320697 h 1320697"/>
                <a:gd name="connsiteX1" fmla="*/ 155839 w 1167945"/>
                <a:gd name="connsiteY1" fmla="*/ 1320697 h 1320697"/>
                <a:gd name="connsiteX2" fmla="*/ 0 w 1167945"/>
                <a:gd name="connsiteY2" fmla="*/ 1164858 h 1320697"/>
                <a:gd name="connsiteX3" fmla="*/ 0 w 1167945"/>
                <a:gd name="connsiteY3" fmla="*/ 308591 h 1320697"/>
                <a:gd name="connsiteX4" fmla="*/ 155839 w 1167945"/>
                <a:gd name="connsiteY4" fmla="*/ 152752 h 1320697"/>
                <a:gd name="connsiteX5" fmla="*/ 495377 w 1167945"/>
                <a:gd name="connsiteY5" fmla="*/ 152752 h 1320697"/>
                <a:gd name="connsiteX6" fmla="*/ 583973 w 1167945"/>
                <a:gd name="connsiteY6" fmla="*/ 0 h 1320697"/>
                <a:gd name="connsiteX7" fmla="*/ 672569 w 1167945"/>
                <a:gd name="connsiteY7" fmla="*/ 152752 h 1320697"/>
                <a:gd name="connsiteX8" fmla="*/ 1012106 w 1167945"/>
                <a:gd name="connsiteY8" fmla="*/ 152752 h 1320697"/>
                <a:gd name="connsiteX9" fmla="*/ 1167945 w 1167945"/>
                <a:gd name="connsiteY9" fmla="*/ 308591 h 1320697"/>
                <a:gd name="connsiteX10" fmla="*/ 1167945 w 1167945"/>
                <a:gd name="connsiteY10" fmla="*/ 1164858 h 1320697"/>
                <a:gd name="connsiteX11" fmla="*/ 1012106 w 1167945"/>
                <a:gd name="connsiteY11" fmla="*/ 1320697 h 1320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67945" h="1320697">
                  <a:moveTo>
                    <a:pt x="1012106" y="1320697"/>
                  </a:moveTo>
                  <a:lnTo>
                    <a:pt x="155839" y="1320697"/>
                  </a:lnTo>
                  <a:cubicBezTo>
                    <a:pt x="69771" y="1320697"/>
                    <a:pt x="0" y="1250926"/>
                    <a:pt x="0" y="1164858"/>
                  </a:cubicBezTo>
                  <a:lnTo>
                    <a:pt x="0" y="308591"/>
                  </a:lnTo>
                  <a:cubicBezTo>
                    <a:pt x="0" y="222523"/>
                    <a:pt x="69771" y="152752"/>
                    <a:pt x="155839" y="152752"/>
                  </a:cubicBezTo>
                  <a:lnTo>
                    <a:pt x="495377" y="152752"/>
                  </a:lnTo>
                  <a:lnTo>
                    <a:pt x="583973" y="0"/>
                  </a:lnTo>
                  <a:lnTo>
                    <a:pt x="672569" y="152752"/>
                  </a:lnTo>
                  <a:lnTo>
                    <a:pt x="1012106" y="152752"/>
                  </a:lnTo>
                  <a:cubicBezTo>
                    <a:pt x="1098174" y="152752"/>
                    <a:pt x="1167945" y="222523"/>
                    <a:pt x="1167945" y="308591"/>
                  </a:cubicBezTo>
                  <a:lnTo>
                    <a:pt x="1167945" y="1164858"/>
                  </a:lnTo>
                  <a:cubicBezTo>
                    <a:pt x="1167945" y="1250926"/>
                    <a:pt x="1098174" y="1320697"/>
                    <a:pt x="1012106" y="1320697"/>
                  </a:cubicBezTo>
                  <a:close/>
                </a:path>
              </a:pathLst>
            </a:custGeom>
            <a:solidFill>
              <a:srgbClr val="966481"/>
            </a:solidFill>
            <a:ln>
              <a:noFill/>
            </a:ln>
            <a:effectLst>
              <a:outerShdw blurRad="177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7" name="任意多边形 46"/>
            <p:cNvSpPr/>
            <p:nvPr/>
          </p:nvSpPr>
          <p:spPr>
            <a:xfrm flipH="1">
              <a:off x="6285601" y="1808348"/>
              <a:ext cx="2134625" cy="2288667"/>
            </a:xfrm>
            <a:custGeom>
              <a:avLst/>
              <a:gdLst>
                <a:gd name="connsiteX0" fmla="*/ 2347136 w 2500747"/>
                <a:gd name="connsiteY0" fmla="*/ 0 h 2681210"/>
                <a:gd name="connsiteX1" fmla="*/ 1488164 w 2500747"/>
                <a:gd name="connsiteY1" fmla="*/ 0 h 2681210"/>
                <a:gd name="connsiteX2" fmla="*/ 1334553 w 2500747"/>
                <a:gd name="connsiteY2" fmla="*/ 153610 h 2681210"/>
                <a:gd name="connsiteX3" fmla="*/ 1334553 w 2500747"/>
                <a:gd name="connsiteY3" fmla="*/ 214612 h 2681210"/>
                <a:gd name="connsiteX4" fmla="*/ 1332980 w 2500747"/>
                <a:gd name="connsiteY4" fmla="*/ 214612 h 2681210"/>
                <a:gd name="connsiteX5" fmla="*/ 1332980 w 2500747"/>
                <a:gd name="connsiteY5" fmla="*/ 321965 h 2681210"/>
                <a:gd name="connsiteX6" fmla="*/ 1332982 w 2500747"/>
                <a:gd name="connsiteY6" fmla="*/ 321970 h 2681210"/>
                <a:gd name="connsiteX7" fmla="*/ 1332982 w 2500747"/>
                <a:gd name="connsiteY7" fmla="*/ 1180942 h 2681210"/>
                <a:gd name="connsiteX8" fmla="*/ 1239163 w 2500747"/>
                <a:gd name="connsiteY8" fmla="*/ 1322482 h 2681210"/>
                <a:gd name="connsiteX9" fmla="*/ 1179375 w 2500747"/>
                <a:gd name="connsiteY9" fmla="*/ 1334552 h 2681210"/>
                <a:gd name="connsiteX10" fmla="*/ 1334553 w 2500747"/>
                <a:gd name="connsiteY10" fmla="*/ 1334552 h 2681210"/>
                <a:gd name="connsiteX11" fmla="*/ 1334553 w 2500747"/>
                <a:gd name="connsiteY11" fmla="*/ 1334553 h 2681210"/>
                <a:gd name="connsiteX12" fmla="*/ 153611 w 2500747"/>
                <a:gd name="connsiteY12" fmla="*/ 1334553 h 2681210"/>
                <a:gd name="connsiteX13" fmla="*/ 0 w 2500747"/>
                <a:gd name="connsiteY13" fmla="*/ 1488164 h 2681210"/>
                <a:gd name="connsiteX14" fmla="*/ 0 w 2500747"/>
                <a:gd name="connsiteY14" fmla="*/ 2347136 h 2681210"/>
                <a:gd name="connsiteX15" fmla="*/ 153611 w 2500747"/>
                <a:gd name="connsiteY15" fmla="*/ 2500747 h 2681210"/>
                <a:gd name="connsiteX16" fmla="*/ 1145705 w 2500747"/>
                <a:gd name="connsiteY16" fmla="*/ 2500747 h 2681210"/>
                <a:gd name="connsiteX17" fmla="*/ 1250373 w 2500747"/>
                <a:gd name="connsiteY17" fmla="*/ 2681210 h 2681210"/>
                <a:gd name="connsiteX18" fmla="*/ 1355042 w 2500747"/>
                <a:gd name="connsiteY18" fmla="*/ 2500747 h 2681210"/>
                <a:gd name="connsiteX19" fmla="*/ 2347136 w 2500747"/>
                <a:gd name="connsiteY19" fmla="*/ 2500747 h 2681210"/>
                <a:gd name="connsiteX20" fmla="*/ 2500747 w 2500747"/>
                <a:gd name="connsiteY20" fmla="*/ 2347136 h 2681210"/>
                <a:gd name="connsiteX21" fmla="*/ 2500747 w 2500747"/>
                <a:gd name="connsiteY21" fmla="*/ 1488164 h 2681210"/>
                <a:gd name="connsiteX22" fmla="*/ 2500747 w 2500747"/>
                <a:gd name="connsiteY22" fmla="*/ 1488162 h 2681210"/>
                <a:gd name="connsiteX23" fmla="*/ 2500747 w 2500747"/>
                <a:gd name="connsiteY23" fmla="*/ 153610 h 2681210"/>
                <a:gd name="connsiteX24" fmla="*/ 2347136 w 2500747"/>
                <a:gd name="connsiteY24" fmla="*/ 0 h 2681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00747" h="2681210">
                  <a:moveTo>
                    <a:pt x="2347136" y="0"/>
                  </a:moveTo>
                  <a:lnTo>
                    <a:pt x="1488164" y="0"/>
                  </a:lnTo>
                  <a:cubicBezTo>
                    <a:pt x="1403327" y="0"/>
                    <a:pt x="1334553" y="68774"/>
                    <a:pt x="1334553" y="153610"/>
                  </a:cubicBezTo>
                  <a:lnTo>
                    <a:pt x="1334553" y="214612"/>
                  </a:lnTo>
                  <a:lnTo>
                    <a:pt x="1332980" y="214612"/>
                  </a:lnTo>
                  <a:lnTo>
                    <a:pt x="1332980" y="321965"/>
                  </a:lnTo>
                  <a:lnTo>
                    <a:pt x="1332982" y="321970"/>
                  </a:lnTo>
                  <a:lnTo>
                    <a:pt x="1332982" y="1180942"/>
                  </a:lnTo>
                  <a:cubicBezTo>
                    <a:pt x="1332982" y="1244570"/>
                    <a:pt x="1294296" y="1299162"/>
                    <a:pt x="1239163" y="1322482"/>
                  </a:cubicBezTo>
                  <a:lnTo>
                    <a:pt x="1179375" y="1334552"/>
                  </a:lnTo>
                  <a:lnTo>
                    <a:pt x="1334553" y="1334552"/>
                  </a:lnTo>
                  <a:lnTo>
                    <a:pt x="1334553" y="1334553"/>
                  </a:lnTo>
                  <a:lnTo>
                    <a:pt x="153611" y="1334553"/>
                  </a:lnTo>
                  <a:cubicBezTo>
                    <a:pt x="68774" y="1334553"/>
                    <a:pt x="0" y="1403327"/>
                    <a:pt x="0" y="1488164"/>
                  </a:cubicBezTo>
                  <a:lnTo>
                    <a:pt x="0" y="2347136"/>
                  </a:lnTo>
                  <a:cubicBezTo>
                    <a:pt x="0" y="2431973"/>
                    <a:pt x="68774" y="2500747"/>
                    <a:pt x="153611" y="2500747"/>
                  </a:cubicBezTo>
                  <a:lnTo>
                    <a:pt x="1145705" y="2500747"/>
                  </a:lnTo>
                  <a:lnTo>
                    <a:pt x="1250373" y="2681210"/>
                  </a:lnTo>
                  <a:lnTo>
                    <a:pt x="1355042" y="2500747"/>
                  </a:lnTo>
                  <a:lnTo>
                    <a:pt x="2347136" y="2500747"/>
                  </a:lnTo>
                  <a:cubicBezTo>
                    <a:pt x="2431973" y="2500747"/>
                    <a:pt x="2500747" y="2431973"/>
                    <a:pt x="2500747" y="2347136"/>
                  </a:cubicBezTo>
                  <a:lnTo>
                    <a:pt x="2500747" y="1488164"/>
                  </a:lnTo>
                  <a:lnTo>
                    <a:pt x="2500747" y="1488162"/>
                  </a:lnTo>
                  <a:lnTo>
                    <a:pt x="2500747" y="153610"/>
                  </a:lnTo>
                  <a:cubicBezTo>
                    <a:pt x="2500747" y="68774"/>
                    <a:pt x="2431973" y="0"/>
                    <a:pt x="2347136" y="0"/>
                  </a:cubicBezTo>
                  <a:close/>
                </a:path>
              </a:pathLst>
            </a:custGeom>
            <a:solidFill>
              <a:srgbClr val="FDFDFD"/>
            </a:solidFill>
            <a:ln>
              <a:noFill/>
            </a:ln>
            <a:effectLst>
              <a:outerShdw blurRad="177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grpSp>
          <p:nvGrpSpPr>
            <p:cNvPr id="10" name="组合 9"/>
            <p:cNvGrpSpPr/>
            <p:nvPr/>
          </p:nvGrpSpPr>
          <p:grpSpPr>
            <a:xfrm>
              <a:off x="7581376" y="2157233"/>
              <a:ext cx="680747" cy="337528"/>
              <a:chOff x="1923908" y="2803742"/>
              <a:chExt cx="803116" cy="398201"/>
            </a:xfrm>
            <a:solidFill>
              <a:srgbClr val="FDFDFD"/>
            </a:solidFill>
          </p:grpSpPr>
          <p:sp>
            <p:nvSpPr>
              <p:cNvPr id="63" name="Freeform 27"/>
              <p:cNvSpPr/>
              <p:nvPr/>
            </p:nvSpPr>
            <p:spPr bwMode="auto">
              <a:xfrm>
                <a:off x="2354679" y="2813694"/>
                <a:ext cx="372345" cy="388249"/>
              </a:xfrm>
              <a:custGeom>
                <a:avLst/>
                <a:gdLst>
                  <a:gd name="T0" fmla="*/ 6 w 38"/>
                  <a:gd name="T1" fmla="*/ 24 h 38"/>
                  <a:gd name="T2" fmla="*/ 7 w 38"/>
                  <a:gd name="T3" fmla="*/ 22 h 38"/>
                  <a:gd name="T4" fmla="*/ 8 w 38"/>
                  <a:gd name="T5" fmla="*/ 22 h 38"/>
                  <a:gd name="T6" fmla="*/ 10 w 38"/>
                  <a:gd name="T7" fmla="*/ 21 h 38"/>
                  <a:gd name="T8" fmla="*/ 28 w 38"/>
                  <a:gd name="T9" fmla="*/ 21 h 38"/>
                  <a:gd name="T10" fmla="*/ 32 w 38"/>
                  <a:gd name="T11" fmla="*/ 21 h 38"/>
                  <a:gd name="T12" fmla="*/ 35 w 38"/>
                  <a:gd name="T13" fmla="*/ 19 h 38"/>
                  <a:gd name="T14" fmla="*/ 38 w 38"/>
                  <a:gd name="T15" fmla="*/ 16 h 38"/>
                  <a:gd name="T16" fmla="*/ 38 w 38"/>
                  <a:gd name="T17" fmla="*/ 13 h 38"/>
                  <a:gd name="T18" fmla="*/ 38 w 38"/>
                  <a:gd name="T19" fmla="*/ 8 h 38"/>
                  <a:gd name="T20" fmla="*/ 38 w 38"/>
                  <a:gd name="T21" fmla="*/ 5 h 38"/>
                  <a:gd name="T22" fmla="*/ 35 w 38"/>
                  <a:gd name="T23" fmla="*/ 2 h 38"/>
                  <a:gd name="T24" fmla="*/ 32 w 38"/>
                  <a:gd name="T25" fmla="*/ 1 h 38"/>
                  <a:gd name="T26" fmla="*/ 28 w 38"/>
                  <a:gd name="T27" fmla="*/ 0 h 38"/>
                  <a:gd name="T28" fmla="*/ 9 w 38"/>
                  <a:gd name="T29" fmla="*/ 0 h 38"/>
                  <a:gd name="T30" fmla="*/ 6 w 38"/>
                  <a:gd name="T31" fmla="*/ 2 h 38"/>
                  <a:gd name="T32" fmla="*/ 9 w 38"/>
                  <a:gd name="T33" fmla="*/ 5 h 38"/>
                  <a:gd name="T34" fmla="*/ 28 w 38"/>
                  <a:gd name="T35" fmla="*/ 5 h 38"/>
                  <a:gd name="T36" fmla="*/ 30 w 38"/>
                  <a:gd name="T37" fmla="*/ 5 h 38"/>
                  <a:gd name="T38" fmla="*/ 32 w 38"/>
                  <a:gd name="T39" fmla="*/ 6 h 38"/>
                  <a:gd name="T40" fmla="*/ 33 w 38"/>
                  <a:gd name="T41" fmla="*/ 7 h 38"/>
                  <a:gd name="T42" fmla="*/ 33 w 38"/>
                  <a:gd name="T43" fmla="*/ 8 h 38"/>
                  <a:gd name="T44" fmla="*/ 33 w 38"/>
                  <a:gd name="T45" fmla="*/ 13 h 38"/>
                  <a:gd name="T46" fmla="*/ 33 w 38"/>
                  <a:gd name="T47" fmla="*/ 14 h 38"/>
                  <a:gd name="T48" fmla="*/ 32 w 38"/>
                  <a:gd name="T49" fmla="*/ 16 h 38"/>
                  <a:gd name="T50" fmla="*/ 30 w 38"/>
                  <a:gd name="T51" fmla="*/ 16 h 38"/>
                  <a:gd name="T52" fmla="*/ 28 w 38"/>
                  <a:gd name="T53" fmla="*/ 17 h 38"/>
                  <a:gd name="T54" fmla="*/ 10 w 38"/>
                  <a:gd name="T55" fmla="*/ 17 h 38"/>
                  <a:gd name="T56" fmla="*/ 6 w 38"/>
                  <a:gd name="T57" fmla="*/ 17 h 38"/>
                  <a:gd name="T58" fmla="*/ 3 w 38"/>
                  <a:gd name="T59" fmla="*/ 19 h 38"/>
                  <a:gd name="T60" fmla="*/ 1 w 38"/>
                  <a:gd name="T61" fmla="*/ 22 h 38"/>
                  <a:gd name="T62" fmla="*/ 0 w 38"/>
                  <a:gd name="T63" fmla="*/ 25 h 38"/>
                  <a:gd name="T64" fmla="*/ 0 w 38"/>
                  <a:gd name="T65" fmla="*/ 29 h 38"/>
                  <a:gd name="T66" fmla="*/ 1 w 38"/>
                  <a:gd name="T67" fmla="*/ 33 h 38"/>
                  <a:gd name="T68" fmla="*/ 3 w 38"/>
                  <a:gd name="T69" fmla="*/ 36 h 38"/>
                  <a:gd name="T70" fmla="*/ 6 w 38"/>
                  <a:gd name="T71" fmla="*/ 37 h 38"/>
                  <a:gd name="T72" fmla="*/ 10 w 38"/>
                  <a:gd name="T73" fmla="*/ 38 h 38"/>
                  <a:gd name="T74" fmla="*/ 36 w 38"/>
                  <a:gd name="T75" fmla="*/ 38 h 38"/>
                  <a:gd name="T76" fmla="*/ 38 w 38"/>
                  <a:gd name="T77" fmla="*/ 35 h 38"/>
                  <a:gd name="T78" fmla="*/ 36 w 38"/>
                  <a:gd name="T79" fmla="*/ 33 h 38"/>
                  <a:gd name="T80" fmla="*/ 10 w 38"/>
                  <a:gd name="T81" fmla="*/ 33 h 38"/>
                  <a:gd name="T82" fmla="*/ 8 w 38"/>
                  <a:gd name="T83" fmla="*/ 33 h 38"/>
                  <a:gd name="T84" fmla="*/ 7 w 38"/>
                  <a:gd name="T85" fmla="*/ 32 h 38"/>
                  <a:gd name="T86" fmla="*/ 6 w 38"/>
                  <a:gd name="T87" fmla="*/ 31 h 38"/>
                  <a:gd name="T88" fmla="*/ 5 w 38"/>
                  <a:gd name="T89" fmla="*/ 29 h 38"/>
                  <a:gd name="T90" fmla="*/ 5 w 38"/>
                  <a:gd name="T91" fmla="*/ 25 h 38"/>
                  <a:gd name="T92" fmla="*/ 6 w 38"/>
                  <a:gd name="T93" fmla="*/ 24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8" h="38">
                    <a:moveTo>
                      <a:pt x="6" y="24"/>
                    </a:moveTo>
                    <a:cubicBezTo>
                      <a:pt x="6" y="23"/>
                      <a:pt x="6" y="23"/>
                      <a:pt x="7" y="22"/>
                    </a:cubicBezTo>
                    <a:cubicBezTo>
                      <a:pt x="7" y="22"/>
                      <a:pt x="8" y="22"/>
                      <a:pt x="8" y="22"/>
                    </a:cubicBezTo>
                    <a:cubicBezTo>
                      <a:pt x="9" y="21"/>
                      <a:pt x="10" y="21"/>
                      <a:pt x="10" y="21"/>
                    </a:cubicBezTo>
                    <a:cubicBezTo>
                      <a:pt x="28" y="21"/>
                      <a:pt x="28" y="21"/>
                      <a:pt x="28" y="21"/>
                    </a:cubicBezTo>
                    <a:cubicBezTo>
                      <a:pt x="30" y="21"/>
                      <a:pt x="31" y="21"/>
                      <a:pt x="32" y="21"/>
                    </a:cubicBezTo>
                    <a:cubicBezTo>
                      <a:pt x="33" y="20"/>
                      <a:pt x="34" y="20"/>
                      <a:pt x="35" y="19"/>
                    </a:cubicBezTo>
                    <a:cubicBezTo>
                      <a:pt x="36" y="18"/>
                      <a:pt x="37" y="17"/>
                      <a:pt x="38" y="16"/>
                    </a:cubicBezTo>
                    <a:cubicBezTo>
                      <a:pt x="38" y="15"/>
                      <a:pt x="38" y="14"/>
                      <a:pt x="38" y="13"/>
                    </a:cubicBezTo>
                    <a:cubicBezTo>
                      <a:pt x="38" y="8"/>
                      <a:pt x="38" y="8"/>
                      <a:pt x="38" y="8"/>
                    </a:cubicBezTo>
                    <a:cubicBezTo>
                      <a:pt x="38" y="7"/>
                      <a:pt x="38" y="6"/>
                      <a:pt x="38" y="5"/>
                    </a:cubicBezTo>
                    <a:cubicBezTo>
                      <a:pt x="37" y="4"/>
                      <a:pt x="36" y="3"/>
                      <a:pt x="35" y="2"/>
                    </a:cubicBezTo>
                    <a:cubicBezTo>
                      <a:pt x="34" y="2"/>
                      <a:pt x="33" y="1"/>
                      <a:pt x="32" y="1"/>
                    </a:cubicBezTo>
                    <a:cubicBezTo>
                      <a:pt x="31" y="0"/>
                      <a:pt x="29" y="0"/>
                      <a:pt x="28" y="0"/>
                    </a:cubicBezTo>
                    <a:cubicBezTo>
                      <a:pt x="9" y="0"/>
                      <a:pt x="9" y="0"/>
                      <a:pt x="9" y="0"/>
                    </a:cubicBezTo>
                    <a:cubicBezTo>
                      <a:pt x="7" y="0"/>
                      <a:pt x="6" y="1"/>
                      <a:pt x="6" y="2"/>
                    </a:cubicBezTo>
                    <a:cubicBezTo>
                      <a:pt x="6" y="4"/>
                      <a:pt x="7" y="5"/>
                      <a:pt x="9" y="5"/>
                    </a:cubicBezTo>
                    <a:cubicBezTo>
                      <a:pt x="28" y="5"/>
                      <a:pt x="28" y="5"/>
                      <a:pt x="28" y="5"/>
                    </a:cubicBezTo>
                    <a:cubicBezTo>
                      <a:pt x="29" y="5"/>
                      <a:pt x="29" y="5"/>
                      <a:pt x="30" y="5"/>
                    </a:cubicBezTo>
                    <a:cubicBezTo>
                      <a:pt x="31" y="5"/>
                      <a:pt x="31" y="6"/>
                      <a:pt x="32" y="6"/>
                    </a:cubicBezTo>
                    <a:cubicBezTo>
                      <a:pt x="32" y="6"/>
                      <a:pt x="33" y="7"/>
                      <a:pt x="33" y="7"/>
                    </a:cubicBezTo>
                    <a:cubicBezTo>
                      <a:pt x="33" y="7"/>
                      <a:pt x="33" y="8"/>
                      <a:pt x="33" y="8"/>
                    </a:cubicBezTo>
                    <a:cubicBezTo>
                      <a:pt x="33" y="13"/>
                      <a:pt x="33" y="13"/>
                      <a:pt x="33" y="13"/>
                    </a:cubicBezTo>
                    <a:cubicBezTo>
                      <a:pt x="33" y="13"/>
                      <a:pt x="33" y="14"/>
                      <a:pt x="33" y="14"/>
                    </a:cubicBezTo>
                    <a:cubicBezTo>
                      <a:pt x="33" y="15"/>
                      <a:pt x="32" y="15"/>
                      <a:pt x="32" y="16"/>
                    </a:cubicBezTo>
                    <a:cubicBezTo>
                      <a:pt x="31" y="16"/>
                      <a:pt x="31" y="16"/>
                      <a:pt x="30" y="16"/>
                    </a:cubicBezTo>
                    <a:cubicBezTo>
                      <a:pt x="29" y="16"/>
                      <a:pt x="29" y="17"/>
                      <a:pt x="28" y="17"/>
                    </a:cubicBezTo>
                    <a:cubicBezTo>
                      <a:pt x="10" y="17"/>
                      <a:pt x="10" y="17"/>
                      <a:pt x="10" y="17"/>
                    </a:cubicBezTo>
                    <a:cubicBezTo>
                      <a:pt x="9" y="17"/>
                      <a:pt x="7" y="17"/>
                      <a:pt x="6" y="17"/>
                    </a:cubicBezTo>
                    <a:cubicBezTo>
                      <a:pt x="5" y="18"/>
                      <a:pt x="4" y="18"/>
                      <a:pt x="3" y="19"/>
                    </a:cubicBezTo>
                    <a:cubicBezTo>
                      <a:pt x="2" y="20"/>
                      <a:pt x="1" y="21"/>
                      <a:pt x="1" y="22"/>
                    </a:cubicBezTo>
                    <a:cubicBezTo>
                      <a:pt x="0" y="23"/>
                      <a:pt x="0" y="24"/>
                      <a:pt x="0" y="25"/>
                    </a:cubicBezTo>
                    <a:cubicBezTo>
                      <a:pt x="0" y="29"/>
                      <a:pt x="0" y="29"/>
                      <a:pt x="0" y="29"/>
                    </a:cubicBezTo>
                    <a:cubicBezTo>
                      <a:pt x="0" y="31"/>
                      <a:pt x="0" y="32"/>
                      <a:pt x="1" y="33"/>
                    </a:cubicBezTo>
                    <a:cubicBezTo>
                      <a:pt x="1" y="34"/>
                      <a:pt x="2" y="35"/>
                      <a:pt x="3" y="36"/>
                    </a:cubicBezTo>
                    <a:cubicBezTo>
                      <a:pt x="4" y="36"/>
                      <a:pt x="5" y="37"/>
                      <a:pt x="6" y="37"/>
                    </a:cubicBezTo>
                    <a:cubicBezTo>
                      <a:pt x="7" y="38"/>
                      <a:pt x="9" y="38"/>
                      <a:pt x="10" y="38"/>
                    </a:cubicBezTo>
                    <a:cubicBezTo>
                      <a:pt x="36" y="38"/>
                      <a:pt x="36" y="38"/>
                      <a:pt x="36" y="38"/>
                    </a:cubicBezTo>
                    <a:cubicBezTo>
                      <a:pt x="38" y="38"/>
                      <a:pt x="38" y="37"/>
                      <a:pt x="38" y="35"/>
                    </a:cubicBezTo>
                    <a:cubicBezTo>
                      <a:pt x="38" y="34"/>
                      <a:pt x="38" y="33"/>
                      <a:pt x="36" y="33"/>
                    </a:cubicBezTo>
                    <a:cubicBezTo>
                      <a:pt x="10" y="33"/>
                      <a:pt x="10" y="33"/>
                      <a:pt x="10" y="33"/>
                    </a:cubicBezTo>
                    <a:cubicBezTo>
                      <a:pt x="10" y="33"/>
                      <a:pt x="9" y="33"/>
                      <a:pt x="8" y="33"/>
                    </a:cubicBezTo>
                    <a:cubicBezTo>
                      <a:pt x="8" y="33"/>
                      <a:pt x="7" y="32"/>
                      <a:pt x="7" y="32"/>
                    </a:cubicBezTo>
                    <a:cubicBezTo>
                      <a:pt x="6" y="32"/>
                      <a:pt x="6" y="31"/>
                      <a:pt x="6" y="31"/>
                    </a:cubicBezTo>
                    <a:cubicBezTo>
                      <a:pt x="5" y="30"/>
                      <a:pt x="5" y="30"/>
                      <a:pt x="5" y="29"/>
                    </a:cubicBezTo>
                    <a:cubicBezTo>
                      <a:pt x="5" y="25"/>
                      <a:pt x="5" y="25"/>
                      <a:pt x="5" y="25"/>
                    </a:cubicBezTo>
                    <a:cubicBezTo>
                      <a:pt x="5" y="24"/>
                      <a:pt x="5" y="24"/>
                      <a:pt x="6" y="24"/>
                    </a:cubicBezTo>
                    <a:close/>
                  </a:path>
                </a:pathLst>
              </a:custGeom>
              <a:grpFill/>
              <a:ln>
                <a:noFill/>
              </a:ln>
            </p:spPr>
            <p:txBody>
              <a:bodyPr vert="horz" wrap="square" lIns="91440" tIns="45720" rIns="91440" bIns="45720" numCol="1" anchor="t" anchorCtr="0" compatLnSpc="1"/>
              <a:lstStyle/>
              <a:p>
                <a:endParaRPr lang="zh-CN" altLang="en-US"/>
              </a:p>
            </p:txBody>
          </p:sp>
          <p:sp>
            <p:nvSpPr>
              <p:cNvPr id="65" name="Freeform 31"/>
              <p:cNvSpPr>
                <a:spLocks noEditPoints="1"/>
              </p:cNvSpPr>
              <p:nvPr/>
            </p:nvSpPr>
            <p:spPr bwMode="auto">
              <a:xfrm>
                <a:off x="1923908" y="2803742"/>
                <a:ext cx="368849" cy="383966"/>
              </a:xfrm>
              <a:custGeom>
                <a:avLst/>
                <a:gdLst>
                  <a:gd name="T0" fmla="*/ 35 w 38"/>
                  <a:gd name="T1" fmla="*/ 2 h 38"/>
                  <a:gd name="T2" fmla="*/ 32 w 38"/>
                  <a:gd name="T3" fmla="*/ 1 h 38"/>
                  <a:gd name="T4" fmla="*/ 28 w 38"/>
                  <a:gd name="T5" fmla="*/ 0 h 38"/>
                  <a:gd name="T6" fmla="*/ 10 w 38"/>
                  <a:gd name="T7" fmla="*/ 0 h 38"/>
                  <a:gd name="T8" fmla="*/ 6 w 38"/>
                  <a:gd name="T9" fmla="*/ 1 h 38"/>
                  <a:gd name="T10" fmla="*/ 3 w 38"/>
                  <a:gd name="T11" fmla="*/ 2 h 38"/>
                  <a:gd name="T12" fmla="*/ 1 w 38"/>
                  <a:gd name="T13" fmla="*/ 5 h 38"/>
                  <a:gd name="T14" fmla="*/ 0 w 38"/>
                  <a:gd name="T15" fmla="*/ 8 h 38"/>
                  <a:gd name="T16" fmla="*/ 0 w 38"/>
                  <a:gd name="T17" fmla="*/ 29 h 38"/>
                  <a:gd name="T18" fmla="*/ 1 w 38"/>
                  <a:gd name="T19" fmla="*/ 33 h 38"/>
                  <a:gd name="T20" fmla="*/ 3 w 38"/>
                  <a:gd name="T21" fmla="*/ 35 h 38"/>
                  <a:gd name="T22" fmla="*/ 6 w 38"/>
                  <a:gd name="T23" fmla="*/ 37 h 38"/>
                  <a:gd name="T24" fmla="*/ 10 w 38"/>
                  <a:gd name="T25" fmla="*/ 38 h 38"/>
                  <a:gd name="T26" fmla="*/ 28 w 38"/>
                  <a:gd name="T27" fmla="*/ 38 h 38"/>
                  <a:gd name="T28" fmla="*/ 32 w 38"/>
                  <a:gd name="T29" fmla="*/ 37 h 38"/>
                  <a:gd name="T30" fmla="*/ 35 w 38"/>
                  <a:gd name="T31" fmla="*/ 36 h 38"/>
                  <a:gd name="T32" fmla="*/ 37 w 38"/>
                  <a:gd name="T33" fmla="*/ 33 h 38"/>
                  <a:gd name="T34" fmla="*/ 38 w 38"/>
                  <a:gd name="T35" fmla="*/ 29 h 38"/>
                  <a:gd name="T36" fmla="*/ 38 w 38"/>
                  <a:gd name="T37" fmla="*/ 8 h 38"/>
                  <a:gd name="T38" fmla="*/ 37 w 38"/>
                  <a:gd name="T39" fmla="*/ 5 h 38"/>
                  <a:gd name="T40" fmla="*/ 35 w 38"/>
                  <a:gd name="T41" fmla="*/ 2 h 38"/>
                  <a:gd name="T42" fmla="*/ 28 w 38"/>
                  <a:gd name="T43" fmla="*/ 33 h 38"/>
                  <a:gd name="T44" fmla="*/ 10 w 38"/>
                  <a:gd name="T45" fmla="*/ 33 h 38"/>
                  <a:gd name="T46" fmla="*/ 8 w 38"/>
                  <a:gd name="T47" fmla="*/ 33 h 38"/>
                  <a:gd name="T48" fmla="*/ 6 w 38"/>
                  <a:gd name="T49" fmla="*/ 32 h 38"/>
                  <a:gd name="T50" fmla="*/ 5 w 38"/>
                  <a:gd name="T51" fmla="*/ 31 h 38"/>
                  <a:gd name="T52" fmla="*/ 5 w 38"/>
                  <a:gd name="T53" fmla="*/ 29 h 38"/>
                  <a:gd name="T54" fmla="*/ 5 w 38"/>
                  <a:gd name="T55" fmla="*/ 8 h 38"/>
                  <a:gd name="T56" fmla="*/ 5 w 38"/>
                  <a:gd name="T57" fmla="*/ 7 h 38"/>
                  <a:gd name="T58" fmla="*/ 6 w 38"/>
                  <a:gd name="T59" fmla="*/ 6 h 38"/>
                  <a:gd name="T60" fmla="*/ 8 w 38"/>
                  <a:gd name="T61" fmla="*/ 5 h 38"/>
                  <a:gd name="T62" fmla="*/ 10 w 38"/>
                  <a:gd name="T63" fmla="*/ 5 h 38"/>
                  <a:gd name="T64" fmla="*/ 28 w 38"/>
                  <a:gd name="T65" fmla="*/ 5 h 38"/>
                  <a:gd name="T66" fmla="*/ 30 w 38"/>
                  <a:gd name="T67" fmla="*/ 5 h 38"/>
                  <a:gd name="T68" fmla="*/ 32 w 38"/>
                  <a:gd name="T69" fmla="*/ 6 h 38"/>
                  <a:gd name="T70" fmla="*/ 33 w 38"/>
                  <a:gd name="T71" fmla="*/ 7 h 38"/>
                  <a:gd name="T72" fmla="*/ 33 w 38"/>
                  <a:gd name="T73" fmla="*/ 8 h 38"/>
                  <a:gd name="T74" fmla="*/ 33 w 38"/>
                  <a:gd name="T75" fmla="*/ 29 h 38"/>
                  <a:gd name="T76" fmla="*/ 33 w 38"/>
                  <a:gd name="T77" fmla="*/ 31 h 38"/>
                  <a:gd name="T78" fmla="*/ 32 w 38"/>
                  <a:gd name="T79" fmla="*/ 32 h 38"/>
                  <a:gd name="T80" fmla="*/ 30 w 38"/>
                  <a:gd name="T81" fmla="*/ 33 h 38"/>
                  <a:gd name="T82" fmla="*/ 28 w 38"/>
                  <a:gd name="T83" fmla="*/ 33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8" h="38">
                    <a:moveTo>
                      <a:pt x="35" y="2"/>
                    </a:moveTo>
                    <a:cubicBezTo>
                      <a:pt x="34" y="2"/>
                      <a:pt x="33" y="1"/>
                      <a:pt x="32" y="1"/>
                    </a:cubicBezTo>
                    <a:cubicBezTo>
                      <a:pt x="31" y="0"/>
                      <a:pt x="29" y="0"/>
                      <a:pt x="28" y="0"/>
                    </a:cubicBezTo>
                    <a:cubicBezTo>
                      <a:pt x="10" y="0"/>
                      <a:pt x="10" y="0"/>
                      <a:pt x="10" y="0"/>
                    </a:cubicBezTo>
                    <a:cubicBezTo>
                      <a:pt x="9" y="0"/>
                      <a:pt x="7" y="0"/>
                      <a:pt x="6" y="1"/>
                    </a:cubicBezTo>
                    <a:cubicBezTo>
                      <a:pt x="5" y="1"/>
                      <a:pt x="4" y="2"/>
                      <a:pt x="3" y="2"/>
                    </a:cubicBezTo>
                    <a:cubicBezTo>
                      <a:pt x="2" y="3"/>
                      <a:pt x="1" y="4"/>
                      <a:pt x="1" y="5"/>
                    </a:cubicBezTo>
                    <a:cubicBezTo>
                      <a:pt x="0" y="6"/>
                      <a:pt x="0" y="7"/>
                      <a:pt x="0" y="8"/>
                    </a:cubicBezTo>
                    <a:cubicBezTo>
                      <a:pt x="0" y="29"/>
                      <a:pt x="0" y="29"/>
                      <a:pt x="0" y="29"/>
                    </a:cubicBezTo>
                    <a:cubicBezTo>
                      <a:pt x="0" y="31"/>
                      <a:pt x="0" y="32"/>
                      <a:pt x="1" y="33"/>
                    </a:cubicBezTo>
                    <a:cubicBezTo>
                      <a:pt x="1" y="34"/>
                      <a:pt x="2" y="35"/>
                      <a:pt x="3" y="35"/>
                    </a:cubicBezTo>
                    <a:cubicBezTo>
                      <a:pt x="4" y="36"/>
                      <a:pt x="5" y="37"/>
                      <a:pt x="6" y="37"/>
                    </a:cubicBezTo>
                    <a:cubicBezTo>
                      <a:pt x="7" y="38"/>
                      <a:pt x="9" y="38"/>
                      <a:pt x="10" y="38"/>
                    </a:cubicBezTo>
                    <a:cubicBezTo>
                      <a:pt x="28" y="38"/>
                      <a:pt x="28" y="38"/>
                      <a:pt x="28" y="38"/>
                    </a:cubicBezTo>
                    <a:cubicBezTo>
                      <a:pt x="29" y="38"/>
                      <a:pt x="31" y="38"/>
                      <a:pt x="32" y="37"/>
                    </a:cubicBezTo>
                    <a:cubicBezTo>
                      <a:pt x="33" y="37"/>
                      <a:pt x="34" y="36"/>
                      <a:pt x="35" y="36"/>
                    </a:cubicBezTo>
                    <a:cubicBezTo>
                      <a:pt x="36" y="35"/>
                      <a:pt x="37" y="34"/>
                      <a:pt x="37" y="33"/>
                    </a:cubicBezTo>
                    <a:cubicBezTo>
                      <a:pt x="38" y="32"/>
                      <a:pt x="38" y="31"/>
                      <a:pt x="38" y="29"/>
                    </a:cubicBezTo>
                    <a:cubicBezTo>
                      <a:pt x="38" y="8"/>
                      <a:pt x="38" y="8"/>
                      <a:pt x="38" y="8"/>
                    </a:cubicBezTo>
                    <a:cubicBezTo>
                      <a:pt x="38" y="7"/>
                      <a:pt x="38" y="6"/>
                      <a:pt x="37" y="5"/>
                    </a:cubicBezTo>
                    <a:cubicBezTo>
                      <a:pt x="37" y="4"/>
                      <a:pt x="36" y="3"/>
                      <a:pt x="35" y="2"/>
                    </a:cubicBezTo>
                    <a:close/>
                    <a:moveTo>
                      <a:pt x="28" y="33"/>
                    </a:moveTo>
                    <a:cubicBezTo>
                      <a:pt x="10" y="33"/>
                      <a:pt x="10" y="33"/>
                      <a:pt x="10" y="33"/>
                    </a:cubicBezTo>
                    <a:cubicBezTo>
                      <a:pt x="9" y="33"/>
                      <a:pt x="9" y="33"/>
                      <a:pt x="8" y="33"/>
                    </a:cubicBezTo>
                    <a:cubicBezTo>
                      <a:pt x="7" y="33"/>
                      <a:pt x="7" y="32"/>
                      <a:pt x="6" y="32"/>
                    </a:cubicBezTo>
                    <a:cubicBezTo>
                      <a:pt x="6" y="32"/>
                      <a:pt x="6" y="31"/>
                      <a:pt x="5" y="31"/>
                    </a:cubicBezTo>
                    <a:cubicBezTo>
                      <a:pt x="5" y="30"/>
                      <a:pt x="5" y="30"/>
                      <a:pt x="5" y="29"/>
                    </a:cubicBezTo>
                    <a:cubicBezTo>
                      <a:pt x="5" y="8"/>
                      <a:pt x="5" y="8"/>
                      <a:pt x="5" y="8"/>
                    </a:cubicBezTo>
                    <a:cubicBezTo>
                      <a:pt x="5" y="8"/>
                      <a:pt x="5" y="7"/>
                      <a:pt x="5" y="7"/>
                    </a:cubicBezTo>
                    <a:cubicBezTo>
                      <a:pt x="6" y="6"/>
                      <a:pt x="6" y="6"/>
                      <a:pt x="6" y="6"/>
                    </a:cubicBezTo>
                    <a:cubicBezTo>
                      <a:pt x="7" y="5"/>
                      <a:pt x="7" y="5"/>
                      <a:pt x="8" y="5"/>
                    </a:cubicBezTo>
                    <a:cubicBezTo>
                      <a:pt x="9" y="5"/>
                      <a:pt x="9" y="5"/>
                      <a:pt x="10" y="5"/>
                    </a:cubicBezTo>
                    <a:cubicBezTo>
                      <a:pt x="28" y="5"/>
                      <a:pt x="28" y="5"/>
                      <a:pt x="28" y="5"/>
                    </a:cubicBezTo>
                    <a:cubicBezTo>
                      <a:pt x="29" y="5"/>
                      <a:pt x="29" y="5"/>
                      <a:pt x="30" y="5"/>
                    </a:cubicBezTo>
                    <a:cubicBezTo>
                      <a:pt x="31" y="5"/>
                      <a:pt x="31" y="5"/>
                      <a:pt x="32" y="6"/>
                    </a:cubicBezTo>
                    <a:cubicBezTo>
                      <a:pt x="32" y="6"/>
                      <a:pt x="32" y="6"/>
                      <a:pt x="33" y="7"/>
                    </a:cubicBezTo>
                    <a:cubicBezTo>
                      <a:pt x="33" y="7"/>
                      <a:pt x="33" y="8"/>
                      <a:pt x="33" y="8"/>
                    </a:cubicBezTo>
                    <a:cubicBezTo>
                      <a:pt x="33" y="29"/>
                      <a:pt x="33" y="29"/>
                      <a:pt x="33" y="29"/>
                    </a:cubicBezTo>
                    <a:cubicBezTo>
                      <a:pt x="33" y="30"/>
                      <a:pt x="33" y="30"/>
                      <a:pt x="33" y="31"/>
                    </a:cubicBezTo>
                    <a:cubicBezTo>
                      <a:pt x="32" y="31"/>
                      <a:pt x="32" y="32"/>
                      <a:pt x="32" y="32"/>
                    </a:cubicBezTo>
                    <a:cubicBezTo>
                      <a:pt x="31" y="32"/>
                      <a:pt x="31" y="33"/>
                      <a:pt x="30" y="33"/>
                    </a:cubicBezTo>
                    <a:cubicBezTo>
                      <a:pt x="29" y="33"/>
                      <a:pt x="29" y="33"/>
                      <a:pt x="28" y="33"/>
                    </a:cubicBezTo>
                    <a:close/>
                  </a:path>
                </a:pathLst>
              </a:custGeom>
              <a:grpFill/>
              <a:ln>
                <a:noFill/>
              </a:ln>
            </p:spPr>
            <p:txBody>
              <a:bodyPr vert="horz" wrap="square" lIns="91440" tIns="45720" rIns="91440" bIns="45720" numCol="1" anchor="t" anchorCtr="0" compatLnSpc="1"/>
              <a:lstStyle/>
              <a:p>
                <a:endParaRPr lang="zh-CN" altLang="en-US"/>
              </a:p>
            </p:txBody>
          </p:sp>
        </p:grpSp>
        <p:sp>
          <p:nvSpPr>
            <p:cNvPr id="69" name="Freeform 26"/>
            <p:cNvSpPr>
              <a:spLocks noEditPoints="1"/>
            </p:cNvSpPr>
            <p:nvPr/>
          </p:nvSpPr>
          <p:spPr bwMode="auto">
            <a:xfrm>
              <a:off x="6573653" y="2173138"/>
              <a:ext cx="410937" cy="431745"/>
            </a:xfrm>
            <a:custGeom>
              <a:avLst/>
              <a:gdLst>
                <a:gd name="T0" fmla="*/ 139 w 577"/>
                <a:gd name="T1" fmla="*/ 87 h 609"/>
                <a:gd name="T2" fmla="*/ 27 w 577"/>
                <a:gd name="T3" fmla="*/ 87 h 609"/>
                <a:gd name="T4" fmla="*/ 27 w 577"/>
                <a:gd name="T5" fmla="*/ 48 h 609"/>
                <a:gd name="T6" fmla="*/ 139 w 577"/>
                <a:gd name="T7" fmla="*/ 48 h 609"/>
                <a:gd name="T8" fmla="*/ 139 w 577"/>
                <a:gd name="T9" fmla="*/ 87 h 609"/>
                <a:gd name="T10" fmla="*/ 139 w 577"/>
                <a:gd name="T11" fmla="*/ 179 h 609"/>
                <a:gd name="T12" fmla="*/ 27 w 577"/>
                <a:gd name="T13" fmla="*/ 179 h 609"/>
                <a:gd name="T14" fmla="*/ 27 w 577"/>
                <a:gd name="T15" fmla="*/ 140 h 609"/>
                <a:gd name="T16" fmla="*/ 139 w 577"/>
                <a:gd name="T17" fmla="*/ 140 h 609"/>
                <a:gd name="T18" fmla="*/ 139 w 577"/>
                <a:gd name="T19" fmla="*/ 179 h 609"/>
                <a:gd name="T20" fmla="*/ 139 w 577"/>
                <a:gd name="T21" fmla="*/ 271 h 609"/>
                <a:gd name="T22" fmla="*/ 27 w 577"/>
                <a:gd name="T23" fmla="*/ 271 h 609"/>
                <a:gd name="T24" fmla="*/ 27 w 577"/>
                <a:gd name="T25" fmla="*/ 232 h 609"/>
                <a:gd name="T26" fmla="*/ 139 w 577"/>
                <a:gd name="T27" fmla="*/ 232 h 609"/>
                <a:gd name="T28" fmla="*/ 139 w 577"/>
                <a:gd name="T29" fmla="*/ 271 h 609"/>
                <a:gd name="T30" fmla="*/ 0 w 577"/>
                <a:gd name="T31" fmla="*/ 609 h 609"/>
                <a:gd name="T32" fmla="*/ 166 w 577"/>
                <a:gd name="T33" fmla="*/ 609 h 609"/>
                <a:gd name="T34" fmla="*/ 166 w 577"/>
                <a:gd name="T35" fmla="*/ 0 h 609"/>
                <a:gd name="T36" fmla="*/ 0 w 577"/>
                <a:gd name="T37" fmla="*/ 0 h 609"/>
                <a:gd name="T38" fmla="*/ 0 w 577"/>
                <a:gd name="T39" fmla="*/ 609 h 609"/>
                <a:gd name="T40" fmla="*/ 344 w 577"/>
                <a:gd name="T41" fmla="*/ 87 h 609"/>
                <a:gd name="T42" fmla="*/ 232 w 577"/>
                <a:gd name="T43" fmla="*/ 87 h 609"/>
                <a:gd name="T44" fmla="*/ 232 w 577"/>
                <a:gd name="T45" fmla="*/ 48 h 609"/>
                <a:gd name="T46" fmla="*/ 344 w 577"/>
                <a:gd name="T47" fmla="*/ 48 h 609"/>
                <a:gd name="T48" fmla="*/ 344 w 577"/>
                <a:gd name="T49" fmla="*/ 87 h 609"/>
                <a:gd name="T50" fmla="*/ 344 w 577"/>
                <a:gd name="T51" fmla="*/ 179 h 609"/>
                <a:gd name="T52" fmla="*/ 232 w 577"/>
                <a:gd name="T53" fmla="*/ 179 h 609"/>
                <a:gd name="T54" fmla="*/ 232 w 577"/>
                <a:gd name="T55" fmla="*/ 140 h 609"/>
                <a:gd name="T56" fmla="*/ 344 w 577"/>
                <a:gd name="T57" fmla="*/ 140 h 609"/>
                <a:gd name="T58" fmla="*/ 344 w 577"/>
                <a:gd name="T59" fmla="*/ 179 h 609"/>
                <a:gd name="T60" fmla="*/ 344 w 577"/>
                <a:gd name="T61" fmla="*/ 271 h 609"/>
                <a:gd name="T62" fmla="*/ 232 w 577"/>
                <a:gd name="T63" fmla="*/ 271 h 609"/>
                <a:gd name="T64" fmla="*/ 232 w 577"/>
                <a:gd name="T65" fmla="*/ 232 h 609"/>
                <a:gd name="T66" fmla="*/ 344 w 577"/>
                <a:gd name="T67" fmla="*/ 232 h 609"/>
                <a:gd name="T68" fmla="*/ 344 w 577"/>
                <a:gd name="T69" fmla="*/ 271 h 609"/>
                <a:gd name="T70" fmla="*/ 205 w 577"/>
                <a:gd name="T71" fmla="*/ 609 h 609"/>
                <a:gd name="T72" fmla="*/ 371 w 577"/>
                <a:gd name="T73" fmla="*/ 609 h 609"/>
                <a:gd name="T74" fmla="*/ 371 w 577"/>
                <a:gd name="T75" fmla="*/ 0 h 609"/>
                <a:gd name="T76" fmla="*/ 205 w 577"/>
                <a:gd name="T77" fmla="*/ 0 h 609"/>
                <a:gd name="T78" fmla="*/ 205 w 577"/>
                <a:gd name="T79" fmla="*/ 609 h 609"/>
                <a:gd name="T80" fmla="*/ 549 w 577"/>
                <a:gd name="T81" fmla="*/ 87 h 609"/>
                <a:gd name="T82" fmla="*/ 437 w 577"/>
                <a:gd name="T83" fmla="*/ 87 h 609"/>
                <a:gd name="T84" fmla="*/ 437 w 577"/>
                <a:gd name="T85" fmla="*/ 48 h 609"/>
                <a:gd name="T86" fmla="*/ 549 w 577"/>
                <a:gd name="T87" fmla="*/ 48 h 609"/>
                <a:gd name="T88" fmla="*/ 549 w 577"/>
                <a:gd name="T89" fmla="*/ 87 h 609"/>
                <a:gd name="T90" fmla="*/ 549 w 577"/>
                <a:gd name="T91" fmla="*/ 179 h 609"/>
                <a:gd name="T92" fmla="*/ 437 w 577"/>
                <a:gd name="T93" fmla="*/ 179 h 609"/>
                <a:gd name="T94" fmla="*/ 437 w 577"/>
                <a:gd name="T95" fmla="*/ 140 h 609"/>
                <a:gd name="T96" fmla="*/ 549 w 577"/>
                <a:gd name="T97" fmla="*/ 140 h 609"/>
                <a:gd name="T98" fmla="*/ 549 w 577"/>
                <a:gd name="T99" fmla="*/ 179 h 609"/>
                <a:gd name="T100" fmla="*/ 549 w 577"/>
                <a:gd name="T101" fmla="*/ 271 h 609"/>
                <a:gd name="T102" fmla="*/ 437 w 577"/>
                <a:gd name="T103" fmla="*/ 271 h 609"/>
                <a:gd name="T104" fmla="*/ 437 w 577"/>
                <a:gd name="T105" fmla="*/ 232 h 609"/>
                <a:gd name="T106" fmla="*/ 549 w 577"/>
                <a:gd name="T107" fmla="*/ 232 h 609"/>
                <a:gd name="T108" fmla="*/ 549 w 577"/>
                <a:gd name="T109" fmla="*/ 271 h 609"/>
                <a:gd name="T110" fmla="*/ 410 w 577"/>
                <a:gd name="T111" fmla="*/ 609 h 609"/>
                <a:gd name="T112" fmla="*/ 577 w 577"/>
                <a:gd name="T113" fmla="*/ 609 h 609"/>
                <a:gd name="T114" fmla="*/ 577 w 577"/>
                <a:gd name="T115" fmla="*/ 0 h 609"/>
                <a:gd name="T116" fmla="*/ 410 w 577"/>
                <a:gd name="T117" fmla="*/ 0 h 609"/>
                <a:gd name="T118" fmla="*/ 410 w 577"/>
                <a:gd name="T119" fmla="*/ 609 h 6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77" h="609">
                  <a:moveTo>
                    <a:pt x="139" y="87"/>
                  </a:moveTo>
                  <a:lnTo>
                    <a:pt x="27" y="87"/>
                  </a:lnTo>
                  <a:lnTo>
                    <a:pt x="27" y="48"/>
                  </a:lnTo>
                  <a:lnTo>
                    <a:pt x="139" y="48"/>
                  </a:lnTo>
                  <a:lnTo>
                    <a:pt x="139" y="87"/>
                  </a:lnTo>
                  <a:close/>
                  <a:moveTo>
                    <a:pt x="139" y="179"/>
                  </a:moveTo>
                  <a:lnTo>
                    <a:pt x="27" y="179"/>
                  </a:lnTo>
                  <a:lnTo>
                    <a:pt x="27" y="140"/>
                  </a:lnTo>
                  <a:lnTo>
                    <a:pt x="139" y="140"/>
                  </a:lnTo>
                  <a:lnTo>
                    <a:pt x="139" y="179"/>
                  </a:lnTo>
                  <a:close/>
                  <a:moveTo>
                    <a:pt x="139" y="271"/>
                  </a:moveTo>
                  <a:lnTo>
                    <a:pt x="27" y="271"/>
                  </a:lnTo>
                  <a:lnTo>
                    <a:pt x="27" y="232"/>
                  </a:lnTo>
                  <a:lnTo>
                    <a:pt x="139" y="232"/>
                  </a:lnTo>
                  <a:lnTo>
                    <a:pt x="139" y="271"/>
                  </a:lnTo>
                  <a:close/>
                  <a:moveTo>
                    <a:pt x="0" y="609"/>
                  </a:moveTo>
                  <a:lnTo>
                    <a:pt x="166" y="609"/>
                  </a:lnTo>
                  <a:lnTo>
                    <a:pt x="166" y="0"/>
                  </a:lnTo>
                  <a:lnTo>
                    <a:pt x="0" y="0"/>
                  </a:lnTo>
                  <a:lnTo>
                    <a:pt x="0" y="609"/>
                  </a:lnTo>
                  <a:close/>
                  <a:moveTo>
                    <a:pt x="344" y="87"/>
                  </a:moveTo>
                  <a:lnTo>
                    <a:pt x="232" y="87"/>
                  </a:lnTo>
                  <a:lnTo>
                    <a:pt x="232" y="48"/>
                  </a:lnTo>
                  <a:lnTo>
                    <a:pt x="344" y="48"/>
                  </a:lnTo>
                  <a:lnTo>
                    <a:pt x="344" y="87"/>
                  </a:lnTo>
                  <a:close/>
                  <a:moveTo>
                    <a:pt x="344" y="179"/>
                  </a:moveTo>
                  <a:lnTo>
                    <a:pt x="232" y="179"/>
                  </a:lnTo>
                  <a:lnTo>
                    <a:pt x="232" y="140"/>
                  </a:lnTo>
                  <a:lnTo>
                    <a:pt x="344" y="140"/>
                  </a:lnTo>
                  <a:lnTo>
                    <a:pt x="344" y="179"/>
                  </a:lnTo>
                  <a:close/>
                  <a:moveTo>
                    <a:pt x="344" y="271"/>
                  </a:moveTo>
                  <a:lnTo>
                    <a:pt x="232" y="271"/>
                  </a:lnTo>
                  <a:lnTo>
                    <a:pt x="232" y="232"/>
                  </a:lnTo>
                  <a:lnTo>
                    <a:pt x="344" y="232"/>
                  </a:lnTo>
                  <a:lnTo>
                    <a:pt x="344" y="271"/>
                  </a:lnTo>
                  <a:close/>
                  <a:moveTo>
                    <a:pt x="205" y="609"/>
                  </a:moveTo>
                  <a:lnTo>
                    <a:pt x="371" y="609"/>
                  </a:lnTo>
                  <a:lnTo>
                    <a:pt x="371" y="0"/>
                  </a:lnTo>
                  <a:lnTo>
                    <a:pt x="205" y="0"/>
                  </a:lnTo>
                  <a:lnTo>
                    <a:pt x="205" y="609"/>
                  </a:lnTo>
                  <a:close/>
                  <a:moveTo>
                    <a:pt x="549" y="87"/>
                  </a:moveTo>
                  <a:lnTo>
                    <a:pt x="437" y="87"/>
                  </a:lnTo>
                  <a:lnTo>
                    <a:pt x="437" y="48"/>
                  </a:lnTo>
                  <a:lnTo>
                    <a:pt x="549" y="48"/>
                  </a:lnTo>
                  <a:lnTo>
                    <a:pt x="549" y="87"/>
                  </a:lnTo>
                  <a:close/>
                  <a:moveTo>
                    <a:pt x="549" y="179"/>
                  </a:moveTo>
                  <a:lnTo>
                    <a:pt x="437" y="179"/>
                  </a:lnTo>
                  <a:lnTo>
                    <a:pt x="437" y="140"/>
                  </a:lnTo>
                  <a:lnTo>
                    <a:pt x="549" y="140"/>
                  </a:lnTo>
                  <a:lnTo>
                    <a:pt x="549" y="179"/>
                  </a:lnTo>
                  <a:close/>
                  <a:moveTo>
                    <a:pt x="549" y="271"/>
                  </a:moveTo>
                  <a:lnTo>
                    <a:pt x="437" y="271"/>
                  </a:lnTo>
                  <a:lnTo>
                    <a:pt x="437" y="232"/>
                  </a:lnTo>
                  <a:lnTo>
                    <a:pt x="549" y="232"/>
                  </a:lnTo>
                  <a:lnTo>
                    <a:pt x="549" y="271"/>
                  </a:lnTo>
                  <a:close/>
                  <a:moveTo>
                    <a:pt x="410" y="609"/>
                  </a:moveTo>
                  <a:lnTo>
                    <a:pt x="577" y="609"/>
                  </a:lnTo>
                  <a:lnTo>
                    <a:pt x="577" y="0"/>
                  </a:lnTo>
                  <a:lnTo>
                    <a:pt x="410" y="0"/>
                  </a:lnTo>
                  <a:lnTo>
                    <a:pt x="410" y="609"/>
                  </a:lnTo>
                  <a:close/>
                </a:path>
              </a:pathLst>
            </a:custGeom>
            <a:solidFill>
              <a:srgbClr val="966481"/>
            </a:solidFill>
            <a:ln>
              <a:noFill/>
            </a:ln>
          </p:spPr>
          <p:txBody>
            <a:bodyPr vert="horz" wrap="square" lIns="91440" tIns="45720" rIns="91440" bIns="45720" numCol="1" anchor="t" anchorCtr="0" compatLnSpc="1"/>
            <a:lstStyle/>
            <a:p>
              <a:endParaRPr lang="zh-CN" altLang="en-US">
                <a:solidFill>
                  <a:schemeClr val="accent2"/>
                </a:solidFill>
              </a:endParaRPr>
            </a:p>
          </p:txBody>
        </p:sp>
        <p:sp>
          <p:nvSpPr>
            <p:cNvPr id="74" name="Rectangle 42"/>
            <p:cNvSpPr/>
            <p:nvPr/>
          </p:nvSpPr>
          <p:spPr>
            <a:xfrm flipH="1">
              <a:off x="6334960" y="3205566"/>
              <a:ext cx="1850053" cy="229011"/>
            </a:xfrm>
            <a:prstGeom prst="rect">
              <a:avLst/>
            </a:prstGeom>
            <a:noFill/>
            <a:ln w="12700" cap="flat" cmpd="sng" algn="ctr">
              <a:noFill/>
              <a:prstDash val="solid"/>
            </a:ln>
            <a:effectLst/>
          </p:spPr>
          <p:txBody>
            <a:bodyPr lIns="91440" tIns="0" rIns="91440" bIns="0" rtlCol="0" anchor="t"/>
            <a:lstStyle/>
            <a:p>
              <a:r>
                <a:rPr lang="en-US" altLang="zh-CN" sz="2000" b="1" dirty="0">
                  <a:solidFill>
                    <a:schemeClr val="tx1">
                      <a:lumMod val="65000"/>
                      <a:lumOff val="35000"/>
                    </a:schemeClr>
                  </a:solidFill>
                  <a:latin typeface="Arial" panose="020B0604020202020204" pitchFamily="34" charset="0"/>
                  <a:cs typeface="Arial" panose="020B0604020202020204" pitchFamily="34" charset="0"/>
                </a:rPr>
                <a:t>2.岗位分类法</a:t>
              </a:r>
            </a:p>
          </p:txBody>
        </p:sp>
      </p:grpSp>
      <p:grpSp>
        <p:nvGrpSpPr>
          <p:cNvPr id="88" name="组合 87"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GrpSpPr/>
          <p:nvPr/>
        </p:nvGrpSpPr>
        <p:grpSpPr>
          <a:xfrm>
            <a:off x="6163945" y="4301490"/>
            <a:ext cx="2099310" cy="1792605"/>
            <a:chOff x="6117266" y="4315497"/>
            <a:chExt cx="2302960" cy="2134624"/>
          </a:xfrm>
        </p:grpSpPr>
        <p:sp>
          <p:nvSpPr>
            <p:cNvPr id="48" name="任意多边形 47"/>
            <p:cNvSpPr/>
            <p:nvPr/>
          </p:nvSpPr>
          <p:spPr>
            <a:xfrm flipH="1" flipV="1">
              <a:off x="6117266" y="4315497"/>
              <a:ext cx="2302960" cy="2134624"/>
            </a:xfrm>
            <a:custGeom>
              <a:avLst/>
              <a:gdLst>
                <a:gd name="connsiteX0" fmla="*/ 2347136 w 2697955"/>
                <a:gd name="connsiteY0" fmla="*/ 2500747 h 2500747"/>
                <a:gd name="connsiteX1" fmla="*/ 153611 w 2697955"/>
                <a:gd name="connsiteY1" fmla="*/ 2500747 h 2500747"/>
                <a:gd name="connsiteX2" fmla="*/ 0 w 2697955"/>
                <a:gd name="connsiteY2" fmla="*/ 2347136 h 2500747"/>
                <a:gd name="connsiteX3" fmla="*/ 0 w 2697955"/>
                <a:gd name="connsiteY3" fmla="*/ 1488164 h 2500747"/>
                <a:gd name="connsiteX4" fmla="*/ 153611 w 2697955"/>
                <a:gd name="connsiteY4" fmla="*/ 1334553 h 2500747"/>
                <a:gd name="connsiteX5" fmla="*/ 1334553 w 2697955"/>
                <a:gd name="connsiteY5" fmla="*/ 1334553 h 2500747"/>
                <a:gd name="connsiteX6" fmla="*/ 1334553 w 2697955"/>
                <a:gd name="connsiteY6" fmla="*/ 1334552 h 2500747"/>
                <a:gd name="connsiteX7" fmla="*/ 1179375 w 2697955"/>
                <a:gd name="connsiteY7" fmla="*/ 1334552 h 2500747"/>
                <a:gd name="connsiteX8" fmla="*/ 1239163 w 2697955"/>
                <a:gd name="connsiteY8" fmla="*/ 1322482 h 2500747"/>
                <a:gd name="connsiteX9" fmla="*/ 1332982 w 2697955"/>
                <a:gd name="connsiteY9" fmla="*/ 1180942 h 2500747"/>
                <a:gd name="connsiteX10" fmla="*/ 1332982 w 2697955"/>
                <a:gd name="connsiteY10" fmla="*/ 321970 h 2500747"/>
                <a:gd name="connsiteX11" fmla="*/ 1332980 w 2697955"/>
                <a:gd name="connsiteY11" fmla="*/ 321965 h 2500747"/>
                <a:gd name="connsiteX12" fmla="*/ 1332980 w 2697955"/>
                <a:gd name="connsiteY12" fmla="*/ 214612 h 2500747"/>
                <a:gd name="connsiteX13" fmla="*/ 1334553 w 2697955"/>
                <a:gd name="connsiteY13" fmla="*/ 214612 h 2500747"/>
                <a:gd name="connsiteX14" fmla="*/ 1334553 w 2697955"/>
                <a:gd name="connsiteY14" fmla="*/ 153610 h 2500747"/>
                <a:gd name="connsiteX15" fmla="*/ 1488164 w 2697955"/>
                <a:gd name="connsiteY15" fmla="*/ 0 h 2500747"/>
                <a:gd name="connsiteX16" fmla="*/ 2347136 w 2697955"/>
                <a:gd name="connsiteY16" fmla="*/ 0 h 2500747"/>
                <a:gd name="connsiteX17" fmla="*/ 2500747 w 2697955"/>
                <a:gd name="connsiteY17" fmla="*/ 153610 h 2500747"/>
                <a:gd name="connsiteX18" fmla="*/ 2500747 w 2697955"/>
                <a:gd name="connsiteY18" fmla="*/ 1135673 h 2500747"/>
                <a:gd name="connsiteX19" fmla="*/ 2697955 w 2697955"/>
                <a:gd name="connsiteY19" fmla="*/ 1250374 h 2500747"/>
                <a:gd name="connsiteX20" fmla="*/ 2500747 w 2697955"/>
                <a:gd name="connsiteY20" fmla="*/ 1365075 h 2500747"/>
                <a:gd name="connsiteX21" fmla="*/ 2500747 w 2697955"/>
                <a:gd name="connsiteY21" fmla="*/ 1488162 h 2500747"/>
                <a:gd name="connsiteX22" fmla="*/ 2500747 w 2697955"/>
                <a:gd name="connsiteY22" fmla="*/ 1488164 h 2500747"/>
                <a:gd name="connsiteX23" fmla="*/ 2500747 w 2697955"/>
                <a:gd name="connsiteY23" fmla="*/ 2347136 h 2500747"/>
                <a:gd name="connsiteX24" fmla="*/ 2347136 w 2697955"/>
                <a:gd name="connsiteY24" fmla="*/ 2500747 h 2500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697955" h="2500747">
                  <a:moveTo>
                    <a:pt x="2347136" y="2500747"/>
                  </a:moveTo>
                  <a:lnTo>
                    <a:pt x="153611" y="2500747"/>
                  </a:lnTo>
                  <a:cubicBezTo>
                    <a:pt x="68774" y="2500747"/>
                    <a:pt x="0" y="2431973"/>
                    <a:pt x="0" y="2347136"/>
                  </a:cubicBezTo>
                  <a:lnTo>
                    <a:pt x="0" y="1488164"/>
                  </a:lnTo>
                  <a:cubicBezTo>
                    <a:pt x="0" y="1403327"/>
                    <a:pt x="68774" y="1334553"/>
                    <a:pt x="153611" y="1334553"/>
                  </a:cubicBezTo>
                  <a:lnTo>
                    <a:pt x="1334553" y="1334553"/>
                  </a:lnTo>
                  <a:lnTo>
                    <a:pt x="1334553" y="1334552"/>
                  </a:lnTo>
                  <a:lnTo>
                    <a:pt x="1179375" y="1334552"/>
                  </a:lnTo>
                  <a:lnTo>
                    <a:pt x="1239163" y="1322482"/>
                  </a:lnTo>
                  <a:cubicBezTo>
                    <a:pt x="1294296" y="1299162"/>
                    <a:pt x="1332982" y="1244570"/>
                    <a:pt x="1332982" y="1180942"/>
                  </a:cubicBezTo>
                  <a:lnTo>
                    <a:pt x="1332982" y="321970"/>
                  </a:lnTo>
                  <a:lnTo>
                    <a:pt x="1332980" y="321965"/>
                  </a:lnTo>
                  <a:lnTo>
                    <a:pt x="1332980" y="214612"/>
                  </a:lnTo>
                  <a:lnTo>
                    <a:pt x="1334553" y="214612"/>
                  </a:lnTo>
                  <a:lnTo>
                    <a:pt x="1334553" y="153610"/>
                  </a:lnTo>
                  <a:cubicBezTo>
                    <a:pt x="1334553" y="68774"/>
                    <a:pt x="1403327" y="0"/>
                    <a:pt x="1488164" y="0"/>
                  </a:cubicBezTo>
                  <a:lnTo>
                    <a:pt x="2347136" y="0"/>
                  </a:lnTo>
                  <a:cubicBezTo>
                    <a:pt x="2431973" y="0"/>
                    <a:pt x="2500747" y="68774"/>
                    <a:pt x="2500747" y="153610"/>
                  </a:cubicBezTo>
                  <a:lnTo>
                    <a:pt x="2500747" y="1135673"/>
                  </a:lnTo>
                  <a:lnTo>
                    <a:pt x="2697955" y="1250374"/>
                  </a:lnTo>
                  <a:lnTo>
                    <a:pt x="2500747" y="1365075"/>
                  </a:lnTo>
                  <a:lnTo>
                    <a:pt x="2500747" y="1488162"/>
                  </a:lnTo>
                  <a:lnTo>
                    <a:pt x="2500747" y="1488164"/>
                  </a:lnTo>
                  <a:lnTo>
                    <a:pt x="2500747" y="2347136"/>
                  </a:lnTo>
                  <a:cubicBezTo>
                    <a:pt x="2500747" y="2431973"/>
                    <a:pt x="2431973" y="2500747"/>
                    <a:pt x="2347136" y="2500747"/>
                  </a:cubicBezTo>
                  <a:close/>
                </a:path>
              </a:pathLst>
            </a:custGeom>
            <a:solidFill>
              <a:srgbClr val="FDFDFD"/>
            </a:solidFill>
            <a:ln>
              <a:noFill/>
            </a:ln>
            <a:effectLst>
              <a:outerShdw blurRad="177800" dist="76200" dir="2700000" algn="tl" rotWithShape="0">
                <a:prstClr val="black">
                  <a:alpha val="35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51" name="任意多边形 50"/>
            <p:cNvSpPr/>
            <p:nvPr/>
          </p:nvSpPr>
          <p:spPr>
            <a:xfrm rot="10800000" flipV="1">
              <a:off x="7423274" y="5322781"/>
              <a:ext cx="996952" cy="1127340"/>
            </a:xfrm>
            <a:custGeom>
              <a:avLst/>
              <a:gdLst>
                <a:gd name="connsiteX0" fmla="*/ 1012106 w 1167945"/>
                <a:gd name="connsiteY0" fmla="*/ 1320697 h 1320697"/>
                <a:gd name="connsiteX1" fmla="*/ 155839 w 1167945"/>
                <a:gd name="connsiteY1" fmla="*/ 1320697 h 1320697"/>
                <a:gd name="connsiteX2" fmla="*/ 0 w 1167945"/>
                <a:gd name="connsiteY2" fmla="*/ 1164858 h 1320697"/>
                <a:gd name="connsiteX3" fmla="*/ 0 w 1167945"/>
                <a:gd name="connsiteY3" fmla="*/ 308591 h 1320697"/>
                <a:gd name="connsiteX4" fmla="*/ 155839 w 1167945"/>
                <a:gd name="connsiteY4" fmla="*/ 152752 h 1320697"/>
                <a:gd name="connsiteX5" fmla="*/ 495377 w 1167945"/>
                <a:gd name="connsiteY5" fmla="*/ 152752 h 1320697"/>
                <a:gd name="connsiteX6" fmla="*/ 583973 w 1167945"/>
                <a:gd name="connsiteY6" fmla="*/ 0 h 1320697"/>
                <a:gd name="connsiteX7" fmla="*/ 672569 w 1167945"/>
                <a:gd name="connsiteY7" fmla="*/ 152752 h 1320697"/>
                <a:gd name="connsiteX8" fmla="*/ 1012106 w 1167945"/>
                <a:gd name="connsiteY8" fmla="*/ 152752 h 1320697"/>
                <a:gd name="connsiteX9" fmla="*/ 1167945 w 1167945"/>
                <a:gd name="connsiteY9" fmla="*/ 308591 h 1320697"/>
                <a:gd name="connsiteX10" fmla="*/ 1167945 w 1167945"/>
                <a:gd name="connsiteY10" fmla="*/ 1164858 h 1320697"/>
                <a:gd name="connsiteX11" fmla="*/ 1012106 w 1167945"/>
                <a:gd name="connsiteY11" fmla="*/ 1320697 h 1320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67945" h="1320697">
                  <a:moveTo>
                    <a:pt x="1012106" y="1320697"/>
                  </a:moveTo>
                  <a:lnTo>
                    <a:pt x="155839" y="1320697"/>
                  </a:lnTo>
                  <a:cubicBezTo>
                    <a:pt x="69771" y="1320697"/>
                    <a:pt x="0" y="1250926"/>
                    <a:pt x="0" y="1164858"/>
                  </a:cubicBezTo>
                  <a:lnTo>
                    <a:pt x="0" y="308591"/>
                  </a:lnTo>
                  <a:cubicBezTo>
                    <a:pt x="0" y="222523"/>
                    <a:pt x="69771" y="152752"/>
                    <a:pt x="155839" y="152752"/>
                  </a:cubicBezTo>
                  <a:lnTo>
                    <a:pt x="495377" y="152752"/>
                  </a:lnTo>
                  <a:lnTo>
                    <a:pt x="583973" y="0"/>
                  </a:lnTo>
                  <a:lnTo>
                    <a:pt x="672569" y="152752"/>
                  </a:lnTo>
                  <a:lnTo>
                    <a:pt x="1012106" y="152752"/>
                  </a:lnTo>
                  <a:cubicBezTo>
                    <a:pt x="1098174" y="152752"/>
                    <a:pt x="1167945" y="222523"/>
                    <a:pt x="1167945" y="308591"/>
                  </a:cubicBezTo>
                  <a:lnTo>
                    <a:pt x="1167945" y="1164858"/>
                  </a:lnTo>
                  <a:cubicBezTo>
                    <a:pt x="1167945" y="1250926"/>
                    <a:pt x="1098174" y="1320697"/>
                    <a:pt x="1012106" y="1320697"/>
                  </a:cubicBezTo>
                  <a:close/>
                </a:path>
              </a:pathLst>
            </a:custGeom>
            <a:solidFill>
              <a:srgbClr val="F77983"/>
            </a:solidFill>
            <a:ln>
              <a:noFill/>
            </a:ln>
            <a:effectLst>
              <a:outerShdw blurRad="177800" dist="76200" dir="2700000" algn="tl" rotWithShape="0">
                <a:prstClr val="black">
                  <a:alpha val="3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6" name="组合 5"/>
            <p:cNvGrpSpPr/>
            <p:nvPr/>
          </p:nvGrpSpPr>
          <p:grpSpPr>
            <a:xfrm>
              <a:off x="7598432" y="5770152"/>
              <a:ext cx="696157" cy="328616"/>
              <a:chOff x="1923908" y="5703977"/>
              <a:chExt cx="821296" cy="387687"/>
            </a:xfrm>
            <a:solidFill>
              <a:srgbClr val="FDFDFD"/>
            </a:solidFill>
          </p:grpSpPr>
          <p:sp>
            <p:nvSpPr>
              <p:cNvPr id="61" name="Freeform 17"/>
              <p:cNvSpPr>
                <a:spLocks noChangeAspect="1"/>
              </p:cNvSpPr>
              <p:nvPr/>
            </p:nvSpPr>
            <p:spPr bwMode="auto">
              <a:xfrm>
                <a:off x="2364817" y="5703977"/>
                <a:ext cx="380387" cy="387687"/>
              </a:xfrm>
              <a:custGeom>
                <a:avLst/>
                <a:gdLst>
                  <a:gd name="T0" fmla="*/ 36 w 39"/>
                  <a:gd name="T1" fmla="*/ 27 h 38"/>
                  <a:gd name="T2" fmla="*/ 32 w 39"/>
                  <a:gd name="T3" fmla="*/ 27 h 38"/>
                  <a:gd name="T4" fmla="*/ 32 w 39"/>
                  <a:gd name="T5" fmla="*/ 10 h 38"/>
                  <a:gd name="T6" fmla="*/ 29 w 39"/>
                  <a:gd name="T7" fmla="*/ 8 h 38"/>
                  <a:gd name="T8" fmla="*/ 27 w 39"/>
                  <a:gd name="T9" fmla="*/ 10 h 38"/>
                  <a:gd name="T10" fmla="*/ 27 w 39"/>
                  <a:gd name="T11" fmla="*/ 27 h 38"/>
                  <a:gd name="T12" fmla="*/ 10 w 39"/>
                  <a:gd name="T13" fmla="*/ 27 h 38"/>
                  <a:gd name="T14" fmla="*/ 8 w 39"/>
                  <a:gd name="T15" fmla="*/ 26 h 38"/>
                  <a:gd name="T16" fmla="*/ 7 w 39"/>
                  <a:gd name="T17" fmla="*/ 26 h 38"/>
                  <a:gd name="T18" fmla="*/ 6 w 39"/>
                  <a:gd name="T19" fmla="*/ 24 h 38"/>
                  <a:gd name="T20" fmla="*/ 5 w 39"/>
                  <a:gd name="T21" fmla="*/ 23 h 38"/>
                  <a:gd name="T22" fmla="*/ 9 w 39"/>
                  <a:gd name="T23" fmla="*/ 2 h 38"/>
                  <a:gd name="T24" fmla="*/ 9 w 39"/>
                  <a:gd name="T25" fmla="*/ 2 h 38"/>
                  <a:gd name="T26" fmla="*/ 6 w 39"/>
                  <a:gd name="T27" fmla="*/ 0 h 38"/>
                  <a:gd name="T28" fmla="*/ 4 w 39"/>
                  <a:gd name="T29" fmla="*/ 0 h 38"/>
                  <a:gd name="T30" fmla="*/ 3 w 39"/>
                  <a:gd name="T31" fmla="*/ 2 h 38"/>
                  <a:gd name="T32" fmla="*/ 2 w 39"/>
                  <a:gd name="T33" fmla="*/ 10 h 38"/>
                  <a:gd name="T34" fmla="*/ 1 w 39"/>
                  <a:gd name="T35" fmla="*/ 16 h 38"/>
                  <a:gd name="T36" fmla="*/ 0 w 39"/>
                  <a:gd name="T37" fmla="*/ 19 h 38"/>
                  <a:gd name="T38" fmla="*/ 0 w 39"/>
                  <a:gd name="T39" fmla="*/ 21 h 38"/>
                  <a:gd name="T40" fmla="*/ 0 w 39"/>
                  <a:gd name="T41" fmla="*/ 22 h 38"/>
                  <a:gd name="T42" fmla="*/ 0 w 39"/>
                  <a:gd name="T43" fmla="*/ 22 h 38"/>
                  <a:gd name="T44" fmla="*/ 1 w 39"/>
                  <a:gd name="T45" fmla="*/ 26 h 38"/>
                  <a:gd name="T46" fmla="*/ 3 w 39"/>
                  <a:gd name="T47" fmla="*/ 29 h 38"/>
                  <a:gd name="T48" fmla="*/ 6 w 39"/>
                  <a:gd name="T49" fmla="*/ 31 h 38"/>
                  <a:gd name="T50" fmla="*/ 10 w 39"/>
                  <a:gd name="T51" fmla="*/ 31 h 38"/>
                  <a:gd name="T52" fmla="*/ 27 w 39"/>
                  <a:gd name="T53" fmla="*/ 31 h 38"/>
                  <a:gd name="T54" fmla="*/ 27 w 39"/>
                  <a:gd name="T55" fmla="*/ 35 h 38"/>
                  <a:gd name="T56" fmla="*/ 29 w 39"/>
                  <a:gd name="T57" fmla="*/ 38 h 38"/>
                  <a:gd name="T58" fmla="*/ 32 w 39"/>
                  <a:gd name="T59" fmla="*/ 35 h 38"/>
                  <a:gd name="T60" fmla="*/ 32 w 39"/>
                  <a:gd name="T61" fmla="*/ 31 h 38"/>
                  <a:gd name="T62" fmla="*/ 36 w 39"/>
                  <a:gd name="T63" fmla="*/ 31 h 38"/>
                  <a:gd name="T64" fmla="*/ 39 w 39"/>
                  <a:gd name="T65" fmla="*/ 29 h 38"/>
                  <a:gd name="T66" fmla="*/ 36 w 39"/>
                  <a:gd name="T67" fmla="*/ 27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9" h="38">
                    <a:moveTo>
                      <a:pt x="36" y="27"/>
                    </a:moveTo>
                    <a:cubicBezTo>
                      <a:pt x="32" y="27"/>
                      <a:pt x="32" y="27"/>
                      <a:pt x="32" y="27"/>
                    </a:cubicBezTo>
                    <a:cubicBezTo>
                      <a:pt x="32" y="10"/>
                      <a:pt x="32" y="10"/>
                      <a:pt x="32" y="10"/>
                    </a:cubicBezTo>
                    <a:cubicBezTo>
                      <a:pt x="32" y="9"/>
                      <a:pt x="31" y="8"/>
                      <a:pt x="29" y="8"/>
                    </a:cubicBezTo>
                    <a:cubicBezTo>
                      <a:pt x="28" y="8"/>
                      <a:pt x="27" y="9"/>
                      <a:pt x="27" y="10"/>
                    </a:cubicBezTo>
                    <a:cubicBezTo>
                      <a:pt x="27" y="27"/>
                      <a:pt x="27" y="27"/>
                      <a:pt x="27" y="27"/>
                    </a:cubicBezTo>
                    <a:cubicBezTo>
                      <a:pt x="10" y="27"/>
                      <a:pt x="10" y="27"/>
                      <a:pt x="10" y="27"/>
                    </a:cubicBezTo>
                    <a:cubicBezTo>
                      <a:pt x="10" y="27"/>
                      <a:pt x="9" y="27"/>
                      <a:pt x="8" y="26"/>
                    </a:cubicBezTo>
                    <a:cubicBezTo>
                      <a:pt x="8" y="26"/>
                      <a:pt x="7" y="26"/>
                      <a:pt x="7" y="26"/>
                    </a:cubicBezTo>
                    <a:cubicBezTo>
                      <a:pt x="6" y="25"/>
                      <a:pt x="6" y="25"/>
                      <a:pt x="6" y="24"/>
                    </a:cubicBezTo>
                    <a:cubicBezTo>
                      <a:pt x="5" y="24"/>
                      <a:pt x="5" y="23"/>
                      <a:pt x="5" y="23"/>
                    </a:cubicBezTo>
                    <a:cubicBezTo>
                      <a:pt x="9" y="2"/>
                      <a:pt x="9" y="2"/>
                      <a:pt x="9" y="2"/>
                    </a:cubicBezTo>
                    <a:cubicBezTo>
                      <a:pt x="9" y="2"/>
                      <a:pt x="9" y="2"/>
                      <a:pt x="9" y="2"/>
                    </a:cubicBezTo>
                    <a:cubicBezTo>
                      <a:pt x="9" y="1"/>
                      <a:pt x="8" y="0"/>
                      <a:pt x="6" y="0"/>
                    </a:cubicBezTo>
                    <a:cubicBezTo>
                      <a:pt x="5" y="0"/>
                      <a:pt x="5" y="0"/>
                      <a:pt x="4" y="0"/>
                    </a:cubicBezTo>
                    <a:cubicBezTo>
                      <a:pt x="4" y="0"/>
                      <a:pt x="4" y="1"/>
                      <a:pt x="3" y="2"/>
                    </a:cubicBezTo>
                    <a:cubicBezTo>
                      <a:pt x="3" y="5"/>
                      <a:pt x="2" y="8"/>
                      <a:pt x="2" y="10"/>
                    </a:cubicBezTo>
                    <a:cubicBezTo>
                      <a:pt x="1" y="16"/>
                      <a:pt x="1" y="16"/>
                      <a:pt x="1" y="16"/>
                    </a:cubicBezTo>
                    <a:cubicBezTo>
                      <a:pt x="1" y="17"/>
                      <a:pt x="1" y="18"/>
                      <a:pt x="0" y="19"/>
                    </a:cubicBezTo>
                    <a:cubicBezTo>
                      <a:pt x="0" y="21"/>
                      <a:pt x="0" y="21"/>
                      <a:pt x="0" y="21"/>
                    </a:cubicBezTo>
                    <a:cubicBezTo>
                      <a:pt x="0" y="22"/>
                      <a:pt x="0" y="22"/>
                      <a:pt x="0" y="22"/>
                    </a:cubicBezTo>
                    <a:cubicBezTo>
                      <a:pt x="0" y="22"/>
                      <a:pt x="0" y="22"/>
                      <a:pt x="0" y="22"/>
                    </a:cubicBezTo>
                    <a:cubicBezTo>
                      <a:pt x="0" y="24"/>
                      <a:pt x="0" y="25"/>
                      <a:pt x="1" y="26"/>
                    </a:cubicBezTo>
                    <a:cubicBezTo>
                      <a:pt x="1" y="27"/>
                      <a:pt x="2" y="28"/>
                      <a:pt x="3" y="29"/>
                    </a:cubicBezTo>
                    <a:cubicBezTo>
                      <a:pt x="4" y="30"/>
                      <a:pt x="5" y="30"/>
                      <a:pt x="6" y="31"/>
                    </a:cubicBezTo>
                    <a:cubicBezTo>
                      <a:pt x="7" y="31"/>
                      <a:pt x="9" y="31"/>
                      <a:pt x="10" y="31"/>
                    </a:cubicBezTo>
                    <a:cubicBezTo>
                      <a:pt x="27" y="31"/>
                      <a:pt x="27" y="31"/>
                      <a:pt x="27" y="31"/>
                    </a:cubicBezTo>
                    <a:cubicBezTo>
                      <a:pt x="27" y="35"/>
                      <a:pt x="27" y="35"/>
                      <a:pt x="27" y="35"/>
                    </a:cubicBezTo>
                    <a:cubicBezTo>
                      <a:pt x="27" y="37"/>
                      <a:pt x="28" y="38"/>
                      <a:pt x="29" y="38"/>
                    </a:cubicBezTo>
                    <a:cubicBezTo>
                      <a:pt x="31" y="38"/>
                      <a:pt x="32" y="37"/>
                      <a:pt x="32" y="35"/>
                    </a:cubicBezTo>
                    <a:cubicBezTo>
                      <a:pt x="32" y="31"/>
                      <a:pt x="32" y="31"/>
                      <a:pt x="32" y="31"/>
                    </a:cubicBezTo>
                    <a:cubicBezTo>
                      <a:pt x="36" y="31"/>
                      <a:pt x="36" y="31"/>
                      <a:pt x="36" y="31"/>
                    </a:cubicBezTo>
                    <a:cubicBezTo>
                      <a:pt x="38" y="31"/>
                      <a:pt x="39" y="31"/>
                      <a:pt x="39" y="29"/>
                    </a:cubicBezTo>
                    <a:cubicBezTo>
                      <a:pt x="39" y="28"/>
                      <a:pt x="38" y="27"/>
                      <a:pt x="36" y="27"/>
                    </a:cubicBezTo>
                    <a:close/>
                  </a:path>
                </a:pathLst>
              </a:custGeom>
              <a:grpFill/>
              <a:ln>
                <a:noFill/>
              </a:ln>
            </p:spPr>
            <p:txBody>
              <a:bodyPr vert="horz" wrap="square" lIns="91440" tIns="45720" rIns="91440" bIns="45720" numCol="1" anchor="t" anchorCtr="0" compatLnSpc="1"/>
              <a:lstStyle/>
              <a:p>
                <a:endParaRPr lang="zh-CN" altLang="en-US"/>
              </a:p>
            </p:txBody>
          </p:sp>
          <p:sp>
            <p:nvSpPr>
              <p:cNvPr id="67" name="Freeform 31"/>
              <p:cNvSpPr>
                <a:spLocks noEditPoints="1"/>
              </p:cNvSpPr>
              <p:nvPr/>
            </p:nvSpPr>
            <p:spPr bwMode="auto">
              <a:xfrm>
                <a:off x="1923908" y="5703977"/>
                <a:ext cx="368849" cy="383966"/>
              </a:xfrm>
              <a:custGeom>
                <a:avLst/>
                <a:gdLst>
                  <a:gd name="T0" fmla="*/ 35 w 38"/>
                  <a:gd name="T1" fmla="*/ 2 h 38"/>
                  <a:gd name="T2" fmla="*/ 32 w 38"/>
                  <a:gd name="T3" fmla="*/ 1 h 38"/>
                  <a:gd name="T4" fmla="*/ 28 w 38"/>
                  <a:gd name="T5" fmla="*/ 0 h 38"/>
                  <a:gd name="T6" fmla="*/ 10 w 38"/>
                  <a:gd name="T7" fmla="*/ 0 h 38"/>
                  <a:gd name="T8" fmla="*/ 6 w 38"/>
                  <a:gd name="T9" fmla="*/ 1 h 38"/>
                  <a:gd name="T10" fmla="*/ 3 w 38"/>
                  <a:gd name="T11" fmla="*/ 2 h 38"/>
                  <a:gd name="T12" fmla="*/ 1 w 38"/>
                  <a:gd name="T13" fmla="*/ 5 h 38"/>
                  <a:gd name="T14" fmla="*/ 0 w 38"/>
                  <a:gd name="T15" fmla="*/ 8 h 38"/>
                  <a:gd name="T16" fmla="*/ 0 w 38"/>
                  <a:gd name="T17" fmla="*/ 29 h 38"/>
                  <a:gd name="T18" fmla="*/ 1 w 38"/>
                  <a:gd name="T19" fmla="*/ 33 h 38"/>
                  <a:gd name="T20" fmla="*/ 3 w 38"/>
                  <a:gd name="T21" fmla="*/ 35 h 38"/>
                  <a:gd name="T22" fmla="*/ 6 w 38"/>
                  <a:gd name="T23" fmla="*/ 37 h 38"/>
                  <a:gd name="T24" fmla="*/ 10 w 38"/>
                  <a:gd name="T25" fmla="*/ 38 h 38"/>
                  <a:gd name="T26" fmla="*/ 28 w 38"/>
                  <a:gd name="T27" fmla="*/ 38 h 38"/>
                  <a:gd name="T28" fmla="*/ 32 w 38"/>
                  <a:gd name="T29" fmla="*/ 37 h 38"/>
                  <a:gd name="T30" fmla="*/ 35 w 38"/>
                  <a:gd name="T31" fmla="*/ 36 h 38"/>
                  <a:gd name="T32" fmla="*/ 37 w 38"/>
                  <a:gd name="T33" fmla="*/ 33 h 38"/>
                  <a:gd name="T34" fmla="*/ 38 w 38"/>
                  <a:gd name="T35" fmla="*/ 29 h 38"/>
                  <a:gd name="T36" fmla="*/ 38 w 38"/>
                  <a:gd name="T37" fmla="*/ 8 h 38"/>
                  <a:gd name="T38" fmla="*/ 37 w 38"/>
                  <a:gd name="T39" fmla="*/ 5 h 38"/>
                  <a:gd name="T40" fmla="*/ 35 w 38"/>
                  <a:gd name="T41" fmla="*/ 2 h 38"/>
                  <a:gd name="T42" fmla="*/ 28 w 38"/>
                  <a:gd name="T43" fmla="*/ 33 h 38"/>
                  <a:gd name="T44" fmla="*/ 10 w 38"/>
                  <a:gd name="T45" fmla="*/ 33 h 38"/>
                  <a:gd name="T46" fmla="*/ 8 w 38"/>
                  <a:gd name="T47" fmla="*/ 33 h 38"/>
                  <a:gd name="T48" fmla="*/ 6 w 38"/>
                  <a:gd name="T49" fmla="*/ 32 h 38"/>
                  <a:gd name="T50" fmla="*/ 5 w 38"/>
                  <a:gd name="T51" fmla="*/ 31 h 38"/>
                  <a:gd name="T52" fmla="*/ 5 w 38"/>
                  <a:gd name="T53" fmla="*/ 29 h 38"/>
                  <a:gd name="T54" fmla="*/ 5 w 38"/>
                  <a:gd name="T55" fmla="*/ 8 h 38"/>
                  <a:gd name="T56" fmla="*/ 5 w 38"/>
                  <a:gd name="T57" fmla="*/ 7 h 38"/>
                  <a:gd name="T58" fmla="*/ 6 w 38"/>
                  <a:gd name="T59" fmla="*/ 6 h 38"/>
                  <a:gd name="T60" fmla="*/ 8 w 38"/>
                  <a:gd name="T61" fmla="*/ 5 h 38"/>
                  <a:gd name="T62" fmla="*/ 10 w 38"/>
                  <a:gd name="T63" fmla="*/ 5 h 38"/>
                  <a:gd name="T64" fmla="*/ 28 w 38"/>
                  <a:gd name="T65" fmla="*/ 5 h 38"/>
                  <a:gd name="T66" fmla="*/ 30 w 38"/>
                  <a:gd name="T67" fmla="*/ 5 h 38"/>
                  <a:gd name="T68" fmla="*/ 32 w 38"/>
                  <a:gd name="T69" fmla="*/ 6 h 38"/>
                  <a:gd name="T70" fmla="*/ 33 w 38"/>
                  <a:gd name="T71" fmla="*/ 7 h 38"/>
                  <a:gd name="T72" fmla="*/ 33 w 38"/>
                  <a:gd name="T73" fmla="*/ 8 h 38"/>
                  <a:gd name="T74" fmla="*/ 33 w 38"/>
                  <a:gd name="T75" fmla="*/ 29 h 38"/>
                  <a:gd name="T76" fmla="*/ 33 w 38"/>
                  <a:gd name="T77" fmla="*/ 31 h 38"/>
                  <a:gd name="T78" fmla="*/ 32 w 38"/>
                  <a:gd name="T79" fmla="*/ 32 h 38"/>
                  <a:gd name="T80" fmla="*/ 30 w 38"/>
                  <a:gd name="T81" fmla="*/ 33 h 38"/>
                  <a:gd name="T82" fmla="*/ 28 w 38"/>
                  <a:gd name="T83" fmla="*/ 33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8" h="38">
                    <a:moveTo>
                      <a:pt x="35" y="2"/>
                    </a:moveTo>
                    <a:cubicBezTo>
                      <a:pt x="34" y="2"/>
                      <a:pt x="33" y="1"/>
                      <a:pt x="32" y="1"/>
                    </a:cubicBezTo>
                    <a:cubicBezTo>
                      <a:pt x="31" y="0"/>
                      <a:pt x="29" y="0"/>
                      <a:pt x="28" y="0"/>
                    </a:cubicBezTo>
                    <a:cubicBezTo>
                      <a:pt x="10" y="0"/>
                      <a:pt x="10" y="0"/>
                      <a:pt x="10" y="0"/>
                    </a:cubicBezTo>
                    <a:cubicBezTo>
                      <a:pt x="9" y="0"/>
                      <a:pt x="7" y="0"/>
                      <a:pt x="6" y="1"/>
                    </a:cubicBezTo>
                    <a:cubicBezTo>
                      <a:pt x="5" y="1"/>
                      <a:pt x="4" y="2"/>
                      <a:pt x="3" y="2"/>
                    </a:cubicBezTo>
                    <a:cubicBezTo>
                      <a:pt x="2" y="3"/>
                      <a:pt x="1" y="4"/>
                      <a:pt x="1" y="5"/>
                    </a:cubicBezTo>
                    <a:cubicBezTo>
                      <a:pt x="0" y="6"/>
                      <a:pt x="0" y="7"/>
                      <a:pt x="0" y="8"/>
                    </a:cubicBezTo>
                    <a:cubicBezTo>
                      <a:pt x="0" y="29"/>
                      <a:pt x="0" y="29"/>
                      <a:pt x="0" y="29"/>
                    </a:cubicBezTo>
                    <a:cubicBezTo>
                      <a:pt x="0" y="31"/>
                      <a:pt x="0" y="32"/>
                      <a:pt x="1" y="33"/>
                    </a:cubicBezTo>
                    <a:cubicBezTo>
                      <a:pt x="1" y="34"/>
                      <a:pt x="2" y="35"/>
                      <a:pt x="3" y="35"/>
                    </a:cubicBezTo>
                    <a:cubicBezTo>
                      <a:pt x="4" y="36"/>
                      <a:pt x="5" y="37"/>
                      <a:pt x="6" y="37"/>
                    </a:cubicBezTo>
                    <a:cubicBezTo>
                      <a:pt x="7" y="38"/>
                      <a:pt x="9" y="38"/>
                      <a:pt x="10" y="38"/>
                    </a:cubicBezTo>
                    <a:cubicBezTo>
                      <a:pt x="28" y="38"/>
                      <a:pt x="28" y="38"/>
                      <a:pt x="28" y="38"/>
                    </a:cubicBezTo>
                    <a:cubicBezTo>
                      <a:pt x="29" y="38"/>
                      <a:pt x="31" y="38"/>
                      <a:pt x="32" y="37"/>
                    </a:cubicBezTo>
                    <a:cubicBezTo>
                      <a:pt x="33" y="37"/>
                      <a:pt x="34" y="36"/>
                      <a:pt x="35" y="36"/>
                    </a:cubicBezTo>
                    <a:cubicBezTo>
                      <a:pt x="36" y="35"/>
                      <a:pt x="37" y="34"/>
                      <a:pt x="37" y="33"/>
                    </a:cubicBezTo>
                    <a:cubicBezTo>
                      <a:pt x="38" y="32"/>
                      <a:pt x="38" y="31"/>
                      <a:pt x="38" y="29"/>
                    </a:cubicBezTo>
                    <a:cubicBezTo>
                      <a:pt x="38" y="8"/>
                      <a:pt x="38" y="8"/>
                      <a:pt x="38" y="8"/>
                    </a:cubicBezTo>
                    <a:cubicBezTo>
                      <a:pt x="38" y="7"/>
                      <a:pt x="38" y="6"/>
                      <a:pt x="37" y="5"/>
                    </a:cubicBezTo>
                    <a:cubicBezTo>
                      <a:pt x="37" y="4"/>
                      <a:pt x="36" y="3"/>
                      <a:pt x="35" y="2"/>
                    </a:cubicBezTo>
                    <a:close/>
                    <a:moveTo>
                      <a:pt x="28" y="33"/>
                    </a:moveTo>
                    <a:cubicBezTo>
                      <a:pt x="10" y="33"/>
                      <a:pt x="10" y="33"/>
                      <a:pt x="10" y="33"/>
                    </a:cubicBezTo>
                    <a:cubicBezTo>
                      <a:pt x="9" y="33"/>
                      <a:pt x="9" y="33"/>
                      <a:pt x="8" y="33"/>
                    </a:cubicBezTo>
                    <a:cubicBezTo>
                      <a:pt x="7" y="33"/>
                      <a:pt x="7" y="32"/>
                      <a:pt x="6" y="32"/>
                    </a:cubicBezTo>
                    <a:cubicBezTo>
                      <a:pt x="6" y="32"/>
                      <a:pt x="6" y="31"/>
                      <a:pt x="5" y="31"/>
                    </a:cubicBezTo>
                    <a:cubicBezTo>
                      <a:pt x="5" y="30"/>
                      <a:pt x="5" y="30"/>
                      <a:pt x="5" y="29"/>
                    </a:cubicBezTo>
                    <a:cubicBezTo>
                      <a:pt x="5" y="8"/>
                      <a:pt x="5" y="8"/>
                      <a:pt x="5" y="8"/>
                    </a:cubicBezTo>
                    <a:cubicBezTo>
                      <a:pt x="5" y="8"/>
                      <a:pt x="5" y="7"/>
                      <a:pt x="5" y="7"/>
                    </a:cubicBezTo>
                    <a:cubicBezTo>
                      <a:pt x="6" y="6"/>
                      <a:pt x="6" y="6"/>
                      <a:pt x="6" y="6"/>
                    </a:cubicBezTo>
                    <a:cubicBezTo>
                      <a:pt x="7" y="5"/>
                      <a:pt x="7" y="5"/>
                      <a:pt x="8" y="5"/>
                    </a:cubicBezTo>
                    <a:cubicBezTo>
                      <a:pt x="9" y="5"/>
                      <a:pt x="9" y="5"/>
                      <a:pt x="10" y="5"/>
                    </a:cubicBezTo>
                    <a:cubicBezTo>
                      <a:pt x="28" y="5"/>
                      <a:pt x="28" y="5"/>
                      <a:pt x="28" y="5"/>
                    </a:cubicBezTo>
                    <a:cubicBezTo>
                      <a:pt x="29" y="5"/>
                      <a:pt x="29" y="5"/>
                      <a:pt x="30" y="5"/>
                    </a:cubicBezTo>
                    <a:cubicBezTo>
                      <a:pt x="31" y="5"/>
                      <a:pt x="31" y="5"/>
                      <a:pt x="32" y="6"/>
                    </a:cubicBezTo>
                    <a:cubicBezTo>
                      <a:pt x="32" y="6"/>
                      <a:pt x="32" y="6"/>
                      <a:pt x="33" y="7"/>
                    </a:cubicBezTo>
                    <a:cubicBezTo>
                      <a:pt x="33" y="7"/>
                      <a:pt x="33" y="8"/>
                      <a:pt x="33" y="8"/>
                    </a:cubicBezTo>
                    <a:cubicBezTo>
                      <a:pt x="33" y="29"/>
                      <a:pt x="33" y="29"/>
                      <a:pt x="33" y="29"/>
                    </a:cubicBezTo>
                    <a:cubicBezTo>
                      <a:pt x="33" y="30"/>
                      <a:pt x="33" y="30"/>
                      <a:pt x="33" y="31"/>
                    </a:cubicBezTo>
                    <a:cubicBezTo>
                      <a:pt x="32" y="31"/>
                      <a:pt x="32" y="32"/>
                      <a:pt x="32" y="32"/>
                    </a:cubicBezTo>
                    <a:cubicBezTo>
                      <a:pt x="31" y="32"/>
                      <a:pt x="31" y="33"/>
                      <a:pt x="30" y="33"/>
                    </a:cubicBezTo>
                    <a:cubicBezTo>
                      <a:pt x="29" y="33"/>
                      <a:pt x="29" y="33"/>
                      <a:pt x="28" y="33"/>
                    </a:cubicBezTo>
                    <a:close/>
                  </a:path>
                </a:pathLst>
              </a:custGeom>
              <a:grpFill/>
              <a:ln>
                <a:noFill/>
              </a:ln>
            </p:spPr>
            <p:txBody>
              <a:bodyPr vert="horz" wrap="square" lIns="91440" tIns="45720" rIns="91440" bIns="45720" numCol="1" anchor="t" anchorCtr="0" compatLnSpc="1"/>
              <a:lstStyle/>
              <a:p>
                <a:endParaRPr lang="zh-CN" altLang="en-US"/>
              </a:p>
            </p:txBody>
          </p:sp>
        </p:grpSp>
        <p:sp>
          <p:nvSpPr>
            <p:cNvPr id="71" name="Freeform 16"/>
            <p:cNvSpPr>
              <a:spLocks noEditPoints="1"/>
            </p:cNvSpPr>
            <p:nvPr/>
          </p:nvSpPr>
          <p:spPr bwMode="auto">
            <a:xfrm>
              <a:off x="6492535" y="5770152"/>
              <a:ext cx="555471" cy="442971"/>
            </a:xfrm>
            <a:custGeom>
              <a:avLst/>
              <a:gdLst>
                <a:gd name="T0" fmla="*/ 1238 w 1238"/>
                <a:gd name="T1" fmla="*/ 579 h 986"/>
                <a:gd name="T2" fmla="*/ 424 w 1238"/>
                <a:gd name="T3" fmla="*/ 579 h 986"/>
                <a:gd name="T4" fmla="*/ 443 w 1238"/>
                <a:gd name="T5" fmla="*/ 209 h 986"/>
                <a:gd name="T6" fmla="*/ 357 w 1238"/>
                <a:gd name="T7" fmla="*/ 223 h 986"/>
                <a:gd name="T8" fmla="*/ 329 w 1238"/>
                <a:gd name="T9" fmla="*/ 254 h 986"/>
                <a:gd name="T10" fmla="*/ 441 w 1238"/>
                <a:gd name="T11" fmla="*/ 316 h 986"/>
                <a:gd name="T12" fmla="*/ 311 w 1238"/>
                <a:gd name="T13" fmla="*/ 0 h 986"/>
                <a:gd name="T14" fmla="*/ 311 w 1238"/>
                <a:gd name="T15" fmla="*/ 620 h 986"/>
                <a:gd name="T16" fmla="*/ 367 w 1238"/>
                <a:gd name="T17" fmla="*/ 550 h 986"/>
                <a:gd name="T18" fmla="*/ 329 w 1238"/>
                <a:gd name="T19" fmla="*/ 473 h 986"/>
                <a:gd name="T20" fmla="*/ 295 w 1238"/>
                <a:gd name="T21" fmla="*/ 516 h 986"/>
                <a:gd name="T22" fmla="*/ 168 w 1238"/>
                <a:gd name="T23" fmla="*/ 370 h 986"/>
                <a:gd name="T24" fmla="*/ 295 w 1238"/>
                <a:gd name="T25" fmla="*/ 410 h 986"/>
                <a:gd name="T26" fmla="*/ 229 w 1238"/>
                <a:gd name="T27" fmla="*/ 307 h 986"/>
                <a:gd name="T28" fmla="*/ 295 w 1238"/>
                <a:gd name="T29" fmla="*/ 127 h 986"/>
                <a:gd name="T30" fmla="*/ 329 w 1238"/>
                <a:gd name="T31" fmla="*/ 104 h 986"/>
                <a:gd name="T32" fmla="*/ 443 w 1238"/>
                <a:gd name="T33" fmla="*/ 209 h 986"/>
                <a:gd name="T34" fmla="*/ 295 w 1238"/>
                <a:gd name="T35" fmla="*/ 186 h 986"/>
                <a:gd name="T36" fmla="*/ 295 w 1238"/>
                <a:gd name="T37" fmla="*/ 245 h 986"/>
                <a:gd name="T38" fmla="*/ 329 w 1238"/>
                <a:gd name="T39" fmla="*/ 413 h 986"/>
                <a:gd name="T40" fmla="*/ 357 w 1238"/>
                <a:gd name="T41" fmla="*/ 398 h 986"/>
                <a:gd name="T42" fmla="*/ 359 w 1238"/>
                <a:gd name="T43" fmla="*/ 356 h 986"/>
                <a:gd name="T44" fmla="*/ 329 w 1238"/>
                <a:gd name="T45" fmla="*/ 413 h 986"/>
                <a:gd name="T46" fmla="*/ 854 w 1238"/>
                <a:gd name="T47" fmla="*/ 713 h 986"/>
                <a:gd name="T48" fmla="*/ 904 w 1238"/>
                <a:gd name="T49" fmla="*/ 665 h 986"/>
                <a:gd name="T50" fmla="*/ 854 w 1238"/>
                <a:gd name="T51" fmla="*/ 617 h 986"/>
                <a:gd name="T52" fmla="*/ 810 w 1238"/>
                <a:gd name="T53" fmla="*/ 416 h 986"/>
                <a:gd name="T54" fmla="*/ 784 w 1238"/>
                <a:gd name="T55" fmla="*/ 477 h 986"/>
                <a:gd name="T56" fmla="*/ 810 w 1238"/>
                <a:gd name="T57" fmla="*/ 416 h 986"/>
                <a:gd name="T58" fmla="*/ 1004 w 1238"/>
                <a:gd name="T59" fmla="*/ 447 h 986"/>
                <a:gd name="T60" fmla="*/ 854 w 1238"/>
                <a:gd name="T61" fmla="*/ 418 h 986"/>
                <a:gd name="T62" fmla="*/ 977 w 1238"/>
                <a:gd name="T63" fmla="*/ 557 h 986"/>
                <a:gd name="T64" fmla="*/ 854 w 1238"/>
                <a:gd name="T65" fmla="*/ 792 h 986"/>
                <a:gd name="T66" fmla="*/ 810 w 1238"/>
                <a:gd name="T67" fmla="*/ 849 h 986"/>
                <a:gd name="T68" fmla="*/ 643 w 1238"/>
                <a:gd name="T69" fmla="*/ 658 h 986"/>
                <a:gd name="T70" fmla="*/ 810 w 1238"/>
                <a:gd name="T71" fmla="*/ 710 h 986"/>
                <a:gd name="T72" fmla="*/ 724 w 1238"/>
                <a:gd name="T73" fmla="*/ 575 h 986"/>
                <a:gd name="T74" fmla="*/ 810 w 1238"/>
                <a:gd name="T75" fmla="*/ 339 h 986"/>
                <a:gd name="T76" fmla="*/ 854 w 1238"/>
                <a:gd name="T77" fmla="*/ 309 h 986"/>
                <a:gd name="T78" fmla="*/ 1004 w 1238"/>
                <a:gd name="T79" fmla="*/ 447 h 9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38" h="986">
                  <a:moveTo>
                    <a:pt x="831" y="172"/>
                  </a:moveTo>
                  <a:cubicBezTo>
                    <a:pt x="1055" y="172"/>
                    <a:pt x="1238" y="354"/>
                    <a:pt x="1238" y="579"/>
                  </a:cubicBezTo>
                  <a:cubicBezTo>
                    <a:pt x="1238" y="804"/>
                    <a:pt x="1055" y="986"/>
                    <a:pt x="831" y="986"/>
                  </a:cubicBezTo>
                  <a:cubicBezTo>
                    <a:pt x="606" y="986"/>
                    <a:pt x="424" y="804"/>
                    <a:pt x="424" y="579"/>
                  </a:cubicBezTo>
                  <a:cubicBezTo>
                    <a:pt x="424" y="354"/>
                    <a:pt x="606" y="172"/>
                    <a:pt x="831" y="172"/>
                  </a:cubicBezTo>
                  <a:close/>
                  <a:moveTo>
                    <a:pt x="443" y="209"/>
                  </a:moveTo>
                  <a:lnTo>
                    <a:pt x="443" y="209"/>
                  </a:lnTo>
                  <a:lnTo>
                    <a:pt x="357" y="223"/>
                  </a:lnTo>
                  <a:cubicBezTo>
                    <a:pt x="350" y="204"/>
                    <a:pt x="346" y="197"/>
                    <a:pt x="329" y="187"/>
                  </a:cubicBezTo>
                  <a:lnTo>
                    <a:pt x="329" y="254"/>
                  </a:lnTo>
                  <a:cubicBezTo>
                    <a:pt x="375" y="266"/>
                    <a:pt x="406" y="279"/>
                    <a:pt x="422" y="293"/>
                  </a:cubicBezTo>
                  <a:cubicBezTo>
                    <a:pt x="430" y="300"/>
                    <a:pt x="436" y="308"/>
                    <a:pt x="441" y="316"/>
                  </a:cubicBezTo>
                  <a:cubicBezTo>
                    <a:pt x="480" y="260"/>
                    <a:pt x="533" y="215"/>
                    <a:pt x="594" y="185"/>
                  </a:cubicBezTo>
                  <a:cubicBezTo>
                    <a:pt x="546" y="76"/>
                    <a:pt x="437" y="0"/>
                    <a:pt x="311" y="0"/>
                  </a:cubicBezTo>
                  <a:cubicBezTo>
                    <a:pt x="139" y="0"/>
                    <a:pt x="0" y="139"/>
                    <a:pt x="0" y="310"/>
                  </a:cubicBezTo>
                  <a:cubicBezTo>
                    <a:pt x="0" y="481"/>
                    <a:pt x="139" y="620"/>
                    <a:pt x="311" y="620"/>
                  </a:cubicBezTo>
                  <a:cubicBezTo>
                    <a:pt x="331" y="620"/>
                    <a:pt x="352" y="618"/>
                    <a:pt x="372" y="614"/>
                  </a:cubicBezTo>
                  <a:cubicBezTo>
                    <a:pt x="368" y="593"/>
                    <a:pt x="367" y="572"/>
                    <a:pt x="367" y="550"/>
                  </a:cubicBezTo>
                  <a:cubicBezTo>
                    <a:pt x="367" y="521"/>
                    <a:pt x="370" y="493"/>
                    <a:pt x="376" y="465"/>
                  </a:cubicBezTo>
                  <a:cubicBezTo>
                    <a:pt x="361" y="470"/>
                    <a:pt x="345" y="472"/>
                    <a:pt x="329" y="473"/>
                  </a:cubicBezTo>
                  <a:lnTo>
                    <a:pt x="329" y="516"/>
                  </a:lnTo>
                  <a:lnTo>
                    <a:pt x="295" y="516"/>
                  </a:lnTo>
                  <a:lnTo>
                    <a:pt x="295" y="473"/>
                  </a:lnTo>
                  <a:cubicBezTo>
                    <a:pt x="226" y="467"/>
                    <a:pt x="180" y="440"/>
                    <a:pt x="168" y="370"/>
                  </a:cubicBezTo>
                  <a:lnTo>
                    <a:pt x="261" y="359"/>
                  </a:lnTo>
                  <a:cubicBezTo>
                    <a:pt x="265" y="385"/>
                    <a:pt x="271" y="398"/>
                    <a:pt x="295" y="410"/>
                  </a:cubicBezTo>
                  <a:lnTo>
                    <a:pt x="295" y="329"/>
                  </a:lnTo>
                  <a:cubicBezTo>
                    <a:pt x="264" y="320"/>
                    <a:pt x="242" y="313"/>
                    <a:pt x="229" y="307"/>
                  </a:cubicBezTo>
                  <a:cubicBezTo>
                    <a:pt x="173" y="279"/>
                    <a:pt x="166" y="200"/>
                    <a:pt x="210" y="157"/>
                  </a:cubicBezTo>
                  <a:cubicBezTo>
                    <a:pt x="229" y="139"/>
                    <a:pt x="257" y="129"/>
                    <a:pt x="295" y="127"/>
                  </a:cubicBezTo>
                  <a:lnTo>
                    <a:pt x="295" y="104"/>
                  </a:lnTo>
                  <a:lnTo>
                    <a:pt x="329" y="104"/>
                  </a:lnTo>
                  <a:lnTo>
                    <a:pt x="329" y="127"/>
                  </a:lnTo>
                  <a:cubicBezTo>
                    <a:pt x="384" y="130"/>
                    <a:pt x="430" y="151"/>
                    <a:pt x="443" y="209"/>
                  </a:cubicBezTo>
                  <a:close/>
                  <a:moveTo>
                    <a:pt x="295" y="186"/>
                  </a:moveTo>
                  <a:lnTo>
                    <a:pt x="295" y="186"/>
                  </a:lnTo>
                  <a:cubicBezTo>
                    <a:pt x="274" y="193"/>
                    <a:pt x="259" y="212"/>
                    <a:pt x="275" y="233"/>
                  </a:cubicBezTo>
                  <a:cubicBezTo>
                    <a:pt x="279" y="238"/>
                    <a:pt x="285" y="242"/>
                    <a:pt x="295" y="245"/>
                  </a:cubicBezTo>
                  <a:lnTo>
                    <a:pt x="295" y="186"/>
                  </a:lnTo>
                  <a:close/>
                  <a:moveTo>
                    <a:pt x="329" y="413"/>
                  </a:moveTo>
                  <a:lnTo>
                    <a:pt x="329" y="413"/>
                  </a:lnTo>
                  <a:cubicBezTo>
                    <a:pt x="342" y="410"/>
                    <a:pt x="351" y="405"/>
                    <a:pt x="357" y="398"/>
                  </a:cubicBezTo>
                  <a:cubicBezTo>
                    <a:pt x="363" y="392"/>
                    <a:pt x="366" y="384"/>
                    <a:pt x="366" y="376"/>
                  </a:cubicBezTo>
                  <a:cubicBezTo>
                    <a:pt x="366" y="368"/>
                    <a:pt x="364" y="362"/>
                    <a:pt x="359" y="356"/>
                  </a:cubicBezTo>
                  <a:cubicBezTo>
                    <a:pt x="354" y="350"/>
                    <a:pt x="344" y="344"/>
                    <a:pt x="329" y="339"/>
                  </a:cubicBezTo>
                  <a:lnTo>
                    <a:pt x="329" y="413"/>
                  </a:lnTo>
                  <a:close/>
                  <a:moveTo>
                    <a:pt x="854" y="713"/>
                  </a:moveTo>
                  <a:lnTo>
                    <a:pt x="854" y="713"/>
                  </a:lnTo>
                  <a:cubicBezTo>
                    <a:pt x="871" y="710"/>
                    <a:pt x="884" y="703"/>
                    <a:pt x="892" y="695"/>
                  </a:cubicBezTo>
                  <a:cubicBezTo>
                    <a:pt x="900" y="686"/>
                    <a:pt x="904" y="676"/>
                    <a:pt x="904" y="665"/>
                  </a:cubicBezTo>
                  <a:cubicBezTo>
                    <a:pt x="904" y="656"/>
                    <a:pt x="901" y="647"/>
                    <a:pt x="894" y="639"/>
                  </a:cubicBezTo>
                  <a:cubicBezTo>
                    <a:pt x="887" y="631"/>
                    <a:pt x="874" y="624"/>
                    <a:pt x="854" y="617"/>
                  </a:cubicBezTo>
                  <a:lnTo>
                    <a:pt x="854" y="713"/>
                  </a:lnTo>
                  <a:close/>
                  <a:moveTo>
                    <a:pt x="810" y="416"/>
                  </a:moveTo>
                  <a:lnTo>
                    <a:pt x="810" y="416"/>
                  </a:lnTo>
                  <a:cubicBezTo>
                    <a:pt x="783" y="426"/>
                    <a:pt x="763" y="451"/>
                    <a:pt x="784" y="477"/>
                  </a:cubicBezTo>
                  <a:cubicBezTo>
                    <a:pt x="789" y="484"/>
                    <a:pt x="798" y="489"/>
                    <a:pt x="810" y="494"/>
                  </a:cubicBezTo>
                  <a:lnTo>
                    <a:pt x="810" y="416"/>
                  </a:lnTo>
                  <a:close/>
                  <a:moveTo>
                    <a:pt x="1004" y="447"/>
                  </a:moveTo>
                  <a:lnTo>
                    <a:pt x="1004" y="447"/>
                  </a:lnTo>
                  <a:lnTo>
                    <a:pt x="892" y="464"/>
                  </a:lnTo>
                  <a:cubicBezTo>
                    <a:pt x="883" y="440"/>
                    <a:pt x="877" y="430"/>
                    <a:pt x="854" y="418"/>
                  </a:cubicBezTo>
                  <a:lnTo>
                    <a:pt x="854" y="505"/>
                  </a:lnTo>
                  <a:cubicBezTo>
                    <a:pt x="916" y="521"/>
                    <a:pt x="956" y="539"/>
                    <a:pt x="977" y="557"/>
                  </a:cubicBezTo>
                  <a:cubicBezTo>
                    <a:pt x="1043" y="616"/>
                    <a:pt x="1024" y="719"/>
                    <a:pt x="953" y="765"/>
                  </a:cubicBezTo>
                  <a:cubicBezTo>
                    <a:pt x="925" y="783"/>
                    <a:pt x="892" y="791"/>
                    <a:pt x="854" y="792"/>
                  </a:cubicBezTo>
                  <a:lnTo>
                    <a:pt x="854" y="849"/>
                  </a:lnTo>
                  <a:lnTo>
                    <a:pt x="810" y="849"/>
                  </a:lnTo>
                  <a:lnTo>
                    <a:pt x="810" y="792"/>
                  </a:lnTo>
                  <a:cubicBezTo>
                    <a:pt x="720" y="784"/>
                    <a:pt x="660" y="750"/>
                    <a:pt x="643" y="658"/>
                  </a:cubicBezTo>
                  <a:lnTo>
                    <a:pt x="765" y="644"/>
                  </a:lnTo>
                  <a:cubicBezTo>
                    <a:pt x="772" y="677"/>
                    <a:pt x="779" y="695"/>
                    <a:pt x="810" y="710"/>
                  </a:cubicBezTo>
                  <a:lnTo>
                    <a:pt x="810" y="604"/>
                  </a:lnTo>
                  <a:cubicBezTo>
                    <a:pt x="770" y="593"/>
                    <a:pt x="741" y="583"/>
                    <a:pt x="724" y="575"/>
                  </a:cubicBezTo>
                  <a:cubicBezTo>
                    <a:pt x="650" y="539"/>
                    <a:pt x="641" y="434"/>
                    <a:pt x="699" y="379"/>
                  </a:cubicBezTo>
                  <a:cubicBezTo>
                    <a:pt x="724" y="355"/>
                    <a:pt x="761" y="341"/>
                    <a:pt x="810" y="339"/>
                  </a:cubicBezTo>
                  <a:lnTo>
                    <a:pt x="810" y="309"/>
                  </a:lnTo>
                  <a:lnTo>
                    <a:pt x="854" y="309"/>
                  </a:lnTo>
                  <a:lnTo>
                    <a:pt x="854" y="339"/>
                  </a:lnTo>
                  <a:cubicBezTo>
                    <a:pt x="927" y="343"/>
                    <a:pt x="987" y="370"/>
                    <a:pt x="1004" y="447"/>
                  </a:cubicBezTo>
                  <a:close/>
                </a:path>
              </a:pathLst>
            </a:custGeom>
            <a:solidFill>
              <a:srgbClr val="F77983"/>
            </a:solidFill>
            <a:ln>
              <a:noFill/>
            </a:ln>
          </p:spPr>
          <p:txBody>
            <a:bodyPr vert="horz" wrap="square" lIns="91440" tIns="45720" rIns="91440" bIns="45720" numCol="1" anchor="t" anchorCtr="0" compatLnSpc="1"/>
            <a:lstStyle/>
            <a:p>
              <a:endParaRPr lang="zh-CN" altLang="en-US">
                <a:solidFill>
                  <a:schemeClr val="accent2"/>
                </a:solidFill>
              </a:endParaRPr>
            </a:p>
          </p:txBody>
        </p:sp>
        <p:sp>
          <p:nvSpPr>
            <p:cNvPr id="75" name="Rectangle 42"/>
            <p:cNvSpPr/>
            <p:nvPr/>
          </p:nvSpPr>
          <p:spPr>
            <a:xfrm flipH="1">
              <a:off x="6444536" y="4725416"/>
              <a:ext cx="1850053" cy="229011"/>
            </a:xfrm>
            <a:prstGeom prst="rect">
              <a:avLst/>
            </a:prstGeom>
            <a:noFill/>
            <a:ln w="12700" cap="flat" cmpd="sng" algn="ctr">
              <a:noFill/>
              <a:prstDash val="solid"/>
            </a:ln>
            <a:effectLst/>
          </p:spPr>
          <p:txBody>
            <a:bodyPr lIns="91440" tIns="0" rIns="91440" bIns="0" rtlCol="0" anchor="t"/>
            <a:lstStyle/>
            <a:p>
              <a:r>
                <a:rPr lang="en-US" altLang="zh-CN" sz="2000" b="1" dirty="0">
                  <a:solidFill>
                    <a:schemeClr val="tx1">
                      <a:lumMod val="65000"/>
                      <a:lumOff val="35000"/>
                    </a:schemeClr>
                  </a:solidFill>
                  <a:latin typeface="Arial" panose="020B0604020202020204" pitchFamily="34" charset="0"/>
                  <a:cs typeface="Arial" panose="020B0604020202020204" pitchFamily="34" charset="0"/>
                </a:rPr>
                <a:t>4.要素计点法</a:t>
              </a:r>
            </a:p>
          </p:txBody>
        </p:sp>
      </p:grpSp>
      <p:cxnSp>
        <p:nvCxnSpPr>
          <p:cNvPr id="76" name="直接连接符 75"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CxnSpPr/>
          <p:nvPr/>
        </p:nvCxnSpPr>
        <p:spPr>
          <a:xfrm>
            <a:off x="3246637" y="1273629"/>
            <a:ext cx="5770860"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77" name="文本框 76"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txBox="1"/>
          <p:nvPr/>
        </p:nvSpPr>
        <p:spPr>
          <a:xfrm>
            <a:off x="4126518" y="599463"/>
            <a:ext cx="3939540" cy="521970"/>
          </a:xfrm>
          <a:prstGeom prst="rect">
            <a:avLst/>
          </a:prstGeom>
          <a:noFill/>
        </p:spPr>
        <p:txBody>
          <a:bodyPr wrap="none" rtlCol="0">
            <a:spAutoFit/>
          </a:bodyPr>
          <a:lstStyle/>
          <a:p>
            <a:pPr algn="l"/>
            <a:r>
              <a:rPr lang="zh-CN" altLang="en-US" sz="2800" b="1" spc="500" dirty="0">
                <a:solidFill>
                  <a:schemeClr val="bg1">
                    <a:lumMod val="50000"/>
                  </a:schemeClr>
                </a:solidFill>
                <a:latin typeface="微软雅黑" panose="020B0503020204020204" pitchFamily="34" charset="-122"/>
                <a:ea typeface="微软雅黑" panose="020B0503020204020204" pitchFamily="34" charset="-122"/>
                <a:cs typeface="Arial" panose="020B0604020202020204" pitchFamily="34" charset="0"/>
              </a:rPr>
              <a:t>(三)岗位评价的方法</a:t>
            </a:r>
          </a:p>
        </p:txBody>
      </p:sp>
      <p:sp>
        <p:nvSpPr>
          <p:cNvPr id="78" name="椭圆 77"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flipH="1">
            <a:off x="2686180" y="813581"/>
            <a:ext cx="157493" cy="157493"/>
          </a:xfrm>
          <a:prstGeom prst="ellipse">
            <a:avLst/>
          </a:prstGeom>
          <a:solidFill>
            <a:srgbClr val="D06F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9" name="椭圆 78"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flipH="1">
            <a:off x="2686180" y="335956"/>
            <a:ext cx="321030" cy="321030"/>
          </a:xfrm>
          <a:prstGeom prst="ellipse">
            <a:avLst/>
          </a:prstGeom>
          <a:solidFill>
            <a:srgbClr val="966481"/>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0" name="椭圆 79"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flipH="1">
            <a:off x="2991678" y="806317"/>
            <a:ext cx="219803" cy="219803"/>
          </a:xfrm>
          <a:prstGeom prst="ellipse">
            <a:avLst/>
          </a:prstGeom>
          <a:solidFill>
            <a:srgbClr val="365B7C"/>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1" name="椭圆 80"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flipH="1">
            <a:off x="2031169" y="697840"/>
            <a:ext cx="164852" cy="164852"/>
          </a:xfrm>
          <a:prstGeom prst="ellipse">
            <a:avLst/>
          </a:prstGeom>
          <a:solidFill>
            <a:srgbClr val="F779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2" name="椭圆 81"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9354354" y="755438"/>
            <a:ext cx="157493" cy="157493"/>
          </a:xfrm>
          <a:prstGeom prst="ellipse">
            <a:avLst/>
          </a:prstGeom>
          <a:solidFill>
            <a:srgbClr val="D06F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3" name="椭圆 82"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9190817" y="277813"/>
            <a:ext cx="321030" cy="321030"/>
          </a:xfrm>
          <a:prstGeom prst="ellipse">
            <a:avLst/>
          </a:prstGeom>
          <a:solidFill>
            <a:srgbClr val="966481"/>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4" name="椭圆 83"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a:off x="8986546" y="748174"/>
            <a:ext cx="219803" cy="219803"/>
          </a:xfrm>
          <a:prstGeom prst="ellipse">
            <a:avLst/>
          </a:prstGeom>
          <a:solidFill>
            <a:srgbClr val="365B7C"/>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5" name="椭圆 84"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a:off x="10002006" y="639697"/>
            <a:ext cx="164852" cy="164852"/>
          </a:xfrm>
          <a:prstGeom prst="ellipse">
            <a:avLst/>
          </a:prstGeom>
          <a:solidFill>
            <a:srgbClr val="F779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90" name="组合 89"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GrpSpPr/>
          <p:nvPr/>
        </p:nvGrpSpPr>
        <p:grpSpPr>
          <a:xfrm>
            <a:off x="180340" y="1323340"/>
            <a:ext cx="4215130" cy="3191510"/>
            <a:chOff x="2277160" y="2522325"/>
            <a:chExt cx="3501238" cy="1841500"/>
          </a:xfrm>
        </p:grpSpPr>
        <p:sp>
          <p:nvSpPr>
            <p:cNvPr id="91" name="Rectangle 42"/>
            <p:cNvSpPr/>
            <p:nvPr/>
          </p:nvSpPr>
          <p:spPr>
            <a:xfrm flipH="1">
              <a:off x="2277160" y="2522325"/>
              <a:ext cx="3501238" cy="1841500"/>
            </a:xfrm>
            <a:prstGeom prst="rect">
              <a:avLst/>
            </a:prstGeom>
            <a:noFill/>
            <a:ln w="12700" cap="flat" cmpd="sng" algn="ctr">
              <a:noFill/>
              <a:prstDash val="solid"/>
            </a:ln>
            <a:effectLst/>
          </p:spPr>
          <p:txBody>
            <a:bodyPr lIns="91440" tIns="0" rIns="91440" bIns="0" rtlCol="0" anchor="t"/>
            <a:lstStyle/>
            <a:p>
              <a:pPr algn="just" fontAlgn="auto">
                <a:lnSpc>
                  <a:spcPts val="1980"/>
                </a:lnSpc>
                <a:defRPr/>
              </a:pPr>
              <a:r>
                <a:rPr lang="en-US" sz="1600" kern="0" dirty="0">
                  <a:solidFill>
                    <a:schemeClr val="tx1">
                      <a:lumMod val="65000"/>
                      <a:lumOff val="35000"/>
                    </a:schemeClr>
                  </a:solidFill>
                  <a:latin typeface="KaiTi" panose="02010609060101010101" pitchFamily="49" charset="-122"/>
                  <a:ea typeface="KaiTi" panose="02010609060101010101" pitchFamily="49" charset="-122"/>
                  <a:cs typeface="Arial" panose="020B0604020202020204" pitchFamily="34" charset="0"/>
                </a:rPr>
                <a:t>(1)简单排列法。这是比较常规的方法,给评估者一套索引卡,在每张卡片上标明各项工作的特点,然后让评估者进行高低排序。</a:t>
              </a:r>
            </a:p>
            <a:p>
              <a:pPr algn="just" fontAlgn="auto">
                <a:lnSpc>
                  <a:spcPts val="1980"/>
                </a:lnSpc>
                <a:defRPr/>
              </a:pPr>
              <a:r>
                <a:rPr lang="en-US" sz="1600" kern="0" dirty="0">
                  <a:solidFill>
                    <a:schemeClr val="tx1">
                      <a:lumMod val="65000"/>
                      <a:lumOff val="35000"/>
                    </a:schemeClr>
                  </a:solidFill>
                  <a:latin typeface="KaiTi" panose="02010609060101010101" pitchFamily="49" charset="-122"/>
                  <a:ea typeface="KaiTi" panose="02010609060101010101" pitchFamily="49" charset="-122"/>
                  <a:cs typeface="Arial" panose="020B0604020202020204" pitchFamily="34" charset="0"/>
                </a:rPr>
                <a:t>(2)定限排列法。定限排列法又称两极分配法。它将一个企业相对价值最高与最低的工作选出来,作为高低界的标准,然后在此限度内,再选出次高、次低的,依此类推,直至最后一个,进而显示岗位与岗位之间的高低差异。</a:t>
              </a:r>
            </a:p>
            <a:p>
              <a:pPr algn="just" fontAlgn="auto">
                <a:lnSpc>
                  <a:spcPts val="1980"/>
                </a:lnSpc>
                <a:defRPr/>
              </a:pPr>
              <a:r>
                <a:rPr lang="en-US" sz="1600" kern="0" dirty="0">
                  <a:solidFill>
                    <a:schemeClr val="tx1">
                      <a:lumMod val="65000"/>
                      <a:lumOff val="35000"/>
                    </a:schemeClr>
                  </a:solidFill>
                  <a:latin typeface="KaiTi" panose="02010609060101010101" pitchFamily="49" charset="-122"/>
                  <a:ea typeface="KaiTi" panose="02010609060101010101" pitchFamily="49" charset="-122"/>
                  <a:cs typeface="Arial" panose="020B0604020202020204" pitchFamily="34" charset="0"/>
                </a:rPr>
                <a:t>(3)成对排列法。成对排列法又称两项比较法。它与定限排列法不同,成对排列法将所有岗位进行两两比较,找出价值较高的一个,最后得出所有岗位的排列。 </a:t>
              </a:r>
            </a:p>
          </p:txBody>
        </p:sp>
        <p:sp>
          <p:nvSpPr>
            <p:cNvPr id="92" name="Rectangle 42"/>
            <p:cNvSpPr/>
            <p:nvPr/>
          </p:nvSpPr>
          <p:spPr>
            <a:xfrm flipH="1">
              <a:off x="2478120" y="2605863"/>
              <a:ext cx="1850053" cy="229011"/>
            </a:xfrm>
            <a:prstGeom prst="rect">
              <a:avLst/>
            </a:prstGeom>
            <a:noFill/>
            <a:ln w="12700" cap="flat" cmpd="sng" algn="ctr">
              <a:noFill/>
              <a:prstDash val="solid"/>
            </a:ln>
            <a:effectLst/>
          </p:spPr>
          <p:txBody>
            <a:bodyPr lIns="91440" tIns="0" rIns="91440" bIns="0" rtlCol="0" anchor="t"/>
            <a:lstStyle/>
            <a:p>
              <a:endParaRPr lang="zh-CN" altLang="en-US" sz="1400" b="1" dirty="0">
                <a:solidFill>
                  <a:schemeClr val="tx1">
                    <a:lumMod val="65000"/>
                    <a:lumOff val="35000"/>
                  </a:schemeClr>
                </a:solidFill>
                <a:latin typeface="KaiTi" panose="02010609060101010101" pitchFamily="49" charset="-122"/>
                <a:ea typeface="KaiTi" panose="02010609060101010101" pitchFamily="49" charset="-122"/>
                <a:cs typeface="Arial" panose="020B0604020202020204" pitchFamily="34" charset="0"/>
              </a:endParaRPr>
            </a:p>
          </p:txBody>
        </p:sp>
      </p:grpSp>
      <p:grpSp>
        <p:nvGrpSpPr>
          <p:cNvPr id="93" name="组合 92"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GrpSpPr/>
          <p:nvPr/>
        </p:nvGrpSpPr>
        <p:grpSpPr>
          <a:xfrm>
            <a:off x="397718" y="4626837"/>
            <a:ext cx="3780155" cy="1864995"/>
            <a:chOff x="2453355" y="2272488"/>
            <a:chExt cx="3780155" cy="1864995"/>
          </a:xfrm>
        </p:grpSpPr>
        <p:sp>
          <p:nvSpPr>
            <p:cNvPr id="94" name="Rectangle 42"/>
            <p:cNvSpPr/>
            <p:nvPr/>
          </p:nvSpPr>
          <p:spPr>
            <a:xfrm flipH="1">
              <a:off x="2453355" y="2272488"/>
              <a:ext cx="3780155" cy="1864995"/>
            </a:xfrm>
            <a:prstGeom prst="rect">
              <a:avLst/>
            </a:prstGeom>
            <a:noFill/>
            <a:ln w="12700" cap="flat" cmpd="sng" algn="ctr">
              <a:noFill/>
              <a:prstDash val="solid"/>
            </a:ln>
            <a:effectLst/>
          </p:spPr>
          <p:txBody>
            <a:bodyPr lIns="91440" tIns="0" rIns="91440" bIns="0" rtlCol="0" anchor="t"/>
            <a:lstStyle/>
            <a:p>
              <a:pPr>
                <a:defRPr/>
              </a:pPr>
              <a:endParaRPr lang="en-US" sz="1600" kern="0" dirty="0">
                <a:solidFill>
                  <a:schemeClr val="tx1">
                    <a:lumMod val="65000"/>
                    <a:lumOff val="35000"/>
                  </a:schemeClr>
                </a:solidFill>
                <a:latin typeface="KaiTi" panose="02010609060101010101" pitchFamily="49" charset="-122"/>
                <a:ea typeface="KaiTi" panose="02010609060101010101" pitchFamily="49" charset="-122"/>
                <a:cs typeface="Arial" panose="020B0604020202020204" pitchFamily="34" charset="0"/>
              </a:endParaRPr>
            </a:p>
          </p:txBody>
        </p:sp>
        <p:sp>
          <p:nvSpPr>
            <p:cNvPr id="95" name="Rectangle 42"/>
            <p:cNvSpPr/>
            <p:nvPr/>
          </p:nvSpPr>
          <p:spPr>
            <a:xfrm flipH="1">
              <a:off x="2477485" y="2305508"/>
              <a:ext cx="3592195" cy="1649730"/>
            </a:xfrm>
            <a:prstGeom prst="rect">
              <a:avLst/>
            </a:prstGeom>
            <a:noFill/>
            <a:ln w="12700" cap="flat" cmpd="sng" algn="ctr">
              <a:noFill/>
              <a:prstDash val="solid"/>
            </a:ln>
            <a:effectLst/>
          </p:spPr>
          <p:txBody>
            <a:bodyPr lIns="91440" tIns="0" rIns="91440" bIns="0" rtlCol="0" anchor="t"/>
            <a:lstStyle/>
            <a:p>
              <a:pPr algn="just" fontAlgn="auto">
                <a:lnSpc>
                  <a:spcPts val="1980"/>
                </a:lnSpc>
                <a:defRPr/>
              </a:pPr>
              <a:r>
                <a:rPr lang="en-US" sz="1600" kern="0" dirty="0">
                  <a:solidFill>
                    <a:schemeClr val="tx1">
                      <a:lumMod val="65000"/>
                      <a:lumOff val="35000"/>
                    </a:schemeClr>
                  </a:solidFill>
                  <a:latin typeface="KaiTi" panose="02010609060101010101" pitchFamily="49" charset="-122"/>
                  <a:ea typeface="KaiTi" panose="02010609060101010101" pitchFamily="49" charset="-122"/>
                  <a:cs typeface="Arial" panose="020B0604020202020204" pitchFamily="34" charset="0"/>
                  <a:sym typeface="+mn-ea"/>
                </a:rPr>
                <a:t>(1)选择评价要素 </a:t>
              </a:r>
              <a:endParaRPr lang="en-US" sz="1600" kern="0" dirty="0">
                <a:solidFill>
                  <a:schemeClr val="tx1">
                    <a:lumMod val="65000"/>
                    <a:lumOff val="35000"/>
                  </a:schemeClr>
                </a:solidFill>
                <a:latin typeface="KaiTi" panose="02010609060101010101" pitchFamily="49" charset="-122"/>
                <a:ea typeface="KaiTi" panose="02010609060101010101" pitchFamily="49" charset="-122"/>
                <a:cs typeface="Arial" panose="020B0604020202020204" pitchFamily="34" charset="0"/>
              </a:endParaRPr>
            </a:p>
            <a:p>
              <a:pPr algn="just" fontAlgn="auto">
                <a:lnSpc>
                  <a:spcPts val="1980"/>
                </a:lnSpc>
                <a:defRPr/>
              </a:pPr>
              <a:r>
                <a:rPr lang="en-US" sz="1600" kern="0" dirty="0">
                  <a:solidFill>
                    <a:schemeClr val="tx1">
                      <a:lumMod val="65000"/>
                      <a:lumOff val="35000"/>
                    </a:schemeClr>
                  </a:solidFill>
                  <a:latin typeface="KaiTi" panose="02010609060101010101" pitchFamily="49" charset="-122"/>
                  <a:ea typeface="KaiTi" panose="02010609060101010101" pitchFamily="49" charset="-122"/>
                  <a:cs typeface="Arial" panose="020B0604020202020204" pitchFamily="34" charset="0"/>
                  <a:sym typeface="+mn-ea"/>
                </a:rPr>
                <a:t>(2)确定典型岗位 </a:t>
              </a:r>
              <a:endParaRPr lang="en-US" sz="1600" kern="0" dirty="0">
                <a:solidFill>
                  <a:schemeClr val="tx1">
                    <a:lumMod val="65000"/>
                    <a:lumOff val="35000"/>
                  </a:schemeClr>
                </a:solidFill>
                <a:latin typeface="KaiTi" panose="02010609060101010101" pitchFamily="49" charset="-122"/>
                <a:ea typeface="KaiTi" panose="02010609060101010101" pitchFamily="49" charset="-122"/>
                <a:cs typeface="Arial" panose="020B0604020202020204" pitchFamily="34" charset="0"/>
              </a:endParaRPr>
            </a:p>
            <a:p>
              <a:pPr algn="just" fontAlgn="auto">
                <a:lnSpc>
                  <a:spcPts val="1980"/>
                </a:lnSpc>
                <a:defRPr/>
              </a:pPr>
              <a:r>
                <a:rPr lang="en-US" sz="1600" kern="0" dirty="0">
                  <a:solidFill>
                    <a:schemeClr val="tx1">
                      <a:lumMod val="65000"/>
                      <a:lumOff val="35000"/>
                    </a:schemeClr>
                  </a:solidFill>
                  <a:latin typeface="KaiTi" panose="02010609060101010101" pitchFamily="49" charset="-122"/>
                  <a:ea typeface="KaiTi" panose="02010609060101010101" pitchFamily="49" charset="-122"/>
                  <a:cs typeface="Arial" panose="020B0604020202020204" pitchFamily="34" charset="0"/>
                  <a:sym typeface="+mn-ea"/>
                </a:rPr>
                <a:t>(3)对标本岗位进行要素分析和评价,确定其所含要素的排列顺序和分值高低,以此为依据确定标本岗位的价值</a:t>
              </a:r>
              <a:r>
                <a:rPr lang="zh-CN" altLang="en-US" sz="1600" kern="0" dirty="0">
                  <a:solidFill>
                    <a:schemeClr val="tx1">
                      <a:lumMod val="65000"/>
                      <a:lumOff val="35000"/>
                    </a:schemeClr>
                  </a:solidFill>
                  <a:latin typeface="KaiTi" panose="02010609060101010101" pitchFamily="49" charset="-122"/>
                  <a:ea typeface="KaiTi" panose="02010609060101010101" pitchFamily="49" charset="-122"/>
                  <a:cs typeface="Arial" panose="020B0604020202020204" pitchFamily="34" charset="0"/>
                </a:rPr>
                <a:t>。</a:t>
              </a:r>
            </a:p>
            <a:p>
              <a:pPr algn="just" fontAlgn="auto">
                <a:lnSpc>
                  <a:spcPts val="1980"/>
                </a:lnSpc>
                <a:defRPr/>
              </a:pPr>
              <a:r>
                <a:rPr lang="en-US" sz="1600" kern="0" dirty="0">
                  <a:solidFill>
                    <a:schemeClr val="tx1">
                      <a:lumMod val="65000"/>
                      <a:lumOff val="35000"/>
                    </a:schemeClr>
                  </a:solidFill>
                  <a:latin typeface="KaiTi" panose="02010609060101010101" pitchFamily="49" charset="-122"/>
                  <a:ea typeface="KaiTi" panose="02010609060101010101" pitchFamily="49" charset="-122"/>
                  <a:cs typeface="Arial" panose="020B0604020202020204" pitchFamily="34" charset="0"/>
                  <a:sym typeface="+mn-ea"/>
                </a:rPr>
                <a:t>(4)对照标本岗位的价值排列,对其他岗位进行评价 </a:t>
              </a:r>
              <a:r>
                <a:rPr lang="zh-CN" altLang="en-US" sz="1400" kern="0" dirty="0">
                  <a:solidFill>
                    <a:schemeClr val="tx1">
                      <a:lumMod val="65000"/>
                      <a:lumOff val="35000"/>
                    </a:schemeClr>
                  </a:solidFill>
                  <a:latin typeface="KaiTi" panose="02010609060101010101" pitchFamily="49" charset="-122"/>
                  <a:ea typeface="KaiTi" panose="02010609060101010101" pitchFamily="49" charset="-122"/>
                  <a:cs typeface="Arial" panose="020B0604020202020204" pitchFamily="34" charset="0"/>
                </a:rPr>
                <a:t>。</a:t>
              </a:r>
              <a:endParaRPr lang="zh-CN" altLang="en-US" sz="1400" b="1" kern="0" dirty="0">
                <a:solidFill>
                  <a:schemeClr val="tx1">
                    <a:lumMod val="65000"/>
                    <a:lumOff val="35000"/>
                  </a:schemeClr>
                </a:solidFill>
                <a:latin typeface="KaiTi" panose="02010609060101010101" pitchFamily="49" charset="-122"/>
                <a:ea typeface="KaiTi" panose="02010609060101010101" pitchFamily="49" charset="-122"/>
                <a:cs typeface="Arial" panose="020B0604020202020204" pitchFamily="34" charset="0"/>
              </a:endParaRPr>
            </a:p>
          </p:txBody>
        </p:sp>
      </p:grpSp>
      <p:grpSp>
        <p:nvGrpSpPr>
          <p:cNvPr id="96" name="组合 95"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GrpSpPr/>
          <p:nvPr/>
        </p:nvGrpSpPr>
        <p:grpSpPr>
          <a:xfrm>
            <a:off x="8429625" y="1569085"/>
            <a:ext cx="3469640" cy="2731770"/>
            <a:chOff x="2042511" y="1854945"/>
            <a:chExt cx="3469640" cy="979929"/>
          </a:xfrm>
        </p:grpSpPr>
        <p:sp>
          <p:nvSpPr>
            <p:cNvPr id="97" name="Rectangle 42"/>
            <p:cNvSpPr/>
            <p:nvPr/>
          </p:nvSpPr>
          <p:spPr>
            <a:xfrm flipH="1">
              <a:off x="2042511" y="1854945"/>
              <a:ext cx="3469640" cy="912277"/>
            </a:xfrm>
            <a:prstGeom prst="rect">
              <a:avLst/>
            </a:prstGeom>
            <a:noFill/>
            <a:ln w="12700" cap="flat" cmpd="sng" algn="ctr">
              <a:noFill/>
              <a:prstDash val="solid"/>
            </a:ln>
            <a:effectLst/>
          </p:spPr>
          <p:txBody>
            <a:bodyPr lIns="91440" tIns="0" rIns="91440" bIns="0" rtlCol="0" anchor="t"/>
            <a:lstStyle/>
            <a:p>
              <a:pPr indent="0" algn="just" fontAlgn="auto">
                <a:lnSpc>
                  <a:spcPts val="1920"/>
                </a:lnSpc>
                <a:buFont typeface="Arial" panose="020B0604020202020204" pitchFamily="34" charset="0"/>
                <a:buNone/>
                <a:defRPr/>
              </a:pPr>
              <a:r>
                <a:rPr lang="en-US" sz="1600" kern="0" dirty="0">
                  <a:solidFill>
                    <a:schemeClr val="tx1">
                      <a:lumMod val="65000"/>
                      <a:lumOff val="35000"/>
                    </a:schemeClr>
                  </a:solidFill>
                  <a:latin typeface="KaiTi" panose="02010609060101010101" pitchFamily="49" charset="-122"/>
                  <a:ea typeface="KaiTi" panose="02010609060101010101" pitchFamily="49" charset="-122"/>
                  <a:cs typeface="Arial" panose="020B0604020202020204" pitchFamily="34" charset="0"/>
                </a:rPr>
                <a:t>        通过制定一套岗位级别标准,将岗位与标准进行比较,将所有岗位归到各个级别中。</a:t>
              </a:r>
            </a:p>
            <a:p>
              <a:pPr indent="0" algn="just" fontAlgn="auto">
                <a:lnSpc>
                  <a:spcPts val="1920"/>
                </a:lnSpc>
                <a:buFont typeface="Arial" panose="020B0604020202020204" pitchFamily="34" charset="0"/>
                <a:buNone/>
                <a:defRPr/>
              </a:pPr>
              <a:r>
                <a:rPr lang="en-US" sz="1600" kern="0" dirty="0">
                  <a:solidFill>
                    <a:schemeClr val="tx1">
                      <a:lumMod val="65000"/>
                      <a:lumOff val="35000"/>
                    </a:schemeClr>
                  </a:solidFill>
                  <a:latin typeface="KaiTi" panose="02010609060101010101" pitchFamily="49" charset="-122"/>
                  <a:ea typeface="KaiTi" panose="02010609060101010101" pitchFamily="49" charset="-122"/>
                  <a:cs typeface="Arial" panose="020B0604020202020204" pitchFamily="34" charset="0"/>
                  <a:sym typeface="+mn-ea"/>
                </a:rPr>
                <a:t>(1)</a:t>
              </a:r>
              <a:r>
                <a:rPr lang="en-US" sz="1600" kern="0" dirty="0">
                  <a:solidFill>
                    <a:schemeClr val="tx1">
                      <a:lumMod val="65000"/>
                      <a:lumOff val="35000"/>
                    </a:schemeClr>
                  </a:solidFill>
                  <a:latin typeface="KaiTi" panose="02010609060101010101" pitchFamily="49" charset="-122"/>
                  <a:ea typeface="KaiTi" panose="02010609060101010101" pitchFamily="49" charset="-122"/>
                  <a:cs typeface="Arial" panose="020B0604020202020204" pitchFamily="34" charset="0"/>
                </a:rPr>
                <a:t>对岗位进行分析,得到岗位说明和岗位规范信息。</a:t>
              </a:r>
            </a:p>
            <a:p>
              <a:pPr indent="0" algn="just" fontAlgn="auto">
                <a:lnSpc>
                  <a:spcPts val="1920"/>
                </a:lnSpc>
                <a:buFont typeface="Arial" panose="020B0604020202020204" pitchFamily="34" charset="0"/>
                <a:buNone/>
                <a:defRPr/>
              </a:pPr>
              <a:r>
                <a:rPr lang="en-US" sz="1600" kern="0" dirty="0">
                  <a:solidFill>
                    <a:schemeClr val="tx1">
                      <a:lumMod val="65000"/>
                      <a:lumOff val="35000"/>
                    </a:schemeClr>
                  </a:solidFill>
                  <a:latin typeface="KaiTi" panose="02010609060101010101" pitchFamily="49" charset="-122"/>
                  <a:ea typeface="KaiTi" panose="02010609060101010101" pitchFamily="49" charset="-122"/>
                  <a:cs typeface="Arial" panose="020B0604020202020204" pitchFamily="34" charset="0"/>
                  <a:sym typeface="+mn-ea"/>
                </a:rPr>
                <a:t>(2)</a:t>
              </a:r>
              <a:r>
                <a:rPr lang="en-US" sz="1600" kern="0" dirty="0">
                  <a:solidFill>
                    <a:schemeClr val="tx1">
                      <a:lumMod val="65000"/>
                      <a:lumOff val="35000"/>
                    </a:schemeClr>
                  </a:solidFill>
                  <a:latin typeface="KaiTi" panose="02010609060101010101" pitchFamily="49" charset="-122"/>
                  <a:ea typeface="KaiTi" panose="02010609060101010101" pitchFamily="49" charset="-122"/>
                  <a:cs typeface="Arial" panose="020B0604020202020204" pitchFamily="34" charset="0"/>
                </a:rPr>
                <a:t>建立一个岗位级别体系,这是最关键的一步。建立岗位级别体系包括确定等级数量、为每一个等级确定定义和描述。</a:t>
              </a:r>
            </a:p>
            <a:p>
              <a:pPr indent="0" algn="just" fontAlgn="auto">
                <a:lnSpc>
                  <a:spcPts val="1920"/>
                </a:lnSpc>
                <a:buFont typeface="Arial" panose="020B0604020202020204" pitchFamily="34" charset="0"/>
                <a:buNone/>
                <a:defRPr/>
              </a:pPr>
              <a:r>
                <a:rPr lang="en-US" sz="1600" kern="0" dirty="0">
                  <a:solidFill>
                    <a:schemeClr val="tx1">
                      <a:lumMod val="65000"/>
                      <a:lumOff val="35000"/>
                    </a:schemeClr>
                  </a:solidFill>
                  <a:latin typeface="KaiTi" panose="02010609060101010101" pitchFamily="49" charset="-122"/>
                  <a:ea typeface="KaiTi" panose="02010609060101010101" pitchFamily="49" charset="-122"/>
                  <a:cs typeface="Arial" panose="020B0604020202020204" pitchFamily="34" charset="0"/>
                  <a:sym typeface="+mn-ea"/>
                </a:rPr>
                <a:t>(3)</a:t>
              </a:r>
              <a:r>
                <a:rPr lang="en-US" sz="1600" kern="0" dirty="0">
                  <a:solidFill>
                    <a:schemeClr val="tx1">
                      <a:lumMod val="65000"/>
                      <a:lumOff val="35000"/>
                    </a:schemeClr>
                  </a:solidFill>
                  <a:latin typeface="KaiTi" panose="02010609060101010101" pitchFamily="49" charset="-122"/>
                  <a:ea typeface="KaiTi" panose="02010609060101010101" pitchFamily="49" charset="-122"/>
                  <a:cs typeface="Arial" panose="020B0604020202020204" pitchFamily="34" charset="0"/>
                </a:rPr>
                <a:t>将组织中的各个岗位归到合适的级别中去。  </a:t>
              </a:r>
            </a:p>
          </p:txBody>
        </p:sp>
        <p:sp>
          <p:nvSpPr>
            <p:cNvPr id="98" name="Rectangle 42"/>
            <p:cNvSpPr/>
            <p:nvPr/>
          </p:nvSpPr>
          <p:spPr>
            <a:xfrm flipH="1">
              <a:off x="2478120" y="2605863"/>
              <a:ext cx="1850053" cy="229011"/>
            </a:xfrm>
            <a:prstGeom prst="rect">
              <a:avLst/>
            </a:prstGeom>
            <a:noFill/>
            <a:ln w="12700" cap="flat" cmpd="sng" algn="ctr">
              <a:noFill/>
              <a:prstDash val="solid"/>
            </a:ln>
            <a:effectLst/>
          </p:spPr>
          <p:txBody>
            <a:bodyPr lIns="91440" tIns="0" rIns="91440" bIns="0" rtlCol="0" anchor="t"/>
            <a:lstStyle/>
            <a:p>
              <a:endParaRPr lang="zh-CN" altLang="en-US" sz="1400" b="1" dirty="0">
                <a:solidFill>
                  <a:schemeClr val="tx1">
                    <a:lumMod val="65000"/>
                    <a:lumOff val="35000"/>
                  </a:schemeClr>
                </a:solidFill>
                <a:latin typeface="KaiTi" panose="02010609060101010101" pitchFamily="49" charset="-122"/>
                <a:ea typeface="KaiTi" panose="02010609060101010101" pitchFamily="49" charset="-122"/>
                <a:cs typeface="Arial" panose="020B0604020202020204" pitchFamily="34" charset="0"/>
              </a:endParaRPr>
            </a:p>
          </p:txBody>
        </p:sp>
      </p:grpSp>
      <p:grpSp>
        <p:nvGrpSpPr>
          <p:cNvPr id="99" name="组合 98"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GrpSpPr/>
          <p:nvPr/>
        </p:nvGrpSpPr>
        <p:grpSpPr>
          <a:xfrm>
            <a:off x="8763000" y="4567555"/>
            <a:ext cx="3136265" cy="1741805"/>
            <a:chOff x="2375885" y="2213433"/>
            <a:chExt cx="3136265" cy="1014730"/>
          </a:xfrm>
        </p:grpSpPr>
        <p:sp>
          <p:nvSpPr>
            <p:cNvPr id="100" name="Rectangle 42"/>
            <p:cNvSpPr/>
            <p:nvPr/>
          </p:nvSpPr>
          <p:spPr>
            <a:xfrm flipH="1">
              <a:off x="2375885" y="2213433"/>
              <a:ext cx="3136265" cy="1014730"/>
            </a:xfrm>
            <a:prstGeom prst="rect">
              <a:avLst/>
            </a:prstGeom>
            <a:noFill/>
            <a:ln w="12700" cap="flat" cmpd="sng" algn="ctr">
              <a:noFill/>
              <a:prstDash val="solid"/>
            </a:ln>
            <a:effectLst/>
          </p:spPr>
          <p:txBody>
            <a:bodyPr lIns="91440" tIns="0" rIns="91440" bIns="0" rtlCol="0" anchor="t"/>
            <a:lstStyle/>
            <a:p>
              <a:pPr algn="just" fontAlgn="auto">
                <a:lnSpc>
                  <a:spcPts val="1920"/>
                </a:lnSpc>
                <a:defRPr/>
              </a:pPr>
              <a:r>
                <a:rPr lang="en-US" sz="1600" kern="0" dirty="0">
                  <a:solidFill>
                    <a:schemeClr val="tx1">
                      <a:lumMod val="65000"/>
                      <a:lumOff val="35000"/>
                    </a:schemeClr>
                  </a:solidFill>
                  <a:latin typeface="KaiTi" panose="02010609060101010101" pitchFamily="49" charset="-122"/>
                  <a:ea typeface="KaiTi" panose="02010609060101010101" pitchFamily="49" charset="-122"/>
                  <a:cs typeface="Arial" panose="020B0604020202020204" pitchFamily="34" charset="0"/>
                </a:rPr>
                <a:t>是选取若干关键性的薪酬要素,并对每个要素的不同水平进行界定,同时给各个水平赋予一定的分值(即点数),然后按照这些关键的薪酬要素对岗位进行评估,得到每个岗位的总点数,以此决定职位的薪酬水平。</a:t>
              </a:r>
            </a:p>
          </p:txBody>
        </p:sp>
        <p:sp>
          <p:nvSpPr>
            <p:cNvPr id="101" name="Rectangle 42"/>
            <p:cNvSpPr/>
            <p:nvPr/>
          </p:nvSpPr>
          <p:spPr>
            <a:xfrm flipH="1">
              <a:off x="2478120" y="2605863"/>
              <a:ext cx="1850053" cy="229011"/>
            </a:xfrm>
            <a:prstGeom prst="rect">
              <a:avLst/>
            </a:prstGeom>
            <a:noFill/>
            <a:ln w="12700" cap="flat" cmpd="sng" algn="ctr">
              <a:noFill/>
              <a:prstDash val="solid"/>
            </a:ln>
            <a:effectLst/>
          </p:spPr>
          <p:txBody>
            <a:bodyPr lIns="91440" tIns="0" rIns="91440" bIns="0" rtlCol="0" anchor="t"/>
            <a:lstStyle/>
            <a:p>
              <a:endParaRPr lang="zh-CN" altLang="en-US" sz="1400" b="1" dirty="0">
                <a:solidFill>
                  <a:schemeClr val="tx1">
                    <a:lumMod val="65000"/>
                    <a:lumOff val="35000"/>
                  </a:schemeClr>
                </a:solidFill>
                <a:latin typeface="KaiTi" panose="02010609060101010101" pitchFamily="49" charset="-122"/>
                <a:ea typeface="KaiTi" panose="02010609060101010101" pitchFamily="49" charset="-122"/>
                <a:cs typeface="Arial" panose="020B0604020202020204" pitchFamily="34" charset="0"/>
              </a:endParaRPr>
            </a:p>
          </p:txBody>
        </p:sp>
      </p:grpSp>
      <p:sp>
        <p:nvSpPr>
          <p:cNvPr id="102" name="e7d195523061f1c0"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hidden="1"/>
          <p:cNvSpPr txBox="1"/>
          <p:nvPr/>
        </p:nvSpPr>
        <p:spPr>
          <a:xfrm>
            <a:off x="-355600" y="1803400"/>
            <a:ext cx="293927" cy="1016000"/>
          </a:xfrm>
          <a:prstGeom prst="rect">
            <a:avLst/>
          </a:prstGeom>
          <a:noFill/>
        </p:spPr>
        <p:txBody>
          <a:bodyPr vert="wordArtVert" rtlCol="0">
            <a:spAutoFit/>
          </a:bodyPr>
          <a:lstStyle/>
          <a:p>
            <a:r>
              <a:rPr lang="en-US" altLang="zh-CN" sz="100"/>
              <a:t>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a:t>
            </a:r>
            <a:endParaRPr lang="zh-CN" altLang="en-US" sz="100"/>
          </a:p>
        </p:txBody>
      </p:sp>
    </p:spTree>
    <p:extLst>
      <p:ext uri="{BB962C8B-B14F-4D97-AF65-F5344CB8AC3E}">
        <p14:creationId xmlns:p14="http://schemas.microsoft.com/office/powerpoint/2010/main" val="3009218886"/>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0">
        <p15:prstTrans prst="pageCurlDouble"/>
      </p:transition>
    </mc:Choice>
    <mc:Fallback xmlns="">
      <p:transition spd="slow"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44000" fill="hold" nodeType="withEffect">
                                  <p:stCondLst>
                                    <p:cond delay="250"/>
                                  </p:stCondLst>
                                  <p:childTnLst>
                                    <p:set>
                                      <p:cBhvr>
                                        <p:cTn id="6" dur="1" fill="hold">
                                          <p:stCondLst>
                                            <p:cond delay="0"/>
                                          </p:stCondLst>
                                        </p:cTn>
                                        <p:tgtEl>
                                          <p:spTgt spid="13"/>
                                        </p:tgtEl>
                                        <p:attrNameLst>
                                          <p:attrName>style.visibility</p:attrName>
                                        </p:attrNameLst>
                                      </p:cBhvr>
                                      <p:to>
                                        <p:strVal val="visible"/>
                                      </p:to>
                                    </p:set>
                                    <p:anim calcmode="lin" valueType="num">
                                      <p:cBhvr additive="base">
                                        <p:cTn id="7" dur="750" fill="hold"/>
                                        <p:tgtEl>
                                          <p:spTgt spid="13"/>
                                        </p:tgtEl>
                                        <p:attrNameLst>
                                          <p:attrName>ppt_x</p:attrName>
                                        </p:attrNameLst>
                                      </p:cBhvr>
                                      <p:tavLst>
                                        <p:tav tm="0">
                                          <p:val>
                                            <p:strVal val="0-#ppt_w/2"/>
                                          </p:val>
                                        </p:tav>
                                        <p:tav tm="100000">
                                          <p:val>
                                            <p:strVal val="#ppt_x"/>
                                          </p:val>
                                        </p:tav>
                                      </p:tavLst>
                                    </p:anim>
                                    <p:anim calcmode="lin" valueType="num">
                                      <p:cBhvr additive="base">
                                        <p:cTn id="8" dur="750" fill="hold"/>
                                        <p:tgtEl>
                                          <p:spTgt spid="13"/>
                                        </p:tgtEl>
                                        <p:attrNameLst>
                                          <p:attrName>ppt_y</p:attrName>
                                        </p:attrNameLst>
                                      </p:cBhvr>
                                      <p:tavLst>
                                        <p:tav tm="0">
                                          <p:val>
                                            <p:strVal val="#ppt_y"/>
                                          </p:val>
                                        </p:tav>
                                        <p:tav tm="100000">
                                          <p:val>
                                            <p:strVal val="#ppt_y"/>
                                          </p:val>
                                        </p:tav>
                                      </p:tavLst>
                                    </p:anim>
                                  </p:childTnLst>
                                </p:cTn>
                              </p:par>
                              <p:par>
                                <p:cTn id="9" presetID="2" presetClass="entr" presetSubtype="1" decel="44000" fill="hold" nodeType="withEffect">
                                  <p:stCondLst>
                                    <p:cond delay="250"/>
                                  </p:stCondLst>
                                  <p:childTnLst>
                                    <p:set>
                                      <p:cBhvr>
                                        <p:cTn id="10" dur="1" fill="hold">
                                          <p:stCondLst>
                                            <p:cond delay="0"/>
                                          </p:stCondLst>
                                        </p:cTn>
                                        <p:tgtEl>
                                          <p:spTgt spid="87"/>
                                        </p:tgtEl>
                                        <p:attrNameLst>
                                          <p:attrName>style.visibility</p:attrName>
                                        </p:attrNameLst>
                                      </p:cBhvr>
                                      <p:to>
                                        <p:strVal val="visible"/>
                                      </p:to>
                                    </p:set>
                                    <p:anim calcmode="lin" valueType="num">
                                      <p:cBhvr additive="base">
                                        <p:cTn id="11" dur="750" fill="hold"/>
                                        <p:tgtEl>
                                          <p:spTgt spid="87"/>
                                        </p:tgtEl>
                                        <p:attrNameLst>
                                          <p:attrName>ppt_x</p:attrName>
                                        </p:attrNameLst>
                                      </p:cBhvr>
                                      <p:tavLst>
                                        <p:tav tm="0">
                                          <p:val>
                                            <p:strVal val="#ppt_x"/>
                                          </p:val>
                                        </p:tav>
                                        <p:tav tm="100000">
                                          <p:val>
                                            <p:strVal val="#ppt_x"/>
                                          </p:val>
                                        </p:tav>
                                      </p:tavLst>
                                    </p:anim>
                                    <p:anim calcmode="lin" valueType="num">
                                      <p:cBhvr additive="base">
                                        <p:cTn id="12" dur="750" fill="hold"/>
                                        <p:tgtEl>
                                          <p:spTgt spid="87"/>
                                        </p:tgtEl>
                                        <p:attrNameLst>
                                          <p:attrName>ppt_y</p:attrName>
                                        </p:attrNameLst>
                                      </p:cBhvr>
                                      <p:tavLst>
                                        <p:tav tm="0">
                                          <p:val>
                                            <p:strVal val="0-#ppt_h/2"/>
                                          </p:val>
                                        </p:tav>
                                        <p:tav tm="100000">
                                          <p:val>
                                            <p:strVal val="#ppt_y"/>
                                          </p:val>
                                        </p:tav>
                                      </p:tavLst>
                                    </p:anim>
                                  </p:childTnLst>
                                </p:cTn>
                              </p:par>
                              <p:par>
                                <p:cTn id="13" presetID="2" presetClass="entr" presetSubtype="2" decel="44000" fill="hold" nodeType="withEffect">
                                  <p:stCondLst>
                                    <p:cond delay="250"/>
                                  </p:stCondLst>
                                  <p:childTnLst>
                                    <p:set>
                                      <p:cBhvr>
                                        <p:cTn id="14" dur="1" fill="hold">
                                          <p:stCondLst>
                                            <p:cond delay="0"/>
                                          </p:stCondLst>
                                        </p:cTn>
                                        <p:tgtEl>
                                          <p:spTgt spid="88"/>
                                        </p:tgtEl>
                                        <p:attrNameLst>
                                          <p:attrName>style.visibility</p:attrName>
                                        </p:attrNameLst>
                                      </p:cBhvr>
                                      <p:to>
                                        <p:strVal val="visible"/>
                                      </p:to>
                                    </p:set>
                                    <p:anim calcmode="lin" valueType="num">
                                      <p:cBhvr additive="base">
                                        <p:cTn id="15" dur="750" fill="hold"/>
                                        <p:tgtEl>
                                          <p:spTgt spid="88"/>
                                        </p:tgtEl>
                                        <p:attrNameLst>
                                          <p:attrName>ppt_x</p:attrName>
                                        </p:attrNameLst>
                                      </p:cBhvr>
                                      <p:tavLst>
                                        <p:tav tm="0">
                                          <p:val>
                                            <p:strVal val="1+#ppt_w/2"/>
                                          </p:val>
                                        </p:tav>
                                        <p:tav tm="100000">
                                          <p:val>
                                            <p:strVal val="#ppt_x"/>
                                          </p:val>
                                        </p:tav>
                                      </p:tavLst>
                                    </p:anim>
                                    <p:anim calcmode="lin" valueType="num">
                                      <p:cBhvr additive="base">
                                        <p:cTn id="16" dur="750" fill="hold"/>
                                        <p:tgtEl>
                                          <p:spTgt spid="88"/>
                                        </p:tgtEl>
                                        <p:attrNameLst>
                                          <p:attrName>ppt_y</p:attrName>
                                        </p:attrNameLst>
                                      </p:cBhvr>
                                      <p:tavLst>
                                        <p:tav tm="0">
                                          <p:val>
                                            <p:strVal val="#ppt_y"/>
                                          </p:val>
                                        </p:tav>
                                        <p:tav tm="100000">
                                          <p:val>
                                            <p:strVal val="#ppt_y"/>
                                          </p:val>
                                        </p:tav>
                                      </p:tavLst>
                                    </p:anim>
                                  </p:childTnLst>
                                </p:cTn>
                              </p:par>
                              <p:par>
                                <p:cTn id="17" presetID="2" presetClass="entr" presetSubtype="4" decel="44000" fill="hold" nodeType="withEffect">
                                  <p:stCondLst>
                                    <p:cond delay="250"/>
                                  </p:stCondLst>
                                  <p:childTnLst>
                                    <p:set>
                                      <p:cBhvr>
                                        <p:cTn id="18" dur="1" fill="hold">
                                          <p:stCondLst>
                                            <p:cond delay="0"/>
                                          </p:stCondLst>
                                        </p:cTn>
                                        <p:tgtEl>
                                          <p:spTgt spid="89"/>
                                        </p:tgtEl>
                                        <p:attrNameLst>
                                          <p:attrName>style.visibility</p:attrName>
                                        </p:attrNameLst>
                                      </p:cBhvr>
                                      <p:to>
                                        <p:strVal val="visible"/>
                                      </p:to>
                                    </p:set>
                                    <p:anim calcmode="lin" valueType="num">
                                      <p:cBhvr additive="base">
                                        <p:cTn id="19" dur="750" fill="hold"/>
                                        <p:tgtEl>
                                          <p:spTgt spid="89"/>
                                        </p:tgtEl>
                                        <p:attrNameLst>
                                          <p:attrName>ppt_x</p:attrName>
                                        </p:attrNameLst>
                                      </p:cBhvr>
                                      <p:tavLst>
                                        <p:tav tm="0">
                                          <p:val>
                                            <p:strVal val="#ppt_x"/>
                                          </p:val>
                                        </p:tav>
                                        <p:tav tm="100000">
                                          <p:val>
                                            <p:strVal val="#ppt_x"/>
                                          </p:val>
                                        </p:tav>
                                      </p:tavLst>
                                    </p:anim>
                                    <p:anim calcmode="lin" valueType="num">
                                      <p:cBhvr additive="base">
                                        <p:cTn id="20" dur="750" fill="hold"/>
                                        <p:tgtEl>
                                          <p:spTgt spid="89"/>
                                        </p:tgtEl>
                                        <p:attrNameLst>
                                          <p:attrName>ppt_y</p:attrName>
                                        </p:attrNameLst>
                                      </p:cBhvr>
                                      <p:tavLst>
                                        <p:tav tm="0">
                                          <p:val>
                                            <p:strVal val="1+#ppt_h/2"/>
                                          </p:val>
                                        </p:tav>
                                        <p:tav tm="100000">
                                          <p:val>
                                            <p:strVal val="#ppt_y"/>
                                          </p:val>
                                        </p:tav>
                                      </p:tavLst>
                                    </p:anim>
                                  </p:childTnLst>
                                </p:cTn>
                              </p:par>
                            </p:childTnLst>
                          </p:cTn>
                        </p:par>
                        <p:par>
                          <p:cTn id="21" fill="hold">
                            <p:stCondLst>
                              <p:cond delay="1250"/>
                            </p:stCondLst>
                            <p:childTnLst>
                              <p:par>
                                <p:cTn id="22" presetID="10" presetClass="entr" presetSubtype="0" fill="hold" nodeType="afterEffect">
                                  <p:stCondLst>
                                    <p:cond delay="0"/>
                                  </p:stCondLst>
                                  <p:childTnLst>
                                    <p:set>
                                      <p:cBhvr>
                                        <p:cTn id="23" dur="1" fill="hold">
                                          <p:stCondLst>
                                            <p:cond delay="0"/>
                                          </p:stCondLst>
                                        </p:cTn>
                                        <p:tgtEl>
                                          <p:spTgt spid="90"/>
                                        </p:tgtEl>
                                        <p:attrNameLst>
                                          <p:attrName>style.visibility</p:attrName>
                                        </p:attrNameLst>
                                      </p:cBhvr>
                                      <p:to>
                                        <p:strVal val="visible"/>
                                      </p:to>
                                    </p:set>
                                    <p:animEffect transition="in" filter="fade">
                                      <p:cBhvr>
                                        <p:cTn id="24" dur="500"/>
                                        <p:tgtEl>
                                          <p:spTgt spid="90"/>
                                        </p:tgtEl>
                                      </p:cBhvr>
                                    </p:animEffect>
                                  </p:childTnLst>
                                </p:cTn>
                              </p:par>
                              <p:par>
                                <p:cTn id="25" presetID="10" presetClass="entr" presetSubtype="0" fill="hold" nodeType="withEffect">
                                  <p:stCondLst>
                                    <p:cond delay="0"/>
                                  </p:stCondLst>
                                  <p:childTnLst>
                                    <p:set>
                                      <p:cBhvr>
                                        <p:cTn id="26" dur="1" fill="hold">
                                          <p:stCondLst>
                                            <p:cond delay="0"/>
                                          </p:stCondLst>
                                        </p:cTn>
                                        <p:tgtEl>
                                          <p:spTgt spid="93"/>
                                        </p:tgtEl>
                                        <p:attrNameLst>
                                          <p:attrName>style.visibility</p:attrName>
                                        </p:attrNameLst>
                                      </p:cBhvr>
                                      <p:to>
                                        <p:strVal val="visible"/>
                                      </p:to>
                                    </p:set>
                                    <p:animEffect transition="in" filter="fade">
                                      <p:cBhvr>
                                        <p:cTn id="27" dur="500"/>
                                        <p:tgtEl>
                                          <p:spTgt spid="93"/>
                                        </p:tgtEl>
                                      </p:cBhvr>
                                    </p:animEffect>
                                  </p:childTnLst>
                                </p:cTn>
                              </p:par>
                              <p:par>
                                <p:cTn id="28" presetID="10" presetClass="entr" presetSubtype="0" fill="hold" nodeType="withEffect">
                                  <p:stCondLst>
                                    <p:cond delay="0"/>
                                  </p:stCondLst>
                                  <p:childTnLst>
                                    <p:set>
                                      <p:cBhvr>
                                        <p:cTn id="29" dur="1" fill="hold">
                                          <p:stCondLst>
                                            <p:cond delay="0"/>
                                          </p:stCondLst>
                                        </p:cTn>
                                        <p:tgtEl>
                                          <p:spTgt spid="96"/>
                                        </p:tgtEl>
                                        <p:attrNameLst>
                                          <p:attrName>style.visibility</p:attrName>
                                        </p:attrNameLst>
                                      </p:cBhvr>
                                      <p:to>
                                        <p:strVal val="visible"/>
                                      </p:to>
                                    </p:set>
                                    <p:animEffect transition="in" filter="fade">
                                      <p:cBhvr>
                                        <p:cTn id="30" dur="500"/>
                                        <p:tgtEl>
                                          <p:spTgt spid="96"/>
                                        </p:tgtEl>
                                      </p:cBhvr>
                                    </p:animEffect>
                                  </p:childTnLst>
                                </p:cTn>
                              </p:par>
                              <p:par>
                                <p:cTn id="31" presetID="10" presetClass="entr" presetSubtype="0" fill="hold" nodeType="withEffect">
                                  <p:stCondLst>
                                    <p:cond delay="0"/>
                                  </p:stCondLst>
                                  <p:childTnLst>
                                    <p:set>
                                      <p:cBhvr>
                                        <p:cTn id="32" dur="1" fill="hold">
                                          <p:stCondLst>
                                            <p:cond delay="0"/>
                                          </p:stCondLst>
                                        </p:cTn>
                                        <p:tgtEl>
                                          <p:spTgt spid="99"/>
                                        </p:tgtEl>
                                        <p:attrNameLst>
                                          <p:attrName>style.visibility</p:attrName>
                                        </p:attrNameLst>
                                      </p:cBhvr>
                                      <p:to>
                                        <p:strVal val="visible"/>
                                      </p:to>
                                    </p:set>
                                    <p:animEffect transition="in" filter="fade">
                                      <p:cBhvr>
                                        <p:cTn id="33" dur="500"/>
                                        <p:tgtEl>
                                          <p:spTgt spid="9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矩形 24"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549157" y="-975631"/>
            <a:ext cx="583096" cy="838080"/>
          </a:xfrm>
          <a:prstGeom prst="rect">
            <a:avLst/>
          </a:prstGeom>
          <a:solidFill>
            <a:srgbClr val="365B7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 name="矩形 25"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1132253" y="-975631"/>
            <a:ext cx="583096" cy="838080"/>
          </a:xfrm>
          <a:prstGeom prst="rect">
            <a:avLst/>
          </a:prstGeom>
          <a:solidFill>
            <a:srgbClr val="96648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 name="矩形 26"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1715349" y="-975631"/>
            <a:ext cx="583096" cy="838080"/>
          </a:xfrm>
          <a:prstGeom prst="rect">
            <a:avLst/>
          </a:prstGeom>
          <a:solidFill>
            <a:srgbClr val="D06F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 name="矩形 27"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2298446" y="-975631"/>
            <a:ext cx="583096" cy="838080"/>
          </a:xfrm>
          <a:prstGeom prst="rect">
            <a:avLst/>
          </a:prstGeom>
          <a:solidFill>
            <a:srgbClr val="F779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 name="矩形 28"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2881542" y="-975631"/>
            <a:ext cx="583096" cy="838080"/>
          </a:xfrm>
          <a:prstGeom prst="rect">
            <a:avLst/>
          </a:prstGeom>
          <a:solidFill>
            <a:srgbClr val="F8AD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5" name="椭圆 84"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flipH="1">
            <a:off x="549405" y="813581"/>
            <a:ext cx="157493" cy="157493"/>
          </a:xfrm>
          <a:prstGeom prst="ellipse">
            <a:avLst/>
          </a:prstGeom>
          <a:solidFill>
            <a:srgbClr val="D06F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6" name="椭圆 85"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flipH="1">
            <a:off x="549405" y="177206"/>
            <a:ext cx="321030" cy="321030"/>
          </a:xfrm>
          <a:prstGeom prst="ellipse">
            <a:avLst/>
          </a:prstGeom>
          <a:solidFill>
            <a:srgbClr val="966481"/>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7" name="椭圆 86"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flipH="1">
            <a:off x="1001395" y="648335"/>
            <a:ext cx="258445" cy="258445"/>
          </a:xfrm>
          <a:prstGeom prst="ellipse">
            <a:avLst/>
          </a:prstGeom>
          <a:solidFill>
            <a:srgbClr val="365B7C"/>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8" name="椭圆 87"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flipH="1">
            <a:off x="8694" y="648310"/>
            <a:ext cx="164852" cy="164852"/>
          </a:xfrm>
          <a:prstGeom prst="ellipse">
            <a:avLst/>
          </a:prstGeom>
          <a:solidFill>
            <a:srgbClr val="F779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 name="e7d195523061f1c0"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hidden="1"/>
          <p:cNvSpPr txBox="1"/>
          <p:nvPr/>
        </p:nvSpPr>
        <p:spPr>
          <a:xfrm>
            <a:off x="-355600" y="1803400"/>
            <a:ext cx="293927" cy="1016000"/>
          </a:xfrm>
          <a:prstGeom prst="rect">
            <a:avLst/>
          </a:prstGeom>
          <a:noFill/>
        </p:spPr>
        <p:txBody>
          <a:bodyPr vert="wordArtVert" rtlCol="0">
            <a:spAutoFit/>
          </a:bodyPr>
          <a:lstStyle/>
          <a:p>
            <a:r>
              <a:rPr lang="en-US" altLang="zh-CN" sz="100"/>
              <a:t>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a:t>
            </a:r>
            <a:endParaRPr lang="zh-CN" altLang="en-US" sz="100"/>
          </a:p>
        </p:txBody>
      </p:sp>
      <p:sp>
        <p:nvSpPr>
          <p:cNvPr id="7" name="文本框 6"/>
          <p:cNvSpPr txBox="1"/>
          <p:nvPr/>
        </p:nvSpPr>
        <p:spPr>
          <a:xfrm>
            <a:off x="1371600" y="177165"/>
            <a:ext cx="1270000" cy="521970"/>
          </a:xfrm>
          <a:prstGeom prst="rect">
            <a:avLst/>
          </a:prstGeom>
          <a:solidFill>
            <a:srgbClr val="966481"/>
          </a:solidFill>
          <a:ln>
            <a:solidFill>
              <a:srgbClr val="CA6B7F"/>
            </a:solidFill>
          </a:ln>
        </p:spPr>
        <p:style>
          <a:lnRef idx="2">
            <a:schemeClr val="dk1">
              <a:shade val="50000"/>
            </a:schemeClr>
          </a:lnRef>
          <a:fillRef idx="1">
            <a:schemeClr val="dk1"/>
          </a:fillRef>
          <a:effectRef idx="0">
            <a:schemeClr val="dk1"/>
          </a:effectRef>
          <a:fontRef idx="minor">
            <a:schemeClr val="lt1"/>
          </a:fontRef>
        </p:style>
        <p:txBody>
          <a:bodyPr wrap="square" rtlCol="0" anchor="t">
            <a:spAutoFit/>
          </a:bodyPr>
          <a:lstStyle/>
          <a:p>
            <a:pPr algn="ctr"/>
            <a:r>
              <a:rPr lang="zh-CN" altLang="en-US" sz="2800" dirty="0">
                <a:latin typeface="微软雅黑" panose="020B0503020204020204" pitchFamily="34" charset="-122"/>
                <a:ea typeface="微软雅黑" panose="020B0503020204020204" pitchFamily="34" charset="-122"/>
                <a:sym typeface="+mn-ea"/>
              </a:rPr>
              <a:t>案例</a:t>
            </a:r>
          </a:p>
        </p:txBody>
      </p:sp>
      <p:sp>
        <p:nvSpPr>
          <p:cNvPr id="8" name="文本框 7"/>
          <p:cNvSpPr txBox="1"/>
          <p:nvPr/>
        </p:nvSpPr>
        <p:spPr>
          <a:xfrm>
            <a:off x="384810" y="970915"/>
            <a:ext cx="11678920" cy="5692775"/>
          </a:xfrm>
          <a:prstGeom prst="rect">
            <a:avLst/>
          </a:prstGeom>
          <a:noFill/>
        </p:spPr>
        <p:txBody>
          <a:bodyPr wrap="square" rtlCol="0" anchor="t">
            <a:spAutoFit/>
          </a:bodyPr>
          <a:lstStyle/>
          <a:p>
            <a:pPr algn="just" fontAlgn="auto"/>
            <a:r>
              <a:rPr lang="en-US" altLang="zh-CN" sz="2800">
                <a:latin typeface="楷体" panose="02010609060101010101" pitchFamily="49" charset="-122"/>
                <a:ea typeface="楷体" panose="02010609060101010101" pitchFamily="49" charset="-122"/>
                <a:cs typeface="楷体" panose="02010609060101010101" pitchFamily="49" charset="-122"/>
              </a:rPr>
              <a:t>    </a:t>
            </a:r>
            <a:r>
              <a:rPr lang="zh-CN" altLang="en-US" sz="2800">
                <a:solidFill>
                  <a:schemeClr val="tx1">
                    <a:lumMod val="75000"/>
                    <a:lumOff val="25000"/>
                  </a:schemeClr>
                </a:solidFill>
                <a:latin typeface="楷体" panose="02010609060101010101" pitchFamily="49" charset="-122"/>
                <a:ea typeface="楷体" panose="02010609060101010101" pitchFamily="49" charset="-122"/>
                <a:cs typeface="楷体" panose="02010609060101010101" pitchFamily="49" charset="-122"/>
              </a:rPr>
              <a:t>丰田公司全面招聘体系的目的就是招聘最优秀的有责任感的员工,为此公司做出了极大的努力。丰田公司全面招聘体系大体上可以分成6大阶段,前5个阶段招聘大约要持续5-6天。 </a:t>
            </a:r>
          </a:p>
          <a:p>
            <a:pPr algn="just" fontAlgn="auto"/>
            <a:r>
              <a:rPr lang="zh-CN" altLang="en-US" sz="2800">
                <a:solidFill>
                  <a:schemeClr val="tx1">
                    <a:lumMod val="75000"/>
                    <a:lumOff val="25000"/>
                  </a:schemeClr>
                </a:solidFill>
                <a:latin typeface="楷体" panose="02010609060101010101" pitchFamily="49" charset="-122"/>
                <a:ea typeface="楷体" panose="02010609060101010101" pitchFamily="49" charset="-122"/>
                <a:cs typeface="楷体" panose="02010609060101010101" pitchFamily="49" charset="-122"/>
              </a:rPr>
              <a:t>    </a:t>
            </a:r>
            <a:r>
              <a:rPr lang="zh-CN" altLang="en-US" sz="2800" u="sng">
                <a:solidFill>
                  <a:schemeClr val="tx1">
                    <a:lumMod val="75000"/>
                    <a:lumOff val="25000"/>
                  </a:schemeClr>
                </a:solidFill>
                <a:latin typeface="楷体" panose="02010609060101010101" pitchFamily="49" charset="-122"/>
                <a:ea typeface="楷体" panose="02010609060101010101" pitchFamily="49" charset="-122"/>
                <a:cs typeface="楷体" panose="02010609060101010101" pitchFamily="49" charset="-122"/>
              </a:rPr>
              <a:t>第一阶段丰田公司通常会委托专业的职业招聘机构，进行初步的筛选。</a:t>
            </a:r>
            <a:r>
              <a:rPr lang="zh-CN" altLang="en-US" sz="2800">
                <a:solidFill>
                  <a:schemeClr val="tx1">
                    <a:lumMod val="75000"/>
                    <a:lumOff val="25000"/>
                  </a:schemeClr>
                </a:solidFill>
                <a:latin typeface="楷体" panose="02010609060101010101" pitchFamily="49" charset="-122"/>
                <a:ea typeface="楷体" panose="02010609060101010101" pitchFamily="49" charset="-122"/>
                <a:cs typeface="楷体" panose="02010609060101010101" pitchFamily="49" charset="-122"/>
              </a:rPr>
              <a:t>应聘人员一般会观看丰田公司的工作环境和工作内容的录像资料，同时了解丰田公司的全面招聘体系，随后填写工作申请表。这是让申请者初步感受工作岗位的要求,同时也是应聘人员自我评估和选择的过程,许多应聘人员知难而退</a:t>
            </a:r>
          </a:p>
          <a:p>
            <a:pPr algn="just" fontAlgn="auto"/>
            <a:r>
              <a:rPr lang="zh-CN" altLang="zh-CN" sz="2800">
                <a:solidFill>
                  <a:schemeClr val="tx1">
                    <a:lumMod val="75000"/>
                    <a:lumOff val="25000"/>
                  </a:schemeClr>
                </a:solidFill>
                <a:latin typeface="楷体" panose="02010609060101010101" pitchFamily="49" charset="-122"/>
                <a:ea typeface="楷体" panose="02010609060101010101" pitchFamily="49" charset="-122"/>
                <a:cs typeface="楷体" panose="02010609060101010101" pitchFamily="49" charset="-122"/>
                <a:sym typeface="+mn-ea"/>
              </a:rPr>
              <a:t>    </a:t>
            </a:r>
            <a:r>
              <a:rPr lang="zh-CN" altLang="zh-CN" sz="2800" u="sng">
                <a:solidFill>
                  <a:schemeClr val="tx1">
                    <a:lumMod val="75000"/>
                    <a:lumOff val="25000"/>
                  </a:schemeClr>
                </a:solidFill>
                <a:latin typeface="楷体" panose="02010609060101010101" pitchFamily="49" charset="-122"/>
                <a:ea typeface="楷体" panose="02010609060101010101" pitchFamily="49" charset="-122"/>
                <a:cs typeface="楷体" panose="02010609060101010101" pitchFamily="49" charset="-122"/>
                <a:sym typeface="+mn-ea"/>
              </a:rPr>
              <a:t>第二阶段是评估员工的技术知识和工作潜能。</a:t>
            </a:r>
            <a:r>
              <a:rPr lang="zh-CN" altLang="zh-CN" sz="2800">
                <a:solidFill>
                  <a:schemeClr val="tx1">
                    <a:lumMod val="75000"/>
                    <a:lumOff val="25000"/>
                  </a:schemeClr>
                </a:solidFill>
                <a:latin typeface="楷体" panose="02010609060101010101" pitchFamily="49" charset="-122"/>
                <a:ea typeface="楷体" panose="02010609060101010101" pitchFamily="49" charset="-122"/>
                <a:cs typeface="楷体" panose="02010609060101010101" pitchFamily="49" charset="-122"/>
                <a:sym typeface="+mn-ea"/>
              </a:rPr>
              <a:t>通常会要求员工进行基本能力和职业态度心理测试</a:t>
            </a:r>
            <a:r>
              <a:rPr lang="en-US" altLang="zh-CN" sz="2800">
                <a:solidFill>
                  <a:schemeClr val="tx1">
                    <a:lumMod val="75000"/>
                    <a:lumOff val="25000"/>
                  </a:schemeClr>
                </a:solidFill>
                <a:latin typeface="楷体" panose="02010609060101010101" pitchFamily="49" charset="-122"/>
                <a:ea typeface="楷体" panose="02010609060101010101" pitchFamily="49" charset="-122"/>
                <a:cs typeface="楷体" panose="02010609060101010101" pitchFamily="49" charset="-122"/>
                <a:sym typeface="+mn-ea"/>
              </a:rPr>
              <a:t>,</a:t>
            </a:r>
            <a:r>
              <a:rPr lang="zh-CN" altLang="zh-CN" sz="2800">
                <a:solidFill>
                  <a:schemeClr val="tx1">
                    <a:lumMod val="75000"/>
                    <a:lumOff val="25000"/>
                  </a:schemeClr>
                </a:solidFill>
                <a:latin typeface="楷体" panose="02010609060101010101" pitchFamily="49" charset="-122"/>
                <a:ea typeface="楷体" panose="02010609060101010101" pitchFamily="49" charset="-122"/>
                <a:cs typeface="楷体" panose="02010609060101010101" pitchFamily="49" charset="-122"/>
                <a:sym typeface="+mn-ea"/>
              </a:rPr>
              <a:t>评估员工解决问题的能力、学习能力和潜能以及职业兴趣爱好。如果是技术岗位工作的应聘人员</a:t>
            </a:r>
            <a:r>
              <a:rPr lang="en-US" altLang="zh-CN" sz="2800">
                <a:solidFill>
                  <a:schemeClr val="tx1">
                    <a:lumMod val="75000"/>
                    <a:lumOff val="25000"/>
                  </a:schemeClr>
                </a:solidFill>
                <a:latin typeface="楷体" panose="02010609060101010101" pitchFamily="49" charset="-122"/>
                <a:ea typeface="楷体" panose="02010609060101010101" pitchFamily="49" charset="-122"/>
                <a:cs typeface="楷体" panose="02010609060101010101" pitchFamily="49" charset="-122"/>
                <a:sym typeface="+mn-ea"/>
              </a:rPr>
              <a:t>,</a:t>
            </a:r>
            <a:r>
              <a:rPr lang="zh-CN" altLang="zh-CN" sz="2800">
                <a:solidFill>
                  <a:schemeClr val="tx1">
                    <a:lumMod val="75000"/>
                    <a:lumOff val="25000"/>
                  </a:schemeClr>
                </a:solidFill>
                <a:latin typeface="楷体" panose="02010609060101010101" pitchFamily="49" charset="-122"/>
                <a:ea typeface="楷体" panose="02010609060101010101" pitchFamily="49" charset="-122"/>
                <a:cs typeface="楷体" panose="02010609060101010101" pitchFamily="49" charset="-122"/>
                <a:sym typeface="+mn-ea"/>
              </a:rPr>
              <a:t>更加需要进行</a:t>
            </a:r>
            <a:r>
              <a:rPr lang="en-US" altLang="zh-CN" sz="2800">
                <a:solidFill>
                  <a:schemeClr val="tx1">
                    <a:lumMod val="75000"/>
                    <a:lumOff val="25000"/>
                  </a:schemeClr>
                </a:solidFill>
                <a:latin typeface="楷体" panose="02010609060101010101" pitchFamily="49" charset="-122"/>
                <a:ea typeface="楷体" panose="02010609060101010101" pitchFamily="49" charset="-122"/>
                <a:cs typeface="楷体" panose="02010609060101010101" pitchFamily="49" charset="-122"/>
                <a:sym typeface="+mn-ea"/>
              </a:rPr>
              <a:t>6</a:t>
            </a:r>
            <a:r>
              <a:rPr lang="zh-CN" altLang="zh-CN" sz="2800">
                <a:solidFill>
                  <a:schemeClr val="tx1">
                    <a:lumMod val="75000"/>
                    <a:lumOff val="25000"/>
                  </a:schemeClr>
                </a:solidFill>
                <a:latin typeface="楷体" panose="02010609060101010101" pitchFamily="49" charset="-122"/>
                <a:ea typeface="楷体" panose="02010609060101010101" pitchFamily="49" charset="-122"/>
                <a:cs typeface="楷体" panose="02010609060101010101" pitchFamily="49" charset="-122"/>
                <a:sym typeface="+mn-ea"/>
              </a:rPr>
              <a:t>个小时的现场实际机器和工具操作测试。</a:t>
            </a:r>
            <a:endParaRPr lang="zh-CN" altLang="zh-CN" sz="2800">
              <a:latin typeface="楷体" panose="02010609060101010101" pitchFamily="49" charset="-122"/>
              <a:ea typeface="楷体" panose="02010609060101010101" pitchFamily="49" charset="-122"/>
              <a:cs typeface="楷体" panose="02010609060101010101" pitchFamily="49" charset="-122"/>
              <a:sym typeface="+mn-ea"/>
            </a:endParaRPr>
          </a:p>
          <a:p>
            <a:pPr algn="just" fontAlgn="auto"/>
            <a:r>
              <a:rPr lang="zh-CN" altLang="en-US" sz="2800">
                <a:latin typeface="楷体" panose="02010609060101010101" pitchFamily="49" charset="-122"/>
                <a:ea typeface="楷体" panose="02010609060101010101" pitchFamily="49" charset="-122"/>
                <a:cs typeface="楷体" panose="02010609060101010101" pitchFamily="49" charset="-122"/>
              </a:rPr>
              <a:t>    </a:t>
            </a:r>
          </a:p>
        </p:txBody>
      </p:sp>
    </p:spTree>
    <p:extLst>
      <p:ext uri="{BB962C8B-B14F-4D97-AF65-F5344CB8AC3E}">
        <p14:creationId xmlns:p14="http://schemas.microsoft.com/office/powerpoint/2010/main" val="3078810289"/>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0">
        <p15:prstTrans prst="pageCurlDouble"/>
      </p:transition>
    </mc:Choice>
    <mc:Fallback xmlns="">
      <p:transition spd="slow" advTm="0">
        <p:fade/>
      </p:transition>
    </mc:Fallback>
  </mc:AlternateContent>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矩形 24"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549157" y="-975631"/>
            <a:ext cx="583096" cy="838080"/>
          </a:xfrm>
          <a:prstGeom prst="rect">
            <a:avLst/>
          </a:prstGeom>
          <a:solidFill>
            <a:srgbClr val="365B7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 name="矩形 25"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1132253" y="-975631"/>
            <a:ext cx="583096" cy="838080"/>
          </a:xfrm>
          <a:prstGeom prst="rect">
            <a:avLst/>
          </a:prstGeom>
          <a:solidFill>
            <a:srgbClr val="96648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 name="矩形 26"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1715349" y="-975631"/>
            <a:ext cx="583096" cy="838080"/>
          </a:xfrm>
          <a:prstGeom prst="rect">
            <a:avLst/>
          </a:prstGeom>
          <a:solidFill>
            <a:srgbClr val="D06F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 name="矩形 27"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2298446" y="-975631"/>
            <a:ext cx="583096" cy="838080"/>
          </a:xfrm>
          <a:prstGeom prst="rect">
            <a:avLst/>
          </a:prstGeom>
          <a:solidFill>
            <a:srgbClr val="F779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 name="矩形 28"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2881542" y="-975631"/>
            <a:ext cx="583096" cy="838080"/>
          </a:xfrm>
          <a:prstGeom prst="rect">
            <a:avLst/>
          </a:prstGeom>
          <a:solidFill>
            <a:srgbClr val="F8AD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5" name="椭圆 84"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flipH="1">
            <a:off x="549405" y="813581"/>
            <a:ext cx="157493" cy="157493"/>
          </a:xfrm>
          <a:prstGeom prst="ellipse">
            <a:avLst/>
          </a:prstGeom>
          <a:solidFill>
            <a:srgbClr val="D06F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6" name="椭圆 85"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flipH="1">
            <a:off x="549405" y="177206"/>
            <a:ext cx="321030" cy="321030"/>
          </a:xfrm>
          <a:prstGeom prst="ellipse">
            <a:avLst/>
          </a:prstGeom>
          <a:solidFill>
            <a:srgbClr val="966481"/>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7" name="椭圆 86"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flipH="1">
            <a:off x="1001395" y="648335"/>
            <a:ext cx="258445" cy="258445"/>
          </a:xfrm>
          <a:prstGeom prst="ellipse">
            <a:avLst/>
          </a:prstGeom>
          <a:solidFill>
            <a:srgbClr val="365B7C"/>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8" name="椭圆 87"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flipH="1">
            <a:off x="8694" y="648310"/>
            <a:ext cx="164852" cy="164852"/>
          </a:xfrm>
          <a:prstGeom prst="ellipse">
            <a:avLst/>
          </a:prstGeom>
          <a:solidFill>
            <a:srgbClr val="F779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 name="e7d195523061f1c0"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hidden="1"/>
          <p:cNvSpPr txBox="1"/>
          <p:nvPr/>
        </p:nvSpPr>
        <p:spPr>
          <a:xfrm>
            <a:off x="-355600" y="1803400"/>
            <a:ext cx="293927" cy="1016000"/>
          </a:xfrm>
          <a:prstGeom prst="rect">
            <a:avLst/>
          </a:prstGeom>
          <a:noFill/>
        </p:spPr>
        <p:txBody>
          <a:bodyPr vert="wordArtVert" rtlCol="0">
            <a:spAutoFit/>
          </a:bodyPr>
          <a:lstStyle/>
          <a:p>
            <a:r>
              <a:rPr lang="en-US" altLang="zh-CN" sz="100"/>
              <a:t>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a:t>
            </a:r>
            <a:endParaRPr lang="zh-CN" altLang="en-US" sz="100"/>
          </a:p>
        </p:txBody>
      </p:sp>
      <p:sp>
        <p:nvSpPr>
          <p:cNvPr id="7" name="文本框 6"/>
          <p:cNvSpPr txBox="1"/>
          <p:nvPr/>
        </p:nvSpPr>
        <p:spPr>
          <a:xfrm>
            <a:off x="1371600" y="177165"/>
            <a:ext cx="1270000" cy="521970"/>
          </a:xfrm>
          <a:prstGeom prst="rect">
            <a:avLst/>
          </a:prstGeom>
          <a:solidFill>
            <a:srgbClr val="966481"/>
          </a:solidFill>
          <a:ln>
            <a:solidFill>
              <a:srgbClr val="CA6B7F"/>
            </a:solidFill>
          </a:ln>
        </p:spPr>
        <p:style>
          <a:lnRef idx="2">
            <a:schemeClr val="dk1">
              <a:shade val="50000"/>
            </a:schemeClr>
          </a:lnRef>
          <a:fillRef idx="1">
            <a:schemeClr val="dk1"/>
          </a:fillRef>
          <a:effectRef idx="0">
            <a:schemeClr val="dk1"/>
          </a:effectRef>
          <a:fontRef idx="minor">
            <a:schemeClr val="lt1"/>
          </a:fontRef>
        </p:style>
        <p:txBody>
          <a:bodyPr wrap="square" rtlCol="0" anchor="t">
            <a:spAutoFit/>
          </a:bodyPr>
          <a:lstStyle/>
          <a:p>
            <a:pPr algn="ctr"/>
            <a:r>
              <a:rPr lang="zh-CN" altLang="en-US" sz="2800" dirty="0">
                <a:latin typeface="微软雅黑" panose="020B0503020204020204" pitchFamily="34" charset="-122"/>
                <a:ea typeface="微软雅黑" panose="020B0503020204020204" pitchFamily="34" charset="-122"/>
                <a:sym typeface="+mn-ea"/>
              </a:rPr>
              <a:t>案例</a:t>
            </a:r>
          </a:p>
        </p:txBody>
      </p:sp>
      <p:sp>
        <p:nvSpPr>
          <p:cNvPr id="8" name="文本框 7"/>
          <p:cNvSpPr txBox="1"/>
          <p:nvPr/>
        </p:nvSpPr>
        <p:spPr>
          <a:xfrm>
            <a:off x="340995" y="970915"/>
            <a:ext cx="11678920" cy="5441315"/>
          </a:xfrm>
          <a:prstGeom prst="rect">
            <a:avLst/>
          </a:prstGeom>
          <a:noFill/>
        </p:spPr>
        <p:txBody>
          <a:bodyPr wrap="square" rtlCol="0" anchor="t">
            <a:spAutoFit/>
          </a:bodyPr>
          <a:lstStyle/>
          <a:p>
            <a:pPr algn="just" fontAlgn="auto">
              <a:lnSpc>
                <a:spcPts val="2980"/>
              </a:lnSpc>
            </a:pPr>
            <a:r>
              <a:rPr lang="en-US" altLang="zh-CN" sz="2400">
                <a:solidFill>
                  <a:schemeClr val="tx1">
                    <a:lumMod val="75000"/>
                    <a:lumOff val="25000"/>
                  </a:schemeClr>
                </a:solidFill>
                <a:latin typeface="楷体" panose="02010609060101010101" pitchFamily="49" charset="-122"/>
                <a:ea typeface="楷体" panose="02010609060101010101" pitchFamily="49" charset="-122"/>
                <a:cs typeface="楷体" panose="02010609060101010101" pitchFamily="49" charset="-122"/>
              </a:rPr>
              <a:t>    </a:t>
            </a:r>
            <a:r>
              <a:rPr lang="zh-CN" altLang="en-US" sz="2400" u="sng">
                <a:solidFill>
                  <a:schemeClr val="tx1">
                    <a:lumMod val="75000"/>
                    <a:lumOff val="25000"/>
                  </a:schemeClr>
                </a:solidFill>
                <a:latin typeface="楷体" panose="02010609060101010101" pitchFamily="49" charset="-122"/>
                <a:ea typeface="楷体" panose="02010609060101010101" pitchFamily="49" charset="-122"/>
                <a:cs typeface="楷体" panose="02010609060101010101" pitchFamily="49" charset="-122"/>
              </a:rPr>
              <a:t>第三阶段丰田公司接手有关的招聘工作</a:t>
            </a:r>
            <a:r>
              <a:rPr lang="zh-CN" altLang="en-US" sz="2400">
                <a:solidFill>
                  <a:schemeClr val="tx1">
                    <a:lumMod val="75000"/>
                    <a:lumOff val="25000"/>
                  </a:schemeClr>
                </a:solidFill>
                <a:latin typeface="楷体" panose="02010609060101010101" pitchFamily="49" charset="-122"/>
                <a:ea typeface="楷体" panose="02010609060101010101" pitchFamily="49" charset="-122"/>
                <a:cs typeface="楷体" panose="02010609060101010101" pitchFamily="49" charset="-122"/>
              </a:rPr>
              <a:t>。本阶段主要是评价员工的人际关系能力和决策能力。应聘人员在公司的评估中心参加一个4小时的小组讨论,讨论的过程由丰田公司的招聘专家即时观察评估,比较典型的小组讨论可能是应聘人员组成一个小组,讨论未来几年汽车的主要特征是什么。实际问题的解决可以考察应聘者的洞察力、灵活性和创造力。同样在第三阶段应聘者需要参加5个小时的实际汽车生产线的模拟操作。在模拟过程中,应聘人员需要组成项目小组,负担起计划和管理的职能,比如如何生产一种零配件,人员分工、材料采购、资金运用、计划管理、生产过程等一系列生产考虑因素的有效运用。</a:t>
            </a:r>
          </a:p>
          <a:p>
            <a:pPr algn="just" fontAlgn="auto">
              <a:lnSpc>
                <a:spcPts val="2980"/>
              </a:lnSpc>
            </a:pPr>
            <a:r>
              <a:rPr lang="zh-CN" altLang="en-US" sz="2400">
                <a:solidFill>
                  <a:schemeClr val="tx1">
                    <a:lumMod val="75000"/>
                    <a:lumOff val="25000"/>
                  </a:schemeClr>
                </a:solidFill>
                <a:latin typeface="楷体" panose="02010609060101010101" pitchFamily="49" charset="-122"/>
                <a:ea typeface="楷体" panose="02010609060101010101" pitchFamily="49" charset="-122"/>
                <a:cs typeface="楷体" panose="02010609060101010101" pitchFamily="49" charset="-122"/>
              </a:rPr>
              <a:t>    </a:t>
            </a:r>
            <a:r>
              <a:rPr lang="zh-CN" altLang="en-US" sz="2400" u="sng">
                <a:solidFill>
                  <a:schemeClr val="tx1">
                    <a:lumMod val="75000"/>
                    <a:lumOff val="25000"/>
                  </a:schemeClr>
                </a:solidFill>
                <a:latin typeface="楷体" panose="02010609060101010101" pitchFamily="49" charset="-122"/>
                <a:ea typeface="楷体" panose="02010609060101010101" pitchFamily="49" charset="-122"/>
                <a:cs typeface="楷体" panose="02010609060101010101" pitchFamily="49" charset="-122"/>
              </a:rPr>
              <a:t>第四阶段应聘人员需要参加1小时的集体面试</a:t>
            </a:r>
            <a:r>
              <a:rPr lang="zh-CN" altLang="en-US" sz="2400">
                <a:solidFill>
                  <a:schemeClr val="tx1">
                    <a:lumMod val="75000"/>
                    <a:lumOff val="25000"/>
                  </a:schemeClr>
                </a:solidFill>
                <a:latin typeface="楷体" panose="02010609060101010101" pitchFamily="49" charset="-122"/>
                <a:ea typeface="楷体" panose="02010609060101010101" pitchFamily="49" charset="-122"/>
                <a:cs typeface="楷体" panose="02010609060101010101" pitchFamily="49" charset="-122"/>
              </a:rPr>
              <a:t>,分别向丰田的招聘专家谈论自己取得过的成就,这样可以使丰田的招聘专家更加全面地了解应聘人员的兴趣和爱好,他们以什么为荣,什么样的事业才能使应聘的员工兴奋,更好地做出工作岗位安排和职业生涯计划。在此阶段也可以进一步了解员工的小组互动能力。 </a:t>
            </a:r>
          </a:p>
          <a:p>
            <a:pPr algn="just" fontAlgn="auto">
              <a:lnSpc>
                <a:spcPts val="2980"/>
              </a:lnSpc>
            </a:pPr>
            <a:r>
              <a:rPr lang="zh-CN" altLang="en-US" sz="2400">
                <a:solidFill>
                  <a:schemeClr val="tx1">
                    <a:lumMod val="75000"/>
                    <a:lumOff val="25000"/>
                  </a:schemeClr>
                </a:solidFill>
                <a:latin typeface="楷体" panose="02010609060101010101" pitchFamily="49" charset="-122"/>
                <a:ea typeface="楷体" panose="02010609060101010101" pitchFamily="49" charset="-122"/>
                <a:cs typeface="楷体" panose="02010609060101010101" pitchFamily="49" charset="-122"/>
              </a:rPr>
              <a:t>    </a:t>
            </a:r>
            <a:r>
              <a:rPr lang="zh-CN" altLang="en-US" sz="2400" u="sng">
                <a:solidFill>
                  <a:schemeClr val="tx1">
                    <a:lumMod val="75000"/>
                    <a:lumOff val="25000"/>
                  </a:schemeClr>
                </a:solidFill>
                <a:latin typeface="楷体" panose="02010609060101010101" pitchFamily="49" charset="-122"/>
                <a:ea typeface="楷体" panose="02010609060101010101" pitchFamily="49" charset="-122"/>
                <a:cs typeface="楷体" panose="02010609060101010101" pitchFamily="49" charset="-122"/>
              </a:rPr>
              <a:t>最后阶段,新员工需要接受6个月的工作表现和发展潜能评估,新员工会接受监控、观察、督导等方面严密的关注和培训。</a:t>
            </a:r>
          </a:p>
        </p:txBody>
      </p:sp>
    </p:spTree>
    <p:extLst>
      <p:ext uri="{BB962C8B-B14F-4D97-AF65-F5344CB8AC3E}">
        <p14:creationId xmlns:p14="http://schemas.microsoft.com/office/powerpoint/2010/main" val="482169970"/>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0">
        <p15:prstTrans prst="pageCurlDouble"/>
      </p:transition>
    </mc:Choice>
    <mc:Fallback xmlns="">
      <p:transition spd="slow" advTm="0">
        <p:fade/>
      </p:transition>
    </mc:Fallback>
  </mc:AlternateContent>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矩形 24"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549157" y="-975631"/>
            <a:ext cx="583096" cy="838080"/>
          </a:xfrm>
          <a:prstGeom prst="rect">
            <a:avLst/>
          </a:prstGeom>
          <a:solidFill>
            <a:srgbClr val="365B7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 name="矩形 25"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1132253" y="-975631"/>
            <a:ext cx="583096" cy="838080"/>
          </a:xfrm>
          <a:prstGeom prst="rect">
            <a:avLst/>
          </a:prstGeom>
          <a:solidFill>
            <a:srgbClr val="96648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 name="矩形 26"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1715349" y="-975631"/>
            <a:ext cx="583096" cy="838080"/>
          </a:xfrm>
          <a:prstGeom prst="rect">
            <a:avLst/>
          </a:prstGeom>
          <a:solidFill>
            <a:srgbClr val="D06F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 name="矩形 27"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2298446" y="-975631"/>
            <a:ext cx="583096" cy="838080"/>
          </a:xfrm>
          <a:prstGeom prst="rect">
            <a:avLst/>
          </a:prstGeom>
          <a:solidFill>
            <a:srgbClr val="F779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 name="矩形 28"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2881542" y="-975631"/>
            <a:ext cx="583096" cy="838080"/>
          </a:xfrm>
          <a:prstGeom prst="rect">
            <a:avLst/>
          </a:prstGeom>
          <a:solidFill>
            <a:srgbClr val="F8AD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2" name="组合 1"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GrpSpPr/>
          <p:nvPr/>
        </p:nvGrpSpPr>
        <p:grpSpPr>
          <a:xfrm>
            <a:off x="351223" y="1830482"/>
            <a:ext cx="3652658" cy="3398599"/>
            <a:chOff x="549343" y="1997761"/>
            <a:chExt cx="3652658" cy="3398599"/>
          </a:xfrm>
        </p:grpSpPr>
        <p:sp>
          <p:nvSpPr>
            <p:cNvPr id="11" name="矩形 10"/>
            <p:cNvSpPr/>
            <p:nvPr/>
          </p:nvSpPr>
          <p:spPr>
            <a:xfrm>
              <a:off x="662373" y="2310181"/>
              <a:ext cx="3310890" cy="2479675"/>
            </a:xfrm>
            <a:prstGeom prst="rect">
              <a:avLst/>
            </a:prstGeom>
            <a:solidFill>
              <a:srgbClr val="365B7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 name="Freeform 36"/>
            <p:cNvSpPr>
              <a:spLocks noEditPoints="1"/>
            </p:cNvSpPr>
            <p:nvPr/>
          </p:nvSpPr>
          <p:spPr bwMode="auto">
            <a:xfrm>
              <a:off x="549343" y="1997761"/>
              <a:ext cx="3652658" cy="3398599"/>
            </a:xfrm>
            <a:custGeom>
              <a:avLst/>
              <a:gdLst>
                <a:gd name="T0" fmla="*/ 1616 w 1756"/>
                <a:gd name="T1" fmla="*/ 0 h 1634"/>
                <a:gd name="T2" fmla="*/ 140 w 1756"/>
                <a:gd name="T3" fmla="*/ 0 h 1634"/>
                <a:gd name="T4" fmla="*/ 0 w 1756"/>
                <a:gd name="T5" fmla="*/ 140 h 1634"/>
                <a:gd name="T6" fmla="*/ 0 w 1756"/>
                <a:gd name="T7" fmla="*/ 1243 h 1634"/>
                <a:gd name="T8" fmla="*/ 140 w 1756"/>
                <a:gd name="T9" fmla="*/ 1383 h 1634"/>
                <a:gd name="T10" fmla="*/ 232 w 1756"/>
                <a:gd name="T11" fmla="*/ 1383 h 1634"/>
                <a:gd name="T12" fmla="*/ 232 w 1756"/>
                <a:gd name="T13" fmla="*/ 1584 h 1634"/>
                <a:gd name="T14" fmla="*/ 276 w 1756"/>
                <a:gd name="T15" fmla="*/ 1598 h 1634"/>
                <a:gd name="T16" fmla="*/ 419 w 1756"/>
                <a:gd name="T17" fmla="*/ 1383 h 1634"/>
                <a:gd name="T18" fmla="*/ 1616 w 1756"/>
                <a:gd name="T19" fmla="*/ 1383 h 1634"/>
                <a:gd name="T20" fmla="*/ 1756 w 1756"/>
                <a:gd name="T21" fmla="*/ 1243 h 1634"/>
                <a:gd name="T22" fmla="*/ 1756 w 1756"/>
                <a:gd name="T23" fmla="*/ 140 h 1634"/>
                <a:gd name="T24" fmla="*/ 1616 w 1756"/>
                <a:gd name="T25" fmla="*/ 0 h 1634"/>
                <a:gd name="T26" fmla="*/ 982 w 1756"/>
                <a:gd name="T27" fmla="*/ 422 h 1634"/>
                <a:gd name="T28" fmla="*/ 1023 w 1756"/>
                <a:gd name="T29" fmla="*/ 422 h 1634"/>
                <a:gd name="T30" fmla="*/ 1023 w 1756"/>
                <a:gd name="T31" fmla="*/ 381 h 1634"/>
                <a:gd name="T32" fmla="*/ 1041 w 1756"/>
                <a:gd name="T33" fmla="*/ 363 h 1634"/>
                <a:gd name="T34" fmla="*/ 1058 w 1756"/>
                <a:gd name="T35" fmla="*/ 381 h 1634"/>
                <a:gd name="T36" fmla="*/ 1058 w 1756"/>
                <a:gd name="T37" fmla="*/ 422 h 1634"/>
                <a:gd name="T38" fmla="*/ 1100 w 1756"/>
                <a:gd name="T39" fmla="*/ 422 h 1634"/>
                <a:gd name="T40" fmla="*/ 1117 w 1756"/>
                <a:gd name="T41" fmla="*/ 440 h 1634"/>
                <a:gd name="T42" fmla="*/ 1100 w 1756"/>
                <a:gd name="T43" fmla="*/ 457 h 1634"/>
                <a:gd name="T44" fmla="*/ 1058 w 1756"/>
                <a:gd name="T45" fmla="*/ 457 h 1634"/>
                <a:gd name="T46" fmla="*/ 1058 w 1756"/>
                <a:gd name="T47" fmla="*/ 498 h 1634"/>
                <a:gd name="T48" fmla="*/ 1041 w 1756"/>
                <a:gd name="T49" fmla="*/ 516 h 1634"/>
                <a:gd name="T50" fmla="*/ 1023 w 1756"/>
                <a:gd name="T51" fmla="*/ 498 h 1634"/>
                <a:gd name="T52" fmla="*/ 1023 w 1756"/>
                <a:gd name="T53" fmla="*/ 457 h 1634"/>
                <a:gd name="T54" fmla="*/ 982 w 1756"/>
                <a:gd name="T55" fmla="*/ 457 h 1634"/>
                <a:gd name="T56" fmla="*/ 965 w 1756"/>
                <a:gd name="T57" fmla="*/ 440 h 1634"/>
                <a:gd name="T58" fmla="*/ 982 w 1756"/>
                <a:gd name="T59" fmla="*/ 422 h 1634"/>
                <a:gd name="T60" fmla="*/ 1636 w 1756"/>
                <a:gd name="T61" fmla="*/ 1243 h 1634"/>
                <a:gd name="T62" fmla="*/ 1616 w 1756"/>
                <a:gd name="T63" fmla="*/ 1263 h 1634"/>
                <a:gd name="T64" fmla="*/ 140 w 1756"/>
                <a:gd name="T65" fmla="*/ 1263 h 1634"/>
                <a:gd name="T66" fmla="*/ 120 w 1756"/>
                <a:gd name="T67" fmla="*/ 1243 h 1634"/>
                <a:gd name="T68" fmla="*/ 120 w 1756"/>
                <a:gd name="T69" fmla="*/ 460 h 1634"/>
                <a:gd name="T70" fmla="*/ 140 w 1756"/>
                <a:gd name="T71" fmla="*/ 440 h 1634"/>
                <a:gd name="T72" fmla="*/ 229 w 1756"/>
                <a:gd name="T73" fmla="*/ 440 h 1634"/>
                <a:gd name="T74" fmla="*/ 229 w 1756"/>
                <a:gd name="T75" fmla="*/ 440 h 1634"/>
                <a:gd name="T76" fmla="*/ 358 w 1756"/>
                <a:gd name="T77" fmla="*/ 310 h 1634"/>
                <a:gd name="T78" fmla="*/ 782 w 1756"/>
                <a:gd name="T79" fmla="*/ 310 h 1634"/>
                <a:gd name="T80" fmla="*/ 911 w 1756"/>
                <a:gd name="T81" fmla="*/ 440 h 1634"/>
                <a:gd name="T82" fmla="*/ 911 w 1756"/>
                <a:gd name="T83" fmla="*/ 440 h 1634"/>
                <a:gd name="T84" fmla="*/ 1041 w 1756"/>
                <a:gd name="T85" fmla="*/ 569 h 1634"/>
                <a:gd name="T86" fmla="*/ 1170 w 1756"/>
                <a:gd name="T87" fmla="*/ 440 h 1634"/>
                <a:gd name="T88" fmla="*/ 1170 w 1756"/>
                <a:gd name="T89" fmla="*/ 440 h 1634"/>
                <a:gd name="T90" fmla="*/ 1201 w 1756"/>
                <a:gd name="T91" fmla="*/ 440 h 1634"/>
                <a:gd name="T92" fmla="*/ 1201 w 1756"/>
                <a:gd name="T93" fmla="*/ 440 h 1634"/>
                <a:gd name="T94" fmla="*/ 1616 w 1756"/>
                <a:gd name="T95" fmla="*/ 440 h 1634"/>
                <a:gd name="T96" fmla="*/ 1636 w 1756"/>
                <a:gd name="T97" fmla="*/ 460 h 1634"/>
                <a:gd name="T98" fmla="*/ 1636 w 1756"/>
                <a:gd name="T99" fmla="*/ 1243 h 1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756" h="1634">
                  <a:moveTo>
                    <a:pt x="1616" y="0"/>
                  </a:moveTo>
                  <a:cubicBezTo>
                    <a:pt x="140" y="0"/>
                    <a:pt x="140" y="0"/>
                    <a:pt x="140" y="0"/>
                  </a:cubicBezTo>
                  <a:cubicBezTo>
                    <a:pt x="62" y="0"/>
                    <a:pt x="0" y="63"/>
                    <a:pt x="0" y="140"/>
                  </a:cubicBezTo>
                  <a:cubicBezTo>
                    <a:pt x="0" y="1243"/>
                    <a:pt x="0" y="1243"/>
                    <a:pt x="0" y="1243"/>
                  </a:cubicBezTo>
                  <a:cubicBezTo>
                    <a:pt x="0" y="1320"/>
                    <a:pt x="62" y="1383"/>
                    <a:pt x="140" y="1383"/>
                  </a:cubicBezTo>
                  <a:cubicBezTo>
                    <a:pt x="232" y="1383"/>
                    <a:pt x="232" y="1383"/>
                    <a:pt x="232" y="1383"/>
                  </a:cubicBezTo>
                  <a:cubicBezTo>
                    <a:pt x="232" y="1584"/>
                    <a:pt x="232" y="1584"/>
                    <a:pt x="232" y="1584"/>
                  </a:cubicBezTo>
                  <a:cubicBezTo>
                    <a:pt x="232" y="1628"/>
                    <a:pt x="252" y="1634"/>
                    <a:pt x="276" y="1598"/>
                  </a:cubicBezTo>
                  <a:cubicBezTo>
                    <a:pt x="419" y="1383"/>
                    <a:pt x="419" y="1383"/>
                    <a:pt x="419" y="1383"/>
                  </a:cubicBezTo>
                  <a:cubicBezTo>
                    <a:pt x="1616" y="1383"/>
                    <a:pt x="1616" y="1383"/>
                    <a:pt x="1616" y="1383"/>
                  </a:cubicBezTo>
                  <a:cubicBezTo>
                    <a:pt x="1693" y="1383"/>
                    <a:pt x="1756" y="1320"/>
                    <a:pt x="1756" y="1243"/>
                  </a:cubicBezTo>
                  <a:cubicBezTo>
                    <a:pt x="1756" y="140"/>
                    <a:pt x="1756" y="140"/>
                    <a:pt x="1756" y="140"/>
                  </a:cubicBezTo>
                  <a:cubicBezTo>
                    <a:pt x="1756" y="63"/>
                    <a:pt x="1693" y="0"/>
                    <a:pt x="1616" y="0"/>
                  </a:cubicBezTo>
                  <a:close/>
                  <a:moveTo>
                    <a:pt x="982" y="422"/>
                  </a:moveTo>
                  <a:cubicBezTo>
                    <a:pt x="1023" y="422"/>
                    <a:pt x="1023" y="422"/>
                    <a:pt x="1023" y="422"/>
                  </a:cubicBezTo>
                  <a:cubicBezTo>
                    <a:pt x="1023" y="381"/>
                    <a:pt x="1023" y="381"/>
                    <a:pt x="1023" y="381"/>
                  </a:cubicBezTo>
                  <a:cubicBezTo>
                    <a:pt x="1023" y="371"/>
                    <a:pt x="1031" y="363"/>
                    <a:pt x="1041" y="363"/>
                  </a:cubicBezTo>
                  <a:cubicBezTo>
                    <a:pt x="1051" y="363"/>
                    <a:pt x="1058" y="371"/>
                    <a:pt x="1058" y="381"/>
                  </a:cubicBezTo>
                  <a:cubicBezTo>
                    <a:pt x="1058" y="422"/>
                    <a:pt x="1058" y="422"/>
                    <a:pt x="1058" y="422"/>
                  </a:cubicBezTo>
                  <a:cubicBezTo>
                    <a:pt x="1100" y="422"/>
                    <a:pt x="1100" y="422"/>
                    <a:pt x="1100" y="422"/>
                  </a:cubicBezTo>
                  <a:cubicBezTo>
                    <a:pt x="1109" y="422"/>
                    <a:pt x="1117" y="430"/>
                    <a:pt x="1117" y="440"/>
                  </a:cubicBezTo>
                  <a:cubicBezTo>
                    <a:pt x="1117" y="449"/>
                    <a:pt x="1109" y="457"/>
                    <a:pt x="1100" y="457"/>
                  </a:cubicBezTo>
                  <a:cubicBezTo>
                    <a:pt x="1058" y="457"/>
                    <a:pt x="1058" y="457"/>
                    <a:pt x="1058" y="457"/>
                  </a:cubicBezTo>
                  <a:cubicBezTo>
                    <a:pt x="1058" y="498"/>
                    <a:pt x="1058" y="498"/>
                    <a:pt x="1058" y="498"/>
                  </a:cubicBezTo>
                  <a:cubicBezTo>
                    <a:pt x="1058" y="508"/>
                    <a:pt x="1051" y="516"/>
                    <a:pt x="1041" y="516"/>
                  </a:cubicBezTo>
                  <a:cubicBezTo>
                    <a:pt x="1031" y="516"/>
                    <a:pt x="1023" y="508"/>
                    <a:pt x="1023" y="498"/>
                  </a:cubicBezTo>
                  <a:cubicBezTo>
                    <a:pt x="1023" y="457"/>
                    <a:pt x="1023" y="457"/>
                    <a:pt x="1023" y="457"/>
                  </a:cubicBezTo>
                  <a:cubicBezTo>
                    <a:pt x="982" y="457"/>
                    <a:pt x="982" y="457"/>
                    <a:pt x="982" y="457"/>
                  </a:cubicBezTo>
                  <a:cubicBezTo>
                    <a:pt x="973" y="457"/>
                    <a:pt x="965" y="449"/>
                    <a:pt x="965" y="440"/>
                  </a:cubicBezTo>
                  <a:cubicBezTo>
                    <a:pt x="965" y="430"/>
                    <a:pt x="973" y="422"/>
                    <a:pt x="982" y="422"/>
                  </a:cubicBezTo>
                  <a:close/>
                  <a:moveTo>
                    <a:pt x="1636" y="1243"/>
                  </a:moveTo>
                  <a:cubicBezTo>
                    <a:pt x="1636" y="1254"/>
                    <a:pt x="1627" y="1263"/>
                    <a:pt x="1616" y="1263"/>
                  </a:cubicBezTo>
                  <a:cubicBezTo>
                    <a:pt x="140" y="1263"/>
                    <a:pt x="140" y="1263"/>
                    <a:pt x="140" y="1263"/>
                  </a:cubicBezTo>
                  <a:cubicBezTo>
                    <a:pt x="129" y="1263"/>
                    <a:pt x="120" y="1254"/>
                    <a:pt x="120" y="1243"/>
                  </a:cubicBezTo>
                  <a:cubicBezTo>
                    <a:pt x="120" y="460"/>
                    <a:pt x="120" y="460"/>
                    <a:pt x="120" y="460"/>
                  </a:cubicBezTo>
                  <a:cubicBezTo>
                    <a:pt x="120" y="449"/>
                    <a:pt x="129" y="440"/>
                    <a:pt x="140" y="440"/>
                  </a:cubicBezTo>
                  <a:cubicBezTo>
                    <a:pt x="229" y="440"/>
                    <a:pt x="229" y="440"/>
                    <a:pt x="229" y="440"/>
                  </a:cubicBezTo>
                  <a:cubicBezTo>
                    <a:pt x="229" y="440"/>
                    <a:pt x="229" y="440"/>
                    <a:pt x="229" y="440"/>
                  </a:cubicBezTo>
                  <a:cubicBezTo>
                    <a:pt x="229" y="368"/>
                    <a:pt x="287" y="310"/>
                    <a:pt x="358" y="310"/>
                  </a:cubicBezTo>
                  <a:cubicBezTo>
                    <a:pt x="782" y="310"/>
                    <a:pt x="782" y="310"/>
                    <a:pt x="782" y="310"/>
                  </a:cubicBezTo>
                  <a:cubicBezTo>
                    <a:pt x="853" y="310"/>
                    <a:pt x="911" y="368"/>
                    <a:pt x="911" y="440"/>
                  </a:cubicBezTo>
                  <a:cubicBezTo>
                    <a:pt x="911" y="440"/>
                    <a:pt x="911" y="440"/>
                    <a:pt x="911" y="440"/>
                  </a:cubicBezTo>
                  <a:cubicBezTo>
                    <a:pt x="911" y="511"/>
                    <a:pt x="969" y="569"/>
                    <a:pt x="1041" y="569"/>
                  </a:cubicBezTo>
                  <a:cubicBezTo>
                    <a:pt x="1112" y="569"/>
                    <a:pt x="1170" y="511"/>
                    <a:pt x="1170" y="440"/>
                  </a:cubicBezTo>
                  <a:cubicBezTo>
                    <a:pt x="1170" y="440"/>
                    <a:pt x="1170" y="440"/>
                    <a:pt x="1170" y="440"/>
                  </a:cubicBezTo>
                  <a:cubicBezTo>
                    <a:pt x="1201" y="440"/>
                    <a:pt x="1201" y="440"/>
                    <a:pt x="1201" y="440"/>
                  </a:cubicBezTo>
                  <a:cubicBezTo>
                    <a:pt x="1201" y="440"/>
                    <a:pt x="1201" y="440"/>
                    <a:pt x="1201" y="440"/>
                  </a:cubicBezTo>
                  <a:cubicBezTo>
                    <a:pt x="1616" y="440"/>
                    <a:pt x="1616" y="440"/>
                    <a:pt x="1616" y="440"/>
                  </a:cubicBezTo>
                  <a:cubicBezTo>
                    <a:pt x="1627" y="440"/>
                    <a:pt x="1636" y="449"/>
                    <a:pt x="1636" y="460"/>
                  </a:cubicBezTo>
                  <a:lnTo>
                    <a:pt x="1636" y="1243"/>
                  </a:lnTo>
                  <a:close/>
                </a:path>
              </a:pathLst>
            </a:custGeom>
            <a:gradFill>
              <a:gsLst>
                <a:gs pos="100000">
                  <a:schemeClr val="bg1"/>
                </a:gs>
                <a:gs pos="0">
                  <a:srgbClr val="E0E0E0"/>
                </a:gs>
              </a:gsLst>
              <a:lin ang="1800000" scaled="0"/>
            </a:gradFill>
            <a:ln>
              <a:noFill/>
            </a:ln>
            <a:effectLst>
              <a:outerShdw blurRad="127000" dist="63500" dir="2700000" algn="tl" rotWithShape="0">
                <a:prstClr val="black">
                  <a:alpha val="35000"/>
                </a:prstClr>
              </a:outerShdw>
            </a:effectLst>
          </p:spPr>
          <p:txBody>
            <a:bodyPr vert="horz" wrap="square" lIns="91440" tIns="45720" rIns="91440" bIns="45720" numCol="1" anchor="t" anchorCtr="0" compatLnSpc="1"/>
            <a:lstStyle/>
            <a:p>
              <a:endParaRPr lang="zh-CN" altLang="en-US"/>
            </a:p>
          </p:txBody>
        </p:sp>
        <p:sp>
          <p:nvSpPr>
            <p:cNvPr id="20" name="Rectangle 42"/>
            <p:cNvSpPr/>
            <p:nvPr/>
          </p:nvSpPr>
          <p:spPr>
            <a:xfrm flipH="1">
              <a:off x="880039" y="3742454"/>
              <a:ext cx="2991189" cy="589653"/>
            </a:xfrm>
            <a:prstGeom prst="rect">
              <a:avLst/>
            </a:prstGeom>
            <a:noFill/>
            <a:ln w="12700" cap="flat" cmpd="sng" algn="ctr">
              <a:noFill/>
              <a:prstDash val="solid"/>
            </a:ln>
            <a:effectLst/>
          </p:spPr>
          <p:txBody>
            <a:bodyPr lIns="91440" tIns="0" rIns="91440" bIns="0" rtlCol="0" anchor="t"/>
            <a:lstStyle/>
            <a:p>
              <a:pPr>
                <a:defRPr/>
              </a:pPr>
              <a:endParaRPr lang="en-US" sz="1200" kern="0" dirty="0">
                <a:solidFill>
                  <a:srgbClr val="FEFEFE"/>
                </a:solidFill>
                <a:latin typeface="Arial" panose="020B0604020202020204" pitchFamily="34" charset="0"/>
                <a:cs typeface="Arial" panose="020B0604020202020204" pitchFamily="34" charset="0"/>
              </a:endParaRPr>
            </a:p>
          </p:txBody>
        </p:sp>
        <p:sp>
          <p:nvSpPr>
            <p:cNvPr id="21" name="Rectangle 42"/>
            <p:cNvSpPr/>
            <p:nvPr/>
          </p:nvSpPr>
          <p:spPr>
            <a:xfrm flipH="1">
              <a:off x="1443658" y="3358128"/>
              <a:ext cx="2564990" cy="383972"/>
            </a:xfrm>
            <a:prstGeom prst="rect">
              <a:avLst/>
            </a:prstGeom>
            <a:noFill/>
            <a:ln w="12700" cap="flat" cmpd="sng" algn="ctr">
              <a:noFill/>
              <a:prstDash val="solid"/>
            </a:ln>
            <a:effectLst/>
          </p:spPr>
          <p:txBody>
            <a:bodyPr lIns="91440" tIns="0" rIns="91440" bIns="0" rtlCol="0" anchor="t"/>
            <a:lstStyle/>
            <a:p>
              <a:r>
                <a:rPr lang="zh-CN" sz="6000" b="1" dirty="0">
                  <a:solidFill>
                    <a:srgbClr val="FEFEFE"/>
                  </a:solidFill>
                  <a:latin typeface="Arial" panose="020B0604020202020204" pitchFamily="34" charset="0"/>
                  <a:cs typeface="Arial" panose="020B0604020202020204" pitchFamily="34" charset="0"/>
                </a:rPr>
                <a:t>小结</a:t>
              </a:r>
            </a:p>
          </p:txBody>
        </p:sp>
      </p:grpSp>
      <p:sp>
        <p:nvSpPr>
          <p:cNvPr id="31" name="椭圆 30"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flipH="1">
            <a:off x="974855" y="748176"/>
            <a:ext cx="157493" cy="157493"/>
          </a:xfrm>
          <a:prstGeom prst="ellipse">
            <a:avLst/>
          </a:prstGeom>
          <a:solidFill>
            <a:srgbClr val="D06F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 name="椭圆 31"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flipH="1">
            <a:off x="351285" y="278171"/>
            <a:ext cx="321030" cy="321030"/>
          </a:xfrm>
          <a:prstGeom prst="ellipse">
            <a:avLst/>
          </a:prstGeom>
          <a:solidFill>
            <a:srgbClr val="966481"/>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3" name="椭圆 32"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flipH="1">
            <a:off x="569153" y="912997"/>
            <a:ext cx="219803" cy="219803"/>
          </a:xfrm>
          <a:prstGeom prst="ellipse">
            <a:avLst/>
          </a:prstGeom>
          <a:solidFill>
            <a:srgbClr val="365B7C"/>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4" name="椭圆 33"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flipH="1">
            <a:off x="185859" y="802615"/>
            <a:ext cx="164852" cy="164852"/>
          </a:xfrm>
          <a:prstGeom prst="ellipse">
            <a:avLst/>
          </a:prstGeom>
          <a:solidFill>
            <a:srgbClr val="F779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5" name="椭圆 34"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11247289" y="6183418"/>
            <a:ext cx="157493" cy="157493"/>
          </a:xfrm>
          <a:prstGeom prst="ellipse">
            <a:avLst/>
          </a:prstGeom>
          <a:solidFill>
            <a:srgbClr val="D06F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6" name="椭圆 35"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11740977" y="6183313"/>
            <a:ext cx="321030" cy="321030"/>
          </a:xfrm>
          <a:prstGeom prst="ellipse">
            <a:avLst/>
          </a:prstGeom>
          <a:solidFill>
            <a:srgbClr val="966481"/>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7" name="椭圆 36"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a:off x="11184916" y="6505084"/>
            <a:ext cx="219803" cy="219803"/>
          </a:xfrm>
          <a:prstGeom prst="ellipse">
            <a:avLst/>
          </a:prstGeom>
          <a:solidFill>
            <a:srgbClr val="365B7C"/>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8" name="椭圆 37"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a:off x="11819376" y="5856222"/>
            <a:ext cx="164852" cy="164852"/>
          </a:xfrm>
          <a:prstGeom prst="ellipse">
            <a:avLst/>
          </a:prstGeom>
          <a:solidFill>
            <a:srgbClr val="F779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 name="e7d195523061f1c0"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hidden="1"/>
          <p:cNvSpPr txBox="1"/>
          <p:nvPr/>
        </p:nvSpPr>
        <p:spPr>
          <a:xfrm>
            <a:off x="-355600" y="1803400"/>
            <a:ext cx="293927" cy="1016000"/>
          </a:xfrm>
          <a:prstGeom prst="rect">
            <a:avLst/>
          </a:prstGeom>
          <a:noFill/>
        </p:spPr>
        <p:txBody>
          <a:bodyPr vert="wordArtVert" rtlCol="0">
            <a:spAutoFit/>
          </a:bodyPr>
          <a:lstStyle/>
          <a:p>
            <a:r>
              <a:rPr lang="en-US" altLang="zh-CN" sz="100"/>
              <a:t>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a:t>
            </a:r>
            <a:endParaRPr lang="zh-CN" altLang="en-US" sz="100"/>
          </a:p>
        </p:txBody>
      </p:sp>
      <p:sp>
        <p:nvSpPr>
          <p:cNvPr id="5" name="文本框 4"/>
          <p:cNvSpPr txBox="1"/>
          <p:nvPr/>
        </p:nvSpPr>
        <p:spPr>
          <a:xfrm>
            <a:off x="4380230" y="1290955"/>
            <a:ext cx="7439025" cy="4154170"/>
          </a:xfrm>
          <a:prstGeom prst="rect">
            <a:avLst/>
          </a:prstGeom>
          <a:noFill/>
        </p:spPr>
        <p:txBody>
          <a:bodyPr wrap="square" rtlCol="0" anchor="t">
            <a:spAutoFit/>
          </a:bodyPr>
          <a:lstStyle/>
          <a:p>
            <a:pPr marL="457200" indent="-457200" algn="just" fontAlgn="auto">
              <a:lnSpc>
                <a:spcPct val="150000"/>
              </a:lnSpc>
              <a:buFont typeface="Arial" panose="020B0604020202020204" pitchFamily="34" charset="0"/>
              <a:buChar char="•"/>
            </a:pPr>
            <a:r>
              <a:rPr lang="zh-CN" altLang="en-US" sz="2800" b="1" dirty="0">
                <a:solidFill>
                  <a:schemeClr val="tx1">
                    <a:lumMod val="75000"/>
                    <a:lumOff val="25000"/>
                  </a:schemeClr>
                </a:solidFill>
                <a:latin typeface="KaiTi" panose="02010609060101010101" pitchFamily="49" charset="-122"/>
                <a:ea typeface="KaiTi" panose="02010609060101010101" pitchFamily="49" charset="-122"/>
              </a:rPr>
              <a:t>本章主要介绍了招聘的内外部环境分析、人力资源需求的影响因素、岗位分析的内容和方法、职务说明书的内容和编制,并在此基础上,提出了岗位评价的依据、指标和方法。</a:t>
            </a:r>
          </a:p>
          <a:p>
            <a:pPr marL="457200" indent="-457200" algn="just" fontAlgn="auto">
              <a:lnSpc>
                <a:spcPct val="150000"/>
              </a:lnSpc>
              <a:buFont typeface="Arial" panose="020B0604020202020204" pitchFamily="34" charset="0"/>
              <a:buChar char="•"/>
            </a:pPr>
            <a:r>
              <a:rPr lang="zh-CN" altLang="en-US" sz="3200" b="1" dirty="0">
                <a:solidFill>
                  <a:schemeClr val="tx1">
                    <a:lumMod val="75000"/>
                    <a:lumOff val="25000"/>
                  </a:schemeClr>
                </a:solidFill>
                <a:latin typeface="KaiTi" panose="02010609060101010101" pitchFamily="49" charset="-122"/>
                <a:ea typeface="KaiTi" panose="02010609060101010101" pitchFamily="49" charset="-122"/>
              </a:rPr>
              <a:t> </a:t>
            </a:r>
            <a:r>
              <a:rPr lang="zh-CN" altLang="en-US" sz="2800" b="1" dirty="0">
                <a:solidFill>
                  <a:schemeClr val="tx1">
                    <a:lumMod val="75000"/>
                    <a:lumOff val="25000"/>
                  </a:schemeClr>
                </a:solidFill>
                <a:latin typeface="KaiTi" panose="02010609060101010101" pitchFamily="49" charset="-122"/>
                <a:ea typeface="KaiTi" panose="02010609060101010101" pitchFamily="49" charset="-122"/>
                <a:sym typeface="+mn-ea"/>
              </a:rPr>
              <a:t>招聘计划　招聘内外部环境　岗位分析　职务说明书　岗位评价</a:t>
            </a:r>
            <a:r>
              <a:rPr lang="zh-CN" altLang="en-US" sz="3200" dirty="0">
                <a:latin typeface="KaiTi" panose="02010609060101010101" pitchFamily="49" charset="-122"/>
                <a:ea typeface="KaiTi" panose="02010609060101010101" pitchFamily="49" charset="-122"/>
                <a:sym typeface="+mn-ea"/>
              </a:rPr>
              <a:t> </a:t>
            </a:r>
            <a:endParaRPr lang="zh-CN" altLang="en-US" sz="3200" b="1" dirty="0">
              <a:solidFill>
                <a:schemeClr val="tx1">
                  <a:lumMod val="75000"/>
                  <a:lumOff val="25000"/>
                </a:schemeClr>
              </a:solidFill>
              <a:latin typeface="KaiTi" panose="02010609060101010101" pitchFamily="49" charset="-122"/>
              <a:ea typeface="KaiTi" panose="02010609060101010101" pitchFamily="49" charset="-122"/>
            </a:endParaRPr>
          </a:p>
        </p:txBody>
      </p:sp>
    </p:spTree>
    <p:extLst>
      <p:ext uri="{BB962C8B-B14F-4D97-AF65-F5344CB8AC3E}">
        <p14:creationId xmlns:p14="http://schemas.microsoft.com/office/powerpoint/2010/main" val="1247505190"/>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0">
        <p15:prstTrans prst="pageCurlDouble"/>
      </p:transition>
    </mc:Choice>
    <mc:Fallback xmlns="">
      <p:transition spd="slow"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additive="base">
                                        <p:cTn id="11" dur="500" fill="hold"/>
                                        <p:tgtEl>
                                          <p:spTgt spid="2"/>
                                        </p:tgtEl>
                                        <p:attrNameLst>
                                          <p:attrName>ppt_x</p:attrName>
                                        </p:attrNameLst>
                                      </p:cBhvr>
                                      <p:tavLst>
                                        <p:tav tm="0">
                                          <p:val>
                                            <p:strVal val="#ppt_x"/>
                                          </p:val>
                                        </p:tav>
                                        <p:tav tm="100000">
                                          <p:val>
                                            <p:strVal val="#ppt_x"/>
                                          </p:val>
                                        </p:tav>
                                      </p:tavLst>
                                    </p:anim>
                                    <p:anim calcmode="lin" valueType="num">
                                      <p:cBhvr additive="base">
                                        <p:cTn id="12" dur="500" fill="hold"/>
                                        <p:tgtEl>
                                          <p:spTgt spid="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矩形 8"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549157" y="-975631"/>
            <a:ext cx="583096" cy="838080"/>
          </a:xfrm>
          <a:prstGeom prst="rect">
            <a:avLst/>
          </a:prstGeom>
          <a:solidFill>
            <a:srgbClr val="365B7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 name="矩形 9"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1132253" y="-975631"/>
            <a:ext cx="583096" cy="838080"/>
          </a:xfrm>
          <a:prstGeom prst="rect">
            <a:avLst/>
          </a:prstGeom>
          <a:solidFill>
            <a:srgbClr val="96648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 name="矩形 10"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1715349" y="-975631"/>
            <a:ext cx="583096" cy="838080"/>
          </a:xfrm>
          <a:prstGeom prst="rect">
            <a:avLst/>
          </a:prstGeom>
          <a:solidFill>
            <a:srgbClr val="D06F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 name="矩形 11"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2298446" y="-975631"/>
            <a:ext cx="583096" cy="838080"/>
          </a:xfrm>
          <a:prstGeom prst="rect">
            <a:avLst/>
          </a:prstGeom>
          <a:solidFill>
            <a:srgbClr val="F779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 name="矩形 12"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2881542" y="-975631"/>
            <a:ext cx="583096" cy="838080"/>
          </a:xfrm>
          <a:prstGeom prst="rect">
            <a:avLst/>
          </a:prstGeom>
          <a:solidFill>
            <a:srgbClr val="F8AD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 name="椭圆 13"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678506" y="1649299"/>
            <a:ext cx="2919766" cy="2919766"/>
          </a:xfrm>
          <a:prstGeom prst="ellipse">
            <a:avLst/>
          </a:prstGeom>
          <a:solidFill>
            <a:schemeClr val="bg1">
              <a:lumMod val="75000"/>
            </a:schemeClr>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28" name="组合 27"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GrpSpPr/>
          <p:nvPr/>
        </p:nvGrpSpPr>
        <p:grpSpPr>
          <a:xfrm>
            <a:off x="4493895" y="140335"/>
            <a:ext cx="7594600" cy="6592570"/>
            <a:chOff x="5525820" y="970544"/>
            <a:chExt cx="4865710" cy="982582"/>
          </a:xfrm>
        </p:grpSpPr>
        <p:grpSp>
          <p:nvGrpSpPr>
            <p:cNvPr id="29" name="组合 28"/>
            <p:cNvGrpSpPr/>
            <p:nvPr/>
          </p:nvGrpSpPr>
          <p:grpSpPr>
            <a:xfrm>
              <a:off x="5525820" y="970544"/>
              <a:ext cx="4865710" cy="982582"/>
              <a:chOff x="5525820" y="970544"/>
              <a:chExt cx="4865710" cy="982582"/>
            </a:xfrm>
          </p:grpSpPr>
          <p:sp>
            <p:nvSpPr>
              <p:cNvPr id="31" name="圆角矩形 30"/>
              <p:cNvSpPr/>
              <p:nvPr/>
            </p:nvSpPr>
            <p:spPr>
              <a:xfrm>
                <a:off x="5525820" y="970544"/>
                <a:ext cx="4865710" cy="982582"/>
              </a:xfrm>
              <a:prstGeom prst="roundRect">
                <a:avLst>
                  <a:gd name="adj" fmla="val 50000"/>
                </a:avLst>
              </a:prstGeom>
              <a:gradFill>
                <a:gsLst>
                  <a:gs pos="0">
                    <a:schemeClr val="bg1"/>
                  </a:gs>
                  <a:gs pos="100000">
                    <a:srgbClr val="D1D1D1"/>
                  </a:gs>
                </a:gsLst>
                <a:lin ang="5400000" scaled="0"/>
              </a:gradFill>
              <a:ln>
                <a:noFill/>
              </a:ln>
              <a:effectLst>
                <a:outerShdw blurRad="127000" dist="508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 name="圆角矩形 31"/>
              <p:cNvSpPr/>
              <p:nvPr/>
            </p:nvSpPr>
            <p:spPr>
              <a:xfrm>
                <a:off x="5679111" y="1085854"/>
                <a:ext cx="4539809" cy="749678"/>
              </a:xfrm>
              <a:prstGeom prst="roundRect">
                <a:avLst>
                  <a:gd name="adj" fmla="val 50000"/>
                </a:avLst>
              </a:prstGeom>
              <a:gradFill>
                <a:gsLst>
                  <a:gs pos="0">
                    <a:schemeClr val="bg1"/>
                  </a:gs>
                  <a:gs pos="100000">
                    <a:srgbClr val="D1D1D1"/>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30" name="文本框 29" descr="e7d195523061f1c0deeec63e560781cfd59afb0ea006f2a87ABB68BF51EA6619813959095094C18C62A12F549504892A4AAA8C1554C6663626E05CA27F281A14E6983772AFC3FB97135759321DEA3D703E9D8D869A2273EE84F8CAFF6F755178F38330D862923FEB0607E18DEE43D2E176D46B2866D88DD46CC4CE617A3D848542E4F074681214E3"/>
            <p:cNvSpPr txBox="1"/>
            <p:nvPr/>
          </p:nvSpPr>
          <p:spPr>
            <a:xfrm>
              <a:off x="6349929" y="1242853"/>
              <a:ext cx="267726" cy="650661"/>
            </a:xfrm>
            <a:prstGeom prst="rect">
              <a:avLst/>
            </a:prstGeom>
            <a:noFill/>
          </p:spPr>
          <p:txBody>
            <a:bodyPr wrap="square" rtlCol="0">
              <a:spAutoFit/>
            </a:bodyPr>
            <a:lstStyle/>
            <a:p>
              <a:endParaRPr lang="zh-CN" altLang="en-US" sz="4300" b="1" spc="300" dirty="0">
                <a:solidFill>
                  <a:srgbClr val="966481"/>
                </a:solidFill>
                <a:latin typeface="微软雅黑" panose="020B0503020204020204" pitchFamily="34" charset="-122"/>
                <a:ea typeface="微软雅黑" panose="020B0503020204020204" pitchFamily="34" charset="-122"/>
                <a:cs typeface="Kartika" panose="02020503030404060203" pitchFamily="18" charset="0"/>
              </a:endParaRPr>
            </a:p>
          </p:txBody>
        </p:sp>
      </p:grpSp>
      <p:sp>
        <p:nvSpPr>
          <p:cNvPr id="7" name="椭圆 6" descr="e7d195523061f1c0deeec63e560781cfd59afb0ea006f2a87ABB68BF51EA6619813959095094C18C62A12F549504892A4AAA8C1554C6663626E05CA27F281A14E6983772AFC3FB97135759321DEA3D709AACD122C08E6ED1C77BAD4A88EF4CD28A80260D8F97957F436F83C1F553EF0169027D0DBFA7A77088E1513DBDFC101C4B4DFF310B01A5021663E46B6BC2AAB5"/>
          <p:cNvSpPr>
            <a:spLocks noChangeAspect="1"/>
          </p:cNvSpPr>
          <p:nvPr/>
        </p:nvSpPr>
        <p:spPr>
          <a:xfrm>
            <a:off x="1285875" y="1621790"/>
            <a:ext cx="2919730" cy="2919730"/>
          </a:xfrm>
          <a:prstGeom prst="ellipse">
            <a:avLst/>
          </a:prstGeom>
          <a:gradFill>
            <a:gsLst>
              <a:gs pos="0">
                <a:schemeClr val="bg1"/>
              </a:gs>
              <a:gs pos="100000">
                <a:srgbClr val="C7C7C7"/>
              </a:gs>
            </a:gsLst>
            <a:lin ang="13200000" scaled="0"/>
          </a:gradFill>
          <a:ln w="22225">
            <a:solidFill>
              <a:schemeClr val="bg1"/>
            </a:solidFill>
          </a:ln>
          <a:effectLst>
            <a:outerShdw blurRad="393700" dist="1270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5" name="组合 4"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GrpSpPr/>
          <p:nvPr/>
        </p:nvGrpSpPr>
        <p:grpSpPr>
          <a:xfrm>
            <a:off x="1131949" y="1095763"/>
            <a:ext cx="1331077" cy="1331077"/>
            <a:chOff x="4856224" y="787788"/>
            <a:chExt cx="1331077" cy="1331077"/>
          </a:xfrm>
        </p:grpSpPr>
        <p:sp>
          <p:nvSpPr>
            <p:cNvPr id="8" name="椭圆 7"/>
            <p:cNvSpPr/>
            <p:nvPr/>
          </p:nvSpPr>
          <p:spPr>
            <a:xfrm>
              <a:off x="4856224" y="787788"/>
              <a:ext cx="1331077" cy="1331077"/>
            </a:xfrm>
            <a:prstGeom prst="ellipse">
              <a:avLst/>
            </a:prstGeom>
            <a:solidFill>
              <a:srgbClr val="96648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 name="Freeform 26"/>
            <p:cNvSpPr>
              <a:spLocks noEditPoints="1"/>
            </p:cNvSpPr>
            <p:nvPr/>
          </p:nvSpPr>
          <p:spPr bwMode="auto">
            <a:xfrm>
              <a:off x="5302853" y="1191586"/>
              <a:ext cx="449263" cy="472012"/>
            </a:xfrm>
            <a:custGeom>
              <a:avLst/>
              <a:gdLst>
                <a:gd name="T0" fmla="*/ 139 w 577"/>
                <a:gd name="T1" fmla="*/ 87 h 609"/>
                <a:gd name="T2" fmla="*/ 27 w 577"/>
                <a:gd name="T3" fmla="*/ 87 h 609"/>
                <a:gd name="T4" fmla="*/ 27 w 577"/>
                <a:gd name="T5" fmla="*/ 48 h 609"/>
                <a:gd name="T6" fmla="*/ 139 w 577"/>
                <a:gd name="T7" fmla="*/ 48 h 609"/>
                <a:gd name="T8" fmla="*/ 139 w 577"/>
                <a:gd name="T9" fmla="*/ 87 h 609"/>
                <a:gd name="T10" fmla="*/ 139 w 577"/>
                <a:gd name="T11" fmla="*/ 179 h 609"/>
                <a:gd name="T12" fmla="*/ 27 w 577"/>
                <a:gd name="T13" fmla="*/ 179 h 609"/>
                <a:gd name="T14" fmla="*/ 27 w 577"/>
                <a:gd name="T15" fmla="*/ 140 h 609"/>
                <a:gd name="T16" fmla="*/ 139 w 577"/>
                <a:gd name="T17" fmla="*/ 140 h 609"/>
                <a:gd name="T18" fmla="*/ 139 w 577"/>
                <a:gd name="T19" fmla="*/ 179 h 609"/>
                <a:gd name="T20" fmla="*/ 139 w 577"/>
                <a:gd name="T21" fmla="*/ 271 h 609"/>
                <a:gd name="T22" fmla="*/ 27 w 577"/>
                <a:gd name="T23" fmla="*/ 271 h 609"/>
                <a:gd name="T24" fmla="*/ 27 w 577"/>
                <a:gd name="T25" fmla="*/ 232 h 609"/>
                <a:gd name="T26" fmla="*/ 139 w 577"/>
                <a:gd name="T27" fmla="*/ 232 h 609"/>
                <a:gd name="T28" fmla="*/ 139 w 577"/>
                <a:gd name="T29" fmla="*/ 271 h 609"/>
                <a:gd name="T30" fmla="*/ 0 w 577"/>
                <a:gd name="T31" fmla="*/ 609 h 609"/>
                <a:gd name="T32" fmla="*/ 166 w 577"/>
                <a:gd name="T33" fmla="*/ 609 h 609"/>
                <a:gd name="T34" fmla="*/ 166 w 577"/>
                <a:gd name="T35" fmla="*/ 0 h 609"/>
                <a:gd name="T36" fmla="*/ 0 w 577"/>
                <a:gd name="T37" fmla="*/ 0 h 609"/>
                <a:gd name="T38" fmla="*/ 0 w 577"/>
                <a:gd name="T39" fmla="*/ 609 h 609"/>
                <a:gd name="T40" fmla="*/ 344 w 577"/>
                <a:gd name="T41" fmla="*/ 87 h 609"/>
                <a:gd name="T42" fmla="*/ 232 w 577"/>
                <a:gd name="T43" fmla="*/ 87 h 609"/>
                <a:gd name="T44" fmla="*/ 232 w 577"/>
                <a:gd name="T45" fmla="*/ 48 h 609"/>
                <a:gd name="T46" fmla="*/ 344 w 577"/>
                <a:gd name="T47" fmla="*/ 48 h 609"/>
                <a:gd name="T48" fmla="*/ 344 w 577"/>
                <a:gd name="T49" fmla="*/ 87 h 609"/>
                <a:gd name="T50" fmla="*/ 344 w 577"/>
                <a:gd name="T51" fmla="*/ 179 h 609"/>
                <a:gd name="T52" fmla="*/ 232 w 577"/>
                <a:gd name="T53" fmla="*/ 179 h 609"/>
                <a:gd name="T54" fmla="*/ 232 w 577"/>
                <a:gd name="T55" fmla="*/ 140 h 609"/>
                <a:gd name="T56" fmla="*/ 344 w 577"/>
                <a:gd name="T57" fmla="*/ 140 h 609"/>
                <a:gd name="T58" fmla="*/ 344 w 577"/>
                <a:gd name="T59" fmla="*/ 179 h 609"/>
                <a:gd name="T60" fmla="*/ 344 w 577"/>
                <a:gd name="T61" fmla="*/ 271 h 609"/>
                <a:gd name="T62" fmla="*/ 232 w 577"/>
                <a:gd name="T63" fmla="*/ 271 h 609"/>
                <a:gd name="T64" fmla="*/ 232 w 577"/>
                <a:gd name="T65" fmla="*/ 232 h 609"/>
                <a:gd name="T66" fmla="*/ 344 w 577"/>
                <a:gd name="T67" fmla="*/ 232 h 609"/>
                <a:gd name="T68" fmla="*/ 344 w 577"/>
                <a:gd name="T69" fmla="*/ 271 h 609"/>
                <a:gd name="T70" fmla="*/ 205 w 577"/>
                <a:gd name="T71" fmla="*/ 609 h 609"/>
                <a:gd name="T72" fmla="*/ 371 w 577"/>
                <a:gd name="T73" fmla="*/ 609 h 609"/>
                <a:gd name="T74" fmla="*/ 371 w 577"/>
                <a:gd name="T75" fmla="*/ 0 h 609"/>
                <a:gd name="T76" fmla="*/ 205 w 577"/>
                <a:gd name="T77" fmla="*/ 0 h 609"/>
                <a:gd name="T78" fmla="*/ 205 w 577"/>
                <a:gd name="T79" fmla="*/ 609 h 609"/>
                <a:gd name="T80" fmla="*/ 549 w 577"/>
                <a:gd name="T81" fmla="*/ 87 h 609"/>
                <a:gd name="T82" fmla="*/ 437 w 577"/>
                <a:gd name="T83" fmla="*/ 87 h 609"/>
                <a:gd name="T84" fmla="*/ 437 w 577"/>
                <a:gd name="T85" fmla="*/ 48 h 609"/>
                <a:gd name="T86" fmla="*/ 549 w 577"/>
                <a:gd name="T87" fmla="*/ 48 h 609"/>
                <a:gd name="T88" fmla="*/ 549 w 577"/>
                <a:gd name="T89" fmla="*/ 87 h 609"/>
                <a:gd name="T90" fmla="*/ 549 w 577"/>
                <a:gd name="T91" fmla="*/ 179 h 609"/>
                <a:gd name="T92" fmla="*/ 437 w 577"/>
                <a:gd name="T93" fmla="*/ 179 h 609"/>
                <a:gd name="T94" fmla="*/ 437 w 577"/>
                <a:gd name="T95" fmla="*/ 140 h 609"/>
                <a:gd name="T96" fmla="*/ 549 w 577"/>
                <a:gd name="T97" fmla="*/ 140 h 609"/>
                <a:gd name="T98" fmla="*/ 549 w 577"/>
                <a:gd name="T99" fmla="*/ 179 h 609"/>
                <a:gd name="T100" fmla="*/ 549 w 577"/>
                <a:gd name="T101" fmla="*/ 271 h 609"/>
                <a:gd name="T102" fmla="*/ 437 w 577"/>
                <a:gd name="T103" fmla="*/ 271 h 609"/>
                <a:gd name="T104" fmla="*/ 437 w 577"/>
                <a:gd name="T105" fmla="*/ 232 h 609"/>
                <a:gd name="T106" fmla="*/ 549 w 577"/>
                <a:gd name="T107" fmla="*/ 232 h 609"/>
                <a:gd name="T108" fmla="*/ 549 w 577"/>
                <a:gd name="T109" fmla="*/ 271 h 609"/>
                <a:gd name="T110" fmla="*/ 410 w 577"/>
                <a:gd name="T111" fmla="*/ 609 h 609"/>
                <a:gd name="T112" fmla="*/ 577 w 577"/>
                <a:gd name="T113" fmla="*/ 609 h 609"/>
                <a:gd name="T114" fmla="*/ 577 w 577"/>
                <a:gd name="T115" fmla="*/ 0 h 609"/>
                <a:gd name="T116" fmla="*/ 410 w 577"/>
                <a:gd name="T117" fmla="*/ 0 h 609"/>
                <a:gd name="T118" fmla="*/ 410 w 577"/>
                <a:gd name="T119" fmla="*/ 609 h 6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77" h="609">
                  <a:moveTo>
                    <a:pt x="139" y="87"/>
                  </a:moveTo>
                  <a:lnTo>
                    <a:pt x="27" y="87"/>
                  </a:lnTo>
                  <a:lnTo>
                    <a:pt x="27" y="48"/>
                  </a:lnTo>
                  <a:lnTo>
                    <a:pt x="139" y="48"/>
                  </a:lnTo>
                  <a:lnTo>
                    <a:pt x="139" y="87"/>
                  </a:lnTo>
                  <a:close/>
                  <a:moveTo>
                    <a:pt x="139" y="179"/>
                  </a:moveTo>
                  <a:lnTo>
                    <a:pt x="27" y="179"/>
                  </a:lnTo>
                  <a:lnTo>
                    <a:pt x="27" y="140"/>
                  </a:lnTo>
                  <a:lnTo>
                    <a:pt x="139" y="140"/>
                  </a:lnTo>
                  <a:lnTo>
                    <a:pt x="139" y="179"/>
                  </a:lnTo>
                  <a:close/>
                  <a:moveTo>
                    <a:pt x="139" y="271"/>
                  </a:moveTo>
                  <a:lnTo>
                    <a:pt x="27" y="271"/>
                  </a:lnTo>
                  <a:lnTo>
                    <a:pt x="27" y="232"/>
                  </a:lnTo>
                  <a:lnTo>
                    <a:pt x="139" y="232"/>
                  </a:lnTo>
                  <a:lnTo>
                    <a:pt x="139" y="271"/>
                  </a:lnTo>
                  <a:close/>
                  <a:moveTo>
                    <a:pt x="0" y="609"/>
                  </a:moveTo>
                  <a:lnTo>
                    <a:pt x="166" y="609"/>
                  </a:lnTo>
                  <a:lnTo>
                    <a:pt x="166" y="0"/>
                  </a:lnTo>
                  <a:lnTo>
                    <a:pt x="0" y="0"/>
                  </a:lnTo>
                  <a:lnTo>
                    <a:pt x="0" y="609"/>
                  </a:lnTo>
                  <a:close/>
                  <a:moveTo>
                    <a:pt x="344" y="87"/>
                  </a:moveTo>
                  <a:lnTo>
                    <a:pt x="232" y="87"/>
                  </a:lnTo>
                  <a:lnTo>
                    <a:pt x="232" y="48"/>
                  </a:lnTo>
                  <a:lnTo>
                    <a:pt x="344" y="48"/>
                  </a:lnTo>
                  <a:lnTo>
                    <a:pt x="344" y="87"/>
                  </a:lnTo>
                  <a:close/>
                  <a:moveTo>
                    <a:pt x="344" y="179"/>
                  </a:moveTo>
                  <a:lnTo>
                    <a:pt x="232" y="179"/>
                  </a:lnTo>
                  <a:lnTo>
                    <a:pt x="232" y="140"/>
                  </a:lnTo>
                  <a:lnTo>
                    <a:pt x="344" y="140"/>
                  </a:lnTo>
                  <a:lnTo>
                    <a:pt x="344" y="179"/>
                  </a:lnTo>
                  <a:close/>
                  <a:moveTo>
                    <a:pt x="344" y="271"/>
                  </a:moveTo>
                  <a:lnTo>
                    <a:pt x="232" y="271"/>
                  </a:lnTo>
                  <a:lnTo>
                    <a:pt x="232" y="232"/>
                  </a:lnTo>
                  <a:lnTo>
                    <a:pt x="344" y="232"/>
                  </a:lnTo>
                  <a:lnTo>
                    <a:pt x="344" y="271"/>
                  </a:lnTo>
                  <a:close/>
                  <a:moveTo>
                    <a:pt x="205" y="609"/>
                  </a:moveTo>
                  <a:lnTo>
                    <a:pt x="371" y="609"/>
                  </a:lnTo>
                  <a:lnTo>
                    <a:pt x="371" y="0"/>
                  </a:lnTo>
                  <a:lnTo>
                    <a:pt x="205" y="0"/>
                  </a:lnTo>
                  <a:lnTo>
                    <a:pt x="205" y="609"/>
                  </a:lnTo>
                  <a:close/>
                  <a:moveTo>
                    <a:pt x="549" y="87"/>
                  </a:moveTo>
                  <a:lnTo>
                    <a:pt x="437" y="87"/>
                  </a:lnTo>
                  <a:lnTo>
                    <a:pt x="437" y="48"/>
                  </a:lnTo>
                  <a:lnTo>
                    <a:pt x="549" y="48"/>
                  </a:lnTo>
                  <a:lnTo>
                    <a:pt x="549" y="87"/>
                  </a:lnTo>
                  <a:close/>
                  <a:moveTo>
                    <a:pt x="549" y="179"/>
                  </a:moveTo>
                  <a:lnTo>
                    <a:pt x="437" y="179"/>
                  </a:lnTo>
                  <a:lnTo>
                    <a:pt x="437" y="140"/>
                  </a:lnTo>
                  <a:lnTo>
                    <a:pt x="549" y="140"/>
                  </a:lnTo>
                  <a:lnTo>
                    <a:pt x="549" y="179"/>
                  </a:lnTo>
                  <a:close/>
                  <a:moveTo>
                    <a:pt x="549" y="271"/>
                  </a:moveTo>
                  <a:lnTo>
                    <a:pt x="437" y="271"/>
                  </a:lnTo>
                  <a:lnTo>
                    <a:pt x="437" y="232"/>
                  </a:lnTo>
                  <a:lnTo>
                    <a:pt x="549" y="232"/>
                  </a:lnTo>
                  <a:lnTo>
                    <a:pt x="549" y="271"/>
                  </a:lnTo>
                  <a:close/>
                  <a:moveTo>
                    <a:pt x="410" y="609"/>
                  </a:moveTo>
                  <a:lnTo>
                    <a:pt x="577" y="609"/>
                  </a:lnTo>
                  <a:lnTo>
                    <a:pt x="577" y="0"/>
                  </a:lnTo>
                  <a:lnTo>
                    <a:pt x="410" y="0"/>
                  </a:lnTo>
                  <a:lnTo>
                    <a:pt x="410" y="609"/>
                  </a:lnTo>
                  <a:close/>
                </a:path>
              </a:pathLst>
            </a:custGeom>
            <a:solidFill>
              <a:srgbClr val="FEFEFE"/>
            </a:solidFill>
            <a:ln>
              <a:noFill/>
            </a:ln>
          </p:spPr>
          <p:txBody>
            <a:bodyPr vert="horz" wrap="square" lIns="91440" tIns="45720" rIns="91440" bIns="45720" numCol="1" anchor="t" anchorCtr="0" compatLnSpc="1"/>
            <a:lstStyle/>
            <a:p>
              <a:endParaRPr lang="zh-CN" altLang="en-US">
                <a:solidFill>
                  <a:schemeClr val="accent2"/>
                </a:solidFill>
              </a:endParaRPr>
            </a:p>
          </p:txBody>
        </p:sp>
      </p:grpSp>
      <p:sp>
        <p:nvSpPr>
          <p:cNvPr id="6" name="e7d195523061f1c0"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hidden="1"/>
          <p:cNvSpPr txBox="1"/>
          <p:nvPr/>
        </p:nvSpPr>
        <p:spPr>
          <a:xfrm>
            <a:off x="-355600" y="1803400"/>
            <a:ext cx="293927" cy="1016000"/>
          </a:xfrm>
          <a:prstGeom prst="rect">
            <a:avLst/>
          </a:prstGeom>
          <a:noFill/>
        </p:spPr>
        <p:txBody>
          <a:bodyPr vert="wordArtVert" rtlCol="0">
            <a:spAutoFit/>
          </a:bodyPr>
          <a:lstStyle/>
          <a:p>
            <a:r>
              <a:rPr lang="en-US" altLang="zh-CN" sz="100"/>
              <a:t>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a:t>
            </a:r>
            <a:endParaRPr lang="zh-CN" altLang="en-US" sz="100"/>
          </a:p>
        </p:txBody>
      </p:sp>
      <p:sp>
        <p:nvSpPr>
          <p:cNvPr id="3" name="文本框 2"/>
          <p:cNvSpPr txBox="1"/>
          <p:nvPr/>
        </p:nvSpPr>
        <p:spPr>
          <a:xfrm>
            <a:off x="1808480" y="2627630"/>
            <a:ext cx="1875155" cy="768350"/>
          </a:xfrm>
          <a:prstGeom prst="rect">
            <a:avLst/>
          </a:prstGeom>
          <a:noFill/>
        </p:spPr>
        <p:txBody>
          <a:bodyPr wrap="square" rtlCol="0">
            <a:spAutoFit/>
          </a:bodyPr>
          <a:lstStyle/>
          <a:p>
            <a:r>
              <a:rPr lang="zh-CN" altLang="en-US" sz="4400" b="1">
                <a:solidFill>
                  <a:srgbClr val="966481"/>
                </a:solidFill>
                <a:effectLst>
                  <a:outerShdw blurRad="38100" dist="38100" dir="2700000" algn="tl">
                    <a:srgbClr val="000000">
                      <a:alpha val="43137"/>
                    </a:srgbClr>
                  </a:outerShdw>
                </a:effectLst>
              </a:rPr>
              <a:t>思考题</a:t>
            </a:r>
          </a:p>
        </p:txBody>
      </p:sp>
      <p:sp>
        <p:nvSpPr>
          <p:cNvPr id="145410" name="Rectangle 3"/>
          <p:cNvSpPr>
            <a:spLocks noGrp="1" noChangeArrowheads="1"/>
          </p:cNvSpPr>
          <p:nvPr/>
        </p:nvSpPr>
        <p:spPr>
          <a:xfrm>
            <a:off x="5678170" y="913765"/>
            <a:ext cx="5701665" cy="4983480"/>
          </a:xfrm>
          <a:prstGeom prst="rect">
            <a:avLst/>
          </a:prstGeom>
        </p:spPr>
        <p:txBody>
          <a:bodyPr vert="horz" lIns="91440" tIns="45720" rIns="91440" bIns="45720" rtlCol="0" anchor="ctr">
            <a:normAutofit/>
          </a:bodyPr>
          <a:lstStyle>
            <a:lvl1pPr marL="228600" indent="-228600" algn="l" defTabSz="914400" rtl="0" eaLnBrk="1" latinLnBrk="0" hangingPunct="1">
              <a:lnSpc>
                <a:spcPct val="120000"/>
              </a:lnSpc>
              <a:spcBef>
                <a:spcPts val="1000"/>
              </a:spcBef>
              <a:buClr>
                <a:schemeClr val="accent1"/>
              </a:buClr>
              <a:buSzPct val="110000"/>
              <a:buFont typeface="Wingdings" panose="05000000000000000000" pitchFamily="2" charset="2"/>
              <a:buChar char="§"/>
              <a:defRPr sz="1800" kern="1200">
                <a:solidFill>
                  <a:schemeClr val="tx1"/>
                </a:solidFill>
                <a:effectLst/>
                <a:latin typeface="+mn-lt"/>
                <a:ea typeface="+mn-ea"/>
                <a:cs typeface="+mn-cs"/>
              </a:defRPr>
            </a:lvl1pPr>
            <a:lvl2pPr marL="685800" indent="-228600" algn="l" defTabSz="914400" rtl="0" eaLnBrk="1" latinLnBrk="0" hangingPunct="1">
              <a:lnSpc>
                <a:spcPct val="120000"/>
              </a:lnSpc>
              <a:spcBef>
                <a:spcPts val="500"/>
              </a:spcBef>
              <a:buClr>
                <a:schemeClr val="accent1"/>
              </a:buClr>
              <a:buSzPct val="110000"/>
              <a:buFont typeface="Wingdings" panose="05000000000000000000" pitchFamily="2" charset="2"/>
              <a:buChar char="§"/>
              <a:defRPr sz="1600" kern="1200">
                <a:solidFill>
                  <a:schemeClr val="tx1"/>
                </a:solidFill>
                <a:effectLst/>
                <a:latin typeface="+mn-lt"/>
                <a:ea typeface="+mn-ea"/>
                <a:cs typeface="+mn-cs"/>
              </a:defRPr>
            </a:lvl2pPr>
            <a:lvl3pPr marL="1143000" indent="-228600" algn="l" defTabSz="914400" rtl="0" eaLnBrk="1" latinLnBrk="0" hangingPunct="1">
              <a:lnSpc>
                <a:spcPct val="120000"/>
              </a:lnSpc>
              <a:spcBef>
                <a:spcPts val="500"/>
              </a:spcBef>
              <a:buClr>
                <a:schemeClr val="accent1"/>
              </a:buClr>
              <a:buSzPct val="110000"/>
              <a:buFont typeface="Wingdings" panose="05000000000000000000" pitchFamily="2" charset="2"/>
              <a:buChar char="§"/>
              <a:defRPr sz="1400" kern="1200">
                <a:solidFill>
                  <a:schemeClr val="tx1"/>
                </a:solidFill>
                <a:effectLst/>
                <a:latin typeface="+mn-lt"/>
                <a:ea typeface="+mn-ea"/>
                <a:cs typeface="+mn-cs"/>
              </a:defRPr>
            </a:lvl3pPr>
            <a:lvl4pPr marL="1600200" indent="-228600" algn="l" defTabSz="914400" rtl="0" eaLnBrk="1" latinLnBrk="0" hangingPunct="1">
              <a:lnSpc>
                <a:spcPct val="120000"/>
              </a:lnSpc>
              <a:spcBef>
                <a:spcPts val="500"/>
              </a:spcBef>
              <a:buClr>
                <a:schemeClr val="accent1"/>
              </a:buClr>
              <a:buSzPct val="110000"/>
              <a:buFont typeface="Wingdings" panose="05000000000000000000" pitchFamily="2" charset="2"/>
              <a:buChar char="§"/>
              <a:defRPr sz="1200" kern="1200">
                <a:solidFill>
                  <a:schemeClr val="tx1"/>
                </a:solidFill>
                <a:effectLst/>
                <a:latin typeface="+mn-lt"/>
                <a:ea typeface="+mn-ea"/>
                <a:cs typeface="+mn-cs"/>
              </a:defRPr>
            </a:lvl4pPr>
            <a:lvl5pPr marL="2057400" indent="-228600" algn="l" defTabSz="914400" rtl="0" eaLnBrk="1" latinLnBrk="0" hangingPunct="1">
              <a:lnSpc>
                <a:spcPct val="120000"/>
              </a:lnSpc>
              <a:spcBef>
                <a:spcPts val="500"/>
              </a:spcBef>
              <a:buClr>
                <a:schemeClr val="accent1"/>
              </a:buClr>
              <a:buSzPct val="110000"/>
              <a:buFont typeface="Wingdings" panose="05000000000000000000" pitchFamily="2" charset="2"/>
              <a:buChar char="§"/>
              <a:defRPr sz="1200" kern="1200">
                <a:solidFill>
                  <a:schemeClr val="tx1"/>
                </a:solidFill>
                <a:effectLst/>
                <a:latin typeface="+mn-lt"/>
                <a:ea typeface="+mn-ea"/>
                <a:cs typeface="+mn-cs"/>
              </a:defRPr>
            </a:lvl5pPr>
            <a:lvl6pPr marL="2514600" indent="-228600" algn="l" defTabSz="914400" rtl="0" eaLnBrk="1" latinLnBrk="0" hangingPunct="1">
              <a:lnSpc>
                <a:spcPct val="120000"/>
              </a:lnSpc>
              <a:spcBef>
                <a:spcPts val="500"/>
              </a:spcBef>
              <a:buClr>
                <a:schemeClr val="accent1"/>
              </a:buClr>
              <a:buSzPct val="110000"/>
              <a:buFont typeface="Wingdings" panose="05000000000000000000" pitchFamily="2" charset="2"/>
              <a:buChar char="§"/>
              <a:defRPr sz="1200" kern="1200">
                <a:solidFill>
                  <a:schemeClr val="tx1"/>
                </a:solidFill>
                <a:effectLst/>
                <a:latin typeface="+mn-lt"/>
                <a:ea typeface="+mn-ea"/>
                <a:cs typeface="+mn-cs"/>
              </a:defRPr>
            </a:lvl6pPr>
            <a:lvl7pPr marL="2971800" indent="-228600" algn="l" defTabSz="914400" rtl="0" eaLnBrk="1" latinLnBrk="0" hangingPunct="1">
              <a:lnSpc>
                <a:spcPct val="120000"/>
              </a:lnSpc>
              <a:spcBef>
                <a:spcPts val="500"/>
              </a:spcBef>
              <a:buClr>
                <a:schemeClr val="accent1"/>
              </a:buClr>
              <a:buSzPct val="110000"/>
              <a:buFont typeface="Wingdings" panose="05000000000000000000" pitchFamily="2" charset="2"/>
              <a:buChar char="§"/>
              <a:defRPr sz="1200" kern="1200">
                <a:solidFill>
                  <a:schemeClr val="tx1"/>
                </a:solidFill>
                <a:effectLst/>
                <a:latin typeface="+mn-lt"/>
                <a:ea typeface="+mn-ea"/>
                <a:cs typeface="+mn-cs"/>
              </a:defRPr>
            </a:lvl7pPr>
            <a:lvl8pPr marL="3429000" indent="-228600" algn="l" defTabSz="914400" rtl="0" eaLnBrk="1" latinLnBrk="0" hangingPunct="1">
              <a:lnSpc>
                <a:spcPct val="120000"/>
              </a:lnSpc>
              <a:spcBef>
                <a:spcPts val="500"/>
              </a:spcBef>
              <a:buClr>
                <a:schemeClr val="accent1"/>
              </a:buClr>
              <a:buSzPct val="110000"/>
              <a:buFont typeface="Wingdings" panose="05000000000000000000" pitchFamily="2" charset="2"/>
              <a:buChar char="§"/>
              <a:defRPr sz="1200" kern="1200">
                <a:solidFill>
                  <a:schemeClr val="tx1"/>
                </a:solidFill>
                <a:effectLst/>
                <a:latin typeface="+mn-lt"/>
                <a:ea typeface="+mn-ea"/>
                <a:cs typeface="+mn-cs"/>
              </a:defRPr>
            </a:lvl8pPr>
            <a:lvl9pPr marL="3886200" indent="-228600" algn="l" defTabSz="914400" rtl="0" eaLnBrk="1" latinLnBrk="0" hangingPunct="1">
              <a:lnSpc>
                <a:spcPct val="120000"/>
              </a:lnSpc>
              <a:spcBef>
                <a:spcPts val="500"/>
              </a:spcBef>
              <a:buClr>
                <a:schemeClr val="accent1"/>
              </a:buClr>
              <a:buSzPct val="110000"/>
              <a:buFont typeface="Wingdings" panose="05000000000000000000" pitchFamily="2" charset="2"/>
              <a:buChar char="§"/>
              <a:defRPr sz="1200" kern="1200">
                <a:solidFill>
                  <a:schemeClr val="tx1"/>
                </a:solidFill>
                <a:effectLst/>
                <a:latin typeface="+mn-lt"/>
                <a:ea typeface="+mn-ea"/>
                <a:cs typeface="+mn-cs"/>
              </a:defRPr>
            </a:lvl9pPr>
          </a:lstStyle>
          <a:p>
            <a:pPr eaLnBrk="1" hangingPunct="1">
              <a:buFont typeface="Wingdings" panose="05000000000000000000" charset="0"/>
              <a:buChar char="Ø"/>
            </a:pPr>
            <a:r>
              <a:rPr lang="en-US" altLang="zh-CN" sz="2400" b="1" dirty="0">
                <a:solidFill>
                  <a:schemeClr val="tx1">
                    <a:lumMod val="85000"/>
                    <a:lumOff val="15000"/>
                  </a:schemeClr>
                </a:solidFill>
                <a:latin typeface="KaiTi" panose="02010609060101010101" pitchFamily="49" charset="-122"/>
                <a:ea typeface="KaiTi" panose="02010609060101010101" pitchFamily="49" charset="-122"/>
                <a:cs typeface="微软雅黑" panose="020B0503020204020204" pitchFamily="34" charset="-122"/>
              </a:rPr>
              <a:t>1.</a:t>
            </a:r>
            <a:r>
              <a:rPr lang="zh-CN" altLang="en-US" sz="2400" b="1" dirty="0">
                <a:solidFill>
                  <a:schemeClr val="tx1">
                    <a:lumMod val="85000"/>
                    <a:lumOff val="15000"/>
                  </a:schemeClr>
                </a:solidFill>
                <a:latin typeface="KaiTi" panose="02010609060101010101" pitchFamily="49" charset="-122"/>
                <a:ea typeface="KaiTi" panose="02010609060101010101" pitchFamily="49" charset="-122"/>
                <a:cs typeface="微软雅黑" panose="020B0503020204020204" pitchFamily="34" charset="-122"/>
              </a:rPr>
              <a:t>招聘的内外部影响因素分别包括哪些</a:t>
            </a:r>
            <a:r>
              <a:rPr lang="en-US" altLang="zh-CN" sz="2400" b="1" dirty="0">
                <a:solidFill>
                  <a:schemeClr val="tx1">
                    <a:lumMod val="85000"/>
                    <a:lumOff val="15000"/>
                  </a:schemeClr>
                </a:solidFill>
                <a:latin typeface="KaiTi" panose="02010609060101010101" pitchFamily="49" charset="-122"/>
                <a:ea typeface="KaiTi" panose="02010609060101010101" pitchFamily="49" charset="-122"/>
                <a:cs typeface="微软雅黑" panose="020B0503020204020204" pitchFamily="34" charset="-122"/>
              </a:rPr>
              <a:t>?</a:t>
            </a:r>
          </a:p>
          <a:p>
            <a:pPr eaLnBrk="1" hangingPunct="1">
              <a:buFont typeface="Wingdings" panose="05000000000000000000" charset="0"/>
              <a:buChar char="Ø"/>
            </a:pPr>
            <a:r>
              <a:rPr lang="en-US" altLang="zh-CN" sz="2400" b="1" dirty="0">
                <a:solidFill>
                  <a:schemeClr val="tx1">
                    <a:lumMod val="85000"/>
                    <a:lumOff val="15000"/>
                  </a:schemeClr>
                </a:solidFill>
                <a:latin typeface="KaiTi" panose="02010609060101010101" pitchFamily="49" charset="-122"/>
                <a:ea typeface="KaiTi" panose="02010609060101010101" pitchFamily="49" charset="-122"/>
                <a:cs typeface="微软雅黑" panose="020B0503020204020204" pitchFamily="34" charset="-122"/>
              </a:rPr>
              <a:t>2.</a:t>
            </a:r>
            <a:r>
              <a:rPr lang="zh-CN" altLang="en-US" sz="2400" b="1" dirty="0">
                <a:solidFill>
                  <a:schemeClr val="tx1">
                    <a:lumMod val="85000"/>
                    <a:lumOff val="15000"/>
                  </a:schemeClr>
                </a:solidFill>
                <a:latin typeface="KaiTi" panose="02010609060101010101" pitchFamily="49" charset="-122"/>
                <a:ea typeface="KaiTi" panose="02010609060101010101" pitchFamily="49" charset="-122"/>
                <a:cs typeface="微软雅黑" panose="020B0503020204020204" pitchFamily="34" charset="-122"/>
              </a:rPr>
              <a:t>影响人力资源需求的因素有哪些</a:t>
            </a:r>
            <a:r>
              <a:rPr lang="en-US" altLang="zh-CN" sz="2400" b="1" dirty="0">
                <a:solidFill>
                  <a:schemeClr val="tx1">
                    <a:lumMod val="85000"/>
                    <a:lumOff val="15000"/>
                  </a:schemeClr>
                </a:solidFill>
                <a:latin typeface="KaiTi" panose="02010609060101010101" pitchFamily="49" charset="-122"/>
                <a:ea typeface="KaiTi" panose="02010609060101010101" pitchFamily="49" charset="-122"/>
                <a:cs typeface="微软雅黑" panose="020B0503020204020204" pitchFamily="34" charset="-122"/>
              </a:rPr>
              <a:t>?</a:t>
            </a:r>
          </a:p>
          <a:p>
            <a:pPr eaLnBrk="1" hangingPunct="1">
              <a:buFont typeface="Wingdings" panose="05000000000000000000" charset="0"/>
              <a:buChar char="Ø"/>
            </a:pPr>
            <a:r>
              <a:rPr lang="en-US" altLang="zh-CN" sz="2400" b="1" dirty="0">
                <a:solidFill>
                  <a:schemeClr val="tx1">
                    <a:lumMod val="85000"/>
                    <a:lumOff val="15000"/>
                  </a:schemeClr>
                </a:solidFill>
                <a:latin typeface="KaiTi" panose="02010609060101010101" pitchFamily="49" charset="-122"/>
                <a:ea typeface="KaiTi" panose="02010609060101010101" pitchFamily="49" charset="-122"/>
                <a:cs typeface="微软雅黑" panose="020B0503020204020204" pitchFamily="34" charset="-122"/>
              </a:rPr>
              <a:t>3.</a:t>
            </a:r>
            <a:r>
              <a:rPr lang="zh-CN" altLang="en-US" sz="2400" b="1" dirty="0">
                <a:solidFill>
                  <a:schemeClr val="tx1">
                    <a:lumMod val="85000"/>
                    <a:lumOff val="15000"/>
                  </a:schemeClr>
                </a:solidFill>
                <a:latin typeface="KaiTi" panose="02010609060101010101" pitchFamily="49" charset="-122"/>
                <a:ea typeface="KaiTi" panose="02010609060101010101" pitchFamily="49" charset="-122"/>
                <a:cs typeface="微软雅黑" panose="020B0503020204020204" pitchFamily="34" charset="-122"/>
              </a:rPr>
              <a:t>简述岗位分析的步骤。</a:t>
            </a:r>
          </a:p>
          <a:p>
            <a:pPr eaLnBrk="1" hangingPunct="1">
              <a:buFont typeface="Wingdings" panose="05000000000000000000" charset="0"/>
              <a:buChar char="Ø"/>
            </a:pPr>
            <a:r>
              <a:rPr lang="en-US" altLang="zh-CN" sz="2400" b="1" dirty="0">
                <a:solidFill>
                  <a:schemeClr val="tx1">
                    <a:lumMod val="85000"/>
                    <a:lumOff val="15000"/>
                  </a:schemeClr>
                </a:solidFill>
                <a:latin typeface="KaiTi" panose="02010609060101010101" pitchFamily="49" charset="-122"/>
                <a:ea typeface="KaiTi" panose="02010609060101010101" pitchFamily="49" charset="-122"/>
                <a:cs typeface="微软雅黑" panose="020B0503020204020204" pitchFamily="34" charset="-122"/>
              </a:rPr>
              <a:t>4.</a:t>
            </a:r>
            <a:r>
              <a:rPr lang="zh-CN" altLang="en-US" sz="2400" b="1" dirty="0">
                <a:solidFill>
                  <a:schemeClr val="tx1">
                    <a:lumMod val="85000"/>
                    <a:lumOff val="15000"/>
                  </a:schemeClr>
                </a:solidFill>
                <a:latin typeface="KaiTi" panose="02010609060101010101" pitchFamily="49" charset="-122"/>
                <a:ea typeface="KaiTi" panose="02010609060101010101" pitchFamily="49" charset="-122"/>
                <a:cs typeface="微软雅黑" panose="020B0503020204020204" pitchFamily="34" charset="-122"/>
              </a:rPr>
              <a:t>职务说明书包括哪些内容</a:t>
            </a:r>
            <a:r>
              <a:rPr lang="en-US" altLang="zh-CN" sz="2400" b="1" dirty="0">
                <a:solidFill>
                  <a:schemeClr val="tx1">
                    <a:lumMod val="85000"/>
                    <a:lumOff val="15000"/>
                  </a:schemeClr>
                </a:solidFill>
                <a:latin typeface="KaiTi" panose="02010609060101010101" pitchFamily="49" charset="-122"/>
                <a:ea typeface="KaiTi" panose="02010609060101010101" pitchFamily="49" charset="-122"/>
                <a:cs typeface="微软雅黑" panose="020B0503020204020204" pitchFamily="34" charset="-122"/>
              </a:rPr>
              <a:t>?</a:t>
            </a:r>
          </a:p>
          <a:p>
            <a:pPr eaLnBrk="1" hangingPunct="1">
              <a:buFont typeface="Wingdings" panose="05000000000000000000" charset="0"/>
              <a:buChar char="Ø"/>
            </a:pPr>
            <a:r>
              <a:rPr lang="en-US" altLang="zh-CN" sz="2400" b="1" dirty="0">
                <a:solidFill>
                  <a:schemeClr val="tx1">
                    <a:lumMod val="85000"/>
                    <a:lumOff val="15000"/>
                  </a:schemeClr>
                </a:solidFill>
                <a:latin typeface="KaiTi" panose="02010609060101010101" pitchFamily="49" charset="-122"/>
                <a:ea typeface="KaiTi" panose="02010609060101010101" pitchFamily="49" charset="-122"/>
                <a:cs typeface="微软雅黑" panose="020B0503020204020204" pitchFamily="34" charset="-122"/>
              </a:rPr>
              <a:t>5.</a:t>
            </a:r>
            <a:r>
              <a:rPr lang="zh-CN" altLang="en-US" sz="2400" b="1" dirty="0">
                <a:solidFill>
                  <a:schemeClr val="tx1">
                    <a:lumMod val="85000"/>
                    <a:lumOff val="15000"/>
                  </a:schemeClr>
                </a:solidFill>
                <a:latin typeface="KaiTi" panose="02010609060101010101" pitchFamily="49" charset="-122"/>
                <a:ea typeface="KaiTi" panose="02010609060101010101" pitchFamily="49" charset="-122"/>
                <a:cs typeface="微软雅黑" panose="020B0503020204020204" pitchFamily="34" charset="-122"/>
              </a:rPr>
              <a:t>岗位评价的指标包括哪些</a:t>
            </a:r>
            <a:r>
              <a:rPr lang="en-US" altLang="zh-CN" sz="2400" b="1" dirty="0">
                <a:solidFill>
                  <a:schemeClr val="tx1">
                    <a:lumMod val="85000"/>
                    <a:lumOff val="15000"/>
                  </a:schemeClr>
                </a:solidFill>
                <a:latin typeface="KaiTi" panose="02010609060101010101" pitchFamily="49" charset="-122"/>
                <a:ea typeface="KaiTi" panose="02010609060101010101" pitchFamily="49" charset="-122"/>
                <a:cs typeface="微软雅黑" panose="020B0503020204020204" pitchFamily="34" charset="-122"/>
              </a:rPr>
              <a:t>?</a:t>
            </a:r>
            <a:r>
              <a:rPr lang="en-US" altLang="zh-CN" sz="2400" b="1" dirty="0">
                <a:latin typeface="KaiTi" panose="02010609060101010101" pitchFamily="49" charset="-122"/>
                <a:ea typeface="KaiTi" panose="02010609060101010101" pitchFamily="49" charset="-122"/>
                <a:cs typeface="微软雅黑" panose="020B0503020204020204" pitchFamily="34" charset="-122"/>
              </a:rPr>
              <a:t> </a:t>
            </a:r>
          </a:p>
        </p:txBody>
      </p:sp>
    </p:spTree>
    <p:extLst>
      <p:ext uri="{BB962C8B-B14F-4D97-AF65-F5344CB8AC3E}">
        <p14:creationId xmlns:p14="http://schemas.microsoft.com/office/powerpoint/2010/main" val="2419568090"/>
      </p:ext>
    </p:extLst>
  </p:cSld>
  <p:clrMapOvr>
    <a:masterClrMapping/>
  </p:clrMapOvr>
  <mc:AlternateContent xmlns:mc="http://schemas.openxmlformats.org/markup-compatibility/2006" xmlns:p14="http://schemas.microsoft.com/office/powerpoint/2010/main">
    <mc:Choice Requires="p14">
      <p:transition spd="slow" p14:dur="3000" advTm="0">
        <p14:shred/>
      </p:transition>
    </mc:Choice>
    <mc:Fallback xmlns="">
      <p:transition spd="slow"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44000" fill="hold" grpId="0" nodeType="withEffect">
                                  <p:stCondLst>
                                    <p:cond delay="0"/>
                                  </p:stCondLst>
                                  <p:childTnLst>
                                    <p:set>
                                      <p:cBhvr>
                                        <p:cTn id="6" dur="2000" fill="hold">
                                          <p:stCondLst>
                                            <p:cond delay="0"/>
                                          </p:stCondLst>
                                        </p:cTn>
                                        <p:tgtEl>
                                          <p:spTgt spid="14"/>
                                        </p:tgtEl>
                                        <p:attrNameLst>
                                          <p:attrName>style.visibility</p:attrName>
                                        </p:attrNameLst>
                                      </p:cBhvr>
                                      <p:to>
                                        <p:strVal val="visible"/>
                                      </p:to>
                                    </p:set>
                                    <p:anim calcmode="lin" valueType="num">
                                      <p:cBhvr additive="base">
                                        <p:cTn id="7" dur="2000" fill="hold"/>
                                        <p:tgtEl>
                                          <p:spTgt spid="14"/>
                                        </p:tgtEl>
                                        <p:attrNameLst>
                                          <p:attrName>ppt_x</p:attrName>
                                        </p:attrNameLst>
                                      </p:cBhvr>
                                      <p:tavLst>
                                        <p:tav tm="0">
                                          <p:val>
                                            <p:strVal val="0-#ppt_w/2"/>
                                          </p:val>
                                        </p:tav>
                                        <p:tav tm="100000">
                                          <p:val>
                                            <p:strVal val="#ppt_x"/>
                                          </p:val>
                                        </p:tav>
                                      </p:tavLst>
                                    </p:anim>
                                    <p:anim calcmode="lin" valueType="num">
                                      <p:cBhvr additive="base">
                                        <p:cTn id="8" dur="2000" fill="hold"/>
                                        <p:tgtEl>
                                          <p:spTgt spid="14"/>
                                        </p:tgtEl>
                                        <p:attrNameLst>
                                          <p:attrName>ppt_y</p:attrName>
                                        </p:attrNameLst>
                                      </p:cBhvr>
                                      <p:tavLst>
                                        <p:tav tm="0">
                                          <p:val>
                                            <p:strVal val="#ppt_y"/>
                                          </p:val>
                                        </p:tav>
                                        <p:tav tm="100000">
                                          <p:val>
                                            <p:strVal val="#ppt_y"/>
                                          </p:val>
                                        </p:tav>
                                      </p:tavLst>
                                    </p:anim>
                                  </p:childTnLst>
                                </p:cTn>
                              </p:par>
                              <p:par>
                                <p:cTn id="9" presetID="47" presetClass="entr" presetSubtype="0" fill="hold" nodeType="withEffect">
                                  <p:stCondLst>
                                    <p:cond delay="0"/>
                                  </p:stCondLst>
                                  <p:childTnLst>
                                    <p:set>
                                      <p:cBhvr>
                                        <p:cTn id="10" dur="1" fill="hold">
                                          <p:stCondLst>
                                            <p:cond delay="0"/>
                                          </p:stCondLst>
                                        </p:cTn>
                                        <p:tgtEl>
                                          <p:spTgt spid="5"/>
                                        </p:tgtEl>
                                        <p:attrNameLst>
                                          <p:attrName>style.visibility</p:attrName>
                                        </p:attrNameLst>
                                      </p:cBhvr>
                                      <p:to>
                                        <p:strVal val="visible"/>
                                      </p:to>
                                    </p:set>
                                    <p:animEffect transition="in" filter="fade">
                                      <p:cBhvr>
                                        <p:cTn id="11" dur="1000"/>
                                        <p:tgtEl>
                                          <p:spTgt spid="5"/>
                                        </p:tgtEl>
                                      </p:cBhvr>
                                    </p:animEffect>
                                    <p:anim calcmode="lin" valueType="num">
                                      <p:cBhvr>
                                        <p:cTn id="12" dur="1000" fill="hold"/>
                                        <p:tgtEl>
                                          <p:spTgt spid="5"/>
                                        </p:tgtEl>
                                        <p:attrNameLst>
                                          <p:attrName>ppt_x</p:attrName>
                                        </p:attrNameLst>
                                      </p:cBhvr>
                                      <p:tavLst>
                                        <p:tav tm="0">
                                          <p:val>
                                            <p:strVal val="#ppt_x"/>
                                          </p:val>
                                        </p:tav>
                                        <p:tav tm="100000">
                                          <p:val>
                                            <p:strVal val="#ppt_x"/>
                                          </p:val>
                                        </p:tav>
                                      </p:tavLst>
                                    </p:anim>
                                    <p:anim calcmode="lin" valueType="num">
                                      <p:cBhvr>
                                        <p:cTn id="13" dur="1000" fill="hold"/>
                                        <p:tgtEl>
                                          <p:spTgt spid="5"/>
                                        </p:tgtEl>
                                        <p:attrNameLst>
                                          <p:attrName>ppt_y</p:attrName>
                                        </p:attrNameLst>
                                      </p:cBhvr>
                                      <p:tavLst>
                                        <p:tav tm="0">
                                          <p:val>
                                            <p:strVal val="#ppt_y-.1"/>
                                          </p:val>
                                        </p:tav>
                                        <p:tav tm="100000">
                                          <p:val>
                                            <p:strVal val="#ppt_y"/>
                                          </p:val>
                                        </p:tav>
                                      </p:tavLst>
                                    </p:anim>
                                  </p:childTnLst>
                                </p:cTn>
                              </p:par>
                            </p:childTnLst>
                          </p:cTn>
                        </p:par>
                        <p:par>
                          <p:cTn id="14" fill="hold">
                            <p:stCondLst>
                              <p:cond delay="2000"/>
                            </p:stCondLst>
                            <p:childTnLst>
                              <p:par>
                                <p:cTn id="15" presetID="50" presetClass="entr" presetSubtype="0" decel="100000" fill="hold" nodeType="afterEffect">
                                  <p:stCondLst>
                                    <p:cond delay="0"/>
                                  </p:stCondLst>
                                  <p:childTnLst>
                                    <p:set>
                                      <p:cBhvr>
                                        <p:cTn id="16" dur="1000" fill="hold">
                                          <p:stCondLst>
                                            <p:cond delay="0"/>
                                          </p:stCondLst>
                                        </p:cTn>
                                        <p:tgtEl>
                                          <p:spTgt spid="28"/>
                                        </p:tgtEl>
                                        <p:attrNameLst>
                                          <p:attrName>style.visibility</p:attrName>
                                        </p:attrNameLst>
                                      </p:cBhvr>
                                      <p:to>
                                        <p:strVal val="visible"/>
                                      </p:to>
                                    </p:set>
                                    <p:anim calcmode="lin" valueType="num">
                                      <p:cBhvr>
                                        <p:cTn id="17" dur="1000" fill="hold"/>
                                        <p:tgtEl>
                                          <p:spTgt spid="28"/>
                                        </p:tgtEl>
                                        <p:attrNameLst>
                                          <p:attrName>ppt_w</p:attrName>
                                        </p:attrNameLst>
                                      </p:cBhvr>
                                      <p:tavLst>
                                        <p:tav tm="0">
                                          <p:val>
                                            <p:strVal val="#ppt_w+.3"/>
                                          </p:val>
                                        </p:tav>
                                        <p:tav tm="100000">
                                          <p:val>
                                            <p:strVal val="#ppt_w"/>
                                          </p:val>
                                        </p:tav>
                                      </p:tavLst>
                                    </p:anim>
                                    <p:anim calcmode="lin" valueType="num">
                                      <p:cBhvr>
                                        <p:cTn id="18" dur="1000" fill="hold"/>
                                        <p:tgtEl>
                                          <p:spTgt spid="28"/>
                                        </p:tgtEl>
                                        <p:attrNameLst>
                                          <p:attrName>ppt_h</p:attrName>
                                        </p:attrNameLst>
                                      </p:cBhvr>
                                      <p:tavLst>
                                        <p:tav tm="0">
                                          <p:val>
                                            <p:strVal val="#ppt_h"/>
                                          </p:val>
                                        </p:tav>
                                        <p:tav tm="100000">
                                          <p:val>
                                            <p:strVal val="#ppt_h"/>
                                          </p:val>
                                        </p:tav>
                                      </p:tavLst>
                                    </p:anim>
                                    <p:animEffect transition="in" filter="fade">
                                      <p:cBhvr>
                                        <p:cTn id="19" dur="1000"/>
                                        <p:tgtEl>
                                          <p:spTgt spid="28"/>
                                        </p:tgtEl>
                                      </p:cBhvr>
                                    </p:animEffect>
                                  </p:childTnLst>
                                </p:cTn>
                              </p:par>
                            </p:childTnLst>
                          </p:cTn>
                        </p:par>
                      </p:childTnLst>
                    </p:cTn>
                  </p:par>
                  <p:par>
                    <p:cTn id="20" fill="hold">
                      <p:stCondLst>
                        <p:cond delay="indefinite"/>
                      </p:stCondLst>
                      <p:childTnLst>
                        <p:par>
                          <p:cTn id="21" fill="hold">
                            <p:stCondLst>
                              <p:cond delay="0"/>
                            </p:stCondLst>
                            <p:childTnLst>
                              <p:par>
                                <p:cTn id="22" presetID="3" presetClass="entr" presetSubtype="10" fill="hold" grpId="0" nodeType="clickEffect">
                                  <p:stCondLst>
                                    <p:cond delay="0"/>
                                  </p:stCondLst>
                                  <p:childTnLst>
                                    <p:set>
                                      <p:cBhvr>
                                        <p:cTn id="23" dur="1" fill="hold">
                                          <p:stCondLst>
                                            <p:cond delay="0"/>
                                          </p:stCondLst>
                                        </p:cTn>
                                        <p:tgtEl>
                                          <p:spTgt spid="145410"/>
                                        </p:tgtEl>
                                        <p:attrNameLst>
                                          <p:attrName>style.visibility</p:attrName>
                                        </p:attrNameLst>
                                      </p:cBhvr>
                                      <p:to>
                                        <p:strVal val="visible"/>
                                      </p:to>
                                    </p:set>
                                    <p:animEffect transition="in" filter="blinds(horizontal)">
                                      <p:cBhvr>
                                        <p:cTn id="24" dur="500"/>
                                        <p:tgtEl>
                                          <p:spTgt spid="1454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bldLvl="0" animBg="1"/>
      <p:bldP spid="145410" grpId="0"/>
    </p:bld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7" name="组合 16"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GrpSpPr/>
          <p:nvPr/>
        </p:nvGrpSpPr>
        <p:grpSpPr>
          <a:xfrm>
            <a:off x="242400" y="42668"/>
            <a:ext cx="1891633" cy="1891633"/>
            <a:chOff x="831765" y="1948847"/>
            <a:chExt cx="1891633" cy="1891633"/>
          </a:xfrm>
        </p:grpSpPr>
        <p:grpSp>
          <p:nvGrpSpPr>
            <p:cNvPr id="18" name="组合 17"/>
            <p:cNvGrpSpPr/>
            <p:nvPr/>
          </p:nvGrpSpPr>
          <p:grpSpPr>
            <a:xfrm>
              <a:off x="831765" y="1948847"/>
              <a:ext cx="1891633" cy="1891633"/>
              <a:chOff x="1375509" y="1976984"/>
              <a:chExt cx="2018000" cy="2018000"/>
            </a:xfrm>
          </p:grpSpPr>
          <p:sp>
            <p:nvSpPr>
              <p:cNvPr id="21" name="椭圆 20" descr="e7d195523061f1c0deeec63e560781cfd59afb0ea006f2a87ABB68BF51EA6619813959095094C18C62A12F549504892A4AAA8C1554C6663626E05CA27F281A14E6983772AFC3FB97135759321DEA3D709AACD122C08E6ED1C77BAD4A88EF4CD28A80260D8F97957F436F83C1F553EF0169027D0DBFA7A77088E1513DBDFC101C4B4DFF310B01A5021663E46B6BC2AAB5"/>
              <p:cNvSpPr>
                <a:spLocks noChangeAspect="1"/>
              </p:cNvSpPr>
              <p:nvPr/>
            </p:nvSpPr>
            <p:spPr>
              <a:xfrm>
                <a:off x="1375509" y="1976984"/>
                <a:ext cx="2018000" cy="2018000"/>
              </a:xfrm>
              <a:prstGeom prst="ellipse">
                <a:avLst/>
              </a:prstGeom>
              <a:gradFill>
                <a:gsLst>
                  <a:gs pos="0">
                    <a:schemeClr val="bg1"/>
                  </a:gs>
                  <a:gs pos="100000">
                    <a:srgbClr val="C7C7C7"/>
                  </a:gs>
                </a:gsLst>
                <a:lin ang="13200000" scaled="0"/>
              </a:gradFill>
              <a:ln w="22225">
                <a:solidFill>
                  <a:schemeClr val="bg1"/>
                </a:solidFill>
              </a:ln>
              <a:effectLst>
                <a:outerShdw blurRad="393700" dist="1270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2" name="任意多边形 16"/>
              <p:cNvSpPr/>
              <p:nvPr/>
            </p:nvSpPr>
            <p:spPr>
              <a:xfrm rot="5400000">
                <a:off x="1220020" y="2637800"/>
                <a:ext cx="1007034" cy="694933"/>
              </a:xfrm>
              <a:custGeom>
                <a:avLst/>
                <a:gdLst>
                  <a:gd name="connsiteX0" fmla="*/ 0 w 1007034"/>
                  <a:gd name="connsiteY0" fmla="*/ 555348 h 694933"/>
                  <a:gd name="connsiteX1" fmla="*/ 322102 w 1007034"/>
                  <a:gd name="connsiteY1" fmla="*/ 0 h 694933"/>
                  <a:gd name="connsiteX2" fmla="*/ 392164 w 1007034"/>
                  <a:gd name="connsiteY2" fmla="*/ 21748 h 694933"/>
                  <a:gd name="connsiteX3" fmla="*/ 503517 w 1007034"/>
                  <a:gd name="connsiteY3" fmla="*/ 32974 h 694933"/>
                  <a:gd name="connsiteX4" fmla="*/ 614869 w 1007034"/>
                  <a:gd name="connsiteY4" fmla="*/ 21748 h 694933"/>
                  <a:gd name="connsiteX5" fmla="*/ 684932 w 1007034"/>
                  <a:gd name="connsiteY5" fmla="*/ 0 h 694933"/>
                  <a:gd name="connsiteX6" fmla="*/ 1007034 w 1007034"/>
                  <a:gd name="connsiteY6" fmla="*/ 555347 h 694933"/>
                  <a:gd name="connsiteX7" fmla="*/ 895766 w 1007034"/>
                  <a:gd name="connsiteY7" fmla="*/ 615742 h 694933"/>
                  <a:gd name="connsiteX8" fmla="*/ 503516 w 1007034"/>
                  <a:gd name="connsiteY8" fmla="*/ 694933 h 694933"/>
                  <a:gd name="connsiteX9" fmla="*/ 111266 w 1007034"/>
                  <a:gd name="connsiteY9" fmla="*/ 615742 h 694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07034" h="694933">
                    <a:moveTo>
                      <a:pt x="0" y="555348"/>
                    </a:moveTo>
                    <a:lnTo>
                      <a:pt x="322102" y="0"/>
                    </a:lnTo>
                    <a:lnTo>
                      <a:pt x="392164" y="21748"/>
                    </a:lnTo>
                    <a:cubicBezTo>
                      <a:pt x="428132" y="29108"/>
                      <a:pt x="465373" y="32974"/>
                      <a:pt x="503517" y="32974"/>
                    </a:cubicBezTo>
                    <a:cubicBezTo>
                      <a:pt x="541660" y="32974"/>
                      <a:pt x="578901" y="29108"/>
                      <a:pt x="614869" y="21748"/>
                    </a:cubicBezTo>
                    <a:lnTo>
                      <a:pt x="684932" y="0"/>
                    </a:lnTo>
                    <a:lnTo>
                      <a:pt x="1007034" y="555347"/>
                    </a:lnTo>
                    <a:lnTo>
                      <a:pt x="895766" y="615742"/>
                    </a:lnTo>
                    <a:cubicBezTo>
                      <a:pt x="775204" y="666735"/>
                      <a:pt x="642653" y="694933"/>
                      <a:pt x="503516" y="694933"/>
                    </a:cubicBezTo>
                    <a:cubicBezTo>
                      <a:pt x="364379" y="694933"/>
                      <a:pt x="231828" y="666735"/>
                      <a:pt x="111266" y="615742"/>
                    </a:cubicBezTo>
                    <a:close/>
                  </a:path>
                </a:pathLst>
              </a:custGeom>
              <a:solidFill>
                <a:srgbClr val="91617D"/>
              </a:solidFill>
              <a:ln>
                <a:noFill/>
              </a:ln>
              <a:effectLst>
                <a:innerShdw blurRad="63500" dist="381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20" name="Freeform 48"/>
            <p:cNvSpPr>
              <a:spLocks noEditPoints="1"/>
            </p:cNvSpPr>
            <p:nvPr/>
          </p:nvSpPr>
          <p:spPr bwMode="auto">
            <a:xfrm>
              <a:off x="1822373" y="2622634"/>
              <a:ext cx="490056" cy="469081"/>
            </a:xfrm>
            <a:custGeom>
              <a:avLst/>
              <a:gdLst>
                <a:gd name="T0" fmla="*/ 419 w 628"/>
                <a:gd name="T1" fmla="*/ 232 h 600"/>
                <a:gd name="T2" fmla="*/ 411 w 628"/>
                <a:gd name="T3" fmla="*/ 249 h 600"/>
                <a:gd name="T4" fmla="*/ 408 w 628"/>
                <a:gd name="T5" fmla="*/ 261 h 600"/>
                <a:gd name="T6" fmla="*/ 409 w 628"/>
                <a:gd name="T7" fmla="*/ 283 h 600"/>
                <a:gd name="T8" fmla="*/ 417 w 628"/>
                <a:gd name="T9" fmla="*/ 304 h 600"/>
                <a:gd name="T10" fmla="*/ 424 w 628"/>
                <a:gd name="T11" fmla="*/ 315 h 600"/>
                <a:gd name="T12" fmla="*/ 441 w 628"/>
                <a:gd name="T13" fmla="*/ 330 h 600"/>
                <a:gd name="T14" fmla="*/ 453 w 628"/>
                <a:gd name="T15" fmla="*/ 335 h 600"/>
                <a:gd name="T16" fmla="*/ 478 w 628"/>
                <a:gd name="T17" fmla="*/ 200 h 600"/>
                <a:gd name="T18" fmla="*/ 449 w 628"/>
                <a:gd name="T19" fmla="*/ 206 h 600"/>
                <a:gd name="T20" fmla="*/ 433 w 628"/>
                <a:gd name="T21" fmla="*/ 216 h 600"/>
                <a:gd name="T22" fmla="*/ 425 w 628"/>
                <a:gd name="T23" fmla="*/ 224 h 600"/>
                <a:gd name="T24" fmla="*/ 384 w 628"/>
                <a:gd name="T25" fmla="*/ 70 h 600"/>
                <a:gd name="T26" fmla="*/ 314 w 628"/>
                <a:gd name="T27" fmla="*/ 140 h 600"/>
                <a:gd name="T28" fmla="*/ 379 w 628"/>
                <a:gd name="T29" fmla="*/ 283 h 600"/>
                <a:gd name="T30" fmla="*/ 379 w 628"/>
                <a:gd name="T31" fmla="*/ 254 h 600"/>
                <a:gd name="T32" fmla="*/ 359 w 628"/>
                <a:gd name="T33" fmla="*/ 154 h 600"/>
                <a:gd name="T34" fmla="*/ 250 w 628"/>
                <a:gd name="T35" fmla="*/ 270 h 600"/>
                <a:gd name="T36" fmla="*/ 314 w 628"/>
                <a:gd name="T37" fmla="*/ 396 h 600"/>
                <a:gd name="T38" fmla="*/ 282 w 628"/>
                <a:gd name="T39" fmla="*/ 400 h 600"/>
                <a:gd name="T40" fmla="*/ 267 w 628"/>
                <a:gd name="T41" fmla="*/ 382 h 600"/>
                <a:gd name="T42" fmla="*/ 257 w 628"/>
                <a:gd name="T43" fmla="*/ 374 h 600"/>
                <a:gd name="T44" fmla="*/ 214 w 628"/>
                <a:gd name="T45" fmla="*/ 356 h 600"/>
                <a:gd name="T46" fmla="*/ 195 w 628"/>
                <a:gd name="T47" fmla="*/ 354 h 600"/>
                <a:gd name="T48" fmla="*/ 0 w 628"/>
                <a:gd name="T49" fmla="*/ 600 h 600"/>
                <a:gd name="T50" fmla="*/ 83 w 628"/>
                <a:gd name="T51" fmla="*/ 454 h 600"/>
                <a:gd name="T52" fmla="*/ 216 w 628"/>
                <a:gd name="T53" fmla="*/ 454 h 600"/>
                <a:gd name="T54" fmla="*/ 301 w 628"/>
                <a:gd name="T55" fmla="*/ 600 h 600"/>
                <a:gd name="T56" fmla="*/ 282 w 628"/>
                <a:gd name="T57" fmla="*/ 400 h 600"/>
                <a:gd name="T58" fmla="*/ 433 w 628"/>
                <a:gd name="T59" fmla="*/ 354 h 600"/>
                <a:gd name="T60" fmla="*/ 413 w 628"/>
                <a:gd name="T61" fmla="*/ 356 h 600"/>
                <a:gd name="T62" fmla="*/ 361 w 628"/>
                <a:gd name="T63" fmla="*/ 382 h 600"/>
                <a:gd name="T64" fmla="*/ 353 w 628"/>
                <a:gd name="T65" fmla="*/ 391 h 600"/>
                <a:gd name="T66" fmla="*/ 389 w 628"/>
                <a:gd name="T67" fmla="*/ 600 h 600"/>
                <a:gd name="T68" fmla="*/ 410 w 628"/>
                <a:gd name="T69" fmla="*/ 600 h 600"/>
                <a:gd name="T70" fmla="*/ 564 w 628"/>
                <a:gd name="T71" fmla="*/ 454 h 600"/>
                <a:gd name="T72" fmla="*/ 628 w 628"/>
                <a:gd name="T73" fmla="*/ 460 h 600"/>
                <a:gd name="T74" fmla="*/ 151 w 628"/>
                <a:gd name="T75" fmla="*/ 340 h 600"/>
                <a:gd name="T76" fmla="*/ 186 w 628"/>
                <a:gd name="T77" fmla="*/ 330 h 600"/>
                <a:gd name="T78" fmla="*/ 196 w 628"/>
                <a:gd name="T79" fmla="*/ 323 h 600"/>
                <a:gd name="T80" fmla="*/ 216 w 628"/>
                <a:gd name="T81" fmla="*/ 295 h 600"/>
                <a:gd name="T82" fmla="*/ 219 w 628"/>
                <a:gd name="T83" fmla="*/ 281 h 600"/>
                <a:gd name="T84" fmla="*/ 219 w 628"/>
                <a:gd name="T85" fmla="*/ 258 h 600"/>
                <a:gd name="T86" fmla="*/ 214 w 628"/>
                <a:gd name="T87" fmla="*/ 241 h 600"/>
                <a:gd name="T88" fmla="*/ 208 w 628"/>
                <a:gd name="T89" fmla="*/ 231 h 600"/>
                <a:gd name="T90" fmla="*/ 195 w 628"/>
                <a:gd name="T91" fmla="*/ 217 h 600"/>
                <a:gd name="T92" fmla="*/ 186 w 628"/>
                <a:gd name="T93" fmla="*/ 210 h 600"/>
                <a:gd name="T94" fmla="*/ 151 w 628"/>
                <a:gd name="T95" fmla="*/ 200 h 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28" h="600">
                  <a:moveTo>
                    <a:pt x="425" y="224"/>
                  </a:moveTo>
                  <a:cubicBezTo>
                    <a:pt x="423" y="226"/>
                    <a:pt x="421" y="229"/>
                    <a:pt x="420" y="231"/>
                  </a:cubicBezTo>
                  <a:cubicBezTo>
                    <a:pt x="419" y="231"/>
                    <a:pt x="419" y="232"/>
                    <a:pt x="419" y="232"/>
                  </a:cubicBezTo>
                  <a:cubicBezTo>
                    <a:pt x="418" y="234"/>
                    <a:pt x="416" y="236"/>
                    <a:pt x="415" y="239"/>
                  </a:cubicBezTo>
                  <a:cubicBezTo>
                    <a:pt x="415" y="240"/>
                    <a:pt x="414" y="240"/>
                    <a:pt x="414" y="241"/>
                  </a:cubicBezTo>
                  <a:cubicBezTo>
                    <a:pt x="413" y="244"/>
                    <a:pt x="412" y="246"/>
                    <a:pt x="411" y="249"/>
                  </a:cubicBezTo>
                  <a:cubicBezTo>
                    <a:pt x="411" y="249"/>
                    <a:pt x="411" y="250"/>
                    <a:pt x="411" y="250"/>
                  </a:cubicBezTo>
                  <a:cubicBezTo>
                    <a:pt x="410" y="253"/>
                    <a:pt x="409" y="255"/>
                    <a:pt x="409" y="258"/>
                  </a:cubicBezTo>
                  <a:cubicBezTo>
                    <a:pt x="409" y="259"/>
                    <a:pt x="409" y="260"/>
                    <a:pt x="408" y="261"/>
                  </a:cubicBezTo>
                  <a:cubicBezTo>
                    <a:pt x="408" y="264"/>
                    <a:pt x="408" y="267"/>
                    <a:pt x="408" y="270"/>
                  </a:cubicBezTo>
                  <a:cubicBezTo>
                    <a:pt x="408" y="274"/>
                    <a:pt x="408" y="278"/>
                    <a:pt x="409" y="281"/>
                  </a:cubicBezTo>
                  <a:cubicBezTo>
                    <a:pt x="409" y="282"/>
                    <a:pt x="409" y="283"/>
                    <a:pt x="409" y="283"/>
                  </a:cubicBezTo>
                  <a:cubicBezTo>
                    <a:pt x="410" y="287"/>
                    <a:pt x="411" y="290"/>
                    <a:pt x="412" y="293"/>
                  </a:cubicBezTo>
                  <a:cubicBezTo>
                    <a:pt x="412" y="294"/>
                    <a:pt x="412" y="294"/>
                    <a:pt x="412" y="295"/>
                  </a:cubicBezTo>
                  <a:cubicBezTo>
                    <a:pt x="414" y="298"/>
                    <a:pt x="415" y="301"/>
                    <a:pt x="417" y="304"/>
                  </a:cubicBezTo>
                  <a:cubicBezTo>
                    <a:pt x="417" y="305"/>
                    <a:pt x="417" y="305"/>
                    <a:pt x="418" y="306"/>
                  </a:cubicBezTo>
                  <a:cubicBezTo>
                    <a:pt x="420" y="309"/>
                    <a:pt x="422" y="312"/>
                    <a:pt x="424" y="315"/>
                  </a:cubicBezTo>
                  <a:cubicBezTo>
                    <a:pt x="424" y="315"/>
                    <a:pt x="424" y="315"/>
                    <a:pt x="424" y="315"/>
                  </a:cubicBezTo>
                  <a:cubicBezTo>
                    <a:pt x="427" y="318"/>
                    <a:pt x="429" y="320"/>
                    <a:pt x="432" y="323"/>
                  </a:cubicBezTo>
                  <a:cubicBezTo>
                    <a:pt x="432" y="323"/>
                    <a:pt x="432" y="323"/>
                    <a:pt x="432" y="323"/>
                  </a:cubicBezTo>
                  <a:cubicBezTo>
                    <a:pt x="435" y="326"/>
                    <a:pt x="438" y="328"/>
                    <a:pt x="441" y="330"/>
                  </a:cubicBezTo>
                  <a:cubicBezTo>
                    <a:pt x="442" y="330"/>
                    <a:pt x="442" y="330"/>
                    <a:pt x="442" y="330"/>
                  </a:cubicBezTo>
                  <a:cubicBezTo>
                    <a:pt x="446" y="332"/>
                    <a:pt x="449" y="334"/>
                    <a:pt x="452" y="335"/>
                  </a:cubicBezTo>
                  <a:cubicBezTo>
                    <a:pt x="453" y="335"/>
                    <a:pt x="453" y="335"/>
                    <a:pt x="453" y="335"/>
                  </a:cubicBezTo>
                  <a:cubicBezTo>
                    <a:pt x="461" y="338"/>
                    <a:pt x="469" y="340"/>
                    <a:pt x="478" y="340"/>
                  </a:cubicBezTo>
                  <a:cubicBezTo>
                    <a:pt x="516" y="340"/>
                    <a:pt x="547" y="309"/>
                    <a:pt x="547" y="270"/>
                  </a:cubicBezTo>
                  <a:cubicBezTo>
                    <a:pt x="547" y="231"/>
                    <a:pt x="516" y="200"/>
                    <a:pt x="478" y="200"/>
                  </a:cubicBezTo>
                  <a:cubicBezTo>
                    <a:pt x="468" y="200"/>
                    <a:pt x="458" y="202"/>
                    <a:pt x="450" y="206"/>
                  </a:cubicBezTo>
                  <a:cubicBezTo>
                    <a:pt x="450" y="206"/>
                    <a:pt x="450" y="206"/>
                    <a:pt x="450" y="206"/>
                  </a:cubicBezTo>
                  <a:cubicBezTo>
                    <a:pt x="449" y="206"/>
                    <a:pt x="449" y="206"/>
                    <a:pt x="449" y="206"/>
                  </a:cubicBezTo>
                  <a:cubicBezTo>
                    <a:pt x="446" y="208"/>
                    <a:pt x="444" y="209"/>
                    <a:pt x="442" y="210"/>
                  </a:cubicBezTo>
                  <a:cubicBezTo>
                    <a:pt x="441" y="210"/>
                    <a:pt x="441" y="211"/>
                    <a:pt x="440" y="211"/>
                  </a:cubicBezTo>
                  <a:cubicBezTo>
                    <a:pt x="438" y="213"/>
                    <a:pt x="435" y="215"/>
                    <a:pt x="433" y="216"/>
                  </a:cubicBezTo>
                  <a:cubicBezTo>
                    <a:pt x="433" y="217"/>
                    <a:pt x="432" y="217"/>
                    <a:pt x="432" y="217"/>
                  </a:cubicBezTo>
                  <a:cubicBezTo>
                    <a:pt x="430" y="219"/>
                    <a:pt x="428" y="221"/>
                    <a:pt x="426" y="223"/>
                  </a:cubicBezTo>
                  <a:cubicBezTo>
                    <a:pt x="426" y="223"/>
                    <a:pt x="425" y="224"/>
                    <a:pt x="425" y="224"/>
                  </a:cubicBezTo>
                  <a:close/>
                  <a:moveTo>
                    <a:pt x="314" y="140"/>
                  </a:moveTo>
                  <a:lnTo>
                    <a:pt x="314" y="140"/>
                  </a:lnTo>
                  <a:cubicBezTo>
                    <a:pt x="353" y="140"/>
                    <a:pt x="384" y="108"/>
                    <a:pt x="384" y="70"/>
                  </a:cubicBezTo>
                  <a:cubicBezTo>
                    <a:pt x="384" y="31"/>
                    <a:pt x="353" y="0"/>
                    <a:pt x="314" y="0"/>
                  </a:cubicBezTo>
                  <a:cubicBezTo>
                    <a:pt x="275" y="0"/>
                    <a:pt x="244" y="31"/>
                    <a:pt x="244" y="70"/>
                  </a:cubicBezTo>
                  <a:cubicBezTo>
                    <a:pt x="244" y="108"/>
                    <a:pt x="275" y="140"/>
                    <a:pt x="314" y="140"/>
                  </a:cubicBezTo>
                  <a:close/>
                  <a:moveTo>
                    <a:pt x="379" y="336"/>
                  </a:moveTo>
                  <a:lnTo>
                    <a:pt x="379" y="336"/>
                  </a:lnTo>
                  <a:lnTo>
                    <a:pt x="379" y="283"/>
                  </a:lnTo>
                  <a:cubicBezTo>
                    <a:pt x="379" y="279"/>
                    <a:pt x="378" y="274"/>
                    <a:pt x="378" y="270"/>
                  </a:cubicBezTo>
                  <a:cubicBezTo>
                    <a:pt x="378" y="266"/>
                    <a:pt x="379" y="262"/>
                    <a:pt x="379" y="257"/>
                  </a:cubicBezTo>
                  <a:lnTo>
                    <a:pt x="379" y="254"/>
                  </a:lnTo>
                  <a:lnTo>
                    <a:pt x="380" y="254"/>
                  </a:lnTo>
                  <a:cubicBezTo>
                    <a:pt x="385" y="223"/>
                    <a:pt x="404" y="197"/>
                    <a:pt x="431" y="183"/>
                  </a:cubicBezTo>
                  <a:cubicBezTo>
                    <a:pt x="412" y="165"/>
                    <a:pt x="387" y="154"/>
                    <a:pt x="359" y="154"/>
                  </a:cubicBezTo>
                  <a:lnTo>
                    <a:pt x="269" y="154"/>
                  </a:lnTo>
                  <a:cubicBezTo>
                    <a:pt x="241" y="154"/>
                    <a:pt x="216" y="165"/>
                    <a:pt x="197" y="183"/>
                  </a:cubicBezTo>
                  <a:cubicBezTo>
                    <a:pt x="228" y="199"/>
                    <a:pt x="250" y="232"/>
                    <a:pt x="250" y="270"/>
                  </a:cubicBezTo>
                  <a:cubicBezTo>
                    <a:pt x="250" y="278"/>
                    <a:pt x="249" y="285"/>
                    <a:pt x="247" y="293"/>
                  </a:cubicBezTo>
                  <a:lnTo>
                    <a:pt x="247" y="335"/>
                  </a:lnTo>
                  <a:cubicBezTo>
                    <a:pt x="276" y="347"/>
                    <a:pt x="299" y="369"/>
                    <a:pt x="314" y="396"/>
                  </a:cubicBezTo>
                  <a:cubicBezTo>
                    <a:pt x="328" y="369"/>
                    <a:pt x="352" y="348"/>
                    <a:pt x="379" y="336"/>
                  </a:cubicBezTo>
                  <a:close/>
                  <a:moveTo>
                    <a:pt x="282" y="400"/>
                  </a:moveTo>
                  <a:lnTo>
                    <a:pt x="282" y="400"/>
                  </a:lnTo>
                  <a:cubicBezTo>
                    <a:pt x="280" y="397"/>
                    <a:pt x="278" y="394"/>
                    <a:pt x="275" y="391"/>
                  </a:cubicBezTo>
                  <a:cubicBezTo>
                    <a:pt x="275" y="390"/>
                    <a:pt x="274" y="390"/>
                    <a:pt x="274" y="390"/>
                  </a:cubicBezTo>
                  <a:cubicBezTo>
                    <a:pt x="272" y="387"/>
                    <a:pt x="270" y="385"/>
                    <a:pt x="267" y="382"/>
                  </a:cubicBezTo>
                  <a:cubicBezTo>
                    <a:pt x="267" y="382"/>
                    <a:pt x="266" y="382"/>
                    <a:pt x="266" y="381"/>
                  </a:cubicBezTo>
                  <a:cubicBezTo>
                    <a:pt x="263" y="379"/>
                    <a:pt x="261" y="377"/>
                    <a:pt x="258" y="375"/>
                  </a:cubicBezTo>
                  <a:cubicBezTo>
                    <a:pt x="257" y="374"/>
                    <a:pt x="257" y="374"/>
                    <a:pt x="257" y="374"/>
                  </a:cubicBezTo>
                  <a:cubicBezTo>
                    <a:pt x="247" y="367"/>
                    <a:pt x="237" y="362"/>
                    <a:pt x="225" y="359"/>
                  </a:cubicBezTo>
                  <a:cubicBezTo>
                    <a:pt x="223" y="358"/>
                    <a:pt x="220" y="357"/>
                    <a:pt x="218" y="357"/>
                  </a:cubicBezTo>
                  <a:cubicBezTo>
                    <a:pt x="217" y="356"/>
                    <a:pt x="215" y="356"/>
                    <a:pt x="214" y="356"/>
                  </a:cubicBezTo>
                  <a:cubicBezTo>
                    <a:pt x="212" y="356"/>
                    <a:pt x="210" y="355"/>
                    <a:pt x="208" y="355"/>
                  </a:cubicBezTo>
                  <a:cubicBezTo>
                    <a:pt x="207" y="355"/>
                    <a:pt x="206" y="355"/>
                    <a:pt x="205" y="355"/>
                  </a:cubicBezTo>
                  <a:cubicBezTo>
                    <a:pt x="202" y="354"/>
                    <a:pt x="199" y="354"/>
                    <a:pt x="195" y="354"/>
                  </a:cubicBezTo>
                  <a:lnTo>
                    <a:pt x="105" y="354"/>
                  </a:lnTo>
                  <a:cubicBezTo>
                    <a:pt x="47" y="354"/>
                    <a:pt x="0" y="401"/>
                    <a:pt x="0" y="460"/>
                  </a:cubicBezTo>
                  <a:lnTo>
                    <a:pt x="0" y="600"/>
                  </a:lnTo>
                  <a:lnTo>
                    <a:pt x="62" y="600"/>
                  </a:lnTo>
                  <a:lnTo>
                    <a:pt x="62" y="454"/>
                  </a:lnTo>
                  <a:lnTo>
                    <a:pt x="83" y="454"/>
                  </a:lnTo>
                  <a:lnTo>
                    <a:pt x="83" y="600"/>
                  </a:lnTo>
                  <a:lnTo>
                    <a:pt x="216" y="600"/>
                  </a:lnTo>
                  <a:lnTo>
                    <a:pt x="216" y="454"/>
                  </a:lnTo>
                  <a:lnTo>
                    <a:pt x="237" y="454"/>
                  </a:lnTo>
                  <a:lnTo>
                    <a:pt x="237" y="600"/>
                  </a:lnTo>
                  <a:lnTo>
                    <a:pt x="301" y="600"/>
                  </a:lnTo>
                  <a:lnTo>
                    <a:pt x="301" y="460"/>
                  </a:lnTo>
                  <a:cubicBezTo>
                    <a:pt x="301" y="437"/>
                    <a:pt x="294" y="417"/>
                    <a:pt x="282" y="400"/>
                  </a:cubicBezTo>
                  <a:cubicBezTo>
                    <a:pt x="282" y="400"/>
                    <a:pt x="282" y="400"/>
                    <a:pt x="282" y="400"/>
                  </a:cubicBezTo>
                  <a:close/>
                  <a:moveTo>
                    <a:pt x="523" y="354"/>
                  </a:moveTo>
                  <a:lnTo>
                    <a:pt x="523" y="354"/>
                  </a:lnTo>
                  <a:lnTo>
                    <a:pt x="433" y="354"/>
                  </a:lnTo>
                  <a:cubicBezTo>
                    <a:pt x="429" y="354"/>
                    <a:pt x="426" y="354"/>
                    <a:pt x="423" y="355"/>
                  </a:cubicBezTo>
                  <a:cubicBezTo>
                    <a:pt x="422" y="355"/>
                    <a:pt x="421" y="355"/>
                    <a:pt x="420" y="355"/>
                  </a:cubicBezTo>
                  <a:cubicBezTo>
                    <a:pt x="418" y="355"/>
                    <a:pt x="415" y="356"/>
                    <a:pt x="413" y="356"/>
                  </a:cubicBezTo>
                  <a:cubicBezTo>
                    <a:pt x="412" y="356"/>
                    <a:pt x="411" y="356"/>
                    <a:pt x="410" y="357"/>
                  </a:cubicBezTo>
                  <a:cubicBezTo>
                    <a:pt x="408" y="357"/>
                    <a:pt x="405" y="358"/>
                    <a:pt x="403" y="358"/>
                  </a:cubicBezTo>
                  <a:cubicBezTo>
                    <a:pt x="387" y="363"/>
                    <a:pt x="373" y="371"/>
                    <a:pt x="361" y="382"/>
                  </a:cubicBezTo>
                  <a:cubicBezTo>
                    <a:pt x="361" y="382"/>
                    <a:pt x="361" y="382"/>
                    <a:pt x="361" y="383"/>
                  </a:cubicBezTo>
                  <a:cubicBezTo>
                    <a:pt x="358" y="385"/>
                    <a:pt x="356" y="388"/>
                    <a:pt x="353" y="390"/>
                  </a:cubicBezTo>
                  <a:cubicBezTo>
                    <a:pt x="353" y="390"/>
                    <a:pt x="353" y="391"/>
                    <a:pt x="353" y="391"/>
                  </a:cubicBezTo>
                  <a:cubicBezTo>
                    <a:pt x="337" y="409"/>
                    <a:pt x="327" y="433"/>
                    <a:pt x="327" y="460"/>
                  </a:cubicBezTo>
                  <a:lnTo>
                    <a:pt x="327" y="600"/>
                  </a:lnTo>
                  <a:lnTo>
                    <a:pt x="389" y="600"/>
                  </a:lnTo>
                  <a:lnTo>
                    <a:pt x="389" y="454"/>
                  </a:lnTo>
                  <a:lnTo>
                    <a:pt x="410" y="454"/>
                  </a:lnTo>
                  <a:lnTo>
                    <a:pt x="410" y="600"/>
                  </a:lnTo>
                  <a:lnTo>
                    <a:pt x="543" y="600"/>
                  </a:lnTo>
                  <a:lnTo>
                    <a:pt x="543" y="454"/>
                  </a:lnTo>
                  <a:lnTo>
                    <a:pt x="564" y="454"/>
                  </a:lnTo>
                  <a:lnTo>
                    <a:pt x="564" y="600"/>
                  </a:lnTo>
                  <a:lnTo>
                    <a:pt x="628" y="600"/>
                  </a:lnTo>
                  <a:lnTo>
                    <a:pt x="628" y="460"/>
                  </a:lnTo>
                  <a:cubicBezTo>
                    <a:pt x="628" y="401"/>
                    <a:pt x="581" y="354"/>
                    <a:pt x="523" y="354"/>
                  </a:cubicBezTo>
                  <a:close/>
                  <a:moveTo>
                    <a:pt x="151" y="340"/>
                  </a:moveTo>
                  <a:lnTo>
                    <a:pt x="151" y="340"/>
                  </a:lnTo>
                  <a:cubicBezTo>
                    <a:pt x="159" y="340"/>
                    <a:pt x="167" y="338"/>
                    <a:pt x="175" y="335"/>
                  </a:cubicBezTo>
                  <a:cubicBezTo>
                    <a:pt x="175" y="335"/>
                    <a:pt x="175" y="335"/>
                    <a:pt x="176" y="335"/>
                  </a:cubicBezTo>
                  <a:cubicBezTo>
                    <a:pt x="179" y="334"/>
                    <a:pt x="183" y="332"/>
                    <a:pt x="186" y="330"/>
                  </a:cubicBezTo>
                  <a:cubicBezTo>
                    <a:pt x="186" y="330"/>
                    <a:pt x="186" y="330"/>
                    <a:pt x="186" y="330"/>
                  </a:cubicBezTo>
                  <a:cubicBezTo>
                    <a:pt x="190" y="328"/>
                    <a:pt x="193" y="326"/>
                    <a:pt x="196" y="323"/>
                  </a:cubicBezTo>
                  <a:cubicBezTo>
                    <a:pt x="196" y="323"/>
                    <a:pt x="196" y="323"/>
                    <a:pt x="196" y="323"/>
                  </a:cubicBezTo>
                  <a:cubicBezTo>
                    <a:pt x="202" y="318"/>
                    <a:pt x="206" y="312"/>
                    <a:pt x="210" y="306"/>
                  </a:cubicBezTo>
                  <a:cubicBezTo>
                    <a:pt x="211" y="305"/>
                    <a:pt x="211" y="305"/>
                    <a:pt x="211" y="304"/>
                  </a:cubicBezTo>
                  <a:cubicBezTo>
                    <a:pt x="213" y="301"/>
                    <a:pt x="214" y="298"/>
                    <a:pt x="216" y="295"/>
                  </a:cubicBezTo>
                  <a:cubicBezTo>
                    <a:pt x="216" y="294"/>
                    <a:pt x="216" y="294"/>
                    <a:pt x="216" y="293"/>
                  </a:cubicBezTo>
                  <a:cubicBezTo>
                    <a:pt x="217" y="290"/>
                    <a:pt x="218" y="287"/>
                    <a:pt x="219" y="283"/>
                  </a:cubicBezTo>
                  <a:cubicBezTo>
                    <a:pt x="219" y="282"/>
                    <a:pt x="219" y="282"/>
                    <a:pt x="219" y="281"/>
                  </a:cubicBezTo>
                  <a:cubicBezTo>
                    <a:pt x="220" y="278"/>
                    <a:pt x="220" y="274"/>
                    <a:pt x="220" y="270"/>
                  </a:cubicBezTo>
                  <a:cubicBezTo>
                    <a:pt x="220" y="267"/>
                    <a:pt x="220" y="264"/>
                    <a:pt x="220" y="261"/>
                  </a:cubicBezTo>
                  <a:cubicBezTo>
                    <a:pt x="219" y="260"/>
                    <a:pt x="219" y="259"/>
                    <a:pt x="219" y="258"/>
                  </a:cubicBezTo>
                  <a:cubicBezTo>
                    <a:pt x="219" y="255"/>
                    <a:pt x="218" y="252"/>
                    <a:pt x="217" y="250"/>
                  </a:cubicBezTo>
                  <a:cubicBezTo>
                    <a:pt x="217" y="249"/>
                    <a:pt x="217" y="249"/>
                    <a:pt x="217" y="249"/>
                  </a:cubicBezTo>
                  <a:cubicBezTo>
                    <a:pt x="216" y="246"/>
                    <a:pt x="215" y="244"/>
                    <a:pt x="214" y="241"/>
                  </a:cubicBezTo>
                  <a:cubicBezTo>
                    <a:pt x="214" y="240"/>
                    <a:pt x="213" y="240"/>
                    <a:pt x="213" y="239"/>
                  </a:cubicBezTo>
                  <a:cubicBezTo>
                    <a:pt x="212" y="236"/>
                    <a:pt x="210" y="234"/>
                    <a:pt x="209" y="231"/>
                  </a:cubicBezTo>
                  <a:lnTo>
                    <a:pt x="208" y="231"/>
                  </a:lnTo>
                  <a:cubicBezTo>
                    <a:pt x="207" y="229"/>
                    <a:pt x="205" y="226"/>
                    <a:pt x="203" y="224"/>
                  </a:cubicBezTo>
                  <a:cubicBezTo>
                    <a:pt x="203" y="224"/>
                    <a:pt x="202" y="223"/>
                    <a:pt x="202" y="223"/>
                  </a:cubicBezTo>
                  <a:cubicBezTo>
                    <a:pt x="200" y="221"/>
                    <a:pt x="198" y="219"/>
                    <a:pt x="195" y="217"/>
                  </a:cubicBezTo>
                  <a:cubicBezTo>
                    <a:pt x="195" y="217"/>
                    <a:pt x="195" y="217"/>
                    <a:pt x="195" y="216"/>
                  </a:cubicBezTo>
                  <a:cubicBezTo>
                    <a:pt x="193" y="215"/>
                    <a:pt x="190" y="213"/>
                    <a:pt x="188" y="211"/>
                  </a:cubicBezTo>
                  <a:cubicBezTo>
                    <a:pt x="187" y="211"/>
                    <a:pt x="187" y="210"/>
                    <a:pt x="186" y="210"/>
                  </a:cubicBezTo>
                  <a:cubicBezTo>
                    <a:pt x="184" y="209"/>
                    <a:pt x="181" y="207"/>
                    <a:pt x="179" y="206"/>
                  </a:cubicBezTo>
                  <a:cubicBezTo>
                    <a:pt x="179" y="206"/>
                    <a:pt x="178" y="206"/>
                    <a:pt x="178" y="206"/>
                  </a:cubicBezTo>
                  <a:cubicBezTo>
                    <a:pt x="170" y="202"/>
                    <a:pt x="160" y="200"/>
                    <a:pt x="151" y="200"/>
                  </a:cubicBezTo>
                  <a:cubicBezTo>
                    <a:pt x="112" y="200"/>
                    <a:pt x="81" y="231"/>
                    <a:pt x="81" y="270"/>
                  </a:cubicBezTo>
                  <a:cubicBezTo>
                    <a:pt x="81" y="309"/>
                    <a:pt x="112" y="340"/>
                    <a:pt x="151" y="340"/>
                  </a:cubicBezTo>
                  <a:close/>
                </a:path>
              </a:pathLst>
            </a:custGeom>
            <a:solidFill>
              <a:srgbClr val="D06F83"/>
            </a:solidFill>
            <a:ln>
              <a:noFill/>
            </a:ln>
          </p:spPr>
          <p:txBody>
            <a:bodyPr vert="horz" wrap="square" lIns="91440" tIns="45720" rIns="91440" bIns="45720" numCol="1" anchor="t" anchorCtr="0" compatLnSpc="1"/>
            <a:lstStyle/>
            <a:p>
              <a:endParaRPr lang="zh-CN" altLang="en-US">
                <a:solidFill>
                  <a:schemeClr val="accent2"/>
                </a:solidFill>
              </a:endParaRPr>
            </a:p>
          </p:txBody>
        </p:sp>
      </p:grpSp>
      <p:sp>
        <p:nvSpPr>
          <p:cNvPr id="16" name="矩形 15"/>
          <p:cNvSpPr/>
          <p:nvPr/>
        </p:nvSpPr>
        <p:spPr>
          <a:xfrm>
            <a:off x="1123950" y="1934210"/>
            <a:ext cx="10838815" cy="4666615"/>
          </a:xfrm>
          <a:prstGeom prst="rect">
            <a:avLst/>
          </a:prstGeom>
        </p:spPr>
        <p:txBody>
          <a:bodyPr wrap="square">
            <a:spAutoFit/>
          </a:bodyPr>
          <a:lstStyle/>
          <a:p>
            <a:pPr algn="just" fontAlgn="auto">
              <a:lnSpc>
                <a:spcPts val="3280"/>
              </a:lnSpc>
            </a:pPr>
            <a:r>
              <a:rPr lang="en-US" sz="2400" dirty="0">
                <a:latin typeface="楷体" panose="02010609060101010101" pitchFamily="49" charset="-122"/>
                <a:ea typeface="楷体" panose="02010609060101010101" pitchFamily="49" charset="-122"/>
              </a:rPr>
              <a:t>    </a:t>
            </a:r>
            <a:r>
              <a:rPr sz="2400" dirty="0">
                <a:latin typeface="楷体" panose="02010609060101010101" pitchFamily="49" charset="-122"/>
                <a:ea typeface="楷体" panose="02010609060101010101" pitchFamily="49" charset="-122"/>
              </a:rPr>
              <a:t>詹妮弗根据自己对洗衣店的了解,认为她所要做的第一件事就是为洗衣店的管理人员编写职务说明书。</a:t>
            </a:r>
          </a:p>
          <a:p>
            <a:pPr algn="just" fontAlgn="auto">
              <a:lnSpc>
                <a:spcPts val="3280"/>
              </a:lnSpc>
            </a:pPr>
            <a:r>
              <a:rPr sz="2400" dirty="0">
                <a:latin typeface="楷体" panose="02010609060101010101" pitchFamily="49" charset="-122"/>
                <a:ea typeface="楷体" panose="02010609060101010101" pitchFamily="49" charset="-122"/>
              </a:rPr>
              <a:t>    詹妮弗在大学所学的一般管理课程和人事管理课程都强调了职务说明书的重要性,但在学习时,她一直不相信职务说明书在企业的运行中会有如此重要的作用。在她上班的最初几周内,她多次发现每当她问及洗衣店的管理人员为什么违反既定的公司政策和办事程序时,这些人总是回答“因为我不知道这是我的工作内容”或“因为我不知道应该这么做”。詹妮弗这时才知道,只有花大力气编写职务说明书并制定一整套标准和程序来告诉大家应该做些什么以及如何去做,才能使这一类问题得到解决。</a:t>
            </a:r>
          </a:p>
          <a:p>
            <a:pPr fontAlgn="auto">
              <a:lnSpc>
                <a:spcPts val="3080"/>
              </a:lnSpc>
            </a:pPr>
            <a:endParaRPr sz="2400" dirty="0">
              <a:latin typeface="楷体" panose="02010609060101010101" pitchFamily="49" charset="-122"/>
              <a:ea typeface="楷体" panose="02010609060101010101" pitchFamily="49" charset="-122"/>
            </a:endParaRPr>
          </a:p>
          <a:p>
            <a:pPr fontAlgn="auto">
              <a:lnSpc>
                <a:spcPts val="3080"/>
              </a:lnSpc>
            </a:pPr>
            <a:endParaRPr sz="2400" dirty="0">
              <a:latin typeface="楷体" panose="02010609060101010101" pitchFamily="49" charset="-122"/>
              <a:ea typeface="楷体" panose="02010609060101010101" pitchFamily="49" charset="-122"/>
            </a:endParaRPr>
          </a:p>
        </p:txBody>
      </p:sp>
      <p:sp>
        <p:nvSpPr>
          <p:cNvPr id="23" name="矩形 22"/>
          <p:cNvSpPr/>
          <p:nvPr/>
        </p:nvSpPr>
        <p:spPr>
          <a:xfrm>
            <a:off x="2134235" y="716280"/>
            <a:ext cx="5734050" cy="507365"/>
          </a:xfrm>
          <a:prstGeom prst="rect">
            <a:avLst/>
          </a:prstGeom>
          <a:solidFill>
            <a:srgbClr val="CA6B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800" b="1" dirty="0">
                <a:latin typeface="楷体" panose="02010609060101010101" pitchFamily="49" charset="-122"/>
                <a:ea typeface="楷体" panose="02010609060101010101" pitchFamily="49" charset="-122"/>
                <a:cs typeface="+mn-ea"/>
                <a:sym typeface="+mn-lt"/>
              </a:rPr>
              <a:t>课后题</a:t>
            </a:r>
            <a:r>
              <a:rPr lang="en-US" altLang="zh-CN" sz="2800" b="1" dirty="0">
                <a:latin typeface="楷体" panose="02010609060101010101" pitchFamily="49" charset="-122"/>
                <a:ea typeface="楷体" panose="02010609060101010101" pitchFamily="49" charset="-122"/>
                <a:cs typeface="+mn-ea"/>
                <a:sym typeface="+mn-lt"/>
              </a:rPr>
              <a:t>——</a:t>
            </a:r>
            <a:r>
              <a:rPr lang="zh-CN" altLang="en-US" sz="2800" b="1" dirty="0">
                <a:latin typeface="楷体" panose="02010609060101010101" pitchFamily="49" charset="-122"/>
                <a:ea typeface="楷体" panose="02010609060101010101" pitchFamily="49" charset="-122"/>
                <a:cs typeface="+mn-ea"/>
                <a:sym typeface="+mn-lt"/>
              </a:rPr>
              <a:t>洗衣店的职务说明书</a:t>
            </a:r>
          </a:p>
        </p:txBody>
      </p:sp>
    </p:spTree>
    <p:extLst>
      <p:ext uri="{BB962C8B-B14F-4D97-AF65-F5344CB8AC3E}">
        <p14:creationId xmlns:p14="http://schemas.microsoft.com/office/powerpoint/2010/main" val="65814941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5" presetClass="entr" presetSubtype="0" fill="hold" nodeType="withEffect">
                                  <p:stCondLst>
                                    <p:cond delay="250"/>
                                  </p:stCondLst>
                                  <p:childTnLst>
                                    <p:set>
                                      <p:cBhvr>
                                        <p:cTn id="6" dur="1" fill="hold">
                                          <p:stCondLst>
                                            <p:cond delay="0"/>
                                          </p:stCondLst>
                                        </p:cTn>
                                        <p:tgtEl>
                                          <p:spTgt spid="17"/>
                                        </p:tgtEl>
                                        <p:attrNameLst>
                                          <p:attrName>style.visibility</p:attrName>
                                        </p:attrNameLst>
                                      </p:cBhvr>
                                      <p:to>
                                        <p:strVal val="visible"/>
                                      </p:to>
                                    </p:set>
                                    <p:anim calcmode="lin" valueType="num">
                                      <p:cBhvr>
                                        <p:cTn id="7" dur="500" decel="50000" fill="hold">
                                          <p:stCondLst>
                                            <p:cond delay="0"/>
                                          </p:stCondLst>
                                        </p:cTn>
                                        <p:tgtEl>
                                          <p:spTgt spid="17"/>
                                        </p:tgtEl>
                                        <p:attrNameLst>
                                          <p:attrName>style.rotation</p:attrName>
                                        </p:attrNameLst>
                                      </p:cBhvr>
                                      <p:tavLst>
                                        <p:tav tm="0">
                                          <p:val>
                                            <p:fltVal val="-90"/>
                                          </p:val>
                                        </p:tav>
                                        <p:tav tm="100000">
                                          <p:val>
                                            <p:fltVal val="0"/>
                                          </p:val>
                                        </p:tav>
                                      </p:tavLst>
                                    </p:anim>
                                    <p:anim calcmode="lin" valueType="num">
                                      <p:cBhvr>
                                        <p:cTn id="8" dur="500" decel="50000" fill="hold">
                                          <p:stCondLst>
                                            <p:cond delay="0"/>
                                          </p:stCondLst>
                                        </p:cTn>
                                        <p:tgtEl>
                                          <p:spTgt spid="17"/>
                                        </p:tgtEl>
                                        <p:attrNameLst>
                                          <p:attrName>ppt_w</p:attrName>
                                        </p:attrNameLst>
                                      </p:cBhvr>
                                      <p:tavLst>
                                        <p:tav tm="0">
                                          <p:val>
                                            <p:strVal val="#ppt_w"/>
                                          </p:val>
                                        </p:tav>
                                        <p:tav tm="100000">
                                          <p:val>
                                            <p:strVal val="#ppt_w*.05"/>
                                          </p:val>
                                        </p:tav>
                                      </p:tavLst>
                                    </p:anim>
                                    <p:anim calcmode="lin" valueType="num">
                                      <p:cBhvr>
                                        <p:cTn id="9" dur="500" accel="50000" fill="hold">
                                          <p:stCondLst>
                                            <p:cond delay="500"/>
                                          </p:stCondLst>
                                        </p:cTn>
                                        <p:tgtEl>
                                          <p:spTgt spid="17"/>
                                        </p:tgtEl>
                                        <p:attrNameLst>
                                          <p:attrName>ppt_w</p:attrName>
                                        </p:attrNameLst>
                                      </p:cBhvr>
                                      <p:tavLst>
                                        <p:tav tm="0">
                                          <p:val>
                                            <p:strVal val="#ppt_w*.05"/>
                                          </p:val>
                                        </p:tav>
                                        <p:tav tm="100000">
                                          <p:val>
                                            <p:strVal val="#ppt_w"/>
                                          </p:val>
                                        </p:tav>
                                      </p:tavLst>
                                    </p:anim>
                                    <p:anim calcmode="lin" valueType="num">
                                      <p:cBhvr>
                                        <p:cTn id="10" dur="1000" fill="hold"/>
                                        <p:tgtEl>
                                          <p:spTgt spid="17"/>
                                        </p:tgtEl>
                                        <p:attrNameLst>
                                          <p:attrName>ppt_h</p:attrName>
                                        </p:attrNameLst>
                                      </p:cBhvr>
                                      <p:tavLst>
                                        <p:tav tm="0">
                                          <p:val>
                                            <p:strVal val="#ppt_h"/>
                                          </p:val>
                                        </p:tav>
                                        <p:tav tm="100000">
                                          <p:val>
                                            <p:strVal val="#ppt_h"/>
                                          </p:val>
                                        </p:tav>
                                      </p:tavLst>
                                    </p:anim>
                                    <p:anim calcmode="lin" valueType="num">
                                      <p:cBhvr>
                                        <p:cTn id="11" dur="500" decel="50000" fill="hold">
                                          <p:stCondLst>
                                            <p:cond delay="0"/>
                                          </p:stCondLst>
                                        </p:cTn>
                                        <p:tgtEl>
                                          <p:spTgt spid="17"/>
                                        </p:tgtEl>
                                        <p:attrNameLst>
                                          <p:attrName>ppt_x</p:attrName>
                                        </p:attrNameLst>
                                      </p:cBhvr>
                                      <p:tavLst>
                                        <p:tav tm="0">
                                          <p:val>
                                            <p:strVal val="#ppt_x+.4"/>
                                          </p:val>
                                        </p:tav>
                                        <p:tav tm="100000">
                                          <p:val>
                                            <p:strVal val="#ppt_x"/>
                                          </p:val>
                                        </p:tav>
                                      </p:tavLst>
                                    </p:anim>
                                    <p:anim calcmode="lin" valueType="num">
                                      <p:cBhvr>
                                        <p:cTn id="12" dur="500" decel="50000" fill="hold">
                                          <p:stCondLst>
                                            <p:cond delay="0"/>
                                          </p:stCondLst>
                                        </p:cTn>
                                        <p:tgtEl>
                                          <p:spTgt spid="17"/>
                                        </p:tgtEl>
                                        <p:attrNameLst>
                                          <p:attrName>ppt_y</p:attrName>
                                        </p:attrNameLst>
                                      </p:cBhvr>
                                      <p:tavLst>
                                        <p:tav tm="0">
                                          <p:val>
                                            <p:strVal val="#ppt_y-.2"/>
                                          </p:val>
                                        </p:tav>
                                        <p:tav tm="100000">
                                          <p:val>
                                            <p:strVal val="#ppt_y+.1"/>
                                          </p:val>
                                        </p:tav>
                                      </p:tavLst>
                                    </p:anim>
                                    <p:anim calcmode="lin" valueType="num">
                                      <p:cBhvr>
                                        <p:cTn id="13" dur="500" accel="50000" fill="hold">
                                          <p:stCondLst>
                                            <p:cond delay="500"/>
                                          </p:stCondLst>
                                        </p:cTn>
                                        <p:tgtEl>
                                          <p:spTgt spid="17"/>
                                        </p:tgtEl>
                                        <p:attrNameLst>
                                          <p:attrName>ppt_y</p:attrName>
                                        </p:attrNameLst>
                                      </p:cBhvr>
                                      <p:tavLst>
                                        <p:tav tm="0">
                                          <p:val>
                                            <p:strVal val="#ppt_y+.1"/>
                                          </p:val>
                                        </p:tav>
                                        <p:tav tm="100000">
                                          <p:val>
                                            <p:strVal val="#ppt_y"/>
                                          </p:val>
                                        </p:tav>
                                      </p:tavLst>
                                    </p:anim>
                                    <p:animEffect transition="in" filter="fade">
                                      <p:cBhvr>
                                        <p:cTn id="14" dur="1000" decel="50000">
                                          <p:stCondLst>
                                            <p:cond delay="0"/>
                                          </p:stCondLst>
                                        </p:cTn>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7" name="组合 16"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GrpSpPr/>
          <p:nvPr/>
        </p:nvGrpSpPr>
        <p:grpSpPr>
          <a:xfrm>
            <a:off x="242400" y="42668"/>
            <a:ext cx="1891633" cy="1891633"/>
            <a:chOff x="831765" y="1948847"/>
            <a:chExt cx="1891633" cy="1891633"/>
          </a:xfrm>
        </p:grpSpPr>
        <p:grpSp>
          <p:nvGrpSpPr>
            <p:cNvPr id="18" name="组合 17"/>
            <p:cNvGrpSpPr/>
            <p:nvPr/>
          </p:nvGrpSpPr>
          <p:grpSpPr>
            <a:xfrm>
              <a:off x="831765" y="1948847"/>
              <a:ext cx="1891633" cy="1891633"/>
              <a:chOff x="1375509" y="1976984"/>
              <a:chExt cx="2018000" cy="2018000"/>
            </a:xfrm>
          </p:grpSpPr>
          <p:sp>
            <p:nvSpPr>
              <p:cNvPr id="21" name="椭圆 20" descr="e7d195523061f1c0deeec63e560781cfd59afb0ea006f2a87ABB68BF51EA6619813959095094C18C62A12F549504892A4AAA8C1554C6663626E05CA27F281A14E6983772AFC3FB97135759321DEA3D709AACD122C08E6ED1C77BAD4A88EF4CD28A80260D8F97957F436F83C1F553EF0169027D0DBFA7A77088E1513DBDFC101C4B4DFF310B01A5021663E46B6BC2AAB5"/>
              <p:cNvSpPr>
                <a:spLocks noChangeAspect="1"/>
              </p:cNvSpPr>
              <p:nvPr/>
            </p:nvSpPr>
            <p:spPr>
              <a:xfrm>
                <a:off x="1375509" y="1976984"/>
                <a:ext cx="2018000" cy="2018000"/>
              </a:xfrm>
              <a:prstGeom prst="ellipse">
                <a:avLst/>
              </a:prstGeom>
              <a:gradFill>
                <a:gsLst>
                  <a:gs pos="0">
                    <a:schemeClr val="bg1"/>
                  </a:gs>
                  <a:gs pos="100000">
                    <a:srgbClr val="C7C7C7"/>
                  </a:gs>
                </a:gsLst>
                <a:lin ang="13200000" scaled="0"/>
              </a:gradFill>
              <a:ln w="22225">
                <a:solidFill>
                  <a:schemeClr val="bg1"/>
                </a:solidFill>
              </a:ln>
              <a:effectLst>
                <a:outerShdw blurRad="393700" dist="1270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2" name="任意多边形 16"/>
              <p:cNvSpPr/>
              <p:nvPr/>
            </p:nvSpPr>
            <p:spPr>
              <a:xfrm rot="5400000">
                <a:off x="1220020" y="2637800"/>
                <a:ext cx="1007034" cy="694933"/>
              </a:xfrm>
              <a:custGeom>
                <a:avLst/>
                <a:gdLst>
                  <a:gd name="connsiteX0" fmla="*/ 0 w 1007034"/>
                  <a:gd name="connsiteY0" fmla="*/ 555348 h 694933"/>
                  <a:gd name="connsiteX1" fmla="*/ 322102 w 1007034"/>
                  <a:gd name="connsiteY1" fmla="*/ 0 h 694933"/>
                  <a:gd name="connsiteX2" fmla="*/ 392164 w 1007034"/>
                  <a:gd name="connsiteY2" fmla="*/ 21748 h 694933"/>
                  <a:gd name="connsiteX3" fmla="*/ 503517 w 1007034"/>
                  <a:gd name="connsiteY3" fmla="*/ 32974 h 694933"/>
                  <a:gd name="connsiteX4" fmla="*/ 614869 w 1007034"/>
                  <a:gd name="connsiteY4" fmla="*/ 21748 h 694933"/>
                  <a:gd name="connsiteX5" fmla="*/ 684932 w 1007034"/>
                  <a:gd name="connsiteY5" fmla="*/ 0 h 694933"/>
                  <a:gd name="connsiteX6" fmla="*/ 1007034 w 1007034"/>
                  <a:gd name="connsiteY6" fmla="*/ 555347 h 694933"/>
                  <a:gd name="connsiteX7" fmla="*/ 895766 w 1007034"/>
                  <a:gd name="connsiteY7" fmla="*/ 615742 h 694933"/>
                  <a:gd name="connsiteX8" fmla="*/ 503516 w 1007034"/>
                  <a:gd name="connsiteY8" fmla="*/ 694933 h 694933"/>
                  <a:gd name="connsiteX9" fmla="*/ 111266 w 1007034"/>
                  <a:gd name="connsiteY9" fmla="*/ 615742 h 694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07034" h="694933">
                    <a:moveTo>
                      <a:pt x="0" y="555348"/>
                    </a:moveTo>
                    <a:lnTo>
                      <a:pt x="322102" y="0"/>
                    </a:lnTo>
                    <a:lnTo>
                      <a:pt x="392164" y="21748"/>
                    </a:lnTo>
                    <a:cubicBezTo>
                      <a:pt x="428132" y="29108"/>
                      <a:pt x="465373" y="32974"/>
                      <a:pt x="503517" y="32974"/>
                    </a:cubicBezTo>
                    <a:cubicBezTo>
                      <a:pt x="541660" y="32974"/>
                      <a:pt x="578901" y="29108"/>
                      <a:pt x="614869" y="21748"/>
                    </a:cubicBezTo>
                    <a:lnTo>
                      <a:pt x="684932" y="0"/>
                    </a:lnTo>
                    <a:lnTo>
                      <a:pt x="1007034" y="555347"/>
                    </a:lnTo>
                    <a:lnTo>
                      <a:pt x="895766" y="615742"/>
                    </a:lnTo>
                    <a:cubicBezTo>
                      <a:pt x="775204" y="666735"/>
                      <a:pt x="642653" y="694933"/>
                      <a:pt x="503516" y="694933"/>
                    </a:cubicBezTo>
                    <a:cubicBezTo>
                      <a:pt x="364379" y="694933"/>
                      <a:pt x="231828" y="666735"/>
                      <a:pt x="111266" y="615742"/>
                    </a:cubicBezTo>
                    <a:close/>
                  </a:path>
                </a:pathLst>
              </a:custGeom>
              <a:solidFill>
                <a:srgbClr val="91617D"/>
              </a:solidFill>
              <a:ln>
                <a:noFill/>
              </a:ln>
              <a:effectLst>
                <a:innerShdw blurRad="63500" dist="381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20" name="Freeform 48"/>
            <p:cNvSpPr>
              <a:spLocks noEditPoints="1"/>
            </p:cNvSpPr>
            <p:nvPr/>
          </p:nvSpPr>
          <p:spPr bwMode="auto">
            <a:xfrm>
              <a:off x="1822373" y="2622634"/>
              <a:ext cx="490056" cy="469081"/>
            </a:xfrm>
            <a:custGeom>
              <a:avLst/>
              <a:gdLst>
                <a:gd name="T0" fmla="*/ 419 w 628"/>
                <a:gd name="T1" fmla="*/ 232 h 600"/>
                <a:gd name="T2" fmla="*/ 411 w 628"/>
                <a:gd name="T3" fmla="*/ 249 h 600"/>
                <a:gd name="T4" fmla="*/ 408 w 628"/>
                <a:gd name="T5" fmla="*/ 261 h 600"/>
                <a:gd name="T6" fmla="*/ 409 w 628"/>
                <a:gd name="T7" fmla="*/ 283 h 600"/>
                <a:gd name="T8" fmla="*/ 417 w 628"/>
                <a:gd name="T9" fmla="*/ 304 h 600"/>
                <a:gd name="T10" fmla="*/ 424 w 628"/>
                <a:gd name="T11" fmla="*/ 315 h 600"/>
                <a:gd name="T12" fmla="*/ 441 w 628"/>
                <a:gd name="T13" fmla="*/ 330 h 600"/>
                <a:gd name="T14" fmla="*/ 453 w 628"/>
                <a:gd name="T15" fmla="*/ 335 h 600"/>
                <a:gd name="T16" fmla="*/ 478 w 628"/>
                <a:gd name="T17" fmla="*/ 200 h 600"/>
                <a:gd name="T18" fmla="*/ 449 w 628"/>
                <a:gd name="T19" fmla="*/ 206 h 600"/>
                <a:gd name="T20" fmla="*/ 433 w 628"/>
                <a:gd name="T21" fmla="*/ 216 h 600"/>
                <a:gd name="T22" fmla="*/ 425 w 628"/>
                <a:gd name="T23" fmla="*/ 224 h 600"/>
                <a:gd name="T24" fmla="*/ 384 w 628"/>
                <a:gd name="T25" fmla="*/ 70 h 600"/>
                <a:gd name="T26" fmla="*/ 314 w 628"/>
                <a:gd name="T27" fmla="*/ 140 h 600"/>
                <a:gd name="T28" fmla="*/ 379 w 628"/>
                <a:gd name="T29" fmla="*/ 283 h 600"/>
                <a:gd name="T30" fmla="*/ 379 w 628"/>
                <a:gd name="T31" fmla="*/ 254 h 600"/>
                <a:gd name="T32" fmla="*/ 359 w 628"/>
                <a:gd name="T33" fmla="*/ 154 h 600"/>
                <a:gd name="T34" fmla="*/ 250 w 628"/>
                <a:gd name="T35" fmla="*/ 270 h 600"/>
                <a:gd name="T36" fmla="*/ 314 w 628"/>
                <a:gd name="T37" fmla="*/ 396 h 600"/>
                <a:gd name="T38" fmla="*/ 282 w 628"/>
                <a:gd name="T39" fmla="*/ 400 h 600"/>
                <a:gd name="T40" fmla="*/ 267 w 628"/>
                <a:gd name="T41" fmla="*/ 382 h 600"/>
                <a:gd name="T42" fmla="*/ 257 w 628"/>
                <a:gd name="T43" fmla="*/ 374 h 600"/>
                <a:gd name="T44" fmla="*/ 214 w 628"/>
                <a:gd name="T45" fmla="*/ 356 h 600"/>
                <a:gd name="T46" fmla="*/ 195 w 628"/>
                <a:gd name="T47" fmla="*/ 354 h 600"/>
                <a:gd name="T48" fmla="*/ 0 w 628"/>
                <a:gd name="T49" fmla="*/ 600 h 600"/>
                <a:gd name="T50" fmla="*/ 83 w 628"/>
                <a:gd name="T51" fmla="*/ 454 h 600"/>
                <a:gd name="T52" fmla="*/ 216 w 628"/>
                <a:gd name="T53" fmla="*/ 454 h 600"/>
                <a:gd name="T54" fmla="*/ 301 w 628"/>
                <a:gd name="T55" fmla="*/ 600 h 600"/>
                <a:gd name="T56" fmla="*/ 282 w 628"/>
                <a:gd name="T57" fmla="*/ 400 h 600"/>
                <a:gd name="T58" fmla="*/ 433 w 628"/>
                <a:gd name="T59" fmla="*/ 354 h 600"/>
                <a:gd name="T60" fmla="*/ 413 w 628"/>
                <a:gd name="T61" fmla="*/ 356 h 600"/>
                <a:gd name="T62" fmla="*/ 361 w 628"/>
                <a:gd name="T63" fmla="*/ 382 h 600"/>
                <a:gd name="T64" fmla="*/ 353 w 628"/>
                <a:gd name="T65" fmla="*/ 391 h 600"/>
                <a:gd name="T66" fmla="*/ 389 w 628"/>
                <a:gd name="T67" fmla="*/ 600 h 600"/>
                <a:gd name="T68" fmla="*/ 410 w 628"/>
                <a:gd name="T69" fmla="*/ 600 h 600"/>
                <a:gd name="T70" fmla="*/ 564 w 628"/>
                <a:gd name="T71" fmla="*/ 454 h 600"/>
                <a:gd name="T72" fmla="*/ 628 w 628"/>
                <a:gd name="T73" fmla="*/ 460 h 600"/>
                <a:gd name="T74" fmla="*/ 151 w 628"/>
                <a:gd name="T75" fmla="*/ 340 h 600"/>
                <a:gd name="T76" fmla="*/ 186 w 628"/>
                <a:gd name="T77" fmla="*/ 330 h 600"/>
                <a:gd name="T78" fmla="*/ 196 w 628"/>
                <a:gd name="T79" fmla="*/ 323 h 600"/>
                <a:gd name="T80" fmla="*/ 216 w 628"/>
                <a:gd name="T81" fmla="*/ 295 h 600"/>
                <a:gd name="T82" fmla="*/ 219 w 628"/>
                <a:gd name="T83" fmla="*/ 281 h 600"/>
                <a:gd name="T84" fmla="*/ 219 w 628"/>
                <a:gd name="T85" fmla="*/ 258 h 600"/>
                <a:gd name="T86" fmla="*/ 214 w 628"/>
                <a:gd name="T87" fmla="*/ 241 h 600"/>
                <a:gd name="T88" fmla="*/ 208 w 628"/>
                <a:gd name="T89" fmla="*/ 231 h 600"/>
                <a:gd name="T90" fmla="*/ 195 w 628"/>
                <a:gd name="T91" fmla="*/ 217 h 600"/>
                <a:gd name="T92" fmla="*/ 186 w 628"/>
                <a:gd name="T93" fmla="*/ 210 h 600"/>
                <a:gd name="T94" fmla="*/ 151 w 628"/>
                <a:gd name="T95" fmla="*/ 200 h 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28" h="600">
                  <a:moveTo>
                    <a:pt x="425" y="224"/>
                  </a:moveTo>
                  <a:cubicBezTo>
                    <a:pt x="423" y="226"/>
                    <a:pt x="421" y="229"/>
                    <a:pt x="420" y="231"/>
                  </a:cubicBezTo>
                  <a:cubicBezTo>
                    <a:pt x="419" y="231"/>
                    <a:pt x="419" y="232"/>
                    <a:pt x="419" y="232"/>
                  </a:cubicBezTo>
                  <a:cubicBezTo>
                    <a:pt x="418" y="234"/>
                    <a:pt x="416" y="236"/>
                    <a:pt x="415" y="239"/>
                  </a:cubicBezTo>
                  <a:cubicBezTo>
                    <a:pt x="415" y="240"/>
                    <a:pt x="414" y="240"/>
                    <a:pt x="414" y="241"/>
                  </a:cubicBezTo>
                  <a:cubicBezTo>
                    <a:pt x="413" y="244"/>
                    <a:pt x="412" y="246"/>
                    <a:pt x="411" y="249"/>
                  </a:cubicBezTo>
                  <a:cubicBezTo>
                    <a:pt x="411" y="249"/>
                    <a:pt x="411" y="250"/>
                    <a:pt x="411" y="250"/>
                  </a:cubicBezTo>
                  <a:cubicBezTo>
                    <a:pt x="410" y="253"/>
                    <a:pt x="409" y="255"/>
                    <a:pt x="409" y="258"/>
                  </a:cubicBezTo>
                  <a:cubicBezTo>
                    <a:pt x="409" y="259"/>
                    <a:pt x="409" y="260"/>
                    <a:pt x="408" y="261"/>
                  </a:cubicBezTo>
                  <a:cubicBezTo>
                    <a:pt x="408" y="264"/>
                    <a:pt x="408" y="267"/>
                    <a:pt x="408" y="270"/>
                  </a:cubicBezTo>
                  <a:cubicBezTo>
                    <a:pt x="408" y="274"/>
                    <a:pt x="408" y="278"/>
                    <a:pt x="409" y="281"/>
                  </a:cubicBezTo>
                  <a:cubicBezTo>
                    <a:pt x="409" y="282"/>
                    <a:pt x="409" y="283"/>
                    <a:pt x="409" y="283"/>
                  </a:cubicBezTo>
                  <a:cubicBezTo>
                    <a:pt x="410" y="287"/>
                    <a:pt x="411" y="290"/>
                    <a:pt x="412" y="293"/>
                  </a:cubicBezTo>
                  <a:cubicBezTo>
                    <a:pt x="412" y="294"/>
                    <a:pt x="412" y="294"/>
                    <a:pt x="412" y="295"/>
                  </a:cubicBezTo>
                  <a:cubicBezTo>
                    <a:pt x="414" y="298"/>
                    <a:pt x="415" y="301"/>
                    <a:pt x="417" y="304"/>
                  </a:cubicBezTo>
                  <a:cubicBezTo>
                    <a:pt x="417" y="305"/>
                    <a:pt x="417" y="305"/>
                    <a:pt x="418" y="306"/>
                  </a:cubicBezTo>
                  <a:cubicBezTo>
                    <a:pt x="420" y="309"/>
                    <a:pt x="422" y="312"/>
                    <a:pt x="424" y="315"/>
                  </a:cubicBezTo>
                  <a:cubicBezTo>
                    <a:pt x="424" y="315"/>
                    <a:pt x="424" y="315"/>
                    <a:pt x="424" y="315"/>
                  </a:cubicBezTo>
                  <a:cubicBezTo>
                    <a:pt x="427" y="318"/>
                    <a:pt x="429" y="320"/>
                    <a:pt x="432" y="323"/>
                  </a:cubicBezTo>
                  <a:cubicBezTo>
                    <a:pt x="432" y="323"/>
                    <a:pt x="432" y="323"/>
                    <a:pt x="432" y="323"/>
                  </a:cubicBezTo>
                  <a:cubicBezTo>
                    <a:pt x="435" y="326"/>
                    <a:pt x="438" y="328"/>
                    <a:pt x="441" y="330"/>
                  </a:cubicBezTo>
                  <a:cubicBezTo>
                    <a:pt x="442" y="330"/>
                    <a:pt x="442" y="330"/>
                    <a:pt x="442" y="330"/>
                  </a:cubicBezTo>
                  <a:cubicBezTo>
                    <a:pt x="446" y="332"/>
                    <a:pt x="449" y="334"/>
                    <a:pt x="452" y="335"/>
                  </a:cubicBezTo>
                  <a:cubicBezTo>
                    <a:pt x="453" y="335"/>
                    <a:pt x="453" y="335"/>
                    <a:pt x="453" y="335"/>
                  </a:cubicBezTo>
                  <a:cubicBezTo>
                    <a:pt x="461" y="338"/>
                    <a:pt x="469" y="340"/>
                    <a:pt x="478" y="340"/>
                  </a:cubicBezTo>
                  <a:cubicBezTo>
                    <a:pt x="516" y="340"/>
                    <a:pt x="547" y="309"/>
                    <a:pt x="547" y="270"/>
                  </a:cubicBezTo>
                  <a:cubicBezTo>
                    <a:pt x="547" y="231"/>
                    <a:pt x="516" y="200"/>
                    <a:pt x="478" y="200"/>
                  </a:cubicBezTo>
                  <a:cubicBezTo>
                    <a:pt x="468" y="200"/>
                    <a:pt x="458" y="202"/>
                    <a:pt x="450" y="206"/>
                  </a:cubicBezTo>
                  <a:cubicBezTo>
                    <a:pt x="450" y="206"/>
                    <a:pt x="450" y="206"/>
                    <a:pt x="450" y="206"/>
                  </a:cubicBezTo>
                  <a:cubicBezTo>
                    <a:pt x="449" y="206"/>
                    <a:pt x="449" y="206"/>
                    <a:pt x="449" y="206"/>
                  </a:cubicBezTo>
                  <a:cubicBezTo>
                    <a:pt x="446" y="208"/>
                    <a:pt x="444" y="209"/>
                    <a:pt x="442" y="210"/>
                  </a:cubicBezTo>
                  <a:cubicBezTo>
                    <a:pt x="441" y="210"/>
                    <a:pt x="441" y="211"/>
                    <a:pt x="440" y="211"/>
                  </a:cubicBezTo>
                  <a:cubicBezTo>
                    <a:pt x="438" y="213"/>
                    <a:pt x="435" y="215"/>
                    <a:pt x="433" y="216"/>
                  </a:cubicBezTo>
                  <a:cubicBezTo>
                    <a:pt x="433" y="217"/>
                    <a:pt x="432" y="217"/>
                    <a:pt x="432" y="217"/>
                  </a:cubicBezTo>
                  <a:cubicBezTo>
                    <a:pt x="430" y="219"/>
                    <a:pt x="428" y="221"/>
                    <a:pt x="426" y="223"/>
                  </a:cubicBezTo>
                  <a:cubicBezTo>
                    <a:pt x="426" y="223"/>
                    <a:pt x="425" y="224"/>
                    <a:pt x="425" y="224"/>
                  </a:cubicBezTo>
                  <a:close/>
                  <a:moveTo>
                    <a:pt x="314" y="140"/>
                  </a:moveTo>
                  <a:lnTo>
                    <a:pt x="314" y="140"/>
                  </a:lnTo>
                  <a:cubicBezTo>
                    <a:pt x="353" y="140"/>
                    <a:pt x="384" y="108"/>
                    <a:pt x="384" y="70"/>
                  </a:cubicBezTo>
                  <a:cubicBezTo>
                    <a:pt x="384" y="31"/>
                    <a:pt x="353" y="0"/>
                    <a:pt x="314" y="0"/>
                  </a:cubicBezTo>
                  <a:cubicBezTo>
                    <a:pt x="275" y="0"/>
                    <a:pt x="244" y="31"/>
                    <a:pt x="244" y="70"/>
                  </a:cubicBezTo>
                  <a:cubicBezTo>
                    <a:pt x="244" y="108"/>
                    <a:pt x="275" y="140"/>
                    <a:pt x="314" y="140"/>
                  </a:cubicBezTo>
                  <a:close/>
                  <a:moveTo>
                    <a:pt x="379" y="336"/>
                  </a:moveTo>
                  <a:lnTo>
                    <a:pt x="379" y="336"/>
                  </a:lnTo>
                  <a:lnTo>
                    <a:pt x="379" y="283"/>
                  </a:lnTo>
                  <a:cubicBezTo>
                    <a:pt x="379" y="279"/>
                    <a:pt x="378" y="274"/>
                    <a:pt x="378" y="270"/>
                  </a:cubicBezTo>
                  <a:cubicBezTo>
                    <a:pt x="378" y="266"/>
                    <a:pt x="379" y="262"/>
                    <a:pt x="379" y="257"/>
                  </a:cubicBezTo>
                  <a:lnTo>
                    <a:pt x="379" y="254"/>
                  </a:lnTo>
                  <a:lnTo>
                    <a:pt x="380" y="254"/>
                  </a:lnTo>
                  <a:cubicBezTo>
                    <a:pt x="385" y="223"/>
                    <a:pt x="404" y="197"/>
                    <a:pt x="431" y="183"/>
                  </a:cubicBezTo>
                  <a:cubicBezTo>
                    <a:pt x="412" y="165"/>
                    <a:pt x="387" y="154"/>
                    <a:pt x="359" y="154"/>
                  </a:cubicBezTo>
                  <a:lnTo>
                    <a:pt x="269" y="154"/>
                  </a:lnTo>
                  <a:cubicBezTo>
                    <a:pt x="241" y="154"/>
                    <a:pt x="216" y="165"/>
                    <a:pt x="197" y="183"/>
                  </a:cubicBezTo>
                  <a:cubicBezTo>
                    <a:pt x="228" y="199"/>
                    <a:pt x="250" y="232"/>
                    <a:pt x="250" y="270"/>
                  </a:cubicBezTo>
                  <a:cubicBezTo>
                    <a:pt x="250" y="278"/>
                    <a:pt x="249" y="285"/>
                    <a:pt x="247" y="293"/>
                  </a:cubicBezTo>
                  <a:lnTo>
                    <a:pt x="247" y="335"/>
                  </a:lnTo>
                  <a:cubicBezTo>
                    <a:pt x="276" y="347"/>
                    <a:pt x="299" y="369"/>
                    <a:pt x="314" y="396"/>
                  </a:cubicBezTo>
                  <a:cubicBezTo>
                    <a:pt x="328" y="369"/>
                    <a:pt x="352" y="348"/>
                    <a:pt x="379" y="336"/>
                  </a:cubicBezTo>
                  <a:close/>
                  <a:moveTo>
                    <a:pt x="282" y="400"/>
                  </a:moveTo>
                  <a:lnTo>
                    <a:pt x="282" y="400"/>
                  </a:lnTo>
                  <a:cubicBezTo>
                    <a:pt x="280" y="397"/>
                    <a:pt x="278" y="394"/>
                    <a:pt x="275" y="391"/>
                  </a:cubicBezTo>
                  <a:cubicBezTo>
                    <a:pt x="275" y="390"/>
                    <a:pt x="274" y="390"/>
                    <a:pt x="274" y="390"/>
                  </a:cubicBezTo>
                  <a:cubicBezTo>
                    <a:pt x="272" y="387"/>
                    <a:pt x="270" y="385"/>
                    <a:pt x="267" y="382"/>
                  </a:cubicBezTo>
                  <a:cubicBezTo>
                    <a:pt x="267" y="382"/>
                    <a:pt x="266" y="382"/>
                    <a:pt x="266" y="381"/>
                  </a:cubicBezTo>
                  <a:cubicBezTo>
                    <a:pt x="263" y="379"/>
                    <a:pt x="261" y="377"/>
                    <a:pt x="258" y="375"/>
                  </a:cubicBezTo>
                  <a:cubicBezTo>
                    <a:pt x="257" y="374"/>
                    <a:pt x="257" y="374"/>
                    <a:pt x="257" y="374"/>
                  </a:cubicBezTo>
                  <a:cubicBezTo>
                    <a:pt x="247" y="367"/>
                    <a:pt x="237" y="362"/>
                    <a:pt x="225" y="359"/>
                  </a:cubicBezTo>
                  <a:cubicBezTo>
                    <a:pt x="223" y="358"/>
                    <a:pt x="220" y="357"/>
                    <a:pt x="218" y="357"/>
                  </a:cubicBezTo>
                  <a:cubicBezTo>
                    <a:pt x="217" y="356"/>
                    <a:pt x="215" y="356"/>
                    <a:pt x="214" y="356"/>
                  </a:cubicBezTo>
                  <a:cubicBezTo>
                    <a:pt x="212" y="356"/>
                    <a:pt x="210" y="355"/>
                    <a:pt x="208" y="355"/>
                  </a:cubicBezTo>
                  <a:cubicBezTo>
                    <a:pt x="207" y="355"/>
                    <a:pt x="206" y="355"/>
                    <a:pt x="205" y="355"/>
                  </a:cubicBezTo>
                  <a:cubicBezTo>
                    <a:pt x="202" y="354"/>
                    <a:pt x="199" y="354"/>
                    <a:pt x="195" y="354"/>
                  </a:cubicBezTo>
                  <a:lnTo>
                    <a:pt x="105" y="354"/>
                  </a:lnTo>
                  <a:cubicBezTo>
                    <a:pt x="47" y="354"/>
                    <a:pt x="0" y="401"/>
                    <a:pt x="0" y="460"/>
                  </a:cubicBezTo>
                  <a:lnTo>
                    <a:pt x="0" y="600"/>
                  </a:lnTo>
                  <a:lnTo>
                    <a:pt x="62" y="600"/>
                  </a:lnTo>
                  <a:lnTo>
                    <a:pt x="62" y="454"/>
                  </a:lnTo>
                  <a:lnTo>
                    <a:pt x="83" y="454"/>
                  </a:lnTo>
                  <a:lnTo>
                    <a:pt x="83" y="600"/>
                  </a:lnTo>
                  <a:lnTo>
                    <a:pt x="216" y="600"/>
                  </a:lnTo>
                  <a:lnTo>
                    <a:pt x="216" y="454"/>
                  </a:lnTo>
                  <a:lnTo>
                    <a:pt x="237" y="454"/>
                  </a:lnTo>
                  <a:lnTo>
                    <a:pt x="237" y="600"/>
                  </a:lnTo>
                  <a:lnTo>
                    <a:pt x="301" y="600"/>
                  </a:lnTo>
                  <a:lnTo>
                    <a:pt x="301" y="460"/>
                  </a:lnTo>
                  <a:cubicBezTo>
                    <a:pt x="301" y="437"/>
                    <a:pt x="294" y="417"/>
                    <a:pt x="282" y="400"/>
                  </a:cubicBezTo>
                  <a:cubicBezTo>
                    <a:pt x="282" y="400"/>
                    <a:pt x="282" y="400"/>
                    <a:pt x="282" y="400"/>
                  </a:cubicBezTo>
                  <a:close/>
                  <a:moveTo>
                    <a:pt x="523" y="354"/>
                  </a:moveTo>
                  <a:lnTo>
                    <a:pt x="523" y="354"/>
                  </a:lnTo>
                  <a:lnTo>
                    <a:pt x="433" y="354"/>
                  </a:lnTo>
                  <a:cubicBezTo>
                    <a:pt x="429" y="354"/>
                    <a:pt x="426" y="354"/>
                    <a:pt x="423" y="355"/>
                  </a:cubicBezTo>
                  <a:cubicBezTo>
                    <a:pt x="422" y="355"/>
                    <a:pt x="421" y="355"/>
                    <a:pt x="420" y="355"/>
                  </a:cubicBezTo>
                  <a:cubicBezTo>
                    <a:pt x="418" y="355"/>
                    <a:pt x="415" y="356"/>
                    <a:pt x="413" y="356"/>
                  </a:cubicBezTo>
                  <a:cubicBezTo>
                    <a:pt x="412" y="356"/>
                    <a:pt x="411" y="356"/>
                    <a:pt x="410" y="357"/>
                  </a:cubicBezTo>
                  <a:cubicBezTo>
                    <a:pt x="408" y="357"/>
                    <a:pt x="405" y="358"/>
                    <a:pt x="403" y="358"/>
                  </a:cubicBezTo>
                  <a:cubicBezTo>
                    <a:pt x="387" y="363"/>
                    <a:pt x="373" y="371"/>
                    <a:pt x="361" y="382"/>
                  </a:cubicBezTo>
                  <a:cubicBezTo>
                    <a:pt x="361" y="382"/>
                    <a:pt x="361" y="382"/>
                    <a:pt x="361" y="383"/>
                  </a:cubicBezTo>
                  <a:cubicBezTo>
                    <a:pt x="358" y="385"/>
                    <a:pt x="356" y="388"/>
                    <a:pt x="353" y="390"/>
                  </a:cubicBezTo>
                  <a:cubicBezTo>
                    <a:pt x="353" y="390"/>
                    <a:pt x="353" y="391"/>
                    <a:pt x="353" y="391"/>
                  </a:cubicBezTo>
                  <a:cubicBezTo>
                    <a:pt x="337" y="409"/>
                    <a:pt x="327" y="433"/>
                    <a:pt x="327" y="460"/>
                  </a:cubicBezTo>
                  <a:lnTo>
                    <a:pt x="327" y="600"/>
                  </a:lnTo>
                  <a:lnTo>
                    <a:pt x="389" y="600"/>
                  </a:lnTo>
                  <a:lnTo>
                    <a:pt x="389" y="454"/>
                  </a:lnTo>
                  <a:lnTo>
                    <a:pt x="410" y="454"/>
                  </a:lnTo>
                  <a:lnTo>
                    <a:pt x="410" y="600"/>
                  </a:lnTo>
                  <a:lnTo>
                    <a:pt x="543" y="600"/>
                  </a:lnTo>
                  <a:lnTo>
                    <a:pt x="543" y="454"/>
                  </a:lnTo>
                  <a:lnTo>
                    <a:pt x="564" y="454"/>
                  </a:lnTo>
                  <a:lnTo>
                    <a:pt x="564" y="600"/>
                  </a:lnTo>
                  <a:lnTo>
                    <a:pt x="628" y="600"/>
                  </a:lnTo>
                  <a:lnTo>
                    <a:pt x="628" y="460"/>
                  </a:lnTo>
                  <a:cubicBezTo>
                    <a:pt x="628" y="401"/>
                    <a:pt x="581" y="354"/>
                    <a:pt x="523" y="354"/>
                  </a:cubicBezTo>
                  <a:close/>
                  <a:moveTo>
                    <a:pt x="151" y="340"/>
                  </a:moveTo>
                  <a:lnTo>
                    <a:pt x="151" y="340"/>
                  </a:lnTo>
                  <a:cubicBezTo>
                    <a:pt x="159" y="340"/>
                    <a:pt x="167" y="338"/>
                    <a:pt x="175" y="335"/>
                  </a:cubicBezTo>
                  <a:cubicBezTo>
                    <a:pt x="175" y="335"/>
                    <a:pt x="175" y="335"/>
                    <a:pt x="176" y="335"/>
                  </a:cubicBezTo>
                  <a:cubicBezTo>
                    <a:pt x="179" y="334"/>
                    <a:pt x="183" y="332"/>
                    <a:pt x="186" y="330"/>
                  </a:cubicBezTo>
                  <a:cubicBezTo>
                    <a:pt x="186" y="330"/>
                    <a:pt x="186" y="330"/>
                    <a:pt x="186" y="330"/>
                  </a:cubicBezTo>
                  <a:cubicBezTo>
                    <a:pt x="190" y="328"/>
                    <a:pt x="193" y="326"/>
                    <a:pt x="196" y="323"/>
                  </a:cubicBezTo>
                  <a:cubicBezTo>
                    <a:pt x="196" y="323"/>
                    <a:pt x="196" y="323"/>
                    <a:pt x="196" y="323"/>
                  </a:cubicBezTo>
                  <a:cubicBezTo>
                    <a:pt x="202" y="318"/>
                    <a:pt x="206" y="312"/>
                    <a:pt x="210" y="306"/>
                  </a:cubicBezTo>
                  <a:cubicBezTo>
                    <a:pt x="211" y="305"/>
                    <a:pt x="211" y="305"/>
                    <a:pt x="211" y="304"/>
                  </a:cubicBezTo>
                  <a:cubicBezTo>
                    <a:pt x="213" y="301"/>
                    <a:pt x="214" y="298"/>
                    <a:pt x="216" y="295"/>
                  </a:cubicBezTo>
                  <a:cubicBezTo>
                    <a:pt x="216" y="294"/>
                    <a:pt x="216" y="294"/>
                    <a:pt x="216" y="293"/>
                  </a:cubicBezTo>
                  <a:cubicBezTo>
                    <a:pt x="217" y="290"/>
                    <a:pt x="218" y="287"/>
                    <a:pt x="219" y="283"/>
                  </a:cubicBezTo>
                  <a:cubicBezTo>
                    <a:pt x="219" y="282"/>
                    <a:pt x="219" y="282"/>
                    <a:pt x="219" y="281"/>
                  </a:cubicBezTo>
                  <a:cubicBezTo>
                    <a:pt x="220" y="278"/>
                    <a:pt x="220" y="274"/>
                    <a:pt x="220" y="270"/>
                  </a:cubicBezTo>
                  <a:cubicBezTo>
                    <a:pt x="220" y="267"/>
                    <a:pt x="220" y="264"/>
                    <a:pt x="220" y="261"/>
                  </a:cubicBezTo>
                  <a:cubicBezTo>
                    <a:pt x="219" y="260"/>
                    <a:pt x="219" y="259"/>
                    <a:pt x="219" y="258"/>
                  </a:cubicBezTo>
                  <a:cubicBezTo>
                    <a:pt x="219" y="255"/>
                    <a:pt x="218" y="252"/>
                    <a:pt x="217" y="250"/>
                  </a:cubicBezTo>
                  <a:cubicBezTo>
                    <a:pt x="217" y="249"/>
                    <a:pt x="217" y="249"/>
                    <a:pt x="217" y="249"/>
                  </a:cubicBezTo>
                  <a:cubicBezTo>
                    <a:pt x="216" y="246"/>
                    <a:pt x="215" y="244"/>
                    <a:pt x="214" y="241"/>
                  </a:cubicBezTo>
                  <a:cubicBezTo>
                    <a:pt x="214" y="240"/>
                    <a:pt x="213" y="240"/>
                    <a:pt x="213" y="239"/>
                  </a:cubicBezTo>
                  <a:cubicBezTo>
                    <a:pt x="212" y="236"/>
                    <a:pt x="210" y="234"/>
                    <a:pt x="209" y="231"/>
                  </a:cubicBezTo>
                  <a:lnTo>
                    <a:pt x="208" y="231"/>
                  </a:lnTo>
                  <a:cubicBezTo>
                    <a:pt x="207" y="229"/>
                    <a:pt x="205" y="226"/>
                    <a:pt x="203" y="224"/>
                  </a:cubicBezTo>
                  <a:cubicBezTo>
                    <a:pt x="203" y="224"/>
                    <a:pt x="202" y="223"/>
                    <a:pt x="202" y="223"/>
                  </a:cubicBezTo>
                  <a:cubicBezTo>
                    <a:pt x="200" y="221"/>
                    <a:pt x="198" y="219"/>
                    <a:pt x="195" y="217"/>
                  </a:cubicBezTo>
                  <a:cubicBezTo>
                    <a:pt x="195" y="217"/>
                    <a:pt x="195" y="217"/>
                    <a:pt x="195" y="216"/>
                  </a:cubicBezTo>
                  <a:cubicBezTo>
                    <a:pt x="193" y="215"/>
                    <a:pt x="190" y="213"/>
                    <a:pt x="188" y="211"/>
                  </a:cubicBezTo>
                  <a:cubicBezTo>
                    <a:pt x="187" y="211"/>
                    <a:pt x="187" y="210"/>
                    <a:pt x="186" y="210"/>
                  </a:cubicBezTo>
                  <a:cubicBezTo>
                    <a:pt x="184" y="209"/>
                    <a:pt x="181" y="207"/>
                    <a:pt x="179" y="206"/>
                  </a:cubicBezTo>
                  <a:cubicBezTo>
                    <a:pt x="179" y="206"/>
                    <a:pt x="178" y="206"/>
                    <a:pt x="178" y="206"/>
                  </a:cubicBezTo>
                  <a:cubicBezTo>
                    <a:pt x="170" y="202"/>
                    <a:pt x="160" y="200"/>
                    <a:pt x="151" y="200"/>
                  </a:cubicBezTo>
                  <a:cubicBezTo>
                    <a:pt x="112" y="200"/>
                    <a:pt x="81" y="231"/>
                    <a:pt x="81" y="270"/>
                  </a:cubicBezTo>
                  <a:cubicBezTo>
                    <a:pt x="81" y="309"/>
                    <a:pt x="112" y="340"/>
                    <a:pt x="151" y="340"/>
                  </a:cubicBezTo>
                  <a:close/>
                </a:path>
              </a:pathLst>
            </a:custGeom>
            <a:solidFill>
              <a:srgbClr val="D06F83"/>
            </a:solidFill>
            <a:ln>
              <a:noFill/>
            </a:ln>
          </p:spPr>
          <p:txBody>
            <a:bodyPr vert="horz" wrap="square" lIns="91440" tIns="45720" rIns="91440" bIns="45720" numCol="1" anchor="t" anchorCtr="0" compatLnSpc="1"/>
            <a:lstStyle/>
            <a:p>
              <a:endParaRPr lang="zh-CN" altLang="en-US">
                <a:solidFill>
                  <a:schemeClr val="accent2"/>
                </a:solidFill>
              </a:endParaRPr>
            </a:p>
          </p:txBody>
        </p:sp>
      </p:grpSp>
      <p:sp>
        <p:nvSpPr>
          <p:cNvPr id="16" name="矩形 15"/>
          <p:cNvSpPr/>
          <p:nvPr/>
        </p:nvSpPr>
        <p:spPr>
          <a:xfrm>
            <a:off x="1021080" y="1459865"/>
            <a:ext cx="11087100" cy="5226050"/>
          </a:xfrm>
          <a:prstGeom prst="rect">
            <a:avLst/>
          </a:prstGeom>
        </p:spPr>
        <p:txBody>
          <a:bodyPr wrap="square">
            <a:spAutoFit/>
          </a:bodyPr>
          <a:lstStyle/>
          <a:p>
            <a:pPr fontAlgn="auto">
              <a:lnSpc>
                <a:spcPts val="3080"/>
              </a:lnSpc>
            </a:pPr>
            <a:endParaRPr sz="2400" dirty="0">
              <a:latin typeface="楷体" panose="02010609060101010101" pitchFamily="49" charset="-122"/>
              <a:ea typeface="楷体" panose="02010609060101010101" pitchFamily="49" charset="-122"/>
            </a:endParaRPr>
          </a:p>
          <a:p>
            <a:pPr fontAlgn="auto">
              <a:lnSpc>
                <a:spcPts val="3080"/>
              </a:lnSpc>
            </a:pPr>
            <a:r>
              <a:rPr sz="2400" dirty="0">
                <a:latin typeface="楷体" panose="02010609060101010101" pitchFamily="49" charset="-122"/>
                <a:ea typeface="楷体" panose="02010609060101010101" pitchFamily="49" charset="-122"/>
              </a:rPr>
              <a:t>    从总体上说,洗衣店的管理人员负责指挥店里的所有活动,其内容包括生产、服务质量的监督,顾客关系的维护,营业额的增长,以及通过有效地控制劳动力、物资、能源等方面的成本实现利润的最大化。在完成这些工作的同时,洗衣店管理人员的任务和职责还包括店铺的外观和清洁、现金管理、事故控制、价格掌握、库存管理、机器维修、衣物的接受与清洗、雇员安全、人力资源管理、不良事件控制等。</a:t>
            </a:r>
          </a:p>
          <a:p>
            <a:pPr fontAlgn="auto">
              <a:lnSpc>
                <a:spcPts val="3080"/>
              </a:lnSpc>
            </a:pPr>
            <a:endParaRPr sz="2400" dirty="0">
              <a:latin typeface="楷体" panose="02010609060101010101" pitchFamily="49" charset="-122"/>
              <a:ea typeface="楷体" panose="02010609060101010101" pitchFamily="49" charset="-122"/>
            </a:endParaRPr>
          </a:p>
          <a:p>
            <a:pPr fontAlgn="auto">
              <a:lnSpc>
                <a:spcPts val="3080"/>
              </a:lnSpc>
            </a:pPr>
            <a:r>
              <a:rPr sz="2800" b="1" dirty="0">
                <a:solidFill>
                  <a:srgbClr val="C00000"/>
                </a:solidFill>
                <a:latin typeface="楷体" panose="02010609060101010101" pitchFamily="49" charset="-122"/>
                <a:ea typeface="楷体" panose="02010609060101010101" pitchFamily="49" charset="-122"/>
              </a:rPr>
              <a:t>讨论与思考:</a:t>
            </a:r>
          </a:p>
          <a:p>
            <a:pPr fontAlgn="auto">
              <a:lnSpc>
                <a:spcPts val="3080"/>
              </a:lnSpc>
            </a:pPr>
            <a:r>
              <a:rPr sz="2800" b="1" dirty="0">
                <a:solidFill>
                  <a:srgbClr val="C00000"/>
                </a:solidFill>
                <a:latin typeface="楷体" panose="02010609060101010101" pitchFamily="49" charset="-122"/>
                <a:ea typeface="楷体" panose="02010609060101010101" pitchFamily="49" charset="-122"/>
              </a:rPr>
              <a:t>1.洗衣店管理人员的职务说明书应该包括哪些内容?</a:t>
            </a:r>
          </a:p>
          <a:p>
            <a:pPr fontAlgn="auto">
              <a:lnSpc>
                <a:spcPts val="3080"/>
              </a:lnSpc>
            </a:pPr>
            <a:r>
              <a:rPr sz="2800" b="1" dirty="0">
                <a:solidFill>
                  <a:srgbClr val="C00000"/>
                </a:solidFill>
                <a:latin typeface="楷体" panose="02010609060101010101" pitchFamily="49" charset="-122"/>
                <a:ea typeface="楷体" panose="02010609060101010101" pitchFamily="49" charset="-122"/>
              </a:rPr>
              <a:t>2.詹妮弗用何方法才能收集到编写职务说明书所需要的信息? </a:t>
            </a:r>
            <a:endParaRPr sz="2400" dirty="0">
              <a:latin typeface="楷体" panose="02010609060101010101" pitchFamily="49" charset="-122"/>
              <a:ea typeface="楷体" panose="02010609060101010101" pitchFamily="49" charset="-122"/>
            </a:endParaRPr>
          </a:p>
          <a:p>
            <a:pPr fontAlgn="auto">
              <a:lnSpc>
                <a:spcPts val="3080"/>
              </a:lnSpc>
            </a:pPr>
            <a:endParaRPr sz="2400" dirty="0">
              <a:latin typeface="楷体" panose="02010609060101010101" pitchFamily="49" charset="-122"/>
              <a:ea typeface="楷体" panose="02010609060101010101" pitchFamily="49" charset="-122"/>
            </a:endParaRPr>
          </a:p>
          <a:p>
            <a:pPr fontAlgn="auto">
              <a:lnSpc>
                <a:spcPts val="3080"/>
              </a:lnSpc>
            </a:pPr>
            <a:endParaRPr sz="2400" dirty="0">
              <a:latin typeface="楷体" panose="02010609060101010101" pitchFamily="49" charset="-122"/>
              <a:ea typeface="楷体" panose="02010609060101010101" pitchFamily="49" charset="-122"/>
            </a:endParaRPr>
          </a:p>
        </p:txBody>
      </p:sp>
      <p:sp>
        <p:nvSpPr>
          <p:cNvPr id="23" name="矩形 22"/>
          <p:cNvSpPr/>
          <p:nvPr/>
        </p:nvSpPr>
        <p:spPr>
          <a:xfrm>
            <a:off x="2134235" y="716280"/>
            <a:ext cx="5734050" cy="507365"/>
          </a:xfrm>
          <a:prstGeom prst="rect">
            <a:avLst/>
          </a:prstGeom>
          <a:solidFill>
            <a:srgbClr val="CA6B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800" b="1" dirty="0">
                <a:latin typeface="楷体" panose="02010609060101010101" pitchFamily="49" charset="-122"/>
                <a:ea typeface="楷体" panose="02010609060101010101" pitchFamily="49" charset="-122"/>
                <a:cs typeface="+mn-ea"/>
                <a:sym typeface="+mn-lt"/>
              </a:rPr>
              <a:t>课后题</a:t>
            </a:r>
            <a:r>
              <a:rPr lang="en-US" altLang="zh-CN" sz="2800" b="1" dirty="0">
                <a:latin typeface="楷体" panose="02010609060101010101" pitchFamily="49" charset="-122"/>
                <a:ea typeface="楷体" panose="02010609060101010101" pitchFamily="49" charset="-122"/>
                <a:cs typeface="+mn-ea"/>
                <a:sym typeface="+mn-lt"/>
              </a:rPr>
              <a:t>——</a:t>
            </a:r>
            <a:r>
              <a:rPr lang="zh-CN" altLang="en-US" sz="2800" b="1" dirty="0">
                <a:latin typeface="楷体" panose="02010609060101010101" pitchFamily="49" charset="-122"/>
                <a:ea typeface="楷体" panose="02010609060101010101" pitchFamily="49" charset="-122"/>
                <a:cs typeface="+mn-ea"/>
                <a:sym typeface="+mn-lt"/>
              </a:rPr>
              <a:t>洗衣店的职务说明书</a:t>
            </a:r>
          </a:p>
        </p:txBody>
      </p:sp>
    </p:spTree>
    <p:extLst>
      <p:ext uri="{BB962C8B-B14F-4D97-AF65-F5344CB8AC3E}">
        <p14:creationId xmlns:p14="http://schemas.microsoft.com/office/powerpoint/2010/main" val="225441653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5" presetClass="entr" presetSubtype="0" fill="hold" nodeType="withEffect">
                                  <p:stCondLst>
                                    <p:cond delay="250"/>
                                  </p:stCondLst>
                                  <p:childTnLst>
                                    <p:set>
                                      <p:cBhvr>
                                        <p:cTn id="6" dur="1" fill="hold">
                                          <p:stCondLst>
                                            <p:cond delay="0"/>
                                          </p:stCondLst>
                                        </p:cTn>
                                        <p:tgtEl>
                                          <p:spTgt spid="17"/>
                                        </p:tgtEl>
                                        <p:attrNameLst>
                                          <p:attrName>style.visibility</p:attrName>
                                        </p:attrNameLst>
                                      </p:cBhvr>
                                      <p:to>
                                        <p:strVal val="visible"/>
                                      </p:to>
                                    </p:set>
                                    <p:anim calcmode="lin" valueType="num">
                                      <p:cBhvr>
                                        <p:cTn id="7" dur="500" decel="50000" fill="hold">
                                          <p:stCondLst>
                                            <p:cond delay="0"/>
                                          </p:stCondLst>
                                        </p:cTn>
                                        <p:tgtEl>
                                          <p:spTgt spid="17"/>
                                        </p:tgtEl>
                                        <p:attrNameLst>
                                          <p:attrName>style.rotation</p:attrName>
                                        </p:attrNameLst>
                                      </p:cBhvr>
                                      <p:tavLst>
                                        <p:tav tm="0">
                                          <p:val>
                                            <p:fltVal val="-90"/>
                                          </p:val>
                                        </p:tav>
                                        <p:tav tm="100000">
                                          <p:val>
                                            <p:fltVal val="0"/>
                                          </p:val>
                                        </p:tav>
                                      </p:tavLst>
                                    </p:anim>
                                    <p:anim calcmode="lin" valueType="num">
                                      <p:cBhvr>
                                        <p:cTn id="8" dur="500" decel="50000" fill="hold">
                                          <p:stCondLst>
                                            <p:cond delay="0"/>
                                          </p:stCondLst>
                                        </p:cTn>
                                        <p:tgtEl>
                                          <p:spTgt spid="17"/>
                                        </p:tgtEl>
                                        <p:attrNameLst>
                                          <p:attrName>ppt_w</p:attrName>
                                        </p:attrNameLst>
                                      </p:cBhvr>
                                      <p:tavLst>
                                        <p:tav tm="0">
                                          <p:val>
                                            <p:strVal val="#ppt_w"/>
                                          </p:val>
                                        </p:tav>
                                        <p:tav tm="100000">
                                          <p:val>
                                            <p:strVal val="#ppt_w*.05"/>
                                          </p:val>
                                        </p:tav>
                                      </p:tavLst>
                                    </p:anim>
                                    <p:anim calcmode="lin" valueType="num">
                                      <p:cBhvr>
                                        <p:cTn id="9" dur="500" accel="50000" fill="hold">
                                          <p:stCondLst>
                                            <p:cond delay="500"/>
                                          </p:stCondLst>
                                        </p:cTn>
                                        <p:tgtEl>
                                          <p:spTgt spid="17"/>
                                        </p:tgtEl>
                                        <p:attrNameLst>
                                          <p:attrName>ppt_w</p:attrName>
                                        </p:attrNameLst>
                                      </p:cBhvr>
                                      <p:tavLst>
                                        <p:tav tm="0">
                                          <p:val>
                                            <p:strVal val="#ppt_w*.05"/>
                                          </p:val>
                                        </p:tav>
                                        <p:tav tm="100000">
                                          <p:val>
                                            <p:strVal val="#ppt_w"/>
                                          </p:val>
                                        </p:tav>
                                      </p:tavLst>
                                    </p:anim>
                                    <p:anim calcmode="lin" valueType="num">
                                      <p:cBhvr>
                                        <p:cTn id="10" dur="1000" fill="hold"/>
                                        <p:tgtEl>
                                          <p:spTgt spid="17"/>
                                        </p:tgtEl>
                                        <p:attrNameLst>
                                          <p:attrName>ppt_h</p:attrName>
                                        </p:attrNameLst>
                                      </p:cBhvr>
                                      <p:tavLst>
                                        <p:tav tm="0">
                                          <p:val>
                                            <p:strVal val="#ppt_h"/>
                                          </p:val>
                                        </p:tav>
                                        <p:tav tm="100000">
                                          <p:val>
                                            <p:strVal val="#ppt_h"/>
                                          </p:val>
                                        </p:tav>
                                      </p:tavLst>
                                    </p:anim>
                                    <p:anim calcmode="lin" valueType="num">
                                      <p:cBhvr>
                                        <p:cTn id="11" dur="500" decel="50000" fill="hold">
                                          <p:stCondLst>
                                            <p:cond delay="0"/>
                                          </p:stCondLst>
                                        </p:cTn>
                                        <p:tgtEl>
                                          <p:spTgt spid="17"/>
                                        </p:tgtEl>
                                        <p:attrNameLst>
                                          <p:attrName>ppt_x</p:attrName>
                                        </p:attrNameLst>
                                      </p:cBhvr>
                                      <p:tavLst>
                                        <p:tav tm="0">
                                          <p:val>
                                            <p:strVal val="#ppt_x+.4"/>
                                          </p:val>
                                        </p:tav>
                                        <p:tav tm="100000">
                                          <p:val>
                                            <p:strVal val="#ppt_x"/>
                                          </p:val>
                                        </p:tav>
                                      </p:tavLst>
                                    </p:anim>
                                    <p:anim calcmode="lin" valueType="num">
                                      <p:cBhvr>
                                        <p:cTn id="12" dur="500" decel="50000" fill="hold">
                                          <p:stCondLst>
                                            <p:cond delay="0"/>
                                          </p:stCondLst>
                                        </p:cTn>
                                        <p:tgtEl>
                                          <p:spTgt spid="17"/>
                                        </p:tgtEl>
                                        <p:attrNameLst>
                                          <p:attrName>ppt_y</p:attrName>
                                        </p:attrNameLst>
                                      </p:cBhvr>
                                      <p:tavLst>
                                        <p:tav tm="0">
                                          <p:val>
                                            <p:strVal val="#ppt_y-.2"/>
                                          </p:val>
                                        </p:tav>
                                        <p:tav tm="100000">
                                          <p:val>
                                            <p:strVal val="#ppt_y+.1"/>
                                          </p:val>
                                        </p:tav>
                                      </p:tavLst>
                                    </p:anim>
                                    <p:anim calcmode="lin" valueType="num">
                                      <p:cBhvr>
                                        <p:cTn id="13" dur="500" accel="50000" fill="hold">
                                          <p:stCondLst>
                                            <p:cond delay="500"/>
                                          </p:stCondLst>
                                        </p:cTn>
                                        <p:tgtEl>
                                          <p:spTgt spid="17"/>
                                        </p:tgtEl>
                                        <p:attrNameLst>
                                          <p:attrName>ppt_y</p:attrName>
                                        </p:attrNameLst>
                                      </p:cBhvr>
                                      <p:tavLst>
                                        <p:tav tm="0">
                                          <p:val>
                                            <p:strVal val="#ppt_y+.1"/>
                                          </p:val>
                                        </p:tav>
                                        <p:tav tm="100000">
                                          <p:val>
                                            <p:strVal val="#ppt_y"/>
                                          </p:val>
                                        </p:tav>
                                      </p:tavLst>
                                    </p:anim>
                                    <p:animEffect transition="in" filter="fade">
                                      <p:cBhvr>
                                        <p:cTn id="14" dur="1000" decel="50000">
                                          <p:stCondLst>
                                            <p:cond delay="0"/>
                                          </p:stCondLst>
                                        </p:cTn>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矩形 8"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549157" y="-975631"/>
            <a:ext cx="583096" cy="838080"/>
          </a:xfrm>
          <a:prstGeom prst="rect">
            <a:avLst/>
          </a:prstGeom>
          <a:solidFill>
            <a:srgbClr val="365B7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 name="矩形 9"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1132253" y="-975631"/>
            <a:ext cx="583096" cy="838080"/>
          </a:xfrm>
          <a:prstGeom prst="rect">
            <a:avLst/>
          </a:prstGeom>
          <a:solidFill>
            <a:srgbClr val="96648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 name="矩形 10"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1715349" y="-975631"/>
            <a:ext cx="583096" cy="838080"/>
          </a:xfrm>
          <a:prstGeom prst="rect">
            <a:avLst/>
          </a:prstGeom>
          <a:solidFill>
            <a:srgbClr val="D06F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 name="矩形 11"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2298446" y="-975631"/>
            <a:ext cx="583096" cy="838080"/>
          </a:xfrm>
          <a:prstGeom prst="rect">
            <a:avLst/>
          </a:prstGeom>
          <a:solidFill>
            <a:srgbClr val="F779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 name="矩形 12"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2881542" y="-975631"/>
            <a:ext cx="583096" cy="838080"/>
          </a:xfrm>
          <a:prstGeom prst="rect">
            <a:avLst/>
          </a:prstGeom>
          <a:solidFill>
            <a:srgbClr val="F8AD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 name="椭圆 13"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4386271" y="1413079"/>
            <a:ext cx="2919766" cy="2919766"/>
          </a:xfrm>
          <a:prstGeom prst="ellipse">
            <a:avLst/>
          </a:prstGeom>
          <a:solidFill>
            <a:schemeClr val="bg1">
              <a:lumMod val="75000"/>
            </a:schemeClr>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 name="椭圆 6" descr="e7d195523061f1c0deeec63e560781cfd59afb0ea006f2a87ABB68BF51EA6619813959095094C18C62A12F549504892A4AAA8C1554C6663626E05CA27F281A14E6983772AFC3FB97135759321DEA3D709AACD122C08E6ED1C77BAD4A88EF4CD28A80260D8F97957F436F83C1F553EF0169027D0DBFA7A77088E1513DBDFC101C4B4DFF310B01A5021663E46B6BC2AAB5"/>
          <p:cNvSpPr>
            <a:spLocks noChangeAspect="1"/>
          </p:cNvSpPr>
          <p:nvPr/>
        </p:nvSpPr>
        <p:spPr>
          <a:xfrm>
            <a:off x="4856224" y="1413080"/>
            <a:ext cx="2919766" cy="2919766"/>
          </a:xfrm>
          <a:prstGeom prst="ellipse">
            <a:avLst/>
          </a:prstGeom>
          <a:gradFill>
            <a:gsLst>
              <a:gs pos="0">
                <a:schemeClr val="bg1"/>
              </a:gs>
              <a:gs pos="100000">
                <a:srgbClr val="C7C7C7"/>
              </a:gs>
            </a:gsLst>
            <a:lin ang="13200000" scaled="0"/>
          </a:gradFill>
          <a:ln w="22225">
            <a:solidFill>
              <a:schemeClr val="bg1"/>
            </a:solidFill>
          </a:ln>
          <a:effectLst>
            <a:outerShdw blurRad="393700" dist="1270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4400" b="1" dirty="0">
                <a:solidFill>
                  <a:schemeClr val="tx1"/>
                </a:solidFill>
                <a:latin typeface="SimHei" panose="02010609060101010101" pitchFamily="49" charset="-122"/>
                <a:ea typeface="SimHei" panose="02010609060101010101" pitchFamily="49" charset="-122"/>
              </a:rPr>
              <a:t>项目三</a:t>
            </a:r>
          </a:p>
        </p:txBody>
      </p:sp>
      <p:grpSp>
        <p:nvGrpSpPr>
          <p:cNvPr id="3" name="组合 2"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GrpSpPr/>
          <p:nvPr/>
        </p:nvGrpSpPr>
        <p:grpSpPr>
          <a:xfrm>
            <a:off x="4856224" y="787788"/>
            <a:ext cx="1331077" cy="1331077"/>
            <a:chOff x="4856224" y="787788"/>
            <a:chExt cx="1331077" cy="1331077"/>
          </a:xfrm>
        </p:grpSpPr>
        <p:sp>
          <p:nvSpPr>
            <p:cNvPr id="8" name="椭圆 7"/>
            <p:cNvSpPr/>
            <p:nvPr/>
          </p:nvSpPr>
          <p:spPr>
            <a:xfrm>
              <a:off x="4856224" y="787788"/>
              <a:ext cx="1331077" cy="1331077"/>
            </a:xfrm>
            <a:prstGeom prst="ellipse">
              <a:avLst/>
            </a:prstGeom>
            <a:solidFill>
              <a:srgbClr val="365B7C"/>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 name="Freeform 48"/>
            <p:cNvSpPr>
              <a:spLocks noEditPoints="1"/>
            </p:cNvSpPr>
            <p:nvPr/>
          </p:nvSpPr>
          <p:spPr bwMode="auto">
            <a:xfrm>
              <a:off x="5242864" y="1146117"/>
              <a:ext cx="557795" cy="533920"/>
            </a:xfrm>
            <a:custGeom>
              <a:avLst/>
              <a:gdLst>
                <a:gd name="T0" fmla="*/ 419 w 628"/>
                <a:gd name="T1" fmla="*/ 232 h 600"/>
                <a:gd name="T2" fmla="*/ 411 w 628"/>
                <a:gd name="T3" fmla="*/ 249 h 600"/>
                <a:gd name="T4" fmla="*/ 408 w 628"/>
                <a:gd name="T5" fmla="*/ 261 h 600"/>
                <a:gd name="T6" fmla="*/ 409 w 628"/>
                <a:gd name="T7" fmla="*/ 283 h 600"/>
                <a:gd name="T8" fmla="*/ 417 w 628"/>
                <a:gd name="T9" fmla="*/ 304 h 600"/>
                <a:gd name="T10" fmla="*/ 424 w 628"/>
                <a:gd name="T11" fmla="*/ 315 h 600"/>
                <a:gd name="T12" fmla="*/ 441 w 628"/>
                <a:gd name="T13" fmla="*/ 330 h 600"/>
                <a:gd name="T14" fmla="*/ 453 w 628"/>
                <a:gd name="T15" fmla="*/ 335 h 600"/>
                <a:gd name="T16" fmla="*/ 478 w 628"/>
                <a:gd name="T17" fmla="*/ 200 h 600"/>
                <a:gd name="T18" fmla="*/ 449 w 628"/>
                <a:gd name="T19" fmla="*/ 206 h 600"/>
                <a:gd name="T20" fmla="*/ 433 w 628"/>
                <a:gd name="T21" fmla="*/ 216 h 600"/>
                <a:gd name="T22" fmla="*/ 425 w 628"/>
                <a:gd name="T23" fmla="*/ 224 h 600"/>
                <a:gd name="T24" fmla="*/ 384 w 628"/>
                <a:gd name="T25" fmla="*/ 70 h 600"/>
                <a:gd name="T26" fmla="*/ 314 w 628"/>
                <a:gd name="T27" fmla="*/ 140 h 600"/>
                <a:gd name="T28" fmla="*/ 379 w 628"/>
                <a:gd name="T29" fmla="*/ 283 h 600"/>
                <a:gd name="T30" fmla="*/ 379 w 628"/>
                <a:gd name="T31" fmla="*/ 254 h 600"/>
                <a:gd name="T32" fmla="*/ 359 w 628"/>
                <a:gd name="T33" fmla="*/ 154 h 600"/>
                <a:gd name="T34" fmla="*/ 250 w 628"/>
                <a:gd name="T35" fmla="*/ 270 h 600"/>
                <a:gd name="T36" fmla="*/ 314 w 628"/>
                <a:gd name="T37" fmla="*/ 396 h 600"/>
                <a:gd name="T38" fmla="*/ 282 w 628"/>
                <a:gd name="T39" fmla="*/ 400 h 600"/>
                <a:gd name="T40" fmla="*/ 267 w 628"/>
                <a:gd name="T41" fmla="*/ 382 h 600"/>
                <a:gd name="T42" fmla="*/ 257 w 628"/>
                <a:gd name="T43" fmla="*/ 374 h 600"/>
                <a:gd name="T44" fmla="*/ 214 w 628"/>
                <a:gd name="T45" fmla="*/ 356 h 600"/>
                <a:gd name="T46" fmla="*/ 195 w 628"/>
                <a:gd name="T47" fmla="*/ 354 h 600"/>
                <a:gd name="T48" fmla="*/ 0 w 628"/>
                <a:gd name="T49" fmla="*/ 600 h 600"/>
                <a:gd name="T50" fmla="*/ 83 w 628"/>
                <a:gd name="T51" fmla="*/ 454 h 600"/>
                <a:gd name="T52" fmla="*/ 216 w 628"/>
                <a:gd name="T53" fmla="*/ 454 h 600"/>
                <a:gd name="T54" fmla="*/ 301 w 628"/>
                <a:gd name="T55" fmla="*/ 600 h 600"/>
                <a:gd name="T56" fmla="*/ 282 w 628"/>
                <a:gd name="T57" fmla="*/ 400 h 600"/>
                <a:gd name="T58" fmla="*/ 433 w 628"/>
                <a:gd name="T59" fmla="*/ 354 h 600"/>
                <a:gd name="T60" fmla="*/ 413 w 628"/>
                <a:gd name="T61" fmla="*/ 356 h 600"/>
                <a:gd name="T62" fmla="*/ 361 w 628"/>
                <a:gd name="T63" fmla="*/ 382 h 600"/>
                <a:gd name="T64" fmla="*/ 353 w 628"/>
                <a:gd name="T65" fmla="*/ 391 h 600"/>
                <a:gd name="T66" fmla="*/ 389 w 628"/>
                <a:gd name="T67" fmla="*/ 600 h 600"/>
                <a:gd name="T68" fmla="*/ 410 w 628"/>
                <a:gd name="T69" fmla="*/ 600 h 600"/>
                <a:gd name="T70" fmla="*/ 564 w 628"/>
                <a:gd name="T71" fmla="*/ 454 h 600"/>
                <a:gd name="T72" fmla="*/ 628 w 628"/>
                <a:gd name="T73" fmla="*/ 460 h 600"/>
                <a:gd name="T74" fmla="*/ 151 w 628"/>
                <a:gd name="T75" fmla="*/ 340 h 600"/>
                <a:gd name="T76" fmla="*/ 186 w 628"/>
                <a:gd name="T77" fmla="*/ 330 h 600"/>
                <a:gd name="T78" fmla="*/ 196 w 628"/>
                <a:gd name="T79" fmla="*/ 323 h 600"/>
                <a:gd name="T80" fmla="*/ 216 w 628"/>
                <a:gd name="T81" fmla="*/ 295 h 600"/>
                <a:gd name="T82" fmla="*/ 219 w 628"/>
                <a:gd name="T83" fmla="*/ 281 h 600"/>
                <a:gd name="T84" fmla="*/ 219 w 628"/>
                <a:gd name="T85" fmla="*/ 258 h 600"/>
                <a:gd name="T86" fmla="*/ 214 w 628"/>
                <a:gd name="T87" fmla="*/ 241 h 600"/>
                <a:gd name="T88" fmla="*/ 208 w 628"/>
                <a:gd name="T89" fmla="*/ 231 h 600"/>
                <a:gd name="T90" fmla="*/ 195 w 628"/>
                <a:gd name="T91" fmla="*/ 217 h 600"/>
                <a:gd name="T92" fmla="*/ 186 w 628"/>
                <a:gd name="T93" fmla="*/ 210 h 600"/>
                <a:gd name="T94" fmla="*/ 151 w 628"/>
                <a:gd name="T95" fmla="*/ 200 h 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28" h="600">
                  <a:moveTo>
                    <a:pt x="425" y="224"/>
                  </a:moveTo>
                  <a:cubicBezTo>
                    <a:pt x="423" y="226"/>
                    <a:pt x="421" y="229"/>
                    <a:pt x="420" y="231"/>
                  </a:cubicBezTo>
                  <a:cubicBezTo>
                    <a:pt x="419" y="231"/>
                    <a:pt x="419" y="232"/>
                    <a:pt x="419" y="232"/>
                  </a:cubicBezTo>
                  <a:cubicBezTo>
                    <a:pt x="418" y="234"/>
                    <a:pt x="416" y="236"/>
                    <a:pt x="415" y="239"/>
                  </a:cubicBezTo>
                  <a:cubicBezTo>
                    <a:pt x="415" y="240"/>
                    <a:pt x="414" y="240"/>
                    <a:pt x="414" y="241"/>
                  </a:cubicBezTo>
                  <a:cubicBezTo>
                    <a:pt x="413" y="244"/>
                    <a:pt x="412" y="246"/>
                    <a:pt x="411" y="249"/>
                  </a:cubicBezTo>
                  <a:cubicBezTo>
                    <a:pt x="411" y="249"/>
                    <a:pt x="411" y="250"/>
                    <a:pt x="411" y="250"/>
                  </a:cubicBezTo>
                  <a:cubicBezTo>
                    <a:pt x="410" y="253"/>
                    <a:pt x="409" y="255"/>
                    <a:pt x="409" y="258"/>
                  </a:cubicBezTo>
                  <a:cubicBezTo>
                    <a:pt x="409" y="259"/>
                    <a:pt x="409" y="260"/>
                    <a:pt x="408" y="261"/>
                  </a:cubicBezTo>
                  <a:cubicBezTo>
                    <a:pt x="408" y="264"/>
                    <a:pt x="408" y="267"/>
                    <a:pt x="408" y="270"/>
                  </a:cubicBezTo>
                  <a:cubicBezTo>
                    <a:pt x="408" y="274"/>
                    <a:pt x="408" y="278"/>
                    <a:pt x="409" y="281"/>
                  </a:cubicBezTo>
                  <a:cubicBezTo>
                    <a:pt x="409" y="282"/>
                    <a:pt x="409" y="283"/>
                    <a:pt x="409" y="283"/>
                  </a:cubicBezTo>
                  <a:cubicBezTo>
                    <a:pt x="410" y="287"/>
                    <a:pt x="411" y="290"/>
                    <a:pt x="412" y="293"/>
                  </a:cubicBezTo>
                  <a:cubicBezTo>
                    <a:pt x="412" y="294"/>
                    <a:pt x="412" y="294"/>
                    <a:pt x="412" y="295"/>
                  </a:cubicBezTo>
                  <a:cubicBezTo>
                    <a:pt x="414" y="298"/>
                    <a:pt x="415" y="301"/>
                    <a:pt x="417" y="304"/>
                  </a:cubicBezTo>
                  <a:cubicBezTo>
                    <a:pt x="417" y="305"/>
                    <a:pt x="417" y="305"/>
                    <a:pt x="418" y="306"/>
                  </a:cubicBezTo>
                  <a:cubicBezTo>
                    <a:pt x="420" y="309"/>
                    <a:pt x="422" y="312"/>
                    <a:pt x="424" y="315"/>
                  </a:cubicBezTo>
                  <a:cubicBezTo>
                    <a:pt x="424" y="315"/>
                    <a:pt x="424" y="315"/>
                    <a:pt x="424" y="315"/>
                  </a:cubicBezTo>
                  <a:cubicBezTo>
                    <a:pt x="427" y="318"/>
                    <a:pt x="429" y="320"/>
                    <a:pt x="432" y="323"/>
                  </a:cubicBezTo>
                  <a:cubicBezTo>
                    <a:pt x="432" y="323"/>
                    <a:pt x="432" y="323"/>
                    <a:pt x="432" y="323"/>
                  </a:cubicBezTo>
                  <a:cubicBezTo>
                    <a:pt x="435" y="326"/>
                    <a:pt x="438" y="328"/>
                    <a:pt x="441" y="330"/>
                  </a:cubicBezTo>
                  <a:cubicBezTo>
                    <a:pt x="442" y="330"/>
                    <a:pt x="442" y="330"/>
                    <a:pt x="442" y="330"/>
                  </a:cubicBezTo>
                  <a:cubicBezTo>
                    <a:pt x="446" y="332"/>
                    <a:pt x="449" y="334"/>
                    <a:pt x="452" y="335"/>
                  </a:cubicBezTo>
                  <a:cubicBezTo>
                    <a:pt x="453" y="335"/>
                    <a:pt x="453" y="335"/>
                    <a:pt x="453" y="335"/>
                  </a:cubicBezTo>
                  <a:cubicBezTo>
                    <a:pt x="461" y="338"/>
                    <a:pt x="469" y="340"/>
                    <a:pt x="478" y="340"/>
                  </a:cubicBezTo>
                  <a:cubicBezTo>
                    <a:pt x="516" y="340"/>
                    <a:pt x="547" y="309"/>
                    <a:pt x="547" y="270"/>
                  </a:cubicBezTo>
                  <a:cubicBezTo>
                    <a:pt x="547" y="231"/>
                    <a:pt x="516" y="200"/>
                    <a:pt x="478" y="200"/>
                  </a:cubicBezTo>
                  <a:cubicBezTo>
                    <a:pt x="468" y="200"/>
                    <a:pt x="458" y="202"/>
                    <a:pt x="450" y="206"/>
                  </a:cubicBezTo>
                  <a:cubicBezTo>
                    <a:pt x="450" y="206"/>
                    <a:pt x="450" y="206"/>
                    <a:pt x="450" y="206"/>
                  </a:cubicBezTo>
                  <a:cubicBezTo>
                    <a:pt x="449" y="206"/>
                    <a:pt x="449" y="206"/>
                    <a:pt x="449" y="206"/>
                  </a:cubicBezTo>
                  <a:cubicBezTo>
                    <a:pt x="446" y="208"/>
                    <a:pt x="444" y="209"/>
                    <a:pt x="442" y="210"/>
                  </a:cubicBezTo>
                  <a:cubicBezTo>
                    <a:pt x="441" y="210"/>
                    <a:pt x="441" y="211"/>
                    <a:pt x="440" y="211"/>
                  </a:cubicBezTo>
                  <a:cubicBezTo>
                    <a:pt x="438" y="213"/>
                    <a:pt x="435" y="215"/>
                    <a:pt x="433" y="216"/>
                  </a:cubicBezTo>
                  <a:cubicBezTo>
                    <a:pt x="433" y="217"/>
                    <a:pt x="432" y="217"/>
                    <a:pt x="432" y="217"/>
                  </a:cubicBezTo>
                  <a:cubicBezTo>
                    <a:pt x="430" y="219"/>
                    <a:pt x="428" y="221"/>
                    <a:pt x="426" y="223"/>
                  </a:cubicBezTo>
                  <a:cubicBezTo>
                    <a:pt x="426" y="223"/>
                    <a:pt x="425" y="224"/>
                    <a:pt x="425" y="224"/>
                  </a:cubicBezTo>
                  <a:close/>
                  <a:moveTo>
                    <a:pt x="314" y="140"/>
                  </a:moveTo>
                  <a:lnTo>
                    <a:pt x="314" y="140"/>
                  </a:lnTo>
                  <a:cubicBezTo>
                    <a:pt x="353" y="140"/>
                    <a:pt x="384" y="108"/>
                    <a:pt x="384" y="70"/>
                  </a:cubicBezTo>
                  <a:cubicBezTo>
                    <a:pt x="384" y="31"/>
                    <a:pt x="353" y="0"/>
                    <a:pt x="314" y="0"/>
                  </a:cubicBezTo>
                  <a:cubicBezTo>
                    <a:pt x="275" y="0"/>
                    <a:pt x="244" y="31"/>
                    <a:pt x="244" y="70"/>
                  </a:cubicBezTo>
                  <a:cubicBezTo>
                    <a:pt x="244" y="108"/>
                    <a:pt x="275" y="140"/>
                    <a:pt x="314" y="140"/>
                  </a:cubicBezTo>
                  <a:close/>
                  <a:moveTo>
                    <a:pt x="379" y="336"/>
                  </a:moveTo>
                  <a:lnTo>
                    <a:pt x="379" y="336"/>
                  </a:lnTo>
                  <a:lnTo>
                    <a:pt x="379" y="283"/>
                  </a:lnTo>
                  <a:cubicBezTo>
                    <a:pt x="379" y="279"/>
                    <a:pt x="378" y="274"/>
                    <a:pt x="378" y="270"/>
                  </a:cubicBezTo>
                  <a:cubicBezTo>
                    <a:pt x="378" y="266"/>
                    <a:pt x="379" y="262"/>
                    <a:pt x="379" y="257"/>
                  </a:cubicBezTo>
                  <a:lnTo>
                    <a:pt x="379" y="254"/>
                  </a:lnTo>
                  <a:lnTo>
                    <a:pt x="380" y="254"/>
                  </a:lnTo>
                  <a:cubicBezTo>
                    <a:pt x="385" y="223"/>
                    <a:pt x="404" y="197"/>
                    <a:pt x="431" y="183"/>
                  </a:cubicBezTo>
                  <a:cubicBezTo>
                    <a:pt x="412" y="165"/>
                    <a:pt x="387" y="154"/>
                    <a:pt x="359" y="154"/>
                  </a:cubicBezTo>
                  <a:lnTo>
                    <a:pt x="269" y="154"/>
                  </a:lnTo>
                  <a:cubicBezTo>
                    <a:pt x="241" y="154"/>
                    <a:pt x="216" y="165"/>
                    <a:pt x="197" y="183"/>
                  </a:cubicBezTo>
                  <a:cubicBezTo>
                    <a:pt x="228" y="199"/>
                    <a:pt x="250" y="232"/>
                    <a:pt x="250" y="270"/>
                  </a:cubicBezTo>
                  <a:cubicBezTo>
                    <a:pt x="250" y="278"/>
                    <a:pt x="249" y="285"/>
                    <a:pt x="247" y="293"/>
                  </a:cubicBezTo>
                  <a:lnTo>
                    <a:pt x="247" y="335"/>
                  </a:lnTo>
                  <a:cubicBezTo>
                    <a:pt x="276" y="347"/>
                    <a:pt x="299" y="369"/>
                    <a:pt x="314" y="396"/>
                  </a:cubicBezTo>
                  <a:cubicBezTo>
                    <a:pt x="328" y="369"/>
                    <a:pt x="352" y="348"/>
                    <a:pt x="379" y="336"/>
                  </a:cubicBezTo>
                  <a:close/>
                  <a:moveTo>
                    <a:pt x="282" y="400"/>
                  </a:moveTo>
                  <a:lnTo>
                    <a:pt x="282" y="400"/>
                  </a:lnTo>
                  <a:cubicBezTo>
                    <a:pt x="280" y="397"/>
                    <a:pt x="278" y="394"/>
                    <a:pt x="275" y="391"/>
                  </a:cubicBezTo>
                  <a:cubicBezTo>
                    <a:pt x="275" y="390"/>
                    <a:pt x="274" y="390"/>
                    <a:pt x="274" y="390"/>
                  </a:cubicBezTo>
                  <a:cubicBezTo>
                    <a:pt x="272" y="387"/>
                    <a:pt x="270" y="385"/>
                    <a:pt x="267" y="382"/>
                  </a:cubicBezTo>
                  <a:cubicBezTo>
                    <a:pt x="267" y="382"/>
                    <a:pt x="266" y="382"/>
                    <a:pt x="266" y="381"/>
                  </a:cubicBezTo>
                  <a:cubicBezTo>
                    <a:pt x="263" y="379"/>
                    <a:pt x="261" y="377"/>
                    <a:pt x="258" y="375"/>
                  </a:cubicBezTo>
                  <a:cubicBezTo>
                    <a:pt x="257" y="374"/>
                    <a:pt x="257" y="374"/>
                    <a:pt x="257" y="374"/>
                  </a:cubicBezTo>
                  <a:cubicBezTo>
                    <a:pt x="247" y="367"/>
                    <a:pt x="237" y="362"/>
                    <a:pt x="225" y="359"/>
                  </a:cubicBezTo>
                  <a:cubicBezTo>
                    <a:pt x="223" y="358"/>
                    <a:pt x="220" y="357"/>
                    <a:pt x="218" y="357"/>
                  </a:cubicBezTo>
                  <a:cubicBezTo>
                    <a:pt x="217" y="356"/>
                    <a:pt x="215" y="356"/>
                    <a:pt x="214" y="356"/>
                  </a:cubicBezTo>
                  <a:cubicBezTo>
                    <a:pt x="212" y="356"/>
                    <a:pt x="210" y="355"/>
                    <a:pt x="208" y="355"/>
                  </a:cubicBezTo>
                  <a:cubicBezTo>
                    <a:pt x="207" y="355"/>
                    <a:pt x="206" y="355"/>
                    <a:pt x="205" y="355"/>
                  </a:cubicBezTo>
                  <a:cubicBezTo>
                    <a:pt x="202" y="354"/>
                    <a:pt x="199" y="354"/>
                    <a:pt x="195" y="354"/>
                  </a:cubicBezTo>
                  <a:lnTo>
                    <a:pt x="105" y="354"/>
                  </a:lnTo>
                  <a:cubicBezTo>
                    <a:pt x="47" y="354"/>
                    <a:pt x="0" y="401"/>
                    <a:pt x="0" y="460"/>
                  </a:cubicBezTo>
                  <a:lnTo>
                    <a:pt x="0" y="600"/>
                  </a:lnTo>
                  <a:lnTo>
                    <a:pt x="62" y="600"/>
                  </a:lnTo>
                  <a:lnTo>
                    <a:pt x="62" y="454"/>
                  </a:lnTo>
                  <a:lnTo>
                    <a:pt x="83" y="454"/>
                  </a:lnTo>
                  <a:lnTo>
                    <a:pt x="83" y="600"/>
                  </a:lnTo>
                  <a:lnTo>
                    <a:pt x="216" y="600"/>
                  </a:lnTo>
                  <a:lnTo>
                    <a:pt x="216" y="454"/>
                  </a:lnTo>
                  <a:lnTo>
                    <a:pt x="237" y="454"/>
                  </a:lnTo>
                  <a:lnTo>
                    <a:pt x="237" y="600"/>
                  </a:lnTo>
                  <a:lnTo>
                    <a:pt x="301" y="600"/>
                  </a:lnTo>
                  <a:lnTo>
                    <a:pt x="301" y="460"/>
                  </a:lnTo>
                  <a:cubicBezTo>
                    <a:pt x="301" y="437"/>
                    <a:pt x="294" y="417"/>
                    <a:pt x="282" y="400"/>
                  </a:cubicBezTo>
                  <a:cubicBezTo>
                    <a:pt x="282" y="400"/>
                    <a:pt x="282" y="400"/>
                    <a:pt x="282" y="400"/>
                  </a:cubicBezTo>
                  <a:close/>
                  <a:moveTo>
                    <a:pt x="523" y="354"/>
                  </a:moveTo>
                  <a:lnTo>
                    <a:pt x="523" y="354"/>
                  </a:lnTo>
                  <a:lnTo>
                    <a:pt x="433" y="354"/>
                  </a:lnTo>
                  <a:cubicBezTo>
                    <a:pt x="429" y="354"/>
                    <a:pt x="426" y="354"/>
                    <a:pt x="423" y="355"/>
                  </a:cubicBezTo>
                  <a:cubicBezTo>
                    <a:pt x="422" y="355"/>
                    <a:pt x="421" y="355"/>
                    <a:pt x="420" y="355"/>
                  </a:cubicBezTo>
                  <a:cubicBezTo>
                    <a:pt x="418" y="355"/>
                    <a:pt x="415" y="356"/>
                    <a:pt x="413" y="356"/>
                  </a:cubicBezTo>
                  <a:cubicBezTo>
                    <a:pt x="412" y="356"/>
                    <a:pt x="411" y="356"/>
                    <a:pt x="410" y="357"/>
                  </a:cubicBezTo>
                  <a:cubicBezTo>
                    <a:pt x="408" y="357"/>
                    <a:pt x="405" y="358"/>
                    <a:pt x="403" y="358"/>
                  </a:cubicBezTo>
                  <a:cubicBezTo>
                    <a:pt x="387" y="363"/>
                    <a:pt x="373" y="371"/>
                    <a:pt x="361" y="382"/>
                  </a:cubicBezTo>
                  <a:cubicBezTo>
                    <a:pt x="361" y="382"/>
                    <a:pt x="361" y="382"/>
                    <a:pt x="361" y="383"/>
                  </a:cubicBezTo>
                  <a:cubicBezTo>
                    <a:pt x="358" y="385"/>
                    <a:pt x="356" y="388"/>
                    <a:pt x="353" y="390"/>
                  </a:cubicBezTo>
                  <a:cubicBezTo>
                    <a:pt x="353" y="390"/>
                    <a:pt x="353" y="391"/>
                    <a:pt x="353" y="391"/>
                  </a:cubicBezTo>
                  <a:cubicBezTo>
                    <a:pt x="337" y="409"/>
                    <a:pt x="327" y="433"/>
                    <a:pt x="327" y="460"/>
                  </a:cubicBezTo>
                  <a:lnTo>
                    <a:pt x="327" y="600"/>
                  </a:lnTo>
                  <a:lnTo>
                    <a:pt x="389" y="600"/>
                  </a:lnTo>
                  <a:lnTo>
                    <a:pt x="389" y="454"/>
                  </a:lnTo>
                  <a:lnTo>
                    <a:pt x="410" y="454"/>
                  </a:lnTo>
                  <a:lnTo>
                    <a:pt x="410" y="600"/>
                  </a:lnTo>
                  <a:lnTo>
                    <a:pt x="543" y="600"/>
                  </a:lnTo>
                  <a:lnTo>
                    <a:pt x="543" y="454"/>
                  </a:lnTo>
                  <a:lnTo>
                    <a:pt x="564" y="454"/>
                  </a:lnTo>
                  <a:lnTo>
                    <a:pt x="564" y="600"/>
                  </a:lnTo>
                  <a:lnTo>
                    <a:pt x="628" y="600"/>
                  </a:lnTo>
                  <a:lnTo>
                    <a:pt x="628" y="460"/>
                  </a:lnTo>
                  <a:cubicBezTo>
                    <a:pt x="628" y="401"/>
                    <a:pt x="581" y="354"/>
                    <a:pt x="523" y="354"/>
                  </a:cubicBezTo>
                  <a:close/>
                  <a:moveTo>
                    <a:pt x="151" y="340"/>
                  </a:moveTo>
                  <a:lnTo>
                    <a:pt x="151" y="340"/>
                  </a:lnTo>
                  <a:cubicBezTo>
                    <a:pt x="159" y="340"/>
                    <a:pt x="167" y="338"/>
                    <a:pt x="175" y="335"/>
                  </a:cubicBezTo>
                  <a:cubicBezTo>
                    <a:pt x="175" y="335"/>
                    <a:pt x="175" y="335"/>
                    <a:pt x="176" y="335"/>
                  </a:cubicBezTo>
                  <a:cubicBezTo>
                    <a:pt x="179" y="334"/>
                    <a:pt x="183" y="332"/>
                    <a:pt x="186" y="330"/>
                  </a:cubicBezTo>
                  <a:cubicBezTo>
                    <a:pt x="186" y="330"/>
                    <a:pt x="186" y="330"/>
                    <a:pt x="186" y="330"/>
                  </a:cubicBezTo>
                  <a:cubicBezTo>
                    <a:pt x="190" y="328"/>
                    <a:pt x="193" y="326"/>
                    <a:pt x="196" y="323"/>
                  </a:cubicBezTo>
                  <a:cubicBezTo>
                    <a:pt x="196" y="323"/>
                    <a:pt x="196" y="323"/>
                    <a:pt x="196" y="323"/>
                  </a:cubicBezTo>
                  <a:cubicBezTo>
                    <a:pt x="202" y="318"/>
                    <a:pt x="206" y="312"/>
                    <a:pt x="210" y="306"/>
                  </a:cubicBezTo>
                  <a:cubicBezTo>
                    <a:pt x="211" y="305"/>
                    <a:pt x="211" y="305"/>
                    <a:pt x="211" y="304"/>
                  </a:cubicBezTo>
                  <a:cubicBezTo>
                    <a:pt x="213" y="301"/>
                    <a:pt x="214" y="298"/>
                    <a:pt x="216" y="295"/>
                  </a:cubicBezTo>
                  <a:cubicBezTo>
                    <a:pt x="216" y="294"/>
                    <a:pt x="216" y="294"/>
                    <a:pt x="216" y="293"/>
                  </a:cubicBezTo>
                  <a:cubicBezTo>
                    <a:pt x="217" y="290"/>
                    <a:pt x="218" y="287"/>
                    <a:pt x="219" y="283"/>
                  </a:cubicBezTo>
                  <a:cubicBezTo>
                    <a:pt x="219" y="282"/>
                    <a:pt x="219" y="282"/>
                    <a:pt x="219" y="281"/>
                  </a:cubicBezTo>
                  <a:cubicBezTo>
                    <a:pt x="220" y="278"/>
                    <a:pt x="220" y="274"/>
                    <a:pt x="220" y="270"/>
                  </a:cubicBezTo>
                  <a:cubicBezTo>
                    <a:pt x="220" y="267"/>
                    <a:pt x="220" y="264"/>
                    <a:pt x="220" y="261"/>
                  </a:cubicBezTo>
                  <a:cubicBezTo>
                    <a:pt x="219" y="260"/>
                    <a:pt x="219" y="259"/>
                    <a:pt x="219" y="258"/>
                  </a:cubicBezTo>
                  <a:cubicBezTo>
                    <a:pt x="219" y="255"/>
                    <a:pt x="218" y="252"/>
                    <a:pt x="217" y="250"/>
                  </a:cubicBezTo>
                  <a:cubicBezTo>
                    <a:pt x="217" y="249"/>
                    <a:pt x="217" y="249"/>
                    <a:pt x="217" y="249"/>
                  </a:cubicBezTo>
                  <a:cubicBezTo>
                    <a:pt x="216" y="246"/>
                    <a:pt x="215" y="244"/>
                    <a:pt x="214" y="241"/>
                  </a:cubicBezTo>
                  <a:cubicBezTo>
                    <a:pt x="214" y="240"/>
                    <a:pt x="213" y="240"/>
                    <a:pt x="213" y="239"/>
                  </a:cubicBezTo>
                  <a:cubicBezTo>
                    <a:pt x="212" y="236"/>
                    <a:pt x="210" y="234"/>
                    <a:pt x="209" y="231"/>
                  </a:cubicBezTo>
                  <a:lnTo>
                    <a:pt x="208" y="231"/>
                  </a:lnTo>
                  <a:cubicBezTo>
                    <a:pt x="207" y="229"/>
                    <a:pt x="205" y="226"/>
                    <a:pt x="203" y="224"/>
                  </a:cubicBezTo>
                  <a:cubicBezTo>
                    <a:pt x="203" y="224"/>
                    <a:pt x="202" y="223"/>
                    <a:pt x="202" y="223"/>
                  </a:cubicBezTo>
                  <a:cubicBezTo>
                    <a:pt x="200" y="221"/>
                    <a:pt x="198" y="219"/>
                    <a:pt x="195" y="217"/>
                  </a:cubicBezTo>
                  <a:cubicBezTo>
                    <a:pt x="195" y="217"/>
                    <a:pt x="195" y="217"/>
                    <a:pt x="195" y="216"/>
                  </a:cubicBezTo>
                  <a:cubicBezTo>
                    <a:pt x="193" y="215"/>
                    <a:pt x="190" y="213"/>
                    <a:pt x="188" y="211"/>
                  </a:cubicBezTo>
                  <a:cubicBezTo>
                    <a:pt x="187" y="211"/>
                    <a:pt x="187" y="210"/>
                    <a:pt x="186" y="210"/>
                  </a:cubicBezTo>
                  <a:cubicBezTo>
                    <a:pt x="184" y="209"/>
                    <a:pt x="181" y="207"/>
                    <a:pt x="179" y="206"/>
                  </a:cubicBezTo>
                  <a:cubicBezTo>
                    <a:pt x="179" y="206"/>
                    <a:pt x="178" y="206"/>
                    <a:pt x="178" y="206"/>
                  </a:cubicBezTo>
                  <a:cubicBezTo>
                    <a:pt x="170" y="202"/>
                    <a:pt x="160" y="200"/>
                    <a:pt x="151" y="200"/>
                  </a:cubicBezTo>
                  <a:cubicBezTo>
                    <a:pt x="112" y="200"/>
                    <a:pt x="81" y="231"/>
                    <a:pt x="81" y="270"/>
                  </a:cubicBezTo>
                  <a:cubicBezTo>
                    <a:pt x="81" y="309"/>
                    <a:pt x="112" y="340"/>
                    <a:pt x="151" y="340"/>
                  </a:cubicBezTo>
                  <a:close/>
                </a:path>
              </a:pathLst>
            </a:custGeom>
            <a:solidFill>
              <a:srgbClr val="FEFEFE"/>
            </a:solidFill>
            <a:ln>
              <a:noFill/>
            </a:ln>
          </p:spPr>
          <p:txBody>
            <a:bodyPr vert="horz" wrap="square" lIns="91440" tIns="45720" rIns="91440" bIns="45720" numCol="1" anchor="t" anchorCtr="0" compatLnSpc="1">
              <a:prstTxWarp prst="textNoShape">
                <a:avLst/>
              </a:prstTxWarp>
            </a:bodyPr>
            <a:lstStyle/>
            <a:p>
              <a:endParaRPr lang="zh-CN" altLang="en-US">
                <a:solidFill>
                  <a:schemeClr val="accent2"/>
                </a:solidFill>
              </a:endParaRPr>
            </a:p>
          </p:txBody>
        </p:sp>
      </p:grpSp>
      <p:grpSp>
        <p:nvGrpSpPr>
          <p:cNvPr id="28" name="组合 27"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GrpSpPr/>
          <p:nvPr/>
        </p:nvGrpSpPr>
        <p:grpSpPr>
          <a:xfrm>
            <a:off x="3279214" y="5038423"/>
            <a:ext cx="5631833" cy="1137293"/>
            <a:chOff x="5525820" y="970544"/>
            <a:chExt cx="4865710" cy="982582"/>
          </a:xfrm>
        </p:grpSpPr>
        <p:grpSp>
          <p:nvGrpSpPr>
            <p:cNvPr id="29" name="组合 28"/>
            <p:cNvGrpSpPr/>
            <p:nvPr/>
          </p:nvGrpSpPr>
          <p:grpSpPr>
            <a:xfrm>
              <a:off x="5525820" y="970544"/>
              <a:ext cx="4865710" cy="982582"/>
              <a:chOff x="5525820" y="970544"/>
              <a:chExt cx="4865710" cy="982582"/>
            </a:xfrm>
          </p:grpSpPr>
          <p:sp>
            <p:nvSpPr>
              <p:cNvPr id="31" name="圆角矩形 30"/>
              <p:cNvSpPr/>
              <p:nvPr/>
            </p:nvSpPr>
            <p:spPr>
              <a:xfrm>
                <a:off x="5525820" y="970544"/>
                <a:ext cx="4865710" cy="982582"/>
              </a:xfrm>
              <a:prstGeom prst="roundRect">
                <a:avLst>
                  <a:gd name="adj" fmla="val 50000"/>
                </a:avLst>
              </a:prstGeom>
              <a:gradFill>
                <a:gsLst>
                  <a:gs pos="0">
                    <a:schemeClr val="bg1"/>
                  </a:gs>
                  <a:gs pos="100000">
                    <a:srgbClr val="D1D1D1"/>
                  </a:gs>
                </a:gsLst>
                <a:lin ang="5400000" scaled="0"/>
              </a:gradFill>
              <a:ln>
                <a:noFill/>
              </a:ln>
              <a:effectLst>
                <a:outerShdw blurRad="127000" dist="508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 name="圆角矩形 31"/>
              <p:cNvSpPr/>
              <p:nvPr/>
            </p:nvSpPr>
            <p:spPr>
              <a:xfrm>
                <a:off x="5679111" y="1085854"/>
                <a:ext cx="4539809" cy="749678"/>
              </a:xfrm>
              <a:prstGeom prst="roundRect">
                <a:avLst>
                  <a:gd name="adj" fmla="val 50000"/>
                </a:avLst>
              </a:prstGeom>
              <a:gradFill>
                <a:gsLst>
                  <a:gs pos="0">
                    <a:schemeClr val="bg1"/>
                  </a:gs>
                  <a:gs pos="100000">
                    <a:srgbClr val="D1D1D1"/>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30" name="文本框 29" descr="e7d195523061f1c0deeec63e560781cfd59afb0ea006f2a87ABB68BF51EA6619813959095094C18C62A12F549504892A4AAA8C1554C6663626E05CA27F281A14E6983772AFC3FB97135759321DEA3D703E9D8D869A2273EE84F8CAFF6F755178F38330D862923FEB0607E18DEE43D2E176D46B2866D88DD46CC4CE617A3D848542E4F074681214E3"/>
            <p:cNvSpPr txBox="1"/>
            <p:nvPr/>
          </p:nvSpPr>
          <p:spPr>
            <a:xfrm>
              <a:off x="5575782" y="1200591"/>
              <a:ext cx="4746465" cy="651476"/>
            </a:xfrm>
            <a:prstGeom prst="rect">
              <a:avLst/>
            </a:prstGeom>
            <a:noFill/>
          </p:spPr>
          <p:txBody>
            <a:bodyPr wrap="none" rtlCol="0">
              <a:spAutoFit/>
            </a:bodyPr>
            <a:lstStyle/>
            <a:p>
              <a:r>
                <a:rPr lang="zh-CN" altLang="en-US" sz="4300" b="1" spc="300" dirty="0">
                  <a:solidFill>
                    <a:srgbClr val="365B7C"/>
                  </a:solidFill>
                  <a:latin typeface="微软雅黑" panose="020B0503020204020204" pitchFamily="34" charset="-122"/>
                  <a:ea typeface="微软雅黑" panose="020B0503020204020204" pitchFamily="34" charset="-122"/>
                  <a:cs typeface="Kartika" panose="02020503030404060203" pitchFamily="18" charset="0"/>
                </a:rPr>
                <a:t>招聘计划与策略制定</a:t>
              </a:r>
            </a:p>
          </p:txBody>
        </p:sp>
      </p:grpSp>
      <p:sp>
        <p:nvSpPr>
          <p:cNvPr id="5" name="e7d195523061f1c0"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hidden="1"/>
          <p:cNvSpPr txBox="1"/>
          <p:nvPr/>
        </p:nvSpPr>
        <p:spPr>
          <a:xfrm>
            <a:off x="-355600" y="1803400"/>
            <a:ext cx="293927" cy="1016000"/>
          </a:xfrm>
          <a:prstGeom prst="rect">
            <a:avLst/>
          </a:prstGeom>
          <a:noFill/>
        </p:spPr>
        <p:txBody>
          <a:bodyPr vert="wordArtVert" rtlCol="0">
            <a:spAutoFit/>
          </a:bodyPr>
          <a:lstStyle/>
          <a:p>
            <a:r>
              <a:rPr lang="en-US" altLang="zh-CN" sz="100"/>
              <a:t>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a:t>
            </a:r>
            <a:endParaRPr lang="zh-CN" altLang="en-US" sz="100"/>
          </a:p>
        </p:txBody>
      </p:sp>
    </p:spTree>
    <p:extLst>
      <p:ext uri="{BB962C8B-B14F-4D97-AF65-F5344CB8AC3E}">
        <p14:creationId xmlns:p14="http://schemas.microsoft.com/office/powerpoint/2010/main" val="3792964076"/>
      </p:ext>
    </p:extLst>
  </p:cSld>
  <p:clrMapOvr>
    <a:masterClrMapping/>
  </p:clrMapOvr>
  <mc:AlternateContent xmlns:mc="http://schemas.openxmlformats.org/markup-compatibility/2006" xmlns:p14="http://schemas.microsoft.com/office/powerpoint/2010/main">
    <mc:Choice Requires="p14">
      <p:transition spd="slow" p14:dur="3000" advTm="0">
        <p14:shred/>
      </p:transition>
    </mc:Choice>
    <mc:Fallback xmlns="">
      <p:transition spd="slow"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44000" fill="hold" grpId="0" nodeType="withEffect">
                                  <p:stCondLst>
                                    <p:cond delay="0"/>
                                  </p:stCondLst>
                                  <p:childTnLst>
                                    <p:set>
                                      <p:cBhvr>
                                        <p:cTn id="6" dur="1" fill="hold">
                                          <p:stCondLst>
                                            <p:cond delay="0"/>
                                          </p:stCondLst>
                                        </p:cTn>
                                        <p:tgtEl>
                                          <p:spTgt spid="14"/>
                                        </p:tgtEl>
                                        <p:attrNameLst>
                                          <p:attrName>style.visibility</p:attrName>
                                        </p:attrNameLst>
                                      </p:cBhvr>
                                      <p:to>
                                        <p:strVal val="visible"/>
                                      </p:to>
                                    </p:set>
                                    <p:anim calcmode="lin" valueType="num">
                                      <p:cBhvr additive="base">
                                        <p:cTn id="7" dur="750" fill="hold"/>
                                        <p:tgtEl>
                                          <p:spTgt spid="14"/>
                                        </p:tgtEl>
                                        <p:attrNameLst>
                                          <p:attrName>ppt_x</p:attrName>
                                        </p:attrNameLst>
                                      </p:cBhvr>
                                      <p:tavLst>
                                        <p:tav tm="0">
                                          <p:val>
                                            <p:strVal val="0-#ppt_w/2"/>
                                          </p:val>
                                        </p:tav>
                                        <p:tav tm="100000">
                                          <p:val>
                                            <p:strVal val="#ppt_x"/>
                                          </p:val>
                                        </p:tav>
                                      </p:tavLst>
                                    </p:anim>
                                    <p:anim calcmode="lin" valueType="num">
                                      <p:cBhvr additive="base">
                                        <p:cTn id="8" dur="750" fill="hold"/>
                                        <p:tgtEl>
                                          <p:spTgt spid="14"/>
                                        </p:tgtEl>
                                        <p:attrNameLst>
                                          <p:attrName>ppt_y</p:attrName>
                                        </p:attrNameLst>
                                      </p:cBhvr>
                                      <p:tavLst>
                                        <p:tav tm="0">
                                          <p:val>
                                            <p:strVal val="#ppt_y"/>
                                          </p:val>
                                        </p:tav>
                                        <p:tav tm="100000">
                                          <p:val>
                                            <p:strVal val="#ppt_y"/>
                                          </p:val>
                                        </p:tav>
                                      </p:tavLst>
                                    </p:anim>
                                  </p:childTnLst>
                                </p:cTn>
                              </p:par>
                            </p:childTnLst>
                          </p:cTn>
                        </p:par>
                        <p:par>
                          <p:cTn id="9" fill="hold">
                            <p:stCondLst>
                              <p:cond delay="750"/>
                            </p:stCondLst>
                            <p:childTnLst>
                              <p:par>
                                <p:cTn id="10" presetID="47" presetClass="entr" presetSubtype="0" fill="hold" nodeType="after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fade">
                                      <p:cBhvr>
                                        <p:cTn id="12" dur="1000"/>
                                        <p:tgtEl>
                                          <p:spTgt spid="3"/>
                                        </p:tgtEl>
                                      </p:cBhvr>
                                    </p:animEffect>
                                    <p:anim calcmode="lin" valueType="num">
                                      <p:cBhvr>
                                        <p:cTn id="13" dur="1000" fill="hold"/>
                                        <p:tgtEl>
                                          <p:spTgt spid="3"/>
                                        </p:tgtEl>
                                        <p:attrNameLst>
                                          <p:attrName>ppt_x</p:attrName>
                                        </p:attrNameLst>
                                      </p:cBhvr>
                                      <p:tavLst>
                                        <p:tav tm="0">
                                          <p:val>
                                            <p:strVal val="#ppt_x"/>
                                          </p:val>
                                        </p:tav>
                                        <p:tav tm="100000">
                                          <p:val>
                                            <p:strVal val="#ppt_x"/>
                                          </p:val>
                                        </p:tav>
                                      </p:tavLst>
                                    </p:anim>
                                    <p:anim calcmode="lin" valueType="num">
                                      <p:cBhvr>
                                        <p:cTn id="14" dur="1000" fill="hold"/>
                                        <p:tgtEl>
                                          <p:spTgt spid="3"/>
                                        </p:tgtEl>
                                        <p:attrNameLst>
                                          <p:attrName>ppt_y</p:attrName>
                                        </p:attrNameLst>
                                      </p:cBhvr>
                                      <p:tavLst>
                                        <p:tav tm="0">
                                          <p:val>
                                            <p:strVal val="#ppt_y-.1"/>
                                          </p:val>
                                        </p:tav>
                                        <p:tav tm="100000">
                                          <p:val>
                                            <p:strVal val="#ppt_y"/>
                                          </p:val>
                                        </p:tav>
                                      </p:tavLst>
                                    </p:anim>
                                  </p:childTnLst>
                                </p:cTn>
                              </p:par>
                            </p:childTnLst>
                          </p:cTn>
                        </p:par>
                        <p:par>
                          <p:cTn id="15" fill="hold">
                            <p:stCondLst>
                              <p:cond delay="1750"/>
                            </p:stCondLst>
                            <p:childTnLst>
                              <p:par>
                                <p:cTn id="16" presetID="50" presetClass="entr" presetSubtype="0" decel="100000" fill="hold" nodeType="afterEffect">
                                  <p:stCondLst>
                                    <p:cond delay="0"/>
                                  </p:stCondLst>
                                  <p:childTnLst>
                                    <p:set>
                                      <p:cBhvr>
                                        <p:cTn id="17" dur="1" fill="hold">
                                          <p:stCondLst>
                                            <p:cond delay="0"/>
                                          </p:stCondLst>
                                        </p:cTn>
                                        <p:tgtEl>
                                          <p:spTgt spid="28"/>
                                        </p:tgtEl>
                                        <p:attrNameLst>
                                          <p:attrName>style.visibility</p:attrName>
                                        </p:attrNameLst>
                                      </p:cBhvr>
                                      <p:to>
                                        <p:strVal val="visible"/>
                                      </p:to>
                                    </p:set>
                                    <p:anim calcmode="lin" valueType="num">
                                      <p:cBhvr>
                                        <p:cTn id="18" dur="1000" fill="hold"/>
                                        <p:tgtEl>
                                          <p:spTgt spid="28"/>
                                        </p:tgtEl>
                                        <p:attrNameLst>
                                          <p:attrName>ppt_w</p:attrName>
                                        </p:attrNameLst>
                                      </p:cBhvr>
                                      <p:tavLst>
                                        <p:tav tm="0">
                                          <p:val>
                                            <p:strVal val="#ppt_w+.3"/>
                                          </p:val>
                                        </p:tav>
                                        <p:tav tm="100000">
                                          <p:val>
                                            <p:strVal val="#ppt_w"/>
                                          </p:val>
                                        </p:tav>
                                      </p:tavLst>
                                    </p:anim>
                                    <p:anim calcmode="lin" valueType="num">
                                      <p:cBhvr>
                                        <p:cTn id="19" dur="1000" fill="hold"/>
                                        <p:tgtEl>
                                          <p:spTgt spid="28"/>
                                        </p:tgtEl>
                                        <p:attrNameLst>
                                          <p:attrName>ppt_h</p:attrName>
                                        </p:attrNameLst>
                                      </p:cBhvr>
                                      <p:tavLst>
                                        <p:tav tm="0">
                                          <p:val>
                                            <p:strVal val="#ppt_h"/>
                                          </p:val>
                                        </p:tav>
                                        <p:tav tm="100000">
                                          <p:val>
                                            <p:strVal val="#ppt_h"/>
                                          </p:val>
                                        </p:tav>
                                      </p:tavLst>
                                    </p:anim>
                                    <p:animEffect transition="in" filter="fade">
                                      <p:cBhvr>
                                        <p:cTn id="20" dur="1000"/>
                                        <p:tgtEl>
                                          <p:spTgt spid="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2" name="组合 51"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GrpSpPr/>
          <p:nvPr/>
        </p:nvGrpSpPr>
        <p:grpSpPr>
          <a:xfrm>
            <a:off x="6983801" y="5010606"/>
            <a:ext cx="464997" cy="773012"/>
            <a:chOff x="2881313" y="3959226"/>
            <a:chExt cx="1241426" cy="2063749"/>
          </a:xfrm>
          <a:solidFill>
            <a:schemeClr val="bg1">
              <a:lumMod val="65000"/>
            </a:schemeClr>
          </a:solidFill>
        </p:grpSpPr>
        <p:sp>
          <p:nvSpPr>
            <p:cNvPr id="53" name="Freeform 115"/>
            <p:cNvSpPr/>
            <p:nvPr/>
          </p:nvSpPr>
          <p:spPr bwMode="auto">
            <a:xfrm>
              <a:off x="3884613" y="3959226"/>
              <a:ext cx="131763" cy="50800"/>
            </a:xfrm>
            <a:custGeom>
              <a:avLst/>
              <a:gdLst>
                <a:gd name="T0" fmla="*/ 4 w 5"/>
                <a:gd name="T1" fmla="*/ 2 h 2"/>
                <a:gd name="T2" fmla="*/ 1 w 5"/>
                <a:gd name="T3" fmla="*/ 2 h 2"/>
                <a:gd name="T4" fmla="*/ 0 w 5"/>
                <a:gd name="T5" fmla="*/ 1 h 2"/>
                <a:gd name="T6" fmla="*/ 1 w 5"/>
                <a:gd name="T7" fmla="*/ 0 h 2"/>
                <a:gd name="T8" fmla="*/ 4 w 5"/>
                <a:gd name="T9" fmla="*/ 0 h 2"/>
                <a:gd name="T10" fmla="*/ 5 w 5"/>
                <a:gd name="T11" fmla="*/ 1 h 2"/>
                <a:gd name="T12" fmla="*/ 4 w 5"/>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5" h="2">
                  <a:moveTo>
                    <a:pt x="4" y="2"/>
                  </a:moveTo>
                  <a:cubicBezTo>
                    <a:pt x="1" y="2"/>
                    <a:pt x="1" y="2"/>
                    <a:pt x="1" y="2"/>
                  </a:cubicBezTo>
                  <a:cubicBezTo>
                    <a:pt x="0" y="2"/>
                    <a:pt x="0" y="2"/>
                    <a:pt x="0" y="1"/>
                  </a:cubicBezTo>
                  <a:cubicBezTo>
                    <a:pt x="0" y="1"/>
                    <a:pt x="0" y="0"/>
                    <a:pt x="1" y="0"/>
                  </a:cubicBezTo>
                  <a:cubicBezTo>
                    <a:pt x="4" y="0"/>
                    <a:pt x="4" y="0"/>
                    <a:pt x="4" y="0"/>
                  </a:cubicBezTo>
                  <a:cubicBezTo>
                    <a:pt x="5" y="0"/>
                    <a:pt x="5" y="1"/>
                    <a:pt x="5" y="1"/>
                  </a:cubicBezTo>
                  <a:cubicBezTo>
                    <a:pt x="5" y="2"/>
                    <a:pt x="5" y="2"/>
                    <a:pt x="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 name="Freeform 116"/>
            <p:cNvSpPr>
              <a:spLocks noEditPoints="1"/>
            </p:cNvSpPr>
            <p:nvPr/>
          </p:nvSpPr>
          <p:spPr bwMode="auto">
            <a:xfrm>
              <a:off x="3146426" y="3959226"/>
              <a:ext cx="606425" cy="50800"/>
            </a:xfrm>
            <a:custGeom>
              <a:avLst/>
              <a:gdLst>
                <a:gd name="T0" fmla="*/ 22 w 23"/>
                <a:gd name="T1" fmla="*/ 2 h 2"/>
                <a:gd name="T2" fmla="*/ 15 w 23"/>
                <a:gd name="T3" fmla="*/ 2 h 2"/>
                <a:gd name="T4" fmla="*/ 14 w 23"/>
                <a:gd name="T5" fmla="*/ 1 h 2"/>
                <a:gd name="T6" fmla="*/ 15 w 23"/>
                <a:gd name="T7" fmla="*/ 0 h 2"/>
                <a:gd name="T8" fmla="*/ 22 w 23"/>
                <a:gd name="T9" fmla="*/ 0 h 2"/>
                <a:gd name="T10" fmla="*/ 23 w 23"/>
                <a:gd name="T11" fmla="*/ 1 h 2"/>
                <a:gd name="T12" fmla="*/ 22 w 23"/>
                <a:gd name="T13" fmla="*/ 2 h 2"/>
                <a:gd name="T14" fmla="*/ 8 w 23"/>
                <a:gd name="T15" fmla="*/ 2 h 2"/>
                <a:gd name="T16" fmla="*/ 1 w 23"/>
                <a:gd name="T17" fmla="*/ 2 h 2"/>
                <a:gd name="T18" fmla="*/ 0 w 23"/>
                <a:gd name="T19" fmla="*/ 1 h 2"/>
                <a:gd name="T20" fmla="*/ 1 w 23"/>
                <a:gd name="T21" fmla="*/ 0 h 2"/>
                <a:gd name="T22" fmla="*/ 8 w 23"/>
                <a:gd name="T23" fmla="*/ 0 h 2"/>
                <a:gd name="T24" fmla="*/ 9 w 23"/>
                <a:gd name="T25" fmla="*/ 1 h 2"/>
                <a:gd name="T26" fmla="*/ 8 w 23"/>
                <a:gd name="T2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3" h="2">
                  <a:moveTo>
                    <a:pt x="22" y="2"/>
                  </a:moveTo>
                  <a:cubicBezTo>
                    <a:pt x="15" y="2"/>
                    <a:pt x="15" y="2"/>
                    <a:pt x="15" y="2"/>
                  </a:cubicBezTo>
                  <a:cubicBezTo>
                    <a:pt x="14" y="2"/>
                    <a:pt x="14" y="2"/>
                    <a:pt x="14" y="1"/>
                  </a:cubicBezTo>
                  <a:cubicBezTo>
                    <a:pt x="14" y="1"/>
                    <a:pt x="14" y="0"/>
                    <a:pt x="15" y="0"/>
                  </a:cubicBezTo>
                  <a:cubicBezTo>
                    <a:pt x="22" y="0"/>
                    <a:pt x="22" y="0"/>
                    <a:pt x="22" y="0"/>
                  </a:cubicBezTo>
                  <a:cubicBezTo>
                    <a:pt x="22" y="0"/>
                    <a:pt x="23" y="1"/>
                    <a:pt x="23" y="1"/>
                  </a:cubicBezTo>
                  <a:cubicBezTo>
                    <a:pt x="23" y="2"/>
                    <a:pt x="22" y="2"/>
                    <a:pt x="22" y="2"/>
                  </a:cubicBezTo>
                  <a:close/>
                  <a:moveTo>
                    <a:pt x="8" y="2"/>
                  </a:moveTo>
                  <a:cubicBezTo>
                    <a:pt x="1" y="2"/>
                    <a:pt x="1" y="2"/>
                    <a:pt x="1" y="2"/>
                  </a:cubicBezTo>
                  <a:cubicBezTo>
                    <a:pt x="0" y="2"/>
                    <a:pt x="0" y="2"/>
                    <a:pt x="0" y="1"/>
                  </a:cubicBezTo>
                  <a:cubicBezTo>
                    <a:pt x="0" y="1"/>
                    <a:pt x="0" y="0"/>
                    <a:pt x="1" y="0"/>
                  </a:cubicBezTo>
                  <a:cubicBezTo>
                    <a:pt x="8" y="0"/>
                    <a:pt x="8" y="0"/>
                    <a:pt x="8" y="0"/>
                  </a:cubicBezTo>
                  <a:cubicBezTo>
                    <a:pt x="8" y="0"/>
                    <a:pt x="9" y="1"/>
                    <a:pt x="9" y="1"/>
                  </a:cubicBezTo>
                  <a:cubicBezTo>
                    <a:pt x="9" y="2"/>
                    <a:pt x="8" y="2"/>
                    <a:pt x="8"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 name="Freeform 117"/>
            <p:cNvSpPr/>
            <p:nvPr/>
          </p:nvSpPr>
          <p:spPr bwMode="auto">
            <a:xfrm>
              <a:off x="2881313" y="3959226"/>
              <a:ext cx="133350" cy="128587"/>
            </a:xfrm>
            <a:custGeom>
              <a:avLst/>
              <a:gdLst>
                <a:gd name="T0" fmla="*/ 1 w 5"/>
                <a:gd name="T1" fmla="*/ 5 h 5"/>
                <a:gd name="T2" fmla="*/ 0 w 5"/>
                <a:gd name="T3" fmla="*/ 4 h 5"/>
                <a:gd name="T4" fmla="*/ 0 w 5"/>
                <a:gd name="T5" fmla="*/ 1 h 5"/>
                <a:gd name="T6" fmla="*/ 1 w 5"/>
                <a:gd name="T7" fmla="*/ 0 h 5"/>
                <a:gd name="T8" fmla="*/ 4 w 5"/>
                <a:gd name="T9" fmla="*/ 0 h 5"/>
                <a:gd name="T10" fmla="*/ 5 w 5"/>
                <a:gd name="T11" fmla="*/ 1 h 5"/>
                <a:gd name="T12" fmla="*/ 4 w 5"/>
                <a:gd name="T13" fmla="*/ 2 h 5"/>
                <a:gd name="T14" fmla="*/ 2 w 5"/>
                <a:gd name="T15" fmla="*/ 2 h 5"/>
                <a:gd name="T16" fmla="*/ 2 w 5"/>
                <a:gd name="T17" fmla="*/ 4 h 5"/>
                <a:gd name="T18" fmla="*/ 1 w 5"/>
                <a:gd name="T19"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5">
                  <a:moveTo>
                    <a:pt x="1" y="5"/>
                  </a:moveTo>
                  <a:cubicBezTo>
                    <a:pt x="0" y="5"/>
                    <a:pt x="0" y="5"/>
                    <a:pt x="0" y="4"/>
                  </a:cubicBezTo>
                  <a:cubicBezTo>
                    <a:pt x="0" y="1"/>
                    <a:pt x="0" y="1"/>
                    <a:pt x="0" y="1"/>
                  </a:cubicBezTo>
                  <a:cubicBezTo>
                    <a:pt x="0" y="1"/>
                    <a:pt x="0" y="0"/>
                    <a:pt x="1" y="0"/>
                  </a:cubicBezTo>
                  <a:cubicBezTo>
                    <a:pt x="4" y="0"/>
                    <a:pt x="4" y="0"/>
                    <a:pt x="4" y="0"/>
                  </a:cubicBezTo>
                  <a:cubicBezTo>
                    <a:pt x="4" y="0"/>
                    <a:pt x="5" y="1"/>
                    <a:pt x="5" y="1"/>
                  </a:cubicBezTo>
                  <a:cubicBezTo>
                    <a:pt x="5" y="2"/>
                    <a:pt x="4" y="2"/>
                    <a:pt x="4" y="2"/>
                  </a:cubicBezTo>
                  <a:cubicBezTo>
                    <a:pt x="2" y="2"/>
                    <a:pt x="2" y="2"/>
                    <a:pt x="2" y="2"/>
                  </a:cubicBezTo>
                  <a:cubicBezTo>
                    <a:pt x="2" y="4"/>
                    <a:pt x="2" y="4"/>
                    <a:pt x="2" y="4"/>
                  </a:cubicBezTo>
                  <a:cubicBezTo>
                    <a:pt x="2" y="5"/>
                    <a:pt x="1" y="5"/>
                    <a:pt x="1"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 name="Freeform 118"/>
            <p:cNvSpPr>
              <a:spLocks noEditPoints="1"/>
            </p:cNvSpPr>
            <p:nvPr/>
          </p:nvSpPr>
          <p:spPr bwMode="auto">
            <a:xfrm>
              <a:off x="2881313" y="4191000"/>
              <a:ext cx="53975" cy="1625600"/>
            </a:xfrm>
            <a:custGeom>
              <a:avLst/>
              <a:gdLst>
                <a:gd name="T0" fmla="*/ 1 w 2"/>
                <a:gd name="T1" fmla="*/ 63 h 63"/>
                <a:gd name="T2" fmla="*/ 0 w 2"/>
                <a:gd name="T3" fmla="*/ 62 h 63"/>
                <a:gd name="T4" fmla="*/ 0 w 2"/>
                <a:gd name="T5" fmla="*/ 56 h 63"/>
                <a:gd name="T6" fmla="*/ 1 w 2"/>
                <a:gd name="T7" fmla="*/ 55 h 63"/>
                <a:gd name="T8" fmla="*/ 2 w 2"/>
                <a:gd name="T9" fmla="*/ 56 h 63"/>
                <a:gd name="T10" fmla="*/ 2 w 2"/>
                <a:gd name="T11" fmla="*/ 62 h 63"/>
                <a:gd name="T12" fmla="*/ 1 w 2"/>
                <a:gd name="T13" fmla="*/ 63 h 63"/>
                <a:gd name="T14" fmla="*/ 1 w 2"/>
                <a:gd name="T15" fmla="*/ 52 h 63"/>
                <a:gd name="T16" fmla="*/ 0 w 2"/>
                <a:gd name="T17" fmla="*/ 51 h 63"/>
                <a:gd name="T18" fmla="*/ 0 w 2"/>
                <a:gd name="T19" fmla="*/ 45 h 63"/>
                <a:gd name="T20" fmla="*/ 1 w 2"/>
                <a:gd name="T21" fmla="*/ 44 h 63"/>
                <a:gd name="T22" fmla="*/ 2 w 2"/>
                <a:gd name="T23" fmla="*/ 45 h 63"/>
                <a:gd name="T24" fmla="*/ 2 w 2"/>
                <a:gd name="T25" fmla="*/ 51 h 63"/>
                <a:gd name="T26" fmla="*/ 1 w 2"/>
                <a:gd name="T27" fmla="*/ 52 h 63"/>
                <a:gd name="T28" fmla="*/ 1 w 2"/>
                <a:gd name="T29" fmla="*/ 41 h 63"/>
                <a:gd name="T30" fmla="*/ 0 w 2"/>
                <a:gd name="T31" fmla="*/ 40 h 63"/>
                <a:gd name="T32" fmla="*/ 0 w 2"/>
                <a:gd name="T33" fmla="*/ 34 h 63"/>
                <a:gd name="T34" fmla="*/ 1 w 2"/>
                <a:gd name="T35" fmla="*/ 33 h 63"/>
                <a:gd name="T36" fmla="*/ 2 w 2"/>
                <a:gd name="T37" fmla="*/ 34 h 63"/>
                <a:gd name="T38" fmla="*/ 2 w 2"/>
                <a:gd name="T39" fmla="*/ 40 h 63"/>
                <a:gd name="T40" fmla="*/ 1 w 2"/>
                <a:gd name="T41" fmla="*/ 41 h 63"/>
                <a:gd name="T42" fmla="*/ 1 w 2"/>
                <a:gd name="T43" fmla="*/ 30 h 63"/>
                <a:gd name="T44" fmla="*/ 0 w 2"/>
                <a:gd name="T45" fmla="*/ 29 h 63"/>
                <a:gd name="T46" fmla="*/ 0 w 2"/>
                <a:gd name="T47" fmla="*/ 23 h 63"/>
                <a:gd name="T48" fmla="*/ 1 w 2"/>
                <a:gd name="T49" fmla="*/ 22 h 63"/>
                <a:gd name="T50" fmla="*/ 2 w 2"/>
                <a:gd name="T51" fmla="*/ 23 h 63"/>
                <a:gd name="T52" fmla="*/ 2 w 2"/>
                <a:gd name="T53" fmla="*/ 29 h 63"/>
                <a:gd name="T54" fmla="*/ 1 w 2"/>
                <a:gd name="T55" fmla="*/ 30 h 63"/>
                <a:gd name="T56" fmla="*/ 1 w 2"/>
                <a:gd name="T57" fmla="*/ 19 h 63"/>
                <a:gd name="T58" fmla="*/ 0 w 2"/>
                <a:gd name="T59" fmla="*/ 18 h 63"/>
                <a:gd name="T60" fmla="*/ 0 w 2"/>
                <a:gd name="T61" fmla="*/ 12 h 63"/>
                <a:gd name="T62" fmla="*/ 1 w 2"/>
                <a:gd name="T63" fmla="*/ 11 h 63"/>
                <a:gd name="T64" fmla="*/ 2 w 2"/>
                <a:gd name="T65" fmla="*/ 12 h 63"/>
                <a:gd name="T66" fmla="*/ 2 w 2"/>
                <a:gd name="T67" fmla="*/ 18 h 63"/>
                <a:gd name="T68" fmla="*/ 1 w 2"/>
                <a:gd name="T69" fmla="*/ 19 h 63"/>
                <a:gd name="T70" fmla="*/ 1 w 2"/>
                <a:gd name="T71" fmla="*/ 8 h 63"/>
                <a:gd name="T72" fmla="*/ 0 w 2"/>
                <a:gd name="T73" fmla="*/ 7 h 63"/>
                <a:gd name="T74" fmla="*/ 0 w 2"/>
                <a:gd name="T75" fmla="*/ 1 h 63"/>
                <a:gd name="T76" fmla="*/ 1 w 2"/>
                <a:gd name="T77" fmla="*/ 0 h 63"/>
                <a:gd name="T78" fmla="*/ 2 w 2"/>
                <a:gd name="T79" fmla="*/ 1 h 63"/>
                <a:gd name="T80" fmla="*/ 2 w 2"/>
                <a:gd name="T81" fmla="*/ 7 h 63"/>
                <a:gd name="T82" fmla="*/ 1 w 2"/>
                <a:gd name="T83" fmla="*/ 8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 h="63">
                  <a:moveTo>
                    <a:pt x="1" y="63"/>
                  </a:moveTo>
                  <a:cubicBezTo>
                    <a:pt x="0" y="63"/>
                    <a:pt x="0" y="62"/>
                    <a:pt x="0" y="62"/>
                  </a:cubicBezTo>
                  <a:cubicBezTo>
                    <a:pt x="0" y="56"/>
                    <a:pt x="0" y="56"/>
                    <a:pt x="0" y="56"/>
                  </a:cubicBezTo>
                  <a:cubicBezTo>
                    <a:pt x="0" y="56"/>
                    <a:pt x="0" y="55"/>
                    <a:pt x="1" y="55"/>
                  </a:cubicBezTo>
                  <a:cubicBezTo>
                    <a:pt x="1" y="55"/>
                    <a:pt x="2" y="56"/>
                    <a:pt x="2" y="56"/>
                  </a:cubicBezTo>
                  <a:cubicBezTo>
                    <a:pt x="2" y="62"/>
                    <a:pt x="2" y="62"/>
                    <a:pt x="2" y="62"/>
                  </a:cubicBezTo>
                  <a:cubicBezTo>
                    <a:pt x="2" y="62"/>
                    <a:pt x="1" y="63"/>
                    <a:pt x="1" y="63"/>
                  </a:cubicBezTo>
                  <a:close/>
                  <a:moveTo>
                    <a:pt x="1" y="52"/>
                  </a:moveTo>
                  <a:cubicBezTo>
                    <a:pt x="0" y="52"/>
                    <a:pt x="0" y="51"/>
                    <a:pt x="0" y="51"/>
                  </a:cubicBezTo>
                  <a:cubicBezTo>
                    <a:pt x="0" y="45"/>
                    <a:pt x="0" y="45"/>
                    <a:pt x="0" y="45"/>
                  </a:cubicBezTo>
                  <a:cubicBezTo>
                    <a:pt x="0" y="45"/>
                    <a:pt x="0" y="44"/>
                    <a:pt x="1" y="44"/>
                  </a:cubicBezTo>
                  <a:cubicBezTo>
                    <a:pt x="1" y="44"/>
                    <a:pt x="2" y="45"/>
                    <a:pt x="2" y="45"/>
                  </a:cubicBezTo>
                  <a:cubicBezTo>
                    <a:pt x="2" y="51"/>
                    <a:pt x="2" y="51"/>
                    <a:pt x="2" y="51"/>
                  </a:cubicBezTo>
                  <a:cubicBezTo>
                    <a:pt x="2" y="51"/>
                    <a:pt x="1" y="52"/>
                    <a:pt x="1" y="52"/>
                  </a:cubicBezTo>
                  <a:close/>
                  <a:moveTo>
                    <a:pt x="1" y="41"/>
                  </a:moveTo>
                  <a:cubicBezTo>
                    <a:pt x="0" y="41"/>
                    <a:pt x="0" y="40"/>
                    <a:pt x="0" y="40"/>
                  </a:cubicBezTo>
                  <a:cubicBezTo>
                    <a:pt x="0" y="34"/>
                    <a:pt x="0" y="34"/>
                    <a:pt x="0" y="34"/>
                  </a:cubicBezTo>
                  <a:cubicBezTo>
                    <a:pt x="0" y="34"/>
                    <a:pt x="0" y="33"/>
                    <a:pt x="1" y="33"/>
                  </a:cubicBezTo>
                  <a:cubicBezTo>
                    <a:pt x="1" y="33"/>
                    <a:pt x="2" y="34"/>
                    <a:pt x="2" y="34"/>
                  </a:cubicBezTo>
                  <a:cubicBezTo>
                    <a:pt x="2" y="40"/>
                    <a:pt x="2" y="40"/>
                    <a:pt x="2" y="40"/>
                  </a:cubicBezTo>
                  <a:cubicBezTo>
                    <a:pt x="2" y="40"/>
                    <a:pt x="1" y="41"/>
                    <a:pt x="1" y="41"/>
                  </a:cubicBezTo>
                  <a:close/>
                  <a:moveTo>
                    <a:pt x="1" y="30"/>
                  </a:moveTo>
                  <a:cubicBezTo>
                    <a:pt x="0" y="30"/>
                    <a:pt x="0" y="29"/>
                    <a:pt x="0" y="29"/>
                  </a:cubicBezTo>
                  <a:cubicBezTo>
                    <a:pt x="0" y="23"/>
                    <a:pt x="0" y="23"/>
                    <a:pt x="0" y="23"/>
                  </a:cubicBezTo>
                  <a:cubicBezTo>
                    <a:pt x="0" y="23"/>
                    <a:pt x="0" y="22"/>
                    <a:pt x="1" y="22"/>
                  </a:cubicBezTo>
                  <a:cubicBezTo>
                    <a:pt x="1" y="22"/>
                    <a:pt x="2" y="23"/>
                    <a:pt x="2" y="23"/>
                  </a:cubicBezTo>
                  <a:cubicBezTo>
                    <a:pt x="2" y="29"/>
                    <a:pt x="2" y="29"/>
                    <a:pt x="2" y="29"/>
                  </a:cubicBezTo>
                  <a:cubicBezTo>
                    <a:pt x="2" y="29"/>
                    <a:pt x="1" y="30"/>
                    <a:pt x="1" y="30"/>
                  </a:cubicBezTo>
                  <a:close/>
                  <a:moveTo>
                    <a:pt x="1" y="19"/>
                  </a:moveTo>
                  <a:cubicBezTo>
                    <a:pt x="0" y="19"/>
                    <a:pt x="0" y="18"/>
                    <a:pt x="0" y="18"/>
                  </a:cubicBezTo>
                  <a:cubicBezTo>
                    <a:pt x="0" y="12"/>
                    <a:pt x="0" y="12"/>
                    <a:pt x="0" y="12"/>
                  </a:cubicBezTo>
                  <a:cubicBezTo>
                    <a:pt x="0" y="11"/>
                    <a:pt x="0" y="11"/>
                    <a:pt x="1" y="11"/>
                  </a:cubicBezTo>
                  <a:cubicBezTo>
                    <a:pt x="1" y="11"/>
                    <a:pt x="2" y="11"/>
                    <a:pt x="2" y="12"/>
                  </a:cubicBezTo>
                  <a:cubicBezTo>
                    <a:pt x="2" y="18"/>
                    <a:pt x="2" y="18"/>
                    <a:pt x="2" y="18"/>
                  </a:cubicBezTo>
                  <a:cubicBezTo>
                    <a:pt x="2" y="18"/>
                    <a:pt x="1" y="19"/>
                    <a:pt x="1" y="19"/>
                  </a:cubicBezTo>
                  <a:close/>
                  <a:moveTo>
                    <a:pt x="1" y="8"/>
                  </a:moveTo>
                  <a:cubicBezTo>
                    <a:pt x="0" y="8"/>
                    <a:pt x="0" y="7"/>
                    <a:pt x="0" y="7"/>
                  </a:cubicBezTo>
                  <a:cubicBezTo>
                    <a:pt x="0" y="1"/>
                    <a:pt x="0" y="1"/>
                    <a:pt x="0" y="1"/>
                  </a:cubicBezTo>
                  <a:cubicBezTo>
                    <a:pt x="0" y="0"/>
                    <a:pt x="0" y="0"/>
                    <a:pt x="1" y="0"/>
                  </a:cubicBezTo>
                  <a:cubicBezTo>
                    <a:pt x="1" y="0"/>
                    <a:pt x="2" y="0"/>
                    <a:pt x="2" y="1"/>
                  </a:cubicBezTo>
                  <a:cubicBezTo>
                    <a:pt x="2" y="7"/>
                    <a:pt x="2" y="7"/>
                    <a:pt x="2" y="7"/>
                  </a:cubicBezTo>
                  <a:cubicBezTo>
                    <a:pt x="2" y="7"/>
                    <a:pt x="1" y="8"/>
                    <a:pt x="1"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 name="Freeform 119"/>
            <p:cNvSpPr/>
            <p:nvPr/>
          </p:nvSpPr>
          <p:spPr bwMode="auto">
            <a:xfrm>
              <a:off x="2881313" y="5894388"/>
              <a:ext cx="133350" cy="128587"/>
            </a:xfrm>
            <a:custGeom>
              <a:avLst/>
              <a:gdLst>
                <a:gd name="T0" fmla="*/ 4 w 5"/>
                <a:gd name="T1" fmla="*/ 5 h 5"/>
                <a:gd name="T2" fmla="*/ 1 w 5"/>
                <a:gd name="T3" fmla="*/ 5 h 5"/>
                <a:gd name="T4" fmla="*/ 0 w 5"/>
                <a:gd name="T5" fmla="*/ 4 h 5"/>
                <a:gd name="T6" fmla="*/ 0 w 5"/>
                <a:gd name="T7" fmla="*/ 1 h 5"/>
                <a:gd name="T8" fmla="*/ 1 w 5"/>
                <a:gd name="T9" fmla="*/ 0 h 5"/>
                <a:gd name="T10" fmla="*/ 2 w 5"/>
                <a:gd name="T11" fmla="*/ 1 h 5"/>
                <a:gd name="T12" fmla="*/ 2 w 5"/>
                <a:gd name="T13" fmla="*/ 3 h 5"/>
                <a:gd name="T14" fmla="*/ 4 w 5"/>
                <a:gd name="T15" fmla="*/ 3 h 5"/>
                <a:gd name="T16" fmla="*/ 5 w 5"/>
                <a:gd name="T17" fmla="*/ 4 h 5"/>
                <a:gd name="T18" fmla="*/ 4 w 5"/>
                <a:gd name="T19"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5">
                  <a:moveTo>
                    <a:pt x="4" y="5"/>
                  </a:moveTo>
                  <a:cubicBezTo>
                    <a:pt x="1" y="5"/>
                    <a:pt x="1" y="5"/>
                    <a:pt x="1" y="5"/>
                  </a:cubicBezTo>
                  <a:cubicBezTo>
                    <a:pt x="0" y="5"/>
                    <a:pt x="0" y="5"/>
                    <a:pt x="0" y="4"/>
                  </a:cubicBezTo>
                  <a:cubicBezTo>
                    <a:pt x="0" y="1"/>
                    <a:pt x="0" y="1"/>
                    <a:pt x="0" y="1"/>
                  </a:cubicBezTo>
                  <a:cubicBezTo>
                    <a:pt x="0" y="1"/>
                    <a:pt x="0" y="0"/>
                    <a:pt x="1" y="0"/>
                  </a:cubicBezTo>
                  <a:cubicBezTo>
                    <a:pt x="1" y="0"/>
                    <a:pt x="2" y="1"/>
                    <a:pt x="2" y="1"/>
                  </a:cubicBezTo>
                  <a:cubicBezTo>
                    <a:pt x="2" y="3"/>
                    <a:pt x="2" y="3"/>
                    <a:pt x="2" y="3"/>
                  </a:cubicBezTo>
                  <a:cubicBezTo>
                    <a:pt x="4" y="3"/>
                    <a:pt x="4" y="3"/>
                    <a:pt x="4" y="3"/>
                  </a:cubicBezTo>
                  <a:cubicBezTo>
                    <a:pt x="4" y="3"/>
                    <a:pt x="5" y="4"/>
                    <a:pt x="5" y="4"/>
                  </a:cubicBezTo>
                  <a:cubicBezTo>
                    <a:pt x="5" y="5"/>
                    <a:pt x="4" y="5"/>
                    <a:pt x="4"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 name="Freeform 120"/>
            <p:cNvSpPr>
              <a:spLocks noEditPoints="1"/>
            </p:cNvSpPr>
            <p:nvPr/>
          </p:nvSpPr>
          <p:spPr bwMode="auto">
            <a:xfrm>
              <a:off x="3092451" y="5972175"/>
              <a:ext cx="792163" cy="50800"/>
            </a:xfrm>
            <a:custGeom>
              <a:avLst/>
              <a:gdLst>
                <a:gd name="T0" fmla="*/ 29 w 30"/>
                <a:gd name="T1" fmla="*/ 2 h 2"/>
                <a:gd name="T2" fmla="*/ 24 w 30"/>
                <a:gd name="T3" fmla="*/ 2 h 2"/>
                <a:gd name="T4" fmla="*/ 23 w 30"/>
                <a:gd name="T5" fmla="*/ 1 h 2"/>
                <a:gd name="T6" fmla="*/ 24 w 30"/>
                <a:gd name="T7" fmla="*/ 0 h 2"/>
                <a:gd name="T8" fmla="*/ 29 w 30"/>
                <a:gd name="T9" fmla="*/ 0 h 2"/>
                <a:gd name="T10" fmla="*/ 30 w 30"/>
                <a:gd name="T11" fmla="*/ 1 h 2"/>
                <a:gd name="T12" fmla="*/ 29 w 30"/>
                <a:gd name="T13" fmla="*/ 2 h 2"/>
                <a:gd name="T14" fmla="*/ 18 w 30"/>
                <a:gd name="T15" fmla="*/ 2 h 2"/>
                <a:gd name="T16" fmla="*/ 12 w 30"/>
                <a:gd name="T17" fmla="*/ 2 h 2"/>
                <a:gd name="T18" fmla="*/ 11 w 30"/>
                <a:gd name="T19" fmla="*/ 1 h 2"/>
                <a:gd name="T20" fmla="*/ 12 w 30"/>
                <a:gd name="T21" fmla="*/ 0 h 2"/>
                <a:gd name="T22" fmla="*/ 18 w 30"/>
                <a:gd name="T23" fmla="*/ 0 h 2"/>
                <a:gd name="T24" fmla="*/ 19 w 30"/>
                <a:gd name="T25" fmla="*/ 1 h 2"/>
                <a:gd name="T26" fmla="*/ 18 w 30"/>
                <a:gd name="T27" fmla="*/ 2 h 2"/>
                <a:gd name="T28" fmla="*/ 7 w 30"/>
                <a:gd name="T29" fmla="*/ 2 h 2"/>
                <a:gd name="T30" fmla="*/ 1 w 30"/>
                <a:gd name="T31" fmla="*/ 2 h 2"/>
                <a:gd name="T32" fmla="*/ 0 w 30"/>
                <a:gd name="T33" fmla="*/ 1 h 2"/>
                <a:gd name="T34" fmla="*/ 1 w 30"/>
                <a:gd name="T35" fmla="*/ 0 h 2"/>
                <a:gd name="T36" fmla="*/ 7 w 30"/>
                <a:gd name="T37" fmla="*/ 0 h 2"/>
                <a:gd name="T38" fmla="*/ 8 w 30"/>
                <a:gd name="T39" fmla="*/ 1 h 2"/>
                <a:gd name="T40" fmla="*/ 7 w 30"/>
                <a:gd name="T41"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0" h="2">
                  <a:moveTo>
                    <a:pt x="29" y="2"/>
                  </a:moveTo>
                  <a:cubicBezTo>
                    <a:pt x="24" y="2"/>
                    <a:pt x="24" y="2"/>
                    <a:pt x="24" y="2"/>
                  </a:cubicBezTo>
                  <a:cubicBezTo>
                    <a:pt x="23" y="2"/>
                    <a:pt x="23" y="2"/>
                    <a:pt x="23" y="1"/>
                  </a:cubicBezTo>
                  <a:cubicBezTo>
                    <a:pt x="23" y="1"/>
                    <a:pt x="23" y="0"/>
                    <a:pt x="24" y="0"/>
                  </a:cubicBezTo>
                  <a:cubicBezTo>
                    <a:pt x="29" y="0"/>
                    <a:pt x="29" y="0"/>
                    <a:pt x="29" y="0"/>
                  </a:cubicBezTo>
                  <a:cubicBezTo>
                    <a:pt x="30" y="0"/>
                    <a:pt x="30" y="1"/>
                    <a:pt x="30" y="1"/>
                  </a:cubicBezTo>
                  <a:cubicBezTo>
                    <a:pt x="30" y="2"/>
                    <a:pt x="30" y="2"/>
                    <a:pt x="29" y="2"/>
                  </a:cubicBezTo>
                  <a:close/>
                  <a:moveTo>
                    <a:pt x="18" y="2"/>
                  </a:moveTo>
                  <a:cubicBezTo>
                    <a:pt x="12" y="2"/>
                    <a:pt x="12" y="2"/>
                    <a:pt x="12" y="2"/>
                  </a:cubicBezTo>
                  <a:cubicBezTo>
                    <a:pt x="12" y="2"/>
                    <a:pt x="11" y="2"/>
                    <a:pt x="11" y="1"/>
                  </a:cubicBezTo>
                  <a:cubicBezTo>
                    <a:pt x="11" y="1"/>
                    <a:pt x="12" y="0"/>
                    <a:pt x="12" y="0"/>
                  </a:cubicBezTo>
                  <a:cubicBezTo>
                    <a:pt x="18" y="0"/>
                    <a:pt x="18" y="0"/>
                    <a:pt x="18" y="0"/>
                  </a:cubicBezTo>
                  <a:cubicBezTo>
                    <a:pt x="19" y="0"/>
                    <a:pt x="19" y="1"/>
                    <a:pt x="19" y="1"/>
                  </a:cubicBezTo>
                  <a:cubicBezTo>
                    <a:pt x="19" y="2"/>
                    <a:pt x="19" y="2"/>
                    <a:pt x="18" y="2"/>
                  </a:cubicBezTo>
                  <a:close/>
                  <a:moveTo>
                    <a:pt x="7" y="2"/>
                  </a:moveTo>
                  <a:cubicBezTo>
                    <a:pt x="1" y="2"/>
                    <a:pt x="1" y="2"/>
                    <a:pt x="1" y="2"/>
                  </a:cubicBezTo>
                  <a:cubicBezTo>
                    <a:pt x="1" y="2"/>
                    <a:pt x="0" y="2"/>
                    <a:pt x="0" y="1"/>
                  </a:cubicBezTo>
                  <a:cubicBezTo>
                    <a:pt x="0" y="1"/>
                    <a:pt x="1" y="0"/>
                    <a:pt x="1" y="0"/>
                  </a:cubicBezTo>
                  <a:cubicBezTo>
                    <a:pt x="7" y="0"/>
                    <a:pt x="7" y="0"/>
                    <a:pt x="7" y="0"/>
                  </a:cubicBezTo>
                  <a:cubicBezTo>
                    <a:pt x="7" y="0"/>
                    <a:pt x="8" y="1"/>
                    <a:pt x="8" y="1"/>
                  </a:cubicBezTo>
                  <a:cubicBezTo>
                    <a:pt x="8" y="2"/>
                    <a:pt x="7" y="2"/>
                    <a:pt x="7"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 name="Freeform 121"/>
            <p:cNvSpPr/>
            <p:nvPr/>
          </p:nvSpPr>
          <p:spPr bwMode="auto">
            <a:xfrm>
              <a:off x="3990976" y="5972175"/>
              <a:ext cx="131763" cy="50800"/>
            </a:xfrm>
            <a:custGeom>
              <a:avLst/>
              <a:gdLst>
                <a:gd name="T0" fmla="*/ 4 w 5"/>
                <a:gd name="T1" fmla="*/ 2 h 2"/>
                <a:gd name="T2" fmla="*/ 1 w 5"/>
                <a:gd name="T3" fmla="*/ 2 h 2"/>
                <a:gd name="T4" fmla="*/ 0 w 5"/>
                <a:gd name="T5" fmla="*/ 1 h 2"/>
                <a:gd name="T6" fmla="*/ 1 w 5"/>
                <a:gd name="T7" fmla="*/ 0 h 2"/>
                <a:gd name="T8" fmla="*/ 4 w 5"/>
                <a:gd name="T9" fmla="*/ 0 h 2"/>
                <a:gd name="T10" fmla="*/ 5 w 5"/>
                <a:gd name="T11" fmla="*/ 1 h 2"/>
                <a:gd name="T12" fmla="*/ 4 w 5"/>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5" h="2">
                  <a:moveTo>
                    <a:pt x="4" y="2"/>
                  </a:moveTo>
                  <a:cubicBezTo>
                    <a:pt x="1" y="2"/>
                    <a:pt x="1" y="2"/>
                    <a:pt x="1" y="2"/>
                  </a:cubicBezTo>
                  <a:cubicBezTo>
                    <a:pt x="0" y="2"/>
                    <a:pt x="0" y="2"/>
                    <a:pt x="0" y="1"/>
                  </a:cubicBezTo>
                  <a:cubicBezTo>
                    <a:pt x="0" y="1"/>
                    <a:pt x="0" y="0"/>
                    <a:pt x="1" y="0"/>
                  </a:cubicBezTo>
                  <a:cubicBezTo>
                    <a:pt x="4" y="0"/>
                    <a:pt x="4" y="0"/>
                    <a:pt x="4" y="0"/>
                  </a:cubicBezTo>
                  <a:cubicBezTo>
                    <a:pt x="5" y="0"/>
                    <a:pt x="5" y="1"/>
                    <a:pt x="5" y="1"/>
                  </a:cubicBezTo>
                  <a:cubicBezTo>
                    <a:pt x="5" y="2"/>
                    <a:pt x="5" y="2"/>
                    <a:pt x="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32" name="组合 31"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GrpSpPr/>
          <p:nvPr/>
        </p:nvGrpSpPr>
        <p:grpSpPr>
          <a:xfrm>
            <a:off x="6937658" y="2769557"/>
            <a:ext cx="412014" cy="603688"/>
            <a:chOff x="2905126" y="2119313"/>
            <a:chExt cx="798511" cy="1169987"/>
          </a:xfrm>
          <a:solidFill>
            <a:schemeClr val="bg1">
              <a:lumMod val="65000"/>
            </a:schemeClr>
          </a:solidFill>
        </p:grpSpPr>
        <p:sp>
          <p:nvSpPr>
            <p:cNvPr id="33" name="Freeform 99"/>
            <p:cNvSpPr/>
            <p:nvPr/>
          </p:nvSpPr>
          <p:spPr bwMode="auto">
            <a:xfrm>
              <a:off x="2905126" y="3157538"/>
              <a:ext cx="55562" cy="131762"/>
            </a:xfrm>
            <a:custGeom>
              <a:avLst/>
              <a:gdLst>
                <a:gd name="T0" fmla="*/ 1 w 2"/>
                <a:gd name="T1" fmla="*/ 5 h 5"/>
                <a:gd name="T2" fmla="*/ 0 w 2"/>
                <a:gd name="T3" fmla="*/ 4 h 5"/>
                <a:gd name="T4" fmla="*/ 0 w 2"/>
                <a:gd name="T5" fmla="*/ 1 h 5"/>
                <a:gd name="T6" fmla="*/ 1 w 2"/>
                <a:gd name="T7" fmla="*/ 0 h 5"/>
                <a:gd name="T8" fmla="*/ 2 w 2"/>
                <a:gd name="T9" fmla="*/ 1 h 5"/>
                <a:gd name="T10" fmla="*/ 2 w 2"/>
                <a:gd name="T11" fmla="*/ 4 h 5"/>
                <a:gd name="T12" fmla="*/ 1 w 2"/>
                <a:gd name="T13" fmla="*/ 5 h 5"/>
              </a:gdLst>
              <a:ahLst/>
              <a:cxnLst>
                <a:cxn ang="0">
                  <a:pos x="T0" y="T1"/>
                </a:cxn>
                <a:cxn ang="0">
                  <a:pos x="T2" y="T3"/>
                </a:cxn>
                <a:cxn ang="0">
                  <a:pos x="T4" y="T5"/>
                </a:cxn>
                <a:cxn ang="0">
                  <a:pos x="T6" y="T7"/>
                </a:cxn>
                <a:cxn ang="0">
                  <a:pos x="T8" y="T9"/>
                </a:cxn>
                <a:cxn ang="0">
                  <a:pos x="T10" y="T11"/>
                </a:cxn>
                <a:cxn ang="0">
                  <a:pos x="T12" y="T13"/>
                </a:cxn>
              </a:cxnLst>
              <a:rect l="0" t="0" r="r" b="b"/>
              <a:pathLst>
                <a:path w="2" h="5">
                  <a:moveTo>
                    <a:pt x="1" y="5"/>
                  </a:moveTo>
                  <a:cubicBezTo>
                    <a:pt x="1" y="5"/>
                    <a:pt x="0" y="4"/>
                    <a:pt x="0" y="4"/>
                  </a:cubicBezTo>
                  <a:cubicBezTo>
                    <a:pt x="0" y="1"/>
                    <a:pt x="0" y="1"/>
                    <a:pt x="0" y="1"/>
                  </a:cubicBezTo>
                  <a:cubicBezTo>
                    <a:pt x="0" y="0"/>
                    <a:pt x="1" y="0"/>
                    <a:pt x="1" y="0"/>
                  </a:cubicBezTo>
                  <a:cubicBezTo>
                    <a:pt x="2" y="0"/>
                    <a:pt x="2" y="0"/>
                    <a:pt x="2" y="1"/>
                  </a:cubicBezTo>
                  <a:cubicBezTo>
                    <a:pt x="2" y="4"/>
                    <a:pt x="2" y="4"/>
                    <a:pt x="2" y="4"/>
                  </a:cubicBezTo>
                  <a:cubicBezTo>
                    <a:pt x="2" y="4"/>
                    <a:pt x="2" y="5"/>
                    <a:pt x="1"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 name="Freeform 100"/>
            <p:cNvSpPr>
              <a:spLocks noEditPoints="1"/>
            </p:cNvSpPr>
            <p:nvPr/>
          </p:nvSpPr>
          <p:spPr bwMode="auto">
            <a:xfrm>
              <a:off x="2905126" y="2384425"/>
              <a:ext cx="55562" cy="639762"/>
            </a:xfrm>
            <a:custGeom>
              <a:avLst/>
              <a:gdLst>
                <a:gd name="T0" fmla="*/ 1 w 2"/>
                <a:gd name="T1" fmla="*/ 24 h 24"/>
                <a:gd name="T2" fmla="*/ 0 w 2"/>
                <a:gd name="T3" fmla="*/ 23 h 24"/>
                <a:gd name="T4" fmla="*/ 0 w 2"/>
                <a:gd name="T5" fmla="*/ 16 h 24"/>
                <a:gd name="T6" fmla="*/ 1 w 2"/>
                <a:gd name="T7" fmla="*/ 15 h 24"/>
                <a:gd name="T8" fmla="*/ 2 w 2"/>
                <a:gd name="T9" fmla="*/ 16 h 24"/>
                <a:gd name="T10" fmla="*/ 2 w 2"/>
                <a:gd name="T11" fmla="*/ 23 h 24"/>
                <a:gd name="T12" fmla="*/ 1 w 2"/>
                <a:gd name="T13" fmla="*/ 24 h 24"/>
                <a:gd name="T14" fmla="*/ 1 w 2"/>
                <a:gd name="T15" fmla="*/ 10 h 24"/>
                <a:gd name="T16" fmla="*/ 0 w 2"/>
                <a:gd name="T17" fmla="*/ 9 h 24"/>
                <a:gd name="T18" fmla="*/ 0 w 2"/>
                <a:gd name="T19" fmla="*/ 1 h 24"/>
                <a:gd name="T20" fmla="*/ 1 w 2"/>
                <a:gd name="T21" fmla="*/ 0 h 24"/>
                <a:gd name="T22" fmla="*/ 2 w 2"/>
                <a:gd name="T23" fmla="*/ 1 h 24"/>
                <a:gd name="T24" fmla="*/ 2 w 2"/>
                <a:gd name="T25" fmla="*/ 9 h 24"/>
                <a:gd name="T26" fmla="*/ 1 w 2"/>
                <a:gd name="T27" fmla="*/ 1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 h="24">
                  <a:moveTo>
                    <a:pt x="1" y="24"/>
                  </a:moveTo>
                  <a:cubicBezTo>
                    <a:pt x="1" y="24"/>
                    <a:pt x="0" y="23"/>
                    <a:pt x="0" y="23"/>
                  </a:cubicBezTo>
                  <a:cubicBezTo>
                    <a:pt x="0" y="16"/>
                    <a:pt x="0" y="16"/>
                    <a:pt x="0" y="16"/>
                  </a:cubicBezTo>
                  <a:cubicBezTo>
                    <a:pt x="0" y="15"/>
                    <a:pt x="1" y="15"/>
                    <a:pt x="1" y="15"/>
                  </a:cubicBezTo>
                  <a:cubicBezTo>
                    <a:pt x="2" y="15"/>
                    <a:pt x="2" y="15"/>
                    <a:pt x="2" y="16"/>
                  </a:cubicBezTo>
                  <a:cubicBezTo>
                    <a:pt x="2" y="23"/>
                    <a:pt x="2" y="23"/>
                    <a:pt x="2" y="23"/>
                  </a:cubicBezTo>
                  <a:cubicBezTo>
                    <a:pt x="2" y="23"/>
                    <a:pt x="2" y="24"/>
                    <a:pt x="1" y="24"/>
                  </a:cubicBezTo>
                  <a:close/>
                  <a:moveTo>
                    <a:pt x="1" y="10"/>
                  </a:moveTo>
                  <a:cubicBezTo>
                    <a:pt x="1" y="10"/>
                    <a:pt x="0" y="9"/>
                    <a:pt x="0" y="9"/>
                  </a:cubicBezTo>
                  <a:cubicBezTo>
                    <a:pt x="0" y="1"/>
                    <a:pt x="0" y="1"/>
                    <a:pt x="0" y="1"/>
                  </a:cubicBezTo>
                  <a:cubicBezTo>
                    <a:pt x="0" y="1"/>
                    <a:pt x="1" y="0"/>
                    <a:pt x="1" y="0"/>
                  </a:cubicBezTo>
                  <a:cubicBezTo>
                    <a:pt x="2" y="0"/>
                    <a:pt x="2" y="1"/>
                    <a:pt x="2" y="1"/>
                  </a:cubicBezTo>
                  <a:cubicBezTo>
                    <a:pt x="2" y="9"/>
                    <a:pt x="2" y="9"/>
                    <a:pt x="2" y="9"/>
                  </a:cubicBezTo>
                  <a:cubicBezTo>
                    <a:pt x="2" y="9"/>
                    <a:pt x="2" y="10"/>
                    <a:pt x="1"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 name="Freeform 101"/>
            <p:cNvSpPr/>
            <p:nvPr/>
          </p:nvSpPr>
          <p:spPr bwMode="auto">
            <a:xfrm>
              <a:off x="2905126" y="2119313"/>
              <a:ext cx="138112" cy="131762"/>
            </a:xfrm>
            <a:custGeom>
              <a:avLst/>
              <a:gdLst>
                <a:gd name="T0" fmla="*/ 1 w 5"/>
                <a:gd name="T1" fmla="*/ 5 h 5"/>
                <a:gd name="T2" fmla="*/ 0 w 5"/>
                <a:gd name="T3" fmla="*/ 4 h 5"/>
                <a:gd name="T4" fmla="*/ 0 w 5"/>
                <a:gd name="T5" fmla="*/ 1 h 5"/>
                <a:gd name="T6" fmla="*/ 1 w 5"/>
                <a:gd name="T7" fmla="*/ 0 h 5"/>
                <a:gd name="T8" fmla="*/ 4 w 5"/>
                <a:gd name="T9" fmla="*/ 0 h 5"/>
                <a:gd name="T10" fmla="*/ 5 w 5"/>
                <a:gd name="T11" fmla="*/ 1 h 5"/>
                <a:gd name="T12" fmla="*/ 4 w 5"/>
                <a:gd name="T13" fmla="*/ 2 h 5"/>
                <a:gd name="T14" fmla="*/ 2 w 5"/>
                <a:gd name="T15" fmla="*/ 2 h 5"/>
                <a:gd name="T16" fmla="*/ 2 w 5"/>
                <a:gd name="T17" fmla="*/ 4 h 5"/>
                <a:gd name="T18" fmla="*/ 1 w 5"/>
                <a:gd name="T19"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5">
                  <a:moveTo>
                    <a:pt x="1" y="5"/>
                  </a:moveTo>
                  <a:cubicBezTo>
                    <a:pt x="1" y="5"/>
                    <a:pt x="0" y="5"/>
                    <a:pt x="0" y="4"/>
                  </a:cubicBezTo>
                  <a:cubicBezTo>
                    <a:pt x="0" y="1"/>
                    <a:pt x="0" y="1"/>
                    <a:pt x="0" y="1"/>
                  </a:cubicBezTo>
                  <a:cubicBezTo>
                    <a:pt x="0" y="1"/>
                    <a:pt x="1" y="0"/>
                    <a:pt x="1" y="0"/>
                  </a:cubicBezTo>
                  <a:cubicBezTo>
                    <a:pt x="4" y="0"/>
                    <a:pt x="4" y="0"/>
                    <a:pt x="4" y="0"/>
                  </a:cubicBezTo>
                  <a:cubicBezTo>
                    <a:pt x="5" y="0"/>
                    <a:pt x="5" y="1"/>
                    <a:pt x="5" y="1"/>
                  </a:cubicBezTo>
                  <a:cubicBezTo>
                    <a:pt x="5" y="2"/>
                    <a:pt x="5" y="2"/>
                    <a:pt x="4" y="2"/>
                  </a:cubicBezTo>
                  <a:cubicBezTo>
                    <a:pt x="2" y="2"/>
                    <a:pt x="2" y="2"/>
                    <a:pt x="2" y="2"/>
                  </a:cubicBezTo>
                  <a:cubicBezTo>
                    <a:pt x="2" y="4"/>
                    <a:pt x="2" y="4"/>
                    <a:pt x="2" y="4"/>
                  </a:cubicBezTo>
                  <a:cubicBezTo>
                    <a:pt x="2" y="5"/>
                    <a:pt x="2" y="5"/>
                    <a:pt x="1"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 name="Freeform 102"/>
            <p:cNvSpPr/>
            <p:nvPr/>
          </p:nvSpPr>
          <p:spPr bwMode="auto">
            <a:xfrm>
              <a:off x="3179763" y="2119313"/>
              <a:ext cx="247650" cy="52387"/>
            </a:xfrm>
            <a:custGeom>
              <a:avLst/>
              <a:gdLst>
                <a:gd name="T0" fmla="*/ 8 w 9"/>
                <a:gd name="T1" fmla="*/ 2 h 2"/>
                <a:gd name="T2" fmla="*/ 1 w 9"/>
                <a:gd name="T3" fmla="*/ 2 h 2"/>
                <a:gd name="T4" fmla="*/ 0 w 9"/>
                <a:gd name="T5" fmla="*/ 1 h 2"/>
                <a:gd name="T6" fmla="*/ 1 w 9"/>
                <a:gd name="T7" fmla="*/ 0 h 2"/>
                <a:gd name="T8" fmla="*/ 8 w 9"/>
                <a:gd name="T9" fmla="*/ 0 h 2"/>
                <a:gd name="T10" fmla="*/ 9 w 9"/>
                <a:gd name="T11" fmla="*/ 1 h 2"/>
                <a:gd name="T12" fmla="*/ 8 w 9"/>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9" h="2">
                  <a:moveTo>
                    <a:pt x="8" y="2"/>
                  </a:moveTo>
                  <a:cubicBezTo>
                    <a:pt x="1" y="2"/>
                    <a:pt x="1" y="2"/>
                    <a:pt x="1" y="2"/>
                  </a:cubicBezTo>
                  <a:cubicBezTo>
                    <a:pt x="1" y="2"/>
                    <a:pt x="0" y="2"/>
                    <a:pt x="0" y="1"/>
                  </a:cubicBezTo>
                  <a:cubicBezTo>
                    <a:pt x="0" y="1"/>
                    <a:pt x="1" y="0"/>
                    <a:pt x="1" y="0"/>
                  </a:cubicBezTo>
                  <a:cubicBezTo>
                    <a:pt x="8" y="0"/>
                    <a:pt x="8" y="0"/>
                    <a:pt x="8" y="0"/>
                  </a:cubicBezTo>
                  <a:cubicBezTo>
                    <a:pt x="8" y="0"/>
                    <a:pt x="9" y="1"/>
                    <a:pt x="9" y="1"/>
                  </a:cubicBezTo>
                  <a:cubicBezTo>
                    <a:pt x="9" y="2"/>
                    <a:pt x="8" y="2"/>
                    <a:pt x="8"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 name="Freeform 103"/>
            <p:cNvSpPr/>
            <p:nvPr/>
          </p:nvSpPr>
          <p:spPr bwMode="auto">
            <a:xfrm>
              <a:off x="3565525" y="2119313"/>
              <a:ext cx="138112" cy="52387"/>
            </a:xfrm>
            <a:custGeom>
              <a:avLst/>
              <a:gdLst>
                <a:gd name="T0" fmla="*/ 4 w 5"/>
                <a:gd name="T1" fmla="*/ 2 h 2"/>
                <a:gd name="T2" fmla="*/ 1 w 5"/>
                <a:gd name="T3" fmla="*/ 2 h 2"/>
                <a:gd name="T4" fmla="*/ 0 w 5"/>
                <a:gd name="T5" fmla="*/ 1 h 2"/>
                <a:gd name="T6" fmla="*/ 1 w 5"/>
                <a:gd name="T7" fmla="*/ 0 h 2"/>
                <a:gd name="T8" fmla="*/ 4 w 5"/>
                <a:gd name="T9" fmla="*/ 0 h 2"/>
                <a:gd name="T10" fmla="*/ 5 w 5"/>
                <a:gd name="T11" fmla="*/ 1 h 2"/>
                <a:gd name="T12" fmla="*/ 4 w 5"/>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5" h="2">
                  <a:moveTo>
                    <a:pt x="4" y="2"/>
                  </a:moveTo>
                  <a:cubicBezTo>
                    <a:pt x="1" y="2"/>
                    <a:pt x="1" y="2"/>
                    <a:pt x="1" y="2"/>
                  </a:cubicBezTo>
                  <a:cubicBezTo>
                    <a:pt x="0" y="2"/>
                    <a:pt x="0" y="2"/>
                    <a:pt x="0" y="1"/>
                  </a:cubicBezTo>
                  <a:cubicBezTo>
                    <a:pt x="0" y="1"/>
                    <a:pt x="0" y="0"/>
                    <a:pt x="1" y="0"/>
                  </a:cubicBezTo>
                  <a:cubicBezTo>
                    <a:pt x="4" y="0"/>
                    <a:pt x="4" y="0"/>
                    <a:pt x="4" y="0"/>
                  </a:cubicBezTo>
                  <a:cubicBezTo>
                    <a:pt x="4" y="0"/>
                    <a:pt x="5" y="1"/>
                    <a:pt x="5" y="1"/>
                  </a:cubicBezTo>
                  <a:cubicBezTo>
                    <a:pt x="5" y="2"/>
                    <a:pt x="4" y="2"/>
                    <a:pt x="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19" name="组合 18"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GrpSpPr/>
          <p:nvPr/>
        </p:nvGrpSpPr>
        <p:grpSpPr>
          <a:xfrm>
            <a:off x="7356886" y="3871070"/>
            <a:ext cx="1393219" cy="1395640"/>
            <a:chOff x="7356886" y="3871070"/>
            <a:chExt cx="1393219" cy="1395640"/>
          </a:xfrm>
        </p:grpSpPr>
        <p:grpSp>
          <p:nvGrpSpPr>
            <p:cNvPr id="24" name="组合 23"/>
            <p:cNvGrpSpPr/>
            <p:nvPr/>
          </p:nvGrpSpPr>
          <p:grpSpPr>
            <a:xfrm flipH="1">
              <a:off x="7356886" y="3871070"/>
              <a:ext cx="1393219" cy="1395640"/>
              <a:chOff x="3719415" y="2667004"/>
              <a:chExt cx="1656000" cy="1658877"/>
            </a:xfrm>
          </p:grpSpPr>
          <p:sp>
            <p:nvSpPr>
              <p:cNvPr id="30" name="任意多边形 29"/>
              <p:cNvSpPr/>
              <p:nvPr/>
            </p:nvSpPr>
            <p:spPr>
              <a:xfrm>
                <a:off x="3719415" y="2667004"/>
                <a:ext cx="1656000" cy="1658877"/>
              </a:xfrm>
              <a:custGeom>
                <a:avLst/>
                <a:gdLst>
                  <a:gd name="connsiteX0" fmla="*/ 0 w 1656000"/>
                  <a:gd name="connsiteY0" fmla="*/ 0 h 1658877"/>
                  <a:gd name="connsiteX1" fmla="*/ 404726 w 1656000"/>
                  <a:gd name="connsiteY1" fmla="*/ 0 h 1658877"/>
                  <a:gd name="connsiteX2" fmla="*/ 583096 w 1656000"/>
                  <a:gd name="connsiteY2" fmla="*/ 0 h 1658877"/>
                  <a:gd name="connsiteX3" fmla="*/ 1251274 w 1656000"/>
                  <a:gd name="connsiteY3" fmla="*/ 0 h 1658877"/>
                  <a:gd name="connsiteX4" fmla="*/ 1656000 w 1656000"/>
                  <a:gd name="connsiteY4" fmla="*/ 404726 h 1658877"/>
                  <a:gd name="connsiteX5" fmla="*/ 1656000 w 1656000"/>
                  <a:gd name="connsiteY5" fmla="*/ 1251274 h 1658877"/>
                  <a:gd name="connsiteX6" fmla="*/ 1652796 w 1656000"/>
                  <a:gd name="connsiteY6" fmla="*/ 1283057 h 1658877"/>
                  <a:gd name="connsiteX7" fmla="*/ 1652796 w 1656000"/>
                  <a:gd name="connsiteY7" fmla="*/ 1658877 h 1658877"/>
                  <a:gd name="connsiteX8" fmla="*/ 1069700 w 1656000"/>
                  <a:gd name="connsiteY8" fmla="*/ 1658877 h 1658877"/>
                  <a:gd name="connsiteX9" fmla="*/ 1069700 w 1656000"/>
                  <a:gd name="connsiteY9" fmla="*/ 1656000 h 1658877"/>
                  <a:gd name="connsiteX10" fmla="*/ 404726 w 1656000"/>
                  <a:gd name="connsiteY10" fmla="*/ 1656000 h 1658877"/>
                  <a:gd name="connsiteX11" fmla="*/ 0 w 1656000"/>
                  <a:gd name="connsiteY11" fmla="*/ 1251274 h 1658877"/>
                  <a:gd name="connsiteX12" fmla="*/ 0 w 1656000"/>
                  <a:gd name="connsiteY12" fmla="*/ 838080 h 1658877"/>
                  <a:gd name="connsiteX13" fmla="*/ 0 w 1656000"/>
                  <a:gd name="connsiteY13" fmla="*/ 404726 h 1658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56000" h="1658877">
                    <a:moveTo>
                      <a:pt x="0" y="0"/>
                    </a:moveTo>
                    <a:lnTo>
                      <a:pt x="404726" y="0"/>
                    </a:lnTo>
                    <a:lnTo>
                      <a:pt x="583096" y="0"/>
                    </a:lnTo>
                    <a:lnTo>
                      <a:pt x="1251274" y="0"/>
                    </a:lnTo>
                    <a:cubicBezTo>
                      <a:pt x="1474798" y="0"/>
                      <a:pt x="1656000" y="181202"/>
                      <a:pt x="1656000" y="404726"/>
                    </a:cubicBezTo>
                    <a:lnTo>
                      <a:pt x="1656000" y="1251274"/>
                    </a:lnTo>
                    <a:lnTo>
                      <a:pt x="1652796" y="1283057"/>
                    </a:lnTo>
                    <a:lnTo>
                      <a:pt x="1652796" y="1658877"/>
                    </a:lnTo>
                    <a:lnTo>
                      <a:pt x="1069700" y="1658877"/>
                    </a:lnTo>
                    <a:lnTo>
                      <a:pt x="1069700" y="1656000"/>
                    </a:lnTo>
                    <a:lnTo>
                      <a:pt x="404726" y="1656000"/>
                    </a:lnTo>
                    <a:cubicBezTo>
                      <a:pt x="181202" y="1656000"/>
                      <a:pt x="0" y="1474798"/>
                      <a:pt x="0" y="1251274"/>
                    </a:cubicBezTo>
                    <a:lnTo>
                      <a:pt x="0" y="838080"/>
                    </a:lnTo>
                    <a:lnTo>
                      <a:pt x="0" y="404726"/>
                    </a:lnTo>
                    <a:close/>
                  </a:path>
                </a:pathLst>
              </a:custGeom>
              <a:solidFill>
                <a:srgbClr val="F7798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31" name="任意多边形 30"/>
              <p:cNvSpPr>
                <a:spLocks noChangeAspect="1"/>
              </p:cNvSpPr>
              <p:nvPr/>
            </p:nvSpPr>
            <p:spPr>
              <a:xfrm>
                <a:off x="3954445" y="2902442"/>
                <a:ext cx="1185940" cy="1188000"/>
              </a:xfrm>
              <a:custGeom>
                <a:avLst/>
                <a:gdLst>
                  <a:gd name="connsiteX0" fmla="*/ 0 w 1656000"/>
                  <a:gd name="connsiteY0" fmla="*/ 0 h 1658877"/>
                  <a:gd name="connsiteX1" fmla="*/ 404726 w 1656000"/>
                  <a:gd name="connsiteY1" fmla="*/ 0 h 1658877"/>
                  <a:gd name="connsiteX2" fmla="*/ 583096 w 1656000"/>
                  <a:gd name="connsiteY2" fmla="*/ 0 h 1658877"/>
                  <a:gd name="connsiteX3" fmla="*/ 1251274 w 1656000"/>
                  <a:gd name="connsiteY3" fmla="*/ 0 h 1658877"/>
                  <a:gd name="connsiteX4" fmla="*/ 1656000 w 1656000"/>
                  <a:gd name="connsiteY4" fmla="*/ 404726 h 1658877"/>
                  <a:gd name="connsiteX5" fmla="*/ 1656000 w 1656000"/>
                  <a:gd name="connsiteY5" fmla="*/ 1251274 h 1658877"/>
                  <a:gd name="connsiteX6" fmla="*/ 1652796 w 1656000"/>
                  <a:gd name="connsiteY6" fmla="*/ 1283057 h 1658877"/>
                  <a:gd name="connsiteX7" fmla="*/ 1652796 w 1656000"/>
                  <a:gd name="connsiteY7" fmla="*/ 1658877 h 1658877"/>
                  <a:gd name="connsiteX8" fmla="*/ 1069700 w 1656000"/>
                  <a:gd name="connsiteY8" fmla="*/ 1658877 h 1658877"/>
                  <a:gd name="connsiteX9" fmla="*/ 1069700 w 1656000"/>
                  <a:gd name="connsiteY9" fmla="*/ 1656000 h 1658877"/>
                  <a:gd name="connsiteX10" fmla="*/ 404726 w 1656000"/>
                  <a:gd name="connsiteY10" fmla="*/ 1656000 h 1658877"/>
                  <a:gd name="connsiteX11" fmla="*/ 0 w 1656000"/>
                  <a:gd name="connsiteY11" fmla="*/ 1251274 h 1658877"/>
                  <a:gd name="connsiteX12" fmla="*/ 0 w 1656000"/>
                  <a:gd name="connsiteY12" fmla="*/ 838080 h 1658877"/>
                  <a:gd name="connsiteX13" fmla="*/ 0 w 1656000"/>
                  <a:gd name="connsiteY13" fmla="*/ 404726 h 1658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56000" h="1658877">
                    <a:moveTo>
                      <a:pt x="0" y="0"/>
                    </a:moveTo>
                    <a:lnTo>
                      <a:pt x="404726" y="0"/>
                    </a:lnTo>
                    <a:lnTo>
                      <a:pt x="583096" y="0"/>
                    </a:lnTo>
                    <a:lnTo>
                      <a:pt x="1251274" y="0"/>
                    </a:lnTo>
                    <a:cubicBezTo>
                      <a:pt x="1474798" y="0"/>
                      <a:pt x="1656000" y="181202"/>
                      <a:pt x="1656000" y="404726"/>
                    </a:cubicBezTo>
                    <a:lnTo>
                      <a:pt x="1656000" y="1251274"/>
                    </a:lnTo>
                    <a:lnTo>
                      <a:pt x="1652796" y="1283057"/>
                    </a:lnTo>
                    <a:lnTo>
                      <a:pt x="1652796" y="1658877"/>
                    </a:lnTo>
                    <a:lnTo>
                      <a:pt x="1069700" y="1658877"/>
                    </a:lnTo>
                    <a:lnTo>
                      <a:pt x="1069700" y="1656000"/>
                    </a:lnTo>
                    <a:lnTo>
                      <a:pt x="404726" y="1656000"/>
                    </a:lnTo>
                    <a:cubicBezTo>
                      <a:pt x="181202" y="1656000"/>
                      <a:pt x="0" y="1474798"/>
                      <a:pt x="0" y="1251274"/>
                    </a:cubicBezTo>
                    <a:lnTo>
                      <a:pt x="0" y="838080"/>
                    </a:lnTo>
                    <a:lnTo>
                      <a:pt x="0" y="404726"/>
                    </a:lnTo>
                    <a:close/>
                  </a:path>
                </a:pathLst>
              </a:custGeom>
              <a:gradFill>
                <a:gsLst>
                  <a:gs pos="100000">
                    <a:schemeClr val="bg1">
                      <a:lumMod val="85000"/>
                    </a:schemeClr>
                  </a:gs>
                  <a:gs pos="0">
                    <a:schemeClr val="bg1"/>
                  </a:gs>
                </a:gsLst>
                <a:lin ang="13200000" scaled="0"/>
              </a:gradFill>
              <a:ln>
                <a:noFill/>
              </a:ln>
              <a:effectLst>
                <a:outerShdw blurRad="127000" dist="635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grpSp>
        <p:sp>
          <p:nvSpPr>
            <p:cNvPr id="67" name="Freeform 16"/>
            <p:cNvSpPr>
              <a:spLocks noEditPoints="1"/>
            </p:cNvSpPr>
            <p:nvPr/>
          </p:nvSpPr>
          <p:spPr bwMode="auto">
            <a:xfrm>
              <a:off x="7870013" y="4440114"/>
              <a:ext cx="441326" cy="351944"/>
            </a:xfrm>
            <a:custGeom>
              <a:avLst/>
              <a:gdLst>
                <a:gd name="T0" fmla="*/ 1238 w 1238"/>
                <a:gd name="T1" fmla="*/ 579 h 986"/>
                <a:gd name="T2" fmla="*/ 424 w 1238"/>
                <a:gd name="T3" fmla="*/ 579 h 986"/>
                <a:gd name="T4" fmla="*/ 443 w 1238"/>
                <a:gd name="T5" fmla="*/ 209 h 986"/>
                <a:gd name="T6" fmla="*/ 357 w 1238"/>
                <a:gd name="T7" fmla="*/ 223 h 986"/>
                <a:gd name="T8" fmla="*/ 329 w 1238"/>
                <a:gd name="T9" fmla="*/ 254 h 986"/>
                <a:gd name="T10" fmla="*/ 441 w 1238"/>
                <a:gd name="T11" fmla="*/ 316 h 986"/>
                <a:gd name="T12" fmla="*/ 311 w 1238"/>
                <a:gd name="T13" fmla="*/ 0 h 986"/>
                <a:gd name="T14" fmla="*/ 311 w 1238"/>
                <a:gd name="T15" fmla="*/ 620 h 986"/>
                <a:gd name="T16" fmla="*/ 367 w 1238"/>
                <a:gd name="T17" fmla="*/ 550 h 986"/>
                <a:gd name="T18" fmla="*/ 329 w 1238"/>
                <a:gd name="T19" fmla="*/ 473 h 986"/>
                <a:gd name="T20" fmla="*/ 295 w 1238"/>
                <a:gd name="T21" fmla="*/ 516 h 986"/>
                <a:gd name="T22" fmla="*/ 168 w 1238"/>
                <a:gd name="T23" fmla="*/ 370 h 986"/>
                <a:gd name="T24" fmla="*/ 295 w 1238"/>
                <a:gd name="T25" fmla="*/ 410 h 986"/>
                <a:gd name="T26" fmla="*/ 229 w 1238"/>
                <a:gd name="T27" fmla="*/ 307 h 986"/>
                <a:gd name="T28" fmla="*/ 295 w 1238"/>
                <a:gd name="T29" fmla="*/ 127 h 986"/>
                <a:gd name="T30" fmla="*/ 329 w 1238"/>
                <a:gd name="T31" fmla="*/ 104 h 986"/>
                <a:gd name="T32" fmla="*/ 443 w 1238"/>
                <a:gd name="T33" fmla="*/ 209 h 986"/>
                <a:gd name="T34" fmla="*/ 295 w 1238"/>
                <a:gd name="T35" fmla="*/ 186 h 986"/>
                <a:gd name="T36" fmla="*/ 295 w 1238"/>
                <a:gd name="T37" fmla="*/ 245 h 986"/>
                <a:gd name="T38" fmla="*/ 329 w 1238"/>
                <a:gd name="T39" fmla="*/ 413 h 986"/>
                <a:gd name="T40" fmla="*/ 357 w 1238"/>
                <a:gd name="T41" fmla="*/ 398 h 986"/>
                <a:gd name="T42" fmla="*/ 359 w 1238"/>
                <a:gd name="T43" fmla="*/ 356 h 986"/>
                <a:gd name="T44" fmla="*/ 329 w 1238"/>
                <a:gd name="T45" fmla="*/ 413 h 986"/>
                <a:gd name="T46" fmla="*/ 854 w 1238"/>
                <a:gd name="T47" fmla="*/ 713 h 986"/>
                <a:gd name="T48" fmla="*/ 904 w 1238"/>
                <a:gd name="T49" fmla="*/ 665 h 986"/>
                <a:gd name="T50" fmla="*/ 854 w 1238"/>
                <a:gd name="T51" fmla="*/ 617 h 986"/>
                <a:gd name="T52" fmla="*/ 810 w 1238"/>
                <a:gd name="T53" fmla="*/ 416 h 986"/>
                <a:gd name="T54" fmla="*/ 784 w 1238"/>
                <a:gd name="T55" fmla="*/ 477 h 986"/>
                <a:gd name="T56" fmla="*/ 810 w 1238"/>
                <a:gd name="T57" fmla="*/ 416 h 986"/>
                <a:gd name="T58" fmla="*/ 1004 w 1238"/>
                <a:gd name="T59" fmla="*/ 447 h 986"/>
                <a:gd name="T60" fmla="*/ 854 w 1238"/>
                <a:gd name="T61" fmla="*/ 418 h 986"/>
                <a:gd name="T62" fmla="*/ 977 w 1238"/>
                <a:gd name="T63" fmla="*/ 557 h 986"/>
                <a:gd name="T64" fmla="*/ 854 w 1238"/>
                <a:gd name="T65" fmla="*/ 792 h 986"/>
                <a:gd name="T66" fmla="*/ 810 w 1238"/>
                <a:gd name="T67" fmla="*/ 849 h 986"/>
                <a:gd name="T68" fmla="*/ 643 w 1238"/>
                <a:gd name="T69" fmla="*/ 658 h 986"/>
                <a:gd name="T70" fmla="*/ 810 w 1238"/>
                <a:gd name="T71" fmla="*/ 710 h 986"/>
                <a:gd name="T72" fmla="*/ 724 w 1238"/>
                <a:gd name="T73" fmla="*/ 575 h 986"/>
                <a:gd name="T74" fmla="*/ 810 w 1238"/>
                <a:gd name="T75" fmla="*/ 339 h 986"/>
                <a:gd name="T76" fmla="*/ 854 w 1238"/>
                <a:gd name="T77" fmla="*/ 309 h 986"/>
                <a:gd name="T78" fmla="*/ 1004 w 1238"/>
                <a:gd name="T79" fmla="*/ 447 h 9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38" h="986">
                  <a:moveTo>
                    <a:pt x="831" y="172"/>
                  </a:moveTo>
                  <a:cubicBezTo>
                    <a:pt x="1055" y="172"/>
                    <a:pt x="1238" y="354"/>
                    <a:pt x="1238" y="579"/>
                  </a:cubicBezTo>
                  <a:cubicBezTo>
                    <a:pt x="1238" y="804"/>
                    <a:pt x="1055" y="986"/>
                    <a:pt x="831" y="986"/>
                  </a:cubicBezTo>
                  <a:cubicBezTo>
                    <a:pt x="606" y="986"/>
                    <a:pt x="424" y="804"/>
                    <a:pt x="424" y="579"/>
                  </a:cubicBezTo>
                  <a:cubicBezTo>
                    <a:pt x="424" y="354"/>
                    <a:pt x="606" y="172"/>
                    <a:pt x="831" y="172"/>
                  </a:cubicBezTo>
                  <a:close/>
                  <a:moveTo>
                    <a:pt x="443" y="209"/>
                  </a:moveTo>
                  <a:lnTo>
                    <a:pt x="443" y="209"/>
                  </a:lnTo>
                  <a:lnTo>
                    <a:pt x="357" y="223"/>
                  </a:lnTo>
                  <a:cubicBezTo>
                    <a:pt x="350" y="204"/>
                    <a:pt x="346" y="197"/>
                    <a:pt x="329" y="187"/>
                  </a:cubicBezTo>
                  <a:lnTo>
                    <a:pt x="329" y="254"/>
                  </a:lnTo>
                  <a:cubicBezTo>
                    <a:pt x="375" y="266"/>
                    <a:pt x="406" y="279"/>
                    <a:pt x="422" y="293"/>
                  </a:cubicBezTo>
                  <a:cubicBezTo>
                    <a:pt x="430" y="300"/>
                    <a:pt x="436" y="308"/>
                    <a:pt x="441" y="316"/>
                  </a:cubicBezTo>
                  <a:cubicBezTo>
                    <a:pt x="480" y="260"/>
                    <a:pt x="533" y="215"/>
                    <a:pt x="594" y="185"/>
                  </a:cubicBezTo>
                  <a:cubicBezTo>
                    <a:pt x="546" y="76"/>
                    <a:pt x="437" y="0"/>
                    <a:pt x="311" y="0"/>
                  </a:cubicBezTo>
                  <a:cubicBezTo>
                    <a:pt x="139" y="0"/>
                    <a:pt x="0" y="139"/>
                    <a:pt x="0" y="310"/>
                  </a:cubicBezTo>
                  <a:cubicBezTo>
                    <a:pt x="0" y="481"/>
                    <a:pt x="139" y="620"/>
                    <a:pt x="311" y="620"/>
                  </a:cubicBezTo>
                  <a:cubicBezTo>
                    <a:pt x="331" y="620"/>
                    <a:pt x="352" y="618"/>
                    <a:pt x="372" y="614"/>
                  </a:cubicBezTo>
                  <a:cubicBezTo>
                    <a:pt x="368" y="593"/>
                    <a:pt x="367" y="572"/>
                    <a:pt x="367" y="550"/>
                  </a:cubicBezTo>
                  <a:cubicBezTo>
                    <a:pt x="367" y="521"/>
                    <a:pt x="370" y="493"/>
                    <a:pt x="376" y="465"/>
                  </a:cubicBezTo>
                  <a:cubicBezTo>
                    <a:pt x="361" y="470"/>
                    <a:pt x="345" y="472"/>
                    <a:pt x="329" y="473"/>
                  </a:cubicBezTo>
                  <a:lnTo>
                    <a:pt x="329" y="516"/>
                  </a:lnTo>
                  <a:lnTo>
                    <a:pt x="295" y="516"/>
                  </a:lnTo>
                  <a:lnTo>
                    <a:pt x="295" y="473"/>
                  </a:lnTo>
                  <a:cubicBezTo>
                    <a:pt x="226" y="467"/>
                    <a:pt x="180" y="440"/>
                    <a:pt x="168" y="370"/>
                  </a:cubicBezTo>
                  <a:lnTo>
                    <a:pt x="261" y="359"/>
                  </a:lnTo>
                  <a:cubicBezTo>
                    <a:pt x="265" y="385"/>
                    <a:pt x="271" y="398"/>
                    <a:pt x="295" y="410"/>
                  </a:cubicBezTo>
                  <a:lnTo>
                    <a:pt x="295" y="329"/>
                  </a:lnTo>
                  <a:cubicBezTo>
                    <a:pt x="264" y="320"/>
                    <a:pt x="242" y="313"/>
                    <a:pt x="229" y="307"/>
                  </a:cubicBezTo>
                  <a:cubicBezTo>
                    <a:pt x="173" y="279"/>
                    <a:pt x="166" y="200"/>
                    <a:pt x="210" y="157"/>
                  </a:cubicBezTo>
                  <a:cubicBezTo>
                    <a:pt x="229" y="139"/>
                    <a:pt x="257" y="129"/>
                    <a:pt x="295" y="127"/>
                  </a:cubicBezTo>
                  <a:lnTo>
                    <a:pt x="295" y="104"/>
                  </a:lnTo>
                  <a:lnTo>
                    <a:pt x="329" y="104"/>
                  </a:lnTo>
                  <a:lnTo>
                    <a:pt x="329" y="127"/>
                  </a:lnTo>
                  <a:cubicBezTo>
                    <a:pt x="384" y="130"/>
                    <a:pt x="430" y="151"/>
                    <a:pt x="443" y="209"/>
                  </a:cubicBezTo>
                  <a:close/>
                  <a:moveTo>
                    <a:pt x="295" y="186"/>
                  </a:moveTo>
                  <a:lnTo>
                    <a:pt x="295" y="186"/>
                  </a:lnTo>
                  <a:cubicBezTo>
                    <a:pt x="274" y="193"/>
                    <a:pt x="259" y="212"/>
                    <a:pt x="275" y="233"/>
                  </a:cubicBezTo>
                  <a:cubicBezTo>
                    <a:pt x="279" y="238"/>
                    <a:pt x="285" y="242"/>
                    <a:pt x="295" y="245"/>
                  </a:cubicBezTo>
                  <a:lnTo>
                    <a:pt x="295" y="186"/>
                  </a:lnTo>
                  <a:close/>
                  <a:moveTo>
                    <a:pt x="329" y="413"/>
                  </a:moveTo>
                  <a:lnTo>
                    <a:pt x="329" y="413"/>
                  </a:lnTo>
                  <a:cubicBezTo>
                    <a:pt x="342" y="410"/>
                    <a:pt x="351" y="405"/>
                    <a:pt x="357" y="398"/>
                  </a:cubicBezTo>
                  <a:cubicBezTo>
                    <a:pt x="363" y="392"/>
                    <a:pt x="366" y="384"/>
                    <a:pt x="366" y="376"/>
                  </a:cubicBezTo>
                  <a:cubicBezTo>
                    <a:pt x="366" y="368"/>
                    <a:pt x="364" y="362"/>
                    <a:pt x="359" y="356"/>
                  </a:cubicBezTo>
                  <a:cubicBezTo>
                    <a:pt x="354" y="350"/>
                    <a:pt x="344" y="344"/>
                    <a:pt x="329" y="339"/>
                  </a:cubicBezTo>
                  <a:lnTo>
                    <a:pt x="329" y="413"/>
                  </a:lnTo>
                  <a:close/>
                  <a:moveTo>
                    <a:pt x="854" y="713"/>
                  </a:moveTo>
                  <a:lnTo>
                    <a:pt x="854" y="713"/>
                  </a:lnTo>
                  <a:cubicBezTo>
                    <a:pt x="871" y="710"/>
                    <a:pt x="884" y="703"/>
                    <a:pt x="892" y="695"/>
                  </a:cubicBezTo>
                  <a:cubicBezTo>
                    <a:pt x="900" y="686"/>
                    <a:pt x="904" y="676"/>
                    <a:pt x="904" y="665"/>
                  </a:cubicBezTo>
                  <a:cubicBezTo>
                    <a:pt x="904" y="656"/>
                    <a:pt x="901" y="647"/>
                    <a:pt x="894" y="639"/>
                  </a:cubicBezTo>
                  <a:cubicBezTo>
                    <a:pt x="887" y="631"/>
                    <a:pt x="874" y="624"/>
                    <a:pt x="854" y="617"/>
                  </a:cubicBezTo>
                  <a:lnTo>
                    <a:pt x="854" y="713"/>
                  </a:lnTo>
                  <a:close/>
                  <a:moveTo>
                    <a:pt x="810" y="416"/>
                  </a:moveTo>
                  <a:lnTo>
                    <a:pt x="810" y="416"/>
                  </a:lnTo>
                  <a:cubicBezTo>
                    <a:pt x="783" y="426"/>
                    <a:pt x="763" y="451"/>
                    <a:pt x="784" y="477"/>
                  </a:cubicBezTo>
                  <a:cubicBezTo>
                    <a:pt x="789" y="484"/>
                    <a:pt x="798" y="489"/>
                    <a:pt x="810" y="494"/>
                  </a:cubicBezTo>
                  <a:lnTo>
                    <a:pt x="810" y="416"/>
                  </a:lnTo>
                  <a:close/>
                  <a:moveTo>
                    <a:pt x="1004" y="447"/>
                  </a:moveTo>
                  <a:lnTo>
                    <a:pt x="1004" y="447"/>
                  </a:lnTo>
                  <a:lnTo>
                    <a:pt x="892" y="464"/>
                  </a:lnTo>
                  <a:cubicBezTo>
                    <a:pt x="883" y="440"/>
                    <a:pt x="877" y="430"/>
                    <a:pt x="854" y="418"/>
                  </a:cubicBezTo>
                  <a:lnTo>
                    <a:pt x="854" y="505"/>
                  </a:lnTo>
                  <a:cubicBezTo>
                    <a:pt x="916" y="521"/>
                    <a:pt x="956" y="539"/>
                    <a:pt x="977" y="557"/>
                  </a:cubicBezTo>
                  <a:cubicBezTo>
                    <a:pt x="1043" y="616"/>
                    <a:pt x="1024" y="719"/>
                    <a:pt x="953" y="765"/>
                  </a:cubicBezTo>
                  <a:cubicBezTo>
                    <a:pt x="925" y="783"/>
                    <a:pt x="892" y="791"/>
                    <a:pt x="854" y="792"/>
                  </a:cubicBezTo>
                  <a:lnTo>
                    <a:pt x="854" y="849"/>
                  </a:lnTo>
                  <a:lnTo>
                    <a:pt x="810" y="849"/>
                  </a:lnTo>
                  <a:lnTo>
                    <a:pt x="810" y="792"/>
                  </a:lnTo>
                  <a:cubicBezTo>
                    <a:pt x="720" y="784"/>
                    <a:pt x="660" y="750"/>
                    <a:pt x="643" y="658"/>
                  </a:cubicBezTo>
                  <a:lnTo>
                    <a:pt x="765" y="644"/>
                  </a:lnTo>
                  <a:cubicBezTo>
                    <a:pt x="772" y="677"/>
                    <a:pt x="779" y="695"/>
                    <a:pt x="810" y="710"/>
                  </a:cubicBezTo>
                  <a:lnTo>
                    <a:pt x="810" y="604"/>
                  </a:lnTo>
                  <a:cubicBezTo>
                    <a:pt x="770" y="593"/>
                    <a:pt x="741" y="583"/>
                    <a:pt x="724" y="575"/>
                  </a:cubicBezTo>
                  <a:cubicBezTo>
                    <a:pt x="650" y="539"/>
                    <a:pt x="641" y="434"/>
                    <a:pt x="699" y="379"/>
                  </a:cubicBezTo>
                  <a:cubicBezTo>
                    <a:pt x="724" y="355"/>
                    <a:pt x="761" y="341"/>
                    <a:pt x="810" y="339"/>
                  </a:cubicBezTo>
                  <a:lnTo>
                    <a:pt x="810" y="309"/>
                  </a:lnTo>
                  <a:lnTo>
                    <a:pt x="854" y="309"/>
                  </a:lnTo>
                  <a:lnTo>
                    <a:pt x="854" y="339"/>
                  </a:lnTo>
                  <a:cubicBezTo>
                    <a:pt x="927" y="343"/>
                    <a:pt x="987" y="370"/>
                    <a:pt x="1004" y="447"/>
                  </a:cubicBezTo>
                  <a:close/>
                </a:path>
              </a:pathLst>
            </a:custGeom>
            <a:solidFill>
              <a:srgbClr val="F77983"/>
            </a:solidFill>
            <a:ln>
              <a:noFill/>
            </a:ln>
          </p:spPr>
          <p:txBody>
            <a:bodyPr vert="horz" wrap="square" lIns="91440" tIns="45720" rIns="91440" bIns="45720" numCol="1" anchor="t" anchorCtr="0" compatLnSpc="1"/>
            <a:lstStyle/>
            <a:p>
              <a:endParaRPr lang="zh-CN" altLang="en-US">
                <a:solidFill>
                  <a:schemeClr val="accent2"/>
                </a:solidFill>
              </a:endParaRPr>
            </a:p>
          </p:txBody>
        </p:sp>
      </p:grpSp>
      <p:grpSp>
        <p:nvGrpSpPr>
          <p:cNvPr id="16" name="组合 15"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GrpSpPr/>
          <p:nvPr/>
        </p:nvGrpSpPr>
        <p:grpSpPr>
          <a:xfrm>
            <a:off x="6207015" y="3226676"/>
            <a:ext cx="1550610" cy="1553304"/>
            <a:chOff x="6207015" y="3226676"/>
            <a:chExt cx="1550610" cy="1553304"/>
          </a:xfrm>
        </p:grpSpPr>
        <p:grpSp>
          <p:nvGrpSpPr>
            <p:cNvPr id="21" name="组合 20"/>
            <p:cNvGrpSpPr/>
            <p:nvPr/>
          </p:nvGrpSpPr>
          <p:grpSpPr>
            <a:xfrm flipH="1">
              <a:off x="6207015" y="3226676"/>
              <a:ext cx="1550610" cy="1553304"/>
              <a:chOff x="3719415" y="2667004"/>
              <a:chExt cx="1656000" cy="1658877"/>
            </a:xfrm>
          </p:grpSpPr>
          <p:sp>
            <p:nvSpPr>
              <p:cNvPr id="22" name="任意多边形 21"/>
              <p:cNvSpPr/>
              <p:nvPr/>
            </p:nvSpPr>
            <p:spPr>
              <a:xfrm>
                <a:off x="3719415" y="2667004"/>
                <a:ext cx="1656000" cy="1658877"/>
              </a:xfrm>
              <a:custGeom>
                <a:avLst/>
                <a:gdLst>
                  <a:gd name="connsiteX0" fmla="*/ 0 w 1656000"/>
                  <a:gd name="connsiteY0" fmla="*/ 0 h 1658877"/>
                  <a:gd name="connsiteX1" fmla="*/ 404726 w 1656000"/>
                  <a:gd name="connsiteY1" fmla="*/ 0 h 1658877"/>
                  <a:gd name="connsiteX2" fmla="*/ 583096 w 1656000"/>
                  <a:gd name="connsiteY2" fmla="*/ 0 h 1658877"/>
                  <a:gd name="connsiteX3" fmla="*/ 1251274 w 1656000"/>
                  <a:gd name="connsiteY3" fmla="*/ 0 h 1658877"/>
                  <a:gd name="connsiteX4" fmla="*/ 1656000 w 1656000"/>
                  <a:gd name="connsiteY4" fmla="*/ 404726 h 1658877"/>
                  <a:gd name="connsiteX5" fmla="*/ 1656000 w 1656000"/>
                  <a:gd name="connsiteY5" fmla="*/ 1251274 h 1658877"/>
                  <a:gd name="connsiteX6" fmla="*/ 1652796 w 1656000"/>
                  <a:gd name="connsiteY6" fmla="*/ 1283057 h 1658877"/>
                  <a:gd name="connsiteX7" fmla="*/ 1652796 w 1656000"/>
                  <a:gd name="connsiteY7" fmla="*/ 1658877 h 1658877"/>
                  <a:gd name="connsiteX8" fmla="*/ 1069700 w 1656000"/>
                  <a:gd name="connsiteY8" fmla="*/ 1658877 h 1658877"/>
                  <a:gd name="connsiteX9" fmla="*/ 1069700 w 1656000"/>
                  <a:gd name="connsiteY9" fmla="*/ 1656000 h 1658877"/>
                  <a:gd name="connsiteX10" fmla="*/ 404726 w 1656000"/>
                  <a:gd name="connsiteY10" fmla="*/ 1656000 h 1658877"/>
                  <a:gd name="connsiteX11" fmla="*/ 0 w 1656000"/>
                  <a:gd name="connsiteY11" fmla="*/ 1251274 h 1658877"/>
                  <a:gd name="connsiteX12" fmla="*/ 0 w 1656000"/>
                  <a:gd name="connsiteY12" fmla="*/ 838080 h 1658877"/>
                  <a:gd name="connsiteX13" fmla="*/ 0 w 1656000"/>
                  <a:gd name="connsiteY13" fmla="*/ 404726 h 1658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56000" h="1658877">
                    <a:moveTo>
                      <a:pt x="0" y="0"/>
                    </a:moveTo>
                    <a:lnTo>
                      <a:pt x="404726" y="0"/>
                    </a:lnTo>
                    <a:lnTo>
                      <a:pt x="583096" y="0"/>
                    </a:lnTo>
                    <a:lnTo>
                      <a:pt x="1251274" y="0"/>
                    </a:lnTo>
                    <a:cubicBezTo>
                      <a:pt x="1474798" y="0"/>
                      <a:pt x="1656000" y="181202"/>
                      <a:pt x="1656000" y="404726"/>
                    </a:cubicBezTo>
                    <a:lnTo>
                      <a:pt x="1656000" y="1251274"/>
                    </a:lnTo>
                    <a:lnTo>
                      <a:pt x="1652796" y="1283057"/>
                    </a:lnTo>
                    <a:lnTo>
                      <a:pt x="1652796" y="1658877"/>
                    </a:lnTo>
                    <a:lnTo>
                      <a:pt x="1069700" y="1658877"/>
                    </a:lnTo>
                    <a:lnTo>
                      <a:pt x="1069700" y="1656000"/>
                    </a:lnTo>
                    <a:lnTo>
                      <a:pt x="404726" y="1656000"/>
                    </a:lnTo>
                    <a:cubicBezTo>
                      <a:pt x="181202" y="1656000"/>
                      <a:pt x="0" y="1474798"/>
                      <a:pt x="0" y="1251274"/>
                    </a:cubicBezTo>
                    <a:lnTo>
                      <a:pt x="0" y="838080"/>
                    </a:lnTo>
                    <a:lnTo>
                      <a:pt x="0" y="404726"/>
                    </a:lnTo>
                    <a:close/>
                  </a:path>
                </a:pathLst>
              </a:custGeom>
              <a:solidFill>
                <a:srgbClr val="D06F8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23" name="任意多边形 22"/>
              <p:cNvSpPr>
                <a:spLocks noChangeAspect="1"/>
              </p:cNvSpPr>
              <p:nvPr/>
            </p:nvSpPr>
            <p:spPr>
              <a:xfrm>
                <a:off x="3954445" y="2902442"/>
                <a:ext cx="1185940" cy="1188000"/>
              </a:xfrm>
              <a:custGeom>
                <a:avLst/>
                <a:gdLst>
                  <a:gd name="connsiteX0" fmla="*/ 0 w 1656000"/>
                  <a:gd name="connsiteY0" fmla="*/ 0 h 1658877"/>
                  <a:gd name="connsiteX1" fmla="*/ 404726 w 1656000"/>
                  <a:gd name="connsiteY1" fmla="*/ 0 h 1658877"/>
                  <a:gd name="connsiteX2" fmla="*/ 583096 w 1656000"/>
                  <a:gd name="connsiteY2" fmla="*/ 0 h 1658877"/>
                  <a:gd name="connsiteX3" fmla="*/ 1251274 w 1656000"/>
                  <a:gd name="connsiteY3" fmla="*/ 0 h 1658877"/>
                  <a:gd name="connsiteX4" fmla="*/ 1656000 w 1656000"/>
                  <a:gd name="connsiteY4" fmla="*/ 404726 h 1658877"/>
                  <a:gd name="connsiteX5" fmla="*/ 1656000 w 1656000"/>
                  <a:gd name="connsiteY5" fmla="*/ 1251274 h 1658877"/>
                  <a:gd name="connsiteX6" fmla="*/ 1652796 w 1656000"/>
                  <a:gd name="connsiteY6" fmla="*/ 1283057 h 1658877"/>
                  <a:gd name="connsiteX7" fmla="*/ 1652796 w 1656000"/>
                  <a:gd name="connsiteY7" fmla="*/ 1658877 h 1658877"/>
                  <a:gd name="connsiteX8" fmla="*/ 1069700 w 1656000"/>
                  <a:gd name="connsiteY8" fmla="*/ 1658877 h 1658877"/>
                  <a:gd name="connsiteX9" fmla="*/ 1069700 w 1656000"/>
                  <a:gd name="connsiteY9" fmla="*/ 1656000 h 1658877"/>
                  <a:gd name="connsiteX10" fmla="*/ 404726 w 1656000"/>
                  <a:gd name="connsiteY10" fmla="*/ 1656000 h 1658877"/>
                  <a:gd name="connsiteX11" fmla="*/ 0 w 1656000"/>
                  <a:gd name="connsiteY11" fmla="*/ 1251274 h 1658877"/>
                  <a:gd name="connsiteX12" fmla="*/ 0 w 1656000"/>
                  <a:gd name="connsiteY12" fmla="*/ 838080 h 1658877"/>
                  <a:gd name="connsiteX13" fmla="*/ 0 w 1656000"/>
                  <a:gd name="connsiteY13" fmla="*/ 404726 h 1658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56000" h="1658877">
                    <a:moveTo>
                      <a:pt x="0" y="0"/>
                    </a:moveTo>
                    <a:lnTo>
                      <a:pt x="404726" y="0"/>
                    </a:lnTo>
                    <a:lnTo>
                      <a:pt x="583096" y="0"/>
                    </a:lnTo>
                    <a:lnTo>
                      <a:pt x="1251274" y="0"/>
                    </a:lnTo>
                    <a:cubicBezTo>
                      <a:pt x="1474798" y="0"/>
                      <a:pt x="1656000" y="181202"/>
                      <a:pt x="1656000" y="404726"/>
                    </a:cubicBezTo>
                    <a:lnTo>
                      <a:pt x="1656000" y="1251274"/>
                    </a:lnTo>
                    <a:lnTo>
                      <a:pt x="1652796" y="1283057"/>
                    </a:lnTo>
                    <a:lnTo>
                      <a:pt x="1652796" y="1658877"/>
                    </a:lnTo>
                    <a:lnTo>
                      <a:pt x="1069700" y="1658877"/>
                    </a:lnTo>
                    <a:lnTo>
                      <a:pt x="1069700" y="1656000"/>
                    </a:lnTo>
                    <a:lnTo>
                      <a:pt x="404726" y="1656000"/>
                    </a:lnTo>
                    <a:cubicBezTo>
                      <a:pt x="181202" y="1656000"/>
                      <a:pt x="0" y="1474798"/>
                      <a:pt x="0" y="1251274"/>
                    </a:cubicBezTo>
                    <a:lnTo>
                      <a:pt x="0" y="838080"/>
                    </a:lnTo>
                    <a:lnTo>
                      <a:pt x="0" y="404726"/>
                    </a:lnTo>
                    <a:close/>
                  </a:path>
                </a:pathLst>
              </a:custGeom>
              <a:gradFill>
                <a:gsLst>
                  <a:gs pos="100000">
                    <a:schemeClr val="bg1">
                      <a:lumMod val="85000"/>
                    </a:schemeClr>
                  </a:gs>
                  <a:gs pos="0">
                    <a:schemeClr val="bg1"/>
                  </a:gs>
                </a:gsLst>
                <a:lin ang="13200000" scaled="0"/>
              </a:gradFill>
              <a:ln>
                <a:noFill/>
              </a:ln>
              <a:effectLst>
                <a:outerShdw blurRad="127000" dist="635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grpSp>
        <p:sp>
          <p:nvSpPr>
            <p:cNvPr id="66" name="Freeform 31"/>
            <p:cNvSpPr>
              <a:spLocks noEditPoints="1"/>
            </p:cNvSpPr>
            <p:nvPr/>
          </p:nvSpPr>
          <p:spPr bwMode="auto">
            <a:xfrm>
              <a:off x="6790880" y="3781198"/>
              <a:ext cx="377553" cy="474802"/>
            </a:xfrm>
            <a:custGeom>
              <a:avLst/>
              <a:gdLst>
                <a:gd name="T0" fmla="*/ 82 w 484"/>
                <a:gd name="T1" fmla="*/ 166 h 606"/>
                <a:gd name="T2" fmla="*/ 82 w 484"/>
                <a:gd name="T3" fmla="*/ 186 h 606"/>
                <a:gd name="T4" fmla="*/ 331 w 484"/>
                <a:gd name="T5" fmla="*/ 193 h 606"/>
                <a:gd name="T6" fmla="*/ 331 w 484"/>
                <a:gd name="T7" fmla="*/ 173 h 606"/>
                <a:gd name="T8" fmla="*/ 387 w 484"/>
                <a:gd name="T9" fmla="*/ 556 h 606"/>
                <a:gd name="T10" fmla="*/ 388 w 484"/>
                <a:gd name="T11" fmla="*/ 564 h 606"/>
                <a:gd name="T12" fmla="*/ 418 w 484"/>
                <a:gd name="T13" fmla="*/ 594 h 606"/>
                <a:gd name="T14" fmla="*/ 474 w 484"/>
                <a:gd name="T15" fmla="*/ 581 h 606"/>
                <a:gd name="T16" fmla="*/ 474 w 484"/>
                <a:gd name="T17" fmla="*/ 531 h 606"/>
                <a:gd name="T18" fmla="*/ 444 w 484"/>
                <a:gd name="T19" fmla="*/ 501 h 606"/>
                <a:gd name="T20" fmla="*/ 418 w 484"/>
                <a:gd name="T21" fmla="*/ 519 h 606"/>
                <a:gd name="T22" fmla="*/ 384 w 484"/>
                <a:gd name="T23" fmla="*/ 553 h 606"/>
                <a:gd name="T24" fmla="*/ 218 w 484"/>
                <a:gd name="T25" fmla="*/ 354 h 606"/>
                <a:gd name="T26" fmla="*/ 229 w 484"/>
                <a:gd name="T27" fmla="*/ 336 h 606"/>
                <a:gd name="T28" fmla="*/ 207 w 484"/>
                <a:gd name="T29" fmla="*/ 320 h 606"/>
                <a:gd name="T30" fmla="*/ 207 w 484"/>
                <a:gd name="T31" fmla="*/ 327 h 606"/>
                <a:gd name="T32" fmla="*/ 246 w 484"/>
                <a:gd name="T33" fmla="*/ 422 h 606"/>
                <a:gd name="T34" fmla="*/ 297 w 484"/>
                <a:gd name="T35" fmla="*/ 364 h 606"/>
                <a:gd name="T36" fmla="*/ 296 w 484"/>
                <a:gd name="T37" fmla="*/ 357 h 606"/>
                <a:gd name="T38" fmla="*/ 224 w 484"/>
                <a:gd name="T39" fmla="*/ 362 h 606"/>
                <a:gd name="T40" fmla="*/ 224 w 484"/>
                <a:gd name="T41" fmla="*/ 368 h 606"/>
                <a:gd name="T42" fmla="*/ 246 w 484"/>
                <a:gd name="T43" fmla="*/ 422 h 606"/>
                <a:gd name="T44" fmla="*/ 429 w 484"/>
                <a:gd name="T45" fmla="*/ 493 h 606"/>
                <a:gd name="T46" fmla="*/ 429 w 484"/>
                <a:gd name="T47" fmla="*/ 487 h 606"/>
                <a:gd name="T48" fmla="*/ 394 w 484"/>
                <a:gd name="T49" fmla="*/ 451 h 606"/>
                <a:gd name="T50" fmla="*/ 256 w 484"/>
                <a:gd name="T51" fmla="*/ 425 h 606"/>
                <a:gd name="T52" fmla="*/ 256 w 484"/>
                <a:gd name="T53" fmla="*/ 432 h 606"/>
                <a:gd name="T54" fmla="*/ 354 w 484"/>
                <a:gd name="T55" fmla="*/ 530 h 606"/>
                <a:gd name="T56" fmla="*/ 395 w 484"/>
                <a:gd name="T57" fmla="*/ 528 h 606"/>
                <a:gd name="T58" fmla="*/ 20 w 484"/>
                <a:gd name="T59" fmla="*/ 150 h 606"/>
                <a:gd name="T60" fmla="*/ 89 w 484"/>
                <a:gd name="T61" fmla="*/ 152 h 606"/>
                <a:gd name="T62" fmla="*/ 141 w 484"/>
                <a:gd name="T63" fmla="*/ 100 h 606"/>
                <a:gd name="T64" fmla="*/ 141 w 484"/>
                <a:gd name="T65" fmla="*/ 93 h 606"/>
                <a:gd name="T66" fmla="*/ 383 w 484"/>
                <a:gd name="T67" fmla="*/ 27 h 606"/>
                <a:gd name="T68" fmla="*/ 394 w 484"/>
                <a:gd name="T69" fmla="*/ 422 h 606"/>
                <a:gd name="T70" fmla="*/ 414 w 484"/>
                <a:gd name="T71" fmla="*/ 449 h 606"/>
                <a:gd name="T72" fmla="*/ 414 w 484"/>
                <a:gd name="T73" fmla="*/ 39 h 606"/>
                <a:gd name="T74" fmla="*/ 383 w 484"/>
                <a:gd name="T75" fmla="*/ 0 h 606"/>
                <a:gd name="T76" fmla="*/ 121 w 484"/>
                <a:gd name="T77" fmla="*/ 2 h 606"/>
                <a:gd name="T78" fmla="*/ 0 w 484"/>
                <a:gd name="T79" fmla="*/ 123 h 606"/>
                <a:gd name="T80" fmla="*/ 0 w 484"/>
                <a:gd name="T81" fmla="*/ 492 h 606"/>
                <a:gd name="T82" fmla="*/ 32 w 484"/>
                <a:gd name="T83" fmla="*/ 530 h 606"/>
                <a:gd name="T84" fmla="*/ 319 w 484"/>
                <a:gd name="T85" fmla="*/ 524 h 606"/>
                <a:gd name="T86" fmla="*/ 305 w 484"/>
                <a:gd name="T87" fmla="*/ 503 h 606"/>
                <a:gd name="T88" fmla="*/ 20 w 484"/>
                <a:gd name="T89" fmla="*/ 492 h 606"/>
                <a:gd name="T90" fmla="*/ 20 w 484"/>
                <a:gd name="T91" fmla="*/ 150 h 606"/>
                <a:gd name="T92" fmla="*/ 156 w 484"/>
                <a:gd name="T93" fmla="*/ 321 h 606"/>
                <a:gd name="T94" fmla="*/ 156 w 484"/>
                <a:gd name="T95" fmla="*/ 301 h 606"/>
                <a:gd name="T96" fmla="*/ 82 w 484"/>
                <a:gd name="T97" fmla="*/ 294 h 606"/>
                <a:gd name="T98" fmla="*/ 82 w 484"/>
                <a:gd name="T99" fmla="*/ 315 h 606"/>
                <a:gd name="T100" fmla="*/ 82 w 484"/>
                <a:gd name="T101" fmla="*/ 272 h 606"/>
                <a:gd name="T102" fmla="*/ 331 w 484"/>
                <a:gd name="T103" fmla="*/ 279 h 606"/>
                <a:gd name="T104" fmla="*/ 331 w 484"/>
                <a:gd name="T105" fmla="*/ 258 h 606"/>
                <a:gd name="T106" fmla="*/ 82 w 484"/>
                <a:gd name="T107" fmla="*/ 252 h 606"/>
                <a:gd name="T108" fmla="*/ 82 w 484"/>
                <a:gd name="T109" fmla="*/ 272 h 606"/>
                <a:gd name="T110" fmla="*/ 82 w 484"/>
                <a:gd name="T111" fmla="*/ 236 h 606"/>
                <a:gd name="T112" fmla="*/ 331 w 484"/>
                <a:gd name="T113" fmla="*/ 229 h 606"/>
                <a:gd name="T114" fmla="*/ 331 w 484"/>
                <a:gd name="T115" fmla="*/ 209 h 606"/>
                <a:gd name="T116" fmla="*/ 82 w 484"/>
                <a:gd name="T117" fmla="*/ 216 h 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84" h="606">
                  <a:moveTo>
                    <a:pt x="331" y="166"/>
                  </a:moveTo>
                  <a:lnTo>
                    <a:pt x="82" y="166"/>
                  </a:lnTo>
                  <a:lnTo>
                    <a:pt x="82" y="173"/>
                  </a:lnTo>
                  <a:lnTo>
                    <a:pt x="82" y="186"/>
                  </a:lnTo>
                  <a:lnTo>
                    <a:pt x="82" y="193"/>
                  </a:lnTo>
                  <a:lnTo>
                    <a:pt x="331" y="193"/>
                  </a:lnTo>
                  <a:lnTo>
                    <a:pt x="331" y="186"/>
                  </a:lnTo>
                  <a:lnTo>
                    <a:pt x="331" y="173"/>
                  </a:lnTo>
                  <a:lnTo>
                    <a:pt x="331" y="166"/>
                  </a:lnTo>
                  <a:close/>
                  <a:moveTo>
                    <a:pt x="387" y="556"/>
                  </a:moveTo>
                  <a:lnTo>
                    <a:pt x="384" y="560"/>
                  </a:lnTo>
                  <a:lnTo>
                    <a:pt x="388" y="564"/>
                  </a:lnTo>
                  <a:lnTo>
                    <a:pt x="408" y="583"/>
                  </a:lnTo>
                  <a:lnTo>
                    <a:pt x="418" y="594"/>
                  </a:lnTo>
                  <a:cubicBezTo>
                    <a:pt x="430" y="606"/>
                    <a:pt x="450" y="606"/>
                    <a:pt x="462" y="594"/>
                  </a:cubicBezTo>
                  <a:lnTo>
                    <a:pt x="474" y="581"/>
                  </a:lnTo>
                  <a:cubicBezTo>
                    <a:pt x="481" y="575"/>
                    <a:pt x="484" y="565"/>
                    <a:pt x="483" y="556"/>
                  </a:cubicBezTo>
                  <a:cubicBezTo>
                    <a:pt x="484" y="547"/>
                    <a:pt x="481" y="538"/>
                    <a:pt x="474" y="531"/>
                  </a:cubicBezTo>
                  <a:lnTo>
                    <a:pt x="462" y="519"/>
                  </a:lnTo>
                  <a:lnTo>
                    <a:pt x="444" y="501"/>
                  </a:lnTo>
                  <a:lnTo>
                    <a:pt x="440" y="497"/>
                  </a:lnTo>
                  <a:lnTo>
                    <a:pt x="418" y="519"/>
                  </a:lnTo>
                  <a:lnTo>
                    <a:pt x="412" y="525"/>
                  </a:lnTo>
                  <a:lnTo>
                    <a:pt x="384" y="553"/>
                  </a:lnTo>
                  <a:lnTo>
                    <a:pt x="387" y="556"/>
                  </a:lnTo>
                  <a:close/>
                  <a:moveTo>
                    <a:pt x="218" y="354"/>
                  </a:moveTo>
                  <a:lnTo>
                    <a:pt x="234" y="338"/>
                  </a:lnTo>
                  <a:lnTo>
                    <a:pt x="229" y="336"/>
                  </a:lnTo>
                  <a:lnTo>
                    <a:pt x="234" y="331"/>
                  </a:lnTo>
                  <a:lnTo>
                    <a:pt x="207" y="320"/>
                  </a:lnTo>
                  <a:lnTo>
                    <a:pt x="211" y="328"/>
                  </a:lnTo>
                  <a:lnTo>
                    <a:pt x="207" y="327"/>
                  </a:lnTo>
                  <a:lnTo>
                    <a:pt x="218" y="354"/>
                  </a:lnTo>
                  <a:close/>
                  <a:moveTo>
                    <a:pt x="246" y="422"/>
                  </a:moveTo>
                  <a:lnTo>
                    <a:pt x="302" y="366"/>
                  </a:lnTo>
                  <a:lnTo>
                    <a:pt x="297" y="364"/>
                  </a:lnTo>
                  <a:lnTo>
                    <a:pt x="302" y="359"/>
                  </a:lnTo>
                  <a:lnTo>
                    <a:pt x="296" y="357"/>
                  </a:lnTo>
                  <a:lnTo>
                    <a:pt x="249" y="337"/>
                  </a:lnTo>
                  <a:lnTo>
                    <a:pt x="224" y="362"/>
                  </a:lnTo>
                  <a:lnTo>
                    <a:pt x="226" y="366"/>
                  </a:lnTo>
                  <a:lnTo>
                    <a:pt x="224" y="368"/>
                  </a:lnTo>
                  <a:lnTo>
                    <a:pt x="243" y="416"/>
                  </a:lnTo>
                  <a:lnTo>
                    <a:pt x="246" y="422"/>
                  </a:lnTo>
                  <a:close/>
                  <a:moveTo>
                    <a:pt x="412" y="511"/>
                  </a:moveTo>
                  <a:lnTo>
                    <a:pt x="429" y="493"/>
                  </a:lnTo>
                  <a:lnTo>
                    <a:pt x="426" y="490"/>
                  </a:lnTo>
                  <a:lnTo>
                    <a:pt x="429" y="487"/>
                  </a:lnTo>
                  <a:lnTo>
                    <a:pt x="414" y="472"/>
                  </a:lnTo>
                  <a:lnTo>
                    <a:pt x="394" y="451"/>
                  </a:lnTo>
                  <a:lnTo>
                    <a:pt x="312" y="369"/>
                  </a:lnTo>
                  <a:lnTo>
                    <a:pt x="256" y="425"/>
                  </a:lnTo>
                  <a:lnTo>
                    <a:pt x="260" y="429"/>
                  </a:lnTo>
                  <a:lnTo>
                    <a:pt x="256" y="432"/>
                  </a:lnTo>
                  <a:lnTo>
                    <a:pt x="334" y="510"/>
                  </a:lnTo>
                  <a:lnTo>
                    <a:pt x="354" y="530"/>
                  </a:lnTo>
                  <a:lnTo>
                    <a:pt x="374" y="549"/>
                  </a:lnTo>
                  <a:lnTo>
                    <a:pt x="395" y="528"/>
                  </a:lnTo>
                  <a:lnTo>
                    <a:pt x="412" y="511"/>
                  </a:lnTo>
                  <a:close/>
                  <a:moveTo>
                    <a:pt x="20" y="150"/>
                  </a:moveTo>
                  <a:lnTo>
                    <a:pt x="89" y="152"/>
                  </a:lnTo>
                  <a:lnTo>
                    <a:pt x="89" y="152"/>
                  </a:lnTo>
                  <a:lnTo>
                    <a:pt x="89" y="152"/>
                  </a:lnTo>
                  <a:cubicBezTo>
                    <a:pt x="118" y="152"/>
                    <a:pt x="141" y="129"/>
                    <a:pt x="141" y="100"/>
                  </a:cubicBezTo>
                  <a:lnTo>
                    <a:pt x="141" y="94"/>
                  </a:lnTo>
                  <a:lnTo>
                    <a:pt x="141" y="93"/>
                  </a:lnTo>
                  <a:lnTo>
                    <a:pt x="141" y="27"/>
                  </a:lnTo>
                  <a:lnTo>
                    <a:pt x="383" y="27"/>
                  </a:lnTo>
                  <a:cubicBezTo>
                    <a:pt x="389" y="27"/>
                    <a:pt x="394" y="32"/>
                    <a:pt x="394" y="38"/>
                  </a:cubicBezTo>
                  <a:lnTo>
                    <a:pt x="394" y="422"/>
                  </a:lnTo>
                  <a:lnTo>
                    <a:pt x="394" y="429"/>
                  </a:lnTo>
                  <a:lnTo>
                    <a:pt x="414" y="449"/>
                  </a:lnTo>
                  <a:lnTo>
                    <a:pt x="414" y="443"/>
                  </a:lnTo>
                  <a:lnTo>
                    <a:pt x="414" y="39"/>
                  </a:lnTo>
                  <a:lnTo>
                    <a:pt x="414" y="32"/>
                  </a:lnTo>
                  <a:cubicBezTo>
                    <a:pt x="414" y="14"/>
                    <a:pt x="400" y="0"/>
                    <a:pt x="383" y="0"/>
                  </a:cubicBezTo>
                  <a:lnTo>
                    <a:pt x="123" y="0"/>
                  </a:lnTo>
                  <a:lnTo>
                    <a:pt x="121" y="2"/>
                  </a:lnTo>
                  <a:lnTo>
                    <a:pt x="1" y="122"/>
                  </a:lnTo>
                  <a:lnTo>
                    <a:pt x="0" y="123"/>
                  </a:lnTo>
                  <a:lnTo>
                    <a:pt x="0" y="130"/>
                  </a:lnTo>
                  <a:lnTo>
                    <a:pt x="0" y="492"/>
                  </a:lnTo>
                  <a:lnTo>
                    <a:pt x="0" y="499"/>
                  </a:lnTo>
                  <a:cubicBezTo>
                    <a:pt x="0" y="516"/>
                    <a:pt x="14" y="530"/>
                    <a:pt x="32" y="530"/>
                  </a:cubicBezTo>
                  <a:lnTo>
                    <a:pt x="326" y="530"/>
                  </a:lnTo>
                  <a:lnTo>
                    <a:pt x="319" y="524"/>
                  </a:lnTo>
                  <a:lnTo>
                    <a:pt x="326" y="524"/>
                  </a:lnTo>
                  <a:lnTo>
                    <a:pt x="305" y="503"/>
                  </a:lnTo>
                  <a:lnTo>
                    <a:pt x="32" y="503"/>
                  </a:lnTo>
                  <a:cubicBezTo>
                    <a:pt x="25" y="503"/>
                    <a:pt x="21" y="498"/>
                    <a:pt x="20" y="492"/>
                  </a:cubicBezTo>
                  <a:lnTo>
                    <a:pt x="20" y="492"/>
                  </a:lnTo>
                  <a:lnTo>
                    <a:pt x="20" y="150"/>
                  </a:lnTo>
                  <a:close/>
                  <a:moveTo>
                    <a:pt x="82" y="321"/>
                  </a:moveTo>
                  <a:lnTo>
                    <a:pt x="156" y="321"/>
                  </a:lnTo>
                  <a:lnTo>
                    <a:pt x="156" y="315"/>
                  </a:lnTo>
                  <a:lnTo>
                    <a:pt x="156" y="301"/>
                  </a:lnTo>
                  <a:lnTo>
                    <a:pt x="156" y="294"/>
                  </a:lnTo>
                  <a:lnTo>
                    <a:pt x="82" y="294"/>
                  </a:lnTo>
                  <a:lnTo>
                    <a:pt x="82" y="301"/>
                  </a:lnTo>
                  <a:lnTo>
                    <a:pt x="82" y="315"/>
                  </a:lnTo>
                  <a:lnTo>
                    <a:pt x="82" y="321"/>
                  </a:lnTo>
                  <a:close/>
                  <a:moveTo>
                    <a:pt x="82" y="272"/>
                  </a:moveTo>
                  <a:lnTo>
                    <a:pt x="82" y="279"/>
                  </a:lnTo>
                  <a:lnTo>
                    <a:pt x="331" y="279"/>
                  </a:lnTo>
                  <a:lnTo>
                    <a:pt x="331" y="272"/>
                  </a:lnTo>
                  <a:lnTo>
                    <a:pt x="331" y="258"/>
                  </a:lnTo>
                  <a:lnTo>
                    <a:pt x="331" y="252"/>
                  </a:lnTo>
                  <a:lnTo>
                    <a:pt x="82" y="252"/>
                  </a:lnTo>
                  <a:lnTo>
                    <a:pt x="82" y="258"/>
                  </a:lnTo>
                  <a:lnTo>
                    <a:pt x="82" y="272"/>
                  </a:lnTo>
                  <a:close/>
                  <a:moveTo>
                    <a:pt x="82" y="229"/>
                  </a:moveTo>
                  <a:lnTo>
                    <a:pt x="82" y="236"/>
                  </a:lnTo>
                  <a:lnTo>
                    <a:pt x="331" y="236"/>
                  </a:lnTo>
                  <a:lnTo>
                    <a:pt x="331" y="229"/>
                  </a:lnTo>
                  <a:lnTo>
                    <a:pt x="331" y="216"/>
                  </a:lnTo>
                  <a:lnTo>
                    <a:pt x="331" y="209"/>
                  </a:lnTo>
                  <a:lnTo>
                    <a:pt x="82" y="209"/>
                  </a:lnTo>
                  <a:lnTo>
                    <a:pt x="82" y="216"/>
                  </a:lnTo>
                  <a:lnTo>
                    <a:pt x="82" y="229"/>
                  </a:lnTo>
                  <a:close/>
                </a:path>
              </a:pathLst>
            </a:custGeom>
            <a:solidFill>
              <a:srgbClr val="D06F83"/>
            </a:solidFill>
            <a:ln>
              <a:noFill/>
            </a:ln>
          </p:spPr>
          <p:txBody>
            <a:bodyPr vert="horz" wrap="square" lIns="91440" tIns="45720" rIns="91440" bIns="45720" numCol="1" anchor="t" anchorCtr="0" compatLnSpc="1"/>
            <a:lstStyle/>
            <a:p>
              <a:endParaRPr lang="zh-CN" altLang="en-US">
                <a:solidFill>
                  <a:schemeClr val="accent2"/>
                </a:solidFill>
              </a:endParaRPr>
            </a:p>
          </p:txBody>
        </p:sp>
      </p:grpSp>
      <p:grpSp>
        <p:nvGrpSpPr>
          <p:cNvPr id="38" name="组合 37"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GrpSpPr/>
          <p:nvPr/>
        </p:nvGrpSpPr>
        <p:grpSpPr>
          <a:xfrm>
            <a:off x="5428402" y="2572737"/>
            <a:ext cx="367303" cy="1348444"/>
            <a:chOff x="6011863" y="2119313"/>
            <a:chExt cx="700087" cy="2570163"/>
          </a:xfrm>
          <a:solidFill>
            <a:schemeClr val="bg1">
              <a:lumMod val="65000"/>
            </a:schemeClr>
          </a:solidFill>
        </p:grpSpPr>
        <p:sp>
          <p:nvSpPr>
            <p:cNvPr id="39" name="Freeform 89"/>
            <p:cNvSpPr/>
            <p:nvPr/>
          </p:nvSpPr>
          <p:spPr bwMode="auto">
            <a:xfrm>
              <a:off x="6011863" y="4584701"/>
              <a:ext cx="46037" cy="104775"/>
            </a:xfrm>
            <a:custGeom>
              <a:avLst/>
              <a:gdLst>
                <a:gd name="T0" fmla="*/ 1 w 2"/>
                <a:gd name="T1" fmla="*/ 5 h 5"/>
                <a:gd name="T2" fmla="*/ 0 w 2"/>
                <a:gd name="T3" fmla="*/ 4 h 5"/>
                <a:gd name="T4" fmla="*/ 0 w 2"/>
                <a:gd name="T5" fmla="*/ 1 h 5"/>
                <a:gd name="T6" fmla="*/ 1 w 2"/>
                <a:gd name="T7" fmla="*/ 0 h 5"/>
                <a:gd name="T8" fmla="*/ 2 w 2"/>
                <a:gd name="T9" fmla="*/ 1 h 5"/>
                <a:gd name="T10" fmla="*/ 2 w 2"/>
                <a:gd name="T11" fmla="*/ 4 h 5"/>
                <a:gd name="T12" fmla="*/ 1 w 2"/>
                <a:gd name="T13" fmla="*/ 5 h 5"/>
              </a:gdLst>
              <a:ahLst/>
              <a:cxnLst>
                <a:cxn ang="0">
                  <a:pos x="T0" y="T1"/>
                </a:cxn>
                <a:cxn ang="0">
                  <a:pos x="T2" y="T3"/>
                </a:cxn>
                <a:cxn ang="0">
                  <a:pos x="T4" y="T5"/>
                </a:cxn>
                <a:cxn ang="0">
                  <a:pos x="T6" y="T7"/>
                </a:cxn>
                <a:cxn ang="0">
                  <a:pos x="T8" y="T9"/>
                </a:cxn>
                <a:cxn ang="0">
                  <a:pos x="T10" y="T11"/>
                </a:cxn>
                <a:cxn ang="0">
                  <a:pos x="T12" y="T13"/>
                </a:cxn>
              </a:cxnLst>
              <a:rect l="0" t="0" r="r" b="b"/>
              <a:pathLst>
                <a:path w="2" h="5">
                  <a:moveTo>
                    <a:pt x="1" y="5"/>
                  </a:moveTo>
                  <a:cubicBezTo>
                    <a:pt x="1" y="5"/>
                    <a:pt x="0" y="4"/>
                    <a:pt x="0" y="4"/>
                  </a:cubicBezTo>
                  <a:cubicBezTo>
                    <a:pt x="0" y="1"/>
                    <a:pt x="0" y="1"/>
                    <a:pt x="0" y="1"/>
                  </a:cubicBezTo>
                  <a:cubicBezTo>
                    <a:pt x="0" y="0"/>
                    <a:pt x="1" y="0"/>
                    <a:pt x="1" y="0"/>
                  </a:cubicBezTo>
                  <a:cubicBezTo>
                    <a:pt x="2" y="0"/>
                    <a:pt x="2" y="0"/>
                    <a:pt x="2" y="1"/>
                  </a:cubicBezTo>
                  <a:cubicBezTo>
                    <a:pt x="2" y="4"/>
                    <a:pt x="2" y="4"/>
                    <a:pt x="2" y="4"/>
                  </a:cubicBezTo>
                  <a:cubicBezTo>
                    <a:pt x="2" y="4"/>
                    <a:pt x="2" y="5"/>
                    <a:pt x="1"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 name="Freeform 90"/>
            <p:cNvSpPr>
              <a:spLocks noEditPoints="1"/>
            </p:cNvSpPr>
            <p:nvPr/>
          </p:nvSpPr>
          <p:spPr bwMode="auto">
            <a:xfrm>
              <a:off x="6011863" y="3889376"/>
              <a:ext cx="46037" cy="611188"/>
            </a:xfrm>
            <a:custGeom>
              <a:avLst/>
              <a:gdLst>
                <a:gd name="T0" fmla="*/ 1 w 2"/>
                <a:gd name="T1" fmla="*/ 29 h 29"/>
                <a:gd name="T2" fmla="*/ 0 w 2"/>
                <a:gd name="T3" fmla="*/ 28 h 29"/>
                <a:gd name="T4" fmla="*/ 0 w 2"/>
                <a:gd name="T5" fmla="*/ 23 h 29"/>
                <a:gd name="T6" fmla="*/ 1 w 2"/>
                <a:gd name="T7" fmla="*/ 22 h 29"/>
                <a:gd name="T8" fmla="*/ 2 w 2"/>
                <a:gd name="T9" fmla="*/ 23 h 29"/>
                <a:gd name="T10" fmla="*/ 2 w 2"/>
                <a:gd name="T11" fmla="*/ 28 h 29"/>
                <a:gd name="T12" fmla="*/ 1 w 2"/>
                <a:gd name="T13" fmla="*/ 29 h 29"/>
                <a:gd name="T14" fmla="*/ 1 w 2"/>
                <a:gd name="T15" fmla="*/ 18 h 29"/>
                <a:gd name="T16" fmla="*/ 0 w 2"/>
                <a:gd name="T17" fmla="*/ 17 h 29"/>
                <a:gd name="T18" fmla="*/ 0 w 2"/>
                <a:gd name="T19" fmla="*/ 12 h 29"/>
                <a:gd name="T20" fmla="*/ 1 w 2"/>
                <a:gd name="T21" fmla="*/ 11 h 29"/>
                <a:gd name="T22" fmla="*/ 2 w 2"/>
                <a:gd name="T23" fmla="*/ 12 h 29"/>
                <a:gd name="T24" fmla="*/ 2 w 2"/>
                <a:gd name="T25" fmla="*/ 17 h 29"/>
                <a:gd name="T26" fmla="*/ 1 w 2"/>
                <a:gd name="T27" fmla="*/ 18 h 29"/>
                <a:gd name="T28" fmla="*/ 1 w 2"/>
                <a:gd name="T29" fmla="*/ 7 h 29"/>
                <a:gd name="T30" fmla="*/ 0 w 2"/>
                <a:gd name="T31" fmla="*/ 6 h 29"/>
                <a:gd name="T32" fmla="*/ 0 w 2"/>
                <a:gd name="T33" fmla="*/ 1 h 29"/>
                <a:gd name="T34" fmla="*/ 1 w 2"/>
                <a:gd name="T35" fmla="*/ 0 h 29"/>
                <a:gd name="T36" fmla="*/ 2 w 2"/>
                <a:gd name="T37" fmla="*/ 1 h 29"/>
                <a:gd name="T38" fmla="*/ 2 w 2"/>
                <a:gd name="T39" fmla="*/ 6 h 29"/>
                <a:gd name="T40" fmla="*/ 1 w 2"/>
                <a:gd name="T41"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 h="29">
                  <a:moveTo>
                    <a:pt x="1" y="29"/>
                  </a:moveTo>
                  <a:cubicBezTo>
                    <a:pt x="1" y="29"/>
                    <a:pt x="0" y="29"/>
                    <a:pt x="0" y="28"/>
                  </a:cubicBezTo>
                  <a:cubicBezTo>
                    <a:pt x="0" y="23"/>
                    <a:pt x="0" y="23"/>
                    <a:pt x="0" y="23"/>
                  </a:cubicBezTo>
                  <a:cubicBezTo>
                    <a:pt x="0" y="22"/>
                    <a:pt x="1" y="22"/>
                    <a:pt x="1" y="22"/>
                  </a:cubicBezTo>
                  <a:cubicBezTo>
                    <a:pt x="2" y="22"/>
                    <a:pt x="2" y="22"/>
                    <a:pt x="2" y="23"/>
                  </a:cubicBezTo>
                  <a:cubicBezTo>
                    <a:pt x="2" y="28"/>
                    <a:pt x="2" y="28"/>
                    <a:pt x="2" y="28"/>
                  </a:cubicBezTo>
                  <a:cubicBezTo>
                    <a:pt x="2" y="29"/>
                    <a:pt x="2" y="29"/>
                    <a:pt x="1" y="29"/>
                  </a:cubicBezTo>
                  <a:close/>
                  <a:moveTo>
                    <a:pt x="1" y="18"/>
                  </a:moveTo>
                  <a:cubicBezTo>
                    <a:pt x="1" y="18"/>
                    <a:pt x="0" y="18"/>
                    <a:pt x="0" y="17"/>
                  </a:cubicBezTo>
                  <a:cubicBezTo>
                    <a:pt x="0" y="12"/>
                    <a:pt x="0" y="12"/>
                    <a:pt x="0" y="12"/>
                  </a:cubicBezTo>
                  <a:cubicBezTo>
                    <a:pt x="0" y="11"/>
                    <a:pt x="1" y="11"/>
                    <a:pt x="1" y="11"/>
                  </a:cubicBezTo>
                  <a:cubicBezTo>
                    <a:pt x="2" y="11"/>
                    <a:pt x="2" y="11"/>
                    <a:pt x="2" y="12"/>
                  </a:cubicBezTo>
                  <a:cubicBezTo>
                    <a:pt x="2" y="17"/>
                    <a:pt x="2" y="17"/>
                    <a:pt x="2" y="17"/>
                  </a:cubicBezTo>
                  <a:cubicBezTo>
                    <a:pt x="2" y="18"/>
                    <a:pt x="2" y="18"/>
                    <a:pt x="1" y="18"/>
                  </a:cubicBezTo>
                  <a:close/>
                  <a:moveTo>
                    <a:pt x="1" y="7"/>
                  </a:moveTo>
                  <a:cubicBezTo>
                    <a:pt x="1" y="7"/>
                    <a:pt x="0" y="7"/>
                    <a:pt x="0" y="6"/>
                  </a:cubicBezTo>
                  <a:cubicBezTo>
                    <a:pt x="0" y="1"/>
                    <a:pt x="0" y="1"/>
                    <a:pt x="0" y="1"/>
                  </a:cubicBezTo>
                  <a:cubicBezTo>
                    <a:pt x="0" y="0"/>
                    <a:pt x="1" y="0"/>
                    <a:pt x="1" y="0"/>
                  </a:cubicBezTo>
                  <a:cubicBezTo>
                    <a:pt x="2" y="0"/>
                    <a:pt x="2" y="0"/>
                    <a:pt x="2" y="1"/>
                  </a:cubicBezTo>
                  <a:cubicBezTo>
                    <a:pt x="2" y="6"/>
                    <a:pt x="2" y="6"/>
                    <a:pt x="2" y="6"/>
                  </a:cubicBezTo>
                  <a:cubicBezTo>
                    <a:pt x="2" y="7"/>
                    <a:pt x="2" y="7"/>
                    <a:pt x="1"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 name="Freeform 91"/>
            <p:cNvSpPr/>
            <p:nvPr/>
          </p:nvSpPr>
          <p:spPr bwMode="auto">
            <a:xfrm>
              <a:off x="6011863" y="3698876"/>
              <a:ext cx="112712" cy="106363"/>
            </a:xfrm>
            <a:custGeom>
              <a:avLst/>
              <a:gdLst>
                <a:gd name="T0" fmla="*/ 1 w 5"/>
                <a:gd name="T1" fmla="*/ 5 h 5"/>
                <a:gd name="T2" fmla="*/ 0 w 5"/>
                <a:gd name="T3" fmla="*/ 4 h 5"/>
                <a:gd name="T4" fmla="*/ 0 w 5"/>
                <a:gd name="T5" fmla="*/ 1 h 5"/>
                <a:gd name="T6" fmla="*/ 1 w 5"/>
                <a:gd name="T7" fmla="*/ 0 h 5"/>
                <a:gd name="T8" fmla="*/ 4 w 5"/>
                <a:gd name="T9" fmla="*/ 0 h 5"/>
                <a:gd name="T10" fmla="*/ 5 w 5"/>
                <a:gd name="T11" fmla="*/ 1 h 5"/>
                <a:gd name="T12" fmla="*/ 4 w 5"/>
                <a:gd name="T13" fmla="*/ 2 h 5"/>
                <a:gd name="T14" fmla="*/ 2 w 5"/>
                <a:gd name="T15" fmla="*/ 2 h 5"/>
                <a:gd name="T16" fmla="*/ 2 w 5"/>
                <a:gd name="T17" fmla="*/ 4 h 5"/>
                <a:gd name="T18" fmla="*/ 1 w 5"/>
                <a:gd name="T19"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5">
                  <a:moveTo>
                    <a:pt x="1" y="5"/>
                  </a:moveTo>
                  <a:cubicBezTo>
                    <a:pt x="1" y="5"/>
                    <a:pt x="0" y="5"/>
                    <a:pt x="0" y="4"/>
                  </a:cubicBezTo>
                  <a:cubicBezTo>
                    <a:pt x="0" y="1"/>
                    <a:pt x="0" y="1"/>
                    <a:pt x="0" y="1"/>
                  </a:cubicBezTo>
                  <a:cubicBezTo>
                    <a:pt x="0" y="1"/>
                    <a:pt x="1" y="0"/>
                    <a:pt x="1" y="0"/>
                  </a:cubicBezTo>
                  <a:cubicBezTo>
                    <a:pt x="4" y="0"/>
                    <a:pt x="4" y="0"/>
                    <a:pt x="4" y="0"/>
                  </a:cubicBezTo>
                  <a:cubicBezTo>
                    <a:pt x="5" y="0"/>
                    <a:pt x="5" y="1"/>
                    <a:pt x="5" y="1"/>
                  </a:cubicBezTo>
                  <a:cubicBezTo>
                    <a:pt x="5" y="2"/>
                    <a:pt x="5" y="2"/>
                    <a:pt x="4" y="2"/>
                  </a:cubicBezTo>
                  <a:cubicBezTo>
                    <a:pt x="2" y="2"/>
                    <a:pt x="2" y="2"/>
                    <a:pt x="2" y="2"/>
                  </a:cubicBezTo>
                  <a:cubicBezTo>
                    <a:pt x="2" y="4"/>
                    <a:pt x="2" y="4"/>
                    <a:pt x="2" y="4"/>
                  </a:cubicBezTo>
                  <a:cubicBezTo>
                    <a:pt x="2" y="5"/>
                    <a:pt x="2" y="5"/>
                    <a:pt x="1"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 name="Freeform 92"/>
            <p:cNvSpPr/>
            <p:nvPr/>
          </p:nvSpPr>
          <p:spPr bwMode="auto">
            <a:xfrm>
              <a:off x="6259513" y="3698876"/>
              <a:ext cx="203200" cy="42863"/>
            </a:xfrm>
            <a:custGeom>
              <a:avLst/>
              <a:gdLst>
                <a:gd name="T0" fmla="*/ 8 w 9"/>
                <a:gd name="T1" fmla="*/ 2 h 2"/>
                <a:gd name="T2" fmla="*/ 1 w 9"/>
                <a:gd name="T3" fmla="*/ 2 h 2"/>
                <a:gd name="T4" fmla="*/ 0 w 9"/>
                <a:gd name="T5" fmla="*/ 1 h 2"/>
                <a:gd name="T6" fmla="*/ 1 w 9"/>
                <a:gd name="T7" fmla="*/ 0 h 2"/>
                <a:gd name="T8" fmla="*/ 8 w 9"/>
                <a:gd name="T9" fmla="*/ 0 h 2"/>
                <a:gd name="T10" fmla="*/ 9 w 9"/>
                <a:gd name="T11" fmla="*/ 1 h 2"/>
                <a:gd name="T12" fmla="*/ 8 w 9"/>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9" h="2">
                  <a:moveTo>
                    <a:pt x="8" y="2"/>
                  </a:moveTo>
                  <a:cubicBezTo>
                    <a:pt x="1" y="2"/>
                    <a:pt x="1" y="2"/>
                    <a:pt x="1" y="2"/>
                  </a:cubicBezTo>
                  <a:cubicBezTo>
                    <a:pt x="0" y="2"/>
                    <a:pt x="0" y="2"/>
                    <a:pt x="0" y="1"/>
                  </a:cubicBezTo>
                  <a:cubicBezTo>
                    <a:pt x="0" y="1"/>
                    <a:pt x="0" y="0"/>
                    <a:pt x="1" y="0"/>
                  </a:cubicBezTo>
                  <a:cubicBezTo>
                    <a:pt x="8" y="0"/>
                    <a:pt x="8" y="0"/>
                    <a:pt x="8" y="0"/>
                  </a:cubicBezTo>
                  <a:cubicBezTo>
                    <a:pt x="9" y="0"/>
                    <a:pt x="9" y="1"/>
                    <a:pt x="9" y="1"/>
                  </a:cubicBezTo>
                  <a:cubicBezTo>
                    <a:pt x="9" y="2"/>
                    <a:pt x="9" y="2"/>
                    <a:pt x="8"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 name="Freeform 93"/>
            <p:cNvSpPr/>
            <p:nvPr/>
          </p:nvSpPr>
          <p:spPr bwMode="auto">
            <a:xfrm>
              <a:off x="6599238" y="3636963"/>
              <a:ext cx="112712" cy="104775"/>
            </a:xfrm>
            <a:custGeom>
              <a:avLst/>
              <a:gdLst>
                <a:gd name="T0" fmla="*/ 4 w 5"/>
                <a:gd name="T1" fmla="*/ 5 h 5"/>
                <a:gd name="T2" fmla="*/ 1 w 5"/>
                <a:gd name="T3" fmla="*/ 5 h 5"/>
                <a:gd name="T4" fmla="*/ 0 w 5"/>
                <a:gd name="T5" fmla="*/ 4 h 5"/>
                <a:gd name="T6" fmla="*/ 1 w 5"/>
                <a:gd name="T7" fmla="*/ 3 h 5"/>
                <a:gd name="T8" fmla="*/ 3 w 5"/>
                <a:gd name="T9" fmla="*/ 3 h 5"/>
                <a:gd name="T10" fmla="*/ 3 w 5"/>
                <a:gd name="T11" fmla="*/ 1 h 5"/>
                <a:gd name="T12" fmla="*/ 4 w 5"/>
                <a:gd name="T13" fmla="*/ 0 h 5"/>
                <a:gd name="T14" fmla="*/ 5 w 5"/>
                <a:gd name="T15" fmla="*/ 1 h 5"/>
                <a:gd name="T16" fmla="*/ 5 w 5"/>
                <a:gd name="T17" fmla="*/ 4 h 5"/>
                <a:gd name="T18" fmla="*/ 4 w 5"/>
                <a:gd name="T19"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5">
                  <a:moveTo>
                    <a:pt x="4" y="5"/>
                  </a:moveTo>
                  <a:cubicBezTo>
                    <a:pt x="1" y="5"/>
                    <a:pt x="1" y="5"/>
                    <a:pt x="1" y="5"/>
                  </a:cubicBezTo>
                  <a:cubicBezTo>
                    <a:pt x="0" y="5"/>
                    <a:pt x="0" y="5"/>
                    <a:pt x="0" y="4"/>
                  </a:cubicBezTo>
                  <a:cubicBezTo>
                    <a:pt x="0" y="4"/>
                    <a:pt x="0" y="3"/>
                    <a:pt x="1" y="3"/>
                  </a:cubicBezTo>
                  <a:cubicBezTo>
                    <a:pt x="3" y="3"/>
                    <a:pt x="3" y="3"/>
                    <a:pt x="3" y="3"/>
                  </a:cubicBezTo>
                  <a:cubicBezTo>
                    <a:pt x="3" y="1"/>
                    <a:pt x="3" y="1"/>
                    <a:pt x="3" y="1"/>
                  </a:cubicBezTo>
                  <a:cubicBezTo>
                    <a:pt x="3" y="1"/>
                    <a:pt x="3" y="0"/>
                    <a:pt x="4" y="0"/>
                  </a:cubicBezTo>
                  <a:cubicBezTo>
                    <a:pt x="4" y="0"/>
                    <a:pt x="5" y="1"/>
                    <a:pt x="5" y="1"/>
                  </a:cubicBezTo>
                  <a:cubicBezTo>
                    <a:pt x="5" y="4"/>
                    <a:pt x="5" y="4"/>
                    <a:pt x="5" y="4"/>
                  </a:cubicBezTo>
                  <a:cubicBezTo>
                    <a:pt x="5" y="5"/>
                    <a:pt x="4" y="5"/>
                    <a:pt x="4"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 name="Freeform 94"/>
            <p:cNvSpPr>
              <a:spLocks noEditPoints="1"/>
            </p:cNvSpPr>
            <p:nvPr/>
          </p:nvSpPr>
          <p:spPr bwMode="auto">
            <a:xfrm>
              <a:off x="6665913" y="2330451"/>
              <a:ext cx="46037" cy="1220788"/>
            </a:xfrm>
            <a:custGeom>
              <a:avLst/>
              <a:gdLst>
                <a:gd name="T0" fmla="*/ 1 w 2"/>
                <a:gd name="T1" fmla="*/ 58 h 58"/>
                <a:gd name="T2" fmla="*/ 0 w 2"/>
                <a:gd name="T3" fmla="*/ 57 h 58"/>
                <a:gd name="T4" fmla="*/ 0 w 2"/>
                <a:gd name="T5" fmla="*/ 51 h 58"/>
                <a:gd name="T6" fmla="*/ 1 w 2"/>
                <a:gd name="T7" fmla="*/ 50 h 58"/>
                <a:gd name="T8" fmla="*/ 2 w 2"/>
                <a:gd name="T9" fmla="*/ 51 h 58"/>
                <a:gd name="T10" fmla="*/ 2 w 2"/>
                <a:gd name="T11" fmla="*/ 57 h 58"/>
                <a:gd name="T12" fmla="*/ 1 w 2"/>
                <a:gd name="T13" fmla="*/ 58 h 58"/>
                <a:gd name="T14" fmla="*/ 1 w 2"/>
                <a:gd name="T15" fmla="*/ 45 h 58"/>
                <a:gd name="T16" fmla="*/ 0 w 2"/>
                <a:gd name="T17" fmla="*/ 44 h 58"/>
                <a:gd name="T18" fmla="*/ 0 w 2"/>
                <a:gd name="T19" fmla="*/ 38 h 58"/>
                <a:gd name="T20" fmla="*/ 1 w 2"/>
                <a:gd name="T21" fmla="*/ 37 h 58"/>
                <a:gd name="T22" fmla="*/ 2 w 2"/>
                <a:gd name="T23" fmla="*/ 38 h 58"/>
                <a:gd name="T24" fmla="*/ 2 w 2"/>
                <a:gd name="T25" fmla="*/ 44 h 58"/>
                <a:gd name="T26" fmla="*/ 1 w 2"/>
                <a:gd name="T27" fmla="*/ 45 h 58"/>
                <a:gd name="T28" fmla="*/ 1 w 2"/>
                <a:gd name="T29" fmla="*/ 33 h 58"/>
                <a:gd name="T30" fmla="*/ 0 w 2"/>
                <a:gd name="T31" fmla="*/ 32 h 58"/>
                <a:gd name="T32" fmla="*/ 0 w 2"/>
                <a:gd name="T33" fmla="*/ 26 h 58"/>
                <a:gd name="T34" fmla="*/ 1 w 2"/>
                <a:gd name="T35" fmla="*/ 25 h 58"/>
                <a:gd name="T36" fmla="*/ 2 w 2"/>
                <a:gd name="T37" fmla="*/ 26 h 58"/>
                <a:gd name="T38" fmla="*/ 2 w 2"/>
                <a:gd name="T39" fmla="*/ 32 h 58"/>
                <a:gd name="T40" fmla="*/ 1 w 2"/>
                <a:gd name="T41" fmla="*/ 33 h 58"/>
                <a:gd name="T42" fmla="*/ 1 w 2"/>
                <a:gd name="T43" fmla="*/ 20 h 58"/>
                <a:gd name="T44" fmla="*/ 0 w 2"/>
                <a:gd name="T45" fmla="*/ 19 h 58"/>
                <a:gd name="T46" fmla="*/ 0 w 2"/>
                <a:gd name="T47" fmla="*/ 13 h 58"/>
                <a:gd name="T48" fmla="*/ 1 w 2"/>
                <a:gd name="T49" fmla="*/ 12 h 58"/>
                <a:gd name="T50" fmla="*/ 2 w 2"/>
                <a:gd name="T51" fmla="*/ 13 h 58"/>
                <a:gd name="T52" fmla="*/ 2 w 2"/>
                <a:gd name="T53" fmla="*/ 19 h 58"/>
                <a:gd name="T54" fmla="*/ 1 w 2"/>
                <a:gd name="T55" fmla="*/ 20 h 58"/>
                <a:gd name="T56" fmla="*/ 1 w 2"/>
                <a:gd name="T57" fmla="*/ 8 h 58"/>
                <a:gd name="T58" fmla="*/ 0 w 2"/>
                <a:gd name="T59" fmla="*/ 7 h 58"/>
                <a:gd name="T60" fmla="*/ 0 w 2"/>
                <a:gd name="T61" fmla="*/ 1 h 58"/>
                <a:gd name="T62" fmla="*/ 1 w 2"/>
                <a:gd name="T63" fmla="*/ 0 h 58"/>
                <a:gd name="T64" fmla="*/ 2 w 2"/>
                <a:gd name="T65" fmla="*/ 1 h 58"/>
                <a:gd name="T66" fmla="*/ 2 w 2"/>
                <a:gd name="T67" fmla="*/ 7 h 58"/>
                <a:gd name="T68" fmla="*/ 1 w 2"/>
                <a:gd name="T69" fmla="*/ 8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 h="58">
                  <a:moveTo>
                    <a:pt x="1" y="58"/>
                  </a:moveTo>
                  <a:cubicBezTo>
                    <a:pt x="0" y="58"/>
                    <a:pt x="0" y="57"/>
                    <a:pt x="0" y="57"/>
                  </a:cubicBezTo>
                  <a:cubicBezTo>
                    <a:pt x="0" y="51"/>
                    <a:pt x="0" y="51"/>
                    <a:pt x="0" y="51"/>
                  </a:cubicBezTo>
                  <a:cubicBezTo>
                    <a:pt x="0" y="50"/>
                    <a:pt x="0" y="50"/>
                    <a:pt x="1" y="50"/>
                  </a:cubicBezTo>
                  <a:cubicBezTo>
                    <a:pt x="1" y="50"/>
                    <a:pt x="2" y="50"/>
                    <a:pt x="2" y="51"/>
                  </a:cubicBezTo>
                  <a:cubicBezTo>
                    <a:pt x="2" y="57"/>
                    <a:pt x="2" y="57"/>
                    <a:pt x="2" y="57"/>
                  </a:cubicBezTo>
                  <a:cubicBezTo>
                    <a:pt x="2" y="57"/>
                    <a:pt x="1" y="58"/>
                    <a:pt x="1" y="58"/>
                  </a:cubicBezTo>
                  <a:close/>
                  <a:moveTo>
                    <a:pt x="1" y="45"/>
                  </a:moveTo>
                  <a:cubicBezTo>
                    <a:pt x="0" y="45"/>
                    <a:pt x="0" y="45"/>
                    <a:pt x="0" y="44"/>
                  </a:cubicBezTo>
                  <a:cubicBezTo>
                    <a:pt x="0" y="38"/>
                    <a:pt x="0" y="38"/>
                    <a:pt x="0" y="38"/>
                  </a:cubicBezTo>
                  <a:cubicBezTo>
                    <a:pt x="0" y="38"/>
                    <a:pt x="0" y="37"/>
                    <a:pt x="1" y="37"/>
                  </a:cubicBezTo>
                  <a:cubicBezTo>
                    <a:pt x="1" y="37"/>
                    <a:pt x="2" y="38"/>
                    <a:pt x="2" y="38"/>
                  </a:cubicBezTo>
                  <a:cubicBezTo>
                    <a:pt x="2" y="44"/>
                    <a:pt x="2" y="44"/>
                    <a:pt x="2" y="44"/>
                  </a:cubicBezTo>
                  <a:cubicBezTo>
                    <a:pt x="2" y="45"/>
                    <a:pt x="1" y="45"/>
                    <a:pt x="1" y="45"/>
                  </a:cubicBezTo>
                  <a:close/>
                  <a:moveTo>
                    <a:pt x="1" y="33"/>
                  </a:moveTo>
                  <a:cubicBezTo>
                    <a:pt x="0" y="33"/>
                    <a:pt x="0" y="32"/>
                    <a:pt x="0" y="32"/>
                  </a:cubicBezTo>
                  <a:cubicBezTo>
                    <a:pt x="0" y="26"/>
                    <a:pt x="0" y="26"/>
                    <a:pt x="0" y="26"/>
                  </a:cubicBezTo>
                  <a:cubicBezTo>
                    <a:pt x="0" y="25"/>
                    <a:pt x="0" y="25"/>
                    <a:pt x="1" y="25"/>
                  </a:cubicBezTo>
                  <a:cubicBezTo>
                    <a:pt x="1" y="25"/>
                    <a:pt x="2" y="25"/>
                    <a:pt x="2" y="26"/>
                  </a:cubicBezTo>
                  <a:cubicBezTo>
                    <a:pt x="2" y="32"/>
                    <a:pt x="2" y="32"/>
                    <a:pt x="2" y="32"/>
                  </a:cubicBezTo>
                  <a:cubicBezTo>
                    <a:pt x="2" y="32"/>
                    <a:pt x="1" y="33"/>
                    <a:pt x="1" y="33"/>
                  </a:cubicBezTo>
                  <a:close/>
                  <a:moveTo>
                    <a:pt x="1" y="20"/>
                  </a:moveTo>
                  <a:cubicBezTo>
                    <a:pt x="0" y="20"/>
                    <a:pt x="0" y="20"/>
                    <a:pt x="0" y="19"/>
                  </a:cubicBezTo>
                  <a:cubicBezTo>
                    <a:pt x="0" y="13"/>
                    <a:pt x="0" y="13"/>
                    <a:pt x="0" y="13"/>
                  </a:cubicBezTo>
                  <a:cubicBezTo>
                    <a:pt x="0" y="12"/>
                    <a:pt x="0" y="12"/>
                    <a:pt x="1" y="12"/>
                  </a:cubicBezTo>
                  <a:cubicBezTo>
                    <a:pt x="1" y="12"/>
                    <a:pt x="2" y="12"/>
                    <a:pt x="2" y="13"/>
                  </a:cubicBezTo>
                  <a:cubicBezTo>
                    <a:pt x="2" y="19"/>
                    <a:pt x="2" y="19"/>
                    <a:pt x="2" y="19"/>
                  </a:cubicBezTo>
                  <a:cubicBezTo>
                    <a:pt x="2" y="20"/>
                    <a:pt x="1" y="20"/>
                    <a:pt x="1" y="20"/>
                  </a:cubicBezTo>
                  <a:close/>
                  <a:moveTo>
                    <a:pt x="1" y="8"/>
                  </a:moveTo>
                  <a:cubicBezTo>
                    <a:pt x="0" y="8"/>
                    <a:pt x="0" y="7"/>
                    <a:pt x="0" y="7"/>
                  </a:cubicBezTo>
                  <a:cubicBezTo>
                    <a:pt x="0" y="1"/>
                    <a:pt x="0" y="1"/>
                    <a:pt x="0" y="1"/>
                  </a:cubicBezTo>
                  <a:cubicBezTo>
                    <a:pt x="0" y="0"/>
                    <a:pt x="0" y="0"/>
                    <a:pt x="1" y="0"/>
                  </a:cubicBezTo>
                  <a:cubicBezTo>
                    <a:pt x="1" y="0"/>
                    <a:pt x="2" y="0"/>
                    <a:pt x="2" y="1"/>
                  </a:cubicBezTo>
                  <a:cubicBezTo>
                    <a:pt x="2" y="7"/>
                    <a:pt x="2" y="7"/>
                    <a:pt x="2" y="7"/>
                  </a:cubicBezTo>
                  <a:cubicBezTo>
                    <a:pt x="2" y="7"/>
                    <a:pt x="1" y="8"/>
                    <a:pt x="1"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 name="Freeform 95"/>
            <p:cNvSpPr/>
            <p:nvPr/>
          </p:nvSpPr>
          <p:spPr bwMode="auto">
            <a:xfrm>
              <a:off x="6665913" y="2119313"/>
              <a:ext cx="46037" cy="104775"/>
            </a:xfrm>
            <a:custGeom>
              <a:avLst/>
              <a:gdLst>
                <a:gd name="T0" fmla="*/ 1 w 2"/>
                <a:gd name="T1" fmla="*/ 5 h 5"/>
                <a:gd name="T2" fmla="*/ 0 w 2"/>
                <a:gd name="T3" fmla="*/ 4 h 5"/>
                <a:gd name="T4" fmla="*/ 0 w 2"/>
                <a:gd name="T5" fmla="*/ 1 h 5"/>
                <a:gd name="T6" fmla="*/ 1 w 2"/>
                <a:gd name="T7" fmla="*/ 0 h 5"/>
                <a:gd name="T8" fmla="*/ 2 w 2"/>
                <a:gd name="T9" fmla="*/ 1 h 5"/>
                <a:gd name="T10" fmla="*/ 2 w 2"/>
                <a:gd name="T11" fmla="*/ 4 h 5"/>
                <a:gd name="T12" fmla="*/ 1 w 2"/>
                <a:gd name="T13" fmla="*/ 5 h 5"/>
              </a:gdLst>
              <a:ahLst/>
              <a:cxnLst>
                <a:cxn ang="0">
                  <a:pos x="T0" y="T1"/>
                </a:cxn>
                <a:cxn ang="0">
                  <a:pos x="T2" y="T3"/>
                </a:cxn>
                <a:cxn ang="0">
                  <a:pos x="T4" y="T5"/>
                </a:cxn>
                <a:cxn ang="0">
                  <a:pos x="T6" y="T7"/>
                </a:cxn>
                <a:cxn ang="0">
                  <a:pos x="T8" y="T9"/>
                </a:cxn>
                <a:cxn ang="0">
                  <a:pos x="T10" y="T11"/>
                </a:cxn>
                <a:cxn ang="0">
                  <a:pos x="T12" y="T13"/>
                </a:cxn>
              </a:cxnLst>
              <a:rect l="0" t="0" r="r" b="b"/>
              <a:pathLst>
                <a:path w="2" h="5">
                  <a:moveTo>
                    <a:pt x="1" y="5"/>
                  </a:moveTo>
                  <a:cubicBezTo>
                    <a:pt x="0" y="5"/>
                    <a:pt x="0" y="5"/>
                    <a:pt x="0" y="4"/>
                  </a:cubicBezTo>
                  <a:cubicBezTo>
                    <a:pt x="0" y="1"/>
                    <a:pt x="0" y="1"/>
                    <a:pt x="0" y="1"/>
                  </a:cubicBezTo>
                  <a:cubicBezTo>
                    <a:pt x="0" y="1"/>
                    <a:pt x="0" y="0"/>
                    <a:pt x="1" y="0"/>
                  </a:cubicBezTo>
                  <a:cubicBezTo>
                    <a:pt x="1" y="0"/>
                    <a:pt x="2" y="1"/>
                    <a:pt x="2" y="1"/>
                  </a:cubicBezTo>
                  <a:cubicBezTo>
                    <a:pt x="2" y="4"/>
                    <a:pt x="2" y="4"/>
                    <a:pt x="2" y="4"/>
                  </a:cubicBezTo>
                  <a:cubicBezTo>
                    <a:pt x="2" y="5"/>
                    <a:pt x="1" y="5"/>
                    <a:pt x="1"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46" name="组合 45"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GrpSpPr/>
          <p:nvPr/>
        </p:nvGrpSpPr>
        <p:grpSpPr>
          <a:xfrm>
            <a:off x="3706130" y="4228167"/>
            <a:ext cx="678136" cy="855640"/>
            <a:chOff x="8477251" y="1703388"/>
            <a:chExt cx="1485900" cy="1874838"/>
          </a:xfrm>
          <a:solidFill>
            <a:schemeClr val="bg1">
              <a:lumMod val="65000"/>
            </a:schemeClr>
          </a:solidFill>
        </p:grpSpPr>
        <p:sp>
          <p:nvSpPr>
            <p:cNvPr id="47" name="Freeform 107"/>
            <p:cNvSpPr/>
            <p:nvPr/>
          </p:nvSpPr>
          <p:spPr bwMode="auto">
            <a:xfrm>
              <a:off x="9909176" y="1703388"/>
              <a:ext cx="53975" cy="134938"/>
            </a:xfrm>
            <a:custGeom>
              <a:avLst/>
              <a:gdLst>
                <a:gd name="T0" fmla="*/ 1 w 2"/>
                <a:gd name="T1" fmla="*/ 5 h 5"/>
                <a:gd name="T2" fmla="*/ 0 w 2"/>
                <a:gd name="T3" fmla="*/ 4 h 5"/>
                <a:gd name="T4" fmla="*/ 0 w 2"/>
                <a:gd name="T5" fmla="*/ 1 h 5"/>
                <a:gd name="T6" fmla="*/ 1 w 2"/>
                <a:gd name="T7" fmla="*/ 0 h 5"/>
                <a:gd name="T8" fmla="*/ 2 w 2"/>
                <a:gd name="T9" fmla="*/ 1 h 5"/>
                <a:gd name="T10" fmla="*/ 2 w 2"/>
                <a:gd name="T11" fmla="*/ 4 h 5"/>
                <a:gd name="T12" fmla="*/ 1 w 2"/>
                <a:gd name="T13" fmla="*/ 5 h 5"/>
              </a:gdLst>
              <a:ahLst/>
              <a:cxnLst>
                <a:cxn ang="0">
                  <a:pos x="T0" y="T1"/>
                </a:cxn>
                <a:cxn ang="0">
                  <a:pos x="T2" y="T3"/>
                </a:cxn>
                <a:cxn ang="0">
                  <a:pos x="T4" y="T5"/>
                </a:cxn>
                <a:cxn ang="0">
                  <a:pos x="T6" y="T7"/>
                </a:cxn>
                <a:cxn ang="0">
                  <a:pos x="T8" y="T9"/>
                </a:cxn>
                <a:cxn ang="0">
                  <a:pos x="T10" y="T11"/>
                </a:cxn>
                <a:cxn ang="0">
                  <a:pos x="T12" y="T13"/>
                </a:cxn>
              </a:cxnLst>
              <a:rect l="0" t="0" r="r" b="b"/>
              <a:pathLst>
                <a:path w="2" h="5">
                  <a:moveTo>
                    <a:pt x="1" y="5"/>
                  </a:moveTo>
                  <a:cubicBezTo>
                    <a:pt x="0" y="5"/>
                    <a:pt x="0" y="4"/>
                    <a:pt x="0" y="4"/>
                  </a:cubicBezTo>
                  <a:cubicBezTo>
                    <a:pt x="0" y="1"/>
                    <a:pt x="0" y="1"/>
                    <a:pt x="0" y="1"/>
                  </a:cubicBezTo>
                  <a:cubicBezTo>
                    <a:pt x="0" y="0"/>
                    <a:pt x="0" y="0"/>
                    <a:pt x="1" y="0"/>
                  </a:cubicBezTo>
                  <a:cubicBezTo>
                    <a:pt x="1" y="0"/>
                    <a:pt x="2" y="0"/>
                    <a:pt x="2" y="1"/>
                  </a:cubicBezTo>
                  <a:cubicBezTo>
                    <a:pt x="2" y="4"/>
                    <a:pt x="2" y="4"/>
                    <a:pt x="2" y="4"/>
                  </a:cubicBezTo>
                  <a:cubicBezTo>
                    <a:pt x="2" y="4"/>
                    <a:pt x="1" y="5"/>
                    <a:pt x="1"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 name="Freeform 108"/>
            <p:cNvSpPr>
              <a:spLocks noEditPoints="1"/>
            </p:cNvSpPr>
            <p:nvPr/>
          </p:nvSpPr>
          <p:spPr bwMode="auto">
            <a:xfrm>
              <a:off x="9909176" y="1917701"/>
              <a:ext cx="53975" cy="1446213"/>
            </a:xfrm>
            <a:custGeom>
              <a:avLst/>
              <a:gdLst>
                <a:gd name="T0" fmla="*/ 1 w 2"/>
                <a:gd name="T1" fmla="*/ 54 h 54"/>
                <a:gd name="T2" fmla="*/ 0 w 2"/>
                <a:gd name="T3" fmla="*/ 53 h 54"/>
                <a:gd name="T4" fmla="*/ 0 w 2"/>
                <a:gd name="T5" fmla="*/ 47 h 54"/>
                <a:gd name="T6" fmla="*/ 1 w 2"/>
                <a:gd name="T7" fmla="*/ 46 h 54"/>
                <a:gd name="T8" fmla="*/ 2 w 2"/>
                <a:gd name="T9" fmla="*/ 47 h 54"/>
                <a:gd name="T10" fmla="*/ 2 w 2"/>
                <a:gd name="T11" fmla="*/ 53 h 54"/>
                <a:gd name="T12" fmla="*/ 1 w 2"/>
                <a:gd name="T13" fmla="*/ 54 h 54"/>
                <a:gd name="T14" fmla="*/ 1 w 2"/>
                <a:gd name="T15" fmla="*/ 42 h 54"/>
                <a:gd name="T16" fmla="*/ 0 w 2"/>
                <a:gd name="T17" fmla="*/ 41 h 54"/>
                <a:gd name="T18" fmla="*/ 0 w 2"/>
                <a:gd name="T19" fmla="*/ 36 h 54"/>
                <a:gd name="T20" fmla="*/ 1 w 2"/>
                <a:gd name="T21" fmla="*/ 35 h 54"/>
                <a:gd name="T22" fmla="*/ 2 w 2"/>
                <a:gd name="T23" fmla="*/ 36 h 54"/>
                <a:gd name="T24" fmla="*/ 2 w 2"/>
                <a:gd name="T25" fmla="*/ 41 h 54"/>
                <a:gd name="T26" fmla="*/ 1 w 2"/>
                <a:gd name="T27" fmla="*/ 42 h 54"/>
                <a:gd name="T28" fmla="*/ 1 w 2"/>
                <a:gd name="T29" fmla="*/ 31 h 54"/>
                <a:gd name="T30" fmla="*/ 0 w 2"/>
                <a:gd name="T31" fmla="*/ 30 h 54"/>
                <a:gd name="T32" fmla="*/ 0 w 2"/>
                <a:gd name="T33" fmla="*/ 24 h 54"/>
                <a:gd name="T34" fmla="*/ 1 w 2"/>
                <a:gd name="T35" fmla="*/ 23 h 54"/>
                <a:gd name="T36" fmla="*/ 2 w 2"/>
                <a:gd name="T37" fmla="*/ 24 h 54"/>
                <a:gd name="T38" fmla="*/ 2 w 2"/>
                <a:gd name="T39" fmla="*/ 30 h 54"/>
                <a:gd name="T40" fmla="*/ 1 w 2"/>
                <a:gd name="T41" fmla="*/ 31 h 54"/>
                <a:gd name="T42" fmla="*/ 1 w 2"/>
                <a:gd name="T43" fmla="*/ 19 h 54"/>
                <a:gd name="T44" fmla="*/ 0 w 2"/>
                <a:gd name="T45" fmla="*/ 18 h 54"/>
                <a:gd name="T46" fmla="*/ 0 w 2"/>
                <a:gd name="T47" fmla="*/ 13 h 54"/>
                <a:gd name="T48" fmla="*/ 1 w 2"/>
                <a:gd name="T49" fmla="*/ 12 h 54"/>
                <a:gd name="T50" fmla="*/ 2 w 2"/>
                <a:gd name="T51" fmla="*/ 13 h 54"/>
                <a:gd name="T52" fmla="*/ 2 w 2"/>
                <a:gd name="T53" fmla="*/ 18 h 54"/>
                <a:gd name="T54" fmla="*/ 1 w 2"/>
                <a:gd name="T55" fmla="*/ 19 h 54"/>
                <a:gd name="T56" fmla="*/ 1 w 2"/>
                <a:gd name="T57" fmla="*/ 8 h 54"/>
                <a:gd name="T58" fmla="*/ 0 w 2"/>
                <a:gd name="T59" fmla="*/ 7 h 54"/>
                <a:gd name="T60" fmla="*/ 0 w 2"/>
                <a:gd name="T61" fmla="*/ 1 h 54"/>
                <a:gd name="T62" fmla="*/ 1 w 2"/>
                <a:gd name="T63" fmla="*/ 0 h 54"/>
                <a:gd name="T64" fmla="*/ 2 w 2"/>
                <a:gd name="T65" fmla="*/ 1 h 54"/>
                <a:gd name="T66" fmla="*/ 2 w 2"/>
                <a:gd name="T67" fmla="*/ 7 h 54"/>
                <a:gd name="T68" fmla="*/ 1 w 2"/>
                <a:gd name="T69" fmla="*/ 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 h="54">
                  <a:moveTo>
                    <a:pt x="1" y="54"/>
                  </a:moveTo>
                  <a:cubicBezTo>
                    <a:pt x="0" y="54"/>
                    <a:pt x="0" y="53"/>
                    <a:pt x="0" y="53"/>
                  </a:cubicBezTo>
                  <a:cubicBezTo>
                    <a:pt x="0" y="47"/>
                    <a:pt x="0" y="47"/>
                    <a:pt x="0" y="47"/>
                  </a:cubicBezTo>
                  <a:cubicBezTo>
                    <a:pt x="0" y="46"/>
                    <a:pt x="0" y="46"/>
                    <a:pt x="1" y="46"/>
                  </a:cubicBezTo>
                  <a:cubicBezTo>
                    <a:pt x="1" y="46"/>
                    <a:pt x="2" y="46"/>
                    <a:pt x="2" y="47"/>
                  </a:cubicBezTo>
                  <a:cubicBezTo>
                    <a:pt x="2" y="53"/>
                    <a:pt x="2" y="53"/>
                    <a:pt x="2" y="53"/>
                  </a:cubicBezTo>
                  <a:cubicBezTo>
                    <a:pt x="2" y="53"/>
                    <a:pt x="1" y="54"/>
                    <a:pt x="1" y="54"/>
                  </a:cubicBezTo>
                  <a:close/>
                  <a:moveTo>
                    <a:pt x="1" y="42"/>
                  </a:moveTo>
                  <a:cubicBezTo>
                    <a:pt x="0" y="42"/>
                    <a:pt x="0" y="42"/>
                    <a:pt x="0" y="41"/>
                  </a:cubicBezTo>
                  <a:cubicBezTo>
                    <a:pt x="0" y="36"/>
                    <a:pt x="0" y="36"/>
                    <a:pt x="0" y="36"/>
                  </a:cubicBezTo>
                  <a:cubicBezTo>
                    <a:pt x="0" y="35"/>
                    <a:pt x="0" y="35"/>
                    <a:pt x="1" y="35"/>
                  </a:cubicBezTo>
                  <a:cubicBezTo>
                    <a:pt x="1" y="35"/>
                    <a:pt x="2" y="35"/>
                    <a:pt x="2" y="36"/>
                  </a:cubicBezTo>
                  <a:cubicBezTo>
                    <a:pt x="2" y="41"/>
                    <a:pt x="2" y="41"/>
                    <a:pt x="2" y="41"/>
                  </a:cubicBezTo>
                  <a:cubicBezTo>
                    <a:pt x="2" y="42"/>
                    <a:pt x="1" y="42"/>
                    <a:pt x="1" y="42"/>
                  </a:cubicBezTo>
                  <a:close/>
                  <a:moveTo>
                    <a:pt x="1" y="31"/>
                  </a:moveTo>
                  <a:cubicBezTo>
                    <a:pt x="0" y="31"/>
                    <a:pt x="0" y="30"/>
                    <a:pt x="0" y="30"/>
                  </a:cubicBezTo>
                  <a:cubicBezTo>
                    <a:pt x="0" y="24"/>
                    <a:pt x="0" y="24"/>
                    <a:pt x="0" y="24"/>
                  </a:cubicBezTo>
                  <a:cubicBezTo>
                    <a:pt x="0" y="24"/>
                    <a:pt x="0" y="23"/>
                    <a:pt x="1" y="23"/>
                  </a:cubicBezTo>
                  <a:cubicBezTo>
                    <a:pt x="1" y="23"/>
                    <a:pt x="2" y="24"/>
                    <a:pt x="2" y="24"/>
                  </a:cubicBezTo>
                  <a:cubicBezTo>
                    <a:pt x="2" y="30"/>
                    <a:pt x="2" y="30"/>
                    <a:pt x="2" y="30"/>
                  </a:cubicBezTo>
                  <a:cubicBezTo>
                    <a:pt x="2" y="30"/>
                    <a:pt x="1" y="31"/>
                    <a:pt x="1" y="31"/>
                  </a:cubicBezTo>
                  <a:close/>
                  <a:moveTo>
                    <a:pt x="1" y="19"/>
                  </a:moveTo>
                  <a:cubicBezTo>
                    <a:pt x="0" y="19"/>
                    <a:pt x="0" y="19"/>
                    <a:pt x="0" y="18"/>
                  </a:cubicBezTo>
                  <a:cubicBezTo>
                    <a:pt x="0" y="13"/>
                    <a:pt x="0" y="13"/>
                    <a:pt x="0" y="13"/>
                  </a:cubicBezTo>
                  <a:cubicBezTo>
                    <a:pt x="0" y="12"/>
                    <a:pt x="0" y="12"/>
                    <a:pt x="1" y="12"/>
                  </a:cubicBezTo>
                  <a:cubicBezTo>
                    <a:pt x="1" y="12"/>
                    <a:pt x="2" y="12"/>
                    <a:pt x="2" y="13"/>
                  </a:cubicBezTo>
                  <a:cubicBezTo>
                    <a:pt x="2" y="18"/>
                    <a:pt x="2" y="18"/>
                    <a:pt x="2" y="18"/>
                  </a:cubicBezTo>
                  <a:cubicBezTo>
                    <a:pt x="2" y="19"/>
                    <a:pt x="1" y="19"/>
                    <a:pt x="1" y="19"/>
                  </a:cubicBezTo>
                  <a:close/>
                  <a:moveTo>
                    <a:pt x="1" y="8"/>
                  </a:moveTo>
                  <a:cubicBezTo>
                    <a:pt x="0" y="8"/>
                    <a:pt x="0" y="8"/>
                    <a:pt x="0" y="7"/>
                  </a:cubicBezTo>
                  <a:cubicBezTo>
                    <a:pt x="0" y="1"/>
                    <a:pt x="0" y="1"/>
                    <a:pt x="0" y="1"/>
                  </a:cubicBezTo>
                  <a:cubicBezTo>
                    <a:pt x="0" y="1"/>
                    <a:pt x="0" y="0"/>
                    <a:pt x="1" y="0"/>
                  </a:cubicBezTo>
                  <a:cubicBezTo>
                    <a:pt x="1" y="0"/>
                    <a:pt x="2" y="1"/>
                    <a:pt x="2" y="1"/>
                  </a:cubicBezTo>
                  <a:cubicBezTo>
                    <a:pt x="2" y="7"/>
                    <a:pt x="2" y="7"/>
                    <a:pt x="2" y="7"/>
                  </a:cubicBezTo>
                  <a:cubicBezTo>
                    <a:pt x="2" y="8"/>
                    <a:pt x="1" y="8"/>
                    <a:pt x="1"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 name="Freeform 109"/>
            <p:cNvSpPr/>
            <p:nvPr/>
          </p:nvSpPr>
          <p:spPr bwMode="auto">
            <a:xfrm>
              <a:off x="9828213" y="3444876"/>
              <a:ext cx="134938" cy="133350"/>
            </a:xfrm>
            <a:custGeom>
              <a:avLst/>
              <a:gdLst>
                <a:gd name="T0" fmla="*/ 4 w 5"/>
                <a:gd name="T1" fmla="*/ 5 h 5"/>
                <a:gd name="T2" fmla="*/ 1 w 5"/>
                <a:gd name="T3" fmla="*/ 5 h 5"/>
                <a:gd name="T4" fmla="*/ 0 w 5"/>
                <a:gd name="T5" fmla="*/ 4 h 5"/>
                <a:gd name="T6" fmla="*/ 1 w 5"/>
                <a:gd name="T7" fmla="*/ 3 h 5"/>
                <a:gd name="T8" fmla="*/ 3 w 5"/>
                <a:gd name="T9" fmla="*/ 3 h 5"/>
                <a:gd name="T10" fmla="*/ 3 w 5"/>
                <a:gd name="T11" fmla="*/ 1 h 5"/>
                <a:gd name="T12" fmla="*/ 4 w 5"/>
                <a:gd name="T13" fmla="*/ 0 h 5"/>
                <a:gd name="T14" fmla="*/ 5 w 5"/>
                <a:gd name="T15" fmla="*/ 1 h 5"/>
                <a:gd name="T16" fmla="*/ 5 w 5"/>
                <a:gd name="T17" fmla="*/ 4 h 5"/>
                <a:gd name="T18" fmla="*/ 4 w 5"/>
                <a:gd name="T19"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5">
                  <a:moveTo>
                    <a:pt x="4" y="5"/>
                  </a:moveTo>
                  <a:cubicBezTo>
                    <a:pt x="1" y="5"/>
                    <a:pt x="1" y="5"/>
                    <a:pt x="1" y="5"/>
                  </a:cubicBezTo>
                  <a:cubicBezTo>
                    <a:pt x="0" y="5"/>
                    <a:pt x="0" y="5"/>
                    <a:pt x="0" y="4"/>
                  </a:cubicBezTo>
                  <a:cubicBezTo>
                    <a:pt x="0" y="4"/>
                    <a:pt x="0" y="3"/>
                    <a:pt x="1" y="3"/>
                  </a:cubicBezTo>
                  <a:cubicBezTo>
                    <a:pt x="3" y="3"/>
                    <a:pt x="3" y="3"/>
                    <a:pt x="3" y="3"/>
                  </a:cubicBezTo>
                  <a:cubicBezTo>
                    <a:pt x="3" y="1"/>
                    <a:pt x="3" y="1"/>
                    <a:pt x="3" y="1"/>
                  </a:cubicBezTo>
                  <a:cubicBezTo>
                    <a:pt x="3" y="1"/>
                    <a:pt x="3" y="0"/>
                    <a:pt x="4" y="0"/>
                  </a:cubicBezTo>
                  <a:cubicBezTo>
                    <a:pt x="4" y="0"/>
                    <a:pt x="5" y="1"/>
                    <a:pt x="5" y="1"/>
                  </a:cubicBezTo>
                  <a:cubicBezTo>
                    <a:pt x="5" y="4"/>
                    <a:pt x="5" y="4"/>
                    <a:pt x="5" y="4"/>
                  </a:cubicBezTo>
                  <a:cubicBezTo>
                    <a:pt x="5" y="5"/>
                    <a:pt x="4" y="5"/>
                    <a:pt x="4"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 name="Freeform 110"/>
            <p:cNvSpPr>
              <a:spLocks noEditPoints="1"/>
            </p:cNvSpPr>
            <p:nvPr/>
          </p:nvSpPr>
          <p:spPr bwMode="auto">
            <a:xfrm>
              <a:off x="8747126" y="3524251"/>
              <a:ext cx="946150" cy="53975"/>
            </a:xfrm>
            <a:custGeom>
              <a:avLst/>
              <a:gdLst>
                <a:gd name="T0" fmla="*/ 34 w 35"/>
                <a:gd name="T1" fmla="*/ 2 h 2"/>
                <a:gd name="T2" fmla="*/ 28 w 35"/>
                <a:gd name="T3" fmla="*/ 2 h 2"/>
                <a:gd name="T4" fmla="*/ 27 w 35"/>
                <a:gd name="T5" fmla="*/ 1 h 2"/>
                <a:gd name="T6" fmla="*/ 28 w 35"/>
                <a:gd name="T7" fmla="*/ 0 h 2"/>
                <a:gd name="T8" fmla="*/ 34 w 35"/>
                <a:gd name="T9" fmla="*/ 0 h 2"/>
                <a:gd name="T10" fmla="*/ 35 w 35"/>
                <a:gd name="T11" fmla="*/ 1 h 2"/>
                <a:gd name="T12" fmla="*/ 34 w 35"/>
                <a:gd name="T13" fmla="*/ 2 h 2"/>
                <a:gd name="T14" fmla="*/ 21 w 35"/>
                <a:gd name="T15" fmla="*/ 2 h 2"/>
                <a:gd name="T16" fmla="*/ 14 w 35"/>
                <a:gd name="T17" fmla="*/ 2 h 2"/>
                <a:gd name="T18" fmla="*/ 13 w 35"/>
                <a:gd name="T19" fmla="*/ 1 h 2"/>
                <a:gd name="T20" fmla="*/ 14 w 35"/>
                <a:gd name="T21" fmla="*/ 0 h 2"/>
                <a:gd name="T22" fmla="*/ 21 w 35"/>
                <a:gd name="T23" fmla="*/ 0 h 2"/>
                <a:gd name="T24" fmla="*/ 22 w 35"/>
                <a:gd name="T25" fmla="*/ 1 h 2"/>
                <a:gd name="T26" fmla="*/ 21 w 35"/>
                <a:gd name="T27" fmla="*/ 2 h 2"/>
                <a:gd name="T28" fmla="*/ 8 w 35"/>
                <a:gd name="T29" fmla="*/ 2 h 2"/>
                <a:gd name="T30" fmla="*/ 1 w 35"/>
                <a:gd name="T31" fmla="*/ 2 h 2"/>
                <a:gd name="T32" fmla="*/ 0 w 35"/>
                <a:gd name="T33" fmla="*/ 1 h 2"/>
                <a:gd name="T34" fmla="*/ 1 w 35"/>
                <a:gd name="T35" fmla="*/ 0 h 2"/>
                <a:gd name="T36" fmla="*/ 8 w 35"/>
                <a:gd name="T37" fmla="*/ 0 h 2"/>
                <a:gd name="T38" fmla="*/ 9 w 35"/>
                <a:gd name="T39" fmla="*/ 1 h 2"/>
                <a:gd name="T40" fmla="*/ 8 w 35"/>
                <a:gd name="T41"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5" h="2">
                  <a:moveTo>
                    <a:pt x="34" y="2"/>
                  </a:moveTo>
                  <a:cubicBezTo>
                    <a:pt x="28" y="2"/>
                    <a:pt x="28" y="2"/>
                    <a:pt x="28" y="2"/>
                  </a:cubicBezTo>
                  <a:cubicBezTo>
                    <a:pt x="27" y="2"/>
                    <a:pt x="27" y="2"/>
                    <a:pt x="27" y="1"/>
                  </a:cubicBezTo>
                  <a:cubicBezTo>
                    <a:pt x="27" y="1"/>
                    <a:pt x="27" y="0"/>
                    <a:pt x="28" y="0"/>
                  </a:cubicBezTo>
                  <a:cubicBezTo>
                    <a:pt x="34" y="0"/>
                    <a:pt x="34" y="0"/>
                    <a:pt x="34" y="0"/>
                  </a:cubicBezTo>
                  <a:cubicBezTo>
                    <a:pt x="35" y="0"/>
                    <a:pt x="35" y="1"/>
                    <a:pt x="35" y="1"/>
                  </a:cubicBezTo>
                  <a:cubicBezTo>
                    <a:pt x="35" y="2"/>
                    <a:pt x="35" y="2"/>
                    <a:pt x="34" y="2"/>
                  </a:cubicBezTo>
                  <a:close/>
                  <a:moveTo>
                    <a:pt x="21" y="2"/>
                  </a:moveTo>
                  <a:cubicBezTo>
                    <a:pt x="14" y="2"/>
                    <a:pt x="14" y="2"/>
                    <a:pt x="14" y="2"/>
                  </a:cubicBezTo>
                  <a:cubicBezTo>
                    <a:pt x="14" y="2"/>
                    <a:pt x="13" y="2"/>
                    <a:pt x="13" y="1"/>
                  </a:cubicBezTo>
                  <a:cubicBezTo>
                    <a:pt x="13" y="1"/>
                    <a:pt x="14" y="0"/>
                    <a:pt x="14" y="0"/>
                  </a:cubicBezTo>
                  <a:cubicBezTo>
                    <a:pt x="21" y="0"/>
                    <a:pt x="21" y="0"/>
                    <a:pt x="21" y="0"/>
                  </a:cubicBezTo>
                  <a:cubicBezTo>
                    <a:pt x="21" y="0"/>
                    <a:pt x="22" y="1"/>
                    <a:pt x="22" y="1"/>
                  </a:cubicBezTo>
                  <a:cubicBezTo>
                    <a:pt x="22" y="2"/>
                    <a:pt x="21" y="2"/>
                    <a:pt x="21" y="2"/>
                  </a:cubicBezTo>
                  <a:close/>
                  <a:moveTo>
                    <a:pt x="8" y="2"/>
                  </a:moveTo>
                  <a:cubicBezTo>
                    <a:pt x="1" y="2"/>
                    <a:pt x="1" y="2"/>
                    <a:pt x="1" y="2"/>
                  </a:cubicBezTo>
                  <a:cubicBezTo>
                    <a:pt x="0" y="2"/>
                    <a:pt x="0" y="2"/>
                    <a:pt x="0" y="1"/>
                  </a:cubicBezTo>
                  <a:cubicBezTo>
                    <a:pt x="0" y="1"/>
                    <a:pt x="0" y="0"/>
                    <a:pt x="1" y="0"/>
                  </a:cubicBezTo>
                  <a:cubicBezTo>
                    <a:pt x="8" y="0"/>
                    <a:pt x="8" y="0"/>
                    <a:pt x="8" y="0"/>
                  </a:cubicBezTo>
                  <a:cubicBezTo>
                    <a:pt x="8" y="0"/>
                    <a:pt x="9" y="1"/>
                    <a:pt x="9" y="1"/>
                  </a:cubicBezTo>
                  <a:cubicBezTo>
                    <a:pt x="9" y="2"/>
                    <a:pt x="8" y="2"/>
                    <a:pt x="8"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 name="Freeform 111"/>
            <p:cNvSpPr/>
            <p:nvPr/>
          </p:nvSpPr>
          <p:spPr bwMode="auto">
            <a:xfrm>
              <a:off x="8477251" y="3524251"/>
              <a:ext cx="134938" cy="53975"/>
            </a:xfrm>
            <a:custGeom>
              <a:avLst/>
              <a:gdLst>
                <a:gd name="T0" fmla="*/ 4 w 5"/>
                <a:gd name="T1" fmla="*/ 2 h 2"/>
                <a:gd name="T2" fmla="*/ 1 w 5"/>
                <a:gd name="T3" fmla="*/ 2 h 2"/>
                <a:gd name="T4" fmla="*/ 0 w 5"/>
                <a:gd name="T5" fmla="*/ 1 h 2"/>
                <a:gd name="T6" fmla="*/ 1 w 5"/>
                <a:gd name="T7" fmla="*/ 0 h 2"/>
                <a:gd name="T8" fmla="*/ 4 w 5"/>
                <a:gd name="T9" fmla="*/ 0 h 2"/>
                <a:gd name="T10" fmla="*/ 5 w 5"/>
                <a:gd name="T11" fmla="*/ 1 h 2"/>
                <a:gd name="T12" fmla="*/ 4 w 5"/>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5" h="2">
                  <a:moveTo>
                    <a:pt x="4" y="2"/>
                  </a:moveTo>
                  <a:cubicBezTo>
                    <a:pt x="1" y="2"/>
                    <a:pt x="1" y="2"/>
                    <a:pt x="1" y="2"/>
                  </a:cubicBezTo>
                  <a:cubicBezTo>
                    <a:pt x="1" y="2"/>
                    <a:pt x="0" y="2"/>
                    <a:pt x="0" y="1"/>
                  </a:cubicBezTo>
                  <a:cubicBezTo>
                    <a:pt x="0" y="1"/>
                    <a:pt x="1" y="0"/>
                    <a:pt x="1" y="0"/>
                  </a:cubicBezTo>
                  <a:cubicBezTo>
                    <a:pt x="4" y="0"/>
                    <a:pt x="4" y="0"/>
                    <a:pt x="4" y="0"/>
                  </a:cubicBezTo>
                  <a:cubicBezTo>
                    <a:pt x="5" y="0"/>
                    <a:pt x="5" y="1"/>
                    <a:pt x="5" y="1"/>
                  </a:cubicBezTo>
                  <a:cubicBezTo>
                    <a:pt x="5" y="2"/>
                    <a:pt x="5" y="2"/>
                    <a:pt x="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25" name="矩形 24"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549157" y="-975631"/>
            <a:ext cx="583096" cy="838080"/>
          </a:xfrm>
          <a:prstGeom prst="rect">
            <a:avLst/>
          </a:prstGeom>
          <a:solidFill>
            <a:srgbClr val="365B7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 name="矩形 25"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1132253" y="-975631"/>
            <a:ext cx="583096" cy="838080"/>
          </a:xfrm>
          <a:prstGeom prst="rect">
            <a:avLst/>
          </a:prstGeom>
          <a:solidFill>
            <a:srgbClr val="96648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 name="矩形 26"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1715349" y="-975631"/>
            <a:ext cx="583096" cy="838080"/>
          </a:xfrm>
          <a:prstGeom prst="rect">
            <a:avLst/>
          </a:prstGeom>
          <a:solidFill>
            <a:srgbClr val="D06F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 name="矩形 27"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2298446" y="-975631"/>
            <a:ext cx="583096" cy="838080"/>
          </a:xfrm>
          <a:prstGeom prst="rect">
            <a:avLst/>
          </a:prstGeom>
          <a:solidFill>
            <a:srgbClr val="F779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 name="矩形 28"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2881542" y="-975631"/>
            <a:ext cx="583096" cy="838080"/>
          </a:xfrm>
          <a:prstGeom prst="rect">
            <a:avLst/>
          </a:prstGeom>
          <a:solidFill>
            <a:srgbClr val="F8AD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0" name="Rectangle 42"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3034741" y="4771802"/>
            <a:ext cx="606976" cy="563151"/>
          </a:xfrm>
          <a:prstGeom prst="rect">
            <a:avLst/>
          </a:prstGeom>
          <a:noFill/>
          <a:ln w="12700" cap="flat" cmpd="sng" algn="ctr">
            <a:noFill/>
            <a:prstDash val="solid"/>
          </a:ln>
          <a:effectLst/>
        </p:spPr>
        <p:txBody>
          <a:bodyPr lIns="91440" tIns="0" rIns="91440" bIns="0" rtlCol="0" anchor="t"/>
          <a:lstStyle/>
          <a:p>
            <a:pPr algn="r"/>
            <a:r>
              <a:rPr lang="en-US" altLang="zh-CN" sz="4000" b="1" dirty="0">
                <a:solidFill>
                  <a:srgbClr val="365B7C"/>
                </a:solidFill>
                <a:latin typeface="Arial" panose="020B0604020202020204" pitchFamily="34" charset="0"/>
                <a:cs typeface="Arial" panose="020B0604020202020204" pitchFamily="34" charset="0"/>
              </a:rPr>
              <a:t>A</a:t>
            </a:r>
            <a:endParaRPr lang="zh-CN" altLang="en-US" sz="4000" b="1" dirty="0">
              <a:solidFill>
                <a:srgbClr val="365B7C"/>
              </a:solidFill>
              <a:latin typeface="Arial" panose="020B0604020202020204" pitchFamily="34" charset="0"/>
              <a:cs typeface="Arial" panose="020B0604020202020204" pitchFamily="34" charset="0"/>
            </a:endParaRPr>
          </a:p>
        </p:txBody>
      </p:sp>
      <p:sp>
        <p:nvSpPr>
          <p:cNvPr id="61" name="Rectangle 42"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5462649" y="1953267"/>
            <a:ext cx="606976" cy="563151"/>
          </a:xfrm>
          <a:prstGeom prst="rect">
            <a:avLst/>
          </a:prstGeom>
          <a:noFill/>
          <a:ln w="12700" cap="flat" cmpd="sng" algn="ctr">
            <a:noFill/>
            <a:prstDash val="solid"/>
          </a:ln>
          <a:effectLst/>
        </p:spPr>
        <p:txBody>
          <a:bodyPr lIns="91440" tIns="0" rIns="91440" bIns="0" rtlCol="0" anchor="t"/>
          <a:lstStyle/>
          <a:p>
            <a:pPr algn="r"/>
            <a:r>
              <a:rPr lang="en-US" altLang="zh-CN" sz="4000" b="1" dirty="0">
                <a:solidFill>
                  <a:srgbClr val="966481"/>
                </a:solidFill>
                <a:latin typeface="Arial" panose="020B0604020202020204" pitchFamily="34" charset="0"/>
                <a:cs typeface="Arial" panose="020B0604020202020204" pitchFamily="34" charset="0"/>
              </a:rPr>
              <a:t>B</a:t>
            </a:r>
            <a:endParaRPr lang="zh-CN" altLang="en-US" sz="4000" b="1" dirty="0">
              <a:solidFill>
                <a:srgbClr val="966481"/>
              </a:solidFill>
              <a:latin typeface="Arial" panose="020B0604020202020204" pitchFamily="34" charset="0"/>
              <a:cs typeface="Arial" panose="020B0604020202020204" pitchFamily="34" charset="0"/>
            </a:endParaRPr>
          </a:p>
        </p:txBody>
      </p:sp>
      <p:sp>
        <p:nvSpPr>
          <p:cNvPr id="62" name="Rectangle 42"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7349672" y="2443069"/>
            <a:ext cx="606976" cy="563151"/>
          </a:xfrm>
          <a:prstGeom prst="rect">
            <a:avLst/>
          </a:prstGeom>
          <a:noFill/>
          <a:ln w="12700" cap="flat" cmpd="sng" algn="ctr">
            <a:noFill/>
            <a:prstDash val="solid"/>
          </a:ln>
          <a:effectLst/>
        </p:spPr>
        <p:txBody>
          <a:bodyPr lIns="91440" tIns="0" rIns="91440" bIns="0" rtlCol="0" anchor="t"/>
          <a:lstStyle/>
          <a:p>
            <a:pPr algn="r"/>
            <a:r>
              <a:rPr lang="en-US" altLang="zh-CN" sz="4000" b="1" dirty="0">
                <a:solidFill>
                  <a:srgbClr val="D06F83"/>
                </a:solidFill>
                <a:latin typeface="Arial" panose="020B0604020202020204" pitchFamily="34" charset="0"/>
                <a:cs typeface="Arial" panose="020B0604020202020204" pitchFamily="34" charset="0"/>
              </a:rPr>
              <a:t>C</a:t>
            </a:r>
            <a:endParaRPr lang="zh-CN" altLang="en-US" sz="4000" b="1" dirty="0">
              <a:solidFill>
                <a:srgbClr val="D06F83"/>
              </a:solidFill>
              <a:latin typeface="Arial" panose="020B0604020202020204" pitchFamily="34" charset="0"/>
              <a:cs typeface="Arial" panose="020B0604020202020204" pitchFamily="34" charset="0"/>
            </a:endParaRPr>
          </a:p>
        </p:txBody>
      </p:sp>
      <p:sp>
        <p:nvSpPr>
          <p:cNvPr id="63" name="Rectangle 42"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7424121" y="5453878"/>
            <a:ext cx="606976" cy="563151"/>
          </a:xfrm>
          <a:prstGeom prst="rect">
            <a:avLst/>
          </a:prstGeom>
          <a:noFill/>
          <a:ln w="12700" cap="flat" cmpd="sng" algn="ctr">
            <a:noFill/>
            <a:prstDash val="solid"/>
          </a:ln>
          <a:effectLst/>
        </p:spPr>
        <p:txBody>
          <a:bodyPr lIns="91440" tIns="0" rIns="91440" bIns="0" rtlCol="0" anchor="t"/>
          <a:lstStyle/>
          <a:p>
            <a:pPr algn="r"/>
            <a:r>
              <a:rPr lang="en-US" altLang="zh-CN" sz="4000" b="1" dirty="0">
                <a:solidFill>
                  <a:srgbClr val="F57882"/>
                </a:solidFill>
                <a:latin typeface="Arial" panose="020B0604020202020204" pitchFamily="34" charset="0"/>
                <a:cs typeface="Arial" panose="020B0604020202020204" pitchFamily="34" charset="0"/>
              </a:rPr>
              <a:t>D</a:t>
            </a:r>
            <a:endParaRPr lang="zh-CN" altLang="en-US" sz="4000" b="1" dirty="0">
              <a:solidFill>
                <a:srgbClr val="F57882"/>
              </a:solidFill>
              <a:latin typeface="Arial" panose="020B0604020202020204" pitchFamily="34" charset="0"/>
              <a:cs typeface="Arial" panose="020B0604020202020204" pitchFamily="34" charset="0"/>
            </a:endParaRPr>
          </a:p>
        </p:txBody>
      </p:sp>
      <p:grpSp>
        <p:nvGrpSpPr>
          <p:cNvPr id="8" name="组合 7"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GrpSpPr/>
          <p:nvPr/>
        </p:nvGrpSpPr>
        <p:grpSpPr>
          <a:xfrm>
            <a:off x="3550602" y="2863953"/>
            <a:ext cx="1550610" cy="1553304"/>
            <a:chOff x="3550602" y="2863953"/>
            <a:chExt cx="1550610" cy="1553304"/>
          </a:xfrm>
        </p:grpSpPr>
        <p:grpSp>
          <p:nvGrpSpPr>
            <p:cNvPr id="7" name="组合 6"/>
            <p:cNvGrpSpPr/>
            <p:nvPr/>
          </p:nvGrpSpPr>
          <p:grpSpPr>
            <a:xfrm>
              <a:off x="3550602" y="2863953"/>
              <a:ext cx="1550610" cy="1553304"/>
              <a:chOff x="3719415" y="2667004"/>
              <a:chExt cx="1656000" cy="1658877"/>
            </a:xfrm>
          </p:grpSpPr>
          <p:sp>
            <p:nvSpPr>
              <p:cNvPr id="11" name="任意多边形 10"/>
              <p:cNvSpPr/>
              <p:nvPr/>
            </p:nvSpPr>
            <p:spPr>
              <a:xfrm>
                <a:off x="3719415" y="2667004"/>
                <a:ext cx="1656000" cy="1658877"/>
              </a:xfrm>
              <a:custGeom>
                <a:avLst/>
                <a:gdLst>
                  <a:gd name="connsiteX0" fmla="*/ 0 w 1656000"/>
                  <a:gd name="connsiteY0" fmla="*/ 0 h 1658877"/>
                  <a:gd name="connsiteX1" fmla="*/ 404726 w 1656000"/>
                  <a:gd name="connsiteY1" fmla="*/ 0 h 1658877"/>
                  <a:gd name="connsiteX2" fmla="*/ 583096 w 1656000"/>
                  <a:gd name="connsiteY2" fmla="*/ 0 h 1658877"/>
                  <a:gd name="connsiteX3" fmla="*/ 1251274 w 1656000"/>
                  <a:gd name="connsiteY3" fmla="*/ 0 h 1658877"/>
                  <a:gd name="connsiteX4" fmla="*/ 1656000 w 1656000"/>
                  <a:gd name="connsiteY4" fmla="*/ 404726 h 1658877"/>
                  <a:gd name="connsiteX5" fmla="*/ 1656000 w 1656000"/>
                  <a:gd name="connsiteY5" fmla="*/ 1251274 h 1658877"/>
                  <a:gd name="connsiteX6" fmla="*/ 1652796 w 1656000"/>
                  <a:gd name="connsiteY6" fmla="*/ 1283057 h 1658877"/>
                  <a:gd name="connsiteX7" fmla="*/ 1652796 w 1656000"/>
                  <a:gd name="connsiteY7" fmla="*/ 1658877 h 1658877"/>
                  <a:gd name="connsiteX8" fmla="*/ 1069700 w 1656000"/>
                  <a:gd name="connsiteY8" fmla="*/ 1658877 h 1658877"/>
                  <a:gd name="connsiteX9" fmla="*/ 1069700 w 1656000"/>
                  <a:gd name="connsiteY9" fmla="*/ 1656000 h 1658877"/>
                  <a:gd name="connsiteX10" fmla="*/ 404726 w 1656000"/>
                  <a:gd name="connsiteY10" fmla="*/ 1656000 h 1658877"/>
                  <a:gd name="connsiteX11" fmla="*/ 0 w 1656000"/>
                  <a:gd name="connsiteY11" fmla="*/ 1251274 h 1658877"/>
                  <a:gd name="connsiteX12" fmla="*/ 0 w 1656000"/>
                  <a:gd name="connsiteY12" fmla="*/ 838080 h 1658877"/>
                  <a:gd name="connsiteX13" fmla="*/ 0 w 1656000"/>
                  <a:gd name="connsiteY13" fmla="*/ 404726 h 1658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56000" h="1658877">
                    <a:moveTo>
                      <a:pt x="0" y="0"/>
                    </a:moveTo>
                    <a:lnTo>
                      <a:pt x="404726" y="0"/>
                    </a:lnTo>
                    <a:lnTo>
                      <a:pt x="583096" y="0"/>
                    </a:lnTo>
                    <a:lnTo>
                      <a:pt x="1251274" y="0"/>
                    </a:lnTo>
                    <a:cubicBezTo>
                      <a:pt x="1474798" y="0"/>
                      <a:pt x="1656000" y="181202"/>
                      <a:pt x="1656000" y="404726"/>
                    </a:cubicBezTo>
                    <a:lnTo>
                      <a:pt x="1656000" y="1251274"/>
                    </a:lnTo>
                    <a:lnTo>
                      <a:pt x="1652796" y="1283057"/>
                    </a:lnTo>
                    <a:lnTo>
                      <a:pt x="1652796" y="1658877"/>
                    </a:lnTo>
                    <a:lnTo>
                      <a:pt x="1069700" y="1658877"/>
                    </a:lnTo>
                    <a:lnTo>
                      <a:pt x="1069700" y="1656000"/>
                    </a:lnTo>
                    <a:lnTo>
                      <a:pt x="404726" y="1656000"/>
                    </a:lnTo>
                    <a:cubicBezTo>
                      <a:pt x="181202" y="1656000"/>
                      <a:pt x="0" y="1474798"/>
                      <a:pt x="0" y="1251274"/>
                    </a:cubicBezTo>
                    <a:lnTo>
                      <a:pt x="0" y="838080"/>
                    </a:lnTo>
                    <a:lnTo>
                      <a:pt x="0" y="404726"/>
                    </a:lnTo>
                    <a:close/>
                  </a:path>
                </a:pathLst>
              </a:custGeom>
              <a:solidFill>
                <a:srgbClr val="365B7C"/>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2" name="任意多边形 11"/>
              <p:cNvSpPr>
                <a:spLocks noChangeAspect="1"/>
              </p:cNvSpPr>
              <p:nvPr/>
            </p:nvSpPr>
            <p:spPr>
              <a:xfrm>
                <a:off x="3954445" y="2902442"/>
                <a:ext cx="1185940" cy="1188000"/>
              </a:xfrm>
              <a:custGeom>
                <a:avLst/>
                <a:gdLst>
                  <a:gd name="connsiteX0" fmla="*/ 0 w 1656000"/>
                  <a:gd name="connsiteY0" fmla="*/ 0 h 1658877"/>
                  <a:gd name="connsiteX1" fmla="*/ 404726 w 1656000"/>
                  <a:gd name="connsiteY1" fmla="*/ 0 h 1658877"/>
                  <a:gd name="connsiteX2" fmla="*/ 583096 w 1656000"/>
                  <a:gd name="connsiteY2" fmla="*/ 0 h 1658877"/>
                  <a:gd name="connsiteX3" fmla="*/ 1251274 w 1656000"/>
                  <a:gd name="connsiteY3" fmla="*/ 0 h 1658877"/>
                  <a:gd name="connsiteX4" fmla="*/ 1656000 w 1656000"/>
                  <a:gd name="connsiteY4" fmla="*/ 404726 h 1658877"/>
                  <a:gd name="connsiteX5" fmla="*/ 1656000 w 1656000"/>
                  <a:gd name="connsiteY5" fmla="*/ 1251274 h 1658877"/>
                  <a:gd name="connsiteX6" fmla="*/ 1652796 w 1656000"/>
                  <a:gd name="connsiteY6" fmla="*/ 1283057 h 1658877"/>
                  <a:gd name="connsiteX7" fmla="*/ 1652796 w 1656000"/>
                  <a:gd name="connsiteY7" fmla="*/ 1658877 h 1658877"/>
                  <a:gd name="connsiteX8" fmla="*/ 1069700 w 1656000"/>
                  <a:gd name="connsiteY8" fmla="*/ 1658877 h 1658877"/>
                  <a:gd name="connsiteX9" fmla="*/ 1069700 w 1656000"/>
                  <a:gd name="connsiteY9" fmla="*/ 1656000 h 1658877"/>
                  <a:gd name="connsiteX10" fmla="*/ 404726 w 1656000"/>
                  <a:gd name="connsiteY10" fmla="*/ 1656000 h 1658877"/>
                  <a:gd name="connsiteX11" fmla="*/ 0 w 1656000"/>
                  <a:gd name="connsiteY11" fmla="*/ 1251274 h 1658877"/>
                  <a:gd name="connsiteX12" fmla="*/ 0 w 1656000"/>
                  <a:gd name="connsiteY12" fmla="*/ 838080 h 1658877"/>
                  <a:gd name="connsiteX13" fmla="*/ 0 w 1656000"/>
                  <a:gd name="connsiteY13" fmla="*/ 404726 h 1658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56000" h="1658877">
                    <a:moveTo>
                      <a:pt x="0" y="0"/>
                    </a:moveTo>
                    <a:lnTo>
                      <a:pt x="404726" y="0"/>
                    </a:lnTo>
                    <a:lnTo>
                      <a:pt x="583096" y="0"/>
                    </a:lnTo>
                    <a:lnTo>
                      <a:pt x="1251274" y="0"/>
                    </a:lnTo>
                    <a:cubicBezTo>
                      <a:pt x="1474798" y="0"/>
                      <a:pt x="1656000" y="181202"/>
                      <a:pt x="1656000" y="404726"/>
                    </a:cubicBezTo>
                    <a:lnTo>
                      <a:pt x="1656000" y="1251274"/>
                    </a:lnTo>
                    <a:lnTo>
                      <a:pt x="1652796" y="1283057"/>
                    </a:lnTo>
                    <a:lnTo>
                      <a:pt x="1652796" y="1658877"/>
                    </a:lnTo>
                    <a:lnTo>
                      <a:pt x="1069700" y="1658877"/>
                    </a:lnTo>
                    <a:lnTo>
                      <a:pt x="1069700" y="1656000"/>
                    </a:lnTo>
                    <a:lnTo>
                      <a:pt x="404726" y="1656000"/>
                    </a:lnTo>
                    <a:cubicBezTo>
                      <a:pt x="181202" y="1656000"/>
                      <a:pt x="0" y="1474798"/>
                      <a:pt x="0" y="1251274"/>
                    </a:cubicBezTo>
                    <a:lnTo>
                      <a:pt x="0" y="838080"/>
                    </a:lnTo>
                    <a:lnTo>
                      <a:pt x="0" y="404726"/>
                    </a:lnTo>
                    <a:close/>
                  </a:path>
                </a:pathLst>
              </a:custGeom>
              <a:gradFill>
                <a:gsLst>
                  <a:gs pos="100000">
                    <a:schemeClr val="bg1">
                      <a:lumMod val="85000"/>
                    </a:schemeClr>
                  </a:gs>
                  <a:gs pos="0">
                    <a:schemeClr val="bg1"/>
                  </a:gs>
                </a:gsLst>
                <a:lin ang="13200000" scaled="0"/>
              </a:gradFill>
              <a:ln>
                <a:noFill/>
              </a:ln>
              <a:effectLst>
                <a:outerShdw blurRad="127000" dist="635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grpSp>
        <p:sp>
          <p:nvSpPr>
            <p:cNvPr id="64" name="Freeform 48"/>
            <p:cNvSpPr>
              <a:spLocks noEditPoints="1"/>
            </p:cNvSpPr>
            <p:nvPr/>
          </p:nvSpPr>
          <p:spPr bwMode="auto">
            <a:xfrm>
              <a:off x="4098631" y="3399556"/>
              <a:ext cx="448104" cy="428925"/>
            </a:xfrm>
            <a:custGeom>
              <a:avLst/>
              <a:gdLst>
                <a:gd name="T0" fmla="*/ 419 w 628"/>
                <a:gd name="T1" fmla="*/ 232 h 600"/>
                <a:gd name="T2" fmla="*/ 411 w 628"/>
                <a:gd name="T3" fmla="*/ 249 h 600"/>
                <a:gd name="T4" fmla="*/ 408 w 628"/>
                <a:gd name="T5" fmla="*/ 261 h 600"/>
                <a:gd name="T6" fmla="*/ 409 w 628"/>
                <a:gd name="T7" fmla="*/ 283 h 600"/>
                <a:gd name="T8" fmla="*/ 417 w 628"/>
                <a:gd name="T9" fmla="*/ 304 h 600"/>
                <a:gd name="T10" fmla="*/ 424 w 628"/>
                <a:gd name="T11" fmla="*/ 315 h 600"/>
                <a:gd name="T12" fmla="*/ 441 w 628"/>
                <a:gd name="T13" fmla="*/ 330 h 600"/>
                <a:gd name="T14" fmla="*/ 453 w 628"/>
                <a:gd name="T15" fmla="*/ 335 h 600"/>
                <a:gd name="T16" fmla="*/ 478 w 628"/>
                <a:gd name="T17" fmla="*/ 200 h 600"/>
                <a:gd name="T18" fmla="*/ 449 w 628"/>
                <a:gd name="T19" fmla="*/ 206 h 600"/>
                <a:gd name="T20" fmla="*/ 433 w 628"/>
                <a:gd name="T21" fmla="*/ 216 h 600"/>
                <a:gd name="T22" fmla="*/ 425 w 628"/>
                <a:gd name="T23" fmla="*/ 224 h 600"/>
                <a:gd name="T24" fmla="*/ 384 w 628"/>
                <a:gd name="T25" fmla="*/ 70 h 600"/>
                <a:gd name="T26" fmla="*/ 314 w 628"/>
                <a:gd name="T27" fmla="*/ 140 h 600"/>
                <a:gd name="T28" fmla="*/ 379 w 628"/>
                <a:gd name="T29" fmla="*/ 283 h 600"/>
                <a:gd name="T30" fmla="*/ 379 w 628"/>
                <a:gd name="T31" fmla="*/ 254 h 600"/>
                <a:gd name="T32" fmla="*/ 359 w 628"/>
                <a:gd name="T33" fmla="*/ 154 h 600"/>
                <a:gd name="T34" fmla="*/ 250 w 628"/>
                <a:gd name="T35" fmla="*/ 270 h 600"/>
                <a:gd name="T36" fmla="*/ 314 w 628"/>
                <a:gd name="T37" fmla="*/ 396 h 600"/>
                <a:gd name="T38" fmla="*/ 282 w 628"/>
                <a:gd name="T39" fmla="*/ 400 h 600"/>
                <a:gd name="T40" fmla="*/ 267 w 628"/>
                <a:gd name="T41" fmla="*/ 382 h 600"/>
                <a:gd name="T42" fmla="*/ 257 w 628"/>
                <a:gd name="T43" fmla="*/ 374 h 600"/>
                <a:gd name="T44" fmla="*/ 214 w 628"/>
                <a:gd name="T45" fmla="*/ 356 h 600"/>
                <a:gd name="T46" fmla="*/ 195 w 628"/>
                <a:gd name="T47" fmla="*/ 354 h 600"/>
                <a:gd name="T48" fmla="*/ 0 w 628"/>
                <a:gd name="T49" fmla="*/ 600 h 600"/>
                <a:gd name="T50" fmla="*/ 83 w 628"/>
                <a:gd name="T51" fmla="*/ 454 h 600"/>
                <a:gd name="T52" fmla="*/ 216 w 628"/>
                <a:gd name="T53" fmla="*/ 454 h 600"/>
                <a:gd name="T54" fmla="*/ 301 w 628"/>
                <a:gd name="T55" fmla="*/ 600 h 600"/>
                <a:gd name="T56" fmla="*/ 282 w 628"/>
                <a:gd name="T57" fmla="*/ 400 h 600"/>
                <a:gd name="T58" fmla="*/ 433 w 628"/>
                <a:gd name="T59" fmla="*/ 354 h 600"/>
                <a:gd name="T60" fmla="*/ 413 w 628"/>
                <a:gd name="T61" fmla="*/ 356 h 600"/>
                <a:gd name="T62" fmla="*/ 361 w 628"/>
                <a:gd name="T63" fmla="*/ 382 h 600"/>
                <a:gd name="T64" fmla="*/ 353 w 628"/>
                <a:gd name="T65" fmla="*/ 391 h 600"/>
                <a:gd name="T66" fmla="*/ 389 w 628"/>
                <a:gd name="T67" fmla="*/ 600 h 600"/>
                <a:gd name="T68" fmla="*/ 410 w 628"/>
                <a:gd name="T69" fmla="*/ 600 h 600"/>
                <a:gd name="T70" fmla="*/ 564 w 628"/>
                <a:gd name="T71" fmla="*/ 454 h 600"/>
                <a:gd name="T72" fmla="*/ 628 w 628"/>
                <a:gd name="T73" fmla="*/ 460 h 600"/>
                <a:gd name="T74" fmla="*/ 151 w 628"/>
                <a:gd name="T75" fmla="*/ 340 h 600"/>
                <a:gd name="T76" fmla="*/ 186 w 628"/>
                <a:gd name="T77" fmla="*/ 330 h 600"/>
                <a:gd name="T78" fmla="*/ 196 w 628"/>
                <a:gd name="T79" fmla="*/ 323 h 600"/>
                <a:gd name="T80" fmla="*/ 216 w 628"/>
                <a:gd name="T81" fmla="*/ 295 h 600"/>
                <a:gd name="T82" fmla="*/ 219 w 628"/>
                <a:gd name="T83" fmla="*/ 281 h 600"/>
                <a:gd name="T84" fmla="*/ 219 w 628"/>
                <a:gd name="T85" fmla="*/ 258 h 600"/>
                <a:gd name="T86" fmla="*/ 214 w 628"/>
                <a:gd name="T87" fmla="*/ 241 h 600"/>
                <a:gd name="T88" fmla="*/ 208 w 628"/>
                <a:gd name="T89" fmla="*/ 231 h 600"/>
                <a:gd name="T90" fmla="*/ 195 w 628"/>
                <a:gd name="T91" fmla="*/ 217 h 600"/>
                <a:gd name="T92" fmla="*/ 186 w 628"/>
                <a:gd name="T93" fmla="*/ 210 h 600"/>
                <a:gd name="T94" fmla="*/ 151 w 628"/>
                <a:gd name="T95" fmla="*/ 200 h 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28" h="600">
                  <a:moveTo>
                    <a:pt x="425" y="224"/>
                  </a:moveTo>
                  <a:cubicBezTo>
                    <a:pt x="423" y="226"/>
                    <a:pt x="421" y="229"/>
                    <a:pt x="420" y="231"/>
                  </a:cubicBezTo>
                  <a:cubicBezTo>
                    <a:pt x="419" y="231"/>
                    <a:pt x="419" y="232"/>
                    <a:pt x="419" y="232"/>
                  </a:cubicBezTo>
                  <a:cubicBezTo>
                    <a:pt x="418" y="234"/>
                    <a:pt x="416" y="236"/>
                    <a:pt x="415" y="239"/>
                  </a:cubicBezTo>
                  <a:cubicBezTo>
                    <a:pt x="415" y="240"/>
                    <a:pt x="414" y="240"/>
                    <a:pt x="414" y="241"/>
                  </a:cubicBezTo>
                  <a:cubicBezTo>
                    <a:pt x="413" y="244"/>
                    <a:pt x="412" y="246"/>
                    <a:pt x="411" y="249"/>
                  </a:cubicBezTo>
                  <a:cubicBezTo>
                    <a:pt x="411" y="249"/>
                    <a:pt x="411" y="250"/>
                    <a:pt x="411" y="250"/>
                  </a:cubicBezTo>
                  <a:cubicBezTo>
                    <a:pt x="410" y="253"/>
                    <a:pt x="409" y="255"/>
                    <a:pt x="409" y="258"/>
                  </a:cubicBezTo>
                  <a:cubicBezTo>
                    <a:pt x="409" y="259"/>
                    <a:pt x="409" y="260"/>
                    <a:pt x="408" y="261"/>
                  </a:cubicBezTo>
                  <a:cubicBezTo>
                    <a:pt x="408" y="264"/>
                    <a:pt x="408" y="267"/>
                    <a:pt x="408" y="270"/>
                  </a:cubicBezTo>
                  <a:cubicBezTo>
                    <a:pt x="408" y="274"/>
                    <a:pt x="408" y="278"/>
                    <a:pt x="409" y="281"/>
                  </a:cubicBezTo>
                  <a:cubicBezTo>
                    <a:pt x="409" y="282"/>
                    <a:pt x="409" y="283"/>
                    <a:pt x="409" y="283"/>
                  </a:cubicBezTo>
                  <a:cubicBezTo>
                    <a:pt x="410" y="287"/>
                    <a:pt x="411" y="290"/>
                    <a:pt x="412" y="293"/>
                  </a:cubicBezTo>
                  <a:cubicBezTo>
                    <a:pt x="412" y="294"/>
                    <a:pt x="412" y="294"/>
                    <a:pt x="412" y="295"/>
                  </a:cubicBezTo>
                  <a:cubicBezTo>
                    <a:pt x="414" y="298"/>
                    <a:pt x="415" y="301"/>
                    <a:pt x="417" y="304"/>
                  </a:cubicBezTo>
                  <a:cubicBezTo>
                    <a:pt x="417" y="305"/>
                    <a:pt x="417" y="305"/>
                    <a:pt x="418" y="306"/>
                  </a:cubicBezTo>
                  <a:cubicBezTo>
                    <a:pt x="420" y="309"/>
                    <a:pt x="422" y="312"/>
                    <a:pt x="424" y="315"/>
                  </a:cubicBezTo>
                  <a:cubicBezTo>
                    <a:pt x="424" y="315"/>
                    <a:pt x="424" y="315"/>
                    <a:pt x="424" y="315"/>
                  </a:cubicBezTo>
                  <a:cubicBezTo>
                    <a:pt x="427" y="318"/>
                    <a:pt x="429" y="320"/>
                    <a:pt x="432" y="323"/>
                  </a:cubicBezTo>
                  <a:cubicBezTo>
                    <a:pt x="432" y="323"/>
                    <a:pt x="432" y="323"/>
                    <a:pt x="432" y="323"/>
                  </a:cubicBezTo>
                  <a:cubicBezTo>
                    <a:pt x="435" y="326"/>
                    <a:pt x="438" y="328"/>
                    <a:pt x="441" y="330"/>
                  </a:cubicBezTo>
                  <a:cubicBezTo>
                    <a:pt x="442" y="330"/>
                    <a:pt x="442" y="330"/>
                    <a:pt x="442" y="330"/>
                  </a:cubicBezTo>
                  <a:cubicBezTo>
                    <a:pt x="446" y="332"/>
                    <a:pt x="449" y="334"/>
                    <a:pt x="452" y="335"/>
                  </a:cubicBezTo>
                  <a:cubicBezTo>
                    <a:pt x="453" y="335"/>
                    <a:pt x="453" y="335"/>
                    <a:pt x="453" y="335"/>
                  </a:cubicBezTo>
                  <a:cubicBezTo>
                    <a:pt x="461" y="338"/>
                    <a:pt x="469" y="340"/>
                    <a:pt x="478" y="340"/>
                  </a:cubicBezTo>
                  <a:cubicBezTo>
                    <a:pt x="516" y="340"/>
                    <a:pt x="547" y="309"/>
                    <a:pt x="547" y="270"/>
                  </a:cubicBezTo>
                  <a:cubicBezTo>
                    <a:pt x="547" y="231"/>
                    <a:pt x="516" y="200"/>
                    <a:pt x="478" y="200"/>
                  </a:cubicBezTo>
                  <a:cubicBezTo>
                    <a:pt x="468" y="200"/>
                    <a:pt x="458" y="202"/>
                    <a:pt x="450" y="206"/>
                  </a:cubicBezTo>
                  <a:cubicBezTo>
                    <a:pt x="450" y="206"/>
                    <a:pt x="450" y="206"/>
                    <a:pt x="450" y="206"/>
                  </a:cubicBezTo>
                  <a:cubicBezTo>
                    <a:pt x="449" y="206"/>
                    <a:pt x="449" y="206"/>
                    <a:pt x="449" y="206"/>
                  </a:cubicBezTo>
                  <a:cubicBezTo>
                    <a:pt x="446" y="208"/>
                    <a:pt x="444" y="209"/>
                    <a:pt x="442" y="210"/>
                  </a:cubicBezTo>
                  <a:cubicBezTo>
                    <a:pt x="441" y="210"/>
                    <a:pt x="441" y="211"/>
                    <a:pt x="440" y="211"/>
                  </a:cubicBezTo>
                  <a:cubicBezTo>
                    <a:pt x="438" y="213"/>
                    <a:pt x="435" y="215"/>
                    <a:pt x="433" y="216"/>
                  </a:cubicBezTo>
                  <a:cubicBezTo>
                    <a:pt x="433" y="217"/>
                    <a:pt x="432" y="217"/>
                    <a:pt x="432" y="217"/>
                  </a:cubicBezTo>
                  <a:cubicBezTo>
                    <a:pt x="430" y="219"/>
                    <a:pt x="428" y="221"/>
                    <a:pt x="426" y="223"/>
                  </a:cubicBezTo>
                  <a:cubicBezTo>
                    <a:pt x="426" y="223"/>
                    <a:pt x="425" y="224"/>
                    <a:pt x="425" y="224"/>
                  </a:cubicBezTo>
                  <a:close/>
                  <a:moveTo>
                    <a:pt x="314" y="140"/>
                  </a:moveTo>
                  <a:lnTo>
                    <a:pt x="314" y="140"/>
                  </a:lnTo>
                  <a:cubicBezTo>
                    <a:pt x="353" y="140"/>
                    <a:pt x="384" y="108"/>
                    <a:pt x="384" y="70"/>
                  </a:cubicBezTo>
                  <a:cubicBezTo>
                    <a:pt x="384" y="31"/>
                    <a:pt x="353" y="0"/>
                    <a:pt x="314" y="0"/>
                  </a:cubicBezTo>
                  <a:cubicBezTo>
                    <a:pt x="275" y="0"/>
                    <a:pt x="244" y="31"/>
                    <a:pt x="244" y="70"/>
                  </a:cubicBezTo>
                  <a:cubicBezTo>
                    <a:pt x="244" y="108"/>
                    <a:pt x="275" y="140"/>
                    <a:pt x="314" y="140"/>
                  </a:cubicBezTo>
                  <a:close/>
                  <a:moveTo>
                    <a:pt x="379" y="336"/>
                  </a:moveTo>
                  <a:lnTo>
                    <a:pt x="379" y="336"/>
                  </a:lnTo>
                  <a:lnTo>
                    <a:pt x="379" y="283"/>
                  </a:lnTo>
                  <a:cubicBezTo>
                    <a:pt x="379" y="279"/>
                    <a:pt x="378" y="274"/>
                    <a:pt x="378" y="270"/>
                  </a:cubicBezTo>
                  <a:cubicBezTo>
                    <a:pt x="378" y="266"/>
                    <a:pt x="379" y="262"/>
                    <a:pt x="379" y="257"/>
                  </a:cubicBezTo>
                  <a:lnTo>
                    <a:pt x="379" y="254"/>
                  </a:lnTo>
                  <a:lnTo>
                    <a:pt x="380" y="254"/>
                  </a:lnTo>
                  <a:cubicBezTo>
                    <a:pt x="385" y="223"/>
                    <a:pt x="404" y="197"/>
                    <a:pt x="431" y="183"/>
                  </a:cubicBezTo>
                  <a:cubicBezTo>
                    <a:pt x="412" y="165"/>
                    <a:pt x="387" y="154"/>
                    <a:pt x="359" y="154"/>
                  </a:cubicBezTo>
                  <a:lnTo>
                    <a:pt x="269" y="154"/>
                  </a:lnTo>
                  <a:cubicBezTo>
                    <a:pt x="241" y="154"/>
                    <a:pt x="216" y="165"/>
                    <a:pt x="197" y="183"/>
                  </a:cubicBezTo>
                  <a:cubicBezTo>
                    <a:pt x="228" y="199"/>
                    <a:pt x="250" y="232"/>
                    <a:pt x="250" y="270"/>
                  </a:cubicBezTo>
                  <a:cubicBezTo>
                    <a:pt x="250" y="278"/>
                    <a:pt x="249" y="285"/>
                    <a:pt x="247" y="293"/>
                  </a:cubicBezTo>
                  <a:lnTo>
                    <a:pt x="247" y="335"/>
                  </a:lnTo>
                  <a:cubicBezTo>
                    <a:pt x="276" y="347"/>
                    <a:pt x="299" y="369"/>
                    <a:pt x="314" y="396"/>
                  </a:cubicBezTo>
                  <a:cubicBezTo>
                    <a:pt x="328" y="369"/>
                    <a:pt x="352" y="348"/>
                    <a:pt x="379" y="336"/>
                  </a:cubicBezTo>
                  <a:close/>
                  <a:moveTo>
                    <a:pt x="282" y="400"/>
                  </a:moveTo>
                  <a:lnTo>
                    <a:pt x="282" y="400"/>
                  </a:lnTo>
                  <a:cubicBezTo>
                    <a:pt x="280" y="397"/>
                    <a:pt x="278" y="394"/>
                    <a:pt x="275" y="391"/>
                  </a:cubicBezTo>
                  <a:cubicBezTo>
                    <a:pt x="275" y="390"/>
                    <a:pt x="274" y="390"/>
                    <a:pt x="274" y="390"/>
                  </a:cubicBezTo>
                  <a:cubicBezTo>
                    <a:pt x="272" y="387"/>
                    <a:pt x="270" y="385"/>
                    <a:pt x="267" y="382"/>
                  </a:cubicBezTo>
                  <a:cubicBezTo>
                    <a:pt x="267" y="382"/>
                    <a:pt x="266" y="382"/>
                    <a:pt x="266" y="381"/>
                  </a:cubicBezTo>
                  <a:cubicBezTo>
                    <a:pt x="263" y="379"/>
                    <a:pt x="261" y="377"/>
                    <a:pt x="258" y="375"/>
                  </a:cubicBezTo>
                  <a:cubicBezTo>
                    <a:pt x="257" y="374"/>
                    <a:pt x="257" y="374"/>
                    <a:pt x="257" y="374"/>
                  </a:cubicBezTo>
                  <a:cubicBezTo>
                    <a:pt x="247" y="367"/>
                    <a:pt x="237" y="362"/>
                    <a:pt x="225" y="359"/>
                  </a:cubicBezTo>
                  <a:cubicBezTo>
                    <a:pt x="223" y="358"/>
                    <a:pt x="220" y="357"/>
                    <a:pt x="218" y="357"/>
                  </a:cubicBezTo>
                  <a:cubicBezTo>
                    <a:pt x="217" y="356"/>
                    <a:pt x="215" y="356"/>
                    <a:pt x="214" y="356"/>
                  </a:cubicBezTo>
                  <a:cubicBezTo>
                    <a:pt x="212" y="356"/>
                    <a:pt x="210" y="355"/>
                    <a:pt x="208" y="355"/>
                  </a:cubicBezTo>
                  <a:cubicBezTo>
                    <a:pt x="207" y="355"/>
                    <a:pt x="206" y="355"/>
                    <a:pt x="205" y="355"/>
                  </a:cubicBezTo>
                  <a:cubicBezTo>
                    <a:pt x="202" y="354"/>
                    <a:pt x="199" y="354"/>
                    <a:pt x="195" y="354"/>
                  </a:cubicBezTo>
                  <a:lnTo>
                    <a:pt x="105" y="354"/>
                  </a:lnTo>
                  <a:cubicBezTo>
                    <a:pt x="47" y="354"/>
                    <a:pt x="0" y="401"/>
                    <a:pt x="0" y="460"/>
                  </a:cubicBezTo>
                  <a:lnTo>
                    <a:pt x="0" y="600"/>
                  </a:lnTo>
                  <a:lnTo>
                    <a:pt x="62" y="600"/>
                  </a:lnTo>
                  <a:lnTo>
                    <a:pt x="62" y="454"/>
                  </a:lnTo>
                  <a:lnTo>
                    <a:pt x="83" y="454"/>
                  </a:lnTo>
                  <a:lnTo>
                    <a:pt x="83" y="600"/>
                  </a:lnTo>
                  <a:lnTo>
                    <a:pt x="216" y="600"/>
                  </a:lnTo>
                  <a:lnTo>
                    <a:pt x="216" y="454"/>
                  </a:lnTo>
                  <a:lnTo>
                    <a:pt x="237" y="454"/>
                  </a:lnTo>
                  <a:lnTo>
                    <a:pt x="237" y="600"/>
                  </a:lnTo>
                  <a:lnTo>
                    <a:pt x="301" y="600"/>
                  </a:lnTo>
                  <a:lnTo>
                    <a:pt x="301" y="460"/>
                  </a:lnTo>
                  <a:cubicBezTo>
                    <a:pt x="301" y="437"/>
                    <a:pt x="294" y="417"/>
                    <a:pt x="282" y="400"/>
                  </a:cubicBezTo>
                  <a:cubicBezTo>
                    <a:pt x="282" y="400"/>
                    <a:pt x="282" y="400"/>
                    <a:pt x="282" y="400"/>
                  </a:cubicBezTo>
                  <a:close/>
                  <a:moveTo>
                    <a:pt x="523" y="354"/>
                  </a:moveTo>
                  <a:lnTo>
                    <a:pt x="523" y="354"/>
                  </a:lnTo>
                  <a:lnTo>
                    <a:pt x="433" y="354"/>
                  </a:lnTo>
                  <a:cubicBezTo>
                    <a:pt x="429" y="354"/>
                    <a:pt x="426" y="354"/>
                    <a:pt x="423" y="355"/>
                  </a:cubicBezTo>
                  <a:cubicBezTo>
                    <a:pt x="422" y="355"/>
                    <a:pt x="421" y="355"/>
                    <a:pt x="420" y="355"/>
                  </a:cubicBezTo>
                  <a:cubicBezTo>
                    <a:pt x="418" y="355"/>
                    <a:pt x="415" y="356"/>
                    <a:pt x="413" y="356"/>
                  </a:cubicBezTo>
                  <a:cubicBezTo>
                    <a:pt x="412" y="356"/>
                    <a:pt x="411" y="356"/>
                    <a:pt x="410" y="357"/>
                  </a:cubicBezTo>
                  <a:cubicBezTo>
                    <a:pt x="408" y="357"/>
                    <a:pt x="405" y="358"/>
                    <a:pt x="403" y="358"/>
                  </a:cubicBezTo>
                  <a:cubicBezTo>
                    <a:pt x="387" y="363"/>
                    <a:pt x="373" y="371"/>
                    <a:pt x="361" y="382"/>
                  </a:cubicBezTo>
                  <a:cubicBezTo>
                    <a:pt x="361" y="382"/>
                    <a:pt x="361" y="382"/>
                    <a:pt x="361" y="383"/>
                  </a:cubicBezTo>
                  <a:cubicBezTo>
                    <a:pt x="358" y="385"/>
                    <a:pt x="356" y="388"/>
                    <a:pt x="353" y="390"/>
                  </a:cubicBezTo>
                  <a:cubicBezTo>
                    <a:pt x="353" y="390"/>
                    <a:pt x="353" y="391"/>
                    <a:pt x="353" y="391"/>
                  </a:cubicBezTo>
                  <a:cubicBezTo>
                    <a:pt x="337" y="409"/>
                    <a:pt x="327" y="433"/>
                    <a:pt x="327" y="460"/>
                  </a:cubicBezTo>
                  <a:lnTo>
                    <a:pt x="327" y="600"/>
                  </a:lnTo>
                  <a:lnTo>
                    <a:pt x="389" y="600"/>
                  </a:lnTo>
                  <a:lnTo>
                    <a:pt x="389" y="454"/>
                  </a:lnTo>
                  <a:lnTo>
                    <a:pt x="410" y="454"/>
                  </a:lnTo>
                  <a:lnTo>
                    <a:pt x="410" y="600"/>
                  </a:lnTo>
                  <a:lnTo>
                    <a:pt x="543" y="600"/>
                  </a:lnTo>
                  <a:lnTo>
                    <a:pt x="543" y="454"/>
                  </a:lnTo>
                  <a:lnTo>
                    <a:pt x="564" y="454"/>
                  </a:lnTo>
                  <a:lnTo>
                    <a:pt x="564" y="600"/>
                  </a:lnTo>
                  <a:lnTo>
                    <a:pt x="628" y="600"/>
                  </a:lnTo>
                  <a:lnTo>
                    <a:pt x="628" y="460"/>
                  </a:lnTo>
                  <a:cubicBezTo>
                    <a:pt x="628" y="401"/>
                    <a:pt x="581" y="354"/>
                    <a:pt x="523" y="354"/>
                  </a:cubicBezTo>
                  <a:close/>
                  <a:moveTo>
                    <a:pt x="151" y="340"/>
                  </a:moveTo>
                  <a:lnTo>
                    <a:pt x="151" y="340"/>
                  </a:lnTo>
                  <a:cubicBezTo>
                    <a:pt x="159" y="340"/>
                    <a:pt x="167" y="338"/>
                    <a:pt x="175" y="335"/>
                  </a:cubicBezTo>
                  <a:cubicBezTo>
                    <a:pt x="175" y="335"/>
                    <a:pt x="175" y="335"/>
                    <a:pt x="176" y="335"/>
                  </a:cubicBezTo>
                  <a:cubicBezTo>
                    <a:pt x="179" y="334"/>
                    <a:pt x="183" y="332"/>
                    <a:pt x="186" y="330"/>
                  </a:cubicBezTo>
                  <a:cubicBezTo>
                    <a:pt x="186" y="330"/>
                    <a:pt x="186" y="330"/>
                    <a:pt x="186" y="330"/>
                  </a:cubicBezTo>
                  <a:cubicBezTo>
                    <a:pt x="190" y="328"/>
                    <a:pt x="193" y="326"/>
                    <a:pt x="196" y="323"/>
                  </a:cubicBezTo>
                  <a:cubicBezTo>
                    <a:pt x="196" y="323"/>
                    <a:pt x="196" y="323"/>
                    <a:pt x="196" y="323"/>
                  </a:cubicBezTo>
                  <a:cubicBezTo>
                    <a:pt x="202" y="318"/>
                    <a:pt x="206" y="312"/>
                    <a:pt x="210" y="306"/>
                  </a:cubicBezTo>
                  <a:cubicBezTo>
                    <a:pt x="211" y="305"/>
                    <a:pt x="211" y="305"/>
                    <a:pt x="211" y="304"/>
                  </a:cubicBezTo>
                  <a:cubicBezTo>
                    <a:pt x="213" y="301"/>
                    <a:pt x="214" y="298"/>
                    <a:pt x="216" y="295"/>
                  </a:cubicBezTo>
                  <a:cubicBezTo>
                    <a:pt x="216" y="294"/>
                    <a:pt x="216" y="294"/>
                    <a:pt x="216" y="293"/>
                  </a:cubicBezTo>
                  <a:cubicBezTo>
                    <a:pt x="217" y="290"/>
                    <a:pt x="218" y="287"/>
                    <a:pt x="219" y="283"/>
                  </a:cubicBezTo>
                  <a:cubicBezTo>
                    <a:pt x="219" y="282"/>
                    <a:pt x="219" y="282"/>
                    <a:pt x="219" y="281"/>
                  </a:cubicBezTo>
                  <a:cubicBezTo>
                    <a:pt x="220" y="278"/>
                    <a:pt x="220" y="274"/>
                    <a:pt x="220" y="270"/>
                  </a:cubicBezTo>
                  <a:cubicBezTo>
                    <a:pt x="220" y="267"/>
                    <a:pt x="220" y="264"/>
                    <a:pt x="220" y="261"/>
                  </a:cubicBezTo>
                  <a:cubicBezTo>
                    <a:pt x="219" y="260"/>
                    <a:pt x="219" y="259"/>
                    <a:pt x="219" y="258"/>
                  </a:cubicBezTo>
                  <a:cubicBezTo>
                    <a:pt x="219" y="255"/>
                    <a:pt x="218" y="252"/>
                    <a:pt x="217" y="250"/>
                  </a:cubicBezTo>
                  <a:cubicBezTo>
                    <a:pt x="217" y="249"/>
                    <a:pt x="217" y="249"/>
                    <a:pt x="217" y="249"/>
                  </a:cubicBezTo>
                  <a:cubicBezTo>
                    <a:pt x="216" y="246"/>
                    <a:pt x="215" y="244"/>
                    <a:pt x="214" y="241"/>
                  </a:cubicBezTo>
                  <a:cubicBezTo>
                    <a:pt x="214" y="240"/>
                    <a:pt x="213" y="240"/>
                    <a:pt x="213" y="239"/>
                  </a:cubicBezTo>
                  <a:cubicBezTo>
                    <a:pt x="212" y="236"/>
                    <a:pt x="210" y="234"/>
                    <a:pt x="209" y="231"/>
                  </a:cubicBezTo>
                  <a:lnTo>
                    <a:pt x="208" y="231"/>
                  </a:lnTo>
                  <a:cubicBezTo>
                    <a:pt x="207" y="229"/>
                    <a:pt x="205" y="226"/>
                    <a:pt x="203" y="224"/>
                  </a:cubicBezTo>
                  <a:cubicBezTo>
                    <a:pt x="203" y="224"/>
                    <a:pt x="202" y="223"/>
                    <a:pt x="202" y="223"/>
                  </a:cubicBezTo>
                  <a:cubicBezTo>
                    <a:pt x="200" y="221"/>
                    <a:pt x="198" y="219"/>
                    <a:pt x="195" y="217"/>
                  </a:cubicBezTo>
                  <a:cubicBezTo>
                    <a:pt x="195" y="217"/>
                    <a:pt x="195" y="217"/>
                    <a:pt x="195" y="216"/>
                  </a:cubicBezTo>
                  <a:cubicBezTo>
                    <a:pt x="193" y="215"/>
                    <a:pt x="190" y="213"/>
                    <a:pt x="188" y="211"/>
                  </a:cubicBezTo>
                  <a:cubicBezTo>
                    <a:pt x="187" y="211"/>
                    <a:pt x="187" y="210"/>
                    <a:pt x="186" y="210"/>
                  </a:cubicBezTo>
                  <a:cubicBezTo>
                    <a:pt x="184" y="209"/>
                    <a:pt x="181" y="207"/>
                    <a:pt x="179" y="206"/>
                  </a:cubicBezTo>
                  <a:cubicBezTo>
                    <a:pt x="179" y="206"/>
                    <a:pt x="178" y="206"/>
                    <a:pt x="178" y="206"/>
                  </a:cubicBezTo>
                  <a:cubicBezTo>
                    <a:pt x="170" y="202"/>
                    <a:pt x="160" y="200"/>
                    <a:pt x="151" y="200"/>
                  </a:cubicBezTo>
                  <a:cubicBezTo>
                    <a:pt x="112" y="200"/>
                    <a:pt x="81" y="231"/>
                    <a:pt x="81" y="270"/>
                  </a:cubicBezTo>
                  <a:cubicBezTo>
                    <a:pt x="81" y="309"/>
                    <a:pt x="112" y="340"/>
                    <a:pt x="151" y="340"/>
                  </a:cubicBezTo>
                  <a:close/>
                </a:path>
              </a:pathLst>
            </a:custGeom>
            <a:solidFill>
              <a:srgbClr val="365B7C"/>
            </a:solidFill>
            <a:ln>
              <a:noFill/>
            </a:ln>
          </p:spPr>
          <p:txBody>
            <a:bodyPr vert="horz" wrap="square" lIns="91440" tIns="45720" rIns="91440" bIns="45720" numCol="1" anchor="t" anchorCtr="0" compatLnSpc="1"/>
            <a:lstStyle/>
            <a:p>
              <a:endParaRPr lang="zh-CN" altLang="en-US">
                <a:solidFill>
                  <a:schemeClr val="accent2"/>
                </a:solidFill>
              </a:endParaRPr>
            </a:p>
          </p:txBody>
        </p:sp>
      </p:grpSp>
      <p:grpSp>
        <p:nvGrpSpPr>
          <p:cNvPr id="10" name="组合 9"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GrpSpPr/>
          <p:nvPr/>
        </p:nvGrpSpPr>
        <p:grpSpPr>
          <a:xfrm>
            <a:off x="4698609" y="3736913"/>
            <a:ext cx="1873882" cy="1877138"/>
            <a:chOff x="4698609" y="3736913"/>
            <a:chExt cx="1873882" cy="1877138"/>
          </a:xfrm>
        </p:grpSpPr>
        <p:grpSp>
          <p:nvGrpSpPr>
            <p:cNvPr id="6" name="组合 5"/>
            <p:cNvGrpSpPr/>
            <p:nvPr/>
          </p:nvGrpSpPr>
          <p:grpSpPr>
            <a:xfrm>
              <a:off x="4698609" y="3736913"/>
              <a:ext cx="1873882" cy="1877138"/>
              <a:chOff x="2063415" y="3261004"/>
              <a:chExt cx="1656000" cy="1658877"/>
            </a:xfrm>
          </p:grpSpPr>
          <p:sp>
            <p:nvSpPr>
              <p:cNvPr id="17" name="任意多边形 16"/>
              <p:cNvSpPr/>
              <p:nvPr/>
            </p:nvSpPr>
            <p:spPr>
              <a:xfrm>
                <a:off x="2063415" y="3261004"/>
                <a:ext cx="1656000" cy="1658877"/>
              </a:xfrm>
              <a:custGeom>
                <a:avLst/>
                <a:gdLst>
                  <a:gd name="connsiteX0" fmla="*/ 0 w 1656000"/>
                  <a:gd name="connsiteY0" fmla="*/ 0 h 1658877"/>
                  <a:gd name="connsiteX1" fmla="*/ 404726 w 1656000"/>
                  <a:gd name="connsiteY1" fmla="*/ 0 h 1658877"/>
                  <a:gd name="connsiteX2" fmla="*/ 583096 w 1656000"/>
                  <a:gd name="connsiteY2" fmla="*/ 0 h 1658877"/>
                  <a:gd name="connsiteX3" fmla="*/ 1251274 w 1656000"/>
                  <a:gd name="connsiteY3" fmla="*/ 0 h 1658877"/>
                  <a:gd name="connsiteX4" fmla="*/ 1656000 w 1656000"/>
                  <a:gd name="connsiteY4" fmla="*/ 404726 h 1658877"/>
                  <a:gd name="connsiteX5" fmla="*/ 1656000 w 1656000"/>
                  <a:gd name="connsiteY5" fmla="*/ 1251274 h 1658877"/>
                  <a:gd name="connsiteX6" fmla="*/ 1652796 w 1656000"/>
                  <a:gd name="connsiteY6" fmla="*/ 1283057 h 1658877"/>
                  <a:gd name="connsiteX7" fmla="*/ 1652796 w 1656000"/>
                  <a:gd name="connsiteY7" fmla="*/ 1658877 h 1658877"/>
                  <a:gd name="connsiteX8" fmla="*/ 1069700 w 1656000"/>
                  <a:gd name="connsiteY8" fmla="*/ 1658877 h 1658877"/>
                  <a:gd name="connsiteX9" fmla="*/ 1069700 w 1656000"/>
                  <a:gd name="connsiteY9" fmla="*/ 1656000 h 1658877"/>
                  <a:gd name="connsiteX10" fmla="*/ 404726 w 1656000"/>
                  <a:gd name="connsiteY10" fmla="*/ 1656000 h 1658877"/>
                  <a:gd name="connsiteX11" fmla="*/ 0 w 1656000"/>
                  <a:gd name="connsiteY11" fmla="*/ 1251274 h 1658877"/>
                  <a:gd name="connsiteX12" fmla="*/ 0 w 1656000"/>
                  <a:gd name="connsiteY12" fmla="*/ 838080 h 1658877"/>
                  <a:gd name="connsiteX13" fmla="*/ 0 w 1656000"/>
                  <a:gd name="connsiteY13" fmla="*/ 404726 h 1658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56000" h="1658877">
                    <a:moveTo>
                      <a:pt x="0" y="0"/>
                    </a:moveTo>
                    <a:lnTo>
                      <a:pt x="404726" y="0"/>
                    </a:lnTo>
                    <a:lnTo>
                      <a:pt x="583096" y="0"/>
                    </a:lnTo>
                    <a:lnTo>
                      <a:pt x="1251274" y="0"/>
                    </a:lnTo>
                    <a:cubicBezTo>
                      <a:pt x="1474798" y="0"/>
                      <a:pt x="1656000" y="181202"/>
                      <a:pt x="1656000" y="404726"/>
                    </a:cubicBezTo>
                    <a:lnTo>
                      <a:pt x="1656000" y="1251274"/>
                    </a:lnTo>
                    <a:lnTo>
                      <a:pt x="1652796" y="1283057"/>
                    </a:lnTo>
                    <a:lnTo>
                      <a:pt x="1652796" y="1658877"/>
                    </a:lnTo>
                    <a:lnTo>
                      <a:pt x="1069700" y="1658877"/>
                    </a:lnTo>
                    <a:lnTo>
                      <a:pt x="1069700" y="1656000"/>
                    </a:lnTo>
                    <a:lnTo>
                      <a:pt x="404726" y="1656000"/>
                    </a:lnTo>
                    <a:cubicBezTo>
                      <a:pt x="181202" y="1656000"/>
                      <a:pt x="0" y="1474798"/>
                      <a:pt x="0" y="1251274"/>
                    </a:cubicBezTo>
                    <a:lnTo>
                      <a:pt x="0" y="838080"/>
                    </a:lnTo>
                    <a:lnTo>
                      <a:pt x="0" y="404726"/>
                    </a:lnTo>
                    <a:close/>
                  </a:path>
                </a:pathLst>
              </a:custGeom>
              <a:solidFill>
                <a:srgbClr val="96648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8" name="任意多边形 17"/>
              <p:cNvSpPr>
                <a:spLocks noChangeAspect="1"/>
              </p:cNvSpPr>
              <p:nvPr/>
            </p:nvSpPr>
            <p:spPr>
              <a:xfrm>
                <a:off x="2298445" y="3496442"/>
                <a:ext cx="1185940" cy="1188000"/>
              </a:xfrm>
              <a:custGeom>
                <a:avLst/>
                <a:gdLst>
                  <a:gd name="connsiteX0" fmla="*/ 0 w 1656000"/>
                  <a:gd name="connsiteY0" fmla="*/ 0 h 1658877"/>
                  <a:gd name="connsiteX1" fmla="*/ 404726 w 1656000"/>
                  <a:gd name="connsiteY1" fmla="*/ 0 h 1658877"/>
                  <a:gd name="connsiteX2" fmla="*/ 583096 w 1656000"/>
                  <a:gd name="connsiteY2" fmla="*/ 0 h 1658877"/>
                  <a:gd name="connsiteX3" fmla="*/ 1251274 w 1656000"/>
                  <a:gd name="connsiteY3" fmla="*/ 0 h 1658877"/>
                  <a:gd name="connsiteX4" fmla="*/ 1656000 w 1656000"/>
                  <a:gd name="connsiteY4" fmla="*/ 404726 h 1658877"/>
                  <a:gd name="connsiteX5" fmla="*/ 1656000 w 1656000"/>
                  <a:gd name="connsiteY5" fmla="*/ 1251274 h 1658877"/>
                  <a:gd name="connsiteX6" fmla="*/ 1652796 w 1656000"/>
                  <a:gd name="connsiteY6" fmla="*/ 1283057 h 1658877"/>
                  <a:gd name="connsiteX7" fmla="*/ 1652796 w 1656000"/>
                  <a:gd name="connsiteY7" fmla="*/ 1658877 h 1658877"/>
                  <a:gd name="connsiteX8" fmla="*/ 1069700 w 1656000"/>
                  <a:gd name="connsiteY8" fmla="*/ 1658877 h 1658877"/>
                  <a:gd name="connsiteX9" fmla="*/ 1069700 w 1656000"/>
                  <a:gd name="connsiteY9" fmla="*/ 1656000 h 1658877"/>
                  <a:gd name="connsiteX10" fmla="*/ 404726 w 1656000"/>
                  <a:gd name="connsiteY10" fmla="*/ 1656000 h 1658877"/>
                  <a:gd name="connsiteX11" fmla="*/ 0 w 1656000"/>
                  <a:gd name="connsiteY11" fmla="*/ 1251274 h 1658877"/>
                  <a:gd name="connsiteX12" fmla="*/ 0 w 1656000"/>
                  <a:gd name="connsiteY12" fmla="*/ 838080 h 1658877"/>
                  <a:gd name="connsiteX13" fmla="*/ 0 w 1656000"/>
                  <a:gd name="connsiteY13" fmla="*/ 404726 h 1658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56000" h="1658877">
                    <a:moveTo>
                      <a:pt x="0" y="0"/>
                    </a:moveTo>
                    <a:lnTo>
                      <a:pt x="404726" y="0"/>
                    </a:lnTo>
                    <a:lnTo>
                      <a:pt x="583096" y="0"/>
                    </a:lnTo>
                    <a:lnTo>
                      <a:pt x="1251274" y="0"/>
                    </a:lnTo>
                    <a:cubicBezTo>
                      <a:pt x="1474798" y="0"/>
                      <a:pt x="1656000" y="181202"/>
                      <a:pt x="1656000" y="404726"/>
                    </a:cubicBezTo>
                    <a:lnTo>
                      <a:pt x="1656000" y="1251274"/>
                    </a:lnTo>
                    <a:lnTo>
                      <a:pt x="1652796" y="1283057"/>
                    </a:lnTo>
                    <a:lnTo>
                      <a:pt x="1652796" y="1658877"/>
                    </a:lnTo>
                    <a:lnTo>
                      <a:pt x="1069700" y="1658877"/>
                    </a:lnTo>
                    <a:lnTo>
                      <a:pt x="1069700" y="1656000"/>
                    </a:lnTo>
                    <a:lnTo>
                      <a:pt x="404726" y="1656000"/>
                    </a:lnTo>
                    <a:cubicBezTo>
                      <a:pt x="181202" y="1656000"/>
                      <a:pt x="0" y="1474798"/>
                      <a:pt x="0" y="1251274"/>
                    </a:cubicBezTo>
                    <a:lnTo>
                      <a:pt x="0" y="838080"/>
                    </a:lnTo>
                    <a:lnTo>
                      <a:pt x="0" y="404726"/>
                    </a:lnTo>
                    <a:close/>
                  </a:path>
                </a:pathLst>
              </a:custGeom>
              <a:gradFill>
                <a:gsLst>
                  <a:gs pos="100000">
                    <a:schemeClr val="bg1">
                      <a:lumMod val="85000"/>
                    </a:schemeClr>
                  </a:gs>
                  <a:gs pos="0">
                    <a:schemeClr val="bg1"/>
                  </a:gs>
                </a:gsLst>
                <a:lin ang="13200000" scaled="0"/>
              </a:gradFill>
              <a:ln>
                <a:noFill/>
              </a:ln>
              <a:effectLst>
                <a:outerShdw blurRad="127000" dist="635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grpSp>
        <p:sp>
          <p:nvSpPr>
            <p:cNvPr id="65" name="Freeform 26"/>
            <p:cNvSpPr>
              <a:spLocks noEditPoints="1"/>
            </p:cNvSpPr>
            <p:nvPr/>
          </p:nvSpPr>
          <p:spPr bwMode="auto">
            <a:xfrm>
              <a:off x="5399114" y="4447591"/>
              <a:ext cx="455210" cy="478260"/>
            </a:xfrm>
            <a:custGeom>
              <a:avLst/>
              <a:gdLst>
                <a:gd name="T0" fmla="*/ 139 w 577"/>
                <a:gd name="T1" fmla="*/ 87 h 609"/>
                <a:gd name="T2" fmla="*/ 27 w 577"/>
                <a:gd name="T3" fmla="*/ 87 h 609"/>
                <a:gd name="T4" fmla="*/ 27 w 577"/>
                <a:gd name="T5" fmla="*/ 48 h 609"/>
                <a:gd name="T6" fmla="*/ 139 w 577"/>
                <a:gd name="T7" fmla="*/ 48 h 609"/>
                <a:gd name="T8" fmla="*/ 139 w 577"/>
                <a:gd name="T9" fmla="*/ 87 h 609"/>
                <a:gd name="T10" fmla="*/ 139 w 577"/>
                <a:gd name="T11" fmla="*/ 179 h 609"/>
                <a:gd name="T12" fmla="*/ 27 w 577"/>
                <a:gd name="T13" fmla="*/ 179 h 609"/>
                <a:gd name="T14" fmla="*/ 27 w 577"/>
                <a:gd name="T15" fmla="*/ 140 h 609"/>
                <a:gd name="T16" fmla="*/ 139 w 577"/>
                <a:gd name="T17" fmla="*/ 140 h 609"/>
                <a:gd name="T18" fmla="*/ 139 w 577"/>
                <a:gd name="T19" fmla="*/ 179 h 609"/>
                <a:gd name="T20" fmla="*/ 139 w 577"/>
                <a:gd name="T21" fmla="*/ 271 h 609"/>
                <a:gd name="T22" fmla="*/ 27 w 577"/>
                <a:gd name="T23" fmla="*/ 271 h 609"/>
                <a:gd name="T24" fmla="*/ 27 w 577"/>
                <a:gd name="T25" fmla="*/ 232 h 609"/>
                <a:gd name="T26" fmla="*/ 139 w 577"/>
                <a:gd name="T27" fmla="*/ 232 h 609"/>
                <a:gd name="T28" fmla="*/ 139 w 577"/>
                <a:gd name="T29" fmla="*/ 271 h 609"/>
                <a:gd name="T30" fmla="*/ 0 w 577"/>
                <a:gd name="T31" fmla="*/ 609 h 609"/>
                <a:gd name="T32" fmla="*/ 166 w 577"/>
                <a:gd name="T33" fmla="*/ 609 h 609"/>
                <a:gd name="T34" fmla="*/ 166 w 577"/>
                <a:gd name="T35" fmla="*/ 0 h 609"/>
                <a:gd name="T36" fmla="*/ 0 w 577"/>
                <a:gd name="T37" fmla="*/ 0 h 609"/>
                <a:gd name="T38" fmla="*/ 0 w 577"/>
                <a:gd name="T39" fmla="*/ 609 h 609"/>
                <a:gd name="T40" fmla="*/ 344 w 577"/>
                <a:gd name="T41" fmla="*/ 87 h 609"/>
                <a:gd name="T42" fmla="*/ 232 w 577"/>
                <a:gd name="T43" fmla="*/ 87 h 609"/>
                <a:gd name="T44" fmla="*/ 232 w 577"/>
                <a:gd name="T45" fmla="*/ 48 h 609"/>
                <a:gd name="T46" fmla="*/ 344 w 577"/>
                <a:gd name="T47" fmla="*/ 48 h 609"/>
                <a:gd name="T48" fmla="*/ 344 w 577"/>
                <a:gd name="T49" fmla="*/ 87 h 609"/>
                <a:gd name="T50" fmla="*/ 344 w 577"/>
                <a:gd name="T51" fmla="*/ 179 h 609"/>
                <a:gd name="T52" fmla="*/ 232 w 577"/>
                <a:gd name="T53" fmla="*/ 179 h 609"/>
                <a:gd name="T54" fmla="*/ 232 w 577"/>
                <a:gd name="T55" fmla="*/ 140 h 609"/>
                <a:gd name="T56" fmla="*/ 344 w 577"/>
                <a:gd name="T57" fmla="*/ 140 h 609"/>
                <a:gd name="T58" fmla="*/ 344 w 577"/>
                <a:gd name="T59" fmla="*/ 179 h 609"/>
                <a:gd name="T60" fmla="*/ 344 w 577"/>
                <a:gd name="T61" fmla="*/ 271 h 609"/>
                <a:gd name="T62" fmla="*/ 232 w 577"/>
                <a:gd name="T63" fmla="*/ 271 h 609"/>
                <a:gd name="T64" fmla="*/ 232 w 577"/>
                <a:gd name="T65" fmla="*/ 232 h 609"/>
                <a:gd name="T66" fmla="*/ 344 w 577"/>
                <a:gd name="T67" fmla="*/ 232 h 609"/>
                <a:gd name="T68" fmla="*/ 344 w 577"/>
                <a:gd name="T69" fmla="*/ 271 h 609"/>
                <a:gd name="T70" fmla="*/ 205 w 577"/>
                <a:gd name="T71" fmla="*/ 609 h 609"/>
                <a:gd name="T72" fmla="*/ 371 w 577"/>
                <a:gd name="T73" fmla="*/ 609 h 609"/>
                <a:gd name="T74" fmla="*/ 371 w 577"/>
                <a:gd name="T75" fmla="*/ 0 h 609"/>
                <a:gd name="T76" fmla="*/ 205 w 577"/>
                <a:gd name="T77" fmla="*/ 0 h 609"/>
                <a:gd name="T78" fmla="*/ 205 w 577"/>
                <a:gd name="T79" fmla="*/ 609 h 609"/>
                <a:gd name="T80" fmla="*/ 549 w 577"/>
                <a:gd name="T81" fmla="*/ 87 h 609"/>
                <a:gd name="T82" fmla="*/ 437 w 577"/>
                <a:gd name="T83" fmla="*/ 87 h 609"/>
                <a:gd name="T84" fmla="*/ 437 w 577"/>
                <a:gd name="T85" fmla="*/ 48 h 609"/>
                <a:gd name="T86" fmla="*/ 549 w 577"/>
                <a:gd name="T87" fmla="*/ 48 h 609"/>
                <a:gd name="T88" fmla="*/ 549 w 577"/>
                <a:gd name="T89" fmla="*/ 87 h 609"/>
                <a:gd name="T90" fmla="*/ 549 w 577"/>
                <a:gd name="T91" fmla="*/ 179 h 609"/>
                <a:gd name="T92" fmla="*/ 437 w 577"/>
                <a:gd name="T93" fmla="*/ 179 h 609"/>
                <a:gd name="T94" fmla="*/ 437 w 577"/>
                <a:gd name="T95" fmla="*/ 140 h 609"/>
                <a:gd name="T96" fmla="*/ 549 w 577"/>
                <a:gd name="T97" fmla="*/ 140 h 609"/>
                <a:gd name="T98" fmla="*/ 549 w 577"/>
                <a:gd name="T99" fmla="*/ 179 h 609"/>
                <a:gd name="T100" fmla="*/ 549 w 577"/>
                <a:gd name="T101" fmla="*/ 271 h 609"/>
                <a:gd name="T102" fmla="*/ 437 w 577"/>
                <a:gd name="T103" fmla="*/ 271 h 609"/>
                <a:gd name="T104" fmla="*/ 437 w 577"/>
                <a:gd name="T105" fmla="*/ 232 h 609"/>
                <a:gd name="T106" fmla="*/ 549 w 577"/>
                <a:gd name="T107" fmla="*/ 232 h 609"/>
                <a:gd name="T108" fmla="*/ 549 w 577"/>
                <a:gd name="T109" fmla="*/ 271 h 609"/>
                <a:gd name="T110" fmla="*/ 410 w 577"/>
                <a:gd name="T111" fmla="*/ 609 h 609"/>
                <a:gd name="T112" fmla="*/ 577 w 577"/>
                <a:gd name="T113" fmla="*/ 609 h 609"/>
                <a:gd name="T114" fmla="*/ 577 w 577"/>
                <a:gd name="T115" fmla="*/ 0 h 609"/>
                <a:gd name="T116" fmla="*/ 410 w 577"/>
                <a:gd name="T117" fmla="*/ 0 h 609"/>
                <a:gd name="T118" fmla="*/ 410 w 577"/>
                <a:gd name="T119" fmla="*/ 609 h 6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77" h="609">
                  <a:moveTo>
                    <a:pt x="139" y="87"/>
                  </a:moveTo>
                  <a:lnTo>
                    <a:pt x="27" y="87"/>
                  </a:lnTo>
                  <a:lnTo>
                    <a:pt x="27" y="48"/>
                  </a:lnTo>
                  <a:lnTo>
                    <a:pt x="139" y="48"/>
                  </a:lnTo>
                  <a:lnTo>
                    <a:pt x="139" y="87"/>
                  </a:lnTo>
                  <a:close/>
                  <a:moveTo>
                    <a:pt x="139" y="179"/>
                  </a:moveTo>
                  <a:lnTo>
                    <a:pt x="27" y="179"/>
                  </a:lnTo>
                  <a:lnTo>
                    <a:pt x="27" y="140"/>
                  </a:lnTo>
                  <a:lnTo>
                    <a:pt x="139" y="140"/>
                  </a:lnTo>
                  <a:lnTo>
                    <a:pt x="139" y="179"/>
                  </a:lnTo>
                  <a:close/>
                  <a:moveTo>
                    <a:pt x="139" y="271"/>
                  </a:moveTo>
                  <a:lnTo>
                    <a:pt x="27" y="271"/>
                  </a:lnTo>
                  <a:lnTo>
                    <a:pt x="27" y="232"/>
                  </a:lnTo>
                  <a:lnTo>
                    <a:pt x="139" y="232"/>
                  </a:lnTo>
                  <a:lnTo>
                    <a:pt x="139" y="271"/>
                  </a:lnTo>
                  <a:close/>
                  <a:moveTo>
                    <a:pt x="0" y="609"/>
                  </a:moveTo>
                  <a:lnTo>
                    <a:pt x="166" y="609"/>
                  </a:lnTo>
                  <a:lnTo>
                    <a:pt x="166" y="0"/>
                  </a:lnTo>
                  <a:lnTo>
                    <a:pt x="0" y="0"/>
                  </a:lnTo>
                  <a:lnTo>
                    <a:pt x="0" y="609"/>
                  </a:lnTo>
                  <a:close/>
                  <a:moveTo>
                    <a:pt x="344" y="87"/>
                  </a:moveTo>
                  <a:lnTo>
                    <a:pt x="232" y="87"/>
                  </a:lnTo>
                  <a:lnTo>
                    <a:pt x="232" y="48"/>
                  </a:lnTo>
                  <a:lnTo>
                    <a:pt x="344" y="48"/>
                  </a:lnTo>
                  <a:lnTo>
                    <a:pt x="344" y="87"/>
                  </a:lnTo>
                  <a:close/>
                  <a:moveTo>
                    <a:pt x="344" y="179"/>
                  </a:moveTo>
                  <a:lnTo>
                    <a:pt x="232" y="179"/>
                  </a:lnTo>
                  <a:lnTo>
                    <a:pt x="232" y="140"/>
                  </a:lnTo>
                  <a:lnTo>
                    <a:pt x="344" y="140"/>
                  </a:lnTo>
                  <a:lnTo>
                    <a:pt x="344" y="179"/>
                  </a:lnTo>
                  <a:close/>
                  <a:moveTo>
                    <a:pt x="344" y="271"/>
                  </a:moveTo>
                  <a:lnTo>
                    <a:pt x="232" y="271"/>
                  </a:lnTo>
                  <a:lnTo>
                    <a:pt x="232" y="232"/>
                  </a:lnTo>
                  <a:lnTo>
                    <a:pt x="344" y="232"/>
                  </a:lnTo>
                  <a:lnTo>
                    <a:pt x="344" y="271"/>
                  </a:lnTo>
                  <a:close/>
                  <a:moveTo>
                    <a:pt x="205" y="609"/>
                  </a:moveTo>
                  <a:lnTo>
                    <a:pt x="371" y="609"/>
                  </a:lnTo>
                  <a:lnTo>
                    <a:pt x="371" y="0"/>
                  </a:lnTo>
                  <a:lnTo>
                    <a:pt x="205" y="0"/>
                  </a:lnTo>
                  <a:lnTo>
                    <a:pt x="205" y="609"/>
                  </a:lnTo>
                  <a:close/>
                  <a:moveTo>
                    <a:pt x="549" y="87"/>
                  </a:moveTo>
                  <a:lnTo>
                    <a:pt x="437" y="87"/>
                  </a:lnTo>
                  <a:lnTo>
                    <a:pt x="437" y="48"/>
                  </a:lnTo>
                  <a:lnTo>
                    <a:pt x="549" y="48"/>
                  </a:lnTo>
                  <a:lnTo>
                    <a:pt x="549" y="87"/>
                  </a:lnTo>
                  <a:close/>
                  <a:moveTo>
                    <a:pt x="549" y="179"/>
                  </a:moveTo>
                  <a:lnTo>
                    <a:pt x="437" y="179"/>
                  </a:lnTo>
                  <a:lnTo>
                    <a:pt x="437" y="140"/>
                  </a:lnTo>
                  <a:lnTo>
                    <a:pt x="549" y="140"/>
                  </a:lnTo>
                  <a:lnTo>
                    <a:pt x="549" y="179"/>
                  </a:lnTo>
                  <a:close/>
                  <a:moveTo>
                    <a:pt x="549" y="271"/>
                  </a:moveTo>
                  <a:lnTo>
                    <a:pt x="437" y="271"/>
                  </a:lnTo>
                  <a:lnTo>
                    <a:pt x="437" y="232"/>
                  </a:lnTo>
                  <a:lnTo>
                    <a:pt x="549" y="232"/>
                  </a:lnTo>
                  <a:lnTo>
                    <a:pt x="549" y="271"/>
                  </a:lnTo>
                  <a:close/>
                  <a:moveTo>
                    <a:pt x="410" y="609"/>
                  </a:moveTo>
                  <a:lnTo>
                    <a:pt x="577" y="609"/>
                  </a:lnTo>
                  <a:lnTo>
                    <a:pt x="577" y="0"/>
                  </a:lnTo>
                  <a:lnTo>
                    <a:pt x="410" y="0"/>
                  </a:lnTo>
                  <a:lnTo>
                    <a:pt x="410" y="609"/>
                  </a:lnTo>
                  <a:close/>
                </a:path>
              </a:pathLst>
            </a:custGeom>
            <a:solidFill>
              <a:srgbClr val="966481"/>
            </a:solidFill>
            <a:ln>
              <a:noFill/>
            </a:ln>
          </p:spPr>
          <p:txBody>
            <a:bodyPr vert="horz" wrap="square" lIns="91440" tIns="45720" rIns="91440" bIns="45720" numCol="1" anchor="t" anchorCtr="0" compatLnSpc="1"/>
            <a:lstStyle/>
            <a:p>
              <a:endParaRPr lang="zh-CN" altLang="en-US">
                <a:solidFill>
                  <a:schemeClr val="accent2"/>
                </a:solidFill>
              </a:endParaRPr>
            </a:p>
          </p:txBody>
        </p:sp>
      </p:grpSp>
      <p:cxnSp>
        <p:nvCxnSpPr>
          <p:cNvPr id="68" name="直接连接符 67"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CxnSpPr/>
          <p:nvPr/>
        </p:nvCxnSpPr>
        <p:spPr>
          <a:xfrm>
            <a:off x="3246637" y="1273629"/>
            <a:ext cx="5770860"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69" name="文本框 68"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txBox="1"/>
          <p:nvPr/>
        </p:nvSpPr>
        <p:spPr>
          <a:xfrm>
            <a:off x="4904507" y="510871"/>
            <a:ext cx="1877437" cy="523220"/>
          </a:xfrm>
          <a:prstGeom prst="rect">
            <a:avLst/>
          </a:prstGeom>
          <a:noFill/>
        </p:spPr>
        <p:txBody>
          <a:bodyPr wrap="none" rtlCol="0">
            <a:spAutoFit/>
          </a:bodyPr>
          <a:lstStyle/>
          <a:p>
            <a:r>
              <a:rPr lang="zh-CN" altLang="en-US" sz="2800" b="1" spc="500" dirty="0">
                <a:solidFill>
                  <a:schemeClr val="bg1">
                    <a:lumMod val="50000"/>
                  </a:schemeClr>
                </a:solidFill>
                <a:latin typeface="微软雅黑" panose="020B0503020204020204" pitchFamily="34" charset="-122"/>
                <a:ea typeface="微软雅黑" panose="020B0503020204020204" pitchFamily="34" charset="-122"/>
                <a:cs typeface="Arial" panose="020B0604020202020204" pitchFamily="34" charset="0"/>
              </a:rPr>
              <a:t>任务分解</a:t>
            </a:r>
            <a:endParaRPr lang="en-US" altLang="zh-CN" sz="2800" b="1" spc="500" dirty="0">
              <a:solidFill>
                <a:schemeClr val="bg1">
                  <a:lumMod val="50000"/>
                </a:schemeClr>
              </a:solidFill>
              <a:latin typeface="微软雅黑" panose="020B0503020204020204" pitchFamily="34" charset="-122"/>
              <a:ea typeface="微软雅黑" panose="020B0503020204020204" pitchFamily="34" charset="-122"/>
              <a:cs typeface="Arial" panose="020B0604020202020204" pitchFamily="34" charset="0"/>
            </a:endParaRPr>
          </a:p>
        </p:txBody>
      </p:sp>
      <p:sp>
        <p:nvSpPr>
          <p:cNvPr id="70" name="椭圆 69"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flipH="1">
            <a:off x="2686180" y="813581"/>
            <a:ext cx="157493" cy="157493"/>
          </a:xfrm>
          <a:prstGeom prst="ellipse">
            <a:avLst/>
          </a:prstGeom>
          <a:solidFill>
            <a:srgbClr val="D06F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1" name="椭圆 70"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flipH="1">
            <a:off x="2686180" y="335956"/>
            <a:ext cx="321030" cy="321030"/>
          </a:xfrm>
          <a:prstGeom prst="ellipse">
            <a:avLst/>
          </a:prstGeom>
          <a:solidFill>
            <a:srgbClr val="966481"/>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2" name="椭圆 71"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flipH="1">
            <a:off x="2991678" y="806317"/>
            <a:ext cx="219803" cy="219803"/>
          </a:xfrm>
          <a:prstGeom prst="ellipse">
            <a:avLst/>
          </a:prstGeom>
          <a:solidFill>
            <a:srgbClr val="365B7C"/>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3" name="椭圆 72"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flipH="1">
            <a:off x="2031169" y="697840"/>
            <a:ext cx="164852" cy="164852"/>
          </a:xfrm>
          <a:prstGeom prst="ellipse">
            <a:avLst/>
          </a:prstGeom>
          <a:solidFill>
            <a:srgbClr val="F779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4" name="椭圆 73"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9354354" y="755438"/>
            <a:ext cx="157493" cy="157493"/>
          </a:xfrm>
          <a:prstGeom prst="ellipse">
            <a:avLst/>
          </a:prstGeom>
          <a:solidFill>
            <a:srgbClr val="D06F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5" name="椭圆 74"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9190817" y="277813"/>
            <a:ext cx="321030" cy="321030"/>
          </a:xfrm>
          <a:prstGeom prst="ellipse">
            <a:avLst/>
          </a:prstGeom>
          <a:solidFill>
            <a:srgbClr val="966481"/>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6" name="椭圆 75"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a:off x="8986546" y="748174"/>
            <a:ext cx="219803" cy="219803"/>
          </a:xfrm>
          <a:prstGeom prst="ellipse">
            <a:avLst/>
          </a:prstGeom>
          <a:solidFill>
            <a:srgbClr val="365B7C"/>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7" name="椭圆 76"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a:off x="10002006" y="639697"/>
            <a:ext cx="164852" cy="164852"/>
          </a:xfrm>
          <a:prstGeom prst="ellipse">
            <a:avLst/>
          </a:prstGeom>
          <a:solidFill>
            <a:srgbClr val="F779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79" name="组合 78"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GrpSpPr/>
          <p:nvPr/>
        </p:nvGrpSpPr>
        <p:grpSpPr>
          <a:xfrm>
            <a:off x="567436" y="2283343"/>
            <a:ext cx="3136101" cy="1040658"/>
            <a:chOff x="2444426" y="2605863"/>
            <a:chExt cx="3136101" cy="1040658"/>
          </a:xfrm>
        </p:grpSpPr>
        <p:sp>
          <p:nvSpPr>
            <p:cNvPr id="80" name="Rectangle 42"/>
            <p:cNvSpPr/>
            <p:nvPr/>
          </p:nvSpPr>
          <p:spPr>
            <a:xfrm flipH="1">
              <a:off x="2444426" y="3056868"/>
              <a:ext cx="3136101" cy="589653"/>
            </a:xfrm>
            <a:prstGeom prst="rect">
              <a:avLst/>
            </a:prstGeom>
            <a:noFill/>
            <a:ln w="12700" cap="flat" cmpd="sng" algn="ctr">
              <a:noFill/>
              <a:prstDash val="solid"/>
            </a:ln>
            <a:effectLst/>
          </p:spPr>
          <p:txBody>
            <a:bodyPr lIns="91440" tIns="0" rIns="91440" bIns="0" rtlCol="0" anchor="t"/>
            <a:lstStyle/>
            <a:p>
              <a:pPr>
                <a:defRPr/>
              </a:pPr>
              <a:r>
                <a:rPr lang="zh-CN" altLang="en-US" sz="2400" kern="0" dirty="0">
                  <a:solidFill>
                    <a:schemeClr val="tx1">
                      <a:lumMod val="65000"/>
                      <a:lumOff val="35000"/>
                    </a:schemeClr>
                  </a:solidFill>
                  <a:latin typeface="KaiTi" panose="02010609060101010101" pitchFamily="49" charset="-122"/>
                  <a:ea typeface="KaiTi" panose="02010609060101010101" pitchFamily="49" charset="-122"/>
                  <a:cs typeface="Arial" panose="020B0604020202020204" pitchFamily="34" charset="0"/>
                </a:rPr>
                <a:t>招聘阶段与流程认知</a:t>
              </a:r>
              <a:endParaRPr lang="en-US" sz="2400" kern="0" dirty="0">
                <a:solidFill>
                  <a:schemeClr val="tx1">
                    <a:lumMod val="65000"/>
                    <a:lumOff val="35000"/>
                  </a:schemeClr>
                </a:solidFill>
                <a:latin typeface="KaiTi" panose="02010609060101010101" pitchFamily="49" charset="-122"/>
                <a:ea typeface="KaiTi" panose="02010609060101010101" pitchFamily="49" charset="-122"/>
                <a:cs typeface="Arial" panose="020B0604020202020204" pitchFamily="34" charset="0"/>
              </a:endParaRPr>
            </a:p>
          </p:txBody>
        </p:sp>
        <p:sp>
          <p:nvSpPr>
            <p:cNvPr id="81" name="Rectangle 42"/>
            <p:cNvSpPr/>
            <p:nvPr/>
          </p:nvSpPr>
          <p:spPr>
            <a:xfrm flipH="1">
              <a:off x="2478120" y="2605863"/>
              <a:ext cx="1850053" cy="229011"/>
            </a:xfrm>
            <a:prstGeom prst="rect">
              <a:avLst/>
            </a:prstGeom>
            <a:noFill/>
            <a:ln w="12700" cap="flat" cmpd="sng" algn="ctr">
              <a:noFill/>
              <a:prstDash val="solid"/>
            </a:ln>
            <a:effectLst/>
          </p:spPr>
          <p:txBody>
            <a:bodyPr lIns="91440" tIns="0" rIns="91440" bIns="0" rtlCol="0" anchor="t"/>
            <a:lstStyle/>
            <a:p>
              <a:r>
                <a:rPr lang="zh-CN" altLang="en-US" sz="2400" b="1" dirty="0">
                  <a:solidFill>
                    <a:schemeClr val="tx1">
                      <a:lumMod val="65000"/>
                      <a:lumOff val="35000"/>
                    </a:schemeClr>
                  </a:solidFill>
                  <a:latin typeface="KaiTi" panose="02010609060101010101" pitchFamily="49" charset="-122"/>
                  <a:ea typeface="KaiTi" panose="02010609060101010101" pitchFamily="49" charset="-122"/>
                  <a:cs typeface="Arial" panose="020B0604020202020204" pitchFamily="34" charset="0"/>
                </a:rPr>
                <a:t>任务二</a:t>
              </a:r>
            </a:p>
          </p:txBody>
        </p:sp>
      </p:grpSp>
      <p:grpSp>
        <p:nvGrpSpPr>
          <p:cNvPr id="82" name="组合 81"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GrpSpPr/>
          <p:nvPr/>
        </p:nvGrpSpPr>
        <p:grpSpPr>
          <a:xfrm>
            <a:off x="564592" y="4980742"/>
            <a:ext cx="3136101" cy="1056817"/>
            <a:chOff x="2431120" y="2605863"/>
            <a:chExt cx="3136101" cy="1056817"/>
          </a:xfrm>
        </p:grpSpPr>
        <p:sp>
          <p:nvSpPr>
            <p:cNvPr id="83" name="Rectangle 42"/>
            <p:cNvSpPr/>
            <p:nvPr/>
          </p:nvSpPr>
          <p:spPr>
            <a:xfrm flipH="1">
              <a:off x="2431120" y="3073027"/>
              <a:ext cx="3136101" cy="589653"/>
            </a:xfrm>
            <a:prstGeom prst="rect">
              <a:avLst/>
            </a:prstGeom>
            <a:noFill/>
            <a:ln w="12700" cap="flat" cmpd="sng" algn="ctr">
              <a:noFill/>
              <a:prstDash val="solid"/>
            </a:ln>
            <a:effectLst/>
          </p:spPr>
          <p:txBody>
            <a:bodyPr lIns="91440" tIns="0" rIns="91440" bIns="0" rtlCol="0" anchor="t"/>
            <a:lstStyle/>
            <a:p>
              <a:pPr>
                <a:defRPr/>
              </a:pPr>
              <a:r>
                <a:rPr lang="zh-CN" altLang="en-US" sz="2400" kern="0" dirty="0">
                  <a:solidFill>
                    <a:schemeClr val="tx1">
                      <a:lumMod val="65000"/>
                      <a:lumOff val="35000"/>
                    </a:schemeClr>
                  </a:solidFill>
                  <a:latin typeface="KaiTi" panose="02010609060101010101" pitchFamily="49" charset="-122"/>
                  <a:ea typeface="KaiTi" panose="02010609060101010101" pitchFamily="49" charset="-122"/>
                  <a:cs typeface="Arial" panose="020B0604020202020204" pitchFamily="34" charset="0"/>
                </a:rPr>
                <a:t>招聘的概念、意义和原则认知</a:t>
              </a:r>
              <a:endParaRPr lang="en-US" sz="2400" kern="0" dirty="0">
                <a:solidFill>
                  <a:schemeClr val="tx1">
                    <a:lumMod val="65000"/>
                    <a:lumOff val="35000"/>
                  </a:schemeClr>
                </a:solidFill>
                <a:latin typeface="KaiTi" panose="02010609060101010101" pitchFamily="49" charset="-122"/>
                <a:ea typeface="KaiTi" panose="02010609060101010101" pitchFamily="49" charset="-122"/>
                <a:cs typeface="Arial" panose="020B0604020202020204" pitchFamily="34" charset="0"/>
              </a:endParaRPr>
            </a:p>
          </p:txBody>
        </p:sp>
        <p:sp>
          <p:nvSpPr>
            <p:cNvPr id="84" name="Rectangle 42"/>
            <p:cNvSpPr/>
            <p:nvPr/>
          </p:nvSpPr>
          <p:spPr>
            <a:xfrm flipH="1">
              <a:off x="2478120" y="2605863"/>
              <a:ext cx="1850053" cy="229011"/>
            </a:xfrm>
            <a:prstGeom prst="rect">
              <a:avLst/>
            </a:prstGeom>
            <a:noFill/>
            <a:ln w="12700" cap="flat" cmpd="sng" algn="ctr">
              <a:noFill/>
              <a:prstDash val="solid"/>
            </a:ln>
            <a:effectLst/>
          </p:spPr>
          <p:txBody>
            <a:bodyPr lIns="91440" tIns="0" rIns="91440" bIns="0" rtlCol="0" anchor="t"/>
            <a:lstStyle/>
            <a:p>
              <a:r>
                <a:rPr lang="zh-CN" altLang="en-US" sz="2400" b="1" dirty="0">
                  <a:solidFill>
                    <a:schemeClr val="tx1">
                      <a:lumMod val="65000"/>
                      <a:lumOff val="35000"/>
                    </a:schemeClr>
                  </a:solidFill>
                  <a:latin typeface="KaiTi" panose="02010609060101010101" pitchFamily="49" charset="-122"/>
                  <a:ea typeface="KaiTi" panose="02010609060101010101" pitchFamily="49" charset="-122"/>
                  <a:cs typeface="Arial" panose="020B0604020202020204" pitchFamily="34" charset="0"/>
                </a:rPr>
                <a:t>任务一</a:t>
              </a:r>
            </a:p>
          </p:txBody>
        </p:sp>
      </p:grpSp>
      <p:grpSp>
        <p:nvGrpSpPr>
          <p:cNvPr id="85" name="组合 84"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GrpSpPr/>
          <p:nvPr/>
        </p:nvGrpSpPr>
        <p:grpSpPr>
          <a:xfrm>
            <a:off x="8859642" y="2190937"/>
            <a:ext cx="3136101" cy="1010238"/>
            <a:chOff x="2472278" y="2476837"/>
            <a:chExt cx="3136101" cy="1010238"/>
          </a:xfrm>
        </p:grpSpPr>
        <p:sp>
          <p:nvSpPr>
            <p:cNvPr id="86" name="Rectangle 42"/>
            <p:cNvSpPr/>
            <p:nvPr/>
          </p:nvSpPr>
          <p:spPr>
            <a:xfrm flipH="1">
              <a:off x="2472278" y="2897422"/>
              <a:ext cx="3136101" cy="589653"/>
            </a:xfrm>
            <a:prstGeom prst="rect">
              <a:avLst/>
            </a:prstGeom>
            <a:noFill/>
            <a:ln w="12700" cap="flat" cmpd="sng" algn="ctr">
              <a:noFill/>
              <a:prstDash val="solid"/>
            </a:ln>
            <a:effectLst/>
          </p:spPr>
          <p:txBody>
            <a:bodyPr lIns="91440" tIns="0" rIns="91440" bIns="0" rtlCol="0" anchor="t"/>
            <a:lstStyle/>
            <a:p>
              <a:pPr>
                <a:defRPr/>
              </a:pPr>
              <a:r>
                <a:rPr lang="zh-CN" altLang="en-US" sz="2400" kern="0" dirty="0">
                  <a:solidFill>
                    <a:schemeClr val="tx1">
                      <a:lumMod val="65000"/>
                      <a:lumOff val="35000"/>
                    </a:schemeClr>
                  </a:solidFill>
                  <a:latin typeface="KaiTi" panose="02010609060101010101" pitchFamily="49" charset="-122"/>
                  <a:ea typeface="KaiTi" panose="02010609060101010101" pitchFamily="49" charset="-122"/>
                  <a:cs typeface="Arial" panose="020B0604020202020204" pitchFamily="34" charset="0"/>
                </a:rPr>
                <a:t>任务管理认知</a:t>
              </a:r>
              <a:endParaRPr lang="en-US" sz="2400" kern="0" dirty="0">
                <a:solidFill>
                  <a:schemeClr val="tx1">
                    <a:lumMod val="65000"/>
                    <a:lumOff val="35000"/>
                  </a:schemeClr>
                </a:solidFill>
                <a:latin typeface="KaiTi" panose="02010609060101010101" pitchFamily="49" charset="-122"/>
                <a:ea typeface="KaiTi" panose="02010609060101010101" pitchFamily="49" charset="-122"/>
                <a:cs typeface="Arial" panose="020B0604020202020204" pitchFamily="34" charset="0"/>
              </a:endParaRPr>
            </a:p>
          </p:txBody>
        </p:sp>
        <p:sp>
          <p:nvSpPr>
            <p:cNvPr id="87" name="Rectangle 42"/>
            <p:cNvSpPr/>
            <p:nvPr/>
          </p:nvSpPr>
          <p:spPr>
            <a:xfrm flipH="1">
              <a:off x="2472278" y="2476837"/>
              <a:ext cx="1850053" cy="229011"/>
            </a:xfrm>
            <a:prstGeom prst="rect">
              <a:avLst/>
            </a:prstGeom>
            <a:noFill/>
            <a:ln w="12700" cap="flat" cmpd="sng" algn="ctr">
              <a:noFill/>
              <a:prstDash val="solid"/>
            </a:ln>
            <a:effectLst/>
          </p:spPr>
          <p:txBody>
            <a:bodyPr lIns="91440" tIns="0" rIns="91440" bIns="0" rtlCol="0" anchor="t"/>
            <a:lstStyle/>
            <a:p>
              <a:r>
                <a:rPr lang="zh-CN" altLang="en-US" sz="2400" b="1" dirty="0">
                  <a:solidFill>
                    <a:schemeClr val="tx1">
                      <a:lumMod val="65000"/>
                      <a:lumOff val="35000"/>
                    </a:schemeClr>
                  </a:solidFill>
                  <a:latin typeface="KaiTi" panose="02010609060101010101" pitchFamily="49" charset="-122"/>
                  <a:ea typeface="KaiTi" panose="02010609060101010101" pitchFamily="49" charset="-122"/>
                  <a:cs typeface="Arial" panose="020B0604020202020204" pitchFamily="34" charset="0"/>
                </a:rPr>
                <a:t>任务三</a:t>
              </a:r>
            </a:p>
          </p:txBody>
        </p:sp>
      </p:grpSp>
      <p:grpSp>
        <p:nvGrpSpPr>
          <p:cNvPr id="88" name="组合 87"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GrpSpPr/>
          <p:nvPr/>
        </p:nvGrpSpPr>
        <p:grpSpPr>
          <a:xfrm>
            <a:off x="8890504" y="4960212"/>
            <a:ext cx="3136101" cy="1011719"/>
            <a:chOff x="2478120" y="2605863"/>
            <a:chExt cx="3136101" cy="1011719"/>
          </a:xfrm>
        </p:grpSpPr>
        <p:sp>
          <p:nvSpPr>
            <p:cNvPr id="89" name="Rectangle 42"/>
            <p:cNvSpPr/>
            <p:nvPr/>
          </p:nvSpPr>
          <p:spPr>
            <a:xfrm flipH="1">
              <a:off x="2478120" y="3027929"/>
              <a:ext cx="3136101" cy="589653"/>
            </a:xfrm>
            <a:prstGeom prst="rect">
              <a:avLst/>
            </a:prstGeom>
            <a:noFill/>
            <a:ln w="12700" cap="flat" cmpd="sng" algn="ctr">
              <a:noFill/>
              <a:prstDash val="solid"/>
            </a:ln>
            <a:effectLst/>
          </p:spPr>
          <p:txBody>
            <a:bodyPr lIns="91440" tIns="0" rIns="91440" bIns="0" rtlCol="0" anchor="t"/>
            <a:lstStyle/>
            <a:p>
              <a:pPr>
                <a:defRPr/>
              </a:pPr>
              <a:r>
                <a:rPr lang="zh-CN" altLang="en-US" sz="2400" kern="0" dirty="0">
                  <a:solidFill>
                    <a:schemeClr val="tx1">
                      <a:lumMod val="65000"/>
                      <a:lumOff val="35000"/>
                    </a:schemeClr>
                  </a:solidFill>
                  <a:latin typeface="KaiTi" panose="02010609060101010101" pitchFamily="49" charset="-122"/>
                  <a:ea typeface="KaiTi" panose="02010609060101010101" pitchFamily="49" charset="-122"/>
                  <a:cs typeface="Arial" panose="020B0604020202020204" pitchFamily="34" charset="0"/>
                </a:rPr>
                <a:t>招聘因素及招聘录用法律风险认知</a:t>
              </a:r>
              <a:endParaRPr lang="en-US" sz="2400" kern="0" dirty="0">
                <a:solidFill>
                  <a:schemeClr val="tx1">
                    <a:lumMod val="65000"/>
                    <a:lumOff val="35000"/>
                  </a:schemeClr>
                </a:solidFill>
                <a:latin typeface="KaiTi" panose="02010609060101010101" pitchFamily="49" charset="-122"/>
                <a:ea typeface="KaiTi" panose="02010609060101010101" pitchFamily="49" charset="-122"/>
                <a:cs typeface="Arial" panose="020B0604020202020204" pitchFamily="34" charset="0"/>
              </a:endParaRPr>
            </a:p>
          </p:txBody>
        </p:sp>
        <p:sp>
          <p:nvSpPr>
            <p:cNvPr id="90" name="Rectangle 42"/>
            <p:cNvSpPr/>
            <p:nvPr/>
          </p:nvSpPr>
          <p:spPr>
            <a:xfrm flipH="1">
              <a:off x="2478120" y="2605863"/>
              <a:ext cx="1850053" cy="229011"/>
            </a:xfrm>
            <a:prstGeom prst="rect">
              <a:avLst/>
            </a:prstGeom>
            <a:noFill/>
            <a:ln w="12700" cap="flat" cmpd="sng" algn="ctr">
              <a:noFill/>
              <a:prstDash val="solid"/>
            </a:ln>
            <a:effectLst/>
          </p:spPr>
          <p:txBody>
            <a:bodyPr lIns="91440" tIns="0" rIns="91440" bIns="0" rtlCol="0" anchor="t"/>
            <a:lstStyle/>
            <a:p>
              <a:r>
                <a:rPr lang="zh-CN" altLang="en-US" sz="2400" b="1" dirty="0">
                  <a:solidFill>
                    <a:schemeClr val="tx1">
                      <a:lumMod val="65000"/>
                      <a:lumOff val="35000"/>
                    </a:schemeClr>
                  </a:solidFill>
                  <a:latin typeface="KaiTi" panose="02010609060101010101" pitchFamily="49" charset="-122"/>
                  <a:ea typeface="KaiTi" panose="02010609060101010101" pitchFamily="49" charset="-122"/>
                  <a:cs typeface="Arial" panose="020B0604020202020204" pitchFamily="34" charset="0"/>
                </a:rPr>
                <a:t>任务四</a:t>
              </a:r>
            </a:p>
          </p:txBody>
        </p:sp>
      </p:grpSp>
      <p:sp>
        <p:nvSpPr>
          <p:cNvPr id="20" name="e7d195523061f1c0"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hidden="1"/>
          <p:cNvSpPr txBox="1"/>
          <p:nvPr/>
        </p:nvSpPr>
        <p:spPr>
          <a:xfrm>
            <a:off x="-355600" y="1803400"/>
            <a:ext cx="293927" cy="1016000"/>
          </a:xfrm>
          <a:prstGeom prst="rect">
            <a:avLst/>
          </a:prstGeom>
          <a:noFill/>
        </p:spPr>
        <p:txBody>
          <a:bodyPr vert="wordArtVert" rtlCol="0">
            <a:spAutoFit/>
          </a:bodyPr>
          <a:lstStyle/>
          <a:p>
            <a:r>
              <a:rPr lang="en-US" altLang="zh-CN" sz="100"/>
              <a:t>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a:t>
            </a:r>
            <a:endParaRPr lang="zh-CN" altLang="en-US" sz="100"/>
          </a:p>
        </p:txBody>
      </p:sp>
    </p:spTree>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0">
        <p15:prstTrans prst="pageCurlDouble"/>
      </p:transition>
    </mc:Choice>
    <mc:Fallback xmlns="">
      <p:transition spd="slow"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nodeType="with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dissolve">
                                      <p:cBhvr>
                                        <p:cTn id="7" dur="500"/>
                                        <p:tgtEl>
                                          <p:spTgt spid="8"/>
                                        </p:tgtEl>
                                      </p:cBhvr>
                                    </p:animEffect>
                                  </p:childTnLst>
                                </p:cTn>
                              </p:par>
                              <p:par>
                                <p:cTn id="8" presetID="9" presetClass="entr" presetSubtype="0" fill="hold" nodeType="withEffect">
                                  <p:stCondLst>
                                    <p:cond delay="250"/>
                                  </p:stCondLst>
                                  <p:childTnLst>
                                    <p:set>
                                      <p:cBhvr>
                                        <p:cTn id="9" dur="1" fill="hold">
                                          <p:stCondLst>
                                            <p:cond delay="0"/>
                                          </p:stCondLst>
                                        </p:cTn>
                                        <p:tgtEl>
                                          <p:spTgt spid="10"/>
                                        </p:tgtEl>
                                        <p:attrNameLst>
                                          <p:attrName>style.visibility</p:attrName>
                                        </p:attrNameLst>
                                      </p:cBhvr>
                                      <p:to>
                                        <p:strVal val="visible"/>
                                      </p:to>
                                    </p:set>
                                    <p:animEffect transition="in" filter="dissolve">
                                      <p:cBhvr>
                                        <p:cTn id="10" dur="500"/>
                                        <p:tgtEl>
                                          <p:spTgt spid="10"/>
                                        </p:tgtEl>
                                      </p:cBhvr>
                                    </p:animEffect>
                                  </p:childTnLst>
                                </p:cTn>
                              </p:par>
                              <p:par>
                                <p:cTn id="11" presetID="9" presetClass="entr" presetSubtype="0" fill="hold" nodeType="withEffect">
                                  <p:stCondLst>
                                    <p:cond delay="500"/>
                                  </p:stCondLst>
                                  <p:childTnLst>
                                    <p:set>
                                      <p:cBhvr>
                                        <p:cTn id="12" dur="1" fill="hold">
                                          <p:stCondLst>
                                            <p:cond delay="0"/>
                                          </p:stCondLst>
                                        </p:cTn>
                                        <p:tgtEl>
                                          <p:spTgt spid="16"/>
                                        </p:tgtEl>
                                        <p:attrNameLst>
                                          <p:attrName>style.visibility</p:attrName>
                                        </p:attrNameLst>
                                      </p:cBhvr>
                                      <p:to>
                                        <p:strVal val="visible"/>
                                      </p:to>
                                    </p:set>
                                    <p:animEffect transition="in" filter="dissolve">
                                      <p:cBhvr>
                                        <p:cTn id="13" dur="500"/>
                                        <p:tgtEl>
                                          <p:spTgt spid="16"/>
                                        </p:tgtEl>
                                      </p:cBhvr>
                                    </p:animEffect>
                                  </p:childTnLst>
                                </p:cTn>
                              </p:par>
                              <p:par>
                                <p:cTn id="14" presetID="9" presetClass="entr" presetSubtype="0" fill="hold" nodeType="withEffect">
                                  <p:stCondLst>
                                    <p:cond delay="750"/>
                                  </p:stCondLst>
                                  <p:childTnLst>
                                    <p:set>
                                      <p:cBhvr>
                                        <p:cTn id="15" dur="1" fill="hold">
                                          <p:stCondLst>
                                            <p:cond delay="0"/>
                                          </p:stCondLst>
                                        </p:cTn>
                                        <p:tgtEl>
                                          <p:spTgt spid="19"/>
                                        </p:tgtEl>
                                        <p:attrNameLst>
                                          <p:attrName>style.visibility</p:attrName>
                                        </p:attrNameLst>
                                      </p:cBhvr>
                                      <p:to>
                                        <p:strVal val="visible"/>
                                      </p:to>
                                    </p:set>
                                    <p:animEffect transition="in" filter="dissolve">
                                      <p:cBhvr>
                                        <p:cTn id="16" dur="500"/>
                                        <p:tgtEl>
                                          <p:spTgt spid="19"/>
                                        </p:tgtEl>
                                      </p:cBhvr>
                                    </p:animEffect>
                                  </p:childTnLst>
                                </p:cTn>
                              </p:par>
                            </p:childTnLst>
                          </p:cTn>
                        </p:par>
                        <p:par>
                          <p:cTn id="17" fill="hold">
                            <p:stCondLst>
                              <p:cond delay="500"/>
                            </p:stCondLst>
                            <p:childTnLst>
                              <p:par>
                                <p:cTn id="18" presetID="22" presetClass="entr" presetSubtype="4" fill="hold" nodeType="afterEffect">
                                  <p:stCondLst>
                                    <p:cond delay="0"/>
                                  </p:stCondLst>
                                  <p:childTnLst>
                                    <p:set>
                                      <p:cBhvr>
                                        <p:cTn id="19" dur="1" fill="hold">
                                          <p:stCondLst>
                                            <p:cond delay="0"/>
                                          </p:stCondLst>
                                        </p:cTn>
                                        <p:tgtEl>
                                          <p:spTgt spid="38"/>
                                        </p:tgtEl>
                                        <p:attrNameLst>
                                          <p:attrName>style.visibility</p:attrName>
                                        </p:attrNameLst>
                                      </p:cBhvr>
                                      <p:to>
                                        <p:strVal val="visible"/>
                                      </p:to>
                                    </p:set>
                                    <p:animEffect transition="in" filter="wipe(down)">
                                      <p:cBhvr>
                                        <p:cTn id="20" dur="500"/>
                                        <p:tgtEl>
                                          <p:spTgt spid="38"/>
                                        </p:tgtEl>
                                      </p:cBhvr>
                                    </p:animEffect>
                                  </p:childTnLst>
                                </p:cTn>
                              </p:par>
                              <p:par>
                                <p:cTn id="21" presetID="22" presetClass="entr" presetSubtype="4" fill="hold" nodeType="withEffect">
                                  <p:stCondLst>
                                    <p:cond delay="0"/>
                                  </p:stCondLst>
                                  <p:childTnLst>
                                    <p:set>
                                      <p:cBhvr>
                                        <p:cTn id="22" dur="1" fill="hold">
                                          <p:stCondLst>
                                            <p:cond delay="0"/>
                                          </p:stCondLst>
                                        </p:cTn>
                                        <p:tgtEl>
                                          <p:spTgt spid="32"/>
                                        </p:tgtEl>
                                        <p:attrNameLst>
                                          <p:attrName>style.visibility</p:attrName>
                                        </p:attrNameLst>
                                      </p:cBhvr>
                                      <p:to>
                                        <p:strVal val="visible"/>
                                      </p:to>
                                    </p:set>
                                    <p:animEffect transition="in" filter="wipe(down)">
                                      <p:cBhvr>
                                        <p:cTn id="23" dur="500"/>
                                        <p:tgtEl>
                                          <p:spTgt spid="32"/>
                                        </p:tgtEl>
                                      </p:cBhvr>
                                    </p:animEffect>
                                  </p:childTnLst>
                                </p:cTn>
                              </p:par>
                              <p:par>
                                <p:cTn id="24" presetID="22" presetClass="entr" presetSubtype="1" fill="hold" nodeType="withEffect">
                                  <p:stCondLst>
                                    <p:cond delay="0"/>
                                  </p:stCondLst>
                                  <p:childTnLst>
                                    <p:set>
                                      <p:cBhvr>
                                        <p:cTn id="25" dur="1" fill="hold">
                                          <p:stCondLst>
                                            <p:cond delay="0"/>
                                          </p:stCondLst>
                                        </p:cTn>
                                        <p:tgtEl>
                                          <p:spTgt spid="52"/>
                                        </p:tgtEl>
                                        <p:attrNameLst>
                                          <p:attrName>style.visibility</p:attrName>
                                        </p:attrNameLst>
                                      </p:cBhvr>
                                      <p:to>
                                        <p:strVal val="visible"/>
                                      </p:to>
                                    </p:set>
                                    <p:animEffect transition="in" filter="wipe(up)">
                                      <p:cBhvr>
                                        <p:cTn id="26" dur="500"/>
                                        <p:tgtEl>
                                          <p:spTgt spid="52"/>
                                        </p:tgtEl>
                                      </p:cBhvr>
                                    </p:animEffect>
                                  </p:childTnLst>
                                </p:cTn>
                              </p:par>
                              <p:par>
                                <p:cTn id="27" presetID="22" presetClass="entr" presetSubtype="1" fill="hold" nodeType="withEffect">
                                  <p:stCondLst>
                                    <p:cond delay="0"/>
                                  </p:stCondLst>
                                  <p:childTnLst>
                                    <p:set>
                                      <p:cBhvr>
                                        <p:cTn id="28" dur="1" fill="hold">
                                          <p:stCondLst>
                                            <p:cond delay="0"/>
                                          </p:stCondLst>
                                        </p:cTn>
                                        <p:tgtEl>
                                          <p:spTgt spid="46"/>
                                        </p:tgtEl>
                                        <p:attrNameLst>
                                          <p:attrName>style.visibility</p:attrName>
                                        </p:attrNameLst>
                                      </p:cBhvr>
                                      <p:to>
                                        <p:strVal val="visible"/>
                                      </p:to>
                                    </p:set>
                                    <p:animEffect transition="in" filter="wipe(up)">
                                      <p:cBhvr>
                                        <p:cTn id="29" dur="500"/>
                                        <p:tgtEl>
                                          <p:spTgt spid="46"/>
                                        </p:tgtEl>
                                      </p:cBhvr>
                                    </p:animEffect>
                                  </p:childTnLst>
                                </p:cTn>
                              </p:par>
                            </p:childTnLst>
                          </p:cTn>
                        </p:par>
                        <p:par>
                          <p:cTn id="30" fill="hold">
                            <p:stCondLst>
                              <p:cond delay="1000"/>
                            </p:stCondLst>
                            <p:childTnLst>
                              <p:par>
                                <p:cTn id="31" presetID="10" presetClass="entr" presetSubtype="0" fill="hold" grpId="0" nodeType="afterEffect">
                                  <p:stCondLst>
                                    <p:cond delay="0"/>
                                  </p:stCondLst>
                                  <p:childTnLst>
                                    <p:set>
                                      <p:cBhvr>
                                        <p:cTn id="32" dur="1" fill="hold">
                                          <p:stCondLst>
                                            <p:cond delay="0"/>
                                          </p:stCondLst>
                                        </p:cTn>
                                        <p:tgtEl>
                                          <p:spTgt spid="60"/>
                                        </p:tgtEl>
                                        <p:attrNameLst>
                                          <p:attrName>style.visibility</p:attrName>
                                        </p:attrNameLst>
                                      </p:cBhvr>
                                      <p:to>
                                        <p:strVal val="visible"/>
                                      </p:to>
                                    </p:set>
                                    <p:animEffect transition="in" filter="fade">
                                      <p:cBhvr>
                                        <p:cTn id="33" dur="500"/>
                                        <p:tgtEl>
                                          <p:spTgt spid="60"/>
                                        </p:tgtEl>
                                      </p:cBhvr>
                                    </p:animEffect>
                                  </p:childTnLst>
                                </p:cTn>
                              </p:par>
                              <p:par>
                                <p:cTn id="34" presetID="10" presetClass="entr" presetSubtype="0" fill="hold" grpId="0" nodeType="withEffect">
                                  <p:stCondLst>
                                    <p:cond delay="0"/>
                                  </p:stCondLst>
                                  <p:childTnLst>
                                    <p:set>
                                      <p:cBhvr>
                                        <p:cTn id="35" dur="1" fill="hold">
                                          <p:stCondLst>
                                            <p:cond delay="0"/>
                                          </p:stCondLst>
                                        </p:cTn>
                                        <p:tgtEl>
                                          <p:spTgt spid="61"/>
                                        </p:tgtEl>
                                        <p:attrNameLst>
                                          <p:attrName>style.visibility</p:attrName>
                                        </p:attrNameLst>
                                      </p:cBhvr>
                                      <p:to>
                                        <p:strVal val="visible"/>
                                      </p:to>
                                    </p:set>
                                    <p:animEffect transition="in" filter="fade">
                                      <p:cBhvr>
                                        <p:cTn id="36" dur="500"/>
                                        <p:tgtEl>
                                          <p:spTgt spid="61"/>
                                        </p:tgtEl>
                                      </p:cBhvr>
                                    </p:animEffect>
                                  </p:childTnLst>
                                </p:cTn>
                              </p:par>
                              <p:par>
                                <p:cTn id="37" presetID="10" presetClass="entr" presetSubtype="0" fill="hold" grpId="0" nodeType="withEffect">
                                  <p:stCondLst>
                                    <p:cond delay="0"/>
                                  </p:stCondLst>
                                  <p:childTnLst>
                                    <p:set>
                                      <p:cBhvr>
                                        <p:cTn id="38" dur="1" fill="hold">
                                          <p:stCondLst>
                                            <p:cond delay="0"/>
                                          </p:stCondLst>
                                        </p:cTn>
                                        <p:tgtEl>
                                          <p:spTgt spid="62"/>
                                        </p:tgtEl>
                                        <p:attrNameLst>
                                          <p:attrName>style.visibility</p:attrName>
                                        </p:attrNameLst>
                                      </p:cBhvr>
                                      <p:to>
                                        <p:strVal val="visible"/>
                                      </p:to>
                                    </p:set>
                                    <p:animEffect transition="in" filter="fade">
                                      <p:cBhvr>
                                        <p:cTn id="39" dur="500"/>
                                        <p:tgtEl>
                                          <p:spTgt spid="62"/>
                                        </p:tgtEl>
                                      </p:cBhvr>
                                    </p:animEffect>
                                  </p:childTnLst>
                                </p:cTn>
                              </p:par>
                              <p:par>
                                <p:cTn id="40" presetID="10" presetClass="entr" presetSubtype="0" fill="hold" grpId="0" nodeType="withEffect">
                                  <p:stCondLst>
                                    <p:cond delay="0"/>
                                  </p:stCondLst>
                                  <p:childTnLst>
                                    <p:set>
                                      <p:cBhvr>
                                        <p:cTn id="41" dur="1" fill="hold">
                                          <p:stCondLst>
                                            <p:cond delay="0"/>
                                          </p:stCondLst>
                                        </p:cTn>
                                        <p:tgtEl>
                                          <p:spTgt spid="63"/>
                                        </p:tgtEl>
                                        <p:attrNameLst>
                                          <p:attrName>style.visibility</p:attrName>
                                        </p:attrNameLst>
                                      </p:cBhvr>
                                      <p:to>
                                        <p:strVal val="visible"/>
                                      </p:to>
                                    </p:set>
                                    <p:animEffect transition="in" filter="fade">
                                      <p:cBhvr>
                                        <p:cTn id="42" dur="500"/>
                                        <p:tgtEl>
                                          <p:spTgt spid="63"/>
                                        </p:tgtEl>
                                      </p:cBhvr>
                                    </p:animEffect>
                                  </p:childTnLst>
                                </p:cTn>
                              </p:par>
                            </p:childTnLst>
                          </p:cTn>
                        </p:par>
                        <p:par>
                          <p:cTn id="43" fill="hold">
                            <p:stCondLst>
                              <p:cond delay="1500"/>
                            </p:stCondLst>
                            <p:childTnLst>
                              <p:par>
                                <p:cTn id="44" presetID="10" presetClass="entr" presetSubtype="0" fill="hold" nodeType="afterEffect">
                                  <p:stCondLst>
                                    <p:cond delay="0"/>
                                  </p:stCondLst>
                                  <p:childTnLst>
                                    <p:set>
                                      <p:cBhvr>
                                        <p:cTn id="45" dur="1" fill="hold">
                                          <p:stCondLst>
                                            <p:cond delay="0"/>
                                          </p:stCondLst>
                                        </p:cTn>
                                        <p:tgtEl>
                                          <p:spTgt spid="79"/>
                                        </p:tgtEl>
                                        <p:attrNameLst>
                                          <p:attrName>style.visibility</p:attrName>
                                        </p:attrNameLst>
                                      </p:cBhvr>
                                      <p:to>
                                        <p:strVal val="visible"/>
                                      </p:to>
                                    </p:set>
                                    <p:animEffect transition="in" filter="fade">
                                      <p:cBhvr>
                                        <p:cTn id="46" dur="500"/>
                                        <p:tgtEl>
                                          <p:spTgt spid="79"/>
                                        </p:tgtEl>
                                      </p:cBhvr>
                                    </p:animEffect>
                                  </p:childTnLst>
                                </p:cTn>
                              </p:par>
                              <p:par>
                                <p:cTn id="47" presetID="10" presetClass="entr" presetSubtype="0" fill="hold" nodeType="withEffect">
                                  <p:stCondLst>
                                    <p:cond delay="0"/>
                                  </p:stCondLst>
                                  <p:childTnLst>
                                    <p:set>
                                      <p:cBhvr>
                                        <p:cTn id="48" dur="1" fill="hold">
                                          <p:stCondLst>
                                            <p:cond delay="0"/>
                                          </p:stCondLst>
                                        </p:cTn>
                                        <p:tgtEl>
                                          <p:spTgt spid="82"/>
                                        </p:tgtEl>
                                        <p:attrNameLst>
                                          <p:attrName>style.visibility</p:attrName>
                                        </p:attrNameLst>
                                      </p:cBhvr>
                                      <p:to>
                                        <p:strVal val="visible"/>
                                      </p:to>
                                    </p:set>
                                    <p:animEffect transition="in" filter="fade">
                                      <p:cBhvr>
                                        <p:cTn id="49" dur="500"/>
                                        <p:tgtEl>
                                          <p:spTgt spid="82"/>
                                        </p:tgtEl>
                                      </p:cBhvr>
                                    </p:animEffect>
                                  </p:childTnLst>
                                </p:cTn>
                              </p:par>
                              <p:par>
                                <p:cTn id="50" presetID="10" presetClass="entr" presetSubtype="0" fill="hold" nodeType="withEffect">
                                  <p:stCondLst>
                                    <p:cond delay="0"/>
                                  </p:stCondLst>
                                  <p:childTnLst>
                                    <p:set>
                                      <p:cBhvr>
                                        <p:cTn id="51" dur="1" fill="hold">
                                          <p:stCondLst>
                                            <p:cond delay="0"/>
                                          </p:stCondLst>
                                        </p:cTn>
                                        <p:tgtEl>
                                          <p:spTgt spid="85"/>
                                        </p:tgtEl>
                                        <p:attrNameLst>
                                          <p:attrName>style.visibility</p:attrName>
                                        </p:attrNameLst>
                                      </p:cBhvr>
                                      <p:to>
                                        <p:strVal val="visible"/>
                                      </p:to>
                                    </p:set>
                                    <p:animEffect transition="in" filter="fade">
                                      <p:cBhvr>
                                        <p:cTn id="52" dur="500"/>
                                        <p:tgtEl>
                                          <p:spTgt spid="85"/>
                                        </p:tgtEl>
                                      </p:cBhvr>
                                    </p:animEffect>
                                  </p:childTnLst>
                                </p:cTn>
                              </p:par>
                              <p:par>
                                <p:cTn id="53" presetID="10" presetClass="entr" presetSubtype="0" fill="hold" nodeType="withEffect">
                                  <p:stCondLst>
                                    <p:cond delay="0"/>
                                  </p:stCondLst>
                                  <p:childTnLst>
                                    <p:set>
                                      <p:cBhvr>
                                        <p:cTn id="54" dur="1" fill="hold">
                                          <p:stCondLst>
                                            <p:cond delay="0"/>
                                          </p:stCondLst>
                                        </p:cTn>
                                        <p:tgtEl>
                                          <p:spTgt spid="88"/>
                                        </p:tgtEl>
                                        <p:attrNameLst>
                                          <p:attrName>style.visibility</p:attrName>
                                        </p:attrNameLst>
                                      </p:cBhvr>
                                      <p:to>
                                        <p:strVal val="visible"/>
                                      </p:to>
                                    </p:set>
                                    <p:animEffect transition="in" filter="fade">
                                      <p:cBhvr>
                                        <p:cTn id="55" dur="500"/>
                                        <p:tgtEl>
                                          <p:spTgt spid="8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0" grpId="0"/>
      <p:bldP spid="61" grpId="0"/>
      <p:bldP spid="62" grpId="0"/>
      <p:bldP spid="63" grpId="0"/>
    </p:bld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矩形 1">
            <a:extLst>
              <a:ext uri="{FF2B5EF4-FFF2-40B4-BE49-F238E27FC236}">
                <a16:creationId xmlns:a16="http://schemas.microsoft.com/office/drawing/2014/main" id="{CDB5B6AA-3240-C649-A973-1C2E687BB5CA}"/>
              </a:ext>
            </a:extLst>
          </p:cNvPr>
          <p:cNvSpPr/>
          <p:nvPr/>
        </p:nvSpPr>
        <p:spPr>
          <a:xfrm>
            <a:off x="4865914" y="2234309"/>
            <a:ext cx="6487886" cy="1938992"/>
          </a:xfrm>
          <a:prstGeom prst="rect">
            <a:avLst/>
          </a:prstGeom>
        </p:spPr>
        <p:txBody>
          <a:bodyPr wrap="square">
            <a:spAutoFit/>
          </a:bodyPr>
          <a:lstStyle/>
          <a:p>
            <a:pPr>
              <a:lnSpc>
                <a:spcPct val="150000"/>
              </a:lnSpc>
            </a:pPr>
            <a:r>
              <a:rPr lang="en-US" altLang="zh-CN" sz="2800" dirty="0">
                <a:latin typeface="KaiTi" panose="02010609060101010101" pitchFamily="49" charset="-122"/>
                <a:ea typeface="KaiTi" panose="02010609060101010101" pitchFamily="49" charset="-122"/>
              </a:rPr>
              <a:t>●</a:t>
            </a:r>
            <a:r>
              <a:rPr lang="zh-CN" altLang="en-US" sz="4000" dirty="0">
                <a:latin typeface="KaiTi" panose="02010609060101010101" pitchFamily="49" charset="-122"/>
                <a:ea typeface="KaiTi" panose="02010609060101010101" pitchFamily="49" charset="-122"/>
              </a:rPr>
              <a:t>理解招聘策略</a:t>
            </a:r>
            <a:endParaRPr lang="en-US" altLang="zh-CN" sz="4000" dirty="0">
              <a:latin typeface="KaiTi" panose="02010609060101010101" pitchFamily="49" charset="-122"/>
              <a:ea typeface="KaiTi" panose="02010609060101010101" pitchFamily="49" charset="-122"/>
            </a:endParaRPr>
          </a:p>
          <a:p>
            <a:pPr>
              <a:lnSpc>
                <a:spcPct val="150000"/>
              </a:lnSpc>
            </a:pPr>
            <a:r>
              <a:rPr lang="en-US" altLang="zh-CN" sz="2800" dirty="0">
                <a:latin typeface="KaiTi" panose="02010609060101010101" pitchFamily="49" charset="-122"/>
                <a:ea typeface="KaiTi" panose="02010609060101010101" pitchFamily="49" charset="-122"/>
              </a:rPr>
              <a:t>●</a:t>
            </a:r>
            <a:r>
              <a:rPr lang="zh-CN" altLang="en-US" sz="4000" dirty="0">
                <a:latin typeface="KaiTi" panose="02010609060101010101" pitchFamily="49" charset="-122"/>
                <a:ea typeface="KaiTi" panose="02010609060101010101" pitchFamily="49" charset="-122"/>
              </a:rPr>
              <a:t>掌握招聘计划的主要内容</a:t>
            </a:r>
          </a:p>
        </p:txBody>
      </p:sp>
      <p:cxnSp>
        <p:nvCxnSpPr>
          <p:cNvPr id="4" name="直线连接符 3">
            <a:extLst>
              <a:ext uri="{FF2B5EF4-FFF2-40B4-BE49-F238E27FC236}">
                <a16:creationId xmlns:a16="http://schemas.microsoft.com/office/drawing/2014/main" id="{AF8A69B2-1811-1A41-9194-BFAD93861C13}"/>
              </a:ext>
            </a:extLst>
          </p:cNvPr>
          <p:cNvCxnSpPr/>
          <p:nvPr/>
        </p:nvCxnSpPr>
        <p:spPr>
          <a:xfrm>
            <a:off x="4131129" y="1159329"/>
            <a:ext cx="0" cy="501287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5" name="组合 4"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a:extLst>
              <a:ext uri="{FF2B5EF4-FFF2-40B4-BE49-F238E27FC236}">
                <a16:creationId xmlns:a16="http://schemas.microsoft.com/office/drawing/2014/main" id="{0648C595-724E-1447-865D-428DB6E83561}"/>
              </a:ext>
            </a:extLst>
          </p:cNvPr>
          <p:cNvGrpSpPr/>
          <p:nvPr/>
        </p:nvGrpSpPr>
        <p:grpSpPr>
          <a:xfrm>
            <a:off x="1253416" y="771469"/>
            <a:ext cx="2396391" cy="4167230"/>
            <a:chOff x="752634" y="1779108"/>
            <a:chExt cx="2396391" cy="4167230"/>
          </a:xfrm>
        </p:grpSpPr>
        <p:sp>
          <p:nvSpPr>
            <p:cNvPr id="6" name="圆角矩形 38">
              <a:extLst>
                <a:ext uri="{FF2B5EF4-FFF2-40B4-BE49-F238E27FC236}">
                  <a16:creationId xmlns:a16="http://schemas.microsoft.com/office/drawing/2014/main" id="{53CAC1BE-6F37-EF4F-B2F6-D9AA86F3D5F5}"/>
                </a:ext>
              </a:extLst>
            </p:cNvPr>
            <p:cNvSpPr/>
            <p:nvPr/>
          </p:nvSpPr>
          <p:spPr>
            <a:xfrm rot="572624">
              <a:off x="1297576" y="1779108"/>
              <a:ext cx="1274792" cy="1256404"/>
            </a:xfrm>
            <a:custGeom>
              <a:avLst/>
              <a:gdLst/>
              <a:ahLst/>
              <a:cxnLst/>
              <a:rect l="l" t="t" r="r" b="b"/>
              <a:pathLst>
                <a:path w="1554798" h="1532371">
                  <a:moveTo>
                    <a:pt x="260464" y="73817"/>
                  </a:moveTo>
                  <a:cubicBezTo>
                    <a:pt x="306072" y="28209"/>
                    <a:pt x="369078" y="0"/>
                    <a:pt x="438674" y="0"/>
                  </a:cubicBezTo>
                  <a:lnTo>
                    <a:pt x="1302770" y="0"/>
                  </a:lnTo>
                  <a:cubicBezTo>
                    <a:pt x="1441961" y="0"/>
                    <a:pt x="1554798" y="112837"/>
                    <a:pt x="1554798" y="252028"/>
                  </a:cubicBezTo>
                  <a:lnTo>
                    <a:pt x="1554798" y="252029"/>
                  </a:lnTo>
                  <a:lnTo>
                    <a:pt x="1554798" y="1116125"/>
                  </a:lnTo>
                  <a:cubicBezTo>
                    <a:pt x="1554798" y="1255316"/>
                    <a:pt x="1441961" y="1368153"/>
                    <a:pt x="1302770" y="1368153"/>
                  </a:cubicBezTo>
                  <a:cubicBezTo>
                    <a:pt x="1163579" y="1368153"/>
                    <a:pt x="1050742" y="1255316"/>
                    <a:pt x="1050742" y="1116125"/>
                  </a:cubicBezTo>
                  <a:lnTo>
                    <a:pt x="1050742" y="860250"/>
                  </a:lnTo>
                  <a:cubicBezTo>
                    <a:pt x="1050311" y="861013"/>
                    <a:pt x="1049708" y="861600"/>
                    <a:pt x="1049101" y="862186"/>
                  </a:cubicBezTo>
                  <a:lnTo>
                    <a:pt x="426920" y="1461813"/>
                  </a:lnTo>
                  <a:cubicBezTo>
                    <a:pt x="326697" y="1558402"/>
                    <a:pt x="167149" y="1555457"/>
                    <a:pt x="70559" y="1455234"/>
                  </a:cubicBezTo>
                  <a:cubicBezTo>
                    <a:pt x="-26031" y="1355012"/>
                    <a:pt x="-23086" y="1195463"/>
                    <a:pt x="77137" y="1098874"/>
                  </a:cubicBezTo>
                  <a:lnTo>
                    <a:pt x="694328" y="504056"/>
                  </a:lnTo>
                  <a:lnTo>
                    <a:pt x="438674" y="504056"/>
                  </a:lnTo>
                  <a:cubicBezTo>
                    <a:pt x="299483" y="504056"/>
                    <a:pt x="186646" y="391219"/>
                    <a:pt x="186646" y="252028"/>
                  </a:cubicBezTo>
                  <a:cubicBezTo>
                    <a:pt x="186646" y="182432"/>
                    <a:pt x="214855" y="119426"/>
                    <a:pt x="260464" y="73817"/>
                  </a:cubicBezTo>
                  <a:close/>
                </a:path>
              </a:pathLst>
            </a:custGeom>
            <a:solidFill>
              <a:srgbClr val="365B7C"/>
            </a:solidFill>
            <a:ln w="19050">
              <a:gradFill>
                <a:gsLst>
                  <a:gs pos="89000">
                    <a:schemeClr val="bg1">
                      <a:lumMod val="85000"/>
                    </a:schemeClr>
                  </a:gs>
                  <a:gs pos="0">
                    <a:schemeClr val="bg1"/>
                  </a:gs>
                </a:gsLst>
                <a:lin ang="7200000" scaled="0"/>
              </a:gradFill>
            </a:ln>
            <a:effectLst>
              <a:outerShdw blurRad="254000" dist="127000" dir="8160000" algn="tr" rotWithShape="0">
                <a:prstClr val="black">
                  <a:alpha val="34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 name="圆角矩形 6">
              <a:extLst>
                <a:ext uri="{FF2B5EF4-FFF2-40B4-BE49-F238E27FC236}">
                  <a16:creationId xmlns:a16="http://schemas.microsoft.com/office/drawing/2014/main" id="{AC68091C-ACAE-0142-B6EF-169B72C53C12}"/>
                </a:ext>
              </a:extLst>
            </p:cNvPr>
            <p:cNvSpPr/>
            <p:nvPr/>
          </p:nvSpPr>
          <p:spPr>
            <a:xfrm>
              <a:off x="752634" y="3115798"/>
              <a:ext cx="2304256" cy="2830540"/>
            </a:xfrm>
            <a:prstGeom prst="roundRect">
              <a:avLst>
                <a:gd name="adj" fmla="val 6909"/>
              </a:avLst>
            </a:prstGeom>
            <a:solidFill>
              <a:srgbClr val="EFEFEF"/>
            </a:solidFill>
            <a:ln w="19050">
              <a:gradFill>
                <a:gsLst>
                  <a:gs pos="89000">
                    <a:schemeClr val="bg1">
                      <a:lumMod val="85000"/>
                    </a:schemeClr>
                  </a:gs>
                  <a:gs pos="0">
                    <a:schemeClr val="bg1"/>
                  </a:gs>
                </a:gsLst>
                <a:lin ang="7200000" scaled="0"/>
              </a:gradFill>
            </a:ln>
            <a:effectLst>
              <a:outerShdw blurRad="254000" dist="127000" dir="8160000" algn="tr" rotWithShape="0">
                <a:prstClr val="black">
                  <a:alpha val="34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8" name="组合 7">
              <a:extLst>
                <a:ext uri="{FF2B5EF4-FFF2-40B4-BE49-F238E27FC236}">
                  <a16:creationId xmlns:a16="http://schemas.microsoft.com/office/drawing/2014/main" id="{F04DA1FA-2CCA-8348-B68D-7561E70F5199}"/>
                </a:ext>
              </a:extLst>
            </p:cNvPr>
            <p:cNvGrpSpPr/>
            <p:nvPr/>
          </p:nvGrpSpPr>
          <p:grpSpPr>
            <a:xfrm rot="16200000">
              <a:off x="2087525" y="3024024"/>
              <a:ext cx="441397" cy="58863"/>
              <a:chOff x="2975753" y="1851670"/>
              <a:chExt cx="539968" cy="72008"/>
            </a:xfrm>
          </p:grpSpPr>
          <p:sp>
            <p:nvSpPr>
              <p:cNvPr id="16" name="椭圆 15">
                <a:extLst>
                  <a:ext uri="{FF2B5EF4-FFF2-40B4-BE49-F238E27FC236}">
                    <a16:creationId xmlns:a16="http://schemas.microsoft.com/office/drawing/2014/main" id="{62BA893E-B597-844C-A361-2524E1622962}"/>
                  </a:ext>
                </a:extLst>
              </p:cNvPr>
              <p:cNvSpPr/>
              <p:nvPr/>
            </p:nvSpPr>
            <p:spPr>
              <a:xfrm>
                <a:off x="2975753" y="1851670"/>
                <a:ext cx="72008" cy="72008"/>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 name="椭圆 16">
                <a:extLst>
                  <a:ext uri="{FF2B5EF4-FFF2-40B4-BE49-F238E27FC236}">
                    <a16:creationId xmlns:a16="http://schemas.microsoft.com/office/drawing/2014/main" id="{7AC29116-3DF1-2E44-A4DA-B6559A64DF28}"/>
                  </a:ext>
                </a:extLst>
              </p:cNvPr>
              <p:cNvSpPr/>
              <p:nvPr/>
            </p:nvSpPr>
            <p:spPr>
              <a:xfrm>
                <a:off x="3443713" y="1851670"/>
                <a:ext cx="72008" cy="72008"/>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8" name="圆角矩形 17">
                <a:extLst>
                  <a:ext uri="{FF2B5EF4-FFF2-40B4-BE49-F238E27FC236}">
                    <a16:creationId xmlns:a16="http://schemas.microsoft.com/office/drawing/2014/main" id="{C0DA99F3-11EC-F04A-8F0F-B6025BE66591}"/>
                  </a:ext>
                </a:extLst>
              </p:cNvPr>
              <p:cNvSpPr/>
              <p:nvPr/>
            </p:nvSpPr>
            <p:spPr>
              <a:xfrm>
                <a:off x="3011757" y="1864814"/>
                <a:ext cx="467960" cy="45719"/>
              </a:xfrm>
              <a:prstGeom prst="roundRect">
                <a:avLst>
                  <a:gd name="adj" fmla="val 50000"/>
                </a:avLst>
              </a:prstGeom>
              <a:gradFill>
                <a:gsLst>
                  <a:gs pos="0">
                    <a:schemeClr val="bg1">
                      <a:lumMod val="75000"/>
                    </a:schemeClr>
                  </a:gs>
                  <a:gs pos="50000">
                    <a:schemeClr val="bg1">
                      <a:lumMod val="95000"/>
                    </a:schemeClr>
                  </a:gs>
                  <a:gs pos="100000">
                    <a:schemeClr val="bg1">
                      <a:lumMod val="75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9" name="组合 8">
              <a:extLst>
                <a:ext uri="{FF2B5EF4-FFF2-40B4-BE49-F238E27FC236}">
                  <a16:creationId xmlns:a16="http://schemas.microsoft.com/office/drawing/2014/main" id="{CF3D6C61-51D4-EF48-8C5E-F30DA2F9C2D9}"/>
                </a:ext>
              </a:extLst>
            </p:cNvPr>
            <p:cNvGrpSpPr/>
            <p:nvPr/>
          </p:nvGrpSpPr>
          <p:grpSpPr>
            <a:xfrm rot="16200000">
              <a:off x="1203997" y="3024024"/>
              <a:ext cx="441397" cy="58863"/>
              <a:chOff x="2975753" y="1851670"/>
              <a:chExt cx="539968" cy="72008"/>
            </a:xfrm>
          </p:grpSpPr>
          <p:sp>
            <p:nvSpPr>
              <p:cNvPr id="13" name="椭圆 12">
                <a:extLst>
                  <a:ext uri="{FF2B5EF4-FFF2-40B4-BE49-F238E27FC236}">
                    <a16:creationId xmlns:a16="http://schemas.microsoft.com/office/drawing/2014/main" id="{54303756-A341-3144-97BD-05E681592D4F}"/>
                  </a:ext>
                </a:extLst>
              </p:cNvPr>
              <p:cNvSpPr/>
              <p:nvPr/>
            </p:nvSpPr>
            <p:spPr>
              <a:xfrm>
                <a:off x="2975753" y="1851670"/>
                <a:ext cx="72008" cy="72008"/>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 name="椭圆 13">
                <a:extLst>
                  <a:ext uri="{FF2B5EF4-FFF2-40B4-BE49-F238E27FC236}">
                    <a16:creationId xmlns:a16="http://schemas.microsoft.com/office/drawing/2014/main" id="{1B6DA450-C052-8C41-AA0E-F5CC4598E5DE}"/>
                  </a:ext>
                </a:extLst>
              </p:cNvPr>
              <p:cNvSpPr/>
              <p:nvPr/>
            </p:nvSpPr>
            <p:spPr>
              <a:xfrm>
                <a:off x="3443713" y="1851670"/>
                <a:ext cx="72008" cy="72008"/>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 name="圆角矩形 14">
                <a:extLst>
                  <a:ext uri="{FF2B5EF4-FFF2-40B4-BE49-F238E27FC236}">
                    <a16:creationId xmlns:a16="http://schemas.microsoft.com/office/drawing/2014/main" id="{3B422D86-7391-8D49-94BC-49188BC460FF}"/>
                  </a:ext>
                </a:extLst>
              </p:cNvPr>
              <p:cNvSpPr/>
              <p:nvPr/>
            </p:nvSpPr>
            <p:spPr>
              <a:xfrm>
                <a:off x="3011757" y="1864814"/>
                <a:ext cx="467960" cy="45719"/>
              </a:xfrm>
              <a:prstGeom prst="roundRect">
                <a:avLst>
                  <a:gd name="adj" fmla="val 50000"/>
                </a:avLst>
              </a:prstGeom>
              <a:gradFill>
                <a:gsLst>
                  <a:gs pos="0">
                    <a:schemeClr val="bg1">
                      <a:lumMod val="75000"/>
                    </a:schemeClr>
                  </a:gs>
                  <a:gs pos="50000">
                    <a:schemeClr val="bg1">
                      <a:lumMod val="95000"/>
                    </a:schemeClr>
                  </a:gs>
                  <a:gs pos="100000">
                    <a:schemeClr val="bg1">
                      <a:lumMod val="75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10" name="TextBox 53">
              <a:extLst>
                <a:ext uri="{FF2B5EF4-FFF2-40B4-BE49-F238E27FC236}">
                  <a16:creationId xmlns:a16="http://schemas.microsoft.com/office/drawing/2014/main" id="{D81B58CA-F6B6-FB44-888F-7A5CE4E3123A}"/>
                </a:ext>
              </a:extLst>
            </p:cNvPr>
            <p:cNvSpPr txBox="1"/>
            <p:nvPr/>
          </p:nvSpPr>
          <p:spPr>
            <a:xfrm>
              <a:off x="1865412" y="1988825"/>
              <a:ext cx="660794" cy="461665"/>
            </a:xfrm>
            <a:prstGeom prst="rect">
              <a:avLst/>
            </a:prstGeom>
            <a:noFill/>
          </p:spPr>
          <p:txBody>
            <a:bodyPr wrap="square" rtlCol="0">
              <a:spAutoFit/>
            </a:bodyPr>
            <a:lstStyle/>
            <a:p>
              <a:pPr algn="ctr"/>
              <a:endParaRPr lang="zh-CN" altLang="en-US" sz="2400" b="1" dirty="0">
                <a:solidFill>
                  <a:schemeClr val="bg1"/>
                </a:solidFill>
                <a:latin typeface="Arial" panose="020B0604020202020204" pitchFamily="34" charset="0"/>
                <a:cs typeface="Arial" panose="020B0604020202020204" pitchFamily="34" charset="0"/>
              </a:endParaRPr>
            </a:p>
          </p:txBody>
        </p:sp>
        <p:sp>
          <p:nvSpPr>
            <p:cNvPr id="12" name="Rectangle 42">
              <a:extLst>
                <a:ext uri="{FF2B5EF4-FFF2-40B4-BE49-F238E27FC236}">
                  <a16:creationId xmlns:a16="http://schemas.microsoft.com/office/drawing/2014/main" id="{C54E8AC3-8F75-6C4E-822D-C9EF709A2D39}"/>
                </a:ext>
              </a:extLst>
            </p:cNvPr>
            <p:cNvSpPr/>
            <p:nvPr/>
          </p:nvSpPr>
          <p:spPr>
            <a:xfrm flipH="1">
              <a:off x="1188839" y="3687699"/>
              <a:ext cx="1960186" cy="1703437"/>
            </a:xfrm>
            <a:prstGeom prst="rect">
              <a:avLst/>
            </a:prstGeom>
            <a:noFill/>
            <a:ln w="12700" cap="flat" cmpd="sng" algn="ctr">
              <a:noFill/>
              <a:prstDash val="solid"/>
            </a:ln>
            <a:effectLst/>
          </p:spPr>
          <p:txBody>
            <a:bodyPr lIns="91440" tIns="0" rIns="91440" bIns="0" rtlCol="0" anchor="t"/>
            <a:lstStyle/>
            <a:p>
              <a:pPr>
                <a:defRPr/>
              </a:pPr>
              <a:r>
                <a:rPr lang="zh-CN" altLang="en-US" sz="4800" kern="0" dirty="0">
                  <a:solidFill>
                    <a:schemeClr val="tx1">
                      <a:lumMod val="65000"/>
                      <a:lumOff val="35000"/>
                    </a:schemeClr>
                  </a:solidFill>
                  <a:latin typeface="KaiTi" panose="02010609060101010101" pitchFamily="49" charset="-122"/>
                  <a:ea typeface="KaiTi" panose="02010609060101010101" pitchFamily="49" charset="-122"/>
                  <a:cs typeface="Arial" pitchFamily="34" charset="0"/>
                </a:rPr>
                <a:t>学习目标</a:t>
              </a:r>
              <a:endParaRPr lang="en-US" altLang="zh-CN" sz="4800" kern="0" dirty="0">
                <a:solidFill>
                  <a:schemeClr val="tx1">
                    <a:lumMod val="65000"/>
                    <a:lumOff val="35000"/>
                  </a:schemeClr>
                </a:solidFill>
                <a:latin typeface="KaiTi" panose="02010609060101010101" pitchFamily="49" charset="-122"/>
                <a:ea typeface="KaiTi" panose="02010609060101010101" pitchFamily="49" charset="-122"/>
                <a:cs typeface="Arial" pitchFamily="34" charset="0"/>
              </a:endParaRPr>
            </a:p>
            <a:p>
              <a:pPr>
                <a:defRPr/>
              </a:pPr>
              <a:endParaRPr lang="en-US" sz="4800" kern="0" dirty="0">
                <a:solidFill>
                  <a:schemeClr val="tx1">
                    <a:lumMod val="65000"/>
                    <a:lumOff val="35000"/>
                  </a:schemeClr>
                </a:solidFill>
                <a:latin typeface="KaiTi" panose="02010609060101010101" pitchFamily="49" charset="-122"/>
                <a:ea typeface="KaiTi" panose="02010609060101010101" pitchFamily="49" charset="-122"/>
                <a:cs typeface="Arial" pitchFamily="34" charset="0"/>
              </a:endParaRPr>
            </a:p>
          </p:txBody>
        </p:sp>
      </p:grpSp>
    </p:spTree>
    <p:extLst>
      <p:ext uri="{BB962C8B-B14F-4D97-AF65-F5344CB8AC3E}">
        <p14:creationId xmlns:p14="http://schemas.microsoft.com/office/powerpoint/2010/main" val="200413735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44000" fill="hold"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750" fill="hold"/>
                                        <p:tgtEl>
                                          <p:spTgt spid="5"/>
                                        </p:tgtEl>
                                        <p:attrNameLst>
                                          <p:attrName>ppt_x</p:attrName>
                                        </p:attrNameLst>
                                      </p:cBhvr>
                                      <p:tavLst>
                                        <p:tav tm="0">
                                          <p:val>
                                            <p:strVal val="#ppt_x"/>
                                          </p:val>
                                        </p:tav>
                                        <p:tav tm="100000">
                                          <p:val>
                                            <p:strVal val="#ppt_x"/>
                                          </p:val>
                                        </p:tav>
                                      </p:tavLst>
                                    </p:anim>
                                    <p:anim calcmode="lin" valueType="num">
                                      <p:cBhvr additive="base">
                                        <p:cTn id="8" dur="75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矩形 15">
            <a:extLst>
              <a:ext uri="{FF2B5EF4-FFF2-40B4-BE49-F238E27FC236}">
                <a16:creationId xmlns:a16="http://schemas.microsoft.com/office/drawing/2014/main" id="{8FCF129B-8A5E-174B-9FE9-2B566E1B59E5}"/>
              </a:ext>
            </a:extLst>
          </p:cNvPr>
          <p:cNvSpPr/>
          <p:nvPr/>
        </p:nvSpPr>
        <p:spPr>
          <a:xfrm>
            <a:off x="1406916" y="1586164"/>
            <a:ext cx="10236703" cy="5632311"/>
          </a:xfrm>
          <a:prstGeom prst="rect">
            <a:avLst/>
          </a:prstGeom>
        </p:spPr>
        <p:txBody>
          <a:bodyPr wrap="square">
            <a:spAutoFit/>
          </a:bodyPr>
          <a:lstStyle/>
          <a:p>
            <a:r>
              <a:rPr lang="zh-CN" altLang="en-US" sz="2400" dirty="0">
                <a:latin typeface="KaiTi" panose="02010609060101010101" pitchFamily="49" charset="-122"/>
                <a:ea typeface="KaiTi" panose="02010609060101010101" pitchFamily="49" charset="-122"/>
              </a:rPr>
              <a:t>   </a:t>
            </a:r>
            <a:r>
              <a:rPr lang="zh-CN" altLang="zh-CN" sz="2400" dirty="0">
                <a:latin typeface="KaiTi" panose="02010609060101010101" pitchFamily="49" charset="-122"/>
                <a:ea typeface="KaiTi" panose="02010609060101010101" pitchFamily="49" charset="-122"/>
              </a:rPr>
              <a:t>位于北京东单东方广场的某外资</a:t>
            </a:r>
            <a:r>
              <a:rPr lang="en-US" altLang="zh-CN" sz="2400" dirty="0">
                <a:latin typeface="KaiTi" panose="02010609060101010101" pitchFamily="49" charset="-122"/>
                <a:ea typeface="KaiTi" panose="02010609060101010101" pitchFamily="49" charset="-122"/>
              </a:rPr>
              <a:t>SP</a:t>
            </a:r>
            <a:r>
              <a:rPr lang="zh-CN" altLang="zh-CN" sz="2400" dirty="0">
                <a:latin typeface="KaiTi" panose="02010609060101010101" pitchFamily="49" charset="-122"/>
                <a:ea typeface="KaiTi" panose="02010609060101010101" pitchFamily="49" charset="-122"/>
              </a:rPr>
              <a:t>公司因发展需要在</a:t>
            </a:r>
            <a:r>
              <a:rPr lang="en-US" altLang="zh-CN" sz="2400" dirty="0">
                <a:latin typeface="KaiTi" panose="02010609060101010101" pitchFamily="49" charset="-122"/>
                <a:ea typeface="KaiTi" panose="02010609060101010101" pitchFamily="49" charset="-122"/>
              </a:rPr>
              <a:t>05</a:t>
            </a:r>
            <a:r>
              <a:rPr lang="zh-CN" altLang="zh-CN" sz="2400" dirty="0">
                <a:latin typeface="KaiTi" panose="02010609060101010101" pitchFamily="49" charset="-122"/>
                <a:ea typeface="KaiTi" panose="02010609060101010101" pitchFamily="49" charset="-122"/>
              </a:rPr>
              <a:t>年</a:t>
            </a:r>
            <a:r>
              <a:rPr lang="en-US" altLang="zh-CN" sz="2400" dirty="0">
                <a:latin typeface="KaiTi" panose="02010609060101010101" pitchFamily="49" charset="-122"/>
                <a:ea typeface="KaiTi" panose="02010609060101010101" pitchFamily="49" charset="-122"/>
              </a:rPr>
              <a:t>10</a:t>
            </a:r>
            <a:r>
              <a:rPr lang="zh-CN" altLang="zh-CN" sz="2400" dirty="0">
                <a:latin typeface="KaiTi" panose="02010609060101010101" pitchFamily="49" charset="-122"/>
                <a:ea typeface="KaiTi" panose="02010609060101010101" pitchFamily="49" charset="-122"/>
              </a:rPr>
              <a:t>月底从外部招聘新员工。期间先后招聘了两位行政助理（女性），结果都失败了。</a:t>
            </a:r>
          </a:p>
          <a:p>
            <a:r>
              <a:rPr lang="zh-CN" altLang="zh-CN" sz="2400" dirty="0">
                <a:latin typeface="KaiTi" panose="02010609060101010101" pitchFamily="49" charset="-122"/>
                <a:ea typeface="KaiTi" panose="02010609060101010101" pitchFamily="49" charset="-122"/>
              </a:rPr>
              <a:t>公司的招聘流程如下：</a:t>
            </a:r>
            <a:r>
              <a:rPr lang="en-US" altLang="zh-CN" sz="2400" dirty="0">
                <a:latin typeface="KaiTi" panose="02010609060101010101" pitchFamily="49" charset="-122"/>
                <a:ea typeface="KaiTi" panose="02010609060101010101" pitchFamily="49" charset="-122"/>
              </a:rPr>
              <a:t>1.</a:t>
            </a:r>
            <a:r>
              <a:rPr lang="zh-CN" altLang="zh-CN" sz="2400" dirty="0">
                <a:latin typeface="KaiTi" panose="02010609060101010101" pitchFamily="49" charset="-122"/>
                <a:ea typeface="KaiTi" panose="02010609060101010101" pitchFamily="49" charset="-122"/>
              </a:rPr>
              <a:t>公司在网上发布招聘信息。</a:t>
            </a:r>
            <a:r>
              <a:rPr lang="en-US" altLang="zh-CN" sz="2400" dirty="0">
                <a:latin typeface="KaiTi" panose="02010609060101010101" pitchFamily="49" charset="-122"/>
                <a:ea typeface="KaiTi" panose="02010609060101010101" pitchFamily="49" charset="-122"/>
              </a:rPr>
              <a:t>2.</a:t>
            </a:r>
            <a:r>
              <a:rPr lang="zh-CN" altLang="zh-CN" sz="2400" dirty="0">
                <a:latin typeface="KaiTi" panose="02010609060101010101" pitchFamily="49" charset="-122"/>
                <a:ea typeface="KaiTi" panose="02010609060101010101" pitchFamily="49" charset="-122"/>
              </a:rPr>
              <a:t>总经理亲自筛选简历。筛选标准：本科应届毕业生或者年轻的，最好有照片，看起来漂亮的，学校最好是名校。</a:t>
            </a:r>
            <a:r>
              <a:rPr lang="en-US" altLang="zh-CN" sz="2400" dirty="0">
                <a:latin typeface="KaiTi" panose="02010609060101010101" pitchFamily="49" charset="-122"/>
                <a:ea typeface="KaiTi" panose="02010609060101010101" pitchFamily="49" charset="-122"/>
              </a:rPr>
              <a:t>3.</a:t>
            </a:r>
            <a:r>
              <a:rPr lang="zh-CN" altLang="zh-CN" sz="2400" dirty="0">
                <a:latin typeface="KaiTi" panose="02010609060101010101" pitchFamily="49" charset="-122"/>
                <a:ea typeface="KaiTi" panose="02010609060101010101" pitchFamily="49" charset="-122"/>
              </a:rPr>
              <a:t>面试：如果总经理有时间就总经理直接面试。如果总经理没时间</a:t>
            </a:r>
            <a:r>
              <a:rPr lang="en-US" altLang="zh-CN" sz="2400" dirty="0">
                <a:latin typeface="KaiTi" panose="02010609060101010101" pitchFamily="49" charset="-122"/>
                <a:ea typeface="KaiTi" panose="02010609060101010101" pitchFamily="49" charset="-122"/>
              </a:rPr>
              <a:t>HR</a:t>
            </a:r>
            <a:r>
              <a:rPr lang="zh-CN" altLang="zh-CN" sz="2400" dirty="0">
                <a:latin typeface="KaiTi" panose="02010609060101010101" pitchFamily="49" charset="-122"/>
                <a:ea typeface="KaiTi" panose="02010609060101010101" pitchFamily="49" charset="-122"/>
              </a:rPr>
              <a:t>进行初步面试，总经理最终面试。新员工的工作岗位，职责，薪资，入职时间都由总经理定。</a:t>
            </a:r>
            <a:r>
              <a:rPr lang="en-US" altLang="zh-CN" sz="2400" dirty="0">
                <a:latin typeface="KaiTi" panose="02010609060101010101" pitchFamily="49" charset="-122"/>
                <a:ea typeface="KaiTi" panose="02010609060101010101" pitchFamily="49" charset="-122"/>
              </a:rPr>
              <a:t>4.</a:t>
            </a:r>
            <a:r>
              <a:rPr lang="zh-CN" altLang="zh-CN" sz="2400" dirty="0">
                <a:latin typeface="KaiTi" panose="02010609060101010101" pitchFamily="49" charset="-122"/>
                <a:ea typeface="KaiTi" panose="02010609060101010101" pitchFamily="49" charset="-122"/>
              </a:rPr>
              <a:t>面试合格后录用，没有入职前学习，直接进入工作。</a:t>
            </a:r>
          </a:p>
          <a:p>
            <a:r>
              <a:rPr lang="zh-CN" altLang="en-US" sz="2400" dirty="0">
                <a:latin typeface="KaiTi" panose="02010609060101010101" pitchFamily="49" charset="-122"/>
                <a:ea typeface="KaiTi" panose="02010609060101010101" pitchFamily="49" charset="-122"/>
              </a:rPr>
              <a:t>   </a:t>
            </a:r>
            <a:r>
              <a:rPr lang="zh-CN" altLang="zh-CN" sz="2400" dirty="0">
                <a:latin typeface="KaiTi" panose="02010609060101010101" pitchFamily="49" charset="-122"/>
                <a:ea typeface="KaiTi" panose="02010609060101010101" pitchFamily="49" charset="-122"/>
              </a:rPr>
              <a:t>被招聘的员工背景：</a:t>
            </a:r>
            <a:r>
              <a:rPr lang="en-US" altLang="zh-CN" sz="2400" dirty="0">
                <a:latin typeface="KaiTi" panose="02010609060101010101" pitchFamily="49" charset="-122"/>
                <a:ea typeface="KaiTi" panose="02010609060101010101" pitchFamily="49" charset="-122"/>
              </a:rPr>
              <a:t> A23</a:t>
            </a:r>
            <a:r>
              <a:rPr lang="zh-CN" altLang="zh-CN" sz="2400" dirty="0">
                <a:latin typeface="KaiTi" panose="02010609060101010101" pitchFamily="49" charset="-122"/>
                <a:ea typeface="KaiTi" panose="02010609060101010101" pitchFamily="49" charset="-122"/>
              </a:rPr>
              <a:t>岁，北京人，专科就读于北京工商大学，后转接本就读于人民大学。期间</a:t>
            </a:r>
            <a:r>
              <a:rPr lang="en-US" altLang="zh-CN" sz="2400" dirty="0">
                <a:latin typeface="KaiTi" panose="02010609060101010101" pitchFamily="49" charset="-122"/>
                <a:ea typeface="KaiTi" panose="02010609060101010101" pitchFamily="49" charset="-122"/>
              </a:rPr>
              <a:t>2004</a:t>
            </a:r>
            <a:r>
              <a:rPr lang="zh-CN" altLang="zh-CN" sz="2400" dirty="0">
                <a:latin typeface="KaiTi" panose="02010609060101010101" pitchFamily="49" charset="-122"/>
                <a:ea typeface="KaiTi" panose="02010609060101010101" pitchFamily="49" charset="-122"/>
              </a:rPr>
              <a:t>年</a:t>
            </a:r>
            <a:r>
              <a:rPr lang="en-US" altLang="zh-CN" sz="2400" dirty="0">
                <a:latin typeface="KaiTi" panose="02010609060101010101" pitchFamily="49" charset="-122"/>
                <a:ea typeface="KaiTi" panose="02010609060101010101" pitchFamily="49" charset="-122"/>
              </a:rPr>
              <a:t>1</a:t>
            </a:r>
            <a:r>
              <a:rPr lang="zh-CN" altLang="zh-CN" sz="2400" dirty="0">
                <a:latin typeface="KaiTi" panose="02010609060101010101" pitchFamily="49" charset="-122"/>
                <a:ea typeface="KaiTi" panose="02010609060101010101" pitchFamily="49" charset="-122"/>
              </a:rPr>
              <a:t>月到</a:t>
            </a:r>
            <a:r>
              <a:rPr lang="en-US" altLang="zh-CN" sz="2400" dirty="0">
                <a:latin typeface="KaiTi" panose="02010609060101010101" pitchFamily="49" charset="-122"/>
                <a:ea typeface="KaiTi" panose="02010609060101010101" pitchFamily="49" charset="-122"/>
              </a:rPr>
              <a:t>12</a:t>
            </a:r>
            <a:r>
              <a:rPr lang="zh-CN" altLang="zh-CN" sz="2400" dirty="0">
                <a:latin typeface="KaiTi" panose="02010609060101010101" pitchFamily="49" charset="-122"/>
                <a:ea typeface="KaiTi" panose="02010609060101010101" pitchFamily="49" charset="-122"/>
              </a:rPr>
              <a:t>月作过少儿剑桥英语的教师一年。</a:t>
            </a:r>
          </a:p>
          <a:p>
            <a:r>
              <a:rPr lang="en-US" altLang="zh-CN" sz="2400" dirty="0">
                <a:latin typeface="KaiTi" panose="02010609060101010101" pitchFamily="49" charset="-122"/>
                <a:ea typeface="KaiTi" panose="02010609060101010101" pitchFamily="49" charset="-122"/>
              </a:rPr>
              <a:t>B21</a:t>
            </a:r>
            <a:r>
              <a:rPr lang="zh-CN" altLang="zh-CN" sz="2400" dirty="0">
                <a:latin typeface="KaiTi" panose="02010609060101010101" pitchFamily="49" charset="-122"/>
                <a:ea typeface="KaiTi" panose="02010609060101010101" pitchFamily="49" charset="-122"/>
              </a:rPr>
              <a:t>岁，北京人。学历大专，就读于中央广播电视大学电子商务专业。在上学期间工作了两个单位：一个为拍卖公司，另一个为电信设备公司。职务分别为商务助理和行政助理。</a:t>
            </a:r>
            <a:r>
              <a:rPr lang="en-US" altLang="zh-CN" sz="2400" dirty="0">
                <a:latin typeface="KaiTi" panose="02010609060101010101" pitchFamily="49" charset="-122"/>
                <a:ea typeface="KaiTi" panose="02010609060101010101" pitchFamily="49" charset="-122"/>
              </a:rPr>
              <a:t>B2004</a:t>
            </a:r>
            <a:r>
              <a:rPr lang="zh-CN" altLang="zh-CN" sz="2400" dirty="0">
                <a:latin typeface="KaiTi" panose="02010609060101010101" pitchFamily="49" charset="-122"/>
                <a:ea typeface="KaiTi" panose="02010609060101010101" pitchFamily="49" charset="-122"/>
              </a:rPr>
              <a:t>年曾参加瑞丽封面女孩华北赛区复赛，说明</a:t>
            </a:r>
            <a:r>
              <a:rPr lang="en-US" altLang="zh-CN" sz="2400" dirty="0">
                <a:latin typeface="KaiTi" panose="02010609060101010101" pitchFamily="49" charset="-122"/>
                <a:ea typeface="KaiTi" panose="02010609060101010101" pitchFamily="49" charset="-122"/>
              </a:rPr>
              <a:t>B</a:t>
            </a:r>
            <a:r>
              <a:rPr lang="zh-CN" altLang="zh-CN" sz="2400" dirty="0">
                <a:latin typeface="KaiTi" panose="02010609060101010101" pitchFamily="49" charset="-122"/>
                <a:ea typeface="KaiTi" panose="02010609060101010101" pitchFamily="49" charset="-122"/>
              </a:rPr>
              <a:t>的形象气质均佳。</a:t>
            </a:r>
          </a:p>
          <a:p>
            <a:endParaRPr lang="zh-CN" altLang="zh-CN" sz="2400" dirty="0"/>
          </a:p>
        </p:txBody>
      </p:sp>
      <p:grpSp>
        <p:nvGrpSpPr>
          <p:cNvPr id="17" name="组合 16"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a:extLst>
              <a:ext uri="{FF2B5EF4-FFF2-40B4-BE49-F238E27FC236}">
                <a16:creationId xmlns:a16="http://schemas.microsoft.com/office/drawing/2014/main" id="{561A2294-23CE-2643-9C8C-956FF59C7B35}"/>
              </a:ext>
            </a:extLst>
          </p:cNvPr>
          <p:cNvGrpSpPr/>
          <p:nvPr/>
        </p:nvGrpSpPr>
        <p:grpSpPr>
          <a:xfrm>
            <a:off x="171280" y="169033"/>
            <a:ext cx="1891633" cy="1891633"/>
            <a:chOff x="831765" y="1948847"/>
            <a:chExt cx="1891633" cy="1891633"/>
          </a:xfrm>
        </p:grpSpPr>
        <p:grpSp>
          <p:nvGrpSpPr>
            <p:cNvPr id="18" name="组合 17">
              <a:extLst>
                <a:ext uri="{FF2B5EF4-FFF2-40B4-BE49-F238E27FC236}">
                  <a16:creationId xmlns:a16="http://schemas.microsoft.com/office/drawing/2014/main" id="{311E4F6C-6AE8-9D4E-812F-5F11A10CD9D6}"/>
                </a:ext>
              </a:extLst>
            </p:cNvPr>
            <p:cNvGrpSpPr/>
            <p:nvPr/>
          </p:nvGrpSpPr>
          <p:grpSpPr>
            <a:xfrm>
              <a:off x="831765" y="1948847"/>
              <a:ext cx="1891633" cy="1891633"/>
              <a:chOff x="1375509" y="1976984"/>
              <a:chExt cx="2018000" cy="2018000"/>
            </a:xfrm>
          </p:grpSpPr>
          <p:sp>
            <p:nvSpPr>
              <p:cNvPr id="21" name="椭圆 20" descr="e7d195523061f1c0deeec63e560781cfd59afb0ea006f2a87ABB68BF51EA6619813959095094C18C62A12F549504892A4AAA8C1554C6663626E05CA27F281A14E6983772AFC3FB97135759321DEA3D709AACD122C08E6ED1C77BAD4A88EF4CD28A80260D8F97957F436F83C1F553EF0169027D0DBFA7A77088E1513DBDFC101C4B4DFF310B01A5021663E46B6BC2AAB5">
                <a:extLst>
                  <a:ext uri="{FF2B5EF4-FFF2-40B4-BE49-F238E27FC236}">
                    <a16:creationId xmlns:a16="http://schemas.microsoft.com/office/drawing/2014/main" id="{6D52AE6C-48D5-7145-BFBF-F6F39AF994E6}"/>
                  </a:ext>
                </a:extLst>
              </p:cNvPr>
              <p:cNvSpPr>
                <a:spLocks noChangeAspect="1"/>
              </p:cNvSpPr>
              <p:nvPr/>
            </p:nvSpPr>
            <p:spPr>
              <a:xfrm>
                <a:off x="1375509" y="1976984"/>
                <a:ext cx="2018000" cy="2018000"/>
              </a:xfrm>
              <a:prstGeom prst="ellipse">
                <a:avLst/>
              </a:prstGeom>
              <a:gradFill>
                <a:gsLst>
                  <a:gs pos="0">
                    <a:schemeClr val="bg1"/>
                  </a:gs>
                  <a:gs pos="100000">
                    <a:srgbClr val="C7C7C7"/>
                  </a:gs>
                </a:gsLst>
                <a:lin ang="13200000" scaled="0"/>
              </a:gradFill>
              <a:ln w="22225">
                <a:solidFill>
                  <a:schemeClr val="bg1"/>
                </a:solidFill>
              </a:ln>
              <a:effectLst>
                <a:outerShdw blurRad="393700" dist="1270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2" name="任意多边形 16">
                <a:extLst>
                  <a:ext uri="{FF2B5EF4-FFF2-40B4-BE49-F238E27FC236}">
                    <a16:creationId xmlns:a16="http://schemas.microsoft.com/office/drawing/2014/main" id="{175A8AAC-A5AF-5E42-8091-0E80E250512E}"/>
                  </a:ext>
                </a:extLst>
              </p:cNvPr>
              <p:cNvSpPr/>
              <p:nvPr/>
            </p:nvSpPr>
            <p:spPr>
              <a:xfrm rot="5400000">
                <a:off x="1220020" y="2637800"/>
                <a:ext cx="1007034" cy="694933"/>
              </a:xfrm>
              <a:custGeom>
                <a:avLst/>
                <a:gdLst>
                  <a:gd name="connsiteX0" fmla="*/ 0 w 1007034"/>
                  <a:gd name="connsiteY0" fmla="*/ 555348 h 694933"/>
                  <a:gd name="connsiteX1" fmla="*/ 322102 w 1007034"/>
                  <a:gd name="connsiteY1" fmla="*/ 0 h 694933"/>
                  <a:gd name="connsiteX2" fmla="*/ 392164 w 1007034"/>
                  <a:gd name="connsiteY2" fmla="*/ 21748 h 694933"/>
                  <a:gd name="connsiteX3" fmla="*/ 503517 w 1007034"/>
                  <a:gd name="connsiteY3" fmla="*/ 32974 h 694933"/>
                  <a:gd name="connsiteX4" fmla="*/ 614869 w 1007034"/>
                  <a:gd name="connsiteY4" fmla="*/ 21748 h 694933"/>
                  <a:gd name="connsiteX5" fmla="*/ 684932 w 1007034"/>
                  <a:gd name="connsiteY5" fmla="*/ 0 h 694933"/>
                  <a:gd name="connsiteX6" fmla="*/ 1007034 w 1007034"/>
                  <a:gd name="connsiteY6" fmla="*/ 555347 h 694933"/>
                  <a:gd name="connsiteX7" fmla="*/ 895766 w 1007034"/>
                  <a:gd name="connsiteY7" fmla="*/ 615742 h 694933"/>
                  <a:gd name="connsiteX8" fmla="*/ 503516 w 1007034"/>
                  <a:gd name="connsiteY8" fmla="*/ 694933 h 694933"/>
                  <a:gd name="connsiteX9" fmla="*/ 111266 w 1007034"/>
                  <a:gd name="connsiteY9" fmla="*/ 615742 h 694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07034" h="694933">
                    <a:moveTo>
                      <a:pt x="0" y="555348"/>
                    </a:moveTo>
                    <a:lnTo>
                      <a:pt x="322102" y="0"/>
                    </a:lnTo>
                    <a:lnTo>
                      <a:pt x="392164" y="21748"/>
                    </a:lnTo>
                    <a:cubicBezTo>
                      <a:pt x="428132" y="29108"/>
                      <a:pt x="465373" y="32974"/>
                      <a:pt x="503517" y="32974"/>
                    </a:cubicBezTo>
                    <a:cubicBezTo>
                      <a:pt x="541660" y="32974"/>
                      <a:pt x="578901" y="29108"/>
                      <a:pt x="614869" y="21748"/>
                    </a:cubicBezTo>
                    <a:lnTo>
                      <a:pt x="684932" y="0"/>
                    </a:lnTo>
                    <a:lnTo>
                      <a:pt x="1007034" y="555347"/>
                    </a:lnTo>
                    <a:lnTo>
                      <a:pt x="895766" y="615742"/>
                    </a:lnTo>
                    <a:cubicBezTo>
                      <a:pt x="775204" y="666735"/>
                      <a:pt x="642653" y="694933"/>
                      <a:pt x="503516" y="694933"/>
                    </a:cubicBezTo>
                    <a:cubicBezTo>
                      <a:pt x="364379" y="694933"/>
                      <a:pt x="231828" y="666735"/>
                      <a:pt x="111266" y="615742"/>
                    </a:cubicBezTo>
                    <a:close/>
                  </a:path>
                </a:pathLst>
              </a:custGeom>
              <a:solidFill>
                <a:srgbClr val="365B7C"/>
              </a:solidFill>
              <a:ln>
                <a:noFill/>
              </a:ln>
              <a:effectLst>
                <a:innerShdw blurRad="63500" dist="381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20" name="Freeform 48">
              <a:extLst>
                <a:ext uri="{FF2B5EF4-FFF2-40B4-BE49-F238E27FC236}">
                  <a16:creationId xmlns:a16="http://schemas.microsoft.com/office/drawing/2014/main" id="{1A85B2EB-679E-D34B-830C-21AA1AB4F95E}"/>
                </a:ext>
              </a:extLst>
            </p:cNvPr>
            <p:cNvSpPr>
              <a:spLocks noEditPoints="1"/>
            </p:cNvSpPr>
            <p:nvPr/>
          </p:nvSpPr>
          <p:spPr bwMode="auto">
            <a:xfrm>
              <a:off x="1822373" y="2622634"/>
              <a:ext cx="490056" cy="469081"/>
            </a:xfrm>
            <a:custGeom>
              <a:avLst/>
              <a:gdLst>
                <a:gd name="T0" fmla="*/ 419 w 628"/>
                <a:gd name="T1" fmla="*/ 232 h 600"/>
                <a:gd name="T2" fmla="*/ 411 w 628"/>
                <a:gd name="T3" fmla="*/ 249 h 600"/>
                <a:gd name="T4" fmla="*/ 408 w 628"/>
                <a:gd name="T5" fmla="*/ 261 h 600"/>
                <a:gd name="T6" fmla="*/ 409 w 628"/>
                <a:gd name="T7" fmla="*/ 283 h 600"/>
                <a:gd name="T8" fmla="*/ 417 w 628"/>
                <a:gd name="T9" fmla="*/ 304 h 600"/>
                <a:gd name="T10" fmla="*/ 424 w 628"/>
                <a:gd name="T11" fmla="*/ 315 h 600"/>
                <a:gd name="T12" fmla="*/ 441 w 628"/>
                <a:gd name="T13" fmla="*/ 330 h 600"/>
                <a:gd name="T14" fmla="*/ 453 w 628"/>
                <a:gd name="T15" fmla="*/ 335 h 600"/>
                <a:gd name="T16" fmla="*/ 478 w 628"/>
                <a:gd name="T17" fmla="*/ 200 h 600"/>
                <a:gd name="T18" fmla="*/ 449 w 628"/>
                <a:gd name="T19" fmla="*/ 206 h 600"/>
                <a:gd name="T20" fmla="*/ 433 w 628"/>
                <a:gd name="T21" fmla="*/ 216 h 600"/>
                <a:gd name="T22" fmla="*/ 425 w 628"/>
                <a:gd name="T23" fmla="*/ 224 h 600"/>
                <a:gd name="T24" fmla="*/ 384 w 628"/>
                <a:gd name="T25" fmla="*/ 70 h 600"/>
                <a:gd name="T26" fmla="*/ 314 w 628"/>
                <a:gd name="T27" fmla="*/ 140 h 600"/>
                <a:gd name="T28" fmla="*/ 379 w 628"/>
                <a:gd name="T29" fmla="*/ 283 h 600"/>
                <a:gd name="T30" fmla="*/ 379 w 628"/>
                <a:gd name="T31" fmla="*/ 254 h 600"/>
                <a:gd name="T32" fmla="*/ 359 w 628"/>
                <a:gd name="T33" fmla="*/ 154 h 600"/>
                <a:gd name="T34" fmla="*/ 250 w 628"/>
                <a:gd name="T35" fmla="*/ 270 h 600"/>
                <a:gd name="T36" fmla="*/ 314 w 628"/>
                <a:gd name="T37" fmla="*/ 396 h 600"/>
                <a:gd name="T38" fmla="*/ 282 w 628"/>
                <a:gd name="T39" fmla="*/ 400 h 600"/>
                <a:gd name="T40" fmla="*/ 267 w 628"/>
                <a:gd name="T41" fmla="*/ 382 h 600"/>
                <a:gd name="T42" fmla="*/ 257 w 628"/>
                <a:gd name="T43" fmla="*/ 374 h 600"/>
                <a:gd name="T44" fmla="*/ 214 w 628"/>
                <a:gd name="T45" fmla="*/ 356 h 600"/>
                <a:gd name="T46" fmla="*/ 195 w 628"/>
                <a:gd name="T47" fmla="*/ 354 h 600"/>
                <a:gd name="T48" fmla="*/ 0 w 628"/>
                <a:gd name="T49" fmla="*/ 600 h 600"/>
                <a:gd name="T50" fmla="*/ 83 w 628"/>
                <a:gd name="T51" fmla="*/ 454 h 600"/>
                <a:gd name="T52" fmla="*/ 216 w 628"/>
                <a:gd name="T53" fmla="*/ 454 h 600"/>
                <a:gd name="T54" fmla="*/ 301 w 628"/>
                <a:gd name="T55" fmla="*/ 600 h 600"/>
                <a:gd name="T56" fmla="*/ 282 w 628"/>
                <a:gd name="T57" fmla="*/ 400 h 600"/>
                <a:gd name="T58" fmla="*/ 433 w 628"/>
                <a:gd name="T59" fmla="*/ 354 h 600"/>
                <a:gd name="T60" fmla="*/ 413 w 628"/>
                <a:gd name="T61" fmla="*/ 356 h 600"/>
                <a:gd name="T62" fmla="*/ 361 w 628"/>
                <a:gd name="T63" fmla="*/ 382 h 600"/>
                <a:gd name="T64" fmla="*/ 353 w 628"/>
                <a:gd name="T65" fmla="*/ 391 h 600"/>
                <a:gd name="T66" fmla="*/ 389 w 628"/>
                <a:gd name="T67" fmla="*/ 600 h 600"/>
                <a:gd name="T68" fmla="*/ 410 w 628"/>
                <a:gd name="T69" fmla="*/ 600 h 600"/>
                <a:gd name="T70" fmla="*/ 564 w 628"/>
                <a:gd name="T71" fmla="*/ 454 h 600"/>
                <a:gd name="T72" fmla="*/ 628 w 628"/>
                <a:gd name="T73" fmla="*/ 460 h 600"/>
                <a:gd name="T74" fmla="*/ 151 w 628"/>
                <a:gd name="T75" fmla="*/ 340 h 600"/>
                <a:gd name="T76" fmla="*/ 186 w 628"/>
                <a:gd name="T77" fmla="*/ 330 h 600"/>
                <a:gd name="T78" fmla="*/ 196 w 628"/>
                <a:gd name="T79" fmla="*/ 323 h 600"/>
                <a:gd name="T80" fmla="*/ 216 w 628"/>
                <a:gd name="T81" fmla="*/ 295 h 600"/>
                <a:gd name="T82" fmla="*/ 219 w 628"/>
                <a:gd name="T83" fmla="*/ 281 h 600"/>
                <a:gd name="T84" fmla="*/ 219 w 628"/>
                <a:gd name="T85" fmla="*/ 258 h 600"/>
                <a:gd name="T86" fmla="*/ 214 w 628"/>
                <a:gd name="T87" fmla="*/ 241 h 600"/>
                <a:gd name="T88" fmla="*/ 208 w 628"/>
                <a:gd name="T89" fmla="*/ 231 h 600"/>
                <a:gd name="T90" fmla="*/ 195 w 628"/>
                <a:gd name="T91" fmla="*/ 217 h 600"/>
                <a:gd name="T92" fmla="*/ 186 w 628"/>
                <a:gd name="T93" fmla="*/ 210 h 600"/>
                <a:gd name="T94" fmla="*/ 151 w 628"/>
                <a:gd name="T95" fmla="*/ 200 h 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28" h="600">
                  <a:moveTo>
                    <a:pt x="425" y="224"/>
                  </a:moveTo>
                  <a:cubicBezTo>
                    <a:pt x="423" y="226"/>
                    <a:pt x="421" y="229"/>
                    <a:pt x="420" y="231"/>
                  </a:cubicBezTo>
                  <a:cubicBezTo>
                    <a:pt x="419" y="231"/>
                    <a:pt x="419" y="232"/>
                    <a:pt x="419" y="232"/>
                  </a:cubicBezTo>
                  <a:cubicBezTo>
                    <a:pt x="418" y="234"/>
                    <a:pt x="416" y="236"/>
                    <a:pt x="415" y="239"/>
                  </a:cubicBezTo>
                  <a:cubicBezTo>
                    <a:pt x="415" y="240"/>
                    <a:pt x="414" y="240"/>
                    <a:pt x="414" y="241"/>
                  </a:cubicBezTo>
                  <a:cubicBezTo>
                    <a:pt x="413" y="244"/>
                    <a:pt x="412" y="246"/>
                    <a:pt x="411" y="249"/>
                  </a:cubicBezTo>
                  <a:cubicBezTo>
                    <a:pt x="411" y="249"/>
                    <a:pt x="411" y="250"/>
                    <a:pt x="411" y="250"/>
                  </a:cubicBezTo>
                  <a:cubicBezTo>
                    <a:pt x="410" y="253"/>
                    <a:pt x="409" y="255"/>
                    <a:pt x="409" y="258"/>
                  </a:cubicBezTo>
                  <a:cubicBezTo>
                    <a:pt x="409" y="259"/>
                    <a:pt x="409" y="260"/>
                    <a:pt x="408" y="261"/>
                  </a:cubicBezTo>
                  <a:cubicBezTo>
                    <a:pt x="408" y="264"/>
                    <a:pt x="408" y="267"/>
                    <a:pt x="408" y="270"/>
                  </a:cubicBezTo>
                  <a:cubicBezTo>
                    <a:pt x="408" y="274"/>
                    <a:pt x="408" y="278"/>
                    <a:pt x="409" y="281"/>
                  </a:cubicBezTo>
                  <a:cubicBezTo>
                    <a:pt x="409" y="282"/>
                    <a:pt x="409" y="283"/>
                    <a:pt x="409" y="283"/>
                  </a:cubicBezTo>
                  <a:cubicBezTo>
                    <a:pt x="410" y="287"/>
                    <a:pt x="411" y="290"/>
                    <a:pt x="412" y="293"/>
                  </a:cubicBezTo>
                  <a:cubicBezTo>
                    <a:pt x="412" y="294"/>
                    <a:pt x="412" y="294"/>
                    <a:pt x="412" y="295"/>
                  </a:cubicBezTo>
                  <a:cubicBezTo>
                    <a:pt x="414" y="298"/>
                    <a:pt x="415" y="301"/>
                    <a:pt x="417" y="304"/>
                  </a:cubicBezTo>
                  <a:cubicBezTo>
                    <a:pt x="417" y="305"/>
                    <a:pt x="417" y="305"/>
                    <a:pt x="418" y="306"/>
                  </a:cubicBezTo>
                  <a:cubicBezTo>
                    <a:pt x="420" y="309"/>
                    <a:pt x="422" y="312"/>
                    <a:pt x="424" y="315"/>
                  </a:cubicBezTo>
                  <a:cubicBezTo>
                    <a:pt x="424" y="315"/>
                    <a:pt x="424" y="315"/>
                    <a:pt x="424" y="315"/>
                  </a:cubicBezTo>
                  <a:cubicBezTo>
                    <a:pt x="427" y="318"/>
                    <a:pt x="429" y="320"/>
                    <a:pt x="432" y="323"/>
                  </a:cubicBezTo>
                  <a:cubicBezTo>
                    <a:pt x="432" y="323"/>
                    <a:pt x="432" y="323"/>
                    <a:pt x="432" y="323"/>
                  </a:cubicBezTo>
                  <a:cubicBezTo>
                    <a:pt x="435" y="326"/>
                    <a:pt x="438" y="328"/>
                    <a:pt x="441" y="330"/>
                  </a:cubicBezTo>
                  <a:cubicBezTo>
                    <a:pt x="442" y="330"/>
                    <a:pt x="442" y="330"/>
                    <a:pt x="442" y="330"/>
                  </a:cubicBezTo>
                  <a:cubicBezTo>
                    <a:pt x="446" y="332"/>
                    <a:pt x="449" y="334"/>
                    <a:pt x="452" y="335"/>
                  </a:cubicBezTo>
                  <a:cubicBezTo>
                    <a:pt x="453" y="335"/>
                    <a:pt x="453" y="335"/>
                    <a:pt x="453" y="335"/>
                  </a:cubicBezTo>
                  <a:cubicBezTo>
                    <a:pt x="461" y="338"/>
                    <a:pt x="469" y="340"/>
                    <a:pt x="478" y="340"/>
                  </a:cubicBezTo>
                  <a:cubicBezTo>
                    <a:pt x="516" y="340"/>
                    <a:pt x="547" y="309"/>
                    <a:pt x="547" y="270"/>
                  </a:cubicBezTo>
                  <a:cubicBezTo>
                    <a:pt x="547" y="231"/>
                    <a:pt x="516" y="200"/>
                    <a:pt x="478" y="200"/>
                  </a:cubicBezTo>
                  <a:cubicBezTo>
                    <a:pt x="468" y="200"/>
                    <a:pt x="458" y="202"/>
                    <a:pt x="450" y="206"/>
                  </a:cubicBezTo>
                  <a:cubicBezTo>
                    <a:pt x="450" y="206"/>
                    <a:pt x="450" y="206"/>
                    <a:pt x="450" y="206"/>
                  </a:cubicBezTo>
                  <a:cubicBezTo>
                    <a:pt x="449" y="206"/>
                    <a:pt x="449" y="206"/>
                    <a:pt x="449" y="206"/>
                  </a:cubicBezTo>
                  <a:cubicBezTo>
                    <a:pt x="446" y="208"/>
                    <a:pt x="444" y="209"/>
                    <a:pt x="442" y="210"/>
                  </a:cubicBezTo>
                  <a:cubicBezTo>
                    <a:pt x="441" y="210"/>
                    <a:pt x="441" y="211"/>
                    <a:pt x="440" y="211"/>
                  </a:cubicBezTo>
                  <a:cubicBezTo>
                    <a:pt x="438" y="213"/>
                    <a:pt x="435" y="215"/>
                    <a:pt x="433" y="216"/>
                  </a:cubicBezTo>
                  <a:cubicBezTo>
                    <a:pt x="433" y="217"/>
                    <a:pt x="432" y="217"/>
                    <a:pt x="432" y="217"/>
                  </a:cubicBezTo>
                  <a:cubicBezTo>
                    <a:pt x="430" y="219"/>
                    <a:pt x="428" y="221"/>
                    <a:pt x="426" y="223"/>
                  </a:cubicBezTo>
                  <a:cubicBezTo>
                    <a:pt x="426" y="223"/>
                    <a:pt x="425" y="224"/>
                    <a:pt x="425" y="224"/>
                  </a:cubicBezTo>
                  <a:close/>
                  <a:moveTo>
                    <a:pt x="314" y="140"/>
                  </a:moveTo>
                  <a:lnTo>
                    <a:pt x="314" y="140"/>
                  </a:lnTo>
                  <a:cubicBezTo>
                    <a:pt x="353" y="140"/>
                    <a:pt x="384" y="108"/>
                    <a:pt x="384" y="70"/>
                  </a:cubicBezTo>
                  <a:cubicBezTo>
                    <a:pt x="384" y="31"/>
                    <a:pt x="353" y="0"/>
                    <a:pt x="314" y="0"/>
                  </a:cubicBezTo>
                  <a:cubicBezTo>
                    <a:pt x="275" y="0"/>
                    <a:pt x="244" y="31"/>
                    <a:pt x="244" y="70"/>
                  </a:cubicBezTo>
                  <a:cubicBezTo>
                    <a:pt x="244" y="108"/>
                    <a:pt x="275" y="140"/>
                    <a:pt x="314" y="140"/>
                  </a:cubicBezTo>
                  <a:close/>
                  <a:moveTo>
                    <a:pt x="379" y="336"/>
                  </a:moveTo>
                  <a:lnTo>
                    <a:pt x="379" y="336"/>
                  </a:lnTo>
                  <a:lnTo>
                    <a:pt x="379" y="283"/>
                  </a:lnTo>
                  <a:cubicBezTo>
                    <a:pt x="379" y="279"/>
                    <a:pt x="378" y="274"/>
                    <a:pt x="378" y="270"/>
                  </a:cubicBezTo>
                  <a:cubicBezTo>
                    <a:pt x="378" y="266"/>
                    <a:pt x="379" y="262"/>
                    <a:pt x="379" y="257"/>
                  </a:cubicBezTo>
                  <a:lnTo>
                    <a:pt x="379" y="254"/>
                  </a:lnTo>
                  <a:lnTo>
                    <a:pt x="380" y="254"/>
                  </a:lnTo>
                  <a:cubicBezTo>
                    <a:pt x="385" y="223"/>
                    <a:pt x="404" y="197"/>
                    <a:pt x="431" y="183"/>
                  </a:cubicBezTo>
                  <a:cubicBezTo>
                    <a:pt x="412" y="165"/>
                    <a:pt x="387" y="154"/>
                    <a:pt x="359" y="154"/>
                  </a:cubicBezTo>
                  <a:lnTo>
                    <a:pt x="269" y="154"/>
                  </a:lnTo>
                  <a:cubicBezTo>
                    <a:pt x="241" y="154"/>
                    <a:pt x="216" y="165"/>
                    <a:pt x="197" y="183"/>
                  </a:cubicBezTo>
                  <a:cubicBezTo>
                    <a:pt x="228" y="199"/>
                    <a:pt x="250" y="232"/>
                    <a:pt x="250" y="270"/>
                  </a:cubicBezTo>
                  <a:cubicBezTo>
                    <a:pt x="250" y="278"/>
                    <a:pt x="249" y="285"/>
                    <a:pt x="247" y="293"/>
                  </a:cubicBezTo>
                  <a:lnTo>
                    <a:pt x="247" y="335"/>
                  </a:lnTo>
                  <a:cubicBezTo>
                    <a:pt x="276" y="347"/>
                    <a:pt x="299" y="369"/>
                    <a:pt x="314" y="396"/>
                  </a:cubicBezTo>
                  <a:cubicBezTo>
                    <a:pt x="328" y="369"/>
                    <a:pt x="352" y="348"/>
                    <a:pt x="379" y="336"/>
                  </a:cubicBezTo>
                  <a:close/>
                  <a:moveTo>
                    <a:pt x="282" y="400"/>
                  </a:moveTo>
                  <a:lnTo>
                    <a:pt x="282" y="400"/>
                  </a:lnTo>
                  <a:cubicBezTo>
                    <a:pt x="280" y="397"/>
                    <a:pt x="278" y="394"/>
                    <a:pt x="275" y="391"/>
                  </a:cubicBezTo>
                  <a:cubicBezTo>
                    <a:pt x="275" y="390"/>
                    <a:pt x="274" y="390"/>
                    <a:pt x="274" y="390"/>
                  </a:cubicBezTo>
                  <a:cubicBezTo>
                    <a:pt x="272" y="387"/>
                    <a:pt x="270" y="385"/>
                    <a:pt x="267" y="382"/>
                  </a:cubicBezTo>
                  <a:cubicBezTo>
                    <a:pt x="267" y="382"/>
                    <a:pt x="266" y="382"/>
                    <a:pt x="266" y="381"/>
                  </a:cubicBezTo>
                  <a:cubicBezTo>
                    <a:pt x="263" y="379"/>
                    <a:pt x="261" y="377"/>
                    <a:pt x="258" y="375"/>
                  </a:cubicBezTo>
                  <a:cubicBezTo>
                    <a:pt x="257" y="374"/>
                    <a:pt x="257" y="374"/>
                    <a:pt x="257" y="374"/>
                  </a:cubicBezTo>
                  <a:cubicBezTo>
                    <a:pt x="247" y="367"/>
                    <a:pt x="237" y="362"/>
                    <a:pt x="225" y="359"/>
                  </a:cubicBezTo>
                  <a:cubicBezTo>
                    <a:pt x="223" y="358"/>
                    <a:pt x="220" y="357"/>
                    <a:pt x="218" y="357"/>
                  </a:cubicBezTo>
                  <a:cubicBezTo>
                    <a:pt x="217" y="356"/>
                    <a:pt x="215" y="356"/>
                    <a:pt x="214" y="356"/>
                  </a:cubicBezTo>
                  <a:cubicBezTo>
                    <a:pt x="212" y="356"/>
                    <a:pt x="210" y="355"/>
                    <a:pt x="208" y="355"/>
                  </a:cubicBezTo>
                  <a:cubicBezTo>
                    <a:pt x="207" y="355"/>
                    <a:pt x="206" y="355"/>
                    <a:pt x="205" y="355"/>
                  </a:cubicBezTo>
                  <a:cubicBezTo>
                    <a:pt x="202" y="354"/>
                    <a:pt x="199" y="354"/>
                    <a:pt x="195" y="354"/>
                  </a:cubicBezTo>
                  <a:lnTo>
                    <a:pt x="105" y="354"/>
                  </a:lnTo>
                  <a:cubicBezTo>
                    <a:pt x="47" y="354"/>
                    <a:pt x="0" y="401"/>
                    <a:pt x="0" y="460"/>
                  </a:cubicBezTo>
                  <a:lnTo>
                    <a:pt x="0" y="600"/>
                  </a:lnTo>
                  <a:lnTo>
                    <a:pt x="62" y="600"/>
                  </a:lnTo>
                  <a:lnTo>
                    <a:pt x="62" y="454"/>
                  </a:lnTo>
                  <a:lnTo>
                    <a:pt x="83" y="454"/>
                  </a:lnTo>
                  <a:lnTo>
                    <a:pt x="83" y="600"/>
                  </a:lnTo>
                  <a:lnTo>
                    <a:pt x="216" y="600"/>
                  </a:lnTo>
                  <a:lnTo>
                    <a:pt x="216" y="454"/>
                  </a:lnTo>
                  <a:lnTo>
                    <a:pt x="237" y="454"/>
                  </a:lnTo>
                  <a:lnTo>
                    <a:pt x="237" y="600"/>
                  </a:lnTo>
                  <a:lnTo>
                    <a:pt x="301" y="600"/>
                  </a:lnTo>
                  <a:lnTo>
                    <a:pt x="301" y="460"/>
                  </a:lnTo>
                  <a:cubicBezTo>
                    <a:pt x="301" y="437"/>
                    <a:pt x="294" y="417"/>
                    <a:pt x="282" y="400"/>
                  </a:cubicBezTo>
                  <a:cubicBezTo>
                    <a:pt x="282" y="400"/>
                    <a:pt x="282" y="400"/>
                    <a:pt x="282" y="400"/>
                  </a:cubicBezTo>
                  <a:close/>
                  <a:moveTo>
                    <a:pt x="523" y="354"/>
                  </a:moveTo>
                  <a:lnTo>
                    <a:pt x="523" y="354"/>
                  </a:lnTo>
                  <a:lnTo>
                    <a:pt x="433" y="354"/>
                  </a:lnTo>
                  <a:cubicBezTo>
                    <a:pt x="429" y="354"/>
                    <a:pt x="426" y="354"/>
                    <a:pt x="423" y="355"/>
                  </a:cubicBezTo>
                  <a:cubicBezTo>
                    <a:pt x="422" y="355"/>
                    <a:pt x="421" y="355"/>
                    <a:pt x="420" y="355"/>
                  </a:cubicBezTo>
                  <a:cubicBezTo>
                    <a:pt x="418" y="355"/>
                    <a:pt x="415" y="356"/>
                    <a:pt x="413" y="356"/>
                  </a:cubicBezTo>
                  <a:cubicBezTo>
                    <a:pt x="412" y="356"/>
                    <a:pt x="411" y="356"/>
                    <a:pt x="410" y="357"/>
                  </a:cubicBezTo>
                  <a:cubicBezTo>
                    <a:pt x="408" y="357"/>
                    <a:pt x="405" y="358"/>
                    <a:pt x="403" y="358"/>
                  </a:cubicBezTo>
                  <a:cubicBezTo>
                    <a:pt x="387" y="363"/>
                    <a:pt x="373" y="371"/>
                    <a:pt x="361" y="382"/>
                  </a:cubicBezTo>
                  <a:cubicBezTo>
                    <a:pt x="361" y="382"/>
                    <a:pt x="361" y="382"/>
                    <a:pt x="361" y="383"/>
                  </a:cubicBezTo>
                  <a:cubicBezTo>
                    <a:pt x="358" y="385"/>
                    <a:pt x="356" y="388"/>
                    <a:pt x="353" y="390"/>
                  </a:cubicBezTo>
                  <a:cubicBezTo>
                    <a:pt x="353" y="390"/>
                    <a:pt x="353" y="391"/>
                    <a:pt x="353" y="391"/>
                  </a:cubicBezTo>
                  <a:cubicBezTo>
                    <a:pt x="337" y="409"/>
                    <a:pt x="327" y="433"/>
                    <a:pt x="327" y="460"/>
                  </a:cubicBezTo>
                  <a:lnTo>
                    <a:pt x="327" y="600"/>
                  </a:lnTo>
                  <a:lnTo>
                    <a:pt x="389" y="600"/>
                  </a:lnTo>
                  <a:lnTo>
                    <a:pt x="389" y="454"/>
                  </a:lnTo>
                  <a:lnTo>
                    <a:pt x="410" y="454"/>
                  </a:lnTo>
                  <a:lnTo>
                    <a:pt x="410" y="600"/>
                  </a:lnTo>
                  <a:lnTo>
                    <a:pt x="543" y="600"/>
                  </a:lnTo>
                  <a:lnTo>
                    <a:pt x="543" y="454"/>
                  </a:lnTo>
                  <a:lnTo>
                    <a:pt x="564" y="454"/>
                  </a:lnTo>
                  <a:lnTo>
                    <a:pt x="564" y="600"/>
                  </a:lnTo>
                  <a:lnTo>
                    <a:pt x="628" y="600"/>
                  </a:lnTo>
                  <a:lnTo>
                    <a:pt x="628" y="460"/>
                  </a:lnTo>
                  <a:cubicBezTo>
                    <a:pt x="628" y="401"/>
                    <a:pt x="581" y="354"/>
                    <a:pt x="523" y="354"/>
                  </a:cubicBezTo>
                  <a:close/>
                  <a:moveTo>
                    <a:pt x="151" y="340"/>
                  </a:moveTo>
                  <a:lnTo>
                    <a:pt x="151" y="340"/>
                  </a:lnTo>
                  <a:cubicBezTo>
                    <a:pt x="159" y="340"/>
                    <a:pt x="167" y="338"/>
                    <a:pt x="175" y="335"/>
                  </a:cubicBezTo>
                  <a:cubicBezTo>
                    <a:pt x="175" y="335"/>
                    <a:pt x="175" y="335"/>
                    <a:pt x="176" y="335"/>
                  </a:cubicBezTo>
                  <a:cubicBezTo>
                    <a:pt x="179" y="334"/>
                    <a:pt x="183" y="332"/>
                    <a:pt x="186" y="330"/>
                  </a:cubicBezTo>
                  <a:cubicBezTo>
                    <a:pt x="186" y="330"/>
                    <a:pt x="186" y="330"/>
                    <a:pt x="186" y="330"/>
                  </a:cubicBezTo>
                  <a:cubicBezTo>
                    <a:pt x="190" y="328"/>
                    <a:pt x="193" y="326"/>
                    <a:pt x="196" y="323"/>
                  </a:cubicBezTo>
                  <a:cubicBezTo>
                    <a:pt x="196" y="323"/>
                    <a:pt x="196" y="323"/>
                    <a:pt x="196" y="323"/>
                  </a:cubicBezTo>
                  <a:cubicBezTo>
                    <a:pt x="202" y="318"/>
                    <a:pt x="206" y="312"/>
                    <a:pt x="210" y="306"/>
                  </a:cubicBezTo>
                  <a:cubicBezTo>
                    <a:pt x="211" y="305"/>
                    <a:pt x="211" y="305"/>
                    <a:pt x="211" y="304"/>
                  </a:cubicBezTo>
                  <a:cubicBezTo>
                    <a:pt x="213" y="301"/>
                    <a:pt x="214" y="298"/>
                    <a:pt x="216" y="295"/>
                  </a:cubicBezTo>
                  <a:cubicBezTo>
                    <a:pt x="216" y="294"/>
                    <a:pt x="216" y="294"/>
                    <a:pt x="216" y="293"/>
                  </a:cubicBezTo>
                  <a:cubicBezTo>
                    <a:pt x="217" y="290"/>
                    <a:pt x="218" y="287"/>
                    <a:pt x="219" y="283"/>
                  </a:cubicBezTo>
                  <a:cubicBezTo>
                    <a:pt x="219" y="282"/>
                    <a:pt x="219" y="282"/>
                    <a:pt x="219" y="281"/>
                  </a:cubicBezTo>
                  <a:cubicBezTo>
                    <a:pt x="220" y="278"/>
                    <a:pt x="220" y="274"/>
                    <a:pt x="220" y="270"/>
                  </a:cubicBezTo>
                  <a:cubicBezTo>
                    <a:pt x="220" y="267"/>
                    <a:pt x="220" y="264"/>
                    <a:pt x="220" y="261"/>
                  </a:cubicBezTo>
                  <a:cubicBezTo>
                    <a:pt x="219" y="260"/>
                    <a:pt x="219" y="259"/>
                    <a:pt x="219" y="258"/>
                  </a:cubicBezTo>
                  <a:cubicBezTo>
                    <a:pt x="219" y="255"/>
                    <a:pt x="218" y="252"/>
                    <a:pt x="217" y="250"/>
                  </a:cubicBezTo>
                  <a:cubicBezTo>
                    <a:pt x="217" y="249"/>
                    <a:pt x="217" y="249"/>
                    <a:pt x="217" y="249"/>
                  </a:cubicBezTo>
                  <a:cubicBezTo>
                    <a:pt x="216" y="246"/>
                    <a:pt x="215" y="244"/>
                    <a:pt x="214" y="241"/>
                  </a:cubicBezTo>
                  <a:cubicBezTo>
                    <a:pt x="214" y="240"/>
                    <a:pt x="213" y="240"/>
                    <a:pt x="213" y="239"/>
                  </a:cubicBezTo>
                  <a:cubicBezTo>
                    <a:pt x="212" y="236"/>
                    <a:pt x="210" y="234"/>
                    <a:pt x="209" y="231"/>
                  </a:cubicBezTo>
                  <a:lnTo>
                    <a:pt x="208" y="231"/>
                  </a:lnTo>
                  <a:cubicBezTo>
                    <a:pt x="207" y="229"/>
                    <a:pt x="205" y="226"/>
                    <a:pt x="203" y="224"/>
                  </a:cubicBezTo>
                  <a:cubicBezTo>
                    <a:pt x="203" y="224"/>
                    <a:pt x="202" y="223"/>
                    <a:pt x="202" y="223"/>
                  </a:cubicBezTo>
                  <a:cubicBezTo>
                    <a:pt x="200" y="221"/>
                    <a:pt x="198" y="219"/>
                    <a:pt x="195" y="217"/>
                  </a:cubicBezTo>
                  <a:cubicBezTo>
                    <a:pt x="195" y="217"/>
                    <a:pt x="195" y="217"/>
                    <a:pt x="195" y="216"/>
                  </a:cubicBezTo>
                  <a:cubicBezTo>
                    <a:pt x="193" y="215"/>
                    <a:pt x="190" y="213"/>
                    <a:pt x="188" y="211"/>
                  </a:cubicBezTo>
                  <a:cubicBezTo>
                    <a:pt x="187" y="211"/>
                    <a:pt x="187" y="210"/>
                    <a:pt x="186" y="210"/>
                  </a:cubicBezTo>
                  <a:cubicBezTo>
                    <a:pt x="184" y="209"/>
                    <a:pt x="181" y="207"/>
                    <a:pt x="179" y="206"/>
                  </a:cubicBezTo>
                  <a:cubicBezTo>
                    <a:pt x="179" y="206"/>
                    <a:pt x="178" y="206"/>
                    <a:pt x="178" y="206"/>
                  </a:cubicBezTo>
                  <a:cubicBezTo>
                    <a:pt x="170" y="202"/>
                    <a:pt x="160" y="200"/>
                    <a:pt x="151" y="200"/>
                  </a:cubicBezTo>
                  <a:cubicBezTo>
                    <a:pt x="112" y="200"/>
                    <a:pt x="81" y="231"/>
                    <a:pt x="81" y="270"/>
                  </a:cubicBezTo>
                  <a:cubicBezTo>
                    <a:pt x="81" y="309"/>
                    <a:pt x="112" y="340"/>
                    <a:pt x="151" y="340"/>
                  </a:cubicBezTo>
                  <a:close/>
                </a:path>
              </a:pathLst>
            </a:custGeom>
            <a:solidFill>
              <a:srgbClr val="365B7C"/>
            </a:solidFill>
            <a:ln>
              <a:noFill/>
            </a:ln>
          </p:spPr>
          <p:txBody>
            <a:bodyPr vert="horz" wrap="square" lIns="91440" tIns="45720" rIns="91440" bIns="45720" numCol="1" anchor="t" anchorCtr="0" compatLnSpc="1">
              <a:prstTxWarp prst="textNoShape">
                <a:avLst/>
              </a:prstTxWarp>
            </a:bodyPr>
            <a:lstStyle/>
            <a:p>
              <a:endParaRPr lang="zh-CN" altLang="en-US">
                <a:solidFill>
                  <a:schemeClr val="accent2"/>
                </a:solidFill>
              </a:endParaRPr>
            </a:p>
          </p:txBody>
        </p:sp>
      </p:grpSp>
      <p:sp>
        <p:nvSpPr>
          <p:cNvPr id="23" name="矩形 22">
            <a:extLst>
              <a:ext uri="{FF2B5EF4-FFF2-40B4-BE49-F238E27FC236}">
                <a16:creationId xmlns:a16="http://schemas.microsoft.com/office/drawing/2014/main" id="{CF3E8134-48A5-444B-8D6A-6A193DF3BF82}"/>
              </a:ext>
            </a:extLst>
          </p:cNvPr>
          <p:cNvSpPr/>
          <p:nvPr/>
        </p:nvSpPr>
        <p:spPr>
          <a:xfrm>
            <a:off x="2237463" y="878803"/>
            <a:ext cx="2087446" cy="470748"/>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800" b="1" dirty="0">
                <a:latin typeface="KaiTi" panose="02010609060101010101" pitchFamily="49" charset="-122"/>
                <a:ea typeface="KaiTi" panose="02010609060101010101" pitchFamily="49" charset="-122"/>
                <a:cs typeface="+mn-ea"/>
                <a:sym typeface="+mn-lt"/>
              </a:rPr>
              <a:t>案例导学</a:t>
            </a:r>
          </a:p>
        </p:txBody>
      </p:sp>
    </p:spTree>
    <p:extLst>
      <p:ext uri="{BB962C8B-B14F-4D97-AF65-F5344CB8AC3E}">
        <p14:creationId xmlns:p14="http://schemas.microsoft.com/office/powerpoint/2010/main" val="348140701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5" presetClass="entr" presetSubtype="0" fill="hold" nodeType="withEffect">
                                  <p:stCondLst>
                                    <p:cond delay="250"/>
                                  </p:stCondLst>
                                  <p:childTnLst>
                                    <p:set>
                                      <p:cBhvr>
                                        <p:cTn id="6" dur="1" fill="hold">
                                          <p:stCondLst>
                                            <p:cond delay="0"/>
                                          </p:stCondLst>
                                        </p:cTn>
                                        <p:tgtEl>
                                          <p:spTgt spid="17"/>
                                        </p:tgtEl>
                                        <p:attrNameLst>
                                          <p:attrName>style.visibility</p:attrName>
                                        </p:attrNameLst>
                                      </p:cBhvr>
                                      <p:to>
                                        <p:strVal val="visible"/>
                                      </p:to>
                                    </p:set>
                                    <p:anim calcmode="lin" valueType="num">
                                      <p:cBhvr>
                                        <p:cTn id="7" dur="500" decel="50000" fill="hold">
                                          <p:stCondLst>
                                            <p:cond delay="0"/>
                                          </p:stCondLst>
                                        </p:cTn>
                                        <p:tgtEl>
                                          <p:spTgt spid="17"/>
                                        </p:tgtEl>
                                        <p:attrNameLst>
                                          <p:attrName>style.rotation</p:attrName>
                                        </p:attrNameLst>
                                      </p:cBhvr>
                                      <p:tavLst>
                                        <p:tav tm="0">
                                          <p:val>
                                            <p:fltVal val="-90"/>
                                          </p:val>
                                        </p:tav>
                                        <p:tav tm="100000">
                                          <p:val>
                                            <p:fltVal val="0"/>
                                          </p:val>
                                        </p:tav>
                                      </p:tavLst>
                                    </p:anim>
                                    <p:anim calcmode="lin" valueType="num">
                                      <p:cBhvr>
                                        <p:cTn id="8" dur="500" decel="50000" fill="hold">
                                          <p:stCondLst>
                                            <p:cond delay="0"/>
                                          </p:stCondLst>
                                        </p:cTn>
                                        <p:tgtEl>
                                          <p:spTgt spid="17"/>
                                        </p:tgtEl>
                                        <p:attrNameLst>
                                          <p:attrName>ppt_w</p:attrName>
                                        </p:attrNameLst>
                                      </p:cBhvr>
                                      <p:tavLst>
                                        <p:tav tm="0">
                                          <p:val>
                                            <p:strVal val="#ppt_w"/>
                                          </p:val>
                                        </p:tav>
                                        <p:tav tm="100000">
                                          <p:val>
                                            <p:strVal val="#ppt_w*.05"/>
                                          </p:val>
                                        </p:tav>
                                      </p:tavLst>
                                    </p:anim>
                                    <p:anim calcmode="lin" valueType="num">
                                      <p:cBhvr>
                                        <p:cTn id="9" dur="500" accel="50000" fill="hold">
                                          <p:stCondLst>
                                            <p:cond delay="500"/>
                                          </p:stCondLst>
                                        </p:cTn>
                                        <p:tgtEl>
                                          <p:spTgt spid="17"/>
                                        </p:tgtEl>
                                        <p:attrNameLst>
                                          <p:attrName>ppt_w</p:attrName>
                                        </p:attrNameLst>
                                      </p:cBhvr>
                                      <p:tavLst>
                                        <p:tav tm="0">
                                          <p:val>
                                            <p:strVal val="#ppt_w*.05"/>
                                          </p:val>
                                        </p:tav>
                                        <p:tav tm="100000">
                                          <p:val>
                                            <p:strVal val="#ppt_w"/>
                                          </p:val>
                                        </p:tav>
                                      </p:tavLst>
                                    </p:anim>
                                    <p:anim calcmode="lin" valueType="num">
                                      <p:cBhvr>
                                        <p:cTn id="10" dur="1000" fill="hold"/>
                                        <p:tgtEl>
                                          <p:spTgt spid="17"/>
                                        </p:tgtEl>
                                        <p:attrNameLst>
                                          <p:attrName>ppt_h</p:attrName>
                                        </p:attrNameLst>
                                      </p:cBhvr>
                                      <p:tavLst>
                                        <p:tav tm="0">
                                          <p:val>
                                            <p:strVal val="#ppt_h"/>
                                          </p:val>
                                        </p:tav>
                                        <p:tav tm="100000">
                                          <p:val>
                                            <p:strVal val="#ppt_h"/>
                                          </p:val>
                                        </p:tav>
                                      </p:tavLst>
                                    </p:anim>
                                    <p:anim calcmode="lin" valueType="num">
                                      <p:cBhvr>
                                        <p:cTn id="11" dur="500" decel="50000" fill="hold">
                                          <p:stCondLst>
                                            <p:cond delay="0"/>
                                          </p:stCondLst>
                                        </p:cTn>
                                        <p:tgtEl>
                                          <p:spTgt spid="17"/>
                                        </p:tgtEl>
                                        <p:attrNameLst>
                                          <p:attrName>ppt_x</p:attrName>
                                        </p:attrNameLst>
                                      </p:cBhvr>
                                      <p:tavLst>
                                        <p:tav tm="0">
                                          <p:val>
                                            <p:strVal val="#ppt_x+.4"/>
                                          </p:val>
                                        </p:tav>
                                        <p:tav tm="100000">
                                          <p:val>
                                            <p:strVal val="#ppt_x"/>
                                          </p:val>
                                        </p:tav>
                                      </p:tavLst>
                                    </p:anim>
                                    <p:anim calcmode="lin" valueType="num">
                                      <p:cBhvr>
                                        <p:cTn id="12" dur="500" decel="50000" fill="hold">
                                          <p:stCondLst>
                                            <p:cond delay="0"/>
                                          </p:stCondLst>
                                        </p:cTn>
                                        <p:tgtEl>
                                          <p:spTgt spid="17"/>
                                        </p:tgtEl>
                                        <p:attrNameLst>
                                          <p:attrName>ppt_y</p:attrName>
                                        </p:attrNameLst>
                                      </p:cBhvr>
                                      <p:tavLst>
                                        <p:tav tm="0">
                                          <p:val>
                                            <p:strVal val="#ppt_y-.2"/>
                                          </p:val>
                                        </p:tav>
                                        <p:tav tm="100000">
                                          <p:val>
                                            <p:strVal val="#ppt_y+.1"/>
                                          </p:val>
                                        </p:tav>
                                      </p:tavLst>
                                    </p:anim>
                                    <p:anim calcmode="lin" valueType="num">
                                      <p:cBhvr>
                                        <p:cTn id="13" dur="500" accel="50000" fill="hold">
                                          <p:stCondLst>
                                            <p:cond delay="500"/>
                                          </p:stCondLst>
                                        </p:cTn>
                                        <p:tgtEl>
                                          <p:spTgt spid="17"/>
                                        </p:tgtEl>
                                        <p:attrNameLst>
                                          <p:attrName>ppt_y</p:attrName>
                                        </p:attrNameLst>
                                      </p:cBhvr>
                                      <p:tavLst>
                                        <p:tav tm="0">
                                          <p:val>
                                            <p:strVal val="#ppt_y+.1"/>
                                          </p:val>
                                        </p:tav>
                                        <p:tav tm="100000">
                                          <p:val>
                                            <p:strVal val="#ppt_y"/>
                                          </p:val>
                                        </p:tav>
                                      </p:tavLst>
                                    </p:anim>
                                    <p:animEffect transition="in" filter="fade">
                                      <p:cBhvr>
                                        <p:cTn id="14" dur="1000" decel="50000">
                                          <p:stCondLst>
                                            <p:cond delay="0"/>
                                          </p:stCondLst>
                                        </p:cTn>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a:extLst>
              <a:ext uri="{FF2B5EF4-FFF2-40B4-BE49-F238E27FC236}">
                <a16:creationId xmlns:a16="http://schemas.microsoft.com/office/drawing/2014/main" id="{561A2294-23CE-2643-9C8C-956FF59C7B35}"/>
              </a:ext>
            </a:extLst>
          </p:cNvPr>
          <p:cNvGrpSpPr/>
          <p:nvPr/>
        </p:nvGrpSpPr>
        <p:grpSpPr>
          <a:xfrm>
            <a:off x="171280" y="169033"/>
            <a:ext cx="1891633" cy="1891633"/>
            <a:chOff x="831765" y="1948847"/>
            <a:chExt cx="1891633" cy="1891633"/>
          </a:xfrm>
        </p:grpSpPr>
        <p:grpSp>
          <p:nvGrpSpPr>
            <p:cNvPr id="3" name="组合 2">
              <a:extLst>
                <a:ext uri="{FF2B5EF4-FFF2-40B4-BE49-F238E27FC236}">
                  <a16:creationId xmlns:a16="http://schemas.microsoft.com/office/drawing/2014/main" id="{311E4F6C-6AE8-9D4E-812F-5F11A10CD9D6}"/>
                </a:ext>
              </a:extLst>
            </p:cNvPr>
            <p:cNvGrpSpPr/>
            <p:nvPr/>
          </p:nvGrpSpPr>
          <p:grpSpPr>
            <a:xfrm>
              <a:off x="831765" y="1948847"/>
              <a:ext cx="1891633" cy="1891633"/>
              <a:chOff x="1375509" y="1976984"/>
              <a:chExt cx="2018000" cy="2018000"/>
            </a:xfrm>
          </p:grpSpPr>
          <p:sp>
            <p:nvSpPr>
              <p:cNvPr id="5" name="椭圆 4" descr="e7d195523061f1c0deeec63e560781cfd59afb0ea006f2a87ABB68BF51EA6619813959095094C18C62A12F549504892A4AAA8C1554C6663626E05CA27F281A14E6983772AFC3FB97135759321DEA3D709AACD122C08E6ED1C77BAD4A88EF4CD28A80260D8F97957F436F83C1F553EF0169027D0DBFA7A77088E1513DBDFC101C4B4DFF310B01A5021663E46B6BC2AAB5">
                <a:extLst>
                  <a:ext uri="{FF2B5EF4-FFF2-40B4-BE49-F238E27FC236}">
                    <a16:creationId xmlns:a16="http://schemas.microsoft.com/office/drawing/2014/main" id="{6D52AE6C-48D5-7145-BFBF-F6F39AF994E6}"/>
                  </a:ext>
                </a:extLst>
              </p:cNvPr>
              <p:cNvSpPr>
                <a:spLocks noChangeAspect="1"/>
              </p:cNvSpPr>
              <p:nvPr/>
            </p:nvSpPr>
            <p:spPr>
              <a:xfrm>
                <a:off x="1375509" y="1976984"/>
                <a:ext cx="2018000" cy="2018000"/>
              </a:xfrm>
              <a:prstGeom prst="ellipse">
                <a:avLst/>
              </a:prstGeom>
              <a:gradFill>
                <a:gsLst>
                  <a:gs pos="0">
                    <a:schemeClr val="bg1"/>
                  </a:gs>
                  <a:gs pos="100000">
                    <a:srgbClr val="C7C7C7"/>
                  </a:gs>
                </a:gsLst>
                <a:lin ang="13200000" scaled="0"/>
              </a:gradFill>
              <a:ln w="22225">
                <a:solidFill>
                  <a:schemeClr val="bg1"/>
                </a:solidFill>
              </a:ln>
              <a:effectLst>
                <a:outerShdw blurRad="393700" dist="1270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任意多边形 16">
                <a:extLst>
                  <a:ext uri="{FF2B5EF4-FFF2-40B4-BE49-F238E27FC236}">
                    <a16:creationId xmlns:a16="http://schemas.microsoft.com/office/drawing/2014/main" id="{175A8AAC-A5AF-5E42-8091-0E80E250512E}"/>
                  </a:ext>
                </a:extLst>
              </p:cNvPr>
              <p:cNvSpPr/>
              <p:nvPr/>
            </p:nvSpPr>
            <p:spPr>
              <a:xfrm rot="5400000">
                <a:off x="1220020" y="2637800"/>
                <a:ext cx="1007034" cy="694933"/>
              </a:xfrm>
              <a:custGeom>
                <a:avLst/>
                <a:gdLst>
                  <a:gd name="connsiteX0" fmla="*/ 0 w 1007034"/>
                  <a:gd name="connsiteY0" fmla="*/ 555348 h 694933"/>
                  <a:gd name="connsiteX1" fmla="*/ 322102 w 1007034"/>
                  <a:gd name="connsiteY1" fmla="*/ 0 h 694933"/>
                  <a:gd name="connsiteX2" fmla="*/ 392164 w 1007034"/>
                  <a:gd name="connsiteY2" fmla="*/ 21748 h 694933"/>
                  <a:gd name="connsiteX3" fmla="*/ 503517 w 1007034"/>
                  <a:gd name="connsiteY3" fmla="*/ 32974 h 694933"/>
                  <a:gd name="connsiteX4" fmla="*/ 614869 w 1007034"/>
                  <a:gd name="connsiteY4" fmla="*/ 21748 h 694933"/>
                  <a:gd name="connsiteX5" fmla="*/ 684932 w 1007034"/>
                  <a:gd name="connsiteY5" fmla="*/ 0 h 694933"/>
                  <a:gd name="connsiteX6" fmla="*/ 1007034 w 1007034"/>
                  <a:gd name="connsiteY6" fmla="*/ 555347 h 694933"/>
                  <a:gd name="connsiteX7" fmla="*/ 895766 w 1007034"/>
                  <a:gd name="connsiteY7" fmla="*/ 615742 h 694933"/>
                  <a:gd name="connsiteX8" fmla="*/ 503516 w 1007034"/>
                  <a:gd name="connsiteY8" fmla="*/ 694933 h 694933"/>
                  <a:gd name="connsiteX9" fmla="*/ 111266 w 1007034"/>
                  <a:gd name="connsiteY9" fmla="*/ 615742 h 694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07034" h="694933">
                    <a:moveTo>
                      <a:pt x="0" y="555348"/>
                    </a:moveTo>
                    <a:lnTo>
                      <a:pt x="322102" y="0"/>
                    </a:lnTo>
                    <a:lnTo>
                      <a:pt x="392164" y="21748"/>
                    </a:lnTo>
                    <a:cubicBezTo>
                      <a:pt x="428132" y="29108"/>
                      <a:pt x="465373" y="32974"/>
                      <a:pt x="503517" y="32974"/>
                    </a:cubicBezTo>
                    <a:cubicBezTo>
                      <a:pt x="541660" y="32974"/>
                      <a:pt x="578901" y="29108"/>
                      <a:pt x="614869" y="21748"/>
                    </a:cubicBezTo>
                    <a:lnTo>
                      <a:pt x="684932" y="0"/>
                    </a:lnTo>
                    <a:lnTo>
                      <a:pt x="1007034" y="555347"/>
                    </a:lnTo>
                    <a:lnTo>
                      <a:pt x="895766" y="615742"/>
                    </a:lnTo>
                    <a:cubicBezTo>
                      <a:pt x="775204" y="666735"/>
                      <a:pt x="642653" y="694933"/>
                      <a:pt x="503516" y="694933"/>
                    </a:cubicBezTo>
                    <a:cubicBezTo>
                      <a:pt x="364379" y="694933"/>
                      <a:pt x="231828" y="666735"/>
                      <a:pt x="111266" y="615742"/>
                    </a:cubicBezTo>
                    <a:close/>
                  </a:path>
                </a:pathLst>
              </a:custGeom>
              <a:solidFill>
                <a:srgbClr val="365B7C"/>
              </a:solidFill>
              <a:ln>
                <a:noFill/>
              </a:ln>
              <a:effectLst>
                <a:innerShdw blurRad="63500" dist="381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4" name="Freeform 48">
              <a:extLst>
                <a:ext uri="{FF2B5EF4-FFF2-40B4-BE49-F238E27FC236}">
                  <a16:creationId xmlns:a16="http://schemas.microsoft.com/office/drawing/2014/main" id="{1A85B2EB-679E-D34B-830C-21AA1AB4F95E}"/>
                </a:ext>
              </a:extLst>
            </p:cNvPr>
            <p:cNvSpPr>
              <a:spLocks noEditPoints="1"/>
            </p:cNvSpPr>
            <p:nvPr/>
          </p:nvSpPr>
          <p:spPr bwMode="auto">
            <a:xfrm>
              <a:off x="1822373" y="2622634"/>
              <a:ext cx="490056" cy="469081"/>
            </a:xfrm>
            <a:custGeom>
              <a:avLst/>
              <a:gdLst>
                <a:gd name="T0" fmla="*/ 419 w 628"/>
                <a:gd name="T1" fmla="*/ 232 h 600"/>
                <a:gd name="T2" fmla="*/ 411 w 628"/>
                <a:gd name="T3" fmla="*/ 249 h 600"/>
                <a:gd name="T4" fmla="*/ 408 w 628"/>
                <a:gd name="T5" fmla="*/ 261 h 600"/>
                <a:gd name="T6" fmla="*/ 409 w 628"/>
                <a:gd name="T7" fmla="*/ 283 h 600"/>
                <a:gd name="T8" fmla="*/ 417 w 628"/>
                <a:gd name="T9" fmla="*/ 304 h 600"/>
                <a:gd name="T10" fmla="*/ 424 w 628"/>
                <a:gd name="T11" fmla="*/ 315 h 600"/>
                <a:gd name="T12" fmla="*/ 441 w 628"/>
                <a:gd name="T13" fmla="*/ 330 h 600"/>
                <a:gd name="T14" fmla="*/ 453 w 628"/>
                <a:gd name="T15" fmla="*/ 335 h 600"/>
                <a:gd name="T16" fmla="*/ 478 w 628"/>
                <a:gd name="T17" fmla="*/ 200 h 600"/>
                <a:gd name="T18" fmla="*/ 449 w 628"/>
                <a:gd name="T19" fmla="*/ 206 h 600"/>
                <a:gd name="T20" fmla="*/ 433 w 628"/>
                <a:gd name="T21" fmla="*/ 216 h 600"/>
                <a:gd name="T22" fmla="*/ 425 w 628"/>
                <a:gd name="T23" fmla="*/ 224 h 600"/>
                <a:gd name="T24" fmla="*/ 384 w 628"/>
                <a:gd name="T25" fmla="*/ 70 h 600"/>
                <a:gd name="T26" fmla="*/ 314 w 628"/>
                <a:gd name="T27" fmla="*/ 140 h 600"/>
                <a:gd name="T28" fmla="*/ 379 w 628"/>
                <a:gd name="T29" fmla="*/ 283 h 600"/>
                <a:gd name="T30" fmla="*/ 379 w 628"/>
                <a:gd name="T31" fmla="*/ 254 h 600"/>
                <a:gd name="T32" fmla="*/ 359 w 628"/>
                <a:gd name="T33" fmla="*/ 154 h 600"/>
                <a:gd name="T34" fmla="*/ 250 w 628"/>
                <a:gd name="T35" fmla="*/ 270 h 600"/>
                <a:gd name="T36" fmla="*/ 314 w 628"/>
                <a:gd name="T37" fmla="*/ 396 h 600"/>
                <a:gd name="T38" fmla="*/ 282 w 628"/>
                <a:gd name="T39" fmla="*/ 400 h 600"/>
                <a:gd name="T40" fmla="*/ 267 w 628"/>
                <a:gd name="T41" fmla="*/ 382 h 600"/>
                <a:gd name="T42" fmla="*/ 257 w 628"/>
                <a:gd name="T43" fmla="*/ 374 h 600"/>
                <a:gd name="T44" fmla="*/ 214 w 628"/>
                <a:gd name="T45" fmla="*/ 356 h 600"/>
                <a:gd name="T46" fmla="*/ 195 w 628"/>
                <a:gd name="T47" fmla="*/ 354 h 600"/>
                <a:gd name="T48" fmla="*/ 0 w 628"/>
                <a:gd name="T49" fmla="*/ 600 h 600"/>
                <a:gd name="T50" fmla="*/ 83 w 628"/>
                <a:gd name="T51" fmla="*/ 454 h 600"/>
                <a:gd name="T52" fmla="*/ 216 w 628"/>
                <a:gd name="T53" fmla="*/ 454 h 600"/>
                <a:gd name="T54" fmla="*/ 301 w 628"/>
                <a:gd name="T55" fmla="*/ 600 h 600"/>
                <a:gd name="T56" fmla="*/ 282 w 628"/>
                <a:gd name="T57" fmla="*/ 400 h 600"/>
                <a:gd name="T58" fmla="*/ 433 w 628"/>
                <a:gd name="T59" fmla="*/ 354 h 600"/>
                <a:gd name="T60" fmla="*/ 413 w 628"/>
                <a:gd name="T61" fmla="*/ 356 h 600"/>
                <a:gd name="T62" fmla="*/ 361 w 628"/>
                <a:gd name="T63" fmla="*/ 382 h 600"/>
                <a:gd name="T64" fmla="*/ 353 w 628"/>
                <a:gd name="T65" fmla="*/ 391 h 600"/>
                <a:gd name="T66" fmla="*/ 389 w 628"/>
                <a:gd name="T67" fmla="*/ 600 h 600"/>
                <a:gd name="T68" fmla="*/ 410 w 628"/>
                <a:gd name="T69" fmla="*/ 600 h 600"/>
                <a:gd name="T70" fmla="*/ 564 w 628"/>
                <a:gd name="T71" fmla="*/ 454 h 600"/>
                <a:gd name="T72" fmla="*/ 628 w 628"/>
                <a:gd name="T73" fmla="*/ 460 h 600"/>
                <a:gd name="T74" fmla="*/ 151 w 628"/>
                <a:gd name="T75" fmla="*/ 340 h 600"/>
                <a:gd name="T76" fmla="*/ 186 w 628"/>
                <a:gd name="T77" fmla="*/ 330 h 600"/>
                <a:gd name="T78" fmla="*/ 196 w 628"/>
                <a:gd name="T79" fmla="*/ 323 h 600"/>
                <a:gd name="T80" fmla="*/ 216 w 628"/>
                <a:gd name="T81" fmla="*/ 295 h 600"/>
                <a:gd name="T82" fmla="*/ 219 w 628"/>
                <a:gd name="T83" fmla="*/ 281 h 600"/>
                <a:gd name="T84" fmla="*/ 219 w 628"/>
                <a:gd name="T85" fmla="*/ 258 h 600"/>
                <a:gd name="T86" fmla="*/ 214 w 628"/>
                <a:gd name="T87" fmla="*/ 241 h 600"/>
                <a:gd name="T88" fmla="*/ 208 w 628"/>
                <a:gd name="T89" fmla="*/ 231 h 600"/>
                <a:gd name="T90" fmla="*/ 195 w 628"/>
                <a:gd name="T91" fmla="*/ 217 h 600"/>
                <a:gd name="T92" fmla="*/ 186 w 628"/>
                <a:gd name="T93" fmla="*/ 210 h 600"/>
                <a:gd name="T94" fmla="*/ 151 w 628"/>
                <a:gd name="T95" fmla="*/ 200 h 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28" h="600">
                  <a:moveTo>
                    <a:pt x="425" y="224"/>
                  </a:moveTo>
                  <a:cubicBezTo>
                    <a:pt x="423" y="226"/>
                    <a:pt x="421" y="229"/>
                    <a:pt x="420" y="231"/>
                  </a:cubicBezTo>
                  <a:cubicBezTo>
                    <a:pt x="419" y="231"/>
                    <a:pt x="419" y="232"/>
                    <a:pt x="419" y="232"/>
                  </a:cubicBezTo>
                  <a:cubicBezTo>
                    <a:pt x="418" y="234"/>
                    <a:pt x="416" y="236"/>
                    <a:pt x="415" y="239"/>
                  </a:cubicBezTo>
                  <a:cubicBezTo>
                    <a:pt x="415" y="240"/>
                    <a:pt x="414" y="240"/>
                    <a:pt x="414" y="241"/>
                  </a:cubicBezTo>
                  <a:cubicBezTo>
                    <a:pt x="413" y="244"/>
                    <a:pt x="412" y="246"/>
                    <a:pt x="411" y="249"/>
                  </a:cubicBezTo>
                  <a:cubicBezTo>
                    <a:pt x="411" y="249"/>
                    <a:pt x="411" y="250"/>
                    <a:pt x="411" y="250"/>
                  </a:cubicBezTo>
                  <a:cubicBezTo>
                    <a:pt x="410" y="253"/>
                    <a:pt x="409" y="255"/>
                    <a:pt x="409" y="258"/>
                  </a:cubicBezTo>
                  <a:cubicBezTo>
                    <a:pt x="409" y="259"/>
                    <a:pt x="409" y="260"/>
                    <a:pt x="408" y="261"/>
                  </a:cubicBezTo>
                  <a:cubicBezTo>
                    <a:pt x="408" y="264"/>
                    <a:pt x="408" y="267"/>
                    <a:pt x="408" y="270"/>
                  </a:cubicBezTo>
                  <a:cubicBezTo>
                    <a:pt x="408" y="274"/>
                    <a:pt x="408" y="278"/>
                    <a:pt x="409" y="281"/>
                  </a:cubicBezTo>
                  <a:cubicBezTo>
                    <a:pt x="409" y="282"/>
                    <a:pt x="409" y="283"/>
                    <a:pt x="409" y="283"/>
                  </a:cubicBezTo>
                  <a:cubicBezTo>
                    <a:pt x="410" y="287"/>
                    <a:pt x="411" y="290"/>
                    <a:pt x="412" y="293"/>
                  </a:cubicBezTo>
                  <a:cubicBezTo>
                    <a:pt x="412" y="294"/>
                    <a:pt x="412" y="294"/>
                    <a:pt x="412" y="295"/>
                  </a:cubicBezTo>
                  <a:cubicBezTo>
                    <a:pt x="414" y="298"/>
                    <a:pt x="415" y="301"/>
                    <a:pt x="417" y="304"/>
                  </a:cubicBezTo>
                  <a:cubicBezTo>
                    <a:pt x="417" y="305"/>
                    <a:pt x="417" y="305"/>
                    <a:pt x="418" y="306"/>
                  </a:cubicBezTo>
                  <a:cubicBezTo>
                    <a:pt x="420" y="309"/>
                    <a:pt x="422" y="312"/>
                    <a:pt x="424" y="315"/>
                  </a:cubicBezTo>
                  <a:cubicBezTo>
                    <a:pt x="424" y="315"/>
                    <a:pt x="424" y="315"/>
                    <a:pt x="424" y="315"/>
                  </a:cubicBezTo>
                  <a:cubicBezTo>
                    <a:pt x="427" y="318"/>
                    <a:pt x="429" y="320"/>
                    <a:pt x="432" y="323"/>
                  </a:cubicBezTo>
                  <a:cubicBezTo>
                    <a:pt x="432" y="323"/>
                    <a:pt x="432" y="323"/>
                    <a:pt x="432" y="323"/>
                  </a:cubicBezTo>
                  <a:cubicBezTo>
                    <a:pt x="435" y="326"/>
                    <a:pt x="438" y="328"/>
                    <a:pt x="441" y="330"/>
                  </a:cubicBezTo>
                  <a:cubicBezTo>
                    <a:pt x="442" y="330"/>
                    <a:pt x="442" y="330"/>
                    <a:pt x="442" y="330"/>
                  </a:cubicBezTo>
                  <a:cubicBezTo>
                    <a:pt x="446" y="332"/>
                    <a:pt x="449" y="334"/>
                    <a:pt x="452" y="335"/>
                  </a:cubicBezTo>
                  <a:cubicBezTo>
                    <a:pt x="453" y="335"/>
                    <a:pt x="453" y="335"/>
                    <a:pt x="453" y="335"/>
                  </a:cubicBezTo>
                  <a:cubicBezTo>
                    <a:pt x="461" y="338"/>
                    <a:pt x="469" y="340"/>
                    <a:pt x="478" y="340"/>
                  </a:cubicBezTo>
                  <a:cubicBezTo>
                    <a:pt x="516" y="340"/>
                    <a:pt x="547" y="309"/>
                    <a:pt x="547" y="270"/>
                  </a:cubicBezTo>
                  <a:cubicBezTo>
                    <a:pt x="547" y="231"/>
                    <a:pt x="516" y="200"/>
                    <a:pt x="478" y="200"/>
                  </a:cubicBezTo>
                  <a:cubicBezTo>
                    <a:pt x="468" y="200"/>
                    <a:pt x="458" y="202"/>
                    <a:pt x="450" y="206"/>
                  </a:cubicBezTo>
                  <a:cubicBezTo>
                    <a:pt x="450" y="206"/>
                    <a:pt x="450" y="206"/>
                    <a:pt x="450" y="206"/>
                  </a:cubicBezTo>
                  <a:cubicBezTo>
                    <a:pt x="449" y="206"/>
                    <a:pt x="449" y="206"/>
                    <a:pt x="449" y="206"/>
                  </a:cubicBezTo>
                  <a:cubicBezTo>
                    <a:pt x="446" y="208"/>
                    <a:pt x="444" y="209"/>
                    <a:pt x="442" y="210"/>
                  </a:cubicBezTo>
                  <a:cubicBezTo>
                    <a:pt x="441" y="210"/>
                    <a:pt x="441" y="211"/>
                    <a:pt x="440" y="211"/>
                  </a:cubicBezTo>
                  <a:cubicBezTo>
                    <a:pt x="438" y="213"/>
                    <a:pt x="435" y="215"/>
                    <a:pt x="433" y="216"/>
                  </a:cubicBezTo>
                  <a:cubicBezTo>
                    <a:pt x="433" y="217"/>
                    <a:pt x="432" y="217"/>
                    <a:pt x="432" y="217"/>
                  </a:cubicBezTo>
                  <a:cubicBezTo>
                    <a:pt x="430" y="219"/>
                    <a:pt x="428" y="221"/>
                    <a:pt x="426" y="223"/>
                  </a:cubicBezTo>
                  <a:cubicBezTo>
                    <a:pt x="426" y="223"/>
                    <a:pt x="425" y="224"/>
                    <a:pt x="425" y="224"/>
                  </a:cubicBezTo>
                  <a:close/>
                  <a:moveTo>
                    <a:pt x="314" y="140"/>
                  </a:moveTo>
                  <a:lnTo>
                    <a:pt x="314" y="140"/>
                  </a:lnTo>
                  <a:cubicBezTo>
                    <a:pt x="353" y="140"/>
                    <a:pt x="384" y="108"/>
                    <a:pt x="384" y="70"/>
                  </a:cubicBezTo>
                  <a:cubicBezTo>
                    <a:pt x="384" y="31"/>
                    <a:pt x="353" y="0"/>
                    <a:pt x="314" y="0"/>
                  </a:cubicBezTo>
                  <a:cubicBezTo>
                    <a:pt x="275" y="0"/>
                    <a:pt x="244" y="31"/>
                    <a:pt x="244" y="70"/>
                  </a:cubicBezTo>
                  <a:cubicBezTo>
                    <a:pt x="244" y="108"/>
                    <a:pt x="275" y="140"/>
                    <a:pt x="314" y="140"/>
                  </a:cubicBezTo>
                  <a:close/>
                  <a:moveTo>
                    <a:pt x="379" y="336"/>
                  </a:moveTo>
                  <a:lnTo>
                    <a:pt x="379" y="336"/>
                  </a:lnTo>
                  <a:lnTo>
                    <a:pt x="379" y="283"/>
                  </a:lnTo>
                  <a:cubicBezTo>
                    <a:pt x="379" y="279"/>
                    <a:pt x="378" y="274"/>
                    <a:pt x="378" y="270"/>
                  </a:cubicBezTo>
                  <a:cubicBezTo>
                    <a:pt x="378" y="266"/>
                    <a:pt x="379" y="262"/>
                    <a:pt x="379" y="257"/>
                  </a:cubicBezTo>
                  <a:lnTo>
                    <a:pt x="379" y="254"/>
                  </a:lnTo>
                  <a:lnTo>
                    <a:pt x="380" y="254"/>
                  </a:lnTo>
                  <a:cubicBezTo>
                    <a:pt x="385" y="223"/>
                    <a:pt x="404" y="197"/>
                    <a:pt x="431" y="183"/>
                  </a:cubicBezTo>
                  <a:cubicBezTo>
                    <a:pt x="412" y="165"/>
                    <a:pt x="387" y="154"/>
                    <a:pt x="359" y="154"/>
                  </a:cubicBezTo>
                  <a:lnTo>
                    <a:pt x="269" y="154"/>
                  </a:lnTo>
                  <a:cubicBezTo>
                    <a:pt x="241" y="154"/>
                    <a:pt x="216" y="165"/>
                    <a:pt x="197" y="183"/>
                  </a:cubicBezTo>
                  <a:cubicBezTo>
                    <a:pt x="228" y="199"/>
                    <a:pt x="250" y="232"/>
                    <a:pt x="250" y="270"/>
                  </a:cubicBezTo>
                  <a:cubicBezTo>
                    <a:pt x="250" y="278"/>
                    <a:pt x="249" y="285"/>
                    <a:pt x="247" y="293"/>
                  </a:cubicBezTo>
                  <a:lnTo>
                    <a:pt x="247" y="335"/>
                  </a:lnTo>
                  <a:cubicBezTo>
                    <a:pt x="276" y="347"/>
                    <a:pt x="299" y="369"/>
                    <a:pt x="314" y="396"/>
                  </a:cubicBezTo>
                  <a:cubicBezTo>
                    <a:pt x="328" y="369"/>
                    <a:pt x="352" y="348"/>
                    <a:pt x="379" y="336"/>
                  </a:cubicBezTo>
                  <a:close/>
                  <a:moveTo>
                    <a:pt x="282" y="400"/>
                  </a:moveTo>
                  <a:lnTo>
                    <a:pt x="282" y="400"/>
                  </a:lnTo>
                  <a:cubicBezTo>
                    <a:pt x="280" y="397"/>
                    <a:pt x="278" y="394"/>
                    <a:pt x="275" y="391"/>
                  </a:cubicBezTo>
                  <a:cubicBezTo>
                    <a:pt x="275" y="390"/>
                    <a:pt x="274" y="390"/>
                    <a:pt x="274" y="390"/>
                  </a:cubicBezTo>
                  <a:cubicBezTo>
                    <a:pt x="272" y="387"/>
                    <a:pt x="270" y="385"/>
                    <a:pt x="267" y="382"/>
                  </a:cubicBezTo>
                  <a:cubicBezTo>
                    <a:pt x="267" y="382"/>
                    <a:pt x="266" y="382"/>
                    <a:pt x="266" y="381"/>
                  </a:cubicBezTo>
                  <a:cubicBezTo>
                    <a:pt x="263" y="379"/>
                    <a:pt x="261" y="377"/>
                    <a:pt x="258" y="375"/>
                  </a:cubicBezTo>
                  <a:cubicBezTo>
                    <a:pt x="257" y="374"/>
                    <a:pt x="257" y="374"/>
                    <a:pt x="257" y="374"/>
                  </a:cubicBezTo>
                  <a:cubicBezTo>
                    <a:pt x="247" y="367"/>
                    <a:pt x="237" y="362"/>
                    <a:pt x="225" y="359"/>
                  </a:cubicBezTo>
                  <a:cubicBezTo>
                    <a:pt x="223" y="358"/>
                    <a:pt x="220" y="357"/>
                    <a:pt x="218" y="357"/>
                  </a:cubicBezTo>
                  <a:cubicBezTo>
                    <a:pt x="217" y="356"/>
                    <a:pt x="215" y="356"/>
                    <a:pt x="214" y="356"/>
                  </a:cubicBezTo>
                  <a:cubicBezTo>
                    <a:pt x="212" y="356"/>
                    <a:pt x="210" y="355"/>
                    <a:pt x="208" y="355"/>
                  </a:cubicBezTo>
                  <a:cubicBezTo>
                    <a:pt x="207" y="355"/>
                    <a:pt x="206" y="355"/>
                    <a:pt x="205" y="355"/>
                  </a:cubicBezTo>
                  <a:cubicBezTo>
                    <a:pt x="202" y="354"/>
                    <a:pt x="199" y="354"/>
                    <a:pt x="195" y="354"/>
                  </a:cubicBezTo>
                  <a:lnTo>
                    <a:pt x="105" y="354"/>
                  </a:lnTo>
                  <a:cubicBezTo>
                    <a:pt x="47" y="354"/>
                    <a:pt x="0" y="401"/>
                    <a:pt x="0" y="460"/>
                  </a:cubicBezTo>
                  <a:lnTo>
                    <a:pt x="0" y="600"/>
                  </a:lnTo>
                  <a:lnTo>
                    <a:pt x="62" y="600"/>
                  </a:lnTo>
                  <a:lnTo>
                    <a:pt x="62" y="454"/>
                  </a:lnTo>
                  <a:lnTo>
                    <a:pt x="83" y="454"/>
                  </a:lnTo>
                  <a:lnTo>
                    <a:pt x="83" y="600"/>
                  </a:lnTo>
                  <a:lnTo>
                    <a:pt x="216" y="600"/>
                  </a:lnTo>
                  <a:lnTo>
                    <a:pt x="216" y="454"/>
                  </a:lnTo>
                  <a:lnTo>
                    <a:pt x="237" y="454"/>
                  </a:lnTo>
                  <a:lnTo>
                    <a:pt x="237" y="600"/>
                  </a:lnTo>
                  <a:lnTo>
                    <a:pt x="301" y="600"/>
                  </a:lnTo>
                  <a:lnTo>
                    <a:pt x="301" y="460"/>
                  </a:lnTo>
                  <a:cubicBezTo>
                    <a:pt x="301" y="437"/>
                    <a:pt x="294" y="417"/>
                    <a:pt x="282" y="400"/>
                  </a:cubicBezTo>
                  <a:cubicBezTo>
                    <a:pt x="282" y="400"/>
                    <a:pt x="282" y="400"/>
                    <a:pt x="282" y="400"/>
                  </a:cubicBezTo>
                  <a:close/>
                  <a:moveTo>
                    <a:pt x="523" y="354"/>
                  </a:moveTo>
                  <a:lnTo>
                    <a:pt x="523" y="354"/>
                  </a:lnTo>
                  <a:lnTo>
                    <a:pt x="433" y="354"/>
                  </a:lnTo>
                  <a:cubicBezTo>
                    <a:pt x="429" y="354"/>
                    <a:pt x="426" y="354"/>
                    <a:pt x="423" y="355"/>
                  </a:cubicBezTo>
                  <a:cubicBezTo>
                    <a:pt x="422" y="355"/>
                    <a:pt x="421" y="355"/>
                    <a:pt x="420" y="355"/>
                  </a:cubicBezTo>
                  <a:cubicBezTo>
                    <a:pt x="418" y="355"/>
                    <a:pt x="415" y="356"/>
                    <a:pt x="413" y="356"/>
                  </a:cubicBezTo>
                  <a:cubicBezTo>
                    <a:pt x="412" y="356"/>
                    <a:pt x="411" y="356"/>
                    <a:pt x="410" y="357"/>
                  </a:cubicBezTo>
                  <a:cubicBezTo>
                    <a:pt x="408" y="357"/>
                    <a:pt x="405" y="358"/>
                    <a:pt x="403" y="358"/>
                  </a:cubicBezTo>
                  <a:cubicBezTo>
                    <a:pt x="387" y="363"/>
                    <a:pt x="373" y="371"/>
                    <a:pt x="361" y="382"/>
                  </a:cubicBezTo>
                  <a:cubicBezTo>
                    <a:pt x="361" y="382"/>
                    <a:pt x="361" y="382"/>
                    <a:pt x="361" y="383"/>
                  </a:cubicBezTo>
                  <a:cubicBezTo>
                    <a:pt x="358" y="385"/>
                    <a:pt x="356" y="388"/>
                    <a:pt x="353" y="390"/>
                  </a:cubicBezTo>
                  <a:cubicBezTo>
                    <a:pt x="353" y="390"/>
                    <a:pt x="353" y="391"/>
                    <a:pt x="353" y="391"/>
                  </a:cubicBezTo>
                  <a:cubicBezTo>
                    <a:pt x="337" y="409"/>
                    <a:pt x="327" y="433"/>
                    <a:pt x="327" y="460"/>
                  </a:cubicBezTo>
                  <a:lnTo>
                    <a:pt x="327" y="600"/>
                  </a:lnTo>
                  <a:lnTo>
                    <a:pt x="389" y="600"/>
                  </a:lnTo>
                  <a:lnTo>
                    <a:pt x="389" y="454"/>
                  </a:lnTo>
                  <a:lnTo>
                    <a:pt x="410" y="454"/>
                  </a:lnTo>
                  <a:lnTo>
                    <a:pt x="410" y="600"/>
                  </a:lnTo>
                  <a:lnTo>
                    <a:pt x="543" y="600"/>
                  </a:lnTo>
                  <a:lnTo>
                    <a:pt x="543" y="454"/>
                  </a:lnTo>
                  <a:lnTo>
                    <a:pt x="564" y="454"/>
                  </a:lnTo>
                  <a:lnTo>
                    <a:pt x="564" y="600"/>
                  </a:lnTo>
                  <a:lnTo>
                    <a:pt x="628" y="600"/>
                  </a:lnTo>
                  <a:lnTo>
                    <a:pt x="628" y="460"/>
                  </a:lnTo>
                  <a:cubicBezTo>
                    <a:pt x="628" y="401"/>
                    <a:pt x="581" y="354"/>
                    <a:pt x="523" y="354"/>
                  </a:cubicBezTo>
                  <a:close/>
                  <a:moveTo>
                    <a:pt x="151" y="340"/>
                  </a:moveTo>
                  <a:lnTo>
                    <a:pt x="151" y="340"/>
                  </a:lnTo>
                  <a:cubicBezTo>
                    <a:pt x="159" y="340"/>
                    <a:pt x="167" y="338"/>
                    <a:pt x="175" y="335"/>
                  </a:cubicBezTo>
                  <a:cubicBezTo>
                    <a:pt x="175" y="335"/>
                    <a:pt x="175" y="335"/>
                    <a:pt x="176" y="335"/>
                  </a:cubicBezTo>
                  <a:cubicBezTo>
                    <a:pt x="179" y="334"/>
                    <a:pt x="183" y="332"/>
                    <a:pt x="186" y="330"/>
                  </a:cubicBezTo>
                  <a:cubicBezTo>
                    <a:pt x="186" y="330"/>
                    <a:pt x="186" y="330"/>
                    <a:pt x="186" y="330"/>
                  </a:cubicBezTo>
                  <a:cubicBezTo>
                    <a:pt x="190" y="328"/>
                    <a:pt x="193" y="326"/>
                    <a:pt x="196" y="323"/>
                  </a:cubicBezTo>
                  <a:cubicBezTo>
                    <a:pt x="196" y="323"/>
                    <a:pt x="196" y="323"/>
                    <a:pt x="196" y="323"/>
                  </a:cubicBezTo>
                  <a:cubicBezTo>
                    <a:pt x="202" y="318"/>
                    <a:pt x="206" y="312"/>
                    <a:pt x="210" y="306"/>
                  </a:cubicBezTo>
                  <a:cubicBezTo>
                    <a:pt x="211" y="305"/>
                    <a:pt x="211" y="305"/>
                    <a:pt x="211" y="304"/>
                  </a:cubicBezTo>
                  <a:cubicBezTo>
                    <a:pt x="213" y="301"/>
                    <a:pt x="214" y="298"/>
                    <a:pt x="216" y="295"/>
                  </a:cubicBezTo>
                  <a:cubicBezTo>
                    <a:pt x="216" y="294"/>
                    <a:pt x="216" y="294"/>
                    <a:pt x="216" y="293"/>
                  </a:cubicBezTo>
                  <a:cubicBezTo>
                    <a:pt x="217" y="290"/>
                    <a:pt x="218" y="287"/>
                    <a:pt x="219" y="283"/>
                  </a:cubicBezTo>
                  <a:cubicBezTo>
                    <a:pt x="219" y="282"/>
                    <a:pt x="219" y="282"/>
                    <a:pt x="219" y="281"/>
                  </a:cubicBezTo>
                  <a:cubicBezTo>
                    <a:pt x="220" y="278"/>
                    <a:pt x="220" y="274"/>
                    <a:pt x="220" y="270"/>
                  </a:cubicBezTo>
                  <a:cubicBezTo>
                    <a:pt x="220" y="267"/>
                    <a:pt x="220" y="264"/>
                    <a:pt x="220" y="261"/>
                  </a:cubicBezTo>
                  <a:cubicBezTo>
                    <a:pt x="219" y="260"/>
                    <a:pt x="219" y="259"/>
                    <a:pt x="219" y="258"/>
                  </a:cubicBezTo>
                  <a:cubicBezTo>
                    <a:pt x="219" y="255"/>
                    <a:pt x="218" y="252"/>
                    <a:pt x="217" y="250"/>
                  </a:cubicBezTo>
                  <a:cubicBezTo>
                    <a:pt x="217" y="249"/>
                    <a:pt x="217" y="249"/>
                    <a:pt x="217" y="249"/>
                  </a:cubicBezTo>
                  <a:cubicBezTo>
                    <a:pt x="216" y="246"/>
                    <a:pt x="215" y="244"/>
                    <a:pt x="214" y="241"/>
                  </a:cubicBezTo>
                  <a:cubicBezTo>
                    <a:pt x="214" y="240"/>
                    <a:pt x="213" y="240"/>
                    <a:pt x="213" y="239"/>
                  </a:cubicBezTo>
                  <a:cubicBezTo>
                    <a:pt x="212" y="236"/>
                    <a:pt x="210" y="234"/>
                    <a:pt x="209" y="231"/>
                  </a:cubicBezTo>
                  <a:lnTo>
                    <a:pt x="208" y="231"/>
                  </a:lnTo>
                  <a:cubicBezTo>
                    <a:pt x="207" y="229"/>
                    <a:pt x="205" y="226"/>
                    <a:pt x="203" y="224"/>
                  </a:cubicBezTo>
                  <a:cubicBezTo>
                    <a:pt x="203" y="224"/>
                    <a:pt x="202" y="223"/>
                    <a:pt x="202" y="223"/>
                  </a:cubicBezTo>
                  <a:cubicBezTo>
                    <a:pt x="200" y="221"/>
                    <a:pt x="198" y="219"/>
                    <a:pt x="195" y="217"/>
                  </a:cubicBezTo>
                  <a:cubicBezTo>
                    <a:pt x="195" y="217"/>
                    <a:pt x="195" y="217"/>
                    <a:pt x="195" y="216"/>
                  </a:cubicBezTo>
                  <a:cubicBezTo>
                    <a:pt x="193" y="215"/>
                    <a:pt x="190" y="213"/>
                    <a:pt x="188" y="211"/>
                  </a:cubicBezTo>
                  <a:cubicBezTo>
                    <a:pt x="187" y="211"/>
                    <a:pt x="187" y="210"/>
                    <a:pt x="186" y="210"/>
                  </a:cubicBezTo>
                  <a:cubicBezTo>
                    <a:pt x="184" y="209"/>
                    <a:pt x="181" y="207"/>
                    <a:pt x="179" y="206"/>
                  </a:cubicBezTo>
                  <a:cubicBezTo>
                    <a:pt x="179" y="206"/>
                    <a:pt x="178" y="206"/>
                    <a:pt x="178" y="206"/>
                  </a:cubicBezTo>
                  <a:cubicBezTo>
                    <a:pt x="170" y="202"/>
                    <a:pt x="160" y="200"/>
                    <a:pt x="151" y="200"/>
                  </a:cubicBezTo>
                  <a:cubicBezTo>
                    <a:pt x="112" y="200"/>
                    <a:pt x="81" y="231"/>
                    <a:pt x="81" y="270"/>
                  </a:cubicBezTo>
                  <a:cubicBezTo>
                    <a:pt x="81" y="309"/>
                    <a:pt x="112" y="340"/>
                    <a:pt x="151" y="340"/>
                  </a:cubicBezTo>
                  <a:close/>
                </a:path>
              </a:pathLst>
            </a:custGeom>
            <a:solidFill>
              <a:srgbClr val="365B7C"/>
            </a:solidFill>
            <a:ln>
              <a:noFill/>
            </a:ln>
          </p:spPr>
          <p:txBody>
            <a:bodyPr vert="horz" wrap="square" lIns="91440" tIns="45720" rIns="91440" bIns="45720" numCol="1" anchor="t" anchorCtr="0" compatLnSpc="1">
              <a:prstTxWarp prst="textNoShape">
                <a:avLst/>
              </a:prstTxWarp>
            </a:bodyPr>
            <a:lstStyle/>
            <a:p>
              <a:endParaRPr lang="zh-CN" altLang="en-US">
                <a:solidFill>
                  <a:schemeClr val="accent2"/>
                </a:solidFill>
              </a:endParaRPr>
            </a:p>
          </p:txBody>
        </p:sp>
      </p:grpSp>
      <p:sp>
        <p:nvSpPr>
          <p:cNvPr id="7" name="矩形 6">
            <a:extLst>
              <a:ext uri="{FF2B5EF4-FFF2-40B4-BE49-F238E27FC236}">
                <a16:creationId xmlns:a16="http://schemas.microsoft.com/office/drawing/2014/main" id="{CF3E8134-48A5-444B-8D6A-6A193DF3BF82}"/>
              </a:ext>
            </a:extLst>
          </p:cNvPr>
          <p:cNvSpPr/>
          <p:nvPr/>
        </p:nvSpPr>
        <p:spPr>
          <a:xfrm>
            <a:off x="2237463" y="878803"/>
            <a:ext cx="2087446" cy="470748"/>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800" b="1" dirty="0">
                <a:latin typeface="KaiTi" panose="02010609060101010101" pitchFamily="49" charset="-122"/>
                <a:ea typeface="KaiTi" panose="02010609060101010101" pitchFamily="49" charset="-122"/>
                <a:cs typeface="+mn-ea"/>
                <a:sym typeface="+mn-lt"/>
              </a:rPr>
              <a:t>案例导学</a:t>
            </a:r>
          </a:p>
        </p:txBody>
      </p:sp>
      <p:sp>
        <p:nvSpPr>
          <p:cNvPr id="8" name="TextBox 7"/>
          <p:cNvSpPr txBox="1"/>
          <p:nvPr/>
        </p:nvSpPr>
        <p:spPr>
          <a:xfrm>
            <a:off x="1651944" y="1985688"/>
            <a:ext cx="9158018" cy="4524315"/>
          </a:xfrm>
          <a:prstGeom prst="rect">
            <a:avLst/>
          </a:prstGeom>
          <a:noFill/>
        </p:spPr>
        <p:txBody>
          <a:bodyPr wrap="square" rtlCol="0">
            <a:spAutoFit/>
          </a:bodyPr>
          <a:lstStyle/>
          <a:p>
            <a:r>
              <a:rPr lang="zh-CN" altLang="zh-CN" sz="2400" dirty="0">
                <a:latin typeface="KaiTi" panose="02010609060101010101" pitchFamily="49" charset="-122"/>
                <a:ea typeface="KaiTi" panose="02010609060101010101" pitchFamily="49" charset="-122"/>
              </a:rPr>
              <a:t>但是两位被招聘员工都失败了，具体情况如下：</a:t>
            </a:r>
          </a:p>
          <a:p>
            <a:r>
              <a:rPr lang="zh-CN" altLang="zh-CN" sz="2400" dirty="0">
                <a:latin typeface="KaiTi" panose="02010609060101010101" pitchFamily="49" charset="-122"/>
                <a:ea typeface="KaiTi" panose="02010609060101010101" pitchFamily="49" charset="-122"/>
              </a:rPr>
              <a:t>第一位</a:t>
            </a:r>
            <a:r>
              <a:rPr lang="en-US" altLang="zh-CN" sz="2400" dirty="0">
                <a:latin typeface="KaiTi" panose="02010609060101010101" pitchFamily="49" charset="-122"/>
                <a:ea typeface="KaiTi" panose="02010609060101010101" pitchFamily="49" charset="-122"/>
              </a:rPr>
              <a:t>A</a:t>
            </a:r>
            <a:r>
              <a:rPr lang="zh-CN" altLang="zh-CN" sz="2400" dirty="0">
                <a:latin typeface="KaiTi" panose="02010609060101010101" pitchFamily="49" charset="-122"/>
                <a:ea typeface="KaiTi" panose="02010609060101010101" pitchFamily="49" charset="-122"/>
              </a:rPr>
              <a:t>入职的第二天就没来上班，最终决定不上班了。</a:t>
            </a:r>
            <a:endParaRPr lang="zh-CN" altLang="en-US" sz="2400" dirty="0">
              <a:latin typeface="KaiTi" panose="02010609060101010101" pitchFamily="49" charset="-122"/>
              <a:ea typeface="KaiTi" panose="02010609060101010101" pitchFamily="49" charset="-122"/>
            </a:endParaRPr>
          </a:p>
          <a:p>
            <a:r>
              <a:rPr lang="zh-CN" altLang="zh-CN" sz="2400" dirty="0">
                <a:latin typeface="KaiTi" panose="02010609060101010101" pitchFamily="49" charset="-122"/>
                <a:ea typeface="KaiTi" panose="02010609060101010101" pitchFamily="49" charset="-122"/>
              </a:rPr>
              <a:t>她的工作职责是负责前台接待。入职当天晚上公司举行了聚餐，她和同事谈得也挺愉快。她自述的辞职原因：工作内容和自己预期不一样，琐碎繁杂，觉得自己无法胜任前台工作。</a:t>
            </a:r>
            <a:r>
              <a:rPr lang="en-US" altLang="zh-CN" sz="2400" dirty="0">
                <a:latin typeface="KaiTi" panose="02010609060101010101" pitchFamily="49" charset="-122"/>
                <a:ea typeface="KaiTi" panose="02010609060101010101" pitchFamily="49" charset="-122"/>
              </a:rPr>
              <a:t>HR</a:t>
            </a:r>
            <a:r>
              <a:rPr lang="zh-CN" altLang="zh-CN" sz="2400" dirty="0">
                <a:latin typeface="KaiTi" panose="02010609060101010101" pitchFamily="49" charset="-122"/>
                <a:ea typeface="KaiTi" panose="02010609060101010101" pitchFamily="49" charset="-122"/>
              </a:rPr>
              <a:t>对她的印象：内向，有想法，不甘于做琐碎、接待人的工作，对批评（即使是善意的）非常敏感。</a:t>
            </a:r>
            <a:endParaRPr lang="en-US" altLang="zh-CN" sz="2400" dirty="0">
              <a:latin typeface="KaiTi" panose="02010609060101010101" pitchFamily="49" charset="-122"/>
              <a:ea typeface="KaiTi" panose="02010609060101010101" pitchFamily="49" charset="-122"/>
            </a:endParaRPr>
          </a:p>
          <a:p>
            <a:r>
              <a:rPr lang="zh-CN" altLang="zh-CN" sz="2400" dirty="0">
                <a:latin typeface="KaiTi" panose="02010609060101010101" pitchFamily="49" charset="-122"/>
                <a:ea typeface="KaiTi" panose="02010609060101010101" pitchFamily="49" charset="-122"/>
              </a:rPr>
              <a:t>第二位</a:t>
            </a:r>
            <a:r>
              <a:rPr lang="en-US" altLang="zh-CN" sz="2400" dirty="0">
                <a:latin typeface="KaiTi" panose="02010609060101010101" pitchFamily="49" charset="-122"/>
                <a:ea typeface="KaiTi" panose="02010609060101010101" pitchFamily="49" charset="-122"/>
              </a:rPr>
              <a:t>B</a:t>
            </a:r>
            <a:r>
              <a:rPr lang="zh-CN" altLang="zh-CN" sz="2400" dirty="0">
                <a:latin typeface="KaiTi" panose="02010609060101010101" pitchFamily="49" charset="-122"/>
                <a:ea typeface="KaiTi" panose="02010609060101010101" pitchFamily="49" charset="-122"/>
              </a:rPr>
              <a:t>工作十天后辞职。</a:t>
            </a:r>
            <a:r>
              <a:rPr lang="en-US" altLang="zh-CN" sz="2400" dirty="0">
                <a:latin typeface="KaiTi" panose="02010609060101010101" pitchFamily="49" charset="-122"/>
                <a:ea typeface="KaiTi" panose="02010609060101010101" pitchFamily="49" charset="-122"/>
              </a:rPr>
              <a:t>B</a:t>
            </a:r>
            <a:r>
              <a:rPr lang="zh-CN" altLang="zh-CN" sz="2400" dirty="0">
                <a:latin typeface="KaiTi" panose="02010609060101010101" pitchFamily="49" charset="-122"/>
                <a:ea typeface="KaiTi" panose="02010609060101010101" pitchFamily="49" charset="-122"/>
              </a:rPr>
              <a:t>的工作职责是负责前台接待，出纳，办公用品采购，公司证照办理与变更手续等。</a:t>
            </a:r>
            <a:r>
              <a:rPr lang="en-US" altLang="zh-CN" sz="2400" dirty="0">
                <a:latin typeface="KaiTi" panose="02010609060101010101" pitchFamily="49" charset="-122"/>
                <a:ea typeface="KaiTi" panose="02010609060101010101" pitchFamily="49" charset="-122"/>
              </a:rPr>
              <a:t>HR</a:t>
            </a:r>
            <a:r>
              <a:rPr lang="zh-CN" altLang="zh-CN" sz="2400" dirty="0">
                <a:latin typeface="KaiTi" panose="02010609060101010101" pitchFamily="49" charset="-122"/>
                <a:ea typeface="KaiTi" panose="02010609060101010101" pitchFamily="49" charset="-122"/>
              </a:rPr>
              <a:t>的印象：形象极好、思路清晰、沟通能力强，行政工作经验丰富。总经理印象：商务礼仪不好，经常是小孩姿态，撒娇的样子，需要进行商务礼仪的学习。</a:t>
            </a:r>
          </a:p>
          <a:p>
            <a:endParaRPr lang="zh-CN" altLang="en-US" sz="2400" dirty="0">
              <a:latin typeface="KaiTi" panose="02010609060101010101" pitchFamily="49" charset="-122"/>
              <a:ea typeface="KaiTi" panose="02010609060101010101" pitchFamily="49" charset="-122"/>
            </a:endParaRPr>
          </a:p>
        </p:txBody>
      </p:sp>
    </p:spTree>
    <p:extLst>
      <p:ext uri="{BB962C8B-B14F-4D97-AF65-F5344CB8AC3E}">
        <p14:creationId xmlns:p14="http://schemas.microsoft.com/office/powerpoint/2010/main" val="66116752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5" presetClass="entr" presetSubtype="0" fill="hold" nodeType="withEffect">
                                  <p:stCondLst>
                                    <p:cond delay="25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decel="50000" fill="hold">
                                          <p:stCondLst>
                                            <p:cond delay="0"/>
                                          </p:stCondLst>
                                        </p:cTn>
                                        <p:tgtEl>
                                          <p:spTgt spid="2"/>
                                        </p:tgtEl>
                                        <p:attrNameLst>
                                          <p:attrName>style.rotation</p:attrName>
                                        </p:attrNameLst>
                                      </p:cBhvr>
                                      <p:tavLst>
                                        <p:tav tm="0">
                                          <p:val>
                                            <p:fltVal val="-90"/>
                                          </p:val>
                                        </p:tav>
                                        <p:tav tm="100000">
                                          <p:val>
                                            <p:fltVal val="0"/>
                                          </p:val>
                                        </p:tav>
                                      </p:tavLst>
                                    </p:anim>
                                    <p:anim calcmode="lin" valueType="num">
                                      <p:cBhvr>
                                        <p:cTn id="8" dur="500" decel="50000" fill="hold">
                                          <p:stCondLst>
                                            <p:cond delay="0"/>
                                          </p:stCondLst>
                                        </p:cTn>
                                        <p:tgtEl>
                                          <p:spTgt spid="2"/>
                                        </p:tgtEl>
                                        <p:attrNameLst>
                                          <p:attrName>ppt_w</p:attrName>
                                        </p:attrNameLst>
                                      </p:cBhvr>
                                      <p:tavLst>
                                        <p:tav tm="0">
                                          <p:val>
                                            <p:strVal val="#ppt_w"/>
                                          </p:val>
                                        </p:tav>
                                        <p:tav tm="100000">
                                          <p:val>
                                            <p:strVal val="#ppt_w*.05"/>
                                          </p:val>
                                        </p:tav>
                                      </p:tavLst>
                                    </p:anim>
                                    <p:anim calcmode="lin" valueType="num">
                                      <p:cBhvr>
                                        <p:cTn id="9" dur="500" accel="50000" fill="hold">
                                          <p:stCondLst>
                                            <p:cond delay="500"/>
                                          </p:stCondLst>
                                        </p:cTn>
                                        <p:tgtEl>
                                          <p:spTgt spid="2"/>
                                        </p:tgtEl>
                                        <p:attrNameLst>
                                          <p:attrName>ppt_w</p:attrName>
                                        </p:attrNameLst>
                                      </p:cBhvr>
                                      <p:tavLst>
                                        <p:tav tm="0">
                                          <p:val>
                                            <p:strVal val="#ppt_w*.05"/>
                                          </p:val>
                                        </p:tav>
                                        <p:tav tm="100000">
                                          <p:val>
                                            <p:strVal val="#ppt_w"/>
                                          </p:val>
                                        </p:tav>
                                      </p:tavLst>
                                    </p:anim>
                                    <p:anim calcmode="lin" valueType="num">
                                      <p:cBhvr>
                                        <p:cTn id="10" dur="1000" fill="hold"/>
                                        <p:tgtEl>
                                          <p:spTgt spid="2"/>
                                        </p:tgtEl>
                                        <p:attrNameLst>
                                          <p:attrName>ppt_h</p:attrName>
                                        </p:attrNameLst>
                                      </p:cBhvr>
                                      <p:tavLst>
                                        <p:tav tm="0">
                                          <p:val>
                                            <p:strVal val="#ppt_h"/>
                                          </p:val>
                                        </p:tav>
                                        <p:tav tm="100000">
                                          <p:val>
                                            <p:strVal val="#ppt_h"/>
                                          </p:val>
                                        </p:tav>
                                      </p:tavLst>
                                    </p:anim>
                                    <p:anim calcmode="lin" valueType="num">
                                      <p:cBhvr>
                                        <p:cTn id="11" dur="500" decel="50000" fill="hold">
                                          <p:stCondLst>
                                            <p:cond delay="0"/>
                                          </p:stCondLst>
                                        </p:cTn>
                                        <p:tgtEl>
                                          <p:spTgt spid="2"/>
                                        </p:tgtEl>
                                        <p:attrNameLst>
                                          <p:attrName>ppt_x</p:attrName>
                                        </p:attrNameLst>
                                      </p:cBhvr>
                                      <p:tavLst>
                                        <p:tav tm="0">
                                          <p:val>
                                            <p:strVal val="#ppt_x+.4"/>
                                          </p:val>
                                        </p:tav>
                                        <p:tav tm="100000">
                                          <p:val>
                                            <p:strVal val="#ppt_x"/>
                                          </p:val>
                                        </p:tav>
                                      </p:tavLst>
                                    </p:anim>
                                    <p:anim calcmode="lin" valueType="num">
                                      <p:cBhvr>
                                        <p:cTn id="12" dur="500" decel="50000" fill="hold">
                                          <p:stCondLst>
                                            <p:cond delay="0"/>
                                          </p:stCondLst>
                                        </p:cTn>
                                        <p:tgtEl>
                                          <p:spTgt spid="2"/>
                                        </p:tgtEl>
                                        <p:attrNameLst>
                                          <p:attrName>ppt_y</p:attrName>
                                        </p:attrNameLst>
                                      </p:cBhvr>
                                      <p:tavLst>
                                        <p:tav tm="0">
                                          <p:val>
                                            <p:strVal val="#ppt_y-.2"/>
                                          </p:val>
                                        </p:tav>
                                        <p:tav tm="100000">
                                          <p:val>
                                            <p:strVal val="#ppt_y+.1"/>
                                          </p:val>
                                        </p:tav>
                                      </p:tavLst>
                                    </p:anim>
                                    <p:anim calcmode="lin" valueType="num">
                                      <p:cBhvr>
                                        <p:cTn id="13" dur="500" accel="50000" fill="hold">
                                          <p:stCondLst>
                                            <p:cond delay="500"/>
                                          </p:stCondLst>
                                        </p:cTn>
                                        <p:tgtEl>
                                          <p:spTgt spid="2"/>
                                        </p:tgtEl>
                                        <p:attrNameLst>
                                          <p:attrName>ppt_y</p:attrName>
                                        </p:attrNameLst>
                                      </p:cBhvr>
                                      <p:tavLst>
                                        <p:tav tm="0">
                                          <p:val>
                                            <p:strVal val="#ppt_y+.1"/>
                                          </p:val>
                                        </p:tav>
                                        <p:tav tm="100000">
                                          <p:val>
                                            <p:strVal val="#ppt_y"/>
                                          </p:val>
                                        </p:tav>
                                      </p:tavLst>
                                    </p:anim>
                                    <p:animEffect transition="in" filter="fade">
                                      <p:cBhvr>
                                        <p:cTn id="14" dur="1000" decel="50000">
                                          <p:stCondLst>
                                            <p:cond delay="0"/>
                                          </p:stCondLst>
                                        </p:cTn>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a:extLst>
              <a:ext uri="{FF2B5EF4-FFF2-40B4-BE49-F238E27FC236}">
                <a16:creationId xmlns:a16="http://schemas.microsoft.com/office/drawing/2014/main" id="{561A2294-23CE-2643-9C8C-956FF59C7B35}"/>
              </a:ext>
            </a:extLst>
          </p:cNvPr>
          <p:cNvGrpSpPr/>
          <p:nvPr/>
        </p:nvGrpSpPr>
        <p:grpSpPr>
          <a:xfrm>
            <a:off x="171280" y="169033"/>
            <a:ext cx="1891633" cy="1891633"/>
            <a:chOff x="831765" y="1948847"/>
            <a:chExt cx="1891633" cy="1891633"/>
          </a:xfrm>
        </p:grpSpPr>
        <p:grpSp>
          <p:nvGrpSpPr>
            <p:cNvPr id="3" name="组合 2">
              <a:extLst>
                <a:ext uri="{FF2B5EF4-FFF2-40B4-BE49-F238E27FC236}">
                  <a16:creationId xmlns:a16="http://schemas.microsoft.com/office/drawing/2014/main" id="{311E4F6C-6AE8-9D4E-812F-5F11A10CD9D6}"/>
                </a:ext>
              </a:extLst>
            </p:cNvPr>
            <p:cNvGrpSpPr/>
            <p:nvPr/>
          </p:nvGrpSpPr>
          <p:grpSpPr>
            <a:xfrm>
              <a:off x="831765" y="1948847"/>
              <a:ext cx="1891633" cy="1891633"/>
              <a:chOff x="1375509" y="1976984"/>
              <a:chExt cx="2018000" cy="2018000"/>
            </a:xfrm>
          </p:grpSpPr>
          <p:sp>
            <p:nvSpPr>
              <p:cNvPr id="5" name="椭圆 4" descr="e7d195523061f1c0deeec63e560781cfd59afb0ea006f2a87ABB68BF51EA6619813959095094C18C62A12F549504892A4AAA8C1554C6663626E05CA27F281A14E6983772AFC3FB97135759321DEA3D709AACD122C08E6ED1C77BAD4A88EF4CD28A80260D8F97957F436F83C1F553EF0169027D0DBFA7A77088E1513DBDFC101C4B4DFF310B01A5021663E46B6BC2AAB5">
                <a:extLst>
                  <a:ext uri="{FF2B5EF4-FFF2-40B4-BE49-F238E27FC236}">
                    <a16:creationId xmlns:a16="http://schemas.microsoft.com/office/drawing/2014/main" id="{6D52AE6C-48D5-7145-BFBF-F6F39AF994E6}"/>
                  </a:ext>
                </a:extLst>
              </p:cNvPr>
              <p:cNvSpPr>
                <a:spLocks noChangeAspect="1"/>
              </p:cNvSpPr>
              <p:nvPr/>
            </p:nvSpPr>
            <p:spPr>
              <a:xfrm>
                <a:off x="1375509" y="1976984"/>
                <a:ext cx="2018000" cy="2018000"/>
              </a:xfrm>
              <a:prstGeom prst="ellipse">
                <a:avLst/>
              </a:prstGeom>
              <a:gradFill>
                <a:gsLst>
                  <a:gs pos="0">
                    <a:schemeClr val="bg1"/>
                  </a:gs>
                  <a:gs pos="100000">
                    <a:srgbClr val="C7C7C7"/>
                  </a:gs>
                </a:gsLst>
                <a:lin ang="13200000" scaled="0"/>
              </a:gradFill>
              <a:ln w="22225">
                <a:solidFill>
                  <a:schemeClr val="bg1"/>
                </a:solidFill>
              </a:ln>
              <a:effectLst>
                <a:outerShdw blurRad="393700" dist="1270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任意多边形 16">
                <a:extLst>
                  <a:ext uri="{FF2B5EF4-FFF2-40B4-BE49-F238E27FC236}">
                    <a16:creationId xmlns:a16="http://schemas.microsoft.com/office/drawing/2014/main" id="{175A8AAC-A5AF-5E42-8091-0E80E250512E}"/>
                  </a:ext>
                </a:extLst>
              </p:cNvPr>
              <p:cNvSpPr/>
              <p:nvPr/>
            </p:nvSpPr>
            <p:spPr>
              <a:xfrm rot="5400000">
                <a:off x="1220020" y="2637800"/>
                <a:ext cx="1007034" cy="694933"/>
              </a:xfrm>
              <a:custGeom>
                <a:avLst/>
                <a:gdLst>
                  <a:gd name="connsiteX0" fmla="*/ 0 w 1007034"/>
                  <a:gd name="connsiteY0" fmla="*/ 555348 h 694933"/>
                  <a:gd name="connsiteX1" fmla="*/ 322102 w 1007034"/>
                  <a:gd name="connsiteY1" fmla="*/ 0 h 694933"/>
                  <a:gd name="connsiteX2" fmla="*/ 392164 w 1007034"/>
                  <a:gd name="connsiteY2" fmla="*/ 21748 h 694933"/>
                  <a:gd name="connsiteX3" fmla="*/ 503517 w 1007034"/>
                  <a:gd name="connsiteY3" fmla="*/ 32974 h 694933"/>
                  <a:gd name="connsiteX4" fmla="*/ 614869 w 1007034"/>
                  <a:gd name="connsiteY4" fmla="*/ 21748 h 694933"/>
                  <a:gd name="connsiteX5" fmla="*/ 684932 w 1007034"/>
                  <a:gd name="connsiteY5" fmla="*/ 0 h 694933"/>
                  <a:gd name="connsiteX6" fmla="*/ 1007034 w 1007034"/>
                  <a:gd name="connsiteY6" fmla="*/ 555347 h 694933"/>
                  <a:gd name="connsiteX7" fmla="*/ 895766 w 1007034"/>
                  <a:gd name="connsiteY7" fmla="*/ 615742 h 694933"/>
                  <a:gd name="connsiteX8" fmla="*/ 503516 w 1007034"/>
                  <a:gd name="connsiteY8" fmla="*/ 694933 h 694933"/>
                  <a:gd name="connsiteX9" fmla="*/ 111266 w 1007034"/>
                  <a:gd name="connsiteY9" fmla="*/ 615742 h 694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07034" h="694933">
                    <a:moveTo>
                      <a:pt x="0" y="555348"/>
                    </a:moveTo>
                    <a:lnTo>
                      <a:pt x="322102" y="0"/>
                    </a:lnTo>
                    <a:lnTo>
                      <a:pt x="392164" y="21748"/>
                    </a:lnTo>
                    <a:cubicBezTo>
                      <a:pt x="428132" y="29108"/>
                      <a:pt x="465373" y="32974"/>
                      <a:pt x="503517" y="32974"/>
                    </a:cubicBezTo>
                    <a:cubicBezTo>
                      <a:pt x="541660" y="32974"/>
                      <a:pt x="578901" y="29108"/>
                      <a:pt x="614869" y="21748"/>
                    </a:cubicBezTo>
                    <a:lnTo>
                      <a:pt x="684932" y="0"/>
                    </a:lnTo>
                    <a:lnTo>
                      <a:pt x="1007034" y="555347"/>
                    </a:lnTo>
                    <a:lnTo>
                      <a:pt x="895766" y="615742"/>
                    </a:lnTo>
                    <a:cubicBezTo>
                      <a:pt x="775204" y="666735"/>
                      <a:pt x="642653" y="694933"/>
                      <a:pt x="503516" y="694933"/>
                    </a:cubicBezTo>
                    <a:cubicBezTo>
                      <a:pt x="364379" y="694933"/>
                      <a:pt x="231828" y="666735"/>
                      <a:pt x="111266" y="615742"/>
                    </a:cubicBezTo>
                    <a:close/>
                  </a:path>
                </a:pathLst>
              </a:custGeom>
              <a:solidFill>
                <a:srgbClr val="365B7C"/>
              </a:solidFill>
              <a:ln>
                <a:noFill/>
              </a:ln>
              <a:effectLst>
                <a:innerShdw blurRad="63500" dist="381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4" name="Freeform 48">
              <a:extLst>
                <a:ext uri="{FF2B5EF4-FFF2-40B4-BE49-F238E27FC236}">
                  <a16:creationId xmlns:a16="http://schemas.microsoft.com/office/drawing/2014/main" id="{1A85B2EB-679E-D34B-830C-21AA1AB4F95E}"/>
                </a:ext>
              </a:extLst>
            </p:cNvPr>
            <p:cNvSpPr>
              <a:spLocks noEditPoints="1"/>
            </p:cNvSpPr>
            <p:nvPr/>
          </p:nvSpPr>
          <p:spPr bwMode="auto">
            <a:xfrm>
              <a:off x="1822373" y="2622634"/>
              <a:ext cx="490056" cy="469081"/>
            </a:xfrm>
            <a:custGeom>
              <a:avLst/>
              <a:gdLst>
                <a:gd name="T0" fmla="*/ 419 w 628"/>
                <a:gd name="T1" fmla="*/ 232 h 600"/>
                <a:gd name="T2" fmla="*/ 411 w 628"/>
                <a:gd name="T3" fmla="*/ 249 h 600"/>
                <a:gd name="T4" fmla="*/ 408 w 628"/>
                <a:gd name="T5" fmla="*/ 261 h 600"/>
                <a:gd name="T6" fmla="*/ 409 w 628"/>
                <a:gd name="T7" fmla="*/ 283 h 600"/>
                <a:gd name="T8" fmla="*/ 417 w 628"/>
                <a:gd name="T9" fmla="*/ 304 h 600"/>
                <a:gd name="T10" fmla="*/ 424 w 628"/>
                <a:gd name="T11" fmla="*/ 315 h 600"/>
                <a:gd name="T12" fmla="*/ 441 w 628"/>
                <a:gd name="T13" fmla="*/ 330 h 600"/>
                <a:gd name="T14" fmla="*/ 453 w 628"/>
                <a:gd name="T15" fmla="*/ 335 h 600"/>
                <a:gd name="T16" fmla="*/ 478 w 628"/>
                <a:gd name="T17" fmla="*/ 200 h 600"/>
                <a:gd name="T18" fmla="*/ 449 w 628"/>
                <a:gd name="T19" fmla="*/ 206 h 600"/>
                <a:gd name="T20" fmla="*/ 433 w 628"/>
                <a:gd name="T21" fmla="*/ 216 h 600"/>
                <a:gd name="T22" fmla="*/ 425 w 628"/>
                <a:gd name="T23" fmla="*/ 224 h 600"/>
                <a:gd name="T24" fmla="*/ 384 w 628"/>
                <a:gd name="T25" fmla="*/ 70 h 600"/>
                <a:gd name="T26" fmla="*/ 314 w 628"/>
                <a:gd name="T27" fmla="*/ 140 h 600"/>
                <a:gd name="T28" fmla="*/ 379 w 628"/>
                <a:gd name="T29" fmla="*/ 283 h 600"/>
                <a:gd name="T30" fmla="*/ 379 w 628"/>
                <a:gd name="T31" fmla="*/ 254 h 600"/>
                <a:gd name="T32" fmla="*/ 359 w 628"/>
                <a:gd name="T33" fmla="*/ 154 h 600"/>
                <a:gd name="T34" fmla="*/ 250 w 628"/>
                <a:gd name="T35" fmla="*/ 270 h 600"/>
                <a:gd name="T36" fmla="*/ 314 w 628"/>
                <a:gd name="T37" fmla="*/ 396 h 600"/>
                <a:gd name="T38" fmla="*/ 282 w 628"/>
                <a:gd name="T39" fmla="*/ 400 h 600"/>
                <a:gd name="T40" fmla="*/ 267 w 628"/>
                <a:gd name="T41" fmla="*/ 382 h 600"/>
                <a:gd name="T42" fmla="*/ 257 w 628"/>
                <a:gd name="T43" fmla="*/ 374 h 600"/>
                <a:gd name="T44" fmla="*/ 214 w 628"/>
                <a:gd name="T45" fmla="*/ 356 h 600"/>
                <a:gd name="T46" fmla="*/ 195 w 628"/>
                <a:gd name="T47" fmla="*/ 354 h 600"/>
                <a:gd name="T48" fmla="*/ 0 w 628"/>
                <a:gd name="T49" fmla="*/ 600 h 600"/>
                <a:gd name="T50" fmla="*/ 83 w 628"/>
                <a:gd name="T51" fmla="*/ 454 h 600"/>
                <a:gd name="T52" fmla="*/ 216 w 628"/>
                <a:gd name="T53" fmla="*/ 454 h 600"/>
                <a:gd name="T54" fmla="*/ 301 w 628"/>
                <a:gd name="T55" fmla="*/ 600 h 600"/>
                <a:gd name="T56" fmla="*/ 282 w 628"/>
                <a:gd name="T57" fmla="*/ 400 h 600"/>
                <a:gd name="T58" fmla="*/ 433 w 628"/>
                <a:gd name="T59" fmla="*/ 354 h 600"/>
                <a:gd name="T60" fmla="*/ 413 w 628"/>
                <a:gd name="T61" fmla="*/ 356 h 600"/>
                <a:gd name="T62" fmla="*/ 361 w 628"/>
                <a:gd name="T63" fmla="*/ 382 h 600"/>
                <a:gd name="T64" fmla="*/ 353 w 628"/>
                <a:gd name="T65" fmla="*/ 391 h 600"/>
                <a:gd name="T66" fmla="*/ 389 w 628"/>
                <a:gd name="T67" fmla="*/ 600 h 600"/>
                <a:gd name="T68" fmla="*/ 410 w 628"/>
                <a:gd name="T69" fmla="*/ 600 h 600"/>
                <a:gd name="T70" fmla="*/ 564 w 628"/>
                <a:gd name="T71" fmla="*/ 454 h 600"/>
                <a:gd name="T72" fmla="*/ 628 w 628"/>
                <a:gd name="T73" fmla="*/ 460 h 600"/>
                <a:gd name="T74" fmla="*/ 151 w 628"/>
                <a:gd name="T75" fmla="*/ 340 h 600"/>
                <a:gd name="T76" fmla="*/ 186 w 628"/>
                <a:gd name="T77" fmla="*/ 330 h 600"/>
                <a:gd name="T78" fmla="*/ 196 w 628"/>
                <a:gd name="T79" fmla="*/ 323 h 600"/>
                <a:gd name="T80" fmla="*/ 216 w 628"/>
                <a:gd name="T81" fmla="*/ 295 h 600"/>
                <a:gd name="T82" fmla="*/ 219 w 628"/>
                <a:gd name="T83" fmla="*/ 281 h 600"/>
                <a:gd name="T84" fmla="*/ 219 w 628"/>
                <a:gd name="T85" fmla="*/ 258 h 600"/>
                <a:gd name="T86" fmla="*/ 214 w 628"/>
                <a:gd name="T87" fmla="*/ 241 h 600"/>
                <a:gd name="T88" fmla="*/ 208 w 628"/>
                <a:gd name="T89" fmla="*/ 231 h 600"/>
                <a:gd name="T90" fmla="*/ 195 w 628"/>
                <a:gd name="T91" fmla="*/ 217 h 600"/>
                <a:gd name="T92" fmla="*/ 186 w 628"/>
                <a:gd name="T93" fmla="*/ 210 h 600"/>
                <a:gd name="T94" fmla="*/ 151 w 628"/>
                <a:gd name="T95" fmla="*/ 200 h 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28" h="600">
                  <a:moveTo>
                    <a:pt x="425" y="224"/>
                  </a:moveTo>
                  <a:cubicBezTo>
                    <a:pt x="423" y="226"/>
                    <a:pt x="421" y="229"/>
                    <a:pt x="420" y="231"/>
                  </a:cubicBezTo>
                  <a:cubicBezTo>
                    <a:pt x="419" y="231"/>
                    <a:pt x="419" y="232"/>
                    <a:pt x="419" y="232"/>
                  </a:cubicBezTo>
                  <a:cubicBezTo>
                    <a:pt x="418" y="234"/>
                    <a:pt x="416" y="236"/>
                    <a:pt x="415" y="239"/>
                  </a:cubicBezTo>
                  <a:cubicBezTo>
                    <a:pt x="415" y="240"/>
                    <a:pt x="414" y="240"/>
                    <a:pt x="414" y="241"/>
                  </a:cubicBezTo>
                  <a:cubicBezTo>
                    <a:pt x="413" y="244"/>
                    <a:pt x="412" y="246"/>
                    <a:pt x="411" y="249"/>
                  </a:cubicBezTo>
                  <a:cubicBezTo>
                    <a:pt x="411" y="249"/>
                    <a:pt x="411" y="250"/>
                    <a:pt x="411" y="250"/>
                  </a:cubicBezTo>
                  <a:cubicBezTo>
                    <a:pt x="410" y="253"/>
                    <a:pt x="409" y="255"/>
                    <a:pt x="409" y="258"/>
                  </a:cubicBezTo>
                  <a:cubicBezTo>
                    <a:pt x="409" y="259"/>
                    <a:pt x="409" y="260"/>
                    <a:pt x="408" y="261"/>
                  </a:cubicBezTo>
                  <a:cubicBezTo>
                    <a:pt x="408" y="264"/>
                    <a:pt x="408" y="267"/>
                    <a:pt x="408" y="270"/>
                  </a:cubicBezTo>
                  <a:cubicBezTo>
                    <a:pt x="408" y="274"/>
                    <a:pt x="408" y="278"/>
                    <a:pt x="409" y="281"/>
                  </a:cubicBezTo>
                  <a:cubicBezTo>
                    <a:pt x="409" y="282"/>
                    <a:pt x="409" y="283"/>
                    <a:pt x="409" y="283"/>
                  </a:cubicBezTo>
                  <a:cubicBezTo>
                    <a:pt x="410" y="287"/>
                    <a:pt x="411" y="290"/>
                    <a:pt x="412" y="293"/>
                  </a:cubicBezTo>
                  <a:cubicBezTo>
                    <a:pt x="412" y="294"/>
                    <a:pt x="412" y="294"/>
                    <a:pt x="412" y="295"/>
                  </a:cubicBezTo>
                  <a:cubicBezTo>
                    <a:pt x="414" y="298"/>
                    <a:pt x="415" y="301"/>
                    <a:pt x="417" y="304"/>
                  </a:cubicBezTo>
                  <a:cubicBezTo>
                    <a:pt x="417" y="305"/>
                    <a:pt x="417" y="305"/>
                    <a:pt x="418" y="306"/>
                  </a:cubicBezTo>
                  <a:cubicBezTo>
                    <a:pt x="420" y="309"/>
                    <a:pt x="422" y="312"/>
                    <a:pt x="424" y="315"/>
                  </a:cubicBezTo>
                  <a:cubicBezTo>
                    <a:pt x="424" y="315"/>
                    <a:pt x="424" y="315"/>
                    <a:pt x="424" y="315"/>
                  </a:cubicBezTo>
                  <a:cubicBezTo>
                    <a:pt x="427" y="318"/>
                    <a:pt x="429" y="320"/>
                    <a:pt x="432" y="323"/>
                  </a:cubicBezTo>
                  <a:cubicBezTo>
                    <a:pt x="432" y="323"/>
                    <a:pt x="432" y="323"/>
                    <a:pt x="432" y="323"/>
                  </a:cubicBezTo>
                  <a:cubicBezTo>
                    <a:pt x="435" y="326"/>
                    <a:pt x="438" y="328"/>
                    <a:pt x="441" y="330"/>
                  </a:cubicBezTo>
                  <a:cubicBezTo>
                    <a:pt x="442" y="330"/>
                    <a:pt x="442" y="330"/>
                    <a:pt x="442" y="330"/>
                  </a:cubicBezTo>
                  <a:cubicBezTo>
                    <a:pt x="446" y="332"/>
                    <a:pt x="449" y="334"/>
                    <a:pt x="452" y="335"/>
                  </a:cubicBezTo>
                  <a:cubicBezTo>
                    <a:pt x="453" y="335"/>
                    <a:pt x="453" y="335"/>
                    <a:pt x="453" y="335"/>
                  </a:cubicBezTo>
                  <a:cubicBezTo>
                    <a:pt x="461" y="338"/>
                    <a:pt x="469" y="340"/>
                    <a:pt x="478" y="340"/>
                  </a:cubicBezTo>
                  <a:cubicBezTo>
                    <a:pt x="516" y="340"/>
                    <a:pt x="547" y="309"/>
                    <a:pt x="547" y="270"/>
                  </a:cubicBezTo>
                  <a:cubicBezTo>
                    <a:pt x="547" y="231"/>
                    <a:pt x="516" y="200"/>
                    <a:pt x="478" y="200"/>
                  </a:cubicBezTo>
                  <a:cubicBezTo>
                    <a:pt x="468" y="200"/>
                    <a:pt x="458" y="202"/>
                    <a:pt x="450" y="206"/>
                  </a:cubicBezTo>
                  <a:cubicBezTo>
                    <a:pt x="450" y="206"/>
                    <a:pt x="450" y="206"/>
                    <a:pt x="450" y="206"/>
                  </a:cubicBezTo>
                  <a:cubicBezTo>
                    <a:pt x="449" y="206"/>
                    <a:pt x="449" y="206"/>
                    <a:pt x="449" y="206"/>
                  </a:cubicBezTo>
                  <a:cubicBezTo>
                    <a:pt x="446" y="208"/>
                    <a:pt x="444" y="209"/>
                    <a:pt x="442" y="210"/>
                  </a:cubicBezTo>
                  <a:cubicBezTo>
                    <a:pt x="441" y="210"/>
                    <a:pt x="441" y="211"/>
                    <a:pt x="440" y="211"/>
                  </a:cubicBezTo>
                  <a:cubicBezTo>
                    <a:pt x="438" y="213"/>
                    <a:pt x="435" y="215"/>
                    <a:pt x="433" y="216"/>
                  </a:cubicBezTo>
                  <a:cubicBezTo>
                    <a:pt x="433" y="217"/>
                    <a:pt x="432" y="217"/>
                    <a:pt x="432" y="217"/>
                  </a:cubicBezTo>
                  <a:cubicBezTo>
                    <a:pt x="430" y="219"/>
                    <a:pt x="428" y="221"/>
                    <a:pt x="426" y="223"/>
                  </a:cubicBezTo>
                  <a:cubicBezTo>
                    <a:pt x="426" y="223"/>
                    <a:pt x="425" y="224"/>
                    <a:pt x="425" y="224"/>
                  </a:cubicBezTo>
                  <a:close/>
                  <a:moveTo>
                    <a:pt x="314" y="140"/>
                  </a:moveTo>
                  <a:lnTo>
                    <a:pt x="314" y="140"/>
                  </a:lnTo>
                  <a:cubicBezTo>
                    <a:pt x="353" y="140"/>
                    <a:pt x="384" y="108"/>
                    <a:pt x="384" y="70"/>
                  </a:cubicBezTo>
                  <a:cubicBezTo>
                    <a:pt x="384" y="31"/>
                    <a:pt x="353" y="0"/>
                    <a:pt x="314" y="0"/>
                  </a:cubicBezTo>
                  <a:cubicBezTo>
                    <a:pt x="275" y="0"/>
                    <a:pt x="244" y="31"/>
                    <a:pt x="244" y="70"/>
                  </a:cubicBezTo>
                  <a:cubicBezTo>
                    <a:pt x="244" y="108"/>
                    <a:pt x="275" y="140"/>
                    <a:pt x="314" y="140"/>
                  </a:cubicBezTo>
                  <a:close/>
                  <a:moveTo>
                    <a:pt x="379" y="336"/>
                  </a:moveTo>
                  <a:lnTo>
                    <a:pt x="379" y="336"/>
                  </a:lnTo>
                  <a:lnTo>
                    <a:pt x="379" y="283"/>
                  </a:lnTo>
                  <a:cubicBezTo>
                    <a:pt x="379" y="279"/>
                    <a:pt x="378" y="274"/>
                    <a:pt x="378" y="270"/>
                  </a:cubicBezTo>
                  <a:cubicBezTo>
                    <a:pt x="378" y="266"/>
                    <a:pt x="379" y="262"/>
                    <a:pt x="379" y="257"/>
                  </a:cubicBezTo>
                  <a:lnTo>
                    <a:pt x="379" y="254"/>
                  </a:lnTo>
                  <a:lnTo>
                    <a:pt x="380" y="254"/>
                  </a:lnTo>
                  <a:cubicBezTo>
                    <a:pt x="385" y="223"/>
                    <a:pt x="404" y="197"/>
                    <a:pt x="431" y="183"/>
                  </a:cubicBezTo>
                  <a:cubicBezTo>
                    <a:pt x="412" y="165"/>
                    <a:pt x="387" y="154"/>
                    <a:pt x="359" y="154"/>
                  </a:cubicBezTo>
                  <a:lnTo>
                    <a:pt x="269" y="154"/>
                  </a:lnTo>
                  <a:cubicBezTo>
                    <a:pt x="241" y="154"/>
                    <a:pt x="216" y="165"/>
                    <a:pt x="197" y="183"/>
                  </a:cubicBezTo>
                  <a:cubicBezTo>
                    <a:pt x="228" y="199"/>
                    <a:pt x="250" y="232"/>
                    <a:pt x="250" y="270"/>
                  </a:cubicBezTo>
                  <a:cubicBezTo>
                    <a:pt x="250" y="278"/>
                    <a:pt x="249" y="285"/>
                    <a:pt x="247" y="293"/>
                  </a:cubicBezTo>
                  <a:lnTo>
                    <a:pt x="247" y="335"/>
                  </a:lnTo>
                  <a:cubicBezTo>
                    <a:pt x="276" y="347"/>
                    <a:pt x="299" y="369"/>
                    <a:pt x="314" y="396"/>
                  </a:cubicBezTo>
                  <a:cubicBezTo>
                    <a:pt x="328" y="369"/>
                    <a:pt x="352" y="348"/>
                    <a:pt x="379" y="336"/>
                  </a:cubicBezTo>
                  <a:close/>
                  <a:moveTo>
                    <a:pt x="282" y="400"/>
                  </a:moveTo>
                  <a:lnTo>
                    <a:pt x="282" y="400"/>
                  </a:lnTo>
                  <a:cubicBezTo>
                    <a:pt x="280" y="397"/>
                    <a:pt x="278" y="394"/>
                    <a:pt x="275" y="391"/>
                  </a:cubicBezTo>
                  <a:cubicBezTo>
                    <a:pt x="275" y="390"/>
                    <a:pt x="274" y="390"/>
                    <a:pt x="274" y="390"/>
                  </a:cubicBezTo>
                  <a:cubicBezTo>
                    <a:pt x="272" y="387"/>
                    <a:pt x="270" y="385"/>
                    <a:pt x="267" y="382"/>
                  </a:cubicBezTo>
                  <a:cubicBezTo>
                    <a:pt x="267" y="382"/>
                    <a:pt x="266" y="382"/>
                    <a:pt x="266" y="381"/>
                  </a:cubicBezTo>
                  <a:cubicBezTo>
                    <a:pt x="263" y="379"/>
                    <a:pt x="261" y="377"/>
                    <a:pt x="258" y="375"/>
                  </a:cubicBezTo>
                  <a:cubicBezTo>
                    <a:pt x="257" y="374"/>
                    <a:pt x="257" y="374"/>
                    <a:pt x="257" y="374"/>
                  </a:cubicBezTo>
                  <a:cubicBezTo>
                    <a:pt x="247" y="367"/>
                    <a:pt x="237" y="362"/>
                    <a:pt x="225" y="359"/>
                  </a:cubicBezTo>
                  <a:cubicBezTo>
                    <a:pt x="223" y="358"/>
                    <a:pt x="220" y="357"/>
                    <a:pt x="218" y="357"/>
                  </a:cubicBezTo>
                  <a:cubicBezTo>
                    <a:pt x="217" y="356"/>
                    <a:pt x="215" y="356"/>
                    <a:pt x="214" y="356"/>
                  </a:cubicBezTo>
                  <a:cubicBezTo>
                    <a:pt x="212" y="356"/>
                    <a:pt x="210" y="355"/>
                    <a:pt x="208" y="355"/>
                  </a:cubicBezTo>
                  <a:cubicBezTo>
                    <a:pt x="207" y="355"/>
                    <a:pt x="206" y="355"/>
                    <a:pt x="205" y="355"/>
                  </a:cubicBezTo>
                  <a:cubicBezTo>
                    <a:pt x="202" y="354"/>
                    <a:pt x="199" y="354"/>
                    <a:pt x="195" y="354"/>
                  </a:cubicBezTo>
                  <a:lnTo>
                    <a:pt x="105" y="354"/>
                  </a:lnTo>
                  <a:cubicBezTo>
                    <a:pt x="47" y="354"/>
                    <a:pt x="0" y="401"/>
                    <a:pt x="0" y="460"/>
                  </a:cubicBezTo>
                  <a:lnTo>
                    <a:pt x="0" y="600"/>
                  </a:lnTo>
                  <a:lnTo>
                    <a:pt x="62" y="600"/>
                  </a:lnTo>
                  <a:lnTo>
                    <a:pt x="62" y="454"/>
                  </a:lnTo>
                  <a:lnTo>
                    <a:pt x="83" y="454"/>
                  </a:lnTo>
                  <a:lnTo>
                    <a:pt x="83" y="600"/>
                  </a:lnTo>
                  <a:lnTo>
                    <a:pt x="216" y="600"/>
                  </a:lnTo>
                  <a:lnTo>
                    <a:pt x="216" y="454"/>
                  </a:lnTo>
                  <a:lnTo>
                    <a:pt x="237" y="454"/>
                  </a:lnTo>
                  <a:lnTo>
                    <a:pt x="237" y="600"/>
                  </a:lnTo>
                  <a:lnTo>
                    <a:pt x="301" y="600"/>
                  </a:lnTo>
                  <a:lnTo>
                    <a:pt x="301" y="460"/>
                  </a:lnTo>
                  <a:cubicBezTo>
                    <a:pt x="301" y="437"/>
                    <a:pt x="294" y="417"/>
                    <a:pt x="282" y="400"/>
                  </a:cubicBezTo>
                  <a:cubicBezTo>
                    <a:pt x="282" y="400"/>
                    <a:pt x="282" y="400"/>
                    <a:pt x="282" y="400"/>
                  </a:cubicBezTo>
                  <a:close/>
                  <a:moveTo>
                    <a:pt x="523" y="354"/>
                  </a:moveTo>
                  <a:lnTo>
                    <a:pt x="523" y="354"/>
                  </a:lnTo>
                  <a:lnTo>
                    <a:pt x="433" y="354"/>
                  </a:lnTo>
                  <a:cubicBezTo>
                    <a:pt x="429" y="354"/>
                    <a:pt x="426" y="354"/>
                    <a:pt x="423" y="355"/>
                  </a:cubicBezTo>
                  <a:cubicBezTo>
                    <a:pt x="422" y="355"/>
                    <a:pt x="421" y="355"/>
                    <a:pt x="420" y="355"/>
                  </a:cubicBezTo>
                  <a:cubicBezTo>
                    <a:pt x="418" y="355"/>
                    <a:pt x="415" y="356"/>
                    <a:pt x="413" y="356"/>
                  </a:cubicBezTo>
                  <a:cubicBezTo>
                    <a:pt x="412" y="356"/>
                    <a:pt x="411" y="356"/>
                    <a:pt x="410" y="357"/>
                  </a:cubicBezTo>
                  <a:cubicBezTo>
                    <a:pt x="408" y="357"/>
                    <a:pt x="405" y="358"/>
                    <a:pt x="403" y="358"/>
                  </a:cubicBezTo>
                  <a:cubicBezTo>
                    <a:pt x="387" y="363"/>
                    <a:pt x="373" y="371"/>
                    <a:pt x="361" y="382"/>
                  </a:cubicBezTo>
                  <a:cubicBezTo>
                    <a:pt x="361" y="382"/>
                    <a:pt x="361" y="382"/>
                    <a:pt x="361" y="383"/>
                  </a:cubicBezTo>
                  <a:cubicBezTo>
                    <a:pt x="358" y="385"/>
                    <a:pt x="356" y="388"/>
                    <a:pt x="353" y="390"/>
                  </a:cubicBezTo>
                  <a:cubicBezTo>
                    <a:pt x="353" y="390"/>
                    <a:pt x="353" y="391"/>
                    <a:pt x="353" y="391"/>
                  </a:cubicBezTo>
                  <a:cubicBezTo>
                    <a:pt x="337" y="409"/>
                    <a:pt x="327" y="433"/>
                    <a:pt x="327" y="460"/>
                  </a:cubicBezTo>
                  <a:lnTo>
                    <a:pt x="327" y="600"/>
                  </a:lnTo>
                  <a:lnTo>
                    <a:pt x="389" y="600"/>
                  </a:lnTo>
                  <a:lnTo>
                    <a:pt x="389" y="454"/>
                  </a:lnTo>
                  <a:lnTo>
                    <a:pt x="410" y="454"/>
                  </a:lnTo>
                  <a:lnTo>
                    <a:pt x="410" y="600"/>
                  </a:lnTo>
                  <a:lnTo>
                    <a:pt x="543" y="600"/>
                  </a:lnTo>
                  <a:lnTo>
                    <a:pt x="543" y="454"/>
                  </a:lnTo>
                  <a:lnTo>
                    <a:pt x="564" y="454"/>
                  </a:lnTo>
                  <a:lnTo>
                    <a:pt x="564" y="600"/>
                  </a:lnTo>
                  <a:lnTo>
                    <a:pt x="628" y="600"/>
                  </a:lnTo>
                  <a:lnTo>
                    <a:pt x="628" y="460"/>
                  </a:lnTo>
                  <a:cubicBezTo>
                    <a:pt x="628" y="401"/>
                    <a:pt x="581" y="354"/>
                    <a:pt x="523" y="354"/>
                  </a:cubicBezTo>
                  <a:close/>
                  <a:moveTo>
                    <a:pt x="151" y="340"/>
                  </a:moveTo>
                  <a:lnTo>
                    <a:pt x="151" y="340"/>
                  </a:lnTo>
                  <a:cubicBezTo>
                    <a:pt x="159" y="340"/>
                    <a:pt x="167" y="338"/>
                    <a:pt x="175" y="335"/>
                  </a:cubicBezTo>
                  <a:cubicBezTo>
                    <a:pt x="175" y="335"/>
                    <a:pt x="175" y="335"/>
                    <a:pt x="176" y="335"/>
                  </a:cubicBezTo>
                  <a:cubicBezTo>
                    <a:pt x="179" y="334"/>
                    <a:pt x="183" y="332"/>
                    <a:pt x="186" y="330"/>
                  </a:cubicBezTo>
                  <a:cubicBezTo>
                    <a:pt x="186" y="330"/>
                    <a:pt x="186" y="330"/>
                    <a:pt x="186" y="330"/>
                  </a:cubicBezTo>
                  <a:cubicBezTo>
                    <a:pt x="190" y="328"/>
                    <a:pt x="193" y="326"/>
                    <a:pt x="196" y="323"/>
                  </a:cubicBezTo>
                  <a:cubicBezTo>
                    <a:pt x="196" y="323"/>
                    <a:pt x="196" y="323"/>
                    <a:pt x="196" y="323"/>
                  </a:cubicBezTo>
                  <a:cubicBezTo>
                    <a:pt x="202" y="318"/>
                    <a:pt x="206" y="312"/>
                    <a:pt x="210" y="306"/>
                  </a:cubicBezTo>
                  <a:cubicBezTo>
                    <a:pt x="211" y="305"/>
                    <a:pt x="211" y="305"/>
                    <a:pt x="211" y="304"/>
                  </a:cubicBezTo>
                  <a:cubicBezTo>
                    <a:pt x="213" y="301"/>
                    <a:pt x="214" y="298"/>
                    <a:pt x="216" y="295"/>
                  </a:cubicBezTo>
                  <a:cubicBezTo>
                    <a:pt x="216" y="294"/>
                    <a:pt x="216" y="294"/>
                    <a:pt x="216" y="293"/>
                  </a:cubicBezTo>
                  <a:cubicBezTo>
                    <a:pt x="217" y="290"/>
                    <a:pt x="218" y="287"/>
                    <a:pt x="219" y="283"/>
                  </a:cubicBezTo>
                  <a:cubicBezTo>
                    <a:pt x="219" y="282"/>
                    <a:pt x="219" y="282"/>
                    <a:pt x="219" y="281"/>
                  </a:cubicBezTo>
                  <a:cubicBezTo>
                    <a:pt x="220" y="278"/>
                    <a:pt x="220" y="274"/>
                    <a:pt x="220" y="270"/>
                  </a:cubicBezTo>
                  <a:cubicBezTo>
                    <a:pt x="220" y="267"/>
                    <a:pt x="220" y="264"/>
                    <a:pt x="220" y="261"/>
                  </a:cubicBezTo>
                  <a:cubicBezTo>
                    <a:pt x="219" y="260"/>
                    <a:pt x="219" y="259"/>
                    <a:pt x="219" y="258"/>
                  </a:cubicBezTo>
                  <a:cubicBezTo>
                    <a:pt x="219" y="255"/>
                    <a:pt x="218" y="252"/>
                    <a:pt x="217" y="250"/>
                  </a:cubicBezTo>
                  <a:cubicBezTo>
                    <a:pt x="217" y="249"/>
                    <a:pt x="217" y="249"/>
                    <a:pt x="217" y="249"/>
                  </a:cubicBezTo>
                  <a:cubicBezTo>
                    <a:pt x="216" y="246"/>
                    <a:pt x="215" y="244"/>
                    <a:pt x="214" y="241"/>
                  </a:cubicBezTo>
                  <a:cubicBezTo>
                    <a:pt x="214" y="240"/>
                    <a:pt x="213" y="240"/>
                    <a:pt x="213" y="239"/>
                  </a:cubicBezTo>
                  <a:cubicBezTo>
                    <a:pt x="212" y="236"/>
                    <a:pt x="210" y="234"/>
                    <a:pt x="209" y="231"/>
                  </a:cubicBezTo>
                  <a:lnTo>
                    <a:pt x="208" y="231"/>
                  </a:lnTo>
                  <a:cubicBezTo>
                    <a:pt x="207" y="229"/>
                    <a:pt x="205" y="226"/>
                    <a:pt x="203" y="224"/>
                  </a:cubicBezTo>
                  <a:cubicBezTo>
                    <a:pt x="203" y="224"/>
                    <a:pt x="202" y="223"/>
                    <a:pt x="202" y="223"/>
                  </a:cubicBezTo>
                  <a:cubicBezTo>
                    <a:pt x="200" y="221"/>
                    <a:pt x="198" y="219"/>
                    <a:pt x="195" y="217"/>
                  </a:cubicBezTo>
                  <a:cubicBezTo>
                    <a:pt x="195" y="217"/>
                    <a:pt x="195" y="217"/>
                    <a:pt x="195" y="216"/>
                  </a:cubicBezTo>
                  <a:cubicBezTo>
                    <a:pt x="193" y="215"/>
                    <a:pt x="190" y="213"/>
                    <a:pt x="188" y="211"/>
                  </a:cubicBezTo>
                  <a:cubicBezTo>
                    <a:pt x="187" y="211"/>
                    <a:pt x="187" y="210"/>
                    <a:pt x="186" y="210"/>
                  </a:cubicBezTo>
                  <a:cubicBezTo>
                    <a:pt x="184" y="209"/>
                    <a:pt x="181" y="207"/>
                    <a:pt x="179" y="206"/>
                  </a:cubicBezTo>
                  <a:cubicBezTo>
                    <a:pt x="179" y="206"/>
                    <a:pt x="178" y="206"/>
                    <a:pt x="178" y="206"/>
                  </a:cubicBezTo>
                  <a:cubicBezTo>
                    <a:pt x="170" y="202"/>
                    <a:pt x="160" y="200"/>
                    <a:pt x="151" y="200"/>
                  </a:cubicBezTo>
                  <a:cubicBezTo>
                    <a:pt x="112" y="200"/>
                    <a:pt x="81" y="231"/>
                    <a:pt x="81" y="270"/>
                  </a:cubicBezTo>
                  <a:cubicBezTo>
                    <a:pt x="81" y="309"/>
                    <a:pt x="112" y="340"/>
                    <a:pt x="151" y="340"/>
                  </a:cubicBezTo>
                  <a:close/>
                </a:path>
              </a:pathLst>
            </a:custGeom>
            <a:solidFill>
              <a:srgbClr val="365B7C"/>
            </a:solidFill>
            <a:ln>
              <a:noFill/>
            </a:ln>
          </p:spPr>
          <p:txBody>
            <a:bodyPr vert="horz" wrap="square" lIns="91440" tIns="45720" rIns="91440" bIns="45720" numCol="1" anchor="t" anchorCtr="0" compatLnSpc="1">
              <a:prstTxWarp prst="textNoShape">
                <a:avLst/>
              </a:prstTxWarp>
            </a:bodyPr>
            <a:lstStyle/>
            <a:p>
              <a:endParaRPr lang="zh-CN" altLang="en-US">
                <a:solidFill>
                  <a:schemeClr val="accent2"/>
                </a:solidFill>
              </a:endParaRPr>
            </a:p>
          </p:txBody>
        </p:sp>
      </p:grpSp>
      <p:sp>
        <p:nvSpPr>
          <p:cNvPr id="7" name="矩形 6">
            <a:extLst>
              <a:ext uri="{FF2B5EF4-FFF2-40B4-BE49-F238E27FC236}">
                <a16:creationId xmlns:a16="http://schemas.microsoft.com/office/drawing/2014/main" id="{CF3E8134-48A5-444B-8D6A-6A193DF3BF82}"/>
              </a:ext>
            </a:extLst>
          </p:cNvPr>
          <p:cNvSpPr/>
          <p:nvPr/>
        </p:nvSpPr>
        <p:spPr>
          <a:xfrm>
            <a:off x="2237463" y="878803"/>
            <a:ext cx="2087446" cy="470748"/>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800" b="1" dirty="0">
                <a:latin typeface="KaiTi" panose="02010609060101010101" pitchFamily="49" charset="-122"/>
                <a:ea typeface="KaiTi" panose="02010609060101010101" pitchFamily="49" charset="-122"/>
                <a:cs typeface="+mn-ea"/>
                <a:sym typeface="+mn-lt"/>
              </a:rPr>
              <a:t>案例导学</a:t>
            </a:r>
          </a:p>
        </p:txBody>
      </p:sp>
      <p:sp>
        <p:nvSpPr>
          <p:cNvPr id="8" name="TextBox 7"/>
          <p:cNvSpPr txBox="1"/>
          <p:nvPr/>
        </p:nvSpPr>
        <p:spPr>
          <a:xfrm>
            <a:off x="1651944" y="1613945"/>
            <a:ext cx="9770302" cy="5262979"/>
          </a:xfrm>
          <a:prstGeom prst="rect">
            <a:avLst/>
          </a:prstGeom>
          <a:noFill/>
        </p:spPr>
        <p:txBody>
          <a:bodyPr wrap="square" rtlCol="0">
            <a:spAutoFit/>
          </a:bodyPr>
          <a:lstStyle/>
          <a:p>
            <a:r>
              <a:rPr lang="zh-CN" altLang="en-US" sz="2400" dirty="0">
                <a:latin typeface="KaiTi" panose="02010609060101010101" pitchFamily="49" charset="-122"/>
                <a:ea typeface="KaiTi" panose="02010609060101010101" pitchFamily="49" charset="-122"/>
              </a:rPr>
              <a:t>   </a:t>
            </a:r>
            <a:r>
              <a:rPr lang="zh-CN" altLang="zh-CN" sz="2400" dirty="0">
                <a:latin typeface="KaiTi" panose="02010609060101010101" pitchFamily="49" charset="-122"/>
                <a:ea typeface="KaiTi" panose="02010609060101010101" pitchFamily="49" charset="-122"/>
              </a:rPr>
              <a:t>案例中我们可以看到能够得到直接影响这次行政助理招聘的主要因素为公司的总经理，甄选的方法和它的招聘流程。在招聘过程中总经理干涉过多，没有充分授权给人力资源部门，包办了</a:t>
            </a:r>
            <a:r>
              <a:rPr lang="en-US" altLang="zh-CN" sz="2400" dirty="0">
                <a:latin typeface="KaiTi" panose="02010609060101010101" pitchFamily="49" charset="-122"/>
                <a:ea typeface="KaiTi" panose="02010609060101010101" pitchFamily="49" charset="-122"/>
              </a:rPr>
              <a:t>HR</a:t>
            </a:r>
            <a:r>
              <a:rPr lang="zh-CN" altLang="zh-CN" sz="2400" dirty="0">
                <a:latin typeface="KaiTi" panose="02010609060101010101" pitchFamily="49" charset="-122"/>
                <a:ea typeface="KaiTi" panose="02010609060101010101" pitchFamily="49" charset="-122"/>
              </a:rPr>
              <a:t>筛选简历的任务。</a:t>
            </a:r>
            <a:endParaRPr lang="zh-CN" altLang="en-US" sz="2400" dirty="0">
              <a:latin typeface="KaiTi" panose="02010609060101010101" pitchFamily="49" charset="-122"/>
              <a:ea typeface="KaiTi" panose="02010609060101010101" pitchFamily="49" charset="-122"/>
            </a:endParaRPr>
          </a:p>
          <a:p>
            <a:r>
              <a:rPr lang="zh-CN" altLang="zh-CN" sz="2400" dirty="0">
                <a:latin typeface="KaiTi" panose="02010609060101010101" pitchFamily="49" charset="-122"/>
                <a:ea typeface="KaiTi" panose="02010609060101010101" pitchFamily="49" charset="-122"/>
              </a:rPr>
              <a:t>其次他不懂中国国情自然就会让不适合的人被选进来，而适合的人才可能就被淘汰在筛选简历上了。对于这种低级别的员工招聘，应该把权力完全授给熟悉国情</a:t>
            </a:r>
            <a:r>
              <a:rPr lang="en-US" altLang="zh-CN" sz="2400" dirty="0">
                <a:latin typeface="KaiTi" panose="02010609060101010101" pitchFamily="49" charset="-122"/>
                <a:ea typeface="KaiTi" panose="02010609060101010101" pitchFamily="49" charset="-122"/>
              </a:rPr>
              <a:t>HR.</a:t>
            </a:r>
            <a:r>
              <a:rPr lang="zh-CN" altLang="zh-CN" sz="2400" dirty="0">
                <a:latin typeface="KaiTi" panose="02010609060101010101" pitchFamily="49" charset="-122"/>
                <a:ea typeface="KaiTi" panose="02010609060101010101" pitchFamily="49" charset="-122"/>
              </a:rPr>
              <a:t>他在这次事件应该负主要责任。在招聘行政助理时，公司没有根据行政助理这个岗位的任职资格制定结构化的甄选标准，而只是凭面试官的直觉进行甄选。</a:t>
            </a:r>
            <a:endParaRPr lang="en-US" altLang="zh-CN" sz="2400" dirty="0">
              <a:latin typeface="KaiTi" panose="02010609060101010101" pitchFamily="49" charset="-122"/>
              <a:ea typeface="KaiTi" panose="02010609060101010101" pitchFamily="49" charset="-122"/>
            </a:endParaRPr>
          </a:p>
          <a:p>
            <a:endParaRPr lang="zh-CN" altLang="zh-CN" sz="2400" dirty="0">
              <a:latin typeface="KaiTi" panose="02010609060101010101" pitchFamily="49" charset="-122"/>
              <a:ea typeface="KaiTi" panose="02010609060101010101" pitchFamily="49" charset="-122"/>
            </a:endParaRPr>
          </a:p>
          <a:p>
            <a:r>
              <a:rPr lang="zh-CN" altLang="zh-CN" sz="2400" dirty="0">
                <a:solidFill>
                  <a:srgbClr val="FF0000"/>
                </a:solidFill>
                <a:latin typeface="KaiTi" panose="02010609060101010101" pitchFamily="49" charset="-122"/>
                <a:ea typeface="KaiTi" panose="02010609060101010101" pitchFamily="49" charset="-122"/>
              </a:rPr>
              <a:t>思考：</a:t>
            </a:r>
            <a:r>
              <a:rPr lang="en-US" altLang="zh-CN" sz="2400" dirty="0">
                <a:solidFill>
                  <a:srgbClr val="FF0000"/>
                </a:solidFill>
                <a:latin typeface="KaiTi" panose="02010609060101010101" pitchFamily="49" charset="-122"/>
                <a:ea typeface="KaiTi" panose="02010609060101010101" pitchFamily="49" charset="-122"/>
              </a:rPr>
              <a:t>1</a:t>
            </a:r>
            <a:r>
              <a:rPr lang="zh-CN" altLang="zh-CN" sz="2400" dirty="0">
                <a:solidFill>
                  <a:srgbClr val="FF0000"/>
                </a:solidFill>
                <a:latin typeface="KaiTi" panose="02010609060101010101" pitchFamily="49" charset="-122"/>
                <a:ea typeface="KaiTi" panose="02010609060101010101" pitchFamily="49" charset="-122"/>
              </a:rPr>
              <a:t>、案例中</a:t>
            </a:r>
            <a:r>
              <a:rPr lang="en-US" altLang="zh-CN" sz="2400" dirty="0">
                <a:solidFill>
                  <a:srgbClr val="FF0000"/>
                </a:solidFill>
                <a:latin typeface="KaiTi" panose="02010609060101010101" pitchFamily="49" charset="-122"/>
                <a:ea typeface="KaiTi" panose="02010609060101010101" pitchFamily="49" charset="-122"/>
              </a:rPr>
              <a:t>SP</a:t>
            </a:r>
            <a:r>
              <a:rPr lang="zh-CN" altLang="zh-CN" sz="2400" dirty="0">
                <a:solidFill>
                  <a:srgbClr val="FF0000"/>
                </a:solidFill>
                <a:latin typeface="KaiTi" panose="02010609060101010101" pitchFamily="49" charset="-122"/>
                <a:ea typeface="KaiTi" panose="02010609060101010101" pitchFamily="49" charset="-122"/>
              </a:rPr>
              <a:t>公司管理人员的招聘有什么问题？造成这些问题的原因是什么？</a:t>
            </a:r>
          </a:p>
          <a:p>
            <a:r>
              <a:rPr lang="en-US" altLang="zh-CN" sz="2400" dirty="0">
                <a:solidFill>
                  <a:srgbClr val="FF0000"/>
                </a:solidFill>
                <a:latin typeface="KaiTi" panose="02010609060101010101" pitchFamily="49" charset="-122"/>
                <a:ea typeface="KaiTi" panose="02010609060101010101" pitchFamily="49" charset="-122"/>
              </a:rPr>
              <a:t>      2</a:t>
            </a:r>
            <a:r>
              <a:rPr lang="zh-CN" altLang="zh-CN" sz="2400" dirty="0">
                <a:solidFill>
                  <a:srgbClr val="FF0000"/>
                </a:solidFill>
                <a:latin typeface="KaiTi" panose="02010609060101010101" pitchFamily="49" charset="-122"/>
                <a:ea typeface="KaiTi" panose="02010609060101010101" pitchFamily="49" charset="-122"/>
              </a:rPr>
              <a:t>、您认为</a:t>
            </a:r>
            <a:r>
              <a:rPr lang="en-US" altLang="zh-CN" sz="2400" dirty="0">
                <a:solidFill>
                  <a:srgbClr val="FF0000"/>
                </a:solidFill>
                <a:latin typeface="KaiTi" panose="02010609060101010101" pitchFamily="49" charset="-122"/>
                <a:ea typeface="KaiTi" panose="02010609060101010101" pitchFamily="49" charset="-122"/>
              </a:rPr>
              <a:t>SP</a:t>
            </a:r>
            <a:r>
              <a:rPr lang="zh-CN" altLang="zh-CN" sz="2400" dirty="0">
                <a:solidFill>
                  <a:srgbClr val="FF0000"/>
                </a:solidFill>
                <a:latin typeface="KaiTi" panose="02010609060101010101" pitchFamily="49" charset="-122"/>
                <a:ea typeface="KaiTi" panose="02010609060101010101" pitchFamily="49" charset="-122"/>
              </a:rPr>
              <a:t>公司应当如何改进他们的招聘环节？</a:t>
            </a:r>
          </a:p>
          <a:p>
            <a:endParaRPr lang="zh-CN" altLang="en-US" sz="2400" dirty="0">
              <a:latin typeface="KaiTi" panose="02010609060101010101" pitchFamily="49" charset="-122"/>
              <a:ea typeface="KaiTi" panose="02010609060101010101" pitchFamily="49" charset="-122"/>
            </a:endParaRPr>
          </a:p>
          <a:p>
            <a:endParaRPr lang="en-US" altLang="zh-CN" sz="2400" dirty="0">
              <a:latin typeface="KaiTi" panose="02010609060101010101" pitchFamily="49" charset="-122"/>
              <a:ea typeface="KaiTi" panose="02010609060101010101" pitchFamily="49" charset="-122"/>
            </a:endParaRPr>
          </a:p>
        </p:txBody>
      </p:sp>
    </p:spTree>
    <p:extLst>
      <p:ext uri="{BB962C8B-B14F-4D97-AF65-F5344CB8AC3E}">
        <p14:creationId xmlns:p14="http://schemas.microsoft.com/office/powerpoint/2010/main" val="9637643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5" presetClass="entr" presetSubtype="0" fill="hold" nodeType="withEffect">
                                  <p:stCondLst>
                                    <p:cond delay="25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decel="50000" fill="hold">
                                          <p:stCondLst>
                                            <p:cond delay="0"/>
                                          </p:stCondLst>
                                        </p:cTn>
                                        <p:tgtEl>
                                          <p:spTgt spid="2"/>
                                        </p:tgtEl>
                                        <p:attrNameLst>
                                          <p:attrName>style.rotation</p:attrName>
                                        </p:attrNameLst>
                                      </p:cBhvr>
                                      <p:tavLst>
                                        <p:tav tm="0">
                                          <p:val>
                                            <p:fltVal val="-90"/>
                                          </p:val>
                                        </p:tav>
                                        <p:tav tm="100000">
                                          <p:val>
                                            <p:fltVal val="0"/>
                                          </p:val>
                                        </p:tav>
                                      </p:tavLst>
                                    </p:anim>
                                    <p:anim calcmode="lin" valueType="num">
                                      <p:cBhvr>
                                        <p:cTn id="8" dur="500" decel="50000" fill="hold">
                                          <p:stCondLst>
                                            <p:cond delay="0"/>
                                          </p:stCondLst>
                                        </p:cTn>
                                        <p:tgtEl>
                                          <p:spTgt spid="2"/>
                                        </p:tgtEl>
                                        <p:attrNameLst>
                                          <p:attrName>ppt_w</p:attrName>
                                        </p:attrNameLst>
                                      </p:cBhvr>
                                      <p:tavLst>
                                        <p:tav tm="0">
                                          <p:val>
                                            <p:strVal val="#ppt_w"/>
                                          </p:val>
                                        </p:tav>
                                        <p:tav tm="100000">
                                          <p:val>
                                            <p:strVal val="#ppt_w*.05"/>
                                          </p:val>
                                        </p:tav>
                                      </p:tavLst>
                                    </p:anim>
                                    <p:anim calcmode="lin" valueType="num">
                                      <p:cBhvr>
                                        <p:cTn id="9" dur="500" accel="50000" fill="hold">
                                          <p:stCondLst>
                                            <p:cond delay="500"/>
                                          </p:stCondLst>
                                        </p:cTn>
                                        <p:tgtEl>
                                          <p:spTgt spid="2"/>
                                        </p:tgtEl>
                                        <p:attrNameLst>
                                          <p:attrName>ppt_w</p:attrName>
                                        </p:attrNameLst>
                                      </p:cBhvr>
                                      <p:tavLst>
                                        <p:tav tm="0">
                                          <p:val>
                                            <p:strVal val="#ppt_w*.05"/>
                                          </p:val>
                                        </p:tav>
                                        <p:tav tm="100000">
                                          <p:val>
                                            <p:strVal val="#ppt_w"/>
                                          </p:val>
                                        </p:tav>
                                      </p:tavLst>
                                    </p:anim>
                                    <p:anim calcmode="lin" valueType="num">
                                      <p:cBhvr>
                                        <p:cTn id="10" dur="1000" fill="hold"/>
                                        <p:tgtEl>
                                          <p:spTgt spid="2"/>
                                        </p:tgtEl>
                                        <p:attrNameLst>
                                          <p:attrName>ppt_h</p:attrName>
                                        </p:attrNameLst>
                                      </p:cBhvr>
                                      <p:tavLst>
                                        <p:tav tm="0">
                                          <p:val>
                                            <p:strVal val="#ppt_h"/>
                                          </p:val>
                                        </p:tav>
                                        <p:tav tm="100000">
                                          <p:val>
                                            <p:strVal val="#ppt_h"/>
                                          </p:val>
                                        </p:tav>
                                      </p:tavLst>
                                    </p:anim>
                                    <p:anim calcmode="lin" valueType="num">
                                      <p:cBhvr>
                                        <p:cTn id="11" dur="500" decel="50000" fill="hold">
                                          <p:stCondLst>
                                            <p:cond delay="0"/>
                                          </p:stCondLst>
                                        </p:cTn>
                                        <p:tgtEl>
                                          <p:spTgt spid="2"/>
                                        </p:tgtEl>
                                        <p:attrNameLst>
                                          <p:attrName>ppt_x</p:attrName>
                                        </p:attrNameLst>
                                      </p:cBhvr>
                                      <p:tavLst>
                                        <p:tav tm="0">
                                          <p:val>
                                            <p:strVal val="#ppt_x+.4"/>
                                          </p:val>
                                        </p:tav>
                                        <p:tav tm="100000">
                                          <p:val>
                                            <p:strVal val="#ppt_x"/>
                                          </p:val>
                                        </p:tav>
                                      </p:tavLst>
                                    </p:anim>
                                    <p:anim calcmode="lin" valueType="num">
                                      <p:cBhvr>
                                        <p:cTn id="12" dur="500" decel="50000" fill="hold">
                                          <p:stCondLst>
                                            <p:cond delay="0"/>
                                          </p:stCondLst>
                                        </p:cTn>
                                        <p:tgtEl>
                                          <p:spTgt spid="2"/>
                                        </p:tgtEl>
                                        <p:attrNameLst>
                                          <p:attrName>ppt_y</p:attrName>
                                        </p:attrNameLst>
                                      </p:cBhvr>
                                      <p:tavLst>
                                        <p:tav tm="0">
                                          <p:val>
                                            <p:strVal val="#ppt_y-.2"/>
                                          </p:val>
                                        </p:tav>
                                        <p:tav tm="100000">
                                          <p:val>
                                            <p:strVal val="#ppt_y+.1"/>
                                          </p:val>
                                        </p:tav>
                                      </p:tavLst>
                                    </p:anim>
                                    <p:anim calcmode="lin" valueType="num">
                                      <p:cBhvr>
                                        <p:cTn id="13" dur="500" accel="50000" fill="hold">
                                          <p:stCondLst>
                                            <p:cond delay="500"/>
                                          </p:stCondLst>
                                        </p:cTn>
                                        <p:tgtEl>
                                          <p:spTgt spid="2"/>
                                        </p:tgtEl>
                                        <p:attrNameLst>
                                          <p:attrName>ppt_y</p:attrName>
                                        </p:attrNameLst>
                                      </p:cBhvr>
                                      <p:tavLst>
                                        <p:tav tm="0">
                                          <p:val>
                                            <p:strVal val="#ppt_y+.1"/>
                                          </p:val>
                                        </p:tav>
                                        <p:tav tm="100000">
                                          <p:val>
                                            <p:strVal val="#ppt_y"/>
                                          </p:val>
                                        </p:tav>
                                      </p:tavLst>
                                    </p:anim>
                                    <p:animEffect transition="in" filter="fade">
                                      <p:cBhvr>
                                        <p:cTn id="14" dur="1000" decel="50000">
                                          <p:stCondLst>
                                            <p:cond delay="0"/>
                                          </p:stCondLst>
                                        </p:cTn>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2" name="组合 31"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GrpSpPr/>
          <p:nvPr/>
        </p:nvGrpSpPr>
        <p:grpSpPr>
          <a:xfrm>
            <a:off x="6937658" y="2769557"/>
            <a:ext cx="412014" cy="603688"/>
            <a:chOff x="2905126" y="2119313"/>
            <a:chExt cx="798511" cy="1169987"/>
          </a:xfrm>
          <a:solidFill>
            <a:schemeClr val="bg1">
              <a:lumMod val="65000"/>
            </a:schemeClr>
          </a:solidFill>
        </p:grpSpPr>
        <p:sp>
          <p:nvSpPr>
            <p:cNvPr id="33" name="Freeform 99"/>
            <p:cNvSpPr>
              <a:spLocks/>
            </p:cNvSpPr>
            <p:nvPr/>
          </p:nvSpPr>
          <p:spPr bwMode="auto">
            <a:xfrm>
              <a:off x="2905126" y="3157538"/>
              <a:ext cx="55562" cy="131762"/>
            </a:xfrm>
            <a:custGeom>
              <a:avLst/>
              <a:gdLst>
                <a:gd name="T0" fmla="*/ 1 w 2"/>
                <a:gd name="T1" fmla="*/ 5 h 5"/>
                <a:gd name="T2" fmla="*/ 0 w 2"/>
                <a:gd name="T3" fmla="*/ 4 h 5"/>
                <a:gd name="T4" fmla="*/ 0 w 2"/>
                <a:gd name="T5" fmla="*/ 1 h 5"/>
                <a:gd name="T6" fmla="*/ 1 w 2"/>
                <a:gd name="T7" fmla="*/ 0 h 5"/>
                <a:gd name="T8" fmla="*/ 2 w 2"/>
                <a:gd name="T9" fmla="*/ 1 h 5"/>
                <a:gd name="T10" fmla="*/ 2 w 2"/>
                <a:gd name="T11" fmla="*/ 4 h 5"/>
                <a:gd name="T12" fmla="*/ 1 w 2"/>
                <a:gd name="T13" fmla="*/ 5 h 5"/>
              </a:gdLst>
              <a:ahLst/>
              <a:cxnLst>
                <a:cxn ang="0">
                  <a:pos x="T0" y="T1"/>
                </a:cxn>
                <a:cxn ang="0">
                  <a:pos x="T2" y="T3"/>
                </a:cxn>
                <a:cxn ang="0">
                  <a:pos x="T4" y="T5"/>
                </a:cxn>
                <a:cxn ang="0">
                  <a:pos x="T6" y="T7"/>
                </a:cxn>
                <a:cxn ang="0">
                  <a:pos x="T8" y="T9"/>
                </a:cxn>
                <a:cxn ang="0">
                  <a:pos x="T10" y="T11"/>
                </a:cxn>
                <a:cxn ang="0">
                  <a:pos x="T12" y="T13"/>
                </a:cxn>
              </a:cxnLst>
              <a:rect l="0" t="0" r="r" b="b"/>
              <a:pathLst>
                <a:path w="2" h="5">
                  <a:moveTo>
                    <a:pt x="1" y="5"/>
                  </a:moveTo>
                  <a:cubicBezTo>
                    <a:pt x="1" y="5"/>
                    <a:pt x="0" y="4"/>
                    <a:pt x="0" y="4"/>
                  </a:cubicBezTo>
                  <a:cubicBezTo>
                    <a:pt x="0" y="1"/>
                    <a:pt x="0" y="1"/>
                    <a:pt x="0" y="1"/>
                  </a:cubicBezTo>
                  <a:cubicBezTo>
                    <a:pt x="0" y="0"/>
                    <a:pt x="1" y="0"/>
                    <a:pt x="1" y="0"/>
                  </a:cubicBezTo>
                  <a:cubicBezTo>
                    <a:pt x="2" y="0"/>
                    <a:pt x="2" y="0"/>
                    <a:pt x="2" y="1"/>
                  </a:cubicBezTo>
                  <a:cubicBezTo>
                    <a:pt x="2" y="4"/>
                    <a:pt x="2" y="4"/>
                    <a:pt x="2" y="4"/>
                  </a:cubicBezTo>
                  <a:cubicBezTo>
                    <a:pt x="2" y="4"/>
                    <a:pt x="2" y="5"/>
                    <a:pt x="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 name="Freeform 100"/>
            <p:cNvSpPr>
              <a:spLocks noEditPoints="1"/>
            </p:cNvSpPr>
            <p:nvPr/>
          </p:nvSpPr>
          <p:spPr bwMode="auto">
            <a:xfrm>
              <a:off x="2905126" y="2384425"/>
              <a:ext cx="55562" cy="639762"/>
            </a:xfrm>
            <a:custGeom>
              <a:avLst/>
              <a:gdLst>
                <a:gd name="T0" fmla="*/ 1 w 2"/>
                <a:gd name="T1" fmla="*/ 24 h 24"/>
                <a:gd name="T2" fmla="*/ 0 w 2"/>
                <a:gd name="T3" fmla="*/ 23 h 24"/>
                <a:gd name="T4" fmla="*/ 0 w 2"/>
                <a:gd name="T5" fmla="*/ 16 h 24"/>
                <a:gd name="T6" fmla="*/ 1 w 2"/>
                <a:gd name="T7" fmla="*/ 15 h 24"/>
                <a:gd name="T8" fmla="*/ 2 w 2"/>
                <a:gd name="T9" fmla="*/ 16 h 24"/>
                <a:gd name="T10" fmla="*/ 2 w 2"/>
                <a:gd name="T11" fmla="*/ 23 h 24"/>
                <a:gd name="T12" fmla="*/ 1 w 2"/>
                <a:gd name="T13" fmla="*/ 24 h 24"/>
                <a:gd name="T14" fmla="*/ 1 w 2"/>
                <a:gd name="T15" fmla="*/ 10 h 24"/>
                <a:gd name="T16" fmla="*/ 0 w 2"/>
                <a:gd name="T17" fmla="*/ 9 h 24"/>
                <a:gd name="T18" fmla="*/ 0 w 2"/>
                <a:gd name="T19" fmla="*/ 1 h 24"/>
                <a:gd name="T20" fmla="*/ 1 w 2"/>
                <a:gd name="T21" fmla="*/ 0 h 24"/>
                <a:gd name="T22" fmla="*/ 2 w 2"/>
                <a:gd name="T23" fmla="*/ 1 h 24"/>
                <a:gd name="T24" fmla="*/ 2 w 2"/>
                <a:gd name="T25" fmla="*/ 9 h 24"/>
                <a:gd name="T26" fmla="*/ 1 w 2"/>
                <a:gd name="T27" fmla="*/ 1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 h="24">
                  <a:moveTo>
                    <a:pt x="1" y="24"/>
                  </a:moveTo>
                  <a:cubicBezTo>
                    <a:pt x="1" y="24"/>
                    <a:pt x="0" y="23"/>
                    <a:pt x="0" y="23"/>
                  </a:cubicBezTo>
                  <a:cubicBezTo>
                    <a:pt x="0" y="16"/>
                    <a:pt x="0" y="16"/>
                    <a:pt x="0" y="16"/>
                  </a:cubicBezTo>
                  <a:cubicBezTo>
                    <a:pt x="0" y="15"/>
                    <a:pt x="1" y="15"/>
                    <a:pt x="1" y="15"/>
                  </a:cubicBezTo>
                  <a:cubicBezTo>
                    <a:pt x="2" y="15"/>
                    <a:pt x="2" y="15"/>
                    <a:pt x="2" y="16"/>
                  </a:cubicBezTo>
                  <a:cubicBezTo>
                    <a:pt x="2" y="23"/>
                    <a:pt x="2" y="23"/>
                    <a:pt x="2" y="23"/>
                  </a:cubicBezTo>
                  <a:cubicBezTo>
                    <a:pt x="2" y="23"/>
                    <a:pt x="2" y="24"/>
                    <a:pt x="1" y="24"/>
                  </a:cubicBezTo>
                  <a:close/>
                  <a:moveTo>
                    <a:pt x="1" y="10"/>
                  </a:moveTo>
                  <a:cubicBezTo>
                    <a:pt x="1" y="10"/>
                    <a:pt x="0" y="9"/>
                    <a:pt x="0" y="9"/>
                  </a:cubicBezTo>
                  <a:cubicBezTo>
                    <a:pt x="0" y="1"/>
                    <a:pt x="0" y="1"/>
                    <a:pt x="0" y="1"/>
                  </a:cubicBezTo>
                  <a:cubicBezTo>
                    <a:pt x="0" y="1"/>
                    <a:pt x="1" y="0"/>
                    <a:pt x="1" y="0"/>
                  </a:cubicBezTo>
                  <a:cubicBezTo>
                    <a:pt x="2" y="0"/>
                    <a:pt x="2" y="1"/>
                    <a:pt x="2" y="1"/>
                  </a:cubicBezTo>
                  <a:cubicBezTo>
                    <a:pt x="2" y="9"/>
                    <a:pt x="2" y="9"/>
                    <a:pt x="2" y="9"/>
                  </a:cubicBezTo>
                  <a:cubicBezTo>
                    <a:pt x="2" y="9"/>
                    <a:pt x="2" y="10"/>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 name="Freeform 101"/>
            <p:cNvSpPr>
              <a:spLocks/>
            </p:cNvSpPr>
            <p:nvPr/>
          </p:nvSpPr>
          <p:spPr bwMode="auto">
            <a:xfrm>
              <a:off x="2905126" y="2119313"/>
              <a:ext cx="138112" cy="131762"/>
            </a:xfrm>
            <a:custGeom>
              <a:avLst/>
              <a:gdLst>
                <a:gd name="T0" fmla="*/ 1 w 5"/>
                <a:gd name="T1" fmla="*/ 5 h 5"/>
                <a:gd name="T2" fmla="*/ 0 w 5"/>
                <a:gd name="T3" fmla="*/ 4 h 5"/>
                <a:gd name="T4" fmla="*/ 0 w 5"/>
                <a:gd name="T5" fmla="*/ 1 h 5"/>
                <a:gd name="T6" fmla="*/ 1 w 5"/>
                <a:gd name="T7" fmla="*/ 0 h 5"/>
                <a:gd name="T8" fmla="*/ 4 w 5"/>
                <a:gd name="T9" fmla="*/ 0 h 5"/>
                <a:gd name="T10" fmla="*/ 5 w 5"/>
                <a:gd name="T11" fmla="*/ 1 h 5"/>
                <a:gd name="T12" fmla="*/ 4 w 5"/>
                <a:gd name="T13" fmla="*/ 2 h 5"/>
                <a:gd name="T14" fmla="*/ 2 w 5"/>
                <a:gd name="T15" fmla="*/ 2 h 5"/>
                <a:gd name="T16" fmla="*/ 2 w 5"/>
                <a:gd name="T17" fmla="*/ 4 h 5"/>
                <a:gd name="T18" fmla="*/ 1 w 5"/>
                <a:gd name="T19"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5">
                  <a:moveTo>
                    <a:pt x="1" y="5"/>
                  </a:moveTo>
                  <a:cubicBezTo>
                    <a:pt x="1" y="5"/>
                    <a:pt x="0" y="5"/>
                    <a:pt x="0" y="4"/>
                  </a:cubicBezTo>
                  <a:cubicBezTo>
                    <a:pt x="0" y="1"/>
                    <a:pt x="0" y="1"/>
                    <a:pt x="0" y="1"/>
                  </a:cubicBezTo>
                  <a:cubicBezTo>
                    <a:pt x="0" y="1"/>
                    <a:pt x="1" y="0"/>
                    <a:pt x="1" y="0"/>
                  </a:cubicBezTo>
                  <a:cubicBezTo>
                    <a:pt x="4" y="0"/>
                    <a:pt x="4" y="0"/>
                    <a:pt x="4" y="0"/>
                  </a:cubicBezTo>
                  <a:cubicBezTo>
                    <a:pt x="5" y="0"/>
                    <a:pt x="5" y="1"/>
                    <a:pt x="5" y="1"/>
                  </a:cubicBezTo>
                  <a:cubicBezTo>
                    <a:pt x="5" y="2"/>
                    <a:pt x="5" y="2"/>
                    <a:pt x="4" y="2"/>
                  </a:cubicBezTo>
                  <a:cubicBezTo>
                    <a:pt x="2" y="2"/>
                    <a:pt x="2" y="2"/>
                    <a:pt x="2" y="2"/>
                  </a:cubicBezTo>
                  <a:cubicBezTo>
                    <a:pt x="2" y="4"/>
                    <a:pt x="2" y="4"/>
                    <a:pt x="2" y="4"/>
                  </a:cubicBezTo>
                  <a:cubicBezTo>
                    <a:pt x="2" y="5"/>
                    <a:pt x="2" y="5"/>
                    <a:pt x="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 name="Freeform 102"/>
            <p:cNvSpPr>
              <a:spLocks/>
            </p:cNvSpPr>
            <p:nvPr/>
          </p:nvSpPr>
          <p:spPr bwMode="auto">
            <a:xfrm>
              <a:off x="3179763" y="2119313"/>
              <a:ext cx="247650" cy="52387"/>
            </a:xfrm>
            <a:custGeom>
              <a:avLst/>
              <a:gdLst>
                <a:gd name="T0" fmla="*/ 8 w 9"/>
                <a:gd name="T1" fmla="*/ 2 h 2"/>
                <a:gd name="T2" fmla="*/ 1 w 9"/>
                <a:gd name="T3" fmla="*/ 2 h 2"/>
                <a:gd name="T4" fmla="*/ 0 w 9"/>
                <a:gd name="T5" fmla="*/ 1 h 2"/>
                <a:gd name="T6" fmla="*/ 1 w 9"/>
                <a:gd name="T7" fmla="*/ 0 h 2"/>
                <a:gd name="T8" fmla="*/ 8 w 9"/>
                <a:gd name="T9" fmla="*/ 0 h 2"/>
                <a:gd name="T10" fmla="*/ 9 w 9"/>
                <a:gd name="T11" fmla="*/ 1 h 2"/>
                <a:gd name="T12" fmla="*/ 8 w 9"/>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9" h="2">
                  <a:moveTo>
                    <a:pt x="8" y="2"/>
                  </a:moveTo>
                  <a:cubicBezTo>
                    <a:pt x="1" y="2"/>
                    <a:pt x="1" y="2"/>
                    <a:pt x="1" y="2"/>
                  </a:cubicBezTo>
                  <a:cubicBezTo>
                    <a:pt x="1" y="2"/>
                    <a:pt x="0" y="2"/>
                    <a:pt x="0" y="1"/>
                  </a:cubicBezTo>
                  <a:cubicBezTo>
                    <a:pt x="0" y="1"/>
                    <a:pt x="1" y="0"/>
                    <a:pt x="1" y="0"/>
                  </a:cubicBezTo>
                  <a:cubicBezTo>
                    <a:pt x="8" y="0"/>
                    <a:pt x="8" y="0"/>
                    <a:pt x="8" y="0"/>
                  </a:cubicBezTo>
                  <a:cubicBezTo>
                    <a:pt x="8" y="0"/>
                    <a:pt x="9" y="1"/>
                    <a:pt x="9" y="1"/>
                  </a:cubicBezTo>
                  <a:cubicBezTo>
                    <a:pt x="9" y="2"/>
                    <a:pt x="8" y="2"/>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 name="Freeform 103"/>
            <p:cNvSpPr>
              <a:spLocks/>
            </p:cNvSpPr>
            <p:nvPr/>
          </p:nvSpPr>
          <p:spPr bwMode="auto">
            <a:xfrm>
              <a:off x="3565525" y="2119313"/>
              <a:ext cx="138112" cy="52387"/>
            </a:xfrm>
            <a:custGeom>
              <a:avLst/>
              <a:gdLst>
                <a:gd name="T0" fmla="*/ 4 w 5"/>
                <a:gd name="T1" fmla="*/ 2 h 2"/>
                <a:gd name="T2" fmla="*/ 1 w 5"/>
                <a:gd name="T3" fmla="*/ 2 h 2"/>
                <a:gd name="T4" fmla="*/ 0 w 5"/>
                <a:gd name="T5" fmla="*/ 1 h 2"/>
                <a:gd name="T6" fmla="*/ 1 w 5"/>
                <a:gd name="T7" fmla="*/ 0 h 2"/>
                <a:gd name="T8" fmla="*/ 4 w 5"/>
                <a:gd name="T9" fmla="*/ 0 h 2"/>
                <a:gd name="T10" fmla="*/ 5 w 5"/>
                <a:gd name="T11" fmla="*/ 1 h 2"/>
                <a:gd name="T12" fmla="*/ 4 w 5"/>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5" h="2">
                  <a:moveTo>
                    <a:pt x="4" y="2"/>
                  </a:moveTo>
                  <a:cubicBezTo>
                    <a:pt x="1" y="2"/>
                    <a:pt x="1" y="2"/>
                    <a:pt x="1" y="2"/>
                  </a:cubicBezTo>
                  <a:cubicBezTo>
                    <a:pt x="0" y="2"/>
                    <a:pt x="0" y="2"/>
                    <a:pt x="0" y="1"/>
                  </a:cubicBezTo>
                  <a:cubicBezTo>
                    <a:pt x="0" y="1"/>
                    <a:pt x="0" y="0"/>
                    <a:pt x="1" y="0"/>
                  </a:cubicBezTo>
                  <a:cubicBezTo>
                    <a:pt x="4" y="0"/>
                    <a:pt x="4" y="0"/>
                    <a:pt x="4" y="0"/>
                  </a:cubicBezTo>
                  <a:cubicBezTo>
                    <a:pt x="4" y="0"/>
                    <a:pt x="5" y="1"/>
                    <a:pt x="5" y="1"/>
                  </a:cubicBezTo>
                  <a:cubicBezTo>
                    <a:pt x="5" y="2"/>
                    <a:pt x="4" y="2"/>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16" name="组合 15"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GrpSpPr/>
          <p:nvPr/>
        </p:nvGrpSpPr>
        <p:grpSpPr>
          <a:xfrm>
            <a:off x="6207015" y="3226676"/>
            <a:ext cx="1550610" cy="1553304"/>
            <a:chOff x="6207015" y="3226676"/>
            <a:chExt cx="1550610" cy="1553304"/>
          </a:xfrm>
        </p:grpSpPr>
        <p:grpSp>
          <p:nvGrpSpPr>
            <p:cNvPr id="21" name="组合 20"/>
            <p:cNvGrpSpPr/>
            <p:nvPr/>
          </p:nvGrpSpPr>
          <p:grpSpPr>
            <a:xfrm flipH="1">
              <a:off x="6207015" y="3226676"/>
              <a:ext cx="1550610" cy="1553304"/>
              <a:chOff x="3719415" y="2667004"/>
              <a:chExt cx="1656000" cy="1658877"/>
            </a:xfrm>
          </p:grpSpPr>
          <p:sp>
            <p:nvSpPr>
              <p:cNvPr id="22" name="任意多边形 21"/>
              <p:cNvSpPr/>
              <p:nvPr/>
            </p:nvSpPr>
            <p:spPr>
              <a:xfrm>
                <a:off x="3719415" y="2667004"/>
                <a:ext cx="1656000" cy="1658877"/>
              </a:xfrm>
              <a:custGeom>
                <a:avLst/>
                <a:gdLst>
                  <a:gd name="connsiteX0" fmla="*/ 0 w 1656000"/>
                  <a:gd name="connsiteY0" fmla="*/ 0 h 1658877"/>
                  <a:gd name="connsiteX1" fmla="*/ 404726 w 1656000"/>
                  <a:gd name="connsiteY1" fmla="*/ 0 h 1658877"/>
                  <a:gd name="connsiteX2" fmla="*/ 583096 w 1656000"/>
                  <a:gd name="connsiteY2" fmla="*/ 0 h 1658877"/>
                  <a:gd name="connsiteX3" fmla="*/ 1251274 w 1656000"/>
                  <a:gd name="connsiteY3" fmla="*/ 0 h 1658877"/>
                  <a:gd name="connsiteX4" fmla="*/ 1656000 w 1656000"/>
                  <a:gd name="connsiteY4" fmla="*/ 404726 h 1658877"/>
                  <a:gd name="connsiteX5" fmla="*/ 1656000 w 1656000"/>
                  <a:gd name="connsiteY5" fmla="*/ 1251274 h 1658877"/>
                  <a:gd name="connsiteX6" fmla="*/ 1652796 w 1656000"/>
                  <a:gd name="connsiteY6" fmla="*/ 1283057 h 1658877"/>
                  <a:gd name="connsiteX7" fmla="*/ 1652796 w 1656000"/>
                  <a:gd name="connsiteY7" fmla="*/ 1658877 h 1658877"/>
                  <a:gd name="connsiteX8" fmla="*/ 1069700 w 1656000"/>
                  <a:gd name="connsiteY8" fmla="*/ 1658877 h 1658877"/>
                  <a:gd name="connsiteX9" fmla="*/ 1069700 w 1656000"/>
                  <a:gd name="connsiteY9" fmla="*/ 1656000 h 1658877"/>
                  <a:gd name="connsiteX10" fmla="*/ 404726 w 1656000"/>
                  <a:gd name="connsiteY10" fmla="*/ 1656000 h 1658877"/>
                  <a:gd name="connsiteX11" fmla="*/ 0 w 1656000"/>
                  <a:gd name="connsiteY11" fmla="*/ 1251274 h 1658877"/>
                  <a:gd name="connsiteX12" fmla="*/ 0 w 1656000"/>
                  <a:gd name="connsiteY12" fmla="*/ 838080 h 1658877"/>
                  <a:gd name="connsiteX13" fmla="*/ 0 w 1656000"/>
                  <a:gd name="connsiteY13" fmla="*/ 404726 h 1658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56000" h="1658877">
                    <a:moveTo>
                      <a:pt x="0" y="0"/>
                    </a:moveTo>
                    <a:lnTo>
                      <a:pt x="404726" y="0"/>
                    </a:lnTo>
                    <a:lnTo>
                      <a:pt x="583096" y="0"/>
                    </a:lnTo>
                    <a:lnTo>
                      <a:pt x="1251274" y="0"/>
                    </a:lnTo>
                    <a:cubicBezTo>
                      <a:pt x="1474798" y="0"/>
                      <a:pt x="1656000" y="181202"/>
                      <a:pt x="1656000" y="404726"/>
                    </a:cubicBezTo>
                    <a:lnTo>
                      <a:pt x="1656000" y="1251274"/>
                    </a:lnTo>
                    <a:lnTo>
                      <a:pt x="1652796" y="1283057"/>
                    </a:lnTo>
                    <a:lnTo>
                      <a:pt x="1652796" y="1658877"/>
                    </a:lnTo>
                    <a:lnTo>
                      <a:pt x="1069700" y="1658877"/>
                    </a:lnTo>
                    <a:lnTo>
                      <a:pt x="1069700" y="1656000"/>
                    </a:lnTo>
                    <a:lnTo>
                      <a:pt x="404726" y="1656000"/>
                    </a:lnTo>
                    <a:cubicBezTo>
                      <a:pt x="181202" y="1656000"/>
                      <a:pt x="0" y="1474798"/>
                      <a:pt x="0" y="1251274"/>
                    </a:cubicBezTo>
                    <a:lnTo>
                      <a:pt x="0" y="838080"/>
                    </a:lnTo>
                    <a:lnTo>
                      <a:pt x="0" y="404726"/>
                    </a:lnTo>
                    <a:close/>
                  </a:path>
                </a:pathLst>
              </a:custGeom>
              <a:solidFill>
                <a:srgbClr val="D06F8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23" name="任意多边形 22"/>
              <p:cNvSpPr>
                <a:spLocks noChangeAspect="1"/>
              </p:cNvSpPr>
              <p:nvPr/>
            </p:nvSpPr>
            <p:spPr>
              <a:xfrm>
                <a:off x="3954445" y="2902442"/>
                <a:ext cx="1185940" cy="1188000"/>
              </a:xfrm>
              <a:custGeom>
                <a:avLst/>
                <a:gdLst>
                  <a:gd name="connsiteX0" fmla="*/ 0 w 1656000"/>
                  <a:gd name="connsiteY0" fmla="*/ 0 h 1658877"/>
                  <a:gd name="connsiteX1" fmla="*/ 404726 w 1656000"/>
                  <a:gd name="connsiteY1" fmla="*/ 0 h 1658877"/>
                  <a:gd name="connsiteX2" fmla="*/ 583096 w 1656000"/>
                  <a:gd name="connsiteY2" fmla="*/ 0 h 1658877"/>
                  <a:gd name="connsiteX3" fmla="*/ 1251274 w 1656000"/>
                  <a:gd name="connsiteY3" fmla="*/ 0 h 1658877"/>
                  <a:gd name="connsiteX4" fmla="*/ 1656000 w 1656000"/>
                  <a:gd name="connsiteY4" fmla="*/ 404726 h 1658877"/>
                  <a:gd name="connsiteX5" fmla="*/ 1656000 w 1656000"/>
                  <a:gd name="connsiteY5" fmla="*/ 1251274 h 1658877"/>
                  <a:gd name="connsiteX6" fmla="*/ 1652796 w 1656000"/>
                  <a:gd name="connsiteY6" fmla="*/ 1283057 h 1658877"/>
                  <a:gd name="connsiteX7" fmla="*/ 1652796 w 1656000"/>
                  <a:gd name="connsiteY7" fmla="*/ 1658877 h 1658877"/>
                  <a:gd name="connsiteX8" fmla="*/ 1069700 w 1656000"/>
                  <a:gd name="connsiteY8" fmla="*/ 1658877 h 1658877"/>
                  <a:gd name="connsiteX9" fmla="*/ 1069700 w 1656000"/>
                  <a:gd name="connsiteY9" fmla="*/ 1656000 h 1658877"/>
                  <a:gd name="connsiteX10" fmla="*/ 404726 w 1656000"/>
                  <a:gd name="connsiteY10" fmla="*/ 1656000 h 1658877"/>
                  <a:gd name="connsiteX11" fmla="*/ 0 w 1656000"/>
                  <a:gd name="connsiteY11" fmla="*/ 1251274 h 1658877"/>
                  <a:gd name="connsiteX12" fmla="*/ 0 w 1656000"/>
                  <a:gd name="connsiteY12" fmla="*/ 838080 h 1658877"/>
                  <a:gd name="connsiteX13" fmla="*/ 0 w 1656000"/>
                  <a:gd name="connsiteY13" fmla="*/ 404726 h 1658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56000" h="1658877">
                    <a:moveTo>
                      <a:pt x="0" y="0"/>
                    </a:moveTo>
                    <a:lnTo>
                      <a:pt x="404726" y="0"/>
                    </a:lnTo>
                    <a:lnTo>
                      <a:pt x="583096" y="0"/>
                    </a:lnTo>
                    <a:lnTo>
                      <a:pt x="1251274" y="0"/>
                    </a:lnTo>
                    <a:cubicBezTo>
                      <a:pt x="1474798" y="0"/>
                      <a:pt x="1656000" y="181202"/>
                      <a:pt x="1656000" y="404726"/>
                    </a:cubicBezTo>
                    <a:lnTo>
                      <a:pt x="1656000" y="1251274"/>
                    </a:lnTo>
                    <a:lnTo>
                      <a:pt x="1652796" y="1283057"/>
                    </a:lnTo>
                    <a:lnTo>
                      <a:pt x="1652796" y="1658877"/>
                    </a:lnTo>
                    <a:lnTo>
                      <a:pt x="1069700" y="1658877"/>
                    </a:lnTo>
                    <a:lnTo>
                      <a:pt x="1069700" y="1656000"/>
                    </a:lnTo>
                    <a:lnTo>
                      <a:pt x="404726" y="1656000"/>
                    </a:lnTo>
                    <a:cubicBezTo>
                      <a:pt x="181202" y="1656000"/>
                      <a:pt x="0" y="1474798"/>
                      <a:pt x="0" y="1251274"/>
                    </a:cubicBezTo>
                    <a:lnTo>
                      <a:pt x="0" y="838080"/>
                    </a:lnTo>
                    <a:lnTo>
                      <a:pt x="0" y="404726"/>
                    </a:lnTo>
                    <a:close/>
                  </a:path>
                </a:pathLst>
              </a:custGeom>
              <a:gradFill>
                <a:gsLst>
                  <a:gs pos="100000">
                    <a:schemeClr val="bg1">
                      <a:lumMod val="85000"/>
                    </a:schemeClr>
                  </a:gs>
                  <a:gs pos="0">
                    <a:schemeClr val="bg1"/>
                  </a:gs>
                </a:gsLst>
                <a:lin ang="13200000" scaled="0"/>
              </a:gradFill>
              <a:ln>
                <a:noFill/>
              </a:ln>
              <a:effectLst>
                <a:outerShdw blurRad="127000" dist="635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grpSp>
        <p:sp>
          <p:nvSpPr>
            <p:cNvPr id="66" name="Freeform 31"/>
            <p:cNvSpPr>
              <a:spLocks noEditPoints="1"/>
            </p:cNvSpPr>
            <p:nvPr/>
          </p:nvSpPr>
          <p:spPr bwMode="auto">
            <a:xfrm>
              <a:off x="6790880" y="3781198"/>
              <a:ext cx="377553" cy="474802"/>
            </a:xfrm>
            <a:custGeom>
              <a:avLst/>
              <a:gdLst>
                <a:gd name="T0" fmla="*/ 82 w 484"/>
                <a:gd name="T1" fmla="*/ 166 h 606"/>
                <a:gd name="T2" fmla="*/ 82 w 484"/>
                <a:gd name="T3" fmla="*/ 186 h 606"/>
                <a:gd name="T4" fmla="*/ 331 w 484"/>
                <a:gd name="T5" fmla="*/ 193 h 606"/>
                <a:gd name="T6" fmla="*/ 331 w 484"/>
                <a:gd name="T7" fmla="*/ 173 h 606"/>
                <a:gd name="T8" fmla="*/ 387 w 484"/>
                <a:gd name="T9" fmla="*/ 556 h 606"/>
                <a:gd name="T10" fmla="*/ 388 w 484"/>
                <a:gd name="T11" fmla="*/ 564 h 606"/>
                <a:gd name="T12" fmla="*/ 418 w 484"/>
                <a:gd name="T13" fmla="*/ 594 h 606"/>
                <a:gd name="T14" fmla="*/ 474 w 484"/>
                <a:gd name="T15" fmla="*/ 581 h 606"/>
                <a:gd name="T16" fmla="*/ 474 w 484"/>
                <a:gd name="T17" fmla="*/ 531 h 606"/>
                <a:gd name="T18" fmla="*/ 444 w 484"/>
                <a:gd name="T19" fmla="*/ 501 h 606"/>
                <a:gd name="T20" fmla="*/ 418 w 484"/>
                <a:gd name="T21" fmla="*/ 519 h 606"/>
                <a:gd name="T22" fmla="*/ 384 w 484"/>
                <a:gd name="T23" fmla="*/ 553 h 606"/>
                <a:gd name="T24" fmla="*/ 218 w 484"/>
                <a:gd name="T25" fmla="*/ 354 h 606"/>
                <a:gd name="T26" fmla="*/ 229 w 484"/>
                <a:gd name="T27" fmla="*/ 336 h 606"/>
                <a:gd name="T28" fmla="*/ 207 w 484"/>
                <a:gd name="T29" fmla="*/ 320 h 606"/>
                <a:gd name="T30" fmla="*/ 207 w 484"/>
                <a:gd name="T31" fmla="*/ 327 h 606"/>
                <a:gd name="T32" fmla="*/ 246 w 484"/>
                <a:gd name="T33" fmla="*/ 422 h 606"/>
                <a:gd name="T34" fmla="*/ 297 w 484"/>
                <a:gd name="T35" fmla="*/ 364 h 606"/>
                <a:gd name="T36" fmla="*/ 296 w 484"/>
                <a:gd name="T37" fmla="*/ 357 h 606"/>
                <a:gd name="T38" fmla="*/ 224 w 484"/>
                <a:gd name="T39" fmla="*/ 362 h 606"/>
                <a:gd name="T40" fmla="*/ 224 w 484"/>
                <a:gd name="T41" fmla="*/ 368 h 606"/>
                <a:gd name="T42" fmla="*/ 246 w 484"/>
                <a:gd name="T43" fmla="*/ 422 h 606"/>
                <a:gd name="T44" fmla="*/ 429 w 484"/>
                <a:gd name="T45" fmla="*/ 493 h 606"/>
                <a:gd name="T46" fmla="*/ 429 w 484"/>
                <a:gd name="T47" fmla="*/ 487 h 606"/>
                <a:gd name="T48" fmla="*/ 394 w 484"/>
                <a:gd name="T49" fmla="*/ 451 h 606"/>
                <a:gd name="T50" fmla="*/ 256 w 484"/>
                <a:gd name="T51" fmla="*/ 425 h 606"/>
                <a:gd name="T52" fmla="*/ 256 w 484"/>
                <a:gd name="T53" fmla="*/ 432 h 606"/>
                <a:gd name="T54" fmla="*/ 354 w 484"/>
                <a:gd name="T55" fmla="*/ 530 h 606"/>
                <a:gd name="T56" fmla="*/ 395 w 484"/>
                <a:gd name="T57" fmla="*/ 528 h 606"/>
                <a:gd name="T58" fmla="*/ 20 w 484"/>
                <a:gd name="T59" fmla="*/ 150 h 606"/>
                <a:gd name="T60" fmla="*/ 89 w 484"/>
                <a:gd name="T61" fmla="*/ 152 h 606"/>
                <a:gd name="T62" fmla="*/ 141 w 484"/>
                <a:gd name="T63" fmla="*/ 100 h 606"/>
                <a:gd name="T64" fmla="*/ 141 w 484"/>
                <a:gd name="T65" fmla="*/ 93 h 606"/>
                <a:gd name="T66" fmla="*/ 383 w 484"/>
                <a:gd name="T67" fmla="*/ 27 h 606"/>
                <a:gd name="T68" fmla="*/ 394 w 484"/>
                <a:gd name="T69" fmla="*/ 422 h 606"/>
                <a:gd name="T70" fmla="*/ 414 w 484"/>
                <a:gd name="T71" fmla="*/ 449 h 606"/>
                <a:gd name="T72" fmla="*/ 414 w 484"/>
                <a:gd name="T73" fmla="*/ 39 h 606"/>
                <a:gd name="T74" fmla="*/ 383 w 484"/>
                <a:gd name="T75" fmla="*/ 0 h 606"/>
                <a:gd name="T76" fmla="*/ 121 w 484"/>
                <a:gd name="T77" fmla="*/ 2 h 606"/>
                <a:gd name="T78" fmla="*/ 0 w 484"/>
                <a:gd name="T79" fmla="*/ 123 h 606"/>
                <a:gd name="T80" fmla="*/ 0 w 484"/>
                <a:gd name="T81" fmla="*/ 492 h 606"/>
                <a:gd name="T82" fmla="*/ 32 w 484"/>
                <a:gd name="T83" fmla="*/ 530 h 606"/>
                <a:gd name="T84" fmla="*/ 319 w 484"/>
                <a:gd name="T85" fmla="*/ 524 h 606"/>
                <a:gd name="T86" fmla="*/ 305 w 484"/>
                <a:gd name="T87" fmla="*/ 503 h 606"/>
                <a:gd name="T88" fmla="*/ 20 w 484"/>
                <a:gd name="T89" fmla="*/ 492 h 606"/>
                <a:gd name="T90" fmla="*/ 20 w 484"/>
                <a:gd name="T91" fmla="*/ 150 h 606"/>
                <a:gd name="T92" fmla="*/ 156 w 484"/>
                <a:gd name="T93" fmla="*/ 321 h 606"/>
                <a:gd name="T94" fmla="*/ 156 w 484"/>
                <a:gd name="T95" fmla="*/ 301 h 606"/>
                <a:gd name="T96" fmla="*/ 82 w 484"/>
                <a:gd name="T97" fmla="*/ 294 h 606"/>
                <a:gd name="T98" fmla="*/ 82 w 484"/>
                <a:gd name="T99" fmla="*/ 315 h 606"/>
                <a:gd name="T100" fmla="*/ 82 w 484"/>
                <a:gd name="T101" fmla="*/ 272 h 606"/>
                <a:gd name="T102" fmla="*/ 331 w 484"/>
                <a:gd name="T103" fmla="*/ 279 h 606"/>
                <a:gd name="T104" fmla="*/ 331 w 484"/>
                <a:gd name="T105" fmla="*/ 258 h 606"/>
                <a:gd name="T106" fmla="*/ 82 w 484"/>
                <a:gd name="T107" fmla="*/ 252 h 606"/>
                <a:gd name="T108" fmla="*/ 82 w 484"/>
                <a:gd name="T109" fmla="*/ 272 h 606"/>
                <a:gd name="T110" fmla="*/ 82 w 484"/>
                <a:gd name="T111" fmla="*/ 236 h 606"/>
                <a:gd name="T112" fmla="*/ 331 w 484"/>
                <a:gd name="T113" fmla="*/ 229 h 606"/>
                <a:gd name="T114" fmla="*/ 331 w 484"/>
                <a:gd name="T115" fmla="*/ 209 h 606"/>
                <a:gd name="T116" fmla="*/ 82 w 484"/>
                <a:gd name="T117" fmla="*/ 216 h 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84" h="606">
                  <a:moveTo>
                    <a:pt x="331" y="166"/>
                  </a:moveTo>
                  <a:lnTo>
                    <a:pt x="82" y="166"/>
                  </a:lnTo>
                  <a:lnTo>
                    <a:pt x="82" y="173"/>
                  </a:lnTo>
                  <a:lnTo>
                    <a:pt x="82" y="186"/>
                  </a:lnTo>
                  <a:lnTo>
                    <a:pt x="82" y="193"/>
                  </a:lnTo>
                  <a:lnTo>
                    <a:pt x="331" y="193"/>
                  </a:lnTo>
                  <a:lnTo>
                    <a:pt x="331" y="186"/>
                  </a:lnTo>
                  <a:lnTo>
                    <a:pt x="331" y="173"/>
                  </a:lnTo>
                  <a:lnTo>
                    <a:pt x="331" y="166"/>
                  </a:lnTo>
                  <a:close/>
                  <a:moveTo>
                    <a:pt x="387" y="556"/>
                  </a:moveTo>
                  <a:lnTo>
                    <a:pt x="384" y="560"/>
                  </a:lnTo>
                  <a:lnTo>
                    <a:pt x="388" y="564"/>
                  </a:lnTo>
                  <a:lnTo>
                    <a:pt x="408" y="583"/>
                  </a:lnTo>
                  <a:lnTo>
                    <a:pt x="418" y="594"/>
                  </a:lnTo>
                  <a:cubicBezTo>
                    <a:pt x="430" y="606"/>
                    <a:pt x="450" y="606"/>
                    <a:pt x="462" y="594"/>
                  </a:cubicBezTo>
                  <a:lnTo>
                    <a:pt x="474" y="581"/>
                  </a:lnTo>
                  <a:cubicBezTo>
                    <a:pt x="481" y="575"/>
                    <a:pt x="484" y="565"/>
                    <a:pt x="483" y="556"/>
                  </a:cubicBezTo>
                  <a:cubicBezTo>
                    <a:pt x="484" y="547"/>
                    <a:pt x="481" y="538"/>
                    <a:pt x="474" y="531"/>
                  </a:cubicBezTo>
                  <a:lnTo>
                    <a:pt x="462" y="519"/>
                  </a:lnTo>
                  <a:lnTo>
                    <a:pt x="444" y="501"/>
                  </a:lnTo>
                  <a:lnTo>
                    <a:pt x="440" y="497"/>
                  </a:lnTo>
                  <a:lnTo>
                    <a:pt x="418" y="519"/>
                  </a:lnTo>
                  <a:lnTo>
                    <a:pt x="412" y="525"/>
                  </a:lnTo>
                  <a:lnTo>
                    <a:pt x="384" y="553"/>
                  </a:lnTo>
                  <a:lnTo>
                    <a:pt x="387" y="556"/>
                  </a:lnTo>
                  <a:close/>
                  <a:moveTo>
                    <a:pt x="218" y="354"/>
                  </a:moveTo>
                  <a:lnTo>
                    <a:pt x="234" y="338"/>
                  </a:lnTo>
                  <a:lnTo>
                    <a:pt x="229" y="336"/>
                  </a:lnTo>
                  <a:lnTo>
                    <a:pt x="234" y="331"/>
                  </a:lnTo>
                  <a:lnTo>
                    <a:pt x="207" y="320"/>
                  </a:lnTo>
                  <a:lnTo>
                    <a:pt x="211" y="328"/>
                  </a:lnTo>
                  <a:lnTo>
                    <a:pt x="207" y="327"/>
                  </a:lnTo>
                  <a:lnTo>
                    <a:pt x="218" y="354"/>
                  </a:lnTo>
                  <a:close/>
                  <a:moveTo>
                    <a:pt x="246" y="422"/>
                  </a:moveTo>
                  <a:lnTo>
                    <a:pt x="302" y="366"/>
                  </a:lnTo>
                  <a:lnTo>
                    <a:pt x="297" y="364"/>
                  </a:lnTo>
                  <a:lnTo>
                    <a:pt x="302" y="359"/>
                  </a:lnTo>
                  <a:lnTo>
                    <a:pt x="296" y="357"/>
                  </a:lnTo>
                  <a:lnTo>
                    <a:pt x="249" y="337"/>
                  </a:lnTo>
                  <a:lnTo>
                    <a:pt x="224" y="362"/>
                  </a:lnTo>
                  <a:lnTo>
                    <a:pt x="226" y="366"/>
                  </a:lnTo>
                  <a:lnTo>
                    <a:pt x="224" y="368"/>
                  </a:lnTo>
                  <a:lnTo>
                    <a:pt x="243" y="416"/>
                  </a:lnTo>
                  <a:lnTo>
                    <a:pt x="246" y="422"/>
                  </a:lnTo>
                  <a:close/>
                  <a:moveTo>
                    <a:pt x="412" y="511"/>
                  </a:moveTo>
                  <a:lnTo>
                    <a:pt x="429" y="493"/>
                  </a:lnTo>
                  <a:lnTo>
                    <a:pt x="426" y="490"/>
                  </a:lnTo>
                  <a:lnTo>
                    <a:pt x="429" y="487"/>
                  </a:lnTo>
                  <a:lnTo>
                    <a:pt x="414" y="472"/>
                  </a:lnTo>
                  <a:lnTo>
                    <a:pt x="394" y="451"/>
                  </a:lnTo>
                  <a:lnTo>
                    <a:pt x="312" y="369"/>
                  </a:lnTo>
                  <a:lnTo>
                    <a:pt x="256" y="425"/>
                  </a:lnTo>
                  <a:lnTo>
                    <a:pt x="260" y="429"/>
                  </a:lnTo>
                  <a:lnTo>
                    <a:pt x="256" y="432"/>
                  </a:lnTo>
                  <a:lnTo>
                    <a:pt x="334" y="510"/>
                  </a:lnTo>
                  <a:lnTo>
                    <a:pt x="354" y="530"/>
                  </a:lnTo>
                  <a:lnTo>
                    <a:pt x="374" y="549"/>
                  </a:lnTo>
                  <a:lnTo>
                    <a:pt x="395" y="528"/>
                  </a:lnTo>
                  <a:lnTo>
                    <a:pt x="412" y="511"/>
                  </a:lnTo>
                  <a:close/>
                  <a:moveTo>
                    <a:pt x="20" y="150"/>
                  </a:moveTo>
                  <a:lnTo>
                    <a:pt x="89" y="152"/>
                  </a:lnTo>
                  <a:lnTo>
                    <a:pt x="89" y="152"/>
                  </a:lnTo>
                  <a:lnTo>
                    <a:pt x="89" y="152"/>
                  </a:lnTo>
                  <a:cubicBezTo>
                    <a:pt x="118" y="152"/>
                    <a:pt x="141" y="129"/>
                    <a:pt x="141" y="100"/>
                  </a:cubicBezTo>
                  <a:lnTo>
                    <a:pt x="141" y="94"/>
                  </a:lnTo>
                  <a:lnTo>
                    <a:pt x="141" y="93"/>
                  </a:lnTo>
                  <a:lnTo>
                    <a:pt x="141" y="27"/>
                  </a:lnTo>
                  <a:lnTo>
                    <a:pt x="383" y="27"/>
                  </a:lnTo>
                  <a:cubicBezTo>
                    <a:pt x="389" y="27"/>
                    <a:pt x="394" y="32"/>
                    <a:pt x="394" y="38"/>
                  </a:cubicBezTo>
                  <a:lnTo>
                    <a:pt x="394" y="422"/>
                  </a:lnTo>
                  <a:lnTo>
                    <a:pt x="394" y="429"/>
                  </a:lnTo>
                  <a:lnTo>
                    <a:pt x="414" y="449"/>
                  </a:lnTo>
                  <a:lnTo>
                    <a:pt x="414" y="443"/>
                  </a:lnTo>
                  <a:lnTo>
                    <a:pt x="414" y="39"/>
                  </a:lnTo>
                  <a:lnTo>
                    <a:pt x="414" y="32"/>
                  </a:lnTo>
                  <a:cubicBezTo>
                    <a:pt x="414" y="14"/>
                    <a:pt x="400" y="0"/>
                    <a:pt x="383" y="0"/>
                  </a:cubicBezTo>
                  <a:lnTo>
                    <a:pt x="123" y="0"/>
                  </a:lnTo>
                  <a:lnTo>
                    <a:pt x="121" y="2"/>
                  </a:lnTo>
                  <a:lnTo>
                    <a:pt x="1" y="122"/>
                  </a:lnTo>
                  <a:lnTo>
                    <a:pt x="0" y="123"/>
                  </a:lnTo>
                  <a:lnTo>
                    <a:pt x="0" y="130"/>
                  </a:lnTo>
                  <a:lnTo>
                    <a:pt x="0" y="492"/>
                  </a:lnTo>
                  <a:lnTo>
                    <a:pt x="0" y="499"/>
                  </a:lnTo>
                  <a:cubicBezTo>
                    <a:pt x="0" y="516"/>
                    <a:pt x="14" y="530"/>
                    <a:pt x="32" y="530"/>
                  </a:cubicBezTo>
                  <a:lnTo>
                    <a:pt x="326" y="530"/>
                  </a:lnTo>
                  <a:lnTo>
                    <a:pt x="319" y="524"/>
                  </a:lnTo>
                  <a:lnTo>
                    <a:pt x="326" y="524"/>
                  </a:lnTo>
                  <a:lnTo>
                    <a:pt x="305" y="503"/>
                  </a:lnTo>
                  <a:lnTo>
                    <a:pt x="32" y="503"/>
                  </a:lnTo>
                  <a:cubicBezTo>
                    <a:pt x="25" y="503"/>
                    <a:pt x="21" y="498"/>
                    <a:pt x="20" y="492"/>
                  </a:cubicBezTo>
                  <a:lnTo>
                    <a:pt x="20" y="492"/>
                  </a:lnTo>
                  <a:lnTo>
                    <a:pt x="20" y="150"/>
                  </a:lnTo>
                  <a:close/>
                  <a:moveTo>
                    <a:pt x="82" y="321"/>
                  </a:moveTo>
                  <a:lnTo>
                    <a:pt x="156" y="321"/>
                  </a:lnTo>
                  <a:lnTo>
                    <a:pt x="156" y="315"/>
                  </a:lnTo>
                  <a:lnTo>
                    <a:pt x="156" y="301"/>
                  </a:lnTo>
                  <a:lnTo>
                    <a:pt x="156" y="294"/>
                  </a:lnTo>
                  <a:lnTo>
                    <a:pt x="82" y="294"/>
                  </a:lnTo>
                  <a:lnTo>
                    <a:pt x="82" y="301"/>
                  </a:lnTo>
                  <a:lnTo>
                    <a:pt x="82" y="315"/>
                  </a:lnTo>
                  <a:lnTo>
                    <a:pt x="82" y="321"/>
                  </a:lnTo>
                  <a:close/>
                  <a:moveTo>
                    <a:pt x="82" y="272"/>
                  </a:moveTo>
                  <a:lnTo>
                    <a:pt x="82" y="279"/>
                  </a:lnTo>
                  <a:lnTo>
                    <a:pt x="331" y="279"/>
                  </a:lnTo>
                  <a:lnTo>
                    <a:pt x="331" y="272"/>
                  </a:lnTo>
                  <a:lnTo>
                    <a:pt x="331" y="258"/>
                  </a:lnTo>
                  <a:lnTo>
                    <a:pt x="331" y="252"/>
                  </a:lnTo>
                  <a:lnTo>
                    <a:pt x="82" y="252"/>
                  </a:lnTo>
                  <a:lnTo>
                    <a:pt x="82" y="258"/>
                  </a:lnTo>
                  <a:lnTo>
                    <a:pt x="82" y="272"/>
                  </a:lnTo>
                  <a:close/>
                  <a:moveTo>
                    <a:pt x="82" y="229"/>
                  </a:moveTo>
                  <a:lnTo>
                    <a:pt x="82" y="236"/>
                  </a:lnTo>
                  <a:lnTo>
                    <a:pt x="331" y="236"/>
                  </a:lnTo>
                  <a:lnTo>
                    <a:pt x="331" y="229"/>
                  </a:lnTo>
                  <a:lnTo>
                    <a:pt x="331" y="216"/>
                  </a:lnTo>
                  <a:lnTo>
                    <a:pt x="331" y="209"/>
                  </a:lnTo>
                  <a:lnTo>
                    <a:pt x="82" y="209"/>
                  </a:lnTo>
                  <a:lnTo>
                    <a:pt x="82" y="216"/>
                  </a:lnTo>
                  <a:lnTo>
                    <a:pt x="82" y="229"/>
                  </a:lnTo>
                  <a:close/>
                </a:path>
              </a:pathLst>
            </a:custGeom>
            <a:solidFill>
              <a:srgbClr val="D06F83"/>
            </a:solidFill>
            <a:ln>
              <a:noFill/>
            </a:ln>
          </p:spPr>
          <p:txBody>
            <a:bodyPr vert="horz" wrap="square" lIns="91440" tIns="45720" rIns="91440" bIns="45720" numCol="1" anchor="t" anchorCtr="0" compatLnSpc="1">
              <a:prstTxWarp prst="textNoShape">
                <a:avLst/>
              </a:prstTxWarp>
            </a:bodyPr>
            <a:lstStyle/>
            <a:p>
              <a:endParaRPr lang="zh-CN" altLang="en-US">
                <a:solidFill>
                  <a:schemeClr val="accent2"/>
                </a:solidFill>
              </a:endParaRPr>
            </a:p>
          </p:txBody>
        </p:sp>
      </p:grpSp>
      <p:grpSp>
        <p:nvGrpSpPr>
          <p:cNvPr id="38" name="组合 37"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GrpSpPr/>
          <p:nvPr/>
        </p:nvGrpSpPr>
        <p:grpSpPr>
          <a:xfrm>
            <a:off x="5428402" y="2572737"/>
            <a:ext cx="367303" cy="1348444"/>
            <a:chOff x="6011863" y="2119313"/>
            <a:chExt cx="700087" cy="2570163"/>
          </a:xfrm>
          <a:solidFill>
            <a:schemeClr val="bg1">
              <a:lumMod val="65000"/>
            </a:schemeClr>
          </a:solidFill>
        </p:grpSpPr>
        <p:sp>
          <p:nvSpPr>
            <p:cNvPr id="39" name="Freeform 89"/>
            <p:cNvSpPr>
              <a:spLocks/>
            </p:cNvSpPr>
            <p:nvPr/>
          </p:nvSpPr>
          <p:spPr bwMode="auto">
            <a:xfrm>
              <a:off x="6011863" y="4584701"/>
              <a:ext cx="46037" cy="104775"/>
            </a:xfrm>
            <a:custGeom>
              <a:avLst/>
              <a:gdLst>
                <a:gd name="T0" fmla="*/ 1 w 2"/>
                <a:gd name="T1" fmla="*/ 5 h 5"/>
                <a:gd name="T2" fmla="*/ 0 w 2"/>
                <a:gd name="T3" fmla="*/ 4 h 5"/>
                <a:gd name="T4" fmla="*/ 0 w 2"/>
                <a:gd name="T5" fmla="*/ 1 h 5"/>
                <a:gd name="T6" fmla="*/ 1 w 2"/>
                <a:gd name="T7" fmla="*/ 0 h 5"/>
                <a:gd name="T8" fmla="*/ 2 w 2"/>
                <a:gd name="T9" fmla="*/ 1 h 5"/>
                <a:gd name="T10" fmla="*/ 2 w 2"/>
                <a:gd name="T11" fmla="*/ 4 h 5"/>
                <a:gd name="T12" fmla="*/ 1 w 2"/>
                <a:gd name="T13" fmla="*/ 5 h 5"/>
              </a:gdLst>
              <a:ahLst/>
              <a:cxnLst>
                <a:cxn ang="0">
                  <a:pos x="T0" y="T1"/>
                </a:cxn>
                <a:cxn ang="0">
                  <a:pos x="T2" y="T3"/>
                </a:cxn>
                <a:cxn ang="0">
                  <a:pos x="T4" y="T5"/>
                </a:cxn>
                <a:cxn ang="0">
                  <a:pos x="T6" y="T7"/>
                </a:cxn>
                <a:cxn ang="0">
                  <a:pos x="T8" y="T9"/>
                </a:cxn>
                <a:cxn ang="0">
                  <a:pos x="T10" y="T11"/>
                </a:cxn>
                <a:cxn ang="0">
                  <a:pos x="T12" y="T13"/>
                </a:cxn>
              </a:cxnLst>
              <a:rect l="0" t="0" r="r" b="b"/>
              <a:pathLst>
                <a:path w="2" h="5">
                  <a:moveTo>
                    <a:pt x="1" y="5"/>
                  </a:moveTo>
                  <a:cubicBezTo>
                    <a:pt x="1" y="5"/>
                    <a:pt x="0" y="4"/>
                    <a:pt x="0" y="4"/>
                  </a:cubicBezTo>
                  <a:cubicBezTo>
                    <a:pt x="0" y="1"/>
                    <a:pt x="0" y="1"/>
                    <a:pt x="0" y="1"/>
                  </a:cubicBezTo>
                  <a:cubicBezTo>
                    <a:pt x="0" y="0"/>
                    <a:pt x="1" y="0"/>
                    <a:pt x="1" y="0"/>
                  </a:cubicBezTo>
                  <a:cubicBezTo>
                    <a:pt x="2" y="0"/>
                    <a:pt x="2" y="0"/>
                    <a:pt x="2" y="1"/>
                  </a:cubicBezTo>
                  <a:cubicBezTo>
                    <a:pt x="2" y="4"/>
                    <a:pt x="2" y="4"/>
                    <a:pt x="2" y="4"/>
                  </a:cubicBezTo>
                  <a:cubicBezTo>
                    <a:pt x="2" y="4"/>
                    <a:pt x="2" y="5"/>
                    <a:pt x="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 name="Freeform 90"/>
            <p:cNvSpPr>
              <a:spLocks noEditPoints="1"/>
            </p:cNvSpPr>
            <p:nvPr/>
          </p:nvSpPr>
          <p:spPr bwMode="auto">
            <a:xfrm>
              <a:off x="6011863" y="3889376"/>
              <a:ext cx="46037" cy="611188"/>
            </a:xfrm>
            <a:custGeom>
              <a:avLst/>
              <a:gdLst>
                <a:gd name="T0" fmla="*/ 1 w 2"/>
                <a:gd name="T1" fmla="*/ 29 h 29"/>
                <a:gd name="T2" fmla="*/ 0 w 2"/>
                <a:gd name="T3" fmla="*/ 28 h 29"/>
                <a:gd name="T4" fmla="*/ 0 w 2"/>
                <a:gd name="T5" fmla="*/ 23 h 29"/>
                <a:gd name="T6" fmla="*/ 1 w 2"/>
                <a:gd name="T7" fmla="*/ 22 h 29"/>
                <a:gd name="T8" fmla="*/ 2 w 2"/>
                <a:gd name="T9" fmla="*/ 23 h 29"/>
                <a:gd name="T10" fmla="*/ 2 w 2"/>
                <a:gd name="T11" fmla="*/ 28 h 29"/>
                <a:gd name="T12" fmla="*/ 1 w 2"/>
                <a:gd name="T13" fmla="*/ 29 h 29"/>
                <a:gd name="T14" fmla="*/ 1 w 2"/>
                <a:gd name="T15" fmla="*/ 18 h 29"/>
                <a:gd name="T16" fmla="*/ 0 w 2"/>
                <a:gd name="T17" fmla="*/ 17 h 29"/>
                <a:gd name="T18" fmla="*/ 0 w 2"/>
                <a:gd name="T19" fmla="*/ 12 h 29"/>
                <a:gd name="T20" fmla="*/ 1 w 2"/>
                <a:gd name="T21" fmla="*/ 11 h 29"/>
                <a:gd name="T22" fmla="*/ 2 w 2"/>
                <a:gd name="T23" fmla="*/ 12 h 29"/>
                <a:gd name="T24" fmla="*/ 2 w 2"/>
                <a:gd name="T25" fmla="*/ 17 h 29"/>
                <a:gd name="T26" fmla="*/ 1 w 2"/>
                <a:gd name="T27" fmla="*/ 18 h 29"/>
                <a:gd name="T28" fmla="*/ 1 w 2"/>
                <a:gd name="T29" fmla="*/ 7 h 29"/>
                <a:gd name="T30" fmla="*/ 0 w 2"/>
                <a:gd name="T31" fmla="*/ 6 h 29"/>
                <a:gd name="T32" fmla="*/ 0 w 2"/>
                <a:gd name="T33" fmla="*/ 1 h 29"/>
                <a:gd name="T34" fmla="*/ 1 w 2"/>
                <a:gd name="T35" fmla="*/ 0 h 29"/>
                <a:gd name="T36" fmla="*/ 2 w 2"/>
                <a:gd name="T37" fmla="*/ 1 h 29"/>
                <a:gd name="T38" fmla="*/ 2 w 2"/>
                <a:gd name="T39" fmla="*/ 6 h 29"/>
                <a:gd name="T40" fmla="*/ 1 w 2"/>
                <a:gd name="T41"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 h="29">
                  <a:moveTo>
                    <a:pt x="1" y="29"/>
                  </a:moveTo>
                  <a:cubicBezTo>
                    <a:pt x="1" y="29"/>
                    <a:pt x="0" y="29"/>
                    <a:pt x="0" y="28"/>
                  </a:cubicBezTo>
                  <a:cubicBezTo>
                    <a:pt x="0" y="23"/>
                    <a:pt x="0" y="23"/>
                    <a:pt x="0" y="23"/>
                  </a:cubicBezTo>
                  <a:cubicBezTo>
                    <a:pt x="0" y="22"/>
                    <a:pt x="1" y="22"/>
                    <a:pt x="1" y="22"/>
                  </a:cubicBezTo>
                  <a:cubicBezTo>
                    <a:pt x="2" y="22"/>
                    <a:pt x="2" y="22"/>
                    <a:pt x="2" y="23"/>
                  </a:cubicBezTo>
                  <a:cubicBezTo>
                    <a:pt x="2" y="28"/>
                    <a:pt x="2" y="28"/>
                    <a:pt x="2" y="28"/>
                  </a:cubicBezTo>
                  <a:cubicBezTo>
                    <a:pt x="2" y="29"/>
                    <a:pt x="2" y="29"/>
                    <a:pt x="1" y="29"/>
                  </a:cubicBezTo>
                  <a:close/>
                  <a:moveTo>
                    <a:pt x="1" y="18"/>
                  </a:moveTo>
                  <a:cubicBezTo>
                    <a:pt x="1" y="18"/>
                    <a:pt x="0" y="18"/>
                    <a:pt x="0" y="17"/>
                  </a:cubicBezTo>
                  <a:cubicBezTo>
                    <a:pt x="0" y="12"/>
                    <a:pt x="0" y="12"/>
                    <a:pt x="0" y="12"/>
                  </a:cubicBezTo>
                  <a:cubicBezTo>
                    <a:pt x="0" y="11"/>
                    <a:pt x="1" y="11"/>
                    <a:pt x="1" y="11"/>
                  </a:cubicBezTo>
                  <a:cubicBezTo>
                    <a:pt x="2" y="11"/>
                    <a:pt x="2" y="11"/>
                    <a:pt x="2" y="12"/>
                  </a:cubicBezTo>
                  <a:cubicBezTo>
                    <a:pt x="2" y="17"/>
                    <a:pt x="2" y="17"/>
                    <a:pt x="2" y="17"/>
                  </a:cubicBezTo>
                  <a:cubicBezTo>
                    <a:pt x="2" y="18"/>
                    <a:pt x="2" y="18"/>
                    <a:pt x="1" y="18"/>
                  </a:cubicBezTo>
                  <a:close/>
                  <a:moveTo>
                    <a:pt x="1" y="7"/>
                  </a:moveTo>
                  <a:cubicBezTo>
                    <a:pt x="1" y="7"/>
                    <a:pt x="0" y="7"/>
                    <a:pt x="0" y="6"/>
                  </a:cubicBezTo>
                  <a:cubicBezTo>
                    <a:pt x="0" y="1"/>
                    <a:pt x="0" y="1"/>
                    <a:pt x="0" y="1"/>
                  </a:cubicBezTo>
                  <a:cubicBezTo>
                    <a:pt x="0" y="0"/>
                    <a:pt x="1" y="0"/>
                    <a:pt x="1" y="0"/>
                  </a:cubicBezTo>
                  <a:cubicBezTo>
                    <a:pt x="2" y="0"/>
                    <a:pt x="2" y="0"/>
                    <a:pt x="2" y="1"/>
                  </a:cubicBezTo>
                  <a:cubicBezTo>
                    <a:pt x="2" y="6"/>
                    <a:pt x="2" y="6"/>
                    <a:pt x="2" y="6"/>
                  </a:cubicBezTo>
                  <a:cubicBezTo>
                    <a:pt x="2" y="7"/>
                    <a:pt x="2" y="7"/>
                    <a:pt x="1"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 name="Freeform 91"/>
            <p:cNvSpPr>
              <a:spLocks/>
            </p:cNvSpPr>
            <p:nvPr/>
          </p:nvSpPr>
          <p:spPr bwMode="auto">
            <a:xfrm>
              <a:off x="6011863" y="3698876"/>
              <a:ext cx="112712" cy="106363"/>
            </a:xfrm>
            <a:custGeom>
              <a:avLst/>
              <a:gdLst>
                <a:gd name="T0" fmla="*/ 1 w 5"/>
                <a:gd name="T1" fmla="*/ 5 h 5"/>
                <a:gd name="T2" fmla="*/ 0 w 5"/>
                <a:gd name="T3" fmla="*/ 4 h 5"/>
                <a:gd name="T4" fmla="*/ 0 w 5"/>
                <a:gd name="T5" fmla="*/ 1 h 5"/>
                <a:gd name="T6" fmla="*/ 1 w 5"/>
                <a:gd name="T7" fmla="*/ 0 h 5"/>
                <a:gd name="T8" fmla="*/ 4 w 5"/>
                <a:gd name="T9" fmla="*/ 0 h 5"/>
                <a:gd name="T10" fmla="*/ 5 w 5"/>
                <a:gd name="T11" fmla="*/ 1 h 5"/>
                <a:gd name="T12" fmla="*/ 4 w 5"/>
                <a:gd name="T13" fmla="*/ 2 h 5"/>
                <a:gd name="T14" fmla="*/ 2 w 5"/>
                <a:gd name="T15" fmla="*/ 2 h 5"/>
                <a:gd name="T16" fmla="*/ 2 w 5"/>
                <a:gd name="T17" fmla="*/ 4 h 5"/>
                <a:gd name="T18" fmla="*/ 1 w 5"/>
                <a:gd name="T19"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5">
                  <a:moveTo>
                    <a:pt x="1" y="5"/>
                  </a:moveTo>
                  <a:cubicBezTo>
                    <a:pt x="1" y="5"/>
                    <a:pt x="0" y="5"/>
                    <a:pt x="0" y="4"/>
                  </a:cubicBezTo>
                  <a:cubicBezTo>
                    <a:pt x="0" y="1"/>
                    <a:pt x="0" y="1"/>
                    <a:pt x="0" y="1"/>
                  </a:cubicBezTo>
                  <a:cubicBezTo>
                    <a:pt x="0" y="1"/>
                    <a:pt x="1" y="0"/>
                    <a:pt x="1" y="0"/>
                  </a:cubicBezTo>
                  <a:cubicBezTo>
                    <a:pt x="4" y="0"/>
                    <a:pt x="4" y="0"/>
                    <a:pt x="4" y="0"/>
                  </a:cubicBezTo>
                  <a:cubicBezTo>
                    <a:pt x="5" y="0"/>
                    <a:pt x="5" y="1"/>
                    <a:pt x="5" y="1"/>
                  </a:cubicBezTo>
                  <a:cubicBezTo>
                    <a:pt x="5" y="2"/>
                    <a:pt x="5" y="2"/>
                    <a:pt x="4" y="2"/>
                  </a:cubicBezTo>
                  <a:cubicBezTo>
                    <a:pt x="2" y="2"/>
                    <a:pt x="2" y="2"/>
                    <a:pt x="2" y="2"/>
                  </a:cubicBezTo>
                  <a:cubicBezTo>
                    <a:pt x="2" y="4"/>
                    <a:pt x="2" y="4"/>
                    <a:pt x="2" y="4"/>
                  </a:cubicBezTo>
                  <a:cubicBezTo>
                    <a:pt x="2" y="5"/>
                    <a:pt x="2" y="5"/>
                    <a:pt x="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 name="Freeform 92"/>
            <p:cNvSpPr>
              <a:spLocks/>
            </p:cNvSpPr>
            <p:nvPr/>
          </p:nvSpPr>
          <p:spPr bwMode="auto">
            <a:xfrm>
              <a:off x="6259513" y="3698876"/>
              <a:ext cx="203200" cy="42863"/>
            </a:xfrm>
            <a:custGeom>
              <a:avLst/>
              <a:gdLst>
                <a:gd name="T0" fmla="*/ 8 w 9"/>
                <a:gd name="T1" fmla="*/ 2 h 2"/>
                <a:gd name="T2" fmla="*/ 1 w 9"/>
                <a:gd name="T3" fmla="*/ 2 h 2"/>
                <a:gd name="T4" fmla="*/ 0 w 9"/>
                <a:gd name="T5" fmla="*/ 1 h 2"/>
                <a:gd name="T6" fmla="*/ 1 w 9"/>
                <a:gd name="T7" fmla="*/ 0 h 2"/>
                <a:gd name="T8" fmla="*/ 8 w 9"/>
                <a:gd name="T9" fmla="*/ 0 h 2"/>
                <a:gd name="T10" fmla="*/ 9 w 9"/>
                <a:gd name="T11" fmla="*/ 1 h 2"/>
                <a:gd name="T12" fmla="*/ 8 w 9"/>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9" h="2">
                  <a:moveTo>
                    <a:pt x="8" y="2"/>
                  </a:moveTo>
                  <a:cubicBezTo>
                    <a:pt x="1" y="2"/>
                    <a:pt x="1" y="2"/>
                    <a:pt x="1" y="2"/>
                  </a:cubicBezTo>
                  <a:cubicBezTo>
                    <a:pt x="0" y="2"/>
                    <a:pt x="0" y="2"/>
                    <a:pt x="0" y="1"/>
                  </a:cubicBezTo>
                  <a:cubicBezTo>
                    <a:pt x="0" y="1"/>
                    <a:pt x="0" y="0"/>
                    <a:pt x="1" y="0"/>
                  </a:cubicBezTo>
                  <a:cubicBezTo>
                    <a:pt x="8" y="0"/>
                    <a:pt x="8" y="0"/>
                    <a:pt x="8" y="0"/>
                  </a:cubicBezTo>
                  <a:cubicBezTo>
                    <a:pt x="9" y="0"/>
                    <a:pt x="9" y="1"/>
                    <a:pt x="9" y="1"/>
                  </a:cubicBezTo>
                  <a:cubicBezTo>
                    <a:pt x="9" y="2"/>
                    <a:pt x="9" y="2"/>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 name="Freeform 93"/>
            <p:cNvSpPr>
              <a:spLocks/>
            </p:cNvSpPr>
            <p:nvPr/>
          </p:nvSpPr>
          <p:spPr bwMode="auto">
            <a:xfrm>
              <a:off x="6599238" y="3636963"/>
              <a:ext cx="112712" cy="104775"/>
            </a:xfrm>
            <a:custGeom>
              <a:avLst/>
              <a:gdLst>
                <a:gd name="T0" fmla="*/ 4 w 5"/>
                <a:gd name="T1" fmla="*/ 5 h 5"/>
                <a:gd name="T2" fmla="*/ 1 w 5"/>
                <a:gd name="T3" fmla="*/ 5 h 5"/>
                <a:gd name="T4" fmla="*/ 0 w 5"/>
                <a:gd name="T5" fmla="*/ 4 h 5"/>
                <a:gd name="T6" fmla="*/ 1 w 5"/>
                <a:gd name="T7" fmla="*/ 3 h 5"/>
                <a:gd name="T8" fmla="*/ 3 w 5"/>
                <a:gd name="T9" fmla="*/ 3 h 5"/>
                <a:gd name="T10" fmla="*/ 3 w 5"/>
                <a:gd name="T11" fmla="*/ 1 h 5"/>
                <a:gd name="T12" fmla="*/ 4 w 5"/>
                <a:gd name="T13" fmla="*/ 0 h 5"/>
                <a:gd name="T14" fmla="*/ 5 w 5"/>
                <a:gd name="T15" fmla="*/ 1 h 5"/>
                <a:gd name="T16" fmla="*/ 5 w 5"/>
                <a:gd name="T17" fmla="*/ 4 h 5"/>
                <a:gd name="T18" fmla="*/ 4 w 5"/>
                <a:gd name="T19"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5">
                  <a:moveTo>
                    <a:pt x="4" y="5"/>
                  </a:moveTo>
                  <a:cubicBezTo>
                    <a:pt x="1" y="5"/>
                    <a:pt x="1" y="5"/>
                    <a:pt x="1" y="5"/>
                  </a:cubicBezTo>
                  <a:cubicBezTo>
                    <a:pt x="0" y="5"/>
                    <a:pt x="0" y="5"/>
                    <a:pt x="0" y="4"/>
                  </a:cubicBezTo>
                  <a:cubicBezTo>
                    <a:pt x="0" y="4"/>
                    <a:pt x="0" y="3"/>
                    <a:pt x="1" y="3"/>
                  </a:cubicBezTo>
                  <a:cubicBezTo>
                    <a:pt x="3" y="3"/>
                    <a:pt x="3" y="3"/>
                    <a:pt x="3" y="3"/>
                  </a:cubicBezTo>
                  <a:cubicBezTo>
                    <a:pt x="3" y="1"/>
                    <a:pt x="3" y="1"/>
                    <a:pt x="3" y="1"/>
                  </a:cubicBezTo>
                  <a:cubicBezTo>
                    <a:pt x="3" y="1"/>
                    <a:pt x="3" y="0"/>
                    <a:pt x="4" y="0"/>
                  </a:cubicBezTo>
                  <a:cubicBezTo>
                    <a:pt x="4" y="0"/>
                    <a:pt x="5" y="1"/>
                    <a:pt x="5" y="1"/>
                  </a:cubicBezTo>
                  <a:cubicBezTo>
                    <a:pt x="5" y="4"/>
                    <a:pt x="5" y="4"/>
                    <a:pt x="5" y="4"/>
                  </a:cubicBezTo>
                  <a:cubicBezTo>
                    <a:pt x="5" y="5"/>
                    <a:pt x="4" y="5"/>
                    <a:pt x="4"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 name="Freeform 94"/>
            <p:cNvSpPr>
              <a:spLocks noEditPoints="1"/>
            </p:cNvSpPr>
            <p:nvPr/>
          </p:nvSpPr>
          <p:spPr bwMode="auto">
            <a:xfrm>
              <a:off x="6665913" y="2330451"/>
              <a:ext cx="46037" cy="1220788"/>
            </a:xfrm>
            <a:custGeom>
              <a:avLst/>
              <a:gdLst>
                <a:gd name="T0" fmla="*/ 1 w 2"/>
                <a:gd name="T1" fmla="*/ 58 h 58"/>
                <a:gd name="T2" fmla="*/ 0 w 2"/>
                <a:gd name="T3" fmla="*/ 57 h 58"/>
                <a:gd name="T4" fmla="*/ 0 w 2"/>
                <a:gd name="T5" fmla="*/ 51 h 58"/>
                <a:gd name="T6" fmla="*/ 1 w 2"/>
                <a:gd name="T7" fmla="*/ 50 h 58"/>
                <a:gd name="T8" fmla="*/ 2 w 2"/>
                <a:gd name="T9" fmla="*/ 51 h 58"/>
                <a:gd name="T10" fmla="*/ 2 w 2"/>
                <a:gd name="T11" fmla="*/ 57 h 58"/>
                <a:gd name="T12" fmla="*/ 1 w 2"/>
                <a:gd name="T13" fmla="*/ 58 h 58"/>
                <a:gd name="T14" fmla="*/ 1 w 2"/>
                <a:gd name="T15" fmla="*/ 45 h 58"/>
                <a:gd name="T16" fmla="*/ 0 w 2"/>
                <a:gd name="T17" fmla="*/ 44 h 58"/>
                <a:gd name="T18" fmla="*/ 0 w 2"/>
                <a:gd name="T19" fmla="*/ 38 h 58"/>
                <a:gd name="T20" fmla="*/ 1 w 2"/>
                <a:gd name="T21" fmla="*/ 37 h 58"/>
                <a:gd name="T22" fmla="*/ 2 w 2"/>
                <a:gd name="T23" fmla="*/ 38 h 58"/>
                <a:gd name="T24" fmla="*/ 2 w 2"/>
                <a:gd name="T25" fmla="*/ 44 h 58"/>
                <a:gd name="T26" fmla="*/ 1 w 2"/>
                <a:gd name="T27" fmla="*/ 45 h 58"/>
                <a:gd name="T28" fmla="*/ 1 w 2"/>
                <a:gd name="T29" fmla="*/ 33 h 58"/>
                <a:gd name="T30" fmla="*/ 0 w 2"/>
                <a:gd name="T31" fmla="*/ 32 h 58"/>
                <a:gd name="T32" fmla="*/ 0 w 2"/>
                <a:gd name="T33" fmla="*/ 26 h 58"/>
                <a:gd name="T34" fmla="*/ 1 w 2"/>
                <a:gd name="T35" fmla="*/ 25 h 58"/>
                <a:gd name="T36" fmla="*/ 2 w 2"/>
                <a:gd name="T37" fmla="*/ 26 h 58"/>
                <a:gd name="T38" fmla="*/ 2 w 2"/>
                <a:gd name="T39" fmla="*/ 32 h 58"/>
                <a:gd name="T40" fmla="*/ 1 w 2"/>
                <a:gd name="T41" fmla="*/ 33 h 58"/>
                <a:gd name="T42" fmla="*/ 1 w 2"/>
                <a:gd name="T43" fmla="*/ 20 h 58"/>
                <a:gd name="T44" fmla="*/ 0 w 2"/>
                <a:gd name="T45" fmla="*/ 19 h 58"/>
                <a:gd name="T46" fmla="*/ 0 w 2"/>
                <a:gd name="T47" fmla="*/ 13 h 58"/>
                <a:gd name="T48" fmla="*/ 1 w 2"/>
                <a:gd name="T49" fmla="*/ 12 h 58"/>
                <a:gd name="T50" fmla="*/ 2 w 2"/>
                <a:gd name="T51" fmla="*/ 13 h 58"/>
                <a:gd name="T52" fmla="*/ 2 w 2"/>
                <a:gd name="T53" fmla="*/ 19 h 58"/>
                <a:gd name="T54" fmla="*/ 1 w 2"/>
                <a:gd name="T55" fmla="*/ 20 h 58"/>
                <a:gd name="T56" fmla="*/ 1 w 2"/>
                <a:gd name="T57" fmla="*/ 8 h 58"/>
                <a:gd name="T58" fmla="*/ 0 w 2"/>
                <a:gd name="T59" fmla="*/ 7 h 58"/>
                <a:gd name="T60" fmla="*/ 0 w 2"/>
                <a:gd name="T61" fmla="*/ 1 h 58"/>
                <a:gd name="T62" fmla="*/ 1 w 2"/>
                <a:gd name="T63" fmla="*/ 0 h 58"/>
                <a:gd name="T64" fmla="*/ 2 w 2"/>
                <a:gd name="T65" fmla="*/ 1 h 58"/>
                <a:gd name="T66" fmla="*/ 2 w 2"/>
                <a:gd name="T67" fmla="*/ 7 h 58"/>
                <a:gd name="T68" fmla="*/ 1 w 2"/>
                <a:gd name="T69" fmla="*/ 8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 h="58">
                  <a:moveTo>
                    <a:pt x="1" y="58"/>
                  </a:moveTo>
                  <a:cubicBezTo>
                    <a:pt x="0" y="58"/>
                    <a:pt x="0" y="57"/>
                    <a:pt x="0" y="57"/>
                  </a:cubicBezTo>
                  <a:cubicBezTo>
                    <a:pt x="0" y="51"/>
                    <a:pt x="0" y="51"/>
                    <a:pt x="0" y="51"/>
                  </a:cubicBezTo>
                  <a:cubicBezTo>
                    <a:pt x="0" y="50"/>
                    <a:pt x="0" y="50"/>
                    <a:pt x="1" y="50"/>
                  </a:cubicBezTo>
                  <a:cubicBezTo>
                    <a:pt x="1" y="50"/>
                    <a:pt x="2" y="50"/>
                    <a:pt x="2" y="51"/>
                  </a:cubicBezTo>
                  <a:cubicBezTo>
                    <a:pt x="2" y="57"/>
                    <a:pt x="2" y="57"/>
                    <a:pt x="2" y="57"/>
                  </a:cubicBezTo>
                  <a:cubicBezTo>
                    <a:pt x="2" y="57"/>
                    <a:pt x="1" y="58"/>
                    <a:pt x="1" y="58"/>
                  </a:cubicBezTo>
                  <a:close/>
                  <a:moveTo>
                    <a:pt x="1" y="45"/>
                  </a:moveTo>
                  <a:cubicBezTo>
                    <a:pt x="0" y="45"/>
                    <a:pt x="0" y="45"/>
                    <a:pt x="0" y="44"/>
                  </a:cubicBezTo>
                  <a:cubicBezTo>
                    <a:pt x="0" y="38"/>
                    <a:pt x="0" y="38"/>
                    <a:pt x="0" y="38"/>
                  </a:cubicBezTo>
                  <a:cubicBezTo>
                    <a:pt x="0" y="38"/>
                    <a:pt x="0" y="37"/>
                    <a:pt x="1" y="37"/>
                  </a:cubicBezTo>
                  <a:cubicBezTo>
                    <a:pt x="1" y="37"/>
                    <a:pt x="2" y="38"/>
                    <a:pt x="2" y="38"/>
                  </a:cubicBezTo>
                  <a:cubicBezTo>
                    <a:pt x="2" y="44"/>
                    <a:pt x="2" y="44"/>
                    <a:pt x="2" y="44"/>
                  </a:cubicBezTo>
                  <a:cubicBezTo>
                    <a:pt x="2" y="45"/>
                    <a:pt x="1" y="45"/>
                    <a:pt x="1" y="45"/>
                  </a:cubicBezTo>
                  <a:close/>
                  <a:moveTo>
                    <a:pt x="1" y="33"/>
                  </a:moveTo>
                  <a:cubicBezTo>
                    <a:pt x="0" y="33"/>
                    <a:pt x="0" y="32"/>
                    <a:pt x="0" y="32"/>
                  </a:cubicBezTo>
                  <a:cubicBezTo>
                    <a:pt x="0" y="26"/>
                    <a:pt x="0" y="26"/>
                    <a:pt x="0" y="26"/>
                  </a:cubicBezTo>
                  <a:cubicBezTo>
                    <a:pt x="0" y="25"/>
                    <a:pt x="0" y="25"/>
                    <a:pt x="1" y="25"/>
                  </a:cubicBezTo>
                  <a:cubicBezTo>
                    <a:pt x="1" y="25"/>
                    <a:pt x="2" y="25"/>
                    <a:pt x="2" y="26"/>
                  </a:cubicBezTo>
                  <a:cubicBezTo>
                    <a:pt x="2" y="32"/>
                    <a:pt x="2" y="32"/>
                    <a:pt x="2" y="32"/>
                  </a:cubicBezTo>
                  <a:cubicBezTo>
                    <a:pt x="2" y="32"/>
                    <a:pt x="1" y="33"/>
                    <a:pt x="1" y="33"/>
                  </a:cubicBezTo>
                  <a:close/>
                  <a:moveTo>
                    <a:pt x="1" y="20"/>
                  </a:moveTo>
                  <a:cubicBezTo>
                    <a:pt x="0" y="20"/>
                    <a:pt x="0" y="20"/>
                    <a:pt x="0" y="19"/>
                  </a:cubicBezTo>
                  <a:cubicBezTo>
                    <a:pt x="0" y="13"/>
                    <a:pt x="0" y="13"/>
                    <a:pt x="0" y="13"/>
                  </a:cubicBezTo>
                  <a:cubicBezTo>
                    <a:pt x="0" y="12"/>
                    <a:pt x="0" y="12"/>
                    <a:pt x="1" y="12"/>
                  </a:cubicBezTo>
                  <a:cubicBezTo>
                    <a:pt x="1" y="12"/>
                    <a:pt x="2" y="12"/>
                    <a:pt x="2" y="13"/>
                  </a:cubicBezTo>
                  <a:cubicBezTo>
                    <a:pt x="2" y="19"/>
                    <a:pt x="2" y="19"/>
                    <a:pt x="2" y="19"/>
                  </a:cubicBezTo>
                  <a:cubicBezTo>
                    <a:pt x="2" y="20"/>
                    <a:pt x="1" y="20"/>
                    <a:pt x="1" y="20"/>
                  </a:cubicBezTo>
                  <a:close/>
                  <a:moveTo>
                    <a:pt x="1" y="8"/>
                  </a:moveTo>
                  <a:cubicBezTo>
                    <a:pt x="0" y="8"/>
                    <a:pt x="0" y="7"/>
                    <a:pt x="0" y="7"/>
                  </a:cubicBezTo>
                  <a:cubicBezTo>
                    <a:pt x="0" y="1"/>
                    <a:pt x="0" y="1"/>
                    <a:pt x="0" y="1"/>
                  </a:cubicBezTo>
                  <a:cubicBezTo>
                    <a:pt x="0" y="0"/>
                    <a:pt x="0" y="0"/>
                    <a:pt x="1" y="0"/>
                  </a:cubicBezTo>
                  <a:cubicBezTo>
                    <a:pt x="1" y="0"/>
                    <a:pt x="2" y="0"/>
                    <a:pt x="2" y="1"/>
                  </a:cubicBezTo>
                  <a:cubicBezTo>
                    <a:pt x="2" y="7"/>
                    <a:pt x="2" y="7"/>
                    <a:pt x="2" y="7"/>
                  </a:cubicBezTo>
                  <a:cubicBezTo>
                    <a:pt x="2" y="7"/>
                    <a:pt x="1" y="8"/>
                    <a:pt x="1"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 name="Freeform 95"/>
            <p:cNvSpPr>
              <a:spLocks/>
            </p:cNvSpPr>
            <p:nvPr/>
          </p:nvSpPr>
          <p:spPr bwMode="auto">
            <a:xfrm>
              <a:off x="6665913" y="2119313"/>
              <a:ext cx="46037" cy="104775"/>
            </a:xfrm>
            <a:custGeom>
              <a:avLst/>
              <a:gdLst>
                <a:gd name="T0" fmla="*/ 1 w 2"/>
                <a:gd name="T1" fmla="*/ 5 h 5"/>
                <a:gd name="T2" fmla="*/ 0 w 2"/>
                <a:gd name="T3" fmla="*/ 4 h 5"/>
                <a:gd name="T4" fmla="*/ 0 w 2"/>
                <a:gd name="T5" fmla="*/ 1 h 5"/>
                <a:gd name="T6" fmla="*/ 1 w 2"/>
                <a:gd name="T7" fmla="*/ 0 h 5"/>
                <a:gd name="T8" fmla="*/ 2 w 2"/>
                <a:gd name="T9" fmla="*/ 1 h 5"/>
                <a:gd name="T10" fmla="*/ 2 w 2"/>
                <a:gd name="T11" fmla="*/ 4 h 5"/>
                <a:gd name="T12" fmla="*/ 1 w 2"/>
                <a:gd name="T13" fmla="*/ 5 h 5"/>
              </a:gdLst>
              <a:ahLst/>
              <a:cxnLst>
                <a:cxn ang="0">
                  <a:pos x="T0" y="T1"/>
                </a:cxn>
                <a:cxn ang="0">
                  <a:pos x="T2" y="T3"/>
                </a:cxn>
                <a:cxn ang="0">
                  <a:pos x="T4" y="T5"/>
                </a:cxn>
                <a:cxn ang="0">
                  <a:pos x="T6" y="T7"/>
                </a:cxn>
                <a:cxn ang="0">
                  <a:pos x="T8" y="T9"/>
                </a:cxn>
                <a:cxn ang="0">
                  <a:pos x="T10" y="T11"/>
                </a:cxn>
                <a:cxn ang="0">
                  <a:pos x="T12" y="T13"/>
                </a:cxn>
              </a:cxnLst>
              <a:rect l="0" t="0" r="r" b="b"/>
              <a:pathLst>
                <a:path w="2" h="5">
                  <a:moveTo>
                    <a:pt x="1" y="5"/>
                  </a:moveTo>
                  <a:cubicBezTo>
                    <a:pt x="0" y="5"/>
                    <a:pt x="0" y="5"/>
                    <a:pt x="0" y="4"/>
                  </a:cubicBezTo>
                  <a:cubicBezTo>
                    <a:pt x="0" y="1"/>
                    <a:pt x="0" y="1"/>
                    <a:pt x="0" y="1"/>
                  </a:cubicBezTo>
                  <a:cubicBezTo>
                    <a:pt x="0" y="1"/>
                    <a:pt x="0" y="0"/>
                    <a:pt x="1" y="0"/>
                  </a:cubicBezTo>
                  <a:cubicBezTo>
                    <a:pt x="1" y="0"/>
                    <a:pt x="2" y="1"/>
                    <a:pt x="2" y="1"/>
                  </a:cubicBezTo>
                  <a:cubicBezTo>
                    <a:pt x="2" y="4"/>
                    <a:pt x="2" y="4"/>
                    <a:pt x="2" y="4"/>
                  </a:cubicBezTo>
                  <a:cubicBezTo>
                    <a:pt x="2" y="5"/>
                    <a:pt x="1" y="5"/>
                    <a:pt x="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46" name="组合 45"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GrpSpPr/>
          <p:nvPr/>
        </p:nvGrpSpPr>
        <p:grpSpPr>
          <a:xfrm>
            <a:off x="3706130" y="4228167"/>
            <a:ext cx="678136" cy="855640"/>
            <a:chOff x="8477251" y="1703388"/>
            <a:chExt cx="1485900" cy="1874838"/>
          </a:xfrm>
          <a:solidFill>
            <a:schemeClr val="bg1">
              <a:lumMod val="65000"/>
            </a:schemeClr>
          </a:solidFill>
        </p:grpSpPr>
        <p:sp>
          <p:nvSpPr>
            <p:cNvPr id="47" name="Freeform 107"/>
            <p:cNvSpPr>
              <a:spLocks/>
            </p:cNvSpPr>
            <p:nvPr/>
          </p:nvSpPr>
          <p:spPr bwMode="auto">
            <a:xfrm>
              <a:off x="9909176" y="1703388"/>
              <a:ext cx="53975" cy="134938"/>
            </a:xfrm>
            <a:custGeom>
              <a:avLst/>
              <a:gdLst>
                <a:gd name="T0" fmla="*/ 1 w 2"/>
                <a:gd name="T1" fmla="*/ 5 h 5"/>
                <a:gd name="T2" fmla="*/ 0 w 2"/>
                <a:gd name="T3" fmla="*/ 4 h 5"/>
                <a:gd name="T4" fmla="*/ 0 w 2"/>
                <a:gd name="T5" fmla="*/ 1 h 5"/>
                <a:gd name="T6" fmla="*/ 1 w 2"/>
                <a:gd name="T7" fmla="*/ 0 h 5"/>
                <a:gd name="T8" fmla="*/ 2 w 2"/>
                <a:gd name="T9" fmla="*/ 1 h 5"/>
                <a:gd name="T10" fmla="*/ 2 w 2"/>
                <a:gd name="T11" fmla="*/ 4 h 5"/>
                <a:gd name="T12" fmla="*/ 1 w 2"/>
                <a:gd name="T13" fmla="*/ 5 h 5"/>
              </a:gdLst>
              <a:ahLst/>
              <a:cxnLst>
                <a:cxn ang="0">
                  <a:pos x="T0" y="T1"/>
                </a:cxn>
                <a:cxn ang="0">
                  <a:pos x="T2" y="T3"/>
                </a:cxn>
                <a:cxn ang="0">
                  <a:pos x="T4" y="T5"/>
                </a:cxn>
                <a:cxn ang="0">
                  <a:pos x="T6" y="T7"/>
                </a:cxn>
                <a:cxn ang="0">
                  <a:pos x="T8" y="T9"/>
                </a:cxn>
                <a:cxn ang="0">
                  <a:pos x="T10" y="T11"/>
                </a:cxn>
                <a:cxn ang="0">
                  <a:pos x="T12" y="T13"/>
                </a:cxn>
              </a:cxnLst>
              <a:rect l="0" t="0" r="r" b="b"/>
              <a:pathLst>
                <a:path w="2" h="5">
                  <a:moveTo>
                    <a:pt x="1" y="5"/>
                  </a:moveTo>
                  <a:cubicBezTo>
                    <a:pt x="0" y="5"/>
                    <a:pt x="0" y="4"/>
                    <a:pt x="0" y="4"/>
                  </a:cubicBezTo>
                  <a:cubicBezTo>
                    <a:pt x="0" y="1"/>
                    <a:pt x="0" y="1"/>
                    <a:pt x="0" y="1"/>
                  </a:cubicBezTo>
                  <a:cubicBezTo>
                    <a:pt x="0" y="0"/>
                    <a:pt x="0" y="0"/>
                    <a:pt x="1" y="0"/>
                  </a:cubicBezTo>
                  <a:cubicBezTo>
                    <a:pt x="1" y="0"/>
                    <a:pt x="2" y="0"/>
                    <a:pt x="2" y="1"/>
                  </a:cubicBezTo>
                  <a:cubicBezTo>
                    <a:pt x="2" y="4"/>
                    <a:pt x="2" y="4"/>
                    <a:pt x="2" y="4"/>
                  </a:cubicBezTo>
                  <a:cubicBezTo>
                    <a:pt x="2" y="4"/>
                    <a:pt x="1" y="5"/>
                    <a:pt x="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 name="Freeform 108"/>
            <p:cNvSpPr>
              <a:spLocks noEditPoints="1"/>
            </p:cNvSpPr>
            <p:nvPr/>
          </p:nvSpPr>
          <p:spPr bwMode="auto">
            <a:xfrm>
              <a:off x="9909176" y="1917701"/>
              <a:ext cx="53975" cy="1446213"/>
            </a:xfrm>
            <a:custGeom>
              <a:avLst/>
              <a:gdLst>
                <a:gd name="T0" fmla="*/ 1 w 2"/>
                <a:gd name="T1" fmla="*/ 54 h 54"/>
                <a:gd name="T2" fmla="*/ 0 w 2"/>
                <a:gd name="T3" fmla="*/ 53 h 54"/>
                <a:gd name="T4" fmla="*/ 0 w 2"/>
                <a:gd name="T5" fmla="*/ 47 h 54"/>
                <a:gd name="T6" fmla="*/ 1 w 2"/>
                <a:gd name="T7" fmla="*/ 46 h 54"/>
                <a:gd name="T8" fmla="*/ 2 w 2"/>
                <a:gd name="T9" fmla="*/ 47 h 54"/>
                <a:gd name="T10" fmla="*/ 2 w 2"/>
                <a:gd name="T11" fmla="*/ 53 h 54"/>
                <a:gd name="T12" fmla="*/ 1 w 2"/>
                <a:gd name="T13" fmla="*/ 54 h 54"/>
                <a:gd name="T14" fmla="*/ 1 w 2"/>
                <a:gd name="T15" fmla="*/ 42 h 54"/>
                <a:gd name="T16" fmla="*/ 0 w 2"/>
                <a:gd name="T17" fmla="*/ 41 h 54"/>
                <a:gd name="T18" fmla="*/ 0 w 2"/>
                <a:gd name="T19" fmla="*/ 36 h 54"/>
                <a:gd name="T20" fmla="*/ 1 w 2"/>
                <a:gd name="T21" fmla="*/ 35 h 54"/>
                <a:gd name="T22" fmla="*/ 2 w 2"/>
                <a:gd name="T23" fmla="*/ 36 h 54"/>
                <a:gd name="T24" fmla="*/ 2 w 2"/>
                <a:gd name="T25" fmla="*/ 41 h 54"/>
                <a:gd name="T26" fmla="*/ 1 w 2"/>
                <a:gd name="T27" fmla="*/ 42 h 54"/>
                <a:gd name="T28" fmla="*/ 1 w 2"/>
                <a:gd name="T29" fmla="*/ 31 h 54"/>
                <a:gd name="T30" fmla="*/ 0 w 2"/>
                <a:gd name="T31" fmla="*/ 30 h 54"/>
                <a:gd name="T32" fmla="*/ 0 w 2"/>
                <a:gd name="T33" fmla="*/ 24 h 54"/>
                <a:gd name="T34" fmla="*/ 1 w 2"/>
                <a:gd name="T35" fmla="*/ 23 h 54"/>
                <a:gd name="T36" fmla="*/ 2 w 2"/>
                <a:gd name="T37" fmla="*/ 24 h 54"/>
                <a:gd name="T38" fmla="*/ 2 w 2"/>
                <a:gd name="T39" fmla="*/ 30 h 54"/>
                <a:gd name="T40" fmla="*/ 1 w 2"/>
                <a:gd name="T41" fmla="*/ 31 h 54"/>
                <a:gd name="T42" fmla="*/ 1 w 2"/>
                <a:gd name="T43" fmla="*/ 19 h 54"/>
                <a:gd name="T44" fmla="*/ 0 w 2"/>
                <a:gd name="T45" fmla="*/ 18 h 54"/>
                <a:gd name="T46" fmla="*/ 0 w 2"/>
                <a:gd name="T47" fmla="*/ 13 h 54"/>
                <a:gd name="T48" fmla="*/ 1 w 2"/>
                <a:gd name="T49" fmla="*/ 12 h 54"/>
                <a:gd name="T50" fmla="*/ 2 w 2"/>
                <a:gd name="T51" fmla="*/ 13 h 54"/>
                <a:gd name="T52" fmla="*/ 2 w 2"/>
                <a:gd name="T53" fmla="*/ 18 h 54"/>
                <a:gd name="T54" fmla="*/ 1 w 2"/>
                <a:gd name="T55" fmla="*/ 19 h 54"/>
                <a:gd name="T56" fmla="*/ 1 w 2"/>
                <a:gd name="T57" fmla="*/ 8 h 54"/>
                <a:gd name="T58" fmla="*/ 0 w 2"/>
                <a:gd name="T59" fmla="*/ 7 h 54"/>
                <a:gd name="T60" fmla="*/ 0 w 2"/>
                <a:gd name="T61" fmla="*/ 1 h 54"/>
                <a:gd name="T62" fmla="*/ 1 w 2"/>
                <a:gd name="T63" fmla="*/ 0 h 54"/>
                <a:gd name="T64" fmla="*/ 2 w 2"/>
                <a:gd name="T65" fmla="*/ 1 h 54"/>
                <a:gd name="T66" fmla="*/ 2 w 2"/>
                <a:gd name="T67" fmla="*/ 7 h 54"/>
                <a:gd name="T68" fmla="*/ 1 w 2"/>
                <a:gd name="T69" fmla="*/ 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 h="54">
                  <a:moveTo>
                    <a:pt x="1" y="54"/>
                  </a:moveTo>
                  <a:cubicBezTo>
                    <a:pt x="0" y="54"/>
                    <a:pt x="0" y="53"/>
                    <a:pt x="0" y="53"/>
                  </a:cubicBezTo>
                  <a:cubicBezTo>
                    <a:pt x="0" y="47"/>
                    <a:pt x="0" y="47"/>
                    <a:pt x="0" y="47"/>
                  </a:cubicBezTo>
                  <a:cubicBezTo>
                    <a:pt x="0" y="46"/>
                    <a:pt x="0" y="46"/>
                    <a:pt x="1" y="46"/>
                  </a:cubicBezTo>
                  <a:cubicBezTo>
                    <a:pt x="1" y="46"/>
                    <a:pt x="2" y="46"/>
                    <a:pt x="2" y="47"/>
                  </a:cubicBezTo>
                  <a:cubicBezTo>
                    <a:pt x="2" y="53"/>
                    <a:pt x="2" y="53"/>
                    <a:pt x="2" y="53"/>
                  </a:cubicBezTo>
                  <a:cubicBezTo>
                    <a:pt x="2" y="53"/>
                    <a:pt x="1" y="54"/>
                    <a:pt x="1" y="54"/>
                  </a:cubicBezTo>
                  <a:close/>
                  <a:moveTo>
                    <a:pt x="1" y="42"/>
                  </a:moveTo>
                  <a:cubicBezTo>
                    <a:pt x="0" y="42"/>
                    <a:pt x="0" y="42"/>
                    <a:pt x="0" y="41"/>
                  </a:cubicBezTo>
                  <a:cubicBezTo>
                    <a:pt x="0" y="36"/>
                    <a:pt x="0" y="36"/>
                    <a:pt x="0" y="36"/>
                  </a:cubicBezTo>
                  <a:cubicBezTo>
                    <a:pt x="0" y="35"/>
                    <a:pt x="0" y="35"/>
                    <a:pt x="1" y="35"/>
                  </a:cubicBezTo>
                  <a:cubicBezTo>
                    <a:pt x="1" y="35"/>
                    <a:pt x="2" y="35"/>
                    <a:pt x="2" y="36"/>
                  </a:cubicBezTo>
                  <a:cubicBezTo>
                    <a:pt x="2" y="41"/>
                    <a:pt x="2" y="41"/>
                    <a:pt x="2" y="41"/>
                  </a:cubicBezTo>
                  <a:cubicBezTo>
                    <a:pt x="2" y="42"/>
                    <a:pt x="1" y="42"/>
                    <a:pt x="1" y="42"/>
                  </a:cubicBezTo>
                  <a:close/>
                  <a:moveTo>
                    <a:pt x="1" y="31"/>
                  </a:moveTo>
                  <a:cubicBezTo>
                    <a:pt x="0" y="31"/>
                    <a:pt x="0" y="30"/>
                    <a:pt x="0" y="30"/>
                  </a:cubicBezTo>
                  <a:cubicBezTo>
                    <a:pt x="0" y="24"/>
                    <a:pt x="0" y="24"/>
                    <a:pt x="0" y="24"/>
                  </a:cubicBezTo>
                  <a:cubicBezTo>
                    <a:pt x="0" y="24"/>
                    <a:pt x="0" y="23"/>
                    <a:pt x="1" y="23"/>
                  </a:cubicBezTo>
                  <a:cubicBezTo>
                    <a:pt x="1" y="23"/>
                    <a:pt x="2" y="24"/>
                    <a:pt x="2" y="24"/>
                  </a:cubicBezTo>
                  <a:cubicBezTo>
                    <a:pt x="2" y="30"/>
                    <a:pt x="2" y="30"/>
                    <a:pt x="2" y="30"/>
                  </a:cubicBezTo>
                  <a:cubicBezTo>
                    <a:pt x="2" y="30"/>
                    <a:pt x="1" y="31"/>
                    <a:pt x="1" y="31"/>
                  </a:cubicBezTo>
                  <a:close/>
                  <a:moveTo>
                    <a:pt x="1" y="19"/>
                  </a:moveTo>
                  <a:cubicBezTo>
                    <a:pt x="0" y="19"/>
                    <a:pt x="0" y="19"/>
                    <a:pt x="0" y="18"/>
                  </a:cubicBezTo>
                  <a:cubicBezTo>
                    <a:pt x="0" y="13"/>
                    <a:pt x="0" y="13"/>
                    <a:pt x="0" y="13"/>
                  </a:cubicBezTo>
                  <a:cubicBezTo>
                    <a:pt x="0" y="12"/>
                    <a:pt x="0" y="12"/>
                    <a:pt x="1" y="12"/>
                  </a:cubicBezTo>
                  <a:cubicBezTo>
                    <a:pt x="1" y="12"/>
                    <a:pt x="2" y="12"/>
                    <a:pt x="2" y="13"/>
                  </a:cubicBezTo>
                  <a:cubicBezTo>
                    <a:pt x="2" y="18"/>
                    <a:pt x="2" y="18"/>
                    <a:pt x="2" y="18"/>
                  </a:cubicBezTo>
                  <a:cubicBezTo>
                    <a:pt x="2" y="19"/>
                    <a:pt x="1" y="19"/>
                    <a:pt x="1" y="19"/>
                  </a:cubicBezTo>
                  <a:close/>
                  <a:moveTo>
                    <a:pt x="1" y="8"/>
                  </a:moveTo>
                  <a:cubicBezTo>
                    <a:pt x="0" y="8"/>
                    <a:pt x="0" y="8"/>
                    <a:pt x="0" y="7"/>
                  </a:cubicBezTo>
                  <a:cubicBezTo>
                    <a:pt x="0" y="1"/>
                    <a:pt x="0" y="1"/>
                    <a:pt x="0" y="1"/>
                  </a:cubicBezTo>
                  <a:cubicBezTo>
                    <a:pt x="0" y="1"/>
                    <a:pt x="0" y="0"/>
                    <a:pt x="1" y="0"/>
                  </a:cubicBezTo>
                  <a:cubicBezTo>
                    <a:pt x="1" y="0"/>
                    <a:pt x="2" y="1"/>
                    <a:pt x="2" y="1"/>
                  </a:cubicBezTo>
                  <a:cubicBezTo>
                    <a:pt x="2" y="7"/>
                    <a:pt x="2" y="7"/>
                    <a:pt x="2" y="7"/>
                  </a:cubicBezTo>
                  <a:cubicBezTo>
                    <a:pt x="2" y="8"/>
                    <a:pt x="1" y="8"/>
                    <a:pt x="1"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 name="Freeform 109"/>
            <p:cNvSpPr>
              <a:spLocks/>
            </p:cNvSpPr>
            <p:nvPr/>
          </p:nvSpPr>
          <p:spPr bwMode="auto">
            <a:xfrm>
              <a:off x="9828213" y="3444876"/>
              <a:ext cx="134938" cy="133350"/>
            </a:xfrm>
            <a:custGeom>
              <a:avLst/>
              <a:gdLst>
                <a:gd name="T0" fmla="*/ 4 w 5"/>
                <a:gd name="T1" fmla="*/ 5 h 5"/>
                <a:gd name="T2" fmla="*/ 1 w 5"/>
                <a:gd name="T3" fmla="*/ 5 h 5"/>
                <a:gd name="T4" fmla="*/ 0 w 5"/>
                <a:gd name="T5" fmla="*/ 4 h 5"/>
                <a:gd name="T6" fmla="*/ 1 w 5"/>
                <a:gd name="T7" fmla="*/ 3 h 5"/>
                <a:gd name="T8" fmla="*/ 3 w 5"/>
                <a:gd name="T9" fmla="*/ 3 h 5"/>
                <a:gd name="T10" fmla="*/ 3 w 5"/>
                <a:gd name="T11" fmla="*/ 1 h 5"/>
                <a:gd name="T12" fmla="*/ 4 w 5"/>
                <a:gd name="T13" fmla="*/ 0 h 5"/>
                <a:gd name="T14" fmla="*/ 5 w 5"/>
                <a:gd name="T15" fmla="*/ 1 h 5"/>
                <a:gd name="T16" fmla="*/ 5 w 5"/>
                <a:gd name="T17" fmla="*/ 4 h 5"/>
                <a:gd name="T18" fmla="*/ 4 w 5"/>
                <a:gd name="T19"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5">
                  <a:moveTo>
                    <a:pt x="4" y="5"/>
                  </a:moveTo>
                  <a:cubicBezTo>
                    <a:pt x="1" y="5"/>
                    <a:pt x="1" y="5"/>
                    <a:pt x="1" y="5"/>
                  </a:cubicBezTo>
                  <a:cubicBezTo>
                    <a:pt x="0" y="5"/>
                    <a:pt x="0" y="5"/>
                    <a:pt x="0" y="4"/>
                  </a:cubicBezTo>
                  <a:cubicBezTo>
                    <a:pt x="0" y="4"/>
                    <a:pt x="0" y="3"/>
                    <a:pt x="1" y="3"/>
                  </a:cubicBezTo>
                  <a:cubicBezTo>
                    <a:pt x="3" y="3"/>
                    <a:pt x="3" y="3"/>
                    <a:pt x="3" y="3"/>
                  </a:cubicBezTo>
                  <a:cubicBezTo>
                    <a:pt x="3" y="1"/>
                    <a:pt x="3" y="1"/>
                    <a:pt x="3" y="1"/>
                  </a:cubicBezTo>
                  <a:cubicBezTo>
                    <a:pt x="3" y="1"/>
                    <a:pt x="3" y="0"/>
                    <a:pt x="4" y="0"/>
                  </a:cubicBezTo>
                  <a:cubicBezTo>
                    <a:pt x="4" y="0"/>
                    <a:pt x="5" y="1"/>
                    <a:pt x="5" y="1"/>
                  </a:cubicBezTo>
                  <a:cubicBezTo>
                    <a:pt x="5" y="4"/>
                    <a:pt x="5" y="4"/>
                    <a:pt x="5" y="4"/>
                  </a:cubicBezTo>
                  <a:cubicBezTo>
                    <a:pt x="5" y="5"/>
                    <a:pt x="4" y="5"/>
                    <a:pt x="4"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 name="Freeform 110"/>
            <p:cNvSpPr>
              <a:spLocks noEditPoints="1"/>
            </p:cNvSpPr>
            <p:nvPr/>
          </p:nvSpPr>
          <p:spPr bwMode="auto">
            <a:xfrm>
              <a:off x="8747126" y="3524251"/>
              <a:ext cx="946150" cy="53975"/>
            </a:xfrm>
            <a:custGeom>
              <a:avLst/>
              <a:gdLst>
                <a:gd name="T0" fmla="*/ 34 w 35"/>
                <a:gd name="T1" fmla="*/ 2 h 2"/>
                <a:gd name="T2" fmla="*/ 28 w 35"/>
                <a:gd name="T3" fmla="*/ 2 h 2"/>
                <a:gd name="T4" fmla="*/ 27 w 35"/>
                <a:gd name="T5" fmla="*/ 1 h 2"/>
                <a:gd name="T6" fmla="*/ 28 w 35"/>
                <a:gd name="T7" fmla="*/ 0 h 2"/>
                <a:gd name="T8" fmla="*/ 34 w 35"/>
                <a:gd name="T9" fmla="*/ 0 h 2"/>
                <a:gd name="T10" fmla="*/ 35 w 35"/>
                <a:gd name="T11" fmla="*/ 1 h 2"/>
                <a:gd name="T12" fmla="*/ 34 w 35"/>
                <a:gd name="T13" fmla="*/ 2 h 2"/>
                <a:gd name="T14" fmla="*/ 21 w 35"/>
                <a:gd name="T15" fmla="*/ 2 h 2"/>
                <a:gd name="T16" fmla="*/ 14 w 35"/>
                <a:gd name="T17" fmla="*/ 2 h 2"/>
                <a:gd name="T18" fmla="*/ 13 w 35"/>
                <a:gd name="T19" fmla="*/ 1 h 2"/>
                <a:gd name="T20" fmla="*/ 14 w 35"/>
                <a:gd name="T21" fmla="*/ 0 h 2"/>
                <a:gd name="T22" fmla="*/ 21 w 35"/>
                <a:gd name="T23" fmla="*/ 0 h 2"/>
                <a:gd name="T24" fmla="*/ 22 w 35"/>
                <a:gd name="T25" fmla="*/ 1 h 2"/>
                <a:gd name="T26" fmla="*/ 21 w 35"/>
                <a:gd name="T27" fmla="*/ 2 h 2"/>
                <a:gd name="T28" fmla="*/ 8 w 35"/>
                <a:gd name="T29" fmla="*/ 2 h 2"/>
                <a:gd name="T30" fmla="*/ 1 w 35"/>
                <a:gd name="T31" fmla="*/ 2 h 2"/>
                <a:gd name="T32" fmla="*/ 0 w 35"/>
                <a:gd name="T33" fmla="*/ 1 h 2"/>
                <a:gd name="T34" fmla="*/ 1 w 35"/>
                <a:gd name="T35" fmla="*/ 0 h 2"/>
                <a:gd name="T36" fmla="*/ 8 w 35"/>
                <a:gd name="T37" fmla="*/ 0 h 2"/>
                <a:gd name="T38" fmla="*/ 9 w 35"/>
                <a:gd name="T39" fmla="*/ 1 h 2"/>
                <a:gd name="T40" fmla="*/ 8 w 35"/>
                <a:gd name="T41"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5" h="2">
                  <a:moveTo>
                    <a:pt x="34" y="2"/>
                  </a:moveTo>
                  <a:cubicBezTo>
                    <a:pt x="28" y="2"/>
                    <a:pt x="28" y="2"/>
                    <a:pt x="28" y="2"/>
                  </a:cubicBezTo>
                  <a:cubicBezTo>
                    <a:pt x="27" y="2"/>
                    <a:pt x="27" y="2"/>
                    <a:pt x="27" y="1"/>
                  </a:cubicBezTo>
                  <a:cubicBezTo>
                    <a:pt x="27" y="1"/>
                    <a:pt x="27" y="0"/>
                    <a:pt x="28" y="0"/>
                  </a:cubicBezTo>
                  <a:cubicBezTo>
                    <a:pt x="34" y="0"/>
                    <a:pt x="34" y="0"/>
                    <a:pt x="34" y="0"/>
                  </a:cubicBezTo>
                  <a:cubicBezTo>
                    <a:pt x="35" y="0"/>
                    <a:pt x="35" y="1"/>
                    <a:pt x="35" y="1"/>
                  </a:cubicBezTo>
                  <a:cubicBezTo>
                    <a:pt x="35" y="2"/>
                    <a:pt x="35" y="2"/>
                    <a:pt x="34" y="2"/>
                  </a:cubicBezTo>
                  <a:close/>
                  <a:moveTo>
                    <a:pt x="21" y="2"/>
                  </a:moveTo>
                  <a:cubicBezTo>
                    <a:pt x="14" y="2"/>
                    <a:pt x="14" y="2"/>
                    <a:pt x="14" y="2"/>
                  </a:cubicBezTo>
                  <a:cubicBezTo>
                    <a:pt x="14" y="2"/>
                    <a:pt x="13" y="2"/>
                    <a:pt x="13" y="1"/>
                  </a:cubicBezTo>
                  <a:cubicBezTo>
                    <a:pt x="13" y="1"/>
                    <a:pt x="14" y="0"/>
                    <a:pt x="14" y="0"/>
                  </a:cubicBezTo>
                  <a:cubicBezTo>
                    <a:pt x="21" y="0"/>
                    <a:pt x="21" y="0"/>
                    <a:pt x="21" y="0"/>
                  </a:cubicBezTo>
                  <a:cubicBezTo>
                    <a:pt x="21" y="0"/>
                    <a:pt x="22" y="1"/>
                    <a:pt x="22" y="1"/>
                  </a:cubicBezTo>
                  <a:cubicBezTo>
                    <a:pt x="22" y="2"/>
                    <a:pt x="21" y="2"/>
                    <a:pt x="21" y="2"/>
                  </a:cubicBezTo>
                  <a:close/>
                  <a:moveTo>
                    <a:pt x="8" y="2"/>
                  </a:moveTo>
                  <a:cubicBezTo>
                    <a:pt x="1" y="2"/>
                    <a:pt x="1" y="2"/>
                    <a:pt x="1" y="2"/>
                  </a:cubicBezTo>
                  <a:cubicBezTo>
                    <a:pt x="0" y="2"/>
                    <a:pt x="0" y="2"/>
                    <a:pt x="0" y="1"/>
                  </a:cubicBezTo>
                  <a:cubicBezTo>
                    <a:pt x="0" y="1"/>
                    <a:pt x="0" y="0"/>
                    <a:pt x="1" y="0"/>
                  </a:cubicBezTo>
                  <a:cubicBezTo>
                    <a:pt x="8" y="0"/>
                    <a:pt x="8" y="0"/>
                    <a:pt x="8" y="0"/>
                  </a:cubicBezTo>
                  <a:cubicBezTo>
                    <a:pt x="8" y="0"/>
                    <a:pt x="9" y="1"/>
                    <a:pt x="9" y="1"/>
                  </a:cubicBezTo>
                  <a:cubicBezTo>
                    <a:pt x="9" y="2"/>
                    <a:pt x="8" y="2"/>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 name="Freeform 111"/>
            <p:cNvSpPr>
              <a:spLocks/>
            </p:cNvSpPr>
            <p:nvPr/>
          </p:nvSpPr>
          <p:spPr bwMode="auto">
            <a:xfrm>
              <a:off x="8477251" y="3524251"/>
              <a:ext cx="134938" cy="53975"/>
            </a:xfrm>
            <a:custGeom>
              <a:avLst/>
              <a:gdLst>
                <a:gd name="T0" fmla="*/ 4 w 5"/>
                <a:gd name="T1" fmla="*/ 2 h 2"/>
                <a:gd name="T2" fmla="*/ 1 w 5"/>
                <a:gd name="T3" fmla="*/ 2 h 2"/>
                <a:gd name="T4" fmla="*/ 0 w 5"/>
                <a:gd name="T5" fmla="*/ 1 h 2"/>
                <a:gd name="T6" fmla="*/ 1 w 5"/>
                <a:gd name="T7" fmla="*/ 0 h 2"/>
                <a:gd name="T8" fmla="*/ 4 w 5"/>
                <a:gd name="T9" fmla="*/ 0 h 2"/>
                <a:gd name="T10" fmla="*/ 5 w 5"/>
                <a:gd name="T11" fmla="*/ 1 h 2"/>
                <a:gd name="T12" fmla="*/ 4 w 5"/>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5" h="2">
                  <a:moveTo>
                    <a:pt x="4" y="2"/>
                  </a:moveTo>
                  <a:cubicBezTo>
                    <a:pt x="1" y="2"/>
                    <a:pt x="1" y="2"/>
                    <a:pt x="1" y="2"/>
                  </a:cubicBezTo>
                  <a:cubicBezTo>
                    <a:pt x="1" y="2"/>
                    <a:pt x="0" y="2"/>
                    <a:pt x="0" y="1"/>
                  </a:cubicBezTo>
                  <a:cubicBezTo>
                    <a:pt x="0" y="1"/>
                    <a:pt x="1" y="0"/>
                    <a:pt x="1" y="0"/>
                  </a:cubicBezTo>
                  <a:cubicBezTo>
                    <a:pt x="4" y="0"/>
                    <a:pt x="4" y="0"/>
                    <a:pt x="4" y="0"/>
                  </a:cubicBezTo>
                  <a:cubicBezTo>
                    <a:pt x="5" y="0"/>
                    <a:pt x="5" y="1"/>
                    <a:pt x="5" y="1"/>
                  </a:cubicBezTo>
                  <a:cubicBezTo>
                    <a:pt x="5" y="2"/>
                    <a:pt x="5" y="2"/>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25" name="矩形 24"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549157" y="-975631"/>
            <a:ext cx="583096" cy="838080"/>
          </a:xfrm>
          <a:prstGeom prst="rect">
            <a:avLst/>
          </a:prstGeom>
          <a:solidFill>
            <a:srgbClr val="365B7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 name="矩形 25"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1132253" y="-975631"/>
            <a:ext cx="583096" cy="838080"/>
          </a:xfrm>
          <a:prstGeom prst="rect">
            <a:avLst/>
          </a:prstGeom>
          <a:solidFill>
            <a:srgbClr val="96648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 name="矩形 26"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1715349" y="-975631"/>
            <a:ext cx="583096" cy="838080"/>
          </a:xfrm>
          <a:prstGeom prst="rect">
            <a:avLst/>
          </a:prstGeom>
          <a:solidFill>
            <a:srgbClr val="D06F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 name="矩形 27"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2298446" y="-975631"/>
            <a:ext cx="583096" cy="838080"/>
          </a:xfrm>
          <a:prstGeom prst="rect">
            <a:avLst/>
          </a:prstGeom>
          <a:solidFill>
            <a:srgbClr val="F779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 name="矩形 28"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2881542" y="-975631"/>
            <a:ext cx="583096" cy="838080"/>
          </a:xfrm>
          <a:prstGeom prst="rect">
            <a:avLst/>
          </a:prstGeom>
          <a:solidFill>
            <a:srgbClr val="F8AD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0" name="Rectangle 42"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3034741" y="4771802"/>
            <a:ext cx="606976" cy="563151"/>
          </a:xfrm>
          <a:prstGeom prst="rect">
            <a:avLst/>
          </a:prstGeom>
          <a:noFill/>
          <a:ln w="12700" cap="flat" cmpd="sng" algn="ctr">
            <a:noFill/>
            <a:prstDash val="solid"/>
          </a:ln>
          <a:effectLst/>
        </p:spPr>
        <p:txBody>
          <a:bodyPr lIns="91440" tIns="0" rIns="91440" bIns="0" rtlCol="0" anchor="t"/>
          <a:lstStyle/>
          <a:p>
            <a:pPr algn="r"/>
            <a:r>
              <a:rPr lang="en-US" altLang="zh-CN" sz="4000" b="1" dirty="0">
                <a:solidFill>
                  <a:srgbClr val="365B7C"/>
                </a:solidFill>
                <a:latin typeface="Arial" panose="020B0604020202020204" pitchFamily="34" charset="0"/>
                <a:cs typeface="Arial" panose="020B0604020202020204" pitchFamily="34" charset="0"/>
              </a:rPr>
              <a:t>A</a:t>
            </a:r>
            <a:endParaRPr lang="zh-CN" altLang="en-US" sz="4000" b="1" dirty="0">
              <a:solidFill>
                <a:srgbClr val="365B7C"/>
              </a:solidFill>
              <a:latin typeface="Arial" panose="020B0604020202020204" pitchFamily="34" charset="0"/>
              <a:cs typeface="Arial" panose="020B0604020202020204" pitchFamily="34" charset="0"/>
            </a:endParaRPr>
          </a:p>
        </p:txBody>
      </p:sp>
      <p:sp>
        <p:nvSpPr>
          <p:cNvPr id="61" name="Rectangle 42"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5462649" y="1953267"/>
            <a:ext cx="606976" cy="563151"/>
          </a:xfrm>
          <a:prstGeom prst="rect">
            <a:avLst/>
          </a:prstGeom>
          <a:noFill/>
          <a:ln w="12700" cap="flat" cmpd="sng" algn="ctr">
            <a:noFill/>
            <a:prstDash val="solid"/>
          </a:ln>
          <a:effectLst/>
        </p:spPr>
        <p:txBody>
          <a:bodyPr lIns="91440" tIns="0" rIns="91440" bIns="0" rtlCol="0" anchor="t"/>
          <a:lstStyle/>
          <a:p>
            <a:pPr algn="r"/>
            <a:r>
              <a:rPr lang="en-US" altLang="zh-CN" sz="4000" b="1" dirty="0">
                <a:solidFill>
                  <a:srgbClr val="966481"/>
                </a:solidFill>
                <a:latin typeface="Arial" panose="020B0604020202020204" pitchFamily="34" charset="0"/>
                <a:cs typeface="Arial" panose="020B0604020202020204" pitchFamily="34" charset="0"/>
              </a:rPr>
              <a:t>B</a:t>
            </a:r>
            <a:endParaRPr lang="zh-CN" altLang="en-US" sz="4000" b="1" dirty="0">
              <a:solidFill>
                <a:srgbClr val="966481"/>
              </a:solidFill>
              <a:latin typeface="Arial" panose="020B0604020202020204" pitchFamily="34" charset="0"/>
              <a:cs typeface="Arial" panose="020B0604020202020204" pitchFamily="34" charset="0"/>
            </a:endParaRPr>
          </a:p>
        </p:txBody>
      </p:sp>
      <p:sp>
        <p:nvSpPr>
          <p:cNvPr id="62" name="Rectangle 42"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7349672" y="2443069"/>
            <a:ext cx="606976" cy="563151"/>
          </a:xfrm>
          <a:prstGeom prst="rect">
            <a:avLst/>
          </a:prstGeom>
          <a:noFill/>
          <a:ln w="12700" cap="flat" cmpd="sng" algn="ctr">
            <a:noFill/>
            <a:prstDash val="solid"/>
          </a:ln>
          <a:effectLst/>
        </p:spPr>
        <p:txBody>
          <a:bodyPr lIns="91440" tIns="0" rIns="91440" bIns="0" rtlCol="0" anchor="t"/>
          <a:lstStyle/>
          <a:p>
            <a:pPr algn="r"/>
            <a:r>
              <a:rPr lang="en-US" altLang="zh-CN" sz="4000" b="1" dirty="0">
                <a:solidFill>
                  <a:srgbClr val="D06F83"/>
                </a:solidFill>
                <a:latin typeface="Arial" panose="020B0604020202020204" pitchFamily="34" charset="0"/>
                <a:cs typeface="Arial" panose="020B0604020202020204" pitchFamily="34" charset="0"/>
              </a:rPr>
              <a:t>C</a:t>
            </a:r>
            <a:endParaRPr lang="zh-CN" altLang="en-US" sz="4000" b="1" dirty="0">
              <a:solidFill>
                <a:srgbClr val="D06F83"/>
              </a:solidFill>
              <a:latin typeface="Arial" panose="020B0604020202020204" pitchFamily="34" charset="0"/>
              <a:cs typeface="Arial" panose="020B0604020202020204" pitchFamily="34" charset="0"/>
            </a:endParaRPr>
          </a:p>
        </p:txBody>
      </p:sp>
      <p:grpSp>
        <p:nvGrpSpPr>
          <p:cNvPr id="8" name="组合 7"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GrpSpPr/>
          <p:nvPr/>
        </p:nvGrpSpPr>
        <p:grpSpPr>
          <a:xfrm>
            <a:off x="3550602" y="2863953"/>
            <a:ext cx="1550610" cy="1553304"/>
            <a:chOff x="3550602" y="2863953"/>
            <a:chExt cx="1550610" cy="1553304"/>
          </a:xfrm>
        </p:grpSpPr>
        <p:grpSp>
          <p:nvGrpSpPr>
            <p:cNvPr id="7" name="组合 6"/>
            <p:cNvGrpSpPr/>
            <p:nvPr/>
          </p:nvGrpSpPr>
          <p:grpSpPr>
            <a:xfrm>
              <a:off x="3550602" y="2863953"/>
              <a:ext cx="1550610" cy="1553304"/>
              <a:chOff x="3719415" y="2667004"/>
              <a:chExt cx="1656000" cy="1658877"/>
            </a:xfrm>
          </p:grpSpPr>
          <p:sp>
            <p:nvSpPr>
              <p:cNvPr id="11" name="任意多边形 10"/>
              <p:cNvSpPr/>
              <p:nvPr/>
            </p:nvSpPr>
            <p:spPr>
              <a:xfrm>
                <a:off x="3719415" y="2667004"/>
                <a:ext cx="1656000" cy="1658877"/>
              </a:xfrm>
              <a:custGeom>
                <a:avLst/>
                <a:gdLst>
                  <a:gd name="connsiteX0" fmla="*/ 0 w 1656000"/>
                  <a:gd name="connsiteY0" fmla="*/ 0 h 1658877"/>
                  <a:gd name="connsiteX1" fmla="*/ 404726 w 1656000"/>
                  <a:gd name="connsiteY1" fmla="*/ 0 h 1658877"/>
                  <a:gd name="connsiteX2" fmla="*/ 583096 w 1656000"/>
                  <a:gd name="connsiteY2" fmla="*/ 0 h 1658877"/>
                  <a:gd name="connsiteX3" fmla="*/ 1251274 w 1656000"/>
                  <a:gd name="connsiteY3" fmla="*/ 0 h 1658877"/>
                  <a:gd name="connsiteX4" fmla="*/ 1656000 w 1656000"/>
                  <a:gd name="connsiteY4" fmla="*/ 404726 h 1658877"/>
                  <a:gd name="connsiteX5" fmla="*/ 1656000 w 1656000"/>
                  <a:gd name="connsiteY5" fmla="*/ 1251274 h 1658877"/>
                  <a:gd name="connsiteX6" fmla="*/ 1652796 w 1656000"/>
                  <a:gd name="connsiteY6" fmla="*/ 1283057 h 1658877"/>
                  <a:gd name="connsiteX7" fmla="*/ 1652796 w 1656000"/>
                  <a:gd name="connsiteY7" fmla="*/ 1658877 h 1658877"/>
                  <a:gd name="connsiteX8" fmla="*/ 1069700 w 1656000"/>
                  <a:gd name="connsiteY8" fmla="*/ 1658877 h 1658877"/>
                  <a:gd name="connsiteX9" fmla="*/ 1069700 w 1656000"/>
                  <a:gd name="connsiteY9" fmla="*/ 1656000 h 1658877"/>
                  <a:gd name="connsiteX10" fmla="*/ 404726 w 1656000"/>
                  <a:gd name="connsiteY10" fmla="*/ 1656000 h 1658877"/>
                  <a:gd name="connsiteX11" fmla="*/ 0 w 1656000"/>
                  <a:gd name="connsiteY11" fmla="*/ 1251274 h 1658877"/>
                  <a:gd name="connsiteX12" fmla="*/ 0 w 1656000"/>
                  <a:gd name="connsiteY12" fmla="*/ 838080 h 1658877"/>
                  <a:gd name="connsiteX13" fmla="*/ 0 w 1656000"/>
                  <a:gd name="connsiteY13" fmla="*/ 404726 h 1658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56000" h="1658877">
                    <a:moveTo>
                      <a:pt x="0" y="0"/>
                    </a:moveTo>
                    <a:lnTo>
                      <a:pt x="404726" y="0"/>
                    </a:lnTo>
                    <a:lnTo>
                      <a:pt x="583096" y="0"/>
                    </a:lnTo>
                    <a:lnTo>
                      <a:pt x="1251274" y="0"/>
                    </a:lnTo>
                    <a:cubicBezTo>
                      <a:pt x="1474798" y="0"/>
                      <a:pt x="1656000" y="181202"/>
                      <a:pt x="1656000" y="404726"/>
                    </a:cubicBezTo>
                    <a:lnTo>
                      <a:pt x="1656000" y="1251274"/>
                    </a:lnTo>
                    <a:lnTo>
                      <a:pt x="1652796" y="1283057"/>
                    </a:lnTo>
                    <a:lnTo>
                      <a:pt x="1652796" y="1658877"/>
                    </a:lnTo>
                    <a:lnTo>
                      <a:pt x="1069700" y="1658877"/>
                    </a:lnTo>
                    <a:lnTo>
                      <a:pt x="1069700" y="1656000"/>
                    </a:lnTo>
                    <a:lnTo>
                      <a:pt x="404726" y="1656000"/>
                    </a:lnTo>
                    <a:cubicBezTo>
                      <a:pt x="181202" y="1656000"/>
                      <a:pt x="0" y="1474798"/>
                      <a:pt x="0" y="1251274"/>
                    </a:cubicBezTo>
                    <a:lnTo>
                      <a:pt x="0" y="838080"/>
                    </a:lnTo>
                    <a:lnTo>
                      <a:pt x="0" y="404726"/>
                    </a:lnTo>
                    <a:close/>
                  </a:path>
                </a:pathLst>
              </a:custGeom>
              <a:solidFill>
                <a:srgbClr val="365B7C"/>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2" name="任意多边形 11"/>
              <p:cNvSpPr>
                <a:spLocks noChangeAspect="1"/>
              </p:cNvSpPr>
              <p:nvPr/>
            </p:nvSpPr>
            <p:spPr>
              <a:xfrm>
                <a:off x="3954445" y="2902442"/>
                <a:ext cx="1185940" cy="1188000"/>
              </a:xfrm>
              <a:custGeom>
                <a:avLst/>
                <a:gdLst>
                  <a:gd name="connsiteX0" fmla="*/ 0 w 1656000"/>
                  <a:gd name="connsiteY0" fmla="*/ 0 h 1658877"/>
                  <a:gd name="connsiteX1" fmla="*/ 404726 w 1656000"/>
                  <a:gd name="connsiteY1" fmla="*/ 0 h 1658877"/>
                  <a:gd name="connsiteX2" fmla="*/ 583096 w 1656000"/>
                  <a:gd name="connsiteY2" fmla="*/ 0 h 1658877"/>
                  <a:gd name="connsiteX3" fmla="*/ 1251274 w 1656000"/>
                  <a:gd name="connsiteY3" fmla="*/ 0 h 1658877"/>
                  <a:gd name="connsiteX4" fmla="*/ 1656000 w 1656000"/>
                  <a:gd name="connsiteY4" fmla="*/ 404726 h 1658877"/>
                  <a:gd name="connsiteX5" fmla="*/ 1656000 w 1656000"/>
                  <a:gd name="connsiteY5" fmla="*/ 1251274 h 1658877"/>
                  <a:gd name="connsiteX6" fmla="*/ 1652796 w 1656000"/>
                  <a:gd name="connsiteY6" fmla="*/ 1283057 h 1658877"/>
                  <a:gd name="connsiteX7" fmla="*/ 1652796 w 1656000"/>
                  <a:gd name="connsiteY7" fmla="*/ 1658877 h 1658877"/>
                  <a:gd name="connsiteX8" fmla="*/ 1069700 w 1656000"/>
                  <a:gd name="connsiteY8" fmla="*/ 1658877 h 1658877"/>
                  <a:gd name="connsiteX9" fmla="*/ 1069700 w 1656000"/>
                  <a:gd name="connsiteY9" fmla="*/ 1656000 h 1658877"/>
                  <a:gd name="connsiteX10" fmla="*/ 404726 w 1656000"/>
                  <a:gd name="connsiteY10" fmla="*/ 1656000 h 1658877"/>
                  <a:gd name="connsiteX11" fmla="*/ 0 w 1656000"/>
                  <a:gd name="connsiteY11" fmla="*/ 1251274 h 1658877"/>
                  <a:gd name="connsiteX12" fmla="*/ 0 w 1656000"/>
                  <a:gd name="connsiteY12" fmla="*/ 838080 h 1658877"/>
                  <a:gd name="connsiteX13" fmla="*/ 0 w 1656000"/>
                  <a:gd name="connsiteY13" fmla="*/ 404726 h 1658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56000" h="1658877">
                    <a:moveTo>
                      <a:pt x="0" y="0"/>
                    </a:moveTo>
                    <a:lnTo>
                      <a:pt x="404726" y="0"/>
                    </a:lnTo>
                    <a:lnTo>
                      <a:pt x="583096" y="0"/>
                    </a:lnTo>
                    <a:lnTo>
                      <a:pt x="1251274" y="0"/>
                    </a:lnTo>
                    <a:cubicBezTo>
                      <a:pt x="1474798" y="0"/>
                      <a:pt x="1656000" y="181202"/>
                      <a:pt x="1656000" y="404726"/>
                    </a:cubicBezTo>
                    <a:lnTo>
                      <a:pt x="1656000" y="1251274"/>
                    </a:lnTo>
                    <a:lnTo>
                      <a:pt x="1652796" y="1283057"/>
                    </a:lnTo>
                    <a:lnTo>
                      <a:pt x="1652796" y="1658877"/>
                    </a:lnTo>
                    <a:lnTo>
                      <a:pt x="1069700" y="1658877"/>
                    </a:lnTo>
                    <a:lnTo>
                      <a:pt x="1069700" y="1656000"/>
                    </a:lnTo>
                    <a:lnTo>
                      <a:pt x="404726" y="1656000"/>
                    </a:lnTo>
                    <a:cubicBezTo>
                      <a:pt x="181202" y="1656000"/>
                      <a:pt x="0" y="1474798"/>
                      <a:pt x="0" y="1251274"/>
                    </a:cubicBezTo>
                    <a:lnTo>
                      <a:pt x="0" y="838080"/>
                    </a:lnTo>
                    <a:lnTo>
                      <a:pt x="0" y="404726"/>
                    </a:lnTo>
                    <a:close/>
                  </a:path>
                </a:pathLst>
              </a:custGeom>
              <a:gradFill>
                <a:gsLst>
                  <a:gs pos="100000">
                    <a:schemeClr val="bg1">
                      <a:lumMod val="85000"/>
                    </a:schemeClr>
                  </a:gs>
                  <a:gs pos="0">
                    <a:schemeClr val="bg1"/>
                  </a:gs>
                </a:gsLst>
                <a:lin ang="13200000" scaled="0"/>
              </a:gradFill>
              <a:ln>
                <a:noFill/>
              </a:ln>
              <a:effectLst>
                <a:outerShdw blurRad="127000" dist="635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grpSp>
        <p:sp>
          <p:nvSpPr>
            <p:cNvPr id="64" name="Freeform 48"/>
            <p:cNvSpPr>
              <a:spLocks noEditPoints="1"/>
            </p:cNvSpPr>
            <p:nvPr/>
          </p:nvSpPr>
          <p:spPr bwMode="auto">
            <a:xfrm>
              <a:off x="4098631" y="3399556"/>
              <a:ext cx="448104" cy="428925"/>
            </a:xfrm>
            <a:custGeom>
              <a:avLst/>
              <a:gdLst>
                <a:gd name="T0" fmla="*/ 419 w 628"/>
                <a:gd name="T1" fmla="*/ 232 h 600"/>
                <a:gd name="T2" fmla="*/ 411 w 628"/>
                <a:gd name="T3" fmla="*/ 249 h 600"/>
                <a:gd name="T4" fmla="*/ 408 w 628"/>
                <a:gd name="T5" fmla="*/ 261 h 600"/>
                <a:gd name="T6" fmla="*/ 409 w 628"/>
                <a:gd name="T7" fmla="*/ 283 h 600"/>
                <a:gd name="T8" fmla="*/ 417 w 628"/>
                <a:gd name="T9" fmla="*/ 304 h 600"/>
                <a:gd name="T10" fmla="*/ 424 w 628"/>
                <a:gd name="T11" fmla="*/ 315 h 600"/>
                <a:gd name="T12" fmla="*/ 441 w 628"/>
                <a:gd name="T13" fmla="*/ 330 h 600"/>
                <a:gd name="T14" fmla="*/ 453 w 628"/>
                <a:gd name="T15" fmla="*/ 335 h 600"/>
                <a:gd name="T16" fmla="*/ 478 w 628"/>
                <a:gd name="T17" fmla="*/ 200 h 600"/>
                <a:gd name="T18" fmla="*/ 449 w 628"/>
                <a:gd name="T19" fmla="*/ 206 h 600"/>
                <a:gd name="T20" fmla="*/ 433 w 628"/>
                <a:gd name="T21" fmla="*/ 216 h 600"/>
                <a:gd name="T22" fmla="*/ 425 w 628"/>
                <a:gd name="T23" fmla="*/ 224 h 600"/>
                <a:gd name="T24" fmla="*/ 384 w 628"/>
                <a:gd name="T25" fmla="*/ 70 h 600"/>
                <a:gd name="T26" fmla="*/ 314 w 628"/>
                <a:gd name="T27" fmla="*/ 140 h 600"/>
                <a:gd name="T28" fmla="*/ 379 w 628"/>
                <a:gd name="T29" fmla="*/ 283 h 600"/>
                <a:gd name="T30" fmla="*/ 379 w 628"/>
                <a:gd name="T31" fmla="*/ 254 h 600"/>
                <a:gd name="T32" fmla="*/ 359 w 628"/>
                <a:gd name="T33" fmla="*/ 154 h 600"/>
                <a:gd name="T34" fmla="*/ 250 w 628"/>
                <a:gd name="T35" fmla="*/ 270 h 600"/>
                <a:gd name="T36" fmla="*/ 314 w 628"/>
                <a:gd name="T37" fmla="*/ 396 h 600"/>
                <a:gd name="T38" fmla="*/ 282 w 628"/>
                <a:gd name="T39" fmla="*/ 400 h 600"/>
                <a:gd name="T40" fmla="*/ 267 w 628"/>
                <a:gd name="T41" fmla="*/ 382 h 600"/>
                <a:gd name="T42" fmla="*/ 257 w 628"/>
                <a:gd name="T43" fmla="*/ 374 h 600"/>
                <a:gd name="T44" fmla="*/ 214 w 628"/>
                <a:gd name="T45" fmla="*/ 356 h 600"/>
                <a:gd name="T46" fmla="*/ 195 w 628"/>
                <a:gd name="T47" fmla="*/ 354 h 600"/>
                <a:gd name="T48" fmla="*/ 0 w 628"/>
                <a:gd name="T49" fmla="*/ 600 h 600"/>
                <a:gd name="T50" fmla="*/ 83 w 628"/>
                <a:gd name="T51" fmla="*/ 454 h 600"/>
                <a:gd name="T52" fmla="*/ 216 w 628"/>
                <a:gd name="T53" fmla="*/ 454 h 600"/>
                <a:gd name="T54" fmla="*/ 301 w 628"/>
                <a:gd name="T55" fmla="*/ 600 h 600"/>
                <a:gd name="T56" fmla="*/ 282 w 628"/>
                <a:gd name="T57" fmla="*/ 400 h 600"/>
                <a:gd name="T58" fmla="*/ 433 w 628"/>
                <a:gd name="T59" fmla="*/ 354 h 600"/>
                <a:gd name="T60" fmla="*/ 413 w 628"/>
                <a:gd name="T61" fmla="*/ 356 h 600"/>
                <a:gd name="T62" fmla="*/ 361 w 628"/>
                <a:gd name="T63" fmla="*/ 382 h 600"/>
                <a:gd name="T64" fmla="*/ 353 w 628"/>
                <a:gd name="T65" fmla="*/ 391 h 600"/>
                <a:gd name="T66" fmla="*/ 389 w 628"/>
                <a:gd name="T67" fmla="*/ 600 h 600"/>
                <a:gd name="T68" fmla="*/ 410 w 628"/>
                <a:gd name="T69" fmla="*/ 600 h 600"/>
                <a:gd name="T70" fmla="*/ 564 w 628"/>
                <a:gd name="T71" fmla="*/ 454 h 600"/>
                <a:gd name="T72" fmla="*/ 628 w 628"/>
                <a:gd name="T73" fmla="*/ 460 h 600"/>
                <a:gd name="T74" fmla="*/ 151 w 628"/>
                <a:gd name="T75" fmla="*/ 340 h 600"/>
                <a:gd name="T76" fmla="*/ 186 w 628"/>
                <a:gd name="T77" fmla="*/ 330 h 600"/>
                <a:gd name="T78" fmla="*/ 196 w 628"/>
                <a:gd name="T79" fmla="*/ 323 h 600"/>
                <a:gd name="T80" fmla="*/ 216 w 628"/>
                <a:gd name="T81" fmla="*/ 295 h 600"/>
                <a:gd name="T82" fmla="*/ 219 w 628"/>
                <a:gd name="T83" fmla="*/ 281 h 600"/>
                <a:gd name="T84" fmla="*/ 219 w 628"/>
                <a:gd name="T85" fmla="*/ 258 h 600"/>
                <a:gd name="T86" fmla="*/ 214 w 628"/>
                <a:gd name="T87" fmla="*/ 241 h 600"/>
                <a:gd name="T88" fmla="*/ 208 w 628"/>
                <a:gd name="T89" fmla="*/ 231 h 600"/>
                <a:gd name="T90" fmla="*/ 195 w 628"/>
                <a:gd name="T91" fmla="*/ 217 h 600"/>
                <a:gd name="T92" fmla="*/ 186 w 628"/>
                <a:gd name="T93" fmla="*/ 210 h 600"/>
                <a:gd name="T94" fmla="*/ 151 w 628"/>
                <a:gd name="T95" fmla="*/ 200 h 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28" h="600">
                  <a:moveTo>
                    <a:pt x="425" y="224"/>
                  </a:moveTo>
                  <a:cubicBezTo>
                    <a:pt x="423" y="226"/>
                    <a:pt x="421" y="229"/>
                    <a:pt x="420" y="231"/>
                  </a:cubicBezTo>
                  <a:cubicBezTo>
                    <a:pt x="419" y="231"/>
                    <a:pt x="419" y="232"/>
                    <a:pt x="419" y="232"/>
                  </a:cubicBezTo>
                  <a:cubicBezTo>
                    <a:pt x="418" y="234"/>
                    <a:pt x="416" y="236"/>
                    <a:pt x="415" y="239"/>
                  </a:cubicBezTo>
                  <a:cubicBezTo>
                    <a:pt x="415" y="240"/>
                    <a:pt x="414" y="240"/>
                    <a:pt x="414" y="241"/>
                  </a:cubicBezTo>
                  <a:cubicBezTo>
                    <a:pt x="413" y="244"/>
                    <a:pt x="412" y="246"/>
                    <a:pt x="411" y="249"/>
                  </a:cubicBezTo>
                  <a:cubicBezTo>
                    <a:pt x="411" y="249"/>
                    <a:pt x="411" y="250"/>
                    <a:pt x="411" y="250"/>
                  </a:cubicBezTo>
                  <a:cubicBezTo>
                    <a:pt x="410" y="253"/>
                    <a:pt x="409" y="255"/>
                    <a:pt x="409" y="258"/>
                  </a:cubicBezTo>
                  <a:cubicBezTo>
                    <a:pt x="409" y="259"/>
                    <a:pt x="409" y="260"/>
                    <a:pt x="408" y="261"/>
                  </a:cubicBezTo>
                  <a:cubicBezTo>
                    <a:pt x="408" y="264"/>
                    <a:pt x="408" y="267"/>
                    <a:pt x="408" y="270"/>
                  </a:cubicBezTo>
                  <a:cubicBezTo>
                    <a:pt x="408" y="274"/>
                    <a:pt x="408" y="278"/>
                    <a:pt x="409" y="281"/>
                  </a:cubicBezTo>
                  <a:cubicBezTo>
                    <a:pt x="409" y="282"/>
                    <a:pt x="409" y="283"/>
                    <a:pt x="409" y="283"/>
                  </a:cubicBezTo>
                  <a:cubicBezTo>
                    <a:pt x="410" y="287"/>
                    <a:pt x="411" y="290"/>
                    <a:pt x="412" y="293"/>
                  </a:cubicBezTo>
                  <a:cubicBezTo>
                    <a:pt x="412" y="294"/>
                    <a:pt x="412" y="294"/>
                    <a:pt x="412" y="295"/>
                  </a:cubicBezTo>
                  <a:cubicBezTo>
                    <a:pt x="414" y="298"/>
                    <a:pt x="415" y="301"/>
                    <a:pt x="417" y="304"/>
                  </a:cubicBezTo>
                  <a:cubicBezTo>
                    <a:pt x="417" y="305"/>
                    <a:pt x="417" y="305"/>
                    <a:pt x="418" y="306"/>
                  </a:cubicBezTo>
                  <a:cubicBezTo>
                    <a:pt x="420" y="309"/>
                    <a:pt x="422" y="312"/>
                    <a:pt x="424" y="315"/>
                  </a:cubicBezTo>
                  <a:cubicBezTo>
                    <a:pt x="424" y="315"/>
                    <a:pt x="424" y="315"/>
                    <a:pt x="424" y="315"/>
                  </a:cubicBezTo>
                  <a:cubicBezTo>
                    <a:pt x="427" y="318"/>
                    <a:pt x="429" y="320"/>
                    <a:pt x="432" y="323"/>
                  </a:cubicBezTo>
                  <a:cubicBezTo>
                    <a:pt x="432" y="323"/>
                    <a:pt x="432" y="323"/>
                    <a:pt x="432" y="323"/>
                  </a:cubicBezTo>
                  <a:cubicBezTo>
                    <a:pt x="435" y="326"/>
                    <a:pt x="438" y="328"/>
                    <a:pt x="441" y="330"/>
                  </a:cubicBezTo>
                  <a:cubicBezTo>
                    <a:pt x="442" y="330"/>
                    <a:pt x="442" y="330"/>
                    <a:pt x="442" y="330"/>
                  </a:cubicBezTo>
                  <a:cubicBezTo>
                    <a:pt x="446" y="332"/>
                    <a:pt x="449" y="334"/>
                    <a:pt x="452" y="335"/>
                  </a:cubicBezTo>
                  <a:cubicBezTo>
                    <a:pt x="453" y="335"/>
                    <a:pt x="453" y="335"/>
                    <a:pt x="453" y="335"/>
                  </a:cubicBezTo>
                  <a:cubicBezTo>
                    <a:pt x="461" y="338"/>
                    <a:pt x="469" y="340"/>
                    <a:pt x="478" y="340"/>
                  </a:cubicBezTo>
                  <a:cubicBezTo>
                    <a:pt x="516" y="340"/>
                    <a:pt x="547" y="309"/>
                    <a:pt x="547" y="270"/>
                  </a:cubicBezTo>
                  <a:cubicBezTo>
                    <a:pt x="547" y="231"/>
                    <a:pt x="516" y="200"/>
                    <a:pt x="478" y="200"/>
                  </a:cubicBezTo>
                  <a:cubicBezTo>
                    <a:pt x="468" y="200"/>
                    <a:pt x="458" y="202"/>
                    <a:pt x="450" y="206"/>
                  </a:cubicBezTo>
                  <a:cubicBezTo>
                    <a:pt x="450" y="206"/>
                    <a:pt x="450" y="206"/>
                    <a:pt x="450" y="206"/>
                  </a:cubicBezTo>
                  <a:cubicBezTo>
                    <a:pt x="449" y="206"/>
                    <a:pt x="449" y="206"/>
                    <a:pt x="449" y="206"/>
                  </a:cubicBezTo>
                  <a:cubicBezTo>
                    <a:pt x="446" y="208"/>
                    <a:pt x="444" y="209"/>
                    <a:pt x="442" y="210"/>
                  </a:cubicBezTo>
                  <a:cubicBezTo>
                    <a:pt x="441" y="210"/>
                    <a:pt x="441" y="211"/>
                    <a:pt x="440" y="211"/>
                  </a:cubicBezTo>
                  <a:cubicBezTo>
                    <a:pt x="438" y="213"/>
                    <a:pt x="435" y="215"/>
                    <a:pt x="433" y="216"/>
                  </a:cubicBezTo>
                  <a:cubicBezTo>
                    <a:pt x="433" y="217"/>
                    <a:pt x="432" y="217"/>
                    <a:pt x="432" y="217"/>
                  </a:cubicBezTo>
                  <a:cubicBezTo>
                    <a:pt x="430" y="219"/>
                    <a:pt x="428" y="221"/>
                    <a:pt x="426" y="223"/>
                  </a:cubicBezTo>
                  <a:cubicBezTo>
                    <a:pt x="426" y="223"/>
                    <a:pt x="425" y="224"/>
                    <a:pt x="425" y="224"/>
                  </a:cubicBezTo>
                  <a:close/>
                  <a:moveTo>
                    <a:pt x="314" y="140"/>
                  </a:moveTo>
                  <a:lnTo>
                    <a:pt x="314" y="140"/>
                  </a:lnTo>
                  <a:cubicBezTo>
                    <a:pt x="353" y="140"/>
                    <a:pt x="384" y="108"/>
                    <a:pt x="384" y="70"/>
                  </a:cubicBezTo>
                  <a:cubicBezTo>
                    <a:pt x="384" y="31"/>
                    <a:pt x="353" y="0"/>
                    <a:pt x="314" y="0"/>
                  </a:cubicBezTo>
                  <a:cubicBezTo>
                    <a:pt x="275" y="0"/>
                    <a:pt x="244" y="31"/>
                    <a:pt x="244" y="70"/>
                  </a:cubicBezTo>
                  <a:cubicBezTo>
                    <a:pt x="244" y="108"/>
                    <a:pt x="275" y="140"/>
                    <a:pt x="314" y="140"/>
                  </a:cubicBezTo>
                  <a:close/>
                  <a:moveTo>
                    <a:pt x="379" y="336"/>
                  </a:moveTo>
                  <a:lnTo>
                    <a:pt x="379" y="336"/>
                  </a:lnTo>
                  <a:lnTo>
                    <a:pt x="379" y="283"/>
                  </a:lnTo>
                  <a:cubicBezTo>
                    <a:pt x="379" y="279"/>
                    <a:pt x="378" y="274"/>
                    <a:pt x="378" y="270"/>
                  </a:cubicBezTo>
                  <a:cubicBezTo>
                    <a:pt x="378" y="266"/>
                    <a:pt x="379" y="262"/>
                    <a:pt x="379" y="257"/>
                  </a:cubicBezTo>
                  <a:lnTo>
                    <a:pt x="379" y="254"/>
                  </a:lnTo>
                  <a:lnTo>
                    <a:pt x="380" y="254"/>
                  </a:lnTo>
                  <a:cubicBezTo>
                    <a:pt x="385" y="223"/>
                    <a:pt x="404" y="197"/>
                    <a:pt x="431" y="183"/>
                  </a:cubicBezTo>
                  <a:cubicBezTo>
                    <a:pt x="412" y="165"/>
                    <a:pt x="387" y="154"/>
                    <a:pt x="359" y="154"/>
                  </a:cubicBezTo>
                  <a:lnTo>
                    <a:pt x="269" y="154"/>
                  </a:lnTo>
                  <a:cubicBezTo>
                    <a:pt x="241" y="154"/>
                    <a:pt x="216" y="165"/>
                    <a:pt x="197" y="183"/>
                  </a:cubicBezTo>
                  <a:cubicBezTo>
                    <a:pt x="228" y="199"/>
                    <a:pt x="250" y="232"/>
                    <a:pt x="250" y="270"/>
                  </a:cubicBezTo>
                  <a:cubicBezTo>
                    <a:pt x="250" y="278"/>
                    <a:pt x="249" y="285"/>
                    <a:pt x="247" y="293"/>
                  </a:cubicBezTo>
                  <a:lnTo>
                    <a:pt x="247" y="335"/>
                  </a:lnTo>
                  <a:cubicBezTo>
                    <a:pt x="276" y="347"/>
                    <a:pt x="299" y="369"/>
                    <a:pt x="314" y="396"/>
                  </a:cubicBezTo>
                  <a:cubicBezTo>
                    <a:pt x="328" y="369"/>
                    <a:pt x="352" y="348"/>
                    <a:pt x="379" y="336"/>
                  </a:cubicBezTo>
                  <a:close/>
                  <a:moveTo>
                    <a:pt x="282" y="400"/>
                  </a:moveTo>
                  <a:lnTo>
                    <a:pt x="282" y="400"/>
                  </a:lnTo>
                  <a:cubicBezTo>
                    <a:pt x="280" y="397"/>
                    <a:pt x="278" y="394"/>
                    <a:pt x="275" y="391"/>
                  </a:cubicBezTo>
                  <a:cubicBezTo>
                    <a:pt x="275" y="390"/>
                    <a:pt x="274" y="390"/>
                    <a:pt x="274" y="390"/>
                  </a:cubicBezTo>
                  <a:cubicBezTo>
                    <a:pt x="272" y="387"/>
                    <a:pt x="270" y="385"/>
                    <a:pt x="267" y="382"/>
                  </a:cubicBezTo>
                  <a:cubicBezTo>
                    <a:pt x="267" y="382"/>
                    <a:pt x="266" y="382"/>
                    <a:pt x="266" y="381"/>
                  </a:cubicBezTo>
                  <a:cubicBezTo>
                    <a:pt x="263" y="379"/>
                    <a:pt x="261" y="377"/>
                    <a:pt x="258" y="375"/>
                  </a:cubicBezTo>
                  <a:cubicBezTo>
                    <a:pt x="257" y="374"/>
                    <a:pt x="257" y="374"/>
                    <a:pt x="257" y="374"/>
                  </a:cubicBezTo>
                  <a:cubicBezTo>
                    <a:pt x="247" y="367"/>
                    <a:pt x="237" y="362"/>
                    <a:pt x="225" y="359"/>
                  </a:cubicBezTo>
                  <a:cubicBezTo>
                    <a:pt x="223" y="358"/>
                    <a:pt x="220" y="357"/>
                    <a:pt x="218" y="357"/>
                  </a:cubicBezTo>
                  <a:cubicBezTo>
                    <a:pt x="217" y="356"/>
                    <a:pt x="215" y="356"/>
                    <a:pt x="214" y="356"/>
                  </a:cubicBezTo>
                  <a:cubicBezTo>
                    <a:pt x="212" y="356"/>
                    <a:pt x="210" y="355"/>
                    <a:pt x="208" y="355"/>
                  </a:cubicBezTo>
                  <a:cubicBezTo>
                    <a:pt x="207" y="355"/>
                    <a:pt x="206" y="355"/>
                    <a:pt x="205" y="355"/>
                  </a:cubicBezTo>
                  <a:cubicBezTo>
                    <a:pt x="202" y="354"/>
                    <a:pt x="199" y="354"/>
                    <a:pt x="195" y="354"/>
                  </a:cubicBezTo>
                  <a:lnTo>
                    <a:pt x="105" y="354"/>
                  </a:lnTo>
                  <a:cubicBezTo>
                    <a:pt x="47" y="354"/>
                    <a:pt x="0" y="401"/>
                    <a:pt x="0" y="460"/>
                  </a:cubicBezTo>
                  <a:lnTo>
                    <a:pt x="0" y="600"/>
                  </a:lnTo>
                  <a:lnTo>
                    <a:pt x="62" y="600"/>
                  </a:lnTo>
                  <a:lnTo>
                    <a:pt x="62" y="454"/>
                  </a:lnTo>
                  <a:lnTo>
                    <a:pt x="83" y="454"/>
                  </a:lnTo>
                  <a:lnTo>
                    <a:pt x="83" y="600"/>
                  </a:lnTo>
                  <a:lnTo>
                    <a:pt x="216" y="600"/>
                  </a:lnTo>
                  <a:lnTo>
                    <a:pt x="216" y="454"/>
                  </a:lnTo>
                  <a:lnTo>
                    <a:pt x="237" y="454"/>
                  </a:lnTo>
                  <a:lnTo>
                    <a:pt x="237" y="600"/>
                  </a:lnTo>
                  <a:lnTo>
                    <a:pt x="301" y="600"/>
                  </a:lnTo>
                  <a:lnTo>
                    <a:pt x="301" y="460"/>
                  </a:lnTo>
                  <a:cubicBezTo>
                    <a:pt x="301" y="437"/>
                    <a:pt x="294" y="417"/>
                    <a:pt x="282" y="400"/>
                  </a:cubicBezTo>
                  <a:cubicBezTo>
                    <a:pt x="282" y="400"/>
                    <a:pt x="282" y="400"/>
                    <a:pt x="282" y="400"/>
                  </a:cubicBezTo>
                  <a:close/>
                  <a:moveTo>
                    <a:pt x="523" y="354"/>
                  </a:moveTo>
                  <a:lnTo>
                    <a:pt x="523" y="354"/>
                  </a:lnTo>
                  <a:lnTo>
                    <a:pt x="433" y="354"/>
                  </a:lnTo>
                  <a:cubicBezTo>
                    <a:pt x="429" y="354"/>
                    <a:pt x="426" y="354"/>
                    <a:pt x="423" y="355"/>
                  </a:cubicBezTo>
                  <a:cubicBezTo>
                    <a:pt x="422" y="355"/>
                    <a:pt x="421" y="355"/>
                    <a:pt x="420" y="355"/>
                  </a:cubicBezTo>
                  <a:cubicBezTo>
                    <a:pt x="418" y="355"/>
                    <a:pt x="415" y="356"/>
                    <a:pt x="413" y="356"/>
                  </a:cubicBezTo>
                  <a:cubicBezTo>
                    <a:pt x="412" y="356"/>
                    <a:pt x="411" y="356"/>
                    <a:pt x="410" y="357"/>
                  </a:cubicBezTo>
                  <a:cubicBezTo>
                    <a:pt x="408" y="357"/>
                    <a:pt x="405" y="358"/>
                    <a:pt x="403" y="358"/>
                  </a:cubicBezTo>
                  <a:cubicBezTo>
                    <a:pt x="387" y="363"/>
                    <a:pt x="373" y="371"/>
                    <a:pt x="361" y="382"/>
                  </a:cubicBezTo>
                  <a:cubicBezTo>
                    <a:pt x="361" y="382"/>
                    <a:pt x="361" y="382"/>
                    <a:pt x="361" y="383"/>
                  </a:cubicBezTo>
                  <a:cubicBezTo>
                    <a:pt x="358" y="385"/>
                    <a:pt x="356" y="388"/>
                    <a:pt x="353" y="390"/>
                  </a:cubicBezTo>
                  <a:cubicBezTo>
                    <a:pt x="353" y="390"/>
                    <a:pt x="353" y="391"/>
                    <a:pt x="353" y="391"/>
                  </a:cubicBezTo>
                  <a:cubicBezTo>
                    <a:pt x="337" y="409"/>
                    <a:pt x="327" y="433"/>
                    <a:pt x="327" y="460"/>
                  </a:cubicBezTo>
                  <a:lnTo>
                    <a:pt x="327" y="600"/>
                  </a:lnTo>
                  <a:lnTo>
                    <a:pt x="389" y="600"/>
                  </a:lnTo>
                  <a:lnTo>
                    <a:pt x="389" y="454"/>
                  </a:lnTo>
                  <a:lnTo>
                    <a:pt x="410" y="454"/>
                  </a:lnTo>
                  <a:lnTo>
                    <a:pt x="410" y="600"/>
                  </a:lnTo>
                  <a:lnTo>
                    <a:pt x="543" y="600"/>
                  </a:lnTo>
                  <a:lnTo>
                    <a:pt x="543" y="454"/>
                  </a:lnTo>
                  <a:lnTo>
                    <a:pt x="564" y="454"/>
                  </a:lnTo>
                  <a:lnTo>
                    <a:pt x="564" y="600"/>
                  </a:lnTo>
                  <a:lnTo>
                    <a:pt x="628" y="600"/>
                  </a:lnTo>
                  <a:lnTo>
                    <a:pt x="628" y="460"/>
                  </a:lnTo>
                  <a:cubicBezTo>
                    <a:pt x="628" y="401"/>
                    <a:pt x="581" y="354"/>
                    <a:pt x="523" y="354"/>
                  </a:cubicBezTo>
                  <a:close/>
                  <a:moveTo>
                    <a:pt x="151" y="340"/>
                  </a:moveTo>
                  <a:lnTo>
                    <a:pt x="151" y="340"/>
                  </a:lnTo>
                  <a:cubicBezTo>
                    <a:pt x="159" y="340"/>
                    <a:pt x="167" y="338"/>
                    <a:pt x="175" y="335"/>
                  </a:cubicBezTo>
                  <a:cubicBezTo>
                    <a:pt x="175" y="335"/>
                    <a:pt x="175" y="335"/>
                    <a:pt x="176" y="335"/>
                  </a:cubicBezTo>
                  <a:cubicBezTo>
                    <a:pt x="179" y="334"/>
                    <a:pt x="183" y="332"/>
                    <a:pt x="186" y="330"/>
                  </a:cubicBezTo>
                  <a:cubicBezTo>
                    <a:pt x="186" y="330"/>
                    <a:pt x="186" y="330"/>
                    <a:pt x="186" y="330"/>
                  </a:cubicBezTo>
                  <a:cubicBezTo>
                    <a:pt x="190" y="328"/>
                    <a:pt x="193" y="326"/>
                    <a:pt x="196" y="323"/>
                  </a:cubicBezTo>
                  <a:cubicBezTo>
                    <a:pt x="196" y="323"/>
                    <a:pt x="196" y="323"/>
                    <a:pt x="196" y="323"/>
                  </a:cubicBezTo>
                  <a:cubicBezTo>
                    <a:pt x="202" y="318"/>
                    <a:pt x="206" y="312"/>
                    <a:pt x="210" y="306"/>
                  </a:cubicBezTo>
                  <a:cubicBezTo>
                    <a:pt x="211" y="305"/>
                    <a:pt x="211" y="305"/>
                    <a:pt x="211" y="304"/>
                  </a:cubicBezTo>
                  <a:cubicBezTo>
                    <a:pt x="213" y="301"/>
                    <a:pt x="214" y="298"/>
                    <a:pt x="216" y="295"/>
                  </a:cubicBezTo>
                  <a:cubicBezTo>
                    <a:pt x="216" y="294"/>
                    <a:pt x="216" y="294"/>
                    <a:pt x="216" y="293"/>
                  </a:cubicBezTo>
                  <a:cubicBezTo>
                    <a:pt x="217" y="290"/>
                    <a:pt x="218" y="287"/>
                    <a:pt x="219" y="283"/>
                  </a:cubicBezTo>
                  <a:cubicBezTo>
                    <a:pt x="219" y="282"/>
                    <a:pt x="219" y="282"/>
                    <a:pt x="219" y="281"/>
                  </a:cubicBezTo>
                  <a:cubicBezTo>
                    <a:pt x="220" y="278"/>
                    <a:pt x="220" y="274"/>
                    <a:pt x="220" y="270"/>
                  </a:cubicBezTo>
                  <a:cubicBezTo>
                    <a:pt x="220" y="267"/>
                    <a:pt x="220" y="264"/>
                    <a:pt x="220" y="261"/>
                  </a:cubicBezTo>
                  <a:cubicBezTo>
                    <a:pt x="219" y="260"/>
                    <a:pt x="219" y="259"/>
                    <a:pt x="219" y="258"/>
                  </a:cubicBezTo>
                  <a:cubicBezTo>
                    <a:pt x="219" y="255"/>
                    <a:pt x="218" y="252"/>
                    <a:pt x="217" y="250"/>
                  </a:cubicBezTo>
                  <a:cubicBezTo>
                    <a:pt x="217" y="249"/>
                    <a:pt x="217" y="249"/>
                    <a:pt x="217" y="249"/>
                  </a:cubicBezTo>
                  <a:cubicBezTo>
                    <a:pt x="216" y="246"/>
                    <a:pt x="215" y="244"/>
                    <a:pt x="214" y="241"/>
                  </a:cubicBezTo>
                  <a:cubicBezTo>
                    <a:pt x="214" y="240"/>
                    <a:pt x="213" y="240"/>
                    <a:pt x="213" y="239"/>
                  </a:cubicBezTo>
                  <a:cubicBezTo>
                    <a:pt x="212" y="236"/>
                    <a:pt x="210" y="234"/>
                    <a:pt x="209" y="231"/>
                  </a:cubicBezTo>
                  <a:lnTo>
                    <a:pt x="208" y="231"/>
                  </a:lnTo>
                  <a:cubicBezTo>
                    <a:pt x="207" y="229"/>
                    <a:pt x="205" y="226"/>
                    <a:pt x="203" y="224"/>
                  </a:cubicBezTo>
                  <a:cubicBezTo>
                    <a:pt x="203" y="224"/>
                    <a:pt x="202" y="223"/>
                    <a:pt x="202" y="223"/>
                  </a:cubicBezTo>
                  <a:cubicBezTo>
                    <a:pt x="200" y="221"/>
                    <a:pt x="198" y="219"/>
                    <a:pt x="195" y="217"/>
                  </a:cubicBezTo>
                  <a:cubicBezTo>
                    <a:pt x="195" y="217"/>
                    <a:pt x="195" y="217"/>
                    <a:pt x="195" y="216"/>
                  </a:cubicBezTo>
                  <a:cubicBezTo>
                    <a:pt x="193" y="215"/>
                    <a:pt x="190" y="213"/>
                    <a:pt x="188" y="211"/>
                  </a:cubicBezTo>
                  <a:cubicBezTo>
                    <a:pt x="187" y="211"/>
                    <a:pt x="187" y="210"/>
                    <a:pt x="186" y="210"/>
                  </a:cubicBezTo>
                  <a:cubicBezTo>
                    <a:pt x="184" y="209"/>
                    <a:pt x="181" y="207"/>
                    <a:pt x="179" y="206"/>
                  </a:cubicBezTo>
                  <a:cubicBezTo>
                    <a:pt x="179" y="206"/>
                    <a:pt x="178" y="206"/>
                    <a:pt x="178" y="206"/>
                  </a:cubicBezTo>
                  <a:cubicBezTo>
                    <a:pt x="170" y="202"/>
                    <a:pt x="160" y="200"/>
                    <a:pt x="151" y="200"/>
                  </a:cubicBezTo>
                  <a:cubicBezTo>
                    <a:pt x="112" y="200"/>
                    <a:pt x="81" y="231"/>
                    <a:pt x="81" y="270"/>
                  </a:cubicBezTo>
                  <a:cubicBezTo>
                    <a:pt x="81" y="309"/>
                    <a:pt x="112" y="340"/>
                    <a:pt x="151" y="340"/>
                  </a:cubicBezTo>
                  <a:close/>
                </a:path>
              </a:pathLst>
            </a:custGeom>
            <a:solidFill>
              <a:srgbClr val="365B7C"/>
            </a:solidFill>
            <a:ln>
              <a:noFill/>
            </a:ln>
          </p:spPr>
          <p:txBody>
            <a:bodyPr vert="horz" wrap="square" lIns="91440" tIns="45720" rIns="91440" bIns="45720" numCol="1" anchor="t" anchorCtr="0" compatLnSpc="1">
              <a:prstTxWarp prst="textNoShape">
                <a:avLst/>
              </a:prstTxWarp>
            </a:bodyPr>
            <a:lstStyle/>
            <a:p>
              <a:endParaRPr lang="zh-CN" altLang="en-US">
                <a:solidFill>
                  <a:schemeClr val="accent2"/>
                </a:solidFill>
              </a:endParaRPr>
            </a:p>
          </p:txBody>
        </p:sp>
      </p:grpSp>
      <p:grpSp>
        <p:nvGrpSpPr>
          <p:cNvPr id="10" name="组合 9"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GrpSpPr/>
          <p:nvPr/>
        </p:nvGrpSpPr>
        <p:grpSpPr>
          <a:xfrm>
            <a:off x="4698609" y="3736913"/>
            <a:ext cx="1873882" cy="1877138"/>
            <a:chOff x="4698609" y="3736913"/>
            <a:chExt cx="1873882" cy="1877138"/>
          </a:xfrm>
        </p:grpSpPr>
        <p:grpSp>
          <p:nvGrpSpPr>
            <p:cNvPr id="6" name="组合 5"/>
            <p:cNvGrpSpPr/>
            <p:nvPr/>
          </p:nvGrpSpPr>
          <p:grpSpPr>
            <a:xfrm>
              <a:off x="4698609" y="3736913"/>
              <a:ext cx="1873882" cy="1877138"/>
              <a:chOff x="2063415" y="3261004"/>
              <a:chExt cx="1656000" cy="1658877"/>
            </a:xfrm>
          </p:grpSpPr>
          <p:sp>
            <p:nvSpPr>
              <p:cNvPr id="17" name="任意多边形 16"/>
              <p:cNvSpPr/>
              <p:nvPr/>
            </p:nvSpPr>
            <p:spPr>
              <a:xfrm>
                <a:off x="2063415" y="3261004"/>
                <a:ext cx="1656000" cy="1658877"/>
              </a:xfrm>
              <a:custGeom>
                <a:avLst/>
                <a:gdLst>
                  <a:gd name="connsiteX0" fmla="*/ 0 w 1656000"/>
                  <a:gd name="connsiteY0" fmla="*/ 0 h 1658877"/>
                  <a:gd name="connsiteX1" fmla="*/ 404726 w 1656000"/>
                  <a:gd name="connsiteY1" fmla="*/ 0 h 1658877"/>
                  <a:gd name="connsiteX2" fmla="*/ 583096 w 1656000"/>
                  <a:gd name="connsiteY2" fmla="*/ 0 h 1658877"/>
                  <a:gd name="connsiteX3" fmla="*/ 1251274 w 1656000"/>
                  <a:gd name="connsiteY3" fmla="*/ 0 h 1658877"/>
                  <a:gd name="connsiteX4" fmla="*/ 1656000 w 1656000"/>
                  <a:gd name="connsiteY4" fmla="*/ 404726 h 1658877"/>
                  <a:gd name="connsiteX5" fmla="*/ 1656000 w 1656000"/>
                  <a:gd name="connsiteY5" fmla="*/ 1251274 h 1658877"/>
                  <a:gd name="connsiteX6" fmla="*/ 1652796 w 1656000"/>
                  <a:gd name="connsiteY6" fmla="*/ 1283057 h 1658877"/>
                  <a:gd name="connsiteX7" fmla="*/ 1652796 w 1656000"/>
                  <a:gd name="connsiteY7" fmla="*/ 1658877 h 1658877"/>
                  <a:gd name="connsiteX8" fmla="*/ 1069700 w 1656000"/>
                  <a:gd name="connsiteY8" fmla="*/ 1658877 h 1658877"/>
                  <a:gd name="connsiteX9" fmla="*/ 1069700 w 1656000"/>
                  <a:gd name="connsiteY9" fmla="*/ 1656000 h 1658877"/>
                  <a:gd name="connsiteX10" fmla="*/ 404726 w 1656000"/>
                  <a:gd name="connsiteY10" fmla="*/ 1656000 h 1658877"/>
                  <a:gd name="connsiteX11" fmla="*/ 0 w 1656000"/>
                  <a:gd name="connsiteY11" fmla="*/ 1251274 h 1658877"/>
                  <a:gd name="connsiteX12" fmla="*/ 0 w 1656000"/>
                  <a:gd name="connsiteY12" fmla="*/ 838080 h 1658877"/>
                  <a:gd name="connsiteX13" fmla="*/ 0 w 1656000"/>
                  <a:gd name="connsiteY13" fmla="*/ 404726 h 1658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56000" h="1658877">
                    <a:moveTo>
                      <a:pt x="0" y="0"/>
                    </a:moveTo>
                    <a:lnTo>
                      <a:pt x="404726" y="0"/>
                    </a:lnTo>
                    <a:lnTo>
                      <a:pt x="583096" y="0"/>
                    </a:lnTo>
                    <a:lnTo>
                      <a:pt x="1251274" y="0"/>
                    </a:lnTo>
                    <a:cubicBezTo>
                      <a:pt x="1474798" y="0"/>
                      <a:pt x="1656000" y="181202"/>
                      <a:pt x="1656000" y="404726"/>
                    </a:cubicBezTo>
                    <a:lnTo>
                      <a:pt x="1656000" y="1251274"/>
                    </a:lnTo>
                    <a:lnTo>
                      <a:pt x="1652796" y="1283057"/>
                    </a:lnTo>
                    <a:lnTo>
                      <a:pt x="1652796" y="1658877"/>
                    </a:lnTo>
                    <a:lnTo>
                      <a:pt x="1069700" y="1658877"/>
                    </a:lnTo>
                    <a:lnTo>
                      <a:pt x="1069700" y="1656000"/>
                    </a:lnTo>
                    <a:lnTo>
                      <a:pt x="404726" y="1656000"/>
                    </a:lnTo>
                    <a:cubicBezTo>
                      <a:pt x="181202" y="1656000"/>
                      <a:pt x="0" y="1474798"/>
                      <a:pt x="0" y="1251274"/>
                    </a:cubicBezTo>
                    <a:lnTo>
                      <a:pt x="0" y="838080"/>
                    </a:lnTo>
                    <a:lnTo>
                      <a:pt x="0" y="404726"/>
                    </a:lnTo>
                    <a:close/>
                  </a:path>
                </a:pathLst>
              </a:custGeom>
              <a:solidFill>
                <a:srgbClr val="96648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8" name="任意多边形 17"/>
              <p:cNvSpPr>
                <a:spLocks noChangeAspect="1"/>
              </p:cNvSpPr>
              <p:nvPr/>
            </p:nvSpPr>
            <p:spPr>
              <a:xfrm>
                <a:off x="2298445" y="3496442"/>
                <a:ext cx="1185940" cy="1188000"/>
              </a:xfrm>
              <a:custGeom>
                <a:avLst/>
                <a:gdLst>
                  <a:gd name="connsiteX0" fmla="*/ 0 w 1656000"/>
                  <a:gd name="connsiteY0" fmla="*/ 0 h 1658877"/>
                  <a:gd name="connsiteX1" fmla="*/ 404726 w 1656000"/>
                  <a:gd name="connsiteY1" fmla="*/ 0 h 1658877"/>
                  <a:gd name="connsiteX2" fmla="*/ 583096 w 1656000"/>
                  <a:gd name="connsiteY2" fmla="*/ 0 h 1658877"/>
                  <a:gd name="connsiteX3" fmla="*/ 1251274 w 1656000"/>
                  <a:gd name="connsiteY3" fmla="*/ 0 h 1658877"/>
                  <a:gd name="connsiteX4" fmla="*/ 1656000 w 1656000"/>
                  <a:gd name="connsiteY4" fmla="*/ 404726 h 1658877"/>
                  <a:gd name="connsiteX5" fmla="*/ 1656000 w 1656000"/>
                  <a:gd name="connsiteY5" fmla="*/ 1251274 h 1658877"/>
                  <a:gd name="connsiteX6" fmla="*/ 1652796 w 1656000"/>
                  <a:gd name="connsiteY6" fmla="*/ 1283057 h 1658877"/>
                  <a:gd name="connsiteX7" fmla="*/ 1652796 w 1656000"/>
                  <a:gd name="connsiteY7" fmla="*/ 1658877 h 1658877"/>
                  <a:gd name="connsiteX8" fmla="*/ 1069700 w 1656000"/>
                  <a:gd name="connsiteY8" fmla="*/ 1658877 h 1658877"/>
                  <a:gd name="connsiteX9" fmla="*/ 1069700 w 1656000"/>
                  <a:gd name="connsiteY9" fmla="*/ 1656000 h 1658877"/>
                  <a:gd name="connsiteX10" fmla="*/ 404726 w 1656000"/>
                  <a:gd name="connsiteY10" fmla="*/ 1656000 h 1658877"/>
                  <a:gd name="connsiteX11" fmla="*/ 0 w 1656000"/>
                  <a:gd name="connsiteY11" fmla="*/ 1251274 h 1658877"/>
                  <a:gd name="connsiteX12" fmla="*/ 0 w 1656000"/>
                  <a:gd name="connsiteY12" fmla="*/ 838080 h 1658877"/>
                  <a:gd name="connsiteX13" fmla="*/ 0 w 1656000"/>
                  <a:gd name="connsiteY13" fmla="*/ 404726 h 1658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56000" h="1658877">
                    <a:moveTo>
                      <a:pt x="0" y="0"/>
                    </a:moveTo>
                    <a:lnTo>
                      <a:pt x="404726" y="0"/>
                    </a:lnTo>
                    <a:lnTo>
                      <a:pt x="583096" y="0"/>
                    </a:lnTo>
                    <a:lnTo>
                      <a:pt x="1251274" y="0"/>
                    </a:lnTo>
                    <a:cubicBezTo>
                      <a:pt x="1474798" y="0"/>
                      <a:pt x="1656000" y="181202"/>
                      <a:pt x="1656000" y="404726"/>
                    </a:cubicBezTo>
                    <a:lnTo>
                      <a:pt x="1656000" y="1251274"/>
                    </a:lnTo>
                    <a:lnTo>
                      <a:pt x="1652796" y="1283057"/>
                    </a:lnTo>
                    <a:lnTo>
                      <a:pt x="1652796" y="1658877"/>
                    </a:lnTo>
                    <a:lnTo>
                      <a:pt x="1069700" y="1658877"/>
                    </a:lnTo>
                    <a:lnTo>
                      <a:pt x="1069700" y="1656000"/>
                    </a:lnTo>
                    <a:lnTo>
                      <a:pt x="404726" y="1656000"/>
                    </a:lnTo>
                    <a:cubicBezTo>
                      <a:pt x="181202" y="1656000"/>
                      <a:pt x="0" y="1474798"/>
                      <a:pt x="0" y="1251274"/>
                    </a:cubicBezTo>
                    <a:lnTo>
                      <a:pt x="0" y="838080"/>
                    </a:lnTo>
                    <a:lnTo>
                      <a:pt x="0" y="404726"/>
                    </a:lnTo>
                    <a:close/>
                  </a:path>
                </a:pathLst>
              </a:custGeom>
              <a:gradFill>
                <a:gsLst>
                  <a:gs pos="100000">
                    <a:schemeClr val="bg1">
                      <a:lumMod val="85000"/>
                    </a:schemeClr>
                  </a:gs>
                  <a:gs pos="0">
                    <a:schemeClr val="bg1"/>
                  </a:gs>
                </a:gsLst>
                <a:lin ang="13200000" scaled="0"/>
              </a:gradFill>
              <a:ln>
                <a:noFill/>
              </a:ln>
              <a:effectLst>
                <a:outerShdw blurRad="127000" dist="635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grpSp>
        <p:sp>
          <p:nvSpPr>
            <p:cNvPr id="65" name="Freeform 26"/>
            <p:cNvSpPr>
              <a:spLocks noEditPoints="1"/>
            </p:cNvSpPr>
            <p:nvPr/>
          </p:nvSpPr>
          <p:spPr bwMode="auto">
            <a:xfrm>
              <a:off x="5399114" y="4447591"/>
              <a:ext cx="455210" cy="478260"/>
            </a:xfrm>
            <a:custGeom>
              <a:avLst/>
              <a:gdLst>
                <a:gd name="T0" fmla="*/ 139 w 577"/>
                <a:gd name="T1" fmla="*/ 87 h 609"/>
                <a:gd name="T2" fmla="*/ 27 w 577"/>
                <a:gd name="T3" fmla="*/ 87 h 609"/>
                <a:gd name="T4" fmla="*/ 27 w 577"/>
                <a:gd name="T5" fmla="*/ 48 h 609"/>
                <a:gd name="T6" fmla="*/ 139 w 577"/>
                <a:gd name="T7" fmla="*/ 48 h 609"/>
                <a:gd name="T8" fmla="*/ 139 w 577"/>
                <a:gd name="T9" fmla="*/ 87 h 609"/>
                <a:gd name="T10" fmla="*/ 139 w 577"/>
                <a:gd name="T11" fmla="*/ 179 h 609"/>
                <a:gd name="T12" fmla="*/ 27 w 577"/>
                <a:gd name="T13" fmla="*/ 179 h 609"/>
                <a:gd name="T14" fmla="*/ 27 w 577"/>
                <a:gd name="T15" fmla="*/ 140 h 609"/>
                <a:gd name="T16" fmla="*/ 139 w 577"/>
                <a:gd name="T17" fmla="*/ 140 h 609"/>
                <a:gd name="T18" fmla="*/ 139 w 577"/>
                <a:gd name="T19" fmla="*/ 179 h 609"/>
                <a:gd name="T20" fmla="*/ 139 w 577"/>
                <a:gd name="T21" fmla="*/ 271 h 609"/>
                <a:gd name="T22" fmla="*/ 27 w 577"/>
                <a:gd name="T23" fmla="*/ 271 h 609"/>
                <a:gd name="T24" fmla="*/ 27 w 577"/>
                <a:gd name="T25" fmla="*/ 232 h 609"/>
                <a:gd name="T26" fmla="*/ 139 w 577"/>
                <a:gd name="T27" fmla="*/ 232 h 609"/>
                <a:gd name="T28" fmla="*/ 139 w 577"/>
                <a:gd name="T29" fmla="*/ 271 h 609"/>
                <a:gd name="T30" fmla="*/ 0 w 577"/>
                <a:gd name="T31" fmla="*/ 609 h 609"/>
                <a:gd name="T32" fmla="*/ 166 w 577"/>
                <a:gd name="T33" fmla="*/ 609 h 609"/>
                <a:gd name="T34" fmla="*/ 166 w 577"/>
                <a:gd name="T35" fmla="*/ 0 h 609"/>
                <a:gd name="T36" fmla="*/ 0 w 577"/>
                <a:gd name="T37" fmla="*/ 0 h 609"/>
                <a:gd name="T38" fmla="*/ 0 w 577"/>
                <a:gd name="T39" fmla="*/ 609 h 609"/>
                <a:gd name="T40" fmla="*/ 344 w 577"/>
                <a:gd name="T41" fmla="*/ 87 h 609"/>
                <a:gd name="T42" fmla="*/ 232 w 577"/>
                <a:gd name="T43" fmla="*/ 87 h 609"/>
                <a:gd name="T44" fmla="*/ 232 w 577"/>
                <a:gd name="T45" fmla="*/ 48 h 609"/>
                <a:gd name="T46" fmla="*/ 344 w 577"/>
                <a:gd name="T47" fmla="*/ 48 h 609"/>
                <a:gd name="T48" fmla="*/ 344 w 577"/>
                <a:gd name="T49" fmla="*/ 87 h 609"/>
                <a:gd name="T50" fmla="*/ 344 w 577"/>
                <a:gd name="T51" fmla="*/ 179 h 609"/>
                <a:gd name="T52" fmla="*/ 232 w 577"/>
                <a:gd name="T53" fmla="*/ 179 h 609"/>
                <a:gd name="T54" fmla="*/ 232 w 577"/>
                <a:gd name="T55" fmla="*/ 140 h 609"/>
                <a:gd name="T56" fmla="*/ 344 w 577"/>
                <a:gd name="T57" fmla="*/ 140 h 609"/>
                <a:gd name="T58" fmla="*/ 344 w 577"/>
                <a:gd name="T59" fmla="*/ 179 h 609"/>
                <a:gd name="T60" fmla="*/ 344 w 577"/>
                <a:gd name="T61" fmla="*/ 271 h 609"/>
                <a:gd name="T62" fmla="*/ 232 w 577"/>
                <a:gd name="T63" fmla="*/ 271 h 609"/>
                <a:gd name="T64" fmla="*/ 232 w 577"/>
                <a:gd name="T65" fmla="*/ 232 h 609"/>
                <a:gd name="T66" fmla="*/ 344 w 577"/>
                <a:gd name="T67" fmla="*/ 232 h 609"/>
                <a:gd name="T68" fmla="*/ 344 w 577"/>
                <a:gd name="T69" fmla="*/ 271 h 609"/>
                <a:gd name="T70" fmla="*/ 205 w 577"/>
                <a:gd name="T71" fmla="*/ 609 h 609"/>
                <a:gd name="T72" fmla="*/ 371 w 577"/>
                <a:gd name="T73" fmla="*/ 609 h 609"/>
                <a:gd name="T74" fmla="*/ 371 w 577"/>
                <a:gd name="T75" fmla="*/ 0 h 609"/>
                <a:gd name="T76" fmla="*/ 205 w 577"/>
                <a:gd name="T77" fmla="*/ 0 h 609"/>
                <a:gd name="T78" fmla="*/ 205 w 577"/>
                <a:gd name="T79" fmla="*/ 609 h 609"/>
                <a:gd name="T80" fmla="*/ 549 w 577"/>
                <a:gd name="T81" fmla="*/ 87 h 609"/>
                <a:gd name="T82" fmla="*/ 437 w 577"/>
                <a:gd name="T83" fmla="*/ 87 h 609"/>
                <a:gd name="T84" fmla="*/ 437 w 577"/>
                <a:gd name="T85" fmla="*/ 48 h 609"/>
                <a:gd name="T86" fmla="*/ 549 w 577"/>
                <a:gd name="T87" fmla="*/ 48 h 609"/>
                <a:gd name="T88" fmla="*/ 549 w 577"/>
                <a:gd name="T89" fmla="*/ 87 h 609"/>
                <a:gd name="T90" fmla="*/ 549 w 577"/>
                <a:gd name="T91" fmla="*/ 179 h 609"/>
                <a:gd name="T92" fmla="*/ 437 w 577"/>
                <a:gd name="T93" fmla="*/ 179 h 609"/>
                <a:gd name="T94" fmla="*/ 437 w 577"/>
                <a:gd name="T95" fmla="*/ 140 h 609"/>
                <a:gd name="T96" fmla="*/ 549 w 577"/>
                <a:gd name="T97" fmla="*/ 140 h 609"/>
                <a:gd name="T98" fmla="*/ 549 w 577"/>
                <a:gd name="T99" fmla="*/ 179 h 609"/>
                <a:gd name="T100" fmla="*/ 549 w 577"/>
                <a:gd name="T101" fmla="*/ 271 h 609"/>
                <a:gd name="T102" fmla="*/ 437 w 577"/>
                <a:gd name="T103" fmla="*/ 271 h 609"/>
                <a:gd name="T104" fmla="*/ 437 w 577"/>
                <a:gd name="T105" fmla="*/ 232 h 609"/>
                <a:gd name="T106" fmla="*/ 549 w 577"/>
                <a:gd name="T107" fmla="*/ 232 h 609"/>
                <a:gd name="T108" fmla="*/ 549 w 577"/>
                <a:gd name="T109" fmla="*/ 271 h 609"/>
                <a:gd name="T110" fmla="*/ 410 w 577"/>
                <a:gd name="T111" fmla="*/ 609 h 609"/>
                <a:gd name="T112" fmla="*/ 577 w 577"/>
                <a:gd name="T113" fmla="*/ 609 h 609"/>
                <a:gd name="T114" fmla="*/ 577 w 577"/>
                <a:gd name="T115" fmla="*/ 0 h 609"/>
                <a:gd name="T116" fmla="*/ 410 w 577"/>
                <a:gd name="T117" fmla="*/ 0 h 609"/>
                <a:gd name="T118" fmla="*/ 410 w 577"/>
                <a:gd name="T119" fmla="*/ 609 h 6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77" h="609">
                  <a:moveTo>
                    <a:pt x="139" y="87"/>
                  </a:moveTo>
                  <a:lnTo>
                    <a:pt x="27" y="87"/>
                  </a:lnTo>
                  <a:lnTo>
                    <a:pt x="27" y="48"/>
                  </a:lnTo>
                  <a:lnTo>
                    <a:pt x="139" y="48"/>
                  </a:lnTo>
                  <a:lnTo>
                    <a:pt x="139" y="87"/>
                  </a:lnTo>
                  <a:close/>
                  <a:moveTo>
                    <a:pt x="139" y="179"/>
                  </a:moveTo>
                  <a:lnTo>
                    <a:pt x="27" y="179"/>
                  </a:lnTo>
                  <a:lnTo>
                    <a:pt x="27" y="140"/>
                  </a:lnTo>
                  <a:lnTo>
                    <a:pt x="139" y="140"/>
                  </a:lnTo>
                  <a:lnTo>
                    <a:pt x="139" y="179"/>
                  </a:lnTo>
                  <a:close/>
                  <a:moveTo>
                    <a:pt x="139" y="271"/>
                  </a:moveTo>
                  <a:lnTo>
                    <a:pt x="27" y="271"/>
                  </a:lnTo>
                  <a:lnTo>
                    <a:pt x="27" y="232"/>
                  </a:lnTo>
                  <a:lnTo>
                    <a:pt x="139" y="232"/>
                  </a:lnTo>
                  <a:lnTo>
                    <a:pt x="139" y="271"/>
                  </a:lnTo>
                  <a:close/>
                  <a:moveTo>
                    <a:pt x="0" y="609"/>
                  </a:moveTo>
                  <a:lnTo>
                    <a:pt x="166" y="609"/>
                  </a:lnTo>
                  <a:lnTo>
                    <a:pt x="166" y="0"/>
                  </a:lnTo>
                  <a:lnTo>
                    <a:pt x="0" y="0"/>
                  </a:lnTo>
                  <a:lnTo>
                    <a:pt x="0" y="609"/>
                  </a:lnTo>
                  <a:close/>
                  <a:moveTo>
                    <a:pt x="344" y="87"/>
                  </a:moveTo>
                  <a:lnTo>
                    <a:pt x="232" y="87"/>
                  </a:lnTo>
                  <a:lnTo>
                    <a:pt x="232" y="48"/>
                  </a:lnTo>
                  <a:lnTo>
                    <a:pt x="344" y="48"/>
                  </a:lnTo>
                  <a:lnTo>
                    <a:pt x="344" y="87"/>
                  </a:lnTo>
                  <a:close/>
                  <a:moveTo>
                    <a:pt x="344" y="179"/>
                  </a:moveTo>
                  <a:lnTo>
                    <a:pt x="232" y="179"/>
                  </a:lnTo>
                  <a:lnTo>
                    <a:pt x="232" y="140"/>
                  </a:lnTo>
                  <a:lnTo>
                    <a:pt x="344" y="140"/>
                  </a:lnTo>
                  <a:lnTo>
                    <a:pt x="344" y="179"/>
                  </a:lnTo>
                  <a:close/>
                  <a:moveTo>
                    <a:pt x="344" y="271"/>
                  </a:moveTo>
                  <a:lnTo>
                    <a:pt x="232" y="271"/>
                  </a:lnTo>
                  <a:lnTo>
                    <a:pt x="232" y="232"/>
                  </a:lnTo>
                  <a:lnTo>
                    <a:pt x="344" y="232"/>
                  </a:lnTo>
                  <a:lnTo>
                    <a:pt x="344" y="271"/>
                  </a:lnTo>
                  <a:close/>
                  <a:moveTo>
                    <a:pt x="205" y="609"/>
                  </a:moveTo>
                  <a:lnTo>
                    <a:pt x="371" y="609"/>
                  </a:lnTo>
                  <a:lnTo>
                    <a:pt x="371" y="0"/>
                  </a:lnTo>
                  <a:lnTo>
                    <a:pt x="205" y="0"/>
                  </a:lnTo>
                  <a:lnTo>
                    <a:pt x="205" y="609"/>
                  </a:lnTo>
                  <a:close/>
                  <a:moveTo>
                    <a:pt x="549" y="87"/>
                  </a:moveTo>
                  <a:lnTo>
                    <a:pt x="437" y="87"/>
                  </a:lnTo>
                  <a:lnTo>
                    <a:pt x="437" y="48"/>
                  </a:lnTo>
                  <a:lnTo>
                    <a:pt x="549" y="48"/>
                  </a:lnTo>
                  <a:lnTo>
                    <a:pt x="549" y="87"/>
                  </a:lnTo>
                  <a:close/>
                  <a:moveTo>
                    <a:pt x="549" y="179"/>
                  </a:moveTo>
                  <a:lnTo>
                    <a:pt x="437" y="179"/>
                  </a:lnTo>
                  <a:lnTo>
                    <a:pt x="437" y="140"/>
                  </a:lnTo>
                  <a:lnTo>
                    <a:pt x="549" y="140"/>
                  </a:lnTo>
                  <a:lnTo>
                    <a:pt x="549" y="179"/>
                  </a:lnTo>
                  <a:close/>
                  <a:moveTo>
                    <a:pt x="549" y="271"/>
                  </a:moveTo>
                  <a:lnTo>
                    <a:pt x="437" y="271"/>
                  </a:lnTo>
                  <a:lnTo>
                    <a:pt x="437" y="232"/>
                  </a:lnTo>
                  <a:lnTo>
                    <a:pt x="549" y="232"/>
                  </a:lnTo>
                  <a:lnTo>
                    <a:pt x="549" y="271"/>
                  </a:lnTo>
                  <a:close/>
                  <a:moveTo>
                    <a:pt x="410" y="609"/>
                  </a:moveTo>
                  <a:lnTo>
                    <a:pt x="577" y="609"/>
                  </a:lnTo>
                  <a:lnTo>
                    <a:pt x="577" y="0"/>
                  </a:lnTo>
                  <a:lnTo>
                    <a:pt x="410" y="0"/>
                  </a:lnTo>
                  <a:lnTo>
                    <a:pt x="410" y="609"/>
                  </a:lnTo>
                  <a:close/>
                </a:path>
              </a:pathLst>
            </a:custGeom>
            <a:solidFill>
              <a:srgbClr val="966481"/>
            </a:solidFill>
            <a:ln>
              <a:noFill/>
            </a:ln>
          </p:spPr>
          <p:txBody>
            <a:bodyPr vert="horz" wrap="square" lIns="91440" tIns="45720" rIns="91440" bIns="45720" numCol="1" anchor="t" anchorCtr="0" compatLnSpc="1">
              <a:prstTxWarp prst="textNoShape">
                <a:avLst/>
              </a:prstTxWarp>
            </a:bodyPr>
            <a:lstStyle/>
            <a:p>
              <a:endParaRPr lang="zh-CN" altLang="en-US">
                <a:solidFill>
                  <a:schemeClr val="accent2"/>
                </a:solidFill>
              </a:endParaRPr>
            </a:p>
          </p:txBody>
        </p:sp>
      </p:grpSp>
      <p:cxnSp>
        <p:nvCxnSpPr>
          <p:cNvPr id="68" name="直接连接符 67"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CxnSpPr/>
          <p:nvPr/>
        </p:nvCxnSpPr>
        <p:spPr>
          <a:xfrm>
            <a:off x="3246637" y="1273629"/>
            <a:ext cx="5770860"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69" name="文本框 68"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txBox="1"/>
          <p:nvPr/>
        </p:nvSpPr>
        <p:spPr>
          <a:xfrm>
            <a:off x="4904507" y="510871"/>
            <a:ext cx="1877437" cy="523220"/>
          </a:xfrm>
          <a:prstGeom prst="rect">
            <a:avLst/>
          </a:prstGeom>
          <a:noFill/>
        </p:spPr>
        <p:txBody>
          <a:bodyPr wrap="none" rtlCol="0">
            <a:spAutoFit/>
          </a:bodyPr>
          <a:lstStyle/>
          <a:p>
            <a:r>
              <a:rPr lang="zh-CN" altLang="en-US" sz="2800" b="1" spc="500" dirty="0">
                <a:solidFill>
                  <a:schemeClr val="bg1">
                    <a:lumMod val="50000"/>
                  </a:schemeClr>
                </a:solidFill>
                <a:latin typeface="微软雅黑" panose="020B0503020204020204" pitchFamily="34" charset="-122"/>
                <a:ea typeface="微软雅黑" panose="020B0503020204020204" pitchFamily="34" charset="-122"/>
                <a:cs typeface="Arial" panose="020B0604020202020204" pitchFamily="34" charset="0"/>
              </a:rPr>
              <a:t>任务分解</a:t>
            </a:r>
            <a:endParaRPr lang="en-US" altLang="zh-CN" sz="2800" b="1" spc="500" dirty="0">
              <a:solidFill>
                <a:schemeClr val="bg1">
                  <a:lumMod val="50000"/>
                </a:schemeClr>
              </a:solidFill>
              <a:latin typeface="微软雅黑" panose="020B0503020204020204" pitchFamily="34" charset="-122"/>
              <a:ea typeface="微软雅黑" panose="020B0503020204020204" pitchFamily="34" charset="-122"/>
              <a:cs typeface="Arial" panose="020B0604020202020204" pitchFamily="34" charset="0"/>
            </a:endParaRPr>
          </a:p>
        </p:txBody>
      </p:sp>
      <p:sp>
        <p:nvSpPr>
          <p:cNvPr id="70" name="椭圆 69"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flipH="1">
            <a:off x="2686180" y="813581"/>
            <a:ext cx="157493" cy="157493"/>
          </a:xfrm>
          <a:prstGeom prst="ellipse">
            <a:avLst/>
          </a:prstGeom>
          <a:solidFill>
            <a:srgbClr val="D06F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1" name="椭圆 70"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flipH="1">
            <a:off x="2686180" y="335956"/>
            <a:ext cx="321030" cy="321030"/>
          </a:xfrm>
          <a:prstGeom prst="ellipse">
            <a:avLst/>
          </a:prstGeom>
          <a:solidFill>
            <a:srgbClr val="966481"/>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2" name="椭圆 71"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flipH="1">
            <a:off x="2991678" y="806317"/>
            <a:ext cx="219803" cy="219803"/>
          </a:xfrm>
          <a:prstGeom prst="ellipse">
            <a:avLst/>
          </a:prstGeom>
          <a:solidFill>
            <a:srgbClr val="365B7C"/>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3" name="椭圆 72"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flipH="1">
            <a:off x="2031169" y="697840"/>
            <a:ext cx="164852" cy="164852"/>
          </a:xfrm>
          <a:prstGeom prst="ellipse">
            <a:avLst/>
          </a:prstGeom>
          <a:solidFill>
            <a:srgbClr val="F779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4" name="椭圆 73"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9354354" y="755438"/>
            <a:ext cx="157493" cy="157493"/>
          </a:xfrm>
          <a:prstGeom prst="ellipse">
            <a:avLst/>
          </a:prstGeom>
          <a:solidFill>
            <a:srgbClr val="D06F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5" name="椭圆 74"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9190817" y="277813"/>
            <a:ext cx="321030" cy="321030"/>
          </a:xfrm>
          <a:prstGeom prst="ellipse">
            <a:avLst/>
          </a:prstGeom>
          <a:solidFill>
            <a:srgbClr val="966481"/>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6" name="椭圆 75"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a:off x="8986546" y="748174"/>
            <a:ext cx="219803" cy="219803"/>
          </a:xfrm>
          <a:prstGeom prst="ellipse">
            <a:avLst/>
          </a:prstGeom>
          <a:solidFill>
            <a:srgbClr val="365B7C"/>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7" name="椭圆 76"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a:off x="10002006" y="639697"/>
            <a:ext cx="164852" cy="164852"/>
          </a:xfrm>
          <a:prstGeom prst="ellipse">
            <a:avLst/>
          </a:prstGeom>
          <a:solidFill>
            <a:srgbClr val="F779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79" name="组合 78"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GrpSpPr/>
          <p:nvPr/>
        </p:nvGrpSpPr>
        <p:grpSpPr>
          <a:xfrm>
            <a:off x="2041115" y="1798452"/>
            <a:ext cx="3136101" cy="1040658"/>
            <a:chOff x="2444426" y="2605863"/>
            <a:chExt cx="3136101" cy="1040658"/>
          </a:xfrm>
        </p:grpSpPr>
        <p:sp>
          <p:nvSpPr>
            <p:cNvPr id="80" name="Rectangle 42"/>
            <p:cNvSpPr/>
            <p:nvPr/>
          </p:nvSpPr>
          <p:spPr>
            <a:xfrm flipH="1">
              <a:off x="2444426" y="3056868"/>
              <a:ext cx="3136101" cy="589653"/>
            </a:xfrm>
            <a:prstGeom prst="rect">
              <a:avLst/>
            </a:prstGeom>
            <a:noFill/>
            <a:ln w="12700" cap="flat" cmpd="sng" algn="ctr">
              <a:noFill/>
              <a:prstDash val="solid"/>
            </a:ln>
            <a:effectLst/>
          </p:spPr>
          <p:txBody>
            <a:bodyPr lIns="91440" tIns="0" rIns="91440" bIns="0" rtlCol="0" anchor="t"/>
            <a:lstStyle/>
            <a:p>
              <a:pPr>
                <a:defRPr/>
              </a:pPr>
              <a:r>
                <a:rPr lang="zh-CN" altLang="en-US" sz="2400" kern="0" dirty="0">
                  <a:solidFill>
                    <a:schemeClr val="tx1">
                      <a:lumMod val="65000"/>
                      <a:lumOff val="35000"/>
                    </a:schemeClr>
                  </a:solidFill>
                  <a:latin typeface="KaiTi" panose="02010609060101010101" pitchFamily="49" charset="-122"/>
                  <a:ea typeface="KaiTi" panose="02010609060101010101" pitchFamily="49" charset="-122"/>
                  <a:cs typeface="Arial" pitchFamily="34" charset="0"/>
                </a:rPr>
                <a:t>招聘计划制订</a:t>
              </a:r>
              <a:endParaRPr lang="en-US" sz="2400" kern="0" dirty="0">
                <a:solidFill>
                  <a:schemeClr val="tx1">
                    <a:lumMod val="65000"/>
                    <a:lumOff val="35000"/>
                  </a:schemeClr>
                </a:solidFill>
                <a:latin typeface="KaiTi" panose="02010609060101010101" pitchFamily="49" charset="-122"/>
                <a:ea typeface="KaiTi" panose="02010609060101010101" pitchFamily="49" charset="-122"/>
                <a:cs typeface="Arial" pitchFamily="34" charset="0"/>
              </a:endParaRPr>
            </a:p>
          </p:txBody>
        </p:sp>
        <p:sp>
          <p:nvSpPr>
            <p:cNvPr id="81" name="Rectangle 42"/>
            <p:cNvSpPr/>
            <p:nvPr/>
          </p:nvSpPr>
          <p:spPr>
            <a:xfrm flipH="1">
              <a:off x="2478120" y="2605863"/>
              <a:ext cx="1850053" cy="229011"/>
            </a:xfrm>
            <a:prstGeom prst="rect">
              <a:avLst/>
            </a:prstGeom>
            <a:noFill/>
            <a:ln w="12700" cap="flat" cmpd="sng" algn="ctr">
              <a:noFill/>
              <a:prstDash val="solid"/>
            </a:ln>
            <a:effectLst/>
          </p:spPr>
          <p:txBody>
            <a:bodyPr lIns="91440" tIns="0" rIns="91440" bIns="0" rtlCol="0" anchor="t"/>
            <a:lstStyle/>
            <a:p>
              <a:r>
                <a:rPr lang="zh-CN" altLang="en-US" sz="2400" b="1" dirty="0">
                  <a:solidFill>
                    <a:schemeClr val="tx1">
                      <a:lumMod val="65000"/>
                      <a:lumOff val="35000"/>
                    </a:schemeClr>
                  </a:solidFill>
                  <a:latin typeface="KaiTi" panose="02010609060101010101" pitchFamily="49" charset="-122"/>
                  <a:ea typeface="KaiTi" panose="02010609060101010101" pitchFamily="49" charset="-122"/>
                  <a:cs typeface="Arial" panose="020B0604020202020204" pitchFamily="34" charset="0"/>
                </a:rPr>
                <a:t>任务二</a:t>
              </a:r>
            </a:p>
          </p:txBody>
        </p:sp>
      </p:grpSp>
      <p:grpSp>
        <p:nvGrpSpPr>
          <p:cNvPr id="82" name="组合 81"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GrpSpPr/>
          <p:nvPr/>
        </p:nvGrpSpPr>
        <p:grpSpPr>
          <a:xfrm>
            <a:off x="758084" y="4761869"/>
            <a:ext cx="3136101" cy="1056817"/>
            <a:chOff x="2431120" y="2605863"/>
            <a:chExt cx="3136101" cy="1056817"/>
          </a:xfrm>
        </p:grpSpPr>
        <p:sp>
          <p:nvSpPr>
            <p:cNvPr id="83" name="Rectangle 42"/>
            <p:cNvSpPr/>
            <p:nvPr/>
          </p:nvSpPr>
          <p:spPr>
            <a:xfrm flipH="1">
              <a:off x="2431120" y="3073027"/>
              <a:ext cx="3136101" cy="589653"/>
            </a:xfrm>
            <a:prstGeom prst="rect">
              <a:avLst/>
            </a:prstGeom>
            <a:noFill/>
            <a:ln w="12700" cap="flat" cmpd="sng" algn="ctr">
              <a:noFill/>
              <a:prstDash val="solid"/>
            </a:ln>
            <a:effectLst/>
          </p:spPr>
          <p:txBody>
            <a:bodyPr lIns="91440" tIns="0" rIns="91440" bIns="0" rtlCol="0" anchor="t"/>
            <a:lstStyle/>
            <a:p>
              <a:pPr>
                <a:defRPr/>
              </a:pPr>
              <a:r>
                <a:rPr lang="zh-CN" altLang="en-US" sz="2400" kern="0" dirty="0">
                  <a:solidFill>
                    <a:schemeClr val="tx1">
                      <a:lumMod val="65000"/>
                      <a:lumOff val="35000"/>
                    </a:schemeClr>
                  </a:solidFill>
                  <a:latin typeface="KaiTi" panose="02010609060101010101" pitchFamily="49" charset="-122"/>
                  <a:ea typeface="KaiTi" panose="02010609060101010101" pitchFamily="49" charset="-122"/>
                  <a:cs typeface="Arial" pitchFamily="34" charset="0"/>
                </a:rPr>
                <a:t>招聘与应聘表制订</a:t>
              </a:r>
              <a:endParaRPr lang="en-US" sz="2400" kern="0" dirty="0">
                <a:solidFill>
                  <a:schemeClr val="tx1">
                    <a:lumMod val="65000"/>
                    <a:lumOff val="35000"/>
                  </a:schemeClr>
                </a:solidFill>
                <a:latin typeface="KaiTi" panose="02010609060101010101" pitchFamily="49" charset="-122"/>
                <a:ea typeface="KaiTi" panose="02010609060101010101" pitchFamily="49" charset="-122"/>
                <a:cs typeface="Arial" pitchFamily="34" charset="0"/>
              </a:endParaRPr>
            </a:p>
          </p:txBody>
        </p:sp>
        <p:sp>
          <p:nvSpPr>
            <p:cNvPr id="84" name="Rectangle 42"/>
            <p:cNvSpPr/>
            <p:nvPr/>
          </p:nvSpPr>
          <p:spPr>
            <a:xfrm flipH="1">
              <a:off x="2478120" y="2605863"/>
              <a:ext cx="1850053" cy="229011"/>
            </a:xfrm>
            <a:prstGeom prst="rect">
              <a:avLst/>
            </a:prstGeom>
            <a:noFill/>
            <a:ln w="12700" cap="flat" cmpd="sng" algn="ctr">
              <a:noFill/>
              <a:prstDash val="solid"/>
            </a:ln>
            <a:effectLst/>
          </p:spPr>
          <p:txBody>
            <a:bodyPr lIns="91440" tIns="0" rIns="91440" bIns="0" rtlCol="0" anchor="t"/>
            <a:lstStyle/>
            <a:p>
              <a:r>
                <a:rPr lang="zh-CN" altLang="en-US" sz="2400" b="1" dirty="0">
                  <a:solidFill>
                    <a:schemeClr val="tx1">
                      <a:lumMod val="65000"/>
                      <a:lumOff val="35000"/>
                    </a:schemeClr>
                  </a:solidFill>
                  <a:latin typeface="KaiTi" panose="02010609060101010101" pitchFamily="49" charset="-122"/>
                  <a:ea typeface="KaiTi" panose="02010609060101010101" pitchFamily="49" charset="-122"/>
                  <a:cs typeface="Arial" panose="020B0604020202020204" pitchFamily="34" charset="0"/>
                </a:rPr>
                <a:t>任务一</a:t>
              </a:r>
            </a:p>
          </p:txBody>
        </p:sp>
      </p:grpSp>
      <p:grpSp>
        <p:nvGrpSpPr>
          <p:cNvPr id="85" name="组合 84"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GrpSpPr/>
          <p:nvPr/>
        </p:nvGrpSpPr>
        <p:grpSpPr>
          <a:xfrm>
            <a:off x="8859642" y="2190937"/>
            <a:ext cx="3136101" cy="1010238"/>
            <a:chOff x="2472278" y="2476837"/>
            <a:chExt cx="3136101" cy="1010238"/>
          </a:xfrm>
        </p:grpSpPr>
        <p:sp>
          <p:nvSpPr>
            <p:cNvPr id="86" name="Rectangle 42"/>
            <p:cNvSpPr/>
            <p:nvPr/>
          </p:nvSpPr>
          <p:spPr>
            <a:xfrm flipH="1">
              <a:off x="2472278" y="2897422"/>
              <a:ext cx="3136101" cy="589653"/>
            </a:xfrm>
            <a:prstGeom prst="rect">
              <a:avLst/>
            </a:prstGeom>
            <a:noFill/>
            <a:ln w="12700" cap="flat" cmpd="sng" algn="ctr">
              <a:noFill/>
              <a:prstDash val="solid"/>
            </a:ln>
            <a:effectLst/>
          </p:spPr>
          <p:txBody>
            <a:bodyPr lIns="91440" tIns="0" rIns="91440" bIns="0" rtlCol="0" anchor="t"/>
            <a:lstStyle/>
            <a:p>
              <a:pPr>
                <a:defRPr/>
              </a:pPr>
              <a:r>
                <a:rPr lang="zh-CN" altLang="en-US" sz="2400" dirty="0">
                  <a:latin typeface="KaiTi" panose="02010609060101010101" pitchFamily="49" charset="-122"/>
                  <a:ea typeface="KaiTi" panose="02010609060101010101" pitchFamily="49" charset="-122"/>
                </a:rPr>
                <a:t>招聘策略制定 </a:t>
              </a:r>
            </a:p>
            <a:p>
              <a:pPr>
                <a:defRPr/>
              </a:pPr>
              <a:endParaRPr lang="en-US" sz="2400" kern="0" dirty="0">
                <a:solidFill>
                  <a:schemeClr val="tx1">
                    <a:lumMod val="65000"/>
                    <a:lumOff val="35000"/>
                  </a:schemeClr>
                </a:solidFill>
                <a:latin typeface="KaiTi" panose="02010609060101010101" pitchFamily="49" charset="-122"/>
                <a:ea typeface="KaiTi" panose="02010609060101010101" pitchFamily="49" charset="-122"/>
                <a:cs typeface="Arial" pitchFamily="34" charset="0"/>
              </a:endParaRPr>
            </a:p>
          </p:txBody>
        </p:sp>
        <p:sp>
          <p:nvSpPr>
            <p:cNvPr id="87" name="Rectangle 42"/>
            <p:cNvSpPr/>
            <p:nvPr/>
          </p:nvSpPr>
          <p:spPr>
            <a:xfrm flipH="1">
              <a:off x="2472278" y="2476837"/>
              <a:ext cx="1850053" cy="229011"/>
            </a:xfrm>
            <a:prstGeom prst="rect">
              <a:avLst/>
            </a:prstGeom>
            <a:noFill/>
            <a:ln w="12700" cap="flat" cmpd="sng" algn="ctr">
              <a:noFill/>
              <a:prstDash val="solid"/>
            </a:ln>
            <a:effectLst/>
          </p:spPr>
          <p:txBody>
            <a:bodyPr lIns="91440" tIns="0" rIns="91440" bIns="0" rtlCol="0" anchor="t"/>
            <a:lstStyle/>
            <a:p>
              <a:r>
                <a:rPr lang="zh-CN" altLang="en-US" sz="2400" b="1" dirty="0">
                  <a:solidFill>
                    <a:schemeClr val="tx1">
                      <a:lumMod val="65000"/>
                      <a:lumOff val="35000"/>
                    </a:schemeClr>
                  </a:solidFill>
                  <a:latin typeface="KaiTi" panose="02010609060101010101" pitchFamily="49" charset="-122"/>
                  <a:ea typeface="KaiTi" panose="02010609060101010101" pitchFamily="49" charset="-122"/>
                  <a:cs typeface="Arial" panose="020B0604020202020204" pitchFamily="34" charset="0"/>
                </a:rPr>
                <a:t>任务三</a:t>
              </a:r>
            </a:p>
          </p:txBody>
        </p:sp>
      </p:grpSp>
      <p:sp>
        <p:nvSpPr>
          <p:cNvPr id="20" name="e7d195523061f1c0"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hidden="1"/>
          <p:cNvSpPr txBox="1"/>
          <p:nvPr/>
        </p:nvSpPr>
        <p:spPr>
          <a:xfrm>
            <a:off x="-355600" y="1803400"/>
            <a:ext cx="293927" cy="1016000"/>
          </a:xfrm>
          <a:prstGeom prst="rect">
            <a:avLst/>
          </a:prstGeom>
          <a:noFill/>
        </p:spPr>
        <p:txBody>
          <a:bodyPr vert="wordArtVert" rtlCol="0">
            <a:spAutoFit/>
          </a:bodyPr>
          <a:lstStyle/>
          <a:p>
            <a:r>
              <a:rPr lang="en-US" altLang="zh-CN" sz="100"/>
              <a:t>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a:t>
            </a:r>
            <a:endParaRPr lang="zh-CN" altLang="en-US" sz="100"/>
          </a:p>
        </p:txBody>
      </p:sp>
    </p:spTree>
    <p:extLst>
      <p:ext uri="{BB962C8B-B14F-4D97-AF65-F5344CB8AC3E}">
        <p14:creationId xmlns:p14="http://schemas.microsoft.com/office/powerpoint/2010/main" val="830677303"/>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0">
        <p15:prstTrans prst="pageCurlDouble"/>
      </p:transition>
    </mc:Choice>
    <mc:Fallback xmlns="">
      <p:transition spd="slow"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nodeType="with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dissolve">
                                      <p:cBhvr>
                                        <p:cTn id="7" dur="500"/>
                                        <p:tgtEl>
                                          <p:spTgt spid="8"/>
                                        </p:tgtEl>
                                      </p:cBhvr>
                                    </p:animEffect>
                                  </p:childTnLst>
                                </p:cTn>
                              </p:par>
                              <p:par>
                                <p:cTn id="8" presetID="9" presetClass="entr" presetSubtype="0" fill="hold" nodeType="withEffect">
                                  <p:stCondLst>
                                    <p:cond delay="250"/>
                                  </p:stCondLst>
                                  <p:childTnLst>
                                    <p:set>
                                      <p:cBhvr>
                                        <p:cTn id="9" dur="1" fill="hold">
                                          <p:stCondLst>
                                            <p:cond delay="0"/>
                                          </p:stCondLst>
                                        </p:cTn>
                                        <p:tgtEl>
                                          <p:spTgt spid="10"/>
                                        </p:tgtEl>
                                        <p:attrNameLst>
                                          <p:attrName>style.visibility</p:attrName>
                                        </p:attrNameLst>
                                      </p:cBhvr>
                                      <p:to>
                                        <p:strVal val="visible"/>
                                      </p:to>
                                    </p:set>
                                    <p:animEffect transition="in" filter="dissolve">
                                      <p:cBhvr>
                                        <p:cTn id="10" dur="500"/>
                                        <p:tgtEl>
                                          <p:spTgt spid="10"/>
                                        </p:tgtEl>
                                      </p:cBhvr>
                                    </p:animEffect>
                                  </p:childTnLst>
                                </p:cTn>
                              </p:par>
                              <p:par>
                                <p:cTn id="11" presetID="9" presetClass="entr" presetSubtype="0" fill="hold" nodeType="withEffect">
                                  <p:stCondLst>
                                    <p:cond delay="500"/>
                                  </p:stCondLst>
                                  <p:childTnLst>
                                    <p:set>
                                      <p:cBhvr>
                                        <p:cTn id="12" dur="1" fill="hold">
                                          <p:stCondLst>
                                            <p:cond delay="0"/>
                                          </p:stCondLst>
                                        </p:cTn>
                                        <p:tgtEl>
                                          <p:spTgt spid="16"/>
                                        </p:tgtEl>
                                        <p:attrNameLst>
                                          <p:attrName>style.visibility</p:attrName>
                                        </p:attrNameLst>
                                      </p:cBhvr>
                                      <p:to>
                                        <p:strVal val="visible"/>
                                      </p:to>
                                    </p:set>
                                    <p:animEffect transition="in" filter="dissolve">
                                      <p:cBhvr>
                                        <p:cTn id="13" dur="500"/>
                                        <p:tgtEl>
                                          <p:spTgt spid="16"/>
                                        </p:tgtEl>
                                      </p:cBhvr>
                                    </p:animEffect>
                                  </p:childTnLst>
                                </p:cTn>
                              </p:par>
                            </p:childTnLst>
                          </p:cTn>
                        </p:par>
                        <p:par>
                          <p:cTn id="14" fill="hold">
                            <p:stCondLst>
                              <p:cond delay="1000"/>
                            </p:stCondLst>
                            <p:childTnLst>
                              <p:par>
                                <p:cTn id="15" presetID="22" presetClass="entr" presetSubtype="4" fill="hold" nodeType="afterEffect">
                                  <p:stCondLst>
                                    <p:cond delay="0"/>
                                  </p:stCondLst>
                                  <p:childTnLst>
                                    <p:set>
                                      <p:cBhvr>
                                        <p:cTn id="16" dur="1" fill="hold">
                                          <p:stCondLst>
                                            <p:cond delay="0"/>
                                          </p:stCondLst>
                                        </p:cTn>
                                        <p:tgtEl>
                                          <p:spTgt spid="38"/>
                                        </p:tgtEl>
                                        <p:attrNameLst>
                                          <p:attrName>style.visibility</p:attrName>
                                        </p:attrNameLst>
                                      </p:cBhvr>
                                      <p:to>
                                        <p:strVal val="visible"/>
                                      </p:to>
                                    </p:set>
                                    <p:animEffect transition="in" filter="wipe(down)">
                                      <p:cBhvr>
                                        <p:cTn id="17" dur="500"/>
                                        <p:tgtEl>
                                          <p:spTgt spid="38"/>
                                        </p:tgtEl>
                                      </p:cBhvr>
                                    </p:animEffect>
                                  </p:childTnLst>
                                </p:cTn>
                              </p:par>
                              <p:par>
                                <p:cTn id="18" presetID="22" presetClass="entr" presetSubtype="4" fill="hold" nodeType="withEffect">
                                  <p:stCondLst>
                                    <p:cond delay="0"/>
                                  </p:stCondLst>
                                  <p:childTnLst>
                                    <p:set>
                                      <p:cBhvr>
                                        <p:cTn id="19" dur="1" fill="hold">
                                          <p:stCondLst>
                                            <p:cond delay="0"/>
                                          </p:stCondLst>
                                        </p:cTn>
                                        <p:tgtEl>
                                          <p:spTgt spid="32"/>
                                        </p:tgtEl>
                                        <p:attrNameLst>
                                          <p:attrName>style.visibility</p:attrName>
                                        </p:attrNameLst>
                                      </p:cBhvr>
                                      <p:to>
                                        <p:strVal val="visible"/>
                                      </p:to>
                                    </p:set>
                                    <p:animEffect transition="in" filter="wipe(down)">
                                      <p:cBhvr>
                                        <p:cTn id="20" dur="500"/>
                                        <p:tgtEl>
                                          <p:spTgt spid="32"/>
                                        </p:tgtEl>
                                      </p:cBhvr>
                                    </p:animEffect>
                                  </p:childTnLst>
                                </p:cTn>
                              </p:par>
                              <p:par>
                                <p:cTn id="21" presetID="22" presetClass="entr" presetSubtype="1" fill="hold" nodeType="withEffect">
                                  <p:stCondLst>
                                    <p:cond delay="0"/>
                                  </p:stCondLst>
                                  <p:childTnLst>
                                    <p:set>
                                      <p:cBhvr>
                                        <p:cTn id="22" dur="1" fill="hold">
                                          <p:stCondLst>
                                            <p:cond delay="0"/>
                                          </p:stCondLst>
                                        </p:cTn>
                                        <p:tgtEl>
                                          <p:spTgt spid="46"/>
                                        </p:tgtEl>
                                        <p:attrNameLst>
                                          <p:attrName>style.visibility</p:attrName>
                                        </p:attrNameLst>
                                      </p:cBhvr>
                                      <p:to>
                                        <p:strVal val="visible"/>
                                      </p:to>
                                    </p:set>
                                    <p:animEffect transition="in" filter="wipe(up)">
                                      <p:cBhvr>
                                        <p:cTn id="23" dur="500"/>
                                        <p:tgtEl>
                                          <p:spTgt spid="46"/>
                                        </p:tgtEl>
                                      </p:cBhvr>
                                    </p:animEffect>
                                  </p:childTnLst>
                                </p:cTn>
                              </p:par>
                            </p:childTnLst>
                          </p:cTn>
                        </p:par>
                        <p:par>
                          <p:cTn id="24" fill="hold">
                            <p:stCondLst>
                              <p:cond delay="1500"/>
                            </p:stCondLst>
                            <p:childTnLst>
                              <p:par>
                                <p:cTn id="25" presetID="10" presetClass="entr" presetSubtype="0" fill="hold" grpId="0" nodeType="afterEffect">
                                  <p:stCondLst>
                                    <p:cond delay="0"/>
                                  </p:stCondLst>
                                  <p:childTnLst>
                                    <p:set>
                                      <p:cBhvr>
                                        <p:cTn id="26" dur="1" fill="hold">
                                          <p:stCondLst>
                                            <p:cond delay="0"/>
                                          </p:stCondLst>
                                        </p:cTn>
                                        <p:tgtEl>
                                          <p:spTgt spid="60"/>
                                        </p:tgtEl>
                                        <p:attrNameLst>
                                          <p:attrName>style.visibility</p:attrName>
                                        </p:attrNameLst>
                                      </p:cBhvr>
                                      <p:to>
                                        <p:strVal val="visible"/>
                                      </p:to>
                                    </p:set>
                                    <p:animEffect transition="in" filter="fade">
                                      <p:cBhvr>
                                        <p:cTn id="27" dur="500"/>
                                        <p:tgtEl>
                                          <p:spTgt spid="60"/>
                                        </p:tgtEl>
                                      </p:cBhvr>
                                    </p:animEffect>
                                  </p:childTnLst>
                                </p:cTn>
                              </p:par>
                              <p:par>
                                <p:cTn id="28" presetID="10" presetClass="entr" presetSubtype="0" fill="hold" grpId="0" nodeType="withEffect">
                                  <p:stCondLst>
                                    <p:cond delay="0"/>
                                  </p:stCondLst>
                                  <p:childTnLst>
                                    <p:set>
                                      <p:cBhvr>
                                        <p:cTn id="29" dur="1" fill="hold">
                                          <p:stCondLst>
                                            <p:cond delay="0"/>
                                          </p:stCondLst>
                                        </p:cTn>
                                        <p:tgtEl>
                                          <p:spTgt spid="61"/>
                                        </p:tgtEl>
                                        <p:attrNameLst>
                                          <p:attrName>style.visibility</p:attrName>
                                        </p:attrNameLst>
                                      </p:cBhvr>
                                      <p:to>
                                        <p:strVal val="visible"/>
                                      </p:to>
                                    </p:set>
                                    <p:animEffect transition="in" filter="fade">
                                      <p:cBhvr>
                                        <p:cTn id="30" dur="500"/>
                                        <p:tgtEl>
                                          <p:spTgt spid="61"/>
                                        </p:tgtEl>
                                      </p:cBhvr>
                                    </p:animEffect>
                                  </p:childTnLst>
                                </p:cTn>
                              </p:par>
                              <p:par>
                                <p:cTn id="31" presetID="10" presetClass="entr" presetSubtype="0" fill="hold" grpId="0" nodeType="withEffect">
                                  <p:stCondLst>
                                    <p:cond delay="0"/>
                                  </p:stCondLst>
                                  <p:childTnLst>
                                    <p:set>
                                      <p:cBhvr>
                                        <p:cTn id="32" dur="1" fill="hold">
                                          <p:stCondLst>
                                            <p:cond delay="0"/>
                                          </p:stCondLst>
                                        </p:cTn>
                                        <p:tgtEl>
                                          <p:spTgt spid="62"/>
                                        </p:tgtEl>
                                        <p:attrNameLst>
                                          <p:attrName>style.visibility</p:attrName>
                                        </p:attrNameLst>
                                      </p:cBhvr>
                                      <p:to>
                                        <p:strVal val="visible"/>
                                      </p:to>
                                    </p:set>
                                    <p:animEffect transition="in" filter="fade">
                                      <p:cBhvr>
                                        <p:cTn id="33" dur="500"/>
                                        <p:tgtEl>
                                          <p:spTgt spid="62"/>
                                        </p:tgtEl>
                                      </p:cBhvr>
                                    </p:animEffect>
                                  </p:childTnLst>
                                </p:cTn>
                              </p:par>
                            </p:childTnLst>
                          </p:cTn>
                        </p:par>
                        <p:par>
                          <p:cTn id="34" fill="hold">
                            <p:stCondLst>
                              <p:cond delay="2000"/>
                            </p:stCondLst>
                            <p:childTnLst>
                              <p:par>
                                <p:cTn id="35" presetID="10" presetClass="entr" presetSubtype="0" fill="hold" nodeType="afterEffect">
                                  <p:stCondLst>
                                    <p:cond delay="0"/>
                                  </p:stCondLst>
                                  <p:childTnLst>
                                    <p:set>
                                      <p:cBhvr>
                                        <p:cTn id="36" dur="1" fill="hold">
                                          <p:stCondLst>
                                            <p:cond delay="0"/>
                                          </p:stCondLst>
                                        </p:cTn>
                                        <p:tgtEl>
                                          <p:spTgt spid="79"/>
                                        </p:tgtEl>
                                        <p:attrNameLst>
                                          <p:attrName>style.visibility</p:attrName>
                                        </p:attrNameLst>
                                      </p:cBhvr>
                                      <p:to>
                                        <p:strVal val="visible"/>
                                      </p:to>
                                    </p:set>
                                    <p:animEffect transition="in" filter="fade">
                                      <p:cBhvr>
                                        <p:cTn id="37" dur="500"/>
                                        <p:tgtEl>
                                          <p:spTgt spid="79"/>
                                        </p:tgtEl>
                                      </p:cBhvr>
                                    </p:animEffect>
                                  </p:childTnLst>
                                </p:cTn>
                              </p:par>
                              <p:par>
                                <p:cTn id="38" presetID="10" presetClass="entr" presetSubtype="0" fill="hold" nodeType="withEffect">
                                  <p:stCondLst>
                                    <p:cond delay="0"/>
                                  </p:stCondLst>
                                  <p:childTnLst>
                                    <p:set>
                                      <p:cBhvr>
                                        <p:cTn id="39" dur="1" fill="hold">
                                          <p:stCondLst>
                                            <p:cond delay="0"/>
                                          </p:stCondLst>
                                        </p:cTn>
                                        <p:tgtEl>
                                          <p:spTgt spid="82"/>
                                        </p:tgtEl>
                                        <p:attrNameLst>
                                          <p:attrName>style.visibility</p:attrName>
                                        </p:attrNameLst>
                                      </p:cBhvr>
                                      <p:to>
                                        <p:strVal val="visible"/>
                                      </p:to>
                                    </p:set>
                                    <p:animEffect transition="in" filter="fade">
                                      <p:cBhvr>
                                        <p:cTn id="40" dur="500"/>
                                        <p:tgtEl>
                                          <p:spTgt spid="82"/>
                                        </p:tgtEl>
                                      </p:cBhvr>
                                    </p:animEffect>
                                  </p:childTnLst>
                                </p:cTn>
                              </p:par>
                              <p:par>
                                <p:cTn id="41" presetID="10" presetClass="entr" presetSubtype="0" fill="hold" nodeType="withEffect">
                                  <p:stCondLst>
                                    <p:cond delay="0"/>
                                  </p:stCondLst>
                                  <p:childTnLst>
                                    <p:set>
                                      <p:cBhvr>
                                        <p:cTn id="42" dur="1" fill="hold">
                                          <p:stCondLst>
                                            <p:cond delay="0"/>
                                          </p:stCondLst>
                                        </p:cTn>
                                        <p:tgtEl>
                                          <p:spTgt spid="85"/>
                                        </p:tgtEl>
                                        <p:attrNameLst>
                                          <p:attrName>style.visibility</p:attrName>
                                        </p:attrNameLst>
                                      </p:cBhvr>
                                      <p:to>
                                        <p:strVal val="visible"/>
                                      </p:to>
                                    </p:set>
                                    <p:animEffect transition="in" filter="fade">
                                      <p:cBhvr>
                                        <p:cTn id="43" dur="500"/>
                                        <p:tgtEl>
                                          <p:spTgt spid="8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0" grpId="0"/>
      <p:bldP spid="61" grpId="0"/>
      <p:bldP spid="62" grpId="0"/>
    </p:bldLst>
  </p:timing>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矩形 24"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549157" y="-975631"/>
            <a:ext cx="583096" cy="838080"/>
          </a:xfrm>
          <a:prstGeom prst="rect">
            <a:avLst/>
          </a:prstGeom>
          <a:solidFill>
            <a:srgbClr val="365B7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 name="矩形 25"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1132253" y="-975631"/>
            <a:ext cx="583096" cy="838080"/>
          </a:xfrm>
          <a:prstGeom prst="rect">
            <a:avLst/>
          </a:prstGeom>
          <a:solidFill>
            <a:srgbClr val="96648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 name="矩形 26"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1715349" y="-975631"/>
            <a:ext cx="583096" cy="838080"/>
          </a:xfrm>
          <a:prstGeom prst="rect">
            <a:avLst/>
          </a:prstGeom>
          <a:solidFill>
            <a:srgbClr val="D06F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 name="矩形 27"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2298446" y="-975631"/>
            <a:ext cx="583096" cy="838080"/>
          </a:xfrm>
          <a:prstGeom prst="rect">
            <a:avLst/>
          </a:prstGeom>
          <a:solidFill>
            <a:srgbClr val="F779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 name="矩形 28"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2881542" y="-975631"/>
            <a:ext cx="583096" cy="838080"/>
          </a:xfrm>
          <a:prstGeom prst="rect">
            <a:avLst/>
          </a:prstGeom>
          <a:solidFill>
            <a:srgbClr val="F8AD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cxnSp>
        <p:nvCxnSpPr>
          <p:cNvPr id="46" name="直接连接符 45"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CxnSpPr/>
          <p:nvPr/>
        </p:nvCxnSpPr>
        <p:spPr>
          <a:xfrm>
            <a:off x="3246637" y="1273629"/>
            <a:ext cx="5770860"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47" name="文本框 46"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txBox="1"/>
          <p:nvPr/>
        </p:nvSpPr>
        <p:spPr>
          <a:xfrm>
            <a:off x="3585930" y="486564"/>
            <a:ext cx="5262979" cy="523220"/>
          </a:xfrm>
          <a:prstGeom prst="rect">
            <a:avLst/>
          </a:prstGeom>
          <a:noFill/>
        </p:spPr>
        <p:txBody>
          <a:bodyPr wrap="none" rtlCol="0">
            <a:spAutoFit/>
          </a:bodyPr>
          <a:lstStyle/>
          <a:p>
            <a:r>
              <a:rPr lang="zh-CN" altLang="en-US" sz="2800" b="1" spc="500" dirty="0">
                <a:solidFill>
                  <a:schemeClr val="bg1">
                    <a:lumMod val="50000"/>
                  </a:schemeClr>
                </a:solidFill>
                <a:latin typeface="微软雅黑" panose="020B0503020204020204" pitchFamily="34" charset="-122"/>
                <a:ea typeface="微软雅黑" panose="020B0503020204020204" pitchFamily="34" charset="-122"/>
                <a:cs typeface="Arial" panose="020B0604020202020204" pitchFamily="34" charset="0"/>
              </a:rPr>
              <a:t>一、招聘信息的收集和整理</a:t>
            </a:r>
            <a:endParaRPr lang="en-US" altLang="zh-CN" sz="2800" b="1" spc="500" dirty="0">
              <a:solidFill>
                <a:schemeClr val="bg1">
                  <a:lumMod val="50000"/>
                </a:schemeClr>
              </a:solidFill>
              <a:latin typeface="微软雅黑" panose="020B0503020204020204" pitchFamily="34" charset="-122"/>
              <a:ea typeface="微软雅黑" panose="020B0503020204020204" pitchFamily="34" charset="-122"/>
              <a:cs typeface="Arial" panose="020B0604020202020204" pitchFamily="34" charset="0"/>
            </a:endParaRPr>
          </a:p>
        </p:txBody>
      </p:sp>
      <p:sp>
        <p:nvSpPr>
          <p:cNvPr id="48" name="椭圆 47"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flipH="1">
            <a:off x="2686180" y="813581"/>
            <a:ext cx="157493" cy="157493"/>
          </a:xfrm>
          <a:prstGeom prst="ellipse">
            <a:avLst/>
          </a:prstGeom>
          <a:solidFill>
            <a:srgbClr val="D06F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9" name="椭圆 48"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flipH="1">
            <a:off x="2686180" y="335956"/>
            <a:ext cx="321030" cy="321030"/>
          </a:xfrm>
          <a:prstGeom prst="ellipse">
            <a:avLst/>
          </a:prstGeom>
          <a:solidFill>
            <a:srgbClr val="966481"/>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0" name="椭圆 49"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flipH="1">
            <a:off x="2991678" y="806317"/>
            <a:ext cx="219803" cy="219803"/>
          </a:xfrm>
          <a:prstGeom prst="ellipse">
            <a:avLst/>
          </a:prstGeom>
          <a:solidFill>
            <a:srgbClr val="365B7C"/>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1" name="椭圆 50"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flipH="1">
            <a:off x="2031169" y="697840"/>
            <a:ext cx="164852" cy="164852"/>
          </a:xfrm>
          <a:prstGeom prst="ellipse">
            <a:avLst/>
          </a:prstGeom>
          <a:solidFill>
            <a:srgbClr val="F779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2" name="椭圆 51"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9354354" y="755438"/>
            <a:ext cx="157493" cy="157493"/>
          </a:xfrm>
          <a:prstGeom prst="ellipse">
            <a:avLst/>
          </a:prstGeom>
          <a:solidFill>
            <a:srgbClr val="D06F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3" name="椭圆 52"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9190817" y="277813"/>
            <a:ext cx="321030" cy="321030"/>
          </a:xfrm>
          <a:prstGeom prst="ellipse">
            <a:avLst/>
          </a:prstGeom>
          <a:solidFill>
            <a:srgbClr val="966481"/>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4" name="椭圆 53"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a:off x="8986546" y="748174"/>
            <a:ext cx="219803" cy="219803"/>
          </a:xfrm>
          <a:prstGeom prst="ellipse">
            <a:avLst/>
          </a:prstGeom>
          <a:solidFill>
            <a:srgbClr val="365B7C"/>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5" name="椭圆 54"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a:off x="10002006" y="639697"/>
            <a:ext cx="164852" cy="164852"/>
          </a:xfrm>
          <a:prstGeom prst="ellipse">
            <a:avLst/>
          </a:prstGeom>
          <a:solidFill>
            <a:srgbClr val="F779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 name="e7d195523061f1c0"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hidden="1"/>
          <p:cNvSpPr txBox="1"/>
          <p:nvPr/>
        </p:nvSpPr>
        <p:spPr>
          <a:xfrm>
            <a:off x="-355600" y="1803400"/>
            <a:ext cx="293927" cy="1016000"/>
          </a:xfrm>
          <a:prstGeom prst="rect">
            <a:avLst/>
          </a:prstGeom>
          <a:noFill/>
        </p:spPr>
        <p:txBody>
          <a:bodyPr vert="wordArtVert" rtlCol="0">
            <a:spAutoFit/>
          </a:bodyPr>
          <a:lstStyle/>
          <a:p>
            <a:r>
              <a:rPr lang="en-US" altLang="zh-CN" sz="100"/>
              <a:t>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a:t>
            </a:r>
            <a:endParaRPr lang="zh-CN" altLang="en-US" sz="100"/>
          </a:p>
        </p:txBody>
      </p:sp>
      <p:pic>
        <p:nvPicPr>
          <p:cNvPr id="20" name="31.jpg">
            <a:extLst>
              <a:ext uri="{FF2B5EF4-FFF2-40B4-BE49-F238E27FC236}">
                <a16:creationId xmlns:a16="http://schemas.microsoft.com/office/drawing/2014/main" id="{34C3878E-7000-C24C-81C9-07DF00F90D0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843673" y="1639602"/>
            <a:ext cx="5692775" cy="36433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 name="Rectangle 3">
            <a:extLst>
              <a:ext uri="{FF2B5EF4-FFF2-40B4-BE49-F238E27FC236}">
                <a16:creationId xmlns:a16="http://schemas.microsoft.com/office/drawing/2014/main" id="{8229B3EF-24F2-1E42-89E3-563DE4E61363}"/>
              </a:ext>
            </a:extLst>
          </p:cNvPr>
          <p:cNvSpPr txBox="1">
            <a:spLocks noChangeArrowheads="1"/>
          </p:cNvSpPr>
          <p:nvPr/>
        </p:nvSpPr>
        <p:spPr>
          <a:xfrm>
            <a:off x="-198328" y="6039634"/>
            <a:ext cx="8229600" cy="492125"/>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a:r>
              <a:rPr lang="zh-CN" altLang="en-US" sz="2400" dirty="0">
                <a:latin typeface="KaiTi" panose="02010609060101010101" pitchFamily="49" charset="-122"/>
                <a:ea typeface="KaiTi" panose="02010609060101010101" pitchFamily="49" charset="-122"/>
              </a:rPr>
              <a:t>图</a:t>
            </a:r>
            <a:r>
              <a:rPr lang="en-US" altLang="zh-CN" sz="2400" dirty="0">
                <a:latin typeface="KaiTi" panose="02010609060101010101" pitchFamily="49" charset="-122"/>
                <a:ea typeface="KaiTi" panose="02010609060101010101" pitchFamily="49" charset="-122"/>
              </a:rPr>
              <a:t>3—1</a:t>
            </a:r>
            <a:r>
              <a:rPr lang="zh-CN" altLang="en-US" sz="2400" dirty="0">
                <a:latin typeface="KaiTi" panose="02010609060101010101" pitchFamily="49" charset="-122"/>
                <a:ea typeface="KaiTi" panose="02010609060101010101" pitchFamily="49" charset="-122"/>
              </a:rPr>
              <a:t>　岗位分析、人力资源规划与招聘之间的关系</a:t>
            </a:r>
          </a:p>
        </p:txBody>
      </p:sp>
      <p:pic>
        <p:nvPicPr>
          <p:cNvPr id="22" name="Picture 4">
            <a:extLst>
              <a:ext uri="{FF2B5EF4-FFF2-40B4-BE49-F238E27FC236}">
                <a16:creationId xmlns:a16="http://schemas.microsoft.com/office/drawing/2014/main" id="{18BE4542-1600-1340-958C-69F5E0F176B3}"/>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173090" y="121982"/>
            <a:ext cx="6775353" cy="66140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23" name="组合 22"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GrpSpPr/>
          <p:nvPr/>
        </p:nvGrpSpPr>
        <p:grpSpPr>
          <a:xfrm>
            <a:off x="311014" y="1171637"/>
            <a:ext cx="2304256" cy="4167230"/>
            <a:chOff x="752634" y="1779108"/>
            <a:chExt cx="2304256" cy="4167230"/>
          </a:xfrm>
        </p:grpSpPr>
        <p:sp>
          <p:nvSpPr>
            <p:cNvPr id="24" name="圆角矩形 38"/>
            <p:cNvSpPr/>
            <p:nvPr/>
          </p:nvSpPr>
          <p:spPr>
            <a:xfrm rot="572624">
              <a:off x="1297576" y="1779108"/>
              <a:ext cx="1274792" cy="1256404"/>
            </a:xfrm>
            <a:custGeom>
              <a:avLst/>
              <a:gdLst/>
              <a:ahLst/>
              <a:cxnLst/>
              <a:rect l="l" t="t" r="r" b="b"/>
              <a:pathLst>
                <a:path w="1554798" h="1532371">
                  <a:moveTo>
                    <a:pt x="260464" y="73817"/>
                  </a:moveTo>
                  <a:cubicBezTo>
                    <a:pt x="306072" y="28209"/>
                    <a:pt x="369078" y="0"/>
                    <a:pt x="438674" y="0"/>
                  </a:cubicBezTo>
                  <a:lnTo>
                    <a:pt x="1302770" y="0"/>
                  </a:lnTo>
                  <a:cubicBezTo>
                    <a:pt x="1441961" y="0"/>
                    <a:pt x="1554798" y="112837"/>
                    <a:pt x="1554798" y="252028"/>
                  </a:cubicBezTo>
                  <a:lnTo>
                    <a:pt x="1554798" y="252029"/>
                  </a:lnTo>
                  <a:lnTo>
                    <a:pt x="1554798" y="1116125"/>
                  </a:lnTo>
                  <a:cubicBezTo>
                    <a:pt x="1554798" y="1255316"/>
                    <a:pt x="1441961" y="1368153"/>
                    <a:pt x="1302770" y="1368153"/>
                  </a:cubicBezTo>
                  <a:cubicBezTo>
                    <a:pt x="1163579" y="1368153"/>
                    <a:pt x="1050742" y="1255316"/>
                    <a:pt x="1050742" y="1116125"/>
                  </a:cubicBezTo>
                  <a:lnTo>
                    <a:pt x="1050742" y="860250"/>
                  </a:lnTo>
                  <a:cubicBezTo>
                    <a:pt x="1050311" y="861013"/>
                    <a:pt x="1049708" y="861600"/>
                    <a:pt x="1049101" y="862186"/>
                  </a:cubicBezTo>
                  <a:lnTo>
                    <a:pt x="426920" y="1461813"/>
                  </a:lnTo>
                  <a:cubicBezTo>
                    <a:pt x="326697" y="1558402"/>
                    <a:pt x="167149" y="1555457"/>
                    <a:pt x="70559" y="1455234"/>
                  </a:cubicBezTo>
                  <a:cubicBezTo>
                    <a:pt x="-26031" y="1355012"/>
                    <a:pt x="-23086" y="1195463"/>
                    <a:pt x="77137" y="1098874"/>
                  </a:cubicBezTo>
                  <a:lnTo>
                    <a:pt x="694328" y="504056"/>
                  </a:lnTo>
                  <a:lnTo>
                    <a:pt x="438674" y="504056"/>
                  </a:lnTo>
                  <a:cubicBezTo>
                    <a:pt x="299483" y="504056"/>
                    <a:pt x="186646" y="391219"/>
                    <a:pt x="186646" y="252028"/>
                  </a:cubicBezTo>
                  <a:cubicBezTo>
                    <a:pt x="186646" y="182432"/>
                    <a:pt x="214855" y="119426"/>
                    <a:pt x="260464" y="73817"/>
                  </a:cubicBezTo>
                  <a:close/>
                </a:path>
              </a:pathLst>
            </a:custGeom>
            <a:solidFill>
              <a:srgbClr val="D06F83"/>
            </a:solidFill>
            <a:ln w="19050">
              <a:gradFill>
                <a:gsLst>
                  <a:gs pos="89000">
                    <a:schemeClr val="bg1">
                      <a:lumMod val="85000"/>
                    </a:schemeClr>
                  </a:gs>
                  <a:gs pos="0">
                    <a:schemeClr val="bg1"/>
                  </a:gs>
                </a:gsLst>
                <a:lin ang="7200000" scaled="0"/>
              </a:gradFill>
            </a:ln>
            <a:effectLst>
              <a:outerShdw blurRad="254000" dist="127000" dir="8160000" algn="tr" rotWithShape="0">
                <a:prstClr val="black">
                  <a:alpha val="34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 name="圆角矩形 29"/>
            <p:cNvSpPr/>
            <p:nvPr/>
          </p:nvSpPr>
          <p:spPr>
            <a:xfrm>
              <a:off x="752634" y="3115798"/>
              <a:ext cx="2304256" cy="2830540"/>
            </a:xfrm>
            <a:prstGeom prst="roundRect">
              <a:avLst>
                <a:gd name="adj" fmla="val 6909"/>
              </a:avLst>
            </a:prstGeom>
            <a:solidFill>
              <a:srgbClr val="EFEFEF"/>
            </a:solidFill>
            <a:ln w="19050">
              <a:gradFill>
                <a:gsLst>
                  <a:gs pos="89000">
                    <a:schemeClr val="bg1">
                      <a:lumMod val="85000"/>
                    </a:schemeClr>
                  </a:gs>
                  <a:gs pos="0">
                    <a:schemeClr val="bg1"/>
                  </a:gs>
                </a:gsLst>
                <a:lin ang="7200000" scaled="0"/>
              </a:gradFill>
            </a:ln>
            <a:effectLst>
              <a:outerShdw blurRad="254000" dist="127000" dir="8160000" algn="tr" rotWithShape="0">
                <a:prstClr val="black">
                  <a:alpha val="34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kern="0" dirty="0">
                  <a:solidFill>
                    <a:schemeClr val="tx1">
                      <a:lumMod val="65000"/>
                      <a:lumOff val="35000"/>
                    </a:schemeClr>
                  </a:solidFill>
                  <a:latin typeface="KaiTi" panose="02010609060101010101" pitchFamily="49" charset="-122"/>
                  <a:ea typeface="KaiTi" panose="02010609060101010101" pitchFamily="49" charset="-122"/>
                  <a:cs typeface="Arial" pitchFamily="34" charset="0"/>
                </a:rPr>
                <a:t>招聘与应聘表制订</a:t>
              </a:r>
              <a:endParaRPr lang="en-US" altLang="zh-CN" sz="2400" kern="0" dirty="0">
                <a:solidFill>
                  <a:schemeClr val="tx1">
                    <a:lumMod val="65000"/>
                    <a:lumOff val="35000"/>
                  </a:schemeClr>
                </a:solidFill>
                <a:latin typeface="KaiTi" panose="02010609060101010101" pitchFamily="49" charset="-122"/>
                <a:ea typeface="KaiTi" panose="02010609060101010101" pitchFamily="49" charset="-122"/>
                <a:cs typeface="Arial" pitchFamily="34" charset="0"/>
              </a:endParaRPr>
            </a:p>
          </p:txBody>
        </p:sp>
        <p:grpSp>
          <p:nvGrpSpPr>
            <p:cNvPr id="31" name="组合 30"/>
            <p:cNvGrpSpPr/>
            <p:nvPr/>
          </p:nvGrpSpPr>
          <p:grpSpPr>
            <a:xfrm rot="16200000">
              <a:off x="2087525" y="3024024"/>
              <a:ext cx="441397" cy="58863"/>
              <a:chOff x="2975753" y="1851670"/>
              <a:chExt cx="539968" cy="72008"/>
            </a:xfrm>
          </p:grpSpPr>
          <p:sp>
            <p:nvSpPr>
              <p:cNvPr id="38" name="椭圆 37"/>
              <p:cNvSpPr/>
              <p:nvPr/>
            </p:nvSpPr>
            <p:spPr>
              <a:xfrm>
                <a:off x="2975753" y="1851670"/>
                <a:ext cx="72008" cy="72008"/>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9" name="椭圆 38"/>
              <p:cNvSpPr/>
              <p:nvPr/>
            </p:nvSpPr>
            <p:spPr>
              <a:xfrm>
                <a:off x="3443713" y="1851670"/>
                <a:ext cx="72008" cy="72008"/>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0" name="圆角矩形 39"/>
              <p:cNvSpPr/>
              <p:nvPr/>
            </p:nvSpPr>
            <p:spPr>
              <a:xfrm>
                <a:off x="3011757" y="1864814"/>
                <a:ext cx="467960" cy="45719"/>
              </a:xfrm>
              <a:prstGeom prst="roundRect">
                <a:avLst>
                  <a:gd name="adj" fmla="val 50000"/>
                </a:avLst>
              </a:prstGeom>
              <a:gradFill>
                <a:gsLst>
                  <a:gs pos="0">
                    <a:schemeClr val="bg1">
                      <a:lumMod val="75000"/>
                    </a:schemeClr>
                  </a:gs>
                  <a:gs pos="50000">
                    <a:schemeClr val="bg1">
                      <a:lumMod val="95000"/>
                    </a:schemeClr>
                  </a:gs>
                  <a:gs pos="100000">
                    <a:schemeClr val="bg1">
                      <a:lumMod val="75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32" name="组合 31"/>
            <p:cNvGrpSpPr/>
            <p:nvPr/>
          </p:nvGrpSpPr>
          <p:grpSpPr>
            <a:xfrm rot="16200000">
              <a:off x="1203997" y="3024024"/>
              <a:ext cx="441397" cy="58863"/>
              <a:chOff x="2975753" y="1851670"/>
              <a:chExt cx="539968" cy="72008"/>
            </a:xfrm>
          </p:grpSpPr>
          <p:sp>
            <p:nvSpPr>
              <p:cNvPr id="35" name="椭圆 34"/>
              <p:cNvSpPr/>
              <p:nvPr/>
            </p:nvSpPr>
            <p:spPr>
              <a:xfrm>
                <a:off x="2975753" y="1851670"/>
                <a:ext cx="72008" cy="72008"/>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6" name="椭圆 35"/>
              <p:cNvSpPr/>
              <p:nvPr/>
            </p:nvSpPr>
            <p:spPr>
              <a:xfrm>
                <a:off x="3443713" y="1851670"/>
                <a:ext cx="72008" cy="72008"/>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7" name="圆角矩形 36"/>
              <p:cNvSpPr/>
              <p:nvPr/>
            </p:nvSpPr>
            <p:spPr>
              <a:xfrm>
                <a:off x="3011757" y="1864814"/>
                <a:ext cx="467960" cy="45719"/>
              </a:xfrm>
              <a:prstGeom prst="roundRect">
                <a:avLst>
                  <a:gd name="adj" fmla="val 50000"/>
                </a:avLst>
              </a:prstGeom>
              <a:gradFill>
                <a:gsLst>
                  <a:gs pos="0">
                    <a:schemeClr val="bg1">
                      <a:lumMod val="75000"/>
                    </a:schemeClr>
                  </a:gs>
                  <a:gs pos="50000">
                    <a:schemeClr val="bg1">
                      <a:lumMod val="95000"/>
                    </a:schemeClr>
                  </a:gs>
                  <a:gs pos="100000">
                    <a:schemeClr val="bg1">
                      <a:lumMod val="75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33" name="Rectangle 42"/>
            <p:cNvSpPr/>
            <p:nvPr/>
          </p:nvSpPr>
          <p:spPr>
            <a:xfrm flipH="1">
              <a:off x="941501" y="3596226"/>
              <a:ext cx="1960186" cy="168953"/>
            </a:xfrm>
            <a:prstGeom prst="rect">
              <a:avLst/>
            </a:prstGeom>
            <a:noFill/>
            <a:ln w="12700" cap="flat" cmpd="sng" algn="ctr">
              <a:noFill/>
              <a:prstDash val="solid"/>
            </a:ln>
            <a:effectLst/>
          </p:spPr>
          <p:txBody>
            <a:bodyPr lIns="91440" tIns="0" rIns="91440" bIns="0" rtlCol="0" anchor="t"/>
            <a:lstStyle/>
            <a:p>
              <a:r>
                <a:rPr lang="zh-CN" altLang="en-US" sz="2400" b="1" dirty="0">
                  <a:solidFill>
                    <a:schemeClr val="tx1">
                      <a:lumMod val="65000"/>
                      <a:lumOff val="35000"/>
                    </a:schemeClr>
                  </a:solidFill>
                  <a:latin typeface="KaiTi" panose="02010609060101010101" pitchFamily="49" charset="-122"/>
                  <a:ea typeface="KaiTi" panose="02010609060101010101" pitchFamily="49" charset="-122"/>
                  <a:cs typeface="Arial" panose="020B0604020202020204" pitchFamily="34" charset="0"/>
                </a:rPr>
                <a:t>任务一</a:t>
              </a:r>
            </a:p>
          </p:txBody>
        </p:sp>
        <p:sp>
          <p:nvSpPr>
            <p:cNvPr id="34" name="Rectangle 42"/>
            <p:cNvSpPr/>
            <p:nvPr/>
          </p:nvSpPr>
          <p:spPr>
            <a:xfrm flipH="1">
              <a:off x="911586" y="4157031"/>
              <a:ext cx="1960186" cy="1703437"/>
            </a:xfrm>
            <a:prstGeom prst="rect">
              <a:avLst/>
            </a:prstGeom>
            <a:noFill/>
            <a:ln w="12700" cap="flat" cmpd="sng" algn="ctr">
              <a:noFill/>
              <a:prstDash val="solid"/>
            </a:ln>
            <a:effectLst/>
          </p:spPr>
          <p:txBody>
            <a:bodyPr lIns="91440" tIns="0" rIns="91440" bIns="0" rtlCol="0" anchor="t"/>
            <a:lstStyle/>
            <a:p>
              <a:pPr>
                <a:defRPr/>
              </a:pPr>
              <a:endParaRPr lang="en-US" altLang="zh-CN" sz="2400" kern="0" dirty="0">
                <a:solidFill>
                  <a:schemeClr val="tx1">
                    <a:lumMod val="65000"/>
                    <a:lumOff val="35000"/>
                  </a:schemeClr>
                </a:solidFill>
                <a:latin typeface="Arial" pitchFamily="34" charset="0"/>
                <a:cs typeface="Arial" pitchFamily="34" charset="0"/>
              </a:endParaRPr>
            </a:p>
            <a:p>
              <a:pPr>
                <a:defRPr/>
              </a:pPr>
              <a:endParaRPr lang="en-US" sz="2400" kern="0" dirty="0">
                <a:solidFill>
                  <a:schemeClr val="tx1">
                    <a:lumMod val="65000"/>
                    <a:lumOff val="35000"/>
                  </a:schemeClr>
                </a:solidFill>
                <a:latin typeface="Arial" pitchFamily="34" charset="0"/>
                <a:cs typeface="Arial" pitchFamily="34" charset="0"/>
              </a:endParaRPr>
            </a:p>
          </p:txBody>
        </p:sp>
      </p:grpSp>
    </p:spTree>
    <p:extLst>
      <p:ext uri="{BB962C8B-B14F-4D97-AF65-F5344CB8AC3E}">
        <p14:creationId xmlns:p14="http://schemas.microsoft.com/office/powerpoint/2010/main" val="2908286685"/>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44000" fill="hold" nodeType="withEffect">
                                  <p:stCondLst>
                                    <p:cond delay="250"/>
                                  </p:stCondLst>
                                  <p:childTnLst>
                                    <p:set>
                                      <p:cBhvr>
                                        <p:cTn id="6" dur="1" fill="hold">
                                          <p:stCondLst>
                                            <p:cond delay="0"/>
                                          </p:stCondLst>
                                        </p:cTn>
                                        <p:tgtEl>
                                          <p:spTgt spid="23"/>
                                        </p:tgtEl>
                                        <p:attrNameLst>
                                          <p:attrName>style.visibility</p:attrName>
                                        </p:attrNameLst>
                                      </p:cBhvr>
                                      <p:to>
                                        <p:strVal val="visible"/>
                                      </p:to>
                                    </p:set>
                                    <p:anim calcmode="lin" valueType="num">
                                      <p:cBhvr additive="base">
                                        <p:cTn id="7" dur="750" fill="hold"/>
                                        <p:tgtEl>
                                          <p:spTgt spid="23"/>
                                        </p:tgtEl>
                                        <p:attrNameLst>
                                          <p:attrName>ppt_x</p:attrName>
                                        </p:attrNameLst>
                                      </p:cBhvr>
                                      <p:tavLst>
                                        <p:tav tm="0">
                                          <p:val>
                                            <p:strVal val="#ppt_x"/>
                                          </p:val>
                                        </p:tav>
                                        <p:tav tm="100000">
                                          <p:val>
                                            <p:strVal val="#ppt_x"/>
                                          </p:val>
                                        </p:tav>
                                      </p:tavLst>
                                    </p:anim>
                                    <p:anim calcmode="lin" valueType="num">
                                      <p:cBhvr additive="base">
                                        <p:cTn id="8" dur="750" fill="hold"/>
                                        <p:tgtEl>
                                          <p:spTgt spid="23"/>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nodeType="clickEffect">
                                  <p:stCondLst>
                                    <p:cond delay="0"/>
                                  </p:stCondLst>
                                  <p:childTnLst>
                                    <p:set>
                                      <p:cBhvr>
                                        <p:cTn id="12" dur="1" fill="hold">
                                          <p:stCondLst>
                                            <p:cond delay="0"/>
                                          </p:stCondLst>
                                        </p:cTn>
                                        <p:tgtEl>
                                          <p:spTgt spid="2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矩形 24"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549157" y="-975631"/>
            <a:ext cx="583096" cy="838080"/>
          </a:xfrm>
          <a:prstGeom prst="rect">
            <a:avLst/>
          </a:prstGeom>
          <a:solidFill>
            <a:srgbClr val="365B7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 name="矩形 25"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1132253" y="-975631"/>
            <a:ext cx="583096" cy="838080"/>
          </a:xfrm>
          <a:prstGeom prst="rect">
            <a:avLst/>
          </a:prstGeom>
          <a:solidFill>
            <a:srgbClr val="96648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 name="矩形 26"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1715349" y="-975631"/>
            <a:ext cx="583096" cy="838080"/>
          </a:xfrm>
          <a:prstGeom prst="rect">
            <a:avLst/>
          </a:prstGeom>
          <a:solidFill>
            <a:srgbClr val="D06F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 name="矩形 27"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2298446" y="-975631"/>
            <a:ext cx="583096" cy="838080"/>
          </a:xfrm>
          <a:prstGeom prst="rect">
            <a:avLst/>
          </a:prstGeom>
          <a:solidFill>
            <a:srgbClr val="F779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 name="矩形 28"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2881542" y="-975631"/>
            <a:ext cx="583096" cy="838080"/>
          </a:xfrm>
          <a:prstGeom prst="rect">
            <a:avLst/>
          </a:prstGeom>
          <a:solidFill>
            <a:srgbClr val="F8AD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cxnSp>
        <p:nvCxnSpPr>
          <p:cNvPr id="46" name="直接连接符 45"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CxnSpPr/>
          <p:nvPr/>
        </p:nvCxnSpPr>
        <p:spPr>
          <a:xfrm>
            <a:off x="3246637" y="1273629"/>
            <a:ext cx="5770860"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47" name="文本框 46"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txBox="1"/>
          <p:nvPr/>
        </p:nvSpPr>
        <p:spPr>
          <a:xfrm>
            <a:off x="3585930" y="486564"/>
            <a:ext cx="4768930" cy="646331"/>
          </a:xfrm>
          <a:prstGeom prst="rect">
            <a:avLst/>
          </a:prstGeom>
          <a:noFill/>
        </p:spPr>
        <p:txBody>
          <a:bodyPr wrap="square" rtlCol="0">
            <a:spAutoFit/>
          </a:bodyPr>
          <a:lstStyle/>
          <a:p>
            <a:r>
              <a:rPr lang="zh-CN" altLang="en-US" sz="3600" dirty="0">
                <a:latin typeface="KaiTi" panose="02010609060101010101" pitchFamily="49" charset="-122"/>
                <a:ea typeface="KaiTi" panose="02010609060101010101" pitchFamily="49" charset="-122"/>
              </a:rPr>
              <a:t>二、应聘申请表的设计</a:t>
            </a:r>
            <a:endParaRPr lang="en-US" altLang="zh-CN" sz="3600" b="1" spc="500" dirty="0">
              <a:solidFill>
                <a:schemeClr val="bg1">
                  <a:lumMod val="50000"/>
                </a:schemeClr>
              </a:solidFill>
              <a:latin typeface="KaiTi" panose="02010609060101010101" pitchFamily="49" charset="-122"/>
              <a:ea typeface="KaiTi" panose="02010609060101010101" pitchFamily="49" charset="-122"/>
              <a:cs typeface="Arial" panose="020B0604020202020204" pitchFamily="34" charset="0"/>
            </a:endParaRPr>
          </a:p>
        </p:txBody>
      </p:sp>
      <p:sp>
        <p:nvSpPr>
          <p:cNvPr id="48" name="椭圆 47"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flipH="1">
            <a:off x="2686180" y="813581"/>
            <a:ext cx="157493" cy="157493"/>
          </a:xfrm>
          <a:prstGeom prst="ellipse">
            <a:avLst/>
          </a:prstGeom>
          <a:solidFill>
            <a:srgbClr val="D06F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9" name="椭圆 48"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flipH="1">
            <a:off x="2686180" y="335956"/>
            <a:ext cx="321030" cy="321030"/>
          </a:xfrm>
          <a:prstGeom prst="ellipse">
            <a:avLst/>
          </a:prstGeom>
          <a:solidFill>
            <a:srgbClr val="966481"/>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0" name="椭圆 49"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flipH="1">
            <a:off x="2991678" y="806317"/>
            <a:ext cx="219803" cy="219803"/>
          </a:xfrm>
          <a:prstGeom prst="ellipse">
            <a:avLst/>
          </a:prstGeom>
          <a:solidFill>
            <a:srgbClr val="365B7C"/>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1" name="椭圆 50"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flipH="1">
            <a:off x="2031169" y="697840"/>
            <a:ext cx="164852" cy="164852"/>
          </a:xfrm>
          <a:prstGeom prst="ellipse">
            <a:avLst/>
          </a:prstGeom>
          <a:solidFill>
            <a:srgbClr val="F779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2" name="椭圆 51"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9354354" y="755438"/>
            <a:ext cx="157493" cy="157493"/>
          </a:xfrm>
          <a:prstGeom prst="ellipse">
            <a:avLst/>
          </a:prstGeom>
          <a:solidFill>
            <a:srgbClr val="D06F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3" name="椭圆 52"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9190817" y="277813"/>
            <a:ext cx="321030" cy="321030"/>
          </a:xfrm>
          <a:prstGeom prst="ellipse">
            <a:avLst/>
          </a:prstGeom>
          <a:solidFill>
            <a:srgbClr val="966481"/>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4" name="椭圆 53"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a:off x="8986546" y="748174"/>
            <a:ext cx="219803" cy="219803"/>
          </a:xfrm>
          <a:prstGeom prst="ellipse">
            <a:avLst/>
          </a:prstGeom>
          <a:solidFill>
            <a:srgbClr val="365B7C"/>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5" name="椭圆 54"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a:off x="10002006" y="639697"/>
            <a:ext cx="164852" cy="164852"/>
          </a:xfrm>
          <a:prstGeom prst="ellipse">
            <a:avLst/>
          </a:prstGeom>
          <a:solidFill>
            <a:srgbClr val="F779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 name="e7d195523061f1c0"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hidden="1"/>
          <p:cNvSpPr txBox="1"/>
          <p:nvPr/>
        </p:nvSpPr>
        <p:spPr>
          <a:xfrm>
            <a:off x="-355600" y="1803400"/>
            <a:ext cx="293927" cy="1016000"/>
          </a:xfrm>
          <a:prstGeom prst="rect">
            <a:avLst/>
          </a:prstGeom>
          <a:noFill/>
        </p:spPr>
        <p:txBody>
          <a:bodyPr vert="wordArtVert" rtlCol="0">
            <a:spAutoFit/>
          </a:bodyPr>
          <a:lstStyle/>
          <a:p>
            <a:r>
              <a:rPr lang="en-US" altLang="zh-CN" sz="100"/>
              <a:t>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a:t>
            </a:r>
            <a:endParaRPr lang="zh-CN" altLang="en-US" sz="100"/>
          </a:p>
        </p:txBody>
      </p:sp>
      <p:sp>
        <p:nvSpPr>
          <p:cNvPr id="23" name="Rectangle 3">
            <a:extLst>
              <a:ext uri="{FF2B5EF4-FFF2-40B4-BE49-F238E27FC236}">
                <a16:creationId xmlns:a16="http://schemas.microsoft.com/office/drawing/2014/main" id="{4BC8D186-0991-C740-82B8-1C2123204F89}"/>
              </a:ext>
            </a:extLst>
          </p:cNvPr>
          <p:cNvSpPr txBox="1">
            <a:spLocks noChangeArrowheads="1"/>
          </p:cNvSpPr>
          <p:nvPr/>
        </p:nvSpPr>
        <p:spPr>
          <a:xfrm>
            <a:off x="1029389" y="1856799"/>
            <a:ext cx="10205356" cy="5248275"/>
          </a:xfrm>
          <a:prstGeom prst="rect">
            <a:avLst/>
          </a:prstGeom>
        </p:spPr>
        <p:txBody>
          <a:bodyPr>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nSpc>
                <a:spcPct val="80000"/>
              </a:lnSpc>
            </a:pPr>
            <a:r>
              <a:rPr lang="en-US" altLang="zh-CN" sz="2400" dirty="0">
                <a:latin typeface="KaiTi" panose="02010609060101010101" pitchFamily="49" charset="-122"/>
                <a:ea typeface="KaiTi" panose="02010609060101010101" pitchFamily="49" charset="-122"/>
              </a:rPr>
              <a:t>(</a:t>
            </a:r>
            <a:r>
              <a:rPr lang="zh-CN" altLang="en-US" sz="2400" dirty="0">
                <a:latin typeface="KaiTi" panose="02010609060101010101" pitchFamily="49" charset="-122"/>
                <a:ea typeface="KaiTi" panose="02010609060101010101" pitchFamily="49" charset="-122"/>
              </a:rPr>
              <a:t>一</a:t>
            </a:r>
            <a:r>
              <a:rPr lang="en-US" altLang="zh-CN" sz="2400" dirty="0">
                <a:latin typeface="KaiTi" panose="02010609060101010101" pitchFamily="49" charset="-122"/>
                <a:ea typeface="KaiTi" panose="02010609060101010101" pitchFamily="49" charset="-122"/>
              </a:rPr>
              <a:t>)</a:t>
            </a:r>
            <a:r>
              <a:rPr lang="zh-CN" altLang="en-US" sz="2400" dirty="0">
                <a:latin typeface="KaiTi" panose="02010609060101010101" pitchFamily="49" charset="-122"/>
                <a:ea typeface="KaiTi" panose="02010609060101010101" pitchFamily="49" charset="-122"/>
              </a:rPr>
              <a:t>应聘申请表的内容</a:t>
            </a:r>
          </a:p>
          <a:p>
            <a:pPr>
              <a:lnSpc>
                <a:spcPct val="80000"/>
              </a:lnSpc>
            </a:pPr>
            <a:r>
              <a:rPr lang="en-US" altLang="zh-CN" sz="2400" dirty="0">
                <a:latin typeface="KaiTi" panose="02010609060101010101" pitchFamily="49" charset="-122"/>
                <a:ea typeface="KaiTi" panose="02010609060101010101" pitchFamily="49" charset="-122"/>
              </a:rPr>
              <a:t>(1)</a:t>
            </a:r>
            <a:r>
              <a:rPr lang="zh-CN" altLang="en-US" sz="2400" dirty="0">
                <a:latin typeface="KaiTi" panose="02010609060101010101" pitchFamily="49" charset="-122"/>
                <a:ea typeface="KaiTi" panose="02010609060101010101" pitchFamily="49" charset="-122"/>
              </a:rPr>
              <a:t>个人情况</a:t>
            </a:r>
            <a:r>
              <a:rPr lang="en-US" altLang="zh-CN" sz="2400" dirty="0">
                <a:latin typeface="KaiTi" panose="02010609060101010101" pitchFamily="49" charset="-122"/>
                <a:ea typeface="KaiTi" panose="02010609060101010101" pitchFamily="49" charset="-122"/>
              </a:rPr>
              <a:t>,</a:t>
            </a:r>
            <a:r>
              <a:rPr lang="zh-CN" altLang="en-US" sz="2400" dirty="0">
                <a:latin typeface="KaiTi" panose="02010609060101010101" pitchFamily="49" charset="-122"/>
                <a:ea typeface="KaiTi" panose="02010609060101010101" pitchFamily="49" charset="-122"/>
              </a:rPr>
              <a:t>包括姓名、年龄、性别、婚姻状况、地址及电话等。</a:t>
            </a:r>
          </a:p>
          <a:p>
            <a:pPr>
              <a:lnSpc>
                <a:spcPct val="80000"/>
              </a:lnSpc>
            </a:pPr>
            <a:r>
              <a:rPr lang="en-US" altLang="zh-CN" sz="2400" dirty="0">
                <a:latin typeface="KaiTi" panose="02010609060101010101" pitchFamily="49" charset="-122"/>
                <a:ea typeface="KaiTi" panose="02010609060101010101" pitchFamily="49" charset="-122"/>
              </a:rPr>
              <a:t>(2)</a:t>
            </a:r>
            <a:r>
              <a:rPr lang="zh-CN" altLang="en-US" sz="2400" dirty="0">
                <a:latin typeface="KaiTi" panose="02010609060101010101" pitchFamily="49" charset="-122"/>
                <a:ea typeface="KaiTi" panose="02010609060101010101" pitchFamily="49" charset="-122"/>
              </a:rPr>
              <a:t>工作经历</a:t>
            </a:r>
            <a:r>
              <a:rPr lang="en-US" altLang="zh-CN" sz="2400" dirty="0">
                <a:latin typeface="KaiTi" panose="02010609060101010101" pitchFamily="49" charset="-122"/>
                <a:ea typeface="KaiTi" panose="02010609060101010101" pitchFamily="49" charset="-122"/>
              </a:rPr>
              <a:t>,</a:t>
            </a:r>
            <a:r>
              <a:rPr lang="zh-CN" altLang="en-US" sz="2400" dirty="0">
                <a:latin typeface="KaiTi" panose="02010609060101010101" pitchFamily="49" charset="-122"/>
                <a:ea typeface="KaiTi" panose="02010609060101010101" pitchFamily="49" charset="-122"/>
              </a:rPr>
              <a:t>包括目前的任职单位及地址、现任职务、工资、以往工作简历及离职原因。</a:t>
            </a:r>
          </a:p>
          <a:p>
            <a:pPr>
              <a:lnSpc>
                <a:spcPct val="80000"/>
              </a:lnSpc>
            </a:pPr>
            <a:r>
              <a:rPr lang="en-US" altLang="zh-CN" sz="2400" dirty="0">
                <a:latin typeface="KaiTi" panose="02010609060101010101" pitchFamily="49" charset="-122"/>
                <a:ea typeface="KaiTi" panose="02010609060101010101" pitchFamily="49" charset="-122"/>
              </a:rPr>
              <a:t>(3)</a:t>
            </a:r>
            <a:r>
              <a:rPr lang="zh-CN" altLang="en-US" sz="2400" dirty="0">
                <a:latin typeface="KaiTi" panose="02010609060101010101" pitchFamily="49" charset="-122"/>
                <a:ea typeface="KaiTi" panose="02010609060101010101" pitchFamily="49" charset="-122"/>
              </a:rPr>
              <a:t>教育与培训情况</a:t>
            </a:r>
            <a:r>
              <a:rPr lang="en-US" altLang="zh-CN" sz="2400" dirty="0">
                <a:latin typeface="KaiTi" panose="02010609060101010101" pitchFamily="49" charset="-122"/>
                <a:ea typeface="KaiTi" panose="02010609060101010101" pitchFamily="49" charset="-122"/>
              </a:rPr>
              <a:t>,</a:t>
            </a:r>
            <a:r>
              <a:rPr lang="zh-CN" altLang="en-US" sz="2400" dirty="0">
                <a:latin typeface="KaiTi" panose="02010609060101010101" pitchFamily="49" charset="-122"/>
                <a:ea typeface="KaiTi" panose="02010609060101010101" pitchFamily="49" charset="-122"/>
              </a:rPr>
              <a:t>包括本人的最终学历与学位、所接受过的培训。</a:t>
            </a:r>
          </a:p>
          <a:p>
            <a:pPr>
              <a:lnSpc>
                <a:spcPct val="80000"/>
              </a:lnSpc>
            </a:pPr>
            <a:r>
              <a:rPr lang="en-US" altLang="zh-CN" sz="2400" dirty="0">
                <a:latin typeface="KaiTi" panose="02010609060101010101" pitchFamily="49" charset="-122"/>
                <a:ea typeface="KaiTi" panose="02010609060101010101" pitchFamily="49" charset="-122"/>
              </a:rPr>
              <a:t>(4)</a:t>
            </a:r>
            <a:r>
              <a:rPr lang="zh-CN" altLang="en-US" sz="2400" dirty="0">
                <a:latin typeface="KaiTi" panose="02010609060101010101" pitchFamily="49" charset="-122"/>
                <a:ea typeface="KaiTi" panose="02010609060101010101" pitchFamily="49" charset="-122"/>
              </a:rPr>
              <a:t>生活及个人健康状况。生活状况包括家庭成员结构</a:t>
            </a:r>
            <a:r>
              <a:rPr lang="en-US" altLang="zh-CN" sz="2400" dirty="0">
                <a:latin typeface="KaiTi" panose="02010609060101010101" pitchFamily="49" charset="-122"/>
                <a:ea typeface="KaiTi" panose="02010609060101010101" pitchFamily="49" charset="-122"/>
              </a:rPr>
              <a:t>,</a:t>
            </a:r>
            <a:r>
              <a:rPr lang="zh-CN" altLang="en-US" sz="2400" dirty="0">
                <a:latin typeface="KaiTi" panose="02010609060101010101" pitchFamily="49" charset="-122"/>
                <a:ea typeface="KaiTi" panose="02010609060101010101" pitchFamily="49" charset="-122"/>
              </a:rPr>
              <a:t>健康状况由医生证明。</a:t>
            </a:r>
          </a:p>
          <a:p>
            <a:pPr>
              <a:lnSpc>
                <a:spcPct val="80000"/>
              </a:lnSpc>
            </a:pPr>
            <a:r>
              <a:rPr lang="en-US" altLang="zh-CN" sz="2400" dirty="0">
                <a:latin typeface="KaiTi" panose="02010609060101010101" pitchFamily="49" charset="-122"/>
                <a:ea typeface="KaiTi" panose="02010609060101010101" pitchFamily="49" charset="-122"/>
              </a:rPr>
              <a:t>(5)</a:t>
            </a:r>
            <a:r>
              <a:rPr lang="zh-CN" altLang="en-US" sz="2400" dirty="0">
                <a:latin typeface="KaiTi" panose="02010609060101010101" pitchFamily="49" charset="-122"/>
                <a:ea typeface="KaiTi" panose="02010609060101010101" pitchFamily="49" charset="-122"/>
              </a:rPr>
              <a:t>应聘者的自我评价</a:t>
            </a:r>
            <a:r>
              <a:rPr lang="en-US" altLang="zh-CN" sz="2400" dirty="0">
                <a:latin typeface="KaiTi" panose="02010609060101010101" pitchFamily="49" charset="-122"/>
                <a:ea typeface="KaiTi" panose="02010609060101010101" pitchFamily="49" charset="-122"/>
              </a:rPr>
              <a:t>,</a:t>
            </a:r>
            <a:r>
              <a:rPr lang="zh-CN" altLang="en-US" sz="2400" dirty="0">
                <a:latin typeface="KaiTi" panose="02010609060101010101" pitchFamily="49" charset="-122"/>
                <a:ea typeface="KaiTi" panose="02010609060101010101" pitchFamily="49" charset="-122"/>
              </a:rPr>
              <a:t>包括能力、技术专长、性格特点、兴趣爱好等。</a:t>
            </a:r>
          </a:p>
          <a:p>
            <a:pPr>
              <a:lnSpc>
                <a:spcPct val="80000"/>
              </a:lnSpc>
            </a:pPr>
            <a:r>
              <a:rPr lang="en-US" altLang="zh-CN" sz="2400" dirty="0">
                <a:latin typeface="KaiTi" panose="02010609060101010101" pitchFamily="49" charset="-122"/>
                <a:ea typeface="KaiTi" panose="02010609060101010101" pitchFamily="49" charset="-122"/>
              </a:rPr>
              <a:t>(6)</a:t>
            </a:r>
            <a:r>
              <a:rPr lang="zh-CN" altLang="en-US" sz="2400" dirty="0">
                <a:latin typeface="KaiTi" panose="02010609060101010101" pitchFamily="49" charset="-122"/>
                <a:ea typeface="KaiTi" panose="02010609060101010101" pitchFamily="49" charset="-122"/>
              </a:rPr>
              <a:t>其他可以帮助企业预测应聘者实际工作绩效的信息。 </a:t>
            </a:r>
          </a:p>
        </p:txBody>
      </p:sp>
    </p:spTree>
    <p:extLst>
      <p:ext uri="{BB962C8B-B14F-4D97-AF65-F5344CB8AC3E}">
        <p14:creationId xmlns:p14="http://schemas.microsoft.com/office/powerpoint/2010/main" val="3408051100"/>
      </p:ext>
    </p:extLst>
  </p:cSld>
  <p:clrMapOvr>
    <a:masterClrMapping/>
  </p:clrMapOvr>
  <p:transition spd="slow">
    <p:fade/>
  </p:transition>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矩形 24"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549157" y="-975631"/>
            <a:ext cx="583096" cy="838080"/>
          </a:xfrm>
          <a:prstGeom prst="rect">
            <a:avLst/>
          </a:prstGeom>
          <a:solidFill>
            <a:srgbClr val="365B7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 name="矩形 25"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1132253" y="-975631"/>
            <a:ext cx="583096" cy="838080"/>
          </a:xfrm>
          <a:prstGeom prst="rect">
            <a:avLst/>
          </a:prstGeom>
          <a:solidFill>
            <a:srgbClr val="96648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 name="矩形 26"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1715349" y="-975631"/>
            <a:ext cx="583096" cy="838080"/>
          </a:xfrm>
          <a:prstGeom prst="rect">
            <a:avLst/>
          </a:prstGeom>
          <a:solidFill>
            <a:srgbClr val="D06F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 name="矩形 27"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2298446" y="-975631"/>
            <a:ext cx="583096" cy="838080"/>
          </a:xfrm>
          <a:prstGeom prst="rect">
            <a:avLst/>
          </a:prstGeom>
          <a:solidFill>
            <a:srgbClr val="F779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 name="矩形 28"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2881542" y="-975631"/>
            <a:ext cx="583096" cy="838080"/>
          </a:xfrm>
          <a:prstGeom prst="rect">
            <a:avLst/>
          </a:prstGeom>
          <a:solidFill>
            <a:srgbClr val="F8AD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cxnSp>
        <p:nvCxnSpPr>
          <p:cNvPr id="46" name="直接连接符 45"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CxnSpPr/>
          <p:nvPr/>
        </p:nvCxnSpPr>
        <p:spPr>
          <a:xfrm>
            <a:off x="3246637" y="1273629"/>
            <a:ext cx="5770860"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47" name="文本框 46"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txBox="1"/>
          <p:nvPr/>
        </p:nvSpPr>
        <p:spPr>
          <a:xfrm>
            <a:off x="3585930" y="486564"/>
            <a:ext cx="4768930" cy="646331"/>
          </a:xfrm>
          <a:prstGeom prst="rect">
            <a:avLst/>
          </a:prstGeom>
          <a:noFill/>
        </p:spPr>
        <p:txBody>
          <a:bodyPr wrap="square" rtlCol="0">
            <a:spAutoFit/>
          </a:bodyPr>
          <a:lstStyle/>
          <a:p>
            <a:r>
              <a:rPr lang="zh-CN" altLang="en-US" sz="3600" dirty="0">
                <a:latin typeface="KaiTi" panose="02010609060101010101" pitchFamily="49" charset="-122"/>
                <a:ea typeface="KaiTi" panose="02010609060101010101" pitchFamily="49" charset="-122"/>
              </a:rPr>
              <a:t>二、应聘申请表的设计</a:t>
            </a:r>
            <a:endParaRPr lang="en-US" altLang="zh-CN" sz="3600" b="1" spc="500" dirty="0">
              <a:solidFill>
                <a:schemeClr val="bg1">
                  <a:lumMod val="50000"/>
                </a:schemeClr>
              </a:solidFill>
              <a:latin typeface="KaiTi" panose="02010609060101010101" pitchFamily="49" charset="-122"/>
              <a:ea typeface="KaiTi" panose="02010609060101010101" pitchFamily="49" charset="-122"/>
              <a:cs typeface="Arial" panose="020B0604020202020204" pitchFamily="34" charset="0"/>
            </a:endParaRPr>
          </a:p>
        </p:txBody>
      </p:sp>
      <p:sp>
        <p:nvSpPr>
          <p:cNvPr id="48" name="椭圆 47"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flipH="1">
            <a:off x="2686180" y="813581"/>
            <a:ext cx="157493" cy="157493"/>
          </a:xfrm>
          <a:prstGeom prst="ellipse">
            <a:avLst/>
          </a:prstGeom>
          <a:solidFill>
            <a:srgbClr val="D06F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9" name="椭圆 48"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flipH="1">
            <a:off x="2686180" y="335956"/>
            <a:ext cx="321030" cy="321030"/>
          </a:xfrm>
          <a:prstGeom prst="ellipse">
            <a:avLst/>
          </a:prstGeom>
          <a:solidFill>
            <a:srgbClr val="966481"/>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0" name="椭圆 49"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flipH="1">
            <a:off x="2991678" y="806317"/>
            <a:ext cx="219803" cy="219803"/>
          </a:xfrm>
          <a:prstGeom prst="ellipse">
            <a:avLst/>
          </a:prstGeom>
          <a:solidFill>
            <a:srgbClr val="365B7C"/>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1" name="椭圆 50"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flipH="1">
            <a:off x="2031169" y="697840"/>
            <a:ext cx="164852" cy="164852"/>
          </a:xfrm>
          <a:prstGeom prst="ellipse">
            <a:avLst/>
          </a:prstGeom>
          <a:solidFill>
            <a:srgbClr val="F779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2" name="椭圆 51"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9354354" y="755438"/>
            <a:ext cx="157493" cy="157493"/>
          </a:xfrm>
          <a:prstGeom prst="ellipse">
            <a:avLst/>
          </a:prstGeom>
          <a:solidFill>
            <a:srgbClr val="D06F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3" name="椭圆 52"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9190817" y="277813"/>
            <a:ext cx="321030" cy="321030"/>
          </a:xfrm>
          <a:prstGeom prst="ellipse">
            <a:avLst/>
          </a:prstGeom>
          <a:solidFill>
            <a:srgbClr val="966481"/>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4" name="椭圆 53"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a:off x="8986546" y="748174"/>
            <a:ext cx="219803" cy="219803"/>
          </a:xfrm>
          <a:prstGeom prst="ellipse">
            <a:avLst/>
          </a:prstGeom>
          <a:solidFill>
            <a:srgbClr val="365B7C"/>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5" name="椭圆 54"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a:off x="10002006" y="639697"/>
            <a:ext cx="164852" cy="164852"/>
          </a:xfrm>
          <a:prstGeom prst="ellipse">
            <a:avLst/>
          </a:prstGeom>
          <a:solidFill>
            <a:srgbClr val="F779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 name="e7d195523061f1c0"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hidden="1"/>
          <p:cNvSpPr txBox="1"/>
          <p:nvPr/>
        </p:nvSpPr>
        <p:spPr>
          <a:xfrm>
            <a:off x="-355600" y="1803400"/>
            <a:ext cx="293927" cy="1016000"/>
          </a:xfrm>
          <a:prstGeom prst="rect">
            <a:avLst/>
          </a:prstGeom>
          <a:noFill/>
        </p:spPr>
        <p:txBody>
          <a:bodyPr vert="wordArtVert" rtlCol="0">
            <a:spAutoFit/>
          </a:bodyPr>
          <a:lstStyle/>
          <a:p>
            <a:r>
              <a:rPr lang="en-US" altLang="zh-CN" sz="100"/>
              <a:t>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a:t>
            </a:r>
            <a:endParaRPr lang="zh-CN" altLang="en-US" sz="100"/>
          </a:p>
        </p:txBody>
      </p:sp>
      <p:sp>
        <p:nvSpPr>
          <p:cNvPr id="23" name="Rectangle 3">
            <a:extLst>
              <a:ext uri="{FF2B5EF4-FFF2-40B4-BE49-F238E27FC236}">
                <a16:creationId xmlns:a16="http://schemas.microsoft.com/office/drawing/2014/main" id="{4BC8D186-0991-C740-82B8-1C2123204F89}"/>
              </a:ext>
            </a:extLst>
          </p:cNvPr>
          <p:cNvSpPr txBox="1">
            <a:spLocks noChangeArrowheads="1"/>
          </p:cNvSpPr>
          <p:nvPr/>
        </p:nvSpPr>
        <p:spPr>
          <a:xfrm>
            <a:off x="693793" y="1354957"/>
            <a:ext cx="7835392" cy="5248275"/>
          </a:xfrm>
          <a:prstGeom prst="rect">
            <a:avLst/>
          </a:prstGeom>
        </p:spPr>
        <p:txBody>
          <a:bodyPr>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nSpc>
                <a:spcPct val="80000"/>
              </a:lnSpc>
            </a:pPr>
            <a:r>
              <a:rPr lang="en-US" altLang="zh-CN" sz="2400" dirty="0">
                <a:latin typeface="KaiTi" panose="02010609060101010101" pitchFamily="49" charset="-122"/>
                <a:ea typeface="KaiTi" panose="02010609060101010101" pitchFamily="49" charset="-122"/>
              </a:rPr>
              <a:t>(</a:t>
            </a:r>
            <a:r>
              <a:rPr lang="zh-CN" altLang="en-US" sz="2400" dirty="0">
                <a:latin typeface="KaiTi" panose="02010609060101010101" pitchFamily="49" charset="-122"/>
                <a:ea typeface="KaiTi" panose="02010609060101010101" pitchFamily="49" charset="-122"/>
              </a:rPr>
              <a:t>二</a:t>
            </a:r>
            <a:r>
              <a:rPr lang="en-US" altLang="zh-CN" sz="2400" dirty="0">
                <a:latin typeface="KaiTi" panose="02010609060101010101" pitchFamily="49" charset="-122"/>
                <a:ea typeface="KaiTi" panose="02010609060101010101" pitchFamily="49" charset="-122"/>
              </a:rPr>
              <a:t>)</a:t>
            </a:r>
            <a:r>
              <a:rPr lang="zh-CN" altLang="en-US" sz="2400" dirty="0">
                <a:latin typeface="KaiTi" panose="02010609060101010101" pitchFamily="49" charset="-122"/>
                <a:ea typeface="KaiTi" panose="02010609060101010101" pitchFamily="49" charset="-122"/>
              </a:rPr>
              <a:t>编制应聘申请表的个人资料项目</a:t>
            </a:r>
          </a:p>
          <a:p>
            <a:pPr>
              <a:lnSpc>
                <a:spcPct val="80000"/>
              </a:lnSpc>
            </a:pPr>
            <a:r>
              <a:rPr lang="zh-CN" altLang="en-US" sz="2400" dirty="0">
                <a:latin typeface="KaiTi" panose="02010609060101010101" pitchFamily="49" charset="-122"/>
                <a:ea typeface="KaiTi" panose="02010609060101010101" pitchFamily="49" charset="-122"/>
              </a:rPr>
              <a:t>。 </a:t>
            </a:r>
          </a:p>
        </p:txBody>
      </p:sp>
      <p:pic>
        <p:nvPicPr>
          <p:cNvPr id="19" name="Picture 4">
            <a:extLst>
              <a:ext uri="{FF2B5EF4-FFF2-40B4-BE49-F238E27FC236}">
                <a16:creationId xmlns:a16="http://schemas.microsoft.com/office/drawing/2014/main" id="{C0EE6D7C-E0B6-854E-BDDD-C4F04C5B639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881542" y="1657513"/>
            <a:ext cx="5664091" cy="52445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992598330"/>
      </p:ext>
    </p:extLst>
  </p:cSld>
  <p:clrMapOvr>
    <a:masterClrMapping/>
  </p:clrMapOvr>
  <p:transition spd="slow">
    <p:fade/>
  </p:transition>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矩形 24"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549157" y="-975631"/>
            <a:ext cx="583096" cy="838080"/>
          </a:xfrm>
          <a:prstGeom prst="rect">
            <a:avLst/>
          </a:prstGeom>
          <a:solidFill>
            <a:srgbClr val="365B7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 name="矩形 25"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1132253" y="-975631"/>
            <a:ext cx="583096" cy="838080"/>
          </a:xfrm>
          <a:prstGeom prst="rect">
            <a:avLst/>
          </a:prstGeom>
          <a:solidFill>
            <a:srgbClr val="96648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 name="矩形 26"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1715349" y="-975631"/>
            <a:ext cx="583096" cy="838080"/>
          </a:xfrm>
          <a:prstGeom prst="rect">
            <a:avLst/>
          </a:prstGeom>
          <a:solidFill>
            <a:srgbClr val="D06F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 name="矩形 27"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2298446" y="-975631"/>
            <a:ext cx="583096" cy="838080"/>
          </a:xfrm>
          <a:prstGeom prst="rect">
            <a:avLst/>
          </a:prstGeom>
          <a:solidFill>
            <a:srgbClr val="F779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 name="矩形 28"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2881542" y="-975631"/>
            <a:ext cx="583096" cy="838080"/>
          </a:xfrm>
          <a:prstGeom prst="rect">
            <a:avLst/>
          </a:prstGeom>
          <a:solidFill>
            <a:srgbClr val="F8AD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cxnSp>
        <p:nvCxnSpPr>
          <p:cNvPr id="46" name="直接连接符 45"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CxnSpPr/>
          <p:nvPr/>
        </p:nvCxnSpPr>
        <p:spPr>
          <a:xfrm>
            <a:off x="3246637" y="1273629"/>
            <a:ext cx="5770860"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47" name="文本框 46"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txBox="1"/>
          <p:nvPr/>
        </p:nvSpPr>
        <p:spPr>
          <a:xfrm>
            <a:off x="3585930" y="486564"/>
            <a:ext cx="4768930" cy="646331"/>
          </a:xfrm>
          <a:prstGeom prst="rect">
            <a:avLst/>
          </a:prstGeom>
          <a:noFill/>
        </p:spPr>
        <p:txBody>
          <a:bodyPr wrap="square" rtlCol="0">
            <a:spAutoFit/>
          </a:bodyPr>
          <a:lstStyle/>
          <a:p>
            <a:r>
              <a:rPr lang="zh-CN" altLang="en-US" sz="3600" dirty="0">
                <a:latin typeface="KaiTi" panose="02010609060101010101" pitchFamily="49" charset="-122"/>
                <a:ea typeface="KaiTi" panose="02010609060101010101" pitchFamily="49" charset="-122"/>
              </a:rPr>
              <a:t>二、应聘申请表的设计</a:t>
            </a:r>
            <a:endParaRPr lang="en-US" altLang="zh-CN" sz="3600" b="1" spc="500" dirty="0">
              <a:solidFill>
                <a:schemeClr val="bg1">
                  <a:lumMod val="50000"/>
                </a:schemeClr>
              </a:solidFill>
              <a:latin typeface="KaiTi" panose="02010609060101010101" pitchFamily="49" charset="-122"/>
              <a:ea typeface="KaiTi" panose="02010609060101010101" pitchFamily="49" charset="-122"/>
              <a:cs typeface="Arial" panose="020B0604020202020204" pitchFamily="34" charset="0"/>
            </a:endParaRPr>
          </a:p>
        </p:txBody>
      </p:sp>
      <p:sp>
        <p:nvSpPr>
          <p:cNvPr id="48" name="椭圆 47"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flipH="1">
            <a:off x="2686180" y="813581"/>
            <a:ext cx="157493" cy="157493"/>
          </a:xfrm>
          <a:prstGeom prst="ellipse">
            <a:avLst/>
          </a:prstGeom>
          <a:solidFill>
            <a:srgbClr val="D06F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9" name="椭圆 48"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flipH="1">
            <a:off x="2686180" y="335956"/>
            <a:ext cx="321030" cy="321030"/>
          </a:xfrm>
          <a:prstGeom prst="ellipse">
            <a:avLst/>
          </a:prstGeom>
          <a:solidFill>
            <a:srgbClr val="966481"/>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0" name="椭圆 49"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flipH="1">
            <a:off x="2991678" y="806317"/>
            <a:ext cx="219803" cy="219803"/>
          </a:xfrm>
          <a:prstGeom prst="ellipse">
            <a:avLst/>
          </a:prstGeom>
          <a:solidFill>
            <a:srgbClr val="365B7C"/>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1" name="椭圆 50"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flipH="1">
            <a:off x="2031169" y="697840"/>
            <a:ext cx="164852" cy="164852"/>
          </a:xfrm>
          <a:prstGeom prst="ellipse">
            <a:avLst/>
          </a:prstGeom>
          <a:solidFill>
            <a:srgbClr val="F779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2" name="椭圆 51"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9354354" y="755438"/>
            <a:ext cx="157493" cy="157493"/>
          </a:xfrm>
          <a:prstGeom prst="ellipse">
            <a:avLst/>
          </a:prstGeom>
          <a:solidFill>
            <a:srgbClr val="D06F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3" name="椭圆 52"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9190817" y="277813"/>
            <a:ext cx="321030" cy="321030"/>
          </a:xfrm>
          <a:prstGeom prst="ellipse">
            <a:avLst/>
          </a:prstGeom>
          <a:solidFill>
            <a:srgbClr val="966481"/>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4" name="椭圆 53"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a:off x="8986546" y="748174"/>
            <a:ext cx="219803" cy="219803"/>
          </a:xfrm>
          <a:prstGeom prst="ellipse">
            <a:avLst/>
          </a:prstGeom>
          <a:solidFill>
            <a:srgbClr val="365B7C"/>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5" name="椭圆 54"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a:off x="10002006" y="639697"/>
            <a:ext cx="164852" cy="164852"/>
          </a:xfrm>
          <a:prstGeom prst="ellipse">
            <a:avLst/>
          </a:prstGeom>
          <a:solidFill>
            <a:srgbClr val="F779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 name="e7d195523061f1c0"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hidden="1"/>
          <p:cNvSpPr txBox="1"/>
          <p:nvPr/>
        </p:nvSpPr>
        <p:spPr>
          <a:xfrm>
            <a:off x="-355600" y="1803400"/>
            <a:ext cx="293927" cy="1016000"/>
          </a:xfrm>
          <a:prstGeom prst="rect">
            <a:avLst/>
          </a:prstGeom>
          <a:noFill/>
        </p:spPr>
        <p:txBody>
          <a:bodyPr vert="wordArtVert" rtlCol="0">
            <a:spAutoFit/>
          </a:bodyPr>
          <a:lstStyle/>
          <a:p>
            <a:r>
              <a:rPr lang="en-US" altLang="zh-CN" sz="100"/>
              <a:t>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a:t>
            </a:r>
            <a:endParaRPr lang="zh-CN" altLang="en-US" sz="100"/>
          </a:p>
        </p:txBody>
      </p:sp>
      <p:sp>
        <p:nvSpPr>
          <p:cNvPr id="23" name="Rectangle 3">
            <a:extLst>
              <a:ext uri="{FF2B5EF4-FFF2-40B4-BE49-F238E27FC236}">
                <a16:creationId xmlns:a16="http://schemas.microsoft.com/office/drawing/2014/main" id="{4BC8D186-0991-C740-82B8-1C2123204F89}"/>
              </a:ext>
            </a:extLst>
          </p:cNvPr>
          <p:cNvSpPr txBox="1">
            <a:spLocks noChangeArrowheads="1"/>
          </p:cNvSpPr>
          <p:nvPr/>
        </p:nvSpPr>
        <p:spPr>
          <a:xfrm>
            <a:off x="1371600" y="1911845"/>
            <a:ext cx="9160329" cy="4740955"/>
          </a:xfrm>
          <a:prstGeom prst="rect">
            <a:avLst/>
          </a:prstGeom>
        </p:spPr>
        <p:txBody>
          <a:bodyP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nSpc>
                <a:spcPct val="80000"/>
              </a:lnSpc>
            </a:pPr>
            <a:r>
              <a:rPr lang="en-US" altLang="zh-CN" dirty="0">
                <a:latin typeface="KaiTi" panose="02010609060101010101" pitchFamily="49" charset="-122"/>
                <a:ea typeface="KaiTi" panose="02010609060101010101" pitchFamily="49" charset="-122"/>
              </a:rPr>
              <a:t>(</a:t>
            </a:r>
            <a:r>
              <a:rPr lang="zh-CN" altLang="en-US" dirty="0">
                <a:latin typeface="KaiTi" panose="02010609060101010101" pitchFamily="49" charset="-122"/>
                <a:ea typeface="KaiTi" panose="02010609060101010101" pitchFamily="49" charset="-122"/>
              </a:rPr>
              <a:t>三</a:t>
            </a:r>
            <a:r>
              <a:rPr lang="en-US" altLang="zh-CN" dirty="0">
                <a:latin typeface="KaiTi" panose="02010609060101010101" pitchFamily="49" charset="-122"/>
                <a:ea typeface="KaiTi" panose="02010609060101010101" pitchFamily="49" charset="-122"/>
              </a:rPr>
              <a:t>)</a:t>
            </a:r>
            <a:r>
              <a:rPr lang="zh-CN" altLang="en-US" dirty="0">
                <a:latin typeface="KaiTi" panose="02010609060101010101" pitchFamily="49" charset="-122"/>
                <a:ea typeface="KaiTi" panose="02010609060101010101" pitchFamily="49" charset="-122"/>
              </a:rPr>
              <a:t>设计要求</a:t>
            </a:r>
            <a:endParaRPr lang="en-US" altLang="zh-CN" dirty="0">
              <a:latin typeface="KaiTi" panose="02010609060101010101" pitchFamily="49" charset="-122"/>
              <a:ea typeface="KaiTi" panose="02010609060101010101" pitchFamily="49" charset="-122"/>
            </a:endParaRPr>
          </a:p>
          <a:p>
            <a:r>
              <a:rPr lang="en-US" altLang="zh-CN" dirty="0">
                <a:latin typeface="KaiTi" panose="02010609060101010101" pitchFamily="49" charset="-122"/>
                <a:ea typeface="KaiTi" panose="02010609060101010101" pitchFamily="49" charset="-122"/>
              </a:rPr>
              <a:t>(1)</a:t>
            </a:r>
            <a:r>
              <a:rPr lang="zh-CN" altLang="en-US" dirty="0">
                <a:latin typeface="KaiTi" panose="02010609060101010101" pitchFamily="49" charset="-122"/>
                <a:ea typeface="KaiTi" panose="02010609060101010101" pitchFamily="49" charset="-122"/>
              </a:rPr>
              <a:t>应聘申请表的设计要以职务说明书为依据</a:t>
            </a:r>
            <a:r>
              <a:rPr lang="en-US" altLang="zh-CN" dirty="0">
                <a:latin typeface="KaiTi" panose="02010609060101010101" pitchFamily="49" charset="-122"/>
                <a:ea typeface="KaiTi" panose="02010609060101010101" pitchFamily="49" charset="-122"/>
              </a:rPr>
              <a:t>,</a:t>
            </a:r>
            <a:r>
              <a:rPr lang="zh-CN" altLang="en-US" dirty="0">
                <a:latin typeface="KaiTi" panose="02010609060101010101" pitchFamily="49" charset="-122"/>
                <a:ea typeface="KaiTi" panose="02010609060101010101" pitchFamily="49" charset="-122"/>
              </a:rPr>
              <a:t>每一栏目均应有一定的目的</a:t>
            </a:r>
            <a:r>
              <a:rPr lang="en-US" altLang="zh-CN" dirty="0">
                <a:latin typeface="KaiTi" panose="02010609060101010101" pitchFamily="49" charset="-122"/>
                <a:ea typeface="KaiTi" panose="02010609060101010101" pitchFamily="49" charset="-122"/>
              </a:rPr>
              <a:t>,</a:t>
            </a:r>
            <a:r>
              <a:rPr lang="zh-CN" altLang="en-US" dirty="0">
                <a:latin typeface="KaiTi" panose="02010609060101010101" pitchFamily="49" charset="-122"/>
                <a:ea typeface="KaiTi" panose="02010609060101010101" pitchFamily="49" charset="-122"/>
              </a:rPr>
              <a:t>不要烦琐、重复。</a:t>
            </a:r>
          </a:p>
          <a:p>
            <a:r>
              <a:rPr lang="en-US" altLang="zh-CN" dirty="0">
                <a:latin typeface="KaiTi" panose="02010609060101010101" pitchFamily="49" charset="-122"/>
                <a:ea typeface="KaiTi" panose="02010609060101010101" pitchFamily="49" charset="-122"/>
              </a:rPr>
              <a:t>(2)</a:t>
            </a:r>
            <a:r>
              <a:rPr lang="zh-CN" altLang="en-US" dirty="0">
                <a:latin typeface="KaiTi" panose="02010609060101010101" pitchFamily="49" charset="-122"/>
                <a:ea typeface="KaiTi" panose="02010609060101010101" pitchFamily="49" charset="-122"/>
              </a:rPr>
              <a:t>应聘申请表的设计要符合国家的法规和政策。</a:t>
            </a:r>
          </a:p>
          <a:p>
            <a:r>
              <a:rPr lang="en-US" altLang="zh-CN" dirty="0">
                <a:latin typeface="KaiTi" panose="02010609060101010101" pitchFamily="49" charset="-122"/>
                <a:ea typeface="KaiTi" panose="02010609060101010101" pitchFamily="49" charset="-122"/>
              </a:rPr>
              <a:t>(3)</a:t>
            </a:r>
            <a:r>
              <a:rPr lang="zh-CN" altLang="en-US" dirty="0">
                <a:latin typeface="KaiTi" panose="02010609060101010101" pitchFamily="49" charset="-122"/>
                <a:ea typeface="KaiTi" panose="02010609060101010101" pitchFamily="49" charset="-122"/>
              </a:rPr>
              <a:t>应聘申请表的内容要全面</a:t>
            </a:r>
            <a:r>
              <a:rPr lang="en-US" altLang="zh-CN" dirty="0">
                <a:latin typeface="KaiTi" panose="02010609060101010101" pitchFamily="49" charset="-122"/>
                <a:ea typeface="KaiTi" panose="02010609060101010101" pitchFamily="49" charset="-122"/>
              </a:rPr>
              <a:t>,</a:t>
            </a:r>
            <a:r>
              <a:rPr lang="zh-CN" altLang="en-US" dirty="0">
                <a:latin typeface="KaiTi" panose="02010609060101010101" pitchFamily="49" charset="-122"/>
                <a:ea typeface="KaiTi" panose="02010609060101010101" pitchFamily="49" charset="-122"/>
              </a:rPr>
              <a:t>包括所需了解的所有信息。</a:t>
            </a:r>
          </a:p>
          <a:p>
            <a:r>
              <a:rPr lang="en-US" altLang="zh-CN" dirty="0">
                <a:latin typeface="KaiTi" panose="02010609060101010101" pitchFamily="49" charset="-122"/>
                <a:ea typeface="KaiTi" panose="02010609060101010101" pitchFamily="49" charset="-122"/>
              </a:rPr>
              <a:t>(4)</a:t>
            </a:r>
            <a:r>
              <a:rPr lang="zh-CN" altLang="en-US" dirty="0">
                <a:latin typeface="KaiTi" panose="02010609060101010101" pitchFamily="49" charset="-122"/>
                <a:ea typeface="KaiTi" panose="02010609060101010101" pitchFamily="49" charset="-122"/>
              </a:rPr>
              <a:t>应聘申请表的内容设计要考虑应聘者的立场。</a:t>
            </a:r>
          </a:p>
        </p:txBody>
      </p:sp>
    </p:spTree>
    <p:extLst>
      <p:ext uri="{BB962C8B-B14F-4D97-AF65-F5344CB8AC3E}">
        <p14:creationId xmlns:p14="http://schemas.microsoft.com/office/powerpoint/2010/main" val="643464454"/>
      </p:ext>
    </p:extLst>
  </p:cSld>
  <p:clrMapOvr>
    <a:masterClrMapping/>
  </p:clrMapOvr>
  <p:transition spd="slow">
    <p:fade/>
  </p:transition>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矩形 24"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549157" y="-975631"/>
            <a:ext cx="583096" cy="838080"/>
          </a:xfrm>
          <a:prstGeom prst="rect">
            <a:avLst/>
          </a:prstGeom>
          <a:solidFill>
            <a:srgbClr val="365B7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 name="矩形 25"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1132253" y="-975631"/>
            <a:ext cx="583096" cy="838080"/>
          </a:xfrm>
          <a:prstGeom prst="rect">
            <a:avLst/>
          </a:prstGeom>
          <a:solidFill>
            <a:srgbClr val="96648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 name="矩形 26"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1715349" y="-975631"/>
            <a:ext cx="583096" cy="838080"/>
          </a:xfrm>
          <a:prstGeom prst="rect">
            <a:avLst/>
          </a:prstGeom>
          <a:solidFill>
            <a:srgbClr val="D06F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 name="矩形 27"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2298446" y="-975631"/>
            <a:ext cx="583096" cy="838080"/>
          </a:xfrm>
          <a:prstGeom prst="rect">
            <a:avLst/>
          </a:prstGeom>
          <a:solidFill>
            <a:srgbClr val="F779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 name="矩形 28"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2881542" y="-975631"/>
            <a:ext cx="583096" cy="838080"/>
          </a:xfrm>
          <a:prstGeom prst="rect">
            <a:avLst/>
          </a:prstGeom>
          <a:solidFill>
            <a:srgbClr val="F8AD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cxnSp>
        <p:nvCxnSpPr>
          <p:cNvPr id="46" name="直接连接符 45"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CxnSpPr/>
          <p:nvPr/>
        </p:nvCxnSpPr>
        <p:spPr>
          <a:xfrm>
            <a:off x="3246637" y="1273629"/>
            <a:ext cx="5770860"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47" name="文本框 46"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txBox="1"/>
          <p:nvPr/>
        </p:nvSpPr>
        <p:spPr>
          <a:xfrm>
            <a:off x="4120143" y="490415"/>
            <a:ext cx="4768930" cy="646331"/>
          </a:xfrm>
          <a:prstGeom prst="rect">
            <a:avLst/>
          </a:prstGeom>
          <a:noFill/>
        </p:spPr>
        <p:txBody>
          <a:bodyPr wrap="square" rtlCol="0">
            <a:spAutoFit/>
          </a:bodyPr>
          <a:lstStyle/>
          <a:p>
            <a:r>
              <a:rPr lang="zh-CN" altLang="en-US" sz="3600" dirty="0">
                <a:latin typeface="KaiTi" panose="02010609060101010101" pitchFamily="49" charset="-122"/>
                <a:ea typeface="KaiTi" panose="02010609060101010101" pitchFamily="49" charset="-122"/>
              </a:rPr>
              <a:t>一、明确招聘标准</a:t>
            </a:r>
            <a:endParaRPr lang="en-US" altLang="zh-CN" sz="3600" b="1" spc="500" dirty="0">
              <a:solidFill>
                <a:schemeClr val="bg1">
                  <a:lumMod val="50000"/>
                </a:schemeClr>
              </a:solidFill>
              <a:latin typeface="KaiTi" panose="02010609060101010101" pitchFamily="49" charset="-122"/>
              <a:ea typeface="KaiTi" panose="02010609060101010101" pitchFamily="49" charset="-122"/>
              <a:cs typeface="Arial" panose="020B0604020202020204" pitchFamily="34" charset="0"/>
            </a:endParaRPr>
          </a:p>
        </p:txBody>
      </p:sp>
      <p:sp>
        <p:nvSpPr>
          <p:cNvPr id="48" name="椭圆 47"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flipH="1">
            <a:off x="2686180" y="813581"/>
            <a:ext cx="157493" cy="157493"/>
          </a:xfrm>
          <a:prstGeom prst="ellipse">
            <a:avLst/>
          </a:prstGeom>
          <a:solidFill>
            <a:srgbClr val="D06F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9" name="椭圆 48"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flipH="1">
            <a:off x="2686180" y="335956"/>
            <a:ext cx="321030" cy="321030"/>
          </a:xfrm>
          <a:prstGeom prst="ellipse">
            <a:avLst/>
          </a:prstGeom>
          <a:solidFill>
            <a:srgbClr val="966481"/>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0" name="椭圆 49"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flipH="1">
            <a:off x="2991678" y="806317"/>
            <a:ext cx="219803" cy="219803"/>
          </a:xfrm>
          <a:prstGeom prst="ellipse">
            <a:avLst/>
          </a:prstGeom>
          <a:solidFill>
            <a:srgbClr val="365B7C"/>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1" name="椭圆 50"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flipH="1">
            <a:off x="2031169" y="697840"/>
            <a:ext cx="164852" cy="164852"/>
          </a:xfrm>
          <a:prstGeom prst="ellipse">
            <a:avLst/>
          </a:prstGeom>
          <a:solidFill>
            <a:srgbClr val="F779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2" name="椭圆 51"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9354354" y="755438"/>
            <a:ext cx="157493" cy="157493"/>
          </a:xfrm>
          <a:prstGeom prst="ellipse">
            <a:avLst/>
          </a:prstGeom>
          <a:solidFill>
            <a:srgbClr val="D06F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3" name="椭圆 52"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9190817" y="277813"/>
            <a:ext cx="321030" cy="321030"/>
          </a:xfrm>
          <a:prstGeom prst="ellipse">
            <a:avLst/>
          </a:prstGeom>
          <a:solidFill>
            <a:srgbClr val="966481"/>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4" name="椭圆 53"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a:off x="8986546" y="748174"/>
            <a:ext cx="219803" cy="219803"/>
          </a:xfrm>
          <a:prstGeom prst="ellipse">
            <a:avLst/>
          </a:prstGeom>
          <a:solidFill>
            <a:srgbClr val="365B7C"/>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5" name="椭圆 54"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a:off x="10002006" y="639697"/>
            <a:ext cx="164852" cy="164852"/>
          </a:xfrm>
          <a:prstGeom prst="ellipse">
            <a:avLst/>
          </a:prstGeom>
          <a:solidFill>
            <a:srgbClr val="F779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 name="e7d195523061f1c0"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hidden="1"/>
          <p:cNvSpPr txBox="1"/>
          <p:nvPr/>
        </p:nvSpPr>
        <p:spPr>
          <a:xfrm>
            <a:off x="-355600" y="1803400"/>
            <a:ext cx="293927" cy="1016000"/>
          </a:xfrm>
          <a:prstGeom prst="rect">
            <a:avLst/>
          </a:prstGeom>
          <a:noFill/>
        </p:spPr>
        <p:txBody>
          <a:bodyPr vert="wordArtVert" rtlCol="0">
            <a:spAutoFit/>
          </a:bodyPr>
          <a:lstStyle/>
          <a:p>
            <a:r>
              <a:rPr lang="en-US" altLang="zh-CN" sz="100"/>
              <a:t>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a:t>
            </a:r>
            <a:endParaRPr lang="zh-CN" altLang="en-US" sz="100"/>
          </a:p>
        </p:txBody>
      </p:sp>
      <p:sp>
        <p:nvSpPr>
          <p:cNvPr id="23" name="Rectangle 3">
            <a:extLst>
              <a:ext uri="{FF2B5EF4-FFF2-40B4-BE49-F238E27FC236}">
                <a16:creationId xmlns:a16="http://schemas.microsoft.com/office/drawing/2014/main" id="{4BC8D186-0991-C740-82B8-1C2123204F89}"/>
              </a:ext>
            </a:extLst>
          </p:cNvPr>
          <p:cNvSpPr txBox="1">
            <a:spLocks noChangeArrowheads="1"/>
          </p:cNvSpPr>
          <p:nvPr/>
        </p:nvSpPr>
        <p:spPr>
          <a:xfrm>
            <a:off x="3464638" y="2324111"/>
            <a:ext cx="7577123" cy="5248275"/>
          </a:xfrm>
          <a:prstGeom prst="rect">
            <a:avLst/>
          </a:prstGeom>
        </p:spPr>
        <p:txBody>
          <a:bodyP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zh-CN" altLang="en-US" sz="2400" dirty="0">
                <a:latin typeface="KaiTi" panose="02010609060101010101" pitchFamily="49" charset="-122"/>
                <a:ea typeface="KaiTi" panose="02010609060101010101" pitchFamily="49" charset="-122"/>
              </a:rPr>
              <a:t>该应聘者能胜任吗 </a:t>
            </a:r>
          </a:p>
          <a:p>
            <a:r>
              <a:rPr lang="zh-CN" altLang="en-US" sz="2400" dirty="0">
                <a:latin typeface="KaiTi" panose="02010609060101010101" pitchFamily="49" charset="-122"/>
                <a:ea typeface="KaiTi" panose="02010609060101010101" pitchFamily="49" charset="-122"/>
              </a:rPr>
              <a:t>某饭店在面试饭店销售员时</a:t>
            </a:r>
            <a:r>
              <a:rPr lang="en-US" altLang="zh-CN" sz="2400" dirty="0">
                <a:latin typeface="KaiTi" panose="02010609060101010101" pitchFamily="49" charset="-122"/>
                <a:ea typeface="KaiTi" panose="02010609060101010101" pitchFamily="49" charset="-122"/>
              </a:rPr>
              <a:t>,</a:t>
            </a:r>
            <a:r>
              <a:rPr lang="zh-CN" altLang="en-US" sz="2400" dirty="0">
                <a:latin typeface="KaiTi" panose="02010609060101010101" pitchFamily="49" charset="-122"/>
                <a:ea typeface="KaiTi" panose="02010609060101010101" pitchFamily="49" charset="-122"/>
              </a:rPr>
              <a:t>要求应聘者讲述过去的销售情况。应聘者回答说</a:t>
            </a:r>
            <a:r>
              <a:rPr lang="en-US" altLang="zh-CN" sz="2400" dirty="0">
                <a:latin typeface="KaiTi" panose="02010609060101010101" pitchFamily="49" charset="-122"/>
                <a:ea typeface="KaiTi" panose="02010609060101010101" pitchFamily="49" charset="-122"/>
              </a:rPr>
              <a:t>: “</a:t>
            </a:r>
            <a:r>
              <a:rPr lang="zh-CN" altLang="en-US" sz="2400" dirty="0">
                <a:latin typeface="KaiTi" panose="02010609060101010101" pitchFamily="49" charset="-122"/>
                <a:ea typeface="KaiTi" panose="02010609060101010101" pitchFamily="49" charset="-122"/>
              </a:rPr>
              <a:t>实际上</a:t>
            </a:r>
            <a:r>
              <a:rPr lang="en-US" altLang="zh-CN" sz="2400" dirty="0">
                <a:latin typeface="KaiTi" panose="02010609060101010101" pitchFamily="49" charset="-122"/>
                <a:ea typeface="KaiTi" panose="02010609060101010101" pitchFamily="49" charset="-122"/>
              </a:rPr>
              <a:t>,</a:t>
            </a:r>
            <a:r>
              <a:rPr lang="zh-CN" altLang="en-US" sz="2400" dirty="0">
                <a:latin typeface="KaiTi" panose="02010609060101010101" pitchFamily="49" charset="-122"/>
                <a:ea typeface="KaiTi" panose="02010609060101010101" pitchFamily="49" charset="-122"/>
              </a:rPr>
              <a:t>我是当时那个饭店最好的销售员之一</a:t>
            </a:r>
            <a:r>
              <a:rPr lang="en-US" altLang="zh-CN" sz="2400" dirty="0">
                <a:latin typeface="KaiTi" panose="02010609060101010101" pitchFamily="49" charset="-122"/>
                <a:ea typeface="KaiTi" panose="02010609060101010101" pitchFamily="49" charset="-122"/>
              </a:rPr>
              <a:t>,</a:t>
            </a:r>
            <a:r>
              <a:rPr lang="zh-CN" altLang="en-US" sz="2400" dirty="0">
                <a:latin typeface="KaiTi" panose="02010609060101010101" pitchFamily="49" charset="-122"/>
                <a:ea typeface="KaiTi" panose="02010609060101010101" pitchFamily="49" charset="-122"/>
              </a:rPr>
              <a:t>销售出去的客房是别人的好几倍</a:t>
            </a:r>
            <a:r>
              <a:rPr lang="en-US" altLang="zh-CN" sz="2400" dirty="0">
                <a:latin typeface="KaiTi" panose="02010609060101010101" pitchFamily="49" charset="-122"/>
                <a:ea typeface="KaiTi" panose="02010609060101010101" pitchFamily="49" charset="-122"/>
              </a:rPr>
              <a:t>,</a:t>
            </a:r>
            <a:r>
              <a:rPr lang="zh-CN" altLang="en-US" sz="2400" dirty="0">
                <a:latin typeface="KaiTi" panose="02010609060101010101" pitchFamily="49" charset="-122"/>
                <a:ea typeface="KaiTi" panose="02010609060101010101" pitchFamily="49" charset="-122"/>
              </a:rPr>
              <a:t>而且特别擅长处理难题。”从这个人的回答</a:t>
            </a:r>
            <a:r>
              <a:rPr lang="en-US" altLang="zh-CN" sz="2400" dirty="0">
                <a:latin typeface="KaiTi" panose="02010609060101010101" pitchFamily="49" charset="-122"/>
                <a:ea typeface="KaiTi" panose="02010609060101010101" pitchFamily="49" charset="-122"/>
              </a:rPr>
              <a:t>,</a:t>
            </a:r>
            <a:r>
              <a:rPr lang="zh-CN" altLang="en-US" sz="2400" dirty="0">
                <a:latin typeface="KaiTi" panose="02010609060101010101" pitchFamily="49" charset="-122"/>
                <a:ea typeface="KaiTi" panose="02010609060101010101" pitchFamily="49" charset="-122"/>
              </a:rPr>
              <a:t>你能否判断出他以往的行为表现</a:t>
            </a:r>
            <a:r>
              <a:rPr lang="en-US" altLang="zh-CN" sz="2400" dirty="0">
                <a:latin typeface="KaiTi" panose="02010609060101010101" pitchFamily="49" charset="-122"/>
                <a:ea typeface="KaiTi" panose="02010609060101010101" pitchFamily="49" charset="-122"/>
              </a:rPr>
              <a:t>? </a:t>
            </a:r>
            <a:r>
              <a:rPr lang="zh-CN" altLang="en-US" sz="2400" dirty="0">
                <a:latin typeface="KaiTi" panose="02010609060101010101" pitchFamily="49" charset="-122"/>
                <a:ea typeface="KaiTi" panose="02010609060101010101" pitchFamily="49" charset="-122"/>
              </a:rPr>
              <a:t>他的个人评价可以作为胜任的依据吗</a:t>
            </a:r>
            <a:r>
              <a:rPr lang="en-US" altLang="zh-CN" sz="2400" dirty="0">
                <a:latin typeface="KaiTi" panose="02010609060101010101" pitchFamily="49" charset="-122"/>
                <a:ea typeface="KaiTi" panose="02010609060101010101" pitchFamily="49" charset="-122"/>
              </a:rPr>
              <a:t>? </a:t>
            </a:r>
            <a:endParaRPr lang="zh-CN" altLang="en-US" sz="2400" dirty="0">
              <a:latin typeface="KaiTi" panose="02010609060101010101" pitchFamily="49" charset="-122"/>
              <a:ea typeface="KaiTi" panose="02010609060101010101" pitchFamily="49" charset="-122"/>
            </a:endParaRPr>
          </a:p>
        </p:txBody>
      </p:sp>
      <p:grpSp>
        <p:nvGrpSpPr>
          <p:cNvPr id="21" name="组合 20"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GrpSpPr/>
          <p:nvPr/>
        </p:nvGrpSpPr>
        <p:grpSpPr>
          <a:xfrm>
            <a:off x="751849" y="1661935"/>
            <a:ext cx="2304256" cy="4167230"/>
            <a:chOff x="752634" y="1779108"/>
            <a:chExt cx="2304256" cy="4167230"/>
          </a:xfrm>
        </p:grpSpPr>
        <p:sp>
          <p:nvSpPr>
            <p:cNvPr id="22" name="圆角矩形 38"/>
            <p:cNvSpPr/>
            <p:nvPr/>
          </p:nvSpPr>
          <p:spPr>
            <a:xfrm rot="572624">
              <a:off x="1297576" y="1779108"/>
              <a:ext cx="1274792" cy="1256404"/>
            </a:xfrm>
            <a:custGeom>
              <a:avLst/>
              <a:gdLst/>
              <a:ahLst/>
              <a:cxnLst/>
              <a:rect l="l" t="t" r="r" b="b"/>
              <a:pathLst>
                <a:path w="1554798" h="1532371">
                  <a:moveTo>
                    <a:pt x="260464" y="73817"/>
                  </a:moveTo>
                  <a:cubicBezTo>
                    <a:pt x="306072" y="28209"/>
                    <a:pt x="369078" y="0"/>
                    <a:pt x="438674" y="0"/>
                  </a:cubicBezTo>
                  <a:lnTo>
                    <a:pt x="1302770" y="0"/>
                  </a:lnTo>
                  <a:cubicBezTo>
                    <a:pt x="1441961" y="0"/>
                    <a:pt x="1554798" y="112837"/>
                    <a:pt x="1554798" y="252028"/>
                  </a:cubicBezTo>
                  <a:lnTo>
                    <a:pt x="1554798" y="252029"/>
                  </a:lnTo>
                  <a:lnTo>
                    <a:pt x="1554798" y="1116125"/>
                  </a:lnTo>
                  <a:cubicBezTo>
                    <a:pt x="1554798" y="1255316"/>
                    <a:pt x="1441961" y="1368153"/>
                    <a:pt x="1302770" y="1368153"/>
                  </a:cubicBezTo>
                  <a:cubicBezTo>
                    <a:pt x="1163579" y="1368153"/>
                    <a:pt x="1050742" y="1255316"/>
                    <a:pt x="1050742" y="1116125"/>
                  </a:cubicBezTo>
                  <a:lnTo>
                    <a:pt x="1050742" y="860250"/>
                  </a:lnTo>
                  <a:cubicBezTo>
                    <a:pt x="1050311" y="861013"/>
                    <a:pt x="1049708" y="861600"/>
                    <a:pt x="1049101" y="862186"/>
                  </a:cubicBezTo>
                  <a:lnTo>
                    <a:pt x="426920" y="1461813"/>
                  </a:lnTo>
                  <a:cubicBezTo>
                    <a:pt x="326697" y="1558402"/>
                    <a:pt x="167149" y="1555457"/>
                    <a:pt x="70559" y="1455234"/>
                  </a:cubicBezTo>
                  <a:cubicBezTo>
                    <a:pt x="-26031" y="1355012"/>
                    <a:pt x="-23086" y="1195463"/>
                    <a:pt x="77137" y="1098874"/>
                  </a:cubicBezTo>
                  <a:lnTo>
                    <a:pt x="694328" y="504056"/>
                  </a:lnTo>
                  <a:lnTo>
                    <a:pt x="438674" y="504056"/>
                  </a:lnTo>
                  <a:cubicBezTo>
                    <a:pt x="299483" y="504056"/>
                    <a:pt x="186646" y="391219"/>
                    <a:pt x="186646" y="252028"/>
                  </a:cubicBezTo>
                  <a:cubicBezTo>
                    <a:pt x="186646" y="182432"/>
                    <a:pt x="214855" y="119426"/>
                    <a:pt x="260464" y="73817"/>
                  </a:cubicBezTo>
                  <a:close/>
                </a:path>
              </a:pathLst>
            </a:custGeom>
            <a:solidFill>
              <a:srgbClr val="D06F83"/>
            </a:solidFill>
            <a:ln w="19050">
              <a:gradFill>
                <a:gsLst>
                  <a:gs pos="89000">
                    <a:schemeClr val="bg1">
                      <a:lumMod val="85000"/>
                    </a:schemeClr>
                  </a:gs>
                  <a:gs pos="0">
                    <a:schemeClr val="bg1"/>
                  </a:gs>
                </a:gsLst>
                <a:lin ang="7200000" scaled="0"/>
              </a:gradFill>
            </a:ln>
            <a:effectLst>
              <a:outerShdw blurRad="254000" dist="127000" dir="8160000" algn="tr" rotWithShape="0">
                <a:prstClr val="black">
                  <a:alpha val="34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 name="圆角矩形 23"/>
            <p:cNvSpPr/>
            <p:nvPr/>
          </p:nvSpPr>
          <p:spPr>
            <a:xfrm>
              <a:off x="752634" y="3115798"/>
              <a:ext cx="2304256" cy="2830540"/>
            </a:xfrm>
            <a:prstGeom prst="roundRect">
              <a:avLst>
                <a:gd name="adj" fmla="val 6909"/>
              </a:avLst>
            </a:prstGeom>
            <a:solidFill>
              <a:srgbClr val="EFEFEF"/>
            </a:solidFill>
            <a:ln w="19050">
              <a:gradFill>
                <a:gsLst>
                  <a:gs pos="89000">
                    <a:schemeClr val="bg1">
                      <a:lumMod val="85000"/>
                    </a:schemeClr>
                  </a:gs>
                  <a:gs pos="0">
                    <a:schemeClr val="bg1"/>
                  </a:gs>
                </a:gsLst>
                <a:lin ang="7200000" scaled="0"/>
              </a:gradFill>
            </a:ln>
            <a:effectLst>
              <a:outerShdw blurRad="254000" dist="127000" dir="8160000" algn="tr" rotWithShape="0">
                <a:prstClr val="black">
                  <a:alpha val="34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30" name="组合 29"/>
            <p:cNvGrpSpPr/>
            <p:nvPr/>
          </p:nvGrpSpPr>
          <p:grpSpPr>
            <a:xfrm rot="16200000">
              <a:off x="2087525" y="3024024"/>
              <a:ext cx="441397" cy="58863"/>
              <a:chOff x="2975753" y="1851670"/>
              <a:chExt cx="539968" cy="72008"/>
            </a:xfrm>
          </p:grpSpPr>
          <p:sp>
            <p:nvSpPr>
              <p:cNvPr id="37" name="椭圆 36"/>
              <p:cNvSpPr/>
              <p:nvPr/>
            </p:nvSpPr>
            <p:spPr>
              <a:xfrm>
                <a:off x="2975753" y="1851670"/>
                <a:ext cx="72008" cy="72008"/>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8" name="椭圆 37"/>
              <p:cNvSpPr/>
              <p:nvPr/>
            </p:nvSpPr>
            <p:spPr>
              <a:xfrm>
                <a:off x="3443713" y="1851670"/>
                <a:ext cx="72008" cy="72008"/>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9" name="圆角矩形 38"/>
              <p:cNvSpPr/>
              <p:nvPr/>
            </p:nvSpPr>
            <p:spPr>
              <a:xfrm>
                <a:off x="3011757" y="1864814"/>
                <a:ext cx="467960" cy="45719"/>
              </a:xfrm>
              <a:prstGeom prst="roundRect">
                <a:avLst>
                  <a:gd name="adj" fmla="val 50000"/>
                </a:avLst>
              </a:prstGeom>
              <a:gradFill>
                <a:gsLst>
                  <a:gs pos="0">
                    <a:schemeClr val="bg1">
                      <a:lumMod val="75000"/>
                    </a:schemeClr>
                  </a:gs>
                  <a:gs pos="50000">
                    <a:schemeClr val="bg1">
                      <a:lumMod val="95000"/>
                    </a:schemeClr>
                  </a:gs>
                  <a:gs pos="100000">
                    <a:schemeClr val="bg1">
                      <a:lumMod val="75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31" name="组合 30"/>
            <p:cNvGrpSpPr/>
            <p:nvPr/>
          </p:nvGrpSpPr>
          <p:grpSpPr>
            <a:xfrm rot="16200000">
              <a:off x="1203997" y="3024024"/>
              <a:ext cx="441397" cy="58863"/>
              <a:chOff x="2975753" y="1851670"/>
              <a:chExt cx="539968" cy="72008"/>
            </a:xfrm>
          </p:grpSpPr>
          <p:sp>
            <p:nvSpPr>
              <p:cNvPr id="34" name="椭圆 33"/>
              <p:cNvSpPr/>
              <p:nvPr/>
            </p:nvSpPr>
            <p:spPr>
              <a:xfrm>
                <a:off x="2975753" y="1851670"/>
                <a:ext cx="72008" cy="72008"/>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5" name="椭圆 34"/>
              <p:cNvSpPr/>
              <p:nvPr/>
            </p:nvSpPr>
            <p:spPr>
              <a:xfrm>
                <a:off x="3443713" y="1851670"/>
                <a:ext cx="72008" cy="72008"/>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6" name="圆角矩形 35"/>
              <p:cNvSpPr/>
              <p:nvPr/>
            </p:nvSpPr>
            <p:spPr>
              <a:xfrm>
                <a:off x="3011757" y="1864814"/>
                <a:ext cx="467960" cy="45719"/>
              </a:xfrm>
              <a:prstGeom prst="roundRect">
                <a:avLst>
                  <a:gd name="adj" fmla="val 50000"/>
                </a:avLst>
              </a:prstGeom>
              <a:gradFill>
                <a:gsLst>
                  <a:gs pos="0">
                    <a:schemeClr val="bg1">
                      <a:lumMod val="75000"/>
                    </a:schemeClr>
                  </a:gs>
                  <a:gs pos="50000">
                    <a:schemeClr val="bg1">
                      <a:lumMod val="95000"/>
                    </a:schemeClr>
                  </a:gs>
                  <a:gs pos="100000">
                    <a:schemeClr val="bg1">
                      <a:lumMod val="75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32" name="Rectangle 42"/>
            <p:cNvSpPr/>
            <p:nvPr/>
          </p:nvSpPr>
          <p:spPr>
            <a:xfrm flipH="1">
              <a:off x="941501" y="3596226"/>
              <a:ext cx="1960186" cy="168953"/>
            </a:xfrm>
            <a:prstGeom prst="rect">
              <a:avLst/>
            </a:prstGeom>
            <a:noFill/>
            <a:ln w="12700" cap="flat" cmpd="sng" algn="ctr">
              <a:noFill/>
              <a:prstDash val="solid"/>
            </a:ln>
            <a:effectLst/>
          </p:spPr>
          <p:txBody>
            <a:bodyPr lIns="91440" tIns="0" rIns="91440" bIns="0" rtlCol="0" anchor="t"/>
            <a:lstStyle/>
            <a:p>
              <a:r>
                <a:rPr lang="zh-CN" altLang="en-US" sz="2400" b="1" dirty="0">
                  <a:solidFill>
                    <a:schemeClr val="tx1">
                      <a:lumMod val="65000"/>
                      <a:lumOff val="35000"/>
                    </a:schemeClr>
                  </a:solidFill>
                  <a:latin typeface="KaiTi" panose="02010609060101010101" pitchFamily="49" charset="-122"/>
                  <a:ea typeface="KaiTi" panose="02010609060101010101" pitchFamily="49" charset="-122"/>
                  <a:cs typeface="Arial" panose="020B0604020202020204" pitchFamily="34" charset="0"/>
                </a:rPr>
                <a:t>任务二</a:t>
              </a:r>
            </a:p>
          </p:txBody>
        </p:sp>
        <p:sp>
          <p:nvSpPr>
            <p:cNvPr id="33" name="Rectangle 42"/>
            <p:cNvSpPr/>
            <p:nvPr/>
          </p:nvSpPr>
          <p:spPr>
            <a:xfrm flipH="1">
              <a:off x="911586" y="4157031"/>
              <a:ext cx="1960186" cy="1703437"/>
            </a:xfrm>
            <a:prstGeom prst="rect">
              <a:avLst/>
            </a:prstGeom>
            <a:noFill/>
            <a:ln w="12700" cap="flat" cmpd="sng" algn="ctr">
              <a:noFill/>
              <a:prstDash val="solid"/>
            </a:ln>
            <a:effectLst/>
          </p:spPr>
          <p:txBody>
            <a:bodyPr lIns="91440" tIns="0" rIns="91440" bIns="0" rtlCol="0" anchor="t"/>
            <a:lstStyle/>
            <a:p>
              <a:pPr>
                <a:defRPr/>
              </a:pPr>
              <a:r>
                <a:rPr lang="zh-CN" altLang="en-US" sz="2400" kern="0" dirty="0">
                  <a:solidFill>
                    <a:schemeClr val="tx1">
                      <a:lumMod val="65000"/>
                      <a:lumOff val="35000"/>
                    </a:schemeClr>
                  </a:solidFill>
                  <a:latin typeface="KaiTi" panose="02010609060101010101" pitchFamily="49" charset="-122"/>
                  <a:ea typeface="KaiTi" panose="02010609060101010101" pitchFamily="49" charset="-122"/>
                  <a:cs typeface="Arial" pitchFamily="34" charset="0"/>
                </a:rPr>
                <a:t>招聘计划制定</a:t>
              </a:r>
              <a:endParaRPr lang="en-US" altLang="zh-CN" sz="2400" kern="0" dirty="0">
                <a:solidFill>
                  <a:schemeClr val="tx1">
                    <a:lumMod val="65000"/>
                    <a:lumOff val="35000"/>
                  </a:schemeClr>
                </a:solidFill>
                <a:latin typeface="KaiTi" panose="02010609060101010101" pitchFamily="49" charset="-122"/>
                <a:ea typeface="KaiTi" panose="02010609060101010101" pitchFamily="49" charset="-122"/>
                <a:cs typeface="Arial" pitchFamily="34" charset="0"/>
              </a:endParaRPr>
            </a:p>
            <a:p>
              <a:pPr>
                <a:defRPr/>
              </a:pPr>
              <a:endParaRPr lang="en-US" sz="2400" kern="0" dirty="0">
                <a:solidFill>
                  <a:schemeClr val="tx1">
                    <a:lumMod val="65000"/>
                    <a:lumOff val="35000"/>
                  </a:schemeClr>
                </a:solidFill>
                <a:latin typeface="KaiTi" panose="02010609060101010101" pitchFamily="49" charset="-122"/>
                <a:ea typeface="KaiTi" panose="02010609060101010101" pitchFamily="49" charset="-122"/>
                <a:cs typeface="Arial" pitchFamily="34" charset="0"/>
              </a:endParaRPr>
            </a:p>
          </p:txBody>
        </p:sp>
      </p:grpSp>
    </p:spTree>
    <p:extLst>
      <p:ext uri="{BB962C8B-B14F-4D97-AF65-F5344CB8AC3E}">
        <p14:creationId xmlns:p14="http://schemas.microsoft.com/office/powerpoint/2010/main" val="988624890"/>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44000" fill="hold" nodeType="withEffect">
                                  <p:stCondLst>
                                    <p:cond delay="250"/>
                                  </p:stCondLst>
                                  <p:childTnLst>
                                    <p:set>
                                      <p:cBhvr>
                                        <p:cTn id="6" dur="1" fill="hold">
                                          <p:stCondLst>
                                            <p:cond delay="0"/>
                                          </p:stCondLst>
                                        </p:cTn>
                                        <p:tgtEl>
                                          <p:spTgt spid="21"/>
                                        </p:tgtEl>
                                        <p:attrNameLst>
                                          <p:attrName>style.visibility</p:attrName>
                                        </p:attrNameLst>
                                      </p:cBhvr>
                                      <p:to>
                                        <p:strVal val="visible"/>
                                      </p:to>
                                    </p:set>
                                    <p:anim calcmode="lin" valueType="num">
                                      <p:cBhvr additive="base">
                                        <p:cTn id="7" dur="750" fill="hold"/>
                                        <p:tgtEl>
                                          <p:spTgt spid="21"/>
                                        </p:tgtEl>
                                        <p:attrNameLst>
                                          <p:attrName>ppt_x</p:attrName>
                                        </p:attrNameLst>
                                      </p:cBhvr>
                                      <p:tavLst>
                                        <p:tav tm="0">
                                          <p:val>
                                            <p:strVal val="#ppt_x"/>
                                          </p:val>
                                        </p:tav>
                                        <p:tav tm="100000">
                                          <p:val>
                                            <p:strVal val="#ppt_x"/>
                                          </p:val>
                                        </p:tav>
                                      </p:tavLst>
                                    </p:anim>
                                    <p:anim calcmode="lin" valueType="num">
                                      <p:cBhvr additive="base">
                                        <p:cTn id="8" dur="750" fill="hold"/>
                                        <p:tgtEl>
                                          <p:spTgt spid="2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矩形 24"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549157" y="-975631"/>
            <a:ext cx="583096" cy="838080"/>
          </a:xfrm>
          <a:prstGeom prst="rect">
            <a:avLst/>
          </a:prstGeom>
          <a:solidFill>
            <a:srgbClr val="365B7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 name="矩形 25"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1132253" y="-975631"/>
            <a:ext cx="583096" cy="838080"/>
          </a:xfrm>
          <a:prstGeom prst="rect">
            <a:avLst/>
          </a:prstGeom>
          <a:solidFill>
            <a:srgbClr val="96648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 name="矩形 26"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1715349" y="-975631"/>
            <a:ext cx="583096" cy="838080"/>
          </a:xfrm>
          <a:prstGeom prst="rect">
            <a:avLst/>
          </a:prstGeom>
          <a:solidFill>
            <a:srgbClr val="D06F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 name="矩形 27"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2298446" y="-975631"/>
            <a:ext cx="583096" cy="838080"/>
          </a:xfrm>
          <a:prstGeom prst="rect">
            <a:avLst/>
          </a:prstGeom>
          <a:solidFill>
            <a:srgbClr val="F779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 name="矩形 28"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2881542" y="-975631"/>
            <a:ext cx="583096" cy="838080"/>
          </a:xfrm>
          <a:prstGeom prst="rect">
            <a:avLst/>
          </a:prstGeom>
          <a:solidFill>
            <a:srgbClr val="F8AD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55" name="组合 54"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GrpSpPr/>
          <p:nvPr/>
        </p:nvGrpSpPr>
        <p:grpSpPr>
          <a:xfrm>
            <a:off x="809768" y="1217177"/>
            <a:ext cx="2304256" cy="4167230"/>
            <a:chOff x="752634" y="1779108"/>
            <a:chExt cx="2304256" cy="4167230"/>
          </a:xfrm>
        </p:grpSpPr>
        <p:sp>
          <p:nvSpPr>
            <p:cNvPr id="56" name="圆角矩形 38"/>
            <p:cNvSpPr/>
            <p:nvPr/>
          </p:nvSpPr>
          <p:spPr>
            <a:xfrm rot="572624">
              <a:off x="1297576" y="1779108"/>
              <a:ext cx="1274792" cy="1256404"/>
            </a:xfrm>
            <a:custGeom>
              <a:avLst/>
              <a:gdLst/>
              <a:ahLst/>
              <a:cxnLst/>
              <a:rect l="l" t="t" r="r" b="b"/>
              <a:pathLst>
                <a:path w="1554798" h="1532371">
                  <a:moveTo>
                    <a:pt x="260464" y="73817"/>
                  </a:moveTo>
                  <a:cubicBezTo>
                    <a:pt x="306072" y="28209"/>
                    <a:pt x="369078" y="0"/>
                    <a:pt x="438674" y="0"/>
                  </a:cubicBezTo>
                  <a:lnTo>
                    <a:pt x="1302770" y="0"/>
                  </a:lnTo>
                  <a:cubicBezTo>
                    <a:pt x="1441961" y="0"/>
                    <a:pt x="1554798" y="112837"/>
                    <a:pt x="1554798" y="252028"/>
                  </a:cubicBezTo>
                  <a:lnTo>
                    <a:pt x="1554798" y="252029"/>
                  </a:lnTo>
                  <a:lnTo>
                    <a:pt x="1554798" y="1116125"/>
                  </a:lnTo>
                  <a:cubicBezTo>
                    <a:pt x="1554798" y="1255316"/>
                    <a:pt x="1441961" y="1368153"/>
                    <a:pt x="1302770" y="1368153"/>
                  </a:cubicBezTo>
                  <a:cubicBezTo>
                    <a:pt x="1163579" y="1368153"/>
                    <a:pt x="1050742" y="1255316"/>
                    <a:pt x="1050742" y="1116125"/>
                  </a:cubicBezTo>
                  <a:lnTo>
                    <a:pt x="1050742" y="860250"/>
                  </a:lnTo>
                  <a:cubicBezTo>
                    <a:pt x="1050311" y="861013"/>
                    <a:pt x="1049708" y="861600"/>
                    <a:pt x="1049101" y="862186"/>
                  </a:cubicBezTo>
                  <a:lnTo>
                    <a:pt x="426920" y="1461813"/>
                  </a:lnTo>
                  <a:cubicBezTo>
                    <a:pt x="326697" y="1558402"/>
                    <a:pt x="167149" y="1555457"/>
                    <a:pt x="70559" y="1455234"/>
                  </a:cubicBezTo>
                  <a:cubicBezTo>
                    <a:pt x="-26031" y="1355012"/>
                    <a:pt x="-23086" y="1195463"/>
                    <a:pt x="77137" y="1098874"/>
                  </a:cubicBezTo>
                  <a:lnTo>
                    <a:pt x="694328" y="504056"/>
                  </a:lnTo>
                  <a:lnTo>
                    <a:pt x="438674" y="504056"/>
                  </a:lnTo>
                  <a:cubicBezTo>
                    <a:pt x="299483" y="504056"/>
                    <a:pt x="186646" y="391219"/>
                    <a:pt x="186646" y="252028"/>
                  </a:cubicBezTo>
                  <a:cubicBezTo>
                    <a:pt x="186646" y="182432"/>
                    <a:pt x="214855" y="119426"/>
                    <a:pt x="260464" y="73817"/>
                  </a:cubicBezTo>
                  <a:close/>
                </a:path>
              </a:pathLst>
            </a:custGeom>
            <a:solidFill>
              <a:srgbClr val="D06F83"/>
            </a:solidFill>
            <a:ln w="19050">
              <a:gradFill>
                <a:gsLst>
                  <a:gs pos="89000">
                    <a:schemeClr val="bg1">
                      <a:lumMod val="85000"/>
                    </a:schemeClr>
                  </a:gs>
                  <a:gs pos="0">
                    <a:schemeClr val="bg1"/>
                  </a:gs>
                </a:gsLst>
                <a:lin ang="7200000" scaled="0"/>
              </a:gradFill>
            </a:ln>
            <a:effectLst>
              <a:outerShdw blurRad="254000" dist="127000" dir="8160000" algn="tr" rotWithShape="0">
                <a:prstClr val="black">
                  <a:alpha val="34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7" name="圆角矩形 56"/>
            <p:cNvSpPr/>
            <p:nvPr/>
          </p:nvSpPr>
          <p:spPr>
            <a:xfrm>
              <a:off x="752634" y="3115798"/>
              <a:ext cx="2304256" cy="2830540"/>
            </a:xfrm>
            <a:prstGeom prst="roundRect">
              <a:avLst>
                <a:gd name="adj" fmla="val 6909"/>
              </a:avLst>
            </a:prstGeom>
            <a:solidFill>
              <a:srgbClr val="EFEFEF"/>
            </a:solidFill>
            <a:ln w="19050">
              <a:gradFill>
                <a:gsLst>
                  <a:gs pos="89000">
                    <a:schemeClr val="bg1">
                      <a:lumMod val="85000"/>
                    </a:schemeClr>
                  </a:gs>
                  <a:gs pos="0">
                    <a:schemeClr val="bg1"/>
                  </a:gs>
                </a:gsLst>
                <a:lin ang="7200000" scaled="0"/>
              </a:gradFill>
            </a:ln>
            <a:effectLst>
              <a:outerShdw blurRad="254000" dist="127000" dir="8160000" algn="tr" rotWithShape="0">
                <a:prstClr val="black">
                  <a:alpha val="34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58" name="组合 57"/>
            <p:cNvGrpSpPr/>
            <p:nvPr/>
          </p:nvGrpSpPr>
          <p:grpSpPr>
            <a:xfrm rot="16200000">
              <a:off x="2087525" y="3024024"/>
              <a:ext cx="441397" cy="58863"/>
              <a:chOff x="2975753" y="1851670"/>
              <a:chExt cx="539968" cy="72008"/>
            </a:xfrm>
          </p:grpSpPr>
          <p:sp>
            <p:nvSpPr>
              <p:cNvPr id="66" name="椭圆 65"/>
              <p:cNvSpPr/>
              <p:nvPr/>
            </p:nvSpPr>
            <p:spPr>
              <a:xfrm>
                <a:off x="2975753" y="1851670"/>
                <a:ext cx="72008" cy="72008"/>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7" name="椭圆 66"/>
              <p:cNvSpPr/>
              <p:nvPr/>
            </p:nvSpPr>
            <p:spPr>
              <a:xfrm>
                <a:off x="3443713" y="1851670"/>
                <a:ext cx="72008" cy="72008"/>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8" name="圆角矩形 67"/>
              <p:cNvSpPr/>
              <p:nvPr/>
            </p:nvSpPr>
            <p:spPr>
              <a:xfrm>
                <a:off x="3011757" y="1864814"/>
                <a:ext cx="467960" cy="45719"/>
              </a:xfrm>
              <a:prstGeom prst="roundRect">
                <a:avLst>
                  <a:gd name="adj" fmla="val 50000"/>
                </a:avLst>
              </a:prstGeom>
              <a:gradFill>
                <a:gsLst>
                  <a:gs pos="0">
                    <a:schemeClr val="bg1">
                      <a:lumMod val="75000"/>
                    </a:schemeClr>
                  </a:gs>
                  <a:gs pos="50000">
                    <a:schemeClr val="bg1">
                      <a:lumMod val="95000"/>
                    </a:schemeClr>
                  </a:gs>
                  <a:gs pos="100000">
                    <a:schemeClr val="bg1">
                      <a:lumMod val="75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59" name="组合 58"/>
            <p:cNvGrpSpPr/>
            <p:nvPr/>
          </p:nvGrpSpPr>
          <p:grpSpPr>
            <a:xfrm rot="16200000">
              <a:off x="1203997" y="3024024"/>
              <a:ext cx="441397" cy="58863"/>
              <a:chOff x="2975753" y="1851670"/>
              <a:chExt cx="539968" cy="72008"/>
            </a:xfrm>
          </p:grpSpPr>
          <p:sp>
            <p:nvSpPr>
              <p:cNvPr id="63" name="椭圆 62"/>
              <p:cNvSpPr/>
              <p:nvPr/>
            </p:nvSpPr>
            <p:spPr>
              <a:xfrm>
                <a:off x="2975753" y="1851670"/>
                <a:ext cx="72008" cy="72008"/>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4" name="椭圆 63"/>
              <p:cNvSpPr/>
              <p:nvPr/>
            </p:nvSpPr>
            <p:spPr>
              <a:xfrm>
                <a:off x="3443713" y="1851670"/>
                <a:ext cx="72008" cy="72008"/>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5" name="圆角矩形 64"/>
              <p:cNvSpPr/>
              <p:nvPr/>
            </p:nvSpPr>
            <p:spPr>
              <a:xfrm>
                <a:off x="3011757" y="1864814"/>
                <a:ext cx="467960" cy="45719"/>
              </a:xfrm>
              <a:prstGeom prst="roundRect">
                <a:avLst>
                  <a:gd name="adj" fmla="val 50000"/>
                </a:avLst>
              </a:prstGeom>
              <a:gradFill>
                <a:gsLst>
                  <a:gs pos="0">
                    <a:schemeClr val="bg1">
                      <a:lumMod val="75000"/>
                    </a:schemeClr>
                  </a:gs>
                  <a:gs pos="50000">
                    <a:schemeClr val="bg1">
                      <a:lumMod val="95000"/>
                    </a:schemeClr>
                  </a:gs>
                  <a:gs pos="100000">
                    <a:schemeClr val="bg1">
                      <a:lumMod val="75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61" name="Rectangle 42"/>
            <p:cNvSpPr/>
            <p:nvPr/>
          </p:nvSpPr>
          <p:spPr>
            <a:xfrm flipH="1">
              <a:off x="941501" y="3596226"/>
              <a:ext cx="1960186" cy="168953"/>
            </a:xfrm>
            <a:prstGeom prst="rect">
              <a:avLst/>
            </a:prstGeom>
            <a:noFill/>
            <a:ln w="12700" cap="flat" cmpd="sng" algn="ctr">
              <a:noFill/>
              <a:prstDash val="solid"/>
            </a:ln>
            <a:effectLst/>
          </p:spPr>
          <p:txBody>
            <a:bodyPr lIns="91440" tIns="0" rIns="91440" bIns="0" rtlCol="0" anchor="t"/>
            <a:lstStyle/>
            <a:p>
              <a:r>
                <a:rPr lang="zh-CN" altLang="en-US" sz="2400" b="1" dirty="0">
                  <a:solidFill>
                    <a:schemeClr val="tx1">
                      <a:lumMod val="65000"/>
                      <a:lumOff val="35000"/>
                    </a:schemeClr>
                  </a:solidFill>
                  <a:latin typeface="楷体" panose="02010609060101010101" pitchFamily="49" charset="-122"/>
                  <a:ea typeface="楷体" panose="02010609060101010101" pitchFamily="49" charset="-122"/>
                  <a:cs typeface="Arial" panose="020B0604020202020204" pitchFamily="34" charset="0"/>
                </a:rPr>
                <a:t>任务一</a:t>
              </a:r>
            </a:p>
          </p:txBody>
        </p:sp>
        <p:sp>
          <p:nvSpPr>
            <p:cNvPr id="62" name="Rectangle 42"/>
            <p:cNvSpPr/>
            <p:nvPr/>
          </p:nvSpPr>
          <p:spPr>
            <a:xfrm flipH="1">
              <a:off x="911586" y="4157031"/>
              <a:ext cx="1960186" cy="1703437"/>
            </a:xfrm>
            <a:prstGeom prst="rect">
              <a:avLst/>
            </a:prstGeom>
            <a:noFill/>
            <a:ln w="12700" cap="flat" cmpd="sng" algn="ctr">
              <a:noFill/>
              <a:prstDash val="solid"/>
            </a:ln>
            <a:effectLst/>
          </p:spPr>
          <p:txBody>
            <a:bodyPr lIns="91440" tIns="0" rIns="91440" bIns="0" rtlCol="0" anchor="t"/>
            <a:lstStyle/>
            <a:p>
              <a:pPr>
                <a:defRPr/>
              </a:pPr>
              <a:r>
                <a:rPr lang="zh-CN" altLang="en-US" sz="2400" kern="0" dirty="0">
                  <a:solidFill>
                    <a:schemeClr val="tx1">
                      <a:lumMod val="65000"/>
                      <a:lumOff val="35000"/>
                    </a:schemeClr>
                  </a:solidFill>
                  <a:latin typeface="楷体" panose="02010609060101010101" pitchFamily="49" charset="-122"/>
                  <a:ea typeface="楷体" panose="02010609060101010101" pitchFamily="49" charset="-122"/>
                  <a:cs typeface="Arial" panose="020B0604020202020204" pitchFamily="34" charset="0"/>
                </a:rPr>
                <a:t>招聘的概念、意义和原则认知</a:t>
              </a:r>
              <a:endParaRPr lang="en-US" altLang="zh-CN" sz="2400" kern="0" dirty="0">
                <a:solidFill>
                  <a:schemeClr val="tx1">
                    <a:lumMod val="65000"/>
                    <a:lumOff val="35000"/>
                  </a:schemeClr>
                </a:solidFill>
                <a:latin typeface="楷体" panose="02010609060101010101" pitchFamily="49" charset="-122"/>
                <a:ea typeface="楷体" panose="02010609060101010101" pitchFamily="49" charset="-122"/>
                <a:cs typeface="Arial" panose="020B0604020202020204" pitchFamily="34" charset="0"/>
              </a:endParaRPr>
            </a:p>
            <a:p>
              <a:pPr>
                <a:defRPr/>
              </a:pPr>
              <a:endParaRPr lang="en-US" altLang="zh-CN" sz="2400" kern="0" dirty="0">
                <a:solidFill>
                  <a:schemeClr val="tx1">
                    <a:lumMod val="65000"/>
                    <a:lumOff val="35000"/>
                  </a:schemeClr>
                </a:solidFill>
                <a:latin typeface="Arial" panose="020B0604020202020204" pitchFamily="34" charset="0"/>
                <a:cs typeface="Arial" panose="020B0604020202020204" pitchFamily="34" charset="0"/>
              </a:endParaRPr>
            </a:p>
            <a:p>
              <a:pPr>
                <a:defRPr/>
              </a:pPr>
              <a:endParaRPr lang="en-US" sz="2400" kern="0" dirty="0">
                <a:solidFill>
                  <a:schemeClr val="tx1">
                    <a:lumMod val="65000"/>
                    <a:lumOff val="35000"/>
                  </a:schemeClr>
                </a:solidFill>
                <a:latin typeface="Arial" panose="020B0604020202020204" pitchFamily="34" charset="0"/>
                <a:cs typeface="Arial" panose="020B0604020202020204" pitchFamily="34" charset="0"/>
              </a:endParaRPr>
            </a:p>
          </p:txBody>
        </p:sp>
      </p:grpSp>
      <p:cxnSp>
        <p:nvCxnSpPr>
          <p:cNvPr id="83" name="直接连接符 82"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CxnSpPr/>
          <p:nvPr/>
        </p:nvCxnSpPr>
        <p:spPr>
          <a:xfrm>
            <a:off x="3246637" y="1273629"/>
            <a:ext cx="5770860"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84" name="文本框 83"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txBox="1"/>
          <p:nvPr/>
        </p:nvSpPr>
        <p:spPr>
          <a:xfrm>
            <a:off x="5035262" y="572574"/>
            <a:ext cx="1877437" cy="523220"/>
          </a:xfrm>
          <a:prstGeom prst="rect">
            <a:avLst/>
          </a:prstGeom>
          <a:noFill/>
        </p:spPr>
        <p:txBody>
          <a:bodyPr wrap="none" rtlCol="0">
            <a:spAutoFit/>
          </a:bodyPr>
          <a:lstStyle/>
          <a:p>
            <a:r>
              <a:rPr lang="zh-CN" altLang="en-US" sz="2800" b="1" spc="500" dirty="0">
                <a:solidFill>
                  <a:schemeClr val="bg1">
                    <a:lumMod val="50000"/>
                  </a:schemeClr>
                </a:solidFill>
                <a:latin typeface="微软雅黑" panose="020B0503020204020204" pitchFamily="34" charset="-122"/>
                <a:ea typeface="微软雅黑" panose="020B0503020204020204" pitchFamily="34" charset="-122"/>
                <a:cs typeface="Arial" panose="020B0604020202020204" pitchFamily="34" charset="0"/>
              </a:rPr>
              <a:t>任务描述</a:t>
            </a:r>
            <a:endParaRPr lang="en-US" altLang="zh-CN" sz="2800" b="1" spc="500" dirty="0">
              <a:solidFill>
                <a:schemeClr val="bg1">
                  <a:lumMod val="50000"/>
                </a:schemeClr>
              </a:solidFill>
              <a:latin typeface="微软雅黑" panose="020B0503020204020204" pitchFamily="34" charset="-122"/>
              <a:ea typeface="微软雅黑" panose="020B0503020204020204" pitchFamily="34" charset="-122"/>
              <a:cs typeface="Arial" panose="020B0604020202020204" pitchFamily="34" charset="0"/>
            </a:endParaRPr>
          </a:p>
        </p:txBody>
      </p:sp>
      <p:sp>
        <p:nvSpPr>
          <p:cNvPr id="85" name="椭圆 84"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flipH="1">
            <a:off x="2686180" y="813581"/>
            <a:ext cx="157493" cy="157493"/>
          </a:xfrm>
          <a:prstGeom prst="ellipse">
            <a:avLst/>
          </a:prstGeom>
          <a:solidFill>
            <a:srgbClr val="D06F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6" name="椭圆 85"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flipH="1">
            <a:off x="2686180" y="335956"/>
            <a:ext cx="321030" cy="321030"/>
          </a:xfrm>
          <a:prstGeom prst="ellipse">
            <a:avLst/>
          </a:prstGeom>
          <a:solidFill>
            <a:srgbClr val="966481"/>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7" name="椭圆 86"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flipH="1">
            <a:off x="2991678" y="806317"/>
            <a:ext cx="219803" cy="219803"/>
          </a:xfrm>
          <a:prstGeom prst="ellipse">
            <a:avLst/>
          </a:prstGeom>
          <a:solidFill>
            <a:srgbClr val="365B7C"/>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8" name="椭圆 87"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flipH="1">
            <a:off x="2031169" y="697840"/>
            <a:ext cx="164852" cy="164852"/>
          </a:xfrm>
          <a:prstGeom prst="ellipse">
            <a:avLst/>
          </a:prstGeom>
          <a:solidFill>
            <a:srgbClr val="F779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9" name="椭圆 88"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9354354" y="755438"/>
            <a:ext cx="157493" cy="157493"/>
          </a:xfrm>
          <a:prstGeom prst="ellipse">
            <a:avLst/>
          </a:prstGeom>
          <a:solidFill>
            <a:srgbClr val="D06F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0" name="椭圆 89"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9190817" y="277813"/>
            <a:ext cx="321030" cy="321030"/>
          </a:xfrm>
          <a:prstGeom prst="ellipse">
            <a:avLst/>
          </a:prstGeom>
          <a:solidFill>
            <a:srgbClr val="966481"/>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1" name="椭圆 90"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a:off x="8986546" y="748174"/>
            <a:ext cx="219803" cy="219803"/>
          </a:xfrm>
          <a:prstGeom prst="ellipse">
            <a:avLst/>
          </a:prstGeom>
          <a:solidFill>
            <a:srgbClr val="365B7C"/>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2" name="椭圆 91"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a:off x="10002006" y="639697"/>
            <a:ext cx="164852" cy="164852"/>
          </a:xfrm>
          <a:prstGeom prst="ellipse">
            <a:avLst/>
          </a:prstGeom>
          <a:solidFill>
            <a:srgbClr val="F779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 name="e7d195523061f1c0"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hidden="1"/>
          <p:cNvSpPr txBox="1"/>
          <p:nvPr/>
        </p:nvSpPr>
        <p:spPr>
          <a:xfrm>
            <a:off x="-355600" y="1803400"/>
            <a:ext cx="293927" cy="1016000"/>
          </a:xfrm>
          <a:prstGeom prst="rect">
            <a:avLst/>
          </a:prstGeom>
          <a:noFill/>
        </p:spPr>
        <p:txBody>
          <a:bodyPr vert="wordArtVert" rtlCol="0">
            <a:spAutoFit/>
          </a:bodyPr>
          <a:lstStyle/>
          <a:p>
            <a:r>
              <a:rPr lang="en-US" altLang="zh-CN" sz="100"/>
              <a:t>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a:t>
            </a:r>
            <a:endParaRPr lang="zh-CN" altLang="en-US" sz="100"/>
          </a:p>
        </p:txBody>
      </p:sp>
      <p:sp>
        <p:nvSpPr>
          <p:cNvPr id="3" name="矩形 2"/>
          <p:cNvSpPr/>
          <p:nvPr/>
        </p:nvSpPr>
        <p:spPr>
          <a:xfrm>
            <a:off x="3524612" y="2524456"/>
            <a:ext cx="7204246" cy="2677656"/>
          </a:xfrm>
          <a:prstGeom prst="rect">
            <a:avLst/>
          </a:prstGeom>
        </p:spPr>
        <p:txBody>
          <a:bodyPr wrap="square">
            <a:spAutoFit/>
          </a:bodyPr>
          <a:lstStyle/>
          <a:p>
            <a:r>
              <a:rPr lang="zh-CN" altLang="en-US" sz="2400" dirty="0">
                <a:latin typeface="楷体" panose="02010609060101010101" pitchFamily="49" charset="-122"/>
                <a:ea typeface="楷体" panose="02010609060101010101" pitchFamily="49" charset="-122"/>
              </a:rPr>
              <a:t>    人员招聘是人力资源管理的前端模块</a:t>
            </a:r>
            <a:r>
              <a:rPr lang="en-US" altLang="zh-CN" sz="2400" dirty="0">
                <a:latin typeface="楷体" panose="02010609060101010101" pitchFamily="49" charset="-122"/>
                <a:ea typeface="楷体" panose="02010609060101010101" pitchFamily="49" charset="-122"/>
              </a:rPr>
              <a:t>,</a:t>
            </a:r>
            <a:r>
              <a:rPr lang="zh-CN" altLang="en-US" sz="2400" dirty="0">
                <a:latin typeface="楷体" panose="02010609060101010101" pitchFamily="49" charset="-122"/>
                <a:ea typeface="楷体" panose="02010609060101010101" pitchFamily="49" charset="-122"/>
              </a:rPr>
              <a:t>首先要 “选人”</a:t>
            </a:r>
            <a:r>
              <a:rPr lang="en-US" altLang="zh-CN" sz="2400" dirty="0">
                <a:latin typeface="楷体" panose="02010609060101010101" pitchFamily="49" charset="-122"/>
                <a:ea typeface="楷体" panose="02010609060101010101" pitchFamily="49" charset="-122"/>
              </a:rPr>
              <a:t>,</a:t>
            </a:r>
            <a:r>
              <a:rPr lang="zh-CN" altLang="en-US" sz="2400" dirty="0">
                <a:latin typeface="楷体" panose="02010609060101010101" pitchFamily="49" charset="-122"/>
                <a:ea typeface="楷体" panose="02010609060101010101" pitchFamily="49" charset="-122"/>
              </a:rPr>
              <a:t>才有之后的 “管人”和 “用 人”。招聘环节一方面起到吸引人才加入的作用</a:t>
            </a:r>
            <a:r>
              <a:rPr lang="en-US" altLang="zh-CN" sz="2400" dirty="0">
                <a:latin typeface="楷体" panose="02010609060101010101" pitchFamily="49" charset="-122"/>
                <a:ea typeface="楷体" panose="02010609060101010101" pitchFamily="49" charset="-122"/>
              </a:rPr>
              <a:t>,</a:t>
            </a:r>
            <a:r>
              <a:rPr lang="zh-CN" altLang="en-US" sz="2400" dirty="0">
                <a:latin typeface="楷体" panose="02010609060101010101" pitchFamily="49" charset="-122"/>
                <a:ea typeface="楷体" panose="02010609060101010101" pitchFamily="49" charset="-122"/>
              </a:rPr>
              <a:t>另一方面起到卡住企业用人门槛的作用。 </a:t>
            </a:r>
          </a:p>
          <a:p>
            <a:r>
              <a:rPr lang="zh-CN" altLang="en-US" sz="2400" dirty="0">
                <a:latin typeface="楷体" panose="02010609060101010101" pitchFamily="49" charset="-122"/>
                <a:ea typeface="楷体" panose="02010609060101010101" pitchFamily="49" charset="-122"/>
              </a:rPr>
              <a:t>    本任务重点从实践的角度介绍招聘的概念、意义及原则。 通过本任务的学习</a:t>
            </a:r>
            <a:r>
              <a:rPr lang="en-US" altLang="zh-CN" sz="2400" dirty="0">
                <a:latin typeface="楷体" panose="02010609060101010101" pitchFamily="49" charset="-122"/>
                <a:ea typeface="楷体" panose="02010609060101010101" pitchFamily="49" charset="-122"/>
              </a:rPr>
              <a:t>,</a:t>
            </a:r>
            <a:r>
              <a:rPr lang="zh-CN" altLang="en-US" sz="2400" dirty="0">
                <a:latin typeface="楷体" panose="02010609060101010101" pitchFamily="49" charset="-122"/>
                <a:ea typeface="楷体" panose="02010609060101010101" pitchFamily="49" charset="-122"/>
              </a:rPr>
              <a:t>学生应当从员工、企业的角度全面理解招聘</a:t>
            </a:r>
            <a:r>
              <a:rPr lang="en-US" altLang="zh-CN" sz="2400" dirty="0">
                <a:latin typeface="楷体" panose="02010609060101010101" pitchFamily="49" charset="-122"/>
                <a:ea typeface="楷体" panose="02010609060101010101" pitchFamily="49" charset="-122"/>
              </a:rPr>
              <a:t>,</a:t>
            </a:r>
            <a:r>
              <a:rPr lang="zh-CN" altLang="en-US" sz="2400" dirty="0">
                <a:latin typeface="楷体" panose="02010609060101010101" pitchFamily="49" charset="-122"/>
                <a:ea typeface="楷体" panose="02010609060101010101" pitchFamily="49" charset="-122"/>
              </a:rPr>
              <a:t>同时拓展对招聘的认识。 </a:t>
            </a:r>
          </a:p>
        </p:txBody>
      </p:sp>
    </p:spTree>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0">
        <p15:prstTrans prst="pageCurlDouble"/>
      </p:transition>
    </mc:Choice>
    <mc:Fallback xmlns="">
      <p:transition spd="slow"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44000" fill="hold" nodeType="withEffect">
                                  <p:stCondLst>
                                    <p:cond delay="250"/>
                                  </p:stCondLst>
                                  <p:childTnLst>
                                    <p:set>
                                      <p:cBhvr>
                                        <p:cTn id="6" dur="1" fill="hold">
                                          <p:stCondLst>
                                            <p:cond delay="0"/>
                                          </p:stCondLst>
                                        </p:cTn>
                                        <p:tgtEl>
                                          <p:spTgt spid="55"/>
                                        </p:tgtEl>
                                        <p:attrNameLst>
                                          <p:attrName>style.visibility</p:attrName>
                                        </p:attrNameLst>
                                      </p:cBhvr>
                                      <p:to>
                                        <p:strVal val="visible"/>
                                      </p:to>
                                    </p:set>
                                    <p:anim calcmode="lin" valueType="num">
                                      <p:cBhvr additive="base">
                                        <p:cTn id="7" dur="750" fill="hold"/>
                                        <p:tgtEl>
                                          <p:spTgt spid="55"/>
                                        </p:tgtEl>
                                        <p:attrNameLst>
                                          <p:attrName>ppt_x</p:attrName>
                                        </p:attrNameLst>
                                      </p:cBhvr>
                                      <p:tavLst>
                                        <p:tav tm="0">
                                          <p:val>
                                            <p:strVal val="#ppt_x"/>
                                          </p:val>
                                        </p:tav>
                                        <p:tav tm="100000">
                                          <p:val>
                                            <p:strVal val="#ppt_x"/>
                                          </p:val>
                                        </p:tav>
                                      </p:tavLst>
                                    </p:anim>
                                    <p:anim calcmode="lin" valueType="num">
                                      <p:cBhvr additive="base">
                                        <p:cTn id="8" dur="750" fill="hold"/>
                                        <p:tgtEl>
                                          <p:spTgt spid="5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矩形 24"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549157" y="-975631"/>
            <a:ext cx="583096" cy="838080"/>
          </a:xfrm>
          <a:prstGeom prst="rect">
            <a:avLst/>
          </a:prstGeom>
          <a:solidFill>
            <a:srgbClr val="365B7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 name="矩形 25"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1132253" y="-975631"/>
            <a:ext cx="583096" cy="838080"/>
          </a:xfrm>
          <a:prstGeom prst="rect">
            <a:avLst/>
          </a:prstGeom>
          <a:solidFill>
            <a:srgbClr val="96648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 name="矩形 26"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1715349" y="-975631"/>
            <a:ext cx="583096" cy="838080"/>
          </a:xfrm>
          <a:prstGeom prst="rect">
            <a:avLst/>
          </a:prstGeom>
          <a:solidFill>
            <a:srgbClr val="D06F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 name="矩形 27"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2298446" y="-975631"/>
            <a:ext cx="583096" cy="838080"/>
          </a:xfrm>
          <a:prstGeom prst="rect">
            <a:avLst/>
          </a:prstGeom>
          <a:solidFill>
            <a:srgbClr val="F779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 name="矩形 28"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2881542" y="-975631"/>
            <a:ext cx="583096" cy="838080"/>
          </a:xfrm>
          <a:prstGeom prst="rect">
            <a:avLst/>
          </a:prstGeom>
          <a:solidFill>
            <a:srgbClr val="F8AD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cxnSp>
        <p:nvCxnSpPr>
          <p:cNvPr id="46" name="直接连接符 45"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CxnSpPr/>
          <p:nvPr/>
        </p:nvCxnSpPr>
        <p:spPr>
          <a:xfrm>
            <a:off x="3246637" y="1273629"/>
            <a:ext cx="5770860"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47" name="文本框 46"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txBox="1"/>
          <p:nvPr/>
        </p:nvSpPr>
        <p:spPr>
          <a:xfrm>
            <a:off x="4069611" y="490415"/>
            <a:ext cx="4768930" cy="646331"/>
          </a:xfrm>
          <a:prstGeom prst="rect">
            <a:avLst/>
          </a:prstGeom>
          <a:noFill/>
        </p:spPr>
        <p:txBody>
          <a:bodyPr wrap="square" rtlCol="0">
            <a:spAutoFit/>
          </a:bodyPr>
          <a:lstStyle/>
          <a:p>
            <a:r>
              <a:rPr lang="zh-CN" altLang="en-US" sz="3600" dirty="0">
                <a:latin typeface="KaiTi" panose="02010609060101010101" pitchFamily="49" charset="-122"/>
                <a:ea typeface="KaiTi" panose="02010609060101010101" pitchFamily="49" charset="-122"/>
              </a:rPr>
              <a:t>二、选择招聘渠道</a:t>
            </a:r>
            <a:endParaRPr lang="en-US" altLang="zh-CN" sz="3600" b="1" spc="500" dirty="0">
              <a:solidFill>
                <a:schemeClr val="bg1">
                  <a:lumMod val="50000"/>
                </a:schemeClr>
              </a:solidFill>
              <a:latin typeface="KaiTi" panose="02010609060101010101" pitchFamily="49" charset="-122"/>
              <a:ea typeface="KaiTi" panose="02010609060101010101" pitchFamily="49" charset="-122"/>
              <a:cs typeface="Arial" panose="020B0604020202020204" pitchFamily="34" charset="0"/>
            </a:endParaRPr>
          </a:p>
        </p:txBody>
      </p:sp>
      <p:sp>
        <p:nvSpPr>
          <p:cNvPr id="48" name="椭圆 47"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flipH="1">
            <a:off x="2686180" y="813581"/>
            <a:ext cx="157493" cy="157493"/>
          </a:xfrm>
          <a:prstGeom prst="ellipse">
            <a:avLst/>
          </a:prstGeom>
          <a:solidFill>
            <a:srgbClr val="D06F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9" name="椭圆 48"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flipH="1">
            <a:off x="2686180" y="335956"/>
            <a:ext cx="321030" cy="321030"/>
          </a:xfrm>
          <a:prstGeom prst="ellipse">
            <a:avLst/>
          </a:prstGeom>
          <a:solidFill>
            <a:srgbClr val="966481"/>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0" name="椭圆 49"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flipH="1">
            <a:off x="2991678" y="806317"/>
            <a:ext cx="219803" cy="219803"/>
          </a:xfrm>
          <a:prstGeom prst="ellipse">
            <a:avLst/>
          </a:prstGeom>
          <a:solidFill>
            <a:srgbClr val="365B7C"/>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1" name="椭圆 50"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flipH="1">
            <a:off x="2031169" y="697840"/>
            <a:ext cx="164852" cy="164852"/>
          </a:xfrm>
          <a:prstGeom prst="ellipse">
            <a:avLst/>
          </a:prstGeom>
          <a:solidFill>
            <a:srgbClr val="F779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2" name="椭圆 51"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9354354" y="755438"/>
            <a:ext cx="157493" cy="157493"/>
          </a:xfrm>
          <a:prstGeom prst="ellipse">
            <a:avLst/>
          </a:prstGeom>
          <a:solidFill>
            <a:srgbClr val="D06F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3" name="椭圆 52"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9190817" y="277813"/>
            <a:ext cx="321030" cy="321030"/>
          </a:xfrm>
          <a:prstGeom prst="ellipse">
            <a:avLst/>
          </a:prstGeom>
          <a:solidFill>
            <a:srgbClr val="966481"/>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4" name="椭圆 53"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a:off x="8986546" y="748174"/>
            <a:ext cx="219803" cy="219803"/>
          </a:xfrm>
          <a:prstGeom prst="ellipse">
            <a:avLst/>
          </a:prstGeom>
          <a:solidFill>
            <a:srgbClr val="365B7C"/>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5" name="椭圆 54"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a:off x="10002006" y="639697"/>
            <a:ext cx="164852" cy="164852"/>
          </a:xfrm>
          <a:prstGeom prst="ellipse">
            <a:avLst/>
          </a:prstGeom>
          <a:solidFill>
            <a:srgbClr val="F779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 name="e7d195523061f1c0"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hidden="1"/>
          <p:cNvSpPr txBox="1"/>
          <p:nvPr/>
        </p:nvSpPr>
        <p:spPr>
          <a:xfrm>
            <a:off x="-355600" y="1803400"/>
            <a:ext cx="293927" cy="1016000"/>
          </a:xfrm>
          <a:prstGeom prst="rect">
            <a:avLst/>
          </a:prstGeom>
          <a:noFill/>
        </p:spPr>
        <p:txBody>
          <a:bodyPr vert="wordArtVert" rtlCol="0">
            <a:spAutoFit/>
          </a:bodyPr>
          <a:lstStyle/>
          <a:p>
            <a:r>
              <a:rPr lang="en-US" altLang="zh-CN" sz="100"/>
              <a:t>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a:t>
            </a:r>
            <a:endParaRPr lang="zh-CN" altLang="en-US" sz="100"/>
          </a:p>
        </p:txBody>
      </p:sp>
      <p:sp>
        <p:nvSpPr>
          <p:cNvPr id="23" name="Rectangle 3">
            <a:extLst>
              <a:ext uri="{FF2B5EF4-FFF2-40B4-BE49-F238E27FC236}">
                <a16:creationId xmlns:a16="http://schemas.microsoft.com/office/drawing/2014/main" id="{4BC8D186-0991-C740-82B8-1C2123204F89}"/>
              </a:ext>
            </a:extLst>
          </p:cNvPr>
          <p:cNvSpPr txBox="1">
            <a:spLocks noChangeArrowheads="1"/>
          </p:cNvSpPr>
          <p:nvPr/>
        </p:nvSpPr>
        <p:spPr>
          <a:xfrm>
            <a:off x="1132253" y="2077032"/>
            <a:ext cx="9432333" cy="5248275"/>
          </a:xfrm>
          <a:prstGeom prst="rect">
            <a:avLst/>
          </a:prstGeom>
        </p:spPr>
        <p:txBody>
          <a:bodyP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altLang="zh-CN" sz="2400" dirty="0">
                <a:latin typeface="KaiTi" panose="02010609060101010101" pitchFamily="49" charset="-122"/>
                <a:ea typeface="KaiTi" panose="02010609060101010101" pitchFamily="49" charset="-122"/>
              </a:rPr>
              <a:t>(</a:t>
            </a:r>
            <a:r>
              <a:rPr lang="zh-CN" altLang="en-US" sz="2400" dirty="0">
                <a:latin typeface="KaiTi" panose="02010609060101010101" pitchFamily="49" charset="-122"/>
                <a:ea typeface="KaiTi" panose="02010609060101010101" pitchFamily="49" charset="-122"/>
              </a:rPr>
              <a:t>一</a:t>
            </a:r>
            <a:r>
              <a:rPr lang="en-US" altLang="zh-CN" sz="2400" dirty="0">
                <a:latin typeface="KaiTi" panose="02010609060101010101" pitchFamily="49" charset="-122"/>
                <a:ea typeface="KaiTi" panose="02010609060101010101" pitchFamily="49" charset="-122"/>
              </a:rPr>
              <a:t>)</a:t>
            </a:r>
            <a:r>
              <a:rPr lang="zh-CN" altLang="en-US" sz="2400" dirty="0">
                <a:latin typeface="KaiTi" panose="02010609060101010101" pitchFamily="49" charset="-122"/>
                <a:ea typeface="KaiTi" panose="02010609060101010101" pitchFamily="49" charset="-122"/>
              </a:rPr>
              <a:t>按招聘对象来源分析与选择</a:t>
            </a:r>
          </a:p>
          <a:p>
            <a:r>
              <a:rPr lang="zh-CN" altLang="en-US" sz="2400" dirty="0">
                <a:latin typeface="KaiTi" panose="02010609060101010101" pitchFamily="49" charset="-122"/>
                <a:ea typeface="KaiTi" panose="02010609060101010101" pitchFamily="49" charset="-122"/>
              </a:rPr>
              <a:t>根据招聘对象的来源方式</a:t>
            </a:r>
            <a:r>
              <a:rPr lang="en-US" altLang="zh-CN" sz="2400" dirty="0">
                <a:latin typeface="KaiTi" panose="02010609060101010101" pitchFamily="49" charset="-122"/>
                <a:ea typeface="KaiTi" panose="02010609060101010101" pitchFamily="49" charset="-122"/>
              </a:rPr>
              <a:t>,</a:t>
            </a:r>
            <a:r>
              <a:rPr lang="zh-CN" altLang="en-US" sz="2400" dirty="0">
                <a:latin typeface="KaiTi" panose="02010609060101010101" pitchFamily="49" charset="-122"/>
                <a:ea typeface="KaiTi" panose="02010609060101010101" pitchFamily="49" charset="-122"/>
              </a:rPr>
              <a:t>可将招聘渠道分为内部招聘和外部招聘。</a:t>
            </a:r>
          </a:p>
          <a:p>
            <a:pPr lvl="1"/>
            <a:r>
              <a:rPr lang="zh-CN" altLang="en-US" dirty="0">
                <a:latin typeface="KaiTi" panose="02010609060101010101" pitchFamily="49" charset="-122"/>
                <a:ea typeface="KaiTi" panose="02010609060101010101" pitchFamily="49" charset="-122"/>
              </a:rPr>
              <a:t>内部招聘：就是企业出现职位空缺时</a:t>
            </a:r>
            <a:r>
              <a:rPr lang="en-US" altLang="zh-CN" dirty="0">
                <a:latin typeface="KaiTi" panose="02010609060101010101" pitchFamily="49" charset="-122"/>
                <a:ea typeface="KaiTi" panose="02010609060101010101" pitchFamily="49" charset="-122"/>
              </a:rPr>
              <a:t>,</a:t>
            </a:r>
            <a:r>
              <a:rPr lang="zh-CN" altLang="en-US" dirty="0">
                <a:latin typeface="KaiTi" panose="02010609060101010101" pitchFamily="49" charset="-122"/>
                <a:ea typeface="KaiTi" panose="02010609060101010101" pitchFamily="49" charset="-122"/>
              </a:rPr>
              <a:t>主要通过提拔内部员工来解决招聘问题</a:t>
            </a:r>
          </a:p>
          <a:p>
            <a:pPr lvl="1"/>
            <a:r>
              <a:rPr lang="zh-CN" altLang="en-US" dirty="0">
                <a:latin typeface="KaiTi" panose="02010609060101010101" pitchFamily="49" charset="-122"/>
                <a:ea typeface="KaiTi" panose="02010609060101010101" pitchFamily="49" charset="-122"/>
              </a:rPr>
              <a:t>外部招聘：主要从本单位外部寻找、吸引应聘者</a:t>
            </a:r>
            <a:r>
              <a:rPr lang="en-US" altLang="zh-CN" dirty="0">
                <a:latin typeface="KaiTi" panose="02010609060101010101" pitchFamily="49" charset="-122"/>
                <a:ea typeface="KaiTi" panose="02010609060101010101" pitchFamily="49" charset="-122"/>
              </a:rPr>
              <a:t>,</a:t>
            </a:r>
            <a:r>
              <a:rPr lang="zh-CN" altLang="en-US" dirty="0">
                <a:latin typeface="KaiTi" panose="02010609060101010101" pitchFamily="49" charset="-122"/>
                <a:ea typeface="KaiTi" panose="02010609060101010101" pitchFamily="49" charset="-122"/>
              </a:rPr>
              <a:t>以填补本组织空缺职位。对两种招聘渠道进行选择时</a:t>
            </a:r>
            <a:r>
              <a:rPr lang="en-US" altLang="zh-CN" dirty="0">
                <a:latin typeface="KaiTi" panose="02010609060101010101" pitchFamily="49" charset="-122"/>
                <a:ea typeface="KaiTi" panose="02010609060101010101" pitchFamily="49" charset="-122"/>
              </a:rPr>
              <a:t>,</a:t>
            </a:r>
            <a:r>
              <a:rPr lang="zh-CN" altLang="en-US" dirty="0">
                <a:latin typeface="KaiTi" panose="02010609060101010101" pitchFamily="49" charset="-122"/>
                <a:ea typeface="KaiTi" panose="02010609060101010101" pitchFamily="49" charset="-122"/>
              </a:rPr>
              <a:t>应综合考虑两者的优劣。</a:t>
            </a:r>
          </a:p>
          <a:p>
            <a:pPr marL="0" indent="0">
              <a:lnSpc>
                <a:spcPct val="80000"/>
              </a:lnSpc>
              <a:buNone/>
            </a:pPr>
            <a:endParaRPr lang="en-US" altLang="zh-CN" sz="3200" dirty="0">
              <a:latin typeface="KaiTi" panose="02010609060101010101" pitchFamily="49" charset="-122"/>
              <a:ea typeface="KaiTi" panose="02010609060101010101" pitchFamily="49" charset="-122"/>
            </a:endParaRPr>
          </a:p>
        </p:txBody>
      </p:sp>
    </p:spTree>
    <p:extLst>
      <p:ext uri="{BB962C8B-B14F-4D97-AF65-F5344CB8AC3E}">
        <p14:creationId xmlns:p14="http://schemas.microsoft.com/office/powerpoint/2010/main" val="1040380716"/>
      </p:ext>
    </p:extLst>
  </p:cSld>
  <p:clrMapOvr>
    <a:masterClrMapping/>
  </p:clrMapOvr>
  <p:transition spd="slow">
    <p:fade/>
  </p:transition>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矩形 24"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549157" y="-975631"/>
            <a:ext cx="583096" cy="838080"/>
          </a:xfrm>
          <a:prstGeom prst="rect">
            <a:avLst/>
          </a:prstGeom>
          <a:solidFill>
            <a:srgbClr val="365B7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 name="矩形 25"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1132253" y="-975631"/>
            <a:ext cx="583096" cy="838080"/>
          </a:xfrm>
          <a:prstGeom prst="rect">
            <a:avLst/>
          </a:prstGeom>
          <a:solidFill>
            <a:srgbClr val="96648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 name="矩形 26"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1715349" y="-975631"/>
            <a:ext cx="583096" cy="838080"/>
          </a:xfrm>
          <a:prstGeom prst="rect">
            <a:avLst/>
          </a:prstGeom>
          <a:solidFill>
            <a:srgbClr val="D06F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 name="矩形 27"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2298446" y="-975631"/>
            <a:ext cx="583096" cy="838080"/>
          </a:xfrm>
          <a:prstGeom prst="rect">
            <a:avLst/>
          </a:prstGeom>
          <a:solidFill>
            <a:srgbClr val="F779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 name="矩形 28"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2881542" y="-975631"/>
            <a:ext cx="583096" cy="838080"/>
          </a:xfrm>
          <a:prstGeom prst="rect">
            <a:avLst/>
          </a:prstGeom>
          <a:solidFill>
            <a:srgbClr val="F8AD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cxnSp>
        <p:nvCxnSpPr>
          <p:cNvPr id="46" name="直接连接符 45"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CxnSpPr/>
          <p:nvPr/>
        </p:nvCxnSpPr>
        <p:spPr>
          <a:xfrm>
            <a:off x="3246637" y="1273629"/>
            <a:ext cx="5770860"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47" name="文本框 46"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txBox="1"/>
          <p:nvPr/>
        </p:nvSpPr>
        <p:spPr>
          <a:xfrm>
            <a:off x="3989385" y="490415"/>
            <a:ext cx="6012621" cy="646331"/>
          </a:xfrm>
          <a:prstGeom prst="rect">
            <a:avLst/>
          </a:prstGeom>
          <a:noFill/>
        </p:spPr>
        <p:txBody>
          <a:bodyPr wrap="square" rtlCol="0">
            <a:spAutoFit/>
          </a:bodyPr>
          <a:lstStyle/>
          <a:p>
            <a:r>
              <a:rPr lang="zh-CN" altLang="en-US" sz="3600" dirty="0">
                <a:latin typeface="KaiTi" panose="02010609060101010101" pitchFamily="49" charset="-122"/>
                <a:ea typeface="KaiTi" panose="02010609060101010101" pitchFamily="49" charset="-122"/>
              </a:rPr>
              <a:t>二、选择招聘渠道</a:t>
            </a:r>
            <a:endParaRPr lang="en-US" altLang="zh-CN" sz="3600" b="1" spc="500" dirty="0">
              <a:solidFill>
                <a:schemeClr val="bg1">
                  <a:lumMod val="50000"/>
                </a:schemeClr>
              </a:solidFill>
              <a:latin typeface="KaiTi" panose="02010609060101010101" pitchFamily="49" charset="-122"/>
              <a:ea typeface="KaiTi" panose="02010609060101010101" pitchFamily="49" charset="-122"/>
              <a:cs typeface="Arial" panose="020B0604020202020204" pitchFamily="34" charset="0"/>
            </a:endParaRPr>
          </a:p>
        </p:txBody>
      </p:sp>
      <p:sp>
        <p:nvSpPr>
          <p:cNvPr id="48" name="椭圆 47"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flipH="1">
            <a:off x="2686180" y="813581"/>
            <a:ext cx="157493" cy="157493"/>
          </a:xfrm>
          <a:prstGeom prst="ellipse">
            <a:avLst/>
          </a:prstGeom>
          <a:solidFill>
            <a:srgbClr val="D06F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9" name="椭圆 48"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flipH="1">
            <a:off x="2686180" y="335956"/>
            <a:ext cx="321030" cy="321030"/>
          </a:xfrm>
          <a:prstGeom prst="ellipse">
            <a:avLst/>
          </a:prstGeom>
          <a:solidFill>
            <a:srgbClr val="966481"/>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0" name="椭圆 49"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flipH="1">
            <a:off x="2991678" y="806317"/>
            <a:ext cx="219803" cy="219803"/>
          </a:xfrm>
          <a:prstGeom prst="ellipse">
            <a:avLst/>
          </a:prstGeom>
          <a:solidFill>
            <a:srgbClr val="365B7C"/>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1" name="椭圆 50"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flipH="1">
            <a:off x="2031169" y="697840"/>
            <a:ext cx="164852" cy="164852"/>
          </a:xfrm>
          <a:prstGeom prst="ellipse">
            <a:avLst/>
          </a:prstGeom>
          <a:solidFill>
            <a:srgbClr val="F779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2" name="椭圆 51"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9354354" y="755438"/>
            <a:ext cx="157493" cy="157493"/>
          </a:xfrm>
          <a:prstGeom prst="ellipse">
            <a:avLst/>
          </a:prstGeom>
          <a:solidFill>
            <a:srgbClr val="D06F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3" name="椭圆 52"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9190817" y="277813"/>
            <a:ext cx="321030" cy="321030"/>
          </a:xfrm>
          <a:prstGeom prst="ellipse">
            <a:avLst/>
          </a:prstGeom>
          <a:solidFill>
            <a:srgbClr val="966481"/>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4" name="椭圆 53"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a:off x="8986546" y="748174"/>
            <a:ext cx="219803" cy="219803"/>
          </a:xfrm>
          <a:prstGeom prst="ellipse">
            <a:avLst/>
          </a:prstGeom>
          <a:solidFill>
            <a:srgbClr val="365B7C"/>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5" name="椭圆 54"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a:off x="10002006" y="639697"/>
            <a:ext cx="164852" cy="164852"/>
          </a:xfrm>
          <a:prstGeom prst="ellipse">
            <a:avLst/>
          </a:prstGeom>
          <a:solidFill>
            <a:srgbClr val="F779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 name="e7d195523061f1c0"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hidden="1"/>
          <p:cNvSpPr txBox="1"/>
          <p:nvPr/>
        </p:nvSpPr>
        <p:spPr>
          <a:xfrm>
            <a:off x="-355600" y="1803400"/>
            <a:ext cx="293927" cy="1016000"/>
          </a:xfrm>
          <a:prstGeom prst="rect">
            <a:avLst/>
          </a:prstGeom>
          <a:noFill/>
        </p:spPr>
        <p:txBody>
          <a:bodyPr vert="wordArtVert" rtlCol="0">
            <a:spAutoFit/>
          </a:bodyPr>
          <a:lstStyle/>
          <a:p>
            <a:r>
              <a:rPr lang="en-US" altLang="zh-CN" sz="100"/>
              <a:t>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a:t>
            </a:r>
            <a:endParaRPr lang="zh-CN" altLang="en-US" sz="100"/>
          </a:p>
        </p:txBody>
      </p:sp>
      <p:sp>
        <p:nvSpPr>
          <p:cNvPr id="23" name="Rectangle 3">
            <a:extLst>
              <a:ext uri="{FF2B5EF4-FFF2-40B4-BE49-F238E27FC236}">
                <a16:creationId xmlns:a16="http://schemas.microsoft.com/office/drawing/2014/main" id="{4BC8D186-0991-C740-82B8-1C2123204F89}"/>
              </a:ext>
            </a:extLst>
          </p:cNvPr>
          <p:cNvSpPr txBox="1">
            <a:spLocks noChangeArrowheads="1"/>
          </p:cNvSpPr>
          <p:nvPr/>
        </p:nvSpPr>
        <p:spPr>
          <a:xfrm>
            <a:off x="1404257" y="1709803"/>
            <a:ext cx="9878786" cy="4942997"/>
          </a:xfrm>
          <a:prstGeom prst="rect">
            <a:avLst/>
          </a:prstGeom>
        </p:spPr>
        <p:txBody>
          <a:bodyP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altLang="zh-CN" sz="2400" dirty="0">
                <a:latin typeface="KaiTi" panose="02010609060101010101" pitchFamily="49" charset="-122"/>
                <a:ea typeface="KaiTi" panose="02010609060101010101" pitchFamily="49" charset="-122"/>
              </a:rPr>
              <a:t>(</a:t>
            </a:r>
            <a:r>
              <a:rPr lang="zh-CN" altLang="en-US" sz="2400" dirty="0">
                <a:latin typeface="KaiTi" panose="02010609060101010101" pitchFamily="49" charset="-122"/>
                <a:ea typeface="KaiTi" panose="02010609060101010101" pitchFamily="49" charset="-122"/>
              </a:rPr>
              <a:t>二</a:t>
            </a:r>
            <a:r>
              <a:rPr lang="en-US" altLang="zh-CN" sz="2400" dirty="0">
                <a:latin typeface="KaiTi" panose="02010609060101010101" pitchFamily="49" charset="-122"/>
                <a:ea typeface="KaiTi" panose="02010609060101010101" pitchFamily="49" charset="-122"/>
              </a:rPr>
              <a:t>)</a:t>
            </a:r>
            <a:r>
              <a:rPr lang="zh-CN" altLang="en-US" sz="2400" dirty="0">
                <a:latin typeface="KaiTi" panose="02010609060101010101" pitchFamily="49" charset="-122"/>
                <a:ea typeface="KaiTi" panose="02010609060101010101" pitchFamily="49" charset="-122"/>
              </a:rPr>
              <a:t>招聘渠道的分析与选择</a:t>
            </a:r>
          </a:p>
          <a:p>
            <a:r>
              <a:rPr lang="en-US" altLang="zh-CN" sz="2400" dirty="0">
                <a:latin typeface="KaiTi" panose="02010609060101010101" pitchFamily="49" charset="-122"/>
                <a:ea typeface="KaiTi" panose="02010609060101010101" pitchFamily="49" charset="-122"/>
              </a:rPr>
              <a:t>1.</a:t>
            </a:r>
            <a:r>
              <a:rPr lang="zh-CN" altLang="en-US" sz="2400" dirty="0">
                <a:latin typeface="KaiTi" panose="02010609060101010101" pitchFamily="49" charset="-122"/>
                <a:ea typeface="KaiTi" panose="02010609060101010101" pitchFamily="49" charset="-122"/>
              </a:rPr>
              <a:t>选择适合招聘对象的招聘渠道</a:t>
            </a:r>
            <a:endParaRPr lang="en-US" altLang="zh-CN" sz="2400" dirty="0">
              <a:latin typeface="KaiTi" panose="02010609060101010101" pitchFamily="49" charset="-122"/>
              <a:ea typeface="KaiTi" panose="02010609060101010101" pitchFamily="49" charset="-122"/>
            </a:endParaRPr>
          </a:p>
          <a:p>
            <a:endParaRPr lang="zh-CN" altLang="en-US" sz="2400" dirty="0">
              <a:latin typeface="KaiTi" panose="02010609060101010101" pitchFamily="49" charset="-122"/>
              <a:ea typeface="KaiTi" panose="02010609060101010101" pitchFamily="49" charset="-122"/>
            </a:endParaRPr>
          </a:p>
          <a:p>
            <a:endParaRPr lang="zh-CN" altLang="en-US" sz="2400" dirty="0">
              <a:latin typeface="KaiTi" panose="02010609060101010101" pitchFamily="49" charset="-122"/>
              <a:ea typeface="KaiTi" panose="02010609060101010101" pitchFamily="49" charset="-122"/>
            </a:endParaRPr>
          </a:p>
          <a:p>
            <a:endParaRPr lang="zh-CN" altLang="en-US" sz="2400" dirty="0">
              <a:latin typeface="KaiTi" panose="02010609060101010101" pitchFamily="49" charset="-122"/>
              <a:ea typeface="KaiTi" panose="02010609060101010101" pitchFamily="49" charset="-122"/>
            </a:endParaRPr>
          </a:p>
          <a:p>
            <a:endParaRPr lang="zh-CN" altLang="en-US" sz="2400" dirty="0">
              <a:latin typeface="KaiTi" panose="02010609060101010101" pitchFamily="49" charset="-122"/>
              <a:ea typeface="KaiTi" panose="02010609060101010101" pitchFamily="49" charset="-122"/>
            </a:endParaRPr>
          </a:p>
          <a:p>
            <a:endParaRPr lang="zh-CN" altLang="en-US" sz="2400" dirty="0">
              <a:latin typeface="KaiTi" panose="02010609060101010101" pitchFamily="49" charset="-122"/>
              <a:ea typeface="KaiTi" panose="02010609060101010101" pitchFamily="49" charset="-122"/>
            </a:endParaRPr>
          </a:p>
          <a:p>
            <a:pPr marL="0" indent="0">
              <a:buNone/>
            </a:pPr>
            <a:endParaRPr lang="zh-CN" altLang="en-US" sz="2400" dirty="0">
              <a:latin typeface="KaiTi" panose="02010609060101010101" pitchFamily="49" charset="-122"/>
              <a:ea typeface="KaiTi" panose="02010609060101010101" pitchFamily="49" charset="-122"/>
            </a:endParaRPr>
          </a:p>
          <a:p>
            <a:r>
              <a:rPr lang="en-US" altLang="zh-CN" sz="2400" dirty="0">
                <a:latin typeface="KaiTi" panose="02010609060101010101" pitchFamily="49" charset="-122"/>
                <a:ea typeface="KaiTi" panose="02010609060101010101" pitchFamily="49" charset="-122"/>
              </a:rPr>
              <a:t>2.</a:t>
            </a:r>
            <a:r>
              <a:rPr lang="zh-CN" altLang="en-US" sz="2400" dirty="0">
                <a:latin typeface="KaiTi" panose="02010609060101010101" pitchFamily="49" charset="-122"/>
                <a:ea typeface="KaiTi" panose="02010609060101010101" pitchFamily="49" charset="-122"/>
              </a:rPr>
              <a:t>根据单位和岗位特点选择招聘来源和渠道</a:t>
            </a:r>
          </a:p>
          <a:p>
            <a:endParaRPr lang="en-US" altLang="zh-CN" sz="2400" dirty="0">
              <a:latin typeface="KaiTi" panose="02010609060101010101" pitchFamily="49" charset="-122"/>
              <a:ea typeface="KaiTi" panose="02010609060101010101" pitchFamily="49" charset="-122"/>
            </a:endParaRPr>
          </a:p>
          <a:p>
            <a:pPr marL="0" indent="0">
              <a:buNone/>
            </a:pPr>
            <a:endParaRPr lang="zh-CN" altLang="en-US" sz="2400" dirty="0">
              <a:latin typeface="KaiTi" panose="02010609060101010101" pitchFamily="49" charset="-122"/>
              <a:ea typeface="KaiTi" panose="02010609060101010101" pitchFamily="49" charset="-122"/>
            </a:endParaRPr>
          </a:p>
          <a:p>
            <a:pPr marL="0" indent="0">
              <a:lnSpc>
                <a:spcPct val="80000"/>
              </a:lnSpc>
              <a:buNone/>
            </a:pPr>
            <a:endParaRPr lang="en-US" altLang="zh-CN" sz="2400" dirty="0">
              <a:latin typeface="KaiTi" panose="02010609060101010101" pitchFamily="49" charset="-122"/>
              <a:ea typeface="KaiTi" panose="02010609060101010101" pitchFamily="49" charset="-122"/>
            </a:endParaRPr>
          </a:p>
        </p:txBody>
      </p:sp>
      <p:pic>
        <p:nvPicPr>
          <p:cNvPr id="19" name="Picture 4">
            <a:extLst>
              <a:ext uri="{FF2B5EF4-FFF2-40B4-BE49-F238E27FC236}">
                <a16:creationId xmlns:a16="http://schemas.microsoft.com/office/drawing/2014/main" id="{C2D6F777-A949-7142-902A-BA12751C863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132253" y="2684810"/>
            <a:ext cx="10232918" cy="24050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998513396"/>
      </p:ext>
    </p:extLst>
  </p:cSld>
  <p:clrMapOvr>
    <a:masterClrMapping/>
  </p:clrMapOvr>
  <p:transition spd="slow">
    <p:fade/>
  </p:transition>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矩形 24"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549157" y="-975631"/>
            <a:ext cx="583096" cy="838080"/>
          </a:xfrm>
          <a:prstGeom prst="rect">
            <a:avLst/>
          </a:prstGeom>
          <a:solidFill>
            <a:srgbClr val="365B7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 name="矩形 25"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1132253" y="-975631"/>
            <a:ext cx="583096" cy="838080"/>
          </a:xfrm>
          <a:prstGeom prst="rect">
            <a:avLst/>
          </a:prstGeom>
          <a:solidFill>
            <a:srgbClr val="96648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 name="矩形 26"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1715349" y="-975631"/>
            <a:ext cx="583096" cy="838080"/>
          </a:xfrm>
          <a:prstGeom prst="rect">
            <a:avLst/>
          </a:prstGeom>
          <a:solidFill>
            <a:srgbClr val="D06F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 name="矩形 27"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2298446" y="-975631"/>
            <a:ext cx="583096" cy="838080"/>
          </a:xfrm>
          <a:prstGeom prst="rect">
            <a:avLst/>
          </a:prstGeom>
          <a:solidFill>
            <a:srgbClr val="F779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 name="矩形 28"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2881542" y="-975631"/>
            <a:ext cx="583096" cy="838080"/>
          </a:xfrm>
          <a:prstGeom prst="rect">
            <a:avLst/>
          </a:prstGeom>
          <a:solidFill>
            <a:srgbClr val="F8AD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cxnSp>
        <p:nvCxnSpPr>
          <p:cNvPr id="46" name="直接连接符 45"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CxnSpPr/>
          <p:nvPr/>
        </p:nvCxnSpPr>
        <p:spPr>
          <a:xfrm>
            <a:off x="3246637" y="1273629"/>
            <a:ext cx="5770860"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47" name="文本框 46"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txBox="1"/>
          <p:nvPr/>
        </p:nvSpPr>
        <p:spPr>
          <a:xfrm>
            <a:off x="3931728" y="490415"/>
            <a:ext cx="4768930" cy="646331"/>
          </a:xfrm>
          <a:prstGeom prst="rect">
            <a:avLst/>
          </a:prstGeom>
          <a:noFill/>
        </p:spPr>
        <p:txBody>
          <a:bodyPr wrap="square" rtlCol="0">
            <a:spAutoFit/>
          </a:bodyPr>
          <a:lstStyle/>
          <a:p>
            <a:r>
              <a:rPr lang="zh-CN" altLang="en-US" sz="3600" dirty="0">
                <a:latin typeface="KaiTi" panose="02010609060101010101" pitchFamily="49" charset="-122"/>
                <a:ea typeface="KaiTi" panose="02010609060101010101" pitchFamily="49" charset="-122"/>
              </a:rPr>
              <a:t>二、选择招聘渠道</a:t>
            </a:r>
            <a:endParaRPr lang="en-US" altLang="zh-CN" sz="3600" b="1" spc="500" dirty="0">
              <a:solidFill>
                <a:schemeClr val="bg1">
                  <a:lumMod val="50000"/>
                </a:schemeClr>
              </a:solidFill>
              <a:latin typeface="KaiTi" panose="02010609060101010101" pitchFamily="49" charset="-122"/>
              <a:ea typeface="KaiTi" panose="02010609060101010101" pitchFamily="49" charset="-122"/>
              <a:cs typeface="Arial" panose="020B0604020202020204" pitchFamily="34" charset="0"/>
            </a:endParaRPr>
          </a:p>
        </p:txBody>
      </p:sp>
      <p:sp>
        <p:nvSpPr>
          <p:cNvPr id="48" name="椭圆 47"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flipH="1">
            <a:off x="2686180" y="813581"/>
            <a:ext cx="157493" cy="157493"/>
          </a:xfrm>
          <a:prstGeom prst="ellipse">
            <a:avLst/>
          </a:prstGeom>
          <a:solidFill>
            <a:srgbClr val="D06F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9" name="椭圆 48"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flipH="1">
            <a:off x="2686180" y="335956"/>
            <a:ext cx="321030" cy="321030"/>
          </a:xfrm>
          <a:prstGeom prst="ellipse">
            <a:avLst/>
          </a:prstGeom>
          <a:solidFill>
            <a:srgbClr val="966481"/>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0" name="椭圆 49"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flipH="1">
            <a:off x="2991678" y="806317"/>
            <a:ext cx="219803" cy="219803"/>
          </a:xfrm>
          <a:prstGeom prst="ellipse">
            <a:avLst/>
          </a:prstGeom>
          <a:solidFill>
            <a:srgbClr val="365B7C"/>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1" name="椭圆 50"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flipH="1">
            <a:off x="2031169" y="697840"/>
            <a:ext cx="164852" cy="164852"/>
          </a:xfrm>
          <a:prstGeom prst="ellipse">
            <a:avLst/>
          </a:prstGeom>
          <a:solidFill>
            <a:srgbClr val="F779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2" name="椭圆 51"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9354354" y="755438"/>
            <a:ext cx="157493" cy="157493"/>
          </a:xfrm>
          <a:prstGeom prst="ellipse">
            <a:avLst/>
          </a:prstGeom>
          <a:solidFill>
            <a:srgbClr val="D06F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3" name="椭圆 52"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9190817" y="277813"/>
            <a:ext cx="321030" cy="321030"/>
          </a:xfrm>
          <a:prstGeom prst="ellipse">
            <a:avLst/>
          </a:prstGeom>
          <a:solidFill>
            <a:srgbClr val="966481"/>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4" name="椭圆 53"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a:off x="8986546" y="748174"/>
            <a:ext cx="219803" cy="219803"/>
          </a:xfrm>
          <a:prstGeom prst="ellipse">
            <a:avLst/>
          </a:prstGeom>
          <a:solidFill>
            <a:srgbClr val="365B7C"/>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5" name="椭圆 54"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a:off x="10002006" y="639697"/>
            <a:ext cx="164852" cy="164852"/>
          </a:xfrm>
          <a:prstGeom prst="ellipse">
            <a:avLst/>
          </a:prstGeom>
          <a:solidFill>
            <a:srgbClr val="F779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 name="e7d195523061f1c0"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hidden="1"/>
          <p:cNvSpPr txBox="1"/>
          <p:nvPr/>
        </p:nvSpPr>
        <p:spPr>
          <a:xfrm>
            <a:off x="-355600" y="1803400"/>
            <a:ext cx="293927" cy="1016000"/>
          </a:xfrm>
          <a:prstGeom prst="rect">
            <a:avLst/>
          </a:prstGeom>
          <a:noFill/>
        </p:spPr>
        <p:txBody>
          <a:bodyPr vert="wordArtVert" rtlCol="0">
            <a:spAutoFit/>
          </a:bodyPr>
          <a:lstStyle/>
          <a:p>
            <a:r>
              <a:rPr lang="en-US" altLang="zh-CN" sz="100"/>
              <a:t>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a:t>
            </a:r>
            <a:endParaRPr lang="zh-CN" altLang="en-US" sz="100"/>
          </a:p>
        </p:txBody>
      </p:sp>
      <p:sp>
        <p:nvSpPr>
          <p:cNvPr id="23" name="Rectangle 3">
            <a:extLst>
              <a:ext uri="{FF2B5EF4-FFF2-40B4-BE49-F238E27FC236}">
                <a16:creationId xmlns:a16="http://schemas.microsoft.com/office/drawing/2014/main" id="{4BC8D186-0991-C740-82B8-1C2123204F89}"/>
              </a:ext>
            </a:extLst>
          </p:cNvPr>
          <p:cNvSpPr txBox="1">
            <a:spLocks noChangeArrowheads="1"/>
          </p:cNvSpPr>
          <p:nvPr/>
        </p:nvSpPr>
        <p:spPr>
          <a:xfrm>
            <a:off x="1793255" y="1922405"/>
            <a:ext cx="9045875" cy="5248275"/>
          </a:xfrm>
          <a:prstGeom prst="rect">
            <a:avLst/>
          </a:prstGeom>
        </p:spPr>
        <p:txBody>
          <a:bodyP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altLang="zh-CN" sz="2400" dirty="0">
                <a:latin typeface="KaiTi" panose="02010609060101010101" pitchFamily="49" charset="-122"/>
                <a:ea typeface="KaiTi" panose="02010609060101010101" pitchFamily="49" charset="-122"/>
              </a:rPr>
              <a:t>(</a:t>
            </a:r>
            <a:r>
              <a:rPr lang="zh-CN" altLang="en-US" sz="2400" dirty="0">
                <a:latin typeface="KaiTi" panose="02010609060101010101" pitchFamily="49" charset="-122"/>
                <a:ea typeface="KaiTi" panose="02010609060101010101" pitchFamily="49" charset="-122"/>
              </a:rPr>
              <a:t>三</a:t>
            </a:r>
            <a:r>
              <a:rPr lang="en-US" altLang="zh-CN" sz="2400" dirty="0">
                <a:latin typeface="KaiTi" panose="02010609060101010101" pitchFamily="49" charset="-122"/>
                <a:ea typeface="KaiTi" panose="02010609060101010101" pitchFamily="49" charset="-122"/>
              </a:rPr>
              <a:t>)</a:t>
            </a:r>
            <a:r>
              <a:rPr lang="zh-CN" altLang="en-US" sz="2400" dirty="0">
                <a:latin typeface="KaiTi" panose="02010609060101010101" pitchFamily="49" charset="-122"/>
                <a:ea typeface="KaiTi" panose="02010609060101010101" pitchFamily="49" charset="-122"/>
              </a:rPr>
              <a:t>媒体的选择</a:t>
            </a:r>
          </a:p>
          <a:p>
            <a:r>
              <a:rPr lang="en-US" altLang="zh-CN" sz="2400" dirty="0">
                <a:latin typeface="KaiTi" panose="02010609060101010101" pitchFamily="49" charset="-122"/>
                <a:ea typeface="KaiTi" panose="02010609060101010101" pitchFamily="49" charset="-122"/>
              </a:rPr>
              <a:t>1.</a:t>
            </a:r>
            <a:r>
              <a:rPr lang="zh-CN" altLang="en-US" sz="2400" dirty="0">
                <a:latin typeface="KaiTi" panose="02010609060101010101" pitchFamily="49" charset="-122"/>
                <a:ea typeface="KaiTi" panose="02010609060101010101" pitchFamily="49" charset="-122"/>
              </a:rPr>
              <a:t>各种媒体的具体特点</a:t>
            </a:r>
          </a:p>
          <a:p>
            <a:r>
              <a:rPr lang="en-US" altLang="zh-CN" sz="2400" dirty="0">
                <a:latin typeface="KaiTi" panose="02010609060101010101" pitchFamily="49" charset="-122"/>
                <a:ea typeface="KaiTi" panose="02010609060101010101" pitchFamily="49" charset="-122"/>
              </a:rPr>
              <a:t>2.</a:t>
            </a:r>
            <a:r>
              <a:rPr lang="zh-CN" altLang="en-US" sz="2400" dirty="0">
                <a:latin typeface="KaiTi" panose="02010609060101010101" pitchFamily="49" charset="-122"/>
                <a:ea typeface="KaiTi" panose="02010609060101010101" pitchFamily="49" charset="-122"/>
              </a:rPr>
              <a:t>根据受众特点进行选择</a:t>
            </a:r>
          </a:p>
          <a:p>
            <a:r>
              <a:rPr lang="en-US" altLang="zh-CN" sz="2400" dirty="0">
                <a:latin typeface="KaiTi" panose="02010609060101010101" pitchFamily="49" charset="-122"/>
                <a:ea typeface="KaiTi" panose="02010609060101010101" pitchFamily="49" charset="-122"/>
              </a:rPr>
              <a:t>3.</a:t>
            </a:r>
            <a:r>
              <a:rPr lang="zh-CN" altLang="en-US" sz="2400" dirty="0">
                <a:latin typeface="KaiTi" panose="02010609060101010101" pitchFamily="49" charset="-122"/>
                <a:ea typeface="KaiTi" panose="02010609060101010101" pitchFamily="49" charset="-122"/>
              </a:rPr>
              <a:t>根据媒体的广告定位进行选择</a:t>
            </a:r>
          </a:p>
          <a:p>
            <a:pPr marL="0" indent="0">
              <a:lnSpc>
                <a:spcPct val="80000"/>
              </a:lnSpc>
              <a:buNone/>
            </a:pPr>
            <a:endParaRPr lang="en-US" altLang="zh-CN" sz="2400" dirty="0">
              <a:latin typeface="KaiTi" panose="02010609060101010101" pitchFamily="49" charset="-122"/>
              <a:ea typeface="KaiTi" panose="02010609060101010101" pitchFamily="49" charset="-122"/>
            </a:endParaRPr>
          </a:p>
        </p:txBody>
      </p:sp>
    </p:spTree>
    <p:extLst>
      <p:ext uri="{BB962C8B-B14F-4D97-AF65-F5344CB8AC3E}">
        <p14:creationId xmlns:p14="http://schemas.microsoft.com/office/powerpoint/2010/main" val="363476298"/>
      </p:ext>
    </p:extLst>
  </p:cSld>
  <p:clrMapOvr>
    <a:masterClrMapping/>
  </p:clrMapOvr>
  <p:transition spd="slow">
    <p:fade/>
  </p:transition>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矩形 24"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549157" y="-975631"/>
            <a:ext cx="583096" cy="838080"/>
          </a:xfrm>
          <a:prstGeom prst="rect">
            <a:avLst/>
          </a:prstGeom>
          <a:solidFill>
            <a:srgbClr val="365B7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 name="矩形 25"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1132253" y="-975631"/>
            <a:ext cx="583096" cy="838080"/>
          </a:xfrm>
          <a:prstGeom prst="rect">
            <a:avLst/>
          </a:prstGeom>
          <a:solidFill>
            <a:srgbClr val="96648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 name="矩形 26"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1715349" y="-975631"/>
            <a:ext cx="583096" cy="838080"/>
          </a:xfrm>
          <a:prstGeom prst="rect">
            <a:avLst/>
          </a:prstGeom>
          <a:solidFill>
            <a:srgbClr val="D06F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 name="矩形 27"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2298446" y="-975631"/>
            <a:ext cx="583096" cy="838080"/>
          </a:xfrm>
          <a:prstGeom prst="rect">
            <a:avLst/>
          </a:prstGeom>
          <a:solidFill>
            <a:srgbClr val="F779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 name="矩形 28"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2881542" y="-975631"/>
            <a:ext cx="583096" cy="838080"/>
          </a:xfrm>
          <a:prstGeom prst="rect">
            <a:avLst/>
          </a:prstGeom>
          <a:solidFill>
            <a:srgbClr val="F8AD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cxnSp>
        <p:nvCxnSpPr>
          <p:cNvPr id="46" name="直接连接符 45"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CxnSpPr/>
          <p:nvPr/>
        </p:nvCxnSpPr>
        <p:spPr>
          <a:xfrm>
            <a:off x="3246637" y="1273629"/>
            <a:ext cx="5770860"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47" name="文本框 46"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txBox="1"/>
          <p:nvPr/>
        </p:nvSpPr>
        <p:spPr>
          <a:xfrm>
            <a:off x="3931728" y="473721"/>
            <a:ext cx="4768930" cy="646331"/>
          </a:xfrm>
          <a:prstGeom prst="rect">
            <a:avLst/>
          </a:prstGeom>
          <a:noFill/>
        </p:spPr>
        <p:txBody>
          <a:bodyPr wrap="square" rtlCol="0">
            <a:spAutoFit/>
          </a:bodyPr>
          <a:lstStyle/>
          <a:p>
            <a:r>
              <a:rPr lang="zh-CN" altLang="en-US" sz="3600" dirty="0">
                <a:latin typeface="KaiTi" panose="02010609060101010101" pitchFamily="49" charset="-122"/>
                <a:ea typeface="KaiTi" panose="02010609060101010101" pitchFamily="49" charset="-122"/>
              </a:rPr>
              <a:t>三、确定招聘时间</a:t>
            </a:r>
            <a:endParaRPr lang="en-US" altLang="zh-CN" sz="3600" b="1" spc="500" dirty="0">
              <a:solidFill>
                <a:schemeClr val="bg1">
                  <a:lumMod val="50000"/>
                </a:schemeClr>
              </a:solidFill>
              <a:latin typeface="KaiTi" panose="02010609060101010101" pitchFamily="49" charset="-122"/>
              <a:ea typeface="KaiTi" panose="02010609060101010101" pitchFamily="49" charset="-122"/>
              <a:cs typeface="Arial" panose="020B0604020202020204" pitchFamily="34" charset="0"/>
            </a:endParaRPr>
          </a:p>
        </p:txBody>
      </p:sp>
      <p:sp>
        <p:nvSpPr>
          <p:cNvPr id="48" name="椭圆 47"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flipH="1">
            <a:off x="2686180" y="813581"/>
            <a:ext cx="157493" cy="157493"/>
          </a:xfrm>
          <a:prstGeom prst="ellipse">
            <a:avLst/>
          </a:prstGeom>
          <a:solidFill>
            <a:srgbClr val="D06F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9" name="椭圆 48"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flipH="1">
            <a:off x="2686180" y="335956"/>
            <a:ext cx="321030" cy="321030"/>
          </a:xfrm>
          <a:prstGeom prst="ellipse">
            <a:avLst/>
          </a:prstGeom>
          <a:solidFill>
            <a:srgbClr val="966481"/>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0" name="椭圆 49"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flipH="1">
            <a:off x="2991678" y="806317"/>
            <a:ext cx="219803" cy="219803"/>
          </a:xfrm>
          <a:prstGeom prst="ellipse">
            <a:avLst/>
          </a:prstGeom>
          <a:solidFill>
            <a:srgbClr val="365B7C"/>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1" name="椭圆 50"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flipH="1">
            <a:off x="2031169" y="697840"/>
            <a:ext cx="164852" cy="164852"/>
          </a:xfrm>
          <a:prstGeom prst="ellipse">
            <a:avLst/>
          </a:prstGeom>
          <a:solidFill>
            <a:srgbClr val="F779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2" name="椭圆 51"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9354354" y="755438"/>
            <a:ext cx="157493" cy="157493"/>
          </a:xfrm>
          <a:prstGeom prst="ellipse">
            <a:avLst/>
          </a:prstGeom>
          <a:solidFill>
            <a:srgbClr val="D06F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3" name="椭圆 52"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9190817" y="277813"/>
            <a:ext cx="321030" cy="321030"/>
          </a:xfrm>
          <a:prstGeom prst="ellipse">
            <a:avLst/>
          </a:prstGeom>
          <a:solidFill>
            <a:srgbClr val="966481"/>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4" name="椭圆 53"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a:off x="8986546" y="748174"/>
            <a:ext cx="219803" cy="219803"/>
          </a:xfrm>
          <a:prstGeom prst="ellipse">
            <a:avLst/>
          </a:prstGeom>
          <a:solidFill>
            <a:srgbClr val="365B7C"/>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5" name="椭圆 54"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a:off x="10002006" y="639697"/>
            <a:ext cx="164852" cy="164852"/>
          </a:xfrm>
          <a:prstGeom prst="ellipse">
            <a:avLst/>
          </a:prstGeom>
          <a:solidFill>
            <a:srgbClr val="F779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 name="e7d195523061f1c0"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hidden="1"/>
          <p:cNvSpPr txBox="1"/>
          <p:nvPr/>
        </p:nvSpPr>
        <p:spPr>
          <a:xfrm>
            <a:off x="-355600" y="1803400"/>
            <a:ext cx="293927" cy="1016000"/>
          </a:xfrm>
          <a:prstGeom prst="rect">
            <a:avLst/>
          </a:prstGeom>
          <a:noFill/>
        </p:spPr>
        <p:txBody>
          <a:bodyPr vert="wordArtVert" rtlCol="0">
            <a:spAutoFit/>
          </a:bodyPr>
          <a:lstStyle/>
          <a:p>
            <a:r>
              <a:rPr lang="en-US" altLang="zh-CN" sz="100"/>
              <a:t>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a:t>
            </a:r>
            <a:endParaRPr lang="zh-CN" altLang="en-US" sz="100"/>
          </a:p>
        </p:txBody>
      </p:sp>
      <p:sp>
        <p:nvSpPr>
          <p:cNvPr id="23" name="Rectangle 3">
            <a:extLst>
              <a:ext uri="{FF2B5EF4-FFF2-40B4-BE49-F238E27FC236}">
                <a16:creationId xmlns:a16="http://schemas.microsoft.com/office/drawing/2014/main" id="{4BC8D186-0991-C740-82B8-1C2123204F89}"/>
              </a:ext>
            </a:extLst>
          </p:cNvPr>
          <p:cNvSpPr txBox="1">
            <a:spLocks noChangeArrowheads="1"/>
          </p:cNvSpPr>
          <p:nvPr/>
        </p:nvSpPr>
        <p:spPr>
          <a:xfrm>
            <a:off x="1444742" y="1542711"/>
            <a:ext cx="7835392" cy="5248275"/>
          </a:xfrm>
          <a:prstGeom prst="rect">
            <a:avLst/>
          </a:prstGeom>
        </p:spPr>
        <p:txBody>
          <a:bodyP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altLang="zh-CN" sz="2400" dirty="0">
                <a:latin typeface="KaiTi" panose="02010609060101010101" pitchFamily="49" charset="-122"/>
                <a:ea typeface="KaiTi" panose="02010609060101010101" pitchFamily="49" charset="-122"/>
              </a:rPr>
              <a:t>(</a:t>
            </a:r>
            <a:r>
              <a:rPr lang="zh-CN" altLang="en-US" sz="2400" dirty="0">
                <a:latin typeface="KaiTi" panose="02010609060101010101" pitchFamily="49" charset="-122"/>
                <a:ea typeface="KaiTi" panose="02010609060101010101" pitchFamily="49" charset="-122"/>
              </a:rPr>
              <a:t>一</a:t>
            </a:r>
            <a:r>
              <a:rPr lang="en-US" altLang="zh-CN" sz="2400" dirty="0">
                <a:latin typeface="KaiTi" panose="02010609060101010101" pitchFamily="49" charset="-122"/>
                <a:ea typeface="KaiTi" panose="02010609060101010101" pitchFamily="49" charset="-122"/>
              </a:rPr>
              <a:t>)</a:t>
            </a:r>
            <a:r>
              <a:rPr lang="zh-CN" altLang="en-US" sz="2400" dirty="0">
                <a:latin typeface="KaiTi" panose="02010609060101010101" pitchFamily="49" charset="-122"/>
                <a:ea typeface="KaiTi" panose="02010609060101010101" pitchFamily="49" charset="-122"/>
              </a:rPr>
              <a:t>在人才供应高峰期招聘</a:t>
            </a:r>
          </a:p>
          <a:p>
            <a:r>
              <a:rPr lang="en-US" altLang="zh-CN" sz="2400" dirty="0">
                <a:latin typeface="KaiTi" panose="02010609060101010101" pitchFamily="49" charset="-122"/>
                <a:ea typeface="KaiTi" panose="02010609060101010101" pitchFamily="49" charset="-122"/>
              </a:rPr>
              <a:t>(</a:t>
            </a:r>
            <a:r>
              <a:rPr lang="zh-CN" altLang="en-US" sz="2400" dirty="0">
                <a:latin typeface="KaiTi" panose="02010609060101010101" pitchFamily="49" charset="-122"/>
                <a:ea typeface="KaiTi" panose="02010609060101010101" pitchFamily="49" charset="-122"/>
              </a:rPr>
              <a:t>二</a:t>
            </a:r>
            <a:r>
              <a:rPr lang="en-US" altLang="zh-CN" sz="2400" dirty="0">
                <a:latin typeface="KaiTi" panose="02010609060101010101" pitchFamily="49" charset="-122"/>
                <a:ea typeface="KaiTi" panose="02010609060101010101" pitchFamily="49" charset="-122"/>
              </a:rPr>
              <a:t>)</a:t>
            </a:r>
            <a:r>
              <a:rPr lang="zh-CN" altLang="en-US" sz="2400" dirty="0">
                <a:latin typeface="KaiTi" panose="02010609060101010101" pitchFamily="49" charset="-122"/>
                <a:ea typeface="KaiTi" panose="02010609060101010101" pitchFamily="49" charset="-122"/>
              </a:rPr>
              <a:t>做好招聘流程时间安排</a:t>
            </a:r>
          </a:p>
          <a:p>
            <a:r>
              <a:rPr lang="en-US" altLang="zh-CN" sz="2400" dirty="0">
                <a:latin typeface="KaiTi" panose="02010609060101010101" pitchFamily="49" charset="-122"/>
                <a:ea typeface="KaiTi" panose="02010609060101010101" pitchFamily="49" charset="-122"/>
              </a:rPr>
              <a:t>1.</a:t>
            </a:r>
            <a:r>
              <a:rPr lang="zh-CN" altLang="en-US" sz="2400" dirty="0">
                <a:latin typeface="KaiTi" panose="02010609060101010101" pitchFamily="49" charset="-122"/>
                <a:ea typeface="KaiTi" panose="02010609060101010101" pitchFamily="49" charset="-122"/>
              </a:rPr>
              <a:t>收集个人应聘资料</a:t>
            </a:r>
          </a:p>
          <a:p>
            <a:r>
              <a:rPr lang="en-US" altLang="zh-CN" sz="2400" dirty="0">
                <a:latin typeface="KaiTi" panose="02010609060101010101" pitchFamily="49" charset="-122"/>
                <a:ea typeface="KaiTi" panose="02010609060101010101" pitchFamily="49" charset="-122"/>
              </a:rPr>
              <a:t>2.</a:t>
            </a:r>
            <a:r>
              <a:rPr lang="zh-CN" altLang="en-US" sz="2400" dirty="0">
                <a:latin typeface="KaiTi" panose="02010609060101010101" pitchFamily="49" charset="-122"/>
                <a:ea typeface="KaiTi" panose="02010609060101010101" pitchFamily="49" charset="-122"/>
              </a:rPr>
              <a:t>筛选个人应聘资料</a:t>
            </a:r>
          </a:p>
          <a:p>
            <a:r>
              <a:rPr lang="en-US" altLang="zh-CN" sz="2400" dirty="0">
                <a:latin typeface="KaiTi" panose="02010609060101010101" pitchFamily="49" charset="-122"/>
                <a:ea typeface="KaiTi" panose="02010609060101010101" pitchFamily="49" charset="-122"/>
              </a:rPr>
              <a:t>3.</a:t>
            </a:r>
            <a:r>
              <a:rPr lang="zh-CN" altLang="en-US" sz="2400" dirty="0">
                <a:latin typeface="KaiTi" panose="02010609060101010101" pitchFamily="49" charset="-122"/>
                <a:ea typeface="KaiTi" panose="02010609060101010101" pitchFamily="49" charset="-122"/>
              </a:rPr>
              <a:t>测试应聘者</a:t>
            </a:r>
          </a:p>
          <a:p>
            <a:r>
              <a:rPr lang="en-US" altLang="zh-CN" sz="2400" dirty="0">
                <a:latin typeface="KaiTi" panose="02010609060101010101" pitchFamily="49" charset="-122"/>
                <a:ea typeface="KaiTi" panose="02010609060101010101" pitchFamily="49" charset="-122"/>
              </a:rPr>
              <a:t>4.</a:t>
            </a:r>
            <a:r>
              <a:rPr lang="zh-CN" altLang="en-US" sz="2400" dirty="0">
                <a:latin typeface="KaiTi" panose="02010609060101010101" pitchFamily="49" charset="-122"/>
                <a:ea typeface="KaiTi" panose="02010609060101010101" pitchFamily="49" charset="-122"/>
              </a:rPr>
              <a:t>录用决策</a:t>
            </a:r>
          </a:p>
          <a:p>
            <a:r>
              <a:rPr lang="en-US" altLang="zh-CN" sz="2400" dirty="0">
                <a:latin typeface="KaiTi" panose="02010609060101010101" pitchFamily="49" charset="-122"/>
                <a:ea typeface="KaiTi" panose="02010609060101010101" pitchFamily="49" charset="-122"/>
              </a:rPr>
              <a:t>5.</a:t>
            </a:r>
            <a:r>
              <a:rPr lang="zh-CN" altLang="en-US" sz="2400" dirty="0">
                <a:latin typeface="KaiTi" panose="02010609060101010101" pitchFamily="49" charset="-122"/>
                <a:ea typeface="KaiTi" panose="02010609060101010101" pitchFamily="49" charset="-122"/>
              </a:rPr>
              <a:t>上岗准备</a:t>
            </a:r>
          </a:p>
          <a:p>
            <a:pPr marL="0" indent="0">
              <a:lnSpc>
                <a:spcPct val="80000"/>
              </a:lnSpc>
              <a:buNone/>
            </a:pPr>
            <a:endParaRPr lang="en-US" altLang="zh-CN" sz="2400" dirty="0">
              <a:latin typeface="KaiTi" panose="02010609060101010101" pitchFamily="49" charset="-122"/>
              <a:ea typeface="KaiTi" panose="02010609060101010101" pitchFamily="49" charset="-122"/>
            </a:endParaRPr>
          </a:p>
        </p:txBody>
      </p:sp>
      <p:pic>
        <p:nvPicPr>
          <p:cNvPr id="19" name="Picture 4">
            <a:extLst>
              <a:ext uri="{FF2B5EF4-FFF2-40B4-BE49-F238E27FC236}">
                <a16:creationId xmlns:a16="http://schemas.microsoft.com/office/drawing/2014/main" id="{62B07CAD-AEAB-764D-9CB7-91082329212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924311" y="3672403"/>
            <a:ext cx="8561458" cy="23534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170676080"/>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19"/>
                                        </p:tgtEl>
                                        <p:attrNameLst>
                                          <p:attrName>style.visibility</p:attrName>
                                        </p:attrNameLst>
                                      </p:cBhvr>
                                      <p:to>
                                        <p:strVal val="visible"/>
                                      </p:to>
                                    </p:set>
                                    <p:anim calcmode="lin" valueType="num">
                                      <p:cBhvr additive="base">
                                        <p:cTn id="7" dur="500" fill="hold"/>
                                        <p:tgtEl>
                                          <p:spTgt spid="19"/>
                                        </p:tgtEl>
                                        <p:attrNameLst>
                                          <p:attrName>ppt_x</p:attrName>
                                        </p:attrNameLst>
                                      </p:cBhvr>
                                      <p:tavLst>
                                        <p:tav tm="0">
                                          <p:val>
                                            <p:strVal val="#ppt_x"/>
                                          </p:val>
                                        </p:tav>
                                        <p:tav tm="100000">
                                          <p:val>
                                            <p:strVal val="#ppt_x"/>
                                          </p:val>
                                        </p:tav>
                                      </p:tavLst>
                                    </p:anim>
                                    <p:anim calcmode="lin" valueType="num">
                                      <p:cBhvr additive="base">
                                        <p:cTn id="8" dur="500" fill="hold"/>
                                        <p:tgtEl>
                                          <p:spTgt spid="1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矩形 24"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549157" y="-975631"/>
            <a:ext cx="583096" cy="838080"/>
          </a:xfrm>
          <a:prstGeom prst="rect">
            <a:avLst/>
          </a:prstGeom>
          <a:solidFill>
            <a:srgbClr val="365B7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 name="矩形 25"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1132253" y="-975631"/>
            <a:ext cx="583096" cy="838080"/>
          </a:xfrm>
          <a:prstGeom prst="rect">
            <a:avLst/>
          </a:prstGeom>
          <a:solidFill>
            <a:srgbClr val="96648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 name="矩形 26"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1715349" y="-975631"/>
            <a:ext cx="583096" cy="838080"/>
          </a:xfrm>
          <a:prstGeom prst="rect">
            <a:avLst/>
          </a:prstGeom>
          <a:solidFill>
            <a:srgbClr val="D06F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 name="矩形 27"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2298446" y="-975631"/>
            <a:ext cx="583096" cy="838080"/>
          </a:xfrm>
          <a:prstGeom prst="rect">
            <a:avLst/>
          </a:prstGeom>
          <a:solidFill>
            <a:srgbClr val="F779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 name="矩形 28"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2881542" y="-975631"/>
            <a:ext cx="583096" cy="838080"/>
          </a:xfrm>
          <a:prstGeom prst="rect">
            <a:avLst/>
          </a:prstGeom>
          <a:solidFill>
            <a:srgbClr val="F8AD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cxnSp>
        <p:nvCxnSpPr>
          <p:cNvPr id="46" name="直接连接符 45"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CxnSpPr/>
          <p:nvPr/>
        </p:nvCxnSpPr>
        <p:spPr>
          <a:xfrm>
            <a:off x="3246637" y="1273629"/>
            <a:ext cx="5770860"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47" name="文本框 46"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txBox="1"/>
          <p:nvPr/>
        </p:nvSpPr>
        <p:spPr>
          <a:xfrm>
            <a:off x="3585930" y="486564"/>
            <a:ext cx="4768930" cy="646331"/>
          </a:xfrm>
          <a:prstGeom prst="rect">
            <a:avLst/>
          </a:prstGeom>
          <a:noFill/>
        </p:spPr>
        <p:txBody>
          <a:bodyPr wrap="square" rtlCol="0">
            <a:spAutoFit/>
          </a:bodyPr>
          <a:lstStyle/>
          <a:p>
            <a:r>
              <a:rPr lang="zh-CN" altLang="en-US" sz="3600" dirty="0">
                <a:latin typeface="KaiTi" panose="02010609060101010101" pitchFamily="49" charset="-122"/>
                <a:ea typeface="KaiTi" panose="02010609060101010101" pitchFamily="49" charset="-122"/>
              </a:rPr>
              <a:t>四、做出人员招聘决策 </a:t>
            </a:r>
            <a:endParaRPr lang="en-US" altLang="zh-CN" sz="3600" b="1" spc="500" dirty="0">
              <a:solidFill>
                <a:schemeClr val="bg1">
                  <a:lumMod val="50000"/>
                </a:schemeClr>
              </a:solidFill>
              <a:latin typeface="KaiTi" panose="02010609060101010101" pitchFamily="49" charset="-122"/>
              <a:ea typeface="KaiTi" panose="02010609060101010101" pitchFamily="49" charset="-122"/>
              <a:cs typeface="Arial" panose="020B0604020202020204" pitchFamily="34" charset="0"/>
            </a:endParaRPr>
          </a:p>
        </p:txBody>
      </p:sp>
      <p:sp>
        <p:nvSpPr>
          <p:cNvPr id="48" name="椭圆 47"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flipH="1">
            <a:off x="2686180" y="813581"/>
            <a:ext cx="157493" cy="157493"/>
          </a:xfrm>
          <a:prstGeom prst="ellipse">
            <a:avLst/>
          </a:prstGeom>
          <a:solidFill>
            <a:srgbClr val="D06F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9" name="椭圆 48"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flipH="1">
            <a:off x="2686180" y="335956"/>
            <a:ext cx="321030" cy="321030"/>
          </a:xfrm>
          <a:prstGeom prst="ellipse">
            <a:avLst/>
          </a:prstGeom>
          <a:solidFill>
            <a:srgbClr val="966481"/>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0" name="椭圆 49"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flipH="1">
            <a:off x="2991678" y="806317"/>
            <a:ext cx="219803" cy="219803"/>
          </a:xfrm>
          <a:prstGeom prst="ellipse">
            <a:avLst/>
          </a:prstGeom>
          <a:solidFill>
            <a:srgbClr val="365B7C"/>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1" name="椭圆 50"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flipH="1">
            <a:off x="2031169" y="697840"/>
            <a:ext cx="164852" cy="164852"/>
          </a:xfrm>
          <a:prstGeom prst="ellipse">
            <a:avLst/>
          </a:prstGeom>
          <a:solidFill>
            <a:srgbClr val="F779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2" name="椭圆 51"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9354354" y="755438"/>
            <a:ext cx="157493" cy="157493"/>
          </a:xfrm>
          <a:prstGeom prst="ellipse">
            <a:avLst/>
          </a:prstGeom>
          <a:solidFill>
            <a:srgbClr val="D06F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3" name="椭圆 52"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9190817" y="277813"/>
            <a:ext cx="321030" cy="321030"/>
          </a:xfrm>
          <a:prstGeom prst="ellipse">
            <a:avLst/>
          </a:prstGeom>
          <a:solidFill>
            <a:srgbClr val="966481"/>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4" name="椭圆 53"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a:off x="8986546" y="748174"/>
            <a:ext cx="219803" cy="219803"/>
          </a:xfrm>
          <a:prstGeom prst="ellipse">
            <a:avLst/>
          </a:prstGeom>
          <a:solidFill>
            <a:srgbClr val="365B7C"/>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5" name="椭圆 54"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a:off x="10002006" y="639697"/>
            <a:ext cx="164852" cy="164852"/>
          </a:xfrm>
          <a:prstGeom prst="ellipse">
            <a:avLst/>
          </a:prstGeom>
          <a:solidFill>
            <a:srgbClr val="F779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 name="e7d195523061f1c0"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hidden="1"/>
          <p:cNvSpPr txBox="1"/>
          <p:nvPr/>
        </p:nvSpPr>
        <p:spPr>
          <a:xfrm>
            <a:off x="-355600" y="1803400"/>
            <a:ext cx="293927" cy="1016000"/>
          </a:xfrm>
          <a:prstGeom prst="rect">
            <a:avLst/>
          </a:prstGeom>
          <a:noFill/>
        </p:spPr>
        <p:txBody>
          <a:bodyPr vert="wordArtVert" rtlCol="0">
            <a:spAutoFit/>
          </a:bodyPr>
          <a:lstStyle/>
          <a:p>
            <a:r>
              <a:rPr lang="en-US" altLang="zh-CN" sz="100"/>
              <a:t>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a:t>
            </a:r>
            <a:endParaRPr lang="zh-CN" altLang="en-US" sz="100"/>
          </a:p>
        </p:txBody>
      </p:sp>
      <p:sp>
        <p:nvSpPr>
          <p:cNvPr id="23" name="Rectangle 3">
            <a:extLst>
              <a:ext uri="{FF2B5EF4-FFF2-40B4-BE49-F238E27FC236}">
                <a16:creationId xmlns:a16="http://schemas.microsoft.com/office/drawing/2014/main" id="{4BC8D186-0991-C740-82B8-1C2123204F89}"/>
              </a:ext>
            </a:extLst>
          </p:cNvPr>
          <p:cNvSpPr txBox="1">
            <a:spLocks noChangeArrowheads="1"/>
          </p:cNvSpPr>
          <p:nvPr/>
        </p:nvSpPr>
        <p:spPr>
          <a:xfrm>
            <a:off x="1261055" y="1609725"/>
            <a:ext cx="7835392" cy="5248275"/>
          </a:xfrm>
          <a:prstGeom prst="rect">
            <a:avLst/>
          </a:prstGeom>
        </p:spPr>
        <p:txBody>
          <a:bodyP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altLang="zh-CN" sz="3200" dirty="0">
                <a:latin typeface="KaiTi" panose="02010609060101010101" pitchFamily="49" charset="-122"/>
                <a:ea typeface="KaiTi" panose="02010609060101010101" pitchFamily="49" charset="-122"/>
              </a:rPr>
              <a:t>(</a:t>
            </a:r>
            <a:r>
              <a:rPr lang="zh-CN" altLang="en-US" sz="3200" dirty="0">
                <a:latin typeface="KaiTi" panose="02010609060101010101" pitchFamily="49" charset="-122"/>
                <a:ea typeface="KaiTi" panose="02010609060101010101" pitchFamily="49" charset="-122"/>
              </a:rPr>
              <a:t>一</a:t>
            </a:r>
            <a:r>
              <a:rPr lang="en-US" altLang="zh-CN" sz="3200" dirty="0">
                <a:latin typeface="KaiTi" panose="02010609060101010101" pitchFamily="49" charset="-122"/>
                <a:ea typeface="KaiTi" panose="02010609060101010101" pitchFamily="49" charset="-122"/>
              </a:rPr>
              <a:t>)</a:t>
            </a:r>
            <a:r>
              <a:rPr lang="zh-CN" altLang="en-US" sz="3200" dirty="0">
                <a:latin typeface="KaiTi" panose="02010609060101010101" pitchFamily="49" charset="-122"/>
                <a:ea typeface="KaiTi" panose="02010609060101010101" pitchFamily="49" charset="-122"/>
              </a:rPr>
              <a:t>对应聘者的评价</a:t>
            </a:r>
            <a:endParaRPr lang="en-US" altLang="zh-CN" sz="3200" dirty="0">
              <a:latin typeface="KaiTi" panose="02010609060101010101" pitchFamily="49" charset="-122"/>
              <a:ea typeface="KaiTi" panose="02010609060101010101" pitchFamily="49" charset="-122"/>
            </a:endParaRPr>
          </a:p>
        </p:txBody>
      </p:sp>
      <p:pic>
        <p:nvPicPr>
          <p:cNvPr id="20" name="Picture 4">
            <a:extLst>
              <a:ext uri="{FF2B5EF4-FFF2-40B4-BE49-F238E27FC236}">
                <a16:creationId xmlns:a16="http://schemas.microsoft.com/office/drawing/2014/main" id="{37D35AF3-83CA-9345-852B-4BBFFC80384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589994" y="2773396"/>
            <a:ext cx="6678120" cy="21782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919263358"/>
      </p:ext>
    </p:extLst>
  </p:cSld>
  <p:clrMapOvr>
    <a:masterClrMapping/>
  </p:clrMapOvr>
  <p:transition spd="slow">
    <p:fade/>
  </p:transition>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矩形 15">
            <a:extLst>
              <a:ext uri="{FF2B5EF4-FFF2-40B4-BE49-F238E27FC236}">
                <a16:creationId xmlns:a16="http://schemas.microsoft.com/office/drawing/2014/main" id="{8FCF129B-8A5E-174B-9FE9-2B566E1B59E5}"/>
              </a:ext>
            </a:extLst>
          </p:cNvPr>
          <p:cNvSpPr/>
          <p:nvPr/>
        </p:nvSpPr>
        <p:spPr>
          <a:xfrm>
            <a:off x="1406916" y="2060666"/>
            <a:ext cx="10236703" cy="4007251"/>
          </a:xfrm>
          <a:prstGeom prst="rect">
            <a:avLst/>
          </a:prstGeom>
        </p:spPr>
        <p:txBody>
          <a:bodyPr wrap="square">
            <a:spAutoFit/>
          </a:bodyPr>
          <a:lstStyle/>
          <a:p>
            <a:pPr>
              <a:lnSpc>
                <a:spcPct val="80000"/>
              </a:lnSpc>
            </a:pPr>
            <a:r>
              <a:rPr lang="zh-CN" altLang="zh-CN" sz="2400" dirty="0">
                <a:latin typeface="KaiTi" panose="02010609060101010101" pitchFamily="49" charset="-122"/>
                <a:ea typeface="KaiTi" panose="02010609060101010101" pitchFamily="49" charset="-122"/>
              </a:rPr>
              <a:t>某酒店总经理李某从国内某知名高校招聘了高材生小王担任其秘书，由于这个年轻小伙子亲和力强、反应敏捷、口齿伶俐，且文字功底好，文秘工作做得十分出色，深得李某喜爱。两年后，李某认为该给小王一个发展的机会，于是把他任命为酒店人力资源部经理，属下有十多位员工。谁知在半年内，先后有三个下属离职，部门工作一片混乱，业务部门对人力资源部也抱怨颇多。原来小王从学校直接到酒店担任高管秘书，并不熟悉基层业务，从未从事过管理工作的他与同级、下属的沟通方式很不到位，决策理想化，让下属都觉得非常难受</a:t>
            </a:r>
            <a:r>
              <a:rPr lang="en-US" altLang="zh-CN" sz="2400" dirty="0">
                <a:latin typeface="KaiTi" panose="02010609060101010101" pitchFamily="49" charset="-122"/>
                <a:ea typeface="KaiTi" panose="02010609060101010101" pitchFamily="49" charset="-122"/>
              </a:rPr>
              <a:t>;</a:t>
            </a:r>
            <a:r>
              <a:rPr lang="zh-CN" altLang="zh-CN" sz="2400" dirty="0">
                <a:latin typeface="KaiTi" panose="02010609060101010101" pitchFamily="49" charset="-122"/>
                <a:ea typeface="KaiTi" panose="02010609060101010101" pitchFamily="49" charset="-122"/>
              </a:rPr>
              <a:t>同时，他个人认为工作只需向总经理汇报，推行人力资源政策时没有必要征求业务部门的意见，于是，开展的一系列</a:t>
            </a:r>
            <a:r>
              <a:rPr lang="en-US" altLang="zh-CN" sz="2400" dirty="0">
                <a:latin typeface="KaiTi" panose="02010609060101010101" pitchFamily="49" charset="-122"/>
                <a:ea typeface="KaiTi" panose="02010609060101010101" pitchFamily="49" charset="-122"/>
              </a:rPr>
              <a:t>HR</a:t>
            </a:r>
            <a:r>
              <a:rPr lang="zh-CN" altLang="zh-CN" sz="2400" dirty="0">
                <a:latin typeface="KaiTi" panose="02010609060101010101" pitchFamily="49" charset="-122"/>
                <a:ea typeface="KaiTi" panose="02010609060101010101" pitchFamily="49" charset="-122"/>
              </a:rPr>
              <a:t>工作只会徒增业务部门的工作负担却收效甚微……在各种内部压力下，小王也引咎递交了辞职信。</a:t>
            </a:r>
          </a:p>
          <a:p>
            <a:pPr>
              <a:lnSpc>
                <a:spcPct val="80000"/>
              </a:lnSpc>
            </a:pPr>
            <a:endParaRPr lang="zh-CN" altLang="en-US" sz="2400" dirty="0">
              <a:latin typeface="KaiTi" panose="02010609060101010101" pitchFamily="49" charset="-122"/>
              <a:ea typeface="KaiTi" panose="02010609060101010101" pitchFamily="49" charset="-122"/>
            </a:endParaRPr>
          </a:p>
          <a:p>
            <a:endParaRPr lang="zh-CN" altLang="zh-CN" sz="2400" dirty="0">
              <a:latin typeface="KaiTi" panose="02010609060101010101" pitchFamily="49" charset="-122"/>
              <a:ea typeface="KaiTi" panose="02010609060101010101" pitchFamily="49" charset="-122"/>
            </a:endParaRPr>
          </a:p>
        </p:txBody>
      </p:sp>
      <p:grpSp>
        <p:nvGrpSpPr>
          <p:cNvPr id="17" name="组合 16"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a:extLst>
              <a:ext uri="{FF2B5EF4-FFF2-40B4-BE49-F238E27FC236}">
                <a16:creationId xmlns:a16="http://schemas.microsoft.com/office/drawing/2014/main" id="{561A2294-23CE-2643-9C8C-956FF59C7B35}"/>
              </a:ext>
            </a:extLst>
          </p:cNvPr>
          <p:cNvGrpSpPr/>
          <p:nvPr/>
        </p:nvGrpSpPr>
        <p:grpSpPr>
          <a:xfrm>
            <a:off x="171280" y="169033"/>
            <a:ext cx="1891633" cy="1891633"/>
            <a:chOff x="831765" y="1948847"/>
            <a:chExt cx="1891633" cy="1891633"/>
          </a:xfrm>
        </p:grpSpPr>
        <p:grpSp>
          <p:nvGrpSpPr>
            <p:cNvPr id="18" name="组合 17">
              <a:extLst>
                <a:ext uri="{FF2B5EF4-FFF2-40B4-BE49-F238E27FC236}">
                  <a16:creationId xmlns:a16="http://schemas.microsoft.com/office/drawing/2014/main" id="{311E4F6C-6AE8-9D4E-812F-5F11A10CD9D6}"/>
                </a:ext>
              </a:extLst>
            </p:cNvPr>
            <p:cNvGrpSpPr/>
            <p:nvPr/>
          </p:nvGrpSpPr>
          <p:grpSpPr>
            <a:xfrm>
              <a:off x="831765" y="1948847"/>
              <a:ext cx="1891633" cy="1891633"/>
              <a:chOff x="1375509" y="1976984"/>
              <a:chExt cx="2018000" cy="2018000"/>
            </a:xfrm>
          </p:grpSpPr>
          <p:sp>
            <p:nvSpPr>
              <p:cNvPr id="21" name="椭圆 20" descr="e7d195523061f1c0deeec63e560781cfd59afb0ea006f2a87ABB68BF51EA6619813959095094C18C62A12F549504892A4AAA8C1554C6663626E05CA27F281A14E6983772AFC3FB97135759321DEA3D709AACD122C08E6ED1C77BAD4A88EF4CD28A80260D8F97957F436F83C1F553EF0169027D0DBFA7A77088E1513DBDFC101C4B4DFF310B01A5021663E46B6BC2AAB5">
                <a:extLst>
                  <a:ext uri="{FF2B5EF4-FFF2-40B4-BE49-F238E27FC236}">
                    <a16:creationId xmlns:a16="http://schemas.microsoft.com/office/drawing/2014/main" id="{6D52AE6C-48D5-7145-BFBF-F6F39AF994E6}"/>
                  </a:ext>
                </a:extLst>
              </p:cNvPr>
              <p:cNvSpPr>
                <a:spLocks noChangeAspect="1"/>
              </p:cNvSpPr>
              <p:nvPr/>
            </p:nvSpPr>
            <p:spPr>
              <a:xfrm>
                <a:off x="1375509" y="1976984"/>
                <a:ext cx="2018000" cy="2018000"/>
              </a:xfrm>
              <a:prstGeom prst="ellipse">
                <a:avLst/>
              </a:prstGeom>
              <a:gradFill>
                <a:gsLst>
                  <a:gs pos="0">
                    <a:schemeClr val="bg1"/>
                  </a:gs>
                  <a:gs pos="100000">
                    <a:srgbClr val="C7C7C7"/>
                  </a:gs>
                </a:gsLst>
                <a:lin ang="13200000" scaled="0"/>
              </a:gradFill>
              <a:ln w="22225">
                <a:solidFill>
                  <a:schemeClr val="bg1"/>
                </a:solidFill>
              </a:ln>
              <a:effectLst>
                <a:outerShdw blurRad="393700" dist="1270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2" name="任意多边形 16">
                <a:extLst>
                  <a:ext uri="{FF2B5EF4-FFF2-40B4-BE49-F238E27FC236}">
                    <a16:creationId xmlns:a16="http://schemas.microsoft.com/office/drawing/2014/main" id="{175A8AAC-A5AF-5E42-8091-0E80E250512E}"/>
                  </a:ext>
                </a:extLst>
              </p:cNvPr>
              <p:cNvSpPr/>
              <p:nvPr/>
            </p:nvSpPr>
            <p:spPr>
              <a:xfrm rot="5400000">
                <a:off x="1220020" y="2637800"/>
                <a:ext cx="1007034" cy="694933"/>
              </a:xfrm>
              <a:custGeom>
                <a:avLst/>
                <a:gdLst>
                  <a:gd name="connsiteX0" fmla="*/ 0 w 1007034"/>
                  <a:gd name="connsiteY0" fmla="*/ 555348 h 694933"/>
                  <a:gd name="connsiteX1" fmla="*/ 322102 w 1007034"/>
                  <a:gd name="connsiteY1" fmla="*/ 0 h 694933"/>
                  <a:gd name="connsiteX2" fmla="*/ 392164 w 1007034"/>
                  <a:gd name="connsiteY2" fmla="*/ 21748 h 694933"/>
                  <a:gd name="connsiteX3" fmla="*/ 503517 w 1007034"/>
                  <a:gd name="connsiteY3" fmla="*/ 32974 h 694933"/>
                  <a:gd name="connsiteX4" fmla="*/ 614869 w 1007034"/>
                  <a:gd name="connsiteY4" fmla="*/ 21748 h 694933"/>
                  <a:gd name="connsiteX5" fmla="*/ 684932 w 1007034"/>
                  <a:gd name="connsiteY5" fmla="*/ 0 h 694933"/>
                  <a:gd name="connsiteX6" fmla="*/ 1007034 w 1007034"/>
                  <a:gd name="connsiteY6" fmla="*/ 555347 h 694933"/>
                  <a:gd name="connsiteX7" fmla="*/ 895766 w 1007034"/>
                  <a:gd name="connsiteY7" fmla="*/ 615742 h 694933"/>
                  <a:gd name="connsiteX8" fmla="*/ 503516 w 1007034"/>
                  <a:gd name="connsiteY8" fmla="*/ 694933 h 694933"/>
                  <a:gd name="connsiteX9" fmla="*/ 111266 w 1007034"/>
                  <a:gd name="connsiteY9" fmla="*/ 615742 h 694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07034" h="694933">
                    <a:moveTo>
                      <a:pt x="0" y="555348"/>
                    </a:moveTo>
                    <a:lnTo>
                      <a:pt x="322102" y="0"/>
                    </a:lnTo>
                    <a:lnTo>
                      <a:pt x="392164" y="21748"/>
                    </a:lnTo>
                    <a:cubicBezTo>
                      <a:pt x="428132" y="29108"/>
                      <a:pt x="465373" y="32974"/>
                      <a:pt x="503517" y="32974"/>
                    </a:cubicBezTo>
                    <a:cubicBezTo>
                      <a:pt x="541660" y="32974"/>
                      <a:pt x="578901" y="29108"/>
                      <a:pt x="614869" y="21748"/>
                    </a:cubicBezTo>
                    <a:lnTo>
                      <a:pt x="684932" y="0"/>
                    </a:lnTo>
                    <a:lnTo>
                      <a:pt x="1007034" y="555347"/>
                    </a:lnTo>
                    <a:lnTo>
                      <a:pt x="895766" y="615742"/>
                    </a:lnTo>
                    <a:cubicBezTo>
                      <a:pt x="775204" y="666735"/>
                      <a:pt x="642653" y="694933"/>
                      <a:pt x="503516" y="694933"/>
                    </a:cubicBezTo>
                    <a:cubicBezTo>
                      <a:pt x="364379" y="694933"/>
                      <a:pt x="231828" y="666735"/>
                      <a:pt x="111266" y="615742"/>
                    </a:cubicBezTo>
                    <a:close/>
                  </a:path>
                </a:pathLst>
              </a:custGeom>
              <a:solidFill>
                <a:srgbClr val="365B7C"/>
              </a:solidFill>
              <a:ln>
                <a:noFill/>
              </a:ln>
              <a:effectLst>
                <a:innerShdw blurRad="63500" dist="381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20" name="Freeform 48">
              <a:extLst>
                <a:ext uri="{FF2B5EF4-FFF2-40B4-BE49-F238E27FC236}">
                  <a16:creationId xmlns:a16="http://schemas.microsoft.com/office/drawing/2014/main" id="{1A85B2EB-679E-D34B-830C-21AA1AB4F95E}"/>
                </a:ext>
              </a:extLst>
            </p:cNvPr>
            <p:cNvSpPr>
              <a:spLocks noEditPoints="1"/>
            </p:cNvSpPr>
            <p:nvPr/>
          </p:nvSpPr>
          <p:spPr bwMode="auto">
            <a:xfrm>
              <a:off x="1822373" y="2622634"/>
              <a:ext cx="490056" cy="469081"/>
            </a:xfrm>
            <a:custGeom>
              <a:avLst/>
              <a:gdLst>
                <a:gd name="T0" fmla="*/ 419 w 628"/>
                <a:gd name="T1" fmla="*/ 232 h 600"/>
                <a:gd name="T2" fmla="*/ 411 w 628"/>
                <a:gd name="T3" fmla="*/ 249 h 600"/>
                <a:gd name="T4" fmla="*/ 408 w 628"/>
                <a:gd name="T5" fmla="*/ 261 h 600"/>
                <a:gd name="T6" fmla="*/ 409 w 628"/>
                <a:gd name="T7" fmla="*/ 283 h 600"/>
                <a:gd name="T8" fmla="*/ 417 w 628"/>
                <a:gd name="T9" fmla="*/ 304 h 600"/>
                <a:gd name="T10" fmla="*/ 424 w 628"/>
                <a:gd name="T11" fmla="*/ 315 h 600"/>
                <a:gd name="T12" fmla="*/ 441 w 628"/>
                <a:gd name="T13" fmla="*/ 330 h 600"/>
                <a:gd name="T14" fmla="*/ 453 w 628"/>
                <a:gd name="T15" fmla="*/ 335 h 600"/>
                <a:gd name="T16" fmla="*/ 478 w 628"/>
                <a:gd name="T17" fmla="*/ 200 h 600"/>
                <a:gd name="T18" fmla="*/ 449 w 628"/>
                <a:gd name="T19" fmla="*/ 206 h 600"/>
                <a:gd name="T20" fmla="*/ 433 w 628"/>
                <a:gd name="T21" fmla="*/ 216 h 600"/>
                <a:gd name="T22" fmla="*/ 425 w 628"/>
                <a:gd name="T23" fmla="*/ 224 h 600"/>
                <a:gd name="T24" fmla="*/ 384 w 628"/>
                <a:gd name="T25" fmla="*/ 70 h 600"/>
                <a:gd name="T26" fmla="*/ 314 w 628"/>
                <a:gd name="T27" fmla="*/ 140 h 600"/>
                <a:gd name="T28" fmla="*/ 379 w 628"/>
                <a:gd name="T29" fmla="*/ 283 h 600"/>
                <a:gd name="T30" fmla="*/ 379 w 628"/>
                <a:gd name="T31" fmla="*/ 254 h 600"/>
                <a:gd name="T32" fmla="*/ 359 w 628"/>
                <a:gd name="T33" fmla="*/ 154 h 600"/>
                <a:gd name="T34" fmla="*/ 250 w 628"/>
                <a:gd name="T35" fmla="*/ 270 h 600"/>
                <a:gd name="T36" fmla="*/ 314 w 628"/>
                <a:gd name="T37" fmla="*/ 396 h 600"/>
                <a:gd name="T38" fmla="*/ 282 w 628"/>
                <a:gd name="T39" fmla="*/ 400 h 600"/>
                <a:gd name="T40" fmla="*/ 267 w 628"/>
                <a:gd name="T41" fmla="*/ 382 h 600"/>
                <a:gd name="T42" fmla="*/ 257 w 628"/>
                <a:gd name="T43" fmla="*/ 374 h 600"/>
                <a:gd name="T44" fmla="*/ 214 w 628"/>
                <a:gd name="T45" fmla="*/ 356 h 600"/>
                <a:gd name="T46" fmla="*/ 195 w 628"/>
                <a:gd name="T47" fmla="*/ 354 h 600"/>
                <a:gd name="T48" fmla="*/ 0 w 628"/>
                <a:gd name="T49" fmla="*/ 600 h 600"/>
                <a:gd name="T50" fmla="*/ 83 w 628"/>
                <a:gd name="T51" fmla="*/ 454 h 600"/>
                <a:gd name="T52" fmla="*/ 216 w 628"/>
                <a:gd name="T53" fmla="*/ 454 h 600"/>
                <a:gd name="T54" fmla="*/ 301 w 628"/>
                <a:gd name="T55" fmla="*/ 600 h 600"/>
                <a:gd name="T56" fmla="*/ 282 w 628"/>
                <a:gd name="T57" fmla="*/ 400 h 600"/>
                <a:gd name="T58" fmla="*/ 433 w 628"/>
                <a:gd name="T59" fmla="*/ 354 h 600"/>
                <a:gd name="T60" fmla="*/ 413 w 628"/>
                <a:gd name="T61" fmla="*/ 356 h 600"/>
                <a:gd name="T62" fmla="*/ 361 w 628"/>
                <a:gd name="T63" fmla="*/ 382 h 600"/>
                <a:gd name="T64" fmla="*/ 353 w 628"/>
                <a:gd name="T65" fmla="*/ 391 h 600"/>
                <a:gd name="T66" fmla="*/ 389 w 628"/>
                <a:gd name="T67" fmla="*/ 600 h 600"/>
                <a:gd name="T68" fmla="*/ 410 w 628"/>
                <a:gd name="T69" fmla="*/ 600 h 600"/>
                <a:gd name="T70" fmla="*/ 564 w 628"/>
                <a:gd name="T71" fmla="*/ 454 h 600"/>
                <a:gd name="T72" fmla="*/ 628 w 628"/>
                <a:gd name="T73" fmla="*/ 460 h 600"/>
                <a:gd name="T74" fmla="*/ 151 w 628"/>
                <a:gd name="T75" fmla="*/ 340 h 600"/>
                <a:gd name="T76" fmla="*/ 186 w 628"/>
                <a:gd name="T77" fmla="*/ 330 h 600"/>
                <a:gd name="T78" fmla="*/ 196 w 628"/>
                <a:gd name="T79" fmla="*/ 323 h 600"/>
                <a:gd name="T80" fmla="*/ 216 w 628"/>
                <a:gd name="T81" fmla="*/ 295 h 600"/>
                <a:gd name="T82" fmla="*/ 219 w 628"/>
                <a:gd name="T83" fmla="*/ 281 h 600"/>
                <a:gd name="T84" fmla="*/ 219 w 628"/>
                <a:gd name="T85" fmla="*/ 258 h 600"/>
                <a:gd name="T86" fmla="*/ 214 w 628"/>
                <a:gd name="T87" fmla="*/ 241 h 600"/>
                <a:gd name="T88" fmla="*/ 208 w 628"/>
                <a:gd name="T89" fmla="*/ 231 h 600"/>
                <a:gd name="T90" fmla="*/ 195 w 628"/>
                <a:gd name="T91" fmla="*/ 217 h 600"/>
                <a:gd name="T92" fmla="*/ 186 w 628"/>
                <a:gd name="T93" fmla="*/ 210 h 600"/>
                <a:gd name="T94" fmla="*/ 151 w 628"/>
                <a:gd name="T95" fmla="*/ 200 h 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28" h="600">
                  <a:moveTo>
                    <a:pt x="425" y="224"/>
                  </a:moveTo>
                  <a:cubicBezTo>
                    <a:pt x="423" y="226"/>
                    <a:pt x="421" y="229"/>
                    <a:pt x="420" y="231"/>
                  </a:cubicBezTo>
                  <a:cubicBezTo>
                    <a:pt x="419" y="231"/>
                    <a:pt x="419" y="232"/>
                    <a:pt x="419" y="232"/>
                  </a:cubicBezTo>
                  <a:cubicBezTo>
                    <a:pt x="418" y="234"/>
                    <a:pt x="416" y="236"/>
                    <a:pt x="415" y="239"/>
                  </a:cubicBezTo>
                  <a:cubicBezTo>
                    <a:pt x="415" y="240"/>
                    <a:pt x="414" y="240"/>
                    <a:pt x="414" y="241"/>
                  </a:cubicBezTo>
                  <a:cubicBezTo>
                    <a:pt x="413" y="244"/>
                    <a:pt x="412" y="246"/>
                    <a:pt x="411" y="249"/>
                  </a:cubicBezTo>
                  <a:cubicBezTo>
                    <a:pt x="411" y="249"/>
                    <a:pt x="411" y="250"/>
                    <a:pt x="411" y="250"/>
                  </a:cubicBezTo>
                  <a:cubicBezTo>
                    <a:pt x="410" y="253"/>
                    <a:pt x="409" y="255"/>
                    <a:pt x="409" y="258"/>
                  </a:cubicBezTo>
                  <a:cubicBezTo>
                    <a:pt x="409" y="259"/>
                    <a:pt x="409" y="260"/>
                    <a:pt x="408" y="261"/>
                  </a:cubicBezTo>
                  <a:cubicBezTo>
                    <a:pt x="408" y="264"/>
                    <a:pt x="408" y="267"/>
                    <a:pt x="408" y="270"/>
                  </a:cubicBezTo>
                  <a:cubicBezTo>
                    <a:pt x="408" y="274"/>
                    <a:pt x="408" y="278"/>
                    <a:pt x="409" y="281"/>
                  </a:cubicBezTo>
                  <a:cubicBezTo>
                    <a:pt x="409" y="282"/>
                    <a:pt x="409" y="283"/>
                    <a:pt x="409" y="283"/>
                  </a:cubicBezTo>
                  <a:cubicBezTo>
                    <a:pt x="410" y="287"/>
                    <a:pt x="411" y="290"/>
                    <a:pt x="412" y="293"/>
                  </a:cubicBezTo>
                  <a:cubicBezTo>
                    <a:pt x="412" y="294"/>
                    <a:pt x="412" y="294"/>
                    <a:pt x="412" y="295"/>
                  </a:cubicBezTo>
                  <a:cubicBezTo>
                    <a:pt x="414" y="298"/>
                    <a:pt x="415" y="301"/>
                    <a:pt x="417" y="304"/>
                  </a:cubicBezTo>
                  <a:cubicBezTo>
                    <a:pt x="417" y="305"/>
                    <a:pt x="417" y="305"/>
                    <a:pt x="418" y="306"/>
                  </a:cubicBezTo>
                  <a:cubicBezTo>
                    <a:pt x="420" y="309"/>
                    <a:pt x="422" y="312"/>
                    <a:pt x="424" y="315"/>
                  </a:cubicBezTo>
                  <a:cubicBezTo>
                    <a:pt x="424" y="315"/>
                    <a:pt x="424" y="315"/>
                    <a:pt x="424" y="315"/>
                  </a:cubicBezTo>
                  <a:cubicBezTo>
                    <a:pt x="427" y="318"/>
                    <a:pt x="429" y="320"/>
                    <a:pt x="432" y="323"/>
                  </a:cubicBezTo>
                  <a:cubicBezTo>
                    <a:pt x="432" y="323"/>
                    <a:pt x="432" y="323"/>
                    <a:pt x="432" y="323"/>
                  </a:cubicBezTo>
                  <a:cubicBezTo>
                    <a:pt x="435" y="326"/>
                    <a:pt x="438" y="328"/>
                    <a:pt x="441" y="330"/>
                  </a:cubicBezTo>
                  <a:cubicBezTo>
                    <a:pt x="442" y="330"/>
                    <a:pt x="442" y="330"/>
                    <a:pt x="442" y="330"/>
                  </a:cubicBezTo>
                  <a:cubicBezTo>
                    <a:pt x="446" y="332"/>
                    <a:pt x="449" y="334"/>
                    <a:pt x="452" y="335"/>
                  </a:cubicBezTo>
                  <a:cubicBezTo>
                    <a:pt x="453" y="335"/>
                    <a:pt x="453" y="335"/>
                    <a:pt x="453" y="335"/>
                  </a:cubicBezTo>
                  <a:cubicBezTo>
                    <a:pt x="461" y="338"/>
                    <a:pt x="469" y="340"/>
                    <a:pt x="478" y="340"/>
                  </a:cubicBezTo>
                  <a:cubicBezTo>
                    <a:pt x="516" y="340"/>
                    <a:pt x="547" y="309"/>
                    <a:pt x="547" y="270"/>
                  </a:cubicBezTo>
                  <a:cubicBezTo>
                    <a:pt x="547" y="231"/>
                    <a:pt x="516" y="200"/>
                    <a:pt x="478" y="200"/>
                  </a:cubicBezTo>
                  <a:cubicBezTo>
                    <a:pt x="468" y="200"/>
                    <a:pt x="458" y="202"/>
                    <a:pt x="450" y="206"/>
                  </a:cubicBezTo>
                  <a:cubicBezTo>
                    <a:pt x="450" y="206"/>
                    <a:pt x="450" y="206"/>
                    <a:pt x="450" y="206"/>
                  </a:cubicBezTo>
                  <a:cubicBezTo>
                    <a:pt x="449" y="206"/>
                    <a:pt x="449" y="206"/>
                    <a:pt x="449" y="206"/>
                  </a:cubicBezTo>
                  <a:cubicBezTo>
                    <a:pt x="446" y="208"/>
                    <a:pt x="444" y="209"/>
                    <a:pt x="442" y="210"/>
                  </a:cubicBezTo>
                  <a:cubicBezTo>
                    <a:pt x="441" y="210"/>
                    <a:pt x="441" y="211"/>
                    <a:pt x="440" y="211"/>
                  </a:cubicBezTo>
                  <a:cubicBezTo>
                    <a:pt x="438" y="213"/>
                    <a:pt x="435" y="215"/>
                    <a:pt x="433" y="216"/>
                  </a:cubicBezTo>
                  <a:cubicBezTo>
                    <a:pt x="433" y="217"/>
                    <a:pt x="432" y="217"/>
                    <a:pt x="432" y="217"/>
                  </a:cubicBezTo>
                  <a:cubicBezTo>
                    <a:pt x="430" y="219"/>
                    <a:pt x="428" y="221"/>
                    <a:pt x="426" y="223"/>
                  </a:cubicBezTo>
                  <a:cubicBezTo>
                    <a:pt x="426" y="223"/>
                    <a:pt x="425" y="224"/>
                    <a:pt x="425" y="224"/>
                  </a:cubicBezTo>
                  <a:close/>
                  <a:moveTo>
                    <a:pt x="314" y="140"/>
                  </a:moveTo>
                  <a:lnTo>
                    <a:pt x="314" y="140"/>
                  </a:lnTo>
                  <a:cubicBezTo>
                    <a:pt x="353" y="140"/>
                    <a:pt x="384" y="108"/>
                    <a:pt x="384" y="70"/>
                  </a:cubicBezTo>
                  <a:cubicBezTo>
                    <a:pt x="384" y="31"/>
                    <a:pt x="353" y="0"/>
                    <a:pt x="314" y="0"/>
                  </a:cubicBezTo>
                  <a:cubicBezTo>
                    <a:pt x="275" y="0"/>
                    <a:pt x="244" y="31"/>
                    <a:pt x="244" y="70"/>
                  </a:cubicBezTo>
                  <a:cubicBezTo>
                    <a:pt x="244" y="108"/>
                    <a:pt x="275" y="140"/>
                    <a:pt x="314" y="140"/>
                  </a:cubicBezTo>
                  <a:close/>
                  <a:moveTo>
                    <a:pt x="379" y="336"/>
                  </a:moveTo>
                  <a:lnTo>
                    <a:pt x="379" y="336"/>
                  </a:lnTo>
                  <a:lnTo>
                    <a:pt x="379" y="283"/>
                  </a:lnTo>
                  <a:cubicBezTo>
                    <a:pt x="379" y="279"/>
                    <a:pt x="378" y="274"/>
                    <a:pt x="378" y="270"/>
                  </a:cubicBezTo>
                  <a:cubicBezTo>
                    <a:pt x="378" y="266"/>
                    <a:pt x="379" y="262"/>
                    <a:pt x="379" y="257"/>
                  </a:cubicBezTo>
                  <a:lnTo>
                    <a:pt x="379" y="254"/>
                  </a:lnTo>
                  <a:lnTo>
                    <a:pt x="380" y="254"/>
                  </a:lnTo>
                  <a:cubicBezTo>
                    <a:pt x="385" y="223"/>
                    <a:pt x="404" y="197"/>
                    <a:pt x="431" y="183"/>
                  </a:cubicBezTo>
                  <a:cubicBezTo>
                    <a:pt x="412" y="165"/>
                    <a:pt x="387" y="154"/>
                    <a:pt x="359" y="154"/>
                  </a:cubicBezTo>
                  <a:lnTo>
                    <a:pt x="269" y="154"/>
                  </a:lnTo>
                  <a:cubicBezTo>
                    <a:pt x="241" y="154"/>
                    <a:pt x="216" y="165"/>
                    <a:pt x="197" y="183"/>
                  </a:cubicBezTo>
                  <a:cubicBezTo>
                    <a:pt x="228" y="199"/>
                    <a:pt x="250" y="232"/>
                    <a:pt x="250" y="270"/>
                  </a:cubicBezTo>
                  <a:cubicBezTo>
                    <a:pt x="250" y="278"/>
                    <a:pt x="249" y="285"/>
                    <a:pt x="247" y="293"/>
                  </a:cubicBezTo>
                  <a:lnTo>
                    <a:pt x="247" y="335"/>
                  </a:lnTo>
                  <a:cubicBezTo>
                    <a:pt x="276" y="347"/>
                    <a:pt x="299" y="369"/>
                    <a:pt x="314" y="396"/>
                  </a:cubicBezTo>
                  <a:cubicBezTo>
                    <a:pt x="328" y="369"/>
                    <a:pt x="352" y="348"/>
                    <a:pt x="379" y="336"/>
                  </a:cubicBezTo>
                  <a:close/>
                  <a:moveTo>
                    <a:pt x="282" y="400"/>
                  </a:moveTo>
                  <a:lnTo>
                    <a:pt x="282" y="400"/>
                  </a:lnTo>
                  <a:cubicBezTo>
                    <a:pt x="280" y="397"/>
                    <a:pt x="278" y="394"/>
                    <a:pt x="275" y="391"/>
                  </a:cubicBezTo>
                  <a:cubicBezTo>
                    <a:pt x="275" y="390"/>
                    <a:pt x="274" y="390"/>
                    <a:pt x="274" y="390"/>
                  </a:cubicBezTo>
                  <a:cubicBezTo>
                    <a:pt x="272" y="387"/>
                    <a:pt x="270" y="385"/>
                    <a:pt x="267" y="382"/>
                  </a:cubicBezTo>
                  <a:cubicBezTo>
                    <a:pt x="267" y="382"/>
                    <a:pt x="266" y="382"/>
                    <a:pt x="266" y="381"/>
                  </a:cubicBezTo>
                  <a:cubicBezTo>
                    <a:pt x="263" y="379"/>
                    <a:pt x="261" y="377"/>
                    <a:pt x="258" y="375"/>
                  </a:cubicBezTo>
                  <a:cubicBezTo>
                    <a:pt x="257" y="374"/>
                    <a:pt x="257" y="374"/>
                    <a:pt x="257" y="374"/>
                  </a:cubicBezTo>
                  <a:cubicBezTo>
                    <a:pt x="247" y="367"/>
                    <a:pt x="237" y="362"/>
                    <a:pt x="225" y="359"/>
                  </a:cubicBezTo>
                  <a:cubicBezTo>
                    <a:pt x="223" y="358"/>
                    <a:pt x="220" y="357"/>
                    <a:pt x="218" y="357"/>
                  </a:cubicBezTo>
                  <a:cubicBezTo>
                    <a:pt x="217" y="356"/>
                    <a:pt x="215" y="356"/>
                    <a:pt x="214" y="356"/>
                  </a:cubicBezTo>
                  <a:cubicBezTo>
                    <a:pt x="212" y="356"/>
                    <a:pt x="210" y="355"/>
                    <a:pt x="208" y="355"/>
                  </a:cubicBezTo>
                  <a:cubicBezTo>
                    <a:pt x="207" y="355"/>
                    <a:pt x="206" y="355"/>
                    <a:pt x="205" y="355"/>
                  </a:cubicBezTo>
                  <a:cubicBezTo>
                    <a:pt x="202" y="354"/>
                    <a:pt x="199" y="354"/>
                    <a:pt x="195" y="354"/>
                  </a:cubicBezTo>
                  <a:lnTo>
                    <a:pt x="105" y="354"/>
                  </a:lnTo>
                  <a:cubicBezTo>
                    <a:pt x="47" y="354"/>
                    <a:pt x="0" y="401"/>
                    <a:pt x="0" y="460"/>
                  </a:cubicBezTo>
                  <a:lnTo>
                    <a:pt x="0" y="600"/>
                  </a:lnTo>
                  <a:lnTo>
                    <a:pt x="62" y="600"/>
                  </a:lnTo>
                  <a:lnTo>
                    <a:pt x="62" y="454"/>
                  </a:lnTo>
                  <a:lnTo>
                    <a:pt x="83" y="454"/>
                  </a:lnTo>
                  <a:lnTo>
                    <a:pt x="83" y="600"/>
                  </a:lnTo>
                  <a:lnTo>
                    <a:pt x="216" y="600"/>
                  </a:lnTo>
                  <a:lnTo>
                    <a:pt x="216" y="454"/>
                  </a:lnTo>
                  <a:lnTo>
                    <a:pt x="237" y="454"/>
                  </a:lnTo>
                  <a:lnTo>
                    <a:pt x="237" y="600"/>
                  </a:lnTo>
                  <a:lnTo>
                    <a:pt x="301" y="600"/>
                  </a:lnTo>
                  <a:lnTo>
                    <a:pt x="301" y="460"/>
                  </a:lnTo>
                  <a:cubicBezTo>
                    <a:pt x="301" y="437"/>
                    <a:pt x="294" y="417"/>
                    <a:pt x="282" y="400"/>
                  </a:cubicBezTo>
                  <a:cubicBezTo>
                    <a:pt x="282" y="400"/>
                    <a:pt x="282" y="400"/>
                    <a:pt x="282" y="400"/>
                  </a:cubicBezTo>
                  <a:close/>
                  <a:moveTo>
                    <a:pt x="523" y="354"/>
                  </a:moveTo>
                  <a:lnTo>
                    <a:pt x="523" y="354"/>
                  </a:lnTo>
                  <a:lnTo>
                    <a:pt x="433" y="354"/>
                  </a:lnTo>
                  <a:cubicBezTo>
                    <a:pt x="429" y="354"/>
                    <a:pt x="426" y="354"/>
                    <a:pt x="423" y="355"/>
                  </a:cubicBezTo>
                  <a:cubicBezTo>
                    <a:pt x="422" y="355"/>
                    <a:pt x="421" y="355"/>
                    <a:pt x="420" y="355"/>
                  </a:cubicBezTo>
                  <a:cubicBezTo>
                    <a:pt x="418" y="355"/>
                    <a:pt x="415" y="356"/>
                    <a:pt x="413" y="356"/>
                  </a:cubicBezTo>
                  <a:cubicBezTo>
                    <a:pt x="412" y="356"/>
                    <a:pt x="411" y="356"/>
                    <a:pt x="410" y="357"/>
                  </a:cubicBezTo>
                  <a:cubicBezTo>
                    <a:pt x="408" y="357"/>
                    <a:pt x="405" y="358"/>
                    <a:pt x="403" y="358"/>
                  </a:cubicBezTo>
                  <a:cubicBezTo>
                    <a:pt x="387" y="363"/>
                    <a:pt x="373" y="371"/>
                    <a:pt x="361" y="382"/>
                  </a:cubicBezTo>
                  <a:cubicBezTo>
                    <a:pt x="361" y="382"/>
                    <a:pt x="361" y="382"/>
                    <a:pt x="361" y="383"/>
                  </a:cubicBezTo>
                  <a:cubicBezTo>
                    <a:pt x="358" y="385"/>
                    <a:pt x="356" y="388"/>
                    <a:pt x="353" y="390"/>
                  </a:cubicBezTo>
                  <a:cubicBezTo>
                    <a:pt x="353" y="390"/>
                    <a:pt x="353" y="391"/>
                    <a:pt x="353" y="391"/>
                  </a:cubicBezTo>
                  <a:cubicBezTo>
                    <a:pt x="337" y="409"/>
                    <a:pt x="327" y="433"/>
                    <a:pt x="327" y="460"/>
                  </a:cubicBezTo>
                  <a:lnTo>
                    <a:pt x="327" y="600"/>
                  </a:lnTo>
                  <a:lnTo>
                    <a:pt x="389" y="600"/>
                  </a:lnTo>
                  <a:lnTo>
                    <a:pt x="389" y="454"/>
                  </a:lnTo>
                  <a:lnTo>
                    <a:pt x="410" y="454"/>
                  </a:lnTo>
                  <a:lnTo>
                    <a:pt x="410" y="600"/>
                  </a:lnTo>
                  <a:lnTo>
                    <a:pt x="543" y="600"/>
                  </a:lnTo>
                  <a:lnTo>
                    <a:pt x="543" y="454"/>
                  </a:lnTo>
                  <a:lnTo>
                    <a:pt x="564" y="454"/>
                  </a:lnTo>
                  <a:lnTo>
                    <a:pt x="564" y="600"/>
                  </a:lnTo>
                  <a:lnTo>
                    <a:pt x="628" y="600"/>
                  </a:lnTo>
                  <a:lnTo>
                    <a:pt x="628" y="460"/>
                  </a:lnTo>
                  <a:cubicBezTo>
                    <a:pt x="628" y="401"/>
                    <a:pt x="581" y="354"/>
                    <a:pt x="523" y="354"/>
                  </a:cubicBezTo>
                  <a:close/>
                  <a:moveTo>
                    <a:pt x="151" y="340"/>
                  </a:moveTo>
                  <a:lnTo>
                    <a:pt x="151" y="340"/>
                  </a:lnTo>
                  <a:cubicBezTo>
                    <a:pt x="159" y="340"/>
                    <a:pt x="167" y="338"/>
                    <a:pt x="175" y="335"/>
                  </a:cubicBezTo>
                  <a:cubicBezTo>
                    <a:pt x="175" y="335"/>
                    <a:pt x="175" y="335"/>
                    <a:pt x="176" y="335"/>
                  </a:cubicBezTo>
                  <a:cubicBezTo>
                    <a:pt x="179" y="334"/>
                    <a:pt x="183" y="332"/>
                    <a:pt x="186" y="330"/>
                  </a:cubicBezTo>
                  <a:cubicBezTo>
                    <a:pt x="186" y="330"/>
                    <a:pt x="186" y="330"/>
                    <a:pt x="186" y="330"/>
                  </a:cubicBezTo>
                  <a:cubicBezTo>
                    <a:pt x="190" y="328"/>
                    <a:pt x="193" y="326"/>
                    <a:pt x="196" y="323"/>
                  </a:cubicBezTo>
                  <a:cubicBezTo>
                    <a:pt x="196" y="323"/>
                    <a:pt x="196" y="323"/>
                    <a:pt x="196" y="323"/>
                  </a:cubicBezTo>
                  <a:cubicBezTo>
                    <a:pt x="202" y="318"/>
                    <a:pt x="206" y="312"/>
                    <a:pt x="210" y="306"/>
                  </a:cubicBezTo>
                  <a:cubicBezTo>
                    <a:pt x="211" y="305"/>
                    <a:pt x="211" y="305"/>
                    <a:pt x="211" y="304"/>
                  </a:cubicBezTo>
                  <a:cubicBezTo>
                    <a:pt x="213" y="301"/>
                    <a:pt x="214" y="298"/>
                    <a:pt x="216" y="295"/>
                  </a:cubicBezTo>
                  <a:cubicBezTo>
                    <a:pt x="216" y="294"/>
                    <a:pt x="216" y="294"/>
                    <a:pt x="216" y="293"/>
                  </a:cubicBezTo>
                  <a:cubicBezTo>
                    <a:pt x="217" y="290"/>
                    <a:pt x="218" y="287"/>
                    <a:pt x="219" y="283"/>
                  </a:cubicBezTo>
                  <a:cubicBezTo>
                    <a:pt x="219" y="282"/>
                    <a:pt x="219" y="282"/>
                    <a:pt x="219" y="281"/>
                  </a:cubicBezTo>
                  <a:cubicBezTo>
                    <a:pt x="220" y="278"/>
                    <a:pt x="220" y="274"/>
                    <a:pt x="220" y="270"/>
                  </a:cubicBezTo>
                  <a:cubicBezTo>
                    <a:pt x="220" y="267"/>
                    <a:pt x="220" y="264"/>
                    <a:pt x="220" y="261"/>
                  </a:cubicBezTo>
                  <a:cubicBezTo>
                    <a:pt x="219" y="260"/>
                    <a:pt x="219" y="259"/>
                    <a:pt x="219" y="258"/>
                  </a:cubicBezTo>
                  <a:cubicBezTo>
                    <a:pt x="219" y="255"/>
                    <a:pt x="218" y="252"/>
                    <a:pt x="217" y="250"/>
                  </a:cubicBezTo>
                  <a:cubicBezTo>
                    <a:pt x="217" y="249"/>
                    <a:pt x="217" y="249"/>
                    <a:pt x="217" y="249"/>
                  </a:cubicBezTo>
                  <a:cubicBezTo>
                    <a:pt x="216" y="246"/>
                    <a:pt x="215" y="244"/>
                    <a:pt x="214" y="241"/>
                  </a:cubicBezTo>
                  <a:cubicBezTo>
                    <a:pt x="214" y="240"/>
                    <a:pt x="213" y="240"/>
                    <a:pt x="213" y="239"/>
                  </a:cubicBezTo>
                  <a:cubicBezTo>
                    <a:pt x="212" y="236"/>
                    <a:pt x="210" y="234"/>
                    <a:pt x="209" y="231"/>
                  </a:cubicBezTo>
                  <a:lnTo>
                    <a:pt x="208" y="231"/>
                  </a:lnTo>
                  <a:cubicBezTo>
                    <a:pt x="207" y="229"/>
                    <a:pt x="205" y="226"/>
                    <a:pt x="203" y="224"/>
                  </a:cubicBezTo>
                  <a:cubicBezTo>
                    <a:pt x="203" y="224"/>
                    <a:pt x="202" y="223"/>
                    <a:pt x="202" y="223"/>
                  </a:cubicBezTo>
                  <a:cubicBezTo>
                    <a:pt x="200" y="221"/>
                    <a:pt x="198" y="219"/>
                    <a:pt x="195" y="217"/>
                  </a:cubicBezTo>
                  <a:cubicBezTo>
                    <a:pt x="195" y="217"/>
                    <a:pt x="195" y="217"/>
                    <a:pt x="195" y="216"/>
                  </a:cubicBezTo>
                  <a:cubicBezTo>
                    <a:pt x="193" y="215"/>
                    <a:pt x="190" y="213"/>
                    <a:pt x="188" y="211"/>
                  </a:cubicBezTo>
                  <a:cubicBezTo>
                    <a:pt x="187" y="211"/>
                    <a:pt x="187" y="210"/>
                    <a:pt x="186" y="210"/>
                  </a:cubicBezTo>
                  <a:cubicBezTo>
                    <a:pt x="184" y="209"/>
                    <a:pt x="181" y="207"/>
                    <a:pt x="179" y="206"/>
                  </a:cubicBezTo>
                  <a:cubicBezTo>
                    <a:pt x="179" y="206"/>
                    <a:pt x="178" y="206"/>
                    <a:pt x="178" y="206"/>
                  </a:cubicBezTo>
                  <a:cubicBezTo>
                    <a:pt x="170" y="202"/>
                    <a:pt x="160" y="200"/>
                    <a:pt x="151" y="200"/>
                  </a:cubicBezTo>
                  <a:cubicBezTo>
                    <a:pt x="112" y="200"/>
                    <a:pt x="81" y="231"/>
                    <a:pt x="81" y="270"/>
                  </a:cubicBezTo>
                  <a:cubicBezTo>
                    <a:pt x="81" y="309"/>
                    <a:pt x="112" y="340"/>
                    <a:pt x="151" y="340"/>
                  </a:cubicBezTo>
                  <a:close/>
                </a:path>
              </a:pathLst>
            </a:custGeom>
            <a:solidFill>
              <a:srgbClr val="365B7C"/>
            </a:solidFill>
            <a:ln>
              <a:noFill/>
            </a:ln>
          </p:spPr>
          <p:txBody>
            <a:bodyPr vert="horz" wrap="square" lIns="91440" tIns="45720" rIns="91440" bIns="45720" numCol="1" anchor="t" anchorCtr="0" compatLnSpc="1">
              <a:prstTxWarp prst="textNoShape">
                <a:avLst/>
              </a:prstTxWarp>
            </a:bodyPr>
            <a:lstStyle/>
            <a:p>
              <a:endParaRPr lang="zh-CN" altLang="en-US">
                <a:solidFill>
                  <a:schemeClr val="accent2"/>
                </a:solidFill>
              </a:endParaRPr>
            </a:p>
          </p:txBody>
        </p:sp>
      </p:grpSp>
      <p:sp>
        <p:nvSpPr>
          <p:cNvPr id="23" name="矩形 22">
            <a:extLst>
              <a:ext uri="{FF2B5EF4-FFF2-40B4-BE49-F238E27FC236}">
                <a16:creationId xmlns:a16="http://schemas.microsoft.com/office/drawing/2014/main" id="{CF3E8134-48A5-444B-8D6A-6A193DF3BF82}"/>
              </a:ext>
            </a:extLst>
          </p:cNvPr>
          <p:cNvSpPr/>
          <p:nvPr/>
        </p:nvSpPr>
        <p:spPr>
          <a:xfrm>
            <a:off x="2237463" y="878803"/>
            <a:ext cx="2087446" cy="470748"/>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800" b="1" dirty="0">
                <a:latin typeface="KaiTi" panose="02010609060101010101" pitchFamily="49" charset="-122"/>
                <a:ea typeface="KaiTi" panose="02010609060101010101" pitchFamily="49" charset="-122"/>
                <a:cs typeface="+mn-ea"/>
                <a:sym typeface="+mn-lt"/>
              </a:rPr>
              <a:t>案例导学</a:t>
            </a:r>
          </a:p>
        </p:txBody>
      </p:sp>
    </p:spTree>
    <p:extLst>
      <p:ext uri="{BB962C8B-B14F-4D97-AF65-F5344CB8AC3E}">
        <p14:creationId xmlns:p14="http://schemas.microsoft.com/office/powerpoint/2010/main" val="205355644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5" presetClass="entr" presetSubtype="0" fill="hold" nodeType="withEffect">
                                  <p:stCondLst>
                                    <p:cond delay="250"/>
                                  </p:stCondLst>
                                  <p:childTnLst>
                                    <p:set>
                                      <p:cBhvr>
                                        <p:cTn id="6" dur="1" fill="hold">
                                          <p:stCondLst>
                                            <p:cond delay="0"/>
                                          </p:stCondLst>
                                        </p:cTn>
                                        <p:tgtEl>
                                          <p:spTgt spid="17"/>
                                        </p:tgtEl>
                                        <p:attrNameLst>
                                          <p:attrName>style.visibility</p:attrName>
                                        </p:attrNameLst>
                                      </p:cBhvr>
                                      <p:to>
                                        <p:strVal val="visible"/>
                                      </p:to>
                                    </p:set>
                                    <p:anim calcmode="lin" valueType="num">
                                      <p:cBhvr>
                                        <p:cTn id="7" dur="500" decel="50000" fill="hold">
                                          <p:stCondLst>
                                            <p:cond delay="0"/>
                                          </p:stCondLst>
                                        </p:cTn>
                                        <p:tgtEl>
                                          <p:spTgt spid="17"/>
                                        </p:tgtEl>
                                        <p:attrNameLst>
                                          <p:attrName>style.rotation</p:attrName>
                                        </p:attrNameLst>
                                      </p:cBhvr>
                                      <p:tavLst>
                                        <p:tav tm="0">
                                          <p:val>
                                            <p:fltVal val="-90"/>
                                          </p:val>
                                        </p:tav>
                                        <p:tav tm="100000">
                                          <p:val>
                                            <p:fltVal val="0"/>
                                          </p:val>
                                        </p:tav>
                                      </p:tavLst>
                                    </p:anim>
                                    <p:anim calcmode="lin" valueType="num">
                                      <p:cBhvr>
                                        <p:cTn id="8" dur="500" decel="50000" fill="hold">
                                          <p:stCondLst>
                                            <p:cond delay="0"/>
                                          </p:stCondLst>
                                        </p:cTn>
                                        <p:tgtEl>
                                          <p:spTgt spid="17"/>
                                        </p:tgtEl>
                                        <p:attrNameLst>
                                          <p:attrName>ppt_w</p:attrName>
                                        </p:attrNameLst>
                                      </p:cBhvr>
                                      <p:tavLst>
                                        <p:tav tm="0">
                                          <p:val>
                                            <p:strVal val="#ppt_w"/>
                                          </p:val>
                                        </p:tav>
                                        <p:tav tm="100000">
                                          <p:val>
                                            <p:strVal val="#ppt_w*.05"/>
                                          </p:val>
                                        </p:tav>
                                      </p:tavLst>
                                    </p:anim>
                                    <p:anim calcmode="lin" valueType="num">
                                      <p:cBhvr>
                                        <p:cTn id="9" dur="500" accel="50000" fill="hold">
                                          <p:stCondLst>
                                            <p:cond delay="500"/>
                                          </p:stCondLst>
                                        </p:cTn>
                                        <p:tgtEl>
                                          <p:spTgt spid="17"/>
                                        </p:tgtEl>
                                        <p:attrNameLst>
                                          <p:attrName>ppt_w</p:attrName>
                                        </p:attrNameLst>
                                      </p:cBhvr>
                                      <p:tavLst>
                                        <p:tav tm="0">
                                          <p:val>
                                            <p:strVal val="#ppt_w*.05"/>
                                          </p:val>
                                        </p:tav>
                                        <p:tav tm="100000">
                                          <p:val>
                                            <p:strVal val="#ppt_w"/>
                                          </p:val>
                                        </p:tav>
                                      </p:tavLst>
                                    </p:anim>
                                    <p:anim calcmode="lin" valueType="num">
                                      <p:cBhvr>
                                        <p:cTn id="10" dur="1000" fill="hold"/>
                                        <p:tgtEl>
                                          <p:spTgt spid="17"/>
                                        </p:tgtEl>
                                        <p:attrNameLst>
                                          <p:attrName>ppt_h</p:attrName>
                                        </p:attrNameLst>
                                      </p:cBhvr>
                                      <p:tavLst>
                                        <p:tav tm="0">
                                          <p:val>
                                            <p:strVal val="#ppt_h"/>
                                          </p:val>
                                        </p:tav>
                                        <p:tav tm="100000">
                                          <p:val>
                                            <p:strVal val="#ppt_h"/>
                                          </p:val>
                                        </p:tav>
                                      </p:tavLst>
                                    </p:anim>
                                    <p:anim calcmode="lin" valueType="num">
                                      <p:cBhvr>
                                        <p:cTn id="11" dur="500" decel="50000" fill="hold">
                                          <p:stCondLst>
                                            <p:cond delay="0"/>
                                          </p:stCondLst>
                                        </p:cTn>
                                        <p:tgtEl>
                                          <p:spTgt spid="17"/>
                                        </p:tgtEl>
                                        <p:attrNameLst>
                                          <p:attrName>ppt_x</p:attrName>
                                        </p:attrNameLst>
                                      </p:cBhvr>
                                      <p:tavLst>
                                        <p:tav tm="0">
                                          <p:val>
                                            <p:strVal val="#ppt_x+.4"/>
                                          </p:val>
                                        </p:tav>
                                        <p:tav tm="100000">
                                          <p:val>
                                            <p:strVal val="#ppt_x"/>
                                          </p:val>
                                        </p:tav>
                                      </p:tavLst>
                                    </p:anim>
                                    <p:anim calcmode="lin" valueType="num">
                                      <p:cBhvr>
                                        <p:cTn id="12" dur="500" decel="50000" fill="hold">
                                          <p:stCondLst>
                                            <p:cond delay="0"/>
                                          </p:stCondLst>
                                        </p:cTn>
                                        <p:tgtEl>
                                          <p:spTgt spid="17"/>
                                        </p:tgtEl>
                                        <p:attrNameLst>
                                          <p:attrName>ppt_y</p:attrName>
                                        </p:attrNameLst>
                                      </p:cBhvr>
                                      <p:tavLst>
                                        <p:tav tm="0">
                                          <p:val>
                                            <p:strVal val="#ppt_y-.2"/>
                                          </p:val>
                                        </p:tav>
                                        <p:tav tm="100000">
                                          <p:val>
                                            <p:strVal val="#ppt_y+.1"/>
                                          </p:val>
                                        </p:tav>
                                      </p:tavLst>
                                    </p:anim>
                                    <p:anim calcmode="lin" valueType="num">
                                      <p:cBhvr>
                                        <p:cTn id="13" dur="500" accel="50000" fill="hold">
                                          <p:stCondLst>
                                            <p:cond delay="500"/>
                                          </p:stCondLst>
                                        </p:cTn>
                                        <p:tgtEl>
                                          <p:spTgt spid="17"/>
                                        </p:tgtEl>
                                        <p:attrNameLst>
                                          <p:attrName>ppt_y</p:attrName>
                                        </p:attrNameLst>
                                      </p:cBhvr>
                                      <p:tavLst>
                                        <p:tav tm="0">
                                          <p:val>
                                            <p:strVal val="#ppt_y+.1"/>
                                          </p:val>
                                        </p:tav>
                                        <p:tav tm="100000">
                                          <p:val>
                                            <p:strVal val="#ppt_y"/>
                                          </p:val>
                                        </p:tav>
                                      </p:tavLst>
                                    </p:anim>
                                    <p:animEffect transition="in" filter="fade">
                                      <p:cBhvr>
                                        <p:cTn id="14" dur="1000" decel="50000">
                                          <p:stCondLst>
                                            <p:cond delay="0"/>
                                          </p:stCondLst>
                                        </p:cTn>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矩形 24"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549157" y="-975631"/>
            <a:ext cx="583096" cy="838080"/>
          </a:xfrm>
          <a:prstGeom prst="rect">
            <a:avLst/>
          </a:prstGeom>
          <a:solidFill>
            <a:srgbClr val="365B7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 name="矩形 25"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1132253" y="-975631"/>
            <a:ext cx="583096" cy="838080"/>
          </a:xfrm>
          <a:prstGeom prst="rect">
            <a:avLst/>
          </a:prstGeom>
          <a:solidFill>
            <a:srgbClr val="96648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 name="矩形 26"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1715349" y="-975631"/>
            <a:ext cx="583096" cy="838080"/>
          </a:xfrm>
          <a:prstGeom prst="rect">
            <a:avLst/>
          </a:prstGeom>
          <a:solidFill>
            <a:srgbClr val="D06F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 name="矩形 27"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2298446" y="-975631"/>
            <a:ext cx="583096" cy="838080"/>
          </a:xfrm>
          <a:prstGeom prst="rect">
            <a:avLst/>
          </a:prstGeom>
          <a:solidFill>
            <a:srgbClr val="F779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 name="矩形 28"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2881542" y="-975631"/>
            <a:ext cx="583096" cy="838080"/>
          </a:xfrm>
          <a:prstGeom prst="rect">
            <a:avLst/>
          </a:prstGeom>
          <a:solidFill>
            <a:srgbClr val="F8AD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cxnSp>
        <p:nvCxnSpPr>
          <p:cNvPr id="46" name="直接连接符 45"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CxnSpPr/>
          <p:nvPr/>
        </p:nvCxnSpPr>
        <p:spPr>
          <a:xfrm>
            <a:off x="3246637" y="1273629"/>
            <a:ext cx="5770860"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47" name="文本框 46"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txBox="1"/>
          <p:nvPr/>
        </p:nvSpPr>
        <p:spPr>
          <a:xfrm>
            <a:off x="3747602" y="487878"/>
            <a:ext cx="4768930" cy="584775"/>
          </a:xfrm>
          <a:prstGeom prst="rect">
            <a:avLst/>
          </a:prstGeom>
          <a:noFill/>
        </p:spPr>
        <p:txBody>
          <a:bodyPr wrap="square" rtlCol="0">
            <a:spAutoFit/>
          </a:bodyPr>
          <a:lstStyle/>
          <a:p>
            <a:r>
              <a:rPr lang="zh-CN" altLang="en-US" sz="3200" dirty="0">
                <a:latin typeface="KaiTi" panose="02010609060101010101" pitchFamily="49" charset="-122"/>
                <a:ea typeface="KaiTi" panose="02010609060101010101" pitchFamily="49" charset="-122"/>
              </a:rPr>
              <a:t>四、做出人员招聘决策 </a:t>
            </a:r>
            <a:endParaRPr lang="en-US" altLang="zh-CN" sz="3200" b="1" spc="500" dirty="0">
              <a:solidFill>
                <a:schemeClr val="bg1">
                  <a:lumMod val="50000"/>
                </a:schemeClr>
              </a:solidFill>
              <a:latin typeface="KaiTi" panose="02010609060101010101" pitchFamily="49" charset="-122"/>
              <a:ea typeface="KaiTi" panose="02010609060101010101" pitchFamily="49" charset="-122"/>
              <a:cs typeface="Arial" panose="020B0604020202020204" pitchFamily="34" charset="0"/>
            </a:endParaRPr>
          </a:p>
        </p:txBody>
      </p:sp>
      <p:sp>
        <p:nvSpPr>
          <p:cNvPr id="48" name="椭圆 47"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flipH="1">
            <a:off x="2686180" y="813581"/>
            <a:ext cx="157493" cy="157493"/>
          </a:xfrm>
          <a:prstGeom prst="ellipse">
            <a:avLst/>
          </a:prstGeom>
          <a:solidFill>
            <a:srgbClr val="D06F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9" name="椭圆 48"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flipH="1">
            <a:off x="2686180" y="335956"/>
            <a:ext cx="321030" cy="321030"/>
          </a:xfrm>
          <a:prstGeom prst="ellipse">
            <a:avLst/>
          </a:prstGeom>
          <a:solidFill>
            <a:srgbClr val="966481"/>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0" name="椭圆 49"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flipH="1">
            <a:off x="2991678" y="806317"/>
            <a:ext cx="219803" cy="219803"/>
          </a:xfrm>
          <a:prstGeom prst="ellipse">
            <a:avLst/>
          </a:prstGeom>
          <a:solidFill>
            <a:srgbClr val="365B7C"/>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1" name="椭圆 50"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flipH="1">
            <a:off x="2031169" y="697840"/>
            <a:ext cx="164852" cy="164852"/>
          </a:xfrm>
          <a:prstGeom prst="ellipse">
            <a:avLst/>
          </a:prstGeom>
          <a:solidFill>
            <a:srgbClr val="F779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2" name="椭圆 51"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9354354" y="755438"/>
            <a:ext cx="157493" cy="157493"/>
          </a:xfrm>
          <a:prstGeom prst="ellipse">
            <a:avLst/>
          </a:prstGeom>
          <a:solidFill>
            <a:srgbClr val="D06F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3" name="椭圆 52"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9190817" y="277813"/>
            <a:ext cx="321030" cy="321030"/>
          </a:xfrm>
          <a:prstGeom prst="ellipse">
            <a:avLst/>
          </a:prstGeom>
          <a:solidFill>
            <a:srgbClr val="966481"/>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4" name="椭圆 53"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a:off x="8986546" y="748174"/>
            <a:ext cx="219803" cy="219803"/>
          </a:xfrm>
          <a:prstGeom prst="ellipse">
            <a:avLst/>
          </a:prstGeom>
          <a:solidFill>
            <a:srgbClr val="365B7C"/>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5" name="椭圆 54"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a:off x="10002006" y="639697"/>
            <a:ext cx="164852" cy="164852"/>
          </a:xfrm>
          <a:prstGeom prst="ellipse">
            <a:avLst/>
          </a:prstGeom>
          <a:solidFill>
            <a:srgbClr val="F779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 name="e7d195523061f1c0"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hidden="1"/>
          <p:cNvSpPr txBox="1"/>
          <p:nvPr/>
        </p:nvSpPr>
        <p:spPr>
          <a:xfrm>
            <a:off x="-355600" y="1803400"/>
            <a:ext cx="293927" cy="1016000"/>
          </a:xfrm>
          <a:prstGeom prst="rect">
            <a:avLst/>
          </a:prstGeom>
          <a:noFill/>
        </p:spPr>
        <p:txBody>
          <a:bodyPr vert="wordArtVert" rtlCol="0">
            <a:spAutoFit/>
          </a:bodyPr>
          <a:lstStyle/>
          <a:p>
            <a:r>
              <a:rPr lang="en-US" altLang="zh-CN" sz="100"/>
              <a:t>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a:t>
            </a:r>
            <a:endParaRPr lang="zh-CN" altLang="en-US" sz="100"/>
          </a:p>
        </p:txBody>
      </p:sp>
      <p:sp>
        <p:nvSpPr>
          <p:cNvPr id="23" name="Rectangle 3">
            <a:extLst>
              <a:ext uri="{FF2B5EF4-FFF2-40B4-BE49-F238E27FC236}">
                <a16:creationId xmlns:a16="http://schemas.microsoft.com/office/drawing/2014/main" id="{4BC8D186-0991-C740-82B8-1C2123204F89}"/>
              </a:ext>
            </a:extLst>
          </p:cNvPr>
          <p:cNvSpPr txBox="1">
            <a:spLocks noChangeArrowheads="1"/>
          </p:cNvSpPr>
          <p:nvPr/>
        </p:nvSpPr>
        <p:spPr>
          <a:xfrm>
            <a:off x="2214371" y="1609725"/>
            <a:ext cx="7835392" cy="5248275"/>
          </a:xfrm>
          <a:prstGeom prst="rect">
            <a:avLst/>
          </a:prstGeom>
        </p:spPr>
        <p:txBody>
          <a:bodyP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altLang="zh-CN" sz="2400" dirty="0">
                <a:latin typeface="KaiTi" panose="02010609060101010101" pitchFamily="49" charset="-122"/>
                <a:ea typeface="KaiTi" panose="02010609060101010101" pitchFamily="49" charset="-122"/>
              </a:rPr>
              <a:t>(</a:t>
            </a:r>
            <a:r>
              <a:rPr lang="zh-CN" altLang="en-US" sz="2400" dirty="0">
                <a:latin typeface="KaiTi" panose="02010609060101010101" pitchFamily="49" charset="-122"/>
                <a:ea typeface="KaiTi" panose="02010609060101010101" pitchFamily="49" charset="-122"/>
              </a:rPr>
              <a:t>二</a:t>
            </a:r>
            <a:r>
              <a:rPr lang="en-US" altLang="zh-CN" sz="2400" dirty="0">
                <a:latin typeface="KaiTi" panose="02010609060101010101" pitchFamily="49" charset="-122"/>
                <a:ea typeface="KaiTi" panose="02010609060101010101" pitchFamily="49" charset="-122"/>
              </a:rPr>
              <a:t>)</a:t>
            </a:r>
            <a:r>
              <a:rPr lang="zh-CN" altLang="en-US" sz="2400" dirty="0">
                <a:latin typeface="KaiTi" panose="02010609060101010101" pitchFamily="49" charset="-122"/>
                <a:ea typeface="KaiTi" panose="02010609060101010101" pitchFamily="49" charset="-122"/>
              </a:rPr>
              <a:t>制定招聘决策的依据</a:t>
            </a:r>
          </a:p>
          <a:p>
            <a:r>
              <a:rPr lang="en-US" altLang="zh-CN" sz="2400" dirty="0">
                <a:latin typeface="KaiTi" panose="02010609060101010101" pitchFamily="49" charset="-122"/>
                <a:ea typeface="KaiTi" panose="02010609060101010101" pitchFamily="49" charset="-122"/>
              </a:rPr>
              <a:t>(</a:t>
            </a:r>
            <a:r>
              <a:rPr lang="zh-CN" altLang="en-US" sz="2400" dirty="0">
                <a:latin typeface="KaiTi" panose="02010609060101010101" pitchFamily="49" charset="-122"/>
                <a:ea typeface="KaiTi" panose="02010609060101010101" pitchFamily="49" charset="-122"/>
              </a:rPr>
              <a:t>三</a:t>
            </a:r>
            <a:r>
              <a:rPr lang="en-US" altLang="zh-CN" sz="2400" dirty="0">
                <a:latin typeface="KaiTi" panose="02010609060101010101" pitchFamily="49" charset="-122"/>
                <a:ea typeface="KaiTi" panose="02010609060101010101" pitchFamily="49" charset="-122"/>
              </a:rPr>
              <a:t>)</a:t>
            </a:r>
            <a:r>
              <a:rPr lang="zh-CN" altLang="en-US" sz="2400" dirty="0">
                <a:latin typeface="KaiTi" panose="02010609060101010101" pitchFamily="49" charset="-122"/>
                <a:ea typeface="KaiTi" panose="02010609060101010101" pitchFamily="49" charset="-122"/>
              </a:rPr>
              <a:t>制定招聘决策的方法</a:t>
            </a:r>
          </a:p>
          <a:p>
            <a:r>
              <a:rPr lang="en-US" altLang="zh-CN" sz="2400" dirty="0">
                <a:latin typeface="KaiTi" panose="02010609060101010101" pitchFamily="49" charset="-122"/>
                <a:ea typeface="KaiTi" panose="02010609060101010101" pitchFamily="49" charset="-122"/>
              </a:rPr>
              <a:t>1.</a:t>
            </a:r>
            <a:r>
              <a:rPr lang="zh-CN" altLang="en-US" sz="2400" dirty="0">
                <a:latin typeface="KaiTi" panose="02010609060101010101" pitchFamily="49" charset="-122"/>
                <a:ea typeface="KaiTi" panose="02010609060101010101" pitchFamily="49" charset="-122"/>
              </a:rPr>
              <a:t>诊断法</a:t>
            </a:r>
          </a:p>
          <a:p>
            <a:r>
              <a:rPr lang="en-US" altLang="zh-CN" sz="2400" dirty="0">
                <a:latin typeface="KaiTi" panose="02010609060101010101" pitchFamily="49" charset="-122"/>
                <a:ea typeface="KaiTi" panose="02010609060101010101" pitchFamily="49" charset="-122"/>
              </a:rPr>
              <a:t>2.</a:t>
            </a:r>
            <a:r>
              <a:rPr lang="zh-CN" altLang="en-US" sz="2400" dirty="0">
                <a:latin typeface="KaiTi" panose="02010609060101010101" pitchFamily="49" charset="-122"/>
                <a:ea typeface="KaiTi" panose="02010609060101010101" pitchFamily="49" charset="-122"/>
              </a:rPr>
              <a:t>统计法</a:t>
            </a:r>
          </a:p>
          <a:p>
            <a:r>
              <a:rPr lang="en-US" altLang="zh-CN" sz="2400" dirty="0">
                <a:latin typeface="KaiTi" panose="02010609060101010101" pitchFamily="49" charset="-122"/>
                <a:ea typeface="KaiTi" panose="02010609060101010101" pitchFamily="49" charset="-122"/>
              </a:rPr>
              <a:t>(</a:t>
            </a:r>
            <a:r>
              <a:rPr lang="zh-CN" altLang="en-US" sz="2400" dirty="0">
                <a:latin typeface="KaiTi" panose="02010609060101010101" pitchFamily="49" charset="-122"/>
                <a:ea typeface="KaiTi" panose="02010609060101010101" pitchFamily="49" charset="-122"/>
              </a:rPr>
              <a:t>四</a:t>
            </a:r>
            <a:r>
              <a:rPr lang="en-US" altLang="zh-CN" sz="2400" dirty="0">
                <a:latin typeface="KaiTi" panose="02010609060101010101" pitchFamily="49" charset="-122"/>
                <a:ea typeface="KaiTi" panose="02010609060101010101" pitchFamily="49" charset="-122"/>
              </a:rPr>
              <a:t>)</a:t>
            </a:r>
            <a:r>
              <a:rPr lang="zh-CN" altLang="en-US" sz="2400" dirty="0">
                <a:latin typeface="KaiTi" panose="02010609060101010101" pitchFamily="49" charset="-122"/>
                <a:ea typeface="KaiTi" panose="02010609060101010101" pitchFamily="49" charset="-122"/>
              </a:rPr>
              <a:t>确定招聘决策者</a:t>
            </a:r>
          </a:p>
          <a:p>
            <a:r>
              <a:rPr lang="en-US" altLang="zh-CN" sz="2400" dirty="0">
                <a:latin typeface="KaiTi" panose="02010609060101010101" pitchFamily="49" charset="-122"/>
                <a:ea typeface="KaiTi" panose="02010609060101010101" pitchFamily="49" charset="-122"/>
              </a:rPr>
              <a:t>(</a:t>
            </a:r>
            <a:r>
              <a:rPr lang="zh-CN" altLang="en-US" sz="2400" dirty="0">
                <a:latin typeface="KaiTi" panose="02010609060101010101" pitchFamily="49" charset="-122"/>
                <a:ea typeface="KaiTi" panose="02010609060101010101" pitchFamily="49" charset="-122"/>
              </a:rPr>
              <a:t>五</a:t>
            </a:r>
            <a:r>
              <a:rPr lang="en-US" altLang="zh-CN" sz="2400" dirty="0">
                <a:latin typeface="KaiTi" panose="02010609060101010101" pitchFamily="49" charset="-122"/>
                <a:ea typeface="KaiTi" panose="02010609060101010101" pitchFamily="49" charset="-122"/>
              </a:rPr>
              <a:t>)</a:t>
            </a:r>
            <a:r>
              <a:rPr lang="zh-CN" altLang="en-US" sz="2400" dirty="0">
                <a:latin typeface="KaiTi" panose="02010609060101010101" pitchFamily="49" charset="-122"/>
                <a:ea typeface="KaiTi" panose="02010609060101010101" pitchFamily="49" charset="-122"/>
              </a:rPr>
              <a:t>注意事项</a:t>
            </a:r>
          </a:p>
          <a:p>
            <a:r>
              <a:rPr lang="en-US" altLang="zh-CN" sz="2400" dirty="0">
                <a:latin typeface="KaiTi" panose="02010609060101010101" pitchFamily="49" charset="-122"/>
                <a:ea typeface="KaiTi" panose="02010609060101010101" pitchFamily="49" charset="-122"/>
              </a:rPr>
              <a:t>1.</a:t>
            </a:r>
            <a:r>
              <a:rPr lang="zh-CN" altLang="en-US" sz="2400" dirty="0">
                <a:latin typeface="KaiTi" panose="02010609060101010101" pitchFamily="49" charset="-122"/>
                <a:ea typeface="KaiTi" panose="02010609060101010101" pitchFamily="49" charset="-122"/>
              </a:rPr>
              <a:t>尽量使用全面衡量的方法</a:t>
            </a:r>
          </a:p>
          <a:p>
            <a:r>
              <a:rPr lang="en-US" altLang="zh-CN" sz="2400" dirty="0">
                <a:latin typeface="KaiTi" panose="02010609060101010101" pitchFamily="49" charset="-122"/>
                <a:ea typeface="KaiTi" panose="02010609060101010101" pitchFamily="49" charset="-122"/>
              </a:rPr>
              <a:t>2.</a:t>
            </a:r>
            <a:r>
              <a:rPr lang="zh-CN" altLang="en-US" sz="2400" dirty="0">
                <a:latin typeface="KaiTi" panose="02010609060101010101" pitchFamily="49" charset="-122"/>
                <a:ea typeface="KaiTi" panose="02010609060101010101" pitchFamily="49" charset="-122"/>
              </a:rPr>
              <a:t>减少做出招聘决策的人员</a:t>
            </a:r>
          </a:p>
          <a:p>
            <a:r>
              <a:rPr lang="en-US" altLang="zh-CN" sz="2400" dirty="0">
                <a:latin typeface="KaiTi" panose="02010609060101010101" pitchFamily="49" charset="-122"/>
                <a:ea typeface="KaiTi" panose="02010609060101010101" pitchFamily="49" charset="-122"/>
              </a:rPr>
              <a:t>3.</a:t>
            </a:r>
            <a:r>
              <a:rPr lang="zh-CN" altLang="en-US" sz="2400" dirty="0">
                <a:latin typeface="KaiTi" panose="02010609060101010101" pitchFamily="49" charset="-122"/>
                <a:ea typeface="KaiTi" panose="02010609060101010101" pitchFamily="49" charset="-122"/>
              </a:rPr>
              <a:t>不能求全责备</a:t>
            </a:r>
          </a:p>
          <a:p>
            <a:pPr marL="0" indent="0">
              <a:buNone/>
            </a:pPr>
            <a:endParaRPr lang="en-US" altLang="zh-CN" sz="2400" dirty="0">
              <a:latin typeface="KaiTi" panose="02010609060101010101" pitchFamily="49" charset="-122"/>
              <a:ea typeface="KaiTi" panose="02010609060101010101" pitchFamily="49" charset="-122"/>
            </a:endParaRPr>
          </a:p>
        </p:txBody>
      </p:sp>
    </p:spTree>
    <p:extLst>
      <p:ext uri="{BB962C8B-B14F-4D97-AF65-F5344CB8AC3E}">
        <p14:creationId xmlns:p14="http://schemas.microsoft.com/office/powerpoint/2010/main" val="450728776"/>
      </p:ext>
    </p:extLst>
  </p:cSld>
  <p:clrMapOvr>
    <a:masterClrMapping/>
  </p:clrMapOvr>
  <p:transition spd="slow">
    <p:fade/>
  </p:transition>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矩形 24"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549157" y="-975631"/>
            <a:ext cx="583096" cy="838080"/>
          </a:xfrm>
          <a:prstGeom prst="rect">
            <a:avLst/>
          </a:prstGeom>
          <a:solidFill>
            <a:srgbClr val="365B7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 name="矩形 25"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1132253" y="-975631"/>
            <a:ext cx="583096" cy="838080"/>
          </a:xfrm>
          <a:prstGeom prst="rect">
            <a:avLst/>
          </a:prstGeom>
          <a:solidFill>
            <a:srgbClr val="96648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 name="矩形 26"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1715349" y="-975631"/>
            <a:ext cx="583096" cy="838080"/>
          </a:xfrm>
          <a:prstGeom prst="rect">
            <a:avLst/>
          </a:prstGeom>
          <a:solidFill>
            <a:srgbClr val="D06F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 name="矩形 27"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2298446" y="-975631"/>
            <a:ext cx="583096" cy="838080"/>
          </a:xfrm>
          <a:prstGeom prst="rect">
            <a:avLst/>
          </a:prstGeom>
          <a:solidFill>
            <a:srgbClr val="F779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 name="矩形 28"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2881542" y="-975631"/>
            <a:ext cx="583096" cy="838080"/>
          </a:xfrm>
          <a:prstGeom prst="rect">
            <a:avLst/>
          </a:prstGeom>
          <a:solidFill>
            <a:srgbClr val="F8AD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cxnSp>
        <p:nvCxnSpPr>
          <p:cNvPr id="46" name="直接连接符 45"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CxnSpPr/>
          <p:nvPr/>
        </p:nvCxnSpPr>
        <p:spPr>
          <a:xfrm>
            <a:off x="3246637" y="1273629"/>
            <a:ext cx="5770860"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47" name="文本框 46"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txBox="1"/>
          <p:nvPr/>
        </p:nvSpPr>
        <p:spPr>
          <a:xfrm>
            <a:off x="4431392" y="468128"/>
            <a:ext cx="4768930" cy="584775"/>
          </a:xfrm>
          <a:prstGeom prst="rect">
            <a:avLst/>
          </a:prstGeom>
          <a:noFill/>
        </p:spPr>
        <p:txBody>
          <a:bodyPr wrap="square" rtlCol="0">
            <a:spAutoFit/>
          </a:bodyPr>
          <a:lstStyle/>
          <a:p>
            <a:r>
              <a:rPr lang="zh-CN" altLang="en-US" sz="3200" dirty="0">
                <a:latin typeface="KaiTi" panose="02010609060101010101" pitchFamily="49" charset="-122"/>
                <a:ea typeface="KaiTi" panose="02010609060101010101" pitchFamily="49" charset="-122"/>
              </a:rPr>
              <a:t>五、招聘经费预算</a:t>
            </a:r>
            <a:endParaRPr lang="en-US" altLang="zh-CN" sz="3200" b="1" spc="500" dirty="0">
              <a:solidFill>
                <a:schemeClr val="bg1">
                  <a:lumMod val="50000"/>
                </a:schemeClr>
              </a:solidFill>
              <a:latin typeface="KaiTi" panose="02010609060101010101" pitchFamily="49" charset="-122"/>
              <a:ea typeface="KaiTi" panose="02010609060101010101" pitchFamily="49" charset="-122"/>
              <a:cs typeface="Arial" panose="020B0604020202020204" pitchFamily="34" charset="0"/>
            </a:endParaRPr>
          </a:p>
        </p:txBody>
      </p:sp>
      <p:sp>
        <p:nvSpPr>
          <p:cNvPr id="48" name="椭圆 47"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flipH="1">
            <a:off x="2686180" y="813581"/>
            <a:ext cx="157493" cy="157493"/>
          </a:xfrm>
          <a:prstGeom prst="ellipse">
            <a:avLst/>
          </a:prstGeom>
          <a:solidFill>
            <a:srgbClr val="D06F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9" name="椭圆 48"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flipH="1">
            <a:off x="2686180" y="335956"/>
            <a:ext cx="321030" cy="321030"/>
          </a:xfrm>
          <a:prstGeom prst="ellipse">
            <a:avLst/>
          </a:prstGeom>
          <a:solidFill>
            <a:srgbClr val="966481"/>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0" name="椭圆 49"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flipH="1">
            <a:off x="2991678" y="806317"/>
            <a:ext cx="219803" cy="219803"/>
          </a:xfrm>
          <a:prstGeom prst="ellipse">
            <a:avLst/>
          </a:prstGeom>
          <a:solidFill>
            <a:srgbClr val="365B7C"/>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1" name="椭圆 50"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flipH="1">
            <a:off x="2031169" y="697840"/>
            <a:ext cx="164852" cy="164852"/>
          </a:xfrm>
          <a:prstGeom prst="ellipse">
            <a:avLst/>
          </a:prstGeom>
          <a:solidFill>
            <a:srgbClr val="F779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2" name="椭圆 51"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9354354" y="755438"/>
            <a:ext cx="157493" cy="157493"/>
          </a:xfrm>
          <a:prstGeom prst="ellipse">
            <a:avLst/>
          </a:prstGeom>
          <a:solidFill>
            <a:srgbClr val="D06F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3" name="椭圆 52"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9190817" y="277813"/>
            <a:ext cx="321030" cy="321030"/>
          </a:xfrm>
          <a:prstGeom prst="ellipse">
            <a:avLst/>
          </a:prstGeom>
          <a:solidFill>
            <a:srgbClr val="966481"/>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4" name="椭圆 53"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a:off x="8986546" y="748174"/>
            <a:ext cx="219803" cy="219803"/>
          </a:xfrm>
          <a:prstGeom prst="ellipse">
            <a:avLst/>
          </a:prstGeom>
          <a:solidFill>
            <a:srgbClr val="365B7C"/>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5" name="椭圆 54"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a:off x="10002006" y="639697"/>
            <a:ext cx="164852" cy="164852"/>
          </a:xfrm>
          <a:prstGeom prst="ellipse">
            <a:avLst/>
          </a:prstGeom>
          <a:solidFill>
            <a:srgbClr val="F779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 name="e7d195523061f1c0"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hidden="1"/>
          <p:cNvSpPr txBox="1"/>
          <p:nvPr/>
        </p:nvSpPr>
        <p:spPr>
          <a:xfrm>
            <a:off x="-355600" y="1803400"/>
            <a:ext cx="293927" cy="1016000"/>
          </a:xfrm>
          <a:prstGeom prst="rect">
            <a:avLst/>
          </a:prstGeom>
          <a:noFill/>
        </p:spPr>
        <p:txBody>
          <a:bodyPr vert="wordArtVert" rtlCol="0">
            <a:spAutoFit/>
          </a:bodyPr>
          <a:lstStyle/>
          <a:p>
            <a:r>
              <a:rPr lang="en-US" altLang="zh-CN" sz="100"/>
              <a:t>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a:t>
            </a:r>
            <a:endParaRPr lang="zh-CN" altLang="en-US" sz="100"/>
          </a:p>
        </p:txBody>
      </p:sp>
      <p:sp>
        <p:nvSpPr>
          <p:cNvPr id="23" name="Rectangle 3">
            <a:extLst>
              <a:ext uri="{FF2B5EF4-FFF2-40B4-BE49-F238E27FC236}">
                <a16:creationId xmlns:a16="http://schemas.microsoft.com/office/drawing/2014/main" id="{4BC8D186-0991-C740-82B8-1C2123204F89}"/>
              </a:ext>
            </a:extLst>
          </p:cNvPr>
          <p:cNvSpPr txBox="1">
            <a:spLocks noChangeArrowheads="1"/>
          </p:cNvSpPr>
          <p:nvPr/>
        </p:nvSpPr>
        <p:spPr>
          <a:xfrm>
            <a:off x="1132252" y="1639940"/>
            <a:ext cx="10216105" cy="5248275"/>
          </a:xfrm>
          <a:prstGeom prst="rect">
            <a:avLst/>
          </a:prstGeom>
        </p:spPr>
        <p:txBody>
          <a:bodyP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altLang="zh-CN" sz="2400" dirty="0">
                <a:latin typeface="KaiTi" panose="02010609060101010101" pitchFamily="49" charset="-122"/>
                <a:ea typeface="KaiTi" panose="02010609060101010101" pitchFamily="49" charset="-122"/>
              </a:rPr>
              <a:t>(</a:t>
            </a:r>
            <a:r>
              <a:rPr lang="zh-CN" altLang="en-US" sz="2400" dirty="0">
                <a:latin typeface="KaiTi" panose="02010609060101010101" pitchFamily="49" charset="-122"/>
                <a:ea typeface="KaiTi" panose="02010609060101010101" pitchFamily="49" charset="-122"/>
              </a:rPr>
              <a:t>一</a:t>
            </a:r>
            <a:r>
              <a:rPr lang="en-US" altLang="zh-CN" sz="2400" dirty="0">
                <a:latin typeface="KaiTi" panose="02010609060101010101" pitchFamily="49" charset="-122"/>
                <a:ea typeface="KaiTi" panose="02010609060101010101" pitchFamily="49" charset="-122"/>
              </a:rPr>
              <a:t>)</a:t>
            </a:r>
            <a:r>
              <a:rPr lang="zh-CN" altLang="en-US" sz="2400" dirty="0">
                <a:latin typeface="KaiTi" panose="02010609060101010101" pitchFamily="49" charset="-122"/>
                <a:ea typeface="KaiTi" panose="02010609060101010101" pitchFamily="49" charset="-122"/>
              </a:rPr>
              <a:t>招募成本</a:t>
            </a:r>
          </a:p>
          <a:p>
            <a:r>
              <a:rPr lang="zh-CN" altLang="en-US" sz="2400" dirty="0">
                <a:latin typeface="KaiTi" panose="02010609060101010101" pitchFamily="49" charset="-122"/>
                <a:ea typeface="KaiTi" panose="02010609060101010101" pitchFamily="49" charset="-122"/>
              </a:rPr>
              <a:t>招募成本是为吸引和确定企业所需内、外人力资源而发生的费用</a:t>
            </a:r>
            <a:r>
              <a:rPr lang="en-US" altLang="zh-CN" sz="2400" dirty="0">
                <a:latin typeface="KaiTi" panose="02010609060101010101" pitchFamily="49" charset="-122"/>
                <a:ea typeface="KaiTi" panose="02010609060101010101" pitchFamily="49" charset="-122"/>
              </a:rPr>
              <a:t>,</a:t>
            </a:r>
            <a:r>
              <a:rPr lang="zh-CN" altLang="en-US" sz="2400" dirty="0">
                <a:latin typeface="KaiTi" panose="02010609060101010101" pitchFamily="49" charset="-122"/>
                <a:ea typeface="KaiTi" panose="02010609060101010101" pitchFamily="49" charset="-122"/>
              </a:rPr>
              <a:t>主要包括招募人员的直接劳务费用</a:t>
            </a:r>
            <a:r>
              <a:rPr lang="en-US" altLang="zh-CN" sz="2400" dirty="0">
                <a:latin typeface="KaiTi" panose="02010609060101010101" pitchFamily="49" charset="-122"/>
                <a:ea typeface="KaiTi" panose="02010609060101010101" pitchFamily="49" charset="-122"/>
              </a:rPr>
              <a:t>(</a:t>
            </a:r>
            <a:r>
              <a:rPr lang="zh-CN" altLang="en-US" sz="2400" dirty="0">
                <a:latin typeface="KaiTi" panose="02010609060101010101" pitchFamily="49" charset="-122"/>
                <a:ea typeface="KaiTi" panose="02010609060101010101" pitchFamily="49" charset="-122"/>
              </a:rPr>
              <a:t>如工资与福利等</a:t>
            </a:r>
            <a:r>
              <a:rPr lang="en-US" altLang="zh-CN" sz="2400" dirty="0">
                <a:latin typeface="KaiTi" panose="02010609060101010101" pitchFamily="49" charset="-122"/>
                <a:ea typeface="KaiTi" panose="02010609060101010101" pitchFamily="49" charset="-122"/>
              </a:rPr>
              <a:t>)</a:t>
            </a:r>
            <a:r>
              <a:rPr lang="zh-CN" altLang="en-US" sz="2400" dirty="0">
                <a:latin typeface="KaiTi" panose="02010609060101010101" pitchFamily="49" charset="-122"/>
                <a:ea typeface="KaiTi" panose="02010609060101010101" pitchFamily="49" charset="-122"/>
              </a:rPr>
              <a:t>、直接业务费用</a:t>
            </a:r>
            <a:r>
              <a:rPr lang="en-US" altLang="zh-CN" sz="2400" dirty="0">
                <a:latin typeface="KaiTi" panose="02010609060101010101" pitchFamily="49" charset="-122"/>
                <a:ea typeface="KaiTi" panose="02010609060101010101" pitchFamily="49" charset="-122"/>
              </a:rPr>
              <a:t>(</a:t>
            </a:r>
            <a:r>
              <a:rPr lang="zh-CN" altLang="en-US" sz="2400" dirty="0">
                <a:latin typeface="KaiTi" panose="02010609060101010101" pitchFamily="49" charset="-122"/>
                <a:ea typeface="KaiTi" panose="02010609060101010101" pitchFamily="49" charset="-122"/>
              </a:rPr>
              <a:t>如参加招聘洽谈会的费用、差旅费、招聘代理费、专家咨询费、广告费、宣传材料费、办公费、水电费等</a:t>
            </a:r>
            <a:r>
              <a:rPr lang="en-US" altLang="zh-CN" sz="2400" dirty="0">
                <a:latin typeface="KaiTi" panose="02010609060101010101" pitchFamily="49" charset="-122"/>
                <a:ea typeface="KaiTi" panose="02010609060101010101" pitchFamily="49" charset="-122"/>
              </a:rPr>
              <a:t>)</a:t>
            </a:r>
            <a:r>
              <a:rPr lang="zh-CN" altLang="en-US" sz="2400" dirty="0">
                <a:latin typeface="KaiTi" panose="02010609060101010101" pitchFamily="49" charset="-122"/>
                <a:ea typeface="KaiTi" panose="02010609060101010101" pitchFamily="49" charset="-122"/>
              </a:rPr>
              <a:t>、间接管理费用</a:t>
            </a:r>
            <a:r>
              <a:rPr lang="en-US" altLang="zh-CN" sz="2400" dirty="0">
                <a:latin typeface="KaiTi" panose="02010609060101010101" pitchFamily="49" charset="-122"/>
                <a:ea typeface="KaiTi" panose="02010609060101010101" pitchFamily="49" charset="-122"/>
              </a:rPr>
              <a:t>(</a:t>
            </a:r>
            <a:r>
              <a:rPr lang="zh-CN" altLang="en-US" sz="2400" dirty="0">
                <a:latin typeface="KaiTi" panose="02010609060101010101" pitchFamily="49" charset="-122"/>
                <a:ea typeface="KaiTi" panose="02010609060101010101" pitchFamily="49" charset="-122"/>
              </a:rPr>
              <a:t>如行政管理费、临时场地及设备使用费</a:t>
            </a:r>
            <a:r>
              <a:rPr lang="en-US" altLang="zh-CN" sz="2400" dirty="0">
                <a:latin typeface="KaiTi" panose="02010609060101010101" pitchFamily="49" charset="-122"/>
                <a:ea typeface="KaiTi" panose="02010609060101010101" pitchFamily="49" charset="-122"/>
              </a:rPr>
              <a:t>)</a:t>
            </a:r>
            <a:r>
              <a:rPr lang="zh-CN" altLang="en-US" sz="2400" dirty="0">
                <a:latin typeface="KaiTi" panose="02010609060101010101" pitchFamily="49" charset="-122"/>
                <a:ea typeface="KaiTi" panose="02010609060101010101" pitchFamily="49" charset="-122"/>
              </a:rPr>
              <a:t>等。</a:t>
            </a:r>
          </a:p>
          <a:p>
            <a:r>
              <a:rPr lang="en-US" altLang="zh-CN" sz="2400" dirty="0">
                <a:latin typeface="KaiTi" panose="02010609060101010101" pitchFamily="49" charset="-122"/>
                <a:ea typeface="KaiTi" panose="02010609060101010101" pitchFamily="49" charset="-122"/>
              </a:rPr>
              <a:t>(</a:t>
            </a:r>
            <a:r>
              <a:rPr lang="zh-CN" altLang="en-US" sz="2400" dirty="0">
                <a:latin typeface="KaiTi" panose="02010609060101010101" pitchFamily="49" charset="-122"/>
                <a:ea typeface="KaiTi" panose="02010609060101010101" pitchFamily="49" charset="-122"/>
              </a:rPr>
              <a:t>二</a:t>
            </a:r>
            <a:r>
              <a:rPr lang="en-US" altLang="zh-CN" sz="2400" dirty="0">
                <a:latin typeface="KaiTi" panose="02010609060101010101" pitchFamily="49" charset="-122"/>
                <a:ea typeface="KaiTi" panose="02010609060101010101" pitchFamily="49" charset="-122"/>
              </a:rPr>
              <a:t>)</a:t>
            </a:r>
            <a:r>
              <a:rPr lang="zh-CN" altLang="en-US" sz="2400" dirty="0">
                <a:latin typeface="KaiTi" panose="02010609060101010101" pitchFamily="49" charset="-122"/>
                <a:ea typeface="KaiTi" panose="02010609060101010101" pitchFamily="49" charset="-122"/>
              </a:rPr>
              <a:t>选拔成本</a:t>
            </a:r>
          </a:p>
          <a:p>
            <a:r>
              <a:rPr lang="zh-CN" altLang="en-US" sz="2400" dirty="0">
                <a:latin typeface="KaiTi" panose="02010609060101010101" pitchFamily="49" charset="-122"/>
                <a:ea typeface="KaiTi" panose="02010609060101010101" pitchFamily="49" charset="-122"/>
              </a:rPr>
              <a:t>选拔成本由对应聘人员进行鉴别选择</a:t>
            </a:r>
            <a:r>
              <a:rPr lang="en-US" altLang="zh-CN" sz="2400" dirty="0">
                <a:latin typeface="KaiTi" panose="02010609060101010101" pitchFamily="49" charset="-122"/>
                <a:ea typeface="KaiTi" panose="02010609060101010101" pitchFamily="49" charset="-122"/>
              </a:rPr>
              <a:t>,</a:t>
            </a:r>
            <a:r>
              <a:rPr lang="zh-CN" altLang="en-US" sz="2400" dirty="0">
                <a:latin typeface="KaiTi" panose="02010609060101010101" pitchFamily="49" charset="-122"/>
                <a:ea typeface="KaiTi" panose="02010609060101010101" pitchFamily="49" charset="-122"/>
              </a:rPr>
              <a:t>以做出录用决策的过程中所产生的费用构成</a:t>
            </a:r>
            <a:r>
              <a:rPr lang="en-US" altLang="zh-CN" sz="2400" dirty="0">
                <a:latin typeface="KaiTi" panose="02010609060101010101" pitchFamily="49" charset="-122"/>
                <a:ea typeface="KaiTi" panose="02010609060101010101" pitchFamily="49" charset="-122"/>
              </a:rPr>
              <a:t>,</a:t>
            </a:r>
            <a:r>
              <a:rPr lang="zh-CN" altLang="en-US" sz="2400" dirty="0">
                <a:latin typeface="KaiTi" panose="02010609060101010101" pitchFamily="49" charset="-122"/>
                <a:ea typeface="KaiTi" panose="02010609060101010101" pitchFamily="49" charset="-122"/>
              </a:rPr>
              <a:t>如会务费、专家咨询费、试卷资料印刷费、体检费等。 </a:t>
            </a:r>
          </a:p>
          <a:p>
            <a:pPr marL="0" indent="0">
              <a:buNone/>
            </a:pPr>
            <a:endParaRPr lang="en-US" altLang="zh-CN" sz="2400" dirty="0">
              <a:latin typeface="KaiTi" panose="02010609060101010101" pitchFamily="49" charset="-122"/>
              <a:ea typeface="KaiTi" panose="02010609060101010101" pitchFamily="49" charset="-122"/>
            </a:endParaRPr>
          </a:p>
        </p:txBody>
      </p:sp>
    </p:spTree>
    <p:extLst>
      <p:ext uri="{BB962C8B-B14F-4D97-AF65-F5344CB8AC3E}">
        <p14:creationId xmlns:p14="http://schemas.microsoft.com/office/powerpoint/2010/main" val="2537276991"/>
      </p:ext>
    </p:extLst>
  </p:cSld>
  <p:clrMapOvr>
    <a:masterClrMapping/>
  </p:clrMapOvr>
  <p:transition spd="slow">
    <p:fade/>
  </p:transition>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矩形 24"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549157" y="-975631"/>
            <a:ext cx="583096" cy="838080"/>
          </a:xfrm>
          <a:prstGeom prst="rect">
            <a:avLst/>
          </a:prstGeom>
          <a:solidFill>
            <a:srgbClr val="365B7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 name="矩形 25"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1132253" y="-975631"/>
            <a:ext cx="583096" cy="838080"/>
          </a:xfrm>
          <a:prstGeom prst="rect">
            <a:avLst/>
          </a:prstGeom>
          <a:solidFill>
            <a:srgbClr val="96648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 name="矩形 26"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1715349" y="-975631"/>
            <a:ext cx="583096" cy="838080"/>
          </a:xfrm>
          <a:prstGeom prst="rect">
            <a:avLst/>
          </a:prstGeom>
          <a:solidFill>
            <a:srgbClr val="D06F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 name="矩形 27"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2298446" y="-975631"/>
            <a:ext cx="583096" cy="838080"/>
          </a:xfrm>
          <a:prstGeom prst="rect">
            <a:avLst/>
          </a:prstGeom>
          <a:solidFill>
            <a:srgbClr val="F779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 name="矩形 28"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2881542" y="-975631"/>
            <a:ext cx="583096" cy="838080"/>
          </a:xfrm>
          <a:prstGeom prst="rect">
            <a:avLst/>
          </a:prstGeom>
          <a:solidFill>
            <a:srgbClr val="F8AD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cxnSp>
        <p:nvCxnSpPr>
          <p:cNvPr id="46" name="直接连接符 45"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CxnSpPr/>
          <p:nvPr/>
        </p:nvCxnSpPr>
        <p:spPr>
          <a:xfrm>
            <a:off x="3246637" y="1273629"/>
            <a:ext cx="5770860"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47" name="文本框 46"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txBox="1"/>
          <p:nvPr/>
        </p:nvSpPr>
        <p:spPr>
          <a:xfrm>
            <a:off x="4013345" y="455786"/>
            <a:ext cx="4768930" cy="584775"/>
          </a:xfrm>
          <a:prstGeom prst="rect">
            <a:avLst/>
          </a:prstGeom>
          <a:noFill/>
        </p:spPr>
        <p:txBody>
          <a:bodyPr wrap="square" rtlCol="0">
            <a:spAutoFit/>
          </a:bodyPr>
          <a:lstStyle/>
          <a:p>
            <a:r>
              <a:rPr lang="zh-CN" altLang="en-US" sz="3200" dirty="0">
                <a:latin typeface="KaiTi" panose="02010609060101010101" pitchFamily="49" charset="-122"/>
                <a:ea typeface="KaiTi" panose="02010609060101010101" pitchFamily="49" charset="-122"/>
              </a:rPr>
              <a:t>五、招聘经费预算</a:t>
            </a:r>
            <a:endParaRPr lang="en-US" altLang="zh-CN" sz="3200" b="1" spc="500" dirty="0">
              <a:solidFill>
                <a:schemeClr val="bg1">
                  <a:lumMod val="50000"/>
                </a:schemeClr>
              </a:solidFill>
              <a:latin typeface="KaiTi" panose="02010609060101010101" pitchFamily="49" charset="-122"/>
              <a:ea typeface="KaiTi" panose="02010609060101010101" pitchFamily="49" charset="-122"/>
              <a:cs typeface="Arial" panose="020B0604020202020204" pitchFamily="34" charset="0"/>
            </a:endParaRPr>
          </a:p>
        </p:txBody>
      </p:sp>
      <p:sp>
        <p:nvSpPr>
          <p:cNvPr id="48" name="椭圆 47"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flipH="1">
            <a:off x="2686180" y="813581"/>
            <a:ext cx="157493" cy="157493"/>
          </a:xfrm>
          <a:prstGeom prst="ellipse">
            <a:avLst/>
          </a:prstGeom>
          <a:solidFill>
            <a:srgbClr val="D06F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9" name="椭圆 48"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flipH="1">
            <a:off x="2686180" y="335956"/>
            <a:ext cx="321030" cy="321030"/>
          </a:xfrm>
          <a:prstGeom prst="ellipse">
            <a:avLst/>
          </a:prstGeom>
          <a:solidFill>
            <a:srgbClr val="966481"/>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0" name="椭圆 49"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flipH="1">
            <a:off x="2991678" y="806317"/>
            <a:ext cx="219803" cy="219803"/>
          </a:xfrm>
          <a:prstGeom prst="ellipse">
            <a:avLst/>
          </a:prstGeom>
          <a:solidFill>
            <a:srgbClr val="365B7C"/>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1" name="椭圆 50"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flipH="1">
            <a:off x="2031169" y="697840"/>
            <a:ext cx="164852" cy="164852"/>
          </a:xfrm>
          <a:prstGeom prst="ellipse">
            <a:avLst/>
          </a:prstGeom>
          <a:solidFill>
            <a:srgbClr val="F779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2" name="椭圆 51"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9354354" y="755438"/>
            <a:ext cx="157493" cy="157493"/>
          </a:xfrm>
          <a:prstGeom prst="ellipse">
            <a:avLst/>
          </a:prstGeom>
          <a:solidFill>
            <a:srgbClr val="D06F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3" name="椭圆 52"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9190817" y="277813"/>
            <a:ext cx="321030" cy="321030"/>
          </a:xfrm>
          <a:prstGeom prst="ellipse">
            <a:avLst/>
          </a:prstGeom>
          <a:solidFill>
            <a:srgbClr val="966481"/>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4" name="椭圆 53"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a:off x="8986546" y="748174"/>
            <a:ext cx="219803" cy="219803"/>
          </a:xfrm>
          <a:prstGeom prst="ellipse">
            <a:avLst/>
          </a:prstGeom>
          <a:solidFill>
            <a:srgbClr val="365B7C"/>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5" name="椭圆 54"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a:off x="10002006" y="639697"/>
            <a:ext cx="164852" cy="164852"/>
          </a:xfrm>
          <a:prstGeom prst="ellipse">
            <a:avLst/>
          </a:prstGeom>
          <a:solidFill>
            <a:srgbClr val="F779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 name="e7d195523061f1c0"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hidden="1"/>
          <p:cNvSpPr txBox="1"/>
          <p:nvPr/>
        </p:nvSpPr>
        <p:spPr>
          <a:xfrm>
            <a:off x="-355600" y="1803400"/>
            <a:ext cx="293927" cy="1016000"/>
          </a:xfrm>
          <a:prstGeom prst="rect">
            <a:avLst/>
          </a:prstGeom>
          <a:noFill/>
        </p:spPr>
        <p:txBody>
          <a:bodyPr vert="wordArtVert" rtlCol="0">
            <a:spAutoFit/>
          </a:bodyPr>
          <a:lstStyle/>
          <a:p>
            <a:r>
              <a:rPr lang="en-US" altLang="zh-CN" sz="100"/>
              <a:t>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a:t>
            </a:r>
            <a:endParaRPr lang="zh-CN" altLang="en-US" sz="100"/>
          </a:p>
        </p:txBody>
      </p:sp>
      <p:sp>
        <p:nvSpPr>
          <p:cNvPr id="23" name="Rectangle 3">
            <a:extLst>
              <a:ext uri="{FF2B5EF4-FFF2-40B4-BE49-F238E27FC236}">
                <a16:creationId xmlns:a16="http://schemas.microsoft.com/office/drawing/2014/main" id="{4BC8D186-0991-C740-82B8-1C2123204F89}"/>
              </a:ext>
            </a:extLst>
          </p:cNvPr>
          <p:cNvSpPr txBox="1">
            <a:spLocks noChangeArrowheads="1"/>
          </p:cNvSpPr>
          <p:nvPr/>
        </p:nvSpPr>
        <p:spPr>
          <a:xfrm>
            <a:off x="899770" y="1875952"/>
            <a:ext cx="10570506" cy="5248275"/>
          </a:xfrm>
          <a:prstGeom prst="rect">
            <a:avLst/>
          </a:prstGeom>
        </p:spPr>
        <p:txBody>
          <a:bodyP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altLang="zh-CN" sz="2400" dirty="0">
                <a:latin typeface="KaiTi" panose="02010609060101010101" pitchFamily="49" charset="-122"/>
                <a:ea typeface="KaiTi" panose="02010609060101010101" pitchFamily="49" charset="-122"/>
              </a:rPr>
              <a:t>(</a:t>
            </a:r>
            <a:r>
              <a:rPr lang="zh-CN" altLang="en-US" sz="2400" dirty="0">
                <a:latin typeface="KaiTi" panose="02010609060101010101" pitchFamily="49" charset="-122"/>
                <a:ea typeface="KaiTi" panose="02010609060101010101" pitchFamily="49" charset="-122"/>
              </a:rPr>
              <a:t>三</a:t>
            </a:r>
            <a:r>
              <a:rPr lang="en-US" altLang="zh-CN" sz="2400" dirty="0">
                <a:latin typeface="KaiTi" panose="02010609060101010101" pitchFamily="49" charset="-122"/>
                <a:ea typeface="KaiTi" panose="02010609060101010101" pitchFamily="49" charset="-122"/>
              </a:rPr>
              <a:t>)</a:t>
            </a:r>
            <a:r>
              <a:rPr lang="zh-CN" altLang="en-US" sz="2400" dirty="0">
                <a:latin typeface="KaiTi" panose="02010609060101010101" pitchFamily="49" charset="-122"/>
                <a:ea typeface="KaiTi" panose="02010609060101010101" pitchFamily="49" charset="-122"/>
              </a:rPr>
              <a:t>录用成本</a:t>
            </a:r>
          </a:p>
          <a:p>
            <a:r>
              <a:rPr lang="zh-CN" altLang="en-US" sz="2400" dirty="0">
                <a:latin typeface="KaiTi" panose="02010609060101010101" pitchFamily="49" charset="-122"/>
                <a:ea typeface="KaiTi" panose="02010609060101010101" pitchFamily="49" charset="-122"/>
              </a:rPr>
              <a:t>录用成本指经过招募、选拔后</a:t>
            </a:r>
            <a:r>
              <a:rPr lang="en-US" altLang="zh-CN" sz="2400" dirty="0">
                <a:latin typeface="KaiTi" panose="02010609060101010101" pitchFamily="49" charset="-122"/>
                <a:ea typeface="KaiTi" panose="02010609060101010101" pitchFamily="49" charset="-122"/>
              </a:rPr>
              <a:t>,</a:t>
            </a:r>
            <a:r>
              <a:rPr lang="zh-CN" altLang="en-US" sz="2400" dirty="0">
                <a:latin typeface="KaiTi" panose="02010609060101010101" pitchFamily="49" charset="-122"/>
                <a:ea typeface="KaiTi" panose="02010609060101010101" pitchFamily="49" charset="-122"/>
              </a:rPr>
              <a:t>把合适的人员录用到企业中所发生的费用</a:t>
            </a:r>
            <a:r>
              <a:rPr lang="en-US" altLang="zh-CN" sz="2400" dirty="0">
                <a:latin typeface="KaiTi" panose="02010609060101010101" pitchFamily="49" charset="-122"/>
                <a:ea typeface="KaiTi" panose="02010609060101010101" pitchFamily="49" charset="-122"/>
              </a:rPr>
              <a:t>,</a:t>
            </a:r>
            <a:r>
              <a:rPr lang="zh-CN" altLang="en-US" sz="2400" dirty="0">
                <a:latin typeface="KaiTi" panose="02010609060101010101" pitchFamily="49" charset="-122"/>
                <a:ea typeface="KaiTi" panose="02010609060101010101" pitchFamily="49" charset="-122"/>
              </a:rPr>
              <a:t>包括录取手续费、调动补偿费、搬迁费和旅途补助费等。 </a:t>
            </a:r>
          </a:p>
          <a:p>
            <a:r>
              <a:rPr lang="en-US" altLang="zh-CN" sz="2400" dirty="0">
                <a:latin typeface="KaiTi" panose="02010609060101010101" pitchFamily="49" charset="-122"/>
                <a:ea typeface="KaiTi" panose="02010609060101010101" pitchFamily="49" charset="-122"/>
              </a:rPr>
              <a:t>(</a:t>
            </a:r>
            <a:r>
              <a:rPr lang="zh-CN" altLang="en-US" sz="2400" dirty="0">
                <a:latin typeface="KaiTi" panose="02010609060101010101" pitchFamily="49" charset="-122"/>
                <a:ea typeface="KaiTi" panose="02010609060101010101" pitchFamily="49" charset="-122"/>
              </a:rPr>
              <a:t>四</a:t>
            </a:r>
            <a:r>
              <a:rPr lang="en-US" altLang="zh-CN" sz="2400" dirty="0">
                <a:latin typeface="KaiTi" panose="02010609060101010101" pitchFamily="49" charset="-122"/>
                <a:ea typeface="KaiTi" panose="02010609060101010101" pitchFamily="49" charset="-122"/>
              </a:rPr>
              <a:t>)</a:t>
            </a:r>
            <a:r>
              <a:rPr lang="zh-CN" altLang="en-US" sz="2400" dirty="0">
                <a:latin typeface="KaiTi" panose="02010609060101010101" pitchFamily="49" charset="-122"/>
                <a:ea typeface="KaiTi" panose="02010609060101010101" pitchFamily="49" charset="-122"/>
              </a:rPr>
              <a:t>安置成本和培训成本</a:t>
            </a:r>
          </a:p>
          <a:p>
            <a:r>
              <a:rPr lang="zh-CN" altLang="en-US" sz="2400" dirty="0">
                <a:latin typeface="KaiTi" panose="02010609060101010101" pitchFamily="49" charset="-122"/>
                <a:ea typeface="KaiTi" panose="02010609060101010101" pitchFamily="49" charset="-122"/>
              </a:rPr>
              <a:t>安置成本包括为新员工提供工作所需的装备条件的费用、安排新员工的工作所必须发生的各种行政管理费用等。 </a:t>
            </a:r>
          </a:p>
          <a:p>
            <a:pPr marL="0" indent="0">
              <a:buNone/>
            </a:pPr>
            <a:endParaRPr lang="en-US" altLang="zh-CN" sz="2400" dirty="0">
              <a:latin typeface="KaiTi" panose="02010609060101010101" pitchFamily="49" charset="-122"/>
              <a:ea typeface="KaiTi" panose="02010609060101010101" pitchFamily="49" charset="-122"/>
            </a:endParaRPr>
          </a:p>
        </p:txBody>
      </p:sp>
    </p:spTree>
    <p:extLst>
      <p:ext uri="{BB962C8B-B14F-4D97-AF65-F5344CB8AC3E}">
        <p14:creationId xmlns:p14="http://schemas.microsoft.com/office/powerpoint/2010/main" val="4249969509"/>
      </p:ext>
    </p:extLst>
  </p:cSld>
  <p:clrMapOvr>
    <a:masterClrMapping/>
  </p:clrMapOvr>
  <p:transition spd="slow">
    <p:fade/>
  </p:transition>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矩形 24"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549157" y="-975631"/>
            <a:ext cx="583096" cy="838080"/>
          </a:xfrm>
          <a:prstGeom prst="rect">
            <a:avLst/>
          </a:prstGeom>
          <a:solidFill>
            <a:srgbClr val="365B7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 name="矩形 25"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1132253" y="-975631"/>
            <a:ext cx="583096" cy="838080"/>
          </a:xfrm>
          <a:prstGeom prst="rect">
            <a:avLst/>
          </a:prstGeom>
          <a:solidFill>
            <a:srgbClr val="96648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 name="矩形 26"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1715349" y="-975631"/>
            <a:ext cx="583096" cy="838080"/>
          </a:xfrm>
          <a:prstGeom prst="rect">
            <a:avLst/>
          </a:prstGeom>
          <a:solidFill>
            <a:srgbClr val="D06F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 name="矩形 27"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2298446" y="-975631"/>
            <a:ext cx="583096" cy="838080"/>
          </a:xfrm>
          <a:prstGeom prst="rect">
            <a:avLst/>
          </a:prstGeom>
          <a:solidFill>
            <a:srgbClr val="F779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 name="矩形 28"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2881542" y="-975631"/>
            <a:ext cx="583096" cy="838080"/>
          </a:xfrm>
          <a:prstGeom prst="rect">
            <a:avLst/>
          </a:prstGeom>
          <a:solidFill>
            <a:srgbClr val="F8AD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cxnSp>
        <p:nvCxnSpPr>
          <p:cNvPr id="46" name="直接连接符 45"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CxnSpPr/>
          <p:nvPr/>
        </p:nvCxnSpPr>
        <p:spPr>
          <a:xfrm>
            <a:off x="3246637" y="1273629"/>
            <a:ext cx="5770860"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47" name="文本框 46"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txBox="1"/>
          <p:nvPr/>
        </p:nvSpPr>
        <p:spPr>
          <a:xfrm>
            <a:off x="3747602" y="496471"/>
            <a:ext cx="4768930" cy="584775"/>
          </a:xfrm>
          <a:prstGeom prst="rect">
            <a:avLst/>
          </a:prstGeom>
          <a:noFill/>
        </p:spPr>
        <p:txBody>
          <a:bodyPr wrap="square" rtlCol="0">
            <a:spAutoFit/>
          </a:bodyPr>
          <a:lstStyle/>
          <a:p>
            <a:r>
              <a:rPr lang="zh-CN" altLang="en-US" sz="3200" dirty="0">
                <a:latin typeface="KaiTi" panose="02010609060101010101" pitchFamily="49" charset="-122"/>
                <a:ea typeface="KaiTi" panose="02010609060101010101" pitchFamily="49" charset="-122"/>
              </a:rPr>
              <a:t>一、招聘人员选择策略</a:t>
            </a:r>
            <a:endParaRPr lang="en-US" altLang="zh-CN" sz="3200" b="1" spc="500" dirty="0">
              <a:solidFill>
                <a:schemeClr val="bg1">
                  <a:lumMod val="50000"/>
                </a:schemeClr>
              </a:solidFill>
              <a:latin typeface="KaiTi" panose="02010609060101010101" pitchFamily="49" charset="-122"/>
              <a:ea typeface="KaiTi" panose="02010609060101010101" pitchFamily="49" charset="-122"/>
              <a:cs typeface="Arial" panose="020B0604020202020204" pitchFamily="34" charset="0"/>
            </a:endParaRPr>
          </a:p>
        </p:txBody>
      </p:sp>
      <p:sp>
        <p:nvSpPr>
          <p:cNvPr id="48" name="椭圆 47"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flipH="1">
            <a:off x="2686180" y="813581"/>
            <a:ext cx="157493" cy="157493"/>
          </a:xfrm>
          <a:prstGeom prst="ellipse">
            <a:avLst/>
          </a:prstGeom>
          <a:solidFill>
            <a:srgbClr val="D06F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9" name="椭圆 48"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flipH="1">
            <a:off x="2686180" y="335956"/>
            <a:ext cx="321030" cy="321030"/>
          </a:xfrm>
          <a:prstGeom prst="ellipse">
            <a:avLst/>
          </a:prstGeom>
          <a:solidFill>
            <a:srgbClr val="966481"/>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0" name="椭圆 49"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flipH="1">
            <a:off x="2991678" y="806317"/>
            <a:ext cx="219803" cy="219803"/>
          </a:xfrm>
          <a:prstGeom prst="ellipse">
            <a:avLst/>
          </a:prstGeom>
          <a:solidFill>
            <a:srgbClr val="365B7C"/>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1" name="椭圆 50"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flipH="1">
            <a:off x="2031169" y="697840"/>
            <a:ext cx="164852" cy="164852"/>
          </a:xfrm>
          <a:prstGeom prst="ellipse">
            <a:avLst/>
          </a:prstGeom>
          <a:solidFill>
            <a:srgbClr val="F779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2" name="椭圆 51"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9354354" y="755438"/>
            <a:ext cx="157493" cy="157493"/>
          </a:xfrm>
          <a:prstGeom prst="ellipse">
            <a:avLst/>
          </a:prstGeom>
          <a:solidFill>
            <a:srgbClr val="D06F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3" name="椭圆 52"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p:nvPr/>
        </p:nvSpPr>
        <p:spPr>
          <a:xfrm>
            <a:off x="9190817" y="277813"/>
            <a:ext cx="321030" cy="321030"/>
          </a:xfrm>
          <a:prstGeom prst="ellipse">
            <a:avLst/>
          </a:prstGeom>
          <a:solidFill>
            <a:srgbClr val="966481"/>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4" name="椭圆 53"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a:off x="8986546" y="748174"/>
            <a:ext cx="219803" cy="219803"/>
          </a:xfrm>
          <a:prstGeom prst="ellipse">
            <a:avLst/>
          </a:prstGeom>
          <a:solidFill>
            <a:srgbClr val="365B7C"/>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5" name="椭圆 54"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SpPr>
            <a:spLocks noChangeAspect="1"/>
          </p:cNvSpPr>
          <p:nvPr/>
        </p:nvSpPr>
        <p:spPr>
          <a:xfrm>
            <a:off x="10002006" y="639697"/>
            <a:ext cx="164852" cy="164852"/>
          </a:xfrm>
          <a:prstGeom prst="ellipse">
            <a:avLst/>
          </a:prstGeom>
          <a:solidFill>
            <a:srgbClr val="F77983"/>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 name="e7d195523061f1c0"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hidden="1"/>
          <p:cNvSpPr txBox="1"/>
          <p:nvPr/>
        </p:nvSpPr>
        <p:spPr>
          <a:xfrm>
            <a:off x="-355600" y="1803400"/>
            <a:ext cx="293927" cy="1016000"/>
          </a:xfrm>
          <a:prstGeom prst="rect">
            <a:avLst/>
          </a:prstGeom>
          <a:noFill/>
        </p:spPr>
        <p:txBody>
          <a:bodyPr vert="wordArtVert" rtlCol="0">
            <a:spAutoFit/>
          </a:bodyPr>
          <a:lstStyle/>
          <a:p>
            <a:r>
              <a:rPr lang="en-US" altLang="zh-CN" sz="100"/>
              <a:t>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a:t>
            </a:r>
            <a:endParaRPr lang="zh-CN" altLang="en-US" sz="100"/>
          </a:p>
        </p:txBody>
      </p:sp>
      <p:sp>
        <p:nvSpPr>
          <p:cNvPr id="23" name="Rectangle 3">
            <a:extLst>
              <a:ext uri="{FF2B5EF4-FFF2-40B4-BE49-F238E27FC236}">
                <a16:creationId xmlns:a16="http://schemas.microsoft.com/office/drawing/2014/main" id="{4BC8D186-0991-C740-82B8-1C2123204F89}"/>
              </a:ext>
            </a:extLst>
          </p:cNvPr>
          <p:cNvSpPr txBox="1">
            <a:spLocks noChangeArrowheads="1"/>
          </p:cNvSpPr>
          <p:nvPr/>
        </p:nvSpPr>
        <p:spPr>
          <a:xfrm>
            <a:off x="3570991" y="1625023"/>
            <a:ext cx="7841293" cy="5248275"/>
          </a:xfrm>
          <a:prstGeom prst="rect">
            <a:avLst/>
          </a:prstGeom>
        </p:spPr>
        <p:txBody>
          <a:bodyP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altLang="zh-CN" sz="2400" dirty="0">
                <a:latin typeface="KaiTi" panose="02010609060101010101" pitchFamily="49" charset="-122"/>
                <a:ea typeface="KaiTi" panose="02010609060101010101" pitchFamily="49" charset="-122"/>
              </a:rPr>
              <a:t>(</a:t>
            </a:r>
            <a:r>
              <a:rPr lang="zh-CN" altLang="en-US" sz="2400" dirty="0">
                <a:latin typeface="KaiTi" panose="02010609060101010101" pitchFamily="49" charset="-122"/>
                <a:ea typeface="KaiTi" panose="02010609060101010101" pitchFamily="49" charset="-122"/>
              </a:rPr>
              <a:t>一</a:t>
            </a:r>
            <a:r>
              <a:rPr lang="en-US" altLang="zh-CN" sz="2400" dirty="0">
                <a:latin typeface="KaiTi" panose="02010609060101010101" pitchFamily="49" charset="-122"/>
                <a:ea typeface="KaiTi" panose="02010609060101010101" pitchFamily="49" charset="-122"/>
              </a:rPr>
              <a:t>)</a:t>
            </a:r>
            <a:r>
              <a:rPr lang="zh-CN" altLang="en-US" sz="2400" dirty="0">
                <a:latin typeface="KaiTi" panose="02010609060101010101" pitchFamily="49" charset="-122"/>
                <a:ea typeface="KaiTi" panose="02010609060101010101" pitchFamily="49" charset="-122"/>
              </a:rPr>
              <a:t>良好的个人品格和修养</a:t>
            </a:r>
          </a:p>
          <a:p>
            <a:r>
              <a:rPr lang="en-US" altLang="zh-CN" sz="2400" dirty="0">
                <a:latin typeface="KaiTi" panose="02010609060101010101" pitchFamily="49" charset="-122"/>
                <a:ea typeface="KaiTi" panose="02010609060101010101" pitchFamily="49" charset="-122"/>
              </a:rPr>
              <a:t>(</a:t>
            </a:r>
            <a:r>
              <a:rPr lang="zh-CN" altLang="en-US" sz="2400" dirty="0">
                <a:latin typeface="KaiTi" panose="02010609060101010101" pitchFamily="49" charset="-122"/>
                <a:ea typeface="KaiTi" panose="02010609060101010101" pitchFamily="49" charset="-122"/>
              </a:rPr>
              <a:t>二</a:t>
            </a:r>
            <a:r>
              <a:rPr lang="en-US" altLang="zh-CN" sz="2400" dirty="0">
                <a:latin typeface="KaiTi" panose="02010609060101010101" pitchFamily="49" charset="-122"/>
                <a:ea typeface="KaiTi" panose="02010609060101010101" pitchFamily="49" charset="-122"/>
              </a:rPr>
              <a:t>)</a:t>
            </a:r>
            <a:r>
              <a:rPr lang="zh-CN" altLang="en-US" sz="2400" dirty="0">
                <a:latin typeface="KaiTi" panose="02010609060101010101" pitchFamily="49" charset="-122"/>
                <a:ea typeface="KaiTi" panose="02010609060101010101" pitchFamily="49" charset="-122"/>
              </a:rPr>
              <a:t>具备相关的专业知识</a:t>
            </a:r>
          </a:p>
          <a:p>
            <a:r>
              <a:rPr lang="en-US" altLang="zh-CN" sz="2400" dirty="0">
                <a:latin typeface="KaiTi" panose="02010609060101010101" pitchFamily="49" charset="-122"/>
                <a:ea typeface="KaiTi" panose="02010609060101010101" pitchFamily="49" charset="-122"/>
              </a:rPr>
              <a:t>(</a:t>
            </a:r>
            <a:r>
              <a:rPr lang="zh-CN" altLang="en-US" sz="2400" dirty="0">
                <a:latin typeface="KaiTi" panose="02010609060101010101" pitchFamily="49" charset="-122"/>
                <a:ea typeface="KaiTi" panose="02010609060101010101" pitchFamily="49" charset="-122"/>
              </a:rPr>
              <a:t>三</a:t>
            </a:r>
            <a:r>
              <a:rPr lang="en-US" altLang="zh-CN" sz="2400" dirty="0">
                <a:latin typeface="KaiTi" panose="02010609060101010101" pitchFamily="49" charset="-122"/>
                <a:ea typeface="KaiTi" panose="02010609060101010101" pitchFamily="49" charset="-122"/>
              </a:rPr>
              <a:t>)</a:t>
            </a:r>
            <a:r>
              <a:rPr lang="zh-CN" altLang="en-US" sz="2400" dirty="0">
                <a:latin typeface="KaiTi" panose="02010609060101010101" pitchFamily="49" charset="-122"/>
                <a:ea typeface="KaiTi" panose="02010609060101010101" pitchFamily="49" charset="-122"/>
              </a:rPr>
              <a:t>拥有丰富的社会工作经验</a:t>
            </a:r>
          </a:p>
          <a:p>
            <a:r>
              <a:rPr lang="en-US" altLang="zh-CN" sz="2400" dirty="0">
                <a:latin typeface="KaiTi" panose="02010609060101010101" pitchFamily="49" charset="-122"/>
                <a:ea typeface="KaiTi" panose="02010609060101010101" pitchFamily="49" charset="-122"/>
              </a:rPr>
              <a:t>(</a:t>
            </a:r>
            <a:r>
              <a:rPr lang="zh-CN" altLang="en-US" sz="2400" dirty="0">
                <a:latin typeface="KaiTi" panose="02010609060101010101" pitchFamily="49" charset="-122"/>
                <a:ea typeface="KaiTi" panose="02010609060101010101" pitchFamily="49" charset="-122"/>
              </a:rPr>
              <a:t>四</a:t>
            </a:r>
            <a:r>
              <a:rPr lang="en-US" altLang="zh-CN" sz="2400" dirty="0">
                <a:latin typeface="KaiTi" panose="02010609060101010101" pitchFamily="49" charset="-122"/>
                <a:ea typeface="KaiTi" panose="02010609060101010101" pitchFamily="49" charset="-122"/>
              </a:rPr>
              <a:t>)</a:t>
            </a:r>
            <a:r>
              <a:rPr lang="zh-CN" altLang="en-US" sz="2400" dirty="0">
                <a:latin typeface="KaiTi" panose="02010609060101010101" pitchFamily="49" charset="-122"/>
                <a:ea typeface="KaiTi" panose="02010609060101010101" pitchFamily="49" charset="-122"/>
              </a:rPr>
              <a:t>具有良好的自我认知能力</a:t>
            </a:r>
          </a:p>
          <a:p>
            <a:r>
              <a:rPr lang="en-US" altLang="zh-CN" sz="2400" dirty="0">
                <a:latin typeface="KaiTi" panose="02010609060101010101" pitchFamily="49" charset="-122"/>
                <a:ea typeface="KaiTi" panose="02010609060101010101" pitchFamily="49" charset="-122"/>
              </a:rPr>
              <a:t>(</a:t>
            </a:r>
            <a:r>
              <a:rPr lang="zh-CN" altLang="en-US" sz="2400" dirty="0">
                <a:latin typeface="KaiTi" panose="02010609060101010101" pitchFamily="49" charset="-122"/>
                <a:ea typeface="KaiTi" panose="02010609060101010101" pitchFamily="49" charset="-122"/>
              </a:rPr>
              <a:t>五</a:t>
            </a:r>
            <a:r>
              <a:rPr lang="en-US" altLang="zh-CN" sz="2400" dirty="0">
                <a:latin typeface="KaiTi" panose="02010609060101010101" pitchFamily="49" charset="-122"/>
                <a:ea typeface="KaiTi" panose="02010609060101010101" pitchFamily="49" charset="-122"/>
              </a:rPr>
              <a:t>)</a:t>
            </a:r>
            <a:r>
              <a:rPr lang="zh-CN" altLang="en-US" sz="2400" dirty="0">
                <a:latin typeface="KaiTi" panose="02010609060101010101" pitchFamily="49" charset="-122"/>
                <a:ea typeface="KaiTi" panose="02010609060101010101" pitchFamily="49" charset="-122"/>
              </a:rPr>
              <a:t>善于处理人际关系 </a:t>
            </a:r>
          </a:p>
          <a:p>
            <a:r>
              <a:rPr lang="en-US" altLang="zh-CN" sz="2400" dirty="0">
                <a:latin typeface="KaiTi" panose="02010609060101010101" pitchFamily="49" charset="-122"/>
                <a:ea typeface="KaiTi" panose="02010609060101010101" pitchFamily="49" charset="-122"/>
              </a:rPr>
              <a:t>(</a:t>
            </a:r>
            <a:r>
              <a:rPr lang="zh-CN" altLang="en-US" sz="2400" dirty="0">
                <a:latin typeface="KaiTi" panose="02010609060101010101" pitchFamily="49" charset="-122"/>
                <a:ea typeface="KaiTi" panose="02010609060101010101" pitchFamily="49" charset="-122"/>
              </a:rPr>
              <a:t>六</a:t>
            </a:r>
            <a:r>
              <a:rPr lang="en-US" altLang="zh-CN" sz="2400" dirty="0">
                <a:latin typeface="KaiTi" panose="02010609060101010101" pitchFamily="49" charset="-122"/>
                <a:ea typeface="KaiTi" panose="02010609060101010101" pitchFamily="49" charset="-122"/>
              </a:rPr>
              <a:t>)</a:t>
            </a:r>
            <a:r>
              <a:rPr lang="zh-CN" altLang="en-US" sz="2400" dirty="0">
                <a:latin typeface="KaiTi" panose="02010609060101010101" pitchFamily="49" charset="-122"/>
                <a:ea typeface="KaiTi" panose="02010609060101010101" pitchFamily="49" charset="-122"/>
              </a:rPr>
              <a:t>能够熟练运用各种甄选技巧 </a:t>
            </a:r>
          </a:p>
          <a:p>
            <a:r>
              <a:rPr lang="en-US" altLang="zh-CN" sz="2400" dirty="0">
                <a:latin typeface="KaiTi" panose="02010609060101010101" pitchFamily="49" charset="-122"/>
                <a:ea typeface="KaiTi" panose="02010609060101010101" pitchFamily="49" charset="-122"/>
              </a:rPr>
              <a:t>(</a:t>
            </a:r>
            <a:r>
              <a:rPr lang="zh-CN" altLang="en-US" sz="2400" dirty="0">
                <a:latin typeface="KaiTi" panose="02010609060101010101" pitchFamily="49" charset="-122"/>
                <a:ea typeface="KaiTi" panose="02010609060101010101" pitchFamily="49" charset="-122"/>
              </a:rPr>
              <a:t>七</a:t>
            </a:r>
            <a:r>
              <a:rPr lang="en-US" altLang="zh-CN" sz="2400" dirty="0">
                <a:latin typeface="KaiTi" panose="02010609060101010101" pitchFamily="49" charset="-122"/>
                <a:ea typeface="KaiTi" panose="02010609060101010101" pitchFamily="49" charset="-122"/>
              </a:rPr>
              <a:t>)</a:t>
            </a:r>
            <a:r>
              <a:rPr lang="zh-CN" altLang="en-US" sz="2400" dirty="0">
                <a:latin typeface="KaiTi" panose="02010609060101010101" pitchFamily="49" charset="-122"/>
                <a:ea typeface="KaiTi" panose="02010609060101010101" pitchFamily="49" charset="-122"/>
              </a:rPr>
              <a:t>能有效地控制面试的进程</a:t>
            </a:r>
          </a:p>
          <a:p>
            <a:r>
              <a:rPr lang="en-US" altLang="zh-CN" sz="2400" dirty="0">
                <a:latin typeface="KaiTi" panose="02010609060101010101" pitchFamily="49" charset="-122"/>
                <a:ea typeface="KaiTi" panose="02010609060101010101" pitchFamily="49" charset="-122"/>
              </a:rPr>
              <a:t>(</a:t>
            </a:r>
            <a:r>
              <a:rPr lang="zh-CN" altLang="en-US" sz="2400" dirty="0">
                <a:latin typeface="KaiTi" panose="02010609060101010101" pitchFamily="49" charset="-122"/>
                <a:ea typeface="KaiTi" panose="02010609060101010101" pitchFamily="49" charset="-122"/>
              </a:rPr>
              <a:t>八</a:t>
            </a:r>
            <a:r>
              <a:rPr lang="en-US" altLang="zh-CN" sz="2400" dirty="0">
                <a:latin typeface="KaiTi" panose="02010609060101010101" pitchFamily="49" charset="-122"/>
                <a:ea typeface="KaiTi" panose="02010609060101010101" pitchFamily="49" charset="-122"/>
              </a:rPr>
              <a:t>)</a:t>
            </a:r>
            <a:r>
              <a:rPr lang="zh-CN" altLang="en-US" sz="2400" dirty="0">
                <a:latin typeface="KaiTi" panose="02010609060101010101" pitchFamily="49" charset="-122"/>
                <a:ea typeface="KaiTi" panose="02010609060101010101" pitchFamily="49" charset="-122"/>
              </a:rPr>
              <a:t>了解企业状况及职位要求</a:t>
            </a:r>
          </a:p>
          <a:p>
            <a:pPr marL="0" indent="0">
              <a:buNone/>
            </a:pPr>
            <a:endParaRPr lang="en-US" altLang="zh-CN" sz="2400" dirty="0">
              <a:latin typeface="KaiTi" panose="02010609060101010101" pitchFamily="49" charset="-122"/>
              <a:ea typeface="KaiTi" panose="02010609060101010101" pitchFamily="49" charset="-122"/>
            </a:endParaRPr>
          </a:p>
        </p:txBody>
      </p:sp>
      <p:grpSp>
        <p:nvGrpSpPr>
          <p:cNvPr id="21" name="组合 20" descr="e7d195523061f1c0deeec63e560781cfd59afb0ea006f2a87ABB68BF51EA6619813959095094C18C62A12F549504892A4AAA8C1554C6663626E05CA27F281A14E6983772AFC3FB97135759321DEA3D70CCCB10945EC5A0322096E752803368C2184698845E3CCD6DB7F651295A8E4F3FDC19EA64A2B4A4AC1434B55AAE41CF0BF61B375C23F3039959E085EE760725AA"/>
          <p:cNvGrpSpPr/>
          <p:nvPr/>
        </p:nvGrpSpPr>
        <p:grpSpPr>
          <a:xfrm>
            <a:off x="809768" y="1217177"/>
            <a:ext cx="2304256" cy="4167230"/>
            <a:chOff x="752634" y="1779108"/>
            <a:chExt cx="2304256" cy="4167230"/>
          </a:xfrm>
        </p:grpSpPr>
        <p:sp>
          <p:nvSpPr>
            <p:cNvPr id="22" name="圆角矩形 38"/>
            <p:cNvSpPr/>
            <p:nvPr/>
          </p:nvSpPr>
          <p:spPr>
            <a:xfrm rot="572624">
              <a:off x="1297576" y="1779108"/>
              <a:ext cx="1274792" cy="1256404"/>
            </a:xfrm>
            <a:custGeom>
              <a:avLst/>
              <a:gdLst/>
              <a:ahLst/>
              <a:cxnLst/>
              <a:rect l="l" t="t" r="r" b="b"/>
              <a:pathLst>
                <a:path w="1554798" h="1532371">
                  <a:moveTo>
                    <a:pt x="260464" y="73817"/>
                  </a:moveTo>
                  <a:cubicBezTo>
                    <a:pt x="306072" y="28209"/>
                    <a:pt x="369078" y="0"/>
                    <a:pt x="438674" y="0"/>
                  </a:cubicBezTo>
                  <a:lnTo>
                    <a:pt x="1302770" y="0"/>
                  </a:lnTo>
                  <a:cubicBezTo>
                    <a:pt x="1441961" y="0"/>
                    <a:pt x="1554798" y="112837"/>
                    <a:pt x="1554798" y="252028"/>
                  </a:cubicBezTo>
                  <a:lnTo>
                    <a:pt x="1554798" y="252029"/>
                  </a:lnTo>
                  <a:lnTo>
                    <a:pt x="1554798" y="1116125"/>
                  </a:lnTo>
                  <a:cubicBezTo>
                    <a:pt x="1554798" y="1255316"/>
                    <a:pt x="1441961" y="1368153"/>
                    <a:pt x="1302770" y="1368153"/>
                  </a:cubicBezTo>
                  <a:cubicBezTo>
                    <a:pt x="1163579" y="1368153"/>
                    <a:pt x="1050742" y="1255316"/>
                    <a:pt x="1050742" y="1116125"/>
                  </a:cubicBezTo>
                  <a:lnTo>
                    <a:pt x="1050742" y="860250"/>
                  </a:lnTo>
                  <a:cubicBezTo>
                    <a:pt x="1050311" y="861013"/>
                    <a:pt x="1049708" y="861600"/>
                    <a:pt x="1049101" y="862186"/>
                  </a:cubicBezTo>
                  <a:lnTo>
                    <a:pt x="426920" y="1461813"/>
                  </a:lnTo>
                  <a:cubicBezTo>
                    <a:pt x="326697" y="1558402"/>
                    <a:pt x="167149" y="1555457"/>
                    <a:pt x="70559" y="1455234"/>
                  </a:cubicBezTo>
                  <a:cubicBezTo>
                    <a:pt x="-26031" y="1355012"/>
                    <a:pt x="-23086" y="1195463"/>
                    <a:pt x="77137" y="1098874"/>
                  </a:cubicBezTo>
                  <a:lnTo>
                    <a:pt x="694328" y="504056"/>
                  </a:lnTo>
                  <a:lnTo>
                    <a:pt x="438674" y="504056"/>
                  </a:lnTo>
                  <a:cubicBezTo>
                    <a:pt x="299483" y="504056"/>
                    <a:pt x="186646" y="391219"/>
                    <a:pt x="186646" y="252028"/>
                  </a:cubicBezTo>
                  <a:cubicBezTo>
                    <a:pt x="186646" y="182432"/>
                    <a:pt x="214855" y="119426"/>
                    <a:pt x="260464" y="73817"/>
                  </a:cubicBezTo>
                  <a:close/>
                </a:path>
              </a:pathLst>
            </a:custGeom>
            <a:solidFill>
              <a:srgbClr val="D06F83"/>
            </a:solidFill>
            <a:ln w="19050">
              <a:gradFill>
                <a:gsLst>
                  <a:gs pos="89000">
                    <a:schemeClr val="bg1">
                      <a:lumMod val="85000"/>
                    </a:schemeClr>
                  </a:gs>
                  <a:gs pos="0">
                    <a:schemeClr val="bg1"/>
                  </a:gs>
                </a:gsLst>
                <a:lin ang="7200000" scaled="0"/>
              </a:gradFill>
            </a:ln>
            <a:effectLst>
              <a:outerShdw blurRad="254000" dist="127000" dir="8160000" algn="tr" rotWithShape="0">
                <a:prstClr val="black">
                  <a:alpha val="34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 name="圆角矩形 23"/>
            <p:cNvSpPr/>
            <p:nvPr/>
          </p:nvSpPr>
          <p:spPr>
            <a:xfrm>
              <a:off x="752634" y="3115798"/>
              <a:ext cx="2304256" cy="2830540"/>
            </a:xfrm>
            <a:prstGeom prst="roundRect">
              <a:avLst>
                <a:gd name="adj" fmla="val 6909"/>
              </a:avLst>
            </a:prstGeom>
            <a:solidFill>
              <a:srgbClr val="EFEFEF"/>
            </a:solidFill>
            <a:ln w="19050">
              <a:gradFill>
                <a:gsLst>
                  <a:gs pos="89000">
                    <a:schemeClr val="bg1">
                      <a:lumMod val="85000"/>
                    </a:schemeClr>
                  </a:gs>
                  <a:gs pos="0">
                    <a:schemeClr val="bg1"/>
                  </a:gs>
                </a:gsLst>
                <a:lin ang="7200000" scaled="0"/>
              </a:gradFill>
            </a:ln>
            <a:effectLst>
              <a:outerShdw blurRad="254000" dist="127000" dir="8160000" algn="tr" rotWithShape="0">
                <a:prstClr val="black">
                  <a:alpha val="34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dirty="0">
                  <a:solidFill>
                    <a:schemeClr val="tx1"/>
                  </a:solidFill>
                  <a:latin typeface="KaiTi" panose="02010609060101010101" pitchFamily="49" charset="-122"/>
                  <a:ea typeface="KaiTi" panose="02010609060101010101" pitchFamily="49" charset="-122"/>
                </a:rPr>
                <a:t>招聘策略制定</a:t>
              </a:r>
            </a:p>
          </p:txBody>
        </p:sp>
        <p:grpSp>
          <p:nvGrpSpPr>
            <p:cNvPr id="30" name="组合 29"/>
            <p:cNvGrpSpPr/>
            <p:nvPr/>
          </p:nvGrpSpPr>
          <p:grpSpPr>
            <a:xfrm rot="16200000">
              <a:off x="2087525" y="3024024"/>
              <a:ext cx="441397" cy="58863"/>
              <a:chOff x="2975753" y="1851670"/>
              <a:chExt cx="539968" cy="72008"/>
            </a:xfrm>
          </p:grpSpPr>
          <p:sp>
            <p:nvSpPr>
              <p:cNvPr id="37" name="椭圆 36"/>
              <p:cNvSpPr/>
              <p:nvPr/>
            </p:nvSpPr>
            <p:spPr>
              <a:xfrm>
                <a:off x="2975753" y="1851670"/>
                <a:ext cx="72008" cy="72008"/>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8" name="椭圆 37"/>
              <p:cNvSpPr/>
              <p:nvPr/>
            </p:nvSpPr>
            <p:spPr>
              <a:xfrm>
                <a:off x="3443713" y="1851670"/>
                <a:ext cx="72008" cy="72008"/>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9" name="圆角矩形 38"/>
              <p:cNvSpPr/>
              <p:nvPr/>
            </p:nvSpPr>
            <p:spPr>
              <a:xfrm>
                <a:off x="3011757" y="1864814"/>
                <a:ext cx="467960" cy="45719"/>
              </a:xfrm>
              <a:prstGeom prst="roundRect">
                <a:avLst>
                  <a:gd name="adj" fmla="val 50000"/>
                </a:avLst>
              </a:prstGeom>
              <a:gradFill>
                <a:gsLst>
                  <a:gs pos="0">
                    <a:schemeClr val="bg1">
                      <a:lumMod val="75000"/>
                    </a:schemeClr>
                  </a:gs>
                  <a:gs pos="50000">
                    <a:schemeClr val="bg1">
                      <a:lumMod val="95000"/>
                    </a:schemeClr>
                  </a:gs>
                  <a:gs pos="100000">
                    <a:schemeClr val="bg1">
                      <a:lumMod val="75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31" name="组合 30"/>
            <p:cNvGrpSpPr/>
            <p:nvPr/>
          </p:nvGrpSpPr>
          <p:grpSpPr>
            <a:xfrm rot="16200000">
              <a:off x="1203997" y="3024024"/>
              <a:ext cx="441397" cy="58863"/>
              <a:chOff x="2975753" y="1851670"/>
              <a:chExt cx="539968" cy="72008"/>
            </a:xfrm>
          </p:grpSpPr>
          <p:sp>
            <p:nvSpPr>
              <p:cNvPr id="34" name="椭圆 33"/>
              <p:cNvSpPr/>
              <p:nvPr/>
            </p:nvSpPr>
            <p:spPr>
              <a:xfrm>
                <a:off x="2975753" y="1851670"/>
                <a:ext cx="72008" cy="72008"/>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5" name="椭圆 34"/>
              <p:cNvSpPr/>
              <p:nvPr/>
            </p:nvSpPr>
            <p:spPr>
              <a:xfrm>
                <a:off x="3443713" y="1851670"/>
                <a:ext cx="72008" cy="72008"/>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6" name="圆角矩形 35"/>
              <p:cNvSpPr/>
              <p:nvPr/>
            </p:nvSpPr>
            <p:spPr>
              <a:xfrm>
                <a:off x="3011757" y="1864814"/>
                <a:ext cx="467960" cy="45719"/>
              </a:xfrm>
              <a:prstGeom prst="roundRect">
                <a:avLst>
                  <a:gd name="adj" fmla="val 50000"/>
                </a:avLst>
              </a:prstGeom>
              <a:gradFill>
                <a:gsLst>
                  <a:gs pos="0">
                    <a:schemeClr val="bg1">
                      <a:lumMod val="75000"/>
                    </a:schemeClr>
                  </a:gs>
                  <a:gs pos="50000">
                    <a:schemeClr val="bg1">
                      <a:lumMod val="95000"/>
                    </a:schemeClr>
                  </a:gs>
                  <a:gs pos="100000">
                    <a:schemeClr val="bg1">
                      <a:lumMod val="75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32" name="Rectangle 42"/>
            <p:cNvSpPr/>
            <p:nvPr/>
          </p:nvSpPr>
          <p:spPr>
            <a:xfrm flipH="1">
              <a:off x="941501" y="3596226"/>
              <a:ext cx="1960186" cy="168953"/>
            </a:xfrm>
            <a:prstGeom prst="rect">
              <a:avLst/>
            </a:prstGeom>
            <a:noFill/>
            <a:ln w="12700" cap="flat" cmpd="sng" algn="ctr">
              <a:noFill/>
              <a:prstDash val="solid"/>
            </a:ln>
            <a:effectLst/>
          </p:spPr>
          <p:txBody>
            <a:bodyPr lIns="91440" tIns="0" rIns="91440" bIns="0" rtlCol="0" anchor="t"/>
            <a:lstStyle/>
            <a:p>
              <a:r>
                <a:rPr lang="zh-CN" altLang="en-US" sz="2400" b="1" dirty="0">
                  <a:solidFill>
                    <a:schemeClr val="tx1">
                      <a:lumMod val="65000"/>
                      <a:lumOff val="35000"/>
                    </a:schemeClr>
                  </a:solidFill>
                  <a:latin typeface="KaiTi" panose="02010609060101010101" pitchFamily="49" charset="-122"/>
                  <a:ea typeface="KaiTi" panose="02010609060101010101" pitchFamily="49" charset="-122"/>
                  <a:cs typeface="Arial" panose="020B0604020202020204" pitchFamily="34" charset="0"/>
                </a:rPr>
                <a:t>任务三</a:t>
              </a:r>
            </a:p>
          </p:txBody>
        </p:sp>
        <p:sp>
          <p:nvSpPr>
            <p:cNvPr id="33" name="Rectangle 42"/>
            <p:cNvSpPr/>
            <p:nvPr/>
          </p:nvSpPr>
          <p:spPr>
            <a:xfrm flipH="1">
              <a:off x="911586" y="4157031"/>
              <a:ext cx="1960186" cy="1703437"/>
            </a:xfrm>
            <a:prstGeom prst="rect">
              <a:avLst/>
            </a:prstGeom>
            <a:noFill/>
            <a:ln w="12700" cap="flat" cmpd="sng" algn="ctr">
              <a:noFill/>
              <a:prstDash val="solid"/>
            </a:ln>
            <a:effectLst/>
          </p:spPr>
          <p:txBody>
            <a:bodyPr lIns="91440" tIns="0" rIns="91440" bIns="0" rtlCol="0" anchor="t"/>
            <a:lstStyle/>
            <a:p>
              <a:pPr>
                <a:defRPr/>
              </a:pPr>
              <a:endParaRPr lang="en-US" altLang="zh-CN" sz="2400" kern="0" dirty="0">
                <a:solidFill>
                  <a:schemeClr val="tx1">
                    <a:lumMod val="65000"/>
                    <a:lumOff val="35000"/>
                  </a:schemeClr>
                </a:solidFill>
                <a:latin typeface="Arial" pitchFamily="34" charset="0"/>
                <a:cs typeface="Arial" pitchFamily="34" charset="0"/>
              </a:endParaRPr>
            </a:p>
            <a:p>
              <a:pPr>
                <a:defRPr/>
              </a:pPr>
              <a:endParaRPr lang="en-US" sz="2400" kern="0" dirty="0">
                <a:solidFill>
                  <a:schemeClr val="tx1">
                    <a:lumMod val="65000"/>
                    <a:lumOff val="35000"/>
                  </a:schemeClr>
                </a:solidFill>
                <a:latin typeface="Arial" pitchFamily="34" charset="0"/>
                <a:cs typeface="Arial" pitchFamily="34" charset="0"/>
              </a:endParaRPr>
            </a:p>
          </p:txBody>
        </p:sp>
      </p:grpSp>
    </p:spTree>
    <p:extLst>
      <p:ext uri="{BB962C8B-B14F-4D97-AF65-F5344CB8AC3E}">
        <p14:creationId xmlns:p14="http://schemas.microsoft.com/office/powerpoint/2010/main" val="1472717921"/>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44000" fill="hold" nodeType="withEffect">
                                  <p:stCondLst>
                                    <p:cond delay="250"/>
                                  </p:stCondLst>
                                  <p:childTnLst>
                                    <p:set>
                                      <p:cBhvr>
                                        <p:cTn id="6" dur="1" fill="hold">
                                          <p:stCondLst>
                                            <p:cond delay="0"/>
                                          </p:stCondLst>
                                        </p:cTn>
                                        <p:tgtEl>
                                          <p:spTgt spid="21"/>
                                        </p:tgtEl>
                                        <p:attrNameLst>
                                          <p:attrName>style.visibility</p:attrName>
                                        </p:attrNameLst>
                                      </p:cBhvr>
                                      <p:to>
                                        <p:strVal val="visible"/>
                                      </p:to>
                                    </p:set>
                                    <p:anim calcmode="lin" valueType="num">
                                      <p:cBhvr additive="base">
                                        <p:cTn id="7" dur="750" fill="hold"/>
                                        <p:tgtEl>
                                          <p:spTgt spid="21"/>
                                        </p:tgtEl>
                                        <p:attrNameLst>
                                          <p:attrName>ppt_x</p:attrName>
                                        </p:attrNameLst>
                                      </p:cBhvr>
                                      <p:tavLst>
                                        <p:tav tm="0">
                                          <p:val>
                                            <p:strVal val="#ppt_x"/>
                                          </p:val>
                                        </p:tav>
                                        <p:tav tm="100000">
                                          <p:val>
                                            <p:strVal val="#ppt_x"/>
                                          </p:val>
                                        </p:tav>
                                      </p:tavLst>
                                    </p:anim>
                                    <p:anim calcmode="lin" valueType="num">
                                      <p:cBhvr additive="base">
                                        <p:cTn id="8" dur="750" fill="hold"/>
                                        <p:tgtEl>
                                          <p:spTgt spid="2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tags/tag1.xml><?xml version="1.0" encoding="utf-8"?>
<p:tagLst xmlns:a="http://schemas.openxmlformats.org/drawingml/2006/main" xmlns:r="http://schemas.openxmlformats.org/officeDocument/2006/relationships" xmlns:p="http://schemas.openxmlformats.org/presentationml/2006/main">
  <p:tag name="ISPRING_RESOURCE_PATHS_HASH_PRESENTER" val="c24ae159c3cfb198838c5f034b4703c53fd8bed"/>
  <p:tag name="ISPRING_PRESENTATION_TITLE" val="熊猫办公"/>
</p:tagLst>
</file>

<file path=ppt/tags/tag10.xml><?xml version="1.0" encoding="utf-8"?>
<p:tagLst xmlns:a="http://schemas.openxmlformats.org/drawingml/2006/main" xmlns:r="http://schemas.openxmlformats.org/officeDocument/2006/relationships" xmlns:p="http://schemas.openxmlformats.org/presentationml/2006/main">
  <p:tag name="MH" val="20160202082519"/>
  <p:tag name="MH_LIBRARY" val="GRAPHIC"/>
  <p:tag name="MH_TYPE" val="Other"/>
  <p:tag name="MH_ORDER" val="4"/>
</p:tagLst>
</file>

<file path=ppt/tags/tag11.xml><?xml version="1.0" encoding="utf-8"?>
<p:tagLst xmlns:a="http://schemas.openxmlformats.org/drawingml/2006/main" xmlns:r="http://schemas.openxmlformats.org/officeDocument/2006/relationships" xmlns:p="http://schemas.openxmlformats.org/presentationml/2006/main">
  <p:tag name="MH" val="20160202082519"/>
  <p:tag name="MH_LIBRARY" val="GRAPHIC"/>
  <p:tag name="MH_TYPE" val="Other"/>
  <p:tag name="MH_ORDER" val="4"/>
</p:tagLst>
</file>

<file path=ppt/tags/tag12.xml><?xml version="1.0" encoding="utf-8"?>
<p:tagLst xmlns:a="http://schemas.openxmlformats.org/drawingml/2006/main" xmlns:r="http://schemas.openxmlformats.org/officeDocument/2006/relationships" xmlns:p="http://schemas.openxmlformats.org/presentationml/2006/main">
  <p:tag name="MH" val="20160202082519"/>
  <p:tag name="MH_LIBRARY" val="GRAPHIC"/>
  <p:tag name="MH_TYPE" val="Other"/>
  <p:tag name="MH_ORDER" val="4"/>
</p:tagLst>
</file>

<file path=ppt/tags/tag13.xml><?xml version="1.0" encoding="utf-8"?>
<p:tagLst xmlns:a="http://schemas.openxmlformats.org/drawingml/2006/main" xmlns:r="http://schemas.openxmlformats.org/officeDocument/2006/relationships" xmlns:p="http://schemas.openxmlformats.org/presentationml/2006/main">
  <p:tag name="MH" val="20160202082519"/>
  <p:tag name="MH_LIBRARY" val="GRAPHIC"/>
  <p:tag name="MH_TYPE" val="Other"/>
  <p:tag name="MH_ORDER" val="4"/>
</p:tagLst>
</file>

<file path=ppt/tags/tag14.xml><?xml version="1.0" encoding="utf-8"?>
<p:tagLst xmlns:a="http://schemas.openxmlformats.org/drawingml/2006/main" xmlns:r="http://schemas.openxmlformats.org/officeDocument/2006/relationships" xmlns:p="http://schemas.openxmlformats.org/presentationml/2006/main">
  <p:tag name="MH" val="20160202082519"/>
  <p:tag name="MH_LIBRARY" val="GRAPHIC"/>
  <p:tag name="MH_TYPE" val="Other"/>
  <p:tag name="MH_ORDER" val="4"/>
</p:tagLst>
</file>

<file path=ppt/tags/tag15.xml><?xml version="1.0" encoding="utf-8"?>
<p:tagLst xmlns:a="http://schemas.openxmlformats.org/drawingml/2006/main" xmlns:r="http://schemas.openxmlformats.org/officeDocument/2006/relationships" xmlns:p="http://schemas.openxmlformats.org/presentationml/2006/main">
  <p:tag name="MH" val="20160202082519"/>
  <p:tag name="MH_LIBRARY" val="GRAPHIC"/>
  <p:tag name="MH_TYPE" val="Other"/>
  <p:tag name="MH_ORDER" val="4"/>
</p:tagLst>
</file>

<file path=ppt/tags/tag16.xml><?xml version="1.0" encoding="utf-8"?>
<p:tagLst xmlns:a="http://schemas.openxmlformats.org/drawingml/2006/main" xmlns:r="http://schemas.openxmlformats.org/officeDocument/2006/relationships" xmlns:p="http://schemas.openxmlformats.org/presentationml/2006/main">
  <p:tag name="MH" val="20160202082519"/>
  <p:tag name="MH_LIBRARY" val="GRAPHIC"/>
  <p:tag name="MH_TYPE" val="Other"/>
  <p:tag name="MH_ORDER" val="4"/>
</p:tagLst>
</file>

<file path=ppt/tags/tag17.xml><?xml version="1.0" encoding="utf-8"?>
<p:tagLst xmlns:a="http://schemas.openxmlformats.org/drawingml/2006/main" xmlns:r="http://schemas.openxmlformats.org/officeDocument/2006/relationships" xmlns:p="http://schemas.openxmlformats.org/presentationml/2006/main">
  <p:tag name="MH" val="20160202082519"/>
  <p:tag name="MH_LIBRARY" val="GRAPHIC"/>
  <p:tag name="MH_TYPE" val="Other"/>
  <p:tag name="MH_ORDER" val="4"/>
</p:tagLst>
</file>

<file path=ppt/tags/tag18.xml><?xml version="1.0" encoding="utf-8"?>
<p:tagLst xmlns:a="http://schemas.openxmlformats.org/drawingml/2006/main" xmlns:r="http://schemas.openxmlformats.org/officeDocument/2006/relationships" xmlns:p="http://schemas.openxmlformats.org/presentationml/2006/main">
  <p:tag name="MH" val="20160202082519"/>
  <p:tag name="MH_LIBRARY" val="GRAPHIC"/>
  <p:tag name="MH_TYPE" val="Other"/>
  <p:tag name="MH_ORDER" val="4"/>
</p:tagLst>
</file>

<file path=ppt/tags/tag19.xml><?xml version="1.0" encoding="utf-8"?>
<p:tagLst xmlns:a="http://schemas.openxmlformats.org/drawingml/2006/main" xmlns:r="http://schemas.openxmlformats.org/officeDocument/2006/relationships" xmlns:p="http://schemas.openxmlformats.org/presentationml/2006/main">
  <p:tag name="MH" val="20160202082519"/>
  <p:tag name="MH_LIBRARY" val="GRAPHIC"/>
  <p:tag name="MH_TYPE" val="Other"/>
  <p:tag name="MH_ORDER" val="4"/>
</p:tagLst>
</file>

<file path=ppt/tags/tag2.xml><?xml version="1.0" encoding="utf-8"?>
<p:tagLst xmlns:a="http://schemas.openxmlformats.org/drawingml/2006/main" xmlns:r="http://schemas.openxmlformats.org/officeDocument/2006/relationships" xmlns:p="http://schemas.openxmlformats.org/presentationml/2006/main">
  <p:tag name="REFSHAPE" val="632135140"/>
  <p:tag name="KSO_WM_UNIT_PLACING_PICTURE_USER_VIEWPORT" val="{&quot;height&quot;:15300,&quot;width&quot;:15360}"/>
</p:tagLst>
</file>

<file path=ppt/tags/tag20.xml><?xml version="1.0" encoding="utf-8"?>
<p:tagLst xmlns:a="http://schemas.openxmlformats.org/drawingml/2006/main" xmlns:r="http://schemas.openxmlformats.org/officeDocument/2006/relationships" xmlns:p="http://schemas.openxmlformats.org/presentationml/2006/main">
  <p:tag name="MH" val="20160202082519"/>
  <p:tag name="MH_LIBRARY" val="GRAPHIC"/>
  <p:tag name="MH_TYPE" val="Other"/>
  <p:tag name="MH_ORDER" val="4"/>
</p:tagLst>
</file>

<file path=ppt/tags/tag21.xml><?xml version="1.0" encoding="utf-8"?>
<p:tagLst xmlns:a="http://schemas.openxmlformats.org/drawingml/2006/main" xmlns:r="http://schemas.openxmlformats.org/officeDocument/2006/relationships" xmlns:p="http://schemas.openxmlformats.org/presentationml/2006/main">
  <p:tag name="MH" val="20160202082519"/>
  <p:tag name="MH_LIBRARY" val="GRAPHIC"/>
  <p:tag name="MH_TYPE" val="Other"/>
  <p:tag name="MH_ORDER" val="4"/>
</p:tagLst>
</file>

<file path=ppt/tags/tag22.xml><?xml version="1.0" encoding="utf-8"?>
<p:tagLst xmlns:a="http://schemas.openxmlformats.org/drawingml/2006/main" xmlns:r="http://schemas.openxmlformats.org/officeDocument/2006/relationships" xmlns:p="http://schemas.openxmlformats.org/presentationml/2006/main">
  <p:tag name="MH" val="20160202082519"/>
  <p:tag name="MH_LIBRARY" val="GRAPHIC"/>
  <p:tag name="MH_TYPE" val="Other"/>
  <p:tag name="MH_ORDER" val="4"/>
</p:tagLst>
</file>

<file path=ppt/tags/tag23.xml><?xml version="1.0" encoding="utf-8"?>
<p:tagLst xmlns:a="http://schemas.openxmlformats.org/drawingml/2006/main" xmlns:r="http://schemas.openxmlformats.org/officeDocument/2006/relationships" xmlns:p="http://schemas.openxmlformats.org/presentationml/2006/main">
  <p:tag name="REFSHAPE" val="1296348452"/>
</p:tagLst>
</file>

<file path=ppt/tags/tag24.xml><?xml version="1.0" encoding="utf-8"?>
<p:tagLst xmlns:a="http://schemas.openxmlformats.org/drawingml/2006/main" xmlns:r="http://schemas.openxmlformats.org/officeDocument/2006/relationships" xmlns:p="http://schemas.openxmlformats.org/presentationml/2006/main">
  <p:tag name="KSO_WM_UNIT_TABLE_BEAUTIFY" val="smartTable{fd8f09ad-1ad7-4edb-9bce-2722e1a8f974}"/>
</p:tagLst>
</file>

<file path=ppt/tags/tag25.xml><?xml version="1.0" encoding="utf-8"?>
<p:tagLst xmlns:a="http://schemas.openxmlformats.org/drawingml/2006/main" xmlns:r="http://schemas.openxmlformats.org/officeDocument/2006/relationships" xmlns:p="http://schemas.openxmlformats.org/presentationml/2006/main">
  <p:tag name="MH" val="20160202082519"/>
  <p:tag name="MH_LIBRARY" val="GRAPHIC"/>
  <p:tag name="MH_TYPE" val="Other"/>
  <p:tag name="MH_ORDER" val="4"/>
</p:tagLst>
</file>

<file path=ppt/tags/tag26.xml><?xml version="1.0" encoding="utf-8"?>
<p:tagLst xmlns:a="http://schemas.openxmlformats.org/drawingml/2006/main" xmlns:r="http://schemas.openxmlformats.org/officeDocument/2006/relationships" xmlns:p="http://schemas.openxmlformats.org/presentationml/2006/main">
  <p:tag name="MH" val="20160202082519"/>
  <p:tag name="MH_LIBRARY" val="GRAPHIC"/>
  <p:tag name="MH_TYPE" val="Other"/>
  <p:tag name="MH_ORDER" val="4"/>
</p:tagLst>
</file>

<file path=ppt/tags/tag3.xml><?xml version="1.0" encoding="utf-8"?>
<p:tagLst xmlns:a="http://schemas.openxmlformats.org/drawingml/2006/main" xmlns:r="http://schemas.openxmlformats.org/officeDocument/2006/relationships" xmlns:p="http://schemas.openxmlformats.org/presentationml/2006/main">
  <p:tag name="MH" val="20160202082519"/>
  <p:tag name="MH_LIBRARY" val="GRAPHIC"/>
  <p:tag name="MH_TYPE" val="Other"/>
  <p:tag name="MH_ORDER" val="4"/>
</p:tagLst>
</file>

<file path=ppt/tags/tag4.xml><?xml version="1.0" encoding="utf-8"?>
<p:tagLst xmlns:a="http://schemas.openxmlformats.org/drawingml/2006/main" xmlns:r="http://schemas.openxmlformats.org/officeDocument/2006/relationships" xmlns:p="http://schemas.openxmlformats.org/presentationml/2006/main">
  <p:tag name="MH" val="20160202082519"/>
  <p:tag name="MH_LIBRARY" val="GRAPHIC"/>
  <p:tag name="MH_TYPE" val="Other"/>
  <p:tag name="MH_ORDER" val="4"/>
</p:tagLst>
</file>

<file path=ppt/tags/tag5.xml><?xml version="1.0" encoding="utf-8"?>
<p:tagLst xmlns:a="http://schemas.openxmlformats.org/drawingml/2006/main" xmlns:r="http://schemas.openxmlformats.org/officeDocument/2006/relationships" xmlns:p="http://schemas.openxmlformats.org/presentationml/2006/main">
  <p:tag name="MH" val="20160202082519"/>
  <p:tag name="MH_LIBRARY" val="GRAPHIC"/>
  <p:tag name="MH_TYPE" val="Other"/>
  <p:tag name="MH_ORDER" val="4"/>
</p:tagLst>
</file>

<file path=ppt/tags/tag6.xml><?xml version="1.0" encoding="utf-8"?>
<p:tagLst xmlns:a="http://schemas.openxmlformats.org/drawingml/2006/main" xmlns:r="http://schemas.openxmlformats.org/officeDocument/2006/relationships" xmlns:p="http://schemas.openxmlformats.org/presentationml/2006/main">
  <p:tag name="MH" val="20160202082519"/>
  <p:tag name="MH_LIBRARY" val="GRAPHIC"/>
  <p:tag name="MH_TYPE" val="Other"/>
  <p:tag name="MH_ORDER" val="4"/>
</p:tagLst>
</file>

<file path=ppt/tags/tag7.xml><?xml version="1.0" encoding="utf-8"?>
<p:tagLst xmlns:a="http://schemas.openxmlformats.org/drawingml/2006/main" xmlns:r="http://schemas.openxmlformats.org/officeDocument/2006/relationships" xmlns:p="http://schemas.openxmlformats.org/presentationml/2006/main">
  <p:tag name="MH" val="20160202082519"/>
  <p:tag name="MH_LIBRARY" val="GRAPHIC"/>
  <p:tag name="MH_TYPE" val="Other"/>
  <p:tag name="MH_ORDER" val="4"/>
</p:tagLst>
</file>

<file path=ppt/tags/tag8.xml><?xml version="1.0" encoding="utf-8"?>
<p:tagLst xmlns:a="http://schemas.openxmlformats.org/drawingml/2006/main" xmlns:r="http://schemas.openxmlformats.org/officeDocument/2006/relationships" xmlns:p="http://schemas.openxmlformats.org/presentationml/2006/main">
  <p:tag name="MH" val="20160202082519"/>
  <p:tag name="MH_LIBRARY" val="GRAPHIC"/>
  <p:tag name="MH_TYPE" val="Other"/>
  <p:tag name="MH_ORDER" val="4"/>
</p:tagLst>
</file>

<file path=ppt/tags/tag9.xml><?xml version="1.0" encoding="utf-8"?>
<p:tagLst xmlns:a="http://schemas.openxmlformats.org/drawingml/2006/main" xmlns:r="http://schemas.openxmlformats.org/officeDocument/2006/relationships" xmlns:p="http://schemas.openxmlformats.org/presentationml/2006/main">
  <p:tag name="MH" val="20160202082519"/>
  <p:tag name="MH_LIBRARY" val="GRAPHIC"/>
  <p:tag name="MH_TYPE" val="Other"/>
  <p:tag name="MH_ORDER" val="4"/>
</p:tagLst>
</file>

<file path=ppt/theme/theme1.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42</TotalTime>
  <Words>36667</Words>
  <Application>Microsoft Office PowerPoint</Application>
  <PresentationFormat>宽屏</PresentationFormat>
  <Paragraphs>2905</Paragraphs>
  <Slides>354</Slides>
  <Notes>221</Notes>
  <HiddenSlides>0</HiddenSlides>
  <MMClips>0</MMClips>
  <ScaleCrop>false</ScaleCrop>
  <HeadingPairs>
    <vt:vector size="6" baseType="variant">
      <vt:variant>
        <vt:lpstr>已用的字体</vt:lpstr>
      </vt:variant>
      <vt:variant>
        <vt:i4>18</vt:i4>
      </vt:variant>
      <vt:variant>
        <vt:lpstr>主题</vt:lpstr>
      </vt:variant>
      <vt:variant>
        <vt:i4>1</vt:i4>
      </vt:variant>
      <vt:variant>
        <vt:lpstr>幻灯片标题</vt:lpstr>
      </vt:variant>
      <vt:variant>
        <vt:i4>354</vt:i4>
      </vt:variant>
    </vt:vector>
  </HeadingPairs>
  <TitlesOfParts>
    <vt:vector size="373" baseType="lpstr">
      <vt:lpstr>Arial Unicode MS</vt:lpstr>
      <vt:lpstr>KaiTi</vt:lpstr>
      <vt:lpstr>方正粗黑宋简体</vt:lpstr>
      <vt:lpstr>方正姚体</vt:lpstr>
      <vt:lpstr>黑体</vt:lpstr>
      <vt:lpstr>黑体</vt:lpstr>
      <vt:lpstr>华文琥珀</vt:lpstr>
      <vt:lpstr>华文楷体</vt:lpstr>
      <vt:lpstr>华文新魏</vt:lpstr>
      <vt:lpstr>楷体</vt:lpstr>
      <vt:lpstr>隶书</vt:lpstr>
      <vt:lpstr>宋体</vt:lpstr>
      <vt:lpstr>微软雅黑</vt:lpstr>
      <vt:lpstr>Arial</vt:lpstr>
      <vt:lpstr>Calibri</vt:lpstr>
      <vt:lpstr>Calibri Light</vt:lpstr>
      <vt:lpstr>Rockwell</vt:lpstr>
      <vt:lpstr>Wingdings</vt:lpstr>
      <vt:lpstr>Office 主题</vt:lpstr>
      <vt:lpstr>PowerPoint 演示文稿</vt:lpstr>
      <vt:lpstr>PowerPoint 演示文稿</vt:lpstr>
      <vt:lpstr>PowerPoint 演示文稿</vt:lpstr>
      <vt:lpstr> </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(一)招募阶段 </vt:lpstr>
      <vt:lpstr>PowerPoint 演示文稿</vt:lpstr>
      <vt:lpstr>PowerPoint 演示文稿</vt:lpstr>
      <vt:lpstr>PowerPoint 演示文稿</vt:lpstr>
      <vt:lpstr>PowerPoint 演示文稿</vt:lpstr>
      <vt:lpstr>PowerPoint 演示文稿</vt:lpstr>
      <vt:lpstr> </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 1.中兴通讯的招聘工作之所以取得较好的效果,主要原因是什么? 2.中兴通讯的招聘工作有何特点?   </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 </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              雇用“70分”的人才  </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     薪酬报价的不一致 </vt:lpstr>
      <vt:lpstr>PowerPoint 演示文稿</vt:lpstr>
      <vt:lpstr>PowerPoint 演示文稿</vt:lpstr>
      <vt:lpstr>PowerPoint 演示文稿</vt:lpstr>
      <vt:lpstr>PowerPoint 演示文稿</vt:lpstr>
      <vt:lpstr>PowerPoint 演示文稿</vt:lpstr>
      <vt:lpstr>           Intel的新员工培训    </vt:lpstr>
      <vt:lpstr>二、新员工如何对待自己职业的新开端 </vt:lpstr>
      <vt:lpstr>三、新员工上岗培训的重要性 </vt:lpstr>
      <vt:lpstr>四、新员工培训的内容 (一)公司的地理位置和工作环境 (1)公司所在城市的地理位置、公司的平面图。 (2)如果公司已有结构模型和宣传图片,应由专人负责引导新员工参观,并向他们解说,使他们对公司的地理位置和环境有一个大概的了解。 (3)员工的工作环境,包括办公室的设置、工作的流水线以及其他的工作辅助设施(如电脑、复印机、传真机等)。  (二)企业的标志及由来 (三)企业的发展历史和阶段性的英雄人物 (四)企业的标志性纪念品 (五)企业的产品和服务 (六)企业的品牌地位和市场占有率 (七)企业的组织结构及主要领导 (八)企业文化和企业的经营理念 (九)企业的战略和发展前景 (十)科学、规范的岗位说明书 (十一)企业的规章制度和相关的法律文件  </vt:lpstr>
      <vt:lpstr>PowerPoint 演示文稿</vt:lpstr>
      <vt:lpstr>本章小结  </vt:lpstr>
      <vt:lpstr>PowerPoint 演示文稿</vt:lpstr>
      <vt:lpstr>复习思考题</vt:lpstr>
      <vt:lpstr>实训题</vt:lpstr>
      <vt:lpstr> </vt:lpstr>
      <vt:lpstr>         讨论与思考      </vt:lpstr>
      <vt:lpstr>PowerPoint 演示文稿</vt:lpstr>
      <vt:lpstr>PowerPoint 演示文稿</vt:lpstr>
      <vt:lpstr>PowerPoint 演示文稿</vt:lpstr>
      <vt:lpstr>PowerPoint 演示文稿</vt:lpstr>
      <vt:lpstr>PowerPoint 演示文稿</vt:lpstr>
      <vt:lpstr>思考:  1.人力资源部分服务外包涉及的因素有哪些?  2.企业如何做好招聘外包工作?  </vt:lpstr>
      <vt:lpstr>PowerPoint 演示文稿</vt:lpstr>
      <vt:lpstr>PowerPoint 演示文稿</vt:lpstr>
      <vt:lpstr>PowerPoint 演示文稿</vt:lpstr>
      <vt:lpstr>PowerPoint 演示文稿</vt:lpstr>
      <vt:lpstr>PowerPoint 演示文稿</vt:lpstr>
      <vt:lpstr>PowerPoint 演示文稿</vt:lpstr>
      <vt:lpstr>(二)按招聘时间长短划分 按照时间长短,招聘外包可以分为长期招聘外包和临时招聘外包。 长期招聘外包通常是指发包商与服务商签订一年以上(含一年)的招聘外包协议。 临时招聘 外包是指企业临时性的项目需要大量人员,人力资源部门由于人手少、渠道有限、储备不足,不能在短时间内招聘大量人才,转而寻求与服务商签订解决招聘难题的短期(一年以内)招聘外包协议。</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 </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熊猫办公</dc:title>
  <dc:creator>13184</dc:creator>
  <cp:lastModifiedBy>传有 徐</cp:lastModifiedBy>
  <cp:revision>32</cp:revision>
  <dcterms:created xsi:type="dcterms:W3CDTF">2016-12-09T14:46:00Z</dcterms:created>
  <dcterms:modified xsi:type="dcterms:W3CDTF">2020-05-06T06:07:10Z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KSOProductBuildVer">
    <vt:lpwstr>2052-11.1.0.9584</vt:lpwstr>
  </property>
</Properties>
</file>